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theme/themeOverride12.xml" ContentType="application/vnd.openxmlformats-officedocument.themeOverride+xml"/>
  <Override PartName="/ppt/charts/chart57.xml" ContentType="application/vnd.openxmlformats-officedocument.drawingml.chart+xml"/>
  <Override PartName="/ppt/charts/chart68.xml" ContentType="application/vnd.openxmlformats-officedocument.drawingml.chart+xml"/>
  <Override PartName="/ppt/slides/slide36.xml" ContentType="application/vnd.openxmlformats-officedocument.presentationml.slide+xml"/>
  <Override PartName="/ppt/slides/slide83.xml" ContentType="application/vnd.openxmlformats-officedocument.presentationml.slide+xml"/>
  <Override PartName="/ppt/charts/chart46.xml" ContentType="application/vnd.openxmlformats-officedocument.drawingml.chart+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charts/chart35.xml" ContentType="application/vnd.openxmlformats-officedocument.drawingml.chart+xml"/>
  <Override PartName="/ppt/charts/chart82.xml" ContentType="application/vnd.openxmlformats-officedocument.drawingml.char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charts/chart13.xml" ContentType="application/vnd.openxmlformats-officedocument.drawingml.chart+xml"/>
  <Override PartName="/ppt/charts/chart24.xml" ContentType="application/vnd.openxmlformats-officedocument.drawingml.chart+xml"/>
  <Override PartName="/ppt/charts/chart60.xml" ContentType="application/vnd.openxmlformats-officedocument.drawingml.chart+xml"/>
  <Override PartName="/ppt/charts/chart71.xml" ContentType="application/vnd.openxmlformats-officedocument.drawingml.chart+xml"/>
  <Override PartName="/ppt/tableStyles.xml" ContentType="application/vnd.openxmlformats-officedocument.presentationml.tableStyles+xml"/>
  <Override PartName="/ppt/theme/themeOverride17.xml" ContentType="application/vnd.openxmlformats-officedocument.themeOverride+xml"/>
  <Override PartName="/ppt/theme/themeOverride28.xml" ContentType="application/vnd.openxmlformats-officedocument.themeOverride+xml"/>
  <Override PartName="/ppt/slides/slide99.xml" ContentType="application/vnd.openxmlformats-officedocument.presentationml.slide+xml"/>
  <Default Extension="xlsx" ContentType="application/vnd.openxmlformats-officedocument.spreadsheetml.sheet"/>
  <Override PartName="/ppt/charts/chart3.xml" ContentType="application/vnd.openxmlformats-officedocument.drawingml.chart+xml"/>
  <Override PartName="/ppt/slides/slide77.xml" ContentType="application/vnd.openxmlformats-officedocument.presentationml.slide+xml"/>
  <Override PartName="/ppt/slides/slide88.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Override20.xml" ContentType="application/vnd.openxmlformats-officedocument.themeOverride+xml"/>
  <Override PartName="/ppt/charts/chart29.xml" ContentType="application/vnd.openxmlformats-officedocument.drawingml.chart+xml"/>
  <Override PartName="/ppt/theme/themeOverride31.xml" ContentType="application/vnd.openxmlformats-officedocument.themeOverride+xml"/>
  <Override PartName="/ppt/charts/chart76.xml" ContentType="application/vnd.openxmlformats-officedocument.drawingml.chart+xml"/>
  <Override PartName="/ppt/charts/chart87.xml" ContentType="application/vnd.openxmlformats-officedocument.drawingml.chart+xml"/>
  <Override PartName="/ppt/slides/slide55.xml" ContentType="application/vnd.openxmlformats-officedocument.presentationml.slide+xml"/>
  <Override PartName="/ppt/theme/theme2.xml" ContentType="application/vnd.openxmlformats-officedocument.theme+xml"/>
  <Override PartName="/ppt/theme/themeOverride6.xml" ContentType="application/vnd.openxmlformats-officedocument.themeOverride+xml"/>
  <Override PartName="/ppt/charts/chart18.xml" ContentType="application/vnd.openxmlformats-officedocument.drawingml.chart+xml"/>
  <Override PartName="/ppt/charts/chart65.xml" ContentType="application/vnd.openxmlformats-officedocument.drawingml.chart+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charts/chart54.xml" ContentType="application/vnd.openxmlformats-officedocument.drawingml.chart+xml"/>
  <Override PartName="/ppt/presentation.xml" ContentType="application/vnd.openxmlformats-officedocument.presentationml.presentation.main+xml"/>
  <Override PartName="/ppt/slides/slide22.xml" ContentType="application/vnd.openxmlformats-officedocument.presentationml.slide+xml"/>
  <Override PartName="/ppt/charts/chart32.xml" ContentType="application/vnd.openxmlformats-officedocument.drawingml.chart+xml"/>
  <Override PartName="/ppt/charts/chart43.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charts/chart21.xml" ContentType="application/vnd.openxmlformats-officedocument.drawingml.chart+xml"/>
  <Override PartName="/ppt/charts/chart50.xml" ContentType="application/vnd.openxmlformats-officedocument.drawingml.chart+xml"/>
  <Override PartName="/ppt/theme/themeOverride29.xml" ContentType="application/vnd.openxmlformats-officedocument.themeOverride+xml"/>
  <Default Extension="wdp" ContentType="image/vnd.ms-photo"/>
  <Override PartName="/ppt/slideLayouts/slideLayout10.xml" ContentType="application/vnd.openxmlformats-officedocument.presentationml.slideLayout+xml"/>
  <Default Extension="gif" ContentType="image/gif"/>
  <Override PartName="/ppt/charts/chart10.xml" ContentType="application/vnd.openxmlformats-officedocument.drawingml.chart+xml"/>
  <Override PartName="/ppt/theme/themeOverride18.xml" ContentType="application/vnd.openxmlformats-officedocument.themeOverride+xml"/>
  <Override PartName="/ppt/slides/slide89.xml" ContentType="application/vnd.openxmlformats-officedocument.presentationml.slide+xml"/>
  <Override PartName="/ppt/charts/chart4.xml" ContentType="application/vnd.openxmlformats-officedocument.drawingml.chart+xml"/>
  <Override PartName="/ppt/theme/themeOverride25.xml" ContentType="application/vnd.openxmlformats-officedocument.themeOverr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theme/themeOverride14.xml" ContentType="application/vnd.openxmlformats-officedocument.themeOverride+xml"/>
  <Override PartName="/ppt/charts/chart59.xml" ContentType="application/vnd.openxmlformats-officedocument.drawingml.chart+xml"/>
  <Override PartName="/ppt/theme/themeOverride32.xml" ContentType="application/vnd.openxmlformats-officedocument.themeOverride+xml"/>
  <Override PartName="/ppt/charts/chart88.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theme/themeOverride7.xml" ContentType="application/vnd.openxmlformats-officedocument.themeOverride+xml"/>
  <Override PartName="/ppt/theme/themeOverride21.xml" ContentType="application/vnd.openxmlformats-officedocument.themeOverride+xml"/>
  <Override PartName="/ppt/charts/chart48.xml" ContentType="application/vnd.openxmlformats-officedocument.drawingml.chart+xml"/>
  <Override PartName="/ppt/charts/chart77.xml" ContentType="application/vnd.openxmlformats-officedocument.drawingml.char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theme/themeOverride10.xml" ContentType="application/vnd.openxmlformats-officedocument.themeOverride+xml"/>
  <Override PartName="/ppt/charts/chart19.xml" ContentType="application/vnd.openxmlformats-officedocument.drawingml.chart+xml"/>
  <Override PartName="/ppt/charts/chart37.xml" ContentType="application/vnd.openxmlformats-officedocument.drawingml.chart+xml"/>
  <Override PartName="/ppt/charts/chart55.xml" ContentType="application/vnd.openxmlformats-officedocument.drawingml.chart+xml"/>
  <Override PartName="/ppt/charts/chart66.xml" ContentType="application/vnd.openxmlformats-officedocument.drawingml.chart+xml"/>
  <Override PartName="/ppt/charts/chart84.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theme/themeOverride3.xml" ContentType="application/vnd.openxmlformats-officedocument.themeOverride+xml"/>
  <Override PartName="/ppt/charts/chart26.xml" ContentType="application/vnd.openxmlformats-officedocument.drawingml.chart+xml"/>
  <Override PartName="/ppt/charts/chart44.xml" ContentType="application/vnd.openxmlformats-officedocument.drawingml.chart+xml"/>
  <Override PartName="/ppt/charts/chart73.xml" ContentType="application/vnd.openxmlformats-officedocument.drawingml.char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charts/chart15.xml" ContentType="application/vnd.openxmlformats-officedocument.drawingml.chart+xml"/>
  <Override PartName="/ppt/charts/chart33.xml" ContentType="application/vnd.openxmlformats-officedocument.drawingml.chart+xml"/>
  <Override PartName="/ppt/charts/chart51.xml" ContentType="application/vnd.openxmlformats-officedocument.drawingml.chart+xml"/>
  <Override PartName="/ppt/charts/chart62.xml" ContentType="application/vnd.openxmlformats-officedocument.drawingml.chart+xml"/>
  <Override PartName="/ppt/charts/chart80.xml" ContentType="application/vnd.openxmlformats-officedocument.drawingml.char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22.xml" ContentType="application/vnd.openxmlformats-officedocument.drawingml.chart+xml"/>
  <Override PartName="/ppt/theme/themeOverride19.xml" ContentType="application/vnd.openxmlformats-officedocument.themeOverride+xml"/>
  <Override PartName="/ppt/charts/chart40.xml" ContentType="application/vnd.openxmlformats-officedocument.drawingml.chart+xml"/>
  <Override PartName="/ppt/slides/slide79.xml" ContentType="application/vnd.openxmlformats-officedocument.presentationml.slide+xml"/>
  <Override PartName="/ppt/charts/chart5.xml" ContentType="application/vnd.openxmlformats-officedocument.drawingml.chart+xml"/>
  <Override PartName="/ppt/theme/themeOverride15.xml" ContentType="application/vnd.openxmlformats-officedocument.themeOverride+xml"/>
  <Override PartName="/ppt/theme/themeOverride26.xml" ContentType="application/vnd.openxmlformats-officedocument.themeOverr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theme/themeOverride22.xml" ContentType="application/vnd.openxmlformats-officedocument.themeOverride+xml"/>
  <Override PartName="/ppt/charts/chart78.xml" ContentType="application/vnd.openxmlformats-officedocument.drawingml.chart+xml"/>
  <Override PartName="/ppt/theme/themeOverride33.xml" ContentType="application/vnd.openxmlformats-officedocument.themeOverride+xml"/>
  <Override PartName="/ppt/charts/chart89.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theme/themeOverride8.xml" ContentType="application/vnd.openxmlformats-officedocument.themeOverride+xml"/>
  <Override PartName="/ppt/theme/themeOverride11.xml" ContentType="application/vnd.openxmlformats-officedocument.themeOverride+xml"/>
  <Override PartName="/ppt/charts/chart49.xml" ContentType="application/vnd.openxmlformats-officedocument.drawingml.chart+xml"/>
  <Override PartName="/ppt/charts/chart67.xml" ContentType="application/vnd.openxmlformats-officedocument.drawingml.chart+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charts/chart27.xml" ContentType="application/vnd.openxmlformats-officedocument.drawingml.chart+xml"/>
  <Override PartName="/ppt/charts/chart38.xml" ContentType="application/vnd.openxmlformats-officedocument.drawingml.chart+xml"/>
  <Override PartName="/ppt/charts/chart56.xml" ContentType="application/vnd.openxmlformats-officedocument.drawingml.chart+xml"/>
  <Override PartName="/ppt/charts/chart74.xml" ContentType="application/vnd.openxmlformats-officedocument.drawingml.chart+xml"/>
  <Override PartName="/ppt/charts/chart85.xml" ContentType="application/vnd.openxmlformats-officedocument.drawingml.char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theme/themeOverride4.xml" ContentType="application/vnd.openxmlformats-officedocument.themeOverride+xml"/>
  <Override PartName="/ppt/charts/chart16.xml" ContentType="application/vnd.openxmlformats-officedocument.drawingml.chart+xml"/>
  <Override PartName="/ppt/charts/chart34.xml" ContentType="application/vnd.openxmlformats-officedocument.drawingml.chart+xml"/>
  <Override PartName="/ppt/charts/chart45.xml" ContentType="application/vnd.openxmlformats-officedocument.drawingml.chart+xml"/>
  <Override PartName="/ppt/charts/chart63.xml" ContentType="application/vnd.openxmlformats-officedocument.drawingml.chart+xml"/>
  <Override PartName="/ppt/charts/chart81.xml" ContentType="application/vnd.openxmlformats-officedocument.drawingml.char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charts/chart23.xml" ContentType="application/vnd.openxmlformats-officedocument.drawingml.chart+xml"/>
  <Override PartName="/ppt/charts/chart52.xml" ContentType="application/vnd.openxmlformats-officedocument.drawingml.chart+xml"/>
  <Override PartName="/ppt/charts/chart70.xml" ContentType="application/vnd.openxmlformats-officedocument.drawingml.chart+xml"/>
  <Override PartName="/ppt/slides/slide20.xml" ContentType="application/vnd.openxmlformats-officedocument.presentationml.slide+xml"/>
  <Override PartName="/ppt/slideLayouts/slideLayout12.xml" ContentType="application/vnd.openxmlformats-officedocument.presentationml.slideLayout+xml"/>
  <Override PartName="/ppt/charts/chart12.xml" ContentType="application/vnd.openxmlformats-officedocument.drawingml.chart+xml"/>
  <Override PartName="/ppt/charts/chart30.xml" ContentType="application/vnd.openxmlformats-officedocument.drawingml.chart+xml"/>
  <Override PartName="/ppt/charts/chart41.xml" ContentType="application/vnd.openxmlformats-officedocument.drawingml.chart+xml"/>
  <Override PartName="/ppt/charts/chart6.xml" ContentType="application/vnd.openxmlformats-officedocument.drawingml.chart+xml"/>
  <Override PartName="/ppt/theme/themeOverride27.xml" ContentType="application/vnd.openxmlformats-officedocument.themeOverride+xml"/>
  <Override PartName="/ppt/slides/slide98.xml" ContentType="application/vnd.openxmlformats-officedocument.presentationml.slide+xml"/>
  <Override PartName="/ppt/theme/themeOverride16.xml" ContentType="application/vnd.openxmlformats-officedocument.themeOverr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charts/chart2.xml" ContentType="application/vnd.openxmlformats-officedocument.drawingml.chart+xml"/>
  <Override PartName="/ppt/theme/themeOverride9.xml" ContentType="application/vnd.openxmlformats-officedocument.themeOverride+xml"/>
  <Override PartName="/ppt/theme/themeOverride23.xml" ContentType="application/vnd.openxmlformats-officedocument.themeOverride+xml"/>
  <Override PartName="/ppt/charts/chart79.xml" ContentType="application/vnd.openxmlformats-officedocument.drawingml.chart+xml"/>
  <Override PartName="/ppt/slides/slide29.xml" ContentType="application/vnd.openxmlformats-officedocument.presentationml.slide+xml"/>
  <Override PartName="/ppt/slides/slide76.xml" ContentType="application/vnd.openxmlformats-officedocument.presentationml.slide+xml"/>
  <Override PartName="/ppt/charts/chart39.xml" ContentType="application/vnd.openxmlformats-officedocument.drawingml.chart+xml"/>
  <Override PartName="/ppt/theme/themeOverride30.xml" ContentType="application/vnd.openxmlformats-officedocument.themeOverride+xml"/>
  <Override PartName="/ppt/charts/chart86.xml" ContentType="application/vnd.openxmlformats-officedocument.drawingml.char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theme/themeOverride5.xml" ContentType="application/vnd.openxmlformats-officedocument.themeOverride+xml"/>
  <Override PartName="/ppt/charts/chart28.xml" ContentType="application/vnd.openxmlformats-officedocument.drawingml.chart+xml"/>
  <Override PartName="/ppt/charts/chart75.xml" ContentType="application/vnd.openxmlformats-officedocument.drawingml.char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charts/chart17.xml" ContentType="application/vnd.openxmlformats-officedocument.drawingml.chart+xml"/>
  <Override PartName="/ppt/charts/chart53.xml" ContentType="application/vnd.openxmlformats-officedocument.drawingml.chart+xml"/>
  <Override PartName="/ppt/charts/chart64.xml" ContentType="application/vnd.openxmlformats-officedocument.drawingml.chart+xml"/>
  <Override PartName="/ppt/slides/slide32.xml" ContentType="application/vnd.openxmlformats-officedocument.presentationml.slide+xml"/>
  <Override PartName="/ppt/charts/chart42.xml" ContentType="application/vnd.openxmlformats-officedocument.drawingml.chart+xml"/>
  <Override PartName="/ppt/slides/slide10.xml" ContentType="application/vnd.openxmlformats-officedocument.presentationml.slide+xml"/>
  <Override PartName="/ppt/slides/slide21.xml" ContentType="application/vnd.openxmlformats-officedocument.presentationml.slide+xml"/>
  <Override PartName="/ppt/charts/chart31.xml" ContentType="application/vnd.openxmlformats-officedocument.drawingml.chart+xml"/>
  <Override PartName="/ppt/charts/chart7.xml" ContentType="application/vnd.openxmlformats-officedocument.drawingml.chart+xml"/>
  <Override PartName="/ppt/charts/chart20.xml" ContentType="application/vnd.openxmlformats-officedocument.drawingml.chart+xml"/>
  <Override PartName="/ppt/theme/themeOverride24.xml" ContentType="application/vnd.openxmlformats-officedocument.themeOverr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Override13.xml" ContentType="application/vnd.openxmlformats-officedocument.themeOverride+xml"/>
  <Override PartName="/ppt/charts/chart69.xml" ContentType="application/vnd.openxmlformats-officedocument.drawingml.chart+xml"/>
  <Override PartName="/ppt/slides/slide48.xml" ContentType="application/vnd.openxmlformats-officedocument.presentationml.slide+xml"/>
  <Override PartName="/ppt/slides/slide95.xml" ContentType="application/vnd.openxmlformats-officedocument.presentationml.slide+xml"/>
  <Override PartName="/ppt/charts/chart58.xml" ContentType="application/vnd.openxmlformats-officedocument.drawingml.chart+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charts/chart36.xml" ContentType="application/vnd.openxmlformats-officedocument.drawingml.chart+xml"/>
  <Override PartName="/ppt/charts/chart47.xml" ContentType="application/vnd.openxmlformats-officedocument.drawingml.chart+xml"/>
  <Override PartName="/ppt/charts/chart83.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charts/chart25.xml" ContentType="application/vnd.openxmlformats-officedocument.drawingml.chart+xml"/>
  <Override PartName="/ppt/charts/chart72.xml" ContentType="application/vnd.openxmlformats-officedocument.drawingml.chart+xml"/>
  <Override PartName="/ppt/slides/slide51.xml" ContentType="application/vnd.openxmlformats-officedocument.presentationml.slide+xml"/>
  <Override PartName="/ppt/slideLayouts/slideLayout14.xml" ContentType="application/vnd.openxmlformats-officedocument.presentationml.slideLayout+xml"/>
  <Override PartName="/ppt/theme/themeOverride2.xml" ContentType="application/vnd.openxmlformats-officedocument.themeOverride+xml"/>
  <Override PartName="/ppt/charts/chart14.xml" ContentType="application/vnd.openxmlformats-officedocument.drawingml.chart+xml"/>
  <Override PartName="/ppt/charts/chart61.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 id="2147483683" r:id="rId2"/>
  </p:sldMasterIdLst>
  <p:notesMasterIdLst>
    <p:notesMasterId r:id="rId106"/>
  </p:notesMasterIdLst>
  <p:handoutMasterIdLst>
    <p:handoutMasterId r:id="rId107"/>
  </p:handoutMasterIdLst>
  <p:sldIdLst>
    <p:sldId id="802" r:id="rId3"/>
    <p:sldId id="540" r:id="rId4"/>
    <p:sldId id="840" r:id="rId5"/>
    <p:sldId id="854" r:id="rId6"/>
    <p:sldId id="841" r:id="rId7"/>
    <p:sldId id="874" r:id="rId8"/>
    <p:sldId id="856" r:id="rId9"/>
    <p:sldId id="811" r:id="rId10"/>
    <p:sldId id="858" r:id="rId11"/>
    <p:sldId id="875" r:id="rId12"/>
    <p:sldId id="812" r:id="rId13"/>
    <p:sldId id="816" r:id="rId14"/>
    <p:sldId id="859" r:id="rId15"/>
    <p:sldId id="860" r:id="rId16"/>
    <p:sldId id="818" r:id="rId17"/>
    <p:sldId id="861" r:id="rId18"/>
    <p:sldId id="862" r:id="rId19"/>
    <p:sldId id="863" r:id="rId20"/>
    <p:sldId id="821" r:id="rId21"/>
    <p:sldId id="822" r:id="rId22"/>
    <p:sldId id="884" r:id="rId23"/>
    <p:sldId id="823" r:id="rId24"/>
    <p:sldId id="837" r:id="rId25"/>
    <p:sldId id="876" r:id="rId26"/>
    <p:sldId id="877" r:id="rId27"/>
    <p:sldId id="880" r:id="rId28"/>
    <p:sldId id="949" r:id="rId29"/>
    <p:sldId id="814" r:id="rId30"/>
    <p:sldId id="824" r:id="rId31"/>
    <p:sldId id="825" r:id="rId32"/>
    <p:sldId id="826" r:id="rId33"/>
    <p:sldId id="827" r:id="rId34"/>
    <p:sldId id="828" r:id="rId35"/>
    <p:sldId id="831" r:id="rId36"/>
    <p:sldId id="829" r:id="rId37"/>
    <p:sldId id="941" r:id="rId38"/>
    <p:sldId id="879" r:id="rId39"/>
    <p:sldId id="865" r:id="rId40"/>
    <p:sldId id="869" r:id="rId41"/>
    <p:sldId id="870" r:id="rId42"/>
    <p:sldId id="871" r:id="rId43"/>
    <p:sldId id="872" r:id="rId44"/>
    <p:sldId id="866" r:id="rId45"/>
    <p:sldId id="867" r:id="rId46"/>
    <p:sldId id="868" r:id="rId47"/>
    <p:sldId id="885" r:id="rId48"/>
    <p:sldId id="886" r:id="rId49"/>
    <p:sldId id="950" r:id="rId50"/>
    <p:sldId id="951" r:id="rId51"/>
    <p:sldId id="952" r:id="rId52"/>
    <p:sldId id="947" r:id="rId53"/>
    <p:sldId id="887" r:id="rId54"/>
    <p:sldId id="888" r:id="rId55"/>
    <p:sldId id="889" r:id="rId56"/>
    <p:sldId id="890" r:id="rId57"/>
    <p:sldId id="891" r:id="rId58"/>
    <p:sldId id="892" r:id="rId59"/>
    <p:sldId id="893" r:id="rId60"/>
    <p:sldId id="925" r:id="rId61"/>
    <p:sldId id="894" r:id="rId62"/>
    <p:sldId id="895" r:id="rId63"/>
    <p:sldId id="953" r:id="rId64"/>
    <p:sldId id="896" r:id="rId65"/>
    <p:sldId id="954" r:id="rId66"/>
    <p:sldId id="897" r:id="rId67"/>
    <p:sldId id="898" r:id="rId68"/>
    <p:sldId id="926" r:id="rId69"/>
    <p:sldId id="927" r:id="rId70"/>
    <p:sldId id="955" r:id="rId71"/>
    <p:sldId id="928" r:id="rId72"/>
    <p:sldId id="929" r:id="rId73"/>
    <p:sldId id="900" r:id="rId74"/>
    <p:sldId id="901" r:id="rId75"/>
    <p:sldId id="902" r:id="rId76"/>
    <p:sldId id="903" r:id="rId77"/>
    <p:sldId id="904" r:id="rId78"/>
    <p:sldId id="957" r:id="rId79"/>
    <p:sldId id="958" r:id="rId80"/>
    <p:sldId id="959" r:id="rId81"/>
    <p:sldId id="948" r:id="rId82"/>
    <p:sldId id="905" r:id="rId83"/>
    <p:sldId id="906" r:id="rId84"/>
    <p:sldId id="907" r:id="rId85"/>
    <p:sldId id="908" r:id="rId86"/>
    <p:sldId id="909" r:id="rId87"/>
    <p:sldId id="910" r:id="rId88"/>
    <p:sldId id="956" r:id="rId89"/>
    <p:sldId id="911" r:id="rId90"/>
    <p:sldId id="930" r:id="rId91"/>
    <p:sldId id="931" r:id="rId92"/>
    <p:sldId id="932" r:id="rId93"/>
    <p:sldId id="933" r:id="rId94"/>
    <p:sldId id="934" r:id="rId95"/>
    <p:sldId id="935" r:id="rId96"/>
    <p:sldId id="936" r:id="rId97"/>
    <p:sldId id="937" r:id="rId98"/>
    <p:sldId id="938" r:id="rId99"/>
    <p:sldId id="939" r:id="rId100"/>
    <p:sldId id="940" r:id="rId101"/>
    <p:sldId id="918" r:id="rId102"/>
    <p:sldId id="919" r:id="rId103"/>
    <p:sldId id="920" r:id="rId104"/>
    <p:sldId id="878" r:id="rId105"/>
  </p:sldIdLst>
  <p:sldSz cx="9906000" cy="6858000" type="A4"/>
  <p:notesSz cx="7099300" cy="10234613"/>
  <p:defaultTextStyle>
    <a:defPPr>
      <a:defRPr lang="es-ES_tradnl"/>
    </a:defPPr>
    <a:lvl1pPr algn="ctr" rtl="0" fontAlgn="base">
      <a:spcBef>
        <a:spcPct val="50000"/>
      </a:spcBef>
      <a:spcAft>
        <a:spcPct val="0"/>
      </a:spcAft>
      <a:defRPr kern="1200">
        <a:solidFill>
          <a:schemeClr val="tx1"/>
        </a:solidFill>
        <a:latin typeface="Arial" charset="0"/>
        <a:ea typeface="+mn-ea"/>
        <a:cs typeface="Arial" charset="0"/>
      </a:defRPr>
    </a:lvl1pPr>
    <a:lvl2pPr marL="457200" algn="ctr" rtl="0" fontAlgn="base">
      <a:spcBef>
        <a:spcPct val="50000"/>
      </a:spcBef>
      <a:spcAft>
        <a:spcPct val="0"/>
      </a:spcAft>
      <a:defRPr kern="1200">
        <a:solidFill>
          <a:schemeClr val="tx1"/>
        </a:solidFill>
        <a:latin typeface="Arial" charset="0"/>
        <a:ea typeface="+mn-ea"/>
        <a:cs typeface="Arial" charset="0"/>
      </a:defRPr>
    </a:lvl2pPr>
    <a:lvl3pPr marL="914400" algn="ctr" rtl="0" fontAlgn="base">
      <a:spcBef>
        <a:spcPct val="50000"/>
      </a:spcBef>
      <a:spcAft>
        <a:spcPct val="0"/>
      </a:spcAft>
      <a:defRPr kern="1200">
        <a:solidFill>
          <a:schemeClr val="tx1"/>
        </a:solidFill>
        <a:latin typeface="Arial" charset="0"/>
        <a:ea typeface="+mn-ea"/>
        <a:cs typeface="Arial" charset="0"/>
      </a:defRPr>
    </a:lvl3pPr>
    <a:lvl4pPr marL="1371600" algn="ctr" rtl="0" fontAlgn="base">
      <a:spcBef>
        <a:spcPct val="50000"/>
      </a:spcBef>
      <a:spcAft>
        <a:spcPct val="0"/>
      </a:spcAft>
      <a:defRPr kern="1200">
        <a:solidFill>
          <a:schemeClr val="tx1"/>
        </a:solidFill>
        <a:latin typeface="Arial" charset="0"/>
        <a:ea typeface="+mn-ea"/>
        <a:cs typeface="Arial" charset="0"/>
      </a:defRPr>
    </a:lvl4pPr>
    <a:lvl5pPr marL="1828800" algn="ctr" rtl="0" fontAlgn="base">
      <a:spcBef>
        <a:spcPct val="5000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9933"/>
    <a:srgbClr val="C9C9C9"/>
    <a:srgbClr val="FDE5CB"/>
    <a:srgbClr val="8064A2"/>
    <a:srgbClr val="9BC040"/>
    <a:srgbClr val="D8EBB7"/>
    <a:srgbClr val="92CA36"/>
    <a:srgbClr val="A1D14B"/>
    <a:srgbClr val="ACC963"/>
    <a:srgbClr val="A4CB6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762" autoAdjust="0"/>
    <p:restoredTop sz="94170" autoAdjust="0"/>
  </p:normalViewPr>
  <p:slideViewPr>
    <p:cSldViewPr snapToGrid="0">
      <p:cViewPr>
        <p:scale>
          <a:sx n="70" d="100"/>
          <a:sy n="70" d="100"/>
        </p:scale>
        <p:origin x="-798" y="-888"/>
      </p:cViewPr>
      <p:guideLst>
        <p:guide orient="horz" pos="3119"/>
        <p:guide pos="3120"/>
      </p:guideLst>
    </p:cSldViewPr>
  </p:slideViewPr>
  <p:notesTextViewPr>
    <p:cViewPr>
      <p:scale>
        <a:sx n="100" d="100"/>
        <a:sy n="100" d="100"/>
      </p:scale>
      <p:origin x="0" y="0"/>
    </p:cViewPr>
  </p:notesTextViewPr>
  <p:sorterViewPr>
    <p:cViewPr>
      <p:scale>
        <a:sx n="66" d="100"/>
        <a:sy n="66" d="100"/>
      </p:scale>
      <p:origin x="0" y="5424"/>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07" Type="http://schemas.openxmlformats.org/officeDocument/2006/relationships/handoutMaster" Target="handoutMasters/handoutMaster1.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110"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viewProps" Target="viewProps.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Office_Excel1.xlsx"/></Relationships>
</file>

<file path=ppt/charts/_rels/chart10.xml.rels><?xml version="1.0" encoding="UTF-8" standalone="yes"?>
<Relationships xmlns="http://schemas.openxmlformats.org/package/2006/relationships"><Relationship Id="rId2" Type="http://schemas.openxmlformats.org/officeDocument/2006/relationships/package" Target="../embeddings/Hoja_de_c_lculo_de_Microsoft_Office_Excel10.xlsx"/><Relationship Id="rId1" Type="http://schemas.openxmlformats.org/officeDocument/2006/relationships/themeOverride" Target="../theme/themeOverride7.xml"/></Relationships>
</file>

<file path=ppt/charts/_rels/chart11.xml.rels><?xml version="1.0" encoding="UTF-8" standalone="yes"?>
<Relationships xmlns="http://schemas.openxmlformats.org/package/2006/relationships"><Relationship Id="rId2" Type="http://schemas.openxmlformats.org/officeDocument/2006/relationships/package" Target="../embeddings/Hoja_de_c_lculo_de_Microsoft_Office_Excel11.xlsx"/><Relationship Id="rId1" Type="http://schemas.openxmlformats.org/officeDocument/2006/relationships/themeOverride" Target="../theme/themeOverride8.xml"/></Relationships>
</file>

<file path=ppt/charts/_rels/chart12.xml.rels><?xml version="1.0" encoding="UTF-8" standalone="yes"?>
<Relationships xmlns="http://schemas.openxmlformats.org/package/2006/relationships"><Relationship Id="rId2" Type="http://schemas.openxmlformats.org/officeDocument/2006/relationships/package" Target="../embeddings/Hoja_de_c_lculo_de_Microsoft_Office_Excel12.xlsx"/><Relationship Id="rId1" Type="http://schemas.openxmlformats.org/officeDocument/2006/relationships/themeOverride" Target="../theme/themeOverride9.xml"/></Relationships>
</file>

<file path=ppt/charts/_rels/chart13.xml.rels><?xml version="1.0" encoding="UTF-8" standalone="yes"?>
<Relationships xmlns="http://schemas.openxmlformats.org/package/2006/relationships"><Relationship Id="rId1" Type="http://schemas.openxmlformats.org/officeDocument/2006/relationships/package" Target="../embeddings/Hoja_de_c_lculo_de_Microsoft_Office_Excel13.xlsx"/></Relationships>
</file>

<file path=ppt/charts/_rels/chart14.xml.rels><?xml version="1.0" encoding="UTF-8" standalone="yes"?>
<Relationships xmlns="http://schemas.openxmlformats.org/package/2006/relationships"><Relationship Id="rId2" Type="http://schemas.openxmlformats.org/officeDocument/2006/relationships/package" Target="../embeddings/Hoja_de_c_lculo_de_Microsoft_Office_Excel14.xlsx"/><Relationship Id="rId1" Type="http://schemas.openxmlformats.org/officeDocument/2006/relationships/themeOverride" Target="../theme/themeOverride10.xml"/></Relationships>
</file>

<file path=ppt/charts/_rels/chart15.xml.rels><?xml version="1.0" encoding="UTF-8" standalone="yes"?>
<Relationships xmlns="http://schemas.openxmlformats.org/package/2006/relationships"><Relationship Id="rId2" Type="http://schemas.openxmlformats.org/officeDocument/2006/relationships/package" Target="../embeddings/Hoja_de_c_lculo_de_Microsoft_Office_Excel15.xlsx"/><Relationship Id="rId1" Type="http://schemas.openxmlformats.org/officeDocument/2006/relationships/themeOverride" Target="../theme/themeOverride11.xml"/></Relationships>
</file>

<file path=ppt/charts/_rels/chart16.xml.rels><?xml version="1.0" encoding="UTF-8" standalone="yes"?>
<Relationships xmlns="http://schemas.openxmlformats.org/package/2006/relationships"><Relationship Id="rId1" Type="http://schemas.openxmlformats.org/officeDocument/2006/relationships/package" Target="../embeddings/Hoja_de_c_lculo_de_Microsoft_Office_Excel16.xlsx"/></Relationships>
</file>

<file path=ppt/charts/_rels/chart17.xml.rels><?xml version="1.0" encoding="UTF-8" standalone="yes"?>
<Relationships xmlns="http://schemas.openxmlformats.org/package/2006/relationships"><Relationship Id="rId2" Type="http://schemas.openxmlformats.org/officeDocument/2006/relationships/package" Target="../embeddings/Hoja_de_c_lculo_de_Microsoft_Office_Excel17.xlsx"/><Relationship Id="rId1" Type="http://schemas.openxmlformats.org/officeDocument/2006/relationships/themeOverride" Target="../theme/themeOverride12.xml"/></Relationships>
</file>

<file path=ppt/charts/_rels/chart18.xml.rels><?xml version="1.0" encoding="UTF-8" standalone="yes"?>
<Relationships xmlns="http://schemas.openxmlformats.org/package/2006/relationships"><Relationship Id="rId2" Type="http://schemas.openxmlformats.org/officeDocument/2006/relationships/package" Target="../embeddings/Hoja_de_c_lculo_de_Microsoft_Office_Excel18.xlsx"/><Relationship Id="rId1" Type="http://schemas.openxmlformats.org/officeDocument/2006/relationships/themeOverride" Target="../theme/themeOverride13.xml"/></Relationships>
</file>

<file path=ppt/charts/_rels/chart19.xml.rels><?xml version="1.0" encoding="UTF-8" standalone="yes"?>
<Relationships xmlns="http://schemas.openxmlformats.org/package/2006/relationships"><Relationship Id="rId2" Type="http://schemas.openxmlformats.org/officeDocument/2006/relationships/package" Target="../embeddings/Hoja_de_c_lculo_de_Microsoft_Office_Excel19.xlsx"/><Relationship Id="rId1" Type="http://schemas.openxmlformats.org/officeDocument/2006/relationships/themeOverride" Target="../theme/themeOverride14.xml"/></Relationships>
</file>

<file path=ppt/charts/_rels/chart2.xml.rels><?xml version="1.0" encoding="UTF-8" standalone="yes"?>
<Relationships xmlns="http://schemas.openxmlformats.org/package/2006/relationships"><Relationship Id="rId2" Type="http://schemas.openxmlformats.org/officeDocument/2006/relationships/package" Target="../embeddings/Hoja_de_c_lculo_de_Microsoft_Office_Excel2.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2" Type="http://schemas.openxmlformats.org/officeDocument/2006/relationships/package" Target="../embeddings/Hoja_de_c_lculo_de_Microsoft_Office_Excel20.xlsx"/><Relationship Id="rId1" Type="http://schemas.openxmlformats.org/officeDocument/2006/relationships/themeOverride" Target="../theme/themeOverride15.xml"/></Relationships>
</file>

<file path=ppt/charts/_rels/chart21.xml.rels><?xml version="1.0" encoding="UTF-8" standalone="yes"?>
<Relationships xmlns="http://schemas.openxmlformats.org/package/2006/relationships"><Relationship Id="rId1" Type="http://schemas.openxmlformats.org/officeDocument/2006/relationships/package" Target="../embeddings/Hoja_de_c_lculo_de_Microsoft_Office_Excel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Hoja_de_c_lculo_de_Microsoft_Office_Excel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Hoja_de_c_lculo_de_Microsoft_Office_Excel23.xlsx"/></Relationships>
</file>

<file path=ppt/charts/_rels/chart24.xml.rels><?xml version="1.0" encoding="UTF-8" standalone="yes"?>
<Relationships xmlns="http://schemas.openxmlformats.org/package/2006/relationships"><Relationship Id="rId2" Type="http://schemas.openxmlformats.org/officeDocument/2006/relationships/package" Target="../embeddings/Hoja_de_c_lculo_de_Microsoft_Office_Excel24.xlsx"/><Relationship Id="rId1" Type="http://schemas.openxmlformats.org/officeDocument/2006/relationships/themeOverride" Target="../theme/themeOverride16.xml"/></Relationships>
</file>

<file path=ppt/charts/_rels/chart25.xml.rels><?xml version="1.0" encoding="UTF-8" standalone="yes"?>
<Relationships xmlns="http://schemas.openxmlformats.org/package/2006/relationships"><Relationship Id="rId2" Type="http://schemas.openxmlformats.org/officeDocument/2006/relationships/package" Target="../embeddings/Hoja_de_c_lculo_de_Microsoft_Office_Excel25.xlsx"/><Relationship Id="rId1" Type="http://schemas.openxmlformats.org/officeDocument/2006/relationships/themeOverride" Target="../theme/themeOverride17.xml"/></Relationships>
</file>

<file path=ppt/charts/_rels/chart26.xml.rels><?xml version="1.0" encoding="UTF-8" standalone="yes"?>
<Relationships xmlns="http://schemas.openxmlformats.org/package/2006/relationships"><Relationship Id="rId2" Type="http://schemas.openxmlformats.org/officeDocument/2006/relationships/package" Target="../embeddings/Hoja_de_c_lculo_de_Microsoft_Office_Excel26.xlsx"/><Relationship Id="rId1" Type="http://schemas.openxmlformats.org/officeDocument/2006/relationships/themeOverride" Target="../theme/themeOverride18.xml"/></Relationships>
</file>

<file path=ppt/charts/_rels/chart27.xml.rels><?xml version="1.0" encoding="UTF-8" standalone="yes"?>
<Relationships xmlns="http://schemas.openxmlformats.org/package/2006/relationships"><Relationship Id="rId2" Type="http://schemas.openxmlformats.org/officeDocument/2006/relationships/package" Target="../embeddings/Hoja_de_c_lculo_de_Microsoft_Office_Excel27.xlsx"/><Relationship Id="rId1" Type="http://schemas.openxmlformats.org/officeDocument/2006/relationships/themeOverride" Target="../theme/themeOverride19.xml"/></Relationships>
</file>

<file path=ppt/charts/_rels/chart28.xml.rels><?xml version="1.0" encoding="UTF-8" standalone="yes"?>
<Relationships xmlns="http://schemas.openxmlformats.org/package/2006/relationships"><Relationship Id="rId2" Type="http://schemas.openxmlformats.org/officeDocument/2006/relationships/package" Target="../embeddings/Hoja_de_c_lculo_de_Microsoft_Office_Excel28.xlsx"/><Relationship Id="rId1" Type="http://schemas.openxmlformats.org/officeDocument/2006/relationships/themeOverride" Target="../theme/themeOverride20.xml"/></Relationships>
</file>

<file path=ppt/charts/_rels/chart29.xml.rels><?xml version="1.0" encoding="UTF-8" standalone="yes"?>
<Relationships xmlns="http://schemas.openxmlformats.org/package/2006/relationships"><Relationship Id="rId1" Type="http://schemas.openxmlformats.org/officeDocument/2006/relationships/package" Target="../embeddings/Hoja_de_c_lculo_de_Microsoft_Office_Excel29.xlsx"/></Relationships>
</file>

<file path=ppt/charts/_rels/chart3.xml.rels><?xml version="1.0" encoding="UTF-8" standalone="yes"?>
<Relationships xmlns="http://schemas.openxmlformats.org/package/2006/relationships"><Relationship Id="rId2" Type="http://schemas.openxmlformats.org/officeDocument/2006/relationships/package" Target="../embeddings/Hoja_de_c_lculo_de_Microsoft_Office_Excel3.xlsx"/><Relationship Id="rId1" Type="http://schemas.openxmlformats.org/officeDocument/2006/relationships/themeOverride" Target="../theme/themeOverride2.xml"/></Relationships>
</file>

<file path=ppt/charts/_rels/chart30.xml.rels><?xml version="1.0" encoding="UTF-8" standalone="yes"?>
<Relationships xmlns="http://schemas.openxmlformats.org/package/2006/relationships"><Relationship Id="rId1" Type="http://schemas.openxmlformats.org/officeDocument/2006/relationships/package" Target="../embeddings/Hoja_de_c_lculo_de_Microsoft_Office_Excel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Hoja_de_c_lculo_de_Microsoft_Office_Excel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Hoja_de_c_lculo_de_Microsoft_Office_Excel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Hoja_de_c_lculo_de_Microsoft_Office_Excel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Hoja_de_c_lculo_de_Microsoft_Office_Excel3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Hoja_de_c_lculo_de_Microsoft_Office_Excel35.xlsx"/></Relationships>
</file>

<file path=ppt/charts/_rels/chart36.xml.rels><?xml version="1.0" encoding="UTF-8" standalone="yes"?>
<Relationships xmlns="http://schemas.openxmlformats.org/package/2006/relationships"><Relationship Id="rId1" Type="http://schemas.openxmlformats.org/officeDocument/2006/relationships/package" Target="../embeddings/Hoja_de_c_lculo_de_Microsoft_Office_Excel36.xlsx"/></Relationships>
</file>

<file path=ppt/charts/_rels/chart37.xml.rels><?xml version="1.0" encoding="UTF-8" standalone="yes"?>
<Relationships xmlns="http://schemas.openxmlformats.org/package/2006/relationships"><Relationship Id="rId1" Type="http://schemas.openxmlformats.org/officeDocument/2006/relationships/package" Target="../embeddings/Hoja_de_c_lculo_de_Microsoft_Office_Excel37.xlsx"/></Relationships>
</file>

<file path=ppt/charts/_rels/chart38.xml.rels><?xml version="1.0" encoding="UTF-8" standalone="yes"?>
<Relationships xmlns="http://schemas.openxmlformats.org/package/2006/relationships"><Relationship Id="rId1" Type="http://schemas.openxmlformats.org/officeDocument/2006/relationships/package" Target="../embeddings/Hoja_de_c_lculo_de_Microsoft_Office_Excel38.xlsx"/></Relationships>
</file>

<file path=ppt/charts/_rels/chart39.xml.rels><?xml version="1.0" encoding="UTF-8" standalone="yes"?>
<Relationships xmlns="http://schemas.openxmlformats.org/package/2006/relationships"><Relationship Id="rId1" Type="http://schemas.openxmlformats.org/officeDocument/2006/relationships/package" Target="../embeddings/Hoja_de_c_lculo_de_Microsoft_Office_Excel39.xlsx"/></Relationships>
</file>

<file path=ppt/charts/_rels/chart4.xml.rels><?xml version="1.0" encoding="UTF-8" standalone="yes"?>
<Relationships xmlns="http://schemas.openxmlformats.org/package/2006/relationships"><Relationship Id="rId2" Type="http://schemas.openxmlformats.org/officeDocument/2006/relationships/package" Target="../embeddings/Hoja_de_c_lculo_de_Microsoft_Office_Excel4.xlsx"/><Relationship Id="rId1" Type="http://schemas.openxmlformats.org/officeDocument/2006/relationships/themeOverride" Target="../theme/themeOverride3.xml"/></Relationships>
</file>

<file path=ppt/charts/_rels/chart40.xml.rels><?xml version="1.0" encoding="UTF-8" standalone="yes"?>
<Relationships xmlns="http://schemas.openxmlformats.org/package/2006/relationships"><Relationship Id="rId2" Type="http://schemas.openxmlformats.org/officeDocument/2006/relationships/package" Target="../embeddings/Hoja_de_c_lculo_de_Microsoft_Office_Excel40.xlsx"/><Relationship Id="rId1" Type="http://schemas.openxmlformats.org/officeDocument/2006/relationships/themeOverride" Target="../theme/themeOverride21.xml"/></Relationships>
</file>

<file path=ppt/charts/_rels/chart41.xml.rels><?xml version="1.0" encoding="UTF-8" standalone="yes"?>
<Relationships xmlns="http://schemas.openxmlformats.org/package/2006/relationships"><Relationship Id="rId2" Type="http://schemas.openxmlformats.org/officeDocument/2006/relationships/package" Target="../embeddings/Hoja_de_c_lculo_de_Microsoft_Office_Excel41.xlsx"/><Relationship Id="rId1" Type="http://schemas.openxmlformats.org/officeDocument/2006/relationships/themeOverride" Target="../theme/themeOverride22.xml"/></Relationships>
</file>

<file path=ppt/charts/_rels/chart42.xml.rels><?xml version="1.0" encoding="UTF-8" standalone="yes"?>
<Relationships xmlns="http://schemas.openxmlformats.org/package/2006/relationships"><Relationship Id="rId2" Type="http://schemas.openxmlformats.org/officeDocument/2006/relationships/package" Target="../embeddings/Hoja_de_c_lculo_de_Microsoft_Office_Excel42.xlsx"/><Relationship Id="rId1" Type="http://schemas.openxmlformats.org/officeDocument/2006/relationships/themeOverride" Target="../theme/themeOverride23.xml"/></Relationships>
</file>

<file path=ppt/charts/_rels/chart43.xml.rels><?xml version="1.0" encoding="UTF-8" standalone="yes"?>
<Relationships xmlns="http://schemas.openxmlformats.org/package/2006/relationships"><Relationship Id="rId1" Type="http://schemas.openxmlformats.org/officeDocument/2006/relationships/package" Target="../embeddings/Hoja_de_c_lculo_de_Microsoft_Office_Excel43.xlsx"/></Relationships>
</file>

<file path=ppt/charts/_rels/chart44.xml.rels><?xml version="1.0" encoding="UTF-8" standalone="yes"?>
<Relationships xmlns="http://schemas.openxmlformats.org/package/2006/relationships"><Relationship Id="rId1" Type="http://schemas.openxmlformats.org/officeDocument/2006/relationships/package" Target="../embeddings/Hoja_de_c_lculo_de_Microsoft_Office_Excel44.xlsx"/></Relationships>
</file>

<file path=ppt/charts/_rels/chart45.xml.rels><?xml version="1.0" encoding="UTF-8" standalone="yes"?>
<Relationships xmlns="http://schemas.openxmlformats.org/package/2006/relationships"><Relationship Id="rId1" Type="http://schemas.openxmlformats.org/officeDocument/2006/relationships/package" Target="../embeddings/Hoja_de_c_lculo_de_Microsoft_Office_Excel45.xlsx"/></Relationships>
</file>

<file path=ppt/charts/_rels/chart46.xml.rels><?xml version="1.0" encoding="UTF-8" standalone="yes"?>
<Relationships xmlns="http://schemas.openxmlformats.org/package/2006/relationships"><Relationship Id="rId1" Type="http://schemas.openxmlformats.org/officeDocument/2006/relationships/package" Target="../embeddings/Hoja_de_c_lculo_de_Microsoft_Office_Excel46.xlsx"/></Relationships>
</file>

<file path=ppt/charts/_rels/chart47.xml.rels><?xml version="1.0" encoding="UTF-8" standalone="yes"?>
<Relationships xmlns="http://schemas.openxmlformats.org/package/2006/relationships"><Relationship Id="rId1" Type="http://schemas.openxmlformats.org/officeDocument/2006/relationships/package" Target="../embeddings/Hoja_de_c_lculo_de_Microsoft_Office_Excel47.xlsx"/></Relationships>
</file>

<file path=ppt/charts/_rels/chart48.xml.rels><?xml version="1.0" encoding="UTF-8" standalone="yes"?>
<Relationships xmlns="http://schemas.openxmlformats.org/package/2006/relationships"><Relationship Id="rId1" Type="http://schemas.openxmlformats.org/officeDocument/2006/relationships/package" Target="../embeddings/Hoja_de_c_lculo_de_Microsoft_Office_Excel48.xlsx"/></Relationships>
</file>

<file path=ppt/charts/_rels/chart49.xml.rels><?xml version="1.0" encoding="UTF-8" standalone="yes"?>
<Relationships xmlns="http://schemas.openxmlformats.org/package/2006/relationships"><Relationship Id="rId2" Type="http://schemas.openxmlformats.org/officeDocument/2006/relationships/package" Target="../embeddings/Hoja_de_c_lculo_de_Microsoft_Office_Excel49.xlsx"/><Relationship Id="rId1" Type="http://schemas.openxmlformats.org/officeDocument/2006/relationships/themeOverride" Target="../theme/themeOverride24.xml"/></Relationships>
</file>

<file path=ppt/charts/_rels/chart5.xml.rels><?xml version="1.0" encoding="UTF-8" standalone="yes"?>
<Relationships xmlns="http://schemas.openxmlformats.org/package/2006/relationships"><Relationship Id="rId1" Type="http://schemas.openxmlformats.org/officeDocument/2006/relationships/package" Target="../embeddings/Hoja_de_c_lculo_de_Microsoft_Office_Excel5.xlsx"/></Relationships>
</file>

<file path=ppt/charts/_rels/chart50.xml.rels><?xml version="1.0" encoding="UTF-8" standalone="yes"?>
<Relationships xmlns="http://schemas.openxmlformats.org/package/2006/relationships"><Relationship Id="rId2" Type="http://schemas.openxmlformats.org/officeDocument/2006/relationships/package" Target="../embeddings/Hoja_de_c_lculo_de_Microsoft_Office_Excel50.xlsx"/><Relationship Id="rId1" Type="http://schemas.openxmlformats.org/officeDocument/2006/relationships/themeOverride" Target="../theme/themeOverride25.xml"/></Relationships>
</file>

<file path=ppt/charts/_rels/chart51.xml.rels><?xml version="1.0" encoding="UTF-8" standalone="yes"?>
<Relationships xmlns="http://schemas.openxmlformats.org/package/2006/relationships"><Relationship Id="rId1" Type="http://schemas.openxmlformats.org/officeDocument/2006/relationships/package" Target="../embeddings/Hoja_de_c_lculo_de_Microsoft_Office_Excel51.xlsx"/></Relationships>
</file>

<file path=ppt/charts/_rels/chart52.xml.rels><?xml version="1.0" encoding="UTF-8" standalone="yes"?>
<Relationships xmlns="http://schemas.openxmlformats.org/package/2006/relationships"><Relationship Id="rId1" Type="http://schemas.openxmlformats.org/officeDocument/2006/relationships/package" Target="../embeddings/Hoja_de_c_lculo_de_Microsoft_Office_Excel52.xlsx"/></Relationships>
</file>

<file path=ppt/charts/_rels/chart53.xml.rels><?xml version="1.0" encoding="UTF-8" standalone="yes"?>
<Relationships xmlns="http://schemas.openxmlformats.org/package/2006/relationships"><Relationship Id="rId1" Type="http://schemas.openxmlformats.org/officeDocument/2006/relationships/package" Target="../embeddings/Hoja_de_c_lculo_de_Microsoft_Office_Excel53.xlsx"/></Relationships>
</file>

<file path=ppt/charts/_rels/chart54.xml.rels><?xml version="1.0" encoding="UTF-8" standalone="yes"?>
<Relationships xmlns="http://schemas.openxmlformats.org/package/2006/relationships"><Relationship Id="rId1" Type="http://schemas.openxmlformats.org/officeDocument/2006/relationships/package" Target="../embeddings/Hoja_de_c_lculo_de_Microsoft_Office_Excel54.xlsx"/></Relationships>
</file>

<file path=ppt/charts/_rels/chart55.xml.rels><?xml version="1.0" encoding="UTF-8" standalone="yes"?>
<Relationships xmlns="http://schemas.openxmlformats.org/package/2006/relationships"><Relationship Id="rId1" Type="http://schemas.openxmlformats.org/officeDocument/2006/relationships/package" Target="../embeddings/Hoja_de_c_lculo_de_Microsoft_Office_Excel55.xlsx"/></Relationships>
</file>

<file path=ppt/charts/_rels/chart56.xml.rels><?xml version="1.0" encoding="UTF-8" standalone="yes"?>
<Relationships xmlns="http://schemas.openxmlformats.org/package/2006/relationships"><Relationship Id="rId1" Type="http://schemas.openxmlformats.org/officeDocument/2006/relationships/package" Target="../embeddings/Hoja_de_c_lculo_de_Microsoft_Office_Excel56.xlsx"/></Relationships>
</file>

<file path=ppt/charts/_rels/chart57.xml.rels><?xml version="1.0" encoding="UTF-8" standalone="yes"?>
<Relationships xmlns="http://schemas.openxmlformats.org/package/2006/relationships"><Relationship Id="rId1" Type="http://schemas.openxmlformats.org/officeDocument/2006/relationships/package" Target="../embeddings/Hoja_de_c_lculo_de_Microsoft_Office_Excel57.xlsx"/></Relationships>
</file>

<file path=ppt/charts/_rels/chart58.xml.rels><?xml version="1.0" encoding="UTF-8" standalone="yes"?>
<Relationships xmlns="http://schemas.openxmlformats.org/package/2006/relationships"><Relationship Id="rId1" Type="http://schemas.openxmlformats.org/officeDocument/2006/relationships/package" Target="../embeddings/Hoja_de_c_lculo_de_Microsoft_Office_Excel58.xlsx"/></Relationships>
</file>

<file path=ppt/charts/_rels/chart59.xml.rels><?xml version="1.0" encoding="UTF-8" standalone="yes"?>
<Relationships xmlns="http://schemas.openxmlformats.org/package/2006/relationships"><Relationship Id="rId1" Type="http://schemas.openxmlformats.org/officeDocument/2006/relationships/package" Target="../embeddings/Hoja_de_c_lculo_de_Microsoft_Office_Excel59.xlsx"/></Relationships>
</file>

<file path=ppt/charts/_rels/chart6.xml.rels><?xml version="1.0" encoding="UTF-8" standalone="yes"?>
<Relationships xmlns="http://schemas.openxmlformats.org/package/2006/relationships"><Relationship Id="rId2" Type="http://schemas.openxmlformats.org/officeDocument/2006/relationships/package" Target="../embeddings/Hoja_de_c_lculo_de_Microsoft_Office_Excel6.xlsx"/><Relationship Id="rId1" Type="http://schemas.openxmlformats.org/officeDocument/2006/relationships/themeOverride" Target="../theme/themeOverride4.xml"/></Relationships>
</file>

<file path=ppt/charts/_rels/chart60.xml.rels><?xml version="1.0" encoding="UTF-8" standalone="yes"?>
<Relationships xmlns="http://schemas.openxmlformats.org/package/2006/relationships"><Relationship Id="rId1" Type="http://schemas.openxmlformats.org/officeDocument/2006/relationships/package" Target="../embeddings/Hoja_de_c_lculo_de_Microsoft_Office_Excel60.xlsx"/></Relationships>
</file>

<file path=ppt/charts/_rels/chart61.xml.rels><?xml version="1.0" encoding="UTF-8" standalone="yes"?>
<Relationships xmlns="http://schemas.openxmlformats.org/package/2006/relationships"><Relationship Id="rId1" Type="http://schemas.openxmlformats.org/officeDocument/2006/relationships/package" Target="../embeddings/Hoja_de_c_lculo_de_Microsoft_Office_Excel61.xlsx"/></Relationships>
</file>

<file path=ppt/charts/_rels/chart62.xml.rels><?xml version="1.0" encoding="UTF-8" standalone="yes"?>
<Relationships xmlns="http://schemas.openxmlformats.org/package/2006/relationships"><Relationship Id="rId1" Type="http://schemas.openxmlformats.org/officeDocument/2006/relationships/package" Target="../embeddings/Hoja_de_c_lculo_de_Microsoft_Office_Excel62.xlsx"/></Relationships>
</file>

<file path=ppt/charts/_rels/chart63.xml.rels><?xml version="1.0" encoding="UTF-8" standalone="yes"?>
<Relationships xmlns="http://schemas.openxmlformats.org/package/2006/relationships"><Relationship Id="rId1" Type="http://schemas.openxmlformats.org/officeDocument/2006/relationships/package" Target="../embeddings/Hoja_de_c_lculo_de_Microsoft_Office_Excel63.xlsx"/></Relationships>
</file>

<file path=ppt/charts/_rels/chart64.xml.rels><?xml version="1.0" encoding="UTF-8" standalone="yes"?>
<Relationships xmlns="http://schemas.openxmlformats.org/package/2006/relationships"><Relationship Id="rId2" Type="http://schemas.openxmlformats.org/officeDocument/2006/relationships/package" Target="../embeddings/Hoja_de_c_lculo_de_Microsoft_Office_Excel64.xlsx"/><Relationship Id="rId1" Type="http://schemas.openxmlformats.org/officeDocument/2006/relationships/themeOverride" Target="../theme/themeOverride26.xml"/></Relationships>
</file>

<file path=ppt/charts/_rels/chart65.xml.rels><?xml version="1.0" encoding="UTF-8" standalone="yes"?>
<Relationships xmlns="http://schemas.openxmlformats.org/package/2006/relationships"><Relationship Id="rId2" Type="http://schemas.openxmlformats.org/officeDocument/2006/relationships/package" Target="../embeddings/Hoja_de_c_lculo_de_Microsoft_Office_Excel65.xlsx"/><Relationship Id="rId1" Type="http://schemas.openxmlformats.org/officeDocument/2006/relationships/themeOverride" Target="../theme/themeOverride27.xml"/></Relationships>
</file>

<file path=ppt/charts/_rels/chart66.xml.rels><?xml version="1.0" encoding="UTF-8" standalone="yes"?>
<Relationships xmlns="http://schemas.openxmlformats.org/package/2006/relationships"><Relationship Id="rId2" Type="http://schemas.openxmlformats.org/officeDocument/2006/relationships/package" Target="../embeddings/Hoja_de_c_lculo_de_Microsoft_Office_Excel66.xlsx"/><Relationship Id="rId1" Type="http://schemas.openxmlformats.org/officeDocument/2006/relationships/themeOverride" Target="../theme/themeOverride28.xml"/></Relationships>
</file>

<file path=ppt/charts/_rels/chart67.xml.rels><?xml version="1.0" encoding="UTF-8" standalone="yes"?>
<Relationships xmlns="http://schemas.openxmlformats.org/package/2006/relationships"><Relationship Id="rId1" Type="http://schemas.openxmlformats.org/officeDocument/2006/relationships/package" Target="../embeddings/Hoja_de_c_lculo_de_Microsoft_Office_Excel67.xlsx"/></Relationships>
</file>

<file path=ppt/charts/_rels/chart68.xml.rels><?xml version="1.0" encoding="UTF-8" standalone="yes"?>
<Relationships xmlns="http://schemas.openxmlformats.org/package/2006/relationships"><Relationship Id="rId1" Type="http://schemas.openxmlformats.org/officeDocument/2006/relationships/package" Target="../embeddings/Hoja_de_c_lculo_de_Microsoft_Office_Excel68.xlsx"/></Relationships>
</file>

<file path=ppt/charts/_rels/chart69.xml.rels><?xml version="1.0" encoding="UTF-8" standalone="yes"?>
<Relationships xmlns="http://schemas.openxmlformats.org/package/2006/relationships"><Relationship Id="rId1" Type="http://schemas.openxmlformats.org/officeDocument/2006/relationships/package" Target="../embeddings/Hoja_de_c_lculo_de_Microsoft_Office_Excel69.xlsx"/></Relationships>
</file>

<file path=ppt/charts/_rels/chart7.xml.rels><?xml version="1.0" encoding="UTF-8" standalone="yes"?>
<Relationships xmlns="http://schemas.openxmlformats.org/package/2006/relationships"><Relationship Id="rId2" Type="http://schemas.openxmlformats.org/officeDocument/2006/relationships/package" Target="../embeddings/Hoja_de_c_lculo_de_Microsoft_Office_Excel7.xlsx"/><Relationship Id="rId1" Type="http://schemas.openxmlformats.org/officeDocument/2006/relationships/themeOverride" Target="../theme/themeOverride5.xml"/></Relationships>
</file>

<file path=ppt/charts/_rels/chart70.xml.rels><?xml version="1.0" encoding="UTF-8" standalone="yes"?>
<Relationships xmlns="http://schemas.openxmlformats.org/package/2006/relationships"><Relationship Id="rId1" Type="http://schemas.openxmlformats.org/officeDocument/2006/relationships/package" Target="../embeddings/Hoja_de_c_lculo_de_Microsoft_Office_Excel70.xlsx"/></Relationships>
</file>

<file path=ppt/charts/_rels/chart71.xml.rels><?xml version="1.0" encoding="UTF-8" standalone="yes"?>
<Relationships xmlns="http://schemas.openxmlformats.org/package/2006/relationships"><Relationship Id="rId1" Type="http://schemas.openxmlformats.org/officeDocument/2006/relationships/package" Target="../embeddings/Hoja_de_c_lculo_de_Microsoft_Office_Excel71.xlsx"/></Relationships>
</file>

<file path=ppt/charts/_rels/chart72.xml.rels><?xml version="1.0" encoding="UTF-8" standalone="yes"?>
<Relationships xmlns="http://schemas.openxmlformats.org/package/2006/relationships"><Relationship Id="rId2" Type="http://schemas.openxmlformats.org/officeDocument/2006/relationships/package" Target="../embeddings/Hoja_de_c_lculo_de_Microsoft_Office_Excel72.xlsx"/><Relationship Id="rId1" Type="http://schemas.openxmlformats.org/officeDocument/2006/relationships/themeOverride" Target="../theme/themeOverride29.xml"/></Relationships>
</file>

<file path=ppt/charts/_rels/chart73.xml.rels><?xml version="1.0" encoding="UTF-8" standalone="yes"?>
<Relationships xmlns="http://schemas.openxmlformats.org/package/2006/relationships"><Relationship Id="rId1" Type="http://schemas.openxmlformats.org/officeDocument/2006/relationships/package" Target="../embeddings/Hoja_de_c_lculo_de_Microsoft_Office_Excel73.xlsx"/></Relationships>
</file>

<file path=ppt/charts/_rels/chart74.xml.rels><?xml version="1.0" encoding="UTF-8" standalone="yes"?>
<Relationships xmlns="http://schemas.openxmlformats.org/package/2006/relationships"><Relationship Id="rId2" Type="http://schemas.openxmlformats.org/officeDocument/2006/relationships/package" Target="../embeddings/Hoja_de_c_lculo_de_Microsoft_Office_Excel74.xlsx"/><Relationship Id="rId1" Type="http://schemas.openxmlformats.org/officeDocument/2006/relationships/themeOverride" Target="../theme/themeOverride30.xml"/></Relationships>
</file>

<file path=ppt/charts/_rels/chart75.xml.rels><?xml version="1.0" encoding="UTF-8" standalone="yes"?>
<Relationships xmlns="http://schemas.openxmlformats.org/package/2006/relationships"><Relationship Id="rId2" Type="http://schemas.openxmlformats.org/officeDocument/2006/relationships/package" Target="../embeddings/Hoja_de_c_lculo_de_Microsoft_Office_Excel75.xlsx"/><Relationship Id="rId1" Type="http://schemas.openxmlformats.org/officeDocument/2006/relationships/themeOverride" Target="../theme/themeOverride31.xml"/></Relationships>
</file>

<file path=ppt/charts/_rels/chart76.xml.rels><?xml version="1.0" encoding="UTF-8" standalone="yes"?>
<Relationships xmlns="http://schemas.openxmlformats.org/package/2006/relationships"><Relationship Id="rId1" Type="http://schemas.openxmlformats.org/officeDocument/2006/relationships/package" Target="../embeddings/Hoja_de_c_lculo_de_Microsoft_Office_Excel76.xlsx"/></Relationships>
</file>

<file path=ppt/charts/_rels/chart77.xml.rels><?xml version="1.0" encoding="UTF-8" standalone="yes"?>
<Relationships xmlns="http://schemas.openxmlformats.org/package/2006/relationships"><Relationship Id="rId1" Type="http://schemas.openxmlformats.org/officeDocument/2006/relationships/package" Target="../embeddings/Hoja_de_c_lculo_de_Microsoft_Office_Excel77.xlsx"/></Relationships>
</file>

<file path=ppt/charts/_rels/chart78.xml.rels><?xml version="1.0" encoding="UTF-8" standalone="yes"?>
<Relationships xmlns="http://schemas.openxmlformats.org/package/2006/relationships"><Relationship Id="rId1" Type="http://schemas.openxmlformats.org/officeDocument/2006/relationships/package" Target="../embeddings/Hoja_de_c_lculo_de_Microsoft_Office_Excel78.xlsx"/></Relationships>
</file>

<file path=ppt/charts/_rels/chart79.xml.rels><?xml version="1.0" encoding="UTF-8" standalone="yes"?>
<Relationships xmlns="http://schemas.openxmlformats.org/package/2006/relationships"><Relationship Id="rId1" Type="http://schemas.openxmlformats.org/officeDocument/2006/relationships/package" Target="../embeddings/Hoja_de_c_lculo_de_Microsoft_Office_Excel79.xlsx"/></Relationships>
</file>

<file path=ppt/charts/_rels/chart8.xml.rels><?xml version="1.0" encoding="UTF-8" standalone="yes"?>
<Relationships xmlns="http://schemas.openxmlformats.org/package/2006/relationships"><Relationship Id="rId2" Type="http://schemas.openxmlformats.org/officeDocument/2006/relationships/package" Target="../embeddings/Hoja_de_c_lculo_de_Microsoft_Office_Excel8.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1" Type="http://schemas.openxmlformats.org/officeDocument/2006/relationships/package" Target="../embeddings/Hoja_de_c_lculo_de_Microsoft_Office_Excel80.xlsx"/></Relationships>
</file>

<file path=ppt/charts/_rels/chart81.xml.rels><?xml version="1.0" encoding="UTF-8" standalone="yes"?>
<Relationships xmlns="http://schemas.openxmlformats.org/package/2006/relationships"><Relationship Id="rId1" Type="http://schemas.openxmlformats.org/officeDocument/2006/relationships/package" Target="../embeddings/Hoja_de_c_lculo_de_Microsoft_Office_Excel81.xlsx"/></Relationships>
</file>

<file path=ppt/charts/_rels/chart82.xml.rels><?xml version="1.0" encoding="UTF-8" standalone="yes"?>
<Relationships xmlns="http://schemas.openxmlformats.org/package/2006/relationships"><Relationship Id="rId1" Type="http://schemas.openxmlformats.org/officeDocument/2006/relationships/package" Target="../embeddings/Hoja_de_c_lculo_de_Microsoft_Office_Excel82.xlsx"/></Relationships>
</file>

<file path=ppt/charts/_rels/chart83.xml.rels><?xml version="1.0" encoding="UTF-8" standalone="yes"?>
<Relationships xmlns="http://schemas.openxmlformats.org/package/2006/relationships"><Relationship Id="rId2" Type="http://schemas.openxmlformats.org/officeDocument/2006/relationships/package" Target="../embeddings/Hoja_de_c_lculo_de_Microsoft_Office_Excel83.xlsx"/><Relationship Id="rId1" Type="http://schemas.openxmlformats.org/officeDocument/2006/relationships/themeOverride" Target="../theme/themeOverride32.xml"/></Relationships>
</file>

<file path=ppt/charts/_rels/chart84.xml.rels><?xml version="1.0" encoding="UTF-8" standalone="yes"?>
<Relationships xmlns="http://schemas.openxmlformats.org/package/2006/relationships"><Relationship Id="rId2" Type="http://schemas.openxmlformats.org/officeDocument/2006/relationships/package" Target="../embeddings/Hoja_de_c_lculo_de_Microsoft_Office_Excel84.xlsx"/><Relationship Id="rId1" Type="http://schemas.openxmlformats.org/officeDocument/2006/relationships/themeOverride" Target="../theme/themeOverride33.xml"/></Relationships>
</file>

<file path=ppt/charts/_rels/chart85.xml.rels><?xml version="1.0" encoding="UTF-8" standalone="yes"?>
<Relationships xmlns="http://schemas.openxmlformats.org/package/2006/relationships"><Relationship Id="rId1" Type="http://schemas.openxmlformats.org/officeDocument/2006/relationships/package" Target="../embeddings/Hoja_de_c_lculo_de_Microsoft_Office_Excel85.xlsx"/></Relationships>
</file>

<file path=ppt/charts/_rels/chart86.xml.rels><?xml version="1.0" encoding="UTF-8" standalone="yes"?>
<Relationships xmlns="http://schemas.openxmlformats.org/package/2006/relationships"><Relationship Id="rId1" Type="http://schemas.openxmlformats.org/officeDocument/2006/relationships/package" Target="../embeddings/Hoja_de_c_lculo_de_Microsoft_Office_Excel86.xlsx"/></Relationships>
</file>

<file path=ppt/charts/_rels/chart87.xml.rels><?xml version="1.0" encoding="UTF-8" standalone="yes"?>
<Relationships xmlns="http://schemas.openxmlformats.org/package/2006/relationships"><Relationship Id="rId1" Type="http://schemas.openxmlformats.org/officeDocument/2006/relationships/package" Target="../embeddings/Hoja_de_c_lculo_de_Microsoft_Office_Excel87.xlsx"/></Relationships>
</file>

<file path=ppt/charts/_rels/chart88.xml.rels><?xml version="1.0" encoding="UTF-8" standalone="yes"?>
<Relationships xmlns="http://schemas.openxmlformats.org/package/2006/relationships"><Relationship Id="rId1" Type="http://schemas.openxmlformats.org/officeDocument/2006/relationships/package" Target="../embeddings/Hoja_de_c_lculo_de_Microsoft_Office_Excel88.xlsx"/></Relationships>
</file>

<file path=ppt/charts/_rels/chart89.xml.rels><?xml version="1.0" encoding="UTF-8" standalone="yes"?>
<Relationships xmlns="http://schemas.openxmlformats.org/package/2006/relationships"><Relationship Id="rId1" Type="http://schemas.openxmlformats.org/officeDocument/2006/relationships/package" Target="../embeddings/Hoja_de_c_lculo_de_Microsoft_Office_Excel89.xlsx"/></Relationships>
</file>

<file path=ppt/charts/_rels/chart9.xml.rels><?xml version="1.0" encoding="UTF-8" standalone="yes"?>
<Relationships xmlns="http://schemas.openxmlformats.org/package/2006/relationships"><Relationship Id="rId1" Type="http://schemas.openxmlformats.org/officeDocument/2006/relationships/package" Target="../embeddings/Hoja_de_c_lculo_de_Microsoft_Office_Excel9.xlsx"/></Relationships>
</file>

<file path=ppt/charts/chart1.xml><?xml version="1.0" encoding="utf-8"?>
<c:chartSpace xmlns:c="http://schemas.openxmlformats.org/drawingml/2006/chart" xmlns:a="http://schemas.openxmlformats.org/drawingml/2006/main" xmlns:r="http://schemas.openxmlformats.org/officeDocument/2006/relationships">
  <c:lang val="es-ES"/>
  <c:chart>
    <c:autoTitleDeleted val="1"/>
    <c:plotArea>
      <c:layout>
        <c:manualLayout>
          <c:layoutTarget val="inner"/>
          <c:xMode val="edge"/>
          <c:yMode val="edge"/>
          <c:x val="7.302889324191969E-2"/>
          <c:y val="3.8720931222440906E-2"/>
          <c:w val="0.90267660381978465"/>
          <c:h val="0.82933819799335218"/>
        </c:manualLayout>
      </c:layout>
      <c:barChart>
        <c:barDir val="col"/>
        <c:grouping val="clustered"/>
        <c:ser>
          <c:idx val="0"/>
          <c:order val="0"/>
          <c:tx>
            <c:strRef>
              <c:f>Hoja1!$B$1</c:f>
              <c:strCache>
                <c:ptCount val="1"/>
                <c:pt idx="0">
                  <c:v>total</c:v>
                </c:pt>
              </c:strCache>
            </c:strRef>
          </c:tx>
          <c:dPt>
            <c:idx val="0"/>
            <c:spPr>
              <a:solidFill>
                <a:schemeClr val="bg1">
                  <a:lumMod val="50000"/>
                </a:schemeClr>
              </a:solidFill>
            </c:spPr>
          </c:dPt>
          <c:dPt>
            <c:idx val="1"/>
            <c:spPr>
              <a:solidFill>
                <a:schemeClr val="bg1">
                  <a:lumMod val="75000"/>
                </a:schemeClr>
              </a:solidFill>
            </c:spPr>
          </c:dPt>
          <c:dPt>
            <c:idx val="2"/>
            <c:spPr>
              <a:solidFill>
                <a:srgbClr val="E0E4CC"/>
              </a:solidFill>
            </c:spPr>
          </c:dPt>
          <c:dPt>
            <c:idx val="3"/>
            <c:spPr>
              <a:solidFill>
                <a:schemeClr val="accent3"/>
              </a:solidFill>
            </c:spPr>
          </c:dPt>
          <c:dPt>
            <c:idx val="4"/>
            <c:spPr>
              <a:solidFill>
                <a:schemeClr val="accent3">
                  <a:lumMod val="50000"/>
                </a:schemeClr>
              </a:solidFill>
            </c:spPr>
          </c:dPt>
          <c:dLbls>
            <c:numFmt formatCode="0.0\%" sourceLinked="0"/>
            <c:spPr>
              <a:solidFill>
                <a:schemeClr val="bg1"/>
              </a:solidFill>
            </c:spPr>
            <c:txPr>
              <a:bodyPr/>
              <a:lstStyle/>
              <a:p>
                <a:pPr>
                  <a:defRPr sz="1600">
                    <a:latin typeface="Calibri" pitchFamily="34" charset="0"/>
                    <a:cs typeface="Calibri" pitchFamily="34" charset="0"/>
                  </a:defRPr>
                </a:pPr>
                <a:endParaRPr lang="es-ES"/>
              </a:p>
            </c:txPr>
            <c:showVal val="1"/>
          </c:dLbls>
          <c:cat>
            <c:strRef>
              <c:f>Hoja1!$A$2:$A$6</c:f>
              <c:strCache>
                <c:ptCount val="5"/>
                <c:pt idx="0">
                  <c:v>Muy mala</c:v>
                </c:pt>
                <c:pt idx="1">
                  <c:v>Mala</c:v>
                </c:pt>
                <c:pt idx="2">
                  <c:v>Regular</c:v>
                </c:pt>
                <c:pt idx="3">
                  <c:v>Buena</c:v>
                </c:pt>
                <c:pt idx="4">
                  <c:v>Muy buena</c:v>
                </c:pt>
              </c:strCache>
            </c:strRef>
          </c:cat>
          <c:val>
            <c:numRef>
              <c:f>Hoja1!$B$2:$B$6</c:f>
              <c:numCache>
                <c:formatCode>####.0</c:formatCode>
                <c:ptCount val="5"/>
                <c:pt idx="0">
                  <c:v>11.382232039179007</c:v>
                </c:pt>
                <c:pt idx="1">
                  <c:v>26.485244250218731</c:v>
                </c:pt>
                <c:pt idx="2">
                  <c:v>40.700309916132319</c:v>
                </c:pt>
                <c:pt idx="3">
                  <c:v>19.576320304952056</c:v>
                </c:pt>
                <c:pt idx="4">
                  <c:v>1.8558934895174397</c:v>
                </c:pt>
              </c:numCache>
            </c:numRef>
          </c:val>
        </c:ser>
        <c:dLbls/>
        <c:gapWidth val="50"/>
        <c:axId val="300070400"/>
        <c:axId val="300071936"/>
      </c:barChart>
      <c:catAx>
        <c:axId val="300070400"/>
        <c:scaling>
          <c:orientation val="maxMin"/>
        </c:scaling>
        <c:axPos val="b"/>
        <c:tickLblPos val="nextTo"/>
        <c:txPr>
          <a:bodyPr/>
          <a:lstStyle/>
          <a:p>
            <a:pPr>
              <a:defRPr sz="1400">
                <a:latin typeface="Calibri" pitchFamily="34" charset="0"/>
                <a:cs typeface="Calibri" pitchFamily="34" charset="0"/>
              </a:defRPr>
            </a:pPr>
            <a:endParaRPr lang="es-ES"/>
          </a:p>
        </c:txPr>
        <c:crossAx val="300071936"/>
        <c:crosses val="autoZero"/>
        <c:auto val="1"/>
        <c:lblAlgn val="ctr"/>
        <c:lblOffset val="20"/>
      </c:catAx>
      <c:valAx>
        <c:axId val="300071936"/>
        <c:scaling>
          <c:orientation val="minMax"/>
          <c:max val="50"/>
        </c:scaling>
        <c:axPos val="l"/>
        <c:majorGridlines>
          <c:spPr>
            <a:ln>
              <a:solidFill>
                <a:schemeClr val="bg1">
                  <a:lumMod val="50000"/>
                </a:schemeClr>
              </a:solidFill>
              <a:prstDash val="dash"/>
            </a:ln>
          </c:spPr>
        </c:majorGridlines>
        <c:numFmt formatCode="0\%" sourceLinked="0"/>
        <c:tickLblPos val="nextTo"/>
        <c:txPr>
          <a:bodyPr/>
          <a:lstStyle/>
          <a:p>
            <a:pPr>
              <a:defRPr sz="1000">
                <a:latin typeface="Calibri" pitchFamily="34" charset="0"/>
                <a:cs typeface="Calibri" pitchFamily="34" charset="0"/>
              </a:defRPr>
            </a:pPr>
            <a:endParaRPr lang="es-ES"/>
          </a:p>
        </c:txPr>
        <c:crossAx val="300070400"/>
        <c:crosses val="max"/>
        <c:crossBetween val="between"/>
        <c:majorUnit val="10"/>
      </c:valAx>
      <c:spPr>
        <a:ln>
          <a:solidFill>
            <a:srgbClr val="808080"/>
          </a:solidFill>
        </a:ln>
      </c:spPr>
    </c:plotArea>
    <c:plotVisOnly val="1"/>
    <c:dispBlanksAs val="gap"/>
  </c:chart>
  <c:txPr>
    <a:bodyPr/>
    <a:lstStyle/>
    <a:p>
      <a:pPr>
        <a:defRPr sz="1800"/>
      </a:pPr>
      <a:endParaRPr lang="es-E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es-E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0198621581142149E-2"/>
          <c:y val="0.26306512115170155"/>
          <c:w val="0.92243752680086244"/>
          <c:h val="0.68928457977087632"/>
        </c:manualLayout>
      </c:layout>
      <c:barChart>
        <c:barDir val="col"/>
        <c:grouping val="clustered"/>
        <c:ser>
          <c:idx val="0"/>
          <c:order val="0"/>
          <c:tx>
            <c:strRef>
              <c:f>Hoja1!$A$2</c:f>
              <c:strCache>
                <c:ptCount val="1"/>
                <c:pt idx="0">
                  <c:v>Indicador</c:v>
                </c:pt>
              </c:strCache>
            </c:strRef>
          </c:tx>
          <c:spPr>
            <a:solidFill>
              <a:srgbClr val="9BBB59">
                <a:lumMod val="60000"/>
                <a:lumOff val="40000"/>
              </a:srgbClr>
            </a:solidFill>
          </c:spPr>
          <c:dPt>
            <c:idx val="0"/>
            <c:spPr>
              <a:solidFill>
                <a:srgbClr val="9BBB59">
                  <a:lumMod val="50000"/>
                </a:srgbClr>
              </a:solidFill>
            </c:spPr>
          </c:dPt>
          <c:dLbls>
            <c:numFmt formatCode="0.0\%" sourceLinked="0"/>
            <c:spPr>
              <a:solidFill>
                <a:schemeClr val="bg1"/>
              </a:solidFill>
            </c:spPr>
            <c:txPr>
              <a:bodyPr/>
              <a:lstStyle/>
              <a:p>
                <a:pPr>
                  <a:defRPr sz="1600">
                    <a:latin typeface="Calibri" pitchFamily="34" charset="0"/>
                    <a:cs typeface="Calibri" pitchFamily="34" charset="0"/>
                  </a:defRPr>
                </a:pPr>
                <a:endParaRPr lang="es-ES"/>
              </a:p>
            </c:txPr>
            <c:showVal val="1"/>
          </c:dLbls>
          <c:cat>
            <c:strRef>
              <c:f>Hoja1!$B$1:$G$1</c:f>
              <c:strCache>
                <c:ptCount val="6"/>
                <c:pt idx="0">
                  <c:v>TOTAL
(2.081 Casos)</c:v>
                </c:pt>
                <c:pt idx="1">
                  <c:v>Andalucía
(404 Casos)</c:v>
                </c:pt>
                <c:pt idx="2">
                  <c:v>Cataluña
(405 Casos)</c:v>
                </c:pt>
                <c:pt idx="3">
                  <c:v>Com. Valenciana
(406 Casos)</c:v>
                </c:pt>
                <c:pt idx="4">
                  <c:v>Madrid
(404 Casos)</c:v>
                </c:pt>
                <c:pt idx="5">
                  <c:v>Resto de C.C.A.A
(462 Casos)</c:v>
                </c:pt>
              </c:strCache>
            </c:strRef>
          </c:cat>
          <c:val>
            <c:numRef>
              <c:f>Hoja1!$B$2:$G$2</c:f>
              <c:numCache>
                <c:formatCode>####.0</c:formatCode>
                <c:ptCount val="6"/>
                <c:pt idx="0">
                  <c:v>63.774024027510279</c:v>
                </c:pt>
                <c:pt idx="1">
                  <c:v>61.675126903553448</c:v>
                </c:pt>
                <c:pt idx="2">
                  <c:v>66.583541147132308</c:v>
                </c:pt>
                <c:pt idx="3">
                  <c:v>60.500000000000355</c:v>
                </c:pt>
                <c:pt idx="4">
                  <c:v>57.614213197969647</c:v>
                </c:pt>
                <c:pt idx="5">
                  <c:v>66.446327212242764</c:v>
                </c:pt>
              </c:numCache>
            </c:numRef>
          </c:val>
        </c:ser>
        <c:dLbls/>
        <c:gapWidth val="50"/>
        <c:axId val="301919232"/>
        <c:axId val="301994752"/>
      </c:barChart>
      <c:catAx>
        <c:axId val="301919232"/>
        <c:scaling>
          <c:orientation val="minMax"/>
        </c:scaling>
        <c:axPos val="b"/>
        <c:majorTickMark val="none"/>
        <c:tickLblPos val="high"/>
        <c:txPr>
          <a:bodyPr/>
          <a:lstStyle/>
          <a:p>
            <a:pPr>
              <a:defRPr sz="1400">
                <a:latin typeface="Calibri" pitchFamily="34" charset="0"/>
                <a:cs typeface="Calibri" pitchFamily="34" charset="0"/>
              </a:defRPr>
            </a:pPr>
            <a:endParaRPr lang="es-ES"/>
          </a:p>
        </c:txPr>
        <c:crossAx val="301994752"/>
        <c:crosses val="autoZero"/>
        <c:auto val="1"/>
        <c:lblAlgn val="ctr"/>
        <c:lblOffset val="0"/>
      </c:catAx>
      <c:valAx>
        <c:axId val="301994752"/>
        <c:scaling>
          <c:orientation val="minMax"/>
          <c:max val="100"/>
          <c:min val="0"/>
        </c:scaling>
        <c:axPos val="l"/>
        <c:majorGridlines>
          <c:spPr>
            <a:ln>
              <a:solidFill>
                <a:schemeClr val="bg1">
                  <a:lumMod val="50000"/>
                </a:schemeClr>
              </a:solidFill>
              <a:prstDash val="dash"/>
            </a:ln>
          </c:spPr>
        </c:majorGridlines>
        <c:numFmt formatCode="0\%" sourceLinked="0"/>
        <c:tickLblPos val="nextTo"/>
        <c:txPr>
          <a:bodyPr/>
          <a:lstStyle/>
          <a:p>
            <a:pPr>
              <a:defRPr sz="1000">
                <a:latin typeface="Calibri" pitchFamily="34" charset="0"/>
                <a:cs typeface="Calibri" pitchFamily="34" charset="0"/>
              </a:defRPr>
            </a:pPr>
            <a:endParaRPr lang="es-ES"/>
          </a:p>
        </c:txPr>
        <c:crossAx val="301919232"/>
        <c:crosses val="autoZero"/>
        <c:crossBetween val="between"/>
        <c:majorUnit val="20"/>
      </c:valAx>
      <c:spPr>
        <a:ln>
          <a:solidFill>
            <a:srgbClr val="808080"/>
          </a:solidFill>
        </a:ln>
      </c:spPr>
    </c:plotArea>
    <c:plotVisOnly val="1"/>
    <c:dispBlanksAs val="gap"/>
  </c:chart>
  <c:txPr>
    <a:bodyPr/>
    <a:lstStyle/>
    <a:p>
      <a:pPr>
        <a:defRPr sz="1800"/>
      </a:pPr>
      <a:endParaRPr lang="es-ES"/>
    </a:p>
  </c:txPr>
  <c:externalData r:id="rId2"/>
</c:chartSpace>
</file>

<file path=ppt/charts/chart11.xml><?xml version="1.0" encoding="utf-8"?>
<c:chartSpace xmlns:c="http://schemas.openxmlformats.org/drawingml/2006/chart" xmlns:a="http://schemas.openxmlformats.org/drawingml/2006/main" xmlns:r="http://schemas.openxmlformats.org/officeDocument/2006/relationships">
  <c:lang val="es-E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0198621581142149E-2"/>
          <c:y val="0.2634513872461221"/>
          <c:w val="0.92243752680086244"/>
          <c:h val="0.68889831367645571"/>
        </c:manualLayout>
      </c:layout>
      <c:barChart>
        <c:barDir val="col"/>
        <c:grouping val="clustered"/>
        <c:ser>
          <c:idx val="0"/>
          <c:order val="0"/>
          <c:tx>
            <c:strRef>
              <c:f>Hoja1!$A$2</c:f>
              <c:strCache>
                <c:ptCount val="1"/>
                <c:pt idx="0">
                  <c:v>Indicador</c:v>
                </c:pt>
              </c:strCache>
            </c:strRef>
          </c:tx>
          <c:spPr>
            <a:solidFill>
              <a:srgbClr val="9BBB59">
                <a:lumMod val="60000"/>
                <a:lumOff val="40000"/>
              </a:srgbClr>
            </a:solidFill>
          </c:spPr>
          <c:dPt>
            <c:idx val="0"/>
            <c:spPr>
              <a:solidFill>
                <a:srgbClr val="9BBB59">
                  <a:lumMod val="50000"/>
                </a:srgbClr>
              </a:solidFill>
            </c:spPr>
          </c:dPt>
          <c:dLbls>
            <c:numFmt formatCode="0.0\%" sourceLinked="0"/>
            <c:spPr>
              <a:solidFill>
                <a:schemeClr val="bg1"/>
              </a:solidFill>
            </c:spPr>
            <c:txPr>
              <a:bodyPr/>
              <a:lstStyle/>
              <a:p>
                <a:pPr>
                  <a:defRPr sz="1600">
                    <a:latin typeface="Calibri" pitchFamily="34" charset="0"/>
                    <a:cs typeface="Calibri" pitchFamily="34" charset="0"/>
                  </a:defRPr>
                </a:pPr>
                <a:endParaRPr lang="es-ES"/>
              </a:p>
            </c:txPr>
            <c:showVal val="1"/>
          </c:dLbls>
          <c:cat>
            <c:strRef>
              <c:f>Hoja1!$B$1:$G$1</c:f>
              <c:strCache>
                <c:ptCount val="6"/>
                <c:pt idx="0">
                  <c:v>TOTAL
(2.081 Casos)</c:v>
                </c:pt>
                <c:pt idx="1">
                  <c:v>Hombres
(1.054 Casos)</c:v>
                </c:pt>
                <c:pt idx="2">
                  <c:v>Mujer
(1.027 Casos)</c:v>
                </c:pt>
                <c:pt idx="3">
                  <c:v>  </c:v>
                </c:pt>
                <c:pt idx="4">
                  <c:v>Ha sido víctima
(413 Casos)</c:v>
                </c:pt>
                <c:pt idx="5">
                  <c:v>No ha sido victima
(1.668 Casos)</c:v>
                </c:pt>
              </c:strCache>
            </c:strRef>
          </c:cat>
          <c:val>
            <c:numRef>
              <c:f>Hoja1!$B$2:$G$2</c:f>
              <c:numCache>
                <c:formatCode>####.0</c:formatCode>
                <c:ptCount val="6"/>
                <c:pt idx="0">
                  <c:v>63.774024027510279</c:v>
                </c:pt>
                <c:pt idx="1">
                  <c:v>60.985685373445342</c:v>
                </c:pt>
                <c:pt idx="2">
                  <c:v>66.454444313009077</c:v>
                </c:pt>
                <c:pt idx="4" formatCode="General">
                  <c:v>70.755732713352032</c:v>
                </c:pt>
                <c:pt idx="5" formatCode="General">
                  <c:v>62.036377692277021</c:v>
                </c:pt>
              </c:numCache>
            </c:numRef>
          </c:val>
        </c:ser>
        <c:dLbls/>
        <c:gapWidth val="50"/>
        <c:axId val="302249088"/>
        <c:axId val="302250624"/>
      </c:barChart>
      <c:catAx>
        <c:axId val="302249088"/>
        <c:scaling>
          <c:orientation val="minMax"/>
        </c:scaling>
        <c:axPos val="b"/>
        <c:majorTickMark val="none"/>
        <c:tickLblPos val="high"/>
        <c:txPr>
          <a:bodyPr/>
          <a:lstStyle/>
          <a:p>
            <a:pPr>
              <a:defRPr sz="1400">
                <a:latin typeface="Calibri" pitchFamily="34" charset="0"/>
                <a:cs typeface="Calibri" pitchFamily="34" charset="0"/>
              </a:defRPr>
            </a:pPr>
            <a:endParaRPr lang="es-ES"/>
          </a:p>
        </c:txPr>
        <c:crossAx val="302250624"/>
        <c:crosses val="autoZero"/>
        <c:auto val="1"/>
        <c:lblAlgn val="ctr"/>
        <c:lblOffset val="0"/>
      </c:catAx>
      <c:valAx>
        <c:axId val="302250624"/>
        <c:scaling>
          <c:orientation val="minMax"/>
          <c:max val="100"/>
          <c:min val="0"/>
        </c:scaling>
        <c:axPos val="l"/>
        <c:majorGridlines>
          <c:spPr>
            <a:ln>
              <a:solidFill>
                <a:schemeClr val="bg1">
                  <a:lumMod val="50000"/>
                </a:schemeClr>
              </a:solidFill>
              <a:prstDash val="dash"/>
            </a:ln>
          </c:spPr>
        </c:majorGridlines>
        <c:numFmt formatCode="0\%" sourceLinked="0"/>
        <c:tickLblPos val="nextTo"/>
        <c:txPr>
          <a:bodyPr/>
          <a:lstStyle/>
          <a:p>
            <a:pPr>
              <a:defRPr sz="1000">
                <a:latin typeface="Calibri" pitchFamily="34" charset="0"/>
                <a:cs typeface="Calibri" pitchFamily="34" charset="0"/>
              </a:defRPr>
            </a:pPr>
            <a:endParaRPr lang="es-ES"/>
          </a:p>
        </c:txPr>
        <c:crossAx val="302249088"/>
        <c:crosses val="autoZero"/>
        <c:crossBetween val="between"/>
        <c:majorUnit val="20"/>
      </c:valAx>
      <c:spPr>
        <a:ln>
          <a:solidFill>
            <a:srgbClr val="808080"/>
          </a:solidFill>
        </a:ln>
      </c:spPr>
    </c:plotArea>
    <c:plotVisOnly val="1"/>
    <c:dispBlanksAs val="gap"/>
  </c:chart>
  <c:txPr>
    <a:bodyPr/>
    <a:lstStyle/>
    <a:p>
      <a:pPr>
        <a:defRPr sz="1800"/>
      </a:pPr>
      <a:endParaRPr lang="es-ES"/>
    </a:p>
  </c:txPr>
  <c:externalData r:id="rId2"/>
</c:chartSpace>
</file>

<file path=ppt/charts/chart12.xml><?xml version="1.0" encoding="utf-8"?>
<c:chartSpace xmlns:c="http://schemas.openxmlformats.org/drawingml/2006/chart" xmlns:a="http://schemas.openxmlformats.org/drawingml/2006/main" xmlns:r="http://schemas.openxmlformats.org/officeDocument/2006/relationships">
  <c:lang val="es-E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0133737581372838E-2"/>
          <c:y val="0.26306512115170155"/>
          <c:w val="0.9225211261152817"/>
          <c:h val="0.68928457977087632"/>
        </c:manualLayout>
      </c:layout>
      <c:barChart>
        <c:barDir val="col"/>
        <c:grouping val="clustered"/>
        <c:ser>
          <c:idx val="0"/>
          <c:order val="0"/>
          <c:tx>
            <c:strRef>
              <c:f>Hoja1!$A$2</c:f>
              <c:strCache>
                <c:ptCount val="1"/>
                <c:pt idx="0">
                  <c:v>Indicador</c:v>
                </c:pt>
              </c:strCache>
            </c:strRef>
          </c:tx>
          <c:spPr>
            <a:solidFill>
              <a:srgbClr val="9BBB59">
                <a:lumMod val="60000"/>
                <a:lumOff val="40000"/>
              </a:srgbClr>
            </a:solidFill>
          </c:spPr>
          <c:dPt>
            <c:idx val="0"/>
            <c:spPr>
              <a:solidFill>
                <a:srgbClr val="9BBB59">
                  <a:lumMod val="50000"/>
                </a:srgbClr>
              </a:solidFill>
            </c:spPr>
          </c:dPt>
          <c:dLbls>
            <c:numFmt formatCode="0.0\%" sourceLinked="0"/>
            <c:spPr>
              <a:solidFill>
                <a:schemeClr val="bg1"/>
              </a:solidFill>
            </c:spPr>
            <c:txPr>
              <a:bodyPr/>
              <a:lstStyle/>
              <a:p>
                <a:pPr>
                  <a:defRPr sz="1600">
                    <a:latin typeface="Calibri" pitchFamily="34" charset="0"/>
                    <a:cs typeface="Calibri" pitchFamily="34" charset="0"/>
                  </a:defRPr>
                </a:pPr>
                <a:endParaRPr lang="es-ES"/>
              </a:p>
            </c:txPr>
            <c:showVal val="1"/>
          </c:dLbls>
          <c:cat>
            <c:strRef>
              <c:f>Hoja1!$B$1:$G$1</c:f>
              <c:strCache>
                <c:ptCount val="6"/>
                <c:pt idx="0">
                  <c:v>TOTAL
(2.081 Casos)</c:v>
                </c:pt>
                <c:pt idx="1">
                  <c:v>De 18 a 24 años
(246 Casos)</c:v>
                </c:pt>
                <c:pt idx="2">
                  <c:v>De 25 a 34 años
(513 Casos)</c:v>
                </c:pt>
                <c:pt idx="3">
                  <c:v>De 35 a 44 años
(540 Casos)</c:v>
                </c:pt>
                <c:pt idx="4">
                  <c:v>De 45 a 54 años
(455 Casos)</c:v>
                </c:pt>
                <c:pt idx="5">
                  <c:v>De 55 a 65 años
(327 Casos)</c:v>
                </c:pt>
              </c:strCache>
            </c:strRef>
          </c:cat>
          <c:val>
            <c:numRef>
              <c:f>Hoja1!$B$2:$G$2</c:f>
              <c:numCache>
                <c:formatCode>####.0</c:formatCode>
                <c:ptCount val="6"/>
                <c:pt idx="0">
                  <c:v>63.774024027510279</c:v>
                </c:pt>
                <c:pt idx="1">
                  <c:v>61.506491552562117</c:v>
                </c:pt>
                <c:pt idx="2">
                  <c:v>62.473220648800414</c:v>
                </c:pt>
                <c:pt idx="3">
                  <c:v>67.557502424038773</c:v>
                </c:pt>
                <c:pt idx="4">
                  <c:v>63.578847674368141</c:v>
                </c:pt>
                <c:pt idx="5">
                  <c:v>61.496186942289114</c:v>
                </c:pt>
              </c:numCache>
            </c:numRef>
          </c:val>
        </c:ser>
        <c:dLbls/>
        <c:gapWidth val="50"/>
        <c:axId val="302439424"/>
        <c:axId val="302519040"/>
      </c:barChart>
      <c:catAx>
        <c:axId val="302439424"/>
        <c:scaling>
          <c:orientation val="minMax"/>
        </c:scaling>
        <c:axPos val="b"/>
        <c:majorTickMark val="none"/>
        <c:tickLblPos val="high"/>
        <c:txPr>
          <a:bodyPr/>
          <a:lstStyle/>
          <a:p>
            <a:pPr>
              <a:defRPr sz="1400">
                <a:latin typeface="Calibri" pitchFamily="34" charset="0"/>
                <a:cs typeface="Calibri" pitchFamily="34" charset="0"/>
              </a:defRPr>
            </a:pPr>
            <a:endParaRPr lang="es-ES"/>
          </a:p>
        </c:txPr>
        <c:crossAx val="302519040"/>
        <c:crosses val="autoZero"/>
        <c:auto val="1"/>
        <c:lblAlgn val="ctr"/>
        <c:lblOffset val="0"/>
      </c:catAx>
      <c:valAx>
        <c:axId val="302519040"/>
        <c:scaling>
          <c:orientation val="minMax"/>
          <c:max val="100"/>
          <c:min val="0"/>
        </c:scaling>
        <c:axPos val="l"/>
        <c:majorGridlines>
          <c:spPr>
            <a:ln>
              <a:solidFill>
                <a:schemeClr val="bg1">
                  <a:lumMod val="50000"/>
                </a:schemeClr>
              </a:solidFill>
              <a:prstDash val="dash"/>
            </a:ln>
          </c:spPr>
        </c:majorGridlines>
        <c:numFmt formatCode="0\%" sourceLinked="0"/>
        <c:tickLblPos val="nextTo"/>
        <c:txPr>
          <a:bodyPr/>
          <a:lstStyle/>
          <a:p>
            <a:pPr>
              <a:defRPr sz="1000">
                <a:latin typeface="Calibri" pitchFamily="34" charset="0"/>
                <a:cs typeface="Calibri" pitchFamily="34" charset="0"/>
              </a:defRPr>
            </a:pPr>
            <a:endParaRPr lang="es-ES"/>
          </a:p>
        </c:txPr>
        <c:crossAx val="302439424"/>
        <c:crosses val="autoZero"/>
        <c:crossBetween val="between"/>
        <c:majorUnit val="20"/>
      </c:valAx>
      <c:spPr>
        <a:ln>
          <a:solidFill>
            <a:srgbClr val="808080"/>
          </a:solidFill>
        </a:ln>
      </c:spPr>
    </c:plotArea>
    <c:plotVisOnly val="1"/>
    <c:dispBlanksAs val="gap"/>
  </c:chart>
  <c:txPr>
    <a:bodyPr/>
    <a:lstStyle/>
    <a:p>
      <a:pPr>
        <a:defRPr sz="1800"/>
      </a:pPr>
      <a:endParaRPr lang="es-ES"/>
    </a:p>
  </c:txPr>
  <c:externalData r:id="rId2"/>
</c:chartSpace>
</file>

<file path=ppt/charts/chart13.xml><?xml version="1.0" encoding="utf-8"?>
<c:chartSpace xmlns:c="http://schemas.openxmlformats.org/drawingml/2006/chart" xmlns:a="http://schemas.openxmlformats.org/drawingml/2006/main" xmlns:r="http://schemas.openxmlformats.org/officeDocument/2006/relationships">
  <c:lang val="es-ES"/>
  <c:chart>
    <c:autoTitleDeleted val="1"/>
    <c:plotArea>
      <c:layout>
        <c:manualLayout>
          <c:layoutTarget val="inner"/>
          <c:xMode val="edge"/>
          <c:yMode val="edge"/>
          <c:x val="7.302889324191969E-2"/>
          <c:y val="3.8720931222440906E-2"/>
          <c:w val="0.90267660381978465"/>
          <c:h val="0.78106398437876889"/>
        </c:manualLayout>
      </c:layout>
      <c:barChart>
        <c:barDir val="col"/>
        <c:grouping val="clustered"/>
        <c:ser>
          <c:idx val="0"/>
          <c:order val="0"/>
          <c:tx>
            <c:strRef>
              <c:f>Hoja1!$B$1</c:f>
              <c:strCache>
                <c:ptCount val="1"/>
                <c:pt idx="0">
                  <c:v>total</c:v>
                </c:pt>
              </c:strCache>
            </c:strRef>
          </c:tx>
          <c:dPt>
            <c:idx val="0"/>
            <c:spPr>
              <a:solidFill>
                <a:schemeClr val="accent4">
                  <a:lumMod val="40000"/>
                  <a:lumOff val="60000"/>
                </a:schemeClr>
              </a:solidFill>
            </c:spPr>
          </c:dPt>
          <c:dPt>
            <c:idx val="1"/>
            <c:spPr>
              <a:solidFill>
                <a:schemeClr val="accent4">
                  <a:lumMod val="20000"/>
                  <a:lumOff val="80000"/>
                </a:schemeClr>
              </a:solidFill>
            </c:spPr>
          </c:dPt>
          <c:dPt>
            <c:idx val="2"/>
            <c:spPr>
              <a:solidFill>
                <a:schemeClr val="accent4"/>
              </a:solidFill>
            </c:spPr>
          </c:dPt>
          <c:dPt>
            <c:idx val="3"/>
            <c:spPr>
              <a:solidFill>
                <a:schemeClr val="bg1"/>
              </a:solidFill>
              <a:ln>
                <a:solidFill>
                  <a:schemeClr val="bg1">
                    <a:lumMod val="65000"/>
                  </a:schemeClr>
                </a:solidFill>
              </a:ln>
            </c:spPr>
          </c:dPt>
          <c:dLbls>
            <c:numFmt formatCode="0.0\%" sourceLinked="0"/>
            <c:spPr>
              <a:solidFill>
                <a:schemeClr val="bg1"/>
              </a:solidFill>
            </c:spPr>
            <c:txPr>
              <a:bodyPr/>
              <a:lstStyle/>
              <a:p>
                <a:pPr>
                  <a:defRPr sz="1600">
                    <a:latin typeface="Calibri" pitchFamily="34" charset="0"/>
                    <a:cs typeface="Calibri" pitchFamily="34" charset="0"/>
                  </a:defRPr>
                </a:pPr>
                <a:endParaRPr lang="es-ES"/>
              </a:p>
            </c:txPr>
            <c:showVal val="1"/>
          </c:dLbls>
          <c:cat>
            <c:strRef>
              <c:f>Hoja1!$A$2:$A$5</c:f>
              <c:strCache>
                <c:ptCount val="4"/>
                <c:pt idx="0">
                  <c:v>Semanalmente</c:v>
                </c:pt>
                <c:pt idx="1">
                  <c:v>Mensualmente
</c:v>
                </c:pt>
                <c:pt idx="2">
                  <c:v>Anualmente</c:v>
                </c:pt>
                <c:pt idx="3">
                  <c:v>Con menor frecuencia + Nunca</c:v>
                </c:pt>
              </c:strCache>
            </c:strRef>
          </c:cat>
          <c:val>
            <c:numRef>
              <c:f>Hoja1!$B$2:$B$5</c:f>
              <c:numCache>
                <c:formatCode>####.0</c:formatCode>
                <c:ptCount val="4"/>
                <c:pt idx="0">
                  <c:v>38.200000000000003</c:v>
                </c:pt>
                <c:pt idx="1">
                  <c:v>24.830000000000002</c:v>
                </c:pt>
                <c:pt idx="2">
                  <c:v>23.69</c:v>
                </c:pt>
                <c:pt idx="3">
                  <c:v>13.18</c:v>
                </c:pt>
              </c:numCache>
            </c:numRef>
          </c:val>
        </c:ser>
        <c:dLbls/>
        <c:gapWidth val="50"/>
        <c:axId val="302770048"/>
        <c:axId val="302771584"/>
      </c:barChart>
      <c:catAx>
        <c:axId val="302770048"/>
        <c:scaling>
          <c:orientation val="minMax"/>
        </c:scaling>
        <c:axPos val="b"/>
        <c:tickLblPos val="nextTo"/>
        <c:txPr>
          <a:bodyPr rot="0"/>
          <a:lstStyle/>
          <a:p>
            <a:pPr>
              <a:defRPr sz="1400">
                <a:latin typeface="Calibri" pitchFamily="34" charset="0"/>
                <a:cs typeface="Calibri" pitchFamily="34" charset="0"/>
              </a:defRPr>
            </a:pPr>
            <a:endParaRPr lang="es-ES"/>
          </a:p>
        </c:txPr>
        <c:crossAx val="302771584"/>
        <c:crosses val="autoZero"/>
        <c:auto val="1"/>
        <c:lblAlgn val="ctr"/>
        <c:lblOffset val="20"/>
      </c:catAx>
      <c:valAx>
        <c:axId val="302771584"/>
        <c:scaling>
          <c:orientation val="minMax"/>
          <c:max val="80"/>
        </c:scaling>
        <c:axPos val="l"/>
        <c:majorGridlines>
          <c:spPr>
            <a:ln>
              <a:solidFill>
                <a:schemeClr val="bg1">
                  <a:lumMod val="50000"/>
                </a:schemeClr>
              </a:solidFill>
              <a:prstDash val="dash"/>
            </a:ln>
          </c:spPr>
        </c:majorGridlines>
        <c:numFmt formatCode="0\%" sourceLinked="0"/>
        <c:tickLblPos val="nextTo"/>
        <c:txPr>
          <a:bodyPr/>
          <a:lstStyle/>
          <a:p>
            <a:pPr>
              <a:defRPr sz="1000">
                <a:latin typeface="Calibri" pitchFamily="34" charset="0"/>
                <a:cs typeface="Calibri" pitchFamily="34" charset="0"/>
              </a:defRPr>
            </a:pPr>
            <a:endParaRPr lang="es-ES"/>
          </a:p>
        </c:txPr>
        <c:crossAx val="302770048"/>
        <c:crosses val="autoZero"/>
        <c:crossBetween val="between"/>
        <c:majorUnit val="20"/>
      </c:valAx>
      <c:spPr>
        <a:ln>
          <a:solidFill>
            <a:srgbClr val="808080"/>
          </a:solidFill>
        </a:ln>
      </c:spPr>
    </c:plotArea>
    <c:plotVisOnly val="1"/>
    <c:dispBlanksAs val="gap"/>
  </c:chart>
  <c:txPr>
    <a:bodyPr/>
    <a:lstStyle/>
    <a:p>
      <a:pPr>
        <a:defRPr sz="1800"/>
      </a:pPr>
      <a:endParaRPr lang="es-ES"/>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lang val="es-E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6117239698041582E-2"/>
          <c:y val="4.8953588490167753E-2"/>
          <c:w val="0.92769615340407729"/>
          <c:h val="0.86681896455949359"/>
        </c:manualLayout>
      </c:layout>
      <c:barChart>
        <c:barDir val="col"/>
        <c:grouping val="stacked"/>
        <c:ser>
          <c:idx val="0"/>
          <c:order val="0"/>
          <c:tx>
            <c:strRef>
              <c:f>Hoja1!$A$2</c:f>
              <c:strCache>
                <c:ptCount val="1"/>
                <c:pt idx="0">
                  <c:v>Buena+Muy buena</c:v>
                </c:pt>
              </c:strCache>
            </c:strRef>
          </c:tx>
          <c:spPr>
            <a:solidFill>
              <a:srgbClr val="8064A2">
                <a:lumMod val="60000"/>
                <a:lumOff val="40000"/>
              </a:srgbClr>
            </a:solidFill>
          </c:spPr>
          <c:dLbls>
            <c:numFmt formatCode="0.0\%" sourceLinked="0"/>
            <c:spPr>
              <a:noFill/>
            </c:spPr>
            <c:txPr>
              <a:bodyPr/>
              <a:lstStyle/>
              <a:p>
                <a:pPr>
                  <a:defRPr sz="1600">
                    <a:latin typeface="Calibri" pitchFamily="34" charset="0"/>
                    <a:cs typeface="Calibri" pitchFamily="34" charset="0"/>
                  </a:defRPr>
                </a:pPr>
                <a:endParaRPr lang="es-ES"/>
              </a:p>
            </c:txPr>
            <c:showVal val="1"/>
          </c:dLbls>
          <c:cat>
            <c:strRef>
              <c:f>Hoja1!$B$1:$G$1</c:f>
              <c:strCache>
                <c:ptCount val="6"/>
                <c:pt idx="0">
                  <c:v>Total</c:v>
                </c:pt>
                <c:pt idx="1">
                  <c:v>Estaciones de metro</c:v>
                </c:pt>
                <c:pt idx="2">
                  <c:v>Estaciones de autobús/ Intercambiadores</c:v>
                </c:pt>
                <c:pt idx="3">
                  <c:v>Estraciones de tren de corto recorrido/ cercanías</c:v>
                </c:pt>
                <c:pt idx="4">
                  <c:v>Estaciones de tren de largo recorrido</c:v>
                </c:pt>
                <c:pt idx="5">
                  <c:v>Aeropuertos españoles</c:v>
                </c:pt>
              </c:strCache>
            </c:strRef>
          </c:cat>
          <c:val>
            <c:numRef>
              <c:f>Hoja1!$B$2:$G$2</c:f>
              <c:numCache>
                <c:formatCode>####.0</c:formatCode>
                <c:ptCount val="6"/>
                <c:pt idx="0">
                  <c:v>21.4</c:v>
                </c:pt>
                <c:pt idx="1">
                  <c:v>28.23</c:v>
                </c:pt>
                <c:pt idx="2">
                  <c:v>29.57</c:v>
                </c:pt>
                <c:pt idx="3">
                  <c:v>33.68</c:v>
                </c:pt>
                <c:pt idx="4">
                  <c:v>51.47</c:v>
                </c:pt>
                <c:pt idx="5">
                  <c:v>63.78</c:v>
                </c:pt>
              </c:numCache>
            </c:numRef>
          </c:val>
        </c:ser>
        <c:ser>
          <c:idx val="1"/>
          <c:order val="1"/>
          <c:tx>
            <c:strRef>
              <c:f>Hoja1!$A$3</c:f>
              <c:strCache>
                <c:ptCount val="1"/>
                <c:pt idx="0">
                  <c:v>Regular</c:v>
                </c:pt>
              </c:strCache>
            </c:strRef>
          </c:tx>
          <c:spPr>
            <a:solidFill>
              <a:srgbClr val="8064A2">
                <a:lumMod val="20000"/>
                <a:lumOff val="80000"/>
              </a:srgbClr>
            </a:solidFill>
          </c:spPr>
          <c:dLbls>
            <c:numFmt formatCode="0.0\%" sourceLinked="0"/>
            <c:txPr>
              <a:bodyPr/>
              <a:lstStyle/>
              <a:p>
                <a:pPr>
                  <a:defRPr sz="1600">
                    <a:latin typeface="Calibri" pitchFamily="34" charset="0"/>
                    <a:cs typeface="Calibri" pitchFamily="34" charset="0"/>
                  </a:defRPr>
                </a:pPr>
                <a:endParaRPr lang="es-ES"/>
              </a:p>
            </c:txPr>
            <c:showVal val="1"/>
          </c:dLbls>
          <c:cat>
            <c:strRef>
              <c:f>Hoja1!$B$1:$G$1</c:f>
              <c:strCache>
                <c:ptCount val="6"/>
                <c:pt idx="0">
                  <c:v>Total</c:v>
                </c:pt>
                <c:pt idx="1">
                  <c:v>Estaciones de metro</c:v>
                </c:pt>
                <c:pt idx="2">
                  <c:v>Estaciones de autobús/ Intercambiadores</c:v>
                </c:pt>
                <c:pt idx="3">
                  <c:v>Estraciones de tren de corto recorrido/ cercanías</c:v>
                </c:pt>
                <c:pt idx="4">
                  <c:v>Estaciones de tren de largo recorrido</c:v>
                </c:pt>
                <c:pt idx="5">
                  <c:v>Aeropuertos españoles</c:v>
                </c:pt>
              </c:strCache>
            </c:strRef>
          </c:cat>
          <c:val>
            <c:numRef>
              <c:f>Hoja1!$B$3:$G$3</c:f>
              <c:numCache>
                <c:formatCode>####.0</c:formatCode>
                <c:ptCount val="6"/>
                <c:pt idx="0">
                  <c:v>40.700000000000003</c:v>
                </c:pt>
                <c:pt idx="1">
                  <c:v>41.44</c:v>
                </c:pt>
                <c:pt idx="2">
                  <c:v>43.98</c:v>
                </c:pt>
                <c:pt idx="3">
                  <c:v>42.87</c:v>
                </c:pt>
                <c:pt idx="4">
                  <c:v>36.18</c:v>
                </c:pt>
                <c:pt idx="5">
                  <c:v>26</c:v>
                </c:pt>
              </c:numCache>
            </c:numRef>
          </c:val>
        </c:ser>
        <c:ser>
          <c:idx val="2"/>
          <c:order val="2"/>
          <c:tx>
            <c:strRef>
              <c:f>Hoja1!$A$4</c:f>
              <c:strCache>
                <c:ptCount val="1"/>
                <c:pt idx="0">
                  <c:v>Muy mala+Mala</c:v>
                </c:pt>
              </c:strCache>
            </c:strRef>
          </c:tx>
          <c:spPr>
            <a:solidFill>
              <a:sysClr val="window" lastClr="FFFFFF">
                <a:lumMod val="75000"/>
              </a:sysClr>
            </a:solidFill>
          </c:spPr>
          <c:dLbls>
            <c:numFmt formatCode="0.0\%" sourceLinked="0"/>
            <c:txPr>
              <a:bodyPr/>
              <a:lstStyle/>
              <a:p>
                <a:pPr>
                  <a:defRPr sz="1600">
                    <a:latin typeface="Calibri" pitchFamily="34" charset="0"/>
                    <a:cs typeface="Calibri" pitchFamily="34" charset="0"/>
                  </a:defRPr>
                </a:pPr>
                <a:endParaRPr lang="es-ES"/>
              </a:p>
            </c:txPr>
            <c:showVal val="1"/>
          </c:dLbls>
          <c:cat>
            <c:strRef>
              <c:f>Hoja1!$B$1:$G$1</c:f>
              <c:strCache>
                <c:ptCount val="6"/>
                <c:pt idx="0">
                  <c:v>Total</c:v>
                </c:pt>
                <c:pt idx="1">
                  <c:v>Estaciones de metro</c:v>
                </c:pt>
                <c:pt idx="2">
                  <c:v>Estaciones de autobús/ Intercambiadores</c:v>
                </c:pt>
                <c:pt idx="3">
                  <c:v>Estraciones de tren de corto recorrido/ cercanías</c:v>
                </c:pt>
                <c:pt idx="4">
                  <c:v>Estaciones de tren de largo recorrido</c:v>
                </c:pt>
                <c:pt idx="5">
                  <c:v>Aeropuertos españoles</c:v>
                </c:pt>
              </c:strCache>
            </c:strRef>
          </c:cat>
          <c:val>
            <c:numRef>
              <c:f>Hoja1!$B$4:$G$4</c:f>
              <c:numCache>
                <c:formatCode>####.0</c:formatCode>
                <c:ptCount val="6"/>
                <c:pt idx="0">
                  <c:v>37.9</c:v>
                </c:pt>
                <c:pt idx="1">
                  <c:v>30.3</c:v>
                </c:pt>
                <c:pt idx="2">
                  <c:v>26.45</c:v>
                </c:pt>
                <c:pt idx="3">
                  <c:v>23.45</c:v>
                </c:pt>
                <c:pt idx="4">
                  <c:v>12.350000000000001</c:v>
                </c:pt>
                <c:pt idx="5">
                  <c:v>10.220000000000001</c:v>
                </c:pt>
              </c:numCache>
            </c:numRef>
          </c:val>
        </c:ser>
        <c:dLbls/>
        <c:gapWidth val="75"/>
        <c:overlap val="100"/>
        <c:axId val="302870528"/>
        <c:axId val="302872064"/>
      </c:barChart>
      <c:catAx>
        <c:axId val="302870528"/>
        <c:scaling>
          <c:orientation val="minMax"/>
        </c:scaling>
        <c:axPos val="b"/>
        <c:tickLblPos val="none"/>
        <c:txPr>
          <a:bodyPr rot="0"/>
          <a:lstStyle/>
          <a:p>
            <a:pPr>
              <a:defRPr sz="1100">
                <a:latin typeface="Calibri" pitchFamily="34" charset="0"/>
                <a:cs typeface="Calibri" pitchFamily="34" charset="0"/>
              </a:defRPr>
            </a:pPr>
            <a:endParaRPr lang="es-ES"/>
          </a:p>
        </c:txPr>
        <c:crossAx val="302872064"/>
        <c:crosses val="autoZero"/>
        <c:auto val="1"/>
        <c:lblAlgn val="ctr"/>
        <c:lblOffset val="100"/>
      </c:catAx>
      <c:valAx>
        <c:axId val="302872064"/>
        <c:scaling>
          <c:orientation val="minMax"/>
          <c:max val="100"/>
        </c:scaling>
        <c:axPos val="l"/>
        <c:majorGridlines>
          <c:spPr>
            <a:ln>
              <a:solidFill>
                <a:schemeClr val="bg1">
                  <a:lumMod val="50000"/>
                </a:schemeClr>
              </a:solidFill>
              <a:prstDash val="dash"/>
            </a:ln>
          </c:spPr>
        </c:majorGridlines>
        <c:numFmt formatCode="0\%" sourceLinked="0"/>
        <c:tickLblPos val="nextTo"/>
        <c:txPr>
          <a:bodyPr/>
          <a:lstStyle/>
          <a:p>
            <a:pPr>
              <a:defRPr sz="1000">
                <a:latin typeface="Calibri" pitchFamily="34" charset="0"/>
                <a:cs typeface="Calibri" pitchFamily="34" charset="0"/>
              </a:defRPr>
            </a:pPr>
            <a:endParaRPr lang="es-ES"/>
          </a:p>
        </c:txPr>
        <c:crossAx val="302870528"/>
        <c:crosses val="autoZero"/>
        <c:crossBetween val="between"/>
        <c:majorUnit val="20"/>
      </c:valAx>
      <c:spPr>
        <a:ln>
          <a:solidFill>
            <a:srgbClr val="808080"/>
          </a:solidFill>
        </a:ln>
      </c:spPr>
    </c:plotArea>
    <c:plotVisOnly val="1"/>
    <c:dispBlanksAs val="gap"/>
  </c:chart>
  <c:txPr>
    <a:bodyPr/>
    <a:lstStyle/>
    <a:p>
      <a:pPr>
        <a:defRPr sz="1800"/>
      </a:pPr>
      <a:endParaRPr lang="es-ES"/>
    </a:p>
  </c:txPr>
  <c:externalData r:id="rId2"/>
</c:chartSpace>
</file>

<file path=ppt/charts/chart15.xml><?xml version="1.0" encoding="utf-8"?>
<c:chartSpace xmlns:c="http://schemas.openxmlformats.org/drawingml/2006/chart" xmlns:a="http://schemas.openxmlformats.org/drawingml/2006/main" xmlns:r="http://schemas.openxmlformats.org/officeDocument/2006/relationships">
  <c:lang val="es-E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6117239698041582E-2"/>
          <c:y val="4.8953588490167753E-2"/>
          <c:w val="0.92769615340407729"/>
          <c:h val="0.86681896455949359"/>
        </c:manualLayout>
      </c:layout>
      <c:barChart>
        <c:barDir val="col"/>
        <c:grouping val="clustered"/>
        <c:ser>
          <c:idx val="0"/>
          <c:order val="0"/>
          <c:tx>
            <c:strRef>
              <c:f>Hoja1!$A$2</c:f>
              <c:strCache>
                <c:ptCount val="1"/>
                <c:pt idx="0">
                  <c:v>Buena+Muy buena</c:v>
                </c:pt>
              </c:strCache>
            </c:strRef>
          </c:tx>
          <c:spPr>
            <a:solidFill>
              <a:srgbClr val="8064A2"/>
            </a:solidFill>
          </c:spPr>
          <c:dLbls>
            <c:numFmt formatCode="0.0\%" sourceLinked="0"/>
            <c:spPr>
              <a:noFill/>
            </c:spPr>
            <c:txPr>
              <a:bodyPr/>
              <a:lstStyle/>
              <a:p>
                <a:pPr>
                  <a:defRPr sz="1400">
                    <a:latin typeface="Calibri" pitchFamily="34" charset="0"/>
                    <a:cs typeface="Calibri" pitchFamily="34" charset="0"/>
                  </a:defRPr>
                </a:pPr>
                <a:endParaRPr lang="es-ES"/>
              </a:p>
            </c:txPr>
            <c:showVal val="1"/>
          </c:dLbls>
          <c:cat>
            <c:strRef>
              <c:f>Hoja1!$B$1:$G$1</c:f>
              <c:strCache>
                <c:ptCount val="6"/>
                <c:pt idx="0">
                  <c:v>Total</c:v>
                </c:pt>
                <c:pt idx="1">
                  <c:v>Estaciones de metro</c:v>
                </c:pt>
                <c:pt idx="2">
                  <c:v>Estaciones de autobús/ Intercambiadores</c:v>
                </c:pt>
                <c:pt idx="3">
                  <c:v>Estraciones de tren de corto recorrido/ cercanías</c:v>
                </c:pt>
                <c:pt idx="4">
                  <c:v>Estaciones de tren de largo recorrido</c:v>
                </c:pt>
                <c:pt idx="5">
                  <c:v>Aeropuertos españoles</c:v>
                </c:pt>
              </c:strCache>
            </c:strRef>
          </c:cat>
          <c:val>
            <c:numRef>
              <c:f>Hoja1!$B$2:$G$2</c:f>
              <c:numCache>
                <c:formatCode>####.0</c:formatCode>
                <c:ptCount val="6"/>
                <c:pt idx="0">
                  <c:v>-16.399999999999999</c:v>
                </c:pt>
                <c:pt idx="1">
                  <c:v>-2.1</c:v>
                </c:pt>
                <c:pt idx="2">
                  <c:v>3.12</c:v>
                </c:pt>
                <c:pt idx="3">
                  <c:v>10.229999999999999</c:v>
                </c:pt>
                <c:pt idx="4">
                  <c:v>39.130000000000003</c:v>
                </c:pt>
                <c:pt idx="5">
                  <c:v>53.55</c:v>
                </c:pt>
              </c:numCache>
            </c:numRef>
          </c:val>
        </c:ser>
        <c:dLbls/>
        <c:gapWidth val="75"/>
        <c:axId val="302929408"/>
        <c:axId val="302930944"/>
      </c:barChart>
      <c:catAx>
        <c:axId val="302929408"/>
        <c:scaling>
          <c:orientation val="minMax"/>
        </c:scaling>
        <c:axPos val="b"/>
        <c:tickLblPos val="none"/>
        <c:txPr>
          <a:bodyPr rot="0"/>
          <a:lstStyle/>
          <a:p>
            <a:pPr>
              <a:defRPr sz="1100">
                <a:latin typeface="Calibri" pitchFamily="34" charset="0"/>
                <a:cs typeface="Calibri" pitchFamily="34" charset="0"/>
              </a:defRPr>
            </a:pPr>
            <a:endParaRPr lang="es-ES"/>
          </a:p>
        </c:txPr>
        <c:crossAx val="302930944"/>
        <c:crosses val="autoZero"/>
        <c:auto val="1"/>
        <c:lblAlgn val="ctr"/>
        <c:lblOffset val="100"/>
      </c:catAx>
      <c:valAx>
        <c:axId val="302930944"/>
        <c:scaling>
          <c:orientation val="minMax"/>
          <c:max val="80"/>
          <c:min val="-40"/>
        </c:scaling>
        <c:axPos val="l"/>
        <c:majorGridlines>
          <c:spPr>
            <a:ln>
              <a:solidFill>
                <a:schemeClr val="bg1">
                  <a:lumMod val="50000"/>
                </a:schemeClr>
              </a:solidFill>
              <a:prstDash val="dash"/>
            </a:ln>
          </c:spPr>
        </c:majorGridlines>
        <c:numFmt formatCode="0\%" sourceLinked="0"/>
        <c:tickLblPos val="nextTo"/>
        <c:txPr>
          <a:bodyPr/>
          <a:lstStyle/>
          <a:p>
            <a:pPr>
              <a:defRPr sz="1000">
                <a:latin typeface="Calibri" pitchFamily="34" charset="0"/>
                <a:cs typeface="Calibri" pitchFamily="34" charset="0"/>
              </a:defRPr>
            </a:pPr>
            <a:endParaRPr lang="es-ES"/>
          </a:p>
        </c:txPr>
        <c:crossAx val="302929408"/>
        <c:crosses val="autoZero"/>
        <c:crossBetween val="between"/>
        <c:majorUnit val="40"/>
      </c:valAx>
      <c:spPr>
        <a:ln>
          <a:solidFill>
            <a:srgbClr val="808080"/>
          </a:solidFill>
        </a:ln>
      </c:spPr>
    </c:plotArea>
    <c:plotVisOnly val="1"/>
    <c:dispBlanksAs val="gap"/>
  </c:chart>
  <c:txPr>
    <a:bodyPr/>
    <a:lstStyle/>
    <a:p>
      <a:pPr>
        <a:defRPr sz="1800"/>
      </a:pPr>
      <a:endParaRPr lang="es-ES"/>
    </a:p>
  </c:txPr>
  <c:externalData r:id="rId2"/>
</c:chartSpace>
</file>

<file path=ppt/charts/chart16.xml><?xml version="1.0" encoding="utf-8"?>
<c:chartSpace xmlns:c="http://schemas.openxmlformats.org/drawingml/2006/chart" xmlns:a="http://schemas.openxmlformats.org/drawingml/2006/main" xmlns:r="http://schemas.openxmlformats.org/officeDocument/2006/relationships">
  <c:lang val="es-ES"/>
  <c:chart>
    <c:autoTitleDeleted val="1"/>
    <c:plotArea>
      <c:layout>
        <c:manualLayout>
          <c:layoutTarget val="inner"/>
          <c:xMode val="edge"/>
          <c:yMode val="edge"/>
          <c:x val="7.1084105506129397E-2"/>
          <c:y val="8.9351022702903238E-2"/>
          <c:w val="0.88956227307756774"/>
          <c:h val="0.87148624531907737"/>
        </c:manualLayout>
      </c:layout>
      <c:barChart>
        <c:barDir val="col"/>
        <c:grouping val="clustered"/>
        <c:ser>
          <c:idx val="1"/>
          <c:order val="1"/>
          <c:tx>
            <c:strRef>
              <c:f>Hoja1!$A$3</c:f>
              <c:strCache>
                <c:ptCount val="1"/>
                <c:pt idx="0">
                  <c:v>Andalucía</c:v>
                </c:pt>
              </c:strCache>
            </c:strRef>
          </c:tx>
          <c:spPr>
            <a:gradFill rotWithShape="1">
              <a:gsLst>
                <a:gs pos="100000">
                  <a:srgbClr val="92D050"/>
                </a:gs>
                <a:gs pos="0">
                  <a:srgbClr val="92D050">
                    <a:lumMod val="79000"/>
                  </a:srgbClr>
                </a:gs>
              </a:gsLst>
              <a:lin ang="16200000" scaled="0"/>
            </a:gradFill>
            <a:ln w="9525" cap="flat" cmpd="sng" algn="ctr">
              <a:noFill/>
              <a:prstDash val="solid"/>
            </a:ln>
            <a:effectLst>
              <a:outerShdw blurRad="40000" dist="23000" dir="5400000" rotWithShape="0">
                <a:srgbClr val="000000">
                  <a:alpha val="35000"/>
                </a:srgbClr>
              </a:outerShdw>
            </a:effectLst>
          </c:spPr>
          <c:dLbls>
            <c:dLbl>
              <c:idx val="4"/>
              <c:layout>
                <c:manualLayout>
                  <c:x val="0"/>
                  <c:y val="-2.0075210908268939E-2"/>
                </c:manualLayout>
              </c:layout>
              <c:dLblPos val="outEnd"/>
              <c:showVal val="1"/>
            </c:dLbl>
            <c:dLbl>
              <c:idx val="5"/>
              <c:layout>
                <c:manualLayout>
                  <c:x val="1.9676810708151378E-3"/>
                  <c:y val="-1.6729342423557451E-2"/>
                </c:manualLayout>
              </c:layout>
              <c:dLblPos val="outEnd"/>
              <c:showVal val="1"/>
            </c:dLbl>
            <c:numFmt formatCode="0.0\%" sourceLinked="0"/>
            <c:txPr>
              <a:bodyPr/>
              <a:lstStyle/>
              <a:p>
                <a:pPr>
                  <a:defRPr sz="1600" b="1">
                    <a:solidFill>
                      <a:srgbClr val="74B230"/>
                    </a:solidFill>
                    <a:latin typeface="Calibri" pitchFamily="34" charset="0"/>
                    <a:cs typeface="Calibri" pitchFamily="34" charset="0"/>
                  </a:defRPr>
                </a:pPr>
                <a:endParaRPr lang="es-ES"/>
              </a:p>
            </c:txPr>
            <c:dLblPos val="outEnd"/>
            <c:showVal val="1"/>
          </c:dLbls>
          <c:cat>
            <c:strRef>
              <c:f>Hoja1!$B$1:$G$1</c:f>
              <c:strCache>
                <c:ptCount val="6"/>
                <c:pt idx="0">
                  <c:v>Total</c:v>
                </c:pt>
                <c:pt idx="1">
                  <c:v>Estaciones de metro</c:v>
                </c:pt>
                <c:pt idx="2">
                  <c:v>Estaciones de autobús/ Intercambiadores</c:v>
                </c:pt>
                <c:pt idx="3">
                  <c:v>Estraciones de tren de corte recorrido/ cercanías</c:v>
                </c:pt>
                <c:pt idx="4">
                  <c:v>Estaciones de tren de largo recorrido</c:v>
                </c:pt>
                <c:pt idx="5">
                  <c:v>Aeropuertos españoles</c:v>
                </c:pt>
              </c:strCache>
            </c:strRef>
          </c:cat>
          <c:val>
            <c:numRef>
              <c:f>Hoja1!$B$3:$G$3</c:f>
              <c:numCache>
                <c:formatCode>General</c:formatCode>
                <c:ptCount val="6"/>
                <c:pt idx="0">
                  <c:v>-15.9</c:v>
                </c:pt>
                <c:pt idx="1">
                  <c:v>-1.32</c:v>
                </c:pt>
                <c:pt idx="2">
                  <c:v>2.27</c:v>
                </c:pt>
                <c:pt idx="3">
                  <c:v>14.209999999999999</c:v>
                </c:pt>
                <c:pt idx="4">
                  <c:v>37.879999999999995</c:v>
                </c:pt>
                <c:pt idx="5">
                  <c:v>50.13</c:v>
                </c:pt>
              </c:numCache>
            </c:numRef>
          </c:val>
        </c:ser>
        <c:dLbls/>
        <c:gapWidth val="50"/>
        <c:axId val="303150976"/>
        <c:axId val="303152512"/>
      </c:barChart>
      <c:lineChart>
        <c:grouping val="standard"/>
        <c:ser>
          <c:idx val="0"/>
          <c:order val="0"/>
          <c:tx>
            <c:strRef>
              <c:f>Hoja1!$A$2</c:f>
              <c:strCache>
                <c:ptCount val="1"/>
                <c:pt idx="0">
                  <c:v>TOTAL</c:v>
                </c:pt>
              </c:strCache>
            </c:strRef>
          </c:tx>
          <c:spPr>
            <a:ln>
              <a:solidFill>
                <a:schemeClr val="tx1"/>
              </a:solidFill>
            </a:ln>
          </c:spPr>
          <c:marker>
            <c:symbol val="circle"/>
            <c:size val="5"/>
            <c:spPr>
              <a:solidFill>
                <a:schemeClr val="tx1"/>
              </a:solidFill>
              <a:ln>
                <a:solidFill>
                  <a:schemeClr val="bg1"/>
                </a:solidFill>
              </a:ln>
            </c:spPr>
          </c:marker>
          <c:cat>
            <c:strRef>
              <c:f>Hoja1!$B$1:$G$1</c:f>
              <c:strCache>
                <c:ptCount val="6"/>
                <c:pt idx="0">
                  <c:v>Total</c:v>
                </c:pt>
                <c:pt idx="1">
                  <c:v>Estaciones de metro</c:v>
                </c:pt>
                <c:pt idx="2">
                  <c:v>Estaciones de autobús/ Intercambiadores</c:v>
                </c:pt>
                <c:pt idx="3">
                  <c:v>Estraciones de tren de corte recorrido/ cercanías</c:v>
                </c:pt>
                <c:pt idx="4">
                  <c:v>Estaciones de tren de largo recorrido</c:v>
                </c:pt>
                <c:pt idx="5">
                  <c:v>Aeropuertos españoles</c:v>
                </c:pt>
              </c:strCache>
            </c:strRef>
          </c:cat>
          <c:val>
            <c:numRef>
              <c:f>Hoja1!$B$2:$G$2</c:f>
              <c:numCache>
                <c:formatCode>General</c:formatCode>
                <c:ptCount val="6"/>
                <c:pt idx="0">
                  <c:v>-16.399999999999999</c:v>
                </c:pt>
                <c:pt idx="1">
                  <c:v>-2.1</c:v>
                </c:pt>
                <c:pt idx="2">
                  <c:v>3.12</c:v>
                </c:pt>
                <c:pt idx="3">
                  <c:v>10.229999999999999</c:v>
                </c:pt>
                <c:pt idx="4">
                  <c:v>39.130000000000003</c:v>
                </c:pt>
                <c:pt idx="5">
                  <c:v>53.55</c:v>
                </c:pt>
              </c:numCache>
            </c:numRef>
          </c:val>
        </c:ser>
        <c:dLbls/>
        <c:marker val="1"/>
        <c:axId val="303150976"/>
        <c:axId val="303152512"/>
      </c:lineChart>
      <c:catAx>
        <c:axId val="303150976"/>
        <c:scaling>
          <c:orientation val="minMax"/>
        </c:scaling>
        <c:axPos val="b"/>
        <c:tickLblPos val="none"/>
        <c:txPr>
          <a:bodyPr/>
          <a:lstStyle/>
          <a:p>
            <a:pPr>
              <a:defRPr sz="1600">
                <a:latin typeface="Calibri" pitchFamily="34" charset="0"/>
                <a:cs typeface="Calibri" pitchFamily="34" charset="0"/>
              </a:defRPr>
            </a:pPr>
            <a:endParaRPr lang="es-ES"/>
          </a:p>
        </c:txPr>
        <c:crossAx val="303152512"/>
        <c:crossesAt val="0"/>
        <c:auto val="1"/>
        <c:lblAlgn val="ctr"/>
        <c:lblOffset val="100"/>
      </c:catAx>
      <c:valAx>
        <c:axId val="303152512"/>
        <c:scaling>
          <c:orientation val="minMax"/>
          <c:max val="100"/>
          <c:min val="-50"/>
        </c:scaling>
        <c:axPos val="l"/>
        <c:majorGridlines>
          <c:spPr>
            <a:ln>
              <a:solidFill>
                <a:schemeClr val="bg1">
                  <a:lumMod val="50000"/>
                </a:schemeClr>
              </a:solidFill>
              <a:prstDash val="dash"/>
            </a:ln>
          </c:spPr>
        </c:majorGridlines>
        <c:numFmt formatCode="0\%" sourceLinked="0"/>
        <c:tickLblPos val="nextTo"/>
        <c:txPr>
          <a:bodyPr/>
          <a:lstStyle/>
          <a:p>
            <a:pPr>
              <a:defRPr sz="1000">
                <a:latin typeface="Calibri" pitchFamily="34" charset="0"/>
                <a:cs typeface="Calibri" pitchFamily="34" charset="0"/>
              </a:defRPr>
            </a:pPr>
            <a:endParaRPr lang="es-ES"/>
          </a:p>
        </c:txPr>
        <c:crossAx val="303150976"/>
        <c:crosses val="autoZero"/>
        <c:crossBetween val="between"/>
        <c:majorUnit val="25"/>
      </c:valAx>
      <c:spPr>
        <a:ln>
          <a:solidFill>
            <a:srgbClr val="808080"/>
          </a:solidFill>
        </a:ln>
      </c:spPr>
    </c:plotArea>
    <c:plotVisOnly val="1"/>
    <c:dispBlanksAs val="gap"/>
  </c:chart>
  <c:txPr>
    <a:bodyPr/>
    <a:lstStyle/>
    <a:p>
      <a:pPr>
        <a:defRPr sz="1800"/>
      </a:pPr>
      <a:endParaRPr lang="es-ES"/>
    </a:p>
  </c:tx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lang val="es-E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1084105506129397E-2"/>
          <c:y val="3.9162870792134208E-2"/>
          <c:w val="0.88956227307756774"/>
          <c:h val="0.92167425841573181"/>
        </c:manualLayout>
      </c:layout>
      <c:barChart>
        <c:barDir val="col"/>
        <c:grouping val="clustered"/>
        <c:ser>
          <c:idx val="1"/>
          <c:order val="1"/>
          <c:tx>
            <c:strRef>
              <c:f>Hoja1!$A$3</c:f>
              <c:strCache>
                <c:ptCount val="1"/>
                <c:pt idx="0">
                  <c:v>Cataluña</c:v>
                </c:pt>
              </c:strCache>
            </c:strRef>
          </c:tx>
          <c:spPr>
            <a:gradFill rotWithShape="1">
              <a:gsLst>
                <a:gs pos="0">
                  <a:srgbClr val="6777C5">
                    <a:lumMod val="74000"/>
                  </a:srgbClr>
                </a:gs>
                <a:gs pos="100000">
                  <a:srgbClr val="6777C5"/>
                </a:gs>
              </a:gsLst>
              <a:lin ang="16200000" scaled="0"/>
            </a:gradFill>
            <a:ln w="9525" cap="flat" cmpd="sng" algn="ctr">
              <a:noFill/>
              <a:prstDash val="solid"/>
            </a:ln>
            <a:effectLst>
              <a:outerShdw blurRad="40000" dist="23000" dir="5400000" rotWithShape="0">
                <a:srgbClr val="000000">
                  <a:alpha val="35000"/>
                </a:srgbClr>
              </a:outerShdw>
            </a:effectLst>
          </c:spPr>
          <c:dLbls>
            <c:dLbl>
              <c:idx val="1"/>
              <c:layout>
                <c:manualLayout>
                  <c:x val="2.208605800351952E-3"/>
                  <c:y val="3.5276635929341192E-3"/>
                </c:manualLayout>
              </c:layout>
              <c:showVal val="1"/>
            </c:dLbl>
            <c:dLbl>
              <c:idx val="4"/>
              <c:layout>
                <c:manualLayout>
                  <c:x val="-2.4495305298887658E-3"/>
                  <c:y val="1.0582157538051327E-2"/>
                </c:manualLayout>
              </c:layout>
              <c:showVal val="1"/>
            </c:dLbl>
            <c:dLbl>
              <c:idx val="5"/>
              <c:layout>
                <c:manualLayout>
                  <c:x val="1.7267563412783238E-3"/>
                  <c:y val="-0.10229418953449616"/>
                </c:manualLayout>
              </c:layout>
              <c:showVal val="1"/>
            </c:dLbl>
            <c:numFmt formatCode="0.0\%" sourceLinked="0"/>
            <c:txPr>
              <a:bodyPr/>
              <a:lstStyle/>
              <a:p>
                <a:pPr>
                  <a:defRPr sz="1600" b="1">
                    <a:solidFill>
                      <a:srgbClr val="6777C5"/>
                    </a:solidFill>
                    <a:latin typeface="Calibri" pitchFamily="34" charset="0"/>
                    <a:cs typeface="Calibri" pitchFamily="34" charset="0"/>
                  </a:defRPr>
                </a:pPr>
                <a:endParaRPr lang="es-ES"/>
              </a:p>
            </c:txPr>
            <c:showVal val="1"/>
          </c:dLbls>
          <c:cat>
            <c:strRef>
              <c:f>Hoja1!$B$1:$G$1</c:f>
              <c:strCache>
                <c:ptCount val="6"/>
                <c:pt idx="0">
                  <c:v>Total</c:v>
                </c:pt>
                <c:pt idx="1">
                  <c:v>Estaciones de metro</c:v>
                </c:pt>
                <c:pt idx="2">
                  <c:v>Estaciones de autobús/ Intercambiadores</c:v>
                </c:pt>
                <c:pt idx="3">
                  <c:v>Estraciones de tren de corte recorrido/ cercanías</c:v>
                </c:pt>
                <c:pt idx="4">
                  <c:v>Estaciones de tren de largo recorrido</c:v>
                </c:pt>
                <c:pt idx="5">
                  <c:v>Aeropuertos españoles</c:v>
                </c:pt>
              </c:strCache>
            </c:strRef>
          </c:cat>
          <c:val>
            <c:numRef>
              <c:f>Hoja1!$B$3:$G$3</c:f>
              <c:numCache>
                <c:formatCode>General</c:formatCode>
                <c:ptCount val="6"/>
                <c:pt idx="0">
                  <c:v>-35.6</c:v>
                </c:pt>
                <c:pt idx="1">
                  <c:v>-29.7</c:v>
                </c:pt>
                <c:pt idx="2">
                  <c:v>-9.92</c:v>
                </c:pt>
                <c:pt idx="3">
                  <c:v>-17.93</c:v>
                </c:pt>
                <c:pt idx="4">
                  <c:v>18.130000000000003</c:v>
                </c:pt>
                <c:pt idx="5">
                  <c:v>38.86</c:v>
                </c:pt>
              </c:numCache>
            </c:numRef>
          </c:val>
        </c:ser>
        <c:dLbls/>
        <c:gapWidth val="50"/>
        <c:axId val="303949696"/>
        <c:axId val="303951232"/>
      </c:barChart>
      <c:lineChart>
        <c:grouping val="standard"/>
        <c:ser>
          <c:idx val="0"/>
          <c:order val="0"/>
          <c:tx>
            <c:strRef>
              <c:f>Hoja1!$A$2</c:f>
              <c:strCache>
                <c:ptCount val="1"/>
                <c:pt idx="0">
                  <c:v>TOTAL</c:v>
                </c:pt>
              </c:strCache>
            </c:strRef>
          </c:tx>
          <c:spPr>
            <a:ln>
              <a:solidFill>
                <a:schemeClr val="tx1"/>
              </a:solidFill>
            </a:ln>
          </c:spPr>
          <c:marker>
            <c:symbol val="circle"/>
            <c:size val="5"/>
            <c:spPr>
              <a:solidFill>
                <a:schemeClr val="tx1"/>
              </a:solidFill>
              <a:ln>
                <a:solidFill>
                  <a:schemeClr val="bg1"/>
                </a:solidFill>
              </a:ln>
            </c:spPr>
          </c:marker>
          <c:cat>
            <c:strRef>
              <c:f>Hoja1!$B$1:$G$1</c:f>
              <c:strCache>
                <c:ptCount val="6"/>
                <c:pt idx="0">
                  <c:v>Total</c:v>
                </c:pt>
                <c:pt idx="1">
                  <c:v>Estaciones de metro</c:v>
                </c:pt>
                <c:pt idx="2">
                  <c:v>Estaciones de autobús/ Intercambiadores</c:v>
                </c:pt>
                <c:pt idx="3">
                  <c:v>Estraciones de tren de corte recorrido/ cercanías</c:v>
                </c:pt>
                <c:pt idx="4">
                  <c:v>Estaciones de tren de largo recorrido</c:v>
                </c:pt>
                <c:pt idx="5">
                  <c:v>Aeropuertos españoles</c:v>
                </c:pt>
              </c:strCache>
            </c:strRef>
          </c:cat>
          <c:val>
            <c:numRef>
              <c:f>Hoja1!$B$2:$G$2</c:f>
              <c:numCache>
                <c:formatCode>General</c:formatCode>
                <c:ptCount val="6"/>
                <c:pt idx="0">
                  <c:v>-16.399999999999999</c:v>
                </c:pt>
                <c:pt idx="1">
                  <c:v>-2.1</c:v>
                </c:pt>
                <c:pt idx="2">
                  <c:v>3.12</c:v>
                </c:pt>
                <c:pt idx="3">
                  <c:v>10.229999999999999</c:v>
                </c:pt>
                <c:pt idx="4">
                  <c:v>39.130000000000003</c:v>
                </c:pt>
                <c:pt idx="5">
                  <c:v>53.55</c:v>
                </c:pt>
              </c:numCache>
            </c:numRef>
          </c:val>
        </c:ser>
        <c:dLbls/>
        <c:marker val="1"/>
        <c:axId val="303949696"/>
        <c:axId val="303951232"/>
      </c:lineChart>
      <c:catAx>
        <c:axId val="303949696"/>
        <c:scaling>
          <c:orientation val="minMax"/>
        </c:scaling>
        <c:axPos val="b"/>
        <c:tickLblPos val="none"/>
        <c:txPr>
          <a:bodyPr/>
          <a:lstStyle/>
          <a:p>
            <a:pPr>
              <a:defRPr sz="1600">
                <a:latin typeface="Calibri" pitchFamily="34" charset="0"/>
                <a:cs typeface="Calibri" pitchFamily="34" charset="0"/>
              </a:defRPr>
            </a:pPr>
            <a:endParaRPr lang="es-ES"/>
          </a:p>
        </c:txPr>
        <c:crossAx val="303951232"/>
        <c:crosses val="autoZero"/>
        <c:auto val="1"/>
        <c:lblAlgn val="ctr"/>
        <c:lblOffset val="100"/>
      </c:catAx>
      <c:valAx>
        <c:axId val="303951232"/>
        <c:scaling>
          <c:orientation val="minMax"/>
          <c:max val="100"/>
          <c:min val="-50"/>
        </c:scaling>
        <c:axPos val="l"/>
        <c:majorGridlines>
          <c:spPr>
            <a:ln>
              <a:solidFill>
                <a:schemeClr val="bg1">
                  <a:lumMod val="50000"/>
                </a:schemeClr>
              </a:solidFill>
              <a:prstDash val="dash"/>
            </a:ln>
          </c:spPr>
        </c:majorGridlines>
        <c:numFmt formatCode="0\%" sourceLinked="0"/>
        <c:tickLblPos val="nextTo"/>
        <c:txPr>
          <a:bodyPr/>
          <a:lstStyle/>
          <a:p>
            <a:pPr>
              <a:defRPr sz="1000">
                <a:latin typeface="Calibri" pitchFamily="34" charset="0"/>
                <a:cs typeface="Calibri" pitchFamily="34" charset="0"/>
              </a:defRPr>
            </a:pPr>
            <a:endParaRPr lang="es-ES"/>
          </a:p>
        </c:txPr>
        <c:crossAx val="303949696"/>
        <c:crosses val="autoZero"/>
        <c:crossBetween val="between"/>
        <c:majorUnit val="25"/>
      </c:valAx>
      <c:spPr>
        <a:ln>
          <a:solidFill>
            <a:srgbClr val="808080"/>
          </a:solidFill>
        </a:ln>
      </c:spPr>
    </c:plotArea>
    <c:plotVisOnly val="1"/>
    <c:dispBlanksAs val="gap"/>
  </c:chart>
  <c:txPr>
    <a:bodyPr/>
    <a:lstStyle/>
    <a:p>
      <a:pPr>
        <a:defRPr sz="1800"/>
      </a:pPr>
      <a:endParaRPr lang="es-ES"/>
    </a:p>
  </c:txPr>
  <c:externalData r:id="rId2"/>
</c:chartSpace>
</file>

<file path=ppt/charts/chart18.xml><?xml version="1.0" encoding="utf-8"?>
<c:chartSpace xmlns:c="http://schemas.openxmlformats.org/drawingml/2006/chart" xmlns:a="http://schemas.openxmlformats.org/drawingml/2006/main" xmlns:r="http://schemas.openxmlformats.org/officeDocument/2006/relationships">
  <c:lang val="es-E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1084105506129397E-2"/>
          <c:y val="8.9183562973259828E-2"/>
          <c:w val="0.88759459200675261"/>
          <c:h val="0.8716535387585318"/>
        </c:manualLayout>
      </c:layout>
      <c:barChart>
        <c:barDir val="col"/>
        <c:grouping val="clustered"/>
        <c:ser>
          <c:idx val="1"/>
          <c:order val="1"/>
          <c:tx>
            <c:strRef>
              <c:f>Hoja1!$A$3</c:f>
              <c:strCache>
                <c:ptCount val="1"/>
                <c:pt idx="0">
                  <c:v>C.Valenciana</c:v>
                </c:pt>
              </c:strCache>
            </c:strRef>
          </c:tx>
          <c:spPr>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noFill/>
              <a:prstDash val="solid"/>
            </a:ln>
            <a:effectLst>
              <a:outerShdw blurRad="40000" dist="23000" dir="5400000" rotWithShape="0">
                <a:srgbClr val="000000">
                  <a:alpha val="35000"/>
                </a:srgbClr>
              </a:outerShdw>
            </a:effectLst>
          </c:spPr>
          <c:dLbls>
            <c:dLbl>
              <c:idx val="1"/>
              <c:layout>
                <c:manualLayout>
                  <c:x val="2.2084508648345649E-3"/>
                  <c:y val="-1.1352721570538592E-2"/>
                </c:manualLayout>
              </c:layout>
              <c:showVal val="1"/>
            </c:dLbl>
            <c:dLbl>
              <c:idx val="4"/>
              <c:layout>
                <c:manualLayout>
                  <c:x val="-4.4171823524174975E-3"/>
                  <c:y val="-2.1164315076102655E-2"/>
                </c:manualLayout>
              </c:layout>
              <c:showVal val="1"/>
            </c:dLbl>
            <c:dLbl>
              <c:idx val="5"/>
              <c:layout>
                <c:manualLayout>
                  <c:x val="3.6694927937941514E-3"/>
                  <c:y val="1.1561206650726652E-3"/>
                </c:manualLayout>
              </c:layout>
              <c:showVal val="1"/>
            </c:dLbl>
            <c:numFmt formatCode="0.0\%" sourceLinked="0"/>
            <c:txPr>
              <a:bodyPr/>
              <a:lstStyle/>
              <a:p>
                <a:pPr>
                  <a:defRPr sz="1600" b="1">
                    <a:solidFill>
                      <a:schemeClr val="accent6"/>
                    </a:solidFill>
                    <a:latin typeface="Calibri" pitchFamily="34" charset="0"/>
                    <a:cs typeface="Calibri" pitchFamily="34" charset="0"/>
                  </a:defRPr>
                </a:pPr>
                <a:endParaRPr lang="es-ES"/>
              </a:p>
            </c:txPr>
            <c:showVal val="1"/>
          </c:dLbls>
          <c:cat>
            <c:strRef>
              <c:f>Hoja1!$B$1:$G$1</c:f>
              <c:strCache>
                <c:ptCount val="6"/>
                <c:pt idx="0">
                  <c:v>Total</c:v>
                </c:pt>
                <c:pt idx="1">
                  <c:v>Estaciones de metro</c:v>
                </c:pt>
                <c:pt idx="2">
                  <c:v>Estaciones de autobús/ Intercambiadores</c:v>
                </c:pt>
                <c:pt idx="3">
                  <c:v>Estraciones de tren de corte recorrido/ cercanías</c:v>
                </c:pt>
                <c:pt idx="4">
                  <c:v>Estaciones de tren de largo recorrido</c:v>
                </c:pt>
                <c:pt idx="5">
                  <c:v>Aeropuertos españoles</c:v>
                </c:pt>
              </c:strCache>
            </c:strRef>
          </c:cat>
          <c:val>
            <c:numRef>
              <c:f>Hoja1!$B$3:$G$3</c:f>
              <c:numCache>
                <c:formatCode>General</c:formatCode>
                <c:ptCount val="6"/>
                <c:pt idx="0">
                  <c:v>-18.2</c:v>
                </c:pt>
                <c:pt idx="1">
                  <c:v>-1.77</c:v>
                </c:pt>
                <c:pt idx="2">
                  <c:v>-2.5299999999999998</c:v>
                </c:pt>
                <c:pt idx="3">
                  <c:v>13.639999999999999</c:v>
                </c:pt>
                <c:pt idx="4">
                  <c:v>39.590000000000003</c:v>
                </c:pt>
                <c:pt idx="5">
                  <c:v>54.690000000000005</c:v>
                </c:pt>
              </c:numCache>
            </c:numRef>
          </c:val>
        </c:ser>
        <c:dLbls/>
        <c:gapWidth val="50"/>
        <c:axId val="301004672"/>
        <c:axId val="301006208"/>
      </c:barChart>
      <c:lineChart>
        <c:grouping val="standard"/>
        <c:ser>
          <c:idx val="0"/>
          <c:order val="0"/>
          <c:tx>
            <c:strRef>
              <c:f>Hoja1!$A$2</c:f>
              <c:strCache>
                <c:ptCount val="1"/>
                <c:pt idx="0">
                  <c:v>TOTAL</c:v>
                </c:pt>
              </c:strCache>
            </c:strRef>
          </c:tx>
          <c:spPr>
            <a:ln>
              <a:solidFill>
                <a:schemeClr val="tx1"/>
              </a:solidFill>
            </a:ln>
          </c:spPr>
          <c:marker>
            <c:symbol val="circle"/>
            <c:size val="5"/>
            <c:spPr>
              <a:solidFill>
                <a:schemeClr val="tx1"/>
              </a:solidFill>
              <a:ln>
                <a:solidFill>
                  <a:schemeClr val="bg1"/>
                </a:solidFill>
              </a:ln>
            </c:spPr>
          </c:marker>
          <c:cat>
            <c:strRef>
              <c:f>Hoja1!$B$1:$G$1</c:f>
              <c:strCache>
                <c:ptCount val="6"/>
                <c:pt idx="0">
                  <c:v>Total</c:v>
                </c:pt>
                <c:pt idx="1">
                  <c:v>Estaciones de metro</c:v>
                </c:pt>
                <c:pt idx="2">
                  <c:v>Estaciones de autobús/ Intercambiadores</c:v>
                </c:pt>
                <c:pt idx="3">
                  <c:v>Estraciones de tren de corte recorrido/ cercanías</c:v>
                </c:pt>
                <c:pt idx="4">
                  <c:v>Estaciones de tren de largo recorrido</c:v>
                </c:pt>
                <c:pt idx="5">
                  <c:v>Aeropuertos españoles</c:v>
                </c:pt>
              </c:strCache>
            </c:strRef>
          </c:cat>
          <c:val>
            <c:numRef>
              <c:f>Hoja1!$B$2:$G$2</c:f>
              <c:numCache>
                <c:formatCode>General</c:formatCode>
                <c:ptCount val="6"/>
                <c:pt idx="0">
                  <c:v>-16.399999999999999</c:v>
                </c:pt>
                <c:pt idx="1">
                  <c:v>-2.1</c:v>
                </c:pt>
                <c:pt idx="2">
                  <c:v>3.12</c:v>
                </c:pt>
                <c:pt idx="3">
                  <c:v>10.229999999999999</c:v>
                </c:pt>
                <c:pt idx="4">
                  <c:v>39.130000000000003</c:v>
                </c:pt>
                <c:pt idx="5">
                  <c:v>53.55</c:v>
                </c:pt>
              </c:numCache>
            </c:numRef>
          </c:val>
        </c:ser>
        <c:dLbls/>
        <c:marker val="1"/>
        <c:axId val="301004672"/>
        <c:axId val="301006208"/>
      </c:lineChart>
      <c:catAx>
        <c:axId val="301004672"/>
        <c:scaling>
          <c:orientation val="minMax"/>
        </c:scaling>
        <c:axPos val="b"/>
        <c:tickLblPos val="none"/>
        <c:txPr>
          <a:bodyPr/>
          <a:lstStyle/>
          <a:p>
            <a:pPr>
              <a:defRPr sz="1600">
                <a:latin typeface="Calibri" pitchFamily="34" charset="0"/>
                <a:cs typeface="Calibri" pitchFamily="34" charset="0"/>
              </a:defRPr>
            </a:pPr>
            <a:endParaRPr lang="es-ES"/>
          </a:p>
        </c:txPr>
        <c:crossAx val="301006208"/>
        <c:crosses val="autoZero"/>
        <c:auto val="1"/>
        <c:lblAlgn val="ctr"/>
        <c:lblOffset val="100"/>
      </c:catAx>
      <c:valAx>
        <c:axId val="301006208"/>
        <c:scaling>
          <c:orientation val="minMax"/>
          <c:max val="100"/>
          <c:min val="-50"/>
        </c:scaling>
        <c:axPos val="l"/>
        <c:majorGridlines>
          <c:spPr>
            <a:ln>
              <a:solidFill>
                <a:schemeClr val="bg1">
                  <a:lumMod val="50000"/>
                </a:schemeClr>
              </a:solidFill>
              <a:prstDash val="dash"/>
            </a:ln>
          </c:spPr>
        </c:majorGridlines>
        <c:numFmt formatCode="0\%" sourceLinked="0"/>
        <c:tickLblPos val="nextTo"/>
        <c:txPr>
          <a:bodyPr/>
          <a:lstStyle/>
          <a:p>
            <a:pPr>
              <a:defRPr sz="1000">
                <a:latin typeface="Calibri" pitchFamily="34" charset="0"/>
                <a:cs typeface="Calibri" pitchFamily="34" charset="0"/>
              </a:defRPr>
            </a:pPr>
            <a:endParaRPr lang="es-ES"/>
          </a:p>
        </c:txPr>
        <c:crossAx val="301004672"/>
        <c:crosses val="autoZero"/>
        <c:crossBetween val="between"/>
        <c:majorUnit val="25"/>
      </c:valAx>
      <c:spPr>
        <a:ln>
          <a:solidFill>
            <a:srgbClr val="808080"/>
          </a:solidFill>
        </a:ln>
      </c:spPr>
    </c:plotArea>
    <c:plotVisOnly val="1"/>
    <c:dispBlanksAs val="gap"/>
  </c:chart>
  <c:txPr>
    <a:bodyPr/>
    <a:lstStyle/>
    <a:p>
      <a:pPr>
        <a:defRPr sz="1800"/>
      </a:pPr>
      <a:endParaRPr lang="es-ES"/>
    </a:p>
  </c:txPr>
  <c:externalData r:id="rId2"/>
</c:chartSpace>
</file>

<file path=ppt/charts/chart19.xml><?xml version="1.0" encoding="utf-8"?>
<c:chartSpace xmlns:c="http://schemas.openxmlformats.org/drawingml/2006/chart" xmlns:a="http://schemas.openxmlformats.org/drawingml/2006/main" xmlns:r="http://schemas.openxmlformats.org/officeDocument/2006/relationships">
  <c:lang val="es-E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1084105506129397E-2"/>
          <c:y val="8.9183562973259828E-2"/>
          <c:w val="0.88956227307756774"/>
          <c:h val="0.8716535387585318"/>
        </c:manualLayout>
      </c:layout>
      <c:barChart>
        <c:barDir val="col"/>
        <c:grouping val="clustered"/>
        <c:ser>
          <c:idx val="1"/>
          <c:order val="1"/>
          <c:tx>
            <c:strRef>
              <c:f>Hoja1!$A$3</c:f>
              <c:strCache>
                <c:ptCount val="1"/>
                <c:pt idx="0">
                  <c:v>Madrid</c:v>
                </c:pt>
              </c:strCache>
            </c:strRef>
          </c:tx>
          <c:spPr>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w="9525" cap="flat" cmpd="sng" algn="ctr">
              <a:noFill/>
              <a:prstDash val="solid"/>
            </a:ln>
            <a:effectLst>
              <a:outerShdw blurRad="40000" dist="23000" dir="5400000" rotWithShape="0">
                <a:srgbClr val="000000">
                  <a:alpha val="35000"/>
                </a:srgbClr>
              </a:outerShdw>
            </a:effectLst>
          </c:spPr>
          <c:dLbls>
            <c:dLbl>
              <c:idx val="1"/>
              <c:layout>
                <c:manualLayout>
                  <c:x val="2.208605800351952E-3"/>
                  <c:y val="1.9858597751407016E-3"/>
                </c:manualLayout>
              </c:layout>
              <c:showVal val="1"/>
            </c:dLbl>
            <c:dLbl>
              <c:idx val="4"/>
              <c:layout>
                <c:manualLayout>
                  <c:x val="-5.3172807340662082E-4"/>
                  <c:y val="3.5273858460171106E-3"/>
                </c:manualLayout>
              </c:layout>
              <c:showVal val="1"/>
            </c:dLbl>
            <c:dLbl>
              <c:idx val="5"/>
              <c:layout>
                <c:manualLayout>
                  <c:x val="1.7018117229790136E-3"/>
                  <c:y val="-6.4766914205501196E-3"/>
                </c:manualLayout>
              </c:layout>
              <c:showVal val="1"/>
            </c:dLbl>
            <c:numFmt formatCode="0.0\%" sourceLinked="0"/>
            <c:txPr>
              <a:bodyPr/>
              <a:lstStyle/>
              <a:p>
                <a:pPr>
                  <a:defRPr sz="1600" b="1">
                    <a:solidFill>
                      <a:schemeClr val="accent2"/>
                    </a:solidFill>
                    <a:latin typeface="Calibri" pitchFamily="34" charset="0"/>
                    <a:cs typeface="Calibri" pitchFamily="34" charset="0"/>
                  </a:defRPr>
                </a:pPr>
                <a:endParaRPr lang="es-ES"/>
              </a:p>
            </c:txPr>
            <c:showVal val="1"/>
          </c:dLbls>
          <c:cat>
            <c:strRef>
              <c:f>Hoja1!$B$1:$G$1</c:f>
              <c:strCache>
                <c:ptCount val="6"/>
                <c:pt idx="0">
                  <c:v>Total</c:v>
                </c:pt>
                <c:pt idx="1">
                  <c:v>Estaciones de metro</c:v>
                </c:pt>
                <c:pt idx="2">
                  <c:v>Estaciones de autobús/ Intercambiadores</c:v>
                </c:pt>
                <c:pt idx="3">
                  <c:v>Estraciones de tren de corte recorrido/ cercanías</c:v>
                </c:pt>
                <c:pt idx="4">
                  <c:v>Estaciones de tren de largo recorrido</c:v>
                </c:pt>
                <c:pt idx="5">
                  <c:v>Aeropuertos españoles</c:v>
                </c:pt>
              </c:strCache>
            </c:strRef>
          </c:cat>
          <c:val>
            <c:numRef>
              <c:f>Hoja1!$B$3:$G$3</c:f>
              <c:numCache>
                <c:formatCode>General</c:formatCode>
                <c:ptCount val="6"/>
                <c:pt idx="0">
                  <c:v>-18.100000000000001</c:v>
                </c:pt>
                <c:pt idx="1">
                  <c:v>9.7000000000000011</c:v>
                </c:pt>
                <c:pt idx="2">
                  <c:v>13.42</c:v>
                </c:pt>
                <c:pt idx="3">
                  <c:v>16.5</c:v>
                </c:pt>
                <c:pt idx="4">
                  <c:v>50.13</c:v>
                </c:pt>
                <c:pt idx="5">
                  <c:v>56.92</c:v>
                </c:pt>
              </c:numCache>
            </c:numRef>
          </c:val>
        </c:ser>
        <c:dLbls/>
        <c:gapWidth val="50"/>
        <c:axId val="304859008"/>
        <c:axId val="304860544"/>
      </c:barChart>
      <c:lineChart>
        <c:grouping val="standard"/>
        <c:ser>
          <c:idx val="0"/>
          <c:order val="0"/>
          <c:tx>
            <c:strRef>
              <c:f>Hoja1!$A$2</c:f>
              <c:strCache>
                <c:ptCount val="1"/>
                <c:pt idx="0">
                  <c:v>TOTAL</c:v>
                </c:pt>
              </c:strCache>
            </c:strRef>
          </c:tx>
          <c:spPr>
            <a:ln>
              <a:solidFill>
                <a:schemeClr val="tx1"/>
              </a:solidFill>
            </a:ln>
          </c:spPr>
          <c:marker>
            <c:symbol val="circle"/>
            <c:size val="5"/>
            <c:spPr>
              <a:solidFill>
                <a:schemeClr val="tx1"/>
              </a:solidFill>
              <a:ln>
                <a:solidFill>
                  <a:schemeClr val="bg1"/>
                </a:solidFill>
              </a:ln>
            </c:spPr>
          </c:marker>
          <c:cat>
            <c:strRef>
              <c:f>Hoja1!$B$1:$G$1</c:f>
              <c:strCache>
                <c:ptCount val="6"/>
                <c:pt idx="0">
                  <c:v>Total</c:v>
                </c:pt>
                <c:pt idx="1">
                  <c:v>Estaciones de metro</c:v>
                </c:pt>
                <c:pt idx="2">
                  <c:v>Estaciones de autobús/ Intercambiadores</c:v>
                </c:pt>
                <c:pt idx="3">
                  <c:v>Estraciones de tren de corte recorrido/ cercanías</c:v>
                </c:pt>
                <c:pt idx="4">
                  <c:v>Estaciones de tren de largo recorrido</c:v>
                </c:pt>
                <c:pt idx="5">
                  <c:v>Aeropuertos españoles</c:v>
                </c:pt>
              </c:strCache>
            </c:strRef>
          </c:cat>
          <c:val>
            <c:numRef>
              <c:f>Hoja1!$B$2:$G$2</c:f>
              <c:numCache>
                <c:formatCode>General</c:formatCode>
                <c:ptCount val="6"/>
                <c:pt idx="0">
                  <c:v>-16.399999999999999</c:v>
                </c:pt>
                <c:pt idx="1">
                  <c:v>-2.1</c:v>
                </c:pt>
                <c:pt idx="2">
                  <c:v>3.12</c:v>
                </c:pt>
                <c:pt idx="3">
                  <c:v>10.229999999999999</c:v>
                </c:pt>
                <c:pt idx="4">
                  <c:v>39.130000000000003</c:v>
                </c:pt>
                <c:pt idx="5">
                  <c:v>53.55</c:v>
                </c:pt>
              </c:numCache>
            </c:numRef>
          </c:val>
        </c:ser>
        <c:dLbls/>
        <c:marker val="1"/>
        <c:axId val="304859008"/>
        <c:axId val="304860544"/>
      </c:lineChart>
      <c:catAx>
        <c:axId val="304859008"/>
        <c:scaling>
          <c:orientation val="minMax"/>
        </c:scaling>
        <c:axPos val="b"/>
        <c:tickLblPos val="none"/>
        <c:txPr>
          <a:bodyPr/>
          <a:lstStyle/>
          <a:p>
            <a:pPr>
              <a:defRPr sz="1600">
                <a:latin typeface="Calibri" pitchFamily="34" charset="0"/>
                <a:cs typeface="Calibri" pitchFamily="34" charset="0"/>
              </a:defRPr>
            </a:pPr>
            <a:endParaRPr lang="es-ES"/>
          </a:p>
        </c:txPr>
        <c:crossAx val="304860544"/>
        <c:crosses val="autoZero"/>
        <c:auto val="1"/>
        <c:lblAlgn val="ctr"/>
        <c:lblOffset val="100"/>
      </c:catAx>
      <c:valAx>
        <c:axId val="304860544"/>
        <c:scaling>
          <c:orientation val="minMax"/>
          <c:max val="100"/>
          <c:min val="-50"/>
        </c:scaling>
        <c:axPos val="l"/>
        <c:majorGridlines>
          <c:spPr>
            <a:ln>
              <a:solidFill>
                <a:schemeClr val="bg1">
                  <a:lumMod val="50000"/>
                </a:schemeClr>
              </a:solidFill>
              <a:prstDash val="dash"/>
            </a:ln>
          </c:spPr>
        </c:majorGridlines>
        <c:numFmt formatCode="0\%" sourceLinked="0"/>
        <c:tickLblPos val="nextTo"/>
        <c:txPr>
          <a:bodyPr/>
          <a:lstStyle/>
          <a:p>
            <a:pPr>
              <a:defRPr sz="1000">
                <a:latin typeface="Calibri" pitchFamily="34" charset="0"/>
                <a:cs typeface="Calibri" pitchFamily="34" charset="0"/>
              </a:defRPr>
            </a:pPr>
            <a:endParaRPr lang="es-ES"/>
          </a:p>
        </c:txPr>
        <c:crossAx val="304859008"/>
        <c:crosses val="autoZero"/>
        <c:crossBetween val="between"/>
        <c:majorUnit val="25"/>
      </c:valAx>
      <c:spPr>
        <a:ln>
          <a:solidFill>
            <a:srgbClr val="808080"/>
          </a:solidFill>
        </a:ln>
      </c:spPr>
    </c:plotArea>
    <c:plotVisOnly val="1"/>
    <c:dispBlanksAs val="gap"/>
  </c:chart>
  <c:txPr>
    <a:bodyPr/>
    <a:lstStyle/>
    <a:p>
      <a:pPr>
        <a:defRPr sz="1800"/>
      </a:pPr>
      <a:endParaRPr lang="es-E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s-ES"/>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Hoja1!$A$2</c:f>
              <c:strCache>
                <c:ptCount val="1"/>
                <c:pt idx="0">
                  <c:v>Indicador</c:v>
                </c:pt>
              </c:strCache>
            </c:strRef>
          </c:tx>
          <c:spPr>
            <a:solidFill>
              <a:srgbClr val="9BBB59">
                <a:lumMod val="60000"/>
                <a:lumOff val="40000"/>
              </a:srgbClr>
            </a:solidFill>
          </c:spPr>
          <c:dPt>
            <c:idx val="0"/>
            <c:spPr>
              <a:solidFill>
                <a:srgbClr val="9BBB59">
                  <a:lumMod val="50000"/>
                </a:srgbClr>
              </a:solidFill>
            </c:spPr>
          </c:dPt>
          <c:dLbls>
            <c:dLbl>
              <c:idx val="1"/>
              <c:layout>
                <c:manualLayout>
                  <c:x val="0"/>
                  <c:y val="-2.4048096192384769E-2"/>
                </c:manualLayout>
              </c:layout>
              <c:showVal val="1"/>
            </c:dLbl>
            <c:numFmt formatCode="0.0\%" sourceLinked="0"/>
            <c:spPr>
              <a:solidFill>
                <a:schemeClr val="bg1"/>
              </a:solidFill>
            </c:spPr>
            <c:txPr>
              <a:bodyPr/>
              <a:lstStyle/>
              <a:p>
                <a:pPr>
                  <a:defRPr sz="1600">
                    <a:latin typeface="Calibri" pitchFamily="34" charset="0"/>
                    <a:cs typeface="Calibri" pitchFamily="34" charset="0"/>
                  </a:defRPr>
                </a:pPr>
                <a:endParaRPr lang="es-ES"/>
              </a:p>
            </c:txPr>
            <c:showVal val="1"/>
          </c:dLbls>
          <c:cat>
            <c:strRef>
              <c:f>Hoja1!$B$1:$G$1</c:f>
              <c:strCache>
                <c:ptCount val="6"/>
                <c:pt idx="0">
                  <c:v>TOTAL
(2.081 Casos)</c:v>
                </c:pt>
                <c:pt idx="1">
                  <c:v>Andalucía
(404 Casos)</c:v>
                </c:pt>
                <c:pt idx="2">
                  <c:v>Cataluña
(405 Casos)</c:v>
                </c:pt>
                <c:pt idx="3">
                  <c:v>Com. Valenciana
(406 Casos)</c:v>
                </c:pt>
                <c:pt idx="4">
                  <c:v>Madrid
(404 Casos)</c:v>
                </c:pt>
                <c:pt idx="5">
                  <c:v>Resto de C.C.A.A
(462 Casos)</c:v>
                </c:pt>
              </c:strCache>
            </c:strRef>
          </c:cat>
          <c:val>
            <c:numRef>
              <c:f>Hoja1!$B$2:$G$2</c:f>
              <c:numCache>
                <c:formatCode>General</c:formatCode>
                <c:ptCount val="6"/>
                <c:pt idx="0" formatCode="####.0">
                  <c:v>-16.435262494928242</c:v>
                </c:pt>
                <c:pt idx="1">
                  <c:v>-15.920398009950404</c:v>
                </c:pt>
                <c:pt idx="2">
                  <c:v>-35.572139303482892</c:v>
                </c:pt>
                <c:pt idx="3">
                  <c:v>-18.22660098522174</c:v>
                </c:pt>
                <c:pt idx="4">
                  <c:v>-18.114143920595648</c:v>
                </c:pt>
                <c:pt idx="5">
                  <c:v>-8.2576672307967591</c:v>
                </c:pt>
              </c:numCache>
            </c:numRef>
          </c:val>
        </c:ser>
        <c:dLbls/>
        <c:gapWidth val="50"/>
        <c:axId val="300376064"/>
        <c:axId val="300377600"/>
      </c:barChart>
      <c:lineChart>
        <c:grouping val="standard"/>
        <c:ser>
          <c:idx val="1"/>
          <c:order val="1"/>
          <c:tx>
            <c:strRef>
              <c:f>Hoja1!$A$3</c:f>
              <c:strCache>
                <c:ptCount val="1"/>
              </c:strCache>
            </c:strRef>
          </c:tx>
          <c:spPr>
            <a:ln w="38100">
              <a:solidFill>
                <a:srgbClr val="F79646">
                  <a:lumMod val="50000"/>
                </a:srgbClr>
              </a:solidFill>
            </a:ln>
          </c:spPr>
          <c:marker>
            <c:symbol val="circle"/>
            <c:size val="6"/>
            <c:spPr>
              <a:solidFill>
                <a:srgbClr val="F79646">
                  <a:lumMod val="50000"/>
                </a:srgbClr>
              </a:solidFill>
              <a:ln>
                <a:solidFill>
                  <a:sysClr val="window" lastClr="FFFFFF"/>
                </a:solidFill>
              </a:ln>
            </c:spPr>
          </c:marker>
          <c:cat>
            <c:strRef>
              <c:f>Hoja1!$B$1:$G$1</c:f>
              <c:strCache>
                <c:ptCount val="6"/>
                <c:pt idx="0">
                  <c:v>TOTAL
(2.081 Casos)</c:v>
                </c:pt>
                <c:pt idx="1">
                  <c:v>Andalucía
(404 Casos)</c:v>
                </c:pt>
                <c:pt idx="2">
                  <c:v>Cataluña
(405 Casos)</c:v>
                </c:pt>
                <c:pt idx="3">
                  <c:v>Com. Valenciana
(406 Casos)</c:v>
                </c:pt>
                <c:pt idx="4">
                  <c:v>Madrid
(404 Casos)</c:v>
                </c:pt>
                <c:pt idx="5">
                  <c:v>Resto de C.C.A.A
(462 Casos)</c:v>
                </c:pt>
              </c:strCache>
            </c:strRef>
          </c:cat>
          <c:val>
            <c:numRef>
              <c:f>Hoja1!$B$3:$G$3</c:f>
              <c:numCache>
                <c:formatCode>General</c:formatCode>
                <c:ptCount val="6"/>
                <c:pt idx="0" formatCode="####.0">
                  <c:v>-16.399999999999999</c:v>
                </c:pt>
                <c:pt idx="1">
                  <c:v>-16.399999999999999</c:v>
                </c:pt>
                <c:pt idx="2">
                  <c:v>-16.399999999999999</c:v>
                </c:pt>
                <c:pt idx="3">
                  <c:v>-16.399999999999999</c:v>
                </c:pt>
                <c:pt idx="4">
                  <c:v>-16.399999999999999</c:v>
                </c:pt>
                <c:pt idx="5">
                  <c:v>-16.399999999999999</c:v>
                </c:pt>
              </c:numCache>
            </c:numRef>
          </c:val>
        </c:ser>
        <c:dLbls/>
        <c:marker val="1"/>
        <c:axId val="300376064"/>
        <c:axId val="300377600"/>
      </c:lineChart>
      <c:catAx>
        <c:axId val="300376064"/>
        <c:scaling>
          <c:orientation val="minMax"/>
        </c:scaling>
        <c:axPos val="b"/>
        <c:majorTickMark val="none"/>
        <c:tickLblPos val="high"/>
        <c:txPr>
          <a:bodyPr/>
          <a:lstStyle/>
          <a:p>
            <a:pPr>
              <a:defRPr sz="1400">
                <a:latin typeface="Calibri" pitchFamily="34" charset="0"/>
                <a:cs typeface="Calibri" pitchFamily="34" charset="0"/>
              </a:defRPr>
            </a:pPr>
            <a:endParaRPr lang="es-ES"/>
          </a:p>
        </c:txPr>
        <c:crossAx val="300377600"/>
        <c:crosses val="autoZero"/>
        <c:auto val="1"/>
        <c:lblAlgn val="ctr"/>
        <c:lblOffset val="0"/>
      </c:catAx>
      <c:valAx>
        <c:axId val="300377600"/>
        <c:scaling>
          <c:orientation val="minMax"/>
          <c:max val="0"/>
          <c:min val="-50"/>
        </c:scaling>
        <c:axPos val="l"/>
        <c:majorGridlines>
          <c:spPr>
            <a:ln>
              <a:solidFill>
                <a:schemeClr val="bg1">
                  <a:lumMod val="50000"/>
                </a:schemeClr>
              </a:solidFill>
              <a:prstDash val="dash"/>
            </a:ln>
          </c:spPr>
        </c:majorGridlines>
        <c:numFmt formatCode="0\%" sourceLinked="0"/>
        <c:tickLblPos val="nextTo"/>
        <c:txPr>
          <a:bodyPr/>
          <a:lstStyle/>
          <a:p>
            <a:pPr>
              <a:defRPr sz="1000">
                <a:latin typeface="Calibri" pitchFamily="34" charset="0"/>
                <a:cs typeface="Calibri" pitchFamily="34" charset="0"/>
              </a:defRPr>
            </a:pPr>
            <a:endParaRPr lang="es-ES"/>
          </a:p>
        </c:txPr>
        <c:crossAx val="300376064"/>
        <c:crosses val="autoZero"/>
        <c:crossBetween val="between"/>
        <c:majorUnit val="10"/>
      </c:valAx>
      <c:spPr>
        <a:ln>
          <a:solidFill>
            <a:srgbClr val="808080"/>
          </a:solidFill>
        </a:ln>
      </c:spPr>
    </c:plotArea>
    <c:plotVisOnly val="1"/>
    <c:dispBlanksAs val="gap"/>
  </c:chart>
  <c:txPr>
    <a:bodyPr/>
    <a:lstStyle/>
    <a:p>
      <a:pPr>
        <a:defRPr sz="1800"/>
      </a:pPr>
      <a:endParaRPr lang="es-ES"/>
    </a:p>
  </c:txPr>
  <c:externalData r:id="rId2"/>
</c:chartSpace>
</file>

<file path=ppt/charts/chart20.xml><?xml version="1.0" encoding="utf-8"?>
<c:chartSpace xmlns:c="http://schemas.openxmlformats.org/drawingml/2006/chart" xmlns:a="http://schemas.openxmlformats.org/drawingml/2006/main" xmlns:r="http://schemas.openxmlformats.org/officeDocument/2006/relationships">
  <c:lang val="es-E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2030638588620383E-2"/>
          <c:y val="8.6005154218191729E-2"/>
          <c:w val="0.90005501230554963"/>
          <c:h val="0.87483211380378889"/>
        </c:manualLayout>
      </c:layout>
      <c:barChart>
        <c:barDir val="col"/>
        <c:grouping val="clustered"/>
        <c:ser>
          <c:idx val="1"/>
          <c:order val="1"/>
          <c:tx>
            <c:strRef>
              <c:f>Hoja1!$A$3</c:f>
              <c:strCache>
                <c:ptCount val="1"/>
                <c:pt idx="0">
                  <c:v>Resto</c:v>
                </c:pt>
              </c:strCache>
            </c:strRef>
          </c:tx>
          <c:spPr>
            <a:gradFill rotWithShape="1">
              <a:gsLst>
                <a:gs pos="0">
                  <a:sysClr val="window" lastClr="FFFFFF">
                    <a:lumMod val="50000"/>
                  </a:sysClr>
                </a:gs>
                <a:gs pos="80000">
                  <a:sysClr val="window" lastClr="FFFFFF">
                    <a:lumMod val="75000"/>
                  </a:sysClr>
                </a:gs>
                <a:gs pos="100000">
                  <a:sysClr val="window" lastClr="FFFFFF">
                    <a:lumMod val="85000"/>
                  </a:sysClr>
                </a:gs>
              </a:gsLst>
              <a:lin ang="16200000" scaled="0"/>
            </a:gradFill>
            <a:ln w="9525" cap="flat" cmpd="sng" algn="ctr">
              <a:solidFill>
                <a:sysClr val="window" lastClr="FFFFFF">
                  <a:lumMod val="65000"/>
                </a:sysClr>
              </a:solidFill>
              <a:prstDash val="solid"/>
            </a:ln>
            <a:effectLst>
              <a:outerShdw blurRad="40000" dist="23000" dir="5400000" rotWithShape="0">
                <a:srgbClr val="000000">
                  <a:alpha val="35000"/>
                </a:srgbClr>
              </a:outerShdw>
            </a:effectLst>
          </c:spPr>
          <c:dLbls>
            <c:dLbl>
              <c:idx val="1"/>
              <c:layout/>
              <c:dLblPos val="outEnd"/>
              <c:showVal val="1"/>
            </c:dLbl>
            <c:dLbl>
              <c:idx val="4"/>
              <c:layout>
                <c:manualLayout>
                  <c:x val="-5.3172807340662082E-4"/>
                  <c:y val="3.5273858460171106E-3"/>
                </c:manualLayout>
              </c:layout>
              <c:showVal val="1"/>
            </c:dLbl>
            <c:dLbl>
              <c:idx val="5"/>
              <c:layout>
                <c:manualLayout>
                  <c:x val="-2.6586403670331041E-4"/>
                  <c:y val="3.5273858460171106E-3"/>
                </c:manualLayout>
              </c:layout>
              <c:showVal val="1"/>
            </c:dLbl>
            <c:numFmt formatCode="0.0\%" sourceLinked="0"/>
            <c:txPr>
              <a:bodyPr/>
              <a:lstStyle/>
              <a:p>
                <a:pPr>
                  <a:defRPr sz="1600" b="1">
                    <a:solidFill>
                      <a:schemeClr val="tx1">
                        <a:lumMod val="50000"/>
                        <a:lumOff val="50000"/>
                      </a:schemeClr>
                    </a:solidFill>
                    <a:latin typeface="Calibri" pitchFamily="34" charset="0"/>
                    <a:cs typeface="Calibri" pitchFamily="34" charset="0"/>
                  </a:defRPr>
                </a:pPr>
                <a:endParaRPr lang="es-ES"/>
              </a:p>
            </c:txPr>
            <c:showVal val="1"/>
          </c:dLbls>
          <c:cat>
            <c:strRef>
              <c:f>Hoja1!$B$1:$G$1</c:f>
              <c:strCache>
                <c:ptCount val="6"/>
                <c:pt idx="0">
                  <c:v>Total</c:v>
                </c:pt>
                <c:pt idx="1">
                  <c:v>Estaciones de metro</c:v>
                </c:pt>
                <c:pt idx="2">
                  <c:v>Estaciones de autobús/ Intercambiadores</c:v>
                </c:pt>
                <c:pt idx="3">
                  <c:v>Estraciones de tren de corte recorrido/ cercanías</c:v>
                </c:pt>
                <c:pt idx="4">
                  <c:v>Estaciones de tren de largo recorrido</c:v>
                </c:pt>
                <c:pt idx="5">
                  <c:v>Aeropuertos españoles</c:v>
                </c:pt>
              </c:strCache>
            </c:strRef>
          </c:cat>
          <c:val>
            <c:numRef>
              <c:f>Hoja1!$B$3:$G$3</c:f>
              <c:numCache>
                <c:formatCode>General</c:formatCode>
                <c:ptCount val="6"/>
                <c:pt idx="0">
                  <c:v>-8.3000000000000007</c:v>
                </c:pt>
                <c:pt idx="1">
                  <c:v>4.4000000000000004</c:v>
                </c:pt>
                <c:pt idx="2">
                  <c:v>6.56</c:v>
                </c:pt>
                <c:pt idx="3">
                  <c:v>16.64</c:v>
                </c:pt>
                <c:pt idx="4">
                  <c:v>43.809999999999995</c:v>
                </c:pt>
                <c:pt idx="5">
                  <c:v>59.220000000000006</c:v>
                </c:pt>
              </c:numCache>
            </c:numRef>
          </c:val>
        </c:ser>
        <c:dLbls/>
        <c:gapWidth val="50"/>
        <c:axId val="305706112"/>
        <c:axId val="305707648"/>
      </c:barChart>
      <c:lineChart>
        <c:grouping val="standard"/>
        <c:ser>
          <c:idx val="0"/>
          <c:order val="0"/>
          <c:tx>
            <c:strRef>
              <c:f>Hoja1!$A$2</c:f>
              <c:strCache>
                <c:ptCount val="1"/>
                <c:pt idx="0">
                  <c:v>TOTAL</c:v>
                </c:pt>
              </c:strCache>
            </c:strRef>
          </c:tx>
          <c:spPr>
            <a:ln>
              <a:solidFill>
                <a:schemeClr val="tx1"/>
              </a:solidFill>
            </a:ln>
          </c:spPr>
          <c:marker>
            <c:symbol val="circle"/>
            <c:size val="5"/>
            <c:spPr>
              <a:solidFill>
                <a:schemeClr val="tx1"/>
              </a:solidFill>
              <a:ln>
                <a:solidFill>
                  <a:schemeClr val="bg1"/>
                </a:solidFill>
              </a:ln>
            </c:spPr>
          </c:marker>
          <c:cat>
            <c:strRef>
              <c:f>Hoja1!$B$1:$G$1</c:f>
              <c:strCache>
                <c:ptCount val="6"/>
                <c:pt idx="0">
                  <c:v>Total</c:v>
                </c:pt>
                <c:pt idx="1">
                  <c:v>Estaciones de metro</c:v>
                </c:pt>
                <c:pt idx="2">
                  <c:v>Estaciones de autobús/ Intercambiadores</c:v>
                </c:pt>
                <c:pt idx="3">
                  <c:v>Estraciones de tren de corte recorrido/ cercanías</c:v>
                </c:pt>
                <c:pt idx="4">
                  <c:v>Estaciones de tren de largo recorrido</c:v>
                </c:pt>
                <c:pt idx="5">
                  <c:v>Aeropuertos españoles</c:v>
                </c:pt>
              </c:strCache>
            </c:strRef>
          </c:cat>
          <c:val>
            <c:numRef>
              <c:f>Hoja1!$B$2:$G$2</c:f>
              <c:numCache>
                <c:formatCode>General</c:formatCode>
                <c:ptCount val="6"/>
                <c:pt idx="0">
                  <c:v>-16.399999999999999</c:v>
                </c:pt>
                <c:pt idx="1">
                  <c:v>-2.1</c:v>
                </c:pt>
                <c:pt idx="2">
                  <c:v>3.12</c:v>
                </c:pt>
                <c:pt idx="3">
                  <c:v>10.229999999999999</c:v>
                </c:pt>
                <c:pt idx="4">
                  <c:v>39.130000000000003</c:v>
                </c:pt>
                <c:pt idx="5">
                  <c:v>53.55</c:v>
                </c:pt>
              </c:numCache>
            </c:numRef>
          </c:val>
        </c:ser>
        <c:dLbls/>
        <c:marker val="1"/>
        <c:axId val="305706112"/>
        <c:axId val="305707648"/>
      </c:lineChart>
      <c:catAx>
        <c:axId val="305706112"/>
        <c:scaling>
          <c:orientation val="minMax"/>
        </c:scaling>
        <c:axPos val="b"/>
        <c:tickLblPos val="none"/>
        <c:txPr>
          <a:bodyPr/>
          <a:lstStyle/>
          <a:p>
            <a:pPr>
              <a:defRPr sz="1600">
                <a:latin typeface="Calibri" pitchFamily="34" charset="0"/>
                <a:cs typeface="Calibri" pitchFamily="34" charset="0"/>
              </a:defRPr>
            </a:pPr>
            <a:endParaRPr lang="es-ES"/>
          </a:p>
        </c:txPr>
        <c:crossAx val="305707648"/>
        <c:crosses val="autoZero"/>
        <c:auto val="1"/>
        <c:lblAlgn val="ctr"/>
        <c:lblOffset val="100"/>
      </c:catAx>
      <c:valAx>
        <c:axId val="305707648"/>
        <c:scaling>
          <c:orientation val="minMax"/>
          <c:max val="100"/>
          <c:min val="-50"/>
        </c:scaling>
        <c:axPos val="l"/>
        <c:majorGridlines>
          <c:spPr>
            <a:ln>
              <a:solidFill>
                <a:schemeClr val="bg1">
                  <a:lumMod val="50000"/>
                </a:schemeClr>
              </a:solidFill>
              <a:prstDash val="dash"/>
            </a:ln>
          </c:spPr>
        </c:majorGridlines>
        <c:numFmt formatCode="0\%" sourceLinked="0"/>
        <c:tickLblPos val="nextTo"/>
        <c:txPr>
          <a:bodyPr/>
          <a:lstStyle/>
          <a:p>
            <a:pPr>
              <a:defRPr sz="1000">
                <a:latin typeface="Calibri" pitchFamily="34" charset="0"/>
                <a:cs typeface="Calibri" pitchFamily="34" charset="0"/>
              </a:defRPr>
            </a:pPr>
            <a:endParaRPr lang="es-ES"/>
          </a:p>
        </c:txPr>
        <c:crossAx val="305706112"/>
        <c:crosses val="autoZero"/>
        <c:crossBetween val="between"/>
        <c:majorUnit val="25"/>
      </c:valAx>
      <c:spPr>
        <a:ln>
          <a:solidFill>
            <a:srgbClr val="808080"/>
          </a:solidFill>
        </a:ln>
      </c:spPr>
    </c:plotArea>
    <c:plotVisOnly val="1"/>
    <c:dispBlanksAs val="gap"/>
  </c:chart>
  <c:txPr>
    <a:bodyPr/>
    <a:lstStyle/>
    <a:p>
      <a:pPr>
        <a:defRPr sz="1800"/>
      </a:pPr>
      <a:endParaRPr lang="es-ES"/>
    </a:p>
  </c:txPr>
  <c:externalData r:id="rId2"/>
</c:chartSpace>
</file>

<file path=ppt/charts/chart21.xml><?xml version="1.0" encoding="utf-8"?>
<c:chartSpace xmlns:c="http://schemas.openxmlformats.org/drawingml/2006/chart" xmlns:a="http://schemas.openxmlformats.org/drawingml/2006/main" xmlns:r="http://schemas.openxmlformats.org/officeDocument/2006/relationships">
  <c:lang val="es-ES"/>
  <c:chart>
    <c:autoTitleDeleted val="1"/>
    <c:plotArea>
      <c:layout>
        <c:manualLayout>
          <c:layoutTarget val="inner"/>
          <c:xMode val="edge"/>
          <c:yMode val="edge"/>
          <c:x val="9.6283601103099054E-2"/>
          <c:y val="3.7911539382943338E-2"/>
          <c:w val="0.8759440991516827"/>
          <c:h val="0.78906138133081627"/>
        </c:manualLayout>
      </c:layout>
      <c:barChart>
        <c:barDir val="col"/>
        <c:grouping val="clustered"/>
        <c:ser>
          <c:idx val="0"/>
          <c:order val="0"/>
          <c:tx>
            <c:strRef>
              <c:f>Hoja1!$B$1</c:f>
              <c:strCache>
                <c:ptCount val="1"/>
                <c:pt idx="0">
                  <c:v>total</c:v>
                </c:pt>
              </c:strCache>
            </c:strRef>
          </c:tx>
          <c:spPr>
            <a:solidFill>
              <a:schemeClr val="accent4">
                <a:lumMod val="60000"/>
                <a:lumOff val="40000"/>
              </a:schemeClr>
            </a:solidFill>
          </c:spPr>
          <c:dPt>
            <c:idx val="0"/>
            <c:spPr>
              <a:solidFill>
                <a:schemeClr val="accent4"/>
              </a:solidFill>
            </c:spPr>
          </c:dPt>
          <c:dPt>
            <c:idx val="2"/>
            <c:spPr>
              <a:solidFill>
                <a:schemeClr val="accent4">
                  <a:lumMod val="40000"/>
                  <a:lumOff val="60000"/>
                </a:schemeClr>
              </a:solidFill>
            </c:spPr>
          </c:dPt>
          <c:dPt>
            <c:idx val="3"/>
            <c:spPr>
              <a:solidFill>
                <a:schemeClr val="bg1"/>
              </a:solidFill>
              <a:ln>
                <a:solidFill>
                  <a:schemeClr val="accent4">
                    <a:lumMod val="60000"/>
                    <a:lumOff val="40000"/>
                  </a:schemeClr>
                </a:solidFill>
              </a:ln>
            </c:spPr>
          </c:dPt>
          <c:dLbls>
            <c:numFmt formatCode="0.0\%" sourceLinked="0"/>
            <c:spPr>
              <a:solidFill>
                <a:schemeClr val="bg1"/>
              </a:solidFill>
            </c:spPr>
            <c:txPr>
              <a:bodyPr/>
              <a:lstStyle/>
              <a:p>
                <a:pPr>
                  <a:defRPr sz="1600">
                    <a:latin typeface="Calibri" pitchFamily="34" charset="0"/>
                    <a:cs typeface="Calibri" pitchFamily="34" charset="0"/>
                  </a:defRPr>
                </a:pPr>
                <a:endParaRPr lang="es-ES"/>
              </a:p>
            </c:txPr>
            <c:showVal val="1"/>
          </c:dLbls>
          <c:cat>
            <c:strRef>
              <c:f>Hoja1!$A$2:$A$5</c:f>
              <c:strCache>
                <c:ptCount val="4"/>
                <c:pt idx="0">
                  <c:v>Cívico</c:v>
                </c:pt>
                <c:pt idx="1">
                  <c:v>Regular/ indiferente</c:v>
                </c:pt>
                <c:pt idx="2">
                  <c:v>Incívico</c:v>
                </c:pt>
                <c:pt idx="3">
                  <c:v>No sabe</c:v>
                </c:pt>
              </c:strCache>
            </c:strRef>
          </c:cat>
          <c:val>
            <c:numRef>
              <c:f>Hoja1!$B$2:$B$5</c:f>
              <c:numCache>
                <c:formatCode>####.0</c:formatCode>
                <c:ptCount val="4"/>
                <c:pt idx="0">
                  <c:v>24.817309796542194</c:v>
                </c:pt>
                <c:pt idx="1">
                  <c:v>61.584420933544799</c:v>
                </c:pt>
                <c:pt idx="2">
                  <c:v>12.620198302170111</c:v>
                </c:pt>
                <c:pt idx="3">
                  <c:v>0.97807096774277202</c:v>
                </c:pt>
              </c:numCache>
            </c:numRef>
          </c:val>
        </c:ser>
        <c:dLbls/>
        <c:gapWidth val="50"/>
        <c:axId val="307433856"/>
        <c:axId val="307435392"/>
      </c:barChart>
      <c:catAx>
        <c:axId val="307433856"/>
        <c:scaling>
          <c:orientation val="minMax"/>
        </c:scaling>
        <c:axPos val="b"/>
        <c:tickLblPos val="nextTo"/>
        <c:txPr>
          <a:bodyPr/>
          <a:lstStyle/>
          <a:p>
            <a:pPr>
              <a:defRPr sz="1400">
                <a:latin typeface="Calibri" pitchFamily="34" charset="0"/>
                <a:cs typeface="Calibri" pitchFamily="34" charset="0"/>
              </a:defRPr>
            </a:pPr>
            <a:endParaRPr lang="es-ES"/>
          </a:p>
        </c:txPr>
        <c:crossAx val="307435392"/>
        <c:crosses val="autoZero"/>
        <c:auto val="1"/>
        <c:lblAlgn val="ctr"/>
        <c:lblOffset val="100"/>
      </c:catAx>
      <c:valAx>
        <c:axId val="307435392"/>
        <c:scaling>
          <c:orientation val="minMax"/>
          <c:max val="100"/>
        </c:scaling>
        <c:axPos val="l"/>
        <c:majorGridlines>
          <c:spPr>
            <a:ln>
              <a:solidFill>
                <a:schemeClr val="bg1">
                  <a:lumMod val="50000"/>
                </a:schemeClr>
              </a:solidFill>
              <a:prstDash val="dash"/>
            </a:ln>
          </c:spPr>
        </c:majorGridlines>
        <c:numFmt formatCode="0\%" sourceLinked="0"/>
        <c:tickLblPos val="nextTo"/>
        <c:txPr>
          <a:bodyPr/>
          <a:lstStyle/>
          <a:p>
            <a:pPr>
              <a:defRPr sz="1000">
                <a:latin typeface="Calibri" pitchFamily="34" charset="0"/>
                <a:cs typeface="Calibri" pitchFamily="34" charset="0"/>
              </a:defRPr>
            </a:pPr>
            <a:endParaRPr lang="es-ES"/>
          </a:p>
        </c:txPr>
        <c:crossAx val="307433856"/>
        <c:crosses val="autoZero"/>
        <c:crossBetween val="between"/>
        <c:majorUnit val="20"/>
      </c:valAx>
      <c:spPr>
        <a:ln>
          <a:solidFill>
            <a:srgbClr val="808080"/>
          </a:solidFill>
        </a:ln>
      </c:spPr>
    </c:plotArea>
    <c:plotVisOnly val="1"/>
    <c:dispBlanksAs val="gap"/>
  </c:chart>
  <c:txPr>
    <a:bodyPr/>
    <a:lstStyle/>
    <a:p>
      <a:pPr>
        <a:defRPr sz="1800"/>
      </a:pPr>
      <a:endParaRPr lang="es-ES"/>
    </a:p>
  </c:txPr>
  <c:externalData r:id="rId1"/>
</c:chartSpace>
</file>

<file path=ppt/charts/chart22.xml><?xml version="1.0" encoding="utf-8"?>
<c:chartSpace xmlns:c="http://schemas.openxmlformats.org/drawingml/2006/chart" xmlns:a="http://schemas.openxmlformats.org/drawingml/2006/main" xmlns:r="http://schemas.openxmlformats.org/officeDocument/2006/relationships">
  <c:lang val="es-ES"/>
  <c:style val="20"/>
  <c:chart>
    <c:autoTitleDeleted val="1"/>
    <c:plotArea>
      <c:layout>
        <c:manualLayout>
          <c:layoutTarget val="inner"/>
          <c:xMode val="edge"/>
          <c:yMode val="edge"/>
          <c:x val="0.18454926461307736"/>
          <c:y val="0.15894971897370405"/>
          <c:w val="0.58670308335375043"/>
          <c:h val="0.70329747347500593"/>
        </c:manualLayout>
      </c:layout>
      <c:pieChart>
        <c:varyColors val="1"/>
        <c:ser>
          <c:idx val="0"/>
          <c:order val="0"/>
          <c:tx>
            <c:strRef>
              <c:f>Hoja1!$B$1</c:f>
              <c:strCache>
                <c:ptCount val="1"/>
                <c:pt idx="0">
                  <c:v>Columna1</c:v>
                </c:pt>
              </c:strCache>
            </c:strRef>
          </c:tx>
          <c:dPt>
            <c:idx val="0"/>
            <c:explosion val="8"/>
            <c:spPr>
              <a:solidFill>
                <a:schemeClr val="accent4"/>
              </a:solidFill>
              <a:ln>
                <a:noFill/>
              </a:ln>
            </c:spPr>
          </c:dPt>
          <c:dPt>
            <c:idx val="1"/>
            <c:spPr>
              <a:solidFill>
                <a:schemeClr val="accent4">
                  <a:lumMod val="20000"/>
                  <a:lumOff val="80000"/>
                </a:schemeClr>
              </a:solidFill>
              <a:ln>
                <a:noFill/>
              </a:ln>
            </c:spPr>
          </c:dPt>
          <c:dPt>
            <c:idx val="2"/>
            <c:spPr>
              <a:solidFill>
                <a:schemeClr val="bg1">
                  <a:lumMod val="75000"/>
                </a:schemeClr>
              </a:solidFill>
              <a:ln>
                <a:noFill/>
              </a:ln>
            </c:spPr>
          </c:dPt>
          <c:dLbls>
            <c:dLbl>
              <c:idx val="0"/>
              <c:layout>
                <c:manualLayout>
                  <c:x val="-0.2135856330415544"/>
                  <c:y val="-2.9497401108196722E-2"/>
                </c:manualLayout>
              </c:layout>
              <c:numFmt formatCode="0.0\%" sourceLinked="0"/>
              <c:spPr/>
              <c:txPr>
                <a:bodyPr/>
                <a:lstStyle/>
                <a:p>
                  <a:pPr>
                    <a:defRPr sz="1600" b="1">
                      <a:solidFill>
                        <a:schemeClr val="bg1"/>
                      </a:solidFill>
                      <a:latin typeface="Calibri" pitchFamily="34" charset="0"/>
                      <a:cs typeface="Calibri" pitchFamily="34" charset="0"/>
                    </a:defRPr>
                  </a:pPr>
                  <a:endParaRPr lang="es-ES"/>
                </a:p>
              </c:txPr>
              <c:dLblPos val="bestFit"/>
              <c:showVal val="1"/>
              <c:showCatName val="1"/>
              <c:separator>
</c:separator>
            </c:dLbl>
            <c:dLbl>
              <c:idx val="1"/>
              <c:layout>
                <c:manualLayout>
                  <c:x val="0.19078634151502333"/>
                  <c:y val="-5.5679890620988978E-2"/>
                </c:manualLayout>
              </c:layout>
              <c:dLblPos val="bestFit"/>
              <c:showVal val="1"/>
              <c:showCatName val="1"/>
              <c:separator>
</c:separator>
            </c:dLbl>
            <c:dLbl>
              <c:idx val="2"/>
              <c:layout>
                <c:manualLayout>
                  <c:x val="4.662929872820009E-2"/>
                  <c:y val="1.1419882961565772E-2"/>
                </c:manualLayout>
              </c:layout>
              <c:numFmt formatCode="0.0\%" sourceLinked="0"/>
              <c:spPr/>
              <c:txPr>
                <a:bodyPr/>
                <a:lstStyle/>
                <a:p>
                  <a:pPr>
                    <a:defRPr sz="1400" b="1">
                      <a:latin typeface="Calibri" pitchFamily="34" charset="0"/>
                      <a:cs typeface="Calibri" pitchFamily="34" charset="0"/>
                    </a:defRPr>
                  </a:pPr>
                  <a:endParaRPr lang="es-ES"/>
                </a:p>
              </c:txPr>
              <c:dLblPos val="bestFit"/>
              <c:showVal val="1"/>
              <c:showCatName val="1"/>
              <c:separator>
</c:separator>
            </c:dLbl>
            <c:numFmt formatCode="0.0\%" sourceLinked="0"/>
            <c:txPr>
              <a:bodyPr/>
              <a:lstStyle/>
              <a:p>
                <a:pPr>
                  <a:defRPr sz="1600" b="1">
                    <a:latin typeface="Calibri" pitchFamily="34" charset="0"/>
                    <a:cs typeface="Calibri" pitchFamily="34" charset="0"/>
                  </a:defRPr>
                </a:pPr>
                <a:endParaRPr lang="es-ES"/>
              </a:p>
            </c:txPr>
            <c:dLblPos val="bestFit"/>
            <c:showVal val="1"/>
            <c:showCatName val="1"/>
            <c:separator>
</c:separator>
          </c:dLbls>
          <c:cat>
            <c:strRef>
              <c:f>Hoja1!$A$2:$A$4</c:f>
              <c:strCache>
                <c:ptCount val="3"/>
                <c:pt idx="0">
                  <c:v>Sí</c:v>
                </c:pt>
                <c:pt idx="1">
                  <c:v>No</c:v>
                </c:pt>
                <c:pt idx="2">
                  <c:v>No sabe</c:v>
                </c:pt>
              </c:strCache>
            </c:strRef>
          </c:cat>
          <c:val>
            <c:numRef>
              <c:f>Hoja1!$B$2:$B$4</c:f>
              <c:numCache>
                <c:formatCode>####.0</c:formatCode>
                <c:ptCount val="3"/>
                <c:pt idx="0">
                  <c:v>53.346152439092755</c:v>
                </c:pt>
                <c:pt idx="1">
                  <c:v>34.861748638359892</c:v>
                </c:pt>
                <c:pt idx="2">
                  <c:v>11.792098922547209</c:v>
                </c:pt>
              </c:numCache>
            </c:numRef>
          </c:val>
        </c:ser>
        <c:dLbls/>
        <c:firstSliceAng val="0"/>
      </c:pieChart>
    </c:plotArea>
    <c:plotVisOnly val="1"/>
    <c:dispBlanksAs val="zero"/>
  </c:chart>
  <c:txPr>
    <a:bodyPr/>
    <a:lstStyle/>
    <a:p>
      <a:pPr>
        <a:defRPr sz="1800"/>
      </a:pPr>
      <a:endParaRPr lang="es-ES"/>
    </a:p>
  </c:txPr>
  <c:externalData r:id="rId1"/>
</c:chartSpace>
</file>

<file path=ppt/charts/chart23.xml><?xml version="1.0" encoding="utf-8"?>
<c:chartSpace xmlns:c="http://schemas.openxmlformats.org/drawingml/2006/chart" xmlns:a="http://schemas.openxmlformats.org/drawingml/2006/main" xmlns:r="http://schemas.openxmlformats.org/officeDocument/2006/relationships">
  <c:lang val="es-ES"/>
  <c:chart>
    <c:autoTitleDeleted val="1"/>
    <c:plotArea>
      <c:layout>
        <c:manualLayout>
          <c:layoutTarget val="inner"/>
          <c:xMode val="edge"/>
          <c:yMode val="edge"/>
          <c:x val="0.15596477055189989"/>
          <c:y val="3.7911539382943338E-2"/>
          <c:w val="0.79646881003635972"/>
          <c:h val="0.87478668339769705"/>
        </c:manualLayout>
      </c:layout>
      <c:barChart>
        <c:barDir val="bar"/>
        <c:grouping val="clustered"/>
        <c:ser>
          <c:idx val="0"/>
          <c:order val="0"/>
          <c:tx>
            <c:strRef>
              <c:f>Hoja1!$B$1</c:f>
              <c:strCache>
                <c:ptCount val="1"/>
                <c:pt idx="0">
                  <c:v>Columna1</c:v>
                </c:pt>
              </c:strCache>
            </c:strRef>
          </c:tx>
          <c:spPr>
            <a:solidFill>
              <a:schemeClr val="accent4"/>
            </a:solidFill>
          </c:spPr>
          <c:dLbls>
            <c:numFmt formatCode="0.0\%" sourceLinked="0"/>
            <c:spPr>
              <a:solidFill>
                <a:schemeClr val="bg1"/>
              </a:solidFill>
            </c:spPr>
            <c:txPr>
              <a:bodyPr/>
              <a:lstStyle/>
              <a:p>
                <a:pPr>
                  <a:defRPr sz="1400">
                    <a:latin typeface="Calibri" pitchFamily="34" charset="0"/>
                    <a:cs typeface="Calibri" pitchFamily="34" charset="0"/>
                  </a:defRPr>
                </a:pPr>
                <a:endParaRPr lang="es-ES"/>
              </a:p>
            </c:txPr>
            <c:showVal val="1"/>
          </c:dLbls>
          <c:cat>
            <c:strRef>
              <c:f>Hoja1!$A$2:$A$12</c:f>
              <c:strCache>
                <c:ptCount val="11"/>
                <c:pt idx="0">
                  <c:v>Verano </c:v>
                </c:pt>
                <c:pt idx="1">
                  <c:v>Navidad </c:v>
                </c:pt>
                <c:pt idx="2">
                  <c:v>Fiestas propias de CCAA</c:v>
                </c:pt>
                <c:pt idx="3">
                  <c:v>Semana Santa</c:v>
                </c:pt>
                <c:pt idx="4">
                  <c:v>Carnavales </c:v>
                </c:pt>
                <c:pt idx="5">
                  <c:v>Fines de semana</c:v>
                </c:pt>
                <c:pt idx="6">
                  <c:v>Otros festivos/puentes</c:v>
                </c:pt>
                <c:pt idx="7">
                  <c:v>Invierno </c:v>
                </c:pt>
                <c:pt idx="8">
                  <c:v>Días de diario </c:v>
                </c:pt>
                <c:pt idx="9">
                  <c:v>Ninguna en concreto</c:v>
                </c:pt>
                <c:pt idx="10">
                  <c:v>No sabe </c:v>
                </c:pt>
              </c:strCache>
            </c:strRef>
          </c:cat>
          <c:val>
            <c:numRef>
              <c:f>Hoja1!$B$2:$B$12</c:f>
              <c:numCache>
                <c:formatCode>####.0</c:formatCode>
                <c:ptCount val="11"/>
                <c:pt idx="0">
                  <c:v>63.591231641062755</c:v>
                </c:pt>
                <c:pt idx="1">
                  <c:v>39.164911590406227</c:v>
                </c:pt>
                <c:pt idx="2">
                  <c:v>38.187427612027065</c:v>
                </c:pt>
                <c:pt idx="3">
                  <c:v>37.450940830460624</c:v>
                </c:pt>
                <c:pt idx="4">
                  <c:v>29.444163696770872</c:v>
                </c:pt>
                <c:pt idx="5">
                  <c:v>28.642566965125798</c:v>
                </c:pt>
                <c:pt idx="6">
                  <c:v>21.491037465596751</c:v>
                </c:pt>
                <c:pt idx="7">
                  <c:v>8.3765057614874099</c:v>
                </c:pt>
                <c:pt idx="8">
                  <c:v>3.8127862150243348</c:v>
                </c:pt>
                <c:pt idx="9">
                  <c:v>0.68548579096186157</c:v>
                </c:pt>
                <c:pt idx="10">
                  <c:v>6.3946435619351261E-2</c:v>
                </c:pt>
              </c:numCache>
            </c:numRef>
          </c:val>
        </c:ser>
        <c:dLbls/>
        <c:gapWidth val="50"/>
        <c:axId val="307566080"/>
        <c:axId val="307567616"/>
      </c:barChart>
      <c:catAx>
        <c:axId val="307566080"/>
        <c:scaling>
          <c:orientation val="maxMin"/>
        </c:scaling>
        <c:axPos val="l"/>
        <c:tickLblPos val="nextTo"/>
        <c:txPr>
          <a:bodyPr/>
          <a:lstStyle/>
          <a:p>
            <a:pPr>
              <a:defRPr sz="1400">
                <a:latin typeface="Calibri" pitchFamily="34" charset="0"/>
                <a:cs typeface="Calibri" pitchFamily="34" charset="0"/>
              </a:defRPr>
            </a:pPr>
            <a:endParaRPr lang="es-ES"/>
          </a:p>
        </c:txPr>
        <c:crossAx val="307567616"/>
        <c:crosses val="autoZero"/>
        <c:auto val="1"/>
        <c:lblAlgn val="ctr"/>
        <c:lblOffset val="100"/>
      </c:catAx>
      <c:valAx>
        <c:axId val="307567616"/>
        <c:scaling>
          <c:orientation val="minMax"/>
          <c:max val="100"/>
        </c:scaling>
        <c:axPos val="b"/>
        <c:majorGridlines>
          <c:spPr>
            <a:ln>
              <a:solidFill>
                <a:schemeClr val="bg1">
                  <a:lumMod val="50000"/>
                </a:schemeClr>
              </a:solidFill>
              <a:prstDash val="dash"/>
            </a:ln>
          </c:spPr>
        </c:majorGridlines>
        <c:numFmt formatCode="0\%" sourceLinked="0"/>
        <c:tickLblPos val="nextTo"/>
        <c:txPr>
          <a:bodyPr/>
          <a:lstStyle/>
          <a:p>
            <a:pPr>
              <a:defRPr sz="1000">
                <a:latin typeface="Calibri" pitchFamily="34" charset="0"/>
                <a:cs typeface="Calibri" pitchFamily="34" charset="0"/>
              </a:defRPr>
            </a:pPr>
            <a:endParaRPr lang="es-ES"/>
          </a:p>
        </c:txPr>
        <c:crossAx val="307566080"/>
        <c:crosses val="max"/>
        <c:crossBetween val="between"/>
        <c:majorUnit val="20"/>
      </c:valAx>
      <c:spPr>
        <a:ln>
          <a:solidFill>
            <a:srgbClr val="808080"/>
          </a:solidFill>
        </a:ln>
      </c:spPr>
    </c:plotArea>
    <c:plotVisOnly val="1"/>
    <c:dispBlanksAs val="gap"/>
  </c:chart>
  <c:txPr>
    <a:bodyPr/>
    <a:lstStyle/>
    <a:p>
      <a:pPr>
        <a:defRPr sz="1800"/>
      </a:pPr>
      <a:endParaRPr lang="es-ES"/>
    </a:p>
  </c:txPr>
  <c:externalData r:id="rId1"/>
</c:chartSpace>
</file>

<file path=ppt/charts/chart24.xml><?xml version="1.0" encoding="utf-8"?>
<c:chartSpace xmlns:c="http://schemas.openxmlformats.org/drawingml/2006/chart" xmlns:a="http://schemas.openxmlformats.org/drawingml/2006/main" xmlns:r="http://schemas.openxmlformats.org/officeDocument/2006/relationships">
  <c:lang val="es-ES"/>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Hoja1!$B$1</c:f>
              <c:strCache>
                <c:ptCount val="1"/>
                <c:pt idx="0">
                  <c:v>total</c:v>
                </c:pt>
              </c:strCache>
            </c:strRef>
          </c:tx>
          <c:spPr>
            <a:solidFill>
              <a:schemeClr val="accent6"/>
            </a:solidFill>
          </c:spPr>
          <c:dPt>
            <c:idx val="0"/>
            <c:spPr>
              <a:solidFill>
                <a:schemeClr val="accent6">
                  <a:lumMod val="75000"/>
                </a:schemeClr>
              </a:solidFill>
            </c:spPr>
          </c:dPt>
          <c:dPt>
            <c:idx val="1"/>
            <c:spPr>
              <a:solidFill>
                <a:schemeClr val="accent6">
                  <a:lumMod val="60000"/>
                  <a:lumOff val="40000"/>
                </a:schemeClr>
              </a:solidFill>
            </c:spPr>
          </c:dPt>
          <c:dPt>
            <c:idx val="2"/>
            <c:spPr>
              <a:solidFill>
                <a:schemeClr val="accent6">
                  <a:lumMod val="60000"/>
                  <a:lumOff val="40000"/>
                </a:schemeClr>
              </a:solidFill>
            </c:spPr>
          </c:dPt>
          <c:dLbls>
            <c:numFmt formatCode="0.0\%" sourceLinked="0"/>
            <c:spPr>
              <a:solidFill>
                <a:schemeClr val="bg1"/>
              </a:solidFill>
            </c:spPr>
            <c:txPr>
              <a:bodyPr/>
              <a:lstStyle/>
              <a:p>
                <a:pPr>
                  <a:defRPr sz="1200" b="1">
                    <a:solidFill>
                      <a:schemeClr val="accent6">
                        <a:lumMod val="50000"/>
                      </a:schemeClr>
                    </a:solidFill>
                    <a:latin typeface="Calibri" pitchFamily="34" charset="0"/>
                    <a:cs typeface="Calibri" pitchFamily="34" charset="0"/>
                  </a:defRPr>
                </a:pPr>
                <a:endParaRPr lang="es-ES"/>
              </a:p>
            </c:txPr>
            <c:showVal val="1"/>
          </c:dLbls>
          <c:cat>
            <c:strRef>
              <c:f>Hoja1!$A$2:$A$4</c:f>
              <c:strCache>
                <c:ptCount val="3"/>
                <c:pt idx="0">
                  <c:v>Si</c:v>
                </c:pt>
                <c:pt idx="1">
                  <c:v>No</c:v>
                </c:pt>
                <c:pt idx="2">
                  <c:v>No sabe</c:v>
                </c:pt>
              </c:strCache>
            </c:strRef>
          </c:cat>
          <c:val>
            <c:numRef>
              <c:f>Hoja1!$B$2:$B$4</c:f>
              <c:numCache>
                <c:formatCode>####.0</c:formatCode>
                <c:ptCount val="3"/>
                <c:pt idx="0">
                  <c:v>54.433497536946284</c:v>
                </c:pt>
                <c:pt idx="1">
                  <c:v>32.266009852216925</c:v>
                </c:pt>
                <c:pt idx="2">
                  <c:v>13.300492610837537</c:v>
                </c:pt>
              </c:numCache>
            </c:numRef>
          </c:val>
        </c:ser>
        <c:dLbls/>
        <c:gapWidth val="70"/>
        <c:axId val="308388224"/>
        <c:axId val="308389760"/>
      </c:barChart>
      <c:catAx>
        <c:axId val="308388224"/>
        <c:scaling>
          <c:orientation val="minMax"/>
        </c:scaling>
        <c:axPos val="b"/>
        <c:tickLblPos val="nextTo"/>
        <c:txPr>
          <a:bodyPr/>
          <a:lstStyle/>
          <a:p>
            <a:pPr>
              <a:defRPr sz="1100">
                <a:latin typeface="Calibri" pitchFamily="34" charset="0"/>
                <a:cs typeface="Calibri" pitchFamily="34" charset="0"/>
              </a:defRPr>
            </a:pPr>
            <a:endParaRPr lang="es-ES"/>
          </a:p>
        </c:txPr>
        <c:crossAx val="308389760"/>
        <c:crosses val="autoZero"/>
        <c:auto val="1"/>
        <c:lblAlgn val="ctr"/>
        <c:lblOffset val="0"/>
      </c:catAx>
      <c:valAx>
        <c:axId val="308389760"/>
        <c:scaling>
          <c:orientation val="minMax"/>
          <c:max val="100"/>
        </c:scaling>
        <c:axPos val="l"/>
        <c:majorGridlines>
          <c:spPr>
            <a:ln>
              <a:solidFill>
                <a:schemeClr val="bg1">
                  <a:lumMod val="50000"/>
                </a:schemeClr>
              </a:solidFill>
              <a:prstDash val="dash"/>
            </a:ln>
          </c:spPr>
        </c:majorGridlines>
        <c:numFmt formatCode="#,##0" sourceLinked="0"/>
        <c:tickLblPos val="nextTo"/>
        <c:txPr>
          <a:bodyPr/>
          <a:lstStyle/>
          <a:p>
            <a:pPr>
              <a:defRPr sz="900">
                <a:latin typeface="Calibri" pitchFamily="34" charset="0"/>
                <a:cs typeface="Calibri" pitchFamily="34" charset="0"/>
              </a:defRPr>
            </a:pPr>
            <a:endParaRPr lang="es-ES"/>
          </a:p>
        </c:txPr>
        <c:crossAx val="308388224"/>
        <c:crosses val="autoZero"/>
        <c:crossBetween val="between"/>
        <c:majorUnit val="50"/>
      </c:valAx>
      <c:spPr>
        <a:ln>
          <a:solidFill>
            <a:srgbClr val="808080"/>
          </a:solidFill>
        </a:ln>
      </c:spPr>
    </c:plotArea>
    <c:plotVisOnly val="1"/>
    <c:dispBlanksAs val="gap"/>
  </c:chart>
  <c:txPr>
    <a:bodyPr/>
    <a:lstStyle/>
    <a:p>
      <a:pPr>
        <a:defRPr sz="1800"/>
      </a:pPr>
      <a:endParaRPr lang="es-ES"/>
    </a:p>
  </c:txPr>
  <c:externalData r:id="rId2"/>
</c:chartSpace>
</file>

<file path=ppt/charts/chart25.xml><?xml version="1.0" encoding="utf-8"?>
<c:chartSpace xmlns:c="http://schemas.openxmlformats.org/drawingml/2006/chart" xmlns:a="http://schemas.openxmlformats.org/drawingml/2006/main" xmlns:r="http://schemas.openxmlformats.org/officeDocument/2006/relationships">
  <c:lang val="es-ES"/>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Hoja1!$B$1</c:f>
              <c:strCache>
                <c:ptCount val="1"/>
                <c:pt idx="0">
                  <c:v>total</c:v>
                </c:pt>
              </c:strCache>
            </c:strRef>
          </c:tx>
          <c:spPr>
            <a:solidFill>
              <a:schemeClr val="accent1">
                <a:lumMod val="40000"/>
                <a:lumOff val="60000"/>
              </a:schemeClr>
            </a:solidFill>
          </c:spPr>
          <c:dPt>
            <c:idx val="0"/>
            <c:spPr>
              <a:solidFill>
                <a:srgbClr val="6777C5"/>
              </a:solidFill>
            </c:spPr>
          </c:dPt>
          <c:dLbls>
            <c:numFmt formatCode="0.0\%" sourceLinked="0"/>
            <c:spPr>
              <a:solidFill>
                <a:schemeClr val="bg1"/>
              </a:solidFill>
            </c:spPr>
            <c:txPr>
              <a:bodyPr/>
              <a:lstStyle/>
              <a:p>
                <a:pPr>
                  <a:defRPr sz="1200" b="1">
                    <a:solidFill>
                      <a:schemeClr val="accent1">
                        <a:lumMod val="50000"/>
                      </a:schemeClr>
                    </a:solidFill>
                    <a:latin typeface="Calibri" pitchFamily="34" charset="0"/>
                    <a:cs typeface="Calibri" pitchFamily="34" charset="0"/>
                  </a:defRPr>
                </a:pPr>
                <a:endParaRPr lang="es-ES"/>
              </a:p>
            </c:txPr>
            <c:showVal val="1"/>
          </c:dLbls>
          <c:cat>
            <c:strRef>
              <c:f>Hoja1!$A$2:$A$4</c:f>
              <c:strCache>
                <c:ptCount val="3"/>
                <c:pt idx="0">
                  <c:v>Si</c:v>
                </c:pt>
                <c:pt idx="1">
                  <c:v>No</c:v>
                </c:pt>
                <c:pt idx="2">
                  <c:v>No sabe</c:v>
                </c:pt>
              </c:strCache>
            </c:strRef>
          </c:cat>
          <c:val>
            <c:numRef>
              <c:f>Hoja1!$B$2:$B$4</c:f>
              <c:numCache>
                <c:formatCode>####.0</c:formatCode>
                <c:ptCount val="3"/>
                <c:pt idx="0">
                  <c:v>56.543209876543429</c:v>
                </c:pt>
                <c:pt idx="1">
                  <c:v>32.839506172839769</c:v>
                </c:pt>
                <c:pt idx="2">
                  <c:v>10.617283950617358</c:v>
                </c:pt>
              </c:numCache>
            </c:numRef>
          </c:val>
        </c:ser>
        <c:dLbls/>
        <c:gapWidth val="70"/>
        <c:axId val="308467968"/>
        <c:axId val="308486144"/>
      </c:barChart>
      <c:catAx>
        <c:axId val="308467968"/>
        <c:scaling>
          <c:orientation val="minMax"/>
        </c:scaling>
        <c:axPos val="b"/>
        <c:tickLblPos val="nextTo"/>
        <c:txPr>
          <a:bodyPr/>
          <a:lstStyle/>
          <a:p>
            <a:pPr>
              <a:defRPr sz="1100">
                <a:latin typeface="Calibri" pitchFamily="34" charset="0"/>
                <a:cs typeface="Calibri" pitchFamily="34" charset="0"/>
              </a:defRPr>
            </a:pPr>
            <a:endParaRPr lang="es-ES"/>
          </a:p>
        </c:txPr>
        <c:crossAx val="308486144"/>
        <c:crosses val="autoZero"/>
        <c:auto val="1"/>
        <c:lblAlgn val="ctr"/>
        <c:lblOffset val="0"/>
      </c:catAx>
      <c:valAx>
        <c:axId val="308486144"/>
        <c:scaling>
          <c:orientation val="minMax"/>
          <c:max val="100"/>
        </c:scaling>
        <c:axPos val="l"/>
        <c:majorGridlines>
          <c:spPr>
            <a:ln>
              <a:solidFill>
                <a:schemeClr val="bg1">
                  <a:lumMod val="50000"/>
                </a:schemeClr>
              </a:solidFill>
              <a:prstDash val="dash"/>
            </a:ln>
          </c:spPr>
        </c:majorGridlines>
        <c:numFmt formatCode="#,##0" sourceLinked="0"/>
        <c:tickLblPos val="nextTo"/>
        <c:txPr>
          <a:bodyPr/>
          <a:lstStyle/>
          <a:p>
            <a:pPr>
              <a:defRPr sz="900">
                <a:latin typeface="Calibri" pitchFamily="34" charset="0"/>
                <a:cs typeface="Calibri" pitchFamily="34" charset="0"/>
              </a:defRPr>
            </a:pPr>
            <a:endParaRPr lang="es-ES"/>
          </a:p>
        </c:txPr>
        <c:crossAx val="308467968"/>
        <c:crosses val="autoZero"/>
        <c:crossBetween val="between"/>
        <c:majorUnit val="50"/>
      </c:valAx>
      <c:spPr>
        <a:ln>
          <a:solidFill>
            <a:srgbClr val="808080"/>
          </a:solidFill>
        </a:ln>
      </c:spPr>
    </c:plotArea>
    <c:plotVisOnly val="1"/>
    <c:dispBlanksAs val="gap"/>
  </c:chart>
  <c:txPr>
    <a:bodyPr/>
    <a:lstStyle/>
    <a:p>
      <a:pPr>
        <a:defRPr sz="1800"/>
      </a:pPr>
      <a:endParaRPr lang="es-ES"/>
    </a:p>
  </c:txPr>
  <c:externalData r:id="rId2"/>
</c:chartSpace>
</file>

<file path=ppt/charts/chart26.xml><?xml version="1.0" encoding="utf-8"?>
<c:chartSpace xmlns:c="http://schemas.openxmlformats.org/drawingml/2006/chart" xmlns:a="http://schemas.openxmlformats.org/drawingml/2006/main" xmlns:r="http://schemas.openxmlformats.org/officeDocument/2006/relationships">
  <c:lang val="es-E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021558872305141"/>
          <c:y val="0.1385912698412699"/>
          <c:w val="0.70235489220563863"/>
          <c:h val="0.564623015873016"/>
        </c:manualLayout>
      </c:layout>
      <c:barChart>
        <c:barDir val="col"/>
        <c:grouping val="clustered"/>
        <c:ser>
          <c:idx val="0"/>
          <c:order val="0"/>
          <c:tx>
            <c:strRef>
              <c:f>Hoja1!$B$1</c:f>
              <c:strCache>
                <c:ptCount val="1"/>
                <c:pt idx="0">
                  <c:v>total</c:v>
                </c:pt>
              </c:strCache>
            </c:strRef>
          </c:tx>
          <c:spPr>
            <a:solidFill>
              <a:srgbClr val="92D050"/>
            </a:solidFill>
          </c:spPr>
          <c:dPt>
            <c:idx val="0"/>
            <c:spPr>
              <a:solidFill>
                <a:srgbClr val="78A200"/>
              </a:solidFill>
            </c:spPr>
          </c:dPt>
          <c:dPt>
            <c:idx val="1"/>
            <c:spPr>
              <a:solidFill>
                <a:srgbClr val="AEE339"/>
              </a:solidFill>
            </c:spPr>
          </c:dPt>
          <c:dPt>
            <c:idx val="2"/>
            <c:spPr>
              <a:solidFill>
                <a:srgbClr val="AEE339"/>
              </a:solidFill>
            </c:spPr>
          </c:dPt>
          <c:dLbls>
            <c:numFmt formatCode="0.0\%" sourceLinked="0"/>
            <c:spPr>
              <a:solidFill>
                <a:schemeClr val="bg1"/>
              </a:solidFill>
            </c:spPr>
            <c:txPr>
              <a:bodyPr/>
              <a:lstStyle/>
              <a:p>
                <a:pPr>
                  <a:defRPr sz="1200" b="1">
                    <a:solidFill>
                      <a:schemeClr val="accent3">
                        <a:lumMod val="50000"/>
                      </a:schemeClr>
                    </a:solidFill>
                    <a:latin typeface="Calibri" pitchFamily="34" charset="0"/>
                    <a:cs typeface="Calibri" pitchFamily="34" charset="0"/>
                  </a:defRPr>
                </a:pPr>
                <a:endParaRPr lang="es-ES"/>
              </a:p>
            </c:txPr>
            <c:showVal val="1"/>
          </c:dLbls>
          <c:cat>
            <c:strRef>
              <c:f>Hoja1!$A$2:$A$4</c:f>
              <c:strCache>
                <c:ptCount val="3"/>
                <c:pt idx="0">
                  <c:v>Si</c:v>
                </c:pt>
                <c:pt idx="1">
                  <c:v>No</c:v>
                </c:pt>
                <c:pt idx="2">
                  <c:v>No sabe</c:v>
                </c:pt>
              </c:strCache>
            </c:strRef>
          </c:cat>
          <c:val>
            <c:numRef>
              <c:f>Hoja1!$B$2:$B$4</c:f>
              <c:numCache>
                <c:formatCode>####.0</c:formatCode>
                <c:ptCount val="3"/>
                <c:pt idx="0">
                  <c:v>61.881188118812069</c:v>
                </c:pt>
                <c:pt idx="1">
                  <c:v>28.465346534653733</c:v>
                </c:pt>
                <c:pt idx="2">
                  <c:v>9.6534653465347446</c:v>
                </c:pt>
              </c:numCache>
            </c:numRef>
          </c:val>
        </c:ser>
        <c:dLbls/>
        <c:gapWidth val="70"/>
        <c:axId val="308597888"/>
        <c:axId val="308599424"/>
      </c:barChart>
      <c:catAx>
        <c:axId val="308597888"/>
        <c:scaling>
          <c:orientation val="minMax"/>
        </c:scaling>
        <c:axPos val="b"/>
        <c:tickLblPos val="nextTo"/>
        <c:txPr>
          <a:bodyPr/>
          <a:lstStyle/>
          <a:p>
            <a:pPr>
              <a:defRPr sz="1100">
                <a:latin typeface="Calibri" pitchFamily="34" charset="0"/>
                <a:cs typeface="Calibri" pitchFamily="34" charset="0"/>
              </a:defRPr>
            </a:pPr>
            <a:endParaRPr lang="es-ES"/>
          </a:p>
        </c:txPr>
        <c:crossAx val="308599424"/>
        <c:crosses val="autoZero"/>
        <c:auto val="1"/>
        <c:lblAlgn val="ctr"/>
        <c:lblOffset val="0"/>
      </c:catAx>
      <c:valAx>
        <c:axId val="308599424"/>
        <c:scaling>
          <c:orientation val="minMax"/>
          <c:max val="100"/>
        </c:scaling>
        <c:axPos val="l"/>
        <c:majorGridlines>
          <c:spPr>
            <a:ln>
              <a:solidFill>
                <a:schemeClr val="bg1">
                  <a:lumMod val="50000"/>
                </a:schemeClr>
              </a:solidFill>
              <a:prstDash val="dash"/>
            </a:ln>
          </c:spPr>
        </c:majorGridlines>
        <c:numFmt formatCode="#,##0" sourceLinked="0"/>
        <c:tickLblPos val="nextTo"/>
        <c:txPr>
          <a:bodyPr/>
          <a:lstStyle/>
          <a:p>
            <a:pPr>
              <a:defRPr sz="900">
                <a:latin typeface="Calibri" pitchFamily="34" charset="0"/>
                <a:cs typeface="Calibri" pitchFamily="34" charset="0"/>
              </a:defRPr>
            </a:pPr>
            <a:endParaRPr lang="es-ES"/>
          </a:p>
        </c:txPr>
        <c:crossAx val="308597888"/>
        <c:crosses val="autoZero"/>
        <c:crossBetween val="between"/>
        <c:majorUnit val="50"/>
      </c:valAx>
      <c:spPr>
        <a:ln>
          <a:solidFill>
            <a:srgbClr val="808080"/>
          </a:solidFill>
        </a:ln>
      </c:spPr>
    </c:plotArea>
    <c:plotVisOnly val="1"/>
    <c:dispBlanksAs val="gap"/>
  </c:chart>
  <c:txPr>
    <a:bodyPr/>
    <a:lstStyle/>
    <a:p>
      <a:pPr>
        <a:defRPr sz="1800"/>
      </a:pPr>
      <a:endParaRPr lang="es-ES"/>
    </a:p>
  </c:txPr>
  <c:externalData r:id="rId2"/>
</c:chartSpace>
</file>

<file path=ppt/charts/chart27.xml><?xml version="1.0" encoding="utf-8"?>
<c:chartSpace xmlns:c="http://schemas.openxmlformats.org/drawingml/2006/chart" xmlns:a="http://schemas.openxmlformats.org/drawingml/2006/main" xmlns:r="http://schemas.openxmlformats.org/officeDocument/2006/relationships">
  <c:lang val="es-ES"/>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Hoja1!$B$1</c:f>
              <c:strCache>
                <c:ptCount val="1"/>
                <c:pt idx="0">
                  <c:v>total</c:v>
                </c:pt>
              </c:strCache>
            </c:strRef>
          </c:tx>
          <c:spPr>
            <a:solidFill>
              <a:schemeClr val="accent2"/>
            </a:solidFill>
          </c:spPr>
          <c:dPt>
            <c:idx val="0"/>
            <c:spPr>
              <a:solidFill>
                <a:srgbClr val="C00000"/>
              </a:solidFill>
            </c:spPr>
          </c:dPt>
          <c:dPt>
            <c:idx val="1"/>
            <c:spPr>
              <a:solidFill>
                <a:schemeClr val="accent2">
                  <a:lumMod val="60000"/>
                  <a:lumOff val="40000"/>
                </a:schemeClr>
              </a:solidFill>
            </c:spPr>
          </c:dPt>
          <c:dPt>
            <c:idx val="2"/>
            <c:spPr>
              <a:solidFill>
                <a:schemeClr val="accent2">
                  <a:lumMod val="60000"/>
                  <a:lumOff val="40000"/>
                </a:schemeClr>
              </a:solidFill>
            </c:spPr>
          </c:dPt>
          <c:dLbls>
            <c:numFmt formatCode="0.0\%" sourceLinked="0"/>
            <c:spPr>
              <a:solidFill>
                <a:schemeClr val="bg1"/>
              </a:solidFill>
            </c:spPr>
            <c:txPr>
              <a:bodyPr/>
              <a:lstStyle/>
              <a:p>
                <a:pPr>
                  <a:defRPr sz="1200" b="1">
                    <a:solidFill>
                      <a:schemeClr val="accent2">
                        <a:lumMod val="50000"/>
                      </a:schemeClr>
                    </a:solidFill>
                    <a:latin typeface="Calibri" pitchFamily="34" charset="0"/>
                    <a:cs typeface="Calibri" pitchFamily="34" charset="0"/>
                  </a:defRPr>
                </a:pPr>
                <a:endParaRPr lang="es-ES"/>
              </a:p>
            </c:txPr>
            <c:showVal val="1"/>
          </c:dLbls>
          <c:cat>
            <c:strRef>
              <c:f>Hoja1!$A$2:$A$4</c:f>
              <c:strCache>
                <c:ptCount val="3"/>
                <c:pt idx="0">
                  <c:v>Si</c:v>
                </c:pt>
                <c:pt idx="1">
                  <c:v>No</c:v>
                </c:pt>
                <c:pt idx="2">
                  <c:v>No sabe</c:v>
                </c:pt>
              </c:strCache>
            </c:strRef>
          </c:cat>
          <c:val>
            <c:numRef>
              <c:f>Hoja1!$B$2:$B$4</c:f>
              <c:numCache>
                <c:formatCode>####.0</c:formatCode>
                <c:ptCount val="3"/>
                <c:pt idx="0">
                  <c:v>48.514851485148746</c:v>
                </c:pt>
                <c:pt idx="1">
                  <c:v>38.861386138614108</c:v>
                </c:pt>
                <c:pt idx="2">
                  <c:v>12.6237623762377</c:v>
                </c:pt>
              </c:numCache>
            </c:numRef>
          </c:val>
        </c:ser>
        <c:dLbls/>
        <c:gapWidth val="70"/>
        <c:axId val="308334592"/>
        <c:axId val="308336128"/>
      </c:barChart>
      <c:catAx>
        <c:axId val="308334592"/>
        <c:scaling>
          <c:orientation val="minMax"/>
        </c:scaling>
        <c:axPos val="b"/>
        <c:tickLblPos val="nextTo"/>
        <c:txPr>
          <a:bodyPr/>
          <a:lstStyle/>
          <a:p>
            <a:pPr>
              <a:defRPr sz="1100">
                <a:latin typeface="Calibri" pitchFamily="34" charset="0"/>
                <a:cs typeface="Calibri" pitchFamily="34" charset="0"/>
              </a:defRPr>
            </a:pPr>
            <a:endParaRPr lang="es-ES"/>
          </a:p>
        </c:txPr>
        <c:crossAx val="308336128"/>
        <c:crosses val="autoZero"/>
        <c:auto val="1"/>
        <c:lblAlgn val="ctr"/>
        <c:lblOffset val="0"/>
      </c:catAx>
      <c:valAx>
        <c:axId val="308336128"/>
        <c:scaling>
          <c:orientation val="minMax"/>
          <c:max val="100"/>
        </c:scaling>
        <c:axPos val="l"/>
        <c:majorGridlines>
          <c:spPr>
            <a:ln>
              <a:solidFill>
                <a:schemeClr val="bg1">
                  <a:lumMod val="50000"/>
                </a:schemeClr>
              </a:solidFill>
              <a:prstDash val="dash"/>
            </a:ln>
          </c:spPr>
        </c:majorGridlines>
        <c:numFmt formatCode="#,##0" sourceLinked="0"/>
        <c:tickLblPos val="nextTo"/>
        <c:txPr>
          <a:bodyPr/>
          <a:lstStyle/>
          <a:p>
            <a:pPr>
              <a:defRPr sz="900">
                <a:latin typeface="Calibri" pitchFamily="34" charset="0"/>
                <a:cs typeface="Calibri" pitchFamily="34" charset="0"/>
              </a:defRPr>
            </a:pPr>
            <a:endParaRPr lang="es-ES"/>
          </a:p>
        </c:txPr>
        <c:crossAx val="308334592"/>
        <c:crosses val="autoZero"/>
        <c:crossBetween val="between"/>
        <c:majorUnit val="50"/>
      </c:valAx>
      <c:spPr>
        <a:ln>
          <a:solidFill>
            <a:srgbClr val="808080"/>
          </a:solidFill>
        </a:ln>
      </c:spPr>
    </c:plotArea>
    <c:plotVisOnly val="1"/>
    <c:dispBlanksAs val="gap"/>
  </c:chart>
  <c:txPr>
    <a:bodyPr/>
    <a:lstStyle/>
    <a:p>
      <a:pPr>
        <a:defRPr sz="1800"/>
      </a:pPr>
      <a:endParaRPr lang="es-ES"/>
    </a:p>
  </c:txPr>
  <c:externalData r:id="rId2"/>
</c:chartSpace>
</file>

<file path=ppt/charts/chart28.xml><?xml version="1.0" encoding="utf-8"?>
<c:chartSpace xmlns:c="http://schemas.openxmlformats.org/drawingml/2006/chart" xmlns:a="http://schemas.openxmlformats.org/drawingml/2006/main" xmlns:r="http://schemas.openxmlformats.org/officeDocument/2006/relationships">
  <c:lang val="es-ES"/>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Hoja1!$B$1</c:f>
              <c:strCache>
                <c:ptCount val="1"/>
                <c:pt idx="0">
                  <c:v>total</c:v>
                </c:pt>
              </c:strCache>
            </c:strRef>
          </c:tx>
          <c:spPr>
            <a:solidFill>
              <a:schemeClr val="bg1">
                <a:lumMod val="75000"/>
              </a:schemeClr>
            </a:solidFill>
          </c:spPr>
          <c:dPt>
            <c:idx val="0"/>
            <c:spPr>
              <a:solidFill>
                <a:schemeClr val="bg1">
                  <a:lumMod val="50000"/>
                </a:schemeClr>
              </a:solidFill>
            </c:spPr>
          </c:dPt>
          <c:dPt>
            <c:idx val="1"/>
            <c:spPr>
              <a:solidFill>
                <a:schemeClr val="bg1">
                  <a:lumMod val="85000"/>
                </a:schemeClr>
              </a:solidFill>
            </c:spPr>
          </c:dPt>
          <c:dPt>
            <c:idx val="2"/>
            <c:spPr>
              <a:solidFill>
                <a:schemeClr val="bg1">
                  <a:lumMod val="85000"/>
                </a:schemeClr>
              </a:solidFill>
            </c:spPr>
          </c:dPt>
          <c:dLbls>
            <c:numFmt formatCode="0.0\%" sourceLinked="0"/>
            <c:spPr>
              <a:solidFill>
                <a:schemeClr val="bg1"/>
              </a:solidFill>
            </c:spPr>
            <c:txPr>
              <a:bodyPr/>
              <a:lstStyle/>
              <a:p>
                <a:pPr>
                  <a:defRPr sz="1200" b="1">
                    <a:solidFill>
                      <a:schemeClr val="tx1">
                        <a:lumMod val="65000"/>
                        <a:lumOff val="35000"/>
                      </a:schemeClr>
                    </a:solidFill>
                    <a:latin typeface="Calibri" pitchFamily="34" charset="0"/>
                    <a:cs typeface="Calibri" pitchFamily="34" charset="0"/>
                  </a:defRPr>
                </a:pPr>
                <a:endParaRPr lang="es-ES"/>
              </a:p>
            </c:txPr>
            <c:showVal val="1"/>
          </c:dLbls>
          <c:cat>
            <c:strRef>
              <c:f>Hoja1!$A$2:$A$4</c:f>
              <c:strCache>
                <c:ptCount val="3"/>
                <c:pt idx="0">
                  <c:v>Si</c:v>
                </c:pt>
                <c:pt idx="1">
                  <c:v>No</c:v>
                </c:pt>
                <c:pt idx="2">
                  <c:v>No sabe</c:v>
                </c:pt>
              </c:strCache>
            </c:strRef>
          </c:cat>
          <c:val>
            <c:numRef>
              <c:f>Hoja1!$B$2:$B$4</c:f>
              <c:numCache>
                <c:formatCode>####.0</c:formatCode>
                <c:ptCount val="3"/>
                <c:pt idx="0">
                  <c:v>49.749243164731524</c:v>
                </c:pt>
                <c:pt idx="1">
                  <c:v>37.755632826105668</c:v>
                </c:pt>
                <c:pt idx="2">
                  <c:v>12.495124009163423</c:v>
                </c:pt>
              </c:numCache>
            </c:numRef>
          </c:val>
        </c:ser>
        <c:dLbls/>
        <c:gapWidth val="70"/>
        <c:axId val="308939392"/>
        <c:axId val="308945280"/>
      </c:barChart>
      <c:catAx>
        <c:axId val="308939392"/>
        <c:scaling>
          <c:orientation val="minMax"/>
        </c:scaling>
        <c:axPos val="b"/>
        <c:tickLblPos val="nextTo"/>
        <c:txPr>
          <a:bodyPr/>
          <a:lstStyle/>
          <a:p>
            <a:pPr>
              <a:defRPr sz="1100">
                <a:latin typeface="Calibri" pitchFamily="34" charset="0"/>
                <a:cs typeface="Calibri" pitchFamily="34" charset="0"/>
              </a:defRPr>
            </a:pPr>
            <a:endParaRPr lang="es-ES"/>
          </a:p>
        </c:txPr>
        <c:crossAx val="308945280"/>
        <c:crosses val="autoZero"/>
        <c:auto val="1"/>
        <c:lblAlgn val="ctr"/>
        <c:lblOffset val="0"/>
      </c:catAx>
      <c:valAx>
        <c:axId val="308945280"/>
        <c:scaling>
          <c:orientation val="minMax"/>
          <c:max val="100"/>
        </c:scaling>
        <c:axPos val="l"/>
        <c:majorGridlines>
          <c:spPr>
            <a:ln>
              <a:solidFill>
                <a:schemeClr val="bg1">
                  <a:lumMod val="50000"/>
                </a:schemeClr>
              </a:solidFill>
              <a:prstDash val="dash"/>
            </a:ln>
          </c:spPr>
        </c:majorGridlines>
        <c:numFmt formatCode="#,##0" sourceLinked="0"/>
        <c:tickLblPos val="nextTo"/>
        <c:txPr>
          <a:bodyPr/>
          <a:lstStyle/>
          <a:p>
            <a:pPr>
              <a:defRPr sz="900">
                <a:latin typeface="Calibri" pitchFamily="34" charset="0"/>
                <a:cs typeface="Calibri" pitchFamily="34" charset="0"/>
              </a:defRPr>
            </a:pPr>
            <a:endParaRPr lang="es-ES"/>
          </a:p>
        </c:txPr>
        <c:crossAx val="308939392"/>
        <c:crosses val="autoZero"/>
        <c:crossBetween val="between"/>
        <c:majorUnit val="50"/>
      </c:valAx>
      <c:spPr>
        <a:ln>
          <a:solidFill>
            <a:srgbClr val="808080"/>
          </a:solidFill>
        </a:ln>
      </c:spPr>
    </c:plotArea>
    <c:plotVisOnly val="1"/>
    <c:dispBlanksAs val="gap"/>
  </c:chart>
  <c:txPr>
    <a:bodyPr/>
    <a:lstStyle/>
    <a:p>
      <a:pPr>
        <a:defRPr sz="1800"/>
      </a:pPr>
      <a:endParaRPr lang="es-ES"/>
    </a:p>
  </c:txPr>
  <c:externalData r:id="rId2"/>
</c:chartSpace>
</file>

<file path=ppt/charts/chart29.xml><?xml version="1.0" encoding="utf-8"?>
<c:chartSpace xmlns:c="http://schemas.openxmlformats.org/drawingml/2006/chart" xmlns:a="http://schemas.openxmlformats.org/drawingml/2006/main" xmlns:r="http://schemas.openxmlformats.org/officeDocument/2006/relationships">
  <c:lang val="es-ES"/>
  <c:chart>
    <c:autoTitleDeleted val="1"/>
    <c:plotArea>
      <c:layout>
        <c:manualLayout>
          <c:layoutTarget val="inner"/>
          <c:xMode val="edge"/>
          <c:yMode val="edge"/>
          <c:x val="0.16110132023569618"/>
          <c:y val="4.0341326938449246E-2"/>
          <c:w val="0.68247412016213671"/>
          <c:h val="0.927551437389453"/>
        </c:manualLayout>
      </c:layout>
      <c:barChart>
        <c:barDir val="bar"/>
        <c:grouping val="clustered"/>
        <c:ser>
          <c:idx val="0"/>
          <c:order val="0"/>
          <c:tx>
            <c:strRef>
              <c:f>Hoja1!$B$1</c:f>
              <c:strCache>
                <c:ptCount val="1"/>
                <c:pt idx="0">
                  <c:v>Columna1</c:v>
                </c:pt>
              </c:strCache>
            </c:strRef>
          </c:tx>
          <c:spPr>
            <a:solidFill>
              <a:schemeClr val="accent4"/>
            </a:solidFill>
          </c:spPr>
          <c:dPt>
            <c:idx val="1"/>
            <c:spPr>
              <a:solidFill>
                <a:schemeClr val="accent4">
                  <a:lumMod val="75000"/>
                </a:schemeClr>
              </a:solidFill>
            </c:spPr>
          </c:dPt>
          <c:dPt>
            <c:idx val="2"/>
            <c:spPr>
              <a:solidFill>
                <a:schemeClr val="accent4">
                  <a:lumMod val="75000"/>
                </a:schemeClr>
              </a:solidFill>
            </c:spPr>
          </c:dPt>
          <c:dPt>
            <c:idx val="3"/>
            <c:spPr>
              <a:solidFill>
                <a:schemeClr val="accent4">
                  <a:lumMod val="75000"/>
                </a:schemeClr>
              </a:solidFill>
            </c:spPr>
          </c:dPt>
          <c:dPt>
            <c:idx val="5"/>
            <c:spPr>
              <a:solidFill>
                <a:schemeClr val="accent4">
                  <a:lumMod val="60000"/>
                  <a:lumOff val="40000"/>
                </a:schemeClr>
              </a:solidFill>
            </c:spPr>
          </c:dPt>
          <c:dPt>
            <c:idx val="6"/>
            <c:spPr>
              <a:solidFill>
                <a:schemeClr val="accent4">
                  <a:lumMod val="60000"/>
                  <a:lumOff val="40000"/>
                </a:schemeClr>
              </a:solidFill>
            </c:spPr>
          </c:dPt>
          <c:dPt>
            <c:idx val="7"/>
            <c:spPr>
              <a:solidFill>
                <a:schemeClr val="accent4">
                  <a:lumMod val="60000"/>
                  <a:lumOff val="40000"/>
                </a:schemeClr>
              </a:solidFill>
            </c:spPr>
          </c:dPt>
          <c:dPt>
            <c:idx val="13"/>
            <c:spPr>
              <a:solidFill>
                <a:schemeClr val="bg1">
                  <a:lumMod val="75000"/>
                </a:schemeClr>
              </a:solidFill>
            </c:spPr>
          </c:dPt>
          <c:dPt>
            <c:idx val="14"/>
            <c:spPr>
              <a:solidFill>
                <a:schemeClr val="bg1">
                  <a:lumMod val="75000"/>
                </a:schemeClr>
              </a:solidFill>
            </c:spPr>
          </c:dPt>
          <c:dPt>
            <c:idx val="15"/>
            <c:spPr>
              <a:solidFill>
                <a:schemeClr val="bg1">
                  <a:lumMod val="75000"/>
                </a:schemeClr>
              </a:solidFill>
            </c:spPr>
          </c:dPt>
          <c:dPt>
            <c:idx val="17"/>
            <c:spPr>
              <a:solidFill>
                <a:schemeClr val="bg1">
                  <a:lumMod val="50000"/>
                </a:schemeClr>
              </a:solidFill>
            </c:spPr>
          </c:dPt>
          <c:dPt>
            <c:idx val="18"/>
            <c:spPr>
              <a:solidFill>
                <a:schemeClr val="bg1">
                  <a:lumMod val="50000"/>
                </a:schemeClr>
              </a:solidFill>
            </c:spPr>
          </c:dPt>
          <c:dPt>
            <c:idx val="19"/>
            <c:spPr>
              <a:solidFill>
                <a:schemeClr val="bg1">
                  <a:lumMod val="50000"/>
                </a:schemeClr>
              </a:solidFill>
            </c:spPr>
          </c:dPt>
          <c:dLbls>
            <c:numFmt formatCode="0.0\%" sourceLinked="0"/>
            <c:spPr>
              <a:noFill/>
            </c:spPr>
            <c:txPr>
              <a:bodyPr/>
              <a:lstStyle/>
              <a:p>
                <a:pPr>
                  <a:defRPr sz="1400">
                    <a:latin typeface="Calibri" pitchFamily="34" charset="0"/>
                    <a:cs typeface="Calibri" pitchFamily="34" charset="0"/>
                  </a:defRPr>
                </a:pPr>
                <a:endParaRPr lang="es-ES"/>
              </a:p>
            </c:txPr>
            <c:showVal val="1"/>
          </c:dLbls>
          <c:cat>
            <c:strRef>
              <c:f>Hoja1!$A$2:$A$21</c:f>
              <c:strCache>
                <c:ptCount val="20"/>
                <c:pt idx="0">
                  <c:v>ESTACIONES DE METRO</c:v>
                </c:pt>
                <c:pt idx="1">
                  <c:v>Robos/ atracos/ tirones</c:v>
                </c:pt>
                <c:pt idx="2">
                  <c:v>Vandalismo/ gamberrismo en general</c:v>
                </c:pt>
                <c:pt idx="3">
                  <c:v>Presencia de personas sospechosas o que le intimiden </c:v>
                </c:pt>
                <c:pt idx="4">
                  <c:v>ESTACIONES DE AUTOBUS/ INTERCAMBIADORES</c:v>
                </c:pt>
                <c:pt idx="5">
                  <c:v>Robos/ atracos/ tirones</c:v>
                </c:pt>
                <c:pt idx="6">
                  <c:v>Vandalismo/ gamberrismo en general</c:v>
                </c:pt>
                <c:pt idx="7">
                  <c:v>Violencia verbal/ Escandalos/ riñas</c:v>
                </c:pt>
                <c:pt idx="8">
                  <c:v>ESTACIONES DE TREN/ CORTO RECORRIDO</c:v>
                </c:pt>
                <c:pt idx="9">
                  <c:v>Vandalismo/ gamberrismo en general</c:v>
                </c:pt>
                <c:pt idx="10">
                  <c:v>Robos/ atracos/ tirones</c:v>
                </c:pt>
                <c:pt idx="11">
                  <c:v>Presencia de personas sospechosas o que le intimiden </c:v>
                </c:pt>
                <c:pt idx="12">
                  <c:v>ESTACIONES DE TREN DE LARGO RECORRIDO</c:v>
                </c:pt>
                <c:pt idx="13">
                  <c:v>Sustracción de objeto de vehículo (zona de parking)</c:v>
                </c:pt>
                <c:pt idx="14">
                  <c:v>Robo de vehículo (zona de parking)</c:v>
                </c:pt>
                <c:pt idx="15">
                  <c:v>Robos/ atracos/ tirones</c:v>
                </c:pt>
                <c:pt idx="16">
                  <c:v>AEROPUERTOS</c:v>
                </c:pt>
                <c:pt idx="17">
                  <c:v>Sustracción de objeto de vehículo (zona de parking)</c:v>
                </c:pt>
                <c:pt idx="18">
                  <c:v>Robo de vehículo (zona de parking)</c:v>
                </c:pt>
                <c:pt idx="19">
                  <c:v>Robos/ atracos/ tirones</c:v>
                </c:pt>
              </c:strCache>
            </c:strRef>
          </c:cat>
          <c:val>
            <c:numRef>
              <c:f>Hoja1!$B$2:$B$21</c:f>
              <c:numCache>
                <c:formatCode>####.0</c:formatCode>
                <c:ptCount val="20"/>
                <c:pt idx="1">
                  <c:v>66.975547019759247</c:v>
                </c:pt>
                <c:pt idx="2">
                  <c:v>53.369728703656911</c:v>
                </c:pt>
                <c:pt idx="3">
                  <c:v>52.158507373447641</c:v>
                </c:pt>
                <c:pt idx="5">
                  <c:v>44.949837484108066</c:v>
                </c:pt>
                <c:pt idx="6">
                  <c:v>43.527326641183087</c:v>
                </c:pt>
                <c:pt idx="7">
                  <c:v>43.493720024316396</c:v>
                </c:pt>
                <c:pt idx="9">
                  <c:v>41.000126001580405</c:v>
                </c:pt>
                <c:pt idx="10">
                  <c:v>36.154987719809675</c:v>
                </c:pt>
                <c:pt idx="11">
                  <c:v>35.149548679245441</c:v>
                </c:pt>
                <c:pt idx="13">
                  <c:v>23.98727506914782</c:v>
                </c:pt>
                <c:pt idx="14">
                  <c:v>22.872262655167518</c:v>
                </c:pt>
                <c:pt idx="15">
                  <c:v>20.562004168563703</c:v>
                </c:pt>
                <c:pt idx="17">
                  <c:v>27.230597788850055</c:v>
                </c:pt>
                <c:pt idx="18">
                  <c:v>26.994709839797611</c:v>
                </c:pt>
                <c:pt idx="19">
                  <c:v>20.078566635351269</c:v>
                </c:pt>
              </c:numCache>
            </c:numRef>
          </c:val>
        </c:ser>
        <c:dLbls/>
        <c:gapWidth val="50"/>
        <c:axId val="309180288"/>
        <c:axId val="309181824"/>
      </c:barChart>
      <c:catAx>
        <c:axId val="309180288"/>
        <c:scaling>
          <c:orientation val="maxMin"/>
        </c:scaling>
        <c:axPos val="l"/>
        <c:majorTickMark val="none"/>
        <c:tickLblPos val="none"/>
        <c:spPr>
          <a:ln>
            <a:noFill/>
          </a:ln>
        </c:spPr>
        <c:txPr>
          <a:bodyPr/>
          <a:lstStyle/>
          <a:p>
            <a:pPr>
              <a:defRPr sz="1300">
                <a:latin typeface="Calibri" pitchFamily="34" charset="0"/>
                <a:cs typeface="Calibri" pitchFamily="34" charset="0"/>
              </a:defRPr>
            </a:pPr>
            <a:endParaRPr lang="es-ES"/>
          </a:p>
        </c:txPr>
        <c:crossAx val="309181824"/>
        <c:crosses val="autoZero"/>
        <c:auto val="1"/>
        <c:lblAlgn val="ctr"/>
        <c:lblOffset val="100"/>
        <c:tickLblSkip val="1"/>
      </c:catAx>
      <c:valAx>
        <c:axId val="309181824"/>
        <c:scaling>
          <c:orientation val="minMax"/>
          <c:max val="80"/>
        </c:scaling>
        <c:axPos val="t"/>
        <c:numFmt formatCode="0\%" sourceLinked="0"/>
        <c:majorTickMark val="none"/>
        <c:tickLblPos val="none"/>
        <c:spPr>
          <a:ln>
            <a:noFill/>
          </a:ln>
        </c:spPr>
        <c:txPr>
          <a:bodyPr/>
          <a:lstStyle/>
          <a:p>
            <a:pPr>
              <a:defRPr sz="900">
                <a:latin typeface="Calibri" pitchFamily="34" charset="0"/>
                <a:cs typeface="Calibri" pitchFamily="34" charset="0"/>
              </a:defRPr>
            </a:pPr>
            <a:endParaRPr lang="es-ES"/>
          </a:p>
        </c:txPr>
        <c:crossAx val="309180288"/>
        <c:crosses val="autoZero"/>
        <c:crossBetween val="between"/>
        <c:majorUnit val="20"/>
      </c:valAx>
      <c:spPr>
        <a:ln>
          <a:noFill/>
        </a:ln>
      </c:spPr>
    </c:plotArea>
    <c:plotVisOnly val="1"/>
    <c:dispBlanksAs val="gap"/>
  </c:chart>
  <c:txPr>
    <a:bodyPr/>
    <a:lstStyle/>
    <a:p>
      <a:pPr>
        <a:defRPr sz="1800"/>
      </a:pPr>
      <a:endParaRPr lang="es-E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s-ES"/>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Hoja1!$A$2</c:f>
              <c:strCache>
                <c:ptCount val="1"/>
                <c:pt idx="0">
                  <c:v>Indicador</c:v>
                </c:pt>
              </c:strCache>
            </c:strRef>
          </c:tx>
          <c:spPr>
            <a:solidFill>
              <a:srgbClr val="9BBB59">
                <a:lumMod val="60000"/>
                <a:lumOff val="40000"/>
              </a:srgbClr>
            </a:solidFill>
          </c:spPr>
          <c:dPt>
            <c:idx val="0"/>
            <c:spPr>
              <a:solidFill>
                <a:srgbClr val="9BBB59">
                  <a:lumMod val="50000"/>
                </a:srgbClr>
              </a:solidFill>
            </c:spPr>
          </c:dPt>
          <c:dLbls>
            <c:dLbl>
              <c:idx val="5"/>
              <c:layout>
                <c:manualLayout>
                  <c:x val="0"/>
                  <c:y val="0.13226484464992985"/>
                </c:manualLayout>
              </c:layout>
              <c:numFmt formatCode="0.0\%" sourceLinked="0"/>
              <c:spPr>
                <a:noFill/>
              </c:spPr>
              <c:txPr>
                <a:bodyPr/>
                <a:lstStyle/>
                <a:p>
                  <a:pPr>
                    <a:defRPr sz="1600">
                      <a:latin typeface="Calibri" pitchFamily="34" charset="0"/>
                      <a:cs typeface="Calibri" pitchFamily="34" charset="0"/>
                    </a:defRPr>
                  </a:pPr>
                  <a:endParaRPr lang="es-ES"/>
                </a:p>
              </c:txPr>
              <c:showVal val="1"/>
            </c:dLbl>
            <c:numFmt formatCode="0.0\%" sourceLinked="0"/>
            <c:spPr>
              <a:solidFill>
                <a:schemeClr val="bg1"/>
              </a:solidFill>
            </c:spPr>
            <c:txPr>
              <a:bodyPr/>
              <a:lstStyle/>
              <a:p>
                <a:pPr>
                  <a:defRPr sz="1600">
                    <a:latin typeface="Calibri" pitchFamily="34" charset="0"/>
                    <a:cs typeface="Calibri" pitchFamily="34" charset="0"/>
                  </a:defRPr>
                </a:pPr>
                <a:endParaRPr lang="es-ES"/>
              </a:p>
            </c:txPr>
            <c:showVal val="1"/>
          </c:dLbls>
          <c:cat>
            <c:strRef>
              <c:f>Hoja1!$B$1:$G$1</c:f>
              <c:strCache>
                <c:ptCount val="6"/>
                <c:pt idx="0">
                  <c:v>TOTAL
(2.081 Casos)</c:v>
                </c:pt>
                <c:pt idx="1">
                  <c:v>Hombres
(1.054 Casos)</c:v>
                </c:pt>
                <c:pt idx="2">
                  <c:v>Mujer
(1.027 Casos)</c:v>
                </c:pt>
                <c:pt idx="3">
                  <c:v>  </c:v>
                </c:pt>
                <c:pt idx="4">
                  <c:v>Ha sido víctima
(413 Casos)</c:v>
                </c:pt>
                <c:pt idx="5">
                  <c:v>No ha sido victima
(1.668 Casos)</c:v>
                </c:pt>
              </c:strCache>
            </c:strRef>
          </c:cat>
          <c:val>
            <c:numRef>
              <c:f>Hoja1!$B$2:$G$2</c:f>
              <c:numCache>
                <c:formatCode>General</c:formatCode>
                <c:ptCount val="6"/>
                <c:pt idx="0" formatCode="####.0">
                  <c:v>-16.435262494928242</c:v>
                </c:pt>
                <c:pt idx="1">
                  <c:v>-7.5080262652776462</c:v>
                </c:pt>
                <c:pt idx="2">
                  <c:v>-25.006491334370917</c:v>
                </c:pt>
                <c:pt idx="4">
                  <c:v>-34.520597181862477</c:v>
                </c:pt>
                <c:pt idx="5">
                  <c:v>-11.94402938316423</c:v>
                </c:pt>
              </c:numCache>
            </c:numRef>
          </c:val>
        </c:ser>
        <c:dLbls/>
        <c:gapWidth val="50"/>
        <c:axId val="300550400"/>
        <c:axId val="300560384"/>
      </c:barChart>
      <c:lineChart>
        <c:grouping val="standard"/>
        <c:ser>
          <c:idx val="1"/>
          <c:order val="1"/>
          <c:tx>
            <c:strRef>
              <c:f>Hoja1!$A$3</c:f>
              <c:strCache>
                <c:ptCount val="1"/>
              </c:strCache>
            </c:strRef>
          </c:tx>
          <c:spPr>
            <a:ln w="38100">
              <a:solidFill>
                <a:srgbClr val="F79646">
                  <a:lumMod val="50000"/>
                </a:srgbClr>
              </a:solidFill>
            </a:ln>
          </c:spPr>
          <c:marker>
            <c:symbol val="circle"/>
            <c:size val="6"/>
            <c:spPr>
              <a:solidFill>
                <a:srgbClr val="9BBB59">
                  <a:lumMod val="50000"/>
                </a:srgbClr>
              </a:solidFill>
              <a:ln>
                <a:solidFill>
                  <a:sysClr val="window" lastClr="FFFFFF"/>
                </a:solidFill>
              </a:ln>
            </c:spPr>
          </c:marker>
          <c:dPt>
            <c:idx val="0"/>
            <c:marker>
              <c:spPr>
                <a:solidFill>
                  <a:srgbClr val="F79646">
                    <a:lumMod val="50000"/>
                  </a:srgbClr>
                </a:solidFill>
                <a:ln>
                  <a:solidFill>
                    <a:sysClr val="window" lastClr="FFFFFF"/>
                  </a:solidFill>
                </a:ln>
              </c:spPr>
            </c:marker>
          </c:dPt>
          <c:dPt>
            <c:idx val="1"/>
            <c:marker>
              <c:spPr>
                <a:solidFill>
                  <a:srgbClr val="F79646">
                    <a:lumMod val="50000"/>
                  </a:srgbClr>
                </a:solidFill>
                <a:ln>
                  <a:solidFill>
                    <a:sysClr val="window" lastClr="FFFFFF"/>
                  </a:solidFill>
                </a:ln>
              </c:spPr>
            </c:marker>
          </c:dPt>
          <c:dPt>
            <c:idx val="2"/>
            <c:marker>
              <c:spPr>
                <a:solidFill>
                  <a:srgbClr val="F79646">
                    <a:lumMod val="50000"/>
                  </a:srgbClr>
                </a:solidFill>
                <a:ln>
                  <a:solidFill>
                    <a:sysClr val="window" lastClr="FFFFFF"/>
                  </a:solidFill>
                </a:ln>
              </c:spPr>
            </c:marker>
          </c:dPt>
          <c:dPt>
            <c:idx val="3"/>
            <c:marker>
              <c:symbol val="none"/>
            </c:marker>
          </c:dPt>
          <c:dPt>
            <c:idx val="4"/>
            <c:marker>
              <c:spPr>
                <a:solidFill>
                  <a:srgbClr val="F79646">
                    <a:lumMod val="50000"/>
                  </a:srgbClr>
                </a:solidFill>
                <a:ln>
                  <a:solidFill>
                    <a:sysClr val="window" lastClr="FFFFFF"/>
                  </a:solidFill>
                </a:ln>
              </c:spPr>
            </c:marker>
          </c:dPt>
          <c:dPt>
            <c:idx val="5"/>
            <c:marker>
              <c:spPr>
                <a:solidFill>
                  <a:srgbClr val="F79646">
                    <a:lumMod val="50000"/>
                  </a:srgbClr>
                </a:solidFill>
                <a:ln>
                  <a:solidFill>
                    <a:sysClr val="window" lastClr="FFFFFF"/>
                  </a:solidFill>
                </a:ln>
              </c:spPr>
            </c:marker>
          </c:dPt>
          <c:cat>
            <c:strRef>
              <c:f>Hoja1!$B$1:$G$1</c:f>
              <c:strCache>
                <c:ptCount val="6"/>
                <c:pt idx="0">
                  <c:v>TOTAL
(2.081 Casos)</c:v>
                </c:pt>
                <c:pt idx="1">
                  <c:v>Hombres
(1.054 Casos)</c:v>
                </c:pt>
                <c:pt idx="2">
                  <c:v>Mujer
(1.027 Casos)</c:v>
                </c:pt>
                <c:pt idx="3">
                  <c:v>  </c:v>
                </c:pt>
                <c:pt idx="4">
                  <c:v>Ha sido víctima
(413 Casos)</c:v>
                </c:pt>
                <c:pt idx="5">
                  <c:v>No ha sido victima
(1.668 Casos)</c:v>
                </c:pt>
              </c:strCache>
            </c:strRef>
          </c:cat>
          <c:val>
            <c:numRef>
              <c:f>Hoja1!$B$3:$G$3</c:f>
              <c:numCache>
                <c:formatCode>General</c:formatCode>
                <c:ptCount val="6"/>
                <c:pt idx="0" formatCode="####.0">
                  <c:v>-16.399999999999999</c:v>
                </c:pt>
                <c:pt idx="1">
                  <c:v>-16.399999999999999</c:v>
                </c:pt>
                <c:pt idx="2">
                  <c:v>-16.399999999999999</c:v>
                </c:pt>
                <c:pt idx="3">
                  <c:v>-16.399999999999999</c:v>
                </c:pt>
                <c:pt idx="4">
                  <c:v>-16.399999999999999</c:v>
                </c:pt>
                <c:pt idx="5">
                  <c:v>-16.399999999999999</c:v>
                </c:pt>
              </c:numCache>
            </c:numRef>
          </c:val>
        </c:ser>
        <c:dLbls/>
        <c:marker val="1"/>
        <c:axId val="300550400"/>
        <c:axId val="300560384"/>
      </c:lineChart>
      <c:catAx>
        <c:axId val="300550400"/>
        <c:scaling>
          <c:orientation val="minMax"/>
        </c:scaling>
        <c:axPos val="b"/>
        <c:majorTickMark val="none"/>
        <c:tickLblPos val="high"/>
        <c:txPr>
          <a:bodyPr/>
          <a:lstStyle/>
          <a:p>
            <a:pPr>
              <a:defRPr sz="1400">
                <a:latin typeface="Calibri" pitchFamily="34" charset="0"/>
                <a:cs typeface="Calibri" pitchFamily="34" charset="0"/>
              </a:defRPr>
            </a:pPr>
            <a:endParaRPr lang="es-ES"/>
          </a:p>
        </c:txPr>
        <c:crossAx val="300560384"/>
        <c:crosses val="autoZero"/>
        <c:auto val="1"/>
        <c:lblAlgn val="ctr"/>
        <c:lblOffset val="0"/>
      </c:catAx>
      <c:valAx>
        <c:axId val="300560384"/>
        <c:scaling>
          <c:orientation val="minMax"/>
          <c:max val="0"/>
          <c:min val="-50"/>
        </c:scaling>
        <c:axPos val="l"/>
        <c:majorGridlines>
          <c:spPr>
            <a:ln>
              <a:solidFill>
                <a:schemeClr val="bg1">
                  <a:lumMod val="50000"/>
                </a:schemeClr>
              </a:solidFill>
              <a:prstDash val="dash"/>
            </a:ln>
          </c:spPr>
        </c:majorGridlines>
        <c:numFmt formatCode="0\%" sourceLinked="0"/>
        <c:tickLblPos val="nextTo"/>
        <c:txPr>
          <a:bodyPr/>
          <a:lstStyle/>
          <a:p>
            <a:pPr>
              <a:defRPr sz="1000">
                <a:latin typeface="Calibri" pitchFamily="34" charset="0"/>
                <a:cs typeface="Calibri" pitchFamily="34" charset="0"/>
              </a:defRPr>
            </a:pPr>
            <a:endParaRPr lang="es-ES"/>
          </a:p>
        </c:txPr>
        <c:crossAx val="300550400"/>
        <c:crosses val="autoZero"/>
        <c:crossBetween val="between"/>
        <c:majorUnit val="10"/>
      </c:valAx>
      <c:spPr>
        <a:ln>
          <a:solidFill>
            <a:srgbClr val="808080"/>
          </a:solidFill>
        </a:ln>
      </c:spPr>
    </c:plotArea>
    <c:plotVisOnly val="1"/>
    <c:dispBlanksAs val="gap"/>
  </c:chart>
  <c:txPr>
    <a:bodyPr/>
    <a:lstStyle/>
    <a:p>
      <a:pPr>
        <a:defRPr sz="1800"/>
      </a:pPr>
      <a:endParaRPr lang="es-ES"/>
    </a:p>
  </c:txPr>
  <c:externalData r:id="rId2"/>
</c:chartSpace>
</file>

<file path=ppt/charts/chart30.xml><?xml version="1.0" encoding="utf-8"?>
<c:chartSpace xmlns:c="http://schemas.openxmlformats.org/drawingml/2006/chart" xmlns:a="http://schemas.openxmlformats.org/drawingml/2006/main" xmlns:r="http://schemas.openxmlformats.org/officeDocument/2006/relationships">
  <c:lang val="es-ES"/>
  <c:chart>
    <c:autoTitleDeleted val="1"/>
    <c:plotArea>
      <c:layout>
        <c:manualLayout>
          <c:layoutTarget val="inner"/>
          <c:xMode val="edge"/>
          <c:yMode val="edge"/>
          <c:x val="3.7704009656019742E-2"/>
          <c:y val="4.1032527090344398E-2"/>
          <c:w val="0.77492112828670734"/>
          <c:h val="0.88933476293341318"/>
        </c:manualLayout>
      </c:layout>
      <c:barChart>
        <c:barDir val="bar"/>
        <c:grouping val="clustered"/>
        <c:ser>
          <c:idx val="0"/>
          <c:order val="0"/>
          <c:tx>
            <c:strRef>
              <c:f>Hoja1!$B$1</c:f>
              <c:strCache>
                <c:ptCount val="1"/>
                <c:pt idx="0">
                  <c:v>Columna1</c:v>
                </c:pt>
              </c:strCache>
            </c:strRef>
          </c:tx>
          <c:spPr>
            <a:solidFill>
              <a:schemeClr val="accent4">
                <a:lumMod val="75000"/>
              </a:schemeClr>
            </a:solidFill>
          </c:spPr>
          <c:dLbls>
            <c:numFmt formatCode="0.0\%" sourceLinked="0"/>
            <c:spPr>
              <a:solidFill>
                <a:schemeClr val="bg1"/>
              </a:solidFill>
            </c:spPr>
            <c:txPr>
              <a:bodyPr/>
              <a:lstStyle/>
              <a:p>
                <a:pPr>
                  <a:defRPr sz="1400">
                    <a:latin typeface="Calibri" pitchFamily="34" charset="0"/>
                    <a:cs typeface="Calibri" pitchFamily="34" charset="0"/>
                  </a:defRPr>
                </a:pPr>
                <a:endParaRPr lang="es-ES"/>
              </a:p>
            </c:txPr>
            <c:showVal val="1"/>
          </c:dLbls>
          <c:cat>
            <c:strRef>
              <c:f>Hoja1!$A$2:$A$13</c:f>
              <c:strCache>
                <c:ptCount val="12"/>
                <c:pt idx="0">
                  <c:v>Robos/ atracos/ tirones</c:v>
                </c:pt>
                <c:pt idx="1">
                  <c:v>Vandalismo/ gamberrismo en general</c:v>
                </c:pt>
                <c:pt idx="2">
                  <c:v>Presencia de personas sospechosas o que le intimiden </c:v>
                </c:pt>
                <c:pt idx="3">
                  <c:v> Violencia verbal/ Escandalos/ riñas</c:v>
                </c:pt>
                <c:pt idx="4">
                  <c:v>Consumo de alcohol/ drogas</c:v>
                </c:pt>
                <c:pt idx="5">
                  <c:v>Acoso</c:v>
                </c:pt>
                <c:pt idx="6">
                  <c:v>Violencia física </c:v>
                </c:pt>
                <c:pt idx="7">
                  <c:v>Venta de alcohol/ drogas</c:v>
                </c:pt>
                <c:pt idx="8">
                  <c:v>Ningún hecho concreto, pero tiene sensación de inseguridad</c:v>
                </c:pt>
                <c:pt idx="9">
                  <c:v>Otros</c:v>
                </c:pt>
                <c:pt idx="10">
                  <c:v>Ninguno/ me siento seguro</c:v>
                </c:pt>
                <c:pt idx="11">
                  <c:v>No sabe</c:v>
                </c:pt>
              </c:strCache>
            </c:strRef>
          </c:cat>
          <c:val>
            <c:numRef>
              <c:f>Hoja1!$B$2:$B$13</c:f>
              <c:numCache>
                <c:formatCode>####.0</c:formatCode>
                <c:ptCount val="12"/>
                <c:pt idx="0">
                  <c:v>66.975547019759247</c:v>
                </c:pt>
                <c:pt idx="1">
                  <c:v>53.369728703656911</c:v>
                </c:pt>
                <c:pt idx="2">
                  <c:v>52.158507373447641</c:v>
                </c:pt>
                <c:pt idx="3">
                  <c:v>45.955942348910924</c:v>
                </c:pt>
                <c:pt idx="4">
                  <c:v>43.008208658305399</c:v>
                </c:pt>
                <c:pt idx="5">
                  <c:v>39.519649856451743</c:v>
                </c:pt>
                <c:pt idx="6">
                  <c:v>37.755109042131018</c:v>
                </c:pt>
                <c:pt idx="7">
                  <c:v>27.273433583584943</c:v>
                </c:pt>
                <c:pt idx="8">
                  <c:v>30.973562381095679</c:v>
                </c:pt>
                <c:pt idx="9">
                  <c:v>8.2488869911986029</c:v>
                </c:pt>
                <c:pt idx="10">
                  <c:v>7.3739858923147654</c:v>
                </c:pt>
                <c:pt idx="11">
                  <c:v>8.6865778322409568</c:v>
                </c:pt>
              </c:numCache>
            </c:numRef>
          </c:val>
        </c:ser>
        <c:dLbls/>
        <c:gapWidth val="50"/>
        <c:axId val="309327360"/>
        <c:axId val="309328896"/>
      </c:barChart>
      <c:catAx>
        <c:axId val="309327360"/>
        <c:scaling>
          <c:orientation val="maxMin"/>
        </c:scaling>
        <c:axPos val="l"/>
        <c:tickLblPos val="none"/>
        <c:txPr>
          <a:bodyPr/>
          <a:lstStyle/>
          <a:p>
            <a:pPr>
              <a:defRPr sz="1300">
                <a:latin typeface="Calibri" pitchFamily="34" charset="0"/>
                <a:cs typeface="Calibri" pitchFamily="34" charset="0"/>
              </a:defRPr>
            </a:pPr>
            <a:endParaRPr lang="es-ES"/>
          </a:p>
        </c:txPr>
        <c:crossAx val="309328896"/>
        <c:crosses val="autoZero"/>
        <c:auto val="1"/>
        <c:lblAlgn val="ctr"/>
        <c:lblOffset val="100"/>
        <c:tickLblSkip val="1"/>
      </c:catAx>
      <c:valAx>
        <c:axId val="309328896"/>
        <c:scaling>
          <c:orientation val="minMax"/>
          <c:max val="80"/>
        </c:scaling>
        <c:axPos val="b"/>
        <c:majorGridlines>
          <c:spPr>
            <a:ln>
              <a:solidFill>
                <a:schemeClr val="bg1">
                  <a:lumMod val="50000"/>
                </a:schemeClr>
              </a:solidFill>
              <a:prstDash val="dash"/>
            </a:ln>
          </c:spPr>
        </c:majorGridlines>
        <c:numFmt formatCode="0\%" sourceLinked="0"/>
        <c:tickLblPos val="nextTo"/>
        <c:txPr>
          <a:bodyPr/>
          <a:lstStyle/>
          <a:p>
            <a:pPr>
              <a:defRPr sz="1000">
                <a:latin typeface="Calibri" pitchFamily="34" charset="0"/>
                <a:cs typeface="Calibri" pitchFamily="34" charset="0"/>
              </a:defRPr>
            </a:pPr>
            <a:endParaRPr lang="es-ES"/>
          </a:p>
        </c:txPr>
        <c:crossAx val="309327360"/>
        <c:crosses val="max"/>
        <c:crossBetween val="between"/>
        <c:majorUnit val="20"/>
      </c:valAx>
      <c:spPr>
        <a:ln>
          <a:solidFill>
            <a:srgbClr val="808080"/>
          </a:solidFill>
        </a:ln>
      </c:spPr>
    </c:plotArea>
    <c:plotVisOnly val="1"/>
    <c:dispBlanksAs val="gap"/>
  </c:chart>
  <c:txPr>
    <a:bodyPr/>
    <a:lstStyle/>
    <a:p>
      <a:pPr>
        <a:defRPr sz="1800"/>
      </a:pPr>
      <a:endParaRPr lang="es-ES"/>
    </a:p>
  </c:txPr>
  <c:externalData r:id="rId1"/>
</c:chartSpace>
</file>

<file path=ppt/charts/chart31.xml><?xml version="1.0" encoding="utf-8"?>
<c:chartSpace xmlns:c="http://schemas.openxmlformats.org/drawingml/2006/chart" xmlns:a="http://schemas.openxmlformats.org/drawingml/2006/main" xmlns:r="http://schemas.openxmlformats.org/officeDocument/2006/relationships">
  <c:lang val="es-ES"/>
  <c:chart>
    <c:autoTitleDeleted val="1"/>
    <c:plotArea>
      <c:layout>
        <c:manualLayout>
          <c:layoutTarget val="inner"/>
          <c:xMode val="edge"/>
          <c:yMode val="edge"/>
          <c:x val="3.7704009656019742E-2"/>
          <c:y val="4.1032527090344398E-2"/>
          <c:w val="0.77492112828670734"/>
          <c:h val="0.88933476293341318"/>
        </c:manualLayout>
      </c:layout>
      <c:barChart>
        <c:barDir val="bar"/>
        <c:grouping val="clustered"/>
        <c:ser>
          <c:idx val="0"/>
          <c:order val="0"/>
          <c:tx>
            <c:strRef>
              <c:f>Hoja1!$B$1</c:f>
              <c:strCache>
                <c:ptCount val="1"/>
                <c:pt idx="0">
                  <c:v>Columna1</c:v>
                </c:pt>
              </c:strCache>
            </c:strRef>
          </c:tx>
          <c:spPr>
            <a:solidFill>
              <a:schemeClr val="accent4">
                <a:lumMod val="60000"/>
                <a:lumOff val="40000"/>
              </a:schemeClr>
            </a:solidFill>
          </c:spPr>
          <c:dLbls>
            <c:numFmt formatCode="0.0\%" sourceLinked="0"/>
            <c:spPr>
              <a:solidFill>
                <a:schemeClr val="bg1"/>
              </a:solidFill>
            </c:spPr>
            <c:txPr>
              <a:bodyPr/>
              <a:lstStyle/>
              <a:p>
                <a:pPr>
                  <a:defRPr sz="1400">
                    <a:latin typeface="Calibri" pitchFamily="34" charset="0"/>
                    <a:cs typeface="Calibri" pitchFamily="34" charset="0"/>
                  </a:defRPr>
                </a:pPr>
                <a:endParaRPr lang="es-ES"/>
              </a:p>
            </c:txPr>
            <c:showVal val="1"/>
          </c:dLbls>
          <c:cat>
            <c:strRef>
              <c:f>Hoja1!$A$2:$A$15</c:f>
              <c:strCache>
                <c:ptCount val="14"/>
                <c:pt idx="0">
                  <c:v>Robos/ atracos/ tirones</c:v>
                </c:pt>
                <c:pt idx="1">
                  <c:v>Vandalismo/ gamberrismo en general</c:v>
                </c:pt>
                <c:pt idx="2">
                  <c:v>Violencia verbal/ Escandalos/ riñas</c:v>
                </c:pt>
                <c:pt idx="3">
                  <c:v>Presencia de personas sospechosas o que le intimiden </c:v>
                </c:pt>
                <c:pt idx="4">
                  <c:v>Consumo de alcohol/ drogas</c:v>
                </c:pt>
                <c:pt idx="5">
                  <c:v>Venta de alcohol/ drogas</c:v>
                </c:pt>
                <c:pt idx="6">
                  <c:v>Acoso</c:v>
                </c:pt>
                <c:pt idx="7">
                  <c:v>Violencia física </c:v>
                </c:pt>
                <c:pt idx="8">
                  <c:v>Robo de vehículo (zona de parking)</c:v>
                </c:pt>
                <c:pt idx="9">
                  <c:v>Sustracción de objeto de vehículo (zona de parking)</c:v>
                </c:pt>
                <c:pt idx="10">
                  <c:v>Ningún hecho concreto, pero tiene sensación de inseguridad</c:v>
                </c:pt>
                <c:pt idx="11">
                  <c:v>Otros</c:v>
                </c:pt>
                <c:pt idx="12">
                  <c:v>Ninguno/ me siento seguro</c:v>
                </c:pt>
                <c:pt idx="13">
                  <c:v>No sabe</c:v>
                </c:pt>
              </c:strCache>
            </c:strRef>
          </c:cat>
          <c:val>
            <c:numRef>
              <c:f>Hoja1!$B$2:$B$15</c:f>
              <c:numCache>
                <c:formatCode>####.0</c:formatCode>
                <c:ptCount val="14"/>
                <c:pt idx="0">
                  <c:v>44.949837484108066</c:v>
                </c:pt>
                <c:pt idx="1">
                  <c:v>43.527326641183087</c:v>
                </c:pt>
                <c:pt idx="2">
                  <c:v>43.493720024316396</c:v>
                </c:pt>
                <c:pt idx="3">
                  <c:v>42.106363762828558</c:v>
                </c:pt>
                <c:pt idx="4">
                  <c:v>34.922759870501288</c:v>
                </c:pt>
                <c:pt idx="5">
                  <c:v>24.607195195128394</c:v>
                </c:pt>
                <c:pt idx="6">
                  <c:v>23.719288818427827</c:v>
                </c:pt>
                <c:pt idx="7">
                  <c:v>22.66668558589063</c:v>
                </c:pt>
                <c:pt idx="8">
                  <c:v>22.63451679678246</c:v>
                </c:pt>
                <c:pt idx="9">
                  <c:v>22.306339902967935</c:v>
                </c:pt>
                <c:pt idx="10">
                  <c:v>27.200222172319538</c:v>
                </c:pt>
                <c:pt idx="11">
                  <c:v>9.0345637521636224</c:v>
                </c:pt>
                <c:pt idx="12">
                  <c:v>9.0883847187816436</c:v>
                </c:pt>
                <c:pt idx="13">
                  <c:v>8.0206679859293928</c:v>
                </c:pt>
              </c:numCache>
            </c:numRef>
          </c:val>
        </c:ser>
        <c:dLbls/>
        <c:gapWidth val="50"/>
        <c:axId val="309472640"/>
        <c:axId val="309548160"/>
      </c:barChart>
      <c:catAx>
        <c:axId val="309472640"/>
        <c:scaling>
          <c:orientation val="maxMin"/>
        </c:scaling>
        <c:axPos val="l"/>
        <c:tickLblPos val="none"/>
        <c:txPr>
          <a:bodyPr/>
          <a:lstStyle/>
          <a:p>
            <a:pPr>
              <a:defRPr sz="1300">
                <a:latin typeface="Calibri" pitchFamily="34" charset="0"/>
                <a:cs typeface="Calibri" pitchFamily="34" charset="0"/>
              </a:defRPr>
            </a:pPr>
            <a:endParaRPr lang="es-ES"/>
          </a:p>
        </c:txPr>
        <c:crossAx val="309548160"/>
        <c:crosses val="autoZero"/>
        <c:auto val="1"/>
        <c:lblAlgn val="ctr"/>
        <c:lblOffset val="100"/>
        <c:tickLblSkip val="1"/>
      </c:catAx>
      <c:valAx>
        <c:axId val="309548160"/>
        <c:scaling>
          <c:orientation val="minMax"/>
          <c:max val="80"/>
        </c:scaling>
        <c:axPos val="b"/>
        <c:majorGridlines>
          <c:spPr>
            <a:ln>
              <a:solidFill>
                <a:schemeClr val="bg1">
                  <a:lumMod val="50000"/>
                </a:schemeClr>
              </a:solidFill>
              <a:prstDash val="dash"/>
            </a:ln>
          </c:spPr>
        </c:majorGridlines>
        <c:numFmt formatCode="0\%" sourceLinked="0"/>
        <c:tickLblPos val="nextTo"/>
        <c:txPr>
          <a:bodyPr/>
          <a:lstStyle/>
          <a:p>
            <a:pPr>
              <a:defRPr sz="1000">
                <a:latin typeface="Calibri" pitchFamily="34" charset="0"/>
                <a:cs typeface="Calibri" pitchFamily="34" charset="0"/>
              </a:defRPr>
            </a:pPr>
            <a:endParaRPr lang="es-ES"/>
          </a:p>
        </c:txPr>
        <c:crossAx val="309472640"/>
        <c:crosses val="max"/>
        <c:crossBetween val="between"/>
        <c:majorUnit val="20"/>
      </c:valAx>
      <c:spPr>
        <a:ln>
          <a:solidFill>
            <a:srgbClr val="808080"/>
          </a:solidFill>
        </a:ln>
      </c:spPr>
    </c:plotArea>
    <c:plotVisOnly val="1"/>
    <c:dispBlanksAs val="gap"/>
  </c:chart>
  <c:txPr>
    <a:bodyPr/>
    <a:lstStyle/>
    <a:p>
      <a:pPr>
        <a:defRPr sz="1800"/>
      </a:pPr>
      <a:endParaRPr lang="es-ES"/>
    </a:p>
  </c:txPr>
  <c:externalData r:id="rId1"/>
</c:chartSpace>
</file>

<file path=ppt/charts/chart32.xml><?xml version="1.0" encoding="utf-8"?>
<c:chartSpace xmlns:c="http://schemas.openxmlformats.org/drawingml/2006/chart" xmlns:a="http://schemas.openxmlformats.org/drawingml/2006/main" xmlns:r="http://schemas.openxmlformats.org/officeDocument/2006/relationships">
  <c:lang val="es-ES"/>
  <c:chart>
    <c:autoTitleDeleted val="1"/>
    <c:plotArea>
      <c:layout>
        <c:manualLayout>
          <c:layoutTarget val="inner"/>
          <c:xMode val="edge"/>
          <c:yMode val="edge"/>
          <c:x val="3.7704009656019742E-2"/>
          <c:y val="4.1032527090344398E-2"/>
          <c:w val="0.77492112828670734"/>
          <c:h val="0.88933476293341318"/>
        </c:manualLayout>
      </c:layout>
      <c:barChart>
        <c:barDir val="bar"/>
        <c:grouping val="clustered"/>
        <c:ser>
          <c:idx val="0"/>
          <c:order val="0"/>
          <c:tx>
            <c:strRef>
              <c:f>Hoja1!$B$1</c:f>
              <c:strCache>
                <c:ptCount val="1"/>
                <c:pt idx="0">
                  <c:v>Columna1</c:v>
                </c:pt>
              </c:strCache>
            </c:strRef>
          </c:tx>
          <c:spPr>
            <a:solidFill>
              <a:schemeClr val="accent4"/>
            </a:solidFill>
          </c:spPr>
          <c:dLbls>
            <c:numFmt formatCode="0.0\%" sourceLinked="0"/>
            <c:spPr>
              <a:solidFill>
                <a:schemeClr val="bg1"/>
              </a:solidFill>
            </c:spPr>
            <c:txPr>
              <a:bodyPr/>
              <a:lstStyle/>
              <a:p>
                <a:pPr>
                  <a:defRPr sz="1400">
                    <a:latin typeface="Calibri" pitchFamily="34" charset="0"/>
                    <a:cs typeface="Calibri" pitchFamily="34" charset="0"/>
                  </a:defRPr>
                </a:pPr>
                <a:endParaRPr lang="es-ES"/>
              </a:p>
            </c:txPr>
            <c:showVal val="1"/>
          </c:dLbls>
          <c:cat>
            <c:strRef>
              <c:f>Hoja1!$A$2:$A$15</c:f>
              <c:strCache>
                <c:ptCount val="14"/>
                <c:pt idx="0">
                  <c:v>Vandalismo/ gamberrismo en general</c:v>
                </c:pt>
                <c:pt idx="1">
                  <c:v>Robos/ atracos/ tirones</c:v>
                </c:pt>
                <c:pt idx="2">
                  <c:v>Presencia de personas sospechosas o que le intimiden </c:v>
                </c:pt>
                <c:pt idx="3">
                  <c:v>Violencia verbal/ Escandalos/ riñas</c:v>
                </c:pt>
                <c:pt idx="4">
                  <c:v>Consumo de alcohol/ drogas</c:v>
                </c:pt>
                <c:pt idx="5">
                  <c:v>Sustracción de objeto de vehículo (zona de parking)</c:v>
                </c:pt>
                <c:pt idx="6">
                  <c:v>Robo de vehículo (zona de parking)</c:v>
                </c:pt>
                <c:pt idx="7">
                  <c:v>Acoso</c:v>
                </c:pt>
                <c:pt idx="8">
                  <c:v>Violencia física </c:v>
                </c:pt>
                <c:pt idx="9">
                  <c:v>Venta de alcohol/ drogas</c:v>
                </c:pt>
                <c:pt idx="10">
                  <c:v>Ningún hecho concreto, pero tiene sensación de inseguridad</c:v>
                </c:pt>
                <c:pt idx="11">
                  <c:v>Otros</c:v>
                </c:pt>
                <c:pt idx="12">
                  <c:v>Ninguno/ me siento seguro</c:v>
                </c:pt>
                <c:pt idx="13">
                  <c:v>No sabe</c:v>
                </c:pt>
              </c:strCache>
            </c:strRef>
          </c:cat>
          <c:val>
            <c:numRef>
              <c:f>Hoja1!$B$2:$B$15</c:f>
              <c:numCache>
                <c:formatCode>####.0</c:formatCode>
                <c:ptCount val="14"/>
                <c:pt idx="0">
                  <c:v>41.000126001580405</c:v>
                </c:pt>
                <c:pt idx="1">
                  <c:v>36.154987719809675</c:v>
                </c:pt>
                <c:pt idx="2">
                  <c:v>35.149548679245441</c:v>
                </c:pt>
                <c:pt idx="3">
                  <c:v>32.444096511247082</c:v>
                </c:pt>
                <c:pt idx="4">
                  <c:v>31.204130524105889</c:v>
                </c:pt>
                <c:pt idx="5">
                  <c:v>24.478552313382849</c:v>
                </c:pt>
                <c:pt idx="6">
                  <c:v>22.25587428806336</c:v>
                </c:pt>
                <c:pt idx="7">
                  <c:v>20.255692418904552</c:v>
                </c:pt>
                <c:pt idx="8">
                  <c:v>19.634722881958339</c:v>
                </c:pt>
                <c:pt idx="9">
                  <c:v>19.038595811349129</c:v>
                </c:pt>
                <c:pt idx="10">
                  <c:v>24.706639905325183</c:v>
                </c:pt>
                <c:pt idx="11">
                  <c:v>7.1909871404242329</c:v>
                </c:pt>
                <c:pt idx="12">
                  <c:v>10.745001744575994</c:v>
                </c:pt>
                <c:pt idx="13">
                  <c:v>9.9238727116356937</c:v>
                </c:pt>
              </c:numCache>
            </c:numRef>
          </c:val>
        </c:ser>
        <c:dLbls/>
        <c:gapWidth val="50"/>
        <c:axId val="309749248"/>
        <c:axId val="309750784"/>
      </c:barChart>
      <c:catAx>
        <c:axId val="309749248"/>
        <c:scaling>
          <c:orientation val="maxMin"/>
        </c:scaling>
        <c:axPos val="l"/>
        <c:tickLblPos val="none"/>
        <c:txPr>
          <a:bodyPr/>
          <a:lstStyle/>
          <a:p>
            <a:pPr>
              <a:defRPr sz="1300">
                <a:latin typeface="Calibri" pitchFamily="34" charset="0"/>
                <a:cs typeface="Calibri" pitchFamily="34" charset="0"/>
              </a:defRPr>
            </a:pPr>
            <a:endParaRPr lang="es-ES"/>
          </a:p>
        </c:txPr>
        <c:crossAx val="309750784"/>
        <c:crosses val="autoZero"/>
        <c:auto val="1"/>
        <c:lblAlgn val="ctr"/>
        <c:lblOffset val="100"/>
        <c:tickLblSkip val="1"/>
      </c:catAx>
      <c:valAx>
        <c:axId val="309750784"/>
        <c:scaling>
          <c:orientation val="minMax"/>
          <c:max val="80"/>
        </c:scaling>
        <c:axPos val="b"/>
        <c:majorGridlines>
          <c:spPr>
            <a:ln>
              <a:solidFill>
                <a:schemeClr val="bg1">
                  <a:lumMod val="50000"/>
                </a:schemeClr>
              </a:solidFill>
              <a:prstDash val="dash"/>
            </a:ln>
          </c:spPr>
        </c:majorGridlines>
        <c:numFmt formatCode="0\%" sourceLinked="0"/>
        <c:tickLblPos val="nextTo"/>
        <c:txPr>
          <a:bodyPr/>
          <a:lstStyle/>
          <a:p>
            <a:pPr>
              <a:defRPr sz="1000">
                <a:latin typeface="Calibri" pitchFamily="34" charset="0"/>
                <a:cs typeface="Calibri" pitchFamily="34" charset="0"/>
              </a:defRPr>
            </a:pPr>
            <a:endParaRPr lang="es-ES"/>
          </a:p>
        </c:txPr>
        <c:crossAx val="309749248"/>
        <c:crosses val="max"/>
        <c:crossBetween val="between"/>
        <c:majorUnit val="20"/>
      </c:valAx>
      <c:spPr>
        <a:ln>
          <a:solidFill>
            <a:srgbClr val="808080"/>
          </a:solidFill>
        </a:ln>
      </c:spPr>
    </c:plotArea>
    <c:plotVisOnly val="1"/>
    <c:dispBlanksAs val="gap"/>
  </c:chart>
  <c:txPr>
    <a:bodyPr/>
    <a:lstStyle/>
    <a:p>
      <a:pPr>
        <a:defRPr sz="1800"/>
      </a:pPr>
      <a:endParaRPr lang="es-ES"/>
    </a:p>
  </c:txPr>
  <c:externalData r:id="rId1"/>
</c:chartSpace>
</file>

<file path=ppt/charts/chart33.xml><?xml version="1.0" encoding="utf-8"?>
<c:chartSpace xmlns:c="http://schemas.openxmlformats.org/drawingml/2006/chart" xmlns:a="http://schemas.openxmlformats.org/drawingml/2006/main" xmlns:r="http://schemas.openxmlformats.org/officeDocument/2006/relationships">
  <c:lang val="es-ES"/>
  <c:chart>
    <c:autoTitleDeleted val="1"/>
    <c:plotArea>
      <c:layout>
        <c:manualLayout>
          <c:layoutTarget val="inner"/>
          <c:xMode val="edge"/>
          <c:yMode val="edge"/>
          <c:x val="3.7704009656019742E-2"/>
          <c:y val="4.1032527090344398E-2"/>
          <c:w val="0.77492112828670734"/>
          <c:h val="0.88933476293341318"/>
        </c:manualLayout>
      </c:layout>
      <c:barChart>
        <c:barDir val="bar"/>
        <c:grouping val="clustered"/>
        <c:ser>
          <c:idx val="0"/>
          <c:order val="0"/>
          <c:tx>
            <c:strRef>
              <c:f>Hoja1!$B$1</c:f>
              <c:strCache>
                <c:ptCount val="1"/>
                <c:pt idx="0">
                  <c:v>Columna1</c:v>
                </c:pt>
              </c:strCache>
            </c:strRef>
          </c:tx>
          <c:spPr>
            <a:solidFill>
              <a:schemeClr val="bg1">
                <a:lumMod val="75000"/>
              </a:schemeClr>
            </a:solidFill>
          </c:spPr>
          <c:dLbls>
            <c:numFmt formatCode="0.0\%" sourceLinked="0"/>
            <c:spPr>
              <a:solidFill>
                <a:schemeClr val="bg1"/>
              </a:solidFill>
            </c:spPr>
            <c:txPr>
              <a:bodyPr/>
              <a:lstStyle/>
              <a:p>
                <a:pPr>
                  <a:defRPr sz="1400">
                    <a:latin typeface="Calibri" pitchFamily="34" charset="0"/>
                    <a:cs typeface="Calibri" pitchFamily="34" charset="0"/>
                  </a:defRPr>
                </a:pPr>
                <a:endParaRPr lang="es-ES"/>
              </a:p>
            </c:txPr>
            <c:showVal val="1"/>
          </c:dLbls>
          <c:cat>
            <c:strRef>
              <c:f>Hoja1!$A$2:$A$15</c:f>
              <c:strCache>
                <c:ptCount val="14"/>
                <c:pt idx="0">
                  <c:v>Sustracción de objeto de vehículo (zona de parking)</c:v>
                </c:pt>
                <c:pt idx="1">
                  <c:v>Robo de vehículo (zona de parking)</c:v>
                </c:pt>
                <c:pt idx="2">
                  <c:v>Robos/ atracos/ tirones</c:v>
                </c:pt>
                <c:pt idx="3">
                  <c:v>Presencia de personas sospechosas o que le intimiden </c:v>
                </c:pt>
                <c:pt idx="4">
                  <c:v>Vandalismo/ gamberrismo en general</c:v>
                </c:pt>
                <c:pt idx="5">
                  <c:v>Consumo de alcohol/ drogas</c:v>
                </c:pt>
                <c:pt idx="6">
                  <c:v>Violencia verbal/ Escandalos/ riñas</c:v>
                </c:pt>
                <c:pt idx="7">
                  <c:v>Venta de alcohol/ drogas</c:v>
                </c:pt>
                <c:pt idx="8">
                  <c:v>Acoso</c:v>
                </c:pt>
                <c:pt idx="9">
                  <c:v>Violencia física </c:v>
                </c:pt>
                <c:pt idx="10">
                  <c:v>Ningún hecho concreto, pero tiene sensación de inseguridad</c:v>
                </c:pt>
                <c:pt idx="11">
                  <c:v>Otros</c:v>
                </c:pt>
                <c:pt idx="12">
                  <c:v>Ninguno/ me siento seguro</c:v>
                </c:pt>
                <c:pt idx="13">
                  <c:v>No sabe</c:v>
                </c:pt>
              </c:strCache>
            </c:strRef>
          </c:cat>
          <c:val>
            <c:numRef>
              <c:f>Hoja1!$B$2:$B$15</c:f>
              <c:numCache>
                <c:formatCode>####.0</c:formatCode>
                <c:ptCount val="14"/>
                <c:pt idx="0">
                  <c:v>23.98727506914782</c:v>
                </c:pt>
                <c:pt idx="1">
                  <c:v>22.872262655167518</c:v>
                </c:pt>
                <c:pt idx="2">
                  <c:v>20.562004168563703</c:v>
                </c:pt>
                <c:pt idx="3">
                  <c:v>19.439828642188534</c:v>
                </c:pt>
                <c:pt idx="4">
                  <c:v>17.306263962363502</c:v>
                </c:pt>
                <c:pt idx="5">
                  <c:v>12.91929858908585</c:v>
                </c:pt>
                <c:pt idx="6">
                  <c:v>12.509241025098301</c:v>
                </c:pt>
                <c:pt idx="7">
                  <c:v>10.477208830688154</c:v>
                </c:pt>
                <c:pt idx="8">
                  <c:v>8.4928448402239187</c:v>
                </c:pt>
                <c:pt idx="9">
                  <c:v>4.8903300722139553</c:v>
                </c:pt>
                <c:pt idx="10">
                  <c:v>17.798526985329922</c:v>
                </c:pt>
                <c:pt idx="11">
                  <c:v>6.7012909278272401</c:v>
                </c:pt>
                <c:pt idx="12">
                  <c:v>20.27052905927447</c:v>
                </c:pt>
                <c:pt idx="13">
                  <c:v>14.169390738905182</c:v>
                </c:pt>
              </c:numCache>
            </c:numRef>
          </c:val>
        </c:ser>
        <c:dLbls/>
        <c:gapWidth val="50"/>
        <c:axId val="309042560"/>
        <c:axId val="309052544"/>
      </c:barChart>
      <c:catAx>
        <c:axId val="309042560"/>
        <c:scaling>
          <c:orientation val="maxMin"/>
        </c:scaling>
        <c:axPos val="l"/>
        <c:tickLblPos val="none"/>
        <c:txPr>
          <a:bodyPr/>
          <a:lstStyle/>
          <a:p>
            <a:pPr>
              <a:defRPr sz="1300">
                <a:latin typeface="Calibri" pitchFamily="34" charset="0"/>
                <a:cs typeface="Calibri" pitchFamily="34" charset="0"/>
              </a:defRPr>
            </a:pPr>
            <a:endParaRPr lang="es-ES"/>
          </a:p>
        </c:txPr>
        <c:crossAx val="309052544"/>
        <c:crosses val="autoZero"/>
        <c:auto val="1"/>
        <c:lblAlgn val="ctr"/>
        <c:lblOffset val="100"/>
        <c:tickLblSkip val="1"/>
      </c:catAx>
      <c:valAx>
        <c:axId val="309052544"/>
        <c:scaling>
          <c:orientation val="minMax"/>
          <c:max val="80"/>
        </c:scaling>
        <c:axPos val="b"/>
        <c:majorGridlines>
          <c:spPr>
            <a:ln>
              <a:solidFill>
                <a:schemeClr val="bg1">
                  <a:lumMod val="50000"/>
                </a:schemeClr>
              </a:solidFill>
              <a:prstDash val="dash"/>
            </a:ln>
          </c:spPr>
        </c:majorGridlines>
        <c:numFmt formatCode="0\%" sourceLinked="0"/>
        <c:tickLblPos val="nextTo"/>
        <c:txPr>
          <a:bodyPr/>
          <a:lstStyle/>
          <a:p>
            <a:pPr>
              <a:defRPr sz="1000">
                <a:latin typeface="Calibri" pitchFamily="34" charset="0"/>
                <a:cs typeface="Calibri" pitchFamily="34" charset="0"/>
              </a:defRPr>
            </a:pPr>
            <a:endParaRPr lang="es-ES"/>
          </a:p>
        </c:txPr>
        <c:crossAx val="309042560"/>
        <c:crosses val="max"/>
        <c:crossBetween val="between"/>
        <c:majorUnit val="20"/>
      </c:valAx>
      <c:spPr>
        <a:ln>
          <a:solidFill>
            <a:srgbClr val="808080"/>
          </a:solidFill>
        </a:ln>
      </c:spPr>
    </c:plotArea>
    <c:plotVisOnly val="1"/>
    <c:dispBlanksAs val="gap"/>
  </c:chart>
  <c:txPr>
    <a:bodyPr/>
    <a:lstStyle/>
    <a:p>
      <a:pPr>
        <a:defRPr sz="1800"/>
      </a:pPr>
      <a:endParaRPr lang="es-ES"/>
    </a:p>
  </c:txPr>
  <c:externalData r:id="rId1"/>
</c:chartSpace>
</file>

<file path=ppt/charts/chart34.xml><?xml version="1.0" encoding="utf-8"?>
<c:chartSpace xmlns:c="http://schemas.openxmlformats.org/drawingml/2006/chart" xmlns:a="http://schemas.openxmlformats.org/drawingml/2006/main" xmlns:r="http://schemas.openxmlformats.org/officeDocument/2006/relationships">
  <c:lang val="es-ES"/>
  <c:chart>
    <c:autoTitleDeleted val="1"/>
    <c:plotArea>
      <c:layout>
        <c:manualLayout>
          <c:layoutTarget val="inner"/>
          <c:xMode val="edge"/>
          <c:yMode val="edge"/>
          <c:x val="3.7704009656019742E-2"/>
          <c:y val="4.1032527090344398E-2"/>
          <c:w val="0.77492112828670734"/>
          <c:h val="0.88933476293341318"/>
        </c:manualLayout>
      </c:layout>
      <c:barChart>
        <c:barDir val="bar"/>
        <c:grouping val="clustered"/>
        <c:ser>
          <c:idx val="0"/>
          <c:order val="0"/>
          <c:tx>
            <c:strRef>
              <c:f>Hoja1!$B$1</c:f>
              <c:strCache>
                <c:ptCount val="1"/>
                <c:pt idx="0">
                  <c:v>Columna1</c:v>
                </c:pt>
              </c:strCache>
            </c:strRef>
          </c:tx>
          <c:spPr>
            <a:solidFill>
              <a:schemeClr val="bg1">
                <a:lumMod val="50000"/>
              </a:schemeClr>
            </a:solidFill>
          </c:spPr>
          <c:dLbls>
            <c:numFmt formatCode="0.0\%" sourceLinked="0"/>
            <c:spPr>
              <a:solidFill>
                <a:schemeClr val="bg1"/>
              </a:solidFill>
            </c:spPr>
            <c:txPr>
              <a:bodyPr/>
              <a:lstStyle/>
              <a:p>
                <a:pPr>
                  <a:defRPr sz="1400">
                    <a:latin typeface="Calibri" pitchFamily="34" charset="0"/>
                    <a:cs typeface="Calibri" pitchFamily="34" charset="0"/>
                  </a:defRPr>
                </a:pPr>
                <a:endParaRPr lang="es-ES"/>
              </a:p>
            </c:txPr>
            <c:showVal val="1"/>
          </c:dLbls>
          <c:cat>
            <c:strRef>
              <c:f>Hoja1!$A$2:$A$15</c:f>
              <c:strCache>
                <c:ptCount val="14"/>
                <c:pt idx="0">
                  <c:v>Sustracción de objeto de vehículo (zona de parking)</c:v>
                </c:pt>
                <c:pt idx="1">
                  <c:v>Robo de vehículo (zona de parking)</c:v>
                </c:pt>
                <c:pt idx="2">
                  <c:v>Robos/ atracos/ tirones</c:v>
                </c:pt>
                <c:pt idx="3">
                  <c:v>Presencia de personas sospechosas o que le intimiden </c:v>
                </c:pt>
                <c:pt idx="4">
                  <c:v>Violencia verbal/ Escandalos/ riñas</c:v>
                </c:pt>
                <c:pt idx="5">
                  <c:v>Venta de alcohol/ drogas</c:v>
                </c:pt>
                <c:pt idx="6">
                  <c:v>Vandalismo/ gamberrismo en general</c:v>
                </c:pt>
                <c:pt idx="7">
                  <c:v>Consumo de alcohol/ drogas</c:v>
                </c:pt>
                <c:pt idx="8">
                  <c:v>Acoso</c:v>
                </c:pt>
                <c:pt idx="9">
                  <c:v>Violencia física </c:v>
                </c:pt>
                <c:pt idx="10">
                  <c:v>Ningún hecho concreto, pero tiene sensación de inseguridad</c:v>
                </c:pt>
                <c:pt idx="11">
                  <c:v>Otros</c:v>
                </c:pt>
                <c:pt idx="12">
                  <c:v>Ninguno/ me siento seguro</c:v>
                </c:pt>
                <c:pt idx="13">
                  <c:v>No sabe</c:v>
                </c:pt>
              </c:strCache>
            </c:strRef>
          </c:cat>
          <c:val>
            <c:numRef>
              <c:f>Hoja1!$B$2:$B$15</c:f>
              <c:numCache>
                <c:formatCode>####.0</c:formatCode>
                <c:ptCount val="14"/>
                <c:pt idx="0">
                  <c:v>27.230597788850055</c:v>
                </c:pt>
                <c:pt idx="1">
                  <c:v>26.994709839797611</c:v>
                </c:pt>
                <c:pt idx="2">
                  <c:v>20.078566635351269</c:v>
                </c:pt>
                <c:pt idx="3">
                  <c:v>14.290384488633769</c:v>
                </c:pt>
                <c:pt idx="4">
                  <c:v>9.4594935935526152</c:v>
                </c:pt>
                <c:pt idx="5">
                  <c:v>8.0645075819522667</c:v>
                </c:pt>
                <c:pt idx="6">
                  <c:v>8.0091836767498705</c:v>
                </c:pt>
                <c:pt idx="7">
                  <c:v>7.4238146638489972</c:v>
                </c:pt>
                <c:pt idx="8">
                  <c:v>4.2332424082359834</c:v>
                </c:pt>
                <c:pt idx="9">
                  <c:v>4.0128075369129164</c:v>
                </c:pt>
                <c:pt idx="10">
                  <c:v>14.451127657333336</c:v>
                </c:pt>
                <c:pt idx="11">
                  <c:v>5.8754195455728144</c:v>
                </c:pt>
                <c:pt idx="12">
                  <c:v>28.652631696364406</c:v>
                </c:pt>
                <c:pt idx="13">
                  <c:v>11.246289132263891</c:v>
                </c:pt>
              </c:numCache>
            </c:numRef>
          </c:val>
        </c:ser>
        <c:dLbls/>
        <c:gapWidth val="50"/>
        <c:axId val="309982720"/>
        <c:axId val="309984256"/>
      </c:barChart>
      <c:catAx>
        <c:axId val="309982720"/>
        <c:scaling>
          <c:orientation val="maxMin"/>
        </c:scaling>
        <c:axPos val="l"/>
        <c:tickLblPos val="none"/>
        <c:txPr>
          <a:bodyPr/>
          <a:lstStyle/>
          <a:p>
            <a:pPr>
              <a:defRPr sz="1300">
                <a:latin typeface="Calibri" pitchFamily="34" charset="0"/>
                <a:cs typeface="Calibri" pitchFamily="34" charset="0"/>
              </a:defRPr>
            </a:pPr>
            <a:endParaRPr lang="es-ES"/>
          </a:p>
        </c:txPr>
        <c:crossAx val="309984256"/>
        <c:crosses val="autoZero"/>
        <c:auto val="1"/>
        <c:lblAlgn val="ctr"/>
        <c:lblOffset val="100"/>
        <c:tickLblSkip val="1"/>
      </c:catAx>
      <c:valAx>
        <c:axId val="309984256"/>
        <c:scaling>
          <c:orientation val="minMax"/>
          <c:max val="80"/>
        </c:scaling>
        <c:axPos val="b"/>
        <c:majorGridlines>
          <c:spPr>
            <a:ln>
              <a:solidFill>
                <a:schemeClr val="bg1">
                  <a:lumMod val="50000"/>
                </a:schemeClr>
              </a:solidFill>
              <a:prstDash val="dash"/>
            </a:ln>
          </c:spPr>
        </c:majorGridlines>
        <c:numFmt formatCode="0\%" sourceLinked="0"/>
        <c:tickLblPos val="nextTo"/>
        <c:txPr>
          <a:bodyPr/>
          <a:lstStyle/>
          <a:p>
            <a:pPr>
              <a:defRPr sz="1000">
                <a:latin typeface="Calibri" pitchFamily="34" charset="0"/>
                <a:cs typeface="Calibri" pitchFamily="34" charset="0"/>
              </a:defRPr>
            </a:pPr>
            <a:endParaRPr lang="es-ES"/>
          </a:p>
        </c:txPr>
        <c:crossAx val="309982720"/>
        <c:crosses val="max"/>
        <c:crossBetween val="between"/>
        <c:majorUnit val="20"/>
      </c:valAx>
      <c:spPr>
        <a:ln>
          <a:solidFill>
            <a:srgbClr val="808080"/>
          </a:solidFill>
        </a:ln>
      </c:spPr>
    </c:plotArea>
    <c:plotVisOnly val="1"/>
    <c:dispBlanksAs val="gap"/>
  </c:chart>
  <c:txPr>
    <a:bodyPr/>
    <a:lstStyle/>
    <a:p>
      <a:pPr>
        <a:defRPr sz="1800"/>
      </a:pPr>
      <a:endParaRPr lang="es-ES"/>
    </a:p>
  </c:txPr>
  <c:externalData r:id="rId1"/>
</c:chartSpace>
</file>

<file path=ppt/charts/chart35.xml><?xml version="1.0" encoding="utf-8"?>
<c:chartSpace xmlns:c="http://schemas.openxmlformats.org/drawingml/2006/chart" xmlns:a="http://schemas.openxmlformats.org/drawingml/2006/main" xmlns:r="http://schemas.openxmlformats.org/officeDocument/2006/relationships">
  <c:lang val="es-ES"/>
  <c:chart>
    <c:autoTitleDeleted val="1"/>
    <c:plotArea>
      <c:layout>
        <c:manualLayout>
          <c:layoutTarget val="inner"/>
          <c:xMode val="edge"/>
          <c:yMode val="edge"/>
          <c:x val="0.12260743831116608"/>
          <c:y val="3.7911539382943338E-2"/>
          <c:w val="0.84962035727373575"/>
          <c:h val="0.78906138133081627"/>
        </c:manualLayout>
      </c:layout>
      <c:barChart>
        <c:barDir val="col"/>
        <c:grouping val="clustered"/>
        <c:ser>
          <c:idx val="0"/>
          <c:order val="0"/>
          <c:tx>
            <c:strRef>
              <c:f>Hoja1!$B$1</c:f>
              <c:strCache>
                <c:ptCount val="1"/>
                <c:pt idx="0">
                  <c:v>total</c:v>
                </c:pt>
              </c:strCache>
            </c:strRef>
          </c:tx>
          <c:spPr>
            <a:solidFill>
              <a:schemeClr val="accent4">
                <a:lumMod val="60000"/>
                <a:lumOff val="40000"/>
              </a:schemeClr>
            </a:solidFill>
          </c:spPr>
          <c:dPt>
            <c:idx val="0"/>
            <c:spPr>
              <a:solidFill>
                <a:schemeClr val="accent4"/>
              </a:solidFill>
            </c:spPr>
          </c:dPt>
          <c:dLbls>
            <c:numFmt formatCode="0.0\%" sourceLinked="0"/>
            <c:spPr>
              <a:solidFill>
                <a:schemeClr val="bg1"/>
              </a:solidFill>
            </c:spPr>
            <c:txPr>
              <a:bodyPr/>
              <a:lstStyle/>
              <a:p>
                <a:pPr>
                  <a:defRPr sz="1600">
                    <a:latin typeface="Calibri" pitchFamily="34" charset="0"/>
                    <a:cs typeface="Calibri" pitchFamily="34" charset="0"/>
                  </a:defRPr>
                </a:pPr>
                <a:endParaRPr lang="es-ES"/>
              </a:p>
            </c:txPr>
            <c:showVal val="1"/>
          </c:dLbls>
          <c:cat>
            <c:strRef>
              <c:f>Hoja1!$A$2:$A$4</c:f>
              <c:strCache>
                <c:ptCount val="3"/>
                <c:pt idx="0">
                  <c:v>Víctima directa</c:v>
                </c:pt>
                <c:pt idx="1">
                  <c:v>Víctima indirecta</c:v>
                </c:pt>
                <c:pt idx="2">
                  <c:v>Testigo</c:v>
                </c:pt>
              </c:strCache>
            </c:strRef>
          </c:cat>
          <c:val>
            <c:numRef>
              <c:f>Hoja1!$B$2:$B$4</c:f>
              <c:numCache>
                <c:formatCode>####.0</c:formatCode>
                <c:ptCount val="3"/>
                <c:pt idx="0">
                  <c:v>15.958489422048144</c:v>
                </c:pt>
                <c:pt idx="1">
                  <c:v>27.572443970573069</c:v>
                </c:pt>
                <c:pt idx="2">
                  <c:v>39.387215917173059</c:v>
                </c:pt>
              </c:numCache>
            </c:numRef>
          </c:val>
        </c:ser>
        <c:dLbls/>
        <c:gapWidth val="50"/>
        <c:axId val="310139904"/>
        <c:axId val="310141696"/>
      </c:barChart>
      <c:catAx>
        <c:axId val="310139904"/>
        <c:scaling>
          <c:orientation val="minMax"/>
        </c:scaling>
        <c:axPos val="b"/>
        <c:tickLblPos val="nextTo"/>
        <c:txPr>
          <a:bodyPr/>
          <a:lstStyle/>
          <a:p>
            <a:pPr>
              <a:defRPr sz="1400">
                <a:latin typeface="Calibri" pitchFamily="34" charset="0"/>
                <a:cs typeface="Calibri" pitchFamily="34" charset="0"/>
              </a:defRPr>
            </a:pPr>
            <a:endParaRPr lang="es-ES"/>
          </a:p>
        </c:txPr>
        <c:crossAx val="310141696"/>
        <c:crosses val="autoZero"/>
        <c:auto val="1"/>
        <c:lblAlgn val="ctr"/>
        <c:lblOffset val="100"/>
      </c:catAx>
      <c:valAx>
        <c:axId val="310141696"/>
        <c:scaling>
          <c:orientation val="minMax"/>
          <c:max val="60"/>
        </c:scaling>
        <c:axPos val="l"/>
        <c:majorGridlines>
          <c:spPr>
            <a:ln>
              <a:solidFill>
                <a:schemeClr val="bg1">
                  <a:lumMod val="50000"/>
                </a:schemeClr>
              </a:solidFill>
              <a:prstDash val="dash"/>
            </a:ln>
          </c:spPr>
        </c:majorGridlines>
        <c:numFmt formatCode="0\%" sourceLinked="0"/>
        <c:tickLblPos val="nextTo"/>
        <c:txPr>
          <a:bodyPr/>
          <a:lstStyle/>
          <a:p>
            <a:pPr>
              <a:defRPr sz="1000">
                <a:latin typeface="Calibri" pitchFamily="34" charset="0"/>
                <a:cs typeface="Calibri" pitchFamily="34" charset="0"/>
              </a:defRPr>
            </a:pPr>
            <a:endParaRPr lang="es-ES"/>
          </a:p>
        </c:txPr>
        <c:crossAx val="310139904"/>
        <c:crosses val="autoZero"/>
        <c:crossBetween val="between"/>
        <c:majorUnit val="20"/>
      </c:valAx>
      <c:spPr>
        <a:ln>
          <a:solidFill>
            <a:srgbClr val="808080"/>
          </a:solidFill>
        </a:ln>
      </c:spPr>
    </c:plotArea>
    <c:plotVisOnly val="1"/>
    <c:dispBlanksAs val="gap"/>
  </c:chart>
  <c:txPr>
    <a:bodyPr/>
    <a:lstStyle/>
    <a:p>
      <a:pPr>
        <a:defRPr sz="1800"/>
      </a:pPr>
      <a:endParaRPr lang="es-ES"/>
    </a:p>
  </c:txPr>
  <c:externalData r:id="rId1"/>
</c:chartSpace>
</file>

<file path=ppt/charts/chart36.xml><?xml version="1.0" encoding="utf-8"?>
<c:chartSpace xmlns:c="http://schemas.openxmlformats.org/drawingml/2006/chart" xmlns:a="http://schemas.openxmlformats.org/drawingml/2006/main" xmlns:r="http://schemas.openxmlformats.org/officeDocument/2006/relationships">
  <c:lang val="es-ES"/>
  <c:chart>
    <c:autoTitleDeleted val="1"/>
    <c:plotArea>
      <c:layout>
        <c:manualLayout>
          <c:layoutTarget val="inner"/>
          <c:xMode val="edge"/>
          <c:yMode val="edge"/>
          <c:x val="0.31364800022858819"/>
          <c:y val="5.2696121516096733E-2"/>
          <c:w val="0.43725189520597763"/>
          <c:h val="0.82945566495653378"/>
        </c:manualLayout>
      </c:layout>
      <c:barChart>
        <c:barDir val="col"/>
        <c:grouping val="clustered"/>
        <c:ser>
          <c:idx val="0"/>
          <c:order val="0"/>
          <c:tx>
            <c:strRef>
              <c:f>Hoja1!$B$1</c:f>
              <c:strCache>
                <c:ptCount val="1"/>
                <c:pt idx="0">
                  <c:v>total</c:v>
                </c:pt>
              </c:strCache>
            </c:strRef>
          </c:tx>
          <c:spPr>
            <a:solidFill>
              <a:schemeClr val="accent4">
                <a:lumMod val="60000"/>
                <a:lumOff val="40000"/>
              </a:schemeClr>
            </a:solidFill>
          </c:spPr>
          <c:dPt>
            <c:idx val="0"/>
            <c:spPr>
              <a:solidFill>
                <a:schemeClr val="accent4"/>
              </a:solidFill>
            </c:spPr>
          </c:dPt>
          <c:dLbls>
            <c:numFmt formatCode="0.0\%" sourceLinked="0"/>
            <c:spPr>
              <a:solidFill>
                <a:schemeClr val="bg1"/>
              </a:solidFill>
            </c:spPr>
            <c:txPr>
              <a:bodyPr/>
              <a:lstStyle/>
              <a:p>
                <a:pPr>
                  <a:defRPr sz="1600">
                    <a:latin typeface="Calibri" pitchFamily="34" charset="0"/>
                    <a:cs typeface="Calibri" pitchFamily="34" charset="0"/>
                  </a:defRPr>
                </a:pPr>
                <a:endParaRPr lang="es-ES"/>
              </a:p>
            </c:txPr>
            <c:showVal val="1"/>
          </c:dLbls>
          <c:cat>
            <c:strRef>
              <c:f>Hoja1!$A$2</c:f>
              <c:strCache>
                <c:ptCount val="1"/>
                <c:pt idx="0">
                  <c:v>Víctima directa</c:v>
                </c:pt>
              </c:strCache>
            </c:strRef>
          </c:cat>
          <c:val>
            <c:numRef>
              <c:f>Hoja1!$B$2</c:f>
              <c:numCache>
                <c:formatCode>####.0</c:formatCode>
                <c:ptCount val="1"/>
                <c:pt idx="0">
                  <c:v>15.958489422048144</c:v>
                </c:pt>
              </c:numCache>
            </c:numRef>
          </c:val>
        </c:ser>
        <c:dLbls/>
        <c:gapWidth val="50"/>
        <c:axId val="310248576"/>
        <c:axId val="310250112"/>
      </c:barChart>
      <c:catAx>
        <c:axId val="310248576"/>
        <c:scaling>
          <c:orientation val="minMax"/>
        </c:scaling>
        <c:axPos val="b"/>
        <c:tickLblPos val="nextTo"/>
        <c:txPr>
          <a:bodyPr/>
          <a:lstStyle/>
          <a:p>
            <a:pPr>
              <a:defRPr sz="1400">
                <a:latin typeface="Calibri" pitchFamily="34" charset="0"/>
                <a:cs typeface="Calibri" pitchFamily="34" charset="0"/>
              </a:defRPr>
            </a:pPr>
            <a:endParaRPr lang="es-ES"/>
          </a:p>
        </c:txPr>
        <c:crossAx val="310250112"/>
        <c:crosses val="autoZero"/>
        <c:auto val="1"/>
        <c:lblAlgn val="ctr"/>
        <c:lblOffset val="100"/>
      </c:catAx>
      <c:valAx>
        <c:axId val="310250112"/>
        <c:scaling>
          <c:orientation val="minMax"/>
          <c:max val="60"/>
        </c:scaling>
        <c:axPos val="l"/>
        <c:majorGridlines>
          <c:spPr>
            <a:ln>
              <a:solidFill>
                <a:schemeClr val="bg1">
                  <a:lumMod val="50000"/>
                </a:schemeClr>
              </a:solidFill>
              <a:prstDash val="dash"/>
            </a:ln>
          </c:spPr>
        </c:majorGridlines>
        <c:numFmt formatCode="0\%" sourceLinked="0"/>
        <c:tickLblPos val="nextTo"/>
        <c:txPr>
          <a:bodyPr/>
          <a:lstStyle/>
          <a:p>
            <a:pPr>
              <a:defRPr sz="1000">
                <a:latin typeface="Calibri" pitchFamily="34" charset="0"/>
                <a:cs typeface="Calibri" pitchFamily="34" charset="0"/>
              </a:defRPr>
            </a:pPr>
            <a:endParaRPr lang="es-ES"/>
          </a:p>
        </c:txPr>
        <c:crossAx val="310248576"/>
        <c:crosses val="autoZero"/>
        <c:crossBetween val="between"/>
        <c:majorUnit val="20"/>
      </c:valAx>
      <c:spPr>
        <a:ln>
          <a:solidFill>
            <a:srgbClr val="808080"/>
          </a:solidFill>
        </a:ln>
      </c:spPr>
    </c:plotArea>
    <c:plotVisOnly val="1"/>
    <c:dispBlanksAs val="gap"/>
  </c:chart>
  <c:txPr>
    <a:bodyPr/>
    <a:lstStyle/>
    <a:p>
      <a:pPr>
        <a:defRPr sz="1800"/>
      </a:pPr>
      <a:endParaRPr lang="es-ES"/>
    </a:p>
  </c:txPr>
  <c:externalData r:id="rId1"/>
</c:chartSpace>
</file>

<file path=ppt/charts/chart37.xml><?xml version="1.0" encoding="utf-8"?>
<c:chartSpace xmlns:c="http://schemas.openxmlformats.org/drawingml/2006/chart" xmlns:a="http://schemas.openxmlformats.org/drawingml/2006/main" xmlns:r="http://schemas.openxmlformats.org/officeDocument/2006/relationships">
  <c:lang val="es-ES"/>
  <c:chart>
    <c:autoTitleDeleted val="1"/>
    <c:plotArea>
      <c:layout>
        <c:manualLayout>
          <c:layoutTarget val="inner"/>
          <c:xMode val="edge"/>
          <c:yMode val="edge"/>
          <c:x val="3.7704009656019742E-2"/>
          <c:y val="4.1032527090344398E-2"/>
          <c:w val="0.62895208686124093"/>
          <c:h val="0.88933476293341318"/>
        </c:manualLayout>
      </c:layout>
      <c:barChart>
        <c:barDir val="bar"/>
        <c:grouping val="clustered"/>
        <c:ser>
          <c:idx val="0"/>
          <c:order val="0"/>
          <c:tx>
            <c:strRef>
              <c:f>Hoja1!$B$1</c:f>
              <c:strCache>
                <c:ptCount val="1"/>
                <c:pt idx="0">
                  <c:v>Columna1</c:v>
                </c:pt>
              </c:strCache>
            </c:strRef>
          </c:tx>
          <c:spPr>
            <a:solidFill>
              <a:schemeClr val="accent4">
                <a:lumMod val="40000"/>
                <a:lumOff val="60000"/>
              </a:schemeClr>
            </a:solidFill>
          </c:spPr>
          <c:dLbls>
            <c:numFmt formatCode="0.0\%" sourceLinked="0"/>
            <c:spPr>
              <a:solidFill>
                <a:schemeClr val="bg1"/>
              </a:solidFill>
            </c:spPr>
            <c:txPr>
              <a:bodyPr/>
              <a:lstStyle/>
              <a:p>
                <a:pPr>
                  <a:defRPr sz="1400">
                    <a:latin typeface="Calibri" pitchFamily="34" charset="0"/>
                    <a:cs typeface="Calibri" pitchFamily="34" charset="0"/>
                  </a:defRPr>
                </a:pPr>
                <a:endParaRPr lang="es-ES"/>
              </a:p>
            </c:txPr>
            <c:showVal val="1"/>
          </c:dLbls>
          <c:cat>
            <c:strRef>
              <c:f>Hoja1!$A$2:$A$14</c:f>
              <c:strCache>
                <c:ptCount val="13"/>
                <c:pt idx="0">
                  <c:v>Robo de bolso o cartera </c:v>
                </c:pt>
                <c:pt idx="1">
                  <c:v>Amenazas, intimidaciones </c:v>
                </c:pt>
                <c:pt idx="2">
                  <c:v>Actos de vandalismo/ gamberrismo </c:v>
                </c:pt>
                <c:pt idx="3">
                  <c:v>Abusos o intimidación de por parte de personas bajo efecto de alcohol/ drogas </c:v>
                </c:pt>
                <c:pt idx="4">
                  <c:v>Tirón </c:v>
                </c:pt>
                <c:pt idx="5">
                  <c:v>Sustracción de objetos de coche (en aparcamiento de las instalaciones) </c:v>
                </c:pt>
                <c:pt idx="6">
                  <c:v>Atraco (robo con violencia) </c:v>
                </c:pt>
                <c:pt idx="7">
                  <c:v>Acoso </c:v>
                </c:pt>
                <c:pt idx="8">
                  <c:v>Estafa, timo </c:v>
                </c:pt>
                <c:pt idx="9">
                  <c:v>Agresión física </c:v>
                </c:pt>
                <c:pt idx="10">
                  <c:v>Robo de coche (en aparcamiento de las instalaciones) </c:v>
                </c:pt>
                <c:pt idx="11">
                  <c:v>Otros </c:v>
                </c:pt>
                <c:pt idx="12">
                  <c:v>No contesta</c:v>
                </c:pt>
              </c:strCache>
            </c:strRef>
          </c:cat>
          <c:val>
            <c:numRef>
              <c:f>Hoja1!$B$2:$B$14</c:f>
              <c:numCache>
                <c:formatCode>####.0</c:formatCode>
                <c:ptCount val="13"/>
                <c:pt idx="0">
                  <c:v>58.422061477707487</c:v>
                </c:pt>
                <c:pt idx="1">
                  <c:v>20.422725492156268</c:v>
                </c:pt>
                <c:pt idx="2">
                  <c:v>20.366020349464574</c:v>
                </c:pt>
                <c:pt idx="3">
                  <c:v>19.834139255305789</c:v>
                </c:pt>
                <c:pt idx="4">
                  <c:v>16.816309309048314</c:v>
                </c:pt>
                <c:pt idx="5">
                  <c:v>16.580720162453321</c:v>
                </c:pt>
                <c:pt idx="6">
                  <c:v>13.980312368538263</c:v>
                </c:pt>
                <c:pt idx="7">
                  <c:v>13.688775654764438</c:v>
                </c:pt>
                <c:pt idx="8">
                  <c:v>7.504772035778565</c:v>
                </c:pt>
                <c:pt idx="9">
                  <c:v>5.4552643921272308</c:v>
                </c:pt>
                <c:pt idx="10">
                  <c:v>3.2774451162559983</c:v>
                </c:pt>
                <c:pt idx="11">
                  <c:v>3.2203575119854206</c:v>
                </c:pt>
                <c:pt idx="12">
                  <c:v>0.99131348393822671</c:v>
                </c:pt>
              </c:numCache>
            </c:numRef>
          </c:val>
        </c:ser>
        <c:dLbls/>
        <c:gapWidth val="50"/>
        <c:axId val="310331648"/>
        <c:axId val="310345728"/>
      </c:barChart>
      <c:catAx>
        <c:axId val="310331648"/>
        <c:scaling>
          <c:orientation val="maxMin"/>
        </c:scaling>
        <c:axPos val="l"/>
        <c:tickLblPos val="none"/>
        <c:txPr>
          <a:bodyPr/>
          <a:lstStyle/>
          <a:p>
            <a:pPr>
              <a:defRPr sz="1300">
                <a:latin typeface="Calibri" pitchFamily="34" charset="0"/>
                <a:cs typeface="Calibri" pitchFamily="34" charset="0"/>
              </a:defRPr>
            </a:pPr>
            <a:endParaRPr lang="es-ES"/>
          </a:p>
        </c:txPr>
        <c:crossAx val="310345728"/>
        <c:crosses val="autoZero"/>
        <c:auto val="1"/>
        <c:lblAlgn val="ctr"/>
        <c:lblOffset val="100"/>
        <c:tickLblSkip val="1"/>
      </c:catAx>
      <c:valAx>
        <c:axId val="310345728"/>
        <c:scaling>
          <c:orientation val="minMax"/>
          <c:max val="80"/>
        </c:scaling>
        <c:axPos val="b"/>
        <c:majorGridlines>
          <c:spPr>
            <a:ln>
              <a:solidFill>
                <a:schemeClr val="bg1">
                  <a:lumMod val="50000"/>
                </a:schemeClr>
              </a:solidFill>
              <a:prstDash val="dash"/>
            </a:ln>
          </c:spPr>
        </c:majorGridlines>
        <c:numFmt formatCode="0\%" sourceLinked="0"/>
        <c:tickLblPos val="nextTo"/>
        <c:txPr>
          <a:bodyPr/>
          <a:lstStyle/>
          <a:p>
            <a:pPr>
              <a:defRPr sz="1000">
                <a:latin typeface="Calibri" pitchFamily="34" charset="0"/>
                <a:cs typeface="Calibri" pitchFamily="34" charset="0"/>
              </a:defRPr>
            </a:pPr>
            <a:endParaRPr lang="es-ES"/>
          </a:p>
        </c:txPr>
        <c:crossAx val="310331648"/>
        <c:crosses val="max"/>
        <c:crossBetween val="between"/>
        <c:majorUnit val="20"/>
      </c:valAx>
      <c:spPr>
        <a:ln>
          <a:solidFill>
            <a:srgbClr val="808080"/>
          </a:solidFill>
        </a:ln>
      </c:spPr>
    </c:plotArea>
    <c:plotVisOnly val="1"/>
    <c:dispBlanksAs val="gap"/>
  </c:chart>
  <c:txPr>
    <a:bodyPr/>
    <a:lstStyle/>
    <a:p>
      <a:pPr>
        <a:defRPr sz="1800"/>
      </a:pPr>
      <a:endParaRPr lang="es-ES"/>
    </a:p>
  </c:txPr>
  <c:externalData r:id="rId1"/>
</c:chartSpace>
</file>

<file path=ppt/charts/chart38.xml><?xml version="1.0" encoding="utf-8"?>
<c:chartSpace xmlns:c="http://schemas.openxmlformats.org/drawingml/2006/chart" xmlns:a="http://schemas.openxmlformats.org/drawingml/2006/main" xmlns:r="http://schemas.openxmlformats.org/officeDocument/2006/relationships">
  <c:lang val="es-ES"/>
  <c:style val="20"/>
  <c:chart>
    <c:autoTitleDeleted val="1"/>
    <c:plotArea>
      <c:layout>
        <c:manualLayout>
          <c:layoutTarget val="inner"/>
          <c:xMode val="edge"/>
          <c:yMode val="edge"/>
          <c:x val="0.18454926461307736"/>
          <c:y val="0.15894971897370405"/>
          <c:w val="0.58670308335375043"/>
          <c:h val="0.70329747347500593"/>
        </c:manualLayout>
      </c:layout>
      <c:pieChart>
        <c:varyColors val="1"/>
        <c:ser>
          <c:idx val="0"/>
          <c:order val="0"/>
          <c:tx>
            <c:strRef>
              <c:f>Hoja1!$B$1</c:f>
              <c:strCache>
                <c:ptCount val="1"/>
                <c:pt idx="0">
                  <c:v>Columna1</c:v>
                </c:pt>
              </c:strCache>
            </c:strRef>
          </c:tx>
          <c:dPt>
            <c:idx val="0"/>
            <c:spPr>
              <a:solidFill>
                <a:schemeClr val="accent4"/>
              </a:solidFill>
              <a:ln>
                <a:noFill/>
              </a:ln>
            </c:spPr>
          </c:dPt>
          <c:dPt>
            <c:idx val="1"/>
            <c:spPr>
              <a:solidFill>
                <a:schemeClr val="accent4">
                  <a:lumMod val="20000"/>
                  <a:lumOff val="80000"/>
                </a:schemeClr>
              </a:solidFill>
              <a:ln>
                <a:noFill/>
              </a:ln>
            </c:spPr>
          </c:dPt>
          <c:dPt>
            <c:idx val="2"/>
            <c:spPr>
              <a:solidFill>
                <a:schemeClr val="bg1">
                  <a:lumMod val="75000"/>
                </a:schemeClr>
              </a:solidFill>
              <a:ln>
                <a:noFill/>
              </a:ln>
            </c:spPr>
          </c:dPt>
          <c:dLbls>
            <c:dLbl>
              <c:idx val="0"/>
              <c:layout>
                <c:manualLayout>
                  <c:x val="-0.21255881369423005"/>
                  <c:y val="0.12482557633225254"/>
                </c:manualLayout>
              </c:layout>
              <c:numFmt formatCode="0.0\%" sourceLinked="0"/>
              <c:spPr/>
              <c:txPr>
                <a:bodyPr/>
                <a:lstStyle/>
                <a:p>
                  <a:pPr>
                    <a:defRPr sz="1600" b="1">
                      <a:solidFill>
                        <a:schemeClr val="bg1"/>
                      </a:solidFill>
                      <a:latin typeface="Calibri" pitchFamily="34" charset="0"/>
                      <a:cs typeface="Calibri" pitchFamily="34" charset="0"/>
                    </a:defRPr>
                  </a:pPr>
                  <a:endParaRPr lang="es-ES"/>
                </a:p>
              </c:txPr>
              <c:dLblPos val="bestFit"/>
              <c:showVal val="1"/>
              <c:showCatName val="1"/>
              <c:separator>
</c:separator>
            </c:dLbl>
            <c:dLbl>
              <c:idx val="1"/>
              <c:layout>
                <c:manualLayout>
                  <c:x val="0.17768182203529528"/>
                  <c:y val="-0.21735178074883479"/>
                </c:manualLayout>
              </c:layout>
              <c:numFmt formatCode="0.0\%" sourceLinked="0"/>
              <c:spPr/>
              <c:txPr>
                <a:bodyPr/>
                <a:lstStyle/>
                <a:p>
                  <a:pPr>
                    <a:defRPr sz="1600" b="1">
                      <a:solidFill>
                        <a:schemeClr val="tx1"/>
                      </a:solidFill>
                      <a:latin typeface="Calibri" pitchFamily="34" charset="0"/>
                      <a:cs typeface="Calibri" pitchFamily="34" charset="0"/>
                    </a:defRPr>
                  </a:pPr>
                  <a:endParaRPr lang="es-ES"/>
                </a:p>
              </c:txPr>
              <c:dLblPos val="bestFit"/>
              <c:showVal val="1"/>
              <c:showCatName val="1"/>
              <c:separator>
</c:separator>
            </c:dLbl>
            <c:dLbl>
              <c:idx val="2"/>
              <c:layout>
                <c:manualLayout>
                  <c:x val="4.662929872820009E-2"/>
                  <c:y val="1.1419882961565772E-2"/>
                </c:manualLayout>
              </c:layout>
              <c:numFmt formatCode="0.0\%" sourceLinked="0"/>
              <c:spPr/>
              <c:txPr>
                <a:bodyPr/>
                <a:lstStyle/>
                <a:p>
                  <a:pPr>
                    <a:defRPr sz="1400" b="1">
                      <a:solidFill>
                        <a:schemeClr val="tx1">
                          <a:lumMod val="75000"/>
                          <a:lumOff val="25000"/>
                        </a:schemeClr>
                      </a:solidFill>
                      <a:latin typeface="Calibri" pitchFamily="34" charset="0"/>
                      <a:cs typeface="Calibri" pitchFamily="34" charset="0"/>
                    </a:defRPr>
                  </a:pPr>
                  <a:endParaRPr lang="es-ES"/>
                </a:p>
              </c:txPr>
              <c:dLblPos val="bestFit"/>
              <c:showVal val="1"/>
              <c:showCatName val="1"/>
              <c:separator>
</c:separator>
            </c:dLbl>
            <c:numFmt formatCode="0.0\%" sourceLinked="0"/>
            <c:txPr>
              <a:bodyPr/>
              <a:lstStyle/>
              <a:p>
                <a:pPr>
                  <a:defRPr sz="1600" b="1">
                    <a:solidFill>
                      <a:schemeClr val="tx1">
                        <a:lumMod val="75000"/>
                        <a:lumOff val="25000"/>
                      </a:schemeClr>
                    </a:solidFill>
                    <a:latin typeface="Calibri" pitchFamily="34" charset="0"/>
                    <a:cs typeface="Calibri" pitchFamily="34" charset="0"/>
                  </a:defRPr>
                </a:pPr>
                <a:endParaRPr lang="es-ES"/>
              </a:p>
            </c:txPr>
            <c:dLblPos val="bestFit"/>
            <c:showVal val="1"/>
            <c:showCatName val="1"/>
            <c:separator>
</c:separator>
          </c:dLbls>
          <c:cat>
            <c:strRef>
              <c:f>Hoja1!$A$2:$A$4</c:f>
              <c:strCache>
                <c:ptCount val="3"/>
                <c:pt idx="0">
                  <c:v>Sí</c:v>
                </c:pt>
                <c:pt idx="1">
                  <c:v>No</c:v>
                </c:pt>
                <c:pt idx="2">
                  <c:v>No sabe</c:v>
                </c:pt>
              </c:strCache>
            </c:strRef>
          </c:cat>
          <c:val>
            <c:numRef>
              <c:f>Hoja1!$B$2:$B$4</c:f>
              <c:numCache>
                <c:formatCode>####.0</c:formatCode>
                <c:ptCount val="3"/>
                <c:pt idx="0">
                  <c:v>30.149295071930826</c:v>
                </c:pt>
                <c:pt idx="1">
                  <c:v>57.519410455419688</c:v>
                </c:pt>
                <c:pt idx="2">
                  <c:v>12.331294472649494</c:v>
                </c:pt>
              </c:numCache>
            </c:numRef>
          </c:val>
        </c:ser>
        <c:dLbls/>
        <c:firstSliceAng val="0"/>
      </c:pieChart>
    </c:plotArea>
    <c:plotVisOnly val="1"/>
    <c:dispBlanksAs val="zero"/>
  </c:chart>
  <c:txPr>
    <a:bodyPr/>
    <a:lstStyle/>
    <a:p>
      <a:pPr>
        <a:defRPr sz="1800"/>
      </a:pPr>
      <a:endParaRPr lang="es-ES"/>
    </a:p>
  </c:txPr>
  <c:externalData r:id="rId1"/>
</c:chartSpace>
</file>

<file path=ppt/charts/chart39.xml><?xml version="1.0" encoding="utf-8"?>
<c:chartSpace xmlns:c="http://schemas.openxmlformats.org/drawingml/2006/chart" xmlns:a="http://schemas.openxmlformats.org/drawingml/2006/main" xmlns:r="http://schemas.openxmlformats.org/officeDocument/2006/relationships">
  <c:lang val="es-ES"/>
  <c:chart>
    <c:autoTitleDeleted val="1"/>
    <c:plotArea>
      <c:layout>
        <c:manualLayout>
          <c:layoutTarget val="inner"/>
          <c:xMode val="edge"/>
          <c:yMode val="edge"/>
          <c:x val="6.0907405717014113E-2"/>
          <c:y val="3.7911539382943338E-2"/>
          <c:w val="0.60551500932351066"/>
          <c:h val="0.87478668339769705"/>
        </c:manualLayout>
      </c:layout>
      <c:barChart>
        <c:barDir val="bar"/>
        <c:grouping val="clustered"/>
        <c:ser>
          <c:idx val="0"/>
          <c:order val="0"/>
          <c:tx>
            <c:strRef>
              <c:f>Hoja1!$B$1</c:f>
              <c:strCache>
                <c:ptCount val="1"/>
                <c:pt idx="0">
                  <c:v>Columna1</c:v>
                </c:pt>
              </c:strCache>
            </c:strRef>
          </c:tx>
          <c:spPr>
            <a:solidFill>
              <a:schemeClr val="accent4"/>
            </a:solidFill>
          </c:spPr>
          <c:dLbls>
            <c:numFmt formatCode="0.0\%" sourceLinked="0"/>
            <c:spPr>
              <a:solidFill>
                <a:schemeClr val="bg1"/>
              </a:solidFill>
            </c:spPr>
            <c:txPr>
              <a:bodyPr/>
              <a:lstStyle/>
              <a:p>
                <a:pPr>
                  <a:defRPr sz="1400">
                    <a:solidFill>
                      <a:schemeClr val="tx1">
                        <a:lumMod val="75000"/>
                        <a:lumOff val="25000"/>
                      </a:schemeClr>
                    </a:solidFill>
                    <a:latin typeface="Calibri" pitchFamily="34" charset="0"/>
                    <a:cs typeface="Calibri" pitchFamily="34" charset="0"/>
                  </a:defRPr>
                </a:pPr>
                <a:endParaRPr lang="es-ES"/>
              </a:p>
            </c:txPr>
            <c:showVal val="1"/>
          </c:dLbls>
          <c:cat>
            <c:strRef>
              <c:f>Hoja1!$A$2:$A$10</c:f>
              <c:strCache>
                <c:ptCount val="9"/>
                <c:pt idx="0">
                  <c:v>Mayor presencia de personal de seguridad </c:v>
                </c:pt>
                <c:pt idx="1">
                  <c:v>Instalación de cámaras de video-vigilancia/ circuitos cerrados de TV (CTV) </c:v>
                </c:pt>
                <c:pt idx="2">
                  <c:v>Mayor y mejor iluminación dentro y fuera de las instalaciones (interior, salidas, parking, etc.) </c:v>
                </c:pt>
                <c:pt idx="3">
                  <c:v>Mayor control en los accesos internos </c:v>
                </c:pt>
                <c:pt idx="4">
                  <c:v>Instalar sistemas control en los accesos (identificación) </c:v>
                </c:pt>
                <c:pt idx="5">
                  <c:v>Instalar sistemas de detección de metales </c:v>
                </c:pt>
                <c:pt idx="6">
                  <c:v>Otros</c:v>
                </c:pt>
                <c:pt idx="7">
                  <c:v>Ninguna/ están bien como están </c:v>
                </c:pt>
                <c:pt idx="8">
                  <c:v>No sabe </c:v>
                </c:pt>
              </c:strCache>
            </c:strRef>
          </c:cat>
          <c:val>
            <c:numRef>
              <c:f>Hoja1!$B$2:$B$10</c:f>
              <c:numCache>
                <c:formatCode>####.0</c:formatCode>
                <c:ptCount val="9"/>
                <c:pt idx="0">
                  <c:v>78.503711639607502</c:v>
                </c:pt>
                <c:pt idx="1">
                  <c:v>51.450628376734961</c:v>
                </c:pt>
                <c:pt idx="2">
                  <c:v>51.401775469895441</c:v>
                </c:pt>
                <c:pt idx="3">
                  <c:v>28.744925874055216</c:v>
                </c:pt>
                <c:pt idx="4">
                  <c:v>19.886977726468235</c:v>
                </c:pt>
                <c:pt idx="5">
                  <c:v>10.026709180046451</c:v>
                </c:pt>
                <c:pt idx="6">
                  <c:v>2.4309175982273277</c:v>
                </c:pt>
                <c:pt idx="7">
                  <c:v>2.013045820882176</c:v>
                </c:pt>
                <c:pt idx="8">
                  <c:v>1.815657252047219</c:v>
                </c:pt>
              </c:numCache>
            </c:numRef>
          </c:val>
        </c:ser>
        <c:dLbls/>
        <c:gapWidth val="50"/>
        <c:axId val="310489856"/>
        <c:axId val="310491392"/>
      </c:barChart>
      <c:catAx>
        <c:axId val="310489856"/>
        <c:scaling>
          <c:orientation val="maxMin"/>
        </c:scaling>
        <c:axPos val="l"/>
        <c:tickLblPos val="none"/>
        <c:txPr>
          <a:bodyPr/>
          <a:lstStyle/>
          <a:p>
            <a:pPr>
              <a:defRPr sz="1300">
                <a:latin typeface="Calibri" pitchFamily="34" charset="0"/>
                <a:cs typeface="Calibri" pitchFamily="34" charset="0"/>
              </a:defRPr>
            </a:pPr>
            <a:endParaRPr lang="es-ES"/>
          </a:p>
        </c:txPr>
        <c:crossAx val="310491392"/>
        <c:crosses val="autoZero"/>
        <c:auto val="1"/>
        <c:lblAlgn val="ctr"/>
        <c:lblOffset val="100"/>
      </c:catAx>
      <c:valAx>
        <c:axId val="310491392"/>
        <c:scaling>
          <c:orientation val="minMax"/>
          <c:max val="100"/>
        </c:scaling>
        <c:axPos val="b"/>
        <c:majorGridlines>
          <c:spPr>
            <a:ln>
              <a:solidFill>
                <a:schemeClr val="bg1">
                  <a:lumMod val="50000"/>
                </a:schemeClr>
              </a:solidFill>
              <a:prstDash val="dash"/>
            </a:ln>
          </c:spPr>
        </c:majorGridlines>
        <c:numFmt formatCode="0\%" sourceLinked="0"/>
        <c:tickLblPos val="nextTo"/>
        <c:txPr>
          <a:bodyPr/>
          <a:lstStyle/>
          <a:p>
            <a:pPr>
              <a:defRPr sz="1000">
                <a:latin typeface="Calibri" pitchFamily="34" charset="0"/>
                <a:cs typeface="Calibri" pitchFamily="34" charset="0"/>
              </a:defRPr>
            </a:pPr>
            <a:endParaRPr lang="es-ES"/>
          </a:p>
        </c:txPr>
        <c:crossAx val="310489856"/>
        <c:crosses val="max"/>
        <c:crossBetween val="between"/>
        <c:majorUnit val="20"/>
      </c:valAx>
      <c:spPr>
        <a:ln>
          <a:solidFill>
            <a:srgbClr val="808080"/>
          </a:solidFill>
        </a:ln>
      </c:spPr>
    </c:plotArea>
    <c:plotVisOnly val="1"/>
    <c:dispBlanksAs val="gap"/>
  </c:chart>
  <c:txPr>
    <a:bodyPr/>
    <a:lstStyle/>
    <a:p>
      <a:pPr>
        <a:defRPr sz="1800"/>
      </a:pPr>
      <a:endParaRPr lang="es-E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s-ES"/>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Hoja1!$A$2</c:f>
              <c:strCache>
                <c:ptCount val="1"/>
                <c:pt idx="0">
                  <c:v>Indicador</c:v>
                </c:pt>
              </c:strCache>
            </c:strRef>
          </c:tx>
          <c:spPr>
            <a:solidFill>
              <a:srgbClr val="9BBB59">
                <a:lumMod val="60000"/>
                <a:lumOff val="40000"/>
              </a:srgbClr>
            </a:solidFill>
          </c:spPr>
          <c:dPt>
            <c:idx val="0"/>
            <c:spPr>
              <a:solidFill>
                <a:srgbClr val="9BBB59">
                  <a:lumMod val="50000"/>
                </a:srgbClr>
              </a:solidFill>
            </c:spPr>
          </c:dPt>
          <c:dLbls>
            <c:dLbl>
              <c:idx val="1"/>
              <c:layout>
                <c:manualLayout>
                  <c:x val="1.4715097179892177E-3"/>
                  <c:y val="0.11623246492985977"/>
                </c:manualLayout>
              </c:layout>
              <c:numFmt formatCode="0.0\%" sourceLinked="0"/>
              <c:spPr>
                <a:noFill/>
              </c:spPr>
              <c:txPr>
                <a:bodyPr/>
                <a:lstStyle/>
                <a:p>
                  <a:pPr>
                    <a:defRPr sz="1600">
                      <a:latin typeface="Calibri" pitchFamily="34" charset="0"/>
                      <a:cs typeface="Calibri" pitchFamily="34" charset="0"/>
                    </a:defRPr>
                  </a:pPr>
                  <a:endParaRPr lang="es-ES"/>
                </a:p>
              </c:txPr>
              <c:showVal val="1"/>
            </c:dLbl>
            <c:dLbl>
              <c:idx val="2"/>
              <c:layout>
                <c:manualLayout>
                  <c:x val="0"/>
                  <c:y val="0.12024048096192387"/>
                </c:manualLayout>
              </c:layout>
              <c:numFmt formatCode="0.0\%" sourceLinked="0"/>
              <c:spPr>
                <a:noFill/>
              </c:spPr>
              <c:txPr>
                <a:bodyPr/>
                <a:lstStyle/>
                <a:p>
                  <a:pPr>
                    <a:defRPr sz="1600">
                      <a:latin typeface="Calibri" pitchFamily="34" charset="0"/>
                      <a:cs typeface="Calibri" pitchFamily="34" charset="0"/>
                    </a:defRPr>
                  </a:pPr>
                  <a:endParaRPr lang="es-ES"/>
                </a:p>
              </c:txPr>
              <c:showVal val="1"/>
            </c:dLbl>
            <c:numFmt formatCode="0.0\%" sourceLinked="0"/>
            <c:spPr>
              <a:solidFill>
                <a:schemeClr val="bg1"/>
              </a:solidFill>
            </c:spPr>
            <c:txPr>
              <a:bodyPr/>
              <a:lstStyle/>
              <a:p>
                <a:pPr>
                  <a:defRPr sz="1600">
                    <a:latin typeface="Calibri" pitchFamily="34" charset="0"/>
                    <a:cs typeface="Calibri" pitchFamily="34" charset="0"/>
                  </a:defRPr>
                </a:pPr>
                <a:endParaRPr lang="es-ES"/>
              </a:p>
            </c:txPr>
            <c:showVal val="1"/>
          </c:dLbls>
          <c:cat>
            <c:strRef>
              <c:f>Hoja1!$B$1:$G$1</c:f>
              <c:strCache>
                <c:ptCount val="6"/>
                <c:pt idx="0">
                  <c:v>TOTAL
(2.081 Casos)</c:v>
                </c:pt>
                <c:pt idx="1">
                  <c:v>De 18 a 24 años
(246 Casos)</c:v>
                </c:pt>
                <c:pt idx="2">
                  <c:v>De 25 a 34 años
(513 casos)</c:v>
                </c:pt>
                <c:pt idx="3">
                  <c:v>De 35 a 44 años
(540 casos)</c:v>
                </c:pt>
                <c:pt idx="4">
                  <c:v>De 45 a 54 años
(455 Casos)</c:v>
                </c:pt>
                <c:pt idx="5">
                  <c:v>De 55 a 65 años
(327 Casos)</c:v>
                </c:pt>
              </c:strCache>
            </c:strRef>
          </c:cat>
          <c:val>
            <c:numRef>
              <c:f>Hoja1!$B$2:$G$2</c:f>
              <c:numCache>
                <c:formatCode>General</c:formatCode>
                <c:ptCount val="6"/>
                <c:pt idx="0" formatCode="####.0">
                  <c:v>-16.435262494928242</c:v>
                </c:pt>
                <c:pt idx="1">
                  <c:v>-13.305515450000001</c:v>
                </c:pt>
                <c:pt idx="2">
                  <c:v>-12.561212100000001</c:v>
                </c:pt>
                <c:pt idx="3">
                  <c:v>-16.061781539999991</c:v>
                </c:pt>
                <c:pt idx="4">
                  <c:v>-21.748056589999997</c:v>
                </c:pt>
                <c:pt idx="5">
                  <c:v>-19.534820839999995</c:v>
                </c:pt>
              </c:numCache>
            </c:numRef>
          </c:val>
        </c:ser>
        <c:dLbls/>
        <c:gapWidth val="50"/>
        <c:axId val="300821888"/>
        <c:axId val="300823680"/>
      </c:barChart>
      <c:lineChart>
        <c:grouping val="standard"/>
        <c:ser>
          <c:idx val="1"/>
          <c:order val="1"/>
          <c:tx>
            <c:strRef>
              <c:f>Hoja1!$A$3</c:f>
              <c:strCache>
                <c:ptCount val="1"/>
              </c:strCache>
            </c:strRef>
          </c:tx>
          <c:spPr>
            <a:ln w="38100">
              <a:solidFill>
                <a:srgbClr val="F79646">
                  <a:lumMod val="50000"/>
                </a:srgbClr>
              </a:solidFill>
            </a:ln>
          </c:spPr>
          <c:marker>
            <c:symbol val="circle"/>
            <c:size val="6"/>
            <c:spPr>
              <a:solidFill>
                <a:srgbClr val="F79646">
                  <a:lumMod val="50000"/>
                </a:srgbClr>
              </a:solidFill>
              <a:ln>
                <a:solidFill>
                  <a:sysClr val="window" lastClr="FFFFFF"/>
                </a:solidFill>
              </a:ln>
            </c:spPr>
          </c:marker>
          <c:cat>
            <c:strRef>
              <c:f>Hoja1!$B$1:$G$1</c:f>
              <c:strCache>
                <c:ptCount val="6"/>
                <c:pt idx="0">
                  <c:v>TOTAL
(2.081 Casos)</c:v>
                </c:pt>
                <c:pt idx="1">
                  <c:v>De 18 a 24 años
(246 Casos)</c:v>
                </c:pt>
                <c:pt idx="2">
                  <c:v>De 25 a 34 años
(513 casos)</c:v>
                </c:pt>
                <c:pt idx="3">
                  <c:v>De 35 a 44 años
(540 casos)</c:v>
                </c:pt>
                <c:pt idx="4">
                  <c:v>De 45 a 54 años
(455 Casos)</c:v>
                </c:pt>
                <c:pt idx="5">
                  <c:v>De 55 a 65 años
(327 Casos)</c:v>
                </c:pt>
              </c:strCache>
            </c:strRef>
          </c:cat>
          <c:val>
            <c:numRef>
              <c:f>Hoja1!$B$3:$G$3</c:f>
              <c:numCache>
                <c:formatCode>General</c:formatCode>
                <c:ptCount val="6"/>
                <c:pt idx="0" formatCode="####.0">
                  <c:v>-16.399999999999999</c:v>
                </c:pt>
                <c:pt idx="1">
                  <c:v>-16.399999999999999</c:v>
                </c:pt>
                <c:pt idx="2">
                  <c:v>-16.399999999999999</c:v>
                </c:pt>
                <c:pt idx="3">
                  <c:v>-16.399999999999999</c:v>
                </c:pt>
                <c:pt idx="4">
                  <c:v>-16.399999999999999</c:v>
                </c:pt>
                <c:pt idx="5">
                  <c:v>-16.399999999999999</c:v>
                </c:pt>
              </c:numCache>
            </c:numRef>
          </c:val>
        </c:ser>
        <c:dLbls/>
        <c:marker val="1"/>
        <c:axId val="300821888"/>
        <c:axId val="300823680"/>
      </c:lineChart>
      <c:catAx>
        <c:axId val="300821888"/>
        <c:scaling>
          <c:orientation val="minMax"/>
        </c:scaling>
        <c:axPos val="b"/>
        <c:majorTickMark val="none"/>
        <c:tickLblPos val="high"/>
        <c:txPr>
          <a:bodyPr/>
          <a:lstStyle/>
          <a:p>
            <a:pPr>
              <a:defRPr sz="1400">
                <a:latin typeface="Calibri" pitchFamily="34" charset="0"/>
                <a:cs typeface="Calibri" pitchFamily="34" charset="0"/>
              </a:defRPr>
            </a:pPr>
            <a:endParaRPr lang="es-ES"/>
          </a:p>
        </c:txPr>
        <c:crossAx val="300823680"/>
        <c:crosses val="autoZero"/>
        <c:auto val="1"/>
        <c:lblAlgn val="ctr"/>
        <c:lblOffset val="0"/>
      </c:catAx>
      <c:valAx>
        <c:axId val="300823680"/>
        <c:scaling>
          <c:orientation val="minMax"/>
          <c:max val="0"/>
          <c:min val="-50"/>
        </c:scaling>
        <c:axPos val="l"/>
        <c:majorGridlines>
          <c:spPr>
            <a:ln>
              <a:solidFill>
                <a:schemeClr val="bg1">
                  <a:lumMod val="50000"/>
                </a:schemeClr>
              </a:solidFill>
              <a:prstDash val="dash"/>
            </a:ln>
          </c:spPr>
        </c:majorGridlines>
        <c:numFmt formatCode="0\%" sourceLinked="0"/>
        <c:tickLblPos val="nextTo"/>
        <c:txPr>
          <a:bodyPr/>
          <a:lstStyle/>
          <a:p>
            <a:pPr>
              <a:defRPr sz="1000">
                <a:latin typeface="Calibri" pitchFamily="34" charset="0"/>
                <a:cs typeface="Calibri" pitchFamily="34" charset="0"/>
              </a:defRPr>
            </a:pPr>
            <a:endParaRPr lang="es-ES"/>
          </a:p>
        </c:txPr>
        <c:crossAx val="300821888"/>
        <c:crosses val="autoZero"/>
        <c:crossBetween val="between"/>
        <c:majorUnit val="10"/>
      </c:valAx>
      <c:spPr>
        <a:ln>
          <a:solidFill>
            <a:srgbClr val="808080"/>
          </a:solidFill>
        </a:ln>
      </c:spPr>
    </c:plotArea>
    <c:plotVisOnly val="1"/>
    <c:dispBlanksAs val="gap"/>
  </c:chart>
  <c:txPr>
    <a:bodyPr/>
    <a:lstStyle/>
    <a:p>
      <a:pPr>
        <a:defRPr sz="1800"/>
      </a:pPr>
      <a:endParaRPr lang="es-ES"/>
    </a:p>
  </c:txPr>
  <c:externalData r:id="rId2"/>
</c:chartSpace>
</file>

<file path=ppt/charts/chart40.xml><?xml version="1.0" encoding="utf-8"?>
<c:chartSpace xmlns:c="http://schemas.openxmlformats.org/drawingml/2006/chart" xmlns:a="http://schemas.openxmlformats.org/drawingml/2006/main" xmlns:r="http://schemas.openxmlformats.org/officeDocument/2006/relationships">
  <c:lang val="es-E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6117239698041582E-2"/>
          <c:y val="4.8953588490167753E-2"/>
          <c:w val="0.92769615340407729"/>
          <c:h val="0.92529749337104017"/>
        </c:manualLayout>
      </c:layout>
      <c:barChart>
        <c:barDir val="col"/>
        <c:grouping val="stacked"/>
        <c:ser>
          <c:idx val="0"/>
          <c:order val="0"/>
          <c:tx>
            <c:strRef>
              <c:f>Hoja1!$A$2</c:f>
              <c:strCache>
                <c:ptCount val="1"/>
                <c:pt idx="0">
                  <c:v>SEMANAL/MENSUAL</c:v>
                </c:pt>
              </c:strCache>
            </c:strRef>
          </c:tx>
          <c:spPr>
            <a:solidFill>
              <a:srgbClr val="4BACC6">
                <a:lumMod val="60000"/>
                <a:lumOff val="40000"/>
              </a:srgbClr>
            </a:solidFill>
          </c:spPr>
          <c:dLbls>
            <c:numFmt formatCode="0.0\%" sourceLinked="0"/>
            <c:spPr>
              <a:noFill/>
            </c:spPr>
            <c:txPr>
              <a:bodyPr/>
              <a:lstStyle/>
              <a:p>
                <a:pPr>
                  <a:defRPr sz="1600">
                    <a:solidFill>
                      <a:schemeClr val="tx1"/>
                    </a:solidFill>
                    <a:latin typeface="Calibri" pitchFamily="34" charset="0"/>
                    <a:cs typeface="Calibri" pitchFamily="34" charset="0"/>
                  </a:defRPr>
                </a:pPr>
                <a:endParaRPr lang="es-ES"/>
              </a:p>
            </c:txPr>
            <c:showVal val="1"/>
          </c:dLbls>
          <c:cat>
            <c:strRef>
              <c:f>Hoja1!$B$1:$I$1</c:f>
              <c:strCache>
                <c:ptCount val="8"/>
                <c:pt idx="0">
                  <c:v>Parque y jardines públicos</c:v>
                </c:pt>
                <c:pt idx="1">
                  <c:v>Lugares / zonas turísticos y comerciales</c:v>
                </c:pt>
                <c:pt idx="2">
                  <c:v>Recintos deportivos/ Piscinas</c:v>
                </c:pt>
                <c:pt idx="3">
                  <c:v>Salas de conciertos/ espectaculos</c:v>
                </c:pt>
                <c:pt idx="4">
                  <c:v>Parque temáticos y de atracciones</c:v>
                </c:pt>
                <c:pt idx="5">
                  <c:v>Centros comerciales/ Centros de ocio</c:v>
                </c:pt>
                <c:pt idx="6">
                  <c:v>Cines/ teatro</c:v>
                </c:pt>
                <c:pt idx="7">
                  <c:v>Museos y salas de exposiciones</c:v>
                </c:pt>
              </c:strCache>
            </c:strRef>
          </c:cat>
          <c:val>
            <c:numRef>
              <c:f>Hoja1!$B$2:$I$2</c:f>
              <c:numCache>
                <c:formatCode>0.0</c:formatCode>
                <c:ptCount val="8"/>
                <c:pt idx="0">
                  <c:v>72</c:v>
                </c:pt>
                <c:pt idx="1">
                  <c:v>62.84</c:v>
                </c:pt>
                <c:pt idx="2">
                  <c:v>35.83</c:v>
                </c:pt>
                <c:pt idx="3">
                  <c:v>14.52</c:v>
                </c:pt>
                <c:pt idx="4">
                  <c:v>9.7299999999999986</c:v>
                </c:pt>
                <c:pt idx="5">
                  <c:v>82.59</c:v>
                </c:pt>
                <c:pt idx="6">
                  <c:v>43.83</c:v>
                </c:pt>
                <c:pt idx="7">
                  <c:v>18.670000000000005</c:v>
                </c:pt>
              </c:numCache>
            </c:numRef>
          </c:val>
        </c:ser>
        <c:ser>
          <c:idx val="1"/>
          <c:order val="1"/>
          <c:tx>
            <c:strRef>
              <c:f>Hoja1!$A$3</c:f>
              <c:strCache>
                <c:ptCount val="1"/>
                <c:pt idx="0">
                  <c:v>Anualmente</c:v>
                </c:pt>
              </c:strCache>
            </c:strRef>
          </c:tx>
          <c:spPr>
            <a:solidFill>
              <a:sysClr val="window" lastClr="FFFFFF">
                <a:lumMod val="85000"/>
              </a:sysClr>
            </a:solidFill>
          </c:spPr>
          <c:dLbls>
            <c:numFmt formatCode="0.0\%" sourceLinked="0"/>
            <c:txPr>
              <a:bodyPr/>
              <a:lstStyle/>
              <a:p>
                <a:pPr>
                  <a:defRPr sz="1600">
                    <a:latin typeface="Calibri" pitchFamily="34" charset="0"/>
                    <a:cs typeface="Calibri" pitchFamily="34" charset="0"/>
                  </a:defRPr>
                </a:pPr>
                <a:endParaRPr lang="es-ES"/>
              </a:p>
            </c:txPr>
            <c:showVal val="1"/>
          </c:dLbls>
          <c:cat>
            <c:strRef>
              <c:f>Hoja1!$B$1:$I$1</c:f>
              <c:strCache>
                <c:ptCount val="8"/>
                <c:pt idx="0">
                  <c:v>Parque y jardines públicos</c:v>
                </c:pt>
                <c:pt idx="1">
                  <c:v>Lugares / zonas turísticos y comerciales</c:v>
                </c:pt>
                <c:pt idx="2">
                  <c:v>Recintos deportivos/ Piscinas</c:v>
                </c:pt>
                <c:pt idx="3">
                  <c:v>Salas de conciertos/ espectaculos</c:v>
                </c:pt>
                <c:pt idx="4">
                  <c:v>Parque temáticos y de atracciones</c:v>
                </c:pt>
                <c:pt idx="5">
                  <c:v>Centros comerciales/ Centros de ocio</c:v>
                </c:pt>
                <c:pt idx="6">
                  <c:v>Cines/ teatro</c:v>
                </c:pt>
                <c:pt idx="7">
                  <c:v>Museos y salas de exposiciones</c:v>
                </c:pt>
              </c:strCache>
            </c:strRef>
          </c:cat>
          <c:val>
            <c:numRef>
              <c:f>Hoja1!$B$3:$I$3</c:f>
              <c:numCache>
                <c:formatCode>0.0</c:formatCode>
                <c:ptCount val="8"/>
                <c:pt idx="0">
                  <c:v>21.41</c:v>
                </c:pt>
                <c:pt idx="1">
                  <c:v>29.59</c:v>
                </c:pt>
                <c:pt idx="2">
                  <c:v>33.290000000000006</c:v>
                </c:pt>
                <c:pt idx="3">
                  <c:v>43.57</c:v>
                </c:pt>
                <c:pt idx="4">
                  <c:v>29.47</c:v>
                </c:pt>
                <c:pt idx="5">
                  <c:v>14.28</c:v>
                </c:pt>
                <c:pt idx="6">
                  <c:v>38.200000000000003</c:v>
                </c:pt>
                <c:pt idx="7">
                  <c:v>42.2</c:v>
                </c:pt>
              </c:numCache>
            </c:numRef>
          </c:val>
        </c:ser>
        <c:ser>
          <c:idx val="2"/>
          <c:order val="2"/>
          <c:tx>
            <c:strRef>
              <c:f>Hoja1!$A$4</c:f>
              <c:strCache>
                <c:ptCount val="1"/>
                <c:pt idx="0">
                  <c:v>Con menos frecuencia/ Nunca</c:v>
                </c:pt>
              </c:strCache>
            </c:strRef>
          </c:tx>
          <c:spPr>
            <a:solidFill>
              <a:srgbClr val="4BACC6">
                <a:lumMod val="75000"/>
              </a:srgbClr>
            </a:solidFill>
          </c:spPr>
          <c:dLbls>
            <c:dLbl>
              <c:idx val="5"/>
              <c:layout>
                <c:manualLayout>
                  <c:x val="5.7388879001579497E-2"/>
                  <c:y val="4.1284403669724766E-2"/>
                </c:manualLayout>
              </c:layout>
              <c:numFmt formatCode="0.0\%" sourceLinked="0"/>
              <c:spPr/>
              <c:txPr>
                <a:bodyPr/>
                <a:lstStyle/>
                <a:p>
                  <a:pPr>
                    <a:defRPr sz="1400">
                      <a:solidFill>
                        <a:schemeClr val="accent5">
                          <a:lumMod val="75000"/>
                        </a:schemeClr>
                      </a:solidFill>
                      <a:latin typeface="Calibri" pitchFamily="34" charset="0"/>
                      <a:cs typeface="Calibri" pitchFamily="34" charset="0"/>
                    </a:defRPr>
                  </a:pPr>
                  <a:endParaRPr lang="es-ES"/>
                </a:p>
              </c:txPr>
              <c:showVal val="1"/>
            </c:dLbl>
            <c:numFmt formatCode="0.0\%" sourceLinked="0"/>
            <c:txPr>
              <a:bodyPr/>
              <a:lstStyle/>
              <a:p>
                <a:pPr>
                  <a:defRPr sz="1600">
                    <a:solidFill>
                      <a:schemeClr val="bg1"/>
                    </a:solidFill>
                    <a:latin typeface="Calibri" pitchFamily="34" charset="0"/>
                    <a:cs typeface="Calibri" pitchFamily="34" charset="0"/>
                  </a:defRPr>
                </a:pPr>
                <a:endParaRPr lang="es-ES"/>
              </a:p>
            </c:txPr>
            <c:showVal val="1"/>
          </c:dLbls>
          <c:cat>
            <c:strRef>
              <c:f>Hoja1!$B$1:$I$1</c:f>
              <c:strCache>
                <c:ptCount val="8"/>
                <c:pt idx="0">
                  <c:v>Parque y jardines públicos</c:v>
                </c:pt>
                <c:pt idx="1">
                  <c:v>Lugares / zonas turísticos y comerciales</c:v>
                </c:pt>
                <c:pt idx="2">
                  <c:v>Recintos deportivos/ Piscinas</c:v>
                </c:pt>
                <c:pt idx="3">
                  <c:v>Salas de conciertos/ espectaculos</c:v>
                </c:pt>
                <c:pt idx="4">
                  <c:v>Parque temáticos y de atracciones</c:v>
                </c:pt>
                <c:pt idx="5">
                  <c:v>Centros comerciales/ Centros de ocio</c:v>
                </c:pt>
                <c:pt idx="6">
                  <c:v>Cines/ teatro</c:v>
                </c:pt>
                <c:pt idx="7">
                  <c:v>Museos y salas de exposiciones</c:v>
                </c:pt>
              </c:strCache>
            </c:strRef>
          </c:cat>
          <c:val>
            <c:numRef>
              <c:f>Hoja1!$B$4:$I$4</c:f>
              <c:numCache>
                <c:formatCode>0.0</c:formatCode>
                <c:ptCount val="8"/>
                <c:pt idx="0">
                  <c:v>6.05</c:v>
                </c:pt>
                <c:pt idx="1">
                  <c:v>6.89</c:v>
                </c:pt>
                <c:pt idx="2">
                  <c:v>30.22</c:v>
                </c:pt>
                <c:pt idx="3">
                  <c:v>41.449999999999996</c:v>
                </c:pt>
                <c:pt idx="4">
                  <c:v>59.8</c:v>
                </c:pt>
                <c:pt idx="5">
                  <c:v>2.9299999999999997</c:v>
                </c:pt>
                <c:pt idx="6">
                  <c:v>17.279999999999998</c:v>
                </c:pt>
                <c:pt idx="7">
                  <c:v>38.130000000000003</c:v>
                </c:pt>
              </c:numCache>
            </c:numRef>
          </c:val>
        </c:ser>
        <c:ser>
          <c:idx val="3"/>
          <c:order val="3"/>
          <c:tx>
            <c:strRef>
              <c:f>Hoja1!$A$5</c:f>
              <c:strCache>
                <c:ptCount val="1"/>
                <c:pt idx="0">
                  <c:v>No sabe</c:v>
                </c:pt>
              </c:strCache>
            </c:strRef>
          </c:tx>
          <c:spPr>
            <a:solidFill>
              <a:sysClr val="window" lastClr="FFFFFF"/>
            </a:solidFill>
            <a:ln>
              <a:solidFill>
                <a:sysClr val="window" lastClr="FFFFFF">
                  <a:lumMod val="85000"/>
                </a:sysClr>
              </a:solidFill>
            </a:ln>
          </c:spPr>
          <c:cat>
            <c:strRef>
              <c:f>Hoja1!$B$1:$I$1</c:f>
              <c:strCache>
                <c:ptCount val="8"/>
                <c:pt idx="0">
                  <c:v>Parque y jardines públicos</c:v>
                </c:pt>
                <c:pt idx="1">
                  <c:v>Lugares / zonas turísticos y comerciales</c:v>
                </c:pt>
                <c:pt idx="2">
                  <c:v>Recintos deportivos/ Piscinas</c:v>
                </c:pt>
                <c:pt idx="3">
                  <c:v>Salas de conciertos/ espectaculos</c:v>
                </c:pt>
                <c:pt idx="4">
                  <c:v>Parque temáticos y de atracciones</c:v>
                </c:pt>
                <c:pt idx="5">
                  <c:v>Centros comerciales/ Centros de ocio</c:v>
                </c:pt>
                <c:pt idx="6">
                  <c:v>Cines/ teatro</c:v>
                </c:pt>
                <c:pt idx="7">
                  <c:v>Museos y salas de exposiciones</c:v>
                </c:pt>
              </c:strCache>
            </c:strRef>
          </c:cat>
          <c:val>
            <c:numRef>
              <c:f>Hoja1!$B$5:$I$5</c:f>
              <c:numCache>
                <c:formatCode>0.0</c:formatCode>
                <c:ptCount val="8"/>
                <c:pt idx="0">
                  <c:v>0.54</c:v>
                </c:pt>
                <c:pt idx="1">
                  <c:v>0.68</c:v>
                </c:pt>
                <c:pt idx="2">
                  <c:v>0.65000000000000013</c:v>
                </c:pt>
                <c:pt idx="3">
                  <c:v>0.47000000000000003</c:v>
                </c:pt>
                <c:pt idx="4">
                  <c:v>1.02</c:v>
                </c:pt>
                <c:pt idx="5">
                  <c:v>0.2</c:v>
                </c:pt>
                <c:pt idx="6">
                  <c:v>0.68</c:v>
                </c:pt>
                <c:pt idx="7">
                  <c:v>1</c:v>
                </c:pt>
              </c:numCache>
            </c:numRef>
          </c:val>
        </c:ser>
        <c:dLbls/>
        <c:gapWidth val="70"/>
        <c:overlap val="100"/>
        <c:axId val="310908800"/>
        <c:axId val="310910336"/>
      </c:barChart>
      <c:catAx>
        <c:axId val="310908800"/>
        <c:scaling>
          <c:orientation val="minMax"/>
        </c:scaling>
        <c:axPos val="b"/>
        <c:tickLblPos val="none"/>
        <c:txPr>
          <a:bodyPr rot="0"/>
          <a:lstStyle/>
          <a:p>
            <a:pPr>
              <a:defRPr sz="1100">
                <a:latin typeface="Calibri" pitchFamily="34" charset="0"/>
                <a:cs typeface="Calibri" pitchFamily="34" charset="0"/>
              </a:defRPr>
            </a:pPr>
            <a:endParaRPr lang="es-ES"/>
          </a:p>
        </c:txPr>
        <c:crossAx val="310910336"/>
        <c:crosses val="autoZero"/>
        <c:auto val="1"/>
        <c:lblAlgn val="ctr"/>
        <c:lblOffset val="100"/>
      </c:catAx>
      <c:valAx>
        <c:axId val="310910336"/>
        <c:scaling>
          <c:orientation val="minMax"/>
          <c:max val="100"/>
        </c:scaling>
        <c:axPos val="l"/>
        <c:majorGridlines>
          <c:spPr>
            <a:ln>
              <a:solidFill>
                <a:schemeClr val="bg1">
                  <a:lumMod val="50000"/>
                </a:schemeClr>
              </a:solidFill>
              <a:prstDash val="dash"/>
            </a:ln>
          </c:spPr>
        </c:majorGridlines>
        <c:numFmt formatCode="0\%" sourceLinked="0"/>
        <c:tickLblPos val="nextTo"/>
        <c:txPr>
          <a:bodyPr/>
          <a:lstStyle/>
          <a:p>
            <a:pPr>
              <a:defRPr sz="1000">
                <a:latin typeface="Calibri" pitchFamily="34" charset="0"/>
                <a:cs typeface="Calibri" pitchFamily="34" charset="0"/>
              </a:defRPr>
            </a:pPr>
            <a:endParaRPr lang="es-ES"/>
          </a:p>
        </c:txPr>
        <c:crossAx val="310908800"/>
        <c:crosses val="autoZero"/>
        <c:crossBetween val="between"/>
        <c:majorUnit val="20"/>
      </c:valAx>
      <c:spPr>
        <a:ln>
          <a:solidFill>
            <a:srgbClr val="808080"/>
          </a:solidFill>
        </a:ln>
      </c:spPr>
    </c:plotArea>
    <c:plotVisOnly val="1"/>
    <c:dispBlanksAs val="gap"/>
  </c:chart>
  <c:txPr>
    <a:bodyPr/>
    <a:lstStyle/>
    <a:p>
      <a:pPr>
        <a:defRPr sz="1800"/>
      </a:pPr>
      <a:endParaRPr lang="es-ES"/>
    </a:p>
  </c:txPr>
  <c:externalData r:id="rId2"/>
</c:chartSpace>
</file>

<file path=ppt/charts/chart41.xml><?xml version="1.0" encoding="utf-8"?>
<c:chartSpace xmlns:c="http://schemas.openxmlformats.org/drawingml/2006/chart" xmlns:a="http://schemas.openxmlformats.org/drawingml/2006/main" xmlns:r="http://schemas.openxmlformats.org/officeDocument/2006/relationships">
  <c:lang val="es-E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6117239698041582E-2"/>
          <c:y val="4.8953588490167753E-2"/>
          <c:w val="0.92769615340407729"/>
          <c:h val="0.86681896455949359"/>
        </c:manualLayout>
      </c:layout>
      <c:barChart>
        <c:barDir val="col"/>
        <c:grouping val="stacked"/>
        <c:ser>
          <c:idx val="0"/>
          <c:order val="0"/>
          <c:tx>
            <c:strRef>
              <c:f>Hoja1!$A$2</c:f>
              <c:strCache>
                <c:ptCount val="1"/>
                <c:pt idx="0">
                  <c:v>Buena+Muy buena</c:v>
                </c:pt>
              </c:strCache>
            </c:strRef>
          </c:tx>
          <c:spPr>
            <a:solidFill>
              <a:srgbClr val="4BACC6"/>
            </a:solidFill>
          </c:spPr>
          <c:dLbls>
            <c:numFmt formatCode="0.0\%" sourceLinked="0"/>
            <c:spPr>
              <a:noFill/>
            </c:spPr>
            <c:txPr>
              <a:bodyPr/>
              <a:lstStyle/>
              <a:p>
                <a:pPr>
                  <a:defRPr sz="1600">
                    <a:solidFill>
                      <a:schemeClr val="bg1"/>
                    </a:solidFill>
                    <a:latin typeface="Calibri" pitchFamily="34" charset="0"/>
                    <a:cs typeface="Calibri" pitchFamily="34" charset="0"/>
                  </a:defRPr>
                </a:pPr>
                <a:endParaRPr lang="es-ES"/>
              </a:p>
            </c:txPr>
            <c:showVal val="1"/>
          </c:dLbls>
          <c:cat>
            <c:strRef>
              <c:f>Hoja1!$B$1:$J$1</c:f>
              <c:strCache>
                <c:ptCount val="9"/>
                <c:pt idx="0">
                  <c:v>Total</c:v>
                </c:pt>
                <c:pt idx="1">
                  <c:v>Parque y jardines públicos</c:v>
                </c:pt>
                <c:pt idx="2">
                  <c:v>Lugares / zonas turísticos y comerciales</c:v>
                </c:pt>
                <c:pt idx="3">
                  <c:v>Recintos deportivos / Piscinas</c:v>
                </c:pt>
                <c:pt idx="4">
                  <c:v>Salas de conciertos / espectaculos</c:v>
                </c:pt>
                <c:pt idx="5">
                  <c:v>Parque temáticos y de atracciones</c:v>
                </c:pt>
                <c:pt idx="6">
                  <c:v>Centros comerciales / Centros de ocio</c:v>
                </c:pt>
                <c:pt idx="7">
                  <c:v>Cines / teatro</c:v>
                </c:pt>
                <c:pt idx="8">
                  <c:v>Museos y salas de exposiciones</c:v>
                </c:pt>
              </c:strCache>
            </c:strRef>
          </c:cat>
          <c:val>
            <c:numRef>
              <c:f>Hoja1!$B$2:$J$2</c:f>
              <c:numCache>
                <c:formatCode>General</c:formatCode>
                <c:ptCount val="9"/>
                <c:pt idx="0" formatCode="####.0">
                  <c:v>21.4</c:v>
                </c:pt>
                <c:pt idx="1">
                  <c:v>23.14</c:v>
                </c:pt>
                <c:pt idx="2">
                  <c:v>39.42</c:v>
                </c:pt>
                <c:pt idx="3">
                  <c:v>45.4</c:v>
                </c:pt>
                <c:pt idx="4">
                  <c:v>48.349999999999994</c:v>
                </c:pt>
                <c:pt idx="5">
                  <c:v>52.28</c:v>
                </c:pt>
                <c:pt idx="6">
                  <c:v>55.96</c:v>
                </c:pt>
                <c:pt idx="7">
                  <c:v>65.75</c:v>
                </c:pt>
                <c:pt idx="8">
                  <c:v>75.349999999999994</c:v>
                </c:pt>
              </c:numCache>
            </c:numRef>
          </c:val>
        </c:ser>
        <c:ser>
          <c:idx val="1"/>
          <c:order val="1"/>
          <c:tx>
            <c:strRef>
              <c:f>Hoja1!$A$3</c:f>
              <c:strCache>
                <c:ptCount val="1"/>
                <c:pt idx="0">
                  <c:v>Regular</c:v>
                </c:pt>
              </c:strCache>
            </c:strRef>
          </c:tx>
          <c:spPr>
            <a:solidFill>
              <a:srgbClr val="C7EAF5"/>
            </a:solidFill>
          </c:spPr>
          <c:dLbls>
            <c:numFmt formatCode="0.0\%" sourceLinked="0"/>
            <c:txPr>
              <a:bodyPr/>
              <a:lstStyle/>
              <a:p>
                <a:pPr>
                  <a:defRPr sz="1600">
                    <a:latin typeface="Calibri" pitchFamily="34" charset="0"/>
                    <a:cs typeface="Calibri" pitchFamily="34" charset="0"/>
                  </a:defRPr>
                </a:pPr>
                <a:endParaRPr lang="es-ES"/>
              </a:p>
            </c:txPr>
            <c:showVal val="1"/>
          </c:dLbls>
          <c:cat>
            <c:strRef>
              <c:f>Hoja1!$B$1:$J$1</c:f>
              <c:strCache>
                <c:ptCount val="9"/>
                <c:pt idx="0">
                  <c:v>Total</c:v>
                </c:pt>
                <c:pt idx="1">
                  <c:v>Parque y jardines públicos</c:v>
                </c:pt>
                <c:pt idx="2">
                  <c:v>Lugares / zonas turísticos y comerciales</c:v>
                </c:pt>
                <c:pt idx="3">
                  <c:v>Recintos deportivos / Piscinas</c:v>
                </c:pt>
                <c:pt idx="4">
                  <c:v>Salas de conciertos / espectaculos</c:v>
                </c:pt>
                <c:pt idx="5">
                  <c:v>Parque temáticos y de atracciones</c:v>
                </c:pt>
                <c:pt idx="6">
                  <c:v>Centros comerciales / Centros de ocio</c:v>
                </c:pt>
                <c:pt idx="7">
                  <c:v>Cines / teatro</c:v>
                </c:pt>
                <c:pt idx="8">
                  <c:v>Museos y salas de exposiciones</c:v>
                </c:pt>
              </c:strCache>
            </c:strRef>
          </c:cat>
          <c:val>
            <c:numRef>
              <c:f>Hoja1!$B$3:$J$3</c:f>
              <c:numCache>
                <c:formatCode>General</c:formatCode>
                <c:ptCount val="9"/>
                <c:pt idx="0" formatCode="####.0">
                  <c:v>40.700000000000003</c:v>
                </c:pt>
                <c:pt idx="1">
                  <c:v>46.63</c:v>
                </c:pt>
                <c:pt idx="2">
                  <c:v>44.06</c:v>
                </c:pt>
                <c:pt idx="3">
                  <c:v>37.700000000000003</c:v>
                </c:pt>
                <c:pt idx="4">
                  <c:v>35.33</c:v>
                </c:pt>
                <c:pt idx="5">
                  <c:v>30.86</c:v>
                </c:pt>
                <c:pt idx="6">
                  <c:v>36.82</c:v>
                </c:pt>
                <c:pt idx="7">
                  <c:v>25.21</c:v>
                </c:pt>
                <c:pt idx="8">
                  <c:v>15.39</c:v>
                </c:pt>
              </c:numCache>
            </c:numRef>
          </c:val>
        </c:ser>
        <c:ser>
          <c:idx val="2"/>
          <c:order val="2"/>
          <c:tx>
            <c:strRef>
              <c:f>Hoja1!$A$4</c:f>
              <c:strCache>
                <c:ptCount val="1"/>
                <c:pt idx="0">
                  <c:v>Muy mala+Mala</c:v>
                </c:pt>
              </c:strCache>
            </c:strRef>
          </c:tx>
          <c:spPr>
            <a:solidFill>
              <a:sysClr val="window" lastClr="FFFFFF">
                <a:lumMod val="75000"/>
              </a:sysClr>
            </a:solidFill>
          </c:spPr>
          <c:dLbls>
            <c:numFmt formatCode="0.0\%" sourceLinked="0"/>
            <c:txPr>
              <a:bodyPr/>
              <a:lstStyle/>
              <a:p>
                <a:pPr>
                  <a:defRPr sz="1600">
                    <a:latin typeface="Calibri" pitchFamily="34" charset="0"/>
                    <a:cs typeface="Calibri" pitchFamily="34" charset="0"/>
                  </a:defRPr>
                </a:pPr>
                <a:endParaRPr lang="es-ES"/>
              </a:p>
            </c:txPr>
            <c:showVal val="1"/>
          </c:dLbls>
          <c:cat>
            <c:strRef>
              <c:f>Hoja1!$B$1:$J$1</c:f>
              <c:strCache>
                <c:ptCount val="9"/>
                <c:pt idx="0">
                  <c:v>Total</c:v>
                </c:pt>
                <c:pt idx="1">
                  <c:v>Parque y jardines públicos</c:v>
                </c:pt>
                <c:pt idx="2">
                  <c:v>Lugares / zonas turísticos y comerciales</c:v>
                </c:pt>
                <c:pt idx="3">
                  <c:v>Recintos deportivos / Piscinas</c:v>
                </c:pt>
                <c:pt idx="4">
                  <c:v>Salas de conciertos / espectaculos</c:v>
                </c:pt>
                <c:pt idx="5">
                  <c:v>Parque temáticos y de atracciones</c:v>
                </c:pt>
                <c:pt idx="6">
                  <c:v>Centros comerciales / Centros de ocio</c:v>
                </c:pt>
                <c:pt idx="7">
                  <c:v>Cines / teatro</c:v>
                </c:pt>
                <c:pt idx="8">
                  <c:v>Museos y salas de exposiciones</c:v>
                </c:pt>
              </c:strCache>
            </c:strRef>
          </c:cat>
          <c:val>
            <c:numRef>
              <c:f>Hoja1!$B$4:$J$4</c:f>
              <c:numCache>
                <c:formatCode>General</c:formatCode>
                <c:ptCount val="9"/>
                <c:pt idx="0" formatCode="####.0">
                  <c:v>37.9</c:v>
                </c:pt>
                <c:pt idx="1">
                  <c:v>28.73</c:v>
                </c:pt>
                <c:pt idx="2">
                  <c:v>14.860000000000001</c:v>
                </c:pt>
                <c:pt idx="3">
                  <c:v>11.04</c:v>
                </c:pt>
                <c:pt idx="4">
                  <c:v>9.7900000000000009</c:v>
                </c:pt>
                <c:pt idx="5">
                  <c:v>8.2100000000000009</c:v>
                </c:pt>
                <c:pt idx="6">
                  <c:v>6.42</c:v>
                </c:pt>
                <c:pt idx="7">
                  <c:v>4.8899999999999997</c:v>
                </c:pt>
                <c:pt idx="8">
                  <c:v>2.6</c:v>
                </c:pt>
              </c:numCache>
            </c:numRef>
          </c:val>
        </c:ser>
        <c:ser>
          <c:idx val="3"/>
          <c:order val="3"/>
          <c:tx>
            <c:strRef>
              <c:f>Hoja1!$A$5</c:f>
              <c:strCache>
                <c:ptCount val="1"/>
                <c:pt idx="0">
                  <c:v>No sabe</c:v>
                </c:pt>
              </c:strCache>
            </c:strRef>
          </c:tx>
          <c:spPr>
            <a:solidFill>
              <a:sysClr val="window" lastClr="FFFFFF"/>
            </a:solidFill>
            <a:ln>
              <a:solidFill>
                <a:sysClr val="window" lastClr="FFFFFF">
                  <a:lumMod val="85000"/>
                </a:sysClr>
              </a:solidFill>
            </a:ln>
          </c:spPr>
          <c:cat>
            <c:strRef>
              <c:f>Hoja1!$B$1:$J$1</c:f>
              <c:strCache>
                <c:ptCount val="9"/>
                <c:pt idx="0">
                  <c:v>Total</c:v>
                </c:pt>
                <c:pt idx="1">
                  <c:v>Parque y jardines públicos</c:v>
                </c:pt>
                <c:pt idx="2">
                  <c:v>Lugares / zonas turísticos y comerciales</c:v>
                </c:pt>
                <c:pt idx="3">
                  <c:v>Recintos deportivos / Piscinas</c:v>
                </c:pt>
                <c:pt idx="4">
                  <c:v>Salas de conciertos / espectaculos</c:v>
                </c:pt>
                <c:pt idx="5">
                  <c:v>Parque temáticos y de atracciones</c:v>
                </c:pt>
                <c:pt idx="6">
                  <c:v>Centros comerciales / Centros de ocio</c:v>
                </c:pt>
                <c:pt idx="7">
                  <c:v>Cines / teatro</c:v>
                </c:pt>
                <c:pt idx="8">
                  <c:v>Museos y salas de exposiciones</c:v>
                </c:pt>
              </c:strCache>
            </c:strRef>
          </c:cat>
          <c:val>
            <c:numRef>
              <c:f>Hoja1!$B$5:$J$5</c:f>
              <c:numCache>
                <c:formatCode>General</c:formatCode>
                <c:ptCount val="9"/>
                <c:pt idx="1">
                  <c:v>1.49</c:v>
                </c:pt>
                <c:pt idx="2">
                  <c:v>1.6600000000000001</c:v>
                </c:pt>
                <c:pt idx="3">
                  <c:v>5.8599999999999994</c:v>
                </c:pt>
                <c:pt idx="4">
                  <c:v>6.52</c:v>
                </c:pt>
                <c:pt idx="5">
                  <c:v>8.65</c:v>
                </c:pt>
                <c:pt idx="6">
                  <c:v>0.8</c:v>
                </c:pt>
                <c:pt idx="7">
                  <c:v>4.1499999999999995</c:v>
                </c:pt>
                <c:pt idx="8">
                  <c:v>6.6599999999999993</c:v>
                </c:pt>
              </c:numCache>
            </c:numRef>
          </c:val>
        </c:ser>
        <c:dLbls/>
        <c:gapWidth val="50"/>
        <c:overlap val="100"/>
        <c:axId val="311041024"/>
        <c:axId val="311046912"/>
      </c:barChart>
      <c:catAx>
        <c:axId val="311041024"/>
        <c:scaling>
          <c:orientation val="minMax"/>
        </c:scaling>
        <c:axPos val="b"/>
        <c:tickLblPos val="none"/>
        <c:txPr>
          <a:bodyPr rot="0"/>
          <a:lstStyle/>
          <a:p>
            <a:pPr>
              <a:defRPr sz="1100">
                <a:latin typeface="Calibri" pitchFamily="34" charset="0"/>
                <a:cs typeface="Calibri" pitchFamily="34" charset="0"/>
              </a:defRPr>
            </a:pPr>
            <a:endParaRPr lang="es-ES"/>
          </a:p>
        </c:txPr>
        <c:crossAx val="311046912"/>
        <c:crosses val="autoZero"/>
        <c:auto val="1"/>
        <c:lblAlgn val="ctr"/>
        <c:lblOffset val="100"/>
      </c:catAx>
      <c:valAx>
        <c:axId val="311046912"/>
        <c:scaling>
          <c:orientation val="minMax"/>
          <c:max val="100"/>
        </c:scaling>
        <c:axPos val="l"/>
        <c:majorGridlines>
          <c:spPr>
            <a:ln>
              <a:solidFill>
                <a:schemeClr val="bg1">
                  <a:lumMod val="50000"/>
                </a:schemeClr>
              </a:solidFill>
              <a:prstDash val="dash"/>
            </a:ln>
          </c:spPr>
        </c:majorGridlines>
        <c:numFmt formatCode="0\%" sourceLinked="0"/>
        <c:tickLblPos val="nextTo"/>
        <c:txPr>
          <a:bodyPr/>
          <a:lstStyle/>
          <a:p>
            <a:pPr>
              <a:defRPr sz="1000">
                <a:latin typeface="Calibri" pitchFamily="34" charset="0"/>
                <a:cs typeface="Calibri" pitchFamily="34" charset="0"/>
              </a:defRPr>
            </a:pPr>
            <a:endParaRPr lang="es-ES"/>
          </a:p>
        </c:txPr>
        <c:crossAx val="311041024"/>
        <c:crosses val="autoZero"/>
        <c:crossBetween val="between"/>
        <c:majorUnit val="20"/>
      </c:valAx>
      <c:spPr>
        <a:ln>
          <a:solidFill>
            <a:srgbClr val="808080"/>
          </a:solidFill>
        </a:ln>
      </c:spPr>
    </c:plotArea>
    <c:plotVisOnly val="1"/>
    <c:dispBlanksAs val="gap"/>
  </c:chart>
  <c:txPr>
    <a:bodyPr/>
    <a:lstStyle/>
    <a:p>
      <a:pPr>
        <a:defRPr sz="1800"/>
      </a:pPr>
      <a:endParaRPr lang="es-ES"/>
    </a:p>
  </c:txPr>
  <c:externalData r:id="rId2"/>
</c:chartSpace>
</file>

<file path=ppt/charts/chart42.xml><?xml version="1.0" encoding="utf-8"?>
<c:chartSpace xmlns:c="http://schemas.openxmlformats.org/drawingml/2006/chart" xmlns:a="http://schemas.openxmlformats.org/drawingml/2006/main" xmlns:r="http://schemas.openxmlformats.org/officeDocument/2006/relationships">
  <c:lang val="es-E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6117239698041582E-2"/>
          <c:y val="4.8953588490167753E-2"/>
          <c:w val="0.92769615340407729"/>
          <c:h val="0.86681896455949359"/>
        </c:manualLayout>
      </c:layout>
      <c:barChart>
        <c:barDir val="col"/>
        <c:grouping val="clustered"/>
        <c:ser>
          <c:idx val="0"/>
          <c:order val="0"/>
          <c:tx>
            <c:strRef>
              <c:f>Hoja1!$A$2</c:f>
              <c:strCache>
                <c:ptCount val="1"/>
                <c:pt idx="0">
                  <c:v>Buena+Muy buena</c:v>
                </c:pt>
              </c:strCache>
            </c:strRef>
          </c:tx>
          <c:spPr>
            <a:solidFill>
              <a:srgbClr val="4BACC6">
                <a:lumMod val="75000"/>
              </a:srgbClr>
            </a:solidFill>
          </c:spPr>
          <c:dLbls>
            <c:dLbl>
              <c:idx val="0"/>
              <c:layout>
                <c:manualLayout>
                  <c:x val="-1.4715097179892177E-3"/>
                  <c:y val="1.7276090978343667E-2"/>
                </c:manualLayout>
              </c:layout>
              <c:dLblPos val="outEnd"/>
              <c:showVal val="1"/>
            </c:dLbl>
            <c:dLbl>
              <c:idx val="7"/>
              <c:layout>
                <c:manualLayout>
                  <c:x val="1.079094660731824E-16"/>
                  <c:y val="4.3967651539884633E-2"/>
                </c:manualLayout>
              </c:layout>
              <c:tx>
                <c:rich>
                  <a:bodyPr/>
                  <a:lstStyle/>
                  <a:p>
                    <a:r>
                      <a:rPr lang="en-US" dirty="0">
                        <a:solidFill>
                          <a:schemeClr val="tx1"/>
                        </a:solidFill>
                      </a:rPr>
                      <a:t>60,9%</a:t>
                    </a:r>
                  </a:p>
                </c:rich>
              </c:tx>
              <c:dLblPos val="outEnd"/>
              <c:showVal val="1"/>
            </c:dLbl>
            <c:dLbl>
              <c:idx val="8"/>
              <c:layout>
                <c:manualLayout>
                  <c:x val="0"/>
                  <c:y val="6.1243742518228297E-2"/>
                </c:manualLayout>
              </c:layout>
              <c:dLblPos val="outEnd"/>
              <c:showVal val="1"/>
            </c:dLbl>
            <c:numFmt formatCode="0.0\%" sourceLinked="0"/>
            <c:spPr>
              <a:noFill/>
            </c:spPr>
            <c:txPr>
              <a:bodyPr/>
              <a:lstStyle/>
              <a:p>
                <a:pPr>
                  <a:defRPr sz="1400">
                    <a:solidFill>
                      <a:schemeClr val="tx1"/>
                    </a:solidFill>
                    <a:latin typeface="Calibri" pitchFamily="34" charset="0"/>
                    <a:cs typeface="Calibri" pitchFamily="34" charset="0"/>
                  </a:defRPr>
                </a:pPr>
                <a:endParaRPr lang="es-ES"/>
              </a:p>
            </c:txPr>
            <c:dLblPos val="outEnd"/>
            <c:showVal val="1"/>
          </c:dLbls>
          <c:cat>
            <c:strRef>
              <c:f>Hoja1!$B$1:$J$1</c:f>
              <c:strCache>
                <c:ptCount val="9"/>
                <c:pt idx="0">
                  <c:v>Total</c:v>
                </c:pt>
                <c:pt idx="1">
                  <c:v>Estaciones de metro</c:v>
                </c:pt>
                <c:pt idx="2">
                  <c:v>Estaciones de autobús/ Intercambiadores</c:v>
                </c:pt>
                <c:pt idx="3">
                  <c:v>Estraciones de tren de corto recorrido/ cercanías</c:v>
                </c:pt>
                <c:pt idx="4">
                  <c:v>Estaciones de tren de largo recorrido</c:v>
                </c:pt>
                <c:pt idx="5">
                  <c:v>Aeropuertos españoles</c:v>
                </c:pt>
                <c:pt idx="6">
                  <c:v>Columna1</c:v>
                </c:pt>
                <c:pt idx="7">
                  <c:v>Columna2</c:v>
                </c:pt>
                <c:pt idx="8">
                  <c:v>Columna3</c:v>
                </c:pt>
              </c:strCache>
            </c:strRef>
          </c:cat>
          <c:val>
            <c:numRef>
              <c:f>Hoja1!$B$2:$J$2</c:f>
              <c:numCache>
                <c:formatCode>####.0</c:formatCode>
                <c:ptCount val="9"/>
                <c:pt idx="0">
                  <c:v>-16.399999999999999</c:v>
                </c:pt>
                <c:pt idx="1">
                  <c:v>-5.59</c:v>
                </c:pt>
                <c:pt idx="2">
                  <c:v>24.560000000000002</c:v>
                </c:pt>
                <c:pt idx="3">
                  <c:v>34.36</c:v>
                </c:pt>
                <c:pt idx="4">
                  <c:v>38.56</c:v>
                </c:pt>
                <c:pt idx="5">
                  <c:v>44.07</c:v>
                </c:pt>
                <c:pt idx="6">
                  <c:v>49.54</c:v>
                </c:pt>
                <c:pt idx="7">
                  <c:v>60.86</c:v>
                </c:pt>
                <c:pt idx="8">
                  <c:v>72.75</c:v>
                </c:pt>
              </c:numCache>
            </c:numRef>
          </c:val>
        </c:ser>
        <c:dLbls/>
        <c:gapWidth val="65"/>
        <c:axId val="311128448"/>
        <c:axId val="311129984"/>
      </c:barChart>
      <c:catAx>
        <c:axId val="311128448"/>
        <c:scaling>
          <c:orientation val="minMax"/>
        </c:scaling>
        <c:axPos val="b"/>
        <c:tickLblPos val="none"/>
        <c:txPr>
          <a:bodyPr rot="0"/>
          <a:lstStyle/>
          <a:p>
            <a:pPr>
              <a:defRPr sz="1100">
                <a:latin typeface="Calibri" pitchFamily="34" charset="0"/>
                <a:cs typeface="Calibri" pitchFamily="34" charset="0"/>
              </a:defRPr>
            </a:pPr>
            <a:endParaRPr lang="es-ES"/>
          </a:p>
        </c:txPr>
        <c:crossAx val="311129984"/>
        <c:crosses val="autoZero"/>
        <c:auto val="1"/>
        <c:lblAlgn val="ctr"/>
        <c:lblOffset val="100"/>
      </c:catAx>
      <c:valAx>
        <c:axId val="311129984"/>
        <c:scaling>
          <c:orientation val="minMax"/>
          <c:max val="100"/>
          <c:min val="-50"/>
        </c:scaling>
        <c:axPos val="l"/>
        <c:majorGridlines>
          <c:spPr>
            <a:ln>
              <a:solidFill>
                <a:schemeClr val="bg1">
                  <a:lumMod val="50000"/>
                </a:schemeClr>
              </a:solidFill>
              <a:prstDash val="dash"/>
            </a:ln>
          </c:spPr>
        </c:majorGridlines>
        <c:numFmt formatCode="0\%" sourceLinked="0"/>
        <c:tickLblPos val="nextTo"/>
        <c:txPr>
          <a:bodyPr/>
          <a:lstStyle/>
          <a:p>
            <a:pPr>
              <a:defRPr sz="1000">
                <a:latin typeface="Calibri" pitchFamily="34" charset="0"/>
                <a:cs typeface="Calibri" pitchFamily="34" charset="0"/>
              </a:defRPr>
            </a:pPr>
            <a:endParaRPr lang="es-ES"/>
          </a:p>
        </c:txPr>
        <c:crossAx val="311128448"/>
        <c:crosses val="autoZero"/>
        <c:crossBetween val="between"/>
        <c:majorUnit val="50"/>
      </c:valAx>
      <c:spPr>
        <a:ln>
          <a:solidFill>
            <a:srgbClr val="808080"/>
          </a:solidFill>
        </a:ln>
      </c:spPr>
    </c:plotArea>
    <c:plotVisOnly val="1"/>
    <c:dispBlanksAs val="gap"/>
  </c:chart>
  <c:txPr>
    <a:bodyPr/>
    <a:lstStyle/>
    <a:p>
      <a:pPr>
        <a:defRPr sz="1800"/>
      </a:pPr>
      <a:endParaRPr lang="es-ES"/>
    </a:p>
  </c:txPr>
  <c:externalData r:id="rId2"/>
</c:chartSpace>
</file>

<file path=ppt/charts/chart43.xml><?xml version="1.0" encoding="utf-8"?>
<c:chartSpace xmlns:c="http://schemas.openxmlformats.org/drawingml/2006/chart" xmlns:a="http://schemas.openxmlformats.org/drawingml/2006/main" xmlns:r="http://schemas.openxmlformats.org/officeDocument/2006/relationships">
  <c:lang val="es-ES"/>
  <c:chart>
    <c:autoTitleDeleted val="1"/>
    <c:plotArea>
      <c:layout>
        <c:manualLayout>
          <c:layoutTarget val="inner"/>
          <c:xMode val="edge"/>
          <c:yMode val="edge"/>
          <c:x val="7.1084105506129397E-2"/>
          <c:y val="3.9162870792134208E-2"/>
          <c:w val="0.88956227307756774"/>
          <c:h val="0.92167425841573181"/>
        </c:manualLayout>
      </c:layout>
      <c:barChart>
        <c:barDir val="col"/>
        <c:grouping val="clustered"/>
        <c:ser>
          <c:idx val="1"/>
          <c:order val="1"/>
          <c:tx>
            <c:strRef>
              <c:f>Hoja1!$A$3</c:f>
              <c:strCache>
                <c:ptCount val="1"/>
                <c:pt idx="0">
                  <c:v>Andalucía</c:v>
                </c:pt>
              </c:strCache>
            </c:strRef>
          </c:tx>
          <c:spPr>
            <a:gradFill rotWithShape="1">
              <a:gsLst>
                <a:gs pos="100000">
                  <a:srgbClr val="92D050"/>
                </a:gs>
                <a:gs pos="0">
                  <a:srgbClr val="92D050">
                    <a:lumMod val="79000"/>
                  </a:srgbClr>
                </a:gs>
              </a:gsLst>
              <a:lin ang="16200000" scaled="0"/>
            </a:gradFill>
            <a:ln w="9525" cap="flat" cmpd="sng" algn="ctr">
              <a:noFill/>
              <a:prstDash val="solid"/>
            </a:ln>
            <a:effectLst>
              <a:outerShdw blurRad="40000" dist="23000" dir="5400000" rotWithShape="0">
                <a:srgbClr val="000000">
                  <a:alpha val="35000"/>
                </a:srgbClr>
              </a:outerShdw>
            </a:effectLst>
          </c:spPr>
          <c:dLbls>
            <c:dLbl>
              <c:idx val="3"/>
              <c:layout>
                <c:manualLayout>
                  <c:x val="0"/>
                  <c:y val="-4.9383401844239554E-2"/>
                </c:manualLayout>
              </c:layout>
              <c:dLblPos val="outEnd"/>
              <c:showVal val="1"/>
            </c:dLbl>
            <c:dLbl>
              <c:idx val="4"/>
              <c:layout>
                <c:manualLayout>
                  <c:x val="-6.4723550657476056E-17"/>
                  <c:y val="-5.9965559382290853E-2"/>
                </c:manualLayout>
              </c:layout>
              <c:dLblPos val="outEnd"/>
              <c:showVal val="1"/>
            </c:dLbl>
            <c:dLbl>
              <c:idx val="6"/>
              <c:layout>
                <c:manualLayout>
                  <c:x val="1.765208136803353E-3"/>
                  <c:y val="-6.702033107432509E-2"/>
                </c:manualLayout>
              </c:layout>
              <c:dLblPos val="outEnd"/>
              <c:showVal val="1"/>
            </c:dLbl>
            <c:dLbl>
              <c:idx val="7"/>
              <c:layout>
                <c:manualLayout>
                  <c:x val="3.5304162736067052E-3"/>
                  <c:y val="-5.2910787690256665E-2"/>
                </c:manualLayout>
              </c:layout>
              <c:dLblPos val="outEnd"/>
              <c:showVal val="1"/>
            </c:dLbl>
            <c:dLbl>
              <c:idx val="8"/>
              <c:layout>
                <c:manualLayout>
                  <c:x val="0"/>
                  <c:y val="-2.8219086768136885E-2"/>
                </c:manualLayout>
              </c:layout>
              <c:dLblPos val="outEnd"/>
              <c:showVal val="1"/>
            </c:dLbl>
            <c:numFmt formatCode="0.0\%" sourceLinked="0"/>
            <c:txPr>
              <a:bodyPr/>
              <a:lstStyle/>
              <a:p>
                <a:pPr>
                  <a:defRPr sz="1600" b="1">
                    <a:solidFill>
                      <a:srgbClr val="74B230"/>
                    </a:solidFill>
                    <a:latin typeface="Calibri" pitchFamily="34" charset="0"/>
                    <a:cs typeface="Calibri" pitchFamily="34" charset="0"/>
                  </a:defRPr>
                </a:pPr>
                <a:endParaRPr lang="es-ES"/>
              </a:p>
            </c:txPr>
            <c:dLblPos val="outEnd"/>
            <c:showVal val="1"/>
          </c:dLbls>
          <c:cat>
            <c:strRef>
              <c:f>Hoja1!$B$1:$J$1</c:f>
              <c:strCache>
                <c:ptCount val="9"/>
                <c:pt idx="0">
                  <c:v>Total</c:v>
                </c:pt>
                <c:pt idx="1">
                  <c:v>Parque y jardines públicos</c:v>
                </c:pt>
                <c:pt idx="2">
                  <c:v>Lugares / zonas turísticos y comerciales</c:v>
                </c:pt>
                <c:pt idx="3">
                  <c:v>Recintos deportivos / Piscinas</c:v>
                </c:pt>
                <c:pt idx="4">
                  <c:v>Salas de conciertos / espectaculos</c:v>
                </c:pt>
                <c:pt idx="5">
                  <c:v>Parque temáticos y de atracciones</c:v>
                </c:pt>
                <c:pt idx="6">
                  <c:v>Centros comerciales / Centros de ocio</c:v>
                </c:pt>
                <c:pt idx="7">
                  <c:v>Cines / teatro</c:v>
                </c:pt>
                <c:pt idx="8">
                  <c:v>Museos y salas de exposiciones</c:v>
                </c:pt>
              </c:strCache>
            </c:strRef>
          </c:cat>
          <c:val>
            <c:numRef>
              <c:f>Hoja1!$B$3:$J$3</c:f>
              <c:numCache>
                <c:formatCode>General</c:formatCode>
                <c:ptCount val="9"/>
                <c:pt idx="0">
                  <c:v>-15.850000000000001</c:v>
                </c:pt>
                <c:pt idx="1">
                  <c:v>-9.65</c:v>
                </c:pt>
                <c:pt idx="2">
                  <c:v>27.48</c:v>
                </c:pt>
                <c:pt idx="3">
                  <c:v>28.22</c:v>
                </c:pt>
                <c:pt idx="4">
                  <c:v>30.450000000000003</c:v>
                </c:pt>
                <c:pt idx="5">
                  <c:v>45.790000000000013</c:v>
                </c:pt>
                <c:pt idx="6">
                  <c:v>41.09</c:v>
                </c:pt>
                <c:pt idx="7">
                  <c:v>54.7</c:v>
                </c:pt>
                <c:pt idx="8">
                  <c:v>68.81</c:v>
                </c:pt>
              </c:numCache>
            </c:numRef>
          </c:val>
        </c:ser>
        <c:dLbls/>
        <c:gapWidth val="50"/>
        <c:axId val="311371648"/>
        <c:axId val="311373184"/>
      </c:barChart>
      <c:lineChart>
        <c:grouping val="standard"/>
        <c:ser>
          <c:idx val="0"/>
          <c:order val="0"/>
          <c:tx>
            <c:strRef>
              <c:f>Hoja1!$A$2</c:f>
              <c:strCache>
                <c:ptCount val="1"/>
                <c:pt idx="0">
                  <c:v>TOTAL</c:v>
                </c:pt>
              </c:strCache>
            </c:strRef>
          </c:tx>
          <c:spPr>
            <a:ln>
              <a:solidFill>
                <a:schemeClr val="tx1"/>
              </a:solidFill>
            </a:ln>
          </c:spPr>
          <c:marker>
            <c:symbol val="circle"/>
            <c:size val="5"/>
            <c:spPr>
              <a:solidFill>
                <a:schemeClr val="tx1"/>
              </a:solidFill>
              <a:ln>
                <a:solidFill>
                  <a:schemeClr val="bg1"/>
                </a:solidFill>
              </a:ln>
            </c:spPr>
          </c:marker>
          <c:cat>
            <c:strRef>
              <c:f>Hoja1!$B$1:$J$1</c:f>
              <c:strCache>
                <c:ptCount val="9"/>
                <c:pt idx="0">
                  <c:v>Total</c:v>
                </c:pt>
                <c:pt idx="1">
                  <c:v>Parque y jardines públicos</c:v>
                </c:pt>
                <c:pt idx="2">
                  <c:v>Lugares / zonas turísticos y comerciales</c:v>
                </c:pt>
                <c:pt idx="3">
                  <c:v>Recintos deportivos / Piscinas</c:v>
                </c:pt>
                <c:pt idx="4">
                  <c:v>Salas de conciertos / espectaculos</c:v>
                </c:pt>
                <c:pt idx="5">
                  <c:v>Parque temáticos y de atracciones</c:v>
                </c:pt>
                <c:pt idx="6">
                  <c:v>Centros comerciales / Centros de ocio</c:v>
                </c:pt>
                <c:pt idx="7">
                  <c:v>Cines / teatro</c:v>
                </c:pt>
                <c:pt idx="8">
                  <c:v>Museos y salas de exposiciones</c:v>
                </c:pt>
              </c:strCache>
            </c:strRef>
          </c:cat>
          <c:val>
            <c:numRef>
              <c:f>Hoja1!$B$2:$J$2</c:f>
              <c:numCache>
                <c:formatCode>General</c:formatCode>
                <c:ptCount val="9"/>
                <c:pt idx="0">
                  <c:v>-16.399999999999999</c:v>
                </c:pt>
                <c:pt idx="1">
                  <c:v>-5.59</c:v>
                </c:pt>
                <c:pt idx="2">
                  <c:v>24.560000000000002</c:v>
                </c:pt>
                <c:pt idx="3">
                  <c:v>34.36</c:v>
                </c:pt>
                <c:pt idx="4">
                  <c:v>38.56</c:v>
                </c:pt>
                <c:pt idx="5">
                  <c:v>44.07</c:v>
                </c:pt>
                <c:pt idx="6">
                  <c:v>49.54</c:v>
                </c:pt>
                <c:pt idx="7">
                  <c:v>60.86</c:v>
                </c:pt>
                <c:pt idx="8">
                  <c:v>72.75</c:v>
                </c:pt>
              </c:numCache>
            </c:numRef>
          </c:val>
        </c:ser>
        <c:dLbls/>
        <c:marker val="1"/>
        <c:axId val="311371648"/>
        <c:axId val="311373184"/>
      </c:lineChart>
      <c:catAx>
        <c:axId val="311371648"/>
        <c:scaling>
          <c:orientation val="minMax"/>
        </c:scaling>
        <c:axPos val="b"/>
        <c:tickLblPos val="none"/>
        <c:txPr>
          <a:bodyPr/>
          <a:lstStyle/>
          <a:p>
            <a:pPr>
              <a:defRPr sz="1600">
                <a:latin typeface="Calibri" pitchFamily="34" charset="0"/>
                <a:cs typeface="Calibri" pitchFamily="34" charset="0"/>
              </a:defRPr>
            </a:pPr>
            <a:endParaRPr lang="es-ES"/>
          </a:p>
        </c:txPr>
        <c:crossAx val="311373184"/>
        <c:crosses val="autoZero"/>
        <c:auto val="1"/>
        <c:lblAlgn val="ctr"/>
        <c:lblOffset val="100"/>
      </c:catAx>
      <c:valAx>
        <c:axId val="311373184"/>
        <c:scaling>
          <c:orientation val="minMax"/>
          <c:max val="100"/>
          <c:min val="-50"/>
        </c:scaling>
        <c:axPos val="l"/>
        <c:majorGridlines>
          <c:spPr>
            <a:ln>
              <a:solidFill>
                <a:schemeClr val="bg1">
                  <a:lumMod val="50000"/>
                </a:schemeClr>
              </a:solidFill>
              <a:prstDash val="dash"/>
            </a:ln>
          </c:spPr>
        </c:majorGridlines>
        <c:numFmt formatCode="0\%" sourceLinked="0"/>
        <c:tickLblPos val="nextTo"/>
        <c:txPr>
          <a:bodyPr/>
          <a:lstStyle/>
          <a:p>
            <a:pPr>
              <a:defRPr sz="1000">
                <a:latin typeface="Calibri" pitchFamily="34" charset="0"/>
                <a:cs typeface="Calibri" pitchFamily="34" charset="0"/>
              </a:defRPr>
            </a:pPr>
            <a:endParaRPr lang="es-ES"/>
          </a:p>
        </c:txPr>
        <c:crossAx val="311371648"/>
        <c:crosses val="autoZero"/>
        <c:crossBetween val="between"/>
        <c:majorUnit val="25"/>
      </c:valAx>
      <c:spPr>
        <a:ln>
          <a:solidFill>
            <a:srgbClr val="808080"/>
          </a:solidFill>
        </a:ln>
      </c:spPr>
    </c:plotArea>
    <c:plotVisOnly val="1"/>
    <c:dispBlanksAs val="gap"/>
  </c:chart>
  <c:txPr>
    <a:bodyPr/>
    <a:lstStyle/>
    <a:p>
      <a:pPr>
        <a:defRPr sz="1800"/>
      </a:pPr>
      <a:endParaRPr lang="es-ES"/>
    </a:p>
  </c:txPr>
  <c:externalData r:id="rId1"/>
</c:chartSpace>
</file>

<file path=ppt/charts/chart44.xml><?xml version="1.0" encoding="utf-8"?>
<c:chartSpace xmlns:c="http://schemas.openxmlformats.org/drawingml/2006/chart" xmlns:a="http://schemas.openxmlformats.org/drawingml/2006/main" xmlns:r="http://schemas.openxmlformats.org/officeDocument/2006/relationships">
  <c:lang val="es-ES"/>
  <c:chart>
    <c:autoTitleDeleted val="1"/>
    <c:plotArea>
      <c:layout>
        <c:manualLayout>
          <c:layoutTarget val="inner"/>
          <c:xMode val="edge"/>
          <c:yMode val="edge"/>
          <c:x val="7.1084105506129397E-2"/>
          <c:y val="3.9162870792134208E-2"/>
          <c:w val="0.88956227307756774"/>
          <c:h val="0.92167425841573181"/>
        </c:manualLayout>
      </c:layout>
      <c:barChart>
        <c:barDir val="col"/>
        <c:grouping val="clustered"/>
        <c:ser>
          <c:idx val="1"/>
          <c:order val="1"/>
          <c:tx>
            <c:strRef>
              <c:f>Hoja1!$A$3</c:f>
              <c:strCache>
                <c:ptCount val="1"/>
                <c:pt idx="0">
                  <c:v>Cataluña</c:v>
                </c:pt>
              </c:strCache>
            </c:strRef>
          </c:tx>
          <c:spPr>
            <a:gradFill rotWithShape="1">
              <a:gsLst>
                <a:gs pos="100000">
                  <a:srgbClr val="6777C5"/>
                </a:gs>
                <a:gs pos="0">
                  <a:srgbClr val="3D4EA1"/>
                </a:gs>
              </a:gsLst>
              <a:lin ang="16200000" scaled="0"/>
            </a:gradFill>
            <a:ln w="9525" cap="flat" cmpd="sng" algn="ctr">
              <a:noFill/>
              <a:prstDash val="solid"/>
            </a:ln>
            <a:effectLst>
              <a:outerShdw blurRad="40000" dist="23000" dir="5400000" rotWithShape="0">
                <a:srgbClr val="000000">
                  <a:alpha val="35000"/>
                </a:srgbClr>
              </a:outerShdw>
            </a:effectLst>
          </c:spPr>
          <c:dLbls>
            <c:dLbl>
              <c:idx val="5"/>
              <c:layout>
                <c:manualLayout>
                  <c:x val="1.7650691440366754E-3"/>
                  <c:y val="-2.1164315076102655E-2"/>
                </c:manualLayout>
              </c:layout>
              <c:dLblPos val="outEnd"/>
              <c:showVal val="1"/>
            </c:dLbl>
            <c:dLbl>
              <c:idx val="6"/>
              <c:layout>
                <c:manualLayout>
                  <c:x val="1.765208136803353E-3"/>
                  <c:y val="-4.9383401844239526E-2"/>
                </c:manualLayout>
              </c:layout>
              <c:dLblPos val="outEnd"/>
              <c:showVal val="1"/>
            </c:dLbl>
            <c:numFmt formatCode="0.0\%" sourceLinked="0"/>
            <c:txPr>
              <a:bodyPr/>
              <a:lstStyle/>
              <a:p>
                <a:pPr>
                  <a:defRPr sz="1600" b="1" baseline="0">
                    <a:solidFill>
                      <a:srgbClr val="3D4EA1"/>
                    </a:solidFill>
                    <a:latin typeface="Calibri" pitchFamily="34" charset="0"/>
                    <a:cs typeface="Calibri" pitchFamily="34" charset="0"/>
                  </a:defRPr>
                </a:pPr>
                <a:endParaRPr lang="es-ES"/>
              </a:p>
            </c:txPr>
            <c:dLblPos val="outEnd"/>
            <c:showVal val="1"/>
          </c:dLbls>
          <c:cat>
            <c:strRef>
              <c:f>Hoja1!$B$1:$J$1</c:f>
              <c:strCache>
                <c:ptCount val="9"/>
                <c:pt idx="0">
                  <c:v>Total</c:v>
                </c:pt>
                <c:pt idx="1">
                  <c:v>Parque y jardines públicos</c:v>
                </c:pt>
                <c:pt idx="2">
                  <c:v>Lugares / zonas turísticos y comerciales</c:v>
                </c:pt>
                <c:pt idx="3">
                  <c:v>Recintos deportivos / Piscinas</c:v>
                </c:pt>
                <c:pt idx="4">
                  <c:v>Salas de conciertos / espectaculos</c:v>
                </c:pt>
                <c:pt idx="5">
                  <c:v>Parque temáticos y de atracciones</c:v>
                </c:pt>
                <c:pt idx="6">
                  <c:v>Centros comerciales / Centros de ocio</c:v>
                </c:pt>
                <c:pt idx="7">
                  <c:v>Cines / teatro</c:v>
                </c:pt>
                <c:pt idx="8">
                  <c:v>Museos y salas de exposiciones</c:v>
                </c:pt>
              </c:strCache>
            </c:strRef>
          </c:cat>
          <c:val>
            <c:numRef>
              <c:f>Hoja1!$B$3:$J$3</c:f>
              <c:numCache>
                <c:formatCode>General</c:formatCode>
                <c:ptCount val="9"/>
                <c:pt idx="0">
                  <c:v>-35.6</c:v>
                </c:pt>
                <c:pt idx="1">
                  <c:v>-9.6300000000000008</c:v>
                </c:pt>
                <c:pt idx="2">
                  <c:v>2.9700000000000024</c:v>
                </c:pt>
                <c:pt idx="3">
                  <c:v>34.07</c:v>
                </c:pt>
                <c:pt idx="4">
                  <c:v>37.03</c:v>
                </c:pt>
                <c:pt idx="5">
                  <c:v>39.75</c:v>
                </c:pt>
                <c:pt idx="6">
                  <c:v>42.230000000000011</c:v>
                </c:pt>
                <c:pt idx="7">
                  <c:v>63.710000000000008</c:v>
                </c:pt>
                <c:pt idx="8">
                  <c:v>73.58</c:v>
                </c:pt>
              </c:numCache>
            </c:numRef>
          </c:val>
        </c:ser>
        <c:dLbls/>
        <c:gapWidth val="50"/>
        <c:axId val="313152256"/>
        <c:axId val="313153792"/>
      </c:barChart>
      <c:lineChart>
        <c:grouping val="standard"/>
        <c:ser>
          <c:idx val="0"/>
          <c:order val="0"/>
          <c:tx>
            <c:strRef>
              <c:f>Hoja1!$A$2</c:f>
              <c:strCache>
                <c:ptCount val="1"/>
                <c:pt idx="0">
                  <c:v>TOTAL</c:v>
                </c:pt>
              </c:strCache>
            </c:strRef>
          </c:tx>
          <c:spPr>
            <a:ln>
              <a:solidFill>
                <a:schemeClr val="tx1"/>
              </a:solidFill>
            </a:ln>
          </c:spPr>
          <c:marker>
            <c:symbol val="circle"/>
            <c:size val="5"/>
            <c:spPr>
              <a:solidFill>
                <a:schemeClr val="tx1"/>
              </a:solidFill>
              <a:ln>
                <a:solidFill>
                  <a:schemeClr val="bg1"/>
                </a:solidFill>
              </a:ln>
            </c:spPr>
          </c:marker>
          <c:cat>
            <c:strRef>
              <c:f>Hoja1!$B$1:$J$1</c:f>
              <c:strCache>
                <c:ptCount val="9"/>
                <c:pt idx="0">
                  <c:v>Total</c:v>
                </c:pt>
                <c:pt idx="1">
                  <c:v>Parque y jardines públicos</c:v>
                </c:pt>
                <c:pt idx="2">
                  <c:v>Lugares / zonas turísticos y comerciales</c:v>
                </c:pt>
                <c:pt idx="3">
                  <c:v>Recintos deportivos / Piscinas</c:v>
                </c:pt>
                <c:pt idx="4">
                  <c:v>Salas de conciertos / espectaculos</c:v>
                </c:pt>
                <c:pt idx="5">
                  <c:v>Parque temáticos y de atracciones</c:v>
                </c:pt>
                <c:pt idx="6">
                  <c:v>Centros comerciales / Centros de ocio</c:v>
                </c:pt>
                <c:pt idx="7">
                  <c:v>Cines / teatro</c:v>
                </c:pt>
                <c:pt idx="8">
                  <c:v>Museos y salas de exposiciones</c:v>
                </c:pt>
              </c:strCache>
            </c:strRef>
          </c:cat>
          <c:val>
            <c:numRef>
              <c:f>Hoja1!$B$2:$J$2</c:f>
              <c:numCache>
                <c:formatCode>General</c:formatCode>
                <c:ptCount val="9"/>
                <c:pt idx="0">
                  <c:v>-16.399999999999999</c:v>
                </c:pt>
                <c:pt idx="1">
                  <c:v>-5.59</c:v>
                </c:pt>
                <c:pt idx="2">
                  <c:v>24.560000000000002</c:v>
                </c:pt>
                <c:pt idx="3">
                  <c:v>34.36</c:v>
                </c:pt>
                <c:pt idx="4">
                  <c:v>38.56</c:v>
                </c:pt>
                <c:pt idx="5">
                  <c:v>44.07</c:v>
                </c:pt>
                <c:pt idx="6">
                  <c:v>49.54</c:v>
                </c:pt>
                <c:pt idx="7">
                  <c:v>60.86</c:v>
                </c:pt>
                <c:pt idx="8">
                  <c:v>72.75</c:v>
                </c:pt>
              </c:numCache>
            </c:numRef>
          </c:val>
        </c:ser>
        <c:dLbls/>
        <c:marker val="1"/>
        <c:axId val="313152256"/>
        <c:axId val="313153792"/>
      </c:lineChart>
      <c:catAx>
        <c:axId val="313152256"/>
        <c:scaling>
          <c:orientation val="minMax"/>
        </c:scaling>
        <c:axPos val="b"/>
        <c:tickLblPos val="none"/>
        <c:txPr>
          <a:bodyPr/>
          <a:lstStyle/>
          <a:p>
            <a:pPr>
              <a:defRPr sz="1600">
                <a:latin typeface="Calibri" pitchFamily="34" charset="0"/>
                <a:cs typeface="Calibri" pitchFamily="34" charset="0"/>
              </a:defRPr>
            </a:pPr>
            <a:endParaRPr lang="es-ES"/>
          </a:p>
        </c:txPr>
        <c:crossAx val="313153792"/>
        <c:crosses val="autoZero"/>
        <c:auto val="1"/>
        <c:lblAlgn val="ctr"/>
        <c:lblOffset val="100"/>
      </c:catAx>
      <c:valAx>
        <c:axId val="313153792"/>
        <c:scaling>
          <c:orientation val="minMax"/>
          <c:max val="100"/>
          <c:min val="-50"/>
        </c:scaling>
        <c:axPos val="l"/>
        <c:majorGridlines>
          <c:spPr>
            <a:ln>
              <a:solidFill>
                <a:schemeClr val="bg1">
                  <a:lumMod val="50000"/>
                </a:schemeClr>
              </a:solidFill>
              <a:prstDash val="dash"/>
            </a:ln>
          </c:spPr>
        </c:majorGridlines>
        <c:numFmt formatCode="0\%" sourceLinked="0"/>
        <c:tickLblPos val="nextTo"/>
        <c:txPr>
          <a:bodyPr/>
          <a:lstStyle/>
          <a:p>
            <a:pPr>
              <a:defRPr sz="1000">
                <a:latin typeface="Calibri" pitchFamily="34" charset="0"/>
                <a:cs typeface="Calibri" pitchFamily="34" charset="0"/>
              </a:defRPr>
            </a:pPr>
            <a:endParaRPr lang="es-ES"/>
          </a:p>
        </c:txPr>
        <c:crossAx val="313152256"/>
        <c:crosses val="autoZero"/>
        <c:crossBetween val="between"/>
        <c:majorUnit val="25"/>
      </c:valAx>
      <c:spPr>
        <a:ln>
          <a:solidFill>
            <a:srgbClr val="808080"/>
          </a:solidFill>
        </a:ln>
      </c:spPr>
    </c:plotArea>
    <c:plotVisOnly val="1"/>
    <c:dispBlanksAs val="gap"/>
  </c:chart>
  <c:txPr>
    <a:bodyPr/>
    <a:lstStyle/>
    <a:p>
      <a:pPr>
        <a:defRPr sz="1800"/>
      </a:pPr>
      <a:endParaRPr lang="es-ES"/>
    </a:p>
  </c:txPr>
  <c:externalData r:id="rId1"/>
</c:chartSpace>
</file>

<file path=ppt/charts/chart45.xml><?xml version="1.0" encoding="utf-8"?>
<c:chartSpace xmlns:c="http://schemas.openxmlformats.org/drawingml/2006/chart" xmlns:a="http://schemas.openxmlformats.org/drawingml/2006/main" xmlns:r="http://schemas.openxmlformats.org/officeDocument/2006/relationships">
  <c:lang val="es-ES"/>
  <c:chart>
    <c:autoTitleDeleted val="1"/>
    <c:plotArea>
      <c:layout>
        <c:manualLayout>
          <c:layoutTarget val="inner"/>
          <c:xMode val="edge"/>
          <c:yMode val="edge"/>
          <c:x val="7.1084105506129397E-2"/>
          <c:y val="3.9162870792134208E-2"/>
          <c:w val="0.88956227307756774"/>
          <c:h val="0.92167425841573181"/>
        </c:manualLayout>
      </c:layout>
      <c:barChart>
        <c:barDir val="col"/>
        <c:grouping val="clustered"/>
        <c:ser>
          <c:idx val="1"/>
          <c:order val="1"/>
          <c:tx>
            <c:strRef>
              <c:f>Hoja1!$A$3</c:f>
              <c:strCache>
                <c:ptCount val="1"/>
                <c:pt idx="0">
                  <c:v>Valencia</c:v>
                </c:pt>
              </c:strCache>
            </c:strRef>
          </c:tx>
          <c:spPr>
            <a:gradFill rotWithShape="1">
              <a:gsLst>
                <a:gs pos="100000">
                  <a:srgbClr val="FF8F26"/>
                </a:gs>
                <a:gs pos="0">
                  <a:srgbClr val="CB6C1D"/>
                </a:gs>
              </a:gsLst>
              <a:lin ang="16200000" scaled="0"/>
            </a:gradFill>
            <a:ln w="9525" cap="flat" cmpd="sng" algn="ctr">
              <a:noFill/>
              <a:prstDash val="solid"/>
            </a:ln>
            <a:effectLst>
              <a:outerShdw blurRad="40000" dist="23000" dir="5400000" rotWithShape="0">
                <a:srgbClr val="000000">
                  <a:alpha val="35000"/>
                </a:srgbClr>
              </a:outerShdw>
            </a:effectLst>
          </c:spPr>
          <c:dLbls>
            <c:numFmt formatCode="0.0\%" sourceLinked="0"/>
            <c:txPr>
              <a:bodyPr/>
              <a:lstStyle/>
              <a:p>
                <a:pPr>
                  <a:defRPr sz="1600" b="1" baseline="0">
                    <a:solidFill>
                      <a:srgbClr val="CB6C1D"/>
                    </a:solidFill>
                    <a:latin typeface="Calibri" pitchFamily="34" charset="0"/>
                    <a:cs typeface="Calibri" pitchFamily="34" charset="0"/>
                  </a:defRPr>
                </a:pPr>
                <a:endParaRPr lang="es-ES"/>
              </a:p>
            </c:txPr>
            <c:dLblPos val="outEnd"/>
            <c:showVal val="1"/>
          </c:dLbls>
          <c:cat>
            <c:strRef>
              <c:f>Hoja1!$B$1:$J$1</c:f>
              <c:strCache>
                <c:ptCount val="9"/>
                <c:pt idx="0">
                  <c:v>Total</c:v>
                </c:pt>
                <c:pt idx="1">
                  <c:v>Parque y jardines públicos</c:v>
                </c:pt>
                <c:pt idx="2">
                  <c:v>Lugares / zonas turísticos y comerciales</c:v>
                </c:pt>
                <c:pt idx="3">
                  <c:v>Recintos deportivos / Piscinas</c:v>
                </c:pt>
                <c:pt idx="4">
                  <c:v>Salas de conciertos / espectaculos</c:v>
                </c:pt>
                <c:pt idx="5">
                  <c:v>Parque temáticos y de atracciones</c:v>
                </c:pt>
                <c:pt idx="6">
                  <c:v>Centros comerciales / Centros de ocio</c:v>
                </c:pt>
                <c:pt idx="7">
                  <c:v>Cines / teatro</c:v>
                </c:pt>
                <c:pt idx="8">
                  <c:v>Museos y salas de exposiciones</c:v>
                </c:pt>
              </c:strCache>
            </c:strRef>
          </c:cat>
          <c:val>
            <c:numRef>
              <c:f>Hoja1!$B$3:$J$3</c:f>
              <c:numCache>
                <c:formatCode>General</c:formatCode>
                <c:ptCount val="9"/>
                <c:pt idx="0">
                  <c:v>-18.22</c:v>
                </c:pt>
                <c:pt idx="1">
                  <c:v>-14.530000000000001</c:v>
                </c:pt>
                <c:pt idx="2">
                  <c:v>28.319999999999997</c:v>
                </c:pt>
                <c:pt idx="3">
                  <c:v>32.760000000000012</c:v>
                </c:pt>
                <c:pt idx="4">
                  <c:v>41.620000000000005</c:v>
                </c:pt>
                <c:pt idx="5">
                  <c:v>48.03</c:v>
                </c:pt>
                <c:pt idx="6">
                  <c:v>50.99</c:v>
                </c:pt>
                <c:pt idx="7">
                  <c:v>63.8</c:v>
                </c:pt>
                <c:pt idx="8">
                  <c:v>72.169999999999987</c:v>
                </c:pt>
              </c:numCache>
            </c:numRef>
          </c:val>
        </c:ser>
        <c:dLbls/>
        <c:gapWidth val="50"/>
        <c:axId val="313837056"/>
        <c:axId val="313838592"/>
      </c:barChart>
      <c:lineChart>
        <c:grouping val="standard"/>
        <c:ser>
          <c:idx val="0"/>
          <c:order val="0"/>
          <c:tx>
            <c:strRef>
              <c:f>Hoja1!$A$2</c:f>
              <c:strCache>
                <c:ptCount val="1"/>
                <c:pt idx="0">
                  <c:v>TOTAL</c:v>
                </c:pt>
              </c:strCache>
            </c:strRef>
          </c:tx>
          <c:spPr>
            <a:ln>
              <a:solidFill>
                <a:schemeClr val="tx1"/>
              </a:solidFill>
            </a:ln>
          </c:spPr>
          <c:marker>
            <c:symbol val="circle"/>
            <c:size val="5"/>
            <c:spPr>
              <a:solidFill>
                <a:schemeClr val="tx1"/>
              </a:solidFill>
              <a:ln>
                <a:solidFill>
                  <a:schemeClr val="bg1"/>
                </a:solidFill>
              </a:ln>
            </c:spPr>
          </c:marker>
          <c:cat>
            <c:strRef>
              <c:f>Hoja1!$B$1:$J$1</c:f>
              <c:strCache>
                <c:ptCount val="9"/>
                <c:pt idx="0">
                  <c:v>Total</c:v>
                </c:pt>
                <c:pt idx="1">
                  <c:v>Parque y jardines públicos</c:v>
                </c:pt>
                <c:pt idx="2">
                  <c:v>Lugares / zonas turísticos y comerciales</c:v>
                </c:pt>
                <c:pt idx="3">
                  <c:v>Recintos deportivos / Piscinas</c:v>
                </c:pt>
                <c:pt idx="4">
                  <c:v>Salas de conciertos / espectaculos</c:v>
                </c:pt>
                <c:pt idx="5">
                  <c:v>Parque temáticos y de atracciones</c:v>
                </c:pt>
                <c:pt idx="6">
                  <c:v>Centros comerciales / Centros de ocio</c:v>
                </c:pt>
                <c:pt idx="7">
                  <c:v>Cines / teatro</c:v>
                </c:pt>
                <c:pt idx="8">
                  <c:v>Museos y salas de exposiciones</c:v>
                </c:pt>
              </c:strCache>
            </c:strRef>
          </c:cat>
          <c:val>
            <c:numRef>
              <c:f>Hoja1!$B$2:$J$2</c:f>
              <c:numCache>
                <c:formatCode>General</c:formatCode>
                <c:ptCount val="9"/>
                <c:pt idx="0">
                  <c:v>-16.399999999999999</c:v>
                </c:pt>
                <c:pt idx="1">
                  <c:v>-5.59</c:v>
                </c:pt>
                <c:pt idx="2">
                  <c:v>24.560000000000002</c:v>
                </c:pt>
                <c:pt idx="3">
                  <c:v>34.36</c:v>
                </c:pt>
                <c:pt idx="4">
                  <c:v>38.56</c:v>
                </c:pt>
                <c:pt idx="5">
                  <c:v>44.07</c:v>
                </c:pt>
                <c:pt idx="6">
                  <c:v>49.54</c:v>
                </c:pt>
                <c:pt idx="7">
                  <c:v>60.86</c:v>
                </c:pt>
                <c:pt idx="8">
                  <c:v>72.75</c:v>
                </c:pt>
              </c:numCache>
            </c:numRef>
          </c:val>
        </c:ser>
        <c:dLbls/>
        <c:marker val="1"/>
        <c:axId val="313837056"/>
        <c:axId val="313838592"/>
      </c:lineChart>
      <c:catAx>
        <c:axId val="313837056"/>
        <c:scaling>
          <c:orientation val="minMax"/>
        </c:scaling>
        <c:axPos val="b"/>
        <c:tickLblPos val="none"/>
        <c:txPr>
          <a:bodyPr/>
          <a:lstStyle/>
          <a:p>
            <a:pPr>
              <a:defRPr sz="1600">
                <a:latin typeface="Calibri" pitchFamily="34" charset="0"/>
                <a:cs typeface="Calibri" pitchFamily="34" charset="0"/>
              </a:defRPr>
            </a:pPr>
            <a:endParaRPr lang="es-ES"/>
          </a:p>
        </c:txPr>
        <c:crossAx val="313838592"/>
        <c:crosses val="autoZero"/>
        <c:auto val="1"/>
        <c:lblAlgn val="ctr"/>
        <c:lblOffset val="100"/>
      </c:catAx>
      <c:valAx>
        <c:axId val="313838592"/>
        <c:scaling>
          <c:orientation val="minMax"/>
          <c:max val="100"/>
          <c:min val="-50"/>
        </c:scaling>
        <c:axPos val="l"/>
        <c:majorGridlines>
          <c:spPr>
            <a:ln>
              <a:solidFill>
                <a:schemeClr val="bg1">
                  <a:lumMod val="50000"/>
                </a:schemeClr>
              </a:solidFill>
              <a:prstDash val="dash"/>
            </a:ln>
          </c:spPr>
        </c:majorGridlines>
        <c:numFmt formatCode="0\%" sourceLinked="0"/>
        <c:tickLblPos val="nextTo"/>
        <c:txPr>
          <a:bodyPr/>
          <a:lstStyle/>
          <a:p>
            <a:pPr>
              <a:defRPr sz="1000">
                <a:latin typeface="Calibri" pitchFamily="34" charset="0"/>
                <a:cs typeface="Calibri" pitchFamily="34" charset="0"/>
              </a:defRPr>
            </a:pPr>
            <a:endParaRPr lang="es-ES"/>
          </a:p>
        </c:txPr>
        <c:crossAx val="313837056"/>
        <c:crosses val="autoZero"/>
        <c:crossBetween val="between"/>
        <c:majorUnit val="25"/>
      </c:valAx>
      <c:spPr>
        <a:ln>
          <a:solidFill>
            <a:srgbClr val="808080"/>
          </a:solidFill>
        </a:ln>
      </c:spPr>
    </c:plotArea>
    <c:plotVisOnly val="1"/>
    <c:dispBlanksAs val="gap"/>
  </c:chart>
  <c:txPr>
    <a:bodyPr/>
    <a:lstStyle/>
    <a:p>
      <a:pPr>
        <a:defRPr sz="1800"/>
      </a:pPr>
      <a:endParaRPr lang="es-ES"/>
    </a:p>
  </c:txPr>
  <c:externalData r:id="rId1"/>
</c:chartSpace>
</file>

<file path=ppt/charts/chart46.xml><?xml version="1.0" encoding="utf-8"?>
<c:chartSpace xmlns:c="http://schemas.openxmlformats.org/drawingml/2006/chart" xmlns:a="http://schemas.openxmlformats.org/drawingml/2006/main" xmlns:r="http://schemas.openxmlformats.org/officeDocument/2006/relationships">
  <c:lang val="es-ES"/>
  <c:chart>
    <c:autoTitleDeleted val="1"/>
    <c:plotArea>
      <c:layout>
        <c:manualLayout>
          <c:layoutTarget val="inner"/>
          <c:xMode val="edge"/>
          <c:yMode val="edge"/>
          <c:x val="7.1084105506129397E-2"/>
          <c:y val="3.9162870792134208E-2"/>
          <c:w val="0.88956227307756774"/>
          <c:h val="0.92167425841573181"/>
        </c:manualLayout>
      </c:layout>
      <c:barChart>
        <c:barDir val="col"/>
        <c:grouping val="clustered"/>
        <c:ser>
          <c:idx val="1"/>
          <c:order val="1"/>
          <c:tx>
            <c:strRef>
              <c:f>Hoja1!$A$3</c:f>
              <c:strCache>
                <c:ptCount val="1"/>
                <c:pt idx="0">
                  <c:v>Madrid</c:v>
                </c:pt>
              </c:strCache>
            </c:strRef>
          </c:tx>
          <c:spPr>
            <a:gradFill rotWithShape="1">
              <a:gsLst>
                <a:gs pos="100000">
                  <a:srgbClr val="CE3B37"/>
                </a:gs>
                <a:gs pos="0">
                  <a:srgbClr val="9B2D2A"/>
                </a:gs>
              </a:gsLst>
              <a:lin ang="16200000" scaled="0"/>
            </a:gradFill>
            <a:ln w="9525" cap="flat" cmpd="sng" algn="ctr">
              <a:noFill/>
              <a:prstDash val="solid"/>
            </a:ln>
            <a:effectLst>
              <a:outerShdw blurRad="40000" dist="23000" dir="5400000" rotWithShape="0">
                <a:srgbClr val="000000">
                  <a:alpha val="35000"/>
                </a:srgbClr>
              </a:outerShdw>
            </a:effectLst>
          </c:spPr>
          <c:dLbls>
            <c:dLbl>
              <c:idx val="2"/>
              <c:layout>
                <c:manualLayout>
                  <c:x val="0"/>
                  <c:y val="-1.4109543384068439E-2"/>
                </c:manualLayout>
              </c:layout>
              <c:dLblPos val="outEnd"/>
              <c:showVal val="1"/>
            </c:dLbl>
            <c:dLbl>
              <c:idx val="3"/>
              <c:layout>
                <c:manualLayout>
                  <c:x val="0"/>
                  <c:y val="-3.1746472614153989E-2"/>
                </c:manualLayout>
              </c:layout>
              <c:dLblPos val="outEnd"/>
              <c:showVal val="1"/>
            </c:dLbl>
            <c:dLbl>
              <c:idx val="5"/>
              <c:layout>
                <c:manualLayout>
                  <c:x val="1.765208136803353E-3"/>
                  <c:y val="-2.8219086768136874E-2"/>
                </c:manualLayout>
              </c:layout>
              <c:dLblPos val="outEnd"/>
              <c:showVal val="1"/>
            </c:dLbl>
            <c:numFmt formatCode="0.0\%" sourceLinked="0"/>
            <c:txPr>
              <a:bodyPr/>
              <a:lstStyle/>
              <a:p>
                <a:pPr>
                  <a:defRPr sz="1600" b="1" baseline="0">
                    <a:solidFill>
                      <a:srgbClr val="9B2D2A"/>
                    </a:solidFill>
                    <a:latin typeface="Calibri" pitchFamily="34" charset="0"/>
                    <a:cs typeface="Calibri" pitchFamily="34" charset="0"/>
                  </a:defRPr>
                </a:pPr>
                <a:endParaRPr lang="es-ES"/>
              </a:p>
            </c:txPr>
            <c:dLblPos val="outEnd"/>
            <c:showVal val="1"/>
          </c:dLbls>
          <c:cat>
            <c:strRef>
              <c:f>Hoja1!$B$1:$J$1</c:f>
              <c:strCache>
                <c:ptCount val="9"/>
                <c:pt idx="0">
                  <c:v>Total</c:v>
                </c:pt>
                <c:pt idx="1">
                  <c:v>Parque y jardines públicos</c:v>
                </c:pt>
                <c:pt idx="2">
                  <c:v>Lugares / zonas turísticos y comerciales</c:v>
                </c:pt>
                <c:pt idx="3">
                  <c:v>Recintos deportivos / Piscinas</c:v>
                </c:pt>
                <c:pt idx="4">
                  <c:v>Salas de conciertos / espectaculos</c:v>
                </c:pt>
                <c:pt idx="5">
                  <c:v>Parque temáticos y de atracciones</c:v>
                </c:pt>
                <c:pt idx="6">
                  <c:v>Centros comerciales / Centros de ocio</c:v>
                </c:pt>
                <c:pt idx="7">
                  <c:v>Cines / teatro</c:v>
                </c:pt>
                <c:pt idx="8">
                  <c:v>Museos y salas de exposiciones</c:v>
                </c:pt>
              </c:strCache>
            </c:strRef>
          </c:cat>
          <c:val>
            <c:numRef>
              <c:f>Hoja1!$B$3:$J$3</c:f>
              <c:numCache>
                <c:formatCode>General</c:formatCode>
                <c:ptCount val="9"/>
                <c:pt idx="0">
                  <c:v>-18.07</c:v>
                </c:pt>
                <c:pt idx="1">
                  <c:v>-6.9399999999999986</c:v>
                </c:pt>
                <c:pt idx="2">
                  <c:v>22.520000000000003</c:v>
                </c:pt>
                <c:pt idx="3">
                  <c:v>29.21</c:v>
                </c:pt>
                <c:pt idx="4">
                  <c:v>42.82</c:v>
                </c:pt>
                <c:pt idx="5">
                  <c:v>40.840000000000003</c:v>
                </c:pt>
                <c:pt idx="6">
                  <c:v>50</c:v>
                </c:pt>
                <c:pt idx="7">
                  <c:v>65.84</c:v>
                </c:pt>
                <c:pt idx="8">
                  <c:v>74.25</c:v>
                </c:pt>
              </c:numCache>
            </c:numRef>
          </c:val>
        </c:ser>
        <c:dLbls/>
        <c:gapWidth val="50"/>
        <c:axId val="314796288"/>
        <c:axId val="314814464"/>
      </c:barChart>
      <c:lineChart>
        <c:grouping val="standard"/>
        <c:ser>
          <c:idx val="0"/>
          <c:order val="0"/>
          <c:tx>
            <c:strRef>
              <c:f>Hoja1!$A$2</c:f>
              <c:strCache>
                <c:ptCount val="1"/>
                <c:pt idx="0">
                  <c:v>TOTAL</c:v>
                </c:pt>
              </c:strCache>
            </c:strRef>
          </c:tx>
          <c:spPr>
            <a:ln>
              <a:solidFill>
                <a:schemeClr val="tx1"/>
              </a:solidFill>
            </a:ln>
          </c:spPr>
          <c:marker>
            <c:symbol val="circle"/>
            <c:size val="5"/>
            <c:spPr>
              <a:solidFill>
                <a:schemeClr val="tx1"/>
              </a:solidFill>
              <a:ln>
                <a:solidFill>
                  <a:schemeClr val="bg1"/>
                </a:solidFill>
              </a:ln>
            </c:spPr>
          </c:marker>
          <c:cat>
            <c:strRef>
              <c:f>Hoja1!$B$1:$J$1</c:f>
              <c:strCache>
                <c:ptCount val="9"/>
                <c:pt idx="0">
                  <c:v>Total</c:v>
                </c:pt>
                <c:pt idx="1">
                  <c:v>Parque y jardines públicos</c:v>
                </c:pt>
                <c:pt idx="2">
                  <c:v>Lugares / zonas turísticos y comerciales</c:v>
                </c:pt>
                <c:pt idx="3">
                  <c:v>Recintos deportivos / Piscinas</c:v>
                </c:pt>
                <c:pt idx="4">
                  <c:v>Salas de conciertos / espectaculos</c:v>
                </c:pt>
                <c:pt idx="5">
                  <c:v>Parque temáticos y de atracciones</c:v>
                </c:pt>
                <c:pt idx="6">
                  <c:v>Centros comerciales / Centros de ocio</c:v>
                </c:pt>
                <c:pt idx="7">
                  <c:v>Cines / teatro</c:v>
                </c:pt>
                <c:pt idx="8">
                  <c:v>Museos y salas de exposiciones</c:v>
                </c:pt>
              </c:strCache>
            </c:strRef>
          </c:cat>
          <c:val>
            <c:numRef>
              <c:f>Hoja1!$B$2:$J$2</c:f>
              <c:numCache>
                <c:formatCode>General</c:formatCode>
                <c:ptCount val="9"/>
                <c:pt idx="0">
                  <c:v>-16.399999999999999</c:v>
                </c:pt>
                <c:pt idx="1">
                  <c:v>-5.59</c:v>
                </c:pt>
                <c:pt idx="2">
                  <c:v>24.560000000000002</c:v>
                </c:pt>
                <c:pt idx="3">
                  <c:v>34.36</c:v>
                </c:pt>
                <c:pt idx="4">
                  <c:v>38.56</c:v>
                </c:pt>
                <c:pt idx="5">
                  <c:v>44.07</c:v>
                </c:pt>
                <c:pt idx="6">
                  <c:v>49.54</c:v>
                </c:pt>
                <c:pt idx="7">
                  <c:v>60.86</c:v>
                </c:pt>
                <c:pt idx="8">
                  <c:v>72.75</c:v>
                </c:pt>
              </c:numCache>
            </c:numRef>
          </c:val>
        </c:ser>
        <c:dLbls/>
        <c:marker val="1"/>
        <c:axId val="314796288"/>
        <c:axId val="314814464"/>
      </c:lineChart>
      <c:catAx>
        <c:axId val="314796288"/>
        <c:scaling>
          <c:orientation val="minMax"/>
        </c:scaling>
        <c:axPos val="b"/>
        <c:tickLblPos val="none"/>
        <c:txPr>
          <a:bodyPr/>
          <a:lstStyle/>
          <a:p>
            <a:pPr>
              <a:defRPr sz="1600">
                <a:latin typeface="Calibri" pitchFamily="34" charset="0"/>
                <a:cs typeface="Calibri" pitchFamily="34" charset="0"/>
              </a:defRPr>
            </a:pPr>
            <a:endParaRPr lang="es-ES"/>
          </a:p>
        </c:txPr>
        <c:crossAx val="314814464"/>
        <c:crosses val="autoZero"/>
        <c:auto val="1"/>
        <c:lblAlgn val="ctr"/>
        <c:lblOffset val="100"/>
      </c:catAx>
      <c:valAx>
        <c:axId val="314814464"/>
        <c:scaling>
          <c:orientation val="minMax"/>
          <c:max val="100"/>
          <c:min val="-50"/>
        </c:scaling>
        <c:axPos val="l"/>
        <c:majorGridlines>
          <c:spPr>
            <a:ln>
              <a:solidFill>
                <a:schemeClr val="bg1">
                  <a:lumMod val="50000"/>
                </a:schemeClr>
              </a:solidFill>
              <a:prstDash val="dash"/>
            </a:ln>
          </c:spPr>
        </c:majorGridlines>
        <c:numFmt formatCode="0\%" sourceLinked="0"/>
        <c:tickLblPos val="nextTo"/>
        <c:txPr>
          <a:bodyPr/>
          <a:lstStyle/>
          <a:p>
            <a:pPr>
              <a:defRPr sz="1000">
                <a:latin typeface="Calibri" pitchFamily="34" charset="0"/>
                <a:cs typeface="Calibri" pitchFamily="34" charset="0"/>
              </a:defRPr>
            </a:pPr>
            <a:endParaRPr lang="es-ES"/>
          </a:p>
        </c:txPr>
        <c:crossAx val="314796288"/>
        <c:crosses val="autoZero"/>
        <c:crossBetween val="between"/>
        <c:majorUnit val="25"/>
      </c:valAx>
      <c:spPr>
        <a:ln>
          <a:solidFill>
            <a:srgbClr val="808080"/>
          </a:solidFill>
        </a:ln>
      </c:spPr>
    </c:plotArea>
    <c:plotVisOnly val="1"/>
    <c:dispBlanksAs val="gap"/>
  </c:chart>
  <c:txPr>
    <a:bodyPr/>
    <a:lstStyle/>
    <a:p>
      <a:pPr>
        <a:defRPr sz="1800"/>
      </a:pPr>
      <a:endParaRPr lang="es-ES"/>
    </a:p>
  </c:txPr>
  <c:externalData r:id="rId1"/>
</c:chartSpace>
</file>

<file path=ppt/charts/chart47.xml><?xml version="1.0" encoding="utf-8"?>
<c:chartSpace xmlns:c="http://schemas.openxmlformats.org/drawingml/2006/chart" xmlns:a="http://schemas.openxmlformats.org/drawingml/2006/main" xmlns:r="http://schemas.openxmlformats.org/officeDocument/2006/relationships">
  <c:lang val="es-ES"/>
  <c:chart>
    <c:autoTitleDeleted val="1"/>
    <c:plotArea>
      <c:layout>
        <c:manualLayout>
          <c:layoutTarget val="inner"/>
          <c:xMode val="edge"/>
          <c:yMode val="edge"/>
          <c:x val="7.1084105506129397E-2"/>
          <c:y val="3.9162870792134208E-2"/>
          <c:w val="0.88956227307756774"/>
          <c:h val="0.92167425841573181"/>
        </c:manualLayout>
      </c:layout>
      <c:barChart>
        <c:barDir val="col"/>
        <c:grouping val="clustered"/>
        <c:ser>
          <c:idx val="1"/>
          <c:order val="1"/>
          <c:tx>
            <c:strRef>
              <c:f>Hoja1!$A$3</c:f>
              <c:strCache>
                <c:ptCount val="1"/>
                <c:pt idx="0">
                  <c:v>Resto</c:v>
                </c:pt>
              </c:strCache>
            </c:strRef>
          </c:tx>
          <c:spPr>
            <a:gradFill rotWithShape="1">
              <a:gsLst>
                <a:gs pos="100000">
                  <a:schemeClr val="bg1">
                    <a:lumMod val="85000"/>
                  </a:schemeClr>
                </a:gs>
                <a:gs pos="0">
                  <a:schemeClr val="bg1">
                    <a:lumMod val="65000"/>
                  </a:schemeClr>
                </a:gs>
              </a:gsLst>
              <a:lin ang="16200000" scaled="0"/>
            </a:gradFill>
            <a:ln w="9525" cap="flat" cmpd="sng" algn="ctr">
              <a:solidFill>
                <a:schemeClr val="bg1">
                  <a:lumMod val="75000"/>
                </a:schemeClr>
              </a:solidFill>
              <a:prstDash val="solid"/>
            </a:ln>
            <a:effectLst>
              <a:outerShdw blurRad="40000" dist="23000" dir="5400000" rotWithShape="0">
                <a:srgbClr val="000000">
                  <a:alpha val="35000"/>
                </a:srgbClr>
              </a:outerShdw>
            </a:effectLst>
          </c:spPr>
          <c:dLbls>
            <c:dLbl>
              <c:idx val="0"/>
              <c:layout>
                <c:manualLayout>
                  <c:x val="-3.5304162736067052E-3"/>
                  <c:y val="-4.58554605043884E-2"/>
                </c:manualLayout>
              </c:layout>
              <c:dLblPos val="outEnd"/>
              <c:showVal val="1"/>
            </c:dLbl>
            <c:numFmt formatCode="0.0\%" sourceLinked="0"/>
            <c:txPr>
              <a:bodyPr/>
              <a:lstStyle/>
              <a:p>
                <a:pPr>
                  <a:defRPr sz="1600" b="1" baseline="0">
                    <a:solidFill>
                      <a:schemeClr val="bg1">
                        <a:lumMod val="50000"/>
                      </a:schemeClr>
                    </a:solidFill>
                    <a:latin typeface="Calibri" pitchFamily="34" charset="0"/>
                    <a:cs typeface="Calibri" pitchFamily="34" charset="0"/>
                  </a:defRPr>
                </a:pPr>
                <a:endParaRPr lang="es-ES"/>
              </a:p>
            </c:txPr>
            <c:dLblPos val="outEnd"/>
            <c:showVal val="1"/>
          </c:dLbls>
          <c:cat>
            <c:strRef>
              <c:f>Hoja1!$B$1:$J$1</c:f>
              <c:strCache>
                <c:ptCount val="9"/>
                <c:pt idx="0">
                  <c:v>Total</c:v>
                </c:pt>
                <c:pt idx="1">
                  <c:v>Parque y jardines públicos</c:v>
                </c:pt>
                <c:pt idx="2">
                  <c:v>Lugares / zonas turísticos y comerciales</c:v>
                </c:pt>
                <c:pt idx="3">
                  <c:v>Recintos deportivos / Piscinas</c:v>
                </c:pt>
                <c:pt idx="4">
                  <c:v>Salas de conciertos / espectaculos</c:v>
                </c:pt>
                <c:pt idx="5">
                  <c:v>Parque temáticos y de atracciones</c:v>
                </c:pt>
                <c:pt idx="6">
                  <c:v>Centros comerciales / Centros de ocio</c:v>
                </c:pt>
                <c:pt idx="7">
                  <c:v>Cines / teatro</c:v>
                </c:pt>
                <c:pt idx="8">
                  <c:v>Museos y salas de exposiciones</c:v>
                </c:pt>
              </c:strCache>
            </c:strRef>
          </c:cat>
          <c:val>
            <c:numRef>
              <c:f>Hoja1!$B$3:$J$3</c:f>
              <c:numCache>
                <c:formatCode>General</c:formatCode>
                <c:ptCount val="9"/>
                <c:pt idx="0">
                  <c:v>-8.3000000000000007</c:v>
                </c:pt>
                <c:pt idx="1">
                  <c:v>0.5299999999999977</c:v>
                </c:pt>
                <c:pt idx="2">
                  <c:v>31.3</c:v>
                </c:pt>
                <c:pt idx="3">
                  <c:v>39.260000000000005</c:v>
                </c:pt>
                <c:pt idx="4">
                  <c:v>40.400000000000006</c:v>
                </c:pt>
                <c:pt idx="5">
                  <c:v>45.02</c:v>
                </c:pt>
                <c:pt idx="6">
                  <c:v>55.470000000000006</c:v>
                </c:pt>
                <c:pt idx="7">
                  <c:v>59.98</c:v>
                </c:pt>
                <c:pt idx="8">
                  <c:v>73.77</c:v>
                </c:pt>
              </c:numCache>
            </c:numRef>
          </c:val>
        </c:ser>
        <c:dLbls/>
        <c:gapWidth val="50"/>
        <c:axId val="315702272"/>
        <c:axId val="315708160"/>
      </c:barChart>
      <c:lineChart>
        <c:grouping val="standard"/>
        <c:ser>
          <c:idx val="0"/>
          <c:order val="0"/>
          <c:tx>
            <c:strRef>
              <c:f>Hoja1!$A$2</c:f>
              <c:strCache>
                <c:ptCount val="1"/>
                <c:pt idx="0">
                  <c:v>TOTAL</c:v>
                </c:pt>
              </c:strCache>
            </c:strRef>
          </c:tx>
          <c:spPr>
            <a:ln>
              <a:solidFill>
                <a:schemeClr val="tx1"/>
              </a:solidFill>
            </a:ln>
          </c:spPr>
          <c:marker>
            <c:symbol val="circle"/>
            <c:size val="5"/>
            <c:spPr>
              <a:solidFill>
                <a:schemeClr val="tx1"/>
              </a:solidFill>
              <a:ln>
                <a:solidFill>
                  <a:schemeClr val="bg1"/>
                </a:solidFill>
              </a:ln>
            </c:spPr>
          </c:marker>
          <c:cat>
            <c:strRef>
              <c:f>Hoja1!$B$1:$J$1</c:f>
              <c:strCache>
                <c:ptCount val="9"/>
                <c:pt idx="0">
                  <c:v>Total</c:v>
                </c:pt>
                <c:pt idx="1">
                  <c:v>Parque y jardines públicos</c:v>
                </c:pt>
                <c:pt idx="2">
                  <c:v>Lugares / zonas turísticos y comerciales</c:v>
                </c:pt>
                <c:pt idx="3">
                  <c:v>Recintos deportivos / Piscinas</c:v>
                </c:pt>
                <c:pt idx="4">
                  <c:v>Salas de conciertos / espectaculos</c:v>
                </c:pt>
                <c:pt idx="5">
                  <c:v>Parque temáticos y de atracciones</c:v>
                </c:pt>
                <c:pt idx="6">
                  <c:v>Centros comerciales / Centros de ocio</c:v>
                </c:pt>
                <c:pt idx="7">
                  <c:v>Cines / teatro</c:v>
                </c:pt>
                <c:pt idx="8">
                  <c:v>Museos y salas de exposiciones</c:v>
                </c:pt>
              </c:strCache>
            </c:strRef>
          </c:cat>
          <c:val>
            <c:numRef>
              <c:f>Hoja1!$B$2:$J$2</c:f>
              <c:numCache>
                <c:formatCode>General</c:formatCode>
                <c:ptCount val="9"/>
                <c:pt idx="0">
                  <c:v>-16.399999999999999</c:v>
                </c:pt>
                <c:pt idx="1">
                  <c:v>-5.59</c:v>
                </c:pt>
                <c:pt idx="2">
                  <c:v>24.560000000000002</c:v>
                </c:pt>
                <c:pt idx="3">
                  <c:v>34.36</c:v>
                </c:pt>
                <c:pt idx="4">
                  <c:v>38.56</c:v>
                </c:pt>
                <c:pt idx="5">
                  <c:v>44.07</c:v>
                </c:pt>
                <c:pt idx="6">
                  <c:v>49.54</c:v>
                </c:pt>
                <c:pt idx="7">
                  <c:v>60.86</c:v>
                </c:pt>
                <c:pt idx="8">
                  <c:v>72.75</c:v>
                </c:pt>
              </c:numCache>
            </c:numRef>
          </c:val>
        </c:ser>
        <c:dLbls/>
        <c:marker val="1"/>
        <c:axId val="315702272"/>
        <c:axId val="315708160"/>
      </c:lineChart>
      <c:catAx>
        <c:axId val="315702272"/>
        <c:scaling>
          <c:orientation val="minMax"/>
        </c:scaling>
        <c:axPos val="b"/>
        <c:tickLblPos val="none"/>
        <c:txPr>
          <a:bodyPr/>
          <a:lstStyle/>
          <a:p>
            <a:pPr>
              <a:defRPr sz="1600">
                <a:latin typeface="Calibri" pitchFamily="34" charset="0"/>
                <a:cs typeface="Calibri" pitchFamily="34" charset="0"/>
              </a:defRPr>
            </a:pPr>
            <a:endParaRPr lang="es-ES"/>
          </a:p>
        </c:txPr>
        <c:crossAx val="315708160"/>
        <c:crosses val="autoZero"/>
        <c:auto val="1"/>
        <c:lblAlgn val="ctr"/>
        <c:lblOffset val="100"/>
      </c:catAx>
      <c:valAx>
        <c:axId val="315708160"/>
        <c:scaling>
          <c:orientation val="minMax"/>
          <c:max val="100"/>
          <c:min val="-50"/>
        </c:scaling>
        <c:axPos val="l"/>
        <c:majorGridlines>
          <c:spPr>
            <a:ln>
              <a:solidFill>
                <a:schemeClr val="bg1">
                  <a:lumMod val="50000"/>
                </a:schemeClr>
              </a:solidFill>
              <a:prstDash val="dash"/>
            </a:ln>
          </c:spPr>
        </c:majorGridlines>
        <c:numFmt formatCode="0\%" sourceLinked="0"/>
        <c:tickLblPos val="nextTo"/>
        <c:txPr>
          <a:bodyPr/>
          <a:lstStyle/>
          <a:p>
            <a:pPr>
              <a:defRPr sz="1000">
                <a:latin typeface="Calibri" pitchFamily="34" charset="0"/>
                <a:cs typeface="Calibri" pitchFamily="34" charset="0"/>
              </a:defRPr>
            </a:pPr>
            <a:endParaRPr lang="es-ES"/>
          </a:p>
        </c:txPr>
        <c:crossAx val="315702272"/>
        <c:crosses val="autoZero"/>
        <c:crossBetween val="between"/>
        <c:majorUnit val="25"/>
      </c:valAx>
      <c:spPr>
        <a:ln>
          <a:solidFill>
            <a:srgbClr val="808080"/>
          </a:solidFill>
        </a:ln>
      </c:spPr>
    </c:plotArea>
    <c:plotVisOnly val="1"/>
    <c:dispBlanksAs val="gap"/>
  </c:chart>
  <c:txPr>
    <a:bodyPr/>
    <a:lstStyle/>
    <a:p>
      <a:pPr>
        <a:defRPr sz="1800"/>
      </a:pPr>
      <a:endParaRPr lang="es-ES"/>
    </a:p>
  </c:txPr>
  <c:externalData r:id="rId1"/>
</c:chartSpace>
</file>

<file path=ppt/charts/chart48.xml><?xml version="1.0" encoding="utf-8"?>
<c:chartSpace xmlns:c="http://schemas.openxmlformats.org/drawingml/2006/chart" xmlns:a="http://schemas.openxmlformats.org/drawingml/2006/main" xmlns:r="http://schemas.openxmlformats.org/officeDocument/2006/relationships">
  <c:lang val="es-ES"/>
  <c:chart>
    <c:autoTitleDeleted val="1"/>
    <c:plotArea>
      <c:layout>
        <c:manualLayout>
          <c:layoutTarget val="inner"/>
          <c:xMode val="edge"/>
          <c:yMode val="edge"/>
          <c:x val="9.6283601103099054E-2"/>
          <c:y val="3.7911539382943338E-2"/>
          <c:w val="0.8759440991516827"/>
          <c:h val="0.78906138133081627"/>
        </c:manualLayout>
      </c:layout>
      <c:barChart>
        <c:barDir val="col"/>
        <c:grouping val="clustered"/>
        <c:ser>
          <c:idx val="0"/>
          <c:order val="0"/>
          <c:tx>
            <c:strRef>
              <c:f>Hoja1!$B$1</c:f>
              <c:strCache>
                <c:ptCount val="1"/>
                <c:pt idx="0">
                  <c:v>total</c:v>
                </c:pt>
              </c:strCache>
            </c:strRef>
          </c:tx>
          <c:spPr>
            <a:solidFill>
              <a:schemeClr val="accent5">
                <a:lumMod val="60000"/>
                <a:lumOff val="40000"/>
              </a:schemeClr>
            </a:solidFill>
          </c:spPr>
          <c:dPt>
            <c:idx val="0"/>
            <c:spPr>
              <a:solidFill>
                <a:schemeClr val="accent5">
                  <a:lumMod val="75000"/>
                </a:schemeClr>
              </a:solidFill>
            </c:spPr>
          </c:dPt>
          <c:dPt>
            <c:idx val="1"/>
            <c:spPr>
              <a:solidFill>
                <a:schemeClr val="accent5"/>
              </a:solidFill>
            </c:spPr>
          </c:dPt>
          <c:dPt>
            <c:idx val="3"/>
            <c:spPr>
              <a:solidFill>
                <a:schemeClr val="bg1"/>
              </a:solidFill>
              <a:ln>
                <a:solidFill>
                  <a:schemeClr val="accent5"/>
                </a:solidFill>
              </a:ln>
            </c:spPr>
          </c:dPt>
          <c:dLbls>
            <c:numFmt formatCode="0.0\%" sourceLinked="0"/>
            <c:spPr>
              <a:solidFill>
                <a:schemeClr val="bg1"/>
              </a:solidFill>
            </c:spPr>
            <c:txPr>
              <a:bodyPr/>
              <a:lstStyle/>
              <a:p>
                <a:pPr>
                  <a:defRPr sz="1600">
                    <a:latin typeface="Calibri" pitchFamily="34" charset="0"/>
                    <a:cs typeface="Calibri" pitchFamily="34" charset="0"/>
                  </a:defRPr>
                </a:pPr>
                <a:endParaRPr lang="es-ES"/>
              </a:p>
            </c:txPr>
            <c:showVal val="1"/>
          </c:dLbls>
          <c:cat>
            <c:strRef>
              <c:f>Hoja1!$A$2:$A$5</c:f>
              <c:strCache>
                <c:ptCount val="4"/>
                <c:pt idx="0">
                  <c:v>Cívico</c:v>
                </c:pt>
                <c:pt idx="1">
                  <c:v>Regular/ indiferente</c:v>
                </c:pt>
                <c:pt idx="2">
                  <c:v>Incívico</c:v>
                </c:pt>
                <c:pt idx="3">
                  <c:v>No sabe</c:v>
                </c:pt>
              </c:strCache>
            </c:strRef>
          </c:cat>
          <c:val>
            <c:numRef>
              <c:f>Hoja1!$B$2:$B$5</c:f>
              <c:numCache>
                <c:formatCode>General</c:formatCode>
                <c:ptCount val="4"/>
                <c:pt idx="0">
                  <c:v>34.290000000000006</c:v>
                </c:pt>
                <c:pt idx="1">
                  <c:v>57.94</c:v>
                </c:pt>
                <c:pt idx="2">
                  <c:v>6.49</c:v>
                </c:pt>
                <c:pt idx="3">
                  <c:v>1.29</c:v>
                </c:pt>
              </c:numCache>
            </c:numRef>
          </c:val>
        </c:ser>
        <c:dLbls/>
        <c:gapWidth val="50"/>
        <c:axId val="314945920"/>
        <c:axId val="314947456"/>
      </c:barChart>
      <c:catAx>
        <c:axId val="314945920"/>
        <c:scaling>
          <c:orientation val="minMax"/>
        </c:scaling>
        <c:axPos val="b"/>
        <c:tickLblPos val="nextTo"/>
        <c:txPr>
          <a:bodyPr/>
          <a:lstStyle/>
          <a:p>
            <a:pPr>
              <a:defRPr sz="1400">
                <a:latin typeface="Calibri" pitchFamily="34" charset="0"/>
                <a:cs typeface="Calibri" pitchFamily="34" charset="0"/>
              </a:defRPr>
            </a:pPr>
            <a:endParaRPr lang="es-ES"/>
          </a:p>
        </c:txPr>
        <c:crossAx val="314947456"/>
        <c:crosses val="autoZero"/>
        <c:auto val="1"/>
        <c:lblAlgn val="ctr"/>
        <c:lblOffset val="100"/>
      </c:catAx>
      <c:valAx>
        <c:axId val="314947456"/>
        <c:scaling>
          <c:orientation val="minMax"/>
          <c:max val="100"/>
        </c:scaling>
        <c:axPos val="l"/>
        <c:majorGridlines>
          <c:spPr>
            <a:ln>
              <a:solidFill>
                <a:schemeClr val="bg1">
                  <a:lumMod val="50000"/>
                </a:schemeClr>
              </a:solidFill>
              <a:prstDash val="dash"/>
            </a:ln>
          </c:spPr>
        </c:majorGridlines>
        <c:numFmt formatCode="0\%" sourceLinked="0"/>
        <c:tickLblPos val="nextTo"/>
        <c:txPr>
          <a:bodyPr/>
          <a:lstStyle/>
          <a:p>
            <a:pPr>
              <a:defRPr sz="1000">
                <a:latin typeface="Calibri" pitchFamily="34" charset="0"/>
                <a:cs typeface="Calibri" pitchFamily="34" charset="0"/>
              </a:defRPr>
            </a:pPr>
            <a:endParaRPr lang="es-ES"/>
          </a:p>
        </c:txPr>
        <c:crossAx val="314945920"/>
        <c:crosses val="autoZero"/>
        <c:crossBetween val="between"/>
        <c:majorUnit val="20"/>
      </c:valAx>
      <c:spPr>
        <a:ln>
          <a:solidFill>
            <a:srgbClr val="808080"/>
          </a:solidFill>
        </a:ln>
      </c:spPr>
    </c:plotArea>
    <c:plotVisOnly val="1"/>
    <c:dispBlanksAs val="gap"/>
  </c:chart>
  <c:txPr>
    <a:bodyPr/>
    <a:lstStyle/>
    <a:p>
      <a:pPr>
        <a:defRPr sz="1800"/>
      </a:pPr>
      <a:endParaRPr lang="es-ES"/>
    </a:p>
  </c:txPr>
  <c:externalData r:id="rId1"/>
</c:chartSpace>
</file>

<file path=ppt/charts/chart49.xml><?xml version="1.0" encoding="utf-8"?>
<c:chartSpace xmlns:c="http://schemas.openxmlformats.org/drawingml/2006/chart" xmlns:a="http://schemas.openxmlformats.org/drawingml/2006/main" xmlns:r="http://schemas.openxmlformats.org/officeDocument/2006/relationships">
  <c:lang val="es-E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110132023569618"/>
          <c:y val="4.0341326938449246E-2"/>
          <c:w val="0.68247412016213671"/>
          <c:h val="0.927551437389453"/>
        </c:manualLayout>
      </c:layout>
      <c:barChart>
        <c:barDir val="bar"/>
        <c:grouping val="clustered"/>
        <c:ser>
          <c:idx val="0"/>
          <c:order val="0"/>
          <c:tx>
            <c:strRef>
              <c:f>Hoja1!$B$1</c:f>
              <c:strCache>
                <c:ptCount val="1"/>
                <c:pt idx="0">
                  <c:v>Columna1</c:v>
                </c:pt>
              </c:strCache>
            </c:strRef>
          </c:tx>
          <c:spPr>
            <a:solidFill>
              <a:schemeClr val="accent4"/>
            </a:solidFill>
          </c:spPr>
          <c:dPt>
            <c:idx val="1"/>
            <c:spPr>
              <a:solidFill>
                <a:schemeClr val="accent5">
                  <a:lumMod val="75000"/>
                </a:schemeClr>
              </a:solidFill>
            </c:spPr>
          </c:dPt>
          <c:dPt>
            <c:idx val="2"/>
            <c:spPr>
              <a:solidFill>
                <a:schemeClr val="accent5">
                  <a:lumMod val="75000"/>
                </a:schemeClr>
              </a:solidFill>
            </c:spPr>
          </c:dPt>
          <c:dPt>
            <c:idx val="3"/>
            <c:spPr>
              <a:solidFill>
                <a:schemeClr val="accent5">
                  <a:lumMod val="75000"/>
                </a:schemeClr>
              </a:solidFill>
            </c:spPr>
          </c:dPt>
          <c:dPt>
            <c:idx val="5"/>
            <c:spPr>
              <a:solidFill>
                <a:schemeClr val="accent5">
                  <a:lumMod val="60000"/>
                  <a:lumOff val="40000"/>
                </a:schemeClr>
              </a:solidFill>
            </c:spPr>
          </c:dPt>
          <c:dPt>
            <c:idx val="6"/>
            <c:spPr>
              <a:solidFill>
                <a:schemeClr val="accent5">
                  <a:lumMod val="60000"/>
                  <a:lumOff val="40000"/>
                </a:schemeClr>
              </a:solidFill>
            </c:spPr>
          </c:dPt>
          <c:dPt>
            <c:idx val="7"/>
            <c:spPr>
              <a:solidFill>
                <a:schemeClr val="accent5">
                  <a:lumMod val="60000"/>
                  <a:lumOff val="40000"/>
                </a:schemeClr>
              </a:solidFill>
            </c:spPr>
          </c:dPt>
          <c:dPt>
            <c:idx val="9"/>
            <c:spPr>
              <a:solidFill>
                <a:schemeClr val="accent5"/>
              </a:solidFill>
            </c:spPr>
          </c:dPt>
          <c:dPt>
            <c:idx val="10"/>
            <c:spPr>
              <a:solidFill>
                <a:schemeClr val="accent5"/>
              </a:solidFill>
            </c:spPr>
          </c:dPt>
          <c:dPt>
            <c:idx val="11"/>
            <c:spPr>
              <a:solidFill>
                <a:schemeClr val="accent5"/>
              </a:solidFill>
            </c:spPr>
          </c:dPt>
          <c:dPt>
            <c:idx val="13"/>
            <c:spPr>
              <a:solidFill>
                <a:schemeClr val="bg1">
                  <a:lumMod val="75000"/>
                </a:schemeClr>
              </a:solidFill>
            </c:spPr>
          </c:dPt>
          <c:dPt>
            <c:idx val="14"/>
            <c:spPr>
              <a:solidFill>
                <a:schemeClr val="bg1">
                  <a:lumMod val="75000"/>
                </a:schemeClr>
              </a:solidFill>
            </c:spPr>
          </c:dPt>
          <c:dPt>
            <c:idx val="15"/>
            <c:spPr>
              <a:solidFill>
                <a:schemeClr val="bg1">
                  <a:lumMod val="75000"/>
                </a:schemeClr>
              </a:solidFill>
            </c:spPr>
          </c:dPt>
          <c:dLbls>
            <c:numFmt formatCode="0.0\%" sourceLinked="0"/>
            <c:spPr>
              <a:noFill/>
            </c:spPr>
            <c:txPr>
              <a:bodyPr/>
              <a:lstStyle/>
              <a:p>
                <a:pPr>
                  <a:defRPr sz="1400">
                    <a:latin typeface="Calibri" pitchFamily="34" charset="0"/>
                    <a:cs typeface="Calibri" pitchFamily="34" charset="0"/>
                  </a:defRPr>
                </a:pPr>
                <a:endParaRPr lang="es-ES"/>
              </a:p>
            </c:txPr>
            <c:showVal val="1"/>
          </c:dLbls>
          <c:cat>
            <c:strRef>
              <c:f>Hoja1!$A$2:$A$17</c:f>
              <c:strCache>
                <c:ptCount val="16"/>
                <c:pt idx="0">
                  <c:v>PARQUES Y JARDINES PÚBLICOS</c:v>
                </c:pt>
                <c:pt idx="1">
                  <c:v>Consumo de alcohol/ drogas</c:v>
                </c:pt>
                <c:pt idx="2">
                  <c:v>Vandalismo/ gamberrismo en
general</c:v>
                </c:pt>
                <c:pt idx="3">
                  <c:v>Presencia de personas
sospechosas o que le intimiden</c:v>
                </c:pt>
                <c:pt idx="4">
                  <c:v>LUGARES Y ZONAS TURÍSTICAS Y COMERCIALES</c:v>
                </c:pt>
                <c:pt idx="5">
                  <c:v>Robos/ atracos/ tirones</c:v>
                </c:pt>
                <c:pt idx="6">
                  <c:v>Sustracción de objeto de
vehículo (zona de parking)</c:v>
                </c:pt>
                <c:pt idx="7">
                  <c:v>Presencia de personas
sospechosas o que le intimiden</c:v>
                </c:pt>
                <c:pt idx="8">
                  <c:v>RECINTOS DEPORTIVOS / PISCINAS</c:v>
                </c:pt>
                <c:pt idx="9">
                  <c:v>Robos/ atracos/ tirones</c:v>
                </c:pt>
                <c:pt idx="10">
                  <c:v>Violencia verbal/ Escandalos/ riñas</c:v>
                </c:pt>
                <c:pt idx="11">
                  <c:v>Vandalismo/ gamberrismo en general</c:v>
                </c:pt>
                <c:pt idx="12">
                  <c:v>SALAS DE CONCIERTOS / ESPECTÁCULOS</c:v>
                </c:pt>
                <c:pt idx="13">
                  <c:v>Consumo de alcohol/ drogas</c:v>
                </c:pt>
                <c:pt idx="14">
                  <c:v>Venta de alcohol/ drogas</c:v>
                </c:pt>
                <c:pt idx="15">
                  <c:v>Violencia verbal/ Escandalos/ riñas</c:v>
                </c:pt>
              </c:strCache>
            </c:strRef>
          </c:cat>
          <c:val>
            <c:numRef>
              <c:f>Hoja1!$B$2:$B$17</c:f>
              <c:numCache>
                <c:formatCode>General</c:formatCode>
                <c:ptCount val="16"/>
                <c:pt idx="1">
                  <c:v>54.05</c:v>
                </c:pt>
                <c:pt idx="2">
                  <c:v>52.879999999999995</c:v>
                </c:pt>
                <c:pt idx="3">
                  <c:v>49.74</c:v>
                </c:pt>
                <c:pt idx="5">
                  <c:v>51</c:v>
                </c:pt>
                <c:pt idx="6">
                  <c:v>32.33</c:v>
                </c:pt>
                <c:pt idx="7">
                  <c:v>31.29</c:v>
                </c:pt>
                <c:pt idx="9">
                  <c:v>23.779999999999998</c:v>
                </c:pt>
                <c:pt idx="10">
                  <c:v>21.85</c:v>
                </c:pt>
                <c:pt idx="11">
                  <c:v>20.59</c:v>
                </c:pt>
                <c:pt idx="13">
                  <c:v>25.9</c:v>
                </c:pt>
                <c:pt idx="14">
                  <c:v>22.62</c:v>
                </c:pt>
                <c:pt idx="15">
                  <c:v>22.439999999999998</c:v>
                </c:pt>
              </c:numCache>
            </c:numRef>
          </c:val>
        </c:ser>
        <c:dLbls/>
        <c:gapWidth val="50"/>
        <c:axId val="315933440"/>
        <c:axId val="315934976"/>
      </c:barChart>
      <c:catAx>
        <c:axId val="315933440"/>
        <c:scaling>
          <c:orientation val="maxMin"/>
        </c:scaling>
        <c:axPos val="l"/>
        <c:majorTickMark val="none"/>
        <c:tickLblPos val="none"/>
        <c:spPr>
          <a:ln>
            <a:noFill/>
          </a:ln>
        </c:spPr>
        <c:txPr>
          <a:bodyPr/>
          <a:lstStyle/>
          <a:p>
            <a:pPr>
              <a:defRPr sz="1300">
                <a:latin typeface="Calibri" pitchFamily="34" charset="0"/>
                <a:cs typeface="Calibri" pitchFamily="34" charset="0"/>
              </a:defRPr>
            </a:pPr>
            <a:endParaRPr lang="es-ES"/>
          </a:p>
        </c:txPr>
        <c:crossAx val="315934976"/>
        <c:crosses val="autoZero"/>
        <c:auto val="1"/>
        <c:lblAlgn val="ctr"/>
        <c:lblOffset val="100"/>
        <c:tickLblSkip val="1"/>
      </c:catAx>
      <c:valAx>
        <c:axId val="315934976"/>
        <c:scaling>
          <c:orientation val="minMax"/>
          <c:max val="80"/>
        </c:scaling>
        <c:axPos val="t"/>
        <c:numFmt formatCode="0\%" sourceLinked="0"/>
        <c:majorTickMark val="none"/>
        <c:tickLblPos val="none"/>
        <c:spPr>
          <a:ln>
            <a:noFill/>
          </a:ln>
        </c:spPr>
        <c:txPr>
          <a:bodyPr/>
          <a:lstStyle/>
          <a:p>
            <a:pPr>
              <a:defRPr sz="900">
                <a:latin typeface="Calibri" pitchFamily="34" charset="0"/>
                <a:cs typeface="Calibri" pitchFamily="34" charset="0"/>
              </a:defRPr>
            </a:pPr>
            <a:endParaRPr lang="es-ES"/>
          </a:p>
        </c:txPr>
        <c:crossAx val="315933440"/>
        <c:crosses val="autoZero"/>
        <c:crossBetween val="between"/>
        <c:majorUnit val="20"/>
      </c:valAx>
      <c:spPr>
        <a:ln>
          <a:noFill/>
        </a:ln>
      </c:spPr>
    </c:plotArea>
    <c:plotVisOnly val="1"/>
    <c:dispBlanksAs val="gap"/>
  </c:chart>
  <c:txPr>
    <a:bodyPr/>
    <a:lstStyle/>
    <a:p>
      <a:pPr>
        <a:defRPr sz="1800"/>
      </a:pPr>
      <a:endParaRPr lang="es-ES"/>
    </a:p>
  </c:tx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lang val="es-ES"/>
  <c:chart>
    <c:autoTitleDeleted val="1"/>
    <c:plotArea>
      <c:layout>
        <c:manualLayout>
          <c:layoutTarget val="inner"/>
          <c:xMode val="edge"/>
          <c:yMode val="edge"/>
          <c:x val="9.6283601103099054E-2"/>
          <c:y val="4.6469327086031069E-2"/>
          <c:w val="0.8759440991516827"/>
          <c:h val="0.79896497235546271"/>
        </c:manualLayout>
      </c:layout>
      <c:barChart>
        <c:barDir val="col"/>
        <c:grouping val="clustered"/>
        <c:ser>
          <c:idx val="0"/>
          <c:order val="0"/>
          <c:tx>
            <c:strRef>
              <c:f>Hoja1!$B$1</c:f>
              <c:strCache>
                <c:ptCount val="1"/>
                <c:pt idx="0">
                  <c:v>total</c:v>
                </c:pt>
              </c:strCache>
            </c:strRef>
          </c:tx>
          <c:spPr>
            <a:solidFill>
              <a:schemeClr val="accent3">
                <a:lumMod val="50000"/>
              </a:schemeClr>
            </a:solidFill>
          </c:spPr>
          <c:dLbls>
            <c:numFmt formatCode="0.0\%" sourceLinked="0"/>
            <c:spPr>
              <a:solidFill>
                <a:schemeClr val="bg1"/>
              </a:solidFill>
            </c:spPr>
            <c:txPr>
              <a:bodyPr/>
              <a:lstStyle/>
              <a:p>
                <a:pPr>
                  <a:defRPr sz="1500">
                    <a:latin typeface="Calibri" pitchFamily="34" charset="0"/>
                    <a:cs typeface="Calibri" pitchFamily="34" charset="0"/>
                  </a:defRPr>
                </a:pPr>
                <a:endParaRPr lang="es-ES"/>
              </a:p>
            </c:txPr>
            <c:showVal val="1"/>
          </c:dLbls>
          <c:cat>
            <c:strRef>
              <c:f>Hoja1!$A$2:$A$4</c:f>
              <c:strCache>
                <c:ptCount val="3"/>
                <c:pt idx="0">
                  <c:v>Ha aumentado</c:v>
                </c:pt>
                <c:pt idx="1">
                  <c:v>Se ha mantenido igual</c:v>
                </c:pt>
                <c:pt idx="2">
                  <c:v>Ha disminuido</c:v>
                </c:pt>
              </c:strCache>
            </c:strRef>
          </c:cat>
          <c:val>
            <c:numRef>
              <c:f>Hoja1!$B$2:$B$4</c:f>
              <c:numCache>
                <c:formatCode>####.0</c:formatCode>
                <c:ptCount val="3"/>
                <c:pt idx="0">
                  <c:v>77.385994496291488</c:v>
                </c:pt>
                <c:pt idx="1">
                  <c:v>19.239475493553432</c:v>
                </c:pt>
                <c:pt idx="2">
                  <c:v>3.3745300101550981</c:v>
                </c:pt>
              </c:numCache>
            </c:numRef>
          </c:val>
        </c:ser>
        <c:dLbls/>
        <c:gapWidth val="50"/>
        <c:axId val="301012480"/>
        <c:axId val="301014016"/>
      </c:barChart>
      <c:catAx>
        <c:axId val="301012480"/>
        <c:scaling>
          <c:orientation val="minMax"/>
        </c:scaling>
        <c:axPos val="b"/>
        <c:tickLblPos val="nextTo"/>
        <c:txPr>
          <a:bodyPr/>
          <a:lstStyle/>
          <a:p>
            <a:pPr>
              <a:defRPr sz="1300">
                <a:latin typeface="Calibri" pitchFamily="34" charset="0"/>
                <a:cs typeface="Calibri" pitchFamily="34" charset="0"/>
              </a:defRPr>
            </a:pPr>
            <a:endParaRPr lang="es-ES"/>
          </a:p>
        </c:txPr>
        <c:crossAx val="301014016"/>
        <c:crosses val="autoZero"/>
        <c:auto val="1"/>
        <c:lblAlgn val="ctr"/>
        <c:lblOffset val="100"/>
      </c:catAx>
      <c:valAx>
        <c:axId val="301014016"/>
        <c:scaling>
          <c:orientation val="minMax"/>
          <c:max val="100"/>
        </c:scaling>
        <c:axPos val="l"/>
        <c:majorGridlines>
          <c:spPr>
            <a:ln>
              <a:solidFill>
                <a:schemeClr val="bg1">
                  <a:lumMod val="50000"/>
                </a:schemeClr>
              </a:solidFill>
              <a:prstDash val="dash"/>
            </a:ln>
          </c:spPr>
        </c:majorGridlines>
        <c:numFmt formatCode="0\%" sourceLinked="0"/>
        <c:tickLblPos val="nextTo"/>
        <c:txPr>
          <a:bodyPr/>
          <a:lstStyle/>
          <a:p>
            <a:pPr>
              <a:defRPr sz="1000">
                <a:latin typeface="Calibri" pitchFamily="34" charset="0"/>
                <a:cs typeface="Calibri" pitchFamily="34" charset="0"/>
              </a:defRPr>
            </a:pPr>
            <a:endParaRPr lang="es-ES"/>
          </a:p>
        </c:txPr>
        <c:crossAx val="301012480"/>
        <c:crosses val="autoZero"/>
        <c:crossBetween val="between"/>
        <c:majorUnit val="20"/>
      </c:valAx>
      <c:spPr>
        <a:ln>
          <a:solidFill>
            <a:srgbClr val="808080"/>
          </a:solidFill>
        </a:ln>
      </c:spPr>
    </c:plotArea>
    <c:plotVisOnly val="1"/>
    <c:dispBlanksAs val="gap"/>
  </c:chart>
  <c:txPr>
    <a:bodyPr/>
    <a:lstStyle/>
    <a:p>
      <a:pPr>
        <a:defRPr sz="1800"/>
      </a:pPr>
      <a:endParaRPr lang="es-ES"/>
    </a:p>
  </c:txPr>
  <c:externalData r:id="rId1"/>
</c:chartSpace>
</file>

<file path=ppt/charts/chart50.xml><?xml version="1.0" encoding="utf-8"?>
<c:chartSpace xmlns:c="http://schemas.openxmlformats.org/drawingml/2006/chart" xmlns:a="http://schemas.openxmlformats.org/drawingml/2006/main" xmlns:r="http://schemas.openxmlformats.org/officeDocument/2006/relationships">
  <c:lang val="es-E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110132023569618"/>
          <c:y val="4.0341326938449246E-2"/>
          <c:w val="0.68247412016213671"/>
          <c:h val="0.927551437389453"/>
        </c:manualLayout>
      </c:layout>
      <c:barChart>
        <c:barDir val="bar"/>
        <c:grouping val="clustered"/>
        <c:ser>
          <c:idx val="0"/>
          <c:order val="0"/>
          <c:tx>
            <c:strRef>
              <c:f>Hoja1!$B$1</c:f>
              <c:strCache>
                <c:ptCount val="1"/>
                <c:pt idx="0">
                  <c:v>Columna1</c:v>
                </c:pt>
              </c:strCache>
            </c:strRef>
          </c:tx>
          <c:spPr>
            <a:solidFill>
              <a:schemeClr val="accent4"/>
            </a:solidFill>
          </c:spPr>
          <c:dPt>
            <c:idx val="1"/>
            <c:spPr>
              <a:solidFill>
                <a:schemeClr val="accent5">
                  <a:lumMod val="75000"/>
                </a:schemeClr>
              </a:solidFill>
            </c:spPr>
          </c:dPt>
          <c:dPt>
            <c:idx val="2"/>
            <c:spPr>
              <a:solidFill>
                <a:schemeClr val="accent5">
                  <a:lumMod val="75000"/>
                </a:schemeClr>
              </a:solidFill>
            </c:spPr>
          </c:dPt>
          <c:dPt>
            <c:idx val="3"/>
            <c:spPr>
              <a:solidFill>
                <a:schemeClr val="accent5">
                  <a:lumMod val="75000"/>
                </a:schemeClr>
              </a:solidFill>
            </c:spPr>
          </c:dPt>
          <c:dPt>
            <c:idx val="5"/>
            <c:spPr>
              <a:solidFill>
                <a:schemeClr val="accent5">
                  <a:lumMod val="60000"/>
                  <a:lumOff val="40000"/>
                </a:schemeClr>
              </a:solidFill>
            </c:spPr>
          </c:dPt>
          <c:dPt>
            <c:idx val="6"/>
            <c:spPr>
              <a:solidFill>
                <a:schemeClr val="accent5">
                  <a:lumMod val="60000"/>
                  <a:lumOff val="40000"/>
                </a:schemeClr>
              </a:solidFill>
            </c:spPr>
          </c:dPt>
          <c:dPt>
            <c:idx val="7"/>
            <c:spPr>
              <a:solidFill>
                <a:schemeClr val="accent5">
                  <a:lumMod val="60000"/>
                  <a:lumOff val="40000"/>
                </a:schemeClr>
              </a:solidFill>
            </c:spPr>
          </c:dPt>
          <c:dPt>
            <c:idx val="9"/>
            <c:spPr>
              <a:solidFill>
                <a:schemeClr val="accent5"/>
              </a:solidFill>
            </c:spPr>
          </c:dPt>
          <c:dPt>
            <c:idx val="10"/>
            <c:spPr>
              <a:solidFill>
                <a:schemeClr val="accent5"/>
              </a:solidFill>
            </c:spPr>
          </c:dPt>
          <c:dPt>
            <c:idx val="11"/>
            <c:spPr>
              <a:solidFill>
                <a:schemeClr val="accent5"/>
              </a:solidFill>
            </c:spPr>
          </c:dPt>
          <c:dPt>
            <c:idx val="13"/>
            <c:spPr>
              <a:solidFill>
                <a:schemeClr val="bg1">
                  <a:lumMod val="75000"/>
                </a:schemeClr>
              </a:solidFill>
            </c:spPr>
          </c:dPt>
          <c:dPt>
            <c:idx val="14"/>
            <c:spPr>
              <a:solidFill>
                <a:schemeClr val="bg1">
                  <a:lumMod val="75000"/>
                </a:schemeClr>
              </a:solidFill>
            </c:spPr>
          </c:dPt>
          <c:dPt>
            <c:idx val="15"/>
            <c:spPr>
              <a:solidFill>
                <a:schemeClr val="bg1">
                  <a:lumMod val="75000"/>
                </a:schemeClr>
              </a:solidFill>
            </c:spPr>
          </c:dPt>
          <c:dLbls>
            <c:numFmt formatCode="0.0\%" sourceLinked="0"/>
            <c:spPr>
              <a:noFill/>
            </c:spPr>
            <c:txPr>
              <a:bodyPr/>
              <a:lstStyle/>
              <a:p>
                <a:pPr>
                  <a:defRPr sz="1400">
                    <a:latin typeface="Calibri" pitchFamily="34" charset="0"/>
                    <a:cs typeface="Calibri" pitchFamily="34" charset="0"/>
                  </a:defRPr>
                </a:pPr>
                <a:endParaRPr lang="es-ES"/>
              </a:p>
            </c:txPr>
            <c:showVal val="1"/>
          </c:dLbls>
          <c:cat>
            <c:strRef>
              <c:f>Hoja1!$A$2:$A$17</c:f>
              <c:strCache>
                <c:ptCount val="16"/>
                <c:pt idx="0">
                  <c:v>PARQUES TEMÁTICOS Y DE ATRACCIONES</c:v>
                </c:pt>
                <c:pt idx="1">
                  <c:v>Sustracción de objeto de
vehículo (zona de parking)</c:v>
                </c:pt>
                <c:pt idx="2">
                  <c:v>Robos/ atracos/ tirones</c:v>
                </c:pt>
                <c:pt idx="3">
                  <c:v>Robo de vehículo (zona de
parking)</c:v>
                </c:pt>
                <c:pt idx="4">
                  <c:v>CENTROS COMERCIALES / DE OCIO</c:v>
                </c:pt>
                <c:pt idx="5">
                  <c:v>Robos/ atracos/ tirones</c:v>
                </c:pt>
                <c:pt idx="6">
                  <c:v>Sustracción de objeto de
vehículo (zona de parking)</c:v>
                </c:pt>
                <c:pt idx="7">
                  <c:v>Robo de vehículo (zona de
parking)</c:v>
                </c:pt>
                <c:pt idx="8">
                  <c:v>CINES / TEATRO</c:v>
                </c:pt>
                <c:pt idx="9">
                  <c:v>Sustracción de objeto de
vehículo (zona de parking)</c:v>
                </c:pt>
                <c:pt idx="10">
                  <c:v>Robo de vehículo (zona de
parking)</c:v>
                </c:pt>
                <c:pt idx="11">
                  <c:v>Robos/ atracos/ tirones</c:v>
                </c:pt>
                <c:pt idx="12">
                  <c:v>MUSEOS Y SALAS DE EXPOSICIONES</c:v>
                </c:pt>
                <c:pt idx="13">
                  <c:v>Robo de vehículo (zona de
parking)</c:v>
                </c:pt>
                <c:pt idx="14">
                  <c:v>Sustracción de objeto de
vehículo (zona de parking)</c:v>
                </c:pt>
                <c:pt idx="15">
                  <c:v>Robos/ atracos/ tirones</c:v>
                </c:pt>
              </c:strCache>
            </c:strRef>
          </c:cat>
          <c:val>
            <c:numRef>
              <c:f>Hoja1!$B$2:$B$17</c:f>
              <c:numCache>
                <c:formatCode>General</c:formatCode>
                <c:ptCount val="16"/>
                <c:pt idx="1">
                  <c:v>26.650000000000002</c:v>
                </c:pt>
                <c:pt idx="2">
                  <c:v>24.19</c:v>
                </c:pt>
                <c:pt idx="3">
                  <c:v>22.45</c:v>
                </c:pt>
                <c:pt idx="5">
                  <c:v>42.660000000000004</c:v>
                </c:pt>
                <c:pt idx="6">
                  <c:v>32.020000000000003</c:v>
                </c:pt>
                <c:pt idx="7">
                  <c:v>27.71</c:v>
                </c:pt>
                <c:pt idx="9">
                  <c:v>11</c:v>
                </c:pt>
                <c:pt idx="10">
                  <c:v>10.200000000000001</c:v>
                </c:pt>
                <c:pt idx="11">
                  <c:v>9.08</c:v>
                </c:pt>
                <c:pt idx="13">
                  <c:v>9.5</c:v>
                </c:pt>
                <c:pt idx="14">
                  <c:v>9.17</c:v>
                </c:pt>
                <c:pt idx="15">
                  <c:v>7.81</c:v>
                </c:pt>
              </c:numCache>
            </c:numRef>
          </c:val>
        </c:ser>
        <c:dLbls/>
        <c:gapWidth val="50"/>
        <c:axId val="316422016"/>
        <c:axId val="316423552"/>
      </c:barChart>
      <c:catAx>
        <c:axId val="316422016"/>
        <c:scaling>
          <c:orientation val="maxMin"/>
        </c:scaling>
        <c:axPos val="l"/>
        <c:majorTickMark val="none"/>
        <c:tickLblPos val="none"/>
        <c:spPr>
          <a:ln>
            <a:noFill/>
          </a:ln>
        </c:spPr>
        <c:txPr>
          <a:bodyPr/>
          <a:lstStyle/>
          <a:p>
            <a:pPr>
              <a:defRPr sz="1300">
                <a:latin typeface="Calibri" pitchFamily="34" charset="0"/>
                <a:cs typeface="Calibri" pitchFamily="34" charset="0"/>
              </a:defRPr>
            </a:pPr>
            <a:endParaRPr lang="es-ES"/>
          </a:p>
        </c:txPr>
        <c:crossAx val="316423552"/>
        <c:crosses val="autoZero"/>
        <c:auto val="1"/>
        <c:lblAlgn val="ctr"/>
        <c:lblOffset val="100"/>
        <c:tickLblSkip val="1"/>
      </c:catAx>
      <c:valAx>
        <c:axId val="316423552"/>
        <c:scaling>
          <c:orientation val="minMax"/>
          <c:max val="80"/>
        </c:scaling>
        <c:axPos val="t"/>
        <c:numFmt formatCode="0\%" sourceLinked="0"/>
        <c:majorTickMark val="none"/>
        <c:tickLblPos val="none"/>
        <c:spPr>
          <a:ln>
            <a:noFill/>
          </a:ln>
        </c:spPr>
        <c:txPr>
          <a:bodyPr/>
          <a:lstStyle/>
          <a:p>
            <a:pPr>
              <a:defRPr sz="900">
                <a:latin typeface="Calibri" pitchFamily="34" charset="0"/>
                <a:cs typeface="Calibri" pitchFamily="34" charset="0"/>
              </a:defRPr>
            </a:pPr>
            <a:endParaRPr lang="es-ES"/>
          </a:p>
        </c:txPr>
        <c:crossAx val="316422016"/>
        <c:crosses val="autoZero"/>
        <c:crossBetween val="between"/>
        <c:majorUnit val="20"/>
      </c:valAx>
      <c:spPr>
        <a:ln>
          <a:noFill/>
        </a:ln>
      </c:spPr>
    </c:plotArea>
    <c:plotVisOnly val="1"/>
    <c:dispBlanksAs val="gap"/>
  </c:chart>
  <c:txPr>
    <a:bodyPr/>
    <a:lstStyle/>
    <a:p>
      <a:pPr>
        <a:defRPr sz="1800"/>
      </a:pPr>
      <a:endParaRPr lang="es-ES"/>
    </a:p>
  </c:txPr>
  <c:externalData r:id="rId2"/>
</c:chartSpace>
</file>

<file path=ppt/charts/chart51.xml><?xml version="1.0" encoding="utf-8"?>
<c:chartSpace xmlns:c="http://schemas.openxmlformats.org/drawingml/2006/chart" xmlns:a="http://schemas.openxmlformats.org/drawingml/2006/main" xmlns:r="http://schemas.openxmlformats.org/officeDocument/2006/relationships">
  <c:lang val="es-ES"/>
  <c:chart>
    <c:autoTitleDeleted val="1"/>
    <c:plotArea>
      <c:layout>
        <c:manualLayout>
          <c:layoutTarget val="inner"/>
          <c:xMode val="edge"/>
          <c:yMode val="edge"/>
          <c:x val="3.7704009656019742E-2"/>
          <c:y val="4.1032527090344398E-2"/>
          <c:w val="0.77492112828670734"/>
          <c:h val="0.88933476293341318"/>
        </c:manualLayout>
      </c:layout>
      <c:barChart>
        <c:barDir val="bar"/>
        <c:grouping val="clustered"/>
        <c:ser>
          <c:idx val="0"/>
          <c:order val="0"/>
          <c:tx>
            <c:strRef>
              <c:f>Hoja1!$B$1</c:f>
              <c:strCache>
                <c:ptCount val="1"/>
                <c:pt idx="0">
                  <c:v>Columna1</c:v>
                </c:pt>
              </c:strCache>
            </c:strRef>
          </c:tx>
          <c:spPr>
            <a:solidFill>
              <a:schemeClr val="accent5">
                <a:lumMod val="75000"/>
              </a:schemeClr>
            </a:solidFill>
          </c:spPr>
          <c:dLbls>
            <c:numFmt formatCode="0.0\%" sourceLinked="0"/>
            <c:spPr>
              <a:solidFill>
                <a:schemeClr val="bg1"/>
              </a:solidFill>
            </c:spPr>
            <c:txPr>
              <a:bodyPr/>
              <a:lstStyle/>
              <a:p>
                <a:pPr>
                  <a:defRPr sz="1400">
                    <a:latin typeface="Calibri" pitchFamily="34" charset="0"/>
                    <a:cs typeface="Calibri" pitchFamily="34" charset="0"/>
                  </a:defRPr>
                </a:pPr>
                <a:endParaRPr lang="es-ES"/>
              </a:p>
            </c:txPr>
            <c:showVal val="1"/>
          </c:dLbls>
          <c:cat>
            <c:strRef>
              <c:f>Hoja1!$A$2:$A$15</c:f>
              <c:strCache>
                <c:ptCount val="14"/>
                <c:pt idx="0">
                  <c:v>Consumo de alcohol/ drogas</c:v>
                </c:pt>
                <c:pt idx="1">
                  <c:v>Vandalismo/ gamberrismo en general</c:v>
                </c:pt>
                <c:pt idx="2">
                  <c:v>Presencia de personas sospechosas o que le intimiden</c:v>
                </c:pt>
                <c:pt idx="3">
                  <c:v>Robos/ atracos/ tirones</c:v>
                </c:pt>
                <c:pt idx="4">
                  <c:v>Venta de alcohol/ drogas</c:v>
                </c:pt>
                <c:pt idx="5">
                  <c:v>Violencia verbal/ Escandalos/ riñas</c:v>
                </c:pt>
                <c:pt idx="6">
                  <c:v>Violencia física</c:v>
                </c:pt>
                <c:pt idx="7">
                  <c:v>Acoso</c:v>
                </c:pt>
                <c:pt idx="8">
                  <c:v>Sustracción de objeto de vehículo (zona de parking)</c:v>
                </c:pt>
                <c:pt idx="9">
                  <c:v>Robo de vehículo (zona de parking)</c:v>
                </c:pt>
                <c:pt idx="10">
                  <c:v>Ningún hecho concreto, pero tiene sensación de inseguridad</c:v>
                </c:pt>
                <c:pt idx="11">
                  <c:v>Otros</c:v>
                </c:pt>
                <c:pt idx="12">
                  <c:v>Ninguno/ me siento seguro</c:v>
                </c:pt>
                <c:pt idx="13">
                  <c:v>No sabe</c:v>
                </c:pt>
              </c:strCache>
            </c:strRef>
          </c:cat>
          <c:val>
            <c:numRef>
              <c:f>Hoja1!$B$2:$B$15</c:f>
              <c:numCache>
                <c:formatCode>General</c:formatCode>
                <c:ptCount val="14"/>
                <c:pt idx="0">
                  <c:v>54.05</c:v>
                </c:pt>
                <c:pt idx="1">
                  <c:v>52.879999999999995</c:v>
                </c:pt>
                <c:pt idx="2">
                  <c:v>49.74</c:v>
                </c:pt>
                <c:pt idx="3">
                  <c:v>43.42</c:v>
                </c:pt>
                <c:pt idx="4">
                  <c:v>39.33</c:v>
                </c:pt>
                <c:pt idx="5">
                  <c:v>38.74</c:v>
                </c:pt>
                <c:pt idx="6">
                  <c:v>31.650000000000002</c:v>
                </c:pt>
                <c:pt idx="7">
                  <c:v>30</c:v>
                </c:pt>
                <c:pt idx="8">
                  <c:v>16.95</c:v>
                </c:pt>
                <c:pt idx="9">
                  <c:v>15.11</c:v>
                </c:pt>
                <c:pt idx="10">
                  <c:v>1.71</c:v>
                </c:pt>
                <c:pt idx="11">
                  <c:v>8.56</c:v>
                </c:pt>
                <c:pt idx="12">
                  <c:v>9.34</c:v>
                </c:pt>
                <c:pt idx="13">
                  <c:v>6.6899999999999995</c:v>
                </c:pt>
              </c:numCache>
            </c:numRef>
          </c:val>
        </c:ser>
        <c:dLbls/>
        <c:gapWidth val="50"/>
        <c:axId val="316486784"/>
        <c:axId val="316488320"/>
      </c:barChart>
      <c:catAx>
        <c:axId val="316486784"/>
        <c:scaling>
          <c:orientation val="maxMin"/>
        </c:scaling>
        <c:axPos val="l"/>
        <c:tickLblPos val="none"/>
        <c:txPr>
          <a:bodyPr/>
          <a:lstStyle/>
          <a:p>
            <a:pPr>
              <a:defRPr sz="1300">
                <a:latin typeface="Calibri" pitchFamily="34" charset="0"/>
                <a:cs typeface="Calibri" pitchFamily="34" charset="0"/>
              </a:defRPr>
            </a:pPr>
            <a:endParaRPr lang="es-ES"/>
          </a:p>
        </c:txPr>
        <c:crossAx val="316488320"/>
        <c:crosses val="autoZero"/>
        <c:auto val="1"/>
        <c:lblAlgn val="ctr"/>
        <c:lblOffset val="100"/>
        <c:tickLblSkip val="1"/>
      </c:catAx>
      <c:valAx>
        <c:axId val="316488320"/>
        <c:scaling>
          <c:orientation val="minMax"/>
          <c:max val="80"/>
        </c:scaling>
        <c:axPos val="b"/>
        <c:majorGridlines>
          <c:spPr>
            <a:ln>
              <a:solidFill>
                <a:schemeClr val="bg1">
                  <a:lumMod val="50000"/>
                </a:schemeClr>
              </a:solidFill>
              <a:prstDash val="dash"/>
            </a:ln>
          </c:spPr>
        </c:majorGridlines>
        <c:numFmt formatCode="0\%" sourceLinked="0"/>
        <c:tickLblPos val="nextTo"/>
        <c:txPr>
          <a:bodyPr/>
          <a:lstStyle/>
          <a:p>
            <a:pPr>
              <a:defRPr sz="1000">
                <a:latin typeface="Calibri" pitchFamily="34" charset="0"/>
                <a:cs typeface="Calibri" pitchFamily="34" charset="0"/>
              </a:defRPr>
            </a:pPr>
            <a:endParaRPr lang="es-ES"/>
          </a:p>
        </c:txPr>
        <c:crossAx val="316486784"/>
        <c:crosses val="max"/>
        <c:crossBetween val="between"/>
        <c:majorUnit val="20"/>
      </c:valAx>
      <c:spPr>
        <a:ln>
          <a:solidFill>
            <a:srgbClr val="808080"/>
          </a:solidFill>
        </a:ln>
      </c:spPr>
    </c:plotArea>
    <c:plotVisOnly val="1"/>
    <c:dispBlanksAs val="gap"/>
  </c:chart>
  <c:txPr>
    <a:bodyPr/>
    <a:lstStyle/>
    <a:p>
      <a:pPr>
        <a:defRPr sz="1800"/>
      </a:pPr>
      <a:endParaRPr lang="es-ES"/>
    </a:p>
  </c:txPr>
  <c:externalData r:id="rId1"/>
</c:chartSpace>
</file>

<file path=ppt/charts/chart52.xml><?xml version="1.0" encoding="utf-8"?>
<c:chartSpace xmlns:c="http://schemas.openxmlformats.org/drawingml/2006/chart" xmlns:a="http://schemas.openxmlformats.org/drawingml/2006/main" xmlns:r="http://schemas.openxmlformats.org/officeDocument/2006/relationships">
  <c:lang val="es-ES"/>
  <c:chart>
    <c:autoTitleDeleted val="1"/>
    <c:plotArea>
      <c:layout>
        <c:manualLayout>
          <c:layoutTarget val="inner"/>
          <c:xMode val="edge"/>
          <c:yMode val="edge"/>
          <c:x val="3.7704009656019742E-2"/>
          <c:y val="4.1032527090344398E-2"/>
          <c:w val="0.77492112828670734"/>
          <c:h val="0.88933476293341318"/>
        </c:manualLayout>
      </c:layout>
      <c:barChart>
        <c:barDir val="bar"/>
        <c:grouping val="clustered"/>
        <c:ser>
          <c:idx val="0"/>
          <c:order val="0"/>
          <c:tx>
            <c:strRef>
              <c:f>Hoja1!$B$1</c:f>
              <c:strCache>
                <c:ptCount val="1"/>
                <c:pt idx="0">
                  <c:v>Columna1</c:v>
                </c:pt>
              </c:strCache>
            </c:strRef>
          </c:tx>
          <c:spPr>
            <a:solidFill>
              <a:schemeClr val="accent5">
                <a:lumMod val="60000"/>
                <a:lumOff val="40000"/>
              </a:schemeClr>
            </a:solidFill>
          </c:spPr>
          <c:dLbls>
            <c:numFmt formatCode="0.0\%" sourceLinked="0"/>
            <c:spPr>
              <a:solidFill>
                <a:schemeClr val="bg1"/>
              </a:solidFill>
            </c:spPr>
            <c:txPr>
              <a:bodyPr/>
              <a:lstStyle/>
              <a:p>
                <a:pPr>
                  <a:defRPr sz="1400">
                    <a:latin typeface="Calibri" pitchFamily="34" charset="0"/>
                    <a:cs typeface="Calibri" pitchFamily="34" charset="0"/>
                  </a:defRPr>
                </a:pPr>
                <a:endParaRPr lang="es-ES"/>
              </a:p>
            </c:txPr>
            <c:showVal val="1"/>
          </c:dLbls>
          <c:cat>
            <c:strRef>
              <c:f>Hoja1!$A$2:$A$15</c:f>
              <c:strCache>
                <c:ptCount val="14"/>
                <c:pt idx="0">
                  <c:v>Robos/ atracos/ tirones</c:v>
                </c:pt>
                <c:pt idx="1">
                  <c:v>Sustracción de objeto de vehículo (zona de parking)</c:v>
                </c:pt>
                <c:pt idx="2">
                  <c:v>Presencia de personas sospechosas o que le intimiden</c:v>
                </c:pt>
                <c:pt idx="3">
                  <c:v>Robo de vehículo (zona de parking)</c:v>
                </c:pt>
                <c:pt idx="4">
                  <c:v>Vandalismo/ gamberrismo en general</c:v>
                </c:pt>
                <c:pt idx="5">
                  <c:v>Violencia verbal/ Escandalos/ riñas</c:v>
                </c:pt>
                <c:pt idx="6">
                  <c:v>Consumo de alcohol/ drogas</c:v>
                </c:pt>
                <c:pt idx="7">
                  <c:v>Venta de alcohol/ drogas</c:v>
                </c:pt>
                <c:pt idx="8">
                  <c:v>Acoso</c:v>
                </c:pt>
                <c:pt idx="9">
                  <c:v>Violencia física</c:v>
                </c:pt>
                <c:pt idx="10">
                  <c:v>Ningún hecho concreto, pero tiene sensación de inseguridad</c:v>
                </c:pt>
                <c:pt idx="11">
                  <c:v>Otros</c:v>
                </c:pt>
                <c:pt idx="12">
                  <c:v>Ninguno/ me siento seguro</c:v>
                </c:pt>
                <c:pt idx="13">
                  <c:v>No sabe</c:v>
                </c:pt>
              </c:strCache>
            </c:strRef>
          </c:cat>
          <c:val>
            <c:numRef>
              <c:f>Hoja1!$B$2:$B$15</c:f>
              <c:numCache>
                <c:formatCode>General</c:formatCode>
                <c:ptCount val="14"/>
                <c:pt idx="0">
                  <c:v>51</c:v>
                </c:pt>
                <c:pt idx="1">
                  <c:v>32.33</c:v>
                </c:pt>
                <c:pt idx="2">
                  <c:v>31.29</c:v>
                </c:pt>
                <c:pt idx="3">
                  <c:v>29.9</c:v>
                </c:pt>
                <c:pt idx="4">
                  <c:v>29.1</c:v>
                </c:pt>
                <c:pt idx="5">
                  <c:v>28.39</c:v>
                </c:pt>
                <c:pt idx="6">
                  <c:v>23.86</c:v>
                </c:pt>
                <c:pt idx="7">
                  <c:v>20.38</c:v>
                </c:pt>
                <c:pt idx="8">
                  <c:v>16.130000000000003</c:v>
                </c:pt>
                <c:pt idx="9">
                  <c:v>15.12</c:v>
                </c:pt>
                <c:pt idx="10">
                  <c:v>1.83</c:v>
                </c:pt>
                <c:pt idx="11">
                  <c:v>5.45</c:v>
                </c:pt>
                <c:pt idx="12">
                  <c:v>11.709999999999999</c:v>
                </c:pt>
                <c:pt idx="13">
                  <c:v>7.6599999999999993</c:v>
                </c:pt>
              </c:numCache>
            </c:numRef>
          </c:val>
        </c:ser>
        <c:dLbls/>
        <c:gapWidth val="50"/>
        <c:axId val="317121664"/>
        <c:axId val="317123200"/>
      </c:barChart>
      <c:catAx>
        <c:axId val="317121664"/>
        <c:scaling>
          <c:orientation val="maxMin"/>
        </c:scaling>
        <c:axPos val="l"/>
        <c:tickLblPos val="none"/>
        <c:txPr>
          <a:bodyPr/>
          <a:lstStyle/>
          <a:p>
            <a:pPr>
              <a:defRPr sz="1300">
                <a:latin typeface="Calibri" pitchFamily="34" charset="0"/>
                <a:cs typeface="Calibri" pitchFamily="34" charset="0"/>
              </a:defRPr>
            </a:pPr>
            <a:endParaRPr lang="es-ES"/>
          </a:p>
        </c:txPr>
        <c:crossAx val="317123200"/>
        <c:crosses val="autoZero"/>
        <c:auto val="1"/>
        <c:lblAlgn val="ctr"/>
        <c:lblOffset val="100"/>
        <c:tickLblSkip val="1"/>
      </c:catAx>
      <c:valAx>
        <c:axId val="317123200"/>
        <c:scaling>
          <c:orientation val="minMax"/>
          <c:max val="80"/>
        </c:scaling>
        <c:axPos val="b"/>
        <c:majorGridlines>
          <c:spPr>
            <a:ln>
              <a:solidFill>
                <a:schemeClr val="bg1">
                  <a:lumMod val="50000"/>
                </a:schemeClr>
              </a:solidFill>
              <a:prstDash val="dash"/>
            </a:ln>
          </c:spPr>
        </c:majorGridlines>
        <c:numFmt formatCode="0\%" sourceLinked="0"/>
        <c:tickLblPos val="nextTo"/>
        <c:txPr>
          <a:bodyPr/>
          <a:lstStyle/>
          <a:p>
            <a:pPr>
              <a:defRPr sz="1000">
                <a:latin typeface="Calibri" pitchFamily="34" charset="0"/>
                <a:cs typeface="Calibri" pitchFamily="34" charset="0"/>
              </a:defRPr>
            </a:pPr>
            <a:endParaRPr lang="es-ES"/>
          </a:p>
        </c:txPr>
        <c:crossAx val="317121664"/>
        <c:crosses val="max"/>
        <c:crossBetween val="between"/>
        <c:majorUnit val="20"/>
      </c:valAx>
      <c:spPr>
        <a:ln>
          <a:solidFill>
            <a:srgbClr val="808080"/>
          </a:solidFill>
        </a:ln>
      </c:spPr>
    </c:plotArea>
    <c:plotVisOnly val="1"/>
    <c:dispBlanksAs val="gap"/>
  </c:chart>
  <c:txPr>
    <a:bodyPr/>
    <a:lstStyle/>
    <a:p>
      <a:pPr>
        <a:defRPr sz="1800"/>
      </a:pPr>
      <a:endParaRPr lang="es-ES"/>
    </a:p>
  </c:txPr>
  <c:externalData r:id="rId1"/>
</c:chartSpace>
</file>

<file path=ppt/charts/chart53.xml><?xml version="1.0" encoding="utf-8"?>
<c:chartSpace xmlns:c="http://schemas.openxmlformats.org/drawingml/2006/chart" xmlns:a="http://schemas.openxmlformats.org/drawingml/2006/main" xmlns:r="http://schemas.openxmlformats.org/officeDocument/2006/relationships">
  <c:lang val="es-ES"/>
  <c:chart>
    <c:autoTitleDeleted val="1"/>
    <c:plotArea>
      <c:layout>
        <c:manualLayout>
          <c:layoutTarget val="inner"/>
          <c:xMode val="edge"/>
          <c:yMode val="edge"/>
          <c:x val="3.7704009656019742E-2"/>
          <c:y val="4.1032527090344398E-2"/>
          <c:w val="0.77492112828670734"/>
          <c:h val="0.88933476293341318"/>
        </c:manualLayout>
      </c:layout>
      <c:barChart>
        <c:barDir val="bar"/>
        <c:grouping val="clustered"/>
        <c:ser>
          <c:idx val="0"/>
          <c:order val="0"/>
          <c:tx>
            <c:strRef>
              <c:f>Hoja1!$B$1</c:f>
              <c:strCache>
                <c:ptCount val="1"/>
                <c:pt idx="0">
                  <c:v>Columna1</c:v>
                </c:pt>
              </c:strCache>
            </c:strRef>
          </c:tx>
          <c:spPr>
            <a:solidFill>
              <a:schemeClr val="accent5"/>
            </a:solidFill>
          </c:spPr>
          <c:dLbls>
            <c:numFmt formatCode="0.0\%" sourceLinked="0"/>
            <c:spPr>
              <a:solidFill>
                <a:schemeClr val="bg1"/>
              </a:solidFill>
            </c:spPr>
            <c:txPr>
              <a:bodyPr/>
              <a:lstStyle/>
              <a:p>
                <a:pPr>
                  <a:defRPr sz="1400">
                    <a:latin typeface="Calibri" pitchFamily="34" charset="0"/>
                    <a:cs typeface="Calibri" pitchFamily="34" charset="0"/>
                  </a:defRPr>
                </a:pPr>
                <a:endParaRPr lang="es-ES"/>
              </a:p>
            </c:txPr>
            <c:showVal val="1"/>
          </c:dLbls>
          <c:cat>
            <c:strRef>
              <c:f>Hoja1!$A$2:$A$15</c:f>
              <c:strCache>
                <c:ptCount val="14"/>
                <c:pt idx="0">
                  <c:v>Robos/ atracos/ tirones</c:v>
                </c:pt>
                <c:pt idx="1">
                  <c:v>Violencia verbal/ Escandalos/ riñas</c:v>
                </c:pt>
                <c:pt idx="2">
                  <c:v>Vandalismo/ gamberrismo en general</c:v>
                </c:pt>
                <c:pt idx="3">
                  <c:v>Presencia de personas sospechosas o que le intimiden</c:v>
                </c:pt>
                <c:pt idx="4">
                  <c:v>Sustracción de objeto de vehículo (zona de parking)</c:v>
                </c:pt>
                <c:pt idx="5">
                  <c:v>Violencia física</c:v>
                </c:pt>
                <c:pt idx="6">
                  <c:v>Robo de vehículo (zona de parking)</c:v>
                </c:pt>
                <c:pt idx="7">
                  <c:v>Consumo de alcohol/ drogas</c:v>
                </c:pt>
                <c:pt idx="8">
                  <c:v>Acoso</c:v>
                </c:pt>
                <c:pt idx="9">
                  <c:v>Venta de alcohol/ drogas</c:v>
                </c:pt>
                <c:pt idx="10">
                  <c:v>Ningún hecho concreto, pero tiene sensación de inseguridad</c:v>
                </c:pt>
                <c:pt idx="11">
                  <c:v>Otros</c:v>
                </c:pt>
                <c:pt idx="12">
                  <c:v>Ninguno/ me siento seguro</c:v>
                </c:pt>
                <c:pt idx="13">
                  <c:v>No sabe</c:v>
                </c:pt>
              </c:strCache>
            </c:strRef>
          </c:cat>
          <c:val>
            <c:numRef>
              <c:f>Hoja1!$B$2:$B$15</c:f>
              <c:numCache>
                <c:formatCode>General</c:formatCode>
                <c:ptCount val="14"/>
                <c:pt idx="0">
                  <c:v>23.779999999999998</c:v>
                </c:pt>
                <c:pt idx="1">
                  <c:v>21.85</c:v>
                </c:pt>
                <c:pt idx="2">
                  <c:v>20.59</c:v>
                </c:pt>
                <c:pt idx="3">
                  <c:v>18</c:v>
                </c:pt>
                <c:pt idx="4">
                  <c:v>16.25</c:v>
                </c:pt>
                <c:pt idx="5">
                  <c:v>14.07</c:v>
                </c:pt>
                <c:pt idx="6">
                  <c:v>13.89</c:v>
                </c:pt>
                <c:pt idx="7">
                  <c:v>12.1</c:v>
                </c:pt>
                <c:pt idx="8">
                  <c:v>11.11</c:v>
                </c:pt>
                <c:pt idx="9">
                  <c:v>7.72</c:v>
                </c:pt>
                <c:pt idx="10">
                  <c:v>3.48</c:v>
                </c:pt>
                <c:pt idx="11">
                  <c:v>7.52</c:v>
                </c:pt>
                <c:pt idx="12">
                  <c:v>25.35</c:v>
                </c:pt>
                <c:pt idx="13">
                  <c:v>9.4700000000000006</c:v>
                </c:pt>
              </c:numCache>
            </c:numRef>
          </c:val>
        </c:ser>
        <c:dLbls/>
        <c:gapWidth val="50"/>
        <c:axId val="317784448"/>
        <c:axId val="317785984"/>
      </c:barChart>
      <c:catAx>
        <c:axId val="317784448"/>
        <c:scaling>
          <c:orientation val="maxMin"/>
        </c:scaling>
        <c:axPos val="l"/>
        <c:tickLblPos val="none"/>
        <c:txPr>
          <a:bodyPr/>
          <a:lstStyle/>
          <a:p>
            <a:pPr>
              <a:defRPr sz="1300">
                <a:latin typeface="Calibri" pitchFamily="34" charset="0"/>
                <a:cs typeface="Calibri" pitchFamily="34" charset="0"/>
              </a:defRPr>
            </a:pPr>
            <a:endParaRPr lang="es-ES"/>
          </a:p>
        </c:txPr>
        <c:crossAx val="317785984"/>
        <c:crosses val="autoZero"/>
        <c:auto val="1"/>
        <c:lblAlgn val="ctr"/>
        <c:lblOffset val="100"/>
        <c:tickLblSkip val="1"/>
      </c:catAx>
      <c:valAx>
        <c:axId val="317785984"/>
        <c:scaling>
          <c:orientation val="minMax"/>
          <c:max val="80"/>
        </c:scaling>
        <c:axPos val="b"/>
        <c:majorGridlines>
          <c:spPr>
            <a:ln>
              <a:solidFill>
                <a:schemeClr val="bg1">
                  <a:lumMod val="50000"/>
                </a:schemeClr>
              </a:solidFill>
              <a:prstDash val="dash"/>
            </a:ln>
          </c:spPr>
        </c:majorGridlines>
        <c:numFmt formatCode="0\%" sourceLinked="0"/>
        <c:tickLblPos val="nextTo"/>
        <c:txPr>
          <a:bodyPr/>
          <a:lstStyle/>
          <a:p>
            <a:pPr>
              <a:defRPr sz="1000">
                <a:latin typeface="Calibri" pitchFamily="34" charset="0"/>
                <a:cs typeface="Calibri" pitchFamily="34" charset="0"/>
              </a:defRPr>
            </a:pPr>
            <a:endParaRPr lang="es-ES"/>
          </a:p>
        </c:txPr>
        <c:crossAx val="317784448"/>
        <c:crosses val="max"/>
        <c:crossBetween val="between"/>
        <c:majorUnit val="20"/>
      </c:valAx>
      <c:spPr>
        <a:ln>
          <a:solidFill>
            <a:srgbClr val="808080"/>
          </a:solidFill>
        </a:ln>
      </c:spPr>
    </c:plotArea>
    <c:plotVisOnly val="1"/>
    <c:dispBlanksAs val="gap"/>
  </c:chart>
  <c:txPr>
    <a:bodyPr/>
    <a:lstStyle/>
    <a:p>
      <a:pPr>
        <a:defRPr sz="1800"/>
      </a:pPr>
      <a:endParaRPr lang="es-ES"/>
    </a:p>
  </c:txPr>
  <c:externalData r:id="rId1"/>
</c:chartSpace>
</file>

<file path=ppt/charts/chart54.xml><?xml version="1.0" encoding="utf-8"?>
<c:chartSpace xmlns:c="http://schemas.openxmlformats.org/drawingml/2006/chart" xmlns:a="http://schemas.openxmlformats.org/drawingml/2006/main" xmlns:r="http://schemas.openxmlformats.org/officeDocument/2006/relationships">
  <c:lang val="es-ES"/>
  <c:chart>
    <c:autoTitleDeleted val="1"/>
    <c:plotArea>
      <c:layout>
        <c:manualLayout>
          <c:layoutTarget val="inner"/>
          <c:xMode val="edge"/>
          <c:yMode val="edge"/>
          <c:x val="3.7704009656019742E-2"/>
          <c:y val="4.1032527090344398E-2"/>
          <c:w val="0.77492112828670734"/>
          <c:h val="0.88933476293341318"/>
        </c:manualLayout>
      </c:layout>
      <c:barChart>
        <c:barDir val="bar"/>
        <c:grouping val="clustered"/>
        <c:ser>
          <c:idx val="0"/>
          <c:order val="0"/>
          <c:tx>
            <c:strRef>
              <c:f>Hoja1!$B$1</c:f>
              <c:strCache>
                <c:ptCount val="1"/>
                <c:pt idx="0">
                  <c:v>Columna1</c:v>
                </c:pt>
              </c:strCache>
            </c:strRef>
          </c:tx>
          <c:spPr>
            <a:solidFill>
              <a:schemeClr val="bg1">
                <a:lumMod val="75000"/>
              </a:schemeClr>
            </a:solidFill>
          </c:spPr>
          <c:dLbls>
            <c:numFmt formatCode="0.0\%" sourceLinked="0"/>
            <c:spPr>
              <a:solidFill>
                <a:schemeClr val="bg1"/>
              </a:solidFill>
            </c:spPr>
            <c:txPr>
              <a:bodyPr/>
              <a:lstStyle/>
              <a:p>
                <a:pPr>
                  <a:defRPr sz="1400">
                    <a:latin typeface="Calibri" pitchFamily="34" charset="0"/>
                    <a:cs typeface="Calibri" pitchFamily="34" charset="0"/>
                  </a:defRPr>
                </a:pPr>
                <a:endParaRPr lang="es-ES"/>
              </a:p>
            </c:txPr>
            <c:showVal val="1"/>
          </c:dLbls>
          <c:cat>
            <c:strRef>
              <c:f>Hoja1!$A$2:$A$15</c:f>
              <c:strCache>
                <c:ptCount val="14"/>
                <c:pt idx="0">
                  <c:v>Consumo de alcohol/ drogas</c:v>
                </c:pt>
                <c:pt idx="1">
                  <c:v>Venta de alcohol/ drogas</c:v>
                </c:pt>
                <c:pt idx="2">
                  <c:v>Violencia verbal/ Escandalos/ riñas</c:v>
                </c:pt>
                <c:pt idx="3">
                  <c:v>Vandalismo/ gamberrismo en general</c:v>
                </c:pt>
                <c:pt idx="4">
                  <c:v>Robos/ atracos/ tirones</c:v>
                </c:pt>
                <c:pt idx="5">
                  <c:v>Presencia de personas sospechosas o que le intimiden</c:v>
                </c:pt>
                <c:pt idx="6">
                  <c:v>Violencia física</c:v>
                </c:pt>
                <c:pt idx="7">
                  <c:v>Robo de vehículo (zona de parking)</c:v>
                </c:pt>
                <c:pt idx="8">
                  <c:v>Sustracción de objeto de vehículo (zona de parking)</c:v>
                </c:pt>
                <c:pt idx="9">
                  <c:v>Acoso</c:v>
                </c:pt>
                <c:pt idx="10">
                  <c:v>Ningún hecho concreto, pero tiene sensación de inseguridad</c:v>
                </c:pt>
                <c:pt idx="11">
                  <c:v>Otros</c:v>
                </c:pt>
                <c:pt idx="12">
                  <c:v>Ninguno/ me siento seguro</c:v>
                </c:pt>
                <c:pt idx="13">
                  <c:v>No sabe</c:v>
                </c:pt>
              </c:strCache>
            </c:strRef>
          </c:cat>
          <c:val>
            <c:numRef>
              <c:f>Hoja1!$B$2:$B$15</c:f>
              <c:numCache>
                <c:formatCode>General</c:formatCode>
                <c:ptCount val="14"/>
                <c:pt idx="0">
                  <c:v>25.9</c:v>
                </c:pt>
                <c:pt idx="1">
                  <c:v>22.62</c:v>
                </c:pt>
                <c:pt idx="2">
                  <c:v>22.439999999999998</c:v>
                </c:pt>
                <c:pt idx="3">
                  <c:v>19.77</c:v>
                </c:pt>
                <c:pt idx="4">
                  <c:v>18.279999999999998</c:v>
                </c:pt>
                <c:pt idx="5">
                  <c:v>17.850000000000001</c:v>
                </c:pt>
                <c:pt idx="6">
                  <c:v>17.73</c:v>
                </c:pt>
                <c:pt idx="7">
                  <c:v>16.510000000000005</c:v>
                </c:pt>
                <c:pt idx="8">
                  <c:v>15.41</c:v>
                </c:pt>
                <c:pt idx="9">
                  <c:v>10.48</c:v>
                </c:pt>
                <c:pt idx="10">
                  <c:v>2.9299999999999997</c:v>
                </c:pt>
                <c:pt idx="11">
                  <c:v>7.21</c:v>
                </c:pt>
                <c:pt idx="12">
                  <c:v>26.89</c:v>
                </c:pt>
                <c:pt idx="13">
                  <c:v>9.17</c:v>
                </c:pt>
              </c:numCache>
            </c:numRef>
          </c:val>
        </c:ser>
        <c:dLbls/>
        <c:gapWidth val="50"/>
        <c:axId val="317946112"/>
        <c:axId val="317952000"/>
      </c:barChart>
      <c:catAx>
        <c:axId val="317946112"/>
        <c:scaling>
          <c:orientation val="maxMin"/>
        </c:scaling>
        <c:axPos val="l"/>
        <c:tickLblPos val="none"/>
        <c:txPr>
          <a:bodyPr/>
          <a:lstStyle/>
          <a:p>
            <a:pPr>
              <a:defRPr sz="1300">
                <a:latin typeface="Calibri" pitchFamily="34" charset="0"/>
                <a:cs typeface="Calibri" pitchFamily="34" charset="0"/>
              </a:defRPr>
            </a:pPr>
            <a:endParaRPr lang="es-ES"/>
          </a:p>
        </c:txPr>
        <c:crossAx val="317952000"/>
        <c:crosses val="autoZero"/>
        <c:auto val="1"/>
        <c:lblAlgn val="ctr"/>
        <c:lblOffset val="100"/>
        <c:tickLblSkip val="1"/>
      </c:catAx>
      <c:valAx>
        <c:axId val="317952000"/>
        <c:scaling>
          <c:orientation val="minMax"/>
          <c:max val="80"/>
        </c:scaling>
        <c:axPos val="b"/>
        <c:majorGridlines>
          <c:spPr>
            <a:ln>
              <a:solidFill>
                <a:schemeClr val="bg1">
                  <a:lumMod val="50000"/>
                </a:schemeClr>
              </a:solidFill>
              <a:prstDash val="dash"/>
            </a:ln>
          </c:spPr>
        </c:majorGridlines>
        <c:numFmt formatCode="0\%" sourceLinked="0"/>
        <c:tickLblPos val="nextTo"/>
        <c:txPr>
          <a:bodyPr/>
          <a:lstStyle/>
          <a:p>
            <a:pPr>
              <a:defRPr sz="1000">
                <a:latin typeface="Calibri" pitchFamily="34" charset="0"/>
                <a:cs typeface="Calibri" pitchFamily="34" charset="0"/>
              </a:defRPr>
            </a:pPr>
            <a:endParaRPr lang="es-ES"/>
          </a:p>
        </c:txPr>
        <c:crossAx val="317946112"/>
        <c:crosses val="max"/>
        <c:crossBetween val="between"/>
        <c:majorUnit val="20"/>
      </c:valAx>
      <c:spPr>
        <a:ln>
          <a:solidFill>
            <a:srgbClr val="808080"/>
          </a:solidFill>
        </a:ln>
      </c:spPr>
    </c:plotArea>
    <c:plotVisOnly val="1"/>
    <c:dispBlanksAs val="gap"/>
  </c:chart>
  <c:txPr>
    <a:bodyPr/>
    <a:lstStyle/>
    <a:p>
      <a:pPr>
        <a:defRPr sz="1800"/>
      </a:pPr>
      <a:endParaRPr lang="es-ES"/>
    </a:p>
  </c:txPr>
  <c:externalData r:id="rId1"/>
</c:chartSpace>
</file>

<file path=ppt/charts/chart55.xml><?xml version="1.0" encoding="utf-8"?>
<c:chartSpace xmlns:c="http://schemas.openxmlformats.org/drawingml/2006/chart" xmlns:a="http://schemas.openxmlformats.org/drawingml/2006/main" xmlns:r="http://schemas.openxmlformats.org/officeDocument/2006/relationships">
  <c:lang val="es-ES"/>
  <c:chart>
    <c:autoTitleDeleted val="1"/>
    <c:plotArea>
      <c:layout>
        <c:manualLayout>
          <c:layoutTarget val="inner"/>
          <c:xMode val="edge"/>
          <c:yMode val="edge"/>
          <c:x val="3.7704009656019742E-2"/>
          <c:y val="4.1032527090344398E-2"/>
          <c:w val="0.77492112828670734"/>
          <c:h val="0.88933476293341318"/>
        </c:manualLayout>
      </c:layout>
      <c:barChart>
        <c:barDir val="bar"/>
        <c:grouping val="clustered"/>
        <c:ser>
          <c:idx val="0"/>
          <c:order val="0"/>
          <c:tx>
            <c:strRef>
              <c:f>Hoja1!$B$1</c:f>
              <c:strCache>
                <c:ptCount val="1"/>
                <c:pt idx="0">
                  <c:v>Columna1</c:v>
                </c:pt>
              </c:strCache>
            </c:strRef>
          </c:tx>
          <c:spPr>
            <a:solidFill>
              <a:schemeClr val="accent5">
                <a:lumMod val="75000"/>
              </a:schemeClr>
            </a:solidFill>
          </c:spPr>
          <c:dLbls>
            <c:numFmt formatCode="0.0\%" sourceLinked="0"/>
            <c:spPr>
              <a:solidFill>
                <a:schemeClr val="bg1"/>
              </a:solidFill>
            </c:spPr>
            <c:txPr>
              <a:bodyPr/>
              <a:lstStyle/>
              <a:p>
                <a:pPr>
                  <a:defRPr sz="1400">
                    <a:latin typeface="Calibri" pitchFamily="34" charset="0"/>
                    <a:cs typeface="Calibri" pitchFamily="34" charset="0"/>
                  </a:defRPr>
                </a:pPr>
                <a:endParaRPr lang="es-ES"/>
              </a:p>
            </c:txPr>
            <c:showVal val="1"/>
          </c:dLbls>
          <c:cat>
            <c:strRef>
              <c:f>Hoja1!$A$2:$A$15</c:f>
              <c:strCache>
                <c:ptCount val="14"/>
                <c:pt idx="0">
                  <c:v>Sustracción de objeto de vehículo (zona de parking)</c:v>
                </c:pt>
                <c:pt idx="1">
                  <c:v>Robos/ atracos/ tirones</c:v>
                </c:pt>
                <c:pt idx="2">
                  <c:v>Robo de vehículo (zona de parking)</c:v>
                </c:pt>
                <c:pt idx="3">
                  <c:v>Violencia verbal/ Escandalos/ riñas</c:v>
                </c:pt>
                <c:pt idx="4">
                  <c:v>Presencia de personas sospechosas o que le intimiden</c:v>
                </c:pt>
                <c:pt idx="5">
                  <c:v>Vandalismo/ gamberrismo en general</c:v>
                </c:pt>
                <c:pt idx="6">
                  <c:v>Violencia física</c:v>
                </c:pt>
                <c:pt idx="7">
                  <c:v>Consumo de alcohol/ drogas</c:v>
                </c:pt>
                <c:pt idx="8">
                  <c:v>Acoso</c:v>
                </c:pt>
                <c:pt idx="9">
                  <c:v>Venta de alcohol/ drogas</c:v>
                </c:pt>
                <c:pt idx="10">
                  <c:v>Ningún hecho concreto, pero tiene sensación de inseguridad</c:v>
                </c:pt>
                <c:pt idx="11">
                  <c:v>Otros</c:v>
                </c:pt>
                <c:pt idx="12">
                  <c:v>Ninguno/ me siento seguro</c:v>
                </c:pt>
                <c:pt idx="13">
                  <c:v>No sabe</c:v>
                </c:pt>
              </c:strCache>
            </c:strRef>
          </c:cat>
          <c:val>
            <c:numRef>
              <c:f>Hoja1!$B$2:$B$15</c:f>
              <c:numCache>
                <c:formatCode>General</c:formatCode>
                <c:ptCount val="14"/>
                <c:pt idx="0">
                  <c:v>26.650000000000002</c:v>
                </c:pt>
                <c:pt idx="1">
                  <c:v>24.19</c:v>
                </c:pt>
                <c:pt idx="2">
                  <c:v>22.45</c:v>
                </c:pt>
                <c:pt idx="3">
                  <c:v>17.600000000000001</c:v>
                </c:pt>
                <c:pt idx="4">
                  <c:v>17.03</c:v>
                </c:pt>
                <c:pt idx="5">
                  <c:v>16.84</c:v>
                </c:pt>
                <c:pt idx="6">
                  <c:v>16.55</c:v>
                </c:pt>
                <c:pt idx="7">
                  <c:v>12.950000000000001</c:v>
                </c:pt>
                <c:pt idx="8">
                  <c:v>11.34</c:v>
                </c:pt>
                <c:pt idx="9">
                  <c:v>9.8500000000000014</c:v>
                </c:pt>
                <c:pt idx="10">
                  <c:v>2.2999999999999998</c:v>
                </c:pt>
                <c:pt idx="11">
                  <c:v>7.81</c:v>
                </c:pt>
                <c:pt idx="12">
                  <c:v>19.630000000000003</c:v>
                </c:pt>
                <c:pt idx="13">
                  <c:v>8.77</c:v>
                </c:pt>
              </c:numCache>
            </c:numRef>
          </c:val>
        </c:ser>
        <c:dLbls/>
        <c:gapWidth val="50"/>
        <c:axId val="318185856"/>
        <c:axId val="318187392"/>
      </c:barChart>
      <c:catAx>
        <c:axId val="318185856"/>
        <c:scaling>
          <c:orientation val="maxMin"/>
        </c:scaling>
        <c:axPos val="l"/>
        <c:tickLblPos val="none"/>
        <c:txPr>
          <a:bodyPr/>
          <a:lstStyle/>
          <a:p>
            <a:pPr>
              <a:defRPr sz="1300">
                <a:latin typeface="Calibri" pitchFamily="34" charset="0"/>
                <a:cs typeface="Calibri" pitchFamily="34" charset="0"/>
              </a:defRPr>
            </a:pPr>
            <a:endParaRPr lang="es-ES"/>
          </a:p>
        </c:txPr>
        <c:crossAx val="318187392"/>
        <c:crosses val="autoZero"/>
        <c:auto val="1"/>
        <c:lblAlgn val="ctr"/>
        <c:lblOffset val="100"/>
        <c:tickLblSkip val="1"/>
      </c:catAx>
      <c:valAx>
        <c:axId val="318187392"/>
        <c:scaling>
          <c:orientation val="minMax"/>
          <c:max val="80"/>
        </c:scaling>
        <c:axPos val="b"/>
        <c:majorGridlines>
          <c:spPr>
            <a:ln>
              <a:solidFill>
                <a:schemeClr val="bg1">
                  <a:lumMod val="50000"/>
                </a:schemeClr>
              </a:solidFill>
              <a:prstDash val="dash"/>
            </a:ln>
          </c:spPr>
        </c:majorGridlines>
        <c:numFmt formatCode="0\%" sourceLinked="0"/>
        <c:tickLblPos val="nextTo"/>
        <c:txPr>
          <a:bodyPr/>
          <a:lstStyle/>
          <a:p>
            <a:pPr>
              <a:defRPr sz="1000">
                <a:latin typeface="Calibri" pitchFamily="34" charset="0"/>
                <a:cs typeface="Calibri" pitchFamily="34" charset="0"/>
              </a:defRPr>
            </a:pPr>
            <a:endParaRPr lang="es-ES"/>
          </a:p>
        </c:txPr>
        <c:crossAx val="318185856"/>
        <c:crosses val="max"/>
        <c:crossBetween val="between"/>
        <c:majorUnit val="20"/>
      </c:valAx>
      <c:spPr>
        <a:ln>
          <a:solidFill>
            <a:srgbClr val="808080"/>
          </a:solidFill>
        </a:ln>
      </c:spPr>
    </c:plotArea>
    <c:plotVisOnly val="1"/>
    <c:dispBlanksAs val="gap"/>
  </c:chart>
  <c:txPr>
    <a:bodyPr/>
    <a:lstStyle/>
    <a:p>
      <a:pPr>
        <a:defRPr sz="1800"/>
      </a:pPr>
      <a:endParaRPr lang="es-ES"/>
    </a:p>
  </c:txPr>
  <c:externalData r:id="rId1"/>
</c:chartSpace>
</file>

<file path=ppt/charts/chart56.xml><?xml version="1.0" encoding="utf-8"?>
<c:chartSpace xmlns:c="http://schemas.openxmlformats.org/drawingml/2006/chart" xmlns:a="http://schemas.openxmlformats.org/drawingml/2006/main" xmlns:r="http://schemas.openxmlformats.org/officeDocument/2006/relationships">
  <c:lang val="es-ES"/>
  <c:chart>
    <c:autoTitleDeleted val="1"/>
    <c:plotArea>
      <c:layout>
        <c:manualLayout>
          <c:layoutTarget val="inner"/>
          <c:xMode val="edge"/>
          <c:yMode val="edge"/>
          <c:x val="3.7704009656019742E-2"/>
          <c:y val="4.1032527090344398E-2"/>
          <c:w val="0.77492112828670734"/>
          <c:h val="0.88933476293341318"/>
        </c:manualLayout>
      </c:layout>
      <c:barChart>
        <c:barDir val="bar"/>
        <c:grouping val="clustered"/>
        <c:ser>
          <c:idx val="0"/>
          <c:order val="0"/>
          <c:tx>
            <c:strRef>
              <c:f>Hoja1!$B$1</c:f>
              <c:strCache>
                <c:ptCount val="1"/>
                <c:pt idx="0">
                  <c:v>Columna1</c:v>
                </c:pt>
              </c:strCache>
            </c:strRef>
          </c:tx>
          <c:spPr>
            <a:solidFill>
              <a:schemeClr val="accent5">
                <a:lumMod val="60000"/>
                <a:lumOff val="40000"/>
              </a:schemeClr>
            </a:solidFill>
          </c:spPr>
          <c:dLbls>
            <c:numFmt formatCode="0.0\%" sourceLinked="0"/>
            <c:spPr>
              <a:solidFill>
                <a:schemeClr val="bg1"/>
              </a:solidFill>
            </c:spPr>
            <c:txPr>
              <a:bodyPr/>
              <a:lstStyle/>
              <a:p>
                <a:pPr>
                  <a:defRPr sz="1400">
                    <a:latin typeface="Calibri" pitchFamily="34" charset="0"/>
                    <a:cs typeface="Calibri" pitchFamily="34" charset="0"/>
                  </a:defRPr>
                </a:pPr>
                <a:endParaRPr lang="es-ES"/>
              </a:p>
            </c:txPr>
            <c:showVal val="1"/>
          </c:dLbls>
          <c:cat>
            <c:strRef>
              <c:f>Hoja1!$A$2:$A$15</c:f>
              <c:strCache>
                <c:ptCount val="14"/>
                <c:pt idx="0">
                  <c:v>Robos/ atracos/ tirones</c:v>
                </c:pt>
                <c:pt idx="1">
                  <c:v>Sustracción de objeto de vehículo (zona de parking)</c:v>
                </c:pt>
                <c:pt idx="2">
                  <c:v>Robo de vehículo (zona de parking)</c:v>
                </c:pt>
                <c:pt idx="3">
                  <c:v>Presencia de personas sospechosas o que le intimiden</c:v>
                </c:pt>
                <c:pt idx="4">
                  <c:v>Violencia verbal/ Escandalos/ riñas</c:v>
                </c:pt>
                <c:pt idx="5">
                  <c:v>Vandalismo/ gamberrismo en general</c:v>
                </c:pt>
                <c:pt idx="6">
                  <c:v>Venta de alcohol/ drogas</c:v>
                </c:pt>
                <c:pt idx="7">
                  <c:v>Consumo de alcohol/ drogas</c:v>
                </c:pt>
                <c:pt idx="8">
                  <c:v>Acoso</c:v>
                </c:pt>
                <c:pt idx="9">
                  <c:v>Violencia física</c:v>
                </c:pt>
                <c:pt idx="10">
                  <c:v>Ningún hecho concreto, pero tiene sensación de inseguridad</c:v>
                </c:pt>
                <c:pt idx="11">
                  <c:v>Otros</c:v>
                </c:pt>
                <c:pt idx="12">
                  <c:v>Ninguno/ me siento seguro</c:v>
                </c:pt>
                <c:pt idx="13">
                  <c:v>No sabe</c:v>
                </c:pt>
              </c:strCache>
            </c:strRef>
          </c:cat>
          <c:val>
            <c:numRef>
              <c:f>Hoja1!$B$2:$B$15</c:f>
              <c:numCache>
                <c:formatCode>General</c:formatCode>
                <c:ptCount val="14"/>
                <c:pt idx="0">
                  <c:v>42.660000000000004</c:v>
                </c:pt>
                <c:pt idx="1">
                  <c:v>32.020000000000003</c:v>
                </c:pt>
                <c:pt idx="2">
                  <c:v>27.71</c:v>
                </c:pt>
                <c:pt idx="3">
                  <c:v>25.77</c:v>
                </c:pt>
                <c:pt idx="4">
                  <c:v>23.08</c:v>
                </c:pt>
                <c:pt idx="5">
                  <c:v>20.12</c:v>
                </c:pt>
                <c:pt idx="6">
                  <c:v>13.15</c:v>
                </c:pt>
                <c:pt idx="7">
                  <c:v>12.88</c:v>
                </c:pt>
                <c:pt idx="8">
                  <c:v>12.25</c:v>
                </c:pt>
                <c:pt idx="9">
                  <c:v>10.139999999999999</c:v>
                </c:pt>
                <c:pt idx="10">
                  <c:v>2.02</c:v>
                </c:pt>
                <c:pt idx="11">
                  <c:v>5</c:v>
                </c:pt>
                <c:pt idx="12">
                  <c:v>18.079999999999995</c:v>
                </c:pt>
                <c:pt idx="13">
                  <c:v>7.76</c:v>
                </c:pt>
              </c:numCache>
            </c:numRef>
          </c:val>
        </c:ser>
        <c:dLbls/>
        <c:gapWidth val="50"/>
        <c:axId val="318343424"/>
        <c:axId val="318349312"/>
      </c:barChart>
      <c:catAx>
        <c:axId val="318343424"/>
        <c:scaling>
          <c:orientation val="maxMin"/>
        </c:scaling>
        <c:axPos val="l"/>
        <c:tickLblPos val="none"/>
        <c:txPr>
          <a:bodyPr/>
          <a:lstStyle/>
          <a:p>
            <a:pPr>
              <a:defRPr sz="1300">
                <a:latin typeface="Calibri" pitchFamily="34" charset="0"/>
                <a:cs typeface="Calibri" pitchFamily="34" charset="0"/>
              </a:defRPr>
            </a:pPr>
            <a:endParaRPr lang="es-ES"/>
          </a:p>
        </c:txPr>
        <c:crossAx val="318349312"/>
        <c:crosses val="autoZero"/>
        <c:auto val="1"/>
        <c:lblAlgn val="ctr"/>
        <c:lblOffset val="100"/>
        <c:tickLblSkip val="1"/>
      </c:catAx>
      <c:valAx>
        <c:axId val="318349312"/>
        <c:scaling>
          <c:orientation val="minMax"/>
          <c:max val="80"/>
        </c:scaling>
        <c:axPos val="b"/>
        <c:majorGridlines>
          <c:spPr>
            <a:ln>
              <a:solidFill>
                <a:schemeClr val="bg1">
                  <a:lumMod val="50000"/>
                </a:schemeClr>
              </a:solidFill>
              <a:prstDash val="dash"/>
            </a:ln>
          </c:spPr>
        </c:majorGridlines>
        <c:numFmt formatCode="0\%" sourceLinked="0"/>
        <c:tickLblPos val="nextTo"/>
        <c:txPr>
          <a:bodyPr/>
          <a:lstStyle/>
          <a:p>
            <a:pPr>
              <a:defRPr sz="1000">
                <a:latin typeface="Calibri" pitchFamily="34" charset="0"/>
                <a:cs typeface="Calibri" pitchFamily="34" charset="0"/>
              </a:defRPr>
            </a:pPr>
            <a:endParaRPr lang="es-ES"/>
          </a:p>
        </c:txPr>
        <c:crossAx val="318343424"/>
        <c:crosses val="max"/>
        <c:crossBetween val="between"/>
        <c:majorUnit val="20"/>
      </c:valAx>
      <c:spPr>
        <a:ln>
          <a:solidFill>
            <a:srgbClr val="808080"/>
          </a:solidFill>
        </a:ln>
      </c:spPr>
    </c:plotArea>
    <c:plotVisOnly val="1"/>
    <c:dispBlanksAs val="gap"/>
  </c:chart>
  <c:txPr>
    <a:bodyPr/>
    <a:lstStyle/>
    <a:p>
      <a:pPr>
        <a:defRPr sz="1800"/>
      </a:pPr>
      <a:endParaRPr lang="es-ES"/>
    </a:p>
  </c:txPr>
  <c:externalData r:id="rId1"/>
</c:chartSpace>
</file>

<file path=ppt/charts/chart57.xml><?xml version="1.0" encoding="utf-8"?>
<c:chartSpace xmlns:c="http://schemas.openxmlformats.org/drawingml/2006/chart" xmlns:a="http://schemas.openxmlformats.org/drawingml/2006/main" xmlns:r="http://schemas.openxmlformats.org/officeDocument/2006/relationships">
  <c:lang val="es-ES"/>
  <c:chart>
    <c:autoTitleDeleted val="1"/>
    <c:plotArea>
      <c:layout>
        <c:manualLayout>
          <c:layoutTarget val="inner"/>
          <c:xMode val="edge"/>
          <c:yMode val="edge"/>
          <c:x val="3.7704009656019742E-2"/>
          <c:y val="4.1032527090344398E-2"/>
          <c:w val="0.77492112828670734"/>
          <c:h val="0.88933476293341318"/>
        </c:manualLayout>
      </c:layout>
      <c:barChart>
        <c:barDir val="bar"/>
        <c:grouping val="clustered"/>
        <c:ser>
          <c:idx val="0"/>
          <c:order val="0"/>
          <c:tx>
            <c:strRef>
              <c:f>Hoja1!$B$1</c:f>
              <c:strCache>
                <c:ptCount val="1"/>
                <c:pt idx="0">
                  <c:v>Columna1</c:v>
                </c:pt>
              </c:strCache>
            </c:strRef>
          </c:tx>
          <c:spPr>
            <a:solidFill>
              <a:schemeClr val="accent5"/>
            </a:solidFill>
          </c:spPr>
          <c:dLbls>
            <c:numFmt formatCode="0.0\%" sourceLinked="0"/>
            <c:spPr>
              <a:solidFill>
                <a:schemeClr val="bg1"/>
              </a:solidFill>
            </c:spPr>
            <c:txPr>
              <a:bodyPr/>
              <a:lstStyle/>
              <a:p>
                <a:pPr>
                  <a:defRPr sz="1400">
                    <a:latin typeface="Calibri" pitchFamily="34" charset="0"/>
                    <a:cs typeface="Calibri" pitchFamily="34" charset="0"/>
                  </a:defRPr>
                </a:pPr>
                <a:endParaRPr lang="es-ES"/>
              </a:p>
            </c:txPr>
            <c:showVal val="1"/>
          </c:dLbls>
          <c:cat>
            <c:strRef>
              <c:f>Hoja1!$A$2:$A$15</c:f>
              <c:strCache>
                <c:ptCount val="14"/>
                <c:pt idx="0">
                  <c:v>Sustracción de objeto de vehículo (zona de parking)</c:v>
                </c:pt>
                <c:pt idx="1">
                  <c:v>Robo de vehículo (zona de parking)</c:v>
                </c:pt>
                <c:pt idx="2">
                  <c:v>Robos/ atracos/ tirones</c:v>
                </c:pt>
                <c:pt idx="3">
                  <c:v>Presencia de personas sospechosas o que le intimiden</c:v>
                </c:pt>
                <c:pt idx="4">
                  <c:v>Vandalismo/ gamberrismo en general</c:v>
                </c:pt>
                <c:pt idx="5">
                  <c:v>Violencia verbal/ Escandalos/ riñas</c:v>
                </c:pt>
                <c:pt idx="6">
                  <c:v>Acoso</c:v>
                </c:pt>
                <c:pt idx="7">
                  <c:v>Consumo de alcohol/ drogas</c:v>
                </c:pt>
                <c:pt idx="8">
                  <c:v>Venta de alcohol/ drogas</c:v>
                </c:pt>
                <c:pt idx="9">
                  <c:v>Violencia física</c:v>
                </c:pt>
                <c:pt idx="10">
                  <c:v>Ningún hecho concreto, pero tiene sensación de inseguridad</c:v>
                </c:pt>
                <c:pt idx="11">
                  <c:v>Otros</c:v>
                </c:pt>
                <c:pt idx="12">
                  <c:v>Ninguno/ me siento seguro</c:v>
                </c:pt>
                <c:pt idx="13">
                  <c:v>No sabe</c:v>
                </c:pt>
              </c:strCache>
            </c:strRef>
          </c:cat>
          <c:val>
            <c:numRef>
              <c:f>Hoja1!$B$2:$B$15</c:f>
              <c:numCache>
                <c:formatCode>General</c:formatCode>
                <c:ptCount val="14"/>
                <c:pt idx="0">
                  <c:v>11</c:v>
                </c:pt>
                <c:pt idx="1">
                  <c:v>10.200000000000001</c:v>
                </c:pt>
                <c:pt idx="2">
                  <c:v>9.08</c:v>
                </c:pt>
                <c:pt idx="3">
                  <c:v>8.68</c:v>
                </c:pt>
                <c:pt idx="4">
                  <c:v>8.01</c:v>
                </c:pt>
                <c:pt idx="5">
                  <c:v>7.99</c:v>
                </c:pt>
                <c:pt idx="6">
                  <c:v>7.68</c:v>
                </c:pt>
                <c:pt idx="7">
                  <c:v>6.87</c:v>
                </c:pt>
                <c:pt idx="8">
                  <c:v>4.63</c:v>
                </c:pt>
                <c:pt idx="9">
                  <c:v>3.02</c:v>
                </c:pt>
                <c:pt idx="10">
                  <c:v>3.55</c:v>
                </c:pt>
                <c:pt idx="11">
                  <c:v>7.94</c:v>
                </c:pt>
                <c:pt idx="12">
                  <c:v>42.2</c:v>
                </c:pt>
                <c:pt idx="13">
                  <c:v>12.1</c:v>
                </c:pt>
              </c:numCache>
            </c:numRef>
          </c:val>
        </c:ser>
        <c:dLbls/>
        <c:gapWidth val="50"/>
        <c:axId val="319124992"/>
        <c:axId val="319126528"/>
      </c:barChart>
      <c:catAx>
        <c:axId val="319124992"/>
        <c:scaling>
          <c:orientation val="maxMin"/>
        </c:scaling>
        <c:axPos val="l"/>
        <c:tickLblPos val="none"/>
        <c:txPr>
          <a:bodyPr/>
          <a:lstStyle/>
          <a:p>
            <a:pPr>
              <a:defRPr sz="1300">
                <a:latin typeface="Calibri" pitchFamily="34" charset="0"/>
                <a:cs typeface="Calibri" pitchFamily="34" charset="0"/>
              </a:defRPr>
            </a:pPr>
            <a:endParaRPr lang="es-ES"/>
          </a:p>
        </c:txPr>
        <c:crossAx val="319126528"/>
        <c:crosses val="autoZero"/>
        <c:auto val="1"/>
        <c:lblAlgn val="ctr"/>
        <c:lblOffset val="100"/>
        <c:tickLblSkip val="1"/>
      </c:catAx>
      <c:valAx>
        <c:axId val="319126528"/>
        <c:scaling>
          <c:orientation val="minMax"/>
          <c:max val="80"/>
        </c:scaling>
        <c:axPos val="b"/>
        <c:majorGridlines>
          <c:spPr>
            <a:ln>
              <a:solidFill>
                <a:schemeClr val="bg1">
                  <a:lumMod val="50000"/>
                </a:schemeClr>
              </a:solidFill>
              <a:prstDash val="dash"/>
            </a:ln>
          </c:spPr>
        </c:majorGridlines>
        <c:numFmt formatCode="0\%" sourceLinked="0"/>
        <c:tickLblPos val="nextTo"/>
        <c:txPr>
          <a:bodyPr/>
          <a:lstStyle/>
          <a:p>
            <a:pPr>
              <a:defRPr sz="1000">
                <a:latin typeface="Calibri" pitchFamily="34" charset="0"/>
                <a:cs typeface="Calibri" pitchFamily="34" charset="0"/>
              </a:defRPr>
            </a:pPr>
            <a:endParaRPr lang="es-ES"/>
          </a:p>
        </c:txPr>
        <c:crossAx val="319124992"/>
        <c:crosses val="max"/>
        <c:crossBetween val="between"/>
        <c:majorUnit val="20"/>
      </c:valAx>
      <c:spPr>
        <a:ln>
          <a:solidFill>
            <a:srgbClr val="808080"/>
          </a:solidFill>
        </a:ln>
      </c:spPr>
    </c:plotArea>
    <c:plotVisOnly val="1"/>
    <c:dispBlanksAs val="gap"/>
  </c:chart>
  <c:txPr>
    <a:bodyPr/>
    <a:lstStyle/>
    <a:p>
      <a:pPr>
        <a:defRPr sz="1800"/>
      </a:pPr>
      <a:endParaRPr lang="es-ES"/>
    </a:p>
  </c:txPr>
  <c:externalData r:id="rId1"/>
</c:chartSpace>
</file>

<file path=ppt/charts/chart58.xml><?xml version="1.0" encoding="utf-8"?>
<c:chartSpace xmlns:c="http://schemas.openxmlformats.org/drawingml/2006/chart" xmlns:a="http://schemas.openxmlformats.org/drawingml/2006/main" xmlns:r="http://schemas.openxmlformats.org/officeDocument/2006/relationships">
  <c:lang val="es-ES"/>
  <c:chart>
    <c:autoTitleDeleted val="1"/>
    <c:plotArea>
      <c:layout>
        <c:manualLayout>
          <c:layoutTarget val="inner"/>
          <c:xMode val="edge"/>
          <c:yMode val="edge"/>
          <c:x val="3.7704009656019742E-2"/>
          <c:y val="4.1032527090344398E-2"/>
          <c:w val="0.77492112828670734"/>
          <c:h val="0.88933476293341318"/>
        </c:manualLayout>
      </c:layout>
      <c:barChart>
        <c:barDir val="bar"/>
        <c:grouping val="clustered"/>
        <c:ser>
          <c:idx val="0"/>
          <c:order val="0"/>
          <c:tx>
            <c:strRef>
              <c:f>Hoja1!$B$1</c:f>
              <c:strCache>
                <c:ptCount val="1"/>
                <c:pt idx="0">
                  <c:v>Columna1</c:v>
                </c:pt>
              </c:strCache>
            </c:strRef>
          </c:tx>
          <c:spPr>
            <a:solidFill>
              <a:schemeClr val="bg1">
                <a:lumMod val="75000"/>
              </a:schemeClr>
            </a:solidFill>
          </c:spPr>
          <c:dLbls>
            <c:numFmt formatCode="0.0\%" sourceLinked="0"/>
            <c:spPr>
              <a:solidFill>
                <a:schemeClr val="bg1"/>
              </a:solidFill>
            </c:spPr>
            <c:txPr>
              <a:bodyPr/>
              <a:lstStyle/>
              <a:p>
                <a:pPr>
                  <a:defRPr sz="1400">
                    <a:latin typeface="Calibri" pitchFamily="34" charset="0"/>
                    <a:cs typeface="Calibri" pitchFamily="34" charset="0"/>
                  </a:defRPr>
                </a:pPr>
                <a:endParaRPr lang="es-ES"/>
              </a:p>
            </c:txPr>
            <c:showVal val="1"/>
          </c:dLbls>
          <c:cat>
            <c:strRef>
              <c:f>Hoja1!$A$2:$A$15</c:f>
              <c:strCache>
                <c:ptCount val="14"/>
                <c:pt idx="0">
                  <c:v>Robo de vehículo (zona de parking)</c:v>
                </c:pt>
                <c:pt idx="1">
                  <c:v>Sustracción de objeto de vehículo (zona de parking)</c:v>
                </c:pt>
                <c:pt idx="2">
                  <c:v>Robos/ atracos/ tirones</c:v>
                </c:pt>
                <c:pt idx="3">
                  <c:v>Presencia de personas sospechosas o que le intimiden</c:v>
                </c:pt>
                <c:pt idx="4">
                  <c:v>Vandalismo/ gamberrismo en general</c:v>
                </c:pt>
                <c:pt idx="5">
                  <c:v>Venta de alcohol/ drogas</c:v>
                </c:pt>
                <c:pt idx="6">
                  <c:v>Acoso</c:v>
                </c:pt>
                <c:pt idx="7">
                  <c:v>Violencia verbal/ Escandalos/ riñas</c:v>
                </c:pt>
                <c:pt idx="8">
                  <c:v>Consumo de alcohol/ drogas</c:v>
                </c:pt>
                <c:pt idx="9">
                  <c:v>Violencia física</c:v>
                </c:pt>
                <c:pt idx="10">
                  <c:v>Ningún hecho concreto, pero tiene sensación de inseguridad</c:v>
                </c:pt>
                <c:pt idx="11">
                  <c:v>Otros</c:v>
                </c:pt>
                <c:pt idx="12">
                  <c:v>Ninguno/ me siento seguro</c:v>
                </c:pt>
                <c:pt idx="13">
                  <c:v>No sabe</c:v>
                </c:pt>
              </c:strCache>
            </c:strRef>
          </c:cat>
          <c:val>
            <c:numRef>
              <c:f>Hoja1!$B$2:$B$15</c:f>
              <c:numCache>
                <c:formatCode>General</c:formatCode>
                <c:ptCount val="14"/>
                <c:pt idx="0">
                  <c:v>9.5</c:v>
                </c:pt>
                <c:pt idx="1">
                  <c:v>9.17</c:v>
                </c:pt>
                <c:pt idx="2">
                  <c:v>7.81</c:v>
                </c:pt>
                <c:pt idx="3">
                  <c:v>7.52</c:v>
                </c:pt>
                <c:pt idx="4">
                  <c:v>5.98</c:v>
                </c:pt>
                <c:pt idx="5">
                  <c:v>5.94</c:v>
                </c:pt>
                <c:pt idx="6">
                  <c:v>5.64</c:v>
                </c:pt>
                <c:pt idx="7">
                  <c:v>5.34</c:v>
                </c:pt>
                <c:pt idx="8">
                  <c:v>4.6899999999999995</c:v>
                </c:pt>
                <c:pt idx="9">
                  <c:v>3.6</c:v>
                </c:pt>
                <c:pt idx="10">
                  <c:v>2.57</c:v>
                </c:pt>
                <c:pt idx="11">
                  <c:v>6.6199999999999992</c:v>
                </c:pt>
                <c:pt idx="12">
                  <c:v>50.55</c:v>
                </c:pt>
                <c:pt idx="13">
                  <c:v>10.210000000000001</c:v>
                </c:pt>
              </c:numCache>
            </c:numRef>
          </c:val>
        </c:ser>
        <c:dLbls/>
        <c:gapWidth val="50"/>
        <c:axId val="319249792"/>
        <c:axId val="319259776"/>
      </c:barChart>
      <c:catAx>
        <c:axId val="319249792"/>
        <c:scaling>
          <c:orientation val="maxMin"/>
        </c:scaling>
        <c:axPos val="l"/>
        <c:tickLblPos val="none"/>
        <c:txPr>
          <a:bodyPr/>
          <a:lstStyle/>
          <a:p>
            <a:pPr>
              <a:defRPr sz="1300">
                <a:latin typeface="Calibri" pitchFamily="34" charset="0"/>
                <a:cs typeface="Calibri" pitchFamily="34" charset="0"/>
              </a:defRPr>
            </a:pPr>
            <a:endParaRPr lang="es-ES"/>
          </a:p>
        </c:txPr>
        <c:crossAx val="319259776"/>
        <c:crosses val="autoZero"/>
        <c:auto val="1"/>
        <c:lblAlgn val="ctr"/>
        <c:lblOffset val="100"/>
        <c:tickLblSkip val="1"/>
      </c:catAx>
      <c:valAx>
        <c:axId val="319259776"/>
        <c:scaling>
          <c:orientation val="minMax"/>
          <c:max val="80"/>
        </c:scaling>
        <c:axPos val="b"/>
        <c:majorGridlines>
          <c:spPr>
            <a:ln>
              <a:solidFill>
                <a:schemeClr val="bg1">
                  <a:lumMod val="50000"/>
                </a:schemeClr>
              </a:solidFill>
              <a:prstDash val="dash"/>
            </a:ln>
          </c:spPr>
        </c:majorGridlines>
        <c:numFmt formatCode="0\%" sourceLinked="0"/>
        <c:tickLblPos val="nextTo"/>
        <c:txPr>
          <a:bodyPr/>
          <a:lstStyle/>
          <a:p>
            <a:pPr>
              <a:defRPr sz="1000">
                <a:latin typeface="Calibri" pitchFamily="34" charset="0"/>
                <a:cs typeface="Calibri" pitchFamily="34" charset="0"/>
              </a:defRPr>
            </a:pPr>
            <a:endParaRPr lang="es-ES"/>
          </a:p>
        </c:txPr>
        <c:crossAx val="319249792"/>
        <c:crosses val="max"/>
        <c:crossBetween val="between"/>
        <c:majorUnit val="20"/>
      </c:valAx>
      <c:spPr>
        <a:ln>
          <a:solidFill>
            <a:srgbClr val="808080"/>
          </a:solidFill>
        </a:ln>
      </c:spPr>
    </c:plotArea>
    <c:plotVisOnly val="1"/>
    <c:dispBlanksAs val="gap"/>
  </c:chart>
  <c:txPr>
    <a:bodyPr/>
    <a:lstStyle/>
    <a:p>
      <a:pPr>
        <a:defRPr sz="1800"/>
      </a:pPr>
      <a:endParaRPr lang="es-ES"/>
    </a:p>
  </c:txPr>
  <c:externalData r:id="rId1"/>
</c:chartSpace>
</file>

<file path=ppt/charts/chart59.xml><?xml version="1.0" encoding="utf-8"?>
<c:chartSpace xmlns:c="http://schemas.openxmlformats.org/drawingml/2006/chart" xmlns:a="http://schemas.openxmlformats.org/drawingml/2006/main" xmlns:r="http://schemas.openxmlformats.org/officeDocument/2006/relationships">
  <c:lang val="es-ES"/>
  <c:chart>
    <c:autoTitleDeleted val="1"/>
    <c:plotArea>
      <c:layout>
        <c:manualLayout>
          <c:layoutTarget val="inner"/>
          <c:xMode val="edge"/>
          <c:yMode val="edge"/>
          <c:x val="0.12260743831116608"/>
          <c:y val="3.7911539382943338E-2"/>
          <c:w val="0.84962035727373575"/>
          <c:h val="0.78906138133081627"/>
        </c:manualLayout>
      </c:layout>
      <c:barChart>
        <c:barDir val="col"/>
        <c:grouping val="clustered"/>
        <c:ser>
          <c:idx val="0"/>
          <c:order val="0"/>
          <c:tx>
            <c:strRef>
              <c:f>Hoja1!$B$1</c:f>
              <c:strCache>
                <c:ptCount val="1"/>
                <c:pt idx="0">
                  <c:v>total</c:v>
                </c:pt>
              </c:strCache>
            </c:strRef>
          </c:tx>
          <c:spPr>
            <a:solidFill>
              <a:schemeClr val="accent4">
                <a:lumMod val="60000"/>
                <a:lumOff val="40000"/>
              </a:schemeClr>
            </a:solidFill>
          </c:spPr>
          <c:dPt>
            <c:idx val="0"/>
            <c:spPr>
              <a:solidFill>
                <a:schemeClr val="accent5">
                  <a:lumMod val="75000"/>
                </a:schemeClr>
              </a:solidFill>
            </c:spPr>
          </c:dPt>
          <c:dPt>
            <c:idx val="1"/>
            <c:spPr>
              <a:solidFill>
                <a:schemeClr val="accent5">
                  <a:lumMod val="60000"/>
                  <a:lumOff val="40000"/>
                </a:schemeClr>
              </a:solidFill>
            </c:spPr>
          </c:dPt>
          <c:dPt>
            <c:idx val="2"/>
            <c:spPr>
              <a:solidFill>
                <a:schemeClr val="accent5">
                  <a:lumMod val="60000"/>
                  <a:lumOff val="40000"/>
                </a:schemeClr>
              </a:solidFill>
            </c:spPr>
          </c:dPt>
          <c:dLbls>
            <c:numFmt formatCode="0.0\%" sourceLinked="0"/>
            <c:spPr>
              <a:solidFill>
                <a:schemeClr val="bg1"/>
              </a:solidFill>
            </c:spPr>
            <c:txPr>
              <a:bodyPr/>
              <a:lstStyle/>
              <a:p>
                <a:pPr>
                  <a:defRPr sz="1600">
                    <a:latin typeface="Calibri" pitchFamily="34" charset="0"/>
                    <a:cs typeface="Calibri" pitchFamily="34" charset="0"/>
                  </a:defRPr>
                </a:pPr>
                <a:endParaRPr lang="es-ES"/>
              </a:p>
            </c:txPr>
            <c:showVal val="1"/>
          </c:dLbls>
          <c:cat>
            <c:strRef>
              <c:f>Hoja1!$A$2:$A$4</c:f>
              <c:strCache>
                <c:ptCount val="3"/>
                <c:pt idx="0">
                  <c:v>Víctima directa</c:v>
                </c:pt>
                <c:pt idx="1">
                  <c:v>Víctima indirecta</c:v>
                </c:pt>
                <c:pt idx="2">
                  <c:v>Testigo</c:v>
                </c:pt>
              </c:strCache>
            </c:strRef>
          </c:cat>
          <c:val>
            <c:numRef>
              <c:f>Hoja1!$B$2:$B$4</c:f>
              <c:numCache>
                <c:formatCode>General</c:formatCode>
                <c:ptCount val="3"/>
                <c:pt idx="0">
                  <c:v>6.85</c:v>
                </c:pt>
                <c:pt idx="1">
                  <c:v>16.32</c:v>
                </c:pt>
                <c:pt idx="2">
                  <c:v>25.43</c:v>
                </c:pt>
              </c:numCache>
            </c:numRef>
          </c:val>
        </c:ser>
        <c:dLbls/>
        <c:gapWidth val="50"/>
        <c:axId val="319498496"/>
        <c:axId val="319504384"/>
      </c:barChart>
      <c:catAx>
        <c:axId val="319498496"/>
        <c:scaling>
          <c:orientation val="minMax"/>
        </c:scaling>
        <c:axPos val="b"/>
        <c:tickLblPos val="nextTo"/>
        <c:txPr>
          <a:bodyPr/>
          <a:lstStyle/>
          <a:p>
            <a:pPr>
              <a:defRPr sz="1400">
                <a:latin typeface="Calibri" pitchFamily="34" charset="0"/>
                <a:cs typeface="Calibri" pitchFamily="34" charset="0"/>
              </a:defRPr>
            </a:pPr>
            <a:endParaRPr lang="es-ES"/>
          </a:p>
        </c:txPr>
        <c:crossAx val="319504384"/>
        <c:crosses val="autoZero"/>
        <c:auto val="1"/>
        <c:lblAlgn val="ctr"/>
        <c:lblOffset val="100"/>
      </c:catAx>
      <c:valAx>
        <c:axId val="319504384"/>
        <c:scaling>
          <c:orientation val="minMax"/>
          <c:max val="60"/>
        </c:scaling>
        <c:axPos val="l"/>
        <c:majorGridlines>
          <c:spPr>
            <a:ln>
              <a:solidFill>
                <a:schemeClr val="bg1">
                  <a:lumMod val="50000"/>
                </a:schemeClr>
              </a:solidFill>
              <a:prstDash val="dash"/>
            </a:ln>
          </c:spPr>
        </c:majorGridlines>
        <c:numFmt formatCode="0\%" sourceLinked="0"/>
        <c:tickLblPos val="nextTo"/>
        <c:txPr>
          <a:bodyPr/>
          <a:lstStyle/>
          <a:p>
            <a:pPr>
              <a:defRPr sz="1000">
                <a:latin typeface="Calibri" pitchFamily="34" charset="0"/>
                <a:cs typeface="Calibri" pitchFamily="34" charset="0"/>
              </a:defRPr>
            </a:pPr>
            <a:endParaRPr lang="es-ES"/>
          </a:p>
        </c:txPr>
        <c:crossAx val="319498496"/>
        <c:crosses val="autoZero"/>
        <c:crossBetween val="between"/>
        <c:majorUnit val="20"/>
      </c:valAx>
      <c:spPr>
        <a:ln>
          <a:solidFill>
            <a:srgbClr val="808080"/>
          </a:solidFill>
        </a:ln>
      </c:spPr>
    </c:plotArea>
    <c:plotVisOnly val="1"/>
    <c:dispBlanksAs val="gap"/>
  </c:chart>
  <c:txPr>
    <a:bodyPr/>
    <a:lstStyle/>
    <a:p>
      <a:pPr>
        <a:defRPr sz="1800"/>
      </a:pPr>
      <a:endParaRPr lang="es-E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s-E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0198621581142149E-2"/>
          <c:y val="0.26306512115170155"/>
          <c:w val="0.92243752680086244"/>
          <c:h val="0.68928457977087632"/>
        </c:manualLayout>
      </c:layout>
      <c:barChart>
        <c:barDir val="col"/>
        <c:grouping val="clustered"/>
        <c:ser>
          <c:idx val="0"/>
          <c:order val="0"/>
          <c:tx>
            <c:strRef>
              <c:f>Hoja1!$A$2</c:f>
              <c:strCache>
                <c:ptCount val="1"/>
                <c:pt idx="0">
                  <c:v>Indicador</c:v>
                </c:pt>
              </c:strCache>
            </c:strRef>
          </c:tx>
          <c:spPr>
            <a:solidFill>
              <a:srgbClr val="9BBB59">
                <a:lumMod val="60000"/>
                <a:lumOff val="40000"/>
              </a:srgbClr>
            </a:solidFill>
          </c:spPr>
          <c:dPt>
            <c:idx val="0"/>
            <c:spPr>
              <a:solidFill>
                <a:srgbClr val="9BBB59">
                  <a:lumMod val="50000"/>
                </a:srgbClr>
              </a:solidFill>
            </c:spPr>
          </c:dPt>
          <c:dLbls>
            <c:numFmt formatCode="0.0\%" sourceLinked="0"/>
            <c:spPr>
              <a:solidFill>
                <a:schemeClr val="bg1"/>
              </a:solidFill>
            </c:spPr>
            <c:txPr>
              <a:bodyPr/>
              <a:lstStyle/>
              <a:p>
                <a:pPr>
                  <a:defRPr sz="1600">
                    <a:latin typeface="Calibri" pitchFamily="34" charset="0"/>
                    <a:cs typeface="Calibri" pitchFamily="34" charset="0"/>
                  </a:defRPr>
                </a:pPr>
                <a:endParaRPr lang="es-ES"/>
              </a:p>
            </c:txPr>
            <c:showVal val="1"/>
          </c:dLbls>
          <c:cat>
            <c:strRef>
              <c:f>Hoja1!$B$1:$G$1</c:f>
              <c:strCache>
                <c:ptCount val="6"/>
                <c:pt idx="0">
                  <c:v>TOTAL
(2.081 Casos)</c:v>
                </c:pt>
                <c:pt idx="1">
                  <c:v>Andalucía
(404 Casos)</c:v>
                </c:pt>
                <c:pt idx="2">
                  <c:v>Cataluña
(405 Casos)</c:v>
                </c:pt>
                <c:pt idx="3">
                  <c:v>Com. Valenciana
(406 Casos)</c:v>
                </c:pt>
                <c:pt idx="4">
                  <c:v>Madrid
(404 Casos)</c:v>
                </c:pt>
                <c:pt idx="5">
                  <c:v>Resto de C.C.A.A
(462 Casos)</c:v>
                </c:pt>
              </c:strCache>
            </c:strRef>
          </c:cat>
          <c:val>
            <c:numRef>
              <c:f>Hoja1!$B$2:$G$2</c:f>
              <c:numCache>
                <c:formatCode>####.0</c:formatCode>
                <c:ptCount val="6"/>
                <c:pt idx="0">
                  <c:v>74</c:v>
                </c:pt>
                <c:pt idx="1">
                  <c:v>71.250000000000085</c:v>
                </c:pt>
                <c:pt idx="2">
                  <c:v>78.960396039604049</c:v>
                </c:pt>
                <c:pt idx="3">
                  <c:v>71.851851851852089</c:v>
                </c:pt>
                <c:pt idx="4">
                  <c:v>68.40796019900489</c:v>
                </c:pt>
                <c:pt idx="5">
                  <c:v>75.709955074698215</c:v>
                </c:pt>
              </c:numCache>
            </c:numRef>
          </c:val>
        </c:ser>
        <c:dLbls/>
        <c:gapWidth val="50"/>
        <c:axId val="301050880"/>
        <c:axId val="301216512"/>
      </c:barChart>
      <c:catAx>
        <c:axId val="301050880"/>
        <c:scaling>
          <c:orientation val="minMax"/>
        </c:scaling>
        <c:axPos val="b"/>
        <c:majorTickMark val="none"/>
        <c:tickLblPos val="high"/>
        <c:txPr>
          <a:bodyPr/>
          <a:lstStyle/>
          <a:p>
            <a:pPr>
              <a:defRPr sz="1400">
                <a:latin typeface="Calibri" pitchFamily="34" charset="0"/>
                <a:cs typeface="Calibri" pitchFamily="34" charset="0"/>
              </a:defRPr>
            </a:pPr>
            <a:endParaRPr lang="es-ES"/>
          </a:p>
        </c:txPr>
        <c:crossAx val="301216512"/>
        <c:crosses val="autoZero"/>
        <c:auto val="1"/>
        <c:lblAlgn val="ctr"/>
        <c:lblOffset val="0"/>
      </c:catAx>
      <c:valAx>
        <c:axId val="301216512"/>
        <c:scaling>
          <c:orientation val="minMax"/>
          <c:max val="100"/>
          <c:min val="0"/>
        </c:scaling>
        <c:axPos val="l"/>
        <c:majorGridlines>
          <c:spPr>
            <a:ln>
              <a:solidFill>
                <a:schemeClr val="bg1">
                  <a:lumMod val="50000"/>
                </a:schemeClr>
              </a:solidFill>
              <a:prstDash val="dash"/>
            </a:ln>
          </c:spPr>
        </c:majorGridlines>
        <c:numFmt formatCode="0\%" sourceLinked="0"/>
        <c:tickLblPos val="nextTo"/>
        <c:txPr>
          <a:bodyPr/>
          <a:lstStyle/>
          <a:p>
            <a:pPr>
              <a:defRPr sz="1000">
                <a:latin typeface="Calibri" pitchFamily="34" charset="0"/>
                <a:cs typeface="Calibri" pitchFamily="34" charset="0"/>
              </a:defRPr>
            </a:pPr>
            <a:endParaRPr lang="es-ES"/>
          </a:p>
        </c:txPr>
        <c:crossAx val="301050880"/>
        <c:crosses val="autoZero"/>
        <c:crossBetween val="between"/>
        <c:majorUnit val="20"/>
      </c:valAx>
      <c:spPr>
        <a:ln>
          <a:solidFill>
            <a:srgbClr val="808080"/>
          </a:solidFill>
        </a:ln>
      </c:spPr>
    </c:plotArea>
    <c:plotVisOnly val="1"/>
    <c:dispBlanksAs val="gap"/>
  </c:chart>
  <c:txPr>
    <a:bodyPr/>
    <a:lstStyle/>
    <a:p>
      <a:pPr>
        <a:defRPr sz="1800"/>
      </a:pPr>
      <a:endParaRPr lang="es-ES"/>
    </a:p>
  </c:txPr>
  <c:externalData r:id="rId2"/>
</c:chartSpace>
</file>

<file path=ppt/charts/chart60.xml><?xml version="1.0" encoding="utf-8"?>
<c:chartSpace xmlns:c="http://schemas.openxmlformats.org/drawingml/2006/chart" xmlns:a="http://schemas.openxmlformats.org/drawingml/2006/main" xmlns:r="http://schemas.openxmlformats.org/officeDocument/2006/relationships">
  <c:lang val="es-ES"/>
  <c:chart>
    <c:autoTitleDeleted val="1"/>
    <c:plotArea>
      <c:layout>
        <c:manualLayout>
          <c:layoutTarget val="inner"/>
          <c:xMode val="edge"/>
          <c:yMode val="edge"/>
          <c:x val="0.31364800022858819"/>
          <c:y val="5.2696121516096733E-2"/>
          <c:w val="0.43725189520597763"/>
          <c:h val="0.82945566495653378"/>
        </c:manualLayout>
      </c:layout>
      <c:barChart>
        <c:barDir val="col"/>
        <c:grouping val="clustered"/>
        <c:ser>
          <c:idx val="0"/>
          <c:order val="0"/>
          <c:tx>
            <c:strRef>
              <c:f>Hoja1!$B$1</c:f>
              <c:strCache>
                <c:ptCount val="1"/>
                <c:pt idx="0">
                  <c:v>total</c:v>
                </c:pt>
              </c:strCache>
            </c:strRef>
          </c:tx>
          <c:spPr>
            <a:solidFill>
              <a:schemeClr val="accent5">
                <a:lumMod val="75000"/>
              </a:schemeClr>
            </a:solidFill>
          </c:spPr>
          <c:dPt>
            <c:idx val="0"/>
          </c:dPt>
          <c:dLbls>
            <c:numFmt formatCode="0.0\%" sourceLinked="0"/>
            <c:spPr>
              <a:solidFill>
                <a:schemeClr val="bg1"/>
              </a:solidFill>
            </c:spPr>
            <c:txPr>
              <a:bodyPr/>
              <a:lstStyle/>
              <a:p>
                <a:pPr>
                  <a:defRPr sz="1600">
                    <a:latin typeface="Calibri" pitchFamily="34" charset="0"/>
                    <a:cs typeface="Calibri" pitchFamily="34" charset="0"/>
                  </a:defRPr>
                </a:pPr>
                <a:endParaRPr lang="es-ES"/>
              </a:p>
            </c:txPr>
            <c:showVal val="1"/>
          </c:dLbls>
          <c:cat>
            <c:strRef>
              <c:f>Hoja1!$A$2</c:f>
              <c:strCache>
                <c:ptCount val="1"/>
                <c:pt idx="0">
                  <c:v>Víctima directa</c:v>
                </c:pt>
              </c:strCache>
            </c:strRef>
          </c:cat>
          <c:val>
            <c:numRef>
              <c:f>Hoja1!$B$2</c:f>
              <c:numCache>
                <c:formatCode>General</c:formatCode>
                <c:ptCount val="1"/>
                <c:pt idx="0">
                  <c:v>6.85</c:v>
                </c:pt>
              </c:numCache>
            </c:numRef>
          </c:val>
        </c:ser>
        <c:dLbls/>
        <c:gapWidth val="50"/>
        <c:axId val="316579840"/>
        <c:axId val="316581376"/>
      </c:barChart>
      <c:catAx>
        <c:axId val="316579840"/>
        <c:scaling>
          <c:orientation val="minMax"/>
        </c:scaling>
        <c:axPos val="b"/>
        <c:tickLblPos val="nextTo"/>
        <c:txPr>
          <a:bodyPr/>
          <a:lstStyle/>
          <a:p>
            <a:pPr>
              <a:defRPr sz="1400">
                <a:latin typeface="Calibri" pitchFamily="34" charset="0"/>
                <a:cs typeface="Calibri" pitchFamily="34" charset="0"/>
              </a:defRPr>
            </a:pPr>
            <a:endParaRPr lang="es-ES"/>
          </a:p>
        </c:txPr>
        <c:crossAx val="316581376"/>
        <c:crosses val="autoZero"/>
        <c:auto val="1"/>
        <c:lblAlgn val="ctr"/>
        <c:lblOffset val="100"/>
      </c:catAx>
      <c:valAx>
        <c:axId val="316581376"/>
        <c:scaling>
          <c:orientation val="minMax"/>
          <c:max val="60"/>
        </c:scaling>
        <c:axPos val="l"/>
        <c:majorGridlines>
          <c:spPr>
            <a:ln>
              <a:solidFill>
                <a:schemeClr val="bg1">
                  <a:lumMod val="50000"/>
                </a:schemeClr>
              </a:solidFill>
              <a:prstDash val="dash"/>
            </a:ln>
          </c:spPr>
        </c:majorGridlines>
        <c:numFmt formatCode="0\%" sourceLinked="0"/>
        <c:tickLblPos val="nextTo"/>
        <c:txPr>
          <a:bodyPr/>
          <a:lstStyle/>
          <a:p>
            <a:pPr>
              <a:defRPr sz="1000">
                <a:latin typeface="Calibri" pitchFamily="34" charset="0"/>
                <a:cs typeface="Calibri" pitchFamily="34" charset="0"/>
              </a:defRPr>
            </a:pPr>
            <a:endParaRPr lang="es-ES"/>
          </a:p>
        </c:txPr>
        <c:crossAx val="316579840"/>
        <c:crosses val="autoZero"/>
        <c:crossBetween val="between"/>
        <c:majorUnit val="20"/>
      </c:valAx>
      <c:spPr>
        <a:ln>
          <a:solidFill>
            <a:srgbClr val="808080"/>
          </a:solidFill>
        </a:ln>
      </c:spPr>
    </c:plotArea>
    <c:plotVisOnly val="1"/>
    <c:dispBlanksAs val="gap"/>
  </c:chart>
  <c:txPr>
    <a:bodyPr/>
    <a:lstStyle/>
    <a:p>
      <a:pPr>
        <a:defRPr sz="1800"/>
      </a:pPr>
      <a:endParaRPr lang="es-ES"/>
    </a:p>
  </c:txPr>
  <c:externalData r:id="rId1"/>
</c:chartSpace>
</file>

<file path=ppt/charts/chart61.xml><?xml version="1.0" encoding="utf-8"?>
<c:chartSpace xmlns:c="http://schemas.openxmlformats.org/drawingml/2006/chart" xmlns:a="http://schemas.openxmlformats.org/drawingml/2006/main" xmlns:r="http://schemas.openxmlformats.org/officeDocument/2006/relationships">
  <c:lang val="es-ES"/>
  <c:chart>
    <c:autoTitleDeleted val="1"/>
    <c:plotArea>
      <c:layout>
        <c:manualLayout>
          <c:layoutTarget val="inner"/>
          <c:xMode val="edge"/>
          <c:yMode val="edge"/>
          <c:x val="3.7704009656019742E-2"/>
          <c:y val="4.1032527090344398E-2"/>
          <c:w val="0.62895208686124093"/>
          <c:h val="0.88933476293341318"/>
        </c:manualLayout>
      </c:layout>
      <c:barChart>
        <c:barDir val="bar"/>
        <c:grouping val="clustered"/>
        <c:ser>
          <c:idx val="0"/>
          <c:order val="0"/>
          <c:tx>
            <c:strRef>
              <c:f>Hoja1!$B$1</c:f>
              <c:strCache>
                <c:ptCount val="1"/>
                <c:pt idx="0">
                  <c:v>Columna1</c:v>
                </c:pt>
              </c:strCache>
            </c:strRef>
          </c:tx>
          <c:spPr>
            <a:solidFill>
              <a:schemeClr val="accent5">
                <a:lumMod val="60000"/>
                <a:lumOff val="40000"/>
              </a:schemeClr>
            </a:solidFill>
          </c:spPr>
          <c:dLbls>
            <c:numFmt formatCode="0.0\%" sourceLinked="0"/>
            <c:spPr>
              <a:solidFill>
                <a:schemeClr val="bg1"/>
              </a:solidFill>
            </c:spPr>
            <c:txPr>
              <a:bodyPr/>
              <a:lstStyle/>
              <a:p>
                <a:pPr>
                  <a:defRPr sz="1400">
                    <a:latin typeface="Calibri" pitchFamily="34" charset="0"/>
                    <a:cs typeface="Calibri" pitchFamily="34" charset="0"/>
                  </a:defRPr>
                </a:pPr>
                <a:endParaRPr lang="es-ES"/>
              </a:p>
            </c:txPr>
            <c:showVal val="1"/>
          </c:dLbls>
          <c:cat>
            <c:strRef>
              <c:f>Hoja1!$A$2:$A$14</c:f>
              <c:strCache>
                <c:ptCount val="13"/>
                <c:pt idx="0">
                  <c:v>Robo de bolso o cartera</c:v>
                </c:pt>
                <c:pt idx="1">
                  <c:v>Sustracción de objetos de coche (en aparcamiento de las instalaciones)</c:v>
                </c:pt>
                <c:pt idx="2">
                  <c:v>Amenazas, intimidaciones</c:v>
                </c:pt>
                <c:pt idx="3">
                  <c:v>Actos de vandalismo/ gamberrismo</c:v>
                </c:pt>
                <c:pt idx="4">
                  <c:v>Agresión física</c:v>
                </c:pt>
                <c:pt idx="5">
                  <c:v>Atraco (robo con violencia)</c:v>
                </c:pt>
                <c:pt idx="6">
                  <c:v>Tirón</c:v>
                </c:pt>
                <c:pt idx="7">
                  <c:v>Abusos o intimidación de por parte de personas bajo efecto de alcohol/ drogas</c:v>
                </c:pt>
                <c:pt idx="8">
                  <c:v>Estafa, timo</c:v>
                </c:pt>
                <c:pt idx="9">
                  <c:v>Acoso/ agresión sexual</c:v>
                </c:pt>
                <c:pt idx="10">
                  <c:v>Robo de coche (en aparcamiento de las instalaciones)</c:v>
                </c:pt>
                <c:pt idx="11">
                  <c:v>Otros</c:v>
                </c:pt>
                <c:pt idx="12">
                  <c:v>Prefiero no contestar</c:v>
                </c:pt>
              </c:strCache>
            </c:strRef>
          </c:cat>
          <c:val>
            <c:numRef>
              <c:f>Hoja1!$B$2:$B$14</c:f>
              <c:numCache>
                <c:formatCode>General</c:formatCode>
                <c:ptCount val="13"/>
                <c:pt idx="0">
                  <c:v>49.6</c:v>
                </c:pt>
                <c:pt idx="1">
                  <c:v>22.87</c:v>
                </c:pt>
                <c:pt idx="2">
                  <c:v>20.04</c:v>
                </c:pt>
                <c:pt idx="3">
                  <c:v>18.38</c:v>
                </c:pt>
                <c:pt idx="4">
                  <c:v>13.7</c:v>
                </c:pt>
                <c:pt idx="5">
                  <c:v>13.65</c:v>
                </c:pt>
                <c:pt idx="6">
                  <c:v>13.06</c:v>
                </c:pt>
                <c:pt idx="7">
                  <c:v>9.629999999999999</c:v>
                </c:pt>
                <c:pt idx="8">
                  <c:v>7.9300000000000006</c:v>
                </c:pt>
                <c:pt idx="9">
                  <c:v>7.4700000000000006</c:v>
                </c:pt>
                <c:pt idx="10">
                  <c:v>2.57</c:v>
                </c:pt>
                <c:pt idx="11">
                  <c:v>5.8199999999999994</c:v>
                </c:pt>
                <c:pt idx="12">
                  <c:v>1.83</c:v>
                </c:pt>
              </c:numCache>
            </c:numRef>
          </c:val>
        </c:ser>
        <c:dLbls/>
        <c:gapWidth val="50"/>
        <c:axId val="319689856"/>
        <c:axId val="319691392"/>
      </c:barChart>
      <c:catAx>
        <c:axId val="319689856"/>
        <c:scaling>
          <c:orientation val="maxMin"/>
        </c:scaling>
        <c:axPos val="l"/>
        <c:tickLblPos val="none"/>
        <c:txPr>
          <a:bodyPr/>
          <a:lstStyle/>
          <a:p>
            <a:pPr>
              <a:defRPr sz="1300">
                <a:latin typeface="Calibri" pitchFamily="34" charset="0"/>
                <a:cs typeface="Calibri" pitchFamily="34" charset="0"/>
              </a:defRPr>
            </a:pPr>
            <a:endParaRPr lang="es-ES"/>
          </a:p>
        </c:txPr>
        <c:crossAx val="319691392"/>
        <c:crosses val="autoZero"/>
        <c:auto val="1"/>
        <c:lblAlgn val="ctr"/>
        <c:lblOffset val="100"/>
        <c:tickLblSkip val="1"/>
      </c:catAx>
      <c:valAx>
        <c:axId val="319691392"/>
        <c:scaling>
          <c:orientation val="minMax"/>
          <c:max val="80"/>
        </c:scaling>
        <c:axPos val="b"/>
        <c:majorGridlines>
          <c:spPr>
            <a:ln>
              <a:solidFill>
                <a:schemeClr val="bg1">
                  <a:lumMod val="50000"/>
                </a:schemeClr>
              </a:solidFill>
              <a:prstDash val="dash"/>
            </a:ln>
          </c:spPr>
        </c:majorGridlines>
        <c:numFmt formatCode="0\%" sourceLinked="0"/>
        <c:tickLblPos val="nextTo"/>
        <c:txPr>
          <a:bodyPr/>
          <a:lstStyle/>
          <a:p>
            <a:pPr>
              <a:defRPr sz="1000">
                <a:latin typeface="Calibri" pitchFamily="34" charset="0"/>
                <a:cs typeface="Calibri" pitchFamily="34" charset="0"/>
              </a:defRPr>
            </a:pPr>
            <a:endParaRPr lang="es-ES"/>
          </a:p>
        </c:txPr>
        <c:crossAx val="319689856"/>
        <c:crosses val="max"/>
        <c:crossBetween val="between"/>
        <c:majorUnit val="20"/>
      </c:valAx>
      <c:spPr>
        <a:ln>
          <a:solidFill>
            <a:srgbClr val="808080"/>
          </a:solidFill>
        </a:ln>
      </c:spPr>
    </c:plotArea>
    <c:plotVisOnly val="1"/>
    <c:dispBlanksAs val="gap"/>
  </c:chart>
  <c:txPr>
    <a:bodyPr/>
    <a:lstStyle/>
    <a:p>
      <a:pPr>
        <a:defRPr sz="1800"/>
      </a:pPr>
      <a:endParaRPr lang="es-ES"/>
    </a:p>
  </c:txPr>
  <c:externalData r:id="rId1"/>
</c:chartSpace>
</file>

<file path=ppt/charts/chart62.xml><?xml version="1.0" encoding="utf-8"?>
<c:chartSpace xmlns:c="http://schemas.openxmlformats.org/drawingml/2006/chart" xmlns:a="http://schemas.openxmlformats.org/drawingml/2006/main" xmlns:r="http://schemas.openxmlformats.org/officeDocument/2006/relationships">
  <c:lang val="es-ES"/>
  <c:style val="20"/>
  <c:chart>
    <c:autoTitleDeleted val="1"/>
    <c:plotArea>
      <c:layout>
        <c:manualLayout>
          <c:layoutTarget val="inner"/>
          <c:xMode val="edge"/>
          <c:yMode val="edge"/>
          <c:x val="0.18454926461307736"/>
          <c:y val="0.15894971897370405"/>
          <c:w val="0.58670308335375043"/>
          <c:h val="0.70329747347500593"/>
        </c:manualLayout>
      </c:layout>
      <c:pieChart>
        <c:varyColors val="1"/>
        <c:ser>
          <c:idx val="0"/>
          <c:order val="0"/>
          <c:tx>
            <c:strRef>
              <c:f>Hoja1!$B$1</c:f>
              <c:strCache>
                <c:ptCount val="1"/>
                <c:pt idx="0">
                  <c:v>Columna1</c:v>
                </c:pt>
              </c:strCache>
            </c:strRef>
          </c:tx>
          <c:dPt>
            <c:idx val="0"/>
            <c:spPr>
              <a:solidFill>
                <a:schemeClr val="accent5"/>
              </a:solidFill>
              <a:ln>
                <a:noFill/>
              </a:ln>
            </c:spPr>
          </c:dPt>
          <c:dPt>
            <c:idx val="1"/>
            <c:spPr>
              <a:solidFill>
                <a:srgbClr val="C7EAF5"/>
              </a:solidFill>
              <a:ln>
                <a:noFill/>
              </a:ln>
            </c:spPr>
          </c:dPt>
          <c:dPt>
            <c:idx val="2"/>
            <c:spPr>
              <a:solidFill>
                <a:schemeClr val="bg1">
                  <a:lumMod val="75000"/>
                </a:schemeClr>
              </a:solidFill>
              <a:ln>
                <a:noFill/>
              </a:ln>
            </c:spPr>
          </c:dPt>
          <c:dLbls>
            <c:dLbl>
              <c:idx val="0"/>
              <c:layout>
                <c:manualLayout>
                  <c:x val="-0.24246607762701172"/>
                  <c:y val="5.5012711264926392E-2"/>
                </c:manualLayout>
              </c:layout>
              <c:numFmt formatCode="0.0\%" sourceLinked="0"/>
              <c:spPr/>
              <c:txPr>
                <a:bodyPr/>
                <a:lstStyle/>
                <a:p>
                  <a:pPr>
                    <a:defRPr sz="1600" b="1">
                      <a:solidFill>
                        <a:schemeClr val="bg1"/>
                      </a:solidFill>
                      <a:latin typeface="Calibri" pitchFamily="34" charset="0"/>
                      <a:cs typeface="Calibri" pitchFamily="34" charset="0"/>
                    </a:defRPr>
                  </a:pPr>
                  <a:endParaRPr lang="es-ES"/>
                </a:p>
              </c:txPr>
              <c:dLblPos val="bestFit"/>
              <c:showVal val="1"/>
              <c:showCatName val="1"/>
              <c:separator>
</c:separator>
            </c:dLbl>
            <c:dLbl>
              <c:idx val="1"/>
              <c:layout>
                <c:manualLayout>
                  <c:x val="0.21506590195127243"/>
                  <c:y val="-0.1548876383201746"/>
                </c:manualLayout>
              </c:layout>
              <c:numFmt formatCode="0.0\%" sourceLinked="0"/>
              <c:spPr/>
              <c:txPr>
                <a:bodyPr/>
                <a:lstStyle/>
                <a:p>
                  <a:pPr>
                    <a:defRPr sz="1600" b="1">
                      <a:solidFill>
                        <a:schemeClr val="tx1"/>
                      </a:solidFill>
                      <a:latin typeface="Calibri" pitchFamily="34" charset="0"/>
                      <a:cs typeface="Calibri" pitchFamily="34" charset="0"/>
                    </a:defRPr>
                  </a:pPr>
                  <a:endParaRPr lang="es-ES"/>
                </a:p>
              </c:txPr>
              <c:dLblPos val="bestFit"/>
              <c:showVal val="1"/>
              <c:showCatName val="1"/>
              <c:separator>
</c:separator>
            </c:dLbl>
            <c:dLbl>
              <c:idx val="2"/>
              <c:layout>
                <c:manualLayout>
                  <c:x val="4.662929872820009E-2"/>
                  <c:y val="1.1419882961565772E-2"/>
                </c:manualLayout>
              </c:layout>
              <c:numFmt formatCode="0.0\%" sourceLinked="0"/>
              <c:spPr/>
              <c:txPr>
                <a:bodyPr/>
                <a:lstStyle/>
                <a:p>
                  <a:pPr>
                    <a:defRPr sz="1400" b="1">
                      <a:solidFill>
                        <a:schemeClr val="tx1">
                          <a:lumMod val="75000"/>
                          <a:lumOff val="25000"/>
                        </a:schemeClr>
                      </a:solidFill>
                      <a:latin typeface="Calibri" pitchFamily="34" charset="0"/>
                      <a:cs typeface="Calibri" pitchFamily="34" charset="0"/>
                    </a:defRPr>
                  </a:pPr>
                  <a:endParaRPr lang="es-ES"/>
                </a:p>
              </c:txPr>
              <c:dLblPos val="bestFit"/>
              <c:showVal val="1"/>
              <c:showCatName val="1"/>
              <c:separator>
</c:separator>
            </c:dLbl>
            <c:numFmt formatCode="0.0\%" sourceLinked="0"/>
            <c:txPr>
              <a:bodyPr/>
              <a:lstStyle/>
              <a:p>
                <a:pPr>
                  <a:defRPr sz="1600" b="1">
                    <a:solidFill>
                      <a:schemeClr val="tx1">
                        <a:lumMod val="75000"/>
                        <a:lumOff val="25000"/>
                      </a:schemeClr>
                    </a:solidFill>
                    <a:latin typeface="Calibri" pitchFamily="34" charset="0"/>
                    <a:cs typeface="Calibri" pitchFamily="34" charset="0"/>
                  </a:defRPr>
                </a:pPr>
                <a:endParaRPr lang="es-ES"/>
              </a:p>
            </c:txPr>
            <c:dLblPos val="bestFit"/>
            <c:showVal val="1"/>
            <c:showCatName val="1"/>
            <c:separator>
</c:separator>
          </c:dLbls>
          <c:cat>
            <c:strRef>
              <c:f>Hoja1!$A$2:$A$4</c:f>
              <c:strCache>
                <c:ptCount val="3"/>
                <c:pt idx="0">
                  <c:v>Sí</c:v>
                </c:pt>
                <c:pt idx="1">
                  <c:v>No</c:v>
                </c:pt>
                <c:pt idx="2">
                  <c:v>No sabe</c:v>
                </c:pt>
              </c:strCache>
            </c:strRef>
          </c:cat>
          <c:val>
            <c:numRef>
              <c:f>Hoja1!$B$2:$B$4</c:f>
              <c:numCache>
                <c:formatCode>General</c:formatCode>
                <c:ptCount val="3"/>
                <c:pt idx="0">
                  <c:v>40.83</c:v>
                </c:pt>
                <c:pt idx="1">
                  <c:v>47.17</c:v>
                </c:pt>
                <c:pt idx="2">
                  <c:v>12</c:v>
                </c:pt>
              </c:numCache>
            </c:numRef>
          </c:val>
        </c:ser>
        <c:dLbls/>
        <c:firstSliceAng val="0"/>
      </c:pieChart>
    </c:plotArea>
    <c:plotVisOnly val="1"/>
    <c:dispBlanksAs val="zero"/>
  </c:chart>
  <c:txPr>
    <a:bodyPr/>
    <a:lstStyle/>
    <a:p>
      <a:pPr>
        <a:defRPr sz="1800"/>
      </a:pPr>
      <a:endParaRPr lang="es-ES"/>
    </a:p>
  </c:txPr>
  <c:externalData r:id="rId1"/>
</c:chartSpace>
</file>

<file path=ppt/charts/chart63.xml><?xml version="1.0" encoding="utf-8"?>
<c:chartSpace xmlns:c="http://schemas.openxmlformats.org/drawingml/2006/chart" xmlns:a="http://schemas.openxmlformats.org/drawingml/2006/main" xmlns:r="http://schemas.openxmlformats.org/officeDocument/2006/relationships">
  <c:lang val="es-ES"/>
  <c:chart>
    <c:autoTitleDeleted val="1"/>
    <c:plotArea>
      <c:layout>
        <c:manualLayout>
          <c:layoutTarget val="inner"/>
          <c:xMode val="edge"/>
          <c:yMode val="edge"/>
          <c:x val="6.0907405717014113E-2"/>
          <c:y val="3.7911539382943338E-2"/>
          <c:w val="0.60551500932351066"/>
          <c:h val="0.87478668339769705"/>
        </c:manualLayout>
      </c:layout>
      <c:barChart>
        <c:barDir val="bar"/>
        <c:grouping val="clustered"/>
        <c:ser>
          <c:idx val="0"/>
          <c:order val="0"/>
          <c:tx>
            <c:strRef>
              <c:f>Hoja1!$B$1</c:f>
              <c:strCache>
                <c:ptCount val="1"/>
                <c:pt idx="0">
                  <c:v>Columna1</c:v>
                </c:pt>
              </c:strCache>
            </c:strRef>
          </c:tx>
          <c:spPr>
            <a:solidFill>
              <a:schemeClr val="accent5"/>
            </a:solidFill>
          </c:spPr>
          <c:dLbls>
            <c:numFmt formatCode="0.0\%" sourceLinked="0"/>
            <c:spPr>
              <a:solidFill>
                <a:schemeClr val="bg1"/>
              </a:solidFill>
            </c:spPr>
            <c:txPr>
              <a:bodyPr/>
              <a:lstStyle/>
              <a:p>
                <a:pPr>
                  <a:defRPr sz="1400">
                    <a:solidFill>
                      <a:schemeClr val="tx1">
                        <a:lumMod val="75000"/>
                        <a:lumOff val="25000"/>
                      </a:schemeClr>
                    </a:solidFill>
                    <a:latin typeface="Calibri" pitchFamily="34" charset="0"/>
                    <a:cs typeface="Calibri" pitchFamily="34" charset="0"/>
                  </a:defRPr>
                </a:pPr>
                <a:endParaRPr lang="es-ES"/>
              </a:p>
            </c:txPr>
            <c:showVal val="1"/>
          </c:dLbls>
          <c:cat>
            <c:strRef>
              <c:f>Hoja1!$A$2:$A$10</c:f>
              <c:strCache>
                <c:ptCount val="9"/>
                <c:pt idx="0">
                  <c:v>Mayor presencia de personal de seguridad</c:v>
                </c:pt>
                <c:pt idx="1">
                  <c:v>Instalación de cámaras de video-vigilancia/ circuitos cerrados de TV (CTV)</c:v>
                </c:pt>
                <c:pt idx="2">
                  <c:v>Mayor y mejor iluminación dentro y fuera de las instalaciones (interior, salidas, parking, etc.)</c:v>
                </c:pt>
                <c:pt idx="3">
                  <c:v>Mayor control en los accesos internos</c:v>
                </c:pt>
                <c:pt idx="4">
                  <c:v>Instalar sistemas control en los accesos (identificación)</c:v>
                </c:pt>
                <c:pt idx="5">
                  <c:v>Instalar sistemas de detección de metales</c:v>
                </c:pt>
                <c:pt idx="6">
                  <c:v>Otros</c:v>
                </c:pt>
                <c:pt idx="7">
                  <c:v>Ninguna/ están bien como están</c:v>
                </c:pt>
                <c:pt idx="8">
                  <c:v>No sabe</c:v>
                </c:pt>
              </c:strCache>
            </c:strRef>
          </c:cat>
          <c:val>
            <c:numRef>
              <c:f>Hoja1!$B$2:$B$10</c:f>
              <c:numCache>
                <c:formatCode>General</c:formatCode>
                <c:ptCount val="9"/>
                <c:pt idx="0">
                  <c:v>74.11999999999999</c:v>
                </c:pt>
                <c:pt idx="1">
                  <c:v>49.01</c:v>
                </c:pt>
                <c:pt idx="2">
                  <c:v>43.15</c:v>
                </c:pt>
                <c:pt idx="3">
                  <c:v>24.09</c:v>
                </c:pt>
                <c:pt idx="4">
                  <c:v>18.32</c:v>
                </c:pt>
                <c:pt idx="5">
                  <c:v>7.96</c:v>
                </c:pt>
                <c:pt idx="6">
                  <c:v>3.65</c:v>
                </c:pt>
                <c:pt idx="7">
                  <c:v>3.9299999999999997</c:v>
                </c:pt>
                <c:pt idx="8">
                  <c:v>4.3599999999999994</c:v>
                </c:pt>
              </c:numCache>
            </c:numRef>
          </c:val>
        </c:ser>
        <c:dLbls/>
        <c:gapWidth val="50"/>
        <c:axId val="319679872"/>
        <c:axId val="319779968"/>
      </c:barChart>
      <c:catAx>
        <c:axId val="319679872"/>
        <c:scaling>
          <c:orientation val="maxMin"/>
        </c:scaling>
        <c:axPos val="l"/>
        <c:tickLblPos val="none"/>
        <c:txPr>
          <a:bodyPr/>
          <a:lstStyle/>
          <a:p>
            <a:pPr>
              <a:defRPr sz="1300">
                <a:latin typeface="Calibri" pitchFamily="34" charset="0"/>
                <a:cs typeface="Calibri" pitchFamily="34" charset="0"/>
              </a:defRPr>
            </a:pPr>
            <a:endParaRPr lang="es-ES"/>
          </a:p>
        </c:txPr>
        <c:crossAx val="319779968"/>
        <c:crosses val="autoZero"/>
        <c:auto val="1"/>
        <c:lblAlgn val="ctr"/>
        <c:lblOffset val="100"/>
      </c:catAx>
      <c:valAx>
        <c:axId val="319779968"/>
        <c:scaling>
          <c:orientation val="minMax"/>
          <c:max val="100"/>
        </c:scaling>
        <c:axPos val="b"/>
        <c:majorGridlines>
          <c:spPr>
            <a:ln>
              <a:solidFill>
                <a:schemeClr val="bg1">
                  <a:lumMod val="50000"/>
                </a:schemeClr>
              </a:solidFill>
              <a:prstDash val="dash"/>
            </a:ln>
          </c:spPr>
        </c:majorGridlines>
        <c:numFmt formatCode="0\%" sourceLinked="0"/>
        <c:tickLblPos val="nextTo"/>
        <c:txPr>
          <a:bodyPr/>
          <a:lstStyle/>
          <a:p>
            <a:pPr>
              <a:defRPr sz="1000">
                <a:latin typeface="Calibri" pitchFamily="34" charset="0"/>
                <a:cs typeface="Calibri" pitchFamily="34" charset="0"/>
              </a:defRPr>
            </a:pPr>
            <a:endParaRPr lang="es-ES"/>
          </a:p>
        </c:txPr>
        <c:crossAx val="319679872"/>
        <c:crosses val="max"/>
        <c:crossBetween val="between"/>
        <c:majorUnit val="20"/>
      </c:valAx>
      <c:spPr>
        <a:ln>
          <a:solidFill>
            <a:srgbClr val="808080"/>
          </a:solidFill>
        </a:ln>
      </c:spPr>
    </c:plotArea>
    <c:plotVisOnly val="1"/>
    <c:dispBlanksAs val="gap"/>
  </c:chart>
  <c:txPr>
    <a:bodyPr/>
    <a:lstStyle/>
    <a:p>
      <a:pPr>
        <a:defRPr sz="1800"/>
      </a:pPr>
      <a:endParaRPr lang="es-ES"/>
    </a:p>
  </c:txPr>
  <c:externalData r:id="rId1"/>
</c:chartSpace>
</file>

<file path=ppt/charts/chart64.xml><?xml version="1.0" encoding="utf-8"?>
<c:chartSpace xmlns:c="http://schemas.openxmlformats.org/drawingml/2006/chart" xmlns:a="http://schemas.openxmlformats.org/drawingml/2006/main" xmlns:r="http://schemas.openxmlformats.org/officeDocument/2006/relationships">
  <c:lang val="es-E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6117239698041582E-2"/>
          <c:y val="4.8953588490167753E-2"/>
          <c:w val="0.92769615340407729"/>
          <c:h val="0.92529749337104017"/>
        </c:manualLayout>
      </c:layout>
      <c:barChart>
        <c:barDir val="col"/>
        <c:grouping val="stacked"/>
        <c:ser>
          <c:idx val="0"/>
          <c:order val="0"/>
          <c:tx>
            <c:strRef>
              <c:f>Hoja1!$A$2</c:f>
              <c:strCache>
                <c:ptCount val="1"/>
                <c:pt idx="0">
                  <c:v>SEMANAL/MENSUAL</c:v>
                </c:pt>
              </c:strCache>
            </c:strRef>
          </c:tx>
          <c:spPr>
            <a:solidFill>
              <a:srgbClr val="F79646">
                <a:lumMod val="60000"/>
                <a:lumOff val="40000"/>
              </a:srgbClr>
            </a:solidFill>
          </c:spPr>
          <c:dLbls>
            <c:numFmt formatCode="0.0\%" sourceLinked="0"/>
            <c:spPr>
              <a:noFill/>
            </c:spPr>
            <c:txPr>
              <a:bodyPr/>
              <a:lstStyle/>
              <a:p>
                <a:pPr>
                  <a:defRPr sz="1400">
                    <a:solidFill>
                      <a:schemeClr val="tx1"/>
                    </a:solidFill>
                    <a:latin typeface="Calibri" pitchFamily="34" charset="0"/>
                    <a:cs typeface="Calibri" pitchFamily="34" charset="0"/>
                  </a:defRPr>
                </a:pPr>
                <a:endParaRPr lang="es-ES"/>
              </a:p>
            </c:txPr>
            <c:showVal val="1"/>
          </c:dLbls>
          <c:cat>
            <c:strRef>
              <c:f>Hoja1!$B$1:$J$1</c:f>
              <c:strCache>
                <c:ptCount val="9"/>
                <c:pt idx="0">
                  <c:v>Estadios de futbol / eventos de futbol</c:v>
                </c:pt>
                <c:pt idx="1">
                  <c:v>Festivales de música (Rock in Rio, Monegros, etc.)</c:v>
                </c:pt>
                <c:pt idx="2">
                  <c:v>Conciertos en campos de futbol</c:v>
                </c:pt>
                <c:pt idx="3">
                  <c:v>Otros eventos de afluencia masiva</c:v>
                </c:pt>
                <c:pt idx="4">
                  <c:v>Otros eventos deportivos de gran escala</c:v>
                </c:pt>
                <c:pt idx="5">
                  <c:v>Plazas de toros</c:v>
                </c:pt>
                <c:pt idx="6">
                  <c:v>Eventos de motor (Motos / Formula 1)</c:v>
                </c:pt>
                <c:pt idx="7">
                  <c:v>Eventos de baloncesto / juegos de asistencia masiva</c:v>
                </c:pt>
                <c:pt idx="8">
                  <c:v>Eventos de tenis / torneos de afluencia masiva</c:v>
                </c:pt>
              </c:strCache>
            </c:strRef>
          </c:cat>
          <c:val>
            <c:numRef>
              <c:f>Hoja1!$B$2:$J$2</c:f>
              <c:numCache>
                <c:formatCode>0.0</c:formatCode>
                <c:ptCount val="9"/>
                <c:pt idx="0">
                  <c:v>12.880000000000003</c:v>
                </c:pt>
                <c:pt idx="1">
                  <c:v>2.7600000000000002</c:v>
                </c:pt>
                <c:pt idx="2">
                  <c:v>3.4099999999999997</c:v>
                </c:pt>
                <c:pt idx="3">
                  <c:v>3.3000000000000003</c:v>
                </c:pt>
                <c:pt idx="4">
                  <c:v>2.7199999999999998</c:v>
                </c:pt>
                <c:pt idx="5">
                  <c:v>1.79</c:v>
                </c:pt>
                <c:pt idx="6">
                  <c:v>2.2799999999999998</c:v>
                </c:pt>
                <c:pt idx="7">
                  <c:v>5.4300000000000006</c:v>
                </c:pt>
                <c:pt idx="8">
                  <c:v>2.19</c:v>
                </c:pt>
              </c:numCache>
            </c:numRef>
          </c:val>
        </c:ser>
        <c:ser>
          <c:idx val="1"/>
          <c:order val="1"/>
          <c:tx>
            <c:strRef>
              <c:f>Hoja1!$A$3</c:f>
              <c:strCache>
                <c:ptCount val="1"/>
                <c:pt idx="0">
                  <c:v>Anualmente</c:v>
                </c:pt>
              </c:strCache>
            </c:strRef>
          </c:tx>
          <c:spPr>
            <a:solidFill>
              <a:sysClr val="window" lastClr="FFFFFF">
                <a:lumMod val="85000"/>
              </a:sysClr>
            </a:solidFill>
          </c:spPr>
          <c:dLbls>
            <c:numFmt formatCode="0.0\%" sourceLinked="0"/>
            <c:txPr>
              <a:bodyPr/>
              <a:lstStyle/>
              <a:p>
                <a:pPr>
                  <a:defRPr sz="1600">
                    <a:latin typeface="Calibri" pitchFamily="34" charset="0"/>
                    <a:cs typeface="Calibri" pitchFamily="34" charset="0"/>
                  </a:defRPr>
                </a:pPr>
                <a:endParaRPr lang="es-ES"/>
              </a:p>
            </c:txPr>
            <c:showVal val="1"/>
          </c:dLbls>
          <c:cat>
            <c:strRef>
              <c:f>Hoja1!$B$1:$J$1</c:f>
              <c:strCache>
                <c:ptCount val="9"/>
                <c:pt idx="0">
                  <c:v>Estadios de futbol / eventos de futbol</c:v>
                </c:pt>
                <c:pt idx="1">
                  <c:v>Festivales de música (Rock in Rio, Monegros, etc.)</c:v>
                </c:pt>
                <c:pt idx="2">
                  <c:v>Conciertos en campos de futbol</c:v>
                </c:pt>
                <c:pt idx="3">
                  <c:v>Otros eventos de afluencia masiva</c:v>
                </c:pt>
                <c:pt idx="4">
                  <c:v>Otros eventos deportivos de gran escala</c:v>
                </c:pt>
                <c:pt idx="5">
                  <c:v>Plazas de toros</c:v>
                </c:pt>
                <c:pt idx="6">
                  <c:v>Eventos de motor (Motos / Formula 1)</c:v>
                </c:pt>
                <c:pt idx="7">
                  <c:v>Eventos de baloncesto / juegos de asistencia masiva</c:v>
                </c:pt>
                <c:pt idx="8">
                  <c:v>Eventos de tenis / torneos de afluencia masiva</c:v>
                </c:pt>
              </c:strCache>
            </c:strRef>
          </c:cat>
          <c:val>
            <c:numRef>
              <c:f>Hoja1!$B$3:$J$3</c:f>
              <c:numCache>
                <c:formatCode>0.0</c:formatCode>
                <c:ptCount val="9"/>
                <c:pt idx="0">
                  <c:v>25.22</c:v>
                </c:pt>
                <c:pt idx="1">
                  <c:v>24.35</c:v>
                </c:pt>
                <c:pt idx="2">
                  <c:v>28.57</c:v>
                </c:pt>
                <c:pt idx="3">
                  <c:v>30.939999999999998</c:v>
                </c:pt>
                <c:pt idx="4">
                  <c:v>20.73</c:v>
                </c:pt>
                <c:pt idx="5">
                  <c:v>15.310000000000002</c:v>
                </c:pt>
                <c:pt idx="6">
                  <c:v>14.54</c:v>
                </c:pt>
                <c:pt idx="7">
                  <c:v>16.799999999999994</c:v>
                </c:pt>
                <c:pt idx="8">
                  <c:v>14.260000000000002</c:v>
                </c:pt>
              </c:numCache>
            </c:numRef>
          </c:val>
        </c:ser>
        <c:ser>
          <c:idx val="2"/>
          <c:order val="2"/>
          <c:tx>
            <c:strRef>
              <c:f>Hoja1!$A$4</c:f>
              <c:strCache>
                <c:ptCount val="1"/>
                <c:pt idx="0">
                  <c:v>Con menos frecuencia/ Nunca</c:v>
                </c:pt>
              </c:strCache>
            </c:strRef>
          </c:tx>
          <c:spPr>
            <a:solidFill>
              <a:srgbClr val="F79646">
                <a:lumMod val="75000"/>
              </a:srgbClr>
            </a:solidFill>
          </c:spPr>
          <c:dLbls>
            <c:numFmt formatCode="0.0\%" sourceLinked="0"/>
            <c:txPr>
              <a:bodyPr/>
              <a:lstStyle/>
              <a:p>
                <a:pPr>
                  <a:defRPr sz="1600">
                    <a:solidFill>
                      <a:schemeClr val="bg1"/>
                    </a:solidFill>
                    <a:latin typeface="Calibri" pitchFamily="34" charset="0"/>
                    <a:cs typeface="Calibri" pitchFamily="34" charset="0"/>
                  </a:defRPr>
                </a:pPr>
                <a:endParaRPr lang="es-ES"/>
              </a:p>
            </c:txPr>
            <c:showVal val="1"/>
          </c:dLbls>
          <c:cat>
            <c:strRef>
              <c:f>Hoja1!$B$1:$J$1</c:f>
              <c:strCache>
                <c:ptCount val="9"/>
                <c:pt idx="0">
                  <c:v>Estadios de futbol / eventos de futbol</c:v>
                </c:pt>
                <c:pt idx="1">
                  <c:v>Festivales de música (Rock in Rio, Monegros, etc.)</c:v>
                </c:pt>
                <c:pt idx="2">
                  <c:v>Conciertos en campos de futbol</c:v>
                </c:pt>
                <c:pt idx="3">
                  <c:v>Otros eventos de afluencia masiva</c:v>
                </c:pt>
                <c:pt idx="4">
                  <c:v>Otros eventos deportivos de gran escala</c:v>
                </c:pt>
                <c:pt idx="5">
                  <c:v>Plazas de toros</c:v>
                </c:pt>
                <c:pt idx="6">
                  <c:v>Eventos de motor (Motos / Formula 1)</c:v>
                </c:pt>
                <c:pt idx="7">
                  <c:v>Eventos de baloncesto / juegos de asistencia masiva</c:v>
                </c:pt>
                <c:pt idx="8">
                  <c:v>Eventos de tenis / torneos de afluencia masiva</c:v>
                </c:pt>
              </c:strCache>
            </c:strRef>
          </c:cat>
          <c:val>
            <c:numRef>
              <c:f>Hoja1!$B$4:$J$4</c:f>
              <c:numCache>
                <c:formatCode>0.0</c:formatCode>
                <c:ptCount val="9"/>
                <c:pt idx="0">
                  <c:v>58.290000000000006</c:v>
                </c:pt>
                <c:pt idx="1">
                  <c:v>70.66</c:v>
                </c:pt>
                <c:pt idx="2">
                  <c:v>65.89</c:v>
                </c:pt>
                <c:pt idx="3">
                  <c:v>63.6</c:v>
                </c:pt>
                <c:pt idx="4">
                  <c:v>74.410000000000011</c:v>
                </c:pt>
                <c:pt idx="5">
                  <c:v>79.38</c:v>
                </c:pt>
                <c:pt idx="6">
                  <c:v>80.260000000000005</c:v>
                </c:pt>
                <c:pt idx="7">
                  <c:v>74.86999999999999</c:v>
                </c:pt>
                <c:pt idx="8">
                  <c:v>79.52</c:v>
                </c:pt>
              </c:numCache>
            </c:numRef>
          </c:val>
        </c:ser>
        <c:ser>
          <c:idx val="3"/>
          <c:order val="3"/>
          <c:tx>
            <c:strRef>
              <c:f>Hoja1!$A$5</c:f>
              <c:strCache>
                <c:ptCount val="1"/>
                <c:pt idx="0">
                  <c:v>No sabe</c:v>
                </c:pt>
              </c:strCache>
            </c:strRef>
          </c:tx>
          <c:spPr>
            <a:solidFill>
              <a:sysClr val="window" lastClr="FFFFFF"/>
            </a:solidFill>
            <a:ln>
              <a:solidFill>
                <a:sysClr val="window" lastClr="FFFFFF">
                  <a:lumMod val="85000"/>
                </a:sysClr>
              </a:solidFill>
            </a:ln>
          </c:spPr>
          <c:cat>
            <c:strRef>
              <c:f>Hoja1!$B$1:$J$1</c:f>
              <c:strCache>
                <c:ptCount val="9"/>
                <c:pt idx="0">
                  <c:v>Estadios de futbol / eventos de futbol</c:v>
                </c:pt>
                <c:pt idx="1">
                  <c:v>Festivales de música (Rock in Rio, Monegros, etc.)</c:v>
                </c:pt>
                <c:pt idx="2">
                  <c:v>Conciertos en campos de futbol</c:v>
                </c:pt>
                <c:pt idx="3">
                  <c:v>Otros eventos de afluencia masiva</c:v>
                </c:pt>
                <c:pt idx="4">
                  <c:v>Otros eventos deportivos de gran escala</c:v>
                </c:pt>
                <c:pt idx="5">
                  <c:v>Plazas de toros</c:v>
                </c:pt>
                <c:pt idx="6">
                  <c:v>Eventos de motor (Motos / Formula 1)</c:v>
                </c:pt>
                <c:pt idx="7">
                  <c:v>Eventos de baloncesto / juegos de asistencia masiva</c:v>
                </c:pt>
                <c:pt idx="8">
                  <c:v>Eventos de tenis / torneos de afluencia masiva</c:v>
                </c:pt>
              </c:strCache>
            </c:strRef>
          </c:cat>
          <c:val>
            <c:numRef>
              <c:f>Hoja1!$B$5:$J$5</c:f>
              <c:numCache>
                <c:formatCode>0.0</c:formatCode>
                <c:ptCount val="9"/>
                <c:pt idx="0">
                  <c:v>3.61</c:v>
                </c:pt>
                <c:pt idx="1">
                  <c:v>2.23</c:v>
                </c:pt>
                <c:pt idx="2">
                  <c:v>2.14</c:v>
                </c:pt>
                <c:pt idx="3">
                  <c:v>2.16</c:v>
                </c:pt>
                <c:pt idx="4">
                  <c:v>2.13</c:v>
                </c:pt>
                <c:pt idx="5">
                  <c:v>3.52</c:v>
                </c:pt>
                <c:pt idx="6">
                  <c:v>2.92</c:v>
                </c:pt>
                <c:pt idx="7">
                  <c:v>2.9099999999999997</c:v>
                </c:pt>
                <c:pt idx="8">
                  <c:v>4.0199999999999996</c:v>
                </c:pt>
              </c:numCache>
            </c:numRef>
          </c:val>
        </c:ser>
        <c:dLbls/>
        <c:gapWidth val="60"/>
        <c:overlap val="100"/>
        <c:axId val="320446464"/>
        <c:axId val="320448000"/>
      </c:barChart>
      <c:catAx>
        <c:axId val="320446464"/>
        <c:scaling>
          <c:orientation val="minMax"/>
        </c:scaling>
        <c:axPos val="b"/>
        <c:tickLblPos val="none"/>
        <c:txPr>
          <a:bodyPr rot="0"/>
          <a:lstStyle/>
          <a:p>
            <a:pPr>
              <a:defRPr sz="1100">
                <a:latin typeface="Calibri" pitchFamily="34" charset="0"/>
                <a:cs typeface="Calibri" pitchFamily="34" charset="0"/>
              </a:defRPr>
            </a:pPr>
            <a:endParaRPr lang="es-ES"/>
          </a:p>
        </c:txPr>
        <c:crossAx val="320448000"/>
        <c:crosses val="autoZero"/>
        <c:auto val="1"/>
        <c:lblAlgn val="ctr"/>
        <c:lblOffset val="100"/>
      </c:catAx>
      <c:valAx>
        <c:axId val="320448000"/>
        <c:scaling>
          <c:orientation val="minMax"/>
          <c:max val="100"/>
        </c:scaling>
        <c:axPos val="l"/>
        <c:majorGridlines>
          <c:spPr>
            <a:ln>
              <a:solidFill>
                <a:schemeClr val="bg1">
                  <a:lumMod val="50000"/>
                </a:schemeClr>
              </a:solidFill>
              <a:prstDash val="dash"/>
            </a:ln>
          </c:spPr>
        </c:majorGridlines>
        <c:numFmt formatCode="0\%" sourceLinked="0"/>
        <c:tickLblPos val="nextTo"/>
        <c:txPr>
          <a:bodyPr/>
          <a:lstStyle/>
          <a:p>
            <a:pPr>
              <a:defRPr sz="1000">
                <a:latin typeface="Calibri" pitchFamily="34" charset="0"/>
                <a:cs typeface="Calibri" pitchFamily="34" charset="0"/>
              </a:defRPr>
            </a:pPr>
            <a:endParaRPr lang="es-ES"/>
          </a:p>
        </c:txPr>
        <c:crossAx val="320446464"/>
        <c:crosses val="autoZero"/>
        <c:crossBetween val="between"/>
        <c:majorUnit val="20"/>
      </c:valAx>
      <c:spPr>
        <a:ln>
          <a:solidFill>
            <a:srgbClr val="808080"/>
          </a:solidFill>
        </a:ln>
      </c:spPr>
    </c:plotArea>
    <c:plotVisOnly val="1"/>
    <c:dispBlanksAs val="gap"/>
  </c:chart>
  <c:txPr>
    <a:bodyPr/>
    <a:lstStyle/>
    <a:p>
      <a:pPr>
        <a:defRPr sz="1800"/>
      </a:pPr>
      <a:endParaRPr lang="es-ES"/>
    </a:p>
  </c:txPr>
  <c:externalData r:id="rId2"/>
</c:chartSpace>
</file>

<file path=ppt/charts/chart65.xml><?xml version="1.0" encoding="utf-8"?>
<c:chartSpace xmlns:c="http://schemas.openxmlformats.org/drawingml/2006/chart" xmlns:a="http://schemas.openxmlformats.org/drawingml/2006/main" xmlns:r="http://schemas.openxmlformats.org/officeDocument/2006/relationships">
  <c:lang val="es-E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6117239698041582E-2"/>
          <c:y val="4.8953588490167753E-2"/>
          <c:w val="0.92769615340407729"/>
          <c:h val="0.86681896455949359"/>
        </c:manualLayout>
      </c:layout>
      <c:barChart>
        <c:barDir val="col"/>
        <c:grouping val="stacked"/>
        <c:ser>
          <c:idx val="0"/>
          <c:order val="0"/>
          <c:tx>
            <c:strRef>
              <c:f>Hoja1!$A$2</c:f>
              <c:strCache>
                <c:ptCount val="1"/>
                <c:pt idx="0">
                  <c:v>Buena+Muy buena</c:v>
                </c:pt>
              </c:strCache>
            </c:strRef>
          </c:tx>
          <c:spPr>
            <a:solidFill>
              <a:srgbClr val="F79646"/>
            </a:solidFill>
          </c:spPr>
          <c:dLbls>
            <c:numFmt formatCode="0.0\%" sourceLinked="0"/>
            <c:spPr>
              <a:noFill/>
            </c:spPr>
            <c:txPr>
              <a:bodyPr/>
              <a:lstStyle/>
              <a:p>
                <a:pPr>
                  <a:defRPr sz="1400">
                    <a:solidFill>
                      <a:schemeClr val="bg1"/>
                    </a:solidFill>
                    <a:latin typeface="Calibri" pitchFamily="34" charset="0"/>
                    <a:cs typeface="Calibri" pitchFamily="34" charset="0"/>
                  </a:defRPr>
                </a:pPr>
                <a:endParaRPr lang="es-ES"/>
              </a:p>
            </c:txPr>
            <c:showVal val="1"/>
          </c:dLbls>
          <c:cat>
            <c:strRef>
              <c:f>Hoja1!$B$1:$K$1</c:f>
              <c:strCache>
                <c:ptCount val="10"/>
                <c:pt idx="0">
                  <c:v>Total</c:v>
                </c:pt>
                <c:pt idx="1">
                  <c:v>Estadios de futbol / eventos de futbol</c:v>
                </c:pt>
                <c:pt idx="2">
                  <c:v>Festivales de música (Rock in Rio, Monegros…)</c:v>
                </c:pt>
                <c:pt idx="3">
                  <c:v>Conciertos en campos de futbol</c:v>
                </c:pt>
                <c:pt idx="4">
                  <c:v>Otros eventos de afluencia masiva</c:v>
                </c:pt>
                <c:pt idx="5">
                  <c:v>Otros eventos deportivos de gran escala</c:v>
                </c:pt>
                <c:pt idx="6">
                  <c:v>Plazas de toros</c:v>
                </c:pt>
                <c:pt idx="7">
                  <c:v>Eventos de motor (Motos / Formula 1)</c:v>
                </c:pt>
                <c:pt idx="8">
                  <c:v>Eventos de baloncesto / juegos de asistencia masiva</c:v>
                </c:pt>
                <c:pt idx="9">
                  <c:v>Eventos de tenis / torneos de afluencia masiva</c:v>
                </c:pt>
              </c:strCache>
            </c:strRef>
          </c:cat>
          <c:val>
            <c:numRef>
              <c:f>Hoja1!$B$2:$K$2</c:f>
              <c:numCache>
                <c:formatCode>General</c:formatCode>
                <c:ptCount val="10"/>
                <c:pt idx="0" formatCode="####.0">
                  <c:v>21.4</c:v>
                </c:pt>
                <c:pt idx="1">
                  <c:v>22.479999999999997</c:v>
                </c:pt>
                <c:pt idx="2">
                  <c:v>19.02</c:v>
                </c:pt>
                <c:pt idx="3">
                  <c:v>22.19</c:v>
                </c:pt>
                <c:pt idx="4">
                  <c:v>19.52</c:v>
                </c:pt>
                <c:pt idx="5">
                  <c:v>33.93</c:v>
                </c:pt>
                <c:pt idx="6">
                  <c:v>39.68</c:v>
                </c:pt>
                <c:pt idx="7">
                  <c:v>44.97</c:v>
                </c:pt>
                <c:pt idx="8">
                  <c:v>47.449999999999996</c:v>
                </c:pt>
                <c:pt idx="9">
                  <c:v>51.93</c:v>
                </c:pt>
              </c:numCache>
            </c:numRef>
          </c:val>
        </c:ser>
        <c:ser>
          <c:idx val="1"/>
          <c:order val="1"/>
          <c:tx>
            <c:strRef>
              <c:f>Hoja1!$A$3</c:f>
              <c:strCache>
                <c:ptCount val="1"/>
                <c:pt idx="0">
                  <c:v>Regular</c:v>
                </c:pt>
              </c:strCache>
            </c:strRef>
          </c:tx>
          <c:spPr>
            <a:solidFill>
              <a:srgbClr val="FDE5CB"/>
            </a:solidFill>
          </c:spPr>
          <c:dLbls>
            <c:numFmt formatCode="0.0\%" sourceLinked="0"/>
            <c:txPr>
              <a:bodyPr/>
              <a:lstStyle/>
              <a:p>
                <a:pPr>
                  <a:defRPr sz="1400">
                    <a:latin typeface="Calibri" pitchFamily="34" charset="0"/>
                    <a:cs typeface="Calibri" pitchFamily="34" charset="0"/>
                  </a:defRPr>
                </a:pPr>
                <a:endParaRPr lang="es-ES"/>
              </a:p>
            </c:txPr>
            <c:showVal val="1"/>
          </c:dLbls>
          <c:cat>
            <c:strRef>
              <c:f>Hoja1!$B$1:$K$1</c:f>
              <c:strCache>
                <c:ptCount val="10"/>
                <c:pt idx="0">
                  <c:v>Total</c:v>
                </c:pt>
                <c:pt idx="1">
                  <c:v>Estadios de futbol / eventos de futbol</c:v>
                </c:pt>
                <c:pt idx="2">
                  <c:v>Festivales de música (Rock in Rio, Monegros…)</c:v>
                </c:pt>
                <c:pt idx="3">
                  <c:v>Conciertos en campos de futbol</c:v>
                </c:pt>
                <c:pt idx="4">
                  <c:v>Otros eventos de afluencia masiva</c:v>
                </c:pt>
                <c:pt idx="5">
                  <c:v>Otros eventos deportivos de gran escala</c:v>
                </c:pt>
                <c:pt idx="6">
                  <c:v>Plazas de toros</c:v>
                </c:pt>
                <c:pt idx="7">
                  <c:v>Eventos de motor (Motos / Formula 1)</c:v>
                </c:pt>
                <c:pt idx="8">
                  <c:v>Eventos de baloncesto / juegos de asistencia masiva</c:v>
                </c:pt>
                <c:pt idx="9">
                  <c:v>Eventos de tenis / torneos de afluencia masiva</c:v>
                </c:pt>
              </c:strCache>
            </c:strRef>
          </c:cat>
          <c:val>
            <c:numRef>
              <c:f>Hoja1!$B$3:$K$3</c:f>
              <c:numCache>
                <c:formatCode>General</c:formatCode>
                <c:ptCount val="10"/>
                <c:pt idx="0" formatCode="####.0">
                  <c:v>40.700000000000003</c:v>
                </c:pt>
                <c:pt idx="1">
                  <c:v>35.050000000000004</c:v>
                </c:pt>
                <c:pt idx="2">
                  <c:v>37.53</c:v>
                </c:pt>
                <c:pt idx="3">
                  <c:v>41.03</c:v>
                </c:pt>
                <c:pt idx="4">
                  <c:v>39.56</c:v>
                </c:pt>
                <c:pt idx="5">
                  <c:v>33.5</c:v>
                </c:pt>
                <c:pt idx="6">
                  <c:v>22.84</c:v>
                </c:pt>
                <c:pt idx="7">
                  <c:v>26.24</c:v>
                </c:pt>
                <c:pt idx="8">
                  <c:v>26.09</c:v>
                </c:pt>
                <c:pt idx="9">
                  <c:v>21.12</c:v>
                </c:pt>
              </c:numCache>
            </c:numRef>
          </c:val>
        </c:ser>
        <c:ser>
          <c:idx val="2"/>
          <c:order val="2"/>
          <c:tx>
            <c:strRef>
              <c:f>Hoja1!$A$4</c:f>
              <c:strCache>
                <c:ptCount val="1"/>
                <c:pt idx="0">
                  <c:v>Muy mala+Mala</c:v>
                </c:pt>
              </c:strCache>
            </c:strRef>
          </c:tx>
          <c:spPr>
            <a:solidFill>
              <a:srgbClr val="C9C9C9"/>
            </a:solidFill>
          </c:spPr>
          <c:dLbls>
            <c:numFmt formatCode="0.0\%" sourceLinked="0"/>
            <c:txPr>
              <a:bodyPr/>
              <a:lstStyle/>
              <a:p>
                <a:pPr>
                  <a:defRPr sz="1400">
                    <a:latin typeface="Calibri" pitchFamily="34" charset="0"/>
                    <a:cs typeface="Calibri" pitchFamily="34" charset="0"/>
                  </a:defRPr>
                </a:pPr>
                <a:endParaRPr lang="es-ES"/>
              </a:p>
            </c:txPr>
            <c:showVal val="1"/>
          </c:dLbls>
          <c:cat>
            <c:strRef>
              <c:f>Hoja1!$B$1:$K$1</c:f>
              <c:strCache>
                <c:ptCount val="10"/>
                <c:pt idx="0">
                  <c:v>Total</c:v>
                </c:pt>
                <c:pt idx="1">
                  <c:v>Estadios de futbol / eventos de futbol</c:v>
                </c:pt>
                <c:pt idx="2">
                  <c:v>Festivales de música (Rock in Rio, Monegros…)</c:v>
                </c:pt>
                <c:pt idx="3">
                  <c:v>Conciertos en campos de futbol</c:v>
                </c:pt>
                <c:pt idx="4">
                  <c:v>Otros eventos de afluencia masiva</c:v>
                </c:pt>
                <c:pt idx="5">
                  <c:v>Otros eventos deportivos de gran escala</c:v>
                </c:pt>
                <c:pt idx="6">
                  <c:v>Plazas de toros</c:v>
                </c:pt>
                <c:pt idx="7">
                  <c:v>Eventos de motor (Motos / Formula 1)</c:v>
                </c:pt>
                <c:pt idx="8">
                  <c:v>Eventos de baloncesto / juegos de asistencia masiva</c:v>
                </c:pt>
                <c:pt idx="9">
                  <c:v>Eventos de tenis / torneos de afluencia masiva</c:v>
                </c:pt>
              </c:strCache>
            </c:strRef>
          </c:cat>
          <c:val>
            <c:numRef>
              <c:f>Hoja1!$B$4:$K$4</c:f>
              <c:numCache>
                <c:formatCode>General</c:formatCode>
                <c:ptCount val="10"/>
                <c:pt idx="0" formatCode="####.0">
                  <c:v>37.9</c:v>
                </c:pt>
                <c:pt idx="1">
                  <c:v>31.779999999999998</c:v>
                </c:pt>
                <c:pt idx="2">
                  <c:v>22.86</c:v>
                </c:pt>
                <c:pt idx="3">
                  <c:v>23.6</c:v>
                </c:pt>
                <c:pt idx="4">
                  <c:v>16.09</c:v>
                </c:pt>
                <c:pt idx="5">
                  <c:v>8.32</c:v>
                </c:pt>
                <c:pt idx="6">
                  <c:v>10.030000000000001</c:v>
                </c:pt>
                <c:pt idx="7">
                  <c:v>7.13</c:v>
                </c:pt>
                <c:pt idx="8">
                  <c:v>5.88</c:v>
                </c:pt>
                <c:pt idx="9">
                  <c:v>6.1099999999999994</c:v>
                </c:pt>
              </c:numCache>
            </c:numRef>
          </c:val>
        </c:ser>
        <c:ser>
          <c:idx val="3"/>
          <c:order val="3"/>
          <c:tx>
            <c:strRef>
              <c:f>Hoja1!$A$5</c:f>
              <c:strCache>
                <c:ptCount val="1"/>
                <c:pt idx="0">
                  <c:v>No sabe</c:v>
                </c:pt>
              </c:strCache>
            </c:strRef>
          </c:tx>
          <c:spPr>
            <a:solidFill>
              <a:sysClr val="window" lastClr="FFFFFF"/>
            </a:solidFill>
            <a:ln>
              <a:solidFill>
                <a:sysClr val="window" lastClr="FFFFFF">
                  <a:lumMod val="85000"/>
                </a:sysClr>
              </a:solidFill>
            </a:ln>
          </c:spPr>
          <c:cat>
            <c:strRef>
              <c:f>Hoja1!$B$1:$K$1</c:f>
              <c:strCache>
                <c:ptCount val="10"/>
                <c:pt idx="0">
                  <c:v>Total</c:v>
                </c:pt>
                <c:pt idx="1">
                  <c:v>Estadios de futbol / eventos de futbol</c:v>
                </c:pt>
                <c:pt idx="2">
                  <c:v>Festivales de música (Rock in Rio, Monegros…)</c:v>
                </c:pt>
                <c:pt idx="3">
                  <c:v>Conciertos en campos de futbol</c:v>
                </c:pt>
                <c:pt idx="4">
                  <c:v>Otros eventos de afluencia masiva</c:v>
                </c:pt>
                <c:pt idx="5">
                  <c:v>Otros eventos deportivos de gran escala</c:v>
                </c:pt>
                <c:pt idx="6">
                  <c:v>Plazas de toros</c:v>
                </c:pt>
                <c:pt idx="7">
                  <c:v>Eventos de motor (Motos / Formula 1)</c:v>
                </c:pt>
                <c:pt idx="8">
                  <c:v>Eventos de baloncesto / juegos de asistencia masiva</c:v>
                </c:pt>
                <c:pt idx="9">
                  <c:v>Eventos de tenis / torneos de afluencia masiva</c:v>
                </c:pt>
              </c:strCache>
            </c:strRef>
          </c:cat>
          <c:val>
            <c:numRef>
              <c:f>Hoja1!$B$5:$K$5</c:f>
              <c:numCache>
                <c:formatCode>General</c:formatCode>
                <c:ptCount val="10"/>
                <c:pt idx="1">
                  <c:v>10.69</c:v>
                </c:pt>
                <c:pt idx="2">
                  <c:v>20.59</c:v>
                </c:pt>
                <c:pt idx="3">
                  <c:v>13.18</c:v>
                </c:pt>
                <c:pt idx="4">
                  <c:v>24.830000000000002</c:v>
                </c:pt>
                <c:pt idx="5">
                  <c:v>24.24</c:v>
                </c:pt>
                <c:pt idx="6">
                  <c:v>27.45</c:v>
                </c:pt>
                <c:pt idx="7">
                  <c:v>21.66</c:v>
                </c:pt>
                <c:pt idx="8">
                  <c:v>20.58</c:v>
                </c:pt>
                <c:pt idx="9">
                  <c:v>20.84</c:v>
                </c:pt>
              </c:numCache>
            </c:numRef>
          </c:val>
        </c:ser>
        <c:dLbls/>
        <c:gapWidth val="50"/>
        <c:overlap val="100"/>
        <c:axId val="320525440"/>
        <c:axId val="320526976"/>
      </c:barChart>
      <c:catAx>
        <c:axId val="320525440"/>
        <c:scaling>
          <c:orientation val="minMax"/>
        </c:scaling>
        <c:axPos val="b"/>
        <c:tickLblPos val="none"/>
        <c:txPr>
          <a:bodyPr rot="0"/>
          <a:lstStyle/>
          <a:p>
            <a:pPr>
              <a:defRPr sz="1100">
                <a:latin typeface="Calibri" pitchFamily="34" charset="0"/>
                <a:cs typeface="Calibri" pitchFamily="34" charset="0"/>
              </a:defRPr>
            </a:pPr>
            <a:endParaRPr lang="es-ES"/>
          </a:p>
        </c:txPr>
        <c:crossAx val="320526976"/>
        <c:crosses val="autoZero"/>
        <c:auto val="1"/>
        <c:lblAlgn val="ctr"/>
        <c:lblOffset val="100"/>
      </c:catAx>
      <c:valAx>
        <c:axId val="320526976"/>
        <c:scaling>
          <c:orientation val="minMax"/>
          <c:max val="100"/>
        </c:scaling>
        <c:axPos val="l"/>
        <c:majorGridlines>
          <c:spPr>
            <a:ln>
              <a:solidFill>
                <a:schemeClr val="bg1">
                  <a:lumMod val="50000"/>
                </a:schemeClr>
              </a:solidFill>
              <a:prstDash val="dash"/>
            </a:ln>
          </c:spPr>
        </c:majorGridlines>
        <c:numFmt formatCode="0\%" sourceLinked="0"/>
        <c:tickLblPos val="nextTo"/>
        <c:txPr>
          <a:bodyPr/>
          <a:lstStyle/>
          <a:p>
            <a:pPr>
              <a:defRPr sz="1000">
                <a:latin typeface="Calibri" pitchFamily="34" charset="0"/>
                <a:cs typeface="Calibri" pitchFamily="34" charset="0"/>
              </a:defRPr>
            </a:pPr>
            <a:endParaRPr lang="es-ES"/>
          </a:p>
        </c:txPr>
        <c:crossAx val="320525440"/>
        <c:crosses val="autoZero"/>
        <c:crossBetween val="between"/>
        <c:majorUnit val="20"/>
      </c:valAx>
      <c:spPr>
        <a:ln>
          <a:solidFill>
            <a:srgbClr val="808080"/>
          </a:solidFill>
        </a:ln>
      </c:spPr>
    </c:plotArea>
    <c:plotVisOnly val="1"/>
    <c:dispBlanksAs val="gap"/>
  </c:chart>
  <c:txPr>
    <a:bodyPr/>
    <a:lstStyle/>
    <a:p>
      <a:pPr>
        <a:defRPr sz="1800"/>
      </a:pPr>
      <a:endParaRPr lang="es-ES"/>
    </a:p>
  </c:txPr>
  <c:externalData r:id="rId2"/>
</c:chartSpace>
</file>

<file path=ppt/charts/chart66.xml><?xml version="1.0" encoding="utf-8"?>
<c:chartSpace xmlns:c="http://schemas.openxmlformats.org/drawingml/2006/chart" xmlns:a="http://schemas.openxmlformats.org/drawingml/2006/main" xmlns:r="http://schemas.openxmlformats.org/officeDocument/2006/relationships">
  <c:lang val="es-E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6117239698041582E-2"/>
          <c:y val="4.8953588490167753E-2"/>
          <c:w val="0.92769615340407729"/>
          <c:h val="0.86681896455949359"/>
        </c:manualLayout>
      </c:layout>
      <c:barChart>
        <c:barDir val="col"/>
        <c:grouping val="clustered"/>
        <c:ser>
          <c:idx val="0"/>
          <c:order val="0"/>
          <c:tx>
            <c:strRef>
              <c:f>Hoja1!$A$2</c:f>
              <c:strCache>
                <c:ptCount val="1"/>
                <c:pt idx="0">
                  <c:v>Buena+Muy buena</c:v>
                </c:pt>
              </c:strCache>
            </c:strRef>
          </c:tx>
          <c:spPr>
            <a:solidFill>
              <a:srgbClr val="F79646">
                <a:lumMod val="75000"/>
              </a:srgbClr>
            </a:solidFill>
          </c:spPr>
          <c:dLbls>
            <c:dLbl>
              <c:idx val="0"/>
              <c:layout>
                <c:manualLayout>
                  <c:x val="2.9430194359784359E-3"/>
                  <c:y val="1.7276090978343667E-2"/>
                </c:manualLayout>
              </c:layout>
              <c:dLblPos val="outEnd"/>
              <c:showVal val="1"/>
            </c:dLbl>
            <c:numFmt formatCode="0.0\%" sourceLinked="0"/>
            <c:spPr>
              <a:noFill/>
            </c:spPr>
            <c:txPr>
              <a:bodyPr/>
              <a:lstStyle/>
              <a:p>
                <a:pPr>
                  <a:defRPr sz="1400">
                    <a:solidFill>
                      <a:schemeClr val="tx1"/>
                    </a:solidFill>
                    <a:latin typeface="Calibri" pitchFamily="34" charset="0"/>
                    <a:cs typeface="Calibri" pitchFamily="34" charset="0"/>
                  </a:defRPr>
                </a:pPr>
                <a:endParaRPr lang="es-ES"/>
              </a:p>
            </c:txPr>
            <c:dLblPos val="outEnd"/>
            <c:showVal val="1"/>
          </c:dLbls>
          <c:cat>
            <c:strRef>
              <c:f>Hoja1!$B$1:$K$1</c:f>
              <c:strCache>
                <c:ptCount val="10"/>
                <c:pt idx="0">
                  <c:v>Total</c:v>
                </c:pt>
                <c:pt idx="1">
                  <c:v>Estadios de futbol / eventos de futbol</c:v>
                </c:pt>
                <c:pt idx="2">
                  <c:v>Festivales de música (Rock in Rio, Monegros…)</c:v>
                </c:pt>
                <c:pt idx="3">
                  <c:v>Conciertos en campos de futbol</c:v>
                </c:pt>
                <c:pt idx="4">
                  <c:v>Otros eventos de afluencia masiva</c:v>
                </c:pt>
                <c:pt idx="5">
                  <c:v>Otros eventos deportivos de gran escala</c:v>
                </c:pt>
                <c:pt idx="6">
                  <c:v>Plazas de toros</c:v>
                </c:pt>
                <c:pt idx="7">
                  <c:v>Eventos de motor (Motos / Formula 1)</c:v>
                </c:pt>
                <c:pt idx="8">
                  <c:v>Eventos de baloncesto / juegos de asistencia masiva</c:v>
                </c:pt>
                <c:pt idx="9">
                  <c:v>Eventos de tenis / torneos de afluencia masiva</c:v>
                </c:pt>
              </c:strCache>
            </c:strRef>
          </c:cat>
          <c:val>
            <c:numRef>
              <c:f>Hoja1!$B$2:$K$2</c:f>
              <c:numCache>
                <c:formatCode>####.0</c:formatCode>
                <c:ptCount val="10"/>
                <c:pt idx="0">
                  <c:v>-16.399999999999999</c:v>
                </c:pt>
                <c:pt idx="1">
                  <c:v>-9.3000000000000007</c:v>
                </c:pt>
                <c:pt idx="2">
                  <c:v>-3.84</c:v>
                </c:pt>
                <c:pt idx="3">
                  <c:v>-1.41</c:v>
                </c:pt>
                <c:pt idx="4">
                  <c:v>3.4299999999999997</c:v>
                </c:pt>
                <c:pt idx="5">
                  <c:v>25.610000000000003</c:v>
                </c:pt>
                <c:pt idx="6">
                  <c:v>29.650000000000002</c:v>
                </c:pt>
                <c:pt idx="7">
                  <c:v>37.840000000000003</c:v>
                </c:pt>
                <c:pt idx="8">
                  <c:v>41.57</c:v>
                </c:pt>
                <c:pt idx="9">
                  <c:v>45.82</c:v>
                </c:pt>
              </c:numCache>
            </c:numRef>
          </c:val>
        </c:ser>
        <c:dLbls/>
        <c:gapWidth val="75"/>
        <c:axId val="320821504"/>
        <c:axId val="320835584"/>
      </c:barChart>
      <c:catAx>
        <c:axId val="320821504"/>
        <c:scaling>
          <c:orientation val="minMax"/>
        </c:scaling>
        <c:axPos val="b"/>
        <c:tickLblPos val="none"/>
        <c:txPr>
          <a:bodyPr rot="0"/>
          <a:lstStyle/>
          <a:p>
            <a:pPr>
              <a:defRPr sz="1100">
                <a:latin typeface="Calibri" pitchFamily="34" charset="0"/>
                <a:cs typeface="Calibri" pitchFamily="34" charset="0"/>
              </a:defRPr>
            </a:pPr>
            <a:endParaRPr lang="es-ES"/>
          </a:p>
        </c:txPr>
        <c:crossAx val="320835584"/>
        <c:crosses val="autoZero"/>
        <c:auto val="1"/>
        <c:lblAlgn val="ctr"/>
        <c:lblOffset val="100"/>
      </c:catAx>
      <c:valAx>
        <c:axId val="320835584"/>
        <c:scaling>
          <c:orientation val="minMax"/>
          <c:max val="80"/>
          <c:min val="-40"/>
        </c:scaling>
        <c:axPos val="l"/>
        <c:majorGridlines>
          <c:spPr>
            <a:ln>
              <a:solidFill>
                <a:schemeClr val="bg1">
                  <a:lumMod val="50000"/>
                </a:schemeClr>
              </a:solidFill>
              <a:prstDash val="dash"/>
            </a:ln>
          </c:spPr>
        </c:majorGridlines>
        <c:numFmt formatCode="0\%" sourceLinked="0"/>
        <c:tickLblPos val="nextTo"/>
        <c:txPr>
          <a:bodyPr/>
          <a:lstStyle/>
          <a:p>
            <a:pPr>
              <a:defRPr sz="1000">
                <a:latin typeface="Calibri" pitchFamily="34" charset="0"/>
                <a:cs typeface="Calibri" pitchFamily="34" charset="0"/>
              </a:defRPr>
            </a:pPr>
            <a:endParaRPr lang="es-ES"/>
          </a:p>
        </c:txPr>
        <c:crossAx val="320821504"/>
        <c:crosses val="autoZero"/>
        <c:crossBetween val="between"/>
        <c:majorUnit val="40"/>
      </c:valAx>
      <c:spPr>
        <a:ln>
          <a:solidFill>
            <a:srgbClr val="808080"/>
          </a:solidFill>
        </a:ln>
      </c:spPr>
    </c:plotArea>
    <c:plotVisOnly val="1"/>
    <c:dispBlanksAs val="gap"/>
  </c:chart>
  <c:txPr>
    <a:bodyPr/>
    <a:lstStyle/>
    <a:p>
      <a:pPr>
        <a:defRPr sz="1800"/>
      </a:pPr>
      <a:endParaRPr lang="es-ES"/>
    </a:p>
  </c:txPr>
  <c:externalData r:id="rId2"/>
</c:chartSpace>
</file>

<file path=ppt/charts/chart67.xml><?xml version="1.0" encoding="utf-8"?>
<c:chartSpace xmlns:c="http://schemas.openxmlformats.org/drawingml/2006/chart" xmlns:a="http://schemas.openxmlformats.org/drawingml/2006/main" xmlns:r="http://schemas.openxmlformats.org/officeDocument/2006/relationships">
  <c:lang val="es-ES"/>
  <c:chart>
    <c:autoTitleDeleted val="1"/>
    <c:plotArea>
      <c:layout>
        <c:manualLayout>
          <c:layoutTarget val="inner"/>
          <c:xMode val="edge"/>
          <c:yMode val="edge"/>
          <c:x val="7.1084105506129397E-2"/>
          <c:y val="3.9162870792134208E-2"/>
          <c:w val="0.88956227307756774"/>
          <c:h val="0.92167425841573181"/>
        </c:manualLayout>
      </c:layout>
      <c:barChart>
        <c:barDir val="col"/>
        <c:grouping val="clustered"/>
        <c:ser>
          <c:idx val="1"/>
          <c:order val="1"/>
          <c:tx>
            <c:strRef>
              <c:f>Hoja1!$A$3</c:f>
              <c:strCache>
                <c:ptCount val="1"/>
                <c:pt idx="0">
                  <c:v>Andalucía</c:v>
                </c:pt>
              </c:strCache>
            </c:strRef>
          </c:tx>
          <c:spPr>
            <a:gradFill rotWithShape="1">
              <a:gsLst>
                <a:gs pos="100000">
                  <a:srgbClr val="92D050"/>
                </a:gs>
                <a:gs pos="0">
                  <a:srgbClr val="92D050">
                    <a:lumMod val="79000"/>
                  </a:srgbClr>
                </a:gs>
              </a:gsLst>
              <a:lin ang="16200000" scaled="0"/>
            </a:gradFill>
            <a:ln w="9525" cap="flat" cmpd="sng" algn="ctr">
              <a:noFill/>
              <a:prstDash val="solid"/>
            </a:ln>
            <a:effectLst>
              <a:outerShdw blurRad="40000" dist="23000" dir="5400000" rotWithShape="0">
                <a:srgbClr val="000000">
                  <a:alpha val="35000"/>
                </a:srgbClr>
              </a:outerShdw>
            </a:effectLst>
          </c:spPr>
          <c:dLbls>
            <c:dLbl>
              <c:idx val="5"/>
              <c:layout>
                <c:manualLayout>
                  <c:x val="3.5304162736067052E-3"/>
                  <c:y val="-3.5273858460171101E-2"/>
                </c:manualLayout>
              </c:layout>
              <c:dLblPos val="outEnd"/>
              <c:showVal val="1"/>
            </c:dLbl>
            <c:dLbl>
              <c:idx val="7"/>
              <c:layout>
                <c:manualLayout>
                  <c:x val="0"/>
                  <c:y val="-3.5273858460171101E-2"/>
                </c:manualLayout>
              </c:layout>
              <c:dLblPos val="outEnd"/>
              <c:showVal val="1"/>
            </c:dLbl>
            <c:dLbl>
              <c:idx val="8"/>
              <c:layout>
                <c:manualLayout>
                  <c:x val="0"/>
                  <c:y val="-1.763692923008555E-2"/>
                </c:manualLayout>
              </c:layout>
              <c:dLblPos val="outEnd"/>
              <c:showVal val="1"/>
            </c:dLbl>
            <c:numFmt formatCode="0.0\%" sourceLinked="0"/>
            <c:txPr>
              <a:bodyPr/>
              <a:lstStyle/>
              <a:p>
                <a:pPr>
                  <a:defRPr sz="1600" b="1">
                    <a:solidFill>
                      <a:srgbClr val="74B230"/>
                    </a:solidFill>
                    <a:latin typeface="Calibri" pitchFamily="34" charset="0"/>
                    <a:cs typeface="Calibri" pitchFamily="34" charset="0"/>
                  </a:defRPr>
                </a:pPr>
                <a:endParaRPr lang="es-ES"/>
              </a:p>
            </c:txPr>
            <c:dLblPos val="outEnd"/>
            <c:showVal val="1"/>
          </c:dLbls>
          <c:cat>
            <c:strRef>
              <c:f>Hoja1!$B$1:$K$1</c:f>
              <c:strCache>
                <c:ptCount val="10"/>
                <c:pt idx="0">
                  <c:v>Total</c:v>
                </c:pt>
                <c:pt idx="1">
                  <c:v>Estadios de futbol / eventos de futbol</c:v>
                </c:pt>
                <c:pt idx="2">
                  <c:v>Festivales de música (Rock in Rio, Monegros…)</c:v>
                </c:pt>
                <c:pt idx="3">
                  <c:v>Conciertos en campos de futbol</c:v>
                </c:pt>
                <c:pt idx="4">
                  <c:v>Otros eventos de afluencia masiva</c:v>
                </c:pt>
                <c:pt idx="5">
                  <c:v>Otros eventos deportivos de gran escala</c:v>
                </c:pt>
                <c:pt idx="6">
                  <c:v>Plazas de toros</c:v>
                </c:pt>
                <c:pt idx="7">
                  <c:v>Eventos de motor (Motos / Formula 1)</c:v>
                </c:pt>
                <c:pt idx="8">
                  <c:v>Eventos de baloncesto / juegos de asistencia masiva</c:v>
                </c:pt>
                <c:pt idx="9">
                  <c:v>Eventos de tenis / torneos de afluencia masiva</c:v>
                </c:pt>
              </c:strCache>
            </c:strRef>
          </c:cat>
          <c:val>
            <c:numRef>
              <c:f>Hoja1!$B$3:$K$3</c:f>
              <c:numCache>
                <c:formatCode>General</c:formatCode>
                <c:ptCount val="10"/>
                <c:pt idx="0">
                  <c:v>-15.850000000000001</c:v>
                </c:pt>
                <c:pt idx="1">
                  <c:v>-16.34</c:v>
                </c:pt>
                <c:pt idx="2">
                  <c:v>-8.41</c:v>
                </c:pt>
                <c:pt idx="3">
                  <c:v>-9.4000000000000021</c:v>
                </c:pt>
                <c:pt idx="4">
                  <c:v>-0.48999999999999855</c:v>
                </c:pt>
                <c:pt idx="5">
                  <c:v>19.809999999999999</c:v>
                </c:pt>
                <c:pt idx="6">
                  <c:v>31.43</c:v>
                </c:pt>
                <c:pt idx="7">
                  <c:v>31.190000000000005</c:v>
                </c:pt>
                <c:pt idx="8">
                  <c:v>38.620000000000005</c:v>
                </c:pt>
                <c:pt idx="9">
                  <c:v>45.54</c:v>
                </c:pt>
              </c:numCache>
            </c:numRef>
          </c:val>
        </c:ser>
        <c:dLbls/>
        <c:gapWidth val="50"/>
        <c:axId val="321062400"/>
        <c:axId val="321063936"/>
      </c:barChart>
      <c:lineChart>
        <c:grouping val="standard"/>
        <c:ser>
          <c:idx val="0"/>
          <c:order val="0"/>
          <c:tx>
            <c:strRef>
              <c:f>Hoja1!$A$2</c:f>
              <c:strCache>
                <c:ptCount val="1"/>
                <c:pt idx="0">
                  <c:v>TOTAL</c:v>
                </c:pt>
              </c:strCache>
            </c:strRef>
          </c:tx>
          <c:spPr>
            <a:ln>
              <a:solidFill>
                <a:schemeClr val="tx1"/>
              </a:solidFill>
            </a:ln>
          </c:spPr>
          <c:marker>
            <c:symbol val="circle"/>
            <c:size val="5"/>
            <c:spPr>
              <a:solidFill>
                <a:schemeClr val="tx1"/>
              </a:solidFill>
              <a:ln>
                <a:solidFill>
                  <a:schemeClr val="bg1"/>
                </a:solidFill>
              </a:ln>
            </c:spPr>
          </c:marker>
          <c:cat>
            <c:strRef>
              <c:f>Hoja1!$B$1:$K$1</c:f>
              <c:strCache>
                <c:ptCount val="10"/>
                <c:pt idx="0">
                  <c:v>Total</c:v>
                </c:pt>
                <c:pt idx="1">
                  <c:v>Estadios de futbol / eventos de futbol</c:v>
                </c:pt>
                <c:pt idx="2">
                  <c:v>Festivales de música (Rock in Rio, Monegros…)</c:v>
                </c:pt>
                <c:pt idx="3">
                  <c:v>Conciertos en campos de futbol</c:v>
                </c:pt>
                <c:pt idx="4">
                  <c:v>Otros eventos de afluencia masiva</c:v>
                </c:pt>
                <c:pt idx="5">
                  <c:v>Otros eventos deportivos de gran escala</c:v>
                </c:pt>
                <c:pt idx="6">
                  <c:v>Plazas de toros</c:v>
                </c:pt>
                <c:pt idx="7">
                  <c:v>Eventos de motor (Motos / Formula 1)</c:v>
                </c:pt>
                <c:pt idx="8">
                  <c:v>Eventos de baloncesto / juegos de asistencia masiva</c:v>
                </c:pt>
                <c:pt idx="9">
                  <c:v>Eventos de tenis / torneos de afluencia masiva</c:v>
                </c:pt>
              </c:strCache>
            </c:strRef>
          </c:cat>
          <c:val>
            <c:numRef>
              <c:f>Hoja1!$B$2:$K$2</c:f>
              <c:numCache>
                <c:formatCode>General</c:formatCode>
                <c:ptCount val="10"/>
                <c:pt idx="0">
                  <c:v>-16.399999999999999</c:v>
                </c:pt>
                <c:pt idx="1">
                  <c:v>-9.3000000000000007</c:v>
                </c:pt>
                <c:pt idx="2">
                  <c:v>-3.84</c:v>
                </c:pt>
                <c:pt idx="3">
                  <c:v>-1.41</c:v>
                </c:pt>
                <c:pt idx="4">
                  <c:v>3.4299999999999997</c:v>
                </c:pt>
                <c:pt idx="5">
                  <c:v>25.610000000000003</c:v>
                </c:pt>
                <c:pt idx="6">
                  <c:v>29.650000000000002</c:v>
                </c:pt>
                <c:pt idx="7">
                  <c:v>37.840000000000003</c:v>
                </c:pt>
                <c:pt idx="8">
                  <c:v>41.57</c:v>
                </c:pt>
                <c:pt idx="9">
                  <c:v>45.82</c:v>
                </c:pt>
              </c:numCache>
            </c:numRef>
          </c:val>
        </c:ser>
        <c:dLbls/>
        <c:marker val="1"/>
        <c:axId val="321062400"/>
        <c:axId val="321063936"/>
      </c:lineChart>
      <c:catAx>
        <c:axId val="321062400"/>
        <c:scaling>
          <c:orientation val="minMax"/>
        </c:scaling>
        <c:axPos val="b"/>
        <c:tickLblPos val="none"/>
        <c:txPr>
          <a:bodyPr/>
          <a:lstStyle/>
          <a:p>
            <a:pPr>
              <a:defRPr sz="1600">
                <a:latin typeface="Calibri" pitchFamily="34" charset="0"/>
                <a:cs typeface="Calibri" pitchFamily="34" charset="0"/>
              </a:defRPr>
            </a:pPr>
            <a:endParaRPr lang="es-ES"/>
          </a:p>
        </c:txPr>
        <c:crossAx val="321063936"/>
        <c:crosses val="autoZero"/>
        <c:auto val="1"/>
        <c:lblAlgn val="ctr"/>
        <c:lblOffset val="100"/>
      </c:catAx>
      <c:valAx>
        <c:axId val="321063936"/>
        <c:scaling>
          <c:orientation val="minMax"/>
          <c:max val="100"/>
          <c:min val="-50"/>
        </c:scaling>
        <c:axPos val="l"/>
        <c:majorGridlines>
          <c:spPr>
            <a:ln>
              <a:solidFill>
                <a:schemeClr val="bg1">
                  <a:lumMod val="50000"/>
                </a:schemeClr>
              </a:solidFill>
              <a:prstDash val="dash"/>
            </a:ln>
          </c:spPr>
        </c:majorGridlines>
        <c:numFmt formatCode="0\%" sourceLinked="0"/>
        <c:tickLblPos val="nextTo"/>
        <c:txPr>
          <a:bodyPr/>
          <a:lstStyle/>
          <a:p>
            <a:pPr>
              <a:defRPr sz="1000">
                <a:latin typeface="Calibri" pitchFamily="34" charset="0"/>
                <a:cs typeface="Calibri" pitchFamily="34" charset="0"/>
              </a:defRPr>
            </a:pPr>
            <a:endParaRPr lang="es-ES"/>
          </a:p>
        </c:txPr>
        <c:crossAx val="321062400"/>
        <c:crosses val="autoZero"/>
        <c:crossBetween val="between"/>
        <c:majorUnit val="25"/>
      </c:valAx>
      <c:spPr>
        <a:ln>
          <a:solidFill>
            <a:srgbClr val="808080"/>
          </a:solidFill>
        </a:ln>
      </c:spPr>
    </c:plotArea>
    <c:plotVisOnly val="1"/>
    <c:dispBlanksAs val="gap"/>
  </c:chart>
  <c:txPr>
    <a:bodyPr/>
    <a:lstStyle/>
    <a:p>
      <a:pPr>
        <a:defRPr sz="1800"/>
      </a:pPr>
      <a:endParaRPr lang="es-ES"/>
    </a:p>
  </c:txPr>
  <c:externalData r:id="rId1"/>
</c:chartSpace>
</file>

<file path=ppt/charts/chart68.xml><?xml version="1.0" encoding="utf-8"?>
<c:chartSpace xmlns:c="http://schemas.openxmlformats.org/drawingml/2006/chart" xmlns:a="http://schemas.openxmlformats.org/drawingml/2006/main" xmlns:r="http://schemas.openxmlformats.org/officeDocument/2006/relationships">
  <c:lang val="es-ES"/>
  <c:chart>
    <c:autoTitleDeleted val="1"/>
    <c:plotArea>
      <c:layout>
        <c:manualLayout>
          <c:layoutTarget val="inner"/>
          <c:xMode val="edge"/>
          <c:yMode val="edge"/>
          <c:x val="7.1084105506129397E-2"/>
          <c:y val="3.9162870792134208E-2"/>
          <c:w val="0.88956227307756774"/>
          <c:h val="0.92167425841573181"/>
        </c:manualLayout>
      </c:layout>
      <c:barChart>
        <c:barDir val="col"/>
        <c:grouping val="clustered"/>
        <c:ser>
          <c:idx val="1"/>
          <c:order val="1"/>
          <c:tx>
            <c:strRef>
              <c:f>Hoja1!$A$3</c:f>
              <c:strCache>
                <c:ptCount val="1"/>
                <c:pt idx="0">
                  <c:v>Cataluña</c:v>
                </c:pt>
              </c:strCache>
            </c:strRef>
          </c:tx>
          <c:spPr>
            <a:gradFill rotWithShape="1">
              <a:gsLst>
                <a:gs pos="100000">
                  <a:srgbClr val="6777C5"/>
                </a:gs>
                <a:gs pos="0">
                  <a:srgbClr val="3D4EA1"/>
                </a:gs>
              </a:gsLst>
              <a:lin ang="16200000" scaled="0"/>
            </a:gradFill>
            <a:ln w="9525" cap="flat" cmpd="sng" algn="ctr">
              <a:noFill/>
              <a:prstDash val="solid"/>
            </a:ln>
            <a:effectLst>
              <a:outerShdw blurRad="40000" dist="23000" dir="5400000" rotWithShape="0">
                <a:srgbClr val="000000">
                  <a:alpha val="35000"/>
                </a:srgbClr>
              </a:outerShdw>
            </a:effectLst>
          </c:spPr>
          <c:dLbls>
            <c:dLbl>
              <c:idx val="5"/>
              <c:layout>
                <c:manualLayout>
                  <c:x val="0"/>
                  <c:y val="-2.1164315076102686E-2"/>
                </c:manualLayout>
              </c:layout>
              <c:dLblPos val="outEnd"/>
              <c:showVal val="1"/>
            </c:dLbl>
            <c:dLbl>
              <c:idx val="6"/>
              <c:layout>
                <c:manualLayout>
                  <c:x val="0"/>
                  <c:y val="1.0582157538051327E-2"/>
                </c:manualLayout>
              </c:layout>
              <c:dLblPos val="outEnd"/>
              <c:showVal val="1"/>
            </c:dLbl>
            <c:numFmt formatCode="0.0\%" sourceLinked="0"/>
            <c:txPr>
              <a:bodyPr/>
              <a:lstStyle/>
              <a:p>
                <a:pPr>
                  <a:defRPr sz="1600" b="1" baseline="0">
                    <a:solidFill>
                      <a:srgbClr val="3D4EA1"/>
                    </a:solidFill>
                    <a:latin typeface="Calibri" pitchFamily="34" charset="0"/>
                    <a:cs typeface="Calibri" pitchFamily="34" charset="0"/>
                  </a:defRPr>
                </a:pPr>
                <a:endParaRPr lang="es-ES"/>
              </a:p>
            </c:txPr>
            <c:dLblPos val="outEnd"/>
            <c:showVal val="1"/>
          </c:dLbls>
          <c:cat>
            <c:strRef>
              <c:f>Hoja1!$B$1:$K$1</c:f>
              <c:strCache>
                <c:ptCount val="10"/>
                <c:pt idx="0">
                  <c:v>Total</c:v>
                </c:pt>
                <c:pt idx="1">
                  <c:v>Estadios de futbol / eventos de futbol</c:v>
                </c:pt>
                <c:pt idx="2">
                  <c:v>Festivales de música (Rock in Rio, Monegros…)</c:v>
                </c:pt>
                <c:pt idx="3">
                  <c:v>Conciertos en campos de futbol</c:v>
                </c:pt>
                <c:pt idx="4">
                  <c:v>Otros eventos de afluencia masiva</c:v>
                </c:pt>
                <c:pt idx="5">
                  <c:v>Otros eventos deportivos de gran escala</c:v>
                </c:pt>
                <c:pt idx="6">
                  <c:v>Plazas de toros</c:v>
                </c:pt>
                <c:pt idx="7">
                  <c:v>Eventos de motor (Motos / Formula 1)</c:v>
                </c:pt>
                <c:pt idx="8">
                  <c:v>Eventos de baloncesto / juegos de asistencia masiva</c:v>
                </c:pt>
                <c:pt idx="9">
                  <c:v>Eventos de tenis / torneos de afluencia masiva</c:v>
                </c:pt>
              </c:strCache>
            </c:strRef>
          </c:cat>
          <c:val>
            <c:numRef>
              <c:f>Hoja1!$B$3:$K$3</c:f>
              <c:numCache>
                <c:formatCode>General</c:formatCode>
                <c:ptCount val="10"/>
                <c:pt idx="0">
                  <c:v>-35.6</c:v>
                </c:pt>
                <c:pt idx="1">
                  <c:v>-8.89</c:v>
                </c:pt>
                <c:pt idx="2">
                  <c:v>-10.860000000000003</c:v>
                </c:pt>
                <c:pt idx="3">
                  <c:v>-3.6999999999999993</c:v>
                </c:pt>
                <c:pt idx="4">
                  <c:v>-0.49000000000000027</c:v>
                </c:pt>
                <c:pt idx="5">
                  <c:v>22.47</c:v>
                </c:pt>
                <c:pt idx="6">
                  <c:v>18.520000000000003</c:v>
                </c:pt>
                <c:pt idx="7">
                  <c:v>37.290000000000013</c:v>
                </c:pt>
                <c:pt idx="8">
                  <c:v>40.49</c:v>
                </c:pt>
                <c:pt idx="9">
                  <c:v>45.43</c:v>
                </c:pt>
              </c:numCache>
            </c:numRef>
          </c:val>
        </c:ser>
        <c:dLbls/>
        <c:gapWidth val="50"/>
        <c:axId val="322848256"/>
        <c:axId val="322849792"/>
      </c:barChart>
      <c:lineChart>
        <c:grouping val="standard"/>
        <c:ser>
          <c:idx val="0"/>
          <c:order val="0"/>
          <c:tx>
            <c:strRef>
              <c:f>Hoja1!$A$2</c:f>
              <c:strCache>
                <c:ptCount val="1"/>
                <c:pt idx="0">
                  <c:v>TOTAL</c:v>
                </c:pt>
              </c:strCache>
            </c:strRef>
          </c:tx>
          <c:spPr>
            <a:ln>
              <a:solidFill>
                <a:schemeClr val="tx1"/>
              </a:solidFill>
            </a:ln>
          </c:spPr>
          <c:marker>
            <c:symbol val="circle"/>
            <c:size val="5"/>
            <c:spPr>
              <a:solidFill>
                <a:schemeClr val="tx1"/>
              </a:solidFill>
              <a:ln>
                <a:solidFill>
                  <a:schemeClr val="bg1"/>
                </a:solidFill>
              </a:ln>
            </c:spPr>
          </c:marker>
          <c:cat>
            <c:strRef>
              <c:f>Hoja1!$B$1:$K$1</c:f>
              <c:strCache>
                <c:ptCount val="10"/>
                <c:pt idx="0">
                  <c:v>Total</c:v>
                </c:pt>
                <c:pt idx="1">
                  <c:v>Estadios de futbol / eventos de futbol</c:v>
                </c:pt>
                <c:pt idx="2">
                  <c:v>Festivales de música (Rock in Rio, Monegros…)</c:v>
                </c:pt>
                <c:pt idx="3">
                  <c:v>Conciertos en campos de futbol</c:v>
                </c:pt>
                <c:pt idx="4">
                  <c:v>Otros eventos de afluencia masiva</c:v>
                </c:pt>
                <c:pt idx="5">
                  <c:v>Otros eventos deportivos de gran escala</c:v>
                </c:pt>
                <c:pt idx="6">
                  <c:v>Plazas de toros</c:v>
                </c:pt>
                <c:pt idx="7">
                  <c:v>Eventos de motor (Motos / Formula 1)</c:v>
                </c:pt>
                <c:pt idx="8">
                  <c:v>Eventos de baloncesto / juegos de asistencia masiva</c:v>
                </c:pt>
                <c:pt idx="9">
                  <c:v>Eventos de tenis / torneos de afluencia masiva</c:v>
                </c:pt>
              </c:strCache>
            </c:strRef>
          </c:cat>
          <c:val>
            <c:numRef>
              <c:f>Hoja1!$B$2:$K$2</c:f>
              <c:numCache>
                <c:formatCode>General</c:formatCode>
                <c:ptCount val="10"/>
                <c:pt idx="0">
                  <c:v>-16.399999999999999</c:v>
                </c:pt>
                <c:pt idx="1">
                  <c:v>-9.3000000000000007</c:v>
                </c:pt>
                <c:pt idx="2">
                  <c:v>-3.84</c:v>
                </c:pt>
                <c:pt idx="3">
                  <c:v>-1.41</c:v>
                </c:pt>
                <c:pt idx="4">
                  <c:v>3.4299999999999997</c:v>
                </c:pt>
                <c:pt idx="5">
                  <c:v>25.610000000000003</c:v>
                </c:pt>
                <c:pt idx="6">
                  <c:v>29.650000000000002</c:v>
                </c:pt>
                <c:pt idx="7">
                  <c:v>37.840000000000003</c:v>
                </c:pt>
                <c:pt idx="8">
                  <c:v>41.57</c:v>
                </c:pt>
                <c:pt idx="9">
                  <c:v>45.82</c:v>
                </c:pt>
              </c:numCache>
            </c:numRef>
          </c:val>
        </c:ser>
        <c:dLbls/>
        <c:marker val="1"/>
        <c:axId val="322848256"/>
        <c:axId val="322849792"/>
      </c:lineChart>
      <c:catAx>
        <c:axId val="322848256"/>
        <c:scaling>
          <c:orientation val="minMax"/>
        </c:scaling>
        <c:axPos val="b"/>
        <c:tickLblPos val="none"/>
        <c:txPr>
          <a:bodyPr/>
          <a:lstStyle/>
          <a:p>
            <a:pPr>
              <a:defRPr sz="1600">
                <a:latin typeface="Calibri" pitchFamily="34" charset="0"/>
                <a:cs typeface="Calibri" pitchFamily="34" charset="0"/>
              </a:defRPr>
            </a:pPr>
            <a:endParaRPr lang="es-ES"/>
          </a:p>
        </c:txPr>
        <c:crossAx val="322849792"/>
        <c:crosses val="autoZero"/>
        <c:auto val="1"/>
        <c:lblAlgn val="ctr"/>
        <c:lblOffset val="100"/>
      </c:catAx>
      <c:valAx>
        <c:axId val="322849792"/>
        <c:scaling>
          <c:orientation val="minMax"/>
          <c:max val="100"/>
          <c:min val="-50"/>
        </c:scaling>
        <c:axPos val="l"/>
        <c:majorGridlines>
          <c:spPr>
            <a:ln>
              <a:solidFill>
                <a:schemeClr val="bg1">
                  <a:lumMod val="50000"/>
                </a:schemeClr>
              </a:solidFill>
              <a:prstDash val="dash"/>
            </a:ln>
          </c:spPr>
        </c:majorGridlines>
        <c:numFmt formatCode="0\%" sourceLinked="0"/>
        <c:tickLblPos val="nextTo"/>
        <c:txPr>
          <a:bodyPr/>
          <a:lstStyle/>
          <a:p>
            <a:pPr>
              <a:defRPr sz="1000">
                <a:latin typeface="Calibri" pitchFamily="34" charset="0"/>
                <a:cs typeface="Calibri" pitchFamily="34" charset="0"/>
              </a:defRPr>
            </a:pPr>
            <a:endParaRPr lang="es-ES"/>
          </a:p>
        </c:txPr>
        <c:crossAx val="322848256"/>
        <c:crosses val="autoZero"/>
        <c:crossBetween val="between"/>
        <c:majorUnit val="25"/>
      </c:valAx>
      <c:spPr>
        <a:ln>
          <a:solidFill>
            <a:srgbClr val="808080"/>
          </a:solidFill>
        </a:ln>
      </c:spPr>
    </c:plotArea>
    <c:plotVisOnly val="1"/>
    <c:dispBlanksAs val="gap"/>
  </c:chart>
  <c:txPr>
    <a:bodyPr/>
    <a:lstStyle/>
    <a:p>
      <a:pPr>
        <a:defRPr sz="1800"/>
      </a:pPr>
      <a:endParaRPr lang="es-ES"/>
    </a:p>
  </c:txPr>
  <c:externalData r:id="rId1"/>
</c:chartSpace>
</file>

<file path=ppt/charts/chart69.xml><?xml version="1.0" encoding="utf-8"?>
<c:chartSpace xmlns:c="http://schemas.openxmlformats.org/drawingml/2006/chart" xmlns:a="http://schemas.openxmlformats.org/drawingml/2006/main" xmlns:r="http://schemas.openxmlformats.org/officeDocument/2006/relationships">
  <c:lang val="es-ES"/>
  <c:chart>
    <c:autoTitleDeleted val="1"/>
    <c:plotArea>
      <c:layout>
        <c:manualLayout>
          <c:layoutTarget val="inner"/>
          <c:xMode val="edge"/>
          <c:yMode val="edge"/>
          <c:x val="7.1084105506129397E-2"/>
          <c:y val="3.9162870792134208E-2"/>
          <c:w val="0.88956227307756774"/>
          <c:h val="0.92167425841573181"/>
        </c:manualLayout>
      </c:layout>
      <c:barChart>
        <c:barDir val="col"/>
        <c:grouping val="clustered"/>
        <c:ser>
          <c:idx val="1"/>
          <c:order val="1"/>
          <c:tx>
            <c:strRef>
              <c:f>Hoja1!$A$3</c:f>
              <c:strCache>
                <c:ptCount val="1"/>
                <c:pt idx="0">
                  <c:v>Valencia</c:v>
                </c:pt>
              </c:strCache>
            </c:strRef>
          </c:tx>
          <c:spPr>
            <a:gradFill rotWithShape="1">
              <a:gsLst>
                <a:gs pos="100000">
                  <a:srgbClr val="FF8F26"/>
                </a:gs>
                <a:gs pos="0">
                  <a:srgbClr val="CB6C1D"/>
                </a:gs>
              </a:gsLst>
              <a:lin ang="16200000" scaled="0"/>
            </a:gradFill>
            <a:ln w="9525" cap="flat" cmpd="sng" algn="ctr">
              <a:noFill/>
              <a:prstDash val="solid"/>
            </a:ln>
            <a:effectLst>
              <a:outerShdw blurRad="40000" dist="23000" dir="5400000" rotWithShape="0">
                <a:srgbClr val="000000">
                  <a:alpha val="35000"/>
                </a:srgbClr>
              </a:outerShdw>
            </a:effectLst>
          </c:spPr>
          <c:dLbls>
            <c:numFmt formatCode="0.0\%" sourceLinked="0"/>
            <c:txPr>
              <a:bodyPr/>
              <a:lstStyle/>
              <a:p>
                <a:pPr>
                  <a:defRPr sz="1600" b="1" baseline="0">
                    <a:solidFill>
                      <a:srgbClr val="CB6C1D"/>
                    </a:solidFill>
                    <a:latin typeface="Calibri" pitchFamily="34" charset="0"/>
                    <a:cs typeface="Calibri" pitchFamily="34" charset="0"/>
                  </a:defRPr>
                </a:pPr>
                <a:endParaRPr lang="es-ES"/>
              </a:p>
            </c:txPr>
            <c:dLblPos val="outEnd"/>
            <c:showVal val="1"/>
          </c:dLbls>
          <c:cat>
            <c:strRef>
              <c:f>Hoja1!$B$1:$K$1</c:f>
              <c:strCache>
                <c:ptCount val="10"/>
                <c:pt idx="0">
                  <c:v>Total</c:v>
                </c:pt>
                <c:pt idx="1">
                  <c:v>Estadios de futbol / eventos de futbol</c:v>
                </c:pt>
                <c:pt idx="2">
                  <c:v>Festivales de música (Rock in Rio, Monegros…)</c:v>
                </c:pt>
                <c:pt idx="3">
                  <c:v>Conciertos en campos de futbol</c:v>
                </c:pt>
                <c:pt idx="4">
                  <c:v>Otros eventos de afluencia masiva</c:v>
                </c:pt>
                <c:pt idx="5">
                  <c:v>Otros eventos deportivos de gran escala</c:v>
                </c:pt>
                <c:pt idx="6">
                  <c:v>Plazas de toros</c:v>
                </c:pt>
                <c:pt idx="7">
                  <c:v>Eventos de motor (Motos / Formula 1)</c:v>
                </c:pt>
                <c:pt idx="8">
                  <c:v>Eventos de baloncesto / juegos de asistencia masiva</c:v>
                </c:pt>
                <c:pt idx="9">
                  <c:v>Eventos de tenis / torneos de afluencia masiva</c:v>
                </c:pt>
              </c:strCache>
            </c:strRef>
          </c:cat>
          <c:val>
            <c:numRef>
              <c:f>Hoja1!$B$3:$K$3</c:f>
              <c:numCache>
                <c:formatCode>General</c:formatCode>
                <c:ptCount val="10"/>
                <c:pt idx="0">
                  <c:v>-18.22</c:v>
                </c:pt>
                <c:pt idx="1">
                  <c:v>-15.269999999999998</c:v>
                </c:pt>
                <c:pt idx="2">
                  <c:v>-11.580000000000002</c:v>
                </c:pt>
                <c:pt idx="3">
                  <c:v>-10.09</c:v>
                </c:pt>
                <c:pt idx="4">
                  <c:v>-1.9700000000000026</c:v>
                </c:pt>
                <c:pt idx="5">
                  <c:v>26.35</c:v>
                </c:pt>
                <c:pt idx="6">
                  <c:v>33.74</c:v>
                </c:pt>
                <c:pt idx="7">
                  <c:v>37.440000000000005</c:v>
                </c:pt>
                <c:pt idx="8">
                  <c:v>42.61</c:v>
                </c:pt>
                <c:pt idx="9">
                  <c:v>46.06</c:v>
                </c:pt>
              </c:numCache>
            </c:numRef>
          </c:val>
        </c:ser>
        <c:dLbls/>
        <c:gapWidth val="50"/>
        <c:axId val="323692800"/>
        <c:axId val="323698688"/>
      </c:barChart>
      <c:lineChart>
        <c:grouping val="standard"/>
        <c:ser>
          <c:idx val="0"/>
          <c:order val="0"/>
          <c:tx>
            <c:strRef>
              <c:f>Hoja1!$A$2</c:f>
              <c:strCache>
                <c:ptCount val="1"/>
                <c:pt idx="0">
                  <c:v>TOTAL</c:v>
                </c:pt>
              </c:strCache>
            </c:strRef>
          </c:tx>
          <c:spPr>
            <a:ln>
              <a:solidFill>
                <a:schemeClr val="tx1"/>
              </a:solidFill>
            </a:ln>
          </c:spPr>
          <c:marker>
            <c:symbol val="circle"/>
            <c:size val="5"/>
            <c:spPr>
              <a:solidFill>
                <a:schemeClr val="tx1"/>
              </a:solidFill>
              <a:ln>
                <a:solidFill>
                  <a:schemeClr val="bg1"/>
                </a:solidFill>
              </a:ln>
            </c:spPr>
          </c:marker>
          <c:cat>
            <c:strRef>
              <c:f>Hoja1!$B$1:$K$1</c:f>
              <c:strCache>
                <c:ptCount val="10"/>
                <c:pt idx="0">
                  <c:v>Total</c:v>
                </c:pt>
                <c:pt idx="1">
                  <c:v>Estadios de futbol / eventos de futbol</c:v>
                </c:pt>
                <c:pt idx="2">
                  <c:v>Festivales de música (Rock in Rio, Monegros…)</c:v>
                </c:pt>
                <c:pt idx="3">
                  <c:v>Conciertos en campos de futbol</c:v>
                </c:pt>
                <c:pt idx="4">
                  <c:v>Otros eventos de afluencia masiva</c:v>
                </c:pt>
                <c:pt idx="5">
                  <c:v>Otros eventos deportivos de gran escala</c:v>
                </c:pt>
                <c:pt idx="6">
                  <c:v>Plazas de toros</c:v>
                </c:pt>
                <c:pt idx="7">
                  <c:v>Eventos de motor (Motos / Formula 1)</c:v>
                </c:pt>
                <c:pt idx="8">
                  <c:v>Eventos de baloncesto / juegos de asistencia masiva</c:v>
                </c:pt>
                <c:pt idx="9">
                  <c:v>Eventos de tenis / torneos de afluencia masiva</c:v>
                </c:pt>
              </c:strCache>
            </c:strRef>
          </c:cat>
          <c:val>
            <c:numRef>
              <c:f>Hoja1!$B$2:$K$2</c:f>
              <c:numCache>
                <c:formatCode>General</c:formatCode>
                <c:ptCount val="10"/>
                <c:pt idx="0">
                  <c:v>-16.399999999999999</c:v>
                </c:pt>
                <c:pt idx="1">
                  <c:v>-9.3000000000000007</c:v>
                </c:pt>
                <c:pt idx="2">
                  <c:v>-3.84</c:v>
                </c:pt>
                <c:pt idx="3">
                  <c:v>-1.41</c:v>
                </c:pt>
                <c:pt idx="4">
                  <c:v>3.4299999999999997</c:v>
                </c:pt>
                <c:pt idx="5">
                  <c:v>25.610000000000003</c:v>
                </c:pt>
                <c:pt idx="6">
                  <c:v>29.650000000000002</c:v>
                </c:pt>
                <c:pt idx="7">
                  <c:v>37.840000000000003</c:v>
                </c:pt>
                <c:pt idx="8">
                  <c:v>41.57</c:v>
                </c:pt>
                <c:pt idx="9">
                  <c:v>45.82</c:v>
                </c:pt>
              </c:numCache>
            </c:numRef>
          </c:val>
        </c:ser>
        <c:dLbls/>
        <c:marker val="1"/>
        <c:axId val="323692800"/>
        <c:axId val="323698688"/>
      </c:lineChart>
      <c:catAx>
        <c:axId val="323692800"/>
        <c:scaling>
          <c:orientation val="minMax"/>
        </c:scaling>
        <c:axPos val="b"/>
        <c:tickLblPos val="none"/>
        <c:txPr>
          <a:bodyPr/>
          <a:lstStyle/>
          <a:p>
            <a:pPr>
              <a:defRPr sz="1600">
                <a:latin typeface="Calibri" pitchFamily="34" charset="0"/>
                <a:cs typeface="Calibri" pitchFamily="34" charset="0"/>
              </a:defRPr>
            </a:pPr>
            <a:endParaRPr lang="es-ES"/>
          </a:p>
        </c:txPr>
        <c:crossAx val="323698688"/>
        <c:crosses val="autoZero"/>
        <c:auto val="1"/>
        <c:lblAlgn val="ctr"/>
        <c:lblOffset val="100"/>
      </c:catAx>
      <c:valAx>
        <c:axId val="323698688"/>
        <c:scaling>
          <c:orientation val="minMax"/>
          <c:max val="100"/>
          <c:min val="-50"/>
        </c:scaling>
        <c:axPos val="l"/>
        <c:majorGridlines>
          <c:spPr>
            <a:ln>
              <a:solidFill>
                <a:schemeClr val="bg1">
                  <a:lumMod val="50000"/>
                </a:schemeClr>
              </a:solidFill>
              <a:prstDash val="dash"/>
            </a:ln>
          </c:spPr>
        </c:majorGridlines>
        <c:numFmt formatCode="0\%" sourceLinked="0"/>
        <c:tickLblPos val="nextTo"/>
        <c:txPr>
          <a:bodyPr/>
          <a:lstStyle/>
          <a:p>
            <a:pPr>
              <a:defRPr sz="1000">
                <a:latin typeface="Calibri" pitchFamily="34" charset="0"/>
                <a:cs typeface="Calibri" pitchFamily="34" charset="0"/>
              </a:defRPr>
            </a:pPr>
            <a:endParaRPr lang="es-ES"/>
          </a:p>
        </c:txPr>
        <c:crossAx val="323692800"/>
        <c:crosses val="autoZero"/>
        <c:crossBetween val="between"/>
        <c:majorUnit val="25"/>
      </c:valAx>
      <c:spPr>
        <a:ln>
          <a:solidFill>
            <a:srgbClr val="808080"/>
          </a:solidFill>
        </a:ln>
      </c:spPr>
    </c:plotArea>
    <c:plotVisOnly val="1"/>
    <c:dispBlanksAs val="gap"/>
  </c:chart>
  <c:txPr>
    <a:bodyPr/>
    <a:lstStyle/>
    <a:p>
      <a:pPr>
        <a:defRPr sz="1800"/>
      </a:pPr>
      <a:endParaRPr lang="es-E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s-E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0198621581142149E-2"/>
          <c:y val="0.2634513872461221"/>
          <c:w val="0.92243752680086244"/>
          <c:h val="0.68889831367645571"/>
        </c:manualLayout>
      </c:layout>
      <c:barChart>
        <c:barDir val="col"/>
        <c:grouping val="clustered"/>
        <c:ser>
          <c:idx val="0"/>
          <c:order val="0"/>
          <c:tx>
            <c:strRef>
              <c:f>Hoja1!$A$2</c:f>
              <c:strCache>
                <c:ptCount val="1"/>
                <c:pt idx="0">
                  <c:v>Indicador</c:v>
                </c:pt>
              </c:strCache>
            </c:strRef>
          </c:tx>
          <c:spPr>
            <a:solidFill>
              <a:srgbClr val="9BBB59">
                <a:lumMod val="60000"/>
                <a:lumOff val="40000"/>
              </a:srgbClr>
            </a:solidFill>
          </c:spPr>
          <c:dPt>
            <c:idx val="0"/>
            <c:spPr>
              <a:solidFill>
                <a:srgbClr val="9BBB59">
                  <a:lumMod val="50000"/>
                </a:srgbClr>
              </a:solidFill>
            </c:spPr>
          </c:dPt>
          <c:dLbls>
            <c:numFmt formatCode="0.0\%" sourceLinked="0"/>
            <c:spPr>
              <a:solidFill>
                <a:schemeClr val="bg1"/>
              </a:solidFill>
            </c:spPr>
            <c:txPr>
              <a:bodyPr/>
              <a:lstStyle/>
              <a:p>
                <a:pPr>
                  <a:defRPr sz="1600">
                    <a:latin typeface="Calibri" pitchFamily="34" charset="0"/>
                    <a:cs typeface="Calibri" pitchFamily="34" charset="0"/>
                  </a:defRPr>
                </a:pPr>
                <a:endParaRPr lang="es-ES"/>
              </a:p>
            </c:txPr>
            <c:showVal val="1"/>
          </c:dLbls>
          <c:cat>
            <c:strRef>
              <c:f>Hoja1!$B$1:$G$1</c:f>
              <c:strCache>
                <c:ptCount val="6"/>
                <c:pt idx="0">
                  <c:v>TOTAL
(2.081 Casos)</c:v>
                </c:pt>
                <c:pt idx="1">
                  <c:v>Hombres
(1.054 Casos)</c:v>
                </c:pt>
                <c:pt idx="2">
                  <c:v>Mujer
(1.027 Casos)</c:v>
                </c:pt>
                <c:pt idx="3">
                  <c:v>  </c:v>
                </c:pt>
                <c:pt idx="4">
                  <c:v>Ha sido víctima
(413 Casos)</c:v>
                </c:pt>
                <c:pt idx="5">
                  <c:v>No ha sido victima
(1.668 Casos)</c:v>
                </c:pt>
              </c:strCache>
            </c:strRef>
          </c:cat>
          <c:val>
            <c:numRef>
              <c:f>Hoja1!$B$2:$G$2</c:f>
              <c:numCache>
                <c:formatCode>####.0</c:formatCode>
                <c:ptCount val="6"/>
                <c:pt idx="0">
                  <c:v>74</c:v>
                </c:pt>
                <c:pt idx="1">
                  <c:v>70.217566555107979</c:v>
                </c:pt>
                <c:pt idx="2">
                  <c:v>77.653363975025485</c:v>
                </c:pt>
                <c:pt idx="4" formatCode="General">
                  <c:v>71.834352423528117</c:v>
                </c:pt>
                <c:pt idx="5" formatCode="General">
                  <c:v>82.804068271839384</c:v>
                </c:pt>
              </c:numCache>
            </c:numRef>
          </c:val>
        </c:ser>
        <c:dLbls/>
        <c:gapWidth val="50"/>
        <c:axId val="301409408"/>
        <c:axId val="301410944"/>
      </c:barChart>
      <c:catAx>
        <c:axId val="301409408"/>
        <c:scaling>
          <c:orientation val="minMax"/>
        </c:scaling>
        <c:axPos val="b"/>
        <c:majorTickMark val="none"/>
        <c:tickLblPos val="high"/>
        <c:txPr>
          <a:bodyPr/>
          <a:lstStyle/>
          <a:p>
            <a:pPr>
              <a:defRPr sz="1400">
                <a:latin typeface="Calibri" pitchFamily="34" charset="0"/>
                <a:cs typeface="Calibri" pitchFamily="34" charset="0"/>
              </a:defRPr>
            </a:pPr>
            <a:endParaRPr lang="es-ES"/>
          </a:p>
        </c:txPr>
        <c:crossAx val="301410944"/>
        <c:crosses val="autoZero"/>
        <c:auto val="1"/>
        <c:lblAlgn val="ctr"/>
        <c:lblOffset val="0"/>
      </c:catAx>
      <c:valAx>
        <c:axId val="301410944"/>
        <c:scaling>
          <c:orientation val="minMax"/>
          <c:max val="100"/>
          <c:min val="0"/>
        </c:scaling>
        <c:axPos val="l"/>
        <c:majorGridlines>
          <c:spPr>
            <a:ln>
              <a:solidFill>
                <a:schemeClr val="bg1">
                  <a:lumMod val="50000"/>
                </a:schemeClr>
              </a:solidFill>
              <a:prstDash val="dash"/>
            </a:ln>
          </c:spPr>
        </c:majorGridlines>
        <c:numFmt formatCode="0\%" sourceLinked="0"/>
        <c:tickLblPos val="nextTo"/>
        <c:txPr>
          <a:bodyPr/>
          <a:lstStyle/>
          <a:p>
            <a:pPr>
              <a:defRPr sz="1000">
                <a:latin typeface="Calibri" pitchFamily="34" charset="0"/>
                <a:cs typeface="Calibri" pitchFamily="34" charset="0"/>
              </a:defRPr>
            </a:pPr>
            <a:endParaRPr lang="es-ES"/>
          </a:p>
        </c:txPr>
        <c:crossAx val="301409408"/>
        <c:crosses val="autoZero"/>
        <c:crossBetween val="between"/>
        <c:majorUnit val="20"/>
      </c:valAx>
      <c:spPr>
        <a:ln>
          <a:solidFill>
            <a:srgbClr val="808080"/>
          </a:solidFill>
        </a:ln>
      </c:spPr>
    </c:plotArea>
    <c:plotVisOnly val="1"/>
    <c:dispBlanksAs val="gap"/>
  </c:chart>
  <c:txPr>
    <a:bodyPr/>
    <a:lstStyle/>
    <a:p>
      <a:pPr>
        <a:defRPr sz="1800"/>
      </a:pPr>
      <a:endParaRPr lang="es-ES"/>
    </a:p>
  </c:txPr>
  <c:externalData r:id="rId2"/>
</c:chartSpace>
</file>

<file path=ppt/charts/chart70.xml><?xml version="1.0" encoding="utf-8"?>
<c:chartSpace xmlns:c="http://schemas.openxmlformats.org/drawingml/2006/chart" xmlns:a="http://schemas.openxmlformats.org/drawingml/2006/main" xmlns:r="http://schemas.openxmlformats.org/officeDocument/2006/relationships">
  <c:lang val="es-ES"/>
  <c:chart>
    <c:autoTitleDeleted val="1"/>
    <c:plotArea>
      <c:layout>
        <c:manualLayout>
          <c:layoutTarget val="inner"/>
          <c:xMode val="edge"/>
          <c:yMode val="edge"/>
          <c:x val="7.1084105506129397E-2"/>
          <c:y val="3.9162870792134208E-2"/>
          <c:w val="0.88956227307756774"/>
          <c:h val="0.92167425841573181"/>
        </c:manualLayout>
      </c:layout>
      <c:barChart>
        <c:barDir val="col"/>
        <c:grouping val="clustered"/>
        <c:ser>
          <c:idx val="1"/>
          <c:order val="1"/>
          <c:tx>
            <c:strRef>
              <c:f>Hoja1!$A$3</c:f>
              <c:strCache>
                <c:ptCount val="1"/>
                <c:pt idx="0">
                  <c:v>Madrid</c:v>
                </c:pt>
              </c:strCache>
            </c:strRef>
          </c:tx>
          <c:spPr>
            <a:gradFill rotWithShape="1">
              <a:gsLst>
                <a:gs pos="100000">
                  <a:srgbClr val="CE3B37"/>
                </a:gs>
                <a:gs pos="0">
                  <a:srgbClr val="9B2D2A"/>
                </a:gs>
              </a:gsLst>
              <a:lin ang="16200000" scaled="0"/>
            </a:gradFill>
            <a:ln w="9525" cap="flat" cmpd="sng" algn="ctr">
              <a:noFill/>
              <a:prstDash val="solid"/>
            </a:ln>
            <a:effectLst>
              <a:outerShdw blurRad="40000" dist="23000" dir="5400000" rotWithShape="0">
                <a:srgbClr val="000000">
                  <a:alpha val="35000"/>
                </a:srgbClr>
              </a:outerShdw>
            </a:effectLst>
          </c:spPr>
          <c:dLbls>
            <c:dLbl>
              <c:idx val="1"/>
              <c:layout>
                <c:manualLayout>
                  <c:x val="0"/>
                  <c:y val="-1.4109543384068439E-2"/>
                </c:manualLayout>
              </c:layout>
              <c:dLblPos val="outEnd"/>
              <c:showVal val="1"/>
            </c:dLbl>
            <c:numFmt formatCode="0.0\%" sourceLinked="0"/>
            <c:txPr>
              <a:bodyPr/>
              <a:lstStyle/>
              <a:p>
                <a:pPr>
                  <a:defRPr sz="1600" b="1" baseline="0">
                    <a:solidFill>
                      <a:srgbClr val="9B2D2A"/>
                    </a:solidFill>
                    <a:latin typeface="Calibri" pitchFamily="34" charset="0"/>
                    <a:cs typeface="Calibri" pitchFamily="34" charset="0"/>
                  </a:defRPr>
                </a:pPr>
                <a:endParaRPr lang="es-ES"/>
              </a:p>
            </c:txPr>
            <c:dLblPos val="outEnd"/>
            <c:showVal val="1"/>
          </c:dLbls>
          <c:cat>
            <c:strRef>
              <c:f>Hoja1!$B$1:$K$1</c:f>
              <c:strCache>
                <c:ptCount val="10"/>
                <c:pt idx="0">
                  <c:v>Total</c:v>
                </c:pt>
                <c:pt idx="1">
                  <c:v>Estadios de futbol / eventos de futbol</c:v>
                </c:pt>
                <c:pt idx="2">
                  <c:v>Festivales de música (Rock in Rio, Monegros…)</c:v>
                </c:pt>
                <c:pt idx="3">
                  <c:v>Conciertos en campos de futbol</c:v>
                </c:pt>
                <c:pt idx="4">
                  <c:v>Otros eventos de afluencia masiva</c:v>
                </c:pt>
                <c:pt idx="5">
                  <c:v>Otros eventos deportivos de gran escala</c:v>
                </c:pt>
                <c:pt idx="6">
                  <c:v>Plazas de toros</c:v>
                </c:pt>
                <c:pt idx="7">
                  <c:v>Eventos de motor (Motos / Formula 1)</c:v>
                </c:pt>
                <c:pt idx="8">
                  <c:v>Eventos de baloncesto / juegos de asistencia masiva</c:v>
                </c:pt>
                <c:pt idx="9">
                  <c:v>Eventos de tenis / torneos de afluencia masiva</c:v>
                </c:pt>
              </c:strCache>
            </c:strRef>
          </c:cat>
          <c:val>
            <c:numRef>
              <c:f>Hoja1!$B$3:$K$3</c:f>
              <c:numCache>
                <c:formatCode>General</c:formatCode>
                <c:ptCount val="10"/>
                <c:pt idx="0">
                  <c:v>-18.07</c:v>
                </c:pt>
                <c:pt idx="1">
                  <c:v>-5.6899999999999977</c:v>
                </c:pt>
                <c:pt idx="2">
                  <c:v>-3.4700000000000024</c:v>
                </c:pt>
                <c:pt idx="3">
                  <c:v>-1.9800000000000006</c:v>
                </c:pt>
                <c:pt idx="4">
                  <c:v>2.4800000000000004</c:v>
                </c:pt>
                <c:pt idx="5">
                  <c:v>25.489999999999988</c:v>
                </c:pt>
                <c:pt idx="6">
                  <c:v>38.86</c:v>
                </c:pt>
                <c:pt idx="7">
                  <c:v>40.100000000000009</c:v>
                </c:pt>
                <c:pt idx="8">
                  <c:v>43.07</c:v>
                </c:pt>
                <c:pt idx="9">
                  <c:v>47.53</c:v>
                </c:pt>
              </c:numCache>
            </c:numRef>
          </c:val>
        </c:ser>
        <c:dLbls/>
        <c:gapWidth val="50"/>
        <c:axId val="324611456"/>
        <c:axId val="324621440"/>
      </c:barChart>
      <c:lineChart>
        <c:grouping val="standard"/>
        <c:ser>
          <c:idx val="0"/>
          <c:order val="0"/>
          <c:tx>
            <c:strRef>
              <c:f>Hoja1!$A$2</c:f>
              <c:strCache>
                <c:ptCount val="1"/>
                <c:pt idx="0">
                  <c:v>TOTAL</c:v>
                </c:pt>
              </c:strCache>
            </c:strRef>
          </c:tx>
          <c:spPr>
            <a:ln>
              <a:solidFill>
                <a:schemeClr val="tx1"/>
              </a:solidFill>
            </a:ln>
          </c:spPr>
          <c:marker>
            <c:symbol val="circle"/>
            <c:size val="5"/>
            <c:spPr>
              <a:solidFill>
                <a:schemeClr val="tx1"/>
              </a:solidFill>
              <a:ln>
                <a:solidFill>
                  <a:schemeClr val="bg1"/>
                </a:solidFill>
              </a:ln>
            </c:spPr>
          </c:marker>
          <c:cat>
            <c:strRef>
              <c:f>Hoja1!$B$1:$K$1</c:f>
              <c:strCache>
                <c:ptCount val="10"/>
                <c:pt idx="0">
                  <c:v>Total</c:v>
                </c:pt>
                <c:pt idx="1">
                  <c:v>Estadios de futbol / eventos de futbol</c:v>
                </c:pt>
                <c:pt idx="2">
                  <c:v>Festivales de música (Rock in Rio, Monegros…)</c:v>
                </c:pt>
                <c:pt idx="3">
                  <c:v>Conciertos en campos de futbol</c:v>
                </c:pt>
                <c:pt idx="4">
                  <c:v>Otros eventos de afluencia masiva</c:v>
                </c:pt>
                <c:pt idx="5">
                  <c:v>Otros eventos deportivos de gran escala</c:v>
                </c:pt>
                <c:pt idx="6">
                  <c:v>Plazas de toros</c:v>
                </c:pt>
                <c:pt idx="7">
                  <c:v>Eventos de motor (Motos / Formula 1)</c:v>
                </c:pt>
                <c:pt idx="8">
                  <c:v>Eventos de baloncesto / juegos de asistencia masiva</c:v>
                </c:pt>
                <c:pt idx="9">
                  <c:v>Eventos de tenis / torneos de afluencia masiva</c:v>
                </c:pt>
              </c:strCache>
            </c:strRef>
          </c:cat>
          <c:val>
            <c:numRef>
              <c:f>Hoja1!$B$2:$K$2</c:f>
              <c:numCache>
                <c:formatCode>General</c:formatCode>
                <c:ptCount val="10"/>
                <c:pt idx="0">
                  <c:v>-16.399999999999999</c:v>
                </c:pt>
                <c:pt idx="1">
                  <c:v>-9.3000000000000007</c:v>
                </c:pt>
                <c:pt idx="2">
                  <c:v>-3.84</c:v>
                </c:pt>
                <c:pt idx="3">
                  <c:v>-1.41</c:v>
                </c:pt>
                <c:pt idx="4">
                  <c:v>3.4299999999999997</c:v>
                </c:pt>
                <c:pt idx="5">
                  <c:v>25.610000000000003</c:v>
                </c:pt>
                <c:pt idx="6">
                  <c:v>29.650000000000002</c:v>
                </c:pt>
                <c:pt idx="7">
                  <c:v>37.840000000000003</c:v>
                </c:pt>
                <c:pt idx="8">
                  <c:v>41.57</c:v>
                </c:pt>
                <c:pt idx="9">
                  <c:v>45.82</c:v>
                </c:pt>
              </c:numCache>
            </c:numRef>
          </c:val>
        </c:ser>
        <c:dLbls/>
        <c:marker val="1"/>
        <c:axId val="324611456"/>
        <c:axId val="324621440"/>
      </c:lineChart>
      <c:catAx>
        <c:axId val="324611456"/>
        <c:scaling>
          <c:orientation val="minMax"/>
        </c:scaling>
        <c:axPos val="b"/>
        <c:tickLblPos val="none"/>
        <c:txPr>
          <a:bodyPr/>
          <a:lstStyle/>
          <a:p>
            <a:pPr>
              <a:defRPr sz="1600">
                <a:latin typeface="Calibri" pitchFamily="34" charset="0"/>
                <a:cs typeface="Calibri" pitchFamily="34" charset="0"/>
              </a:defRPr>
            </a:pPr>
            <a:endParaRPr lang="es-ES"/>
          </a:p>
        </c:txPr>
        <c:crossAx val="324621440"/>
        <c:crosses val="autoZero"/>
        <c:auto val="1"/>
        <c:lblAlgn val="ctr"/>
        <c:lblOffset val="100"/>
      </c:catAx>
      <c:valAx>
        <c:axId val="324621440"/>
        <c:scaling>
          <c:orientation val="minMax"/>
          <c:max val="100"/>
          <c:min val="-50"/>
        </c:scaling>
        <c:axPos val="l"/>
        <c:majorGridlines>
          <c:spPr>
            <a:ln>
              <a:solidFill>
                <a:schemeClr val="bg1">
                  <a:lumMod val="50000"/>
                </a:schemeClr>
              </a:solidFill>
              <a:prstDash val="dash"/>
            </a:ln>
          </c:spPr>
        </c:majorGridlines>
        <c:numFmt formatCode="0\%" sourceLinked="0"/>
        <c:tickLblPos val="nextTo"/>
        <c:txPr>
          <a:bodyPr/>
          <a:lstStyle/>
          <a:p>
            <a:pPr>
              <a:defRPr sz="1000">
                <a:latin typeface="Calibri" pitchFamily="34" charset="0"/>
                <a:cs typeface="Calibri" pitchFamily="34" charset="0"/>
              </a:defRPr>
            </a:pPr>
            <a:endParaRPr lang="es-ES"/>
          </a:p>
        </c:txPr>
        <c:crossAx val="324611456"/>
        <c:crosses val="autoZero"/>
        <c:crossBetween val="between"/>
        <c:majorUnit val="25"/>
      </c:valAx>
      <c:spPr>
        <a:ln>
          <a:solidFill>
            <a:srgbClr val="808080"/>
          </a:solidFill>
        </a:ln>
      </c:spPr>
    </c:plotArea>
    <c:plotVisOnly val="1"/>
    <c:dispBlanksAs val="gap"/>
  </c:chart>
  <c:txPr>
    <a:bodyPr/>
    <a:lstStyle/>
    <a:p>
      <a:pPr>
        <a:defRPr sz="1800"/>
      </a:pPr>
      <a:endParaRPr lang="es-ES"/>
    </a:p>
  </c:txPr>
  <c:externalData r:id="rId1"/>
</c:chartSpace>
</file>

<file path=ppt/charts/chart71.xml><?xml version="1.0" encoding="utf-8"?>
<c:chartSpace xmlns:c="http://schemas.openxmlformats.org/drawingml/2006/chart" xmlns:a="http://schemas.openxmlformats.org/drawingml/2006/main" xmlns:r="http://schemas.openxmlformats.org/officeDocument/2006/relationships">
  <c:lang val="es-ES"/>
  <c:chart>
    <c:autoTitleDeleted val="1"/>
    <c:plotArea>
      <c:layout>
        <c:manualLayout>
          <c:layoutTarget val="inner"/>
          <c:xMode val="edge"/>
          <c:yMode val="edge"/>
          <c:x val="7.1084105506129397E-2"/>
          <c:y val="3.9162870792134208E-2"/>
          <c:w val="0.88956227307756774"/>
          <c:h val="0.92167425841573181"/>
        </c:manualLayout>
      </c:layout>
      <c:barChart>
        <c:barDir val="col"/>
        <c:grouping val="clustered"/>
        <c:ser>
          <c:idx val="1"/>
          <c:order val="1"/>
          <c:tx>
            <c:strRef>
              <c:f>Hoja1!$A$3</c:f>
              <c:strCache>
                <c:ptCount val="1"/>
                <c:pt idx="0">
                  <c:v>Resto</c:v>
                </c:pt>
              </c:strCache>
            </c:strRef>
          </c:tx>
          <c:spPr>
            <a:gradFill rotWithShape="1">
              <a:gsLst>
                <a:gs pos="100000">
                  <a:schemeClr val="bg1">
                    <a:lumMod val="85000"/>
                  </a:schemeClr>
                </a:gs>
                <a:gs pos="0">
                  <a:schemeClr val="bg1">
                    <a:lumMod val="65000"/>
                  </a:schemeClr>
                </a:gs>
              </a:gsLst>
              <a:lin ang="16200000" scaled="0"/>
            </a:gradFill>
            <a:ln w="9525" cap="flat" cmpd="sng" algn="ctr">
              <a:solidFill>
                <a:schemeClr val="bg1">
                  <a:lumMod val="75000"/>
                </a:schemeClr>
              </a:solidFill>
              <a:prstDash val="solid"/>
            </a:ln>
            <a:effectLst>
              <a:outerShdw blurRad="40000" dist="12700" dir="5400000" rotWithShape="0">
                <a:srgbClr val="000000">
                  <a:alpha val="35000"/>
                </a:srgbClr>
              </a:outerShdw>
            </a:effectLst>
          </c:spPr>
          <c:dLbls>
            <c:dLbl>
              <c:idx val="0"/>
              <c:layout>
                <c:manualLayout>
                  <c:x val="0"/>
                  <c:y val="-5.6438173536273756E-2"/>
                </c:manualLayout>
              </c:layout>
              <c:dLblPos val="outEnd"/>
              <c:showVal val="1"/>
            </c:dLbl>
            <c:dLbl>
              <c:idx val="1"/>
              <c:layout>
                <c:manualLayout>
                  <c:x val="0"/>
                  <c:y val="-3.8801244306188198E-2"/>
                </c:manualLayout>
              </c:layout>
              <c:dLblPos val="outEnd"/>
              <c:showVal val="1"/>
            </c:dLbl>
            <c:numFmt formatCode="0.0\%" sourceLinked="0"/>
            <c:txPr>
              <a:bodyPr/>
              <a:lstStyle/>
              <a:p>
                <a:pPr>
                  <a:defRPr sz="1600" b="1" baseline="0">
                    <a:solidFill>
                      <a:schemeClr val="bg1">
                        <a:lumMod val="50000"/>
                      </a:schemeClr>
                    </a:solidFill>
                    <a:latin typeface="Calibri" pitchFamily="34" charset="0"/>
                    <a:cs typeface="Calibri" pitchFamily="34" charset="0"/>
                  </a:defRPr>
                </a:pPr>
                <a:endParaRPr lang="es-ES"/>
              </a:p>
            </c:txPr>
            <c:dLblPos val="outEnd"/>
            <c:showVal val="1"/>
          </c:dLbls>
          <c:cat>
            <c:strRef>
              <c:f>Hoja1!$B$1:$K$1</c:f>
              <c:strCache>
                <c:ptCount val="10"/>
                <c:pt idx="0">
                  <c:v>Total</c:v>
                </c:pt>
                <c:pt idx="1">
                  <c:v>Estadios de futbol / eventos de futbol</c:v>
                </c:pt>
                <c:pt idx="2">
                  <c:v>Festivales de música (Rock in Rio, Monegros…)</c:v>
                </c:pt>
                <c:pt idx="3">
                  <c:v>Conciertos en campos de futbol</c:v>
                </c:pt>
                <c:pt idx="4">
                  <c:v>Otros eventos de afluencia masiva</c:v>
                </c:pt>
                <c:pt idx="5">
                  <c:v>Otros eventos deportivos de gran escala</c:v>
                </c:pt>
                <c:pt idx="6">
                  <c:v>Plazas de toros</c:v>
                </c:pt>
                <c:pt idx="7">
                  <c:v>Eventos de motor (Motos / Formula 1)</c:v>
                </c:pt>
                <c:pt idx="8">
                  <c:v>Eventos de baloncesto / juegos de asistencia masiva</c:v>
                </c:pt>
                <c:pt idx="9">
                  <c:v>Eventos de tenis / torneos de afluencia masiva</c:v>
                </c:pt>
              </c:strCache>
            </c:strRef>
          </c:cat>
          <c:val>
            <c:numRef>
              <c:f>Hoja1!$B$3:$K$3</c:f>
              <c:numCache>
                <c:formatCode>General</c:formatCode>
                <c:ptCount val="10"/>
                <c:pt idx="0">
                  <c:v>-8.3000000000000007</c:v>
                </c:pt>
                <c:pt idx="1">
                  <c:v>-6.0599999999999987</c:v>
                </c:pt>
                <c:pt idx="2">
                  <c:v>2.7400000000000024</c:v>
                </c:pt>
                <c:pt idx="3">
                  <c:v>5.4200000000000017</c:v>
                </c:pt>
                <c:pt idx="4">
                  <c:v>8.3500000000000014</c:v>
                </c:pt>
                <c:pt idx="5">
                  <c:v>29.17</c:v>
                </c:pt>
                <c:pt idx="6">
                  <c:v>29.020000000000003</c:v>
                </c:pt>
                <c:pt idx="7">
                  <c:v>40.27000000000001</c:v>
                </c:pt>
                <c:pt idx="8">
                  <c:v>42.49</c:v>
                </c:pt>
                <c:pt idx="9">
                  <c:v>45.46</c:v>
                </c:pt>
              </c:numCache>
            </c:numRef>
          </c:val>
        </c:ser>
        <c:dLbls/>
        <c:gapWidth val="50"/>
        <c:axId val="325755264"/>
        <c:axId val="325756800"/>
      </c:barChart>
      <c:lineChart>
        <c:grouping val="standard"/>
        <c:ser>
          <c:idx val="0"/>
          <c:order val="0"/>
          <c:tx>
            <c:strRef>
              <c:f>Hoja1!$A$2</c:f>
              <c:strCache>
                <c:ptCount val="1"/>
                <c:pt idx="0">
                  <c:v>TOTAL</c:v>
                </c:pt>
              </c:strCache>
            </c:strRef>
          </c:tx>
          <c:spPr>
            <a:ln>
              <a:solidFill>
                <a:schemeClr val="tx1"/>
              </a:solidFill>
            </a:ln>
          </c:spPr>
          <c:marker>
            <c:symbol val="circle"/>
            <c:size val="5"/>
            <c:spPr>
              <a:solidFill>
                <a:schemeClr val="tx1"/>
              </a:solidFill>
              <a:ln>
                <a:solidFill>
                  <a:schemeClr val="bg1"/>
                </a:solidFill>
              </a:ln>
            </c:spPr>
          </c:marker>
          <c:cat>
            <c:strRef>
              <c:f>Hoja1!$B$1:$K$1</c:f>
              <c:strCache>
                <c:ptCount val="10"/>
                <c:pt idx="0">
                  <c:v>Total</c:v>
                </c:pt>
                <c:pt idx="1">
                  <c:v>Estadios de futbol / eventos de futbol</c:v>
                </c:pt>
                <c:pt idx="2">
                  <c:v>Festivales de música (Rock in Rio, Monegros…)</c:v>
                </c:pt>
                <c:pt idx="3">
                  <c:v>Conciertos en campos de futbol</c:v>
                </c:pt>
                <c:pt idx="4">
                  <c:v>Otros eventos de afluencia masiva</c:v>
                </c:pt>
                <c:pt idx="5">
                  <c:v>Otros eventos deportivos de gran escala</c:v>
                </c:pt>
                <c:pt idx="6">
                  <c:v>Plazas de toros</c:v>
                </c:pt>
                <c:pt idx="7">
                  <c:v>Eventos de motor (Motos / Formula 1)</c:v>
                </c:pt>
                <c:pt idx="8">
                  <c:v>Eventos de baloncesto / juegos de asistencia masiva</c:v>
                </c:pt>
                <c:pt idx="9">
                  <c:v>Eventos de tenis / torneos de afluencia masiva</c:v>
                </c:pt>
              </c:strCache>
            </c:strRef>
          </c:cat>
          <c:val>
            <c:numRef>
              <c:f>Hoja1!$B$2:$K$2</c:f>
              <c:numCache>
                <c:formatCode>General</c:formatCode>
                <c:ptCount val="10"/>
                <c:pt idx="0">
                  <c:v>-16.399999999999999</c:v>
                </c:pt>
                <c:pt idx="1">
                  <c:v>-9.3000000000000007</c:v>
                </c:pt>
                <c:pt idx="2">
                  <c:v>-3.84</c:v>
                </c:pt>
                <c:pt idx="3">
                  <c:v>-1.41</c:v>
                </c:pt>
                <c:pt idx="4">
                  <c:v>3.4299999999999997</c:v>
                </c:pt>
                <c:pt idx="5">
                  <c:v>25.610000000000003</c:v>
                </c:pt>
                <c:pt idx="6">
                  <c:v>29.650000000000002</c:v>
                </c:pt>
                <c:pt idx="7">
                  <c:v>37.840000000000003</c:v>
                </c:pt>
                <c:pt idx="8">
                  <c:v>41.57</c:v>
                </c:pt>
                <c:pt idx="9">
                  <c:v>45.82</c:v>
                </c:pt>
              </c:numCache>
            </c:numRef>
          </c:val>
        </c:ser>
        <c:dLbls/>
        <c:marker val="1"/>
        <c:axId val="325755264"/>
        <c:axId val="325756800"/>
      </c:lineChart>
      <c:catAx>
        <c:axId val="325755264"/>
        <c:scaling>
          <c:orientation val="minMax"/>
        </c:scaling>
        <c:axPos val="b"/>
        <c:tickLblPos val="none"/>
        <c:txPr>
          <a:bodyPr/>
          <a:lstStyle/>
          <a:p>
            <a:pPr>
              <a:defRPr sz="1600">
                <a:latin typeface="Calibri" pitchFamily="34" charset="0"/>
                <a:cs typeface="Calibri" pitchFamily="34" charset="0"/>
              </a:defRPr>
            </a:pPr>
            <a:endParaRPr lang="es-ES"/>
          </a:p>
        </c:txPr>
        <c:crossAx val="325756800"/>
        <c:crosses val="autoZero"/>
        <c:auto val="1"/>
        <c:lblAlgn val="ctr"/>
        <c:lblOffset val="100"/>
      </c:catAx>
      <c:valAx>
        <c:axId val="325756800"/>
        <c:scaling>
          <c:orientation val="minMax"/>
          <c:max val="100"/>
          <c:min val="-50"/>
        </c:scaling>
        <c:axPos val="l"/>
        <c:majorGridlines>
          <c:spPr>
            <a:ln>
              <a:solidFill>
                <a:schemeClr val="bg1">
                  <a:lumMod val="50000"/>
                </a:schemeClr>
              </a:solidFill>
              <a:prstDash val="dash"/>
            </a:ln>
          </c:spPr>
        </c:majorGridlines>
        <c:numFmt formatCode="0\%" sourceLinked="0"/>
        <c:tickLblPos val="nextTo"/>
        <c:txPr>
          <a:bodyPr/>
          <a:lstStyle/>
          <a:p>
            <a:pPr>
              <a:defRPr sz="1000">
                <a:latin typeface="Calibri" pitchFamily="34" charset="0"/>
                <a:cs typeface="Calibri" pitchFamily="34" charset="0"/>
              </a:defRPr>
            </a:pPr>
            <a:endParaRPr lang="es-ES"/>
          </a:p>
        </c:txPr>
        <c:crossAx val="325755264"/>
        <c:crosses val="autoZero"/>
        <c:crossBetween val="between"/>
        <c:majorUnit val="25"/>
      </c:valAx>
      <c:spPr>
        <a:ln>
          <a:solidFill>
            <a:srgbClr val="808080"/>
          </a:solidFill>
        </a:ln>
      </c:spPr>
    </c:plotArea>
    <c:plotVisOnly val="1"/>
    <c:dispBlanksAs val="gap"/>
  </c:chart>
  <c:txPr>
    <a:bodyPr/>
    <a:lstStyle/>
    <a:p>
      <a:pPr>
        <a:defRPr sz="1800"/>
      </a:pPr>
      <a:endParaRPr lang="es-ES"/>
    </a:p>
  </c:txPr>
  <c:externalData r:id="rId1"/>
</c:chartSpace>
</file>

<file path=ppt/charts/chart72.xml><?xml version="1.0" encoding="utf-8"?>
<c:chartSpace xmlns:c="http://schemas.openxmlformats.org/drawingml/2006/chart" xmlns:a="http://schemas.openxmlformats.org/drawingml/2006/main" xmlns:r="http://schemas.openxmlformats.org/officeDocument/2006/relationships">
  <c:lang val="es-E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6117239698041582E-2"/>
          <c:y val="4.8953588490167753E-2"/>
          <c:w val="0.92769615340407729"/>
          <c:h val="0.91280156148026836"/>
        </c:manualLayout>
      </c:layout>
      <c:barChart>
        <c:barDir val="col"/>
        <c:grouping val="clustered"/>
        <c:ser>
          <c:idx val="1"/>
          <c:order val="1"/>
          <c:tx>
            <c:strRef>
              <c:f>Hoja1!$A$3</c:f>
              <c:strCache>
                <c:ptCount val="1"/>
                <c:pt idx="0">
                  <c:v>HOMBRES</c:v>
                </c:pt>
              </c:strCache>
            </c:strRef>
          </c:tx>
          <c:spPr>
            <a:gradFill>
              <a:gsLst>
                <a:gs pos="0">
                  <a:srgbClr val="F79646"/>
                </a:gs>
                <a:gs pos="100000">
                  <a:srgbClr val="F79646">
                    <a:lumMod val="75000"/>
                  </a:srgbClr>
                </a:gs>
              </a:gsLst>
              <a:lin ang="5400000" scaled="0"/>
            </a:gradFill>
          </c:spPr>
          <c:dLbls>
            <c:dLbl>
              <c:idx val="0"/>
              <c:layout>
                <c:manualLayout>
                  <c:x val="-7.3575485899460905E-3"/>
                  <c:y val="3.7248415549189767E-3"/>
                </c:manualLayout>
              </c:layout>
              <c:showVal val="1"/>
            </c:dLbl>
            <c:dLbl>
              <c:idx val="1"/>
              <c:layout>
                <c:manualLayout>
                  <c:x val="-1.4715097179892177E-3"/>
                  <c:y val="9.0770575863437356E-2"/>
                </c:manualLayout>
              </c:layout>
              <c:dLblPos val="outEnd"/>
              <c:showVal val="1"/>
            </c:dLbl>
            <c:dLbl>
              <c:idx val="2"/>
              <c:layout>
                <c:manualLayout>
                  <c:x val="-4.414529153967655E-3"/>
                  <c:y val="0"/>
                </c:manualLayout>
              </c:layout>
              <c:showVal val="1"/>
            </c:dLbl>
            <c:dLbl>
              <c:idx val="4"/>
              <c:layout>
                <c:manualLayout>
                  <c:x val="-4.414529153967655E-3"/>
                  <c:y val="3.7248415549189767E-3"/>
                </c:manualLayout>
              </c:layout>
              <c:showVal val="1"/>
            </c:dLbl>
            <c:dLbl>
              <c:idx val="5"/>
              <c:layout>
                <c:manualLayout>
                  <c:x val="0"/>
                  <c:y val="-2.6073890884432835E-2"/>
                </c:manualLayout>
              </c:layout>
              <c:showVal val="1"/>
            </c:dLbl>
            <c:dLbl>
              <c:idx val="6"/>
              <c:layout>
                <c:manualLayout>
                  <c:x val="0"/>
                  <c:y val="-2.234904932951386E-2"/>
                </c:manualLayout>
              </c:layout>
              <c:showVal val="1"/>
            </c:dLbl>
            <c:dLbl>
              <c:idx val="8"/>
              <c:layout>
                <c:manualLayout>
                  <c:x val="-1.079094660731824E-16"/>
                  <c:y val="0"/>
                </c:manualLayout>
              </c:layout>
              <c:showVal val="1"/>
            </c:dLbl>
            <c:numFmt formatCode="0.0\%" sourceLinked="0"/>
            <c:txPr>
              <a:bodyPr/>
              <a:lstStyle/>
              <a:p>
                <a:pPr>
                  <a:defRPr sz="1200" b="1">
                    <a:solidFill>
                      <a:schemeClr val="accent6">
                        <a:lumMod val="75000"/>
                      </a:schemeClr>
                    </a:solidFill>
                    <a:latin typeface="Calibri" pitchFamily="34" charset="0"/>
                    <a:cs typeface="Calibri" pitchFamily="34" charset="0"/>
                  </a:defRPr>
                </a:pPr>
                <a:endParaRPr lang="es-ES"/>
              </a:p>
            </c:txPr>
            <c:showVal val="1"/>
          </c:dLbls>
          <c:cat>
            <c:strRef>
              <c:f>Hoja1!$B$1:$K$1</c:f>
              <c:strCache>
                <c:ptCount val="10"/>
                <c:pt idx="0">
                  <c:v>Total</c:v>
                </c:pt>
                <c:pt idx="1">
                  <c:v>Estadios de futbol / eventos de futbol</c:v>
                </c:pt>
                <c:pt idx="2">
                  <c:v>Festivales de música (Rock in Rio, Monegros…)</c:v>
                </c:pt>
                <c:pt idx="3">
                  <c:v>Conciertos en campos de futbol</c:v>
                </c:pt>
                <c:pt idx="4">
                  <c:v>Otros eventos de afluencia masiva</c:v>
                </c:pt>
                <c:pt idx="5">
                  <c:v>Otros eventos deportivos de gran escala</c:v>
                </c:pt>
                <c:pt idx="6">
                  <c:v>Plazas de toros</c:v>
                </c:pt>
                <c:pt idx="7">
                  <c:v>Eventos de motor (Motos / Formula 1)</c:v>
                </c:pt>
                <c:pt idx="8">
                  <c:v>Eventos de baloncesto / juegos de asistencia masiva</c:v>
                </c:pt>
                <c:pt idx="9">
                  <c:v>Eventos de tenis / torneos de afluencia masiva</c:v>
                </c:pt>
              </c:strCache>
            </c:strRef>
          </c:cat>
          <c:val>
            <c:numRef>
              <c:f>Hoja1!$B$3:$K$3</c:f>
              <c:numCache>
                <c:formatCode>####.0</c:formatCode>
                <c:ptCount val="10"/>
                <c:pt idx="0">
                  <c:v>-7.5</c:v>
                </c:pt>
                <c:pt idx="1">
                  <c:v>-1.4499999999999988</c:v>
                </c:pt>
                <c:pt idx="2">
                  <c:v>-5.1599999999999993</c:v>
                </c:pt>
                <c:pt idx="3">
                  <c:v>1.4200000000000017</c:v>
                </c:pt>
                <c:pt idx="4">
                  <c:v>3.2699999999999996</c:v>
                </c:pt>
                <c:pt idx="5">
                  <c:v>29.060000000000002</c:v>
                </c:pt>
                <c:pt idx="6">
                  <c:v>31.03</c:v>
                </c:pt>
                <c:pt idx="7">
                  <c:v>43.34</c:v>
                </c:pt>
                <c:pt idx="8">
                  <c:v>45.32</c:v>
                </c:pt>
                <c:pt idx="9">
                  <c:v>50.800000000000004</c:v>
                </c:pt>
              </c:numCache>
            </c:numRef>
          </c:val>
        </c:ser>
        <c:ser>
          <c:idx val="2"/>
          <c:order val="2"/>
          <c:tx>
            <c:strRef>
              <c:f>Hoja1!$A$4</c:f>
              <c:strCache>
                <c:ptCount val="1"/>
                <c:pt idx="0">
                  <c:v>MUJERES</c:v>
                </c:pt>
              </c:strCache>
            </c:strRef>
          </c:tx>
          <c:spPr>
            <a:gradFill>
              <a:gsLst>
                <a:gs pos="0">
                  <a:sysClr val="window" lastClr="FFFFFF">
                    <a:lumMod val="65000"/>
                  </a:sysClr>
                </a:gs>
                <a:gs pos="100000">
                  <a:sysClr val="window" lastClr="FFFFFF">
                    <a:lumMod val="50000"/>
                  </a:sysClr>
                </a:gs>
              </a:gsLst>
              <a:lin ang="5400000" scaled="0"/>
            </a:gradFill>
          </c:spPr>
          <c:dLbls>
            <c:dLbl>
              <c:idx val="2"/>
              <c:layout>
                <c:manualLayout>
                  <c:x val="2.9430194359784359E-3"/>
                  <c:y val="0"/>
                </c:manualLayout>
              </c:layout>
              <c:showVal val="1"/>
            </c:dLbl>
            <c:dLbl>
              <c:idx val="4"/>
              <c:layout>
                <c:manualLayout>
                  <c:x val="1.4715097179892177E-3"/>
                  <c:y val="-1.8624207774594878E-2"/>
                </c:manualLayout>
              </c:layout>
              <c:showVal val="1"/>
            </c:dLbl>
            <c:dLbl>
              <c:idx val="5"/>
              <c:layout>
                <c:manualLayout>
                  <c:x val="1.4715097179892177E-3"/>
                  <c:y val="-2.234904932951386E-2"/>
                </c:manualLayout>
              </c:layout>
              <c:showVal val="1"/>
            </c:dLbl>
            <c:dLbl>
              <c:idx val="7"/>
              <c:layout>
                <c:manualLayout>
                  <c:x val="7.3575485899460905E-3"/>
                  <c:y val="-2.6073890884432835E-2"/>
                </c:manualLayout>
              </c:layout>
              <c:showVal val="1"/>
            </c:dLbl>
            <c:dLbl>
              <c:idx val="8"/>
              <c:layout>
                <c:manualLayout>
                  <c:x val="7.3575485899461971E-3"/>
                  <c:y val="-2.6073890884432835E-2"/>
                </c:manualLayout>
              </c:layout>
              <c:showVal val="1"/>
            </c:dLbl>
            <c:dLbl>
              <c:idx val="9"/>
              <c:layout>
                <c:manualLayout>
                  <c:x val="7.3575485899460905E-3"/>
                  <c:y val="3.7248415549189767E-3"/>
                </c:manualLayout>
              </c:layout>
              <c:showVal val="1"/>
            </c:dLbl>
            <c:numFmt formatCode="0.0\%" sourceLinked="0"/>
            <c:txPr>
              <a:bodyPr/>
              <a:lstStyle/>
              <a:p>
                <a:pPr>
                  <a:defRPr sz="1200" b="1">
                    <a:solidFill>
                      <a:schemeClr val="bg1">
                        <a:lumMod val="50000"/>
                      </a:schemeClr>
                    </a:solidFill>
                    <a:latin typeface="Calibri" pitchFamily="34" charset="0"/>
                    <a:cs typeface="Calibri" pitchFamily="34" charset="0"/>
                  </a:defRPr>
                </a:pPr>
                <a:endParaRPr lang="es-ES"/>
              </a:p>
            </c:txPr>
            <c:showVal val="1"/>
          </c:dLbls>
          <c:cat>
            <c:strRef>
              <c:f>Hoja1!$B$1:$K$1</c:f>
              <c:strCache>
                <c:ptCount val="10"/>
                <c:pt idx="0">
                  <c:v>Total</c:v>
                </c:pt>
                <c:pt idx="1">
                  <c:v>Estadios de futbol / eventos de futbol</c:v>
                </c:pt>
                <c:pt idx="2">
                  <c:v>Festivales de música (Rock in Rio, Monegros…)</c:v>
                </c:pt>
                <c:pt idx="3">
                  <c:v>Conciertos en campos de futbol</c:v>
                </c:pt>
                <c:pt idx="4">
                  <c:v>Otros eventos de afluencia masiva</c:v>
                </c:pt>
                <c:pt idx="5">
                  <c:v>Otros eventos deportivos de gran escala</c:v>
                </c:pt>
                <c:pt idx="6">
                  <c:v>Plazas de toros</c:v>
                </c:pt>
                <c:pt idx="7">
                  <c:v>Eventos de motor (Motos / Formula 1)</c:v>
                </c:pt>
                <c:pt idx="8">
                  <c:v>Eventos de baloncesto / juegos de asistencia masiva</c:v>
                </c:pt>
                <c:pt idx="9">
                  <c:v>Eventos de tenis / torneos de afluencia masiva</c:v>
                </c:pt>
              </c:strCache>
            </c:strRef>
          </c:cat>
          <c:val>
            <c:numRef>
              <c:f>Hoja1!$B$4:$K$4</c:f>
              <c:numCache>
                <c:formatCode>####.0</c:formatCode>
                <c:ptCount val="10"/>
                <c:pt idx="0">
                  <c:v>-24.9</c:v>
                </c:pt>
                <c:pt idx="1">
                  <c:v>-16.830000000000005</c:v>
                </c:pt>
                <c:pt idx="2">
                  <c:v>-2.59</c:v>
                </c:pt>
                <c:pt idx="3">
                  <c:v>-4.1099999999999985</c:v>
                </c:pt>
                <c:pt idx="4">
                  <c:v>3.5600000000000005</c:v>
                </c:pt>
                <c:pt idx="5">
                  <c:v>22.3</c:v>
                </c:pt>
                <c:pt idx="6">
                  <c:v>28.340000000000003</c:v>
                </c:pt>
                <c:pt idx="7">
                  <c:v>32.56</c:v>
                </c:pt>
                <c:pt idx="8">
                  <c:v>37.99</c:v>
                </c:pt>
                <c:pt idx="9">
                  <c:v>41.050000000000004</c:v>
                </c:pt>
              </c:numCache>
            </c:numRef>
          </c:val>
        </c:ser>
        <c:dLbls/>
        <c:gapWidth val="55"/>
        <c:axId val="325910528"/>
        <c:axId val="325912064"/>
      </c:barChart>
      <c:lineChart>
        <c:grouping val="standard"/>
        <c:ser>
          <c:idx val="0"/>
          <c:order val="0"/>
          <c:tx>
            <c:strRef>
              <c:f>Hoja1!$A$2</c:f>
              <c:strCache>
                <c:ptCount val="1"/>
                <c:pt idx="0">
                  <c:v>Buena+Muy buena</c:v>
                </c:pt>
              </c:strCache>
            </c:strRef>
          </c:tx>
          <c:spPr>
            <a:ln>
              <a:solidFill>
                <a:sysClr val="windowText" lastClr="000000"/>
              </a:solidFill>
            </a:ln>
          </c:spPr>
          <c:marker>
            <c:symbol val="circle"/>
            <c:size val="5"/>
            <c:spPr>
              <a:solidFill>
                <a:sysClr val="windowText" lastClr="000000"/>
              </a:solidFill>
              <a:ln>
                <a:solidFill>
                  <a:sysClr val="window" lastClr="FFFFFF"/>
                </a:solidFill>
              </a:ln>
            </c:spPr>
          </c:marker>
          <c:cat>
            <c:strRef>
              <c:f>Hoja1!$B$1:$K$1</c:f>
              <c:strCache>
                <c:ptCount val="10"/>
                <c:pt idx="0">
                  <c:v>Total</c:v>
                </c:pt>
                <c:pt idx="1">
                  <c:v>Estadios de futbol / eventos de futbol</c:v>
                </c:pt>
                <c:pt idx="2">
                  <c:v>Festivales de música (Rock in Rio, Monegros…)</c:v>
                </c:pt>
                <c:pt idx="3">
                  <c:v>Conciertos en campos de futbol</c:v>
                </c:pt>
                <c:pt idx="4">
                  <c:v>Otros eventos de afluencia masiva</c:v>
                </c:pt>
                <c:pt idx="5">
                  <c:v>Otros eventos deportivos de gran escala</c:v>
                </c:pt>
                <c:pt idx="6">
                  <c:v>Plazas de toros</c:v>
                </c:pt>
                <c:pt idx="7">
                  <c:v>Eventos de motor (Motos / Formula 1)</c:v>
                </c:pt>
                <c:pt idx="8">
                  <c:v>Eventos de baloncesto / juegos de asistencia masiva</c:v>
                </c:pt>
                <c:pt idx="9">
                  <c:v>Eventos de tenis / torneos de afluencia masiva</c:v>
                </c:pt>
              </c:strCache>
            </c:strRef>
          </c:cat>
          <c:val>
            <c:numRef>
              <c:f>Hoja1!$B$2:$K$2</c:f>
              <c:numCache>
                <c:formatCode>####.0</c:formatCode>
                <c:ptCount val="10"/>
                <c:pt idx="0">
                  <c:v>-16.399999999999999</c:v>
                </c:pt>
                <c:pt idx="1">
                  <c:v>-9.3000000000000007</c:v>
                </c:pt>
                <c:pt idx="2">
                  <c:v>-3.84</c:v>
                </c:pt>
                <c:pt idx="3">
                  <c:v>-1.41</c:v>
                </c:pt>
                <c:pt idx="4">
                  <c:v>3.4299999999999997</c:v>
                </c:pt>
                <c:pt idx="5">
                  <c:v>25.610000000000003</c:v>
                </c:pt>
                <c:pt idx="6">
                  <c:v>29.650000000000002</c:v>
                </c:pt>
                <c:pt idx="7">
                  <c:v>37.840000000000003</c:v>
                </c:pt>
                <c:pt idx="8">
                  <c:v>41.57</c:v>
                </c:pt>
                <c:pt idx="9">
                  <c:v>45.82</c:v>
                </c:pt>
              </c:numCache>
            </c:numRef>
          </c:val>
        </c:ser>
        <c:dLbls/>
        <c:marker val="1"/>
        <c:axId val="325910528"/>
        <c:axId val="325912064"/>
      </c:lineChart>
      <c:catAx>
        <c:axId val="325910528"/>
        <c:scaling>
          <c:orientation val="minMax"/>
        </c:scaling>
        <c:axPos val="b"/>
        <c:tickLblPos val="none"/>
        <c:txPr>
          <a:bodyPr rot="0"/>
          <a:lstStyle/>
          <a:p>
            <a:pPr>
              <a:defRPr sz="1100">
                <a:latin typeface="Calibri" pitchFamily="34" charset="0"/>
                <a:cs typeface="Calibri" pitchFamily="34" charset="0"/>
              </a:defRPr>
            </a:pPr>
            <a:endParaRPr lang="es-ES"/>
          </a:p>
        </c:txPr>
        <c:crossAx val="325912064"/>
        <c:crosses val="autoZero"/>
        <c:auto val="1"/>
        <c:lblAlgn val="ctr"/>
        <c:lblOffset val="100"/>
      </c:catAx>
      <c:valAx>
        <c:axId val="325912064"/>
        <c:scaling>
          <c:orientation val="minMax"/>
          <c:max val="100"/>
          <c:min val="-50"/>
        </c:scaling>
        <c:axPos val="l"/>
        <c:majorGridlines>
          <c:spPr>
            <a:ln>
              <a:solidFill>
                <a:schemeClr val="bg1">
                  <a:lumMod val="50000"/>
                </a:schemeClr>
              </a:solidFill>
              <a:prstDash val="dash"/>
            </a:ln>
          </c:spPr>
        </c:majorGridlines>
        <c:numFmt formatCode="0\%" sourceLinked="0"/>
        <c:tickLblPos val="nextTo"/>
        <c:txPr>
          <a:bodyPr/>
          <a:lstStyle/>
          <a:p>
            <a:pPr>
              <a:defRPr sz="1000">
                <a:latin typeface="Calibri" pitchFamily="34" charset="0"/>
                <a:cs typeface="Calibri" pitchFamily="34" charset="0"/>
              </a:defRPr>
            </a:pPr>
            <a:endParaRPr lang="es-ES"/>
          </a:p>
        </c:txPr>
        <c:crossAx val="325910528"/>
        <c:crosses val="autoZero"/>
        <c:crossBetween val="between"/>
        <c:majorUnit val="25"/>
      </c:valAx>
      <c:spPr>
        <a:ln>
          <a:solidFill>
            <a:srgbClr val="808080"/>
          </a:solidFill>
        </a:ln>
      </c:spPr>
    </c:plotArea>
    <c:plotVisOnly val="1"/>
    <c:dispBlanksAs val="gap"/>
  </c:chart>
  <c:txPr>
    <a:bodyPr/>
    <a:lstStyle/>
    <a:p>
      <a:pPr>
        <a:defRPr sz="1800"/>
      </a:pPr>
      <a:endParaRPr lang="es-ES"/>
    </a:p>
  </c:txPr>
  <c:externalData r:id="rId2"/>
</c:chartSpace>
</file>

<file path=ppt/charts/chart73.xml><?xml version="1.0" encoding="utf-8"?>
<c:chartSpace xmlns:c="http://schemas.openxmlformats.org/drawingml/2006/chart" xmlns:a="http://schemas.openxmlformats.org/drawingml/2006/main" xmlns:r="http://schemas.openxmlformats.org/officeDocument/2006/relationships">
  <c:lang val="es-ES"/>
  <c:chart>
    <c:autoTitleDeleted val="1"/>
    <c:plotArea>
      <c:layout>
        <c:manualLayout>
          <c:layoutTarget val="inner"/>
          <c:xMode val="edge"/>
          <c:yMode val="edge"/>
          <c:x val="9.6283601103099054E-2"/>
          <c:y val="3.7911539382943338E-2"/>
          <c:w val="0.8759440991516827"/>
          <c:h val="0.78906138133081627"/>
        </c:manualLayout>
      </c:layout>
      <c:barChart>
        <c:barDir val="col"/>
        <c:grouping val="clustered"/>
        <c:ser>
          <c:idx val="0"/>
          <c:order val="0"/>
          <c:tx>
            <c:strRef>
              <c:f>Hoja1!$B$1</c:f>
              <c:strCache>
                <c:ptCount val="1"/>
                <c:pt idx="0">
                  <c:v>total</c:v>
                </c:pt>
              </c:strCache>
            </c:strRef>
          </c:tx>
          <c:spPr>
            <a:solidFill>
              <a:schemeClr val="accent6">
                <a:lumMod val="60000"/>
                <a:lumOff val="40000"/>
              </a:schemeClr>
            </a:solidFill>
          </c:spPr>
          <c:dPt>
            <c:idx val="0"/>
            <c:spPr>
              <a:solidFill>
                <a:schemeClr val="accent6">
                  <a:lumMod val="75000"/>
                </a:schemeClr>
              </a:solidFill>
            </c:spPr>
          </c:dPt>
          <c:dPt>
            <c:idx val="1"/>
            <c:spPr>
              <a:solidFill>
                <a:schemeClr val="accent6"/>
              </a:solidFill>
            </c:spPr>
          </c:dPt>
          <c:dPt>
            <c:idx val="3"/>
            <c:spPr>
              <a:solidFill>
                <a:schemeClr val="bg1"/>
              </a:solidFill>
              <a:ln>
                <a:solidFill>
                  <a:schemeClr val="accent6"/>
                </a:solidFill>
              </a:ln>
            </c:spPr>
          </c:dPt>
          <c:dLbls>
            <c:numFmt formatCode="0.0\%" sourceLinked="0"/>
            <c:spPr>
              <a:solidFill>
                <a:schemeClr val="bg1"/>
              </a:solidFill>
            </c:spPr>
            <c:txPr>
              <a:bodyPr/>
              <a:lstStyle/>
              <a:p>
                <a:pPr>
                  <a:defRPr sz="1600">
                    <a:latin typeface="Calibri" pitchFamily="34" charset="0"/>
                    <a:cs typeface="Calibri" pitchFamily="34" charset="0"/>
                  </a:defRPr>
                </a:pPr>
                <a:endParaRPr lang="es-ES"/>
              </a:p>
            </c:txPr>
            <c:showVal val="1"/>
          </c:dLbls>
          <c:cat>
            <c:strRef>
              <c:f>Hoja1!$A$2:$A$5</c:f>
              <c:strCache>
                <c:ptCount val="4"/>
                <c:pt idx="0">
                  <c:v>Cívico</c:v>
                </c:pt>
                <c:pt idx="1">
                  <c:v>Regular/ indiferente</c:v>
                </c:pt>
                <c:pt idx="2">
                  <c:v>Incívico</c:v>
                </c:pt>
                <c:pt idx="3">
                  <c:v>No sabe</c:v>
                </c:pt>
              </c:strCache>
            </c:strRef>
          </c:cat>
          <c:val>
            <c:numRef>
              <c:f>Hoja1!$B$2:$B$5</c:f>
              <c:numCache>
                <c:formatCode>General</c:formatCode>
                <c:ptCount val="4"/>
                <c:pt idx="0">
                  <c:v>17.97</c:v>
                </c:pt>
                <c:pt idx="1">
                  <c:v>59.949999999999996</c:v>
                </c:pt>
                <c:pt idx="2">
                  <c:v>16.21</c:v>
                </c:pt>
                <c:pt idx="3">
                  <c:v>5.87</c:v>
                </c:pt>
              </c:numCache>
            </c:numRef>
          </c:val>
        </c:ser>
        <c:dLbls/>
        <c:gapWidth val="50"/>
        <c:axId val="326035712"/>
        <c:axId val="326041600"/>
      </c:barChart>
      <c:catAx>
        <c:axId val="326035712"/>
        <c:scaling>
          <c:orientation val="minMax"/>
        </c:scaling>
        <c:axPos val="b"/>
        <c:tickLblPos val="nextTo"/>
        <c:txPr>
          <a:bodyPr/>
          <a:lstStyle/>
          <a:p>
            <a:pPr>
              <a:defRPr sz="1400">
                <a:latin typeface="Calibri" pitchFamily="34" charset="0"/>
                <a:cs typeface="Calibri" pitchFamily="34" charset="0"/>
              </a:defRPr>
            </a:pPr>
            <a:endParaRPr lang="es-ES"/>
          </a:p>
        </c:txPr>
        <c:crossAx val="326041600"/>
        <c:crosses val="autoZero"/>
        <c:auto val="1"/>
        <c:lblAlgn val="ctr"/>
        <c:lblOffset val="100"/>
      </c:catAx>
      <c:valAx>
        <c:axId val="326041600"/>
        <c:scaling>
          <c:orientation val="minMax"/>
          <c:max val="100"/>
        </c:scaling>
        <c:axPos val="l"/>
        <c:majorGridlines>
          <c:spPr>
            <a:ln>
              <a:solidFill>
                <a:schemeClr val="bg1">
                  <a:lumMod val="50000"/>
                </a:schemeClr>
              </a:solidFill>
              <a:prstDash val="dash"/>
            </a:ln>
          </c:spPr>
        </c:majorGridlines>
        <c:numFmt formatCode="0\%" sourceLinked="0"/>
        <c:tickLblPos val="nextTo"/>
        <c:txPr>
          <a:bodyPr/>
          <a:lstStyle/>
          <a:p>
            <a:pPr>
              <a:defRPr sz="1000">
                <a:latin typeface="Calibri" pitchFamily="34" charset="0"/>
                <a:cs typeface="Calibri" pitchFamily="34" charset="0"/>
              </a:defRPr>
            </a:pPr>
            <a:endParaRPr lang="es-ES"/>
          </a:p>
        </c:txPr>
        <c:crossAx val="326035712"/>
        <c:crosses val="autoZero"/>
        <c:crossBetween val="between"/>
        <c:majorUnit val="20"/>
      </c:valAx>
      <c:spPr>
        <a:ln>
          <a:solidFill>
            <a:srgbClr val="808080"/>
          </a:solidFill>
        </a:ln>
      </c:spPr>
    </c:plotArea>
    <c:plotVisOnly val="1"/>
    <c:dispBlanksAs val="gap"/>
  </c:chart>
  <c:txPr>
    <a:bodyPr/>
    <a:lstStyle/>
    <a:p>
      <a:pPr>
        <a:defRPr sz="1800"/>
      </a:pPr>
      <a:endParaRPr lang="es-ES"/>
    </a:p>
  </c:txPr>
  <c:externalData r:id="rId1"/>
</c:chartSpace>
</file>

<file path=ppt/charts/chart74.xml><?xml version="1.0" encoding="utf-8"?>
<c:chartSpace xmlns:c="http://schemas.openxmlformats.org/drawingml/2006/chart" xmlns:a="http://schemas.openxmlformats.org/drawingml/2006/main" xmlns:r="http://schemas.openxmlformats.org/officeDocument/2006/relationships">
  <c:lang val="es-E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110132023569618"/>
          <c:y val="4.0341326938449246E-2"/>
          <c:w val="0.68247412016213671"/>
          <c:h val="0.927551437389453"/>
        </c:manualLayout>
      </c:layout>
      <c:barChart>
        <c:barDir val="bar"/>
        <c:grouping val="clustered"/>
        <c:ser>
          <c:idx val="0"/>
          <c:order val="0"/>
          <c:tx>
            <c:strRef>
              <c:f>Hoja1!$B$1</c:f>
              <c:strCache>
                <c:ptCount val="1"/>
                <c:pt idx="0">
                  <c:v>Columna1</c:v>
                </c:pt>
              </c:strCache>
            </c:strRef>
          </c:tx>
          <c:spPr>
            <a:solidFill>
              <a:schemeClr val="accent4"/>
            </a:solidFill>
          </c:spPr>
          <c:dPt>
            <c:idx val="1"/>
            <c:spPr>
              <a:solidFill>
                <a:srgbClr val="F79646">
                  <a:lumMod val="75000"/>
                </a:srgbClr>
              </a:solidFill>
            </c:spPr>
          </c:dPt>
          <c:dPt>
            <c:idx val="2"/>
            <c:spPr>
              <a:solidFill>
                <a:srgbClr val="F79646">
                  <a:lumMod val="75000"/>
                </a:srgbClr>
              </a:solidFill>
            </c:spPr>
          </c:dPt>
          <c:dPt>
            <c:idx val="3"/>
            <c:spPr>
              <a:solidFill>
                <a:srgbClr val="F79646">
                  <a:lumMod val="75000"/>
                </a:srgbClr>
              </a:solidFill>
            </c:spPr>
          </c:dPt>
          <c:dPt>
            <c:idx val="5"/>
            <c:spPr>
              <a:solidFill>
                <a:srgbClr val="F79646">
                  <a:lumMod val="60000"/>
                  <a:lumOff val="40000"/>
                </a:srgbClr>
              </a:solidFill>
            </c:spPr>
          </c:dPt>
          <c:dPt>
            <c:idx val="6"/>
            <c:spPr>
              <a:solidFill>
                <a:srgbClr val="F79646">
                  <a:lumMod val="60000"/>
                  <a:lumOff val="40000"/>
                </a:srgbClr>
              </a:solidFill>
            </c:spPr>
          </c:dPt>
          <c:dPt>
            <c:idx val="7"/>
            <c:spPr>
              <a:solidFill>
                <a:srgbClr val="F79646">
                  <a:lumMod val="60000"/>
                  <a:lumOff val="40000"/>
                </a:srgbClr>
              </a:solidFill>
            </c:spPr>
          </c:dPt>
          <c:dPt>
            <c:idx val="9"/>
            <c:spPr>
              <a:solidFill>
                <a:srgbClr val="F79646"/>
              </a:solidFill>
            </c:spPr>
          </c:dPt>
          <c:dPt>
            <c:idx val="10"/>
            <c:spPr>
              <a:solidFill>
                <a:srgbClr val="F79646"/>
              </a:solidFill>
            </c:spPr>
          </c:dPt>
          <c:dPt>
            <c:idx val="11"/>
            <c:spPr>
              <a:solidFill>
                <a:srgbClr val="F79646"/>
              </a:solidFill>
            </c:spPr>
          </c:dPt>
          <c:dPt>
            <c:idx val="13"/>
            <c:spPr>
              <a:solidFill>
                <a:schemeClr val="bg1">
                  <a:lumMod val="75000"/>
                </a:schemeClr>
              </a:solidFill>
            </c:spPr>
          </c:dPt>
          <c:dPt>
            <c:idx val="14"/>
            <c:spPr>
              <a:solidFill>
                <a:schemeClr val="bg1">
                  <a:lumMod val="75000"/>
                </a:schemeClr>
              </a:solidFill>
            </c:spPr>
          </c:dPt>
          <c:dPt>
            <c:idx val="15"/>
            <c:spPr>
              <a:solidFill>
                <a:schemeClr val="bg1">
                  <a:lumMod val="75000"/>
                </a:schemeClr>
              </a:solidFill>
            </c:spPr>
          </c:dPt>
          <c:dPt>
            <c:idx val="17"/>
            <c:spPr>
              <a:solidFill>
                <a:sysClr val="window" lastClr="FFFFFF">
                  <a:lumMod val="50000"/>
                </a:sysClr>
              </a:solidFill>
            </c:spPr>
          </c:dPt>
          <c:dPt>
            <c:idx val="18"/>
            <c:spPr>
              <a:solidFill>
                <a:sysClr val="window" lastClr="FFFFFF">
                  <a:lumMod val="50000"/>
                </a:sysClr>
              </a:solidFill>
            </c:spPr>
          </c:dPt>
          <c:dPt>
            <c:idx val="19"/>
            <c:spPr>
              <a:solidFill>
                <a:sysClr val="window" lastClr="FFFFFF">
                  <a:lumMod val="50000"/>
                </a:sysClr>
              </a:solidFill>
            </c:spPr>
          </c:dPt>
          <c:dLbls>
            <c:numFmt formatCode="0.0\%" sourceLinked="0"/>
            <c:spPr>
              <a:noFill/>
            </c:spPr>
            <c:txPr>
              <a:bodyPr/>
              <a:lstStyle/>
              <a:p>
                <a:pPr>
                  <a:defRPr sz="1400">
                    <a:latin typeface="Calibri" pitchFamily="34" charset="0"/>
                    <a:cs typeface="Calibri" pitchFamily="34" charset="0"/>
                  </a:defRPr>
                </a:pPr>
                <a:endParaRPr lang="es-ES"/>
              </a:p>
            </c:txPr>
            <c:showVal val="1"/>
          </c:dLbls>
          <c:cat>
            <c:strRef>
              <c:f>Hoja1!$A$2:$A$21</c:f>
              <c:strCache>
                <c:ptCount val="20"/>
                <c:pt idx="0">
                  <c:v>Estadios de futbol – eventos de futbol</c:v>
                </c:pt>
                <c:pt idx="1">
                  <c:v>Violencia verbal/ Escandalos/ riñas</c:v>
                </c:pt>
                <c:pt idx="2">
                  <c:v>Violencia física</c:v>
                </c:pt>
                <c:pt idx="3">
                  <c:v>Vandalismo/ gamberrismo en general</c:v>
                </c:pt>
                <c:pt idx="4">
                  <c:v>Festivales de música, tipo Rock in Rio, Monegros, etc.</c:v>
                </c:pt>
                <c:pt idx="5">
                  <c:v>Consumo de alcohol/ drogas</c:v>
                </c:pt>
                <c:pt idx="6">
                  <c:v>Venta de alcohol/ drogas</c:v>
                </c:pt>
                <c:pt idx="7">
                  <c:v>Violencia verbal/ Escandalos/ riñas</c:v>
                </c:pt>
                <c:pt idx="8">
                  <c:v>Conciertos en campos de futbol</c:v>
                </c:pt>
                <c:pt idx="9">
                  <c:v>Violencia verbal/ Escandalos/ riñas</c:v>
                </c:pt>
                <c:pt idx="10">
                  <c:v>Consumo de alcohol/ drogas</c:v>
                </c:pt>
                <c:pt idx="11">
                  <c:v>Venta de alcohol/ drogas</c:v>
                </c:pt>
                <c:pt idx="12">
                  <c:v>Otros eventos de afluencia masiva</c:v>
                </c:pt>
                <c:pt idx="13">
                  <c:v>Vandalismo/ gamberrismo en general</c:v>
                </c:pt>
                <c:pt idx="14">
                  <c:v>Violencia verbal/ Escandalos/ riñas</c:v>
                </c:pt>
                <c:pt idx="15">
                  <c:v>Presencia de personas sospechosas o que le intimiden</c:v>
                </c:pt>
                <c:pt idx="16">
                  <c:v>Otros eventos deportivos de gran escala</c:v>
                </c:pt>
                <c:pt idx="17">
                  <c:v>Violencia verbal/ Escandalos/ riñas</c:v>
                </c:pt>
                <c:pt idx="18">
                  <c:v>Sustracción de objeto de vehículo (zona de parking)</c:v>
                </c:pt>
                <c:pt idx="19">
                  <c:v>Vandalismo/ gamberrismo en general</c:v>
                </c:pt>
              </c:strCache>
            </c:strRef>
          </c:cat>
          <c:val>
            <c:numRef>
              <c:f>Hoja1!$B$2:$B$21</c:f>
              <c:numCache>
                <c:formatCode>General</c:formatCode>
                <c:ptCount val="20"/>
                <c:pt idx="1">
                  <c:v>57.17</c:v>
                </c:pt>
                <c:pt idx="2">
                  <c:v>42.02</c:v>
                </c:pt>
                <c:pt idx="3">
                  <c:v>38.42</c:v>
                </c:pt>
                <c:pt idx="5">
                  <c:v>55.15</c:v>
                </c:pt>
                <c:pt idx="6">
                  <c:v>44.720000000000006</c:v>
                </c:pt>
                <c:pt idx="7">
                  <c:v>36.33</c:v>
                </c:pt>
                <c:pt idx="9">
                  <c:v>44.720000000000006</c:v>
                </c:pt>
                <c:pt idx="10">
                  <c:v>42.17</c:v>
                </c:pt>
                <c:pt idx="11">
                  <c:v>33.230000000000011</c:v>
                </c:pt>
                <c:pt idx="13">
                  <c:v>37.720000000000006</c:v>
                </c:pt>
                <c:pt idx="14">
                  <c:v>37.42</c:v>
                </c:pt>
                <c:pt idx="15">
                  <c:v>37.190000000000005</c:v>
                </c:pt>
                <c:pt idx="17">
                  <c:v>29.779999999999998</c:v>
                </c:pt>
                <c:pt idx="18">
                  <c:v>25.2</c:v>
                </c:pt>
                <c:pt idx="19">
                  <c:v>23.82</c:v>
                </c:pt>
              </c:numCache>
            </c:numRef>
          </c:val>
        </c:ser>
        <c:dLbls/>
        <c:gapWidth val="90"/>
        <c:axId val="326313088"/>
        <c:axId val="326314624"/>
      </c:barChart>
      <c:catAx>
        <c:axId val="326313088"/>
        <c:scaling>
          <c:orientation val="maxMin"/>
        </c:scaling>
        <c:axPos val="l"/>
        <c:majorTickMark val="none"/>
        <c:tickLblPos val="none"/>
        <c:spPr>
          <a:ln>
            <a:noFill/>
          </a:ln>
        </c:spPr>
        <c:txPr>
          <a:bodyPr/>
          <a:lstStyle/>
          <a:p>
            <a:pPr>
              <a:defRPr sz="1300">
                <a:latin typeface="Calibri" pitchFamily="34" charset="0"/>
                <a:cs typeface="Calibri" pitchFamily="34" charset="0"/>
              </a:defRPr>
            </a:pPr>
            <a:endParaRPr lang="es-ES"/>
          </a:p>
        </c:txPr>
        <c:crossAx val="326314624"/>
        <c:crosses val="autoZero"/>
        <c:auto val="1"/>
        <c:lblAlgn val="ctr"/>
        <c:lblOffset val="100"/>
        <c:tickLblSkip val="1"/>
      </c:catAx>
      <c:valAx>
        <c:axId val="326314624"/>
        <c:scaling>
          <c:orientation val="minMax"/>
          <c:max val="80"/>
        </c:scaling>
        <c:axPos val="t"/>
        <c:numFmt formatCode="0\%" sourceLinked="0"/>
        <c:majorTickMark val="none"/>
        <c:tickLblPos val="none"/>
        <c:spPr>
          <a:ln>
            <a:noFill/>
          </a:ln>
        </c:spPr>
        <c:txPr>
          <a:bodyPr/>
          <a:lstStyle/>
          <a:p>
            <a:pPr>
              <a:defRPr sz="900">
                <a:latin typeface="Calibri" pitchFamily="34" charset="0"/>
                <a:cs typeface="Calibri" pitchFamily="34" charset="0"/>
              </a:defRPr>
            </a:pPr>
            <a:endParaRPr lang="es-ES"/>
          </a:p>
        </c:txPr>
        <c:crossAx val="326313088"/>
        <c:crosses val="autoZero"/>
        <c:crossBetween val="between"/>
        <c:majorUnit val="20"/>
      </c:valAx>
      <c:spPr>
        <a:ln>
          <a:noFill/>
        </a:ln>
      </c:spPr>
    </c:plotArea>
    <c:plotVisOnly val="1"/>
    <c:dispBlanksAs val="gap"/>
  </c:chart>
  <c:txPr>
    <a:bodyPr/>
    <a:lstStyle/>
    <a:p>
      <a:pPr>
        <a:defRPr sz="1800"/>
      </a:pPr>
      <a:endParaRPr lang="es-ES"/>
    </a:p>
  </c:txPr>
  <c:externalData r:id="rId2"/>
</c:chartSpace>
</file>

<file path=ppt/charts/chart75.xml><?xml version="1.0" encoding="utf-8"?>
<c:chartSpace xmlns:c="http://schemas.openxmlformats.org/drawingml/2006/chart" xmlns:a="http://schemas.openxmlformats.org/drawingml/2006/main" xmlns:r="http://schemas.openxmlformats.org/officeDocument/2006/relationships">
  <c:lang val="es-E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110132023569618"/>
          <c:y val="4.0341326938449246E-2"/>
          <c:w val="0.68247412016213671"/>
          <c:h val="0.927551437389453"/>
        </c:manualLayout>
      </c:layout>
      <c:barChart>
        <c:barDir val="bar"/>
        <c:grouping val="clustered"/>
        <c:ser>
          <c:idx val="0"/>
          <c:order val="0"/>
          <c:tx>
            <c:strRef>
              <c:f>Hoja1!$B$1</c:f>
              <c:strCache>
                <c:ptCount val="1"/>
                <c:pt idx="0">
                  <c:v>Columna1</c:v>
                </c:pt>
              </c:strCache>
            </c:strRef>
          </c:tx>
          <c:spPr>
            <a:solidFill>
              <a:schemeClr val="accent4"/>
            </a:solidFill>
          </c:spPr>
          <c:dPt>
            <c:idx val="1"/>
            <c:spPr>
              <a:solidFill>
                <a:srgbClr val="F79646">
                  <a:lumMod val="75000"/>
                </a:srgbClr>
              </a:solidFill>
            </c:spPr>
          </c:dPt>
          <c:dPt>
            <c:idx val="2"/>
            <c:spPr>
              <a:solidFill>
                <a:srgbClr val="F79646">
                  <a:lumMod val="75000"/>
                </a:srgbClr>
              </a:solidFill>
            </c:spPr>
          </c:dPt>
          <c:dPt>
            <c:idx val="3"/>
            <c:spPr>
              <a:solidFill>
                <a:srgbClr val="F79646">
                  <a:lumMod val="75000"/>
                </a:srgbClr>
              </a:solidFill>
            </c:spPr>
          </c:dPt>
          <c:dPt>
            <c:idx val="5"/>
            <c:spPr>
              <a:solidFill>
                <a:srgbClr val="F79646">
                  <a:lumMod val="40000"/>
                  <a:lumOff val="60000"/>
                </a:srgbClr>
              </a:solidFill>
            </c:spPr>
          </c:dPt>
          <c:dPt>
            <c:idx val="6"/>
            <c:spPr>
              <a:solidFill>
                <a:srgbClr val="F79646">
                  <a:lumMod val="40000"/>
                  <a:lumOff val="60000"/>
                </a:srgbClr>
              </a:solidFill>
            </c:spPr>
          </c:dPt>
          <c:dPt>
            <c:idx val="7"/>
            <c:spPr>
              <a:solidFill>
                <a:srgbClr val="F79646">
                  <a:lumMod val="40000"/>
                  <a:lumOff val="60000"/>
                </a:srgbClr>
              </a:solidFill>
            </c:spPr>
          </c:dPt>
          <c:dPt>
            <c:idx val="9"/>
            <c:spPr>
              <a:solidFill>
                <a:srgbClr val="F79646"/>
              </a:solidFill>
            </c:spPr>
          </c:dPt>
          <c:dPt>
            <c:idx val="10"/>
            <c:spPr>
              <a:solidFill>
                <a:srgbClr val="F79646"/>
              </a:solidFill>
            </c:spPr>
          </c:dPt>
          <c:dPt>
            <c:idx val="11"/>
            <c:spPr>
              <a:solidFill>
                <a:srgbClr val="F79646"/>
              </a:solidFill>
            </c:spPr>
          </c:dPt>
          <c:dPt>
            <c:idx val="13"/>
            <c:spPr>
              <a:solidFill>
                <a:schemeClr val="bg1">
                  <a:lumMod val="75000"/>
                </a:schemeClr>
              </a:solidFill>
            </c:spPr>
          </c:dPt>
          <c:dPt>
            <c:idx val="14"/>
            <c:spPr>
              <a:solidFill>
                <a:schemeClr val="bg1">
                  <a:lumMod val="75000"/>
                </a:schemeClr>
              </a:solidFill>
            </c:spPr>
          </c:dPt>
          <c:dPt>
            <c:idx val="15"/>
            <c:spPr>
              <a:solidFill>
                <a:schemeClr val="bg1">
                  <a:lumMod val="75000"/>
                </a:schemeClr>
              </a:solidFill>
            </c:spPr>
          </c:dPt>
          <c:dLbls>
            <c:numFmt formatCode="0.0\%" sourceLinked="0"/>
            <c:spPr>
              <a:noFill/>
            </c:spPr>
            <c:txPr>
              <a:bodyPr/>
              <a:lstStyle/>
              <a:p>
                <a:pPr>
                  <a:defRPr sz="1400">
                    <a:latin typeface="Calibri" pitchFamily="34" charset="0"/>
                    <a:cs typeface="Calibri" pitchFamily="34" charset="0"/>
                  </a:defRPr>
                </a:pPr>
                <a:endParaRPr lang="es-ES"/>
              </a:p>
            </c:txPr>
            <c:showVal val="1"/>
          </c:dLbls>
          <c:cat>
            <c:strRef>
              <c:f>Hoja1!$A$2:$A$17</c:f>
              <c:strCache>
                <c:ptCount val="16"/>
                <c:pt idx="0">
                  <c:v>Plazas de toros</c:v>
                </c:pt>
                <c:pt idx="1">
                  <c:v>Sustracción de objeto de vehículo (zona de parking)</c:v>
                </c:pt>
                <c:pt idx="2">
                  <c:v>Violencia verbal/ Escandalos/ riñas</c:v>
                </c:pt>
                <c:pt idx="3">
                  <c:v>Consumo de alcohol/ drogas</c:v>
                </c:pt>
                <c:pt idx="4">
                  <c:v>Eventos de motor (Circuitos de Motos / Formula 1)</c:v>
                </c:pt>
                <c:pt idx="5">
                  <c:v>Consumo de alcohol/ drogas</c:v>
                </c:pt>
                <c:pt idx="6">
                  <c:v>Sustracción de objeto de vehículo (zona de parking)</c:v>
                </c:pt>
                <c:pt idx="7">
                  <c:v>Robo de vehículo (zona de parking)</c:v>
                </c:pt>
                <c:pt idx="8">
                  <c:v>Eventos de baloncesto –  juegos de asistencia masiva</c:v>
                </c:pt>
                <c:pt idx="9">
                  <c:v>Violencia verbal/ Escandalos/ riñas</c:v>
                </c:pt>
                <c:pt idx="10">
                  <c:v>Sustracción de objeto de vehículo (zona de parking)</c:v>
                </c:pt>
                <c:pt idx="11">
                  <c:v>Acoso</c:v>
                </c:pt>
                <c:pt idx="12">
                  <c:v>Eventos de tenis –  torneos de afluencia masiva</c:v>
                </c:pt>
                <c:pt idx="13">
                  <c:v>Robo de vehículo (zona de parking)</c:v>
                </c:pt>
                <c:pt idx="14">
                  <c:v>Sustracción de objeto de vehículo (zona de parking)</c:v>
                </c:pt>
                <c:pt idx="15">
                  <c:v>Violencia física</c:v>
                </c:pt>
              </c:strCache>
            </c:strRef>
          </c:cat>
          <c:val>
            <c:numRef>
              <c:f>Hoja1!$B$2:$B$17</c:f>
              <c:numCache>
                <c:formatCode>General</c:formatCode>
                <c:ptCount val="16"/>
                <c:pt idx="1">
                  <c:v>17.79</c:v>
                </c:pt>
                <c:pt idx="2">
                  <c:v>17.600000000000001</c:v>
                </c:pt>
                <c:pt idx="3">
                  <c:v>17.18</c:v>
                </c:pt>
                <c:pt idx="5">
                  <c:v>28.939999999999998</c:v>
                </c:pt>
                <c:pt idx="6">
                  <c:v>28.630000000000003</c:v>
                </c:pt>
                <c:pt idx="7">
                  <c:v>25.979999999999997</c:v>
                </c:pt>
                <c:pt idx="9">
                  <c:v>22.75</c:v>
                </c:pt>
                <c:pt idx="10">
                  <c:v>22.03</c:v>
                </c:pt>
                <c:pt idx="11">
                  <c:v>17.25</c:v>
                </c:pt>
                <c:pt idx="13">
                  <c:v>22.32</c:v>
                </c:pt>
                <c:pt idx="14">
                  <c:v>18.760000000000002</c:v>
                </c:pt>
                <c:pt idx="15">
                  <c:v>18.510000000000005</c:v>
                </c:pt>
              </c:numCache>
            </c:numRef>
          </c:val>
        </c:ser>
        <c:dLbls/>
        <c:gapWidth val="90"/>
        <c:axId val="326505216"/>
        <c:axId val="326506752"/>
      </c:barChart>
      <c:catAx>
        <c:axId val="326505216"/>
        <c:scaling>
          <c:orientation val="maxMin"/>
        </c:scaling>
        <c:axPos val="l"/>
        <c:majorTickMark val="none"/>
        <c:tickLblPos val="none"/>
        <c:spPr>
          <a:ln>
            <a:noFill/>
          </a:ln>
        </c:spPr>
        <c:txPr>
          <a:bodyPr/>
          <a:lstStyle/>
          <a:p>
            <a:pPr>
              <a:defRPr sz="1300">
                <a:latin typeface="Calibri" pitchFamily="34" charset="0"/>
                <a:cs typeface="Calibri" pitchFamily="34" charset="0"/>
              </a:defRPr>
            </a:pPr>
            <a:endParaRPr lang="es-ES"/>
          </a:p>
        </c:txPr>
        <c:crossAx val="326506752"/>
        <c:crosses val="autoZero"/>
        <c:auto val="1"/>
        <c:lblAlgn val="ctr"/>
        <c:lblOffset val="100"/>
        <c:tickLblSkip val="1"/>
      </c:catAx>
      <c:valAx>
        <c:axId val="326506752"/>
        <c:scaling>
          <c:orientation val="minMax"/>
          <c:max val="80"/>
        </c:scaling>
        <c:axPos val="t"/>
        <c:numFmt formatCode="0\%" sourceLinked="0"/>
        <c:majorTickMark val="none"/>
        <c:tickLblPos val="none"/>
        <c:spPr>
          <a:ln>
            <a:noFill/>
          </a:ln>
        </c:spPr>
        <c:txPr>
          <a:bodyPr/>
          <a:lstStyle/>
          <a:p>
            <a:pPr>
              <a:defRPr sz="900">
                <a:latin typeface="Calibri" pitchFamily="34" charset="0"/>
                <a:cs typeface="Calibri" pitchFamily="34" charset="0"/>
              </a:defRPr>
            </a:pPr>
            <a:endParaRPr lang="es-ES"/>
          </a:p>
        </c:txPr>
        <c:crossAx val="326505216"/>
        <c:crosses val="autoZero"/>
        <c:crossBetween val="between"/>
        <c:majorUnit val="20"/>
      </c:valAx>
      <c:spPr>
        <a:ln>
          <a:noFill/>
        </a:ln>
      </c:spPr>
    </c:plotArea>
    <c:plotVisOnly val="1"/>
    <c:dispBlanksAs val="gap"/>
  </c:chart>
  <c:txPr>
    <a:bodyPr/>
    <a:lstStyle/>
    <a:p>
      <a:pPr>
        <a:defRPr sz="1800"/>
      </a:pPr>
      <a:endParaRPr lang="es-ES"/>
    </a:p>
  </c:txPr>
  <c:externalData r:id="rId2"/>
</c:chartSpace>
</file>

<file path=ppt/charts/chart76.xml><?xml version="1.0" encoding="utf-8"?>
<c:chartSpace xmlns:c="http://schemas.openxmlformats.org/drawingml/2006/chart" xmlns:a="http://schemas.openxmlformats.org/drawingml/2006/main" xmlns:r="http://schemas.openxmlformats.org/officeDocument/2006/relationships">
  <c:lang val="es-ES"/>
  <c:chart>
    <c:autoTitleDeleted val="1"/>
    <c:plotArea>
      <c:layout>
        <c:manualLayout>
          <c:layoutTarget val="inner"/>
          <c:xMode val="edge"/>
          <c:yMode val="edge"/>
          <c:x val="3.7704009656019742E-2"/>
          <c:y val="4.1032527090344398E-2"/>
          <c:w val="0.77492112828670734"/>
          <c:h val="0.88933476293341318"/>
        </c:manualLayout>
      </c:layout>
      <c:barChart>
        <c:barDir val="bar"/>
        <c:grouping val="clustered"/>
        <c:ser>
          <c:idx val="0"/>
          <c:order val="0"/>
          <c:tx>
            <c:strRef>
              <c:f>Hoja1!$B$1</c:f>
              <c:strCache>
                <c:ptCount val="1"/>
                <c:pt idx="0">
                  <c:v>Columna1</c:v>
                </c:pt>
              </c:strCache>
            </c:strRef>
          </c:tx>
          <c:spPr>
            <a:solidFill>
              <a:schemeClr val="accent6">
                <a:lumMod val="75000"/>
              </a:schemeClr>
            </a:solidFill>
          </c:spPr>
          <c:dLbls>
            <c:numFmt formatCode="0.0\%" sourceLinked="0"/>
            <c:spPr>
              <a:solidFill>
                <a:schemeClr val="bg1"/>
              </a:solidFill>
            </c:spPr>
            <c:txPr>
              <a:bodyPr/>
              <a:lstStyle/>
              <a:p>
                <a:pPr>
                  <a:defRPr sz="1400">
                    <a:latin typeface="Calibri" pitchFamily="34" charset="0"/>
                    <a:cs typeface="Calibri" pitchFamily="34" charset="0"/>
                  </a:defRPr>
                </a:pPr>
                <a:endParaRPr lang="es-ES"/>
              </a:p>
            </c:txPr>
            <c:showVal val="1"/>
          </c:dLbls>
          <c:cat>
            <c:strRef>
              <c:f>Hoja1!$A$2:$A$15</c:f>
              <c:strCache>
                <c:ptCount val="14"/>
                <c:pt idx="0">
                  <c:v>Violencia verbal/ Escandalos/ riñas</c:v>
                </c:pt>
                <c:pt idx="1">
                  <c:v>Violencia física</c:v>
                </c:pt>
                <c:pt idx="2">
                  <c:v>Vandalismo/ gamberrismo en general</c:v>
                </c:pt>
                <c:pt idx="3">
                  <c:v>Robos/ atracos/ tirones</c:v>
                </c:pt>
                <c:pt idx="4">
                  <c:v>Presencia de personas sospechosas o que le intimiden</c:v>
                </c:pt>
                <c:pt idx="5">
                  <c:v>Consumo de alcohol/ drogas</c:v>
                </c:pt>
                <c:pt idx="6">
                  <c:v>Sustracción de objeto de vehículo (zona de parking)</c:v>
                </c:pt>
                <c:pt idx="7">
                  <c:v>Robo de vehículo (zona de parking)</c:v>
                </c:pt>
                <c:pt idx="8">
                  <c:v>Acoso</c:v>
                </c:pt>
                <c:pt idx="9">
                  <c:v>Venta de alcohol/ drogas</c:v>
                </c:pt>
                <c:pt idx="10">
                  <c:v>Ningún hecho concreto, pero tiene sensación de inseguridad</c:v>
                </c:pt>
                <c:pt idx="11">
                  <c:v>Otros</c:v>
                </c:pt>
                <c:pt idx="12">
                  <c:v>Ninguno/ me siento seguro</c:v>
                </c:pt>
                <c:pt idx="13">
                  <c:v>No sabe</c:v>
                </c:pt>
              </c:strCache>
            </c:strRef>
          </c:cat>
          <c:val>
            <c:numRef>
              <c:f>Hoja1!$B$2:$B$15</c:f>
              <c:numCache>
                <c:formatCode>General</c:formatCode>
                <c:ptCount val="14"/>
                <c:pt idx="0">
                  <c:v>57.17</c:v>
                </c:pt>
                <c:pt idx="1">
                  <c:v>42.02</c:v>
                </c:pt>
                <c:pt idx="2">
                  <c:v>38.42</c:v>
                </c:pt>
                <c:pt idx="3">
                  <c:v>34.74</c:v>
                </c:pt>
                <c:pt idx="4">
                  <c:v>34.44</c:v>
                </c:pt>
                <c:pt idx="5">
                  <c:v>29.23</c:v>
                </c:pt>
                <c:pt idx="6">
                  <c:v>25.21</c:v>
                </c:pt>
                <c:pt idx="7">
                  <c:v>24.6</c:v>
                </c:pt>
                <c:pt idx="8">
                  <c:v>16.7</c:v>
                </c:pt>
                <c:pt idx="9">
                  <c:v>15.719999999999999</c:v>
                </c:pt>
                <c:pt idx="10">
                  <c:v>0.43000000000000005</c:v>
                </c:pt>
                <c:pt idx="11">
                  <c:v>6.67</c:v>
                </c:pt>
                <c:pt idx="12">
                  <c:v>10.94</c:v>
                </c:pt>
                <c:pt idx="13">
                  <c:v>5.4300000000000006</c:v>
                </c:pt>
              </c:numCache>
            </c:numRef>
          </c:val>
        </c:ser>
        <c:dLbls/>
        <c:gapWidth val="50"/>
        <c:axId val="334994816"/>
        <c:axId val="335021184"/>
      </c:barChart>
      <c:catAx>
        <c:axId val="334994816"/>
        <c:scaling>
          <c:orientation val="maxMin"/>
        </c:scaling>
        <c:axPos val="l"/>
        <c:tickLblPos val="none"/>
        <c:txPr>
          <a:bodyPr/>
          <a:lstStyle/>
          <a:p>
            <a:pPr>
              <a:defRPr sz="1300">
                <a:latin typeface="Calibri" pitchFamily="34" charset="0"/>
                <a:cs typeface="Calibri" pitchFamily="34" charset="0"/>
              </a:defRPr>
            </a:pPr>
            <a:endParaRPr lang="es-ES"/>
          </a:p>
        </c:txPr>
        <c:crossAx val="335021184"/>
        <c:crosses val="autoZero"/>
        <c:auto val="1"/>
        <c:lblAlgn val="ctr"/>
        <c:lblOffset val="100"/>
        <c:tickLblSkip val="1"/>
      </c:catAx>
      <c:valAx>
        <c:axId val="335021184"/>
        <c:scaling>
          <c:orientation val="minMax"/>
          <c:max val="80"/>
        </c:scaling>
        <c:axPos val="b"/>
        <c:majorGridlines>
          <c:spPr>
            <a:ln>
              <a:solidFill>
                <a:schemeClr val="bg1">
                  <a:lumMod val="50000"/>
                </a:schemeClr>
              </a:solidFill>
              <a:prstDash val="dash"/>
            </a:ln>
          </c:spPr>
        </c:majorGridlines>
        <c:numFmt formatCode="0\%" sourceLinked="0"/>
        <c:tickLblPos val="nextTo"/>
        <c:txPr>
          <a:bodyPr/>
          <a:lstStyle/>
          <a:p>
            <a:pPr>
              <a:defRPr sz="1000">
                <a:latin typeface="Calibri" pitchFamily="34" charset="0"/>
                <a:cs typeface="Calibri" pitchFamily="34" charset="0"/>
              </a:defRPr>
            </a:pPr>
            <a:endParaRPr lang="es-ES"/>
          </a:p>
        </c:txPr>
        <c:crossAx val="334994816"/>
        <c:crosses val="max"/>
        <c:crossBetween val="between"/>
        <c:majorUnit val="20"/>
      </c:valAx>
      <c:spPr>
        <a:ln>
          <a:solidFill>
            <a:srgbClr val="808080"/>
          </a:solidFill>
        </a:ln>
      </c:spPr>
    </c:plotArea>
    <c:plotVisOnly val="1"/>
    <c:dispBlanksAs val="gap"/>
  </c:chart>
  <c:txPr>
    <a:bodyPr/>
    <a:lstStyle/>
    <a:p>
      <a:pPr>
        <a:defRPr sz="1800"/>
      </a:pPr>
      <a:endParaRPr lang="es-ES"/>
    </a:p>
  </c:txPr>
  <c:externalData r:id="rId1"/>
</c:chartSpace>
</file>

<file path=ppt/charts/chart77.xml><?xml version="1.0" encoding="utf-8"?>
<c:chartSpace xmlns:c="http://schemas.openxmlformats.org/drawingml/2006/chart" xmlns:a="http://schemas.openxmlformats.org/drawingml/2006/main" xmlns:r="http://schemas.openxmlformats.org/officeDocument/2006/relationships">
  <c:lang val="es-ES"/>
  <c:chart>
    <c:autoTitleDeleted val="1"/>
    <c:plotArea>
      <c:layout>
        <c:manualLayout>
          <c:layoutTarget val="inner"/>
          <c:xMode val="edge"/>
          <c:yMode val="edge"/>
          <c:x val="3.7704009656019742E-2"/>
          <c:y val="4.1032527090344398E-2"/>
          <c:w val="0.77492112828670734"/>
          <c:h val="0.88933476293341318"/>
        </c:manualLayout>
      </c:layout>
      <c:barChart>
        <c:barDir val="bar"/>
        <c:grouping val="clustered"/>
        <c:ser>
          <c:idx val="0"/>
          <c:order val="0"/>
          <c:tx>
            <c:strRef>
              <c:f>Hoja1!$B$1</c:f>
              <c:strCache>
                <c:ptCount val="1"/>
                <c:pt idx="0">
                  <c:v>Columna1</c:v>
                </c:pt>
              </c:strCache>
            </c:strRef>
          </c:tx>
          <c:spPr>
            <a:solidFill>
              <a:schemeClr val="accent6">
                <a:lumMod val="60000"/>
                <a:lumOff val="40000"/>
              </a:schemeClr>
            </a:solidFill>
          </c:spPr>
          <c:dLbls>
            <c:numFmt formatCode="0.0\%" sourceLinked="0"/>
            <c:spPr>
              <a:solidFill>
                <a:schemeClr val="bg1"/>
              </a:solidFill>
            </c:spPr>
            <c:txPr>
              <a:bodyPr/>
              <a:lstStyle/>
              <a:p>
                <a:pPr>
                  <a:defRPr sz="1400">
                    <a:latin typeface="Calibri" pitchFamily="34" charset="0"/>
                    <a:cs typeface="Calibri" pitchFamily="34" charset="0"/>
                  </a:defRPr>
                </a:pPr>
                <a:endParaRPr lang="es-ES"/>
              </a:p>
            </c:txPr>
            <c:showVal val="1"/>
          </c:dLbls>
          <c:cat>
            <c:strRef>
              <c:f>Hoja1!$A$2:$A$15</c:f>
              <c:strCache>
                <c:ptCount val="14"/>
                <c:pt idx="0">
                  <c:v>Consumo de alcohol/ drogas</c:v>
                </c:pt>
                <c:pt idx="1">
                  <c:v>Venta de alcohol/ drogas</c:v>
                </c:pt>
                <c:pt idx="2">
                  <c:v>Violencia verbal/ Escandalos/ riñas</c:v>
                </c:pt>
                <c:pt idx="3">
                  <c:v>Vandalismo/ gamberrismo en general</c:v>
                </c:pt>
                <c:pt idx="4">
                  <c:v>Robos/ atracos/ tirones</c:v>
                </c:pt>
                <c:pt idx="5">
                  <c:v>Presencia de personas sospechosas o que le intimiden</c:v>
                </c:pt>
                <c:pt idx="6">
                  <c:v>Violencia física</c:v>
                </c:pt>
                <c:pt idx="7">
                  <c:v>Sustracción de objeto de vehículo (zona de parking)</c:v>
                </c:pt>
                <c:pt idx="8">
                  <c:v>Robo de vehículo (zona de parking)</c:v>
                </c:pt>
                <c:pt idx="9">
                  <c:v>Acoso</c:v>
                </c:pt>
                <c:pt idx="10">
                  <c:v>Ningún hecho concreto, pero tiene sensación de inseguridad</c:v>
                </c:pt>
                <c:pt idx="11">
                  <c:v>Otros</c:v>
                </c:pt>
                <c:pt idx="12">
                  <c:v>Ninguno/ me siento seguro</c:v>
                </c:pt>
                <c:pt idx="13">
                  <c:v>No sabe</c:v>
                </c:pt>
              </c:strCache>
            </c:strRef>
          </c:cat>
          <c:val>
            <c:numRef>
              <c:f>Hoja1!$B$2:$B$15</c:f>
              <c:numCache>
                <c:formatCode>General</c:formatCode>
                <c:ptCount val="14"/>
                <c:pt idx="0">
                  <c:v>55.15</c:v>
                </c:pt>
                <c:pt idx="1">
                  <c:v>44.720000000000006</c:v>
                </c:pt>
                <c:pt idx="2">
                  <c:v>36.33</c:v>
                </c:pt>
                <c:pt idx="3">
                  <c:v>35.94</c:v>
                </c:pt>
                <c:pt idx="4">
                  <c:v>35.74</c:v>
                </c:pt>
                <c:pt idx="5">
                  <c:v>33.49</c:v>
                </c:pt>
                <c:pt idx="6">
                  <c:v>29.79</c:v>
                </c:pt>
                <c:pt idx="7">
                  <c:v>25.479999999999997</c:v>
                </c:pt>
                <c:pt idx="8">
                  <c:v>24.49</c:v>
                </c:pt>
                <c:pt idx="9">
                  <c:v>21.27</c:v>
                </c:pt>
                <c:pt idx="10">
                  <c:v>1.47</c:v>
                </c:pt>
                <c:pt idx="11">
                  <c:v>7.14</c:v>
                </c:pt>
                <c:pt idx="12">
                  <c:v>11.629999999999999</c:v>
                </c:pt>
                <c:pt idx="13">
                  <c:v>5.08</c:v>
                </c:pt>
              </c:numCache>
            </c:numRef>
          </c:val>
        </c:ser>
        <c:dLbls/>
        <c:gapWidth val="50"/>
        <c:axId val="335164928"/>
        <c:axId val="335166464"/>
      </c:barChart>
      <c:catAx>
        <c:axId val="335164928"/>
        <c:scaling>
          <c:orientation val="maxMin"/>
        </c:scaling>
        <c:axPos val="l"/>
        <c:tickLblPos val="none"/>
        <c:txPr>
          <a:bodyPr/>
          <a:lstStyle/>
          <a:p>
            <a:pPr>
              <a:defRPr sz="1300">
                <a:latin typeface="Calibri" pitchFamily="34" charset="0"/>
                <a:cs typeface="Calibri" pitchFamily="34" charset="0"/>
              </a:defRPr>
            </a:pPr>
            <a:endParaRPr lang="es-ES"/>
          </a:p>
        </c:txPr>
        <c:crossAx val="335166464"/>
        <c:crosses val="autoZero"/>
        <c:auto val="1"/>
        <c:lblAlgn val="ctr"/>
        <c:lblOffset val="100"/>
        <c:tickLblSkip val="1"/>
      </c:catAx>
      <c:valAx>
        <c:axId val="335166464"/>
        <c:scaling>
          <c:orientation val="minMax"/>
          <c:max val="80"/>
        </c:scaling>
        <c:axPos val="b"/>
        <c:majorGridlines>
          <c:spPr>
            <a:ln>
              <a:solidFill>
                <a:schemeClr val="bg1">
                  <a:lumMod val="50000"/>
                </a:schemeClr>
              </a:solidFill>
              <a:prstDash val="dash"/>
            </a:ln>
          </c:spPr>
        </c:majorGridlines>
        <c:numFmt formatCode="0\%" sourceLinked="0"/>
        <c:tickLblPos val="nextTo"/>
        <c:txPr>
          <a:bodyPr/>
          <a:lstStyle/>
          <a:p>
            <a:pPr>
              <a:defRPr sz="1000">
                <a:latin typeface="Calibri" pitchFamily="34" charset="0"/>
                <a:cs typeface="Calibri" pitchFamily="34" charset="0"/>
              </a:defRPr>
            </a:pPr>
            <a:endParaRPr lang="es-ES"/>
          </a:p>
        </c:txPr>
        <c:crossAx val="335164928"/>
        <c:crosses val="max"/>
        <c:crossBetween val="between"/>
        <c:majorUnit val="20"/>
      </c:valAx>
      <c:spPr>
        <a:ln>
          <a:solidFill>
            <a:srgbClr val="808080"/>
          </a:solidFill>
        </a:ln>
      </c:spPr>
    </c:plotArea>
    <c:plotVisOnly val="1"/>
    <c:dispBlanksAs val="gap"/>
  </c:chart>
  <c:txPr>
    <a:bodyPr/>
    <a:lstStyle/>
    <a:p>
      <a:pPr>
        <a:defRPr sz="1800"/>
      </a:pPr>
      <a:endParaRPr lang="es-ES"/>
    </a:p>
  </c:txPr>
  <c:externalData r:id="rId1"/>
</c:chartSpace>
</file>

<file path=ppt/charts/chart78.xml><?xml version="1.0" encoding="utf-8"?>
<c:chartSpace xmlns:c="http://schemas.openxmlformats.org/drawingml/2006/chart" xmlns:a="http://schemas.openxmlformats.org/drawingml/2006/main" xmlns:r="http://schemas.openxmlformats.org/officeDocument/2006/relationships">
  <c:lang val="es-ES"/>
  <c:chart>
    <c:autoTitleDeleted val="1"/>
    <c:plotArea>
      <c:layout>
        <c:manualLayout>
          <c:layoutTarget val="inner"/>
          <c:xMode val="edge"/>
          <c:yMode val="edge"/>
          <c:x val="3.7704009656019742E-2"/>
          <c:y val="4.1032527090344398E-2"/>
          <c:w val="0.77492112828670734"/>
          <c:h val="0.88933476293341318"/>
        </c:manualLayout>
      </c:layout>
      <c:barChart>
        <c:barDir val="bar"/>
        <c:grouping val="clustered"/>
        <c:ser>
          <c:idx val="0"/>
          <c:order val="0"/>
          <c:tx>
            <c:strRef>
              <c:f>Hoja1!$B$1</c:f>
              <c:strCache>
                <c:ptCount val="1"/>
                <c:pt idx="0">
                  <c:v>Columna1</c:v>
                </c:pt>
              </c:strCache>
            </c:strRef>
          </c:tx>
          <c:spPr>
            <a:solidFill>
              <a:schemeClr val="accent6"/>
            </a:solidFill>
          </c:spPr>
          <c:dLbls>
            <c:numFmt formatCode="0.0\%" sourceLinked="0"/>
            <c:spPr>
              <a:solidFill>
                <a:schemeClr val="bg1"/>
              </a:solidFill>
            </c:spPr>
            <c:txPr>
              <a:bodyPr/>
              <a:lstStyle/>
              <a:p>
                <a:pPr>
                  <a:defRPr sz="1400">
                    <a:latin typeface="Calibri" pitchFamily="34" charset="0"/>
                    <a:cs typeface="Calibri" pitchFamily="34" charset="0"/>
                  </a:defRPr>
                </a:pPr>
                <a:endParaRPr lang="es-ES"/>
              </a:p>
            </c:txPr>
            <c:showVal val="1"/>
          </c:dLbls>
          <c:cat>
            <c:strRef>
              <c:f>Hoja1!$A$2:$A$15</c:f>
              <c:strCache>
                <c:ptCount val="14"/>
                <c:pt idx="0">
                  <c:v>Violencia verbal/ Escandalos/ riñas</c:v>
                </c:pt>
                <c:pt idx="1">
                  <c:v>Consumo de alcohol/ drogas</c:v>
                </c:pt>
                <c:pt idx="2">
                  <c:v>Venta de alcohol/ drogas</c:v>
                </c:pt>
                <c:pt idx="3">
                  <c:v>Vandalismo/ gamberrismo en general</c:v>
                </c:pt>
                <c:pt idx="4">
                  <c:v>Sustracción de objeto de vehículo (zona de parking)</c:v>
                </c:pt>
                <c:pt idx="5">
                  <c:v>Violencia física</c:v>
                </c:pt>
                <c:pt idx="6">
                  <c:v>Robos/ atracos/ tirones</c:v>
                </c:pt>
                <c:pt idx="7">
                  <c:v>Presencia de personas sospechosas o que le intimiden</c:v>
                </c:pt>
                <c:pt idx="8">
                  <c:v>Robo de vehículo (zona de parking)</c:v>
                </c:pt>
                <c:pt idx="9">
                  <c:v>Acoso</c:v>
                </c:pt>
                <c:pt idx="10">
                  <c:v>Ningún hecho concreto, pero tiene sensación de inseguridad</c:v>
                </c:pt>
                <c:pt idx="11">
                  <c:v>Otros</c:v>
                </c:pt>
                <c:pt idx="12">
                  <c:v>Ninguno/ me siento seguro</c:v>
                </c:pt>
                <c:pt idx="13">
                  <c:v>No sabe</c:v>
                </c:pt>
              </c:strCache>
            </c:strRef>
          </c:cat>
          <c:val>
            <c:numRef>
              <c:f>Hoja1!$B$2:$B$15</c:f>
              <c:numCache>
                <c:formatCode>General</c:formatCode>
                <c:ptCount val="14"/>
                <c:pt idx="0">
                  <c:v>44.720000000000006</c:v>
                </c:pt>
                <c:pt idx="1">
                  <c:v>42.17</c:v>
                </c:pt>
                <c:pt idx="2">
                  <c:v>33.230000000000011</c:v>
                </c:pt>
                <c:pt idx="3">
                  <c:v>31.22</c:v>
                </c:pt>
                <c:pt idx="4">
                  <c:v>30.27</c:v>
                </c:pt>
                <c:pt idx="5">
                  <c:v>29.41</c:v>
                </c:pt>
                <c:pt idx="6">
                  <c:v>29.03</c:v>
                </c:pt>
                <c:pt idx="7">
                  <c:v>27.91</c:v>
                </c:pt>
                <c:pt idx="8">
                  <c:v>27.7</c:v>
                </c:pt>
                <c:pt idx="9">
                  <c:v>19.850000000000001</c:v>
                </c:pt>
                <c:pt idx="10">
                  <c:v>1.23</c:v>
                </c:pt>
                <c:pt idx="11">
                  <c:v>8.81</c:v>
                </c:pt>
                <c:pt idx="12">
                  <c:v>10.61</c:v>
                </c:pt>
                <c:pt idx="13">
                  <c:v>7.31</c:v>
                </c:pt>
              </c:numCache>
            </c:numRef>
          </c:val>
        </c:ser>
        <c:dLbls/>
        <c:gapWidth val="50"/>
        <c:axId val="335314304"/>
        <c:axId val="335320192"/>
      </c:barChart>
      <c:catAx>
        <c:axId val="335314304"/>
        <c:scaling>
          <c:orientation val="maxMin"/>
        </c:scaling>
        <c:axPos val="l"/>
        <c:tickLblPos val="none"/>
        <c:txPr>
          <a:bodyPr/>
          <a:lstStyle/>
          <a:p>
            <a:pPr>
              <a:defRPr sz="1300">
                <a:latin typeface="Calibri" pitchFamily="34" charset="0"/>
                <a:cs typeface="Calibri" pitchFamily="34" charset="0"/>
              </a:defRPr>
            </a:pPr>
            <a:endParaRPr lang="es-ES"/>
          </a:p>
        </c:txPr>
        <c:crossAx val="335320192"/>
        <c:crosses val="autoZero"/>
        <c:auto val="1"/>
        <c:lblAlgn val="ctr"/>
        <c:lblOffset val="100"/>
        <c:tickLblSkip val="1"/>
      </c:catAx>
      <c:valAx>
        <c:axId val="335320192"/>
        <c:scaling>
          <c:orientation val="minMax"/>
          <c:max val="80"/>
        </c:scaling>
        <c:axPos val="b"/>
        <c:majorGridlines>
          <c:spPr>
            <a:ln>
              <a:solidFill>
                <a:schemeClr val="bg1">
                  <a:lumMod val="50000"/>
                </a:schemeClr>
              </a:solidFill>
              <a:prstDash val="dash"/>
            </a:ln>
          </c:spPr>
        </c:majorGridlines>
        <c:numFmt formatCode="0\%" sourceLinked="0"/>
        <c:tickLblPos val="nextTo"/>
        <c:txPr>
          <a:bodyPr/>
          <a:lstStyle/>
          <a:p>
            <a:pPr>
              <a:defRPr sz="1000">
                <a:latin typeface="Calibri" pitchFamily="34" charset="0"/>
                <a:cs typeface="Calibri" pitchFamily="34" charset="0"/>
              </a:defRPr>
            </a:pPr>
            <a:endParaRPr lang="es-ES"/>
          </a:p>
        </c:txPr>
        <c:crossAx val="335314304"/>
        <c:crosses val="max"/>
        <c:crossBetween val="between"/>
        <c:majorUnit val="20"/>
      </c:valAx>
      <c:spPr>
        <a:ln>
          <a:solidFill>
            <a:srgbClr val="808080"/>
          </a:solidFill>
        </a:ln>
      </c:spPr>
    </c:plotArea>
    <c:plotVisOnly val="1"/>
    <c:dispBlanksAs val="gap"/>
  </c:chart>
  <c:txPr>
    <a:bodyPr/>
    <a:lstStyle/>
    <a:p>
      <a:pPr>
        <a:defRPr sz="1800"/>
      </a:pPr>
      <a:endParaRPr lang="es-ES"/>
    </a:p>
  </c:txPr>
  <c:externalData r:id="rId1"/>
</c:chartSpace>
</file>

<file path=ppt/charts/chart79.xml><?xml version="1.0" encoding="utf-8"?>
<c:chartSpace xmlns:c="http://schemas.openxmlformats.org/drawingml/2006/chart" xmlns:a="http://schemas.openxmlformats.org/drawingml/2006/main" xmlns:r="http://schemas.openxmlformats.org/officeDocument/2006/relationships">
  <c:lang val="es-ES"/>
  <c:chart>
    <c:autoTitleDeleted val="1"/>
    <c:plotArea>
      <c:layout>
        <c:manualLayout>
          <c:layoutTarget val="inner"/>
          <c:xMode val="edge"/>
          <c:yMode val="edge"/>
          <c:x val="3.7704009656019742E-2"/>
          <c:y val="4.1032527090344398E-2"/>
          <c:w val="0.77492112828670734"/>
          <c:h val="0.88933476293341318"/>
        </c:manualLayout>
      </c:layout>
      <c:barChart>
        <c:barDir val="bar"/>
        <c:grouping val="clustered"/>
        <c:ser>
          <c:idx val="0"/>
          <c:order val="0"/>
          <c:tx>
            <c:strRef>
              <c:f>Hoja1!$B$1</c:f>
              <c:strCache>
                <c:ptCount val="1"/>
                <c:pt idx="0">
                  <c:v>Columna1</c:v>
                </c:pt>
              </c:strCache>
            </c:strRef>
          </c:tx>
          <c:spPr>
            <a:solidFill>
              <a:schemeClr val="bg1">
                <a:lumMod val="75000"/>
              </a:schemeClr>
            </a:solidFill>
          </c:spPr>
          <c:dLbls>
            <c:numFmt formatCode="0.0\%" sourceLinked="0"/>
            <c:spPr>
              <a:solidFill>
                <a:schemeClr val="bg1"/>
              </a:solidFill>
            </c:spPr>
            <c:txPr>
              <a:bodyPr/>
              <a:lstStyle/>
              <a:p>
                <a:pPr>
                  <a:defRPr sz="1400">
                    <a:latin typeface="Calibri" pitchFamily="34" charset="0"/>
                    <a:cs typeface="Calibri" pitchFamily="34" charset="0"/>
                  </a:defRPr>
                </a:pPr>
                <a:endParaRPr lang="es-ES"/>
              </a:p>
            </c:txPr>
            <c:showVal val="1"/>
          </c:dLbls>
          <c:cat>
            <c:strRef>
              <c:f>Hoja1!$A$2:$A$15</c:f>
              <c:strCache>
                <c:ptCount val="14"/>
                <c:pt idx="0">
                  <c:v>Vandalismo/ gamberrismo en general</c:v>
                </c:pt>
                <c:pt idx="1">
                  <c:v>Violencia verbal/ Escandalos/ riñas</c:v>
                </c:pt>
                <c:pt idx="2">
                  <c:v>Presencia de personas sospechosas o que le intimiden</c:v>
                </c:pt>
                <c:pt idx="3">
                  <c:v>Consumo de alcohol/ drogas</c:v>
                </c:pt>
                <c:pt idx="4">
                  <c:v>Robos/ atracos/ tirones</c:v>
                </c:pt>
                <c:pt idx="5">
                  <c:v>Venta de alcohol/ drogas</c:v>
                </c:pt>
                <c:pt idx="6">
                  <c:v>Violencia física</c:v>
                </c:pt>
                <c:pt idx="7">
                  <c:v>Sustracción de objeto de vehículo (zona de parking)</c:v>
                </c:pt>
                <c:pt idx="8">
                  <c:v>Robo de vehículo (zona de parking)</c:v>
                </c:pt>
                <c:pt idx="9">
                  <c:v>Acoso</c:v>
                </c:pt>
                <c:pt idx="10">
                  <c:v>Ningún hecho concreto, pero tiene sensación de inseguridad</c:v>
                </c:pt>
                <c:pt idx="11">
                  <c:v>Otros</c:v>
                </c:pt>
                <c:pt idx="12">
                  <c:v>Ninguno/ me siento seguro</c:v>
                </c:pt>
                <c:pt idx="13">
                  <c:v>No sabe</c:v>
                </c:pt>
              </c:strCache>
            </c:strRef>
          </c:cat>
          <c:val>
            <c:numRef>
              <c:f>Hoja1!$B$2:$B$15</c:f>
              <c:numCache>
                <c:formatCode>General</c:formatCode>
                <c:ptCount val="14"/>
                <c:pt idx="0">
                  <c:v>37.720000000000006</c:v>
                </c:pt>
                <c:pt idx="1">
                  <c:v>37.42</c:v>
                </c:pt>
                <c:pt idx="2">
                  <c:v>37.190000000000005</c:v>
                </c:pt>
                <c:pt idx="3">
                  <c:v>36.61</c:v>
                </c:pt>
                <c:pt idx="4">
                  <c:v>35.08</c:v>
                </c:pt>
                <c:pt idx="5">
                  <c:v>30.99</c:v>
                </c:pt>
                <c:pt idx="6">
                  <c:v>28.5</c:v>
                </c:pt>
                <c:pt idx="7">
                  <c:v>26.53</c:v>
                </c:pt>
                <c:pt idx="8">
                  <c:v>22.67</c:v>
                </c:pt>
                <c:pt idx="9">
                  <c:v>20.86</c:v>
                </c:pt>
                <c:pt idx="10">
                  <c:v>3.16</c:v>
                </c:pt>
                <c:pt idx="11">
                  <c:v>9.6</c:v>
                </c:pt>
                <c:pt idx="12">
                  <c:v>10.350000000000001</c:v>
                </c:pt>
                <c:pt idx="13">
                  <c:v>7.67</c:v>
                </c:pt>
              </c:numCache>
            </c:numRef>
          </c:val>
        </c:ser>
        <c:dLbls/>
        <c:gapWidth val="50"/>
        <c:axId val="335480320"/>
        <c:axId val="335481856"/>
      </c:barChart>
      <c:catAx>
        <c:axId val="335480320"/>
        <c:scaling>
          <c:orientation val="maxMin"/>
        </c:scaling>
        <c:axPos val="l"/>
        <c:tickLblPos val="none"/>
        <c:txPr>
          <a:bodyPr/>
          <a:lstStyle/>
          <a:p>
            <a:pPr>
              <a:defRPr sz="1300">
                <a:latin typeface="Calibri" pitchFamily="34" charset="0"/>
                <a:cs typeface="Calibri" pitchFamily="34" charset="0"/>
              </a:defRPr>
            </a:pPr>
            <a:endParaRPr lang="es-ES"/>
          </a:p>
        </c:txPr>
        <c:crossAx val="335481856"/>
        <c:crosses val="autoZero"/>
        <c:auto val="1"/>
        <c:lblAlgn val="ctr"/>
        <c:lblOffset val="100"/>
        <c:tickLblSkip val="1"/>
      </c:catAx>
      <c:valAx>
        <c:axId val="335481856"/>
        <c:scaling>
          <c:orientation val="minMax"/>
          <c:max val="80"/>
        </c:scaling>
        <c:axPos val="b"/>
        <c:majorGridlines>
          <c:spPr>
            <a:ln>
              <a:solidFill>
                <a:schemeClr val="bg1">
                  <a:lumMod val="50000"/>
                </a:schemeClr>
              </a:solidFill>
              <a:prstDash val="dash"/>
            </a:ln>
          </c:spPr>
        </c:majorGridlines>
        <c:numFmt formatCode="0\%" sourceLinked="0"/>
        <c:tickLblPos val="nextTo"/>
        <c:txPr>
          <a:bodyPr/>
          <a:lstStyle/>
          <a:p>
            <a:pPr>
              <a:defRPr sz="1000">
                <a:latin typeface="Calibri" pitchFamily="34" charset="0"/>
                <a:cs typeface="Calibri" pitchFamily="34" charset="0"/>
              </a:defRPr>
            </a:pPr>
            <a:endParaRPr lang="es-ES"/>
          </a:p>
        </c:txPr>
        <c:crossAx val="335480320"/>
        <c:crosses val="max"/>
        <c:crossBetween val="between"/>
        <c:majorUnit val="20"/>
      </c:valAx>
      <c:spPr>
        <a:ln>
          <a:solidFill>
            <a:srgbClr val="808080"/>
          </a:solidFill>
        </a:ln>
      </c:spPr>
    </c:plotArea>
    <c:plotVisOnly val="1"/>
    <c:dispBlanksAs val="gap"/>
  </c:chart>
  <c:txPr>
    <a:bodyPr/>
    <a:lstStyle/>
    <a:p>
      <a:pPr>
        <a:defRPr sz="1800"/>
      </a:pPr>
      <a:endParaRPr lang="es-E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s-E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0133737581372838E-2"/>
          <c:y val="0.26306512115170155"/>
          <c:w val="0.9225211261152817"/>
          <c:h val="0.68928457977087632"/>
        </c:manualLayout>
      </c:layout>
      <c:barChart>
        <c:barDir val="col"/>
        <c:grouping val="clustered"/>
        <c:ser>
          <c:idx val="0"/>
          <c:order val="0"/>
          <c:tx>
            <c:strRef>
              <c:f>Hoja1!$A$2</c:f>
              <c:strCache>
                <c:ptCount val="1"/>
                <c:pt idx="0">
                  <c:v>Indicador</c:v>
                </c:pt>
              </c:strCache>
            </c:strRef>
          </c:tx>
          <c:spPr>
            <a:solidFill>
              <a:srgbClr val="9BBB59">
                <a:lumMod val="60000"/>
                <a:lumOff val="40000"/>
              </a:srgbClr>
            </a:solidFill>
          </c:spPr>
          <c:dPt>
            <c:idx val="0"/>
            <c:spPr>
              <a:solidFill>
                <a:srgbClr val="9BBB59">
                  <a:lumMod val="50000"/>
                </a:srgbClr>
              </a:solidFill>
            </c:spPr>
          </c:dPt>
          <c:dLbls>
            <c:numFmt formatCode="0.0\%" sourceLinked="0"/>
            <c:spPr>
              <a:solidFill>
                <a:schemeClr val="bg1"/>
              </a:solidFill>
            </c:spPr>
            <c:txPr>
              <a:bodyPr/>
              <a:lstStyle/>
              <a:p>
                <a:pPr>
                  <a:defRPr sz="1600">
                    <a:latin typeface="Calibri" pitchFamily="34" charset="0"/>
                    <a:cs typeface="Calibri" pitchFamily="34" charset="0"/>
                  </a:defRPr>
                </a:pPr>
                <a:endParaRPr lang="es-ES"/>
              </a:p>
            </c:txPr>
            <c:showVal val="1"/>
          </c:dLbls>
          <c:cat>
            <c:strRef>
              <c:f>Hoja1!$B$1:$G$1</c:f>
              <c:strCache>
                <c:ptCount val="6"/>
                <c:pt idx="0">
                  <c:v>TOTAL
(2.081 Casos)</c:v>
                </c:pt>
                <c:pt idx="1">
                  <c:v>De 18 a 24 años
(246 Casos)</c:v>
                </c:pt>
                <c:pt idx="2">
                  <c:v>De 25 a 34 años
(513 Casos)</c:v>
                </c:pt>
                <c:pt idx="3">
                  <c:v>De 35 a 44 años
(540 Casos)</c:v>
                </c:pt>
                <c:pt idx="4">
                  <c:v>De 45 a 54 años
(455 Casos)</c:v>
                </c:pt>
                <c:pt idx="5">
                  <c:v>De 55 a 65 años
(327 Casos)</c:v>
                </c:pt>
              </c:strCache>
            </c:strRef>
          </c:cat>
          <c:val>
            <c:numRef>
              <c:f>Hoja1!$B$2:$G$2</c:f>
              <c:numCache>
                <c:formatCode>####.0</c:formatCode>
                <c:ptCount val="6"/>
                <c:pt idx="0">
                  <c:v>74.011464486136418</c:v>
                </c:pt>
                <c:pt idx="1">
                  <c:v>61.894994859336137</c:v>
                </c:pt>
                <c:pt idx="2">
                  <c:v>78.698624921969113</c:v>
                </c:pt>
                <c:pt idx="3">
                  <c:v>76.577869092204779</c:v>
                </c:pt>
                <c:pt idx="4">
                  <c:v>72.700889905913428</c:v>
                </c:pt>
                <c:pt idx="5">
                  <c:v>72.442873164568155</c:v>
                </c:pt>
              </c:numCache>
            </c:numRef>
          </c:val>
        </c:ser>
        <c:dLbls/>
        <c:gapWidth val="50"/>
        <c:axId val="301665280"/>
        <c:axId val="301683456"/>
      </c:barChart>
      <c:catAx>
        <c:axId val="301665280"/>
        <c:scaling>
          <c:orientation val="minMax"/>
        </c:scaling>
        <c:axPos val="b"/>
        <c:majorTickMark val="none"/>
        <c:tickLblPos val="high"/>
        <c:txPr>
          <a:bodyPr/>
          <a:lstStyle/>
          <a:p>
            <a:pPr>
              <a:defRPr sz="1400">
                <a:latin typeface="Calibri" pitchFamily="34" charset="0"/>
                <a:cs typeface="Calibri" pitchFamily="34" charset="0"/>
              </a:defRPr>
            </a:pPr>
            <a:endParaRPr lang="es-ES"/>
          </a:p>
        </c:txPr>
        <c:crossAx val="301683456"/>
        <c:crosses val="autoZero"/>
        <c:auto val="1"/>
        <c:lblAlgn val="ctr"/>
        <c:lblOffset val="0"/>
      </c:catAx>
      <c:valAx>
        <c:axId val="301683456"/>
        <c:scaling>
          <c:orientation val="minMax"/>
          <c:max val="100"/>
          <c:min val="0"/>
        </c:scaling>
        <c:axPos val="l"/>
        <c:majorGridlines>
          <c:spPr>
            <a:ln>
              <a:solidFill>
                <a:schemeClr val="bg1">
                  <a:lumMod val="50000"/>
                </a:schemeClr>
              </a:solidFill>
              <a:prstDash val="dash"/>
            </a:ln>
          </c:spPr>
        </c:majorGridlines>
        <c:numFmt formatCode="0\%" sourceLinked="0"/>
        <c:tickLblPos val="nextTo"/>
        <c:txPr>
          <a:bodyPr/>
          <a:lstStyle/>
          <a:p>
            <a:pPr>
              <a:defRPr sz="1000">
                <a:latin typeface="Calibri" pitchFamily="34" charset="0"/>
                <a:cs typeface="Calibri" pitchFamily="34" charset="0"/>
              </a:defRPr>
            </a:pPr>
            <a:endParaRPr lang="es-ES"/>
          </a:p>
        </c:txPr>
        <c:crossAx val="301665280"/>
        <c:crosses val="autoZero"/>
        <c:crossBetween val="between"/>
        <c:majorUnit val="20"/>
      </c:valAx>
      <c:spPr>
        <a:ln>
          <a:solidFill>
            <a:srgbClr val="808080"/>
          </a:solidFill>
        </a:ln>
      </c:spPr>
    </c:plotArea>
    <c:plotVisOnly val="1"/>
    <c:dispBlanksAs val="gap"/>
  </c:chart>
  <c:txPr>
    <a:bodyPr/>
    <a:lstStyle/>
    <a:p>
      <a:pPr>
        <a:defRPr sz="1800"/>
      </a:pPr>
      <a:endParaRPr lang="es-ES"/>
    </a:p>
  </c:txPr>
  <c:externalData r:id="rId2"/>
</c:chartSpace>
</file>

<file path=ppt/charts/chart80.xml><?xml version="1.0" encoding="utf-8"?>
<c:chartSpace xmlns:c="http://schemas.openxmlformats.org/drawingml/2006/chart" xmlns:a="http://schemas.openxmlformats.org/drawingml/2006/main" xmlns:r="http://schemas.openxmlformats.org/officeDocument/2006/relationships">
  <c:lang val="es-ES"/>
  <c:chart>
    <c:autoTitleDeleted val="1"/>
    <c:plotArea>
      <c:layout>
        <c:manualLayout>
          <c:layoutTarget val="inner"/>
          <c:xMode val="edge"/>
          <c:yMode val="edge"/>
          <c:x val="3.7704009656019742E-2"/>
          <c:y val="4.1032527090344398E-2"/>
          <c:w val="0.77492112828670734"/>
          <c:h val="0.88933476293341318"/>
        </c:manualLayout>
      </c:layout>
      <c:barChart>
        <c:barDir val="bar"/>
        <c:grouping val="clustered"/>
        <c:ser>
          <c:idx val="0"/>
          <c:order val="0"/>
          <c:tx>
            <c:strRef>
              <c:f>Hoja1!$B$1</c:f>
              <c:strCache>
                <c:ptCount val="1"/>
                <c:pt idx="0">
                  <c:v>Columna1</c:v>
                </c:pt>
              </c:strCache>
            </c:strRef>
          </c:tx>
          <c:spPr>
            <a:solidFill>
              <a:schemeClr val="bg1">
                <a:lumMod val="50000"/>
              </a:schemeClr>
            </a:solidFill>
          </c:spPr>
          <c:dLbls>
            <c:numFmt formatCode="0.0\%" sourceLinked="0"/>
            <c:spPr>
              <a:solidFill>
                <a:schemeClr val="bg1"/>
              </a:solidFill>
            </c:spPr>
            <c:txPr>
              <a:bodyPr/>
              <a:lstStyle/>
              <a:p>
                <a:pPr>
                  <a:defRPr sz="1400">
                    <a:latin typeface="Calibri" pitchFamily="34" charset="0"/>
                    <a:cs typeface="Calibri" pitchFamily="34" charset="0"/>
                  </a:defRPr>
                </a:pPr>
                <a:endParaRPr lang="es-ES"/>
              </a:p>
            </c:txPr>
            <c:showVal val="1"/>
          </c:dLbls>
          <c:cat>
            <c:strRef>
              <c:f>Hoja1!$A$2:$A$15</c:f>
              <c:strCache>
                <c:ptCount val="14"/>
                <c:pt idx="0">
                  <c:v>Violencia verbal/ Escandalos/ riñas</c:v>
                </c:pt>
                <c:pt idx="1">
                  <c:v>Sustracción de objeto de vehículo (zona de parking)</c:v>
                </c:pt>
                <c:pt idx="2">
                  <c:v>Vandalismo/ gamberrismo en general</c:v>
                </c:pt>
                <c:pt idx="3">
                  <c:v>Robos/ atracos/ tirones</c:v>
                </c:pt>
                <c:pt idx="4">
                  <c:v>Venta de alcohol/ drogas</c:v>
                </c:pt>
                <c:pt idx="5">
                  <c:v>Presencia de personas sospechosas o que le intimiden</c:v>
                </c:pt>
                <c:pt idx="6">
                  <c:v>Robo de vehículo (zona de parking)</c:v>
                </c:pt>
                <c:pt idx="7">
                  <c:v>Consumo de alcohol/ drogas</c:v>
                </c:pt>
                <c:pt idx="8">
                  <c:v>Violencia física</c:v>
                </c:pt>
                <c:pt idx="9">
                  <c:v>Acoso</c:v>
                </c:pt>
                <c:pt idx="10">
                  <c:v>Ningún hecho concreto, pero tiene sensación de inseguridad</c:v>
                </c:pt>
                <c:pt idx="11">
                  <c:v>Otros</c:v>
                </c:pt>
                <c:pt idx="12">
                  <c:v>Ninguno/ me siento seguro</c:v>
                </c:pt>
                <c:pt idx="13">
                  <c:v>No sabe</c:v>
                </c:pt>
              </c:strCache>
            </c:strRef>
          </c:cat>
          <c:val>
            <c:numRef>
              <c:f>Hoja1!$B$2:$B$15</c:f>
              <c:numCache>
                <c:formatCode>General</c:formatCode>
                <c:ptCount val="14"/>
                <c:pt idx="0">
                  <c:v>29.779999999999998</c:v>
                </c:pt>
                <c:pt idx="1">
                  <c:v>25.2</c:v>
                </c:pt>
                <c:pt idx="2">
                  <c:v>23.82</c:v>
                </c:pt>
                <c:pt idx="3">
                  <c:v>23.1</c:v>
                </c:pt>
                <c:pt idx="4">
                  <c:v>22.58</c:v>
                </c:pt>
                <c:pt idx="5">
                  <c:v>22.55</c:v>
                </c:pt>
                <c:pt idx="6">
                  <c:v>22.53</c:v>
                </c:pt>
                <c:pt idx="7">
                  <c:v>22.22</c:v>
                </c:pt>
                <c:pt idx="8">
                  <c:v>18.420000000000002</c:v>
                </c:pt>
                <c:pt idx="9">
                  <c:v>14.82</c:v>
                </c:pt>
                <c:pt idx="10">
                  <c:v>2.73</c:v>
                </c:pt>
                <c:pt idx="11">
                  <c:v>10.53</c:v>
                </c:pt>
                <c:pt idx="12">
                  <c:v>15.82</c:v>
                </c:pt>
                <c:pt idx="13">
                  <c:v>8.9500000000000011</c:v>
                </c:pt>
              </c:numCache>
            </c:numRef>
          </c:val>
        </c:ser>
        <c:dLbls/>
        <c:gapWidth val="50"/>
        <c:axId val="335678848"/>
        <c:axId val="335680640"/>
      </c:barChart>
      <c:catAx>
        <c:axId val="335678848"/>
        <c:scaling>
          <c:orientation val="maxMin"/>
        </c:scaling>
        <c:axPos val="l"/>
        <c:tickLblPos val="none"/>
        <c:txPr>
          <a:bodyPr/>
          <a:lstStyle/>
          <a:p>
            <a:pPr>
              <a:defRPr sz="1300">
                <a:latin typeface="Calibri" pitchFamily="34" charset="0"/>
                <a:cs typeface="Calibri" pitchFamily="34" charset="0"/>
              </a:defRPr>
            </a:pPr>
            <a:endParaRPr lang="es-ES"/>
          </a:p>
        </c:txPr>
        <c:crossAx val="335680640"/>
        <c:crosses val="autoZero"/>
        <c:auto val="1"/>
        <c:lblAlgn val="ctr"/>
        <c:lblOffset val="100"/>
        <c:tickLblSkip val="1"/>
      </c:catAx>
      <c:valAx>
        <c:axId val="335680640"/>
        <c:scaling>
          <c:orientation val="minMax"/>
          <c:max val="80"/>
        </c:scaling>
        <c:axPos val="b"/>
        <c:majorGridlines>
          <c:spPr>
            <a:ln>
              <a:solidFill>
                <a:schemeClr val="bg1">
                  <a:lumMod val="50000"/>
                </a:schemeClr>
              </a:solidFill>
              <a:prstDash val="dash"/>
            </a:ln>
          </c:spPr>
        </c:majorGridlines>
        <c:numFmt formatCode="0\%" sourceLinked="0"/>
        <c:tickLblPos val="nextTo"/>
        <c:txPr>
          <a:bodyPr/>
          <a:lstStyle/>
          <a:p>
            <a:pPr>
              <a:defRPr sz="1000">
                <a:latin typeface="Calibri" pitchFamily="34" charset="0"/>
                <a:cs typeface="Calibri" pitchFamily="34" charset="0"/>
              </a:defRPr>
            </a:pPr>
            <a:endParaRPr lang="es-ES"/>
          </a:p>
        </c:txPr>
        <c:crossAx val="335678848"/>
        <c:crosses val="max"/>
        <c:crossBetween val="between"/>
        <c:majorUnit val="20"/>
      </c:valAx>
      <c:spPr>
        <a:ln>
          <a:solidFill>
            <a:srgbClr val="808080"/>
          </a:solidFill>
        </a:ln>
      </c:spPr>
    </c:plotArea>
    <c:plotVisOnly val="1"/>
    <c:dispBlanksAs val="gap"/>
  </c:chart>
  <c:txPr>
    <a:bodyPr/>
    <a:lstStyle/>
    <a:p>
      <a:pPr>
        <a:defRPr sz="1800"/>
      </a:pPr>
      <a:endParaRPr lang="es-ES"/>
    </a:p>
  </c:txPr>
  <c:externalData r:id="rId1"/>
</c:chartSpace>
</file>

<file path=ppt/charts/chart81.xml><?xml version="1.0" encoding="utf-8"?>
<c:chartSpace xmlns:c="http://schemas.openxmlformats.org/drawingml/2006/chart" xmlns:a="http://schemas.openxmlformats.org/drawingml/2006/main" xmlns:r="http://schemas.openxmlformats.org/officeDocument/2006/relationships">
  <c:lang val="es-ES"/>
  <c:chart>
    <c:autoTitleDeleted val="1"/>
    <c:plotArea>
      <c:layout>
        <c:manualLayout>
          <c:layoutTarget val="inner"/>
          <c:xMode val="edge"/>
          <c:yMode val="edge"/>
          <c:x val="3.7704009656019742E-2"/>
          <c:y val="4.1032527090344398E-2"/>
          <c:w val="0.77492112828670734"/>
          <c:h val="0.88933476293341318"/>
        </c:manualLayout>
      </c:layout>
      <c:barChart>
        <c:barDir val="bar"/>
        <c:grouping val="clustered"/>
        <c:ser>
          <c:idx val="0"/>
          <c:order val="0"/>
          <c:tx>
            <c:strRef>
              <c:f>Hoja1!$B$1</c:f>
              <c:strCache>
                <c:ptCount val="1"/>
                <c:pt idx="0">
                  <c:v>Columna1</c:v>
                </c:pt>
              </c:strCache>
            </c:strRef>
          </c:tx>
          <c:spPr>
            <a:solidFill>
              <a:schemeClr val="accent6">
                <a:lumMod val="75000"/>
              </a:schemeClr>
            </a:solidFill>
          </c:spPr>
          <c:dLbls>
            <c:numFmt formatCode="0.0\%" sourceLinked="0"/>
            <c:spPr>
              <a:solidFill>
                <a:schemeClr val="bg1"/>
              </a:solidFill>
            </c:spPr>
            <c:txPr>
              <a:bodyPr/>
              <a:lstStyle/>
              <a:p>
                <a:pPr>
                  <a:defRPr sz="1400">
                    <a:latin typeface="Calibri" pitchFamily="34" charset="0"/>
                    <a:cs typeface="Calibri" pitchFamily="34" charset="0"/>
                  </a:defRPr>
                </a:pPr>
                <a:endParaRPr lang="es-ES"/>
              </a:p>
            </c:txPr>
            <c:showVal val="1"/>
          </c:dLbls>
          <c:cat>
            <c:strRef>
              <c:f>Hoja1!$A$2:$A$15</c:f>
              <c:strCache>
                <c:ptCount val="14"/>
                <c:pt idx="0">
                  <c:v>Sustracción de objeto de vehículo (zona de parking)</c:v>
                </c:pt>
                <c:pt idx="1">
                  <c:v>Violencia verbal/ Escandalos/ riñas</c:v>
                </c:pt>
                <c:pt idx="2">
                  <c:v>Consumo de alcohol/ drogas</c:v>
                </c:pt>
                <c:pt idx="3">
                  <c:v>Robo de vehículo (zona de parking)</c:v>
                </c:pt>
                <c:pt idx="4">
                  <c:v>Venta de alcohol/ drogas</c:v>
                </c:pt>
                <c:pt idx="5">
                  <c:v>Vandalismo/ gamberrismo en general</c:v>
                </c:pt>
                <c:pt idx="6">
                  <c:v>Robos/ atracos/ tirones</c:v>
                </c:pt>
                <c:pt idx="7">
                  <c:v>Acoso</c:v>
                </c:pt>
                <c:pt idx="8">
                  <c:v>Presencia de personas sospechosas o que le intimiden</c:v>
                </c:pt>
                <c:pt idx="9">
                  <c:v>Violencia física</c:v>
                </c:pt>
                <c:pt idx="10">
                  <c:v>Ningún hecho concreto, pero tiene sensación de inseguridad</c:v>
                </c:pt>
                <c:pt idx="11">
                  <c:v>Otros</c:v>
                </c:pt>
                <c:pt idx="12">
                  <c:v>Ninguno/ me siento seguro</c:v>
                </c:pt>
                <c:pt idx="13">
                  <c:v>No sabe</c:v>
                </c:pt>
              </c:strCache>
            </c:strRef>
          </c:cat>
          <c:val>
            <c:numRef>
              <c:f>Hoja1!$B$2:$B$15</c:f>
              <c:numCache>
                <c:formatCode>General</c:formatCode>
                <c:ptCount val="14"/>
                <c:pt idx="0">
                  <c:v>17.79</c:v>
                </c:pt>
                <c:pt idx="1">
                  <c:v>17.600000000000001</c:v>
                </c:pt>
                <c:pt idx="2">
                  <c:v>17.18</c:v>
                </c:pt>
                <c:pt idx="3">
                  <c:v>15.97</c:v>
                </c:pt>
                <c:pt idx="4">
                  <c:v>11.9</c:v>
                </c:pt>
                <c:pt idx="5">
                  <c:v>11.29</c:v>
                </c:pt>
                <c:pt idx="6">
                  <c:v>10.99</c:v>
                </c:pt>
                <c:pt idx="7">
                  <c:v>9.52</c:v>
                </c:pt>
                <c:pt idx="8">
                  <c:v>7.17</c:v>
                </c:pt>
                <c:pt idx="9">
                  <c:v>6.84</c:v>
                </c:pt>
                <c:pt idx="10">
                  <c:v>2.14</c:v>
                </c:pt>
                <c:pt idx="11">
                  <c:v>9.52</c:v>
                </c:pt>
                <c:pt idx="12">
                  <c:v>26</c:v>
                </c:pt>
                <c:pt idx="13">
                  <c:v>10.47</c:v>
                </c:pt>
              </c:numCache>
            </c:numRef>
          </c:val>
        </c:ser>
        <c:dLbls/>
        <c:gapWidth val="50"/>
        <c:axId val="335664640"/>
        <c:axId val="335666176"/>
      </c:barChart>
      <c:catAx>
        <c:axId val="335664640"/>
        <c:scaling>
          <c:orientation val="maxMin"/>
        </c:scaling>
        <c:axPos val="l"/>
        <c:tickLblPos val="none"/>
        <c:txPr>
          <a:bodyPr/>
          <a:lstStyle/>
          <a:p>
            <a:pPr>
              <a:defRPr sz="1300">
                <a:latin typeface="Calibri" pitchFamily="34" charset="0"/>
                <a:cs typeface="Calibri" pitchFamily="34" charset="0"/>
              </a:defRPr>
            </a:pPr>
            <a:endParaRPr lang="es-ES"/>
          </a:p>
        </c:txPr>
        <c:crossAx val="335666176"/>
        <c:crosses val="autoZero"/>
        <c:auto val="1"/>
        <c:lblAlgn val="ctr"/>
        <c:lblOffset val="100"/>
        <c:tickLblSkip val="1"/>
      </c:catAx>
      <c:valAx>
        <c:axId val="335666176"/>
        <c:scaling>
          <c:orientation val="minMax"/>
          <c:max val="80"/>
        </c:scaling>
        <c:axPos val="b"/>
        <c:majorGridlines>
          <c:spPr>
            <a:ln>
              <a:solidFill>
                <a:schemeClr val="bg1">
                  <a:lumMod val="50000"/>
                </a:schemeClr>
              </a:solidFill>
              <a:prstDash val="dash"/>
            </a:ln>
          </c:spPr>
        </c:majorGridlines>
        <c:numFmt formatCode="0\%" sourceLinked="0"/>
        <c:tickLblPos val="nextTo"/>
        <c:txPr>
          <a:bodyPr/>
          <a:lstStyle/>
          <a:p>
            <a:pPr>
              <a:defRPr sz="1000">
                <a:latin typeface="Calibri" pitchFamily="34" charset="0"/>
                <a:cs typeface="Calibri" pitchFamily="34" charset="0"/>
              </a:defRPr>
            </a:pPr>
            <a:endParaRPr lang="es-ES"/>
          </a:p>
        </c:txPr>
        <c:crossAx val="335664640"/>
        <c:crosses val="max"/>
        <c:crossBetween val="between"/>
        <c:majorUnit val="20"/>
      </c:valAx>
      <c:spPr>
        <a:ln>
          <a:solidFill>
            <a:srgbClr val="808080"/>
          </a:solidFill>
        </a:ln>
      </c:spPr>
    </c:plotArea>
    <c:plotVisOnly val="1"/>
    <c:dispBlanksAs val="gap"/>
  </c:chart>
  <c:txPr>
    <a:bodyPr/>
    <a:lstStyle/>
    <a:p>
      <a:pPr>
        <a:defRPr sz="1800"/>
      </a:pPr>
      <a:endParaRPr lang="es-ES"/>
    </a:p>
  </c:txPr>
  <c:externalData r:id="rId1"/>
</c:chartSpace>
</file>

<file path=ppt/charts/chart82.xml><?xml version="1.0" encoding="utf-8"?>
<c:chartSpace xmlns:c="http://schemas.openxmlformats.org/drawingml/2006/chart" xmlns:a="http://schemas.openxmlformats.org/drawingml/2006/main" xmlns:r="http://schemas.openxmlformats.org/officeDocument/2006/relationships">
  <c:lang val="es-ES"/>
  <c:chart>
    <c:autoTitleDeleted val="1"/>
    <c:plotArea>
      <c:layout>
        <c:manualLayout>
          <c:layoutTarget val="inner"/>
          <c:xMode val="edge"/>
          <c:yMode val="edge"/>
          <c:x val="3.7704009656019742E-2"/>
          <c:y val="4.1032527090344398E-2"/>
          <c:w val="0.77492112828670734"/>
          <c:h val="0.88933476293341318"/>
        </c:manualLayout>
      </c:layout>
      <c:barChart>
        <c:barDir val="bar"/>
        <c:grouping val="clustered"/>
        <c:ser>
          <c:idx val="0"/>
          <c:order val="0"/>
          <c:tx>
            <c:strRef>
              <c:f>Hoja1!$B$1</c:f>
              <c:strCache>
                <c:ptCount val="1"/>
                <c:pt idx="0">
                  <c:v>Columna1</c:v>
                </c:pt>
              </c:strCache>
            </c:strRef>
          </c:tx>
          <c:spPr>
            <a:solidFill>
              <a:schemeClr val="accent6">
                <a:lumMod val="60000"/>
                <a:lumOff val="40000"/>
              </a:schemeClr>
            </a:solidFill>
          </c:spPr>
          <c:dLbls>
            <c:numFmt formatCode="0.0\%" sourceLinked="0"/>
            <c:spPr>
              <a:solidFill>
                <a:schemeClr val="bg1"/>
              </a:solidFill>
            </c:spPr>
            <c:txPr>
              <a:bodyPr/>
              <a:lstStyle/>
              <a:p>
                <a:pPr>
                  <a:defRPr sz="1400">
                    <a:latin typeface="Calibri" pitchFamily="34" charset="0"/>
                    <a:cs typeface="Calibri" pitchFamily="34" charset="0"/>
                  </a:defRPr>
                </a:pPr>
                <a:endParaRPr lang="es-ES"/>
              </a:p>
            </c:txPr>
            <c:showVal val="1"/>
          </c:dLbls>
          <c:cat>
            <c:strRef>
              <c:f>Hoja1!$A$2:$A$15</c:f>
              <c:strCache>
                <c:ptCount val="14"/>
                <c:pt idx="0">
                  <c:v>Consumo de alcohol/ drogas</c:v>
                </c:pt>
                <c:pt idx="1">
                  <c:v>Sustracción de objeto de vehículo (zona de parking)</c:v>
                </c:pt>
                <c:pt idx="2">
                  <c:v>Robo de vehículo (zona de parking)</c:v>
                </c:pt>
                <c:pt idx="3">
                  <c:v>Robos/ atracos/ tirones</c:v>
                </c:pt>
                <c:pt idx="4">
                  <c:v>Violencia verbal/ Escandalos/ riñas</c:v>
                </c:pt>
                <c:pt idx="5">
                  <c:v>Venta de alcohol/ drogas</c:v>
                </c:pt>
                <c:pt idx="6">
                  <c:v>Vandalismo/ gamberrismo en general</c:v>
                </c:pt>
                <c:pt idx="7">
                  <c:v>Presencia de personas sospechosas o que le intimiden</c:v>
                </c:pt>
                <c:pt idx="8">
                  <c:v>Acoso</c:v>
                </c:pt>
                <c:pt idx="9">
                  <c:v>Violencia física</c:v>
                </c:pt>
                <c:pt idx="10">
                  <c:v>Ningún hecho concreto, pero tiene sensación de inseguridad</c:v>
                </c:pt>
                <c:pt idx="11">
                  <c:v>Otros</c:v>
                </c:pt>
                <c:pt idx="12">
                  <c:v>Ninguno/ me siento seguro</c:v>
                </c:pt>
                <c:pt idx="13">
                  <c:v>No sabe</c:v>
                </c:pt>
              </c:strCache>
            </c:strRef>
          </c:cat>
          <c:val>
            <c:numRef>
              <c:f>Hoja1!$B$2:$B$15</c:f>
              <c:numCache>
                <c:formatCode>General</c:formatCode>
                <c:ptCount val="14"/>
                <c:pt idx="0">
                  <c:v>28.939999999999998</c:v>
                </c:pt>
                <c:pt idx="1">
                  <c:v>28.630000000000003</c:v>
                </c:pt>
                <c:pt idx="2">
                  <c:v>25.979999999999997</c:v>
                </c:pt>
                <c:pt idx="3">
                  <c:v>18.97</c:v>
                </c:pt>
                <c:pt idx="4">
                  <c:v>16.979999999999997</c:v>
                </c:pt>
                <c:pt idx="5">
                  <c:v>16.190000000000001</c:v>
                </c:pt>
                <c:pt idx="6">
                  <c:v>15.56</c:v>
                </c:pt>
                <c:pt idx="7">
                  <c:v>14.59</c:v>
                </c:pt>
                <c:pt idx="8">
                  <c:v>14.47</c:v>
                </c:pt>
                <c:pt idx="9">
                  <c:v>11.96</c:v>
                </c:pt>
                <c:pt idx="10">
                  <c:v>3</c:v>
                </c:pt>
                <c:pt idx="11">
                  <c:v>13.33</c:v>
                </c:pt>
                <c:pt idx="12">
                  <c:v>20.41</c:v>
                </c:pt>
                <c:pt idx="13">
                  <c:v>9.129999999999999</c:v>
                </c:pt>
              </c:numCache>
            </c:numRef>
          </c:val>
        </c:ser>
        <c:dLbls/>
        <c:gapWidth val="50"/>
        <c:axId val="335932800"/>
        <c:axId val="335938688"/>
      </c:barChart>
      <c:catAx>
        <c:axId val="335932800"/>
        <c:scaling>
          <c:orientation val="maxMin"/>
        </c:scaling>
        <c:axPos val="l"/>
        <c:tickLblPos val="none"/>
        <c:txPr>
          <a:bodyPr/>
          <a:lstStyle/>
          <a:p>
            <a:pPr>
              <a:defRPr sz="1300">
                <a:latin typeface="Calibri" pitchFamily="34" charset="0"/>
                <a:cs typeface="Calibri" pitchFamily="34" charset="0"/>
              </a:defRPr>
            </a:pPr>
            <a:endParaRPr lang="es-ES"/>
          </a:p>
        </c:txPr>
        <c:crossAx val="335938688"/>
        <c:crosses val="autoZero"/>
        <c:auto val="1"/>
        <c:lblAlgn val="ctr"/>
        <c:lblOffset val="100"/>
        <c:tickLblSkip val="1"/>
      </c:catAx>
      <c:valAx>
        <c:axId val="335938688"/>
        <c:scaling>
          <c:orientation val="minMax"/>
          <c:max val="80"/>
        </c:scaling>
        <c:axPos val="b"/>
        <c:majorGridlines>
          <c:spPr>
            <a:ln>
              <a:solidFill>
                <a:schemeClr val="bg1">
                  <a:lumMod val="50000"/>
                </a:schemeClr>
              </a:solidFill>
              <a:prstDash val="dash"/>
            </a:ln>
          </c:spPr>
        </c:majorGridlines>
        <c:numFmt formatCode="0\%" sourceLinked="0"/>
        <c:tickLblPos val="nextTo"/>
        <c:txPr>
          <a:bodyPr/>
          <a:lstStyle/>
          <a:p>
            <a:pPr>
              <a:defRPr sz="1000">
                <a:latin typeface="Calibri" pitchFamily="34" charset="0"/>
                <a:cs typeface="Calibri" pitchFamily="34" charset="0"/>
              </a:defRPr>
            </a:pPr>
            <a:endParaRPr lang="es-ES"/>
          </a:p>
        </c:txPr>
        <c:crossAx val="335932800"/>
        <c:crosses val="max"/>
        <c:crossBetween val="between"/>
        <c:majorUnit val="20"/>
      </c:valAx>
      <c:spPr>
        <a:ln>
          <a:solidFill>
            <a:srgbClr val="808080"/>
          </a:solidFill>
        </a:ln>
      </c:spPr>
    </c:plotArea>
    <c:plotVisOnly val="1"/>
    <c:dispBlanksAs val="gap"/>
  </c:chart>
  <c:txPr>
    <a:bodyPr/>
    <a:lstStyle/>
    <a:p>
      <a:pPr>
        <a:defRPr sz="1800"/>
      </a:pPr>
      <a:endParaRPr lang="es-ES"/>
    </a:p>
  </c:txPr>
  <c:externalData r:id="rId1"/>
</c:chartSpace>
</file>

<file path=ppt/charts/chart83.xml><?xml version="1.0" encoding="utf-8"?>
<c:chartSpace xmlns:c="http://schemas.openxmlformats.org/drawingml/2006/chart" xmlns:a="http://schemas.openxmlformats.org/drawingml/2006/main" xmlns:r="http://schemas.openxmlformats.org/officeDocument/2006/relationships">
  <c:lang val="es-E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7704009656019742E-2"/>
          <c:y val="4.1032527090344398E-2"/>
          <c:w val="0.77492112828670734"/>
          <c:h val="0.88933476293341318"/>
        </c:manualLayout>
      </c:layout>
      <c:barChart>
        <c:barDir val="bar"/>
        <c:grouping val="clustered"/>
        <c:ser>
          <c:idx val="0"/>
          <c:order val="0"/>
          <c:tx>
            <c:strRef>
              <c:f>Hoja1!$B$1</c:f>
              <c:strCache>
                <c:ptCount val="1"/>
                <c:pt idx="0">
                  <c:v>Columna1</c:v>
                </c:pt>
              </c:strCache>
            </c:strRef>
          </c:tx>
          <c:spPr>
            <a:solidFill>
              <a:srgbClr val="F79646"/>
            </a:solidFill>
          </c:spPr>
          <c:dLbls>
            <c:numFmt formatCode="0.0\%" sourceLinked="0"/>
            <c:spPr>
              <a:solidFill>
                <a:schemeClr val="bg1"/>
              </a:solidFill>
            </c:spPr>
            <c:txPr>
              <a:bodyPr/>
              <a:lstStyle/>
              <a:p>
                <a:pPr>
                  <a:defRPr sz="1400">
                    <a:latin typeface="Calibri" pitchFamily="34" charset="0"/>
                    <a:cs typeface="Calibri" pitchFamily="34" charset="0"/>
                  </a:defRPr>
                </a:pPr>
                <a:endParaRPr lang="es-ES"/>
              </a:p>
            </c:txPr>
            <c:showVal val="1"/>
          </c:dLbls>
          <c:cat>
            <c:strRef>
              <c:f>Hoja1!$A$2:$A$15</c:f>
              <c:strCache>
                <c:ptCount val="14"/>
                <c:pt idx="0">
                  <c:v>Violencia verbal/ Escandalos/ riñas</c:v>
                </c:pt>
                <c:pt idx="1">
                  <c:v>Sustracción de objeto de vehículo (zona de parking)</c:v>
                </c:pt>
                <c:pt idx="2">
                  <c:v>Acoso</c:v>
                </c:pt>
                <c:pt idx="3">
                  <c:v>Robo de vehículo (zona de parking)</c:v>
                </c:pt>
                <c:pt idx="4">
                  <c:v>Violencia física</c:v>
                </c:pt>
                <c:pt idx="5">
                  <c:v>Robos/ atracos/ tirones</c:v>
                </c:pt>
                <c:pt idx="6">
                  <c:v>Consumo de alcohol/ drogas</c:v>
                </c:pt>
                <c:pt idx="7">
                  <c:v>Presencia de personas sospechosas o que le intimiden</c:v>
                </c:pt>
                <c:pt idx="8">
                  <c:v>Vandalismo/ gamberrismo en general</c:v>
                </c:pt>
                <c:pt idx="9">
                  <c:v>Venta de alcohol/ drogas</c:v>
                </c:pt>
                <c:pt idx="10">
                  <c:v>Ningún hecho concreto, pero tiene sensación de inseguridad</c:v>
                </c:pt>
                <c:pt idx="11">
                  <c:v>Otros</c:v>
                </c:pt>
                <c:pt idx="12">
                  <c:v>Ninguno/ me siento seguro</c:v>
                </c:pt>
                <c:pt idx="13">
                  <c:v>No sabe</c:v>
                </c:pt>
              </c:strCache>
            </c:strRef>
          </c:cat>
          <c:val>
            <c:numRef>
              <c:f>Hoja1!$B$2:$B$15</c:f>
              <c:numCache>
                <c:formatCode>General</c:formatCode>
                <c:ptCount val="14"/>
                <c:pt idx="0">
                  <c:v>22.75</c:v>
                </c:pt>
                <c:pt idx="1">
                  <c:v>22.03</c:v>
                </c:pt>
                <c:pt idx="2">
                  <c:v>17.25</c:v>
                </c:pt>
                <c:pt idx="3">
                  <c:v>16.59</c:v>
                </c:pt>
                <c:pt idx="4">
                  <c:v>14.52</c:v>
                </c:pt>
                <c:pt idx="5">
                  <c:v>13.1</c:v>
                </c:pt>
                <c:pt idx="6">
                  <c:v>12.65</c:v>
                </c:pt>
                <c:pt idx="7">
                  <c:v>12.42</c:v>
                </c:pt>
                <c:pt idx="8">
                  <c:v>11.58</c:v>
                </c:pt>
                <c:pt idx="9">
                  <c:v>10.739999999999998</c:v>
                </c:pt>
                <c:pt idx="10">
                  <c:v>17.03</c:v>
                </c:pt>
                <c:pt idx="11">
                  <c:v>7.6199999999999992</c:v>
                </c:pt>
                <c:pt idx="12">
                  <c:v>28.630000000000003</c:v>
                </c:pt>
                <c:pt idx="13">
                  <c:v>7.6899999999999995</c:v>
                </c:pt>
              </c:numCache>
            </c:numRef>
          </c:val>
        </c:ser>
        <c:dLbls/>
        <c:gapWidth val="50"/>
        <c:axId val="336045568"/>
        <c:axId val="336047104"/>
      </c:barChart>
      <c:catAx>
        <c:axId val="336045568"/>
        <c:scaling>
          <c:orientation val="maxMin"/>
        </c:scaling>
        <c:axPos val="l"/>
        <c:tickLblPos val="none"/>
        <c:txPr>
          <a:bodyPr/>
          <a:lstStyle/>
          <a:p>
            <a:pPr>
              <a:defRPr sz="1300">
                <a:latin typeface="Calibri" pitchFamily="34" charset="0"/>
                <a:cs typeface="Calibri" pitchFamily="34" charset="0"/>
              </a:defRPr>
            </a:pPr>
            <a:endParaRPr lang="es-ES"/>
          </a:p>
        </c:txPr>
        <c:crossAx val="336047104"/>
        <c:crosses val="autoZero"/>
        <c:auto val="1"/>
        <c:lblAlgn val="ctr"/>
        <c:lblOffset val="100"/>
        <c:tickLblSkip val="1"/>
      </c:catAx>
      <c:valAx>
        <c:axId val="336047104"/>
        <c:scaling>
          <c:orientation val="minMax"/>
          <c:max val="80"/>
        </c:scaling>
        <c:axPos val="b"/>
        <c:majorGridlines>
          <c:spPr>
            <a:ln>
              <a:solidFill>
                <a:schemeClr val="bg1">
                  <a:lumMod val="50000"/>
                </a:schemeClr>
              </a:solidFill>
              <a:prstDash val="dash"/>
            </a:ln>
          </c:spPr>
        </c:majorGridlines>
        <c:numFmt formatCode="0\%" sourceLinked="0"/>
        <c:tickLblPos val="nextTo"/>
        <c:txPr>
          <a:bodyPr/>
          <a:lstStyle/>
          <a:p>
            <a:pPr>
              <a:defRPr sz="1000">
                <a:latin typeface="Calibri" pitchFamily="34" charset="0"/>
                <a:cs typeface="Calibri" pitchFamily="34" charset="0"/>
              </a:defRPr>
            </a:pPr>
            <a:endParaRPr lang="es-ES"/>
          </a:p>
        </c:txPr>
        <c:crossAx val="336045568"/>
        <c:crosses val="max"/>
        <c:crossBetween val="between"/>
        <c:majorUnit val="20"/>
      </c:valAx>
      <c:spPr>
        <a:ln>
          <a:solidFill>
            <a:srgbClr val="808080"/>
          </a:solidFill>
        </a:ln>
      </c:spPr>
    </c:plotArea>
    <c:plotVisOnly val="1"/>
    <c:dispBlanksAs val="gap"/>
  </c:chart>
  <c:txPr>
    <a:bodyPr/>
    <a:lstStyle/>
    <a:p>
      <a:pPr>
        <a:defRPr sz="1800"/>
      </a:pPr>
      <a:endParaRPr lang="es-ES"/>
    </a:p>
  </c:txPr>
  <c:externalData r:id="rId2"/>
</c:chartSpace>
</file>

<file path=ppt/charts/chart84.xml><?xml version="1.0" encoding="utf-8"?>
<c:chartSpace xmlns:c="http://schemas.openxmlformats.org/drawingml/2006/chart" xmlns:a="http://schemas.openxmlformats.org/drawingml/2006/main" xmlns:r="http://schemas.openxmlformats.org/officeDocument/2006/relationships">
  <c:lang val="es-E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7704009656019742E-2"/>
          <c:y val="4.1032527090344398E-2"/>
          <c:w val="0.77492112828670734"/>
          <c:h val="0.88933476293341318"/>
        </c:manualLayout>
      </c:layout>
      <c:barChart>
        <c:barDir val="bar"/>
        <c:grouping val="clustered"/>
        <c:ser>
          <c:idx val="0"/>
          <c:order val="0"/>
          <c:tx>
            <c:strRef>
              <c:f>Hoja1!$B$1</c:f>
              <c:strCache>
                <c:ptCount val="1"/>
                <c:pt idx="0">
                  <c:v>Columna1</c:v>
                </c:pt>
              </c:strCache>
            </c:strRef>
          </c:tx>
          <c:spPr>
            <a:solidFill>
              <a:sysClr val="window" lastClr="FFFFFF">
                <a:lumMod val="75000"/>
              </a:sysClr>
            </a:solidFill>
          </c:spPr>
          <c:dLbls>
            <c:numFmt formatCode="0.0\%" sourceLinked="0"/>
            <c:spPr>
              <a:solidFill>
                <a:schemeClr val="bg1"/>
              </a:solidFill>
            </c:spPr>
            <c:txPr>
              <a:bodyPr/>
              <a:lstStyle/>
              <a:p>
                <a:pPr>
                  <a:defRPr sz="1400">
                    <a:latin typeface="Calibri" pitchFamily="34" charset="0"/>
                    <a:cs typeface="Calibri" pitchFamily="34" charset="0"/>
                  </a:defRPr>
                </a:pPr>
                <a:endParaRPr lang="es-ES"/>
              </a:p>
            </c:txPr>
            <c:showVal val="1"/>
          </c:dLbls>
          <c:cat>
            <c:strRef>
              <c:f>Hoja1!$A$2:$A$15</c:f>
              <c:strCache>
                <c:ptCount val="14"/>
                <c:pt idx="0">
                  <c:v>Robo de vehículo (zona de parking)</c:v>
                </c:pt>
                <c:pt idx="1">
                  <c:v>Sustracción de objeto de vehículo (zona de parking)</c:v>
                </c:pt>
                <c:pt idx="2">
                  <c:v>Violencia física</c:v>
                </c:pt>
                <c:pt idx="3">
                  <c:v>Violencia verbal/ Escandalos/ riñas</c:v>
                </c:pt>
                <c:pt idx="4">
                  <c:v>Presencia de personas sospechosas o que le intimiden</c:v>
                </c:pt>
                <c:pt idx="5">
                  <c:v>Robos/ atracos/ tirones</c:v>
                </c:pt>
                <c:pt idx="6">
                  <c:v>Consumo de alcohol/ drogas</c:v>
                </c:pt>
                <c:pt idx="7">
                  <c:v>Acoso</c:v>
                </c:pt>
                <c:pt idx="8">
                  <c:v>Vandalismo/ gamberrismo en general</c:v>
                </c:pt>
                <c:pt idx="9">
                  <c:v>Venta de alcohol/ drogas</c:v>
                </c:pt>
                <c:pt idx="10">
                  <c:v>Ningún hecho concreto, pero tiene sensación de inseguridad</c:v>
                </c:pt>
                <c:pt idx="11">
                  <c:v>Otros</c:v>
                </c:pt>
                <c:pt idx="12">
                  <c:v>Ninguno/ me siento seguro</c:v>
                </c:pt>
                <c:pt idx="13">
                  <c:v>No sabe</c:v>
                </c:pt>
              </c:strCache>
            </c:strRef>
          </c:cat>
          <c:val>
            <c:numRef>
              <c:f>Hoja1!$B$2:$B$15</c:f>
              <c:numCache>
                <c:formatCode>General</c:formatCode>
                <c:ptCount val="14"/>
                <c:pt idx="0">
                  <c:v>22.32</c:v>
                </c:pt>
                <c:pt idx="1">
                  <c:v>18.760000000000002</c:v>
                </c:pt>
                <c:pt idx="2">
                  <c:v>18.510000000000005</c:v>
                </c:pt>
                <c:pt idx="3">
                  <c:v>14.82</c:v>
                </c:pt>
                <c:pt idx="4">
                  <c:v>13.129999999999999</c:v>
                </c:pt>
                <c:pt idx="5">
                  <c:v>12.44</c:v>
                </c:pt>
                <c:pt idx="6">
                  <c:v>10.84</c:v>
                </c:pt>
                <c:pt idx="7">
                  <c:v>10.18</c:v>
                </c:pt>
                <c:pt idx="8">
                  <c:v>7.8599999999999994</c:v>
                </c:pt>
                <c:pt idx="9">
                  <c:v>5.45</c:v>
                </c:pt>
                <c:pt idx="10">
                  <c:v>1.41</c:v>
                </c:pt>
                <c:pt idx="11">
                  <c:v>8.61</c:v>
                </c:pt>
                <c:pt idx="12">
                  <c:v>27.3</c:v>
                </c:pt>
                <c:pt idx="13">
                  <c:v>11.18</c:v>
                </c:pt>
              </c:numCache>
            </c:numRef>
          </c:val>
        </c:ser>
        <c:dLbls/>
        <c:gapWidth val="50"/>
        <c:axId val="336211328"/>
        <c:axId val="336282752"/>
      </c:barChart>
      <c:catAx>
        <c:axId val="336211328"/>
        <c:scaling>
          <c:orientation val="maxMin"/>
        </c:scaling>
        <c:axPos val="l"/>
        <c:tickLblPos val="none"/>
        <c:txPr>
          <a:bodyPr/>
          <a:lstStyle/>
          <a:p>
            <a:pPr>
              <a:defRPr sz="1300">
                <a:latin typeface="Calibri" pitchFamily="34" charset="0"/>
                <a:cs typeface="Calibri" pitchFamily="34" charset="0"/>
              </a:defRPr>
            </a:pPr>
            <a:endParaRPr lang="es-ES"/>
          </a:p>
        </c:txPr>
        <c:crossAx val="336282752"/>
        <c:crosses val="autoZero"/>
        <c:auto val="1"/>
        <c:lblAlgn val="ctr"/>
        <c:lblOffset val="100"/>
        <c:tickLblSkip val="1"/>
      </c:catAx>
      <c:valAx>
        <c:axId val="336282752"/>
        <c:scaling>
          <c:orientation val="minMax"/>
          <c:max val="80"/>
        </c:scaling>
        <c:axPos val="b"/>
        <c:majorGridlines>
          <c:spPr>
            <a:ln>
              <a:solidFill>
                <a:schemeClr val="bg1">
                  <a:lumMod val="50000"/>
                </a:schemeClr>
              </a:solidFill>
              <a:prstDash val="dash"/>
            </a:ln>
          </c:spPr>
        </c:majorGridlines>
        <c:numFmt formatCode="0\%" sourceLinked="0"/>
        <c:tickLblPos val="nextTo"/>
        <c:txPr>
          <a:bodyPr/>
          <a:lstStyle/>
          <a:p>
            <a:pPr>
              <a:defRPr sz="1000">
                <a:latin typeface="Calibri" pitchFamily="34" charset="0"/>
                <a:cs typeface="Calibri" pitchFamily="34" charset="0"/>
              </a:defRPr>
            </a:pPr>
            <a:endParaRPr lang="es-ES"/>
          </a:p>
        </c:txPr>
        <c:crossAx val="336211328"/>
        <c:crosses val="max"/>
        <c:crossBetween val="between"/>
        <c:majorUnit val="20"/>
      </c:valAx>
      <c:spPr>
        <a:ln>
          <a:solidFill>
            <a:srgbClr val="808080"/>
          </a:solidFill>
        </a:ln>
      </c:spPr>
    </c:plotArea>
    <c:plotVisOnly val="1"/>
    <c:dispBlanksAs val="gap"/>
  </c:chart>
  <c:txPr>
    <a:bodyPr/>
    <a:lstStyle/>
    <a:p>
      <a:pPr>
        <a:defRPr sz="1800"/>
      </a:pPr>
      <a:endParaRPr lang="es-ES"/>
    </a:p>
  </c:txPr>
  <c:externalData r:id="rId2"/>
</c:chartSpace>
</file>

<file path=ppt/charts/chart85.xml><?xml version="1.0" encoding="utf-8"?>
<c:chartSpace xmlns:c="http://schemas.openxmlformats.org/drawingml/2006/chart" xmlns:a="http://schemas.openxmlformats.org/drawingml/2006/main" xmlns:r="http://schemas.openxmlformats.org/officeDocument/2006/relationships">
  <c:lang val="es-ES"/>
  <c:chart>
    <c:autoTitleDeleted val="1"/>
    <c:plotArea>
      <c:layout>
        <c:manualLayout>
          <c:layoutTarget val="inner"/>
          <c:xMode val="edge"/>
          <c:yMode val="edge"/>
          <c:x val="0.12260743831116608"/>
          <c:y val="3.7911539382943338E-2"/>
          <c:w val="0.84962035727373575"/>
          <c:h val="0.78906138133081627"/>
        </c:manualLayout>
      </c:layout>
      <c:barChart>
        <c:barDir val="col"/>
        <c:grouping val="clustered"/>
        <c:ser>
          <c:idx val="0"/>
          <c:order val="0"/>
          <c:tx>
            <c:strRef>
              <c:f>Hoja1!$B$1</c:f>
              <c:strCache>
                <c:ptCount val="1"/>
                <c:pt idx="0">
                  <c:v>total</c:v>
                </c:pt>
              </c:strCache>
            </c:strRef>
          </c:tx>
          <c:spPr>
            <a:solidFill>
              <a:schemeClr val="accent4">
                <a:lumMod val="60000"/>
                <a:lumOff val="40000"/>
              </a:schemeClr>
            </a:solidFill>
          </c:spPr>
          <c:dPt>
            <c:idx val="0"/>
            <c:spPr>
              <a:solidFill>
                <a:schemeClr val="accent6">
                  <a:lumMod val="75000"/>
                </a:schemeClr>
              </a:solidFill>
            </c:spPr>
          </c:dPt>
          <c:dPt>
            <c:idx val="1"/>
            <c:spPr>
              <a:solidFill>
                <a:schemeClr val="accent6">
                  <a:lumMod val="60000"/>
                  <a:lumOff val="40000"/>
                </a:schemeClr>
              </a:solidFill>
            </c:spPr>
          </c:dPt>
          <c:dPt>
            <c:idx val="2"/>
            <c:spPr>
              <a:solidFill>
                <a:schemeClr val="accent6">
                  <a:lumMod val="60000"/>
                  <a:lumOff val="40000"/>
                </a:schemeClr>
              </a:solidFill>
            </c:spPr>
          </c:dPt>
          <c:dLbls>
            <c:numFmt formatCode="0.0\%" sourceLinked="0"/>
            <c:spPr>
              <a:solidFill>
                <a:schemeClr val="bg1"/>
              </a:solidFill>
            </c:spPr>
            <c:txPr>
              <a:bodyPr/>
              <a:lstStyle/>
              <a:p>
                <a:pPr>
                  <a:defRPr sz="1600">
                    <a:latin typeface="Calibri" pitchFamily="34" charset="0"/>
                    <a:cs typeface="Calibri" pitchFamily="34" charset="0"/>
                  </a:defRPr>
                </a:pPr>
                <a:endParaRPr lang="es-ES"/>
              </a:p>
            </c:txPr>
            <c:showVal val="1"/>
          </c:dLbls>
          <c:cat>
            <c:strRef>
              <c:f>Hoja1!$A$2:$A$4</c:f>
              <c:strCache>
                <c:ptCount val="3"/>
                <c:pt idx="0">
                  <c:v>Víctima directa</c:v>
                </c:pt>
                <c:pt idx="1">
                  <c:v>Víctima indirecta</c:v>
                </c:pt>
                <c:pt idx="2">
                  <c:v>Testigo</c:v>
                </c:pt>
              </c:strCache>
            </c:strRef>
          </c:cat>
          <c:val>
            <c:numRef>
              <c:f>Hoja1!$B$2:$B$4</c:f>
              <c:numCache>
                <c:formatCode>General</c:formatCode>
                <c:ptCount val="3"/>
                <c:pt idx="0">
                  <c:v>5</c:v>
                </c:pt>
                <c:pt idx="1">
                  <c:v>7.89</c:v>
                </c:pt>
                <c:pt idx="2">
                  <c:v>16.439999999999998</c:v>
                </c:pt>
              </c:numCache>
            </c:numRef>
          </c:val>
        </c:ser>
        <c:dLbls/>
        <c:gapWidth val="50"/>
        <c:axId val="336521472"/>
        <c:axId val="336396288"/>
      </c:barChart>
      <c:catAx>
        <c:axId val="336521472"/>
        <c:scaling>
          <c:orientation val="minMax"/>
        </c:scaling>
        <c:axPos val="b"/>
        <c:tickLblPos val="nextTo"/>
        <c:txPr>
          <a:bodyPr/>
          <a:lstStyle/>
          <a:p>
            <a:pPr>
              <a:defRPr sz="1400">
                <a:latin typeface="Calibri" pitchFamily="34" charset="0"/>
                <a:cs typeface="Calibri" pitchFamily="34" charset="0"/>
              </a:defRPr>
            </a:pPr>
            <a:endParaRPr lang="es-ES"/>
          </a:p>
        </c:txPr>
        <c:crossAx val="336396288"/>
        <c:crosses val="autoZero"/>
        <c:auto val="1"/>
        <c:lblAlgn val="ctr"/>
        <c:lblOffset val="100"/>
      </c:catAx>
      <c:valAx>
        <c:axId val="336396288"/>
        <c:scaling>
          <c:orientation val="minMax"/>
          <c:max val="60"/>
        </c:scaling>
        <c:axPos val="l"/>
        <c:majorGridlines>
          <c:spPr>
            <a:ln>
              <a:solidFill>
                <a:schemeClr val="bg1">
                  <a:lumMod val="50000"/>
                </a:schemeClr>
              </a:solidFill>
              <a:prstDash val="dash"/>
            </a:ln>
          </c:spPr>
        </c:majorGridlines>
        <c:numFmt formatCode="0\%" sourceLinked="0"/>
        <c:tickLblPos val="nextTo"/>
        <c:txPr>
          <a:bodyPr/>
          <a:lstStyle/>
          <a:p>
            <a:pPr>
              <a:defRPr sz="1000">
                <a:latin typeface="Calibri" pitchFamily="34" charset="0"/>
                <a:cs typeface="Calibri" pitchFamily="34" charset="0"/>
              </a:defRPr>
            </a:pPr>
            <a:endParaRPr lang="es-ES"/>
          </a:p>
        </c:txPr>
        <c:crossAx val="336521472"/>
        <c:crosses val="autoZero"/>
        <c:crossBetween val="between"/>
        <c:majorUnit val="20"/>
      </c:valAx>
      <c:spPr>
        <a:ln>
          <a:solidFill>
            <a:srgbClr val="808080"/>
          </a:solidFill>
        </a:ln>
      </c:spPr>
    </c:plotArea>
    <c:plotVisOnly val="1"/>
    <c:dispBlanksAs val="gap"/>
  </c:chart>
  <c:txPr>
    <a:bodyPr/>
    <a:lstStyle/>
    <a:p>
      <a:pPr>
        <a:defRPr sz="1800"/>
      </a:pPr>
      <a:endParaRPr lang="es-ES"/>
    </a:p>
  </c:txPr>
  <c:externalData r:id="rId1"/>
</c:chartSpace>
</file>

<file path=ppt/charts/chart86.xml><?xml version="1.0" encoding="utf-8"?>
<c:chartSpace xmlns:c="http://schemas.openxmlformats.org/drawingml/2006/chart" xmlns:a="http://schemas.openxmlformats.org/drawingml/2006/main" xmlns:r="http://schemas.openxmlformats.org/officeDocument/2006/relationships">
  <c:lang val="es-ES"/>
  <c:chart>
    <c:autoTitleDeleted val="1"/>
    <c:plotArea>
      <c:layout>
        <c:manualLayout>
          <c:layoutTarget val="inner"/>
          <c:xMode val="edge"/>
          <c:yMode val="edge"/>
          <c:x val="3.7704009656019742E-2"/>
          <c:y val="4.1032527090344398E-2"/>
          <c:w val="0.62895208686124093"/>
          <c:h val="0.88933476293341318"/>
        </c:manualLayout>
      </c:layout>
      <c:barChart>
        <c:barDir val="bar"/>
        <c:grouping val="clustered"/>
        <c:ser>
          <c:idx val="0"/>
          <c:order val="0"/>
          <c:tx>
            <c:strRef>
              <c:f>Hoja1!$B$1</c:f>
              <c:strCache>
                <c:ptCount val="1"/>
                <c:pt idx="0">
                  <c:v>Columna1</c:v>
                </c:pt>
              </c:strCache>
            </c:strRef>
          </c:tx>
          <c:spPr>
            <a:solidFill>
              <a:schemeClr val="accent6"/>
            </a:solidFill>
          </c:spPr>
          <c:dLbls>
            <c:numFmt formatCode="0.0\%" sourceLinked="0"/>
            <c:spPr>
              <a:solidFill>
                <a:schemeClr val="bg1"/>
              </a:solidFill>
            </c:spPr>
            <c:txPr>
              <a:bodyPr/>
              <a:lstStyle/>
              <a:p>
                <a:pPr>
                  <a:defRPr sz="1400">
                    <a:latin typeface="Calibri" pitchFamily="34" charset="0"/>
                    <a:cs typeface="Calibri" pitchFamily="34" charset="0"/>
                  </a:defRPr>
                </a:pPr>
                <a:endParaRPr lang="es-ES"/>
              </a:p>
            </c:txPr>
            <c:showVal val="1"/>
          </c:dLbls>
          <c:cat>
            <c:strRef>
              <c:f>Hoja1!$A$2:$A$14</c:f>
              <c:strCache>
                <c:ptCount val="13"/>
                <c:pt idx="0">
                  <c:v>Robo de bolso o cartera</c:v>
                </c:pt>
                <c:pt idx="1">
                  <c:v>Amenazas, intimidaciones</c:v>
                </c:pt>
                <c:pt idx="2">
                  <c:v>Sustracción de objetos de coche (en aparcamiento de las inst.)</c:v>
                </c:pt>
                <c:pt idx="3">
                  <c:v>Atraco (robo con violencia)</c:v>
                </c:pt>
                <c:pt idx="4">
                  <c:v>Actos de vandalismo/ gamberrismo</c:v>
                </c:pt>
                <c:pt idx="5">
                  <c:v>Agresión física</c:v>
                </c:pt>
                <c:pt idx="6">
                  <c:v>Acoso</c:v>
                </c:pt>
                <c:pt idx="7">
                  <c:v>Abusos o intimidación de personas bajo efecto de alcohol/drogas</c:v>
                </c:pt>
                <c:pt idx="8">
                  <c:v>Tirón</c:v>
                </c:pt>
                <c:pt idx="9">
                  <c:v>Estafa, timo</c:v>
                </c:pt>
                <c:pt idx="10">
                  <c:v>Robo de coche (en aparcamiento de las instalaciones)</c:v>
                </c:pt>
                <c:pt idx="11">
                  <c:v>Otros</c:v>
                </c:pt>
                <c:pt idx="12">
                  <c:v>Prefiero no contestar</c:v>
                </c:pt>
              </c:strCache>
            </c:strRef>
          </c:cat>
          <c:val>
            <c:numRef>
              <c:f>Hoja1!$B$2:$B$14</c:f>
              <c:numCache>
                <c:formatCode>General</c:formatCode>
                <c:ptCount val="13"/>
                <c:pt idx="0">
                  <c:v>34.06</c:v>
                </c:pt>
                <c:pt idx="1">
                  <c:v>30.130000000000003</c:v>
                </c:pt>
                <c:pt idx="2">
                  <c:v>23.03</c:v>
                </c:pt>
                <c:pt idx="3">
                  <c:v>14.68</c:v>
                </c:pt>
                <c:pt idx="4">
                  <c:v>13.88</c:v>
                </c:pt>
                <c:pt idx="5">
                  <c:v>13.639999999999999</c:v>
                </c:pt>
                <c:pt idx="6">
                  <c:v>13.48</c:v>
                </c:pt>
                <c:pt idx="7">
                  <c:v>13.16</c:v>
                </c:pt>
                <c:pt idx="8">
                  <c:v>9.83</c:v>
                </c:pt>
                <c:pt idx="9">
                  <c:v>7.21</c:v>
                </c:pt>
                <c:pt idx="10">
                  <c:v>0.54</c:v>
                </c:pt>
                <c:pt idx="11">
                  <c:v>1.42</c:v>
                </c:pt>
                <c:pt idx="12">
                  <c:v>1.86</c:v>
                </c:pt>
              </c:numCache>
            </c:numRef>
          </c:val>
        </c:ser>
        <c:dLbls/>
        <c:gapWidth val="50"/>
        <c:axId val="336591872"/>
        <c:axId val="336671488"/>
      </c:barChart>
      <c:catAx>
        <c:axId val="336591872"/>
        <c:scaling>
          <c:orientation val="maxMin"/>
        </c:scaling>
        <c:axPos val="l"/>
        <c:tickLblPos val="none"/>
        <c:txPr>
          <a:bodyPr/>
          <a:lstStyle/>
          <a:p>
            <a:pPr>
              <a:defRPr sz="1300">
                <a:latin typeface="Calibri" pitchFamily="34" charset="0"/>
                <a:cs typeface="Calibri" pitchFamily="34" charset="0"/>
              </a:defRPr>
            </a:pPr>
            <a:endParaRPr lang="es-ES"/>
          </a:p>
        </c:txPr>
        <c:crossAx val="336671488"/>
        <c:crosses val="autoZero"/>
        <c:auto val="1"/>
        <c:lblAlgn val="ctr"/>
        <c:lblOffset val="100"/>
        <c:tickLblSkip val="1"/>
      </c:catAx>
      <c:valAx>
        <c:axId val="336671488"/>
        <c:scaling>
          <c:orientation val="minMax"/>
          <c:max val="80"/>
        </c:scaling>
        <c:axPos val="b"/>
        <c:majorGridlines>
          <c:spPr>
            <a:ln>
              <a:solidFill>
                <a:schemeClr val="bg1">
                  <a:lumMod val="50000"/>
                </a:schemeClr>
              </a:solidFill>
              <a:prstDash val="dash"/>
            </a:ln>
          </c:spPr>
        </c:majorGridlines>
        <c:numFmt formatCode="0\%" sourceLinked="0"/>
        <c:tickLblPos val="nextTo"/>
        <c:txPr>
          <a:bodyPr/>
          <a:lstStyle/>
          <a:p>
            <a:pPr>
              <a:defRPr sz="1000">
                <a:latin typeface="Calibri" pitchFamily="34" charset="0"/>
                <a:cs typeface="Calibri" pitchFamily="34" charset="0"/>
              </a:defRPr>
            </a:pPr>
            <a:endParaRPr lang="es-ES"/>
          </a:p>
        </c:txPr>
        <c:crossAx val="336591872"/>
        <c:crosses val="max"/>
        <c:crossBetween val="between"/>
        <c:majorUnit val="20"/>
      </c:valAx>
      <c:spPr>
        <a:ln>
          <a:solidFill>
            <a:srgbClr val="808080"/>
          </a:solidFill>
        </a:ln>
      </c:spPr>
    </c:plotArea>
    <c:plotVisOnly val="1"/>
    <c:dispBlanksAs val="gap"/>
  </c:chart>
  <c:txPr>
    <a:bodyPr/>
    <a:lstStyle/>
    <a:p>
      <a:pPr>
        <a:defRPr sz="1800"/>
      </a:pPr>
      <a:endParaRPr lang="es-ES"/>
    </a:p>
  </c:txPr>
  <c:externalData r:id="rId1"/>
</c:chartSpace>
</file>

<file path=ppt/charts/chart87.xml><?xml version="1.0" encoding="utf-8"?>
<c:chartSpace xmlns:c="http://schemas.openxmlformats.org/drawingml/2006/chart" xmlns:a="http://schemas.openxmlformats.org/drawingml/2006/main" xmlns:r="http://schemas.openxmlformats.org/officeDocument/2006/relationships">
  <c:lang val="es-ES"/>
  <c:chart>
    <c:autoTitleDeleted val="1"/>
    <c:plotArea>
      <c:layout>
        <c:manualLayout>
          <c:layoutTarget val="inner"/>
          <c:xMode val="edge"/>
          <c:yMode val="edge"/>
          <c:x val="0.31364800022858819"/>
          <c:y val="5.2696121516096733E-2"/>
          <c:w val="0.43725189520597763"/>
          <c:h val="0.82945566495653378"/>
        </c:manualLayout>
      </c:layout>
      <c:barChart>
        <c:barDir val="col"/>
        <c:grouping val="clustered"/>
        <c:ser>
          <c:idx val="0"/>
          <c:order val="0"/>
          <c:tx>
            <c:strRef>
              <c:f>Hoja1!$B$1</c:f>
              <c:strCache>
                <c:ptCount val="1"/>
                <c:pt idx="0">
                  <c:v>total</c:v>
                </c:pt>
              </c:strCache>
            </c:strRef>
          </c:tx>
          <c:spPr>
            <a:solidFill>
              <a:schemeClr val="accent6"/>
            </a:solidFill>
          </c:spPr>
          <c:dPt>
            <c:idx val="0"/>
            <c:spPr>
              <a:solidFill>
                <a:schemeClr val="accent6">
                  <a:lumMod val="75000"/>
                </a:schemeClr>
              </a:solidFill>
            </c:spPr>
          </c:dPt>
          <c:dLbls>
            <c:numFmt formatCode="0.0\%" sourceLinked="0"/>
            <c:spPr>
              <a:solidFill>
                <a:schemeClr val="bg1"/>
              </a:solidFill>
            </c:spPr>
            <c:txPr>
              <a:bodyPr/>
              <a:lstStyle/>
              <a:p>
                <a:pPr>
                  <a:defRPr sz="1600">
                    <a:latin typeface="Calibri" pitchFamily="34" charset="0"/>
                    <a:cs typeface="Calibri" pitchFamily="34" charset="0"/>
                  </a:defRPr>
                </a:pPr>
                <a:endParaRPr lang="es-ES"/>
              </a:p>
            </c:txPr>
            <c:showVal val="1"/>
          </c:dLbls>
          <c:cat>
            <c:strRef>
              <c:f>Hoja1!$A$2</c:f>
              <c:strCache>
                <c:ptCount val="1"/>
                <c:pt idx="0">
                  <c:v>Víctima directa</c:v>
                </c:pt>
              </c:strCache>
            </c:strRef>
          </c:cat>
          <c:val>
            <c:numRef>
              <c:f>Hoja1!$B$2</c:f>
              <c:numCache>
                <c:formatCode>####.0</c:formatCode>
                <c:ptCount val="1"/>
                <c:pt idx="0">
                  <c:v>5</c:v>
                </c:pt>
              </c:numCache>
            </c:numRef>
          </c:val>
        </c:ser>
        <c:dLbls/>
        <c:gapWidth val="50"/>
        <c:axId val="336709888"/>
        <c:axId val="336723968"/>
      </c:barChart>
      <c:catAx>
        <c:axId val="336709888"/>
        <c:scaling>
          <c:orientation val="minMax"/>
        </c:scaling>
        <c:axPos val="b"/>
        <c:tickLblPos val="nextTo"/>
        <c:txPr>
          <a:bodyPr/>
          <a:lstStyle/>
          <a:p>
            <a:pPr>
              <a:defRPr sz="1400">
                <a:latin typeface="Calibri" pitchFamily="34" charset="0"/>
                <a:cs typeface="Calibri" pitchFamily="34" charset="0"/>
              </a:defRPr>
            </a:pPr>
            <a:endParaRPr lang="es-ES"/>
          </a:p>
        </c:txPr>
        <c:crossAx val="336723968"/>
        <c:crosses val="autoZero"/>
        <c:auto val="1"/>
        <c:lblAlgn val="ctr"/>
        <c:lblOffset val="100"/>
      </c:catAx>
      <c:valAx>
        <c:axId val="336723968"/>
        <c:scaling>
          <c:orientation val="minMax"/>
          <c:max val="60"/>
        </c:scaling>
        <c:axPos val="l"/>
        <c:majorGridlines>
          <c:spPr>
            <a:ln>
              <a:solidFill>
                <a:schemeClr val="bg1">
                  <a:lumMod val="50000"/>
                </a:schemeClr>
              </a:solidFill>
              <a:prstDash val="dash"/>
            </a:ln>
          </c:spPr>
        </c:majorGridlines>
        <c:numFmt formatCode="0\%" sourceLinked="0"/>
        <c:tickLblPos val="nextTo"/>
        <c:txPr>
          <a:bodyPr/>
          <a:lstStyle/>
          <a:p>
            <a:pPr>
              <a:defRPr sz="1000">
                <a:latin typeface="Calibri" pitchFamily="34" charset="0"/>
                <a:cs typeface="Calibri" pitchFamily="34" charset="0"/>
              </a:defRPr>
            </a:pPr>
            <a:endParaRPr lang="es-ES"/>
          </a:p>
        </c:txPr>
        <c:crossAx val="336709888"/>
        <c:crosses val="autoZero"/>
        <c:crossBetween val="between"/>
        <c:majorUnit val="20"/>
      </c:valAx>
      <c:spPr>
        <a:ln>
          <a:solidFill>
            <a:srgbClr val="808080"/>
          </a:solidFill>
        </a:ln>
      </c:spPr>
    </c:plotArea>
    <c:plotVisOnly val="1"/>
    <c:dispBlanksAs val="gap"/>
  </c:chart>
  <c:txPr>
    <a:bodyPr/>
    <a:lstStyle/>
    <a:p>
      <a:pPr>
        <a:defRPr sz="1800"/>
      </a:pPr>
      <a:endParaRPr lang="es-ES"/>
    </a:p>
  </c:txPr>
  <c:externalData r:id="rId1"/>
</c:chartSpace>
</file>

<file path=ppt/charts/chart88.xml><?xml version="1.0" encoding="utf-8"?>
<c:chartSpace xmlns:c="http://schemas.openxmlformats.org/drawingml/2006/chart" xmlns:a="http://schemas.openxmlformats.org/drawingml/2006/main" xmlns:r="http://schemas.openxmlformats.org/officeDocument/2006/relationships">
  <c:lang val="es-ES"/>
  <c:style val="20"/>
  <c:chart>
    <c:autoTitleDeleted val="1"/>
    <c:plotArea>
      <c:layout>
        <c:manualLayout>
          <c:layoutTarget val="inner"/>
          <c:xMode val="edge"/>
          <c:yMode val="edge"/>
          <c:x val="0.18454926461307736"/>
          <c:y val="0.15894971897370405"/>
          <c:w val="0.58670308335375043"/>
          <c:h val="0.70329747347500593"/>
        </c:manualLayout>
      </c:layout>
      <c:pieChart>
        <c:varyColors val="1"/>
        <c:ser>
          <c:idx val="0"/>
          <c:order val="0"/>
          <c:tx>
            <c:strRef>
              <c:f>Hoja1!$B$1</c:f>
              <c:strCache>
                <c:ptCount val="1"/>
                <c:pt idx="0">
                  <c:v>Columna1</c:v>
                </c:pt>
              </c:strCache>
            </c:strRef>
          </c:tx>
          <c:dPt>
            <c:idx val="0"/>
            <c:spPr>
              <a:solidFill>
                <a:schemeClr val="accent6">
                  <a:lumMod val="75000"/>
                </a:schemeClr>
              </a:solidFill>
              <a:ln>
                <a:noFill/>
              </a:ln>
            </c:spPr>
          </c:dPt>
          <c:dPt>
            <c:idx val="1"/>
            <c:spPr>
              <a:solidFill>
                <a:schemeClr val="accent6">
                  <a:lumMod val="40000"/>
                  <a:lumOff val="60000"/>
                </a:schemeClr>
              </a:solidFill>
              <a:ln>
                <a:noFill/>
              </a:ln>
            </c:spPr>
          </c:dPt>
          <c:dPt>
            <c:idx val="2"/>
            <c:spPr>
              <a:solidFill>
                <a:schemeClr val="bg1">
                  <a:lumMod val="75000"/>
                </a:schemeClr>
              </a:solidFill>
              <a:ln>
                <a:noFill/>
              </a:ln>
            </c:spPr>
          </c:dPt>
          <c:dLbls>
            <c:dLbl>
              <c:idx val="0"/>
              <c:layout>
                <c:manualLayout>
                  <c:x val="-0.22751274002345484"/>
                  <c:y val="8.4407601819590006E-2"/>
                </c:manualLayout>
              </c:layout>
              <c:numFmt formatCode="0.0\%" sourceLinked="0"/>
              <c:spPr/>
              <c:txPr>
                <a:bodyPr/>
                <a:lstStyle/>
                <a:p>
                  <a:pPr>
                    <a:defRPr sz="1600" b="1">
                      <a:solidFill>
                        <a:schemeClr val="bg1"/>
                      </a:solidFill>
                      <a:latin typeface="Calibri" pitchFamily="34" charset="0"/>
                      <a:cs typeface="Calibri" pitchFamily="34" charset="0"/>
                    </a:defRPr>
                  </a:pPr>
                  <a:endParaRPr lang="es-ES"/>
                </a:p>
              </c:txPr>
              <c:dLblPos val="bestFit"/>
              <c:showVal val="1"/>
              <c:showCatName val="1"/>
              <c:separator>
</c:separator>
            </c:dLbl>
            <c:dLbl>
              <c:idx val="1"/>
              <c:layout>
                <c:manualLayout>
                  <c:x val="0.18142023002689303"/>
                  <c:y val="-0.21000305811016895"/>
                </c:manualLayout>
              </c:layout>
              <c:numFmt formatCode="0.0\%" sourceLinked="0"/>
              <c:spPr/>
              <c:txPr>
                <a:bodyPr/>
                <a:lstStyle/>
                <a:p>
                  <a:pPr>
                    <a:defRPr sz="1600" b="1">
                      <a:solidFill>
                        <a:schemeClr val="tx1"/>
                      </a:solidFill>
                      <a:latin typeface="Calibri" pitchFamily="34" charset="0"/>
                      <a:cs typeface="Calibri" pitchFamily="34" charset="0"/>
                    </a:defRPr>
                  </a:pPr>
                  <a:endParaRPr lang="es-ES"/>
                </a:p>
              </c:txPr>
              <c:dLblPos val="bestFit"/>
              <c:showVal val="1"/>
              <c:showCatName val="1"/>
              <c:separator>
</c:separator>
            </c:dLbl>
            <c:dLbl>
              <c:idx val="2"/>
              <c:layout>
                <c:manualLayout>
                  <c:x val="4.662929872820009E-2"/>
                  <c:y val="1.1419882961565772E-2"/>
                </c:manualLayout>
              </c:layout>
              <c:numFmt formatCode="0.0\%" sourceLinked="0"/>
              <c:spPr/>
              <c:txPr>
                <a:bodyPr/>
                <a:lstStyle/>
                <a:p>
                  <a:pPr>
                    <a:defRPr sz="1400" b="1">
                      <a:solidFill>
                        <a:schemeClr val="tx1">
                          <a:lumMod val="75000"/>
                          <a:lumOff val="25000"/>
                        </a:schemeClr>
                      </a:solidFill>
                      <a:latin typeface="Calibri" pitchFamily="34" charset="0"/>
                      <a:cs typeface="Calibri" pitchFamily="34" charset="0"/>
                    </a:defRPr>
                  </a:pPr>
                  <a:endParaRPr lang="es-ES"/>
                </a:p>
              </c:txPr>
              <c:dLblPos val="bestFit"/>
              <c:showVal val="1"/>
              <c:showCatName val="1"/>
              <c:separator>
</c:separator>
            </c:dLbl>
            <c:numFmt formatCode="0.0\%" sourceLinked="0"/>
            <c:txPr>
              <a:bodyPr/>
              <a:lstStyle/>
              <a:p>
                <a:pPr>
                  <a:defRPr sz="1600" b="1">
                    <a:solidFill>
                      <a:schemeClr val="tx1">
                        <a:lumMod val="75000"/>
                        <a:lumOff val="25000"/>
                      </a:schemeClr>
                    </a:solidFill>
                    <a:latin typeface="Calibri" pitchFamily="34" charset="0"/>
                    <a:cs typeface="Calibri" pitchFamily="34" charset="0"/>
                  </a:defRPr>
                </a:pPr>
                <a:endParaRPr lang="es-ES"/>
              </a:p>
            </c:txPr>
            <c:dLblPos val="bestFit"/>
            <c:showVal val="1"/>
            <c:showCatName val="1"/>
            <c:separator>
</c:separator>
          </c:dLbls>
          <c:cat>
            <c:strRef>
              <c:f>Hoja1!$A$2:$A$4</c:f>
              <c:strCache>
                <c:ptCount val="3"/>
                <c:pt idx="0">
                  <c:v>Sí</c:v>
                </c:pt>
                <c:pt idx="1">
                  <c:v>No</c:v>
                </c:pt>
                <c:pt idx="2">
                  <c:v>No sabe</c:v>
                </c:pt>
              </c:strCache>
            </c:strRef>
          </c:cat>
          <c:val>
            <c:numRef>
              <c:f>Hoja1!$B$2:$B$4</c:f>
              <c:numCache>
                <c:formatCode>General</c:formatCode>
                <c:ptCount val="3"/>
                <c:pt idx="0">
                  <c:v>34.800000000000011</c:v>
                </c:pt>
                <c:pt idx="1">
                  <c:v>49.07</c:v>
                </c:pt>
                <c:pt idx="2">
                  <c:v>16.14</c:v>
                </c:pt>
              </c:numCache>
            </c:numRef>
          </c:val>
        </c:ser>
        <c:dLbls/>
        <c:firstSliceAng val="0"/>
      </c:pieChart>
    </c:plotArea>
    <c:plotVisOnly val="1"/>
    <c:dispBlanksAs val="zero"/>
  </c:chart>
  <c:txPr>
    <a:bodyPr/>
    <a:lstStyle/>
    <a:p>
      <a:pPr>
        <a:defRPr sz="1800"/>
      </a:pPr>
      <a:endParaRPr lang="es-ES"/>
    </a:p>
  </c:txPr>
  <c:externalData r:id="rId1"/>
</c:chartSpace>
</file>

<file path=ppt/charts/chart89.xml><?xml version="1.0" encoding="utf-8"?>
<c:chartSpace xmlns:c="http://schemas.openxmlformats.org/drawingml/2006/chart" xmlns:a="http://schemas.openxmlformats.org/drawingml/2006/main" xmlns:r="http://schemas.openxmlformats.org/officeDocument/2006/relationships">
  <c:lang val="es-ES"/>
  <c:chart>
    <c:autoTitleDeleted val="1"/>
    <c:plotArea>
      <c:layout>
        <c:manualLayout>
          <c:layoutTarget val="inner"/>
          <c:xMode val="edge"/>
          <c:yMode val="edge"/>
          <c:x val="6.0907405717014113E-2"/>
          <c:y val="3.7911539382943338E-2"/>
          <c:w val="0.60551500932351066"/>
          <c:h val="0.87478668339769705"/>
        </c:manualLayout>
      </c:layout>
      <c:barChart>
        <c:barDir val="bar"/>
        <c:grouping val="clustered"/>
        <c:ser>
          <c:idx val="0"/>
          <c:order val="0"/>
          <c:tx>
            <c:strRef>
              <c:f>Hoja1!$B$1</c:f>
              <c:strCache>
                <c:ptCount val="1"/>
                <c:pt idx="0">
                  <c:v>Columna1</c:v>
                </c:pt>
              </c:strCache>
            </c:strRef>
          </c:tx>
          <c:spPr>
            <a:solidFill>
              <a:schemeClr val="accent6"/>
            </a:solidFill>
          </c:spPr>
          <c:dLbls>
            <c:numFmt formatCode="0.0\%" sourceLinked="0"/>
            <c:spPr>
              <a:solidFill>
                <a:schemeClr val="bg1"/>
              </a:solidFill>
            </c:spPr>
            <c:txPr>
              <a:bodyPr/>
              <a:lstStyle/>
              <a:p>
                <a:pPr>
                  <a:defRPr sz="1400">
                    <a:solidFill>
                      <a:schemeClr val="tx1">
                        <a:lumMod val="75000"/>
                        <a:lumOff val="25000"/>
                      </a:schemeClr>
                    </a:solidFill>
                    <a:latin typeface="Calibri" pitchFamily="34" charset="0"/>
                    <a:cs typeface="Calibri" pitchFamily="34" charset="0"/>
                  </a:defRPr>
                </a:pPr>
                <a:endParaRPr lang="es-ES"/>
              </a:p>
            </c:txPr>
            <c:showVal val="1"/>
          </c:dLbls>
          <c:cat>
            <c:strRef>
              <c:f>Hoja1!$A$2:$A$10</c:f>
              <c:strCache>
                <c:ptCount val="9"/>
                <c:pt idx="0">
                  <c:v>Mayor presencia de personal de seguridad</c:v>
                </c:pt>
                <c:pt idx="1">
                  <c:v>Instalación de cámaras de video-vigilancia/ circuitos cerrados de TV (CTV)</c:v>
                </c:pt>
                <c:pt idx="2">
                  <c:v>Mayor control en los accesos internos</c:v>
                </c:pt>
                <c:pt idx="3">
                  <c:v>Mayor y mejor iluminación dentro y fuera de las instalaciones (interior, salidas, parking, etc.)</c:v>
                </c:pt>
                <c:pt idx="4">
                  <c:v>Instalar sistemas control en los accesos (identificación)</c:v>
                </c:pt>
                <c:pt idx="5">
                  <c:v>Instalar sistemas de detección de metales</c:v>
                </c:pt>
                <c:pt idx="6">
                  <c:v>Otros</c:v>
                </c:pt>
                <c:pt idx="7">
                  <c:v>Ninguna/ están bien como están</c:v>
                </c:pt>
                <c:pt idx="8">
                  <c:v>No sabe</c:v>
                </c:pt>
              </c:strCache>
            </c:strRef>
          </c:cat>
          <c:val>
            <c:numRef>
              <c:f>Hoja1!$B$2:$B$10</c:f>
              <c:numCache>
                <c:formatCode>General</c:formatCode>
                <c:ptCount val="9"/>
                <c:pt idx="0">
                  <c:v>68.7</c:v>
                </c:pt>
                <c:pt idx="1">
                  <c:v>40.630000000000003</c:v>
                </c:pt>
                <c:pt idx="2">
                  <c:v>34.89</c:v>
                </c:pt>
                <c:pt idx="3">
                  <c:v>27.64</c:v>
                </c:pt>
                <c:pt idx="4">
                  <c:v>26.66</c:v>
                </c:pt>
                <c:pt idx="5">
                  <c:v>22.18</c:v>
                </c:pt>
                <c:pt idx="6">
                  <c:v>3.34</c:v>
                </c:pt>
                <c:pt idx="7">
                  <c:v>4.6099999999999994</c:v>
                </c:pt>
                <c:pt idx="8">
                  <c:v>6.94</c:v>
                </c:pt>
              </c:numCache>
            </c:numRef>
          </c:val>
        </c:ser>
        <c:dLbls/>
        <c:gapWidth val="50"/>
        <c:axId val="336888192"/>
        <c:axId val="336889728"/>
      </c:barChart>
      <c:catAx>
        <c:axId val="336888192"/>
        <c:scaling>
          <c:orientation val="maxMin"/>
        </c:scaling>
        <c:axPos val="l"/>
        <c:tickLblPos val="none"/>
        <c:txPr>
          <a:bodyPr/>
          <a:lstStyle/>
          <a:p>
            <a:pPr>
              <a:defRPr sz="1300">
                <a:latin typeface="Calibri" pitchFamily="34" charset="0"/>
                <a:cs typeface="Calibri" pitchFamily="34" charset="0"/>
              </a:defRPr>
            </a:pPr>
            <a:endParaRPr lang="es-ES"/>
          </a:p>
        </c:txPr>
        <c:crossAx val="336889728"/>
        <c:crosses val="autoZero"/>
        <c:auto val="1"/>
        <c:lblAlgn val="ctr"/>
        <c:lblOffset val="100"/>
      </c:catAx>
      <c:valAx>
        <c:axId val="336889728"/>
        <c:scaling>
          <c:orientation val="minMax"/>
          <c:max val="100"/>
        </c:scaling>
        <c:axPos val="b"/>
        <c:majorGridlines>
          <c:spPr>
            <a:ln>
              <a:solidFill>
                <a:schemeClr val="bg1">
                  <a:lumMod val="50000"/>
                </a:schemeClr>
              </a:solidFill>
              <a:prstDash val="dash"/>
            </a:ln>
          </c:spPr>
        </c:majorGridlines>
        <c:numFmt formatCode="0\%" sourceLinked="0"/>
        <c:tickLblPos val="nextTo"/>
        <c:txPr>
          <a:bodyPr/>
          <a:lstStyle/>
          <a:p>
            <a:pPr>
              <a:defRPr sz="1000">
                <a:latin typeface="Calibri" pitchFamily="34" charset="0"/>
                <a:cs typeface="Calibri" pitchFamily="34" charset="0"/>
              </a:defRPr>
            </a:pPr>
            <a:endParaRPr lang="es-ES"/>
          </a:p>
        </c:txPr>
        <c:crossAx val="336888192"/>
        <c:crosses val="max"/>
        <c:crossBetween val="between"/>
        <c:majorUnit val="20"/>
      </c:valAx>
      <c:spPr>
        <a:ln>
          <a:solidFill>
            <a:srgbClr val="808080"/>
          </a:solidFill>
        </a:ln>
      </c:spPr>
    </c:plotArea>
    <c:plotVisOnly val="1"/>
    <c:dispBlanksAs val="gap"/>
  </c:chart>
  <c:txPr>
    <a:bodyPr/>
    <a:lstStyle/>
    <a:p>
      <a:pPr>
        <a:defRPr sz="1800"/>
      </a:pPr>
      <a:endParaRPr lang="es-E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s-ES"/>
  <c:chart>
    <c:autoTitleDeleted val="1"/>
    <c:plotArea>
      <c:layout>
        <c:manualLayout>
          <c:layoutTarget val="inner"/>
          <c:xMode val="edge"/>
          <c:yMode val="edge"/>
          <c:x val="9.6283601103099054E-2"/>
          <c:y val="4.6469327086031069E-2"/>
          <c:w val="0.8759440991516827"/>
          <c:h val="0.79896497235546271"/>
        </c:manualLayout>
      </c:layout>
      <c:barChart>
        <c:barDir val="col"/>
        <c:grouping val="clustered"/>
        <c:ser>
          <c:idx val="0"/>
          <c:order val="0"/>
          <c:tx>
            <c:strRef>
              <c:f>Hoja1!$B$1</c:f>
              <c:strCache>
                <c:ptCount val="1"/>
                <c:pt idx="0">
                  <c:v>total</c:v>
                </c:pt>
              </c:strCache>
            </c:strRef>
          </c:tx>
          <c:spPr>
            <a:solidFill>
              <a:schemeClr val="accent3">
                <a:lumMod val="50000"/>
              </a:schemeClr>
            </a:solidFill>
          </c:spPr>
          <c:dLbls>
            <c:numFmt formatCode="0.0\%" sourceLinked="0"/>
            <c:spPr>
              <a:solidFill>
                <a:schemeClr val="bg1"/>
              </a:solidFill>
            </c:spPr>
            <c:txPr>
              <a:bodyPr/>
              <a:lstStyle/>
              <a:p>
                <a:pPr>
                  <a:defRPr sz="1500">
                    <a:latin typeface="Calibri" pitchFamily="34" charset="0"/>
                    <a:cs typeface="Calibri" pitchFamily="34" charset="0"/>
                  </a:defRPr>
                </a:pPr>
                <a:endParaRPr lang="es-ES"/>
              </a:p>
            </c:txPr>
            <c:showVal val="1"/>
          </c:dLbls>
          <c:cat>
            <c:strRef>
              <c:f>Hoja1!$A$2:$A$4</c:f>
              <c:strCache>
                <c:ptCount val="3"/>
                <c:pt idx="0">
                  <c:v>Irá en aumento</c:v>
                </c:pt>
                <c:pt idx="1">
                  <c:v>Se mantendrá más o menos igual</c:v>
                </c:pt>
                <c:pt idx="2">
                  <c:v>Irá disminuyendo</c:v>
                </c:pt>
              </c:strCache>
            </c:strRef>
          </c:cat>
          <c:val>
            <c:numRef>
              <c:f>Hoja1!$B$2:$B$4</c:f>
              <c:numCache>
                <c:formatCode>####.0</c:formatCode>
                <c:ptCount val="3"/>
                <c:pt idx="0">
                  <c:v>67.5</c:v>
                </c:pt>
                <c:pt idx="1">
                  <c:v>28.8</c:v>
                </c:pt>
                <c:pt idx="2">
                  <c:v>3.7</c:v>
                </c:pt>
              </c:numCache>
            </c:numRef>
          </c:val>
        </c:ser>
        <c:dLbls/>
        <c:gapWidth val="50"/>
        <c:axId val="301819008"/>
        <c:axId val="301820544"/>
      </c:barChart>
      <c:catAx>
        <c:axId val="301819008"/>
        <c:scaling>
          <c:orientation val="minMax"/>
        </c:scaling>
        <c:axPos val="b"/>
        <c:tickLblPos val="nextTo"/>
        <c:txPr>
          <a:bodyPr/>
          <a:lstStyle/>
          <a:p>
            <a:pPr>
              <a:defRPr sz="1300">
                <a:latin typeface="Calibri" pitchFamily="34" charset="0"/>
                <a:cs typeface="Calibri" pitchFamily="34" charset="0"/>
              </a:defRPr>
            </a:pPr>
            <a:endParaRPr lang="es-ES"/>
          </a:p>
        </c:txPr>
        <c:crossAx val="301820544"/>
        <c:crosses val="autoZero"/>
        <c:auto val="1"/>
        <c:lblAlgn val="ctr"/>
        <c:lblOffset val="100"/>
      </c:catAx>
      <c:valAx>
        <c:axId val="301820544"/>
        <c:scaling>
          <c:orientation val="minMax"/>
          <c:max val="100"/>
        </c:scaling>
        <c:axPos val="l"/>
        <c:majorGridlines>
          <c:spPr>
            <a:ln>
              <a:solidFill>
                <a:schemeClr val="bg1">
                  <a:lumMod val="50000"/>
                </a:schemeClr>
              </a:solidFill>
              <a:prstDash val="dash"/>
            </a:ln>
          </c:spPr>
        </c:majorGridlines>
        <c:numFmt formatCode="0\%" sourceLinked="0"/>
        <c:tickLblPos val="nextTo"/>
        <c:txPr>
          <a:bodyPr/>
          <a:lstStyle/>
          <a:p>
            <a:pPr>
              <a:defRPr sz="1000">
                <a:latin typeface="Calibri" pitchFamily="34" charset="0"/>
                <a:cs typeface="Calibri" pitchFamily="34" charset="0"/>
              </a:defRPr>
            </a:pPr>
            <a:endParaRPr lang="es-ES"/>
          </a:p>
        </c:txPr>
        <c:crossAx val="301819008"/>
        <c:crosses val="autoZero"/>
        <c:crossBetween val="between"/>
        <c:majorUnit val="20"/>
      </c:valAx>
      <c:spPr>
        <a:ln>
          <a:solidFill>
            <a:srgbClr val="808080"/>
          </a:solidFill>
        </a:ln>
      </c:spPr>
    </c:plotArea>
    <c:plotVisOnly val="1"/>
    <c:dispBlanksAs val="gap"/>
  </c:chart>
  <c:txPr>
    <a:bodyPr/>
    <a:lstStyle/>
    <a:p>
      <a:pPr>
        <a:defRPr sz="1800"/>
      </a:pPr>
      <a:endParaRPr lang="es-E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3077137" cy="5106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4768" tIns="47384" rIns="94768" bIns="47384" numCol="1" anchor="t" anchorCtr="0" compatLnSpc="1">
            <a:prstTxWarp prst="textNoShape">
              <a:avLst/>
            </a:prstTxWarp>
          </a:bodyPr>
          <a:lstStyle>
            <a:lvl1pPr algn="l">
              <a:spcBef>
                <a:spcPct val="0"/>
              </a:spcBef>
              <a:defRPr sz="1200"/>
            </a:lvl1pPr>
          </a:lstStyle>
          <a:p>
            <a:endParaRPr lang="es-ES_tradnl"/>
          </a:p>
        </p:txBody>
      </p:sp>
      <p:sp>
        <p:nvSpPr>
          <p:cNvPr id="29699" name="Rectangle 3"/>
          <p:cNvSpPr>
            <a:spLocks noGrp="1" noChangeArrowheads="1"/>
          </p:cNvSpPr>
          <p:nvPr>
            <p:ph type="dt" sz="quarter" idx="1"/>
          </p:nvPr>
        </p:nvSpPr>
        <p:spPr bwMode="auto">
          <a:xfrm>
            <a:off x="4020506" y="0"/>
            <a:ext cx="3077137" cy="5106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4768" tIns="47384" rIns="94768" bIns="47384" numCol="1" anchor="t" anchorCtr="0" compatLnSpc="1">
            <a:prstTxWarp prst="textNoShape">
              <a:avLst/>
            </a:prstTxWarp>
          </a:bodyPr>
          <a:lstStyle>
            <a:lvl1pPr algn="r">
              <a:spcBef>
                <a:spcPct val="0"/>
              </a:spcBef>
              <a:defRPr sz="1200"/>
            </a:lvl1pPr>
          </a:lstStyle>
          <a:p>
            <a:endParaRPr lang="es-ES_tradnl"/>
          </a:p>
        </p:txBody>
      </p:sp>
      <p:sp>
        <p:nvSpPr>
          <p:cNvPr id="29700" name="Rectangle 4"/>
          <p:cNvSpPr>
            <a:spLocks noGrp="1" noChangeArrowheads="1"/>
          </p:cNvSpPr>
          <p:nvPr>
            <p:ph type="ftr" sz="quarter" idx="2"/>
          </p:nvPr>
        </p:nvSpPr>
        <p:spPr bwMode="auto">
          <a:xfrm>
            <a:off x="0" y="9722309"/>
            <a:ext cx="3077137" cy="5106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4768" tIns="47384" rIns="94768" bIns="47384" numCol="1" anchor="b" anchorCtr="0" compatLnSpc="1">
            <a:prstTxWarp prst="textNoShape">
              <a:avLst/>
            </a:prstTxWarp>
          </a:bodyPr>
          <a:lstStyle>
            <a:lvl1pPr algn="l">
              <a:spcBef>
                <a:spcPct val="0"/>
              </a:spcBef>
              <a:defRPr sz="1200"/>
            </a:lvl1pPr>
          </a:lstStyle>
          <a:p>
            <a:endParaRPr lang="es-ES_tradnl"/>
          </a:p>
        </p:txBody>
      </p:sp>
      <p:sp>
        <p:nvSpPr>
          <p:cNvPr id="29701" name="Rectangle 5"/>
          <p:cNvSpPr>
            <a:spLocks noGrp="1" noChangeArrowheads="1"/>
          </p:cNvSpPr>
          <p:nvPr>
            <p:ph type="sldNum" sz="quarter" idx="3"/>
          </p:nvPr>
        </p:nvSpPr>
        <p:spPr bwMode="auto">
          <a:xfrm>
            <a:off x="4020506" y="9722309"/>
            <a:ext cx="3077137" cy="5106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4768" tIns="47384" rIns="94768" bIns="47384" numCol="1" anchor="b" anchorCtr="0" compatLnSpc="1">
            <a:prstTxWarp prst="textNoShape">
              <a:avLst/>
            </a:prstTxWarp>
          </a:bodyPr>
          <a:lstStyle>
            <a:lvl1pPr algn="r">
              <a:spcBef>
                <a:spcPct val="0"/>
              </a:spcBef>
              <a:defRPr sz="1200"/>
            </a:lvl1pPr>
          </a:lstStyle>
          <a:p>
            <a:fld id="{9ECCAC9F-4C02-46EA-A8A1-E5FE64FF9710}" type="slidenum">
              <a:rPr lang="es-ES_tradnl"/>
              <a:pPr/>
              <a:t>‹Nº›</a:t>
            </a:fld>
            <a:endParaRPr lang="es-ES_tradnl"/>
          </a:p>
        </p:txBody>
      </p:sp>
    </p:spTree>
    <p:extLst>
      <p:ext uri="{BB962C8B-B14F-4D97-AF65-F5344CB8AC3E}">
        <p14:creationId xmlns:p14="http://schemas.microsoft.com/office/powerpoint/2010/main" xmlns="" val="21582311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77137" cy="5106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4768" tIns="47384" rIns="94768" bIns="47384" numCol="1" anchor="t" anchorCtr="0" compatLnSpc="1">
            <a:prstTxWarp prst="textNoShape">
              <a:avLst/>
            </a:prstTxWarp>
          </a:bodyPr>
          <a:lstStyle>
            <a:lvl1pPr algn="l">
              <a:spcBef>
                <a:spcPct val="0"/>
              </a:spcBef>
              <a:defRPr sz="1200"/>
            </a:lvl1pPr>
          </a:lstStyle>
          <a:p>
            <a:endParaRPr lang="es-ES_tradnl"/>
          </a:p>
        </p:txBody>
      </p:sp>
      <p:sp>
        <p:nvSpPr>
          <p:cNvPr id="6147" name="Rectangle 3"/>
          <p:cNvSpPr>
            <a:spLocks noGrp="1" noChangeArrowheads="1"/>
          </p:cNvSpPr>
          <p:nvPr>
            <p:ph type="dt" idx="1"/>
          </p:nvPr>
        </p:nvSpPr>
        <p:spPr bwMode="auto">
          <a:xfrm>
            <a:off x="4020506" y="0"/>
            <a:ext cx="3077137" cy="5106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4768" tIns="47384" rIns="94768" bIns="47384" numCol="1" anchor="t" anchorCtr="0" compatLnSpc="1">
            <a:prstTxWarp prst="textNoShape">
              <a:avLst/>
            </a:prstTxWarp>
          </a:bodyPr>
          <a:lstStyle>
            <a:lvl1pPr algn="r">
              <a:spcBef>
                <a:spcPct val="0"/>
              </a:spcBef>
              <a:defRPr sz="1200"/>
            </a:lvl1pPr>
          </a:lstStyle>
          <a:p>
            <a:endParaRPr lang="es-ES_tradnl"/>
          </a:p>
        </p:txBody>
      </p:sp>
      <p:sp>
        <p:nvSpPr>
          <p:cNvPr id="6148" name="Rectangle 4"/>
          <p:cNvSpPr>
            <a:spLocks noGrp="1" noRot="1" noChangeAspect="1" noChangeArrowheads="1" noTextEdit="1"/>
          </p:cNvSpPr>
          <p:nvPr>
            <p:ph type="sldImg" idx="2"/>
          </p:nvPr>
        </p:nvSpPr>
        <p:spPr bwMode="auto">
          <a:xfrm>
            <a:off x="781050" y="768350"/>
            <a:ext cx="5541963" cy="3836988"/>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6149" name="Rectangle 5"/>
          <p:cNvSpPr>
            <a:spLocks noGrp="1" noChangeArrowheads="1"/>
          </p:cNvSpPr>
          <p:nvPr>
            <p:ph type="body" sz="quarter" idx="3"/>
          </p:nvPr>
        </p:nvSpPr>
        <p:spPr bwMode="auto">
          <a:xfrm>
            <a:off x="709599" y="4861155"/>
            <a:ext cx="5680103" cy="46058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4768" tIns="47384" rIns="94768" bIns="47384" numCol="1" anchor="t" anchorCtr="0" compatLnSpc="1">
            <a:prstTxWarp prst="textNoShape">
              <a:avLst/>
            </a:prstTxWarp>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p>
        </p:txBody>
      </p:sp>
      <p:sp>
        <p:nvSpPr>
          <p:cNvPr id="6150" name="Rectangle 6"/>
          <p:cNvSpPr>
            <a:spLocks noGrp="1" noChangeArrowheads="1"/>
          </p:cNvSpPr>
          <p:nvPr>
            <p:ph type="ftr" sz="quarter" idx="4"/>
          </p:nvPr>
        </p:nvSpPr>
        <p:spPr bwMode="auto">
          <a:xfrm>
            <a:off x="0" y="9722309"/>
            <a:ext cx="3077137" cy="5106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4768" tIns="47384" rIns="94768" bIns="47384" numCol="1" anchor="b" anchorCtr="0" compatLnSpc="1">
            <a:prstTxWarp prst="textNoShape">
              <a:avLst/>
            </a:prstTxWarp>
          </a:bodyPr>
          <a:lstStyle>
            <a:lvl1pPr algn="l">
              <a:spcBef>
                <a:spcPct val="0"/>
              </a:spcBef>
              <a:defRPr sz="1200"/>
            </a:lvl1pPr>
          </a:lstStyle>
          <a:p>
            <a:endParaRPr lang="es-ES_tradnl"/>
          </a:p>
        </p:txBody>
      </p:sp>
      <p:sp>
        <p:nvSpPr>
          <p:cNvPr id="6151" name="Rectangle 7"/>
          <p:cNvSpPr>
            <a:spLocks noGrp="1" noChangeArrowheads="1"/>
          </p:cNvSpPr>
          <p:nvPr>
            <p:ph type="sldNum" sz="quarter" idx="5"/>
          </p:nvPr>
        </p:nvSpPr>
        <p:spPr bwMode="auto">
          <a:xfrm>
            <a:off x="4020506" y="9722309"/>
            <a:ext cx="3077137" cy="5106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4768" tIns="47384" rIns="94768" bIns="47384" numCol="1" anchor="b" anchorCtr="0" compatLnSpc="1">
            <a:prstTxWarp prst="textNoShape">
              <a:avLst/>
            </a:prstTxWarp>
          </a:bodyPr>
          <a:lstStyle>
            <a:lvl1pPr algn="r">
              <a:spcBef>
                <a:spcPct val="0"/>
              </a:spcBef>
              <a:defRPr sz="1200"/>
            </a:lvl1pPr>
          </a:lstStyle>
          <a:p>
            <a:fld id="{91093BD5-CD4C-4A96-95DD-5108E87CCA2F}" type="slidenum">
              <a:rPr lang="es-ES_tradnl"/>
              <a:pPr/>
              <a:t>‹Nº›</a:t>
            </a:fld>
            <a:endParaRPr lang="es-ES_tradnl"/>
          </a:p>
        </p:txBody>
      </p:sp>
    </p:spTree>
    <p:extLst>
      <p:ext uri="{BB962C8B-B14F-4D97-AF65-F5344CB8AC3E}">
        <p14:creationId xmlns:p14="http://schemas.microsoft.com/office/powerpoint/2010/main" xmlns="" val="338905459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07E181-969A-4A4F-97D7-BD7E3597E726}" type="slidenum">
              <a:rPr lang="es-ES_tradnl"/>
              <a:pPr/>
              <a:t>1</a:t>
            </a:fld>
            <a:endParaRPr lang="es-ES_tradnl"/>
          </a:p>
        </p:txBody>
      </p:sp>
      <p:sp>
        <p:nvSpPr>
          <p:cNvPr id="1292290" name="Rectangle 2"/>
          <p:cNvSpPr>
            <a:spLocks noGrp="1" noRot="1" noChangeAspect="1" noChangeArrowheads="1" noTextEdit="1"/>
          </p:cNvSpPr>
          <p:nvPr>
            <p:ph type="sldImg"/>
          </p:nvPr>
        </p:nvSpPr>
        <p:spPr>
          <a:xfrm>
            <a:off x="785813" y="798513"/>
            <a:ext cx="5535612" cy="3832225"/>
          </a:xfrm>
          <a:ln/>
        </p:spPr>
      </p:sp>
      <p:sp>
        <p:nvSpPr>
          <p:cNvPr id="1292291" name="Rectangle 3"/>
          <p:cNvSpPr>
            <a:spLocks noGrp="1" noChangeArrowheads="1"/>
          </p:cNvSpPr>
          <p:nvPr>
            <p:ph type="body" idx="1"/>
          </p:nvPr>
        </p:nvSpPr>
        <p:spPr>
          <a:xfrm>
            <a:off x="946685" y="4866065"/>
            <a:ext cx="5205932" cy="4628736"/>
          </a:xfrm>
        </p:spPr>
        <p:txBody>
          <a:bodyPr/>
          <a:lstStyle/>
          <a:p>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7C1267-81A7-4C25-B6E5-187953AC7B40}" type="slidenum">
              <a:rPr lang="es-ES_tradnl"/>
              <a:pPr/>
              <a:t>2</a:t>
            </a:fld>
            <a:endParaRPr lang="es-ES_tradnl"/>
          </a:p>
        </p:txBody>
      </p:sp>
      <p:sp>
        <p:nvSpPr>
          <p:cNvPr id="385026" name="Rectangle 2"/>
          <p:cNvSpPr>
            <a:spLocks noGrp="1" noRot="1" noChangeAspect="1" noChangeArrowheads="1" noTextEdit="1"/>
          </p:cNvSpPr>
          <p:nvPr>
            <p:ph type="sldImg"/>
          </p:nvPr>
        </p:nvSpPr>
        <p:spPr>
          <a:xfrm>
            <a:off x="784225" y="796925"/>
            <a:ext cx="5535613" cy="3832225"/>
          </a:xfrm>
          <a:ln/>
        </p:spPr>
      </p:sp>
      <p:sp>
        <p:nvSpPr>
          <p:cNvPr id="385027" name="Rectangle 3"/>
          <p:cNvSpPr>
            <a:spLocks noGrp="1" noChangeArrowheads="1"/>
          </p:cNvSpPr>
          <p:nvPr>
            <p:ph type="body" idx="1"/>
          </p:nvPr>
        </p:nvSpPr>
        <p:spPr>
          <a:xfrm>
            <a:off x="946685" y="4867702"/>
            <a:ext cx="5205932" cy="4625462"/>
          </a:xfrm>
        </p:spPr>
        <p:txBody>
          <a:bodyPr/>
          <a:lstStyle/>
          <a:p>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742950" y="2130425"/>
            <a:ext cx="8420100" cy="1470025"/>
          </a:xfrm>
          <a:prstGeom prst="rect">
            <a:avLst/>
          </a:prstGeo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3 Marcador de número de diapositiva"/>
          <p:cNvSpPr>
            <a:spLocks noGrp="1"/>
          </p:cNvSpPr>
          <p:nvPr>
            <p:ph type="sldNum" sz="quarter" idx="10"/>
          </p:nvPr>
        </p:nvSpPr>
        <p:spPr/>
        <p:txBody>
          <a:bodyPr/>
          <a:lstStyle>
            <a:lvl1pPr>
              <a:defRPr/>
            </a:lvl1pPr>
          </a:lstStyle>
          <a:p>
            <a:r>
              <a:rPr lang="en-US"/>
              <a:t>-</a:t>
            </a:r>
            <a:fld id="{433C8601-EC0C-4B9B-91A8-F64BD2AFBDA2}" type="slidenum">
              <a:rPr lang="en-US"/>
              <a:pPr/>
              <a:t>‹Nº›</a:t>
            </a:fld>
            <a:r>
              <a:rPr lang="en-US"/>
              <a:t>-</a:t>
            </a:r>
          </a:p>
        </p:txBody>
      </p:sp>
    </p:spTree>
    <p:extLst>
      <p:ext uri="{BB962C8B-B14F-4D97-AF65-F5344CB8AC3E}">
        <p14:creationId xmlns:p14="http://schemas.microsoft.com/office/powerpoint/2010/main" xmlns="" val="3247229751"/>
      </p:ext>
    </p:extLst>
  </p:cSld>
  <p:clrMapOvr>
    <a:masterClrMapping/>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4638"/>
            <a:ext cx="891540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95300" y="1600200"/>
            <a:ext cx="89154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número de diapositiva"/>
          <p:cNvSpPr>
            <a:spLocks noGrp="1"/>
          </p:cNvSpPr>
          <p:nvPr>
            <p:ph type="sldNum" sz="quarter" idx="10"/>
          </p:nvPr>
        </p:nvSpPr>
        <p:spPr/>
        <p:txBody>
          <a:bodyPr/>
          <a:lstStyle>
            <a:lvl1pPr>
              <a:defRPr/>
            </a:lvl1pPr>
          </a:lstStyle>
          <a:p>
            <a:r>
              <a:rPr lang="en-US"/>
              <a:t>-</a:t>
            </a:r>
            <a:fld id="{9EC884DD-757E-435B-B5D7-9A6279160045}" type="slidenum">
              <a:rPr lang="en-US"/>
              <a:pPr/>
              <a:t>‹Nº›</a:t>
            </a:fld>
            <a:r>
              <a:rPr lang="en-US"/>
              <a:t>-</a:t>
            </a:r>
          </a:p>
        </p:txBody>
      </p:sp>
    </p:spTree>
    <p:extLst>
      <p:ext uri="{BB962C8B-B14F-4D97-AF65-F5344CB8AC3E}">
        <p14:creationId xmlns:p14="http://schemas.microsoft.com/office/powerpoint/2010/main" xmlns="" val="2116456896"/>
      </p:ext>
    </p:extLst>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181850" y="274638"/>
            <a:ext cx="2228850"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95300" y="274638"/>
            <a:ext cx="653415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número de diapositiva"/>
          <p:cNvSpPr>
            <a:spLocks noGrp="1"/>
          </p:cNvSpPr>
          <p:nvPr>
            <p:ph type="sldNum" sz="quarter" idx="10"/>
          </p:nvPr>
        </p:nvSpPr>
        <p:spPr/>
        <p:txBody>
          <a:bodyPr/>
          <a:lstStyle>
            <a:lvl1pPr>
              <a:defRPr/>
            </a:lvl1pPr>
          </a:lstStyle>
          <a:p>
            <a:r>
              <a:rPr lang="en-US"/>
              <a:t>-</a:t>
            </a:r>
            <a:fld id="{8E0A05FC-4B69-42A6-87B7-C6BF56D7ECF8}" type="slidenum">
              <a:rPr lang="en-US"/>
              <a:pPr/>
              <a:t>‹Nº›</a:t>
            </a:fld>
            <a:r>
              <a:rPr lang="en-US"/>
              <a:t>-</a:t>
            </a:r>
          </a:p>
        </p:txBody>
      </p:sp>
    </p:spTree>
    <p:extLst>
      <p:ext uri="{BB962C8B-B14F-4D97-AF65-F5344CB8AC3E}">
        <p14:creationId xmlns:p14="http://schemas.microsoft.com/office/powerpoint/2010/main" xmlns="" val="1023139466"/>
      </p:ext>
    </p:extLst>
  </p:cSld>
  <p:clrMapOvr>
    <a:masterClrMapping/>
  </p:clrMapOvr>
  <p:transition>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014058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8049816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4638"/>
            <a:ext cx="89154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95300" y="1600200"/>
            <a:ext cx="89154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número de diapositiva"/>
          <p:cNvSpPr>
            <a:spLocks noGrp="1"/>
          </p:cNvSpPr>
          <p:nvPr>
            <p:ph type="sldNum" sz="quarter" idx="10"/>
          </p:nvPr>
        </p:nvSpPr>
        <p:spPr>
          <a:xfrm>
            <a:off x="9309100" y="6597650"/>
            <a:ext cx="504825" cy="136525"/>
          </a:xfrm>
          <a:prstGeom prst="rect">
            <a:avLst/>
          </a:prstGeom>
        </p:spPr>
        <p:txBody>
          <a:bodyPr/>
          <a:lstStyle>
            <a:lvl1pPr>
              <a:defRPr/>
            </a:lvl1pPr>
          </a:lstStyle>
          <a:p>
            <a:r>
              <a:rPr lang="en-US"/>
              <a:t>-</a:t>
            </a:r>
            <a:fld id="{41B2AE44-E9C6-4EAB-BC73-5008DB342051}" type="slidenum">
              <a:rPr lang="en-US"/>
              <a:pPr/>
              <a:t>‹Nº›</a:t>
            </a:fld>
            <a:r>
              <a:rPr lang="en-US"/>
              <a:t>-</a:t>
            </a:r>
          </a:p>
        </p:txBody>
      </p:sp>
    </p:spTree>
    <p:extLst>
      <p:ext uri="{BB962C8B-B14F-4D97-AF65-F5344CB8AC3E}">
        <p14:creationId xmlns:p14="http://schemas.microsoft.com/office/powerpoint/2010/main" xmlns="" val="1781610947"/>
      </p:ext>
    </p:extLst>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4638"/>
            <a:ext cx="89154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95300" y="1600200"/>
            <a:ext cx="89154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número de diapositiva"/>
          <p:cNvSpPr>
            <a:spLocks noGrp="1"/>
          </p:cNvSpPr>
          <p:nvPr>
            <p:ph type="sldNum" sz="quarter" idx="10"/>
          </p:nvPr>
        </p:nvSpPr>
        <p:spPr/>
        <p:txBody>
          <a:bodyPr/>
          <a:lstStyle>
            <a:lvl1pPr>
              <a:defRPr/>
            </a:lvl1pPr>
          </a:lstStyle>
          <a:p>
            <a:r>
              <a:rPr lang="en-US"/>
              <a:t>-</a:t>
            </a:r>
            <a:fld id="{41B2AE44-E9C6-4EAB-BC73-5008DB342051}" type="slidenum">
              <a:rPr lang="en-US"/>
              <a:pPr/>
              <a:t>‹Nº›</a:t>
            </a:fld>
            <a:r>
              <a:rPr lang="en-US"/>
              <a:t>-</a:t>
            </a:r>
          </a:p>
        </p:txBody>
      </p:sp>
    </p:spTree>
    <p:extLst>
      <p:ext uri="{BB962C8B-B14F-4D97-AF65-F5344CB8AC3E}">
        <p14:creationId xmlns:p14="http://schemas.microsoft.com/office/powerpoint/2010/main" xmlns="" val="1775222546"/>
      </p:ext>
    </p:extLst>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82638" y="4406900"/>
            <a:ext cx="84201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número de diapositiva"/>
          <p:cNvSpPr>
            <a:spLocks noGrp="1"/>
          </p:cNvSpPr>
          <p:nvPr>
            <p:ph type="sldNum" sz="quarter" idx="10"/>
          </p:nvPr>
        </p:nvSpPr>
        <p:spPr/>
        <p:txBody>
          <a:bodyPr/>
          <a:lstStyle>
            <a:lvl1pPr>
              <a:defRPr/>
            </a:lvl1pPr>
          </a:lstStyle>
          <a:p>
            <a:r>
              <a:rPr lang="en-US"/>
              <a:t>-</a:t>
            </a:r>
            <a:fld id="{F9B2C430-DD84-4FDA-95EA-D7F65980D433}" type="slidenum">
              <a:rPr lang="en-US"/>
              <a:pPr/>
              <a:t>‹Nº›</a:t>
            </a:fld>
            <a:r>
              <a:rPr lang="en-US"/>
              <a:t>-</a:t>
            </a:r>
          </a:p>
        </p:txBody>
      </p:sp>
    </p:spTree>
    <p:extLst>
      <p:ext uri="{BB962C8B-B14F-4D97-AF65-F5344CB8AC3E}">
        <p14:creationId xmlns:p14="http://schemas.microsoft.com/office/powerpoint/2010/main" xmlns="" val="4100842103"/>
      </p:ext>
    </p:extLst>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4638"/>
            <a:ext cx="89154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953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0292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número de diapositiva"/>
          <p:cNvSpPr>
            <a:spLocks noGrp="1"/>
          </p:cNvSpPr>
          <p:nvPr>
            <p:ph type="sldNum" sz="quarter" idx="10"/>
          </p:nvPr>
        </p:nvSpPr>
        <p:spPr/>
        <p:txBody>
          <a:bodyPr/>
          <a:lstStyle>
            <a:lvl1pPr>
              <a:defRPr/>
            </a:lvl1pPr>
          </a:lstStyle>
          <a:p>
            <a:r>
              <a:rPr lang="en-US"/>
              <a:t>-</a:t>
            </a:r>
            <a:fld id="{DDC4D4F0-7BF9-44F7-98DE-E0D8287ADF3D}" type="slidenum">
              <a:rPr lang="en-US"/>
              <a:pPr/>
              <a:t>‹Nº›</a:t>
            </a:fld>
            <a:r>
              <a:rPr lang="en-US"/>
              <a:t>-</a:t>
            </a:r>
          </a:p>
        </p:txBody>
      </p:sp>
    </p:spTree>
    <p:extLst>
      <p:ext uri="{BB962C8B-B14F-4D97-AF65-F5344CB8AC3E}">
        <p14:creationId xmlns:p14="http://schemas.microsoft.com/office/powerpoint/2010/main" xmlns="" val="2047954625"/>
      </p:ext>
    </p:extLst>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4638"/>
            <a:ext cx="89154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503237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503237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número de diapositiva"/>
          <p:cNvSpPr>
            <a:spLocks noGrp="1"/>
          </p:cNvSpPr>
          <p:nvPr>
            <p:ph type="sldNum" sz="quarter" idx="10"/>
          </p:nvPr>
        </p:nvSpPr>
        <p:spPr/>
        <p:txBody>
          <a:bodyPr/>
          <a:lstStyle>
            <a:lvl1pPr>
              <a:defRPr/>
            </a:lvl1pPr>
          </a:lstStyle>
          <a:p>
            <a:r>
              <a:rPr lang="en-US"/>
              <a:t>-</a:t>
            </a:r>
            <a:fld id="{E5A69B1F-8076-43E3-88B0-8EF6D6F68CDE}" type="slidenum">
              <a:rPr lang="en-US"/>
              <a:pPr/>
              <a:t>‹Nº›</a:t>
            </a:fld>
            <a:r>
              <a:rPr lang="en-US"/>
              <a:t>-</a:t>
            </a:r>
          </a:p>
        </p:txBody>
      </p:sp>
    </p:spTree>
    <p:extLst>
      <p:ext uri="{BB962C8B-B14F-4D97-AF65-F5344CB8AC3E}">
        <p14:creationId xmlns:p14="http://schemas.microsoft.com/office/powerpoint/2010/main" xmlns="" val="1207289399"/>
      </p:ext>
    </p:extLst>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4638"/>
            <a:ext cx="8915400" cy="1143000"/>
          </a:xfrm>
          <a:prstGeom prst="rect">
            <a:avLst/>
          </a:prstGeom>
        </p:spPr>
        <p:txBody>
          <a:bodyPr/>
          <a:lstStyle/>
          <a:p>
            <a:r>
              <a:rPr lang="es-ES" smtClean="0"/>
              <a:t>Haga clic para modificar el estilo de título del patrón</a:t>
            </a:r>
            <a:endParaRPr lang="es-ES"/>
          </a:p>
        </p:txBody>
      </p:sp>
      <p:sp>
        <p:nvSpPr>
          <p:cNvPr id="3" name="2 Marcador de número de diapositiva"/>
          <p:cNvSpPr>
            <a:spLocks noGrp="1"/>
          </p:cNvSpPr>
          <p:nvPr>
            <p:ph type="sldNum" sz="quarter" idx="10"/>
          </p:nvPr>
        </p:nvSpPr>
        <p:spPr/>
        <p:txBody>
          <a:bodyPr/>
          <a:lstStyle>
            <a:lvl1pPr>
              <a:defRPr/>
            </a:lvl1pPr>
          </a:lstStyle>
          <a:p>
            <a:r>
              <a:rPr lang="en-US"/>
              <a:t>-</a:t>
            </a:r>
            <a:fld id="{8E46CA31-C458-4798-A675-AD50B1C960AE}" type="slidenum">
              <a:rPr lang="en-US"/>
              <a:pPr/>
              <a:t>‹Nº›</a:t>
            </a:fld>
            <a:r>
              <a:rPr lang="en-US"/>
              <a:t>-</a:t>
            </a:r>
          </a:p>
        </p:txBody>
      </p:sp>
    </p:spTree>
    <p:extLst>
      <p:ext uri="{BB962C8B-B14F-4D97-AF65-F5344CB8AC3E}">
        <p14:creationId xmlns:p14="http://schemas.microsoft.com/office/powerpoint/2010/main" xmlns="" val="1950235426"/>
      </p:ext>
    </p:extLst>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0"/>
          </p:nvPr>
        </p:nvSpPr>
        <p:spPr/>
        <p:txBody>
          <a:bodyPr/>
          <a:lstStyle>
            <a:lvl1pPr>
              <a:defRPr/>
            </a:lvl1pPr>
          </a:lstStyle>
          <a:p>
            <a:r>
              <a:rPr lang="en-US"/>
              <a:t>-</a:t>
            </a:r>
            <a:fld id="{51AB016F-178B-40A9-804C-4D50250A9D5B}" type="slidenum">
              <a:rPr lang="en-US"/>
              <a:pPr/>
              <a:t>‹Nº›</a:t>
            </a:fld>
            <a:r>
              <a:rPr lang="en-US"/>
              <a:t>-</a:t>
            </a:r>
          </a:p>
        </p:txBody>
      </p:sp>
    </p:spTree>
    <p:extLst>
      <p:ext uri="{BB962C8B-B14F-4D97-AF65-F5344CB8AC3E}">
        <p14:creationId xmlns:p14="http://schemas.microsoft.com/office/powerpoint/2010/main" xmlns="" val="758112078"/>
      </p:ext>
    </p:extLst>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3050"/>
            <a:ext cx="3259138"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873500" y="273050"/>
            <a:ext cx="55372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95300" y="1435100"/>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número de diapositiva"/>
          <p:cNvSpPr>
            <a:spLocks noGrp="1"/>
          </p:cNvSpPr>
          <p:nvPr>
            <p:ph type="sldNum" sz="quarter" idx="10"/>
          </p:nvPr>
        </p:nvSpPr>
        <p:spPr/>
        <p:txBody>
          <a:bodyPr/>
          <a:lstStyle>
            <a:lvl1pPr>
              <a:defRPr/>
            </a:lvl1pPr>
          </a:lstStyle>
          <a:p>
            <a:r>
              <a:rPr lang="en-US"/>
              <a:t>-</a:t>
            </a:r>
            <a:fld id="{5F6D680A-DF28-46AC-9863-F07D82A85664}" type="slidenum">
              <a:rPr lang="en-US"/>
              <a:pPr/>
              <a:t>‹Nº›</a:t>
            </a:fld>
            <a:r>
              <a:rPr lang="en-US"/>
              <a:t>-</a:t>
            </a:r>
          </a:p>
        </p:txBody>
      </p:sp>
    </p:spTree>
    <p:extLst>
      <p:ext uri="{BB962C8B-B14F-4D97-AF65-F5344CB8AC3E}">
        <p14:creationId xmlns:p14="http://schemas.microsoft.com/office/powerpoint/2010/main" xmlns="" val="4174151069"/>
      </p:ext>
    </p:extLst>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941513" y="4800600"/>
            <a:ext cx="59436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número de diapositiva"/>
          <p:cNvSpPr>
            <a:spLocks noGrp="1"/>
          </p:cNvSpPr>
          <p:nvPr>
            <p:ph type="sldNum" sz="quarter" idx="10"/>
          </p:nvPr>
        </p:nvSpPr>
        <p:spPr/>
        <p:txBody>
          <a:bodyPr/>
          <a:lstStyle>
            <a:lvl1pPr>
              <a:defRPr/>
            </a:lvl1pPr>
          </a:lstStyle>
          <a:p>
            <a:r>
              <a:rPr lang="en-US"/>
              <a:t>-</a:t>
            </a:r>
            <a:fld id="{965A0D84-614D-4D13-862A-6FE0F82A6995}" type="slidenum">
              <a:rPr lang="en-US"/>
              <a:pPr/>
              <a:t>‹Nº›</a:t>
            </a:fld>
            <a:r>
              <a:rPr lang="en-US"/>
              <a:t>-</a:t>
            </a:r>
          </a:p>
        </p:txBody>
      </p:sp>
    </p:spTree>
    <p:extLst>
      <p:ext uri="{BB962C8B-B14F-4D97-AF65-F5344CB8AC3E}">
        <p14:creationId xmlns:p14="http://schemas.microsoft.com/office/powerpoint/2010/main" xmlns="" val="2643548003"/>
      </p:ext>
    </p:extLst>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1 Imagen"/>
          <p:cNvPicPr>
            <a:picLocks noChangeAspect="1"/>
          </p:cNvPicPr>
          <p:nvPr userDrawn="1"/>
        </p:nvPicPr>
        <p:blipFill>
          <a:blip r:embed="rId14" cstate="email">
            <a:extLst>
              <a:ext uri="{28A0092B-C50C-407E-A947-70E740481C1C}">
                <a14:useLocalDpi xmlns:a14="http://schemas.microsoft.com/office/drawing/2010/main" xmlns=""/>
              </a:ext>
            </a:extLst>
          </a:blip>
          <a:stretch>
            <a:fillRect/>
          </a:stretch>
        </p:blipFill>
        <p:spPr>
          <a:xfrm>
            <a:off x="8914929" y="35999"/>
            <a:ext cx="646583" cy="648000"/>
          </a:xfrm>
          <a:prstGeom prst="rect">
            <a:avLst/>
          </a:prstGeom>
        </p:spPr>
      </p:pic>
      <p:sp>
        <p:nvSpPr>
          <p:cNvPr id="1141765" name="Rectangle 5"/>
          <p:cNvSpPr>
            <a:spLocks noGrp="1" noChangeArrowheads="1"/>
          </p:cNvSpPr>
          <p:nvPr>
            <p:ph type="sldNum" sz="quarter" idx="4"/>
          </p:nvPr>
        </p:nvSpPr>
        <p:spPr bwMode="auto">
          <a:xfrm>
            <a:off x="9309100" y="6597650"/>
            <a:ext cx="504825" cy="136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1" compatLnSpc="1">
            <a:prstTxWarp prst="textNoShape">
              <a:avLst/>
            </a:prstTxWarp>
            <a:spAutoFit/>
          </a:bodyPr>
          <a:lstStyle>
            <a:lvl1pPr eaLnBrk="0" hangingPunct="0">
              <a:spcBef>
                <a:spcPct val="0"/>
              </a:spcBef>
              <a:defRPr sz="900" b="1">
                <a:solidFill>
                  <a:srgbClr val="5F5F5F"/>
                </a:solidFill>
              </a:defRPr>
            </a:lvl1pPr>
          </a:lstStyle>
          <a:p>
            <a:r>
              <a:rPr lang="en-US"/>
              <a:t>-</a:t>
            </a:r>
            <a:fld id="{694E725F-EDEA-48CF-9C7C-C42A5F44AB19}" type="slidenum">
              <a:rPr lang="en-US"/>
              <a:pPr/>
              <a:t>‹Nº›</a:t>
            </a:fld>
            <a:r>
              <a:rPr lang="en-US"/>
              <a:t>-</a:t>
            </a:r>
          </a:p>
        </p:txBody>
      </p:sp>
      <p:pic>
        <p:nvPicPr>
          <p:cNvPr id="1141769" name="Picture 9" descr="Izq (CL)"/>
          <p:cNvPicPr>
            <a:picLocks noChangeAspect="1" noChangeArrowheads="1"/>
          </p:cNvPicPr>
          <p:nvPr userDrawn="1"/>
        </p:nvPicPr>
        <p:blipFill>
          <a:blip r:embed="rId15" cstate="email">
            <a:extLst>
              <a:ext uri="{28A0092B-C50C-407E-A947-70E740481C1C}">
                <a14:useLocalDpi xmlns:a14="http://schemas.microsoft.com/office/drawing/2010/main" xmlns=""/>
              </a:ext>
            </a:extLst>
          </a:blip>
          <a:srcRect/>
          <a:stretch>
            <a:fillRect/>
          </a:stretch>
        </p:blipFill>
        <p:spPr bwMode="auto">
          <a:xfrm>
            <a:off x="7559675" y="6453188"/>
            <a:ext cx="1627188" cy="360362"/>
          </a:xfrm>
          <a:prstGeom prst="rect">
            <a:avLst/>
          </a:prstGeom>
          <a:noFill/>
          <a:extLst>
            <a:ext uri="{909E8E84-426E-40DD-AFC4-6F175D3DCCD1}">
              <a14:hiddenFill xmlns:a14="http://schemas.microsoft.com/office/drawing/2010/main" xmlns="">
                <a:solidFill>
                  <a:srgbClr val="FFFFFF"/>
                </a:solidFill>
              </a14:hiddenFill>
            </a:ext>
          </a:extLst>
        </p:spPr>
      </p:pic>
      <p:cxnSp>
        <p:nvCxnSpPr>
          <p:cNvPr id="4" name="3 Conector recto"/>
          <p:cNvCxnSpPr/>
          <p:nvPr userDrawn="1"/>
        </p:nvCxnSpPr>
        <p:spPr bwMode="auto">
          <a:xfrm>
            <a:off x="0" y="6416675"/>
            <a:ext cx="9906000" cy="0"/>
          </a:xfrm>
          <a:prstGeom prst="line">
            <a:avLst/>
          </a:prstGeom>
          <a:solidFill>
            <a:schemeClr val="bg1"/>
          </a:solidFill>
          <a:ln w="9525" cap="flat" cmpd="sng" algn="ctr">
            <a:solidFill>
              <a:srgbClr val="80808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9" name="8 Conector recto"/>
          <p:cNvCxnSpPr/>
          <p:nvPr userDrawn="1"/>
        </p:nvCxnSpPr>
        <p:spPr bwMode="auto">
          <a:xfrm>
            <a:off x="0" y="719999"/>
            <a:ext cx="9906000" cy="0"/>
          </a:xfrm>
          <a:prstGeom prst="line">
            <a:avLst/>
          </a:prstGeom>
          <a:solidFill>
            <a:schemeClr val="bg1"/>
          </a:solidFill>
          <a:ln w="9525" cap="flat" cmpd="sng" algn="ctr">
            <a:solidFill>
              <a:srgbClr val="80808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704" r:id="rId12"/>
  </p:sldLayoutIdLst>
  <p:transition>
    <p:wipe dir="d"/>
  </p:transition>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cs typeface="Arial" charset="0"/>
        </a:defRPr>
      </a:lvl2pPr>
      <a:lvl3pPr algn="ctr" rtl="0" fontAlgn="base">
        <a:spcBef>
          <a:spcPct val="0"/>
        </a:spcBef>
        <a:spcAft>
          <a:spcPct val="0"/>
        </a:spcAft>
        <a:defRPr sz="4400">
          <a:solidFill>
            <a:schemeClr val="tx2"/>
          </a:solidFill>
          <a:latin typeface="Times New Roman" pitchFamily="18" charset="0"/>
          <a:cs typeface="Arial" charset="0"/>
        </a:defRPr>
      </a:lvl3pPr>
      <a:lvl4pPr algn="ctr" rtl="0" fontAlgn="base">
        <a:spcBef>
          <a:spcPct val="0"/>
        </a:spcBef>
        <a:spcAft>
          <a:spcPct val="0"/>
        </a:spcAft>
        <a:defRPr sz="4400">
          <a:solidFill>
            <a:schemeClr val="tx2"/>
          </a:solidFill>
          <a:latin typeface="Times New Roman" pitchFamily="18" charset="0"/>
          <a:cs typeface="Arial" charset="0"/>
        </a:defRPr>
      </a:lvl4pPr>
      <a:lvl5pPr algn="ctr" rtl="0" fontAlgn="base">
        <a:spcBef>
          <a:spcPct val="0"/>
        </a:spcBef>
        <a:spcAft>
          <a:spcPct val="0"/>
        </a:spcAft>
        <a:defRPr sz="4400">
          <a:solidFill>
            <a:schemeClr val="tx2"/>
          </a:solidFill>
          <a:latin typeface="Times New Roman" pitchFamily="18" charset="0"/>
          <a:cs typeface="Arial" charset="0"/>
        </a:defRPr>
      </a:lvl5pPr>
      <a:lvl6pPr marL="457200" algn="ctr" rtl="0" fontAlgn="base">
        <a:spcBef>
          <a:spcPct val="0"/>
        </a:spcBef>
        <a:spcAft>
          <a:spcPct val="0"/>
        </a:spcAft>
        <a:defRPr sz="4400">
          <a:solidFill>
            <a:schemeClr val="tx2"/>
          </a:solidFill>
          <a:latin typeface="Times New Roman" pitchFamily="18" charset="0"/>
          <a:cs typeface="Arial" charset="0"/>
        </a:defRPr>
      </a:lvl6pPr>
      <a:lvl7pPr marL="914400" algn="ctr" rtl="0" fontAlgn="base">
        <a:spcBef>
          <a:spcPct val="0"/>
        </a:spcBef>
        <a:spcAft>
          <a:spcPct val="0"/>
        </a:spcAft>
        <a:defRPr sz="4400">
          <a:solidFill>
            <a:schemeClr val="tx2"/>
          </a:solidFill>
          <a:latin typeface="Times New Roman" pitchFamily="18" charset="0"/>
          <a:cs typeface="Arial" charset="0"/>
        </a:defRPr>
      </a:lvl7pPr>
      <a:lvl8pPr marL="1371600" algn="ctr" rtl="0" fontAlgn="base">
        <a:spcBef>
          <a:spcPct val="0"/>
        </a:spcBef>
        <a:spcAft>
          <a:spcPct val="0"/>
        </a:spcAft>
        <a:defRPr sz="4400">
          <a:solidFill>
            <a:schemeClr val="tx2"/>
          </a:solidFill>
          <a:latin typeface="Times New Roman" pitchFamily="18" charset="0"/>
          <a:cs typeface="Arial" charset="0"/>
        </a:defRPr>
      </a:lvl8pPr>
      <a:lvl9pPr marL="1828800" algn="ctr" rtl="0" fontAlgn="base">
        <a:spcBef>
          <a:spcPct val="0"/>
        </a:spcBef>
        <a:spcAft>
          <a:spcPct val="0"/>
        </a:spcAft>
        <a:defRPr sz="4400">
          <a:solidFill>
            <a:schemeClr val="tx2"/>
          </a:solidFill>
          <a:latin typeface="Times New Roman" pitchFamily="18"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944922952"/>
      </p:ext>
    </p:extLst>
  </p:cSld>
  <p:clrMap bg1="lt1" tx1="dk1" bg2="lt2" tx2="dk2" accent1="accent1" accent2="accent2" accent3="accent3" accent4="accent4" accent5="accent5" accent6="accent6" hlink="hlink" folHlink="folHlink"/>
  <p:sldLayoutIdLst>
    <p:sldLayoutId id="2147483690" r:id="rId1"/>
    <p:sldLayoutId id="2147483703"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chart" Target="../charts/chart85.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chart" Target="../charts/chart87.xml"/><Relationship Id="rId2" Type="http://schemas.openxmlformats.org/officeDocument/2006/relationships/chart" Target="../charts/chart86.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chart" Target="../charts/chart89.xml"/><Relationship Id="rId2" Type="http://schemas.openxmlformats.org/officeDocument/2006/relationships/chart" Target="../charts/chart88.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2.xml"/><Relationship Id="rId6" Type="http://schemas.openxmlformats.org/officeDocument/2006/relationships/chart" Target="../charts/chart28.xml"/><Relationship Id="rId5" Type="http://schemas.openxmlformats.org/officeDocument/2006/relationships/chart" Target="../charts/chart27.xml"/><Relationship Id="rId4" Type="http://schemas.openxmlformats.org/officeDocument/2006/relationships/chart" Target="../charts/chart26.xml"/></Relationships>
</file>

<file path=ppt/slides/_rels/slide37.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chart" Target="../charts/chart29.xml"/><Relationship Id="rId1" Type="http://schemas.openxmlformats.org/officeDocument/2006/relationships/slideLayout" Target="../slideLayouts/slideLayout2.xml"/><Relationship Id="rId6" Type="http://schemas.microsoft.com/office/2007/relationships/hdphoto" Target="../media/hdphoto7.wdp"/><Relationship Id="rId11" Type="http://schemas.openxmlformats.org/officeDocument/2006/relationships/image" Target="../media/image16.png"/><Relationship Id="rId5" Type="http://schemas.openxmlformats.org/officeDocument/2006/relationships/image" Target="../media/image13.png"/><Relationship Id="rId10" Type="http://schemas.microsoft.com/office/2007/relationships/hdphoto" Target="../media/hdphoto9.wdp"/><Relationship Id="rId4" Type="http://schemas.microsoft.com/office/2007/relationships/hdphoto" Target="../media/hdphoto6.wdp"/><Relationship Id="rId9" Type="http://schemas.openxmlformats.org/officeDocument/2006/relationships/image" Target="../media/image15.png"/></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hart" Target="../charts/chart30.xml"/><Relationship Id="rId1" Type="http://schemas.openxmlformats.org/officeDocument/2006/relationships/slideLayout" Target="../slideLayouts/slideLayout2.xml"/><Relationship Id="rId4" Type="http://schemas.microsoft.com/office/2007/relationships/hdphoto" Target="../media/hdphoto10.wdp"/></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hart" Target="../charts/chart31.xml"/><Relationship Id="rId1" Type="http://schemas.openxmlformats.org/officeDocument/2006/relationships/slideLayout" Target="../slideLayouts/slideLayout2.xml"/><Relationship Id="rId4" Type="http://schemas.microsoft.com/office/2007/relationships/hdphoto" Target="../media/hdphoto11.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chart" Target="../charts/chart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chart" Target="../charts/chart33.xml"/><Relationship Id="rId1" Type="http://schemas.openxmlformats.org/officeDocument/2006/relationships/slideLayout" Target="../slideLayouts/slideLayout2.xml"/><Relationship Id="rId4" Type="http://schemas.microsoft.com/office/2007/relationships/hdphoto" Target="../media/hdphoto12.wdp"/></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chart" Target="../charts/chart34.xml"/><Relationship Id="rId1" Type="http://schemas.openxmlformats.org/officeDocument/2006/relationships/slideLayout" Target="../slideLayouts/slideLayout2.xml"/><Relationship Id="rId4" Type="http://schemas.microsoft.com/office/2007/relationships/hdphoto" Target="../media/hdphoto13.wdp"/></Relationships>
</file>

<file path=ppt/slides/_rels/slide43.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chart" Target="../charts/chart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chart" Target="../charts/chart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chart" Target="../charts/chart4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chart" Target="../charts/chart4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3.png"/><Relationship Id="rId7" Type="http://schemas.openxmlformats.org/officeDocument/2006/relationships/image" Target="../media/image25.gif"/><Relationship Id="rId2" Type="http://schemas.openxmlformats.org/officeDocument/2006/relationships/chart" Target="../charts/chart49.xml"/><Relationship Id="rId1" Type="http://schemas.openxmlformats.org/officeDocument/2006/relationships/slideLayout" Target="../slideLayouts/slideLayout2.xml"/><Relationship Id="rId6" Type="http://schemas.microsoft.com/office/2007/relationships/hdphoto" Target="../media/hdphoto16.wdp"/><Relationship Id="rId5" Type="http://schemas.openxmlformats.org/officeDocument/2006/relationships/image" Target="../media/image24.png"/><Relationship Id="rId4" Type="http://schemas.microsoft.com/office/2007/relationships/hdphoto" Target="../media/hdphoto15.wdp"/><Relationship Id="rId9" Type="http://schemas.microsoft.com/office/2007/relationships/hdphoto" Target="../media/hdphoto17.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8" Type="http://schemas.microsoft.com/office/2007/relationships/hdphoto" Target="../media/hdphoto20.wdp"/><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chart" Target="../charts/chart50.xml"/><Relationship Id="rId1" Type="http://schemas.openxmlformats.org/officeDocument/2006/relationships/slideLayout" Target="../slideLayouts/slideLayout2.xml"/><Relationship Id="rId6" Type="http://schemas.microsoft.com/office/2007/relationships/hdphoto" Target="../media/hdphoto19.wdp"/><Relationship Id="rId5" Type="http://schemas.openxmlformats.org/officeDocument/2006/relationships/image" Target="../media/image28.png"/><Relationship Id="rId4" Type="http://schemas.microsoft.com/office/2007/relationships/hdphoto" Target="../media/hdphoto18.wdp"/><Relationship Id="rId9" Type="http://schemas.openxmlformats.org/officeDocument/2006/relationships/image" Target="../media/image30.gif"/></Relationships>
</file>

<file path=ppt/slides/_rels/slide6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chart" Target="../charts/chart51.xml"/><Relationship Id="rId1" Type="http://schemas.openxmlformats.org/officeDocument/2006/relationships/slideLayout" Target="../slideLayouts/slideLayout2.xml"/><Relationship Id="rId4" Type="http://schemas.microsoft.com/office/2007/relationships/hdphoto" Target="../media/hdphoto21.wdp"/></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chart" Target="../charts/chart52.xml"/><Relationship Id="rId1" Type="http://schemas.openxmlformats.org/officeDocument/2006/relationships/slideLayout" Target="../slideLayouts/slideLayout2.xml"/><Relationship Id="rId4" Type="http://schemas.microsoft.com/office/2007/relationships/hdphoto" Target="../media/hdphoto22.wdp"/></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chart" Target="../charts/chart5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chart" Target="../charts/chart54.xml"/><Relationship Id="rId1" Type="http://schemas.openxmlformats.org/officeDocument/2006/relationships/slideLayout" Target="../slideLayouts/slideLayout2.xml"/><Relationship Id="rId4" Type="http://schemas.microsoft.com/office/2007/relationships/hdphoto" Target="../media/hdphoto23.wdp"/></Relationships>
</file>

<file path=ppt/slides/_rels/slide6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chart" Target="../charts/chart55.xml"/><Relationship Id="rId1" Type="http://schemas.openxmlformats.org/officeDocument/2006/relationships/slideLayout" Target="../slideLayouts/slideLayout2.xml"/><Relationship Id="rId4" Type="http://schemas.microsoft.com/office/2007/relationships/hdphoto" Target="../media/hdphoto24.wdp"/></Relationships>
</file>

<file path=ppt/slides/_rels/slide6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chart" Target="../charts/chart56.xml"/><Relationship Id="rId1" Type="http://schemas.openxmlformats.org/officeDocument/2006/relationships/slideLayout" Target="../slideLayouts/slideLayout2.xml"/><Relationship Id="rId4" Type="http://schemas.microsoft.com/office/2007/relationships/hdphoto" Target="../media/hdphoto25.wdp"/></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chart" Target="../charts/chart5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chart" Target="../charts/chart58.xml"/><Relationship Id="rId1" Type="http://schemas.openxmlformats.org/officeDocument/2006/relationships/slideLayout" Target="../slideLayouts/slideLayout2.xml"/><Relationship Id="rId4" Type="http://schemas.microsoft.com/office/2007/relationships/hdphoto" Target="../media/hdphoto26.wdp"/></Relationships>
</file>

<file path=ppt/slides/_rels/slide72.xml.rels><?xml version="1.0" encoding="UTF-8" standalone="yes"?>
<Relationships xmlns="http://schemas.openxmlformats.org/package/2006/relationships"><Relationship Id="rId2" Type="http://schemas.openxmlformats.org/officeDocument/2006/relationships/chart" Target="../charts/chart5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chart" Target="../charts/chart6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chart" Target="../charts/chart6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microsoft.com/office/2007/relationships/hdphoto" Target="../media/hdphoto27.wdp"/><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chart" Target="../charts/chart64.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chart" Target="../charts/chart65.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chart" Target="../charts/chart6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chart" Target="../charts/chart68.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chart" Target="../charts/chart69.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chart" Target="../charts/chart70.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chart" Target="../charts/chart71.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chart" Target="../charts/chart72.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chart" Target="../charts/chart73.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8.gif"/><Relationship Id="rId7" Type="http://schemas.microsoft.com/office/2007/relationships/hdphoto" Target="../media/hdphoto29.wdp"/><Relationship Id="rId2" Type="http://schemas.openxmlformats.org/officeDocument/2006/relationships/chart" Target="../charts/chart74.xml"/><Relationship Id="rId1" Type="http://schemas.openxmlformats.org/officeDocument/2006/relationships/slideLayout" Target="../slideLayouts/slideLayout2.xml"/><Relationship Id="rId6" Type="http://schemas.openxmlformats.org/officeDocument/2006/relationships/image" Target="../media/image40.png"/><Relationship Id="rId11" Type="http://schemas.microsoft.com/office/2007/relationships/hdphoto" Target="../media/hdphoto31.wdp"/><Relationship Id="rId5" Type="http://schemas.microsoft.com/office/2007/relationships/hdphoto" Target="../media/hdphoto28.wdp"/><Relationship Id="rId10" Type="http://schemas.openxmlformats.org/officeDocument/2006/relationships/image" Target="../media/image42.png"/><Relationship Id="rId4" Type="http://schemas.openxmlformats.org/officeDocument/2006/relationships/image" Target="../media/image39.png"/><Relationship Id="rId9" Type="http://schemas.microsoft.com/office/2007/relationships/hdphoto" Target="../media/hdphoto30.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3.png"/><Relationship Id="rId7" Type="http://schemas.microsoft.com/office/2007/relationships/hdphoto" Target="../media/hdphoto33.wdp"/><Relationship Id="rId2" Type="http://schemas.openxmlformats.org/officeDocument/2006/relationships/chart" Target="../charts/chart75.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gif"/><Relationship Id="rId4" Type="http://schemas.microsoft.com/office/2007/relationships/hdphoto" Target="../media/hdphoto32.wdp"/><Relationship Id="rId9" Type="http://schemas.microsoft.com/office/2007/relationships/hdphoto" Target="../media/hdphoto34.wdp"/></Relationships>
</file>

<file path=ppt/slides/_rels/slide9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chart" Target="../charts/chart76.xml"/><Relationship Id="rId1" Type="http://schemas.openxmlformats.org/officeDocument/2006/relationships/slideLayout" Target="../slideLayouts/slideLayout2.xml"/><Relationship Id="rId4" Type="http://schemas.microsoft.com/office/2007/relationships/hdphoto" Target="../media/hdphoto35.wdp"/></Relationships>
</file>

<file path=ppt/slides/_rels/slide9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chart" Target="../charts/chart77.xml"/><Relationship Id="rId1" Type="http://schemas.openxmlformats.org/officeDocument/2006/relationships/slideLayout" Target="../slideLayouts/slideLayout2.xml"/><Relationship Id="rId4" Type="http://schemas.microsoft.com/office/2007/relationships/hdphoto" Target="../media/hdphoto36.wdp"/></Relationships>
</file>

<file path=ppt/slides/_rels/slide93.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chart" Target="../charts/chart78.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chart" Target="../charts/chart79.xml"/><Relationship Id="rId1" Type="http://schemas.openxmlformats.org/officeDocument/2006/relationships/slideLayout" Target="../slideLayouts/slideLayout2.xml"/><Relationship Id="rId4" Type="http://schemas.microsoft.com/office/2007/relationships/hdphoto" Target="../media/hdphoto37.wdp"/></Relationships>
</file>

<file path=ppt/slides/_rels/slide9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chart" Target="../charts/chart80.xml"/><Relationship Id="rId1" Type="http://schemas.openxmlformats.org/officeDocument/2006/relationships/slideLayout" Target="../slideLayouts/slideLayout2.xml"/><Relationship Id="rId4" Type="http://schemas.microsoft.com/office/2007/relationships/hdphoto" Target="../media/hdphoto38.wdp"/></Relationships>
</file>

<file path=ppt/slides/_rels/slide9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chart" Target="../charts/chart81.xml"/><Relationship Id="rId1" Type="http://schemas.openxmlformats.org/officeDocument/2006/relationships/slideLayout" Target="../slideLayouts/slideLayout2.xml"/><Relationship Id="rId4" Type="http://schemas.microsoft.com/office/2007/relationships/hdphoto" Target="../media/hdphoto39.wdp"/></Relationships>
</file>

<file path=ppt/slides/_rels/slide9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chart" Target="../charts/chart82.xml"/><Relationship Id="rId1" Type="http://schemas.openxmlformats.org/officeDocument/2006/relationships/slideLayout" Target="../slideLayouts/slideLayout2.xml"/><Relationship Id="rId4" Type="http://schemas.microsoft.com/office/2007/relationships/hdphoto" Target="../media/hdphoto40.wdp"/></Relationships>
</file>

<file path=ppt/slides/_rels/slide98.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chart" Target="../charts/chart83.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chart" Target="../charts/chart84.xml"/><Relationship Id="rId1" Type="http://schemas.openxmlformats.org/officeDocument/2006/relationships/slideLayout" Target="../slideLayouts/slideLayout2.xml"/><Relationship Id="rId4" Type="http://schemas.microsoft.com/office/2007/relationships/hdphoto" Target="../media/hdphoto4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1267" name="Text Box 3"/>
          <p:cNvSpPr txBox="1">
            <a:spLocks noChangeArrowheads="1"/>
          </p:cNvSpPr>
          <p:nvPr/>
        </p:nvSpPr>
        <p:spPr bwMode="auto">
          <a:xfrm>
            <a:off x="847725" y="5445125"/>
            <a:ext cx="1399422" cy="138499"/>
          </a:xfrm>
          <a:prstGeom prst="rect">
            <a:avLst/>
          </a:prstGeom>
          <a:solidFill>
            <a:schemeClr val="bg1"/>
          </a:solidFill>
          <a:ln>
            <a:noFill/>
          </a:ln>
          <a:effectLst/>
          <a:extLst>
            <a:ext uri="{91240B29-F687-4F45-9708-019B960494DF}">
              <a14:hiddenLine xmlns:a14="http://schemas.microsoft.com/office/drawing/2010/main" xmlns="" w="9525">
                <a:solidFill>
                  <a:srgbClr val="006600"/>
                </a:solidFill>
                <a:miter lim="800000"/>
                <a:headEnd/>
                <a:tailEnd/>
              </a14:hiddenLine>
            </a:ext>
            <a:ext uri="{AF507438-7753-43E0-B8FC-AC1667EBCBE1}">
              <a14:hiddenEffects xmlns:a14="http://schemas.microsoft.com/office/drawing/2010/main" xmlns="">
                <a:effectLst>
                  <a:outerShdw dist="17961" dir="2700000" algn="ctr" rotWithShape="0">
                    <a:schemeClr val="bg1">
                      <a:gamma/>
                      <a:shade val="60000"/>
                      <a:invGamma/>
                    </a:schemeClr>
                  </a:outerShdw>
                </a:effectLst>
              </a14:hiddenEffects>
            </a:ext>
          </a:extLst>
        </p:spPr>
        <p:txBody>
          <a:bodyPr wrap="none" lIns="0" tIns="0" rIns="0" bIns="0">
            <a:spAutoFit/>
          </a:bodyPr>
          <a:lstStyle/>
          <a:p>
            <a:pPr algn="l" eaLnBrk="0" hangingPunct="0">
              <a:spcBef>
                <a:spcPct val="0"/>
              </a:spcBef>
            </a:pPr>
            <a:r>
              <a:rPr lang="es-ES_tradnl" sz="900" dirty="0">
                <a:latin typeface="Calibri" pitchFamily="34" charset="0"/>
                <a:cs typeface="Calibri" pitchFamily="34" charset="0"/>
              </a:rPr>
              <a:t>Informe de Resultados – </a:t>
            </a:r>
            <a:r>
              <a:rPr lang="es-ES_tradnl" sz="900" dirty="0" smtClean="0">
                <a:latin typeface="Calibri" pitchFamily="34" charset="0"/>
                <a:cs typeface="Calibri" pitchFamily="34" charset="0"/>
              </a:rPr>
              <a:t>Rev1</a:t>
            </a:r>
            <a:endParaRPr lang="es-ES_tradnl" sz="900" dirty="0">
              <a:latin typeface="Calibri" pitchFamily="34" charset="0"/>
              <a:cs typeface="Calibri" pitchFamily="34" charset="0"/>
            </a:endParaRPr>
          </a:p>
        </p:txBody>
      </p:sp>
      <p:sp>
        <p:nvSpPr>
          <p:cNvPr id="1291269" name="Text Box 3"/>
          <p:cNvSpPr txBox="1">
            <a:spLocks noChangeArrowheads="1"/>
          </p:cNvSpPr>
          <p:nvPr/>
        </p:nvSpPr>
        <p:spPr bwMode="auto">
          <a:xfrm>
            <a:off x="5384800" y="6376988"/>
            <a:ext cx="1211263" cy="12223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gn="l">
              <a:spcBef>
                <a:spcPct val="0"/>
              </a:spcBef>
              <a:defRPr>
                <a:solidFill>
                  <a:schemeClr val="tx1"/>
                </a:solidFill>
                <a:latin typeface="Arial" charset="0"/>
                <a:cs typeface="Arial" charset="0"/>
              </a:defRPr>
            </a:lvl1pPr>
            <a:lvl2pPr marL="742950" indent="-285750" algn="l">
              <a:spcBef>
                <a:spcPct val="0"/>
              </a:spcBef>
              <a:defRPr>
                <a:solidFill>
                  <a:schemeClr val="tx1"/>
                </a:solidFill>
                <a:latin typeface="Arial" charset="0"/>
                <a:cs typeface="Arial" charset="0"/>
              </a:defRPr>
            </a:lvl2pPr>
            <a:lvl3pPr marL="1143000" indent="-228600" algn="l">
              <a:spcBef>
                <a:spcPct val="0"/>
              </a:spcBef>
              <a:defRPr>
                <a:solidFill>
                  <a:schemeClr val="tx1"/>
                </a:solidFill>
                <a:latin typeface="Arial" charset="0"/>
                <a:cs typeface="Arial" charset="0"/>
              </a:defRPr>
            </a:lvl3pPr>
            <a:lvl4pPr marL="1600200" indent="-228600" algn="l">
              <a:spcBef>
                <a:spcPct val="0"/>
              </a:spcBef>
              <a:defRPr>
                <a:solidFill>
                  <a:schemeClr val="tx1"/>
                </a:solidFill>
                <a:latin typeface="Arial" charset="0"/>
                <a:cs typeface="Arial" charset="0"/>
              </a:defRPr>
            </a:lvl4pPr>
            <a:lvl5pPr marL="2057400" indent="-228600" algn="l">
              <a:spcBef>
                <a:spcPct val="0"/>
              </a:spcBef>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r" eaLnBrk="0" hangingPunct="0"/>
            <a:r>
              <a:rPr lang="es-ES_tradnl" sz="800"/>
              <a:t>Documento elaborado por:</a:t>
            </a:r>
          </a:p>
        </p:txBody>
      </p:sp>
      <p:pic>
        <p:nvPicPr>
          <p:cNvPr id="1291270" name="Picture 6" descr="Derecha (CL)"/>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6651625" y="6138863"/>
            <a:ext cx="3257550" cy="719137"/>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7" descr="Z:\PRODUCCION\Personal\LAURA\PORTADAS --\PORTADA ADT Susana\fondo 01.jpg"/>
          <p:cNvPicPr>
            <a:picLocks noChangeAspect="1" noChangeArrowheads="1"/>
          </p:cNvPicPr>
          <p:nvPr/>
        </p:nvPicPr>
        <p:blipFill rotWithShape="1">
          <a:blip r:embed="rId4" cstate="email">
            <a:extLst>
              <a:ext uri="{28A0092B-C50C-407E-A947-70E740481C1C}">
                <a14:useLocalDpi xmlns:a14="http://schemas.microsoft.com/office/drawing/2010/main" xmlns=""/>
              </a:ext>
            </a:extLst>
          </a:blip>
          <a:srcRect/>
          <a:stretch/>
        </p:blipFill>
        <p:spPr bwMode="auto">
          <a:xfrm flipH="1">
            <a:off x="3829" y="579682"/>
            <a:ext cx="9904428" cy="469800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7 Rectángulo"/>
          <p:cNvSpPr/>
          <p:nvPr/>
        </p:nvSpPr>
        <p:spPr bwMode="auto">
          <a:xfrm>
            <a:off x="-10439" y="3907084"/>
            <a:ext cx="9916440" cy="1371600"/>
          </a:xfrm>
          <a:prstGeom prst="rect">
            <a:avLst/>
          </a:prstGeom>
          <a:gradFill>
            <a:gsLst>
              <a:gs pos="0">
                <a:srgbClr val="DFD5CF">
                  <a:alpha val="70588"/>
                </a:srgbClr>
              </a:gs>
              <a:gs pos="100000">
                <a:schemeClr val="bg1">
                  <a:alpha val="62000"/>
                </a:schemeClr>
              </a:gs>
            </a:gsLst>
            <a:lin ang="13800000" scaled="0"/>
          </a:gra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9" name="8 Rectángulo"/>
          <p:cNvSpPr/>
          <p:nvPr/>
        </p:nvSpPr>
        <p:spPr>
          <a:xfrm>
            <a:off x="707125" y="4054968"/>
            <a:ext cx="5981317" cy="1144929"/>
          </a:xfrm>
          <a:prstGeom prst="rect">
            <a:avLst/>
          </a:prstGeom>
        </p:spPr>
        <p:txBody>
          <a:bodyPr wrap="none">
            <a:spAutoFit/>
          </a:bodyPr>
          <a:lstStyle/>
          <a:p>
            <a:pPr algn="l">
              <a:lnSpc>
                <a:spcPct val="90000"/>
              </a:lnSpc>
              <a:spcBef>
                <a:spcPts val="0"/>
              </a:spcBef>
              <a:spcAft>
                <a:spcPts val="0"/>
              </a:spcAft>
              <a:buClr>
                <a:srgbClr val="CC9900"/>
              </a:buClr>
            </a:pPr>
            <a:r>
              <a:rPr lang="es-ES" sz="3200" dirty="0" smtClean="0">
                <a:solidFill>
                  <a:schemeClr val="tx2"/>
                </a:solidFill>
                <a:latin typeface="Calibri" pitchFamily="34" charset="0"/>
                <a:cs typeface="Calibri" pitchFamily="34" charset="0"/>
              </a:rPr>
              <a:t>Informe de</a:t>
            </a:r>
            <a:r>
              <a:rPr lang="es-ES" sz="3600" b="1" dirty="0" smtClean="0">
                <a:solidFill>
                  <a:schemeClr val="tx2"/>
                </a:solidFill>
                <a:latin typeface="Calibri" pitchFamily="34" charset="0"/>
                <a:cs typeface="Calibri" pitchFamily="34" charset="0"/>
              </a:rPr>
              <a:t/>
            </a:r>
            <a:br>
              <a:rPr lang="es-ES" sz="3600" b="1" dirty="0" smtClean="0">
                <a:solidFill>
                  <a:schemeClr val="tx2"/>
                </a:solidFill>
                <a:latin typeface="Calibri" pitchFamily="34" charset="0"/>
                <a:cs typeface="Calibri" pitchFamily="34" charset="0"/>
              </a:rPr>
            </a:br>
            <a:r>
              <a:rPr lang="es-ES" sz="4400" b="1" dirty="0" smtClean="0">
                <a:ln>
                  <a:solidFill>
                    <a:srgbClr val="8B99B7"/>
                  </a:solidFill>
                </a:ln>
                <a:solidFill>
                  <a:srgbClr val="2A63A8"/>
                </a:solidFill>
                <a:latin typeface="Calibri" pitchFamily="34" charset="0"/>
                <a:cs typeface="Calibri" pitchFamily="34" charset="0"/>
              </a:rPr>
              <a:t>SEGURIDAD </a:t>
            </a:r>
            <a:r>
              <a:rPr lang="es-ES" sz="4400" b="1" dirty="0">
                <a:ln>
                  <a:solidFill>
                    <a:srgbClr val="8B99B7"/>
                  </a:solidFill>
                </a:ln>
                <a:solidFill>
                  <a:srgbClr val="2A63A8"/>
                </a:solidFill>
                <a:latin typeface="Calibri" pitchFamily="34" charset="0"/>
                <a:cs typeface="Calibri" pitchFamily="34" charset="0"/>
              </a:rPr>
              <a:t>CIUDADANA</a:t>
            </a:r>
            <a:endParaRPr lang="es-ES" sz="3600" b="1" i="1" dirty="0">
              <a:ln>
                <a:solidFill>
                  <a:srgbClr val="8B99B7"/>
                </a:solidFill>
              </a:ln>
              <a:solidFill>
                <a:srgbClr val="2A63A8"/>
              </a:solidFill>
              <a:latin typeface="Calibri" pitchFamily="34" charset="0"/>
              <a:cs typeface="Calibri" pitchFamily="34" charset="0"/>
            </a:endParaRPr>
          </a:p>
        </p:txBody>
      </p:sp>
      <p:pic>
        <p:nvPicPr>
          <p:cNvPr id="10" name="Picture 6" descr="Z:\PRODUCCION\Personal\LAURA\PORTADAS --\PORTADA ADT Susana\camara 02.png"/>
          <p:cNvPicPr>
            <a:picLocks noChangeAspect="1" noChangeArrowheads="1"/>
          </p:cNvPicPr>
          <p:nvPr/>
        </p:nvPicPr>
        <p:blipFill>
          <a:blip r:embed="rId5" cstate="email">
            <a:extLst>
              <a:ext uri="{BEBA8EAE-BF5A-486C-A8C5-ECC9F3942E4B}">
                <a14:imgProps xmlns:a14="http://schemas.microsoft.com/office/drawing/2010/main" xmlns="">
                  <a14:imgLayer r:embed="rId6">
                    <a14:imgEffect>
                      <a14:sharpenSoften amount="-50000"/>
                    </a14:imgEffect>
                    <a14:imgEffect>
                      <a14:colorTemperature colorTemp="5300"/>
                    </a14:imgEffect>
                  </a14:imgLayer>
                </a14:imgProps>
              </a:ext>
              <a:ext uri="{28A0092B-C50C-407E-A947-70E740481C1C}">
                <a14:useLocalDpi xmlns:a14="http://schemas.microsoft.com/office/drawing/2010/main" xmlns=""/>
              </a:ext>
            </a:extLst>
          </a:blip>
          <a:srcRect/>
          <a:stretch>
            <a:fillRect/>
          </a:stretch>
        </p:blipFill>
        <p:spPr bwMode="auto">
          <a:xfrm>
            <a:off x="7230559" y="3352800"/>
            <a:ext cx="2374761" cy="2067868"/>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9" descr="Z:\PRODUCCION\Personal\LAURA\PORTADAS --\PORTADA ADT Susana\ADT2.gif"/>
          <p:cNvPicPr>
            <a:picLocks noChangeAspect="1" noChangeArrowheads="1"/>
          </p:cNvPicPr>
          <p:nvPr/>
        </p:nvPicPr>
        <p:blipFill>
          <a:blip r:embed="rId7" cstate="email">
            <a:extLst>
              <a:ext uri="{28A0092B-C50C-407E-A947-70E740481C1C}">
                <a14:useLocalDpi xmlns:a14="http://schemas.microsoft.com/office/drawing/2010/main" xmlns=""/>
              </a:ext>
            </a:extLst>
          </a:blip>
          <a:srcRect/>
          <a:stretch>
            <a:fillRect/>
          </a:stretch>
        </p:blipFill>
        <p:spPr bwMode="auto">
          <a:xfrm>
            <a:off x="784225" y="969020"/>
            <a:ext cx="1517146" cy="152018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36513" y="35999"/>
            <a:ext cx="8516887" cy="648000"/>
          </a:xfrm>
          <a:prstGeom prst="rect">
            <a:avLst/>
          </a:prstGeom>
          <a:solidFill>
            <a:schemeClr val="accent3"/>
          </a:solidFill>
          <a:ln>
            <a:noFill/>
          </a:ln>
          <a:effectLst/>
          <a:extLst/>
        </p:spPr>
        <p:txBody>
          <a:bodyPr wrap="square" lIns="0" tIns="0" rIns="0" bIns="0" anchor="ctr">
            <a:spAutoFit/>
          </a:bodyPr>
          <a:lstStyle/>
          <a:p>
            <a:endParaRPr lang="es-ES"/>
          </a:p>
        </p:txBody>
      </p:sp>
      <p:sp>
        <p:nvSpPr>
          <p:cNvPr id="4" name="3 Marcador de número de diapositiva"/>
          <p:cNvSpPr>
            <a:spLocks noGrp="1"/>
          </p:cNvSpPr>
          <p:nvPr>
            <p:ph type="sldNum" sz="quarter" idx="10"/>
          </p:nvPr>
        </p:nvSpPr>
        <p:spPr/>
        <p:txBody>
          <a:bodyPr/>
          <a:lstStyle/>
          <a:p>
            <a:r>
              <a:rPr lang="en-US" smtClean="0"/>
              <a:t>-</a:t>
            </a:r>
            <a:fld id="{41B2AE44-E9C6-4EAB-BC73-5008DB342051}" type="slidenum">
              <a:rPr lang="en-US" smtClean="0"/>
              <a:pPr/>
              <a:t>10</a:t>
            </a:fld>
            <a:r>
              <a:rPr lang="en-US" smtClean="0"/>
              <a:t>-</a:t>
            </a:r>
            <a:endParaRPr lang="en-US"/>
          </a:p>
        </p:txBody>
      </p:sp>
      <p:sp>
        <p:nvSpPr>
          <p:cNvPr id="6" name="5 CuadroTexto"/>
          <p:cNvSpPr txBox="1"/>
          <p:nvPr/>
        </p:nvSpPr>
        <p:spPr>
          <a:xfrm>
            <a:off x="56456" y="170534"/>
            <a:ext cx="5472460" cy="400110"/>
          </a:xfrm>
          <a:prstGeom prst="rect">
            <a:avLst/>
          </a:prstGeom>
          <a:noFill/>
        </p:spPr>
        <p:txBody>
          <a:bodyPr wrap="none" rtlCol="0">
            <a:spAutoFit/>
          </a:bodyPr>
          <a:lstStyle/>
          <a:p>
            <a:pPr algn="l"/>
            <a:r>
              <a:rPr lang="es-ES" sz="2000" dirty="0" smtClean="0">
                <a:ln>
                  <a:solidFill>
                    <a:schemeClr val="bg1"/>
                  </a:solidFill>
                </a:ln>
                <a:solidFill>
                  <a:schemeClr val="bg1"/>
                </a:solidFill>
                <a:latin typeface="Calibri" pitchFamily="34" charset="0"/>
                <a:cs typeface="Calibri" pitchFamily="34" charset="0"/>
              </a:rPr>
              <a:t>PRINCIPALES RESULTADOS – ASPECTOS GENERALES</a:t>
            </a:r>
            <a:endParaRPr lang="es-ES" sz="2000" dirty="0">
              <a:ln>
                <a:solidFill>
                  <a:schemeClr val="bg1"/>
                </a:solidFill>
              </a:ln>
              <a:solidFill>
                <a:schemeClr val="bg1"/>
              </a:solidFill>
              <a:latin typeface="Calibri" pitchFamily="34" charset="0"/>
              <a:cs typeface="Calibri" pitchFamily="34" charset="0"/>
            </a:endParaRPr>
          </a:p>
        </p:txBody>
      </p:sp>
      <p:sp>
        <p:nvSpPr>
          <p:cNvPr id="12" name="11 CuadroTexto"/>
          <p:cNvSpPr txBox="1"/>
          <p:nvPr/>
        </p:nvSpPr>
        <p:spPr>
          <a:xfrm>
            <a:off x="488504" y="947919"/>
            <a:ext cx="8928992" cy="5364545"/>
          </a:xfrm>
          <a:prstGeom prst="rect">
            <a:avLst/>
          </a:prstGeom>
          <a:noFill/>
        </p:spPr>
        <p:txBody>
          <a:bodyPr wrap="square" rtlCol="0">
            <a:spAutoFit/>
          </a:bodyPr>
          <a:lstStyle/>
          <a:p>
            <a:pPr algn="l">
              <a:lnSpc>
                <a:spcPct val="95000"/>
              </a:lnSpc>
              <a:spcBef>
                <a:spcPts val="600"/>
              </a:spcBef>
            </a:pPr>
            <a:r>
              <a:rPr lang="es-ES" b="1" dirty="0" smtClean="0">
                <a:solidFill>
                  <a:srgbClr val="CCCC00"/>
                </a:solidFill>
                <a:latin typeface="Calibri" pitchFamily="34" charset="0"/>
                <a:cs typeface="Calibri" pitchFamily="34" charset="0"/>
              </a:rPr>
              <a:t>COMPARATIVA CON EL PASADO</a:t>
            </a:r>
            <a:endParaRPr lang="es-ES" b="1" dirty="0">
              <a:solidFill>
                <a:srgbClr val="CCCC00"/>
              </a:solidFill>
              <a:latin typeface="Calibri" pitchFamily="34" charset="0"/>
              <a:cs typeface="Calibri" pitchFamily="34" charset="0"/>
            </a:endParaRPr>
          </a:p>
          <a:p>
            <a:pPr algn="l">
              <a:lnSpc>
                <a:spcPct val="95000"/>
              </a:lnSpc>
              <a:spcBef>
                <a:spcPts val="600"/>
              </a:spcBef>
            </a:pPr>
            <a:r>
              <a:rPr lang="es-ES" sz="1600" dirty="0">
                <a:solidFill>
                  <a:schemeClr val="tx1">
                    <a:lumMod val="75000"/>
                    <a:lumOff val="25000"/>
                  </a:schemeClr>
                </a:solidFill>
                <a:latin typeface="Calibri" pitchFamily="34" charset="0"/>
                <a:cs typeface="Calibri" pitchFamily="34" charset="0"/>
              </a:rPr>
              <a:t>El 77.4%  de población, opina que la inseguridad en España ha aumentado en los últimos años.</a:t>
            </a:r>
          </a:p>
          <a:p>
            <a:pPr algn="l">
              <a:lnSpc>
                <a:spcPct val="95000"/>
              </a:lnSpc>
              <a:spcBef>
                <a:spcPts val="600"/>
              </a:spcBef>
            </a:pPr>
            <a:r>
              <a:rPr lang="es-ES" sz="1600" dirty="0" smtClean="0">
                <a:solidFill>
                  <a:schemeClr val="tx1">
                    <a:lumMod val="75000"/>
                    <a:lumOff val="25000"/>
                  </a:schemeClr>
                </a:solidFill>
                <a:latin typeface="Calibri" pitchFamily="34" charset="0"/>
                <a:cs typeface="Calibri" pitchFamily="34" charset="0"/>
              </a:rPr>
              <a:t>La </a:t>
            </a:r>
            <a:r>
              <a:rPr lang="es-ES" sz="1600" dirty="0">
                <a:solidFill>
                  <a:schemeClr val="tx1">
                    <a:lumMod val="75000"/>
                    <a:lumOff val="25000"/>
                  </a:schemeClr>
                </a:solidFill>
                <a:latin typeface="Calibri" pitchFamily="34" charset="0"/>
                <a:cs typeface="Calibri" pitchFamily="34" charset="0"/>
              </a:rPr>
              <a:t>situación coyuntural de haber sido víctima de algún delito o intento, condiciona la percepción sobre la evolución de la seguridad en España. Así, el 85% de aquellos que se han visto envueltos en este tipo de hechos, opina que la inseguridad en España ha aumentado, en contraste con el 75% de los que no ha sufrido este tipo de </a:t>
            </a:r>
            <a:r>
              <a:rPr lang="es-ES" sz="1600" dirty="0" smtClean="0">
                <a:solidFill>
                  <a:schemeClr val="tx1">
                    <a:lumMod val="75000"/>
                    <a:lumOff val="25000"/>
                  </a:schemeClr>
                </a:solidFill>
                <a:latin typeface="Calibri" pitchFamily="34" charset="0"/>
                <a:cs typeface="Calibri" pitchFamily="34" charset="0"/>
              </a:rPr>
              <a:t>experiencias</a:t>
            </a:r>
          </a:p>
          <a:p>
            <a:pPr algn="l">
              <a:lnSpc>
                <a:spcPct val="95000"/>
              </a:lnSpc>
              <a:spcBef>
                <a:spcPts val="600"/>
              </a:spcBef>
            </a:pPr>
            <a:r>
              <a:rPr lang="es-ES" sz="1600" dirty="0" smtClean="0">
                <a:solidFill>
                  <a:schemeClr val="tx1">
                    <a:lumMod val="75000"/>
                    <a:lumOff val="25000"/>
                  </a:schemeClr>
                </a:solidFill>
                <a:latin typeface="Calibri" pitchFamily="34" charset="0"/>
                <a:cs typeface="Calibri" pitchFamily="34" charset="0"/>
              </a:rPr>
              <a:t>Por </a:t>
            </a:r>
            <a:r>
              <a:rPr lang="es-ES" sz="1600" dirty="0">
                <a:solidFill>
                  <a:schemeClr val="tx1">
                    <a:lumMod val="75000"/>
                    <a:lumOff val="25000"/>
                  </a:schemeClr>
                </a:solidFill>
                <a:latin typeface="Calibri" pitchFamily="34" charset="0"/>
                <a:cs typeface="Calibri" pitchFamily="34" charset="0"/>
              </a:rPr>
              <a:t>segmento demográficos</a:t>
            </a:r>
          </a:p>
          <a:p>
            <a:pPr marL="622300" indent="-203200" algn="l">
              <a:lnSpc>
                <a:spcPct val="95000"/>
              </a:lnSpc>
              <a:spcBef>
                <a:spcPts val="600"/>
              </a:spcBef>
              <a:buClr>
                <a:schemeClr val="accent3"/>
              </a:buClr>
              <a:buFont typeface="Arial" pitchFamily="34" charset="0"/>
              <a:buChar char="•"/>
            </a:pPr>
            <a:r>
              <a:rPr lang="es-ES" sz="1600" b="1" dirty="0" smtClean="0">
                <a:solidFill>
                  <a:schemeClr val="tx1">
                    <a:lumMod val="75000"/>
                    <a:lumOff val="25000"/>
                  </a:schemeClr>
                </a:solidFill>
                <a:latin typeface="Calibri" pitchFamily="34" charset="0"/>
                <a:cs typeface="Calibri" pitchFamily="34" charset="0"/>
              </a:rPr>
              <a:t>Los </a:t>
            </a:r>
            <a:r>
              <a:rPr lang="es-ES" sz="1600" b="1" dirty="0">
                <a:solidFill>
                  <a:schemeClr val="tx1">
                    <a:lumMod val="75000"/>
                    <a:lumOff val="25000"/>
                  </a:schemeClr>
                </a:solidFill>
                <a:latin typeface="Calibri" pitchFamily="34" charset="0"/>
                <a:cs typeface="Calibri" pitchFamily="34" charset="0"/>
              </a:rPr>
              <a:t>más jóvenes tienen una visión menos negativa sobre la evolución de la seguridad,  </a:t>
            </a:r>
            <a:r>
              <a:rPr lang="es-ES" sz="1600" dirty="0">
                <a:solidFill>
                  <a:schemeClr val="tx1">
                    <a:lumMod val="75000"/>
                    <a:lumOff val="25000"/>
                  </a:schemeClr>
                </a:solidFill>
                <a:latin typeface="Calibri" pitchFamily="34" charset="0"/>
                <a:cs typeface="Calibri" pitchFamily="34" charset="0"/>
              </a:rPr>
              <a:t>sólo un 69.7% de estos considera que ha empeora y un 7.8% que ha </a:t>
            </a:r>
            <a:r>
              <a:rPr lang="es-ES" sz="1600" dirty="0" smtClean="0">
                <a:solidFill>
                  <a:schemeClr val="tx1">
                    <a:lumMod val="75000"/>
                    <a:lumOff val="25000"/>
                  </a:schemeClr>
                </a:solidFill>
                <a:latin typeface="Calibri" pitchFamily="34" charset="0"/>
                <a:cs typeface="Calibri" pitchFamily="34" charset="0"/>
              </a:rPr>
              <a:t>mejorado.</a:t>
            </a:r>
            <a:endParaRPr lang="es-ES" sz="1600" dirty="0">
              <a:solidFill>
                <a:schemeClr val="tx1">
                  <a:lumMod val="75000"/>
                  <a:lumOff val="25000"/>
                </a:schemeClr>
              </a:solidFill>
              <a:latin typeface="Calibri" pitchFamily="34" charset="0"/>
              <a:cs typeface="Calibri" pitchFamily="34" charset="0"/>
            </a:endParaRPr>
          </a:p>
          <a:p>
            <a:pPr marL="622300" indent="-203200" algn="l">
              <a:lnSpc>
                <a:spcPct val="95000"/>
              </a:lnSpc>
              <a:spcBef>
                <a:spcPts val="600"/>
              </a:spcBef>
              <a:buClr>
                <a:schemeClr val="accent3"/>
              </a:buClr>
              <a:buFont typeface="Arial" pitchFamily="34" charset="0"/>
              <a:buChar char="•"/>
            </a:pPr>
            <a:r>
              <a:rPr lang="es-ES" sz="1600" dirty="0" smtClean="0">
                <a:solidFill>
                  <a:schemeClr val="tx1">
                    <a:lumMod val="75000"/>
                    <a:lumOff val="25000"/>
                  </a:schemeClr>
                </a:solidFill>
                <a:latin typeface="Calibri" pitchFamily="34" charset="0"/>
                <a:cs typeface="Calibri" pitchFamily="34" charset="0"/>
              </a:rPr>
              <a:t>El </a:t>
            </a:r>
            <a:r>
              <a:rPr lang="es-ES" sz="1600" dirty="0">
                <a:solidFill>
                  <a:schemeClr val="tx1">
                    <a:lumMod val="75000"/>
                    <a:lumOff val="25000"/>
                  </a:schemeClr>
                </a:solidFill>
                <a:latin typeface="Calibri" pitchFamily="34" charset="0"/>
                <a:cs typeface="Calibri" pitchFamily="34" charset="0"/>
              </a:rPr>
              <a:t>segmento femenino es igualmente el más crítico</a:t>
            </a:r>
            <a:r>
              <a:rPr lang="es-ES" sz="1600" b="1" dirty="0">
                <a:solidFill>
                  <a:schemeClr val="tx1">
                    <a:lumMod val="75000"/>
                    <a:lumOff val="25000"/>
                  </a:schemeClr>
                </a:solidFill>
                <a:latin typeface="Calibri" pitchFamily="34" charset="0"/>
                <a:cs typeface="Calibri" pitchFamily="34" charset="0"/>
              </a:rPr>
              <a:t>, ocho de cada diez mujeres opina que la inseguridad en España ha aumentado.</a:t>
            </a:r>
          </a:p>
          <a:p>
            <a:pPr marL="622300" indent="-203200" algn="l">
              <a:lnSpc>
                <a:spcPct val="95000"/>
              </a:lnSpc>
              <a:spcBef>
                <a:spcPts val="600"/>
              </a:spcBef>
              <a:buClr>
                <a:schemeClr val="accent3"/>
              </a:buClr>
              <a:buFont typeface="Arial" pitchFamily="34" charset="0"/>
              <a:buChar char="•"/>
            </a:pPr>
            <a:r>
              <a:rPr lang="es-ES" sz="1600" dirty="0" smtClean="0">
                <a:solidFill>
                  <a:schemeClr val="tx1">
                    <a:lumMod val="75000"/>
                    <a:lumOff val="25000"/>
                  </a:schemeClr>
                </a:solidFill>
                <a:latin typeface="Calibri" pitchFamily="34" charset="0"/>
                <a:cs typeface="Calibri" pitchFamily="34" charset="0"/>
              </a:rPr>
              <a:t>Al </a:t>
            </a:r>
            <a:r>
              <a:rPr lang="es-ES" sz="1600" dirty="0">
                <a:solidFill>
                  <a:schemeClr val="tx1">
                    <a:lumMod val="75000"/>
                    <a:lumOff val="25000"/>
                  </a:schemeClr>
                </a:solidFill>
                <a:latin typeface="Calibri" pitchFamily="34" charset="0"/>
                <a:cs typeface="Calibri" pitchFamily="34" charset="0"/>
              </a:rPr>
              <a:t>igual que antes, </a:t>
            </a:r>
            <a:r>
              <a:rPr lang="es-ES" sz="1600" b="1" dirty="0">
                <a:solidFill>
                  <a:schemeClr val="tx1">
                    <a:lumMod val="75000"/>
                    <a:lumOff val="25000"/>
                  </a:schemeClr>
                </a:solidFill>
                <a:latin typeface="Calibri" pitchFamily="34" charset="0"/>
                <a:cs typeface="Calibri" pitchFamily="34" charset="0"/>
              </a:rPr>
              <a:t>Cataluña se muestra más negativa sobre el desarrollo de la inseguridad </a:t>
            </a:r>
            <a:r>
              <a:rPr lang="es-ES" sz="1600" dirty="0">
                <a:solidFill>
                  <a:schemeClr val="tx1">
                    <a:lumMod val="75000"/>
                    <a:lumOff val="25000"/>
                  </a:schemeClr>
                </a:solidFill>
                <a:latin typeface="Calibri" pitchFamily="34" charset="0"/>
                <a:cs typeface="Calibri" pitchFamily="34" charset="0"/>
              </a:rPr>
              <a:t>versus el resto de </a:t>
            </a:r>
            <a:r>
              <a:rPr lang="es-ES" sz="1600" dirty="0" smtClean="0">
                <a:solidFill>
                  <a:schemeClr val="tx1">
                    <a:lumMod val="75000"/>
                    <a:lumOff val="25000"/>
                  </a:schemeClr>
                </a:solidFill>
                <a:latin typeface="Calibri" pitchFamily="34" charset="0"/>
                <a:cs typeface="Calibri" pitchFamily="34" charset="0"/>
              </a:rPr>
              <a:t>comunidades.</a:t>
            </a:r>
          </a:p>
          <a:p>
            <a:pPr marL="622300" indent="-203200" algn="l">
              <a:lnSpc>
                <a:spcPct val="95000"/>
              </a:lnSpc>
              <a:spcBef>
                <a:spcPts val="600"/>
              </a:spcBef>
              <a:buClr>
                <a:schemeClr val="accent3"/>
              </a:buClr>
              <a:buFont typeface="Arial" pitchFamily="34" charset="0"/>
              <a:buChar char="•"/>
            </a:pPr>
            <a:endParaRPr lang="es-ES" sz="1050" dirty="0" smtClean="0">
              <a:solidFill>
                <a:schemeClr val="tx1">
                  <a:lumMod val="75000"/>
                  <a:lumOff val="25000"/>
                </a:schemeClr>
              </a:solidFill>
              <a:latin typeface="Calibri" pitchFamily="34" charset="0"/>
              <a:cs typeface="Calibri" pitchFamily="34" charset="0"/>
            </a:endParaRPr>
          </a:p>
          <a:p>
            <a:pPr algn="l">
              <a:lnSpc>
                <a:spcPct val="95000"/>
              </a:lnSpc>
              <a:spcBef>
                <a:spcPts val="600"/>
              </a:spcBef>
            </a:pPr>
            <a:r>
              <a:rPr lang="es-ES" b="1" dirty="0" smtClean="0">
                <a:solidFill>
                  <a:srgbClr val="CCCC00"/>
                </a:solidFill>
                <a:latin typeface="Calibri" pitchFamily="34" charset="0"/>
                <a:cs typeface="Calibri" pitchFamily="34" charset="0"/>
              </a:rPr>
              <a:t>EXPECTATIVAS A FUTURO</a:t>
            </a:r>
            <a:endParaRPr lang="es-ES" b="1" dirty="0">
              <a:solidFill>
                <a:srgbClr val="CCCC00"/>
              </a:solidFill>
              <a:latin typeface="Calibri" pitchFamily="34" charset="0"/>
              <a:cs typeface="Calibri" pitchFamily="34" charset="0"/>
            </a:endParaRPr>
          </a:p>
          <a:p>
            <a:pPr algn="l">
              <a:lnSpc>
                <a:spcPct val="95000"/>
              </a:lnSpc>
              <a:spcBef>
                <a:spcPts val="600"/>
              </a:spcBef>
            </a:pPr>
            <a:r>
              <a:rPr lang="es-ES" sz="1600" dirty="0" smtClean="0">
                <a:solidFill>
                  <a:schemeClr val="tx1">
                    <a:lumMod val="75000"/>
                    <a:lumOff val="25000"/>
                  </a:schemeClr>
                </a:solidFill>
                <a:latin typeface="Calibri" pitchFamily="34" charset="0"/>
                <a:cs typeface="Calibri" pitchFamily="34" charset="0"/>
              </a:rPr>
              <a:t>Las expectativas a futuro sobre la seguridad mantiene su tendencia negativa.  Poco más de dos terceras partes de los españoles (el 67,4%), opina que esta problema irá en aumento.</a:t>
            </a:r>
          </a:p>
          <a:p>
            <a:pPr algn="l">
              <a:lnSpc>
                <a:spcPct val="95000"/>
              </a:lnSpc>
              <a:spcBef>
                <a:spcPts val="600"/>
              </a:spcBef>
            </a:pPr>
            <a:r>
              <a:rPr lang="es-ES" sz="1600" dirty="0" smtClean="0">
                <a:solidFill>
                  <a:schemeClr val="tx1">
                    <a:lumMod val="75000"/>
                    <a:lumOff val="25000"/>
                  </a:schemeClr>
                </a:solidFill>
                <a:latin typeface="Calibri" pitchFamily="34" charset="0"/>
                <a:cs typeface="Calibri" pitchFamily="34" charset="0"/>
              </a:rPr>
              <a:t>Las personas que han sido victimas de algún acto delictivo, son aún más pesimistas, Así el  74% de estas, opina que la inseguridad eirá en aumento en los próximos años.</a:t>
            </a:r>
          </a:p>
        </p:txBody>
      </p:sp>
    </p:spTree>
    <p:extLst>
      <p:ext uri="{BB962C8B-B14F-4D97-AF65-F5344CB8AC3E}">
        <p14:creationId xmlns:p14="http://schemas.microsoft.com/office/powerpoint/2010/main" xmlns="" val="1762595704"/>
      </p:ext>
    </p:extLst>
  </p:cSld>
  <p:clrMapOvr>
    <a:masterClrMapping/>
  </p:clrMapOvr>
  <p:transition>
    <p:wipe dir="d"/>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0"/>
          </p:nvPr>
        </p:nvSpPr>
        <p:spPr/>
        <p:txBody>
          <a:bodyPr/>
          <a:lstStyle/>
          <a:p>
            <a:r>
              <a:rPr lang="en-US" smtClean="0"/>
              <a:t>-</a:t>
            </a:r>
            <a:fld id="{41B2AE44-E9C6-4EAB-BC73-5008DB342051}" type="slidenum">
              <a:rPr lang="en-US" smtClean="0"/>
              <a:pPr/>
              <a:t>100</a:t>
            </a:fld>
            <a:r>
              <a:rPr lang="en-US" smtClean="0"/>
              <a:t>-</a:t>
            </a:r>
            <a:endParaRPr lang="en-US"/>
          </a:p>
        </p:txBody>
      </p:sp>
      <p:sp>
        <p:nvSpPr>
          <p:cNvPr id="74" name="73 CuadroTexto"/>
          <p:cNvSpPr txBox="1"/>
          <p:nvPr/>
        </p:nvSpPr>
        <p:spPr>
          <a:xfrm>
            <a:off x="-1" y="6396335"/>
            <a:ext cx="7781925" cy="504369"/>
          </a:xfrm>
          <a:prstGeom prst="rect">
            <a:avLst/>
          </a:prstGeom>
          <a:noFill/>
        </p:spPr>
        <p:txBody>
          <a:bodyPr wrap="square" rtlCol="0">
            <a:spAutoFit/>
          </a:bodyPr>
          <a:lstStyle>
            <a:defPPr>
              <a:defRPr lang="es-ES_tradnl"/>
            </a:defPPr>
            <a:lvl1pPr algn="l">
              <a:defRPr sz="1200">
                <a:solidFill>
                  <a:schemeClr val="bg1">
                    <a:lumMod val="50000"/>
                  </a:schemeClr>
                </a:solidFill>
                <a:latin typeface="Calibri" pitchFamily="34" charset="0"/>
                <a:cs typeface="Calibri" pitchFamily="34" charset="0"/>
              </a:defRPr>
            </a:lvl1pPr>
          </a:lstStyle>
          <a:p>
            <a:pPr>
              <a:lnSpc>
                <a:spcPct val="85000"/>
              </a:lnSpc>
              <a:spcBef>
                <a:spcPts val="0"/>
              </a:spcBef>
            </a:pPr>
            <a:r>
              <a:rPr lang="es-ES" sz="1050" dirty="0" err="1" smtClean="0"/>
              <a:t>D5a</a:t>
            </a:r>
            <a:r>
              <a:rPr lang="es-ES" sz="1050" dirty="0" smtClean="0"/>
              <a:t>.- ¿Ha sido víctima de algún delito/intento de delito o acto vandálico a lo largo del último año en </a:t>
            </a:r>
            <a:r>
              <a:rPr lang="es-ES" sz="1050" dirty="0" err="1" smtClean="0"/>
              <a:t>inst.</a:t>
            </a:r>
            <a:r>
              <a:rPr lang="es-ES" sz="1050" dirty="0" smtClean="0"/>
              <a:t> deportivas o zonas adyacentes?</a:t>
            </a:r>
          </a:p>
          <a:p>
            <a:pPr>
              <a:lnSpc>
                <a:spcPct val="85000"/>
              </a:lnSpc>
              <a:spcBef>
                <a:spcPts val="0"/>
              </a:spcBef>
            </a:pPr>
            <a:r>
              <a:rPr lang="es-ES" sz="1050" dirty="0" err="1" smtClean="0"/>
              <a:t>D6</a:t>
            </a:r>
            <a:r>
              <a:rPr lang="es-ES" sz="1050" dirty="0" smtClean="0"/>
              <a:t>,- ¿Y alguna persona de su entorno familiar?</a:t>
            </a:r>
          </a:p>
          <a:p>
            <a:pPr>
              <a:lnSpc>
                <a:spcPct val="85000"/>
              </a:lnSpc>
              <a:spcBef>
                <a:spcPts val="0"/>
              </a:spcBef>
            </a:pPr>
            <a:r>
              <a:rPr lang="es-ES" sz="1050" dirty="0" err="1" smtClean="0"/>
              <a:t>D7</a:t>
            </a:r>
            <a:r>
              <a:rPr lang="es-ES" sz="1050" dirty="0" smtClean="0"/>
              <a:t>.- ¿Ha sido testigo de algún delito / intento de delito o acto vandálico durante el último año en </a:t>
            </a:r>
            <a:r>
              <a:rPr lang="es-ES" sz="1050" dirty="0" err="1"/>
              <a:t>inst.</a:t>
            </a:r>
            <a:r>
              <a:rPr lang="es-ES" sz="1050" dirty="0"/>
              <a:t> deportivas </a:t>
            </a:r>
            <a:r>
              <a:rPr lang="es-ES" sz="1050" dirty="0" smtClean="0"/>
              <a:t>o </a:t>
            </a:r>
            <a:r>
              <a:rPr lang="es-ES" sz="1050" dirty="0"/>
              <a:t>zonas adyacentes?</a:t>
            </a:r>
          </a:p>
        </p:txBody>
      </p:sp>
      <p:graphicFrame>
        <p:nvGraphicFramePr>
          <p:cNvPr id="9" name="8 Gráfico"/>
          <p:cNvGraphicFramePr/>
          <p:nvPr>
            <p:extLst>
              <p:ext uri="{D42A27DB-BD31-4B8C-83A1-F6EECF244321}">
                <p14:modId xmlns:p14="http://schemas.microsoft.com/office/powerpoint/2010/main" xmlns="" val="3048870822"/>
              </p:ext>
            </p:extLst>
          </p:nvPr>
        </p:nvGraphicFramePr>
        <p:xfrm>
          <a:off x="388030" y="1930146"/>
          <a:ext cx="4824536" cy="4295003"/>
        </p:xfrm>
        <a:graphic>
          <a:graphicData uri="http://schemas.openxmlformats.org/drawingml/2006/chart">
            <c:chart xmlns:c="http://schemas.openxmlformats.org/drawingml/2006/chart" xmlns:r="http://schemas.openxmlformats.org/officeDocument/2006/relationships" r:id="rId2"/>
          </a:graphicData>
        </a:graphic>
      </p:graphicFrame>
      <p:sp>
        <p:nvSpPr>
          <p:cNvPr id="16" name="Rectangle 3"/>
          <p:cNvSpPr>
            <a:spLocks noChangeArrowheads="1"/>
          </p:cNvSpPr>
          <p:nvPr/>
        </p:nvSpPr>
        <p:spPr bwMode="auto">
          <a:xfrm>
            <a:off x="36513" y="35999"/>
            <a:ext cx="8516887" cy="648000"/>
          </a:xfrm>
          <a:prstGeom prst="rect">
            <a:avLst/>
          </a:prstGeom>
          <a:solidFill>
            <a:schemeClr val="accent6">
              <a:lumMod val="75000"/>
            </a:schemeClr>
          </a:solidFill>
          <a:ln>
            <a:noFill/>
          </a:ln>
          <a:effectLst/>
          <a:extLst/>
        </p:spPr>
        <p:txBody>
          <a:bodyPr wrap="square" lIns="0" tIns="0" rIns="0" bIns="0" anchor="ctr">
            <a:noAutofit/>
          </a:bodyPr>
          <a:lstStyle/>
          <a:p>
            <a:endParaRPr lang="es-ES"/>
          </a:p>
        </p:txBody>
      </p:sp>
      <p:sp>
        <p:nvSpPr>
          <p:cNvPr id="17" name="16 CuadroTexto"/>
          <p:cNvSpPr txBox="1"/>
          <p:nvPr/>
        </p:nvSpPr>
        <p:spPr>
          <a:xfrm>
            <a:off x="56456" y="170534"/>
            <a:ext cx="5618654" cy="400110"/>
          </a:xfrm>
          <a:prstGeom prst="rect">
            <a:avLst/>
          </a:prstGeom>
          <a:noFill/>
        </p:spPr>
        <p:txBody>
          <a:bodyPr wrap="none" rtlCol="0">
            <a:spAutoFit/>
          </a:bodyPr>
          <a:lstStyle>
            <a:defPPr>
              <a:defRPr lang="es-ES_tradnl"/>
            </a:defPPr>
            <a:lvl1pPr algn="l">
              <a:defRPr sz="2000">
                <a:ln>
                  <a:solidFill>
                    <a:schemeClr val="bg1"/>
                  </a:solidFill>
                </a:ln>
                <a:solidFill>
                  <a:schemeClr val="bg1"/>
                </a:solidFill>
                <a:latin typeface="Calibri" pitchFamily="34" charset="0"/>
                <a:cs typeface="Calibri" pitchFamily="34" charset="0"/>
              </a:defRPr>
            </a:lvl1pPr>
          </a:lstStyle>
          <a:p>
            <a:r>
              <a:rPr lang="es-ES" dirty="0"/>
              <a:t>SEGURIDAD CIUDADANA EN LOS EVENTOS MASIVOS</a:t>
            </a:r>
          </a:p>
        </p:txBody>
      </p:sp>
      <p:sp>
        <p:nvSpPr>
          <p:cNvPr id="13" name="12 CuadroTexto"/>
          <p:cNvSpPr txBox="1"/>
          <p:nvPr/>
        </p:nvSpPr>
        <p:spPr>
          <a:xfrm>
            <a:off x="5677552" y="1805014"/>
            <a:ext cx="1136608" cy="884238"/>
          </a:xfrm>
          <a:prstGeom prst="rect">
            <a:avLst/>
          </a:prstGeom>
          <a:noFill/>
        </p:spPr>
        <p:txBody>
          <a:bodyPr wrap="none" lIns="0" tIns="720000" rIns="0" bIns="0" rtlCol="0" anchor="ctr">
            <a:noAutofit/>
          </a:bodyPr>
          <a:lstStyle/>
          <a:p>
            <a:pPr>
              <a:spcBef>
                <a:spcPts val="600"/>
              </a:spcBef>
            </a:pPr>
            <a:r>
              <a:rPr lang="es-ES" sz="16600" b="1" dirty="0" smtClean="0">
                <a:solidFill>
                  <a:schemeClr val="accent6">
                    <a:lumMod val="20000"/>
                    <a:lumOff val="80000"/>
                  </a:schemeClr>
                </a:solidFill>
                <a:latin typeface="+mj-lt"/>
                <a:ea typeface="Verdana" pitchFamily="34" charset="0"/>
                <a:cs typeface="Verdana" pitchFamily="34" charset="0"/>
              </a:rPr>
              <a:t>“</a:t>
            </a:r>
            <a:endParaRPr lang="es-ES" sz="16600" i="1" dirty="0">
              <a:solidFill>
                <a:schemeClr val="accent6">
                  <a:lumMod val="20000"/>
                  <a:lumOff val="80000"/>
                </a:schemeClr>
              </a:solidFill>
              <a:latin typeface="+mj-lt"/>
              <a:ea typeface="Verdana" pitchFamily="34" charset="0"/>
              <a:cs typeface="Verdana" pitchFamily="34" charset="0"/>
            </a:endParaRPr>
          </a:p>
        </p:txBody>
      </p:sp>
      <p:sp>
        <p:nvSpPr>
          <p:cNvPr id="18" name="17 CuadroTexto"/>
          <p:cNvSpPr txBox="1"/>
          <p:nvPr/>
        </p:nvSpPr>
        <p:spPr>
          <a:xfrm>
            <a:off x="7763904" y="4576176"/>
            <a:ext cx="1136608" cy="884238"/>
          </a:xfrm>
          <a:prstGeom prst="rect">
            <a:avLst/>
          </a:prstGeom>
          <a:noFill/>
          <a:ln>
            <a:noFill/>
          </a:ln>
        </p:spPr>
        <p:txBody>
          <a:bodyPr wrap="none" lIns="0" tIns="720000" rIns="0" bIns="0" rtlCol="0" anchor="ctr">
            <a:noAutofit/>
          </a:bodyPr>
          <a:lstStyle/>
          <a:p>
            <a:pPr>
              <a:spcBef>
                <a:spcPts val="600"/>
              </a:spcBef>
            </a:pPr>
            <a:r>
              <a:rPr lang="es-ES" sz="16600" b="1" dirty="0" smtClean="0">
                <a:solidFill>
                  <a:schemeClr val="accent6">
                    <a:lumMod val="20000"/>
                    <a:lumOff val="80000"/>
                  </a:schemeClr>
                </a:solidFill>
                <a:latin typeface="+mj-lt"/>
                <a:ea typeface="Verdana" pitchFamily="34" charset="0"/>
                <a:cs typeface="Verdana" pitchFamily="34" charset="0"/>
              </a:rPr>
              <a:t>”</a:t>
            </a:r>
            <a:endParaRPr lang="es-ES" sz="16600" i="1" dirty="0">
              <a:solidFill>
                <a:schemeClr val="accent6">
                  <a:lumMod val="20000"/>
                  <a:lumOff val="80000"/>
                </a:schemeClr>
              </a:solidFill>
              <a:latin typeface="+mj-lt"/>
              <a:ea typeface="Verdana" pitchFamily="34" charset="0"/>
              <a:cs typeface="Verdana" pitchFamily="34" charset="0"/>
            </a:endParaRPr>
          </a:p>
        </p:txBody>
      </p:sp>
      <p:sp>
        <p:nvSpPr>
          <p:cNvPr id="19" name="18 CuadroTexto"/>
          <p:cNvSpPr txBox="1"/>
          <p:nvPr/>
        </p:nvSpPr>
        <p:spPr>
          <a:xfrm>
            <a:off x="6115376" y="2100548"/>
            <a:ext cx="2736304" cy="3046988"/>
          </a:xfrm>
          <a:prstGeom prst="rect">
            <a:avLst/>
          </a:prstGeom>
          <a:noFill/>
        </p:spPr>
        <p:txBody>
          <a:bodyPr wrap="square" rtlCol="0">
            <a:spAutoFit/>
          </a:bodyPr>
          <a:lstStyle/>
          <a:p>
            <a:pPr>
              <a:spcBef>
                <a:spcPts val="600"/>
              </a:spcBef>
            </a:pPr>
            <a:r>
              <a:rPr lang="es-ES" sz="2400" dirty="0" smtClean="0">
                <a:ln>
                  <a:solidFill>
                    <a:schemeClr val="bg1">
                      <a:lumMod val="50000"/>
                    </a:schemeClr>
                  </a:solidFill>
                </a:ln>
                <a:solidFill>
                  <a:schemeClr val="tx1">
                    <a:lumMod val="50000"/>
                    <a:lumOff val="50000"/>
                  </a:schemeClr>
                </a:solidFill>
                <a:latin typeface="Palatino" pitchFamily="18" charset="0"/>
                <a:ea typeface="Verdana" pitchFamily="34" charset="0"/>
                <a:cs typeface="Lucida Sans Unicode" pitchFamily="34" charset="0"/>
              </a:rPr>
              <a:t>El 21% de los españoles ha sido victima o testigo de actos delictivos en alguno de los diversos eventos de asistencia masiva evaluados</a:t>
            </a:r>
            <a:endParaRPr lang="es-ES" sz="2400" i="1" dirty="0">
              <a:ln>
                <a:solidFill>
                  <a:schemeClr val="bg1">
                    <a:lumMod val="50000"/>
                  </a:schemeClr>
                </a:solidFill>
              </a:ln>
              <a:solidFill>
                <a:schemeClr val="tx1">
                  <a:lumMod val="50000"/>
                  <a:lumOff val="50000"/>
                </a:schemeClr>
              </a:solidFill>
              <a:latin typeface="Palatino" pitchFamily="18" charset="0"/>
              <a:ea typeface="Verdana" pitchFamily="34" charset="0"/>
              <a:cs typeface="Lucida Sans Unicode" pitchFamily="34" charset="0"/>
            </a:endParaRPr>
          </a:p>
        </p:txBody>
      </p:sp>
      <p:sp>
        <p:nvSpPr>
          <p:cNvPr id="20" name="19 CuadroTexto"/>
          <p:cNvSpPr txBox="1"/>
          <p:nvPr/>
        </p:nvSpPr>
        <p:spPr>
          <a:xfrm>
            <a:off x="56456" y="836712"/>
            <a:ext cx="8640960" cy="400110"/>
          </a:xfrm>
          <a:prstGeom prst="rect">
            <a:avLst/>
          </a:prstGeom>
          <a:noFill/>
          <a:ln>
            <a:noFill/>
          </a:ln>
        </p:spPr>
        <p:txBody>
          <a:bodyPr wrap="square" rtlCol="0">
            <a:spAutoFit/>
          </a:bodyPr>
          <a:lstStyle>
            <a:defPPr>
              <a:defRPr lang="es-ES_tradnl"/>
            </a:defPPr>
            <a:lvl1pPr algn="l">
              <a:spcBef>
                <a:spcPts val="0"/>
              </a:spcBef>
              <a:defRPr sz="2000" b="1">
                <a:solidFill>
                  <a:schemeClr val="bg1">
                    <a:lumMod val="50000"/>
                  </a:schemeClr>
                </a:solidFill>
                <a:latin typeface="Calibri" pitchFamily="34" charset="0"/>
                <a:cs typeface="Calibri" pitchFamily="34" charset="0"/>
              </a:defRPr>
            </a:lvl1pPr>
          </a:lstStyle>
          <a:p>
            <a:r>
              <a:rPr lang="es-ES" dirty="0">
                <a:solidFill>
                  <a:schemeClr val="accent6">
                    <a:lumMod val="75000"/>
                  </a:schemeClr>
                </a:solidFill>
              </a:rPr>
              <a:t>Exposición a actos delictivos</a:t>
            </a:r>
          </a:p>
        </p:txBody>
      </p:sp>
      <p:sp>
        <p:nvSpPr>
          <p:cNvPr id="21" name="20 CuadroTexto"/>
          <p:cNvSpPr txBox="1"/>
          <p:nvPr/>
        </p:nvSpPr>
        <p:spPr>
          <a:xfrm rot="16200000">
            <a:off x="3957215" y="4093611"/>
            <a:ext cx="2468008" cy="276999"/>
          </a:xfrm>
          <a:prstGeom prst="rect">
            <a:avLst/>
          </a:prstGeom>
          <a:noFill/>
        </p:spPr>
        <p:txBody>
          <a:bodyPr wrap="square" lIns="36000" rIns="36000" rtlCol="0" anchor="ctr">
            <a:spAutoFit/>
          </a:bodyPr>
          <a:lstStyle>
            <a:defPPr>
              <a:defRPr lang="es-ES_tradnl"/>
            </a:defPPr>
            <a:lvl1pPr algn="l">
              <a:defRPr sz="1100">
                <a:latin typeface="Calibri" pitchFamily="34" charset="0"/>
                <a:cs typeface="Calibri" pitchFamily="34" charset="0"/>
              </a:defRPr>
            </a:lvl1pPr>
          </a:lstStyle>
          <a:p>
            <a:r>
              <a:rPr lang="es-ES" sz="1200" dirty="0" smtClean="0"/>
              <a:t>BASE Total muestra: 2.081 CASOS</a:t>
            </a:r>
            <a:endParaRPr lang="es-ES" sz="1200" dirty="0"/>
          </a:p>
        </p:txBody>
      </p:sp>
    </p:spTree>
    <p:extLst>
      <p:ext uri="{BB962C8B-B14F-4D97-AF65-F5344CB8AC3E}">
        <p14:creationId xmlns:p14="http://schemas.microsoft.com/office/powerpoint/2010/main" xmlns="" val="2570130667"/>
      </p:ext>
    </p:extLst>
  </p:cSld>
  <p:clrMapOvr>
    <a:masterClrMapping/>
  </p:clrMapOvr>
  <p:transition>
    <p:wipe dir="d"/>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30 Rectángulo"/>
          <p:cNvSpPr/>
          <p:nvPr/>
        </p:nvSpPr>
        <p:spPr bwMode="auto">
          <a:xfrm>
            <a:off x="480052" y="1844824"/>
            <a:ext cx="2054936" cy="4187676"/>
          </a:xfrm>
          <a:prstGeom prst="rect">
            <a:avLst/>
          </a:prstGeom>
          <a:solidFill>
            <a:schemeClr val="bg1"/>
          </a:solidFill>
          <a:ln w="9525" cap="flat" cmpd="sng" algn="ctr">
            <a:solidFill>
              <a:srgbClr val="808080"/>
            </a:solidFill>
            <a:prstDash val="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32" name="31 Rectángulo"/>
          <p:cNvSpPr/>
          <p:nvPr/>
        </p:nvSpPr>
        <p:spPr bwMode="auto">
          <a:xfrm>
            <a:off x="3327818" y="1844824"/>
            <a:ext cx="6017486" cy="4187676"/>
          </a:xfrm>
          <a:prstGeom prst="rect">
            <a:avLst/>
          </a:prstGeom>
          <a:solidFill>
            <a:schemeClr val="bg1"/>
          </a:solidFill>
          <a:ln w="9525" cap="flat" cmpd="sng" algn="ctr">
            <a:solidFill>
              <a:srgbClr val="808080"/>
            </a:solidFill>
            <a:prstDash val="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graphicFrame>
        <p:nvGraphicFramePr>
          <p:cNvPr id="33" name="32 Tabla"/>
          <p:cNvGraphicFramePr>
            <a:graphicFrameLocks noGrp="1"/>
          </p:cNvGraphicFramePr>
          <p:nvPr>
            <p:extLst>
              <p:ext uri="{D42A27DB-BD31-4B8C-83A1-F6EECF244321}">
                <p14:modId xmlns:p14="http://schemas.microsoft.com/office/powerpoint/2010/main" xmlns="" val="3177210914"/>
              </p:ext>
            </p:extLst>
          </p:nvPr>
        </p:nvGraphicFramePr>
        <p:xfrm>
          <a:off x="3490327" y="2030794"/>
          <a:ext cx="3911957" cy="3615939"/>
        </p:xfrm>
        <a:graphic>
          <a:graphicData uri="http://schemas.openxmlformats.org/drawingml/2006/table">
            <a:tbl>
              <a:tblPr>
                <a:tableStyleId>{5C22544A-7EE6-4342-B048-85BDC9FD1C3A}</a:tableStyleId>
              </a:tblPr>
              <a:tblGrid>
                <a:gridCol w="3911957"/>
              </a:tblGrid>
              <a:tr h="269040">
                <a:tc>
                  <a:txBody>
                    <a:bodyPr/>
                    <a:lstStyle/>
                    <a:p>
                      <a:pPr algn="r" fontAlgn="ctr"/>
                      <a:r>
                        <a:rPr lang="pt-BR" sz="1200" b="0" i="0" u="none" strike="noStrike" dirty="0" err="1">
                          <a:solidFill>
                            <a:srgbClr val="000000"/>
                          </a:solidFill>
                          <a:effectLst/>
                          <a:latin typeface="Calibri"/>
                        </a:rPr>
                        <a:t>Robo</a:t>
                      </a:r>
                      <a:r>
                        <a:rPr lang="pt-BR" sz="1200" b="0" i="0" u="none" strike="noStrike" dirty="0">
                          <a:solidFill>
                            <a:srgbClr val="000000"/>
                          </a:solidFill>
                          <a:effectLst/>
                          <a:latin typeface="Calibri"/>
                        </a:rPr>
                        <a:t> de bolso o </a:t>
                      </a:r>
                      <a:r>
                        <a:rPr lang="pt-BR" sz="1200" b="0" i="0" u="none" strike="noStrike" dirty="0" err="1">
                          <a:solidFill>
                            <a:srgbClr val="000000"/>
                          </a:solidFill>
                          <a:effectLst/>
                          <a:latin typeface="Calibri"/>
                        </a:rPr>
                        <a:t>cartera</a:t>
                      </a:r>
                      <a:endParaRPr lang="pt-BR" sz="1200" b="0" i="0" u="none" strike="noStrike" dirty="0">
                        <a:solidFill>
                          <a:srgbClr val="000000"/>
                        </a:solidFill>
                        <a:effectLst/>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69040">
                <a:tc>
                  <a:txBody>
                    <a:bodyPr/>
                    <a:lstStyle/>
                    <a:p>
                      <a:pPr algn="r" fontAlgn="ctr"/>
                      <a:r>
                        <a:rPr lang="es-ES" sz="1200" b="0" i="0" u="none" strike="noStrike">
                          <a:solidFill>
                            <a:srgbClr val="000000"/>
                          </a:solidFill>
                          <a:effectLst/>
                          <a:latin typeface="Calibri"/>
                        </a:rPr>
                        <a:t>Amenazas, intimidaciones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69040">
                <a:tc>
                  <a:txBody>
                    <a:bodyPr/>
                    <a:lstStyle/>
                    <a:p>
                      <a:pPr algn="r" fontAlgn="ctr"/>
                      <a:r>
                        <a:rPr lang="es-ES" sz="1200" b="0" i="0" u="none" strike="noStrike">
                          <a:solidFill>
                            <a:srgbClr val="000000"/>
                          </a:solidFill>
                          <a:effectLst/>
                          <a:latin typeface="Calibri"/>
                        </a:rPr>
                        <a:t>Sustracción de objetos de coche (en aparcamiento de las inst.)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69040">
                <a:tc>
                  <a:txBody>
                    <a:bodyPr/>
                    <a:lstStyle/>
                    <a:p>
                      <a:pPr algn="r" fontAlgn="ctr"/>
                      <a:r>
                        <a:rPr lang="es-ES" sz="1200" b="0" i="0" u="none" strike="noStrike">
                          <a:solidFill>
                            <a:srgbClr val="000000"/>
                          </a:solidFill>
                          <a:effectLst/>
                          <a:latin typeface="Calibri"/>
                        </a:rPr>
                        <a:t>Atraco (robo con violencia)</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69040">
                <a:tc>
                  <a:txBody>
                    <a:bodyPr/>
                    <a:lstStyle/>
                    <a:p>
                      <a:pPr algn="r" fontAlgn="ctr"/>
                      <a:r>
                        <a:rPr lang="es-ES" sz="1200" b="0" i="0" u="none" strike="noStrike" dirty="0">
                          <a:solidFill>
                            <a:srgbClr val="000000"/>
                          </a:solidFill>
                          <a:effectLst/>
                          <a:latin typeface="Calibri"/>
                        </a:rPr>
                        <a:t>Actos de vandalismo/ gamberrismo</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69040">
                <a:tc>
                  <a:txBody>
                    <a:bodyPr/>
                    <a:lstStyle/>
                    <a:p>
                      <a:pPr algn="r" fontAlgn="ctr"/>
                      <a:r>
                        <a:rPr lang="es-ES" sz="1200" b="0" i="0" u="none" strike="noStrike">
                          <a:solidFill>
                            <a:srgbClr val="000000"/>
                          </a:solidFill>
                          <a:effectLst/>
                          <a:latin typeface="Calibri"/>
                        </a:rPr>
                        <a:t>Agresión física</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69040">
                <a:tc>
                  <a:txBody>
                    <a:bodyPr/>
                    <a:lstStyle/>
                    <a:p>
                      <a:pPr algn="r" fontAlgn="ctr"/>
                      <a:r>
                        <a:rPr lang="es-ES" sz="1200" b="0" i="0" u="none" strike="noStrike">
                          <a:solidFill>
                            <a:srgbClr val="000000"/>
                          </a:solidFill>
                          <a:effectLst/>
                          <a:latin typeface="Calibri"/>
                        </a:rPr>
                        <a:t>Acoso</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87459">
                <a:tc>
                  <a:txBody>
                    <a:bodyPr/>
                    <a:lstStyle/>
                    <a:p>
                      <a:pPr algn="r" fontAlgn="ctr"/>
                      <a:r>
                        <a:rPr lang="es-ES" sz="1200" b="0" i="0" u="none" strike="noStrike">
                          <a:solidFill>
                            <a:srgbClr val="000000"/>
                          </a:solidFill>
                          <a:effectLst/>
                          <a:latin typeface="Calibri"/>
                        </a:rPr>
                        <a:t>Abusos o intimidación de personas bajo efecto de alcohol/drogas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69040">
                <a:tc>
                  <a:txBody>
                    <a:bodyPr/>
                    <a:lstStyle/>
                    <a:p>
                      <a:pPr algn="r" fontAlgn="ctr"/>
                      <a:r>
                        <a:rPr lang="es-ES" sz="1200" b="0" i="0" u="none" strike="noStrike">
                          <a:solidFill>
                            <a:srgbClr val="000000"/>
                          </a:solidFill>
                          <a:effectLst/>
                          <a:latin typeface="Calibri"/>
                        </a:rPr>
                        <a:t>Tirón</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69040">
                <a:tc>
                  <a:txBody>
                    <a:bodyPr/>
                    <a:lstStyle/>
                    <a:p>
                      <a:pPr algn="r" fontAlgn="ctr"/>
                      <a:r>
                        <a:rPr lang="es-ES" sz="1200" b="0" i="0" u="none" strike="noStrike">
                          <a:solidFill>
                            <a:srgbClr val="000000"/>
                          </a:solidFill>
                          <a:effectLst/>
                          <a:latin typeface="Calibri"/>
                        </a:rPr>
                        <a:t>Estafa, timo</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69040">
                <a:tc>
                  <a:txBody>
                    <a:bodyPr/>
                    <a:lstStyle/>
                    <a:p>
                      <a:pPr algn="r" fontAlgn="ctr"/>
                      <a:r>
                        <a:rPr lang="es-ES" sz="1200" b="0" i="0" u="none" strike="noStrike">
                          <a:solidFill>
                            <a:srgbClr val="000000"/>
                          </a:solidFill>
                          <a:effectLst/>
                          <a:latin typeface="Calibri"/>
                        </a:rPr>
                        <a:t>Robo de coche (en aparcamiento de las instalaciones)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69040">
                <a:tc>
                  <a:txBody>
                    <a:bodyPr/>
                    <a:lstStyle/>
                    <a:p>
                      <a:pPr algn="r" fontAlgn="ctr"/>
                      <a:r>
                        <a:rPr lang="es-ES" sz="1200" b="0" i="0" u="none" strike="noStrike" dirty="0">
                          <a:solidFill>
                            <a:srgbClr val="000000"/>
                          </a:solidFill>
                          <a:effectLst/>
                          <a:latin typeface="Calibri"/>
                        </a:rPr>
                        <a:t>Otros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69040">
                <a:tc>
                  <a:txBody>
                    <a:bodyPr/>
                    <a:lstStyle/>
                    <a:p>
                      <a:pPr algn="r" fontAlgn="ctr"/>
                      <a:r>
                        <a:rPr lang="es-ES" sz="1200" b="0" i="0" u="none" strike="noStrike" dirty="0">
                          <a:solidFill>
                            <a:srgbClr val="000000"/>
                          </a:solidFill>
                          <a:effectLst/>
                          <a:latin typeface="Calibri"/>
                        </a:rPr>
                        <a:t>Prefiero no contestar</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34" name="33 Gráfico"/>
          <p:cNvGraphicFramePr/>
          <p:nvPr>
            <p:extLst>
              <p:ext uri="{D42A27DB-BD31-4B8C-83A1-F6EECF244321}">
                <p14:modId xmlns:p14="http://schemas.microsoft.com/office/powerpoint/2010/main" xmlns="" val="3850743905"/>
              </p:ext>
            </p:extLst>
          </p:nvPr>
        </p:nvGraphicFramePr>
        <p:xfrm>
          <a:off x="7357307" y="1892792"/>
          <a:ext cx="2610140" cy="4033345"/>
        </p:xfrm>
        <a:graphic>
          <a:graphicData uri="http://schemas.openxmlformats.org/drawingml/2006/chart">
            <c:chart xmlns:c="http://schemas.openxmlformats.org/drawingml/2006/chart" xmlns:r="http://schemas.openxmlformats.org/officeDocument/2006/relationships" r:id="rId2"/>
          </a:graphicData>
        </a:graphic>
      </p:graphicFrame>
      <p:sp>
        <p:nvSpPr>
          <p:cNvPr id="36" name="35 Flecha derecha"/>
          <p:cNvSpPr/>
          <p:nvPr/>
        </p:nvSpPr>
        <p:spPr bwMode="auto">
          <a:xfrm>
            <a:off x="2834403" y="3562462"/>
            <a:ext cx="360000" cy="504000"/>
          </a:xfrm>
          <a:prstGeom prst="rightArrow">
            <a:avLst>
              <a:gd name="adj1" fmla="val 50000"/>
              <a:gd name="adj2" fmla="val 62372"/>
            </a:avLst>
          </a:prstGeom>
          <a:solidFill>
            <a:schemeClr val="bg1">
              <a:lumMod val="7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4" name="3 Marcador de número de diapositiva"/>
          <p:cNvSpPr>
            <a:spLocks noGrp="1"/>
          </p:cNvSpPr>
          <p:nvPr>
            <p:ph type="sldNum" sz="quarter" idx="10"/>
          </p:nvPr>
        </p:nvSpPr>
        <p:spPr/>
        <p:txBody>
          <a:bodyPr/>
          <a:lstStyle/>
          <a:p>
            <a:r>
              <a:rPr lang="en-US" smtClean="0"/>
              <a:t>-</a:t>
            </a:r>
            <a:fld id="{41B2AE44-E9C6-4EAB-BC73-5008DB342051}" type="slidenum">
              <a:rPr lang="en-US" smtClean="0"/>
              <a:pPr/>
              <a:t>101</a:t>
            </a:fld>
            <a:r>
              <a:rPr lang="en-US" smtClean="0"/>
              <a:t>-</a:t>
            </a:r>
            <a:endParaRPr lang="en-US"/>
          </a:p>
        </p:txBody>
      </p:sp>
      <p:sp>
        <p:nvSpPr>
          <p:cNvPr id="8" name="7 CuadroTexto"/>
          <p:cNvSpPr txBox="1"/>
          <p:nvPr/>
        </p:nvSpPr>
        <p:spPr>
          <a:xfrm>
            <a:off x="56456" y="836712"/>
            <a:ext cx="8640960" cy="400110"/>
          </a:xfrm>
          <a:prstGeom prst="rect">
            <a:avLst/>
          </a:prstGeom>
          <a:noFill/>
          <a:ln>
            <a:noFill/>
          </a:ln>
        </p:spPr>
        <p:txBody>
          <a:bodyPr wrap="square" rtlCol="0">
            <a:spAutoFit/>
          </a:bodyPr>
          <a:lstStyle>
            <a:defPPr>
              <a:defRPr lang="es-ES_tradnl"/>
            </a:defPPr>
            <a:lvl1pPr algn="l">
              <a:spcBef>
                <a:spcPts val="0"/>
              </a:spcBef>
              <a:defRPr sz="2000" b="1">
                <a:solidFill>
                  <a:schemeClr val="bg1">
                    <a:lumMod val="50000"/>
                  </a:schemeClr>
                </a:solidFill>
                <a:latin typeface="Calibri" pitchFamily="34" charset="0"/>
                <a:cs typeface="Calibri" pitchFamily="34" charset="0"/>
              </a:defRPr>
            </a:lvl1pPr>
          </a:lstStyle>
          <a:p>
            <a:r>
              <a:rPr lang="es-ES" dirty="0">
                <a:solidFill>
                  <a:schemeClr val="accent6">
                    <a:lumMod val="75000"/>
                  </a:schemeClr>
                </a:solidFill>
              </a:rPr>
              <a:t>Exposición a actos delictivos</a:t>
            </a:r>
          </a:p>
        </p:txBody>
      </p:sp>
      <p:sp>
        <p:nvSpPr>
          <p:cNvPr id="74" name="73 CuadroTexto"/>
          <p:cNvSpPr txBox="1"/>
          <p:nvPr/>
        </p:nvSpPr>
        <p:spPr>
          <a:xfrm>
            <a:off x="0" y="6396335"/>
            <a:ext cx="8059166" cy="461665"/>
          </a:xfrm>
          <a:prstGeom prst="rect">
            <a:avLst/>
          </a:prstGeom>
          <a:noFill/>
        </p:spPr>
        <p:txBody>
          <a:bodyPr wrap="square" rtlCol="0">
            <a:spAutoFit/>
          </a:bodyPr>
          <a:lstStyle>
            <a:defPPr>
              <a:defRPr lang="es-ES_tradnl"/>
            </a:defPPr>
            <a:lvl1pPr algn="l">
              <a:defRPr sz="1200">
                <a:solidFill>
                  <a:schemeClr val="bg1">
                    <a:lumMod val="50000"/>
                  </a:schemeClr>
                </a:solidFill>
                <a:latin typeface="Calibri" pitchFamily="34" charset="0"/>
                <a:cs typeface="Calibri" pitchFamily="34" charset="0"/>
              </a:defRPr>
            </a:lvl1pPr>
          </a:lstStyle>
          <a:p>
            <a:pPr>
              <a:spcBef>
                <a:spcPts val="0"/>
              </a:spcBef>
            </a:pPr>
            <a:r>
              <a:rPr lang="es-ES" dirty="0" err="1" smtClean="0"/>
              <a:t>D5a</a:t>
            </a:r>
            <a:r>
              <a:rPr lang="es-ES" dirty="0" smtClean="0"/>
              <a:t>.- </a:t>
            </a:r>
            <a:r>
              <a:rPr lang="es-ES" dirty="0"/>
              <a:t>¿Ha sido víctima de algún delito/intento o acto </a:t>
            </a:r>
            <a:r>
              <a:rPr lang="es-ES" dirty="0" smtClean="0"/>
              <a:t>vandálico durante el </a:t>
            </a:r>
            <a:r>
              <a:rPr lang="es-ES" dirty="0"/>
              <a:t>último año en </a:t>
            </a:r>
            <a:r>
              <a:rPr lang="es-ES" dirty="0" err="1"/>
              <a:t>inst.</a:t>
            </a:r>
            <a:r>
              <a:rPr lang="es-ES" dirty="0"/>
              <a:t> deportivas </a:t>
            </a:r>
            <a:r>
              <a:rPr lang="es-ES" dirty="0" smtClean="0"/>
              <a:t>o </a:t>
            </a:r>
            <a:r>
              <a:rPr lang="es-ES" dirty="0"/>
              <a:t>zonas </a:t>
            </a:r>
            <a:r>
              <a:rPr lang="es-ES" dirty="0" smtClean="0"/>
              <a:t>adyacentes?</a:t>
            </a:r>
          </a:p>
          <a:p>
            <a:pPr>
              <a:spcBef>
                <a:spcPts val="0"/>
              </a:spcBef>
            </a:pPr>
            <a:r>
              <a:rPr lang="es-ES" dirty="0" err="1" smtClean="0"/>
              <a:t>D5b</a:t>
            </a:r>
            <a:r>
              <a:rPr lang="es-ES" dirty="0" smtClean="0"/>
              <a:t>,- ¿Qué tipo de delito/intento de delito o acto vandálico?</a:t>
            </a:r>
            <a:endParaRPr lang="es-ES" dirty="0"/>
          </a:p>
        </p:txBody>
      </p:sp>
      <p:graphicFrame>
        <p:nvGraphicFramePr>
          <p:cNvPr id="10" name="9 Gráfico"/>
          <p:cNvGraphicFramePr/>
          <p:nvPr>
            <p:extLst>
              <p:ext uri="{D42A27DB-BD31-4B8C-83A1-F6EECF244321}">
                <p14:modId xmlns:p14="http://schemas.microsoft.com/office/powerpoint/2010/main" xmlns="" val="430835756"/>
              </p:ext>
            </p:extLst>
          </p:nvPr>
        </p:nvGraphicFramePr>
        <p:xfrm>
          <a:off x="58250" y="1882690"/>
          <a:ext cx="2939786" cy="4087207"/>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3"/>
          <p:cNvSpPr>
            <a:spLocks noChangeArrowheads="1"/>
          </p:cNvSpPr>
          <p:nvPr/>
        </p:nvSpPr>
        <p:spPr bwMode="auto">
          <a:xfrm>
            <a:off x="36513" y="35999"/>
            <a:ext cx="8516887" cy="648000"/>
          </a:xfrm>
          <a:prstGeom prst="rect">
            <a:avLst/>
          </a:prstGeom>
          <a:solidFill>
            <a:schemeClr val="accent6">
              <a:lumMod val="75000"/>
            </a:schemeClr>
          </a:solidFill>
          <a:ln>
            <a:noFill/>
          </a:ln>
          <a:effectLst/>
          <a:extLst/>
        </p:spPr>
        <p:txBody>
          <a:bodyPr wrap="square" lIns="0" tIns="0" rIns="0" bIns="0" anchor="ctr">
            <a:noAutofit/>
          </a:bodyPr>
          <a:lstStyle/>
          <a:p>
            <a:endParaRPr lang="es-ES"/>
          </a:p>
        </p:txBody>
      </p:sp>
      <p:sp>
        <p:nvSpPr>
          <p:cNvPr id="22" name="21 CuadroTexto"/>
          <p:cNvSpPr txBox="1"/>
          <p:nvPr/>
        </p:nvSpPr>
        <p:spPr>
          <a:xfrm>
            <a:off x="56456" y="170534"/>
            <a:ext cx="5618654" cy="400110"/>
          </a:xfrm>
          <a:prstGeom prst="rect">
            <a:avLst/>
          </a:prstGeom>
          <a:noFill/>
        </p:spPr>
        <p:txBody>
          <a:bodyPr wrap="none" rtlCol="0">
            <a:spAutoFit/>
          </a:bodyPr>
          <a:lstStyle>
            <a:defPPr>
              <a:defRPr lang="es-ES_tradnl"/>
            </a:defPPr>
            <a:lvl1pPr algn="l">
              <a:defRPr sz="2000">
                <a:ln>
                  <a:solidFill>
                    <a:schemeClr val="bg1"/>
                  </a:solidFill>
                </a:ln>
                <a:solidFill>
                  <a:schemeClr val="bg1"/>
                </a:solidFill>
                <a:latin typeface="Calibri" pitchFamily="34" charset="0"/>
                <a:cs typeface="Calibri" pitchFamily="34" charset="0"/>
              </a:defRPr>
            </a:lvl1pPr>
          </a:lstStyle>
          <a:p>
            <a:r>
              <a:rPr lang="es-ES" dirty="0"/>
              <a:t>SEGURIDAD CIUDADANA EN LOS EVENTOS MASIVOS</a:t>
            </a:r>
          </a:p>
        </p:txBody>
      </p:sp>
      <p:sp>
        <p:nvSpPr>
          <p:cNvPr id="35" name="34 CuadroTexto"/>
          <p:cNvSpPr txBox="1"/>
          <p:nvPr/>
        </p:nvSpPr>
        <p:spPr>
          <a:xfrm rot="16200000">
            <a:off x="8307330" y="4717525"/>
            <a:ext cx="2352951" cy="276999"/>
          </a:xfrm>
          <a:prstGeom prst="rect">
            <a:avLst/>
          </a:prstGeom>
          <a:noFill/>
        </p:spPr>
        <p:txBody>
          <a:bodyPr wrap="square" lIns="36000" rIns="36000" rtlCol="0" anchor="ctr">
            <a:spAutoFit/>
          </a:bodyPr>
          <a:lstStyle>
            <a:defPPr>
              <a:defRPr lang="es-ES_tradnl"/>
            </a:defPPr>
            <a:lvl1pPr algn="l">
              <a:defRPr sz="1100">
                <a:latin typeface="Calibri" pitchFamily="34" charset="0"/>
                <a:cs typeface="Calibri" pitchFamily="34" charset="0"/>
              </a:defRPr>
            </a:lvl1pPr>
          </a:lstStyle>
          <a:p>
            <a:r>
              <a:rPr lang="es-ES" sz="1200" dirty="0" smtClean="0"/>
              <a:t>BASE: "Ha sido víctima" 104 </a:t>
            </a:r>
            <a:r>
              <a:rPr lang="es-ES" sz="1200" dirty="0"/>
              <a:t>CASOS</a:t>
            </a:r>
          </a:p>
        </p:txBody>
      </p:sp>
      <p:sp>
        <p:nvSpPr>
          <p:cNvPr id="37" name="36 CuadroTexto"/>
          <p:cNvSpPr txBox="1"/>
          <p:nvPr/>
        </p:nvSpPr>
        <p:spPr>
          <a:xfrm rot="16200000">
            <a:off x="1189931" y="4381246"/>
            <a:ext cx="2948353" cy="276999"/>
          </a:xfrm>
          <a:prstGeom prst="rect">
            <a:avLst/>
          </a:prstGeom>
          <a:noFill/>
        </p:spPr>
        <p:txBody>
          <a:bodyPr wrap="square" lIns="36000" rIns="36000" rtlCol="0" anchor="ctr">
            <a:spAutoFit/>
          </a:bodyPr>
          <a:lstStyle>
            <a:defPPr>
              <a:defRPr lang="es-ES_tradnl"/>
            </a:defPPr>
            <a:lvl1pPr algn="l">
              <a:defRPr sz="1100">
                <a:latin typeface="Calibri" pitchFamily="34" charset="0"/>
                <a:cs typeface="Calibri" pitchFamily="34" charset="0"/>
              </a:defRPr>
            </a:lvl1pPr>
          </a:lstStyle>
          <a:p>
            <a:r>
              <a:rPr lang="es-ES" sz="1200" dirty="0" smtClean="0"/>
              <a:t>BASE Total muestra: 2.081 CASOS</a:t>
            </a:r>
            <a:endParaRPr lang="es-ES" sz="1200" dirty="0"/>
          </a:p>
        </p:txBody>
      </p:sp>
    </p:spTree>
    <p:extLst>
      <p:ext uri="{BB962C8B-B14F-4D97-AF65-F5344CB8AC3E}">
        <p14:creationId xmlns:p14="http://schemas.microsoft.com/office/powerpoint/2010/main" xmlns="" val="1437589382"/>
      </p:ext>
    </p:extLst>
  </p:cSld>
  <p:clrMapOvr>
    <a:masterClrMapping/>
  </p:clrMapOvr>
  <p:transition>
    <p:wipe dir="d"/>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Rectángulo"/>
          <p:cNvSpPr/>
          <p:nvPr/>
        </p:nvSpPr>
        <p:spPr bwMode="auto">
          <a:xfrm>
            <a:off x="3429000" y="2348879"/>
            <a:ext cx="5961273" cy="3768119"/>
          </a:xfrm>
          <a:prstGeom prst="rect">
            <a:avLst/>
          </a:prstGeom>
          <a:solidFill>
            <a:schemeClr val="bg1"/>
          </a:solidFill>
          <a:ln w="9525" cap="flat" cmpd="sng" algn="ctr">
            <a:solidFill>
              <a:srgbClr val="808080"/>
            </a:solidFill>
            <a:prstDash val="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16" name="15 Rectángulo"/>
          <p:cNvSpPr/>
          <p:nvPr/>
        </p:nvSpPr>
        <p:spPr bwMode="auto">
          <a:xfrm>
            <a:off x="469048" y="2348879"/>
            <a:ext cx="2375752" cy="3768119"/>
          </a:xfrm>
          <a:prstGeom prst="rect">
            <a:avLst/>
          </a:prstGeom>
          <a:solidFill>
            <a:schemeClr val="bg1"/>
          </a:solidFill>
          <a:ln w="9525" cap="flat" cmpd="sng" algn="ctr">
            <a:solidFill>
              <a:srgbClr val="808080"/>
            </a:solidFill>
            <a:prstDash val="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4" name="3 Marcador de número de diapositiva"/>
          <p:cNvSpPr>
            <a:spLocks noGrp="1"/>
          </p:cNvSpPr>
          <p:nvPr>
            <p:ph type="sldNum" sz="quarter" idx="10"/>
          </p:nvPr>
        </p:nvSpPr>
        <p:spPr/>
        <p:txBody>
          <a:bodyPr/>
          <a:lstStyle/>
          <a:p>
            <a:r>
              <a:rPr lang="en-US" smtClean="0"/>
              <a:t>-</a:t>
            </a:r>
            <a:fld id="{41B2AE44-E9C6-4EAB-BC73-5008DB342051}" type="slidenum">
              <a:rPr lang="en-US" smtClean="0"/>
              <a:pPr/>
              <a:t>102</a:t>
            </a:fld>
            <a:r>
              <a:rPr lang="en-US" smtClean="0"/>
              <a:t>-</a:t>
            </a:r>
            <a:endParaRPr lang="en-US"/>
          </a:p>
        </p:txBody>
      </p:sp>
      <p:sp>
        <p:nvSpPr>
          <p:cNvPr id="8" name="7 CuadroTexto"/>
          <p:cNvSpPr txBox="1"/>
          <p:nvPr/>
        </p:nvSpPr>
        <p:spPr>
          <a:xfrm>
            <a:off x="56456" y="836712"/>
            <a:ext cx="8640960" cy="400110"/>
          </a:xfrm>
          <a:prstGeom prst="rect">
            <a:avLst/>
          </a:prstGeom>
          <a:noFill/>
          <a:ln>
            <a:noFill/>
          </a:ln>
        </p:spPr>
        <p:txBody>
          <a:bodyPr wrap="square" rtlCol="0">
            <a:spAutoFit/>
          </a:bodyPr>
          <a:lstStyle>
            <a:defPPr>
              <a:defRPr lang="es-ES_tradnl"/>
            </a:defPPr>
            <a:lvl1pPr algn="l">
              <a:spcBef>
                <a:spcPts val="0"/>
              </a:spcBef>
              <a:defRPr sz="2000" b="1">
                <a:solidFill>
                  <a:schemeClr val="bg1">
                    <a:lumMod val="50000"/>
                  </a:schemeClr>
                </a:solidFill>
                <a:latin typeface="Calibri" pitchFamily="34" charset="0"/>
                <a:cs typeface="Calibri" pitchFamily="34" charset="0"/>
              </a:defRPr>
            </a:lvl1pPr>
          </a:lstStyle>
          <a:p>
            <a:r>
              <a:rPr lang="es-ES" dirty="0">
                <a:solidFill>
                  <a:schemeClr val="accent6">
                    <a:lumMod val="75000"/>
                  </a:schemeClr>
                </a:solidFill>
              </a:rPr>
              <a:t>Medidas de seguridad</a:t>
            </a:r>
          </a:p>
        </p:txBody>
      </p:sp>
      <p:sp>
        <p:nvSpPr>
          <p:cNvPr id="74" name="73 CuadroTexto"/>
          <p:cNvSpPr txBox="1"/>
          <p:nvPr/>
        </p:nvSpPr>
        <p:spPr>
          <a:xfrm>
            <a:off x="0" y="6396335"/>
            <a:ext cx="7545288" cy="461665"/>
          </a:xfrm>
          <a:prstGeom prst="rect">
            <a:avLst/>
          </a:prstGeom>
          <a:noFill/>
        </p:spPr>
        <p:txBody>
          <a:bodyPr wrap="square" rtlCol="0">
            <a:spAutoFit/>
          </a:bodyPr>
          <a:lstStyle>
            <a:defPPr>
              <a:defRPr lang="es-ES_tradnl"/>
            </a:defPPr>
            <a:lvl1pPr algn="l">
              <a:defRPr sz="1200">
                <a:solidFill>
                  <a:schemeClr val="bg1">
                    <a:lumMod val="50000"/>
                  </a:schemeClr>
                </a:solidFill>
                <a:latin typeface="Calibri" pitchFamily="34" charset="0"/>
                <a:cs typeface="Calibri" pitchFamily="34" charset="0"/>
              </a:defRPr>
            </a:lvl1pPr>
          </a:lstStyle>
          <a:p>
            <a:pPr>
              <a:spcBef>
                <a:spcPts val="0"/>
              </a:spcBef>
            </a:pPr>
            <a:r>
              <a:rPr lang="es-ES" dirty="0" err="1" smtClean="0"/>
              <a:t>D8</a:t>
            </a:r>
            <a:r>
              <a:rPr lang="es-ES" dirty="0" smtClean="0"/>
              <a:t>.- En general, ¿Cree que las medidas de seguridad que existen actualmente en estos lugares son las adecuadas?</a:t>
            </a:r>
          </a:p>
          <a:p>
            <a:pPr>
              <a:spcBef>
                <a:spcPts val="0"/>
              </a:spcBef>
            </a:pPr>
            <a:r>
              <a:rPr lang="es-ES" dirty="0" err="1" smtClean="0"/>
              <a:t>D9</a:t>
            </a:r>
            <a:r>
              <a:rPr lang="es-ES" dirty="0" smtClean="0"/>
              <a:t>.- ¿Qué medidas cree que se deberían adoptar para incrementar la seguridad en estos ámbitos?</a:t>
            </a:r>
            <a:endParaRPr lang="es-ES" dirty="0"/>
          </a:p>
        </p:txBody>
      </p:sp>
      <p:sp>
        <p:nvSpPr>
          <p:cNvPr id="19" name="18 CuadroTexto"/>
          <p:cNvSpPr txBox="1"/>
          <p:nvPr/>
        </p:nvSpPr>
        <p:spPr>
          <a:xfrm>
            <a:off x="480052" y="1393264"/>
            <a:ext cx="8865251" cy="338554"/>
          </a:xfrm>
          <a:prstGeom prst="rect">
            <a:avLst/>
          </a:prstGeom>
          <a:noFill/>
        </p:spPr>
        <p:txBody>
          <a:bodyPr wrap="square" rtlCol="0">
            <a:spAutoFit/>
          </a:bodyPr>
          <a:lstStyle/>
          <a:p>
            <a:pPr algn="l"/>
            <a:r>
              <a:rPr lang="es-ES" sz="1600" dirty="0" smtClean="0">
                <a:latin typeface="Calibri" pitchFamily="34" charset="0"/>
                <a:cs typeface="Calibri" pitchFamily="34" charset="0"/>
              </a:rPr>
              <a:t>Texto…</a:t>
            </a:r>
            <a:endParaRPr lang="es-ES" sz="1600" dirty="0">
              <a:latin typeface="Calibri" pitchFamily="34" charset="0"/>
              <a:cs typeface="Calibri" pitchFamily="34" charset="0"/>
            </a:endParaRPr>
          </a:p>
        </p:txBody>
      </p:sp>
      <p:sp>
        <p:nvSpPr>
          <p:cNvPr id="22" name="Rectangle 3"/>
          <p:cNvSpPr>
            <a:spLocks noChangeArrowheads="1"/>
          </p:cNvSpPr>
          <p:nvPr/>
        </p:nvSpPr>
        <p:spPr bwMode="auto">
          <a:xfrm>
            <a:off x="36513" y="35999"/>
            <a:ext cx="8516887" cy="648000"/>
          </a:xfrm>
          <a:prstGeom prst="rect">
            <a:avLst/>
          </a:prstGeom>
          <a:solidFill>
            <a:schemeClr val="accent6">
              <a:lumMod val="75000"/>
            </a:schemeClr>
          </a:solidFill>
          <a:ln>
            <a:noFill/>
          </a:ln>
          <a:effectLst/>
          <a:extLst/>
        </p:spPr>
        <p:txBody>
          <a:bodyPr wrap="square" lIns="0" tIns="0" rIns="0" bIns="0" anchor="ctr">
            <a:noAutofit/>
          </a:bodyPr>
          <a:lstStyle/>
          <a:p>
            <a:endParaRPr lang="es-ES"/>
          </a:p>
        </p:txBody>
      </p:sp>
      <p:sp>
        <p:nvSpPr>
          <p:cNvPr id="23" name="22 CuadroTexto"/>
          <p:cNvSpPr txBox="1"/>
          <p:nvPr/>
        </p:nvSpPr>
        <p:spPr>
          <a:xfrm>
            <a:off x="56456" y="170534"/>
            <a:ext cx="5618654" cy="400110"/>
          </a:xfrm>
          <a:prstGeom prst="rect">
            <a:avLst/>
          </a:prstGeom>
          <a:noFill/>
        </p:spPr>
        <p:txBody>
          <a:bodyPr wrap="none" rtlCol="0">
            <a:spAutoFit/>
          </a:bodyPr>
          <a:lstStyle>
            <a:defPPr>
              <a:defRPr lang="es-ES_tradnl"/>
            </a:defPPr>
            <a:lvl1pPr algn="l">
              <a:defRPr sz="2000">
                <a:ln>
                  <a:solidFill>
                    <a:schemeClr val="bg1"/>
                  </a:solidFill>
                </a:ln>
                <a:solidFill>
                  <a:schemeClr val="bg1"/>
                </a:solidFill>
                <a:latin typeface="Calibri" pitchFamily="34" charset="0"/>
                <a:cs typeface="Calibri" pitchFamily="34" charset="0"/>
              </a:defRPr>
            </a:lvl1pPr>
          </a:lstStyle>
          <a:p>
            <a:r>
              <a:rPr lang="es-ES" dirty="0"/>
              <a:t>SEGURIDAD CIUDADANA EN LOS EVENTOS MASIVOS</a:t>
            </a:r>
          </a:p>
        </p:txBody>
      </p:sp>
      <p:graphicFrame>
        <p:nvGraphicFramePr>
          <p:cNvPr id="26" name="25 Gráfico"/>
          <p:cNvGraphicFramePr/>
          <p:nvPr>
            <p:extLst>
              <p:ext uri="{D42A27DB-BD31-4B8C-83A1-F6EECF244321}">
                <p14:modId xmlns:p14="http://schemas.microsoft.com/office/powerpoint/2010/main" xmlns="" val="1315730548"/>
              </p:ext>
            </p:extLst>
          </p:nvPr>
        </p:nvGraphicFramePr>
        <p:xfrm>
          <a:off x="256892" y="2520246"/>
          <a:ext cx="2956208" cy="345638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7" name="26 Gráfico"/>
          <p:cNvGraphicFramePr/>
          <p:nvPr>
            <p:extLst>
              <p:ext uri="{D42A27DB-BD31-4B8C-83A1-F6EECF244321}">
                <p14:modId xmlns:p14="http://schemas.microsoft.com/office/powerpoint/2010/main" xmlns="" val="1452716436"/>
              </p:ext>
            </p:extLst>
          </p:nvPr>
        </p:nvGraphicFramePr>
        <p:xfrm>
          <a:off x="7381705" y="2420953"/>
          <a:ext cx="2617040" cy="366732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8" name="27 Tabla"/>
          <p:cNvGraphicFramePr>
            <a:graphicFrameLocks noGrp="1"/>
          </p:cNvGraphicFramePr>
          <p:nvPr>
            <p:extLst>
              <p:ext uri="{D42A27DB-BD31-4B8C-83A1-F6EECF244321}">
                <p14:modId xmlns:p14="http://schemas.microsoft.com/office/powerpoint/2010/main" xmlns="" val="1569190651"/>
              </p:ext>
            </p:extLst>
          </p:nvPr>
        </p:nvGraphicFramePr>
        <p:xfrm>
          <a:off x="3581400" y="2570831"/>
          <a:ext cx="3832900" cy="3205309"/>
        </p:xfrm>
        <a:graphic>
          <a:graphicData uri="http://schemas.openxmlformats.org/drawingml/2006/table">
            <a:tbl>
              <a:tblPr>
                <a:tableStyleId>{5C22544A-7EE6-4342-B048-85BDC9FD1C3A}</a:tableStyleId>
              </a:tblPr>
              <a:tblGrid>
                <a:gridCol w="3832900"/>
              </a:tblGrid>
              <a:tr h="350677">
                <a:tc>
                  <a:txBody>
                    <a:bodyPr/>
                    <a:lstStyle/>
                    <a:p>
                      <a:pPr algn="r" fontAlgn="ctr"/>
                      <a:r>
                        <a:rPr lang="es-ES" sz="1200" b="0" i="0" u="none" strike="noStrike" dirty="0">
                          <a:solidFill>
                            <a:srgbClr val="000000"/>
                          </a:solidFill>
                          <a:effectLst/>
                          <a:latin typeface="Calibri"/>
                        </a:rPr>
                        <a:t>Mayor presencia de personal de seguridad</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4631">
                <a:tc>
                  <a:txBody>
                    <a:bodyPr/>
                    <a:lstStyle/>
                    <a:p>
                      <a:pPr algn="r" fontAlgn="ctr"/>
                      <a:r>
                        <a:rPr lang="es-ES" sz="1200" b="0" i="0" u="none" strike="noStrike">
                          <a:solidFill>
                            <a:srgbClr val="000000"/>
                          </a:solidFill>
                          <a:effectLst/>
                          <a:latin typeface="Calibri"/>
                        </a:rPr>
                        <a:t>Instalación de cámaras de video-vigilancia/ circuitos cerrados de TV (CTV)</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50677">
                <a:tc>
                  <a:txBody>
                    <a:bodyPr/>
                    <a:lstStyle/>
                    <a:p>
                      <a:pPr algn="r" fontAlgn="ctr"/>
                      <a:r>
                        <a:rPr lang="es-ES" sz="1200" b="0" i="0" u="none" strike="noStrike" dirty="0">
                          <a:solidFill>
                            <a:srgbClr val="000000"/>
                          </a:solidFill>
                          <a:effectLst/>
                          <a:latin typeface="Calibri"/>
                        </a:rPr>
                        <a:t>Mayor control en los accesos internos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4631">
                <a:tc>
                  <a:txBody>
                    <a:bodyPr/>
                    <a:lstStyle/>
                    <a:p>
                      <a:pPr algn="r" fontAlgn="ctr"/>
                      <a:r>
                        <a:rPr lang="es-ES" sz="1200" b="0" i="0" u="none" strike="noStrike" dirty="0">
                          <a:solidFill>
                            <a:srgbClr val="000000"/>
                          </a:solidFill>
                          <a:effectLst/>
                          <a:latin typeface="Calibri"/>
                        </a:rPr>
                        <a:t>Mayor y mejor iluminación dentro y fuera de las instalaciones (interior, salidas, parking, etc.)</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50677">
                <a:tc>
                  <a:txBody>
                    <a:bodyPr/>
                    <a:lstStyle/>
                    <a:p>
                      <a:pPr algn="r" fontAlgn="ctr"/>
                      <a:r>
                        <a:rPr lang="es-ES" sz="1200" b="0" i="0" u="none" strike="noStrike">
                          <a:solidFill>
                            <a:srgbClr val="000000"/>
                          </a:solidFill>
                          <a:effectLst/>
                          <a:latin typeface="Calibri"/>
                        </a:rPr>
                        <a:t>Instalar sistemas control en los accesos (identificación)</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50677">
                <a:tc>
                  <a:txBody>
                    <a:bodyPr/>
                    <a:lstStyle/>
                    <a:p>
                      <a:pPr algn="r" fontAlgn="ctr"/>
                      <a:r>
                        <a:rPr lang="es-ES" sz="1200" b="0" i="0" u="none" strike="noStrike">
                          <a:solidFill>
                            <a:srgbClr val="000000"/>
                          </a:solidFill>
                          <a:effectLst/>
                          <a:latin typeface="Calibri"/>
                        </a:rPr>
                        <a:t>Instalar sistemas de detección de metales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50677">
                <a:tc>
                  <a:txBody>
                    <a:bodyPr/>
                    <a:lstStyle/>
                    <a:p>
                      <a:pPr algn="r" fontAlgn="ctr"/>
                      <a:r>
                        <a:rPr lang="es-ES" sz="1200" b="0" i="0" u="none" strike="noStrike" dirty="0">
                          <a:solidFill>
                            <a:srgbClr val="000000"/>
                          </a:solidFill>
                          <a:effectLst/>
                          <a:latin typeface="Calibri"/>
                        </a:rPr>
                        <a:t>Otros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50677">
                <a:tc>
                  <a:txBody>
                    <a:bodyPr/>
                    <a:lstStyle/>
                    <a:p>
                      <a:pPr algn="r" fontAlgn="ctr"/>
                      <a:r>
                        <a:rPr lang="es-ES" sz="1200" b="0" i="0" u="none" strike="noStrike">
                          <a:solidFill>
                            <a:srgbClr val="000000"/>
                          </a:solidFill>
                          <a:effectLst/>
                          <a:latin typeface="Calibri"/>
                        </a:rPr>
                        <a:t>Ninguna/ están bien como están</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50677">
                <a:tc>
                  <a:txBody>
                    <a:bodyPr/>
                    <a:lstStyle/>
                    <a:p>
                      <a:pPr algn="r" fontAlgn="ctr"/>
                      <a:r>
                        <a:rPr lang="es-ES" sz="1200" b="0" i="0" u="none" strike="noStrike" dirty="0">
                          <a:solidFill>
                            <a:srgbClr val="000000"/>
                          </a:solidFill>
                          <a:effectLst/>
                          <a:latin typeface="Calibri"/>
                        </a:rPr>
                        <a:t>No sabe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29" name="28 CuadroTexto"/>
          <p:cNvSpPr txBox="1"/>
          <p:nvPr/>
        </p:nvSpPr>
        <p:spPr>
          <a:xfrm rot="16200000">
            <a:off x="8054597" y="4542901"/>
            <a:ext cx="2948353" cy="276999"/>
          </a:xfrm>
          <a:prstGeom prst="rect">
            <a:avLst/>
          </a:prstGeom>
          <a:noFill/>
        </p:spPr>
        <p:txBody>
          <a:bodyPr wrap="square" lIns="36000" rIns="36000" rtlCol="0" anchor="ctr">
            <a:spAutoFit/>
          </a:bodyPr>
          <a:lstStyle>
            <a:defPPr>
              <a:defRPr lang="es-ES_tradnl"/>
            </a:defPPr>
            <a:lvl1pPr algn="l">
              <a:defRPr sz="1100">
                <a:latin typeface="Calibri" pitchFamily="34" charset="0"/>
                <a:cs typeface="Calibri" pitchFamily="34" charset="0"/>
              </a:defRPr>
            </a:lvl1pPr>
          </a:lstStyle>
          <a:p>
            <a:r>
              <a:rPr lang="es-ES" sz="1200" dirty="0" smtClean="0"/>
              <a:t>BASE Total muestra: 2.081 CASOS</a:t>
            </a:r>
            <a:endParaRPr lang="es-ES" sz="1200" dirty="0"/>
          </a:p>
        </p:txBody>
      </p:sp>
      <p:sp>
        <p:nvSpPr>
          <p:cNvPr id="30" name="29 CuadroTexto"/>
          <p:cNvSpPr txBox="1"/>
          <p:nvPr/>
        </p:nvSpPr>
        <p:spPr>
          <a:xfrm rot="16200000">
            <a:off x="1511621" y="4504322"/>
            <a:ext cx="2948353" cy="276999"/>
          </a:xfrm>
          <a:prstGeom prst="rect">
            <a:avLst/>
          </a:prstGeom>
          <a:noFill/>
        </p:spPr>
        <p:txBody>
          <a:bodyPr wrap="square" lIns="36000" rIns="36000" rtlCol="0" anchor="ctr">
            <a:spAutoFit/>
          </a:bodyPr>
          <a:lstStyle>
            <a:defPPr>
              <a:defRPr lang="es-ES_tradnl"/>
            </a:defPPr>
            <a:lvl1pPr algn="l">
              <a:defRPr sz="1100">
                <a:latin typeface="Calibri" pitchFamily="34" charset="0"/>
                <a:cs typeface="Calibri" pitchFamily="34" charset="0"/>
              </a:defRPr>
            </a:lvl1pPr>
          </a:lstStyle>
          <a:p>
            <a:r>
              <a:rPr lang="es-ES" sz="1200" dirty="0" smtClean="0"/>
              <a:t>BASE Total muestra: 2.081 CASOS</a:t>
            </a:r>
            <a:endParaRPr lang="es-ES" sz="1200" dirty="0"/>
          </a:p>
        </p:txBody>
      </p:sp>
    </p:spTree>
    <p:extLst>
      <p:ext uri="{BB962C8B-B14F-4D97-AF65-F5344CB8AC3E}">
        <p14:creationId xmlns:p14="http://schemas.microsoft.com/office/powerpoint/2010/main" xmlns="" val="2064735466"/>
      </p:ext>
    </p:extLst>
  </p:cSld>
  <p:clrMapOvr>
    <a:masterClrMapping/>
  </p:clrMapOvr>
  <p:transition>
    <p:wipe dir="d"/>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cstate="print">
            <a:extLst>
              <a:ext uri="{28A0092B-C50C-407E-A947-70E740481C1C}">
                <a14:useLocalDpi xmlns:a14="http://schemas.microsoft.com/office/drawing/2010/main" xmlns=""/>
              </a:ext>
            </a:extLst>
          </a:blip>
          <a:stretch>
            <a:fillRect/>
          </a:stretch>
        </p:blipFill>
        <p:spPr>
          <a:xfrm>
            <a:off x="0" y="0"/>
            <a:ext cx="9906000" cy="6858000"/>
          </a:xfrm>
          <a:prstGeom prst="rect">
            <a:avLst/>
          </a:prstGeom>
        </p:spPr>
      </p:pic>
    </p:spTree>
    <p:extLst>
      <p:ext uri="{BB962C8B-B14F-4D97-AF65-F5344CB8AC3E}">
        <p14:creationId xmlns:p14="http://schemas.microsoft.com/office/powerpoint/2010/main" xmlns="" val="3524531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Gráfico"/>
          <p:cNvGraphicFramePr/>
          <p:nvPr>
            <p:extLst>
              <p:ext uri="{D42A27DB-BD31-4B8C-83A1-F6EECF244321}">
                <p14:modId xmlns:p14="http://schemas.microsoft.com/office/powerpoint/2010/main" xmlns="" val="2684655963"/>
              </p:ext>
            </p:extLst>
          </p:nvPr>
        </p:nvGraphicFramePr>
        <p:xfrm>
          <a:off x="475680" y="1786314"/>
          <a:ext cx="5400600" cy="4104158"/>
        </p:xfrm>
        <a:graphic>
          <a:graphicData uri="http://schemas.openxmlformats.org/drawingml/2006/chart">
            <c:chart xmlns:c="http://schemas.openxmlformats.org/drawingml/2006/chart" xmlns:r="http://schemas.openxmlformats.org/officeDocument/2006/relationships" r:id="rId2"/>
          </a:graphicData>
        </a:graphic>
      </p:graphicFrame>
      <p:sp>
        <p:nvSpPr>
          <p:cNvPr id="10" name="9 Rectángulo"/>
          <p:cNvSpPr/>
          <p:nvPr/>
        </p:nvSpPr>
        <p:spPr bwMode="auto">
          <a:xfrm>
            <a:off x="3793914" y="1950801"/>
            <a:ext cx="1944000" cy="3744000"/>
          </a:xfrm>
          <a:prstGeom prst="rect">
            <a:avLst/>
          </a:prstGeom>
          <a:noFill/>
          <a:ln w="28575" cap="flat" cmpd="sng" algn="ctr">
            <a:gradFill flip="none" rotWithShape="1">
              <a:gsLst>
                <a:gs pos="0">
                  <a:schemeClr val="bg1">
                    <a:lumMod val="50000"/>
                  </a:schemeClr>
                </a:gs>
                <a:gs pos="100000">
                  <a:schemeClr val="bg1">
                    <a:lumMod val="75000"/>
                  </a:schemeClr>
                </a:gs>
              </a:gsLst>
              <a:lin ang="5400000" scaled="1"/>
              <a:tileRect/>
            </a:gra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7" name="Rectangle 3"/>
          <p:cNvSpPr>
            <a:spLocks noChangeArrowheads="1"/>
          </p:cNvSpPr>
          <p:nvPr/>
        </p:nvSpPr>
        <p:spPr bwMode="auto">
          <a:xfrm>
            <a:off x="36513" y="35999"/>
            <a:ext cx="8516887" cy="648000"/>
          </a:xfrm>
          <a:prstGeom prst="rect">
            <a:avLst/>
          </a:prstGeom>
          <a:solidFill>
            <a:schemeClr val="accent3"/>
          </a:solidFill>
          <a:ln>
            <a:noFill/>
          </a:ln>
          <a:effectLst/>
          <a:extLst/>
        </p:spPr>
        <p:txBody>
          <a:bodyPr wrap="square" lIns="0" tIns="0" rIns="0" bIns="0" anchor="ctr">
            <a:spAutoFit/>
          </a:bodyPr>
          <a:lstStyle/>
          <a:p>
            <a:endParaRPr lang="es-ES"/>
          </a:p>
        </p:txBody>
      </p:sp>
      <p:sp>
        <p:nvSpPr>
          <p:cNvPr id="4" name="3 Marcador de número de diapositiva"/>
          <p:cNvSpPr>
            <a:spLocks noGrp="1"/>
          </p:cNvSpPr>
          <p:nvPr>
            <p:ph type="sldNum" sz="quarter" idx="10"/>
          </p:nvPr>
        </p:nvSpPr>
        <p:spPr/>
        <p:txBody>
          <a:bodyPr/>
          <a:lstStyle/>
          <a:p>
            <a:r>
              <a:rPr lang="en-US" smtClean="0"/>
              <a:t>-</a:t>
            </a:r>
            <a:fld id="{41B2AE44-E9C6-4EAB-BC73-5008DB342051}" type="slidenum">
              <a:rPr lang="en-US" smtClean="0"/>
              <a:pPr/>
              <a:t>11</a:t>
            </a:fld>
            <a:r>
              <a:rPr lang="en-US" smtClean="0"/>
              <a:t>-</a:t>
            </a:r>
            <a:endParaRPr lang="en-US"/>
          </a:p>
        </p:txBody>
      </p:sp>
      <p:sp>
        <p:nvSpPr>
          <p:cNvPr id="5" name="4 CuadroTexto"/>
          <p:cNvSpPr txBox="1"/>
          <p:nvPr/>
        </p:nvSpPr>
        <p:spPr>
          <a:xfrm>
            <a:off x="0" y="6396335"/>
            <a:ext cx="7545288" cy="461665"/>
          </a:xfrm>
          <a:prstGeom prst="rect">
            <a:avLst/>
          </a:prstGeom>
          <a:noFill/>
        </p:spPr>
        <p:txBody>
          <a:bodyPr wrap="square" rtlCol="0">
            <a:spAutoFit/>
          </a:bodyPr>
          <a:lstStyle>
            <a:defPPr>
              <a:defRPr lang="es-ES_tradnl"/>
            </a:defPPr>
            <a:lvl1pPr algn="l">
              <a:defRPr sz="1200">
                <a:solidFill>
                  <a:schemeClr val="bg1">
                    <a:lumMod val="50000"/>
                  </a:schemeClr>
                </a:solidFill>
                <a:latin typeface="Calibri" pitchFamily="34" charset="0"/>
                <a:cs typeface="Calibri" pitchFamily="34" charset="0"/>
              </a:defRPr>
            </a:lvl1pPr>
          </a:lstStyle>
          <a:p>
            <a:r>
              <a:rPr lang="es-ES" dirty="0"/>
              <a:t>P1.- Pensando en seguridad y posibles comportamientos antisociales tales como: violencia, vandalismo, robos, entre otros ¿Cuál es su percepción actual sobre la seguridad en España, en cuanto a este tipo de actuaciones antisociales?</a:t>
            </a:r>
          </a:p>
        </p:txBody>
      </p:sp>
      <p:sp>
        <p:nvSpPr>
          <p:cNvPr id="6" name="5 CuadroTexto"/>
          <p:cNvSpPr txBox="1"/>
          <p:nvPr/>
        </p:nvSpPr>
        <p:spPr>
          <a:xfrm>
            <a:off x="56456" y="170534"/>
            <a:ext cx="6379952" cy="400110"/>
          </a:xfrm>
          <a:prstGeom prst="rect">
            <a:avLst/>
          </a:prstGeom>
          <a:noFill/>
        </p:spPr>
        <p:txBody>
          <a:bodyPr wrap="none" rtlCol="0">
            <a:spAutoFit/>
          </a:bodyPr>
          <a:lstStyle/>
          <a:p>
            <a:pPr algn="l"/>
            <a:r>
              <a:rPr lang="es-ES" sz="2000" dirty="0" smtClean="0">
                <a:ln>
                  <a:solidFill>
                    <a:schemeClr val="bg1"/>
                  </a:solidFill>
                </a:ln>
                <a:solidFill>
                  <a:schemeClr val="bg1"/>
                </a:solidFill>
                <a:latin typeface="Calibri" pitchFamily="34" charset="0"/>
                <a:cs typeface="Calibri" pitchFamily="34" charset="0"/>
              </a:rPr>
              <a:t>LA INSEGURIDAD CIUDADANA EN </a:t>
            </a:r>
            <a:r>
              <a:rPr lang="es-ES" sz="2000" dirty="0">
                <a:ln>
                  <a:solidFill>
                    <a:schemeClr val="bg1"/>
                  </a:solidFill>
                </a:ln>
                <a:solidFill>
                  <a:schemeClr val="bg1"/>
                </a:solidFill>
                <a:latin typeface="Calibri" pitchFamily="34" charset="0"/>
                <a:cs typeface="Calibri" pitchFamily="34" charset="0"/>
              </a:rPr>
              <a:t>ESPAÑA – VISION ACTUAL</a:t>
            </a:r>
          </a:p>
        </p:txBody>
      </p:sp>
      <p:sp>
        <p:nvSpPr>
          <p:cNvPr id="8" name="7 CuadroTexto"/>
          <p:cNvSpPr txBox="1"/>
          <p:nvPr/>
        </p:nvSpPr>
        <p:spPr>
          <a:xfrm>
            <a:off x="56456" y="836712"/>
            <a:ext cx="8640960" cy="646331"/>
          </a:xfrm>
          <a:prstGeom prst="rect">
            <a:avLst/>
          </a:prstGeom>
          <a:noFill/>
          <a:ln>
            <a:noFill/>
          </a:ln>
        </p:spPr>
        <p:txBody>
          <a:bodyPr wrap="square" rtlCol="0">
            <a:spAutoFit/>
          </a:bodyPr>
          <a:lstStyle>
            <a:defPPr>
              <a:defRPr lang="es-ES_tradnl"/>
            </a:defPPr>
            <a:lvl1pPr algn="l">
              <a:spcBef>
                <a:spcPts val="0"/>
              </a:spcBef>
              <a:defRPr sz="2000" b="1">
                <a:solidFill>
                  <a:schemeClr val="bg1">
                    <a:lumMod val="50000"/>
                  </a:schemeClr>
                </a:solidFill>
                <a:latin typeface="Calibri" pitchFamily="34" charset="0"/>
                <a:cs typeface="Calibri" pitchFamily="34" charset="0"/>
              </a:defRPr>
            </a:lvl1pPr>
          </a:lstStyle>
          <a:p>
            <a:r>
              <a:rPr lang="es-ES" dirty="0">
                <a:solidFill>
                  <a:schemeClr val="accent3">
                    <a:lumMod val="50000"/>
                  </a:schemeClr>
                </a:solidFill>
              </a:rPr>
              <a:t>Percepción sobre la situación actual de la seguridad en España</a:t>
            </a:r>
          </a:p>
          <a:p>
            <a:r>
              <a:rPr lang="es-ES" sz="1600" i="1" dirty="0">
                <a:solidFill>
                  <a:schemeClr val="bg1">
                    <a:lumMod val="65000"/>
                  </a:schemeClr>
                </a:solidFill>
              </a:rPr>
              <a:t>España - Total muestra</a:t>
            </a:r>
          </a:p>
        </p:txBody>
      </p:sp>
      <p:sp>
        <p:nvSpPr>
          <p:cNvPr id="14" name="13 CuadroTexto"/>
          <p:cNvSpPr txBox="1"/>
          <p:nvPr/>
        </p:nvSpPr>
        <p:spPr>
          <a:xfrm rot="16200000">
            <a:off x="4434726" y="3741195"/>
            <a:ext cx="2907237" cy="276999"/>
          </a:xfrm>
          <a:prstGeom prst="rect">
            <a:avLst/>
          </a:prstGeom>
          <a:noFill/>
        </p:spPr>
        <p:txBody>
          <a:bodyPr wrap="square" lIns="36000" rIns="36000" rtlCol="0" anchor="ctr">
            <a:spAutoFit/>
          </a:bodyPr>
          <a:lstStyle>
            <a:defPPr>
              <a:defRPr lang="es-ES_tradnl"/>
            </a:defPPr>
            <a:lvl1pPr algn="l">
              <a:defRPr sz="1200">
                <a:latin typeface="Calibri" pitchFamily="34" charset="0"/>
                <a:cs typeface="Calibri" pitchFamily="34" charset="0"/>
              </a:defRPr>
            </a:lvl1pPr>
          </a:lstStyle>
          <a:p>
            <a:r>
              <a:rPr lang="es-ES" dirty="0" smtClean="0"/>
              <a:t>BASE Total muestra: </a:t>
            </a:r>
            <a:r>
              <a:rPr lang="es-ES" dirty="0"/>
              <a:t>2.081 CASOS</a:t>
            </a:r>
          </a:p>
        </p:txBody>
      </p:sp>
      <p:sp>
        <p:nvSpPr>
          <p:cNvPr id="11" name="10 CuadroTexto"/>
          <p:cNvSpPr txBox="1"/>
          <p:nvPr/>
        </p:nvSpPr>
        <p:spPr>
          <a:xfrm>
            <a:off x="4292666" y="1708566"/>
            <a:ext cx="1087156" cy="523220"/>
          </a:xfrm>
          <a:prstGeom prst="rect">
            <a:avLst/>
          </a:prstGeom>
          <a:solidFill>
            <a:schemeClr val="bg1"/>
          </a:solidFill>
          <a:effectLst>
            <a:softEdge rad="31750"/>
          </a:effectLst>
        </p:spPr>
        <p:txBody>
          <a:bodyPr wrap="none" rtlCol="0">
            <a:spAutoFit/>
          </a:bodyPr>
          <a:lstStyle/>
          <a:p>
            <a:r>
              <a:rPr lang="es-ES" sz="2800" b="1" dirty="0" smtClean="0">
                <a:solidFill>
                  <a:schemeClr val="bg1">
                    <a:lumMod val="50000"/>
                  </a:schemeClr>
                </a:solidFill>
                <a:latin typeface="Calibri" pitchFamily="34" charset="0"/>
                <a:cs typeface="Calibri" pitchFamily="34" charset="0"/>
              </a:rPr>
              <a:t>37,9%</a:t>
            </a:r>
            <a:endParaRPr lang="es-ES" sz="2800" b="1" dirty="0">
              <a:solidFill>
                <a:schemeClr val="bg1">
                  <a:lumMod val="50000"/>
                </a:schemeClr>
              </a:solidFill>
              <a:latin typeface="Calibri" pitchFamily="34" charset="0"/>
              <a:cs typeface="Calibri" pitchFamily="34" charset="0"/>
            </a:endParaRPr>
          </a:p>
        </p:txBody>
      </p:sp>
      <p:sp>
        <p:nvSpPr>
          <p:cNvPr id="3" name="2 Rectángulo"/>
          <p:cNvSpPr/>
          <p:nvPr/>
        </p:nvSpPr>
        <p:spPr bwMode="auto">
          <a:xfrm>
            <a:off x="875607" y="1950801"/>
            <a:ext cx="1927464" cy="3744000"/>
          </a:xfrm>
          <a:prstGeom prst="rect">
            <a:avLst/>
          </a:prstGeom>
          <a:noFill/>
          <a:ln w="28575" cap="flat" cmpd="sng" algn="ctr">
            <a:gradFill flip="none" rotWithShape="1">
              <a:gsLst>
                <a:gs pos="0">
                  <a:schemeClr val="accent3">
                    <a:lumMod val="75000"/>
                  </a:schemeClr>
                </a:gs>
                <a:gs pos="100000">
                  <a:schemeClr val="accent3">
                    <a:lumMod val="60000"/>
                    <a:lumOff val="40000"/>
                  </a:schemeClr>
                </a:gs>
              </a:gsLst>
              <a:lin ang="5400000" scaled="1"/>
              <a:tileRect/>
            </a:gra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12" name="11 CuadroTexto"/>
          <p:cNvSpPr txBox="1"/>
          <p:nvPr/>
        </p:nvSpPr>
        <p:spPr>
          <a:xfrm>
            <a:off x="1267768" y="1708566"/>
            <a:ext cx="1087156" cy="523220"/>
          </a:xfrm>
          <a:prstGeom prst="rect">
            <a:avLst/>
          </a:prstGeom>
          <a:solidFill>
            <a:schemeClr val="bg1"/>
          </a:solidFill>
          <a:effectLst>
            <a:softEdge rad="31750"/>
          </a:effectLst>
        </p:spPr>
        <p:txBody>
          <a:bodyPr wrap="none" rtlCol="0">
            <a:spAutoFit/>
          </a:bodyPr>
          <a:lstStyle/>
          <a:p>
            <a:r>
              <a:rPr lang="es-ES" sz="2800" b="1" dirty="0" smtClean="0">
                <a:solidFill>
                  <a:schemeClr val="accent3">
                    <a:lumMod val="75000"/>
                  </a:schemeClr>
                </a:solidFill>
                <a:latin typeface="Calibri" pitchFamily="34" charset="0"/>
                <a:cs typeface="Calibri" pitchFamily="34" charset="0"/>
              </a:rPr>
              <a:t>21,4%</a:t>
            </a:r>
            <a:endParaRPr lang="es-ES" sz="2800" b="1" dirty="0">
              <a:solidFill>
                <a:schemeClr val="accent3">
                  <a:lumMod val="75000"/>
                </a:schemeClr>
              </a:solidFill>
              <a:latin typeface="Calibri" pitchFamily="34" charset="0"/>
              <a:cs typeface="Calibri" pitchFamily="34" charset="0"/>
            </a:endParaRPr>
          </a:p>
        </p:txBody>
      </p:sp>
      <p:sp>
        <p:nvSpPr>
          <p:cNvPr id="15" name="14 Rectángulo"/>
          <p:cNvSpPr/>
          <p:nvPr/>
        </p:nvSpPr>
        <p:spPr>
          <a:xfrm>
            <a:off x="875607" y="5737919"/>
            <a:ext cx="4845772" cy="338554"/>
          </a:xfrm>
          <a:prstGeom prst="rect">
            <a:avLst/>
          </a:prstGeom>
        </p:spPr>
        <p:txBody>
          <a:bodyPr wrap="square">
            <a:spAutoFit/>
          </a:bodyPr>
          <a:lstStyle/>
          <a:p>
            <a:r>
              <a:rPr lang="es-ES" sz="1600" b="1" dirty="0" smtClean="0">
                <a:solidFill>
                  <a:schemeClr val="accent3">
                    <a:lumMod val="50000"/>
                  </a:schemeClr>
                </a:solidFill>
                <a:latin typeface="Calibri" pitchFamily="34" charset="0"/>
                <a:cs typeface="Calibri" pitchFamily="34" charset="0"/>
              </a:rPr>
              <a:t>INDICE DE SEGURIDAD</a:t>
            </a:r>
            <a:r>
              <a:rPr lang="es-ES" sz="1600" b="1" baseline="30000" dirty="0" smtClean="0">
                <a:solidFill>
                  <a:schemeClr val="accent3">
                    <a:lumMod val="50000"/>
                  </a:schemeClr>
                </a:solidFill>
                <a:latin typeface="Calibri" pitchFamily="34" charset="0"/>
                <a:cs typeface="Calibri" pitchFamily="34" charset="0"/>
              </a:rPr>
              <a:t>1</a:t>
            </a:r>
            <a:r>
              <a:rPr lang="es-ES" sz="1600" b="1" dirty="0" smtClean="0">
                <a:solidFill>
                  <a:schemeClr val="accent3">
                    <a:lumMod val="50000"/>
                  </a:schemeClr>
                </a:solidFill>
                <a:latin typeface="Calibri" pitchFamily="34" charset="0"/>
                <a:cs typeface="Calibri" pitchFamily="34" charset="0"/>
              </a:rPr>
              <a:t> = </a:t>
            </a:r>
            <a:r>
              <a:rPr lang="es-ES" sz="1600" b="1" i="1" dirty="0" smtClean="0">
                <a:solidFill>
                  <a:schemeClr val="accent3">
                    <a:lumMod val="50000"/>
                  </a:schemeClr>
                </a:solidFill>
                <a:latin typeface="Calibri" pitchFamily="34" charset="0"/>
                <a:cs typeface="Calibri" pitchFamily="34" charset="0"/>
              </a:rPr>
              <a:t> </a:t>
            </a:r>
            <a:r>
              <a:rPr lang="es-ES" sz="1600" b="1" dirty="0" smtClean="0">
                <a:solidFill>
                  <a:schemeClr val="accent3">
                    <a:lumMod val="50000"/>
                  </a:schemeClr>
                </a:solidFill>
                <a:latin typeface="Calibri" pitchFamily="34" charset="0"/>
                <a:cs typeface="Calibri" pitchFamily="34" charset="0"/>
              </a:rPr>
              <a:t>-16,4%</a:t>
            </a:r>
          </a:p>
        </p:txBody>
      </p:sp>
      <p:sp>
        <p:nvSpPr>
          <p:cNvPr id="16" name="15 CuadroTexto"/>
          <p:cNvSpPr txBox="1"/>
          <p:nvPr/>
        </p:nvSpPr>
        <p:spPr>
          <a:xfrm>
            <a:off x="6304860" y="2272122"/>
            <a:ext cx="1136608" cy="884238"/>
          </a:xfrm>
          <a:prstGeom prst="rect">
            <a:avLst/>
          </a:prstGeom>
          <a:noFill/>
        </p:spPr>
        <p:txBody>
          <a:bodyPr wrap="none" lIns="0" tIns="720000" rIns="0" bIns="0" rtlCol="0" anchor="ctr">
            <a:noAutofit/>
          </a:bodyPr>
          <a:lstStyle>
            <a:defPPr>
              <a:defRPr lang="es-ES_tradnl"/>
            </a:defPPr>
            <a:lvl1pPr>
              <a:spcBef>
                <a:spcPts val="600"/>
              </a:spcBef>
              <a:defRPr sz="13800" b="1">
                <a:solidFill>
                  <a:schemeClr val="accent3">
                    <a:lumMod val="20000"/>
                    <a:lumOff val="80000"/>
                  </a:schemeClr>
                </a:solidFill>
                <a:latin typeface="+mj-lt"/>
                <a:ea typeface="Verdana" pitchFamily="34" charset="0"/>
                <a:cs typeface="Verdana" pitchFamily="34" charset="0"/>
              </a:defRPr>
            </a:lvl1pPr>
          </a:lstStyle>
          <a:p>
            <a:r>
              <a:rPr lang="es-ES" dirty="0"/>
              <a:t>“</a:t>
            </a:r>
          </a:p>
        </p:txBody>
      </p:sp>
      <p:sp>
        <p:nvSpPr>
          <p:cNvPr id="17" name="16 CuadroTexto"/>
          <p:cNvSpPr txBox="1"/>
          <p:nvPr/>
        </p:nvSpPr>
        <p:spPr>
          <a:xfrm>
            <a:off x="8418864" y="4272360"/>
            <a:ext cx="1136608" cy="884238"/>
          </a:xfrm>
          <a:prstGeom prst="rect">
            <a:avLst/>
          </a:prstGeom>
          <a:noFill/>
        </p:spPr>
        <p:txBody>
          <a:bodyPr wrap="none" lIns="0" tIns="720000" rIns="0" bIns="0" rtlCol="0" anchor="ctr">
            <a:noAutofit/>
          </a:bodyPr>
          <a:lstStyle>
            <a:defPPr>
              <a:defRPr lang="es-ES_tradnl"/>
            </a:defPPr>
            <a:lvl1pPr>
              <a:spcBef>
                <a:spcPts val="600"/>
              </a:spcBef>
              <a:defRPr sz="13800" b="1">
                <a:solidFill>
                  <a:schemeClr val="accent3">
                    <a:lumMod val="20000"/>
                    <a:lumOff val="80000"/>
                  </a:schemeClr>
                </a:solidFill>
                <a:latin typeface="+mj-lt"/>
                <a:ea typeface="Verdana" pitchFamily="34" charset="0"/>
                <a:cs typeface="Verdana" pitchFamily="34" charset="0"/>
              </a:defRPr>
            </a:lvl1pPr>
          </a:lstStyle>
          <a:p>
            <a:r>
              <a:rPr lang="es-ES" dirty="0"/>
              <a:t>”</a:t>
            </a:r>
          </a:p>
        </p:txBody>
      </p:sp>
      <p:sp>
        <p:nvSpPr>
          <p:cNvPr id="18" name="17 CuadroTexto"/>
          <p:cNvSpPr txBox="1"/>
          <p:nvPr/>
        </p:nvSpPr>
        <p:spPr>
          <a:xfrm>
            <a:off x="6632480" y="2619976"/>
            <a:ext cx="2511520" cy="2677656"/>
          </a:xfrm>
          <a:prstGeom prst="rect">
            <a:avLst/>
          </a:prstGeom>
          <a:noFill/>
        </p:spPr>
        <p:txBody>
          <a:bodyPr wrap="square" rtlCol="0">
            <a:spAutoFit/>
          </a:bodyPr>
          <a:lstStyle/>
          <a:p>
            <a:pPr>
              <a:spcBef>
                <a:spcPts val="600"/>
              </a:spcBef>
            </a:pPr>
            <a:r>
              <a:rPr lang="es-ES" sz="2400" dirty="0" smtClean="0">
                <a:ln>
                  <a:solidFill>
                    <a:schemeClr val="bg1">
                      <a:lumMod val="50000"/>
                    </a:schemeClr>
                  </a:solidFill>
                </a:ln>
                <a:solidFill>
                  <a:schemeClr val="tx1">
                    <a:lumMod val="50000"/>
                    <a:lumOff val="50000"/>
                  </a:schemeClr>
                </a:solidFill>
                <a:latin typeface="Palatino" pitchFamily="18" charset="0"/>
                <a:ea typeface="Verdana" pitchFamily="34" charset="0"/>
                <a:cs typeface="Lucida Sans Unicode" pitchFamily="34" charset="0"/>
              </a:rPr>
              <a:t>Los españoles tienen un enfoque poco positivo sobre la situación de la seguridad en España</a:t>
            </a:r>
            <a:endParaRPr lang="es-ES" sz="2400" i="1" dirty="0">
              <a:ln>
                <a:solidFill>
                  <a:schemeClr val="bg1">
                    <a:lumMod val="50000"/>
                  </a:schemeClr>
                </a:solidFill>
              </a:ln>
              <a:solidFill>
                <a:schemeClr val="tx1">
                  <a:lumMod val="50000"/>
                  <a:lumOff val="50000"/>
                </a:schemeClr>
              </a:solidFill>
              <a:latin typeface="Palatino" pitchFamily="18" charset="0"/>
              <a:ea typeface="Verdana" pitchFamily="34" charset="0"/>
              <a:cs typeface="Lucida Sans Unicode" pitchFamily="34" charset="0"/>
            </a:endParaRPr>
          </a:p>
        </p:txBody>
      </p:sp>
      <p:sp>
        <p:nvSpPr>
          <p:cNvPr id="19" name="18 CuadroTexto"/>
          <p:cNvSpPr txBox="1"/>
          <p:nvPr/>
        </p:nvSpPr>
        <p:spPr>
          <a:xfrm>
            <a:off x="0" y="6176959"/>
            <a:ext cx="8571264" cy="246221"/>
          </a:xfrm>
          <a:prstGeom prst="rect">
            <a:avLst/>
          </a:prstGeom>
          <a:noFill/>
        </p:spPr>
        <p:txBody>
          <a:bodyPr wrap="square" rtlCol="0">
            <a:spAutoFit/>
          </a:bodyPr>
          <a:lstStyle>
            <a:defPPr>
              <a:defRPr lang="es-ES_tradnl"/>
            </a:defPPr>
            <a:lvl1pPr algn="l">
              <a:defRPr sz="1200">
                <a:solidFill>
                  <a:schemeClr val="bg1">
                    <a:lumMod val="50000"/>
                  </a:schemeClr>
                </a:solidFill>
                <a:latin typeface="Calibri" pitchFamily="34" charset="0"/>
                <a:cs typeface="Calibri" pitchFamily="34" charset="0"/>
              </a:defRPr>
            </a:lvl1pPr>
          </a:lstStyle>
          <a:p>
            <a:r>
              <a:rPr lang="es-ES" sz="1000" i="1" baseline="30000" dirty="0" smtClean="0"/>
              <a:t>1 </a:t>
            </a:r>
            <a:r>
              <a:rPr lang="es-ES" sz="1000" i="1" dirty="0" smtClean="0"/>
              <a:t>ÍNDICE DE SEGURIDAD es la diferencia porcentual entre las valoraciones positivas y las negativa ( % Muy buena + % Buena - % mala - % Muy Mala)</a:t>
            </a:r>
            <a:endParaRPr lang="es-ES" sz="1000" i="1" dirty="0"/>
          </a:p>
        </p:txBody>
      </p:sp>
    </p:spTree>
    <p:extLst>
      <p:ext uri="{BB962C8B-B14F-4D97-AF65-F5344CB8AC3E}">
        <p14:creationId xmlns:p14="http://schemas.microsoft.com/office/powerpoint/2010/main" xmlns="" val="997531069"/>
      </p:ext>
    </p:extLst>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36513" y="35999"/>
            <a:ext cx="8516887" cy="648000"/>
          </a:xfrm>
          <a:prstGeom prst="rect">
            <a:avLst/>
          </a:prstGeom>
          <a:solidFill>
            <a:schemeClr val="accent3"/>
          </a:solidFill>
          <a:ln>
            <a:noFill/>
          </a:ln>
          <a:effectLst/>
          <a:extLst/>
        </p:spPr>
        <p:txBody>
          <a:bodyPr wrap="square" lIns="0" tIns="0" rIns="0" bIns="0" anchor="ctr">
            <a:spAutoFit/>
          </a:bodyPr>
          <a:lstStyle/>
          <a:p>
            <a:endParaRPr lang="es-ES"/>
          </a:p>
        </p:txBody>
      </p:sp>
      <p:sp>
        <p:nvSpPr>
          <p:cNvPr id="4" name="3 Marcador de número de diapositiva"/>
          <p:cNvSpPr>
            <a:spLocks noGrp="1"/>
          </p:cNvSpPr>
          <p:nvPr>
            <p:ph type="sldNum" sz="quarter" idx="10"/>
          </p:nvPr>
        </p:nvSpPr>
        <p:spPr/>
        <p:txBody>
          <a:bodyPr/>
          <a:lstStyle/>
          <a:p>
            <a:r>
              <a:rPr lang="en-US" smtClean="0"/>
              <a:t>-</a:t>
            </a:r>
            <a:fld id="{41B2AE44-E9C6-4EAB-BC73-5008DB342051}" type="slidenum">
              <a:rPr lang="en-US" smtClean="0"/>
              <a:pPr/>
              <a:t>12</a:t>
            </a:fld>
            <a:r>
              <a:rPr lang="en-US" smtClean="0"/>
              <a:t>-</a:t>
            </a:r>
            <a:endParaRPr lang="en-US"/>
          </a:p>
        </p:txBody>
      </p:sp>
      <p:sp>
        <p:nvSpPr>
          <p:cNvPr id="5" name="4 CuadroTexto"/>
          <p:cNvSpPr txBox="1"/>
          <p:nvPr/>
        </p:nvSpPr>
        <p:spPr>
          <a:xfrm>
            <a:off x="0" y="6396335"/>
            <a:ext cx="7545288" cy="461665"/>
          </a:xfrm>
          <a:prstGeom prst="rect">
            <a:avLst/>
          </a:prstGeom>
          <a:noFill/>
        </p:spPr>
        <p:txBody>
          <a:bodyPr wrap="square" rtlCol="0">
            <a:spAutoFit/>
          </a:bodyPr>
          <a:lstStyle>
            <a:defPPr>
              <a:defRPr lang="es-ES_tradnl"/>
            </a:defPPr>
            <a:lvl1pPr algn="l">
              <a:defRPr sz="1200">
                <a:solidFill>
                  <a:schemeClr val="bg1">
                    <a:lumMod val="50000"/>
                  </a:schemeClr>
                </a:solidFill>
                <a:latin typeface="Calibri" pitchFamily="34" charset="0"/>
                <a:cs typeface="Calibri" pitchFamily="34" charset="0"/>
              </a:defRPr>
            </a:lvl1pPr>
          </a:lstStyle>
          <a:p>
            <a:r>
              <a:rPr lang="es-ES" dirty="0"/>
              <a:t>P1.- Pensando en seguridad y posibles comportamientos antisociales tales como: violencia, vandalismo, robos, entre otros ¿Cuál es su percepción actual sobre la seguridad en España, en cuanto a este tipo de actuaciones antisociales?</a:t>
            </a:r>
          </a:p>
        </p:txBody>
      </p:sp>
      <p:sp>
        <p:nvSpPr>
          <p:cNvPr id="6" name="5 CuadroTexto"/>
          <p:cNvSpPr txBox="1"/>
          <p:nvPr/>
        </p:nvSpPr>
        <p:spPr>
          <a:xfrm>
            <a:off x="56456" y="170534"/>
            <a:ext cx="6379952" cy="400110"/>
          </a:xfrm>
          <a:prstGeom prst="rect">
            <a:avLst/>
          </a:prstGeom>
          <a:noFill/>
        </p:spPr>
        <p:txBody>
          <a:bodyPr wrap="none" rtlCol="0">
            <a:spAutoFit/>
          </a:bodyPr>
          <a:lstStyle/>
          <a:p>
            <a:pPr algn="l"/>
            <a:r>
              <a:rPr lang="es-ES" sz="2000" dirty="0" smtClean="0">
                <a:ln>
                  <a:solidFill>
                    <a:schemeClr val="bg1"/>
                  </a:solidFill>
                </a:ln>
                <a:solidFill>
                  <a:schemeClr val="bg1"/>
                </a:solidFill>
                <a:latin typeface="Calibri" pitchFamily="34" charset="0"/>
                <a:cs typeface="Calibri" pitchFamily="34" charset="0"/>
              </a:rPr>
              <a:t>LA INSEGURIDAD CIUDADANA EN </a:t>
            </a:r>
            <a:r>
              <a:rPr lang="es-ES" sz="2000" dirty="0">
                <a:ln>
                  <a:solidFill>
                    <a:schemeClr val="bg1"/>
                  </a:solidFill>
                </a:ln>
                <a:solidFill>
                  <a:schemeClr val="bg1"/>
                </a:solidFill>
                <a:latin typeface="Calibri" pitchFamily="34" charset="0"/>
                <a:cs typeface="Calibri" pitchFamily="34" charset="0"/>
              </a:rPr>
              <a:t>ESPAÑA – VISION ACTUAL</a:t>
            </a:r>
          </a:p>
        </p:txBody>
      </p:sp>
      <p:sp>
        <p:nvSpPr>
          <p:cNvPr id="8" name="7 CuadroTexto"/>
          <p:cNvSpPr txBox="1"/>
          <p:nvPr/>
        </p:nvSpPr>
        <p:spPr>
          <a:xfrm>
            <a:off x="56456" y="836712"/>
            <a:ext cx="8640960" cy="646331"/>
          </a:xfrm>
          <a:prstGeom prst="rect">
            <a:avLst/>
          </a:prstGeom>
          <a:noFill/>
          <a:ln>
            <a:noFill/>
          </a:ln>
        </p:spPr>
        <p:txBody>
          <a:bodyPr wrap="square" rtlCol="0">
            <a:spAutoFit/>
          </a:bodyPr>
          <a:lstStyle>
            <a:defPPr>
              <a:defRPr lang="es-ES_tradnl"/>
            </a:defPPr>
            <a:lvl1pPr algn="l">
              <a:spcBef>
                <a:spcPts val="0"/>
              </a:spcBef>
              <a:defRPr sz="2000" b="1">
                <a:solidFill>
                  <a:schemeClr val="bg1">
                    <a:lumMod val="50000"/>
                  </a:schemeClr>
                </a:solidFill>
                <a:latin typeface="Calibri" pitchFamily="34" charset="0"/>
                <a:cs typeface="Calibri" pitchFamily="34" charset="0"/>
              </a:defRPr>
            </a:lvl1pPr>
          </a:lstStyle>
          <a:p>
            <a:r>
              <a:rPr lang="es-ES" dirty="0" smtClean="0">
                <a:solidFill>
                  <a:schemeClr val="accent3">
                    <a:lumMod val="50000"/>
                  </a:schemeClr>
                </a:solidFill>
              </a:rPr>
              <a:t>ÍNDICE DE SEGURIDAD</a:t>
            </a:r>
            <a:endParaRPr lang="es-ES" dirty="0">
              <a:solidFill>
                <a:schemeClr val="accent3">
                  <a:lumMod val="50000"/>
                </a:schemeClr>
              </a:solidFill>
            </a:endParaRPr>
          </a:p>
          <a:p>
            <a:r>
              <a:rPr lang="es-ES" sz="1600" i="1" dirty="0">
                <a:solidFill>
                  <a:schemeClr val="bg1">
                    <a:lumMod val="65000"/>
                  </a:schemeClr>
                </a:solidFill>
              </a:rPr>
              <a:t>Por Comunidad autónoma</a:t>
            </a:r>
          </a:p>
        </p:txBody>
      </p:sp>
      <p:graphicFrame>
        <p:nvGraphicFramePr>
          <p:cNvPr id="2" name="1 Gráfico"/>
          <p:cNvGraphicFramePr/>
          <p:nvPr>
            <p:extLst>
              <p:ext uri="{D42A27DB-BD31-4B8C-83A1-F6EECF244321}">
                <p14:modId xmlns:p14="http://schemas.microsoft.com/office/powerpoint/2010/main" xmlns="" val="3277966224"/>
              </p:ext>
            </p:extLst>
          </p:nvPr>
        </p:nvGraphicFramePr>
        <p:xfrm>
          <a:off x="860768" y="2047506"/>
          <a:ext cx="8630592" cy="3168650"/>
        </p:xfrm>
        <a:graphic>
          <a:graphicData uri="http://schemas.openxmlformats.org/drawingml/2006/chart">
            <c:chart xmlns:c="http://schemas.openxmlformats.org/drawingml/2006/chart" xmlns:r="http://schemas.openxmlformats.org/officeDocument/2006/relationships" r:id="rId2"/>
          </a:graphicData>
        </a:graphic>
      </p:graphicFrame>
      <p:sp>
        <p:nvSpPr>
          <p:cNvPr id="9" name="8 CuadroTexto"/>
          <p:cNvSpPr txBox="1"/>
          <p:nvPr/>
        </p:nvSpPr>
        <p:spPr>
          <a:xfrm>
            <a:off x="869752" y="1650286"/>
            <a:ext cx="8136904" cy="338554"/>
          </a:xfrm>
          <a:prstGeom prst="rect">
            <a:avLst/>
          </a:prstGeom>
          <a:noFill/>
        </p:spPr>
        <p:txBody>
          <a:bodyPr wrap="square" rtlCol="0">
            <a:spAutoFit/>
          </a:bodyPr>
          <a:lstStyle/>
          <a:p>
            <a:r>
              <a:rPr lang="es-ES" sz="1600" b="1" dirty="0" smtClean="0">
                <a:latin typeface="Calibri" pitchFamily="34" charset="0"/>
                <a:cs typeface="Calibri" pitchFamily="34" charset="0"/>
              </a:rPr>
              <a:t>Cataluña es la comunidad más crítica respecto a la inseguridad</a:t>
            </a:r>
            <a:endParaRPr lang="es-ES" sz="1600" b="1" dirty="0">
              <a:latin typeface="Calibri" pitchFamily="34" charset="0"/>
              <a:cs typeface="Calibri" pitchFamily="34" charset="0"/>
            </a:endParaRPr>
          </a:p>
        </p:txBody>
      </p:sp>
      <p:sp>
        <p:nvSpPr>
          <p:cNvPr id="3" name="2 Flecha abajo"/>
          <p:cNvSpPr/>
          <p:nvPr/>
        </p:nvSpPr>
        <p:spPr bwMode="auto">
          <a:xfrm>
            <a:off x="4899547" y="4449165"/>
            <a:ext cx="368489" cy="409433"/>
          </a:xfrm>
          <a:prstGeom prst="downArrow">
            <a:avLst/>
          </a:prstGeom>
          <a:solidFill>
            <a:srgbClr val="F38630"/>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graphicFrame>
        <p:nvGraphicFramePr>
          <p:cNvPr id="10" name="9 Tabla"/>
          <p:cNvGraphicFramePr>
            <a:graphicFrameLocks noGrp="1"/>
          </p:cNvGraphicFramePr>
          <p:nvPr>
            <p:extLst>
              <p:ext uri="{D42A27DB-BD31-4B8C-83A1-F6EECF244321}">
                <p14:modId xmlns:p14="http://schemas.microsoft.com/office/powerpoint/2010/main" xmlns="" val="2066228333"/>
              </p:ext>
            </p:extLst>
          </p:nvPr>
        </p:nvGraphicFramePr>
        <p:xfrm>
          <a:off x="56458" y="5255638"/>
          <a:ext cx="9336926" cy="868073"/>
        </p:xfrm>
        <a:graphic>
          <a:graphicData uri="http://schemas.openxmlformats.org/drawingml/2006/table">
            <a:tbl>
              <a:tblPr firstRow="1" bandRow="1">
                <a:tableStyleId>{5C22544A-7EE6-4342-B048-85BDC9FD1C3A}</a:tableStyleId>
              </a:tblPr>
              <a:tblGrid>
                <a:gridCol w="1294670"/>
                <a:gridCol w="1340376"/>
                <a:gridCol w="1340376"/>
                <a:gridCol w="1340376"/>
                <a:gridCol w="1340376"/>
                <a:gridCol w="1340376"/>
                <a:gridCol w="1340376"/>
              </a:tblGrid>
              <a:tr h="205822">
                <a:tc gridSpan="7">
                  <a:txBody>
                    <a:bodyPr/>
                    <a:lstStyle/>
                    <a:p>
                      <a:pPr algn="l">
                        <a:spcBef>
                          <a:spcPts val="0"/>
                        </a:spcBef>
                      </a:pPr>
                      <a:r>
                        <a:rPr lang="es-ES" sz="1200" b="1" dirty="0" smtClean="0">
                          <a:solidFill>
                            <a:schemeClr val="accent3">
                              <a:lumMod val="50000"/>
                            </a:schemeClr>
                          </a:solidFill>
                          <a:latin typeface="Calibri" pitchFamily="34" charset="0"/>
                          <a:cs typeface="Calibri" pitchFamily="34" charset="0"/>
                        </a:rPr>
                        <a:t>Percepción sobre la situación actual de la seguridad en España</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solidFill>
                      <a:srgbClr val="E0E4CC"/>
                    </a:solidFill>
                  </a:tcPr>
                </a:tc>
                <a:tc hMerge="1">
                  <a:txBody>
                    <a:bodyPr/>
                    <a:lstStyle/>
                    <a:p>
                      <a:endParaRPr lang="es-ES"/>
                    </a:p>
                  </a:txBody>
                  <a:tcPr/>
                </a:tc>
                <a:tc hMerge="1">
                  <a:txBody>
                    <a:bodyPr/>
                    <a:lstStyle/>
                    <a:p>
                      <a:pPr marL="0" marR="0" indent="0" algn="ctr" defTabSz="914400" rtl="0" eaLnBrk="1" fontAlgn="auto" latinLnBrk="0" hangingPunct="1">
                        <a:lnSpc>
                          <a:spcPct val="90000"/>
                        </a:lnSpc>
                        <a:spcBef>
                          <a:spcPts val="0"/>
                        </a:spcBef>
                        <a:spcAft>
                          <a:spcPts val="0"/>
                        </a:spcAft>
                        <a:buClrTx/>
                        <a:buSzTx/>
                        <a:buFontTx/>
                        <a:buNone/>
                        <a:tabLst/>
                        <a:defRPr/>
                      </a:pPr>
                      <a:endParaRPr lang="es-ES" sz="900" b="0" dirty="0" smtClean="0">
                        <a:solidFill>
                          <a:schemeClr val="tx1"/>
                        </a:solidFill>
                        <a:latin typeface="Calibri" pitchFamily="34" charset="0"/>
                        <a:cs typeface="Calibri"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pPr marL="0" marR="0" indent="0" algn="ctr" defTabSz="914400" rtl="0" eaLnBrk="1" fontAlgn="auto" latinLnBrk="0" hangingPunct="1">
                        <a:lnSpc>
                          <a:spcPct val="90000"/>
                        </a:lnSpc>
                        <a:spcBef>
                          <a:spcPts val="0"/>
                        </a:spcBef>
                        <a:spcAft>
                          <a:spcPts val="0"/>
                        </a:spcAft>
                        <a:buClrTx/>
                        <a:buSzTx/>
                        <a:buFontTx/>
                        <a:buNone/>
                        <a:tabLst/>
                        <a:defRPr/>
                      </a:pPr>
                      <a:endParaRPr lang="es-ES" sz="900" b="0" dirty="0" smtClean="0">
                        <a:solidFill>
                          <a:schemeClr val="tx1"/>
                        </a:solidFill>
                        <a:latin typeface="Calibri" pitchFamily="34" charset="0"/>
                        <a:cs typeface="Calibri"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205822">
                <a:tc>
                  <a:txBody>
                    <a:bodyPr/>
                    <a:lstStyle/>
                    <a:p>
                      <a:pPr algn="l" fontAlgn="t"/>
                      <a:r>
                        <a:rPr lang="es-ES" sz="1100" u="none" strike="noStrike" dirty="0" smtClean="0">
                          <a:effectLst/>
                          <a:latin typeface="Calibri" pitchFamily="34" charset="0"/>
                          <a:cs typeface="Calibri" pitchFamily="34" charset="0"/>
                        </a:rPr>
                        <a:t>Muy buena/ buena</a:t>
                      </a:r>
                      <a:endParaRPr lang="es-ES" sz="11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ES" sz="1200" u="none" strike="noStrike" dirty="0" smtClean="0">
                          <a:effectLst/>
                          <a:latin typeface="Calibri" pitchFamily="34" charset="0"/>
                          <a:cs typeface="Calibri" pitchFamily="34" charset="0"/>
                        </a:rPr>
                        <a:t>21,4%</a:t>
                      </a:r>
                      <a:endParaRPr lang="es-ES" sz="12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ES" sz="1200" u="none" strike="noStrike" dirty="0" smtClean="0">
                          <a:effectLst/>
                          <a:latin typeface="Calibri" pitchFamily="34" charset="0"/>
                          <a:cs typeface="Calibri" pitchFamily="34" charset="0"/>
                        </a:rPr>
                        <a:t>22,5%</a:t>
                      </a:r>
                      <a:endParaRPr lang="es-ES" sz="12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200" u="none" strike="noStrike" kern="1200" dirty="0" smtClean="0">
                          <a:solidFill>
                            <a:schemeClr val="dk1"/>
                          </a:solidFill>
                          <a:effectLst/>
                          <a:latin typeface="Calibri" pitchFamily="34" charset="0"/>
                          <a:ea typeface="+mn-ea"/>
                          <a:cs typeface="Calibri" pitchFamily="34" charset="0"/>
                        </a:rPr>
                        <a:t>11,6%</a:t>
                      </a:r>
                      <a:endParaRPr lang="es-ES" sz="1200" u="none" strike="noStrike" kern="1200" dirty="0">
                        <a:solidFill>
                          <a:schemeClr val="dk1"/>
                        </a:solidFill>
                        <a:effectLst/>
                        <a:latin typeface="Calibri" pitchFamily="34" charset="0"/>
                        <a:ea typeface="+mn-ea"/>
                        <a:cs typeface="Calibri" pitchFamily="34" charset="0"/>
                      </a:endParaRPr>
                    </a:p>
                  </a:txBody>
                  <a:tcPr marL="9525" marR="9525" marT="9525"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200" u="none" strike="noStrike" kern="1200" dirty="0" smtClean="0">
                          <a:solidFill>
                            <a:schemeClr val="dk1"/>
                          </a:solidFill>
                          <a:effectLst/>
                          <a:latin typeface="Calibri" pitchFamily="34" charset="0"/>
                          <a:ea typeface="+mn-ea"/>
                          <a:cs typeface="Calibri" pitchFamily="34" charset="0"/>
                        </a:rPr>
                        <a:t>19,5%</a:t>
                      </a:r>
                      <a:endParaRPr lang="es-ES" sz="1200" u="none" strike="noStrike" kern="1200" dirty="0">
                        <a:solidFill>
                          <a:schemeClr val="dk1"/>
                        </a:solidFill>
                        <a:effectLst/>
                        <a:latin typeface="Calibri" pitchFamily="34" charset="0"/>
                        <a:ea typeface="+mn-ea"/>
                        <a:cs typeface="Calibri" pitchFamily="34" charset="0"/>
                      </a:endParaRPr>
                    </a:p>
                  </a:txBody>
                  <a:tcPr marL="9525" marR="9525" marT="9525"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200" u="none" strike="noStrike" kern="1200" dirty="0" smtClean="0">
                          <a:solidFill>
                            <a:schemeClr val="dk1"/>
                          </a:solidFill>
                          <a:effectLst/>
                          <a:latin typeface="Calibri" pitchFamily="34" charset="0"/>
                          <a:ea typeface="+mn-ea"/>
                          <a:cs typeface="Calibri" pitchFamily="34" charset="0"/>
                        </a:rPr>
                        <a:t>18,1%</a:t>
                      </a:r>
                      <a:endParaRPr lang="es-ES" sz="1200" u="none" strike="noStrike" kern="1200" dirty="0">
                        <a:solidFill>
                          <a:schemeClr val="dk1"/>
                        </a:solidFill>
                        <a:effectLst/>
                        <a:latin typeface="Calibri" pitchFamily="34" charset="0"/>
                        <a:ea typeface="+mn-ea"/>
                        <a:cs typeface="Calibri" pitchFamily="34" charset="0"/>
                      </a:endParaRPr>
                    </a:p>
                  </a:txBody>
                  <a:tcPr marL="9525" marR="9525" marT="9525"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200" u="none" strike="noStrike" kern="1200" dirty="0" smtClean="0">
                          <a:solidFill>
                            <a:schemeClr val="dk1"/>
                          </a:solidFill>
                          <a:effectLst/>
                          <a:latin typeface="Calibri" pitchFamily="34" charset="0"/>
                          <a:ea typeface="+mn-ea"/>
                          <a:cs typeface="Calibri" pitchFamily="34" charset="0"/>
                        </a:rPr>
                        <a:t>26,2%</a:t>
                      </a:r>
                      <a:endParaRPr lang="es-ES" sz="1200" u="none" strike="noStrike" kern="1200" dirty="0">
                        <a:solidFill>
                          <a:schemeClr val="dk1"/>
                        </a:solidFill>
                        <a:effectLst/>
                        <a:latin typeface="Calibri" pitchFamily="34" charset="0"/>
                        <a:ea typeface="+mn-ea"/>
                        <a:cs typeface="Calibri" pitchFamily="34" charset="0"/>
                      </a:endParaRPr>
                    </a:p>
                  </a:txBody>
                  <a:tcPr marL="9525" marR="9525" marT="9525"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250607">
                <a:tc>
                  <a:txBody>
                    <a:bodyPr/>
                    <a:lstStyle/>
                    <a:p>
                      <a:pPr algn="l" fontAlgn="t"/>
                      <a:r>
                        <a:rPr lang="es-ES" sz="1100" b="0" i="0" u="none" strike="noStrike" dirty="0" smtClean="0">
                          <a:solidFill>
                            <a:schemeClr val="dk1"/>
                          </a:solidFill>
                          <a:effectLst/>
                          <a:latin typeface="Calibri" pitchFamily="34" charset="0"/>
                          <a:cs typeface="Calibri" pitchFamily="34" charset="0"/>
                        </a:rPr>
                        <a:t>Regular</a:t>
                      </a:r>
                      <a:endParaRPr lang="es-ES" sz="11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ES" sz="1200" u="none" strike="noStrike" dirty="0" smtClean="0">
                          <a:effectLst/>
                          <a:latin typeface="Calibri" pitchFamily="34" charset="0"/>
                          <a:cs typeface="Calibri" pitchFamily="34" charset="0"/>
                        </a:rPr>
                        <a:t>40,7%</a:t>
                      </a:r>
                      <a:endParaRPr lang="es-ES" sz="12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ES" sz="1200" u="none" strike="noStrike" dirty="0" smtClean="0">
                          <a:effectLst/>
                          <a:latin typeface="Calibri" pitchFamily="34" charset="0"/>
                          <a:cs typeface="Calibri" pitchFamily="34" charset="0"/>
                        </a:rPr>
                        <a:t>38,6%</a:t>
                      </a:r>
                      <a:endParaRPr lang="es-ES" sz="12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200" u="none" strike="noStrike" kern="1200" dirty="0" smtClean="0">
                          <a:solidFill>
                            <a:schemeClr val="dk1"/>
                          </a:solidFill>
                          <a:effectLst/>
                          <a:latin typeface="Calibri" pitchFamily="34" charset="0"/>
                          <a:ea typeface="+mn-ea"/>
                          <a:cs typeface="Calibri" pitchFamily="34" charset="0"/>
                        </a:rPr>
                        <a:t>40,7%</a:t>
                      </a:r>
                      <a:endParaRPr lang="es-ES" sz="1200" u="none" strike="noStrike" kern="1200" dirty="0">
                        <a:solidFill>
                          <a:schemeClr val="dk1"/>
                        </a:solidFill>
                        <a:effectLst/>
                        <a:latin typeface="Calibri" pitchFamily="34" charset="0"/>
                        <a:ea typeface="+mn-ea"/>
                        <a:cs typeface="Calibri" pitchFamily="34" charset="0"/>
                      </a:endParaRPr>
                    </a:p>
                  </a:txBody>
                  <a:tcPr marL="9525" marR="9525" marT="9525"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200" u="none" strike="noStrike" kern="1200" dirty="0" smtClean="0">
                          <a:solidFill>
                            <a:schemeClr val="dk1"/>
                          </a:solidFill>
                          <a:effectLst/>
                          <a:latin typeface="Calibri" pitchFamily="34" charset="0"/>
                          <a:ea typeface="+mn-ea"/>
                          <a:cs typeface="Calibri" pitchFamily="34" charset="0"/>
                        </a:rPr>
                        <a:t>42,9%</a:t>
                      </a:r>
                      <a:endParaRPr lang="es-ES" sz="1200" u="none" strike="noStrike" kern="1200" dirty="0">
                        <a:solidFill>
                          <a:schemeClr val="dk1"/>
                        </a:solidFill>
                        <a:effectLst/>
                        <a:latin typeface="Calibri" pitchFamily="34" charset="0"/>
                        <a:ea typeface="+mn-ea"/>
                        <a:cs typeface="Calibri" pitchFamily="34" charset="0"/>
                      </a:endParaRPr>
                    </a:p>
                  </a:txBody>
                  <a:tcPr marL="9525" marR="9525" marT="9525"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200" u="none" strike="noStrike" kern="1200" dirty="0" smtClean="0">
                          <a:solidFill>
                            <a:schemeClr val="dk1"/>
                          </a:solidFill>
                          <a:effectLst/>
                          <a:latin typeface="Calibri" pitchFamily="34" charset="0"/>
                          <a:ea typeface="+mn-ea"/>
                          <a:cs typeface="Calibri" pitchFamily="34" charset="0"/>
                        </a:rPr>
                        <a:t>45,5%</a:t>
                      </a:r>
                      <a:endParaRPr lang="es-ES" sz="1200" u="none" strike="noStrike" kern="1200" dirty="0">
                        <a:solidFill>
                          <a:schemeClr val="dk1"/>
                        </a:solidFill>
                        <a:effectLst/>
                        <a:latin typeface="Calibri" pitchFamily="34" charset="0"/>
                        <a:ea typeface="+mn-ea"/>
                        <a:cs typeface="Calibri" pitchFamily="34" charset="0"/>
                      </a:endParaRPr>
                    </a:p>
                  </a:txBody>
                  <a:tcPr marL="9525" marR="9525" marT="9525"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200" u="none" strike="noStrike" kern="1200" dirty="0" smtClean="0">
                          <a:solidFill>
                            <a:schemeClr val="dk1"/>
                          </a:solidFill>
                          <a:effectLst/>
                          <a:latin typeface="Calibri" pitchFamily="34" charset="0"/>
                          <a:ea typeface="+mn-ea"/>
                          <a:cs typeface="Calibri" pitchFamily="34" charset="0"/>
                        </a:rPr>
                        <a:t>39,1%</a:t>
                      </a:r>
                      <a:endParaRPr lang="es-ES" sz="1200" u="none" strike="noStrike" kern="1200" dirty="0">
                        <a:solidFill>
                          <a:schemeClr val="dk1"/>
                        </a:solidFill>
                        <a:effectLst/>
                        <a:latin typeface="Calibri" pitchFamily="34" charset="0"/>
                        <a:ea typeface="+mn-ea"/>
                        <a:cs typeface="Calibri" pitchFamily="34" charset="0"/>
                      </a:endParaRPr>
                    </a:p>
                  </a:txBody>
                  <a:tcPr marL="9525" marR="9525" marT="9525"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205822">
                <a:tc>
                  <a:txBody>
                    <a:bodyPr/>
                    <a:lstStyle/>
                    <a:p>
                      <a:pPr algn="l" fontAlgn="t"/>
                      <a:r>
                        <a:rPr lang="es-ES" sz="1100" u="none" strike="noStrike" dirty="0" smtClean="0">
                          <a:effectLst/>
                          <a:latin typeface="Calibri" pitchFamily="34" charset="0"/>
                          <a:cs typeface="Calibri" pitchFamily="34" charset="0"/>
                        </a:rPr>
                        <a:t>Muy mala/</a:t>
                      </a:r>
                      <a:r>
                        <a:rPr lang="es-ES" sz="1100" u="none" strike="noStrike" baseline="0" dirty="0" smtClean="0">
                          <a:effectLst/>
                          <a:latin typeface="Calibri" pitchFamily="34" charset="0"/>
                          <a:cs typeface="Calibri" pitchFamily="34" charset="0"/>
                        </a:rPr>
                        <a:t> Mala</a:t>
                      </a:r>
                      <a:endParaRPr lang="es-ES" sz="11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200" u="none" strike="noStrike" kern="1200" dirty="0" smtClean="0">
                          <a:solidFill>
                            <a:schemeClr val="dk1"/>
                          </a:solidFill>
                          <a:effectLst/>
                          <a:latin typeface="Calibri" pitchFamily="34" charset="0"/>
                          <a:ea typeface="+mn-ea"/>
                          <a:cs typeface="Calibri" pitchFamily="34" charset="0"/>
                        </a:rPr>
                        <a:t>37,9%</a:t>
                      </a:r>
                      <a:endParaRPr lang="es-ES" sz="1200" u="none" strike="noStrike" kern="1200" dirty="0">
                        <a:solidFill>
                          <a:schemeClr val="dk1"/>
                        </a:solidFill>
                        <a:effectLst/>
                        <a:latin typeface="Calibri" pitchFamily="34" charset="0"/>
                        <a:ea typeface="+mn-ea"/>
                        <a:cs typeface="Calibri" pitchFamily="34" charset="0"/>
                      </a:endParaRPr>
                    </a:p>
                  </a:txBody>
                  <a:tcPr marL="9525" marR="9525" marT="9525"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200" u="none" strike="noStrike" kern="1200" dirty="0" smtClean="0">
                          <a:solidFill>
                            <a:schemeClr val="dk1"/>
                          </a:solidFill>
                          <a:effectLst/>
                          <a:latin typeface="Calibri" pitchFamily="34" charset="0"/>
                          <a:ea typeface="+mn-ea"/>
                          <a:cs typeface="Calibri" pitchFamily="34" charset="0"/>
                        </a:rPr>
                        <a:t>38,4%</a:t>
                      </a:r>
                      <a:endParaRPr lang="es-ES" sz="1200" u="none" strike="noStrike" kern="1200" dirty="0">
                        <a:solidFill>
                          <a:schemeClr val="dk1"/>
                        </a:solidFill>
                        <a:effectLst/>
                        <a:latin typeface="Calibri" pitchFamily="34" charset="0"/>
                        <a:ea typeface="+mn-ea"/>
                        <a:cs typeface="Calibri" pitchFamily="34" charset="0"/>
                      </a:endParaRPr>
                    </a:p>
                  </a:txBody>
                  <a:tcPr marL="9525" marR="9525" marT="9525"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200" u="none" strike="noStrike" kern="1200" dirty="0" smtClean="0">
                          <a:solidFill>
                            <a:schemeClr val="dk1"/>
                          </a:solidFill>
                          <a:effectLst/>
                          <a:latin typeface="Calibri" pitchFamily="34" charset="0"/>
                          <a:ea typeface="+mn-ea"/>
                          <a:cs typeface="Calibri" pitchFamily="34" charset="0"/>
                        </a:rPr>
                        <a:t>46,9%</a:t>
                      </a:r>
                      <a:endParaRPr lang="es-ES" sz="1200" u="none" strike="noStrike" kern="1200" dirty="0">
                        <a:solidFill>
                          <a:schemeClr val="dk1"/>
                        </a:solidFill>
                        <a:effectLst/>
                        <a:latin typeface="Calibri" pitchFamily="34" charset="0"/>
                        <a:ea typeface="+mn-ea"/>
                        <a:cs typeface="Calibri" pitchFamily="34" charset="0"/>
                      </a:endParaRPr>
                    </a:p>
                  </a:txBody>
                  <a:tcPr marL="9525" marR="9525" marT="9525"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200" u="none" strike="noStrike" kern="1200" dirty="0" smtClean="0">
                          <a:solidFill>
                            <a:schemeClr val="dk1"/>
                          </a:solidFill>
                          <a:effectLst/>
                          <a:latin typeface="Calibri" pitchFamily="34" charset="0"/>
                          <a:ea typeface="+mn-ea"/>
                          <a:cs typeface="Calibri" pitchFamily="34" charset="0"/>
                        </a:rPr>
                        <a:t>37,7%</a:t>
                      </a:r>
                      <a:endParaRPr lang="es-ES" sz="1200" u="none" strike="noStrike" kern="1200" dirty="0">
                        <a:solidFill>
                          <a:schemeClr val="dk1"/>
                        </a:solidFill>
                        <a:effectLst/>
                        <a:latin typeface="Calibri" pitchFamily="34" charset="0"/>
                        <a:ea typeface="+mn-ea"/>
                        <a:cs typeface="Calibri" pitchFamily="34" charset="0"/>
                      </a:endParaRPr>
                    </a:p>
                  </a:txBody>
                  <a:tcPr marL="9525" marR="9525" marT="9525"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200" u="none" strike="noStrike" kern="1200" dirty="0" smtClean="0">
                          <a:solidFill>
                            <a:schemeClr val="dk1"/>
                          </a:solidFill>
                          <a:effectLst/>
                          <a:latin typeface="Calibri" pitchFamily="34" charset="0"/>
                          <a:ea typeface="+mn-ea"/>
                          <a:cs typeface="Calibri" pitchFamily="34" charset="0"/>
                        </a:rPr>
                        <a:t>36,1%</a:t>
                      </a:r>
                      <a:endParaRPr lang="es-ES" sz="1200" u="none" strike="noStrike" kern="1200" dirty="0">
                        <a:solidFill>
                          <a:schemeClr val="dk1"/>
                        </a:solidFill>
                        <a:effectLst/>
                        <a:latin typeface="Calibri" pitchFamily="34" charset="0"/>
                        <a:ea typeface="+mn-ea"/>
                        <a:cs typeface="Calibri" pitchFamily="34" charset="0"/>
                      </a:endParaRPr>
                    </a:p>
                  </a:txBody>
                  <a:tcPr marL="9525" marR="9525" marT="9525"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200" u="none" strike="noStrike" kern="1200" dirty="0" smtClean="0">
                          <a:solidFill>
                            <a:schemeClr val="dk1"/>
                          </a:solidFill>
                          <a:effectLst/>
                          <a:latin typeface="Calibri" pitchFamily="34" charset="0"/>
                          <a:ea typeface="+mn-ea"/>
                          <a:cs typeface="Calibri" pitchFamily="34" charset="0"/>
                        </a:rPr>
                        <a:t>34,5%</a:t>
                      </a:r>
                      <a:endParaRPr lang="es-ES" sz="1200" u="none" strike="noStrike" kern="1200" dirty="0">
                        <a:solidFill>
                          <a:schemeClr val="dk1"/>
                        </a:solidFill>
                        <a:effectLst/>
                        <a:latin typeface="Calibri" pitchFamily="34" charset="0"/>
                        <a:ea typeface="+mn-ea"/>
                        <a:cs typeface="Calibri" pitchFamily="34" charset="0"/>
                      </a:endParaRPr>
                    </a:p>
                  </a:txBody>
                  <a:tcPr marL="9525" marR="9525" marT="9525"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xmlns="" val="2494685195"/>
      </p:ext>
    </p:extLst>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36513" y="35999"/>
            <a:ext cx="8516887" cy="648000"/>
          </a:xfrm>
          <a:prstGeom prst="rect">
            <a:avLst/>
          </a:prstGeom>
          <a:solidFill>
            <a:schemeClr val="accent3"/>
          </a:solidFill>
          <a:ln>
            <a:noFill/>
          </a:ln>
          <a:effectLst/>
          <a:extLst/>
        </p:spPr>
        <p:txBody>
          <a:bodyPr wrap="square" lIns="0" tIns="0" rIns="0" bIns="0" anchor="ctr">
            <a:spAutoFit/>
          </a:bodyPr>
          <a:lstStyle/>
          <a:p>
            <a:endParaRPr lang="es-ES"/>
          </a:p>
        </p:txBody>
      </p:sp>
      <p:sp>
        <p:nvSpPr>
          <p:cNvPr id="4" name="3 Marcador de número de diapositiva"/>
          <p:cNvSpPr>
            <a:spLocks noGrp="1"/>
          </p:cNvSpPr>
          <p:nvPr>
            <p:ph type="sldNum" sz="quarter" idx="10"/>
          </p:nvPr>
        </p:nvSpPr>
        <p:spPr/>
        <p:txBody>
          <a:bodyPr/>
          <a:lstStyle/>
          <a:p>
            <a:r>
              <a:rPr lang="en-US" smtClean="0"/>
              <a:t>-</a:t>
            </a:r>
            <a:fld id="{41B2AE44-E9C6-4EAB-BC73-5008DB342051}" type="slidenum">
              <a:rPr lang="en-US" smtClean="0"/>
              <a:pPr/>
              <a:t>13</a:t>
            </a:fld>
            <a:r>
              <a:rPr lang="en-US" smtClean="0"/>
              <a:t>-</a:t>
            </a:r>
            <a:endParaRPr lang="en-US"/>
          </a:p>
        </p:txBody>
      </p:sp>
      <p:sp>
        <p:nvSpPr>
          <p:cNvPr id="5" name="4 CuadroTexto"/>
          <p:cNvSpPr txBox="1"/>
          <p:nvPr/>
        </p:nvSpPr>
        <p:spPr>
          <a:xfrm>
            <a:off x="0" y="6396335"/>
            <a:ext cx="7545288" cy="461665"/>
          </a:xfrm>
          <a:prstGeom prst="rect">
            <a:avLst/>
          </a:prstGeom>
          <a:noFill/>
        </p:spPr>
        <p:txBody>
          <a:bodyPr wrap="square" rtlCol="0">
            <a:spAutoFit/>
          </a:bodyPr>
          <a:lstStyle>
            <a:defPPr>
              <a:defRPr lang="es-ES_tradnl"/>
            </a:defPPr>
            <a:lvl1pPr algn="l">
              <a:defRPr sz="1200">
                <a:solidFill>
                  <a:schemeClr val="bg1">
                    <a:lumMod val="50000"/>
                  </a:schemeClr>
                </a:solidFill>
                <a:latin typeface="Calibri" pitchFamily="34" charset="0"/>
                <a:cs typeface="Calibri" pitchFamily="34" charset="0"/>
              </a:defRPr>
            </a:lvl1pPr>
          </a:lstStyle>
          <a:p>
            <a:r>
              <a:rPr lang="es-ES" dirty="0"/>
              <a:t>P1.- Pensando en seguridad y posibles comportamientos antisociales tales como: violencia, vandalismo, robos, entre otros ¿Cuál es su percepción actual sobre la seguridad en España, en cuanto a este tipo de actuaciones antisociales?</a:t>
            </a:r>
          </a:p>
        </p:txBody>
      </p:sp>
      <p:sp>
        <p:nvSpPr>
          <p:cNvPr id="6" name="5 CuadroTexto"/>
          <p:cNvSpPr txBox="1"/>
          <p:nvPr/>
        </p:nvSpPr>
        <p:spPr>
          <a:xfrm>
            <a:off x="56456" y="170534"/>
            <a:ext cx="6379952" cy="400110"/>
          </a:xfrm>
          <a:prstGeom prst="rect">
            <a:avLst/>
          </a:prstGeom>
          <a:noFill/>
        </p:spPr>
        <p:txBody>
          <a:bodyPr wrap="none" rtlCol="0">
            <a:spAutoFit/>
          </a:bodyPr>
          <a:lstStyle/>
          <a:p>
            <a:pPr algn="l"/>
            <a:r>
              <a:rPr lang="es-ES" sz="2000" dirty="0" smtClean="0">
                <a:ln>
                  <a:solidFill>
                    <a:schemeClr val="bg1"/>
                  </a:solidFill>
                </a:ln>
                <a:solidFill>
                  <a:schemeClr val="bg1"/>
                </a:solidFill>
                <a:latin typeface="Calibri" pitchFamily="34" charset="0"/>
                <a:cs typeface="Calibri" pitchFamily="34" charset="0"/>
              </a:rPr>
              <a:t>LA INSEGURIDAD CIUDADANA EN </a:t>
            </a:r>
            <a:r>
              <a:rPr lang="es-ES" sz="2000" dirty="0">
                <a:ln>
                  <a:solidFill>
                    <a:schemeClr val="bg1"/>
                  </a:solidFill>
                </a:ln>
                <a:solidFill>
                  <a:schemeClr val="bg1"/>
                </a:solidFill>
                <a:latin typeface="Calibri" pitchFamily="34" charset="0"/>
                <a:cs typeface="Calibri" pitchFamily="34" charset="0"/>
              </a:rPr>
              <a:t>ESPAÑA – VISION </a:t>
            </a:r>
            <a:r>
              <a:rPr lang="es-ES" sz="2000" dirty="0" smtClean="0">
                <a:ln>
                  <a:solidFill>
                    <a:schemeClr val="bg1"/>
                  </a:solidFill>
                </a:ln>
                <a:solidFill>
                  <a:schemeClr val="bg1"/>
                </a:solidFill>
                <a:latin typeface="Calibri" pitchFamily="34" charset="0"/>
                <a:cs typeface="Calibri" pitchFamily="34" charset="0"/>
              </a:rPr>
              <a:t>ACTUAL</a:t>
            </a:r>
            <a:endParaRPr lang="es-ES" sz="2000" dirty="0">
              <a:ln>
                <a:solidFill>
                  <a:schemeClr val="bg1"/>
                </a:solidFill>
              </a:ln>
              <a:solidFill>
                <a:schemeClr val="bg1"/>
              </a:solidFill>
              <a:latin typeface="Calibri" pitchFamily="34" charset="0"/>
              <a:cs typeface="Calibri" pitchFamily="34" charset="0"/>
            </a:endParaRPr>
          </a:p>
        </p:txBody>
      </p:sp>
      <p:sp>
        <p:nvSpPr>
          <p:cNvPr id="8" name="7 CuadroTexto"/>
          <p:cNvSpPr txBox="1"/>
          <p:nvPr/>
        </p:nvSpPr>
        <p:spPr>
          <a:xfrm>
            <a:off x="56456" y="836712"/>
            <a:ext cx="8640960" cy="646331"/>
          </a:xfrm>
          <a:prstGeom prst="rect">
            <a:avLst/>
          </a:prstGeom>
          <a:noFill/>
          <a:ln>
            <a:noFill/>
          </a:ln>
        </p:spPr>
        <p:txBody>
          <a:bodyPr wrap="square" rtlCol="0">
            <a:spAutoFit/>
          </a:bodyPr>
          <a:lstStyle>
            <a:defPPr>
              <a:defRPr lang="es-ES_tradnl"/>
            </a:defPPr>
            <a:lvl1pPr algn="l">
              <a:spcBef>
                <a:spcPts val="0"/>
              </a:spcBef>
              <a:defRPr sz="2000" b="1">
                <a:solidFill>
                  <a:schemeClr val="bg1">
                    <a:lumMod val="50000"/>
                  </a:schemeClr>
                </a:solidFill>
                <a:latin typeface="Calibri" pitchFamily="34" charset="0"/>
                <a:cs typeface="Calibri" pitchFamily="34" charset="0"/>
              </a:defRPr>
            </a:lvl1pPr>
          </a:lstStyle>
          <a:p>
            <a:r>
              <a:rPr lang="es-ES" dirty="0" smtClean="0">
                <a:solidFill>
                  <a:schemeClr val="accent3">
                    <a:lumMod val="50000"/>
                  </a:schemeClr>
                </a:solidFill>
              </a:rPr>
              <a:t>ÍNDICE DE SEGURIDAD</a:t>
            </a:r>
            <a:endParaRPr lang="es-ES" dirty="0">
              <a:solidFill>
                <a:schemeClr val="accent3">
                  <a:lumMod val="50000"/>
                </a:schemeClr>
              </a:solidFill>
            </a:endParaRPr>
          </a:p>
          <a:p>
            <a:r>
              <a:rPr lang="es-ES" sz="1600" i="1" dirty="0">
                <a:solidFill>
                  <a:schemeClr val="bg1">
                    <a:lumMod val="65000"/>
                  </a:schemeClr>
                </a:solidFill>
              </a:rPr>
              <a:t>Por </a:t>
            </a:r>
            <a:r>
              <a:rPr lang="es-ES" sz="1600" i="1" dirty="0" smtClean="0">
                <a:solidFill>
                  <a:schemeClr val="bg1">
                    <a:lumMod val="65000"/>
                  </a:schemeClr>
                </a:solidFill>
              </a:rPr>
              <a:t>género y si ha sido victima o no durante el último año</a:t>
            </a:r>
            <a:endParaRPr lang="es-ES" sz="1600" i="1" dirty="0">
              <a:solidFill>
                <a:schemeClr val="bg1">
                  <a:lumMod val="65000"/>
                </a:schemeClr>
              </a:solidFill>
            </a:endParaRPr>
          </a:p>
        </p:txBody>
      </p:sp>
      <p:graphicFrame>
        <p:nvGraphicFramePr>
          <p:cNvPr id="2" name="1 Gráfico"/>
          <p:cNvGraphicFramePr/>
          <p:nvPr>
            <p:extLst>
              <p:ext uri="{D42A27DB-BD31-4B8C-83A1-F6EECF244321}">
                <p14:modId xmlns:p14="http://schemas.microsoft.com/office/powerpoint/2010/main" xmlns="" val="2572983034"/>
              </p:ext>
            </p:extLst>
          </p:nvPr>
        </p:nvGraphicFramePr>
        <p:xfrm>
          <a:off x="860768" y="2047506"/>
          <a:ext cx="8630592" cy="3168650"/>
        </p:xfrm>
        <a:graphic>
          <a:graphicData uri="http://schemas.openxmlformats.org/drawingml/2006/chart">
            <c:chart xmlns:c="http://schemas.openxmlformats.org/drawingml/2006/chart" xmlns:r="http://schemas.openxmlformats.org/officeDocument/2006/relationships" r:id="rId2"/>
          </a:graphicData>
        </a:graphic>
      </p:graphicFrame>
      <p:sp>
        <p:nvSpPr>
          <p:cNvPr id="3" name="2 Flecha abajo"/>
          <p:cNvSpPr/>
          <p:nvPr/>
        </p:nvSpPr>
        <p:spPr bwMode="auto">
          <a:xfrm>
            <a:off x="4899546" y="3985143"/>
            <a:ext cx="368489" cy="409433"/>
          </a:xfrm>
          <a:prstGeom prst="downArrow">
            <a:avLst/>
          </a:prstGeom>
          <a:solidFill>
            <a:srgbClr val="F38630"/>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10" name="9 Flecha abajo"/>
          <p:cNvSpPr/>
          <p:nvPr/>
        </p:nvSpPr>
        <p:spPr bwMode="auto">
          <a:xfrm>
            <a:off x="7647651" y="4408224"/>
            <a:ext cx="368489" cy="409433"/>
          </a:xfrm>
          <a:prstGeom prst="downArrow">
            <a:avLst/>
          </a:prstGeom>
          <a:solidFill>
            <a:srgbClr val="F38630"/>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graphicFrame>
        <p:nvGraphicFramePr>
          <p:cNvPr id="11" name="10 Tabla"/>
          <p:cNvGraphicFramePr>
            <a:graphicFrameLocks noGrp="1"/>
          </p:cNvGraphicFramePr>
          <p:nvPr>
            <p:extLst>
              <p:ext uri="{D42A27DB-BD31-4B8C-83A1-F6EECF244321}">
                <p14:modId xmlns:p14="http://schemas.microsoft.com/office/powerpoint/2010/main" xmlns="" val="21351313"/>
              </p:ext>
            </p:extLst>
          </p:nvPr>
        </p:nvGraphicFramePr>
        <p:xfrm>
          <a:off x="56458" y="5255638"/>
          <a:ext cx="9336926" cy="868073"/>
        </p:xfrm>
        <a:graphic>
          <a:graphicData uri="http://schemas.openxmlformats.org/drawingml/2006/table">
            <a:tbl>
              <a:tblPr firstRow="1" bandRow="1">
                <a:tableStyleId>{5C22544A-7EE6-4342-B048-85BDC9FD1C3A}</a:tableStyleId>
              </a:tblPr>
              <a:tblGrid>
                <a:gridCol w="1294670"/>
                <a:gridCol w="1340376"/>
                <a:gridCol w="1340376"/>
                <a:gridCol w="1340376"/>
                <a:gridCol w="1340376"/>
                <a:gridCol w="1340376"/>
                <a:gridCol w="1340376"/>
              </a:tblGrid>
              <a:tr h="205822">
                <a:tc gridSpan="7">
                  <a:txBody>
                    <a:bodyPr/>
                    <a:lstStyle/>
                    <a:p>
                      <a:pPr algn="l">
                        <a:spcBef>
                          <a:spcPts val="0"/>
                        </a:spcBef>
                      </a:pPr>
                      <a:r>
                        <a:rPr lang="es-ES" sz="1200" b="1" dirty="0" smtClean="0">
                          <a:solidFill>
                            <a:schemeClr val="accent3">
                              <a:lumMod val="50000"/>
                            </a:schemeClr>
                          </a:solidFill>
                          <a:latin typeface="Calibri" pitchFamily="34" charset="0"/>
                          <a:cs typeface="Calibri" pitchFamily="34" charset="0"/>
                        </a:rPr>
                        <a:t>Percepción sobre la situación actual de la seguridad en España</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solidFill>
                      <a:srgbClr val="E0E4CC"/>
                    </a:solidFill>
                  </a:tcPr>
                </a:tc>
                <a:tc hMerge="1">
                  <a:txBody>
                    <a:bodyPr/>
                    <a:lstStyle/>
                    <a:p>
                      <a:endParaRPr lang="es-ES"/>
                    </a:p>
                  </a:txBody>
                  <a:tcPr/>
                </a:tc>
                <a:tc hMerge="1">
                  <a:txBody>
                    <a:bodyPr/>
                    <a:lstStyle/>
                    <a:p>
                      <a:pPr marL="0" marR="0" indent="0" algn="ctr" defTabSz="914400" rtl="0" eaLnBrk="1" fontAlgn="auto" latinLnBrk="0" hangingPunct="1">
                        <a:lnSpc>
                          <a:spcPct val="90000"/>
                        </a:lnSpc>
                        <a:spcBef>
                          <a:spcPts val="0"/>
                        </a:spcBef>
                        <a:spcAft>
                          <a:spcPts val="0"/>
                        </a:spcAft>
                        <a:buClrTx/>
                        <a:buSzTx/>
                        <a:buFontTx/>
                        <a:buNone/>
                        <a:tabLst/>
                        <a:defRPr/>
                      </a:pPr>
                      <a:endParaRPr lang="es-ES" sz="900" b="0" dirty="0" smtClean="0">
                        <a:solidFill>
                          <a:schemeClr val="tx1"/>
                        </a:solidFill>
                        <a:latin typeface="Calibri" pitchFamily="34" charset="0"/>
                        <a:cs typeface="Calibri"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pPr marL="0" marR="0" indent="0" algn="ctr" defTabSz="914400" rtl="0" eaLnBrk="1" fontAlgn="auto" latinLnBrk="0" hangingPunct="1">
                        <a:lnSpc>
                          <a:spcPct val="90000"/>
                        </a:lnSpc>
                        <a:spcBef>
                          <a:spcPts val="0"/>
                        </a:spcBef>
                        <a:spcAft>
                          <a:spcPts val="0"/>
                        </a:spcAft>
                        <a:buClrTx/>
                        <a:buSzTx/>
                        <a:buFontTx/>
                        <a:buNone/>
                        <a:tabLst/>
                        <a:defRPr/>
                      </a:pPr>
                      <a:endParaRPr lang="es-ES" sz="900" b="0" dirty="0" smtClean="0">
                        <a:solidFill>
                          <a:schemeClr val="tx1"/>
                        </a:solidFill>
                        <a:latin typeface="Calibri" pitchFamily="34" charset="0"/>
                        <a:cs typeface="Calibri"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205822">
                <a:tc>
                  <a:txBody>
                    <a:bodyPr/>
                    <a:lstStyle/>
                    <a:p>
                      <a:pPr algn="l" fontAlgn="t"/>
                      <a:r>
                        <a:rPr lang="es-ES" sz="1100" u="none" strike="noStrike" dirty="0" smtClean="0">
                          <a:effectLst/>
                          <a:latin typeface="Calibri" pitchFamily="34" charset="0"/>
                          <a:cs typeface="Calibri" pitchFamily="34" charset="0"/>
                        </a:rPr>
                        <a:t>Muy buena/ buena</a:t>
                      </a:r>
                      <a:endParaRPr lang="es-ES" sz="11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ES" sz="1200" u="none" strike="noStrike" dirty="0" smtClean="0">
                          <a:effectLst/>
                          <a:latin typeface="Calibri" pitchFamily="34" charset="0"/>
                          <a:cs typeface="Calibri" pitchFamily="34" charset="0"/>
                        </a:rPr>
                        <a:t>21,4%</a:t>
                      </a:r>
                      <a:endParaRPr lang="es-ES" sz="12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200" u="none" strike="noStrike" kern="1200" dirty="0" smtClean="0">
                          <a:solidFill>
                            <a:schemeClr val="dk1"/>
                          </a:solidFill>
                          <a:effectLst/>
                          <a:latin typeface="Calibri" pitchFamily="34" charset="0"/>
                          <a:ea typeface="+mn-ea"/>
                          <a:cs typeface="Calibri" pitchFamily="34" charset="0"/>
                        </a:rPr>
                        <a:t>25,7%</a:t>
                      </a:r>
                      <a:endParaRPr lang="es-ES" sz="1200" u="none" strike="noStrike" kern="1200" dirty="0">
                        <a:solidFill>
                          <a:schemeClr val="dk1"/>
                        </a:solidFill>
                        <a:effectLst/>
                        <a:latin typeface="Calibri" pitchFamily="34" charset="0"/>
                        <a:ea typeface="+mn-ea"/>
                        <a:cs typeface="Calibri" pitchFamily="34" charset="0"/>
                      </a:endParaRPr>
                    </a:p>
                  </a:txBody>
                  <a:tcPr marL="9525" marR="9525" marT="9525"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200" u="none" strike="noStrike" kern="1200" dirty="0" smtClean="0">
                          <a:solidFill>
                            <a:schemeClr val="dk1"/>
                          </a:solidFill>
                          <a:effectLst/>
                          <a:latin typeface="Calibri" pitchFamily="34" charset="0"/>
                          <a:ea typeface="+mn-ea"/>
                          <a:cs typeface="Calibri" pitchFamily="34" charset="0"/>
                        </a:rPr>
                        <a:t>17,2%</a:t>
                      </a:r>
                      <a:endParaRPr lang="es-ES" sz="1200" u="none" strike="noStrike" kern="1200" dirty="0">
                        <a:solidFill>
                          <a:schemeClr val="dk1"/>
                        </a:solidFill>
                        <a:effectLst/>
                        <a:latin typeface="Calibri" pitchFamily="34" charset="0"/>
                        <a:ea typeface="+mn-ea"/>
                        <a:cs typeface="Calibri" pitchFamily="34" charset="0"/>
                      </a:endParaRPr>
                    </a:p>
                  </a:txBody>
                  <a:tcPr marL="9525" marR="9525" marT="9525"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s-ES" sz="1200" u="none" strike="noStrike" kern="1200" dirty="0">
                        <a:solidFill>
                          <a:schemeClr val="dk1"/>
                        </a:solidFill>
                        <a:effectLst/>
                        <a:latin typeface="Calibri" pitchFamily="34" charset="0"/>
                        <a:ea typeface="+mn-ea"/>
                        <a:cs typeface="Calibri" pitchFamily="34" charset="0"/>
                      </a:endParaRPr>
                    </a:p>
                  </a:txBody>
                  <a:tcPr marL="9525" marR="9525" marT="9525"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200" u="none" strike="noStrike" kern="1200" dirty="0" smtClean="0">
                          <a:solidFill>
                            <a:schemeClr val="dk1"/>
                          </a:solidFill>
                          <a:effectLst/>
                          <a:latin typeface="Calibri" pitchFamily="34" charset="0"/>
                          <a:ea typeface="+mn-ea"/>
                          <a:cs typeface="Calibri" pitchFamily="34" charset="0"/>
                        </a:rPr>
                        <a:t>49,0%</a:t>
                      </a:r>
                      <a:endParaRPr lang="es-ES" sz="1200" u="none" strike="noStrike" kern="1200" dirty="0">
                        <a:solidFill>
                          <a:schemeClr val="dk1"/>
                        </a:solidFill>
                        <a:effectLst/>
                        <a:latin typeface="Calibri" pitchFamily="34" charset="0"/>
                        <a:ea typeface="+mn-ea"/>
                        <a:cs typeface="Calibri" pitchFamily="34" charset="0"/>
                      </a:endParaRPr>
                    </a:p>
                  </a:txBody>
                  <a:tcPr marL="9525" marR="9525" marT="9525"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200" u="none" strike="noStrike" kern="1200" dirty="0" smtClean="0">
                          <a:solidFill>
                            <a:schemeClr val="dk1"/>
                          </a:solidFill>
                          <a:effectLst/>
                          <a:latin typeface="Calibri" pitchFamily="34" charset="0"/>
                          <a:ea typeface="+mn-ea"/>
                          <a:cs typeface="Calibri" pitchFamily="34" charset="0"/>
                        </a:rPr>
                        <a:t>23,2%</a:t>
                      </a:r>
                      <a:endParaRPr lang="es-ES" sz="1200" u="none" strike="noStrike" kern="1200" dirty="0">
                        <a:solidFill>
                          <a:schemeClr val="dk1"/>
                        </a:solidFill>
                        <a:effectLst/>
                        <a:latin typeface="Calibri" pitchFamily="34" charset="0"/>
                        <a:ea typeface="+mn-ea"/>
                        <a:cs typeface="Calibri" pitchFamily="34" charset="0"/>
                      </a:endParaRPr>
                    </a:p>
                  </a:txBody>
                  <a:tcPr marL="9525" marR="9525" marT="9525"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250607">
                <a:tc>
                  <a:txBody>
                    <a:bodyPr/>
                    <a:lstStyle/>
                    <a:p>
                      <a:pPr algn="l" fontAlgn="t"/>
                      <a:r>
                        <a:rPr lang="es-ES" sz="1100" b="0" i="0" u="none" strike="noStrike" dirty="0" smtClean="0">
                          <a:solidFill>
                            <a:schemeClr val="dk1"/>
                          </a:solidFill>
                          <a:effectLst/>
                          <a:latin typeface="Calibri" pitchFamily="34" charset="0"/>
                          <a:cs typeface="Calibri" pitchFamily="34" charset="0"/>
                        </a:rPr>
                        <a:t>Regular</a:t>
                      </a:r>
                      <a:endParaRPr lang="es-ES" sz="11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ES" sz="1200" u="none" strike="noStrike" dirty="0" smtClean="0">
                          <a:effectLst/>
                          <a:latin typeface="Calibri" pitchFamily="34" charset="0"/>
                          <a:cs typeface="Calibri" pitchFamily="34" charset="0"/>
                        </a:rPr>
                        <a:t>40,7%</a:t>
                      </a:r>
                      <a:endParaRPr lang="es-ES" sz="12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200" u="none" strike="noStrike" kern="1200" dirty="0" smtClean="0">
                          <a:solidFill>
                            <a:schemeClr val="dk1"/>
                          </a:solidFill>
                          <a:effectLst/>
                          <a:latin typeface="Calibri" pitchFamily="34" charset="0"/>
                          <a:ea typeface="+mn-ea"/>
                          <a:cs typeface="Calibri" pitchFamily="34" charset="0"/>
                        </a:rPr>
                        <a:t>40,9%</a:t>
                      </a:r>
                      <a:endParaRPr lang="es-ES" sz="1200" u="none" strike="noStrike" kern="1200" dirty="0">
                        <a:solidFill>
                          <a:schemeClr val="dk1"/>
                        </a:solidFill>
                        <a:effectLst/>
                        <a:latin typeface="Calibri" pitchFamily="34" charset="0"/>
                        <a:ea typeface="+mn-ea"/>
                        <a:cs typeface="Calibri" pitchFamily="34" charset="0"/>
                      </a:endParaRPr>
                    </a:p>
                  </a:txBody>
                  <a:tcPr marL="9525" marR="9525" marT="9525"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200" u="none" strike="noStrike" kern="1200" dirty="0" smtClean="0">
                          <a:solidFill>
                            <a:schemeClr val="dk1"/>
                          </a:solidFill>
                          <a:effectLst/>
                          <a:latin typeface="Calibri" pitchFamily="34" charset="0"/>
                          <a:ea typeface="+mn-ea"/>
                          <a:cs typeface="Calibri" pitchFamily="34" charset="0"/>
                        </a:rPr>
                        <a:t>40,3%</a:t>
                      </a:r>
                      <a:endParaRPr lang="es-ES" sz="1200" u="none" strike="noStrike" kern="1200" dirty="0">
                        <a:solidFill>
                          <a:schemeClr val="dk1"/>
                        </a:solidFill>
                        <a:effectLst/>
                        <a:latin typeface="Calibri" pitchFamily="34" charset="0"/>
                        <a:ea typeface="+mn-ea"/>
                        <a:cs typeface="Calibri" pitchFamily="34" charset="0"/>
                      </a:endParaRPr>
                    </a:p>
                  </a:txBody>
                  <a:tcPr marL="9525" marR="9525" marT="9525"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s-ES" sz="1200" u="none" strike="noStrike" kern="1200" dirty="0">
                        <a:solidFill>
                          <a:schemeClr val="dk1"/>
                        </a:solidFill>
                        <a:effectLst/>
                        <a:latin typeface="Calibri" pitchFamily="34" charset="0"/>
                        <a:ea typeface="+mn-ea"/>
                        <a:cs typeface="Calibri" pitchFamily="34" charset="0"/>
                      </a:endParaRPr>
                    </a:p>
                  </a:txBody>
                  <a:tcPr marL="9525" marR="9525" marT="9525"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200" u="none" strike="noStrike" kern="1200" dirty="0" smtClean="0">
                          <a:solidFill>
                            <a:schemeClr val="dk1"/>
                          </a:solidFill>
                          <a:effectLst/>
                          <a:latin typeface="Calibri" pitchFamily="34" charset="0"/>
                          <a:ea typeface="+mn-ea"/>
                          <a:cs typeface="Calibri" pitchFamily="34" charset="0"/>
                        </a:rPr>
                        <a:t>36,6%</a:t>
                      </a:r>
                      <a:endParaRPr lang="es-ES" sz="1200" u="none" strike="noStrike" kern="1200" dirty="0">
                        <a:solidFill>
                          <a:schemeClr val="dk1"/>
                        </a:solidFill>
                        <a:effectLst/>
                        <a:latin typeface="Calibri" pitchFamily="34" charset="0"/>
                        <a:ea typeface="+mn-ea"/>
                        <a:cs typeface="Calibri" pitchFamily="34" charset="0"/>
                      </a:endParaRPr>
                    </a:p>
                  </a:txBody>
                  <a:tcPr marL="9525" marR="9525" marT="9525"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200" u="none" strike="noStrike" kern="1200" dirty="0" smtClean="0">
                          <a:solidFill>
                            <a:schemeClr val="dk1"/>
                          </a:solidFill>
                          <a:effectLst/>
                          <a:latin typeface="Calibri" pitchFamily="34" charset="0"/>
                          <a:ea typeface="+mn-ea"/>
                          <a:cs typeface="Calibri" pitchFamily="34" charset="0"/>
                        </a:rPr>
                        <a:t>41,7%</a:t>
                      </a:r>
                      <a:endParaRPr lang="es-ES" sz="1200" u="none" strike="noStrike" kern="1200" dirty="0">
                        <a:solidFill>
                          <a:schemeClr val="dk1"/>
                        </a:solidFill>
                        <a:effectLst/>
                        <a:latin typeface="Calibri" pitchFamily="34" charset="0"/>
                        <a:ea typeface="+mn-ea"/>
                        <a:cs typeface="Calibri" pitchFamily="34" charset="0"/>
                      </a:endParaRPr>
                    </a:p>
                  </a:txBody>
                  <a:tcPr marL="9525" marR="9525" marT="9525"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205822">
                <a:tc>
                  <a:txBody>
                    <a:bodyPr/>
                    <a:lstStyle/>
                    <a:p>
                      <a:pPr algn="l" fontAlgn="t"/>
                      <a:r>
                        <a:rPr lang="es-ES" sz="1100" u="none" strike="noStrike" dirty="0" smtClean="0">
                          <a:effectLst/>
                          <a:latin typeface="Calibri" pitchFamily="34" charset="0"/>
                          <a:cs typeface="Calibri" pitchFamily="34" charset="0"/>
                        </a:rPr>
                        <a:t>Muy mala/</a:t>
                      </a:r>
                      <a:r>
                        <a:rPr lang="es-ES" sz="1100" u="none" strike="noStrike" baseline="0" dirty="0" smtClean="0">
                          <a:effectLst/>
                          <a:latin typeface="Calibri" pitchFamily="34" charset="0"/>
                          <a:cs typeface="Calibri" pitchFamily="34" charset="0"/>
                        </a:rPr>
                        <a:t> Mala</a:t>
                      </a:r>
                      <a:endParaRPr lang="es-ES" sz="11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200" u="none" strike="noStrike" kern="1200" dirty="0" smtClean="0">
                          <a:solidFill>
                            <a:schemeClr val="dk1"/>
                          </a:solidFill>
                          <a:effectLst/>
                          <a:latin typeface="Calibri" pitchFamily="34" charset="0"/>
                          <a:ea typeface="+mn-ea"/>
                          <a:cs typeface="Calibri" pitchFamily="34" charset="0"/>
                        </a:rPr>
                        <a:t>37,9%</a:t>
                      </a:r>
                      <a:endParaRPr lang="es-ES" sz="1200" u="none" strike="noStrike" kern="1200" dirty="0">
                        <a:solidFill>
                          <a:schemeClr val="dk1"/>
                        </a:solidFill>
                        <a:effectLst/>
                        <a:latin typeface="Calibri" pitchFamily="34" charset="0"/>
                        <a:ea typeface="+mn-ea"/>
                        <a:cs typeface="Calibri" pitchFamily="34" charset="0"/>
                      </a:endParaRPr>
                    </a:p>
                  </a:txBody>
                  <a:tcPr marL="9525" marR="9525" marT="9525"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200" u="none" strike="noStrike" kern="1200" dirty="0" smtClean="0">
                          <a:solidFill>
                            <a:schemeClr val="dk1"/>
                          </a:solidFill>
                          <a:effectLst/>
                          <a:latin typeface="Calibri" pitchFamily="34" charset="0"/>
                          <a:ea typeface="+mn-ea"/>
                          <a:cs typeface="Calibri" pitchFamily="34" charset="0"/>
                        </a:rPr>
                        <a:t>33,2%</a:t>
                      </a:r>
                      <a:endParaRPr lang="es-ES" sz="1200" u="none" strike="noStrike" kern="1200" dirty="0">
                        <a:solidFill>
                          <a:schemeClr val="dk1"/>
                        </a:solidFill>
                        <a:effectLst/>
                        <a:latin typeface="Calibri" pitchFamily="34" charset="0"/>
                        <a:ea typeface="+mn-ea"/>
                        <a:cs typeface="Calibri" pitchFamily="34" charset="0"/>
                      </a:endParaRPr>
                    </a:p>
                  </a:txBody>
                  <a:tcPr marL="9525" marR="9525" marT="9525"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200" u="none" strike="noStrike" kern="1200" dirty="0" smtClean="0">
                          <a:solidFill>
                            <a:schemeClr val="dk1"/>
                          </a:solidFill>
                          <a:effectLst/>
                          <a:latin typeface="Calibri" pitchFamily="34" charset="0"/>
                          <a:ea typeface="+mn-ea"/>
                          <a:cs typeface="Calibri" pitchFamily="34" charset="0"/>
                        </a:rPr>
                        <a:t>42,1%</a:t>
                      </a:r>
                      <a:endParaRPr lang="es-ES" sz="1200" u="none" strike="noStrike" kern="1200" dirty="0">
                        <a:solidFill>
                          <a:schemeClr val="dk1"/>
                        </a:solidFill>
                        <a:effectLst/>
                        <a:latin typeface="Calibri" pitchFamily="34" charset="0"/>
                        <a:ea typeface="+mn-ea"/>
                        <a:cs typeface="Calibri" pitchFamily="34" charset="0"/>
                      </a:endParaRPr>
                    </a:p>
                  </a:txBody>
                  <a:tcPr marL="9525" marR="9525" marT="9525"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s-ES" sz="1200" u="none" strike="noStrike" kern="1200" dirty="0">
                        <a:solidFill>
                          <a:schemeClr val="dk1"/>
                        </a:solidFill>
                        <a:effectLst/>
                        <a:latin typeface="Calibri" pitchFamily="34" charset="0"/>
                        <a:ea typeface="+mn-ea"/>
                        <a:cs typeface="Calibri" pitchFamily="34" charset="0"/>
                      </a:endParaRPr>
                    </a:p>
                  </a:txBody>
                  <a:tcPr marL="9525" marR="9525" marT="9525"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200" u="none" strike="noStrike" kern="1200" dirty="0" smtClean="0">
                          <a:solidFill>
                            <a:schemeClr val="dk1"/>
                          </a:solidFill>
                          <a:effectLst/>
                          <a:latin typeface="Calibri" pitchFamily="34" charset="0"/>
                          <a:ea typeface="+mn-ea"/>
                          <a:cs typeface="Calibri" pitchFamily="34" charset="0"/>
                        </a:rPr>
                        <a:t>14,5%</a:t>
                      </a:r>
                      <a:endParaRPr lang="es-ES" sz="1200" u="none" strike="noStrike" kern="1200" dirty="0">
                        <a:solidFill>
                          <a:schemeClr val="dk1"/>
                        </a:solidFill>
                        <a:effectLst/>
                        <a:latin typeface="Calibri" pitchFamily="34" charset="0"/>
                        <a:ea typeface="+mn-ea"/>
                        <a:cs typeface="Calibri" pitchFamily="34" charset="0"/>
                      </a:endParaRPr>
                    </a:p>
                  </a:txBody>
                  <a:tcPr marL="9525" marR="9525" marT="9525"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200" u="none" strike="noStrike" kern="1200" dirty="0" smtClean="0">
                          <a:solidFill>
                            <a:schemeClr val="dk1"/>
                          </a:solidFill>
                          <a:effectLst/>
                          <a:latin typeface="Calibri" pitchFamily="34" charset="0"/>
                          <a:ea typeface="+mn-ea"/>
                          <a:cs typeface="Calibri" pitchFamily="34" charset="0"/>
                        </a:rPr>
                        <a:t>35,1%</a:t>
                      </a:r>
                      <a:endParaRPr lang="es-ES" sz="1200" u="none" strike="noStrike" kern="1200" dirty="0">
                        <a:solidFill>
                          <a:schemeClr val="dk1"/>
                        </a:solidFill>
                        <a:effectLst/>
                        <a:latin typeface="Calibri" pitchFamily="34" charset="0"/>
                        <a:ea typeface="+mn-ea"/>
                        <a:cs typeface="Calibri" pitchFamily="34" charset="0"/>
                      </a:endParaRPr>
                    </a:p>
                  </a:txBody>
                  <a:tcPr marL="9525" marR="9525" marT="9525"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xmlns="" val="3265624450"/>
      </p:ext>
    </p:extLst>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36513" y="35999"/>
            <a:ext cx="8516887" cy="648000"/>
          </a:xfrm>
          <a:prstGeom prst="rect">
            <a:avLst/>
          </a:prstGeom>
          <a:solidFill>
            <a:schemeClr val="accent3"/>
          </a:solidFill>
          <a:ln>
            <a:noFill/>
          </a:ln>
          <a:effectLst/>
          <a:extLst/>
        </p:spPr>
        <p:txBody>
          <a:bodyPr wrap="square" lIns="0" tIns="0" rIns="0" bIns="0" anchor="ctr">
            <a:spAutoFit/>
          </a:bodyPr>
          <a:lstStyle/>
          <a:p>
            <a:endParaRPr lang="es-ES"/>
          </a:p>
        </p:txBody>
      </p:sp>
      <p:sp>
        <p:nvSpPr>
          <p:cNvPr id="4" name="3 Marcador de número de diapositiva"/>
          <p:cNvSpPr>
            <a:spLocks noGrp="1"/>
          </p:cNvSpPr>
          <p:nvPr>
            <p:ph type="sldNum" sz="quarter" idx="10"/>
          </p:nvPr>
        </p:nvSpPr>
        <p:spPr/>
        <p:txBody>
          <a:bodyPr/>
          <a:lstStyle/>
          <a:p>
            <a:r>
              <a:rPr lang="en-US" smtClean="0"/>
              <a:t>-</a:t>
            </a:r>
            <a:fld id="{41B2AE44-E9C6-4EAB-BC73-5008DB342051}" type="slidenum">
              <a:rPr lang="en-US" smtClean="0"/>
              <a:pPr/>
              <a:t>14</a:t>
            </a:fld>
            <a:r>
              <a:rPr lang="en-US" smtClean="0"/>
              <a:t>-</a:t>
            </a:r>
            <a:endParaRPr lang="en-US"/>
          </a:p>
        </p:txBody>
      </p:sp>
      <p:sp>
        <p:nvSpPr>
          <p:cNvPr id="5" name="4 CuadroTexto"/>
          <p:cNvSpPr txBox="1"/>
          <p:nvPr/>
        </p:nvSpPr>
        <p:spPr>
          <a:xfrm>
            <a:off x="0" y="6396335"/>
            <a:ext cx="7545288" cy="461665"/>
          </a:xfrm>
          <a:prstGeom prst="rect">
            <a:avLst/>
          </a:prstGeom>
          <a:noFill/>
        </p:spPr>
        <p:txBody>
          <a:bodyPr wrap="square" rtlCol="0">
            <a:spAutoFit/>
          </a:bodyPr>
          <a:lstStyle>
            <a:defPPr>
              <a:defRPr lang="es-ES_tradnl"/>
            </a:defPPr>
            <a:lvl1pPr algn="l">
              <a:defRPr sz="1200">
                <a:solidFill>
                  <a:schemeClr val="bg1">
                    <a:lumMod val="50000"/>
                  </a:schemeClr>
                </a:solidFill>
                <a:latin typeface="Calibri" pitchFamily="34" charset="0"/>
                <a:cs typeface="Calibri" pitchFamily="34" charset="0"/>
              </a:defRPr>
            </a:lvl1pPr>
          </a:lstStyle>
          <a:p>
            <a:r>
              <a:rPr lang="es-ES" dirty="0"/>
              <a:t>P1.- Pensando en seguridad y posibles comportamientos antisociales tales como: violencia, vandalismo, robos, entre otros ¿Cuál es su percepción actual sobre la seguridad en España, en cuanto a este tipo de actuaciones antisociales?</a:t>
            </a:r>
          </a:p>
        </p:txBody>
      </p:sp>
      <p:sp>
        <p:nvSpPr>
          <p:cNvPr id="6" name="5 CuadroTexto"/>
          <p:cNvSpPr txBox="1"/>
          <p:nvPr/>
        </p:nvSpPr>
        <p:spPr>
          <a:xfrm>
            <a:off x="56456" y="170534"/>
            <a:ext cx="4631332" cy="400110"/>
          </a:xfrm>
          <a:prstGeom prst="rect">
            <a:avLst/>
          </a:prstGeom>
          <a:noFill/>
        </p:spPr>
        <p:txBody>
          <a:bodyPr wrap="none" rtlCol="0">
            <a:spAutoFit/>
          </a:bodyPr>
          <a:lstStyle/>
          <a:p>
            <a:pPr algn="l"/>
            <a:r>
              <a:rPr lang="es-ES" sz="2000" dirty="0" smtClean="0">
                <a:ln>
                  <a:solidFill>
                    <a:schemeClr val="bg1"/>
                  </a:solidFill>
                </a:ln>
                <a:solidFill>
                  <a:schemeClr val="bg1"/>
                </a:solidFill>
                <a:latin typeface="Calibri" pitchFamily="34" charset="0"/>
                <a:cs typeface="Calibri" pitchFamily="34" charset="0"/>
              </a:rPr>
              <a:t>LA INSEGURIDAD CIUDADANA EN ESPAÑA</a:t>
            </a:r>
            <a:endParaRPr lang="es-ES" sz="2000" dirty="0">
              <a:ln>
                <a:solidFill>
                  <a:schemeClr val="bg1"/>
                </a:solidFill>
              </a:ln>
              <a:solidFill>
                <a:schemeClr val="bg1"/>
              </a:solidFill>
              <a:latin typeface="Calibri" pitchFamily="34" charset="0"/>
              <a:cs typeface="Calibri" pitchFamily="34" charset="0"/>
            </a:endParaRPr>
          </a:p>
        </p:txBody>
      </p:sp>
      <p:sp>
        <p:nvSpPr>
          <p:cNvPr id="8" name="7 CuadroTexto"/>
          <p:cNvSpPr txBox="1"/>
          <p:nvPr/>
        </p:nvSpPr>
        <p:spPr>
          <a:xfrm>
            <a:off x="56456" y="836712"/>
            <a:ext cx="8640960" cy="646331"/>
          </a:xfrm>
          <a:prstGeom prst="rect">
            <a:avLst/>
          </a:prstGeom>
          <a:noFill/>
          <a:ln>
            <a:noFill/>
          </a:ln>
        </p:spPr>
        <p:txBody>
          <a:bodyPr wrap="square" rtlCol="0">
            <a:spAutoFit/>
          </a:bodyPr>
          <a:lstStyle>
            <a:defPPr>
              <a:defRPr lang="es-ES_tradnl"/>
            </a:defPPr>
            <a:lvl1pPr algn="l">
              <a:spcBef>
                <a:spcPts val="0"/>
              </a:spcBef>
              <a:defRPr sz="2000" b="1">
                <a:solidFill>
                  <a:schemeClr val="bg1">
                    <a:lumMod val="50000"/>
                  </a:schemeClr>
                </a:solidFill>
                <a:latin typeface="Calibri" pitchFamily="34" charset="0"/>
                <a:cs typeface="Calibri" pitchFamily="34" charset="0"/>
              </a:defRPr>
            </a:lvl1pPr>
          </a:lstStyle>
          <a:p>
            <a:r>
              <a:rPr lang="es-ES" dirty="0" smtClean="0">
                <a:solidFill>
                  <a:schemeClr val="accent3">
                    <a:lumMod val="50000"/>
                  </a:schemeClr>
                </a:solidFill>
              </a:rPr>
              <a:t>ÍNDICE DE SEGURIDAD</a:t>
            </a:r>
            <a:endParaRPr lang="es-ES" dirty="0">
              <a:solidFill>
                <a:schemeClr val="accent3">
                  <a:lumMod val="50000"/>
                </a:schemeClr>
              </a:solidFill>
            </a:endParaRPr>
          </a:p>
          <a:p>
            <a:r>
              <a:rPr lang="es-ES" sz="1600" i="1" dirty="0" smtClean="0">
                <a:solidFill>
                  <a:schemeClr val="bg1">
                    <a:lumMod val="65000"/>
                  </a:schemeClr>
                </a:solidFill>
              </a:rPr>
              <a:t>Por tramos de edad</a:t>
            </a:r>
            <a:endParaRPr lang="es-ES" sz="1600" i="1" dirty="0">
              <a:solidFill>
                <a:schemeClr val="bg1">
                  <a:lumMod val="65000"/>
                </a:schemeClr>
              </a:solidFill>
            </a:endParaRPr>
          </a:p>
        </p:txBody>
      </p:sp>
      <p:graphicFrame>
        <p:nvGraphicFramePr>
          <p:cNvPr id="2" name="1 Gráfico"/>
          <p:cNvGraphicFramePr/>
          <p:nvPr>
            <p:extLst>
              <p:ext uri="{D42A27DB-BD31-4B8C-83A1-F6EECF244321}">
                <p14:modId xmlns:p14="http://schemas.microsoft.com/office/powerpoint/2010/main" xmlns="" val="2923145208"/>
              </p:ext>
            </p:extLst>
          </p:nvPr>
        </p:nvGraphicFramePr>
        <p:xfrm>
          <a:off x="860760" y="2047511"/>
          <a:ext cx="8630592" cy="31686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13 Tabla"/>
          <p:cNvGraphicFramePr>
            <a:graphicFrameLocks noGrp="1"/>
          </p:cNvGraphicFramePr>
          <p:nvPr>
            <p:extLst>
              <p:ext uri="{D42A27DB-BD31-4B8C-83A1-F6EECF244321}">
                <p14:modId xmlns:p14="http://schemas.microsoft.com/office/powerpoint/2010/main" xmlns="" val="198553234"/>
              </p:ext>
            </p:extLst>
          </p:nvPr>
        </p:nvGraphicFramePr>
        <p:xfrm>
          <a:off x="56458" y="5255638"/>
          <a:ext cx="9336926" cy="868073"/>
        </p:xfrm>
        <a:graphic>
          <a:graphicData uri="http://schemas.openxmlformats.org/drawingml/2006/table">
            <a:tbl>
              <a:tblPr firstRow="1" bandRow="1">
                <a:tableStyleId>{5C22544A-7EE6-4342-B048-85BDC9FD1C3A}</a:tableStyleId>
              </a:tblPr>
              <a:tblGrid>
                <a:gridCol w="1294670"/>
                <a:gridCol w="1340376"/>
                <a:gridCol w="1340376"/>
                <a:gridCol w="1340376"/>
                <a:gridCol w="1340376"/>
                <a:gridCol w="1340376"/>
                <a:gridCol w="1340376"/>
              </a:tblGrid>
              <a:tr h="205822">
                <a:tc gridSpan="7">
                  <a:txBody>
                    <a:bodyPr/>
                    <a:lstStyle/>
                    <a:p>
                      <a:pPr algn="l">
                        <a:spcBef>
                          <a:spcPts val="0"/>
                        </a:spcBef>
                      </a:pPr>
                      <a:r>
                        <a:rPr lang="es-ES" sz="1200" b="1" dirty="0" smtClean="0">
                          <a:solidFill>
                            <a:schemeClr val="accent3">
                              <a:lumMod val="50000"/>
                            </a:schemeClr>
                          </a:solidFill>
                          <a:latin typeface="Calibri" pitchFamily="34" charset="0"/>
                          <a:cs typeface="Calibri" pitchFamily="34" charset="0"/>
                        </a:rPr>
                        <a:t>Percepción sobre la situación actual de la seguridad en España</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solidFill>
                      <a:srgbClr val="E0E4CC"/>
                    </a:solidFill>
                  </a:tcPr>
                </a:tc>
                <a:tc hMerge="1">
                  <a:txBody>
                    <a:bodyPr/>
                    <a:lstStyle/>
                    <a:p>
                      <a:endParaRPr lang="es-ES"/>
                    </a:p>
                  </a:txBody>
                  <a:tcPr/>
                </a:tc>
                <a:tc hMerge="1">
                  <a:txBody>
                    <a:bodyPr/>
                    <a:lstStyle/>
                    <a:p>
                      <a:pPr marL="0" marR="0" indent="0" algn="ctr" defTabSz="914400" rtl="0" eaLnBrk="1" fontAlgn="auto" latinLnBrk="0" hangingPunct="1">
                        <a:lnSpc>
                          <a:spcPct val="90000"/>
                        </a:lnSpc>
                        <a:spcBef>
                          <a:spcPts val="0"/>
                        </a:spcBef>
                        <a:spcAft>
                          <a:spcPts val="0"/>
                        </a:spcAft>
                        <a:buClrTx/>
                        <a:buSzTx/>
                        <a:buFontTx/>
                        <a:buNone/>
                        <a:tabLst/>
                        <a:defRPr/>
                      </a:pPr>
                      <a:endParaRPr lang="es-ES" sz="900" b="0" dirty="0" smtClean="0">
                        <a:solidFill>
                          <a:schemeClr val="tx1"/>
                        </a:solidFill>
                        <a:latin typeface="Calibri" pitchFamily="34" charset="0"/>
                        <a:cs typeface="Calibri"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pPr marL="0" marR="0" indent="0" algn="ctr" defTabSz="914400" rtl="0" eaLnBrk="1" fontAlgn="auto" latinLnBrk="0" hangingPunct="1">
                        <a:lnSpc>
                          <a:spcPct val="90000"/>
                        </a:lnSpc>
                        <a:spcBef>
                          <a:spcPts val="0"/>
                        </a:spcBef>
                        <a:spcAft>
                          <a:spcPts val="0"/>
                        </a:spcAft>
                        <a:buClrTx/>
                        <a:buSzTx/>
                        <a:buFontTx/>
                        <a:buNone/>
                        <a:tabLst/>
                        <a:defRPr/>
                      </a:pPr>
                      <a:endParaRPr lang="es-ES" sz="900" b="0" dirty="0" smtClean="0">
                        <a:solidFill>
                          <a:schemeClr val="tx1"/>
                        </a:solidFill>
                        <a:latin typeface="Calibri" pitchFamily="34" charset="0"/>
                        <a:cs typeface="Calibri"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205822">
                <a:tc>
                  <a:txBody>
                    <a:bodyPr/>
                    <a:lstStyle/>
                    <a:p>
                      <a:pPr algn="l" fontAlgn="t"/>
                      <a:r>
                        <a:rPr lang="es-ES" sz="1100" u="none" strike="noStrike" dirty="0" smtClean="0">
                          <a:effectLst/>
                          <a:latin typeface="Calibri" pitchFamily="34" charset="0"/>
                          <a:cs typeface="Calibri" pitchFamily="34" charset="0"/>
                        </a:rPr>
                        <a:t>Muy buena/ buena</a:t>
                      </a:r>
                      <a:endParaRPr lang="es-ES" sz="11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ES" sz="1200" u="none" strike="noStrike" dirty="0" smtClean="0">
                          <a:effectLst/>
                          <a:latin typeface="Calibri" pitchFamily="34" charset="0"/>
                          <a:cs typeface="Calibri" pitchFamily="34" charset="0"/>
                        </a:rPr>
                        <a:t>21,4%</a:t>
                      </a:r>
                      <a:endParaRPr lang="es-ES" sz="12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200" u="none" strike="noStrike" kern="1200" dirty="0" smtClean="0">
                          <a:solidFill>
                            <a:schemeClr val="dk1"/>
                          </a:solidFill>
                          <a:effectLst/>
                          <a:latin typeface="Calibri" pitchFamily="34" charset="0"/>
                          <a:ea typeface="+mn-ea"/>
                          <a:cs typeface="Calibri" pitchFamily="34" charset="0"/>
                        </a:rPr>
                        <a:t>24,4%</a:t>
                      </a:r>
                      <a:endParaRPr lang="es-ES" sz="1200" u="none" strike="noStrike" kern="1200" dirty="0">
                        <a:solidFill>
                          <a:schemeClr val="dk1"/>
                        </a:solidFill>
                        <a:effectLst/>
                        <a:latin typeface="Calibri" pitchFamily="34" charset="0"/>
                        <a:ea typeface="+mn-ea"/>
                        <a:cs typeface="Calibri" pitchFamily="34" charset="0"/>
                      </a:endParaRPr>
                    </a:p>
                  </a:txBody>
                  <a:tcPr marL="9525" marR="9525" marT="9525"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200" u="none" strike="noStrike" kern="1200" dirty="0" smtClean="0">
                          <a:solidFill>
                            <a:schemeClr val="dk1"/>
                          </a:solidFill>
                          <a:effectLst/>
                          <a:latin typeface="Calibri" pitchFamily="34" charset="0"/>
                          <a:ea typeface="+mn-ea"/>
                          <a:cs typeface="Calibri" pitchFamily="34" charset="0"/>
                        </a:rPr>
                        <a:t>22,6%</a:t>
                      </a:r>
                      <a:endParaRPr lang="es-ES" sz="1200" u="none" strike="noStrike" kern="1200" dirty="0">
                        <a:solidFill>
                          <a:schemeClr val="dk1"/>
                        </a:solidFill>
                        <a:effectLst/>
                        <a:latin typeface="Calibri" pitchFamily="34" charset="0"/>
                        <a:ea typeface="+mn-ea"/>
                        <a:cs typeface="Calibri" pitchFamily="34" charset="0"/>
                      </a:endParaRPr>
                    </a:p>
                  </a:txBody>
                  <a:tcPr marL="9525" marR="9525" marT="9525"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200" u="none" strike="noStrike" kern="1200" dirty="0" smtClean="0">
                          <a:solidFill>
                            <a:schemeClr val="dk1"/>
                          </a:solidFill>
                          <a:effectLst/>
                          <a:latin typeface="Calibri" pitchFamily="34" charset="0"/>
                          <a:ea typeface="+mn-ea"/>
                          <a:cs typeface="Calibri" pitchFamily="34" charset="0"/>
                        </a:rPr>
                        <a:t>21,9%</a:t>
                      </a:r>
                      <a:endParaRPr lang="es-ES" sz="1200" u="none" strike="noStrike" kern="1200" dirty="0">
                        <a:solidFill>
                          <a:schemeClr val="dk1"/>
                        </a:solidFill>
                        <a:effectLst/>
                        <a:latin typeface="Calibri" pitchFamily="34" charset="0"/>
                        <a:ea typeface="+mn-ea"/>
                        <a:cs typeface="Calibri" pitchFamily="34" charset="0"/>
                      </a:endParaRPr>
                    </a:p>
                  </a:txBody>
                  <a:tcPr marL="9525" marR="9525" marT="9525"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200" u="none" strike="noStrike" kern="1200" dirty="0" smtClean="0">
                          <a:solidFill>
                            <a:schemeClr val="dk1"/>
                          </a:solidFill>
                          <a:effectLst/>
                          <a:latin typeface="Calibri" pitchFamily="34" charset="0"/>
                          <a:ea typeface="+mn-ea"/>
                          <a:cs typeface="Calibri" pitchFamily="34" charset="0"/>
                        </a:rPr>
                        <a:t>18,3%</a:t>
                      </a:r>
                      <a:endParaRPr lang="es-ES" sz="1200" u="none" strike="noStrike" kern="1200" dirty="0">
                        <a:solidFill>
                          <a:schemeClr val="dk1"/>
                        </a:solidFill>
                        <a:effectLst/>
                        <a:latin typeface="Calibri" pitchFamily="34" charset="0"/>
                        <a:ea typeface="+mn-ea"/>
                        <a:cs typeface="Calibri" pitchFamily="34" charset="0"/>
                      </a:endParaRPr>
                    </a:p>
                  </a:txBody>
                  <a:tcPr marL="9525" marR="9525" marT="9525"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200" u="none" strike="noStrike" kern="1200" dirty="0" smtClean="0">
                          <a:solidFill>
                            <a:schemeClr val="dk1"/>
                          </a:solidFill>
                          <a:effectLst/>
                          <a:latin typeface="Calibri" pitchFamily="34" charset="0"/>
                          <a:ea typeface="+mn-ea"/>
                          <a:cs typeface="Calibri" pitchFamily="34" charset="0"/>
                        </a:rPr>
                        <a:t>20,0%</a:t>
                      </a:r>
                      <a:endParaRPr lang="es-ES" sz="1200" u="none" strike="noStrike" kern="1200" dirty="0">
                        <a:solidFill>
                          <a:schemeClr val="dk1"/>
                        </a:solidFill>
                        <a:effectLst/>
                        <a:latin typeface="Calibri" pitchFamily="34" charset="0"/>
                        <a:ea typeface="+mn-ea"/>
                        <a:cs typeface="Calibri" pitchFamily="34" charset="0"/>
                      </a:endParaRPr>
                    </a:p>
                  </a:txBody>
                  <a:tcPr marL="9525" marR="9525" marT="9525"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250607">
                <a:tc>
                  <a:txBody>
                    <a:bodyPr/>
                    <a:lstStyle/>
                    <a:p>
                      <a:pPr algn="l" fontAlgn="t"/>
                      <a:r>
                        <a:rPr lang="es-ES" sz="1100" b="0" i="0" u="none" strike="noStrike" dirty="0" smtClean="0">
                          <a:solidFill>
                            <a:schemeClr val="dk1"/>
                          </a:solidFill>
                          <a:effectLst/>
                          <a:latin typeface="Calibri" pitchFamily="34" charset="0"/>
                          <a:cs typeface="Calibri" pitchFamily="34" charset="0"/>
                        </a:rPr>
                        <a:t>Regular</a:t>
                      </a:r>
                      <a:endParaRPr lang="es-ES" sz="11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ES" sz="1200" u="none" strike="noStrike" dirty="0" smtClean="0">
                          <a:effectLst/>
                          <a:latin typeface="Calibri" pitchFamily="34" charset="0"/>
                          <a:cs typeface="Calibri" pitchFamily="34" charset="0"/>
                        </a:rPr>
                        <a:t>40,7%</a:t>
                      </a:r>
                      <a:endParaRPr lang="es-ES" sz="12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200" u="none" strike="noStrike" kern="1200" dirty="0" smtClean="0">
                          <a:solidFill>
                            <a:schemeClr val="dk1"/>
                          </a:solidFill>
                          <a:effectLst/>
                          <a:latin typeface="Calibri" pitchFamily="34" charset="0"/>
                          <a:ea typeface="+mn-ea"/>
                          <a:cs typeface="Calibri" pitchFamily="34" charset="0"/>
                        </a:rPr>
                        <a:t>37,5%</a:t>
                      </a:r>
                      <a:endParaRPr lang="es-ES" sz="1200" u="none" strike="noStrike" kern="1200" dirty="0">
                        <a:solidFill>
                          <a:schemeClr val="dk1"/>
                        </a:solidFill>
                        <a:effectLst/>
                        <a:latin typeface="Calibri" pitchFamily="34" charset="0"/>
                        <a:ea typeface="+mn-ea"/>
                        <a:cs typeface="Calibri" pitchFamily="34" charset="0"/>
                      </a:endParaRPr>
                    </a:p>
                  </a:txBody>
                  <a:tcPr marL="9525" marR="9525" marT="9525"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200" u="none" strike="noStrike" kern="1200" dirty="0" smtClean="0">
                          <a:solidFill>
                            <a:schemeClr val="dk1"/>
                          </a:solidFill>
                          <a:effectLst/>
                          <a:latin typeface="Calibri" pitchFamily="34" charset="0"/>
                          <a:ea typeface="+mn-ea"/>
                          <a:cs typeface="Calibri" pitchFamily="34" charset="0"/>
                        </a:rPr>
                        <a:t>41,8%</a:t>
                      </a:r>
                      <a:endParaRPr lang="es-ES" sz="1200" u="none" strike="noStrike" kern="1200" dirty="0">
                        <a:solidFill>
                          <a:schemeClr val="dk1"/>
                        </a:solidFill>
                        <a:effectLst/>
                        <a:latin typeface="Calibri" pitchFamily="34" charset="0"/>
                        <a:ea typeface="+mn-ea"/>
                        <a:cs typeface="Calibri" pitchFamily="34" charset="0"/>
                      </a:endParaRPr>
                    </a:p>
                  </a:txBody>
                  <a:tcPr marL="9525" marR="9525" marT="9525"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200" u="none" strike="noStrike" kern="1200" dirty="0" smtClean="0">
                          <a:solidFill>
                            <a:schemeClr val="dk1"/>
                          </a:solidFill>
                          <a:effectLst/>
                          <a:latin typeface="Calibri" pitchFamily="34" charset="0"/>
                          <a:ea typeface="+mn-ea"/>
                          <a:cs typeface="Calibri" pitchFamily="34" charset="0"/>
                        </a:rPr>
                        <a:t>40,1%</a:t>
                      </a:r>
                      <a:endParaRPr lang="es-ES" sz="1200" u="none" strike="noStrike" kern="1200" dirty="0">
                        <a:solidFill>
                          <a:schemeClr val="dk1"/>
                        </a:solidFill>
                        <a:effectLst/>
                        <a:latin typeface="Calibri" pitchFamily="34" charset="0"/>
                        <a:ea typeface="+mn-ea"/>
                        <a:cs typeface="Calibri" pitchFamily="34" charset="0"/>
                      </a:endParaRPr>
                    </a:p>
                  </a:txBody>
                  <a:tcPr marL="9525" marR="9525" marT="9525"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200" u="none" strike="noStrike" kern="1200" dirty="0" smtClean="0">
                          <a:solidFill>
                            <a:schemeClr val="dk1"/>
                          </a:solidFill>
                          <a:effectLst/>
                          <a:latin typeface="Calibri" pitchFamily="34" charset="0"/>
                          <a:ea typeface="+mn-ea"/>
                          <a:cs typeface="Calibri" pitchFamily="34" charset="0"/>
                        </a:rPr>
                        <a:t>41,2%</a:t>
                      </a:r>
                      <a:endParaRPr lang="es-ES" sz="1200" u="none" strike="noStrike" kern="1200" dirty="0">
                        <a:solidFill>
                          <a:schemeClr val="dk1"/>
                        </a:solidFill>
                        <a:effectLst/>
                        <a:latin typeface="Calibri" pitchFamily="34" charset="0"/>
                        <a:ea typeface="+mn-ea"/>
                        <a:cs typeface="Calibri" pitchFamily="34" charset="0"/>
                      </a:endParaRPr>
                    </a:p>
                  </a:txBody>
                  <a:tcPr marL="9525" marR="9525" marT="9525"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200" u="none" strike="noStrike" kern="1200" dirty="0" smtClean="0">
                          <a:solidFill>
                            <a:schemeClr val="dk1"/>
                          </a:solidFill>
                          <a:effectLst/>
                          <a:latin typeface="Calibri" pitchFamily="34" charset="0"/>
                          <a:ea typeface="+mn-ea"/>
                          <a:cs typeface="Calibri" pitchFamily="34" charset="0"/>
                        </a:rPr>
                        <a:t>40,5%</a:t>
                      </a:r>
                      <a:endParaRPr lang="es-ES" sz="1200" u="none" strike="noStrike" kern="1200" dirty="0">
                        <a:solidFill>
                          <a:schemeClr val="dk1"/>
                        </a:solidFill>
                        <a:effectLst/>
                        <a:latin typeface="Calibri" pitchFamily="34" charset="0"/>
                        <a:ea typeface="+mn-ea"/>
                        <a:cs typeface="Calibri" pitchFamily="34" charset="0"/>
                      </a:endParaRPr>
                    </a:p>
                  </a:txBody>
                  <a:tcPr marL="9525" marR="9525" marT="9525"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205822">
                <a:tc>
                  <a:txBody>
                    <a:bodyPr/>
                    <a:lstStyle/>
                    <a:p>
                      <a:pPr algn="l" fontAlgn="t"/>
                      <a:r>
                        <a:rPr lang="es-ES" sz="1100" u="none" strike="noStrike" dirty="0" smtClean="0">
                          <a:effectLst/>
                          <a:latin typeface="Calibri" pitchFamily="34" charset="0"/>
                          <a:cs typeface="Calibri" pitchFamily="34" charset="0"/>
                        </a:rPr>
                        <a:t>Muy mala/</a:t>
                      </a:r>
                      <a:r>
                        <a:rPr lang="es-ES" sz="1100" u="none" strike="noStrike" baseline="0" dirty="0" smtClean="0">
                          <a:effectLst/>
                          <a:latin typeface="Calibri" pitchFamily="34" charset="0"/>
                          <a:cs typeface="Calibri" pitchFamily="34" charset="0"/>
                        </a:rPr>
                        <a:t> Mala</a:t>
                      </a:r>
                      <a:endParaRPr lang="es-ES" sz="11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200" u="none" strike="noStrike" kern="1200" dirty="0" smtClean="0">
                          <a:solidFill>
                            <a:schemeClr val="dk1"/>
                          </a:solidFill>
                          <a:effectLst/>
                          <a:latin typeface="Calibri" pitchFamily="34" charset="0"/>
                          <a:ea typeface="+mn-ea"/>
                          <a:cs typeface="Calibri" pitchFamily="34" charset="0"/>
                        </a:rPr>
                        <a:t>37,9%</a:t>
                      </a:r>
                      <a:endParaRPr lang="es-ES" sz="1200" u="none" strike="noStrike" kern="1200" dirty="0">
                        <a:solidFill>
                          <a:schemeClr val="dk1"/>
                        </a:solidFill>
                        <a:effectLst/>
                        <a:latin typeface="Calibri" pitchFamily="34" charset="0"/>
                        <a:ea typeface="+mn-ea"/>
                        <a:cs typeface="Calibri" pitchFamily="34" charset="0"/>
                      </a:endParaRPr>
                    </a:p>
                  </a:txBody>
                  <a:tcPr marL="9525" marR="9525" marT="9525"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200" u="none" strike="noStrike" kern="1200" dirty="0" smtClean="0">
                          <a:solidFill>
                            <a:schemeClr val="dk1"/>
                          </a:solidFill>
                          <a:effectLst/>
                          <a:latin typeface="Calibri" pitchFamily="34" charset="0"/>
                          <a:ea typeface="+mn-ea"/>
                          <a:cs typeface="Calibri" pitchFamily="34" charset="0"/>
                        </a:rPr>
                        <a:t>37,7%</a:t>
                      </a:r>
                      <a:endParaRPr lang="es-ES" sz="1200" u="none" strike="noStrike" kern="1200" dirty="0">
                        <a:solidFill>
                          <a:schemeClr val="dk1"/>
                        </a:solidFill>
                        <a:effectLst/>
                        <a:latin typeface="Calibri" pitchFamily="34" charset="0"/>
                        <a:ea typeface="+mn-ea"/>
                        <a:cs typeface="Calibri" pitchFamily="34" charset="0"/>
                      </a:endParaRPr>
                    </a:p>
                  </a:txBody>
                  <a:tcPr marL="9525" marR="9525" marT="9525"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200" u="none" strike="noStrike" kern="1200" dirty="0" smtClean="0">
                          <a:solidFill>
                            <a:schemeClr val="dk1"/>
                          </a:solidFill>
                          <a:effectLst/>
                          <a:latin typeface="Calibri" pitchFamily="34" charset="0"/>
                          <a:ea typeface="+mn-ea"/>
                          <a:cs typeface="Calibri" pitchFamily="34" charset="0"/>
                        </a:rPr>
                        <a:t>35,1%</a:t>
                      </a:r>
                      <a:endParaRPr lang="es-ES" sz="1200" u="none" strike="noStrike" kern="1200" dirty="0">
                        <a:solidFill>
                          <a:schemeClr val="dk1"/>
                        </a:solidFill>
                        <a:effectLst/>
                        <a:latin typeface="Calibri" pitchFamily="34" charset="0"/>
                        <a:ea typeface="+mn-ea"/>
                        <a:cs typeface="Calibri" pitchFamily="34" charset="0"/>
                      </a:endParaRPr>
                    </a:p>
                  </a:txBody>
                  <a:tcPr marL="9525" marR="9525" marT="9525"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200" u="none" strike="noStrike" kern="1200" dirty="0" smtClean="0">
                          <a:solidFill>
                            <a:schemeClr val="dk1"/>
                          </a:solidFill>
                          <a:effectLst/>
                          <a:latin typeface="Calibri" pitchFamily="34" charset="0"/>
                          <a:ea typeface="+mn-ea"/>
                          <a:cs typeface="Calibri" pitchFamily="34" charset="0"/>
                        </a:rPr>
                        <a:t>37,9%</a:t>
                      </a:r>
                      <a:endParaRPr lang="es-ES" sz="1200" u="none" strike="noStrike" kern="1200" dirty="0">
                        <a:solidFill>
                          <a:schemeClr val="dk1"/>
                        </a:solidFill>
                        <a:effectLst/>
                        <a:latin typeface="Calibri" pitchFamily="34" charset="0"/>
                        <a:ea typeface="+mn-ea"/>
                        <a:cs typeface="Calibri" pitchFamily="34" charset="0"/>
                      </a:endParaRPr>
                    </a:p>
                  </a:txBody>
                  <a:tcPr marL="9525" marR="9525" marT="9525"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200" u="none" strike="noStrike" kern="1200" dirty="0" smtClean="0">
                          <a:solidFill>
                            <a:schemeClr val="dk1"/>
                          </a:solidFill>
                          <a:effectLst/>
                          <a:latin typeface="Calibri" pitchFamily="34" charset="0"/>
                          <a:ea typeface="+mn-ea"/>
                          <a:cs typeface="Calibri" pitchFamily="34" charset="0"/>
                        </a:rPr>
                        <a:t>39,9%</a:t>
                      </a:r>
                      <a:endParaRPr lang="es-ES" sz="1200" u="none" strike="noStrike" kern="1200" dirty="0">
                        <a:solidFill>
                          <a:schemeClr val="dk1"/>
                        </a:solidFill>
                        <a:effectLst/>
                        <a:latin typeface="Calibri" pitchFamily="34" charset="0"/>
                        <a:ea typeface="+mn-ea"/>
                        <a:cs typeface="Calibri" pitchFamily="34" charset="0"/>
                      </a:endParaRPr>
                    </a:p>
                  </a:txBody>
                  <a:tcPr marL="9525" marR="9525" marT="9525"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200" u="none" strike="noStrike" kern="1200" dirty="0" smtClean="0">
                          <a:solidFill>
                            <a:schemeClr val="dk1"/>
                          </a:solidFill>
                          <a:effectLst/>
                          <a:latin typeface="Calibri" pitchFamily="34" charset="0"/>
                          <a:ea typeface="+mn-ea"/>
                          <a:cs typeface="Calibri" pitchFamily="34" charset="0"/>
                        </a:rPr>
                        <a:t>39,5%</a:t>
                      </a:r>
                      <a:endParaRPr lang="es-ES" sz="1200" u="none" strike="noStrike" kern="1200" dirty="0">
                        <a:solidFill>
                          <a:schemeClr val="dk1"/>
                        </a:solidFill>
                        <a:effectLst/>
                        <a:latin typeface="Calibri" pitchFamily="34" charset="0"/>
                        <a:ea typeface="+mn-ea"/>
                        <a:cs typeface="Calibri" pitchFamily="34" charset="0"/>
                      </a:endParaRPr>
                    </a:p>
                  </a:txBody>
                  <a:tcPr marL="9525" marR="9525" marT="9525"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xmlns="" val="3265624450"/>
      </p:ext>
    </p:extLst>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36513" y="35999"/>
            <a:ext cx="8516887" cy="648000"/>
          </a:xfrm>
          <a:prstGeom prst="rect">
            <a:avLst/>
          </a:prstGeom>
          <a:solidFill>
            <a:schemeClr val="accent3"/>
          </a:solidFill>
          <a:ln>
            <a:noFill/>
          </a:ln>
          <a:effectLst/>
          <a:extLst/>
        </p:spPr>
        <p:txBody>
          <a:bodyPr wrap="square" lIns="0" tIns="0" rIns="0" bIns="0" anchor="ctr">
            <a:spAutoFit/>
          </a:bodyPr>
          <a:lstStyle/>
          <a:p>
            <a:endParaRPr lang="es-ES"/>
          </a:p>
        </p:txBody>
      </p:sp>
      <p:sp>
        <p:nvSpPr>
          <p:cNvPr id="4" name="3 Marcador de número de diapositiva"/>
          <p:cNvSpPr>
            <a:spLocks noGrp="1"/>
          </p:cNvSpPr>
          <p:nvPr>
            <p:ph type="sldNum" sz="quarter" idx="10"/>
          </p:nvPr>
        </p:nvSpPr>
        <p:spPr/>
        <p:txBody>
          <a:bodyPr/>
          <a:lstStyle/>
          <a:p>
            <a:r>
              <a:rPr lang="en-US" smtClean="0"/>
              <a:t>-</a:t>
            </a:r>
            <a:fld id="{41B2AE44-E9C6-4EAB-BC73-5008DB342051}" type="slidenum">
              <a:rPr lang="en-US" smtClean="0"/>
              <a:pPr/>
              <a:t>15</a:t>
            </a:fld>
            <a:r>
              <a:rPr lang="en-US" smtClean="0"/>
              <a:t>-</a:t>
            </a:r>
            <a:endParaRPr lang="en-US"/>
          </a:p>
        </p:txBody>
      </p:sp>
      <p:sp>
        <p:nvSpPr>
          <p:cNvPr id="5" name="4 CuadroTexto"/>
          <p:cNvSpPr txBox="1"/>
          <p:nvPr/>
        </p:nvSpPr>
        <p:spPr>
          <a:xfrm>
            <a:off x="0" y="6396335"/>
            <a:ext cx="7545288" cy="461665"/>
          </a:xfrm>
          <a:prstGeom prst="rect">
            <a:avLst/>
          </a:prstGeom>
          <a:noFill/>
        </p:spPr>
        <p:txBody>
          <a:bodyPr wrap="square" rtlCol="0">
            <a:spAutoFit/>
          </a:bodyPr>
          <a:lstStyle>
            <a:defPPr>
              <a:defRPr lang="es-ES_tradnl"/>
            </a:defPPr>
            <a:lvl1pPr algn="l">
              <a:defRPr sz="1200">
                <a:solidFill>
                  <a:schemeClr val="bg1">
                    <a:lumMod val="50000"/>
                  </a:schemeClr>
                </a:solidFill>
                <a:latin typeface="Calibri" pitchFamily="34" charset="0"/>
                <a:cs typeface="Calibri" pitchFamily="34" charset="0"/>
              </a:defRPr>
            </a:lvl1pPr>
          </a:lstStyle>
          <a:p>
            <a:r>
              <a:rPr lang="es-ES" dirty="0"/>
              <a:t>P2.- En qué medida cree usted que en los últimos años el comportamiento antisocial en</a:t>
            </a:r>
            <a:br>
              <a:rPr lang="es-ES" dirty="0"/>
            </a:br>
            <a:r>
              <a:rPr lang="es-ES" dirty="0"/>
              <a:t>España es un problema que…</a:t>
            </a:r>
          </a:p>
        </p:txBody>
      </p:sp>
      <p:sp>
        <p:nvSpPr>
          <p:cNvPr id="6" name="5 CuadroTexto"/>
          <p:cNvSpPr txBox="1"/>
          <p:nvPr/>
        </p:nvSpPr>
        <p:spPr>
          <a:xfrm>
            <a:off x="56456" y="170534"/>
            <a:ext cx="6857518" cy="400110"/>
          </a:xfrm>
          <a:prstGeom prst="rect">
            <a:avLst/>
          </a:prstGeom>
          <a:noFill/>
        </p:spPr>
        <p:txBody>
          <a:bodyPr wrap="none" rtlCol="0">
            <a:spAutoFit/>
          </a:bodyPr>
          <a:lstStyle/>
          <a:p>
            <a:pPr algn="l"/>
            <a:r>
              <a:rPr lang="es-ES" sz="2000" dirty="0" smtClean="0">
                <a:ln>
                  <a:solidFill>
                    <a:schemeClr val="bg1"/>
                  </a:solidFill>
                </a:ln>
                <a:solidFill>
                  <a:schemeClr val="bg1"/>
                </a:solidFill>
                <a:latin typeface="Calibri" pitchFamily="34" charset="0"/>
                <a:cs typeface="Calibri" pitchFamily="34" charset="0"/>
              </a:rPr>
              <a:t>LA INSEGURIDAD CIUDADANA EN </a:t>
            </a:r>
            <a:r>
              <a:rPr lang="es-ES" sz="2000" dirty="0">
                <a:ln>
                  <a:solidFill>
                    <a:schemeClr val="bg1"/>
                  </a:solidFill>
                </a:ln>
                <a:solidFill>
                  <a:schemeClr val="bg1"/>
                </a:solidFill>
                <a:latin typeface="Calibri" pitchFamily="34" charset="0"/>
                <a:cs typeface="Calibri" pitchFamily="34" charset="0"/>
              </a:rPr>
              <a:t>ESPAÑA – VISION DEL PASADO</a:t>
            </a:r>
          </a:p>
        </p:txBody>
      </p:sp>
      <p:sp>
        <p:nvSpPr>
          <p:cNvPr id="8" name="7 CuadroTexto"/>
          <p:cNvSpPr txBox="1"/>
          <p:nvPr/>
        </p:nvSpPr>
        <p:spPr>
          <a:xfrm>
            <a:off x="56456" y="836712"/>
            <a:ext cx="8640960" cy="400110"/>
          </a:xfrm>
          <a:prstGeom prst="rect">
            <a:avLst/>
          </a:prstGeom>
          <a:noFill/>
          <a:ln>
            <a:noFill/>
          </a:ln>
        </p:spPr>
        <p:txBody>
          <a:bodyPr wrap="square" rtlCol="0">
            <a:spAutoFit/>
          </a:bodyPr>
          <a:lstStyle>
            <a:defPPr>
              <a:defRPr lang="es-ES_tradnl"/>
            </a:defPPr>
            <a:lvl1pPr algn="l">
              <a:spcBef>
                <a:spcPts val="0"/>
              </a:spcBef>
              <a:defRPr sz="2000" b="1">
                <a:solidFill>
                  <a:schemeClr val="bg1">
                    <a:lumMod val="50000"/>
                  </a:schemeClr>
                </a:solidFill>
                <a:latin typeface="Calibri" pitchFamily="34" charset="0"/>
                <a:cs typeface="Calibri" pitchFamily="34" charset="0"/>
              </a:defRPr>
            </a:lvl1pPr>
          </a:lstStyle>
          <a:p>
            <a:r>
              <a:rPr lang="es-ES" dirty="0">
                <a:solidFill>
                  <a:schemeClr val="accent3">
                    <a:lumMod val="50000"/>
                  </a:schemeClr>
                </a:solidFill>
              </a:rPr>
              <a:t>Evolución de la percepción </a:t>
            </a:r>
            <a:r>
              <a:rPr lang="es-ES" dirty="0" smtClean="0">
                <a:solidFill>
                  <a:schemeClr val="accent3">
                    <a:lumMod val="50000"/>
                  </a:schemeClr>
                </a:solidFill>
              </a:rPr>
              <a:t>de la inseguridad</a:t>
            </a:r>
            <a:endParaRPr lang="es-ES" dirty="0">
              <a:solidFill>
                <a:schemeClr val="accent3">
                  <a:lumMod val="50000"/>
                </a:schemeClr>
              </a:solidFill>
            </a:endParaRPr>
          </a:p>
        </p:txBody>
      </p:sp>
      <p:graphicFrame>
        <p:nvGraphicFramePr>
          <p:cNvPr id="10" name="9 Gráfico"/>
          <p:cNvGraphicFramePr/>
          <p:nvPr>
            <p:extLst>
              <p:ext uri="{D42A27DB-BD31-4B8C-83A1-F6EECF244321}">
                <p14:modId xmlns:p14="http://schemas.microsoft.com/office/powerpoint/2010/main" xmlns="" val="1686033718"/>
              </p:ext>
            </p:extLst>
          </p:nvPr>
        </p:nvGraphicFramePr>
        <p:xfrm>
          <a:off x="390526" y="1539593"/>
          <a:ext cx="4681538" cy="3717462"/>
        </p:xfrm>
        <a:graphic>
          <a:graphicData uri="http://schemas.openxmlformats.org/drawingml/2006/chart">
            <c:chart xmlns:c="http://schemas.openxmlformats.org/drawingml/2006/chart" xmlns:r="http://schemas.openxmlformats.org/officeDocument/2006/relationships" r:id="rId2"/>
          </a:graphicData>
        </a:graphic>
      </p:graphicFrame>
      <p:sp>
        <p:nvSpPr>
          <p:cNvPr id="12" name="11 CuadroTexto"/>
          <p:cNvSpPr txBox="1"/>
          <p:nvPr/>
        </p:nvSpPr>
        <p:spPr>
          <a:xfrm rot="16200000">
            <a:off x="3647326" y="3097641"/>
            <a:ext cx="2907237" cy="276999"/>
          </a:xfrm>
          <a:prstGeom prst="rect">
            <a:avLst/>
          </a:prstGeom>
          <a:noFill/>
        </p:spPr>
        <p:txBody>
          <a:bodyPr wrap="square" lIns="36000" rIns="36000" rtlCol="0" anchor="ctr">
            <a:spAutoFit/>
          </a:bodyPr>
          <a:lstStyle>
            <a:defPPr>
              <a:defRPr lang="es-ES_tradnl"/>
            </a:defPPr>
            <a:lvl1pPr algn="l">
              <a:defRPr sz="1200">
                <a:latin typeface="Calibri" pitchFamily="34" charset="0"/>
                <a:cs typeface="Calibri" pitchFamily="34" charset="0"/>
              </a:defRPr>
            </a:lvl1pPr>
          </a:lstStyle>
          <a:p>
            <a:r>
              <a:rPr lang="es-ES" dirty="0" smtClean="0"/>
              <a:t>BASE Total muestra: </a:t>
            </a:r>
            <a:r>
              <a:rPr lang="es-ES" dirty="0"/>
              <a:t>2.081 CASOS</a:t>
            </a:r>
          </a:p>
        </p:txBody>
      </p:sp>
      <p:sp>
        <p:nvSpPr>
          <p:cNvPr id="13" name="12 CuadroTexto"/>
          <p:cNvSpPr txBox="1"/>
          <p:nvPr/>
        </p:nvSpPr>
        <p:spPr>
          <a:xfrm>
            <a:off x="5834960" y="1373250"/>
            <a:ext cx="1136608" cy="884238"/>
          </a:xfrm>
          <a:prstGeom prst="rect">
            <a:avLst/>
          </a:prstGeom>
          <a:noFill/>
        </p:spPr>
        <p:txBody>
          <a:bodyPr wrap="none" lIns="0" tIns="720000" rIns="0" bIns="0" rtlCol="0" anchor="ctr">
            <a:noAutofit/>
          </a:bodyPr>
          <a:lstStyle>
            <a:defPPr>
              <a:defRPr lang="es-ES_tradnl"/>
            </a:defPPr>
            <a:lvl1pPr>
              <a:spcBef>
                <a:spcPts val="600"/>
              </a:spcBef>
              <a:defRPr sz="13800" b="1">
                <a:solidFill>
                  <a:schemeClr val="accent3">
                    <a:lumMod val="20000"/>
                    <a:lumOff val="80000"/>
                  </a:schemeClr>
                </a:solidFill>
                <a:latin typeface="+mj-lt"/>
                <a:ea typeface="Verdana" pitchFamily="34" charset="0"/>
                <a:cs typeface="Verdana" pitchFamily="34" charset="0"/>
              </a:defRPr>
            </a:lvl1pPr>
          </a:lstStyle>
          <a:p>
            <a:r>
              <a:rPr lang="es-ES" dirty="0"/>
              <a:t>“</a:t>
            </a:r>
          </a:p>
        </p:txBody>
      </p:sp>
      <p:sp>
        <p:nvSpPr>
          <p:cNvPr id="18" name="17 CuadroTexto"/>
          <p:cNvSpPr txBox="1"/>
          <p:nvPr/>
        </p:nvSpPr>
        <p:spPr>
          <a:xfrm>
            <a:off x="7970752" y="4007932"/>
            <a:ext cx="1136608" cy="884238"/>
          </a:xfrm>
          <a:prstGeom prst="rect">
            <a:avLst/>
          </a:prstGeom>
          <a:noFill/>
        </p:spPr>
        <p:txBody>
          <a:bodyPr wrap="none" lIns="0" tIns="720000" rIns="0" bIns="0" rtlCol="0" anchor="ctr">
            <a:noAutofit/>
          </a:bodyPr>
          <a:lstStyle>
            <a:defPPr>
              <a:defRPr lang="es-ES_tradnl"/>
            </a:defPPr>
            <a:lvl1pPr>
              <a:spcBef>
                <a:spcPts val="600"/>
              </a:spcBef>
              <a:defRPr sz="13800" b="1">
                <a:solidFill>
                  <a:schemeClr val="accent3">
                    <a:lumMod val="20000"/>
                    <a:lumOff val="80000"/>
                  </a:schemeClr>
                </a:solidFill>
                <a:latin typeface="+mj-lt"/>
                <a:ea typeface="Verdana" pitchFamily="34" charset="0"/>
                <a:cs typeface="Verdana" pitchFamily="34" charset="0"/>
              </a:defRPr>
            </a:lvl1pPr>
          </a:lstStyle>
          <a:p>
            <a:r>
              <a:rPr lang="es-ES" dirty="0"/>
              <a:t>”</a:t>
            </a:r>
          </a:p>
        </p:txBody>
      </p:sp>
      <p:sp>
        <p:nvSpPr>
          <p:cNvPr id="19" name="18 CuadroTexto"/>
          <p:cNvSpPr txBox="1"/>
          <p:nvPr/>
        </p:nvSpPr>
        <p:spPr>
          <a:xfrm>
            <a:off x="6210912" y="1900800"/>
            <a:ext cx="2736304" cy="2677656"/>
          </a:xfrm>
          <a:prstGeom prst="rect">
            <a:avLst/>
          </a:prstGeom>
          <a:noFill/>
        </p:spPr>
        <p:txBody>
          <a:bodyPr wrap="square" rtlCol="0">
            <a:spAutoFit/>
          </a:bodyPr>
          <a:lstStyle/>
          <a:p>
            <a:pPr>
              <a:spcBef>
                <a:spcPts val="600"/>
              </a:spcBef>
            </a:pPr>
            <a:r>
              <a:rPr lang="es-ES" sz="2400" dirty="0" smtClean="0">
                <a:ln>
                  <a:solidFill>
                    <a:schemeClr val="bg1">
                      <a:lumMod val="50000"/>
                    </a:schemeClr>
                  </a:solidFill>
                </a:ln>
                <a:solidFill>
                  <a:schemeClr val="tx1">
                    <a:lumMod val="50000"/>
                    <a:lumOff val="50000"/>
                  </a:schemeClr>
                </a:solidFill>
                <a:latin typeface="Palatino" pitchFamily="18" charset="0"/>
                <a:ea typeface="Verdana" pitchFamily="34" charset="0"/>
                <a:cs typeface="Lucida Sans Unicode" pitchFamily="34" charset="0"/>
              </a:rPr>
              <a:t>Poco más de tres cuartas partes de la población opinan que la situación de la inseguridad ha empeorado en los últimos años</a:t>
            </a:r>
            <a:endParaRPr lang="es-ES" sz="2400" i="1" dirty="0">
              <a:ln>
                <a:solidFill>
                  <a:schemeClr val="bg1">
                    <a:lumMod val="50000"/>
                  </a:schemeClr>
                </a:solidFill>
              </a:ln>
              <a:solidFill>
                <a:schemeClr val="tx1">
                  <a:lumMod val="50000"/>
                  <a:lumOff val="50000"/>
                </a:schemeClr>
              </a:solidFill>
              <a:latin typeface="Palatino" pitchFamily="18" charset="0"/>
              <a:ea typeface="Verdana" pitchFamily="34" charset="0"/>
              <a:cs typeface="Lucida Sans Unicode" pitchFamily="34" charset="0"/>
            </a:endParaRPr>
          </a:p>
        </p:txBody>
      </p:sp>
      <p:graphicFrame>
        <p:nvGraphicFramePr>
          <p:cNvPr id="20" name="19 Tabla"/>
          <p:cNvGraphicFramePr>
            <a:graphicFrameLocks noGrp="1"/>
          </p:cNvGraphicFramePr>
          <p:nvPr>
            <p:extLst>
              <p:ext uri="{D42A27DB-BD31-4B8C-83A1-F6EECF244321}">
                <p14:modId xmlns:p14="http://schemas.microsoft.com/office/powerpoint/2010/main" xmlns="" val="942397381"/>
              </p:ext>
            </p:extLst>
          </p:nvPr>
        </p:nvGraphicFramePr>
        <p:xfrm>
          <a:off x="898209" y="5322088"/>
          <a:ext cx="4103205" cy="637403"/>
        </p:xfrm>
        <a:graphic>
          <a:graphicData uri="http://schemas.openxmlformats.org/drawingml/2006/table">
            <a:tbl>
              <a:tblPr firstRow="1" bandRow="1">
                <a:tableStyleId>{5C22544A-7EE6-4342-B048-85BDC9FD1C3A}</a:tableStyleId>
              </a:tblPr>
              <a:tblGrid>
                <a:gridCol w="1367735"/>
                <a:gridCol w="1367735"/>
                <a:gridCol w="1367735"/>
              </a:tblGrid>
              <a:tr h="308219">
                <a:tc gridSpan="3">
                  <a:txBody>
                    <a:bodyPr/>
                    <a:lstStyle/>
                    <a:p>
                      <a:pPr algn="l">
                        <a:lnSpc>
                          <a:spcPct val="90000"/>
                        </a:lnSpc>
                      </a:pPr>
                      <a:r>
                        <a:rPr lang="es-ES" sz="1200" b="0" dirty="0" smtClean="0">
                          <a:solidFill>
                            <a:schemeClr val="tx1"/>
                          </a:solidFill>
                          <a:latin typeface="Calibri" pitchFamily="34" charset="0"/>
                          <a:cs typeface="Calibri" pitchFamily="34" charset="0"/>
                        </a:rPr>
                        <a:t>Datos del</a:t>
                      </a:r>
                      <a:r>
                        <a:rPr lang="es-ES" sz="1200" b="0" baseline="0" dirty="0" smtClean="0">
                          <a:solidFill>
                            <a:schemeClr val="tx1"/>
                          </a:solidFill>
                          <a:latin typeface="Calibri" pitchFamily="34" charset="0"/>
                          <a:cs typeface="Calibri" pitchFamily="34" charset="0"/>
                        </a:rPr>
                        <a:t> estudio ADT  Hábitos y actitudes hacia la seguridad…</a:t>
                      </a:r>
                    </a:p>
                    <a:p>
                      <a:pPr algn="l">
                        <a:lnSpc>
                          <a:spcPct val="90000"/>
                        </a:lnSpc>
                      </a:pPr>
                      <a:r>
                        <a:rPr lang="es-ES" sz="1200" b="0" baseline="0" dirty="0" smtClean="0">
                          <a:solidFill>
                            <a:schemeClr val="tx1"/>
                          </a:solidFill>
                          <a:latin typeface="Calibri" pitchFamily="34" charset="0"/>
                          <a:cs typeface="Calibri" pitchFamily="34" charset="0"/>
                        </a:rPr>
                        <a:t>Marzo, 2007</a:t>
                      </a:r>
                      <a:endParaRPr lang="es-ES" sz="1200" b="0" dirty="0" smtClean="0">
                        <a:solidFill>
                          <a:schemeClr val="tx1"/>
                        </a:solidFill>
                        <a:latin typeface="Calibri" pitchFamily="34" charset="0"/>
                        <a:cs typeface="Calibri"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solidFill>
                      <a:srgbClr val="E0E4CC"/>
                    </a:solidFill>
                  </a:tcPr>
                </a:tc>
                <a:tc hMerge="1">
                  <a:txBody>
                    <a:bodyPr/>
                    <a:lstStyle/>
                    <a:p>
                      <a:pPr marL="0" marR="0" indent="0" algn="ctr" defTabSz="914400" rtl="0" eaLnBrk="1" fontAlgn="auto" latinLnBrk="0" hangingPunct="1">
                        <a:lnSpc>
                          <a:spcPct val="90000"/>
                        </a:lnSpc>
                        <a:spcBef>
                          <a:spcPts val="0"/>
                        </a:spcBef>
                        <a:spcAft>
                          <a:spcPts val="0"/>
                        </a:spcAft>
                        <a:buClrTx/>
                        <a:buSzTx/>
                        <a:buFontTx/>
                        <a:buNone/>
                        <a:tabLst/>
                        <a:defRPr/>
                      </a:pPr>
                      <a:endParaRPr lang="es-ES" sz="900" b="0" dirty="0" smtClean="0">
                        <a:solidFill>
                          <a:schemeClr val="tx1"/>
                        </a:solidFill>
                        <a:latin typeface="Calibri" pitchFamily="34" charset="0"/>
                        <a:cs typeface="Calibri"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auto" latinLnBrk="0" hangingPunct="1">
                        <a:lnSpc>
                          <a:spcPct val="90000"/>
                        </a:lnSpc>
                        <a:spcBef>
                          <a:spcPts val="0"/>
                        </a:spcBef>
                        <a:spcAft>
                          <a:spcPts val="0"/>
                        </a:spcAft>
                        <a:buClrTx/>
                        <a:buSzTx/>
                        <a:buFontTx/>
                        <a:buNone/>
                        <a:tabLst/>
                        <a:defRPr/>
                      </a:pPr>
                      <a:endParaRPr lang="es-ES" sz="900" b="0" dirty="0" smtClean="0">
                        <a:solidFill>
                          <a:schemeClr val="tx1"/>
                        </a:solidFill>
                        <a:latin typeface="Calibri" pitchFamily="34" charset="0"/>
                        <a:cs typeface="Calibri"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308219">
                <a:tc>
                  <a:txBody>
                    <a:bodyPr/>
                    <a:lstStyle/>
                    <a:p>
                      <a:pPr algn="ctr">
                        <a:lnSpc>
                          <a:spcPct val="90000"/>
                        </a:lnSpc>
                      </a:pPr>
                      <a:r>
                        <a:rPr lang="es-ES" sz="1200" b="0" dirty="0" smtClean="0">
                          <a:solidFill>
                            <a:schemeClr val="tx1"/>
                          </a:solidFill>
                          <a:latin typeface="Calibri" pitchFamily="34" charset="0"/>
                          <a:cs typeface="Calibri" pitchFamily="34" charset="0"/>
                        </a:rPr>
                        <a:t>64,4%</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90000"/>
                        </a:lnSpc>
                        <a:spcBef>
                          <a:spcPts val="0"/>
                        </a:spcBef>
                        <a:spcAft>
                          <a:spcPts val="0"/>
                        </a:spcAft>
                        <a:buClrTx/>
                        <a:buSzTx/>
                        <a:buFontTx/>
                        <a:buNone/>
                        <a:tabLst/>
                        <a:defRPr/>
                      </a:pPr>
                      <a:r>
                        <a:rPr lang="es-ES" sz="1200" b="0" dirty="0" smtClean="0">
                          <a:solidFill>
                            <a:schemeClr val="tx1"/>
                          </a:solidFill>
                          <a:latin typeface="Calibri" pitchFamily="34" charset="0"/>
                          <a:cs typeface="Calibri" pitchFamily="34" charset="0"/>
                        </a:rPr>
                        <a:t>22,5%</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90000"/>
                        </a:lnSpc>
                        <a:spcBef>
                          <a:spcPts val="0"/>
                        </a:spcBef>
                        <a:spcAft>
                          <a:spcPts val="0"/>
                        </a:spcAft>
                        <a:buClrTx/>
                        <a:buSzTx/>
                        <a:buFontTx/>
                        <a:buNone/>
                        <a:tabLst/>
                        <a:defRPr/>
                      </a:pPr>
                      <a:r>
                        <a:rPr lang="es-ES" sz="1200" b="0" dirty="0" smtClean="0">
                          <a:solidFill>
                            <a:schemeClr val="tx1"/>
                          </a:solidFill>
                          <a:latin typeface="Calibri" pitchFamily="34" charset="0"/>
                          <a:cs typeface="Calibri" pitchFamily="34" charset="0"/>
                        </a:rPr>
                        <a:t>12,4%</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1" name="20 Rectángulo"/>
          <p:cNvSpPr/>
          <p:nvPr/>
        </p:nvSpPr>
        <p:spPr>
          <a:xfrm>
            <a:off x="5044949" y="5427837"/>
            <a:ext cx="4845772" cy="338554"/>
          </a:xfrm>
          <a:prstGeom prst="rect">
            <a:avLst/>
          </a:prstGeom>
        </p:spPr>
        <p:txBody>
          <a:bodyPr wrap="square">
            <a:spAutoFit/>
          </a:bodyPr>
          <a:lstStyle/>
          <a:p>
            <a:r>
              <a:rPr lang="es-ES" sz="1600" b="1" dirty="0" smtClean="0">
                <a:solidFill>
                  <a:schemeClr val="accent3">
                    <a:lumMod val="50000"/>
                  </a:schemeClr>
                </a:solidFill>
                <a:latin typeface="Calibri" pitchFamily="34" charset="0"/>
                <a:cs typeface="Calibri" pitchFamily="34" charset="0"/>
              </a:rPr>
              <a:t>INDICE DE EVOLUCIÓN</a:t>
            </a:r>
            <a:r>
              <a:rPr lang="es-ES" sz="1600" b="1" baseline="30000" dirty="0" smtClean="0">
                <a:solidFill>
                  <a:schemeClr val="accent3">
                    <a:lumMod val="50000"/>
                  </a:schemeClr>
                </a:solidFill>
                <a:latin typeface="Calibri" pitchFamily="34" charset="0"/>
                <a:cs typeface="Calibri" pitchFamily="34" charset="0"/>
              </a:rPr>
              <a:t>2</a:t>
            </a:r>
            <a:r>
              <a:rPr lang="es-ES" sz="1600" b="1" dirty="0" smtClean="0">
                <a:solidFill>
                  <a:schemeClr val="accent3">
                    <a:lumMod val="50000"/>
                  </a:schemeClr>
                </a:solidFill>
                <a:latin typeface="Calibri" pitchFamily="34" charset="0"/>
                <a:cs typeface="Calibri" pitchFamily="34" charset="0"/>
              </a:rPr>
              <a:t> = </a:t>
            </a:r>
            <a:r>
              <a:rPr lang="es-ES" sz="1600" b="1" i="1" dirty="0" smtClean="0">
                <a:solidFill>
                  <a:schemeClr val="accent3">
                    <a:lumMod val="50000"/>
                  </a:schemeClr>
                </a:solidFill>
                <a:latin typeface="Calibri" pitchFamily="34" charset="0"/>
                <a:cs typeface="Calibri" pitchFamily="34" charset="0"/>
              </a:rPr>
              <a:t> </a:t>
            </a:r>
            <a:r>
              <a:rPr lang="es-ES" sz="1600" b="1" dirty="0" smtClean="0">
                <a:solidFill>
                  <a:schemeClr val="accent3">
                    <a:lumMod val="50000"/>
                  </a:schemeClr>
                </a:solidFill>
                <a:latin typeface="Calibri" pitchFamily="34" charset="0"/>
                <a:cs typeface="Calibri" pitchFamily="34" charset="0"/>
              </a:rPr>
              <a:t>74,0%</a:t>
            </a:r>
          </a:p>
        </p:txBody>
      </p:sp>
      <p:sp>
        <p:nvSpPr>
          <p:cNvPr id="22" name="21 CuadroTexto"/>
          <p:cNvSpPr txBox="1"/>
          <p:nvPr/>
        </p:nvSpPr>
        <p:spPr>
          <a:xfrm>
            <a:off x="1337504" y="6176959"/>
            <a:ext cx="8571264" cy="246221"/>
          </a:xfrm>
          <a:prstGeom prst="rect">
            <a:avLst/>
          </a:prstGeom>
          <a:noFill/>
        </p:spPr>
        <p:txBody>
          <a:bodyPr wrap="square" rtlCol="0">
            <a:spAutoFit/>
          </a:bodyPr>
          <a:lstStyle>
            <a:defPPr>
              <a:defRPr lang="es-ES_tradnl"/>
            </a:defPPr>
            <a:lvl1pPr algn="l">
              <a:defRPr sz="1200">
                <a:solidFill>
                  <a:schemeClr val="bg1">
                    <a:lumMod val="50000"/>
                  </a:schemeClr>
                </a:solidFill>
                <a:latin typeface="Calibri" pitchFamily="34" charset="0"/>
                <a:cs typeface="Calibri" pitchFamily="34" charset="0"/>
              </a:defRPr>
            </a:lvl1pPr>
          </a:lstStyle>
          <a:p>
            <a:pPr algn="r"/>
            <a:r>
              <a:rPr lang="es-ES" sz="1000" i="1" baseline="30000" dirty="0" smtClean="0"/>
              <a:t>2 </a:t>
            </a:r>
            <a:r>
              <a:rPr lang="es-ES" sz="1000" i="1" dirty="0" smtClean="0"/>
              <a:t>ÍNDICE DE EVOLUCIÓN es la diferencia porcentual entre ha aumentado y ha disminuido ( % Ha aumentado - % Ha disminuido)</a:t>
            </a:r>
            <a:endParaRPr lang="es-ES" sz="1000" i="1" dirty="0"/>
          </a:p>
        </p:txBody>
      </p:sp>
    </p:spTree>
    <p:extLst>
      <p:ext uri="{BB962C8B-B14F-4D97-AF65-F5344CB8AC3E}">
        <p14:creationId xmlns:p14="http://schemas.microsoft.com/office/powerpoint/2010/main" xmlns="" val="2177015500"/>
      </p:ext>
    </p:extLst>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36513" y="35999"/>
            <a:ext cx="8516887" cy="648000"/>
          </a:xfrm>
          <a:prstGeom prst="rect">
            <a:avLst/>
          </a:prstGeom>
          <a:solidFill>
            <a:schemeClr val="accent3"/>
          </a:solidFill>
          <a:ln>
            <a:noFill/>
          </a:ln>
          <a:effectLst/>
          <a:extLst/>
        </p:spPr>
        <p:txBody>
          <a:bodyPr wrap="square" lIns="0" tIns="0" rIns="0" bIns="0" anchor="ctr">
            <a:spAutoFit/>
          </a:bodyPr>
          <a:lstStyle/>
          <a:p>
            <a:endParaRPr lang="es-ES"/>
          </a:p>
        </p:txBody>
      </p:sp>
      <p:sp>
        <p:nvSpPr>
          <p:cNvPr id="4" name="3 Marcador de número de diapositiva"/>
          <p:cNvSpPr>
            <a:spLocks noGrp="1"/>
          </p:cNvSpPr>
          <p:nvPr>
            <p:ph type="sldNum" sz="quarter" idx="10"/>
          </p:nvPr>
        </p:nvSpPr>
        <p:spPr/>
        <p:txBody>
          <a:bodyPr/>
          <a:lstStyle/>
          <a:p>
            <a:r>
              <a:rPr lang="en-US" smtClean="0"/>
              <a:t>-</a:t>
            </a:r>
            <a:fld id="{41B2AE44-E9C6-4EAB-BC73-5008DB342051}" type="slidenum">
              <a:rPr lang="en-US" smtClean="0"/>
              <a:pPr/>
              <a:t>16</a:t>
            </a:fld>
            <a:r>
              <a:rPr lang="en-US" smtClean="0"/>
              <a:t>-</a:t>
            </a:r>
            <a:endParaRPr lang="en-US"/>
          </a:p>
        </p:txBody>
      </p:sp>
      <p:sp>
        <p:nvSpPr>
          <p:cNvPr id="6" name="5 CuadroTexto"/>
          <p:cNvSpPr txBox="1"/>
          <p:nvPr/>
        </p:nvSpPr>
        <p:spPr>
          <a:xfrm>
            <a:off x="56456" y="170534"/>
            <a:ext cx="6857518" cy="400110"/>
          </a:xfrm>
          <a:prstGeom prst="rect">
            <a:avLst/>
          </a:prstGeom>
          <a:noFill/>
        </p:spPr>
        <p:txBody>
          <a:bodyPr wrap="none" rtlCol="0">
            <a:spAutoFit/>
          </a:bodyPr>
          <a:lstStyle/>
          <a:p>
            <a:pPr algn="l"/>
            <a:r>
              <a:rPr lang="es-ES" sz="2000" dirty="0" smtClean="0">
                <a:ln>
                  <a:solidFill>
                    <a:schemeClr val="bg1"/>
                  </a:solidFill>
                </a:ln>
                <a:solidFill>
                  <a:schemeClr val="bg1"/>
                </a:solidFill>
                <a:latin typeface="Calibri" pitchFamily="34" charset="0"/>
                <a:cs typeface="Calibri" pitchFamily="34" charset="0"/>
              </a:rPr>
              <a:t>LA INSEGURIDAD CIUDADANA EN </a:t>
            </a:r>
            <a:r>
              <a:rPr lang="es-ES" sz="2000" dirty="0">
                <a:ln>
                  <a:solidFill>
                    <a:schemeClr val="bg1"/>
                  </a:solidFill>
                </a:ln>
                <a:solidFill>
                  <a:schemeClr val="bg1"/>
                </a:solidFill>
                <a:latin typeface="Calibri" pitchFamily="34" charset="0"/>
                <a:cs typeface="Calibri" pitchFamily="34" charset="0"/>
              </a:rPr>
              <a:t>ESPAÑA – VISION DEL PASADO</a:t>
            </a:r>
          </a:p>
        </p:txBody>
      </p:sp>
      <p:sp>
        <p:nvSpPr>
          <p:cNvPr id="8" name="7 CuadroTexto"/>
          <p:cNvSpPr txBox="1"/>
          <p:nvPr/>
        </p:nvSpPr>
        <p:spPr>
          <a:xfrm>
            <a:off x="56456" y="836712"/>
            <a:ext cx="8640960" cy="646331"/>
          </a:xfrm>
          <a:prstGeom prst="rect">
            <a:avLst/>
          </a:prstGeom>
          <a:noFill/>
          <a:ln>
            <a:noFill/>
          </a:ln>
        </p:spPr>
        <p:txBody>
          <a:bodyPr wrap="square" rtlCol="0">
            <a:spAutoFit/>
          </a:bodyPr>
          <a:lstStyle>
            <a:defPPr>
              <a:defRPr lang="es-ES_tradnl"/>
            </a:defPPr>
            <a:lvl1pPr algn="l">
              <a:spcBef>
                <a:spcPts val="0"/>
              </a:spcBef>
              <a:defRPr sz="2000" b="1">
                <a:solidFill>
                  <a:schemeClr val="bg1">
                    <a:lumMod val="50000"/>
                  </a:schemeClr>
                </a:solidFill>
                <a:latin typeface="Calibri" pitchFamily="34" charset="0"/>
                <a:cs typeface="Calibri" pitchFamily="34" charset="0"/>
              </a:defRPr>
            </a:lvl1pPr>
          </a:lstStyle>
          <a:p>
            <a:r>
              <a:rPr lang="es-ES" dirty="0" smtClean="0">
                <a:solidFill>
                  <a:schemeClr val="accent3">
                    <a:lumMod val="50000"/>
                  </a:schemeClr>
                </a:solidFill>
              </a:rPr>
              <a:t>Índice de evolución de la inseguridad</a:t>
            </a:r>
          </a:p>
          <a:p>
            <a:r>
              <a:rPr lang="es-ES" sz="1600" i="1" dirty="0" smtClean="0">
                <a:solidFill>
                  <a:schemeClr val="bg1">
                    <a:lumMod val="65000"/>
                  </a:schemeClr>
                </a:solidFill>
              </a:rPr>
              <a:t>Por </a:t>
            </a:r>
            <a:r>
              <a:rPr lang="es-ES" sz="1600" i="1" dirty="0">
                <a:solidFill>
                  <a:schemeClr val="bg1">
                    <a:lumMod val="65000"/>
                  </a:schemeClr>
                </a:solidFill>
              </a:rPr>
              <a:t>Comunidad autónoma</a:t>
            </a:r>
          </a:p>
        </p:txBody>
      </p:sp>
      <p:graphicFrame>
        <p:nvGraphicFramePr>
          <p:cNvPr id="2" name="1 Gráfico"/>
          <p:cNvGraphicFramePr/>
          <p:nvPr>
            <p:extLst>
              <p:ext uri="{D42A27DB-BD31-4B8C-83A1-F6EECF244321}">
                <p14:modId xmlns:p14="http://schemas.microsoft.com/office/powerpoint/2010/main" xmlns="" val="976361075"/>
              </p:ext>
            </p:extLst>
          </p:nvPr>
        </p:nvGraphicFramePr>
        <p:xfrm>
          <a:off x="1497013" y="1886040"/>
          <a:ext cx="8045450" cy="29591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9 Tabla"/>
          <p:cNvGraphicFramePr>
            <a:graphicFrameLocks noGrp="1"/>
          </p:cNvGraphicFramePr>
          <p:nvPr>
            <p:extLst>
              <p:ext uri="{D42A27DB-BD31-4B8C-83A1-F6EECF244321}">
                <p14:modId xmlns:p14="http://schemas.microsoft.com/office/powerpoint/2010/main" xmlns="" val="76997316"/>
              </p:ext>
            </p:extLst>
          </p:nvPr>
        </p:nvGraphicFramePr>
        <p:xfrm>
          <a:off x="332512" y="5255638"/>
          <a:ext cx="9060869" cy="868073"/>
        </p:xfrm>
        <a:graphic>
          <a:graphicData uri="http://schemas.openxmlformats.org/drawingml/2006/table">
            <a:tbl>
              <a:tblPr firstRow="1" bandRow="1">
                <a:tableStyleId>{5C22544A-7EE6-4342-B048-85BDC9FD1C3A}</a:tableStyleId>
              </a:tblPr>
              <a:tblGrid>
                <a:gridCol w="1621931"/>
                <a:gridCol w="1239823"/>
                <a:gridCol w="1239823"/>
                <a:gridCol w="1239823"/>
                <a:gridCol w="1239823"/>
                <a:gridCol w="1239823"/>
                <a:gridCol w="1239823"/>
              </a:tblGrid>
              <a:tr h="205822">
                <a:tc gridSpan="7">
                  <a:txBody>
                    <a:bodyPr/>
                    <a:lstStyle/>
                    <a:p>
                      <a:pPr algn="l">
                        <a:spcBef>
                          <a:spcPts val="0"/>
                        </a:spcBef>
                      </a:pPr>
                      <a:r>
                        <a:rPr lang="es-ES" sz="1200" b="1" dirty="0" smtClean="0">
                          <a:solidFill>
                            <a:schemeClr val="accent3">
                              <a:lumMod val="50000"/>
                            </a:schemeClr>
                          </a:solidFill>
                          <a:latin typeface="Calibri" pitchFamily="34" charset="0"/>
                          <a:cs typeface="Calibri" pitchFamily="34" charset="0"/>
                        </a:rPr>
                        <a:t>Evolución de la percepción de seguridad</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solidFill>
                      <a:srgbClr val="E0E4CC"/>
                    </a:solidFill>
                  </a:tcPr>
                </a:tc>
                <a:tc hMerge="1">
                  <a:txBody>
                    <a:bodyPr/>
                    <a:lstStyle/>
                    <a:p>
                      <a:endParaRPr lang="es-ES"/>
                    </a:p>
                  </a:txBody>
                  <a:tcPr/>
                </a:tc>
                <a:tc hMerge="1">
                  <a:txBody>
                    <a:bodyPr/>
                    <a:lstStyle/>
                    <a:p>
                      <a:pPr marL="0" marR="0" indent="0" algn="ctr" defTabSz="914400" rtl="0" eaLnBrk="1" fontAlgn="auto" latinLnBrk="0" hangingPunct="1">
                        <a:lnSpc>
                          <a:spcPct val="90000"/>
                        </a:lnSpc>
                        <a:spcBef>
                          <a:spcPts val="0"/>
                        </a:spcBef>
                        <a:spcAft>
                          <a:spcPts val="0"/>
                        </a:spcAft>
                        <a:buClrTx/>
                        <a:buSzTx/>
                        <a:buFontTx/>
                        <a:buNone/>
                        <a:tabLst/>
                        <a:defRPr/>
                      </a:pPr>
                      <a:endParaRPr lang="es-ES" sz="900" b="0" dirty="0" smtClean="0">
                        <a:solidFill>
                          <a:schemeClr val="tx1"/>
                        </a:solidFill>
                        <a:latin typeface="Calibri" pitchFamily="34" charset="0"/>
                        <a:cs typeface="Calibri"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pPr marL="0" marR="0" indent="0" algn="ctr" defTabSz="914400" rtl="0" eaLnBrk="1" fontAlgn="auto" latinLnBrk="0" hangingPunct="1">
                        <a:lnSpc>
                          <a:spcPct val="90000"/>
                        </a:lnSpc>
                        <a:spcBef>
                          <a:spcPts val="0"/>
                        </a:spcBef>
                        <a:spcAft>
                          <a:spcPts val="0"/>
                        </a:spcAft>
                        <a:buClrTx/>
                        <a:buSzTx/>
                        <a:buFontTx/>
                        <a:buNone/>
                        <a:tabLst/>
                        <a:defRPr/>
                      </a:pPr>
                      <a:endParaRPr lang="es-ES" sz="900" b="0" dirty="0" smtClean="0">
                        <a:solidFill>
                          <a:schemeClr val="tx1"/>
                        </a:solidFill>
                        <a:latin typeface="Calibri" pitchFamily="34" charset="0"/>
                        <a:cs typeface="Calibri"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205822">
                <a:tc>
                  <a:txBody>
                    <a:bodyPr/>
                    <a:lstStyle/>
                    <a:p>
                      <a:pPr algn="l" fontAlgn="t"/>
                      <a:r>
                        <a:rPr lang="es-ES" sz="1100" u="none" strike="noStrike" dirty="0">
                          <a:effectLst/>
                          <a:latin typeface="Calibri" pitchFamily="34" charset="0"/>
                          <a:cs typeface="Calibri" pitchFamily="34" charset="0"/>
                        </a:rPr>
                        <a:t>Ha aumentado</a:t>
                      </a:r>
                      <a:endParaRPr lang="es-ES" sz="11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ES" sz="1200" u="none" strike="noStrike" dirty="0" smtClean="0">
                          <a:effectLst/>
                          <a:latin typeface="Calibri" pitchFamily="34" charset="0"/>
                          <a:cs typeface="Calibri" pitchFamily="34" charset="0"/>
                        </a:rPr>
                        <a:t>77,4%</a:t>
                      </a:r>
                      <a:endParaRPr lang="es-ES" sz="12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ES" sz="1200" u="none" strike="noStrike" dirty="0" smtClean="0">
                          <a:effectLst/>
                          <a:latin typeface="Calibri" pitchFamily="34" charset="0"/>
                          <a:cs typeface="Calibri" pitchFamily="34" charset="0"/>
                        </a:rPr>
                        <a:t>75,8%</a:t>
                      </a:r>
                      <a:endParaRPr lang="es-ES" sz="12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ES" sz="1200" u="none" strike="noStrike" dirty="0" smtClean="0">
                          <a:effectLst/>
                          <a:latin typeface="Calibri" pitchFamily="34" charset="0"/>
                          <a:cs typeface="Calibri" pitchFamily="34" charset="0"/>
                        </a:rPr>
                        <a:t>80,0%</a:t>
                      </a:r>
                      <a:endParaRPr lang="es-ES" sz="12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ES" sz="1200" u="none" strike="noStrike" dirty="0" smtClean="0">
                          <a:effectLst/>
                          <a:latin typeface="Calibri" pitchFamily="34" charset="0"/>
                          <a:cs typeface="Calibri" pitchFamily="34" charset="0"/>
                        </a:rPr>
                        <a:t>75,8%</a:t>
                      </a:r>
                      <a:endParaRPr lang="es-ES" sz="12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ES" sz="1200" u="none" strike="noStrike" dirty="0" smtClean="0">
                          <a:effectLst/>
                          <a:latin typeface="Calibri" pitchFamily="34" charset="0"/>
                          <a:cs typeface="Calibri" pitchFamily="34" charset="0"/>
                        </a:rPr>
                        <a:t>72,4%</a:t>
                      </a:r>
                      <a:endParaRPr lang="es-ES" sz="12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ES" sz="1200" u="none" strike="noStrike" dirty="0" smtClean="0">
                          <a:effectLst/>
                          <a:latin typeface="Calibri" pitchFamily="34" charset="0"/>
                          <a:cs typeface="Calibri" pitchFamily="34" charset="0"/>
                        </a:rPr>
                        <a:t>79,2%</a:t>
                      </a:r>
                      <a:endParaRPr lang="es-ES" sz="12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250607">
                <a:tc>
                  <a:txBody>
                    <a:bodyPr/>
                    <a:lstStyle/>
                    <a:p>
                      <a:pPr algn="l" fontAlgn="t"/>
                      <a:r>
                        <a:rPr lang="es-ES" sz="1100" u="none" strike="noStrike" dirty="0">
                          <a:effectLst/>
                          <a:latin typeface="Calibri" pitchFamily="34" charset="0"/>
                          <a:cs typeface="Calibri" pitchFamily="34" charset="0"/>
                        </a:rPr>
                        <a:t>Se ha mantenido igual</a:t>
                      </a:r>
                      <a:endParaRPr lang="es-ES" sz="11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ES" sz="1200" u="none" strike="noStrike" dirty="0" smtClean="0">
                          <a:effectLst/>
                          <a:latin typeface="Calibri" pitchFamily="34" charset="0"/>
                          <a:cs typeface="Calibri" pitchFamily="34" charset="0"/>
                        </a:rPr>
                        <a:t>19,2%</a:t>
                      </a:r>
                      <a:endParaRPr lang="es-ES" sz="12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ES" sz="1200" u="none" strike="noStrike" dirty="0" smtClean="0">
                          <a:effectLst/>
                          <a:latin typeface="Calibri" pitchFamily="34" charset="0"/>
                          <a:cs typeface="Calibri" pitchFamily="34" charset="0"/>
                        </a:rPr>
                        <a:t>19,8%</a:t>
                      </a:r>
                      <a:endParaRPr lang="es-ES" sz="12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ES" sz="1200" u="none" strike="noStrike" dirty="0" smtClean="0">
                          <a:effectLst/>
                          <a:latin typeface="Calibri" pitchFamily="34" charset="0"/>
                          <a:cs typeface="Calibri" pitchFamily="34" charset="0"/>
                        </a:rPr>
                        <a:t>19,1%</a:t>
                      </a:r>
                      <a:endParaRPr lang="es-ES" sz="12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ES" sz="1200" u="none" strike="noStrike" dirty="0" smtClean="0">
                          <a:effectLst/>
                          <a:latin typeface="Calibri" pitchFamily="34" charset="0"/>
                          <a:cs typeface="Calibri" pitchFamily="34" charset="0"/>
                        </a:rPr>
                        <a:t>20,2%</a:t>
                      </a:r>
                      <a:endParaRPr lang="es-ES" sz="12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ES" sz="1200" u="none" strike="noStrike" dirty="0" smtClean="0">
                          <a:effectLst/>
                          <a:latin typeface="Calibri" pitchFamily="34" charset="0"/>
                          <a:cs typeface="Calibri" pitchFamily="34" charset="0"/>
                        </a:rPr>
                        <a:t>23,6%</a:t>
                      </a:r>
                      <a:endParaRPr lang="es-ES" sz="12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ES" sz="1200" u="none" strike="noStrike" dirty="0" smtClean="0">
                          <a:effectLst/>
                          <a:latin typeface="Calibri" pitchFamily="34" charset="0"/>
                          <a:cs typeface="Calibri" pitchFamily="34" charset="0"/>
                        </a:rPr>
                        <a:t>17,4%</a:t>
                      </a:r>
                      <a:endParaRPr lang="es-ES" sz="12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205822">
                <a:tc>
                  <a:txBody>
                    <a:bodyPr/>
                    <a:lstStyle/>
                    <a:p>
                      <a:pPr algn="l" fontAlgn="t"/>
                      <a:r>
                        <a:rPr lang="es-ES" sz="1100" u="none" strike="noStrike" dirty="0">
                          <a:effectLst/>
                          <a:latin typeface="Calibri" pitchFamily="34" charset="0"/>
                          <a:cs typeface="Calibri" pitchFamily="34" charset="0"/>
                        </a:rPr>
                        <a:t>Ha disminuido</a:t>
                      </a:r>
                      <a:endParaRPr lang="es-ES" sz="11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ES" sz="1200" u="none" strike="noStrike" dirty="0" smtClean="0">
                          <a:effectLst/>
                          <a:latin typeface="Calibri" pitchFamily="34" charset="0"/>
                          <a:cs typeface="Calibri" pitchFamily="34" charset="0"/>
                        </a:rPr>
                        <a:t>3,4%</a:t>
                      </a:r>
                      <a:endParaRPr lang="es-ES" sz="12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ES" sz="1200" u="none" strike="noStrike" dirty="0" smtClean="0">
                          <a:effectLst/>
                          <a:latin typeface="Calibri" pitchFamily="34" charset="0"/>
                          <a:cs typeface="Calibri" pitchFamily="34" charset="0"/>
                        </a:rPr>
                        <a:t>4,5%</a:t>
                      </a:r>
                      <a:endParaRPr lang="es-ES" sz="12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ES" sz="1200" u="none" strike="noStrike" dirty="0" smtClean="0">
                          <a:effectLst/>
                          <a:latin typeface="Calibri" pitchFamily="34" charset="0"/>
                          <a:cs typeface="Calibri" pitchFamily="34" charset="0"/>
                        </a:rPr>
                        <a:t>1,0%</a:t>
                      </a:r>
                      <a:endParaRPr lang="es-ES" sz="12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ES" sz="1200" u="none" strike="noStrike" dirty="0" smtClean="0">
                          <a:effectLst/>
                          <a:latin typeface="Calibri" pitchFamily="34" charset="0"/>
                          <a:cs typeface="Calibri" pitchFamily="34" charset="0"/>
                        </a:rPr>
                        <a:t>4,0%</a:t>
                      </a:r>
                      <a:endParaRPr lang="es-ES" sz="12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ES" sz="1200" u="none" strike="noStrike" dirty="0" smtClean="0">
                          <a:effectLst/>
                          <a:latin typeface="Calibri" pitchFamily="34" charset="0"/>
                          <a:cs typeface="Calibri" pitchFamily="34" charset="0"/>
                        </a:rPr>
                        <a:t>4,0%</a:t>
                      </a:r>
                      <a:endParaRPr lang="es-ES" sz="12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ES" sz="1200" u="none" strike="noStrike" dirty="0" smtClean="0">
                          <a:effectLst/>
                          <a:latin typeface="Calibri" pitchFamily="34" charset="0"/>
                          <a:cs typeface="Calibri" pitchFamily="34" charset="0"/>
                        </a:rPr>
                        <a:t>3,5%</a:t>
                      </a:r>
                      <a:endParaRPr lang="es-ES" sz="12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4" name="13 CuadroTexto"/>
          <p:cNvSpPr txBox="1"/>
          <p:nvPr/>
        </p:nvSpPr>
        <p:spPr>
          <a:xfrm>
            <a:off x="0" y="6396335"/>
            <a:ext cx="7545288" cy="369332"/>
          </a:xfrm>
          <a:prstGeom prst="rect">
            <a:avLst/>
          </a:prstGeom>
          <a:noFill/>
        </p:spPr>
        <p:txBody>
          <a:bodyPr wrap="square" rtlCol="0">
            <a:spAutoFit/>
          </a:bodyPr>
          <a:lstStyle>
            <a:defPPr>
              <a:defRPr lang="es-ES_tradnl"/>
            </a:defPPr>
            <a:lvl1pPr algn="l">
              <a:defRPr sz="1200">
                <a:solidFill>
                  <a:schemeClr val="bg1">
                    <a:lumMod val="50000"/>
                  </a:schemeClr>
                </a:solidFill>
                <a:latin typeface="Calibri" pitchFamily="34" charset="0"/>
                <a:cs typeface="Calibri" pitchFamily="34" charset="0"/>
              </a:defRPr>
            </a:lvl1pPr>
          </a:lstStyle>
          <a:p>
            <a:pPr>
              <a:lnSpc>
                <a:spcPct val="90000"/>
              </a:lnSpc>
              <a:spcBef>
                <a:spcPts val="0"/>
              </a:spcBef>
            </a:pPr>
            <a:r>
              <a:rPr lang="es-ES" sz="1000" dirty="0"/>
              <a:t>P1.- Pensando en seguridad y posibles comportamientos antisociales tales como: violencia, vandalismo, robos, entre otros ¿Cuál es su percepción actual sobre la seguridad en España, en cuanto a este tipo de actuaciones antisociales?</a:t>
            </a:r>
          </a:p>
        </p:txBody>
      </p:sp>
      <p:sp>
        <p:nvSpPr>
          <p:cNvPr id="15" name="14 CuadroTexto"/>
          <p:cNvSpPr txBox="1"/>
          <p:nvPr/>
        </p:nvSpPr>
        <p:spPr>
          <a:xfrm>
            <a:off x="0" y="6691971"/>
            <a:ext cx="7545288" cy="230832"/>
          </a:xfrm>
          <a:prstGeom prst="rect">
            <a:avLst/>
          </a:prstGeom>
          <a:noFill/>
        </p:spPr>
        <p:txBody>
          <a:bodyPr wrap="square" rtlCol="0">
            <a:spAutoFit/>
          </a:bodyPr>
          <a:lstStyle>
            <a:defPPr>
              <a:defRPr lang="es-ES_tradnl"/>
            </a:defPPr>
            <a:lvl1pPr algn="l">
              <a:defRPr sz="1200">
                <a:solidFill>
                  <a:schemeClr val="bg1">
                    <a:lumMod val="50000"/>
                  </a:schemeClr>
                </a:solidFill>
                <a:latin typeface="Calibri" pitchFamily="34" charset="0"/>
                <a:cs typeface="Calibri" pitchFamily="34" charset="0"/>
              </a:defRPr>
            </a:lvl1pPr>
          </a:lstStyle>
          <a:p>
            <a:pPr>
              <a:lnSpc>
                <a:spcPct val="90000"/>
              </a:lnSpc>
              <a:spcBef>
                <a:spcPts val="0"/>
              </a:spcBef>
            </a:pPr>
            <a:r>
              <a:rPr lang="es-ES" sz="1000" dirty="0"/>
              <a:t>P2.- En qué medida cree usted que en los últimos años el comportamiento antisocial </a:t>
            </a:r>
            <a:r>
              <a:rPr lang="es-ES" sz="1000" dirty="0" smtClean="0"/>
              <a:t>en España </a:t>
            </a:r>
            <a:r>
              <a:rPr lang="es-ES" sz="1000" dirty="0"/>
              <a:t>es un problema que…</a:t>
            </a:r>
          </a:p>
        </p:txBody>
      </p:sp>
      <p:sp>
        <p:nvSpPr>
          <p:cNvPr id="18" name="17 Rectángulo"/>
          <p:cNvSpPr/>
          <p:nvPr/>
        </p:nvSpPr>
        <p:spPr>
          <a:xfrm>
            <a:off x="5788652" y="4670467"/>
            <a:ext cx="3668656" cy="338554"/>
          </a:xfrm>
          <a:prstGeom prst="rect">
            <a:avLst/>
          </a:prstGeom>
        </p:spPr>
        <p:txBody>
          <a:bodyPr wrap="square">
            <a:spAutoFit/>
          </a:bodyPr>
          <a:lstStyle/>
          <a:p>
            <a:pPr algn="r"/>
            <a:r>
              <a:rPr lang="es-ES" sz="1600" b="1" dirty="0" smtClean="0">
                <a:solidFill>
                  <a:schemeClr val="accent3">
                    <a:lumMod val="50000"/>
                  </a:schemeClr>
                </a:solidFill>
                <a:latin typeface="Calibri" pitchFamily="34" charset="0"/>
                <a:cs typeface="Calibri" pitchFamily="34" charset="0"/>
              </a:rPr>
              <a:t>INDICE DE EVOLUCIÓN</a:t>
            </a:r>
          </a:p>
        </p:txBody>
      </p:sp>
      <p:sp>
        <p:nvSpPr>
          <p:cNvPr id="19" name="18 CuadroTexto"/>
          <p:cNvSpPr txBox="1"/>
          <p:nvPr/>
        </p:nvSpPr>
        <p:spPr>
          <a:xfrm>
            <a:off x="1337504" y="6176959"/>
            <a:ext cx="8571264" cy="246221"/>
          </a:xfrm>
          <a:prstGeom prst="rect">
            <a:avLst/>
          </a:prstGeom>
          <a:noFill/>
        </p:spPr>
        <p:txBody>
          <a:bodyPr wrap="square" rtlCol="0">
            <a:spAutoFit/>
          </a:bodyPr>
          <a:lstStyle>
            <a:defPPr>
              <a:defRPr lang="es-ES_tradnl"/>
            </a:defPPr>
            <a:lvl1pPr algn="l">
              <a:defRPr sz="1200">
                <a:solidFill>
                  <a:schemeClr val="bg1">
                    <a:lumMod val="50000"/>
                  </a:schemeClr>
                </a:solidFill>
                <a:latin typeface="Calibri" pitchFamily="34" charset="0"/>
                <a:cs typeface="Calibri" pitchFamily="34" charset="0"/>
              </a:defRPr>
            </a:lvl1pPr>
          </a:lstStyle>
          <a:p>
            <a:pPr algn="r"/>
            <a:r>
              <a:rPr lang="es-ES" sz="1000" i="1" baseline="30000" dirty="0" smtClean="0"/>
              <a:t>2 </a:t>
            </a:r>
            <a:r>
              <a:rPr lang="es-ES" sz="1000" i="1" dirty="0" smtClean="0"/>
              <a:t>ÍNDICE DE EVOLUCIÓN es la diferencia porcentual entre ha aumentado y ha disminuido ( % Ha aumentado - % Ha disminuido)</a:t>
            </a:r>
            <a:endParaRPr lang="es-ES" sz="1000" i="1" dirty="0"/>
          </a:p>
        </p:txBody>
      </p:sp>
    </p:spTree>
    <p:extLst>
      <p:ext uri="{BB962C8B-B14F-4D97-AF65-F5344CB8AC3E}">
        <p14:creationId xmlns:p14="http://schemas.microsoft.com/office/powerpoint/2010/main" xmlns="" val="2356464891"/>
      </p:ext>
    </p:extLst>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36513" y="35999"/>
            <a:ext cx="8516887" cy="648000"/>
          </a:xfrm>
          <a:prstGeom prst="rect">
            <a:avLst/>
          </a:prstGeom>
          <a:solidFill>
            <a:schemeClr val="accent3"/>
          </a:solidFill>
          <a:ln>
            <a:noFill/>
          </a:ln>
          <a:effectLst/>
          <a:extLst/>
        </p:spPr>
        <p:txBody>
          <a:bodyPr wrap="square" lIns="0" tIns="0" rIns="0" bIns="0" anchor="ctr">
            <a:spAutoFit/>
          </a:bodyPr>
          <a:lstStyle/>
          <a:p>
            <a:endParaRPr lang="es-ES"/>
          </a:p>
        </p:txBody>
      </p:sp>
      <p:sp>
        <p:nvSpPr>
          <p:cNvPr id="4" name="3 Marcador de número de diapositiva"/>
          <p:cNvSpPr>
            <a:spLocks noGrp="1"/>
          </p:cNvSpPr>
          <p:nvPr>
            <p:ph type="sldNum" sz="quarter" idx="10"/>
          </p:nvPr>
        </p:nvSpPr>
        <p:spPr/>
        <p:txBody>
          <a:bodyPr/>
          <a:lstStyle/>
          <a:p>
            <a:r>
              <a:rPr lang="en-US" smtClean="0"/>
              <a:t>-</a:t>
            </a:r>
            <a:fld id="{41B2AE44-E9C6-4EAB-BC73-5008DB342051}" type="slidenum">
              <a:rPr lang="en-US" smtClean="0"/>
              <a:pPr/>
              <a:t>17</a:t>
            </a:fld>
            <a:r>
              <a:rPr lang="en-US" smtClean="0"/>
              <a:t>-</a:t>
            </a:r>
            <a:endParaRPr lang="en-US"/>
          </a:p>
        </p:txBody>
      </p:sp>
      <p:sp>
        <p:nvSpPr>
          <p:cNvPr id="6" name="5 CuadroTexto"/>
          <p:cNvSpPr txBox="1"/>
          <p:nvPr/>
        </p:nvSpPr>
        <p:spPr>
          <a:xfrm>
            <a:off x="56456" y="170534"/>
            <a:ext cx="6857518" cy="400110"/>
          </a:xfrm>
          <a:prstGeom prst="rect">
            <a:avLst/>
          </a:prstGeom>
          <a:noFill/>
        </p:spPr>
        <p:txBody>
          <a:bodyPr wrap="none" rtlCol="0">
            <a:spAutoFit/>
          </a:bodyPr>
          <a:lstStyle/>
          <a:p>
            <a:pPr algn="l"/>
            <a:r>
              <a:rPr lang="es-ES" sz="2000" dirty="0" smtClean="0">
                <a:ln>
                  <a:solidFill>
                    <a:schemeClr val="bg1"/>
                  </a:solidFill>
                </a:ln>
                <a:solidFill>
                  <a:schemeClr val="bg1"/>
                </a:solidFill>
                <a:latin typeface="Calibri" pitchFamily="34" charset="0"/>
                <a:cs typeface="Calibri" pitchFamily="34" charset="0"/>
              </a:rPr>
              <a:t>LA INSEGURIDAD CIUDADANA EN </a:t>
            </a:r>
            <a:r>
              <a:rPr lang="es-ES" sz="2000" dirty="0">
                <a:ln>
                  <a:solidFill>
                    <a:schemeClr val="bg1"/>
                  </a:solidFill>
                </a:ln>
                <a:solidFill>
                  <a:schemeClr val="bg1"/>
                </a:solidFill>
                <a:latin typeface="Calibri" pitchFamily="34" charset="0"/>
                <a:cs typeface="Calibri" pitchFamily="34" charset="0"/>
              </a:rPr>
              <a:t>ESPAÑA – VISION DEL PASADO</a:t>
            </a:r>
          </a:p>
        </p:txBody>
      </p:sp>
      <p:sp>
        <p:nvSpPr>
          <p:cNvPr id="8" name="7 CuadroTexto"/>
          <p:cNvSpPr txBox="1"/>
          <p:nvPr/>
        </p:nvSpPr>
        <p:spPr>
          <a:xfrm>
            <a:off x="56456" y="836712"/>
            <a:ext cx="8640960" cy="646331"/>
          </a:xfrm>
          <a:prstGeom prst="rect">
            <a:avLst/>
          </a:prstGeom>
          <a:noFill/>
          <a:ln>
            <a:noFill/>
          </a:ln>
        </p:spPr>
        <p:txBody>
          <a:bodyPr wrap="square" rtlCol="0">
            <a:spAutoFit/>
          </a:bodyPr>
          <a:lstStyle>
            <a:defPPr>
              <a:defRPr lang="es-ES_tradnl"/>
            </a:defPPr>
            <a:lvl1pPr algn="l">
              <a:spcBef>
                <a:spcPts val="0"/>
              </a:spcBef>
              <a:defRPr sz="2000" b="1">
                <a:solidFill>
                  <a:schemeClr val="bg1">
                    <a:lumMod val="50000"/>
                  </a:schemeClr>
                </a:solidFill>
                <a:latin typeface="Calibri" pitchFamily="34" charset="0"/>
                <a:cs typeface="Calibri" pitchFamily="34" charset="0"/>
              </a:defRPr>
            </a:lvl1pPr>
          </a:lstStyle>
          <a:p>
            <a:r>
              <a:rPr lang="es-ES" dirty="0">
                <a:solidFill>
                  <a:schemeClr val="accent3">
                    <a:lumMod val="50000"/>
                  </a:schemeClr>
                </a:solidFill>
              </a:rPr>
              <a:t>Índice de evolución de la inseguridad</a:t>
            </a:r>
          </a:p>
          <a:p>
            <a:r>
              <a:rPr lang="es-ES" sz="1600" i="1" dirty="0" smtClean="0">
                <a:solidFill>
                  <a:schemeClr val="bg1">
                    <a:lumMod val="65000"/>
                  </a:schemeClr>
                </a:solidFill>
              </a:rPr>
              <a:t>Por género y si ha sido victima o no durante el último año</a:t>
            </a:r>
            <a:endParaRPr lang="es-ES" sz="1600" i="1" dirty="0">
              <a:solidFill>
                <a:schemeClr val="bg1">
                  <a:lumMod val="65000"/>
                </a:schemeClr>
              </a:solidFill>
            </a:endParaRPr>
          </a:p>
        </p:txBody>
      </p:sp>
      <p:graphicFrame>
        <p:nvGraphicFramePr>
          <p:cNvPr id="2" name="1 Gráfico"/>
          <p:cNvGraphicFramePr/>
          <p:nvPr>
            <p:extLst>
              <p:ext uri="{D42A27DB-BD31-4B8C-83A1-F6EECF244321}">
                <p14:modId xmlns:p14="http://schemas.microsoft.com/office/powerpoint/2010/main" xmlns="" val="1346448227"/>
              </p:ext>
            </p:extLst>
          </p:nvPr>
        </p:nvGraphicFramePr>
        <p:xfrm>
          <a:off x="1497013" y="1886040"/>
          <a:ext cx="8045450" cy="29591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9 Tabla"/>
          <p:cNvGraphicFramePr>
            <a:graphicFrameLocks noGrp="1"/>
          </p:cNvGraphicFramePr>
          <p:nvPr>
            <p:extLst>
              <p:ext uri="{D42A27DB-BD31-4B8C-83A1-F6EECF244321}">
                <p14:modId xmlns:p14="http://schemas.microsoft.com/office/powerpoint/2010/main" xmlns="" val="1764983072"/>
              </p:ext>
            </p:extLst>
          </p:nvPr>
        </p:nvGraphicFramePr>
        <p:xfrm>
          <a:off x="332512" y="5255638"/>
          <a:ext cx="9060869" cy="868073"/>
        </p:xfrm>
        <a:graphic>
          <a:graphicData uri="http://schemas.openxmlformats.org/drawingml/2006/table">
            <a:tbl>
              <a:tblPr firstRow="1" bandRow="1">
                <a:tableStyleId>{5C22544A-7EE6-4342-B048-85BDC9FD1C3A}</a:tableStyleId>
              </a:tblPr>
              <a:tblGrid>
                <a:gridCol w="1621931"/>
                <a:gridCol w="1239823"/>
                <a:gridCol w="1239823"/>
                <a:gridCol w="1239823"/>
                <a:gridCol w="1239823"/>
                <a:gridCol w="1239823"/>
                <a:gridCol w="1239823"/>
              </a:tblGrid>
              <a:tr h="205822">
                <a:tc gridSpan="7">
                  <a:txBody>
                    <a:bodyPr/>
                    <a:lstStyle/>
                    <a:p>
                      <a:pPr algn="l">
                        <a:spcBef>
                          <a:spcPts val="0"/>
                        </a:spcBef>
                      </a:pPr>
                      <a:r>
                        <a:rPr lang="es-ES" sz="1200" b="1" dirty="0" smtClean="0">
                          <a:solidFill>
                            <a:schemeClr val="accent3">
                              <a:lumMod val="50000"/>
                            </a:schemeClr>
                          </a:solidFill>
                          <a:latin typeface="Calibri" pitchFamily="34" charset="0"/>
                          <a:cs typeface="Calibri" pitchFamily="34" charset="0"/>
                        </a:rPr>
                        <a:t>Evolución de la percepción de seguridad</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solidFill>
                      <a:srgbClr val="E0E4CC"/>
                    </a:solidFill>
                  </a:tcPr>
                </a:tc>
                <a:tc hMerge="1">
                  <a:txBody>
                    <a:bodyPr/>
                    <a:lstStyle/>
                    <a:p>
                      <a:endParaRPr lang="es-ES"/>
                    </a:p>
                  </a:txBody>
                  <a:tcPr/>
                </a:tc>
                <a:tc hMerge="1">
                  <a:txBody>
                    <a:bodyPr/>
                    <a:lstStyle/>
                    <a:p>
                      <a:pPr marL="0" marR="0" indent="0" algn="ctr" defTabSz="914400" rtl="0" eaLnBrk="1" fontAlgn="auto" latinLnBrk="0" hangingPunct="1">
                        <a:lnSpc>
                          <a:spcPct val="90000"/>
                        </a:lnSpc>
                        <a:spcBef>
                          <a:spcPts val="0"/>
                        </a:spcBef>
                        <a:spcAft>
                          <a:spcPts val="0"/>
                        </a:spcAft>
                        <a:buClrTx/>
                        <a:buSzTx/>
                        <a:buFontTx/>
                        <a:buNone/>
                        <a:tabLst/>
                        <a:defRPr/>
                      </a:pPr>
                      <a:endParaRPr lang="es-ES" sz="900" b="0" dirty="0" smtClean="0">
                        <a:solidFill>
                          <a:schemeClr val="tx1"/>
                        </a:solidFill>
                        <a:latin typeface="Calibri" pitchFamily="34" charset="0"/>
                        <a:cs typeface="Calibri"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pPr marL="0" marR="0" indent="0" algn="ctr" defTabSz="914400" rtl="0" eaLnBrk="1" fontAlgn="auto" latinLnBrk="0" hangingPunct="1">
                        <a:lnSpc>
                          <a:spcPct val="90000"/>
                        </a:lnSpc>
                        <a:spcBef>
                          <a:spcPts val="0"/>
                        </a:spcBef>
                        <a:spcAft>
                          <a:spcPts val="0"/>
                        </a:spcAft>
                        <a:buClrTx/>
                        <a:buSzTx/>
                        <a:buFontTx/>
                        <a:buNone/>
                        <a:tabLst/>
                        <a:defRPr/>
                      </a:pPr>
                      <a:endParaRPr lang="es-ES" sz="900" b="0" dirty="0" smtClean="0">
                        <a:solidFill>
                          <a:schemeClr val="tx1"/>
                        </a:solidFill>
                        <a:latin typeface="Calibri" pitchFamily="34" charset="0"/>
                        <a:cs typeface="Calibri"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205822">
                <a:tc>
                  <a:txBody>
                    <a:bodyPr/>
                    <a:lstStyle/>
                    <a:p>
                      <a:pPr algn="l" fontAlgn="t"/>
                      <a:r>
                        <a:rPr lang="es-ES" sz="1100" u="none" strike="noStrike" dirty="0">
                          <a:effectLst/>
                          <a:latin typeface="Calibri" pitchFamily="34" charset="0"/>
                          <a:cs typeface="Calibri" pitchFamily="34" charset="0"/>
                        </a:rPr>
                        <a:t>Ha aumentado</a:t>
                      </a:r>
                      <a:endParaRPr lang="es-ES" sz="11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ES" sz="1200" b="0" i="0" u="none" strike="noStrike" dirty="0" smtClean="0">
                          <a:solidFill>
                            <a:srgbClr val="000000"/>
                          </a:solidFill>
                          <a:effectLst/>
                          <a:latin typeface="Calibri" pitchFamily="34" charset="0"/>
                          <a:cs typeface="Calibri" pitchFamily="34" charset="0"/>
                        </a:rPr>
                        <a:t>77,4%</a:t>
                      </a:r>
                      <a:endParaRPr lang="es-ES" sz="12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ES" sz="1200" b="0" i="0" u="none" strike="noStrike" dirty="0" smtClean="0">
                          <a:solidFill>
                            <a:srgbClr val="000000"/>
                          </a:solidFill>
                          <a:effectLst/>
                          <a:latin typeface="Calibri" pitchFamily="34" charset="0"/>
                          <a:cs typeface="Calibri" pitchFamily="34" charset="0"/>
                        </a:rPr>
                        <a:t>74,2%</a:t>
                      </a:r>
                      <a:endParaRPr lang="es-ES" sz="12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ES" sz="1200" b="0" i="0" u="none" strike="noStrike" dirty="0" smtClean="0">
                          <a:solidFill>
                            <a:srgbClr val="000000"/>
                          </a:solidFill>
                          <a:effectLst/>
                          <a:latin typeface="Calibri" pitchFamily="34" charset="0"/>
                          <a:cs typeface="Calibri" pitchFamily="34" charset="0"/>
                        </a:rPr>
                        <a:t>80,4%</a:t>
                      </a:r>
                      <a:endParaRPr lang="es-ES" sz="12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s-ES" sz="12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ES" sz="1200" b="0" i="0" u="none" strike="noStrike" dirty="0" smtClean="0">
                          <a:solidFill>
                            <a:srgbClr val="000000"/>
                          </a:solidFill>
                          <a:effectLst/>
                          <a:latin typeface="Calibri" pitchFamily="34" charset="0"/>
                          <a:cs typeface="Calibri" pitchFamily="34" charset="0"/>
                        </a:rPr>
                        <a:t>75,5%</a:t>
                      </a:r>
                      <a:endParaRPr lang="es-ES" sz="12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ES" sz="1200" b="0" i="0" u="none" strike="noStrike" dirty="0" smtClean="0">
                          <a:solidFill>
                            <a:srgbClr val="000000"/>
                          </a:solidFill>
                          <a:effectLst/>
                          <a:latin typeface="Calibri" pitchFamily="34" charset="0"/>
                          <a:cs typeface="Calibri" pitchFamily="34" charset="0"/>
                        </a:rPr>
                        <a:t>85,0%</a:t>
                      </a:r>
                      <a:endParaRPr lang="es-ES" sz="12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250607">
                <a:tc>
                  <a:txBody>
                    <a:bodyPr/>
                    <a:lstStyle/>
                    <a:p>
                      <a:pPr algn="l" fontAlgn="t"/>
                      <a:r>
                        <a:rPr lang="es-ES" sz="1100" u="none" strike="noStrike" dirty="0">
                          <a:effectLst/>
                          <a:latin typeface="Calibri" pitchFamily="34" charset="0"/>
                          <a:cs typeface="Calibri" pitchFamily="34" charset="0"/>
                        </a:rPr>
                        <a:t>Se ha mantenido igual</a:t>
                      </a:r>
                      <a:endParaRPr lang="es-ES" sz="11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ES" sz="1200" b="0" i="0" u="none" strike="noStrike" dirty="0" smtClean="0">
                          <a:solidFill>
                            <a:srgbClr val="000000"/>
                          </a:solidFill>
                          <a:effectLst/>
                          <a:latin typeface="Calibri" pitchFamily="34" charset="0"/>
                          <a:cs typeface="Calibri" pitchFamily="34" charset="0"/>
                        </a:rPr>
                        <a:t>19,2%</a:t>
                      </a:r>
                      <a:endParaRPr lang="es-ES" sz="12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ES" sz="1200" b="0" i="0" u="none" strike="noStrike" dirty="0" smtClean="0">
                          <a:solidFill>
                            <a:srgbClr val="000000"/>
                          </a:solidFill>
                          <a:effectLst/>
                          <a:latin typeface="Calibri" pitchFamily="34" charset="0"/>
                          <a:cs typeface="Calibri" pitchFamily="34" charset="0"/>
                        </a:rPr>
                        <a:t>21,7%</a:t>
                      </a:r>
                      <a:endParaRPr lang="es-ES" sz="12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ES" sz="1200" b="0" i="0" u="none" strike="noStrike" dirty="0" smtClean="0">
                          <a:solidFill>
                            <a:srgbClr val="000000"/>
                          </a:solidFill>
                          <a:effectLst/>
                          <a:latin typeface="Calibri" pitchFamily="34" charset="0"/>
                          <a:cs typeface="Calibri" pitchFamily="34" charset="0"/>
                        </a:rPr>
                        <a:t>16,8%</a:t>
                      </a:r>
                      <a:endParaRPr lang="es-ES" sz="12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s-ES" sz="12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ES" sz="1200" b="0" i="0" u="none" strike="noStrike" dirty="0" smtClean="0">
                          <a:solidFill>
                            <a:srgbClr val="000000"/>
                          </a:solidFill>
                          <a:effectLst/>
                          <a:latin typeface="Calibri" pitchFamily="34" charset="0"/>
                          <a:cs typeface="Calibri" pitchFamily="34" charset="0"/>
                        </a:rPr>
                        <a:t>20,8%</a:t>
                      </a:r>
                      <a:endParaRPr lang="es-ES" sz="12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ES" sz="1200" b="0" i="0" u="none" strike="noStrike" dirty="0" smtClean="0">
                          <a:solidFill>
                            <a:srgbClr val="000000"/>
                          </a:solidFill>
                          <a:effectLst/>
                          <a:latin typeface="Calibri" pitchFamily="34" charset="0"/>
                          <a:cs typeface="Calibri" pitchFamily="34" charset="0"/>
                        </a:rPr>
                        <a:t>12,8%</a:t>
                      </a:r>
                      <a:endParaRPr lang="es-ES" sz="12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205822">
                <a:tc>
                  <a:txBody>
                    <a:bodyPr/>
                    <a:lstStyle/>
                    <a:p>
                      <a:pPr algn="l" fontAlgn="t"/>
                      <a:r>
                        <a:rPr lang="es-ES" sz="1100" u="none" strike="noStrike" dirty="0">
                          <a:effectLst/>
                          <a:latin typeface="Calibri" pitchFamily="34" charset="0"/>
                          <a:cs typeface="Calibri" pitchFamily="34" charset="0"/>
                        </a:rPr>
                        <a:t>Ha disminuido</a:t>
                      </a:r>
                      <a:endParaRPr lang="es-ES" sz="11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ES" sz="1200" b="0" i="0" u="none" strike="noStrike" dirty="0" smtClean="0">
                          <a:solidFill>
                            <a:srgbClr val="000000"/>
                          </a:solidFill>
                          <a:effectLst/>
                          <a:latin typeface="Calibri" pitchFamily="34" charset="0"/>
                          <a:cs typeface="Calibri" pitchFamily="34" charset="0"/>
                        </a:rPr>
                        <a:t>3,4%</a:t>
                      </a:r>
                      <a:endParaRPr lang="es-ES" sz="12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ES" sz="1200" b="0" i="0" u="none" strike="noStrike" dirty="0" smtClean="0">
                          <a:solidFill>
                            <a:srgbClr val="000000"/>
                          </a:solidFill>
                          <a:effectLst/>
                          <a:latin typeface="Calibri" pitchFamily="34" charset="0"/>
                          <a:cs typeface="Calibri" pitchFamily="34" charset="0"/>
                        </a:rPr>
                        <a:t>4,0%</a:t>
                      </a:r>
                      <a:endParaRPr lang="es-ES" sz="12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ES" sz="1200" b="0" i="0" u="none" strike="noStrike" dirty="0" smtClean="0">
                          <a:solidFill>
                            <a:srgbClr val="000000"/>
                          </a:solidFill>
                          <a:effectLst/>
                          <a:latin typeface="Calibri" pitchFamily="34" charset="0"/>
                          <a:cs typeface="Calibri" pitchFamily="34" charset="0"/>
                        </a:rPr>
                        <a:t>2,8%</a:t>
                      </a:r>
                      <a:endParaRPr lang="es-ES" sz="12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s-ES" sz="12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ES" sz="1200" b="0" i="0" u="none" strike="noStrike" dirty="0" smtClean="0">
                          <a:solidFill>
                            <a:srgbClr val="000000"/>
                          </a:solidFill>
                          <a:effectLst/>
                          <a:latin typeface="Calibri" pitchFamily="34" charset="0"/>
                          <a:cs typeface="Calibri" pitchFamily="34" charset="0"/>
                        </a:rPr>
                        <a:t>3,7%</a:t>
                      </a:r>
                      <a:endParaRPr lang="es-ES" sz="12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ES" sz="1200" b="0" i="0" u="none" strike="noStrike" dirty="0" smtClean="0">
                          <a:solidFill>
                            <a:srgbClr val="000000"/>
                          </a:solidFill>
                          <a:effectLst/>
                          <a:latin typeface="Calibri" pitchFamily="34" charset="0"/>
                          <a:cs typeface="Calibri" pitchFamily="34" charset="0"/>
                        </a:rPr>
                        <a:t>2,2%</a:t>
                      </a:r>
                      <a:endParaRPr lang="es-ES" sz="12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1" name="10 CuadroTexto"/>
          <p:cNvSpPr txBox="1"/>
          <p:nvPr/>
        </p:nvSpPr>
        <p:spPr>
          <a:xfrm>
            <a:off x="0" y="6396335"/>
            <a:ext cx="7545288" cy="369332"/>
          </a:xfrm>
          <a:prstGeom prst="rect">
            <a:avLst/>
          </a:prstGeom>
          <a:noFill/>
        </p:spPr>
        <p:txBody>
          <a:bodyPr wrap="square" rtlCol="0">
            <a:spAutoFit/>
          </a:bodyPr>
          <a:lstStyle>
            <a:defPPr>
              <a:defRPr lang="es-ES_tradnl"/>
            </a:defPPr>
            <a:lvl1pPr algn="l">
              <a:defRPr sz="1200">
                <a:solidFill>
                  <a:schemeClr val="bg1">
                    <a:lumMod val="50000"/>
                  </a:schemeClr>
                </a:solidFill>
                <a:latin typeface="Calibri" pitchFamily="34" charset="0"/>
                <a:cs typeface="Calibri" pitchFamily="34" charset="0"/>
              </a:defRPr>
            </a:lvl1pPr>
          </a:lstStyle>
          <a:p>
            <a:pPr>
              <a:lnSpc>
                <a:spcPct val="90000"/>
              </a:lnSpc>
              <a:spcBef>
                <a:spcPts val="0"/>
              </a:spcBef>
            </a:pPr>
            <a:r>
              <a:rPr lang="es-ES" sz="1000" dirty="0"/>
              <a:t>P1.- Pensando en seguridad y posibles comportamientos antisociales tales como: violencia, vandalismo, robos, entre otros ¿Cuál es su percepción actual sobre la seguridad en España, en cuanto a este tipo de actuaciones antisociales?</a:t>
            </a:r>
          </a:p>
        </p:txBody>
      </p:sp>
      <p:sp>
        <p:nvSpPr>
          <p:cNvPr id="12" name="11 CuadroTexto"/>
          <p:cNvSpPr txBox="1"/>
          <p:nvPr/>
        </p:nvSpPr>
        <p:spPr>
          <a:xfrm>
            <a:off x="0" y="6691971"/>
            <a:ext cx="7545288" cy="230832"/>
          </a:xfrm>
          <a:prstGeom prst="rect">
            <a:avLst/>
          </a:prstGeom>
          <a:noFill/>
        </p:spPr>
        <p:txBody>
          <a:bodyPr wrap="square" rtlCol="0">
            <a:spAutoFit/>
          </a:bodyPr>
          <a:lstStyle>
            <a:defPPr>
              <a:defRPr lang="es-ES_tradnl"/>
            </a:defPPr>
            <a:lvl1pPr algn="l">
              <a:defRPr sz="1200">
                <a:solidFill>
                  <a:schemeClr val="bg1">
                    <a:lumMod val="50000"/>
                  </a:schemeClr>
                </a:solidFill>
                <a:latin typeface="Calibri" pitchFamily="34" charset="0"/>
                <a:cs typeface="Calibri" pitchFamily="34" charset="0"/>
              </a:defRPr>
            </a:lvl1pPr>
          </a:lstStyle>
          <a:p>
            <a:pPr>
              <a:lnSpc>
                <a:spcPct val="90000"/>
              </a:lnSpc>
              <a:spcBef>
                <a:spcPts val="0"/>
              </a:spcBef>
            </a:pPr>
            <a:r>
              <a:rPr lang="es-ES" sz="1000" dirty="0"/>
              <a:t>P2.- En qué medida cree usted que en los últimos años el comportamiento antisocial </a:t>
            </a:r>
            <a:r>
              <a:rPr lang="es-ES" sz="1000" dirty="0" smtClean="0"/>
              <a:t>en España </a:t>
            </a:r>
            <a:r>
              <a:rPr lang="es-ES" sz="1000" dirty="0"/>
              <a:t>es un problema que…</a:t>
            </a:r>
          </a:p>
        </p:txBody>
      </p:sp>
      <p:sp>
        <p:nvSpPr>
          <p:cNvPr id="17" name="16 Rectángulo"/>
          <p:cNvSpPr/>
          <p:nvPr/>
        </p:nvSpPr>
        <p:spPr>
          <a:xfrm>
            <a:off x="5788652" y="4670467"/>
            <a:ext cx="3668656" cy="338554"/>
          </a:xfrm>
          <a:prstGeom prst="rect">
            <a:avLst/>
          </a:prstGeom>
        </p:spPr>
        <p:txBody>
          <a:bodyPr wrap="square">
            <a:spAutoFit/>
          </a:bodyPr>
          <a:lstStyle/>
          <a:p>
            <a:pPr algn="r"/>
            <a:r>
              <a:rPr lang="es-ES" sz="1600" b="1" dirty="0" smtClean="0">
                <a:solidFill>
                  <a:schemeClr val="accent3">
                    <a:lumMod val="50000"/>
                  </a:schemeClr>
                </a:solidFill>
                <a:latin typeface="Calibri" pitchFamily="34" charset="0"/>
                <a:cs typeface="Calibri" pitchFamily="34" charset="0"/>
              </a:rPr>
              <a:t>INDICE DE EVOLUCIÓN</a:t>
            </a:r>
          </a:p>
        </p:txBody>
      </p:sp>
      <p:sp>
        <p:nvSpPr>
          <p:cNvPr id="18" name="17 CuadroTexto"/>
          <p:cNvSpPr txBox="1"/>
          <p:nvPr/>
        </p:nvSpPr>
        <p:spPr>
          <a:xfrm>
            <a:off x="1337504" y="6176959"/>
            <a:ext cx="8571264" cy="246221"/>
          </a:xfrm>
          <a:prstGeom prst="rect">
            <a:avLst/>
          </a:prstGeom>
          <a:noFill/>
        </p:spPr>
        <p:txBody>
          <a:bodyPr wrap="square" rtlCol="0">
            <a:spAutoFit/>
          </a:bodyPr>
          <a:lstStyle>
            <a:defPPr>
              <a:defRPr lang="es-ES_tradnl"/>
            </a:defPPr>
            <a:lvl1pPr algn="l">
              <a:defRPr sz="1200">
                <a:solidFill>
                  <a:schemeClr val="bg1">
                    <a:lumMod val="50000"/>
                  </a:schemeClr>
                </a:solidFill>
                <a:latin typeface="Calibri" pitchFamily="34" charset="0"/>
                <a:cs typeface="Calibri" pitchFamily="34" charset="0"/>
              </a:defRPr>
            </a:lvl1pPr>
          </a:lstStyle>
          <a:p>
            <a:pPr algn="r"/>
            <a:r>
              <a:rPr lang="es-ES" sz="1000" i="1" baseline="30000" dirty="0" smtClean="0"/>
              <a:t>2 </a:t>
            </a:r>
            <a:r>
              <a:rPr lang="es-ES" sz="1000" i="1" dirty="0" smtClean="0"/>
              <a:t>ÍNDICE DE EVOLUCIÓN es la diferencia porcentual entre ha aumentado y ha disminuido ( % Ha aumentado - % Ha disminuido)</a:t>
            </a:r>
            <a:endParaRPr lang="es-ES" sz="1000" i="1" dirty="0"/>
          </a:p>
        </p:txBody>
      </p:sp>
    </p:spTree>
    <p:extLst>
      <p:ext uri="{BB962C8B-B14F-4D97-AF65-F5344CB8AC3E}">
        <p14:creationId xmlns:p14="http://schemas.microsoft.com/office/powerpoint/2010/main" xmlns="" val="1564651481"/>
      </p:ext>
    </p:extLst>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36513" y="35999"/>
            <a:ext cx="8516887" cy="648000"/>
          </a:xfrm>
          <a:prstGeom prst="rect">
            <a:avLst/>
          </a:prstGeom>
          <a:solidFill>
            <a:schemeClr val="accent3"/>
          </a:solidFill>
          <a:ln>
            <a:noFill/>
          </a:ln>
          <a:effectLst/>
          <a:extLst/>
        </p:spPr>
        <p:txBody>
          <a:bodyPr wrap="square" lIns="0" tIns="0" rIns="0" bIns="0" anchor="ctr">
            <a:spAutoFit/>
          </a:bodyPr>
          <a:lstStyle/>
          <a:p>
            <a:endParaRPr lang="es-ES"/>
          </a:p>
        </p:txBody>
      </p:sp>
      <p:sp>
        <p:nvSpPr>
          <p:cNvPr id="4" name="3 Marcador de número de diapositiva"/>
          <p:cNvSpPr>
            <a:spLocks noGrp="1"/>
          </p:cNvSpPr>
          <p:nvPr>
            <p:ph type="sldNum" sz="quarter" idx="10"/>
          </p:nvPr>
        </p:nvSpPr>
        <p:spPr/>
        <p:txBody>
          <a:bodyPr/>
          <a:lstStyle/>
          <a:p>
            <a:r>
              <a:rPr lang="en-US" smtClean="0"/>
              <a:t>-</a:t>
            </a:r>
            <a:fld id="{41B2AE44-E9C6-4EAB-BC73-5008DB342051}" type="slidenum">
              <a:rPr lang="en-US" smtClean="0"/>
              <a:pPr/>
              <a:t>18</a:t>
            </a:fld>
            <a:r>
              <a:rPr lang="en-US" smtClean="0"/>
              <a:t>-</a:t>
            </a:r>
            <a:endParaRPr lang="en-US"/>
          </a:p>
        </p:txBody>
      </p:sp>
      <p:sp>
        <p:nvSpPr>
          <p:cNvPr id="5" name="4 CuadroTexto"/>
          <p:cNvSpPr txBox="1"/>
          <p:nvPr/>
        </p:nvSpPr>
        <p:spPr>
          <a:xfrm>
            <a:off x="0" y="6396335"/>
            <a:ext cx="7545288" cy="369332"/>
          </a:xfrm>
          <a:prstGeom prst="rect">
            <a:avLst/>
          </a:prstGeom>
          <a:noFill/>
        </p:spPr>
        <p:txBody>
          <a:bodyPr wrap="square" rtlCol="0">
            <a:spAutoFit/>
          </a:bodyPr>
          <a:lstStyle>
            <a:defPPr>
              <a:defRPr lang="es-ES_tradnl"/>
            </a:defPPr>
            <a:lvl1pPr algn="l">
              <a:defRPr sz="1200">
                <a:solidFill>
                  <a:schemeClr val="bg1">
                    <a:lumMod val="50000"/>
                  </a:schemeClr>
                </a:solidFill>
                <a:latin typeface="Calibri" pitchFamily="34" charset="0"/>
                <a:cs typeface="Calibri" pitchFamily="34" charset="0"/>
              </a:defRPr>
            </a:lvl1pPr>
          </a:lstStyle>
          <a:p>
            <a:pPr>
              <a:lnSpc>
                <a:spcPct val="90000"/>
              </a:lnSpc>
              <a:spcBef>
                <a:spcPts val="0"/>
              </a:spcBef>
            </a:pPr>
            <a:r>
              <a:rPr lang="es-ES" sz="1000" dirty="0"/>
              <a:t>P1.- Pensando en seguridad y posibles comportamientos antisociales tales como: violencia, vandalismo, robos, entre otros ¿Cuál es su percepción actual sobre la seguridad en España, en cuanto a este tipo de actuaciones antisociales?</a:t>
            </a:r>
          </a:p>
        </p:txBody>
      </p:sp>
      <p:sp>
        <p:nvSpPr>
          <p:cNvPr id="6" name="5 CuadroTexto"/>
          <p:cNvSpPr txBox="1"/>
          <p:nvPr/>
        </p:nvSpPr>
        <p:spPr>
          <a:xfrm>
            <a:off x="56456" y="170534"/>
            <a:ext cx="6857518" cy="400110"/>
          </a:xfrm>
          <a:prstGeom prst="rect">
            <a:avLst/>
          </a:prstGeom>
          <a:noFill/>
        </p:spPr>
        <p:txBody>
          <a:bodyPr wrap="none" rtlCol="0">
            <a:spAutoFit/>
          </a:bodyPr>
          <a:lstStyle/>
          <a:p>
            <a:pPr algn="l"/>
            <a:r>
              <a:rPr lang="es-ES" sz="2000" dirty="0" smtClean="0">
                <a:ln>
                  <a:solidFill>
                    <a:schemeClr val="bg1"/>
                  </a:solidFill>
                </a:ln>
                <a:solidFill>
                  <a:schemeClr val="bg1"/>
                </a:solidFill>
                <a:latin typeface="Calibri" pitchFamily="34" charset="0"/>
                <a:cs typeface="Calibri" pitchFamily="34" charset="0"/>
              </a:rPr>
              <a:t>LA INSEGURIDAD CIUDADANA EN </a:t>
            </a:r>
            <a:r>
              <a:rPr lang="es-ES" sz="2000" dirty="0">
                <a:ln>
                  <a:solidFill>
                    <a:schemeClr val="bg1"/>
                  </a:solidFill>
                </a:ln>
                <a:solidFill>
                  <a:schemeClr val="bg1"/>
                </a:solidFill>
                <a:latin typeface="Calibri" pitchFamily="34" charset="0"/>
                <a:cs typeface="Calibri" pitchFamily="34" charset="0"/>
              </a:rPr>
              <a:t>ESPAÑA – VISION DEL PASADO</a:t>
            </a:r>
          </a:p>
        </p:txBody>
      </p:sp>
      <p:sp>
        <p:nvSpPr>
          <p:cNvPr id="8" name="7 CuadroTexto"/>
          <p:cNvSpPr txBox="1"/>
          <p:nvPr/>
        </p:nvSpPr>
        <p:spPr>
          <a:xfrm>
            <a:off x="56456" y="836712"/>
            <a:ext cx="8640960" cy="646331"/>
          </a:xfrm>
          <a:prstGeom prst="rect">
            <a:avLst/>
          </a:prstGeom>
          <a:noFill/>
          <a:ln>
            <a:noFill/>
          </a:ln>
        </p:spPr>
        <p:txBody>
          <a:bodyPr wrap="square" rtlCol="0">
            <a:spAutoFit/>
          </a:bodyPr>
          <a:lstStyle>
            <a:defPPr>
              <a:defRPr lang="es-ES_tradnl"/>
            </a:defPPr>
            <a:lvl1pPr algn="l">
              <a:spcBef>
                <a:spcPts val="0"/>
              </a:spcBef>
              <a:defRPr sz="2000" b="1">
                <a:solidFill>
                  <a:schemeClr val="bg1">
                    <a:lumMod val="50000"/>
                  </a:schemeClr>
                </a:solidFill>
                <a:latin typeface="Calibri" pitchFamily="34" charset="0"/>
                <a:cs typeface="Calibri" pitchFamily="34" charset="0"/>
              </a:defRPr>
            </a:lvl1pPr>
          </a:lstStyle>
          <a:p>
            <a:r>
              <a:rPr lang="es-ES" dirty="0">
                <a:solidFill>
                  <a:schemeClr val="accent3">
                    <a:lumMod val="50000"/>
                  </a:schemeClr>
                </a:solidFill>
              </a:rPr>
              <a:t>Índice de evolución de la inseguridad</a:t>
            </a:r>
          </a:p>
          <a:p>
            <a:r>
              <a:rPr lang="es-ES" sz="1600" i="1" dirty="0" smtClean="0">
                <a:solidFill>
                  <a:schemeClr val="bg1">
                    <a:lumMod val="65000"/>
                  </a:schemeClr>
                </a:solidFill>
              </a:rPr>
              <a:t>Por tramos de edad</a:t>
            </a:r>
            <a:endParaRPr lang="es-ES" sz="1600" i="1" dirty="0">
              <a:solidFill>
                <a:schemeClr val="bg1">
                  <a:lumMod val="65000"/>
                </a:schemeClr>
              </a:solidFill>
            </a:endParaRPr>
          </a:p>
        </p:txBody>
      </p:sp>
      <p:graphicFrame>
        <p:nvGraphicFramePr>
          <p:cNvPr id="2" name="1 Gráfico"/>
          <p:cNvGraphicFramePr/>
          <p:nvPr>
            <p:extLst>
              <p:ext uri="{D42A27DB-BD31-4B8C-83A1-F6EECF244321}">
                <p14:modId xmlns:p14="http://schemas.microsoft.com/office/powerpoint/2010/main" xmlns="" val="4276379107"/>
              </p:ext>
            </p:extLst>
          </p:nvPr>
        </p:nvGraphicFramePr>
        <p:xfrm>
          <a:off x="1497012" y="1886040"/>
          <a:ext cx="8054131" cy="29591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9 Tabla"/>
          <p:cNvGraphicFramePr>
            <a:graphicFrameLocks noGrp="1"/>
          </p:cNvGraphicFramePr>
          <p:nvPr>
            <p:extLst>
              <p:ext uri="{D42A27DB-BD31-4B8C-83A1-F6EECF244321}">
                <p14:modId xmlns:p14="http://schemas.microsoft.com/office/powerpoint/2010/main" xmlns="" val="2022003700"/>
              </p:ext>
            </p:extLst>
          </p:nvPr>
        </p:nvGraphicFramePr>
        <p:xfrm>
          <a:off x="332512" y="5255638"/>
          <a:ext cx="9060869" cy="868073"/>
        </p:xfrm>
        <a:graphic>
          <a:graphicData uri="http://schemas.openxmlformats.org/drawingml/2006/table">
            <a:tbl>
              <a:tblPr firstRow="1" bandRow="1">
                <a:tableStyleId>{5C22544A-7EE6-4342-B048-85BDC9FD1C3A}</a:tableStyleId>
              </a:tblPr>
              <a:tblGrid>
                <a:gridCol w="1621931"/>
                <a:gridCol w="1239823"/>
                <a:gridCol w="1239823"/>
                <a:gridCol w="1239823"/>
                <a:gridCol w="1239823"/>
                <a:gridCol w="1239823"/>
                <a:gridCol w="1239823"/>
              </a:tblGrid>
              <a:tr h="205822">
                <a:tc gridSpan="7">
                  <a:txBody>
                    <a:bodyPr/>
                    <a:lstStyle/>
                    <a:p>
                      <a:pPr algn="l">
                        <a:spcBef>
                          <a:spcPts val="0"/>
                        </a:spcBef>
                      </a:pPr>
                      <a:r>
                        <a:rPr lang="es-ES" sz="1200" b="1" dirty="0" smtClean="0">
                          <a:solidFill>
                            <a:schemeClr val="accent3">
                              <a:lumMod val="50000"/>
                            </a:schemeClr>
                          </a:solidFill>
                          <a:latin typeface="Calibri" pitchFamily="34" charset="0"/>
                          <a:cs typeface="Calibri" pitchFamily="34" charset="0"/>
                        </a:rPr>
                        <a:t>Evolución de la percepción de seguridad</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solidFill>
                      <a:srgbClr val="E0E4CC"/>
                    </a:solidFill>
                  </a:tcPr>
                </a:tc>
                <a:tc hMerge="1">
                  <a:txBody>
                    <a:bodyPr/>
                    <a:lstStyle/>
                    <a:p>
                      <a:endParaRPr lang="es-ES"/>
                    </a:p>
                  </a:txBody>
                  <a:tcPr/>
                </a:tc>
                <a:tc hMerge="1">
                  <a:txBody>
                    <a:bodyPr/>
                    <a:lstStyle/>
                    <a:p>
                      <a:pPr marL="0" marR="0" indent="0" algn="ctr" defTabSz="914400" rtl="0" eaLnBrk="1" fontAlgn="auto" latinLnBrk="0" hangingPunct="1">
                        <a:lnSpc>
                          <a:spcPct val="90000"/>
                        </a:lnSpc>
                        <a:spcBef>
                          <a:spcPts val="0"/>
                        </a:spcBef>
                        <a:spcAft>
                          <a:spcPts val="0"/>
                        </a:spcAft>
                        <a:buClrTx/>
                        <a:buSzTx/>
                        <a:buFontTx/>
                        <a:buNone/>
                        <a:tabLst/>
                        <a:defRPr/>
                      </a:pPr>
                      <a:endParaRPr lang="es-ES" sz="900" b="0" dirty="0" smtClean="0">
                        <a:solidFill>
                          <a:schemeClr val="tx1"/>
                        </a:solidFill>
                        <a:latin typeface="Calibri" pitchFamily="34" charset="0"/>
                        <a:cs typeface="Calibri"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pPr marL="0" marR="0" indent="0" algn="ctr" defTabSz="914400" rtl="0" eaLnBrk="1" fontAlgn="auto" latinLnBrk="0" hangingPunct="1">
                        <a:lnSpc>
                          <a:spcPct val="90000"/>
                        </a:lnSpc>
                        <a:spcBef>
                          <a:spcPts val="0"/>
                        </a:spcBef>
                        <a:spcAft>
                          <a:spcPts val="0"/>
                        </a:spcAft>
                        <a:buClrTx/>
                        <a:buSzTx/>
                        <a:buFontTx/>
                        <a:buNone/>
                        <a:tabLst/>
                        <a:defRPr/>
                      </a:pPr>
                      <a:endParaRPr lang="es-ES" sz="900" b="0" dirty="0" smtClean="0">
                        <a:solidFill>
                          <a:schemeClr val="tx1"/>
                        </a:solidFill>
                        <a:latin typeface="Calibri" pitchFamily="34" charset="0"/>
                        <a:cs typeface="Calibri"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205822">
                <a:tc>
                  <a:txBody>
                    <a:bodyPr/>
                    <a:lstStyle/>
                    <a:p>
                      <a:pPr algn="l" fontAlgn="t"/>
                      <a:r>
                        <a:rPr lang="es-ES" sz="1100" b="0" i="0" u="none" strike="noStrike" dirty="0">
                          <a:solidFill>
                            <a:srgbClr val="000000"/>
                          </a:solidFill>
                          <a:effectLst/>
                          <a:latin typeface="Calibri" pitchFamily="34" charset="0"/>
                          <a:cs typeface="Calibri" pitchFamily="34" charset="0"/>
                        </a:rPr>
                        <a:t>Ha aumentado</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ES" sz="1200" b="0" i="0" u="none" strike="noStrike" dirty="0" smtClean="0">
                          <a:solidFill>
                            <a:srgbClr val="000000"/>
                          </a:solidFill>
                          <a:effectLst/>
                          <a:latin typeface="Calibri" pitchFamily="34" charset="0"/>
                          <a:cs typeface="Calibri" pitchFamily="34" charset="0"/>
                        </a:rPr>
                        <a:t>77,4%</a:t>
                      </a:r>
                      <a:endParaRPr lang="es-ES" sz="12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ES" sz="1200" b="0" i="0" u="none" strike="noStrike" dirty="0" smtClean="0">
                          <a:solidFill>
                            <a:srgbClr val="000000"/>
                          </a:solidFill>
                          <a:effectLst/>
                          <a:latin typeface="Calibri" pitchFamily="34" charset="0"/>
                          <a:cs typeface="Calibri" pitchFamily="34" charset="0"/>
                        </a:rPr>
                        <a:t>69,7%</a:t>
                      </a:r>
                      <a:endParaRPr lang="es-ES" sz="12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ES" sz="1200" b="0" i="0" u="none" strike="noStrike" dirty="0" smtClean="0">
                          <a:solidFill>
                            <a:srgbClr val="000000"/>
                          </a:solidFill>
                          <a:effectLst/>
                          <a:latin typeface="Calibri" pitchFamily="34" charset="0"/>
                          <a:cs typeface="Calibri" pitchFamily="34" charset="0"/>
                        </a:rPr>
                        <a:t>80,6%</a:t>
                      </a:r>
                      <a:endParaRPr lang="es-ES" sz="12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ES" sz="1200" b="0" i="0" u="none" strike="noStrike" dirty="0" smtClean="0">
                          <a:solidFill>
                            <a:srgbClr val="000000"/>
                          </a:solidFill>
                          <a:effectLst/>
                          <a:latin typeface="Calibri" pitchFamily="34" charset="0"/>
                          <a:cs typeface="Calibri" pitchFamily="34" charset="0"/>
                        </a:rPr>
                        <a:t>79,2%</a:t>
                      </a:r>
                      <a:endParaRPr lang="es-ES" sz="12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ES" sz="1200" b="0" i="0" u="none" strike="noStrike" dirty="0" smtClean="0">
                          <a:solidFill>
                            <a:srgbClr val="000000"/>
                          </a:solidFill>
                          <a:effectLst/>
                          <a:latin typeface="Calibri" pitchFamily="34" charset="0"/>
                          <a:cs typeface="Calibri" pitchFamily="34" charset="0"/>
                        </a:rPr>
                        <a:t>76,5%</a:t>
                      </a:r>
                      <a:endParaRPr lang="es-ES" sz="12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ES" sz="1200" b="0" i="0" u="none" strike="noStrike" dirty="0" smtClean="0">
                          <a:solidFill>
                            <a:srgbClr val="000000"/>
                          </a:solidFill>
                          <a:effectLst/>
                          <a:latin typeface="Calibri" pitchFamily="34" charset="0"/>
                          <a:cs typeface="Calibri" pitchFamily="34" charset="0"/>
                        </a:rPr>
                        <a:t>75,6%</a:t>
                      </a:r>
                      <a:endParaRPr lang="es-ES" sz="12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250607">
                <a:tc>
                  <a:txBody>
                    <a:bodyPr/>
                    <a:lstStyle/>
                    <a:p>
                      <a:pPr algn="l" fontAlgn="t"/>
                      <a:r>
                        <a:rPr lang="es-ES" sz="1100" b="0" i="0" u="none" strike="noStrike" dirty="0">
                          <a:solidFill>
                            <a:srgbClr val="000000"/>
                          </a:solidFill>
                          <a:effectLst/>
                          <a:latin typeface="Calibri" pitchFamily="34" charset="0"/>
                          <a:cs typeface="Calibri" pitchFamily="34" charset="0"/>
                        </a:rPr>
                        <a:t>Se ha mantenido igual</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ES" sz="1200" b="0" i="0" u="none" strike="noStrike" dirty="0" smtClean="0">
                          <a:solidFill>
                            <a:srgbClr val="000000"/>
                          </a:solidFill>
                          <a:effectLst/>
                          <a:latin typeface="Calibri" pitchFamily="34" charset="0"/>
                          <a:cs typeface="Calibri" pitchFamily="34" charset="0"/>
                        </a:rPr>
                        <a:t>19,2%</a:t>
                      </a:r>
                      <a:endParaRPr lang="es-ES" sz="12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ES" sz="1200" b="0" i="0" u="none" strike="noStrike" dirty="0" smtClean="0">
                          <a:solidFill>
                            <a:srgbClr val="000000"/>
                          </a:solidFill>
                          <a:effectLst/>
                          <a:latin typeface="Calibri" pitchFamily="34" charset="0"/>
                          <a:cs typeface="Calibri" pitchFamily="34" charset="0"/>
                        </a:rPr>
                        <a:t>22,5%</a:t>
                      </a:r>
                      <a:endParaRPr lang="es-ES" sz="12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ES" sz="1200" b="0" i="0" u="none" strike="noStrike" dirty="0" smtClean="0">
                          <a:solidFill>
                            <a:srgbClr val="000000"/>
                          </a:solidFill>
                          <a:effectLst/>
                          <a:latin typeface="Calibri" pitchFamily="34" charset="0"/>
                          <a:cs typeface="Calibri" pitchFamily="34" charset="0"/>
                        </a:rPr>
                        <a:t>17,6%</a:t>
                      </a:r>
                      <a:endParaRPr lang="es-ES" sz="12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ES" sz="1200" b="0" i="0" u="none" strike="noStrike" dirty="0" smtClean="0">
                          <a:solidFill>
                            <a:srgbClr val="000000"/>
                          </a:solidFill>
                          <a:effectLst/>
                          <a:latin typeface="Calibri" pitchFamily="34" charset="0"/>
                          <a:cs typeface="Calibri" pitchFamily="34" charset="0"/>
                        </a:rPr>
                        <a:t>18,1%</a:t>
                      </a:r>
                      <a:endParaRPr lang="es-ES" sz="12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ES" sz="1200" b="0" i="0" u="none" strike="noStrike" dirty="0" smtClean="0">
                          <a:solidFill>
                            <a:srgbClr val="000000"/>
                          </a:solidFill>
                          <a:effectLst/>
                          <a:latin typeface="Calibri" pitchFamily="34" charset="0"/>
                          <a:cs typeface="Calibri" pitchFamily="34" charset="0"/>
                        </a:rPr>
                        <a:t>19,7%</a:t>
                      </a:r>
                      <a:endParaRPr lang="es-ES" sz="12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ES" sz="1200" b="0" i="0" u="none" strike="noStrike" dirty="0" smtClean="0">
                          <a:solidFill>
                            <a:srgbClr val="000000"/>
                          </a:solidFill>
                          <a:effectLst/>
                          <a:latin typeface="Calibri" pitchFamily="34" charset="0"/>
                          <a:cs typeface="Calibri" pitchFamily="34" charset="0"/>
                        </a:rPr>
                        <a:t>21,3%</a:t>
                      </a:r>
                      <a:endParaRPr lang="es-ES" sz="12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205822">
                <a:tc>
                  <a:txBody>
                    <a:bodyPr/>
                    <a:lstStyle/>
                    <a:p>
                      <a:pPr algn="l" fontAlgn="t"/>
                      <a:r>
                        <a:rPr lang="es-ES" sz="1100" b="0" i="0" u="none" strike="noStrike" dirty="0">
                          <a:solidFill>
                            <a:srgbClr val="000000"/>
                          </a:solidFill>
                          <a:effectLst/>
                          <a:latin typeface="Calibri" pitchFamily="34" charset="0"/>
                          <a:cs typeface="Calibri" pitchFamily="34" charset="0"/>
                        </a:rPr>
                        <a:t>Ha disminuido</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ES" sz="1200" b="0" i="0" u="none" strike="noStrike" dirty="0" smtClean="0">
                          <a:solidFill>
                            <a:srgbClr val="000000"/>
                          </a:solidFill>
                          <a:effectLst/>
                          <a:latin typeface="Calibri" pitchFamily="34" charset="0"/>
                          <a:cs typeface="Calibri" pitchFamily="34" charset="0"/>
                        </a:rPr>
                        <a:t>3,4%</a:t>
                      </a:r>
                      <a:endParaRPr lang="es-ES" sz="12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ES" sz="1200" b="0" i="0" u="none" strike="noStrike" dirty="0" smtClean="0">
                          <a:solidFill>
                            <a:srgbClr val="000000"/>
                          </a:solidFill>
                          <a:effectLst/>
                          <a:latin typeface="Calibri" pitchFamily="34" charset="0"/>
                          <a:cs typeface="Calibri" pitchFamily="34" charset="0"/>
                        </a:rPr>
                        <a:t>7,8%</a:t>
                      </a:r>
                      <a:endParaRPr lang="es-ES" sz="12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ES" sz="1200" b="0" i="0" u="none" strike="noStrike" dirty="0" smtClean="0">
                          <a:solidFill>
                            <a:srgbClr val="000000"/>
                          </a:solidFill>
                          <a:effectLst/>
                          <a:latin typeface="Calibri" pitchFamily="34" charset="0"/>
                          <a:cs typeface="Calibri" pitchFamily="34" charset="0"/>
                        </a:rPr>
                        <a:t>1,9%</a:t>
                      </a:r>
                      <a:endParaRPr lang="es-ES" sz="12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ES" sz="1200" b="0" i="0" u="none" strike="noStrike" dirty="0" smtClean="0">
                          <a:solidFill>
                            <a:srgbClr val="000000"/>
                          </a:solidFill>
                          <a:effectLst/>
                          <a:latin typeface="Calibri" pitchFamily="34" charset="0"/>
                          <a:cs typeface="Calibri" pitchFamily="34" charset="0"/>
                        </a:rPr>
                        <a:t>2,7%</a:t>
                      </a:r>
                      <a:endParaRPr lang="es-ES" sz="12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ES" sz="1200" b="0" i="0" u="none" strike="noStrike" dirty="0" smtClean="0">
                          <a:solidFill>
                            <a:srgbClr val="000000"/>
                          </a:solidFill>
                          <a:effectLst/>
                          <a:latin typeface="Calibri" pitchFamily="34" charset="0"/>
                          <a:cs typeface="Calibri" pitchFamily="34" charset="0"/>
                        </a:rPr>
                        <a:t>3,8%</a:t>
                      </a:r>
                      <a:endParaRPr lang="es-ES" sz="12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ES" sz="1200" b="0" i="0" u="none" strike="noStrike" dirty="0" smtClean="0">
                          <a:solidFill>
                            <a:srgbClr val="000000"/>
                          </a:solidFill>
                          <a:effectLst/>
                          <a:latin typeface="Calibri" pitchFamily="34" charset="0"/>
                          <a:cs typeface="Calibri" pitchFamily="34" charset="0"/>
                        </a:rPr>
                        <a:t>3,2%</a:t>
                      </a:r>
                      <a:endParaRPr lang="es-ES" sz="12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1" name="10 CuadroTexto"/>
          <p:cNvSpPr txBox="1"/>
          <p:nvPr/>
        </p:nvSpPr>
        <p:spPr>
          <a:xfrm>
            <a:off x="0" y="6691971"/>
            <a:ext cx="7545288" cy="230832"/>
          </a:xfrm>
          <a:prstGeom prst="rect">
            <a:avLst/>
          </a:prstGeom>
          <a:noFill/>
        </p:spPr>
        <p:txBody>
          <a:bodyPr wrap="square" rtlCol="0">
            <a:spAutoFit/>
          </a:bodyPr>
          <a:lstStyle>
            <a:defPPr>
              <a:defRPr lang="es-ES_tradnl"/>
            </a:defPPr>
            <a:lvl1pPr algn="l">
              <a:defRPr sz="1200">
                <a:solidFill>
                  <a:schemeClr val="bg1">
                    <a:lumMod val="50000"/>
                  </a:schemeClr>
                </a:solidFill>
                <a:latin typeface="Calibri" pitchFamily="34" charset="0"/>
                <a:cs typeface="Calibri" pitchFamily="34" charset="0"/>
              </a:defRPr>
            </a:lvl1pPr>
          </a:lstStyle>
          <a:p>
            <a:pPr>
              <a:lnSpc>
                <a:spcPct val="90000"/>
              </a:lnSpc>
              <a:spcBef>
                <a:spcPts val="0"/>
              </a:spcBef>
            </a:pPr>
            <a:r>
              <a:rPr lang="es-ES" sz="1000" dirty="0"/>
              <a:t>P2.- En qué medida cree usted que en los últimos años el comportamiento antisocial </a:t>
            </a:r>
            <a:r>
              <a:rPr lang="es-ES" sz="1000" dirty="0" smtClean="0"/>
              <a:t>en España </a:t>
            </a:r>
            <a:r>
              <a:rPr lang="es-ES" sz="1000" dirty="0"/>
              <a:t>es un problema que…</a:t>
            </a:r>
          </a:p>
        </p:txBody>
      </p:sp>
      <p:sp>
        <p:nvSpPr>
          <p:cNvPr id="14" name="13 Rectángulo"/>
          <p:cNvSpPr/>
          <p:nvPr/>
        </p:nvSpPr>
        <p:spPr>
          <a:xfrm>
            <a:off x="5788652" y="4670467"/>
            <a:ext cx="3668656" cy="338554"/>
          </a:xfrm>
          <a:prstGeom prst="rect">
            <a:avLst/>
          </a:prstGeom>
        </p:spPr>
        <p:txBody>
          <a:bodyPr wrap="square">
            <a:spAutoFit/>
          </a:bodyPr>
          <a:lstStyle/>
          <a:p>
            <a:pPr algn="r"/>
            <a:r>
              <a:rPr lang="es-ES" sz="1600" b="1" dirty="0" smtClean="0">
                <a:solidFill>
                  <a:schemeClr val="accent3">
                    <a:lumMod val="50000"/>
                  </a:schemeClr>
                </a:solidFill>
                <a:latin typeface="Calibri" pitchFamily="34" charset="0"/>
                <a:cs typeface="Calibri" pitchFamily="34" charset="0"/>
              </a:rPr>
              <a:t>INDICE DE EVOLUCIÓN</a:t>
            </a:r>
          </a:p>
        </p:txBody>
      </p:sp>
      <p:sp>
        <p:nvSpPr>
          <p:cNvPr id="13" name="12 CuadroTexto"/>
          <p:cNvSpPr txBox="1"/>
          <p:nvPr/>
        </p:nvSpPr>
        <p:spPr>
          <a:xfrm>
            <a:off x="1337504" y="6176959"/>
            <a:ext cx="8571264" cy="246221"/>
          </a:xfrm>
          <a:prstGeom prst="rect">
            <a:avLst/>
          </a:prstGeom>
          <a:noFill/>
        </p:spPr>
        <p:txBody>
          <a:bodyPr wrap="square" rtlCol="0">
            <a:spAutoFit/>
          </a:bodyPr>
          <a:lstStyle>
            <a:defPPr>
              <a:defRPr lang="es-ES_tradnl"/>
            </a:defPPr>
            <a:lvl1pPr algn="l">
              <a:defRPr sz="1200">
                <a:solidFill>
                  <a:schemeClr val="bg1">
                    <a:lumMod val="50000"/>
                  </a:schemeClr>
                </a:solidFill>
                <a:latin typeface="Calibri" pitchFamily="34" charset="0"/>
                <a:cs typeface="Calibri" pitchFamily="34" charset="0"/>
              </a:defRPr>
            </a:lvl1pPr>
          </a:lstStyle>
          <a:p>
            <a:pPr algn="r"/>
            <a:r>
              <a:rPr lang="es-ES" sz="1000" i="1" baseline="30000" dirty="0" smtClean="0"/>
              <a:t>2 </a:t>
            </a:r>
            <a:r>
              <a:rPr lang="es-ES" sz="1000" i="1" dirty="0" smtClean="0"/>
              <a:t>ÍNDICE DE EVOLUCIÓN es la diferencia porcentual entre ha aumentado y ha disminuido ( % Ha aumentado - % Ha disminuido)</a:t>
            </a:r>
            <a:endParaRPr lang="es-ES" sz="1000" i="1" dirty="0"/>
          </a:p>
        </p:txBody>
      </p:sp>
    </p:spTree>
    <p:extLst>
      <p:ext uri="{BB962C8B-B14F-4D97-AF65-F5344CB8AC3E}">
        <p14:creationId xmlns:p14="http://schemas.microsoft.com/office/powerpoint/2010/main" xmlns="" val="2236241102"/>
      </p:ext>
    </p:extLst>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36513" y="35999"/>
            <a:ext cx="8516887" cy="648000"/>
          </a:xfrm>
          <a:prstGeom prst="rect">
            <a:avLst/>
          </a:prstGeom>
          <a:solidFill>
            <a:schemeClr val="accent3"/>
          </a:solidFill>
          <a:ln>
            <a:noFill/>
          </a:ln>
          <a:effectLst/>
          <a:extLst/>
        </p:spPr>
        <p:txBody>
          <a:bodyPr wrap="square" lIns="0" tIns="0" rIns="0" bIns="0" anchor="ctr">
            <a:spAutoFit/>
          </a:bodyPr>
          <a:lstStyle/>
          <a:p>
            <a:endParaRPr lang="es-ES"/>
          </a:p>
        </p:txBody>
      </p:sp>
      <p:sp>
        <p:nvSpPr>
          <p:cNvPr id="4" name="3 Marcador de número de diapositiva"/>
          <p:cNvSpPr>
            <a:spLocks noGrp="1"/>
          </p:cNvSpPr>
          <p:nvPr>
            <p:ph type="sldNum" sz="quarter" idx="10"/>
          </p:nvPr>
        </p:nvSpPr>
        <p:spPr/>
        <p:txBody>
          <a:bodyPr/>
          <a:lstStyle/>
          <a:p>
            <a:r>
              <a:rPr lang="en-US" smtClean="0"/>
              <a:t>-</a:t>
            </a:r>
            <a:fld id="{41B2AE44-E9C6-4EAB-BC73-5008DB342051}" type="slidenum">
              <a:rPr lang="en-US" smtClean="0"/>
              <a:pPr/>
              <a:t>19</a:t>
            </a:fld>
            <a:r>
              <a:rPr lang="en-US" smtClean="0"/>
              <a:t>-</a:t>
            </a:r>
            <a:endParaRPr lang="en-US"/>
          </a:p>
        </p:txBody>
      </p:sp>
      <p:sp>
        <p:nvSpPr>
          <p:cNvPr id="5" name="4 CuadroTexto"/>
          <p:cNvSpPr txBox="1"/>
          <p:nvPr/>
        </p:nvSpPr>
        <p:spPr>
          <a:xfrm>
            <a:off x="0" y="6396335"/>
            <a:ext cx="7545288" cy="461665"/>
          </a:xfrm>
          <a:prstGeom prst="rect">
            <a:avLst/>
          </a:prstGeom>
          <a:noFill/>
        </p:spPr>
        <p:txBody>
          <a:bodyPr wrap="square" rtlCol="0">
            <a:spAutoFit/>
          </a:bodyPr>
          <a:lstStyle>
            <a:defPPr>
              <a:defRPr lang="es-ES_tradnl"/>
            </a:defPPr>
            <a:lvl1pPr algn="l">
              <a:defRPr sz="1200">
                <a:solidFill>
                  <a:schemeClr val="bg1">
                    <a:lumMod val="50000"/>
                  </a:schemeClr>
                </a:solidFill>
                <a:latin typeface="Calibri" pitchFamily="34" charset="0"/>
                <a:cs typeface="Calibri" pitchFamily="34" charset="0"/>
              </a:defRPr>
            </a:lvl1pPr>
          </a:lstStyle>
          <a:p>
            <a:r>
              <a:rPr lang="es-ES" dirty="0"/>
              <a:t>P3.- Y a futuro, en qué medida cree usted que en el comportamiento antisocial </a:t>
            </a:r>
            <a:br>
              <a:rPr lang="es-ES" dirty="0"/>
            </a:br>
            <a:r>
              <a:rPr lang="es-ES" dirty="0"/>
              <a:t>en España será un problema que…</a:t>
            </a:r>
          </a:p>
        </p:txBody>
      </p:sp>
      <p:sp>
        <p:nvSpPr>
          <p:cNvPr id="6" name="5 CuadroTexto"/>
          <p:cNvSpPr txBox="1"/>
          <p:nvPr/>
        </p:nvSpPr>
        <p:spPr>
          <a:xfrm>
            <a:off x="56456" y="170534"/>
            <a:ext cx="6641755" cy="400110"/>
          </a:xfrm>
          <a:prstGeom prst="rect">
            <a:avLst/>
          </a:prstGeom>
          <a:noFill/>
        </p:spPr>
        <p:txBody>
          <a:bodyPr wrap="none" rtlCol="0">
            <a:spAutoFit/>
          </a:bodyPr>
          <a:lstStyle/>
          <a:p>
            <a:pPr algn="l"/>
            <a:r>
              <a:rPr lang="es-ES" sz="2000" dirty="0" smtClean="0">
                <a:ln>
                  <a:solidFill>
                    <a:schemeClr val="bg1"/>
                  </a:solidFill>
                </a:ln>
                <a:solidFill>
                  <a:schemeClr val="bg1"/>
                </a:solidFill>
                <a:latin typeface="Calibri" pitchFamily="34" charset="0"/>
                <a:cs typeface="Calibri" pitchFamily="34" charset="0"/>
              </a:rPr>
              <a:t>LA INSEGURIDAD CIUDADANA EN </a:t>
            </a:r>
            <a:r>
              <a:rPr lang="es-ES" sz="2000" dirty="0">
                <a:ln>
                  <a:solidFill>
                    <a:schemeClr val="bg1"/>
                  </a:solidFill>
                </a:ln>
                <a:solidFill>
                  <a:schemeClr val="bg1"/>
                </a:solidFill>
                <a:latin typeface="Calibri" pitchFamily="34" charset="0"/>
                <a:cs typeface="Calibri" pitchFamily="34" charset="0"/>
              </a:rPr>
              <a:t>ESPAÑA – VISION A FUTURO</a:t>
            </a:r>
          </a:p>
        </p:txBody>
      </p:sp>
      <p:sp>
        <p:nvSpPr>
          <p:cNvPr id="8" name="7 CuadroTexto"/>
          <p:cNvSpPr txBox="1"/>
          <p:nvPr/>
        </p:nvSpPr>
        <p:spPr>
          <a:xfrm>
            <a:off x="56456" y="836712"/>
            <a:ext cx="8640960" cy="400110"/>
          </a:xfrm>
          <a:prstGeom prst="rect">
            <a:avLst/>
          </a:prstGeom>
          <a:noFill/>
          <a:ln>
            <a:noFill/>
          </a:ln>
        </p:spPr>
        <p:txBody>
          <a:bodyPr wrap="square" rtlCol="0">
            <a:spAutoFit/>
          </a:bodyPr>
          <a:lstStyle>
            <a:defPPr>
              <a:defRPr lang="es-ES_tradnl"/>
            </a:defPPr>
            <a:lvl1pPr algn="l">
              <a:spcBef>
                <a:spcPts val="0"/>
              </a:spcBef>
              <a:defRPr sz="2000" b="1">
                <a:solidFill>
                  <a:schemeClr val="bg1">
                    <a:lumMod val="50000"/>
                  </a:schemeClr>
                </a:solidFill>
                <a:latin typeface="Calibri" pitchFamily="34" charset="0"/>
                <a:cs typeface="Calibri" pitchFamily="34" charset="0"/>
              </a:defRPr>
            </a:lvl1pPr>
          </a:lstStyle>
          <a:p>
            <a:r>
              <a:rPr lang="es-ES" dirty="0" smtClean="0">
                <a:solidFill>
                  <a:schemeClr val="accent3">
                    <a:lumMod val="50000"/>
                  </a:schemeClr>
                </a:solidFill>
              </a:rPr>
              <a:t>Expectativa a futuro de la inseguridad</a:t>
            </a:r>
            <a:endParaRPr lang="es-ES" dirty="0">
              <a:solidFill>
                <a:schemeClr val="accent3">
                  <a:lumMod val="50000"/>
                </a:schemeClr>
              </a:solidFill>
            </a:endParaRPr>
          </a:p>
        </p:txBody>
      </p:sp>
      <p:graphicFrame>
        <p:nvGraphicFramePr>
          <p:cNvPr id="12" name="11 Gráfico"/>
          <p:cNvGraphicFramePr/>
          <p:nvPr>
            <p:extLst>
              <p:ext uri="{D42A27DB-BD31-4B8C-83A1-F6EECF244321}">
                <p14:modId xmlns:p14="http://schemas.microsoft.com/office/powerpoint/2010/main" xmlns="" val="484581980"/>
              </p:ext>
            </p:extLst>
          </p:nvPr>
        </p:nvGraphicFramePr>
        <p:xfrm>
          <a:off x="390526" y="1532957"/>
          <a:ext cx="4681538" cy="3717462"/>
        </p:xfrm>
        <a:graphic>
          <a:graphicData uri="http://schemas.openxmlformats.org/drawingml/2006/chart">
            <c:chart xmlns:c="http://schemas.openxmlformats.org/drawingml/2006/chart" xmlns:r="http://schemas.openxmlformats.org/officeDocument/2006/relationships" r:id="rId2"/>
          </a:graphicData>
        </a:graphic>
      </p:graphicFrame>
      <p:sp>
        <p:nvSpPr>
          <p:cNvPr id="14" name="13 CuadroTexto"/>
          <p:cNvSpPr txBox="1"/>
          <p:nvPr/>
        </p:nvSpPr>
        <p:spPr>
          <a:xfrm rot="16200000">
            <a:off x="3647326" y="3063709"/>
            <a:ext cx="2907237" cy="276999"/>
          </a:xfrm>
          <a:prstGeom prst="rect">
            <a:avLst/>
          </a:prstGeom>
          <a:noFill/>
        </p:spPr>
        <p:txBody>
          <a:bodyPr wrap="square" lIns="36000" rIns="36000" rtlCol="0" anchor="ctr">
            <a:spAutoFit/>
          </a:bodyPr>
          <a:lstStyle>
            <a:defPPr>
              <a:defRPr lang="es-ES_tradnl"/>
            </a:defPPr>
            <a:lvl1pPr algn="l">
              <a:defRPr sz="1200">
                <a:latin typeface="Calibri" pitchFamily="34" charset="0"/>
                <a:cs typeface="Calibri" pitchFamily="34" charset="0"/>
              </a:defRPr>
            </a:lvl1pPr>
          </a:lstStyle>
          <a:p>
            <a:r>
              <a:rPr lang="es-ES" dirty="0" smtClean="0"/>
              <a:t>BASE Total muestra: </a:t>
            </a:r>
            <a:r>
              <a:rPr lang="es-ES" dirty="0"/>
              <a:t>2.081 CASOS</a:t>
            </a:r>
          </a:p>
        </p:txBody>
      </p:sp>
      <p:graphicFrame>
        <p:nvGraphicFramePr>
          <p:cNvPr id="15" name="14 Tabla"/>
          <p:cNvGraphicFramePr>
            <a:graphicFrameLocks noGrp="1"/>
          </p:cNvGraphicFramePr>
          <p:nvPr>
            <p:extLst>
              <p:ext uri="{D42A27DB-BD31-4B8C-83A1-F6EECF244321}">
                <p14:modId xmlns:p14="http://schemas.microsoft.com/office/powerpoint/2010/main" xmlns="" val="2105905023"/>
              </p:ext>
            </p:extLst>
          </p:nvPr>
        </p:nvGraphicFramePr>
        <p:xfrm>
          <a:off x="898209" y="5288156"/>
          <a:ext cx="4103205" cy="637403"/>
        </p:xfrm>
        <a:graphic>
          <a:graphicData uri="http://schemas.openxmlformats.org/drawingml/2006/table">
            <a:tbl>
              <a:tblPr firstRow="1" bandRow="1">
                <a:tableStyleId>{5C22544A-7EE6-4342-B048-85BDC9FD1C3A}</a:tableStyleId>
              </a:tblPr>
              <a:tblGrid>
                <a:gridCol w="1367735"/>
                <a:gridCol w="1367735"/>
                <a:gridCol w="1367735"/>
              </a:tblGrid>
              <a:tr h="308219">
                <a:tc gridSpan="3">
                  <a:txBody>
                    <a:bodyPr/>
                    <a:lstStyle/>
                    <a:p>
                      <a:pPr algn="l">
                        <a:lnSpc>
                          <a:spcPct val="90000"/>
                        </a:lnSpc>
                      </a:pPr>
                      <a:r>
                        <a:rPr lang="es-ES" sz="1200" b="0" dirty="0" smtClean="0">
                          <a:solidFill>
                            <a:schemeClr val="tx1"/>
                          </a:solidFill>
                          <a:latin typeface="Calibri" pitchFamily="34" charset="0"/>
                          <a:cs typeface="Calibri" pitchFamily="34" charset="0"/>
                        </a:rPr>
                        <a:t>Datos del</a:t>
                      </a:r>
                      <a:r>
                        <a:rPr lang="es-ES" sz="1200" b="0" baseline="0" dirty="0" smtClean="0">
                          <a:solidFill>
                            <a:schemeClr val="tx1"/>
                          </a:solidFill>
                          <a:latin typeface="Calibri" pitchFamily="34" charset="0"/>
                          <a:cs typeface="Calibri" pitchFamily="34" charset="0"/>
                        </a:rPr>
                        <a:t> estudio ADT  Hábitos y actitudes hacia la seguridad…</a:t>
                      </a:r>
                    </a:p>
                    <a:p>
                      <a:pPr algn="l">
                        <a:lnSpc>
                          <a:spcPct val="90000"/>
                        </a:lnSpc>
                      </a:pPr>
                      <a:r>
                        <a:rPr lang="es-ES" sz="1200" b="0" baseline="0" dirty="0" smtClean="0">
                          <a:solidFill>
                            <a:schemeClr val="tx1"/>
                          </a:solidFill>
                          <a:latin typeface="Calibri" pitchFamily="34" charset="0"/>
                          <a:cs typeface="Calibri" pitchFamily="34" charset="0"/>
                        </a:rPr>
                        <a:t>Marzo, 2007</a:t>
                      </a:r>
                      <a:endParaRPr lang="es-ES" sz="1200" b="0" dirty="0" smtClean="0">
                        <a:solidFill>
                          <a:schemeClr val="tx1"/>
                        </a:solidFill>
                        <a:latin typeface="Calibri" pitchFamily="34" charset="0"/>
                        <a:cs typeface="Calibri"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solidFill>
                      <a:srgbClr val="E0E4CC"/>
                    </a:solidFill>
                  </a:tcPr>
                </a:tc>
                <a:tc hMerge="1">
                  <a:txBody>
                    <a:bodyPr/>
                    <a:lstStyle/>
                    <a:p>
                      <a:pPr marL="0" marR="0" indent="0" algn="ctr" defTabSz="914400" rtl="0" eaLnBrk="1" fontAlgn="auto" latinLnBrk="0" hangingPunct="1">
                        <a:lnSpc>
                          <a:spcPct val="90000"/>
                        </a:lnSpc>
                        <a:spcBef>
                          <a:spcPts val="0"/>
                        </a:spcBef>
                        <a:spcAft>
                          <a:spcPts val="0"/>
                        </a:spcAft>
                        <a:buClrTx/>
                        <a:buSzTx/>
                        <a:buFontTx/>
                        <a:buNone/>
                        <a:tabLst/>
                        <a:defRPr/>
                      </a:pPr>
                      <a:endParaRPr lang="es-ES" sz="900" b="0" dirty="0" smtClean="0">
                        <a:solidFill>
                          <a:schemeClr val="tx1"/>
                        </a:solidFill>
                        <a:latin typeface="Calibri" pitchFamily="34" charset="0"/>
                        <a:cs typeface="Calibri"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auto" latinLnBrk="0" hangingPunct="1">
                        <a:lnSpc>
                          <a:spcPct val="90000"/>
                        </a:lnSpc>
                        <a:spcBef>
                          <a:spcPts val="0"/>
                        </a:spcBef>
                        <a:spcAft>
                          <a:spcPts val="0"/>
                        </a:spcAft>
                        <a:buClrTx/>
                        <a:buSzTx/>
                        <a:buFontTx/>
                        <a:buNone/>
                        <a:tabLst/>
                        <a:defRPr/>
                      </a:pPr>
                      <a:endParaRPr lang="es-ES" sz="900" b="0" dirty="0" smtClean="0">
                        <a:solidFill>
                          <a:schemeClr val="tx1"/>
                        </a:solidFill>
                        <a:latin typeface="Calibri" pitchFamily="34" charset="0"/>
                        <a:cs typeface="Calibri"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308219">
                <a:tc>
                  <a:txBody>
                    <a:bodyPr/>
                    <a:lstStyle/>
                    <a:p>
                      <a:pPr algn="ctr">
                        <a:lnSpc>
                          <a:spcPct val="90000"/>
                        </a:lnSpc>
                      </a:pPr>
                      <a:r>
                        <a:rPr lang="es-ES" sz="1200" b="0" dirty="0" smtClean="0">
                          <a:solidFill>
                            <a:schemeClr val="tx1"/>
                          </a:solidFill>
                          <a:latin typeface="Calibri" pitchFamily="34" charset="0"/>
                          <a:cs typeface="Calibri" pitchFamily="34" charset="0"/>
                        </a:rPr>
                        <a:t>57,1%</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90000"/>
                        </a:lnSpc>
                        <a:spcBef>
                          <a:spcPts val="0"/>
                        </a:spcBef>
                        <a:spcAft>
                          <a:spcPts val="0"/>
                        </a:spcAft>
                        <a:buClrTx/>
                        <a:buSzTx/>
                        <a:buFontTx/>
                        <a:buNone/>
                        <a:tabLst/>
                        <a:defRPr/>
                      </a:pPr>
                      <a:r>
                        <a:rPr lang="es-ES" sz="1200" b="0" dirty="0" smtClean="0">
                          <a:solidFill>
                            <a:schemeClr val="tx1"/>
                          </a:solidFill>
                          <a:latin typeface="Calibri" pitchFamily="34" charset="0"/>
                          <a:cs typeface="Calibri" pitchFamily="34" charset="0"/>
                        </a:rPr>
                        <a:t>28,8%</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90000"/>
                        </a:lnSpc>
                        <a:spcBef>
                          <a:spcPts val="0"/>
                        </a:spcBef>
                        <a:spcAft>
                          <a:spcPts val="0"/>
                        </a:spcAft>
                        <a:buClrTx/>
                        <a:buSzTx/>
                        <a:buFontTx/>
                        <a:buNone/>
                        <a:tabLst/>
                        <a:defRPr/>
                      </a:pPr>
                      <a:r>
                        <a:rPr lang="es-ES" sz="1200" b="0" dirty="0" smtClean="0">
                          <a:solidFill>
                            <a:schemeClr val="tx1"/>
                          </a:solidFill>
                          <a:latin typeface="Calibri" pitchFamily="34" charset="0"/>
                          <a:cs typeface="Calibri" pitchFamily="34" charset="0"/>
                        </a:rPr>
                        <a:t>3,7%</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6" name="15 CuadroTexto"/>
          <p:cNvSpPr txBox="1"/>
          <p:nvPr/>
        </p:nvSpPr>
        <p:spPr>
          <a:xfrm>
            <a:off x="5949260" y="1713502"/>
            <a:ext cx="1136608" cy="884238"/>
          </a:xfrm>
          <a:prstGeom prst="rect">
            <a:avLst/>
          </a:prstGeom>
          <a:noFill/>
        </p:spPr>
        <p:txBody>
          <a:bodyPr wrap="none" lIns="0" tIns="720000" rIns="0" bIns="0" rtlCol="0" anchor="ctr">
            <a:noAutofit/>
          </a:bodyPr>
          <a:lstStyle>
            <a:defPPr>
              <a:defRPr lang="es-ES_tradnl"/>
            </a:defPPr>
            <a:lvl1pPr>
              <a:spcBef>
                <a:spcPts val="600"/>
              </a:spcBef>
              <a:defRPr sz="13800" b="1">
                <a:solidFill>
                  <a:schemeClr val="accent3">
                    <a:lumMod val="20000"/>
                    <a:lumOff val="80000"/>
                  </a:schemeClr>
                </a:solidFill>
                <a:latin typeface="+mj-lt"/>
                <a:ea typeface="Verdana" pitchFamily="34" charset="0"/>
                <a:cs typeface="Verdana" pitchFamily="34" charset="0"/>
              </a:defRPr>
            </a:lvl1pPr>
          </a:lstStyle>
          <a:p>
            <a:r>
              <a:rPr lang="es-ES" dirty="0"/>
              <a:t>“</a:t>
            </a:r>
          </a:p>
        </p:txBody>
      </p:sp>
      <p:sp>
        <p:nvSpPr>
          <p:cNvPr id="20" name="19 CuadroTexto"/>
          <p:cNvSpPr txBox="1"/>
          <p:nvPr/>
        </p:nvSpPr>
        <p:spPr>
          <a:xfrm>
            <a:off x="8317068" y="3665784"/>
            <a:ext cx="1136608" cy="884238"/>
          </a:xfrm>
          <a:prstGeom prst="rect">
            <a:avLst/>
          </a:prstGeom>
          <a:noFill/>
        </p:spPr>
        <p:txBody>
          <a:bodyPr wrap="none" lIns="0" tIns="720000" rIns="0" bIns="0" rtlCol="0" anchor="ctr">
            <a:noAutofit/>
          </a:bodyPr>
          <a:lstStyle>
            <a:defPPr>
              <a:defRPr lang="es-ES_tradnl"/>
            </a:defPPr>
            <a:lvl1pPr>
              <a:spcBef>
                <a:spcPts val="600"/>
              </a:spcBef>
              <a:defRPr sz="13800" b="1">
                <a:solidFill>
                  <a:schemeClr val="accent3">
                    <a:lumMod val="20000"/>
                    <a:lumOff val="80000"/>
                  </a:schemeClr>
                </a:solidFill>
                <a:latin typeface="+mj-lt"/>
                <a:ea typeface="Verdana" pitchFamily="34" charset="0"/>
                <a:cs typeface="Verdana" pitchFamily="34" charset="0"/>
              </a:defRPr>
            </a:lvl1pPr>
          </a:lstStyle>
          <a:p>
            <a:r>
              <a:rPr lang="es-ES" dirty="0"/>
              <a:t>”</a:t>
            </a:r>
          </a:p>
        </p:txBody>
      </p:sp>
      <p:sp>
        <p:nvSpPr>
          <p:cNvPr id="21" name="20 CuadroTexto"/>
          <p:cNvSpPr txBox="1"/>
          <p:nvPr/>
        </p:nvSpPr>
        <p:spPr>
          <a:xfrm>
            <a:off x="6325212" y="2241052"/>
            <a:ext cx="2736304" cy="1938992"/>
          </a:xfrm>
          <a:prstGeom prst="rect">
            <a:avLst/>
          </a:prstGeom>
          <a:noFill/>
        </p:spPr>
        <p:txBody>
          <a:bodyPr wrap="square" rtlCol="0">
            <a:spAutoFit/>
          </a:bodyPr>
          <a:lstStyle/>
          <a:p>
            <a:pPr>
              <a:spcBef>
                <a:spcPts val="600"/>
              </a:spcBef>
            </a:pPr>
            <a:r>
              <a:rPr lang="es-ES" sz="2400" dirty="0" smtClean="0">
                <a:ln>
                  <a:solidFill>
                    <a:schemeClr val="bg1">
                      <a:lumMod val="50000"/>
                    </a:schemeClr>
                  </a:solidFill>
                </a:ln>
                <a:solidFill>
                  <a:schemeClr val="tx1">
                    <a:lumMod val="50000"/>
                    <a:lumOff val="50000"/>
                  </a:schemeClr>
                </a:solidFill>
                <a:latin typeface="Palatino" pitchFamily="18" charset="0"/>
                <a:ea typeface="Verdana" pitchFamily="34" charset="0"/>
                <a:cs typeface="Lucida Sans Unicode" pitchFamily="34" charset="0"/>
              </a:rPr>
              <a:t>Las expectativas a futuro sobre la inseguridad en España conserva su enfoque negativo</a:t>
            </a:r>
            <a:endParaRPr lang="es-ES" sz="2400" i="1" dirty="0">
              <a:ln>
                <a:solidFill>
                  <a:schemeClr val="bg1">
                    <a:lumMod val="50000"/>
                  </a:schemeClr>
                </a:solidFill>
              </a:ln>
              <a:solidFill>
                <a:schemeClr val="tx1">
                  <a:lumMod val="50000"/>
                  <a:lumOff val="50000"/>
                </a:schemeClr>
              </a:solidFill>
              <a:latin typeface="Palatino" pitchFamily="18" charset="0"/>
              <a:ea typeface="Verdana" pitchFamily="34" charset="0"/>
              <a:cs typeface="Lucida Sans Unicode" pitchFamily="34" charset="0"/>
            </a:endParaRPr>
          </a:p>
        </p:txBody>
      </p:sp>
      <p:sp>
        <p:nvSpPr>
          <p:cNvPr id="22" name="21 CuadroTexto"/>
          <p:cNvSpPr txBox="1"/>
          <p:nvPr/>
        </p:nvSpPr>
        <p:spPr>
          <a:xfrm>
            <a:off x="1337504" y="6176959"/>
            <a:ext cx="8571264" cy="246221"/>
          </a:xfrm>
          <a:prstGeom prst="rect">
            <a:avLst/>
          </a:prstGeom>
          <a:noFill/>
        </p:spPr>
        <p:txBody>
          <a:bodyPr wrap="square" rtlCol="0">
            <a:spAutoFit/>
          </a:bodyPr>
          <a:lstStyle>
            <a:defPPr>
              <a:defRPr lang="es-ES_tradnl"/>
            </a:defPPr>
            <a:lvl1pPr algn="l">
              <a:defRPr sz="1200">
                <a:solidFill>
                  <a:schemeClr val="bg1">
                    <a:lumMod val="50000"/>
                  </a:schemeClr>
                </a:solidFill>
                <a:latin typeface="Calibri" pitchFamily="34" charset="0"/>
                <a:cs typeface="Calibri" pitchFamily="34" charset="0"/>
              </a:defRPr>
            </a:lvl1pPr>
          </a:lstStyle>
          <a:p>
            <a:pPr algn="r"/>
            <a:r>
              <a:rPr lang="es-ES" sz="1000" i="1" baseline="30000" dirty="0" smtClean="0"/>
              <a:t>3 </a:t>
            </a:r>
            <a:r>
              <a:rPr lang="es-ES" sz="1000" i="1" dirty="0" smtClean="0"/>
              <a:t>ÍNDICE EXPECTATIVA: es la diferencia porcentual entre ira en aumento e irá disminuyendo (% irá en aumento - % irá disminuyendo)</a:t>
            </a:r>
            <a:endParaRPr lang="es-ES" sz="1000" i="1" dirty="0"/>
          </a:p>
        </p:txBody>
      </p:sp>
      <p:sp>
        <p:nvSpPr>
          <p:cNvPr id="23" name="22 Rectángulo"/>
          <p:cNvSpPr/>
          <p:nvPr/>
        </p:nvSpPr>
        <p:spPr>
          <a:xfrm>
            <a:off x="5044949" y="5516737"/>
            <a:ext cx="4845772" cy="338554"/>
          </a:xfrm>
          <a:prstGeom prst="rect">
            <a:avLst/>
          </a:prstGeom>
        </p:spPr>
        <p:txBody>
          <a:bodyPr wrap="square">
            <a:spAutoFit/>
          </a:bodyPr>
          <a:lstStyle/>
          <a:p>
            <a:r>
              <a:rPr lang="es-ES" sz="1600" b="1" dirty="0" smtClean="0">
                <a:solidFill>
                  <a:schemeClr val="accent3">
                    <a:lumMod val="50000"/>
                  </a:schemeClr>
                </a:solidFill>
                <a:latin typeface="Calibri" pitchFamily="34" charset="0"/>
                <a:cs typeface="Calibri" pitchFamily="34" charset="0"/>
              </a:rPr>
              <a:t>INDICE DE EXPECTATIVA</a:t>
            </a:r>
            <a:r>
              <a:rPr lang="es-ES" sz="1600" b="1" baseline="30000" dirty="0" smtClean="0">
                <a:solidFill>
                  <a:schemeClr val="accent3">
                    <a:lumMod val="50000"/>
                  </a:schemeClr>
                </a:solidFill>
                <a:latin typeface="Calibri" pitchFamily="34" charset="0"/>
                <a:cs typeface="Calibri" pitchFamily="34" charset="0"/>
              </a:rPr>
              <a:t>3</a:t>
            </a:r>
            <a:r>
              <a:rPr lang="es-ES" sz="1600" b="1" dirty="0" smtClean="0">
                <a:solidFill>
                  <a:schemeClr val="accent3">
                    <a:lumMod val="50000"/>
                  </a:schemeClr>
                </a:solidFill>
                <a:latin typeface="Calibri" pitchFamily="34" charset="0"/>
                <a:cs typeface="Calibri" pitchFamily="34" charset="0"/>
              </a:rPr>
              <a:t> = </a:t>
            </a:r>
            <a:r>
              <a:rPr lang="es-ES" sz="1600" b="1" i="1" dirty="0" smtClean="0">
                <a:solidFill>
                  <a:schemeClr val="accent3">
                    <a:lumMod val="50000"/>
                  </a:schemeClr>
                </a:solidFill>
                <a:latin typeface="Calibri" pitchFamily="34" charset="0"/>
                <a:cs typeface="Calibri" pitchFamily="34" charset="0"/>
              </a:rPr>
              <a:t> </a:t>
            </a:r>
            <a:r>
              <a:rPr lang="es-ES" sz="1600" b="1" dirty="0" smtClean="0">
                <a:solidFill>
                  <a:schemeClr val="accent3">
                    <a:lumMod val="50000"/>
                  </a:schemeClr>
                </a:solidFill>
                <a:latin typeface="Calibri" pitchFamily="34" charset="0"/>
                <a:cs typeface="Calibri" pitchFamily="34" charset="0"/>
              </a:rPr>
              <a:t>63,8%</a:t>
            </a:r>
          </a:p>
        </p:txBody>
      </p:sp>
    </p:spTree>
    <p:extLst>
      <p:ext uri="{BB962C8B-B14F-4D97-AF65-F5344CB8AC3E}">
        <p14:creationId xmlns:p14="http://schemas.microsoft.com/office/powerpoint/2010/main" xmlns="" val="1580166587"/>
      </p:ext>
    </p:extLst>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53" name="Text Box 53"/>
          <p:cNvSpPr txBox="1">
            <a:spLocks noChangeArrowheads="1"/>
          </p:cNvSpPr>
          <p:nvPr/>
        </p:nvSpPr>
        <p:spPr bwMode="auto">
          <a:xfrm>
            <a:off x="5025248" y="107950"/>
            <a:ext cx="2160000" cy="182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bg2"/>
                  </a:outerShdw>
                </a:effectLst>
              </a14:hiddenEffects>
            </a:ext>
          </a:extLst>
        </p:spPr>
        <p:txBody>
          <a:bodyPr lIns="0" tIns="0" rIns="0" bIns="0">
            <a:spAutoFit/>
          </a:bodyPr>
          <a:lstStyle>
            <a:lvl1pPr algn="l" defTabSz="447675">
              <a:spcBef>
                <a:spcPct val="0"/>
              </a:spcBef>
              <a:defRPr>
                <a:solidFill>
                  <a:schemeClr val="tx1"/>
                </a:solidFill>
                <a:latin typeface="Arial" charset="0"/>
                <a:cs typeface="Arial" charset="0"/>
              </a:defRPr>
            </a:lvl1pPr>
            <a:lvl2pPr algn="l" defTabSz="447675">
              <a:spcBef>
                <a:spcPct val="0"/>
              </a:spcBef>
              <a:defRPr>
                <a:solidFill>
                  <a:schemeClr val="tx1"/>
                </a:solidFill>
                <a:latin typeface="Arial" charset="0"/>
                <a:cs typeface="Arial" charset="0"/>
              </a:defRPr>
            </a:lvl2pPr>
            <a:lvl3pPr algn="l" defTabSz="447675">
              <a:spcBef>
                <a:spcPct val="0"/>
              </a:spcBef>
              <a:defRPr>
                <a:solidFill>
                  <a:schemeClr val="tx1"/>
                </a:solidFill>
                <a:latin typeface="Arial" charset="0"/>
                <a:cs typeface="Arial" charset="0"/>
              </a:defRPr>
            </a:lvl3pPr>
            <a:lvl4pPr algn="l" defTabSz="447675">
              <a:spcBef>
                <a:spcPct val="0"/>
              </a:spcBef>
              <a:defRPr>
                <a:solidFill>
                  <a:schemeClr val="tx1"/>
                </a:solidFill>
                <a:latin typeface="Arial" charset="0"/>
                <a:cs typeface="Arial" charset="0"/>
              </a:defRPr>
            </a:lvl4pPr>
            <a:lvl5pPr algn="l" defTabSz="447675">
              <a:spcBef>
                <a:spcPct val="0"/>
              </a:spcBef>
              <a:defRPr>
                <a:solidFill>
                  <a:schemeClr val="tx1"/>
                </a:solidFill>
                <a:latin typeface="Arial" charset="0"/>
                <a:cs typeface="Arial" charset="0"/>
              </a:defRPr>
            </a:lvl5pPr>
            <a:lvl6pPr defTabSz="447675" fontAlgn="base">
              <a:spcBef>
                <a:spcPct val="0"/>
              </a:spcBef>
              <a:spcAft>
                <a:spcPct val="0"/>
              </a:spcAft>
              <a:defRPr>
                <a:solidFill>
                  <a:schemeClr val="tx1"/>
                </a:solidFill>
                <a:latin typeface="Arial" charset="0"/>
                <a:cs typeface="Arial" charset="0"/>
              </a:defRPr>
            </a:lvl6pPr>
            <a:lvl7pPr defTabSz="447675" fontAlgn="base">
              <a:spcBef>
                <a:spcPct val="0"/>
              </a:spcBef>
              <a:spcAft>
                <a:spcPct val="0"/>
              </a:spcAft>
              <a:defRPr>
                <a:solidFill>
                  <a:schemeClr val="tx1"/>
                </a:solidFill>
                <a:latin typeface="Arial" charset="0"/>
                <a:cs typeface="Arial" charset="0"/>
              </a:defRPr>
            </a:lvl7pPr>
            <a:lvl8pPr defTabSz="447675" fontAlgn="base">
              <a:spcBef>
                <a:spcPct val="0"/>
              </a:spcBef>
              <a:spcAft>
                <a:spcPct val="0"/>
              </a:spcAft>
              <a:defRPr>
                <a:solidFill>
                  <a:schemeClr val="tx1"/>
                </a:solidFill>
                <a:latin typeface="Arial" charset="0"/>
                <a:cs typeface="Arial" charset="0"/>
              </a:defRPr>
            </a:lvl8pPr>
            <a:lvl9pPr defTabSz="447675" fontAlgn="base">
              <a:spcBef>
                <a:spcPct val="0"/>
              </a:spcBef>
              <a:spcAft>
                <a:spcPct val="0"/>
              </a:spcAft>
              <a:defRPr>
                <a:solidFill>
                  <a:schemeClr val="tx1"/>
                </a:solidFill>
                <a:latin typeface="Arial" charset="0"/>
                <a:cs typeface="Arial" charset="0"/>
              </a:defRPr>
            </a:lvl9pPr>
          </a:lstStyle>
          <a:p>
            <a:pPr eaLnBrk="0" hangingPunct="0">
              <a:spcBef>
                <a:spcPct val="50000"/>
              </a:spcBef>
              <a:buFont typeface="Monotype Sorts" pitchFamily="2" charset="2"/>
              <a:buNone/>
            </a:pPr>
            <a:r>
              <a:rPr lang="es-ES" sz="1200" b="1">
                <a:solidFill>
                  <a:schemeClr val="bg1"/>
                </a:solidFill>
              </a:rPr>
              <a:t>Índice</a:t>
            </a:r>
          </a:p>
        </p:txBody>
      </p:sp>
      <p:sp>
        <p:nvSpPr>
          <p:cNvPr id="6" name="5 Forma libre"/>
          <p:cNvSpPr/>
          <p:nvPr/>
        </p:nvSpPr>
        <p:spPr>
          <a:xfrm>
            <a:off x="-12860" y="12700"/>
            <a:ext cx="3309676" cy="6870700"/>
          </a:xfrm>
          <a:custGeom>
            <a:avLst/>
            <a:gdLst>
              <a:gd name="connsiteX0" fmla="*/ 25400 w 4914900"/>
              <a:gd name="connsiteY0" fmla="*/ 12700 h 6870700"/>
              <a:gd name="connsiteX1" fmla="*/ 4914900 w 4914900"/>
              <a:gd name="connsiteY1" fmla="*/ 0 h 6870700"/>
              <a:gd name="connsiteX2" fmla="*/ 3327400 w 4914900"/>
              <a:gd name="connsiteY2" fmla="*/ 6845300 h 6870700"/>
              <a:gd name="connsiteX3" fmla="*/ 0 w 4914900"/>
              <a:gd name="connsiteY3" fmla="*/ 6870700 h 6870700"/>
              <a:gd name="connsiteX4" fmla="*/ 25400 w 4914900"/>
              <a:gd name="connsiteY4" fmla="*/ 12700 h 6870700"/>
              <a:gd name="connsiteX0" fmla="*/ 625 w 4979025"/>
              <a:gd name="connsiteY0" fmla="*/ 0 h 7213600"/>
              <a:gd name="connsiteX1" fmla="*/ 4979025 w 4979025"/>
              <a:gd name="connsiteY1" fmla="*/ 342900 h 7213600"/>
              <a:gd name="connsiteX2" fmla="*/ 3391525 w 4979025"/>
              <a:gd name="connsiteY2" fmla="*/ 7188200 h 7213600"/>
              <a:gd name="connsiteX3" fmla="*/ 64125 w 4979025"/>
              <a:gd name="connsiteY3" fmla="*/ 7213600 h 7213600"/>
              <a:gd name="connsiteX4" fmla="*/ 625 w 4979025"/>
              <a:gd name="connsiteY4" fmla="*/ 0 h 7213600"/>
              <a:gd name="connsiteX0" fmla="*/ 469900 w 4914900"/>
              <a:gd name="connsiteY0" fmla="*/ 546100 h 6870700"/>
              <a:gd name="connsiteX1" fmla="*/ 4914900 w 4914900"/>
              <a:gd name="connsiteY1" fmla="*/ 0 h 6870700"/>
              <a:gd name="connsiteX2" fmla="*/ 3327400 w 4914900"/>
              <a:gd name="connsiteY2" fmla="*/ 6845300 h 6870700"/>
              <a:gd name="connsiteX3" fmla="*/ 0 w 4914900"/>
              <a:gd name="connsiteY3" fmla="*/ 6870700 h 6870700"/>
              <a:gd name="connsiteX4" fmla="*/ 469900 w 4914900"/>
              <a:gd name="connsiteY4" fmla="*/ 546100 h 6870700"/>
              <a:gd name="connsiteX0" fmla="*/ 25400 w 4914900"/>
              <a:gd name="connsiteY0" fmla="*/ 0 h 6883400"/>
              <a:gd name="connsiteX1" fmla="*/ 4914900 w 4914900"/>
              <a:gd name="connsiteY1" fmla="*/ 12700 h 6883400"/>
              <a:gd name="connsiteX2" fmla="*/ 3327400 w 4914900"/>
              <a:gd name="connsiteY2" fmla="*/ 6858000 h 6883400"/>
              <a:gd name="connsiteX3" fmla="*/ 0 w 4914900"/>
              <a:gd name="connsiteY3" fmla="*/ 6883400 h 6883400"/>
              <a:gd name="connsiteX4" fmla="*/ 25400 w 4914900"/>
              <a:gd name="connsiteY4" fmla="*/ 0 h 6883400"/>
              <a:gd name="connsiteX0" fmla="*/ 25400 w 4914900"/>
              <a:gd name="connsiteY0" fmla="*/ 0 h 6883400"/>
              <a:gd name="connsiteX1" fmla="*/ 4914900 w 4914900"/>
              <a:gd name="connsiteY1" fmla="*/ 12700 h 6883400"/>
              <a:gd name="connsiteX2" fmla="*/ 4826000 w 4914900"/>
              <a:gd name="connsiteY2" fmla="*/ 1676400 h 6883400"/>
              <a:gd name="connsiteX3" fmla="*/ 3327400 w 4914900"/>
              <a:gd name="connsiteY3" fmla="*/ 6858000 h 6883400"/>
              <a:gd name="connsiteX4" fmla="*/ 0 w 4914900"/>
              <a:gd name="connsiteY4" fmla="*/ 6883400 h 6883400"/>
              <a:gd name="connsiteX5" fmla="*/ 25400 w 4914900"/>
              <a:gd name="connsiteY5" fmla="*/ 0 h 6883400"/>
              <a:gd name="connsiteX0" fmla="*/ 25400 w 4914900"/>
              <a:gd name="connsiteY0" fmla="*/ 0 h 6883400"/>
              <a:gd name="connsiteX1" fmla="*/ 4914900 w 4914900"/>
              <a:gd name="connsiteY1" fmla="*/ 12700 h 6883400"/>
              <a:gd name="connsiteX2" fmla="*/ 4826000 w 4914900"/>
              <a:gd name="connsiteY2" fmla="*/ 1676400 h 6883400"/>
              <a:gd name="connsiteX3" fmla="*/ 3327400 w 4914900"/>
              <a:gd name="connsiteY3" fmla="*/ 6858000 h 6883400"/>
              <a:gd name="connsiteX4" fmla="*/ 0 w 4914900"/>
              <a:gd name="connsiteY4" fmla="*/ 6883400 h 6883400"/>
              <a:gd name="connsiteX5" fmla="*/ 25400 w 4914900"/>
              <a:gd name="connsiteY5" fmla="*/ 0 h 6883400"/>
              <a:gd name="connsiteX0" fmla="*/ 25400 w 4826000"/>
              <a:gd name="connsiteY0" fmla="*/ 0 h 6883400"/>
              <a:gd name="connsiteX1" fmla="*/ 4610100 w 4826000"/>
              <a:gd name="connsiteY1" fmla="*/ 25400 h 6883400"/>
              <a:gd name="connsiteX2" fmla="*/ 4826000 w 4826000"/>
              <a:gd name="connsiteY2" fmla="*/ 1676400 h 6883400"/>
              <a:gd name="connsiteX3" fmla="*/ 3327400 w 4826000"/>
              <a:gd name="connsiteY3" fmla="*/ 6858000 h 6883400"/>
              <a:gd name="connsiteX4" fmla="*/ 0 w 4826000"/>
              <a:gd name="connsiteY4" fmla="*/ 6883400 h 6883400"/>
              <a:gd name="connsiteX5" fmla="*/ 25400 w 4826000"/>
              <a:gd name="connsiteY5" fmla="*/ 0 h 6883400"/>
              <a:gd name="connsiteX0" fmla="*/ 25400 w 4826000"/>
              <a:gd name="connsiteY0" fmla="*/ 0 h 6883400"/>
              <a:gd name="connsiteX1" fmla="*/ 4521200 w 4826000"/>
              <a:gd name="connsiteY1" fmla="*/ 25400 h 6883400"/>
              <a:gd name="connsiteX2" fmla="*/ 4826000 w 4826000"/>
              <a:gd name="connsiteY2" fmla="*/ 1676400 h 6883400"/>
              <a:gd name="connsiteX3" fmla="*/ 3327400 w 4826000"/>
              <a:gd name="connsiteY3" fmla="*/ 6858000 h 6883400"/>
              <a:gd name="connsiteX4" fmla="*/ 0 w 4826000"/>
              <a:gd name="connsiteY4" fmla="*/ 6883400 h 6883400"/>
              <a:gd name="connsiteX5" fmla="*/ 25400 w 4826000"/>
              <a:gd name="connsiteY5" fmla="*/ 0 h 6883400"/>
              <a:gd name="connsiteX0" fmla="*/ 25400 w 4826000"/>
              <a:gd name="connsiteY0" fmla="*/ 12700 h 6896100"/>
              <a:gd name="connsiteX1" fmla="*/ 4495800 w 4826000"/>
              <a:gd name="connsiteY1" fmla="*/ 0 h 6896100"/>
              <a:gd name="connsiteX2" fmla="*/ 4826000 w 4826000"/>
              <a:gd name="connsiteY2" fmla="*/ 1689100 h 6896100"/>
              <a:gd name="connsiteX3" fmla="*/ 3327400 w 4826000"/>
              <a:gd name="connsiteY3" fmla="*/ 6870700 h 6896100"/>
              <a:gd name="connsiteX4" fmla="*/ 0 w 4826000"/>
              <a:gd name="connsiteY4" fmla="*/ 6896100 h 6896100"/>
              <a:gd name="connsiteX5" fmla="*/ 25400 w 4826000"/>
              <a:gd name="connsiteY5" fmla="*/ 12700 h 6896100"/>
              <a:gd name="connsiteX0" fmla="*/ 25400 w 4826000"/>
              <a:gd name="connsiteY0" fmla="*/ 12700 h 6896100"/>
              <a:gd name="connsiteX1" fmla="*/ 4495800 w 4826000"/>
              <a:gd name="connsiteY1" fmla="*/ 0 h 6896100"/>
              <a:gd name="connsiteX2" fmla="*/ 4826000 w 4826000"/>
              <a:gd name="connsiteY2" fmla="*/ 1689100 h 6896100"/>
              <a:gd name="connsiteX3" fmla="*/ 3688175 w 4826000"/>
              <a:gd name="connsiteY3" fmla="*/ 6883400 h 6896100"/>
              <a:gd name="connsiteX4" fmla="*/ 0 w 4826000"/>
              <a:gd name="connsiteY4" fmla="*/ 6896100 h 6896100"/>
              <a:gd name="connsiteX5" fmla="*/ 25400 w 4826000"/>
              <a:gd name="connsiteY5" fmla="*/ 12700 h 6896100"/>
              <a:gd name="connsiteX0" fmla="*/ 25400 w 4826000"/>
              <a:gd name="connsiteY0" fmla="*/ 12700 h 6896100"/>
              <a:gd name="connsiteX1" fmla="*/ 4495800 w 4826000"/>
              <a:gd name="connsiteY1" fmla="*/ 0 h 6896100"/>
              <a:gd name="connsiteX2" fmla="*/ 4826000 w 4826000"/>
              <a:gd name="connsiteY2" fmla="*/ 1689100 h 6896100"/>
              <a:gd name="connsiteX3" fmla="*/ 3827830 w 4826000"/>
              <a:gd name="connsiteY3" fmla="*/ 6883400 h 6896100"/>
              <a:gd name="connsiteX4" fmla="*/ 0 w 4826000"/>
              <a:gd name="connsiteY4" fmla="*/ 6896100 h 6896100"/>
              <a:gd name="connsiteX5" fmla="*/ 25400 w 4826000"/>
              <a:gd name="connsiteY5" fmla="*/ 12700 h 6896100"/>
              <a:gd name="connsiteX0" fmla="*/ 25400 w 4826000"/>
              <a:gd name="connsiteY0" fmla="*/ 12700 h 6896100"/>
              <a:gd name="connsiteX1" fmla="*/ 4495800 w 4826000"/>
              <a:gd name="connsiteY1" fmla="*/ 0 h 6896100"/>
              <a:gd name="connsiteX2" fmla="*/ 4826000 w 4826000"/>
              <a:gd name="connsiteY2" fmla="*/ 1689100 h 6896100"/>
              <a:gd name="connsiteX3" fmla="*/ 3851106 w 4826000"/>
              <a:gd name="connsiteY3" fmla="*/ 6896100 h 6896100"/>
              <a:gd name="connsiteX4" fmla="*/ 0 w 4826000"/>
              <a:gd name="connsiteY4" fmla="*/ 6896100 h 6896100"/>
              <a:gd name="connsiteX5" fmla="*/ 25400 w 4826000"/>
              <a:gd name="connsiteY5" fmla="*/ 12700 h 6896100"/>
              <a:gd name="connsiteX0" fmla="*/ 25400 w 4826000"/>
              <a:gd name="connsiteY0" fmla="*/ 12700 h 6896100"/>
              <a:gd name="connsiteX1" fmla="*/ 4495800 w 4826000"/>
              <a:gd name="connsiteY1" fmla="*/ 0 h 6896100"/>
              <a:gd name="connsiteX2" fmla="*/ 4826000 w 4826000"/>
              <a:gd name="connsiteY2" fmla="*/ 1689100 h 6896100"/>
              <a:gd name="connsiteX3" fmla="*/ 3792917 w 4826000"/>
              <a:gd name="connsiteY3" fmla="*/ 6883400 h 6896100"/>
              <a:gd name="connsiteX4" fmla="*/ 0 w 4826000"/>
              <a:gd name="connsiteY4" fmla="*/ 6896100 h 6896100"/>
              <a:gd name="connsiteX5" fmla="*/ 25400 w 4826000"/>
              <a:gd name="connsiteY5" fmla="*/ 12700 h 6896100"/>
              <a:gd name="connsiteX0" fmla="*/ 25400 w 4791086"/>
              <a:gd name="connsiteY0" fmla="*/ 12700 h 6896100"/>
              <a:gd name="connsiteX1" fmla="*/ 4495800 w 4791086"/>
              <a:gd name="connsiteY1" fmla="*/ 0 h 6896100"/>
              <a:gd name="connsiteX2" fmla="*/ 4791086 w 4791086"/>
              <a:gd name="connsiteY2" fmla="*/ 2451100 h 6896100"/>
              <a:gd name="connsiteX3" fmla="*/ 3792917 w 4791086"/>
              <a:gd name="connsiteY3" fmla="*/ 6883400 h 6896100"/>
              <a:gd name="connsiteX4" fmla="*/ 0 w 4791086"/>
              <a:gd name="connsiteY4" fmla="*/ 6896100 h 6896100"/>
              <a:gd name="connsiteX5" fmla="*/ 25400 w 4791086"/>
              <a:gd name="connsiteY5" fmla="*/ 12700 h 6896100"/>
              <a:gd name="connsiteX0" fmla="*/ 25400 w 4791086"/>
              <a:gd name="connsiteY0" fmla="*/ 12700 h 6896100"/>
              <a:gd name="connsiteX1" fmla="*/ 4495800 w 4791086"/>
              <a:gd name="connsiteY1" fmla="*/ 0 h 6896100"/>
              <a:gd name="connsiteX2" fmla="*/ 4791086 w 4791086"/>
              <a:gd name="connsiteY2" fmla="*/ 2628900 h 6896100"/>
              <a:gd name="connsiteX3" fmla="*/ 3792917 w 4791086"/>
              <a:gd name="connsiteY3" fmla="*/ 6883400 h 6896100"/>
              <a:gd name="connsiteX4" fmla="*/ 0 w 4791086"/>
              <a:gd name="connsiteY4" fmla="*/ 6896100 h 6896100"/>
              <a:gd name="connsiteX5" fmla="*/ 25400 w 4791086"/>
              <a:gd name="connsiteY5" fmla="*/ 12700 h 6896100"/>
              <a:gd name="connsiteX0" fmla="*/ 25400 w 4791086"/>
              <a:gd name="connsiteY0" fmla="*/ 0 h 6883400"/>
              <a:gd name="connsiteX1" fmla="*/ 4332869 w 4791086"/>
              <a:gd name="connsiteY1" fmla="*/ 0 h 6883400"/>
              <a:gd name="connsiteX2" fmla="*/ 4791086 w 4791086"/>
              <a:gd name="connsiteY2" fmla="*/ 2616200 h 6883400"/>
              <a:gd name="connsiteX3" fmla="*/ 3792917 w 4791086"/>
              <a:gd name="connsiteY3" fmla="*/ 6870700 h 6883400"/>
              <a:gd name="connsiteX4" fmla="*/ 0 w 4791086"/>
              <a:gd name="connsiteY4" fmla="*/ 6883400 h 6883400"/>
              <a:gd name="connsiteX5" fmla="*/ 25400 w 4791086"/>
              <a:gd name="connsiteY5" fmla="*/ 0 h 6883400"/>
              <a:gd name="connsiteX0" fmla="*/ 25400 w 4791086"/>
              <a:gd name="connsiteY0" fmla="*/ 0 h 6883400"/>
              <a:gd name="connsiteX1" fmla="*/ 4635454 w 4791086"/>
              <a:gd name="connsiteY1" fmla="*/ 0 h 6883400"/>
              <a:gd name="connsiteX2" fmla="*/ 4791086 w 4791086"/>
              <a:gd name="connsiteY2" fmla="*/ 2616200 h 6883400"/>
              <a:gd name="connsiteX3" fmla="*/ 3792917 w 4791086"/>
              <a:gd name="connsiteY3" fmla="*/ 6870700 h 6883400"/>
              <a:gd name="connsiteX4" fmla="*/ 0 w 4791086"/>
              <a:gd name="connsiteY4" fmla="*/ 6883400 h 6883400"/>
              <a:gd name="connsiteX5" fmla="*/ 25400 w 4791086"/>
              <a:gd name="connsiteY5" fmla="*/ 0 h 6883400"/>
              <a:gd name="connsiteX0" fmla="*/ 25400 w 4697983"/>
              <a:gd name="connsiteY0" fmla="*/ 0 h 6883400"/>
              <a:gd name="connsiteX1" fmla="*/ 4635454 w 4697983"/>
              <a:gd name="connsiteY1" fmla="*/ 0 h 6883400"/>
              <a:gd name="connsiteX2" fmla="*/ 4697983 w 4697983"/>
              <a:gd name="connsiteY2" fmla="*/ 2679700 h 6883400"/>
              <a:gd name="connsiteX3" fmla="*/ 3792917 w 4697983"/>
              <a:gd name="connsiteY3" fmla="*/ 6870700 h 6883400"/>
              <a:gd name="connsiteX4" fmla="*/ 0 w 4697983"/>
              <a:gd name="connsiteY4" fmla="*/ 6883400 h 6883400"/>
              <a:gd name="connsiteX5" fmla="*/ 25400 w 4697983"/>
              <a:gd name="connsiteY5" fmla="*/ 0 h 6883400"/>
              <a:gd name="connsiteX0" fmla="*/ 25400 w 4697983"/>
              <a:gd name="connsiteY0" fmla="*/ 0 h 6883400"/>
              <a:gd name="connsiteX1" fmla="*/ 4670368 w 4697983"/>
              <a:gd name="connsiteY1" fmla="*/ 0 h 6883400"/>
              <a:gd name="connsiteX2" fmla="*/ 4697983 w 4697983"/>
              <a:gd name="connsiteY2" fmla="*/ 2679700 h 6883400"/>
              <a:gd name="connsiteX3" fmla="*/ 3792917 w 4697983"/>
              <a:gd name="connsiteY3" fmla="*/ 6870700 h 6883400"/>
              <a:gd name="connsiteX4" fmla="*/ 0 w 4697983"/>
              <a:gd name="connsiteY4" fmla="*/ 6883400 h 6883400"/>
              <a:gd name="connsiteX5" fmla="*/ 25400 w 4697983"/>
              <a:gd name="connsiteY5" fmla="*/ 0 h 6883400"/>
              <a:gd name="connsiteX0" fmla="*/ 362899 w 4697983"/>
              <a:gd name="connsiteY0" fmla="*/ 508000 h 6883400"/>
              <a:gd name="connsiteX1" fmla="*/ 4670368 w 4697983"/>
              <a:gd name="connsiteY1" fmla="*/ 0 h 6883400"/>
              <a:gd name="connsiteX2" fmla="*/ 4697983 w 4697983"/>
              <a:gd name="connsiteY2" fmla="*/ 2679700 h 6883400"/>
              <a:gd name="connsiteX3" fmla="*/ 3792917 w 4697983"/>
              <a:gd name="connsiteY3" fmla="*/ 6870700 h 6883400"/>
              <a:gd name="connsiteX4" fmla="*/ 0 w 4697983"/>
              <a:gd name="connsiteY4" fmla="*/ 6883400 h 6883400"/>
              <a:gd name="connsiteX5" fmla="*/ 362899 w 4697983"/>
              <a:gd name="connsiteY5" fmla="*/ 508000 h 6883400"/>
              <a:gd name="connsiteX0" fmla="*/ 25400 w 4697983"/>
              <a:gd name="connsiteY0" fmla="*/ 12700 h 6883400"/>
              <a:gd name="connsiteX1" fmla="*/ 4670368 w 4697983"/>
              <a:gd name="connsiteY1" fmla="*/ 0 h 6883400"/>
              <a:gd name="connsiteX2" fmla="*/ 4697983 w 4697983"/>
              <a:gd name="connsiteY2" fmla="*/ 2679700 h 6883400"/>
              <a:gd name="connsiteX3" fmla="*/ 3792917 w 4697983"/>
              <a:gd name="connsiteY3" fmla="*/ 6870700 h 6883400"/>
              <a:gd name="connsiteX4" fmla="*/ 0 w 4697983"/>
              <a:gd name="connsiteY4" fmla="*/ 6883400 h 6883400"/>
              <a:gd name="connsiteX5" fmla="*/ 25400 w 4697983"/>
              <a:gd name="connsiteY5" fmla="*/ 12700 h 6883400"/>
              <a:gd name="connsiteX0" fmla="*/ 1694 w 4709191"/>
              <a:gd name="connsiteY0" fmla="*/ 12700 h 6883400"/>
              <a:gd name="connsiteX1" fmla="*/ 4681576 w 4709191"/>
              <a:gd name="connsiteY1" fmla="*/ 0 h 6883400"/>
              <a:gd name="connsiteX2" fmla="*/ 4709191 w 4709191"/>
              <a:gd name="connsiteY2" fmla="*/ 2679700 h 6883400"/>
              <a:gd name="connsiteX3" fmla="*/ 3804125 w 4709191"/>
              <a:gd name="connsiteY3" fmla="*/ 6870700 h 6883400"/>
              <a:gd name="connsiteX4" fmla="*/ 11208 w 4709191"/>
              <a:gd name="connsiteY4" fmla="*/ 6883400 h 6883400"/>
              <a:gd name="connsiteX5" fmla="*/ 1694 w 4709191"/>
              <a:gd name="connsiteY5" fmla="*/ 12700 h 6883400"/>
              <a:gd name="connsiteX0" fmla="*/ 25400 w 4697983"/>
              <a:gd name="connsiteY0" fmla="*/ 12700 h 6883400"/>
              <a:gd name="connsiteX1" fmla="*/ 4670368 w 4697983"/>
              <a:gd name="connsiteY1" fmla="*/ 0 h 6883400"/>
              <a:gd name="connsiteX2" fmla="*/ 4697983 w 4697983"/>
              <a:gd name="connsiteY2" fmla="*/ 2679700 h 6883400"/>
              <a:gd name="connsiteX3" fmla="*/ 3792917 w 4697983"/>
              <a:gd name="connsiteY3" fmla="*/ 6870700 h 6883400"/>
              <a:gd name="connsiteX4" fmla="*/ 0 w 4697983"/>
              <a:gd name="connsiteY4" fmla="*/ 6883400 h 6883400"/>
              <a:gd name="connsiteX5" fmla="*/ 25400 w 4697983"/>
              <a:gd name="connsiteY5" fmla="*/ 12700 h 6883400"/>
              <a:gd name="connsiteX0" fmla="*/ 25400 w 4697983"/>
              <a:gd name="connsiteY0" fmla="*/ 0 h 6883400"/>
              <a:gd name="connsiteX1" fmla="*/ 4670368 w 4697983"/>
              <a:gd name="connsiteY1" fmla="*/ 0 h 6883400"/>
              <a:gd name="connsiteX2" fmla="*/ 4697983 w 4697983"/>
              <a:gd name="connsiteY2" fmla="*/ 2679700 h 6883400"/>
              <a:gd name="connsiteX3" fmla="*/ 3792917 w 4697983"/>
              <a:gd name="connsiteY3" fmla="*/ 6870700 h 6883400"/>
              <a:gd name="connsiteX4" fmla="*/ 0 w 4697983"/>
              <a:gd name="connsiteY4" fmla="*/ 6883400 h 6883400"/>
              <a:gd name="connsiteX5" fmla="*/ 25400 w 4697983"/>
              <a:gd name="connsiteY5" fmla="*/ 0 h 6883400"/>
              <a:gd name="connsiteX0" fmla="*/ 25400 w 4697983"/>
              <a:gd name="connsiteY0" fmla="*/ 0 h 6883400"/>
              <a:gd name="connsiteX1" fmla="*/ 4693644 w 4697983"/>
              <a:gd name="connsiteY1" fmla="*/ 0 h 6883400"/>
              <a:gd name="connsiteX2" fmla="*/ 4697983 w 4697983"/>
              <a:gd name="connsiteY2" fmla="*/ 2679700 h 6883400"/>
              <a:gd name="connsiteX3" fmla="*/ 3792917 w 4697983"/>
              <a:gd name="connsiteY3" fmla="*/ 6870700 h 6883400"/>
              <a:gd name="connsiteX4" fmla="*/ 0 w 4697983"/>
              <a:gd name="connsiteY4" fmla="*/ 6883400 h 6883400"/>
              <a:gd name="connsiteX5" fmla="*/ 25400 w 4697983"/>
              <a:gd name="connsiteY5" fmla="*/ 0 h 6883400"/>
              <a:gd name="connsiteX0" fmla="*/ 25400 w 4697983"/>
              <a:gd name="connsiteY0" fmla="*/ 0 h 6883400"/>
              <a:gd name="connsiteX1" fmla="*/ 4053560 w 4697983"/>
              <a:gd name="connsiteY1" fmla="*/ 0 h 6883400"/>
              <a:gd name="connsiteX2" fmla="*/ 4697983 w 4697983"/>
              <a:gd name="connsiteY2" fmla="*/ 2679700 h 6883400"/>
              <a:gd name="connsiteX3" fmla="*/ 3792917 w 4697983"/>
              <a:gd name="connsiteY3" fmla="*/ 6870700 h 6883400"/>
              <a:gd name="connsiteX4" fmla="*/ 0 w 4697983"/>
              <a:gd name="connsiteY4" fmla="*/ 6883400 h 6883400"/>
              <a:gd name="connsiteX5" fmla="*/ 25400 w 4697983"/>
              <a:gd name="connsiteY5" fmla="*/ 0 h 6883400"/>
              <a:gd name="connsiteX0" fmla="*/ 25400 w 4697983"/>
              <a:gd name="connsiteY0" fmla="*/ 0 h 6883400"/>
              <a:gd name="connsiteX1" fmla="*/ 4053560 w 4697983"/>
              <a:gd name="connsiteY1" fmla="*/ 0 h 6883400"/>
              <a:gd name="connsiteX2" fmla="*/ 4697983 w 4697983"/>
              <a:gd name="connsiteY2" fmla="*/ 2679700 h 6883400"/>
              <a:gd name="connsiteX3" fmla="*/ 3792917 w 4697983"/>
              <a:gd name="connsiteY3" fmla="*/ 6870700 h 6883400"/>
              <a:gd name="connsiteX4" fmla="*/ 0 w 4697983"/>
              <a:gd name="connsiteY4" fmla="*/ 6883400 h 6883400"/>
              <a:gd name="connsiteX5" fmla="*/ 25400 w 4697983"/>
              <a:gd name="connsiteY5" fmla="*/ 0 h 6883400"/>
              <a:gd name="connsiteX0" fmla="*/ 25400 w 4709621"/>
              <a:gd name="connsiteY0" fmla="*/ 0 h 6883400"/>
              <a:gd name="connsiteX1" fmla="*/ 4053560 w 4709621"/>
              <a:gd name="connsiteY1" fmla="*/ 0 h 6883400"/>
              <a:gd name="connsiteX2" fmla="*/ 4709621 w 4709621"/>
              <a:gd name="connsiteY2" fmla="*/ 3517900 h 6883400"/>
              <a:gd name="connsiteX3" fmla="*/ 3792917 w 4709621"/>
              <a:gd name="connsiteY3" fmla="*/ 6870700 h 6883400"/>
              <a:gd name="connsiteX4" fmla="*/ 0 w 4709621"/>
              <a:gd name="connsiteY4" fmla="*/ 6883400 h 6883400"/>
              <a:gd name="connsiteX5" fmla="*/ 25400 w 4709621"/>
              <a:gd name="connsiteY5" fmla="*/ 0 h 6883400"/>
              <a:gd name="connsiteX0" fmla="*/ 25400 w 4709621"/>
              <a:gd name="connsiteY0" fmla="*/ 0 h 6883400"/>
              <a:gd name="connsiteX1" fmla="*/ 4053560 w 4709621"/>
              <a:gd name="connsiteY1" fmla="*/ 0 h 6883400"/>
              <a:gd name="connsiteX2" fmla="*/ 4709621 w 4709621"/>
              <a:gd name="connsiteY2" fmla="*/ 3517900 h 6883400"/>
              <a:gd name="connsiteX3" fmla="*/ 4654122 w 4709621"/>
              <a:gd name="connsiteY3" fmla="*/ 6883400 h 6883400"/>
              <a:gd name="connsiteX4" fmla="*/ 0 w 4709621"/>
              <a:gd name="connsiteY4" fmla="*/ 6883400 h 6883400"/>
              <a:gd name="connsiteX5" fmla="*/ 25400 w 4709621"/>
              <a:gd name="connsiteY5" fmla="*/ 0 h 6883400"/>
              <a:gd name="connsiteX0" fmla="*/ 25400 w 4661686"/>
              <a:gd name="connsiteY0" fmla="*/ 0 h 6883400"/>
              <a:gd name="connsiteX1" fmla="*/ 4053560 w 4661686"/>
              <a:gd name="connsiteY1" fmla="*/ 0 h 6883400"/>
              <a:gd name="connsiteX2" fmla="*/ 4661686 w 4661686"/>
              <a:gd name="connsiteY2" fmla="*/ 3213100 h 6883400"/>
              <a:gd name="connsiteX3" fmla="*/ 4654122 w 4661686"/>
              <a:gd name="connsiteY3" fmla="*/ 6883400 h 6883400"/>
              <a:gd name="connsiteX4" fmla="*/ 0 w 4661686"/>
              <a:gd name="connsiteY4" fmla="*/ 6883400 h 6883400"/>
              <a:gd name="connsiteX5" fmla="*/ 25400 w 4661686"/>
              <a:gd name="connsiteY5" fmla="*/ 0 h 6883400"/>
              <a:gd name="connsiteX0" fmla="*/ 25400 w 4661686"/>
              <a:gd name="connsiteY0" fmla="*/ 0 h 6883400"/>
              <a:gd name="connsiteX1" fmla="*/ 3741982 w 4661686"/>
              <a:gd name="connsiteY1" fmla="*/ 0 h 6883400"/>
              <a:gd name="connsiteX2" fmla="*/ 4661686 w 4661686"/>
              <a:gd name="connsiteY2" fmla="*/ 3213100 h 6883400"/>
              <a:gd name="connsiteX3" fmla="*/ 4654122 w 4661686"/>
              <a:gd name="connsiteY3" fmla="*/ 6883400 h 6883400"/>
              <a:gd name="connsiteX4" fmla="*/ 0 w 4661686"/>
              <a:gd name="connsiteY4" fmla="*/ 6883400 h 6883400"/>
              <a:gd name="connsiteX5" fmla="*/ 25400 w 4661686"/>
              <a:gd name="connsiteY5" fmla="*/ 0 h 6883400"/>
              <a:gd name="connsiteX0" fmla="*/ 25400 w 4661686"/>
              <a:gd name="connsiteY0" fmla="*/ 0 h 6883400"/>
              <a:gd name="connsiteX1" fmla="*/ 3897771 w 4661686"/>
              <a:gd name="connsiteY1" fmla="*/ 0 h 6883400"/>
              <a:gd name="connsiteX2" fmla="*/ 4661686 w 4661686"/>
              <a:gd name="connsiteY2" fmla="*/ 3213100 h 6883400"/>
              <a:gd name="connsiteX3" fmla="*/ 4654122 w 4661686"/>
              <a:gd name="connsiteY3" fmla="*/ 6883400 h 6883400"/>
              <a:gd name="connsiteX4" fmla="*/ 0 w 4661686"/>
              <a:gd name="connsiteY4" fmla="*/ 6883400 h 6883400"/>
              <a:gd name="connsiteX5" fmla="*/ 25400 w 4661686"/>
              <a:gd name="connsiteY5" fmla="*/ 0 h 6883400"/>
              <a:gd name="connsiteX0" fmla="*/ 1645 w 4673790"/>
              <a:gd name="connsiteY0" fmla="*/ 12700 h 6883400"/>
              <a:gd name="connsiteX1" fmla="*/ 3909875 w 4673790"/>
              <a:gd name="connsiteY1" fmla="*/ 0 h 6883400"/>
              <a:gd name="connsiteX2" fmla="*/ 4673790 w 4673790"/>
              <a:gd name="connsiteY2" fmla="*/ 3213100 h 6883400"/>
              <a:gd name="connsiteX3" fmla="*/ 4666226 w 4673790"/>
              <a:gd name="connsiteY3" fmla="*/ 6883400 h 6883400"/>
              <a:gd name="connsiteX4" fmla="*/ 12104 w 4673790"/>
              <a:gd name="connsiteY4" fmla="*/ 6883400 h 6883400"/>
              <a:gd name="connsiteX5" fmla="*/ 1645 w 4673790"/>
              <a:gd name="connsiteY5" fmla="*/ 12700 h 6883400"/>
              <a:gd name="connsiteX0" fmla="*/ 1645 w 4673790"/>
              <a:gd name="connsiteY0" fmla="*/ 0 h 6870700"/>
              <a:gd name="connsiteX1" fmla="*/ 3574642 w 4673790"/>
              <a:gd name="connsiteY1" fmla="*/ 0 h 6870700"/>
              <a:gd name="connsiteX2" fmla="*/ 4673790 w 4673790"/>
              <a:gd name="connsiteY2" fmla="*/ 3200400 h 6870700"/>
              <a:gd name="connsiteX3" fmla="*/ 4666226 w 4673790"/>
              <a:gd name="connsiteY3" fmla="*/ 6870700 h 6870700"/>
              <a:gd name="connsiteX4" fmla="*/ 12104 w 4673790"/>
              <a:gd name="connsiteY4" fmla="*/ 6870700 h 6870700"/>
              <a:gd name="connsiteX5" fmla="*/ 1645 w 4673790"/>
              <a:gd name="connsiteY5" fmla="*/ 0 h 687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790" h="6870700">
                <a:moveTo>
                  <a:pt x="1645" y="0"/>
                </a:moveTo>
                <a:lnTo>
                  <a:pt x="3574642" y="0"/>
                </a:lnTo>
                <a:lnTo>
                  <a:pt x="4673790" y="3200400"/>
                </a:lnTo>
                <a:cubicBezTo>
                  <a:pt x="4671269" y="4423833"/>
                  <a:pt x="4668747" y="5647267"/>
                  <a:pt x="4666226" y="6870700"/>
                </a:cubicBezTo>
                <a:lnTo>
                  <a:pt x="12104" y="6870700"/>
                </a:lnTo>
                <a:cubicBezTo>
                  <a:pt x="20571" y="4584700"/>
                  <a:pt x="-6822" y="2286000"/>
                  <a:pt x="1645" y="0"/>
                </a:cubicBezTo>
                <a:close/>
              </a:path>
            </a:pathLst>
          </a:custGeom>
          <a:gradFill>
            <a:gsLst>
              <a:gs pos="0">
                <a:schemeClr val="accent1">
                  <a:tint val="66000"/>
                  <a:satMod val="160000"/>
                  <a:lumMod val="86000"/>
                </a:schemeClr>
              </a:gs>
              <a:gs pos="50000">
                <a:schemeClr val="accent1">
                  <a:tint val="44500"/>
                  <a:satMod val="160000"/>
                  <a:lumMod val="93000"/>
                  <a:alpha val="90000"/>
                </a:schemeClr>
              </a:gs>
              <a:gs pos="100000">
                <a:schemeClr val="accent1">
                  <a:tint val="23500"/>
                  <a:satMod val="160000"/>
                  <a:lumMod val="0"/>
                  <a:lumOff val="100000"/>
                  <a:alpha val="33000"/>
                </a:schemeClr>
              </a:gs>
            </a:gsLst>
            <a:lin ang="13800000" scaled="0"/>
          </a:gradFill>
          <a:ln w="28575">
            <a:noFill/>
          </a:ln>
          <a:effectLst>
            <a:outerShdw blurRad="203200" dist="63500" dir="960000" algn="tl" rotWithShape="0">
              <a:prstClr val="black">
                <a:alpha val="40000"/>
              </a:prstClr>
            </a:outerShdw>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7" name="6 CuadroTexto"/>
          <p:cNvSpPr txBox="1"/>
          <p:nvPr/>
        </p:nvSpPr>
        <p:spPr>
          <a:xfrm>
            <a:off x="334392" y="2272228"/>
            <a:ext cx="1136608" cy="1688952"/>
          </a:xfrm>
          <a:prstGeom prst="rect">
            <a:avLst/>
          </a:prstGeom>
          <a:noFill/>
        </p:spPr>
        <p:txBody>
          <a:bodyPr wrap="none" lIns="0" tIns="0" rIns="0" bIns="0" rtlCol="0" anchor="ctr">
            <a:noAutofit/>
          </a:bodyPr>
          <a:lstStyle/>
          <a:p>
            <a:pPr>
              <a:spcBef>
                <a:spcPts val="600"/>
              </a:spcBef>
            </a:pPr>
            <a:r>
              <a:rPr lang="es-ES" sz="16600" b="1" dirty="0">
                <a:solidFill>
                  <a:schemeClr val="accent1">
                    <a:lumMod val="20000"/>
                    <a:lumOff val="80000"/>
                  </a:schemeClr>
                </a:solidFill>
                <a:latin typeface="Calibri" pitchFamily="34" charset="0"/>
                <a:ea typeface="Verdana" pitchFamily="34" charset="0"/>
                <a:cs typeface="Calibri" pitchFamily="34" charset="0"/>
              </a:rPr>
              <a:t>I</a:t>
            </a:r>
            <a:endParaRPr lang="es-ES" sz="16600" i="1" dirty="0">
              <a:solidFill>
                <a:schemeClr val="accent1">
                  <a:lumMod val="20000"/>
                  <a:lumOff val="80000"/>
                </a:schemeClr>
              </a:solidFill>
              <a:latin typeface="Calibri" pitchFamily="34" charset="0"/>
              <a:ea typeface="Verdana" pitchFamily="34" charset="0"/>
              <a:cs typeface="Calibri" pitchFamily="34" charset="0"/>
            </a:endParaRPr>
          </a:p>
        </p:txBody>
      </p:sp>
      <p:sp>
        <p:nvSpPr>
          <p:cNvPr id="8" name="7 Rectángulo"/>
          <p:cNvSpPr/>
          <p:nvPr/>
        </p:nvSpPr>
        <p:spPr>
          <a:xfrm>
            <a:off x="813048" y="2966991"/>
            <a:ext cx="4067944" cy="772107"/>
          </a:xfrm>
          <a:prstGeom prst="rect">
            <a:avLst/>
          </a:prstGeom>
          <a:noFill/>
          <a:ln>
            <a:noFill/>
          </a:ln>
          <a:effectLst/>
        </p:spPr>
        <p:txBody>
          <a:bodyPr wrap="square" lIns="108000" tIns="108000" rIns="108000" bIns="108000" anchor="t">
            <a:spAutoFit/>
          </a:bodyPr>
          <a:lstStyle/>
          <a:p>
            <a:pPr algn="l" defTabSz="6667500" eaLnBrk="0" hangingPunct="0">
              <a:spcBef>
                <a:spcPts val="2400"/>
              </a:spcBef>
              <a:spcAft>
                <a:spcPts val="0"/>
              </a:spcAft>
              <a:buClr>
                <a:srgbClr val="006600"/>
              </a:buClr>
              <a:buFont typeface="Monotype Sorts" pitchFamily="2" charset="2"/>
              <a:buNone/>
              <a:tabLst>
                <a:tab pos="7085013" algn="r"/>
              </a:tabLst>
            </a:pPr>
            <a:r>
              <a:rPr lang="es-ES" sz="3600" b="1" dirty="0" smtClean="0">
                <a:solidFill>
                  <a:schemeClr val="tx2"/>
                </a:solidFill>
                <a:latin typeface="Calibri" pitchFamily="34" charset="0"/>
                <a:cs typeface="Calibri" pitchFamily="34" charset="0"/>
              </a:rPr>
              <a:t>ÍNDICE</a:t>
            </a:r>
            <a:endParaRPr lang="es-ES" sz="3200" b="1" dirty="0">
              <a:solidFill>
                <a:schemeClr val="accent1">
                  <a:lumMod val="20000"/>
                  <a:lumOff val="80000"/>
                </a:schemeClr>
              </a:solidFill>
              <a:latin typeface="Calibri" pitchFamily="34" charset="0"/>
              <a:cs typeface="Calibri" pitchFamily="34" charset="0"/>
              <a:sym typeface="Wingdings"/>
            </a:endParaRPr>
          </a:p>
        </p:txBody>
      </p:sp>
      <p:pic>
        <p:nvPicPr>
          <p:cNvPr id="10" name="Picture 8" descr="Z:\PRODUCCION\Personal\LAURA\PORTADAS --\PORTADA ADT Susana\ADT2.gif"/>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8950325" y="189565"/>
            <a:ext cx="687388" cy="687388"/>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3 Marcador de número de diapositiva"/>
          <p:cNvSpPr txBox="1">
            <a:spLocks/>
          </p:cNvSpPr>
          <p:nvPr/>
        </p:nvSpPr>
        <p:spPr bwMode="auto">
          <a:xfrm>
            <a:off x="9309100" y="6597650"/>
            <a:ext cx="504825" cy="136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1" compatLnSpc="1">
            <a:prstTxWarp prst="textNoShape">
              <a:avLst/>
            </a:prstTxWarp>
            <a:spAutoFit/>
          </a:bodyPr>
          <a:lstStyle>
            <a:defPPr>
              <a:defRPr lang="es-ES_tradnl"/>
            </a:defPPr>
            <a:lvl1pPr algn="ctr" rtl="0" eaLnBrk="0" fontAlgn="base" hangingPunct="0">
              <a:spcBef>
                <a:spcPct val="0"/>
              </a:spcBef>
              <a:spcAft>
                <a:spcPct val="0"/>
              </a:spcAft>
              <a:defRPr sz="900" b="1" kern="1200">
                <a:solidFill>
                  <a:srgbClr val="5F5F5F"/>
                </a:solidFill>
                <a:latin typeface="Arial" charset="0"/>
                <a:ea typeface="+mn-ea"/>
                <a:cs typeface="Arial" charset="0"/>
              </a:defRPr>
            </a:lvl1pPr>
            <a:lvl2pPr marL="457200" algn="ctr" rtl="0" fontAlgn="base">
              <a:spcBef>
                <a:spcPct val="50000"/>
              </a:spcBef>
              <a:spcAft>
                <a:spcPct val="0"/>
              </a:spcAft>
              <a:defRPr kern="1200">
                <a:solidFill>
                  <a:schemeClr val="tx1"/>
                </a:solidFill>
                <a:latin typeface="Arial" charset="0"/>
                <a:ea typeface="+mn-ea"/>
                <a:cs typeface="Arial" charset="0"/>
              </a:defRPr>
            </a:lvl2pPr>
            <a:lvl3pPr marL="914400" algn="ctr" rtl="0" fontAlgn="base">
              <a:spcBef>
                <a:spcPct val="50000"/>
              </a:spcBef>
              <a:spcAft>
                <a:spcPct val="0"/>
              </a:spcAft>
              <a:defRPr kern="1200">
                <a:solidFill>
                  <a:schemeClr val="tx1"/>
                </a:solidFill>
                <a:latin typeface="Arial" charset="0"/>
                <a:ea typeface="+mn-ea"/>
                <a:cs typeface="Arial" charset="0"/>
              </a:defRPr>
            </a:lvl3pPr>
            <a:lvl4pPr marL="1371600" algn="ctr" rtl="0" fontAlgn="base">
              <a:spcBef>
                <a:spcPct val="50000"/>
              </a:spcBef>
              <a:spcAft>
                <a:spcPct val="0"/>
              </a:spcAft>
              <a:defRPr kern="1200">
                <a:solidFill>
                  <a:schemeClr val="tx1"/>
                </a:solidFill>
                <a:latin typeface="Arial" charset="0"/>
                <a:ea typeface="+mn-ea"/>
                <a:cs typeface="Arial" charset="0"/>
              </a:defRPr>
            </a:lvl4pPr>
            <a:lvl5pPr marL="1828800" algn="ctr" rtl="0" fontAlgn="base">
              <a:spcBef>
                <a:spcPct val="5000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smtClean="0">
                <a:ln>
                  <a:noFill/>
                </a:ln>
                <a:solidFill>
                  <a:srgbClr val="5F5F5F"/>
                </a:solidFill>
                <a:effectLst/>
                <a:uLnTx/>
                <a:uFillTx/>
                <a:latin typeface="Arial" charset="0"/>
                <a:ea typeface="+mn-ea"/>
                <a:cs typeface="Arial" charset="0"/>
              </a:rPr>
              <a:t>-</a:t>
            </a:r>
            <a:fld id="{41B2AE44-E9C6-4EAB-BC73-5008DB342051}" type="slidenum">
              <a:rPr kumimoji="0" lang="en-US" sz="900" b="1" i="0" u="none" strike="noStrike" kern="1200" cap="none" spc="0" normalizeH="0" baseline="0" noProof="0" smtClean="0">
                <a:ln>
                  <a:noFill/>
                </a:ln>
                <a:solidFill>
                  <a:srgbClr val="5F5F5F"/>
                </a:solidFill>
                <a:effectLst/>
                <a:uLnTx/>
                <a:uFillTx/>
                <a:latin typeface="Arial" charset="0"/>
                <a:ea typeface="+mn-ea"/>
                <a:cs typeface="Arial" charset="0"/>
              </a:rPr>
              <a:pPr marL="0" marR="0" lvl="0" indent="0" algn="ctr" defTabSz="914400" rtl="0" eaLnBrk="0" fontAlgn="base" latinLnBrk="0" hangingPunct="0">
                <a:lnSpc>
                  <a:spcPct val="100000"/>
                </a:lnSpc>
                <a:spcBef>
                  <a:spcPct val="0"/>
                </a:spcBef>
                <a:spcAft>
                  <a:spcPct val="0"/>
                </a:spcAft>
                <a:buClrTx/>
                <a:buSzTx/>
                <a:buFontTx/>
                <a:buNone/>
                <a:tabLst/>
                <a:defRPr/>
              </a:pPr>
              <a:t>2</a:t>
            </a:fld>
            <a:r>
              <a:rPr kumimoji="0" lang="en-US" sz="900" b="1" i="0" u="none" strike="noStrike" kern="1200" cap="none" spc="0" normalizeH="0" baseline="0" noProof="0" smtClean="0">
                <a:ln>
                  <a:noFill/>
                </a:ln>
                <a:solidFill>
                  <a:srgbClr val="5F5F5F"/>
                </a:solidFill>
                <a:effectLst/>
                <a:uLnTx/>
                <a:uFillTx/>
                <a:latin typeface="Arial" charset="0"/>
                <a:ea typeface="+mn-ea"/>
                <a:cs typeface="Arial" charset="0"/>
              </a:rPr>
              <a:t>-</a:t>
            </a:r>
            <a:endParaRPr kumimoji="0" lang="en-US" sz="900" b="1" i="0" u="none" strike="noStrike" kern="1200" cap="none" spc="0" normalizeH="0" baseline="0" noProof="0" dirty="0">
              <a:ln>
                <a:noFill/>
              </a:ln>
              <a:solidFill>
                <a:srgbClr val="5F5F5F"/>
              </a:solidFill>
              <a:effectLst/>
              <a:uLnTx/>
              <a:uFillTx/>
              <a:latin typeface="Arial" charset="0"/>
              <a:ea typeface="+mn-ea"/>
              <a:cs typeface="Arial" charset="0"/>
            </a:endParaRPr>
          </a:p>
        </p:txBody>
      </p:sp>
      <p:sp>
        <p:nvSpPr>
          <p:cNvPr id="9" name="Rectangle 52"/>
          <p:cNvSpPr>
            <a:spLocks noChangeArrowheads="1"/>
          </p:cNvSpPr>
          <p:nvPr/>
        </p:nvSpPr>
        <p:spPr bwMode="auto">
          <a:xfrm>
            <a:off x="3620972" y="1602618"/>
            <a:ext cx="5840528" cy="3757540"/>
          </a:xfrm>
          <a:prstGeom prst="rect">
            <a:avLst/>
          </a:prstGeom>
          <a:solidFill>
            <a:schemeClr val="bg1"/>
          </a:solidFill>
          <a:ln>
            <a:noFill/>
          </a:ln>
          <a:effectLst/>
          <a:extLst>
            <a:ext uri="{91240B29-F687-4F45-9708-019B960494DF}">
              <a14:hiddenLine xmlns:a14="http://schemas.microsoft.com/office/drawing/2010/main" xmlns="" w="9525">
                <a:solidFill>
                  <a:schemeClr val="folHlink"/>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08000" tIns="108000" rIns="108000" bIns="108000" anchor="ctr">
            <a:spAutoFit/>
          </a:bodyPr>
          <a:lstStyle/>
          <a:p>
            <a:pPr algn="l" defTabSz="6667500" eaLnBrk="0" hangingPunct="0">
              <a:spcBef>
                <a:spcPct val="0"/>
              </a:spcBef>
              <a:spcAft>
                <a:spcPts val="1800"/>
              </a:spcAft>
              <a:buClr>
                <a:srgbClr val="006600"/>
              </a:buClr>
              <a:buFont typeface="Monotype Sorts" pitchFamily="2" charset="2"/>
              <a:buNone/>
              <a:tabLst>
                <a:tab pos="7085013" algn="r"/>
              </a:tabLst>
            </a:pPr>
            <a:r>
              <a:rPr lang="es-ES_tradnl" sz="2000" b="1" dirty="0">
                <a:solidFill>
                  <a:srgbClr val="5F5F5F"/>
                </a:solidFill>
                <a:latin typeface="Calibri" pitchFamily="34" charset="0"/>
                <a:cs typeface="Calibri" pitchFamily="34" charset="0"/>
              </a:rPr>
              <a:t>1. </a:t>
            </a:r>
            <a:r>
              <a:rPr lang="es-ES_tradnl" sz="2000" b="1" dirty="0" smtClean="0">
                <a:solidFill>
                  <a:srgbClr val="5F5F5F"/>
                </a:solidFill>
                <a:latin typeface="Calibri" pitchFamily="34" charset="0"/>
                <a:cs typeface="Calibri" pitchFamily="34" charset="0"/>
              </a:rPr>
              <a:t>ANTECEDENTES Y OBJETIVOS	</a:t>
            </a:r>
            <a:r>
              <a:rPr lang="es-ES_tradnl" sz="2000" b="1" dirty="0" smtClean="0">
                <a:solidFill>
                  <a:srgbClr val="5F5F5F"/>
                </a:solidFill>
                <a:latin typeface="Calibri" pitchFamily="34" charset="0"/>
                <a:cs typeface="Calibri" pitchFamily="34" charset="0"/>
              </a:rPr>
              <a:t>3</a:t>
            </a:r>
            <a:endParaRPr lang="es-ES_tradnl" sz="2000" b="1" dirty="0" smtClean="0">
              <a:solidFill>
                <a:srgbClr val="5F5F5F"/>
              </a:solidFill>
              <a:latin typeface="Calibri" pitchFamily="34" charset="0"/>
              <a:cs typeface="Calibri" pitchFamily="34" charset="0"/>
            </a:endParaRPr>
          </a:p>
          <a:p>
            <a:pPr algn="l" defTabSz="6667500" eaLnBrk="0" hangingPunct="0">
              <a:spcBef>
                <a:spcPct val="0"/>
              </a:spcBef>
              <a:spcAft>
                <a:spcPts val="1800"/>
              </a:spcAft>
              <a:buClr>
                <a:srgbClr val="006600"/>
              </a:buClr>
              <a:buFont typeface="Monotype Sorts" pitchFamily="2" charset="2"/>
              <a:buNone/>
              <a:tabLst>
                <a:tab pos="7085013" algn="r"/>
              </a:tabLst>
            </a:pPr>
            <a:r>
              <a:rPr lang="es-ES_tradnl" sz="2000" b="1" dirty="0" smtClean="0">
                <a:solidFill>
                  <a:srgbClr val="5F5F5F"/>
                </a:solidFill>
                <a:latin typeface="Calibri" pitchFamily="34" charset="0"/>
                <a:cs typeface="Calibri" pitchFamily="34" charset="0"/>
              </a:rPr>
              <a:t>2. METODOLOGÍA	</a:t>
            </a:r>
            <a:r>
              <a:rPr lang="es-ES_tradnl" sz="2000" b="1" dirty="0" smtClean="0">
                <a:solidFill>
                  <a:srgbClr val="5F5F5F"/>
                </a:solidFill>
                <a:latin typeface="Calibri" pitchFamily="34" charset="0"/>
                <a:cs typeface="Calibri" pitchFamily="34" charset="0"/>
              </a:rPr>
              <a:t>5</a:t>
            </a:r>
            <a:endParaRPr lang="es-ES_tradnl" sz="2000" b="1" dirty="0" smtClean="0">
              <a:solidFill>
                <a:srgbClr val="5F5F5F"/>
              </a:solidFill>
              <a:latin typeface="Calibri" pitchFamily="34" charset="0"/>
              <a:cs typeface="Calibri" pitchFamily="34" charset="0"/>
            </a:endParaRPr>
          </a:p>
          <a:p>
            <a:pPr algn="l" defTabSz="6667500" eaLnBrk="0" hangingPunct="0">
              <a:spcBef>
                <a:spcPct val="0"/>
              </a:spcBef>
              <a:spcAft>
                <a:spcPts val="1800"/>
              </a:spcAft>
              <a:buClr>
                <a:srgbClr val="006600"/>
              </a:buClr>
              <a:buFont typeface="Monotype Sorts" pitchFamily="2" charset="2"/>
              <a:buNone/>
              <a:tabLst>
                <a:tab pos="7085013" algn="r"/>
              </a:tabLst>
            </a:pPr>
            <a:r>
              <a:rPr lang="es-ES_tradnl" sz="2000" b="1" dirty="0" smtClean="0">
                <a:solidFill>
                  <a:srgbClr val="5F5F5F"/>
                </a:solidFill>
                <a:latin typeface="Calibri" pitchFamily="34" charset="0"/>
                <a:cs typeface="Calibri" pitchFamily="34" charset="0"/>
              </a:rPr>
              <a:t>3</a:t>
            </a:r>
            <a:r>
              <a:rPr lang="es-ES_tradnl" sz="2000" b="1" dirty="0">
                <a:solidFill>
                  <a:srgbClr val="5F5F5F"/>
                </a:solidFill>
                <a:latin typeface="Calibri" pitchFamily="34" charset="0"/>
                <a:cs typeface="Calibri" pitchFamily="34" charset="0"/>
              </a:rPr>
              <a:t>. </a:t>
            </a:r>
            <a:r>
              <a:rPr lang="es-ES_tradnl" sz="2000" b="1" dirty="0" smtClean="0">
                <a:solidFill>
                  <a:srgbClr val="5F5F5F"/>
                </a:solidFill>
                <a:latin typeface="Calibri" pitchFamily="34" charset="0"/>
                <a:cs typeface="Calibri" pitchFamily="34" charset="0"/>
              </a:rPr>
              <a:t>PERCEPCIÓN DE LA SEGURIDAD CIUDADANA</a:t>
            </a:r>
            <a:r>
              <a:rPr lang="es-ES_tradnl" sz="2000" b="1" dirty="0">
                <a:solidFill>
                  <a:srgbClr val="5F5F5F"/>
                </a:solidFill>
                <a:latin typeface="Calibri" pitchFamily="34" charset="0"/>
                <a:cs typeface="Calibri" pitchFamily="34" charset="0"/>
              </a:rPr>
              <a:t>	</a:t>
            </a:r>
          </a:p>
          <a:p>
            <a:pPr marL="720725" lvl="1" indent="-3175" algn="l" defTabSz="6667500" eaLnBrk="0" hangingPunct="0">
              <a:spcBef>
                <a:spcPct val="0"/>
              </a:spcBef>
              <a:spcAft>
                <a:spcPts val="1800"/>
              </a:spcAft>
              <a:buClr>
                <a:srgbClr val="006600"/>
              </a:buClr>
              <a:buFont typeface="Monotype Sorts" pitchFamily="2" charset="2"/>
              <a:buNone/>
              <a:tabLst>
                <a:tab pos="7085013" algn="r"/>
              </a:tabLst>
            </a:pPr>
            <a:r>
              <a:rPr lang="es-ES_tradnl" sz="2000" b="1" dirty="0" smtClean="0">
                <a:solidFill>
                  <a:srgbClr val="5F5F5F"/>
                </a:solidFill>
                <a:latin typeface="Calibri" pitchFamily="34" charset="0"/>
                <a:cs typeface="Calibri" pitchFamily="34" charset="0"/>
              </a:rPr>
              <a:t>3.1. Aspectos generales	</a:t>
            </a:r>
            <a:r>
              <a:rPr lang="es-ES_tradnl" sz="2000" b="1" dirty="0" smtClean="0">
                <a:solidFill>
                  <a:srgbClr val="5F5F5F"/>
                </a:solidFill>
                <a:latin typeface="Calibri" pitchFamily="34" charset="0"/>
                <a:cs typeface="Calibri" pitchFamily="34" charset="0"/>
              </a:rPr>
              <a:t>8</a:t>
            </a:r>
            <a:endParaRPr lang="es-ES_tradnl" sz="2000" b="1" dirty="0" smtClean="0">
              <a:solidFill>
                <a:srgbClr val="5F5F5F"/>
              </a:solidFill>
              <a:latin typeface="Calibri" pitchFamily="34" charset="0"/>
              <a:cs typeface="Calibri" pitchFamily="34" charset="0"/>
            </a:endParaRPr>
          </a:p>
          <a:p>
            <a:pPr marL="720725" lvl="1" indent="-3175" algn="l" defTabSz="6667500" eaLnBrk="0" hangingPunct="0">
              <a:spcBef>
                <a:spcPct val="0"/>
              </a:spcBef>
              <a:spcAft>
                <a:spcPts val="1800"/>
              </a:spcAft>
              <a:buClr>
                <a:srgbClr val="006600"/>
              </a:buClr>
              <a:buFont typeface="Monotype Sorts" pitchFamily="2" charset="2"/>
              <a:buNone/>
              <a:tabLst>
                <a:tab pos="7085013" algn="r"/>
              </a:tabLst>
            </a:pPr>
            <a:r>
              <a:rPr lang="es-ES_tradnl" sz="2000" b="1" dirty="0" smtClean="0">
                <a:solidFill>
                  <a:srgbClr val="5F5F5F"/>
                </a:solidFill>
                <a:latin typeface="Calibri" pitchFamily="34" charset="0"/>
                <a:cs typeface="Calibri" pitchFamily="34" charset="0"/>
              </a:rPr>
              <a:t>3.2. Infraestructuras de transporte</a:t>
            </a:r>
            <a:r>
              <a:rPr lang="es-ES_tradnl" sz="2000" b="1" dirty="0">
                <a:solidFill>
                  <a:srgbClr val="5F5F5F"/>
                </a:solidFill>
                <a:latin typeface="Calibri" pitchFamily="34" charset="0"/>
                <a:cs typeface="Calibri" pitchFamily="34" charset="0"/>
              </a:rPr>
              <a:t>	</a:t>
            </a:r>
            <a:r>
              <a:rPr lang="es-ES_tradnl" sz="2000" b="1" dirty="0" smtClean="0">
                <a:solidFill>
                  <a:srgbClr val="5F5F5F"/>
                </a:solidFill>
                <a:latin typeface="Calibri" pitchFamily="34" charset="0"/>
                <a:cs typeface="Calibri" pitchFamily="34" charset="0"/>
              </a:rPr>
              <a:t>23</a:t>
            </a:r>
            <a:endParaRPr lang="es-ES_tradnl" sz="2000" b="1" dirty="0">
              <a:solidFill>
                <a:srgbClr val="5F5F5F"/>
              </a:solidFill>
              <a:latin typeface="Calibri" pitchFamily="34" charset="0"/>
              <a:cs typeface="Calibri" pitchFamily="34" charset="0"/>
            </a:endParaRPr>
          </a:p>
          <a:p>
            <a:pPr marL="720725" lvl="1" indent="-3175" algn="l" defTabSz="6667500" eaLnBrk="0" hangingPunct="0">
              <a:spcBef>
                <a:spcPct val="0"/>
              </a:spcBef>
              <a:spcAft>
                <a:spcPts val="1800"/>
              </a:spcAft>
              <a:buClr>
                <a:srgbClr val="006600"/>
              </a:buClr>
              <a:buFont typeface="Monotype Sorts" pitchFamily="2" charset="2"/>
              <a:buNone/>
              <a:tabLst>
                <a:tab pos="7085013" algn="r"/>
              </a:tabLst>
            </a:pPr>
            <a:r>
              <a:rPr lang="es-ES_tradnl" sz="2000" b="1" dirty="0" smtClean="0">
                <a:solidFill>
                  <a:srgbClr val="5F5F5F"/>
                </a:solidFill>
                <a:latin typeface="Calibri" pitchFamily="34" charset="0"/>
                <a:cs typeface="Calibri" pitchFamily="34" charset="0"/>
              </a:rPr>
              <a:t>3.3. Instalaciones de Ocio</a:t>
            </a:r>
            <a:r>
              <a:rPr lang="es-ES_tradnl" sz="2000" b="1" dirty="0">
                <a:solidFill>
                  <a:srgbClr val="5F5F5F"/>
                </a:solidFill>
                <a:latin typeface="Calibri" pitchFamily="34" charset="0"/>
                <a:cs typeface="Calibri" pitchFamily="34" charset="0"/>
              </a:rPr>
              <a:t>	</a:t>
            </a:r>
            <a:r>
              <a:rPr lang="es-ES_tradnl" sz="2000" b="1" dirty="0" smtClean="0">
                <a:solidFill>
                  <a:srgbClr val="5F5F5F"/>
                </a:solidFill>
                <a:latin typeface="Calibri" pitchFamily="34" charset="0"/>
                <a:cs typeface="Calibri" pitchFamily="34" charset="0"/>
              </a:rPr>
              <a:t>46</a:t>
            </a:r>
            <a:endParaRPr lang="es-ES_tradnl" sz="2000" b="1" dirty="0" smtClean="0">
              <a:solidFill>
                <a:srgbClr val="5F5F5F"/>
              </a:solidFill>
              <a:latin typeface="Calibri" pitchFamily="34" charset="0"/>
              <a:cs typeface="Calibri" pitchFamily="34" charset="0"/>
            </a:endParaRPr>
          </a:p>
          <a:p>
            <a:pPr marL="720725" lvl="1" indent="-3175" algn="l" defTabSz="6667500" eaLnBrk="0" hangingPunct="0">
              <a:spcBef>
                <a:spcPct val="0"/>
              </a:spcBef>
              <a:spcAft>
                <a:spcPts val="1800"/>
              </a:spcAft>
              <a:buClr>
                <a:srgbClr val="006600"/>
              </a:buClr>
              <a:buFont typeface="Monotype Sorts" pitchFamily="2" charset="2"/>
              <a:buNone/>
              <a:tabLst>
                <a:tab pos="7085013" algn="r"/>
              </a:tabLst>
            </a:pPr>
            <a:r>
              <a:rPr lang="es-ES_tradnl" sz="2000" b="1" dirty="0" smtClean="0">
                <a:solidFill>
                  <a:srgbClr val="5F5F5F"/>
                </a:solidFill>
                <a:latin typeface="Calibri" pitchFamily="34" charset="0"/>
                <a:cs typeface="Calibri" pitchFamily="34" charset="0"/>
              </a:rPr>
              <a:t>3.4. Eventos Masivos	</a:t>
            </a:r>
            <a:r>
              <a:rPr lang="es-ES_tradnl" sz="2000" b="1" dirty="0" smtClean="0">
                <a:solidFill>
                  <a:srgbClr val="5F5F5F"/>
                </a:solidFill>
                <a:latin typeface="Calibri" pitchFamily="34" charset="0"/>
                <a:cs typeface="Calibri" pitchFamily="34" charset="0"/>
              </a:rPr>
              <a:t>75</a:t>
            </a:r>
            <a:endParaRPr lang="es-ES_tradnl" sz="2000" b="1" dirty="0">
              <a:solidFill>
                <a:srgbClr val="5F5F5F"/>
              </a:solidFill>
              <a:latin typeface="Calibri" pitchFamily="34" charset="0"/>
              <a:cs typeface="Calibri"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36513" y="35999"/>
            <a:ext cx="8516887" cy="648000"/>
          </a:xfrm>
          <a:prstGeom prst="rect">
            <a:avLst/>
          </a:prstGeom>
          <a:solidFill>
            <a:schemeClr val="accent3"/>
          </a:solidFill>
          <a:ln>
            <a:noFill/>
          </a:ln>
          <a:effectLst/>
          <a:extLst/>
        </p:spPr>
        <p:txBody>
          <a:bodyPr wrap="square" lIns="0" tIns="0" rIns="0" bIns="0" anchor="ctr">
            <a:spAutoFit/>
          </a:bodyPr>
          <a:lstStyle/>
          <a:p>
            <a:endParaRPr lang="es-ES"/>
          </a:p>
        </p:txBody>
      </p:sp>
      <p:sp>
        <p:nvSpPr>
          <p:cNvPr id="4" name="3 Marcador de número de diapositiva"/>
          <p:cNvSpPr>
            <a:spLocks noGrp="1"/>
          </p:cNvSpPr>
          <p:nvPr>
            <p:ph type="sldNum" sz="quarter" idx="10"/>
          </p:nvPr>
        </p:nvSpPr>
        <p:spPr/>
        <p:txBody>
          <a:bodyPr/>
          <a:lstStyle/>
          <a:p>
            <a:r>
              <a:rPr lang="en-US" smtClean="0"/>
              <a:t>-</a:t>
            </a:r>
            <a:fld id="{41B2AE44-E9C6-4EAB-BC73-5008DB342051}" type="slidenum">
              <a:rPr lang="en-US" smtClean="0"/>
              <a:pPr/>
              <a:t>20</a:t>
            </a:fld>
            <a:r>
              <a:rPr lang="en-US" smtClean="0"/>
              <a:t>-</a:t>
            </a:r>
            <a:endParaRPr lang="en-US"/>
          </a:p>
        </p:txBody>
      </p:sp>
      <p:sp>
        <p:nvSpPr>
          <p:cNvPr id="6" name="5 CuadroTexto"/>
          <p:cNvSpPr txBox="1"/>
          <p:nvPr/>
        </p:nvSpPr>
        <p:spPr>
          <a:xfrm>
            <a:off x="56456" y="170534"/>
            <a:ext cx="6641755" cy="400110"/>
          </a:xfrm>
          <a:prstGeom prst="rect">
            <a:avLst/>
          </a:prstGeom>
          <a:noFill/>
        </p:spPr>
        <p:txBody>
          <a:bodyPr wrap="none" rtlCol="0">
            <a:spAutoFit/>
          </a:bodyPr>
          <a:lstStyle/>
          <a:p>
            <a:pPr algn="l"/>
            <a:r>
              <a:rPr lang="es-ES" sz="2000" dirty="0" smtClean="0">
                <a:ln>
                  <a:solidFill>
                    <a:schemeClr val="bg1"/>
                  </a:solidFill>
                </a:ln>
                <a:solidFill>
                  <a:schemeClr val="bg1"/>
                </a:solidFill>
                <a:latin typeface="Calibri" pitchFamily="34" charset="0"/>
                <a:cs typeface="Calibri" pitchFamily="34" charset="0"/>
              </a:rPr>
              <a:t>LA INSEGURIDAD CIUDADANA EN ESPAÑA – VISION A FUTURO</a:t>
            </a:r>
            <a:endParaRPr lang="es-ES" sz="2000" dirty="0">
              <a:ln>
                <a:solidFill>
                  <a:schemeClr val="bg1"/>
                </a:solidFill>
              </a:ln>
              <a:solidFill>
                <a:schemeClr val="bg1"/>
              </a:solidFill>
              <a:latin typeface="Calibri" pitchFamily="34" charset="0"/>
              <a:cs typeface="Calibri" pitchFamily="34" charset="0"/>
            </a:endParaRPr>
          </a:p>
        </p:txBody>
      </p:sp>
      <p:sp>
        <p:nvSpPr>
          <p:cNvPr id="8" name="7 CuadroTexto"/>
          <p:cNvSpPr txBox="1"/>
          <p:nvPr/>
        </p:nvSpPr>
        <p:spPr>
          <a:xfrm>
            <a:off x="56456" y="836712"/>
            <a:ext cx="8640960" cy="646331"/>
          </a:xfrm>
          <a:prstGeom prst="rect">
            <a:avLst/>
          </a:prstGeom>
          <a:noFill/>
          <a:ln>
            <a:noFill/>
          </a:ln>
        </p:spPr>
        <p:txBody>
          <a:bodyPr wrap="square" rtlCol="0">
            <a:spAutoFit/>
          </a:bodyPr>
          <a:lstStyle>
            <a:defPPr>
              <a:defRPr lang="es-ES_tradnl"/>
            </a:defPPr>
            <a:lvl1pPr algn="l">
              <a:spcBef>
                <a:spcPts val="0"/>
              </a:spcBef>
              <a:defRPr sz="2000" b="1">
                <a:solidFill>
                  <a:schemeClr val="bg1">
                    <a:lumMod val="50000"/>
                  </a:schemeClr>
                </a:solidFill>
                <a:latin typeface="Calibri" pitchFamily="34" charset="0"/>
                <a:cs typeface="Calibri" pitchFamily="34" charset="0"/>
              </a:defRPr>
            </a:lvl1pPr>
          </a:lstStyle>
          <a:p>
            <a:r>
              <a:rPr lang="es-ES" dirty="0">
                <a:solidFill>
                  <a:schemeClr val="accent3">
                    <a:lumMod val="50000"/>
                  </a:schemeClr>
                </a:solidFill>
              </a:rPr>
              <a:t>Índice expectativas de la inseguridad</a:t>
            </a:r>
          </a:p>
          <a:p>
            <a:r>
              <a:rPr lang="es-ES" sz="1600" i="1" dirty="0" smtClean="0">
                <a:solidFill>
                  <a:schemeClr val="bg1">
                    <a:lumMod val="65000"/>
                  </a:schemeClr>
                </a:solidFill>
              </a:rPr>
              <a:t>Por </a:t>
            </a:r>
            <a:r>
              <a:rPr lang="es-ES" sz="1600" i="1" dirty="0">
                <a:solidFill>
                  <a:schemeClr val="bg1">
                    <a:lumMod val="65000"/>
                  </a:schemeClr>
                </a:solidFill>
              </a:rPr>
              <a:t>Comunidad autónoma</a:t>
            </a:r>
          </a:p>
        </p:txBody>
      </p:sp>
      <p:sp>
        <p:nvSpPr>
          <p:cNvPr id="12" name="11 CuadroTexto"/>
          <p:cNvSpPr txBox="1"/>
          <p:nvPr/>
        </p:nvSpPr>
        <p:spPr>
          <a:xfrm>
            <a:off x="0" y="6396335"/>
            <a:ext cx="7545288" cy="461665"/>
          </a:xfrm>
          <a:prstGeom prst="rect">
            <a:avLst/>
          </a:prstGeom>
          <a:noFill/>
        </p:spPr>
        <p:txBody>
          <a:bodyPr wrap="square" rtlCol="0">
            <a:spAutoFit/>
          </a:bodyPr>
          <a:lstStyle/>
          <a:p>
            <a:pPr algn="l"/>
            <a:r>
              <a:rPr lang="es-ES" sz="1200" dirty="0" smtClean="0">
                <a:solidFill>
                  <a:schemeClr val="bg1">
                    <a:lumMod val="50000"/>
                  </a:schemeClr>
                </a:solidFill>
                <a:latin typeface="Calibri" pitchFamily="34" charset="0"/>
                <a:cs typeface="Calibri" pitchFamily="34" charset="0"/>
              </a:rPr>
              <a:t>P3.- Y a futuro, en qué medida cree usted que en el comportamiento antisocial </a:t>
            </a:r>
            <a:br>
              <a:rPr lang="es-ES" sz="1200" dirty="0" smtClean="0">
                <a:solidFill>
                  <a:schemeClr val="bg1">
                    <a:lumMod val="50000"/>
                  </a:schemeClr>
                </a:solidFill>
                <a:latin typeface="Calibri" pitchFamily="34" charset="0"/>
                <a:cs typeface="Calibri" pitchFamily="34" charset="0"/>
              </a:rPr>
            </a:br>
            <a:r>
              <a:rPr lang="es-ES" sz="1200" dirty="0" smtClean="0">
                <a:solidFill>
                  <a:schemeClr val="bg1">
                    <a:lumMod val="50000"/>
                  </a:schemeClr>
                </a:solidFill>
                <a:latin typeface="Calibri" pitchFamily="34" charset="0"/>
                <a:cs typeface="Calibri" pitchFamily="34" charset="0"/>
              </a:rPr>
              <a:t>en España será un problema que…</a:t>
            </a:r>
            <a:endParaRPr lang="es-ES" sz="1200" dirty="0">
              <a:solidFill>
                <a:schemeClr val="bg1">
                  <a:lumMod val="50000"/>
                </a:schemeClr>
              </a:solidFill>
              <a:latin typeface="Calibri" pitchFamily="34" charset="0"/>
              <a:cs typeface="Calibri" pitchFamily="34" charset="0"/>
            </a:endParaRPr>
          </a:p>
        </p:txBody>
      </p:sp>
      <p:graphicFrame>
        <p:nvGraphicFramePr>
          <p:cNvPr id="9" name="8 Gráfico"/>
          <p:cNvGraphicFramePr/>
          <p:nvPr>
            <p:extLst>
              <p:ext uri="{D42A27DB-BD31-4B8C-83A1-F6EECF244321}">
                <p14:modId xmlns:p14="http://schemas.microsoft.com/office/powerpoint/2010/main" xmlns="" val="1314300058"/>
              </p:ext>
            </p:extLst>
          </p:nvPr>
        </p:nvGraphicFramePr>
        <p:xfrm>
          <a:off x="1497013" y="1886040"/>
          <a:ext cx="8045450" cy="29591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9 Tabla"/>
          <p:cNvGraphicFramePr>
            <a:graphicFrameLocks noGrp="1"/>
          </p:cNvGraphicFramePr>
          <p:nvPr>
            <p:extLst>
              <p:ext uri="{D42A27DB-BD31-4B8C-83A1-F6EECF244321}">
                <p14:modId xmlns:p14="http://schemas.microsoft.com/office/powerpoint/2010/main" xmlns="" val="2754878142"/>
              </p:ext>
            </p:extLst>
          </p:nvPr>
        </p:nvGraphicFramePr>
        <p:xfrm>
          <a:off x="332512" y="5255638"/>
          <a:ext cx="9060869" cy="868073"/>
        </p:xfrm>
        <a:graphic>
          <a:graphicData uri="http://schemas.openxmlformats.org/drawingml/2006/table">
            <a:tbl>
              <a:tblPr firstRow="1" bandRow="1">
                <a:tableStyleId>{5C22544A-7EE6-4342-B048-85BDC9FD1C3A}</a:tableStyleId>
              </a:tblPr>
              <a:tblGrid>
                <a:gridCol w="1801088"/>
                <a:gridCol w="1028700"/>
                <a:gridCol w="1271789"/>
                <a:gridCol w="1239823"/>
                <a:gridCol w="1239823"/>
                <a:gridCol w="1239823"/>
                <a:gridCol w="1239823"/>
              </a:tblGrid>
              <a:tr h="205822">
                <a:tc gridSpan="7">
                  <a:txBody>
                    <a:bodyPr/>
                    <a:lstStyle/>
                    <a:p>
                      <a:pPr algn="l">
                        <a:spcBef>
                          <a:spcPts val="0"/>
                        </a:spcBef>
                      </a:pPr>
                      <a:r>
                        <a:rPr lang="es-ES" sz="1200" b="1" dirty="0" smtClean="0">
                          <a:solidFill>
                            <a:schemeClr val="accent3">
                              <a:lumMod val="50000"/>
                            </a:schemeClr>
                          </a:solidFill>
                          <a:latin typeface="Calibri" pitchFamily="34" charset="0"/>
                          <a:cs typeface="Calibri" pitchFamily="34" charset="0"/>
                        </a:rPr>
                        <a:t>Evolución de la percepción de seguridad</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solidFill>
                      <a:srgbClr val="E0E4CC"/>
                    </a:solidFill>
                  </a:tcPr>
                </a:tc>
                <a:tc hMerge="1">
                  <a:txBody>
                    <a:bodyPr/>
                    <a:lstStyle/>
                    <a:p>
                      <a:endParaRPr lang="es-ES"/>
                    </a:p>
                  </a:txBody>
                  <a:tcPr/>
                </a:tc>
                <a:tc hMerge="1">
                  <a:txBody>
                    <a:bodyPr/>
                    <a:lstStyle/>
                    <a:p>
                      <a:pPr marL="0" marR="0" indent="0" algn="ctr" defTabSz="914400" rtl="0" eaLnBrk="1" fontAlgn="auto" latinLnBrk="0" hangingPunct="1">
                        <a:lnSpc>
                          <a:spcPct val="90000"/>
                        </a:lnSpc>
                        <a:spcBef>
                          <a:spcPts val="0"/>
                        </a:spcBef>
                        <a:spcAft>
                          <a:spcPts val="0"/>
                        </a:spcAft>
                        <a:buClrTx/>
                        <a:buSzTx/>
                        <a:buFontTx/>
                        <a:buNone/>
                        <a:tabLst/>
                        <a:defRPr/>
                      </a:pPr>
                      <a:endParaRPr lang="es-ES" sz="900" b="0" dirty="0" smtClean="0">
                        <a:solidFill>
                          <a:schemeClr val="tx1"/>
                        </a:solidFill>
                        <a:latin typeface="Calibri" pitchFamily="34" charset="0"/>
                        <a:cs typeface="Calibri"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pPr marL="0" marR="0" indent="0" algn="ctr" defTabSz="914400" rtl="0" eaLnBrk="1" fontAlgn="auto" latinLnBrk="0" hangingPunct="1">
                        <a:lnSpc>
                          <a:spcPct val="90000"/>
                        </a:lnSpc>
                        <a:spcBef>
                          <a:spcPts val="0"/>
                        </a:spcBef>
                        <a:spcAft>
                          <a:spcPts val="0"/>
                        </a:spcAft>
                        <a:buClrTx/>
                        <a:buSzTx/>
                        <a:buFontTx/>
                        <a:buNone/>
                        <a:tabLst/>
                        <a:defRPr/>
                      </a:pPr>
                      <a:endParaRPr lang="es-ES" sz="900" b="0" dirty="0" smtClean="0">
                        <a:solidFill>
                          <a:schemeClr val="tx1"/>
                        </a:solidFill>
                        <a:latin typeface="Calibri" pitchFamily="34" charset="0"/>
                        <a:cs typeface="Calibri"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205822">
                <a:tc>
                  <a:txBody>
                    <a:bodyPr/>
                    <a:lstStyle/>
                    <a:p>
                      <a:pPr algn="l" fontAlgn="t"/>
                      <a:r>
                        <a:rPr lang="es-ES" sz="1000" u="none" strike="noStrike" dirty="0" smtClean="0">
                          <a:effectLst/>
                          <a:latin typeface="Calibri" pitchFamily="34" charset="0"/>
                          <a:cs typeface="Calibri" pitchFamily="34" charset="0"/>
                        </a:rPr>
                        <a:t>Irá en aumento</a:t>
                      </a:r>
                      <a:endParaRPr lang="es-ES" sz="10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ES" sz="1200" b="0" i="0" u="none" strike="noStrike" dirty="0" smtClean="0">
                          <a:solidFill>
                            <a:srgbClr val="000000"/>
                          </a:solidFill>
                          <a:effectLst/>
                          <a:latin typeface="Calibri" pitchFamily="34" charset="0"/>
                          <a:cs typeface="Calibri" pitchFamily="34" charset="0"/>
                        </a:rPr>
                        <a:t>67,5%</a:t>
                      </a:r>
                      <a:endParaRPr lang="es-ES" sz="12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ES" sz="1200" b="0" i="0" u="none" strike="noStrike" dirty="0" smtClean="0">
                          <a:solidFill>
                            <a:srgbClr val="000000"/>
                          </a:solidFill>
                          <a:effectLst/>
                          <a:latin typeface="Calibri" pitchFamily="34" charset="0"/>
                          <a:cs typeface="Calibri" pitchFamily="34" charset="0"/>
                        </a:rPr>
                        <a:t>65,7%</a:t>
                      </a:r>
                      <a:endParaRPr lang="es-ES" sz="12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ES" sz="1200" b="0" i="0" u="none" strike="noStrike" dirty="0" smtClean="0">
                          <a:solidFill>
                            <a:srgbClr val="000000"/>
                          </a:solidFill>
                          <a:effectLst/>
                          <a:latin typeface="Calibri" pitchFamily="34" charset="0"/>
                          <a:cs typeface="Calibri" pitchFamily="34" charset="0"/>
                        </a:rPr>
                        <a:t>70,1%</a:t>
                      </a:r>
                      <a:endParaRPr lang="es-ES" sz="12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ES" sz="1200" b="0" i="0" u="none" strike="noStrike" dirty="0" smtClean="0">
                          <a:solidFill>
                            <a:srgbClr val="000000"/>
                          </a:solidFill>
                          <a:effectLst/>
                          <a:latin typeface="Calibri" pitchFamily="34" charset="0"/>
                          <a:cs typeface="Calibri" pitchFamily="34" charset="0"/>
                        </a:rPr>
                        <a:t>66,8%</a:t>
                      </a:r>
                      <a:endParaRPr lang="es-ES" sz="12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ES" sz="1200" b="0" i="0" u="none" strike="noStrike" dirty="0" smtClean="0">
                          <a:solidFill>
                            <a:srgbClr val="000000"/>
                          </a:solidFill>
                          <a:effectLst/>
                          <a:latin typeface="Calibri" pitchFamily="34" charset="0"/>
                          <a:cs typeface="Calibri" pitchFamily="34" charset="0"/>
                        </a:rPr>
                        <a:t>62,4%</a:t>
                      </a:r>
                      <a:endParaRPr lang="es-ES" sz="12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ES" sz="1200" b="0" i="0" u="none" strike="noStrike" dirty="0" smtClean="0">
                          <a:solidFill>
                            <a:srgbClr val="000000"/>
                          </a:solidFill>
                          <a:effectLst/>
                          <a:latin typeface="Calibri" pitchFamily="34" charset="0"/>
                          <a:cs typeface="Calibri" pitchFamily="34" charset="0"/>
                        </a:rPr>
                        <a:t>69,1%</a:t>
                      </a:r>
                      <a:endParaRPr lang="es-ES" sz="12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250607">
                <a:tc>
                  <a:txBody>
                    <a:bodyPr/>
                    <a:lstStyle/>
                    <a:p>
                      <a:pPr algn="l" fontAlgn="t"/>
                      <a:r>
                        <a:rPr lang="es-ES" sz="1000" u="none" strike="noStrike" dirty="0">
                          <a:effectLst/>
                          <a:latin typeface="Calibri" pitchFamily="34" charset="0"/>
                          <a:cs typeface="Calibri" pitchFamily="34" charset="0"/>
                        </a:rPr>
                        <a:t>Se </a:t>
                      </a:r>
                      <a:r>
                        <a:rPr lang="es-ES" sz="1000" u="none" strike="noStrike" dirty="0" smtClean="0">
                          <a:effectLst/>
                          <a:latin typeface="Calibri" pitchFamily="34" charset="0"/>
                          <a:cs typeface="Calibri" pitchFamily="34" charset="0"/>
                        </a:rPr>
                        <a:t>mantendrá</a:t>
                      </a:r>
                      <a:r>
                        <a:rPr lang="es-ES" sz="1000" u="none" strike="noStrike" baseline="0" dirty="0" smtClean="0">
                          <a:effectLst/>
                          <a:latin typeface="Calibri" pitchFamily="34" charset="0"/>
                          <a:cs typeface="Calibri" pitchFamily="34" charset="0"/>
                        </a:rPr>
                        <a:t> más o menos</a:t>
                      </a:r>
                      <a:r>
                        <a:rPr lang="es-ES" sz="1000" u="none" strike="noStrike" dirty="0" smtClean="0">
                          <a:effectLst/>
                          <a:latin typeface="Calibri" pitchFamily="34" charset="0"/>
                          <a:cs typeface="Calibri" pitchFamily="34" charset="0"/>
                        </a:rPr>
                        <a:t> </a:t>
                      </a:r>
                      <a:r>
                        <a:rPr lang="es-ES" sz="1000" u="none" strike="noStrike" dirty="0">
                          <a:effectLst/>
                          <a:latin typeface="Calibri" pitchFamily="34" charset="0"/>
                          <a:cs typeface="Calibri" pitchFamily="34" charset="0"/>
                        </a:rPr>
                        <a:t>igual</a:t>
                      </a:r>
                      <a:endParaRPr lang="es-ES" sz="10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ES" sz="1200" b="0" i="0" u="none" strike="noStrike" dirty="0" smtClean="0">
                          <a:solidFill>
                            <a:srgbClr val="000000"/>
                          </a:solidFill>
                          <a:effectLst/>
                          <a:latin typeface="Calibri" pitchFamily="34" charset="0"/>
                          <a:cs typeface="Calibri" pitchFamily="34" charset="0"/>
                        </a:rPr>
                        <a:t>28,8%</a:t>
                      </a:r>
                      <a:endParaRPr lang="es-ES" sz="12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ES" sz="1200" b="0" i="0" u="none" strike="noStrike" dirty="0" smtClean="0">
                          <a:solidFill>
                            <a:srgbClr val="000000"/>
                          </a:solidFill>
                          <a:effectLst/>
                          <a:latin typeface="Calibri" pitchFamily="34" charset="0"/>
                          <a:cs typeface="Calibri" pitchFamily="34" charset="0"/>
                        </a:rPr>
                        <a:t>30,2%</a:t>
                      </a:r>
                      <a:endParaRPr lang="es-ES" sz="12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ES" sz="1200" b="0" i="0" u="none" strike="noStrike" dirty="0" smtClean="0">
                          <a:solidFill>
                            <a:srgbClr val="000000"/>
                          </a:solidFill>
                          <a:effectLst/>
                          <a:latin typeface="Calibri" pitchFamily="34" charset="0"/>
                          <a:cs typeface="Calibri" pitchFamily="34" charset="0"/>
                        </a:rPr>
                        <a:t>26,4%</a:t>
                      </a:r>
                      <a:endParaRPr lang="es-ES" sz="12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ES" sz="1200" b="0" i="0" u="none" strike="noStrike" dirty="0" smtClean="0">
                          <a:solidFill>
                            <a:srgbClr val="000000"/>
                          </a:solidFill>
                          <a:effectLst/>
                          <a:latin typeface="Calibri" pitchFamily="34" charset="0"/>
                          <a:cs typeface="Calibri" pitchFamily="34" charset="0"/>
                        </a:rPr>
                        <a:t>27,0%</a:t>
                      </a:r>
                      <a:endParaRPr lang="es-ES" sz="12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ES" sz="1200" b="0" i="0" u="none" strike="noStrike" dirty="0" smtClean="0">
                          <a:solidFill>
                            <a:srgbClr val="000000"/>
                          </a:solidFill>
                          <a:effectLst/>
                          <a:latin typeface="Calibri" pitchFamily="34" charset="0"/>
                          <a:cs typeface="Calibri" pitchFamily="34" charset="0"/>
                        </a:rPr>
                        <a:t>32,7%</a:t>
                      </a:r>
                      <a:endParaRPr lang="es-ES" sz="12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ES" sz="1200" b="0" i="0" u="none" strike="noStrike" dirty="0" smtClean="0">
                          <a:solidFill>
                            <a:srgbClr val="000000"/>
                          </a:solidFill>
                          <a:effectLst/>
                          <a:latin typeface="Calibri" pitchFamily="34" charset="0"/>
                          <a:cs typeface="Calibri" pitchFamily="34" charset="0"/>
                        </a:rPr>
                        <a:t>28,3%</a:t>
                      </a:r>
                      <a:endParaRPr lang="es-ES" sz="12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205822">
                <a:tc>
                  <a:txBody>
                    <a:bodyPr/>
                    <a:lstStyle/>
                    <a:p>
                      <a:pPr algn="l" fontAlgn="t"/>
                      <a:r>
                        <a:rPr lang="es-ES" sz="1000" u="none" strike="noStrike" dirty="0" smtClean="0">
                          <a:effectLst/>
                          <a:latin typeface="Calibri" pitchFamily="34" charset="0"/>
                          <a:cs typeface="Calibri" pitchFamily="34" charset="0"/>
                        </a:rPr>
                        <a:t>Irá disminuyendo</a:t>
                      </a:r>
                      <a:endParaRPr lang="es-ES" sz="10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ES" sz="1200" b="0" i="0" u="none" strike="noStrike" dirty="0" smtClean="0">
                          <a:solidFill>
                            <a:srgbClr val="000000"/>
                          </a:solidFill>
                          <a:effectLst/>
                          <a:latin typeface="Calibri" pitchFamily="34" charset="0"/>
                          <a:cs typeface="Calibri" pitchFamily="34" charset="0"/>
                        </a:rPr>
                        <a:t>3,7%</a:t>
                      </a:r>
                      <a:endParaRPr lang="es-ES" sz="12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ES" sz="1200" b="0" i="0" u="none" strike="noStrike" dirty="0" smtClean="0">
                          <a:solidFill>
                            <a:srgbClr val="000000"/>
                          </a:solidFill>
                          <a:effectLst/>
                          <a:latin typeface="Calibri" pitchFamily="34" charset="0"/>
                          <a:cs typeface="Calibri" pitchFamily="34" charset="0"/>
                        </a:rPr>
                        <a:t>4,1%</a:t>
                      </a:r>
                      <a:endParaRPr lang="es-ES" sz="12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ES" sz="1200" b="0" i="0" u="none" strike="noStrike" dirty="0" smtClean="0">
                          <a:solidFill>
                            <a:srgbClr val="000000"/>
                          </a:solidFill>
                          <a:effectLst/>
                          <a:latin typeface="Calibri" pitchFamily="34" charset="0"/>
                          <a:cs typeface="Calibri" pitchFamily="34" charset="0"/>
                        </a:rPr>
                        <a:t>3,5%</a:t>
                      </a:r>
                      <a:endParaRPr lang="es-ES" sz="12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ES" sz="1200" b="0" i="0" u="none" strike="noStrike" dirty="0" smtClean="0">
                          <a:solidFill>
                            <a:srgbClr val="000000"/>
                          </a:solidFill>
                          <a:effectLst/>
                          <a:latin typeface="Calibri" pitchFamily="34" charset="0"/>
                          <a:cs typeface="Calibri" pitchFamily="34" charset="0"/>
                        </a:rPr>
                        <a:t>6,3%</a:t>
                      </a:r>
                      <a:endParaRPr lang="es-ES" sz="12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ES" sz="1200" b="0" i="0" u="none" strike="noStrike" dirty="0" smtClean="0">
                          <a:solidFill>
                            <a:srgbClr val="000000"/>
                          </a:solidFill>
                          <a:effectLst/>
                          <a:latin typeface="Calibri" pitchFamily="34" charset="0"/>
                          <a:cs typeface="Calibri" pitchFamily="34" charset="0"/>
                        </a:rPr>
                        <a:t>4,8%</a:t>
                      </a:r>
                      <a:endParaRPr lang="es-ES" sz="12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ES" sz="1200" b="0" i="0" u="none" strike="noStrike" dirty="0" smtClean="0">
                          <a:solidFill>
                            <a:srgbClr val="000000"/>
                          </a:solidFill>
                          <a:effectLst/>
                          <a:latin typeface="Calibri" pitchFamily="34" charset="0"/>
                          <a:cs typeface="Calibri" pitchFamily="34" charset="0"/>
                        </a:rPr>
                        <a:t>2,6%</a:t>
                      </a:r>
                      <a:endParaRPr lang="es-ES" sz="12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1" name="10 CuadroTexto"/>
          <p:cNvSpPr txBox="1"/>
          <p:nvPr/>
        </p:nvSpPr>
        <p:spPr>
          <a:xfrm>
            <a:off x="1337504" y="6176959"/>
            <a:ext cx="8571264" cy="246221"/>
          </a:xfrm>
          <a:prstGeom prst="rect">
            <a:avLst/>
          </a:prstGeom>
          <a:noFill/>
        </p:spPr>
        <p:txBody>
          <a:bodyPr wrap="square" rtlCol="0">
            <a:spAutoFit/>
          </a:bodyPr>
          <a:lstStyle>
            <a:defPPr>
              <a:defRPr lang="es-ES_tradnl"/>
            </a:defPPr>
            <a:lvl1pPr algn="l">
              <a:defRPr sz="1200">
                <a:solidFill>
                  <a:schemeClr val="bg1">
                    <a:lumMod val="50000"/>
                  </a:schemeClr>
                </a:solidFill>
                <a:latin typeface="Calibri" pitchFamily="34" charset="0"/>
                <a:cs typeface="Calibri" pitchFamily="34" charset="0"/>
              </a:defRPr>
            </a:lvl1pPr>
          </a:lstStyle>
          <a:p>
            <a:pPr algn="r"/>
            <a:r>
              <a:rPr lang="es-ES" sz="1000" i="1" baseline="30000" dirty="0" smtClean="0"/>
              <a:t>3 </a:t>
            </a:r>
            <a:r>
              <a:rPr lang="es-ES" sz="1000" i="1" dirty="0" smtClean="0"/>
              <a:t>ÍNDICE EXPECTATIVA: es la diferencia porcentual entre ira en aumento e irá disminuyendo (% irá en aumento - % irá disminuyendo)</a:t>
            </a:r>
            <a:endParaRPr lang="es-ES" sz="1000" i="1" dirty="0"/>
          </a:p>
        </p:txBody>
      </p:sp>
      <p:sp>
        <p:nvSpPr>
          <p:cNvPr id="13" name="12 Rectángulo"/>
          <p:cNvSpPr/>
          <p:nvPr/>
        </p:nvSpPr>
        <p:spPr>
          <a:xfrm>
            <a:off x="5788652" y="4697763"/>
            <a:ext cx="3668656" cy="338554"/>
          </a:xfrm>
          <a:prstGeom prst="rect">
            <a:avLst/>
          </a:prstGeom>
        </p:spPr>
        <p:txBody>
          <a:bodyPr wrap="square">
            <a:spAutoFit/>
          </a:bodyPr>
          <a:lstStyle/>
          <a:p>
            <a:pPr algn="r"/>
            <a:r>
              <a:rPr lang="es-ES" sz="1600" b="1" dirty="0" smtClean="0">
                <a:solidFill>
                  <a:schemeClr val="accent3">
                    <a:lumMod val="50000"/>
                  </a:schemeClr>
                </a:solidFill>
                <a:latin typeface="Calibri" pitchFamily="34" charset="0"/>
                <a:cs typeface="Calibri" pitchFamily="34" charset="0"/>
              </a:rPr>
              <a:t>INDICE DE EXPECTATIVA</a:t>
            </a:r>
          </a:p>
        </p:txBody>
      </p:sp>
    </p:spTree>
    <p:extLst>
      <p:ext uri="{BB962C8B-B14F-4D97-AF65-F5344CB8AC3E}">
        <p14:creationId xmlns:p14="http://schemas.microsoft.com/office/powerpoint/2010/main" xmlns="" val="1291604851"/>
      </p:ext>
    </p:extLst>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36513" y="35999"/>
            <a:ext cx="8516887" cy="648000"/>
          </a:xfrm>
          <a:prstGeom prst="rect">
            <a:avLst/>
          </a:prstGeom>
          <a:solidFill>
            <a:schemeClr val="accent3"/>
          </a:solidFill>
          <a:ln>
            <a:noFill/>
          </a:ln>
          <a:effectLst/>
          <a:extLst/>
        </p:spPr>
        <p:txBody>
          <a:bodyPr wrap="square" lIns="0" tIns="0" rIns="0" bIns="0" anchor="ctr">
            <a:spAutoFit/>
          </a:bodyPr>
          <a:lstStyle/>
          <a:p>
            <a:endParaRPr lang="es-ES"/>
          </a:p>
        </p:txBody>
      </p:sp>
      <p:sp>
        <p:nvSpPr>
          <p:cNvPr id="4" name="3 Marcador de número de diapositiva"/>
          <p:cNvSpPr>
            <a:spLocks noGrp="1"/>
          </p:cNvSpPr>
          <p:nvPr>
            <p:ph type="sldNum" sz="quarter" idx="10"/>
          </p:nvPr>
        </p:nvSpPr>
        <p:spPr/>
        <p:txBody>
          <a:bodyPr/>
          <a:lstStyle/>
          <a:p>
            <a:r>
              <a:rPr lang="en-US" smtClean="0"/>
              <a:t>-</a:t>
            </a:r>
            <a:fld id="{41B2AE44-E9C6-4EAB-BC73-5008DB342051}" type="slidenum">
              <a:rPr lang="en-US" smtClean="0"/>
              <a:pPr/>
              <a:t>21</a:t>
            </a:fld>
            <a:r>
              <a:rPr lang="en-US" smtClean="0"/>
              <a:t>-</a:t>
            </a:r>
            <a:endParaRPr lang="en-US"/>
          </a:p>
        </p:txBody>
      </p:sp>
      <p:sp>
        <p:nvSpPr>
          <p:cNvPr id="6" name="5 CuadroTexto"/>
          <p:cNvSpPr txBox="1"/>
          <p:nvPr/>
        </p:nvSpPr>
        <p:spPr>
          <a:xfrm>
            <a:off x="56456" y="170534"/>
            <a:ext cx="6641755" cy="400110"/>
          </a:xfrm>
          <a:prstGeom prst="rect">
            <a:avLst/>
          </a:prstGeom>
          <a:noFill/>
        </p:spPr>
        <p:txBody>
          <a:bodyPr wrap="none" rtlCol="0">
            <a:spAutoFit/>
          </a:bodyPr>
          <a:lstStyle/>
          <a:p>
            <a:pPr algn="l"/>
            <a:r>
              <a:rPr lang="es-ES" sz="2000" dirty="0" smtClean="0">
                <a:ln>
                  <a:solidFill>
                    <a:schemeClr val="bg1"/>
                  </a:solidFill>
                </a:ln>
                <a:solidFill>
                  <a:schemeClr val="bg1"/>
                </a:solidFill>
                <a:latin typeface="Calibri" pitchFamily="34" charset="0"/>
                <a:cs typeface="Calibri" pitchFamily="34" charset="0"/>
              </a:rPr>
              <a:t>LA INSEGURIDAD CIUDADANA EN </a:t>
            </a:r>
            <a:r>
              <a:rPr lang="es-ES" sz="2000" dirty="0">
                <a:ln>
                  <a:solidFill>
                    <a:schemeClr val="bg1"/>
                  </a:solidFill>
                </a:ln>
                <a:solidFill>
                  <a:schemeClr val="bg1"/>
                </a:solidFill>
                <a:latin typeface="Calibri" pitchFamily="34" charset="0"/>
                <a:cs typeface="Calibri" pitchFamily="34" charset="0"/>
              </a:rPr>
              <a:t>ESPAÑA – VISION A FUTURO</a:t>
            </a:r>
          </a:p>
        </p:txBody>
      </p:sp>
      <p:sp>
        <p:nvSpPr>
          <p:cNvPr id="8" name="7 CuadroTexto"/>
          <p:cNvSpPr txBox="1"/>
          <p:nvPr/>
        </p:nvSpPr>
        <p:spPr>
          <a:xfrm>
            <a:off x="56456" y="836712"/>
            <a:ext cx="8640960" cy="646331"/>
          </a:xfrm>
          <a:prstGeom prst="rect">
            <a:avLst/>
          </a:prstGeom>
          <a:noFill/>
          <a:ln>
            <a:noFill/>
          </a:ln>
        </p:spPr>
        <p:txBody>
          <a:bodyPr wrap="square" rtlCol="0">
            <a:spAutoFit/>
          </a:bodyPr>
          <a:lstStyle>
            <a:defPPr>
              <a:defRPr lang="es-ES_tradnl"/>
            </a:defPPr>
            <a:lvl1pPr algn="l">
              <a:spcBef>
                <a:spcPts val="0"/>
              </a:spcBef>
              <a:defRPr sz="2000" b="1">
                <a:solidFill>
                  <a:schemeClr val="bg1">
                    <a:lumMod val="50000"/>
                  </a:schemeClr>
                </a:solidFill>
                <a:latin typeface="Calibri" pitchFamily="34" charset="0"/>
                <a:cs typeface="Calibri" pitchFamily="34" charset="0"/>
              </a:defRPr>
            </a:lvl1pPr>
          </a:lstStyle>
          <a:p>
            <a:r>
              <a:rPr lang="es-ES" dirty="0">
                <a:solidFill>
                  <a:schemeClr val="accent3">
                    <a:lumMod val="50000"/>
                  </a:schemeClr>
                </a:solidFill>
              </a:rPr>
              <a:t>Índice expectativas de la inseguridad</a:t>
            </a:r>
          </a:p>
          <a:p>
            <a:r>
              <a:rPr lang="es-ES" sz="1600" i="1" dirty="0" smtClean="0">
                <a:solidFill>
                  <a:schemeClr val="bg1">
                    <a:lumMod val="65000"/>
                  </a:schemeClr>
                </a:solidFill>
              </a:rPr>
              <a:t>Por </a:t>
            </a:r>
            <a:r>
              <a:rPr lang="es-ES" sz="1600" i="1" dirty="0">
                <a:solidFill>
                  <a:schemeClr val="bg1">
                    <a:lumMod val="65000"/>
                  </a:schemeClr>
                </a:solidFill>
              </a:rPr>
              <a:t>género y si ha sido victima o no durante el último año</a:t>
            </a:r>
          </a:p>
        </p:txBody>
      </p:sp>
      <p:sp>
        <p:nvSpPr>
          <p:cNvPr id="12" name="11 CuadroTexto"/>
          <p:cNvSpPr txBox="1"/>
          <p:nvPr/>
        </p:nvSpPr>
        <p:spPr>
          <a:xfrm>
            <a:off x="0" y="6396335"/>
            <a:ext cx="7545288" cy="461665"/>
          </a:xfrm>
          <a:prstGeom prst="rect">
            <a:avLst/>
          </a:prstGeom>
          <a:noFill/>
        </p:spPr>
        <p:txBody>
          <a:bodyPr wrap="square" rtlCol="0">
            <a:spAutoFit/>
          </a:bodyPr>
          <a:lstStyle/>
          <a:p>
            <a:pPr algn="l"/>
            <a:r>
              <a:rPr lang="es-ES" sz="1200" dirty="0" smtClean="0">
                <a:solidFill>
                  <a:schemeClr val="bg1">
                    <a:lumMod val="50000"/>
                  </a:schemeClr>
                </a:solidFill>
                <a:latin typeface="Calibri" pitchFamily="34" charset="0"/>
                <a:cs typeface="Calibri" pitchFamily="34" charset="0"/>
              </a:rPr>
              <a:t>P3.- Y a futuro, en qué medida cree usted que en el comportamiento antisocial </a:t>
            </a:r>
            <a:br>
              <a:rPr lang="es-ES" sz="1200" dirty="0" smtClean="0">
                <a:solidFill>
                  <a:schemeClr val="bg1">
                    <a:lumMod val="50000"/>
                  </a:schemeClr>
                </a:solidFill>
                <a:latin typeface="Calibri" pitchFamily="34" charset="0"/>
                <a:cs typeface="Calibri" pitchFamily="34" charset="0"/>
              </a:rPr>
            </a:br>
            <a:r>
              <a:rPr lang="es-ES" sz="1200" dirty="0" smtClean="0">
                <a:solidFill>
                  <a:schemeClr val="bg1">
                    <a:lumMod val="50000"/>
                  </a:schemeClr>
                </a:solidFill>
                <a:latin typeface="Calibri" pitchFamily="34" charset="0"/>
                <a:cs typeface="Calibri" pitchFamily="34" charset="0"/>
              </a:rPr>
              <a:t>en España será un problema que…</a:t>
            </a:r>
            <a:endParaRPr lang="es-ES" sz="1200" dirty="0">
              <a:solidFill>
                <a:schemeClr val="bg1">
                  <a:lumMod val="50000"/>
                </a:schemeClr>
              </a:solidFill>
              <a:latin typeface="Calibri" pitchFamily="34" charset="0"/>
              <a:cs typeface="Calibri" pitchFamily="34" charset="0"/>
            </a:endParaRPr>
          </a:p>
        </p:txBody>
      </p:sp>
      <p:graphicFrame>
        <p:nvGraphicFramePr>
          <p:cNvPr id="11" name="10 Gráfico"/>
          <p:cNvGraphicFramePr/>
          <p:nvPr>
            <p:extLst>
              <p:ext uri="{D42A27DB-BD31-4B8C-83A1-F6EECF244321}">
                <p14:modId xmlns:p14="http://schemas.microsoft.com/office/powerpoint/2010/main" xmlns="" val="927333896"/>
              </p:ext>
            </p:extLst>
          </p:nvPr>
        </p:nvGraphicFramePr>
        <p:xfrm>
          <a:off x="1497013" y="1886040"/>
          <a:ext cx="8045450" cy="29591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13 Tabla"/>
          <p:cNvGraphicFramePr>
            <a:graphicFrameLocks noGrp="1"/>
          </p:cNvGraphicFramePr>
          <p:nvPr>
            <p:extLst>
              <p:ext uri="{D42A27DB-BD31-4B8C-83A1-F6EECF244321}">
                <p14:modId xmlns:p14="http://schemas.microsoft.com/office/powerpoint/2010/main" xmlns="" val="562585376"/>
              </p:ext>
            </p:extLst>
          </p:nvPr>
        </p:nvGraphicFramePr>
        <p:xfrm>
          <a:off x="332512" y="5255638"/>
          <a:ext cx="9060869" cy="868073"/>
        </p:xfrm>
        <a:graphic>
          <a:graphicData uri="http://schemas.openxmlformats.org/drawingml/2006/table">
            <a:tbl>
              <a:tblPr firstRow="1" bandRow="1">
                <a:tableStyleId>{5C22544A-7EE6-4342-B048-85BDC9FD1C3A}</a:tableStyleId>
              </a:tblPr>
              <a:tblGrid>
                <a:gridCol w="1801088"/>
                <a:gridCol w="1028700"/>
                <a:gridCol w="1271789"/>
                <a:gridCol w="1239823"/>
                <a:gridCol w="1239823"/>
                <a:gridCol w="1239823"/>
                <a:gridCol w="1239823"/>
              </a:tblGrid>
              <a:tr h="205822">
                <a:tc gridSpan="7">
                  <a:txBody>
                    <a:bodyPr/>
                    <a:lstStyle/>
                    <a:p>
                      <a:pPr algn="l">
                        <a:spcBef>
                          <a:spcPts val="0"/>
                        </a:spcBef>
                      </a:pPr>
                      <a:r>
                        <a:rPr lang="es-ES" sz="1200" b="1" dirty="0" smtClean="0">
                          <a:solidFill>
                            <a:schemeClr val="accent3">
                              <a:lumMod val="50000"/>
                            </a:schemeClr>
                          </a:solidFill>
                          <a:latin typeface="Calibri" pitchFamily="34" charset="0"/>
                          <a:cs typeface="Calibri" pitchFamily="34" charset="0"/>
                        </a:rPr>
                        <a:t>Evolución de la percepción de seguridad</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solidFill>
                      <a:srgbClr val="E0E4CC"/>
                    </a:solidFill>
                  </a:tcPr>
                </a:tc>
                <a:tc hMerge="1">
                  <a:txBody>
                    <a:bodyPr/>
                    <a:lstStyle/>
                    <a:p>
                      <a:endParaRPr lang="es-ES"/>
                    </a:p>
                  </a:txBody>
                  <a:tcPr/>
                </a:tc>
                <a:tc hMerge="1">
                  <a:txBody>
                    <a:bodyPr/>
                    <a:lstStyle/>
                    <a:p>
                      <a:pPr marL="0" marR="0" indent="0" algn="ctr" defTabSz="914400" rtl="0" eaLnBrk="1" fontAlgn="auto" latinLnBrk="0" hangingPunct="1">
                        <a:lnSpc>
                          <a:spcPct val="90000"/>
                        </a:lnSpc>
                        <a:spcBef>
                          <a:spcPts val="0"/>
                        </a:spcBef>
                        <a:spcAft>
                          <a:spcPts val="0"/>
                        </a:spcAft>
                        <a:buClrTx/>
                        <a:buSzTx/>
                        <a:buFontTx/>
                        <a:buNone/>
                        <a:tabLst/>
                        <a:defRPr/>
                      </a:pPr>
                      <a:endParaRPr lang="es-ES" sz="900" b="0" dirty="0" smtClean="0">
                        <a:solidFill>
                          <a:schemeClr val="tx1"/>
                        </a:solidFill>
                        <a:latin typeface="Calibri" pitchFamily="34" charset="0"/>
                        <a:cs typeface="Calibri"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pPr marL="0" marR="0" indent="0" algn="ctr" defTabSz="914400" rtl="0" eaLnBrk="1" fontAlgn="auto" latinLnBrk="0" hangingPunct="1">
                        <a:lnSpc>
                          <a:spcPct val="90000"/>
                        </a:lnSpc>
                        <a:spcBef>
                          <a:spcPts val="0"/>
                        </a:spcBef>
                        <a:spcAft>
                          <a:spcPts val="0"/>
                        </a:spcAft>
                        <a:buClrTx/>
                        <a:buSzTx/>
                        <a:buFontTx/>
                        <a:buNone/>
                        <a:tabLst/>
                        <a:defRPr/>
                      </a:pPr>
                      <a:endParaRPr lang="es-ES" sz="900" b="0" dirty="0" smtClean="0">
                        <a:solidFill>
                          <a:schemeClr val="tx1"/>
                        </a:solidFill>
                        <a:latin typeface="Calibri" pitchFamily="34" charset="0"/>
                        <a:cs typeface="Calibri"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205822">
                <a:tc>
                  <a:txBody>
                    <a:bodyPr/>
                    <a:lstStyle/>
                    <a:p>
                      <a:pPr algn="l" fontAlgn="t"/>
                      <a:r>
                        <a:rPr lang="es-ES" sz="1000" u="none" strike="noStrike" dirty="0" smtClean="0">
                          <a:effectLst/>
                          <a:latin typeface="Calibri" pitchFamily="34" charset="0"/>
                          <a:cs typeface="Calibri" pitchFamily="34" charset="0"/>
                        </a:rPr>
                        <a:t>Irá en aumento</a:t>
                      </a:r>
                      <a:endParaRPr lang="es-ES" sz="10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ES" sz="1200" b="0" i="0" u="none" strike="noStrike" dirty="0" smtClean="0">
                          <a:solidFill>
                            <a:srgbClr val="000000"/>
                          </a:solidFill>
                          <a:effectLst/>
                          <a:latin typeface="Calibri" pitchFamily="34" charset="0"/>
                          <a:cs typeface="Calibri" pitchFamily="34" charset="0"/>
                        </a:rPr>
                        <a:t>67,5%</a:t>
                      </a:r>
                      <a:endParaRPr lang="es-ES" sz="12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ES" sz="1200" b="0" i="0" u="none" strike="noStrike" dirty="0" smtClean="0">
                          <a:solidFill>
                            <a:srgbClr val="000000"/>
                          </a:solidFill>
                          <a:effectLst/>
                          <a:latin typeface="Calibri" pitchFamily="34" charset="0"/>
                          <a:cs typeface="Calibri" pitchFamily="34" charset="0"/>
                        </a:rPr>
                        <a:t>65,4%</a:t>
                      </a:r>
                      <a:endParaRPr lang="es-ES" sz="12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ES" sz="1200" b="0" i="0" u="none" strike="noStrike" dirty="0" smtClean="0">
                          <a:solidFill>
                            <a:srgbClr val="000000"/>
                          </a:solidFill>
                          <a:effectLst/>
                          <a:latin typeface="Calibri" pitchFamily="34" charset="0"/>
                          <a:cs typeface="Calibri" pitchFamily="34" charset="0"/>
                        </a:rPr>
                        <a:t>69,4%</a:t>
                      </a:r>
                      <a:endParaRPr lang="es-ES" sz="12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s-ES" sz="12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ES" sz="1200" b="0" i="0" u="none" strike="noStrike" dirty="0" smtClean="0">
                          <a:solidFill>
                            <a:srgbClr val="000000"/>
                          </a:solidFill>
                          <a:effectLst/>
                          <a:latin typeface="Calibri" pitchFamily="34" charset="0"/>
                          <a:cs typeface="Calibri" pitchFamily="34" charset="0"/>
                        </a:rPr>
                        <a:t>74,3%</a:t>
                      </a:r>
                      <a:endParaRPr lang="es-ES" sz="12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ES" sz="1200" b="0" i="0" u="none" strike="noStrike" dirty="0" smtClean="0">
                          <a:solidFill>
                            <a:srgbClr val="000000"/>
                          </a:solidFill>
                          <a:effectLst/>
                          <a:latin typeface="Calibri" pitchFamily="34" charset="0"/>
                          <a:cs typeface="Calibri" pitchFamily="34" charset="0"/>
                        </a:rPr>
                        <a:t>65,8%</a:t>
                      </a:r>
                      <a:endParaRPr lang="es-ES" sz="12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250607">
                <a:tc>
                  <a:txBody>
                    <a:bodyPr/>
                    <a:lstStyle/>
                    <a:p>
                      <a:pPr algn="l" fontAlgn="t"/>
                      <a:r>
                        <a:rPr lang="es-ES" sz="1000" u="none" strike="noStrike" dirty="0">
                          <a:effectLst/>
                          <a:latin typeface="Calibri" pitchFamily="34" charset="0"/>
                          <a:cs typeface="Calibri" pitchFamily="34" charset="0"/>
                        </a:rPr>
                        <a:t>Se </a:t>
                      </a:r>
                      <a:r>
                        <a:rPr lang="es-ES" sz="1000" u="none" strike="noStrike" dirty="0" smtClean="0">
                          <a:effectLst/>
                          <a:latin typeface="Calibri" pitchFamily="34" charset="0"/>
                          <a:cs typeface="Calibri" pitchFamily="34" charset="0"/>
                        </a:rPr>
                        <a:t>mantendrá</a:t>
                      </a:r>
                      <a:r>
                        <a:rPr lang="es-ES" sz="1000" u="none" strike="noStrike" baseline="0" dirty="0" smtClean="0">
                          <a:effectLst/>
                          <a:latin typeface="Calibri" pitchFamily="34" charset="0"/>
                          <a:cs typeface="Calibri" pitchFamily="34" charset="0"/>
                        </a:rPr>
                        <a:t> más o menos</a:t>
                      </a:r>
                      <a:r>
                        <a:rPr lang="es-ES" sz="1000" u="none" strike="noStrike" dirty="0" smtClean="0">
                          <a:effectLst/>
                          <a:latin typeface="Calibri" pitchFamily="34" charset="0"/>
                          <a:cs typeface="Calibri" pitchFamily="34" charset="0"/>
                        </a:rPr>
                        <a:t> </a:t>
                      </a:r>
                      <a:r>
                        <a:rPr lang="es-ES" sz="1000" u="none" strike="noStrike" dirty="0">
                          <a:effectLst/>
                          <a:latin typeface="Calibri" pitchFamily="34" charset="0"/>
                          <a:cs typeface="Calibri" pitchFamily="34" charset="0"/>
                        </a:rPr>
                        <a:t>igual</a:t>
                      </a:r>
                      <a:endParaRPr lang="es-ES" sz="10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ES" sz="1200" b="0" i="0" u="none" strike="noStrike" dirty="0" smtClean="0">
                          <a:solidFill>
                            <a:srgbClr val="000000"/>
                          </a:solidFill>
                          <a:effectLst/>
                          <a:latin typeface="Calibri" pitchFamily="34" charset="0"/>
                          <a:cs typeface="Calibri" pitchFamily="34" charset="0"/>
                        </a:rPr>
                        <a:t>28,8%</a:t>
                      </a:r>
                      <a:endParaRPr lang="es-ES" sz="12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ES" sz="1200" b="0" i="0" u="none" strike="noStrike" dirty="0" smtClean="0">
                          <a:solidFill>
                            <a:srgbClr val="000000"/>
                          </a:solidFill>
                          <a:effectLst/>
                          <a:latin typeface="Calibri" pitchFamily="34" charset="0"/>
                          <a:cs typeface="Calibri" pitchFamily="34" charset="0"/>
                        </a:rPr>
                        <a:t>30,1%</a:t>
                      </a:r>
                      <a:endParaRPr lang="es-ES" sz="12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ES" sz="1200" b="0" i="0" u="none" strike="noStrike" dirty="0" smtClean="0">
                          <a:solidFill>
                            <a:srgbClr val="000000"/>
                          </a:solidFill>
                          <a:effectLst/>
                          <a:latin typeface="Calibri" pitchFamily="34" charset="0"/>
                          <a:cs typeface="Calibri" pitchFamily="34" charset="0"/>
                        </a:rPr>
                        <a:t>27,6%</a:t>
                      </a:r>
                      <a:endParaRPr lang="es-ES" sz="12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s-ES" sz="12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ES" sz="1200" b="0" i="0" u="none" strike="noStrike" dirty="0" smtClean="0">
                          <a:solidFill>
                            <a:srgbClr val="000000"/>
                          </a:solidFill>
                          <a:effectLst/>
                          <a:latin typeface="Calibri" pitchFamily="34" charset="0"/>
                          <a:cs typeface="Calibri" pitchFamily="34" charset="0"/>
                        </a:rPr>
                        <a:t>22,2%</a:t>
                      </a:r>
                      <a:endParaRPr lang="es-ES" sz="12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ES" sz="1200" b="0" i="0" u="none" strike="noStrike" dirty="0" smtClean="0">
                          <a:solidFill>
                            <a:srgbClr val="000000"/>
                          </a:solidFill>
                          <a:effectLst/>
                          <a:latin typeface="Calibri" pitchFamily="34" charset="0"/>
                          <a:cs typeface="Calibri" pitchFamily="34" charset="0"/>
                        </a:rPr>
                        <a:t>30,5%</a:t>
                      </a:r>
                      <a:endParaRPr lang="es-ES" sz="12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205822">
                <a:tc>
                  <a:txBody>
                    <a:bodyPr/>
                    <a:lstStyle/>
                    <a:p>
                      <a:pPr algn="l" fontAlgn="t"/>
                      <a:r>
                        <a:rPr lang="es-ES" sz="1000" u="none" strike="noStrike" dirty="0" smtClean="0">
                          <a:effectLst/>
                          <a:latin typeface="Calibri" pitchFamily="34" charset="0"/>
                          <a:cs typeface="Calibri" pitchFamily="34" charset="0"/>
                        </a:rPr>
                        <a:t>Irá disminuyendo</a:t>
                      </a:r>
                      <a:endParaRPr lang="es-ES" sz="10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ES" sz="1200" b="0" i="0" u="none" strike="noStrike" dirty="0" smtClean="0">
                          <a:solidFill>
                            <a:srgbClr val="000000"/>
                          </a:solidFill>
                          <a:effectLst/>
                          <a:latin typeface="Calibri" pitchFamily="34" charset="0"/>
                          <a:cs typeface="Calibri" pitchFamily="34" charset="0"/>
                        </a:rPr>
                        <a:t>3,7%</a:t>
                      </a:r>
                      <a:endParaRPr lang="es-ES" sz="12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ES" sz="1200" b="0" i="0" u="none" strike="noStrike" dirty="0" smtClean="0">
                          <a:solidFill>
                            <a:srgbClr val="000000"/>
                          </a:solidFill>
                          <a:effectLst/>
                          <a:latin typeface="Calibri" pitchFamily="34" charset="0"/>
                          <a:cs typeface="Calibri" pitchFamily="34" charset="0"/>
                        </a:rPr>
                        <a:t>4,5%</a:t>
                      </a:r>
                      <a:endParaRPr lang="es-ES" sz="12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ES" sz="1200" b="0" i="0" u="none" strike="noStrike" dirty="0" smtClean="0">
                          <a:solidFill>
                            <a:srgbClr val="000000"/>
                          </a:solidFill>
                          <a:effectLst/>
                          <a:latin typeface="Calibri" pitchFamily="34" charset="0"/>
                          <a:cs typeface="Calibri" pitchFamily="34" charset="0"/>
                        </a:rPr>
                        <a:t>3,0%</a:t>
                      </a:r>
                      <a:endParaRPr lang="es-ES" sz="12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s-ES" sz="12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ES" sz="1200" b="0" i="0" u="none" strike="noStrike" dirty="0" smtClean="0">
                          <a:solidFill>
                            <a:srgbClr val="000000"/>
                          </a:solidFill>
                          <a:effectLst/>
                          <a:latin typeface="Calibri" pitchFamily="34" charset="0"/>
                          <a:cs typeface="Calibri" pitchFamily="34" charset="0"/>
                        </a:rPr>
                        <a:t>3,5%</a:t>
                      </a:r>
                      <a:endParaRPr lang="es-ES" sz="12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ES" sz="1200" b="0" i="0" u="none" strike="noStrike" dirty="0" smtClean="0">
                          <a:solidFill>
                            <a:srgbClr val="000000"/>
                          </a:solidFill>
                          <a:effectLst/>
                          <a:latin typeface="Calibri" pitchFamily="34" charset="0"/>
                          <a:cs typeface="Calibri" pitchFamily="34" charset="0"/>
                        </a:rPr>
                        <a:t>3,8%</a:t>
                      </a:r>
                      <a:endParaRPr lang="es-ES" sz="12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6" name="15 CuadroTexto"/>
          <p:cNvSpPr txBox="1"/>
          <p:nvPr/>
        </p:nvSpPr>
        <p:spPr>
          <a:xfrm>
            <a:off x="1337504" y="6176959"/>
            <a:ext cx="8571264" cy="246221"/>
          </a:xfrm>
          <a:prstGeom prst="rect">
            <a:avLst/>
          </a:prstGeom>
          <a:noFill/>
        </p:spPr>
        <p:txBody>
          <a:bodyPr wrap="square" rtlCol="0">
            <a:spAutoFit/>
          </a:bodyPr>
          <a:lstStyle>
            <a:defPPr>
              <a:defRPr lang="es-ES_tradnl"/>
            </a:defPPr>
            <a:lvl1pPr algn="l">
              <a:defRPr sz="1200">
                <a:solidFill>
                  <a:schemeClr val="bg1">
                    <a:lumMod val="50000"/>
                  </a:schemeClr>
                </a:solidFill>
                <a:latin typeface="Calibri" pitchFamily="34" charset="0"/>
                <a:cs typeface="Calibri" pitchFamily="34" charset="0"/>
              </a:defRPr>
            </a:lvl1pPr>
          </a:lstStyle>
          <a:p>
            <a:pPr algn="r"/>
            <a:r>
              <a:rPr lang="es-ES" sz="1000" i="1" baseline="30000" dirty="0" smtClean="0"/>
              <a:t>3 </a:t>
            </a:r>
            <a:r>
              <a:rPr lang="es-ES" sz="1000" i="1" dirty="0" smtClean="0"/>
              <a:t>ÍNDICE EXPECTATIVA: es la diferencia porcentual entre ira en aumento e irá disminuyendo (% irá en aumento - % irá disminuyendo)</a:t>
            </a:r>
            <a:endParaRPr lang="es-ES" sz="1000" i="1" dirty="0"/>
          </a:p>
        </p:txBody>
      </p:sp>
      <p:sp>
        <p:nvSpPr>
          <p:cNvPr id="18" name="17 Rectángulo"/>
          <p:cNvSpPr/>
          <p:nvPr/>
        </p:nvSpPr>
        <p:spPr>
          <a:xfrm>
            <a:off x="5788652" y="4697763"/>
            <a:ext cx="3668656" cy="338554"/>
          </a:xfrm>
          <a:prstGeom prst="rect">
            <a:avLst/>
          </a:prstGeom>
        </p:spPr>
        <p:txBody>
          <a:bodyPr wrap="square">
            <a:spAutoFit/>
          </a:bodyPr>
          <a:lstStyle/>
          <a:p>
            <a:pPr algn="r"/>
            <a:r>
              <a:rPr lang="es-ES" sz="1600" b="1" dirty="0" smtClean="0">
                <a:solidFill>
                  <a:schemeClr val="accent3">
                    <a:lumMod val="50000"/>
                  </a:schemeClr>
                </a:solidFill>
                <a:latin typeface="Calibri" pitchFamily="34" charset="0"/>
                <a:cs typeface="Calibri" pitchFamily="34" charset="0"/>
              </a:rPr>
              <a:t>INDICE DE EXPECTATIVA</a:t>
            </a:r>
          </a:p>
        </p:txBody>
      </p:sp>
    </p:spTree>
    <p:extLst>
      <p:ext uri="{BB962C8B-B14F-4D97-AF65-F5344CB8AC3E}">
        <p14:creationId xmlns:p14="http://schemas.microsoft.com/office/powerpoint/2010/main" xmlns="" val="3897686534"/>
      </p:ext>
    </p:extLst>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36513" y="35999"/>
            <a:ext cx="8516887" cy="648000"/>
          </a:xfrm>
          <a:prstGeom prst="rect">
            <a:avLst/>
          </a:prstGeom>
          <a:solidFill>
            <a:schemeClr val="accent3"/>
          </a:solidFill>
          <a:ln>
            <a:noFill/>
          </a:ln>
          <a:effectLst/>
          <a:extLst/>
        </p:spPr>
        <p:txBody>
          <a:bodyPr wrap="square" lIns="0" tIns="0" rIns="0" bIns="0" anchor="ctr">
            <a:spAutoFit/>
          </a:bodyPr>
          <a:lstStyle/>
          <a:p>
            <a:endParaRPr lang="es-ES"/>
          </a:p>
        </p:txBody>
      </p:sp>
      <p:sp>
        <p:nvSpPr>
          <p:cNvPr id="4" name="3 Marcador de número de diapositiva"/>
          <p:cNvSpPr>
            <a:spLocks noGrp="1"/>
          </p:cNvSpPr>
          <p:nvPr>
            <p:ph type="sldNum" sz="quarter" idx="10"/>
          </p:nvPr>
        </p:nvSpPr>
        <p:spPr/>
        <p:txBody>
          <a:bodyPr/>
          <a:lstStyle/>
          <a:p>
            <a:r>
              <a:rPr lang="en-US" smtClean="0"/>
              <a:t>-</a:t>
            </a:r>
            <a:fld id="{41B2AE44-E9C6-4EAB-BC73-5008DB342051}" type="slidenum">
              <a:rPr lang="en-US" smtClean="0"/>
              <a:pPr/>
              <a:t>22</a:t>
            </a:fld>
            <a:r>
              <a:rPr lang="en-US" smtClean="0"/>
              <a:t>-</a:t>
            </a:r>
            <a:endParaRPr lang="en-US"/>
          </a:p>
        </p:txBody>
      </p:sp>
      <p:sp>
        <p:nvSpPr>
          <p:cNvPr id="6" name="5 CuadroTexto"/>
          <p:cNvSpPr txBox="1"/>
          <p:nvPr/>
        </p:nvSpPr>
        <p:spPr>
          <a:xfrm>
            <a:off x="56456" y="170534"/>
            <a:ext cx="6641755" cy="400110"/>
          </a:xfrm>
          <a:prstGeom prst="rect">
            <a:avLst/>
          </a:prstGeom>
          <a:noFill/>
        </p:spPr>
        <p:txBody>
          <a:bodyPr wrap="none" rtlCol="0">
            <a:spAutoFit/>
          </a:bodyPr>
          <a:lstStyle/>
          <a:p>
            <a:pPr algn="l"/>
            <a:r>
              <a:rPr lang="es-ES" sz="2000" dirty="0" smtClean="0">
                <a:ln>
                  <a:solidFill>
                    <a:schemeClr val="bg1"/>
                  </a:solidFill>
                </a:ln>
                <a:solidFill>
                  <a:schemeClr val="bg1"/>
                </a:solidFill>
                <a:latin typeface="Calibri" pitchFamily="34" charset="0"/>
                <a:cs typeface="Calibri" pitchFamily="34" charset="0"/>
              </a:rPr>
              <a:t>LA INSEGURIDAD CIUDADANA EN </a:t>
            </a:r>
            <a:r>
              <a:rPr lang="es-ES" sz="2000" dirty="0">
                <a:ln>
                  <a:solidFill>
                    <a:schemeClr val="bg1"/>
                  </a:solidFill>
                </a:ln>
                <a:solidFill>
                  <a:schemeClr val="bg1"/>
                </a:solidFill>
                <a:latin typeface="Calibri" pitchFamily="34" charset="0"/>
                <a:cs typeface="Calibri" pitchFamily="34" charset="0"/>
              </a:rPr>
              <a:t>ESPAÑA – VISION A FUTURO</a:t>
            </a:r>
          </a:p>
        </p:txBody>
      </p:sp>
      <p:sp>
        <p:nvSpPr>
          <p:cNvPr id="8" name="7 CuadroTexto"/>
          <p:cNvSpPr txBox="1"/>
          <p:nvPr/>
        </p:nvSpPr>
        <p:spPr>
          <a:xfrm>
            <a:off x="56456" y="836712"/>
            <a:ext cx="8640960" cy="646331"/>
          </a:xfrm>
          <a:prstGeom prst="rect">
            <a:avLst/>
          </a:prstGeom>
          <a:noFill/>
          <a:ln>
            <a:noFill/>
          </a:ln>
        </p:spPr>
        <p:txBody>
          <a:bodyPr wrap="square" rtlCol="0">
            <a:spAutoFit/>
          </a:bodyPr>
          <a:lstStyle>
            <a:defPPr>
              <a:defRPr lang="es-ES_tradnl"/>
            </a:defPPr>
            <a:lvl1pPr algn="l">
              <a:spcBef>
                <a:spcPts val="0"/>
              </a:spcBef>
              <a:defRPr sz="2000" b="1">
                <a:solidFill>
                  <a:schemeClr val="bg1">
                    <a:lumMod val="50000"/>
                  </a:schemeClr>
                </a:solidFill>
                <a:latin typeface="Calibri" pitchFamily="34" charset="0"/>
                <a:cs typeface="Calibri" pitchFamily="34" charset="0"/>
              </a:defRPr>
            </a:lvl1pPr>
          </a:lstStyle>
          <a:p>
            <a:r>
              <a:rPr lang="es-ES" dirty="0">
                <a:solidFill>
                  <a:schemeClr val="accent3">
                    <a:lumMod val="50000"/>
                  </a:schemeClr>
                </a:solidFill>
              </a:rPr>
              <a:t>Índice expectativas de la inseguridad</a:t>
            </a:r>
          </a:p>
          <a:p>
            <a:r>
              <a:rPr lang="es-ES" sz="1600" i="1" dirty="0" smtClean="0">
                <a:solidFill>
                  <a:schemeClr val="bg1">
                    <a:lumMod val="65000"/>
                  </a:schemeClr>
                </a:solidFill>
              </a:rPr>
              <a:t>Por </a:t>
            </a:r>
            <a:r>
              <a:rPr lang="es-ES" sz="1600" i="1" dirty="0">
                <a:solidFill>
                  <a:schemeClr val="bg1">
                    <a:lumMod val="65000"/>
                  </a:schemeClr>
                </a:solidFill>
              </a:rPr>
              <a:t>tramos de edad</a:t>
            </a:r>
          </a:p>
        </p:txBody>
      </p:sp>
      <p:sp>
        <p:nvSpPr>
          <p:cNvPr id="11" name="10 CuadroTexto"/>
          <p:cNvSpPr txBox="1"/>
          <p:nvPr/>
        </p:nvSpPr>
        <p:spPr>
          <a:xfrm>
            <a:off x="0" y="6396335"/>
            <a:ext cx="7545288" cy="461665"/>
          </a:xfrm>
          <a:prstGeom prst="rect">
            <a:avLst/>
          </a:prstGeom>
          <a:noFill/>
        </p:spPr>
        <p:txBody>
          <a:bodyPr wrap="square" rtlCol="0">
            <a:spAutoFit/>
          </a:bodyPr>
          <a:lstStyle>
            <a:defPPr>
              <a:defRPr lang="es-ES_tradnl"/>
            </a:defPPr>
            <a:lvl1pPr algn="l">
              <a:defRPr sz="1200">
                <a:solidFill>
                  <a:schemeClr val="bg1">
                    <a:lumMod val="50000"/>
                  </a:schemeClr>
                </a:solidFill>
                <a:latin typeface="Calibri" pitchFamily="34" charset="0"/>
                <a:cs typeface="Calibri" pitchFamily="34" charset="0"/>
              </a:defRPr>
            </a:lvl1pPr>
          </a:lstStyle>
          <a:p>
            <a:r>
              <a:rPr lang="es-ES" dirty="0"/>
              <a:t>P3.- Y a futuro, en qué medida cree usted que en el comportamiento antisocial </a:t>
            </a:r>
            <a:br>
              <a:rPr lang="es-ES" dirty="0"/>
            </a:br>
            <a:r>
              <a:rPr lang="es-ES" dirty="0"/>
              <a:t>en España será un problema que…</a:t>
            </a:r>
          </a:p>
        </p:txBody>
      </p:sp>
      <p:sp>
        <p:nvSpPr>
          <p:cNvPr id="13" name="12 CuadroTexto"/>
          <p:cNvSpPr txBox="1"/>
          <p:nvPr/>
        </p:nvSpPr>
        <p:spPr>
          <a:xfrm>
            <a:off x="1337504" y="6176959"/>
            <a:ext cx="8571264" cy="246221"/>
          </a:xfrm>
          <a:prstGeom prst="rect">
            <a:avLst/>
          </a:prstGeom>
          <a:noFill/>
        </p:spPr>
        <p:txBody>
          <a:bodyPr wrap="square" rtlCol="0">
            <a:spAutoFit/>
          </a:bodyPr>
          <a:lstStyle>
            <a:defPPr>
              <a:defRPr lang="es-ES_tradnl"/>
            </a:defPPr>
            <a:lvl1pPr algn="l">
              <a:defRPr sz="1200">
                <a:solidFill>
                  <a:schemeClr val="bg1">
                    <a:lumMod val="50000"/>
                  </a:schemeClr>
                </a:solidFill>
                <a:latin typeface="Calibri" pitchFamily="34" charset="0"/>
                <a:cs typeface="Calibri" pitchFamily="34" charset="0"/>
              </a:defRPr>
            </a:lvl1pPr>
          </a:lstStyle>
          <a:p>
            <a:pPr algn="r"/>
            <a:r>
              <a:rPr lang="es-ES" sz="1000" i="1" baseline="30000" dirty="0" smtClean="0"/>
              <a:t>2 </a:t>
            </a:r>
            <a:r>
              <a:rPr lang="es-ES" sz="1000" i="1" dirty="0" smtClean="0"/>
              <a:t>ÍNDICE EXPECTATIVA: es la diferencia porcentual entre ira en aumento e irá disminuyendo (% irá en aumento - % irá disminuyendo)</a:t>
            </a:r>
            <a:endParaRPr lang="es-ES" sz="1000" i="1" dirty="0"/>
          </a:p>
        </p:txBody>
      </p:sp>
      <p:graphicFrame>
        <p:nvGraphicFramePr>
          <p:cNvPr id="9" name="8 Gráfico"/>
          <p:cNvGraphicFramePr/>
          <p:nvPr>
            <p:extLst>
              <p:ext uri="{D42A27DB-BD31-4B8C-83A1-F6EECF244321}">
                <p14:modId xmlns:p14="http://schemas.microsoft.com/office/powerpoint/2010/main" xmlns="" val="2497221192"/>
              </p:ext>
            </p:extLst>
          </p:nvPr>
        </p:nvGraphicFramePr>
        <p:xfrm>
          <a:off x="1497012" y="1886040"/>
          <a:ext cx="8054131" cy="29591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9 Tabla"/>
          <p:cNvGraphicFramePr>
            <a:graphicFrameLocks noGrp="1"/>
          </p:cNvGraphicFramePr>
          <p:nvPr>
            <p:extLst>
              <p:ext uri="{D42A27DB-BD31-4B8C-83A1-F6EECF244321}">
                <p14:modId xmlns:p14="http://schemas.microsoft.com/office/powerpoint/2010/main" xmlns="" val="2686830170"/>
              </p:ext>
            </p:extLst>
          </p:nvPr>
        </p:nvGraphicFramePr>
        <p:xfrm>
          <a:off x="332512" y="5255638"/>
          <a:ext cx="9060869" cy="868073"/>
        </p:xfrm>
        <a:graphic>
          <a:graphicData uri="http://schemas.openxmlformats.org/drawingml/2006/table">
            <a:tbl>
              <a:tblPr firstRow="1" bandRow="1">
                <a:tableStyleId>{5C22544A-7EE6-4342-B048-85BDC9FD1C3A}</a:tableStyleId>
              </a:tblPr>
              <a:tblGrid>
                <a:gridCol w="1801088"/>
                <a:gridCol w="1028700"/>
                <a:gridCol w="1271789"/>
                <a:gridCol w="1239823"/>
                <a:gridCol w="1239823"/>
                <a:gridCol w="1239823"/>
                <a:gridCol w="1239823"/>
              </a:tblGrid>
              <a:tr h="205822">
                <a:tc gridSpan="7">
                  <a:txBody>
                    <a:bodyPr/>
                    <a:lstStyle/>
                    <a:p>
                      <a:pPr algn="l">
                        <a:spcBef>
                          <a:spcPts val="0"/>
                        </a:spcBef>
                      </a:pPr>
                      <a:r>
                        <a:rPr lang="es-ES" sz="1200" b="1" dirty="0" smtClean="0">
                          <a:solidFill>
                            <a:schemeClr val="accent3">
                              <a:lumMod val="50000"/>
                            </a:schemeClr>
                          </a:solidFill>
                          <a:latin typeface="Calibri" pitchFamily="34" charset="0"/>
                          <a:cs typeface="Calibri" pitchFamily="34" charset="0"/>
                        </a:rPr>
                        <a:t>Evolución de la percepción de seguridad</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solidFill>
                      <a:srgbClr val="E0E4CC"/>
                    </a:solidFill>
                  </a:tcPr>
                </a:tc>
                <a:tc hMerge="1">
                  <a:txBody>
                    <a:bodyPr/>
                    <a:lstStyle/>
                    <a:p>
                      <a:endParaRPr lang="es-ES"/>
                    </a:p>
                  </a:txBody>
                  <a:tcPr/>
                </a:tc>
                <a:tc hMerge="1">
                  <a:txBody>
                    <a:bodyPr/>
                    <a:lstStyle/>
                    <a:p>
                      <a:pPr marL="0" marR="0" indent="0" algn="ctr" defTabSz="914400" rtl="0" eaLnBrk="1" fontAlgn="auto" latinLnBrk="0" hangingPunct="1">
                        <a:lnSpc>
                          <a:spcPct val="90000"/>
                        </a:lnSpc>
                        <a:spcBef>
                          <a:spcPts val="0"/>
                        </a:spcBef>
                        <a:spcAft>
                          <a:spcPts val="0"/>
                        </a:spcAft>
                        <a:buClrTx/>
                        <a:buSzTx/>
                        <a:buFontTx/>
                        <a:buNone/>
                        <a:tabLst/>
                        <a:defRPr/>
                      </a:pPr>
                      <a:endParaRPr lang="es-ES" sz="900" b="0" dirty="0" smtClean="0">
                        <a:solidFill>
                          <a:schemeClr val="tx1"/>
                        </a:solidFill>
                        <a:latin typeface="Calibri" pitchFamily="34" charset="0"/>
                        <a:cs typeface="Calibri"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pPr marL="0" marR="0" indent="0" algn="ctr" defTabSz="914400" rtl="0" eaLnBrk="1" fontAlgn="auto" latinLnBrk="0" hangingPunct="1">
                        <a:lnSpc>
                          <a:spcPct val="90000"/>
                        </a:lnSpc>
                        <a:spcBef>
                          <a:spcPts val="0"/>
                        </a:spcBef>
                        <a:spcAft>
                          <a:spcPts val="0"/>
                        </a:spcAft>
                        <a:buClrTx/>
                        <a:buSzTx/>
                        <a:buFontTx/>
                        <a:buNone/>
                        <a:tabLst/>
                        <a:defRPr/>
                      </a:pPr>
                      <a:endParaRPr lang="es-ES" sz="900" b="0" dirty="0" smtClean="0">
                        <a:solidFill>
                          <a:schemeClr val="tx1"/>
                        </a:solidFill>
                        <a:latin typeface="Calibri" pitchFamily="34" charset="0"/>
                        <a:cs typeface="Calibri"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205822">
                <a:tc>
                  <a:txBody>
                    <a:bodyPr/>
                    <a:lstStyle/>
                    <a:p>
                      <a:pPr algn="l" fontAlgn="t"/>
                      <a:r>
                        <a:rPr lang="es-ES" sz="1000" u="none" strike="noStrike" dirty="0" smtClean="0">
                          <a:effectLst/>
                          <a:latin typeface="Calibri" pitchFamily="34" charset="0"/>
                          <a:cs typeface="Calibri" pitchFamily="34" charset="0"/>
                        </a:rPr>
                        <a:t>Irá en aumento</a:t>
                      </a:r>
                      <a:endParaRPr lang="es-ES" sz="10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ES" sz="1200" b="0" i="0" u="none" strike="noStrike" dirty="0" smtClean="0">
                          <a:solidFill>
                            <a:srgbClr val="000000"/>
                          </a:solidFill>
                          <a:effectLst/>
                          <a:latin typeface="Calibri" pitchFamily="34" charset="0"/>
                          <a:cs typeface="Calibri" pitchFamily="34" charset="0"/>
                        </a:rPr>
                        <a:t>67,5%</a:t>
                      </a:r>
                      <a:endParaRPr lang="es-ES" sz="12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ES" sz="1200" b="0" i="0" u="none" strike="noStrike" dirty="0" smtClean="0">
                          <a:solidFill>
                            <a:srgbClr val="000000"/>
                          </a:solidFill>
                          <a:effectLst/>
                          <a:latin typeface="Calibri" pitchFamily="34" charset="0"/>
                          <a:cs typeface="Calibri" pitchFamily="34" charset="0"/>
                        </a:rPr>
                        <a:t>68,4%</a:t>
                      </a:r>
                      <a:endParaRPr lang="es-ES" sz="12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ES" sz="1200" b="0" i="0" u="none" strike="noStrike" dirty="0" smtClean="0">
                          <a:solidFill>
                            <a:srgbClr val="000000"/>
                          </a:solidFill>
                          <a:effectLst/>
                          <a:latin typeface="Calibri" pitchFamily="34" charset="0"/>
                          <a:cs typeface="Calibri" pitchFamily="34" charset="0"/>
                        </a:rPr>
                        <a:t>67,1%</a:t>
                      </a:r>
                      <a:endParaRPr lang="es-ES" sz="12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ES" sz="1200" b="0" i="0" u="none" strike="noStrike" dirty="0" smtClean="0">
                          <a:solidFill>
                            <a:srgbClr val="000000"/>
                          </a:solidFill>
                          <a:effectLst/>
                          <a:latin typeface="Calibri" pitchFamily="34" charset="0"/>
                          <a:cs typeface="Calibri" pitchFamily="34" charset="0"/>
                        </a:rPr>
                        <a:t>70,0%</a:t>
                      </a:r>
                      <a:endParaRPr lang="es-ES" sz="12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ES" sz="1200" b="0" i="0" u="none" strike="noStrike" dirty="0" smtClean="0">
                          <a:solidFill>
                            <a:srgbClr val="000000"/>
                          </a:solidFill>
                          <a:effectLst/>
                          <a:latin typeface="Calibri" pitchFamily="34" charset="0"/>
                          <a:cs typeface="Calibri" pitchFamily="34" charset="0"/>
                        </a:rPr>
                        <a:t>66,0%</a:t>
                      </a:r>
                      <a:endParaRPr lang="es-ES" sz="12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ES" sz="1200" b="0" i="0" u="none" strike="noStrike" dirty="0" smtClean="0">
                          <a:solidFill>
                            <a:srgbClr val="000000"/>
                          </a:solidFill>
                          <a:effectLst/>
                          <a:latin typeface="Calibri" pitchFamily="34" charset="0"/>
                          <a:cs typeface="Calibri" pitchFamily="34" charset="0"/>
                        </a:rPr>
                        <a:t>64,9%</a:t>
                      </a:r>
                      <a:endParaRPr lang="es-ES" sz="12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250607">
                <a:tc>
                  <a:txBody>
                    <a:bodyPr/>
                    <a:lstStyle/>
                    <a:p>
                      <a:pPr algn="l" fontAlgn="t"/>
                      <a:r>
                        <a:rPr lang="es-ES" sz="1000" u="none" strike="noStrike" dirty="0">
                          <a:effectLst/>
                          <a:latin typeface="Calibri" pitchFamily="34" charset="0"/>
                          <a:cs typeface="Calibri" pitchFamily="34" charset="0"/>
                        </a:rPr>
                        <a:t>Se </a:t>
                      </a:r>
                      <a:r>
                        <a:rPr lang="es-ES" sz="1000" u="none" strike="noStrike" dirty="0" smtClean="0">
                          <a:effectLst/>
                          <a:latin typeface="Calibri" pitchFamily="34" charset="0"/>
                          <a:cs typeface="Calibri" pitchFamily="34" charset="0"/>
                        </a:rPr>
                        <a:t>mantendrá</a:t>
                      </a:r>
                      <a:r>
                        <a:rPr lang="es-ES" sz="1000" u="none" strike="noStrike" baseline="0" dirty="0" smtClean="0">
                          <a:effectLst/>
                          <a:latin typeface="Calibri" pitchFamily="34" charset="0"/>
                          <a:cs typeface="Calibri" pitchFamily="34" charset="0"/>
                        </a:rPr>
                        <a:t> más o menos</a:t>
                      </a:r>
                      <a:r>
                        <a:rPr lang="es-ES" sz="1000" u="none" strike="noStrike" dirty="0" smtClean="0">
                          <a:effectLst/>
                          <a:latin typeface="Calibri" pitchFamily="34" charset="0"/>
                          <a:cs typeface="Calibri" pitchFamily="34" charset="0"/>
                        </a:rPr>
                        <a:t> </a:t>
                      </a:r>
                      <a:r>
                        <a:rPr lang="es-ES" sz="1000" u="none" strike="noStrike" dirty="0">
                          <a:effectLst/>
                          <a:latin typeface="Calibri" pitchFamily="34" charset="0"/>
                          <a:cs typeface="Calibri" pitchFamily="34" charset="0"/>
                        </a:rPr>
                        <a:t>igual</a:t>
                      </a:r>
                      <a:endParaRPr lang="es-ES" sz="10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ES" sz="1200" b="0" i="0" u="none" strike="noStrike" dirty="0" smtClean="0">
                          <a:solidFill>
                            <a:srgbClr val="000000"/>
                          </a:solidFill>
                          <a:effectLst/>
                          <a:latin typeface="Calibri" pitchFamily="34" charset="0"/>
                          <a:cs typeface="Calibri" pitchFamily="34" charset="0"/>
                        </a:rPr>
                        <a:t>28,8%</a:t>
                      </a:r>
                      <a:endParaRPr lang="es-ES" sz="12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ES" sz="1200" b="0" i="0" u="none" strike="noStrike" dirty="0" smtClean="0">
                          <a:solidFill>
                            <a:srgbClr val="000000"/>
                          </a:solidFill>
                          <a:effectLst/>
                          <a:latin typeface="Calibri" pitchFamily="34" charset="0"/>
                          <a:cs typeface="Calibri" pitchFamily="34" charset="0"/>
                        </a:rPr>
                        <a:t>24,6%</a:t>
                      </a:r>
                      <a:endParaRPr lang="es-ES" sz="12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ES" sz="1200" b="0" i="0" u="none" strike="noStrike" dirty="0" smtClean="0">
                          <a:solidFill>
                            <a:srgbClr val="000000"/>
                          </a:solidFill>
                          <a:effectLst/>
                          <a:latin typeface="Calibri" pitchFamily="34" charset="0"/>
                          <a:cs typeface="Calibri" pitchFamily="34" charset="0"/>
                        </a:rPr>
                        <a:t>28,3%</a:t>
                      </a:r>
                      <a:endParaRPr lang="es-ES" sz="12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ES" sz="1200" b="0" i="0" u="none" strike="noStrike" dirty="0" smtClean="0">
                          <a:solidFill>
                            <a:srgbClr val="000000"/>
                          </a:solidFill>
                          <a:effectLst/>
                          <a:latin typeface="Calibri" pitchFamily="34" charset="0"/>
                          <a:cs typeface="Calibri" pitchFamily="34" charset="0"/>
                        </a:rPr>
                        <a:t>27,5%</a:t>
                      </a:r>
                      <a:endParaRPr lang="es-ES" sz="12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ES" sz="1200" b="0" i="0" u="none" strike="noStrike" dirty="0" smtClean="0">
                          <a:solidFill>
                            <a:srgbClr val="000000"/>
                          </a:solidFill>
                          <a:effectLst/>
                          <a:latin typeface="Calibri" pitchFamily="34" charset="0"/>
                          <a:cs typeface="Calibri" pitchFamily="34" charset="0"/>
                        </a:rPr>
                        <a:t>31,6%</a:t>
                      </a:r>
                      <a:endParaRPr lang="es-ES" sz="12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ES" sz="1200" b="0" i="0" u="none" strike="noStrike" dirty="0" smtClean="0">
                          <a:solidFill>
                            <a:srgbClr val="000000"/>
                          </a:solidFill>
                          <a:effectLst/>
                          <a:latin typeface="Calibri" pitchFamily="34" charset="0"/>
                          <a:cs typeface="Calibri" pitchFamily="34" charset="0"/>
                        </a:rPr>
                        <a:t>31,7%</a:t>
                      </a:r>
                      <a:endParaRPr lang="es-ES" sz="12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205822">
                <a:tc>
                  <a:txBody>
                    <a:bodyPr/>
                    <a:lstStyle/>
                    <a:p>
                      <a:pPr algn="l" fontAlgn="t"/>
                      <a:r>
                        <a:rPr lang="es-ES" sz="1000" u="none" strike="noStrike" dirty="0" smtClean="0">
                          <a:effectLst/>
                          <a:latin typeface="Calibri" pitchFamily="34" charset="0"/>
                          <a:cs typeface="Calibri" pitchFamily="34" charset="0"/>
                        </a:rPr>
                        <a:t>Irá disminuyendo</a:t>
                      </a:r>
                      <a:endParaRPr lang="es-ES" sz="10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ES" sz="1200" b="0" i="0" u="none" strike="noStrike" dirty="0" smtClean="0">
                          <a:solidFill>
                            <a:srgbClr val="000000"/>
                          </a:solidFill>
                          <a:effectLst/>
                          <a:latin typeface="Calibri" pitchFamily="34" charset="0"/>
                          <a:cs typeface="Calibri" pitchFamily="34" charset="0"/>
                        </a:rPr>
                        <a:t>3,7%</a:t>
                      </a:r>
                      <a:endParaRPr lang="es-ES" sz="12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ES" sz="1200" b="0" i="0" u="none" strike="noStrike" dirty="0" smtClean="0">
                          <a:solidFill>
                            <a:srgbClr val="000000"/>
                          </a:solidFill>
                          <a:effectLst/>
                          <a:latin typeface="Calibri" pitchFamily="34" charset="0"/>
                          <a:cs typeface="Calibri" pitchFamily="34" charset="0"/>
                        </a:rPr>
                        <a:t>6,9%</a:t>
                      </a:r>
                      <a:endParaRPr lang="es-ES" sz="12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ES" sz="1200" b="0" i="0" u="none" strike="noStrike" dirty="0" smtClean="0">
                          <a:solidFill>
                            <a:srgbClr val="000000"/>
                          </a:solidFill>
                          <a:effectLst/>
                          <a:latin typeface="Calibri" pitchFamily="34" charset="0"/>
                          <a:cs typeface="Calibri" pitchFamily="34" charset="0"/>
                        </a:rPr>
                        <a:t>4,6%</a:t>
                      </a:r>
                      <a:endParaRPr lang="es-ES" sz="12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ES" sz="1200" b="0" i="0" u="none" strike="noStrike" dirty="0" smtClean="0">
                          <a:solidFill>
                            <a:srgbClr val="000000"/>
                          </a:solidFill>
                          <a:effectLst/>
                          <a:latin typeface="Calibri" pitchFamily="34" charset="0"/>
                          <a:cs typeface="Calibri" pitchFamily="34" charset="0"/>
                        </a:rPr>
                        <a:t>2,5%</a:t>
                      </a:r>
                      <a:endParaRPr lang="es-ES" sz="12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ES" sz="1200" b="0" i="0" u="none" strike="noStrike" dirty="0" smtClean="0">
                          <a:solidFill>
                            <a:srgbClr val="000000"/>
                          </a:solidFill>
                          <a:effectLst/>
                          <a:latin typeface="Calibri" pitchFamily="34" charset="0"/>
                          <a:cs typeface="Calibri" pitchFamily="34" charset="0"/>
                        </a:rPr>
                        <a:t>2,4%</a:t>
                      </a:r>
                      <a:endParaRPr lang="es-ES" sz="12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ES" sz="1200" b="0" i="0" u="none" strike="noStrike" dirty="0" smtClean="0">
                          <a:solidFill>
                            <a:srgbClr val="000000"/>
                          </a:solidFill>
                          <a:effectLst/>
                          <a:latin typeface="Calibri" pitchFamily="34" charset="0"/>
                          <a:cs typeface="Calibri" pitchFamily="34" charset="0"/>
                        </a:rPr>
                        <a:t>3,4%</a:t>
                      </a:r>
                      <a:endParaRPr lang="es-ES" sz="12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4" name="13 Rectángulo"/>
          <p:cNvSpPr/>
          <p:nvPr/>
        </p:nvSpPr>
        <p:spPr>
          <a:xfrm>
            <a:off x="5788652" y="4697763"/>
            <a:ext cx="3668656" cy="338554"/>
          </a:xfrm>
          <a:prstGeom prst="rect">
            <a:avLst/>
          </a:prstGeom>
        </p:spPr>
        <p:txBody>
          <a:bodyPr wrap="square">
            <a:spAutoFit/>
          </a:bodyPr>
          <a:lstStyle/>
          <a:p>
            <a:pPr algn="r"/>
            <a:r>
              <a:rPr lang="es-ES" sz="1600" b="1" dirty="0" smtClean="0">
                <a:solidFill>
                  <a:schemeClr val="accent3">
                    <a:lumMod val="50000"/>
                  </a:schemeClr>
                </a:solidFill>
                <a:latin typeface="Calibri" pitchFamily="34" charset="0"/>
                <a:cs typeface="Calibri" pitchFamily="34" charset="0"/>
              </a:rPr>
              <a:t>INDICE DE EXPECTATIVA</a:t>
            </a:r>
          </a:p>
        </p:txBody>
      </p:sp>
    </p:spTree>
    <p:extLst>
      <p:ext uri="{BB962C8B-B14F-4D97-AF65-F5344CB8AC3E}">
        <p14:creationId xmlns:p14="http://schemas.microsoft.com/office/powerpoint/2010/main" xmlns="" val="3854268193"/>
      </p:ext>
    </p:extLst>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8 Imagen"/>
          <p:cNvPicPr>
            <a:picLocks noChangeAspect="1"/>
          </p:cNvPicPr>
          <p:nvPr/>
        </p:nvPicPr>
        <p:blipFill rotWithShape="1">
          <a:blip r:embed="rId2" cstate="email">
            <a:extLst>
              <a:ext uri="{BEBA8EAE-BF5A-486C-A8C5-ECC9F3942E4B}">
                <a14:imgProps xmlns:a14="http://schemas.microsoft.com/office/drawing/2010/main" xmlns="">
                  <a14:imgLayer r:embed="rId3">
                    <a14:imgEffect>
                      <a14:colorTemperature colorTemp="5900"/>
                    </a14:imgEffect>
                    <a14:imgEffect>
                      <a14:brightnessContrast bright="20000" contrast="-17000"/>
                    </a14:imgEffect>
                  </a14:imgLayer>
                </a14:imgProps>
              </a:ext>
              <a:ext uri="{28A0092B-C50C-407E-A947-70E740481C1C}">
                <a14:useLocalDpi xmlns:a14="http://schemas.microsoft.com/office/drawing/2010/main" xmlns=""/>
              </a:ext>
            </a:extLst>
          </a:blip>
          <a:srcRect/>
          <a:stretch/>
        </p:blipFill>
        <p:spPr>
          <a:xfrm flipH="1">
            <a:off x="-5" y="1"/>
            <a:ext cx="9906003" cy="6858000"/>
          </a:xfrm>
          <a:prstGeom prst="rect">
            <a:avLst/>
          </a:prstGeom>
        </p:spPr>
      </p:pic>
      <p:sp>
        <p:nvSpPr>
          <p:cNvPr id="11" name="3 Marcador de número de diapositiva"/>
          <p:cNvSpPr>
            <a:spLocks noGrp="1"/>
          </p:cNvSpPr>
          <p:nvPr>
            <p:ph type="sldNum" sz="quarter" idx="10"/>
          </p:nvPr>
        </p:nvSpPr>
        <p:spPr>
          <a:xfrm>
            <a:off x="9309100" y="6597650"/>
            <a:ext cx="504825" cy="136525"/>
          </a:xfrm>
        </p:spPr>
        <p:txBody>
          <a:bodyPr/>
          <a:lstStyle/>
          <a:p>
            <a:r>
              <a:rPr lang="en-US" dirty="0" smtClean="0"/>
              <a:t>-</a:t>
            </a:r>
            <a:fld id="{41B2AE44-E9C6-4EAB-BC73-5008DB342051}" type="slidenum">
              <a:rPr lang="en-US" smtClean="0"/>
              <a:pPr/>
              <a:t>23</a:t>
            </a:fld>
            <a:r>
              <a:rPr lang="en-US" dirty="0" smtClean="0"/>
              <a:t>-</a:t>
            </a:r>
            <a:endParaRPr lang="en-US" dirty="0"/>
          </a:p>
        </p:txBody>
      </p:sp>
      <p:sp>
        <p:nvSpPr>
          <p:cNvPr id="12" name="11 Forma libre"/>
          <p:cNvSpPr/>
          <p:nvPr/>
        </p:nvSpPr>
        <p:spPr>
          <a:xfrm>
            <a:off x="-12860" y="0"/>
            <a:ext cx="4965860" cy="6883400"/>
          </a:xfrm>
          <a:custGeom>
            <a:avLst/>
            <a:gdLst>
              <a:gd name="connsiteX0" fmla="*/ 25400 w 4914900"/>
              <a:gd name="connsiteY0" fmla="*/ 12700 h 6870700"/>
              <a:gd name="connsiteX1" fmla="*/ 4914900 w 4914900"/>
              <a:gd name="connsiteY1" fmla="*/ 0 h 6870700"/>
              <a:gd name="connsiteX2" fmla="*/ 3327400 w 4914900"/>
              <a:gd name="connsiteY2" fmla="*/ 6845300 h 6870700"/>
              <a:gd name="connsiteX3" fmla="*/ 0 w 4914900"/>
              <a:gd name="connsiteY3" fmla="*/ 6870700 h 6870700"/>
              <a:gd name="connsiteX4" fmla="*/ 25400 w 4914900"/>
              <a:gd name="connsiteY4" fmla="*/ 12700 h 6870700"/>
              <a:gd name="connsiteX0" fmla="*/ 625 w 4979025"/>
              <a:gd name="connsiteY0" fmla="*/ 0 h 7213600"/>
              <a:gd name="connsiteX1" fmla="*/ 4979025 w 4979025"/>
              <a:gd name="connsiteY1" fmla="*/ 342900 h 7213600"/>
              <a:gd name="connsiteX2" fmla="*/ 3391525 w 4979025"/>
              <a:gd name="connsiteY2" fmla="*/ 7188200 h 7213600"/>
              <a:gd name="connsiteX3" fmla="*/ 64125 w 4979025"/>
              <a:gd name="connsiteY3" fmla="*/ 7213600 h 7213600"/>
              <a:gd name="connsiteX4" fmla="*/ 625 w 4979025"/>
              <a:gd name="connsiteY4" fmla="*/ 0 h 7213600"/>
              <a:gd name="connsiteX0" fmla="*/ 469900 w 4914900"/>
              <a:gd name="connsiteY0" fmla="*/ 546100 h 6870700"/>
              <a:gd name="connsiteX1" fmla="*/ 4914900 w 4914900"/>
              <a:gd name="connsiteY1" fmla="*/ 0 h 6870700"/>
              <a:gd name="connsiteX2" fmla="*/ 3327400 w 4914900"/>
              <a:gd name="connsiteY2" fmla="*/ 6845300 h 6870700"/>
              <a:gd name="connsiteX3" fmla="*/ 0 w 4914900"/>
              <a:gd name="connsiteY3" fmla="*/ 6870700 h 6870700"/>
              <a:gd name="connsiteX4" fmla="*/ 469900 w 4914900"/>
              <a:gd name="connsiteY4" fmla="*/ 546100 h 6870700"/>
              <a:gd name="connsiteX0" fmla="*/ 25400 w 4914900"/>
              <a:gd name="connsiteY0" fmla="*/ 0 h 6883400"/>
              <a:gd name="connsiteX1" fmla="*/ 4914900 w 4914900"/>
              <a:gd name="connsiteY1" fmla="*/ 12700 h 6883400"/>
              <a:gd name="connsiteX2" fmla="*/ 3327400 w 4914900"/>
              <a:gd name="connsiteY2" fmla="*/ 6858000 h 6883400"/>
              <a:gd name="connsiteX3" fmla="*/ 0 w 4914900"/>
              <a:gd name="connsiteY3" fmla="*/ 6883400 h 6883400"/>
              <a:gd name="connsiteX4" fmla="*/ 25400 w 4914900"/>
              <a:gd name="connsiteY4" fmla="*/ 0 h 6883400"/>
              <a:gd name="connsiteX0" fmla="*/ 25400 w 4914900"/>
              <a:gd name="connsiteY0" fmla="*/ 0 h 6883400"/>
              <a:gd name="connsiteX1" fmla="*/ 4914900 w 4914900"/>
              <a:gd name="connsiteY1" fmla="*/ 12700 h 6883400"/>
              <a:gd name="connsiteX2" fmla="*/ 4826000 w 4914900"/>
              <a:gd name="connsiteY2" fmla="*/ 1676400 h 6883400"/>
              <a:gd name="connsiteX3" fmla="*/ 3327400 w 4914900"/>
              <a:gd name="connsiteY3" fmla="*/ 6858000 h 6883400"/>
              <a:gd name="connsiteX4" fmla="*/ 0 w 4914900"/>
              <a:gd name="connsiteY4" fmla="*/ 6883400 h 6883400"/>
              <a:gd name="connsiteX5" fmla="*/ 25400 w 4914900"/>
              <a:gd name="connsiteY5" fmla="*/ 0 h 6883400"/>
              <a:gd name="connsiteX0" fmla="*/ 25400 w 4914900"/>
              <a:gd name="connsiteY0" fmla="*/ 0 h 6883400"/>
              <a:gd name="connsiteX1" fmla="*/ 4914900 w 4914900"/>
              <a:gd name="connsiteY1" fmla="*/ 12700 h 6883400"/>
              <a:gd name="connsiteX2" fmla="*/ 4826000 w 4914900"/>
              <a:gd name="connsiteY2" fmla="*/ 1676400 h 6883400"/>
              <a:gd name="connsiteX3" fmla="*/ 3327400 w 4914900"/>
              <a:gd name="connsiteY3" fmla="*/ 6858000 h 6883400"/>
              <a:gd name="connsiteX4" fmla="*/ 0 w 4914900"/>
              <a:gd name="connsiteY4" fmla="*/ 6883400 h 6883400"/>
              <a:gd name="connsiteX5" fmla="*/ 25400 w 4914900"/>
              <a:gd name="connsiteY5" fmla="*/ 0 h 6883400"/>
              <a:gd name="connsiteX0" fmla="*/ 25400 w 4826000"/>
              <a:gd name="connsiteY0" fmla="*/ 0 h 6883400"/>
              <a:gd name="connsiteX1" fmla="*/ 4610100 w 4826000"/>
              <a:gd name="connsiteY1" fmla="*/ 25400 h 6883400"/>
              <a:gd name="connsiteX2" fmla="*/ 4826000 w 4826000"/>
              <a:gd name="connsiteY2" fmla="*/ 1676400 h 6883400"/>
              <a:gd name="connsiteX3" fmla="*/ 3327400 w 4826000"/>
              <a:gd name="connsiteY3" fmla="*/ 6858000 h 6883400"/>
              <a:gd name="connsiteX4" fmla="*/ 0 w 4826000"/>
              <a:gd name="connsiteY4" fmla="*/ 6883400 h 6883400"/>
              <a:gd name="connsiteX5" fmla="*/ 25400 w 4826000"/>
              <a:gd name="connsiteY5" fmla="*/ 0 h 6883400"/>
              <a:gd name="connsiteX0" fmla="*/ 25400 w 4826000"/>
              <a:gd name="connsiteY0" fmla="*/ 0 h 6883400"/>
              <a:gd name="connsiteX1" fmla="*/ 4521200 w 4826000"/>
              <a:gd name="connsiteY1" fmla="*/ 25400 h 6883400"/>
              <a:gd name="connsiteX2" fmla="*/ 4826000 w 4826000"/>
              <a:gd name="connsiteY2" fmla="*/ 1676400 h 6883400"/>
              <a:gd name="connsiteX3" fmla="*/ 3327400 w 4826000"/>
              <a:gd name="connsiteY3" fmla="*/ 6858000 h 6883400"/>
              <a:gd name="connsiteX4" fmla="*/ 0 w 4826000"/>
              <a:gd name="connsiteY4" fmla="*/ 6883400 h 6883400"/>
              <a:gd name="connsiteX5" fmla="*/ 25400 w 4826000"/>
              <a:gd name="connsiteY5" fmla="*/ 0 h 6883400"/>
              <a:gd name="connsiteX0" fmla="*/ 25400 w 4826000"/>
              <a:gd name="connsiteY0" fmla="*/ 12700 h 6896100"/>
              <a:gd name="connsiteX1" fmla="*/ 4495800 w 4826000"/>
              <a:gd name="connsiteY1" fmla="*/ 0 h 6896100"/>
              <a:gd name="connsiteX2" fmla="*/ 4826000 w 4826000"/>
              <a:gd name="connsiteY2" fmla="*/ 1689100 h 6896100"/>
              <a:gd name="connsiteX3" fmla="*/ 3327400 w 4826000"/>
              <a:gd name="connsiteY3" fmla="*/ 6870700 h 6896100"/>
              <a:gd name="connsiteX4" fmla="*/ 0 w 4826000"/>
              <a:gd name="connsiteY4" fmla="*/ 6896100 h 6896100"/>
              <a:gd name="connsiteX5" fmla="*/ 25400 w 4826000"/>
              <a:gd name="connsiteY5" fmla="*/ 12700 h 6896100"/>
              <a:gd name="connsiteX0" fmla="*/ 25400 w 4826000"/>
              <a:gd name="connsiteY0" fmla="*/ 12700 h 6896100"/>
              <a:gd name="connsiteX1" fmla="*/ 4495800 w 4826000"/>
              <a:gd name="connsiteY1" fmla="*/ 0 h 6896100"/>
              <a:gd name="connsiteX2" fmla="*/ 4826000 w 4826000"/>
              <a:gd name="connsiteY2" fmla="*/ 1689100 h 6896100"/>
              <a:gd name="connsiteX3" fmla="*/ 3688175 w 4826000"/>
              <a:gd name="connsiteY3" fmla="*/ 6883400 h 6896100"/>
              <a:gd name="connsiteX4" fmla="*/ 0 w 4826000"/>
              <a:gd name="connsiteY4" fmla="*/ 6896100 h 6896100"/>
              <a:gd name="connsiteX5" fmla="*/ 25400 w 4826000"/>
              <a:gd name="connsiteY5" fmla="*/ 12700 h 6896100"/>
              <a:gd name="connsiteX0" fmla="*/ 25400 w 4826000"/>
              <a:gd name="connsiteY0" fmla="*/ 12700 h 6896100"/>
              <a:gd name="connsiteX1" fmla="*/ 4495800 w 4826000"/>
              <a:gd name="connsiteY1" fmla="*/ 0 h 6896100"/>
              <a:gd name="connsiteX2" fmla="*/ 4826000 w 4826000"/>
              <a:gd name="connsiteY2" fmla="*/ 1689100 h 6896100"/>
              <a:gd name="connsiteX3" fmla="*/ 3827830 w 4826000"/>
              <a:gd name="connsiteY3" fmla="*/ 6883400 h 6896100"/>
              <a:gd name="connsiteX4" fmla="*/ 0 w 4826000"/>
              <a:gd name="connsiteY4" fmla="*/ 6896100 h 6896100"/>
              <a:gd name="connsiteX5" fmla="*/ 25400 w 4826000"/>
              <a:gd name="connsiteY5" fmla="*/ 12700 h 6896100"/>
              <a:gd name="connsiteX0" fmla="*/ 25400 w 4826000"/>
              <a:gd name="connsiteY0" fmla="*/ 12700 h 6896100"/>
              <a:gd name="connsiteX1" fmla="*/ 4495800 w 4826000"/>
              <a:gd name="connsiteY1" fmla="*/ 0 h 6896100"/>
              <a:gd name="connsiteX2" fmla="*/ 4826000 w 4826000"/>
              <a:gd name="connsiteY2" fmla="*/ 1689100 h 6896100"/>
              <a:gd name="connsiteX3" fmla="*/ 3851106 w 4826000"/>
              <a:gd name="connsiteY3" fmla="*/ 6896100 h 6896100"/>
              <a:gd name="connsiteX4" fmla="*/ 0 w 4826000"/>
              <a:gd name="connsiteY4" fmla="*/ 6896100 h 6896100"/>
              <a:gd name="connsiteX5" fmla="*/ 25400 w 4826000"/>
              <a:gd name="connsiteY5" fmla="*/ 12700 h 6896100"/>
              <a:gd name="connsiteX0" fmla="*/ 25400 w 4826000"/>
              <a:gd name="connsiteY0" fmla="*/ 12700 h 6896100"/>
              <a:gd name="connsiteX1" fmla="*/ 4495800 w 4826000"/>
              <a:gd name="connsiteY1" fmla="*/ 0 h 6896100"/>
              <a:gd name="connsiteX2" fmla="*/ 4826000 w 4826000"/>
              <a:gd name="connsiteY2" fmla="*/ 1689100 h 6896100"/>
              <a:gd name="connsiteX3" fmla="*/ 3792917 w 4826000"/>
              <a:gd name="connsiteY3" fmla="*/ 6883400 h 6896100"/>
              <a:gd name="connsiteX4" fmla="*/ 0 w 4826000"/>
              <a:gd name="connsiteY4" fmla="*/ 6896100 h 6896100"/>
              <a:gd name="connsiteX5" fmla="*/ 25400 w 4826000"/>
              <a:gd name="connsiteY5" fmla="*/ 12700 h 6896100"/>
              <a:gd name="connsiteX0" fmla="*/ 25400 w 4791086"/>
              <a:gd name="connsiteY0" fmla="*/ 12700 h 6896100"/>
              <a:gd name="connsiteX1" fmla="*/ 4495800 w 4791086"/>
              <a:gd name="connsiteY1" fmla="*/ 0 h 6896100"/>
              <a:gd name="connsiteX2" fmla="*/ 4791086 w 4791086"/>
              <a:gd name="connsiteY2" fmla="*/ 2451100 h 6896100"/>
              <a:gd name="connsiteX3" fmla="*/ 3792917 w 4791086"/>
              <a:gd name="connsiteY3" fmla="*/ 6883400 h 6896100"/>
              <a:gd name="connsiteX4" fmla="*/ 0 w 4791086"/>
              <a:gd name="connsiteY4" fmla="*/ 6896100 h 6896100"/>
              <a:gd name="connsiteX5" fmla="*/ 25400 w 4791086"/>
              <a:gd name="connsiteY5" fmla="*/ 12700 h 6896100"/>
              <a:gd name="connsiteX0" fmla="*/ 25400 w 4791086"/>
              <a:gd name="connsiteY0" fmla="*/ 12700 h 6896100"/>
              <a:gd name="connsiteX1" fmla="*/ 4495800 w 4791086"/>
              <a:gd name="connsiteY1" fmla="*/ 0 h 6896100"/>
              <a:gd name="connsiteX2" fmla="*/ 4791086 w 4791086"/>
              <a:gd name="connsiteY2" fmla="*/ 2628900 h 6896100"/>
              <a:gd name="connsiteX3" fmla="*/ 3792917 w 4791086"/>
              <a:gd name="connsiteY3" fmla="*/ 6883400 h 6896100"/>
              <a:gd name="connsiteX4" fmla="*/ 0 w 4791086"/>
              <a:gd name="connsiteY4" fmla="*/ 6896100 h 6896100"/>
              <a:gd name="connsiteX5" fmla="*/ 25400 w 4791086"/>
              <a:gd name="connsiteY5" fmla="*/ 12700 h 6896100"/>
              <a:gd name="connsiteX0" fmla="*/ 25400 w 4791086"/>
              <a:gd name="connsiteY0" fmla="*/ 0 h 6883400"/>
              <a:gd name="connsiteX1" fmla="*/ 4332869 w 4791086"/>
              <a:gd name="connsiteY1" fmla="*/ 0 h 6883400"/>
              <a:gd name="connsiteX2" fmla="*/ 4791086 w 4791086"/>
              <a:gd name="connsiteY2" fmla="*/ 2616200 h 6883400"/>
              <a:gd name="connsiteX3" fmla="*/ 3792917 w 4791086"/>
              <a:gd name="connsiteY3" fmla="*/ 6870700 h 6883400"/>
              <a:gd name="connsiteX4" fmla="*/ 0 w 4791086"/>
              <a:gd name="connsiteY4" fmla="*/ 6883400 h 6883400"/>
              <a:gd name="connsiteX5" fmla="*/ 25400 w 4791086"/>
              <a:gd name="connsiteY5" fmla="*/ 0 h 6883400"/>
              <a:gd name="connsiteX0" fmla="*/ 25400 w 4791086"/>
              <a:gd name="connsiteY0" fmla="*/ 0 h 6883400"/>
              <a:gd name="connsiteX1" fmla="*/ 4635454 w 4791086"/>
              <a:gd name="connsiteY1" fmla="*/ 0 h 6883400"/>
              <a:gd name="connsiteX2" fmla="*/ 4791086 w 4791086"/>
              <a:gd name="connsiteY2" fmla="*/ 2616200 h 6883400"/>
              <a:gd name="connsiteX3" fmla="*/ 3792917 w 4791086"/>
              <a:gd name="connsiteY3" fmla="*/ 6870700 h 6883400"/>
              <a:gd name="connsiteX4" fmla="*/ 0 w 4791086"/>
              <a:gd name="connsiteY4" fmla="*/ 6883400 h 6883400"/>
              <a:gd name="connsiteX5" fmla="*/ 25400 w 4791086"/>
              <a:gd name="connsiteY5" fmla="*/ 0 h 6883400"/>
              <a:gd name="connsiteX0" fmla="*/ 25400 w 4697983"/>
              <a:gd name="connsiteY0" fmla="*/ 0 h 6883400"/>
              <a:gd name="connsiteX1" fmla="*/ 4635454 w 4697983"/>
              <a:gd name="connsiteY1" fmla="*/ 0 h 6883400"/>
              <a:gd name="connsiteX2" fmla="*/ 4697983 w 4697983"/>
              <a:gd name="connsiteY2" fmla="*/ 2679700 h 6883400"/>
              <a:gd name="connsiteX3" fmla="*/ 3792917 w 4697983"/>
              <a:gd name="connsiteY3" fmla="*/ 6870700 h 6883400"/>
              <a:gd name="connsiteX4" fmla="*/ 0 w 4697983"/>
              <a:gd name="connsiteY4" fmla="*/ 6883400 h 6883400"/>
              <a:gd name="connsiteX5" fmla="*/ 25400 w 4697983"/>
              <a:gd name="connsiteY5" fmla="*/ 0 h 6883400"/>
              <a:gd name="connsiteX0" fmla="*/ 25400 w 4697983"/>
              <a:gd name="connsiteY0" fmla="*/ 0 h 6883400"/>
              <a:gd name="connsiteX1" fmla="*/ 4670368 w 4697983"/>
              <a:gd name="connsiteY1" fmla="*/ 0 h 6883400"/>
              <a:gd name="connsiteX2" fmla="*/ 4697983 w 4697983"/>
              <a:gd name="connsiteY2" fmla="*/ 2679700 h 6883400"/>
              <a:gd name="connsiteX3" fmla="*/ 3792917 w 4697983"/>
              <a:gd name="connsiteY3" fmla="*/ 6870700 h 6883400"/>
              <a:gd name="connsiteX4" fmla="*/ 0 w 4697983"/>
              <a:gd name="connsiteY4" fmla="*/ 6883400 h 6883400"/>
              <a:gd name="connsiteX5" fmla="*/ 25400 w 4697983"/>
              <a:gd name="connsiteY5" fmla="*/ 0 h 6883400"/>
              <a:gd name="connsiteX0" fmla="*/ 362899 w 4697983"/>
              <a:gd name="connsiteY0" fmla="*/ 508000 h 6883400"/>
              <a:gd name="connsiteX1" fmla="*/ 4670368 w 4697983"/>
              <a:gd name="connsiteY1" fmla="*/ 0 h 6883400"/>
              <a:gd name="connsiteX2" fmla="*/ 4697983 w 4697983"/>
              <a:gd name="connsiteY2" fmla="*/ 2679700 h 6883400"/>
              <a:gd name="connsiteX3" fmla="*/ 3792917 w 4697983"/>
              <a:gd name="connsiteY3" fmla="*/ 6870700 h 6883400"/>
              <a:gd name="connsiteX4" fmla="*/ 0 w 4697983"/>
              <a:gd name="connsiteY4" fmla="*/ 6883400 h 6883400"/>
              <a:gd name="connsiteX5" fmla="*/ 362899 w 4697983"/>
              <a:gd name="connsiteY5" fmla="*/ 508000 h 6883400"/>
              <a:gd name="connsiteX0" fmla="*/ 25400 w 4697983"/>
              <a:gd name="connsiteY0" fmla="*/ 12700 h 6883400"/>
              <a:gd name="connsiteX1" fmla="*/ 4670368 w 4697983"/>
              <a:gd name="connsiteY1" fmla="*/ 0 h 6883400"/>
              <a:gd name="connsiteX2" fmla="*/ 4697983 w 4697983"/>
              <a:gd name="connsiteY2" fmla="*/ 2679700 h 6883400"/>
              <a:gd name="connsiteX3" fmla="*/ 3792917 w 4697983"/>
              <a:gd name="connsiteY3" fmla="*/ 6870700 h 6883400"/>
              <a:gd name="connsiteX4" fmla="*/ 0 w 4697983"/>
              <a:gd name="connsiteY4" fmla="*/ 6883400 h 6883400"/>
              <a:gd name="connsiteX5" fmla="*/ 25400 w 4697983"/>
              <a:gd name="connsiteY5" fmla="*/ 12700 h 6883400"/>
              <a:gd name="connsiteX0" fmla="*/ 1694 w 4709191"/>
              <a:gd name="connsiteY0" fmla="*/ 12700 h 6883400"/>
              <a:gd name="connsiteX1" fmla="*/ 4681576 w 4709191"/>
              <a:gd name="connsiteY1" fmla="*/ 0 h 6883400"/>
              <a:gd name="connsiteX2" fmla="*/ 4709191 w 4709191"/>
              <a:gd name="connsiteY2" fmla="*/ 2679700 h 6883400"/>
              <a:gd name="connsiteX3" fmla="*/ 3804125 w 4709191"/>
              <a:gd name="connsiteY3" fmla="*/ 6870700 h 6883400"/>
              <a:gd name="connsiteX4" fmla="*/ 11208 w 4709191"/>
              <a:gd name="connsiteY4" fmla="*/ 6883400 h 6883400"/>
              <a:gd name="connsiteX5" fmla="*/ 1694 w 4709191"/>
              <a:gd name="connsiteY5" fmla="*/ 12700 h 6883400"/>
              <a:gd name="connsiteX0" fmla="*/ 25400 w 4697983"/>
              <a:gd name="connsiteY0" fmla="*/ 12700 h 6883400"/>
              <a:gd name="connsiteX1" fmla="*/ 4670368 w 4697983"/>
              <a:gd name="connsiteY1" fmla="*/ 0 h 6883400"/>
              <a:gd name="connsiteX2" fmla="*/ 4697983 w 4697983"/>
              <a:gd name="connsiteY2" fmla="*/ 2679700 h 6883400"/>
              <a:gd name="connsiteX3" fmla="*/ 3792917 w 4697983"/>
              <a:gd name="connsiteY3" fmla="*/ 6870700 h 6883400"/>
              <a:gd name="connsiteX4" fmla="*/ 0 w 4697983"/>
              <a:gd name="connsiteY4" fmla="*/ 6883400 h 6883400"/>
              <a:gd name="connsiteX5" fmla="*/ 25400 w 4697983"/>
              <a:gd name="connsiteY5" fmla="*/ 12700 h 6883400"/>
              <a:gd name="connsiteX0" fmla="*/ 25400 w 4697983"/>
              <a:gd name="connsiteY0" fmla="*/ 0 h 6883400"/>
              <a:gd name="connsiteX1" fmla="*/ 4670368 w 4697983"/>
              <a:gd name="connsiteY1" fmla="*/ 0 h 6883400"/>
              <a:gd name="connsiteX2" fmla="*/ 4697983 w 4697983"/>
              <a:gd name="connsiteY2" fmla="*/ 2679700 h 6883400"/>
              <a:gd name="connsiteX3" fmla="*/ 3792917 w 4697983"/>
              <a:gd name="connsiteY3" fmla="*/ 6870700 h 6883400"/>
              <a:gd name="connsiteX4" fmla="*/ 0 w 4697983"/>
              <a:gd name="connsiteY4" fmla="*/ 6883400 h 6883400"/>
              <a:gd name="connsiteX5" fmla="*/ 25400 w 4697983"/>
              <a:gd name="connsiteY5" fmla="*/ 0 h 6883400"/>
              <a:gd name="connsiteX0" fmla="*/ 25400 w 4697983"/>
              <a:gd name="connsiteY0" fmla="*/ 0 h 6883400"/>
              <a:gd name="connsiteX1" fmla="*/ 4693644 w 4697983"/>
              <a:gd name="connsiteY1" fmla="*/ 0 h 6883400"/>
              <a:gd name="connsiteX2" fmla="*/ 4697983 w 4697983"/>
              <a:gd name="connsiteY2" fmla="*/ 2679700 h 6883400"/>
              <a:gd name="connsiteX3" fmla="*/ 3792917 w 4697983"/>
              <a:gd name="connsiteY3" fmla="*/ 6870700 h 6883400"/>
              <a:gd name="connsiteX4" fmla="*/ 0 w 4697983"/>
              <a:gd name="connsiteY4" fmla="*/ 6883400 h 6883400"/>
              <a:gd name="connsiteX5" fmla="*/ 25400 w 4697983"/>
              <a:gd name="connsiteY5" fmla="*/ 0 h 6883400"/>
              <a:gd name="connsiteX0" fmla="*/ 25400 w 4697983"/>
              <a:gd name="connsiteY0" fmla="*/ 0 h 6883400"/>
              <a:gd name="connsiteX1" fmla="*/ 4053560 w 4697983"/>
              <a:gd name="connsiteY1" fmla="*/ 0 h 6883400"/>
              <a:gd name="connsiteX2" fmla="*/ 4697983 w 4697983"/>
              <a:gd name="connsiteY2" fmla="*/ 2679700 h 6883400"/>
              <a:gd name="connsiteX3" fmla="*/ 3792917 w 4697983"/>
              <a:gd name="connsiteY3" fmla="*/ 6870700 h 6883400"/>
              <a:gd name="connsiteX4" fmla="*/ 0 w 4697983"/>
              <a:gd name="connsiteY4" fmla="*/ 6883400 h 6883400"/>
              <a:gd name="connsiteX5" fmla="*/ 25400 w 4697983"/>
              <a:gd name="connsiteY5" fmla="*/ 0 h 6883400"/>
              <a:gd name="connsiteX0" fmla="*/ 25400 w 4697983"/>
              <a:gd name="connsiteY0" fmla="*/ 0 h 6883400"/>
              <a:gd name="connsiteX1" fmla="*/ 4053560 w 4697983"/>
              <a:gd name="connsiteY1" fmla="*/ 0 h 6883400"/>
              <a:gd name="connsiteX2" fmla="*/ 4697983 w 4697983"/>
              <a:gd name="connsiteY2" fmla="*/ 2679700 h 6883400"/>
              <a:gd name="connsiteX3" fmla="*/ 3792917 w 4697983"/>
              <a:gd name="connsiteY3" fmla="*/ 6870700 h 6883400"/>
              <a:gd name="connsiteX4" fmla="*/ 0 w 4697983"/>
              <a:gd name="connsiteY4" fmla="*/ 6883400 h 6883400"/>
              <a:gd name="connsiteX5" fmla="*/ 25400 w 4697983"/>
              <a:gd name="connsiteY5" fmla="*/ 0 h 6883400"/>
              <a:gd name="connsiteX0" fmla="*/ 25400 w 4709621"/>
              <a:gd name="connsiteY0" fmla="*/ 0 h 6883400"/>
              <a:gd name="connsiteX1" fmla="*/ 4053560 w 4709621"/>
              <a:gd name="connsiteY1" fmla="*/ 0 h 6883400"/>
              <a:gd name="connsiteX2" fmla="*/ 4709621 w 4709621"/>
              <a:gd name="connsiteY2" fmla="*/ 3517900 h 6883400"/>
              <a:gd name="connsiteX3" fmla="*/ 3792917 w 4709621"/>
              <a:gd name="connsiteY3" fmla="*/ 6870700 h 6883400"/>
              <a:gd name="connsiteX4" fmla="*/ 0 w 4709621"/>
              <a:gd name="connsiteY4" fmla="*/ 6883400 h 6883400"/>
              <a:gd name="connsiteX5" fmla="*/ 25400 w 4709621"/>
              <a:gd name="connsiteY5" fmla="*/ 0 h 6883400"/>
              <a:gd name="connsiteX0" fmla="*/ 25400 w 4709621"/>
              <a:gd name="connsiteY0" fmla="*/ 0 h 6883400"/>
              <a:gd name="connsiteX1" fmla="*/ 4053560 w 4709621"/>
              <a:gd name="connsiteY1" fmla="*/ 0 h 6883400"/>
              <a:gd name="connsiteX2" fmla="*/ 4709621 w 4709621"/>
              <a:gd name="connsiteY2" fmla="*/ 3517900 h 6883400"/>
              <a:gd name="connsiteX3" fmla="*/ 4654122 w 4709621"/>
              <a:gd name="connsiteY3" fmla="*/ 6883400 h 6883400"/>
              <a:gd name="connsiteX4" fmla="*/ 0 w 4709621"/>
              <a:gd name="connsiteY4" fmla="*/ 6883400 h 6883400"/>
              <a:gd name="connsiteX5" fmla="*/ 25400 w 4709621"/>
              <a:gd name="connsiteY5" fmla="*/ 0 h 6883400"/>
              <a:gd name="connsiteX0" fmla="*/ 25400 w 4661686"/>
              <a:gd name="connsiteY0" fmla="*/ 0 h 6883400"/>
              <a:gd name="connsiteX1" fmla="*/ 4053560 w 4661686"/>
              <a:gd name="connsiteY1" fmla="*/ 0 h 6883400"/>
              <a:gd name="connsiteX2" fmla="*/ 4661686 w 4661686"/>
              <a:gd name="connsiteY2" fmla="*/ 3213100 h 6883400"/>
              <a:gd name="connsiteX3" fmla="*/ 4654122 w 4661686"/>
              <a:gd name="connsiteY3" fmla="*/ 6883400 h 6883400"/>
              <a:gd name="connsiteX4" fmla="*/ 0 w 4661686"/>
              <a:gd name="connsiteY4" fmla="*/ 6883400 h 6883400"/>
              <a:gd name="connsiteX5" fmla="*/ 25400 w 4661686"/>
              <a:gd name="connsiteY5" fmla="*/ 0 h 6883400"/>
              <a:gd name="connsiteX0" fmla="*/ 25400 w 4661686"/>
              <a:gd name="connsiteY0" fmla="*/ 0 h 6883400"/>
              <a:gd name="connsiteX1" fmla="*/ 3741982 w 4661686"/>
              <a:gd name="connsiteY1" fmla="*/ 0 h 6883400"/>
              <a:gd name="connsiteX2" fmla="*/ 4661686 w 4661686"/>
              <a:gd name="connsiteY2" fmla="*/ 3213100 h 6883400"/>
              <a:gd name="connsiteX3" fmla="*/ 4654122 w 4661686"/>
              <a:gd name="connsiteY3" fmla="*/ 6883400 h 6883400"/>
              <a:gd name="connsiteX4" fmla="*/ 0 w 4661686"/>
              <a:gd name="connsiteY4" fmla="*/ 6883400 h 6883400"/>
              <a:gd name="connsiteX5" fmla="*/ 25400 w 4661686"/>
              <a:gd name="connsiteY5" fmla="*/ 0 h 6883400"/>
              <a:gd name="connsiteX0" fmla="*/ 25400 w 4661686"/>
              <a:gd name="connsiteY0" fmla="*/ 0 h 6883400"/>
              <a:gd name="connsiteX1" fmla="*/ 3897771 w 4661686"/>
              <a:gd name="connsiteY1" fmla="*/ 0 h 6883400"/>
              <a:gd name="connsiteX2" fmla="*/ 4661686 w 4661686"/>
              <a:gd name="connsiteY2" fmla="*/ 3213100 h 6883400"/>
              <a:gd name="connsiteX3" fmla="*/ 4654122 w 4661686"/>
              <a:gd name="connsiteY3" fmla="*/ 6883400 h 6883400"/>
              <a:gd name="connsiteX4" fmla="*/ 0 w 4661686"/>
              <a:gd name="connsiteY4" fmla="*/ 6883400 h 6883400"/>
              <a:gd name="connsiteX5" fmla="*/ 25400 w 4661686"/>
              <a:gd name="connsiteY5" fmla="*/ 0 h 6883400"/>
              <a:gd name="connsiteX0" fmla="*/ 1645 w 4673790"/>
              <a:gd name="connsiteY0" fmla="*/ 12700 h 6883400"/>
              <a:gd name="connsiteX1" fmla="*/ 3909875 w 4673790"/>
              <a:gd name="connsiteY1" fmla="*/ 0 h 6883400"/>
              <a:gd name="connsiteX2" fmla="*/ 4673790 w 4673790"/>
              <a:gd name="connsiteY2" fmla="*/ 3213100 h 6883400"/>
              <a:gd name="connsiteX3" fmla="*/ 4666226 w 4673790"/>
              <a:gd name="connsiteY3" fmla="*/ 6883400 h 6883400"/>
              <a:gd name="connsiteX4" fmla="*/ 12104 w 4673790"/>
              <a:gd name="connsiteY4" fmla="*/ 6883400 h 6883400"/>
              <a:gd name="connsiteX5" fmla="*/ 1645 w 4673790"/>
              <a:gd name="connsiteY5" fmla="*/ 12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790" h="6883400">
                <a:moveTo>
                  <a:pt x="1645" y="12700"/>
                </a:moveTo>
                <a:lnTo>
                  <a:pt x="3909875" y="0"/>
                </a:lnTo>
                <a:lnTo>
                  <a:pt x="4673790" y="3213100"/>
                </a:lnTo>
                <a:cubicBezTo>
                  <a:pt x="4671269" y="4436533"/>
                  <a:pt x="4668747" y="5659967"/>
                  <a:pt x="4666226" y="6883400"/>
                </a:cubicBezTo>
                <a:lnTo>
                  <a:pt x="12104" y="6883400"/>
                </a:lnTo>
                <a:cubicBezTo>
                  <a:pt x="20571" y="4597400"/>
                  <a:pt x="-6822" y="2298700"/>
                  <a:pt x="1645" y="12700"/>
                </a:cubicBezTo>
                <a:close/>
              </a:path>
            </a:pathLst>
          </a:custGeom>
          <a:gradFill>
            <a:gsLst>
              <a:gs pos="0">
                <a:schemeClr val="accent4"/>
              </a:gs>
              <a:gs pos="59000">
                <a:schemeClr val="accent4">
                  <a:lumMod val="45000"/>
                  <a:lumOff val="55000"/>
                  <a:alpha val="90000"/>
                </a:schemeClr>
              </a:gs>
              <a:gs pos="100000">
                <a:schemeClr val="accent4">
                  <a:lumMod val="23000"/>
                  <a:lumOff val="77000"/>
                  <a:alpha val="73000"/>
                </a:schemeClr>
              </a:gs>
            </a:gsLst>
            <a:lin ang="13800000" scaled="0"/>
          </a:gradFill>
          <a:ln w="28575">
            <a:noFill/>
          </a:ln>
          <a:effectLst>
            <a:outerShdw blurRad="203200" dist="63500" dir="960000" algn="tl" rotWithShape="0">
              <a:prstClr val="black">
                <a:alpha val="40000"/>
              </a:prstClr>
            </a:outerShdw>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13" name="12 CuadroTexto"/>
          <p:cNvSpPr txBox="1"/>
          <p:nvPr/>
        </p:nvSpPr>
        <p:spPr>
          <a:xfrm>
            <a:off x="225872" y="1248434"/>
            <a:ext cx="1136608" cy="1688952"/>
          </a:xfrm>
          <a:prstGeom prst="rect">
            <a:avLst/>
          </a:prstGeom>
          <a:noFill/>
        </p:spPr>
        <p:txBody>
          <a:bodyPr wrap="none" lIns="0" tIns="0" rIns="0" bIns="0" rtlCol="0" anchor="ctr">
            <a:noAutofit/>
          </a:bodyPr>
          <a:lstStyle/>
          <a:p>
            <a:pPr>
              <a:spcBef>
                <a:spcPts val="600"/>
              </a:spcBef>
            </a:pPr>
            <a:r>
              <a:rPr lang="es-ES" sz="16600" b="1" dirty="0" smtClean="0">
                <a:solidFill>
                  <a:schemeClr val="accent4">
                    <a:lumMod val="20000"/>
                    <a:lumOff val="80000"/>
                  </a:schemeClr>
                </a:solidFill>
                <a:latin typeface="Calibri" pitchFamily="34" charset="0"/>
                <a:ea typeface="Verdana" pitchFamily="34" charset="0"/>
                <a:cs typeface="Calibri" pitchFamily="34" charset="0"/>
              </a:rPr>
              <a:t>3</a:t>
            </a:r>
            <a:endParaRPr lang="es-ES" sz="16600" i="1" dirty="0">
              <a:solidFill>
                <a:schemeClr val="accent4">
                  <a:lumMod val="20000"/>
                  <a:lumOff val="80000"/>
                </a:schemeClr>
              </a:solidFill>
              <a:latin typeface="Calibri" pitchFamily="34" charset="0"/>
              <a:ea typeface="Verdana" pitchFamily="34" charset="0"/>
              <a:cs typeface="Calibri" pitchFamily="34" charset="0"/>
            </a:endParaRPr>
          </a:p>
        </p:txBody>
      </p:sp>
      <p:sp>
        <p:nvSpPr>
          <p:cNvPr id="7" name="6 Rectángulo"/>
          <p:cNvSpPr/>
          <p:nvPr/>
        </p:nvSpPr>
        <p:spPr>
          <a:xfrm>
            <a:off x="416496" y="1943197"/>
            <a:ext cx="4355976" cy="3972983"/>
          </a:xfrm>
          <a:prstGeom prst="rect">
            <a:avLst/>
          </a:prstGeom>
          <a:noFill/>
          <a:ln>
            <a:noFill/>
          </a:ln>
          <a:effectLst/>
        </p:spPr>
        <p:txBody>
          <a:bodyPr wrap="square" lIns="108000" tIns="108000" rIns="108000" bIns="108000" anchor="t">
            <a:spAutoFit/>
          </a:bodyPr>
          <a:lstStyle/>
          <a:p>
            <a:pPr algn="l" defTabSz="6667500" eaLnBrk="0" hangingPunct="0">
              <a:spcBef>
                <a:spcPts val="2400"/>
              </a:spcBef>
              <a:spcAft>
                <a:spcPts val="0"/>
              </a:spcAft>
              <a:buClr>
                <a:srgbClr val="006600"/>
              </a:buClr>
              <a:buFont typeface="Monotype Sorts" pitchFamily="2" charset="2"/>
              <a:buNone/>
              <a:tabLst>
                <a:tab pos="7085013" algn="r"/>
              </a:tabLst>
            </a:pPr>
            <a:r>
              <a:rPr lang="es-ES" sz="2800" dirty="0">
                <a:solidFill>
                  <a:schemeClr val="accent4">
                    <a:lumMod val="50000"/>
                  </a:schemeClr>
                </a:solidFill>
                <a:latin typeface="Calibri" pitchFamily="34" charset="0"/>
                <a:cs typeface="Calibri" pitchFamily="34" charset="0"/>
              </a:rPr>
              <a:t>PERCEPCIÓN DE LA SEGURIDAD CIUDADANA</a:t>
            </a:r>
          </a:p>
          <a:p>
            <a:pPr marL="266700" algn="l" defTabSz="6667500" eaLnBrk="0" hangingPunct="0">
              <a:spcBef>
                <a:spcPts val="1800"/>
              </a:spcBef>
              <a:spcAft>
                <a:spcPts val="0"/>
              </a:spcAft>
              <a:buClr>
                <a:srgbClr val="006600"/>
              </a:buClr>
              <a:buFont typeface="Monotype Sorts" pitchFamily="2" charset="2"/>
              <a:buNone/>
              <a:tabLst>
                <a:tab pos="7085013" algn="r"/>
              </a:tabLst>
            </a:pPr>
            <a:r>
              <a:rPr lang="es-ES" sz="2400" dirty="0">
                <a:solidFill>
                  <a:schemeClr val="accent4">
                    <a:lumMod val="20000"/>
                    <a:lumOff val="80000"/>
                  </a:schemeClr>
                </a:solidFill>
                <a:latin typeface="Calibri" pitchFamily="34" charset="0"/>
                <a:cs typeface="Calibri" pitchFamily="34" charset="0"/>
                <a:sym typeface="Wingdings"/>
              </a:rPr>
              <a:t>3.1. Aspectos Generales</a:t>
            </a:r>
          </a:p>
          <a:p>
            <a:pPr marL="266700" algn="l" defTabSz="6667500" eaLnBrk="0" hangingPunct="0">
              <a:spcBef>
                <a:spcPts val="1800"/>
              </a:spcBef>
              <a:spcAft>
                <a:spcPts val="0"/>
              </a:spcAft>
              <a:buClr>
                <a:srgbClr val="006600"/>
              </a:buClr>
              <a:tabLst>
                <a:tab pos="7085013" algn="r"/>
              </a:tabLst>
            </a:pPr>
            <a:r>
              <a:rPr lang="es-ES" sz="2800" b="1" dirty="0">
                <a:solidFill>
                  <a:schemeClr val="accent4">
                    <a:lumMod val="50000"/>
                  </a:schemeClr>
                </a:solidFill>
                <a:latin typeface="Calibri" pitchFamily="34" charset="0"/>
                <a:cs typeface="Calibri" pitchFamily="34" charset="0"/>
                <a:sym typeface="Wingdings"/>
              </a:rPr>
              <a:t>3.2. Infraestructuras de transporte</a:t>
            </a:r>
          </a:p>
          <a:p>
            <a:pPr marL="266700" algn="l" defTabSz="6667500" eaLnBrk="0" hangingPunct="0">
              <a:spcBef>
                <a:spcPts val="1800"/>
              </a:spcBef>
              <a:spcAft>
                <a:spcPts val="0"/>
              </a:spcAft>
              <a:buClr>
                <a:srgbClr val="006600"/>
              </a:buClr>
              <a:tabLst>
                <a:tab pos="7085013" algn="r"/>
              </a:tabLst>
            </a:pPr>
            <a:r>
              <a:rPr lang="es-ES" sz="2400" dirty="0" smtClean="0">
                <a:solidFill>
                  <a:schemeClr val="accent4">
                    <a:lumMod val="20000"/>
                    <a:lumOff val="80000"/>
                  </a:schemeClr>
                </a:solidFill>
                <a:latin typeface="Calibri" pitchFamily="34" charset="0"/>
                <a:cs typeface="Calibri" pitchFamily="34" charset="0"/>
                <a:sym typeface="Wingdings"/>
              </a:rPr>
              <a:t>3.3. Instalaciones de ocio</a:t>
            </a:r>
          </a:p>
          <a:p>
            <a:pPr marL="266700" algn="l" defTabSz="6667500" eaLnBrk="0" hangingPunct="0">
              <a:spcBef>
                <a:spcPts val="1800"/>
              </a:spcBef>
              <a:spcAft>
                <a:spcPts val="0"/>
              </a:spcAft>
              <a:buClr>
                <a:srgbClr val="006600"/>
              </a:buClr>
              <a:tabLst>
                <a:tab pos="7085013" algn="r"/>
              </a:tabLst>
            </a:pPr>
            <a:r>
              <a:rPr lang="es-ES" sz="2400" dirty="0" smtClean="0">
                <a:solidFill>
                  <a:schemeClr val="accent4">
                    <a:lumMod val="20000"/>
                    <a:lumOff val="80000"/>
                  </a:schemeClr>
                </a:solidFill>
                <a:latin typeface="Calibri" pitchFamily="34" charset="0"/>
                <a:cs typeface="Calibri" pitchFamily="34" charset="0"/>
                <a:sym typeface="Wingdings"/>
              </a:rPr>
              <a:t>3.4. Eventos masivos</a:t>
            </a:r>
            <a:endParaRPr lang="es-ES" sz="2400" dirty="0">
              <a:solidFill>
                <a:schemeClr val="accent4">
                  <a:lumMod val="20000"/>
                  <a:lumOff val="80000"/>
                </a:schemeClr>
              </a:solidFill>
              <a:latin typeface="Calibri" pitchFamily="34" charset="0"/>
              <a:cs typeface="Calibri" pitchFamily="34" charset="0"/>
              <a:sym typeface="Wingdings"/>
            </a:endParaRPr>
          </a:p>
        </p:txBody>
      </p:sp>
    </p:spTree>
    <p:extLst>
      <p:ext uri="{BB962C8B-B14F-4D97-AF65-F5344CB8AC3E}">
        <p14:creationId xmlns:p14="http://schemas.microsoft.com/office/powerpoint/2010/main" xmlns="" val="4077349239"/>
      </p:ext>
    </p:extLst>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CuadroTexto"/>
          <p:cNvSpPr txBox="1"/>
          <p:nvPr/>
        </p:nvSpPr>
        <p:spPr>
          <a:xfrm>
            <a:off x="1696556" y="833321"/>
            <a:ext cx="843655" cy="650108"/>
          </a:xfrm>
          <a:prstGeom prst="rect">
            <a:avLst/>
          </a:prstGeom>
          <a:noFill/>
          <a:ln>
            <a:noFill/>
          </a:ln>
        </p:spPr>
        <p:txBody>
          <a:bodyPr wrap="none" lIns="0" tIns="720000" rIns="0" bIns="0" rtlCol="0" anchor="ctr">
            <a:noAutofit/>
          </a:bodyPr>
          <a:lstStyle>
            <a:defPPr>
              <a:defRPr lang="es-ES_tradnl"/>
            </a:defPPr>
            <a:lvl1pPr>
              <a:spcBef>
                <a:spcPts val="600"/>
              </a:spcBef>
              <a:defRPr sz="16600" b="1">
                <a:solidFill>
                  <a:schemeClr val="accent4">
                    <a:lumMod val="20000"/>
                    <a:lumOff val="80000"/>
                  </a:schemeClr>
                </a:solidFill>
                <a:latin typeface="+mj-lt"/>
                <a:ea typeface="Verdana" pitchFamily="34" charset="0"/>
                <a:cs typeface="Verdana" pitchFamily="34" charset="0"/>
              </a:defRPr>
            </a:lvl1pPr>
          </a:lstStyle>
          <a:p>
            <a:r>
              <a:rPr lang="es-ES" sz="13800" dirty="0"/>
              <a:t>“</a:t>
            </a:r>
          </a:p>
        </p:txBody>
      </p:sp>
      <p:sp>
        <p:nvSpPr>
          <p:cNvPr id="18" name="17 CuadroTexto"/>
          <p:cNvSpPr txBox="1"/>
          <p:nvPr/>
        </p:nvSpPr>
        <p:spPr>
          <a:xfrm>
            <a:off x="6990949" y="1299906"/>
            <a:ext cx="843655" cy="650108"/>
          </a:xfrm>
          <a:prstGeom prst="rect">
            <a:avLst/>
          </a:prstGeom>
          <a:noFill/>
          <a:ln>
            <a:noFill/>
          </a:ln>
        </p:spPr>
        <p:txBody>
          <a:bodyPr wrap="none" lIns="0" tIns="720000" rIns="0" bIns="0" rtlCol="0" anchor="ctr">
            <a:noAutofit/>
          </a:bodyPr>
          <a:lstStyle>
            <a:defPPr>
              <a:defRPr lang="es-ES_tradnl"/>
            </a:defPPr>
            <a:lvl1pPr>
              <a:spcBef>
                <a:spcPts val="600"/>
              </a:spcBef>
              <a:defRPr sz="16600" b="1">
                <a:solidFill>
                  <a:schemeClr val="accent4">
                    <a:lumMod val="20000"/>
                    <a:lumOff val="80000"/>
                  </a:schemeClr>
                </a:solidFill>
                <a:latin typeface="+mj-lt"/>
                <a:ea typeface="Verdana" pitchFamily="34" charset="0"/>
                <a:cs typeface="Verdana" pitchFamily="34" charset="0"/>
              </a:defRPr>
            </a:lvl1pPr>
          </a:lstStyle>
          <a:p>
            <a:r>
              <a:rPr lang="es-ES" sz="13800" dirty="0"/>
              <a:t>”</a:t>
            </a:r>
          </a:p>
        </p:txBody>
      </p:sp>
      <p:sp>
        <p:nvSpPr>
          <p:cNvPr id="7" name="Rectangle 3"/>
          <p:cNvSpPr>
            <a:spLocks noChangeArrowheads="1"/>
          </p:cNvSpPr>
          <p:nvPr/>
        </p:nvSpPr>
        <p:spPr bwMode="auto">
          <a:xfrm>
            <a:off x="36513" y="35999"/>
            <a:ext cx="8516887" cy="648000"/>
          </a:xfrm>
          <a:prstGeom prst="rect">
            <a:avLst/>
          </a:prstGeom>
          <a:solidFill>
            <a:srgbClr val="8064A2"/>
          </a:solidFill>
          <a:ln>
            <a:noFill/>
          </a:ln>
          <a:effectLst/>
          <a:extLst/>
        </p:spPr>
        <p:txBody>
          <a:bodyPr wrap="square" lIns="0" tIns="0" rIns="0" bIns="0" anchor="ctr">
            <a:spAutoFit/>
          </a:bodyPr>
          <a:lstStyle/>
          <a:p>
            <a:endParaRPr lang="es-ES"/>
          </a:p>
        </p:txBody>
      </p:sp>
      <p:sp>
        <p:nvSpPr>
          <p:cNvPr id="4" name="3 Marcador de número de diapositiva"/>
          <p:cNvSpPr>
            <a:spLocks noGrp="1"/>
          </p:cNvSpPr>
          <p:nvPr>
            <p:ph type="sldNum" sz="quarter" idx="10"/>
          </p:nvPr>
        </p:nvSpPr>
        <p:spPr/>
        <p:txBody>
          <a:bodyPr/>
          <a:lstStyle/>
          <a:p>
            <a:r>
              <a:rPr lang="en-US" smtClean="0"/>
              <a:t>-</a:t>
            </a:r>
            <a:fld id="{41B2AE44-E9C6-4EAB-BC73-5008DB342051}" type="slidenum">
              <a:rPr lang="en-US" smtClean="0"/>
              <a:pPr/>
              <a:t>24</a:t>
            </a:fld>
            <a:r>
              <a:rPr lang="en-US" smtClean="0"/>
              <a:t>-</a:t>
            </a:r>
            <a:endParaRPr lang="en-US"/>
          </a:p>
        </p:txBody>
      </p:sp>
      <p:sp>
        <p:nvSpPr>
          <p:cNvPr id="6" name="5 CuadroTexto"/>
          <p:cNvSpPr txBox="1"/>
          <p:nvPr/>
        </p:nvSpPr>
        <p:spPr>
          <a:xfrm>
            <a:off x="56456" y="170534"/>
            <a:ext cx="6940426" cy="400110"/>
          </a:xfrm>
          <a:prstGeom prst="rect">
            <a:avLst/>
          </a:prstGeom>
          <a:noFill/>
        </p:spPr>
        <p:txBody>
          <a:bodyPr wrap="none" rtlCol="0">
            <a:spAutoFit/>
          </a:bodyPr>
          <a:lstStyle/>
          <a:p>
            <a:pPr algn="l"/>
            <a:r>
              <a:rPr lang="es-ES" sz="2000" dirty="0" smtClean="0">
                <a:ln>
                  <a:solidFill>
                    <a:schemeClr val="bg1"/>
                  </a:solidFill>
                </a:ln>
                <a:solidFill>
                  <a:schemeClr val="bg1"/>
                </a:solidFill>
                <a:latin typeface="Calibri" pitchFamily="34" charset="0"/>
                <a:cs typeface="Calibri" pitchFamily="34" charset="0"/>
              </a:rPr>
              <a:t>PRINCIPALES RESULTADOS – INFRAESTRUCTURA DE TRANSPORTE</a:t>
            </a:r>
            <a:endParaRPr lang="es-ES" sz="2000" dirty="0">
              <a:ln>
                <a:solidFill>
                  <a:schemeClr val="bg1"/>
                </a:solidFill>
              </a:ln>
              <a:solidFill>
                <a:schemeClr val="bg1"/>
              </a:solidFill>
              <a:latin typeface="Calibri" pitchFamily="34" charset="0"/>
              <a:cs typeface="Calibri" pitchFamily="34" charset="0"/>
            </a:endParaRPr>
          </a:p>
        </p:txBody>
      </p:sp>
      <p:sp>
        <p:nvSpPr>
          <p:cNvPr id="12" name="11 CuadroTexto"/>
          <p:cNvSpPr txBox="1"/>
          <p:nvPr/>
        </p:nvSpPr>
        <p:spPr>
          <a:xfrm>
            <a:off x="488504" y="1151119"/>
            <a:ext cx="8928992" cy="4881336"/>
          </a:xfrm>
          <a:prstGeom prst="rect">
            <a:avLst/>
          </a:prstGeom>
          <a:noFill/>
        </p:spPr>
        <p:txBody>
          <a:bodyPr wrap="square" rtlCol="0">
            <a:spAutoFit/>
          </a:bodyPr>
          <a:lstStyle/>
          <a:p>
            <a:pPr>
              <a:lnSpc>
                <a:spcPct val="95000"/>
              </a:lnSpc>
              <a:spcBef>
                <a:spcPts val="400"/>
              </a:spcBef>
            </a:pPr>
            <a:r>
              <a:rPr lang="es-ES" dirty="0">
                <a:solidFill>
                  <a:schemeClr val="accent4">
                    <a:lumMod val="75000"/>
                  </a:schemeClr>
                </a:solidFill>
                <a:latin typeface="Impact" pitchFamily="34" charset="0"/>
                <a:cs typeface="Calibri" pitchFamily="34" charset="0"/>
              </a:rPr>
              <a:t>Las infraestructuras de transporte de uso más cotidiano son, </a:t>
            </a:r>
            <a:endParaRPr lang="es-ES" dirty="0" smtClean="0">
              <a:solidFill>
                <a:schemeClr val="accent4">
                  <a:lumMod val="75000"/>
                </a:schemeClr>
              </a:solidFill>
              <a:latin typeface="Impact" pitchFamily="34" charset="0"/>
              <a:cs typeface="Calibri" pitchFamily="34" charset="0"/>
            </a:endParaRPr>
          </a:p>
          <a:p>
            <a:pPr>
              <a:lnSpc>
                <a:spcPct val="95000"/>
              </a:lnSpc>
              <a:spcBef>
                <a:spcPts val="400"/>
              </a:spcBef>
            </a:pPr>
            <a:r>
              <a:rPr lang="es-ES" dirty="0" smtClean="0">
                <a:solidFill>
                  <a:schemeClr val="accent4">
                    <a:lumMod val="75000"/>
                  </a:schemeClr>
                </a:solidFill>
                <a:latin typeface="Impact" pitchFamily="34" charset="0"/>
                <a:cs typeface="Calibri" pitchFamily="34" charset="0"/>
              </a:rPr>
              <a:t>según </a:t>
            </a:r>
            <a:r>
              <a:rPr lang="es-ES" dirty="0">
                <a:solidFill>
                  <a:schemeClr val="accent4">
                    <a:lumMod val="75000"/>
                  </a:schemeClr>
                </a:solidFill>
                <a:latin typeface="Impact" pitchFamily="34" charset="0"/>
                <a:cs typeface="Calibri" pitchFamily="34" charset="0"/>
              </a:rPr>
              <a:t>la opinión de los españoles, las más inseguras</a:t>
            </a:r>
            <a:endParaRPr lang="es-ES" dirty="0" smtClean="0">
              <a:solidFill>
                <a:srgbClr val="CCCC00"/>
              </a:solidFill>
              <a:latin typeface="Impact" pitchFamily="34" charset="0"/>
              <a:cs typeface="Calibri" pitchFamily="34" charset="0"/>
            </a:endParaRPr>
          </a:p>
          <a:p>
            <a:pPr algn="l">
              <a:lnSpc>
                <a:spcPct val="95000"/>
              </a:lnSpc>
              <a:spcBef>
                <a:spcPts val="400"/>
              </a:spcBef>
            </a:pPr>
            <a:endParaRPr lang="es-ES" b="1" dirty="0" smtClean="0">
              <a:solidFill>
                <a:schemeClr val="accent4">
                  <a:lumMod val="75000"/>
                </a:schemeClr>
              </a:solidFill>
              <a:latin typeface="Calibri" pitchFamily="34" charset="0"/>
              <a:cs typeface="Calibri" pitchFamily="34" charset="0"/>
            </a:endParaRPr>
          </a:p>
          <a:p>
            <a:pPr algn="l">
              <a:lnSpc>
                <a:spcPct val="95000"/>
              </a:lnSpc>
              <a:spcBef>
                <a:spcPts val="400"/>
              </a:spcBef>
            </a:pPr>
            <a:r>
              <a:rPr lang="es-ES" b="1" dirty="0" smtClean="0">
                <a:solidFill>
                  <a:schemeClr val="accent4">
                    <a:lumMod val="75000"/>
                  </a:schemeClr>
                </a:solidFill>
                <a:latin typeface="Calibri" pitchFamily="34" charset="0"/>
                <a:cs typeface="Calibri" pitchFamily="34" charset="0"/>
              </a:rPr>
              <a:t>INSEGURIDAD </a:t>
            </a:r>
            <a:r>
              <a:rPr lang="es-ES" b="1" dirty="0">
                <a:solidFill>
                  <a:schemeClr val="accent4">
                    <a:lumMod val="75000"/>
                  </a:schemeClr>
                </a:solidFill>
                <a:latin typeface="Calibri" pitchFamily="34" charset="0"/>
                <a:cs typeface="Calibri" pitchFamily="34" charset="0"/>
              </a:rPr>
              <a:t>Y COMPORTAMIENTOS ANTISOCIALES EN </a:t>
            </a:r>
            <a:r>
              <a:rPr lang="es-ES" b="1" dirty="0" smtClean="0">
                <a:solidFill>
                  <a:schemeClr val="accent4">
                    <a:lumMod val="75000"/>
                  </a:schemeClr>
                </a:solidFill>
                <a:latin typeface="Calibri" pitchFamily="34" charset="0"/>
                <a:cs typeface="Calibri" pitchFamily="34" charset="0"/>
              </a:rPr>
              <a:t>EL TRANSPORTE</a:t>
            </a:r>
          </a:p>
          <a:p>
            <a:pPr algn="l">
              <a:lnSpc>
                <a:spcPct val="95000"/>
              </a:lnSpc>
              <a:spcBef>
                <a:spcPts val="400"/>
              </a:spcBef>
            </a:pPr>
            <a:r>
              <a:rPr lang="es-ES" sz="1600" dirty="0" smtClean="0">
                <a:solidFill>
                  <a:schemeClr val="tx1">
                    <a:lumMod val="75000"/>
                    <a:lumOff val="25000"/>
                  </a:schemeClr>
                </a:solidFill>
                <a:latin typeface="Calibri" pitchFamily="34" charset="0"/>
                <a:cs typeface="Calibri" pitchFamily="34" charset="0"/>
              </a:rPr>
              <a:t>La seguridad en las infraestructuras de transporte varían según la cercanía o cotidianidad de las mismas, siendo en este sentido, las estaciones de metro las más inseguras, seguidas de las estaciones de autobús o intercambiadores.</a:t>
            </a:r>
          </a:p>
          <a:p>
            <a:pPr algn="l">
              <a:lnSpc>
                <a:spcPct val="95000"/>
              </a:lnSpc>
              <a:spcBef>
                <a:spcPts val="400"/>
              </a:spcBef>
            </a:pPr>
            <a:r>
              <a:rPr lang="es-ES" sz="1600" dirty="0" smtClean="0">
                <a:solidFill>
                  <a:schemeClr val="tx1">
                    <a:lumMod val="75000"/>
                    <a:lumOff val="25000"/>
                  </a:schemeClr>
                </a:solidFill>
                <a:latin typeface="Calibri" pitchFamily="34" charset="0"/>
                <a:cs typeface="Calibri" pitchFamily="34" charset="0"/>
              </a:rPr>
              <a:t>Por </a:t>
            </a:r>
            <a:r>
              <a:rPr lang="es-ES" sz="1600" dirty="0">
                <a:solidFill>
                  <a:schemeClr val="tx1">
                    <a:lumMod val="75000"/>
                    <a:lumOff val="25000"/>
                  </a:schemeClr>
                </a:solidFill>
                <a:latin typeface="Calibri" pitchFamily="34" charset="0"/>
                <a:cs typeface="Calibri" pitchFamily="34" charset="0"/>
              </a:rPr>
              <a:t>otro lado, los aeropuertos españoles y las estaciones de tren de largo recorrido son las instalaciones más seguras</a:t>
            </a:r>
          </a:p>
          <a:p>
            <a:pPr algn="l">
              <a:lnSpc>
                <a:spcPct val="95000"/>
              </a:lnSpc>
              <a:spcBef>
                <a:spcPts val="400"/>
              </a:spcBef>
            </a:pPr>
            <a:r>
              <a:rPr lang="es-ES" sz="1600" dirty="0">
                <a:solidFill>
                  <a:schemeClr val="tx1">
                    <a:lumMod val="75000"/>
                    <a:lumOff val="25000"/>
                  </a:schemeClr>
                </a:solidFill>
                <a:latin typeface="Calibri" pitchFamily="34" charset="0"/>
                <a:cs typeface="Calibri" pitchFamily="34" charset="0"/>
              </a:rPr>
              <a:t>De forma </a:t>
            </a:r>
            <a:r>
              <a:rPr lang="es-ES" sz="1600" dirty="0" smtClean="0">
                <a:solidFill>
                  <a:schemeClr val="tx1">
                    <a:lumMod val="75000"/>
                    <a:lumOff val="25000"/>
                  </a:schemeClr>
                </a:solidFill>
                <a:latin typeface="Calibri" pitchFamily="34" charset="0"/>
                <a:cs typeface="Calibri" pitchFamily="34" charset="0"/>
              </a:rPr>
              <a:t>específica:</a:t>
            </a:r>
          </a:p>
          <a:p>
            <a:pPr marL="622300" indent="-203200" algn="l">
              <a:lnSpc>
                <a:spcPct val="95000"/>
              </a:lnSpc>
              <a:spcBef>
                <a:spcPts val="400"/>
              </a:spcBef>
              <a:buClr>
                <a:schemeClr val="accent4"/>
              </a:buClr>
              <a:buFont typeface="Arial" pitchFamily="34" charset="0"/>
              <a:buChar char="•"/>
            </a:pPr>
            <a:r>
              <a:rPr lang="es-ES" sz="1600" dirty="0" smtClean="0">
                <a:solidFill>
                  <a:schemeClr val="tx1">
                    <a:lumMod val="75000"/>
                    <a:lumOff val="25000"/>
                  </a:schemeClr>
                </a:solidFill>
                <a:latin typeface="Calibri" pitchFamily="34" charset="0"/>
                <a:cs typeface="Calibri" pitchFamily="34" charset="0"/>
              </a:rPr>
              <a:t>Cataluña </a:t>
            </a:r>
            <a:r>
              <a:rPr lang="es-ES" sz="1600" dirty="0">
                <a:solidFill>
                  <a:schemeClr val="tx1">
                    <a:lumMod val="75000"/>
                    <a:lumOff val="25000"/>
                  </a:schemeClr>
                </a:solidFill>
                <a:latin typeface="Calibri" pitchFamily="34" charset="0"/>
                <a:cs typeface="Calibri" pitchFamily="34" charset="0"/>
              </a:rPr>
              <a:t>mantiene su actitud crítica hacía la seguridad,  esta vez enfocado en sus infraestructuras de transporte. En este sentido, la comunidad catalana, muestra índices de seguridad, muy inferiores a la media del país.</a:t>
            </a:r>
          </a:p>
          <a:p>
            <a:pPr marL="622300" indent="-203200" algn="l">
              <a:lnSpc>
                <a:spcPct val="95000"/>
              </a:lnSpc>
              <a:spcBef>
                <a:spcPts val="400"/>
              </a:spcBef>
              <a:buClr>
                <a:schemeClr val="accent4"/>
              </a:buClr>
              <a:buFont typeface="Arial" pitchFamily="34" charset="0"/>
              <a:buChar char="•"/>
            </a:pPr>
            <a:r>
              <a:rPr lang="es-ES" sz="1600" dirty="0" smtClean="0">
                <a:solidFill>
                  <a:schemeClr val="tx1">
                    <a:lumMod val="75000"/>
                    <a:lumOff val="25000"/>
                  </a:schemeClr>
                </a:solidFill>
                <a:latin typeface="Calibri" pitchFamily="34" charset="0"/>
                <a:cs typeface="Calibri" pitchFamily="34" charset="0"/>
              </a:rPr>
              <a:t>Contrariamente </a:t>
            </a:r>
            <a:r>
              <a:rPr lang="es-ES" sz="1600" dirty="0">
                <a:solidFill>
                  <a:schemeClr val="tx1">
                    <a:lumMod val="75000"/>
                    <a:lumOff val="25000"/>
                  </a:schemeClr>
                </a:solidFill>
                <a:latin typeface="Calibri" pitchFamily="34" charset="0"/>
                <a:cs typeface="Calibri" pitchFamily="34" charset="0"/>
              </a:rPr>
              <a:t>a la comunidad de Madrid, y resto de </a:t>
            </a:r>
            <a:r>
              <a:rPr lang="es-ES" sz="1600" dirty="0" smtClean="0">
                <a:solidFill>
                  <a:schemeClr val="tx1">
                    <a:lumMod val="75000"/>
                    <a:lumOff val="25000"/>
                  </a:schemeClr>
                </a:solidFill>
                <a:latin typeface="Calibri" pitchFamily="34" charset="0"/>
                <a:cs typeface="Calibri" pitchFamily="34" charset="0"/>
              </a:rPr>
              <a:t>comunidades</a:t>
            </a:r>
            <a:r>
              <a:rPr lang="es-ES" sz="1600" baseline="-25000" dirty="0" smtClean="0">
                <a:solidFill>
                  <a:schemeClr val="tx1">
                    <a:lumMod val="75000"/>
                    <a:lumOff val="25000"/>
                  </a:schemeClr>
                </a:solidFill>
                <a:latin typeface="Calibri" pitchFamily="34" charset="0"/>
                <a:cs typeface="Calibri" pitchFamily="34" charset="0"/>
              </a:rPr>
              <a:t>1</a:t>
            </a:r>
            <a:r>
              <a:rPr lang="es-ES" sz="1600" dirty="0" smtClean="0">
                <a:solidFill>
                  <a:schemeClr val="tx1">
                    <a:lumMod val="75000"/>
                    <a:lumOff val="25000"/>
                  </a:schemeClr>
                </a:solidFill>
                <a:latin typeface="Calibri" pitchFamily="34" charset="0"/>
                <a:cs typeface="Calibri" pitchFamily="34" charset="0"/>
              </a:rPr>
              <a:t> </a:t>
            </a:r>
            <a:r>
              <a:rPr lang="es-ES" sz="1600" dirty="0">
                <a:solidFill>
                  <a:schemeClr val="tx1">
                    <a:lumMod val="75000"/>
                    <a:lumOff val="25000"/>
                  </a:schemeClr>
                </a:solidFill>
                <a:latin typeface="Calibri" pitchFamily="34" charset="0"/>
                <a:cs typeface="Calibri" pitchFamily="34" charset="0"/>
              </a:rPr>
              <a:t>que tienen una opinión mucho más positiva.</a:t>
            </a:r>
          </a:p>
          <a:p>
            <a:pPr marL="622300" indent="-203200" algn="l">
              <a:lnSpc>
                <a:spcPct val="95000"/>
              </a:lnSpc>
              <a:spcBef>
                <a:spcPts val="400"/>
              </a:spcBef>
              <a:buClr>
                <a:schemeClr val="accent4"/>
              </a:buClr>
              <a:buFont typeface="Arial" pitchFamily="34" charset="0"/>
              <a:buChar char="•"/>
            </a:pPr>
            <a:r>
              <a:rPr lang="es-ES" sz="1600" dirty="0" smtClean="0">
                <a:solidFill>
                  <a:schemeClr val="tx1">
                    <a:lumMod val="75000"/>
                    <a:lumOff val="25000"/>
                  </a:schemeClr>
                </a:solidFill>
                <a:latin typeface="Calibri" pitchFamily="34" charset="0"/>
                <a:cs typeface="Calibri" pitchFamily="34" charset="0"/>
              </a:rPr>
              <a:t>Aquellas </a:t>
            </a:r>
            <a:r>
              <a:rPr lang="es-ES" sz="1600" dirty="0">
                <a:solidFill>
                  <a:schemeClr val="tx1">
                    <a:lumMod val="75000"/>
                    <a:lumOff val="25000"/>
                  </a:schemeClr>
                </a:solidFill>
                <a:latin typeface="Calibri" pitchFamily="34" charset="0"/>
                <a:cs typeface="Calibri" pitchFamily="34" charset="0"/>
              </a:rPr>
              <a:t>personas que han sido sufrido alguna experiencia delictiva dentro de alguna de las instalaciones de transporte, tienen un enfoque mucho más negativo de la seguridad en cada una de las diferentes instalaciones de transporte</a:t>
            </a:r>
            <a:r>
              <a:rPr lang="es-ES" sz="1600" dirty="0" smtClean="0">
                <a:solidFill>
                  <a:schemeClr val="tx1">
                    <a:lumMod val="75000"/>
                    <a:lumOff val="25000"/>
                  </a:schemeClr>
                </a:solidFill>
                <a:latin typeface="Calibri" pitchFamily="34" charset="0"/>
                <a:cs typeface="Calibri" pitchFamily="34" charset="0"/>
              </a:rPr>
              <a:t>.</a:t>
            </a:r>
            <a:endParaRPr lang="es-ES" sz="1600" dirty="0">
              <a:solidFill>
                <a:schemeClr val="tx1">
                  <a:lumMod val="75000"/>
                  <a:lumOff val="25000"/>
                </a:schemeClr>
              </a:solidFill>
              <a:latin typeface="Calibri" pitchFamily="34" charset="0"/>
              <a:cs typeface="Calibri" pitchFamily="34" charset="0"/>
            </a:endParaRPr>
          </a:p>
        </p:txBody>
      </p:sp>
      <p:sp>
        <p:nvSpPr>
          <p:cNvPr id="8" name="7 CuadroTexto"/>
          <p:cNvSpPr txBox="1"/>
          <p:nvPr/>
        </p:nvSpPr>
        <p:spPr>
          <a:xfrm>
            <a:off x="1272390" y="6164260"/>
            <a:ext cx="7955512" cy="246221"/>
          </a:xfrm>
          <a:prstGeom prst="rect">
            <a:avLst/>
          </a:prstGeom>
          <a:noFill/>
        </p:spPr>
        <p:txBody>
          <a:bodyPr wrap="square" rtlCol="0">
            <a:spAutoFit/>
          </a:bodyPr>
          <a:lstStyle>
            <a:defPPr>
              <a:defRPr lang="es-ES_tradnl"/>
            </a:defPPr>
            <a:lvl1pPr algn="l">
              <a:defRPr sz="1200">
                <a:solidFill>
                  <a:schemeClr val="bg1">
                    <a:lumMod val="50000"/>
                  </a:schemeClr>
                </a:solidFill>
                <a:latin typeface="Calibri" pitchFamily="34" charset="0"/>
                <a:cs typeface="Calibri" pitchFamily="34" charset="0"/>
              </a:defRPr>
            </a:lvl1pPr>
          </a:lstStyle>
          <a:p>
            <a:pPr algn="r"/>
            <a:r>
              <a:rPr lang="es-ES" sz="1000" i="1" baseline="30000" dirty="0" smtClean="0"/>
              <a:t>1 </a:t>
            </a:r>
            <a:r>
              <a:rPr lang="es-ES" sz="1000" i="1" dirty="0" smtClean="0"/>
              <a:t>Siempre que se haga referencia al resto de comunidades se excluye Andalucía, Comunidad Valencia, Madrid y Cataluña.</a:t>
            </a:r>
            <a:endParaRPr lang="es-ES" sz="1000" i="1" dirty="0"/>
          </a:p>
        </p:txBody>
      </p:sp>
    </p:spTree>
    <p:extLst>
      <p:ext uri="{BB962C8B-B14F-4D97-AF65-F5344CB8AC3E}">
        <p14:creationId xmlns:p14="http://schemas.microsoft.com/office/powerpoint/2010/main" xmlns="" val="56619817"/>
      </p:ext>
    </p:extLst>
  </p:cSld>
  <p:clrMapOvr>
    <a:masterClrMapping/>
  </p:clrMapOvr>
  <p:transition>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36513" y="35999"/>
            <a:ext cx="8516887" cy="648000"/>
          </a:xfrm>
          <a:prstGeom prst="rect">
            <a:avLst/>
          </a:prstGeom>
          <a:solidFill>
            <a:srgbClr val="8064A2"/>
          </a:solidFill>
          <a:ln>
            <a:noFill/>
          </a:ln>
          <a:effectLst/>
          <a:extLst/>
        </p:spPr>
        <p:txBody>
          <a:bodyPr wrap="square" lIns="0" tIns="0" rIns="0" bIns="0" anchor="ctr">
            <a:spAutoFit/>
          </a:bodyPr>
          <a:lstStyle/>
          <a:p>
            <a:endParaRPr lang="es-ES"/>
          </a:p>
        </p:txBody>
      </p:sp>
      <p:sp>
        <p:nvSpPr>
          <p:cNvPr id="4" name="3 Marcador de número de diapositiva"/>
          <p:cNvSpPr>
            <a:spLocks noGrp="1"/>
          </p:cNvSpPr>
          <p:nvPr>
            <p:ph type="sldNum" sz="quarter" idx="10"/>
          </p:nvPr>
        </p:nvSpPr>
        <p:spPr/>
        <p:txBody>
          <a:bodyPr/>
          <a:lstStyle/>
          <a:p>
            <a:r>
              <a:rPr lang="en-US" smtClean="0"/>
              <a:t>-</a:t>
            </a:r>
            <a:fld id="{41B2AE44-E9C6-4EAB-BC73-5008DB342051}" type="slidenum">
              <a:rPr lang="en-US" smtClean="0"/>
              <a:pPr/>
              <a:t>25</a:t>
            </a:fld>
            <a:r>
              <a:rPr lang="en-US" smtClean="0"/>
              <a:t>-</a:t>
            </a:r>
            <a:endParaRPr lang="en-US"/>
          </a:p>
        </p:txBody>
      </p:sp>
      <p:sp>
        <p:nvSpPr>
          <p:cNvPr id="6" name="5 CuadroTexto"/>
          <p:cNvSpPr txBox="1"/>
          <p:nvPr/>
        </p:nvSpPr>
        <p:spPr>
          <a:xfrm>
            <a:off x="56456" y="170534"/>
            <a:ext cx="6940426" cy="400110"/>
          </a:xfrm>
          <a:prstGeom prst="rect">
            <a:avLst/>
          </a:prstGeom>
          <a:noFill/>
        </p:spPr>
        <p:txBody>
          <a:bodyPr wrap="none" rtlCol="0">
            <a:spAutoFit/>
          </a:bodyPr>
          <a:lstStyle/>
          <a:p>
            <a:pPr algn="l"/>
            <a:r>
              <a:rPr lang="es-ES" sz="2000" dirty="0">
                <a:ln>
                  <a:solidFill>
                    <a:schemeClr val="bg1"/>
                  </a:solidFill>
                </a:ln>
                <a:solidFill>
                  <a:schemeClr val="bg1"/>
                </a:solidFill>
                <a:latin typeface="Calibri" pitchFamily="34" charset="0"/>
                <a:cs typeface="Calibri" pitchFamily="34" charset="0"/>
              </a:rPr>
              <a:t>PRINCIPALES RESULTADOS – INFRAESTRUCTURA DE TRANSPORTE</a:t>
            </a:r>
          </a:p>
        </p:txBody>
      </p:sp>
      <p:sp>
        <p:nvSpPr>
          <p:cNvPr id="12" name="11 CuadroTexto"/>
          <p:cNvSpPr txBox="1"/>
          <p:nvPr/>
        </p:nvSpPr>
        <p:spPr>
          <a:xfrm>
            <a:off x="488504" y="1070338"/>
            <a:ext cx="8928992" cy="5005729"/>
          </a:xfrm>
          <a:prstGeom prst="rect">
            <a:avLst/>
          </a:prstGeom>
          <a:noFill/>
        </p:spPr>
        <p:txBody>
          <a:bodyPr wrap="square" rtlCol="0">
            <a:spAutoFit/>
          </a:bodyPr>
          <a:lstStyle/>
          <a:p>
            <a:pPr marL="622300" indent="-203200" algn="just">
              <a:lnSpc>
                <a:spcPct val="95000"/>
              </a:lnSpc>
              <a:spcBef>
                <a:spcPts val="400"/>
              </a:spcBef>
              <a:buClr>
                <a:schemeClr val="accent4"/>
              </a:buClr>
              <a:buFont typeface="Arial" pitchFamily="34" charset="0"/>
              <a:buChar char="•"/>
            </a:pPr>
            <a:r>
              <a:rPr lang="es-ES" sz="1600" dirty="0" smtClean="0">
                <a:solidFill>
                  <a:schemeClr val="tx1">
                    <a:lumMod val="75000"/>
                    <a:lumOff val="25000"/>
                  </a:schemeClr>
                </a:solidFill>
                <a:latin typeface="Calibri" pitchFamily="34" charset="0"/>
                <a:cs typeface="Calibri" pitchFamily="34" charset="0"/>
              </a:rPr>
              <a:t>En </a:t>
            </a:r>
            <a:r>
              <a:rPr lang="es-ES" sz="1600" dirty="0">
                <a:solidFill>
                  <a:schemeClr val="tx1">
                    <a:lumMod val="75000"/>
                    <a:lumOff val="25000"/>
                  </a:schemeClr>
                </a:solidFill>
                <a:latin typeface="Calibri" pitchFamily="34" charset="0"/>
                <a:cs typeface="Calibri" pitchFamily="34" charset="0"/>
              </a:rPr>
              <a:t>el caso concreto de las estaciones de metro, la sensación de inseguridad presenta una relación directa con la edad, así a mayor edad mayor sensación de inseguridad en el metro.</a:t>
            </a:r>
          </a:p>
          <a:p>
            <a:pPr marL="622300" indent="-203200" algn="just">
              <a:lnSpc>
                <a:spcPct val="95000"/>
              </a:lnSpc>
              <a:spcBef>
                <a:spcPts val="400"/>
              </a:spcBef>
              <a:buClr>
                <a:schemeClr val="accent4"/>
              </a:buClr>
              <a:buFont typeface="Arial" pitchFamily="34" charset="0"/>
              <a:buChar char="•"/>
            </a:pPr>
            <a:r>
              <a:rPr lang="es-ES" sz="1600" dirty="0" smtClean="0">
                <a:solidFill>
                  <a:schemeClr val="tx1">
                    <a:lumMod val="75000"/>
                    <a:lumOff val="25000"/>
                  </a:schemeClr>
                </a:solidFill>
                <a:latin typeface="Calibri" pitchFamily="34" charset="0"/>
                <a:cs typeface="Calibri" pitchFamily="34" charset="0"/>
              </a:rPr>
              <a:t>Y </a:t>
            </a:r>
            <a:r>
              <a:rPr lang="es-ES" sz="1600" dirty="0">
                <a:solidFill>
                  <a:schemeClr val="tx1">
                    <a:lumMod val="75000"/>
                    <a:lumOff val="25000"/>
                  </a:schemeClr>
                </a:solidFill>
                <a:latin typeface="Calibri" pitchFamily="34" charset="0"/>
                <a:cs typeface="Calibri" pitchFamily="34" charset="0"/>
              </a:rPr>
              <a:t>de forma similar, las mujeres perciben las estaciones de metro como espacios más inseguros que los </a:t>
            </a:r>
            <a:r>
              <a:rPr lang="es-ES" sz="1600" dirty="0" smtClean="0">
                <a:solidFill>
                  <a:schemeClr val="tx1">
                    <a:lumMod val="75000"/>
                    <a:lumOff val="25000"/>
                  </a:schemeClr>
                </a:solidFill>
                <a:latin typeface="Calibri" pitchFamily="34" charset="0"/>
                <a:cs typeface="Calibri" pitchFamily="34" charset="0"/>
              </a:rPr>
              <a:t>hombres.</a:t>
            </a:r>
          </a:p>
          <a:p>
            <a:pPr algn="just">
              <a:lnSpc>
                <a:spcPct val="95000"/>
              </a:lnSpc>
              <a:spcBef>
                <a:spcPts val="400"/>
              </a:spcBef>
            </a:pPr>
            <a:r>
              <a:rPr lang="es-ES" sz="1600" dirty="0" smtClean="0">
                <a:solidFill>
                  <a:schemeClr val="tx1">
                    <a:lumMod val="75000"/>
                    <a:lumOff val="25000"/>
                  </a:schemeClr>
                </a:solidFill>
                <a:latin typeface="Calibri" pitchFamily="34" charset="0"/>
                <a:cs typeface="Calibri" pitchFamily="34" charset="0"/>
              </a:rPr>
              <a:t>El comportamiento de los usuarios, tiene una tendencia positiva, un 25% lo considera cívico versus un 13% que lo considera incívico, al restante 62% les resulta indiferente.</a:t>
            </a:r>
            <a:endParaRPr lang="es-ES" sz="1600" dirty="0">
              <a:solidFill>
                <a:schemeClr val="tx1">
                  <a:lumMod val="75000"/>
                  <a:lumOff val="25000"/>
                </a:schemeClr>
              </a:solidFill>
              <a:latin typeface="Calibri" pitchFamily="34" charset="0"/>
              <a:cs typeface="Calibri" pitchFamily="34" charset="0"/>
            </a:endParaRPr>
          </a:p>
          <a:p>
            <a:pPr marL="622300" indent="-203200" algn="just">
              <a:lnSpc>
                <a:spcPct val="95000"/>
              </a:lnSpc>
              <a:spcBef>
                <a:spcPts val="400"/>
              </a:spcBef>
              <a:buClr>
                <a:schemeClr val="accent4"/>
              </a:buClr>
              <a:buFont typeface="Arial" pitchFamily="34" charset="0"/>
              <a:buChar char="•"/>
            </a:pPr>
            <a:r>
              <a:rPr lang="es-ES" sz="1600" dirty="0" smtClean="0">
                <a:solidFill>
                  <a:schemeClr val="tx1">
                    <a:lumMod val="75000"/>
                    <a:lumOff val="25000"/>
                  </a:schemeClr>
                </a:solidFill>
                <a:latin typeface="Calibri" pitchFamily="34" charset="0"/>
                <a:cs typeface="Calibri" pitchFamily="34" charset="0"/>
              </a:rPr>
              <a:t>El segmento más joven, evalúan de forma más positiva el comportamiento entre los usuarios, un 31% lo considera cívico y sólo un 10% lo considera incívico.</a:t>
            </a:r>
          </a:p>
          <a:p>
            <a:pPr marL="622300" indent="-203200" algn="just">
              <a:lnSpc>
                <a:spcPct val="95000"/>
              </a:lnSpc>
              <a:spcBef>
                <a:spcPts val="400"/>
              </a:spcBef>
              <a:buClr>
                <a:schemeClr val="accent4"/>
              </a:buClr>
              <a:buFont typeface="Arial" pitchFamily="34" charset="0"/>
              <a:buChar char="•"/>
            </a:pPr>
            <a:r>
              <a:rPr lang="es-ES" sz="1600" dirty="0" smtClean="0">
                <a:solidFill>
                  <a:schemeClr val="tx1">
                    <a:lumMod val="75000"/>
                    <a:lumOff val="25000"/>
                  </a:schemeClr>
                </a:solidFill>
                <a:latin typeface="Calibri" pitchFamily="34" charset="0"/>
                <a:cs typeface="Calibri" pitchFamily="34" charset="0"/>
              </a:rPr>
              <a:t>Nuevamente, la visión más negativa viene de la comunidad de Cataluña, donde el 19% considera que el comportamiento de los usuarios de transporte es cívico versus un 22% que lo considera incívico.</a:t>
            </a:r>
          </a:p>
          <a:p>
            <a:pPr marL="622300" indent="-203200" algn="just">
              <a:lnSpc>
                <a:spcPct val="95000"/>
              </a:lnSpc>
              <a:spcBef>
                <a:spcPts val="400"/>
              </a:spcBef>
              <a:buClr>
                <a:schemeClr val="accent3"/>
              </a:buClr>
              <a:buFont typeface="Arial" pitchFamily="34" charset="0"/>
              <a:buChar char="•"/>
            </a:pPr>
            <a:endParaRPr lang="es-ES" sz="1100" dirty="0" smtClean="0">
              <a:solidFill>
                <a:schemeClr val="tx1">
                  <a:lumMod val="75000"/>
                  <a:lumOff val="25000"/>
                </a:schemeClr>
              </a:solidFill>
              <a:latin typeface="Calibri" pitchFamily="34" charset="0"/>
              <a:cs typeface="Calibri" pitchFamily="34" charset="0"/>
            </a:endParaRPr>
          </a:p>
          <a:p>
            <a:pPr algn="just">
              <a:lnSpc>
                <a:spcPct val="95000"/>
              </a:lnSpc>
              <a:spcBef>
                <a:spcPts val="400"/>
              </a:spcBef>
              <a:buClr>
                <a:schemeClr val="accent3"/>
              </a:buClr>
            </a:pPr>
            <a:r>
              <a:rPr lang="es-ES" b="1" dirty="0" smtClean="0">
                <a:solidFill>
                  <a:schemeClr val="accent4">
                    <a:lumMod val="75000"/>
                  </a:schemeClr>
                </a:solidFill>
                <a:latin typeface="Calibri" pitchFamily="34" charset="0"/>
                <a:cs typeface="Calibri" pitchFamily="34" charset="0"/>
              </a:rPr>
              <a:t>INSEGURIDAD DURANTE LAS DIFERENTES EPOCAS DEL AÑO</a:t>
            </a:r>
            <a:endParaRPr lang="es-ES" sz="1600" dirty="0" smtClean="0">
              <a:solidFill>
                <a:schemeClr val="tx1">
                  <a:lumMod val="75000"/>
                  <a:lumOff val="25000"/>
                </a:schemeClr>
              </a:solidFill>
              <a:latin typeface="Calibri" pitchFamily="34" charset="0"/>
              <a:cs typeface="Calibri" pitchFamily="34" charset="0"/>
            </a:endParaRPr>
          </a:p>
          <a:p>
            <a:pPr algn="just">
              <a:lnSpc>
                <a:spcPct val="95000"/>
              </a:lnSpc>
              <a:spcBef>
                <a:spcPts val="400"/>
              </a:spcBef>
              <a:buClr>
                <a:schemeClr val="accent3"/>
              </a:buClr>
            </a:pPr>
            <a:r>
              <a:rPr lang="es-ES" sz="1600" dirty="0" smtClean="0">
                <a:solidFill>
                  <a:schemeClr val="tx1">
                    <a:lumMod val="75000"/>
                    <a:lumOff val="25000"/>
                  </a:schemeClr>
                </a:solidFill>
                <a:latin typeface="Calibri" pitchFamily="34" charset="0"/>
                <a:cs typeface="Calibri" pitchFamily="34" charset="0"/>
              </a:rPr>
              <a:t>La mayoría de los españoles (el 53,3%) opinan que la sensación de inseguridad se agudiza en determinados periodos del año. Opinión más extendida en el sur de la región, donde  un 62% de los andaluces declara que la sensación de seguridad aumenta en determinadas épocas.</a:t>
            </a:r>
          </a:p>
          <a:p>
            <a:pPr marL="622300" indent="-203200" algn="just">
              <a:lnSpc>
                <a:spcPct val="95000"/>
              </a:lnSpc>
              <a:spcBef>
                <a:spcPts val="400"/>
              </a:spcBef>
              <a:buClr>
                <a:schemeClr val="accent4"/>
              </a:buClr>
              <a:buFont typeface="Arial" pitchFamily="34" charset="0"/>
              <a:buChar char="•"/>
            </a:pPr>
            <a:r>
              <a:rPr lang="es-ES" sz="1600" dirty="0" smtClean="0">
                <a:solidFill>
                  <a:schemeClr val="tx1">
                    <a:lumMod val="75000"/>
                    <a:lumOff val="25000"/>
                  </a:schemeClr>
                </a:solidFill>
                <a:latin typeface="Calibri" pitchFamily="34" charset="0"/>
                <a:cs typeface="Calibri" pitchFamily="34" charset="0"/>
              </a:rPr>
              <a:t> Así, el verano es la época de verano más conflictiva (según el 64% de los españoles).</a:t>
            </a:r>
          </a:p>
          <a:p>
            <a:pPr marL="622300" indent="-203200" algn="just">
              <a:lnSpc>
                <a:spcPct val="95000"/>
              </a:lnSpc>
              <a:spcBef>
                <a:spcPts val="400"/>
              </a:spcBef>
              <a:buClr>
                <a:schemeClr val="accent4"/>
              </a:buClr>
              <a:buFont typeface="Arial" pitchFamily="34" charset="0"/>
              <a:buChar char="•"/>
            </a:pPr>
            <a:r>
              <a:rPr lang="es-ES" sz="1600" dirty="0" smtClean="0">
                <a:solidFill>
                  <a:schemeClr val="tx1">
                    <a:lumMod val="75000"/>
                    <a:lumOff val="25000"/>
                  </a:schemeClr>
                </a:solidFill>
                <a:latin typeface="Calibri" pitchFamily="34" charset="0"/>
                <a:cs typeface="Calibri" pitchFamily="34" charset="0"/>
              </a:rPr>
              <a:t>Seguido de Navidad, Semana Santa y fiestas propias de las comunidades.</a:t>
            </a:r>
          </a:p>
          <a:p>
            <a:pPr marL="622300" indent="-203200" algn="just">
              <a:lnSpc>
                <a:spcPct val="95000"/>
              </a:lnSpc>
              <a:spcBef>
                <a:spcPts val="400"/>
              </a:spcBef>
              <a:buClr>
                <a:schemeClr val="accent4"/>
              </a:buClr>
              <a:buFont typeface="Arial" pitchFamily="34" charset="0"/>
              <a:buChar char="•"/>
            </a:pPr>
            <a:r>
              <a:rPr lang="es-ES" sz="1600" dirty="0" smtClean="0">
                <a:solidFill>
                  <a:schemeClr val="tx1">
                    <a:lumMod val="75000"/>
                    <a:lumOff val="25000"/>
                  </a:schemeClr>
                </a:solidFill>
                <a:latin typeface="Calibri" pitchFamily="34" charset="0"/>
                <a:cs typeface="Calibri" pitchFamily="34" charset="0"/>
              </a:rPr>
              <a:t>En la comunidad de Madrid, tiene particular relevancia, los fines de semana (con un 39,8%)</a:t>
            </a:r>
            <a:endParaRPr lang="es-ES" sz="1600" dirty="0">
              <a:solidFill>
                <a:schemeClr val="tx1">
                  <a:lumMod val="75000"/>
                  <a:lumOff val="25000"/>
                </a:schemeClr>
              </a:solidFill>
              <a:latin typeface="Calibri" pitchFamily="34" charset="0"/>
              <a:cs typeface="Calibri" pitchFamily="34" charset="0"/>
            </a:endParaRPr>
          </a:p>
        </p:txBody>
      </p:sp>
    </p:spTree>
    <p:extLst>
      <p:ext uri="{BB962C8B-B14F-4D97-AF65-F5344CB8AC3E}">
        <p14:creationId xmlns:p14="http://schemas.microsoft.com/office/powerpoint/2010/main" xmlns="" val="774787847"/>
      </p:ext>
    </p:extLst>
  </p:cSld>
  <p:clrMapOvr>
    <a:masterClrMapping/>
  </p:clrMapOvr>
  <p:transition>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36513" y="35999"/>
            <a:ext cx="8516887" cy="648000"/>
          </a:xfrm>
          <a:prstGeom prst="rect">
            <a:avLst/>
          </a:prstGeom>
          <a:solidFill>
            <a:srgbClr val="8064A2"/>
          </a:solidFill>
          <a:ln>
            <a:noFill/>
          </a:ln>
          <a:effectLst/>
          <a:extLst/>
        </p:spPr>
        <p:txBody>
          <a:bodyPr wrap="square" lIns="0" tIns="0" rIns="0" bIns="0" anchor="ctr">
            <a:spAutoFit/>
          </a:bodyPr>
          <a:lstStyle/>
          <a:p>
            <a:endParaRPr lang="es-ES"/>
          </a:p>
        </p:txBody>
      </p:sp>
      <p:sp>
        <p:nvSpPr>
          <p:cNvPr id="4" name="3 Marcador de número de diapositiva"/>
          <p:cNvSpPr>
            <a:spLocks noGrp="1"/>
          </p:cNvSpPr>
          <p:nvPr>
            <p:ph type="sldNum" sz="quarter" idx="10"/>
          </p:nvPr>
        </p:nvSpPr>
        <p:spPr/>
        <p:txBody>
          <a:bodyPr/>
          <a:lstStyle/>
          <a:p>
            <a:r>
              <a:rPr lang="en-US" smtClean="0"/>
              <a:t>-</a:t>
            </a:r>
            <a:fld id="{41B2AE44-E9C6-4EAB-BC73-5008DB342051}" type="slidenum">
              <a:rPr lang="en-US" smtClean="0"/>
              <a:pPr/>
              <a:t>26</a:t>
            </a:fld>
            <a:r>
              <a:rPr lang="en-US" smtClean="0"/>
              <a:t>-</a:t>
            </a:r>
            <a:endParaRPr lang="en-US"/>
          </a:p>
        </p:txBody>
      </p:sp>
      <p:sp>
        <p:nvSpPr>
          <p:cNvPr id="6" name="5 CuadroTexto"/>
          <p:cNvSpPr txBox="1"/>
          <p:nvPr/>
        </p:nvSpPr>
        <p:spPr>
          <a:xfrm>
            <a:off x="56456" y="170534"/>
            <a:ext cx="6940426" cy="400110"/>
          </a:xfrm>
          <a:prstGeom prst="rect">
            <a:avLst/>
          </a:prstGeom>
          <a:noFill/>
        </p:spPr>
        <p:txBody>
          <a:bodyPr wrap="none" rtlCol="0">
            <a:spAutoFit/>
          </a:bodyPr>
          <a:lstStyle/>
          <a:p>
            <a:pPr algn="l"/>
            <a:r>
              <a:rPr lang="es-ES" sz="2000" dirty="0">
                <a:ln>
                  <a:solidFill>
                    <a:schemeClr val="bg1"/>
                  </a:solidFill>
                </a:ln>
                <a:solidFill>
                  <a:schemeClr val="bg1"/>
                </a:solidFill>
                <a:latin typeface="Calibri" pitchFamily="34" charset="0"/>
                <a:cs typeface="Calibri" pitchFamily="34" charset="0"/>
              </a:rPr>
              <a:t>PRINCIPALES RESULTADOS – INFRAESTRUCTURA DE TRANSPORTE</a:t>
            </a:r>
          </a:p>
        </p:txBody>
      </p:sp>
      <p:sp>
        <p:nvSpPr>
          <p:cNvPr id="12" name="11 CuadroTexto"/>
          <p:cNvSpPr txBox="1"/>
          <p:nvPr/>
        </p:nvSpPr>
        <p:spPr>
          <a:xfrm>
            <a:off x="488504" y="1100319"/>
            <a:ext cx="8928992" cy="5025991"/>
          </a:xfrm>
          <a:prstGeom prst="rect">
            <a:avLst/>
          </a:prstGeom>
          <a:noFill/>
        </p:spPr>
        <p:txBody>
          <a:bodyPr wrap="square" rtlCol="0">
            <a:spAutoFit/>
          </a:bodyPr>
          <a:lstStyle/>
          <a:p>
            <a:pPr algn="l">
              <a:lnSpc>
                <a:spcPct val="95000"/>
              </a:lnSpc>
              <a:spcBef>
                <a:spcPts val="600"/>
              </a:spcBef>
            </a:pPr>
            <a:r>
              <a:rPr lang="es-ES" b="1" dirty="0">
                <a:solidFill>
                  <a:schemeClr val="accent4">
                    <a:lumMod val="75000"/>
                  </a:schemeClr>
                </a:solidFill>
                <a:latin typeface="Calibri" pitchFamily="34" charset="0"/>
                <a:cs typeface="Calibri" pitchFamily="34" charset="0"/>
              </a:rPr>
              <a:t>COMPORTAMIENTOS ANTISOCIALES </a:t>
            </a:r>
            <a:r>
              <a:rPr lang="es-ES" b="1" dirty="0" smtClean="0">
                <a:solidFill>
                  <a:schemeClr val="accent4">
                    <a:lumMod val="75000"/>
                  </a:schemeClr>
                </a:solidFill>
                <a:latin typeface="Calibri" pitchFamily="34" charset="0"/>
                <a:cs typeface="Calibri" pitchFamily="34" charset="0"/>
              </a:rPr>
              <a:t>MÁ FRECUENTES</a:t>
            </a:r>
            <a:endParaRPr lang="es-ES" b="1" dirty="0">
              <a:solidFill>
                <a:schemeClr val="accent4">
                  <a:lumMod val="75000"/>
                </a:schemeClr>
              </a:solidFill>
              <a:latin typeface="Calibri" pitchFamily="34" charset="0"/>
              <a:cs typeface="Calibri" pitchFamily="34" charset="0"/>
            </a:endParaRPr>
          </a:p>
          <a:p>
            <a:pPr algn="just">
              <a:lnSpc>
                <a:spcPct val="95000"/>
              </a:lnSpc>
              <a:spcBef>
                <a:spcPts val="600"/>
              </a:spcBef>
              <a:buClr>
                <a:schemeClr val="accent3"/>
              </a:buClr>
            </a:pPr>
            <a:r>
              <a:rPr lang="es-ES" sz="1600" dirty="0" smtClean="0">
                <a:solidFill>
                  <a:schemeClr val="tx1">
                    <a:lumMod val="75000"/>
                    <a:lumOff val="25000"/>
                  </a:schemeClr>
                </a:solidFill>
                <a:latin typeface="Calibri" pitchFamily="34" charset="0"/>
                <a:cs typeface="Calibri" pitchFamily="34" charset="0"/>
              </a:rPr>
              <a:t>Robos/atracos/tirones</a:t>
            </a:r>
            <a:r>
              <a:rPr lang="es-ES" sz="1600" dirty="0">
                <a:solidFill>
                  <a:schemeClr val="tx1">
                    <a:lumMod val="75000"/>
                    <a:lumOff val="25000"/>
                  </a:schemeClr>
                </a:solidFill>
                <a:latin typeface="Calibri" pitchFamily="34" charset="0"/>
                <a:cs typeface="Calibri" pitchFamily="34" charset="0"/>
              </a:rPr>
              <a:t>, y </a:t>
            </a:r>
            <a:r>
              <a:rPr lang="es-ES" sz="1600" dirty="0" smtClean="0">
                <a:solidFill>
                  <a:schemeClr val="tx1">
                    <a:lumMod val="75000"/>
                    <a:lumOff val="25000"/>
                  </a:schemeClr>
                </a:solidFill>
                <a:latin typeface="Calibri" pitchFamily="34" charset="0"/>
                <a:cs typeface="Calibri" pitchFamily="34" charset="0"/>
              </a:rPr>
              <a:t>vandalismo/gamberrismo </a:t>
            </a:r>
            <a:r>
              <a:rPr lang="es-ES" sz="1600" dirty="0">
                <a:solidFill>
                  <a:schemeClr val="tx1">
                    <a:lumMod val="75000"/>
                    <a:lumOff val="25000"/>
                  </a:schemeClr>
                </a:solidFill>
                <a:latin typeface="Calibri" pitchFamily="34" charset="0"/>
                <a:cs typeface="Calibri" pitchFamily="34" charset="0"/>
              </a:rPr>
              <a:t>son los comportamientos antisociales que los españoles observan con más frecuencia en las </a:t>
            </a:r>
            <a:r>
              <a:rPr lang="es-ES" sz="1600" dirty="0" smtClean="0">
                <a:solidFill>
                  <a:schemeClr val="tx1">
                    <a:lumMod val="75000"/>
                    <a:lumOff val="25000"/>
                  </a:schemeClr>
                </a:solidFill>
                <a:latin typeface="Calibri" pitchFamily="34" charset="0"/>
                <a:cs typeface="Calibri" pitchFamily="34" charset="0"/>
              </a:rPr>
              <a:t>estaciones </a:t>
            </a:r>
            <a:r>
              <a:rPr lang="es-ES" sz="1600" dirty="0">
                <a:solidFill>
                  <a:schemeClr val="tx1">
                    <a:lumMod val="75000"/>
                    <a:lumOff val="25000"/>
                  </a:schemeClr>
                </a:solidFill>
                <a:latin typeface="Calibri" pitchFamily="34" charset="0"/>
                <a:cs typeface="Calibri" pitchFamily="34" charset="0"/>
              </a:rPr>
              <a:t>de metro, estaciones de autobuses y en las estaciones de trenes de corto recorrido.</a:t>
            </a:r>
          </a:p>
          <a:p>
            <a:pPr algn="just">
              <a:lnSpc>
                <a:spcPct val="95000"/>
              </a:lnSpc>
              <a:spcBef>
                <a:spcPts val="600"/>
              </a:spcBef>
              <a:buClr>
                <a:schemeClr val="accent3"/>
              </a:buClr>
            </a:pPr>
            <a:r>
              <a:rPr lang="es-ES" sz="1600" dirty="0">
                <a:solidFill>
                  <a:schemeClr val="tx1">
                    <a:lumMod val="75000"/>
                    <a:lumOff val="25000"/>
                  </a:schemeClr>
                </a:solidFill>
                <a:latin typeface="Calibri" pitchFamily="34" charset="0"/>
                <a:cs typeface="Calibri" pitchFamily="34" charset="0"/>
              </a:rPr>
              <a:t>Por otro lado, las zonas de aparcamiento, es el punto más sensible en estaciones de tren de largo recorrido y aeropuerto, siendo la sustracción de objetos dentro del vehículo y del propio vehículo, las conductas antisociales más destacadas en estas instalaciones.</a:t>
            </a:r>
          </a:p>
          <a:p>
            <a:pPr algn="just">
              <a:lnSpc>
                <a:spcPct val="95000"/>
              </a:lnSpc>
              <a:spcBef>
                <a:spcPts val="600"/>
              </a:spcBef>
              <a:buClr>
                <a:schemeClr val="accent3"/>
              </a:buClr>
            </a:pPr>
            <a:r>
              <a:rPr lang="es-ES" sz="1600" dirty="0">
                <a:solidFill>
                  <a:schemeClr val="tx1">
                    <a:lumMod val="75000"/>
                    <a:lumOff val="25000"/>
                  </a:schemeClr>
                </a:solidFill>
                <a:latin typeface="Calibri" pitchFamily="34" charset="0"/>
                <a:cs typeface="Calibri" pitchFamily="34" charset="0"/>
              </a:rPr>
              <a:t>Mientras que el robo del vehículo o de objetos en él es </a:t>
            </a:r>
            <a:r>
              <a:rPr lang="es-ES" sz="1600" dirty="0" smtClean="0">
                <a:solidFill>
                  <a:schemeClr val="tx1">
                    <a:lumMod val="75000"/>
                    <a:lumOff val="25000"/>
                  </a:schemeClr>
                </a:solidFill>
                <a:latin typeface="Calibri" pitchFamily="34" charset="0"/>
                <a:cs typeface="Calibri" pitchFamily="34" charset="0"/>
              </a:rPr>
              <a:t>la conducta más </a:t>
            </a:r>
            <a:r>
              <a:rPr lang="es-ES" sz="1600" dirty="0">
                <a:solidFill>
                  <a:schemeClr val="tx1">
                    <a:lumMod val="75000"/>
                    <a:lumOff val="25000"/>
                  </a:schemeClr>
                </a:solidFill>
                <a:latin typeface="Calibri" pitchFamily="34" charset="0"/>
                <a:cs typeface="Calibri" pitchFamily="34" charset="0"/>
              </a:rPr>
              <a:t>común en trenes de largo recorrido y aeropuertos.</a:t>
            </a:r>
          </a:p>
          <a:p>
            <a:pPr algn="just">
              <a:lnSpc>
                <a:spcPct val="95000"/>
              </a:lnSpc>
              <a:spcBef>
                <a:spcPts val="600"/>
              </a:spcBef>
              <a:buClr>
                <a:schemeClr val="accent3"/>
              </a:buClr>
            </a:pPr>
            <a:endParaRPr lang="es-ES" sz="1600" dirty="0">
              <a:solidFill>
                <a:schemeClr val="tx1">
                  <a:lumMod val="75000"/>
                  <a:lumOff val="25000"/>
                </a:schemeClr>
              </a:solidFill>
              <a:latin typeface="Calibri" pitchFamily="34" charset="0"/>
              <a:cs typeface="Calibri" pitchFamily="34" charset="0"/>
            </a:endParaRPr>
          </a:p>
          <a:p>
            <a:pPr algn="just">
              <a:lnSpc>
                <a:spcPct val="95000"/>
              </a:lnSpc>
              <a:spcBef>
                <a:spcPts val="600"/>
              </a:spcBef>
              <a:buClr>
                <a:schemeClr val="accent3"/>
              </a:buClr>
            </a:pPr>
            <a:r>
              <a:rPr lang="es-ES" b="1" dirty="0" smtClean="0">
                <a:solidFill>
                  <a:schemeClr val="accent4">
                    <a:lumMod val="75000"/>
                  </a:schemeClr>
                </a:solidFill>
                <a:latin typeface="Calibri" pitchFamily="34" charset="0"/>
                <a:cs typeface="Calibri" pitchFamily="34" charset="0"/>
              </a:rPr>
              <a:t>MEDIDAS DE SEGURIDAD</a:t>
            </a:r>
            <a:endParaRPr lang="es-ES" b="1" dirty="0">
              <a:solidFill>
                <a:schemeClr val="accent4">
                  <a:lumMod val="75000"/>
                </a:schemeClr>
              </a:solidFill>
              <a:latin typeface="Calibri" pitchFamily="34" charset="0"/>
              <a:cs typeface="Calibri" pitchFamily="34" charset="0"/>
            </a:endParaRPr>
          </a:p>
          <a:p>
            <a:pPr algn="l"/>
            <a:r>
              <a:rPr lang="es-ES" sz="1600" dirty="0" smtClean="0">
                <a:solidFill>
                  <a:schemeClr val="tx1">
                    <a:lumMod val="75000"/>
                    <a:lumOff val="25000"/>
                  </a:schemeClr>
                </a:solidFill>
                <a:latin typeface="Calibri" pitchFamily="34" charset="0"/>
                <a:cs typeface="Calibri" pitchFamily="34" charset="0"/>
              </a:rPr>
              <a:t>Cerca </a:t>
            </a:r>
            <a:r>
              <a:rPr lang="es-ES" sz="1600" dirty="0">
                <a:solidFill>
                  <a:schemeClr val="tx1">
                    <a:lumMod val="75000"/>
                    <a:lumOff val="25000"/>
                  </a:schemeClr>
                </a:solidFill>
                <a:latin typeface="Calibri" pitchFamily="34" charset="0"/>
                <a:cs typeface="Calibri" pitchFamily="34" charset="0"/>
              </a:rPr>
              <a:t>del 60% de los españoles considera </a:t>
            </a:r>
            <a:r>
              <a:rPr lang="es-ES" sz="1600" dirty="0" smtClean="0">
                <a:solidFill>
                  <a:schemeClr val="tx1">
                    <a:lumMod val="75000"/>
                    <a:lumOff val="25000"/>
                  </a:schemeClr>
                </a:solidFill>
                <a:latin typeface="Calibri" pitchFamily="34" charset="0"/>
                <a:cs typeface="Calibri" pitchFamily="34" charset="0"/>
              </a:rPr>
              <a:t>que las </a:t>
            </a:r>
            <a:r>
              <a:rPr lang="es-ES" sz="1600" dirty="0">
                <a:solidFill>
                  <a:schemeClr val="tx1">
                    <a:lumMod val="75000"/>
                    <a:lumOff val="25000"/>
                  </a:schemeClr>
                </a:solidFill>
                <a:latin typeface="Calibri" pitchFamily="34" charset="0"/>
                <a:cs typeface="Calibri" pitchFamily="34" charset="0"/>
              </a:rPr>
              <a:t>medidas de seguridad existentes actualmente </a:t>
            </a:r>
            <a:r>
              <a:rPr lang="es-ES" sz="1600" dirty="0" smtClean="0">
                <a:solidFill>
                  <a:schemeClr val="tx1">
                    <a:lumMod val="75000"/>
                    <a:lumOff val="25000"/>
                  </a:schemeClr>
                </a:solidFill>
                <a:latin typeface="Calibri" pitchFamily="34" charset="0"/>
                <a:cs typeface="Calibri" pitchFamily="34" charset="0"/>
              </a:rPr>
              <a:t>son insuficientes.  </a:t>
            </a:r>
            <a:endParaRPr lang="es-ES" sz="1600" dirty="0">
              <a:solidFill>
                <a:schemeClr val="tx1">
                  <a:lumMod val="75000"/>
                  <a:lumOff val="25000"/>
                </a:schemeClr>
              </a:solidFill>
              <a:latin typeface="Calibri" pitchFamily="34" charset="0"/>
              <a:cs typeface="Calibri" pitchFamily="34" charset="0"/>
            </a:endParaRPr>
          </a:p>
          <a:p>
            <a:pPr algn="l"/>
            <a:r>
              <a:rPr lang="es-ES" sz="1600" dirty="0">
                <a:solidFill>
                  <a:schemeClr val="tx1">
                    <a:lumMod val="75000"/>
                    <a:lumOff val="25000"/>
                  </a:schemeClr>
                </a:solidFill>
                <a:latin typeface="Calibri" pitchFamily="34" charset="0"/>
                <a:cs typeface="Calibri" pitchFamily="34" charset="0"/>
              </a:rPr>
              <a:t>Entre las medidas  de seguridad más reclamadas para incrementar la seguridad, destacan:</a:t>
            </a:r>
          </a:p>
          <a:p>
            <a:pPr marL="622300" indent="-203200" algn="just">
              <a:lnSpc>
                <a:spcPct val="95000"/>
              </a:lnSpc>
              <a:spcBef>
                <a:spcPts val="600"/>
              </a:spcBef>
              <a:buClr>
                <a:schemeClr val="accent4"/>
              </a:buClr>
              <a:buFont typeface="Arial" pitchFamily="34" charset="0"/>
              <a:buChar char="•"/>
            </a:pPr>
            <a:r>
              <a:rPr lang="es-ES" sz="1600" dirty="0" smtClean="0">
                <a:solidFill>
                  <a:schemeClr val="tx1">
                    <a:lumMod val="75000"/>
                    <a:lumOff val="25000"/>
                  </a:schemeClr>
                </a:solidFill>
                <a:latin typeface="Calibri" pitchFamily="34" charset="0"/>
                <a:cs typeface="Calibri" pitchFamily="34" charset="0"/>
              </a:rPr>
              <a:t>Mayor presencia de personal de seguridad, con un 78,5%.</a:t>
            </a:r>
          </a:p>
          <a:p>
            <a:pPr marL="622300" indent="-203200" algn="just">
              <a:lnSpc>
                <a:spcPct val="95000"/>
              </a:lnSpc>
              <a:spcBef>
                <a:spcPts val="600"/>
              </a:spcBef>
              <a:buClr>
                <a:schemeClr val="accent4"/>
              </a:buClr>
              <a:buFont typeface="Arial" pitchFamily="34" charset="0"/>
              <a:buChar char="•"/>
            </a:pPr>
            <a:r>
              <a:rPr lang="es-ES" sz="1600" dirty="0" smtClean="0">
                <a:solidFill>
                  <a:schemeClr val="tx1">
                    <a:lumMod val="75000"/>
                    <a:lumOff val="25000"/>
                  </a:schemeClr>
                </a:solidFill>
                <a:latin typeface="Calibri" pitchFamily="34" charset="0"/>
                <a:cs typeface="Calibri" pitchFamily="34" charset="0"/>
              </a:rPr>
              <a:t>Instalación de cámaras de video-vigilancia/circuitos cerrados, con un 52%.</a:t>
            </a:r>
          </a:p>
          <a:p>
            <a:pPr marL="622300" indent="-203200" algn="just">
              <a:lnSpc>
                <a:spcPct val="95000"/>
              </a:lnSpc>
              <a:spcBef>
                <a:spcPts val="600"/>
              </a:spcBef>
              <a:buClr>
                <a:schemeClr val="accent4"/>
              </a:buClr>
              <a:buFont typeface="Arial" pitchFamily="34" charset="0"/>
              <a:buChar char="•"/>
            </a:pPr>
            <a:r>
              <a:rPr lang="es-ES" sz="1600" dirty="0" smtClean="0">
                <a:solidFill>
                  <a:schemeClr val="tx1">
                    <a:lumMod val="75000"/>
                    <a:lumOff val="25000"/>
                  </a:schemeClr>
                </a:solidFill>
                <a:latin typeface="Calibri" pitchFamily="34" charset="0"/>
                <a:cs typeface="Calibri" pitchFamily="34" charset="0"/>
              </a:rPr>
              <a:t>Y, mayor y mejor iluminación en las diferentes zonas de las instalaciones, con un 51%.</a:t>
            </a:r>
            <a:endParaRPr lang="es-ES" sz="1600" dirty="0" smtClean="0">
              <a:latin typeface="Calibri" pitchFamily="34" charset="0"/>
              <a:cs typeface="Calibri" pitchFamily="34" charset="0"/>
            </a:endParaRPr>
          </a:p>
        </p:txBody>
      </p:sp>
    </p:spTree>
    <p:extLst>
      <p:ext uri="{BB962C8B-B14F-4D97-AF65-F5344CB8AC3E}">
        <p14:creationId xmlns:p14="http://schemas.microsoft.com/office/powerpoint/2010/main" xmlns="" val="4163242737"/>
      </p:ext>
    </p:extLst>
  </p:cSld>
  <p:clrMapOvr>
    <a:masterClrMapping/>
  </p:clrMapOvr>
  <p:transition>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Gráfico"/>
          <p:cNvGraphicFramePr/>
          <p:nvPr>
            <p:extLst>
              <p:ext uri="{D42A27DB-BD31-4B8C-83A1-F6EECF244321}">
                <p14:modId xmlns:p14="http://schemas.microsoft.com/office/powerpoint/2010/main" xmlns="" val="3228403963"/>
              </p:ext>
            </p:extLst>
          </p:nvPr>
        </p:nvGraphicFramePr>
        <p:xfrm>
          <a:off x="475680" y="1786314"/>
          <a:ext cx="5400600" cy="4347786"/>
        </p:xfrm>
        <a:graphic>
          <a:graphicData uri="http://schemas.openxmlformats.org/drawingml/2006/chart">
            <c:chart xmlns:c="http://schemas.openxmlformats.org/drawingml/2006/chart" xmlns:r="http://schemas.openxmlformats.org/officeDocument/2006/relationships" r:id="rId2"/>
          </a:graphicData>
        </a:graphic>
      </p:graphicFrame>
      <p:sp>
        <p:nvSpPr>
          <p:cNvPr id="4" name="3 Marcador de número de diapositiva"/>
          <p:cNvSpPr>
            <a:spLocks noGrp="1"/>
          </p:cNvSpPr>
          <p:nvPr>
            <p:ph type="sldNum" sz="quarter" idx="10"/>
          </p:nvPr>
        </p:nvSpPr>
        <p:spPr/>
        <p:txBody>
          <a:bodyPr/>
          <a:lstStyle/>
          <a:p>
            <a:r>
              <a:rPr lang="en-US" smtClean="0"/>
              <a:t>-</a:t>
            </a:r>
            <a:fld id="{41B2AE44-E9C6-4EAB-BC73-5008DB342051}" type="slidenum">
              <a:rPr lang="en-US" smtClean="0"/>
              <a:pPr/>
              <a:t>27</a:t>
            </a:fld>
            <a:r>
              <a:rPr lang="en-US" smtClean="0"/>
              <a:t>-</a:t>
            </a:r>
            <a:endParaRPr lang="en-US"/>
          </a:p>
        </p:txBody>
      </p:sp>
      <p:sp>
        <p:nvSpPr>
          <p:cNvPr id="5" name="4 CuadroTexto"/>
          <p:cNvSpPr txBox="1"/>
          <p:nvPr/>
        </p:nvSpPr>
        <p:spPr>
          <a:xfrm>
            <a:off x="0" y="6396335"/>
            <a:ext cx="7545288" cy="461665"/>
          </a:xfrm>
          <a:prstGeom prst="rect">
            <a:avLst/>
          </a:prstGeom>
          <a:noFill/>
        </p:spPr>
        <p:txBody>
          <a:bodyPr wrap="square" rtlCol="0">
            <a:spAutoFit/>
          </a:bodyPr>
          <a:lstStyle>
            <a:defPPr>
              <a:defRPr lang="es-ES_tradnl"/>
            </a:defPPr>
            <a:lvl1pPr algn="l">
              <a:defRPr sz="1200">
                <a:solidFill>
                  <a:schemeClr val="bg1">
                    <a:lumMod val="50000"/>
                  </a:schemeClr>
                </a:solidFill>
                <a:latin typeface="Calibri" pitchFamily="34" charset="0"/>
                <a:cs typeface="Calibri" pitchFamily="34" charset="0"/>
              </a:defRPr>
            </a:lvl1pPr>
          </a:lstStyle>
          <a:p>
            <a:r>
              <a:rPr lang="es-ES" dirty="0" err="1" smtClean="0">
                <a:solidFill>
                  <a:prstClr val="white">
                    <a:lumMod val="50000"/>
                  </a:prstClr>
                </a:solidFill>
              </a:rPr>
              <a:t>T1</a:t>
            </a:r>
            <a:r>
              <a:rPr lang="es-ES" dirty="0">
                <a:solidFill>
                  <a:prstClr val="white">
                    <a:lumMod val="50000"/>
                  </a:prstClr>
                </a:solidFill>
              </a:rPr>
              <a:t>.- </a:t>
            </a:r>
            <a:r>
              <a:rPr lang="es-ES" dirty="0" smtClean="0">
                <a:solidFill>
                  <a:prstClr val="white">
                    <a:lumMod val="50000"/>
                  </a:prstClr>
                </a:solidFill>
              </a:rPr>
              <a:t>En general, ¿con qué frecuencia viaja o hace uso de instalaciones de transporte (estaciones de tren, </a:t>
            </a:r>
            <a:br>
              <a:rPr lang="es-ES" dirty="0" smtClean="0">
                <a:solidFill>
                  <a:prstClr val="white">
                    <a:lumMod val="50000"/>
                  </a:prstClr>
                </a:solidFill>
              </a:rPr>
            </a:br>
            <a:r>
              <a:rPr lang="es-ES" dirty="0" smtClean="0">
                <a:solidFill>
                  <a:prstClr val="white">
                    <a:lumMod val="50000"/>
                  </a:prstClr>
                </a:solidFill>
              </a:rPr>
              <a:t>estaciones de metro, grandes estaciones de autobuses / intercambiadores, aeropuertos, etc.)?</a:t>
            </a:r>
            <a:endParaRPr lang="es-ES" dirty="0">
              <a:solidFill>
                <a:prstClr val="white">
                  <a:lumMod val="50000"/>
                </a:prstClr>
              </a:solidFill>
            </a:endParaRPr>
          </a:p>
        </p:txBody>
      </p:sp>
      <p:sp>
        <p:nvSpPr>
          <p:cNvPr id="14" name="13 CuadroTexto"/>
          <p:cNvSpPr txBox="1"/>
          <p:nvPr/>
        </p:nvSpPr>
        <p:spPr>
          <a:xfrm rot="16200000">
            <a:off x="4434726" y="3779295"/>
            <a:ext cx="2907237" cy="276999"/>
          </a:xfrm>
          <a:prstGeom prst="rect">
            <a:avLst/>
          </a:prstGeom>
          <a:noFill/>
        </p:spPr>
        <p:txBody>
          <a:bodyPr wrap="square" lIns="36000" rIns="36000" rtlCol="0" anchor="ctr">
            <a:spAutoFit/>
          </a:bodyPr>
          <a:lstStyle>
            <a:defPPr>
              <a:defRPr lang="es-ES_tradnl"/>
            </a:defPPr>
            <a:lvl1pPr algn="l">
              <a:defRPr sz="1200">
                <a:latin typeface="Calibri" pitchFamily="34" charset="0"/>
                <a:cs typeface="Calibri" pitchFamily="34" charset="0"/>
              </a:defRPr>
            </a:lvl1pPr>
          </a:lstStyle>
          <a:p>
            <a:r>
              <a:rPr lang="es-ES" dirty="0" smtClean="0">
                <a:solidFill>
                  <a:prstClr val="black"/>
                </a:solidFill>
              </a:rPr>
              <a:t>BASE Total muestra: </a:t>
            </a:r>
            <a:r>
              <a:rPr lang="es-ES" dirty="0">
                <a:solidFill>
                  <a:prstClr val="black"/>
                </a:solidFill>
              </a:rPr>
              <a:t>2.081 CASOS</a:t>
            </a:r>
          </a:p>
        </p:txBody>
      </p:sp>
      <p:sp>
        <p:nvSpPr>
          <p:cNvPr id="16" name="15 CuadroTexto"/>
          <p:cNvSpPr txBox="1"/>
          <p:nvPr/>
        </p:nvSpPr>
        <p:spPr>
          <a:xfrm>
            <a:off x="6304860" y="2272122"/>
            <a:ext cx="1136608" cy="884238"/>
          </a:xfrm>
          <a:prstGeom prst="rect">
            <a:avLst/>
          </a:prstGeom>
          <a:noFill/>
        </p:spPr>
        <p:txBody>
          <a:bodyPr wrap="none" lIns="0" tIns="720000" rIns="0" bIns="0" rtlCol="0" anchor="ctr">
            <a:noAutofit/>
          </a:bodyPr>
          <a:lstStyle>
            <a:defPPr>
              <a:defRPr lang="es-ES_tradnl"/>
            </a:defPPr>
            <a:lvl1pPr>
              <a:spcBef>
                <a:spcPts val="600"/>
              </a:spcBef>
              <a:defRPr sz="13800" b="1">
                <a:solidFill>
                  <a:schemeClr val="accent3">
                    <a:lumMod val="20000"/>
                    <a:lumOff val="80000"/>
                  </a:schemeClr>
                </a:solidFill>
                <a:latin typeface="+mj-lt"/>
                <a:ea typeface="Verdana" pitchFamily="34" charset="0"/>
                <a:cs typeface="Verdana" pitchFamily="34" charset="0"/>
              </a:defRPr>
            </a:lvl1pPr>
          </a:lstStyle>
          <a:p>
            <a:r>
              <a:rPr lang="es-ES" dirty="0">
                <a:solidFill>
                  <a:schemeClr val="accent4">
                    <a:lumMod val="20000"/>
                    <a:lumOff val="80000"/>
                  </a:schemeClr>
                </a:solidFill>
              </a:rPr>
              <a:t>“</a:t>
            </a:r>
          </a:p>
        </p:txBody>
      </p:sp>
      <p:sp>
        <p:nvSpPr>
          <p:cNvPr id="17" name="16 CuadroTexto"/>
          <p:cNvSpPr txBox="1"/>
          <p:nvPr/>
        </p:nvSpPr>
        <p:spPr>
          <a:xfrm>
            <a:off x="8418864" y="4272360"/>
            <a:ext cx="1136608" cy="884238"/>
          </a:xfrm>
          <a:prstGeom prst="rect">
            <a:avLst/>
          </a:prstGeom>
          <a:noFill/>
        </p:spPr>
        <p:txBody>
          <a:bodyPr wrap="none" lIns="0" tIns="720000" rIns="0" bIns="0" rtlCol="0" anchor="ctr">
            <a:noAutofit/>
          </a:bodyPr>
          <a:lstStyle>
            <a:defPPr>
              <a:defRPr lang="es-ES_tradnl"/>
            </a:defPPr>
            <a:lvl1pPr>
              <a:spcBef>
                <a:spcPts val="600"/>
              </a:spcBef>
              <a:defRPr sz="13800" b="1">
                <a:solidFill>
                  <a:schemeClr val="accent3">
                    <a:lumMod val="20000"/>
                    <a:lumOff val="80000"/>
                  </a:schemeClr>
                </a:solidFill>
                <a:latin typeface="+mj-lt"/>
                <a:ea typeface="Verdana" pitchFamily="34" charset="0"/>
                <a:cs typeface="Verdana" pitchFamily="34" charset="0"/>
              </a:defRPr>
            </a:lvl1pPr>
          </a:lstStyle>
          <a:p>
            <a:r>
              <a:rPr lang="es-ES" dirty="0">
                <a:solidFill>
                  <a:schemeClr val="accent4">
                    <a:lumMod val="20000"/>
                    <a:lumOff val="80000"/>
                  </a:schemeClr>
                </a:solidFill>
              </a:rPr>
              <a:t>”</a:t>
            </a:r>
          </a:p>
        </p:txBody>
      </p:sp>
      <p:sp>
        <p:nvSpPr>
          <p:cNvPr id="18" name="17 CuadroTexto"/>
          <p:cNvSpPr txBox="1"/>
          <p:nvPr/>
        </p:nvSpPr>
        <p:spPr>
          <a:xfrm>
            <a:off x="6632480" y="2619976"/>
            <a:ext cx="2511520" cy="2308324"/>
          </a:xfrm>
          <a:prstGeom prst="rect">
            <a:avLst/>
          </a:prstGeom>
          <a:noFill/>
        </p:spPr>
        <p:txBody>
          <a:bodyPr wrap="square" rtlCol="0">
            <a:spAutoFit/>
          </a:bodyPr>
          <a:lstStyle/>
          <a:p>
            <a:pPr>
              <a:spcBef>
                <a:spcPts val="600"/>
              </a:spcBef>
            </a:pPr>
            <a:r>
              <a:rPr lang="es-ES" sz="2400" dirty="0" smtClean="0">
                <a:ln>
                  <a:solidFill>
                    <a:prstClr val="white">
                      <a:lumMod val="50000"/>
                    </a:prstClr>
                  </a:solidFill>
                </a:ln>
                <a:solidFill>
                  <a:prstClr val="black">
                    <a:lumMod val="50000"/>
                    <a:lumOff val="50000"/>
                  </a:prstClr>
                </a:solidFill>
                <a:latin typeface="Palatino" pitchFamily="18" charset="0"/>
                <a:ea typeface="Verdana" pitchFamily="34" charset="0"/>
                <a:cs typeface="Lucida Sans Unicode" pitchFamily="34" charset="0"/>
              </a:rPr>
              <a:t>Cerca del 40% de los españoles utilizan las infraestructuras de transporte de forma cotidiana</a:t>
            </a:r>
            <a:endParaRPr lang="es-ES" sz="2400" i="1" dirty="0">
              <a:ln>
                <a:solidFill>
                  <a:prstClr val="white">
                    <a:lumMod val="50000"/>
                  </a:prstClr>
                </a:solidFill>
              </a:ln>
              <a:solidFill>
                <a:prstClr val="black">
                  <a:lumMod val="50000"/>
                  <a:lumOff val="50000"/>
                </a:prstClr>
              </a:solidFill>
              <a:latin typeface="Palatino" pitchFamily="18" charset="0"/>
              <a:ea typeface="Verdana" pitchFamily="34" charset="0"/>
              <a:cs typeface="Lucida Sans Unicode" pitchFamily="34" charset="0"/>
            </a:endParaRPr>
          </a:p>
        </p:txBody>
      </p:sp>
      <p:sp>
        <p:nvSpPr>
          <p:cNvPr id="20" name="Rectangle 3"/>
          <p:cNvSpPr>
            <a:spLocks noChangeArrowheads="1"/>
          </p:cNvSpPr>
          <p:nvPr/>
        </p:nvSpPr>
        <p:spPr bwMode="auto">
          <a:xfrm>
            <a:off x="36513" y="35999"/>
            <a:ext cx="8516887" cy="648000"/>
          </a:xfrm>
          <a:prstGeom prst="rect">
            <a:avLst/>
          </a:prstGeom>
          <a:solidFill>
            <a:schemeClr val="accent4"/>
          </a:solidFill>
          <a:ln>
            <a:noFill/>
          </a:ln>
          <a:effectLst/>
          <a:extLst/>
        </p:spPr>
        <p:txBody>
          <a:bodyPr wrap="square" lIns="0" tIns="0" rIns="0" bIns="0" anchor="ctr">
            <a:spAutoFit/>
          </a:bodyPr>
          <a:lstStyle/>
          <a:p>
            <a:endParaRPr lang="es-ES"/>
          </a:p>
        </p:txBody>
      </p:sp>
      <p:sp>
        <p:nvSpPr>
          <p:cNvPr id="21" name="20 CuadroTexto"/>
          <p:cNvSpPr txBox="1"/>
          <p:nvPr/>
        </p:nvSpPr>
        <p:spPr>
          <a:xfrm>
            <a:off x="56456" y="170534"/>
            <a:ext cx="7776864" cy="400110"/>
          </a:xfrm>
          <a:prstGeom prst="rect">
            <a:avLst/>
          </a:prstGeom>
          <a:noFill/>
        </p:spPr>
        <p:txBody>
          <a:bodyPr wrap="square" rtlCol="0">
            <a:spAutoFit/>
          </a:bodyPr>
          <a:lstStyle/>
          <a:p>
            <a:pPr algn="l"/>
            <a:r>
              <a:rPr lang="es-ES" sz="2000" dirty="0">
                <a:ln>
                  <a:solidFill>
                    <a:schemeClr val="bg1"/>
                  </a:solidFill>
                </a:ln>
                <a:solidFill>
                  <a:schemeClr val="bg1"/>
                </a:solidFill>
                <a:latin typeface="Calibri" pitchFamily="34" charset="0"/>
                <a:cs typeface="Calibri" pitchFamily="34" charset="0"/>
              </a:rPr>
              <a:t>SEGURIDAD </a:t>
            </a:r>
            <a:r>
              <a:rPr lang="es-ES" sz="2000" dirty="0" smtClean="0">
                <a:ln>
                  <a:solidFill>
                    <a:schemeClr val="bg1"/>
                  </a:solidFill>
                </a:ln>
                <a:solidFill>
                  <a:schemeClr val="bg1"/>
                </a:solidFill>
                <a:latin typeface="Calibri" pitchFamily="34" charset="0"/>
                <a:cs typeface="Calibri" pitchFamily="34" charset="0"/>
              </a:rPr>
              <a:t>CIUDADANA </a:t>
            </a:r>
            <a:r>
              <a:rPr lang="es-ES" sz="2000" dirty="0">
                <a:ln>
                  <a:solidFill>
                    <a:schemeClr val="bg1"/>
                  </a:solidFill>
                </a:ln>
                <a:solidFill>
                  <a:schemeClr val="bg1"/>
                </a:solidFill>
                <a:latin typeface="Calibri" pitchFamily="34" charset="0"/>
                <a:cs typeface="Calibri" pitchFamily="34" charset="0"/>
              </a:rPr>
              <a:t>EN LAS </a:t>
            </a:r>
            <a:r>
              <a:rPr lang="es-ES" sz="2000" dirty="0" smtClean="0">
                <a:ln>
                  <a:solidFill>
                    <a:schemeClr val="bg1"/>
                  </a:solidFill>
                </a:ln>
                <a:solidFill>
                  <a:schemeClr val="bg1"/>
                </a:solidFill>
                <a:latin typeface="Calibri" pitchFamily="34" charset="0"/>
                <a:cs typeface="Calibri" pitchFamily="34" charset="0"/>
              </a:rPr>
              <a:t>INFRAESTRUCTURAS </a:t>
            </a:r>
            <a:r>
              <a:rPr lang="es-ES" sz="2000" dirty="0">
                <a:ln>
                  <a:solidFill>
                    <a:schemeClr val="bg1"/>
                  </a:solidFill>
                </a:ln>
                <a:solidFill>
                  <a:schemeClr val="bg1"/>
                </a:solidFill>
                <a:latin typeface="Calibri" pitchFamily="34" charset="0"/>
                <a:cs typeface="Calibri" pitchFamily="34" charset="0"/>
              </a:rPr>
              <a:t>DE TRANSPORTE</a:t>
            </a:r>
          </a:p>
        </p:txBody>
      </p:sp>
      <p:sp>
        <p:nvSpPr>
          <p:cNvPr id="22" name="21 CuadroTexto"/>
          <p:cNvSpPr txBox="1"/>
          <p:nvPr/>
        </p:nvSpPr>
        <p:spPr>
          <a:xfrm>
            <a:off x="56456" y="836712"/>
            <a:ext cx="8640960" cy="400110"/>
          </a:xfrm>
          <a:prstGeom prst="rect">
            <a:avLst/>
          </a:prstGeom>
          <a:noFill/>
          <a:ln>
            <a:noFill/>
          </a:ln>
        </p:spPr>
        <p:txBody>
          <a:bodyPr wrap="square" rtlCol="0">
            <a:spAutoFit/>
          </a:bodyPr>
          <a:lstStyle>
            <a:defPPr>
              <a:defRPr lang="es-ES_tradnl"/>
            </a:defPPr>
            <a:lvl1pPr algn="l">
              <a:spcBef>
                <a:spcPts val="0"/>
              </a:spcBef>
              <a:defRPr sz="2000" b="1">
                <a:solidFill>
                  <a:schemeClr val="bg1">
                    <a:lumMod val="50000"/>
                  </a:schemeClr>
                </a:solidFill>
                <a:latin typeface="Calibri" pitchFamily="34" charset="0"/>
                <a:cs typeface="Calibri" pitchFamily="34" charset="0"/>
              </a:defRPr>
            </a:lvl1pPr>
          </a:lstStyle>
          <a:p>
            <a:r>
              <a:rPr lang="es-ES" dirty="0" smtClean="0">
                <a:solidFill>
                  <a:schemeClr val="accent4">
                    <a:lumMod val="75000"/>
                  </a:schemeClr>
                </a:solidFill>
              </a:rPr>
              <a:t>Frecuencia de uso</a:t>
            </a:r>
            <a:endParaRPr lang="es-ES" dirty="0">
              <a:solidFill>
                <a:schemeClr val="accent4">
                  <a:lumMod val="75000"/>
                </a:schemeClr>
              </a:solidFill>
            </a:endParaRPr>
          </a:p>
        </p:txBody>
      </p:sp>
    </p:spTree>
    <p:extLst>
      <p:ext uri="{BB962C8B-B14F-4D97-AF65-F5344CB8AC3E}">
        <p14:creationId xmlns:p14="http://schemas.microsoft.com/office/powerpoint/2010/main" xmlns="" val="4149487810"/>
      </p:ext>
    </p:extLst>
  </p:cSld>
  <p:clrMapOvr>
    <a:masterClrMapping/>
  </p:clrMapOvr>
  <p:transition>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36513" y="35999"/>
            <a:ext cx="8516887" cy="648000"/>
          </a:xfrm>
          <a:prstGeom prst="rect">
            <a:avLst/>
          </a:prstGeom>
          <a:solidFill>
            <a:schemeClr val="accent4"/>
          </a:solidFill>
          <a:ln>
            <a:noFill/>
          </a:ln>
          <a:effectLst/>
          <a:extLst/>
        </p:spPr>
        <p:txBody>
          <a:bodyPr wrap="square" lIns="0" tIns="0" rIns="0" bIns="0" anchor="ctr">
            <a:spAutoFit/>
          </a:bodyPr>
          <a:lstStyle/>
          <a:p>
            <a:endParaRPr lang="es-ES"/>
          </a:p>
        </p:txBody>
      </p:sp>
      <p:sp>
        <p:nvSpPr>
          <p:cNvPr id="4" name="3 Marcador de número de diapositiva"/>
          <p:cNvSpPr>
            <a:spLocks noGrp="1"/>
          </p:cNvSpPr>
          <p:nvPr>
            <p:ph type="sldNum" sz="quarter" idx="10"/>
          </p:nvPr>
        </p:nvSpPr>
        <p:spPr/>
        <p:txBody>
          <a:bodyPr/>
          <a:lstStyle/>
          <a:p>
            <a:r>
              <a:rPr lang="en-US" smtClean="0"/>
              <a:t>-</a:t>
            </a:r>
            <a:fld id="{41B2AE44-E9C6-4EAB-BC73-5008DB342051}" type="slidenum">
              <a:rPr lang="en-US" smtClean="0"/>
              <a:pPr/>
              <a:t>28</a:t>
            </a:fld>
            <a:r>
              <a:rPr lang="en-US" smtClean="0"/>
              <a:t>-</a:t>
            </a:r>
            <a:endParaRPr lang="en-US"/>
          </a:p>
        </p:txBody>
      </p:sp>
      <p:sp>
        <p:nvSpPr>
          <p:cNvPr id="5" name="4 CuadroTexto"/>
          <p:cNvSpPr txBox="1"/>
          <p:nvPr/>
        </p:nvSpPr>
        <p:spPr>
          <a:xfrm>
            <a:off x="423082" y="1258758"/>
            <a:ext cx="9089408" cy="584775"/>
          </a:xfrm>
          <a:prstGeom prst="rect">
            <a:avLst/>
          </a:prstGeom>
          <a:noFill/>
        </p:spPr>
        <p:txBody>
          <a:bodyPr wrap="square" rtlCol="0">
            <a:spAutoFit/>
          </a:bodyPr>
          <a:lstStyle/>
          <a:p>
            <a:pPr algn="l"/>
            <a:r>
              <a:rPr lang="es-ES" sz="1600" dirty="0">
                <a:solidFill>
                  <a:schemeClr val="tx1">
                    <a:lumMod val="75000"/>
                    <a:lumOff val="25000"/>
                  </a:schemeClr>
                </a:solidFill>
                <a:latin typeface="Calibri" pitchFamily="34" charset="0"/>
                <a:cs typeface="Calibri" pitchFamily="34" charset="0"/>
              </a:rPr>
              <a:t>La seguridad en las infraestructuras de transporte </a:t>
            </a:r>
            <a:r>
              <a:rPr lang="es-ES" sz="1600" dirty="0" smtClean="0">
                <a:solidFill>
                  <a:schemeClr val="tx1">
                    <a:lumMod val="75000"/>
                    <a:lumOff val="25000"/>
                  </a:schemeClr>
                </a:solidFill>
                <a:latin typeface="Calibri" pitchFamily="34" charset="0"/>
                <a:cs typeface="Calibri" pitchFamily="34" charset="0"/>
              </a:rPr>
              <a:t>varía </a:t>
            </a:r>
            <a:r>
              <a:rPr lang="es-ES" sz="1600" dirty="0">
                <a:solidFill>
                  <a:schemeClr val="tx1">
                    <a:lumMod val="75000"/>
                    <a:lumOff val="25000"/>
                  </a:schemeClr>
                </a:solidFill>
                <a:latin typeface="Calibri" pitchFamily="34" charset="0"/>
                <a:cs typeface="Calibri" pitchFamily="34" charset="0"/>
              </a:rPr>
              <a:t>según la cercanía o </a:t>
            </a:r>
            <a:r>
              <a:rPr lang="es-ES" sz="1600" dirty="0" smtClean="0">
                <a:solidFill>
                  <a:schemeClr val="tx1">
                    <a:lumMod val="75000"/>
                    <a:lumOff val="25000"/>
                  </a:schemeClr>
                </a:solidFill>
                <a:latin typeface="Calibri" pitchFamily="34" charset="0"/>
                <a:cs typeface="Calibri" pitchFamily="34" charset="0"/>
              </a:rPr>
              <a:t>cotidianidad </a:t>
            </a:r>
            <a:r>
              <a:rPr lang="es-ES" sz="1600" dirty="0">
                <a:solidFill>
                  <a:schemeClr val="tx1">
                    <a:lumMod val="75000"/>
                    <a:lumOff val="25000"/>
                  </a:schemeClr>
                </a:solidFill>
                <a:latin typeface="Calibri" pitchFamily="34" charset="0"/>
                <a:cs typeface="Calibri" pitchFamily="34" charset="0"/>
              </a:rPr>
              <a:t>de las mismas, siendo en este sentido, las estaciones de metro las más </a:t>
            </a:r>
            <a:r>
              <a:rPr lang="es-ES" sz="1600" dirty="0" smtClean="0">
                <a:solidFill>
                  <a:schemeClr val="tx1">
                    <a:lumMod val="75000"/>
                    <a:lumOff val="25000"/>
                  </a:schemeClr>
                </a:solidFill>
                <a:latin typeface="Calibri" pitchFamily="34" charset="0"/>
                <a:cs typeface="Calibri" pitchFamily="34" charset="0"/>
              </a:rPr>
              <a:t>inseguras y los aeropuertos la más seguras.</a:t>
            </a:r>
            <a:endParaRPr lang="es-ES" sz="1600" dirty="0">
              <a:latin typeface="Calibri" pitchFamily="34" charset="0"/>
              <a:cs typeface="Calibri" pitchFamily="34" charset="0"/>
            </a:endParaRPr>
          </a:p>
        </p:txBody>
      </p:sp>
      <p:sp>
        <p:nvSpPr>
          <p:cNvPr id="6" name="5 CuadroTexto"/>
          <p:cNvSpPr txBox="1"/>
          <p:nvPr/>
        </p:nvSpPr>
        <p:spPr>
          <a:xfrm>
            <a:off x="56456" y="170534"/>
            <a:ext cx="7776864" cy="400110"/>
          </a:xfrm>
          <a:prstGeom prst="rect">
            <a:avLst/>
          </a:prstGeom>
          <a:noFill/>
        </p:spPr>
        <p:txBody>
          <a:bodyPr wrap="square" rtlCol="0">
            <a:spAutoFit/>
          </a:bodyPr>
          <a:lstStyle/>
          <a:p>
            <a:pPr algn="l"/>
            <a:r>
              <a:rPr lang="es-ES" sz="2000" dirty="0">
                <a:ln>
                  <a:solidFill>
                    <a:schemeClr val="bg1"/>
                  </a:solidFill>
                </a:ln>
                <a:solidFill>
                  <a:schemeClr val="bg1"/>
                </a:solidFill>
                <a:latin typeface="Calibri" pitchFamily="34" charset="0"/>
                <a:cs typeface="Calibri" pitchFamily="34" charset="0"/>
              </a:rPr>
              <a:t>SEGURIDAD </a:t>
            </a:r>
            <a:r>
              <a:rPr lang="es-ES" sz="2000" dirty="0" smtClean="0">
                <a:ln>
                  <a:solidFill>
                    <a:schemeClr val="bg1"/>
                  </a:solidFill>
                </a:ln>
                <a:solidFill>
                  <a:schemeClr val="bg1"/>
                </a:solidFill>
                <a:latin typeface="Calibri" pitchFamily="34" charset="0"/>
                <a:cs typeface="Calibri" pitchFamily="34" charset="0"/>
              </a:rPr>
              <a:t>CIUDADANA </a:t>
            </a:r>
            <a:r>
              <a:rPr lang="es-ES" sz="2000" dirty="0">
                <a:ln>
                  <a:solidFill>
                    <a:schemeClr val="bg1"/>
                  </a:solidFill>
                </a:ln>
                <a:solidFill>
                  <a:schemeClr val="bg1"/>
                </a:solidFill>
                <a:latin typeface="Calibri" pitchFamily="34" charset="0"/>
                <a:cs typeface="Calibri" pitchFamily="34" charset="0"/>
              </a:rPr>
              <a:t>EN LAS </a:t>
            </a:r>
            <a:r>
              <a:rPr lang="es-ES" sz="2000" dirty="0" smtClean="0">
                <a:ln>
                  <a:solidFill>
                    <a:schemeClr val="bg1"/>
                  </a:solidFill>
                </a:ln>
                <a:solidFill>
                  <a:schemeClr val="bg1"/>
                </a:solidFill>
                <a:latin typeface="Calibri" pitchFamily="34" charset="0"/>
                <a:cs typeface="Calibri" pitchFamily="34" charset="0"/>
              </a:rPr>
              <a:t>INFRAESTRUCTURAS </a:t>
            </a:r>
            <a:r>
              <a:rPr lang="es-ES" sz="2000" dirty="0">
                <a:ln>
                  <a:solidFill>
                    <a:schemeClr val="bg1"/>
                  </a:solidFill>
                </a:ln>
                <a:solidFill>
                  <a:schemeClr val="bg1"/>
                </a:solidFill>
                <a:latin typeface="Calibri" pitchFamily="34" charset="0"/>
                <a:cs typeface="Calibri" pitchFamily="34" charset="0"/>
              </a:rPr>
              <a:t>DE TRANSPORTE</a:t>
            </a:r>
          </a:p>
        </p:txBody>
      </p:sp>
      <p:sp>
        <p:nvSpPr>
          <p:cNvPr id="8" name="7 CuadroTexto"/>
          <p:cNvSpPr txBox="1"/>
          <p:nvPr/>
        </p:nvSpPr>
        <p:spPr>
          <a:xfrm>
            <a:off x="56456" y="836712"/>
            <a:ext cx="8640960" cy="400110"/>
          </a:xfrm>
          <a:prstGeom prst="rect">
            <a:avLst/>
          </a:prstGeom>
          <a:noFill/>
          <a:ln>
            <a:noFill/>
          </a:ln>
        </p:spPr>
        <p:txBody>
          <a:bodyPr wrap="square" rtlCol="0">
            <a:spAutoFit/>
          </a:bodyPr>
          <a:lstStyle>
            <a:defPPr>
              <a:defRPr lang="es-ES_tradnl"/>
            </a:defPPr>
            <a:lvl1pPr algn="l">
              <a:spcBef>
                <a:spcPts val="0"/>
              </a:spcBef>
              <a:defRPr sz="2000" b="1">
                <a:solidFill>
                  <a:schemeClr val="bg1">
                    <a:lumMod val="50000"/>
                  </a:schemeClr>
                </a:solidFill>
                <a:latin typeface="Calibri" pitchFamily="34" charset="0"/>
                <a:cs typeface="Calibri" pitchFamily="34" charset="0"/>
              </a:defRPr>
            </a:lvl1pPr>
          </a:lstStyle>
          <a:p>
            <a:r>
              <a:rPr lang="es-ES" dirty="0">
                <a:solidFill>
                  <a:schemeClr val="accent4">
                    <a:lumMod val="75000"/>
                  </a:schemeClr>
                </a:solidFill>
              </a:rPr>
              <a:t>Percepción de la seguridad</a:t>
            </a:r>
          </a:p>
        </p:txBody>
      </p:sp>
      <p:graphicFrame>
        <p:nvGraphicFramePr>
          <p:cNvPr id="9" name="8 Gráfico"/>
          <p:cNvGraphicFramePr/>
          <p:nvPr>
            <p:extLst>
              <p:ext uri="{D42A27DB-BD31-4B8C-83A1-F6EECF244321}">
                <p14:modId xmlns:p14="http://schemas.microsoft.com/office/powerpoint/2010/main" xmlns="" val="479810402"/>
              </p:ext>
            </p:extLst>
          </p:nvPr>
        </p:nvGraphicFramePr>
        <p:xfrm>
          <a:off x="642888" y="1884940"/>
          <a:ext cx="8630592" cy="2132878"/>
        </p:xfrm>
        <a:graphic>
          <a:graphicData uri="http://schemas.openxmlformats.org/drawingml/2006/chart">
            <c:chart xmlns:c="http://schemas.openxmlformats.org/drawingml/2006/chart" xmlns:r="http://schemas.openxmlformats.org/officeDocument/2006/relationships" r:id="rId2"/>
          </a:graphicData>
        </a:graphic>
      </p:graphicFrame>
      <p:sp>
        <p:nvSpPr>
          <p:cNvPr id="17" name="16 CuadroTexto"/>
          <p:cNvSpPr txBox="1"/>
          <p:nvPr/>
        </p:nvSpPr>
        <p:spPr>
          <a:xfrm>
            <a:off x="0" y="6396335"/>
            <a:ext cx="7545288" cy="461665"/>
          </a:xfrm>
          <a:prstGeom prst="rect">
            <a:avLst/>
          </a:prstGeom>
          <a:noFill/>
        </p:spPr>
        <p:txBody>
          <a:bodyPr wrap="square" rtlCol="0">
            <a:spAutoFit/>
          </a:bodyPr>
          <a:lstStyle>
            <a:defPPr>
              <a:defRPr lang="es-ES_tradnl"/>
            </a:defPPr>
            <a:lvl1pPr algn="l">
              <a:defRPr sz="1200">
                <a:solidFill>
                  <a:schemeClr val="bg1">
                    <a:lumMod val="50000"/>
                  </a:schemeClr>
                </a:solidFill>
                <a:latin typeface="Calibri" pitchFamily="34" charset="0"/>
                <a:cs typeface="Calibri" pitchFamily="34" charset="0"/>
              </a:defRPr>
            </a:lvl1pPr>
          </a:lstStyle>
          <a:p>
            <a:r>
              <a:rPr lang="es-ES" dirty="0"/>
              <a:t>T2a.- Considerando todas las infraestructuras de transporte ¿Cuál es su percepción sobre</a:t>
            </a:r>
            <a:br>
              <a:rPr lang="es-ES" dirty="0"/>
            </a:br>
            <a:r>
              <a:rPr lang="es-ES" dirty="0"/>
              <a:t>la seguridad en cuanto a posibles comportamientos antisociales, dentro de éstas?</a:t>
            </a:r>
          </a:p>
        </p:txBody>
      </p:sp>
      <p:sp>
        <p:nvSpPr>
          <p:cNvPr id="18" name="17 CuadroTexto"/>
          <p:cNvSpPr txBox="1"/>
          <p:nvPr/>
        </p:nvSpPr>
        <p:spPr>
          <a:xfrm rot="16200000">
            <a:off x="8005967" y="2682592"/>
            <a:ext cx="2517669" cy="276999"/>
          </a:xfrm>
          <a:prstGeom prst="rect">
            <a:avLst/>
          </a:prstGeom>
          <a:noFill/>
        </p:spPr>
        <p:txBody>
          <a:bodyPr wrap="square" lIns="36000" rIns="36000" rtlCol="0" anchor="ctr">
            <a:spAutoFit/>
          </a:bodyPr>
          <a:lstStyle>
            <a:defPPr>
              <a:defRPr lang="es-ES_tradnl"/>
            </a:defPPr>
            <a:lvl1pPr algn="l">
              <a:defRPr sz="1200">
                <a:latin typeface="Calibri" pitchFamily="34" charset="0"/>
                <a:cs typeface="Calibri" pitchFamily="34" charset="0"/>
              </a:defRPr>
            </a:lvl1pPr>
          </a:lstStyle>
          <a:p>
            <a:r>
              <a:rPr lang="es-ES" dirty="0" smtClean="0"/>
              <a:t>BASE Total muestra: 2.081 CASOS</a:t>
            </a:r>
            <a:endParaRPr lang="es-ES" dirty="0"/>
          </a:p>
        </p:txBody>
      </p:sp>
      <p:sp>
        <p:nvSpPr>
          <p:cNvPr id="19" name="18 CuadroTexto"/>
          <p:cNvSpPr txBox="1"/>
          <p:nvPr/>
        </p:nvSpPr>
        <p:spPr>
          <a:xfrm>
            <a:off x="2643862" y="4528776"/>
            <a:ext cx="1431482" cy="166199"/>
          </a:xfrm>
          <a:prstGeom prst="rect">
            <a:avLst/>
          </a:prstGeom>
          <a:noFill/>
        </p:spPr>
        <p:txBody>
          <a:bodyPr wrap="none" lIns="0" tIns="0" rIns="0" bIns="0" rtlCol="0" anchor="t">
            <a:spAutoFit/>
          </a:bodyPr>
          <a:lstStyle/>
          <a:p>
            <a:pPr marL="174625" indent="-174625" algn="l">
              <a:lnSpc>
                <a:spcPct val="90000"/>
              </a:lnSpc>
              <a:spcBef>
                <a:spcPts val="0"/>
              </a:spcBef>
            </a:pPr>
            <a:r>
              <a:rPr lang="es-ES" sz="1200" b="1" dirty="0" smtClean="0">
                <a:solidFill>
                  <a:schemeClr val="accent4">
                    <a:lumMod val="60000"/>
                    <a:lumOff val="40000"/>
                  </a:schemeClr>
                </a:solidFill>
                <a:latin typeface="Calibri" pitchFamily="34" charset="0"/>
                <a:cs typeface="Calibri" pitchFamily="34" charset="0"/>
                <a:sym typeface="Wingdings"/>
              </a:rPr>
              <a:t></a:t>
            </a:r>
            <a:r>
              <a:rPr lang="es-ES" sz="1200" b="1" dirty="0" smtClean="0">
                <a:latin typeface="Calibri" pitchFamily="34" charset="0"/>
                <a:cs typeface="Calibri" pitchFamily="34" charset="0"/>
                <a:sym typeface="Wingdings"/>
              </a:rPr>
              <a:t> Buena + Muy buena</a:t>
            </a:r>
            <a:endParaRPr lang="es-ES" sz="1200" b="1" dirty="0">
              <a:latin typeface="Calibri" pitchFamily="34" charset="0"/>
              <a:cs typeface="Calibri" pitchFamily="34" charset="0"/>
            </a:endParaRPr>
          </a:p>
        </p:txBody>
      </p:sp>
      <p:sp>
        <p:nvSpPr>
          <p:cNvPr id="20" name="19 CuadroTexto"/>
          <p:cNvSpPr txBox="1"/>
          <p:nvPr/>
        </p:nvSpPr>
        <p:spPr>
          <a:xfrm>
            <a:off x="4826490" y="4528776"/>
            <a:ext cx="637354" cy="166199"/>
          </a:xfrm>
          <a:prstGeom prst="rect">
            <a:avLst/>
          </a:prstGeom>
          <a:noFill/>
        </p:spPr>
        <p:txBody>
          <a:bodyPr wrap="none" lIns="0" tIns="0" rIns="0" bIns="0" rtlCol="0" anchor="t">
            <a:spAutoFit/>
          </a:bodyPr>
          <a:lstStyle/>
          <a:p>
            <a:pPr marL="174625" indent="-174625" algn="l">
              <a:lnSpc>
                <a:spcPct val="90000"/>
              </a:lnSpc>
              <a:spcBef>
                <a:spcPts val="0"/>
              </a:spcBef>
            </a:pPr>
            <a:r>
              <a:rPr lang="es-ES" sz="1200" b="1" dirty="0" smtClean="0">
                <a:solidFill>
                  <a:schemeClr val="accent4">
                    <a:lumMod val="20000"/>
                    <a:lumOff val="80000"/>
                  </a:schemeClr>
                </a:solidFill>
                <a:latin typeface="Calibri" pitchFamily="34" charset="0"/>
                <a:cs typeface="Calibri" pitchFamily="34" charset="0"/>
                <a:sym typeface="Wingdings"/>
              </a:rPr>
              <a:t></a:t>
            </a:r>
            <a:r>
              <a:rPr lang="es-ES" sz="1200" b="1" dirty="0" smtClean="0">
                <a:latin typeface="Calibri" pitchFamily="34" charset="0"/>
                <a:cs typeface="Calibri" pitchFamily="34" charset="0"/>
                <a:sym typeface="Wingdings"/>
              </a:rPr>
              <a:t> Regular</a:t>
            </a:r>
            <a:endParaRPr lang="es-ES" sz="1200" b="1" dirty="0">
              <a:latin typeface="Calibri" pitchFamily="34" charset="0"/>
              <a:cs typeface="Calibri" pitchFamily="34" charset="0"/>
            </a:endParaRPr>
          </a:p>
        </p:txBody>
      </p:sp>
      <p:sp>
        <p:nvSpPr>
          <p:cNvPr id="21" name="20 CuadroTexto"/>
          <p:cNvSpPr txBox="1"/>
          <p:nvPr/>
        </p:nvSpPr>
        <p:spPr>
          <a:xfrm>
            <a:off x="6214990" y="4528776"/>
            <a:ext cx="1261564" cy="166199"/>
          </a:xfrm>
          <a:prstGeom prst="rect">
            <a:avLst/>
          </a:prstGeom>
          <a:noFill/>
        </p:spPr>
        <p:txBody>
          <a:bodyPr wrap="none" lIns="0" tIns="0" rIns="0" bIns="0" rtlCol="0" anchor="t">
            <a:spAutoFit/>
          </a:bodyPr>
          <a:lstStyle/>
          <a:p>
            <a:pPr marL="174625" indent="-174625" algn="l">
              <a:lnSpc>
                <a:spcPct val="90000"/>
              </a:lnSpc>
              <a:spcBef>
                <a:spcPts val="0"/>
              </a:spcBef>
            </a:pPr>
            <a:r>
              <a:rPr lang="es-ES" sz="1200" b="1" dirty="0" smtClean="0">
                <a:solidFill>
                  <a:schemeClr val="bg1">
                    <a:lumMod val="75000"/>
                  </a:schemeClr>
                </a:solidFill>
                <a:latin typeface="Calibri" pitchFamily="34" charset="0"/>
                <a:cs typeface="Calibri" pitchFamily="34" charset="0"/>
                <a:sym typeface="Wingdings"/>
              </a:rPr>
              <a:t></a:t>
            </a:r>
            <a:r>
              <a:rPr lang="es-ES" sz="1200" b="1" dirty="0" smtClean="0">
                <a:latin typeface="Calibri" pitchFamily="34" charset="0"/>
                <a:cs typeface="Calibri" pitchFamily="34" charset="0"/>
                <a:sym typeface="Wingdings"/>
              </a:rPr>
              <a:t> Mala + Muy mala</a:t>
            </a:r>
            <a:endParaRPr lang="es-ES" sz="1200" b="1" dirty="0">
              <a:latin typeface="Calibri" pitchFamily="34" charset="0"/>
              <a:cs typeface="Calibri" pitchFamily="34" charset="0"/>
            </a:endParaRPr>
          </a:p>
        </p:txBody>
      </p:sp>
      <p:graphicFrame>
        <p:nvGraphicFramePr>
          <p:cNvPr id="22" name="21 Tabla"/>
          <p:cNvGraphicFramePr>
            <a:graphicFrameLocks noGrp="1"/>
          </p:cNvGraphicFramePr>
          <p:nvPr>
            <p:extLst>
              <p:ext uri="{D42A27DB-BD31-4B8C-83A1-F6EECF244321}">
                <p14:modId xmlns:p14="http://schemas.microsoft.com/office/powerpoint/2010/main" xmlns="" val="1733960259"/>
              </p:ext>
            </p:extLst>
          </p:nvPr>
        </p:nvGraphicFramePr>
        <p:xfrm>
          <a:off x="1126847" y="3887249"/>
          <a:ext cx="8012346" cy="544068"/>
        </p:xfrm>
        <a:graphic>
          <a:graphicData uri="http://schemas.openxmlformats.org/drawingml/2006/table">
            <a:tbl>
              <a:tblPr firstRow="1" bandRow="1">
                <a:tableStyleId>{00A15C55-8517-42AA-B614-E9B94910E393}</a:tableStyleId>
              </a:tblPr>
              <a:tblGrid>
                <a:gridCol w="1335391"/>
                <a:gridCol w="1335391"/>
                <a:gridCol w="1335391"/>
                <a:gridCol w="1335391"/>
                <a:gridCol w="1335391"/>
                <a:gridCol w="1335391"/>
              </a:tblGrid>
              <a:tr h="370840">
                <a:tc>
                  <a:txBody>
                    <a:bodyPr/>
                    <a:lstStyle/>
                    <a:p>
                      <a:pPr algn="ctr">
                        <a:lnSpc>
                          <a:spcPct val="90000"/>
                        </a:lnSpc>
                      </a:pPr>
                      <a:r>
                        <a:rPr lang="es-ES" sz="1100" b="0" i="0" dirty="0" smtClean="0">
                          <a:solidFill>
                            <a:schemeClr val="tx1"/>
                          </a:solidFill>
                          <a:latin typeface="Calibri" pitchFamily="34" charset="0"/>
                          <a:cs typeface="Calibri" pitchFamily="34" charset="0"/>
                        </a:rPr>
                        <a:t>GENERAL </a:t>
                      </a:r>
                    </a:p>
                    <a:p>
                      <a:pPr algn="ctr">
                        <a:lnSpc>
                          <a:spcPct val="90000"/>
                        </a:lnSpc>
                      </a:pPr>
                      <a:r>
                        <a:rPr lang="es-ES" sz="1100" b="0" i="0" dirty="0" smtClean="0">
                          <a:solidFill>
                            <a:schemeClr val="tx1"/>
                          </a:solidFill>
                          <a:latin typeface="Calibri" pitchFamily="34" charset="0"/>
                          <a:cs typeface="Calibri" pitchFamily="34" charset="0"/>
                        </a:rPr>
                        <a:t>(P1)</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90000"/>
                        </a:lnSpc>
                        <a:spcBef>
                          <a:spcPts val="0"/>
                        </a:spcBef>
                        <a:spcAft>
                          <a:spcPts val="0"/>
                        </a:spcAft>
                        <a:buClrTx/>
                        <a:buSzTx/>
                        <a:buFontTx/>
                        <a:buNone/>
                        <a:tabLst/>
                        <a:defRPr/>
                      </a:pPr>
                      <a:r>
                        <a:rPr lang="es-ES" sz="1100" b="0" i="0" dirty="0" smtClean="0">
                          <a:solidFill>
                            <a:schemeClr val="tx1"/>
                          </a:solidFill>
                          <a:latin typeface="Calibri" pitchFamily="34" charset="0"/>
                          <a:cs typeface="Calibri" pitchFamily="34" charset="0"/>
                        </a:rPr>
                        <a:t>Estaciones de metro</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90000"/>
                        </a:lnSpc>
                        <a:spcBef>
                          <a:spcPts val="0"/>
                        </a:spcBef>
                        <a:spcAft>
                          <a:spcPts val="0"/>
                        </a:spcAft>
                        <a:buClrTx/>
                        <a:buSzTx/>
                        <a:buFontTx/>
                        <a:buNone/>
                        <a:tabLst/>
                        <a:defRPr/>
                      </a:pPr>
                      <a:r>
                        <a:rPr lang="es-ES" sz="1100" b="0" i="0" dirty="0" smtClean="0">
                          <a:solidFill>
                            <a:schemeClr val="tx1"/>
                          </a:solidFill>
                          <a:latin typeface="Calibri" pitchFamily="34" charset="0"/>
                          <a:cs typeface="Calibri" pitchFamily="34" charset="0"/>
                        </a:rPr>
                        <a:t>Estaciones de autobús</a:t>
                      </a:r>
                      <a:r>
                        <a:rPr lang="es-ES" sz="1100" b="0" i="0" baseline="0" dirty="0" smtClean="0">
                          <a:solidFill>
                            <a:schemeClr val="tx1"/>
                          </a:solidFill>
                          <a:latin typeface="Calibri" pitchFamily="34" charset="0"/>
                          <a:cs typeface="Calibri" pitchFamily="34" charset="0"/>
                        </a:rPr>
                        <a:t> / intercambiadores</a:t>
                      </a:r>
                      <a:endParaRPr lang="es-ES" sz="1100" b="0" i="0" dirty="0" smtClean="0">
                        <a:solidFill>
                          <a:schemeClr val="tx1"/>
                        </a:solidFill>
                        <a:latin typeface="Calibri" pitchFamily="34" charset="0"/>
                        <a:cs typeface="Calibri" pitchFamily="34" charset="0"/>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90000"/>
                        </a:lnSpc>
                        <a:spcBef>
                          <a:spcPts val="0"/>
                        </a:spcBef>
                        <a:spcAft>
                          <a:spcPts val="0"/>
                        </a:spcAft>
                        <a:buClrTx/>
                        <a:buSzTx/>
                        <a:buFontTx/>
                        <a:buNone/>
                        <a:tabLst/>
                        <a:defRPr/>
                      </a:pPr>
                      <a:r>
                        <a:rPr lang="es-ES" sz="1100" b="0" i="0" dirty="0" smtClean="0">
                          <a:solidFill>
                            <a:schemeClr val="tx1"/>
                          </a:solidFill>
                          <a:latin typeface="Calibri" pitchFamily="34" charset="0"/>
                          <a:cs typeface="Calibri" pitchFamily="34" charset="0"/>
                        </a:rPr>
                        <a:t>Estaciones de tren</a:t>
                      </a:r>
                      <a:r>
                        <a:rPr lang="es-ES" sz="1100" b="0" i="0" baseline="0" dirty="0" smtClean="0">
                          <a:solidFill>
                            <a:schemeClr val="tx1"/>
                          </a:solidFill>
                          <a:latin typeface="Calibri" pitchFamily="34" charset="0"/>
                          <a:cs typeface="Calibri" pitchFamily="34" charset="0"/>
                        </a:rPr>
                        <a:t> de corto recorrido / cercanías</a:t>
                      </a:r>
                      <a:endParaRPr lang="es-ES" sz="1100" b="0" i="0" dirty="0" smtClean="0">
                        <a:solidFill>
                          <a:schemeClr val="tx1"/>
                        </a:solidFill>
                        <a:latin typeface="Calibri" pitchFamily="34" charset="0"/>
                        <a:cs typeface="Calibri" pitchFamily="34" charset="0"/>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90000"/>
                        </a:lnSpc>
                        <a:spcBef>
                          <a:spcPts val="0"/>
                        </a:spcBef>
                        <a:spcAft>
                          <a:spcPts val="0"/>
                        </a:spcAft>
                        <a:buClrTx/>
                        <a:buSzTx/>
                        <a:buFontTx/>
                        <a:buNone/>
                        <a:tabLst/>
                        <a:defRPr/>
                      </a:pPr>
                      <a:r>
                        <a:rPr lang="es-ES" sz="1100" b="0" i="0" dirty="0" smtClean="0">
                          <a:solidFill>
                            <a:schemeClr val="tx1"/>
                          </a:solidFill>
                          <a:latin typeface="Calibri" pitchFamily="34" charset="0"/>
                          <a:cs typeface="Calibri" pitchFamily="34" charset="0"/>
                        </a:rPr>
                        <a:t>Estaciones de tren de largo recorrido</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90000"/>
                        </a:lnSpc>
                        <a:spcBef>
                          <a:spcPts val="0"/>
                        </a:spcBef>
                        <a:spcAft>
                          <a:spcPts val="0"/>
                        </a:spcAft>
                        <a:buClrTx/>
                        <a:buSzTx/>
                        <a:buFontTx/>
                        <a:buNone/>
                        <a:tabLst/>
                        <a:defRPr/>
                      </a:pPr>
                      <a:r>
                        <a:rPr lang="es-ES" sz="1100" b="0" i="0" dirty="0" smtClean="0">
                          <a:solidFill>
                            <a:schemeClr val="tx1"/>
                          </a:solidFill>
                          <a:latin typeface="Calibri" pitchFamily="34" charset="0"/>
                          <a:cs typeface="Calibri" pitchFamily="34" charset="0"/>
                        </a:rPr>
                        <a:t>Aeropuertos españoles</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5" name="14 Gráfico"/>
          <p:cNvGraphicFramePr/>
          <p:nvPr>
            <p:extLst>
              <p:ext uri="{D42A27DB-BD31-4B8C-83A1-F6EECF244321}">
                <p14:modId xmlns:p14="http://schemas.microsoft.com/office/powerpoint/2010/main" xmlns="" val="3924165505"/>
              </p:ext>
            </p:extLst>
          </p:nvPr>
        </p:nvGraphicFramePr>
        <p:xfrm>
          <a:off x="642888" y="4805876"/>
          <a:ext cx="8630592" cy="1470240"/>
        </p:xfrm>
        <a:graphic>
          <a:graphicData uri="http://schemas.openxmlformats.org/drawingml/2006/chart">
            <c:chart xmlns:c="http://schemas.openxmlformats.org/drawingml/2006/chart" xmlns:r="http://schemas.openxmlformats.org/officeDocument/2006/relationships" r:id="rId3"/>
          </a:graphicData>
        </a:graphic>
      </p:graphicFrame>
      <p:sp>
        <p:nvSpPr>
          <p:cNvPr id="16" name="15 Rectángulo"/>
          <p:cNvSpPr/>
          <p:nvPr/>
        </p:nvSpPr>
        <p:spPr>
          <a:xfrm>
            <a:off x="1170790" y="4930540"/>
            <a:ext cx="2417539" cy="338554"/>
          </a:xfrm>
          <a:prstGeom prst="rect">
            <a:avLst/>
          </a:prstGeom>
        </p:spPr>
        <p:txBody>
          <a:bodyPr wrap="square">
            <a:spAutoFit/>
          </a:bodyPr>
          <a:lstStyle/>
          <a:p>
            <a:pPr lvl="0" algn="l" fontAlgn="auto">
              <a:spcBef>
                <a:spcPts val="0"/>
              </a:spcBef>
              <a:spcAft>
                <a:spcPts val="0"/>
              </a:spcAft>
            </a:pPr>
            <a:r>
              <a:rPr lang="es-ES" sz="1600" b="1" dirty="0">
                <a:solidFill>
                  <a:srgbClr val="8064A2">
                    <a:lumMod val="75000"/>
                  </a:srgbClr>
                </a:solidFill>
                <a:latin typeface="Calibri" pitchFamily="34" charset="0"/>
                <a:cs typeface="Calibri" pitchFamily="34" charset="0"/>
              </a:rPr>
              <a:t>ÍNDICE DE </a:t>
            </a:r>
            <a:r>
              <a:rPr lang="es-ES" sz="1600" b="1" dirty="0" smtClean="0">
                <a:solidFill>
                  <a:srgbClr val="8064A2">
                    <a:lumMod val="75000"/>
                  </a:srgbClr>
                </a:solidFill>
                <a:latin typeface="Calibri" pitchFamily="34" charset="0"/>
                <a:cs typeface="Calibri" pitchFamily="34" charset="0"/>
              </a:rPr>
              <a:t>SEGURIDAD</a:t>
            </a:r>
            <a:r>
              <a:rPr lang="es-ES" sz="1600" b="1" baseline="30000" dirty="0" smtClean="0">
                <a:solidFill>
                  <a:srgbClr val="8064A2">
                    <a:lumMod val="75000"/>
                  </a:srgbClr>
                </a:solidFill>
                <a:latin typeface="Calibri" pitchFamily="34" charset="0"/>
                <a:cs typeface="Calibri" pitchFamily="34" charset="0"/>
              </a:rPr>
              <a:t>2</a:t>
            </a:r>
            <a:endParaRPr lang="es-ES" sz="1600" i="1" baseline="30000" dirty="0">
              <a:solidFill>
                <a:srgbClr val="8064A2">
                  <a:lumMod val="75000"/>
                </a:srgbClr>
              </a:solidFill>
              <a:latin typeface="Calibri" pitchFamily="34" charset="0"/>
              <a:cs typeface="Calibri" pitchFamily="34" charset="0"/>
            </a:endParaRPr>
          </a:p>
        </p:txBody>
      </p:sp>
      <p:sp>
        <p:nvSpPr>
          <p:cNvPr id="24" name="23 CuadroTexto"/>
          <p:cNvSpPr txBox="1"/>
          <p:nvPr/>
        </p:nvSpPr>
        <p:spPr>
          <a:xfrm>
            <a:off x="1272390" y="6164260"/>
            <a:ext cx="7955512" cy="246221"/>
          </a:xfrm>
          <a:prstGeom prst="rect">
            <a:avLst/>
          </a:prstGeom>
          <a:noFill/>
        </p:spPr>
        <p:txBody>
          <a:bodyPr wrap="square" rtlCol="0">
            <a:spAutoFit/>
          </a:bodyPr>
          <a:lstStyle>
            <a:defPPr>
              <a:defRPr lang="es-ES_tradnl"/>
            </a:defPPr>
            <a:lvl1pPr algn="l">
              <a:defRPr sz="1200">
                <a:solidFill>
                  <a:schemeClr val="bg1">
                    <a:lumMod val="50000"/>
                  </a:schemeClr>
                </a:solidFill>
                <a:latin typeface="Calibri" pitchFamily="34" charset="0"/>
                <a:cs typeface="Calibri" pitchFamily="34" charset="0"/>
              </a:defRPr>
            </a:lvl1pPr>
          </a:lstStyle>
          <a:p>
            <a:pPr algn="r"/>
            <a:r>
              <a:rPr lang="es-ES" sz="1000" i="1" baseline="30000" dirty="0" smtClean="0"/>
              <a:t>1 </a:t>
            </a:r>
            <a:r>
              <a:rPr lang="es-ES" sz="1000" i="1" dirty="0" smtClean="0"/>
              <a:t>ÍNDICE DE SEGURIDAD es la diferencia porcentual entre las valoraciones positivas y las negativa (% Muy buena + % Buena - % </a:t>
            </a:r>
            <a:r>
              <a:rPr lang="es-ES" sz="1000" i="1" dirty="0"/>
              <a:t>M</a:t>
            </a:r>
            <a:r>
              <a:rPr lang="es-ES" sz="1000" i="1" dirty="0" smtClean="0"/>
              <a:t>ala - % Muy Mala)</a:t>
            </a:r>
            <a:endParaRPr lang="es-ES" sz="1000" i="1" dirty="0"/>
          </a:p>
        </p:txBody>
      </p:sp>
    </p:spTree>
    <p:extLst>
      <p:ext uri="{BB962C8B-B14F-4D97-AF65-F5344CB8AC3E}">
        <p14:creationId xmlns:p14="http://schemas.microsoft.com/office/powerpoint/2010/main" xmlns="" val="1276173459"/>
      </p:ext>
    </p:extLst>
  </p:cSld>
  <p:clrMapOvr>
    <a:masterClrMapping/>
  </p:clrMapOvr>
  <p:transition>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 name="76 Grupo"/>
          <p:cNvGrpSpPr/>
          <p:nvPr/>
        </p:nvGrpSpPr>
        <p:grpSpPr>
          <a:xfrm>
            <a:off x="3845896" y="1981609"/>
            <a:ext cx="5715618" cy="4183695"/>
            <a:chOff x="3845895" y="1981609"/>
            <a:chExt cx="5892413" cy="4354870"/>
          </a:xfrm>
        </p:grpSpPr>
        <p:sp>
          <p:nvSpPr>
            <p:cNvPr id="78" name="77 Rectángulo"/>
            <p:cNvSpPr/>
            <p:nvPr/>
          </p:nvSpPr>
          <p:spPr bwMode="auto">
            <a:xfrm>
              <a:off x="3845895" y="1981609"/>
              <a:ext cx="936000" cy="4354870"/>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79" name="78 Rectángulo"/>
            <p:cNvSpPr/>
            <p:nvPr/>
          </p:nvSpPr>
          <p:spPr bwMode="auto">
            <a:xfrm>
              <a:off x="4837178" y="1981609"/>
              <a:ext cx="936000" cy="4354870"/>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80" name="79 Rectángulo"/>
            <p:cNvSpPr/>
            <p:nvPr/>
          </p:nvSpPr>
          <p:spPr bwMode="auto">
            <a:xfrm>
              <a:off x="5828461" y="1981609"/>
              <a:ext cx="936000" cy="4354870"/>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81" name="80 Rectángulo"/>
            <p:cNvSpPr/>
            <p:nvPr/>
          </p:nvSpPr>
          <p:spPr bwMode="auto">
            <a:xfrm>
              <a:off x="6819744" y="1981609"/>
              <a:ext cx="936000" cy="4354870"/>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82" name="81 Rectángulo"/>
            <p:cNvSpPr/>
            <p:nvPr/>
          </p:nvSpPr>
          <p:spPr bwMode="auto">
            <a:xfrm>
              <a:off x="7811027" y="1981609"/>
              <a:ext cx="936000" cy="4354870"/>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83" name="82 Rectángulo"/>
            <p:cNvSpPr/>
            <p:nvPr/>
          </p:nvSpPr>
          <p:spPr bwMode="auto">
            <a:xfrm>
              <a:off x="8802308" y="1981609"/>
              <a:ext cx="936000" cy="4354870"/>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grpSp>
      <p:grpSp>
        <p:nvGrpSpPr>
          <p:cNvPr id="84" name="83 Grupo"/>
          <p:cNvGrpSpPr/>
          <p:nvPr/>
        </p:nvGrpSpPr>
        <p:grpSpPr>
          <a:xfrm>
            <a:off x="3847554" y="5384249"/>
            <a:ext cx="5724000" cy="276999"/>
            <a:chOff x="3872984" y="5320816"/>
            <a:chExt cx="5810043" cy="276999"/>
          </a:xfrm>
        </p:grpSpPr>
        <p:sp>
          <p:nvSpPr>
            <p:cNvPr id="85" name="84 CuadroTexto"/>
            <p:cNvSpPr txBox="1"/>
            <p:nvPr/>
          </p:nvSpPr>
          <p:spPr>
            <a:xfrm>
              <a:off x="3872984" y="5320816"/>
              <a:ext cx="936000" cy="276999"/>
            </a:xfrm>
            <a:prstGeom prst="rect">
              <a:avLst/>
            </a:prstGeom>
            <a:noFill/>
          </p:spPr>
          <p:txBody>
            <a:bodyPr wrap="square" lIns="0" tIns="0" rIns="0" bIns="0" rtlCol="0">
              <a:noAutofit/>
            </a:bodyPr>
            <a:lstStyle/>
            <a:p>
              <a:r>
                <a:rPr lang="es-ES" sz="1100" dirty="0" smtClean="0">
                  <a:latin typeface="Calibri" pitchFamily="34" charset="0"/>
                  <a:cs typeface="Calibri" pitchFamily="34" charset="0"/>
                </a:rPr>
                <a:t>GENERAL </a:t>
              </a:r>
            </a:p>
            <a:p>
              <a:r>
                <a:rPr lang="es-ES" sz="1100" dirty="0" smtClean="0">
                  <a:latin typeface="Calibri" pitchFamily="34" charset="0"/>
                  <a:cs typeface="Calibri" pitchFamily="34" charset="0"/>
                </a:rPr>
                <a:t>(P1)</a:t>
              </a:r>
              <a:endParaRPr lang="es-ES" sz="1100" dirty="0">
                <a:latin typeface="Calibri" pitchFamily="34" charset="0"/>
                <a:cs typeface="Calibri" pitchFamily="34" charset="0"/>
              </a:endParaRPr>
            </a:p>
          </p:txBody>
        </p:sp>
        <p:sp>
          <p:nvSpPr>
            <p:cNvPr id="86" name="85 CuadroTexto"/>
            <p:cNvSpPr txBox="1"/>
            <p:nvPr/>
          </p:nvSpPr>
          <p:spPr>
            <a:xfrm>
              <a:off x="4847793" y="5320816"/>
              <a:ext cx="936000" cy="276999"/>
            </a:xfrm>
            <a:prstGeom prst="rect">
              <a:avLst/>
            </a:prstGeom>
            <a:noFill/>
          </p:spPr>
          <p:txBody>
            <a:bodyPr wrap="square" lIns="0" tIns="0" rIns="0" bIns="0" rtlCol="0">
              <a:noAutofit/>
            </a:bodyPr>
            <a:lstStyle/>
            <a:p>
              <a:r>
                <a:rPr lang="es-ES" sz="1100" dirty="0" smtClean="0">
                  <a:latin typeface="Calibri" pitchFamily="34" charset="0"/>
                  <a:cs typeface="Calibri" pitchFamily="34" charset="0"/>
                </a:rPr>
                <a:t>Estaciones de metro</a:t>
              </a:r>
              <a:endParaRPr lang="es-ES" sz="1100" dirty="0">
                <a:latin typeface="Calibri" pitchFamily="34" charset="0"/>
                <a:cs typeface="Calibri" pitchFamily="34" charset="0"/>
              </a:endParaRPr>
            </a:p>
          </p:txBody>
        </p:sp>
        <p:sp>
          <p:nvSpPr>
            <p:cNvPr id="87" name="86 CuadroTexto"/>
            <p:cNvSpPr txBox="1"/>
            <p:nvPr/>
          </p:nvSpPr>
          <p:spPr>
            <a:xfrm>
              <a:off x="5822602" y="5320816"/>
              <a:ext cx="936000" cy="276999"/>
            </a:xfrm>
            <a:prstGeom prst="rect">
              <a:avLst/>
            </a:prstGeom>
            <a:noFill/>
          </p:spPr>
          <p:txBody>
            <a:bodyPr wrap="square" lIns="0" tIns="0" rIns="0" bIns="0" rtlCol="0">
              <a:noAutofit/>
            </a:bodyPr>
            <a:lstStyle/>
            <a:p>
              <a:r>
                <a:rPr lang="es-ES" sz="1100" dirty="0">
                  <a:latin typeface="Calibri" pitchFamily="34" charset="0"/>
                  <a:cs typeface="Calibri" pitchFamily="34" charset="0"/>
                </a:rPr>
                <a:t>Estaciones de autobuses/ </a:t>
              </a:r>
              <a:r>
                <a:rPr lang="es-ES" sz="1100" dirty="0" smtClean="0">
                  <a:latin typeface="Calibri" pitchFamily="34" charset="0"/>
                  <a:cs typeface="Calibri" pitchFamily="34" charset="0"/>
                </a:rPr>
                <a:t>intercambia-</a:t>
              </a:r>
              <a:br>
                <a:rPr lang="es-ES" sz="1100" dirty="0" smtClean="0">
                  <a:latin typeface="Calibri" pitchFamily="34" charset="0"/>
                  <a:cs typeface="Calibri" pitchFamily="34" charset="0"/>
                </a:rPr>
              </a:br>
              <a:r>
                <a:rPr lang="es-ES" sz="1100" dirty="0" smtClean="0">
                  <a:latin typeface="Calibri" pitchFamily="34" charset="0"/>
                  <a:cs typeface="Calibri" pitchFamily="34" charset="0"/>
                </a:rPr>
                <a:t>dores</a:t>
              </a:r>
              <a:endParaRPr lang="es-ES" sz="1100" dirty="0">
                <a:latin typeface="Calibri" pitchFamily="34" charset="0"/>
                <a:cs typeface="Calibri" pitchFamily="34" charset="0"/>
              </a:endParaRPr>
            </a:p>
          </p:txBody>
        </p:sp>
        <p:sp>
          <p:nvSpPr>
            <p:cNvPr id="88" name="87 CuadroTexto"/>
            <p:cNvSpPr txBox="1"/>
            <p:nvPr/>
          </p:nvSpPr>
          <p:spPr>
            <a:xfrm>
              <a:off x="6797411" y="5320816"/>
              <a:ext cx="936000" cy="276999"/>
            </a:xfrm>
            <a:prstGeom prst="rect">
              <a:avLst/>
            </a:prstGeom>
            <a:noFill/>
          </p:spPr>
          <p:txBody>
            <a:bodyPr wrap="square" lIns="0" tIns="0" rIns="0" bIns="0" rtlCol="0">
              <a:noAutofit/>
            </a:bodyPr>
            <a:lstStyle/>
            <a:p>
              <a:r>
                <a:rPr lang="es-ES" sz="1100" dirty="0" smtClean="0">
                  <a:latin typeface="Calibri" pitchFamily="34" charset="0"/>
                  <a:cs typeface="Calibri" pitchFamily="34" charset="0"/>
                </a:rPr>
                <a:t>Estaciones de tren de corto recorrido/ cercanías</a:t>
              </a:r>
              <a:endParaRPr lang="es-ES" sz="1100" dirty="0">
                <a:latin typeface="Calibri" pitchFamily="34" charset="0"/>
                <a:cs typeface="Calibri" pitchFamily="34" charset="0"/>
              </a:endParaRPr>
            </a:p>
          </p:txBody>
        </p:sp>
        <p:sp>
          <p:nvSpPr>
            <p:cNvPr id="89" name="88 CuadroTexto"/>
            <p:cNvSpPr txBox="1"/>
            <p:nvPr/>
          </p:nvSpPr>
          <p:spPr>
            <a:xfrm>
              <a:off x="7772220" y="5320816"/>
              <a:ext cx="936000" cy="276999"/>
            </a:xfrm>
            <a:prstGeom prst="rect">
              <a:avLst/>
            </a:prstGeom>
            <a:noFill/>
          </p:spPr>
          <p:txBody>
            <a:bodyPr wrap="square" lIns="0" tIns="0" rIns="0" bIns="0" rtlCol="0">
              <a:noAutofit/>
            </a:bodyPr>
            <a:lstStyle/>
            <a:p>
              <a:r>
                <a:rPr lang="es-ES" sz="1100" dirty="0" smtClean="0">
                  <a:latin typeface="Calibri" pitchFamily="34" charset="0"/>
                  <a:cs typeface="Calibri" pitchFamily="34" charset="0"/>
                </a:rPr>
                <a:t>Estaciones de tren de largo recorrido</a:t>
              </a:r>
              <a:endParaRPr lang="es-ES" sz="1100" dirty="0">
                <a:latin typeface="Calibri" pitchFamily="34" charset="0"/>
                <a:cs typeface="Calibri" pitchFamily="34" charset="0"/>
              </a:endParaRPr>
            </a:p>
          </p:txBody>
        </p:sp>
        <p:sp>
          <p:nvSpPr>
            <p:cNvPr id="90" name="89 CuadroTexto"/>
            <p:cNvSpPr txBox="1"/>
            <p:nvPr/>
          </p:nvSpPr>
          <p:spPr>
            <a:xfrm>
              <a:off x="8747027" y="5320816"/>
              <a:ext cx="936000" cy="276999"/>
            </a:xfrm>
            <a:prstGeom prst="rect">
              <a:avLst/>
            </a:prstGeom>
            <a:noFill/>
          </p:spPr>
          <p:txBody>
            <a:bodyPr wrap="square" lIns="0" tIns="0" rIns="0" bIns="0" rtlCol="0">
              <a:noAutofit/>
            </a:bodyPr>
            <a:lstStyle/>
            <a:p>
              <a:r>
                <a:rPr lang="es-ES" sz="1100" dirty="0" smtClean="0">
                  <a:latin typeface="Calibri" pitchFamily="34" charset="0"/>
                  <a:cs typeface="Calibri" pitchFamily="34" charset="0"/>
                </a:rPr>
                <a:t>Aeropuertos españoles</a:t>
              </a:r>
              <a:endParaRPr lang="es-ES" sz="1100" dirty="0">
                <a:latin typeface="Calibri" pitchFamily="34" charset="0"/>
                <a:cs typeface="Calibri" pitchFamily="34" charset="0"/>
              </a:endParaRPr>
            </a:p>
          </p:txBody>
        </p:sp>
      </p:grpSp>
      <p:graphicFrame>
        <p:nvGraphicFramePr>
          <p:cNvPr id="18" name="17 Gráfico"/>
          <p:cNvGraphicFramePr/>
          <p:nvPr>
            <p:extLst>
              <p:ext uri="{D42A27DB-BD31-4B8C-83A1-F6EECF244321}">
                <p14:modId xmlns:p14="http://schemas.microsoft.com/office/powerpoint/2010/main" xmlns="" val="4002656892"/>
              </p:ext>
            </p:extLst>
          </p:nvPr>
        </p:nvGraphicFramePr>
        <p:xfrm>
          <a:off x="3368824" y="1651000"/>
          <a:ext cx="6454298" cy="3795726"/>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3"/>
          <p:cNvSpPr>
            <a:spLocks noChangeArrowheads="1"/>
          </p:cNvSpPr>
          <p:nvPr/>
        </p:nvSpPr>
        <p:spPr bwMode="auto">
          <a:xfrm>
            <a:off x="36513" y="35999"/>
            <a:ext cx="8516887" cy="648000"/>
          </a:xfrm>
          <a:prstGeom prst="rect">
            <a:avLst/>
          </a:prstGeom>
          <a:solidFill>
            <a:schemeClr val="accent4"/>
          </a:solidFill>
          <a:ln>
            <a:noFill/>
          </a:ln>
          <a:effectLst/>
          <a:extLst/>
        </p:spPr>
        <p:txBody>
          <a:bodyPr wrap="square" lIns="0" tIns="0" rIns="0" bIns="0" anchor="ctr">
            <a:spAutoFit/>
          </a:bodyPr>
          <a:lstStyle/>
          <a:p>
            <a:endParaRPr lang="es-ES"/>
          </a:p>
        </p:txBody>
      </p:sp>
      <p:sp>
        <p:nvSpPr>
          <p:cNvPr id="4" name="3 Marcador de número de diapositiva"/>
          <p:cNvSpPr>
            <a:spLocks noGrp="1"/>
          </p:cNvSpPr>
          <p:nvPr>
            <p:ph type="sldNum" sz="quarter" idx="10"/>
          </p:nvPr>
        </p:nvSpPr>
        <p:spPr/>
        <p:txBody>
          <a:bodyPr/>
          <a:lstStyle/>
          <a:p>
            <a:r>
              <a:rPr lang="en-US" smtClean="0"/>
              <a:t>-</a:t>
            </a:r>
            <a:fld id="{41B2AE44-E9C6-4EAB-BC73-5008DB342051}" type="slidenum">
              <a:rPr lang="en-US" smtClean="0"/>
              <a:pPr/>
              <a:t>29</a:t>
            </a:fld>
            <a:r>
              <a:rPr lang="en-US" smtClean="0"/>
              <a:t>-</a:t>
            </a:r>
            <a:endParaRPr lang="en-US"/>
          </a:p>
        </p:txBody>
      </p:sp>
      <p:sp>
        <p:nvSpPr>
          <p:cNvPr id="6" name="5 CuadroTexto"/>
          <p:cNvSpPr txBox="1"/>
          <p:nvPr/>
        </p:nvSpPr>
        <p:spPr>
          <a:xfrm>
            <a:off x="56456" y="170534"/>
            <a:ext cx="7776864" cy="400110"/>
          </a:xfrm>
          <a:prstGeom prst="rect">
            <a:avLst/>
          </a:prstGeom>
          <a:noFill/>
        </p:spPr>
        <p:txBody>
          <a:bodyPr wrap="square" rtlCol="0">
            <a:spAutoFit/>
          </a:bodyPr>
          <a:lstStyle/>
          <a:p>
            <a:pPr algn="l"/>
            <a:r>
              <a:rPr lang="es-ES" sz="2000" dirty="0">
                <a:ln>
                  <a:solidFill>
                    <a:schemeClr val="bg1"/>
                  </a:solidFill>
                </a:ln>
                <a:solidFill>
                  <a:schemeClr val="bg1"/>
                </a:solidFill>
                <a:latin typeface="Calibri" pitchFamily="34" charset="0"/>
                <a:cs typeface="Calibri" pitchFamily="34" charset="0"/>
              </a:rPr>
              <a:t>SEGURIDAD </a:t>
            </a:r>
            <a:r>
              <a:rPr lang="es-ES" sz="2000" dirty="0" smtClean="0">
                <a:ln>
                  <a:solidFill>
                    <a:schemeClr val="bg1"/>
                  </a:solidFill>
                </a:ln>
                <a:solidFill>
                  <a:schemeClr val="bg1"/>
                </a:solidFill>
                <a:latin typeface="Calibri" pitchFamily="34" charset="0"/>
                <a:cs typeface="Calibri" pitchFamily="34" charset="0"/>
              </a:rPr>
              <a:t>CIUDADANA </a:t>
            </a:r>
            <a:r>
              <a:rPr lang="es-ES" sz="2000" dirty="0">
                <a:ln>
                  <a:solidFill>
                    <a:schemeClr val="bg1"/>
                  </a:solidFill>
                </a:ln>
                <a:solidFill>
                  <a:schemeClr val="bg1"/>
                </a:solidFill>
                <a:latin typeface="Calibri" pitchFamily="34" charset="0"/>
                <a:cs typeface="Calibri" pitchFamily="34" charset="0"/>
              </a:rPr>
              <a:t>EN LAS </a:t>
            </a:r>
            <a:r>
              <a:rPr lang="es-ES" sz="2000" dirty="0" smtClean="0">
                <a:ln>
                  <a:solidFill>
                    <a:schemeClr val="bg1"/>
                  </a:solidFill>
                </a:ln>
                <a:solidFill>
                  <a:schemeClr val="bg1"/>
                </a:solidFill>
                <a:latin typeface="Calibri" pitchFamily="34" charset="0"/>
                <a:cs typeface="Calibri" pitchFamily="34" charset="0"/>
              </a:rPr>
              <a:t>INFRAESTRUCTURAS </a:t>
            </a:r>
            <a:r>
              <a:rPr lang="es-ES" sz="2000" dirty="0">
                <a:ln>
                  <a:solidFill>
                    <a:schemeClr val="bg1"/>
                  </a:solidFill>
                </a:ln>
                <a:solidFill>
                  <a:schemeClr val="bg1"/>
                </a:solidFill>
                <a:latin typeface="Calibri" pitchFamily="34" charset="0"/>
                <a:cs typeface="Calibri" pitchFamily="34" charset="0"/>
              </a:rPr>
              <a:t>DE TRANSPORTE</a:t>
            </a:r>
          </a:p>
        </p:txBody>
      </p:sp>
      <p:sp>
        <p:nvSpPr>
          <p:cNvPr id="8" name="7 CuadroTexto"/>
          <p:cNvSpPr txBox="1"/>
          <p:nvPr/>
        </p:nvSpPr>
        <p:spPr>
          <a:xfrm>
            <a:off x="56456" y="836712"/>
            <a:ext cx="8640960" cy="646331"/>
          </a:xfrm>
          <a:prstGeom prst="rect">
            <a:avLst/>
          </a:prstGeom>
          <a:noFill/>
          <a:ln>
            <a:noFill/>
          </a:ln>
        </p:spPr>
        <p:txBody>
          <a:bodyPr wrap="square" rtlCol="0">
            <a:spAutoFit/>
          </a:bodyPr>
          <a:lstStyle>
            <a:defPPr>
              <a:defRPr lang="es-ES_tradnl"/>
            </a:defPPr>
            <a:lvl1pPr algn="l">
              <a:spcBef>
                <a:spcPts val="0"/>
              </a:spcBef>
              <a:defRPr sz="2000" b="1">
                <a:solidFill>
                  <a:schemeClr val="bg1">
                    <a:lumMod val="50000"/>
                  </a:schemeClr>
                </a:solidFill>
                <a:latin typeface="Calibri" pitchFamily="34" charset="0"/>
                <a:cs typeface="Calibri" pitchFamily="34" charset="0"/>
              </a:defRPr>
            </a:lvl1pPr>
          </a:lstStyle>
          <a:p>
            <a:r>
              <a:rPr lang="es-ES" dirty="0">
                <a:solidFill>
                  <a:schemeClr val="accent4">
                    <a:lumMod val="75000"/>
                  </a:schemeClr>
                </a:solidFill>
              </a:rPr>
              <a:t>Índice de seguridad</a:t>
            </a:r>
            <a:br>
              <a:rPr lang="es-ES" dirty="0">
                <a:solidFill>
                  <a:schemeClr val="accent4">
                    <a:lumMod val="75000"/>
                  </a:schemeClr>
                </a:solidFill>
              </a:rPr>
            </a:br>
            <a:r>
              <a:rPr lang="es-ES" sz="1600" i="1" dirty="0" smtClean="0">
                <a:solidFill>
                  <a:schemeClr val="bg1">
                    <a:lumMod val="65000"/>
                  </a:schemeClr>
                </a:solidFill>
              </a:rPr>
              <a:t>Por Comunidad autónoma</a:t>
            </a:r>
            <a:endParaRPr lang="es-ES" sz="1600" i="1" dirty="0">
              <a:solidFill>
                <a:schemeClr val="bg1">
                  <a:lumMod val="65000"/>
                </a:schemeClr>
              </a:solidFill>
            </a:endParaRPr>
          </a:p>
        </p:txBody>
      </p:sp>
      <p:grpSp>
        <p:nvGrpSpPr>
          <p:cNvPr id="5" name="4 Grupo"/>
          <p:cNvGrpSpPr/>
          <p:nvPr/>
        </p:nvGrpSpPr>
        <p:grpSpPr>
          <a:xfrm>
            <a:off x="534685" y="1747791"/>
            <a:ext cx="2514964" cy="2112104"/>
            <a:chOff x="534685" y="1747791"/>
            <a:chExt cx="2514964" cy="2112104"/>
          </a:xfrm>
        </p:grpSpPr>
        <p:sp>
          <p:nvSpPr>
            <p:cNvPr id="22" name="Freeform 100"/>
            <p:cNvSpPr>
              <a:spLocks/>
            </p:cNvSpPr>
            <p:nvPr/>
          </p:nvSpPr>
          <p:spPr bwMode="auto">
            <a:xfrm>
              <a:off x="976443" y="1933941"/>
              <a:ext cx="473987" cy="334513"/>
            </a:xfrm>
            <a:custGeom>
              <a:avLst/>
              <a:gdLst>
                <a:gd name="T0" fmla="*/ 184 w 952"/>
                <a:gd name="T1" fmla="*/ 532 h 671"/>
                <a:gd name="T2" fmla="*/ 121 w 952"/>
                <a:gd name="T3" fmla="*/ 462 h 671"/>
                <a:gd name="T4" fmla="*/ 96 w 952"/>
                <a:gd name="T5" fmla="*/ 392 h 671"/>
                <a:gd name="T6" fmla="*/ 67 w 952"/>
                <a:gd name="T7" fmla="*/ 355 h 671"/>
                <a:gd name="T8" fmla="*/ 49 w 952"/>
                <a:gd name="T9" fmla="*/ 354 h 671"/>
                <a:gd name="T10" fmla="*/ 26 w 952"/>
                <a:gd name="T11" fmla="*/ 359 h 671"/>
                <a:gd name="T12" fmla="*/ 8 w 952"/>
                <a:gd name="T13" fmla="*/ 341 h 671"/>
                <a:gd name="T14" fmla="*/ 0 w 952"/>
                <a:gd name="T15" fmla="*/ 301 h 671"/>
                <a:gd name="T16" fmla="*/ 13 w 952"/>
                <a:gd name="T17" fmla="*/ 244 h 671"/>
                <a:gd name="T18" fmla="*/ 68 w 952"/>
                <a:gd name="T19" fmla="*/ 182 h 671"/>
                <a:gd name="T20" fmla="*/ 76 w 952"/>
                <a:gd name="T21" fmla="*/ 156 h 671"/>
                <a:gd name="T22" fmla="*/ 61 w 952"/>
                <a:gd name="T23" fmla="*/ 132 h 671"/>
                <a:gd name="T24" fmla="*/ 88 w 952"/>
                <a:gd name="T25" fmla="*/ 122 h 671"/>
                <a:gd name="T26" fmla="*/ 206 w 952"/>
                <a:gd name="T27" fmla="*/ 125 h 671"/>
                <a:gd name="T28" fmla="*/ 248 w 952"/>
                <a:gd name="T29" fmla="*/ 106 h 671"/>
                <a:gd name="T30" fmla="*/ 278 w 952"/>
                <a:gd name="T31" fmla="*/ 61 h 671"/>
                <a:gd name="T32" fmla="*/ 326 w 952"/>
                <a:gd name="T33" fmla="*/ 90 h 671"/>
                <a:gd name="T34" fmla="*/ 385 w 952"/>
                <a:gd name="T35" fmla="*/ 53 h 671"/>
                <a:gd name="T36" fmla="*/ 413 w 952"/>
                <a:gd name="T37" fmla="*/ 66 h 671"/>
                <a:gd name="T38" fmla="*/ 460 w 952"/>
                <a:gd name="T39" fmla="*/ 98 h 671"/>
                <a:gd name="T40" fmla="*/ 495 w 952"/>
                <a:gd name="T41" fmla="*/ 109 h 671"/>
                <a:gd name="T42" fmla="*/ 573 w 952"/>
                <a:gd name="T43" fmla="*/ 57 h 671"/>
                <a:gd name="T44" fmla="*/ 656 w 952"/>
                <a:gd name="T45" fmla="*/ 84 h 671"/>
                <a:gd name="T46" fmla="*/ 719 w 952"/>
                <a:gd name="T47" fmla="*/ 57 h 671"/>
                <a:gd name="T48" fmla="*/ 757 w 952"/>
                <a:gd name="T49" fmla="*/ 71 h 671"/>
                <a:gd name="T50" fmla="*/ 826 w 952"/>
                <a:gd name="T51" fmla="*/ 0 h 671"/>
                <a:gd name="T52" fmla="*/ 875 w 952"/>
                <a:gd name="T53" fmla="*/ 5 h 671"/>
                <a:gd name="T54" fmla="*/ 873 w 952"/>
                <a:gd name="T55" fmla="*/ 50 h 671"/>
                <a:gd name="T56" fmla="*/ 928 w 952"/>
                <a:gd name="T57" fmla="*/ 92 h 671"/>
                <a:gd name="T58" fmla="*/ 952 w 952"/>
                <a:gd name="T59" fmla="*/ 113 h 671"/>
                <a:gd name="T60" fmla="*/ 917 w 952"/>
                <a:gd name="T61" fmla="*/ 138 h 671"/>
                <a:gd name="T62" fmla="*/ 871 w 952"/>
                <a:gd name="T63" fmla="*/ 196 h 671"/>
                <a:gd name="T64" fmla="*/ 874 w 952"/>
                <a:gd name="T65" fmla="*/ 426 h 671"/>
                <a:gd name="T66" fmla="*/ 831 w 952"/>
                <a:gd name="T67" fmla="*/ 442 h 671"/>
                <a:gd name="T68" fmla="*/ 812 w 952"/>
                <a:gd name="T69" fmla="*/ 482 h 671"/>
                <a:gd name="T70" fmla="*/ 840 w 952"/>
                <a:gd name="T71" fmla="*/ 532 h 671"/>
                <a:gd name="T72" fmla="*/ 802 w 952"/>
                <a:gd name="T73" fmla="*/ 565 h 671"/>
                <a:gd name="T74" fmla="*/ 676 w 952"/>
                <a:gd name="T75" fmla="*/ 565 h 671"/>
                <a:gd name="T76" fmla="*/ 650 w 952"/>
                <a:gd name="T77" fmla="*/ 587 h 671"/>
                <a:gd name="T78" fmla="*/ 650 w 952"/>
                <a:gd name="T79" fmla="*/ 671 h 671"/>
                <a:gd name="T80" fmla="*/ 556 w 952"/>
                <a:gd name="T81" fmla="*/ 604 h 671"/>
                <a:gd name="T82" fmla="*/ 448 w 952"/>
                <a:gd name="T83" fmla="*/ 604 h 671"/>
                <a:gd name="T84" fmla="*/ 328 w 952"/>
                <a:gd name="T85" fmla="*/ 586 h 671"/>
                <a:gd name="T86" fmla="*/ 271 w 952"/>
                <a:gd name="T87" fmla="*/ 536 h 671"/>
                <a:gd name="T88" fmla="*/ 184 w 952"/>
                <a:gd name="T89" fmla="*/ 532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52" h="671">
                  <a:moveTo>
                    <a:pt x="184" y="532"/>
                  </a:moveTo>
                  <a:lnTo>
                    <a:pt x="121" y="462"/>
                  </a:lnTo>
                  <a:lnTo>
                    <a:pt x="96" y="392"/>
                  </a:lnTo>
                  <a:lnTo>
                    <a:pt x="67" y="355"/>
                  </a:lnTo>
                  <a:lnTo>
                    <a:pt x="49" y="354"/>
                  </a:lnTo>
                  <a:lnTo>
                    <a:pt x="26" y="359"/>
                  </a:lnTo>
                  <a:lnTo>
                    <a:pt x="8" y="341"/>
                  </a:lnTo>
                  <a:lnTo>
                    <a:pt x="0" y="301"/>
                  </a:lnTo>
                  <a:lnTo>
                    <a:pt x="13" y="244"/>
                  </a:lnTo>
                  <a:lnTo>
                    <a:pt x="68" y="182"/>
                  </a:lnTo>
                  <a:lnTo>
                    <a:pt x="76" y="156"/>
                  </a:lnTo>
                  <a:lnTo>
                    <a:pt x="61" y="132"/>
                  </a:lnTo>
                  <a:lnTo>
                    <a:pt x="88" y="122"/>
                  </a:lnTo>
                  <a:lnTo>
                    <a:pt x="206" y="125"/>
                  </a:lnTo>
                  <a:lnTo>
                    <a:pt x="248" y="106"/>
                  </a:lnTo>
                  <a:lnTo>
                    <a:pt x="278" y="61"/>
                  </a:lnTo>
                  <a:lnTo>
                    <a:pt x="326" y="90"/>
                  </a:lnTo>
                  <a:lnTo>
                    <a:pt x="385" y="53"/>
                  </a:lnTo>
                  <a:lnTo>
                    <a:pt x="413" y="66"/>
                  </a:lnTo>
                  <a:lnTo>
                    <a:pt x="460" y="98"/>
                  </a:lnTo>
                  <a:lnTo>
                    <a:pt x="495" y="109"/>
                  </a:lnTo>
                  <a:lnTo>
                    <a:pt x="573" y="57"/>
                  </a:lnTo>
                  <a:lnTo>
                    <a:pt x="656" y="84"/>
                  </a:lnTo>
                  <a:lnTo>
                    <a:pt x="719" y="57"/>
                  </a:lnTo>
                  <a:lnTo>
                    <a:pt x="757" y="71"/>
                  </a:lnTo>
                  <a:lnTo>
                    <a:pt x="826" y="0"/>
                  </a:lnTo>
                  <a:lnTo>
                    <a:pt x="875" y="5"/>
                  </a:lnTo>
                  <a:lnTo>
                    <a:pt x="873" y="50"/>
                  </a:lnTo>
                  <a:lnTo>
                    <a:pt x="928" y="92"/>
                  </a:lnTo>
                  <a:lnTo>
                    <a:pt x="952" y="113"/>
                  </a:lnTo>
                  <a:lnTo>
                    <a:pt x="917" y="138"/>
                  </a:lnTo>
                  <a:lnTo>
                    <a:pt x="871" y="196"/>
                  </a:lnTo>
                  <a:lnTo>
                    <a:pt x="874" y="426"/>
                  </a:lnTo>
                  <a:lnTo>
                    <a:pt x="831" y="442"/>
                  </a:lnTo>
                  <a:lnTo>
                    <a:pt x="812" y="482"/>
                  </a:lnTo>
                  <a:lnTo>
                    <a:pt x="840" y="532"/>
                  </a:lnTo>
                  <a:lnTo>
                    <a:pt x="802" y="565"/>
                  </a:lnTo>
                  <a:lnTo>
                    <a:pt x="676" y="565"/>
                  </a:lnTo>
                  <a:lnTo>
                    <a:pt x="650" y="587"/>
                  </a:lnTo>
                  <a:lnTo>
                    <a:pt x="650" y="671"/>
                  </a:lnTo>
                  <a:lnTo>
                    <a:pt x="556" y="604"/>
                  </a:lnTo>
                  <a:lnTo>
                    <a:pt x="448" y="604"/>
                  </a:lnTo>
                  <a:lnTo>
                    <a:pt x="328" y="586"/>
                  </a:lnTo>
                  <a:lnTo>
                    <a:pt x="271" y="536"/>
                  </a:lnTo>
                  <a:lnTo>
                    <a:pt x="184" y="532"/>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23" name="Freeform 65"/>
            <p:cNvSpPr>
              <a:spLocks/>
            </p:cNvSpPr>
            <p:nvPr/>
          </p:nvSpPr>
          <p:spPr bwMode="auto">
            <a:xfrm>
              <a:off x="1287618" y="2716880"/>
              <a:ext cx="531221" cy="250052"/>
            </a:xfrm>
            <a:custGeom>
              <a:avLst/>
              <a:gdLst>
                <a:gd name="T0" fmla="*/ 38 w 846"/>
                <a:gd name="T1" fmla="*/ 98 h 398"/>
                <a:gd name="T2" fmla="*/ 79 w 846"/>
                <a:gd name="T3" fmla="*/ 63 h 398"/>
                <a:gd name="T4" fmla="*/ 122 w 846"/>
                <a:gd name="T5" fmla="*/ 51 h 398"/>
                <a:gd name="T6" fmla="*/ 164 w 846"/>
                <a:gd name="T7" fmla="*/ 45 h 398"/>
                <a:gd name="T8" fmla="*/ 176 w 846"/>
                <a:gd name="T9" fmla="*/ 15 h 398"/>
                <a:gd name="T10" fmla="*/ 210 w 846"/>
                <a:gd name="T11" fmla="*/ 0 h 398"/>
                <a:gd name="T12" fmla="*/ 230 w 846"/>
                <a:gd name="T13" fmla="*/ 29 h 398"/>
                <a:gd name="T14" fmla="*/ 242 w 846"/>
                <a:gd name="T15" fmla="*/ 63 h 398"/>
                <a:gd name="T16" fmla="*/ 273 w 846"/>
                <a:gd name="T17" fmla="*/ 55 h 398"/>
                <a:gd name="T18" fmla="*/ 336 w 846"/>
                <a:gd name="T19" fmla="*/ 41 h 398"/>
                <a:gd name="T20" fmla="*/ 407 w 846"/>
                <a:gd name="T21" fmla="*/ 10 h 398"/>
                <a:gd name="T22" fmla="*/ 492 w 846"/>
                <a:gd name="T23" fmla="*/ 63 h 398"/>
                <a:gd name="T24" fmla="*/ 580 w 846"/>
                <a:gd name="T25" fmla="*/ 81 h 398"/>
                <a:gd name="T26" fmla="*/ 587 w 846"/>
                <a:gd name="T27" fmla="*/ 101 h 398"/>
                <a:gd name="T28" fmla="*/ 587 w 846"/>
                <a:gd name="T29" fmla="*/ 110 h 398"/>
                <a:gd name="T30" fmla="*/ 562 w 846"/>
                <a:gd name="T31" fmla="*/ 139 h 398"/>
                <a:gd name="T32" fmla="*/ 576 w 846"/>
                <a:gd name="T33" fmla="*/ 162 h 398"/>
                <a:gd name="T34" fmla="*/ 665 w 846"/>
                <a:gd name="T35" fmla="*/ 94 h 398"/>
                <a:gd name="T36" fmla="*/ 711 w 846"/>
                <a:gd name="T37" fmla="*/ 92 h 398"/>
                <a:gd name="T38" fmla="*/ 760 w 846"/>
                <a:gd name="T39" fmla="*/ 81 h 398"/>
                <a:gd name="T40" fmla="*/ 779 w 846"/>
                <a:gd name="T41" fmla="*/ 217 h 398"/>
                <a:gd name="T42" fmla="*/ 811 w 846"/>
                <a:gd name="T43" fmla="*/ 259 h 398"/>
                <a:gd name="T44" fmla="*/ 846 w 846"/>
                <a:gd name="T45" fmla="*/ 373 h 398"/>
                <a:gd name="T46" fmla="*/ 737 w 846"/>
                <a:gd name="T47" fmla="*/ 374 h 398"/>
                <a:gd name="T48" fmla="*/ 610 w 846"/>
                <a:gd name="T49" fmla="*/ 398 h 398"/>
                <a:gd name="T50" fmla="*/ 544 w 846"/>
                <a:gd name="T51" fmla="*/ 380 h 398"/>
                <a:gd name="T52" fmla="*/ 470 w 846"/>
                <a:gd name="T53" fmla="*/ 338 h 398"/>
                <a:gd name="T54" fmla="*/ 294 w 846"/>
                <a:gd name="T55" fmla="*/ 357 h 398"/>
                <a:gd name="T56" fmla="*/ 229 w 846"/>
                <a:gd name="T57" fmla="*/ 381 h 398"/>
                <a:gd name="T58" fmla="*/ 193 w 846"/>
                <a:gd name="T59" fmla="*/ 391 h 398"/>
                <a:gd name="T60" fmla="*/ 164 w 846"/>
                <a:gd name="T61" fmla="*/ 393 h 398"/>
                <a:gd name="T62" fmla="*/ 134 w 846"/>
                <a:gd name="T63" fmla="*/ 393 h 398"/>
                <a:gd name="T64" fmla="*/ 116 w 846"/>
                <a:gd name="T65" fmla="*/ 355 h 398"/>
                <a:gd name="T66" fmla="*/ 116 w 846"/>
                <a:gd name="T67" fmla="*/ 333 h 398"/>
                <a:gd name="T68" fmla="*/ 84 w 846"/>
                <a:gd name="T69" fmla="*/ 304 h 398"/>
                <a:gd name="T70" fmla="*/ 72 w 846"/>
                <a:gd name="T71" fmla="*/ 274 h 398"/>
                <a:gd name="T72" fmla="*/ 94 w 846"/>
                <a:gd name="T73" fmla="*/ 247 h 398"/>
                <a:gd name="T74" fmla="*/ 7 w 846"/>
                <a:gd name="T75" fmla="*/ 158 h 398"/>
                <a:gd name="T76" fmla="*/ 3 w 846"/>
                <a:gd name="T77" fmla="*/ 142 h 398"/>
                <a:gd name="T78" fmla="*/ 0 w 846"/>
                <a:gd name="T79" fmla="*/ 135 h 398"/>
                <a:gd name="T80" fmla="*/ 38 w 846"/>
                <a:gd name="T81" fmla="*/ 9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46" h="398">
                  <a:moveTo>
                    <a:pt x="38" y="98"/>
                  </a:moveTo>
                  <a:lnTo>
                    <a:pt x="79" y="63"/>
                  </a:lnTo>
                  <a:lnTo>
                    <a:pt x="122" y="51"/>
                  </a:lnTo>
                  <a:lnTo>
                    <a:pt x="164" y="45"/>
                  </a:lnTo>
                  <a:lnTo>
                    <a:pt x="176" y="15"/>
                  </a:lnTo>
                  <a:lnTo>
                    <a:pt x="210" y="0"/>
                  </a:lnTo>
                  <a:lnTo>
                    <a:pt x="230" y="29"/>
                  </a:lnTo>
                  <a:lnTo>
                    <a:pt x="242" y="63"/>
                  </a:lnTo>
                  <a:lnTo>
                    <a:pt x="273" y="55"/>
                  </a:lnTo>
                  <a:lnTo>
                    <a:pt x="336" y="41"/>
                  </a:lnTo>
                  <a:lnTo>
                    <a:pt x="407" y="10"/>
                  </a:lnTo>
                  <a:lnTo>
                    <a:pt x="492" y="63"/>
                  </a:lnTo>
                  <a:lnTo>
                    <a:pt x="580" y="81"/>
                  </a:lnTo>
                  <a:lnTo>
                    <a:pt x="587" y="101"/>
                  </a:lnTo>
                  <a:lnTo>
                    <a:pt x="587" y="110"/>
                  </a:lnTo>
                  <a:lnTo>
                    <a:pt x="562" y="139"/>
                  </a:lnTo>
                  <a:lnTo>
                    <a:pt x="576" y="162"/>
                  </a:lnTo>
                  <a:lnTo>
                    <a:pt x="665" y="94"/>
                  </a:lnTo>
                  <a:lnTo>
                    <a:pt x="711" y="92"/>
                  </a:lnTo>
                  <a:lnTo>
                    <a:pt x="760" y="81"/>
                  </a:lnTo>
                  <a:lnTo>
                    <a:pt x="779" y="217"/>
                  </a:lnTo>
                  <a:lnTo>
                    <a:pt x="811" y="259"/>
                  </a:lnTo>
                  <a:lnTo>
                    <a:pt x="846" y="373"/>
                  </a:lnTo>
                  <a:lnTo>
                    <a:pt x="737" y="374"/>
                  </a:lnTo>
                  <a:lnTo>
                    <a:pt x="610" y="398"/>
                  </a:lnTo>
                  <a:lnTo>
                    <a:pt x="544" y="380"/>
                  </a:lnTo>
                  <a:lnTo>
                    <a:pt x="470" y="338"/>
                  </a:lnTo>
                  <a:lnTo>
                    <a:pt x="294" y="357"/>
                  </a:lnTo>
                  <a:lnTo>
                    <a:pt x="229" y="381"/>
                  </a:lnTo>
                  <a:lnTo>
                    <a:pt x="193" y="391"/>
                  </a:lnTo>
                  <a:lnTo>
                    <a:pt x="164" y="393"/>
                  </a:lnTo>
                  <a:lnTo>
                    <a:pt x="134" y="393"/>
                  </a:lnTo>
                  <a:lnTo>
                    <a:pt x="116" y="355"/>
                  </a:lnTo>
                  <a:lnTo>
                    <a:pt x="116" y="333"/>
                  </a:lnTo>
                  <a:lnTo>
                    <a:pt x="84" y="304"/>
                  </a:lnTo>
                  <a:lnTo>
                    <a:pt x="72" y="274"/>
                  </a:lnTo>
                  <a:lnTo>
                    <a:pt x="94" y="247"/>
                  </a:lnTo>
                  <a:lnTo>
                    <a:pt x="7" y="158"/>
                  </a:lnTo>
                  <a:lnTo>
                    <a:pt x="3" y="142"/>
                  </a:lnTo>
                  <a:lnTo>
                    <a:pt x="0" y="135"/>
                  </a:lnTo>
                  <a:lnTo>
                    <a:pt x="38" y="98"/>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24" name="Freeform 66"/>
            <p:cNvSpPr>
              <a:spLocks/>
            </p:cNvSpPr>
            <p:nvPr/>
          </p:nvSpPr>
          <p:spPr bwMode="auto">
            <a:xfrm>
              <a:off x="1668808" y="2434600"/>
              <a:ext cx="421754" cy="317288"/>
            </a:xfrm>
            <a:custGeom>
              <a:avLst/>
              <a:gdLst>
                <a:gd name="T0" fmla="*/ 423 w 672"/>
                <a:gd name="T1" fmla="*/ 355 h 505"/>
                <a:gd name="T2" fmla="*/ 347 w 672"/>
                <a:gd name="T3" fmla="*/ 403 h 505"/>
                <a:gd name="T4" fmla="*/ 247 w 672"/>
                <a:gd name="T5" fmla="*/ 426 h 505"/>
                <a:gd name="T6" fmla="*/ 225 w 672"/>
                <a:gd name="T7" fmla="*/ 496 h 505"/>
                <a:gd name="T8" fmla="*/ 153 w 672"/>
                <a:gd name="T9" fmla="*/ 505 h 505"/>
                <a:gd name="T10" fmla="*/ 120 w 672"/>
                <a:gd name="T11" fmla="*/ 482 h 505"/>
                <a:gd name="T12" fmla="*/ 90 w 672"/>
                <a:gd name="T13" fmla="*/ 340 h 505"/>
                <a:gd name="T14" fmla="*/ 59 w 672"/>
                <a:gd name="T15" fmla="*/ 332 h 505"/>
                <a:gd name="T16" fmla="*/ 60 w 672"/>
                <a:gd name="T17" fmla="*/ 308 h 505"/>
                <a:gd name="T18" fmla="*/ 24 w 672"/>
                <a:gd name="T19" fmla="*/ 195 h 505"/>
                <a:gd name="T20" fmla="*/ 40 w 672"/>
                <a:gd name="T21" fmla="*/ 144 h 505"/>
                <a:gd name="T22" fmla="*/ 0 w 672"/>
                <a:gd name="T23" fmla="*/ 102 h 505"/>
                <a:gd name="T24" fmla="*/ 0 w 672"/>
                <a:gd name="T25" fmla="*/ 87 h 505"/>
                <a:gd name="T26" fmla="*/ 56 w 672"/>
                <a:gd name="T27" fmla="*/ 73 h 505"/>
                <a:gd name="T28" fmla="*/ 77 w 672"/>
                <a:gd name="T29" fmla="*/ 39 h 505"/>
                <a:gd name="T30" fmla="*/ 125 w 672"/>
                <a:gd name="T31" fmla="*/ 9 h 505"/>
                <a:gd name="T32" fmla="*/ 145 w 672"/>
                <a:gd name="T33" fmla="*/ 33 h 505"/>
                <a:gd name="T34" fmla="*/ 164 w 672"/>
                <a:gd name="T35" fmla="*/ 33 h 505"/>
                <a:gd name="T36" fmla="*/ 186 w 672"/>
                <a:gd name="T37" fmla="*/ 18 h 505"/>
                <a:gd name="T38" fmla="*/ 191 w 672"/>
                <a:gd name="T39" fmla="*/ 0 h 505"/>
                <a:gd name="T40" fmla="*/ 220 w 672"/>
                <a:gd name="T41" fmla="*/ 24 h 505"/>
                <a:gd name="T42" fmla="*/ 245 w 672"/>
                <a:gd name="T43" fmla="*/ 19 h 505"/>
                <a:gd name="T44" fmla="*/ 280 w 672"/>
                <a:gd name="T45" fmla="*/ 37 h 505"/>
                <a:gd name="T46" fmla="*/ 352 w 672"/>
                <a:gd name="T47" fmla="*/ 50 h 505"/>
                <a:gd name="T48" fmla="*/ 324 w 672"/>
                <a:gd name="T49" fmla="*/ 81 h 505"/>
                <a:gd name="T50" fmla="*/ 347 w 672"/>
                <a:gd name="T51" fmla="*/ 146 h 505"/>
                <a:gd name="T52" fmla="*/ 378 w 672"/>
                <a:gd name="T53" fmla="*/ 126 h 505"/>
                <a:gd name="T54" fmla="*/ 408 w 672"/>
                <a:gd name="T55" fmla="*/ 131 h 505"/>
                <a:gd name="T56" fmla="*/ 450 w 672"/>
                <a:gd name="T57" fmla="*/ 123 h 505"/>
                <a:gd name="T58" fmla="*/ 479 w 672"/>
                <a:gd name="T59" fmla="*/ 108 h 505"/>
                <a:gd name="T60" fmla="*/ 521 w 672"/>
                <a:gd name="T61" fmla="*/ 72 h 505"/>
                <a:gd name="T62" fmla="*/ 618 w 672"/>
                <a:gd name="T63" fmla="*/ 168 h 505"/>
                <a:gd name="T64" fmla="*/ 649 w 672"/>
                <a:gd name="T65" fmla="*/ 191 h 505"/>
                <a:gd name="T66" fmla="*/ 648 w 672"/>
                <a:gd name="T67" fmla="*/ 287 h 505"/>
                <a:gd name="T68" fmla="*/ 672 w 672"/>
                <a:gd name="T69" fmla="*/ 296 h 505"/>
                <a:gd name="T70" fmla="*/ 671 w 672"/>
                <a:gd name="T71" fmla="*/ 324 h 505"/>
                <a:gd name="T72" fmla="*/ 630 w 672"/>
                <a:gd name="T73" fmla="*/ 323 h 505"/>
                <a:gd name="T74" fmla="*/ 608 w 672"/>
                <a:gd name="T75" fmla="*/ 358 h 505"/>
                <a:gd name="T76" fmla="*/ 581 w 672"/>
                <a:gd name="T77" fmla="*/ 392 h 505"/>
                <a:gd name="T78" fmla="*/ 561 w 672"/>
                <a:gd name="T79" fmla="*/ 395 h 505"/>
                <a:gd name="T80" fmla="*/ 513 w 672"/>
                <a:gd name="T81" fmla="*/ 352 h 505"/>
                <a:gd name="T82" fmla="*/ 423 w 672"/>
                <a:gd name="T83" fmla="*/ 35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72" h="505">
                  <a:moveTo>
                    <a:pt x="423" y="355"/>
                  </a:moveTo>
                  <a:lnTo>
                    <a:pt x="347" y="403"/>
                  </a:lnTo>
                  <a:lnTo>
                    <a:pt x="247" y="426"/>
                  </a:lnTo>
                  <a:lnTo>
                    <a:pt x="225" y="496"/>
                  </a:lnTo>
                  <a:lnTo>
                    <a:pt x="153" y="505"/>
                  </a:lnTo>
                  <a:lnTo>
                    <a:pt x="120" y="482"/>
                  </a:lnTo>
                  <a:lnTo>
                    <a:pt x="90" y="340"/>
                  </a:lnTo>
                  <a:lnTo>
                    <a:pt x="59" y="332"/>
                  </a:lnTo>
                  <a:lnTo>
                    <a:pt x="60" y="308"/>
                  </a:lnTo>
                  <a:lnTo>
                    <a:pt x="24" y="195"/>
                  </a:lnTo>
                  <a:lnTo>
                    <a:pt x="40" y="144"/>
                  </a:lnTo>
                  <a:lnTo>
                    <a:pt x="0" y="102"/>
                  </a:lnTo>
                  <a:lnTo>
                    <a:pt x="0" y="87"/>
                  </a:lnTo>
                  <a:lnTo>
                    <a:pt x="56" y="73"/>
                  </a:lnTo>
                  <a:lnTo>
                    <a:pt x="77" y="39"/>
                  </a:lnTo>
                  <a:lnTo>
                    <a:pt x="125" y="9"/>
                  </a:lnTo>
                  <a:lnTo>
                    <a:pt x="145" y="33"/>
                  </a:lnTo>
                  <a:lnTo>
                    <a:pt x="164" y="33"/>
                  </a:lnTo>
                  <a:lnTo>
                    <a:pt x="186" y="18"/>
                  </a:lnTo>
                  <a:lnTo>
                    <a:pt x="191" y="0"/>
                  </a:lnTo>
                  <a:lnTo>
                    <a:pt x="220" y="24"/>
                  </a:lnTo>
                  <a:lnTo>
                    <a:pt x="245" y="19"/>
                  </a:lnTo>
                  <a:lnTo>
                    <a:pt x="280" y="37"/>
                  </a:lnTo>
                  <a:lnTo>
                    <a:pt x="352" y="50"/>
                  </a:lnTo>
                  <a:lnTo>
                    <a:pt x="324" y="81"/>
                  </a:lnTo>
                  <a:lnTo>
                    <a:pt x="347" y="146"/>
                  </a:lnTo>
                  <a:lnTo>
                    <a:pt x="378" y="126"/>
                  </a:lnTo>
                  <a:lnTo>
                    <a:pt x="408" y="131"/>
                  </a:lnTo>
                  <a:lnTo>
                    <a:pt x="450" y="123"/>
                  </a:lnTo>
                  <a:lnTo>
                    <a:pt x="479" y="108"/>
                  </a:lnTo>
                  <a:lnTo>
                    <a:pt x="521" y="72"/>
                  </a:lnTo>
                  <a:lnTo>
                    <a:pt x="618" y="168"/>
                  </a:lnTo>
                  <a:lnTo>
                    <a:pt x="649" y="191"/>
                  </a:lnTo>
                  <a:lnTo>
                    <a:pt x="648" y="287"/>
                  </a:lnTo>
                  <a:lnTo>
                    <a:pt x="672" y="296"/>
                  </a:lnTo>
                  <a:lnTo>
                    <a:pt x="671" y="324"/>
                  </a:lnTo>
                  <a:lnTo>
                    <a:pt x="630" y="323"/>
                  </a:lnTo>
                  <a:lnTo>
                    <a:pt x="608" y="358"/>
                  </a:lnTo>
                  <a:lnTo>
                    <a:pt x="581" y="392"/>
                  </a:lnTo>
                  <a:lnTo>
                    <a:pt x="561" y="395"/>
                  </a:lnTo>
                  <a:lnTo>
                    <a:pt x="513" y="352"/>
                  </a:lnTo>
                  <a:lnTo>
                    <a:pt x="423" y="355"/>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25" name="Freeform 67"/>
            <p:cNvSpPr>
              <a:spLocks/>
            </p:cNvSpPr>
            <p:nvPr/>
          </p:nvSpPr>
          <p:spPr bwMode="auto">
            <a:xfrm>
              <a:off x="1764939" y="2655756"/>
              <a:ext cx="401750" cy="330068"/>
            </a:xfrm>
            <a:custGeom>
              <a:avLst/>
              <a:gdLst>
                <a:gd name="T0" fmla="*/ 427 w 639"/>
                <a:gd name="T1" fmla="*/ 514 h 525"/>
                <a:gd name="T2" fmla="*/ 258 w 639"/>
                <a:gd name="T3" fmla="*/ 525 h 525"/>
                <a:gd name="T4" fmla="*/ 173 w 639"/>
                <a:gd name="T5" fmla="*/ 506 h 525"/>
                <a:gd name="T6" fmla="*/ 86 w 639"/>
                <a:gd name="T7" fmla="*/ 469 h 525"/>
                <a:gd name="T8" fmla="*/ 51 w 639"/>
                <a:gd name="T9" fmla="*/ 352 h 525"/>
                <a:gd name="T10" fmla="*/ 19 w 639"/>
                <a:gd name="T11" fmla="*/ 316 h 525"/>
                <a:gd name="T12" fmla="*/ 0 w 639"/>
                <a:gd name="T13" fmla="*/ 178 h 525"/>
                <a:gd name="T14" fmla="*/ 0 w 639"/>
                <a:gd name="T15" fmla="*/ 153 h 525"/>
                <a:gd name="T16" fmla="*/ 72 w 639"/>
                <a:gd name="T17" fmla="*/ 144 h 525"/>
                <a:gd name="T18" fmla="*/ 94 w 639"/>
                <a:gd name="T19" fmla="*/ 74 h 525"/>
                <a:gd name="T20" fmla="*/ 195 w 639"/>
                <a:gd name="T21" fmla="*/ 51 h 525"/>
                <a:gd name="T22" fmla="*/ 268 w 639"/>
                <a:gd name="T23" fmla="*/ 4 h 525"/>
                <a:gd name="T24" fmla="*/ 360 w 639"/>
                <a:gd name="T25" fmla="*/ 0 h 525"/>
                <a:gd name="T26" fmla="*/ 408 w 639"/>
                <a:gd name="T27" fmla="*/ 43 h 525"/>
                <a:gd name="T28" fmla="*/ 461 w 639"/>
                <a:gd name="T29" fmla="*/ 137 h 525"/>
                <a:gd name="T30" fmla="*/ 499 w 639"/>
                <a:gd name="T31" fmla="*/ 118 h 525"/>
                <a:gd name="T32" fmla="*/ 561 w 639"/>
                <a:gd name="T33" fmla="*/ 207 h 525"/>
                <a:gd name="T34" fmla="*/ 599 w 639"/>
                <a:gd name="T35" fmla="*/ 225 h 525"/>
                <a:gd name="T36" fmla="*/ 619 w 639"/>
                <a:gd name="T37" fmla="*/ 235 h 525"/>
                <a:gd name="T38" fmla="*/ 632 w 639"/>
                <a:gd name="T39" fmla="*/ 261 h 525"/>
                <a:gd name="T40" fmla="*/ 639 w 639"/>
                <a:gd name="T41" fmla="*/ 314 h 525"/>
                <a:gd name="T42" fmla="*/ 613 w 639"/>
                <a:gd name="T43" fmla="*/ 352 h 525"/>
                <a:gd name="T44" fmla="*/ 595 w 639"/>
                <a:gd name="T45" fmla="*/ 351 h 525"/>
                <a:gd name="T46" fmla="*/ 604 w 639"/>
                <a:gd name="T47" fmla="*/ 380 h 525"/>
                <a:gd name="T48" fmla="*/ 545 w 639"/>
                <a:gd name="T49" fmla="*/ 391 h 525"/>
                <a:gd name="T50" fmla="*/ 532 w 639"/>
                <a:gd name="T51" fmla="*/ 476 h 525"/>
                <a:gd name="T52" fmla="*/ 427 w 639"/>
                <a:gd name="T53" fmla="*/ 514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39" h="525">
                  <a:moveTo>
                    <a:pt x="427" y="514"/>
                  </a:moveTo>
                  <a:lnTo>
                    <a:pt x="258" y="525"/>
                  </a:lnTo>
                  <a:lnTo>
                    <a:pt x="173" y="506"/>
                  </a:lnTo>
                  <a:lnTo>
                    <a:pt x="86" y="469"/>
                  </a:lnTo>
                  <a:lnTo>
                    <a:pt x="51" y="352"/>
                  </a:lnTo>
                  <a:lnTo>
                    <a:pt x="19" y="316"/>
                  </a:lnTo>
                  <a:lnTo>
                    <a:pt x="0" y="178"/>
                  </a:lnTo>
                  <a:lnTo>
                    <a:pt x="0" y="153"/>
                  </a:lnTo>
                  <a:lnTo>
                    <a:pt x="72" y="144"/>
                  </a:lnTo>
                  <a:lnTo>
                    <a:pt x="94" y="74"/>
                  </a:lnTo>
                  <a:lnTo>
                    <a:pt x="195" y="51"/>
                  </a:lnTo>
                  <a:lnTo>
                    <a:pt x="268" y="4"/>
                  </a:lnTo>
                  <a:lnTo>
                    <a:pt x="360" y="0"/>
                  </a:lnTo>
                  <a:lnTo>
                    <a:pt x="408" y="43"/>
                  </a:lnTo>
                  <a:lnTo>
                    <a:pt x="461" y="137"/>
                  </a:lnTo>
                  <a:lnTo>
                    <a:pt x="499" y="118"/>
                  </a:lnTo>
                  <a:lnTo>
                    <a:pt x="561" y="207"/>
                  </a:lnTo>
                  <a:lnTo>
                    <a:pt x="599" y="225"/>
                  </a:lnTo>
                  <a:lnTo>
                    <a:pt x="619" y="235"/>
                  </a:lnTo>
                  <a:lnTo>
                    <a:pt x="632" y="261"/>
                  </a:lnTo>
                  <a:lnTo>
                    <a:pt x="639" y="314"/>
                  </a:lnTo>
                  <a:lnTo>
                    <a:pt x="613" y="352"/>
                  </a:lnTo>
                  <a:lnTo>
                    <a:pt x="595" y="351"/>
                  </a:lnTo>
                  <a:lnTo>
                    <a:pt x="604" y="380"/>
                  </a:lnTo>
                  <a:lnTo>
                    <a:pt x="545" y="391"/>
                  </a:lnTo>
                  <a:lnTo>
                    <a:pt x="532" y="476"/>
                  </a:lnTo>
                  <a:lnTo>
                    <a:pt x="427" y="514"/>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26" name="Freeform 68"/>
            <p:cNvSpPr>
              <a:spLocks/>
            </p:cNvSpPr>
            <p:nvPr/>
          </p:nvSpPr>
          <p:spPr bwMode="auto">
            <a:xfrm>
              <a:off x="1812171" y="2950262"/>
              <a:ext cx="421754" cy="386191"/>
            </a:xfrm>
            <a:custGeom>
              <a:avLst/>
              <a:gdLst>
                <a:gd name="T0" fmla="*/ 26 w 671"/>
                <a:gd name="T1" fmla="*/ 152 h 614"/>
                <a:gd name="T2" fmla="*/ 0 w 671"/>
                <a:gd name="T3" fmla="*/ 81 h 614"/>
                <a:gd name="T4" fmla="*/ 11 w 671"/>
                <a:gd name="T5" fmla="*/ 0 h 614"/>
                <a:gd name="T6" fmla="*/ 98 w 671"/>
                <a:gd name="T7" fmla="*/ 37 h 614"/>
                <a:gd name="T8" fmla="*/ 186 w 671"/>
                <a:gd name="T9" fmla="*/ 56 h 614"/>
                <a:gd name="T10" fmla="*/ 352 w 671"/>
                <a:gd name="T11" fmla="*/ 45 h 614"/>
                <a:gd name="T12" fmla="*/ 457 w 671"/>
                <a:gd name="T13" fmla="*/ 7 h 614"/>
                <a:gd name="T14" fmla="*/ 528 w 671"/>
                <a:gd name="T15" fmla="*/ 37 h 614"/>
                <a:gd name="T16" fmla="*/ 576 w 671"/>
                <a:gd name="T17" fmla="*/ 66 h 614"/>
                <a:gd name="T18" fmla="*/ 564 w 671"/>
                <a:gd name="T19" fmla="*/ 126 h 614"/>
                <a:gd name="T20" fmla="*/ 561 w 671"/>
                <a:gd name="T21" fmla="*/ 176 h 614"/>
                <a:gd name="T22" fmla="*/ 571 w 671"/>
                <a:gd name="T23" fmla="*/ 200 h 614"/>
                <a:gd name="T24" fmla="*/ 650 w 671"/>
                <a:gd name="T25" fmla="*/ 230 h 614"/>
                <a:gd name="T26" fmla="*/ 667 w 671"/>
                <a:gd name="T27" fmla="*/ 243 h 614"/>
                <a:gd name="T28" fmla="*/ 671 w 671"/>
                <a:gd name="T29" fmla="*/ 272 h 614"/>
                <a:gd name="T30" fmla="*/ 654 w 671"/>
                <a:gd name="T31" fmla="*/ 290 h 614"/>
                <a:gd name="T32" fmla="*/ 634 w 671"/>
                <a:gd name="T33" fmla="*/ 332 h 614"/>
                <a:gd name="T34" fmla="*/ 590 w 671"/>
                <a:gd name="T35" fmla="*/ 302 h 614"/>
                <a:gd name="T36" fmla="*/ 547 w 671"/>
                <a:gd name="T37" fmla="*/ 327 h 614"/>
                <a:gd name="T38" fmla="*/ 526 w 671"/>
                <a:gd name="T39" fmla="*/ 307 h 614"/>
                <a:gd name="T40" fmla="*/ 509 w 671"/>
                <a:gd name="T41" fmla="*/ 320 h 614"/>
                <a:gd name="T42" fmla="*/ 518 w 671"/>
                <a:gd name="T43" fmla="*/ 338 h 614"/>
                <a:gd name="T44" fmla="*/ 497 w 671"/>
                <a:gd name="T45" fmla="*/ 400 h 614"/>
                <a:gd name="T46" fmla="*/ 473 w 671"/>
                <a:gd name="T47" fmla="*/ 427 h 614"/>
                <a:gd name="T48" fmla="*/ 478 w 671"/>
                <a:gd name="T49" fmla="*/ 448 h 614"/>
                <a:gd name="T50" fmla="*/ 425 w 671"/>
                <a:gd name="T51" fmla="*/ 481 h 614"/>
                <a:gd name="T52" fmla="*/ 406 w 671"/>
                <a:gd name="T53" fmla="*/ 456 h 614"/>
                <a:gd name="T54" fmla="*/ 358 w 671"/>
                <a:gd name="T55" fmla="*/ 463 h 614"/>
                <a:gd name="T56" fmla="*/ 357 w 671"/>
                <a:gd name="T57" fmla="*/ 493 h 614"/>
                <a:gd name="T58" fmla="*/ 322 w 671"/>
                <a:gd name="T59" fmla="*/ 495 h 614"/>
                <a:gd name="T60" fmla="*/ 289 w 671"/>
                <a:gd name="T61" fmla="*/ 528 h 614"/>
                <a:gd name="T62" fmla="*/ 251 w 671"/>
                <a:gd name="T63" fmla="*/ 544 h 614"/>
                <a:gd name="T64" fmla="*/ 229 w 671"/>
                <a:gd name="T65" fmla="*/ 560 h 614"/>
                <a:gd name="T66" fmla="*/ 187 w 671"/>
                <a:gd name="T67" fmla="*/ 614 h 614"/>
                <a:gd name="T68" fmla="*/ 127 w 671"/>
                <a:gd name="T69" fmla="*/ 602 h 614"/>
                <a:gd name="T70" fmla="*/ 125 w 671"/>
                <a:gd name="T71" fmla="*/ 586 h 614"/>
                <a:gd name="T72" fmla="*/ 174 w 671"/>
                <a:gd name="T73" fmla="*/ 508 h 614"/>
                <a:gd name="T74" fmla="*/ 104 w 671"/>
                <a:gd name="T75" fmla="*/ 414 h 614"/>
                <a:gd name="T76" fmla="*/ 83 w 671"/>
                <a:gd name="T77" fmla="*/ 420 h 614"/>
                <a:gd name="T78" fmla="*/ 31 w 671"/>
                <a:gd name="T79" fmla="*/ 398 h 614"/>
                <a:gd name="T80" fmla="*/ 16 w 671"/>
                <a:gd name="T81" fmla="*/ 321 h 614"/>
                <a:gd name="T82" fmla="*/ 39 w 671"/>
                <a:gd name="T83" fmla="*/ 267 h 614"/>
                <a:gd name="T84" fmla="*/ 7 w 671"/>
                <a:gd name="T85" fmla="*/ 209 h 614"/>
                <a:gd name="T86" fmla="*/ 26 w 671"/>
                <a:gd name="T87" fmla="*/ 152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71" h="614">
                  <a:moveTo>
                    <a:pt x="26" y="152"/>
                  </a:moveTo>
                  <a:lnTo>
                    <a:pt x="0" y="81"/>
                  </a:lnTo>
                  <a:lnTo>
                    <a:pt x="11" y="0"/>
                  </a:lnTo>
                  <a:lnTo>
                    <a:pt x="98" y="37"/>
                  </a:lnTo>
                  <a:lnTo>
                    <a:pt x="186" y="56"/>
                  </a:lnTo>
                  <a:lnTo>
                    <a:pt x="352" y="45"/>
                  </a:lnTo>
                  <a:lnTo>
                    <a:pt x="457" y="7"/>
                  </a:lnTo>
                  <a:lnTo>
                    <a:pt x="528" y="37"/>
                  </a:lnTo>
                  <a:lnTo>
                    <a:pt x="576" y="66"/>
                  </a:lnTo>
                  <a:lnTo>
                    <a:pt x="564" y="126"/>
                  </a:lnTo>
                  <a:lnTo>
                    <a:pt x="561" y="176"/>
                  </a:lnTo>
                  <a:lnTo>
                    <a:pt x="571" y="200"/>
                  </a:lnTo>
                  <a:lnTo>
                    <a:pt x="650" y="230"/>
                  </a:lnTo>
                  <a:lnTo>
                    <a:pt x="667" y="243"/>
                  </a:lnTo>
                  <a:lnTo>
                    <a:pt x="671" y="272"/>
                  </a:lnTo>
                  <a:lnTo>
                    <a:pt x="654" y="290"/>
                  </a:lnTo>
                  <a:lnTo>
                    <a:pt x="634" y="332"/>
                  </a:lnTo>
                  <a:lnTo>
                    <a:pt x="590" y="302"/>
                  </a:lnTo>
                  <a:lnTo>
                    <a:pt x="547" y="327"/>
                  </a:lnTo>
                  <a:lnTo>
                    <a:pt x="526" y="307"/>
                  </a:lnTo>
                  <a:lnTo>
                    <a:pt x="509" y="320"/>
                  </a:lnTo>
                  <a:lnTo>
                    <a:pt x="518" y="338"/>
                  </a:lnTo>
                  <a:lnTo>
                    <a:pt x="497" y="400"/>
                  </a:lnTo>
                  <a:lnTo>
                    <a:pt x="473" y="427"/>
                  </a:lnTo>
                  <a:lnTo>
                    <a:pt x="478" y="448"/>
                  </a:lnTo>
                  <a:lnTo>
                    <a:pt x="425" y="481"/>
                  </a:lnTo>
                  <a:lnTo>
                    <a:pt x="406" y="456"/>
                  </a:lnTo>
                  <a:lnTo>
                    <a:pt x="358" y="463"/>
                  </a:lnTo>
                  <a:lnTo>
                    <a:pt x="357" y="493"/>
                  </a:lnTo>
                  <a:lnTo>
                    <a:pt x="322" y="495"/>
                  </a:lnTo>
                  <a:lnTo>
                    <a:pt x="289" y="528"/>
                  </a:lnTo>
                  <a:lnTo>
                    <a:pt x="251" y="544"/>
                  </a:lnTo>
                  <a:lnTo>
                    <a:pt x="229" y="560"/>
                  </a:lnTo>
                  <a:lnTo>
                    <a:pt x="187" y="614"/>
                  </a:lnTo>
                  <a:lnTo>
                    <a:pt x="127" y="602"/>
                  </a:lnTo>
                  <a:lnTo>
                    <a:pt x="125" y="586"/>
                  </a:lnTo>
                  <a:lnTo>
                    <a:pt x="174" y="508"/>
                  </a:lnTo>
                  <a:lnTo>
                    <a:pt x="104" y="414"/>
                  </a:lnTo>
                  <a:lnTo>
                    <a:pt x="83" y="420"/>
                  </a:lnTo>
                  <a:lnTo>
                    <a:pt x="31" y="398"/>
                  </a:lnTo>
                  <a:lnTo>
                    <a:pt x="16" y="321"/>
                  </a:lnTo>
                  <a:lnTo>
                    <a:pt x="39" y="267"/>
                  </a:lnTo>
                  <a:lnTo>
                    <a:pt x="7" y="209"/>
                  </a:lnTo>
                  <a:lnTo>
                    <a:pt x="26" y="152"/>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27" name="Freeform 69"/>
            <p:cNvSpPr>
              <a:spLocks/>
            </p:cNvSpPr>
            <p:nvPr/>
          </p:nvSpPr>
          <p:spPr bwMode="auto">
            <a:xfrm>
              <a:off x="1349298" y="2929146"/>
              <a:ext cx="487323" cy="322288"/>
            </a:xfrm>
            <a:custGeom>
              <a:avLst/>
              <a:gdLst>
                <a:gd name="T0" fmla="*/ 197 w 776"/>
                <a:gd name="T1" fmla="*/ 18 h 513"/>
                <a:gd name="T2" fmla="*/ 376 w 776"/>
                <a:gd name="T3" fmla="*/ 0 h 513"/>
                <a:gd name="T4" fmla="*/ 448 w 776"/>
                <a:gd name="T5" fmla="*/ 42 h 513"/>
                <a:gd name="T6" fmla="*/ 515 w 776"/>
                <a:gd name="T7" fmla="*/ 59 h 513"/>
                <a:gd name="T8" fmla="*/ 643 w 776"/>
                <a:gd name="T9" fmla="*/ 36 h 513"/>
                <a:gd name="T10" fmla="*/ 748 w 776"/>
                <a:gd name="T11" fmla="*/ 35 h 513"/>
                <a:gd name="T12" fmla="*/ 737 w 776"/>
                <a:gd name="T13" fmla="*/ 114 h 513"/>
                <a:gd name="T14" fmla="*/ 761 w 776"/>
                <a:gd name="T15" fmla="*/ 185 h 513"/>
                <a:gd name="T16" fmla="*/ 746 w 776"/>
                <a:gd name="T17" fmla="*/ 244 h 513"/>
                <a:gd name="T18" fmla="*/ 776 w 776"/>
                <a:gd name="T19" fmla="*/ 303 h 513"/>
                <a:gd name="T20" fmla="*/ 753 w 776"/>
                <a:gd name="T21" fmla="*/ 355 h 513"/>
                <a:gd name="T22" fmla="*/ 767 w 776"/>
                <a:gd name="T23" fmla="*/ 432 h 513"/>
                <a:gd name="T24" fmla="*/ 745 w 776"/>
                <a:gd name="T25" fmla="*/ 462 h 513"/>
                <a:gd name="T26" fmla="*/ 715 w 776"/>
                <a:gd name="T27" fmla="*/ 454 h 513"/>
                <a:gd name="T28" fmla="*/ 689 w 776"/>
                <a:gd name="T29" fmla="*/ 491 h 513"/>
                <a:gd name="T30" fmla="*/ 658 w 776"/>
                <a:gd name="T31" fmla="*/ 462 h 513"/>
                <a:gd name="T32" fmla="*/ 607 w 776"/>
                <a:gd name="T33" fmla="*/ 472 h 513"/>
                <a:gd name="T34" fmla="*/ 565 w 776"/>
                <a:gd name="T35" fmla="*/ 454 h 513"/>
                <a:gd name="T36" fmla="*/ 538 w 776"/>
                <a:gd name="T37" fmla="*/ 488 h 513"/>
                <a:gd name="T38" fmla="*/ 495 w 776"/>
                <a:gd name="T39" fmla="*/ 472 h 513"/>
                <a:gd name="T40" fmla="*/ 467 w 776"/>
                <a:gd name="T41" fmla="*/ 503 h 513"/>
                <a:gd name="T42" fmla="*/ 429 w 776"/>
                <a:gd name="T43" fmla="*/ 472 h 513"/>
                <a:gd name="T44" fmla="*/ 408 w 776"/>
                <a:gd name="T45" fmla="*/ 486 h 513"/>
                <a:gd name="T46" fmla="*/ 327 w 776"/>
                <a:gd name="T47" fmla="*/ 500 h 513"/>
                <a:gd name="T48" fmla="*/ 275 w 776"/>
                <a:gd name="T49" fmla="*/ 498 h 513"/>
                <a:gd name="T50" fmla="*/ 263 w 776"/>
                <a:gd name="T51" fmla="*/ 513 h 513"/>
                <a:gd name="T52" fmla="*/ 106 w 776"/>
                <a:gd name="T53" fmla="*/ 399 h 513"/>
                <a:gd name="T54" fmla="*/ 66 w 776"/>
                <a:gd name="T55" fmla="*/ 391 h 513"/>
                <a:gd name="T56" fmla="*/ 0 w 776"/>
                <a:gd name="T57" fmla="*/ 329 h 513"/>
                <a:gd name="T58" fmla="*/ 10 w 776"/>
                <a:gd name="T59" fmla="*/ 296 h 513"/>
                <a:gd name="T60" fmla="*/ 9 w 776"/>
                <a:gd name="T61" fmla="*/ 270 h 513"/>
                <a:gd name="T62" fmla="*/ 46 w 776"/>
                <a:gd name="T63" fmla="*/ 245 h 513"/>
                <a:gd name="T64" fmla="*/ 36 w 776"/>
                <a:gd name="T65" fmla="*/ 206 h 513"/>
                <a:gd name="T66" fmla="*/ 36 w 776"/>
                <a:gd name="T67" fmla="*/ 169 h 513"/>
                <a:gd name="T68" fmla="*/ 90 w 776"/>
                <a:gd name="T69" fmla="*/ 134 h 513"/>
                <a:gd name="T70" fmla="*/ 130 w 776"/>
                <a:gd name="T71" fmla="*/ 122 h 513"/>
                <a:gd name="T72" fmla="*/ 137 w 776"/>
                <a:gd name="T73" fmla="*/ 102 h 513"/>
                <a:gd name="T74" fmla="*/ 151 w 776"/>
                <a:gd name="T75" fmla="*/ 73 h 513"/>
                <a:gd name="T76" fmla="*/ 131 w 776"/>
                <a:gd name="T77" fmla="*/ 42 h 513"/>
                <a:gd name="T78" fmla="*/ 197 w 776"/>
                <a:gd name="T79" fmla="*/ 18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76" h="513">
                  <a:moveTo>
                    <a:pt x="197" y="18"/>
                  </a:moveTo>
                  <a:lnTo>
                    <a:pt x="376" y="0"/>
                  </a:lnTo>
                  <a:lnTo>
                    <a:pt x="448" y="42"/>
                  </a:lnTo>
                  <a:lnTo>
                    <a:pt x="515" y="59"/>
                  </a:lnTo>
                  <a:lnTo>
                    <a:pt x="643" y="36"/>
                  </a:lnTo>
                  <a:lnTo>
                    <a:pt x="748" y="35"/>
                  </a:lnTo>
                  <a:lnTo>
                    <a:pt x="737" y="114"/>
                  </a:lnTo>
                  <a:lnTo>
                    <a:pt x="761" y="185"/>
                  </a:lnTo>
                  <a:lnTo>
                    <a:pt x="746" y="244"/>
                  </a:lnTo>
                  <a:lnTo>
                    <a:pt x="776" y="303"/>
                  </a:lnTo>
                  <a:lnTo>
                    <a:pt x="753" y="355"/>
                  </a:lnTo>
                  <a:lnTo>
                    <a:pt x="767" y="432"/>
                  </a:lnTo>
                  <a:lnTo>
                    <a:pt x="745" y="462"/>
                  </a:lnTo>
                  <a:lnTo>
                    <a:pt x="715" y="454"/>
                  </a:lnTo>
                  <a:lnTo>
                    <a:pt x="689" y="491"/>
                  </a:lnTo>
                  <a:lnTo>
                    <a:pt x="658" y="462"/>
                  </a:lnTo>
                  <a:lnTo>
                    <a:pt x="607" y="472"/>
                  </a:lnTo>
                  <a:lnTo>
                    <a:pt x="565" y="454"/>
                  </a:lnTo>
                  <a:lnTo>
                    <a:pt x="538" y="488"/>
                  </a:lnTo>
                  <a:lnTo>
                    <a:pt x="495" y="472"/>
                  </a:lnTo>
                  <a:lnTo>
                    <a:pt x="467" y="503"/>
                  </a:lnTo>
                  <a:lnTo>
                    <a:pt x="429" y="472"/>
                  </a:lnTo>
                  <a:lnTo>
                    <a:pt x="408" y="486"/>
                  </a:lnTo>
                  <a:lnTo>
                    <a:pt x="327" y="500"/>
                  </a:lnTo>
                  <a:lnTo>
                    <a:pt x="275" y="498"/>
                  </a:lnTo>
                  <a:lnTo>
                    <a:pt x="263" y="513"/>
                  </a:lnTo>
                  <a:lnTo>
                    <a:pt x="106" y="399"/>
                  </a:lnTo>
                  <a:lnTo>
                    <a:pt x="66" y="391"/>
                  </a:lnTo>
                  <a:lnTo>
                    <a:pt x="0" y="329"/>
                  </a:lnTo>
                  <a:lnTo>
                    <a:pt x="10" y="296"/>
                  </a:lnTo>
                  <a:lnTo>
                    <a:pt x="9" y="270"/>
                  </a:lnTo>
                  <a:lnTo>
                    <a:pt x="46" y="245"/>
                  </a:lnTo>
                  <a:lnTo>
                    <a:pt x="36" y="206"/>
                  </a:lnTo>
                  <a:lnTo>
                    <a:pt x="36" y="169"/>
                  </a:lnTo>
                  <a:lnTo>
                    <a:pt x="90" y="134"/>
                  </a:lnTo>
                  <a:lnTo>
                    <a:pt x="130" y="122"/>
                  </a:lnTo>
                  <a:lnTo>
                    <a:pt x="137" y="102"/>
                  </a:lnTo>
                  <a:lnTo>
                    <a:pt x="151" y="73"/>
                  </a:lnTo>
                  <a:lnTo>
                    <a:pt x="131" y="42"/>
                  </a:lnTo>
                  <a:lnTo>
                    <a:pt x="197" y="18"/>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grpSp>
          <p:nvGrpSpPr>
            <p:cNvPr id="127" name="126 Grupo"/>
            <p:cNvGrpSpPr/>
            <p:nvPr/>
          </p:nvGrpSpPr>
          <p:grpSpPr>
            <a:xfrm>
              <a:off x="2430632" y="2006178"/>
              <a:ext cx="619017" cy="660692"/>
              <a:chOff x="3228826" y="3495441"/>
              <a:chExt cx="924075" cy="986288"/>
            </a:xfrm>
            <a:gradFill>
              <a:gsLst>
                <a:gs pos="0">
                  <a:srgbClr val="6777C5">
                    <a:lumMod val="64000"/>
                  </a:srgbClr>
                </a:gs>
                <a:gs pos="100000">
                  <a:srgbClr val="6777C5"/>
                </a:gs>
              </a:gsLst>
              <a:lin ang="16200000" scaled="0"/>
            </a:gradFill>
            <a:effectLst>
              <a:outerShdw blurRad="50800" dist="25400" dir="2700000" algn="tl" rotWithShape="0">
                <a:schemeClr val="tx1">
                  <a:alpha val="40000"/>
                </a:schemeClr>
              </a:outerShdw>
            </a:effectLst>
          </p:grpSpPr>
          <p:sp>
            <p:nvSpPr>
              <p:cNvPr id="28" name="Freeform 60"/>
              <p:cNvSpPr>
                <a:spLocks/>
              </p:cNvSpPr>
              <p:nvPr/>
            </p:nvSpPr>
            <p:spPr bwMode="auto">
              <a:xfrm>
                <a:off x="3256200" y="3495441"/>
                <a:ext cx="426368" cy="651995"/>
              </a:xfrm>
              <a:custGeom>
                <a:avLst/>
                <a:gdLst>
                  <a:gd name="T0" fmla="*/ 77 w 455"/>
                  <a:gd name="T1" fmla="*/ 65 h 695"/>
                  <a:gd name="T2" fmla="*/ 143 w 455"/>
                  <a:gd name="T3" fmla="*/ 244 h 695"/>
                  <a:gd name="T4" fmla="*/ 102 w 455"/>
                  <a:gd name="T5" fmla="*/ 264 h 695"/>
                  <a:gd name="T6" fmla="*/ 118 w 455"/>
                  <a:gd name="T7" fmla="*/ 311 h 695"/>
                  <a:gd name="T8" fmla="*/ 125 w 455"/>
                  <a:gd name="T9" fmla="*/ 358 h 695"/>
                  <a:gd name="T10" fmla="*/ 119 w 455"/>
                  <a:gd name="T11" fmla="*/ 389 h 695"/>
                  <a:gd name="T12" fmla="*/ 64 w 455"/>
                  <a:gd name="T13" fmla="*/ 466 h 695"/>
                  <a:gd name="T14" fmla="*/ 8 w 455"/>
                  <a:gd name="T15" fmla="*/ 527 h 695"/>
                  <a:gd name="T16" fmla="*/ 12 w 455"/>
                  <a:gd name="T17" fmla="*/ 546 h 695"/>
                  <a:gd name="T18" fmla="*/ 34 w 455"/>
                  <a:gd name="T19" fmla="*/ 565 h 695"/>
                  <a:gd name="T20" fmla="*/ 13 w 455"/>
                  <a:gd name="T21" fmla="*/ 598 h 695"/>
                  <a:gd name="T22" fmla="*/ 0 w 455"/>
                  <a:gd name="T23" fmla="*/ 631 h 695"/>
                  <a:gd name="T24" fmla="*/ 34 w 455"/>
                  <a:gd name="T25" fmla="*/ 695 h 695"/>
                  <a:gd name="T26" fmla="*/ 137 w 455"/>
                  <a:gd name="T27" fmla="*/ 663 h 695"/>
                  <a:gd name="T28" fmla="*/ 242 w 455"/>
                  <a:gd name="T29" fmla="*/ 610 h 695"/>
                  <a:gd name="T30" fmla="*/ 379 w 455"/>
                  <a:gd name="T31" fmla="*/ 562 h 695"/>
                  <a:gd name="T32" fmla="*/ 446 w 455"/>
                  <a:gd name="T33" fmla="*/ 466 h 695"/>
                  <a:gd name="T34" fmla="*/ 448 w 455"/>
                  <a:gd name="T35" fmla="*/ 126 h 695"/>
                  <a:gd name="T36" fmla="*/ 455 w 455"/>
                  <a:gd name="T37" fmla="*/ 84 h 695"/>
                  <a:gd name="T38" fmla="*/ 426 w 455"/>
                  <a:gd name="T39" fmla="*/ 79 h 695"/>
                  <a:gd name="T40" fmla="*/ 401 w 455"/>
                  <a:gd name="T41" fmla="*/ 69 h 695"/>
                  <a:gd name="T42" fmla="*/ 359 w 455"/>
                  <a:gd name="T43" fmla="*/ 60 h 695"/>
                  <a:gd name="T44" fmla="*/ 339 w 455"/>
                  <a:gd name="T45" fmla="*/ 69 h 695"/>
                  <a:gd name="T46" fmla="*/ 306 w 455"/>
                  <a:gd name="T47" fmla="*/ 57 h 695"/>
                  <a:gd name="T48" fmla="*/ 244 w 455"/>
                  <a:gd name="T49" fmla="*/ 29 h 695"/>
                  <a:gd name="T50" fmla="*/ 198 w 455"/>
                  <a:gd name="T51" fmla="*/ 29 h 695"/>
                  <a:gd name="T52" fmla="*/ 160 w 455"/>
                  <a:gd name="T53" fmla="*/ 13 h 695"/>
                  <a:gd name="T54" fmla="*/ 135 w 455"/>
                  <a:gd name="T55" fmla="*/ 0 h 695"/>
                  <a:gd name="T56" fmla="*/ 109 w 455"/>
                  <a:gd name="T57" fmla="*/ 7 h 695"/>
                  <a:gd name="T58" fmla="*/ 97 w 455"/>
                  <a:gd name="T59" fmla="*/ 25 h 695"/>
                  <a:gd name="T60" fmla="*/ 77 w 455"/>
                  <a:gd name="T61" fmla="*/ 6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5" h="695">
                    <a:moveTo>
                      <a:pt x="77" y="65"/>
                    </a:moveTo>
                    <a:lnTo>
                      <a:pt x="143" y="244"/>
                    </a:lnTo>
                    <a:lnTo>
                      <a:pt x="102" y="264"/>
                    </a:lnTo>
                    <a:lnTo>
                      <a:pt x="118" y="311"/>
                    </a:lnTo>
                    <a:lnTo>
                      <a:pt x="125" y="358"/>
                    </a:lnTo>
                    <a:lnTo>
                      <a:pt x="119" y="389"/>
                    </a:lnTo>
                    <a:lnTo>
                      <a:pt x="64" y="466"/>
                    </a:lnTo>
                    <a:lnTo>
                      <a:pt x="8" y="527"/>
                    </a:lnTo>
                    <a:lnTo>
                      <a:pt x="12" y="546"/>
                    </a:lnTo>
                    <a:lnTo>
                      <a:pt x="34" y="565"/>
                    </a:lnTo>
                    <a:lnTo>
                      <a:pt x="13" y="598"/>
                    </a:lnTo>
                    <a:lnTo>
                      <a:pt x="0" y="631"/>
                    </a:lnTo>
                    <a:lnTo>
                      <a:pt x="34" y="695"/>
                    </a:lnTo>
                    <a:lnTo>
                      <a:pt x="137" y="663"/>
                    </a:lnTo>
                    <a:lnTo>
                      <a:pt x="242" y="610"/>
                    </a:lnTo>
                    <a:lnTo>
                      <a:pt x="379" y="562"/>
                    </a:lnTo>
                    <a:lnTo>
                      <a:pt x="446" y="466"/>
                    </a:lnTo>
                    <a:lnTo>
                      <a:pt x="448" y="126"/>
                    </a:lnTo>
                    <a:lnTo>
                      <a:pt x="455" y="84"/>
                    </a:lnTo>
                    <a:lnTo>
                      <a:pt x="426" y="79"/>
                    </a:lnTo>
                    <a:lnTo>
                      <a:pt x="401" y="69"/>
                    </a:lnTo>
                    <a:lnTo>
                      <a:pt x="359" y="60"/>
                    </a:lnTo>
                    <a:lnTo>
                      <a:pt x="339" y="69"/>
                    </a:lnTo>
                    <a:lnTo>
                      <a:pt x="306" y="57"/>
                    </a:lnTo>
                    <a:lnTo>
                      <a:pt x="244" y="29"/>
                    </a:lnTo>
                    <a:lnTo>
                      <a:pt x="198" y="29"/>
                    </a:lnTo>
                    <a:lnTo>
                      <a:pt x="160" y="13"/>
                    </a:lnTo>
                    <a:lnTo>
                      <a:pt x="135" y="0"/>
                    </a:lnTo>
                    <a:lnTo>
                      <a:pt x="109" y="7"/>
                    </a:lnTo>
                    <a:lnTo>
                      <a:pt x="97" y="25"/>
                    </a:lnTo>
                    <a:lnTo>
                      <a:pt x="77" y="65"/>
                    </a:lnTo>
                    <a:close/>
                  </a:path>
                </a:pathLst>
              </a:custGeom>
              <a:grpFill/>
              <a:ln w="12700">
                <a:solidFill>
                  <a:srgbClr val="6777C5"/>
                </a:solidFill>
                <a:headEnd/>
                <a:tailEnd/>
              </a:ln>
              <a:effectLst/>
            </p:spPr>
            <p:style>
              <a:lnRef idx="1">
                <a:schemeClr val="accent1"/>
              </a:lnRef>
              <a:fillRef idx="3">
                <a:schemeClr val="accent1"/>
              </a:fillRef>
              <a:effectRef idx="2">
                <a:schemeClr val="accent1"/>
              </a:effectRef>
              <a:fontRef idx="minor">
                <a:schemeClr val="lt1"/>
              </a:fontRef>
            </p:style>
            <p:txBody>
              <a:bodyPr/>
              <a:lstStyle/>
              <a:p>
                <a:endParaRPr lang="es-ES"/>
              </a:p>
            </p:txBody>
          </p:sp>
          <p:sp>
            <p:nvSpPr>
              <p:cNvPr id="29" name="Freeform 61"/>
              <p:cNvSpPr>
                <a:spLocks/>
              </p:cNvSpPr>
              <p:nvPr/>
            </p:nvSpPr>
            <p:spPr bwMode="auto">
              <a:xfrm>
                <a:off x="3228826" y="4023839"/>
                <a:ext cx="435493" cy="457890"/>
              </a:xfrm>
              <a:custGeom>
                <a:avLst/>
                <a:gdLst>
                  <a:gd name="T0" fmla="*/ 277 w 464"/>
                  <a:gd name="T1" fmla="*/ 46 h 488"/>
                  <a:gd name="T2" fmla="*/ 162 w 464"/>
                  <a:gd name="T3" fmla="*/ 102 h 488"/>
                  <a:gd name="T4" fmla="*/ 63 w 464"/>
                  <a:gd name="T5" fmla="*/ 132 h 488"/>
                  <a:gd name="T6" fmla="*/ 41 w 464"/>
                  <a:gd name="T7" fmla="*/ 190 h 488"/>
                  <a:gd name="T8" fmla="*/ 15 w 464"/>
                  <a:gd name="T9" fmla="*/ 212 h 488"/>
                  <a:gd name="T10" fmla="*/ 25 w 464"/>
                  <a:gd name="T11" fmla="*/ 251 h 488"/>
                  <a:gd name="T12" fmla="*/ 25 w 464"/>
                  <a:gd name="T13" fmla="*/ 289 h 488"/>
                  <a:gd name="T14" fmla="*/ 10 w 464"/>
                  <a:gd name="T15" fmla="*/ 315 h 488"/>
                  <a:gd name="T16" fmla="*/ 15 w 464"/>
                  <a:gd name="T17" fmla="*/ 343 h 488"/>
                  <a:gd name="T18" fmla="*/ 0 w 464"/>
                  <a:gd name="T19" fmla="*/ 366 h 488"/>
                  <a:gd name="T20" fmla="*/ 19 w 464"/>
                  <a:gd name="T21" fmla="*/ 391 h 488"/>
                  <a:gd name="T22" fmla="*/ 41 w 464"/>
                  <a:gd name="T23" fmla="*/ 387 h 488"/>
                  <a:gd name="T24" fmla="*/ 41 w 464"/>
                  <a:gd name="T25" fmla="*/ 427 h 488"/>
                  <a:gd name="T26" fmla="*/ 55 w 464"/>
                  <a:gd name="T27" fmla="*/ 443 h 488"/>
                  <a:gd name="T28" fmla="*/ 71 w 464"/>
                  <a:gd name="T29" fmla="*/ 422 h 488"/>
                  <a:gd name="T30" fmla="*/ 88 w 464"/>
                  <a:gd name="T31" fmla="*/ 427 h 488"/>
                  <a:gd name="T32" fmla="*/ 98 w 464"/>
                  <a:gd name="T33" fmla="*/ 452 h 488"/>
                  <a:gd name="T34" fmla="*/ 109 w 464"/>
                  <a:gd name="T35" fmla="*/ 467 h 488"/>
                  <a:gd name="T36" fmla="*/ 109 w 464"/>
                  <a:gd name="T37" fmla="*/ 488 h 488"/>
                  <a:gd name="T38" fmla="*/ 150 w 464"/>
                  <a:gd name="T39" fmla="*/ 427 h 488"/>
                  <a:gd name="T40" fmla="*/ 150 w 464"/>
                  <a:gd name="T41" fmla="*/ 412 h 488"/>
                  <a:gd name="T42" fmla="*/ 172 w 464"/>
                  <a:gd name="T43" fmla="*/ 397 h 488"/>
                  <a:gd name="T44" fmla="*/ 207 w 464"/>
                  <a:gd name="T45" fmla="*/ 416 h 488"/>
                  <a:gd name="T46" fmla="*/ 227 w 464"/>
                  <a:gd name="T47" fmla="*/ 380 h 488"/>
                  <a:gd name="T48" fmla="*/ 244 w 464"/>
                  <a:gd name="T49" fmla="*/ 361 h 488"/>
                  <a:gd name="T50" fmla="*/ 239 w 464"/>
                  <a:gd name="T51" fmla="*/ 339 h 488"/>
                  <a:gd name="T52" fmla="*/ 227 w 464"/>
                  <a:gd name="T53" fmla="*/ 339 h 488"/>
                  <a:gd name="T54" fmla="*/ 197 w 464"/>
                  <a:gd name="T55" fmla="*/ 317 h 488"/>
                  <a:gd name="T56" fmla="*/ 222 w 464"/>
                  <a:gd name="T57" fmla="*/ 303 h 488"/>
                  <a:gd name="T58" fmla="*/ 288 w 464"/>
                  <a:gd name="T59" fmla="*/ 230 h 488"/>
                  <a:gd name="T60" fmla="*/ 346 w 464"/>
                  <a:gd name="T61" fmla="*/ 205 h 488"/>
                  <a:gd name="T62" fmla="*/ 464 w 464"/>
                  <a:gd name="T63" fmla="*/ 154 h 488"/>
                  <a:gd name="T64" fmla="*/ 410 w 464"/>
                  <a:gd name="T65" fmla="*/ 0 h 488"/>
                  <a:gd name="T66" fmla="*/ 277 w 464"/>
                  <a:gd name="T67" fmla="*/ 46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64" h="488">
                    <a:moveTo>
                      <a:pt x="277" y="46"/>
                    </a:moveTo>
                    <a:lnTo>
                      <a:pt x="162" y="102"/>
                    </a:lnTo>
                    <a:lnTo>
                      <a:pt x="63" y="132"/>
                    </a:lnTo>
                    <a:lnTo>
                      <a:pt x="41" y="190"/>
                    </a:lnTo>
                    <a:lnTo>
                      <a:pt x="15" y="212"/>
                    </a:lnTo>
                    <a:lnTo>
                      <a:pt x="25" y="251"/>
                    </a:lnTo>
                    <a:lnTo>
                      <a:pt x="25" y="289"/>
                    </a:lnTo>
                    <a:lnTo>
                      <a:pt x="10" y="315"/>
                    </a:lnTo>
                    <a:lnTo>
                      <a:pt x="15" y="343"/>
                    </a:lnTo>
                    <a:lnTo>
                      <a:pt x="0" y="366"/>
                    </a:lnTo>
                    <a:lnTo>
                      <a:pt x="19" y="391"/>
                    </a:lnTo>
                    <a:lnTo>
                      <a:pt x="41" y="387"/>
                    </a:lnTo>
                    <a:lnTo>
                      <a:pt x="41" y="427"/>
                    </a:lnTo>
                    <a:lnTo>
                      <a:pt x="55" y="443"/>
                    </a:lnTo>
                    <a:lnTo>
                      <a:pt x="71" y="422"/>
                    </a:lnTo>
                    <a:lnTo>
                      <a:pt x="88" y="427"/>
                    </a:lnTo>
                    <a:lnTo>
                      <a:pt x="98" y="452"/>
                    </a:lnTo>
                    <a:lnTo>
                      <a:pt x="109" y="467"/>
                    </a:lnTo>
                    <a:lnTo>
                      <a:pt x="109" y="488"/>
                    </a:lnTo>
                    <a:lnTo>
                      <a:pt x="150" y="427"/>
                    </a:lnTo>
                    <a:lnTo>
                      <a:pt x="150" y="412"/>
                    </a:lnTo>
                    <a:lnTo>
                      <a:pt x="172" y="397"/>
                    </a:lnTo>
                    <a:lnTo>
                      <a:pt x="207" y="416"/>
                    </a:lnTo>
                    <a:lnTo>
                      <a:pt x="227" y="380"/>
                    </a:lnTo>
                    <a:lnTo>
                      <a:pt x="244" y="361"/>
                    </a:lnTo>
                    <a:lnTo>
                      <a:pt x="239" y="339"/>
                    </a:lnTo>
                    <a:lnTo>
                      <a:pt x="227" y="339"/>
                    </a:lnTo>
                    <a:lnTo>
                      <a:pt x="197" y="317"/>
                    </a:lnTo>
                    <a:lnTo>
                      <a:pt x="222" y="303"/>
                    </a:lnTo>
                    <a:lnTo>
                      <a:pt x="288" y="230"/>
                    </a:lnTo>
                    <a:lnTo>
                      <a:pt x="346" y="205"/>
                    </a:lnTo>
                    <a:lnTo>
                      <a:pt x="464" y="154"/>
                    </a:lnTo>
                    <a:lnTo>
                      <a:pt x="410" y="0"/>
                    </a:lnTo>
                    <a:lnTo>
                      <a:pt x="277" y="46"/>
                    </a:lnTo>
                    <a:close/>
                  </a:path>
                </a:pathLst>
              </a:custGeom>
              <a:grpFill/>
              <a:ln w="12700">
                <a:solidFill>
                  <a:srgbClr val="6777C5"/>
                </a:solidFill>
                <a:headEnd/>
                <a:tailEnd/>
              </a:ln>
              <a:effectLst/>
            </p:spPr>
            <p:style>
              <a:lnRef idx="1">
                <a:schemeClr val="accent1"/>
              </a:lnRef>
              <a:fillRef idx="3">
                <a:schemeClr val="accent1"/>
              </a:fillRef>
              <a:effectRef idx="2">
                <a:schemeClr val="accent1"/>
              </a:effectRef>
              <a:fontRef idx="minor">
                <a:schemeClr val="lt1"/>
              </a:fontRef>
            </p:style>
            <p:txBody>
              <a:bodyPr/>
              <a:lstStyle/>
              <a:p>
                <a:endParaRPr lang="es-ES"/>
              </a:p>
            </p:txBody>
          </p:sp>
          <p:sp>
            <p:nvSpPr>
              <p:cNvPr id="30" name="Freeform 62"/>
              <p:cNvSpPr>
                <a:spLocks/>
              </p:cNvSpPr>
              <p:nvPr/>
            </p:nvSpPr>
            <p:spPr bwMode="auto">
              <a:xfrm>
                <a:off x="3675932" y="3590834"/>
                <a:ext cx="476969" cy="363326"/>
              </a:xfrm>
              <a:custGeom>
                <a:avLst/>
                <a:gdLst>
                  <a:gd name="T0" fmla="*/ 339 w 508"/>
                  <a:gd name="T1" fmla="*/ 388 h 388"/>
                  <a:gd name="T2" fmla="*/ 490 w 508"/>
                  <a:gd name="T3" fmla="*/ 251 h 388"/>
                  <a:gd name="T4" fmla="*/ 486 w 508"/>
                  <a:gd name="T5" fmla="*/ 231 h 388"/>
                  <a:gd name="T6" fmla="*/ 465 w 508"/>
                  <a:gd name="T7" fmla="*/ 168 h 388"/>
                  <a:gd name="T8" fmla="*/ 432 w 508"/>
                  <a:gd name="T9" fmla="*/ 131 h 388"/>
                  <a:gd name="T10" fmla="*/ 429 w 508"/>
                  <a:gd name="T11" fmla="*/ 113 h 388"/>
                  <a:gd name="T12" fmla="*/ 436 w 508"/>
                  <a:gd name="T13" fmla="*/ 100 h 388"/>
                  <a:gd name="T14" fmla="*/ 458 w 508"/>
                  <a:gd name="T15" fmla="*/ 91 h 388"/>
                  <a:gd name="T16" fmla="*/ 508 w 508"/>
                  <a:gd name="T17" fmla="*/ 77 h 388"/>
                  <a:gd name="T18" fmla="*/ 495 w 508"/>
                  <a:gd name="T19" fmla="*/ 68 h 388"/>
                  <a:gd name="T20" fmla="*/ 468 w 508"/>
                  <a:gd name="T21" fmla="*/ 59 h 388"/>
                  <a:gd name="T22" fmla="*/ 443 w 508"/>
                  <a:gd name="T23" fmla="*/ 34 h 388"/>
                  <a:gd name="T24" fmla="*/ 452 w 508"/>
                  <a:gd name="T25" fmla="*/ 16 h 388"/>
                  <a:gd name="T26" fmla="*/ 436 w 508"/>
                  <a:gd name="T27" fmla="*/ 16 h 388"/>
                  <a:gd name="T28" fmla="*/ 382 w 508"/>
                  <a:gd name="T29" fmla="*/ 8 h 388"/>
                  <a:gd name="T30" fmla="*/ 360 w 508"/>
                  <a:gd name="T31" fmla="*/ 0 h 388"/>
                  <a:gd name="T32" fmla="*/ 339 w 508"/>
                  <a:gd name="T33" fmla="*/ 22 h 388"/>
                  <a:gd name="T34" fmla="*/ 316 w 508"/>
                  <a:gd name="T35" fmla="*/ 55 h 388"/>
                  <a:gd name="T36" fmla="*/ 298 w 508"/>
                  <a:gd name="T37" fmla="*/ 65 h 388"/>
                  <a:gd name="T38" fmla="*/ 264 w 508"/>
                  <a:gd name="T39" fmla="*/ 68 h 388"/>
                  <a:gd name="T40" fmla="*/ 233 w 508"/>
                  <a:gd name="T41" fmla="*/ 77 h 388"/>
                  <a:gd name="T42" fmla="*/ 214 w 508"/>
                  <a:gd name="T43" fmla="*/ 68 h 388"/>
                  <a:gd name="T44" fmla="*/ 203 w 508"/>
                  <a:gd name="T45" fmla="*/ 55 h 388"/>
                  <a:gd name="T46" fmla="*/ 167 w 508"/>
                  <a:gd name="T47" fmla="*/ 55 h 388"/>
                  <a:gd name="T48" fmla="*/ 142 w 508"/>
                  <a:gd name="T49" fmla="*/ 52 h 388"/>
                  <a:gd name="T50" fmla="*/ 117 w 508"/>
                  <a:gd name="T51" fmla="*/ 65 h 388"/>
                  <a:gd name="T52" fmla="*/ 84 w 508"/>
                  <a:gd name="T53" fmla="*/ 72 h 388"/>
                  <a:gd name="T54" fmla="*/ 50 w 508"/>
                  <a:gd name="T55" fmla="*/ 59 h 388"/>
                  <a:gd name="T56" fmla="*/ 19 w 508"/>
                  <a:gd name="T57" fmla="*/ 43 h 388"/>
                  <a:gd name="T58" fmla="*/ 0 w 508"/>
                  <a:gd name="T59" fmla="*/ 25 h 388"/>
                  <a:gd name="T60" fmla="*/ 1 w 508"/>
                  <a:gd name="T61" fmla="*/ 98 h 388"/>
                  <a:gd name="T62" fmla="*/ 87 w 508"/>
                  <a:gd name="T63" fmla="*/ 132 h 388"/>
                  <a:gd name="T64" fmla="*/ 111 w 508"/>
                  <a:gd name="T65" fmla="*/ 175 h 388"/>
                  <a:gd name="T66" fmla="*/ 212 w 508"/>
                  <a:gd name="T67" fmla="*/ 223 h 388"/>
                  <a:gd name="T68" fmla="*/ 246 w 508"/>
                  <a:gd name="T69" fmla="*/ 334 h 388"/>
                  <a:gd name="T70" fmla="*/ 339 w 508"/>
                  <a:gd name="T71" fmla="*/ 388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08" h="388">
                    <a:moveTo>
                      <a:pt x="339" y="388"/>
                    </a:moveTo>
                    <a:lnTo>
                      <a:pt x="490" y="251"/>
                    </a:lnTo>
                    <a:lnTo>
                      <a:pt x="486" y="231"/>
                    </a:lnTo>
                    <a:lnTo>
                      <a:pt x="465" y="168"/>
                    </a:lnTo>
                    <a:lnTo>
                      <a:pt x="432" y="131"/>
                    </a:lnTo>
                    <a:lnTo>
                      <a:pt x="429" y="113"/>
                    </a:lnTo>
                    <a:lnTo>
                      <a:pt x="436" y="100"/>
                    </a:lnTo>
                    <a:lnTo>
                      <a:pt x="458" y="91"/>
                    </a:lnTo>
                    <a:lnTo>
                      <a:pt x="508" y="77"/>
                    </a:lnTo>
                    <a:lnTo>
                      <a:pt x="495" y="68"/>
                    </a:lnTo>
                    <a:lnTo>
                      <a:pt x="468" y="59"/>
                    </a:lnTo>
                    <a:lnTo>
                      <a:pt x="443" y="34"/>
                    </a:lnTo>
                    <a:lnTo>
                      <a:pt x="452" y="16"/>
                    </a:lnTo>
                    <a:lnTo>
                      <a:pt x="436" y="16"/>
                    </a:lnTo>
                    <a:lnTo>
                      <a:pt x="382" y="8"/>
                    </a:lnTo>
                    <a:lnTo>
                      <a:pt x="360" y="0"/>
                    </a:lnTo>
                    <a:lnTo>
                      <a:pt x="339" y="22"/>
                    </a:lnTo>
                    <a:lnTo>
                      <a:pt x="316" y="55"/>
                    </a:lnTo>
                    <a:lnTo>
                      <a:pt x="298" y="65"/>
                    </a:lnTo>
                    <a:lnTo>
                      <a:pt x="264" y="68"/>
                    </a:lnTo>
                    <a:lnTo>
                      <a:pt x="233" y="77"/>
                    </a:lnTo>
                    <a:lnTo>
                      <a:pt x="214" y="68"/>
                    </a:lnTo>
                    <a:lnTo>
                      <a:pt x="203" y="55"/>
                    </a:lnTo>
                    <a:lnTo>
                      <a:pt x="167" y="55"/>
                    </a:lnTo>
                    <a:lnTo>
                      <a:pt x="142" y="52"/>
                    </a:lnTo>
                    <a:lnTo>
                      <a:pt x="117" y="65"/>
                    </a:lnTo>
                    <a:lnTo>
                      <a:pt x="84" y="72"/>
                    </a:lnTo>
                    <a:lnTo>
                      <a:pt x="50" y="59"/>
                    </a:lnTo>
                    <a:lnTo>
                      <a:pt x="19" y="43"/>
                    </a:lnTo>
                    <a:lnTo>
                      <a:pt x="0" y="25"/>
                    </a:lnTo>
                    <a:lnTo>
                      <a:pt x="1" y="98"/>
                    </a:lnTo>
                    <a:lnTo>
                      <a:pt x="87" y="132"/>
                    </a:lnTo>
                    <a:lnTo>
                      <a:pt x="111" y="175"/>
                    </a:lnTo>
                    <a:lnTo>
                      <a:pt x="212" y="223"/>
                    </a:lnTo>
                    <a:lnTo>
                      <a:pt x="246" y="334"/>
                    </a:lnTo>
                    <a:lnTo>
                      <a:pt x="339" y="388"/>
                    </a:lnTo>
                    <a:close/>
                  </a:path>
                </a:pathLst>
              </a:custGeom>
              <a:grpFill/>
              <a:ln w="12700">
                <a:solidFill>
                  <a:srgbClr val="6777C5"/>
                </a:solidFill>
                <a:headEnd/>
                <a:tailEnd/>
              </a:ln>
              <a:effectLst/>
            </p:spPr>
            <p:style>
              <a:lnRef idx="1">
                <a:schemeClr val="accent1"/>
              </a:lnRef>
              <a:fillRef idx="3">
                <a:schemeClr val="accent1"/>
              </a:fillRef>
              <a:effectRef idx="2">
                <a:schemeClr val="accent1"/>
              </a:effectRef>
              <a:fontRef idx="minor">
                <a:schemeClr val="lt1"/>
              </a:fontRef>
            </p:style>
            <p:txBody>
              <a:bodyPr/>
              <a:lstStyle/>
              <a:p>
                <a:endParaRPr lang="es-ES"/>
              </a:p>
            </p:txBody>
          </p:sp>
          <p:sp>
            <p:nvSpPr>
              <p:cNvPr id="31" name="Freeform 63"/>
              <p:cNvSpPr>
                <a:spLocks/>
              </p:cNvSpPr>
              <p:nvPr/>
            </p:nvSpPr>
            <p:spPr bwMode="auto">
              <a:xfrm>
                <a:off x="3613719" y="3684569"/>
                <a:ext cx="379916" cy="483604"/>
              </a:xfrm>
              <a:custGeom>
                <a:avLst/>
                <a:gdLst>
                  <a:gd name="T0" fmla="*/ 54 w 406"/>
                  <a:gd name="T1" fmla="*/ 516 h 516"/>
                  <a:gd name="T2" fmla="*/ 113 w 406"/>
                  <a:gd name="T3" fmla="*/ 483 h 516"/>
                  <a:gd name="T4" fmla="*/ 192 w 406"/>
                  <a:gd name="T5" fmla="*/ 451 h 516"/>
                  <a:gd name="T6" fmla="*/ 256 w 406"/>
                  <a:gd name="T7" fmla="*/ 397 h 516"/>
                  <a:gd name="T8" fmla="*/ 270 w 406"/>
                  <a:gd name="T9" fmla="*/ 358 h 516"/>
                  <a:gd name="T10" fmla="*/ 296 w 406"/>
                  <a:gd name="T11" fmla="*/ 361 h 516"/>
                  <a:gd name="T12" fmla="*/ 406 w 406"/>
                  <a:gd name="T13" fmla="*/ 288 h 516"/>
                  <a:gd name="T14" fmla="*/ 313 w 406"/>
                  <a:gd name="T15" fmla="*/ 235 h 516"/>
                  <a:gd name="T16" fmla="*/ 279 w 406"/>
                  <a:gd name="T17" fmla="*/ 123 h 516"/>
                  <a:gd name="T18" fmla="*/ 177 w 406"/>
                  <a:gd name="T19" fmla="*/ 74 h 516"/>
                  <a:gd name="T20" fmla="*/ 154 w 406"/>
                  <a:gd name="T21" fmla="*/ 31 h 516"/>
                  <a:gd name="T22" fmla="*/ 67 w 406"/>
                  <a:gd name="T23" fmla="*/ 0 h 516"/>
                  <a:gd name="T24" fmla="*/ 65 w 406"/>
                  <a:gd name="T25" fmla="*/ 266 h 516"/>
                  <a:gd name="T26" fmla="*/ 0 w 406"/>
                  <a:gd name="T27" fmla="*/ 362 h 516"/>
                  <a:gd name="T28" fmla="*/ 54 w 406"/>
                  <a:gd name="T29" fmla="*/ 516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6" h="516">
                    <a:moveTo>
                      <a:pt x="54" y="516"/>
                    </a:moveTo>
                    <a:lnTo>
                      <a:pt x="113" y="483"/>
                    </a:lnTo>
                    <a:lnTo>
                      <a:pt x="192" y="451"/>
                    </a:lnTo>
                    <a:lnTo>
                      <a:pt x="256" y="397"/>
                    </a:lnTo>
                    <a:lnTo>
                      <a:pt x="270" y="358"/>
                    </a:lnTo>
                    <a:lnTo>
                      <a:pt x="296" y="361"/>
                    </a:lnTo>
                    <a:lnTo>
                      <a:pt x="406" y="288"/>
                    </a:lnTo>
                    <a:lnTo>
                      <a:pt x="313" y="235"/>
                    </a:lnTo>
                    <a:lnTo>
                      <a:pt x="279" y="123"/>
                    </a:lnTo>
                    <a:lnTo>
                      <a:pt x="177" y="74"/>
                    </a:lnTo>
                    <a:lnTo>
                      <a:pt x="154" y="31"/>
                    </a:lnTo>
                    <a:lnTo>
                      <a:pt x="67" y="0"/>
                    </a:lnTo>
                    <a:lnTo>
                      <a:pt x="65" y="266"/>
                    </a:lnTo>
                    <a:lnTo>
                      <a:pt x="0" y="362"/>
                    </a:lnTo>
                    <a:lnTo>
                      <a:pt x="54" y="516"/>
                    </a:lnTo>
                    <a:close/>
                  </a:path>
                </a:pathLst>
              </a:custGeom>
              <a:grpFill/>
              <a:ln w="12700">
                <a:solidFill>
                  <a:srgbClr val="6777C5"/>
                </a:solidFill>
                <a:headEnd/>
                <a:tailEnd/>
              </a:ln>
              <a:effectLst/>
            </p:spPr>
            <p:style>
              <a:lnRef idx="1">
                <a:schemeClr val="accent1"/>
              </a:lnRef>
              <a:fillRef idx="3">
                <a:schemeClr val="accent1"/>
              </a:fillRef>
              <a:effectRef idx="2">
                <a:schemeClr val="accent1"/>
              </a:effectRef>
              <a:fontRef idx="minor">
                <a:schemeClr val="lt1"/>
              </a:fontRef>
            </p:style>
            <p:txBody>
              <a:bodyPr/>
              <a:lstStyle/>
              <a:p>
                <a:endParaRPr lang="es-ES"/>
              </a:p>
            </p:txBody>
          </p:sp>
        </p:grpSp>
        <p:sp>
          <p:nvSpPr>
            <p:cNvPr id="32" name="Freeform 20"/>
            <p:cNvSpPr>
              <a:spLocks/>
            </p:cNvSpPr>
            <p:nvPr/>
          </p:nvSpPr>
          <p:spPr bwMode="auto">
            <a:xfrm>
              <a:off x="1897189" y="1897267"/>
              <a:ext cx="346183" cy="382301"/>
            </a:xfrm>
            <a:custGeom>
              <a:avLst/>
              <a:gdLst>
                <a:gd name="T0" fmla="*/ 551 w 551"/>
                <a:gd name="T1" fmla="*/ 169 h 609"/>
                <a:gd name="T2" fmla="*/ 535 w 551"/>
                <a:gd name="T3" fmla="*/ 150 h 609"/>
                <a:gd name="T4" fmla="*/ 503 w 551"/>
                <a:gd name="T5" fmla="*/ 150 h 609"/>
                <a:gd name="T6" fmla="*/ 465 w 551"/>
                <a:gd name="T7" fmla="*/ 142 h 609"/>
                <a:gd name="T8" fmla="*/ 399 w 551"/>
                <a:gd name="T9" fmla="*/ 120 h 609"/>
                <a:gd name="T10" fmla="*/ 370 w 551"/>
                <a:gd name="T11" fmla="*/ 89 h 609"/>
                <a:gd name="T12" fmla="*/ 358 w 551"/>
                <a:gd name="T13" fmla="*/ 81 h 609"/>
                <a:gd name="T14" fmla="*/ 348 w 551"/>
                <a:gd name="T15" fmla="*/ 97 h 609"/>
                <a:gd name="T16" fmla="*/ 340 w 551"/>
                <a:gd name="T17" fmla="*/ 126 h 609"/>
                <a:gd name="T18" fmla="*/ 315 w 551"/>
                <a:gd name="T19" fmla="*/ 101 h 609"/>
                <a:gd name="T20" fmla="*/ 311 w 551"/>
                <a:gd name="T21" fmla="*/ 85 h 609"/>
                <a:gd name="T22" fmla="*/ 333 w 551"/>
                <a:gd name="T23" fmla="*/ 67 h 609"/>
                <a:gd name="T24" fmla="*/ 336 w 551"/>
                <a:gd name="T25" fmla="*/ 64 h 609"/>
                <a:gd name="T26" fmla="*/ 311 w 551"/>
                <a:gd name="T27" fmla="*/ 9 h 609"/>
                <a:gd name="T28" fmla="*/ 282 w 551"/>
                <a:gd name="T29" fmla="*/ 19 h 609"/>
                <a:gd name="T30" fmla="*/ 249 w 551"/>
                <a:gd name="T31" fmla="*/ 19 h 609"/>
                <a:gd name="T32" fmla="*/ 200 w 551"/>
                <a:gd name="T33" fmla="*/ 0 h 609"/>
                <a:gd name="T34" fmla="*/ 178 w 551"/>
                <a:gd name="T35" fmla="*/ 21 h 609"/>
                <a:gd name="T36" fmla="*/ 151 w 551"/>
                <a:gd name="T37" fmla="*/ 39 h 609"/>
                <a:gd name="T38" fmla="*/ 130 w 551"/>
                <a:gd name="T39" fmla="*/ 72 h 609"/>
                <a:gd name="T40" fmla="*/ 130 w 551"/>
                <a:gd name="T41" fmla="*/ 108 h 609"/>
                <a:gd name="T42" fmla="*/ 100 w 551"/>
                <a:gd name="T43" fmla="*/ 112 h 609"/>
                <a:gd name="T44" fmla="*/ 77 w 551"/>
                <a:gd name="T45" fmla="*/ 130 h 609"/>
                <a:gd name="T46" fmla="*/ 69 w 551"/>
                <a:gd name="T47" fmla="*/ 175 h 609"/>
                <a:gd name="T48" fmla="*/ 47 w 551"/>
                <a:gd name="T49" fmla="*/ 189 h 609"/>
                <a:gd name="T50" fmla="*/ 39 w 551"/>
                <a:gd name="T51" fmla="*/ 234 h 609"/>
                <a:gd name="T52" fmla="*/ 17 w 551"/>
                <a:gd name="T53" fmla="*/ 276 h 609"/>
                <a:gd name="T54" fmla="*/ 25 w 551"/>
                <a:gd name="T55" fmla="*/ 298 h 609"/>
                <a:gd name="T56" fmla="*/ 0 w 551"/>
                <a:gd name="T57" fmla="*/ 312 h 609"/>
                <a:gd name="T58" fmla="*/ 4 w 551"/>
                <a:gd name="T59" fmla="*/ 337 h 609"/>
                <a:gd name="T60" fmla="*/ 4 w 551"/>
                <a:gd name="T61" fmla="*/ 371 h 609"/>
                <a:gd name="T62" fmla="*/ 40 w 551"/>
                <a:gd name="T63" fmla="*/ 399 h 609"/>
                <a:gd name="T64" fmla="*/ 59 w 551"/>
                <a:gd name="T65" fmla="*/ 417 h 609"/>
                <a:gd name="T66" fmla="*/ 94 w 551"/>
                <a:gd name="T67" fmla="*/ 401 h 609"/>
                <a:gd name="T68" fmla="*/ 131 w 551"/>
                <a:gd name="T69" fmla="*/ 420 h 609"/>
                <a:gd name="T70" fmla="*/ 148 w 551"/>
                <a:gd name="T71" fmla="*/ 445 h 609"/>
                <a:gd name="T72" fmla="*/ 155 w 551"/>
                <a:gd name="T73" fmla="*/ 472 h 609"/>
                <a:gd name="T74" fmla="*/ 204 w 551"/>
                <a:gd name="T75" fmla="*/ 483 h 609"/>
                <a:gd name="T76" fmla="*/ 223 w 551"/>
                <a:gd name="T77" fmla="*/ 495 h 609"/>
                <a:gd name="T78" fmla="*/ 217 w 551"/>
                <a:gd name="T79" fmla="*/ 527 h 609"/>
                <a:gd name="T80" fmla="*/ 186 w 551"/>
                <a:gd name="T81" fmla="*/ 533 h 609"/>
                <a:gd name="T82" fmla="*/ 183 w 551"/>
                <a:gd name="T83" fmla="*/ 581 h 609"/>
                <a:gd name="T84" fmla="*/ 261 w 551"/>
                <a:gd name="T85" fmla="*/ 581 h 609"/>
                <a:gd name="T86" fmla="*/ 311 w 551"/>
                <a:gd name="T87" fmla="*/ 609 h 609"/>
                <a:gd name="T88" fmla="*/ 358 w 551"/>
                <a:gd name="T89" fmla="*/ 527 h 609"/>
                <a:gd name="T90" fmla="*/ 326 w 551"/>
                <a:gd name="T91" fmla="*/ 503 h 609"/>
                <a:gd name="T92" fmla="*/ 334 w 551"/>
                <a:gd name="T93" fmla="*/ 419 h 609"/>
                <a:gd name="T94" fmla="*/ 408 w 551"/>
                <a:gd name="T95" fmla="*/ 311 h 609"/>
                <a:gd name="T96" fmla="*/ 417 w 551"/>
                <a:gd name="T97" fmla="*/ 286 h 609"/>
                <a:gd name="T98" fmla="*/ 478 w 551"/>
                <a:gd name="T99" fmla="*/ 263 h 609"/>
                <a:gd name="T100" fmla="*/ 551 w 551"/>
                <a:gd name="T101" fmla="*/ 16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1" h="609">
                  <a:moveTo>
                    <a:pt x="551" y="169"/>
                  </a:moveTo>
                  <a:lnTo>
                    <a:pt x="535" y="150"/>
                  </a:lnTo>
                  <a:lnTo>
                    <a:pt x="503" y="150"/>
                  </a:lnTo>
                  <a:lnTo>
                    <a:pt x="465" y="142"/>
                  </a:lnTo>
                  <a:lnTo>
                    <a:pt x="399" y="120"/>
                  </a:lnTo>
                  <a:lnTo>
                    <a:pt x="370" y="89"/>
                  </a:lnTo>
                  <a:lnTo>
                    <a:pt x="358" y="81"/>
                  </a:lnTo>
                  <a:lnTo>
                    <a:pt x="348" y="97"/>
                  </a:lnTo>
                  <a:lnTo>
                    <a:pt x="340" y="126"/>
                  </a:lnTo>
                  <a:lnTo>
                    <a:pt x="315" y="101"/>
                  </a:lnTo>
                  <a:lnTo>
                    <a:pt x="311" y="85"/>
                  </a:lnTo>
                  <a:lnTo>
                    <a:pt x="333" y="67"/>
                  </a:lnTo>
                  <a:lnTo>
                    <a:pt x="336" y="64"/>
                  </a:lnTo>
                  <a:lnTo>
                    <a:pt x="311" y="9"/>
                  </a:lnTo>
                  <a:lnTo>
                    <a:pt x="282" y="19"/>
                  </a:lnTo>
                  <a:lnTo>
                    <a:pt x="249" y="19"/>
                  </a:lnTo>
                  <a:lnTo>
                    <a:pt x="200" y="0"/>
                  </a:lnTo>
                  <a:lnTo>
                    <a:pt x="178" y="21"/>
                  </a:lnTo>
                  <a:lnTo>
                    <a:pt x="151" y="39"/>
                  </a:lnTo>
                  <a:lnTo>
                    <a:pt x="130" y="72"/>
                  </a:lnTo>
                  <a:lnTo>
                    <a:pt x="130" y="108"/>
                  </a:lnTo>
                  <a:lnTo>
                    <a:pt x="100" y="112"/>
                  </a:lnTo>
                  <a:lnTo>
                    <a:pt x="77" y="130"/>
                  </a:lnTo>
                  <a:lnTo>
                    <a:pt x="69" y="175"/>
                  </a:lnTo>
                  <a:lnTo>
                    <a:pt x="47" y="189"/>
                  </a:lnTo>
                  <a:lnTo>
                    <a:pt x="39" y="234"/>
                  </a:lnTo>
                  <a:lnTo>
                    <a:pt x="17" y="276"/>
                  </a:lnTo>
                  <a:lnTo>
                    <a:pt x="25" y="298"/>
                  </a:lnTo>
                  <a:lnTo>
                    <a:pt x="0" y="312"/>
                  </a:lnTo>
                  <a:lnTo>
                    <a:pt x="4" y="337"/>
                  </a:lnTo>
                  <a:lnTo>
                    <a:pt x="4" y="371"/>
                  </a:lnTo>
                  <a:lnTo>
                    <a:pt x="40" y="399"/>
                  </a:lnTo>
                  <a:lnTo>
                    <a:pt x="59" y="417"/>
                  </a:lnTo>
                  <a:lnTo>
                    <a:pt x="94" y="401"/>
                  </a:lnTo>
                  <a:lnTo>
                    <a:pt x="131" y="420"/>
                  </a:lnTo>
                  <a:lnTo>
                    <a:pt x="148" y="445"/>
                  </a:lnTo>
                  <a:lnTo>
                    <a:pt x="155" y="472"/>
                  </a:lnTo>
                  <a:lnTo>
                    <a:pt x="204" y="483"/>
                  </a:lnTo>
                  <a:lnTo>
                    <a:pt x="223" y="495"/>
                  </a:lnTo>
                  <a:lnTo>
                    <a:pt x="217" y="527"/>
                  </a:lnTo>
                  <a:lnTo>
                    <a:pt x="186" y="533"/>
                  </a:lnTo>
                  <a:lnTo>
                    <a:pt x="183" y="581"/>
                  </a:lnTo>
                  <a:lnTo>
                    <a:pt x="261" y="581"/>
                  </a:lnTo>
                  <a:lnTo>
                    <a:pt x="311" y="609"/>
                  </a:lnTo>
                  <a:lnTo>
                    <a:pt x="358" y="527"/>
                  </a:lnTo>
                  <a:lnTo>
                    <a:pt x="326" y="503"/>
                  </a:lnTo>
                  <a:lnTo>
                    <a:pt x="334" y="419"/>
                  </a:lnTo>
                  <a:lnTo>
                    <a:pt x="408" y="311"/>
                  </a:lnTo>
                  <a:lnTo>
                    <a:pt x="417" y="286"/>
                  </a:lnTo>
                  <a:lnTo>
                    <a:pt x="478" y="263"/>
                  </a:lnTo>
                  <a:lnTo>
                    <a:pt x="551" y="169"/>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34" name="Freeform 39"/>
            <p:cNvSpPr>
              <a:spLocks/>
            </p:cNvSpPr>
            <p:nvPr/>
          </p:nvSpPr>
          <p:spPr bwMode="auto">
            <a:xfrm>
              <a:off x="849749" y="2958041"/>
              <a:ext cx="591233" cy="388414"/>
            </a:xfrm>
            <a:custGeom>
              <a:avLst/>
              <a:gdLst>
                <a:gd name="T0" fmla="*/ 681 w 941"/>
                <a:gd name="T1" fmla="*/ 105 h 618"/>
                <a:gd name="T2" fmla="*/ 750 w 941"/>
                <a:gd name="T3" fmla="*/ 56 h 618"/>
                <a:gd name="T4" fmla="*/ 801 w 941"/>
                <a:gd name="T5" fmla="*/ 34 h 618"/>
                <a:gd name="T6" fmla="*/ 941 w 941"/>
                <a:gd name="T7" fmla="*/ 25 h 618"/>
                <a:gd name="T8" fmla="*/ 938 w 941"/>
                <a:gd name="T9" fmla="*/ 58 h 618"/>
                <a:gd name="T10" fmla="*/ 927 w 941"/>
                <a:gd name="T11" fmla="*/ 75 h 618"/>
                <a:gd name="T12" fmla="*/ 885 w 941"/>
                <a:gd name="T13" fmla="*/ 87 h 618"/>
                <a:gd name="T14" fmla="*/ 836 w 941"/>
                <a:gd name="T15" fmla="*/ 122 h 618"/>
                <a:gd name="T16" fmla="*/ 836 w 941"/>
                <a:gd name="T17" fmla="*/ 156 h 618"/>
                <a:gd name="T18" fmla="*/ 842 w 941"/>
                <a:gd name="T19" fmla="*/ 200 h 618"/>
                <a:gd name="T20" fmla="*/ 808 w 941"/>
                <a:gd name="T21" fmla="*/ 222 h 618"/>
                <a:gd name="T22" fmla="*/ 808 w 941"/>
                <a:gd name="T23" fmla="*/ 247 h 618"/>
                <a:gd name="T24" fmla="*/ 794 w 941"/>
                <a:gd name="T25" fmla="*/ 281 h 618"/>
                <a:gd name="T26" fmla="*/ 757 w 941"/>
                <a:gd name="T27" fmla="*/ 276 h 618"/>
                <a:gd name="T28" fmla="*/ 740 w 941"/>
                <a:gd name="T29" fmla="*/ 294 h 618"/>
                <a:gd name="T30" fmla="*/ 740 w 941"/>
                <a:gd name="T31" fmla="*/ 319 h 618"/>
                <a:gd name="T32" fmla="*/ 627 w 941"/>
                <a:gd name="T33" fmla="*/ 395 h 618"/>
                <a:gd name="T34" fmla="*/ 622 w 941"/>
                <a:gd name="T35" fmla="*/ 424 h 618"/>
                <a:gd name="T36" fmla="*/ 640 w 941"/>
                <a:gd name="T37" fmla="*/ 484 h 618"/>
                <a:gd name="T38" fmla="*/ 600 w 941"/>
                <a:gd name="T39" fmla="*/ 525 h 618"/>
                <a:gd name="T40" fmla="*/ 558 w 941"/>
                <a:gd name="T41" fmla="*/ 487 h 618"/>
                <a:gd name="T42" fmla="*/ 541 w 941"/>
                <a:gd name="T43" fmla="*/ 490 h 618"/>
                <a:gd name="T44" fmla="*/ 495 w 941"/>
                <a:gd name="T45" fmla="*/ 543 h 618"/>
                <a:gd name="T46" fmla="*/ 503 w 941"/>
                <a:gd name="T47" fmla="*/ 581 h 618"/>
                <a:gd name="T48" fmla="*/ 490 w 941"/>
                <a:gd name="T49" fmla="*/ 600 h 618"/>
                <a:gd name="T50" fmla="*/ 461 w 941"/>
                <a:gd name="T51" fmla="*/ 589 h 618"/>
                <a:gd name="T52" fmla="*/ 451 w 941"/>
                <a:gd name="T53" fmla="*/ 610 h 618"/>
                <a:gd name="T54" fmla="*/ 426 w 941"/>
                <a:gd name="T55" fmla="*/ 618 h 618"/>
                <a:gd name="T56" fmla="*/ 342 w 941"/>
                <a:gd name="T57" fmla="*/ 577 h 618"/>
                <a:gd name="T58" fmla="*/ 222 w 941"/>
                <a:gd name="T59" fmla="*/ 534 h 618"/>
                <a:gd name="T60" fmla="*/ 189 w 941"/>
                <a:gd name="T61" fmla="*/ 480 h 618"/>
                <a:gd name="T62" fmla="*/ 138 w 941"/>
                <a:gd name="T63" fmla="*/ 505 h 618"/>
                <a:gd name="T64" fmla="*/ 118 w 941"/>
                <a:gd name="T65" fmla="*/ 480 h 618"/>
                <a:gd name="T66" fmla="*/ 90 w 941"/>
                <a:gd name="T67" fmla="*/ 489 h 618"/>
                <a:gd name="T68" fmla="*/ 84 w 941"/>
                <a:gd name="T69" fmla="*/ 448 h 618"/>
                <a:gd name="T70" fmla="*/ 78 w 941"/>
                <a:gd name="T71" fmla="*/ 436 h 618"/>
                <a:gd name="T72" fmla="*/ 30 w 941"/>
                <a:gd name="T73" fmla="*/ 395 h 618"/>
                <a:gd name="T74" fmla="*/ 30 w 941"/>
                <a:gd name="T75" fmla="*/ 382 h 618"/>
                <a:gd name="T76" fmla="*/ 0 w 941"/>
                <a:gd name="T77" fmla="*/ 354 h 618"/>
                <a:gd name="T78" fmla="*/ 0 w 941"/>
                <a:gd name="T79" fmla="*/ 326 h 618"/>
                <a:gd name="T80" fmla="*/ 22 w 941"/>
                <a:gd name="T81" fmla="*/ 286 h 618"/>
                <a:gd name="T82" fmla="*/ 41 w 941"/>
                <a:gd name="T83" fmla="*/ 253 h 618"/>
                <a:gd name="T84" fmla="*/ 41 w 941"/>
                <a:gd name="T85" fmla="*/ 223 h 618"/>
                <a:gd name="T86" fmla="*/ 91 w 941"/>
                <a:gd name="T87" fmla="*/ 181 h 618"/>
                <a:gd name="T88" fmla="*/ 113 w 941"/>
                <a:gd name="T89" fmla="*/ 171 h 618"/>
                <a:gd name="T90" fmla="*/ 120 w 941"/>
                <a:gd name="T91" fmla="*/ 144 h 618"/>
                <a:gd name="T92" fmla="*/ 131 w 941"/>
                <a:gd name="T93" fmla="*/ 91 h 618"/>
                <a:gd name="T94" fmla="*/ 113 w 941"/>
                <a:gd name="T95" fmla="*/ 80 h 618"/>
                <a:gd name="T96" fmla="*/ 88 w 941"/>
                <a:gd name="T97" fmla="*/ 84 h 618"/>
                <a:gd name="T98" fmla="*/ 71 w 941"/>
                <a:gd name="T99" fmla="*/ 50 h 618"/>
                <a:gd name="T100" fmla="*/ 66 w 941"/>
                <a:gd name="T101" fmla="*/ 0 h 618"/>
                <a:gd name="T102" fmla="*/ 106 w 941"/>
                <a:gd name="T103" fmla="*/ 8 h 618"/>
                <a:gd name="T104" fmla="*/ 150 w 941"/>
                <a:gd name="T105" fmla="*/ 36 h 618"/>
                <a:gd name="T106" fmla="*/ 231 w 941"/>
                <a:gd name="T107" fmla="*/ 55 h 618"/>
                <a:gd name="T108" fmla="*/ 271 w 941"/>
                <a:gd name="T109" fmla="*/ 88 h 618"/>
                <a:gd name="T110" fmla="*/ 328 w 941"/>
                <a:gd name="T111" fmla="*/ 104 h 618"/>
                <a:gd name="T112" fmla="*/ 418 w 941"/>
                <a:gd name="T113" fmla="*/ 88 h 618"/>
                <a:gd name="T114" fmla="*/ 462 w 941"/>
                <a:gd name="T115" fmla="*/ 110 h 618"/>
                <a:gd name="T116" fmla="*/ 530 w 941"/>
                <a:gd name="T117" fmla="*/ 82 h 618"/>
                <a:gd name="T118" fmla="*/ 681 w 941"/>
                <a:gd name="T119" fmla="*/ 105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41" h="618">
                  <a:moveTo>
                    <a:pt x="681" y="105"/>
                  </a:moveTo>
                  <a:lnTo>
                    <a:pt x="750" y="56"/>
                  </a:lnTo>
                  <a:lnTo>
                    <a:pt x="801" y="34"/>
                  </a:lnTo>
                  <a:lnTo>
                    <a:pt x="941" y="25"/>
                  </a:lnTo>
                  <a:lnTo>
                    <a:pt x="938" y="58"/>
                  </a:lnTo>
                  <a:lnTo>
                    <a:pt x="927" y="75"/>
                  </a:lnTo>
                  <a:lnTo>
                    <a:pt x="885" y="87"/>
                  </a:lnTo>
                  <a:lnTo>
                    <a:pt x="836" y="122"/>
                  </a:lnTo>
                  <a:lnTo>
                    <a:pt x="836" y="156"/>
                  </a:lnTo>
                  <a:lnTo>
                    <a:pt x="842" y="200"/>
                  </a:lnTo>
                  <a:lnTo>
                    <a:pt x="808" y="222"/>
                  </a:lnTo>
                  <a:lnTo>
                    <a:pt x="808" y="247"/>
                  </a:lnTo>
                  <a:lnTo>
                    <a:pt x="794" y="281"/>
                  </a:lnTo>
                  <a:lnTo>
                    <a:pt x="757" y="276"/>
                  </a:lnTo>
                  <a:lnTo>
                    <a:pt x="740" y="294"/>
                  </a:lnTo>
                  <a:lnTo>
                    <a:pt x="740" y="319"/>
                  </a:lnTo>
                  <a:lnTo>
                    <a:pt x="627" y="395"/>
                  </a:lnTo>
                  <a:lnTo>
                    <a:pt x="622" y="424"/>
                  </a:lnTo>
                  <a:lnTo>
                    <a:pt x="640" y="484"/>
                  </a:lnTo>
                  <a:lnTo>
                    <a:pt x="600" y="525"/>
                  </a:lnTo>
                  <a:lnTo>
                    <a:pt x="558" y="487"/>
                  </a:lnTo>
                  <a:lnTo>
                    <a:pt x="541" y="490"/>
                  </a:lnTo>
                  <a:lnTo>
                    <a:pt x="495" y="543"/>
                  </a:lnTo>
                  <a:lnTo>
                    <a:pt x="503" y="581"/>
                  </a:lnTo>
                  <a:lnTo>
                    <a:pt x="490" y="600"/>
                  </a:lnTo>
                  <a:lnTo>
                    <a:pt x="461" y="589"/>
                  </a:lnTo>
                  <a:lnTo>
                    <a:pt x="451" y="610"/>
                  </a:lnTo>
                  <a:lnTo>
                    <a:pt x="426" y="618"/>
                  </a:lnTo>
                  <a:lnTo>
                    <a:pt x="342" y="577"/>
                  </a:lnTo>
                  <a:lnTo>
                    <a:pt x="222" y="534"/>
                  </a:lnTo>
                  <a:lnTo>
                    <a:pt x="189" y="480"/>
                  </a:lnTo>
                  <a:lnTo>
                    <a:pt x="138" y="505"/>
                  </a:lnTo>
                  <a:lnTo>
                    <a:pt x="118" y="480"/>
                  </a:lnTo>
                  <a:lnTo>
                    <a:pt x="90" y="489"/>
                  </a:lnTo>
                  <a:lnTo>
                    <a:pt x="84" y="448"/>
                  </a:lnTo>
                  <a:lnTo>
                    <a:pt x="78" y="436"/>
                  </a:lnTo>
                  <a:lnTo>
                    <a:pt x="30" y="395"/>
                  </a:lnTo>
                  <a:lnTo>
                    <a:pt x="30" y="382"/>
                  </a:lnTo>
                  <a:lnTo>
                    <a:pt x="0" y="354"/>
                  </a:lnTo>
                  <a:lnTo>
                    <a:pt x="0" y="326"/>
                  </a:lnTo>
                  <a:lnTo>
                    <a:pt x="22" y="286"/>
                  </a:lnTo>
                  <a:lnTo>
                    <a:pt x="41" y="253"/>
                  </a:lnTo>
                  <a:lnTo>
                    <a:pt x="41" y="223"/>
                  </a:lnTo>
                  <a:lnTo>
                    <a:pt x="91" y="181"/>
                  </a:lnTo>
                  <a:lnTo>
                    <a:pt x="113" y="171"/>
                  </a:lnTo>
                  <a:lnTo>
                    <a:pt x="120" y="144"/>
                  </a:lnTo>
                  <a:lnTo>
                    <a:pt x="131" y="91"/>
                  </a:lnTo>
                  <a:lnTo>
                    <a:pt x="113" y="80"/>
                  </a:lnTo>
                  <a:lnTo>
                    <a:pt x="88" y="84"/>
                  </a:lnTo>
                  <a:lnTo>
                    <a:pt x="71" y="50"/>
                  </a:lnTo>
                  <a:lnTo>
                    <a:pt x="66" y="0"/>
                  </a:lnTo>
                  <a:lnTo>
                    <a:pt x="106" y="8"/>
                  </a:lnTo>
                  <a:lnTo>
                    <a:pt x="150" y="36"/>
                  </a:lnTo>
                  <a:lnTo>
                    <a:pt x="231" y="55"/>
                  </a:lnTo>
                  <a:lnTo>
                    <a:pt x="271" y="88"/>
                  </a:lnTo>
                  <a:lnTo>
                    <a:pt x="328" y="104"/>
                  </a:lnTo>
                  <a:lnTo>
                    <a:pt x="418" y="88"/>
                  </a:lnTo>
                  <a:lnTo>
                    <a:pt x="462" y="110"/>
                  </a:lnTo>
                  <a:lnTo>
                    <a:pt x="530" y="82"/>
                  </a:lnTo>
                  <a:lnTo>
                    <a:pt x="681" y="105"/>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35" name="Freeform 23"/>
            <p:cNvSpPr>
              <a:spLocks/>
            </p:cNvSpPr>
            <p:nvPr/>
          </p:nvSpPr>
          <p:spPr bwMode="auto">
            <a:xfrm>
              <a:off x="976999" y="1800580"/>
              <a:ext cx="521219" cy="199486"/>
            </a:xfrm>
            <a:custGeom>
              <a:avLst/>
              <a:gdLst>
                <a:gd name="T0" fmla="*/ 78 w 1047"/>
                <a:gd name="T1" fmla="*/ 23 h 400"/>
                <a:gd name="T2" fmla="*/ 81 w 1047"/>
                <a:gd name="T3" fmla="*/ 44 h 400"/>
                <a:gd name="T4" fmla="*/ 50 w 1047"/>
                <a:gd name="T5" fmla="*/ 73 h 400"/>
                <a:gd name="T6" fmla="*/ 23 w 1047"/>
                <a:gd name="T7" fmla="*/ 112 h 400"/>
                <a:gd name="T8" fmla="*/ 0 w 1047"/>
                <a:gd name="T9" fmla="*/ 175 h 400"/>
                <a:gd name="T10" fmla="*/ 33 w 1047"/>
                <a:gd name="T11" fmla="*/ 222 h 400"/>
                <a:gd name="T12" fmla="*/ 45 w 1047"/>
                <a:gd name="T13" fmla="*/ 249 h 400"/>
                <a:gd name="T14" fmla="*/ 45 w 1047"/>
                <a:gd name="T15" fmla="*/ 270 h 400"/>
                <a:gd name="T16" fmla="*/ 38 w 1047"/>
                <a:gd name="T17" fmla="*/ 308 h 400"/>
                <a:gd name="T18" fmla="*/ 30 w 1047"/>
                <a:gd name="T19" fmla="*/ 331 h 400"/>
                <a:gd name="T20" fmla="*/ 40 w 1047"/>
                <a:gd name="T21" fmla="*/ 362 h 400"/>
                <a:gd name="T22" fmla="*/ 59 w 1047"/>
                <a:gd name="T23" fmla="*/ 400 h 400"/>
                <a:gd name="T24" fmla="*/ 88 w 1047"/>
                <a:gd name="T25" fmla="*/ 391 h 400"/>
                <a:gd name="T26" fmla="*/ 205 w 1047"/>
                <a:gd name="T27" fmla="*/ 394 h 400"/>
                <a:gd name="T28" fmla="*/ 244 w 1047"/>
                <a:gd name="T29" fmla="*/ 377 h 400"/>
                <a:gd name="T30" fmla="*/ 276 w 1047"/>
                <a:gd name="T31" fmla="*/ 329 h 400"/>
                <a:gd name="T32" fmla="*/ 324 w 1047"/>
                <a:gd name="T33" fmla="*/ 358 h 400"/>
                <a:gd name="T34" fmla="*/ 383 w 1047"/>
                <a:gd name="T35" fmla="*/ 322 h 400"/>
                <a:gd name="T36" fmla="*/ 415 w 1047"/>
                <a:gd name="T37" fmla="*/ 337 h 400"/>
                <a:gd name="T38" fmla="*/ 459 w 1047"/>
                <a:gd name="T39" fmla="*/ 367 h 400"/>
                <a:gd name="T40" fmla="*/ 493 w 1047"/>
                <a:gd name="T41" fmla="*/ 377 h 400"/>
                <a:gd name="T42" fmla="*/ 572 w 1047"/>
                <a:gd name="T43" fmla="*/ 326 h 400"/>
                <a:gd name="T44" fmla="*/ 655 w 1047"/>
                <a:gd name="T45" fmla="*/ 353 h 400"/>
                <a:gd name="T46" fmla="*/ 718 w 1047"/>
                <a:gd name="T47" fmla="*/ 326 h 400"/>
                <a:gd name="T48" fmla="*/ 757 w 1047"/>
                <a:gd name="T49" fmla="*/ 338 h 400"/>
                <a:gd name="T50" fmla="*/ 827 w 1047"/>
                <a:gd name="T51" fmla="*/ 269 h 400"/>
                <a:gd name="T52" fmla="*/ 874 w 1047"/>
                <a:gd name="T53" fmla="*/ 271 h 400"/>
                <a:gd name="T54" fmla="*/ 920 w 1047"/>
                <a:gd name="T55" fmla="*/ 254 h 400"/>
                <a:gd name="T56" fmla="*/ 984 w 1047"/>
                <a:gd name="T57" fmla="*/ 256 h 400"/>
                <a:gd name="T58" fmla="*/ 1014 w 1047"/>
                <a:gd name="T59" fmla="*/ 221 h 400"/>
                <a:gd name="T60" fmla="*/ 1031 w 1047"/>
                <a:gd name="T61" fmla="*/ 206 h 400"/>
                <a:gd name="T62" fmla="*/ 1047 w 1047"/>
                <a:gd name="T63" fmla="*/ 172 h 400"/>
                <a:gd name="T64" fmla="*/ 1034 w 1047"/>
                <a:gd name="T65" fmla="*/ 141 h 400"/>
                <a:gd name="T66" fmla="*/ 876 w 1047"/>
                <a:gd name="T67" fmla="*/ 105 h 400"/>
                <a:gd name="T68" fmla="*/ 729 w 1047"/>
                <a:gd name="T69" fmla="*/ 63 h 400"/>
                <a:gd name="T70" fmla="*/ 699 w 1047"/>
                <a:gd name="T71" fmla="*/ 71 h 400"/>
                <a:gd name="T72" fmla="*/ 534 w 1047"/>
                <a:gd name="T73" fmla="*/ 0 h 400"/>
                <a:gd name="T74" fmla="*/ 475 w 1047"/>
                <a:gd name="T75" fmla="*/ 23 h 400"/>
                <a:gd name="T76" fmla="*/ 406 w 1047"/>
                <a:gd name="T77" fmla="*/ 44 h 400"/>
                <a:gd name="T78" fmla="*/ 315 w 1047"/>
                <a:gd name="T79" fmla="*/ 44 h 400"/>
                <a:gd name="T80" fmla="*/ 287 w 1047"/>
                <a:gd name="T81" fmla="*/ 50 h 400"/>
                <a:gd name="T82" fmla="*/ 277 w 1047"/>
                <a:gd name="T83" fmla="*/ 28 h 400"/>
                <a:gd name="T84" fmla="*/ 252 w 1047"/>
                <a:gd name="T85" fmla="*/ 50 h 400"/>
                <a:gd name="T86" fmla="*/ 204 w 1047"/>
                <a:gd name="T87" fmla="*/ 44 h 400"/>
                <a:gd name="T88" fmla="*/ 150 w 1047"/>
                <a:gd name="T89" fmla="*/ 23 h 400"/>
                <a:gd name="T90" fmla="*/ 125 w 1047"/>
                <a:gd name="T91" fmla="*/ 16 h 400"/>
                <a:gd name="T92" fmla="*/ 78 w 1047"/>
                <a:gd name="T93" fmla="*/ 2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47" h="400">
                  <a:moveTo>
                    <a:pt x="78" y="23"/>
                  </a:moveTo>
                  <a:lnTo>
                    <a:pt x="81" y="44"/>
                  </a:lnTo>
                  <a:lnTo>
                    <a:pt x="50" y="73"/>
                  </a:lnTo>
                  <a:lnTo>
                    <a:pt x="23" y="112"/>
                  </a:lnTo>
                  <a:lnTo>
                    <a:pt x="0" y="175"/>
                  </a:lnTo>
                  <a:lnTo>
                    <a:pt x="33" y="222"/>
                  </a:lnTo>
                  <a:lnTo>
                    <a:pt x="45" y="249"/>
                  </a:lnTo>
                  <a:lnTo>
                    <a:pt x="45" y="270"/>
                  </a:lnTo>
                  <a:lnTo>
                    <a:pt x="38" y="308"/>
                  </a:lnTo>
                  <a:lnTo>
                    <a:pt x="30" y="331"/>
                  </a:lnTo>
                  <a:lnTo>
                    <a:pt x="40" y="362"/>
                  </a:lnTo>
                  <a:lnTo>
                    <a:pt x="59" y="400"/>
                  </a:lnTo>
                  <a:lnTo>
                    <a:pt x="88" y="391"/>
                  </a:lnTo>
                  <a:lnTo>
                    <a:pt x="205" y="394"/>
                  </a:lnTo>
                  <a:lnTo>
                    <a:pt x="244" y="377"/>
                  </a:lnTo>
                  <a:lnTo>
                    <a:pt x="276" y="329"/>
                  </a:lnTo>
                  <a:lnTo>
                    <a:pt x="324" y="358"/>
                  </a:lnTo>
                  <a:lnTo>
                    <a:pt x="383" y="322"/>
                  </a:lnTo>
                  <a:lnTo>
                    <a:pt x="415" y="337"/>
                  </a:lnTo>
                  <a:lnTo>
                    <a:pt x="459" y="367"/>
                  </a:lnTo>
                  <a:lnTo>
                    <a:pt x="493" y="377"/>
                  </a:lnTo>
                  <a:lnTo>
                    <a:pt x="572" y="326"/>
                  </a:lnTo>
                  <a:lnTo>
                    <a:pt x="655" y="353"/>
                  </a:lnTo>
                  <a:lnTo>
                    <a:pt x="718" y="326"/>
                  </a:lnTo>
                  <a:lnTo>
                    <a:pt x="757" y="338"/>
                  </a:lnTo>
                  <a:lnTo>
                    <a:pt x="827" y="269"/>
                  </a:lnTo>
                  <a:lnTo>
                    <a:pt x="874" y="271"/>
                  </a:lnTo>
                  <a:lnTo>
                    <a:pt x="920" y="254"/>
                  </a:lnTo>
                  <a:lnTo>
                    <a:pt x="984" y="256"/>
                  </a:lnTo>
                  <a:lnTo>
                    <a:pt x="1014" y="221"/>
                  </a:lnTo>
                  <a:lnTo>
                    <a:pt x="1031" y="206"/>
                  </a:lnTo>
                  <a:lnTo>
                    <a:pt x="1047" y="172"/>
                  </a:lnTo>
                  <a:lnTo>
                    <a:pt x="1034" y="141"/>
                  </a:lnTo>
                  <a:lnTo>
                    <a:pt x="876" y="105"/>
                  </a:lnTo>
                  <a:lnTo>
                    <a:pt x="729" y="63"/>
                  </a:lnTo>
                  <a:lnTo>
                    <a:pt x="699" y="71"/>
                  </a:lnTo>
                  <a:lnTo>
                    <a:pt x="534" y="0"/>
                  </a:lnTo>
                  <a:lnTo>
                    <a:pt x="475" y="23"/>
                  </a:lnTo>
                  <a:lnTo>
                    <a:pt x="406" y="44"/>
                  </a:lnTo>
                  <a:lnTo>
                    <a:pt x="315" y="44"/>
                  </a:lnTo>
                  <a:lnTo>
                    <a:pt x="287" y="50"/>
                  </a:lnTo>
                  <a:lnTo>
                    <a:pt x="277" y="28"/>
                  </a:lnTo>
                  <a:lnTo>
                    <a:pt x="252" y="50"/>
                  </a:lnTo>
                  <a:lnTo>
                    <a:pt x="204" y="44"/>
                  </a:lnTo>
                  <a:lnTo>
                    <a:pt x="150" y="23"/>
                  </a:lnTo>
                  <a:lnTo>
                    <a:pt x="125" y="16"/>
                  </a:lnTo>
                  <a:lnTo>
                    <a:pt x="78" y="23"/>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36" name="Freeform 36"/>
            <p:cNvSpPr>
              <a:spLocks/>
            </p:cNvSpPr>
            <p:nvPr/>
          </p:nvSpPr>
          <p:spPr bwMode="auto">
            <a:xfrm>
              <a:off x="787515" y="1750014"/>
              <a:ext cx="231159" cy="373967"/>
            </a:xfrm>
            <a:custGeom>
              <a:avLst/>
              <a:gdLst>
                <a:gd name="T0" fmla="*/ 362 w 368"/>
                <a:gd name="T1" fmla="*/ 91 h 595"/>
                <a:gd name="T2" fmla="*/ 368 w 368"/>
                <a:gd name="T3" fmla="*/ 113 h 595"/>
                <a:gd name="T4" fmla="*/ 354 w 368"/>
                <a:gd name="T5" fmla="*/ 127 h 595"/>
                <a:gd name="T6" fmla="*/ 340 w 368"/>
                <a:gd name="T7" fmla="*/ 140 h 595"/>
                <a:gd name="T8" fmla="*/ 321 w 368"/>
                <a:gd name="T9" fmla="*/ 168 h 595"/>
                <a:gd name="T10" fmla="*/ 307 w 368"/>
                <a:gd name="T11" fmla="*/ 210 h 595"/>
                <a:gd name="T12" fmla="*/ 303 w 368"/>
                <a:gd name="T13" fmla="*/ 218 h 595"/>
                <a:gd name="T14" fmla="*/ 337 w 368"/>
                <a:gd name="T15" fmla="*/ 276 h 595"/>
                <a:gd name="T16" fmla="*/ 340 w 368"/>
                <a:gd name="T17" fmla="*/ 298 h 595"/>
                <a:gd name="T18" fmla="*/ 332 w 368"/>
                <a:gd name="T19" fmla="*/ 323 h 595"/>
                <a:gd name="T20" fmla="*/ 328 w 368"/>
                <a:gd name="T21" fmla="*/ 338 h 595"/>
                <a:gd name="T22" fmla="*/ 332 w 368"/>
                <a:gd name="T23" fmla="*/ 367 h 595"/>
                <a:gd name="T24" fmla="*/ 350 w 368"/>
                <a:gd name="T25" fmla="*/ 401 h 595"/>
                <a:gd name="T26" fmla="*/ 362 w 368"/>
                <a:gd name="T27" fmla="*/ 416 h 595"/>
                <a:gd name="T28" fmla="*/ 354 w 368"/>
                <a:gd name="T29" fmla="*/ 438 h 595"/>
                <a:gd name="T30" fmla="*/ 310 w 368"/>
                <a:gd name="T31" fmla="*/ 487 h 595"/>
                <a:gd name="T32" fmla="*/ 300 w 368"/>
                <a:gd name="T33" fmla="*/ 534 h 595"/>
                <a:gd name="T34" fmla="*/ 307 w 368"/>
                <a:gd name="T35" fmla="*/ 564 h 595"/>
                <a:gd name="T36" fmla="*/ 295 w 368"/>
                <a:gd name="T37" fmla="*/ 564 h 595"/>
                <a:gd name="T38" fmla="*/ 283 w 368"/>
                <a:gd name="T39" fmla="*/ 565 h 595"/>
                <a:gd name="T40" fmla="*/ 255 w 368"/>
                <a:gd name="T41" fmla="*/ 582 h 595"/>
                <a:gd name="T42" fmla="*/ 222 w 368"/>
                <a:gd name="T43" fmla="*/ 589 h 595"/>
                <a:gd name="T44" fmla="*/ 151 w 368"/>
                <a:gd name="T45" fmla="*/ 595 h 595"/>
                <a:gd name="T46" fmla="*/ 107 w 368"/>
                <a:gd name="T47" fmla="*/ 580 h 595"/>
                <a:gd name="T48" fmla="*/ 63 w 368"/>
                <a:gd name="T49" fmla="*/ 573 h 595"/>
                <a:gd name="T50" fmla="*/ 12 w 368"/>
                <a:gd name="T51" fmla="*/ 552 h 595"/>
                <a:gd name="T52" fmla="*/ 0 w 368"/>
                <a:gd name="T53" fmla="*/ 511 h 595"/>
                <a:gd name="T54" fmla="*/ 18 w 368"/>
                <a:gd name="T55" fmla="*/ 498 h 595"/>
                <a:gd name="T56" fmla="*/ 16 w 368"/>
                <a:gd name="T57" fmla="*/ 471 h 595"/>
                <a:gd name="T58" fmla="*/ 3 w 368"/>
                <a:gd name="T59" fmla="*/ 423 h 595"/>
                <a:gd name="T60" fmla="*/ 15 w 368"/>
                <a:gd name="T61" fmla="*/ 405 h 595"/>
                <a:gd name="T62" fmla="*/ 11 w 368"/>
                <a:gd name="T63" fmla="*/ 303 h 595"/>
                <a:gd name="T64" fmla="*/ 19 w 368"/>
                <a:gd name="T65" fmla="*/ 252 h 595"/>
                <a:gd name="T66" fmla="*/ 51 w 368"/>
                <a:gd name="T67" fmla="*/ 229 h 595"/>
                <a:gd name="T68" fmla="*/ 60 w 368"/>
                <a:gd name="T69" fmla="*/ 163 h 595"/>
                <a:gd name="T70" fmla="*/ 106 w 368"/>
                <a:gd name="T71" fmla="*/ 0 h 595"/>
                <a:gd name="T72" fmla="*/ 128 w 368"/>
                <a:gd name="T73" fmla="*/ 0 h 595"/>
                <a:gd name="T74" fmla="*/ 136 w 368"/>
                <a:gd name="T75" fmla="*/ 14 h 595"/>
                <a:gd name="T76" fmla="*/ 169 w 368"/>
                <a:gd name="T77" fmla="*/ 14 h 595"/>
                <a:gd name="T78" fmla="*/ 206 w 368"/>
                <a:gd name="T79" fmla="*/ 25 h 595"/>
                <a:gd name="T80" fmla="*/ 227 w 368"/>
                <a:gd name="T81" fmla="*/ 46 h 595"/>
                <a:gd name="T82" fmla="*/ 237 w 368"/>
                <a:gd name="T83" fmla="*/ 75 h 595"/>
                <a:gd name="T84" fmla="*/ 249 w 368"/>
                <a:gd name="T85" fmla="*/ 84 h 595"/>
                <a:gd name="T86" fmla="*/ 274 w 368"/>
                <a:gd name="T87" fmla="*/ 75 h 595"/>
                <a:gd name="T88" fmla="*/ 296 w 368"/>
                <a:gd name="T89" fmla="*/ 87 h 595"/>
                <a:gd name="T90" fmla="*/ 325 w 368"/>
                <a:gd name="T91" fmla="*/ 97 h 595"/>
                <a:gd name="T92" fmla="*/ 362 w 368"/>
                <a:gd name="T93" fmla="*/ 9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8" h="595">
                  <a:moveTo>
                    <a:pt x="362" y="91"/>
                  </a:moveTo>
                  <a:lnTo>
                    <a:pt x="368" y="113"/>
                  </a:lnTo>
                  <a:lnTo>
                    <a:pt x="354" y="127"/>
                  </a:lnTo>
                  <a:lnTo>
                    <a:pt x="340" y="140"/>
                  </a:lnTo>
                  <a:lnTo>
                    <a:pt x="321" y="168"/>
                  </a:lnTo>
                  <a:lnTo>
                    <a:pt x="307" y="210"/>
                  </a:lnTo>
                  <a:lnTo>
                    <a:pt x="303" y="218"/>
                  </a:lnTo>
                  <a:lnTo>
                    <a:pt x="337" y="276"/>
                  </a:lnTo>
                  <a:lnTo>
                    <a:pt x="340" y="298"/>
                  </a:lnTo>
                  <a:lnTo>
                    <a:pt x="332" y="323"/>
                  </a:lnTo>
                  <a:lnTo>
                    <a:pt x="328" y="338"/>
                  </a:lnTo>
                  <a:lnTo>
                    <a:pt x="332" y="367"/>
                  </a:lnTo>
                  <a:lnTo>
                    <a:pt x="350" y="401"/>
                  </a:lnTo>
                  <a:lnTo>
                    <a:pt x="362" y="416"/>
                  </a:lnTo>
                  <a:lnTo>
                    <a:pt x="354" y="438"/>
                  </a:lnTo>
                  <a:lnTo>
                    <a:pt x="310" y="487"/>
                  </a:lnTo>
                  <a:lnTo>
                    <a:pt x="300" y="534"/>
                  </a:lnTo>
                  <a:lnTo>
                    <a:pt x="307" y="564"/>
                  </a:lnTo>
                  <a:lnTo>
                    <a:pt x="295" y="564"/>
                  </a:lnTo>
                  <a:lnTo>
                    <a:pt x="283" y="565"/>
                  </a:lnTo>
                  <a:lnTo>
                    <a:pt x="255" y="582"/>
                  </a:lnTo>
                  <a:lnTo>
                    <a:pt x="222" y="589"/>
                  </a:lnTo>
                  <a:lnTo>
                    <a:pt x="151" y="595"/>
                  </a:lnTo>
                  <a:lnTo>
                    <a:pt x="107" y="580"/>
                  </a:lnTo>
                  <a:lnTo>
                    <a:pt x="63" y="573"/>
                  </a:lnTo>
                  <a:lnTo>
                    <a:pt x="12" y="552"/>
                  </a:lnTo>
                  <a:lnTo>
                    <a:pt x="0" y="511"/>
                  </a:lnTo>
                  <a:lnTo>
                    <a:pt x="18" y="498"/>
                  </a:lnTo>
                  <a:lnTo>
                    <a:pt x="16" y="471"/>
                  </a:lnTo>
                  <a:lnTo>
                    <a:pt x="3" y="423"/>
                  </a:lnTo>
                  <a:lnTo>
                    <a:pt x="15" y="405"/>
                  </a:lnTo>
                  <a:lnTo>
                    <a:pt x="11" y="303"/>
                  </a:lnTo>
                  <a:lnTo>
                    <a:pt x="19" y="252"/>
                  </a:lnTo>
                  <a:lnTo>
                    <a:pt x="51" y="229"/>
                  </a:lnTo>
                  <a:lnTo>
                    <a:pt x="60" y="163"/>
                  </a:lnTo>
                  <a:lnTo>
                    <a:pt x="106" y="0"/>
                  </a:lnTo>
                  <a:lnTo>
                    <a:pt x="128" y="0"/>
                  </a:lnTo>
                  <a:lnTo>
                    <a:pt x="136" y="14"/>
                  </a:lnTo>
                  <a:lnTo>
                    <a:pt x="169" y="14"/>
                  </a:lnTo>
                  <a:lnTo>
                    <a:pt x="206" y="25"/>
                  </a:lnTo>
                  <a:lnTo>
                    <a:pt x="227" y="46"/>
                  </a:lnTo>
                  <a:lnTo>
                    <a:pt x="237" y="75"/>
                  </a:lnTo>
                  <a:lnTo>
                    <a:pt x="249" y="84"/>
                  </a:lnTo>
                  <a:lnTo>
                    <a:pt x="274" y="75"/>
                  </a:lnTo>
                  <a:lnTo>
                    <a:pt x="296" y="87"/>
                  </a:lnTo>
                  <a:lnTo>
                    <a:pt x="325" y="97"/>
                  </a:lnTo>
                  <a:lnTo>
                    <a:pt x="362" y="91"/>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37" name="Freeform 10"/>
            <p:cNvSpPr>
              <a:spLocks/>
            </p:cNvSpPr>
            <p:nvPr/>
          </p:nvSpPr>
          <p:spPr bwMode="auto">
            <a:xfrm>
              <a:off x="1926084" y="3140301"/>
              <a:ext cx="365631" cy="374521"/>
            </a:xfrm>
            <a:custGeom>
              <a:avLst/>
              <a:gdLst>
                <a:gd name="T0" fmla="*/ 258 w 581"/>
                <a:gd name="T1" fmla="*/ 596 h 596"/>
                <a:gd name="T2" fmla="*/ 280 w 581"/>
                <a:gd name="T3" fmla="*/ 574 h 596"/>
                <a:gd name="T4" fmla="*/ 305 w 581"/>
                <a:gd name="T5" fmla="*/ 565 h 596"/>
                <a:gd name="T6" fmla="*/ 323 w 581"/>
                <a:gd name="T7" fmla="*/ 565 h 596"/>
                <a:gd name="T8" fmla="*/ 323 w 581"/>
                <a:gd name="T9" fmla="*/ 531 h 596"/>
                <a:gd name="T10" fmla="*/ 342 w 581"/>
                <a:gd name="T11" fmla="*/ 511 h 596"/>
                <a:gd name="T12" fmla="*/ 376 w 581"/>
                <a:gd name="T13" fmla="*/ 506 h 596"/>
                <a:gd name="T14" fmla="*/ 455 w 581"/>
                <a:gd name="T15" fmla="*/ 502 h 596"/>
                <a:gd name="T16" fmla="*/ 493 w 581"/>
                <a:gd name="T17" fmla="*/ 506 h 596"/>
                <a:gd name="T18" fmla="*/ 525 w 581"/>
                <a:gd name="T19" fmla="*/ 490 h 596"/>
                <a:gd name="T20" fmla="*/ 546 w 581"/>
                <a:gd name="T21" fmla="*/ 490 h 596"/>
                <a:gd name="T22" fmla="*/ 563 w 581"/>
                <a:gd name="T23" fmla="*/ 481 h 596"/>
                <a:gd name="T24" fmla="*/ 581 w 581"/>
                <a:gd name="T25" fmla="*/ 469 h 596"/>
                <a:gd name="T26" fmla="*/ 568 w 581"/>
                <a:gd name="T27" fmla="*/ 440 h 596"/>
                <a:gd name="T28" fmla="*/ 556 w 581"/>
                <a:gd name="T29" fmla="*/ 452 h 596"/>
                <a:gd name="T30" fmla="*/ 543 w 581"/>
                <a:gd name="T31" fmla="*/ 447 h 596"/>
                <a:gd name="T32" fmla="*/ 525 w 581"/>
                <a:gd name="T33" fmla="*/ 440 h 596"/>
                <a:gd name="T34" fmla="*/ 534 w 581"/>
                <a:gd name="T35" fmla="*/ 400 h 596"/>
                <a:gd name="T36" fmla="*/ 546 w 581"/>
                <a:gd name="T37" fmla="*/ 389 h 596"/>
                <a:gd name="T38" fmla="*/ 544 w 581"/>
                <a:gd name="T39" fmla="*/ 371 h 596"/>
                <a:gd name="T40" fmla="*/ 514 w 581"/>
                <a:gd name="T41" fmla="*/ 333 h 596"/>
                <a:gd name="T42" fmla="*/ 489 w 581"/>
                <a:gd name="T43" fmla="*/ 304 h 596"/>
                <a:gd name="T44" fmla="*/ 459 w 581"/>
                <a:gd name="T45" fmla="*/ 285 h 596"/>
                <a:gd name="T46" fmla="*/ 459 w 581"/>
                <a:gd name="T47" fmla="*/ 261 h 596"/>
                <a:gd name="T48" fmla="*/ 465 w 581"/>
                <a:gd name="T49" fmla="*/ 230 h 596"/>
                <a:gd name="T50" fmla="*/ 472 w 581"/>
                <a:gd name="T51" fmla="*/ 191 h 596"/>
                <a:gd name="T52" fmla="*/ 453 w 581"/>
                <a:gd name="T53" fmla="*/ 167 h 596"/>
                <a:gd name="T54" fmla="*/ 461 w 581"/>
                <a:gd name="T55" fmla="*/ 109 h 596"/>
                <a:gd name="T56" fmla="*/ 450 w 581"/>
                <a:gd name="T57" fmla="*/ 29 h 596"/>
                <a:gd name="T58" fmla="*/ 408 w 581"/>
                <a:gd name="T59" fmla="*/ 0 h 596"/>
                <a:gd name="T60" fmla="*/ 364 w 581"/>
                <a:gd name="T61" fmla="*/ 25 h 596"/>
                <a:gd name="T62" fmla="*/ 342 w 581"/>
                <a:gd name="T63" fmla="*/ 4 h 596"/>
                <a:gd name="T64" fmla="*/ 326 w 581"/>
                <a:gd name="T65" fmla="*/ 18 h 596"/>
                <a:gd name="T66" fmla="*/ 335 w 581"/>
                <a:gd name="T67" fmla="*/ 40 h 596"/>
                <a:gd name="T68" fmla="*/ 315 w 581"/>
                <a:gd name="T69" fmla="*/ 92 h 596"/>
                <a:gd name="T70" fmla="*/ 289 w 581"/>
                <a:gd name="T71" fmla="*/ 125 h 596"/>
                <a:gd name="T72" fmla="*/ 293 w 581"/>
                <a:gd name="T73" fmla="*/ 148 h 596"/>
                <a:gd name="T74" fmla="*/ 239 w 581"/>
                <a:gd name="T75" fmla="*/ 179 h 596"/>
                <a:gd name="T76" fmla="*/ 223 w 581"/>
                <a:gd name="T77" fmla="*/ 153 h 596"/>
                <a:gd name="T78" fmla="*/ 176 w 581"/>
                <a:gd name="T79" fmla="*/ 160 h 596"/>
                <a:gd name="T80" fmla="*/ 175 w 581"/>
                <a:gd name="T81" fmla="*/ 191 h 596"/>
                <a:gd name="T82" fmla="*/ 136 w 581"/>
                <a:gd name="T83" fmla="*/ 191 h 596"/>
                <a:gd name="T84" fmla="*/ 107 w 581"/>
                <a:gd name="T85" fmla="*/ 224 h 596"/>
                <a:gd name="T86" fmla="*/ 70 w 581"/>
                <a:gd name="T87" fmla="*/ 244 h 596"/>
                <a:gd name="T88" fmla="*/ 50 w 581"/>
                <a:gd name="T89" fmla="*/ 257 h 596"/>
                <a:gd name="T90" fmla="*/ 0 w 581"/>
                <a:gd name="T91" fmla="*/ 314 h 596"/>
                <a:gd name="T92" fmla="*/ 31 w 581"/>
                <a:gd name="T93" fmla="*/ 326 h 596"/>
                <a:gd name="T94" fmla="*/ 70 w 581"/>
                <a:gd name="T95" fmla="*/ 381 h 596"/>
                <a:gd name="T96" fmla="*/ 109 w 581"/>
                <a:gd name="T97" fmla="*/ 386 h 596"/>
                <a:gd name="T98" fmla="*/ 126 w 581"/>
                <a:gd name="T99" fmla="*/ 409 h 596"/>
                <a:gd name="T100" fmla="*/ 119 w 581"/>
                <a:gd name="T101" fmla="*/ 434 h 596"/>
                <a:gd name="T102" fmla="*/ 122 w 581"/>
                <a:gd name="T103" fmla="*/ 459 h 596"/>
                <a:gd name="T104" fmla="*/ 148 w 581"/>
                <a:gd name="T105" fmla="*/ 484 h 596"/>
                <a:gd name="T106" fmla="*/ 197 w 581"/>
                <a:gd name="T107" fmla="*/ 556 h 596"/>
                <a:gd name="T108" fmla="*/ 227 w 581"/>
                <a:gd name="T109" fmla="*/ 560 h 596"/>
                <a:gd name="T110" fmla="*/ 258 w 581"/>
                <a:gd name="T111" fmla="*/ 596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81" h="596">
                  <a:moveTo>
                    <a:pt x="258" y="596"/>
                  </a:moveTo>
                  <a:lnTo>
                    <a:pt x="280" y="574"/>
                  </a:lnTo>
                  <a:lnTo>
                    <a:pt x="305" y="565"/>
                  </a:lnTo>
                  <a:lnTo>
                    <a:pt x="323" y="565"/>
                  </a:lnTo>
                  <a:lnTo>
                    <a:pt x="323" y="531"/>
                  </a:lnTo>
                  <a:lnTo>
                    <a:pt x="342" y="511"/>
                  </a:lnTo>
                  <a:lnTo>
                    <a:pt x="376" y="506"/>
                  </a:lnTo>
                  <a:lnTo>
                    <a:pt x="455" y="502"/>
                  </a:lnTo>
                  <a:lnTo>
                    <a:pt x="493" y="506"/>
                  </a:lnTo>
                  <a:lnTo>
                    <a:pt x="525" y="490"/>
                  </a:lnTo>
                  <a:lnTo>
                    <a:pt x="546" y="490"/>
                  </a:lnTo>
                  <a:lnTo>
                    <a:pt x="563" y="481"/>
                  </a:lnTo>
                  <a:lnTo>
                    <a:pt x="581" y="469"/>
                  </a:lnTo>
                  <a:lnTo>
                    <a:pt x="568" y="440"/>
                  </a:lnTo>
                  <a:lnTo>
                    <a:pt x="556" y="452"/>
                  </a:lnTo>
                  <a:lnTo>
                    <a:pt x="543" y="447"/>
                  </a:lnTo>
                  <a:lnTo>
                    <a:pt x="525" y="440"/>
                  </a:lnTo>
                  <a:lnTo>
                    <a:pt x="534" y="400"/>
                  </a:lnTo>
                  <a:lnTo>
                    <a:pt x="546" y="389"/>
                  </a:lnTo>
                  <a:lnTo>
                    <a:pt x="544" y="371"/>
                  </a:lnTo>
                  <a:lnTo>
                    <a:pt x="514" y="333"/>
                  </a:lnTo>
                  <a:lnTo>
                    <a:pt x="489" y="304"/>
                  </a:lnTo>
                  <a:lnTo>
                    <a:pt x="459" y="285"/>
                  </a:lnTo>
                  <a:lnTo>
                    <a:pt x="459" y="261"/>
                  </a:lnTo>
                  <a:lnTo>
                    <a:pt x="465" y="230"/>
                  </a:lnTo>
                  <a:lnTo>
                    <a:pt x="472" y="191"/>
                  </a:lnTo>
                  <a:lnTo>
                    <a:pt x="453" y="167"/>
                  </a:lnTo>
                  <a:lnTo>
                    <a:pt x="461" y="109"/>
                  </a:lnTo>
                  <a:lnTo>
                    <a:pt x="450" y="29"/>
                  </a:lnTo>
                  <a:lnTo>
                    <a:pt x="408" y="0"/>
                  </a:lnTo>
                  <a:lnTo>
                    <a:pt x="364" y="25"/>
                  </a:lnTo>
                  <a:lnTo>
                    <a:pt x="342" y="4"/>
                  </a:lnTo>
                  <a:lnTo>
                    <a:pt x="326" y="18"/>
                  </a:lnTo>
                  <a:lnTo>
                    <a:pt x="335" y="40"/>
                  </a:lnTo>
                  <a:lnTo>
                    <a:pt x="315" y="92"/>
                  </a:lnTo>
                  <a:lnTo>
                    <a:pt x="289" y="125"/>
                  </a:lnTo>
                  <a:lnTo>
                    <a:pt x="293" y="148"/>
                  </a:lnTo>
                  <a:lnTo>
                    <a:pt x="239" y="179"/>
                  </a:lnTo>
                  <a:lnTo>
                    <a:pt x="223" y="153"/>
                  </a:lnTo>
                  <a:lnTo>
                    <a:pt x="176" y="160"/>
                  </a:lnTo>
                  <a:lnTo>
                    <a:pt x="175" y="191"/>
                  </a:lnTo>
                  <a:lnTo>
                    <a:pt x="136" y="191"/>
                  </a:lnTo>
                  <a:lnTo>
                    <a:pt x="107" y="224"/>
                  </a:lnTo>
                  <a:lnTo>
                    <a:pt x="70" y="244"/>
                  </a:lnTo>
                  <a:lnTo>
                    <a:pt x="50" y="257"/>
                  </a:lnTo>
                  <a:lnTo>
                    <a:pt x="0" y="314"/>
                  </a:lnTo>
                  <a:lnTo>
                    <a:pt x="31" y="326"/>
                  </a:lnTo>
                  <a:lnTo>
                    <a:pt x="70" y="381"/>
                  </a:lnTo>
                  <a:lnTo>
                    <a:pt x="109" y="386"/>
                  </a:lnTo>
                  <a:lnTo>
                    <a:pt x="126" y="409"/>
                  </a:lnTo>
                  <a:lnTo>
                    <a:pt x="119" y="434"/>
                  </a:lnTo>
                  <a:lnTo>
                    <a:pt x="122" y="459"/>
                  </a:lnTo>
                  <a:lnTo>
                    <a:pt x="148" y="484"/>
                  </a:lnTo>
                  <a:lnTo>
                    <a:pt x="197" y="556"/>
                  </a:lnTo>
                  <a:lnTo>
                    <a:pt x="227" y="560"/>
                  </a:lnTo>
                  <a:lnTo>
                    <a:pt x="258" y="596"/>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38" name="Freeform 22"/>
            <p:cNvSpPr>
              <a:spLocks/>
            </p:cNvSpPr>
            <p:nvPr/>
          </p:nvSpPr>
          <p:spPr bwMode="auto">
            <a:xfrm>
              <a:off x="1760494" y="2081193"/>
              <a:ext cx="276168" cy="193374"/>
            </a:xfrm>
            <a:custGeom>
              <a:avLst/>
              <a:gdLst>
                <a:gd name="T0" fmla="*/ 71 w 440"/>
                <a:gd name="T1" fmla="*/ 0 h 307"/>
                <a:gd name="T2" fmla="*/ 97 w 440"/>
                <a:gd name="T3" fmla="*/ 17 h 307"/>
                <a:gd name="T4" fmla="*/ 126 w 440"/>
                <a:gd name="T5" fmla="*/ 37 h 307"/>
                <a:gd name="T6" fmla="*/ 158 w 440"/>
                <a:gd name="T7" fmla="*/ 67 h 307"/>
                <a:gd name="T8" fmla="*/ 186 w 440"/>
                <a:gd name="T9" fmla="*/ 78 h 307"/>
                <a:gd name="T10" fmla="*/ 229 w 440"/>
                <a:gd name="T11" fmla="*/ 83 h 307"/>
                <a:gd name="T12" fmla="*/ 279 w 440"/>
                <a:gd name="T13" fmla="*/ 124 h 307"/>
                <a:gd name="T14" fmla="*/ 311 w 440"/>
                <a:gd name="T15" fmla="*/ 106 h 307"/>
                <a:gd name="T16" fmla="*/ 353 w 440"/>
                <a:gd name="T17" fmla="*/ 127 h 307"/>
                <a:gd name="T18" fmla="*/ 365 w 440"/>
                <a:gd name="T19" fmla="*/ 152 h 307"/>
                <a:gd name="T20" fmla="*/ 374 w 440"/>
                <a:gd name="T21" fmla="*/ 180 h 307"/>
                <a:gd name="T22" fmla="*/ 426 w 440"/>
                <a:gd name="T23" fmla="*/ 182 h 307"/>
                <a:gd name="T24" fmla="*/ 440 w 440"/>
                <a:gd name="T25" fmla="*/ 202 h 307"/>
                <a:gd name="T26" fmla="*/ 436 w 440"/>
                <a:gd name="T27" fmla="*/ 236 h 307"/>
                <a:gd name="T28" fmla="*/ 403 w 440"/>
                <a:gd name="T29" fmla="*/ 241 h 307"/>
                <a:gd name="T30" fmla="*/ 402 w 440"/>
                <a:gd name="T31" fmla="*/ 286 h 307"/>
                <a:gd name="T32" fmla="*/ 380 w 440"/>
                <a:gd name="T33" fmla="*/ 307 h 307"/>
                <a:gd name="T34" fmla="*/ 353 w 440"/>
                <a:gd name="T35" fmla="*/ 306 h 307"/>
                <a:gd name="T36" fmla="*/ 323 w 440"/>
                <a:gd name="T37" fmla="*/ 293 h 307"/>
                <a:gd name="T38" fmla="*/ 316 w 440"/>
                <a:gd name="T39" fmla="*/ 248 h 307"/>
                <a:gd name="T40" fmla="*/ 314 w 440"/>
                <a:gd name="T41" fmla="*/ 230 h 307"/>
                <a:gd name="T42" fmla="*/ 260 w 440"/>
                <a:gd name="T43" fmla="*/ 224 h 307"/>
                <a:gd name="T44" fmla="*/ 194 w 440"/>
                <a:gd name="T45" fmla="*/ 230 h 307"/>
                <a:gd name="T46" fmla="*/ 180 w 440"/>
                <a:gd name="T47" fmla="*/ 262 h 307"/>
                <a:gd name="T48" fmla="*/ 164 w 440"/>
                <a:gd name="T49" fmla="*/ 285 h 307"/>
                <a:gd name="T50" fmla="*/ 128 w 440"/>
                <a:gd name="T51" fmla="*/ 296 h 307"/>
                <a:gd name="T52" fmla="*/ 116 w 440"/>
                <a:gd name="T53" fmla="*/ 288 h 307"/>
                <a:gd name="T54" fmla="*/ 111 w 440"/>
                <a:gd name="T55" fmla="*/ 248 h 307"/>
                <a:gd name="T56" fmla="*/ 111 w 440"/>
                <a:gd name="T57" fmla="*/ 230 h 307"/>
                <a:gd name="T58" fmla="*/ 97 w 440"/>
                <a:gd name="T59" fmla="*/ 227 h 307"/>
                <a:gd name="T60" fmla="*/ 82 w 440"/>
                <a:gd name="T61" fmla="*/ 241 h 307"/>
                <a:gd name="T62" fmla="*/ 75 w 440"/>
                <a:gd name="T63" fmla="*/ 281 h 307"/>
                <a:gd name="T64" fmla="*/ 48 w 440"/>
                <a:gd name="T65" fmla="*/ 295 h 307"/>
                <a:gd name="T66" fmla="*/ 27 w 440"/>
                <a:gd name="T67" fmla="*/ 287 h 307"/>
                <a:gd name="T68" fmla="*/ 24 w 440"/>
                <a:gd name="T69" fmla="*/ 240 h 307"/>
                <a:gd name="T70" fmla="*/ 28 w 440"/>
                <a:gd name="T71" fmla="*/ 214 h 307"/>
                <a:gd name="T72" fmla="*/ 16 w 440"/>
                <a:gd name="T73" fmla="*/ 193 h 307"/>
                <a:gd name="T74" fmla="*/ 0 w 440"/>
                <a:gd name="T75" fmla="*/ 168 h 307"/>
                <a:gd name="T76" fmla="*/ 0 w 440"/>
                <a:gd name="T77" fmla="*/ 142 h 307"/>
                <a:gd name="T78" fmla="*/ 28 w 440"/>
                <a:gd name="T79" fmla="*/ 122 h 307"/>
                <a:gd name="T80" fmla="*/ 24 w 440"/>
                <a:gd name="T81" fmla="*/ 83 h 307"/>
                <a:gd name="T82" fmla="*/ 6 w 440"/>
                <a:gd name="T83" fmla="*/ 50 h 307"/>
                <a:gd name="T84" fmla="*/ 11 w 440"/>
                <a:gd name="T85" fmla="*/ 31 h 307"/>
                <a:gd name="T86" fmla="*/ 71 w 440"/>
                <a:gd name="T87"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0" h="307">
                  <a:moveTo>
                    <a:pt x="71" y="0"/>
                  </a:moveTo>
                  <a:lnTo>
                    <a:pt x="97" y="17"/>
                  </a:lnTo>
                  <a:lnTo>
                    <a:pt x="126" y="37"/>
                  </a:lnTo>
                  <a:lnTo>
                    <a:pt x="158" y="67"/>
                  </a:lnTo>
                  <a:lnTo>
                    <a:pt x="186" y="78"/>
                  </a:lnTo>
                  <a:lnTo>
                    <a:pt x="229" y="83"/>
                  </a:lnTo>
                  <a:lnTo>
                    <a:pt x="279" y="124"/>
                  </a:lnTo>
                  <a:lnTo>
                    <a:pt x="311" y="106"/>
                  </a:lnTo>
                  <a:lnTo>
                    <a:pt x="353" y="127"/>
                  </a:lnTo>
                  <a:lnTo>
                    <a:pt x="365" y="152"/>
                  </a:lnTo>
                  <a:lnTo>
                    <a:pt x="374" y="180"/>
                  </a:lnTo>
                  <a:lnTo>
                    <a:pt x="426" y="182"/>
                  </a:lnTo>
                  <a:lnTo>
                    <a:pt x="440" y="202"/>
                  </a:lnTo>
                  <a:lnTo>
                    <a:pt x="436" y="236"/>
                  </a:lnTo>
                  <a:lnTo>
                    <a:pt x="403" y="241"/>
                  </a:lnTo>
                  <a:lnTo>
                    <a:pt x="402" y="286"/>
                  </a:lnTo>
                  <a:lnTo>
                    <a:pt x="380" y="307"/>
                  </a:lnTo>
                  <a:lnTo>
                    <a:pt x="353" y="306"/>
                  </a:lnTo>
                  <a:lnTo>
                    <a:pt x="323" y="293"/>
                  </a:lnTo>
                  <a:lnTo>
                    <a:pt x="316" y="248"/>
                  </a:lnTo>
                  <a:lnTo>
                    <a:pt x="314" y="230"/>
                  </a:lnTo>
                  <a:lnTo>
                    <a:pt x="260" y="224"/>
                  </a:lnTo>
                  <a:lnTo>
                    <a:pt x="194" y="230"/>
                  </a:lnTo>
                  <a:lnTo>
                    <a:pt x="180" y="262"/>
                  </a:lnTo>
                  <a:lnTo>
                    <a:pt x="164" y="285"/>
                  </a:lnTo>
                  <a:lnTo>
                    <a:pt x="128" y="296"/>
                  </a:lnTo>
                  <a:lnTo>
                    <a:pt x="116" y="288"/>
                  </a:lnTo>
                  <a:lnTo>
                    <a:pt x="111" y="248"/>
                  </a:lnTo>
                  <a:lnTo>
                    <a:pt x="111" y="230"/>
                  </a:lnTo>
                  <a:lnTo>
                    <a:pt x="97" y="227"/>
                  </a:lnTo>
                  <a:lnTo>
                    <a:pt x="82" y="241"/>
                  </a:lnTo>
                  <a:lnTo>
                    <a:pt x="75" y="281"/>
                  </a:lnTo>
                  <a:lnTo>
                    <a:pt x="48" y="295"/>
                  </a:lnTo>
                  <a:lnTo>
                    <a:pt x="27" y="287"/>
                  </a:lnTo>
                  <a:lnTo>
                    <a:pt x="24" y="240"/>
                  </a:lnTo>
                  <a:lnTo>
                    <a:pt x="28" y="214"/>
                  </a:lnTo>
                  <a:lnTo>
                    <a:pt x="16" y="193"/>
                  </a:lnTo>
                  <a:lnTo>
                    <a:pt x="0" y="168"/>
                  </a:lnTo>
                  <a:lnTo>
                    <a:pt x="0" y="142"/>
                  </a:lnTo>
                  <a:lnTo>
                    <a:pt x="28" y="122"/>
                  </a:lnTo>
                  <a:lnTo>
                    <a:pt x="24" y="83"/>
                  </a:lnTo>
                  <a:lnTo>
                    <a:pt x="6" y="50"/>
                  </a:lnTo>
                  <a:lnTo>
                    <a:pt x="11" y="31"/>
                  </a:lnTo>
                  <a:lnTo>
                    <a:pt x="71" y="0"/>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39" name="Freeform 6"/>
            <p:cNvSpPr>
              <a:spLocks/>
            </p:cNvSpPr>
            <p:nvPr/>
          </p:nvSpPr>
          <p:spPr bwMode="auto">
            <a:xfrm>
              <a:off x="1447095" y="2489611"/>
              <a:ext cx="318399" cy="331736"/>
            </a:xfrm>
            <a:custGeom>
              <a:avLst/>
              <a:gdLst>
                <a:gd name="T0" fmla="*/ 17 w 507"/>
                <a:gd name="T1" fmla="*/ 418 h 528"/>
                <a:gd name="T2" fmla="*/ 0 w 507"/>
                <a:gd name="T3" fmla="*/ 396 h 528"/>
                <a:gd name="T4" fmla="*/ 0 w 507"/>
                <a:gd name="T5" fmla="*/ 386 h 528"/>
                <a:gd name="T6" fmla="*/ 16 w 507"/>
                <a:gd name="T7" fmla="*/ 376 h 528"/>
                <a:gd name="T8" fmla="*/ 35 w 507"/>
                <a:gd name="T9" fmla="*/ 345 h 528"/>
                <a:gd name="T10" fmla="*/ 84 w 507"/>
                <a:gd name="T11" fmla="*/ 305 h 528"/>
                <a:gd name="T12" fmla="*/ 77 w 507"/>
                <a:gd name="T13" fmla="*/ 276 h 528"/>
                <a:gd name="T14" fmla="*/ 147 w 507"/>
                <a:gd name="T15" fmla="*/ 207 h 528"/>
                <a:gd name="T16" fmla="*/ 169 w 507"/>
                <a:gd name="T17" fmla="*/ 173 h 528"/>
                <a:gd name="T18" fmla="*/ 197 w 507"/>
                <a:gd name="T19" fmla="*/ 164 h 528"/>
                <a:gd name="T20" fmla="*/ 199 w 507"/>
                <a:gd name="T21" fmla="*/ 125 h 528"/>
                <a:gd name="T22" fmla="*/ 231 w 507"/>
                <a:gd name="T23" fmla="*/ 102 h 528"/>
                <a:gd name="T24" fmla="*/ 342 w 507"/>
                <a:gd name="T25" fmla="*/ 0 h 528"/>
                <a:gd name="T26" fmla="*/ 354 w 507"/>
                <a:gd name="T27" fmla="*/ 2 h 528"/>
                <a:gd name="T28" fmla="*/ 353 w 507"/>
                <a:gd name="T29" fmla="*/ 15 h 528"/>
                <a:gd name="T30" fmla="*/ 394 w 507"/>
                <a:gd name="T31" fmla="*/ 57 h 528"/>
                <a:gd name="T32" fmla="*/ 384 w 507"/>
                <a:gd name="T33" fmla="*/ 86 h 528"/>
                <a:gd name="T34" fmla="*/ 378 w 507"/>
                <a:gd name="T35" fmla="*/ 113 h 528"/>
                <a:gd name="T36" fmla="*/ 418 w 507"/>
                <a:gd name="T37" fmla="*/ 225 h 528"/>
                <a:gd name="T38" fmla="*/ 416 w 507"/>
                <a:gd name="T39" fmla="*/ 242 h 528"/>
                <a:gd name="T40" fmla="*/ 444 w 507"/>
                <a:gd name="T41" fmla="*/ 251 h 528"/>
                <a:gd name="T42" fmla="*/ 473 w 507"/>
                <a:gd name="T43" fmla="*/ 392 h 528"/>
                <a:gd name="T44" fmla="*/ 507 w 507"/>
                <a:gd name="T45" fmla="*/ 418 h 528"/>
                <a:gd name="T46" fmla="*/ 507 w 507"/>
                <a:gd name="T47" fmla="*/ 443 h 528"/>
                <a:gd name="T48" fmla="*/ 464 w 507"/>
                <a:gd name="T49" fmla="*/ 456 h 528"/>
                <a:gd name="T50" fmla="*/ 412 w 507"/>
                <a:gd name="T51" fmla="*/ 456 h 528"/>
                <a:gd name="T52" fmla="*/ 321 w 507"/>
                <a:gd name="T53" fmla="*/ 528 h 528"/>
                <a:gd name="T54" fmla="*/ 309 w 507"/>
                <a:gd name="T55" fmla="*/ 502 h 528"/>
                <a:gd name="T56" fmla="*/ 330 w 507"/>
                <a:gd name="T57" fmla="*/ 471 h 528"/>
                <a:gd name="T58" fmla="*/ 322 w 507"/>
                <a:gd name="T59" fmla="*/ 446 h 528"/>
                <a:gd name="T60" fmla="*/ 237 w 507"/>
                <a:gd name="T61" fmla="*/ 430 h 528"/>
                <a:gd name="T62" fmla="*/ 148 w 507"/>
                <a:gd name="T63" fmla="*/ 375 h 528"/>
                <a:gd name="T64" fmla="*/ 90 w 507"/>
                <a:gd name="T65" fmla="*/ 403 h 528"/>
                <a:gd name="T66" fmla="*/ 17 w 507"/>
                <a:gd name="T67" fmla="*/ 418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7" h="528">
                  <a:moveTo>
                    <a:pt x="17" y="418"/>
                  </a:moveTo>
                  <a:lnTo>
                    <a:pt x="0" y="396"/>
                  </a:lnTo>
                  <a:lnTo>
                    <a:pt x="0" y="386"/>
                  </a:lnTo>
                  <a:lnTo>
                    <a:pt x="16" y="376"/>
                  </a:lnTo>
                  <a:lnTo>
                    <a:pt x="35" y="345"/>
                  </a:lnTo>
                  <a:lnTo>
                    <a:pt x="84" y="305"/>
                  </a:lnTo>
                  <a:lnTo>
                    <a:pt x="77" y="276"/>
                  </a:lnTo>
                  <a:lnTo>
                    <a:pt x="147" y="207"/>
                  </a:lnTo>
                  <a:lnTo>
                    <a:pt x="169" y="173"/>
                  </a:lnTo>
                  <a:lnTo>
                    <a:pt x="197" y="164"/>
                  </a:lnTo>
                  <a:lnTo>
                    <a:pt x="199" y="125"/>
                  </a:lnTo>
                  <a:lnTo>
                    <a:pt x="231" y="102"/>
                  </a:lnTo>
                  <a:lnTo>
                    <a:pt x="342" y="0"/>
                  </a:lnTo>
                  <a:lnTo>
                    <a:pt x="354" y="2"/>
                  </a:lnTo>
                  <a:lnTo>
                    <a:pt x="353" y="15"/>
                  </a:lnTo>
                  <a:lnTo>
                    <a:pt x="394" y="57"/>
                  </a:lnTo>
                  <a:lnTo>
                    <a:pt x="384" y="86"/>
                  </a:lnTo>
                  <a:lnTo>
                    <a:pt x="378" y="113"/>
                  </a:lnTo>
                  <a:lnTo>
                    <a:pt x="418" y="225"/>
                  </a:lnTo>
                  <a:lnTo>
                    <a:pt x="416" y="242"/>
                  </a:lnTo>
                  <a:lnTo>
                    <a:pt x="444" y="251"/>
                  </a:lnTo>
                  <a:lnTo>
                    <a:pt x="473" y="392"/>
                  </a:lnTo>
                  <a:lnTo>
                    <a:pt x="507" y="418"/>
                  </a:lnTo>
                  <a:lnTo>
                    <a:pt x="507" y="443"/>
                  </a:lnTo>
                  <a:lnTo>
                    <a:pt x="464" y="456"/>
                  </a:lnTo>
                  <a:lnTo>
                    <a:pt x="412" y="456"/>
                  </a:lnTo>
                  <a:lnTo>
                    <a:pt x="321" y="528"/>
                  </a:lnTo>
                  <a:lnTo>
                    <a:pt x="309" y="502"/>
                  </a:lnTo>
                  <a:lnTo>
                    <a:pt x="330" y="471"/>
                  </a:lnTo>
                  <a:lnTo>
                    <a:pt x="322" y="446"/>
                  </a:lnTo>
                  <a:lnTo>
                    <a:pt x="237" y="430"/>
                  </a:lnTo>
                  <a:lnTo>
                    <a:pt x="148" y="375"/>
                  </a:lnTo>
                  <a:lnTo>
                    <a:pt x="90" y="403"/>
                  </a:lnTo>
                  <a:lnTo>
                    <a:pt x="17" y="418"/>
                  </a:lnTo>
                  <a:close/>
                </a:path>
              </a:pathLst>
            </a:custGeom>
            <a:gradFill>
              <a:gsLst>
                <a:gs pos="0">
                  <a:schemeClr val="accent2">
                    <a:shade val="51000"/>
                    <a:satMod val="130000"/>
                  </a:schemeClr>
                </a:gs>
                <a:gs pos="100000">
                  <a:schemeClr val="accent2">
                    <a:shade val="94000"/>
                    <a:satMod val="135000"/>
                  </a:schemeClr>
                </a:gs>
              </a:gsLst>
            </a:gradFill>
            <a:ln w="12700">
              <a:headEnd/>
              <a:tailEnd/>
            </a:ln>
            <a:effectLst>
              <a:outerShdw blurRad="50800" dist="25400" dir="2700000" algn="tl" rotWithShape="0">
                <a:schemeClr val="tx1">
                  <a:alpha val="40000"/>
                </a:schemeClr>
              </a:outerShdw>
            </a:effectLst>
          </p:spPr>
          <p:style>
            <a:lnRef idx="1">
              <a:schemeClr val="accent2"/>
            </a:lnRef>
            <a:fillRef idx="3">
              <a:schemeClr val="accent2"/>
            </a:fillRef>
            <a:effectRef idx="2">
              <a:schemeClr val="accent2"/>
            </a:effectRef>
            <a:fontRef idx="minor">
              <a:schemeClr val="lt1"/>
            </a:fontRef>
          </p:style>
          <p:txBody>
            <a:bodyPr/>
            <a:lstStyle/>
            <a:p>
              <a:endParaRPr lang="es-ES"/>
            </a:p>
          </p:txBody>
        </p:sp>
        <p:sp>
          <p:nvSpPr>
            <p:cNvPr id="40" name="Freeform 33"/>
            <p:cNvSpPr>
              <a:spLocks/>
            </p:cNvSpPr>
            <p:nvPr/>
          </p:nvSpPr>
          <p:spPr bwMode="auto">
            <a:xfrm>
              <a:off x="731393" y="2066190"/>
              <a:ext cx="305619" cy="213933"/>
            </a:xfrm>
            <a:custGeom>
              <a:avLst/>
              <a:gdLst>
                <a:gd name="T0" fmla="*/ 33 w 614"/>
                <a:gd name="T1" fmla="*/ 16 h 430"/>
                <a:gd name="T2" fmla="*/ 69 w 614"/>
                <a:gd name="T3" fmla="*/ 0 h 430"/>
                <a:gd name="T4" fmla="*/ 112 w 614"/>
                <a:gd name="T5" fmla="*/ 6 h 430"/>
                <a:gd name="T6" fmla="*/ 130 w 614"/>
                <a:gd name="T7" fmla="*/ 66 h 430"/>
                <a:gd name="T8" fmla="*/ 190 w 614"/>
                <a:gd name="T9" fmla="*/ 86 h 430"/>
                <a:gd name="T10" fmla="*/ 248 w 614"/>
                <a:gd name="T11" fmla="*/ 97 h 430"/>
                <a:gd name="T12" fmla="*/ 305 w 614"/>
                <a:gd name="T13" fmla="*/ 117 h 430"/>
                <a:gd name="T14" fmla="*/ 395 w 614"/>
                <a:gd name="T15" fmla="*/ 110 h 430"/>
                <a:gd name="T16" fmla="*/ 432 w 614"/>
                <a:gd name="T17" fmla="*/ 100 h 430"/>
                <a:gd name="T18" fmla="*/ 469 w 614"/>
                <a:gd name="T19" fmla="*/ 79 h 430"/>
                <a:gd name="T20" fmla="*/ 501 w 614"/>
                <a:gd name="T21" fmla="*/ 77 h 430"/>
                <a:gd name="T22" fmla="*/ 518 w 614"/>
                <a:gd name="T23" fmla="*/ 93 h 430"/>
                <a:gd name="T24" fmla="*/ 542 w 614"/>
                <a:gd name="T25" fmla="*/ 90 h 430"/>
                <a:gd name="T26" fmla="*/ 560 w 614"/>
                <a:gd name="T27" fmla="*/ 90 h 430"/>
                <a:gd name="T28" fmla="*/ 598 w 614"/>
                <a:gd name="T29" fmla="*/ 134 h 430"/>
                <a:gd name="T30" fmla="*/ 614 w 614"/>
                <a:gd name="T31" fmla="*/ 199 h 430"/>
                <a:gd name="T32" fmla="*/ 609 w 614"/>
                <a:gd name="T33" fmla="*/ 213 h 430"/>
                <a:gd name="T34" fmla="*/ 586 w 614"/>
                <a:gd name="T35" fmla="*/ 213 h 430"/>
                <a:gd name="T36" fmla="*/ 511 w 614"/>
                <a:gd name="T37" fmla="*/ 338 h 430"/>
                <a:gd name="T38" fmla="*/ 480 w 614"/>
                <a:gd name="T39" fmla="*/ 319 h 430"/>
                <a:gd name="T40" fmla="*/ 455 w 614"/>
                <a:gd name="T41" fmla="*/ 319 h 430"/>
                <a:gd name="T42" fmla="*/ 432 w 614"/>
                <a:gd name="T43" fmla="*/ 342 h 430"/>
                <a:gd name="T44" fmla="*/ 412 w 614"/>
                <a:gd name="T45" fmla="*/ 369 h 430"/>
                <a:gd name="T46" fmla="*/ 421 w 614"/>
                <a:gd name="T47" fmla="*/ 390 h 430"/>
                <a:gd name="T48" fmla="*/ 427 w 614"/>
                <a:gd name="T49" fmla="*/ 430 h 430"/>
                <a:gd name="T50" fmla="*/ 379 w 614"/>
                <a:gd name="T51" fmla="*/ 378 h 430"/>
                <a:gd name="T52" fmla="*/ 358 w 614"/>
                <a:gd name="T53" fmla="*/ 390 h 430"/>
                <a:gd name="T54" fmla="*/ 330 w 614"/>
                <a:gd name="T55" fmla="*/ 390 h 430"/>
                <a:gd name="T56" fmla="*/ 306 w 614"/>
                <a:gd name="T57" fmla="*/ 393 h 430"/>
                <a:gd name="T58" fmla="*/ 247 w 614"/>
                <a:gd name="T59" fmla="*/ 378 h 430"/>
                <a:gd name="T60" fmla="*/ 216 w 614"/>
                <a:gd name="T61" fmla="*/ 375 h 430"/>
                <a:gd name="T62" fmla="*/ 170 w 614"/>
                <a:gd name="T63" fmla="*/ 383 h 430"/>
                <a:gd name="T64" fmla="*/ 131 w 614"/>
                <a:gd name="T65" fmla="*/ 363 h 430"/>
                <a:gd name="T66" fmla="*/ 111 w 614"/>
                <a:gd name="T67" fmla="*/ 342 h 430"/>
                <a:gd name="T68" fmla="*/ 97 w 614"/>
                <a:gd name="T69" fmla="*/ 347 h 430"/>
                <a:gd name="T70" fmla="*/ 83 w 614"/>
                <a:gd name="T71" fmla="*/ 363 h 430"/>
                <a:gd name="T72" fmla="*/ 33 w 614"/>
                <a:gd name="T73" fmla="*/ 378 h 430"/>
                <a:gd name="T74" fmla="*/ 0 w 614"/>
                <a:gd name="T75" fmla="*/ 319 h 430"/>
                <a:gd name="T76" fmla="*/ 33 w 614"/>
                <a:gd name="T77" fmla="*/ 247 h 430"/>
                <a:gd name="T78" fmla="*/ 33 w 614"/>
                <a:gd name="T79" fmla="*/ 219 h 430"/>
                <a:gd name="T80" fmla="*/ 25 w 614"/>
                <a:gd name="T81" fmla="*/ 192 h 430"/>
                <a:gd name="T82" fmla="*/ 10 w 614"/>
                <a:gd name="T83" fmla="*/ 165 h 430"/>
                <a:gd name="T84" fmla="*/ 23 w 614"/>
                <a:gd name="T85" fmla="*/ 120 h 430"/>
                <a:gd name="T86" fmla="*/ 16 w 614"/>
                <a:gd name="T87" fmla="*/ 73 h 430"/>
                <a:gd name="T88" fmla="*/ 11 w 614"/>
                <a:gd name="T89" fmla="*/ 43 h 430"/>
                <a:gd name="T90" fmla="*/ 33 w 614"/>
                <a:gd name="T91" fmla="*/ 16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4" h="430">
                  <a:moveTo>
                    <a:pt x="33" y="16"/>
                  </a:moveTo>
                  <a:lnTo>
                    <a:pt x="69" y="0"/>
                  </a:lnTo>
                  <a:lnTo>
                    <a:pt x="112" y="6"/>
                  </a:lnTo>
                  <a:lnTo>
                    <a:pt x="130" y="66"/>
                  </a:lnTo>
                  <a:lnTo>
                    <a:pt x="190" y="86"/>
                  </a:lnTo>
                  <a:lnTo>
                    <a:pt x="248" y="97"/>
                  </a:lnTo>
                  <a:lnTo>
                    <a:pt x="305" y="117"/>
                  </a:lnTo>
                  <a:lnTo>
                    <a:pt x="395" y="110"/>
                  </a:lnTo>
                  <a:lnTo>
                    <a:pt x="432" y="100"/>
                  </a:lnTo>
                  <a:lnTo>
                    <a:pt x="469" y="79"/>
                  </a:lnTo>
                  <a:lnTo>
                    <a:pt x="501" y="77"/>
                  </a:lnTo>
                  <a:lnTo>
                    <a:pt x="518" y="93"/>
                  </a:lnTo>
                  <a:lnTo>
                    <a:pt x="542" y="90"/>
                  </a:lnTo>
                  <a:lnTo>
                    <a:pt x="560" y="90"/>
                  </a:lnTo>
                  <a:lnTo>
                    <a:pt x="598" y="134"/>
                  </a:lnTo>
                  <a:lnTo>
                    <a:pt x="614" y="199"/>
                  </a:lnTo>
                  <a:lnTo>
                    <a:pt x="609" y="213"/>
                  </a:lnTo>
                  <a:lnTo>
                    <a:pt x="586" y="213"/>
                  </a:lnTo>
                  <a:lnTo>
                    <a:pt x="511" y="338"/>
                  </a:lnTo>
                  <a:lnTo>
                    <a:pt x="480" y="319"/>
                  </a:lnTo>
                  <a:lnTo>
                    <a:pt x="455" y="319"/>
                  </a:lnTo>
                  <a:lnTo>
                    <a:pt x="432" y="342"/>
                  </a:lnTo>
                  <a:lnTo>
                    <a:pt x="412" y="369"/>
                  </a:lnTo>
                  <a:lnTo>
                    <a:pt x="421" y="390"/>
                  </a:lnTo>
                  <a:lnTo>
                    <a:pt x="427" y="430"/>
                  </a:lnTo>
                  <a:lnTo>
                    <a:pt x="379" y="378"/>
                  </a:lnTo>
                  <a:lnTo>
                    <a:pt x="358" y="390"/>
                  </a:lnTo>
                  <a:lnTo>
                    <a:pt x="330" y="390"/>
                  </a:lnTo>
                  <a:lnTo>
                    <a:pt x="306" y="393"/>
                  </a:lnTo>
                  <a:lnTo>
                    <a:pt x="247" y="378"/>
                  </a:lnTo>
                  <a:lnTo>
                    <a:pt x="216" y="375"/>
                  </a:lnTo>
                  <a:lnTo>
                    <a:pt x="170" y="383"/>
                  </a:lnTo>
                  <a:lnTo>
                    <a:pt x="131" y="363"/>
                  </a:lnTo>
                  <a:lnTo>
                    <a:pt x="111" y="342"/>
                  </a:lnTo>
                  <a:lnTo>
                    <a:pt x="97" y="347"/>
                  </a:lnTo>
                  <a:lnTo>
                    <a:pt x="83" y="363"/>
                  </a:lnTo>
                  <a:lnTo>
                    <a:pt x="33" y="378"/>
                  </a:lnTo>
                  <a:lnTo>
                    <a:pt x="0" y="319"/>
                  </a:lnTo>
                  <a:lnTo>
                    <a:pt x="33" y="247"/>
                  </a:lnTo>
                  <a:lnTo>
                    <a:pt x="33" y="219"/>
                  </a:lnTo>
                  <a:lnTo>
                    <a:pt x="25" y="192"/>
                  </a:lnTo>
                  <a:lnTo>
                    <a:pt x="10" y="165"/>
                  </a:lnTo>
                  <a:lnTo>
                    <a:pt x="23" y="120"/>
                  </a:lnTo>
                  <a:lnTo>
                    <a:pt x="16" y="73"/>
                  </a:lnTo>
                  <a:lnTo>
                    <a:pt x="11" y="43"/>
                  </a:lnTo>
                  <a:lnTo>
                    <a:pt x="33" y="16"/>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41" name="Freeform 34"/>
            <p:cNvSpPr>
              <a:spLocks/>
            </p:cNvSpPr>
            <p:nvPr/>
          </p:nvSpPr>
          <p:spPr bwMode="auto">
            <a:xfrm>
              <a:off x="587474" y="2003399"/>
              <a:ext cx="212266" cy="223935"/>
            </a:xfrm>
            <a:custGeom>
              <a:avLst/>
              <a:gdLst>
                <a:gd name="T0" fmla="*/ 320 w 338"/>
                <a:gd name="T1" fmla="*/ 20 h 357"/>
                <a:gd name="T2" fmla="*/ 334 w 338"/>
                <a:gd name="T3" fmla="*/ 63 h 357"/>
                <a:gd name="T4" fmla="*/ 338 w 338"/>
                <a:gd name="T5" fmla="*/ 96 h 357"/>
                <a:gd name="T6" fmla="*/ 319 w 338"/>
                <a:gd name="T7" fmla="*/ 107 h 357"/>
                <a:gd name="T8" fmla="*/ 287 w 338"/>
                <a:gd name="T9" fmla="*/ 100 h 357"/>
                <a:gd name="T10" fmla="*/ 252 w 338"/>
                <a:gd name="T11" fmla="*/ 113 h 357"/>
                <a:gd name="T12" fmla="*/ 239 w 338"/>
                <a:gd name="T13" fmla="*/ 137 h 357"/>
                <a:gd name="T14" fmla="*/ 247 w 338"/>
                <a:gd name="T15" fmla="*/ 192 h 357"/>
                <a:gd name="T16" fmla="*/ 237 w 338"/>
                <a:gd name="T17" fmla="*/ 231 h 357"/>
                <a:gd name="T18" fmla="*/ 229 w 338"/>
                <a:gd name="T19" fmla="*/ 252 h 357"/>
                <a:gd name="T20" fmla="*/ 210 w 338"/>
                <a:gd name="T21" fmla="*/ 262 h 357"/>
                <a:gd name="T22" fmla="*/ 183 w 338"/>
                <a:gd name="T23" fmla="*/ 280 h 357"/>
                <a:gd name="T24" fmla="*/ 133 w 338"/>
                <a:gd name="T25" fmla="*/ 299 h 357"/>
                <a:gd name="T26" fmla="*/ 105 w 338"/>
                <a:gd name="T27" fmla="*/ 303 h 357"/>
                <a:gd name="T28" fmla="*/ 79 w 338"/>
                <a:gd name="T29" fmla="*/ 307 h 357"/>
                <a:gd name="T30" fmla="*/ 66 w 338"/>
                <a:gd name="T31" fmla="*/ 325 h 357"/>
                <a:gd name="T32" fmla="*/ 50 w 338"/>
                <a:gd name="T33" fmla="*/ 340 h 357"/>
                <a:gd name="T34" fmla="*/ 17 w 338"/>
                <a:gd name="T35" fmla="*/ 357 h 357"/>
                <a:gd name="T36" fmla="*/ 22 w 338"/>
                <a:gd name="T37" fmla="*/ 340 h 357"/>
                <a:gd name="T38" fmla="*/ 7 w 338"/>
                <a:gd name="T39" fmla="*/ 332 h 357"/>
                <a:gd name="T40" fmla="*/ 11 w 338"/>
                <a:gd name="T41" fmla="*/ 307 h 357"/>
                <a:gd name="T42" fmla="*/ 7 w 338"/>
                <a:gd name="T43" fmla="*/ 284 h 357"/>
                <a:gd name="T44" fmla="*/ 0 w 338"/>
                <a:gd name="T45" fmla="*/ 266 h 357"/>
                <a:gd name="T46" fmla="*/ 29 w 338"/>
                <a:gd name="T47" fmla="*/ 244 h 357"/>
                <a:gd name="T48" fmla="*/ 66 w 338"/>
                <a:gd name="T49" fmla="*/ 209 h 357"/>
                <a:gd name="T50" fmla="*/ 50 w 338"/>
                <a:gd name="T51" fmla="*/ 202 h 357"/>
                <a:gd name="T52" fmla="*/ 39 w 338"/>
                <a:gd name="T53" fmla="*/ 183 h 357"/>
                <a:gd name="T54" fmla="*/ 54 w 338"/>
                <a:gd name="T55" fmla="*/ 178 h 357"/>
                <a:gd name="T56" fmla="*/ 66 w 338"/>
                <a:gd name="T57" fmla="*/ 165 h 357"/>
                <a:gd name="T58" fmla="*/ 95 w 338"/>
                <a:gd name="T59" fmla="*/ 158 h 357"/>
                <a:gd name="T60" fmla="*/ 108 w 338"/>
                <a:gd name="T61" fmla="*/ 149 h 357"/>
                <a:gd name="T62" fmla="*/ 105 w 338"/>
                <a:gd name="T63" fmla="*/ 131 h 357"/>
                <a:gd name="T64" fmla="*/ 79 w 338"/>
                <a:gd name="T65" fmla="*/ 131 h 357"/>
                <a:gd name="T66" fmla="*/ 66 w 338"/>
                <a:gd name="T67" fmla="*/ 131 h 357"/>
                <a:gd name="T68" fmla="*/ 50 w 338"/>
                <a:gd name="T69" fmla="*/ 123 h 357"/>
                <a:gd name="T70" fmla="*/ 47 w 338"/>
                <a:gd name="T71" fmla="*/ 106 h 357"/>
                <a:gd name="T72" fmla="*/ 47 w 338"/>
                <a:gd name="T73" fmla="*/ 82 h 357"/>
                <a:gd name="T74" fmla="*/ 54 w 338"/>
                <a:gd name="T75" fmla="*/ 65 h 357"/>
                <a:gd name="T76" fmla="*/ 66 w 338"/>
                <a:gd name="T77" fmla="*/ 48 h 357"/>
                <a:gd name="T78" fmla="*/ 88 w 338"/>
                <a:gd name="T79" fmla="*/ 48 h 357"/>
                <a:gd name="T80" fmla="*/ 156 w 338"/>
                <a:gd name="T81" fmla="*/ 27 h 357"/>
                <a:gd name="T82" fmla="*/ 209 w 338"/>
                <a:gd name="T83" fmla="*/ 12 h 357"/>
                <a:gd name="T84" fmla="*/ 269 w 338"/>
                <a:gd name="T85" fmla="*/ 0 h 357"/>
                <a:gd name="T86" fmla="*/ 320 w 338"/>
                <a:gd name="T87" fmla="*/ 2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38" h="357">
                  <a:moveTo>
                    <a:pt x="320" y="20"/>
                  </a:moveTo>
                  <a:lnTo>
                    <a:pt x="334" y="63"/>
                  </a:lnTo>
                  <a:lnTo>
                    <a:pt x="338" y="96"/>
                  </a:lnTo>
                  <a:lnTo>
                    <a:pt x="319" y="107"/>
                  </a:lnTo>
                  <a:lnTo>
                    <a:pt x="287" y="100"/>
                  </a:lnTo>
                  <a:lnTo>
                    <a:pt x="252" y="113"/>
                  </a:lnTo>
                  <a:lnTo>
                    <a:pt x="239" y="137"/>
                  </a:lnTo>
                  <a:lnTo>
                    <a:pt x="247" y="192"/>
                  </a:lnTo>
                  <a:lnTo>
                    <a:pt x="237" y="231"/>
                  </a:lnTo>
                  <a:lnTo>
                    <a:pt x="229" y="252"/>
                  </a:lnTo>
                  <a:lnTo>
                    <a:pt x="210" y="262"/>
                  </a:lnTo>
                  <a:lnTo>
                    <a:pt x="183" y="280"/>
                  </a:lnTo>
                  <a:lnTo>
                    <a:pt x="133" y="299"/>
                  </a:lnTo>
                  <a:lnTo>
                    <a:pt x="105" y="303"/>
                  </a:lnTo>
                  <a:lnTo>
                    <a:pt x="79" y="307"/>
                  </a:lnTo>
                  <a:lnTo>
                    <a:pt x="66" y="325"/>
                  </a:lnTo>
                  <a:lnTo>
                    <a:pt x="50" y="340"/>
                  </a:lnTo>
                  <a:lnTo>
                    <a:pt x="17" y="357"/>
                  </a:lnTo>
                  <a:lnTo>
                    <a:pt x="22" y="340"/>
                  </a:lnTo>
                  <a:lnTo>
                    <a:pt x="7" y="332"/>
                  </a:lnTo>
                  <a:lnTo>
                    <a:pt x="11" y="307"/>
                  </a:lnTo>
                  <a:lnTo>
                    <a:pt x="7" y="284"/>
                  </a:lnTo>
                  <a:lnTo>
                    <a:pt x="0" y="266"/>
                  </a:lnTo>
                  <a:lnTo>
                    <a:pt x="29" y="244"/>
                  </a:lnTo>
                  <a:lnTo>
                    <a:pt x="66" y="209"/>
                  </a:lnTo>
                  <a:lnTo>
                    <a:pt x="50" y="202"/>
                  </a:lnTo>
                  <a:lnTo>
                    <a:pt x="39" y="183"/>
                  </a:lnTo>
                  <a:lnTo>
                    <a:pt x="54" y="178"/>
                  </a:lnTo>
                  <a:lnTo>
                    <a:pt x="66" y="165"/>
                  </a:lnTo>
                  <a:lnTo>
                    <a:pt x="95" y="158"/>
                  </a:lnTo>
                  <a:lnTo>
                    <a:pt x="108" y="149"/>
                  </a:lnTo>
                  <a:lnTo>
                    <a:pt x="105" y="131"/>
                  </a:lnTo>
                  <a:lnTo>
                    <a:pt x="79" y="131"/>
                  </a:lnTo>
                  <a:lnTo>
                    <a:pt x="66" y="131"/>
                  </a:lnTo>
                  <a:lnTo>
                    <a:pt x="50" y="123"/>
                  </a:lnTo>
                  <a:lnTo>
                    <a:pt x="47" y="106"/>
                  </a:lnTo>
                  <a:lnTo>
                    <a:pt x="47" y="82"/>
                  </a:lnTo>
                  <a:lnTo>
                    <a:pt x="54" y="65"/>
                  </a:lnTo>
                  <a:lnTo>
                    <a:pt x="66" y="48"/>
                  </a:lnTo>
                  <a:lnTo>
                    <a:pt x="88" y="48"/>
                  </a:lnTo>
                  <a:lnTo>
                    <a:pt x="156" y="27"/>
                  </a:lnTo>
                  <a:lnTo>
                    <a:pt x="209" y="12"/>
                  </a:lnTo>
                  <a:lnTo>
                    <a:pt x="269" y="0"/>
                  </a:lnTo>
                  <a:lnTo>
                    <a:pt x="320" y="20"/>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42" name="Freeform 35"/>
            <p:cNvSpPr>
              <a:spLocks/>
            </p:cNvSpPr>
            <p:nvPr/>
          </p:nvSpPr>
          <p:spPr bwMode="auto">
            <a:xfrm>
              <a:off x="534685" y="1747791"/>
              <a:ext cx="319510" cy="301729"/>
            </a:xfrm>
            <a:custGeom>
              <a:avLst/>
              <a:gdLst>
                <a:gd name="T0" fmla="*/ 463 w 509"/>
                <a:gd name="T1" fmla="*/ 163 h 481"/>
                <a:gd name="T2" fmla="*/ 454 w 509"/>
                <a:gd name="T3" fmla="*/ 232 h 481"/>
                <a:gd name="T4" fmla="*/ 422 w 509"/>
                <a:gd name="T5" fmla="*/ 255 h 481"/>
                <a:gd name="T6" fmla="*/ 415 w 509"/>
                <a:gd name="T7" fmla="*/ 308 h 481"/>
                <a:gd name="T8" fmla="*/ 416 w 509"/>
                <a:gd name="T9" fmla="*/ 412 h 481"/>
                <a:gd name="T10" fmla="*/ 406 w 509"/>
                <a:gd name="T11" fmla="*/ 427 h 481"/>
                <a:gd name="T12" fmla="*/ 350 w 509"/>
                <a:gd name="T13" fmla="*/ 407 h 481"/>
                <a:gd name="T14" fmla="*/ 289 w 509"/>
                <a:gd name="T15" fmla="*/ 422 h 481"/>
                <a:gd name="T16" fmla="*/ 241 w 509"/>
                <a:gd name="T17" fmla="*/ 433 h 481"/>
                <a:gd name="T18" fmla="*/ 172 w 509"/>
                <a:gd name="T19" fmla="*/ 455 h 481"/>
                <a:gd name="T20" fmla="*/ 154 w 509"/>
                <a:gd name="T21" fmla="*/ 437 h 481"/>
                <a:gd name="T22" fmla="*/ 126 w 509"/>
                <a:gd name="T23" fmla="*/ 447 h 481"/>
                <a:gd name="T24" fmla="*/ 117 w 509"/>
                <a:gd name="T25" fmla="*/ 459 h 481"/>
                <a:gd name="T26" fmla="*/ 84 w 509"/>
                <a:gd name="T27" fmla="*/ 481 h 481"/>
                <a:gd name="T28" fmla="*/ 70 w 509"/>
                <a:gd name="T29" fmla="*/ 459 h 481"/>
                <a:gd name="T30" fmla="*/ 73 w 509"/>
                <a:gd name="T31" fmla="*/ 434 h 481"/>
                <a:gd name="T32" fmla="*/ 79 w 509"/>
                <a:gd name="T33" fmla="*/ 412 h 481"/>
                <a:gd name="T34" fmla="*/ 95 w 509"/>
                <a:gd name="T35" fmla="*/ 395 h 481"/>
                <a:gd name="T36" fmla="*/ 101 w 509"/>
                <a:gd name="T37" fmla="*/ 383 h 481"/>
                <a:gd name="T38" fmla="*/ 91 w 509"/>
                <a:gd name="T39" fmla="*/ 371 h 481"/>
                <a:gd name="T40" fmla="*/ 73 w 509"/>
                <a:gd name="T41" fmla="*/ 380 h 481"/>
                <a:gd name="T42" fmla="*/ 62 w 509"/>
                <a:gd name="T43" fmla="*/ 383 h 481"/>
                <a:gd name="T44" fmla="*/ 44 w 509"/>
                <a:gd name="T45" fmla="*/ 354 h 481"/>
                <a:gd name="T46" fmla="*/ 34 w 509"/>
                <a:gd name="T47" fmla="*/ 335 h 481"/>
                <a:gd name="T48" fmla="*/ 22 w 509"/>
                <a:gd name="T49" fmla="*/ 327 h 481"/>
                <a:gd name="T50" fmla="*/ 0 w 509"/>
                <a:gd name="T51" fmla="*/ 318 h 481"/>
                <a:gd name="T52" fmla="*/ 13 w 509"/>
                <a:gd name="T53" fmla="*/ 305 h 481"/>
                <a:gd name="T54" fmla="*/ 13 w 509"/>
                <a:gd name="T55" fmla="*/ 246 h 481"/>
                <a:gd name="T56" fmla="*/ 25 w 509"/>
                <a:gd name="T57" fmla="*/ 235 h 481"/>
                <a:gd name="T58" fmla="*/ 54 w 509"/>
                <a:gd name="T59" fmla="*/ 214 h 481"/>
                <a:gd name="T60" fmla="*/ 73 w 509"/>
                <a:gd name="T61" fmla="*/ 201 h 481"/>
                <a:gd name="T62" fmla="*/ 91 w 509"/>
                <a:gd name="T63" fmla="*/ 192 h 481"/>
                <a:gd name="T64" fmla="*/ 113 w 509"/>
                <a:gd name="T65" fmla="*/ 201 h 481"/>
                <a:gd name="T66" fmla="*/ 113 w 509"/>
                <a:gd name="T67" fmla="*/ 185 h 481"/>
                <a:gd name="T68" fmla="*/ 138 w 509"/>
                <a:gd name="T69" fmla="*/ 156 h 481"/>
                <a:gd name="T70" fmla="*/ 154 w 509"/>
                <a:gd name="T71" fmla="*/ 160 h 481"/>
                <a:gd name="T72" fmla="*/ 204 w 509"/>
                <a:gd name="T73" fmla="*/ 172 h 481"/>
                <a:gd name="T74" fmla="*/ 222 w 509"/>
                <a:gd name="T75" fmla="*/ 179 h 481"/>
                <a:gd name="T76" fmla="*/ 239 w 509"/>
                <a:gd name="T77" fmla="*/ 172 h 481"/>
                <a:gd name="T78" fmla="*/ 273 w 509"/>
                <a:gd name="T79" fmla="*/ 156 h 481"/>
                <a:gd name="T80" fmla="*/ 280 w 509"/>
                <a:gd name="T81" fmla="*/ 148 h 481"/>
                <a:gd name="T82" fmla="*/ 294 w 509"/>
                <a:gd name="T83" fmla="*/ 156 h 481"/>
                <a:gd name="T84" fmla="*/ 304 w 509"/>
                <a:gd name="T85" fmla="*/ 144 h 481"/>
                <a:gd name="T86" fmla="*/ 317 w 509"/>
                <a:gd name="T87" fmla="*/ 151 h 481"/>
                <a:gd name="T88" fmla="*/ 342 w 509"/>
                <a:gd name="T89" fmla="*/ 160 h 481"/>
                <a:gd name="T90" fmla="*/ 351 w 509"/>
                <a:gd name="T91" fmla="*/ 148 h 481"/>
                <a:gd name="T92" fmla="*/ 351 w 509"/>
                <a:gd name="T93" fmla="*/ 126 h 481"/>
                <a:gd name="T94" fmla="*/ 342 w 509"/>
                <a:gd name="T95" fmla="*/ 106 h 481"/>
                <a:gd name="T96" fmla="*/ 339 w 509"/>
                <a:gd name="T97" fmla="*/ 88 h 481"/>
                <a:gd name="T98" fmla="*/ 366 w 509"/>
                <a:gd name="T99" fmla="*/ 76 h 481"/>
                <a:gd name="T100" fmla="*/ 401 w 509"/>
                <a:gd name="T101" fmla="*/ 54 h 481"/>
                <a:gd name="T102" fmla="*/ 423 w 509"/>
                <a:gd name="T103" fmla="*/ 62 h 481"/>
                <a:gd name="T104" fmla="*/ 408 w 509"/>
                <a:gd name="T105" fmla="*/ 40 h 481"/>
                <a:gd name="T106" fmla="*/ 426 w 509"/>
                <a:gd name="T107" fmla="*/ 29 h 481"/>
                <a:gd name="T108" fmla="*/ 448 w 509"/>
                <a:gd name="T109" fmla="*/ 13 h 481"/>
                <a:gd name="T110" fmla="*/ 462 w 509"/>
                <a:gd name="T111" fmla="*/ 0 h 481"/>
                <a:gd name="T112" fmla="*/ 480 w 509"/>
                <a:gd name="T113" fmla="*/ 0 h 481"/>
                <a:gd name="T114" fmla="*/ 496 w 509"/>
                <a:gd name="T115" fmla="*/ 22 h 481"/>
                <a:gd name="T116" fmla="*/ 509 w 509"/>
                <a:gd name="T117" fmla="*/ 4 h 481"/>
                <a:gd name="T118" fmla="*/ 463 w 509"/>
                <a:gd name="T119" fmla="*/ 163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09" h="481">
                  <a:moveTo>
                    <a:pt x="463" y="163"/>
                  </a:moveTo>
                  <a:lnTo>
                    <a:pt x="454" y="232"/>
                  </a:lnTo>
                  <a:lnTo>
                    <a:pt x="422" y="255"/>
                  </a:lnTo>
                  <a:lnTo>
                    <a:pt x="415" y="308"/>
                  </a:lnTo>
                  <a:lnTo>
                    <a:pt x="416" y="412"/>
                  </a:lnTo>
                  <a:lnTo>
                    <a:pt x="406" y="427"/>
                  </a:lnTo>
                  <a:lnTo>
                    <a:pt x="350" y="407"/>
                  </a:lnTo>
                  <a:lnTo>
                    <a:pt x="289" y="422"/>
                  </a:lnTo>
                  <a:lnTo>
                    <a:pt x="241" y="433"/>
                  </a:lnTo>
                  <a:lnTo>
                    <a:pt x="172" y="455"/>
                  </a:lnTo>
                  <a:lnTo>
                    <a:pt x="154" y="437"/>
                  </a:lnTo>
                  <a:lnTo>
                    <a:pt x="126" y="447"/>
                  </a:lnTo>
                  <a:lnTo>
                    <a:pt x="117" y="459"/>
                  </a:lnTo>
                  <a:lnTo>
                    <a:pt x="84" y="481"/>
                  </a:lnTo>
                  <a:lnTo>
                    <a:pt x="70" y="459"/>
                  </a:lnTo>
                  <a:lnTo>
                    <a:pt x="73" y="434"/>
                  </a:lnTo>
                  <a:lnTo>
                    <a:pt x="79" y="412"/>
                  </a:lnTo>
                  <a:lnTo>
                    <a:pt x="95" y="395"/>
                  </a:lnTo>
                  <a:lnTo>
                    <a:pt x="101" y="383"/>
                  </a:lnTo>
                  <a:lnTo>
                    <a:pt x="91" y="371"/>
                  </a:lnTo>
                  <a:lnTo>
                    <a:pt x="73" y="380"/>
                  </a:lnTo>
                  <a:lnTo>
                    <a:pt x="62" y="383"/>
                  </a:lnTo>
                  <a:lnTo>
                    <a:pt x="44" y="354"/>
                  </a:lnTo>
                  <a:lnTo>
                    <a:pt x="34" y="335"/>
                  </a:lnTo>
                  <a:lnTo>
                    <a:pt x="22" y="327"/>
                  </a:lnTo>
                  <a:lnTo>
                    <a:pt x="0" y="318"/>
                  </a:lnTo>
                  <a:lnTo>
                    <a:pt x="13" y="305"/>
                  </a:lnTo>
                  <a:lnTo>
                    <a:pt x="13" y="246"/>
                  </a:lnTo>
                  <a:lnTo>
                    <a:pt x="25" y="235"/>
                  </a:lnTo>
                  <a:lnTo>
                    <a:pt x="54" y="214"/>
                  </a:lnTo>
                  <a:lnTo>
                    <a:pt x="73" y="201"/>
                  </a:lnTo>
                  <a:lnTo>
                    <a:pt x="91" y="192"/>
                  </a:lnTo>
                  <a:lnTo>
                    <a:pt x="113" y="201"/>
                  </a:lnTo>
                  <a:lnTo>
                    <a:pt x="113" y="185"/>
                  </a:lnTo>
                  <a:lnTo>
                    <a:pt x="138" y="156"/>
                  </a:lnTo>
                  <a:lnTo>
                    <a:pt x="154" y="160"/>
                  </a:lnTo>
                  <a:lnTo>
                    <a:pt x="204" y="172"/>
                  </a:lnTo>
                  <a:lnTo>
                    <a:pt x="222" y="179"/>
                  </a:lnTo>
                  <a:lnTo>
                    <a:pt x="239" y="172"/>
                  </a:lnTo>
                  <a:lnTo>
                    <a:pt x="273" y="156"/>
                  </a:lnTo>
                  <a:lnTo>
                    <a:pt x="280" y="148"/>
                  </a:lnTo>
                  <a:lnTo>
                    <a:pt x="294" y="156"/>
                  </a:lnTo>
                  <a:lnTo>
                    <a:pt x="304" y="144"/>
                  </a:lnTo>
                  <a:lnTo>
                    <a:pt x="317" y="151"/>
                  </a:lnTo>
                  <a:lnTo>
                    <a:pt x="342" y="160"/>
                  </a:lnTo>
                  <a:lnTo>
                    <a:pt x="351" y="148"/>
                  </a:lnTo>
                  <a:lnTo>
                    <a:pt x="351" y="126"/>
                  </a:lnTo>
                  <a:lnTo>
                    <a:pt x="342" y="106"/>
                  </a:lnTo>
                  <a:lnTo>
                    <a:pt x="339" y="88"/>
                  </a:lnTo>
                  <a:lnTo>
                    <a:pt x="366" y="76"/>
                  </a:lnTo>
                  <a:lnTo>
                    <a:pt x="401" y="54"/>
                  </a:lnTo>
                  <a:lnTo>
                    <a:pt x="423" y="62"/>
                  </a:lnTo>
                  <a:lnTo>
                    <a:pt x="408" y="40"/>
                  </a:lnTo>
                  <a:lnTo>
                    <a:pt x="426" y="29"/>
                  </a:lnTo>
                  <a:lnTo>
                    <a:pt x="448" y="13"/>
                  </a:lnTo>
                  <a:lnTo>
                    <a:pt x="462" y="0"/>
                  </a:lnTo>
                  <a:lnTo>
                    <a:pt x="480" y="0"/>
                  </a:lnTo>
                  <a:lnTo>
                    <a:pt x="496" y="22"/>
                  </a:lnTo>
                  <a:lnTo>
                    <a:pt x="509" y="4"/>
                  </a:lnTo>
                  <a:lnTo>
                    <a:pt x="463" y="163"/>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43" name="Freeform 38"/>
            <p:cNvSpPr>
              <a:spLocks/>
            </p:cNvSpPr>
            <p:nvPr/>
          </p:nvSpPr>
          <p:spPr bwMode="auto">
            <a:xfrm>
              <a:off x="828079" y="2671870"/>
              <a:ext cx="614016" cy="355073"/>
            </a:xfrm>
            <a:custGeom>
              <a:avLst/>
              <a:gdLst>
                <a:gd name="T0" fmla="*/ 244 w 978"/>
                <a:gd name="T1" fmla="*/ 101 h 566"/>
                <a:gd name="T2" fmla="*/ 304 w 978"/>
                <a:gd name="T3" fmla="*/ 72 h 566"/>
                <a:gd name="T4" fmla="*/ 336 w 978"/>
                <a:gd name="T5" fmla="*/ 98 h 566"/>
                <a:gd name="T6" fmla="*/ 345 w 978"/>
                <a:gd name="T7" fmla="*/ 90 h 566"/>
                <a:gd name="T8" fmla="*/ 370 w 978"/>
                <a:gd name="T9" fmla="*/ 47 h 566"/>
                <a:gd name="T10" fmla="*/ 417 w 978"/>
                <a:gd name="T11" fmla="*/ 35 h 566"/>
                <a:gd name="T12" fmla="*/ 461 w 978"/>
                <a:gd name="T13" fmla="*/ 0 h 566"/>
                <a:gd name="T14" fmla="*/ 491 w 978"/>
                <a:gd name="T15" fmla="*/ 0 h 566"/>
                <a:gd name="T16" fmla="*/ 555 w 978"/>
                <a:gd name="T17" fmla="*/ 72 h 566"/>
                <a:gd name="T18" fmla="*/ 593 w 978"/>
                <a:gd name="T19" fmla="*/ 65 h 566"/>
                <a:gd name="T20" fmla="*/ 621 w 978"/>
                <a:gd name="T21" fmla="*/ 82 h 566"/>
                <a:gd name="T22" fmla="*/ 654 w 978"/>
                <a:gd name="T23" fmla="*/ 72 h 566"/>
                <a:gd name="T24" fmla="*/ 691 w 978"/>
                <a:gd name="T25" fmla="*/ 110 h 566"/>
                <a:gd name="T26" fmla="*/ 738 w 978"/>
                <a:gd name="T27" fmla="*/ 87 h 566"/>
                <a:gd name="T28" fmla="*/ 749 w 978"/>
                <a:gd name="T29" fmla="*/ 100 h 566"/>
                <a:gd name="T30" fmla="*/ 758 w 978"/>
                <a:gd name="T31" fmla="*/ 153 h 566"/>
                <a:gd name="T32" fmla="*/ 770 w 978"/>
                <a:gd name="T33" fmla="*/ 173 h 566"/>
                <a:gd name="T34" fmla="*/ 738 w 978"/>
                <a:gd name="T35" fmla="*/ 207 h 566"/>
                <a:gd name="T36" fmla="*/ 741 w 978"/>
                <a:gd name="T37" fmla="*/ 230 h 566"/>
                <a:gd name="T38" fmla="*/ 827 w 978"/>
                <a:gd name="T39" fmla="*/ 320 h 566"/>
                <a:gd name="T40" fmla="*/ 804 w 978"/>
                <a:gd name="T41" fmla="*/ 346 h 566"/>
                <a:gd name="T42" fmla="*/ 822 w 978"/>
                <a:gd name="T43" fmla="*/ 379 h 566"/>
                <a:gd name="T44" fmla="*/ 849 w 978"/>
                <a:gd name="T45" fmla="*/ 405 h 566"/>
                <a:gd name="T46" fmla="*/ 853 w 978"/>
                <a:gd name="T47" fmla="*/ 427 h 566"/>
                <a:gd name="T48" fmla="*/ 867 w 978"/>
                <a:gd name="T49" fmla="*/ 465 h 566"/>
                <a:gd name="T50" fmla="*/ 896 w 978"/>
                <a:gd name="T51" fmla="*/ 465 h 566"/>
                <a:gd name="T52" fmla="*/ 959 w 978"/>
                <a:gd name="T53" fmla="*/ 452 h 566"/>
                <a:gd name="T54" fmla="*/ 978 w 978"/>
                <a:gd name="T55" fmla="*/ 481 h 566"/>
                <a:gd name="T56" fmla="*/ 839 w 978"/>
                <a:gd name="T57" fmla="*/ 489 h 566"/>
                <a:gd name="T58" fmla="*/ 787 w 978"/>
                <a:gd name="T59" fmla="*/ 512 h 566"/>
                <a:gd name="T60" fmla="*/ 717 w 978"/>
                <a:gd name="T61" fmla="*/ 560 h 566"/>
                <a:gd name="T62" fmla="*/ 653 w 978"/>
                <a:gd name="T63" fmla="*/ 553 h 566"/>
                <a:gd name="T64" fmla="*/ 563 w 978"/>
                <a:gd name="T65" fmla="*/ 540 h 566"/>
                <a:gd name="T66" fmla="*/ 496 w 978"/>
                <a:gd name="T67" fmla="*/ 566 h 566"/>
                <a:gd name="T68" fmla="*/ 451 w 978"/>
                <a:gd name="T69" fmla="*/ 544 h 566"/>
                <a:gd name="T70" fmla="*/ 362 w 978"/>
                <a:gd name="T71" fmla="*/ 560 h 566"/>
                <a:gd name="T72" fmla="*/ 307 w 978"/>
                <a:gd name="T73" fmla="*/ 544 h 566"/>
                <a:gd name="T74" fmla="*/ 261 w 978"/>
                <a:gd name="T75" fmla="*/ 511 h 566"/>
                <a:gd name="T76" fmla="*/ 181 w 978"/>
                <a:gd name="T77" fmla="*/ 492 h 566"/>
                <a:gd name="T78" fmla="*/ 140 w 978"/>
                <a:gd name="T79" fmla="*/ 464 h 566"/>
                <a:gd name="T80" fmla="*/ 101 w 978"/>
                <a:gd name="T81" fmla="*/ 456 h 566"/>
                <a:gd name="T82" fmla="*/ 101 w 978"/>
                <a:gd name="T83" fmla="*/ 445 h 566"/>
                <a:gd name="T84" fmla="*/ 69 w 978"/>
                <a:gd name="T85" fmla="*/ 423 h 566"/>
                <a:gd name="T86" fmla="*/ 65 w 978"/>
                <a:gd name="T87" fmla="*/ 386 h 566"/>
                <a:gd name="T88" fmla="*/ 51 w 978"/>
                <a:gd name="T89" fmla="*/ 364 h 566"/>
                <a:gd name="T90" fmla="*/ 35 w 978"/>
                <a:gd name="T91" fmla="*/ 335 h 566"/>
                <a:gd name="T92" fmla="*/ 0 w 978"/>
                <a:gd name="T93" fmla="*/ 302 h 566"/>
                <a:gd name="T94" fmla="*/ 0 w 978"/>
                <a:gd name="T95" fmla="*/ 292 h 566"/>
                <a:gd name="T96" fmla="*/ 148 w 978"/>
                <a:gd name="T97" fmla="*/ 292 h 566"/>
                <a:gd name="T98" fmla="*/ 195 w 978"/>
                <a:gd name="T99" fmla="*/ 235 h 566"/>
                <a:gd name="T100" fmla="*/ 224 w 978"/>
                <a:gd name="T101" fmla="*/ 238 h 566"/>
                <a:gd name="T102" fmla="*/ 232 w 978"/>
                <a:gd name="T103" fmla="*/ 219 h 566"/>
                <a:gd name="T104" fmla="*/ 244 w 978"/>
                <a:gd name="T105" fmla="*/ 182 h 566"/>
                <a:gd name="T106" fmla="*/ 257 w 978"/>
                <a:gd name="T107" fmla="*/ 153 h 566"/>
                <a:gd name="T108" fmla="*/ 244 w 978"/>
                <a:gd name="T109" fmla="*/ 101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8" h="566">
                  <a:moveTo>
                    <a:pt x="244" y="101"/>
                  </a:moveTo>
                  <a:lnTo>
                    <a:pt x="304" y="72"/>
                  </a:lnTo>
                  <a:lnTo>
                    <a:pt x="336" y="98"/>
                  </a:lnTo>
                  <a:lnTo>
                    <a:pt x="345" y="90"/>
                  </a:lnTo>
                  <a:lnTo>
                    <a:pt x="370" y="47"/>
                  </a:lnTo>
                  <a:lnTo>
                    <a:pt x="417" y="35"/>
                  </a:lnTo>
                  <a:lnTo>
                    <a:pt x="461" y="0"/>
                  </a:lnTo>
                  <a:lnTo>
                    <a:pt x="491" y="0"/>
                  </a:lnTo>
                  <a:lnTo>
                    <a:pt x="555" y="72"/>
                  </a:lnTo>
                  <a:lnTo>
                    <a:pt x="593" y="65"/>
                  </a:lnTo>
                  <a:lnTo>
                    <a:pt x="621" y="82"/>
                  </a:lnTo>
                  <a:lnTo>
                    <a:pt x="654" y="72"/>
                  </a:lnTo>
                  <a:lnTo>
                    <a:pt x="691" y="110"/>
                  </a:lnTo>
                  <a:lnTo>
                    <a:pt x="738" y="87"/>
                  </a:lnTo>
                  <a:lnTo>
                    <a:pt x="749" y="100"/>
                  </a:lnTo>
                  <a:lnTo>
                    <a:pt x="758" y="153"/>
                  </a:lnTo>
                  <a:lnTo>
                    <a:pt x="770" y="173"/>
                  </a:lnTo>
                  <a:lnTo>
                    <a:pt x="738" y="207"/>
                  </a:lnTo>
                  <a:lnTo>
                    <a:pt x="741" y="230"/>
                  </a:lnTo>
                  <a:lnTo>
                    <a:pt x="827" y="320"/>
                  </a:lnTo>
                  <a:lnTo>
                    <a:pt x="804" y="346"/>
                  </a:lnTo>
                  <a:lnTo>
                    <a:pt x="822" y="379"/>
                  </a:lnTo>
                  <a:lnTo>
                    <a:pt x="849" y="405"/>
                  </a:lnTo>
                  <a:lnTo>
                    <a:pt x="853" y="427"/>
                  </a:lnTo>
                  <a:lnTo>
                    <a:pt x="867" y="465"/>
                  </a:lnTo>
                  <a:lnTo>
                    <a:pt x="896" y="465"/>
                  </a:lnTo>
                  <a:lnTo>
                    <a:pt x="959" y="452"/>
                  </a:lnTo>
                  <a:lnTo>
                    <a:pt x="978" y="481"/>
                  </a:lnTo>
                  <a:lnTo>
                    <a:pt x="839" y="489"/>
                  </a:lnTo>
                  <a:lnTo>
                    <a:pt x="787" y="512"/>
                  </a:lnTo>
                  <a:lnTo>
                    <a:pt x="717" y="560"/>
                  </a:lnTo>
                  <a:lnTo>
                    <a:pt x="653" y="553"/>
                  </a:lnTo>
                  <a:lnTo>
                    <a:pt x="563" y="540"/>
                  </a:lnTo>
                  <a:lnTo>
                    <a:pt x="496" y="566"/>
                  </a:lnTo>
                  <a:lnTo>
                    <a:pt x="451" y="544"/>
                  </a:lnTo>
                  <a:lnTo>
                    <a:pt x="362" y="560"/>
                  </a:lnTo>
                  <a:lnTo>
                    <a:pt x="307" y="544"/>
                  </a:lnTo>
                  <a:lnTo>
                    <a:pt x="261" y="511"/>
                  </a:lnTo>
                  <a:lnTo>
                    <a:pt x="181" y="492"/>
                  </a:lnTo>
                  <a:lnTo>
                    <a:pt x="140" y="464"/>
                  </a:lnTo>
                  <a:lnTo>
                    <a:pt x="101" y="456"/>
                  </a:lnTo>
                  <a:lnTo>
                    <a:pt x="101" y="445"/>
                  </a:lnTo>
                  <a:lnTo>
                    <a:pt x="69" y="423"/>
                  </a:lnTo>
                  <a:lnTo>
                    <a:pt x="65" y="386"/>
                  </a:lnTo>
                  <a:lnTo>
                    <a:pt x="51" y="364"/>
                  </a:lnTo>
                  <a:lnTo>
                    <a:pt x="35" y="335"/>
                  </a:lnTo>
                  <a:lnTo>
                    <a:pt x="0" y="302"/>
                  </a:lnTo>
                  <a:lnTo>
                    <a:pt x="0" y="292"/>
                  </a:lnTo>
                  <a:lnTo>
                    <a:pt x="148" y="292"/>
                  </a:lnTo>
                  <a:lnTo>
                    <a:pt x="195" y="235"/>
                  </a:lnTo>
                  <a:lnTo>
                    <a:pt x="224" y="238"/>
                  </a:lnTo>
                  <a:lnTo>
                    <a:pt x="232" y="219"/>
                  </a:lnTo>
                  <a:lnTo>
                    <a:pt x="244" y="182"/>
                  </a:lnTo>
                  <a:lnTo>
                    <a:pt x="257" y="153"/>
                  </a:lnTo>
                  <a:lnTo>
                    <a:pt x="244" y="101"/>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grpSp>
          <p:nvGrpSpPr>
            <p:cNvPr id="3" name="2 Grupo"/>
            <p:cNvGrpSpPr/>
            <p:nvPr/>
          </p:nvGrpSpPr>
          <p:grpSpPr>
            <a:xfrm>
              <a:off x="2097230" y="2588521"/>
              <a:ext cx="403417" cy="784606"/>
              <a:chOff x="2731120" y="4364768"/>
              <a:chExt cx="602224" cy="1171268"/>
            </a:xfrm>
            <a:gradFill>
              <a:gsLst>
                <a:gs pos="0">
                  <a:schemeClr val="accent6">
                    <a:lumMod val="75000"/>
                  </a:schemeClr>
                </a:gs>
                <a:gs pos="100000">
                  <a:schemeClr val="accent6"/>
                </a:gs>
              </a:gsLst>
              <a:lin ang="16200000" scaled="0"/>
            </a:gradFill>
            <a:effectLst>
              <a:outerShdw blurRad="50800" dist="25400" dir="2700000" algn="tl" rotWithShape="0">
                <a:schemeClr val="tx1">
                  <a:alpha val="40000"/>
                </a:schemeClr>
              </a:outerShdw>
            </a:effectLst>
          </p:grpSpPr>
          <p:sp>
            <p:nvSpPr>
              <p:cNvPr id="33" name="Freeform 41"/>
              <p:cNvSpPr>
                <a:spLocks/>
              </p:cNvSpPr>
              <p:nvPr/>
            </p:nvSpPr>
            <p:spPr bwMode="auto">
              <a:xfrm>
                <a:off x="2731120" y="4577122"/>
                <a:ext cx="469503" cy="627939"/>
              </a:xfrm>
              <a:custGeom>
                <a:avLst/>
                <a:gdLst>
                  <a:gd name="T0" fmla="*/ 501 w 501"/>
                  <a:gd name="T1" fmla="*/ 568 h 670"/>
                  <a:gd name="T2" fmla="*/ 501 w 501"/>
                  <a:gd name="T3" fmla="*/ 555 h 670"/>
                  <a:gd name="T4" fmla="*/ 476 w 501"/>
                  <a:gd name="T5" fmla="*/ 518 h 670"/>
                  <a:gd name="T6" fmla="*/ 427 w 501"/>
                  <a:gd name="T7" fmla="*/ 455 h 670"/>
                  <a:gd name="T8" fmla="*/ 422 w 501"/>
                  <a:gd name="T9" fmla="*/ 417 h 670"/>
                  <a:gd name="T10" fmla="*/ 415 w 501"/>
                  <a:gd name="T11" fmla="*/ 401 h 670"/>
                  <a:gd name="T12" fmla="*/ 403 w 501"/>
                  <a:gd name="T13" fmla="*/ 393 h 670"/>
                  <a:gd name="T14" fmla="*/ 415 w 501"/>
                  <a:gd name="T15" fmla="*/ 333 h 670"/>
                  <a:gd name="T16" fmla="*/ 418 w 501"/>
                  <a:gd name="T17" fmla="*/ 296 h 670"/>
                  <a:gd name="T18" fmla="*/ 427 w 501"/>
                  <a:gd name="T19" fmla="*/ 270 h 670"/>
                  <a:gd name="T20" fmla="*/ 432 w 501"/>
                  <a:gd name="T21" fmla="*/ 232 h 670"/>
                  <a:gd name="T22" fmla="*/ 444 w 501"/>
                  <a:gd name="T23" fmla="*/ 220 h 670"/>
                  <a:gd name="T24" fmla="*/ 444 w 501"/>
                  <a:gd name="T25" fmla="*/ 198 h 670"/>
                  <a:gd name="T26" fmla="*/ 472 w 501"/>
                  <a:gd name="T27" fmla="*/ 154 h 670"/>
                  <a:gd name="T28" fmla="*/ 490 w 501"/>
                  <a:gd name="T29" fmla="*/ 117 h 670"/>
                  <a:gd name="T30" fmla="*/ 457 w 501"/>
                  <a:gd name="T31" fmla="*/ 83 h 670"/>
                  <a:gd name="T32" fmla="*/ 412 w 501"/>
                  <a:gd name="T33" fmla="*/ 75 h 670"/>
                  <a:gd name="T34" fmla="*/ 381 w 501"/>
                  <a:gd name="T35" fmla="*/ 47 h 670"/>
                  <a:gd name="T36" fmla="*/ 339 w 501"/>
                  <a:gd name="T37" fmla="*/ 22 h 670"/>
                  <a:gd name="T38" fmla="*/ 322 w 501"/>
                  <a:gd name="T39" fmla="*/ 7 h 670"/>
                  <a:gd name="T40" fmla="*/ 302 w 501"/>
                  <a:gd name="T41" fmla="*/ 0 h 670"/>
                  <a:gd name="T42" fmla="*/ 292 w 501"/>
                  <a:gd name="T43" fmla="*/ 6 h 670"/>
                  <a:gd name="T44" fmla="*/ 292 w 501"/>
                  <a:gd name="T45" fmla="*/ 53 h 670"/>
                  <a:gd name="T46" fmla="*/ 284 w 501"/>
                  <a:gd name="T47" fmla="*/ 78 h 670"/>
                  <a:gd name="T48" fmla="*/ 261 w 501"/>
                  <a:gd name="T49" fmla="*/ 91 h 670"/>
                  <a:gd name="T50" fmla="*/ 239 w 501"/>
                  <a:gd name="T51" fmla="*/ 103 h 670"/>
                  <a:gd name="T52" fmla="*/ 227 w 501"/>
                  <a:gd name="T53" fmla="*/ 129 h 670"/>
                  <a:gd name="T54" fmla="*/ 217 w 501"/>
                  <a:gd name="T55" fmla="*/ 153 h 670"/>
                  <a:gd name="T56" fmla="*/ 184 w 501"/>
                  <a:gd name="T57" fmla="*/ 153 h 670"/>
                  <a:gd name="T58" fmla="*/ 172 w 501"/>
                  <a:gd name="T59" fmla="*/ 146 h 670"/>
                  <a:gd name="T60" fmla="*/ 176 w 501"/>
                  <a:gd name="T61" fmla="*/ 119 h 670"/>
                  <a:gd name="T62" fmla="*/ 158 w 501"/>
                  <a:gd name="T63" fmla="*/ 109 h 670"/>
                  <a:gd name="T64" fmla="*/ 142 w 501"/>
                  <a:gd name="T65" fmla="*/ 120 h 670"/>
                  <a:gd name="T66" fmla="*/ 97 w 501"/>
                  <a:gd name="T67" fmla="*/ 142 h 670"/>
                  <a:gd name="T68" fmla="*/ 106 w 501"/>
                  <a:gd name="T69" fmla="*/ 195 h 670"/>
                  <a:gd name="T70" fmla="*/ 81 w 501"/>
                  <a:gd name="T71" fmla="*/ 228 h 670"/>
                  <a:gd name="T72" fmla="*/ 64 w 501"/>
                  <a:gd name="T73" fmla="*/ 228 h 670"/>
                  <a:gd name="T74" fmla="*/ 70 w 501"/>
                  <a:gd name="T75" fmla="*/ 258 h 670"/>
                  <a:gd name="T76" fmla="*/ 18 w 501"/>
                  <a:gd name="T77" fmla="*/ 270 h 670"/>
                  <a:gd name="T78" fmla="*/ 0 w 501"/>
                  <a:gd name="T79" fmla="*/ 360 h 670"/>
                  <a:gd name="T80" fmla="*/ 81 w 501"/>
                  <a:gd name="T81" fmla="*/ 393 h 670"/>
                  <a:gd name="T82" fmla="*/ 122 w 501"/>
                  <a:gd name="T83" fmla="*/ 417 h 670"/>
                  <a:gd name="T84" fmla="*/ 122 w 501"/>
                  <a:gd name="T85" fmla="*/ 430 h 670"/>
                  <a:gd name="T86" fmla="*/ 107 w 501"/>
                  <a:gd name="T87" fmla="*/ 477 h 670"/>
                  <a:gd name="T88" fmla="*/ 107 w 501"/>
                  <a:gd name="T89" fmla="*/ 531 h 670"/>
                  <a:gd name="T90" fmla="*/ 117 w 501"/>
                  <a:gd name="T91" fmla="*/ 550 h 670"/>
                  <a:gd name="T92" fmla="*/ 144 w 501"/>
                  <a:gd name="T93" fmla="*/ 561 h 670"/>
                  <a:gd name="T94" fmla="*/ 195 w 501"/>
                  <a:gd name="T95" fmla="*/ 583 h 670"/>
                  <a:gd name="T96" fmla="*/ 213 w 501"/>
                  <a:gd name="T97" fmla="*/ 593 h 670"/>
                  <a:gd name="T98" fmla="*/ 217 w 501"/>
                  <a:gd name="T99" fmla="*/ 622 h 670"/>
                  <a:gd name="T100" fmla="*/ 201 w 501"/>
                  <a:gd name="T101" fmla="*/ 638 h 670"/>
                  <a:gd name="T102" fmla="*/ 238 w 501"/>
                  <a:gd name="T103" fmla="*/ 646 h 670"/>
                  <a:gd name="T104" fmla="*/ 270 w 501"/>
                  <a:gd name="T105" fmla="*/ 657 h 670"/>
                  <a:gd name="T106" fmla="*/ 294 w 501"/>
                  <a:gd name="T107" fmla="*/ 670 h 670"/>
                  <a:gd name="T108" fmla="*/ 326 w 501"/>
                  <a:gd name="T109" fmla="*/ 662 h 670"/>
                  <a:gd name="T110" fmla="*/ 348 w 501"/>
                  <a:gd name="T111" fmla="*/ 640 h 670"/>
                  <a:gd name="T112" fmla="*/ 375 w 501"/>
                  <a:gd name="T113" fmla="*/ 616 h 670"/>
                  <a:gd name="T114" fmla="*/ 420 w 501"/>
                  <a:gd name="T115" fmla="*/ 598 h 670"/>
                  <a:gd name="T116" fmla="*/ 450 w 501"/>
                  <a:gd name="T117" fmla="*/ 579 h 670"/>
                  <a:gd name="T118" fmla="*/ 501 w 501"/>
                  <a:gd name="T119" fmla="*/ 568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01" h="670">
                    <a:moveTo>
                      <a:pt x="501" y="568"/>
                    </a:moveTo>
                    <a:lnTo>
                      <a:pt x="501" y="555"/>
                    </a:lnTo>
                    <a:lnTo>
                      <a:pt x="476" y="518"/>
                    </a:lnTo>
                    <a:lnTo>
                      <a:pt x="427" y="455"/>
                    </a:lnTo>
                    <a:lnTo>
                      <a:pt x="422" y="417"/>
                    </a:lnTo>
                    <a:lnTo>
                      <a:pt x="415" y="401"/>
                    </a:lnTo>
                    <a:lnTo>
                      <a:pt x="403" y="393"/>
                    </a:lnTo>
                    <a:lnTo>
                      <a:pt x="415" y="333"/>
                    </a:lnTo>
                    <a:lnTo>
                      <a:pt x="418" y="296"/>
                    </a:lnTo>
                    <a:lnTo>
                      <a:pt x="427" y="270"/>
                    </a:lnTo>
                    <a:lnTo>
                      <a:pt x="432" y="232"/>
                    </a:lnTo>
                    <a:lnTo>
                      <a:pt x="444" y="220"/>
                    </a:lnTo>
                    <a:lnTo>
                      <a:pt x="444" y="198"/>
                    </a:lnTo>
                    <a:lnTo>
                      <a:pt x="472" y="154"/>
                    </a:lnTo>
                    <a:lnTo>
                      <a:pt x="490" y="117"/>
                    </a:lnTo>
                    <a:lnTo>
                      <a:pt x="457" y="83"/>
                    </a:lnTo>
                    <a:lnTo>
                      <a:pt x="412" y="75"/>
                    </a:lnTo>
                    <a:lnTo>
                      <a:pt x="381" y="47"/>
                    </a:lnTo>
                    <a:lnTo>
                      <a:pt x="339" y="22"/>
                    </a:lnTo>
                    <a:lnTo>
                      <a:pt x="322" y="7"/>
                    </a:lnTo>
                    <a:lnTo>
                      <a:pt x="302" y="0"/>
                    </a:lnTo>
                    <a:lnTo>
                      <a:pt x="292" y="6"/>
                    </a:lnTo>
                    <a:lnTo>
                      <a:pt x="292" y="53"/>
                    </a:lnTo>
                    <a:lnTo>
                      <a:pt x="284" y="78"/>
                    </a:lnTo>
                    <a:lnTo>
                      <a:pt x="261" y="91"/>
                    </a:lnTo>
                    <a:lnTo>
                      <a:pt x="239" y="103"/>
                    </a:lnTo>
                    <a:lnTo>
                      <a:pt x="227" y="129"/>
                    </a:lnTo>
                    <a:lnTo>
                      <a:pt x="217" y="153"/>
                    </a:lnTo>
                    <a:lnTo>
                      <a:pt x="184" y="153"/>
                    </a:lnTo>
                    <a:lnTo>
                      <a:pt x="172" y="146"/>
                    </a:lnTo>
                    <a:lnTo>
                      <a:pt x="176" y="119"/>
                    </a:lnTo>
                    <a:lnTo>
                      <a:pt x="158" y="109"/>
                    </a:lnTo>
                    <a:lnTo>
                      <a:pt x="142" y="120"/>
                    </a:lnTo>
                    <a:lnTo>
                      <a:pt x="97" y="142"/>
                    </a:lnTo>
                    <a:lnTo>
                      <a:pt x="106" y="195"/>
                    </a:lnTo>
                    <a:lnTo>
                      <a:pt x="81" y="228"/>
                    </a:lnTo>
                    <a:lnTo>
                      <a:pt x="64" y="228"/>
                    </a:lnTo>
                    <a:lnTo>
                      <a:pt x="70" y="258"/>
                    </a:lnTo>
                    <a:lnTo>
                      <a:pt x="18" y="270"/>
                    </a:lnTo>
                    <a:lnTo>
                      <a:pt x="0" y="360"/>
                    </a:lnTo>
                    <a:lnTo>
                      <a:pt x="81" y="393"/>
                    </a:lnTo>
                    <a:lnTo>
                      <a:pt x="122" y="417"/>
                    </a:lnTo>
                    <a:lnTo>
                      <a:pt x="122" y="430"/>
                    </a:lnTo>
                    <a:lnTo>
                      <a:pt x="107" y="477"/>
                    </a:lnTo>
                    <a:lnTo>
                      <a:pt x="107" y="531"/>
                    </a:lnTo>
                    <a:lnTo>
                      <a:pt x="117" y="550"/>
                    </a:lnTo>
                    <a:lnTo>
                      <a:pt x="144" y="561"/>
                    </a:lnTo>
                    <a:lnTo>
                      <a:pt x="195" y="583"/>
                    </a:lnTo>
                    <a:lnTo>
                      <a:pt x="213" y="593"/>
                    </a:lnTo>
                    <a:lnTo>
                      <a:pt x="217" y="622"/>
                    </a:lnTo>
                    <a:lnTo>
                      <a:pt x="201" y="638"/>
                    </a:lnTo>
                    <a:lnTo>
                      <a:pt x="238" y="646"/>
                    </a:lnTo>
                    <a:lnTo>
                      <a:pt x="270" y="657"/>
                    </a:lnTo>
                    <a:lnTo>
                      <a:pt x="294" y="670"/>
                    </a:lnTo>
                    <a:lnTo>
                      <a:pt x="326" y="662"/>
                    </a:lnTo>
                    <a:lnTo>
                      <a:pt x="348" y="640"/>
                    </a:lnTo>
                    <a:lnTo>
                      <a:pt x="375" y="616"/>
                    </a:lnTo>
                    <a:lnTo>
                      <a:pt x="420" y="598"/>
                    </a:lnTo>
                    <a:lnTo>
                      <a:pt x="450" y="579"/>
                    </a:lnTo>
                    <a:lnTo>
                      <a:pt x="501" y="568"/>
                    </a:lnTo>
                    <a:close/>
                  </a:path>
                </a:pathLst>
              </a:custGeom>
              <a:grpFill/>
              <a:ln w="12700">
                <a:solidFill>
                  <a:schemeClr val="accent6"/>
                </a:solidFill>
                <a:headEnd/>
                <a:tailEnd/>
              </a:ln>
              <a:effectLst/>
            </p:spPr>
            <p:style>
              <a:lnRef idx="1">
                <a:schemeClr val="accent6"/>
              </a:lnRef>
              <a:fillRef idx="3">
                <a:schemeClr val="accent6"/>
              </a:fillRef>
              <a:effectRef idx="2">
                <a:schemeClr val="accent6"/>
              </a:effectRef>
              <a:fontRef idx="minor">
                <a:schemeClr val="lt1"/>
              </a:fontRef>
            </p:style>
            <p:txBody>
              <a:bodyPr/>
              <a:lstStyle/>
              <a:p>
                <a:endParaRPr lang="es-ES"/>
              </a:p>
            </p:txBody>
          </p:sp>
          <p:sp>
            <p:nvSpPr>
              <p:cNvPr id="44" name="Freeform 40"/>
              <p:cNvSpPr>
                <a:spLocks/>
              </p:cNvSpPr>
              <p:nvPr/>
            </p:nvSpPr>
            <p:spPr bwMode="auto">
              <a:xfrm>
                <a:off x="3048822" y="4364768"/>
                <a:ext cx="284522" cy="321850"/>
              </a:xfrm>
              <a:custGeom>
                <a:avLst/>
                <a:gdLst>
                  <a:gd name="T0" fmla="*/ 48 w 303"/>
                  <a:gd name="T1" fmla="*/ 278 h 343"/>
                  <a:gd name="T2" fmla="*/ 75 w 303"/>
                  <a:gd name="T3" fmla="*/ 302 h 343"/>
                  <a:gd name="T4" fmla="*/ 118 w 303"/>
                  <a:gd name="T5" fmla="*/ 309 h 343"/>
                  <a:gd name="T6" fmla="*/ 151 w 303"/>
                  <a:gd name="T7" fmla="*/ 343 h 343"/>
                  <a:gd name="T8" fmla="*/ 206 w 303"/>
                  <a:gd name="T9" fmla="*/ 255 h 343"/>
                  <a:gd name="T10" fmla="*/ 217 w 303"/>
                  <a:gd name="T11" fmla="*/ 233 h 343"/>
                  <a:gd name="T12" fmla="*/ 239 w 303"/>
                  <a:gd name="T13" fmla="*/ 194 h 343"/>
                  <a:gd name="T14" fmla="*/ 299 w 303"/>
                  <a:gd name="T15" fmla="*/ 129 h 343"/>
                  <a:gd name="T16" fmla="*/ 303 w 303"/>
                  <a:gd name="T17" fmla="*/ 106 h 343"/>
                  <a:gd name="T18" fmla="*/ 290 w 303"/>
                  <a:gd name="T19" fmla="*/ 87 h 343"/>
                  <a:gd name="T20" fmla="*/ 285 w 303"/>
                  <a:gd name="T21" fmla="*/ 63 h 343"/>
                  <a:gd name="T22" fmla="*/ 263 w 303"/>
                  <a:gd name="T23" fmla="*/ 57 h 343"/>
                  <a:gd name="T24" fmla="*/ 246 w 303"/>
                  <a:gd name="T25" fmla="*/ 81 h 343"/>
                  <a:gd name="T26" fmla="*/ 234 w 303"/>
                  <a:gd name="T27" fmla="*/ 65 h 343"/>
                  <a:gd name="T28" fmla="*/ 231 w 303"/>
                  <a:gd name="T29" fmla="*/ 23 h 343"/>
                  <a:gd name="T30" fmla="*/ 212 w 303"/>
                  <a:gd name="T31" fmla="*/ 28 h 343"/>
                  <a:gd name="T32" fmla="*/ 195 w 303"/>
                  <a:gd name="T33" fmla="*/ 4 h 343"/>
                  <a:gd name="T34" fmla="*/ 173 w 303"/>
                  <a:gd name="T35" fmla="*/ 4 h 343"/>
                  <a:gd name="T36" fmla="*/ 155 w 303"/>
                  <a:gd name="T37" fmla="*/ 23 h 343"/>
                  <a:gd name="T38" fmla="*/ 130 w 303"/>
                  <a:gd name="T39" fmla="*/ 4 h 343"/>
                  <a:gd name="T40" fmla="*/ 96 w 303"/>
                  <a:gd name="T41" fmla="*/ 0 h 343"/>
                  <a:gd name="T42" fmla="*/ 45 w 303"/>
                  <a:gd name="T43" fmla="*/ 47 h 343"/>
                  <a:gd name="T44" fmla="*/ 19 w 303"/>
                  <a:gd name="T45" fmla="*/ 69 h 343"/>
                  <a:gd name="T46" fmla="*/ 67 w 303"/>
                  <a:gd name="T47" fmla="*/ 141 h 343"/>
                  <a:gd name="T48" fmla="*/ 67 w 303"/>
                  <a:gd name="T49" fmla="*/ 170 h 343"/>
                  <a:gd name="T50" fmla="*/ 45 w 303"/>
                  <a:gd name="T51" fmla="*/ 183 h 343"/>
                  <a:gd name="T52" fmla="*/ 16 w 303"/>
                  <a:gd name="T53" fmla="*/ 220 h 343"/>
                  <a:gd name="T54" fmla="*/ 0 w 303"/>
                  <a:gd name="T55" fmla="*/ 248 h 343"/>
                  <a:gd name="T56" fmla="*/ 48 w 303"/>
                  <a:gd name="T57" fmla="*/ 278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3" h="343">
                    <a:moveTo>
                      <a:pt x="48" y="278"/>
                    </a:moveTo>
                    <a:lnTo>
                      <a:pt x="75" y="302"/>
                    </a:lnTo>
                    <a:lnTo>
                      <a:pt x="118" y="309"/>
                    </a:lnTo>
                    <a:lnTo>
                      <a:pt x="151" y="343"/>
                    </a:lnTo>
                    <a:lnTo>
                      <a:pt x="206" y="255"/>
                    </a:lnTo>
                    <a:lnTo>
                      <a:pt x="217" y="233"/>
                    </a:lnTo>
                    <a:lnTo>
                      <a:pt x="239" y="194"/>
                    </a:lnTo>
                    <a:lnTo>
                      <a:pt x="299" y="129"/>
                    </a:lnTo>
                    <a:lnTo>
                      <a:pt x="303" y="106"/>
                    </a:lnTo>
                    <a:lnTo>
                      <a:pt x="290" y="87"/>
                    </a:lnTo>
                    <a:lnTo>
                      <a:pt x="285" y="63"/>
                    </a:lnTo>
                    <a:lnTo>
                      <a:pt x="263" y="57"/>
                    </a:lnTo>
                    <a:lnTo>
                      <a:pt x="246" y="81"/>
                    </a:lnTo>
                    <a:lnTo>
                      <a:pt x="234" y="65"/>
                    </a:lnTo>
                    <a:lnTo>
                      <a:pt x="231" y="23"/>
                    </a:lnTo>
                    <a:lnTo>
                      <a:pt x="212" y="28"/>
                    </a:lnTo>
                    <a:lnTo>
                      <a:pt x="195" y="4"/>
                    </a:lnTo>
                    <a:lnTo>
                      <a:pt x="173" y="4"/>
                    </a:lnTo>
                    <a:lnTo>
                      <a:pt x="155" y="23"/>
                    </a:lnTo>
                    <a:lnTo>
                      <a:pt x="130" y="4"/>
                    </a:lnTo>
                    <a:lnTo>
                      <a:pt x="96" y="0"/>
                    </a:lnTo>
                    <a:lnTo>
                      <a:pt x="45" y="47"/>
                    </a:lnTo>
                    <a:lnTo>
                      <a:pt x="19" y="69"/>
                    </a:lnTo>
                    <a:lnTo>
                      <a:pt x="67" y="141"/>
                    </a:lnTo>
                    <a:lnTo>
                      <a:pt x="67" y="170"/>
                    </a:lnTo>
                    <a:lnTo>
                      <a:pt x="45" y="183"/>
                    </a:lnTo>
                    <a:lnTo>
                      <a:pt x="16" y="220"/>
                    </a:lnTo>
                    <a:lnTo>
                      <a:pt x="0" y="248"/>
                    </a:lnTo>
                    <a:lnTo>
                      <a:pt x="48" y="278"/>
                    </a:lnTo>
                    <a:close/>
                  </a:path>
                </a:pathLst>
              </a:custGeom>
              <a:grpFill/>
              <a:ln w="12700">
                <a:solidFill>
                  <a:schemeClr val="accent6"/>
                </a:solidFill>
                <a:headEnd/>
                <a:tailEnd/>
              </a:ln>
              <a:effectLst/>
            </p:spPr>
            <p:style>
              <a:lnRef idx="1">
                <a:schemeClr val="accent6"/>
              </a:lnRef>
              <a:fillRef idx="3">
                <a:schemeClr val="accent6"/>
              </a:fillRef>
              <a:effectRef idx="2">
                <a:schemeClr val="accent6"/>
              </a:effectRef>
              <a:fontRef idx="minor">
                <a:schemeClr val="lt1"/>
              </a:fontRef>
            </p:style>
            <p:txBody>
              <a:bodyPr/>
              <a:lstStyle/>
              <a:p>
                <a:endParaRPr lang="es-ES"/>
              </a:p>
            </p:txBody>
          </p:sp>
          <p:sp>
            <p:nvSpPr>
              <p:cNvPr id="45" name="Freeform 42"/>
              <p:cNvSpPr>
                <a:spLocks/>
              </p:cNvSpPr>
              <p:nvPr/>
            </p:nvSpPr>
            <p:spPr bwMode="auto">
              <a:xfrm>
                <a:off x="2899510" y="5109668"/>
                <a:ext cx="395677" cy="426368"/>
              </a:xfrm>
              <a:custGeom>
                <a:avLst/>
                <a:gdLst>
                  <a:gd name="T0" fmla="*/ 93 w 422"/>
                  <a:gd name="T1" fmla="*/ 455 h 455"/>
                  <a:gd name="T2" fmla="*/ 110 w 422"/>
                  <a:gd name="T3" fmla="*/ 439 h 455"/>
                  <a:gd name="T4" fmla="*/ 115 w 422"/>
                  <a:gd name="T5" fmla="*/ 399 h 455"/>
                  <a:gd name="T6" fmla="*/ 154 w 422"/>
                  <a:gd name="T7" fmla="*/ 339 h 455"/>
                  <a:gd name="T8" fmla="*/ 159 w 422"/>
                  <a:gd name="T9" fmla="*/ 291 h 455"/>
                  <a:gd name="T10" fmla="*/ 163 w 422"/>
                  <a:gd name="T11" fmla="*/ 272 h 455"/>
                  <a:gd name="T12" fmla="*/ 176 w 422"/>
                  <a:gd name="T13" fmla="*/ 245 h 455"/>
                  <a:gd name="T14" fmla="*/ 242 w 422"/>
                  <a:gd name="T15" fmla="*/ 179 h 455"/>
                  <a:gd name="T16" fmla="*/ 271 w 422"/>
                  <a:gd name="T17" fmla="*/ 164 h 455"/>
                  <a:gd name="T18" fmla="*/ 327 w 422"/>
                  <a:gd name="T19" fmla="*/ 148 h 455"/>
                  <a:gd name="T20" fmla="*/ 354 w 422"/>
                  <a:gd name="T21" fmla="*/ 126 h 455"/>
                  <a:gd name="T22" fmla="*/ 373 w 422"/>
                  <a:gd name="T23" fmla="*/ 84 h 455"/>
                  <a:gd name="T24" fmla="*/ 393 w 422"/>
                  <a:gd name="T25" fmla="*/ 81 h 455"/>
                  <a:gd name="T26" fmla="*/ 405 w 422"/>
                  <a:gd name="T27" fmla="*/ 70 h 455"/>
                  <a:gd name="T28" fmla="*/ 422 w 422"/>
                  <a:gd name="T29" fmla="*/ 66 h 455"/>
                  <a:gd name="T30" fmla="*/ 419 w 422"/>
                  <a:gd name="T31" fmla="*/ 59 h 455"/>
                  <a:gd name="T32" fmla="*/ 415 w 422"/>
                  <a:gd name="T33" fmla="*/ 43 h 455"/>
                  <a:gd name="T34" fmla="*/ 384 w 422"/>
                  <a:gd name="T35" fmla="*/ 22 h 455"/>
                  <a:gd name="T36" fmla="*/ 361 w 422"/>
                  <a:gd name="T37" fmla="*/ 9 h 455"/>
                  <a:gd name="T38" fmla="*/ 336 w 422"/>
                  <a:gd name="T39" fmla="*/ 4 h 455"/>
                  <a:gd name="T40" fmla="*/ 321 w 422"/>
                  <a:gd name="T41" fmla="*/ 0 h 455"/>
                  <a:gd name="T42" fmla="*/ 271 w 422"/>
                  <a:gd name="T43" fmla="*/ 11 h 455"/>
                  <a:gd name="T44" fmla="*/ 238 w 422"/>
                  <a:gd name="T45" fmla="*/ 31 h 455"/>
                  <a:gd name="T46" fmla="*/ 198 w 422"/>
                  <a:gd name="T47" fmla="*/ 47 h 455"/>
                  <a:gd name="T48" fmla="*/ 169 w 422"/>
                  <a:gd name="T49" fmla="*/ 70 h 455"/>
                  <a:gd name="T50" fmla="*/ 146 w 422"/>
                  <a:gd name="T51" fmla="*/ 94 h 455"/>
                  <a:gd name="T52" fmla="*/ 115 w 422"/>
                  <a:gd name="T53" fmla="*/ 102 h 455"/>
                  <a:gd name="T54" fmla="*/ 88 w 422"/>
                  <a:gd name="T55" fmla="*/ 89 h 455"/>
                  <a:gd name="T56" fmla="*/ 57 w 422"/>
                  <a:gd name="T57" fmla="*/ 77 h 455"/>
                  <a:gd name="T58" fmla="*/ 21 w 422"/>
                  <a:gd name="T59" fmla="*/ 70 h 455"/>
                  <a:gd name="T60" fmla="*/ 0 w 422"/>
                  <a:gd name="T61" fmla="*/ 115 h 455"/>
                  <a:gd name="T62" fmla="*/ 2 w 422"/>
                  <a:gd name="T63" fmla="*/ 138 h 455"/>
                  <a:gd name="T64" fmla="*/ 9 w 422"/>
                  <a:gd name="T65" fmla="*/ 192 h 455"/>
                  <a:gd name="T66" fmla="*/ 5 w 422"/>
                  <a:gd name="T67" fmla="*/ 214 h 455"/>
                  <a:gd name="T68" fmla="*/ 1 w 422"/>
                  <a:gd name="T69" fmla="*/ 252 h 455"/>
                  <a:gd name="T70" fmla="*/ 20 w 422"/>
                  <a:gd name="T71" fmla="*/ 272 h 455"/>
                  <a:gd name="T72" fmla="*/ 13 w 422"/>
                  <a:gd name="T73" fmla="*/ 311 h 455"/>
                  <a:gd name="T74" fmla="*/ 5 w 422"/>
                  <a:gd name="T75" fmla="*/ 343 h 455"/>
                  <a:gd name="T76" fmla="*/ 5 w 422"/>
                  <a:gd name="T77" fmla="*/ 368 h 455"/>
                  <a:gd name="T78" fmla="*/ 9 w 422"/>
                  <a:gd name="T79" fmla="*/ 371 h 455"/>
                  <a:gd name="T80" fmla="*/ 25 w 422"/>
                  <a:gd name="T81" fmla="*/ 380 h 455"/>
                  <a:gd name="T82" fmla="*/ 53 w 422"/>
                  <a:gd name="T83" fmla="*/ 405 h 455"/>
                  <a:gd name="T84" fmla="*/ 68 w 422"/>
                  <a:gd name="T85" fmla="*/ 427 h 455"/>
                  <a:gd name="T86" fmla="*/ 93 w 422"/>
                  <a:gd name="T87" fmla="*/ 45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2" h="455">
                    <a:moveTo>
                      <a:pt x="93" y="455"/>
                    </a:moveTo>
                    <a:lnTo>
                      <a:pt x="110" y="439"/>
                    </a:lnTo>
                    <a:lnTo>
                      <a:pt x="115" y="399"/>
                    </a:lnTo>
                    <a:lnTo>
                      <a:pt x="154" y="339"/>
                    </a:lnTo>
                    <a:lnTo>
                      <a:pt x="159" y="291"/>
                    </a:lnTo>
                    <a:lnTo>
                      <a:pt x="163" y="272"/>
                    </a:lnTo>
                    <a:lnTo>
                      <a:pt x="176" y="245"/>
                    </a:lnTo>
                    <a:lnTo>
                      <a:pt x="242" y="179"/>
                    </a:lnTo>
                    <a:lnTo>
                      <a:pt x="271" y="164"/>
                    </a:lnTo>
                    <a:lnTo>
                      <a:pt x="327" y="148"/>
                    </a:lnTo>
                    <a:lnTo>
                      <a:pt x="354" y="126"/>
                    </a:lnTo>
                    <a:lnTo>
                      <a:pt x="373" y="84"/>
                    </a:lnTo>
                    <a:lnTo>
                      <a:pt x="393" y="81"/>
                    </a:lnTo>
                    <a:lnTo>
                      <a:pt x="405" y="70"/>
                    </a:lnTo>
                    <a:lnTo>
                      <a:pt x="422" y="66"/>
                    </a:lnTo>
                    <a:lnTo>
                      <a:pt x="419" y="59"/>
                    </a:lnTo>
                    <a:lnTo>
                      <a:pt x="415" y="43"/>
                    </a:lnTo>
                    <a:lnTo>
                      <a:pt x="384" y="22"/>
                    </a:lnTo>
                    <a:lnTo>
                      <a:pt x="361" y="9"/>
                    </a:lnTo>
                    <a:lnTo>
                      <a:pt x="336" y="4"/>
                    </a:lnTo>
                    <a:lnTo>
                      <a:pt x="321" y="0"/>
                    </a:lnTo>
                    <a:lnTo>
                      <a:pt x="271" y="11"/>
                    </a:lnTo>
                    <a:lnTo>
                      <a:pt x="238" y="31"/>
                    </a:lnTo>
                    <a:lnTo>
                      <a:pt x="198" y="47"/>
                    </a:lnTo>
                    <a:lnTo>
                      <a:pt x="169" y="70"/>
                    </a:lnTo>
                    <a:lnTo>
                      <a:pt x="146" y="94"/>
                    </a:lnTo>
                    <a:lnTo>
                      <a:pt x="115" y="102"/>
                    </a:lnTo>
                    <a:lnTo>
                      <a:pt x="88" y="89"/>
                    </a:lnTo>
                    <a:lnTo>
                      <a:pt x="57" y="77"/>
                    </a:lnTo>
                    <a:lnTo>
                      <a:pt x="21" y="70"/>
                    </a:lnTo>
                    <a:lnTo>
                      <a:pt x="0" y="115"/>
                    </a:lnTo>
                    <a:lnTo>
                      <a:pt x="2" y="138"/>
                    </a:lnTo>
                    <a:lnTo>
                      <a:pt x="9" y="192"/>
                    </a:lnTo>
                    <a:lnTo>
                      <a:pt x="5" y="214"/>
                    </a:lnTo>
                    <a:lnTo>
                      <a:pt x="1" y="252"/>
                    </a:lnTo>
                    <a:lnTo>
                      <a:pt x="20" y="272"/>
                    </a:lnTo>
                    <a:lnTo>
                      <a:pt x="13" y="311"/>
                    </a:lnTo>
                    <a:lnTo>
                      <a:pt x="5" y="343"/>
                    </a:lnTo>
                    <a:lnTo>
                      <a:pt x="5" y="368"/>
                    </a:lnTo>
                    <a:lnTo>
                      <a:pt x="9" y="371"/>
                    </a:lnTo>
                    <a:lnTo>
                      <a:pt x="25" y="380"/>
                    </a:lnTo>
                    <a:lnTo>
                      <a:pt x="53" y="405"/>
                    </a:lnTo>
                    <a:lnTo>
                      <a:pt x="68" y="427"/>
                    </a:lnTo>
                    <a:lnTo>
                      <a:pt x="93" y="455"/>
                    </a:lnTo>
                    <a:close/>
                  </a:path>
                </a:pathLst>
              </a:custGeom>
              <a:grpFill/>
              <a:ln w="12700">
                <a:solidFill>
                  <a:schemeClr val="accent6"/>
                </a:solidFill>
                <a:headEnd/>
                <a:tailEnd/>
              </a:ln>
              <a:effectLst/>
            </p:spPr>
            <p:style>
              <a:lnRef idx="1">
                <a:schemeClr val="accent6"/>
              </a:lnRef>
              <a:fillRef idx="3">
                <a:schemeClr val="accent6"/>
              </a:fillRef>
              <a:effectRef idx="2">
                <a:schemeClr val="accent6"/>
              </a:effectRef>
              <a:fontRef idx="minor">
                <a:schemeClr val="lt1"/>
              </a:fontRef>
            </p:style>
            <p:txBody>
              <a:bodyPr/>
              <a:lstStyle/>
              <a:p>
                <a:endParaRPr lang="es-ES"/>
              </a:p>
            </p:txBody>
          </p:sp>
        </p:grpSp>
        <p:sp>
          <p:nvSpPr>
            <p:cNvPr id="46" name="Freeform 24"/>
            <p:cNvSpPr>
              <a:spLocks/>
            </p:cNvSpPr>
            <p:nvPr/>
          </p:nvSpPr>
          <p:spPr bwMode="auto">
            <a:xfrm>
              <a:off x="1411533" y="1848368"/>
              <a:ext cx="347850" cy="198930"/>
            </a:xfrm>
            <a:custGeom>
              <a:avLst/>
              <a:gdLst>
                <a:gd name="T0" fmla="*/ 130 w 554"/>
                <a:gd name="T1" fmla="*/ 36 h 317"/>
                <a:gd name="T2" fmla="*/ 134 w 554"/>
                <a:gd name="T3" fmla="*/ 59 h 317"/>
                <a:gd name="T4" fmla="*/ 126 w 554"/>
                <a:gd name="T5" fmla="*/ 87 h 317"/>
                <a:gd name="T6" fmla="*/ 87 w 554"/>
                <a:gd name="T7" fmla="*/ 127 h 317"/>
                <a:gd name="T8" fmla="*/ 39 w 554"/>
                <a:gd name="T9" fmla="*/ 125 h 317"/>
                <a:gd name="T10" fmla="*/ 1 w 554"/>
                <a:gd name="T11" fmla="*/ 139 h 317"/>
                <a:gd name="T12" fmla="*/ 0 w 554"/>
                <a:gd name="T13" fmla="*/ 175 h 317"/>
                <a:gd name="T14" fmla="*/ 44 w 554"/>
                <a:gd name="T15" fmla="*/ 211 h 317"/>
                <a:gd name="T16" fmla="*/ 63 w 554"/>
                <a:gd name="T17" fmla="*/ 227 h 317"/>
                <a:gd name="T18" fmla="*/ 93 w 554"/>
                <a:gd name="T19" fmla="*/ 220 h 317"/>
                <a:gd name="T20" fmla="*/ 135 w 554"/>
                <a:gd name="T21" fmla="*/ 211 h 317"/>
                <a:gd name="T22" fmla="*/ 164 w 554"/>
                <a:gd name="T23" fmla="*/ 269 h 317"/>
                <a:gd name="T24" fmla="*/ 186 w 554"/>
                <a:gd name="T25" fmla="*/ 260 h 317"/>
                <a:gd name="T26" fmla="*/ 238 w 554"/>
                <a:gd name="T27" fmla="*/ 301 h 317"/>
                <a:gd name="T28" fmla="*/ 258 w 554"/>
                <a:gd name="T29" fmla="*/ 317 h 317"/>
                <a:gd name="T30" fmla="*/ 283 w 554"/>
                <a:gd name="T31" fmla="*/ 310 h 317"/>
                <a:gd name="T32" fmla="*/ 307 w 554"/>
                <a:gd name="T33" fmla="*/ 301 h 317"/>
                <a:gd name="T34" fmla="*/ 326 w 554"/>
                <a:gd name="T35" fmla="*/ 299 h 317"/>
                <a:gd name="T36" fmla="*/ 346 w 554"/>
                <a:gd name="T37" fmla="*/ 287 h 317"/>
                <a:gd name="T38" fmla="*/ 360 w 554"/>
                <a:gd name="T39" fmla="*/ 268 h 317"/>
                <a:gd name="T40" fmla="*/ 357 w 554"/>
                <a:gd name="T41" fmla="*/ 245 h 317"/>
                <a:gd name="T42" fmla="*/ 327 w 554"/>
                <a:gd name="T43" fmla="*/ 227 h 317"/>
                <a:gd name="T44" fmla="*/ 327 w 554"/>
                <a:gd name="T45" fmla="*/ 211 h 317"/>
                <a:gd name="T46" fmla="*/ 343 w 554"/>
                <a:gd name="T47" fmla="*/ 198 h 317"/>
                <a:gd name="T48" fmla="*/ 374 w 554"/>
                <a:gd name="T49" fmla="*/ 182 h 317"/>
                <a:gd name="T50" fmla="*/ 396 w 554"/>
                <a:gd name="T51" fmla="*/ 179 h 317"/>
                <a:gd name="T52" fmla="*/ 414 w 554"/>
                <a:gd name="T53" fmla="*/ 197 h 317"/>
                <a:gd name="T54" fmla="*/ 434 w 554"/>
                <a:gd name="T55" fmla="*/ 179 h 317"/>
                <a:gd name="T56" fmla="*/ 455 w 554"/>
                <a:gd name="T57" fmla="*/ 163 h 317"/>
                <a:gd name="T58" fmla="*/ 494 w 554"/>
                <a:gd name="T59" fmla="*/ 141 h 317"/>
                <a:gd name="T60" fmla="*/ 489 w 554"/>
                <a:gd name="T61" fmla="*/ 109 h 317"/>
                <a:gd name="T62" fmla="*/ 513 w 554"/>
                <a:gd name="T63" fmla="*/ 101 h 317"/>
                <a:gd name="T64" fmla="*/ 538 w 554"/>
                <a:gd name="T65" fmla="*/ 78 h 317"/>
                <a:gd name="T66" fmla="*/ 554 w 554"/>
                <a:gd name="T67" fmla="*/ 77 h 317"/>
                <a:gd name="T68" fmla="*/ 552 w 554"/>
                <a:gd name="T69" fmla="*/ 66 h 317"/>
                <a:gd name="T70" fmla="*/ 535 w 554"/>
                <a:gd name="T71" fmla="*/ 59 h 317"/>
                <a:gd name="T72" fmla="*/ 515 w 554"/>
                <a:gd name="T73" fmla="*/ 48 h 317"/>
                <a:gd name="T74" fmla="*/ 493 w 554"/>
                <a:gd name="T75" fmla="*/ 44 h 317"/>
                <a:gd name="T76" fmla="*/ 468 w 554"/>
                <a:gd name="T77" fmla="*/ 44 h 317"/>
                <a:gd name="T78" fmla="*/ 455 w 554"/>
                <a:gd name="T79" fmla="*/ 44 h 317"/>
                <a:gd name="T80" fmla="*/ 450 w 554"/>
                <a:gd name="T81" fmla="*/ 37 h 317"/>
                <a:gd name="T82" fmla="*/ 450 w 554"/>
                <a:gd name="T83" fmla="*/ 25 h 317"/>
                <a:gd name="T84" fmla="*/ 464 w 554"/>
                <a:gd name="T85" fmla="*/ 19 h 317"/>
                <a:gd name="T86" fmla="*/ 475 w 554"/>
                <a:gd name="T87" fmla="*/ 19 h 317"/>
                <a:gd name="T88" fmla="*/ 475 w 554"/>
                <a:gd name="T89" fmla="*/ 7 h 317"/>
                <a:gd name="T90" fmla="*/ 461 w 554"/>
                <a:gd name="T91" fmla="*/ 0 h 317"/>
                <a:gd name="T92" fmla="*/ 425 w 554"/>
                <a:gd name="T93" fmla="*/ 3 h 317"/>
                <a:gd name="T94" fmla="*/ 390 w 554"/>
                <a:gd name="T95" fmla="*/ 12 h 317"/>
                <a:gd name="T96" fmla="*/ 368 w 554"/>
                <a:gd name="T97" fmla="*/ 12 h 317"/>
                <a:gd name="T98" fmla="*/ 339 w 554"/>
                <a:gd name="T99" fmla="*/ 12 h 317"/>
                <a:gd name="T100" fmla="*/ 327 w 554"/>
                <a:gd name="T101" fmla="*/ 3 h 317"/>
                <a:gd name="T102" fmla="*/ 314 w 554"/>
                <a:gd name="T103" fmla="*/ 7 h 317"/>
                <a:gd name="T104" fmla="*/ 299 w 554"/>
                <a:gd name="T105" fmla="*/ 19 h 317"/>
                <a:gd name="T106" fmla="*/ 277 w 554"/>
                <a:gd name="T107" fmla="*/ 25 h 317"/>
                <a:gd name="T108" fmla="*/ 248 w 554"/>
                <a:gd name="T109" fmla="*/ 19 h 317"/>
                <a:gd name="T110" fmla="*/ 235 w 554"/>
                <a:gd name="T111" fmla="*/ 29 h 317"/>
                <a:gd name="T112" fmla="*/ 213 w 554"/>
                <a:gd name="T113" fmla="*/ 44 h 317"/>
                <a:gd name="T114" fmla="*/ 206 w 554"/>
                <a:gd name="T115" fmla="*/ 44 h 317"/>
                <a:gd name="T116" fmla="*/ 178 w 554"/>
                <a:gd name="T117" fmla="*/ 37 h 317"/>
                <a:gd name="T118" fmla="*/ 153 w 554"/>
                <a:gd name="T119" fmla="*/ 37 h 317"/>
                <a:gd name="T120" fmla="*/ 130 w 554"/>
                <a:gd name="T121" fmla="*/ 3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54" h="317">
                  <a:moveTo>
                    <a:pt x="130" y="36"/>
                  </a:moveTo>
                  <a:lnTo>
                    <a:pt x="134" y="59"/>
                  </a:lnTo>
                  <a:lnTo>
                    <a:pt x="126" y="87"/>
                  </a:lnTo>
                  <a:lnTo>
                    <a:pt x="87" y="127"/>
                  </a:lnTo>
                  <a:lnTo>
                    <a:pt x="39" y="125"/>
                  </a:lnTo>
                  <a:lnTo>
                    <a:pt x="1" y="139"/>
                  </a:lnTo>
                  <a:lnTo>
                    <a:pt x="0" y="175"/>
                  </a:lnTo>
                  <a:lnTo>
                    <a:pt x="44" y="211"/>
                  </a:lnTo>
                  <a:lnTo>
                    <a:pt x="63" y="227"/>
                  </a:lnTo>
                  <a:lnTo>
                    <a:pt x="93" y="220"/>
                  </a:lnTo>
                  <a:lnTo>
                    <a:pt x="135" y="211"/>
                  </a:lnTo>
                  <a:lnTo>
                    <a:pt x="164" y="269"/>
                  </a:lnTo>
                  <a:lnTo>
                    <a:pt x="186" y="260"/>
                  </a:lnTo>
                  <a:lnTo>
                    <a:pt x="238" y="301"/>
                  </a:lnTo>
                  <a:lnTo>
                    <a:pt x="258" y="317"/>
                  </a:lnTo>
                  <a:lnTo>
                    <a:pt x="283" y="310"/>
                  </a:lnTo>
                  <a:lnTo>
                    <a:pt x="307" y="301"/>
                  </a:lnTo>
                  <a:lnTo>
                    <a:pt x="326" y="299"/>
                  </a:lnTo>
                  <a:lnTo>
                    <a:pt x="346" y="287"/>
                  </a:lnTo>
                  <a:lnTo>
                    <a:pt x="360" y="268"/>
                  </a:lnTo>
                  <a:lnTo>
                    <a:pt x="357" y="245"/>
                  </a:lnTo>
                  <a:lnTo>
                    <a:pt x="327" y="227"/>
                  </a:lnTo>
                  <a:lnTo>
                    <a:pt x="327" y="211"/>
                  </a:lnTo>
                  <a:lnTo>
                    <a:pt x="343" y="198"/>
                  </a:lnTo>
                  <a:lnTo>
                    <a:pt x="374" y="182"/>
                  </a:lnTo>
                  <a:lnTo>
                    <a:pt x="396" y="179"/>
                  </a:lnTo>
                  <a:lnTo>
                    <a:pt x="414" y="197"/>
                  </a:lnTo>
                  <a:lnTo>
                    <a:pt x="434" y="179"/>
                  </a:lnTo>
                  <a:lnTo>
                    <a:pt x="455" y="163"/>
                  </a:lnTo>
                  <a:lnTo>
                    <a:pt x="494" y="141"/>
                  </a:lnTo>
                  <a:lnTo>
                    <a:pt x="489" y="109"/>
                  </a:lnTo>
                  <a:lnTo>
                    <a:pt x="513" y="101"/>
                  </a:lnTo>
                  <a:lnTo>
                    <a:pt x="538" y="78"/>
                  </a:lnTo>
                  <a:lnTo>
                    <a:pt x="554" y="77"/>
                  </a:lnTo>
                  <a:lnTo>
                    <a:pt x="552" y="66"/>
                  </a:lnTo>
                  <a:lnTo>
                    <a:pt x="535" y="59"/>
                  </a:lnTo>
                  <a:lnTo>
                    <a:pt x="515" y="48"/>
                  </a:lnTo>
                  <a:lnTo>
                    <a:pt x="493" y="44"/>
                  </a:lnTo>
                  <a:lnTo>
                    <a:pt x="468" y="44"/>
                  </a:lnTo>
                  <a:lnTo>
                    <a:pt x="455" y="44"/>
                  </a:lnTo>
                  <a:lnTo>
                    <a:pt x="450" y="37"/>
                  </a:lnTo>
                  <a:lnTo>
                    <a:pt x="450" y="25"/>
                  </a:lnTo>
                  <a:lnTo>
                    <a:pt x="464" y="19"/>
                  </a:lnTo>
                  <a:lnTo>
                    <a:pt x="475" y="19"/>
                  </a:lnTo>
                  <a:lnTo>
                    <a:pt x="475" y="7"/>
                  </a:lnTo>
                  <a:lnTo>
                    <a:pt x="461" y="0"/>
                  </a:lnTo>
                  <a:lnTo>
                    <a:pt x="425" y="3"/>
                  </a:lnTo>
                  <a:lnTo>
                    <a:pt x="390" y="12"/>
                  </a:lnTo>
                  <a:lnTo>
                    <a:pt x="368" y="12"/>
                  </a:lnTo>
                  <a:lnTo>
                    <a:pt x="339" y="12"/>
                  </a:lnTo>
                  <a:lnTo>
                    <a:pt x="327" y="3"/>
                  </a:lnTo>
                  <a:lnTo>
                    <a:pt x="314" y="7"/>
                  </a:lnTo>
                  <a:lnTo>
                    <a:pt x="299" y="19"/>
                  </a:lnTo>
                  <a:lnTo>
                    <a:pt x="277" y="25"/>
                  </a:lnTo>
                  <a:lnTo>
                    <a:pt x="248" y="19"/>
                  </a:lnTo>
                  <a:lnTo>
                    <a:pt x="235" y="29"/>
                  </a:lnTo>
                  <a:lnTo>
                    <a:pt x="213" y="44"/>
                  </a:lnTo>
                  <a:lnTo>
                    <a:pt x="206" y="44"/>
                  </a:lnTo>
                  <a:lnTo>
                    <a:pt x="178" y="37"/>
                  </a:lnTo>
                  <a:lnTo>
                    <a:pt x="153" y="37"/>
                  </a:lnTo>
                  <a:lnTo>
                    <a:pt x="130" y="36"/>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47" name="Freeform 50"/>
            <p:cNvSpPr>
              <a:spLocks/>
            </p:cNvSpPr>
            <p:nvPr/>
          </p:nvSpPr>
          <p:spPr bwMode="auto">
            <a:xfrm>
              <a:off x="1718263" y="1870038"/>
              <a:ext cx="188928" cy="106133"/>
            </a:xfrm>
            <a:custGeom>
              <a:avLst/>
              <a:gdLst>
                <a:gd name="T0" fmla="*/ 367 w 380"/>
                <a:gd name="T1" fmla="*/ 161 h 214"/>
                <a:gd name="T2" fmla="*/ 380 w 380"/>
                <a:gd name="T3" fmla="*/ 122 h 214"/>
                <a:gd name="T4" fmla="*/ 380 w 380"/>
                <a:gd name="T5" fmla="*/ 52 h 214"/>
                <a:gd name="T6" fmla="*/ 346 w 380"/>
                <a:gd name="T7" fmla="*/ 31 h 214"/>
                <a:gd name="T8" fmla="*/ 309 w 380"/>
                <a:gd name="T9" fmla="*/ 37 h 214"/>
                <a:gd name="T10" fmla="*/ 263 w 380"/>
                <a:gd name="T11" fmla="*/ 21 h 214"/>
                <a:gd name="T12" fmla="*/ 245 w 380"/>
                <a:gd name="T13" fmla="*/ 0 h 214"/>
                <a:gd name="T14" fmla="*/ 172 w 380"/>
                <a:gd name="T15" fmla="*/ 11 h 214"/>
                <a:gd name="T16" fmla="*/ 145 w 380"/>
                <a:gd name="T17" fmla="*/ 16 h 214"/>
                <a:gd name="T18" fmla="*/ 137 w 380"/>
                <a:gd name="T19" fmla="*/ 37 h 214"/>
                <a:gd name="T20" fmla="*/ 147 w 380"/>
                <a:gd name="T21" fmla="*/ 55 h 214"/>
                <a:gd name="T22" fmla="*/ 130 w 380"/>
                <a:gd name="T23" fmla="*/ 57 h 214"/>
                <a:gd name="T24" fmla="*/ 110 w 380"/>
                <a:gd name="T25" fmla="*/ 52 h 214"/>
                <a:gd name="T26" fmla="*/ 66 w 380"/>
                <a:gd name="T27" fmla="*/ 55 h 214"/>
                <a:gd name="T28" fmla="*/ 29 w 380"/>
                <a:gd name="T29" fmla="*/ 86 h 214"/>
                <a:gd name="T30" fmla="*/ 0 w 380"/>
                <a:gd name="T31" fmla="*/ 95 h 214"/>
                <a:gd name="T32" fmla="*/ 7 w 380"/>
                <a:gd name="T33" fmla="*/ 135 h 214"/>
                <a:gd name="T34" fmla="*/ 42 w 380"/>
                <a:gd name="T35" fmla="*/ 136 h 214"/>
                <a:gd name="T36" fmla="*/ 81 w 380"/>
                <a:gd name="T37" fmla="*/ 145 h 214"/>
                <a:gd name="T38" fmla="*/ 105 w 380"/>
                <a:gd name="T39" fmla="*/ 170 h 214"/>
                <a:gd name="T40" fmla="*/ 142 w 380"/>
                <a:gd name="T41" fmla="*/ 160 h 214"/>
                <a:gd name="T42" fmla="*/ 172 w 380"/>
                <a:gd name="T43" fmla="*/ 170 h 214"/>
                <a:gd name="T44" fmla="*/ 209 w 380"/>
                <a:gd name="T45" fmla="*/ 191 h 214"/>
                <a:gd name="T46" fmla="*/ 241 w 380"/>
                <a:gd name="T47" fmla="*/ 210 h 214"/>
                <a:gd name="T48" fmla="*/ 274 w 380"/>
                <a:gd name="T49" fmla="*/ 214 h 214"/>
                <a:gd name="T50" fmla="*/ 322 w 380"/>
                <a:gd name="T51" fmla="*/ 204 h 214"/>
                <a:gd name="T52" fmla="*/ 327 w 380"/>
                <a:gd name="T53" fmla="*/ 175 h 214"/>
                <a:gd name="T54" fmla="*/ 367 w 380"/>
                <a:gd name="T55" fmla="*/ 161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80" h="214">
                  <a:moveTo>
                    <a:pt x="367" y="161"/>
                  </a:moveTo>
                  <a:lnTo>
                    <a:pt x="380" y="122"/>
                  </a:lnTo>
                  <a:lnTo>
                    <a:pt x="380" y="52"/>
                  </a:lnTo>
                  <a:lnTo>
                    <a:pt x="346" y="31"/>
                  </a:lnTo>
                  <a:lnTo>
                    <a:pt x="309" y="37"/>
                  </a:lnTo>
                  <a:lnTo>
                    <a:pt x="263" y="21"/>
                  </a:lnTo>
                  <a:lnTo>
                    <a:pt x="245" y="0"/>
                  </a:lnTo>
                  <a:lnTo>
                    <a:pt x="172" y="11"/>
                  </a:lnTo>
                  <a:lnTo>
                    <a:pt x="145" y="16"/>
                  </a:lnTo>
                  <a:lnTo>
                    <a:pt x="137" y="37"/>
                  </a:lnTo>
                  <a:lnTo>
                    <a:pt x="147" y="55"/>
                  </a:lnTo>
                  <a:lnTo>
                    <a:pt x="130" y="57"/>
                  </a:lnTo>
                  <a:lnTo>
                    <a:pt x="110" y="52"/>
                  </a:lnTo>
                  <a:lnTo>
                    <a:pt x="66" y="55"/>
                  </a:lnTo>
                  <a:lnTo>
                    <a:pt x="29" y="86"/>
                  </a:lnTo>
                  <a:lnTo>
                    <a:pt x="0" y="95"/>
                  </a:lnTo>
                  <a:lnTo>
                    <a:pt x="7" y="135"/>
                  </a:lnTo>
                  <a:lnTo>
                    <a:pt x="42" y="136"/>
                  </a:lnTo>
                  <a:lnTo>
                    <a:pt x="81" y="145"/>
                  </a:lnTo>
                  <a:lnTo>
                    <a:pt x="105" y="170"/>
                  </a:lnTo>
                  <a:lnTo>
                    <a:pt x="142" y="160"/>
                  </a:lnTo>
                  <a:lnTo>
                    <a:pt x="172" y="170"/>
                  </a:lnTo>
                  <a:lnTo>
                    <a:pt x="209" y="191"/>
                  </a:lnTo>
                  <a:lnTo>
                    <a:pt x="241" y="210"/>
                  </a:lnTo>
                  <a:lnTo>
                    <a:pt x="274" y="214"/>
                  </a:lnTo>
                  <a:lnTo>
                    <a:pt x="322" y="204"/>
                  </a:lnTo>
                  <a:lnTo>
                    <a:pt x="327" y="175"/>
                  </a:lnTo>
                  <a:lnTo>
                    <a:pt x="367" y="161"/>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48" name="Freeform 54"/>
            <p:cNvSpPr>
              <a:spLocks/>
            </p:cNvSpPr>
            <p:nvPr/>
          </p:nvSpPr>
          <p:spPr bwMode="auto">
            <a:xfrm>
              <a:off x="1882742" y="1884486"/>
              <a:ext cx="139473" cy="98354"/>
            </a:xfrm>
            <a:custGeom>
              <a:avLst/>
              <a:gdLst>
                <a:gd name="T0" fmla="*/ 223 w 223"/>
                <a:gd name="T1" fmla="*/ 19 h 157"/>
                <a:gd name="T2" fmla="*/ 220 w 223"/>
                <a:gd name="T3" fmla="*/ 0 h 157"/>
                <a:gd name="T4" fmla="*/ 182 w 223"/>
                <a:gd name="T5" fmla="*/ 5 h 157"/>
                <a:gd name="T6" fmla="*/ 149 w 223"/>
                <a:gd name="T7" fmla="*/ 22 h 157"/>
                <a:gd name="T8" fmla="*/ 99 w 223"/>
                <a:gd name="T9" fmla="*/ 28 h 157"/>
                <a:gd name="T10" fmla="*/ 40 w 223"/>
                <a:gd name="T11" fmla="*/ 16 h 157"/>
                <a:gd name="T12" fmla="*/ 40 w 223"/>
                <a:gd name="T13" fmla="*/ 74 h 157"/>
                <a:gd name="T14" fmla="*/ 30 w 223"/>
                <a:gd name="T15" fmla="*/ 104 h 157"/>
                <a:gd name="T16" fmla="*/ 0 w 223"/>
                <a:gd name="T17" fmla="*/ 116 h 157"/>
                <a:gd name="T18" fmla="*/ 39 w 223"/>
                <a:gd name="T19" fmla="*/ 148 h 157"/>
                <a:gd name="T20" fmla="*/ 73 w 223"/>
                <a:gd name="T21" fmla="*/ 157 h 157"/>
                <a:gd name="T22" fmla="*/ 100 w 223"/>
                <a:gd name="T23" fmla="*/ 153 h 157"/>
                <a:gd name="T24" fmla="*/ 122 w 223"/>
                <a:gd name="T25" fmla="*/ 135 h 157"/>
                <a:gd name="T26" fmla="*/ 154 w 223"/>
                <a:gd name="T27" fmla="*/ 131 h 157"/>
                <a:gd name="T28" fmla="*/ 155 w 223"/>
                <a:gd name="T29" fmla="*/ 93 h 157"/>
                <a:gd name="T30" fmla="*/ 173 w 223"/>
                <a:gd name="T31" fmla="*/ 63 h 157"/>
                <a:gd name="T32" fmla="*/ 200 w 223"/>
                <a:gd name="T33" fmla="*/ 45 h 157"/>
                <a:gd name="T34" fmla="*/ 223 w 223"/>
                <a:gd name="T35" fmla="*/ 1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3" h="157">
                  <a:moveTo>
                    <a:pt x="223" y="19"/>
                  </a:moveTo>
                  <a:lnTo>
                    <a:pt x="220" y="0"/>
                  </a:lnTo>
                  <a:lnTo>
                    <a:pt x="182" y="5"/>
                  </a:lnTo>
                  <a:lnTo>
                    <a:pt x="149" y="22"/>
                  </a:lnTo>
                  <a:lnTo>
                    <a:pt x="99" y="28"/>
                  </a:lnTo>
                  <a:lnTo>
                    <a:pt x="40" y="16"/>
                  </a:lnTo>
                  <a:lnTo>
                    <a:pt x="40" y="74"/>
                  </a:lnTo>
                  <a:lnTo>
                    <a:pt x="30" y="104"/>
                  </a:lnTo>
                  <a:lnTo>
                    <a:pt x="0" y="116"/>
                  </a:lnTo>
                  <a:lnTo>
                    <a:pt x="39" y="148"/>
                  </a:lnTo>
                  <a:lnTo>
                    <a:pt x="73" y="157"/>
                  </a:lnTo>
                  <a:lnTo>
                    <a:pt x="100" y="153"/>
                  </a:lnTo>
                  <a:lnTo>
                    <a:pt x="122" y="135"/>
                  </a:lnTo>
                  <a:lnTo>
                    <a:pt x="154" y="131"/>
                  </a:lnTo>
                  <a:lnTo>
                    <a:pt x="155" y="93"/>
                  </a:lnTo>
                  <a:lnTo>
                    <a:pt x="173" y="63"/>
                  </a:lnTo>
                  <a:lnTo>
                    <a:pt x="200" y="45"/>
                  </a:lnTo>
                  <a:lnTo>
                    <a:pt x="223" y="19"/>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49" name="Freeform 56"/>
            <p:cNvSpPr>
              <a:spLocks/>
            </p:cNvSpPr>
            <p:nvPr/>
          </p:nvSpPr>
          <p:spPr bwMode="auto">
            <a:xfrm>
              <a:off x="1749380" y="1949500"/>
              <a:ext cx="196151" cy="183927"/>
            </a:xfrm>
            <a:custGeom>
              <a:avLst/>
              <a:gdLst>
                <a:gd name="T0" fmla="*/ 287 w 312"/>
                <a:gd name="T1" fmla="*/ 53 h 293"/>
                <a:gd name="T2" fmla="*/ 251 w 312"/>
                <a:gd name="T3" fmla="*/ 44 h 293"/>
                <a:gd name="T4" fmla="*/ 212 w 312"/>
                <a:gd name="T5" fmla="*/ 12 h 293"/>
                <a:gd name="T6" fmla="*/ 204 w 312"/>
                <a:gd name="T7" fmla="*/ 34 h 293"/>
                <a:gd name="T8" fmla="*/ 171 w 312"/>
                <a:gd name="T9" fmla="*/ 42 h 293"/>
                <a:gd name="T10" fmla="*/ 152 w 312"/>
                <a:gd name="T11" fmla="*/ 41 h 293"/>
                <a:gd name="T12" fmla="*/ 136 w 312"/>
                <a:gd name="T13" fmla="*/ 36 h 293"/>
                <a:gd name="T14" fmla="*/ 89 w 312"/>
                <a:gd name="T15" fmla="*/ 11 h 293"/>
                <a:gd name="T16" fmla="*/ 64 w 312"/>
                <a:gd name="T17" fmla="*/ 0 h 293"/>
                <a:gd name="T18" fmla="*/ 32 w 312"/>
                <a:gd name="T19" fmla="*/ 7 h 293"/>
                <a:gd name="T20" fmla="*/ 48 w 312"/>
                <a:gd name="T21" fmla="*/ 42 h 293"/>
                <a:gd name="T22" fmla="*/ 52 w 312"/>
                <a:gd name="T23" fmla="*/ 64 h 293"/>
                <a:gd name="T24" fmla="*/ 44 w 312"/>
                <a:gd name="T25" fmla="*/ 86 h 293"/>
                <a:gd name="T26" fmla="*/ 13 w 312"/>
                <a:gd name="T27" fmla="*/ 92 h 293"/>
                <a:gd name="T28" fmla="*/ 0 w 312"/>
                <a:gd name="T29" fmla="*/ 100 h 293"/>
                <a:gd name="T30" fmla="*/ 4 w 312"/>
                <a:gd name="T31" fmla="*/ 113 h 293"/>
                <a:gd name="T32" fmla="*/ 34 w 312"/>
                <a:gd name="T33" fmla="*/ 118 h 293"/>
                <a:gd name="T34" fmla="*/ 64 w 312"/>
                <a:gd name="T35" fmla="*/ 126 h 293"/>
                <a:gd name="T36" fmla="*/ 75 w 312"/>
                <a:gd name="T37" fmla="*/ 154 h 293"/>
                <a:gd name="T38" fmla="*/ 71 w 312"/>
                <a:gd name="T39" fmla="*/ 181 h 293"/>
                <a:gd name="T40" fmla="*/ 85 w 312"/>
                <a:gd name="T41" fmla="*/ 207 h 293"/>
                <a:gd name="T42" fmla="*/ 112 w 312"/>
                <a:gd name="T43" fmla="*/ 228 h 293"/>
                <a:gd name="T44" fmla="*/ 140 w 312"/>
                <a:gd name="T45" fmla="*/ 247 h 293"/>
                <a:gd name="T46" fmla="*/ 171 w 312"/>
                <a:gd name="T47" fmla="*/ 277 h 293"/>
                <a:gd name="T48" fmla="*/ 193 w 312"/>
                <a:gd name="T49" fmla="*/ 286 h 293"/>
                <a:gd name="T50" fmla="*/ 238 w 312"/>
                <a:gd name="T51" fmla="*/ 293 h 293"/>
                <a:gd name="T52" fmla="*/ 241 w 312"/>
                <a:gd name="T53" fmla="*/ 261 h 293"/>
                <a:gd name="T54" fmla="*/ 236 w 312"/>
                <a:gd name="T55" fmla="*/ 228 h 293"/>
                <a:gd name="T56" fmla="*/ 260 w 312"/>
                <a:gd name="T57" fmla="*/ 215 h 293"/>
                <a:gd name="T58" fmla="*/ 255 w 312"/>
                <a:gd name="T59" fmla="*/ 193 h 293"/>
                <a:gd name="T60" fmla="*/ 275 w 312"/>
                <a:gd name="T61" fmla="*/ 152 h 293"/>
                <a:gd name="T62" fmla="*/ 284 w 312"/>
                <a:gd name="T63" fmla="*/ 103 h 293"/>
                <a:gd name="T64" fmla="*/ 307 w 312"/>
                <a:gd name="T65" fmla="*/ 95 h 293"/>
                <a:gd name="T66" fmla="*/ 312 w 312"/>
                <a:gd name="T67" fmla="*/ 49 h 293"/>
                <a:gd name="T68" fmla="*/ 287 w 312"/>
                <a:gd name="T69" fmla="*/ 5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2" h="293">
                  <a:moveTo>
                    <a:pt x="287" y="53"/>
                  </a:moveTo>
                  <a:lnTo>
                    <a:pt x="251" y="44"/>
                  </a:lnTo>
                  <a:lnTo>
                    <a:pt x="212" y="12"/>
                  </a:lnTo>
                  <a:lnTo>
                    <a:pt x="204" y="34"/>
                  </a:lnTo>
                  <a:lnTo>
                    <a:pt x="171" y="42"/>
                  </a:lnTo>
                  <a:lnTo>
                    <a:pt x="152" y="41"/>
                  </a:lnTo>
                  <a:lnTo>
                    <a:pt x="136" y="36"/>
                  </a:lnTo>
                  <a:lnTo>
                    <a:pt x="89" y="11"/>
                  </a:lnTo>
                  <a:lnTo>
                    <a:pt x="64" y="0"/>
                  </a:lnTo>
                  <a:lnTo>
                    <a:pt x="32" y="7"/>
                  </a:lnTo>
                  <a:lnTo>
                    <a:pt x="48" y="42"/>
                  </a:lnTo>
                  <a:lnTo>
                    <a:pt x="52" y="64"/>
                  </a:lnTo>
                  <a:lnTo>
                    <a:pt x="44" y="86"/>
                  </a:lnTo>
                  <a:lnTo>
                    <a:pt x="13" y="92"/>
                  </a:lnTo>
                  <a:lnTo>
                    <a:pt x="0" y="100"/>
                  </a:lnTo>
                  <a:lnTo>
                    <a:pt x="4" y="113"/>
                  </a:lnTo>
                  <a:lnTo>
                    <a:pt x="34" y="118"/>
                  </a:lnTo>
                  <a:lnTo>
                    <a:pt x="64" y="126"/>
                  </a:lnTo>
                  <a:lnTo>
                    <a:pt x="75" y="154"/>
                  </a:lnTo>
                  <a:lnTo>
                    <a:pt x="71" y="181"/>
                  </a:lnTo>
                  <a:lnTo>
                    <a:pt x="85" y="207"/>
                  </a:lnTo>
                  <a:lnTo>
                    <a:pt x="112" y="228"/>
                  </a:lnTo>
                  <a:lnTo>
                    <a:pt x="140" y="247"/>
                  </a:lnTo>
                  <a:lnTo>
                    <a:pt x="171" y="277"/>
                  </a:lnTo>
                  <a:lnTo>
                    <a:pt x="193" y="286"/>
                  </a:lnTo>
                  <a:lnTo>
                    <a:pt x="238" y="293"/>
                  </a:lnTo>
                  <a:lnTo>
                    <a:pt x="241" y="261"/>
                  </a:lnTo>
                  <a:lnTo>
                    <a:pt x="236" y="228"/>
                  </a:lnTo>
                  <a:lnTo>
                    <a:pt x="260" y="215"/>
                  </a:lnTo>
                  <a:lnTo>
                    <a:pt x="255" y="193"/>
                  </a:lnTo>
                  <a:lnTo>
                    <a:pt x="275" y="152"/>
                  </a:lnTo>
                  <a:lnTo>
                    <a:pt x="284" y="103"/>
                  </a:lnTo>
                  <a:lnTo>
                    <a:pt x="307" y="95"/>
                  </a:lnTo>
                  <a:lnTo>
                    <a:pt x="312" y="49"/>
                  </a:lnTo>
                  <a:lnTo>
                    <a:pt x="287" y="53"/>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50" name="Freeform 19"/>
            <p:cNvSpPr>
              <a:spLocks/>
            </p:cNvSpPr>
            <p:nvPr/>
          </p:nvSpPr>
          <p:spPr bwMode="auto">
            <a:xfrm>
              <a:off x="2019436" y="2457938"/>
              <a:ext cx="434534" cy="371188"/>
            </a:xfrm>
            <a:custGeom>
              <a:avLst/>
              <a:gdLst>
                <a:gd name="T0" fmla="*/ 248 w 692"/>
                <a:gd name="T1" fmla="*/ 72 h 591"/>
                <a:gd name="T2" fmla="*/ 314 w 692"/>
                <a:gd name="T3" fmla="*/ 48 h 591"/>
                <a:gd name="T4" fmla="*/ 451 w 692"/>
                <a:gd name="T5" fmla="*/ 38 h 591"/>
                <a:gd name="T6" fmla="*/ 586 w 692"/>
                <a:gd name="T7" fmla="*/ 0 h 591"/>
                <a:gd name="T8" fmla="*/ 692 w 692"/>
                <a:gd name="T9" fmla="*/ 39 h 591"/>
                <a:gd name="T10" fmla="*/ 671 w 692"/>
                <a:gd name="T11" fmla="*/ 60 h 591"/>
                <a:gd name="T12" fmla="*/ 680 w 692"/>
                <a:gd name="T13" fmla="*/ 99 h 591"/>
                <a:gd name="T14" fmla="*/ 682 w 692"/>
                <a:gd name="T15" fmla="*/ 131 h 591"/>
                <a:gd name="T16" fmla="*/ 667 w 692"/>
                <a:gd name="T17" fmla="*/ 160 h 591"/>
                <a:gd name="T18" fmla="*/ 670 w 692"/>
                <a:gd name="T19" fmla="*/ 187 h 591"/>
                <a:gd name="T20" fmla="*/ 652 w 692"/>
                <a:gd name="T21" fmla="*/ 212 h 591"/>
                <a:gd name="T22" fmla="*/ 635 w 692"/>
                <a:gd name="T23" fmla="*/ 214 h 591"/>
                <a:gd name="T24" fmla="*/ 617 w 692"/>
                <a:gd name="T25" fmla="*/ 233 h 591"/>
                <a:gd name="T26" fmla="*/ 595 w 692"/>
                <a:gd name="T27" fmla="*/ 212 h 591"/>
                <a:gd name="T28" fmla="*/ 563 w 692"/>
                <a:gd name="T29" fmla="*/ 210 h 591"/>
                <a:gd name="T30" fmla="*/ 541 w 692"/>
                <a:gd name="T31" fmla="*/ 223 h 591"/>
                <a:gd name="T32" fmla="*/ 506 w 692"/>
                <a:gd name="T33" fmla="*/ 256 h 591"/>
                <a:gd name="T34" fmla="*/ 484 w 692"/>
                <a:gd name="T35" fmla="*/ 279 h 591"/>
                <a:gd name="T36" fmla="*/ 529 w 692"/>
                <a:gd name="T37" fmla="*/ 346 h 591"/>
                <a:gd name="T38" fmla="*/ 529 w 692"/>
                <a:gd name="T39" fmla="*/ 380 h 591"/>
                <a:gd name="T40" fmla="*/ 513 w 692"/>
                <a:gd name="T41" fmla="*/ 390 h 591"/>
                <a:gd name="T42" fmla="*/ 480 w 692"/>
                <a:gd name="T43" fmla="*/ 427 h 591"/>
                <a:gd name="T44" fmla="*/ 464 w 692"/>
                <a:gd name="T45" fmla="*/ 458 h 591"/>
                <a:gd name="T46" fmla="*/ 445 w 692"/>
                <a:gd name="T47" fmla="*/ 441 h 591"/>
                <a:gd name="T48" fmla="*/ 426 w 692"/>
                <a:gd name="T49" fmla="*/ 434 h 591"/>
                <a:gd name="T50" fmla="*/ 418 w 692"/>
                <a:gd name="T51" fmla="*/ 443 h 591"/>
                <a:gd name="T52" fmla="*/ 419 w 692"/>
                <a:gd name="T53" fmla="*/ 486 h 591"/>
                <a:gd name="T54" fmla="*/ 413 w 692"/>
                <a:gd name="T55" fmla="*/ 513 h 591"/>
                <a:gd name="T56" fmla="*/ 404 w 692"/>
                <a:gd name="T57" fmla="*/ 518 h 591"/>
                <a:gd name="T58" fmla="*/ 366 w 692"/>
                <a:gd name="T59" fmla="*/ 535 h 591"/>
                <a:gd name="T60" fmla="*/ 358 w 692"/>
                <a:gd name="T61" fmla="*/ 548 h 591"/>
                <a:gd name="T62" fmla="*/ 350 w 692"/>
                <a:gd name="T63" fmla="*/ 570 h 591"/>
                <a:gd name="T64" fmla="*/ 341 w 692"/>
                <a:gd name="T65" fmla="*/ 588 h 591"/>
                <a:gd name="T66" fmla="*/ 329 w 692"/>
                <a:gd name="T67" fmla="*/ 591 h 591"/>
                <a:gd name="T68" fmla="*/ 307 w 692"/>
                <a:gd name="T69" fmla="*/ 588 h 591"/>
                <a:gd name="T70" fmla="*/ 296 w 692"/>
                <a:gd name="T71" fmla="*/ 578 h 591"/>
                <a:gd name="T72" fmla="*/ 296 w 692"/>
                <a:gd name="T73" fmla="*/ 554 h 591"/>
                <a:gd name="T74" fmla="*/ 282 w 692"/>
                <a:gd name="T75" fmla="*/ 543 h 591"/>
                <a:gd name="T76" fmla="*/ 226 w 692"/>
                <a:gd name="T77" fmla="*/ 577 h 591"/>
                <a:gd name="T78" fmla="*/ 212 w 692"/>
                <a:gd name="T79" fmla="*/ 551 h 591"/>
                <a:gd name="T80" fmla="*/ 190 w 692"/>
                <a:gd name="T81" fmla="*/ 540 h 591"/>
                <a:gd name="T82" fmla="*/ 156 w 692"/>
                <a:gd name="T83" fmla="*/ 526 h 591"/>
                <a:gd name="T84" fmla="*/ 92 w 692"/>
                <a:gd name="T85" fmla="*/ 432 h 591"/>
                <a:gd name="T86" fmla="*/ 54 w 692"/>
                <a:gd name="T87" fmla="*/ 453 h 591"/>
                <a:gd name="T88" fmla="*/ 0 w 692"/>
                <a:gd name="T89" fmla="*/ 355 h 591"/>
                <a:gd name="T90" fmla="*/ 22 w 692"/>
                <a:gd name="T91" fmla="*/ 355 h 591"/>
                <a:gd name="T92" fmla="*/ 50 w 692"/>
                <a:gd name="T93" fmla="*/ 321 h 591"/>
                <a:gd name="T94" fmla="*/ 72 w 692"/>
                <a:gd name="T95" fmla="*/ 284 h 591"/>
                <a:gd name="T96" fmla="*/ 112 w 692"/>
                <a:gd name="T97" fmla="*/ 284 h 591"/>
                <a:gd name="T98" fmla="*/ 114 w 692"/>
                <a:gd name="T99" fmla="*/ 258 h 591"/>
                <a:gd name="T100" fmla="*/ 90 w 692"/>
                <a:gd name="T101" fmla="*/ 250 h 591"/>
                <a:gd name="T102" fmla="*/ 90 w 692"/>
                <a:gd name="T103" fmla="*/ 154 h 591"/>
                <a:gd name="T104" fmla="*/ 248 w 692"/>
                <a:gd name="T105" fmla="*/ 72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2" h="591">
                  <a:moveTo>
                    <a:pt x="248" y="72"/>
                  </a:moveTo>
                  <a:lnTo>
                    <a:pt x="314" y="48"/>
                  </a:lnTo>
                  <a:lnTo>
                    <a:pt x="451" y="38"/>
                  </a:lnTo>
                  <a:lnTo>
                    <a:pt x="586" y="0"/>
                  </a:lnTo>
                  <a:lnTo>
                    <a:pt x="692" y="39"/>
                  </a:lnTo>
                  <a:lnTo>
                    <a:pt x="671" y="60"/>
                  </a:lnTo>
                  <a:lnTo>
                    <a:pt x="680" y="99"/>
                  </a:lnTo>
                  <a:lnTo>
                    <a:pt x="682" y="131"/>
                  </a:lnTo>
                  <a:lnTo>
                    <a:pt x="667" y="160"/>
                  </a:lnTo>
                  <a:lnTo>
                    <a:pt x="670" y="187"/>
                  </a:lnTo>
                  <a:lnTo>
                    <a:pt x="652" y="212"/>
                  </a:lnTo>
                  <a:lnTo>
                    <a:pt x="635" y="214"/>
                  </a:lnTo>
                  <a:lnTo>
                    <a:pt x="617" y="233"/>
                  </a:lnTo>
                  <a:lnTo>
                    <a:pt x="595" y="212"/>
                  </a:lnTo>
                  <a:lnTo>
                    <a:pt x="563" y="210"/>
                  </a:lnTo>
                  <a:lnTo>
                    <a:pt x="541" y="223"/>
                  </a:lnTo>
                  <a:lnTo>
                    <a:pt x="506" y="256"/>
                  </a:lnTo>
                  <a:lnTo>
                    <a:pt x="484" y="279"/>
                  </a:lnTo>
                  <a:lnTo>
                    <a:pt x="529" y="346"/>
                  </a:lnTo>
                  <a:lnTo>
                    <a:pt x="529" y="380"/>
                  </a:lnTo>
                  <a:lnTo>
                    <a:pt x="513" y="390"/>
                  </a:lnTo>
                  <a:lnTo>
                    <a:pt x="480" y="427"/>
                  </a:lnTo>
                  <a:lnTo>
                    <a:pt x="464" y="458"/>
                  </a:lnTo>
                  <a:lnTo>
                    <a:pt x="445" y="441"/>
                  </a:lnTo>
                  <a:lnTo>
                    <a:pt x="426" y="434"/>
                  </a:lnTo>
                  <a:lnTo>
                    <a:pt x="418" y="443"/>
                  </a:lnTo>
                  <a:lnTo>
                    <a:pt x="419" y="486"/>
                  </a:lnTo>
                  <a:lnTo>
                    <a:pt x="413" y="513"/>
                  </a:lnTo>
                  <a:lnTo>
                    <a:pt x="404" y="518"/>
                  </a:lnTo>
                  <a:lnTo>
                    <a:pt x="366" y="535"/>
                  </a:lnTo>
                  <a:lnTo>
                    <a:pt x="358" y="548"/>
                  </a:lnTo>
                  <a:lnTo>
                    <a:pt x="350" y="570"/>
                  </a:lnTo>
                  <a:lnTo>
                    <a:pt x="341" y="588"/>
                  </a:lnTo>
                  <a:lnTo>
                    <a:pt x="329" y="591"/>
                  </a:lnTo>
                  <a:lnTo>
                    <a:pt x="307" y="588"/>
                  </a:lnTo>
                  <a:lnTo>
                    <a:pt x="296" y="578"/>
                  </a:lnTo>
                  <a:lnTo>
                    <a:pt x="296" y="554"/>
                  </a:lnTo>
                  <a:lnTo>
                    <a:pt x="282" y="543"/>
                  </a:lnTo>
                  <a:lnTo>
                    <a:pt x="226" y="577"/>
                  </a:lnTo>
                  <a:lnTo>
                    <a:pt x="212" y="551"/>
                  </a:lnTo>
                  <a:lnTo>
                    <a:pt x="190" y="540"/>
                  </a:lnTo>
                  <a:lnTo>
                    <a:pt x="156" y="526"/>
                  </a:lnTo>
                  <a:lnTo>
                    <a:pt x="92" y="432"/>
                  </a:lnTo>
                  <a:lnTo>
                    <a:pt x="54" y="453"/>
                  </a:lnTo>
                  <a:lnTo>
                    <a:pt x="0" y="355"/>
                  </a:lnTo>
                  <a:lnTo>
                    <a:pt x="22" y="355"/>
                  </a:lnTo>
                  <a:lnTo>
                    <a:pt x="50" y="321"/>
                  </a:lnTo>
                  <a:lnTo>
                    <a:pt x="72" y="284"/>
                  </a:lnTo>
                  <a:lnTo>
                    <a:pt x="112" y="284"/>
                  </a:lnTo>
                  <a:lnTo>
                    <a:pt x="114" y="258"/>
                  </a:lnTo>
                  <a:lnTo>
                    <a:pt x="90" y="250"/>
                  </a:lnTo>
                  <a:lnTo>
                    <a:pt x="90" y="154"/>
                  </a:lnTo>
                  <a:lnTo>
                    <a:pt x="248" y="72"/>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51" name="Freeform 58"/>
            <p:cNvSpPr>
              <a:spLocks/>
            </p:cNvSpPr>
            <p:nvPr/>
          </p:nvSpPr>
          <p:spPr bwMode="auto">
            <a:xfrm>
              <a:off x="2197806" y="2002288"/>
              <a:ext cx="342293" cy="400638"/>
            </a:xfrm>
            <a:custGeom>
              <a:avLst/>
              <a:gdLst>
                <a:gd name="T0" fmla="*/ 477 w 545"/>
                <a:gd name="T1" fmla="*/ 68 h 638"/>
                <a:gd name="T2" fmla="*/ 545 w 545"/>
                <a:gd name="T3" fmla="*/ 253 h 638"/>
                <a:gd name="T4" fmla="*/ 506 w 545"/>
                <a:gd name="T5" fmla="*/ 274 h 638"/>
                <a:gd name="T6" fmla="*/ 518 w 545"/>
                <a:gd name="T7" fmla="*/ 317 h 638"/>
                <a:gd name="T8" fmla="*/ 527 w 545"/>
                <a:gd name="T9" fmla="*/ 367 h 638"/>
                <a:gd name="T10" fmla="*/ 521 w 545"/>
                <a:gd name="T11" fmla="*/ 395 h 638"/>
                <a:gd name="T12" fmla="*/ 468 w 545"/>
                <a:gd name="T13" fmla="*/ 469 h 638"/>
                <a:gd name="T14" fmla="*/ 411 w 545"/>
                <a:gd name="T15" fmla="*/ 533 h 638"/>
                <a:gd name="T16" fmla="*/ 412 w 545"/>
                <a:gd name="T17" fmla="*/ 555 h 638"/>
                <a:gd name="T18" fmla="*/ 436 w 545"/>
                <a:gd name="T19" fmla="*/ 571 h 638"/>
                <a:gd name="T20" fmla="*/ 414 w 545"/>
                <a:gd name="T21" fmla="*/ 605 h 638"/>
                <a:gd name="T22" fmla="*/ 401 w 545"/>
                <a:gd name="T23" fmla="*/ 638 h 638"/>
                <a:gd name="T24" fmla="*/ 315 w 545"/>
                <a:gd name="T25" fmla="*/ 570 h 638"/>
                <a:gd name="T26" fmla="*/ 194 w 545"/>
                <a:gd name="T27" fmla="*/ 470 h 638"/>
                <a:gd name="T28" fmla="*/ 50 w 545"/>
                <a:gd name="T29" fmla="*/ 422 h 638"/>
                <a:gd name="T30" fmla="*/ 24 w 545"/>
                <a:gd name="T31" fmla="*/ 278 h 638"/>
                <a:gd name="T32" fmla="*/ 40 w 545"/>
                <a:gd name="T33" fmla="*/ 125 h 638"/>
                <a:gd name="T34" fmla="*/ 0 w 545"/>
                <a:gd name="T35" fmla="*/ 95 h 638"/>
                <a:gd name="T36" fmla="*/ 73 w 545"/>
                <a:gd name="T37" fmla="*/ 0 h 638"/>
                <a:gd name="T38" fmla="*/ 103 w 545"/>
                <a:gd name="T39" fmla="*/ 29 h 638"/>
                <a:gd name="T40" fmla="*/ 125 w 545"/>
                <a:gd name="T41" fmla="*/ 29 h 638"/>
                <a:gd name="T42" fmla="*/ 161 w 545"/>
                <a:gd name="T43" fmla="*/ 43 h 638"/>
                <a:gd name="T44" fmla="*/ 216 w 545"/>
                <a:gd name="T45" fmla="*/ 47 h 638"/>
                <a:gd name="T46" fmla="*/ 251 w 545"/>
                <a:gd name="T47" fmla="*/ 72 h 638"/>
                <a:gd name="T48" fmla="*/ 292 w 545"/>
                <a:gd name="T49" fmla="*/ 87 h 638"/>
                <a:gd name="T50" fmla="*/ 333 w 545"/>
                <a:gd name="T51" fmla="*/ 84 h 638"/>
                <a:gd name="T52" fmla="*/ 389 w 545"/>
                <a:gd name="T53" fmla="*/ 72 h 638"/>
                <a:gd name="T54" fmla="*/ 434 w 545"/>
                <a:gd name="T55" fmla="*/ 72 h 638"/>
                <a:gd name="T56" fmla="*/ 477 w 545"/>
                <a:gd name="T57" fmla="*/ 6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5" h="638">
                  <a:moveTo>
                    <a:pt x="477" y="68"/>
                  </a:moveTo>
                  <a:lnTo>
                    <a:pt x="545" y="253"/>
                  </a:lnTo>
                  <a:lnTo>
                    <a:pt x="506" y="274"/>
                  </a:lnTo>
                  <a:lnTo>
                    <a:pt x="518" y="317"/>
                  </a:lnTo>
                  <a:lnTo>
                    <a:pt x="527" y="367"/>
                  </a:lnTo>
                  <a:lnTo>
                    <a:pt x="521" y="395"/>
                  </a:lnTo>
                  <a:lnTo>
                    <a:pt x="468" y="469"/>
                  </a:lnTo>
                  <a:lnTo>
                    <a:pt x="411" y="533"/>
                  </a:lnTo>
                  <a:lnTo>
                    <a:pt x="412" y="555"/>
                  </a:lnTo>
                  <a:lnTo>
                    <a:pt x="436" y="571"/>
                  </a:lnTo>
                  <a:lnTo>
                    <a:pt x="414" y="605"/>
                  </a:lnTo>
                  <a:lnTo>
                    <a:pt x="401" y="638"/>
                  </a:lnTo>
                  <a:lnTo>
                    <a:pt x="315" y="570"/>
                  </a:lnTo>
                  <a:lnTo>
                    <a:pt x="194" y="470"/>
                  </a:lnTo>
                  <a:lnTo>
                    <a:pt x="50" y="422"/>
                  </a:lnTo>
                  <a:lnTo>
                    <a:pt x="24" y="278"/>
                  </a:lnTo>
                  <a:lnTo>
                    <a:pt x="40" y="125"/>
                  </a:lnTo>
                  <a:lnTo>
                    <a:pt x="0" y="95"/>
                  </a:lnTo>
                  <a:lnTo>
                    <a:pt x="73" y="0"/>
                  </a:lnTo>
                  <a:lnTo>
                    <a:pt x="103" y="29"/>
                  </a:lnTo>
                  <a:lnTo>
                    <a:pt x="125" y="29"/>
                  </a:lnTo>
                  <a:lnTo>
                    <a:pt x="161" y="43"/>
                  </a:lnTo>
                  <a:lnTo>
                    <a:pt x="216" y="47"/>
                  </a:lnTo>
                  <a:lnTo>
                    <a:pt x="251" y="72"/>
                  </a:lnTo>
                  <a:lnTo>
                    <a:pt x="292" y="87"/>
                  </a:lnTo>
                  <a:lnTo>
                    <a:pt x="333" y="84"/>
                  </a:lnTo>
                  <a:lnTo>
                    <a:pt x="389" y="72"/>
                  </a:lnTo>
                  <a:lnTo>
                    <a:pt x="434" y="72"/>
                  </a:lnTo>
                  <a:lnTo>
                    <a:pt x="477" y="68"/>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52" name="Freeform 59"/>
            <p:cNvSpPr>
              <a:spLocks/>
            </p:cNvSpPr>
            <p:nvPr/>
          </p:nvSpPr>
          <p:spPr bwMode="auto">
            <a:xfrm>
              <a:off x="1938864" y="2061745"/>
              <a:ext cx="531221" cy="492880"/>
            </a:xfrm>
            <a:custGeom>
              <a:avLst/>
              <a:gdLst>
                <a:gd name="T0" fmla="*/ 602 w 846"/>
                <a:gd name="T1" fmla="*/ 372 h 785"/>
                <a:gd name="T2" fmla="*/ 726 w 846"/>
                <a:gd name="T3" fmla="*/ 473 h 785"/>
                <a:gd name="T4" fmla="*/ 813 w 846"/>
                <a:gd name="T5" fmla="*/ 543 h 785"/>
                <a:gd name="T6" fmla="*/ 846 w 846"/>
                <a:gd name="T7" fmla="*/ 607 h 785"/>
                <a:gd name="T8" fmla="*/ 834 w 846"/>
                <a:gd name="T9" fmla="*/ 642 h 785"/>
                <a:gd name="T10" fmla="*/ 820 w 846"/>
                <a:gd name="T11" fmla="*/ 670 h 785"/>
                <a:gd name="T12" fmla="*/ 793 w 846"/>
                <a:gd name="T13" fmla="*/ 659 h 785"/>
                <a:gd name="T14" fmla="*/ 711 w 846"/>
                <a:gd name="T15" fmla="*/ 632 h 785"/>
                <a:gd name="T16" fmla="*/ 584 w 846"/>
                <a:gd name="T17" fmla="*/ 668 h 785"/>
                <a:gd name="T18" fmla="*/ 442 w 846"/>
                <a:gd name="T19" fmla="*/ 679 h 785"/>
                <a:gd name="T20" fmla="*/ 369 w 846"/>
                <a:gd name="T21" fmla="*/ 708 h 785"/>
                <a:gd name="T22" fmla="*/ 218 w 846"/>
                <a:gd name="T23" fmla="*/ 785 h 785"/>
                <a:gd name="T24" fmla="*/ 189 w 846"/>
                <a:gd name="T25" fmla="*/ 765 h 785"/>
                <a:gd name="T26" fmla="*/ 90 w 846"/>
                <a:gd name="T27" fmla="*/ 670 h 785"/>
                <a:gd name="T28" fmla="*/ 48 w 846"/>
                <a:gd name="T29" fmla="*/ 705 h 785"/>
                <a:gd name="T30" fmla="*/ 24 w 846"/>
                <a:gd name="T31" fmla="*/ 656 h 785"/>
                <a:gd name="T32" fmla="*/ 0 w 846"/>
                <a:gd name="T33" fmla="*/ 626 h 785"/>
                <a:gd name="T34" fmla="*/ 37 w 846"/>
                <a:gd name="T35" fmla="*/ 582 h 785"/>
                <a:gd name="T36" fmla="*/ 45 w 846"/>
                <a:gd name="T37" fmla="*/ 549 h 785"/>
                <a:gd name="T38" fmla="*/ 57 w 846"/>
                <a:gd name="T39" fmla="*/ 578 h 785"/>
                <a:gd name="T40" fmla="*/ 79 w 846"/>
                <a:gd name="T41" fmla="*/ 570 h 785"/>
                <a:gd name="T42" fmla="*/ 62 w 846"/>
                <a:gd name="T43" fmla="*/ 536 h 785"/>
                <a:gd name="T44" fmla="*/ 62 w 846"/>
                <a:gd name="T45" fmla="*/ 489 h 785"/>
                <a:gd name="T46" fmla="*/ 96 w 846"/>
                <a:gd name="T47" fmla="*/ 468 h 785"/>
                <a:gd name="T48" fmla="*/ 118 w 846"/>
                <a:gd name="T49" fmla="*/ 438 h 785"/>
                <a:gd name="T50" fmla="*/ 127 w 846"/>
                <a:gd name="T51" fmla="*/ 374 h 785"/>
                <a:gd name="T52" fmla="*/ 102 w 846"/>
                <a:gd name="T53" fmla="*/ 363 h 785"/>
                <a:gd name="T54" fmla="*/ 96 w 846"/>
                <a:gd name="T55" fmla="*/ 337 h 785"/>
                <a:gd name="T56" fmla="*/ 114 w 846"/>
                <a:gd name="T57" fmla="*/ 318 h 785"/>
                <a:gd name="T58" fmla="*/ 192 w 846"/>
                <a:gd name="T59" fmla="*/ 319 h 785"/>
                <a:gd name="T60" fmla="*/ 244 w 846"/>
                <a:gd name="T61" fmla="*/ 344 h 785"/>
                <a:gd name="T62" fmla="*/ 291 w 846"/>
                <a:gd name="T63" fmla="*/ 266 h 785"/>
                <a:gd name="T64" fmla="*/ 258 w 846"/>
                <a:gd name="T65" fmla="*/ 244 h 785"/>
                <a:gd name="T66" fmla="*/ 266 w 846"/>
                <a:gd name="T67" fmla="*/ 156 h 785"/>
                <a:gd name="T68" fmla="*/ 344 w 846"/>
                <a:gd name="T69" fmla="*/ 44 h 785"/>
                <a:gd name="T70" fmla="*/ 348 w 846"/>
                <a:gd name="T71" fmla="*/ 25 h 785"/>
                <a:gd name="T72" fmla="*/ 412 w 846"/>
                <a:gd name="T73" fmla="*/ 0 h 785"/>
                <a:gd name="T74" fmla="*/ 450 w 846"/>
                <a:gd name="T75" fmla="*/ 27 h 785"/>
                <a:gd name="T76" fmla="*/ 436 w 846"/>
                <a:gd name="T77" fmla="*/ 190 h 785"/>
                <a:gd name="T78" fmla="*/ 462 w 846"/>
                <a:gd name="T79" fmla="*/ 327 h 785"/>
                <a:gd name="T80" fmla="*/ 602 w 846"/>
                <a:gd name="T81" fmla="*/ 372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46" h="785">
                  <a:moveTo>
                    <a:pt x="602" y="372"/>
                  </a:moveTo>
                  <a:lnTo>
                    <a:pt x="726" y="473"/>
                  </a:lnTo>
                  <a:lnTo>
                    <a:pt x="813" y="543"/>
                  </a:lnTo>
                  <a:lnTo>
                    <a:pt x="846" y="607"/>
                  </a:lnTo>
                  <a:lnTo>
                    <a:pt x="834" y="642"/>
                  </a:lnTo>
                  <a:lnTo>
                    <a:pt x="820" y="670"/>
                  </a:lnTo>
                  <a:lnTo>
                    <a:pt x="793" y="659"/>
                  </a:lnTo>
                  <a:lnTo>
                    <a:pt x="711" y="632"/>
                  </a:lnTo>
                  <a:lnTo>
                    <a:pt x="584" y="668"/>
                  </a:lnTo>
                  <a:lnTo>
                    <a:pt x="442" y="679"/>
                  </a:lnTo>
                  <a:lnTo>
                    <a:pt x="369" y="708"/>
                  </a:lnTo>
                  <a:lnTo>
                    <a:pt x="218" y="785"/>
                  </a:lnTo>
                  <a:lnTo>
                    <a:pt x="189" y="765"/>
                  </a:lnTo>
                  <a:lnTo>
                    <a:pt x="90" y="670"/>
                  </a:lnTo>
                  <a:lnTo>
                    <a:pt x="48" y="705"/>
                  </a:lnTo>
                  <a:lnTo>
                    <a:pt x="24" y="656"/>
                  </a:lnTo>
                  <a:lnTo>
                    <a:pt x="0" y="626"/>
                  </a:lnTo>
                  <a:lnTo>
                    <a:pt x="37" y="582"/>
                  </a:lnTo>
                  <a:lnTo>
                    <a:pt x="45" y="549"/>
                  </a:lnTo>
                  <a:lnTo>
                    <a:pt x="57" y="578"/>
                  </a:lnTo>
                  <a:lnTo>
                    <a:pt x="79" y="570"/>
                  </a:lnTo>
                  <a:lnTo>
                    <a:pt x="62" y="536"/>
                  </a:lnTo>
                  <a:lnTo>
                    <a:pt x="62" y="489"/>
                  </a:lnTo>
                  <a:lnTo>
                    <a:pt x="96" y="468"/>
                  </a:lnTo>
                  <a:lnTo>
                    <a:pt x="118" y="438"/>
                  </a:lnTo>
                  <a:lnTo>
                    <a:pt x="127" y="374"/>
                  </a:lnTo>
                  <a:lnTo>
                    <a:pt x="102" y="363"/>
                  </a:lnTo>
                  <a:lnTo>
                    <a:pt x="96" y="337"/>
                  </a:lnTo>
                  <a:lnTo>
                    <a:pt x="114" y="318"/>
                  </a:lnTo>
                  <a:lnTo>
                    <a:pt x="192" y="319"/>
                  </a:lnTo>
                  <a:lnTo>
                    <a:pt x="244" y="344"/>
                  </a:lnTo>
                  <a:lnTo>
                    <a:pt x="291" y="266"/>
                  </a:lnTo>
                  <a:lnTo>
                    <a:pt x="258" y="244"/>
                  </a:lnTo>
                  <a:lnTo>
                    <a:pt x="266" y="156"/>
                  </a:lnTo>
                  <a:lnTo>
                    <a:pt x="344" y="44"/>
                  </a:lnTo>
                  <a:lnTo>
                    <a:pt x="348" y="25"/>
                  </a:lnTo>
                  <a:lnTo>
                    <a:pt x="412" y="0"/>
                  </a:lnTo>
                  <a:lnTo>
                    <a:pt x="450" y="27"/>
                  </a:lnTo>
                  <a:lnTo>
                    <a:pt x="436" y="190"/>
                  </a:lnTo>
                  <a:lnTo>
                    <a:pt x="462" y="327"/>
                  </a:lnTo>
                  <a:lnTo>
                    <a:pt x="602" y="372"/>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grpSp>
          <p:nvGrpSpPr>
            <p:cNvPr id="126" name="125 Grupo"/>
            <p:cNvGrpSpPr/>
            <p:nvPr/>
          </p:nvGrpSpPr>
          <p:grpSpPr>
            <a:xfrm>
              <a:off x="789182" y="3130855"/>
              <a:ext cx="1299157" cy="729040"/>
              <a:chOff x="778452" y="5174370"/>
              <a:chExt cx="1939396" cy="1088319"/>
            </a:xfrm>
            <a:gradFill>
              <a:gsLst>
                <a:gs pos="0">
                  <a:srgbClr val="92D050"/>
                </a:gs>
                <a:gs pos="100000">
                  <a:srgbClr val="92D050">
                    <a:lumMod val="78000"/>
                  </a:srgbClr>
                </a:gs>
              </a:gsLst>
              <a:lin ang="5400000" scaled="0"/>
            </a:gradFill>
            <a:effectLst>
              <a:outerShdw blurRad="50800" dist="25400" dir="2700000" algn="tl" rotWithShape="0">
                <a:schemeClr val="tx1">
                  <a:alpha val="40000"/>
                </a:schemeClr>
              </a:outerShdw>
            </a:effectLst>
          </p:grpSpPr>
          <p:sp>
            <p:nvSpPr>
              <p:cNvPr id="53" name="Freeform 71"/>
              <p:cNvSpPr>
                <a:spLocks/>
              </p:cNvSpPr>
              <p:nvPr/>
            </p:nvSpPr>
            <p:spPr bwMode="auto">
              <a:xfrm>
                <a:off x="778452" y="5364328"/>
                <a:ext cx="491070" cy="554113"/>
              </a:xfrm>
              <a:custGeom>
                <a:avLst/>
                <a:gdLst>
                  <a:gd name="T0" fmla="*/ 187 w 524"/>
                  <a:gd name="T1" fmla="*/ 10 h 591"/>
                  <a:gd name="T2" fmla="*/ 216 w 524"/>
                  <a:gd name="T3" fmla="*/ 2 h 591"/>
                  <a:gd name="T4" fmla="*/ 235 w 524"/>
                  <a:gd name="T5" fmla="*/ 27 h 591"/>
                  <a:gd name="T6" fmla="*/ 285 w 524"/>
                  <a:gd name="T7" fmla="*/ 0 h 591"/>
                  <a:gd name="T8" fmla="*/ 321 w 524"/>
                  <a:gd name="T9" fmla="*/ 56 h 591"/>
                  <a:gd name="T10" fmla="*/ 424 w 524"/>
                  <a:gd name="T11" fmla="*/ 93 h 591"/>
                  <a:gd name="T12" fmla="*/ 524 w 524"/>
                  <a:gd name="T13" fmla="*/ 140 h 591"/>
                  <a:gd name="T14" fmla="*/ 513 w 524"/>
                  <a:gd name="T15" fmla="*/ 176 h 591"/>
                  <a:gd name="T16" fmla="*/ 462 w 524"/>
                  <a:gd name="T17" fmla="*/ 174 h 591"/>
                  <a:gd name="T18" fmla="*/ 449 w 524"/>
                  <a:gd name="T19" fmla="*/ 211 h 591"/>
                  <a:gd name="T20" fmla="*/ 495 w 524"/>
                  <a:gd name="T21" fmla="*/ 260 h 591"/>
                  <a:gd name="T22" fmla="*/ 488 w 524"/>
                  <a:gd name="T23" fmla="*/ 406 h 591"/>
                  <a:gd name="T24" fmla="*/ 433 w 524"/>
                  <a:gd name="T25" fmla="*/ 490 h 591"/>
                  <a:gd name="T26" fmla="*/ 405 w 524"/>
                  <a:gd name="T27" fmla="*/ 560 h 591"/>
                  <a:gd name="T28" fmla="*/ 398 w 524"/>
                  <a:gd name="T29" fmla="*/ 591 h 591"/>
                  <a:gd name="T30" fmla="*/ 373 w 524"/>
                  <a:gd name="T31" fmla="*/ 540 h 591"/>
                  <a:gd name="T32" fmla="*/ 348 w 524"/>
                  <a:gd name="T33" fmla="*/ 520 h 591"/>
                  <a:gd name="T34" fmla="*/ 318 w 524"/>
                  <a:gd name="T35" fmla="*/ 503 h 591"/>
                  <a:gd name="T36" fmla="*/ 252 w 524"/>
                  <a:gd name="T37" fmla="*/ 463 h 591"/>
                  <a:gd name="T38" fmla="*/ 210 w 524"/>
                  <a:gd name="T39" fmla="*/ 435 h 591"/>
                  <a:gd name="T40" fmla="*/ 188 w 524"/>
                  <a:gd name="T41" fmla="*/ 438 h 591"/>
                  <a:gd name="T42" fmla="*/ 147 w 524"/>
                  <a:gd name="T43" fmla="*/ 406 h 591"/>
                  <a:gd name="T44" fmla="*/ 47 w 524"/>
                  <a:gd name="T45" fmla="*/ 406 h 591"/>
                  <a:gd name="T46" fmla="*/ 35 w 524"/>
                  <a:gd name="T47" fmla="*/ 419 h 591"/>
                  <a:gd name="T48" fmla="*/ 25 w 524"/>
                  <a:gd name="T49" fmla="*/ 394 h 591"/>
                  <a:gd name="T50" fmla="*/ 29 w 524"/>
                  <a:gd name="T51" fmla="*/ 352 h 591"/>
                  <a:gd name="T52" fmla="*/ 29 w 524"/>
                  <a:gd name="T53" fmla="*/ 306 h 591"/>
                  <a:gd name="T54" fmla="*/ 13 w 524"/>
                  <a:gd name="T55" fmla="*/ 263 h 591"/>
                  <a:gd name="T56" fmla="*/ 0 w 524"/>
                  <a:gd name="T57" fmla="*/ 241 h 591"/>
                  <a:gd name="T58" fmla="*/ 50 w 524"/>
                  <a:gd name="T59" fmla="*/ 197 h 591"/>
                  <a:gd name="T60" fmla="*/ 116 w 524"/>
                  <a:gd name="T61" fmla="*/ 115 h 591"/>
                  <a:gd name="T62" fmla="*/ 122 w 524"/>
                  <a:gd name="T63" fmla="*/ 86 h 591"/>
                  <a:gd name="T64" fmla="*/ 163 w 524"/>
                  <a:gd name="T65" fmla="*/ 45 h 591"/>
                  <a:gd name="T66" fmla="*/ 192 w 524"/>
                  <a:gd name="T67" fmla="*/ 45 h 591"/>
                  <a:gd name="T68" fmla="*/ 187 w 524"/>
                  <a:gd name="T69" fmla="*/ 1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24" h="591">
                    <a:moveTo>
                      <a:pt x="187" y="10"/>
                    </a:moveTo>
                    <a:lnTo>
                      <a:pt x="216" y="2"/>
                    </a:lnTo>
                    <a:lnTo>
                      <a:pt x="235" y="27"/>
                    </a:lnTo>
                    <a:lnTo>
                      <a:pt x="285" y="0"/>
                    </a:lnTo>
                    <a:lnTo>
                      <a:pt x="321" y="56"/>
                    </a:lnTo>
                    <a:lnTo>
                      <a:pt x="424" y="93"/>
                    </a:lnTo>
                    <a:lnTo>
                      <a:pt x="524" y="140"/>
                    </a:lnTo>
                    <a:lnTo>
                      <a:pt x="513" y="176"/>
                    </a:lnTo>
                    <a:lnTo>
                      <a:pt x="462" y="174"/>
                    </a:lnTo>
                    <a:lnTo>
                      <a:pt x="449" y="211"/>
                    </a:lnTo>
                    <a:lnTo>
                      <a:pt x="495" y="260"/>
                    </a:lnTo>
                    <a:lnTo>
                      <a:pt x="488" y="406"/>
                    </a:lnTo>
                    <a:lnTo>
                      <a:pt x="433" y="490"/>
                    </a:lnTo>
                    <a:lnTo>
                      <a:pt x="405" y="560"/>
                    </a:lnTo>
                    <a:lnTo>
                      <a:pt x="398" y="591"/>
                    </a:lnTo>
                    <a:lnTo>
                      <a:pt x="373" y="540"/>
                    </a:lnTo>
                    <a:lnTo>
                      <a:pt x="348" y="520"/>
                    </a:lnTo>
                    <a:lnTo>
                      <a:pt x="318" y="503"/>
                    </a:lnTo>
                    <a:lnTo>
                      <a:pt x="252" y="463"/>
                    </a:lnTo>
                    <a:lnTo>
                      <a:pt x="210" y="435"/>
                    </a:lnTo>
                    <a:lnTo>
                      <a:pt x="188" y="438"/>
                    </a:lnTo>
                    <a:lnTo>
                      <a:pt x="147" y="406"/>
                    </a:lnTo>
                    <a:lnTo>
                      <a:pt x="47" y="406"/>
                    </a:lnTo>
                    <a:lnTo>
                      <a:pt x="35" y="419"/>
                    </a:lnTo>
                    <a:lnTo>
                      <a:pt x="25" y="394"/>
                    </a:lnTo>
                    <a:lnTo>
                      <a:pt x="29" y="352"/>
                    </a:lnTo>
                    <a:lnTo>
                      <a:pt x="29" y="306"/>
                    </a:lnTo>
                    <a:lnTo>
                      <a:pt x="13" y="263"/>
                    </a:lnTo>
                    <a:lnTo>
                      <a:pt x="0" y="241"/>
                    </a:lnTo>
                    <a:lnTo>
                      <a:pt x="50" y="197"/>
                    </a:lnTo>
                    <a:lnTo>
                      <a:pt x="116" y="115"/>
                    </a:lnTo>
                    <a:lnTo>
                      <a:pt x="122" y="86"/>
                    </a:lnTo>
                    <a:lnTo>
                      <a:pt x="163" y="45"/>
                    </a:lnTo>
                    <a:lnTo>
                      <a:pt x="192" y="45"/>
                    </a:lnTo>
                    <a:lnTo>
                      <a:pt x="187" y="10"/>
                    </a:lnTo>
                    <a:close/>
                  </a:path>
                </a:pathLst>
              </a:custGeom>
              <a:grpFill/>
              <a:ln w="12700">
                <a:solidFill>
                  <a:srgbClr val="92D050"/>
                </a:solidFill>
                <a:headEnd/>
                <a:tailEnd/>
              </a:ln>
              <a:effectLst/>
            </p:spPr>
            <p:style>
              <a:lnRef idx="1">
                <a:schemeClr val="accent3"/>
              </a:lnRef>
              <a:fillRef idx="3">
                <a:schemeClr val="accent3"/>
              </a:fillRef>
              <a:effectRef idx="2">
                <a:schemeClr val="accent3"/>
              </a:effectRef>
              <a:fontRef idx="minor">
                <a:schemeClr val="lt1"/>
              </a:fontRef>
            </p:style>
            <p:txBody>
              <a:bodyPr/>
              <a:lstStyle/>
              <a:p>
                <a:endParaRPr lang="es-ES"/>
              </a:p>
            </p:txBody>
          </p:sp>
          <p:sp>
            <p:nvSpPr>
              <p:cNvPr id="54" name="Freeform 72"/>
              <p:cNvSpPr>
                <a:spLocks/>
              </p:cNvSpPr>
              <p:nvPr/>
            </p:nvSpPr>
            <p:spPr bwMode="auto">
              <a:xfrm>
                <a:off x="1140948" y="5871160"/>
                <a:ext cx="433833" cy="391529"/>
              </a:xfrm>
              <a:custGeom>
                <a:avLst/>
                <a:gdLst>
                  <a:gd name="T0" fmla="*/ 222 w 463"/>
                  <a:gd name="T1" fmla="*/ 14 h 417"/>
                  <a:gd name="T2" fmla="*/ 344 w 463"/>
                  <a:gd name="T3" fmla="*/ 0 h 417"/>
                  <a:gd name="T4" fmla="*/ 448 w 463"/>
                  <a:gd name="T5" fmla="*/ 8 h 417"/>
                  <a:gd name="T6" fmla="*/ 463 w 463"/>
                  <a:gd name="T7" fmla="*/ 41 h 417"/>
                  <a:gd name="T8" fmla="*/ 449 w 463"/>
                  <a:gd name="T9" fmla="*/ 152 h 417"/>
                  <a:gd name="T10" fmla="*/ 341 w 463"/>
                  <a:gd name="T11" fmla="*/ 229 h 417"/>
                  <a:gd name="T12" fmla="*/ 336 w 463"/>
                  <a:gd name="T13" fmla="*/ 253 h 417"/>
                  <a:gd name="T14" fmla="*/ 389 w 463"/>
                  <a:gd name="T15" fmla="*/ 250 h 417"/>
                  <a:gd name="T16" fmla="*/ 402 w 463"/>
                  <a:gd name="T17" fmla="*/ 313 h 417"/>
                  <a:gd name="T18" fmla="*/ 391 w 463"/>
                  <a:gd name="T19" fmla="*/ 352 h 417"/>
                  <a:gd name="T20" fmla="*/ 366 w 463"/>
                  <a:gd name="T21" fmla="*/ 388 h 417"/>
                  <a:gd name="T22" fmla="*/ 361 w 463"/>
                  <a:gd name="T23" fmla="*/ 361 h 417"/>
                  <a:gd name="T24" fmla="*/ 351 w 463"/>
                  <a:gd name="T25" fmla="*/ 361 h 417"/>
                  <a:gd name="T26" fmla="*/ 339 w 463"/>
                  <a:gd name="T27" fmla="*/ 374 h 417"/>
                  <a:gd name="T28" fmla="*/ 339 w 463"/>
                  <a:gd name="T29" fmla="*/ 392 h 417"/>
                  <a:gd name="T30" fmla="*/ 267 w 463"/>
                  <a:gd name="T31" fmla="*/ 417 h 417"/>
                  <a:gd name="T32" fmla="*/ 248 w 463"/>
                  <a:gd name="T33" fmla="*/ 396 h 417"/>
                  <a:gd name="T34" fmla="*/ 91 w 463"/>
                  <a:gd name="T35" fmla="*/ 308 h 417"/>
                  <a:gd name="T36" fmla="*/ 87 w 463"/>
                  <a:gd name="T37" fmla="*/ 273 h 417"/>
                  <a:gd name="T38" fmla="*/ 52 w 463"/>
                  <a:gd name="T39" fmla="*/ 231 h 417"/>
                  <a:gd name="T40" fmla="*/ 56 w 463"/>
                  <a:gd name="T41" fmla="*/ 207 h 417"/>
                  <a:gd name="T42" fmla="*/ 83 w 463"/>
                  <a:gd name="T43" fmla="*/ 219 h 417"/>
                  <a:gd name="T44" fmla="*/ 94 w 463"/>
                  <a:gd name="T45" fmla="*/ 207 h 417"/>
                  <a:gd name="T46" fmla="*/ 87 w 463"/>
                  <a:gd name="T47" fmla="*/ 185 h 417"/>
                  <a:gd name="T48" fmla="*/ 74 w 463"/>
                  <a:gd name="T49" fmla="*/ 160 h 417"/>
                  <a:gd name="T50" fmla="*/ 52 w 463"/>
                  <a:gd name="T51" fmla="*/ 148 h 417"/>
                  <a:gd name="T52" fmla="*/ 40 w 463"/>
                  <a:gd name="T53" fmla="*/ 157 h 417"/>
                  <a:gd name="T54" fmla="*/ 0 w 463"/>
                  <a:gd name="T55" fmla="*/ 100 h 417"/>
                  <a:gd name="T56" fmla="*/ 15 w 463"/>
                  <a:gd name="T57" fmla="*/ 82 h 417"/>
                  <a:gd name="T58" fmla="*/ 11 w 463"/>
                  <a:gd name="T59" fmla="*/ 50 h 417"/>
                  <a:gd name="T60" fmla="*/ 19 w 463"/>
                  <a:gd name="T61" fmla="*/ 17 h 417"/>
                  <a:gd name="T62" fmla="*/ 158 w 463"/>
                  <a:gd name="T63" fmla="*/ 8 h 417"/>
                  <a:gd name="T64" fmla="*/ 222 w 463"/>
                  <a:gd name="T65" fmla="*/ 14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3" h="417">
                    <a:moveTo>
                      <a:pt x="222" y="14"/>
                    </a:moveTo>
                    <a:lnTo>
                      <a:pt x="344" y="0"/>
                    </a:lnTo>
                    <a:lnTo>
                      <a:pt x="448" y="8"/>
                    </a:lnTo>
                    <a:lnTo>
                      <a:pt x="463" y="41"/>
                    </a:lnTo>
                    <a:lnTo>
                      <a:pt x="449" y="152"/>
                    </a:lnTo>
                    <a:lnTo>
                      <a:pt x="341" y="229"/>
                    </a:lnTo>
                    <a:lnTo>
                      <a:pt x="336" y="253"/>
                    </a:lnTo>
                    <a:lnTo>
                      <a:pt x="389" y="250"/>
                    </a:lnTo>
                    <a:lnTo>
                      <a:pt x="402" y="313"/>
                    </a:lnTo>
                    <a:lnTo>
                      <a:pt x="391" y="352"/>
                    </a:lnTo>
                    <a:lnTo>
                      <a:pt x="366" y="388"/>
                    </a:lnTo>
                    <a:lnTo>
                      <a:pt x="361" y="361"/>
                    </a:lnTo>
                    <a:lnTo>
                      <a:pt x="351" y="361"/>
                    </a:lnTo>
                    <a:lnTo>
                      <a:pt x="339" y="374"/>
                    </a:lnTo>
                    <a:lnTo>
                      <a:pt x="339" y="392"/>
                    </a:lnTo>
                    <a:lnTo>
                      <a:pt x="267" y="417"/>
                    </a:lnTo>
                    <a:lnTo>
                      <a:pt x="248" y="396"/>
                    </a:lnTo>
                    <a:lnTo>
                      <a:pt x="91" y="308"/>
                    </a:lnTo>
                    <a:lnTo>
                      <a:pt x="87" y="273"/>
                    </a:lnTo>
                    <a:lnTo>
                      <a:pt x="52" y="231"/>
                    </a:lnTo>
                    <a:lnTo>
                      <a:pt x="56" y="207"/>
                    </a:lnTo>
                    <a:lnTo>
                      <a:pt x="83" y="219"/>
                    </a:lnTo>
                    <a:lnTo>
                      <a:pt x="94" y="207"/>
                    </a:lnTo>
                    <a:lnTo>
                      <a:pt x="87" y="185"/>
                    </a:lnTo>
                    <a:lnTo>
                      <a:pt x="74" y="160"/>
                    </a:lnTo>
                    <a:lnTo>
                      <a:pt x="52" y="148"/>
                    </a:lnTo>
                    <a:lnTo>
                      <a:pt x="40" y="157"/>
                    </a:lnTo>
                    <a:lnTo>
                      <a:pt x="0" y="100"/>
                    </a:lnTo>
                    <a:lnTo>
                      <a:pt x="15" y="82"/>
                    </a:lnTo>
                    <a:lnTo>
                      <a:pt x="11" y="50"/>
                    </a:lnTo>
                    <a:lnTo>
                      <a:pt x="19" y="17"/>
                    </a:lnTo>
                    <a:lnTo>
                      <a:pt x="158" y="8"/>
                    </a:lnTo>
                    <a:lnTo>
                      <a:pt x="222" y="14"/>
                    </a:lnTo>
                    <a:close/>
                  </a:path>
                </a:pathLst>
              </a:custGeom>
              <a:grpFill/>
              <a:ln w="12700">
                <a:solidFill>
                  <a:srgbClr val="92D050"/>
                </a:solidFill>
                <a:headEnd/>
                <a:tailEnd/>
              </a:ln>
              <a:effectLst/>
            </p:spPr>
            <p:style>
              <a:lnRef idx="1">
                <a:schemeClr val="accent3"/>
              </a:lnRef>
              <a:fillRef idx="3">
                <a:schemeClr val="accent3"/>
              </a:fillRef>
              <a:effectRef idx="2">
                <a:schemeClr val="accent3"/>
              </a:effectRef>
              <a:fontRef idx="minor">
                <a:schemeClr val="lt1"/>
              </a:fontRef>
            </p:style>
            <p:txBody>
              <a:bodyPr/>
              <a:lstStyle/>
              <a:p>
                <a:endParaRPr lang="es-ES"/>
              </a:p>
            </p:txBody>
          </p:sp>
          <p:sp>
            <p:nvSpPr>
              <p:cNvPr id="55" name="Freeform 73"/>
              <p:cNvSpPr>
                <a:spLocks/>
              </p:cNvSpPr>
              <p:nvPr/>
            </p:nvSpPr>
            <p:spPr bwMode="auto">
              <a:xfrm>
                <a:off x="1157538" y="5373453"/>
                <a:ext cx="564067" cy="540841"/>
              </a:xfrm>
              <a:custGeom>
                <a:avLst/>
                <a:gdLst>
                  <a:gd name="T0" fmla="*/ 90 w 601"/>
                  <a:gd name="T1" fmla="*/ 255 h 577"/>
                  <a:gd name="T2" fmla="*/ 44 w 601"/>
                  <a:gd name="T3" fmla="*/ 205 h 577"/>
                  <a:gd name="T4" fmla="*/ 57 w 601"/>
                  <a:gd name="T5" fmla="*/ 165 h 577"/>
                  <a:gd name="T6" fmla="*/ 109 w 601"/>
                  <a:gd name="T7" fmla="*/ 165 h 577"/>
                  <a:gd name="T8" fmla="*/ 119 w 601"/>
                  <a:gd name="T9" fmla="*/ 131 h 577"/>
                  <a:gd name="T10" fmla="*/ 142 w 601"/>
                  <a:gd name="T11" fmla="*/ 125 h 577"/>
                  <a:gd name="T12" fmla="*/ 151 w 601"/>
                  <a:gd name="T13" fmla="*/ 102 h 577"/>
                  <a:gd name="T14" fmla="*/ 182 w 601"/>
                  <a:gd name="T15" fmla="*/ 112 h 577"/>
                  <a:gd name="T16" fmla="*/ 195 w 601"/>
                  <a:gd name="T17" fmla="*/ 90 h 577"/>
                  <a:gd name="T18" fmla="*/ 185 w 601"/>
                  <a:gd name="T19" fmla="*/ 57 h 577"/>
                  <a:gd name="T20" fmla="*/ 232 w 601"/>
                  <a:gd name="T21" fmla="*/ 3 h 577"/>
                  <a:gd name="T22" fmla="*/ 252 w 601"/>
                  <a:gd name="T23" fmla="*/ 0 h 577"/>
                  <a:gd name="T24" fmla="*/ 293 w 601"/>
                  <a:gd name="T25" fmla="*/ 36 h 577"/>
                  <a:gd name="T26" fmla="*/ 364 w 601"/>
                  <a:gd name="T27" fmla="*/ 79 h 577"/>
                  <a:gd name="T28" fmla="*/ 383 w 601"/>
                  <a:gd name="T29" fmla="*/ 132 h 577"/>
                  <a:gd name="T30" fmla="*/ 407 w 601"/>
                  <a:gd name="T31" fmla="*/ 245 h 577"/>
                  <a:gd name="T32" fmla="*/ 469 w 601"/>
                  <a:gd name="T33" fmla="*/ 242 h 577"/>
                  <a:gd name="T34" fmla="*/ 548 w 601"/>
                  <a:gd name="T35" fmla="*/ 276 h 577"/>
                  <a:gd name="T36" fmla="*/ 575 w 601"/>
                  <a:gd name="T37" fmla="*/ 317 h 577"/>
                  <a:gd name="T38" fmla="*/ 594 w 601"/>
                  <a:gd name="T39" fmla="*/ 422 h 577"/>
                  <a:gd name="T40" fmla="*/ 601 w 601"/>
                  <a:gd name="T41" fmla="*/ 465 h 577"/>
                  <a:gd name="T42" fmla="*/ 565 w 601"/>
                  <a:gd name="T43" fmla="*/ 506 h 577"/>
                  <a:gd name="T44" fmla="*/ 498 w 601"/>
                  <a:gd name="T45" fmla="*/ 537 h 577"/>
                  <a:gd name="T46" fmla="*/ 445 w 601"/>
                  <a:gd name="T47" fmla="*/ 577 h 577"/>
                  <a:gd name="T48" fmla="*/ 430 w 601"/>
                  <a:gd name="T49" fmla="*/ 540 h 577"/>
                  <a:gd name="T50" fmla="*/ 329 w 601"/>
                  <a:gd name="T51" fmla="*/ 531 h 577"/>
                  <a:gd name="T52" fmla="*/ 203 w 601"/>
                  <a:gd name="T53" fmla="*/ 546 h 577"/>
                  <a:gd name="T54" fmla="*/ 139 w 601"/>
                  <a:gd name="T55" fmla="*/ 540 h 577"/>
                  <a:gd name="T56" fmla="*/ 0 w 601"/>
                  <a:gd name="T57" fmla="*/ 549 h 577"/>
                  <a:gd name="T58" fmla="*/ 29 w 601"/>
                  <a:gd name="T59" fmla="*/ 477 h 577"/>
                  <a:gd name="T60" fmla="*/ 83 w 601"/>
                  <a:gd name="T61" fmla="*/ 398 h 577"/>
                  <a:gd name="T62" fmla="*/ 90 w 601"/>
                  <a:gd name="T63" fmla="*/ 255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1" h="577">
                    <a:moveTo>
                      <a:pt x="90" y="255"/>
                    </a:moveTo>
                    <a:lnTo>
                      <a:pt x="44" y="205"/>
                    </a:lnTo>
                    <a:lnTo>
                      <a:pt x="57" y="165"/>
                    </a:lnTo>
                    <a:lnTo>
                      <a:pt x="109" y="165"/>
                    </a:lnTo>
                    <a:lnTo>
                      <a:pt x="119" y="131"/>
                    </a:lnTo>
                    <a:lnTo>
                      <a:pt x="142" y="125"/>
                    </a:lnTo>
                    <a:lnTo>
                      <a:pt x="151" y="102"/>
                    </a:lnTo>
                    <a:lnTo>
                      <a:pt x="182" y="112"/>
                    </a:lnTo>
                    <a:lnTo>
                      <a:pt x="195" y="90"/>
                    </a:lnTo>
                    <a:lnTo>
                      <a:pt x="185" y="57"/>
                    </a:lnTo>
                    <a:lnTo>
                      <a:pt x="232" y="3"/>
                    </a:lnTo>
                    <a:lnTo>
                      <a:pt x="252" y="0"/>
                    </a:lnTo>
                    <a:lnTo>
                      <a:pt x="293" y="36"/>
                    </a:lnTo>
                    <a:lnTo>
                      <a:pt x="364" y="79"/>
                    </a:lnTo>
                    <a:lnTo>
                      <a:pt x="383" y="132"/>
                    </a:lnTo>
                    <a:lnTo>
                      <a:pt x="407" y="245"/>
                    </a:lnTo>
                    <a:lnTo>
                      <a:pt x="469" y="242"/>
                    </a:lnTo>
                    <a:lnTo>
                      <a:pt x="548" y="276"/>
                    </a:lnTo>
                    <a:lnTo>
                      <a:pt x="575" y="317"/>
                    </a:lnTo>
                    <a:lnTo>
                      <a:pt x="594" y="422"/>
                    </a:lnTo>
                    <a:lnTo>
                      <a:pt x="601" y="465"/>
                    </a:lnTo>
                    <a:lnTo>
                      <a:pt x="565" y="506"/>
                    </a:lnTo>
                    <a:lnTo>
                      <a:pt x="498" y="537"/>
                    </a:lnTo>
                    <a:lnTo>
                      <a:pt x="445" y="577"/>
                    </a:lnTo>
                    <a:lnTo>
                      <a:pt x="430" y="540"/>
                    </a:lnTo>
                    <a:lnTo>
                      <a:pt x="329" y="531"/>
                    </a:lnTo>
                    <a:lnTo>
                      <a:pt x="203" y="546"/>
                    </a:lnTo>
                    <a:lnTo>
                      <a:pt x="139" y="540"/>
                    </a:lnTo>
                    <a:lnTo>
                      <a:pt x="0" y="549"/>
                    </a:lnTo>
                    <a:lnTo>
                      <a:pt x="29" y="477"/>
                    </a:lnTo>
                    <a:lnTo>
                      <a:pt x="83" y="398"/>
                    </a:lnTo>
                    <a:lnTo>
                      <a:pt x="90" y="255"/>
                    </a:lnTo>
                    <a:close/>
                  </a:path>
                </a:pathLst>
              </a:custGeom>
              <a:grpFill/>
              <a:ln w="12700">
                <a:solidFill>
                  <a:srgbClr val="92D050"/>
                </a:solidFill>
                <a:headEnd/>
                <a:tailEnd/>
              </a:ln>
              <a:effectLst/>
            </p:spPr>
            <p:style>
              <a:lnRef idx="1">
                <a:schemeClr val="accent3"/>
              </a:lnRef>
              <a:fillRef idx="3">
                <a:schemeClr val="accent3"/>
              </a:fillRef>
              <a:effectRef idx="2">
                <a:schemeClr val="accent3"/>
              </a:effectRef>
              <a:fontRef idx="minor">
                <a:schemeClr val="lt1"/>
              </a:fontRef>
            </p:style>
            <p:txBody>
              <a:bodyPr/>
              <a:lstStyle/>
              <a:p>
                <a:endParaRPr lang="es-ES"/>
              </a:p>
            </p:txBody>
          </p:sp>
          <p:sp>
            <p:nvSpPr>
              <p:cNvPr id="56" name="Freeform 74"/>
              <p:cNvSpPr>
                <a:spLocks/>
              </p:cNvSpPr>
              <p:nvPr/>
            </p:nvSpPr>
            <p:spPr bwMode="auto">
              <a:xfrm>
                <a:off x="1456162" y="5769129"/>
                <a:ext cx="582316" cy="396506"/>
              </a:xfrm>
              <a:custGeom>
                <a:avLst/>
                <a:gdLst>
                  <a:gd name="T0" fmla="*/ 485 w 621"/>
                  <a:gd name="T1" fmla="*/ 148 h 423"/>
                  <a:gd name="T2" fmla="*/ 621 w 621"/>
                  <a:gd name="T3" fmla="*/ 241 h 423"/>
                  <a:gd name="T4" fmla="*/ 558 w 621"/>
                  <a:gd name="T5" fmla="*/ 241 h 423"/>
                  <a:gd name="T6" fmla="*/ 520 w 621"/>
                  <a:gd name="T7" fmla="*/ 249 h 423"/>
                  <a:gd name="T8" fmla="*/ 486 w 621"/>
                  <a:gd name="T9" fmla="*/ 241 h 423"/>
                  <a:gd name="T10" fmla="*/ 389 w 621"/>
                  <a:gd name="T11" fmla="*/ 241 h 423"/>
                  <a:gd name="T12" fmla="*/ 382 w 621"/>
                  <a:gd name="T13" fmla="*/ 245 h 423"/>
                  <a:gd name="T14" fmla="*/ 306 w 621"/>
                  <a:gd name="T15" fmla="*/ 321 h 423"/>
                  <a:gd name="T16" fmla="*/ 254 w 621"/>
                  <a:gd name="T17" fmla="*/ 351 h 423"/>
                  <a:gd name="T18" fmla="*/ 222 w 621"/>
                  <a:gd name="T19" fmla="*/ 346 h 423"/>
                  <a:gd name="T20" fmla="*/ 193 w 621"/>
                  <a:gd name="T21" fmla="*/ 351 h 423"/>
                  <a:gd name="T22" fmla="*/ 150 w 621"/>
                  <a:gd name="T23" fmla="*/ 354 h 423"/>
                  <a:gd name="T24" fmla="*/ 125 w 621"/>
                  <a:gd name="T25" fmla="*/ 363 h 423"/>
                  <a:gd name="T26" fmla="*/ 84 w 621"/>
                  <a:gd name="T27" fmla="*/ 401 h 423"/>
                  <a:gd name="T28" fmla="*/ 66 w 621"/>
                  <a:gd name="T29" fmla="*/ 423 h 423"/>
                  <a:gd name="T30" fmla="*/ 53 w 621"/>
                  <a:gd name="T31" fmla="*/ 360 h 423"/>
                  <a:gd name="T32" fmla="*/ 0 w 621"/>
                  <a:gd name="T33" fmla="*/ 364 h 423"/>
                  <a:gd name="T34" fmla="*/ 4 w 621"/>
                  <a:gd name="T35" fmla="*/ 340 h 423"/>
                  <a:gd name="T36" fmla="*/ 113 w 621"/>
                  <a:gd name="T37" fmla="*/ 261 h 423"/>
                  <a:gd name="T38" fmla="*/ 127 w 621"/>
                  <a:gd name="T39" fmla="*/ 155 h 423"/>
                  <a:gd name="T40" fmla="*/ 178 w 621"/>
                  <a:gd name="T41" fmla="*/ 117 h 423"/>
                  <a:gd name="T42" fmla="*/ 247 w 621"/>
                  <a:gd name="T43" fmla="*/ 83 h 423"/>
                  <a:gd name="T44" fmla="*/ 283 w 621"/>
                  <a:gd name="T45" fmla="*/ 45 h 423"/>
                  <a:gd name="T46" fmla="*/ 277 w 621"/>
                  <a:gd name="T47" fmla="*/ 0 h 423"/>
                  <a:gd name="T48" fmla="*/ 376 w 621"/>
                  <a:gd name="T49" fmla="*/ 20 h 423"/>
                  <a:gd name="T50" fmla="*/ 456 w 621"/>
                  <a:gd name="T51" fmla="*/ 43 h 423"/>
                  <a:gd name="T52" fmla="*/ 456 w 621"/>
                  <a:gd name="T53" fmla="*/ 91 h 423"/>
                  <a:gd name="T54" fmla="*/ 485 w 621"/>
                  <a:gd name="T55" fmla="*/ 148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21" h="423">
                    <a:moveTo>
                      <a:pt x="485" y="148"/>
                    </a:moveTo>
                    <a:lnTo>
                      <a:pt x="621" y="241"/>
                    </a:lnTo>
                    <a:lnTo>
                      <a:pt x="558" y="241"/>
                    </a:lnTo>
                    <a:lnTo>
                      <a:pt x="520" y="249"/>
                    </a:lnTo>
                    <a:lnTo>
                      <a:pt x="486" y="241"/>
                    </a:lnTo>
                    <a:lnTo>
                      <a:pt x="389" y="241"/>
                    </a:lnTo>
                    <a:lnTo>
                      <a:pt x="382" y="245"/>
                    </a:lnTo>
                    <a:lnTo>
                      <a:pt x="306" y="321"/>
                    </a:lnTo>
                    <a:lnTo>
                      <a:pt x="254" y="351"/>
                    </a:lnTo>
                    <a:lnTo>
                      <a:pt x="222" y="346"/>
                    </a:lnTo>
                    <a:lnTo>
                      <a:pt x="193" y="351"/>
                    </a:lnTo>
                    <a:lnTo>
                      <a:pt x="150" y="354"/>
                    </a:lnTo>
                    <a:lnTo>
                      <a:pt x="125" y="363"/>
                    </a:lnTo>
                    <a:lnTo>
                      <a:pt x="84" y="401"/>
                    </a:lnTo>
                    <a:lnTo>
                      <a:pt x="66" y="423"/>
                    </a:lnTo>
                    <a:lnTo>
                      <a:pt x="53" y="360"/>
                    </a:lnTo>
                    <a:lnTo>
                      <a:pt x="0" y="364"/>
                    </a:lnTo>
                    <a:lnTo>
                      <a:pt x="4" y="340"/>
                    </a:lnTo>
                    <a:lnTo>
                      <a:pt x="113" y="261"/>
                    </a:lnTo>
                    <a:lnTo>
                      <a:pt x="127" y="155"/>
                    </a:lnTo>
                    <a:lnTo>
                      <a:pt x="178" y="117"/>
                    </a:lnTo>
                    <a:lnTo>
                      <a:pt x="247" y="83"/>
                    </a:lnTo>
                    <a:lnTo>
                      <a:pt x="283" y="45"/>
                    </a:lnTo>
                    <a:lnTo>
                      <a:pt x="277" y="0"/>
                    </a:lnTo>
                    <a:lnTo>
                      <a:pt x="376" y="20"/>
                    </a:lnTo>
                    <a:lnTo>
                      <a:pt x="456" y="43"/>
                    </a:lnTo>
                    <a:lnTo>
                      <a:pt x="456" y="91"/>
                    </a:lnTo>
                    <a:lnTo>
                      <a:pt x="485" y="148"/>
                    </a:lnTo>
                    <a:close/>
                  </a:path>
                </a:pathLst>
              </a:custGeom>
              <a:grpFill/>
              <a:ln w="12700">
                <a:solidFill>
                  <a:srgbClr val="92D050"/>
                </a:solidFill>
                <a:headEnd/>
                <a:tailEnd/>
              </a:ln>
              <a:effectLst/>
            </p:spPr>
            <p:style>
              <a:lnRef idx="1">
                <a:schemeClr val="accent3"/>
              </a:lnRef>
              <a:fillRef idx="3">
                <a:schemeClr val="accent3"/>
              </a:fillRef>
              <a:effectRef idx="2">
                <a:schemeClr val="accent3"/>
              </a:effectRef>
              <a:fontRef idx="minor">
                <a:schemeClr val="lt1"/>
              </a:fontRef>
            </p:style>
            <p:txBody>
              <a:bodyPr/>
              <a:lstStyle/>
              <a:p>
                <a:endParaRPr lang="es-ES"/>
              </a:p>
            </p:txBody>
          </p:sp>
          <p:sp>
            <p:nvSpPr>
              <p:cNvPr id="57" name="Freeform 75"/>
              <p:cNvSpPr>
                <a:spLocks/>
              </p:cNvSpPr>
              <p:nvPr/>
            </p:nvSpPr>
            <p:spPr bwMode="auto">
              <a:xfrm>
                <a:off x="1883360" y="5454745"/>
                <a:ext cx="657802" cy="559919"/>
              </a:xfrm>
              <a:custGeom>
                <a:avLst/>
                <a:gdLst>
                  <a:gd name="T0" fmla="*/ 204 w 702"/>
                  <a:gd name="T1" fmla="*/ 225 h 598"/>
                  <a:gd name="T2" fmla="*/ 367 w 702"/>
                  <a:gd name="T3" fmla="*/ 220 h 598"/>
                  <a:gd name="T4" fmla="*/ 410 w 702"/>
                  <a:gd name="T5" fmla="*/ 210 h 598"/>
                  <a:gd name="T6" fmla="*/ 446 w 702"/>
                  <a:gd name="T7" fmla="*/ 172 h 598"/>
                  <a:gd name="T8" fmla="*/ 456 w 702"/>
                  <a:gd name="T9" fmla="*/ 107 h 598"/>
                  <a:gd name="T10" fmla="*/ 575 w 702"/>
                  <a:gd name="T11" fmla="*/ 0 h 598"/>
                  <a:gd name="T12" fmla="*/ 577 w 702"/>
                  <a:gd name="T13" fmla="*/ 15 h 598"/>
                  <a:gd name="T14" fmla="*/ 589 w 702"/>
                  <a:gd name="T15" fmla="*/ 19 h 598"/>
                  <a:gd name="T16" fmla="*/ 634 w 702"/>
                  <a:gd name="T17" fmla="*/ 29 h 598"/>
                  <a:gd name="T18" fmla="*/ 663 w 702"/>
                  <a:gd name="T19" fmla="*/ 41 h 598"/>
                  <a:gd name="T20" fmla="*/ 702 w 702"/>
                  <a:gd name="T21" fmla="*/ 97 h 598"/>
                  <a:gd name="T22" fmla="*/ 674 w 702"/>
                  <a:gd name="T23" fmla="*/ 124 h 598"/>
                  <a:gd name="T24" fmla="*/ 622 w 702"/>
                  <a:gd name="T25" fmla="*/ 143 h 598"/>
                  <a:gd name="T26" fmla="*/ 610 w 702"/>
                  <a:gd name="T27" fmla="*/ 191 h 598"/>
                  <a:gd name="T28" fmla="*/ 607 w 702"/>
                  <a:gd name="T29" fmla="*/ 239 h 598"/>
                  <a:gd name="T30" fmla="*/ 564 w 702"/>
                  <a:gd name="T31" fmla="*/ 282 h 598"/>
                  <a:gd name="T32" fmla="*/ 566 w 702"/>
                  <a:gd name="T33" fmla="*/ 333 h 598"/>
                  <a:gd name="T34" fmla="*/ 540 w 702"/>
                  <a:gd name="T35" fmla="*/ 374 h 598"/>
                  <a:gd name="T36" fmla="*/ 456 w 702"/>
                  <a:gd name="T37" fmla="*/ 453 h 598"/>
                  <a:gd name="T38" fmla="*/ 427 w 702"/>
                  <a:gd name="T39" fmla="*/ 506 h 598"/>
                  <a:gd name="T40" fmla="*/ 418 w 702"/>
                  <a:gd name="T41" fmla="*/ 576 h 598"/>
                  <a:gd name="T42" fmla="*/ 393 w 702"/>
                  <a:gd name="T43" fmla="*/ 587 h 598"/>
                  <a:gd name="T44" fmla="*/ 356 w 702"/>
                  <a:gd name="T45" fmla="*/ 573 h 598"/>
                  <a:gd name="T46" fmla="*/ 329 w 702"/>
                  <a:gd name="T47" fmla="*/ 576 h 598"/>
                  <a:gd name="T48" fmla="*/ 297 w 702"/>
                  <a:gd name="T49" fmla="*/ 593 h 598"/>
                  <a:gd name="T50" fmla="*/ 272 w 702"/>
                  <a:gd name="T51" fmla="*/ 593 h 598"/>
                  <a:gd name="T52" fmla="*/ 228 w 702"/>
                  <a:gd name="T53" fmla="*/ 598 h 598"/>
                  <a:gd name="T54" fmla="*/ 202 w 702"/>
                  <a:gd name="T55" fmla="*/ 584 h 598"/>
                  <a:gd name="T56" fmla="*/ 177 w 702"/>
                  <a:gd name="T57" fmla="*/ 567 h 598"/>
                  <a:gd name="T58" fmla="*/ 165 w 702"/>
                  <a:gd name="T59" fmla="*/ 576 h 598"/>
                  <a:gd name="T60" fmla="*/ 30 w 702"/>
                  <a:gd name="T61" fmla="*/ 484 h 598"/>
                  <a:gd name="T62" fmla="*/ 0 w 702"/>
                  <a:gd name="T63" fmla="*/ 428 h 598"/>
                  <a:gd name="T64" fmla="*/ 0 w 702"/>
                  <a:gd name="T65" fmla="*/ 378 h 598"/>
                  <a:gd name="T66" fmla="*/ 0 w 702"/>
                  <a:gd name="T67" fmla="*/ 333 h 598"/>
                  <a:gd name="T68" fmla="*/ 24 w 702"/>
                  <a:gd name="T69" fmla="*/ 318 h 598"/>
                  <a:gd name="T70" fmla="*/ 146 w 702"/>
                  <a:gd name="T71" fmla="*/ 299 h 598"/>
                  <a:gd name="T72" fmla="*/ 204 w 702"/>
                  <a:gd name="T73" fmla="*/ 225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02" h="598">
                    <a:moveTo>
                      <a:pt x="204" y="225"/>
                    </a:moveTo>
                    <a:lnTo>
                      <a:pt x="367" y="220"/>
                    </a:lnTo>
                    <a:lnTo>
                      <a:pt x="410" y="210"/>
                    </a:lnTo>
                    <a:lnTo>
                      <a:pt x="446" y="172"/>
                    </a:lnTo>
                    <a:lnTo>
                      <a:pt x="456" y="107"/>
                    </a:lnTo>
                    <a:lnTo>
                      <a:pt x="575" y="0"/>
                    </a:lnTo>
                    <a:lnTo>
                      <a:pt x="577" y="15"/>
                    </a:lnTo>
                    <a:lnTo>
                      <a:pt x="589" y="19"/>
                    </a:lnTo>
                    <a:lnTo>
                      <a:pt x="634" y="29"/>
                    </a:lnTo>
                    <a:lnTo>
                      <a:pt x="663" y="41"/>
                    </a:lnTo>
                    <a:lnTo>
                      <a:pt x="702" y="97"/>
                    </a:lnTo>
                    <a:lnTo>
                      <a:pt x="674" y="124"/>
                    </a:lnTo>
                    <a:lnTo>
                      <a:pt x="622" y="143"/>
                    </a:lnTo>
                    <a:lnTo>
                      <a:pt x="610" y="191"/>
                    </a:lnTo>
                    <a:lnTo>
                      <a:pt x="607" y="239"/>
                    </a:lnTo>
                    <a:lnTo>
                      <a:pt x="564" y="282"/>
                    </a:lnTo>
                    <a:lnTo>
                      <a:pt x="566" y="333"/>
                    </a:lnTo>
                    <a:lnTo>
                      <a:pt x="540" y="374"/>
                    </a:lnTo>
                    <a:lnTo>
                      <a:pt x="456" y="453"/>
                    </a:lnTo>
                    <a:lnTo>
                      <a:pt x="427" y="506"/>
                    </a:lnTo>
                    <a:lnTo>
                      <a:pt x="418" y="576"/>
                    </a:lnTo>
                    <a:lnTo>
                      <a:pt x="393" y="587"/>
                    </a:lnTo>
                    <a:lnTo>
                      <a:pt x="356" y="573"/>
                    </a:lnTo>
                    <a:lnTo>
                      <a:pt x="329" y="576"/>
                    </a:lnTo>
                    <a:lnTo>
                      <a:pt x="297" y="593"/>
                    </a:lnTo>
                    <a:lnTo>
                      <a:pt x="272" y="593"/>
                    </a:lnTo>
                    <a:lnTo>
                      <a:pt x="228" y="598"/>
                    </a:lnTo>
                    <a:lnTo>
                      <a:pt x="202" y="584"/>
                    </a:lnTo>
                    <a:lnTo>
                      <a:pt x="177" y="567"/>
                    </a:lnTo>
                    <a:lnTo>
                      <a:pt x="165" y="576"/>
                    </a:lnTo>
                    <a:lnTo>
                      <a:pt x="30" y="484"/>
                    </a:lnTo>
                    <a:lnTo>
                      <a:pt x="0" y="428"/>
                    </a:lnTo>
                    <a:lnTo>
                      <a:pt x="0" y="378"/>
                    </a:lnTo>
                    <a:lnTo>
                      <a:pt x="0" y="333"/>
                    </a:lnTo>
                    <a:lnTo>
                      <a:pt x="24" y="318"/>
                    </a:lnTo>
                    <a:lnTo>
                      <a:pt x="146" y="299"/>
                    </a:lnTo>
                    <a:lnTo>
                      <a:pt x="204" y="225"/>
                    </a:lnTo>
                    <a:close/>
                  </a:path>
                </a:pathLst>
              </a:custGeom>
              <a:grpFill/>
              <a:ln w="12700">
                <a:solidFill>
                  <a:srgbClr val="92D050"/>
                </a:solidFill>
                <a:headEnd/>
                <a:tailEnd/>
              </a:ln>
              <a:effectLst/>
            </p:spPr>
            <p:style>
              <a:lnRef idx="1">
                <a:schemeClr val="accent3"/>
              </a:lnRef>
              <a:fillRef idx="3">
                <a:schemeClr val="accent3"/>
              </a:fillRef>
              <a:effectRef idx="2">
                <a:schemeClr val="accent3"/>
              </a:effectRef>
              <a:fontRef idx="minor">
                <a:schemeClr val="lt1"/>
              </a:fontRef>
            </p:style>
            <p:txBody>
              <a:bodyPr/>
              <a:lstStyle/>
              <a:p>
                <a:endParaRPr lang="es-ES"/>
              </a:p>
            </p:txBody>
          </p:sp>
          <p:sp>
            <p:nvSpPr>
              <p:cNvPr id="58" name="Freeform 77"/>
              <p:cNvSpPr>
                <a:spLocks/>
              </p:cNvSpPr>
              <p:nvPr/>
            </p:nvSpPr>
            <p:spPr bwMode="auto">
              <a:xfrm>
                <a:off x="2274889" y="5545991"/>
                <a:ext cx="442959" cy="472821"/>
              </a:xfrm>
              <a:custGeom>
                <a:avLst/>
                <a:gdLst>
                  <a:gd name="T0" fmla="*/ 146 w 472"/>
                  <a:gd name="T1" fmla="*/ 185 h 505"/>
                  <a:gd name="T2" fmla="*/ 189 w 472"/>
                  <a:gd name="T3" fmla="*/ 142 h 505"/>
                  <a:gd name="T4" fmla="*/ 192 w 472"/>
                  <a:gd name="T5" fmla="*/ 94 h 505"/>
                  <a:gd name="T6" fmla="*/ 204 w 472"/>
                  <a:gd name="T7" fmla="*/ 46 h 505"/>
                  <a:gd name="T8" fmla="*/ 258 w 472"/>
                  <a:gd name="T9" fmla="*/ 27 h 505"/>
                  <a:gd name="T10" fmla="*/ 284 w 472"/>
                  <a:gd name="T11" fmla="*/ 0 h 505"/>
                  <a:gd name="T12" fmla="*/ 321 w 472"/>
                  <a:gd name="T13" fmla="*/ 3 h 505"/>
                  <a:gd name="T14" fmla="*/ 341 w 472"/>
                  <a:gd name="T15" fmla="*/ 29 h 505"/>
                  <a:gd name="T16" fmla="*/ 333 w 472"/>
                  <a:gd name="T17" fmla="*/ 53 h 505"/>
                  <a:gd name="T18" fmla="*/ 338 w 472"/>
                  <a:gd name="T19" fmla="*/ 79 h 505"/>
                  <a:gd name="T20" fmla="*/ 362 w 472"/>
                  <a:gd name="T21" fmla="*/ 103 h 505"/>
                  <a:gd name="T22" fmla="*/ 411 w 472"/>
                  <a:gd name="T23" fmla="*/ 175 h 505"/>
                  <a:gd name="T24" fmla="*/ 441 w 472"/>
                  <a:gd name="T25" fmla="*/ 179 h 505"/>
                  <a:gd name="T26" fmla="*/ 472 w 472"/>
                  <a:gd name="T27" fmla="*/ 216 h 505"/>
                  <a:gd name="T28" fmla="*/ 462 w 472"/>
                  <a:gd name="T29" fmla="*/ 233 h 505"/>
                  <a:gd name="T30" fmla="*/ 441 w 472"/>
                  <a:gd name="T31" fmla="*/ 242 h 505"/>
                  <a:gd name="T32" fmla="*/ 416 w 472"/>
                  <a:gd name="T33" fmla="*/ 270 h 505"/>
                  <a:gd name="T34" fmla="*/ 399 w 472"/>
                  <a:gd name="T35" fmla="*/ 322 h 505"/>
                  <a:gd name="T36" fmla="*/ 377 w 472"/>
                  <a:gd name="T37" fmla="*/ 376 h 505"/>
                  <a:gd name="T38" fmla="*/ 344 w 472"/>
                  <a:gd name="T39" fmla="*/ 448 h 505"/>
                  <a:gd name="T40" fmla="*/ 333 w 472"/>
                  <a:gd name="T41" fmla="*/ 470 h 505"/>
                  <a:gd name="T42" fmla="*/ 315 w 472"/>
                  <a:gd name="T43" fmla="*/ 487 h 505"/>
                  <a:gd name="T44" fmla="*/ 290 w 472"/>
                  <a:gd name="T45" fmla="*/ 487 h 505"/>
                  <a:gd name="T46" fmla="*/ 272 w 472"/>
                  <a:gd name="T47" fmla="*/ 476 h 505"/>
                  <a:gd name="T48" fmla="*/ 239 w 472"/>
                  <a:gd name="T49" fmla="*/ 449 h 505"/>
                  <a:gd name="T50" fmla="*/ 148 w 472"/>
                  <a:gd name="T51" fmla="*/ 449 h 505"/>
                  <a:gd name="T52" fmla="*/ 123 w 472"/>
                  <a:gd name="T53" fmla="*/ 487 h 505"/>
                  <a:gd name="T54" fmla="*/ 101 w 472"/>
                  <a:gd name="T55" fmla="*/ 501 h 505"/>
                  <a:gd name="T56" fmla="*/ 71 w 472"/>
                  <a:gd name="T57" fmla="*/ 505 h 505"/>
                  <a:gd name="T58" fmla="*/ 54 w 472"/>
                  <a:gd name="T59" fmla="*/ 487 h 505"/>
                  <a:gd name="T60" fmla="*/ 29 w 472"/>
                  <a:gd name="T61" fmla="*/ 476 h 505"/>
                  <a:gd name="T62" fmla="*/ 0 w 472"/>
                  <a:gd name="T63" fmla="*/ 479 h 505"/>
                  <a:gd name="T64" fmla="*/ 9 w 472"/>
                  <a:gd name="T65" fmla="*/ 410 h 505"/>
                  <a:gd name="T66" fmla="*/ 34 w 472"/>
                  <a:gd name="T67" fmla="*/ 359 h 505"/>
                  <a:gd name="T68" fmla="*/ 123 w 472"/>
                  <a:gd name="T69" fmla="*/ 275 h 505"/>
                  <a:gd name="T70" fmla="*/ 148 w 472"/>
                  <a:gd name="T71" fmla="*/ 236 h 505"/>
                  <a:gd name="T72" fmla="*/ 146 w 472"/>
                  <a:gd name="T73" fmla="*/ 18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72" h="505">
                    <a:moveTo>
                      <a:pt x="146" y="185"/>
                    </a:moveTo>
                    <a:lnTo>
                      <a:pt x="189" y="142"/>
                    </a:lnTo>
                    <a:lnTo>
                      <a:pt x="192" y="94"/>
                    </a:lnTo>
                    <a:lnTo>
                      <a:pt x="204" y="46"/>
                    </a:lnTo>
                    <a:lnTo>
                      <a:pt x="258" y="27"/>
                    </a:lnTo>
                    <a:lnTo>
                      <a:pt x="284" y="0"/>
                    </a:lnTo>
                    <a:lnTo>
                      <a:pt x="321" y="3"/>
                    </a:lnTo>
                    <a:lnTo>
                      <a:pt x="341" y="29"/>
                    </a:lnTo>
                    <a:lnTo>
                      <a:pt x="333" y="53"/>
                    </a:lnTo>
                    <a:lnTo>
                      <a:pt x="338" y="79"/>
                    </a:lnTo>
                    <a:lnTo>
                      <a:pt x="362" y="103"/>
                    </a:lnTo>
                    <a:lnTo>
                      <a:pt x="411" y="175"/>
                    </a:lnTo>
                    <a:lnTo>
                      <a:pt x="441" y="179"/>
                    </a:lnTo>
                    <a:lnTo>
                      <a:pt x="472" y="216"/>
                    </a:lnTo>
                    <a:lnTo>
                      <a:pt x="462" y="233"/>
                    </a:lnTo>
                    <a:lnTo>
                      <a:pt x="441" y="242"/>
                    </a:lnTo>
                    <a:lnTo>
                      <a:pt x="416" y="270"/>
                    </a:lnTo>
                    <a:lnTo>
                      <a:pt x="399" y="322"/>
                    </a:lnTo>
                    <a:lnTo>
                      <a:pt x="377" y="376"/>
                    </a:lnTo>
                    <a:lnTo>
                      <a:pt x="344" y="448"/>
                    </a:lnTo>
                    <a:lnTo>
                      <a:pt x="333" y="470"/>
                    </a:lnTo>
                    <a:lnTo>
                      <a:pt x="315" y="487"/>
                    </a:lnTo>
                    <a:lnTo>
                      <a:pt x="290" y="487"/>
                    </a:lnTo>
                    <a:lnTo>
                      <a:pt x="272" y="476"/>
                    </a:lnTo>
                    <a:lnTo>
                      <a:pt x="239" y="449"/>
                    </a:lnTo>
                    <a:lnTo>
                      <a:pt x="148" y="449"/>
                    </a:lnTo>
                    <a:lnTo>
                      <a:pt x="123" y="487"/>
                    </a:lnTo>
                    <a:lnTo>
                      <a:pt x="101" y="501"/>
                    </a:lnTo>
                    <a:lnTo>
                      <a:pt x="71" y="505"/>
                    </a:lnTo>
                    <a:lnTo>
                      <a:pt x="54" y="487"/>
                    </a:lnTo>
                    <a:lnTo>
                      <a:pt x="29" y="476"/>
                    </a:lnTo>
                    <a:lnTo>
                      <a:pt x="0" y="479"/>
                    </a:lnTo>
                    <a:lnTo>
                      <a:pt x="9" y="410"/>
                    </a:lnTo>
                    <a:lnTo>
                      <a:pt x="34" y="359"/>
                    </a:lnTo>
                    <a:lnTo>
                      <a:pt x="123" y="275"/>
                    </a:lnTo>
                    <a:lnTo>
                      <a:pt x="148" y="236"/>
                    </a:lnTo>
                    <a:lnTo>
                      <a:pt x="146" y="185"/>
                    </a:lnTo>
                    <a:close/>
                  </a:path>
                </a:pathLst>
              </a:custGeom>
              <a:grpFill/>
              <a:ln w="12700">
                <a:solidFill>
                  <a:srgbClr val="92D050"/>
                </a:solidFill>
                <a:headEnd/>
                <a:tailEnd/>
              </a:ln>
              <a:effectLst/>
            </p:spPr>
            <p:style>
              <a:lnRef idx="1">
                <a:schemeClr val="accent3"/>
              </a:lnRef>
              <a:fillRef idx="3">
                <a:schemeClr val="accent3"/>
              </a:fillRef>
              <a:effectRef idx="2">
                <a:schemeClr val="accent3"/>
              </a:effectRef>
              <a:fontRef idx="minor">
                <a:schemeClr val="lt1"/>
              </a:fontRef>
            </p:style>
            <p:txBody>
              <a:bodyPr/>
              <a:lstStyle/>
              <a:p>
                <a:endParaRPr lang="es-ES"/>
              </a:p>
            </p:txBody>
          </p:sp>
          <p:sp>
            <p:nvSpPr>
              <p:cNvPr id="59" name="Freeform 76"/>
              <p:cNvSpPr>
                <a:spLocks/>
              </p:cNvSpPr>
              <p:nvPr/>
            </p:nvSpPr>
            <p:spPr bwMode="auto">
              <a:xfrm>
                <a:off x="1847691" y="5274741"/>
                <a:ext cx="621304" cy="477798"/>
              </a:xfrm>
              <a:custGeom>
                <a:avLst/>
                <a:gdLst>
                  <a:gd name="T0" fmla="*/ 12 w 662"/>
                  <a:gd name="T1" fmla="*/ 143 h 509"/>
                  <a:gd name="T2" fmla="*/ 14 w 662"/>
                  <a:gd name="T3" fmla="*/ 82 h 509"/>
                  <a:gd name="T4" fmla="*/ 27 w 662"/>
                  <a:gd name="T5" fmla="*/ 68 h 509"/>
                  <a:gd name="T6" fmla="*/ 81 w 662"/>
                  <a:gd name="T7" fmla="*/ 69 h 509"/>
                  <a:gd name="T8" fmla="*/ 157 w 662"/>
                  <a:gd name="T9" fmla="*/ 56 h 509"/>
                  <a:gd name="T10" fmla="*/ 180 w 662"/>
                  <a:gd name="T11" fmla="*/ 41 h 509"/>
                  <a:gd name="T12" fmla="*/ 218 w 662"/>
                  <a:gd name="T13" fmla="*/ 72 h 509"/>
                  <a:gd name="T14" fmla="*/ 247 w 662"/>
                  <a:gd name="T15" fmla="*/ 41 h 509"/>
                  <a:gd name="T16" fmla="*/ 287 w 662"/>
                  <a:gd name="T17" fmla="*/ 59 h 509"/>
                  <a:gd name="T18" fmla="*/ 318 w 662"/>
                  <a:gd name="T19" fmla="*/ 24 h 509"/>
                  <a:gd name="T20" fmla="*/ 360 w 662"/>
                  <a:gd name="T21" fmla="*/ 41 h 509"/>
                  <a:gd name="T22" fmla="*/ 409 w 662"/>
                  <a:gd name="T23" fmla="*/ 31 h 509"/>
                  <a:gd name="T24" fmla="*/ 439 w 662"/>
                  <a:gd name="T25" fmla="*/ 59 h 509"/>
                  <a:gd name="T26" fmla="*/ 466 w 662"/>
                  <a:gd name="T27" fmla="*/ 24 h 509"/>
                  <a:gd name="T28" fmla="*/ 495 w 662"/>
                  <a:gd name="T29" fmla="*/ 31 h 509"/>
                  <a:gd name="T30" fmla="*/ 517 w 662"/>
                  <a:gd name="T31" fmla="*/ 0 h 509"/>
                  <a:gd name="T32" fmla="*/ 568 w 662"/>
                  <a:gd name="T33" fmla="*/ 24 h 509"/>
                  <a:gd name="T34" fmla="*/ 595 w 662"/>
                  <a:gd name="T35" fmla="*/ 18 h 509"/>
                  <a:gd name="T36" fmla="*/ 662 w 662"/>
                  <a:gd name="T37" fmla="*/ 115 h 509"/>
                  <a:gd name="T38" fmla="*/ 613 w 662"/>
                  <a:gd name="T39" fmla="*/ 191 h 509"/>
                  <a:gd name="T40" fmla="*/ 496 w 662"/>
                  <a:gd name="T41" fmla="*/ 297 h 509"/>
                  <a:gd name="T42" fmla="*/ 484 w 662"/>
                  <a:gd name="T43" fmla="*/ 362 h 509"/>
                  <a:gd name="T44" fmla="*/ 447 w 662"/>
                  <a:gd name="T45" fmla="*/ 403 h 509"/>
                  <a:gd name="T46" fmla="*/ 410 w 662"/>
                  <a:gd name="T47" fmla="*/ 410 h 509"/>
                  <a:gd name="T48" fmla="*/ 243 w 662"/>
                  <a:gd name="T49" fmla="*/ 417 h 509"/>
                  <a:gd name="T50" fmla="*/ 184 w 662"/>
                  <a:gd name="T51" fmla="*/ 490 h 509"/>
                  <a:gd name="T52" fmla="*/ 64 w 662"/>
                  <a:gd name="T53" fmla="*/ 509 h 509"/>
                  <a:gd name="T54" fmla="*/ 57 w 662"/>
                  <a:gd name="T55" fmla="*/ 460 h 509"/>
                  <a:gd name="T56" fmla="*/ 41 w 662"/>
                  <a:gd name="T57" fmla="*/ 421 h 509"/>
                  <a:gd name="T58" fmla="*/ 41 w 662"/>
                  <a:gd name="T59" fmla="*/ 322 h 509"/>
                  <a:gd name="T60" fmla="*/ 22 w 662"/>
                  <a:gd name="T61" fmla="*/ 236 h 509"/>
                  <a:gd name="T62" fmla="*/ 0 w 662"/>
                  <a:gd name="T63" fmla="*/ 188 h 509"/>
                  <a:gd name="T64" fmla="*/ 12 w 662"/>
                  <a:gd name="T65" fmla="*/ 143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2" h="509">
                    <a:moveTo>
                      <a:pt x="12" y="143"/>
                    </a:moveTo>
                    <a:lnTo>
                      <a:pt x="14" y="82"/>
                    </a:lnTo>
                    <a:lnTo>
                      <a:pt x="27" y="68"/>
                    </a:lnTo>
                    <a:lnTo>
                      <a:pt x="81" y="69"/>
                    </a:lnTo>
                    <a:lnTo>
                      <a:pt x="157" y="56"/>
                    </a:lnTo>
                    <a:lnTo>
                      <a:pt x="180" y="41"/>
                    </a:lnTo>
                    <a:lnTo>
                      <a:pt x="218" y="72"/>
                    </a:lnTo>
                    <a:lnTo>
                      <a:pt x="247" y="41"/>
                    </a:lnTo>
                    <a:lnTo>
                      <a:pt x="287" y="59"/>
                    </a:lnTo>
                    <a:lnTo>
                      <a:pt x="318" y="24"/>
                    </a:lnTo>
                    <a:lnTo>
                      <a:pt x="360" y="41"/>
                    </a:lnTo>
                    <a:lnTo>
                      <a:pt x="409" y="31"/>
                    </a:lnTo>
                    <a:lnTo>
                      <a:pt x="439" y="59"/>
                    </a:lnTo>
                    <a:lnTo>
                      <a:pt x="466" y="24"/>
                    </a:lnTo>
                    <a:lnTo>
                      <a:pt x="495" y="31"/>
                    </a:lnTo>
                    <a:lnTo>
                      <a:pt x="517" y="0"/>
                    </a:lnTo>
                    <a:lnTo>
                      <a:pt x="568" y="24"/>
                    </a:lnTo>
                    <a:lnTo>
                      <a:pt x="595" y="18"/>
                    </a:lnTo>
                    <a:lnTo>
                      <a:pt x="662" y="115"/>
                    </a:lnTo>
                    <a:lnTo>
                      <a:pt x="613" y="191"/>
                    </a:lnTo>
                    <a:lnTo>
                      <a:pt x="496" y="297"/>
                    </a:lnTo>
                    <a:lnTo>
                      <a:pt x="484" y="362"/>
                    </a:lnTo>
                    <a:lnTo>
                      <a:pt x="447" y="403"/>
                    </a:lnTo>
                    <a:lnTo>
                      <a:pt x="410" y="410"/>
                    </a:lnTo>
                    <a:lnTo>
                      <a:pt x="243" y="417"/>
                    </a:lnTo>
                    <a:lnTo>
                      <a:pt x="184" y="490"/>
                    </a:lnTo>
                    <a:lnTo>
                      <a:pt x="64" y="509"/>
                    </a:lnTo>
                    <a:lnTo>
                      <a:pt x="57" y="460"/>
                    </a:lnTo>
                    <a:lnTo>
                      <a:pt x="41" y="421"/>
                    </a:lnTo>
                    <a:lnTo>
                      <a:pt x="41" y="322"/>
                    </a:lnTo>
                    <a:lnTo>
                      <a:pt x="22" y="236"/>
                    </a:lnTo>
                    <a:lnTo>
                      <a:pt x="0" y="188"/>
                    </a:lnTo>
                    <a:lnTo>
                      <a:pt x="12" y="143"/>
                    </a:lnTo>
                    <a:close/>
                  </a:path>
                </a:pathLst>
              </a:custGeom>
              <a:grpFill/>
              <a:ln w="12700">
                <a:solidFill>
                  <a:srgbClr val="92D050"/>
                </a:solidFill>
                <a:headEnd/>
                <a:tailEnd/>
              </a:ln>
              <a:effectLst/>
            </p:spPr>
            <p:style>
              <a:lnRef idx="1">
                <a:schemeClr val="accent3"/>
              </a:lnRef>
              <a:fillRef idx="3">
                <a:schemeClr val="accent3"/>
              </a:fillRef>
              <a:effectRef idx="2">
                <a:schemeClr val="accent3"/>
              </a:effectRef>
              <a:fontRef idx="minor">
                <a:schemeClr val="lt1"/>
              </a:fontRef>
            </p:style>
            <p:txBody>
              <a:bodyPr/>
              <a:lstStyle/>
              <a:p>
                <a:endParaRPr lang="es-ES"/>
              </a:p>
            </p:txBody>
          </p:sp>
          <p:sp>
            <p:nvSpPr>
              <p:cNvPr id="60" name="Freeform 79"/>
              <p:cNvSpPr>
                <a:spLocks/>
              </p:cNvSpPr>
              <p:nvPr/>
            </p:nvSpPr>
            <p:spPr bwMode="auto">
              <a:xfrm>
                <a:off x="1432935" y="5174370"/>
                <a:ext cx="475310" cy="634575"/>
              </a:xfrm>
              <a:custGeom>
                <a:avLst/>
                <a:gdLst>
                  <a:gd name="T0" fmla="*/ 115 w 507"/>
                  <a:gd name="T1" fmla="*/ 456 h 676"/>
                  <a:gd name="T2" fmla="*/ 89 w 507"/>
                  <a:gd name="T3" fmla="*/ 343 h 676"/>
                  <a:gd name="T4" fmla="*/ 72 w 507"/>
                  <a:gd name="T5" fmla="*/ 290 h 676"/>
                  <a:gd name="T6" fmla="*/ 0 w 507"/>
                  <a:gd name="T7" fmla="*/ 247 h 676"/>
                  <a:gd name="T8" fmla="*/ 40 w 507"/>
                  <a:gd name="T9" fmla="*/ 209 h 676"/>
                  <a:gd name="T10" fmla="*/ 21 w 507"/>
                  <a:gd name="T11" fmla="*/ 147 h 676"/>
                  <a:gd name="T12" fmla="*/ 25 w 507"/>
                  <a:gd name="T13" fmla="*/ 121 h 676"/>
                  <a:gd name="T14" fmla="*/ 138 w 507"/>
                  <a:gd name="T15" fmla="*/ 44 h 676"/>
                  <a:gd name="T16" fmla="*/ 138 w 507"/>
                  <a:gd name="T17" fmla="*/ 16 h 676"/>
                  <a:gd name="T18" fmla="*/ 156 w 507"/>
                  <a:gd name="T19" fmla="*/ 0 h 676"/>
                  <a:gd name="T20" fmla="*/ 194 w 507"/>
                  <a:gd name="T21" fmla="*/ 4 h 676"/>
                  <a:gd name="T22" fmla="*/ 263 w 507"/>
                  <a:gd name="T23" fmla="*/ 68 h 676"/>
                  <a:gd name="T24" fmla="*/ 306 w 507"/>
                  <a:gd name="T25" fmla="*/ 78 h 676"/>
                  <a:gd name="T26" fmla="*/ 457 w 507"/>
                  <a:gd name="T27" fmla="*/ 189 h 676"/>
                  <a:gd name="T28" fmla="*/ 455 w 507"/>
                  <a:gd name="T29" fmla="*/ 252 h 676"/>
                  <a:gd name="T30" fmla="*/ 441 w 507"/>
                  <a:gd name="T31" fmla="*/ 295 h 676"/>
                  <a:gd name="T32" fmla="*/ 467 w 507"/>
                  <a:gd name="T33" fmla="*/ 344 h 676"/>
                  <a:gd name="T34" fmla="*/ 483 w 507"/>
                  <a:gd name="T35" fmla="*/ 429 h 676"/>
                  <a:gd name="T36" fmla="*/ 483 w 507"/>
                  <a:gd name="T37" fmla="*/ 529 h 676"/>
                  <a:gd name="T38" fmla="*/ 499 w 507"/>
                  <a:gd name="T39" fmla="*/ 566 h 676"/>
                  <a:gd name="T40" fmla="*/ 507 w 507"/>
                  <a:gd name="T41" fmla="*/ 616 h 676"/>
                  <a:gd name="T42" fmla="*/ 481 w 507"/>
                  <a:gd name="T43" fmla="*/ 629 h 676"/>
                  <a:gd name="T44" fmla="*/ 481 w 507"/>
                  <a:gd name="T45" fmla="*/ 676 h 676"/>
                  <a:gd name="T46" fmla="*/ 396 w 507"/>
                  <a:gd name="T47" fmla="*/ 651 h 676"/>
                  <a:gd name="T48" fmla="*/ 302 w 507"/>
                  <a:gd name="T49" fmla="*/ 633 h 676"/>
                  <a:gd name="T50" fmla="*/ 283 w 507"/>
                  <a:gd name="T51" fmla="*/ 531 h 676"/>
                  <a:gd name="T52" fmla="*/ 258 w 507"/>
                  <a:gd name="T53" fmla="*/ 489 h 676"/>
                  <a:gd name="T54" fmla="*/ 176 w 507"/>
                  <a:gd name="T55" fmla="*/ 453 h 676"/>
                  <a:gd name="T56" fmla="*/ 115 w 507"/>
                  <a:gd name="T57" fmla="*/ 456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7" h="676">
                    <a:moveTo>
                      <a:pt x="115" y="456"/>
                    </a:moveTo>
                    <a:lnTo>
                      <a:pt x="89" y="343"/>
                    </a:lnTo>
                    <a:lnTo>
                      <a:pt x="72" y="290"/>
                    </a:lnTo>
                    <a:lnTo>
                      <a:pt x="0" y="247"/>
                    </a:lnTo>
                    <a:lnTo>
                      <a:pt x="40" y="209"/>
                    </a:lnTo>
                    <a:lnTo>
                      <a:pt x="21" y="147"/>
                    </a:lnTo>
                    <a:lnTo>
                      <a:pt x="25" y="121"/>
                    </a:lnTo>
                    <a:lnTo>
                      <a:pt x="138" y="44"/>
                    </a:lnTo>
                    <a:lnTo>
                      <a:pt x="138" y="16"/>
                    </a:lnTo>
                    <a:lnTo>
                      <a:pt x="156" y="0"/>
                    </a:lnTo>
                    <a:lnTo>
                      <a:pt x="194" y="4"/>
                    </a:lnTo>
                    <a:lnTo>
                      <a:pt x="263" y="68"/>
                    </a:lnTo>
                    <a:lnTo>
                      <a:pt x="306" y="78"/>
                    </a:lnTo>
                    <a:lnTo>
                      <a:pt x="457" y="189"/>
                    </a:lnTo>
                    <a:lnTo>
                      <a:pt x="455" y="252"/>
                    </a:lnTo>
                    <a:lnTo>
                      <a:pt x="441" y="295"/>
                    </a:lnTo>
                    <a:lnTo>
                      <a:pt x="467" y="344"/>
                    </a:lnTo>
                    <a:lnTo>
                      <a:pt x="483" y="429"/>
                    </a:lnTo>
                    <a:lnTo>
                      <a:pt x="483" y="529"/>
                    </a:lnTo>
                    <a:lnTo>
                      <a:pt x="499" y="566"/>
                    </a:lnTo>
                    <a:lnTo>
                      <a:pt x="507" y="616"/>
                    </a:lnTo>
                    <a:lnTo>
                      <a:pt x="481" y="629"/>
                    </a:lnTo>
                    <a:lnTo>
                      <a:pt x="481" y="676"/>
                    </a:lnTo>
                    <a:lnTo>
                      <a:pt x="396" y="651"/>
                    </a:lnTo>
                    <a:lnTo>
                      <a:pt x="302" y="633"/>
                    </a:lnTo>
                    <a:lnTo>
                      <a:pt x="283" y="531"/>
                    </a:lnTo>
                    <a:lnTo>
                      <a:pt x="258" y="489"/>
                    </a:lnTo>
                    <a:lnTo>
                      <a:pt x="176" y="453"/>
                    </a:lnTo>
                    <a:lnTo>
                      <a:pt x="115" y="456"/>
                    </a:lnTo>
                    <a:close/>
                  </a:path>
                </a:pathLst>
              </a:custGeom>
              <a:grpFill/>
              <a:ln w="12700">
                <a:solidFill>
                  <a:srgbClr val="92D050"/>
                </a:solidFill>
                <a:headEnd/>
                <a:tailEnd/>
              </a:ln>
              <a:effectLst/>
            </p:spPr>
            <p:style>
              <a:lnRef idx="1">
                <a:schemeClr val="accent3"/>
              </a:lnRef>
              <a:fillRef idx="3">
                <a:schemeClr val="accent3"/>
              </a:fillRef>
              <a:effectRef idx="2">
                <a:schemeClr val="accent3"/>
              </a:effectRef>
              <a:fontRef idx="minor">
                <a:schemeClr val="lt1"/>
              </a:fontRef>
            </p:style>
            <p:txBody>
              <a:bodyPr/>
              <a:lstStyle/>
              <a:p>
                <a:endParaRPr lang="es-ES"/>
              </a:p>
            </p:txBody>
          </p:sp>
        </p:grpSp>
        <p:sp>
          <p:nvSpPr>
            <p:cNvPr id="61" name="Freeform 82"/>
            <p:cNvSpPr>
              <a:spLocks/>
            </p:cNvSpPr>
            <p:nvPr/>
          </p:nvSpPr>
          <p:spPr bwMode="auto">
            <a:xfrm>
              <a:off x="973664" y="2440712"/>
              <a:ext cx="366743" cy="294505"/>
            </a:xfrm>
            <a:custGeom>
              <a:avLst/>
              <a:gdLst>
                <a:gd name="T0" fmla="*/ 737 w 737"/>
                <a:gd name="T1" fmla="*/ 205 h 591"/>
                <a:gd name="T2" fmla="*/ 694 w 737"/>
                <a:gd name="T3" fmla="*/ 305 h 591"/>
                <a:gd name="T4" fmla="*/ 641 w 737"/>
                <a:gd name="T5" fmla="*/ 374 h 591"/>
                <a:gd name="T6" fmla="*/ 629 w 737"/>
                <a:gd name="T7" fmla="*/ 435 h 591"/>
                <a:gd name="T8" fmla="*/ 575 w 737"/>
                <a:gd name="T9" fmla="*/ 451 h 591"/>
                <a:gd name="T10" fmla="*/ 532 w 737"/>
                <a:gd name="T11" fmla="*/ 555 h 591"/>
                <a:gd name="T12" fmla="*/ 488 w 737"/>
                <a:gd name="T13" fmla="*/ 569 h 591"/>
                <a:gd name="T14" fmla="*/ 444 w 737"/>
                <a:gd name="T15" fmla="*/ 550 h 591"/>
                <a:gd name="T16" fmla="*/ 402 w 737"/>
                <a:gd name="T17" fmla="*/ 558 h 591"/>
                <a:gd name="T18" fmla="*/ 327 w 737"/>
                <a:gd name="T19" fmla="*/ 468 h 591"/>
                <a:gd name="T20" fmla="*/ 296 w 737"/>
                <a:gd name="T21" fmla="*/ 466 h 591"/>
                <a:gd name="T22" fmla="*/ 231 w 737"/>
                <a:gd name="T23" fmla="*/ 511 h 591"/>
                <a:gd name="T24" fmla="*/ 172 w 737"/>
                <a:gd name="T25" fmla="*/ 525 h 591"/>
                <a:gd name="T26" fmla="*/ 145 w 737"/>
                <a:gd name="T27" fmla="*/ 575 h 591"/>
                <a:gd name="T28" fmla="*/ 130 w 737"/>
                <a:gd name="T29" fmla="*/ 586 h 591"/>
                <a:gd name="T30" fmla="*/ 93 w 737"/>
                <a:gd name="T31" fmla="*/ 556 h 591"/>
                <a:gd name="T32" fmla="*/ 15 w 737"/>
                <a:gd name="T33" fmla="*/ 591 h 591"/>
                <a:gd name="T34" fmla="*/ 0 w 737"/>
                <a:gd name="T35" fmla="*/ 535 h 591"/>
                <a:gd name="T36" fmla="*/ 83 w 737"/>
                <a:gd name="T37" fmla="*/ 482 h 591"/>
                <a:gd name="T38" fmla="*/ 68 w 737"/>
                <a:gd name="T39" fmla="*/ 448 h 591"/>
                <a:gd name="T40" fmla="*/ 55 w 737"/>
                <a:gd name="T41" fmla="*/ 416 h 591"/>
                <a:gd name="T42" fmla="*/ 100 w 737"/>
                <a:gd name="T43" fmla="*/ 353 h 591"/>
                <a:gd name="T44" fmla="*/ 88 w 737"/>
                <a:gd name="T45" fmla="*/ 270 h 591"/>
                <a:gd name="T46" fmla="*/ 100 w 737"/>
                <a:gd name="T47" fmla="*/ 106 h 591"/>
                <a:gd name="T48" fmla="*/ 142 w 737"/>
                <a:gd name="T49" fmla="*/ 47 h 591"/>
                <a:gd name="T50" fmla="*/ 206 w 737"/>
                <a:gd name="T51" fmla="*/ 0 h 591"/>
                <a:gd name="T52" fmla="*/ 260 w 737"/>
                <a:gd name="T53" fmla="*/ 32 h 591"/>
                <a:gd name="T54" fmla="*/ 333 w 737"/>
                <a:gd name="T55" fmla="*/ 32 h 591"/>
                <a:gd name="T56" fmla="*/ 353 w 737"/>
                <a:gd name="T57" fmla="*/ 74 h 591"/>
                <a:gd name="T58" fmla="*/ 456 w 737"/>
                <a:gd name="T59" fmla="*/ 78 h 591"/>
                <a:gd name="T60" fmla="*/ 472 w 737"/>
                <a:gd name="T61" fmla="*/ 28 h 591"/>
                <a:gd name="T62" fmla="*/ 595 w 737"/>
                <a:gd name="T63" fmla="*/ 44 h 591"/>
                <a:gd name="T64" fmla="*/ 668 w 737"/>
                <a:gd name="T65" fmla="*/ 78 h 591"/>
                <a:gd name="T66" fmla="*/ 729 w 737"/>
                <a:gd name="T67" fmla="*/ 120 h 591"/>
                <a:gd name="T68" fmla="*/ 737 w 737"/>
                <a:gd name="T69" fmla="*/ 205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37" h="591">
                  <a:moveTo>
                    <a:pt x="737" y="205"/>
                  </a:moveTo>
                  <a:lnTo>
                    <a:pt x="694" y="305"/>
                  </a:lnTo>
                  <a:lnTo>
                    <a:pt x="641" y="374"/>
                  </a:lnTo>
                  <a:lnTo>
                    <a:pt x="629" y="435"/>
                  </a:lnTo>
                  <a:lnTo>
                    <a:pt x="575" y="451"/>
                  </a:lnTo>
                  <a:lnTo>
                    <a:pt x="532" y="555"/>
                  </a:lnTo>
                  <a:lnTo>
                    <a:pt x="488" y="569"/>
                  </a:lnTo>
                  <a:lnTo>
                    <a:pt x="444" y="550"/>
                  </a:lnTo>
                  <a:lnTo>
                    <a:pt x="402" y="558"/>
                  </a:lnTo>
                  <a:lnTo>
                    <a:pt x="327" y="468"/>
                  </a:lnTo>
                  <a:lnTo>
                    <a:pt x="296" y="466"/>
                  </a:lnTo>
                  <a:lnTo>
                    <a:pt x="231" y="511"/>
                  </a:lnTo>
                  <a:lnTo>
                    <a:pt x="172" y="525"/>
                  </a:lnTo>
                  <a:lnTo>
                    <a:pt x="145" y="575"/>
                  </a:lnTo>
                  <a:lnTo>
                    <a:pt x="130" y="586"/>
                  </a:lnTo>
                  <a:lnTo>
                    <a:pt x="93" y="556"/>
                  </a:lnTo>
                  <a:lnTo>
                    <a:pt x="15" y="591"/>
                  </a:lnTo>
                  <a:lnTo>
                    <a:pt x="0" y="535"/>
                  </a:lnTo>
                  <a:lnTo>
                    <a:pt x="83" y="482"/>
                  </a:lnTo>
                  <a:lnTo>
                    <a:pt x="68" y="448"/>
                  </a:lnTo>
                  <a:lnTo>
                    <a:pt x="55" y="416"/>
                  </a:lnTo>
                  <a:lnTo>
                    <a:pt x="100" y="353"/>
                  </a:lnTo>
                  <a:lnTo>
                    <a:pt x="88" y="270"/>
                  </a:lnTo>
                  <a:lnTo>
                    <a:pt x="100" y="106"/>
                  </a:lnTo>
                  <a:lnTo>
                    <a:pt x="142" y="47"/>
                  </a:lnTo>
                  <a:lnTo>
                    <a:pt x="206" y="0"/>
                  </a:lnTo>
                  <a:lnTo>
                    <a:pt x="260" y="32"/>
                  </a:lnTo>
                  <a:lnTo>
                    <a:pt x="333" y="32"/>
                  </a:lnTo>
                  <a:lnTo>
                    <a:pt x="353" y="74"/>
                  </a:lnTo>
                  <a:lnTo>
                    <a:pt x="456" y="78"/>
                  </a:lnTo>
                  <a:lnTo>
                    <a:pt x="472" y="28"/>
                  </a:lnTo>
                  <a:lnTo>
                    <a:pt x="595" y="44"/>
                  </a:lnTo>
                  <a:lnTo>
                    <a:pt x="668" y="78"/>
                  </a:lnTo>
                  <a:lnTo>
                    <a:pt x="729" y="120"/>
                  </a:lnTo>
                  <a:lnTo>
                    <a:pt x="737" y="205"/>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62" name="Freeform 84"/>
            <p:cNvSpPr>
              <a:spLocks/>
            </p:cNvSpPr>
            <p:nvPr/>
          </p:nvSpPr>
          <p:spPr bwMode="auto">
            <a:xfrm>
              <a:off x="1238720" y="2497946"/>
              <a:ext cx="313398" cy="281725"/>
            </a:xfrm>
            <a:custGeom>
              <a:avLst/>
              <a:gdLst>
                <a:gd name="T0" fmla="*/ 297 w 630"/>
                <a:gd name="T1" fmla="*/ 0 h 566"/>
                <a:gd name="T2" fmla="*/ 374 w 630"/>
                <a:gd name="T3" fmla="*/ 3 h 566"/>
                <a:gd name="T4" fmla="*/ 412 w 630"/>
                <a:gd name="T5" fmla="*/ 22 h 566"/>
                <a:gd name="T6" fmla="*/ 447 w 630"/>
                <a:gd name="T7" fmla="*/ 64 h 566"/>
                <a:gd name="T8" fmla="*/ 473 w 630"/>
                <a:gd name="T9" fmla="*/ 169 h 566"/>
                <a:gd name="T10" fmla="*/ 524 w 630"/>
                <a:gd name="T11" fmla="*/ 204 h 566"/>
                <a:gd name="T12" fmla="*/ 630 w 630"/>
                <a:gd name="T13" fmla="*/ 202 h 566"/>
                <a:gd name="T14" fmla="*/ 606 w 630"/>
                <a:gd name="T15" fmla="*/ 243 h 566"/>
                <a:gd name="T16" fmla="*/ 518 w 630"/>
                <a:gd name="T17" fmla="*/ 330 h 566"/>
                <a:gd name="T18" fmla="*/ 526 w 630"/>
                <a:gd name="T19" fmla="*/ 368 h 566"/>
                <a:gd name="T20" fmla="*/ 462 w 630"/>
                <a:gd name="T21" fmla="*/ 417 h 566"/>
                <a:gd name="T22" fmla="*/ 441 w 630"/>
                <a:gd name="T23" fmla="*/ 455 h 566"/>
                <a:gd name="T24" fmla="*/ 419 w 630"/>
                <a:gd name="T25" fmla="*/ 468 h 566"/>
                <a:gd name="T26" fmla="*/ 420 w 630"/>
                <a:gd name="T27" fmla="*/ 482 h 566"/>
                <a:gd name="T28" fmla="*/ 441 w 630"/>
                <a:gd name="T29" fmla="*/ 511 h 566"/>
                <a:gd name="T30" fmla="*/ 404 w 630"/>
                <a:gd name="T31" fmla="*/ 521 h 566"/>
                <a:gd name="T32" fmla="*/ 388 w 630"/>
                <a:gd name="T33" fmla="*/ 472 h 566"/>
                <a:gd name="T34" fmla="*/ 363 w 630"/>
                <a:gd name="T35" fmla="*/ 442 h 566"/>
                <a:gd name="T36" fmla="*/ 323 w 630"/>
                <a:gd name="T37" fmla="*/ 457 h 566"/>
                <a:gd name="T38" fmla="*/ 304 w 630"/>
                <a:gd name="T39" fmla="*/ 495 h 566"/>
                <a:gd name="T40" fmla="*/ 224 w 630"/>
                <a:gd name="T41" fmla="*/ 510 h 566"/>
                <a:gd name="T42" fmla="*/ 193 w 630"/>
                <a:gd name="T43" fmla="*/ 523 h 566"/>
                <a:gd name="T44" fmla="*/ 144 w 630"/>
                <a:gd name="T45" fmla="*/ 566 h 566"/>
                <a:gd name="T46" fmla="*/ 129 w 630"/>
                <a:gd name="T47" fmla="*/ 536 h 566"/>
                <a:gd name="T48" fmla="*/ 119 w 630"/>
                <a:gd name="T49" fmla="*/ 474 h 566"/>
                <a:gd name="T50" fmla="*/ 102 w 630"/>
                <a:gd name="T51" fmla="*/ 459 h 566"/>
                <a:gd name="T52" fmla="*/ 46 w 630"/>
                <a:gd name="T53" fmla="*/ 489 h 566"/>
                <a:gd name="T54" fmla="*/ 0 w 630"/>
                <a:gd name="T55" fmla="*/ 440 h 566"/>
                <a:gd name="T56" fmla="*/ 42 w 630"/>
                <a:gd name="T57" fmla="*/ 337 h 566"/>
                <a:gd name="T58" fmla="*/ 98 w 630"/>
                <a:gd name="T59" fmla="*/ 320 h 566"/>
                <a:gd name="T60" fmla="*/ 107 w 630"/>
                <a:gd name="T61" fmla="*/ 261 h 566"/>
                <a:gd name="T62" fmla="*/ 160 w 630"/>
                <a:gd name="T63" fmla="*/ 194 h 566"/>
                <a:gd name="T64" fmla="*/ 204 w 630"/>
                <a:gd name="T65" fmla="*/ 88 h 566"/>
                <a:gd name="T66" fmla="*/ 197 w 630"/>
                <a:gd name="T67" fmla="*/ 6 h 566"/>
                <a:gd name="T68" fmla="*/ 297 w 630"/>
                <a:gd name="T69" fmla="*/ 0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0" h="566">
                  <a:moveTo>
                    <a:pt x="297" y="0"/>
                  </a:moveTo>
                  <a:lnTo>
                    <a:pt x="374" y="3"/>
                  </a:lnTo>
                  <a:lnTo>
                    <a:pt x="412" y="22"/>
                  </a:lnTo>
                  <a:lnTo>
                    <a:pt x="447" y="64"/>
                  </a:lnTo>
                  <a:lnTo>
                    <a:pt x="473" y="169"/>
                  </a:lnTo>
                  <a:lnTo>
                    <a:pt x="524" y="204"/>
                  </a:lnTo>
                  <a:lnTo>
                    <a:pt x="630" y="202"/>
                  </a:lnTo>
                  <a:lnTo>
                    <a:pt x="606" y="243"/>
                  </a:lnTo>
                  <a:lnTo>
                    <a:pt x="518" y="330"/>
                  </a:lnTo>
                  <a:lnTo>
                    <a:pt x="526" y="368"/>
                  </a:lnTo>
                  <a:lnTo>
                    <a:pt x="462" y="417"/>
                  </a:lnTo>
                  <a:lnTo>
                    <a:pt x="441" y="455"/>
                  </a:lnTo>
                  <a:lnTo>
                    <a:pt x="419" y="468"/>
                  </a:lnTo>
                  <a:lnTo>
                    <a:pt x="420" y="482"/>
                  </a:lnTo>
                  <a:lnTo>
                    <a:pt x="441" y="511"/>
                  </a:lnTo>
                  <a:lnTo>
                    <a:pt x="404" y="521"/>
                  </a:lnTo>
                  <a:lnTo>
                    <a:pt x="388" y="472"/>
                  </a:lnTo>
                  <a:lnTo>
                    <a:pt x="363" y="442"/>
                  </a:lnTo>
                  <a:lnTo>
                    <a:pt x="323" y="457"/>
                  </a:lnTo>
                  <a:lnTo>
                    <a:pt x="304" y="495"/>
                  </a:lnTo>
                  <a:lnTo>
                    <a:pt x="224" y="510"/>
                  </a:lnTo>
                  <a:lnTo>
                    <a:pt x="193" y="523"/>
                  </a:lnTo>
                  <a:lnTo>
                    <a:pt x="144" y="566"/>
                  </a:lnTo>
                  <a:lnTo>
                    <a:pt x="129" y="536"/>
                  </a:lnTo>
                  <a:lnTo>
                    <a:pt x="119" y="474"/>
                  </a:lnTo>
                  <a:lnTo>
                    <a:pt x="102" y="459"/>
                  </a:lnTo>
                  <a:lnTo>
                    <a:pt x="46" y="489"/>
                  </a:lnTo>
                  <a:lnTo>
                    <a:pt x="0" y="440"/>
                  </a:lnTo>
                  <a:lnTo>
                    <a:pt x="42" y="337"/>
                  </a:lnTo>
                  <a:lnTo>
                    <a:pt x="98" y="320"/>
                  </a:lnTo>
                  <a:lnTo>
                    <a:pt x="107" y="261"/>
                  </a:lnTo>
                  <a:lnTo>
                    <a:pt x="160" y="194"/>
                  </a:lnTo>
                  <a:lnTo>
                    <a:pt x="204" y="88"/>
                  </a:lnTo>
                  <a:lnTo>
                    <a:pt x="197" y="6"/>
                  </a:lnTo>
                  <a:lnTo>
                    <a:pt x="297" y="0"/>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63" name="Freeform 85"/>
            <p:cNvSpPr>
              <a:spLocks/>
            </p:cNvSpPr>
            <p:nvPr/>
          </p:nvSpPr>
          <p:spPr bwMode="auto">
            <a:xfrm>
              <a:off x="985334" y="2163989"/>
              <a:ext cx="340070" cy="316176"/>
            </a:xfrm>
            <a:custGeom>
              <a:avLst/>
              <a:gdLst>
                <a:gd name="T0" fmla="*/ 0 w 682"/>
                <a:gd name="T1" fmla="*/ 139 h 634"/>
                <a:gd name="T2" fmla="*/ 74 w 682"/>
                <a:gd name="T3" fmla="*/ 16 h 634"/>
                <a:gd name="T4" fmla="*/ 99 w 682"/>
                <a:gd name="T5" fmla="*/ 17 h 634"/>
                <a:gd name="T6" fmla="*/ 103 w 682"/>
                <a:gd name="T7" fmla="*/ 0 h 634"/>
                <a:gd name="T8" fmla="*/ 165 w 682"/>
                <a:gd name="T9" fmla="*/ 70 h 634"/>
                <a:gd name="T10" fmla="*/ 253 w 682"/>
                <a:gd name="T11" fmla="*/ 74 h 634"/>
                <a:gd name="T12" fmla="*/ 308 w 682"/>
                <a:gd name="T13" fmla="*/ 122 h 634"/>
                <a:gd name="T14" fmla="*/ 432 w 682"/>
                <a:gd name="T15" fmla="*/ 142 h 634"/>
                <a:gd name="T16" fmla="*/ 538 w 682"/>
                <a:gd name="T17" fmla="*/ 142 h 634"/>
                <a:gd name="T18" fmla="*/ 632 w 682"/>
                <a:gd name="T19" fmla="*/ 209 h 634"/>
                <a:gd name="T20" fmla="*/ 682 w 682"/>
                <a:gd name="T21" fmla="*/ 298 h 634"/>
                <a:gd name="T22" fmla="*/ 649 w 682"/>
                <a:gd name="T23" fmla="*/ 331 h 634"/>
                <a:gd name="T24" fmla="*/ 649 w 682"/>
                <a:gd name="T25" fmla="*/ 449 h 634"/>
                <a:gd name="T26" fmla="*/ 666 w 682"/>
                <a:gd name="T27" fmla="*/ 475 h 634"/>
                <a:gd name="T28" fmla="*/ 639 w 682"/>
                <a:gd name="T29" fmla="*/ 487 h 634"/>
                <a:gd name="T30" fmla="*/ 644 w 682"/>
                <a:gd name="T31" fmla="*/ 550 h 634"/>
                <a:gd name="T32" fmla="*/ 648 w 682"/>
                <a:gd name="T33" fmla="*/ 634 h 634"/>
                <a:gd name="T34" fmla="*/ 571 w 682"/>
                <a:gd name="T35" fmla="*/ 599 h 634"/>
                <a:gd name="T36" fmla="*/ 448 w 682"/>
                <a:gd name="T37" fmla="*/ 584 h 634"/>
                <a:gd name="T38" fmla="*/ 432 w 682"/>
                <a:gd name="T39" fmla="*/ 632 h 634"/>
                <a:gd name="T40" fmla="*/ 330 w 682"/>
                <a:gd name="T41" fmla="*/ 630 h 634"/>
                <a:gd name="T42" fmla="*/ 308 w 682"/>
                <a:gd name="T43" fmla="*/ 587 h 634"/>
                <a:gd name="T44" fmla="*/ 236 w 682"/>
                <a:gd name="T45" fmla="*/ 587 h 634"/>
                <a:gd name="T46" fmla="*/ 182 w 682"/>
                <a:gd name="T47" fmla="*/ 555 h 634"/>
                <a:gd name="T48" fmla="*/ 241 w 682"/>
                <a:gd name="T49" fmla="*/ 509 h 634"/>
                <a:gd name="T50" fmla="*/ 292 w 682"/>
                <a:gd name="T51" fmla="*/ 465 h 634"/>
                <a:gd name="T52" fmla="*/ 318 w 682"/>
                <a:gd name="T53" fmla="*/ 437 h 634"/>
                <a:gd name="T54" fmla="*/ 333 w 682"/>
                <a:gd name="T55" fmla="*/ 410 h 634"/>
                <a:gd name="T56" fmla="*/ 329 w 682"/>
                <a:gd name="T57" fmla="*/ 366 h 634"/>
                <a:gd name="T58" fmla="*/ 301 w 682"/>
                <a:gd name="T59" fmla="*/ 339 h 634"/>
                <a:gd name="T60" fmla="*/ 265 w 682"/>
                <a:gd name="T61" fmla="*/ 330 h 634"/>
                <a:gd name="T62" fmla="*/ 224 w 682"/>
                <a:gd name="T63" fmla="*/ 330 h 634"/>
                <a:gd name="T64" fmla="*/ 213 w 682"/>
                <a:gd name="T65" fmla="*/ 310 h 634"/>
                <a:gd name="T66" fmla="*/ 205 w 682"/>
                <a:gd name="T67" fmla="*/ 272 h 634"/>
                <a:gd name="T68" fmla="*/ 197 w 682"/>
                <a:gd name="T69" fmla="*/ 219 h 634"/>
                <a:gd name="T70" fmla="*/ 165 w 682"/>
                <a:gd name="T71" fmla="*/ 172 h 634"/>
                <a:gd name="T72" fmla="*/ 134 w 682"/>
                <a:gd name="T73" fmla="*/ 157 h 634"/>
                <a:gd name="T74" fmla="*/ 82 w 682"/>
                <a:gd name="T75" fmla="*/ 144 h 634"/>
                <a:gd name="T76" fmla="*/ 44 w 682"/>
                <a:gd name="T77" fmla="*/ 149 h 634"/>
                <a:gd name="T78" fmla="*/ 23 w 682"/>
                <a:gd name="T79" fmla="*/ 157 h 634"/>
                <a:gd name="T80" fmla="*/ 0 w 682"/>
                <a:gd name="T81" fmla="*/ 139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2" h="634">
                  <a:moveTo>
                    <a:pt x="0" y="139"/>
                  </a:moveTo>
                  <a:lnTo>
                    <a:pt x="74" y="16"/>
                  </a:lnTo>
                  <a:lnTo>
                    <a:pt x="99" y="17"/>
                  </a:lnTo>
                  <a:lnTo>
                    <a:pt x="103" y="0"/>
                  </a:lnTo>
                  <a:lnTo>
                    <a:pt x="165" y="70"/>
                  </a:lnTo>
                  <a:lnTo>
                    <a:pt x="253" y="74"/>
                  </a:lnTo>
                  <a:lnTo>
                    <a:pt x="308" y="122"/>
                  </a:lnTo>
                  <a:lnTo>
                    <a:pt x="432" y="142"/>
                  </a:lnTo>
                  <a:lnTo>
                    <a:pt x="538" y="142"/>
                  </a:lnTo>
                  <a:lnTo>
                    <a:pt x="632" y="209"/>
                  </a:lnTo>
                  <a:lnTo>
                    <a:pt x="682" y="298"/>
                  </a:lnTo>
                  <a:lnTo>
                    <a:pt x="649" y="331"/>
                  </a:lnTo>
                  <a:lnTo>
                    <a:pt x="649" y="449"/>
                  </a:lnTo>
                  <a:lnTo>
                    <a:pt x="666" y="475"/>
                  </a:lnTo>
                  <a:lnTo>
                    <a:pt x="639" y="487"/>
                  </a:lnTo>
                  <a:lnTo>
                    <a:pt x="644" y="550"/>
                  </a:lnTo>
                  <a:lnTo>
                    <a:pt x="648" y="634"/>
                  </a:lnTo>
                  <a:lnTo>
                    <a:pt x="571" y="599"/>
                  </a:lnTo>
                  <a:lnTo>
                    <a:pt x="448" y="584"/>
                  </a:lnTo>
                  <a:lnTo>
                    <a:pt x="432" y="632"/>
                  </a:lnTo>
                  <a:lnTo>
                    <a:pt x="330" y="630"/>
                  </a:lnTo>
                  <a:lnTo>
                    <a:pt x="308" y="587"/>
                  </a:lnTo>
                  <a:lnTo>
                    <a:pt x="236" y="587"/>
                  </a:lnTo>
                  <a:lnTo>
                    <a:pt x="182" y="555"/>
                  </a:lnTo>
                  <a:lnTo>
                    <a:pt x="241" y="509"/>
                  </a:lnTo>
                  <a:lnTo>
                    <a:pt x="292" y="465"/>
                  </a:lnTo>
                  <a:lnTo>
                    <a:pt x="318" y="437"/>
                  </a:lnTo>
                  <a:lnTo>
                    <a:pt x="333" y="410"/>
                  </a:lnTo>
                  <a:lnTo>
                    <a:pt x="329" y="366"/>
                  </a:lnTo>
                  <a:lnTo>
                    <a:pt x="301" y="339"/>
                  </a:lnTo>
                  <a:lnTo>
                    <a:pt x="265" y="330"/>
                  </a:lnTo>
                  <a:lnTo>
                    <a:pt x="224" y="330"/>
                  </a:lnTo>
                  <a:lnTo>
                    <a:pt x="213" y="310"/>
                  </a:lnTo>
                  <a:lnTo>
                    <a:pt x="205" y="272"/>
                  </a:lnTo>
                  <a:lnTo>
                    <a:pt x="197" y="219"/>
                  </a:lnTo>
                  <a:lnTo>
                    <a:pt x="165" y="172"/>
                  </a:lnTo>
                  <a:lnTo>
                    <a:pt x="134" y="157"/>
                  </a:lnTo>
                  <a:lnTo>
                    <a:pt x="82" y="144"/>
                  </a:lnTo>
                  <a:lnTo>
                    <a:pt x="44" y="149"/>
                  </a:lnTo>
                  <a:lnTo>
                    <a:pt x="23" y="157"/>
                  </a:lnTo>
                  <a:lnTo>
                    <a:pt x="0" y="139"/>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64" name="Freeform 92"/>
            <p:cNvSpPr>
              <a:spLocks/>
            </p:cNvSpPr>
            <p:nvPr/>
          </p:nvSpPr>
          <p:spPr bwMode="auto">
            <a:xfrm>
              <a:off x="1688812" y="2221778"/>
              <a:ext cx="329512" cy="304508"/>
            </a:xfrm>
            <a:custGeom>
              <a:avLst/>
              <a:gdLst>
                <a:gd name="T0" fmla="*/ 4 w 662"/>
                <a:gd name="T1" fmla="*/ 321 h 612"/>
                <a:gd name="T2" fmla="*/ 78 w 662"/>
                <a:gd name="T3" fmla="*/ 260 h 612"/>
                <a:gd name="T4" fmla="*/ 106 w 662"/>
                <a:gd name="T5" fmla="*/ 190 h 612"/>
                <a:gd name="T6" fmla="*/ 154 w 662"/>
                <a:gd name="T7" fmla="*/ 148 h 612"/>
                <a:gd name="T8" fmla="*/ 178 w 662"/>
                <a:gd name="T9" fmla="*/ 81 h 612"/>
                <a:gd name="T10" fmla="*/ 204 w 662"/>
                <a:gd name="T11" fmla="*/ 90 h 612"/>
                <a:gd name="T12" fmla="*/ 238 w 662"/>
                <a:gd name="T13" fmla="*/ 72 h 612"/>
                <a:gd name="T14" fmla="*/ 247 w 662"/>
                <a:gd name="T15" fmla="*/ 22 h 612"/>
                <a:gd name="T16" fmla="*/ 265 w 662"/>
                <a:gd name="T17" fmla="*/ 4 h 612"/>
                <a:gd name="T18" fmla="*/ 284 w 662"/>
                <a:gd name="T19" fmla="*/ 11 h 612"/>
                <a:gd name="T20" fmla="*/ 284 w 662"/>
                <a:gd name="T21" fmla="*/ 36 h 612"/>
                <a:gd name="T22" fmla="*/ 293 w 662"/>
                <a:gd name="T23" fmla="*/ 84 h 612"/>
                <a:gd name="T24" fmla="*/ 308 w 662"/>
                <a:gd name="T25" fmla="*/ 93 h 612"/>
                <a:gd name="T26" fmla="*/ 349 w 662"/>
                <a:gd name="T27" fmla="*/ 77 h 612"/>
                <a:gd name="T28" fmla="*/ 370 w 662"/>
                <a:gd name="T29" fmla="*/ 51 h 612"/>
                <a:gd name="T30" fmla="*/ 389 w 662"/>
                <a:gd name="T31" fmla="*/ 9 h 612"/>
                <a:gd name="T32" fmla="*/ 473 w 662"/>
                <a:gd name="T33" fmla="*/ 0 h 612"/>
                <a:gd name="T34" fmla="*/ 540 w 662"/>
                <a:gd name="T35" fmla="*/ 7 h 612"/>
                <a:gd name="T36" fmla="*/ 545 w 662"/>
                <a:gd name="T37" fmla="*/ 48 h 612"/>
                <a:gd name="T38" fmla="*/ 553 w 662"/>
                <a:gd name="T39" fmla="*/ 88 h 612"/>
                <a:gd name="T40" fmla="*/ 589 w 662"/>
                <a:gd name="T41" fmla="*/ 103 h 612"/>
                <a:gd name="T42" fmla="*/ 620 w 662"/>
                <a:gd name="T43" fmla="*/ 106 h 612"/>
                <a:gd name="T44" fmla="*/ 632 w 662"/>
                <a:gd name="T45" fmla="*/ 137 h 612"/>
                <a:gd name="T46" fmla="*/ 662 w 662"/>
                <a:gd name="T47" fmla="*/ 148 h 612"/>
                <a:gd name="T48" fmla="*/ 651 w 662"/>
                <a:gd name="T49" fmla="*/ 236 h 612"/>
                <a:gd name="T50" fmla="*/ 619 w 662"/>
                <a:gd name="T51" fmla="*/ 274 h 612"/>
                <a:gd name="T52" fmla="*/ 581 w 662"/>
                <a:gd name="T53" fmla="*/ 297 h 612"/>
                <a:gd name="T54" fmla="*/ 581 w 662"/>
                <a:gd name="T55" fmla="*/ 355 h 612"/>
                <a:gd name="T56" fmla="*/ 604 w 662"/>
                <a:gd name="T57" fmla="*/ 398 h 612"/>
                <a:gd name="T58" fmla="*/ 574 w 662"/>
                <a:gd name="T59" fmla="*/ 409 h 612"/>
                <a:gd name="T60" fmla="*/ 560 w 662"/>
                <a:gd name="T61" fmla="*/ 375 h 612"/>
                <a:gd name="T62" fmla="*/ 546 w 662"/>
                <a:gd name="T63" fmla="*/ 417 h 612"/>
                <a:gd name="T64" fmla="*/ 504 w 662"/>
                <a:gd name="T65" fmla="*/ 467 h 612"/>
                <a:gd name="T66" fmla="*/ 540 w 662"/>
                <a:gd name="T67" fmla="*/ 519 h 612"/>
                <a:gd name="T68" fmla="*/ 562 w 662"/>
                <a:gd name="T69" fmla="*/ 567 h 612"/>
                <a:gd name="T70" fmla="*/ 523 w 662"/>
                <a:gd name="T71" fmla="*/ 583 h 612"/>
                <a:gd name="T72" fmla="*/ 473 w 662"/>
                <a:gd name="T73" fmla="*/ 594 h 612"/>
                <a:gd name="T74" fmla="*/ 440 w 662"/>
                <a:gd name="T75" fmla="*/ 587 h 612"/>
                <a:gd name="T76" fmla="*/ 396 w 662"/>
                <a:gd name="T77" fmla="*/ 612 h 612"/>
                <a:gd name="T78" fmla="*/ 366 w 662"/>
                <a:gd name="T79" fmla="*/ 531 h 612"/>
                <a:gd name="T80" fmla="*/ 402 w 662"/>
                <a:gd name="T81" fmla="*/ 492 h 612"/>
                <a:gd name="T82" fmla="*/ 313 w 662"/>
                <a:gd name="T83" fmla="*/ 473 h 612"/>
                <a:gd name="T84" fmla="*/ 266 w 662"/>
                <a:gd name="T85" fmla="*/ 452 h 612"/>
                <a:gd name="T86" fmla="*/ 240 w 662"/>
                <a:gd name="T87" fmla="*/ 459 h 612"/>
                <a:gd name="T88" fmla="*/ 203 w 662"/>
                <a:gd name="T89" fmla="*/ 427 h 612"/>
                <a:gd name="T90" fmla="*/ 193 w 662"/>
                <a:gd name="T91" fmla="*/ 450 h 612"/>
                <a:gd name="T92" fmla="*/ 170 w 662"/>
                <a:gd name="T93" fmla="*/ 468 h 612"/>
                <a:gd name="T94" fmla="*/ 145 w 662"/>
                <a:gd name="T95" fmla="*/ 471 h 612"/>
                <a:gd name="T96" fmla="*/ 117 w 662"/>
                <a:gd name="T97" fmla="*/ 440 h 612"/>
                <a:gd name="T98" fmla="*/ 61 w 662"/>
                <a:gd name="T99" fmla="*/ 474 h 612"/>
                <a:gd name="T100" fmla="*/ 53 w 662"/>
                <a:gd name="T101" fmla="*/ 372 h 612"/>
                <a:gd name="T102" fmla="*/ 0 w 662"/>
                <a:gd name="T103" fmla="*/ 349 h 612"/>
                <a:gd name="T104" fmla="*/ 4 w 662"/>
                <a:gd name="T105" fmla="*/ 321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62" h="612">
                  <a:moveTo>
                    <a:pt x="4" y="321"/>
                  </a:moveTo>
                  <a:lnTo>
                    <a:pt x="78" y="260"/>
                  </a:lnTo>
                  <a:lnTo>
                    <a:pt x="106" y="190"/>
                  </a:lnTo>
                  <a:lnTo>
                    <a:pt x="154" y="148"/>
                  </a:lnTo>
                  <a:lnTo>
                    <a:pt x="178" y="81"/>
                  </a:lnTo>
                  <a:lnTo>
                    <a:pt x="204" y="90"/>
                  </a:lnTo>
                  <a:lnTo>
                    <a:pt x="238" y="72"/>
                  </a:lnTo>
                  <a:lnTo>
                    <a:pt x="247" y="22"/>
                  </a:lnTo>
                  <a:lnTo>
                    <a:pt x="265" y="4"/>
                  </a:lnTo>
                  <a:lnTo>
                    <a:pt x="284" y="11"/>
                  </a:lnTo>
                  <a:lnTo>
                    <a:pt x="284" y="36"/>
                  </a:lnTo>
                  <a:lnTo>
                    <a:pt x="293" y="84"/>
                  </a:lnTo>
                  <a:lnTo>
                    <a:pt x="308" y="93"/>
                  </a:lnTo>
                  <a:lnTo>
                    <a:pt x="349" y="77"/>
                  </a:lnTo>
                  <a:lnTo>
                    <a:pt x="370" y="51"/>
                  </a:lnTo>
                  <a:lnTo>
                    <a:pt x="389" y="9"/>
                  </a:lnTo>
                  <a:lnTo>
                    <a:pt x="473" y="0"/>
                  </a:lnTo>
                  <a:lnTo>
                    <a:pt x="540" y="7"/>
                  </a:lnTo>
                  <a:lnTo>
                    <a:pt x="545" y="48"/>
                  </a:lnTo>
                  <a:lnTo>
                    <a:pt x="553" y="88"/>
                  </a:lnTo>
                  <a:lnTo>
                    <a:pt x="589" y="103"/>
                  </a:lnTo>
                  <a:lnTo>
                    <a:pt x="620" y="106"/>
                  </a:lnTo>
                  <a:lnTo>
                    <a:pt x="632" y="137"/>
                  </a:lnTo>
                  <a:lnTo>
                    <a:pt x="662" y="148"/>
                  </a:lnTo>
                  <a:lnTo>
                    <a:pt x="651" y="236"/>
                  </a:lnTo>
                  <a:lnTo>
                    <a:pt x="619" y="274"/>
                  </a:lnTo>
                  <a:lnTo>
                    <a:pt x="581" y="297"/>
                  </a:lnTo>
                  <a:lnTo>
                    <a:pt x="581" y="355"/>
                  </a:lnTo>
                  <a:lnTo>
                    <a:pt x="604" y="398"/>
                  </a:lnTo>
                  <a:lnTo>
                    <a:pt x="574" y="409"/>
                  </a:lnTo>
                  <a:lnTo>
                    <a:pt x="560" y="375"/>
                  </a:lnTo>
                  <a:lnTo>
                    <a:pt x="546" y="417"/>
                  </a:lnTo>
                  <a:lnTo>
                    <a:pt x="504" y="467"/>
                  </a:lnTo>
                  <a:lnTo>
                    <a:pt x="540" y="519"/>
                  </a:lnTo>
                  <a:lnTo>
                    <a:pt x="562" y="567"/>
                  </a:lnTo>
                  <a:lnTo>
                    <a:pt x="523" y="583"/>
                  </a:lnTo>
                  <a:lnTo>
                    <a:pt x="473" y="594"/>
                  </a:lnTo>
                  <a:lnTo>
                    <a:pt x="440" y="587"/>
                  </a:lnTo>
                  <a:lnTo>
                    <a:pt x="396" y="612"/>
                  </a:lnTo>
                  <a:lnTo>
                    <a:pt x="366" y="531"/>
                  </a:lnTo>
                  <a:lnTo>
                    <a:pt x="402" y="492"/>
                  </a:lnTo>
                  <a:lnTo>
                    <a:pt x="313" y="473"/>
                  </a:lnTo>
                  <a:lnTo>
                    <a:pt x="266" y="452"/>
                  </a:lnTo>
                  <a:lnTo>
                    <a:pt x="240" y="459"/>
                  </a:lnTo>
                  <a:lnTo>
                    <a:pt x="203" y="427"/>
                  </a:lnTo>
                  <a:lnTo>
                    <a:pt x="193" y="450"/>
                  </a:lnTo>
                  <a:lnTo>
                    <a:pt x="170" y="468"/>
                  </a:lnTo>
                  <a:lnTo>
                    <a:pt x="145" y="471"/>
                  </a:lnTo>
                  <a:lnTo>
                    <a:pt x="117" y="440"/>
                  </a:lnTo>
                  <a:lnTo>
                    <a:pt x="61" y="474"/>
                  </a:lnTo>
                  <a:lnTo>
                    <a:pt x="53" y="372"/>
                  </a:lnTo>
                  <a:lnTo>
                    <a:pt x="0" y="349"/>
                  </a:lnTo>
                  <a:lnTo>
                    <a:pt x="4" y="321"/>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65" name="Freeform 93"/>
            <p:cNvSpPr>
              <a:spLocks/>
            </p:cNvSpPr>
            <p:nvPr/>
          </p:nvSpPr>
          <p:spPr bwMode="auto">
            <a:xfrm>
              <a:off x="1444317" y="2395147"/>
              <a:ext cx="275057" cy="203375"/>
            </a:xfrm>
            <a:custGeom>
              <a:avLst/>
              <a:gdLst>
                <a:gd name="T0" fmla="*/ 40 w 552"/>
                <a:gd name="T1" fmla="*/ 110 h 408"/>
                <a:gd name="T2" fmla="*/ 83 w 552"/>
                <a:gd name="T3" fmla="*/ 107 h 408"/>
                <a:gd name="T4" fmla="*/ 93 w 552"/>
                <a:gd name="T5" fmla="*/ 33 h 408"/>
                <a:gd name="T6" fmla="*/ 253 w 552"/>
                <a:gd name="T7" fmla="*/ 33 h 408"/>
                <a:gd name="T8" fmla="*/ 272 w 552"/>
                <a:gd name="T9" fmla="*/ 0 h 408"/>
                <a:gd name="T10" fmla="*/ 491 w 552"/>
                <a:gd name="T11" fmla="*/ 0 h 408"/>
                <a:gd name="T12" fmla="*/ 544 w 552"/>
                <a:gd name="T13" fmla="*/ 23 h 408"/>
                <a:gd name="T14" fmla="*/ 552 w 552"/>
                <a:gd name="T15" fmla="*/ 125 h 408"/>
                <a:gd name="T16" fmla="*/ 520 w 552"/>
                <a:gd name="T17" fmla="*/ 172 h 408"/>
                <a:gd name="T18" fmla="*/ 450 w 552"/>
                <a:gd name="T19" fmla="*/ 189 h 408"/>
                <a:gd name="T20" fmla="*/ 436 w 552"/>
                <a:gd name="T21" fmla="*/ 189 h 408"/>
                <a:gd name="T22" fmla="*/ 298 w 552"/>
                <a:gd name="T23" fmla="*/ 317 h 408"/>
                <a:gd name="T24" fmla="*/ 257 w 552"/>
                <a:gd name="T25" fmla="*/ 346 h 408"/>
                <a:gd name="T26" fmla="*/ 254 w 552"/>
                <a:gd name="T27" fmla="*/ 395 h 408"/>
                <a:gd name="T28" fmla="*/ 217 w 552"/>
                <a:gd name="T29" fmla="*/ 408 h 408"/>
                <a:gd name="T30" fmla="*/ 112 w 552"/>
                <a:gd name="T31" fmla="*/ 408 h 408"/>
                <a:gd name="T32" fmla="*/ 61 w 552"/>
                <a:gd name="T33" fmla="*/ 377 h 408"/>
                <a:gd name="T34" fmla="*/ 34 w 552"/>
                <a:gd name="T35" fmla="*/ 272 h 408"/>
                <a:gd name="T36" fmla="*/ 0 w 552"/>
                <a:gd name="T37" fmla="*/ 228 h 408"/>
                <a:gd name="T38" fmla="*/ 37 w 552"/>
                <a:gd name="T39" fmla="*/ 201 h 408"/>
                <a:gd name="T40" fmla="*/ 37 w 552"/>
                <a:gd name="T41" fmla="*/ 158 h 408"/>
                <a:gd name="T42" fmla="*/ 61 w 552"/>
                <a:gd name="T43" fmla="*/ 143 h 408"/>
                <a:gd name="T44" fmla="*/ 40 w 552"/>
                <a:gd name="T45" fmla="*/ 11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2" h="408">
                  <a:moveTo>
                    <a:pt x="40" y="110"/>
                  </a:moveTo>
                  <a:lnTo>
                    <a:pt x="83" y="107"/>
                  </a:lnTo>
                  <a:lnTo>
                    <a:pt x="93" y="33"/>
                  </a:lnTo>
                  <a:lnTo>
                    <a:pt x="253" y="33"/>
                  </a:lnTo>
                  <a:lnTo>
                    <a:pt x="272" y="0"/>
                  </a:lnTo>
                  <a:lnTo>
                    <a:pt x="491" y="0"/>
                  </a:lnTo>
                  <a:lnTo>
                    <a:pt x="544" y="23"/>
                  </a:lnTo>
                  <a:lnTo>
                    <a:pt x="552" y="125"/>
                  </a:lnTo>
                  <a:lnTo>
                    <a:pt x="520" y="172"/>
                  </a:lnTo>
                  <a:lnTo>
                    <a:pt x="450" y="189"/>
                  </a:lnTo>
                  <a:lnTo>
                    <a:pt x="436" y="189"/>
                  </a:lnTo>
                  <a:lnTo>
                    <a:pt x="298" y="317"/>
                  </a:lnTo>
                  <a:lnTo>
                    <a:pt x="257" y="346"/>
                  </a:lnTo>
                  <a:lnTo>
                    <a:pt x="254" y="395"/>
                  </a:lnTo>
                  <a:lnTo>
                    <a:pt x="217" y="408"/>
                  </a:lnTo>
                  <a:lnTo>
                    <a:pt x="112" y="408"/>
                  </a:lnTo>
                  <a:lnTo>
                    <a:pt x="61" y="377"/>
                  </a:lnTo>
                  <a:lnTo>
                    <a:pt x="34" y="272"/>
                  </a:lnTo>
                  <a:lnTo>
                    <a:pt x="0" y="228"/>
                  </a:lnTo>
                  <a:lnTo>
                    <a:pt x="37" y="201"/>
                  </a:lnTo>
                  <a:lnTo>
                    <a:pt x="37" y="158"/>
                  </a:lnTo>
                  <a:lnTo>
                    <a:pt x="61" y="143"/>
                  </a:lnTo>
                  <a:lnTo>
                    <a:pt x="40" y="110"/>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66" name="Freeform 87"/>
            <p:cNvSpPr>
              <a:spLocks/>
            </p:cNvSpPr>
            <p:nvPr/>
          </p:nvSpPr>
          <p:spPr bwMode="auto">
            <a:xfrm>
              <a:off x="1300399" y="2215665"/>
              <a:ext cx="279503" cy="293394"/>
            </a:xfrm>
            <a:custGeom>
              <a:avLst/>
              <a:gdLst>
                <a:gd name="T0" fmla="*/ 157 w 561"/>
                <a:gd name="T1" fmla="*/ 131 h 589"/>
                <a:gd name="T2" fmla="*/ 188 w 561"/>
                <a:gd name="T3" fmla="*/ 169 h 589"/>
                <a:gd name="T4" fmla="*/ 349 w 561"/>
                <a:gd name="T5" fmla="*/ 188 h 589"/>
                <a:gd name="T6" fmla="*/ 511 w 561"/>
                <a:gd name="T7" fmla="*/ 223 h 589"/>
                <a:gd name="T8" fmla="*/ 561 w 561"/>
                <a:gd name="T9" fmla="*/ 361 h 589"/>
                <a:gd name="T10" fmla="*/ 544 w 561"/>
                <a:gd name="T11" fmla="*/ 394 h 589"/>
                <a:gd name="T12" fmla="*/ 382 w 561"/>
                <a:gd name="T13" fmla="*/ 394 h 589"/>
                <a:gd name="T14" fmla="*/ 371 w 561"/>
                <a:gd name="T15" fmla="*/ 467 h 589"/>
                <a:gd name="T16" fmla="*/ 331 w 561"/>
                <a:gd name="T17" fmla="*/ 471 h 589"/>
                <a:gd name="T18" fmla="*/ 349 w 561"/>
                <a:gd name="T19" fmla="*/ 503 h 589"/>
                <a:gd name="T20" fmla="*/ 326 w 561"/>
                <a:gd name="T21" fmla="*/ 523 h 589"/>
                <a:gd name="T22" fmla="*/ 326 w 561"/>
                <a:gd name="T23" fmla="*/ 557 h 589"/>
                <a:gd name="T24" fmla="*/ 289 w 561"/>
                <a:gd name="T25" fmla="*/ 589 h 589"/>
                <a:gd name="T26" fmla="*/ 246 w 561"/>
                <a:gd name="T27" fmla="*/ 569 h 589"/>
                <a:gd name="T28" fmla="*/ 174 w 561"/>
                <a:gd name="T29" fmla="*/ 567 h 589"/>
                <a:gd name="T30" fmla="*/ 73 w 561"/>
                <a:gd name="T31" fmla="*/ 573 h 589"/>
                <a:gd name="T32" fmla="*/ 16 w 561"/>
                <a:gd name="T33" fmla="*/ 531 h 589"/>
                <a:gd name="T34" fmla="*/ 8 w 561"/>
                <a:gd name="T35" fmla="*/ 385 h 589"/>
                <a:gd name="T36" fmla="*/ 34 w 561"/>
                <a:gd name="T37" fmla="*/ 372 h 589"/>
                <a:gd name="T38" fmla="*/ 17 w 561"/>
                <a:gd name="T39" fmla="*/ 346 h 589"/>
                <a:gd name="T40" fmla="*/ 17 w 561"/>
                <a:gd name="T41" fmla="*/ 229 h 589"/>
                <a:gd name="T42" fmla="*/ 50 w 561"/>
                <a:gd name="T43" fmla="*/ 193 h 589"/>
                <a:gd name="T44" fmla="*/ 0 w 561"/>
                <a:gd name="T45" fmla="*/ 106 h 589"/>
                <a:gd name="T46" fmla="*/ 0 w 561"/>
                <a:gd name="T47" fmla="*/ 23 h 589"/>
                <a:gd name="T48" fmla="*/ 27 w 561"/>
                <a:gd name="T49" fmla="*/ 0 h 589"/>
                <a:gd name="T50" fmla="*/ 154 w 561"/>
                <a:gd name="T51" fmla="*/ 0 h 589"/>
                <a:gd name="T52" fmla="*/ 157 w 561"/>
                <a:gd name="T53" fmla="*/ 131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1" h="589">
                  <a:moveTo>
                    <a:pt x="157" y="131"/>
                  </a:moveTo>
                  <a:lnTo>
                    <a:pt x="188" y="169"/>
                  </a:lnTo>
                  <a:lnTo>
                    <a:pt x="349" y="188"/>
                  </a:lnTo>
                  <a:lnTo>
                    <a:pt x="511" y="223"/>
                  </a:lnTo>
                  <a:lnTo>
                    <a:pt x="561" y="361"/>
                  </a:lnTo>
                  <a:lnTo>
                    <a:pt x="544" y="394"/>
                  </a:lnTo>
                  <a:lnTo>
                    <a:pt x="382" y="394"/>
                  </a:lnTo>
                  <a:lnTo>
                    <a:pt x="371" y="467"/>
                  </a:lnTo>
                  <a:lnTo>
                    <a:pt x="331" y="471"/>
                  </a:lnTo>
                  <a:lnTo>
                    <a:pt x="349" y="503"/>
                  </a:lnTo>
                  <a:lnTo>
                    <a:pt x="326" y="523"/>
                  </a:lnTo>
                  <a:lnTo>
                    <a:pt x="326" y="557"/>
                  </a:lnTo>
                  <a:lnTo>
                    <a:pt x="289" y="589"/>
                  </a:lnTo>
                  <a:lnTo>
                    <a:pt x="246" y="569"/>
                  </a:lnTo>
                  <a:lnTo>
                    <a:pt x="174" y="567"/>
                  </a:lnTo>
                  <a:lnTo>
                    <a:pt x="73" y="573"/>
                  </a:lnTo>
                  <a:lnTo>
                    <a:pt x="16" y="531"/>
                  </a:lnTo>
                  <a:lnTo>
                    <a:pt x="8" y="385"/>
                  </a:lnTo>
                  <a:lnTo>
                    <a:pt x="34" y="372"/>
                  </a:lnTo>
                  <a:lnTo>
                    <a:pt x="17" y="346"/>
                  </a:lnTo>
                  <a:lnTo>
                    <a:pt x="17" y="229"/>
                  </a:lnTo>
                  <a:lnTo>
                    <a:pt x="50" y="193"/>
                  </a:lnTo>
                  <a:lnTo>
                    <a:pt x="0" y="106"/>
                  </a:lnTo>
                  <a:lnTo>
                    <a:pt x="0" y="23"/>
                  </a:lnTo>
                  <a:lnTo>
                    <a:pt x="27" y="0"/>
                  </a:lnTo>
                  <a:lnTo>
                    <a:pt x="154" y="0"/>
                  </a:lnTo>
                  <a:lnTo>
                    <a:pt x="157" y="131"/>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67" name="Freeform 95"/>
            <p:cNvSpPr>
              <a:spLocks/>
            </p:cNvSpPr>
            <p:nvPr/>
          </p:nvSpPr>
          <p:spPr bwMode="auto">
            <a:xfrm>
              <a:off x="1539337" y="1936719"/>
              <a:ext cx="265055" cy="458428"/>
            </a:xfrm>
            <a:custGeom>
              <a:avLst/>
              <a:gdLst>
                <a:gd name="T0" fmla="*/ 41 w 532"/>
                <a:gd name="T1" fmla="*/ 199 h 921"/>
                <a:gd name="T2" fmla="*/ 68 w 532"/>
                <a:gd name="T3" fmla="*/ 222 h 921"/>
                <a:gd name="T4" fmla="*/ 101 w 532"/>
                <a:gd name="T5" fmla="*/ 213 h 921"/>
                <a:gd name="T6" fmla="*/ 127 w 532"/>
                <a:gd name="T7" fmla="*/ 203 h 921"/>
                <a:gd name="T8" fmla="*/ 154 w 532"/>
                <a:gd name="T9" fmla="*/ 200 h 921"/>
                <a:gd name="T10" fmla="*/ 181 w 532"/>
                <a:gd name="T11" fmla="*/ 186 h 921"/>
                <a:gd name="T12" fmla="*/ 196 w 532"/>
                <a:gd name="T13" fmla="*/ 161 h 921"/>
                <a:gd name="T14" fmla="*/ 194 w 532"/>
                <a:gd name="T15" fmla="*/ 133 h 921"/>
                <a:gd name="T16" fmla="*/ 156 w 532"/>
                <a:gd name="T17" fmla="*/ 109 h 921"/>
                <a:gd name="T18" fmla="*/ 157 w 532"/>
                <a:gd name="T19" fmla="*/ 89 h 921"/>
                <a:gd name="T20" fmla="*/ 175 w 532"/>
                <a:gd name="T21" fmla="*/ 69 h 921"/>
                <a:gd name="T22" fmla="*/ 215 w 532"/>
                <a:gd name="T23" fmla="*/ 54 h 921"/>
                <a:gd name="T24" fmla="*/ 240 w 532"/>
                <a:gd name="T25" fmla="*/ 48 h 921"/>
                <a:gd name="T26" fmla="*/ 265 w 532"/>
                <a:gd name="T27" fmla="*/ 69 h 921"/>
                <a:gd name="T28" fmla="*/ 290 w 532"/>
                <a:gd name="T29" fmla="*/ 48 h 921"/>
                <a:gd name="T30" fmla="*/ 316 w 532"/>
                <a:gd name="T31" fmla="*/ 28 h 921"/>
                <a:gd name="T32" fmla="*/ 366 w 532"/>
                <a:gd name="T33" fmla="*/ 0 h 921"/>
                <a:gd name="T34" fmla="*/ 406 w 532"/>
                <a:gd name="T35" fmla="*/ 1 h 921"/>
                <a:gd name="T36" fmla="*/ 444 w 532"/>
                <a:gd name="T37" fmla="*/ 11 h 921"/>
                <a:gd name="T38" fmla="*/ 461 w 532"/>
                <a:gd name="T39" fmla="*/ 35 h 921"/>
                <a:gd name="T40" fmla="*/ 484 w 532"/>
                <a:gd name="T41" fmla="*/ 81 h 921"/>
                <a:gd name="T42" fmla="*/ 487 w 532"/>
                <a:gd name="T43" fmla="*/ 102 h 921"/>
                <a:gd name="T44" fmla="*/ 476 w 532"/>
                <a:gd name="T45" fmla="*/ 134 h 921"/>
                <a:gd name="T46" fmla="*/ 434 w 532"/>
                <a:gd name="T47" fmla="*/ 141 h 921"/>
                <a:gd name="T48" fmla="*/ 422 w 532"/>
                <a:gd name="T49" fmla="*/ 153 h 921"/>
                <a:gd name="T50" fmla="*/ 430 w 532"/>
                <a:gd name="T51" fmla="*/ 167 h 921"/>
                <a:gd name="T52" fmla="*/ 502 w 532"/>
                <a:gd name="T53" fmla="*/ 182 h 921"/>
                <a:gd name="T54" fmla="*/ 516 w 532"/>
                <a:gd name="T55" fmla="*/ 221 h 921"/>
                <a:gd name="T56" fmla="*/ 511 w 532"/>
                <a:gd name="T57" fmla="*/ 255 h 921"/>
                <a:gd name="T58" fmla="*/ 532 w 532"/>
                <a:gd name="T59" fmla="*/ 291 h 921"/>
                <a:gd name="T60" fmla="*/ 457 w 532"/>
                <a:gd name="T61" fmla="*/ 329 h 921"/>
                <a:gd name="T62" fmla="*/ 451 w 532"/>
                <a:gd name="T63" fmla="*/ 355 h 921"/>
                <a:gd name="T64" fmla="*/ 474 w 532"/>
                <a:gd name="T65" fmla="*/ 393 h 921"/>
                <a:gd name="T66" fmla="*/ 476 w 532"/>
                <a:gd name="T67" fmla="*/ 444 h 921"/>
                <a:gd name="T68" fmla="*/ 443 w 532"/>
                <a:gd name="T69" fmla="*/ 474 h 921"/>
                <a:gd name="T70" fmla="*/ 445 w 532"/>
                <a:gd name="T71" fmla="*/ 503 h 921"/>
                <a:gd name="T72" fmla="*/ 469 w 532"/>
                <a:gd name="T73" fmla="*/ 538 h 921"/>
                <a:gd name="T74" fmla="*/ 479 w 532"/>
                <a:gd name="T75" fmla="*/ 564 h 921"/>
                <a:gd name="T76" fmla="*/ 474 w 532"/>
                <a:gd name="T77" fmla="*/ 593 h 921"/>
                <a:gd name="T78" fmla="*/ 478 w 532"/>
                <a:gd name="T79" fmla="*/ 653 h 921"/>
                <a:gd name="T80" fmla="*/ 451 w 532"/>
                <a:gd name="T81" fmla="*/ 723 h 921"/>
                <a:gd name="T82" fmla="*/ 403 w 532"/>
                <a:gd name="T83" fmla="*/ 767 h 921"/>
                <a:gd name="T84" fmla="*/ 384 w 532"/>
                <a:gd name="T85" fmla="*/ 822 h 921"/>
                <a:gd name="T86" fmla="*/ 307 w 532"/>
                <a:gd name="T87" fmla="*/ 894 h 921"/>
                <a:gd name="T88" fmla="*/ 300 w 532"/>
                <a:gd name="T89" fmla="*/ 921 h 921"/>
                <a:gd name="T90" fmla="*/ 79 w 532"/>
                <a:gd name="T91" fmla="*/ 921 h 921"/>
                <a:gd name="T92" fmla="*/ 32 w 532"/>
                <a:gd name="T93" fmla="*/ 785 h 921"/>
                <a:gd name="T94" fmla="*/ 96 w 532"/>
                <a:gd name="T95" fmla="*/ 727 h 921"/>
                <a:gd name="T96" fmla="*/ 58 w 532"/>
                <a:gd name="T97" fmla="*/ 618 h 921"/>
                <a:gd name="T98" fmla="*/ 3 w 532"/>
                <a:gd name="T99" fmla="*/ 573 h 921"/>
                <a:gd name="T100" fmla="*/ 13 w 532"/>
                <a:gd name="T101" fmla="*/ 391 h 921"/>
                <a:gd name="T102" fmla="*/ 0 w 532"/>
                <a:gd name="T103" fmla="*/ 291 h 921"/>
                <a:gd name="T104" fmla="*/ 26 w 532"/>
                <a:gd name="T105" fmla="*/ 237 h 921"/>
                <a:gd name="T106" fmla="*/ 41 w 532"/>
                <a:gd name="T107" fmla="*/ 199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32" h="921">
                  <a:moveTo>
                    <a:pt x="41" y="199"/>
                  </a:moveTo>
                  <a:lnTo>
                    <a:pt x="68" y="222"/>
                  </a:lnTo>
                  <a:lnTo>
                    <a:pt x="101" y="213"/>
                  </a:lnTo>
                  <a:lnTo>
                    <a:pt x="127" y="203"/>
                  </a:lnTo>
                  <a:lnTo>
                    <a:pt x="154" y="200"/>
                  </a:lnTo>
                  <a:lnTo>
                    <a:pt x="181" y="186"/>
                  </a:lnTo>
                  <a:lnTo>
                    <a:pt x="196" y="161"/>
                  </a:lnTo>
                  <a:lnTo>
                    <a:pt x="194" y="133"/>
                  </a:lnTo>
                  <a:lnTo>
                    <a:pt x="156" y="109"/>
                  </a:lnTo>
                  <a:lnTo>
                    <a:pt x="157" y="89"/>
                  </a:lnTo>
                  <a:lnTo>
                    <a:pt x="175" y="69"/>
                  </a:lnTo>
                  <a:lnTo>
                    <a:pt x="215" y="54"/>
                  </a:lnTo>
                  <a:lnTo>
                    <a:pt x="240" y="48"/>
                  </a:lnTo>
                  <a:lnTo>
                    <a:pt x="265" y="69"/>
                  </a:lnTo>
                  <a:lnTo>
                    <a:pt x="290" y="48"/>
                  </a:lnTo>
                  <a:lnTo>
                    <a:pt x="316" y="28"/>
                  </a:lnTo>
                  <a:lnTo>
                    <a:pt x="366" y="0"/>
                  </a:lnTo>
                  <a:lnTo>
                    <a:pt x="406" y="1"/>
                  </a:lnTo>
                  <a:lnTo>
                    <a:pt x="444" y="11"/>
                  </a:lnTo>
                  <a:lnTo>
                    <a:pt x="461" y="35"/>
                  </a:lnTo>
                  <a:lnTo>
                    <a:pt x="484" y="81"/>
                  </a:lnTo>
                  <a:lnTo>
                    <a:pt x="487" y="102"/>
                  </a:lnTo>
                  <a:lnTo>
                    <a:pt x="476" y="134"/>
                  </a:lnTo>
                  <a:lnTo>
                    <a:pt x="434" y="141"/>
                  </a:lnTo>
                  <a:lnTo>
                    <a:pt x="422" y="153"/>
                  </a:lnTo>
                  <a:lnTo>
                    <a:pt x="430" y="167"/>
                  </a:lnTo>
                  <a:lnTo>
                    <a:pt x="502" y="182"/>
                  </a:lnTo>
                  <a:lnTo>
                    <a:pt x="516" y="221"/>
                  </a:lnTo>
                  <a:lnTo>
                    <a:pt x="511" y="255"/>
                  </a:lnTo>
                  <a:lnTo>
                    <a:pt x="532" y="291"/>
                  </a:lnTo>
                  <a:lnTo>
                    <a:pt x="457" y="329"/>
                  </a:lnTo>
                  <a:lnTo>
                    <a:pt x="451" y="355"/>
                  </a:lnTo>
                  <a:lnTo>
                    <a:pt x="474" y="393"/>
                  </a:lnTo>
                  <a:lnTo>
                    <a:pt x="476" y="444"/>
                  </a:lnTo>
                  <a:lnTo>
                    <a:pt x="443" y="474"/>
                  </a:lnTo>
                  <a:lnTo>
                    <a:pt x="445" y="503"/>
                  </a:lnTo>
                  <a:lnTo>
                    <a:pt x="469" y="538"/>
                  </a:lnTo>
                  <a:lnTo>
                    <a:pt x="479" y="564"/>
                  </a:lnTo>
                  <a:lnTo>
                    <a:pt x="474" y="593"/>
                  </a:lnTo>
                  <a:lnTo>
                    <a:pt x="478" y="653"/>
                  </a:lnTo>
                  <a:lnTo>
                    <a:pt x="451" y="723"/>
                  </a:lnTo>
                  <a:lnTo>
                    <a:pt x="403" y="767"/>
                  </a:lnTo>
                  <a:lnTo>
                    <a:pt x="384" y="822"/>
                  </a:lnTo>
                  <a:lnTo>
                    <a:pt x="307" y="894"/>
                  </a:lnTo>
                  <a:lnTo>
                    <a:pt x="300" y="921"/>
                  </a:lnTo>
                  <a:lnTo>
                    <a:pt x="79" y="921"/>
                  </a:lnTo>
                  <a:lnTo>
                    <a:pt x="32" y="785"/>
                  </a:lnTo>
                  <a:lnTo>
                    <a:pt x="96" y="727"/>
                  </a:lnTo>
                  <a:lnTo>
                    <a:pt x="58" y="618"/>
                  </a:lnTo>
                  <a:lnTo>
                    <a:pt x="3" y="573"/>
                  </a:lnTo>
                  <a:lnTo>
                    <a:pt x="13" y="391"/>
                  </a:lnTo>
                  <a:lnTo>
                    <a:pt x="0" y="291"/>
                  </a:lnTo>
                  <a:lnTo>
                    <a:pt x="26" y="237"/>
                  </a:lnTo>
                  <a:lnTo>
                    <a:pt x="41" y="199"/>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68" name="Freeform 97"/>
            <p:cNvSpPr>
              <a:spLocks/>
            </p:cNvSpPr>
            <p:nvPr/>
          </p:nvSpPr>
          <p:spPr bwMode="auto">
            <a:xfrm>
              <a:off x="1375970" y="1981172"/>
              <a:ext cx="210043" cy="346183"/>
            </a:xfrm>
            <a:custGeom>
              <a:avLst/>
              <a:gdLst>
                <a:gd name="T0" fmla="*/ 40 w 422"/>
                <a:gd name="T1" fmla="*/ 436 h 696"/>
                <a:gd name="T2" fmla="*/ 8 w 422"/>
                <a:gd name="T3" fmla="*/ 388 h 696"/>
                <a:gd name="T4" fmla="*/ 27 w 422"/>
                <a:gd name="T5" fmla="*/ 350 h 696"/>
                <a:gd name="T6" fmla="*/ 72 w 422"/>
                <a:gd name="T7" fmla="*/ 334 h 696"/>
                <a:gd name="T8" fmla="*/ 69 w 422"/>
                <a:gd name="T9" fmla="*/ 103 h 696"/>
                <a:gd name="T10" fmla="*/ 114 w 422"/>
                <a:gd name="T11" fmla="*/ 46 h 696"/>
                <a:gd name="T12" fmla="*/ 150 w 422"/>
                <a:gd name="T13" fmla="*/ 19 h 696"/>
                <a:gd name="T14" fmla="*/ 187 w 422"/>
                <a:gd name="T15" fmla="*/ 11 h 696"/>
                <a:gd name="T16" fmla="*/ 245 w 422"/>
                <a:gd name="T17" fmla="*/ 0 h 696"/>
                <a:gd name="T18" fmla="*/ 278 w 422"/>
                <a:gd name="T19" fmla="*/ 74 h 696"/>
                <a:gd name="T20" fmla="*/ 309 w 422"/>
                <a:gd name="T21" fmla="*/ 61 h 696"/>
                <a:gd name="T22" fmla="*/ 369 w 422"/>
                <a:gd name="T23" fmla="*/ 110 h 696"/>
                <a:gd name="T24" fmla="*/ 326 w 422"/>
                <a:gd name="T25" fmla="*/ 201 h 696"/>
                <a:gd name="T26" fmla="*/ 341 w 422"/>
                <a:gd name="T27" fmla="*/ 300 h 696"/>
                <a:gd name="T28" fmla="*/ 330 w 422"/>
                <a:gd name="T29" fmla="*/ 486 h 696"/>
                <a:gd name="T30" fmla="*/ 382 w 422"/>
                <a:gd name="T31" fmla="*/ 524 h 696"/>
                <a:gd name="T32" fmla="*/ 422 w 422"/>
                <a:gd name="T33" fmla="*/ 636 h 696"/>
                <a:gd name="T34" fmla="*/ 360 w 422"/>
                <a:gd name="T35" fmla="*/ 696 h 696"/>
                <a:gd name="T36" fmla="*/ 192 w 422"/>
                <a:gd name="T37" fmla="*/ 657 h 696"/>
                <a:gd name="T38" fmla="*/ 35 w 422"/>
                <a:gd name="T39" fmla="*/ 640 h 696"/>
                <a:gd name="T40" fmla="*/ 5 w 422"/>
                <a:gd name="T41" fmla="*/ 603 h 696"/>
                <a:gd name="T42" fmla="*/ 0 w 422"/>
                <a:gd name="T43" fmla="*/ 471 h 696"/>
                <a:gd name="T44" fmla="*/ 40 w 422"/>
                <a:gd name="T45" fmla="*/ 436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2" h="696">
                  <a:moveTo>
                    <a:pt x="40" y="436"/>
                  </a:moveTo>
                  <a:lnTo>
                    <a:pt x="8" y="388"/>
                  </a:lnTo>
                  <a:lnTo>
                    <a:pt x="27" y="350"/>
                  </a:lnTo>
                  <a:lnTo>
                    <a:pt x="72" y="334"/>
                  </a:lnTo>
                  <a:lnTo>
                    <a:pt x="69" y="103"/>
                  </a:lnTo>
                  <a:lnTo>
                    <a:pt x="114" y="46"/>
                  </a:lnTo>
                  <a:lnTo>
                    <a:pt x="150" y="19"/>
                  </a:lnTo>
                  <a:lnTo>
                    <a:pt x="187" y="11"/>
                  </a:lnTo>
                  <a:lnTo>
                    <a:pt x="245" y="0"/>
                  </a:lnTo>
                  <a:lnTo>
                    <a:pt x="278" y="74"/>
                  </a:lnTo>
                  <a:lnTo>
                    <a:pt x="309" y="61"/>
                  </a:lnTo>
                  <a:lnTo>
                    <a:pt x="369" y="110"/>
                  </a:lnTo>
                  <a:lnTo>
                    <a:pt x="326" y="201"/>
                  </a:lnTo>
                  <a:lnTo>
                    <a:pt x="341" y="300"/>
                  </a:lnTo>
                  <a:lnTo>
                    <a:pt x="330" y="486"/>
                  </a:lnTo>
                  <a:lnTo>
                    <a:pt x="382" y="524"/>
                  </a:lnTo>
                  <a:lnTo>
                    <a:pt x="422" y="636"/>
                  </a:lnTo>
                  <a:lnTo>
                    <a:pt x="360" y="696"/>
                  </a:lnTo>
                  <a:lnTo>
                    <a:pt x="192" y="657"/>
                  </a:lnTo>
                  <a:lnTo>
                    <a:pt x="35" y="640"/>
                  </a:lnTo>
                  <a:lnTo>
                    <a:pt x="5" y="603"/>
                  </a:lnTo>
                  <a:lnTo>
                    <a:pt x="0" y="471"/>
                  </a:lnTo>
                  <a:lnTo>
                    <a:pt x="40" y="436"/>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grpSp>
      <p:sp>
        <p:nvSpPr>
          <p:cNvPr id="129" name="128 Rectángulo"/>
          <p:cNvSpPr/>
          <p:nvPr/>
        </p:nvSpPr>
        <p:spPr>
          <a:xfrm>
            <a:off x="3818978" y="1540271"/>
            <a:ext cx="1244251" cy="400110"/>
          </a:xfrm>
          <a:prstGeom prst="rect">
            <a:avLst/>
          </a:prstGeom>
        </p:spPr>
        <p:txBody>
          <a:bodyPr wrap="none">
            <a:spAutoFit/>
          </a:bodyPr>
          <a:lstStyle/>
          <a:p>
            <a:pPr algn="l"/>
            <a:r>
              <a:rPr lang="es-ES" sz="2000" b="1" i="1" dirty="0" smtClean="0">
                <a:solidFill>
                  <a:srgbClr val="92D050"/>
                </a:solidFill>
                <a:latin typeface="Calibri" pitchFamily="34" charset="0"/>
                <a:cs typeface="Calibri" pitchFamily="34" charset="0"/>
              </a:rPr>
              <a:t>Andalucía</a:t>
            </a:r>
            <a:endParaRPr lang="es-ES" b="1" dirty="0">
              <a:solidFill>
                <a:srgbClr val="92D050"/>
              </a:solidFill>
            </a:endParaRPr>
          </a:p>
        </p:txBody>
      </p:sp>
      <p:grpSp>
        <p:nvGrpSpPr>
          <p:cNvPr id="150" name="149 Grupo"/>
          <p:cNvGrpSpPr/>
          <p:nvPr/>
        </p:nvGrpSpPr>
        <p:grpSpPr>
          <a:xfrm>
            <a:off x="3845895" y="2056095"/>
            <a:ext cx="936001" cy="307777"/>
            <a:chOff x="3845895" y="2056095"/>
            <a:chExt cx="936001" cy="307777"/>
          </a:xfrm>
        </p:grpSpPr>
        <p:sp>
          <p:nvSpPr>
            <p:cNvPr id="130" name="129 CuadroTexto"/>
            <p:cNvSpPr txBox="1"/>
            <p:nvPr/>
          </p:nvSpPr>
          <p:spPr>
            <a:xfrm>
              <a:off x="3845895" y="2056095"/>
              <a:ext cx="936001" cy="307777"/>
            </a:xfrm>
            <a:prstGeom prst="rect">
              <a:avLst/>
            </a:prstGeom>
            <a:noFill/>
          </p:spPr>
          <p:txBody>
            <a:bodyPr wrap="square" rtlCol="0">
              <a:spAutoFit/>
            </a:bodyPr>
            <a:lstStyle/>
            <a:p>
              <a:pPr algn="r"/>
              <a:r>
                <a:rPr lang="es-ES" sz="1400" dirty="0" smtClean="0">
                  <a:latin typeface="Calibri" pitchFamily="34" charset="0"/>
                  <a:cs typeface="Calibri" pitchFamily="34" charset="0"/>
                </a:rPr>
                <a:t>Total</a:t>
              </a:r>
              <a:endParaRPr lang="es-ES" sz="1400" dirty="0">
                <a:latin typeface="Calibri" pitchFamily="34" charset="0"/>
                <a:cs typeface="Calibri" pitchFamily="34" charset="0"/>
              </a:endParaRPr>
            </a:p>
          </p:txBody>
        </p:sp>
        <p:cxnSp>
          <p:nvCxnSpPr>
            <p:cNvPr id="134" name="133 Conector recto"/>
            <p:cNvCxnSpPr/>
            <p:nvPr/>
          </p:nvCxnSpPr>
          <p:spPr bwMode="auto">
            <a:xfrm>
              <a:off x="3970038" y="2209984"/>
              <a:ext cx="288494" cy="0"/>
            </a:xfrm>
            <a:prstGeom prst="line">
              <a:avLst/>
            </a:prstGeom>
            <a:ln w="19050">
              <a:headEnd type="none" w="med" len="med"/>
              <a:tailEnd type="none" w="med" len="med"/>
            </a:ln>
            <a:extLst/>
          </p:spPr>
          <p:style>
            <a:lnRef idx="2">
              <a:schemeClr val="dk1"/>
            </a:lnRef>
            <a:fillRef idx="0">
              <a:schemeClr val="dk1"/>
            </a:fillRef>
            <a:effectRef idx="1">
              <a:schemeClr val="dk1"/>
            </a:effectRef>
            <a:fontRef idx="minor">
              <a:schemeClr val="tx1"/>
            </a:fontRef>
          </p:style>
        </p:cxnSp>
      </p:grpSp>
      <p:sp>
        <p:nvSpPr>
          <p:cNvPr id="152" name="151 CuadroTexto"/>
          <p:cNvSpPr txBox="1"/>
          <p:nvPr/>
        </p:nvSpPr>
        <p:spPr>
          <a:xfrm>
            <a:off x="0" y="6396335"/>
            <a:ext cx="7545288" cy="461665"/>
          </a:xfrm>
          <a:prstGeom prst="rect">
            <a:avLst/>
          </a:prstGeom>
          <a:noFill/>
        </p:spPr>
        <p:txBody>
          <a:bodyPr wrap="square" rtlCol="0">
            <a:spAutoFit/>
          </a:bodyPr>
          <a:lstStyle>
            <a:defPPr>
              <a:defRPr lang="es-ES_tradnl"/>
            </a:defPPr>
            <a:lvl1pPr algn="l">
              <a:defRPr sz="1200">
                <a:solidFill>
                  <a:schemeClr val="bg1">
                    <a:lumMod val="50000"/>
                  </a:schemeClr>
                </a:solidFill>
                <a:latin typeface="Calibri" pitchFamily="34" charset="0"/>
                <a:cs typeface="Calibri" pitchFamily="34" charset="0"/>
              </a:defRPr>
            </a:lvl1pPr>
          </a:lstStyle>
          <a:p>
            <a:r>
              <a:rPr lang="es-ES" dirty="0"/>
              <a:t>T2a.- Considerando todas las infraestructuras de transporte ¿Cuál es su percepción sobre</a:t>
            </a:r>
            <a:br>
              <a:rPr lang="es-ES" dirty="0"/>
            </a:br>
            <a:r>
              <a:rPr lang="es-ES" dirty="0"/>
              <a:t>la seguridad en cuanto a posibles comportamientos antisociales, dentro de éstas?</a:t>
            </a:r>
          </a:p>
        </p:txBody>
      </p:sp>
      <p:sp>
        <p:nvSpPr>
          <p:cNvPr id="92" name="91 CuadroTexto"/>
          <p:cNvSpPr txBox="1"/>
          <p:nvPr/>
        </p:nvSpPr>
        <p:spPr>
          <a:xfrm rot="16200000">
            <a:off x="8431549" y="3909634"/>
            <a:ext cx="2521538" cy="261610"/>
          </a:xfrm>
          <a:prstGeom prst="rect">
            <a:avLst/>
          </a:prstGeom>
          <a:noFill/>
        </p:spPr>
        <p:txBody>
          <a:bodyPr wrap="square" lIns="36000" rIns="36000" rtlCol="0" anchor="ctr">
            <a:spAutoFit/>
          </a:bodyPr>
          <a:lstStyle/>
          <a:p>
            <a:pPr algn="l"/>
            <a:r>
              <a:rPr lang="es-ES" sz="1100" dirty="0" smtClean="0">
                <a:latin typeface="Calibri" pitchFamily="34" charset="0"/>
                <a:cs typeface="Calibri" pitchFamily="34" charset="0"/>
              </a:rPr>
              <a:t>BASE Total muestra: 404 CASOS</a:t>
            </a:r>
            <a:endParaRPr lang="es-ES" sz="1100" dirty="0">
              <a:latin typeface="Calibri" pitchFamily="34" charset="0"/>
              <a:cs typeface="Calibri" pitchFamily="34" charset="0"/>
            </a:endParaRPr>
          </a:p>
        </p:txBody>
      </p:sp>
    </p:spTree>
    <p:extLst>
      <p:ext uri="{BB962C8B-B14F-4D97-AF65-F5344CB8AC3E}">
        <p14:creationId xmlns:p14="http://schemas.microsoft.com/office/powerpoint/2010/main" xmlns="" val="3921605287"/>
      </p:ext>
    </p:extLst>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email">
            <a:extLst>
              <a:ext uri="{BEBA8EAE-BF5A-486C-A8C5-ECC9F3942E4B}">
                <a14:imgProps xmlns:a14="http://schemas.microsoft.com/office/drawing/2010/main" xmlns="">
                  <a14:imgLayer r:embed="rId3">
                    <a14:imgEffect>
                      <a14:colorTemperature colorTemp="8800"/>
                    </a14:imgEffect>
                    <a14:imgEffect>
                      <a14:saturation sat="33000"/>
                    </a14:imgEffect>
                    <a14:imgEffect>
                      <a14:brightnessContrast bright="20000" contrast="-20000"/>
                    </a14:imgEffect>
                  </a14:imgLayer>
                </a14:imgProps>
              </a:ext>
              <a:ext uri="{28A0092B-C50C-407E-A947-70E740481C1C}">
                <a14:useLocalDpi xmlns:a14="http://schemas.microsoft.com/office/drawing/2010/main" xmlns=""/>
              </a:ext>
            </a:extLst>
          </a:blip>
          <a:srcRect/>
          <a:stretch>
            <a:fillRect/>
          </a:stretch>
        </p:blipFill>
        <p:spPr bwMode="auto">
          <a:xfrm>
            <a:off x="-3175" y="-6350"/>
            <a:ext cx="9921875" cy="6880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1 Forma libre"/>
          <p:cNvSpPr/>
          <p:nvPr/>
        </p:nvSpPr>
        <p:spPr>
          <a:xfrm>
            <a:off x="-12860" y="0"/>
            <a:ext cx="4965860" cy="6883400"/>
          </a:xfrm>
          <a:custGeom>
            <a:avLst/>
            <a:gdLst>
              <a:gd name="connsiteX0" fmla="*/ 25400 w 4914900"/>
              <a:gd name="connsiteY0" fmla="*/ 12700 h 6870700"/>
              <a:gd name="connsiteX1" fmla="*/ 4914900 w 4914900"/>
              <a:gd name="connsiteY1" fmla="*/ 0 h 6870700"/>
              <a:gd name="connsiteX2" fmla="*/ 3327400 w 4914900"/>
              <a:gd name="connsiteY2" fmla="*/ 6845300 h 6870700"/>
              <a:gd name="connsiteX3" fmla="*/ 0 w 4914900"/>
              <a:gd name="connsiteY3" fmla="*/ 6870700 h 6870700"/>
              <a:gd name="connsiteX4" fmla="*/ 25400 w 4914900"/>
              <a:gd name="connsiteY4" fmla="*/ 12700 h 6870700"/>
              <a:gd name="connsiteX0" fmla="*/ 625 w 4979025"/>
              <a:gd name="connsiteY0" fmla="*/ 0 h 7213600"/>
              <a:gd name="connsiteX1" fmla="*/ 4979025 w 4979025"/>
              <a:gd name="connsiteY1" fmla="*/ 342900 h 7213600"/>
              <a:gd name="connsiteX2" fmla="*/ 3391525 w 4979025"/>
              <a:gd name="connsiteY2" fmla="*/ 7188200 h 7213600"/>
              <a:gd name="connsiteX3" fmla="*/ 64125 w 4979025"/>
              <a:gd name="connsiteY3" fmla="*/ 7213600 h 7213600"/>
              <a:gd name="connsiteX4" fmla="*/ 625 w 4979025"/>
              <a:gd name="connsiteY4" fmla="*/ 0 h 7213600"/>
              <a:gd name="connsiteX0" fmla="*/ 469900 w 4914900"/>
              <a:gd name="connsiteY0" fmla="*/ 546100 h 6870700"/>
              <a:gd name="connsiteX1" fmla="*/ 4914900 w 4914900"/>
              <a:gd name="connsiteY1" fmla="*/ 0 h 6870700"/>
              <a:gd name="connsiteX2" fmla="*/ 3327400 w 4914900"/>
              <a:gd name="connsiteY2" fmla="*/ 6845300 h 6870700"/>
              <a:gd name="connsiteX3" fmla="*/ 0 w 4914900"/>
              <a:gd name="connsiteY3" fmla="*/ 6870700 h 6870700"/>
              <a:gd name="connsiteX4" fmla="*/ 469900 w 4914900"/>
              <a:gd name="connsiteY4" fmla="*/ 546100 h 6870700"/>
              <a:gd name="connsiteX0" fmla="*/ 25400 w 4914900"/>
              <a:gd name="connsiteY0" fmla="*/ 0 h 6883400"/>
              <a:gd name="connsiteX1" fmla="*/ 4914900 w 4914900"/>
              <a:gd name="connsiteY1" fmla="*/ 12700 h 6883400"/>
              <a:gd name="connsiteX2" fmla="*/ 3327400 w 4914900"/>
              <a:gd name="connsiteY2" fmla="*/ 6858000 h 6883400"/>
              <a:gd name="connsiteX3" fmla="*/ 0 w 4914900"/>
              <a:gd name="connsiteY3" fmla="*/ 6883400 h 6883400"/>
              <a:gd name="connsiteX4" fmla="*/ 25400 w 4914900"/>
              <a:gd name="connsiteY4" fmla="*/ 0 h 6883400"/>
              <a:gd name="connsiteX0" fmla="*/ 25400 w 4914900"/>
              <a:gd name="connsiteY0" fmla="*/ 0 h 6883400"/>
              <a:gd name="connsiteX1" fmla="*/ 4914900 w 4914900"/>
              <a:gd name="connsiteY1" fmla="*/ 12700 h 6883400"/>
              <a:gd name="connsiteX2" fmla="*/ 4826000 w 4914900"/>
              <a:gd name="connsiteY2" fmla="*/ 1676400 h 6883400"/>
              <a:gd name="connsiteX3" fmla="*/ 3327400 w 4914900"/>
              <a:gd name="connsiteY3" fmla="*/ 6858000 h 6883400"/>
              <a:gd name="connsiteX4" fmla="*/ 0 w 4914900"/>
              <a:gd name="connsiteY4" fmla="*/ 6883400 h 6883400"/>
              <a:gd name="connsiteX5" fmla="*/ 25400 w 4914900"/>
              <a:gd name="connsiteY5" fmla="*/ 0 h 6883400"/>
              <a:gd name="connsiteX0" fmla="*/ 25400 w 4914900"/>
              <a:gd name="connsiteY0" fmla="*/ 0 h 6883400"/>
              <a:gd name="connsiteX1" fmla="*/ 4914900 w 4914900"/>
              <a:gd name="connsiteY1" fmla="*/ 12700 h 6883400"/>
              <a:gd name="connsiteX2" fmla="*/ 4826000 w 4914900"/>
              <a:gd name="connsiteY2" fmla="*/ 1676400 h 6883400"/>
              <a:gd name="connsiteX3" fmla="*/ 3327400 w 4914900"/>
              <a:gd name="connsiteY3" fmla="*/ 6858000 h 6883400"/>
              <a:gd name="connsiteX4" fmla="*/ 0 w 4914900"/>
              <a:gd name="connsiteY4" fmla="*/ 6883400 h 6883400"/>
              <a:gd name="connsiteX5" fmla="*/ 25400 w 4914900"/>
              <a:gd name="connsiteY5" fmla="*/ 0 h 6883400"/>
              <a:gd name="connsiteX0" fmla="*/ 25400 w 4826000"/>
              <a:gd name="connsiteY0" fmla="*/ 0 h 6883400"/>
              <a:gd name="connsiteX1" fmla="*/ 4610100 w 4826000"/>
              <a:gd name="connsiteY1" fmla="*/ 25400 h 6883400"/>
              <a:gd name="connsiteX2" fmla="*/ 4826000 w 4826000"/>
              <a:gd name="connsiteY2" fmla="*/ 1676400 h 6883400"/>
              <a:gd name="connsiteX3" fmla="*/ 3327400 w 4826000"/>
              <a:gd name="connsiteY3" fmla="*/ 6858000 h 6883400"/>
              <a:gd name="connsiteX4" fmla="*/ 0 w 4826000"/>
              <a:gd name="connsiteY4" fmla="*/ 6883400 h 6883400"/>
              <a:gd name="connsiteX5" fmla="*/ 25400 w 4826000"/>
              <a:gd name="connsiteY5" fmla="*/ 0 h 6883400"/>
              <a:gd name="connsiteX0" fmla="*/ 25400 w 4826000"/>
              <a:gd name="connsiteY0" fmla="*/ 0 h 6883400"/>
              <a:gd name="connsiteX1" fmla="*/ 4521200 w 4826000"/>
              <a:gd name="connsiteY1" fmla="*/ 25400 h 6883400"/>
              <a:gd name="connsiteX2" fmla="*/ 4826000 w 4826000"/>
              <a:gd name="connsiteY2" fmla="*/ 1676400 h 6883400"/>
              <a:gd name="connsiteX3" fmla="*/ 3327400 w 4826000"/>
              <a:gd name="connsiteY3" fmla="*/ 6858000 h 6883400"/>
              <a:gd name="connsiteX4" fmla="*/ 0 w 4826000"/>
              <a:gd name="connsiteY4" fmla="*/ 6883400 h 6883400"/>
              <a:gd name="connsiteX5" fmla="*/ 25400 w 4826000"/>
              <a:gd name="connsiteY5" fmla="*/ 0 h 6883400"/>
              <a:gd name="connsiteX0" fmla="*/ 25400 w 4826000"/>
              <a:gd name="connsiteY0" fmla="*/ 12700 h 6896100"/>
              <a:gd name="connsiteX1" fmla="*/ 4495800 w 4826000"/>
              <a:gd name="connsiteY1" fmla="*/ 0 h 6896100"/>
              <a:gd name="connsiteX2" fmla="*/ 4826000 w 4826000"/>
              <a:gd name="connsiteY2" fmla="*/ 1689100 h 6896100"/>
              <a:gd name="connsiteX3" fmla="*/ 3327400 w 4826000"/>
              <a:gd name="connsiteY3" fmla="*/ 6870700 h 6896100"/>
              <a:gd name="connsiteX4" fmla="*/ 0 w 4826000"/>
              <a:gd name="connsiteY4" fmla="*/ 6896100 h 6896100"/>
              <a:gd name="connsiteX5" fmla="*/ 25400 w 4826000"/>
              <a:gd name="connsiteY5" fmla="*/ 12700 h 6896100"/>
              <a:gd name="connsiteX0" fmla="*/ 25400 w 4826000"/>
              <a:gd name="connsiteY0" fmla="*/ 12700 h 6896100"/>
              <a:gd name="connsiteX1" fmla="*/ 4495800 w 4826000"/>
              <a:gd name="connsiteY1" fmla="*/ 0 h 6896100"/>
              <a:gd name="connsiteX2" fmla="*/ 4826000 w 4826000"/>
              <a:gd name="connsiteY2" fmla="*/ 1689100 h 6896100"/>
              <a:gd name="connsiteX3" fmla="*/ 3688175 w 4826000"/>
              <a:gd name="connsiteY3" fmla="*/ 6883400 h 6896100"/>
              <a:gd name="connsiteX4" fmla="*/ 0 w 4826000"/>
              <a:gd name="connsiteY4" fmla="*/ 6896100 h 6896100"/>
              <a:gd name="connsiteX5" fmla="*/ 25400 w 4826000"/>
              <a:gd name="connsiteY5" fmla="*/ 12700 h 6896100"/>
              <a:gd name="connsiteX0" fmla="*/ 25400 w 4826000"/>
              <a:gd name="connsiteY0" fmla="*/ 12700 h 6896100"/>
              <a:gd name="connsiteX1" fmla="*/ 4495800 w 4826000"/>
              <a:gd name="connsiteY1" fmla="*/ 0 h 6896100"/>
              <a:gd name="connsiteX2" fmla="*/ 4826000 w 4826000"/>
              <a:gd name="connsiteY2" fmla="*/ 1689100 h 6896100"/>
              <a:gd name="connsiteX3" fmla="*/ 3827830 w 4826000"/>
              <a:gd name="connsiteY3" fmla="*/ 6883400 h 6896100"/>
              <a:gd name="connsiteX4" fmla="*/ 0 w 4826000"/>
              <a:gd name="connsiteY4" fmla="*/ 6896100 h 6896100"/>
              <a:gd name="connsiteX5" fmla="*/ 25400 w 4826000"/>
              <a:gd name="connsiteY5" fmla="*/ 12700 h 6896100"/>
              <a:gd name="connsiteX0" fmla="*/ 25400 w 4826000"/>
              <a:gd name="connsiteY0" fmla="*/ 12700 h 6896100"/>
              <a:gd name="connsiteX1" fmla="*/ 4495800 w 4826000"/>
              <a:gd name="connsiteY1" fmla="*/ 0 h 6896100"/>
              <a:gd name="connsiteX2" fmla="*/ 4826000 w 4826000"/>
              <a:gd name="connsiteY2" fmla="*/ 1689100 h 6896100"/>
              <a:gd name="connsiteX3" fmla="*/ 3851106 w 4826000"/>
              <a:gd name="connsiteY3" fmla="*/ 6896100 h 6896100"/>
              <a:gd name="connsiteX4" fmla="*/ 0 w 4826000"/>
              <a:gd name="connsiteY4" fmla="*/ 6896100 h 6896100"/>
              <a:gd name="connsiteX5" fmla="*/ 25400 w 4826000"/>
              <a:gd name="connsiteY5" fmla="*/ 12700 h 6896100"/>
              <a:gd name="connsiteX0" fmla="*/ 25400 w 4826000"/>
              <a:gd name="connsiteY0" fmla="*/ 12700 h 6896100"/>
              <a:gd name="connsiteX1" fmla="*/ 4495800 w 4826000"/>
              <a:gd name="connsiteY1" fmla="*/ 0 h 6896100"/>
              <a:gd name="connsiteX2" fmla="*/ 4826000 w 4826000"/>
              <a:gd name="connsiteY2" fmla="*/ 1689100 h 6896100"/>
              <a:gd name="connsiteX3" fmla="*/ 3792917 w 4826000"/>
              <a:gd name="connsiteY3" fmla="*/ 6883400 h 6896100"/>
              <a:gd name="connsiteX4" fmla="*/ 0 w 4826000"/>
              <a:gd name="connsiteY4" fmla="*/ 6896100 h 6896100"/>
              <a:gd name="connsiteX5" fmla="*/ 25400 w 4826000"/>
              <a:gd name="connsiteY5" fmla="*/ 12700 h 6896100"/>
              <a:gd name="connsiteX0" fmla="*/ 25400 w 4791086"/>
              <a:gd name="connsiteY0" fmla="*/ 12700 h 6896100"/>
              <a:gd name="connsiteX1" fmla="*/ 4495800 w 4791086"/>
              <a:gd name="connsiteY1" fmla="*/ 0 h 6896100"/>
              <a:gd name="connsiteX2" fmla="*/ 4791086 w 4791086"/>
              <a:gd name="connsiteY2" fmla="*/ 2451100 h 6896100"/>
              <a:gd name="connsiteX3" fmla="*/ 3792917 w 4791086"/>
              <a:gd name="connsiteY3" fmla="*/ 6883400 h 6896100"/>
              <a:gd name="connsiteX4" fmla="*/ 0 w 4791086"/>
              <a:gd name="connsiteY4" fmla="*/ 6896100 h 6896100"/>
              <a:gd name="connsiteX5" fmla="*/ 25400 w 4791086"/>
              <a:gd name="connsiteY5" fmla="*/ 12700 h 6896100"/>
              <a:gd name="connsiteX0" fmla="*/ 25400 w 4791086"/>
              <a:gd name="connsiteY0" fmla="*/ 12700 h 6896100"/>
              <a:gd name="connsiteX1" fmla="*/ 4495800 w 4791086"/>
              <a:gd name="connsiteY1" fmla="*/ 0 h 6896100"/>
              <a:gd name="connsiteX2" fmla="*/ 4791086 w 4791086"/>
              <a:gd name="connsiteY2" fmla="*/ 2628900 h 6896100"/>
              <a:gd name="connsiteX3" fmla="*/ 3792917 w 4791086"/>
              <a:gd name="connsiteY3" fmla="*/ 6883400 h 6896100"/>
              <a:gd name="connsiteX4" fmla="*/ 0 w 4791086"/>
              <a:gd name="connsiteY4" fmla="*/ 6896100 h 6896100"/>
              <a:gd name="connsiteX5" fmla="*/ 25400 w 4791086"/>
              <a:gd name="connsiteY5" fmla="*/ 12700 h 6896100"/>
              <a:gd name="connsiteX0" fmla="*/ 25400 w 4791086"/>
              <a:gd name="connsiteY0" fmla="*/ 0 h 6883400"/>
              <a:gd name="connsiteX1" fmla="*/ 4332869 w 4791086"/>
              <a:gd name="connsiteY1" fmla="*/ 0 h 6883400"/>
              <a:gd name="connsiteX2" fmla="*/ 4791086 w 4791086"/>
              <a:gd name="connsiteY2" fmla="*/ 2616200 h 6883400"/>
              <a:gd name="connsiteX3" fmla="*/ 3792917 w 4791086"/>
              <a:gd name="connsiteY3" fmla="*/ 6870700 h 6883400"/>
              <a:gd name="connsiteX4" fmla="*/ 0 w 4791086"/>
              <a:gd name="connsiteY4" fmla="*/ 6883400 h 6883400"/>
              <a:gd name="connsiteX5" fmla="*/ 25400 w 4791086"/>
              <a:gd name="connsiteY5" fmla="*/ 0 h 6883400"/>
              <a:gd name="connsiteX0" fmla="*/ 25400 w 4791086"/>
              <a:gd name="connsiteY0" fmla="*/ 0 h 6883400"/>
              <a:gd name="connsiteX1" fmla="*/ 4635454 w 4791086"/>
              <a:gd name="connsiteY1" fmla="*/ 0 h 6883400"/>
              <a:gd name="connsiteX2" fmla="*/ 4791086 w 4791086"/>
              <a:gd name="connsiteY2" fmla="*/ 2616200 h 6883400"/>
              <a:gd name="connsiteX3" fmla="*/ 3792917 w 4791086"/>
              <a:gd name="connsiteY3" fmla="*/ 6870700 h 6883400"/>
              <a:gd name="connsiteX4" fmla="*/ 0 w 4791086"/>
              <a:gd name="connsiteY4" fmla="*/ 6883400 h 6883400"/>
              <a:gd name="connsiteX5" fmla="*/ 25400 w 4791086"/>
              <a:gd name="connsiteY5" fmla="*/ 0 h 6883400"/>
              <a:gd name="connsiteX0" fmla="*/ 25400 w 4697983"/>
              <a:gd name="connsiteY0" fmla="*/ 0 h 6883400"/>
              <a:gd name="connsiteX1" fmla="*/ 4635454 w 4697983"/>
              <a:gd name="connsiteY1" fmla="*/ 0 h 6883400"/>
              <a:gd name="connsiteX2" fmla="*/ 4697983 w 4697983"/>
              <a:gd name="connsiteY2" fmla="*/ 2679700 h 6883400"/>
              <a:gd name="connsiteX3" fmla="*/ 3792917 w 4697983"/>
              <a:gd name="connsiteY3" fmla="*/ 6870700 h 6883400"/>
              <a:gd name="connsiteX4" fmla="*/ 0 w 4697983"/>
              <a:gd name="connsiteY4" fmla="*/ 6883400 h 6883400"/>
              <a:gd name="connsiteX5" fmla="*/ 25400 w 4697983"/>
              <a:gd name="connsiteY5" fmla="*/ 0 h 6883400"/>
              <a:gd name="connsiteX0" fmla="*/ 25400 w 4697983"/>
              <a:gd name="connsiteY0" fmla="*/ 0 h 6883400"/>
              <a:gd name="connsiteX1" fmla="*/ 4670368 w 4697983"/>
              <a:gd name="connsiteY1" fmla="*/ 0 h 6883400"/>
              <a:gd name="connsiteX2" fmla="*/ 4697983 w 4697983"/>
              <a:gd name="connsiteY2" fmla="*/ 2679700 h 6883400"/>
              <a:gd name="connsiteX3" fmla="*/ 3792917 w 4697983"/>
              <a:gd name="connsiteY3" fmla="*/ 6870700 h 6883400"/>
              <a:gd name="connsiteX4" fmla="*/ 0 w 4697983"/>
              <a:gd name="connsiteY4" fmla="*/ 6883400 h 6883400"/>
              <a:gd name="connsiteX5" fmla="*/ 25400 w 4697983"/>
              <a:gd name="connsiteY5" fmla="*/ 0 h 6883400"/>
              <a:gd name="connsiteX0" fmla="*/ 362899 w 4697983"/>
              <a:gd name="connsiteY0" fmla="*/ 508000 h 6883400"/>
              <a:gd name="connsiteX1" fmla="*/ 4670368 w 4697983"/>
              <a:gd name="connsiteY1" fmla="*/ 0 h 6883400"/>
              <a:gd name="connsiteX2" fmla="*/ 4697983 w 4697983"/>
              <a:gd name="connsiteY2" fmla="*/ 2679700 h 6883400"/>
              <a:gd name="connsiteX3" fmla="*/ 3792917 w 4697983"/>
              <a:gd name="connsiteY3" fmla="*/ 6870700 h 6883400"/>
              <a:gd name="connsiteX4" fmla="*/ 0 w 4697983"/>
              <a:gd name="connsiteY4" fmla="*/ 6883400 h 6883400"/>
              <a:gd name="connsiteX5" fmla="*/ 362899 w 4697983"/>
              <a:gd name="connsiteY5" fmla="*/ 508000 h 6883400"/>
              <a:gd name="connsiteX0" fmla="*/ 25400 w 4697983"/>
              <a:gd name="connsiteY0" fmla="*/ 12700 h 6883400"/>
              <a:gd name="connsiteX1" fmla="*/ 4670368 w 4697983"/>
              <a:gd name="connsiteY1" fmla="*/ 0 h 6883400"/>
              <a:gd name="connsiteX2" fmla="*/ 4697983 w 4697983"/>
              <a:gd name="connsiteY2" fmla="*/ 2679700 h 6883400"/>
              <a:gd name="connsiteX3" fmla="*/ 3792917 w 4697983"/>
              <a:gd name="connsiteY3" fmla="*/ 6870700 h 6883400"/>
              <a:gd name="connsiteX4" fmla="*/ 0 w 4697983"/>
              <a:gd name="connsiteY4" fmla="*/ 6883400 h 6883400"/>
              <a:gd name="connsiteX5" fmla="*/ 25400 w 4697983"/>
              <a:gd name="connsiteY5" fmla="*/ 12700 h 6883400"/>
              <a:gd name="connsiteX0" fmla="*/ 1694 w 4709191"/>
              <a:gd name="connsiteY0" fmla="*/ 12700 h 6883400"/>
              <a:gd name="connsiteX1" fmla="*/ 4681576 w 4709191"/>
              <a:gd name="connsiteY1" fmla="*/ 0 h 6883400"/>
              <a:gd name="connsiteX2" fmla="*/ 4709191 w 4709191"/>
              <a:gd name="connsiteY2" fmla="*/ 2679700 h 6883400"/>
              <a:gd name="connsiteX3" fmla="*/ 3804125 w 4709191"/>
              <a:gd name="connsiteY3" fmla="*/ 6870700 h 6883400"/>
              <a:gd name="connsiteX4" fmla="*/ 11208 w 4709191"/>
              <a:gd name="connsiteY4" fmla="*/ 6883400 h 6883400"/>
              <a:gd name="connsiteX5" fmla="*/ 1694 w 4709191"/>
              <a:gd name="connsiteY5" fmla="*/ 12700 h 6883400"/>
              <a:gd name="connsiteX0" fmla="*/ 25400 w 4697983"/>
              <a:gd name="connsiteY0" fmla="*/ 12700 h 6883400"/>
              <a:gd name="connsiteX1" fmla="*/ 4670368 w 4697983"/>
              <a:gd name="connsiteY1" fmla="*/ 0 h 6883400"/>
              <a:gd name="connsiteX2" fmla="*/ 4697983 w 4697983"/>
              <a:gd name="connsiteY2" fmla="*/ 2679700 h 6883400"/>
              <a:gd name="connsiteX3" fmla="*/ 3792917 w 4697983"/>
              <a:gd name="connsiteY3" fmla="*/ 6870700 h 6883400"/>
              <a:gd name="connsiteX4" fmla="*/ 0 w 4697983"/>
              <a:gd name="connsiteY4" fmla="*/ 6883400 h 6883400"/>
              <a:gd name="connsiteX5" fmla="*/ 25400 w 4697983"/>
              <a:gd name="connsiteY5" fmla="*/ 12700 h 6883400"/>
              <a:gd name="connsiteX0" fmla="*/ 25400 w 4697983"/>
              <a:gd name="connsiteY0" fmla="*/ 0 h 6883400"/>
              <a:gd name="connsiteX1" fmla="*/ 4670368 w 4697983"/>
              <a:gd name="connsiteY1" fmla="*/ 0 h 6883400"/>
              <a:gd name="connsiteX2" fmla="*/ 4697983 w 4697983"/>
              <a:gd name="connsiteY2" fmla="*/ 2679700 h 6883400"/>
              <a:gd name="connsiteX3" fmla="*/ 3792917 w 4697983"/>
              <a:gd name="connsiteY3" fmla="*/ 6870700 h 6883400"/>
              <a:gd name="connsiteX4" fmla="*/ 0 w 4697983"/>
              <a:gd name="connsiteY4" fmla="*/ 6883400 h 6883400"/>
              <a:gd name="connsiteX5" fmla="*/ 25400 w 4697983"/>
              <a:gd name="connsiteY5" fmla="*/ 0 h 6883400"/>
              <a:gd name="connsiteX0" fmla="*/ 25400 w 4697983"/>
              <a:gd name="connsiteY0" fmla="*/ 0 h 6883400"/>
              <a:gd name="connsiteX1" fmla="*/ 4693644 w 4697983"/>
              <a:gd name="connsiteY1" fmla="*/ 0 h 6883400"/>
              <a:gd name="connsiteX2" fmla="*/ 4697983 w 4697983"/>
              <a:gd name="connsiteY2" fmla="*/ 2679700 h 6883400"/>
              <a:gd name="connsiteX3" fmla="*/ 3792917 w 4697983"/>
              <a:gd name="connsiteY3" fmla="*/ 6870700 h 6883400"/>
              <a:gd name="connsiteX4" fmla="*/ 0 w 4697983"/>
              <a:gd name="connsiteY4" fmla="*/ 6883400 h 6883400"/>
              <a:gd name="connsiteX5" fmla="*/ 25400 w 4697983"/>
              <a:gd name="connsiteY5" fmla="*/ 0 h 6883400"/>
              <a:gd name="connsiteX0" fmla="*/ 25400 w 4697983"/>
              <a:gd name="connsiteY0" fmla="*/ 0 h 6883400"/>
              <a:gd name="connsiteX1" fmla="*/ 4053560 w 4697983"/>
              <a:gd name="connsiteY1" fmla="*/ 0 h 6883400"/>
              <a:gd name="connsiteX2" fmla="*/ 4697983 w 4697983"/>
              <a:gd name="connsiteY2" fmla="*/ 2679700 h 6883400"/>
              <a:gd name="connsiteX3" fmla="*/ 3792917 w 4697983"/>
              <a:gd name="connsiteY3" fmla="*/ 6870700 h 6883400"/>
              <a:gd name="connsiteX4" fmla="*/ 0 w 4697983"/>
              <a:gd name="connsiteY4" fmla="*/ 6883400 h 6883400"/>
              <a:gd name="connsiteX5" fmla="*/ 25400 w 4697983"/>
              <a:gd name="connsiteY5" fmla="*/ 0 h 6883400"/>
              <a:gd name="connsiteX0" fmla="*/ 25400 w 4697983"/>
              <a:gd name="connsiteY0" fmla="*/ 0 h 6883400"/>
              <a:gd name="connsiteX1" fmla="*/ 4053560 w 4697983"/>
              <a:gd name="connsiteY1" fmla="*/ 0 h 6883400"/>
              <a:gd name="connsiteX2" fmla="*/ 4697983 w 4697983"/>
              <a:gd name="connsiteY2" fmla="*/ 2679700 h 6883400"/>
              <a:gd name="connsiteX3" fmla="*/ 3792917 w 4697983"/>
              <a:gd name="connsiteY3" fmla="*/ 6870700 h 6883400"/>
              <a:gd name="connsiteX4" fmla="*/ 0 w 4697983"/>
              <a:gd name="connsiteY4" fmla="*/ 6883400 h 6883400"/>
              <a:gd name="connsiteX5" fmla="*/ 25400 w 4697983"/>
              <a:gd name="connsiteY5" fmla="*/ 0 h 6883400"/>
              <a:gd name="connsiteX0" fmla="*/ 25400 w 4709621"/>
              <a:gd name="connsiteY0" fmla="*/ 0 h 6883400"/>
              <a:gd name="connsiteX1" fmla="*/ 4053560 w 4709621"/>
              <a:gd name="connsiteY1" fmla="*/ 0 h 6883400"/>
              <a:gd name="connsiteX2" fmla="*/ 4709621 w 4709621"/>
              <a:gd name="connsiteY2" fmla="*/ 3517900 h 6883400"/>
              <a:gd name="connsiteX3" fmla="*/ 3792917 w 4709621"/>
              <a:gd name="connsiteY3" fmla="*/ 6870700 h 6883400"/>
              <a:gd name="connsiteX4" fmla="*/ 0 w 4709621"/>
              <a:gd name="connsiteY4" fmla="*/ 6883400 h 6883400"/>
              <a:gd name="connsiteX5" fmla="*/ 25400 w 4709621"/>
              <a:gd name="connsiteY5" fmla="*/ 0 h 6883400"/>
              <a:gd name="connsiteX0" fmla="*/ 25400 w 4709621"/>
              <a:gd name="connsiteY0" fmla="*/ 0 h 6883400"/>
              <a:gd name="connsiteX1" fmla="*/ 4053560 w 4709621"/>
              <a:gd name="connsiteY1" fmla="*/ 0 h 6883400"/>
              <a:gd name="connsiteX2" fmla="*/ 4709621 w 4709621"/>
              <a:gd name="connsiteY2" fmla="*/ 3517900 h 6883400"/>
              <a:gd name="connsiteX3" fmla="*/ 4654122 w 4709621"/>
              <a:gd name="connsiteY3" fmla="*/ 6883400 h 6883400"/>
              <a:gd name="connsiteX4" fmla="*/ 0 w 4709621"/>
              <a:gd name="connsiteY4" fmla="*/ 6883400 h 6883400"/>
              <a:gd name="connsiteX5" fmla="*/ 25400 w 4709621"/>
              <a:gd name="connsiteY5" fmla="*/ 0 h 6883400"/>
              <a:gd name="connsiteX0" fmla="*/ 25400 w 4661686"/>
              <a:gd name="connsiteY0" fmla="*/ 0 h 6883400"/>
              <a:gd name="connsiteX1" fmla="*/ 4053560 w 4661686"/>
              <a:gd name="connsiteY1" fmla="*/ 0 h 6883400"/>
              <a:gd name="connsiteX2" fmla="*/ 4661686 w 4661686"/>
              <a:gd name="connsiteY2" fmla="*/ 3213100 h 6883400"/>
              <a:gd name="connsiteX3" fmla="*/ 4654122 w 4661686"/>
              <a:gd name="connsiteY3" fmla="*/ 6883400 h 6883400"/>
              <a:gd name="connsiteX4" fmla="*/ 0 w 4661686"/>
              <a:gd name="connsiteY4" fmla="*/ 6883400 h 6883400"/>
              <a:gd name="connsiteX5" fmla="*/ 25400 w 4661686"/>
              <a:gd name="connsiteY5" fmla="*/ 0 h 6883400"/>
              <a:gd name="connsiteX0" fmla="*/ 25400 w 4661686"/>
              <a:gd name="connsiteY0" fmla="*/ 0 h 6883400"/>
              <a:gd name="connsiteX1" fmla="*/ 3741982 w 4661686"/>
              <a:gd name="connsiteY1" fmla="*/ 0 h 6883400"/>
              <a:gd name="connsiteX2" fmla="*/ 4661686 w 4661686"/>
              <a:gd name="connsiteY2" fmla="*/ 3213100 h 6883400"/>
              <a:gd name="connsiteX3" fmla="*/ 4654122 w 4661686"/>
              <a:gd name="connsiteY3" fmla="*/ 6883400 h 6883400"/>
              <a:gd name="connsiteX4" fmla="*/ 0 w 4661686"/>
              <a:gd name="connsiteY4" fmla="*/ 6883400 h 6883400"/>
              <a:gd name="connsiteX5" fmla="*/ 25400 w 4661686"/>
              <a:gd name="connsiteY5" fmla="*/ 0 h 6883400"/>
              <a:gd name="connsiteX0" fmla="*/ 25400 w 4661686"/>
              <a:gd name="connsiteY0" fmla="*/ 0 h 6883400"/>
              <a:gd name="connsiteX1" fmla="*/ 3897771 w 4661686"/>
              <a:gd name="connsiteY1" fmla="*/ 0 h 6883400"/>
              <a:gd name="connsiteX2" fmla="*/ 4661686 w 4661686"/>
              <a:gd name="connsiteY2" fmla="*/ 3213100 h 6883400"/>
              <a:gd name="connsiteX3" fmla="*/ 4654122 w 4661686"/>
              <a:gd name="connsiteY3" fmla="*/ 6883400 h 6883400"/>
              <a:gd name="connsiteX4" fmla="*/ 0 w 4661686"/>
              <a:gd name="connsiteY4" fmla="*/ 6883400 h 6883400"/>
              <a:gd name="connsiteX5" fmla="*/ 25400 w 4661686"/>
              <a:gd name="connsiteY5" fmla="*/ 0 h 6883400"/>
              <a:gd name="connsiteX0" fmla="*/ 1645 w 4673790"/>
              <a:gd name="connsiteY0" fmla="*/ 12700 h 6883400"/>
              <a:gd name="connsiteX1" fmla="*/ 3909875 w 4673790"/>
              <a:gd name="connsiteY1" fmla="*/ 0 h 6883400"/>
              <a:gd name="connsiteX2" fmla="*/ 4673790 w 4673790"/>
              <a:gd name="connsiteY2" fmla="*/ 3213100 h 6883400"/>
              <a:gd name="connsiteX3" fmla="*/ 4666226 w 4673790"/>
              <a:gd name="connsiteY3" fmla="*/ 6883400 h 6883400"/>
              <a:gd name="connsiteX4" fmla="*/ 12104 w 4673790"/>
              <a:gd name="connsiteY4" fmla="*/ 6883400 h 6883400"/>
              <a:gd name="connsiteX5" fmla="*/ 1645 w 4673790"/>
              <a:gd name="connsiteY5" fmla="*/ 12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790" h="6883400">
                <a:moveTo>
                  <a:pt x="1645" y="12700"/>
                </a:moveTo>
                <a:lnTo>
                  <a:pt x="3909875" y="0"/>
                </a:lnTo>
                <a:lnTo>
                  <a:pt x="4673790" y="3213100"/>
                </a:lnTo>
                <a:cubicBezTo>
                  <a:pt x="4671269" y="4436533"/>
                  <a:pt x="4668747" y="5659967"/>
                  <a:pt x="4666226" y="6883400"/>
                </a:cubicBezTo>
                <a:lnTo>
                  <a:pt x="12104" y="6883400"/>
                </a:lnTo>
                <a:cubicBezTo>
                  <a:pt x="20571" y="4597400"/>
                  <a:pt x="-6822" y="2298700"/>
                  <a:pt x="1645" y="12700"/>
                </a:cubicBezTo>
                <a:close/>
              </a:path>
            </a:pathLst>
          </a:custGeom>
          <a:gradFill>
            <a:gsLst>
              <a:gs pos="0">
                <a:schemeClr val="accent1">
                  <a:tint val="66000"/>
                  <a:satMod val="160000"/>
                  <a:lumMod val="86000"/>
                </a:schemeClr>
              </a:gs>
              <a:gs pos="50000">
                <a:schemeClr val="accent1">
                  <a:tint val="44500"/>
                  <a:satMod val="160000"/>
                  <a:lumMod val="93000"/>
                  <a:alpha val="90000"/>
                </a:schemeClr>
              </a:gs>
              <a:gs pos="100000">
                <a:schemeClr val="accent1">
                  <a:tint val="23500"/>
                  <a:satMod val="160000"/>
                  <a:lumMod val="0"/>
                  <a:lumOff val="100000"/>
                  <a:alpha val="33000"/>
                </a:schemeClr>
              </a:gs>
            </a:gsLst>
            <a:lin ang="13800000" scaled="0"/>
          </a:gradFill>
          <a:ln w="28575">
            <a:noFill/>
          </a:ln>
          <a:effectLst>
            <a:outerShdw blurRad="203200" dist="63500" dir="960000" algn="tl" rotWithShape="0">
              <a:prstClr val="black">
                <a:alpha val="40000"/>
              </a:prstClr>
            </a:outerShdw>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5" name="4 CuadroTexto"/>
          <p:cNvSpPr txBox="1"/>
          <p:nvPr/>
        </p:nvSpPr>
        <p:spPr>
          <a:xfrm>
            <a:off x="334392" y="2272228"/>
            <a:ext cx="1136608" cy="1688952"/>
          </a:xfrm>
          <a:prstGeom prst="rect">
            <a:avLst/>
          </a:prstGeom>
          <a:noFill/>
        </p:spPr>
        <p:txBody>
          <a:bodyPr wrap="none" lIns="0" tIns="0" rIns="0" bIns="0" rtlCol="0" anchor="ctr">
            <a:noAutofit/>
          </a:bodyPr>
          <a:lstStyle/>
          <a:p>
            <a:pPr>
              <a:spcBef>
                <a:spcPts val="600"/>
              </a:spcBef>
            </a:pPr>
            <a:r>
              <a:rPr lang="es-ES" sz="16600" b="1" dirty="0" smtClean="0">
                <a:solidFill>
                  <a:schemeClr val="accent1">
                    <a:lumMod val="20000"/>
                    <a:lumOff val="80000"/>
                  </a:schemeClr>
                </a:solidFill>
                <a:latin typeface="Calibri" pitchFamily="34" charset="0"/>
                <a:ea typeface="Verdana" pitchFamily="34" charset="0"/>
                <a:cs typeface="Calibri" pitchFamily="34" charset="0"/>
              </a:rPr>
              <a:t>1</a:t>
            </a:r>
            <a:endParaRPr lang="es-ES" sz="16600" i="1" dirty="0">
              <a:solidFill>
                <a:schemeClr val="accent1">
                  <a:lumMod val="20000"/>
                  <a:lumOff val="80000"/>
                </a:schemeClr>
              </a:solidFill>
              <a:latin typeface="Calibri" pitchFamily="34" charset="0"/>
              <a:ea typeface="Verdana" pitchFamily="34" charset="0"/>
              <a:cs typeface="Calibri" pitchFamily="34" charset="0"/>
            </a:endParaRPr>
          </a:p>
        </p:txBody>
      </p:sp>
      <p:sp>
        <p:nvSpPr>
          <p:cNvPr id="7" name="6 Rectángulo"/>
          <p:cNvSpPr/>
          <p:nvPr/>
        </p:nvSpPr>
        <p:spPr>
          <a:xfrm>
            <a:off x="813048" y="2966991"/>
            <a:ext cx="4067944" cy="1326105"/>
          </a:xfrm>
          <a:prstGeom prst="rect">
            <a:avLst/>
          </a:prstGeom>
          <a:noFill/>
          <a:ln>
            <a:noFill/>
          </a:ln>
          <a:effectLst/>
        </p:spPr>
        <p:txBody>
          <a:bodyPr wrap="square" lIns="108000" tIns="108000" rIns="108000" bIns="108000" anchor="t">
            <a:spAutoFit/>
          </a:bodyPr>
          <a:lstStyle/>
          <a:p>
            <a:pPr algn="l" defTabSz="6667500" eaLnBrk="0" hangingPunct="0">
              <a:spcBef>
                <a:spcPts val="2400"/>
              </a:spcBef>
              <a:spcAft>
                <a:spcPts val="0"/>
              </a:spcAft>
              <a:buClr>
                <a:srgbClr val="006600"/>
              </a:buClr>
              <a:buFont typeface="Monotype Sorts" pitchFamily="2" charset="2"/>
              <a:buNone/>
              <a:tabLst>
                <a:tab pos="7085013" algn="r"/>
              </a:tabLst>
            </a:pPr>
            <a:r>
              <a:rPr lang="es-ES" sz="3600" b="1" dirty="0" smtClean="0">
                <a:solidFill>
                  <a:schemeClr val="tx2"/>
                </a:solidFill>
                <a:latin typeface="Calibri" pitchFamily="34" charset="0"/>
                <a:cs typeface="Calibri" pitchFamily="34" charset="0"/>
              </a:rPr>
              <a:t>ANTECEDENTES </a:t>
            </a:r>
            <a:br>
              <a:rPr lang="es-ES" sz="3600" b="1" dirty="0" smtClean="0">
                <a:solidFill>
                  <a:schemeClr val="tx2"/>
                </a:solidFill>
                <a:latin typeface="Calibri" pitchFamily="34" charset="0"/>
                <a:cs typeface="Calibri" pitchFamily="34" charset="0"/>
              </a:rPr>
            </a:br>
            <a:r>
              <a:rPr lang="es-ES" sz="3600" b="1" dirty="0" smtClean="0">
                <a:solidFill>
                  <a:schemeClr val="tx2"/>
                </a:solidFill>
                <a:latin typeface="Calibri" pitchFamily="34" charset="0"/>
                <a:cs typeface="Calibri" pitchFamily="34" charset="0"/>
              </a:rPr>
              <a:t>Y OBJETIVOS</a:t>
            </a:r>
            <a:endParaRPr lang="es-ES" sz="3200" b="1" dirty="0">
              <a:solidFill>
                <a:schemeClr val="accent1">
                  <a:lumMod val="20000"/>
                  <a:lumOff val="80000"/>
                </a:schemeClr>
              </a:solidFill>
              <a:latin typeface="Calibri" pitchFamily="34" charset="0"/>
              <a:cs typeface="Calibri" pitchFamily="34" charset="0"/>
              <a:sym typeface="Wingdings"/>
            </a:endParaRPr>
          </a:p>
        </p:txBody>
      </p:sp>
    </p:spTree>
    <p:extLst>
      <p:ext uri="{BB962C8B-B14F-4D97-AF65-F5344CB8AC3E}">
        <p14:creationId xmlns:p14="http://schemas.microsoft.com/office/powerpoint/2010/main" xmlns="" val="1871533601"/>
      </p:ext>
    </p:extLst>
  </p:cSld>
  <p:clrMapOvr>
    <a:masterClrMapping/>
  </p:clrMapOvr>
  <p:transition>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 name="193 Grupo"/>
          <p:cNvGrpSpPr/>
          <p:nvPr/>
        </p:nvGrpSpPr>
        <p:grpSpPr>
          <a:xfrm>
            <a:off x="3845896" y="1981609"/>
            <a:ext cx="5715618" cy="4183695"/>
            <a:chOff x="3845895" y="1981609"/>
            <a:chExt cx="5892413" cy="4354870"/>
          </a:xfrm>
        </p:grpSpPr>
        <p:sp>
          <p:nvSpPr>
            <p:cNvPr id="195" name="194 Rectángulo"/>
            <p:cNvSpPr/>
            <p:nvPr/>
          </p:nvSpPr>
          <p:spPr bwMode="auto">
            <a:xfrm>
              <a:off x="3845895" y="1981609"/>
              <a:ext cx="936000" cy="4354870"/>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196" name="195 Rectángulo"/>
            <p:cNvSpPr/>
            <p:nvPr/>
          </p:nvSpPr>
          <p:spPr bwMode="auto">
            <a:xfrm>
              <a:off x="4837178" y="1981609"/>
              <a:ext cx="936000" cy="4354870"/>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197" name="196 Rectángulo"/>
            <p:cNvSpPr/>
            <p:nvPr/>
          </p:nvSpPr>
          <p:spPr bwMode="auto">
            <a:xfrm>
              <a:off x="5828461" y="1981609"/>
              <a:ext cx="936000" cy="4354870"/>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198" name="197 Rectángulo"/>
            <p:cNvSpPr/>
            <p:nvPr/>
          </p:nvSpPr>
          <p:spPr bwMode="auto">
            <a:xfrm>
              <a:off x="6819744" y="1981609"/>
              <a:ext cx="936000" cy="4354870"/>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199" name="198 Rectángulo"/>
            <p:cNvSpPr/>
            <p:nvPr/>
          </p:nvSpPr>
          <p:spPr bwMode="auto">
            <a:xfrm>
              <a:off x="7811027" y="1981609"/>
              <a:ext cx="936000" cy="4354870"/>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200" name="199 Rectángulo"/>
            <p:cNvSpPr/>
            <p:nvPr/>
          </p:nvSpPr>
          <p:spPr bwMode="auto">
            <a:xfrm>
              <a:off x="8802308" y="1981609"/>
              <a:ext cx="936000" cy="4354870"/>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grpSp>
      <p:grpSp>
        <p:nvGrpSpPr>
          <p:cNvPr id="201" name="200 Grupo"/>
          <p:cNvGrpSpPr/>
          <p:nvPr/>
        </p:nvGrpSpPr>
        <p:grpSpPr>
          <a:xfrm>
            <a:off x="3847554" y="5384249"/>
            <a:ext cx="5724000" cy="276999"/>
            <a:chOff x="3872984" y="5320816"/>
            <a:chExt cx="5810043" cy="276999"/>
          </a:xfrm>
        </p:grpSpPr>
        <p:sp>
          <p:nvSpPr>
            <p:cNvPr id="202" name="201 CuadroTexto"/>
            <p:cNvSpPr txBox="1"/>
            <p:nvPr/>
          </p:nvSpPr>
          <p:spPr>
            <a:xfrm>
              <a:off x="3872984" y="5320816"/>
              <a:ext cx="936000" cy="276999"/>
            </a:xfrm>
            <a:prstGeom prst="rect">
              <a:avLst/>
            </a:prstGeom>
            <a:noFill/>
          </p:spPr>
          <p:txBody>
            <a:bodyPr wrap="square" lIns="0" tIns="0" rIns="0" bIns="0" rtlCol="0">
              <a:noAutofit/>
            </a:bodyPr>
            <a:lstStyle/>
            <a:p>
              <a:r>
                <a:rPr lang="es-ES" sz="1100" dirty="0">
                  <a:latin typeface="Calibri" pitchFamily="34" charset="0"/>
                  <a:cs typeface="Calibri" pitchFamily="34" charset="0"/>
                </a:rPr>
                <a:t>GENERAL </a:t>
              </a:r>
            </a:p>
            <a:p>
              <a:r>
                <a:rPr lang="es-ES" sz="1100" dirty="0">
                  <a:latin typeface="Calibri" pitchFamily="34" charset="0"/>
                  <a:cs typeface="Calibri" pitchFamily="34" charset="0"/>
                </a:rPr>
                <a:t>(P1)</a:t>
              </a:r>
            </a:p>
          </p:txBody>
        </p:sp>
        <p:sp>
          <p:nvSpPr>
            <p:cNvPr id="203" name="202 CuadroTexto"/>
            <p:cNvSpPr txBox="1"/>
            <p:nvPr/>
          </p:nvSpPr>
          <p:spPr>
            <a:xfrm>
              <a:off x="4847793" y="5320816"/>
              <a:ext cx="936000" cy="276999"/>
            </a:xfrm>
            <a:prstGeom prst="rect">
              <a:avLst/>
            </a:prstGeom>
            <a:noFill/>
          </p:spPr>
          <p:txBody>
            <a:bodyPr wrap="square" lIns="0" tIns="0" rIns="0" bIns="0" rtlCol="0">
              <a:noAutofit/>
            </a:bodyPr>
            <a:lstStyle/>
            <a:p>
              <a:r>
                <a:rPr lang="es-ES" sz="1100" dirty="0" smtClean="0">
                  <a:latin typeface="Calibri" pitchFamily="34" charset="0"/>
                  <a:cs typeface="Calibri" pitchFamily="34" charset="0"/>
                </a:rPr>
                <a:t>Estaciones de metro</a:t>
              </a:r>
              <a:endParaRPr lang="es-ES" sz="1100" dirty="0">
                <a:latin typeface="Calibri" pitchFamily="34" charset="0"/>
                <a:cs typeface="Calibri" pitchFamily="34" charset="0"/>
              </a:endParaRPr>
            </a:p>
          </p:txBody>
        </p:sp>
        <p:sp>
          <p:nvSpPr>
            <p:cNvPr id="204" name="203 CuadroTexto"/>
            <p:cNvSpPr txBox="1"/>
            <p:nvPr/>
          </p:nvSpPr>
          <p:spPr>
            <a:xfrm>
              <a:off x="5822602" y="5320816"/>
              <a:ext cx="936000" cy="276999"/>
            </a:xfrm>
            <a:prstGeom prst="rect">
              <a:avLst/>
            </a:prstGeom>
            <a:noFill/>
          </p:spPr>
          <p:txBody>
            <a:bodyPr wrap="square" lIns="0" tIns="0" rIns="0" bIns="0" rtlCol="0">
              <a:noAutofit/>
            </a:bodyPr>
            <a:lstStyle/>
            <a:p>
              <a:r>
                <a:rPr lang="es-ES" sz="1100" dirty="0">
                  <a:latin typeface="Calibri" pitchFamily="34" charset="0"/>
                  <a:cs typeface="Calibri" pitchFamily="34" charset="0"/>
                </a:rPr>
                <a:t>Estaciones de autobuses/ </a:t>
              </a:r>
              <a:r>
                <a:rPr lang="es-ES" sz="1100" dirty="0" smtClean="0">
                  <a:latin typeface="Calibri" pitchFamily="34" charset="0"/>
                  <a:cs typeface="Calibri" pitchFamily="34" charset="0"/>
                </a:rPr>
                <a:t>intercambia-</a:t>
              </a:r>
              <a:br>
                <a:rPr lang="es-ES" sz="1100" dirty="0" smtClean="0">
                  <a:latin typeface="Calibri" pitchFamily="34" charset="0"/>
                  <a:cs typeface="Calibri" pitchFamily="34" charset="0"/>
                </a:rPr>
              </a:br>
              <a:r>
                <a:rPr lang="es-ES" sz="1100" dirty="0" smtClean="0">
                  <a:latin typeface="Calibri" pitchFamily="34" charset="0"/>
                  <a:cs typeface="Calibri" pitchFamily="34" charset="0"/>
                </a:rPr>
                <a:t>dores</a:t>
              </a:r>
              <a:endParaRPr lang="es-ES" sz="1100" dirty="0">
                <a:latin typeface="Calibri" pitchFamily="34" charset="0"/>
                <a:cs typeface="Calibri" pitchFamily="34" charset="0"/>
              </a:endParaRPr>
            </a:p>
          </p:txBody>
        </p:sp>
        <p:sp>
          <p:nvSpPr>
            <p:cNvPr id="205" name="204 CuadroTexto"/>
            <p:cNvSpPr txBox="1"/>
            <p:nvPr/>
          </p:nvSpPr>
          <p:spPr>
            <a:xfrm>
              <a:off x="6797411" y="5320816"/>
              <a:ext cx="936000" cy="276999"/>
            </a:xfrm>
            <a:prstGeom prst="rect">
              <a:avLst/>
            </a:prstGeom>
            <a:noFill/>
          </p:spPr>
          <p:txBody>
            <a:bodyPr wrap="square" lIns="0" tIns="0" rIns="0" bIns="0" rtlCol="0">
              <a:noAutofit/>
            </a:bodyPr>
            <a:lstStyle/>
            <a:p>
              <a:r>
                <a:rPr lang="es-ES" sz="1100" dirty="0" smtClean="0">
                  <a:latin typeface="Calibri" pitchFamily="34" charset="0"/>
                  <a:cs typeface="Calibri" pitchFamily="34" charset="0"/>
                </a:rPr>
                <a:t>Estaciones de tren de corto recorrido/ cercanías</a:t>
              </a:r>
              <a:endParaRPr lang="es-ES" sz="1100" dirty="0">
                <a:latin typeface="Calibri" pitchFamily="34" charset="0"/>
                <a:cs typeface="Calibri" pitchFamily="34" charset="0"/>
              </a:endParaRPr>
            </a:p>
          </p:txBody>
        </p:sp>
        <p:sp>
          <p:nvSpPr>
            <p:cNvPr id="206" name="205 CuadroTexto"/>
            <p:cNvSpPr txBox="1"/>
            <p:nvPr/>
          </p:nvSpPr>
          <p:spPr>
            <a:xfrm>
              <a:off x="7772220" y="5320816"/>
              <a:ext cx="936000" cy="276999"/>
            </a:xfrm>
            <a:prstGeom prst="rect">
              <a:avLst/>
            </a:prstGeom>
            <a:noFill/>
          </p:spPr>
          <p:txBody>
            <a:bodyPr wrap="square" lIns="0" tIns="0" rIns="0" bIns="0" rtlCol="0">
              <a:noAutofit/>
            </a:bodyPr>
            <a:lstStyle/>
            <a:p>
              <a:r>
                <a:rPr lang="es-ES" sz="1100" dirty="0" smtClean="0">
                  <a:latin typeface="Calibri" pitchFamily="34" charset="0"/>
                  <a:cs typeface="Calibri" pitchFamily="34" charset="0"/>
                </a:rPr>
                <a:t>Estaciones de tren de largo recorrido</a:t>
              </a:r>
              <a:endParaRPr lang="es-ES" sz="1100" dirty="0">
                <a:latin typeface="Calibri" pitchFamily="34" charset="0"/>
                <a:cs typeface="Calibri" pitchFamily="34" charset="0"/>
              </a:endParaRPr>
            </a:p>
          </p:txBody>
        </p:sp>
        <p:sp>
          <p:nvSpPr>
            <p:cNvPr id="207" name="206 CuadroTexto"/>
            <p:cNvSpPr txBox="1"/>
            <p:nvPr/>
          </p:nvSpPr>
          <p:spPr>
            <a:xfrm>
              <a:off x="8747027" y="5320816"/>
              <a:ext cx="936000" cy="276999"/>
            </a:xfrm>
            <a:prstGeom prst="rect">
              <a:avLst/>
            </a:prstGeom>
            <a:noFill/>
          </p:spPr>
          <p:txBody>
            <a:bodyPr wrap="square" lIns="0" tIns="0" rIns="0" bIns="0" rtlCol="0">
              <a:noAutofit/>
            </a:bodyPr>
            <a:lstStyle/>
            <a:p>
              <a:r>
                <a:rPr lang="es-ES" sz="1100" dirty="0" smtClean="0">
                  <a:latin typeface="Calibri" pitchFamily="34" charset="0"/>
                  <a:cs typeface="Calibri" pitchFamily="34" charset="0"/>
                </a:rPr>
                <a:t>Aeropuertos españoles</a:t>
              </a:r>
              <a:endParaRPr lang="es-ES" sz="1100" dirty="0">
                <a:latin typeface="Calibri" pitchFamily="34" charset="0"/>
                <a:cs typeface="Calibri" pitchFamily="34" charset="0"/>
              </a:endParaRPr>
            </a:p>
          </p:txBody>
        </p:sp>
      </p:grpSp>
      <p:graphicFrame>
        <p:nvGraphicFramePr>
          <p:cNvPr id="18" name="17 Gráfico"/>
          <p:cNvGraphicFramePr/>
          <p:nvPr>
            <p:extLst>
              <p:ext uri="{D42A27DB-BD31-4B8C-83A1-F6EECF244321}">
                <p14:modId xmlns:p14="http://schemas.microsoft.com/office/powerpoint/2010/main" xmlns="" val="1432911914"/>
              </p:ext>
            </p:extLst>
          </p:nvPr>
        </p:nvGraphicFramePr>
        <p:xfrm>
          <a:off x="3368824" y="1846326"/>
          <a:ext cx="6454298" cy="3600400"/>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3"/>
          <p:cNvSpPr>
            <a:spLocks noChangeArrowheads="1"/>
          </p:cNvSpPr>
          <p:nvPr/>
        </p:nvSpPr>
        <p:spPr bwMode="auto">
          <a:xfrm>
            <a:off x="36513" y="35999"/>
            <a:ext cx="8516887" cy="648000"/>
          </a:xfrm>
          <a:prstGeom prst="rect">
            <a:avLst/>
          </a:prstGeom>
          <a:solidFill>
            <a:schemeClr val="accent4"/>
          </a:solidFill>
          <a:ln>
            <a:noFill/>
          </a:ln>
          <a:effectLst/>
          <a:extLst/>
        </p:spPr>
        <p:txBody>
          <a:bodyPr wrap="square" lIns="0" tIns="0" rIns="0" bIns="0" anchor="ctr">
            <a:spAutoFit/>
          </a:bodyPr>
          <a:lstStyle/>
          <a:p>
            <a:endParaRPr lang="es-ES"/>
          </a:p>
        </p:txBody>
      </p:sp>
      <p:sp>
        <p:nvSpPr>
          <p:cNvPr id="4" name="3 Marcador de número de diapositiva"/>
          <p:cNvSpPr>
            <a:spLocks noGrp="1"/>
          </p:cNvSpPr>
          <p:nvPr>
            <p:ph type="sldNum" sz="quarter" idx="10"/>
          </p:nvPr>
        </p:nvSpPr>
        <p:spPr/>
        <p:txBody>
          <a:bodyPr/>
          <a:lstStyle/>
          <a:p>
            <a:r>
              <a:rPr lang="en-US" smtClean="0"/>
              <a:t>-</a:t>
            </a:r>
            <a:fld id="{41B2AE44-E9C6-4EAB-BC73-5008DB342051}" type="slidenum">
              <a:rPr lang="en-US" smtClean="0"/>
              <a:pPr/>
              <a:t>30</a:t>
            </a:fld>
            <a:r>
              <a:rPr lang="en-US" smtClean="0"/>
              <a:t>-</a:t>
            </a:r>
            <a:endParaRPr lang="en-US"/>
          </a:p>
        </p:txBody>
      </p:sp>
      <p:sp>
        <p:nvSpPr>
          <p:cNvPr id="6" name="5 CuadroTexto"/>
          <p:cNvSpPr txBox="1"/>
          <p:nvPr/>
        </p:nvSpPr>
        <p:spPr>
          <a:xfrm>
            <a:off x="56456" y="170534"/>
            <a:ext cx="7776864" cy="400110"/>
          </a:xfrm>
          <a:prstGeom prst="rect">
            <a:avLst/>
          </a:prstGeom>
          <a:noFill/>
        </p:spPr>
        <p:txBody>
          <a:bodyPr wrap="square" rtlCol="0">
            <a:spAutoFit/>
          </a:bodyPr>
          <a:lstStyle/>
          <a:p>
            <a:pPr algn="l"/>
            <a:r>
              <a:rPr lang="es-ES" sz="2000" dirty="0">
                <a:ln>
                  <a:solidFill>
                    <a:schemeClr val="bg1"/>
                  </a:solidFill>
                </a:ln>
                <a:solidFill>
                  <a:schemeClr val="bg1"/>
                </a:solidFill>
                <a:latin typeface="Calibri" pitchFamily="34" charset="0"/>
                <a:cs typeface="Calibri" pitchFamily="34" charset="0"/>
              </a:rPr>
              <a:t>SEGURIDAD </a:t>
            </a:r>
            <a:r>
              <a:rPr lang="es-ES" sz="2000" dirty="0" smtClean="0">
                <a:ln>
                  <a:solidFill>
                    <a:schemeClr val="bg1"/>
                  </a:solidFill>
                </a:ln>
                <a:solidFill>
                  <a:schemeClr val="bg1"/>
                </a:solidFill>
                <a:latin typeface="Calibri" pitchFamily="34" charset="0"/>
                <a:cs typeface="Calibri" pitchFamily="34" charset="0"/>
              </a:rPr>
              <a:t>CIUDADANA </a:t>
            </a:r>
            <a:r>
              <a:rPr lang="es-ES" sz="2000" dirty="0">
                <a:ln>
                  <a:solidFill>
                    <a:schemeClr val="bg1"/>
                  </a:solidFill>
                </a:ln>
                <a:solidFill>
                  <a:schemeClr val="bg1"/>
                </a:solidFill>
                <a:latin typeface="Calibri" pitchFamily="34" charset="0"/>
                <a:cs typeface="Calibri" pitchFamily="34" charset="0"/>
              </a:rPr>
              <a:t>EN LAS </a:t>
            </a:r>
            <a:r>
              <a:rPr lang="es-ES" sz="2000" dirty="0" smtClean="0">
                <a:ln>
                  <a:solidFill>
                    <a:schemeClr val="bg1"/>
                  </a:solidFill>
                </a:ln>
                <a:solidFill>
                  <a:schemeClr val="bg1"/>
                </a:solidFill>
                <a:latin typeface="Calibri" pitchFamily="34" charset="0"/>
                <a:cs typeface="Calibri" pitchFamily="34" charset="0"/>
              </a:rPr>
              <a:t>INFRAESTRUCTURAS </a:t>
            </a:r>
            <a:r>
              <a:rPr lang="es-ES" sz="2000" dirty="0">
                <a:ln>
                  <a:solidFill>
                    <a:schemeClr val="bg1"/>
                  </a:solidFill>
                </a:ln>
                <a:solidFill>
                  <a:schemeClr val="bg1"/>
                </a:solidFill>
                <a:latin typeface="Calibri" pitchFamily="34" charset="0"/>
                <a:cs typeface="Calibri" pitchFamily="34" charset="0"/>
              </a:rPr>
              <a:t>DE TRANSPORTE</a:t>
            </a:r>
          </a:p>
        </p:txBody>
      </p:sp>
      <p:sp>
        <p:nvSpPr>
          <p:cNvPr id="8" name="7 CuadroTexto"/>
          <p:cNvSpPr txBox="1"/>
          <p:nvPr/>
        </p:nvSpPr>
        <p:spPr>
          <a:xfrm>
            <a:off x="56456" y="836712"/>
            <a:ext cx="8640960" cy="646331"/>
          </a:xfrm>
          <a:prstGeom prst="rect">
            <a:avLst/>
          </a:prstGeom>
          <a:noFill/>
          <a:ln>
            <a:noFill/>
          </a:ln>
        </p:spPr>
        <p:txBody>
          <a:bodyPr wrap="square" rtlCol="0">
            <a:spAutoFit/>
          </a:bodyPr>
          <a:lstStyle>
            <a:defPPr>
              <a:defRPr lang="es-ES_tradnl"/>
            </a:defPPr>
            <a:lvl1pPr algn="l">
              <a:spcBef>
                <a:spcPts val="0"/>
              </a:spcBef>
              <a:defRPr sz="2000" b="1">
                <a:solidFill>
                  <a:schemeClr val="bg1">
                    <a:lumMod val="50000"/>
                  </a:schemeClr>
                </a:solidFill>
                <a:latin typeface="Calibri" pitchFamily="34" charset="0"/>
                <a:cs typeface="Calibri" pitchFamily="34" charset="0"/>
              </a:defRPr>
            </a:lvl1pPr>
          </a:lstStyle>
          <a:p>
            <a:r>
              <a:rPr lang="es-ES" dirty="0">
                <a:solidFill>
                  <a:schemeClr val="accent4">
                    <a:lumMod val="75000"/>
                  </a:schemeClr>
                </a:solidFill>
              </a:rPr>
              <a:t>Índice de seguridad</a:t>
            </a:r>
            <a:br>
              <a:rPr lang="es-ES" dirty="0">
                <a:solidFill>
                  <a:schemeClr val="accent4">
                    <a:lumMod val="75000"/>
                  </a:schemeClr>
                </a:solidFill>
              </a:rPr>
            </a:br>
            <a:r>
              <a:rPr lang="es-ES" sz="1600" i="1" dirty="0" smtClean="0">
                <a:solidFill>
                  <a:schemeClr val="bg1">
                    <a:lumMod val="65000"/>
                  </a:schemeClr>
                </a:solidFill>
              </a:rPr>
              <a:t>Por Comunidad autónoma</a:t>
            </a:r>
            <a:endParaRPr lang="es-ES" sz="1600" i="1" dirty="0">
              <a:solidFill>
                <a:schemeClr val="bg1">
                  <a:lumMod val="65000"/>
                </a:schemeClr>
              </a:solidFill>
            </a:endParaRPr>
          </a:p>
        </p:txBody>
      </p:sp>
      <p:sp>
        <p:nvSpPr>
          <p:cNvPr id="129" name="128 Rectángulo"/>
          <p:cNvSpPr/>
          <p:nvPr/>
        </p:nvSpPr>
        <p:spPr>
          <a:xfrm>
            <a:off x="3818978" y="1540271"/>
            <a:ext cx="1138645" cy="400110"/>
          </a:xfrm>
          <a:prstGeom prst="rect">
            <a:avLst/>
          </a:prstGeom>
        </p:spPr>
        <p:txBody>
          <a:bodyPr wrap="none">
            <a:spAutoFit/>
          </a:bodyPr>
          <a:lstStyle/>
          <a:p>
            <a:pPr algn="l"/>
            <a:r>
              <a:rPr lang="es-ES" sz="2000" b="1" i="1" dirty="0" smtClean="0">
                <a:solidFill>
                  <a:srgbClr val="6777C5"/>
                </a:solidFill>
                <a:latin typeface="Calibri" pitchFamily="34" charset="0"/>
                <a:cs typeface="Calibri" pitchFamily="34" charset="0"/>
              </a:rPr>
              <a:t>Cataluña</a:t>
            </a:r>
            <a:endParaRPr lang="es-ES" b="1" dirty="0">
              <a:solidFill>
                <a:srgbClr val="6777C5"/>
              </a:solidFill>
            </a:endParaRPr>
          </a:p>
        </p:txBody>
      </p:sp>
      <p:grpSp>
        <p:nvGrpSpPr>
          <p:cNvPr id="150" name="149 Grupo"/>
          <p:cNvGrpSpPr/>
          <p:nvPr/>
        </p:nvGrpSpPr>
        <p:grpSpPr>
          <a:xfrm>
            <a:off x="3845895" y="2056095"/>
            <a:ext cx="936001" cy="307777"/>
            <a:chOff x="3845895" y="2056095"/>
            <a:chExt cx="936001" cy="307777"/>
          </a:xfrm>
        </p:grpSpPr>
        <p:sp>
          <p:nvSpPr>
            <p:cNvPr id="130" name="129 CuadroTexto"/>
            <p:cNvSpPr txBox="1"/>
            <p:nvPr/>
          </p:nvSpPr>
          <p:spPr>
            <a:xfrm>
              <a:off x="3845895" y="2056095"/>
              <a:ext cx="936001" cy="307777"/>
            </a:xfrm>
            <a:prstGeom prst="rect">
              <a:avLst/>
            </a:prstGeom>
            <a:noFill/>
          </p:spPr>
          <p:txBody>
            <a:bodyPr wrap="square" rtlCol="0">
              <a:spAutoFit/>
            </a:bodyPr>
            <a:lstStyle/>
            <a:p>
              <a:pPr algn="r"/>
              <a:r>
                <a:rPr lang="es-ES" sz="1400" dirty="0" smtClean="0">
                  <a:latin typeface="Calibri" pitchFamily="34" charset="0"/>
                  <a:cs typeface="Calibri" pitchFamily="34" charset="0"/>
                </a:rPr>
                <a:t>Total</a:t>
              </a:r>
              <a:endParaRPr lang="es-ES" sz="1400" dirty="0">
                <a:latin typeface="Calibri" pitchFamily="34" charset="0"/>
                <a:cs typeface="Calibri" pitchFamily="34" charset="0"/>
              </a:endParaRPr>
            </a:p>
          </p:txBody>
        </p:sp>
        <p:cxnSp>
          <p:nvCxnSpPr>
            <p:cNvPr id="134" name="133 Conector recto"/>
            <p:cNvCxnSpPr/>
            <p:nvPr/>
          </p:nvCxnSpPr>
          <p:spPr bwMode="auto">
            <a:xfrm>
              <a:off x="3970038" y="2209984"/>
              <a:ext cx="288494" cy="0"/>
            </a:xfrm>
            <a:prstGeom prst="line">
              <a:avLst/>
            </a:prstGeom>
            <a:ln w="19050">
              <a:headEnd type="none" w="med" len="med"/>
              <a:tailEnd type="none" w="med" len="med"/>
            </a:ln>
            <a:extLst/>
          </p:spPr>
          <p:style>
            <a:lnRef idx="2">
              <a:schemeClr val="dk1"/>
            </a:lnRef>
            <a:fillRef idx="0">
              <a:schemeClr val="dk1"/>
            </a:fillRef>
            <a:effectRef idx="1">
              <a:schemeClr val="dk1"/>
            </a:effectRef>
            <a:fontRef idx="minor">
              <a:schemeClr val="tx1"/>
            </a:fontRef>
          </p:style>
        </p:cxnSp>
      </p:grpSp>
      <p:sp>
        <p:nvSpPr>
          <p:cNvPr id="74" name="73 CuadroTexto"/>
          <p:cNvSpPr txBox="1"/>
          <p:nvPr/>
        </p:nvSpPr>
        <p:spPr>
          <a:xfrm>
            <a:off x="0" y="6396335"/>
            <a:ext cx="7545288" cy="461665"/>
          </a:xfrm>
          <a:prstGeom prst="rect">
            <a:avLst/>
          </a:prstGeom>
          <a:noFill/>
        </p:spPr>
        <p:txBody>
          <a:bodyPr wrap="square" rtlCol="0">
            <a:spAutoFit/>
          </a:bodyPr>
          <a:lstStyle>
            <a:defPPr>
              <a:defRPr lang="es-ES_tradnl"/>
            </a:defPPr>
            <a:lvl1pPr algn="l">
              <a:defRPr sz="1200">
                <a:solidFill>
                  <a:schemeClr val="bg1">
                    <a:lumMod val="50000"/>
                  </a:schemeClr>
                </a:solidFill>
                <a:latin typeface="Calibri" pitchFamily="34" charset="0"/>
                <a:cs typeface="Calibri" pitchFamily="34" charset="0"/>
              </a:defRPr>
            </a:lvl1pPr>
          </a:lstStyle>
          <a:p>
            <a:r>
              <a:rPr lang="es-ES" dirty="0"/>
              <a:t>T2a.- Considerando todas las infraestructuras de transporte ¿Cuál es su percepción sobre</a:t>
            </a:r>
            <a:br>
              <a:rPr lang="es-ES" dirty="0"/>
            </a:br>
            <a:r>
              <a:rPr lang="es-ES" dirty="0"/>
              <a:t>la seguridad en cuanto a posibles comportamientos antisociales, dentro de éstas?</a:t>
            </a:r>
          </a:p>
        </p:txBody>
      </p:sp>
      <p:sp>
        <p:nvSpPr>
          <p:cNvPr id="260" name="259 CuadroTexto"/>
          <p:cNvSpPr txBox="1"/>
          <p:nvPr/>
        </p:nvSpPr>
        <p:spPr>
          <a:xfrm>
            <a:off x="334626" y="4083184"/>
            <a:ext cx="2796737" cy="1077218"/>
          </a:xfrm>
          <a:prstGeom prst="rect">
            <a:avLst/>
          </a:prstGeom>
          <a:noFill/>
        </p:spPr>
        <p:txBody>
          <a:bodyPr wrap="square" rtlCol="0">
            <a:spAutoFit/>
          </a:bodyPr>
          <a:lstStyle/>
          <a:p>
            <a:pPr algn="l"/>
            <a:r>
              <a:rPr lang="es-ES" sz="1600" dirty="0">
                <a:solidFill>
                  <a:schemeClr val="tx1">
                    <a:lumMod val="75000"/>
                    <a:lumOff val="25000"/>
                  </a:schemeClr>
                </a:solidFill>
                <a:latin typeface="Calibri" pitchFamily="34" charset="0"/>
                <a:cs typeface="Calibri" pitchFamily="34" charset="0"/>
              </a:rPr>
              <a:t>Cataluña mantiene su actitud crítica hacía la seguridad,  esta vez enfocado en sus infraestructuras de transporte.</a:t>
            </a:r>
            <a:endParaRPr lang="es-ES" sz="1600" dirty="0">
              <a:latin typeface="Calibri" pitchFamily="34" charset="0"/>
              <a:cs typeface="Calibri" pitchFamily="34" charset="0"/>
            </a:endParaRPr>
          </a:p>
        </p:txBody>
      </p:sp>
      <p:grpSp>
        <p:nvGrpSpPr>
          <p:cNvPr id="79" name="78 Grupo"/>
          <p:cNvGrpSpPr/>
          <p:nvPr/>
        </p:nvGrpSpPr>
        <p:grpSpPr>
          <a:xfrm>
            <a:off x="534685" y="1747791"/>
            <a:ext cx="2514964" cy="2112104"/>
            <a:chOff x="534685" y="1747791"/>
            <a:chExt cx="2514964" cy="2112104"/>
          </a:xfrm>
        </p:grpSpPr>
        <p:sp>
          <p:nvSpPr>
            <p:cNvPr id="80" name="Freeform 100"/>
            <p:cNvSpPr>
              <a:spLocks/>
            </p:cNvSpPr>
            <p:nvPr/>
          </p:nvSpPr>
          <p:spPr bwMode="auto">
            <a:xfrm>
              <a:off x="976443" y="1933941"/>
              <a:ext cx="473987" cy="334513"/>
            </a:xfrm>
            <a:custGeom>
              <a:avLst/>
              <a:gdLst>
                <a:gd name="T0" fmla="*/ 184 w 952"/>
                <a:gd name="T1" fmla="*/ 532 h 671"/>
                <a:gd name="T2" fmla="*/ 121 w 952"/>
                <a:gd name="T3" fmla="*/ 462 h 671"/>
                <a:gd name="T4" fmla="*/ 96 w 952"/>
                <a:gd name="T5" fmla="*/ 392 h 671"/>
                <a:gd name="T6" fmla="*/ 67 w 952"/>
                <a:gd name="T7" fmla="*/ 355 h 671"/>
                <a:gd name="T8" fmla="*/ 49 w 952"/>
                <a:gd name="T9" fmla="*/ 354 h 671"/>
                <a:gd name="T10" fmla="*/ 26 w 952"/>
                <a:gd name="T11" fmla="*/ 359 h 671"/>
                <a:gd name="T12" fmla="*/ 8 w 952"/>
                <a:gd name="T13" fmla="*/ 341 h 671"/>
                <a:gd name="T14" fmla="*/ 0 w 952"/>
                <a:gd name="T15" fmla="*/ 301 h 671"/>
                <a:gd name="T16" fmla="*/ 13 w 952"/>
                <a:gd name="T17" fmla="*/ 244 h 671"/>
                <a:gd name="T18" fmla="*/ 68 w 952"/>
                <a:gd name="T19" fmla="*/ 182 h 671"/>
                <a:gd name="T20" fmla="*/ 76 w 952"/>
                <a:gd name="T21" fmla="*/ 156 h 671"/>
                <a:gd name="T22" fmla="*/ 61 w 952"/>
                <a:gd name="T23" fmla="*/ 132 h 671"/>
                <a:gd name="T24" fmla="*/ 88 w 952"/>
                <a:gd name="T25" fmla="*/ 122 h 671"/>
                <a:gd name="T26" fmla="*/ 206 w 952"/>
                <a:gd name="T27" fmla="*/ 125 h 671"/>
                <a:gd name="T28" fmla="*/ 248 w 952"/>
                <a:gd name="T29" fmla="*/ 106 h 671"/>
                <a:gd name="T30" fmla="*/ 278 w 952"/>
                <a:gd name="T31" fmla="*/ 61 h 671"/>
                <a:gd name="T32" fmla="*/ 326 w 952"/>
                <a:gd name="T33" fmla="*/ 90 h 671"/>
                <a:gd name="T34" fmla="*/ 385 w 952"/>
                <a:gd name="T35" fmla="*/ 53 h 671"/>
                <a:gd name="T36" fmla="*/ 413 w 952"/>
                <a:gd name="T37" fmla="*/ 66 h 671"/>
                <a:gd name="T38" fmla="*/ 460 w 952"/>
                <a:gd name="T39" fmla="*/ 98 h 671"/>
                <a:gd name="T40" fmla="*/ 495 w 952"/>
                <a:gd name="T41" fmla="*/ 109 h 671"/>
                <a:gd name="T42" fmla="*/ 573 w 952"/>
                <a:gd name="T43" fmla="*/ 57 h 671"/>
                <a:gd name="T44" fmla="*/ 656 w 952"/>
                <a:gd name="T45" fmla="*/ 84 h 671"/>
                <a:gd name="T46" fmla="*/ 719 w 952"/>
                <a:gd name="T47" fmla="*/ 57 h 671"/>
                <a:gd name="T48" fmla="*/ 757 w 952"/>
                <a:gd name="T49" fmla="*/ 71 h 671"/>
                <a:gd name="T50" fmla="*/ 826 w 952"/>
                <a:gd name="T51" fmla="*/ 0 h 671"/>
                <a:gd name="T52" fmla="*/ 875 w 952"/>
                <a:gd name="T53" fmla="*/ 5 h 671"/>
                <a:gd name="T54" fmla="*/ 873 w 952"/>
                <a:gd name="T55" fmla="*/ 50 h 671"/>
                <a:gd name="T56" fmla="*/ 928 w 952"/>
                <a:gd name="T57" fmla="*/ 92 h 671"/>
                <a:gd name="T58" fmla="*/ 952 w 952"/>
                <a:gd name="T59" fmla="*/ 113 h 671"/>
                <a:gd name="T60" fmla="*/ 917 w 952"/>
                <a:gd name="T61" fmla="*/ 138 h 671"/>
                <a:gd name="T62" fmla="*/ 871 w 952"/>
                <a:gd name="T63" fmla="*/ 196 h 671"/>
                <a:gd name="T64" fmla="*/ 874 w 952"/>
                <a:gd name="T65" fmla="*/ 426 h 671"/>
                <a:gd name="T66" fmla="*/ 831 w 952"/>
                <a:gd name="T67" fmla="*/ 442 h 671"/>
                <a:gd name="T68" fmla="*/ 812 w 952"/>
                <a:gd name="T69" fmla="*/ 482 h 671"/>
                <a:gd name="T70" fmla="*/ 840 w 952"/>
                <a:gd name="T71" fmla="*/ 532 h 671"/>
                <a:gd name="T72" fmla="*/ 802 w 952"/>
                <a:gd name="T73" fmla="*/ 565 h 671"/>
                <a:gd name="T74" fmla="*/ 676 w 952"/>
                <a:gd name="T75" fmla="*/ 565 h 671"/>
                <a:gd name="T76" fmla="*/ 650 w 952"/>
                <a:gd name="T77" fmla="*/ 587 h 671"/>
                <a:gd name="T78" fmla="*/ 650 w 952"/>
                <a:gd name="T79" fmla="*/ 671 h 671"/>
                <a:gd name="T80" fmla="*/ 556 w 952"/>
                <a:gd name="T81" fmla="*/ 604 h 671"/>
                <a:gd name="T82" fmla="*/ 448 w 952"/>
                <a:gd name="T83" fmla="*/ 604 h 671"/>
                <a:gd name="T84" fmla="*/ 328 w 952"/>
                <a:gd name="T85" fmla="*/ 586 h 671"/>
                <a:gd name="T86" fmla="*/ 271 w 952"/>
                <a:gd name="T87" fmla="*/ 536 h 671"/>
                <a:gd name="T88" fmla="*/ 184 w 952"/>
                <a:gd name="T89" fmla="*/ 532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52" h="671">
                  <a:moveTo>
                    <a:pt x="184" y="532"/>
                  </a:moveTo>
                  <a:lnTo>
                    <a:pt x="121" y="462"/>
                  </a:lnTo>
                  <a:lnTo>
                    <a:pt x="96" y="392"/>
                  </a:lnTo>
                  <a:lnTo>
                    <a:pt x="67" y="355"/>
                  </a:lnTo>
                  <a:lnTo>
                    <a:pt x="49" y="354"/>
                  </a:lnTo>
                  <a:lnTo>
                    <a:pt x="26" y="359"/>
                  </a:lnTo>
                  <a:lnTo>
                    <a:pt x="8" y="341"/>
                  </a:lnTo>
                  <a:lnTo>
                    <a:pt x="0" y="301"/>
                  </a:lnTo>
                  <a:lnTo>
                    <a:pt x="13" y="244"/>
                  </a:lnTo>
                  <a:lnTo>
                    <a:pt x="68" y="182"/>
                  </a:lnTo>
                  <a:lnTo>
                    <a:pt x="76" y="156"/>
                  </a:lnTo>
                  <a:lnTo>
                    <a:pt x="61" y="132"/>
                  </a:lnTo>
                  <a:lnTo>
                    <a:pt x="88" y="122"/>
                  </a:lnTo>
                  <a:lnTo>
                    <a:pt x="206" y="125"/>
                  </a:lnTo>
                  <a:lnTo>
                    <a:pt x="248" y="106"/>
                  </a:lnTo>
                  <a:lnTo>
                    <a:pt x="278" y="61"/>
                  </a:lnTo>
                  <a:lnTo>
                    <a:pt x="326" y="90"/>
                  </a:lnTo>
                  <a:lnTo>
                    <a:pt x="385" y="53"/>
                  </a:lnTo>
                  <a:lnTo>
                    <a:pt x="413" y="66"/>
                  </a:lnTo>
                  <a:lnTo>
                    <a:pt x="460" y="98"/>
                  </a:lnTo>
                  <a:lnTo>
                    <a:pt x="495" y="109"/>
                  </a:lnTo>
                  <a:lnTo>
                    <a:pt x="573" y="57"/>
                  </a:lnTo>
                  <a:lnTo>
                    <a:pt x="656" y="84"/>
                  </a:lnTo>
                  <a:lnTo>
                    <a:pt x="719" y="57"/>
                  </a:lnTo>
                  <a:lnTo>
                    <a:pt x="757" y="71"/>
                  </a:lnTo>
                  <a:lnTo>
                    <a:pt x="826" y="0"/>
                  </a:lnTo>
                  <a:lnTo>
                    <a:pt x="875" y="5"/>
                  </a:lnTo>
                  <a:lnTo>
                    <a:pt x="873" y="50"/>
                  </a:lnTo>
                  <a:lnTo>
                    <a:pt x="928" y="92"/>
                  </a:lnTo>
                  <a:lnTo>
                    <a:pt x="952" y="113"/>
                  </a:lnTo>
                  <a:lnTo>
                    <a:pt x="917" y="138"/>
                  </a:lnTo>
                  <a:lnTo>
                    <a:pt x="871" y="196"/>
                  </a:lnTo>
                  <a:lnTo>
                    <a:pt x="874" y="426"/>
                  </a:lnTo>
                  <a:lnTo>
                    <a:pt x="831" y="442"/>
                  </a:lnTo>
                  <a:lnTo>
                    <a:pt x="812" y="482"/>
                  </a:lnTo>
                  <a:lnTo>
                    <a:pt x="840" y="532"/>
                  </a:lnTo>
                  <a:lnTo>
                    <a:pt x="802" y="565"/>
                  </a:lnTo>
                  <a:lnTo>
                    <a:pt x="676" y="565"/>
                  </a:lnTo>
                  <a:lnTo>
                    <a:pt x="650" y="587"/>
                  </a:lnTo>
                  <a:lnTo>
                    <a:pt x="650" y="671"/>
                  </a:lnTo>
                  <a:lnTo>
                    <a:pt x="556" y="604"/>
                  </a:lnTo>
                  <a:lnTo>
                    <a:pt x="448" y="604"/>
                  </a:lnTo>
                  <a:lnTo>
                    <a:pt x="328" y="586"/>
                  </a:lnTo>
                  <a:lnTo>
                    <a:pt x="271" y="536"/>
                  </a:lnTo>
                  <a:lnTo>
                    <a:pt x="184" y="532"/>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81" name="Freeform 65"/>
            <p:cNvSpPr>
              <a:spLocks/>
            </p:cNvSpPr>
            <p:nvPr/>
          </p:nvSpPr>
          <p:spPr bwMode="auto">
            <a:xfrm>
              <a:off x="1287618" y="2716880"/>
              <a:ext cx="531221" cy="250052"/>
            </a:xfrm>
            <a:custGeom>
              <a:avLst/>
              <a:gdLst>
                <a:gd name="T0" fmla="*/ 38 w 846"/>
                <a:gd name="T1" fmla="*/ 98 h 398"/>
                <a:gd name="T2" fmla="*/ 79 w 846"/>
                <a:gd name="T3" fmla="*/ 63 h 398"/>
                <a:gd name="T4" fmla="*/ 122 w 846"/>
                <a:gd name="T5" fmla="*/ 51 h 398"/>
                <a:gd name="T6" fmla="*/ 164 w 846"/>
                <a:gd name="T7" fmla="*/ 45 h 398"/>
                <a:gd name="T8" fmla="*/ 176 w 846"/>
                <a:gd name="T9" fmla="*/ 15 h 398"/>
                <a:gd name="T10" fmla="*/ 210 w 846"/>
                <a:gd name="T11" fmla="*/ 0 h 398"/>
                <a:gd name="T12" fmla="*/ 230 w 846"/>
                <a:gd name="T13" fmla="*/ 29 h 398"/>
                <a:gd name="T14" fmla="*/ 242 w 846"/>
                <a:gd name="T15" fmla="*/ 63 h 398"/>
                <a:gd name="T16" fmla="*/ 273 w 846"/>
                <a:gd name="T17" fmla="*/ 55 h 398"/>
                <a:gd name="T18" fmla="*/ 336 w 846"/>
                <a:gd name="T19" fmla="*/ 41 h 398"/>
                <a:gd name="T20" fmla="*/ 407 w 846"/>
                <a:gd name="T21" fmla="*/ 10 h 398"/>
                <a:gd name="T22" fmla="*/ 492 w 846"/>
                <a:gd name="T23" fmla="*/ 63 h 398"/>
                <a:gd name="T24" fmla="*/ 580 w 846"/>
                <a:gd name="T25" fmla="*/ 81 h 398"/>
                <a:gd name="T26" fmla="*/ 587 w 846"/>
                <a:gd name="T27" fmla="*/ 101 h 398"/>
                <a:gd name="T28" fmla="*/ 587 w 846"/>
                <a:gd name="T29" fmla="*/ 110 h 398"/>
                <a:gd name="T30" fmla="*/ 562 w 846"/>
                <a:gd name="T31" fmla="*/ 139 h 398"/>
                <a:gd name="T32" fmla="*/ 576 w 846"/>
                <a:gd name="T33" fmla="*/ 162 h 398"/>
                <a:gd name="T34" fmla="*/ 665 w 846"/>
                <a:gd name="T35" fmla="*/ 94 h 398"/>
                <a:gd name="T36" fmla="*/ 711 w 846"/>
                <a:gd name="T37" fmla="*/ 92 h 398"/>
                <a:gd name="T38" fmla="*/ 760 w 846"/>
                <a:gd name="T39" fmla="*/ 81 h 398"/>
                <a:gd name="T40" fmla="*/ 779 w 846"/>
                <a:gd name="T41" fmla="*/ 217 h 398"/>
                <a:gd name="T42" fmla="*/ 811 w 846"/>
                <a:gd name="T43" fmla="*/ 259 h 398"/>
                <a:gd name="T44" fmla="*/ 846 w 846"/>
                <a:gd name="T45" fmla="*/ 373 h 398"/>
                <a:gd name="T46" fmla="*/ 737 w 846"/>
                <a:gd name="T47" fmla="*/ 374 h 398"/>
                <a:gd name="T48" fmla="*/ 610 w 846"/>
                <a:gd name="T49" fmla="*/ 398 h 398"/>
                <a:gd name="T50" fmla="*/ 544 w 846"/>
                <a:gd name="T51" fmla="*/ 380 h 398"/>
                <a:gd name="T52" fmla="*/ 470 w 846"/>
                <a:gd name="T53" fmla="*/ 338 h 398"/>
                <a:gd name="T54" fmla="*/ 294 w 846"/>
                <a:gd name="T55" fmla="*/ 357 h 398"/>
                <a:gd name="T56" fmla="*/ 229 w 846"/>
                <a:gd name="T57" fmla="*/ 381 h 398"/>
                <a:gd name="T58" fmla="*/ 193 w 846"/>
                <a:gd name="T59" fmla="*/ 391 h 398"/>
                <a:gd name="T60" fmla="*/ 164 w 846"/>
                <a:gd name="T61" fmla="*/ 393 h 398"/>
                <a:gd name="T62" fmla="*/ 134 w 846"/>
                <a:gd name="T63" fmla="*/ 393 h 398"/>
                <a:gd name="T64" fmla="*/ 116 w 846"/>
                <a:gd name="T65" fmla="*/ 355 h 398"/>
                <a:gd name="T66" fmla="*/ 116 w 846"/>
                <a:gd name="T67" fmla="*/ 333 h 398"/>
                <a:gd name="T68" fmla="*/ 84 w 846"/>
                <a:gd name="T69" fmla="*/ 304 h 398"/>
                <a:gd name="T70" fmla="*/ 72 w 846"/>
                <a:gd name="T71" fmla="*/ 274 h 398"/>
                <a:gd name="T72" fmla="*/ 94 w 846"/>
                <a:gd name="T73" fmla="*/ 247 h 398"/>
                <a:gd name="T74" fmla="*/ 7 w 846"/>
                <a:gd name="T75" fmla="*/ 158 h 398"/>
                <a:gd name="T76" fmla="*/ 3 w 846"/>
                <a:gd name="T77" fmla="*/ 142 h 398"/>
                <a:gd name="T78" fmla="*/ 0 w 846"/>
                <a:gd name="T79" fmla="*/ 135 h 398"/>
                <a:gd name="T80" fmla="*/ 38 w 846"/>
                <a:gd name="T81" fmla="*/ 9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46" h="398">
                  <a:moveTo>
                    <a:pt x="38" y="98"/>
                  </a:moveTo>
                  <a:lnTo>
                    <a:pt x="79" y="63"/>
                  </a:lnTo>
                  <a:lnTo>
                    <a:pt x="122" y="51"/>
                  </a:lnTo>
                  <a:lnTo>
                    <a:pt x="164" y="45"/>
                  </a:lnTo>
                  <a:lnTo>
                    <a:pt x="176" y="15"/>
                  </a:lnTo>
                  <a:lnTo>
                    <a:pt x="210" y="0"/>
                  </a:lnTo>
                  <a:lnTo>
                    <a:pt x="230" y="29"/>
                  </a:lnTo>
                  <a:lnTo>
                    <a:pt x="242" y="63"/>
                  </a:lnTo>
                  <a:lnTo>
                    <a:pt x="273" y="55"/>
                  </a:lnTo>
                  <a:lnTo>
                    <a:pt x="336" y="41"/>
                  </a:lnTo>
                  <a:lnTo>
                    <a:pt x="407" y="10"/>
                  </a:lnTo>
                  <a:lnTo>
                    <a:pt x="492" y="63"/>
                  </a:lnTo>
                  <a:lnTo>
                    <a:pt x="580" y="81"/>
                  </a:lnTo>
                  <a:lnTo>
                    <a:pt x="587" y="101"/>
                  </a:lnTo>
                  <a:lnTo>
                    <a:pt x="587" y="110"/>
                  </a:lnTo>
                  <a:lnTo>
                    <a:pt x="562" y="139"/>
                  </a:lnTo>
                  <a:lnTo>
                    <a:pt x="576" y="162"/>
                  </a:lnTo>
                  <a:lnTo>
                    <a:pt x="665" y="94"/>
                  </a:lnTo>
                  <a:lnTo>
                    <a:pt x="711" y="92"/>
                  </a:lnTo>
                  <a:lnTo>
                    <a:pt x="760" y="81"/>
                  </a:lnTo>
                  <a:lnTo>
                    <a:pt x="779" y="217"/>
                  </a:lnTo>
                  <a:lnTo>
                    <a:pt x="811" y="259"/>
                  </a:lnTo>
                  <a:lnTo>
                    <a:pt x="846" y="373"/>
                  </a:lnTo>
                  <a:lnTo>
                    <a:pt x="737" y="374"/>
                  </a:lnTo>
                  <a:lnTo>
                    <a:pt x="610" y="398"/>
                  </a:lnTo>
                  <a:lnTo>
                    <a:pt x="544" y="380"/>
                  </a:lnTo>
                  <a:lnTo>
                    <a:pt x="470" y="338"/>
                  </a:lnTo>
                  <a:lnTo>
                    <a:pt x="294" y="357"/>
                  </a:lnTo>
                  <a:lnTo>
                    <a:pt x="229" y="381"/>
                  </a:lnTo>
                  <a:lnTo>
                    <a:pt x="193" y="391"/>
                  </a:lnTo>
                  <a:lnTo>
                    <a:pt x="164" y="393"/>
                  </a:lnTo>
                  <a:lnTo>
                    <a:pt x="134" y="393"/>
                  </a:lnTo>
                  <a:lnTo>
                    <a:pt x="116" y="355"/>
                  </a:lnTo>
                  <a:lnTo>
                    <a:pt x="116" y="333"/>
                  </a:lnTo>
                  <a:lnTo>
                    <a:pt x="84" y="304"/>
                  </a:lnTo>
                  <a:lnTo>
                    <a:pt x="72" y="274"/>
                  </a:lnTo>
                  <a:lnTo>
                    <a:pt x="94" y="247"/>
                  </a:lnTo>
                  <a:lnTo>
                    <a:pt x="7" y="158"/>
                  </a:lnTo>
                  <a:lnTo>
                    <a:pt x="3" y="142"/>
                  </a:lnTo>
                  <a:lnTo>
                    <a:pt x="0" y="135"/>
                  </a:lnTo>
                  <a:lnTo>
                    <a:pt x="38" y="98"/>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82" name="Freeform 66"/>
            <p:cNvSpPr>
              <a:spLocks/>
            </p:cNvSpPr>
            <p:nvPr/>
          </p:nvSpPr>
          <p:spPr bwMode="auto">
            <a:xfrm>
              <a:off x="1668808" y="2434600"/>
              <a:ext cx="421754" cy="317288"/>
            </a:xfrm>
            <a:custGeom>
              <a:avLst/>
              <a:gdLst>
                <a:gd name="T0" fmla="*/ 423 w 672"/>
                <a:gd name="T1" fmla="*/ 355 h 505"/>
                <a:gd name="T2" fmla="*/ 347 w 672"/>
                <a:gd name="T3" fmla="*/ 403 h 505"/>
                <a:gd name="T4" fmla="*/ 247 w 672"/>
                <a:gd name="T5" fmla="*/ 426 h 505"/>
                <a:gd name="T6" fmla="*/ 225 w 672"/>
                <a:gd name="T7" fmla="*/ 496 h 505"/>
                <a:gd name="T8" fmla="*/ 153 w 672"/>
                <a:gd name="T9" fmla="*/ 505 h 505"/>
                <a:gd name="T10" fmla="*/ 120 w 672"/>
                <a:gd name="T11" fmla="*/ 482 h 505"/>
                <a:gd name="T12" fmla="*/ 90 w 672"/>
                <a:gd name="T13" fmla="*/ 340 h 505"/>
                <a:gd name="T14" fmla="*/ 59 w 672"/>
                <a:gd name="T15" fmla="*/ 332 h 505"/>
                <a:gd name="T16" fmla="*/ 60 w 672"/>
                <a:gd name="T17" fmla="*/ 308 h 505"/>
                <a:gd name="T18" fmla="*/ 24 w 672"/>
                <a:gd name="T19" fmla="*/ 195 h 505"/>
                <a:gd name="T20" fmla="*/ 40 w 672"/>
                <a:gd name="T21" fmla="*/ 144 h 505"/>
                <a:gd name="T22" fmla="*/ 0 w 672"/>
                <a:gd name="T23" fmla="*/ 102 h 505"/>
                <a:gd name="T24" fmla="*/ 0 w 672"/>
                <a:gd name="T25" fmla="*/ 87 h 505"/>
                <a:gd name="T26" fmla="*/ 56 w 672"/>
                <a:gd name="T27" fmla="*/ 73 h 505"/>
                <a:gd name="T28" fmla="*/ 77 w 672"/>
                <a:gd name="T29" fmla="*/ 39 h 505"/>
                <a:gd name="T30" fmla="*/ 125 w 672"/>
                <a:gd name="T31" fmla="*/ 9 h 505"/>
                <a:gd name="T32" fmla="*/ 145 w 672"/>
                <a:gd name="T33" fmla="*/ 33 h 505"/>
                <a:gd name="T34" fmla="*/ 164 w 672"/>
                <a:gd name="T35" fmla="*/ 33 h 505"/>
                <a:gd name="T36" fmla="*/ 186 w 672"/>
                <a:gd name="T37" fmla="*/ 18 h 505"/>
                <a:gd name="T38" fmla="*/ 191 w 672"/>
                <a:gd name="T39" fmla="*/ 0 h 505"/>
                <a:gd name="T40" fmla="*/ 220 w 672"/>
                <a:gd name="T41" fmla="*/ 24 h 505"/>
                <a:gd name="T42" fmla="*/ 245 w 672"/>
                <a:gd name="T43" fmla="*/ 19 h 505"/>
                <a:gd name="T44" fmla="*/ 280 w 672"/>
                <a:gd name="T45" fmla="*/ 37 h 505"/>
                <a:gd name="T46" fmla="*/ 352 w 672"/>
                <a:gd name="T47" fmla="*/ 50 h 505"/>
                <a:gd name="T48" fmla="*/ 324 w 672"/>
                <a:gd name="T49" fmla="*/ 81 h 505"/>
                <a:gd name="T50" fmla="*/ 347 w 672"/>
                <a:gd name="T51" fmla="*/ 146 h 505"/>
                <a:gd name="T52" fmla="*/ 378 w 672"/>
                <a:gd name="T53" fmla="*/ 126 h 505"/>
                <a:gd name="T54" fmla="*/ 408 w 672"/>
                <a:gd name="T55" fmla="*/ 131 h 505"/>
                <a:gd name="T56" fmla="*/ 450 w 672"/>
                <a:gd name="T57" fmla="*/ 123 h 505"/>
                <a:gd name="T58" fmla="*/ 479 w 672"/>
                <a:gd name="T59" fmla="*/ 108 h 505"/>
                <a:gd name="T60" fmla="*/ 521 w 672"/>
                <a:gd name="T61" fmla="*/ 72 h 505"/>
                <a:gd name="T62" fmla="*/ 618 w 672"/>
                <a:gd name="T63" fmla="*/ 168 h 505"/>
                <a:gd name="T64" fmla="*/ 649 w 672"/>
                <a:gd name="T65" fmla="*/ 191 h 505"/>
                <a:gd name="T66" fmla="*/ 648 w 672"/>
                <a:gd name="T67" fmla="*/ 287 h 505"/>
                <a:gd name="T68" fmla="*/ 672 w 672"/>
                <a:gd name="T69" fmla="*/ 296 h 505"/>
                <a:gd name="T70" fmla="*/ 671 w 672"/>
                <a:gd name="T71" fmla="*/ 324 h 505"/>
                <a:gd name="T72" fmla="*/ 630 w 672"/>
                <a:gd name="T73" fmla="*/ 323 h 505"/>
                <a:gd name="T74" fmla="*/ 608 w 672"/>
                <a:gd name="T75" fmla="*/ 358 h 505"/>
                <a:gd name="T76" fmla="*/ 581 w 672"/>
                <a:gd name="T77" fmla="*/ 392 h 505"/>
                <a:gd name="T78" fmla="*/ 561 w 672"/>
                <a:gd name="T79" fmla="*/ 395 h 505"/>
                <a:gd name="T80" fmla="*/ 513 w 672"/>
                <a:gd name="T81" fmla="*/ 352 h 505"/>
                <a:gd name="T82" fmla="*/ 423 w 672"/>
                <a:gd name="T83" fmla="*/ 35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72" h="505">
                  <a:moveTo>
                    <a:pt x="423" y="355"/>
                  </a:moveTo>
                  <a:lnTo>
                    <a:pt x="347" y="403"/>
                  </a:lnTo>
                  <a:lnTo>
                    <a:pt x="247" y="426"/>
                  </a:lnTo>
                  <a:lnTo>
                    <a:pt x="225" y="496"/>
                  </a:lnTo>
                  <a:lnTo>
                    <a:pt x="153" y="505"/>
                  </a:lnTo>
                  <a:lnTo>
                    <a:pt x="120" y="482"/>
                  </a:lnTo>
                  <a:lnTo>
                    <a:pt x="90" y="340"/>
                  </a:lnTo>
                  <a:lnTo>
                    <a:pt x="59" y="332"/>
                  </a:lnTo>
                  <a:lnTo>
                    <a:pt x="60" y="308"/>
                  </a:lnTo>
                  <a:lnTo>
                    <a:pt x="24" y="195"/>
                  </a:lnTo>
                  <a:lnTo>
                    <a:pt x="40" y="144"/>
                  </a:lnTo>
                  <a:lnTo>
                    <a:pt x="0" y="102"/>
                  </a:lnTo>
                  <a:lnTo>
                    <a:pt x="0" y="87"/>
                  </a:lnTo>
                  <a:lnTo>
                    <a:pt x="56" y="73"/>
                  </a:lnTo>
                  <a:lnTo>
                    <a:pt x="77" y="39"/>
                  </a:lnTo>
                  <a:lnTo>
                    <a:pt x="125" y="9"/>
                  </a:lnTo>
                  <a:lnTo>
                    <a:pt x="145" y="33"/>
                  </a:lnTo>
                  <a:lnTo>
                    <a:pt x="164" y="33"/>
                  </a:lnTo>
                  <a:lnTo>
                    <a:pt x="186" y="18"/>
                  </a:lnTo>
                  <a:lnTo>
                    <a:pt x="191" y="0"/>
                  </a:lnTo>
                  <a:lnTo>
                    <a:pt x="220" y="24"/>
                  </a:lnTo>
                  <a:lnTo>
                    <a:pt x="245" y="19"/>
                  </a:lnTo>
                  <a:lnTo>
                    <a:pt x="280" y="37"/>
                  </a:lnTo>
                  <a:lnTo>
                    <a:pt x="352" y="50"/>
                  </a:lnTo>
                  <a:lnTo>
                    <a:pt x="324" y="81"/>
                  </a:lnTo>
                  <a:lnTo>
                    <a:pt x="347" y="146"/>
                  </a:lnTo>
                  <a:lnTo>
                    <a:pt x="378" y="126"/>
                  </a:lnTo>
                  <a:lnTo>
                    <a:pt x="408" y="131"/>
                  </a:lnTo>
                  <a:lnTo>
                    <a:pt x="450" y="123"/>
                  </a:lnTo>
                  <a:lnTo>
                    <a:pt x="479" y="108"/>
                  </a:lnTo>
                  <a:lnTo>
                    <a:pt x="521" y="72"/>
                  </a:lnTo>
                  <a:lnTo>
                    <a:pt x="618" y="168"/>
                  </a:lnTo>
                  <a:lnTo>
                    <a:pt x="649" y="191"/>
                  </a:lnTo>
                  <a:lnTo>
                    <a:pt x="648" y="287"/>
                  </a:lnTo>
                  <a:lnTo>
                    <a:pt x="672" y="296"/>
                  </a:lnTo>
                  <a:lnTo>
                    <a:pt x="671" y="324"/>
                  </a:lnTo>
                  <a:lnTo>
                    <a:pt x="630" y="323"/>
                  </a:lnTo>
                  <a:lnTo>
                    <a:pt x="608" y="358"/>
                  </a:lnTo>
                  <a:lnTo>
                    <a:pt x="581" y="392"/>
                  </a:lnTo>
                  <a:lnTo>
                    <a:pt x="561" y="395"/>
                  </a:lnTo>
                  <a:lnTo>
                    <a:pt x="513" y="352"/>
                  </a:lnTo>
                  <a:lnTo>
                    <a:pt x="423" y="355"/>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83" name="Freeform 67"/>
            <p:cNvSpPr>
              <a:spLocks/>
            </p:cNvSpPr>
            <p:nvPr/>
          </p:nvSpPr>
          <p:spPr bwMode="auto">
            <a:xfrm>
              <a:off x="1764939" y="2655756"/>
              <a:ext cx="401750" cy="330068"/>
            </a:xfrm>
            <a:custGeom>
              <a:avLst/>
              <a:gdLst>
                <a:gd name="T0" fmla="*/ 427 w 639"/>
                <a:gd name="T1" fmla="*/ 514 h 525"/>
                <a:gd name="T2" fmla="*/ 258 w 639"/>
                <a:gd name="T3" fmla="*/ 525 h 525"/>
                <a:gd name="T4" fmla="*/ 173 w 639"/>
                <a:gd name="T5" fmla="*/ 506 h 525"/>
                <a:gd name="T6" fmla="*/ 86 w 639"/>
                <a:gd name="T7" fmla="*/ 469 h 525"/>
                <a:gd name="T8" fmla="*/ 51 w 639"/>
                <a:gd name="T9" fmla="*/ 352 h 525"/>
                <a:gd name="T10" fmla="*/ 19 w 639"/>
                <a:gd name="T11" fmla="*/ 316 h 525"/>
                <a:gd name="T12" fmla="*/ 0 w 639"/>
                <a:gd name="T13" fmla="*/ 178 h 525"/>
                <a:gd name="T14" fmla="*/ 0 w 639"/>
                <a:gd name="T15" fmla="*/ 153 h 525"/>
                <a:gd name="T16" fmla="*/ 72 w 639"/>
                <a:gd name="T17" fmla="*/ 144 h 525"/>
                <a:gd name="T18" fmla="*/ 94 w 639"/>
                <a:gd name="T19" fmla="*/ 74 h 525"/>
                <a:gd name="T20" fmla="*/ 195 w 639"/>
                <a:gd name="T21" fmla="*/ 51 h 525"/>
                <a:gd name="T22" fmla="*/ 268 w 639"/>
                <a:gd name="T23" fmla="*/ 4 h 525"/>
                <a:gd name="T24" fmla="*/ 360 w 639"/>
                <a:gd name="T25" fmla="*/ 0 h 525"/>
                <a:gd name="T26" fmla="*/ 408 w 639"/>
                <a:gd name="T27" fmla="*/ 43 h 525"/>
                <a:gd name="T28" fmla="*/ 461 w 639"/>
                <a:gd name="T29" fmla="*/ 137 h 525"/>
                <a:gd name="T30" fmla="*/ 499 w 639"/>
                <a:gd name="T31" fmla="*/ 118 h 525"/>
                <a:gd name="T32" fmla="*/ 561 w 639"/>
                <a:gd name="T33" fmla="*/ 207 h 525"/>
                <a:gd name="T34" fmla="*/ 599 w 639"/>
                <a:gd name="T35" fmla="*/ 225 h 525"/>
                <a:gd name="T36" fmla="*/ 619 w 639"/>
                <a:gd name="T37" fmla="*/ 235 h 525"/>
                <a:gd name="T38" fmla="*/ 632 w 639"/>
                <a:gd name="T39" fmla="*/ 261 h 525"/>
                <a:gd name="T40" fmla="*/ 639 w 639"/>
                <a:gd name="T41" fmla="*/ 314 h 525"/>
                <a:gd name="T42" fmla="*/ 613 w 639"/>
                <a:gd name="T43" fmla="*/ 352 h 525"/>
                <a:gd name="T44" fmla="*/ 595 w 639"/>
                <a:gd name="T45" fmla="*/ 351 h 525"/>
                <a:gd name="T46" fmla="*/ 604 w 639"/>
                <a:gd name="T47" fmla="*/ 380 h 525"/>
                <a:gd name="T48" fmla="*/ 545 w 639"/>
                <a:gd name="T49" fmla="*/ 391 h 525"/>
                <a:gd name="T50" fmla="*/ 532 w 639"/>
                <a:gd name="T51" fmla="*/ 476 h 525"/>
                <a:gd name="T52" fmla="*/ 427 w 639"/>
                <a:gd name="T53" fmla="*/ 514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39" h="525">
                  <a:moveTo>
                    <a:pt x="427" y="514"/>
                  </a:moveTo>
                  <a:lnTo>
                    <a:pt x="258" y="525"/>
                  </a:lnTo>
                  <a:lnTo>
                    <a:pt x="173" y="506"/>
                  </a:lnTo>
                  <a:lnTo>
                    <a:pt x="86" y="469"/>
                  </a:lnTo>
                  <a:lnTo>
                    <a:pt x="51" y="352"/>
                  </a:lnTo>
                  <a:lnTo>
                    <a:pt x="19" y="316"/>
                  </a:lnTo>
                  <a:lnTo>
                    <a:pt x="0" y="178"/>
                  </a:lnTo>
                  <a:lnTo>
                    <a:pt x="0" y="153"/>
                  </a:lnTo>
                  <a:lnTo>
                    <a:pt x="72" y="144"/>
                  </a:lnTo>
                  <a:lnTo>
                    <a:pt x="94" y="74"/>
                  </a:lnTo>
                  <a:lnTo>
                    <a:pt x="195" y="51"/>
                  </a:lnTo>
                  <a:lnTo>
                    <a:pt x="268" y="4"/>
                  </a:lnTo>
                  <a:lnTo>
                    <a:pt x="360" y="0"/>
                  </a:lnTo>
                  <a:lnTo>
                    <a:pt x="408" y="43"/>
                  </a:lnTo>
                  <a:lnTo>
                    <a:pt x="461" y="137"/>
                  </a:lnTo>
                  <a:lnTo>
                    <a:pt x="499" y="118"/>
                  </a:lnTo>
                  <a:lnTo>
                    <a:pt x="561" y="207"/>
                  </a:lnTo>
                  <a:lnTo>
                    <a:pt x="599" y="225"/>
                  </a:lnTo>
                  <a:lnTo>
                    <a:pt x="619" y="235"/>
                  </a:lnTo>
                  <a:lnTo>
                    <a:pt x="632" y="261"/>
                  </a:lnTo>
                  <a:lnTo>
                    <a:pt x="639" y="314"/>
                  </a:lnTo>
                  <a:lnTo>
                    <a:pt x="613" y="352"/>
                  </a:lnTo>
                  <a:lnTo>
                    <a:pt x="595" y="351"/>
                  </a:lnTo>
                  <a:lnTo>
                    <a:pt x="604" y="380"/>
                  </a:lnTo>
                  <a:lnTo>
                    <a:pt x="545" y="391"/>
                  </a:lnTo>
                  <a:lnTo>
                    <a:pt x="532" y="476"/>
                  </a:lnTo>
                  <a:lnTo>
                    <a:pt x="427" y="514"/>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84" name="Freeform 68"/>
            <p:cNvSpPr>
              <a:spLocks/>
            </p:cNvSpPr>
            <p:nvPr/>
          </p:nvSpPr>
          <p:spPr bwMode="auto">
            <a:xfrm>
              <a:off x="1812171" y="2950262"/>
              <a:ext cx="421754" cy="386191"/>
            </a:xfrm>
            <a:custGeom>
              <a:avLst/>
              <a:gdLst>
                <a:gd name="T0" fmla="*/ 26 w 671"/>
                <a:gd name="T1" fmla="*/ 152 h 614"/>
                <a:gd name="T2" fmla="*/ 0 w 671"/>
                <a:gd name="T3" fmla="*/ 81 h 614"/>
                <a:gd name="T4" fmla="*/ 11 w 671"/>
                <a:gd name="T5" fmla="*/ 0 h 614"/>
                <a:gd name="T6" fmla="*/ 98 w 671"/>
                <a:gd name="T7" fmla="*/ 37 h 614"/>
                <a:gd name="T8" fmla="*/ 186 w 671"/>
                <a:gd name="T9" fmla="*/ 56 h 614"/>
                <a:gd name="T10" fmla="*/ 352 w 671"/>
                <a:gd name="T11" fmla="*/ 45 h 614"/>
                <a:gd name="T12" fmla="*/ 457 w 671"/>
                <a:gd name="T13" fmla="*/ 7 h 614"/>
                <a:gd name="T14" fmla="*/ 528 w 671"/>
                <a:gd name="T15" fmla="*/ 37 h 614"/>
                <a:gd name="T16" fmla="*/ 576 w 671"/>
                <a:gd name="T17" fmla="*/ 66 h 614"/>
                <a:gd name="T18" fmla="*/ 564 w 671"/>
                <a:gd name="T19" fmla="*/ 126 h 614"/>
                <a:gd name="T20" fmla="*/ 561 w 671"/>
                <a:gd name="T21" fmla="*/ 176 h 614"/>
                <a:gd name="T22" fmla="*/ 571 w 671"/>
                <a:gd name="T23" fmla="*/ 200 h 614"/>
                <a:gd name="T24" fmla="*/ 650 w 671"/>
                <a:gd name="T25" fmla="*/ 230 h 614"/>
                <a:gd name="T26" fmla="*/ 667 w 671"/>
                <a:gd name="T27" fmla="*/ 243 h 614"/>
                <a:gd name="T28" fmla="*/ 671 w 671"/>
                <a:gd name="T29" fmla="*/ 272 h 614"/>
                <a:gd name="T30" fmla="*/ 654 w 671"/>
                <a:gd name="T31" fmla="*/ 290 h 614"/>
                <a:gd name="T32" fmla="*/ 634 w 671"/>
                <a:gd name="T33" fmla="*/ 332 h 614"/>
                <a:gd name="T34" fmla="*/ 590 w 671"/>
                <a:gd name="T35" fmla="*/ 302 h 614"/>
                <a:gd name="T36" fmla="*/ 547 w 671"/>
                <a:gd name="T37" fmla="*/ 327 h 614"/>
                <a:gd name="T38" fmla="*/ 526 w 671"/>
                <a:gd name="T39" fmla="*/ 307 h 614"/>
                <a:gd name="T40" fmla="*/ 509 w 671"/>
                <a:gd name="T41" fmla="*/ 320 h 614"/>
                <a:gd name="T42" fmla="*/ 518 w 671"/>
                <a:gd name="T43" fmla="*/ 338 h 614"/>
                <a:gd name="T44" fmla="*/ 497 w 671"/>
                <a:gd name="T45" fmla="*/ 400 h 614"/>
                <a:gd name="T46" fmla="*/ 473 w 671"/>
                <a:gd name="T47" fmla="*/ 427 h 614"/>
                <a:gd name="T48" fmla="*/ 478 w 671"/>
                <a:gd name="T49" fmla="*/ 448 h 614"/>
                <a:gd name="T50" fmla="*/ 425 w 671"/>
                <a:gd name="T51" fmla="*/ 481 h 614"/>
                <a:gd name="T52" fmla="*/ 406 w 671"/>
                <a:gd name="T53" fmla="*/ 456 h 614"/>
                <a:gd name="T54" fmla="*/ 358 w 671"/>
                <a:gd name="T55" fmla="*/ 463 h 614"/>
                <a:gd name="T56" fmla="*/ 357 w 671"/>
                <a:gd name="T57" fmla="*/ 493 h 614"/>
                <a:gd name="T58" fmla="*/ 322 w 671"/>
                <a:gd name="T59" fmla="*/ 495 h 614"/>
                <a:gd name="T60" fmla="*/ 289 w 671"/>
                <a:gd name="T61" fmla="*/ 528 h 614"/>
                <a:gd name="T62" fmla="*/ 251 w 671"/>
                <a:gd name="T63" fmla="*/ 544 h 614"/>
                <a:gd name="T64" fmla="*/ 229 w 671"/>
                <a:gd name="T65" fmla="*/ 560 h 614"/>
                <a:gd name="T66" fmla="*/ 187 w 671"/>
                <a:gd name="T67" fmla="*/ 614 h 614"/>
                <a:gd name="T68" fmla="*/ 127 w 671"/>
                <a:gd name="T69" fmla="*/ 602 h 614"/>
                <a:gd name="T70" fmla="*/ 125 w 671"/>
                <a:gd name="T71" fmla="*/ 586 h 614"/>
                <a:gd name="T72" fmla="*/ 174 w 671"/>
                <a:gd name="T73" fmla="*/ 508 h 614"/>
                <a:gd name="T74" fmla="*/ 104 w 671"/>
                <a:gd name="T75" fmla="*/ 414 h 614"/>
                <a:gd name="T76" fmla="*/ 83 w 671"/>
                <a:gd name="T77" fmla="*/ 420 h 614"/>
                <a:gd name="T78" fmla="*/ 31 w 671"/>
                <a:gd name="T79" fmla="*/ 398 h 614"/>
                <a:gd name="T80" fmla="*/ 16 w 671"/>
                <a:gd name="T81" fmla="*/ 321 h 614"/>
                <a:gd name="T82" fmla="*/ 39 w 671"/>
                <a:gd name="T83" fmla="*/ 267 h 614"/>
                <a:gd name="T84" fmla="*/ 7 w 671"/>
                <a:gd name="T85" fmla="*/ 209 h 614"/>
                <a:gd name="T86" fmla="*/ 26 w 671"/>
                <a:gd name="T87" fmla="*/ 152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71" h="614">
                  <a:moveTo>
                    <a:pt x="26" y="152"/>
                  </a:moveTo>
                  <a:lnTo>
                    <a:pt x="0" y="81"/>
                  </a:lnTo>
                  <a:lnTo>
                    <a:pt x="11" y="0"/>
                  </a:lnTo>
                  <a:lnTo>
                    <a:pt x="98" y="37"/>
                  </a:lnTo>
                  <a:lnTo>
                    <a:pt x="186" y="56"/>
                  </a:lnTo>
                  <a:lnTo>
                    <a:pt x="352" y="45"/>
                  </a:lnTo>
                  <a:lnTo>
                    <a:pt x="457" y="7"/>
                  </a:lnTo>
                  <a:lnTo>
                    <a:pt x="528" y="37"/>
                  </a:lnTo>
                  <a:lnTo>
                    <a:pt x="576" y="66"/>
                  </a:lnTo>
                  <a:lnTo>
                    <a:pt x="564" y="126"/>
                  </a:lnTo>
                  <a:lnTo>
                    <a:pt x="561" y="176"/>
                  </a:lnTo>
                  <a:lnTo>
                    <a:pt x="571" y="200"/>
                  </a:lnTo>
                  <a:lnTo>
                    <a:pt x="650" y="230"/>
                  </a:lnTo>
                  <a:lnTo>
                    <a:pt x="667" y="243"/>
                  </a:lnTo>
                  <a:lnTo>
                    <a:pt x="671" y="272"/>
                  </a:lnTo>
                  <a:lnTo>
                    <a:pt x="654" y="290"/>
                  </a:lnTo>
                  <a:lnTo>
                    <a:pt x="634" y="332"/>
                  </a:lnTo>
                  <a:lnTo>
                    <a:pt x="590" y="302"/>
                  </a:lnTo>
                  <a:lnTo>
                    <a:pt x="547" y="327"/>
                  </a:lnTo>
                  <a:lnTo>
                    <a:pt x="526" y="307"/>
                  </a:lnTo>
                  <a:lnTo>
                    <a:pt x="509" y="320"/>
                  </a:lnTo>
                  <a:lnTo>
                    <a:pt x="518" y="338"/>
                  </a:lnTo>
                  <a:lnTo>
                    <a:pt x="497" y="400"/>
                  </a:lnTo>
                  <a:lnTo>
                    <a:pt x="473" y="427"/>
                  </a:lnTo>
                  <a:lnTo>
                    <a:pt x="478" y="448"/>
                  </a:lnTo>
                  <a:lnTo>
                    <a:pt x="425" y="481"/>
                  </a:lnTo>
                  <a:lnTo>
                    <a:pt x="406" y="456"/>
                  </a:lnTo>
                  <a:lnTo>
                    <a:pt x="358" y="463"/>
                  </a:lnTo>
                  <a:lnTo>
                    <a:pt x="357" y="493"/>
                  </a:lnTo>
                  <a:lnTo>
                    <a:pt x="322" y="495"/>
                  </a:lnTo>
                  <a:lnTo>
                    <a:pt x="289" y="528"/>
                  </a:lnTo>
                  <a:lnTo>
                    <a:pt x="251" y="544"/>
                  </a:lnTo>
                  <a:lnTo>
                    <a:pt x="229" y="560"/>
                  </a:lnTo>
                  <a:lnTo>
                    <a:pt x="187" y="614"/>
                  </a:lnTo>
                  <a:lnTo>
                    <a:pt x="127" y="602"/>
                  </a:lnTo>
                  <a:lnTo>
                    <a:pt x="125" y="586"/>
                  </a:lnTo>
                  <a:lnTo>
                    <a:pt x="174" y="508"/>
                  </a:lnTo>
                  <a:lnTo>
                    <a:pt x="104" y="414"/>
                  </a:lnTo>
                  <a:lnTo>
                    <a:pt x="83" y="420"/>
                  </a:lnTo>
                  <a:lnTo>
                    <a:pt x="31" y="398"/>
                  </a:lnTo>
                  <a:lnTo>
                    <a:pt x="16" y="321"/>
                  </a:lnTo>
                  <a:lnTo>
                    <a:pt x="39" y="267"/>
                  </a:lnTo>
                  <a:lnTo>
                    <a:pt x="7" y="209"/>
                  </a:lnTo>
                  <a:lnTo>
                    <a:pt x="26" y="152"/>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85" name="Freeform 69"/>
            <p:cNvSpPr>
              <a:spLocks/>
            </p:cNvSpPr>
            <p:nvPr/>
          </p:nvSpPr>
          <p:spPr bwMode="auto">
            <a:xfrm>
              <a:off x="1349298" y="2929146"/>
              <a:ext cx="487323" cy="322288"/>
            </a:xfrm>
            <a:custGeom>
              <a:avLst/>
              <a:gdLst>
                <a:gd name="T0" fmla="*/ 197 w 776"/>
                <a:gd name="T1" fmla="*/ 18 h 513"/>
                <a:gd name="T2" fmla="*/ 376 w 776"/>
                <a:gd name="T3" fmla="*/ 0 h 513"/>
                <a:gd name="T4" fmla="*/ 448 w 776"/>
                <a:gd name="T5" fmla="*/ 42 h 513"/>
                <a:gd name="T6" fmla="*/ 515 w 776"/>
                <a:gd name="T7" fmla="*/ 59 h 513"/>
                <a:gd name="T8" fmla="*/ 643 w 776"/>
                <a:gd name="T9" fmla="*/ 36 h 513"/>
                <a:gd name="T10" fmla="*/ 748 w 776"/>
                <a:gd name="T11" fmla="*/ 35 h 513"/>
                <a:gd name="T12" fmla="*/ 737 w 776"/>
                <a:gd name="T13" fmla="*/ 114 h 513"/>
                <a:gd name="T14" fmla="*/ 761 w 776"/>
                <a:gd name="T15" fmla="*/ 185 h 513"/>
                <a:gd name="T16" fmla="*/ 746 w 776"/>
                <a:gd name="T17" fmla="*/ 244 h 513"/>
                <a:gd name="T18" fmla="*/ 776 w 776"/>
                <a:gd name="T19" fmla="*/ 303 h 513"/>
                <a:gd name="T20" fmla="*/ 753 w 776"/>
                <a:gd name="T21" fmla="*/ 355 h 513"/>
                <a:gd name="T22" fmla="*/ 767 w 776"/>
                <a:gd name="T23" fmla="*/ 432 h 513"/>
                <a:gd name="T24" fmla="*/ 745 w 776"/>
                <a:gd name="T25" fmla="*/ 462 h 513"/>
                <a:gd name="T26" fmla="*/ 715 w 776"/>
                <a:gd name="T27" fmla="*/ 454 h 513"/>
                <a:gd name="T28" fmla="*/ 689 w 776"/>
                <a:gd name="T29" fmla="*/ 491 h 513"/>
                <a:gd name="T30" fmla="*/ 658 w 776"/>
                <a:gd name="T31" fmla="*/ 462 h 513"/>
                <a:gd name="T32" fmla="*/ 607 w 776"/>
                <a:gd name="T33" fmla="*/ 472 h 513"/>
                <a:gd name="T34" fmla="*/ 565 w 776"/>
                <a:gd name="T35" fmla="*/ 454 h 513"/>
                <a:gd name="T36" fmla="*/ 538 w 776"/>
                <a:gd name="T37" fmla="*/ 488 h 513"/>
                <a:gd name="T38" fmla="*/ 495 w 776"/>
                <a:gd name="T39" fmla="*/ 472 h 513"/>
                <a:gd name="T40" fmla="*/ 467 w 776"/>
                <a:gd name="T41" fmla="*/ 503 h 513"/>
                <a:gd name="T42" fmla="*/ 429 w 776"/>
                <a:gd name="T43" fmla="*/ 472 h 513"/>
                <a:gd name="T44" fmla="*/ 408 w 776"/>
                <a:gd name="T45" fmla="*/ 486 h 513"/>
                <a:gd name="T46" fmla="*/ 327 w 776"/>
                <a:gd name="T47" fmla="*/ 500 h 513"/>
                <a:gd name="T48" fmla="*/ 275 w 776"/>
                <a:gd name="T49" fmla="*/ 498 h 513"/>
                <a:gd name="T50" fmla="*/ 263 w 776"/>
                <a:gd name="T51" fmla="*/ 513 h 513"/>
                <a:gd name="T52" fmla="*/ 106 w 776"/>
                <a:gd name="T53" fmla="*/ 399 h 513"/>
                <a:gd name="T54" fmla="*/ 66 w 776"/>
                <a:gd name="T55" fmla="*/ 391 h 513"/>
                <a:gd name="T56" fmla="*/ 0 w 776"/>
                <a:gd name="T57" fmla="*/ 329 h 513"/>
                <a:gd name="T58" fmla="*/ 10 w 776"/>
                <a:gd name="T59" fmla="*/ 296 h 513"/>
                <a:gd name="T60" fmla="*/ 9 w 776"/>
                <a:gd name="T61" fmla="*/ 270 h 513"/>
                <a:gd name="T62" fmla="*/ 46 w 776"/>
                <a:gd name="T63" fmla="*/ 245 h 513"/>
                <a:gd name="T64" fmla="*/ 36 w 776"/>
                <a:gd name="T65" fmla="*/ 206 h 513"/>
                <a:gd name="T66" fmla="*/ 36 w 776"/>
                <a:gd name="T67" fmla="*/ 169 h 513"/>
                <a:gd name="T68" fmla="*/ 90 w 776"/>
                <a:gd name="T69" fmla="*/ 134 h 513"/>
                <a:gd name="T70" fmla="*/ 130 w 776"/>
                <a:gd name="T71" fmla="*/ 122 h 513"/>
                <a:gd name="T72" fmla="*/ 137 w 776"/>
                <a:gd name="T73" fmla="*/ 102 h 513"/>
                <a:gd name="T74" fmla="*/ 151 w 776"/>
                <a:gd name="T75" fmla="*/ 73 h 513"/>
                <a:gd name="T76" fmla="*/ 131 w 776"/>
                <a:gd name="T77" fmla="*/ 42 h 513"/>
                <a:gd name="T78" fmla="*/ 197 w 776"/>
                <a:gd name="T79" fmla="*/ 18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76" h="513">
                  <a:moveTo>
                    <a:pt x="197" y="18"/>
                  </a:moveTo>
                  <a:lnTo>
                    <a:pt x="376" y="0"/>
                  </a:lnTo>
                  <a:lnTo>
                    <a:pt x="448" y="42"/>
                  </a:lnTo>
                  <a:lnTo>
                    <a:pt x="515" y="59"/>
                  </a:lnTo>
                  <a:lnTo>
                    <a:pt x="643" y="36"/>
                  </a:lnTo>
                  <a:lnTo>
                    <a:pt x="748" y="35"/>
                  </a:lnTo>
                  <a:lnTo>
                    <a:pt x="737" y="114"/>
                  </a:lnTo>
                  <a:lnTo>
                    <a:pt x="761" y="185"/>
                  </a:lnTo>
                  <a:lnTo>
                    <a:pt x="746" y="244"/>
                  </a:lnTo>
                  <a:lnTo>
                    <a:pt x="776" y="303"/>
                  </a:lnTo>
                  <a:lnTo>
                    <a:pt x="753" y="355"/>
                  </a:lnTo>
                  <a:lnTo>
                    <a:pt x="767" y="432"/>
                  </a:lnTo>
                  <a:lnTo>
                    <a:pt x="745" y="462"/>
                  </a:lnTo>
                  <a:lnTo>
                    <a:pt x="715" y="454"/>
                  </a:lnTo>
                  <a:lnTo>
                    <a:pt x="689" y="491"/>
                  </a:lnTo>
                  <a:lnTo>
                    <a:pt x="658" y="462"/>
                  </a:lnTo>
                  <a:lnTo>
                    <a:pt x="607" y="472"/>
                  </a:lnTo>
                  <a:lnTo>
                    <a:pt x="565" y="454"/>
                  </a:lnTo>
                  <a:lnTo>
                    <a:pt x="538" y="488"/>
                  </a:lnTo>
                  <a:lnTo>
                    <a:pt x="495" y="472"/>
                  </a:lnTo>
                  <a:lnTo>
                    <a:pt x="467" y="503"/>
                  </a:lnTo>
                  <a:lnTo>
                    <a:pt x="429" y="472"/>
                  </a:lnTo>
                  <a:lnTo>
                    <a:pt x="408" y="486"/>
                  </a:lnTo>
                  <a:lnTo>
                    <a:pt x="327" y="500"/>
                  </a:lnTo>
                  <a:lnTo>
                    <a:pt x="275" y="498"/>
                  </a:lnTo>
                  <a:lnTo>
                    <a:pt x="263" y="513"/>
                  </a:lnTo>
                  <a:lnTo>
                    <a:pt x="106" y="399"/>
                  </a:lnTo>
                  <a:lnTo>
                    <a:pt x="66" y="391"/>
                  </a:lnTo>
                  <a:lnTo>
                    <a:pt x="0" y="329"/>
                  </a:lnTo>
                  <a:lnTo>
                    <a:pt x="10" y="296"/>
                  </a:lnTo>
                  <a:lnTo>
                    <a:pt x="9" y="270"/>
                  </a:lnTo>
                  <a:lnTo>
                    <a:pt x="46" y="245"/>
                  </a:lnTo>
                  <a:lnTo>
                    <a:pt x="36" y="206"/>
                  </a:lnTo>
                  <a:lnTo>
                    <a:pt x="36" y="169"/>
                  </a:lnTo>
                  <a:lnTo>
                    <a:pt x="90" y="134"/>
                  </a:lnTo>
                  <a:lnTo>
                    <a:pt x="130" y="122"/>
                  </a:lnTo>
                  <a:lnTo>
                    <a:pt x="137" y="102"/>
                  </a:lnTo>
                  <a:lnTo>
                    <a:pt x="151" y="73"/>
                  </a:lnTo>
                  <a:lnTo>
                    <a:pt x="131" y="42"/>
                  </a:lnTo>
                  <a:lnTo>
                    <a:pt x="197" y="18"/>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grpSp>
          <p:nvGrpSpPr>
            <p:cNvPr id="86" name="85 Grupo"/>
            <p:cNvGrpSpPr/>
            <p:nvPr/>
          </p:nvGrpSpPr>
          <p:grpSpPr>
            <a:xfrm>
              <a:off x="2430632" y="2006178"/>
              <a:ext cx="619017" cy="660692"/>
              <a:chOff x="3228826" y="3495441"/>
              <a:chExt cx="924075" cy="986288"/>
            </a:xfrm>
            <a:gradFill>
              <a:gsLst>
                <a:gs pos="0">
                  <a:srgbClr val="6777C5">
                    <a:lumMod val="64000"/>
                  </a:srgbClr>
                </a:gs>
                <a:gs pos="100000">
                  <a:srgbClr val="6777C5"/>
                </a:gs>
              </a:gsLst>
              <a:lin ang="16200000" scaled="0"/>
            </a:gradFill>
            <a:effectLst>
              <a:outerShdw blurRad="50800" dist="25400" dir="2700000" algn="tl" rotWithShape="0">
                <a:schemeClr val="tx1">
                  <a:alpha val="40000"/>
                </a:schemeClr>
              </a:outerShdw>
            </a:effectLst>
          </p:grpSpPr>
          <p:sp>
            <p:nvSpPr>
              <p:cNvPr id="126" name="Freeform 60"/>
              <p:cNvSpPr>
                <a:spLocks/>
              </p:cNvSpPr>
              <p:nvPr/>
            </p:nvSpPr>
            <p:spPr bwMode="auto">
              <a:xfrm>
                <a:off x="3256200" y="3495441"/>
                <a:ext cx="426368" cy="651995"/>
              </a:xfrm>
              <a:custGeom>
                <a:avLst/>
                <a:gdLst>
                  <a:gd name="T0" fmla="*/ 77 w 455"/>
                  <a:gd name="T1" fmla="*/ 65 h 695"/>
                  <a:gd name="T2" fmla="*/ 143 w 455"/>
                  <a:gd name="T3" fmla="*/ 244 h 695"/>
                  <a:gd name="T4" fmla="*/ 102 w 455"/>
                  <a:gd name="T5" fmla="*/ 264 h 695"/>
                  <a:gd name="T6" fmla="*/ 118 w 455"/>
                  <a:gd name="T7" fmla="*/ 311 h 695"/>
                  <a:gd name="T8" fmla="*/ 125 w 455"/>
                  <a:gd name="T9" fmla="*/ 358 h 695"/>
                  <a:gd name="T10" fmla="*/ 119 w 455"/>
                  <a:gd name="T11" fmla="*/ 389 h 695"/>
                  <a:gd name="T12" fmla="*/ 64 w 455"/>
                  <a:gd name="T13" fmla="*/ 466 h 695"/>
                  <a:gd name="T14" fmla="*/ 8 w 455"/>
                  <a:gd name="T15" fmla="*/ 527 h 695"/>
                  <a:gd name="T16" fmla="*/ 12 w 455"/>
                  <a:gd name="T17" fmla="*/ 546 h 695"/>
                  <a:gd name="T18" fmla="*/ 34 w 455"/>
                  <a:gd name="T19" fmla="*/ 565 h 695"/>
                  <a:gd name="T20" fmla="*/ 13 w 455"/>
                  <a:gd name="T21" fmla="*/ 598 h 695"/>
                  <a:gd name="T22" fmla="*/ 0 w 455"/>
                  <a:gd name="T23" fmla="*/ 631 h 695"/>
                  <a:gd name="T24" fmla="*/ 34 w 455"/>
                  <a:gd name="T25" fmla="*/ 695 h 695"/>
                  <a:gd name="T26" fmla="*/ 137 w 455"/>
                  <a:gd name="T27" fmla="*/ 663 h 695"/>
                  <a:gd name="T28" fmla="*/ 242 w 455"/>
                  <a:gd name="T29" fmla="*/ 610 h 695"/>
                  <a:gd name="T30" fmla="*/ 379 w 455"/>
                  <a:gd name="T31" fmla="*/ 562 h 695"/>
                  <a:gd name="T32" fmla="*/ 446 w 455"/>
                  <a:gd name="T33" fmla="*/ 466 h 695"/>
                  <a:gd name="T34" fmla="*/ 448 w 455"/>
                  <a:gd name="T35" fmla="*/ 126 h 695"/>
                  <a:gd name="T36" fmla="*/ 455 w 455"/>
                  <a:gd name="T37" fmla="*/ 84 h 695"/>
                  <a:gd name="T38" fmla="*/ 426 w 455"/>
                  <a:gd name="T39" fmla="*/ 79 h 695"/>
                  <a:gd name="T40" fmla="*/ 401 w 455"/>
                  <a:gd name="T41" fmla="*/ 69 h 695"/>
                  <a:gd name="T42" fmla="*/ 359 w 455"/>
                  <a:gd name="T43" fmla="*/ 60 h 695"/>
                  <a:gd name="T44" fmla="*/ 339 w 455"/>
                  <a:gd name="T45" fmla="*/ 69 h 695"/>
                  <a:gd name="T46" fmla="*/ 306 w 455"/>
                  <a:gd name="T47" fmla="*/ 57 h 695"/>
                  <a:gd name="T48" fmla="*/ 244 w 455"/>
                  <a:gd name="T49" fmla="*/ 29 h 695"/>
                  <a:gd name="T50" fmla="*/ 198 w 455"/>
                  <a:gd name="T51" fmla="*/ 29 h 695"/>
                  <a:gd name="T52" fmla="*/ 160 w 455"/>
                  <a:gd name="T53" fmla="*/ 13 h 695"/>
                  <a:gd name="T54" fmla="*/ 135 w 455"/>
                  <a:gd name="T55" fmla="*/ 0 h 695"/>
                  <a:gd name="T56" fmla="*/ 109 w 455"/>
                  <a:gd name="T57" fmla="*/ 7 h 695"/>
                  <a:gd name="T58" fmla="*/ 97 w 455"/>
                  <a:gd name="T59" fmla="*/ 25 h 695"/>
                  <a:gd name="T60" fmla="*/ 77 w 455"/>
                  <a:gd name="T61" fmla="*/ 6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5" h="695">
                    <a:moveTo>
                      <a:pt x="77" y="65"/>
                    </a:moveTo>
                    <a:lnTo>
                      <a:pt x="143" y="244"/>
                    </a:lnTo>
                    <a:lnTo>
                      <a:pt x="102" y="264"/>
                    </a:lnTo>
                    <a:lnTo>
                      <a:pt x="118" y="311"/>
                    </a:lnTo>
                    <a:lnTo>
                      <a:pt x="125" y="358"/>
                    </a:lnTo>
                    <a:lnTo>
                      <a:pt x="119" y="389"/>
                    </a:lnTo>
                    <a:lnTo>
                      <a:pt x="64" y="466"/>
                    </a:lnTo>
                    <a:lnTo>
                      <a:pt x="8" y="527"/>
                    </a:lnTo>
                    <a:lnTo>
                      <a:pt x="12" y="546"/>
                    </a:lnTo>
                    <a:lnTo>
                      <a:pt x="34" y="565"/>
                    </a:lnTo>
                    <a:lnTo>
                      <a:pt x="13" y="598"/>
                    </a:lnTo>
                    <a:lnTo>
                      <a:pt x="0" y="631"/>
                    </a:lnTo>
                    <a:lnTo>
                      <a:pt x="34" y="695"/>
                    </a:lnTo>
                    <a:lnTo>
                      <a:pt x="137" y="663"/>
                    </a:lnTo>
                    <a:lnTo>
                      <a:pt x="242" y="610"/>
                    </a:lnTo>
                    <a:lnTo>
                      <a:pt x="379" y="562"/>
                    </a:lnTo>
                    <a:lnTo>
                      <a:pt x="446" y="466"/>
                    </a:lnTo>
                    <a:lnTo>
                      <a:pt x="448" y="126"/>
                    </a:lnTo>
                    <a:lnTo>
                      <a:pt x="455" y="84"/>
                    </a:lnTo>
                    <a:lnTo>
                      <a:pt x="426" y="79"/>
                    </a:lnTo>
                    <a:lnTo>
                      <a:pt x="401" y="69"/>
                    </a:lnTo>
                    <a:lnTo>
                      <a:pt x="359" y="60"/>
                    </a:lnTo>
                    <a:lnTo>
                      <a:pt x="339" y="69"/>
                    </a:lnTo>
                    <a:lnTo>
                      <a:pt x="306" y="57"/>
                    </a:lnTo>
                    <a:lnTo>
                      <a:pt x="244" y="29"/>
                    </a:lnTo>
                    <a:lnTo>
                      <a:pt x="198" y="29"/>
                    </a:lnTo>
                    <a:lnTo>
                      <a:pt x="160" y="13"/>
                    </a:lnTo>
                    <a:lnTo>
                      <a:pt x="135" y="0"/>
                    </a:lnTo>
                    <a:lnTo>
                      <a:pt x="109" y="7"/>
                    </a:lnTo>
                    <a:lnTo>
                      <a:pt x="97" y="25"/>
                    </a:lnTo>
                    <a:lnTo>
                      <a:pt x="77" y="65"/>
                    </a:lnTo>
                    <a:close/>
                  </a:path>
                </a:pathLst>
              </a:custGeom>
              <a:grpFill/>
              <a:ln w="12700">
                <a:solidFill>
                  <a:srgbClr val="6777C5"/>
                </a:solidFill>
                <a:headEnd/>
                <a:tailEnd/>
              </a:ln>
              <a:effectLst/>
            </p:spPr>
            <p:style>
              <a:lnRef idx="1">
                <a:schemeClr val="accent1"/>
              </a:lnRef>
              <a:fillRef idx="3">
                <a:schemeClr val="accent1"/>
              </a:fillRef>
              <a:effectRef idx="2">
                <a:schemeClr val="accent1"/>
              </a:effectRef>
              <a:fontRef idx="minor">
                <a:schemeClr val="lt1"/>
              </a:fontRef>
            </p:style>
            <p:txBody>
              <a:bodyPr/>
              <a:lstStyle/>
              <a:p>
                <a:endParaRPr lang="es-ES"/>
              </a:p>
            </p:txBody>
          </p:sp>
          <p:sp>
            <p:nvSpPr>
              <p:cNvPr id="127" name="Freeform 61"/>
              <p:cNvSpPr>
                <a:spLocks/>
              </p:cNvSpPr>
              <p:nvPr/>
            </p:nvSpPr>
            <p:spPr bwMode="auto">
              <a:xfrm>
                <a:off x="3228826" y="4023839"/>
                <a:ext cx="435493" cy="457890"/>
              </a:xfrm>
              <a:custGeom>
                <a:avLst/>
                <a:gdLst>
                  <a:gd name="T0" fmla="*/ 277 w 464"/>
                  <a:gd name="T1" fmla="*/ 46 h 488"/>
                  <a:gd name="T2" fmla="*/ 162 w 464"/>
                  <a:gd name="T3" fmla="*/ 102 h 488"/>
                  <a:gd name="T4" fmla="*/ 63 w 464"/>
                  <a:gd name="T5" fmla="*/ 132 h 488"/>
                  <a:gd name="T6" fmla="*/ 41 w 464"/>
                  <a:gd name="T7" fmla="*/ 190 h 488"/>
                  <a:gd name="T8" fmla="*/ 15 w 464"/>
                  <a:gd name="T9" fmla="*/ 212 h 488"/>
                  <a:gd name="T10" fmla="*/ 25 w 464"/>
                  <a:gd name="T11" fmla="*/ 251 h 488"/>
                  <a:gd name="T12" fmla="*/ 25 w 464"/>
                  <a:gd name="T13" fmla="*/ 289 h 488"/>
                  <a:gd name="T14" fmla="*/ 10 w 464"/>
                  <a:gd name="T15" fmla="*/ 315 h 488"/>
                  <a:gd name="T16" fmla="*/ 15 w 464"/>
                  <a:gd name="T17" fmla="*/ 343 h 488"/>
                  <a:gd name="T18" fmla="*/ 0 w 464"/>
                  <a:gd name="T19" fmla="*/ 366 h 488"/>
                  <a:gd name="T20" fmla="*/ 19 w 464"/>
                  <a:gd name="T21" fmla="*/ 391 h 488"/>
                  <a:gd name="T22" fmla="*/ 41 w 464"/>
                  <a:gd name="T23" fmla="*/ 387 h 488"/>
                  <a:gd name="T24" fmla="*/ 41 w 464"/>
                  <a:gd name="T25" fmla="*/ 427 h 488"/>
                  <a:gd name="T26" fmla="*/ 55 w 464"/>
                  <a:gd name="T27" fmla="*/ 443 h 488"/>
                  <a:gd name="T28" fmla="*/ 71 w 464"/>
                  <a:gd name="T29" fmla="*/ 422 h 488"/>
                  <a:gd name="T30" fmla="*/ 88 w 464"/>
                  <a:gd name="T31" fmla="*/ 427 h 488"/>
                  <a:gd name="T32" fmla="*/ 98 w 464"/>
                  <a:gd name="T33" fmla="*/ 452 h 488"/>
                  <a:gd name="T34" fmla="*/ 109 w 464"/>
                  <a:gd name="T35" fmla="*/ 467 h 488"/>
                  <a:gd name="T36" fmla="*/ 109 w 464"/>
                  <a:gd name="T37" fmla="*/ 488 h 488"/>
                  <a:gd name="T38" fmla="*/ 150 w 464"/>
                  <a:gd name="T39" fmla="*/ 427 h 488"/>
                  <a:gd name="T40" fmla="*/ 150 w 464"/>
                  <a:gd name="T41" fmla="*/ 412 h 488"/>
                  <a:gd name="T42" fmla="*/ 172 w 464"/>
                  <a:gd name="T43" fmla="*/ 397 h 488"/>
                  <a:gd name="T44" fmla="*/ 207 w 464"/>
                  <a:gd name="T45" fmla="*/ 416 h 488"/>
                  <a:gd name="T46" fmla="*/ 227 w 464"/>
                  <a:gd name="T47" fmla="*/ 380 h 488"/>
                  <a:gd name="T48" fmla="*/ 244 w 464"/>
                  <a:gd name="T49" fmla="*/ 361 h 488"/>
                  <a:gd name="T50" fmla="*/ 239 w 464"/>
                  <a:gd name="T51" fmla="*/ 339 h 488"/>
                  <a:gd name="T52" fmla="*/ 227 w 464"/>
                  <a:gd name="T53" fmla="*/ 339 h 488"/>
                  <a:gd name="T54" fmla="*/ 197 w 464"/>
                  <a:gd name="T55" fmla="*/ 317 h 488"/>
                  <a:gd name="T56" fmla="*/ 222 w 464"/>
                  <a:gd name="T57" fmla="*/ 303 h 488"/>
                  <a:gd name="T58" fmla="*/ 288 w 464"/>
                  <a:gd name="T59" fmla="*/ 230 h 488"/>
                  <a:gd name="T60" fmla="*/ 346 w 464"/>
                  <a:gd name="T61" fmla="*/ 205 h 488"/>
                  <a:gd name="T62" fmla="*/ 464 w 464"/>
                  <a:gd name="T63" fmla="*/ 154 h 488"/>
                  <a:gd name="T64" fmla="*/ 410 w 464"/>
                  <a:gd name="T65" fmla="*/ 0 h 488"/>
                  <a:gd name="T66" fmla="*/ 277 w 464"/>
                  <a:gd name="T67" fmla="*/ 46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64" h="488">
                    <a:moveTo>
                      <a:pt x="277" y="46"/>
                    </a:moveTo>
                    <a:lnTo>
                      <a:pt x="162" y="102"/>
                    </a:lnTo>
                    <a:lnTo>
                      <a:pt x="63" y="132"/>
                    </a:lnTo>
                    <a:lnTo>
                      <a:pt x="41" y="190"/>
                    </a:lnTo>
                    <a:lnTo>
                      <a:pt x="15" y="212"/>
                    </a:lnTo>
                    <a:lnTo>
                      <a:pt x="25" y="251"/>
                    </a:lnTo>
                    <a:lnTo>
                      <a:pt x="25" y="289"/>
                    </a:lnTo>
                    <a:lnTo>
                      <a:pt x="10" y="315"/>
                    </a:lnTo>
                    <a:lnTo>
                      <a:pt x="15" y="343"/>
                    </a:lnTo>
                    <a:lnTo>
                      <a:pt x="0" y="366"/>
                    </a:lnTo>
                    <a:lnTo>
                      <a:pt x="19" y="391"/>
                    </a:lnTo>
                    <a:lnTo>
                      <a:pt x="41" y="387"/>
                    </a:lnTo>
                    <a:lnTo>
                      <a:pt x="41" y="427"/>
                    </a:lnTo>
                    <a:lnTo>
                      <a:pt x="55" y="443"/>
                    </a:lnTo>
                    <a:lnTo>
                      <a:pt x="71" y="422"/>
                    </a:lnTo>
                    <a:lnTo>
                      <a:pt x="88" y="427"/>
                    </a:lnTo>
                    <a:lnTo>
                      <a:pt x="98" y="452"/>
                    </a:lnTo>
                    <a:lnTo>
                      <a:pt x="109" y="467"/>
                    </a:lnTo>
                    <a:lnTo>
                      <a:pt x="109" y="488"/>
                    </a:lnTo>
                    <a:lnTo>
                      <a:pt x="150" y="427"/>
                    </a:lnTo>
                    <a:lnTo>
                      <a:pt x="150" y="412"/>
                    </a:lnTo>
                    <a:lnTo>
                      <a:pt x="172" y="397"/>
                    </a:lnTo>
                    <a:lnTo>
                      <a:pt x="207" y="416"/>
                    </a:lnTo>
                    <a:lnTo>
                      <a:pt x="227" y="380"/>
                    </a:lnTo>
                    <a:lnTo>
                      <a:pt x="244" y="361"/>
                    </a:lnTo>
                    <a:lnTo>
                      <a:pt x="239" y="339"/>
                    </a:lnTo>
                    <a:lnTo>
                      <a:pt x="227" y="339"/>
                    </a:lnTo>
                    <a:lnTo>
                      <a:pt x="197" y="317"/>
                    </a:lnTo>
                    <a:lnTo>
                      <a:pt x="222" y="303"/>
                    </a:lnTo>
                    <a:lnTo>
                      <a:pt x="288" y="230"/>
                    </a:lnTo>
                    <a:lnTo>
                      <a:pt x="346" y="205"/>
                    </a:lnTo>
                    <a:lnTo>
                      <a:pt x="464" y="154"/>
                    </a:lnTo>
                    <a:lnTo>
                      <a:pt x="410" y="0"/>
                    </a:lnTo>
                    <a:lnTo>
                      <a:pt x="277" y="46"/>
                    </a:lnTo>
                    <a:close/>
                  </a:path>
                </a:pathLst>
              </a:custGeom>
              <a:grpFill/>
              <a:ln w="12700">
                <a:solidFill>
                  <a:srgbClr val="6777C5"/>
                </a:solidFill>
                <a:headEnd/>
                <a:tailEnd/>
              </a:ln>
              <a:effectLst/>
            </p:spPr>
            <p:style>
              <a:lnRef idx="1">
                <a:schemeClr val="accent1"/>
              </a:lnRef>
              <a:fillRef idx="3">
                <a:schemeClr val="accent1"/>
              </a:fillRef>
              <a:effectRef idx="2">
                <a:schemeClr val="accent1"/>
              </a:effectRef>
              <a:fontRef idx="minor">
                <a:schemeClr val="lt1"/>
              </a:fontRef>
            </p:style>
            <p:txBody>
              <a:bodyPr/>
              <a:lstStyle/>
              <a:p>
                <a:endParaRPr lang="es-ES"/>
              </a:p>
            </p:txBody>
          </p:sp>
          <p:sp>
            <p:nvSpPr>
              <p:cNvPr id="128" name="Freeform 62"/>
              <p:cNvSpPr>
                <a:spLocks/>
              </p:cNvSpPr>
              <p:nvPr/>
            </p:nvSpPr>
            <p:spPr bwMode="auto">
              <a:xfrm>
                <a:off x="3675932" y="3590834"/>
                <a:ext cx="476969" cy="363326"/>
              </a:xfrm>
              <a:custGeom>
                <a:avLst/>
                <a:gdLst>
                  <a:gd name="T0" fmla="*/ 339 w 508"/>
                  <a:gd name="T1" fmla="*/ 388 h 388"/>
                  <a:gd name="T2" fmla="*/ 490 w 508"/>
                  <a:gd name="T3" fmla="*/ 251 h 388"/>
                  <a:gd name="T4" fmla="*/ 486 w 508"/>
                  <a:gd name="T5" fmla="*/ 231 h 388"/>
                  <a:gd name="T6" fmla="*/ 465 w 508"/>
                  <a:gd name="T7" fmla="*/ 168 h 388"/>
                  <a:gd name="T8" fmla="*/ 432 w 508"/>
                  <a:gd name="T9" fmla="*/ 131 h 388"/>
                  <a:gd name="T10" fmla="*/ 429 w 508"/>
                  <a:gd name="T11" fmla="*/ 113 h 388"/>
                  <a:gd name="T12" fmla="*/ 436 w 508"/>
                  <a:gd name="T13" fmla="*/ 100 h 388"/>
                  <a:gd name="T14" fmla="*/ 458 w 508"/>
                  <a:gd name="T15" fmla="*/ 91 h 388"/>
                  <a:gd name="T16" fmla="*/ 508 w 508"/>
                  <a:gd name="T17" fmla="*/ 77 h 388"/>
                  <a:gd name="T18" fmla="*/ 495 w 508"/>
                  <a:gd name="T19" fmla="*/ 68 h 388"/>
                  <a:gd name="T20" fmla="*/ 468 w 508"/>
                  <a:gd name="T21" fmla="*/ 59 h 388"/>
                  <a:gd name="T22" fmla="*/ 443 w 508"/>
                  <a:gd name="T23" fmla="*/ 34 h 388"/>
                  <a:gd name="T24" fmla="*/ 452 w 508"/>
                  <a:gd name="T25" fmla="*/ 16 h 388"/>
                  <a:gd name="T26" fmla="*/ 436 w 508"/>
                  <a:gd name="T27" fmla="*/ 16 h 388"/>
                  <a:gd name="T28" fmla="*/ 382 w 508"/>
                  <a:gd name="T29" fmla="*/ 8 h 388"/>
                  <a:gd name="T30" fmla="*/ 360 w 508"/>
                  <a:gd name="T31" fmla="*/ 0 h 388"/>
                  <a:gd name="T32" fmla="*/ 339 w 508"/>
                  <a:gd name="T33" fmla="*/ 22 h 388"/>
                  <a:gd name="T34" fmla="*/ 316 w 508"/>
                  <a:gd name="T35" fmla="*/ 55 h 388"/>
                  <a:gd name="T36" fmla="*/ 298 w 508"/>
                  <a:gd name="T37" fmla="*/ 65 h 388"/>
                  <a:gd name="T38" fmla="*/ 264 w 508"/>
                  <a:gd name="T39" fmla="*/ 68 h 388"/>
                  <a:gd name="T40" fmla="*/ 233 w 508"/>
                  <a:gd name="T41" fmla="*/ 77 h 388"/>
                  <a:gd name="T42" fmla="*/ 214 w 508"/>
                  <a:gd name="T43" fmla="*/ 68 h 388"/>
                  <a:gd name="T44" fmla="*/ 203 w 508"/>
                  <a:gd name="T45" fmla="*/ 55 h 388"/>
                  <a:gd name="T46" fmla="*/ 167 w 508"/>
                  <a:gd name="T47" fmla="*/ 55 h 388"/>
                  <a:gd name="T48" fmla="*/ 142 w 508"/>
                  <a:gd name="T49" fmla="*/ 52 h 388"/>
                  <a:gd name="T50" fmla="*/ 117 w 508"/>
                  <a:gd name="T51" fmla="*/ 65 h 388"/>
                  <a:gd name="T52" fmla="*/ 84 w 508"/>
                  <a:gd name="T53" fmla="*/ 72 h 388"/>
                  <a:gd name="T54" fmla="*/ 50 w 508"/>
                  <a:gd name="T55" fmla="*/ 59 h 388"/>
                  <a:gd name="T56" fmla="*/ 19 w 508"/>
                  <a:gd name="T57" fmla="*/ 43 h 388"/>
                  <a:gd name="T58" fmla="*/ 0 w 508"/>
                  <a:gd name="T59" fmla="*/ 25 h 388"/>
                  <a:gd name="T60" fmla="*/ 1 w 508"/>
                  <a:gd name="T61" fmla="*/ 98 h 388"/>
                  <a:gd name="T62" fmla="*/ 87 w 508"/>
                  <a:gd name="T63" fmla="*/ 132 h 388"/>
                  <a:gd name="T64" fmla="*/ 111 w 508"/>
                  <a:gd name="T65" fmla="*/ 175 h 388"/>
                  <a:gd name="T66" fmla="*/ 212 w 508"/>
                  <a:gd name="T67" fmla="*/ 223 h 388"/>
                  <a:gd name="T68" fmla="*/ 246 w 508"/>
                  <a:gd name="T69" fmla="*/ 334 h 388"/>
                  <a:gd name="T70" fmla="*/ 339 w 508"/>
                  <a:gd name="T71" fmla="*/ 388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08" h="388">
                    <a:moveTo>
                      <a:pt x="339" y="388"/>
                    </a:moveTo>
                    <a:lnTo>
                      <a:pt x="490" y="251"/>
                    </a:lnTo>
                    <a:lnTo>
                      <a:pt x="486" y="231"/>
                    </a:lnTo>
                    <a:lnTo>
                      <a:pt x="465" y="168"/>
                    </a:lnTo>
                    <a:lnTo>
                      <a:pt x="432" y="131"/>
                    </a:lnTo>
                    <a:lnTo>
                      <a:pt x="429" y="113"/>
                    </a:lnTo>
                    <a:lnTo>
                      <a:pt x="436" y="100"/>
                    </a:lnTo>
                    <a:lnTo>
                      <a:pt x="458" y="91"/>
                    </a:lnTo>
                    <a:lnTo>
                      <a:pt x="508" y="77"/>
                    </a:lnTo>
                    <a:lnTo>
                      <a:pt x="495" y="68"/>
                    </a:lnTo>
                    <a:lnTo>
                      <a:pt x="468" y="59"/>
                    </a:lnTo>
                    <a:lnTo>
                      <a:pt x="443" y="34"/>
                    </a:lnTo>
                    <a:lnTo>
                      <a:pt x="452" y="16"/>
                    </a:lnTo>
                    <a:lnTo>
                      <a:pt x="436" y="16"/>
                    </a:lnTo>
                    <a:lnTo>
                      <a:pt x="382" y="8"/>
                    </a:lnTo>
                    <a:lnTo>
                      <a:pt x="360" y="0"/>
                    </a:lnTo>
                    <a:lnTo>
                      <a:pt x="339" y="22"/>
                    </a:lnTo>
                    <a:lnTo>
                      <a:pt x="316" y="55"/>
                    </a:lnTo>
                    <a:lnTo>
                      <a:pt x="298" y="65"/>
                    </a:lnTo>
                    <a:lnTo>
                      <a:pt x="264" y="68"/>
                    </a:lnTo>
                    <a:lnTo>
                      <a:pt x="233" y="77"/>
                    </a:lnTo>
                    <a:lnTo>
                      <a:pt x="214" y="68"/>
                    </a:lnTo>
                    <a:lnTo>
                      <a:pt x="203" y="55"/>
                    </a:lnTo>
                    <a:lnTo>
                      <a:pt x="167" y="55"/>
                    </a:lnTo>
                    <a:lnTo>
                      <a:pt x="142" y="52"/>
                    </a:lnTo>
                    <a:lnTo>
                      <a:pt x="117" y="65"/>
                    </a:lnTo>
                    <a:lnTo>
                      <a:pt x="84" y="72"/>
                    </a:lnTo>
                    <a:lnTo>
                      <a:pt x="50" y="59"/>
                    </a:lnTo>
                    <a:lnTo>
                      <a:pt x="19" y="43"/>
                    </a:lnTo>
                    <a:lnTo>
                      <a:pt x="0" y="25"/>
                    </a:lnTo>
                    <a:lnTo>
                      <a:pt x="1" y="98"/>
                    </a:lnTo>
                    <a:lnTo>
                      <a:pt x="87" y="132"/>
                    </a:lnTo>
                    <a:lnTo>
                      <a:pt x="111" y="175"/>
                    </a:lnTo>
                    <a:lnTo>
                      <a:pt x="212" y="223"/>
                    </a:lnTo>
                    <a:lnTo>
                      <a:pt x="246" y="334"/>
                    </a:lnTo>
                    <a:lnTo>
                      <a:pt x="339" y="388"/>
                    </a:lnTo>
                    <a:close/>
                  </a:path>
                </a:pathLst>
              </a:custGeom>
              <a:grpFill/>
              <a:ln w="12700">
                <a:solidFill>
                  <a:srgbClr val="6777C5"/>
                </a:solidFill>
                <a:headEnd/>
                <a:tailEnd/>
              </a:ln>
              <a:effectLst/>
            </p:spPr>
            <p:style>
              <a:lnRef idx="1">
                <a:schemeClr val="accent1"/>
              </a:lnRef>
              <a:fillRef idx="3">
                <a:schemeClr val="accent1"/>
              </a:fillRef>
              <a:effectRef idx="2">
                <a:schemeClr val="accent1"/>
              </a:effectRef>
              <a:fontRef idx="minor">
                <a:schemeClr val="lt1"/>
              </a:fontRef>
            </p:style>
            <p:txBody>
              <a:bodyPr/>
              <a:lstStyle/>
              <a:p>
                <a:endParaRPr lang="es-ES"/>
              </a:p>
            </p:txBody>
          </p:sp>
          <p:sp>
            <p:nvSpPr>
              <p:cNvPr id="131" name="Freeform 63"/>
              <p:cNvSpPr>
                <a:spLocks/>
              </p:cNvSpPr>
              <p:nvPr/>
            </p:nvSpPr>
            <p:spPr bwMode="auto">
              <a:xfrm>
                <a:off x="3613719" y="3684569"/>
                <a:ext cx="379916" cy="483604"/>
              </a:xfrm>
              <a:custGeom>
                <a:avLst/>
                <a:gdLst>
                  <a:gd name="T0" fmla="*/ 54 w 406"/>
                  <a:gd name="T1" fmla="*/ 516 h 516"/>
                  <a:gd name="T2" fmla="*/ 113 w 406"/>
                  <a:gd name="T3" fmla="*/ 483 h 516"/>
                  <a:gd name="T4" fmla="*/ 192 w 406"/>
                  <a:gd name="T5" fmla="*/ 451 h 516"/>
                  <a:gd name="T6" fmla="*/ 256 w 406"/>
                  <a:gd name="T7" fmla="*/ 397 h 516"/>
                  <a:gd name="T8" fmla="*/ 270 w 406"/>
                  <a:gd name="T9" fmla="*/ 358 h 516"/>
                  <a:gd name="T10" fmla="*/ 296 w 406"/>
                  <a:gd name="T11" fmla="*/ 361 h 516"/>
                  <a:gd name="T12" fmla="*/ 406 w 406"/>
                  <a:gd name="T13" fmla="*/ 288 h 516"/>
                  <a:gd name="T14" fmla="*/ 313 w 406"/>
                  <a:gd name="T15" fmla="*/ 235 h 516"/>
                  <a:gd name="T16" fmla="*/ 279 w 406"/>
                  <a:gd name="T17" fmla="*/ 123 h 516"/>
                  <a:gd name="T18" fmla="*/ 177 w 406"/>
                  <a:gd name="T19" fmla="*/ 74 h 516"/>
                  <a:gd name="T20" fmla="*/ 154 w 406"/>
                  <a:gd name="T21" fmla="*/ 31 h 516"/>
                  <a:gd name="T22" fmla="*/ 67 w 406"/>
                  <a:gd name="T23" fmla="*/ 0 h 516"/>
                  <a:gd name="T24" fmla="*/ 65 w 406"/>
                  <a:gd name="T25" fmla="*/ 266 h 516"/>
                  <a:gd name="T26" fmla="*/ 0 w 406"/>
                  <a:gd name="T27" fmla="*/ 362 h 516"/>
                  <a:gd name="T28" fmla="*/ 54 w 406"/>
                  <a:gd name="T29" fmla="*/ 516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6" h="516">
                    <a:moveTo>
                      <a:pt x="54" y="516"/>
                    </a:moveTo>
                    <a:lnTo>
                      <a:pt x="113" y="483"/>
                    </a:lnTo>
                    <a:lnTo>
                      <a:pt x="192" y="451"/>
                    </a:lnTo>
                    <a:lnTo>
                      <a:pt x="256" y="397"/>
                    </a:lnTo>
                    <a:lnTo>
                      <a:pt x="270" y="358"/>
                    </a:lnTo>
                    <a:lnTo>
                      <a:pt x="296" y="361"/>
                    </a:lnTo>
                    <a:lnTo>
                      <a:pt x="406" y="288"/>
                    </a:lnTo>
                    <a:lnTo>
                      <a:pt x="313" y="235"/>
                    </a:lnTo>
                    <a:lnTo>
                      <a:pt x="279" y="123"/>
                    </a:lnTo>
                    <a:lnTo>
                      <a:pt x="177" y="74"/>
                    </a:lnTo>
                    <a:lnTo>
                      <a:pt x="154" y="31"/>
                    </a:lnTo>
                    <a:lnTo>
                      <a:pt x="67" y="0"/>
                    </a:lnTo>
                    <a:lnTo>
                      <a:pt x="65" y="266"/>
                    </a:lnTo>
                    <a:lnTo>
                      <a:pt x="0" y="362"/>
                    </a:lnTo>
                    <a:lnTo>
                      <a:pt x="54" y="516"/>
                    </a:lnTo>
                    <a:close/>
                  </a:path>
                </a:pathLst>
              </a:custGeom>
              <a:grpFill/>
              <a:ln w="12700">
                <a:solidFill>
                  <a:srgbClr val="6777C5"/>
                </a:solidFill>
                <a:headEnd/>
                <a:tailEnd/>
              </a:ln>
              <a:effectLst/>
            </p:spPr>
            <p:style>
              <a:lnRef idx="1">
                <a:schemeClr val="accent1"/>
              </a:lnRef>
              <a:fillRef idx="3">
                <a:schemeClr val="accent1"/>
              </a:fillRef>
              <a:effectRef idx="2">
                <a:schemeClr val="accent1"/>
              </a:effectRef>
              <a:fontRef idx="minor">
                <a:schemeClr val="lt1"/>
              </a:fontRef>
            </p:style>
            <p:txBody>
              <a:bodyPr/>
              <a:lstStyle/>
              <a:p>
                <a:endParaRPr lang="es-ES"/>
              </a:p>
            </p:txBody>
          </p:sp>
        </p:grpSp>
        <p:sp>
          <p:nvSpPr>
            <p:cNvPr id="87" name="Freeform 20"/>
            <p:cNvSpPr>
              <a:spLocks/>
            </p:cNvSpPr>
            <p:nvPr/>
          </p:nvSpPr>
          <p:spPr bwMode="auto">
            <a:xfrm>
              <a:off x="1897189" y="1897267"/>
              <a:ext cx="346183" cy="382301"/>
            </a:xfrm>
            <a:custGeom>
              <a:avLst/>
              <a:gdLst>
                <a:gd name="T0" fmla="*/ 551 w 551"/>
                <a:gd name="T1" fmla="*/ 169 h 609"/>
                <a:gd name="T2" fmla="*/ 535 w 551"/>
                <a:gd name="T3" fmla="*/ 150 h 609"/>
                <a:gd name="T4" fmla="*/ 503 w 551"/>
                <a:gd name="T5" fmla="*/ 150 h 609"/>
                <a:gd name="T6" fmla="*/ 465 w 551"/>
                <a:gd name="T7" fmla="*/ 142 h 609"/>
                <a:gd name="T8" fmla="*/ 399 w 551"/>
                <a:gd name="T9" fmla="*/ 120 h 609"/>
                <a:gd name="T10" fmla="*/ 370 w 551"/>
                <a:gd name="T11" fmla="*/ 89 h 609"/>
                <a:gd name="T12" fmla="*/ 358 w 551"/>
                <a:gd name="T13" fmla="*/ 81 h 609"/>
                <a:gd name="T14" fmla="*/ 348 w 551"/>
                <a:gd name="T15" fmla="*/ 97 h 609"/>
                <a:gd name="T16" fmla="*/ 340 w 551"/>
                <a:gd name="T17" fmla="*/ 126 h 609"/>
                <a:gd name="T18" fmla="*/ 315 w 551"/>
                <a:gd name="T19" fmla="*/ 101 h 609"/>
                <a:gd name="T20" fmla="*/ 311 w 551"/>
                <a:gd name="T21" fmla="*/ 85 h 609"/>
                <a:gd name="T22" fmla="*/ 333 w 551"/>
                <a:gd name="T23" fmla="*/ 67 h 609"/>
                <a:gd name="T24" fmla="*/ 336 w 551"/>
                <a:gd name="T25" fmla="*/ 64 h 609"/>
                <a:gd name="T26" fmla="*/ 311 w 551"/>
                <a:gd name="T27" fmla="*/ 9 h 609"/>
                <a:gd name="T28" fmla="*/ 282 w 551"/>
                <a:gd name="T29" fmla="*/ 19 h 609"/>
                <a:gd name="T30" fmla="*/ 249 w 551"/>
                <a:gd name="T31" fmla="*/ 19 h 609"/>
                <a:gd name="T32" fmla="*/ 200 w 551"/>
                <a:gd name="T33" fmla="*/ 0 h 609"/>
                <a:gd name="T34" fmla="*/ 178 w 551"/>
                <a:gd name="T35" fmla="*/ 21 h 609"/>
                <a:gd name="T36" fmla="*/ 151 w 551"/>
                <a:gd name="T37" fmla="*/ 39 h 609"/>
                <a:gd name="T38" fmla="*/ 130 w 551"/>
                <a:gd name="T39" fmla="*/ 72 h 609"/>
                <a:gd name="T40" fmla="*/ 130 w 551"/>
                <a:gd name="T41" fmla="*/ 108 h 609"/>
                <a:gd name="T42" fmla="*/ 100 w 551"/>
                <a:gd name="T43" fmla="*/ 112 h 609"/>
                <a:gd name="T44" fmla="*/ 77 w 551"/>
                <a:gd name="T45" fmla="*/ 130 h 609"/>
                <a:gd name="T46" fmla="*/ 69 w 551"/>
                <a:gd name="T47" fmla="*/ 175 h 609"/>
                <a:gd name="T48" fmla="*/ 47 w 551"/>
                <a:gd name="T49" fmla="*/ 189 h 609"/>
                <a:gd name="T50" fmla="*/ 39 w 551"/>
                <a:gd name="T51" fmla="*/ 234 h 609"/>
                <a:gd name="T52" fmla="*/ 17 w 551"/>
                <a:gd name="T53" fmla="*/ 276 h 609"/>
                <a:gd name="T54" fmla="*/ 25 w 551"/>
                <a:gd name="T55" fmla="*/ 298 h 609"/>
                <a:gd name="T56" fmla="*/ 0 w 551"/>
                <a:gd name="T57" fmla="*/ 312 h 609"/>
                <a:gd name="T58" fmla="*/ 4 w 551"/>
                <a:gd name="T59" fmla="*/ 337 h 609"/>
                <a:gd name="T60" fmla="*/ 4 w 551"/>
                <a:gd name="T61" fmla="*/ 371 h 609"/>
                <a:gd name="T62" fmla="*/ 40 w 551"/>
                <a:gd name="T63" fmla="*/ 399 h 609"/>
                <a:gd name="T64" fmla="*/ 59 w 551"/>
                <a:gd name="T65" fmla="*/ 417 h 609"/>
                <a:gd name="T66" fmla="*/ 94 w 551"/>
                <a:gd name="T67" fmla="*/ 401 h 609"/>
                <a:gd name="T68" fmla="*/ 131 w 551"/>
                <a:gd name="T69" fmla="*/ 420 h 609"/>
                <a:gd name="T70" fmla="*/ 148 w 551"/>
                <a:gd name="T71" fmla="*/ 445 h 609"/>
                <a:gd name="T72" fmla="*/ 155 w 551"/>
                <a:gd name="T73" fmla="*/ 472 h 609"/>
                <a:gd name="T74" fmla="*/ 204 w 551"/>
                <a:gd name="T75" fmla="*/ 483 h 609"/>
                <a:gd name="T76" fmla="*/ 223 w 551"/>
                <a:gd name="T77" fmla="*/ 495 h 609"/>
                <a:gd name="T78" fmla="*/ 217 w 551"/>
                <a:gd name="T79" fmla="*/ 527 h 609"/>
                <a:gd name="T80" fmla="*/ 186 w 551"/>
                <a:gd name="T81" fmla="*/ 533 h 609"/>
                <a:gd name="T82" fmla="*/ 183 w 551"/>
                <a:gd name="T83" fmla="*/ 581 h 609"/>
                <a:gd name="T84" fmla="*/ 261 w 551"/>
                <a:gd name="T85" fmla="*/ 581 h 609"/>
                <a:gd name="T86" fmla="*/ 311 w 551"/>
                <a:gd name="T87" fmla="*/ 609 h 609"/>
                <a:gd name="T88" fmla="*/ 358 w 551"/>
                <a:gd name="T89" fmla="*/ 527 h 609"/>
                <a:gd name="T90" fmla="*/ 326 w 551"/>
                <a:gd name="T91" fmla="*/ 503 h 609"/>
                <a:gd name="T92" fmla="*/ 334 w 551"/>
                <a:gd name="T93" fmla="*/ 419 h 609"/>
                <a:gd name="T94" fmla="*/ 408 w 551"/>
                <a:gd name="T95" fmla="*/ 311 h 609"/>
                <a:gd name="T96" fmla="*/ 417 w 551"/>
                <a:gd name="T97" fmla="*/ 286 h 609"/>
                <a:gd name="T98" fmla="*/ 478 w 551"/>
                <a:gd name="T99" fmla="*/ 263 h 609"/>
                <a:gd name="T100" fmla="*/ 551 w 551"/>
                <a:gd name="T101" fmla="*/ 16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1" h="609">
                  <a:moveTo>
                    <a:pt x="551" y="169"/>
                  </a:moveTo>
                  <a:lnTo>
                    <a:pt x="535" y="150"/>
                  </a:lnTo>
                  <a:lnTo>
                    <a:pt x="503" y="150"/>
                  </a:lnTo>
                  <a:lnTo>
                    <a:pt x="465" y="142"/>
                  </a:lnTo>
                  <a:lnTo>
                    <a:pt x="399" y="120"/>
                  </a:lnTo>
                  <a:lnTo>
                    <a:pt x="370" y="89"/>
                  </a:lnTo>
                  <a:lnTo>
                    <a:pt x="358" y="81"/>
                  </a:lnTo>
                  <a:lnTo>
                    <a:pt x="348" y="97"/>
                  </a:lnTo>
                  <a:lnTo>
                    <a:pt x="340" y="126"/>
                  </a:lnTo>
                  <a:lnTo>
                    <a:pt x="315" y="101"/>
                  </a:lnTo>
                  <a:lnTo>
                    <a:pt x="311" y="85"/>
                  </a:lnTo>
                  <a:lnTo>
                    <a:pt x="333" y="67"/>
                  </a:lnTo>
                  <a:lnTo>
                    <a:pt x="336" y="64"/>
                  </a:lnTo>
                  <a:lnTo>
                    <a:pt x="311" y="9"/>
                  </a:lnTo>
                  <a:lnTo>
                    <a:pt x="282" y="19"/>
                  </a:lnTo>
                  <a:lnTo>
                    <a:pt x="249" y="19"/>
                  </a:lnTo>
                  <a:lnTo>
                    <a:pt x="200" y="0"/>
                  </a:lnTo>
                  <a:lnTo>
                    <a:pt x="178" y="21"/>
                  </a:lnTo>
                  <a:lnTo>
                    <a:pt x="151" y="39"/>
                  </a:lnTo>
                  <a:lnTo>
                    <a:pt x="130" y="72"/>
                  </a:lnTo>
                  <a:lnTo>
                    <a:pt x="130" y="108"/>
                  </a:lnTo>
                  <a:lnTo>
                    <a:pt x="100" y="112"/>
                  </a:lnTo>
                  <a:lnTo>
                    <a:pt x="77" y="130"/>
                  </a:lnTo>
                  <a:lnTo>
                    <a:pt x="69" y="175"/>
                  </a:lnTo>
                  <a:lnTo>
                    <a:pt x="47" y="189"/>
                  </a:lnTo>
                  <a:lnTo>
                    <a:pt x="39" y="234"/>
                  </a:lnTo>
                  <a:lnTo>
                    <a:pt x="17" y="276"/>
                  </a:lnTo>
                  <a:lnTo>
                    <a:pt x="25" y="298"/>
                  </a:lnTo>
                  <a:lnTo>
                    <a:pt x="0" y="312"/>
                  </a:lnTo>
                  <a:lnTo>
                    <a:pt x="4" y="337"/>
                  </a:lnTo>
                  <a:lnTo>
                    <a:pt x="4" y="371"/>
                  </a:lnTo>
                  <a:lnTo>
                    <a:pt x="40" y="399"/>
                  </a:lnTo>
                  <a:lnTo>
                    <a:pt x="59" y="417"/>
                  </a:lnTo>
                  <a:lnTo>
                    <a:pt x="94" y="401"/>
                  </a:lnTo>
                  <a:lnTo>
                    <a:pt x="131" y="420"/>
                  </a:lnTo>
                  <a:lnTo>
                    <a:pt x="148" y="445"/>
                  </a:lnTo>
                  <a:lnTo>
                    <a:pt x="155" y="472"/>
                  </a:lnTo>
                  <a:lnTo>
                    <a:pt x="204" y="483"/>
                  </a:lnTo>
                  <a:lnTo>
                    <a:pt x="223" y="495"/>
                  </a:lnTo>
                  <a:lnTo>
                    <a:pt x="217" y="527"/>
                  </a:lnTo>
                  <a:lnTo>
                    <a:pt x="186" y="533"/>
                  </a:lnTo>
                  <a:lnTo>
                    <a:pt x="183" y="581"/>
                  </a:lnTo>
                  <a:lnTo>
                    <a:pt x="261" y="581"/>
                  </a:lnTo>
                  <a:lnTo>
                    <a:pt x="311" y="609"/>
                  </a:lnTo>
                  <a:lnTo>
                    <a:pt x="358" y="527"/>
                  </a:lnTo>
                  <a:lnTo>
                    <a:pt x="326" y="503"/>
                  </a:lnTo>
                  <a:lnTo>
                    <a:pt x="334" y="419"/>
                  </a:lnTo>
                  <a:lnTo>
                    <a:pt x="408" y="311"/>
                  </a:lnTo>
                  <a:lnTo>
                    <a:pt x="417" y="286"/>
                  </a:lnTo>
                  <a:lnTo>
                    <a:pt x="478" y="263"/>
                  </a:lnTo>
                  <a:lnTo>
                    <a:pt x="551" y="169"/>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88" name="Freeform 39"/>
            <p:cNvSpPr>
              <a:spLocks/>
            </p:cNvSpPr>
            <p:nvPr/>
          </p:nvSpPr>
          <p:spPr bwMode="auto">
            <a:xfrm>
              <a:off x="849749" y="2958041"/>
              <a:ext cx="591233" cy="388414"/>
            </a:xfrm>
            <a:custGeom>
              <a:avLst/>
              <a:gdLst>
                <a:gd name="T0" fmla="*/ 681 w 941"/>
                <a:gd name="T1" fmla="*/ 105 h 618"/>
                <a:gd name="T2" fmla="*/ 750 w 941"/>
                <a:gd name="T3" fmla="*/ 56 h 618"/>
                <a:gd name="T4" fmla="*/ 801 w 941"/>
                <a:gd name="T5" fmla="*/ 34 h 618"/>
                <a:gd name="T6" fmla="*/ 941 w 941"/>
                <a:gd name="T7" fmla="*/ 25 h 618"/>
                <a:gd name="T8" fmla="*/ 938 w 941"/>
                <a:gd name="T9" fmla="*/ 58 h 618"/>
                <a:gd name="T10" fmla="*/ 927 w 941"/>
                <a:gd name="T11" fmla="*/ 75 h 618"/>
                <a:gd name="T12" fmla="*/ 885 w 941"/>
                <a:gd name="T13" fmla="*/ 87 h 618"/>
                <a:gd name="T14" fmla="*/ 836 w 941"/>
                <a:gd name="T15" fmla="*/ 122 h 618"/>
                <a:gd name="T16" fmla="*/ 836 w 941"/>
                <a:gd name="T17" fmla="*/ 156 h 618"/>
                <a:gd name="T18" fmla="*/ 842 w 941"/>
                <a:gd name="T19" fmla="*/ 200 h 618"/>
                <a:gd name="T20" fmla="*/ 808 w 941"/>
                <a:gd name="T21" fmla="*/ 222 h 618"/>
                <a:gd name="T22" fmla="*/ 808 w 941"/>
                <a:gd name="T23" fmla="*/ 247 h 618"/>
                <a:gd name="T24" fmla="*/ 794 w 941"/>
                <a:gd name="T25" fmla="*/ 281 h 618"/>
                <a:gd name="T26" fmla="*/ 757 w 941"/>
                <a:gd name="T27" fmla="*/ 276 h 618"/>
                <a:gd name="T28" fmla="*/ 740 w 941"/>
                <a:gd name="T29" fmla="*/ 294 h 618"/>
                <a:gd name="T30" fmla="*/ 740 w 941"/>
                <a:gd name="T31" fmla="*/ 319 h 618"/>
                <a:gd name="T32" fmla="*/ 627 w 941"/>
                <a:gd name="T33" fmla="*/ 395 h 618"/>
                <a:gd name="T34" fmla="*/ 622 w 941"/>
                <a:gd name="T35" fmla="*/ 424 h 618"/>
                <a:gd name="T36" fmla="*/ 640 w 941"/>
                <a:gd name="T37" fmla="*/ 484 h 618"/>
                <a:gd name="T38" fmla="*/ 600 w 941"/>
                <a:gd name="T39" fmla="*/ 525 h 618"/>
                <a:gd name="T40" fmla="*/ 558 w 941"/>
                <a:gd name="T41" fmla="*/ 487 h 618"/>
                <a:gd name="T42" fmla="*/ 541 w 941"/>
                <a:gd name="T43" fmla="*/ 490 h 618"/>
                <a:gd name="T44" fmla="*/ 495 w 941"/>
                <a:gd name="T45" fmla="*/ 543 h 618"/>
                <a:gd name="T46" fmla="*/ 503 w 941"/>
                <a:gd name="T47" fmla="*/ 581 h 618"/>
                <a:gd name="T48" fmla="*/ 490 w 941"/>
                <a:gd name="T49" fmla="*/ 600 h 618"/>
                <a:gd name="T50" fmla="*/ 461 w 941"/>
                <a:gd name="T51" fmla="*/ 589 h 618"/>
                <a:gd name="T52" fmla="*/ 451 w 941"/>
                <a:gd name="T53" fmla="*/ 610 h 618"/>
                <a:gd name="T54" fmla="*/ 426 w 941"/>
                <a:gd name="T55" fmla="*/ 618 h 618"/>
                <a:gd name="T56" fmla="*/ 342 w 941"/>
                <a:gd name="T57" fmla="*/ 577 h 618"/>
                <a:gd name="T58" fmla="*/ 222 w 941"/>
                <a:gd name="T59" fmla="*/ 534 h 618"/>
                <a:gd name="T60" fmla="*/ 189 w 941"/>
                <a:gd name="T61" fmla="*/ 480 h 618"/>
                <a:gd name="T62" fmla="*/ 138 w 941"/>
                <a:gd name="T63" fmla="*/ 505 h 618"/>
                <a:gd name="T64" fmla="*/ 118 w 941"/>
                <a:gd name="T65" fmla="*/ 480 h 618"/>
                <a:gd name="T66" fmla="*/ 90 w 941"/>
                <a:gd name="T67" fmla="*/ 489 h 618"/>
                <a:gd name="T68" fmla="*/ 84 w 941"/>
                <a:gd name="T69" fmla="*/ 448 h 618"/>
                <a:gd name="T70" fmla="*/ 78 w 941"/>
                <a:gd name="T71" fmla="*/ 436 h 618"/>
                <a:gd name="T72" fmla="*/ 30 w 941"/>
                <a:gd name="T73" fmla="*/ 395 h 618"/>
                <a:gd name="T74" fmla="*/ 30 w 941"/>
                <a:gd name="T75" fmla="*/ 382 h 618"/>
                <a:gd name="T76" fmla="*/ 0 w 941"/>
                <a:gd name="T77" fmla="*/ 354 h 618"/>
                <a:gd name="T78" fmla="*/ 0 w 941"/>
                <a:gd name="T79" fmla="*/ 326 h 618"/>
                <a:gd name="T80" fmla="*/ 22 w 941"/>
                <a:gd name="T81" fmla="*/ 286 h 618"/>
                <a:gd name="T82" fmla="*/ 41 w 941"/>
                <a:gd name="T83" fmla="*/ 253 h 618"/>
                <a:gd name="T84" fmla="*/ 41 w 941"/>
                <a:gd name="T85" fmla="*/ 223 h 618"/>
                <a:gd name="T86" fmla="*/ 91 w 941"/>
                <a:gd name="T87" fmla="*/ 181 h 618"/>
                <a:gd name="T88" fmla="*/ 113 w 941"/>
                <a:gd name="T89" fmla="*/ 171 h 618"/>
                <a:gd name="T90" fmla="*/ 120 w 941"/>
                <a:gd name="T91" fmla="*/ 144 h 618"/>
                <a:gd name="T92" fmla="*/ 131 w 941"/>
                <a:gd name="T93" fmla="*/ 91 h 618"/>
                <a:gd name="T94" fmla="*/ 113 w 941"/>
                <a:gd name="T95" fmla="*/ 80 h 618"/>
                <a:gd name="T96" fmla="*/ 88 w 941"/>
                <a:gd name="T97" fmla="*/ 84 h 618"/>
                <a:gd name="T98" fmla="*/ 71 w 941"/>
                <a:gd name="T99" fmla="*/ 50 h 618"/>
                <a:gd name="T100" fmla="*/ 66 w 941"/>
                <a:gd name="T101" fmla="*/ 0 h 618"/>
                <a:gd name="T102" fmla="*/ 106 w 941"/>
                <a:gd name="T103" fmla="*/ 8 h 618"/>
                <a:gd name="T104" fmla="*/ 150 w 941"/>
                <a:gd name="T105" fmla="*/ 36 h 618"/>
                <a:gd name="T106" fmla="*/ 231 w 941"/>
                <a:gd name="T107" fmla="*/ 55 h 618"/>
                <a:gd name="T108" fmla="*/ 271 w 941"/>
                <a:gd name="T109" fmla="*/ 88 h 618"/>
                <a:gd name="T110" fmla="*/ 328 w 941"/>
                <a:gd name="T111" fmla="*/ 104 h 618"/>
                <a:gd name="T112" fmla="*/ 418 w 941"/>
                <a:gd name="T113" fmla="*/ 88 h 618"/>
                <a:gd name="T114" fmla="*/ 462 w 941"/>
                <a:gd name="T115" fmla="*/ 110 h 618"/>
                <a:gd name="T116" fmla="*/ 530 w 941"/>
                <a:gd name="T117" fmla="*/ 82 h 618"/>
                <a:gd name="T118" fmla="*/ 681 w 941"/>
                <a:gd name="T119" fmla="*/ 105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41" h="618">
                  <a:moveTo>
                    <a:pt x="681" y="105"/>
                  </a:moveTo>
                  <a:lnTo>
                    <a:pt x="750" y="56"/>
                  </a:lnTo>
                  <a:lnTo>
                    <a:pt x="801" y="34"/>
                  </a:lnTo>
                  <a:lnTo>
                    <a:pt x="941" y="25"/>
                  </a:lnTo>
                  <a:lnTo>
                    <a:pt x="938" y="58"/>
                  </a:lnTo>
                  <a:lnTo>
                    <a:pt x="927" y="75"/>
                  </a:lnTo>
                  <a:lnTo>
                    <a:pt x="885" y="87"/>
                  </a:lnTo>
                  <a:lnTo>
                    <a:pt x="836" y="122"/>
                  </a:lnTo>
                  <a:lnTo>
                    <a:pt x="836" y="156"/>
                  </a:lnTo>
                  <a:lnTo>
                    <a:pt x="842" y="200"/>
                  </a:lnTo>
                  <a:lnTo>
                    <a:pt x="808" y="222"/>
                  </a:lnTo>
                  <a:lnTo>
                    <a:pt x="808" y="247"/>
                  </a:lnTo>
                  <a:lnTo>
                    <a:pt x="794" y="281"/>
                  </a:lnTo>
                  <a:lnTo>
                    <a:pt x="757" y="276"/>
                  </a:lnTo>
                  <a:lnTo>
                    <a:pt x="740" y="294"/>
                  </a:lnTo>
                  <a:lnTo>
                    <a:pt x="740" y="319"/>
                  </a:lnTo>
                  <a:lnTo>
                    <a:pt x="627" y="395"/>
                  </a:lnTo>
                  <a:lnTo>
                    <a:pt x="622" y="424"/>
                  </a:lnTo>
                  <a:lnTo>
                    <a:pt x="640" y="484"/>
                  </a:lnTo>
                  <a:lnTo>
                    <a:pt x="600" y="525"/>
                  </a:lnTo>
                  <a:lnTo>
                    <a:pt x="558" y="487"/>
                  </a:lnTo>
                  <a:lnTo>
                    <a:pt x="541" y="490"/>
                  </a:lnTo>
                  <a:lnTo>
                    <a:pt x="495" y="543"/>
                  </a:lnTo>
                  <a:lnTo>
                    <a:pt x="503" y="581"/>
                  </a:lnTo>
                  <a:lnTo>
                    <a:pt x="490" y="600"/>
                  </a:lnTo>
                  <a:lnTo>
                    <a:pt x="461" y="589"/>
                  </a:lnTo>
                  <a:lnTo>
                    <a:pt x="451" y="610"/>
                  </a:lnTo>
                  <a:lnTo>
                    <a:pt x="426" y="618"/>
                  </a:lnTo>
                  <a:lnTo>
                    <a:pt x="342" y="577"/>
                  </a:lnTo>
                  <a:lnTo>
                    <a:pt x="222" y="534"/>
                  </a:lnTo>
                  <a:lnTo>
                    <a:pt x="189" y="480"/>
                  </a:lnTo>
                  <a:lnTo>
                    <a:pt x="138" y="505"/>
                  </a:lnTo>
                  <a:lnTo>
                    <a:pt x="118" y="480"/>
                  </a:lnTo>
                  <a:lnTo>
                    <a:pt x="90" y="489"/>
                  </a:lnTo>
                  <a:lnTo>
                    <a:pt x="84" y="448"/>
                  </a:lnTo>
                  <a:lnTo>
                    <a:pt x="78" y="436"/>
                  </a:lnTo>
                  <a:lnTo>
                    <a:pt x="30" y="395"/>
                  </a:lnTo>
                  <a:lnTo>
                    <a:pt x="30" y="382"/>
                  </a:lnTo>
                  <a:lnTo>
                    <a:pt x="0" y="354"/>
                  </a:lnTo>
                  <a:lnTo>
                    <a:pt x="0" y="326"/>
                  </a:lnTo>
                  <a:lnTo>
                    <a:pt x="22" y="286"/>
                  </a:lnTo>
                  <a:lnTo>
                    <a:pt x="41" y="253"/>
                  </a:lnTo>
                  <a:lnTo>
                    <a:pt x="41" y="223"/>
                  </a:lnTo>
                  <a:lnTo>
                    <a:pt x="91" y="181"/>
                  </a:lnTo>
                  <a:lnTo>
                    <a:pt x="113" y="171"/>
                  </a:lnTo>
                  <a:lnTo>
                    <a:pt x="120" y="144"/>
                  </a:lnTo>
                  <a:lnTo>
                    <a:pt x="131" y="91"/>
                  </a:lnTo>
                  <a:lnTo>
                    <a:pt x="113" y="80"/>
                  </a:lnTo>
                  <a:lnTo>
                    <a:pt x="88" y="84"/>
                  </a:lnTo>
                  <a:lnTo>
                    <a:pt x="71" y="50"/>
                  </a:lnTo>
                  <a:lnTo>
                    <a:pt x="66" y="0"/>
                  </a:lnTo>
                  <a:lnTo>
                    <a:pt x="106" y="8"/>
                  </a:lnTo>
                  <a:lnTo>
                    <a:pt x="150" y="36"/>
                  </a:lnTo>
                  <a:lnTo>
                    <a:pt x="231" y="55"/>
                  </a:lnTo>
                  <a:lnTo>
                    <a:pt x="271" y="88"/>
                  </a:lnTo>
                  <a:lnTo>
                    <a:pt x="328" y="104"/>
                  </a:lnTo>
                  <a:lnTo>
                    <a:pt x="418" y="88"/>
                  </a:lnTo>
                  <a:lnTo>
                    <a:pt x="462" y="110"/>
                  </a:lnTo>
                  <a:lnTo>
                    <a:pt x="530" y="82"/>
                  </a:lnTo>
                  <a:lnTo>
                    <a:pt x="681" y="105"/>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89" name="Freeform 23"/>
            <p:cNvSpPr>
              <a:spLocks/>
            </p:cNvSpPr>
            <p:nvPr/>
          </p:nvSpPr>
          <p:spPr bwMode="auto">
            <a:xfrm>
              <a:off x="976999" y="1800580"/>
              <a:ext cx="521219" cy="199486"/>
            </a:xfrm>
            <a:custGeom>
              <a:avLst/>
              <a:gdLst>
                <a:gd name="T0" fmla="*/ 78 w 1047"/>
                <a:gd name="T1" fmla="*/ 23 h 400"/>
                <a:gd name="T2" fmla="*/ 81 w 1047"/>
                <a:gd name="T3" fmla="*/ 44 h 400"/>
                <a:gd name="T4" fmla="*/ 50 w 1047"/>
                <a:gd name="T5" fmla="*/ 73 h 400"/>
                <a:gd name="T6" fmla="*/ 23 w 1047"/>
                <a:gd name="T7" fmla="*/ 112 h 400"/>
                <a:gd name="T8" fmla="*/ 0 w 1047"/>
                <a:gd name="T9" fmla="*/ 175 h 400"/>
                <a:gd name="T10" fmla="*/ 33 w 1047"/>
                <a:gd name="T11" fmla="*/ 222 h 400"/>
                <a:gd name="T12" fmla="*/ 45 w 1047"/>
                <a:gd name="T13" fmla="*/ 249 h 400"/>
                <a:gd name="T14" fmla="*/ 45 w 1047"/>
                <a:gd name="T15" fmla="*/ 270 h 400"/>
                <a:gd name="T16" fmla="*/ 38 w 1047"/>
                <a:gd name="T17" fmla="*/ 308 h 400"/>
                <a:gd name="T18" fmla="*/ 30 w 1047"/>
                <a:gd name="T19" fmla="*/ 331 h 400"/>
                <a:gd name="T20" fmla="*/ 40 w 1047"/>
                <a:gd name="T21" fmla="*/ 362 h 400"/>
                <a:gd name="T22" fmla="*/ 59 w 1047"/>
                <a:gd name="T23" fmla="*/ 400 h 400"/>
                <a:gd name="T24" fmla="*/ 88 w 1047"/>
                <a:gd name="T25" fmla="*/ 391 h 400"/>
                <a:gd name="T26" fmla="*/ 205 w 1047"/>
                <a:gd name="T27" fmla="*/ 394 h 400"/>
                <a:gd name="T28" fmla="*/ 244 w 1047"/>
                <a:gd name="T29" fmla="*/ 377 h 400"/>
                <a:gd name="T30" fmla="*/ 276 w 1047"/>
                <a:gd name="T31" fmla="*/ 329 h 400"/>
                <a:gd name="T32" fmla="*/ 324 w 1047"/>
                <a:gd name="T33" fmla="*/ 358 h 400"/>
                <a:gd name="T34" fmla="*/ 383 w 1047"/>
                <a:gd name="T35" fmla="*/ 322 h 400"/>
                <a:gd name="T36" fmla="*/ 415 w 1047"/>
                <a:gd name="T37" fmla="*/ 337 h 400"/>
                <a:gd name="T38" fmla="*/ 459 w 1047"/>
                <a:gd name="T39" fmla="*/ 367 h 400"/>
                <a:gd name="T40" fmla="*/ 493 w 1047"/>
                <a:gd name="T41" fmla="*/ 377 h 400"/>
                <a:gd name="T42" fmla="*/ 572 w 1047"/>
                <a:gd name="T43" fmla="*/ 326 h 400"/>
                <a:gd name="T44" fmla="*/ 655 w 1047"/>
                <a:gd name="T45" fmla="*/ 353 h 400"/>
                <a:gd name="T46" fmla="*/ 718 w 1047"/>
                <a:gd name="T47" fmla="*/ 326 h 400"/>
                <a:gd name="T48" fmla="*/ 757 w 1047"/>
                <a:gd name="T49" fmla="*/ 338 h 400"/>
                <a:gd name="T50" fmla="*/ 827 w 1047"/>
                <a:gd name="T51" fmla="*/ 269 h 400"/>
                <a:gd name="T52" fmla="*/ 874 w 1047"/>
                <a:gd name="T53" fmla="*/ 271 h 400"/>
                <a:gd name="T54" fmla="*/ 920 w 1047"/>
                <a:gd name="T55" fmla="*/ 254 h 400"/>
                <a:gd name="T56" fmla="*/ 984 w 1047"/>
                <a:gd name="T57" fmla="*/ 256 h 400"/>
                <a:gd name="T58" fmla="*/ 1014 w 1047"/>
                <a:gd name="T59" fmla="*/ 221 h 400"/>
                <a:gd name="T60" fmla="*/ 1031 w 1047"/>
                <a:gd name="T61" fmla="*/ 206 h 400"/>
                <a:gd name="T62" fmla="*/ 1047 w 1047"/>
                <a:gd name="T63" fmla="*/ 172 h 400"/>
                <a:gd name="T64" fmla="*/ 1034 w 1047"/>
                <a:gd name="T65" fmla="*/ 141 h 400"/>
                <a:gd name="T66" fmla="*/ 876 w 1047"/>
                <a:gd name="T67" fmla="*/ 105 h 400"/>
                <a:gd name="T68" fmla="*/ 729 w 1047"/>
                <a:gd name="T69" fmla="*/ 63 h 400"/>
                <a:gd name="T70" fmla="*/ 699 w 1047"/>
                <a:gd name="T71" fmla="*/ 71 h 400"/>
                <a:gd name="T72" fmla="*/ 534 w 1047"/>
                <a:gd name="T73" fmla="*/ 0 h 400"/>
                <a:gd name="T74" fmla="*/ 475 w 1047"/>
                <a:gd name="T75" fmla="*/ 23 h 400"/>
                <a:gd name="T76" fmla="*/ 406 w 1047"/>
                <a:gd name="T77" fmla="*/ 44 h 400"/>
                <a:gd name="T78" fmla="*/ 315 w 1047"/>
                <a:gd name="T79" fmla="*/ 44 h 400"/>
                <a:gd name="T80" fmla="*/ 287 w 1047"/>
                <a:gd name="T81" fmla="*/ 50 h 400"/>
                <a:gd name="T82" fmla="*/ 277 w 1047"/>
                <a:gd name="T83" fmla="*/ 28 h 400"/>
                <a:gd name="T84" fmla="*/ 252 w 1047"/>
                <a:gd name="T85" fmla="*/ 50 h 400"/>
                <a:gd name="T86" fmla="*/ 204 w 1047"/>
                <a:gd name="T87" fmla="*/ 44 h 400"/>
                <a:gd name="T88" fmla="*/ 150 w 1047"/>
                <a:gd name="T89" fmla="*/ 23 h 400"/>
                <a:gd name="T90" fmla="*/ 125 w 1047"/>
                <a:gd name="T91" fmla="*/ 16 h 400"/>
                <a:gd name="T92" fmla="*/ 78 w 1047"/>
                <a:gd name="T93" fmla="*/ 2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47" h="400">
                  <a:moveTo>
                    <a:pt x="78" y="23"/>
                  </a:moveTo>
                  <a:lnTo>
                    <a:pt x="81" y="44"/>
                  </a:lnTo>
                  <a:lnTo>
                    <a:pt x="50" y="73"/>
                  </a:lnTo>
                  <a:lnTo>
                    <a:pt x="23" y="112"/>
                  </a:lnTo>
                  <a:lnTo>
                    <a:pt x="0" y="175"/>
                  </a:lnTo>
                  <a:lnTo>
                    <a:pt x="33" y="222"/>
                  </a:lnTo>
                  <a:lnTo>
                    <a:pt x="45" y="249"/>
                  </a:lnTo>
                  <a:lnTo>
                    <a:pt x="45" y="270"/>
                  </a:lnTo>
                  <a:lnTo>
                    <a:pt x="38" y="308"/>
                  </a:lnTo>
                  <a:lnTo>
                    <a:pt x="30" y="331"/>
                  </a:lnTo>
                  <a:lnTo>
                    <a:pt x="40" y="362"/>
                  </a:lnTo>
                  <a:lnTo>
                    <a:pt x="59" y="400"/>
                  </a:lnTo>
                  <a:lnTo>
                    <a:pt x="88" y="391"/>
                  </a:lnTo>
                  <a:lnTo>
                    <a:pt x="205" y="394"/>
                  </a:lnTo>
                  <a:lnTo>
                    <a:pt x="244" y="377"/>
                  </a:lnTo>
                  <a:lnTo>
                    <a:pt x="276" y="329"/>
                  </a:lnTo>
                  <a:lnTo>
                    <a:pt x="324" y="358"/>
                  </a:lnTo>
                  <a:lnTo>
                    <a:pt x="383" y="322"/>
                  </a:lnTo>
                  <a:lnTo>
                    <a:pt x="415" y="337"/>
                  </a:lnTo>
                  <a:lnTo>
                    <a:pt x="459" y="367"/>
                  </a:lnTo>
                  <a:lnTo>
                    <a:pt x="493" y="377"/>
                  </a:lnTo>
                  <a:lnTo>
                    <a:pt x="572" y="326"/>
                  </a:lnTo>
                  <a:lnTo>
                    <a:pt x="655" y="353"/>
                  </a:lnTo>
                  <a:lnTo>
                    <a:pt x="718" y="326"/>
                  </a:lnTo>
                  <a:lnTo>
                    <a:pt x="757" y="338"/>
                  </a:lnTo>
                  <a:lnTo>
                    <a:pt x="827" y="269"/>
                  </a:lnTo>
                  <a:lnTo>
                    <a:pt x="874" y="271"/>
                  </a:lnTo>
                  <a:lnTo>
                    <a:pt x="920" y="254"/>
                  </a:lnTo>
                  <a:lnTo>
                    <a:pt x="984" y="256"/>
                  </a:lnTo>
                  <a:lnTo>
                    <a:pt x="1014" y="221"/>
                  </a:lnTo>
                  <a:lnTo>
                    <a:pt x="1031" y="206"/>
                  </a:lnTo>
                  <a:lnTo>
                    <a:pt x="1047" y="172"/>
                  </a:lnTo>
                  <a:lnTo>
                    <a:pt x="1034" y="141"/>
                  </a:lnTo>
                  <a:lnTo>
                    <a:pt x="876" y="105"/>
                  </a:lnTo>
                  <a:lnTo>
                    <a:pt x="729" y="63"/>
                  </a:lnTo>
                  <a:lnTo>
                    <a:pt x="699" y="71"/>
                  </a:lnTo>
                  <a:lnTo>
                    <a:pt x="534" y="0"/>
                  </a:lnTo>
                  <a:lnTo>
                    <a:pt x="475" y="23"/>
                  </a:lnTo>
                  <a:lnTo>
                    <a:pt x="406" y="44"/>
                  </a:lnTo>
                  <a:lnTo>
                    <a:pt x="315" y="44"/>
                  </a:lnTo>
                  <a:lnTo>
                    <a:pt x="287" y="50"/>
                  </a:lnTo>
                  <a:lnTo>
                    <a:pt x="277" y="28"/>
                  </a:lnTo>
                  <a:lnTo>
                    <a:pt x="252" y="50"/>
                  </a:lnTo>
                  <a:lnTo>
                    <a:pt x="204" y="44"/>
                  </a:lnTo>
                  <a:lnTo>
                    <a:pt x="150" y="23"/>
                  </a:lnTo>
                  <a:lnTo>
                    <a:pt x="125" y="16"/>
                  </a:lnTo>
                  <a:lnTo>
                    <a:pt x="78" y="23"/>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90" name="Freeform 36"/>
            <p:cNvSpPr>
              <a:spLocks/>
            </p:cNvSpPr>
            <p:nvPr/>
          </p:nvSpPr>
          <p:spPr bwMode="auto">
            <a:xfrm>
              <a:off x="787515" y="1750014"/>
              <a:ext cx="231159" cy="373967"/>
            </a:xfrm>
            <a:custGeom>
              <a:avLst/>
              <a:gdLst>
                <a:gd name="T0" fmla="*/ 362 w 368"/>
                <a:gd name="T1" fmla="*/ 91 h 595"/>
                <a:gd name="T2" fmla="*/ 368 w 368"/>
                <a:gd name="T3" fmla="*/ 113 h 595"/>
                <a:gd name="T4" fmla="*/ 354 w 368"/>
                <a:gd name="T5" fmla="*/ 127 h 595"/>
                <a:gd name="T6" fmla="*/ 340 w 368"/>
                <a:gd name="T7" fmla="*/ 140 h 595"/>
                <a:gd name="T8" fmla="*/ 321 w 368"/>
                <a:gd name="T9" fmla="*/ 168 h 595"/>
                <a:gd name="T10" fmla="*/ 307 w 368"/>
                <a:gd name="T11" fmla="*/ 210 h 595"/>
                <a:gd name="T12" fmla="*/ 303 w 368"/>
                <a:gd name="T13" fmla="*/ 218 h 595"/>
                <a:gd name="T14" fmla="*/ 337 w 368"/>
                <a:gd name="T15" fmla="*/ 276 h 595"/>
                <a:gd name="T16" fmla="*/ 340 w 368"/>
                <a:gd name="T17" fmla="*/ 298 h 595"/>
                <a:gd name="T18" fmla="*/ 332 w 368"/>
                <a:gd name="T19" fmla="*/ 323 h 595"/>
                <a:gd name="T20" fmla="*/ 328 w 368"/>
                <a:gd name="T21" fmla="*/ 338 h 595"/>
                <a:gd name="T22" fmla="*/ 332 w 368"/>
                <a:gd name="T23" fmla="*/ 367 h 595"/>
                <a:gd name="T24" fmla="*/ 350 w 368"/>
                <a:gd name="T25" fmla="*/ 401 h 595"/>
                <a:gd name="T26" fmla="*/ 362 w 368"/>
                <a:gd name="T27" fmla="*/ 416 h 595"/>
                <a:gd name="T28" fmla="*/ 354 w 368"/>
                <a:gd name="T29" fmla="*/ 438 h 595"/>
                <a:gd name="T30" fmla="*/ 310 w 368"/>
                <a:gd name="T31" fmla="*/ 487 h 595"/>
                <a:gd name="T32" fmla="*/ 300 w 368"/>
                <a:gd name="T33" fmla="*/ 534 h 595"/>
                <a:gd name="T34" fmla="*/ 307 w 368"/>
                <a:gd name="T35" fmla="*/ 564 h 595"/>
                <a:gd name="T36" fmla="*/ 295 w 368"/>
                <a:gd name="T37" fmla="*/ 564 h 595"/>
                <a:gd name="T38" fmla="*/ 283 w 368"/>
                <a:gd name="T39" fmla="*/ 565 h 595"/>
                <a:gd name="T40" fmla="*/ 255 w 368"/>
                <a:gd name="T41" fmla="*/ 582 h 595"/>
                <a:gd name="T42" fmla="*/ 222 w 368"/>
                <a:gd name="T43" fmla="*/ 589 h 595"/>
                <a:gd name="T44" fmla="*/ 151 w 368"/>
                <a:gd name="T45" fmla="*/ 595 h 595"/>
                <a:gd name="T46" fmla="*/ 107 w 368"/>
                <a:gd name="T47" fmla="*/ 580 h 595"/>
                <a:gd name="T48" fmla="*/ 63 w 368"/>
                <a:gd name="T49" fmla="*/ 573 h 595"/>
                <a:gd name="T50" fmla="*/ 12 w 368"/>
                <a:gd name="T51" fmla="*/ 552 h 595"/>
                <a:gd name="T52" fmla="*/ 0 w 368"/>
                <a:gd name="T53" fmla="*/ 511 h 595"/>
                <a:gd name="T54" fmla="*/ 18 w 368"/>
                <a:gd name="T55" fmla="*/ 498 h 595"/>
                <a:gd name="T56" fmla="*/ 16 w 368"/>
                <a:gd name="T57" fmla="*/ 471 h 595"/>
                <a:gd name="T58" fmla="*/ 3 w 368"/>
                <a:gd name="T59" fmla="*/ 423 h 595"/>
                <a:gd name="T60" fmla="*/ 15 w 368"/>
                <a:gd name="T61" fmla="*/ 405 h 595"/>
                <a:gd name="T62" fmla="*/ 11 w 368"/>
                <a:gd name="T63" fmla="*/ 303 h 595"/>
                <a:gd name="T64" fmla="*/ 19 w 368"/>
                <a:gd name="T65" fmla="*/ 252 h 595"/>
                <a:gd name="T66" fmla="*/ 51 w 368"/>
                <a:gd name="T67" fmla="*/ 229 h 595"/>
                <a:gd name="T68" fmla="*/ 60 w 368"/>
                <a:gd name="T69" fmla="*/ 163 h 595"/>
                <a:gd name="T70" fmla="*/ 106 w 368"/>
                <a:gd name="T71" fmla="*/ 0 h 595"/>
                <a:gd name="T72" fmla="*/ 128 w 368"/>
                <a:gd name="T73" fmla="*/ 0 h 595"/>
                <a:gd name="T74" fmla="*/ 136 w 368"/>
                <a:gd name="T75" fmla="*/ 14 h 595"/>
                <a:gd name="T76" fmla="*/ 169 w 368"/>
                <a:gd name="T77" fmla="*/ 14 h 595"/>
                <a:gd name="T78" fmla="*/ 206 w 368"/>
                <a:gd name="T79" fmla="*/ 25 h 595"/>
                <a:gd name="T80" fmla="*/ 227 w 368"/>
                <a:gd name="T81" fmla="*/ 46 h 595"/>
                <a:gd name="T82" fmla="*/ 237 w 368"/>
                <a:gd name="T83" fmla="*/ 75 h 595"/>
                <a:gd name="T84" fmla="*/ 249 w 368"/>
                <a:gd name="T85" fmla="*/ 84 h 595"/>
                <a:gd name="T86" fmla="*/ 274 w 368"/>
                <a:gd name="T87" fmla="*/ 75 h 595"/>
                <a:gd name="T88" fmla="*/ 296 w 368"/>
                <a:gd name="T89" fmla="*/ 87 h 595"/>
                <a:gd name="T90" fmla="*/ 325 w 368"/>
                <a:gd name="T91" fmla="*/ 97 h 595"/>
                <a:gd name="T92" fmla="*/ 362 w 368"/>
                <a:gd name="T93" fmla="*/ 9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8" h="595">
                  <a:moveTo>
                    <a:pt x="362" y="91"/>
                  </a:moveTo>
                  <a:lnTo>
                    <a:pt x="368" y="113"/>
                  </a:lnTo>
                  <a:lnTo>
                    <a:pt x="354" y="127"/>
                  </a:lnTo>
                  <a:lnTo>
                    <a:pt x="340" y="140"/>
                  </a:lnTo>
                  <a:lnTo>
                    <a:pt x="321" y="168"/>
                  </a:lnTo>
                  <a:lnTo>
                    <a:pt x="307" y="210"/>
                  </a:lnTo>
                  <a:lnTo>
                    <a:pt x="303" y="218"/>
                  </a:lnTo>
                  <a:lnTo>
                    <a:pt x="337" y="276"/>
                  </a:lnTo>
                  <a:lnTo>
                    <a:pt x="340" y="298"/>
                  </a:lnTo>
                  <a:lnTo>
                    <a:pt x="332" y="323"/>
                  </a:lnTo>
                  <a:lnTo>
                    <a:pt x="328" y="338"/>
                  </a:lnTo>
                  <a:lnTo>
                    <a:pt x="332" y="367"/>
                  </a:lnTo>
                  <a:lnTo>
                    <a:pt x="350" y="401"/>
                  </a:lnTo>
                  <a:lnTo>
                    <a:pt x="362" y="416"/>
                  </a:lnTo>
                  <a:lnTo>
                    <a:pt x="354" y="438"/>
                  </a:lnTo>
                  <a:lnTo>
                    <a:pt x="310" y="487"/>
                  </a:lnTo>
                  <a:lnTo>
                    <a:pt x="300" y="534"/>
                  </a:lnTo>
                  <a:lnTo>
                    <a:pt x="307" y="564"/>
                  </a:lnTo>
                  <a:lnTo>
                    <a:pt x="295" y="564"/>
                  </a:lnTo>
                  <a:lnTo>
                    <a:pt x="283" y="565"/>
                  </a:lnTo>
                  <a:lnTo>
                    <a:pt x="255" y="582"/>
                  </a:lnTo>
                  <a:lnTo>
                    <a:pt x="222" y="589"/>
                  </a:lnTo>
                  <a:lnTo>
                    <a:pt x="151" y="595"/>
                  </a:lnTo>
                  <a:lnTo>
                    <a:pt x="107" y="580"/>
                  </a:lnTo>
                  <a:lnTo>
                    <a:pt x="63" y="573"/>
                  </a:lnTo>
                  <a:lnTo>
                    <a:pt x="12" y="552"/>
                  </a:lnTo>
                  <a:lnTo>
                    <a:pt x="0" y="511"/>
                  </a:lnTo>
                  <a:lnTo>
                    <a:pt x="18" y="498"/>
                  </a:lnTo>
                  <a:lnTo>
                    <a:pt x="16" y="471"/>
                  </a:lnTo>
                  <a:lnTo>
                    <a:pt x="3" y="423"/>
                  </a:lnTo>
                  <a:lnTo>
                    <a:pt x="15" y="405"/>
                  </a:lnTo>
                  <a:lnTo>
                    <a:pt x="11" y="303"/>
                  </a:lnTo>
                  <a:lnTo>
                    <a:pt x="19" y="252"/>
                  </a:lnTo>
                  <a:lnTo>
                    <a:pt x="51" y="229"/>
                  </a:lnTo>
                  <a:lnTo>
                    <a:pt x="60" y="163"/>
                  </a:lnTo>
                  <a:lnTo>
                    <a:pt x="106" y="0"/>
                  </a:lnTo>
                  <a:lnTo>
                    <a:pt x="128" y="0"/>
                  </a:lnTo>
                  <a:lnTo>
                    <a:pt x="136" y="14"/>
                  </a:lnTo>
                  <a:lnTo>
                    <a:pt x="169" y="14"/>
                  </a:lnTo>
                  <a:lnTo>
                    <a:pt x="206" y="25"/>
                  </a:lnTo>
                  <a:lnTo>
                    <a:pt x="227" y="46"/>
                  </a:lnTo>
                  <a:lnTo>
                    <a:pt x="237" y="75"/>
                  </a:lnTo>
                  <a:lnTo>
                    <a:pt x="249" y="84"/>
                  </a:lnTo>
                  <a:lnTo>
                    <a:pt x="274" y="75"/>
                  </a:lnTo>
                  <a:lnTo>
                    <a:pt x="296" y="87"/>
                  </a:lnTo>
                  <a:lnTo>
                    <a:pt x="325" y="97"/>
                  </a:lnTo>
                  <a:lnTo>
                    <a:pt x="362" y="91"/>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91" name="Freeform 10"/>
            <p:cNvSpPr>
              <a:spLocks/>
            </p:cNvSpPr>
            <p:nvPr/>
          </p:nvSpPr>
          <p:spPr bwMode="auto">
            <a:xfrm>
              <a:off x="1926084" y="3140301"/>
              <a:ext cx="365631" cy="374521"/>
            </a:xfrm>
            <a:custGeom>
              <a:avLst/>
              <a:gdLst>
                <a:gd name="T0" fmla="*/ 258 w 581"/>
                <a:gd name="T1" fmla="*/ 596 h 596"/>
                <a:gd name="T2" fmla="*/ 280 w 581"/>
                <a:gd name="T3" fmla="*/ 574 h 596"/>
                <a:gd name="T4" fmla="*/ 305 w 581"/>
                <a:gd name="T5" fmla="*/ 565 h 596"/>
                <a:gd name="T6" fmla="*/ 323 w 581"/>
                <a:gd name="T7" fmla="*/ 565 h 596"/>
                <a:gd name="T8" fmla="*/ 323 w 581"/>
                <a:gd name="T9" fmla="*/ 531 h 596"/>
                <a:gd name="T10" fmla="*/ 342 w 581"/>
                <a:gd name="T11" fmla="*/ 511 h 596"/>
                <a:gd name="T12" fmla="*/ 376 w 581"/>
                <a:gd name="T13" fmla="*/ 506 h 596"/>
                <a:gd name="T14" fmla="*/ 455 w 581"/>
                <a:gd name="T15" fmla="*/ 502 h 596"/>
                <a:gd name="T16" fmla="*/ 493 w 581"/>
                <a:gd name="T17" fmla="*/ 506 h 596"/>
                <a:gd name="T18" fmla="*/ 525 w 581"/>
                <a:gd name="T19" fmla="*/ 490 h 596"/>
                <a:gd name="T20" fmla="*/ 546 w 581"/>
                <a:gd name="T21" fmla="*/ 490 h 596"/>
                <a:gd name="T22" fmla="*/ 563 w 581"/>
                <a:gd name="T23" fmla="*/ 481 h 596"/>
                <a:gd name="T24" fmla="*/ 581 w 581"/>
                <a:gd name="T25" fmla="*/ 469 h 596"/>
                <a:gd name="T26" fmla="*/ 568 w 581"/>
                <a:gd name="T27" fmla="*/ 440 h 596"/>
                <a:gd name="T28" fmla="*/ 556 w 581"/>
                <a:gd name="T29" fmla="*/ 452 h 596"/>
                <a:gd name="T30" fmla="*/ 543 w 581"/>
                <a:gd name="T31" fmla="*/ 447 h 596"/>
                <a:gd name="T32" fmla="*/ 525 w 581"/>
                <a:gd name="T33" fmla="*/ 440 h 596"/>
                <a:gd name="T34" fmla="*/ 534 w 581"/>
                <a:gd name="T35" fmla="*/ 400 h 596"/>
                <a:gd name="T36" fmla="*/ 546 w 581"/>
                <a:gd name="T37" fmla="*/ 389 h 596"/>
                <a:gd name="T38" fmla="*/ 544 w 581"/>
                <a:gd name="T39" fmla="*/ 371 h 596"/>
                <a:gd name="T40" fmla="*/ 514 w 581"/>
                <a:gd name="T41" fmla="*/ 333 h 596"/>
                <a:gd name="T42" fmla="*/ 489 w 581"/>
                <a:gd name="T43" fmla="*/ 304 h 596"/>
                <a:gd name="T44" fmla="*/ 459 w 581"/>
                <a:gd name="T45" fmla="*/ 285 h 596"/>
                <a:gd name="T46" fmla="*/ 459 w 581"/>
                <a:gd name="T47" fmla="*/ 261 h 596"/>
                <a:gd name="T48" fmla="*/ 465 w 581"/>
                <a:gd name="T49" fmla="*/ 230 h 596"/>
                <a:gd name="T50" fmla="*/ 472 w 581"/>
                <a:gd name="T51" fmla="*/ 191 h 596"/>
                <a:gd name="T52" fmla="*/ 453 w 581"/>
                <a:gd name="T53" fmla="*/ 167 h 596"/>
                <a:gd name="T54" fmla="*/ 461 w 581"/>
                <a:gd name="T55" fmla="*/ 109 h 596"/>
                <a:gd name="T56" fmla="*/ 450 w 581"/>
                <a:gd name="T57" fmla="*/ 29 h 596"/>
                <a:gd name="T58" fmla="*/ 408 w 581"/>
                <a:gd name="T59" fmla="*/ 0 h 596"/>
                <a:gd name="T60" fmla="*/ 364 w 581"/>
                <a:gd name="T61" fmla="*/ 25 h 596"/>
                <a:gd name="T62" fmla="*/ 342 w 581"/>
                <a:gd name="T63" fmla="*/ 4 h 596"/>
                <a:gd name="T64" fmla="*/ 326 w 581"/>
                <a:gd name="T65" fmla="*/ 18 h 596"/>
                <a:gd name="T66" fmla="*/ 335 w 581"/>
                <a:gd name="T67" fmla="*/ 40 h 596"/>
                <a:gd name="T68" fmla="*/ 315 w 581"/>
                <a:gd name="T69" fmla="*/ 92 h 596"/>
                <a:gd name="T70" fmla="*/ 289 w 581"/>
                <a:gd name="T71" fmla="*/ 125 h 596"/>
                <a:gd name="T72" fmla="*/ 293 w 581"/>
                <a:gd name="T73" fmla="*/ 148 h 596"/>
                <a:gd name="T74" fmla="*/ 239 w 581"/>
                <a:gd name="T75" fmla="*/ 179 h 596"/>
                <a:gd name="T76" fmla="*/ 223 w 581"/>
                <a:gd name="T77" fmla="*/ 153 h 596"/>
                <a:gd name="T78" fmla="*/ 176 w 581"/>
                <a:gd name="T79" fmla="*/ 160 h 596"/>
                <a:gd name="T80" fmla="*/ 175 w 581"/>
                <a:gd name="T81" fmla="*/ 191 h 596"/>
                <a:gd name="T82" fmla="*/ 136 w 581"/>
                <a:gd name="T83" fmla="*/ 191 h 596"/>
                <a:gd name="T84" fmla="*/ 107 w 581"/>
                <a:gd name="T85" fmla="*/ 224 h 596"/>
                <a:gd name="T86" fmla="*/ 70 w 581"/>
                <a:gd name="T87" fmla="*/ 244 h 596"/>
                <a:gd name="T88" fmla="*/ 50 w 581"/>
                <a:gd name="T89" fmla="*/ 257 h 596"/>
                <a:gd name="T90" fmla="*/ 0 w 581"/>
                <a:gd name="T91" fmla="*/ 314 h 596"/>
                <a:gd name="T92" fmla="*/ 31 w 581"/>
                <a:gd name="T93" fmla="*/ 326 h 596"/>
                <a:gd name="T94" fmla="*/ 70 w 581"/>
                <a:gd name="T95" fmla="*/ 381 h 596"/>
                <a:gd name="T96" fmla="*/ 109 w 581"/>
                <a:gd name="T97" fmla="*/ 386 h 596"/>
                <a:gd name="T98" fmla="*/ 126 w 581"/>
                <a:gd name="T99" fmla="*/ 409 h 596"/>
                <a:gd name="T100" fmla="*/ 119 w 581"/>
                <a:gd name="T101" fmla="*/ 434 h 596"/>
                <a:gd name="T102" fmla="*/ 122 w 581"/>
                <a:gd name="T103" fmla="*/ 459 h 596"/>
                <a:gd name="T104" fmla="*/ 148 w 581"/>
                <a:gd name="T105" fmla="*/ 484 h 596"/>
                <a:gd name="T106" fmla="*/ 197 w 581"/>
                <a:gd name="T107" fmla="*/ 556 h 596"/>
                <a:gd name="T108" fmla="*/ 227 w 581"/>
                <a:gd name="T109" fmla="*/ 560 h 596"/>
                <a:gd name="T110" fmla="*/ 258 w 581"/>
                <a:gd name="T111" fmla="*/ 596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81" h="596">
                  <a:moveTo>
                    <a:pt x="258" y="596"/>
                  </a:moveTo>
                  <a:lnTo>
                    <a:pt x="280" y="574"/>
                  </a:lnTo>
                  <a:lnTo>
                    <a:pt x="305" y="565"/>
                  </a:lnTo>
                  <a:lnTo>
                    <a:pt x="323" y="565"/>
                  </a:lnTo>
                  <a:lnTo>
                    <a:pt x="323" y="531"/>
                  </a:lnTo>
                  <a:lnTo>
                    <a:pt x="342" y="511"/>
                  </a:lnTo>
                  <a:lnTo>
                    <a:pt x="376" y="506"/>
                  </a:lnTo>
                  <a:lnTo>
                    <a:pt x="455" y="502"/>
                  </a:lnTo>
                  <a:lnTo>
                    <a:pt x="493" y="506"/>
                  </a:lnTo>
                  <a:lnTo>
                    <a:pt x="525" y="490"/>
                  </a:lnTo>
                  <a:lnTo>
                    <a:pt x="546" y="490"/>
                  </a:lnTo>
                  <a:lnTo>
                    <a:pt x="563" y="481"/>
                  </a:lnTo>
                  <a:lnTo>
                    <a:pt x="581" y="469"/>
                  </a:lnTo>
                  <a:lnTo>
                    <a:pt x="568" y="440"/>
                  </a:lnTo>
                  <a:lnTo>
                    <a:pt x="556" y="452"/>
                  </a:lnTo>
                  <a:lnTo>
                    <a:pt x="543" y="447"/>
                  </a:lnTo>
                  <a:lnTo>
                    <a:pt x="525" y="440"/>
                  </a:lnTo>
                  <a:lnTo>
                    <a:pt x="534" y="400"/>
                  </a:lnTo>
                  <a:lnTo>
                    <a:pt x="546" y="389"/>
                  </a:lnTo>
                  <a:lnTo>
                    <a:pt x="544" y="371"/>
                  </a:lnTo>
                  <a:lnTo>
                    <a:pt x="514" y="333"/>
                  </a:lnTo>
                  <a:lnTo>
                    <a:pt x="489" y="304"/>
                  </a:lnTo>
                  <a:lnTo>
                    <a:pt x="459" y="285"/>
                  </a:lnTo>
                  <a:lnTo>
                    <a:pt x="459" y="261"/>
                  </a:lnTo>
                  <a:lnTo>
                    <a:pt x="465" y="230"/>
                  </a:lnTo>
                  <a:lnTo>
                    <a:pt x="472" y="191"/>
                  </a:lnTo>
                  <a:lnTo>
                    <a:pt x="453" y="167"/>
                  </a:lnTo>
                  <a:lnTo>
                    <a:pt x="461" y="109"/>
                  </a:lnTo>
                  <a:lnTo>
                    <a:pt x="450" y="29"/>
                  </a:lnTo>
                  <a:lnTo>
                    <a:pt x="408" y="0"/>
                  </a:lnTo>
                  <a:lnTo>
                    <a:pt x="364" y="25"/>
                  </a:lnTo>
                  <a:lnTo>
                    <a:pt x="342" y="4"/>
                  </a:lnTo>
                  <a:lnTo>
                    <a:pt x="326" y="18"/>
                  </a:lnTo>
                  <a:lnTo>
                    <a:pt x="335" y="40"/>
                  </a:lnTo>
                  <a:lnTo>
                    <a:pt x="315" y="92"/>
                  </a:lnTo>
                  <a:lnTo>
                    <a:pt x="289" y="125"/>
                  </a:lnTo>
                  <a:lnTo>
                    <a:pt x="293" y="148"/>
                  </a:lnTo>
                  <a:lnTo>
                    <a:pt x="239" y="179"/>
                  </a:lnTo>
                  <a:lnTo>
                    <a:pt x="223" y="153"/>
                  </a:lnTo>
                  <a:lnTo>
                    <a:pt x="176" y="160"/>
                  </a:lnTo>
                  <a:lnTo>
                    <a:pt x="175" y="191"/>
                  </a:lnTo>
                  <a:lnTo>
                    <a:pt x="136" y="191"/>
                  </a:lnTo>
                  <a:lnTo>
                    <a:pt x="107" y="224"/>
                  </a:lnTo>
                  <a:lnTo>
                    <a:pt x="70" y="244"/>
                  </a:lnTo>
                  <a:lnTo>
                    <a:pt x="50" y="257"/>
                  </a:lnTo>
                  <a:lnTo>
                    <a:pt x="0" y="314"/>
                  </a:lnTo>
                  <a:lnTo>
                    <a:pt x="31" y="326"/>
                  </a:lnTo>
                  <a:lnTo>
                    <a:pt x="70" y="381"/>
                  </a:lnTo>
                  <a:lnTo>
                    <a:pt x="109" y="386"/>
                  </a:lnTo>
                  <a:lnTo>
                    <a:pt x="126" y="409"/>
                  </a:lnTo>
                  <a:lnTo>
                    <a:pt x="119" y="434"/>
                  </a:lnTo>
                  <a:lnTo>
                    <a:pt x="122" y="459"/>
                  </a:lnTo>
                  <a:lnTo>
                    <a:pt x="148" y="484"/>
                  </a:lnTo>
                  <a:lnTo>
                    <a:pt x="197" y="556"/>
                  </a:lnTo>
                  <a:lnTo>
                    <a:pt x="227" y="560"/>
                  </a:lnTo>
                  <a:lnTo>
                    <a:pt x="258" y="596"/>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92" name="Freeform 22"/>
            <p:cNvSpPr>
              <a:spLocks/>
            </p:cNvSpPr>
            <p:nvPr/>
          </p:nvSpPr>
          <p:spPr bwMode="auto">
            <a:xfrm>
              <a:off x="1760494" y="2081193"/>
              <a:ext cx="276168" cy="193374"/>
            </a:xfrm>
            <a:custGeom>
              <a:avLst/>
              <a:gdLst>
                <a:gd name="T0" fmla="*/ 71 w 440"/>
                <a:gd name="T1" fmla="*/ 0 h 307"/>
                <a:gd name="T2" fmla="*/ 97 w 440"/>
                <a:gd name="T3" fmla="*/ 17 h 307"/>
                <a:gd name="T4" fmla="*/ 126 w 440"/>
                <a:gd name="T5" fmla="*/ 37 h 307"/>
                <a:gd name="T6" fmla="*/ 158 w 440"/>
                <a:gd name="T7" fmla="*/ 67 h 307"/>
                <a:gd name="T8" fmla="*/ 186 w 440"/>
                <a:gd name="T9" fmla="*/ 78 h 307"/>
                <a:gd name="T10" fmla="*/ 229 w 440"/>
                <a:gd name="T11" fmla="*/ 83 h 307"/>
                <a:gd name="T12" fmla="*/ 279 w 440"/>
                <a:gd name="T13" fmla="*/ 124 h 307"/>
                <a:gd name="T14" fmla="*/ 311 w 440"/>
                <a:gd name="T15" fmla="*/ 106 h 307"/>
                <a:gd name="T16" fmla="*/ 353 w 440"/>
                <a:gd name="T17" fmla="*/ 127 h 307"/>
                <a:gd name="T18" fmla="*/ 365 w 440"/>
                <a:gd name="T19" fmla="*/ 152 h 307"/>
                <a:gd name="T20" fmla="*/ 374 w 440"/>
                <a:gd name="T21" fmla="*/ 180 h 307"/>
                <a:gd name="T22" fmla="*/ 426 w 440"/>
                <a:gd name="T23" fmla="*/ 182 h 307"/>
                <a:gd name="T24" fmla="*/ 440 w 440"/>
                <a:gd name="T25" fmla="*/ 202 h 307"/>
                <a:gd name="T26" fmla="*/ 436 w 440"/>
                <a:gd name="T27" fmla="*/ 236 h 307"/>
                <a:gd name="T28" fmla="*/ 403 w 440"/>
                <a:gd name="T29" fmla="*/ 241 h 307"/>
                <a:gd name="T30" fmla="*/ 402 w 440"/>
                <a:gd name="T31" fmla="*/ 286 h 307"/>
                <a:gd name="T32" fmla="*/ 380 w 440"/>
                <a:gd name="T33" fmla="*/ 307 h 307"/>
                <a:gd name="T34" fmla="*/ 353 w 440"/>
                <a:gd name="T35" fmla="*/ 306 h 307"/>
                <a:gd name="T36" fmla="*/ 323 w 440"/>
                <a:gd name="T37" fmla="*/ 293 h 307"/>
                <a:gd name="T38" fmla="*/ 316 w 440"/>
                <a:gd name="T39" fmla="*/ 248 h 307"/>
                <a:gd name="T40" fmla="*/ 314 w 440"/>
                <a:gd name="T41" fmla="*/ 230 h 307"/>
                <a:gd name="T42" fmla="*/ 260 w 440"/>
                <a:gd name="T43" fmla="*/ 224 h 307"/>
                <a:gd name="T44" fmla="*/ 194 w 440"/>
                <a:gd name="T45" fmla="*/ 230 h 307"/>
                <a:gd name="T46" fmla="*/ 180 w 440"/>
                <a:gd name="T47" fmla="*/ 262 h 307"/>
                <a:gd name="T48" fmla="*/ 164 w 440"/>
                <a:gd name="T49" fmla="*/ 285 h 307"/>
                <a:gd name="T50" fmla="*/ 128 w 440"/>
                <a:gd name="T51" fmla="*/ 296 h 307"/>
                <a:gd name="T52" fmla="*/ 116 w 440"/>
                <a:gd name="T53" fmla="*/ 288 h 307"/>
                <a:gd name="T54" fmla="*/ 111 w 440"/>
                <a:gd name="T55" fmla="*/ 248 h 307"/>
                <a:gd name="T56" fmla="*/ 111 w 440"/>
                <a:gd name="T57" fmla="*/ 230 h 307"/>
                <a:gd name="T58" fmla="*/ 97 w 440"/>
                <a:gd name="T59" fmla="*/ 227 h 307"/>
                <a:gd name="T60" fmla="*/ 82 w 440"/>
                <a:gd name="T61" fmla="*/ 241 h 307"/>
                <a:gd name="T62" fmla="*/ 75 w 440"/>
                <a:gd name="T63" fmla="*/ 281 h 307"/>
                <a:gd name="T64" fmla="*/ 48 w 440"/>
                <a:gd name="T65" fmla="*/ 295 h 307"/>
                <a:gd name="T66" fmla="*/ 27 w 440"/>
                <a:gd name="T67" fmla="*/ 287 h 307"/>
                <a:gd name="T68" fmla="*/ 24 w 440"/>
                <a:gd name="T69" fmla="*/ 240 h 307"/>
                <a:gd name="T70" fmla="*/ 28 w 440"/>
                <a:gd name="T71" fmla="*/ 214 h 307"/>
                <a:gd name="T72" fmla="*/ 16 w 440"/>
                <a:gd name="T73" fmla="*/ 193 h 307"/>
                <a:gd name="T74" fmla="*/ 0 w 440"/>
                <a:gd name="T75" fmla="*/ 168 h 307"/>
                <a:gd name="T76" fmla="*/ 0 w 440"/>
                <a:gd name="T77" fmla="*/ 142 h 307"/>
                <a:gd name="T78" fmla="*/ 28 w 440"/>
                <a:gd name="T79" fmla="*/ 122 h 307"/>
                <a:gd name="T80" fmla="*/ 24 w 440"/>
                <a:gd name="T81" fmla="*/ 83 h 307"/>
                <a:gd name="T82" fmla="*/ 6 w 440"/>
                <a:gd name="T83" fmla="*/ 50 h 307"/>
                <a:gd name="T84" fmla="*/ 11 w 440"/>
                <a:gd name="T85" fmla="*/ 31 h 307"/>
                <a:gd name="T86" fmla="*/ 71 w 440"/>
                <a:gd name="T87"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0" h="307">
                  <a:moveTo>
                    <a:pt x="71" y="0"/>
                  </a:moveTo>
                  <a:lnTo>
                    <a:pt x="97" y="17"/>
                  </a:lnTo>
                  <a:lnTo>
                    <a:pt x="126" y="37"/>
                  </a:lnTo>
                  <a:lnTo>
                    <a:pt x="158" y="67"/>
                  </a:lnTo>
                  <a:lnTo>
                    <a:pt x="186" y="78"/>
                  </a:lnTo>
                  <a:lnTo>
                    <a:pt x="229" y="83"/>
                  </a:lnTo>
                  <a:lnTo>
                    <a:pt x="279" y="124"/>
                  </a:lnTo>
                  <a:lnTo>
                    <a:pt x="311" y="106"/>
                  </a:lnTo>
                  <a:lnTo>
                    <a:pt x="353" y="127"/>
                  </a:lnTo>
                  <a:lnTo>
                    <a:pt x="365" y="152"/>
                  </a:lnTo>
                  <a:lnTo>
                    <a:pt x="374" y="180"/>
                  </a:lnTo>
                  <a:lnTo>
                    <a:pt x="426" y="182"/>
                  </a:lnTo>
                  <a:lnTo>
                    <a:pt x="440" y="202"/>
                  </a:lnTo>
                  <a:lnTo>
                    <a:pt x="436" y="236"/>
                  </a:lnTo>
                  <a:lnTo>
                    <a:pt x="403" y="241"/>
                  </a:lnTo>
                  <a:lnTo>
                    <a:pt x="402" y="286"/>
                  </a:lnTo>
                  <a:lnTo>
                    <a:pt x="380" y="307"/>
                  </a:lnTo>
                  <a:lnTo>
                    <a:pt x="353" y="306"/>
                  </a:lnTo>
                  <a:lnTo>
                    <a:pt x="323" y="293"/>
                  </a:lnTo>
                  <a:lnTo>
                    <a:pt x="316" y="248"/>
                  </a:lnTo>
                  <a:lnTo>
                    <a:pt x="314" y="230"/>
                  </a:lnTo>
                  <a:lnTo>
                    <a:pt x="260" y="224"/>
                  </a:lnTo>
                  <a:lnTo>
                    <a:pt x="194" y="230"/>
                  </a:lnTo>
                  <a:lnTo>
                    <a:pt x="180" y="262"/>
                  </a:lnTo>
                  <a:lnTo>
                    <a:pt x="164" y="285"/>
                  </a:lnTo>
                  <a:lnTo>
                    <a:pt x="128" y="296"/>
                  </a:lnTo>
                  <a:lnTo>
                    <a:pt x="116" y="288"/>
                  </a:lnTo>
                  <a:lnTo>
                    <a:pt x="111" y="248"/>
                  </a:lnTo>
                  <a:lnTo>
                    <a:pt x="111" y="230"/>
                  </a:lnTo>
                  <a:lnTo>
                    <a:pt x="97" y="227"/>
                  </a:lnTo>
                  <a:lnTo>
                    <a:pt x="82" y="241"/>
                  </a:lnTo>
                  <a:lnTo>
                    <a:pt x="75" y="281"/>
                  </a:lnTo>
                  <a:lnTo>
                    <a:pt x="48" y="295"/>
                  </a:lnTo>
                  <a:lnTo>
                    <a:pt x="27" y="287"/>
                  </a:lnTo>
                  <a:lnTo>
                    <a:pt x="24" y="240"/>
                  </a:lnTo>
                  <a:lnTo>
                    <a:pt x="28" y="214"/>
                  </a:lnTo>
                  <a:lnTo>
                    <a:pt x="16" y="193"/>
                  </a:lnTo>
                  <a:lnTo>
                    <a:pt x="0" y="168"/>
                  </a:lnTo>
                  <a:lnTo>
                    <a:pt x="0" y="142"/>
                  </a:lnTo>
                  <a:lnTo>
                    <a:pt x="28" y="122"/>
                  </a:lnTo>
                  <a:lnTo>
                    <a:pt x="24" y="83"/>
                  </a:lnTo>
                  <a:lnTo>
                    <a:pt x="6" y="50"/>
                  </a:lnTo>
                  <a:lnTo>
                    <a:pt x="11" y="31"/>
                  </a:lnTo>
                  <a:lnTo>
                    <a:pt x="71" y="0"/>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93" name="Freeform 6"/>
            <p:cNvSpPr>
              <a:spLocks/>
            </p:cNvSpPr>
            <p:nvPr/>
          </p:nvSpPr>
          <p:spPr bwMode="auto">
            <a:xfrm>
              <a:off x="1447095" y="2489611"/>
              <a:ext cx="318399" cy="331736"/>
            </a:xfrm>
            <a:custGeom>
              <a:avLst/>
              <a:gdLst>
                <a:gd name="T0" fmla="*/ 17 w 507"/>
                <a:gd name="T1" fmla="*/ 418 h 528"/>
                <a:gd name="T2" fmla="*/ 0 w 507"/>
                <a:gd name="T3" fmla="*/ 396 h 528"/>
                <a:gd name="T4" fmla="*/ 0 w 507"/>
                <a:gd name="T5" fmla="*/ 386 h 528"/>
                <a:gd name="T6" fmla="*/ 16 w 507"/>
                <a:gd name="T7" fmla="*/ 376 h 528"/>
                <a:gd name="T8" fmla="*/ 35 w 507"/>
                <a:gd name="T9" fmla="*/ 345 h 528"/>
                <a:gd name="T10" fmla="*/ 84 w 507"/>
                <a:gd name="T11" fmla="*/ 305 h 528"/>
                <a:gd name="T12" fmla="*/ 77 w 507"/>
                <a:gd name="T13" fmla="*/ 276 h 528"/>
                <a:gd name="T14" fmla="*/ 147 w 507"/>
                <a:gd name="T15" fmla="*/ 207 h 528"/>
                <a:gd name="T16" fmla="*/ 169 w 507"/>
                <a:gd name="T17" fmla="*/ 173 h 528"/>
                <a:gd name="T18" fmla="*/ 197 w 507"/>
                <a:gd name="T19" fmla="*/ 164 h 528"/>
                <a:gd name="T20" fmla="*/ 199 w 507"/>
                <a:gd name="T21" fmla="*/ 125 h 528"/>
                <a:gd name="T22" fmla="*/ 231 w 507"/>
                <a:gd name="T23" fmla="*/ 102 h 528"/>
                <a:gd name="T24" fmla="*/ 342 w 507"/>
                <a:gd name="T25" fmla="*/ 0 h 528"/>
                <a:gd name="T26" fmla="*/ 354 w 507"/>
                <a:gd name="T27" fmla="*/ 2 h 528"/>
                <a:gd name="T28" fmla="*/ 353 w 507"/>
                <a:gd name="T29" fmla="*/ 15 h 528"/>
                <a:gd name="T30" fmla="*/ 394 w 507"/>
                <a:gd name="T31" fmla="*/ 57 h 528"/>
                <a:gd name="T32" fmla="*/ 384 w 507"/>
                <a:gd name="T33" fmla="*/ 86 h 528"/>
                <a:gd name="T34" fmla="*/ 378 w 507"/>
                <a:gd name="T35" fmla="*/ 113 h 528"/>
                <a:gd name="T36" fmla="*/ 418 w 507"/>
                <a:gd name="T37" fmla="*/ 225 h 528"/>
                <a:gd name="T38" fmla="*/ 416 w 507"/>
                <a:gd name="T39" fmla="*/ 242 h 528"/>
                <a:gd name="T40" fmla="*/ 444 w 507"/>
                <a:gd name="T41" fmla="*/ 251 h 528"/>
                <a:gd name="T42" fmla="*/ 473 w 507"/>
                <a:gd name="T43" fmla="*/ 392 h 528"/>
                <a:gd name="T44" fmla="*/ 507 w 507"/>
                <a:gd name="T45" fmla="*/ 418 h 528"/>
                <a:gd name="T46" fmla="*/ 507 w 507"/>
                <a:gd name="T47" fmla="*/ 443 h 528"/>
                <a:gd name="T48" fmla="*/ 464 w 507"/>
                <a:gd name="T49" fmla="*/ 456 h 528"/>
                <a:gd name="T50" fmla="*/ 412 w 507"/>
                <a:gd name="T51" fmla="*/ 456 h 528"/>
                <a:gd name="T52" fmla="*/ 321 w 507"/>
                <a:gd name="T53" fmla="*/ 528 h 528"/>
                <a:gd name="T54" fmla="*/ 309 w 507"/>
                <a:gd name="T55" fmla="*/ 502 h 528"/>
                <a:gd name="T56" fmla="*/ 330 w 507"/>
                <a:gd name="T57" fmla="*/ 471 h 528"/>
                <a:gd name="T58" fmla="*/ 322 w 507"/>
                <a:gd name="T59" fmla="*/ 446 h 528"/>
                <a:gd name="T60" fmla="*/ 237 w 507"/>
                <a:gd name="T61" fmla="*/ 430 h 528"/>
                <a:gd name="T62" fmla="*/ 148 w 507"/>
                <a:gd name="T63" fmla="*/ 375 h 528"/>
                <a:gd name="T64" fmla="*/ 90 w 507"/>
                <a:gd name="T65" fmla="*/ 403 h 528"/>
                <a:gd name="T66" fmla="*/ 17 w 507"/>
                <a:gd name="T67" fmla="*/ 418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7" h="528">
                  <a:moveTo>
                    <a:pt x="17" y="418"/>
                  </a:moveTo>
                  <a:lnTo>
                    <a:pt x="0" y="396"/>
                  </a:lnTo>
                  <a:lnTo>
                    <a:pt x="0" y="386"/>
                  </a:lnTo>
                  <a:lnTo>
                    <a:pt x="16" y="376"/>
                  </a:lnTo>
                  <a:lnTo>
                    <a:pt x="35" y="345"/>
                  </a:lnTo>
                  <a:lnTo>
                    <a:pt x="84" y="305"/>
                  </a:lnTo>
                  <a:lnTo>
                    <a:pt x="77" y="276"/>
                  </a:lnTo>
                  <a:lnTo>
                    <a:pt x="147" y="207"/>
                  </a:lnTo>
                  <a:lnTo>
                    <a:pt x="169" y="173"/>
                  </a:lnTo>
                  <a:lnTo>
                    <a:pt x="197" y="164"/>
                  </a:lnTo>
                  <a:lnTo>
                    <a:pt x="199" y="125"/>
                  </a:lnTo>
                  <a:lnTo>
                    <a:pt x="231" y="102"/>
                  </a:lnTo>
                  <a:lnTo>
                    <a:pt x="342" y="0"/>
                  </a:lnTo>
                  <a:lnTo>
                    <a:pt x="354" y="2"/>
                  </a:lnTo>
                  <a:lnTo>
                    <a:pt x="353" y="15"/>
                  </a:lnTo>
                  <a:lnTo>
                    <a:pt x="394" y="57"/>
                  </a:lnTo>
                  <a:lnTo>
                    <a:pt x="384" y="86"/>
                  </a:lnTo>
                  <a:lnTo>
                    <a:pt x="378" y="113"/>
                  </a:lnTo>
                  <a:lnTo>
                    <a:pt x="418" y="225"/>
                  </a:lnTo>
                  <a:lnTo>
                    <a:pt x="416" y="242"/>
                  </a:lnTo>
                  <a:lnTo>
                    <a:pt x="444" y="251"/>
                  </a:lnTo>
                  <a:lnTo>
                    <a:pt x="473" y="392"/>
                  </a:lnTo>
                  <a:lnTo>
                    <a:pt x="507" y="418"/>
                  </a:lnTo>
                  <a:lnTo>
                    <a:pt x="507" y="443"/>
                  </a:lnTo>
                  <a:lnTo>
                    <a:pt x="464" y="456"/>
                  </a:lnTo>
                  <a:lnTo>
                    <a:pt x="412" y="456"/>
                  </a:lnTo>
                  <a:lnTo>
                    <a:pt x="321" y="528"/>
                  </a:lnTo>
                  <a:lnTo>
                    <a:pt x="309" y="502"/>
                  </a:lnTo>
                  <a:lnTo>
                    <a:pt x="330" y="471"/>
                  </a:lnTo>
                  <a:lnTo>
                    <a:pt x="322" y="446"/>
                  </a:lnTo>
                  <a:lnTo>
                    <a:pt x="237" y="430"/>
                  </a:lnTo>
                  <a:lnTo>
                    <a:pt x="148" y="375"/>
                  </a:lnTo>
                  <a:lnTo>
                    <a:pt x="90" y="403"/>
                  </a:lnTo>
                  <a:lnTo>
                    <a:pt x="17" y="418"/>
                  </a:lnTo>
                  <a:close/>
                </a:path>
              </a:pathLst>
            </a:custGeom>
            <a:gradFill>
              <a:gsLst>
                <a:gs pos="0">
                  <a:schemeClr val="accent2">
                    <a:shade val="51000"/>
                    <a:satMod val="130000"/>
                  </a:schemeClr>
                </a:gs>
                <a:gs pos="100000">
                  <a:schemeClr val="accent2">
                    <a:shade val="94000"/>
                    <a:satMod val="135000"/>
                  </a:schemeClr>
                </a:gs>
              </a:gsLst>
            </a:gradFill>
            <a:ln w="12700">
              <a:headEnd/>
              <a:tailEnd/>
            </a:ln>
            <a:effectLst>
              <a:outerShdw blurRad="50800" dist="25400" dir="2700000" algn="tl" rotWithShape="0">
                <a:schemeClr val="tx1">
                  <a:alpha val="40000"/>
                </a:schemeClr>
              </a:outerShdw>
            </a:effectLst>
          </p:spPr>
          <p:style>
            <a:lnRef idx="1">
              <a:schemeClr val="accent2"/>
            </a:lnRef>
            <a:fillRef idx="3">
              <a:schemeClr val="accent2"/>
            </a:fillRef>
            <a:effectRef idx="2">
              <a:schemeClr val="accent2"/>
            </a:effectRef>
            <a:fontRef idx="minor">
              <a:schemeClr val="lt1"/>
            </a:fontRef>
          </p:style>
          <p:txBody>
            <a:bodyPr/>
            <a:lstStyle/>
            <a:p>
              <a:endParaRPr lang="es-ES"/>
            </a:p>
          </p:txBody>
        </p:sp>
        <p:sp>
          <p:nvSpPr>
            <p:cNvPr id="94" name="Freeform 33"/>
            <p:cNvSpPr>
              <a:spLocks/>
            </p:cNvSpPr>
            <p:nvPr/>
          </p:nvSpPr>
          <p:spPr bwMode="auto">
            <a:xfrm>
              <a:off x="731393" y="2066190"/>
              <a:ext cx="305619" cy="213933"/>
            </a:xfrm>
            <a:custGeom>
              <a:avLst/>
              <a:gdLst>
                <a:gd name="T0" fmla="*/ 33 w 614"/>
                <a:gd name="T1" fmla="*/ 16 h 430"/>
                <a:gd name="T2" fmla="*/ 69 w 614"/>
                <a:gd name="T3" fmla="*/ 0 h 430"/>
                <a:gd name="T4" fmla="*/ 112 w 614"/>
                <a:gd name="T5" fmla="*/ 6 h 430"/>
                <a:gd name="T6" fmla="*/ 130 w 614"/>
                <a:gd name="T7" fmla="*/ 66 h 430"/>
                <a:gd name="T8" fmla="*/ 190 w 614"/>
                <a:gd name="T9" fmla="*/ 86 h 430"/>
                <a:gd name="T10" fmla="*/ 248 w 614"/>
                <a:gd name="T11" fmla="*/ 97 h 430"/>
                <a:gd name="T12" fmla="*/ 305 w 614"/>
                <a:gd name="T13" fmla="*/ 117 h 430"/>
                <a:gd name="T14" fmla="*/ 395 w 614"/>
                <a:gd name="T15" fmla="*/ 110 h 430"/>
                <a:gd name="T16" fmla="*/ 432 w 614"/>
                <a:gd name="T17" fmla="*/ 100 h 430"/>
                <a:gd name="T18" fmla="*/ 469 w 614"/>
                <a:gd name="T19" fmla="*/ 79 h 430"/>
                <a:gd name="T20" fmla="*/ 501 w 614"/>
                <a:gd name="T21" fmla="*/ 77 h 430"/>
                <a:gd name="T22" fmla="*/ 518 w 614"/>
                <a:gd name="T23" fmla="*/ 93 h 430"/>
                <a:gd name="T24" fmla="*/ 542 w 614"/>
                <a:gd name="T25" fmla="*/ 90 h 430"/>
                <a:gd name="T26" fmla="*/ 560 w 614"/>
                <a:gd name="T27" fmla="*/ 90 h 430"/>
                <a:gd name="T28" fmla="*/ 598 w 614"/>
                <a:gd name="T29" fmla="*/ 134 h 430"/>
                <a:gd name="T30" fmla="*/ 614 w 614"/>
                <a:gd name="T31" fmla="*/ 199 h 430"/>
                <a:gd name="T32" fmla="*/ 609 w 614"/>
                <a:gd name="T33" fmla="*/ 213 h 430"/>
                <a:gd name="T34" fmla="*/ 586 w 614"/>
                <a:gd name="T35" fmla="*/ 213 h 430"/>
                <a:gd name="T36" fmla="*/ 511 w 614"/>
                <a:gd name="T37" fmla="*/ 338 h 430"/>
                <a:gd name="T38" fmla="*/ 480 w 614"/>
                <a:gd name="T39" fmla="*/ 319 h 430"/>
                <a:gd name="T40" fmla="*/ 455 w 614"/>
                <a:gd name="T41" fmla="*/ 319 h 430"/>
                <a:gd name="T42" fmla="*/ 432 w 614"/>
                <a:gd name="T43" fmla="*/ 342 h 430"/>
                <a:gd name="T44" fmla="*/ 412 w 614"/>
                <a:gd name="T45" fmla="*/ 369 h 430"/>
                <a:gd name="T46" fmla="*/ 421 w 614"/>
                <a:gd name="T47" fmla="*/ 390 h 430"/>
                <a:gd name="T48" fmla="*/ 427 w 614"/>
                <a:gd name="T49" fmla="*/ 430 h 430"/>
                <a:gd name="T50" fmla="*/ 379 w 614"/>
                <a:gd name="T51" fmla="*/ 378 h 430"/>
                <a:gd name="T52" fmla="*/ 358 w 614"/>
                <a:gd name="T53" fmla="*/ 390 h 430"/>
                <a:gd name="T54" fmla="*/ 330 w 614"/>
                <a:gd name="T55" fmla="*/ 390 h 430"/>
                <a:gd name="T56" fmla="*/ 306 w 614"/>
                <a:gd name="T57" fmla="*/ 393 h 430"/>
                <a:gd name="T58" fmla="*/ 247 w 614"/>
                <a:gd name="T59" fmla="*/ 378 h 430"/>
                <a:gd name="T60" fmla="*/ 216 w 614"/>
                <a:gd name="T61" fmla="*/ 375 h 430"/>
                <a:gd name="T62" fmla="*/ 170 w 614"/>
                <a:gd name="T63" fmla="*/ 383 h 430"/>
                <a:gd name="T64" fmla="*/ 131 w 614"/>
                <a:gd name="T65" fmla="*/ 363 h 430"/>
                <a:gd name="T66" fmla="*/ 111 w 614"/>
                <a:gd name="T67" fmla="*/ 342 h 430"/>
                <a:gd name="T68" fmla="*/ 97 w 614"/>
                <a:gd name="T69" fmla="*/ 347 h 430"/>
                <a:gd name="T70" fmla="*/ 83 w 614"/>
                <a:gd name="T71" fmla="*/ 363 h 430"/>
                <a:gd name="T72" fmla="*/ 33 w 614"/>
                <a:gd name="T73" fmla="*/ 378 h 430"/>
                <a:gd name="T74" fmla="*/ 0 w 614"/>
                <a:gd name="T75" fmla="*/ 319 h 430"/>
                <a:gd name="T76" fmla="*/ 33 w 614"/>
                <a:gd name="T77" fmla="*/ 247 h 430"/>
                <a:gd name="T78" fmla="*/ 33 w 614"/>
                <a:gd name="T79" fmla="*/ 219 h 430"/>
                <a:gd name="T80" fmla="*/ 25 w 614"/>
                <a:gd name="T81" fmla="*/ 192 h 430"/>
                <a:gd name="T82" fmla="*/ 10 w 614"/>
                <a:gd name="T83" fmla="*/ 165 h 430"/>
                <a:gd name="T84" fmla="*/ 23 w 614"/>
                <a:gd name="T85" fmla="*/ 120 h 430"/>
                <a:gd name="T86" fmla="*/ 16 w 614"/>
                <a:gd name="T87" fmla="*/ 73 h 430"/>
                <a:gd name="T88" fmla="*/ 11 w 614"/>
                <a:gd name="T89" fmla="*/ 43 h 430"/>
                <a:gd name="T90" fmla="*/ 33 w 614"/>
                <a:gd name="T91" fmla="*/ 16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4" h="430">
                  <a:moveTo>
                    <a:pt x="33" y="16"/>
                  </a:moveTo>
                  <a:lnTo>
                    <a:pt x="69" y="0"/>
                  </a:lnTo>
                  <a:lnTo>
                    <a:pt x="112" y="6"/>
                  </a:lnTo>
                  <a:lnTo>
                    <a:pt x="130" y="66"/>
                  </a:lnTo>
                  <a:lnTo>
                    <a:pt x="190" y="86"/>
                  </a:lnTo>
                  <a:lnTo>
                    <a:pt x="248" y="97"/>
                  </a:lnTo>
                  <a:lnTo>
                    <a:pt x="305" y="117"/>
                  </a:lnTo>
                  <a:lnTo>
                    <a:pt x="395" y="110"/>
                  </a:lnTo>
                  <a:lnTo>
                    <a:pt x="432" y="100"/>
                  </a:lnTo>
                  <a:lnTo>
                    <a:pt x="469" y="79"/>
                  </a:lnTo>
                  <a:lnTo>
                    <a:pt x="501" y="77"/>
                  </a:lnTo>
                  <a:lnTo>
                    <a:pt x="518" y="93"/>
                  </a:lnTo>
                  <a:lnTo>
                    <a:pt x="542" y="90"/>
                  </a:lnTo>
                  <a:lnTo>
                    <a:pt x="560" y="90"/>
                  </a:lnTo>
                  <a:lnTo>
                    <a:pt x="598" y="134"/>
                  </a:lnTo>
                  <a:lnTo>
                    <a:pt x="614" y="199"/>
                  </a:lnTo>
                  <a:lnTo>
                    <a:pt x="609" y="213"/>
                  </a:lnTo>
                  <a:lnTo>
                    <a:pt x="586" y="213"/>
                  </a:lnTo>
                  <a:lnTo>
                    <a:pt x="511" y="338"/>
                  </a:lnTo>
                  <a:lnTo>
                    <a:pt x="480" y="319"/>
                  </a:lnTo>
                  <a:lnTo>
                    <a:pt x="455" y="319"/>
                  </a:lnTo>
                  <a:lnTo>
                    <a:pt x="432" y="342"/>
                  </a:lnTo>
                  <a:lnTo>
                    <a:pt x="412" y="369"/>
                  </a:lnTo>
                  <a:lnTo>
                    <a:pt x="421" y="390"/>
                  </a:lnTo>
                  <a:lnTo>
                    <a:pt x="427" y="430"/>
                  </a:lnTo>
                  <a:lnTo>
                    <a:pt x="379" y="378"/>
                  </a:lnTo>
                  <a:lnTo>
                    <a:pt x="358" y="390"/>
                  </a:lnTo>
                  <a:lnTo>
                    <a:pt x="330" y="390"/>
                  </a:lnTo>
                  <a:lnTo>
                    <a:pt x="306" y="393"/>
                  </a:lnTo>
                  <a:lnTo>
                    <a:pt x="247" y="378"/>
                  </a:lnTo>
                  <a:lnTo>
                    <a:pt x="216" y="375"/>
                  </a:lnTo>
                  <a:lnTo>
                    <a:pt x="170" y="383"/>
                  </a:lnTo>
                  <a:lnTo>
                    <a:pt x="131" y="363"/>
                  </a:lnTo>
                  <a:lnTo>
                    <a:pt x="111" y="342"/>
                  </a:lnTo>
                  <a:lnTo>
                    <a:pt x="97" y="347"/>
                  </a:lnTo>
                  <a:lnTo>
                    <a:pt x="83" y="363"/>
                  </a:lnTo>
                  <a:lnTo>
                    <a:pt x="33" y="378"/>
                  </a:lnTo>
                  <a:lnTo>
                    <a:pt x="0" y="319"/>
                  </a:lnTo>
                  <a:lnTo>
                    <a:pt x="33" y="247"/>
                  </a:lnTo>
                  <a:lnTo>
                    <a:pt x="33" y="219"/>
                  </a:lnTo>
                  <a:lnTo>
                    <a:pt x="25" y="192"/>
                  </a:lnTo>
                  <a:lnTo>
                    <a:pt x="10" y="165"/>
                  </a:lnTo>
                  <a:lnTo>
                    <a:pt x="23" y="120"/>
                  </a:lnTo>
                  <a:lnTo>
                    <a:pt x="16" y="73"/>
                  </a:lnTo>
                  <a:lnTo>
                    <a:pt x="11" y="43"/>
                  </a:lnTo>
                  <a:lnTo>
                    <a:pt x="33" y="16"/>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95" name="Freeform 34"/>
            <p:cNvSpPr>
              <a:spLocks/>
            </p:cNvSpPr>
            <p:nvPr/>
          </p:nvSpPr>
          <p:spPr bwMode="auto">
            <a:xfrm>
              <a:off x="587474" y="2003399"/>
              <a:ext cx="212266" cy="223935"/>
            </a:xfrm>
            <a:custGeom>
              <a:avLst/>
              <a:gdLst>
                <a:gd name="T0" fmla="*/ 320 w 338"/>
                <a:gd name="T1" fmla="*/ 20 h 357"/>
                <a:gd name="T2" fmla="*/ 334 w 338"/>
                <a:gd name="T3" fmla="*/ 63 h 357"/>
                <a:gd name="T4" fmla="*/ 338 w 338"/>
                <a:gd name="T5" fmla="*/ 96 h 357"/>
                <a:gd name="T6" fmla="*/ 319 w 338"/>
                <a:gd name="T7" fmla="*/ 107 h 357"/>
                <a:gd name="T8" fmla="*/ 287 w 338"/>
                <a:gd name="T9" fmla="*/ 100 h 357"/>
                <a:gd name="T10" fmla="*/ 252 w 338"/>
                <a:gd name="T11" fmla="*/ 113 h 357"/>
                <a:gd name="T12" fmla="*/ 239 w 338"/>
                <a:gd name="T13" fmla="*/ 137 h 357"/>
                <a:gd name="T14" fmla="*/ 247 w 338"/>
                <a:gd name="T15" fmla="*/ 192 h 357"/>
                <a:gd name="T16" fmla="*/ 237 w 338"/>
                <a:gd name="T17" fmla="*/ 231 h 357"/>
                <a:gd name="T18" fmla="*/ 229 w 338"/>
                <a:gd name="T19" fmla="*/ 252 h 357"/>
                <a:gd name="T20" fmla="*/ 210 w 338"/>
                <a:gd name="T21" fmla="*/ 262 h 357"/>
                <a:gd name="T22" fmla="*/ 183 w 338"/>
                <a:gd name="T23" fmla="*/ 280 h 357"/>
                <a:gd name="T24" fmla="*/ 133 w 338"/>
                <a:gd name="T25" fmla="*/ 299 h 357"/>
                <a:gd name="T26" fmla="*/ 105 w 338"/>
                <a:gd name="T27" fmla="*/ 303 h 357"/>
                <a:gd name="T28" fmla="*/ 79 w 338"/>
                <a:gd name="T29" fmla="*/ 307 h 357"/>
                <a:gd name="T30" fmla="*/ 66 w 338"/>
                <a:gd name="T31" fmla="*/ 325 h 357"/>
                <a:gd name="T32" fmla="*/ 50 w 338"/>
                <a:gd name="T33" fmla="*/ 340 h 357"/>
                <a:gd name="T34" fmla="*/ 17 w 338"/>
                <a:gd name="T35" fmla="*/ 357 h 357"/>
                <a:gd name="T36" fmla="*/ 22 w 338"/>
                <a:gd name="T37" fmla="*/ 340 h 357"/>
                <a:gd name="T38" fmla="*/ 7 w 338"/>
                <a:gd name="T39" fmla="*/ 332 h 357"/>
                <a:gd name="T40" fmla="*/ 11 w 338"/>
                <a:gd name="T41" fmla="*/ 307 h 357"/>
                <a:gd name="T42" fmla="*/ 7 w 338"/>
                <a:gd name="T43" fmla="*/ 284 h 357"/>
                <a:gd name="T44" fmla="*/ 0 w 338"/>
                <a:gd name="T45" fmla="*/ 266 h 357"/>
                <a:gd name="T46" fmla="*/ 29 w 338"/>
                <a:gd name="T47" fmla="*/ 244 h 357"/>
                <a:gd name="T48" fmla="*/ 66 w 338"/>
                <a:gd name="T49" fmla="*/ 209 h 357"/>
                <a:gd name="T50" fmla="*/ 50 w 338"/>
                <a:gd name="T51" fmla="*/ 202 h 357"/>
                <a:gd name="T52" fmla="*/ 39 w 338"/>
                <a:gd name="T53" fmla="*/ 183 h 357"/>
                <a:gd name="T54" fmla="*/ 54 w 338"/>
                <a:gd name="T55" fmla="*/ 178 h 357"/>
                <a:gd name="T56" fmla="*/ 66 w 338"/>
                <a:gd name="T57" fmla="*/ 165 h 357"/>
                <a:gd name="T58" fmla="*/ 95 w 338"/>
                <a:gd name="T59" fmla="*/ 158 h 357"/>
                <a:gd name="T60" fmla="*/ 108 w 338"/>
                <a:gd name="T61" fmla="*/ 149 h 357"/>
                <a:gd name="T62" fmla="*/ 105 w 338"/>
                <a:gd name="T63" fmla="*/ 131 h 357"/>
                <a:gd name="T64" fmla="*/ 79 w 338"/>
                <a:gd name="T65" fmla="*/ 131 h 357"/>
                <a:gd name="T66" fmla="*/ 66 w 338"/>
                <a:gd name="T67" fmla="*/ 131 h 357"/>
                <a:gd name="T68" fmla="*/ 50 w 338"/>
                <a:gd name="T69" fmla="*/ 123 h 357"/>
                <a:gd name="T70" fmla="*/ 47 w 338"/>
                <a:gd name="T71" fmla="*/ 106 h 357"/>
                <a:gd name="T72" fmla="*/ 47 w 338"/>
                <a:gd name="T73" fmla="*/ 82 h 357"/>
                <a:gd name="T74" fmla="*/ 54 w 338"/>
                <a:gd name="T75" fmla="*/ 65 h 357"/>
                <a:gd name="T76" fmla="*/ 66 w 338"/>
                <a:gd name="T77" fmla="*/ 48 h 357"/>
                <a:gd name="T78" fmla="*/ 88 w 338"/>
                <a:gd name="T79" fmla="*/ 48 h 357"/>
                <a:gd name="T80" fmla="*/ 156 w 338"/>
                <a:gd name="T81" fmla="*/ 27 h 357"/>
                <a:gd name="T82" fmla="*/ 209 w 338"/>
                <a:gd name="T83" fmla="*/ 12 h 357"/>
                <a:gd name="T84" fmla="*/ 269 w 338"/>
                <a:gd name="T85" fmla="*/ 0 h 357"/>
                <a:gd name="T86" fmla="*/ 320 w 338"/>
                <a:gd name="T87" fmla="*/ 2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38" h="357">
                  <a:moveTo>
                    <a:pt x="320" y="20"/>
                  </a:moveTo>
                  <a:lnTo>
                    <a:pt x="334" y="63"/>
                  </a:lnTo>
                  <a:lnTo>
                    <a:pt x="338" y="96"/>
                  </a:lnTo>
                  <a:lnTo>
                    <a:pt x="319" y="107"/>
                  </a:lnTo>
                  <a:lnTo>
                    <a:pt x="287" y="100"/>
                  </a:lnTo>
                  <a:lnTo>
                    <a:pt x="252" y="113"/>
                  </a:lnTo>
                  <a:lnTo>
                    <a:pt x="239" y="137"/>
                  </a:lnTo>
                  <a:lnTo>
                    <a:pt x="247" y="192"/>
                  </a:lnTo>
                  <a:lnTo>
                    <a:pt x="237" y="231"/>
                  </a:lnTo>
                  <a:lnTo>
                    <a:pt x="229" y="252"/>
                  </a:lnTo>
                  <a:lnTo>
                    <a:pt x="210" y="262"/>
                  </a:lnTo>
                  <a:lnTo>
                    <a:pt x="183" y="280"/>
                  </a:lnTo>
                  <a:lnTo>
                    <a:pt x="133" y="299"/>
                  </a:lnTo>
                  <a:lnTo>
                    <a:pt x="105" y="303"/>
                  </a:lnTo>
                  <a:lnTo>
                    <a:pt x="79" y="307"/>
                  </a:lnTo>
                  <a:lnTo>
                    <a:pt x="66" y="325"/>
                  </a:lnTo>
                  <a:lnTo>
                    <a:pt x="50" y="340"/>
                  </a:lnTo>
                  <a:lnTo>
                    <a:pt x="17" y="357"/>
                  </a:lnTo>
                  <a:lnTo>
                    <a:pt x="22" y="340"/>
                  </a:lnTo>
                  <a:lnTo>
                    <a:pt x="7" y="332"/>
                  </a:lnTo>
                  <a:lnTo>
                    <a:pt x="11" y="307"/>
                  </a:lnTo>
                  <a:lnTo>
                    <a:pt x="7" y="284"/>
                  </a:lnTo>
                  <a:lnTo>
                    <a:pt x="0" y="266"/>
                  </a:lnTo>
                  <a:lnTo>
                    <a:pt x="29" y="244"/>
                  </a:lnTo>
                  <a:lnTo>
                    <a:pt x="66" y="209"/>
                  </a:lnTo>
                  <a:lnTo>
                    <a:pt x="50" y="202"/>
                  </a:lnTo>
                  <a:lnTo>
                    <a:pt x="39" y="183"/>
                  </a:lnTo>
                  <a:lnTo>
                    <a:pt x="54" y="178"/>
                  </a:lnTo>
                  <a:lnTo>
                    <a:pt x="66" y="165"/>
                  </a:lnTo>
                  <a:lnTo>
                    <a:pt x="95" y="158"/>
                  </a:lnTo>
                  <a:lnTo>
                    <a:pt x="108" y="149"/>
                  </a:lnTo>
                  <a:lnTo>
                    <a:pt x="105" y="131"/>
                  </a:lnTo>
                  <a:lnTo>
                    <a:pt x="79" y="131"/>
                  </a:lnTo>
                  <a:lnTo>
                    <a:pt x="66" y="131"/>
                  </a:lnTo>
                  <a:lnTo>
                    <a:pt x="50" y="123"/>
                  </a:lnTo>
                  <a:lnTo>
                    <a:pt x="47" y="106"/>
                  </a:lnTo>
                  <a:lnTo>
                    <a:pt x="47" y="82"/>
                  </a:lnTo>
                  <a:lnTo>
                    <a:pt x="54" y="65"/>
                  </a:lnTo>
                  <a:lnTo>
                    <a:pt x="66" y="48"/>
                  </a:lnTo>
                  <a:lnTo>
                    <a:pt x="88" y="48"/>
                  </a:lnTo>
                  <a:lnTo>
                    <a:pt x="156" y="27"/>
                  </a:lnTo>
                  <a:lnTo>
                    <a:pt x="209" y="12"/>
                  </a:lnTo>
                  <a:lnTo>
                    <a:pt x="269" y="0"/>
                  </a:lnTo>
                  <a:lnTo>
                    <a:pt x="320" y="20"/>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96" name="Freeform 35"/>
            <p:cNvSpPr>
              <a:spLocks/>
            </p:cNvSpPr>
            <p:nvPr/>
          </p:nvSpPr>
          <p:spPr bwMode="auto">
            <a:xfrm>
              <a:off x="534685" y="1747791"/>
              <a:ext cx="319510" cy="301729"/>
            </a:xfrm>
            <a:custGeom>
              <a:avLst/>
              <a:gdLst>
                <a:gd name="T0" fmla="*/ 463 w 509"/>
                <a:gd name="T1" fmla="*/ 163 h 481"/>
                <a:gd name="T2" fmla="*/ 454 w 509"/>
                <a:gd name="T3" fmla="*/ 232 h 481"/>
                <a:gd name="T4" fmla="*/ 422 w 509"/>
                <a:gd name="T5" fmla="*/ 255 h 481"/>
                <a:gd name="T6" fmla="*/ 415 w 509"/>
                <a:gd name="T7" fmla="*/ 308 h 481"/>
                <a:gd name="T8" fmla="*/ 416 w 509"/>
                <a:gd name="T9" fmla="*/ 412 h 481"/>
                <a:gd name="T10" fmla="*/ 406 w 509"/>
                <a:gd name="T11" fmla="*/ 427 h 481"/>
                <a:gd name="T12" fmla="*/ 350 w 509"/>
                <a:gd name="T13" fmla="*/ 407 h 481"/>
                <a:gd name="T14" fmla="*/ 289 w 509"/>
                <a:gd name="T15" fmla="*/ 422 h 481"/>
                <a:gd name="T16" fmla="*/ 241 w 509"/>
                <a:gd name="T17" fmla="*/ 433 h 481"/>
                <a:gd name="T18" fmla="*/ 172 w 509"/>
                <a:gd name="T19" fmla="*/ 455 h 481"/>
                <a:gd name="T20" fmla="*/ 154 w 509"/>
                <a:gd name="T21" fmla="*/ 437 h 481"/>
                <a:gd name="T22" fmla="*/ 126 w 509"/>
                <a:gd name="T23" fmla="*/ 447 h 481"/>
                <a:gd name="T24" fmla="*/ 117 w 509"/>
                <a:gd name="T25" fmla="*/ 459 h 481"/>
                <a:gd name="T26" fmla="*/ 84 w 509"/>
                <a:gd name="T27" fmla="*/ 481 h 481"/>
                <a:gd name="T28" fmla="*/ 70 w 509"/>
                <a:gd name="T29" fmla="*/ 459 h 481"/>
                <a:gd name="T30" fmla="*/ 73 w 509"/>
                <a:gd name="T31" fmla="*/ 434 h 481"/>
                <a:gd name="T32" fmla="*/ 79 w 509"/>
                <a:gd name="T33" fmla="*/ 412 h 481"/>
                <a:gd name="T34" fmla="*/ 95 w 509"/>
                <a:gd name="T35" fmla="*/ 395 h 481"/>
                <a:gd name="T36" fmla="*/ 101 w 509"/>
                <a:gd name="T37" fmla="*/ 383 h 481"/>
                <a:gd name="T38" fmla="*/ 91 w 509"/>
                <a:gd name="T39" fmla="*/ 371 h 481"/>
                <a:gd name="T40" fmla="*/ 73 w 509"/>
                <a:gd name="T41" fmla="*/ 380 h 481"/>
                <a:gd name="T42" fmla="*/ 62 w 509"/>
                <a:gd name="T43" fmla="*/ 383 h 481"/>
                <a:gd name="T44" fmla="*/ 44 w 509"/>
                <a:gd name="T45" fmla="*/ 354 h 481"/>
                <a:gd name="T46" fmla="*/ 34 w 509"/>
                <a:gd name="T47" fmla="*/ 335 h 481"/>
                <a:gd name="T48" fmla="*/ 22 w 509"/>
                <a:gd name="T49" fmla="*/ 327 h 481"/>
                <a:gd name="T50" fmla="*/ 0 w 509"/>
                <a:gd name="T51" fmla="*/ 318 h 481"/>
                <a:gd name="T52" fmla="*/ 13 w 509"/>
                <a:gd name="T53" fmla="*/ 305 h 481"/>
                <a:gd name="T54" fmla="*/ 13 w 509"/>
                <a:gd name="T55" fmla="*/ 246 h 481"/>
                <a:gd name="T56" fmla="*/ 25 w 509"/>
                <a:gd name="T57" fmla="*/ 235 h 481"/>
                <a:gd name="T58" fmla="*/ 54 w 509"/>
                <a:gd name="T59" fmla="*/ 214 h 481"/>
                <a:gd name="T60" fmla="*/ 73 w 509"/>
                <a:gd name="T61" fmla="*/ 201 h 481"/>
                <a:gd name="T62" fmla="*/ 91 w 509"/>
                <a:gd name="T63" fmla="*/ 192 h 481"/>
                <a:gd name="T64" fmla="*/ 113 w 509"/>
                <a:gd name="T65" fmla="*/ 201 h 481"/>
                <a:gd name="T66" fmla="*/ 113 w 509"/>
                <a:gd name="T67" fmla="*/ 185 h 481"/>
                <a:gd name="T68" fmla="*/ 138 w 509"/>
                <a:gd name="T69" fmla="*/ 156 h 481"/>
                <a:gd name="T70" fmla="*/ 154 w 509"/>
                <a:gd name="T71" fmla="*/ 160 h 481"/>
                <a:gd name="T72" fmla="*/ 204 w 509"/>
                <a:gd name="T73" fmla="*/ 172 h 481"/>
                <a:gd name="T74" fmla="*/ 222 w 509"/>
                <a:gd name="T75" fmla="*/ 179 h 481"/>
                <a:gd name="T76" fmla="*/ 239 w 509"/>
                <a:gd name="T77" fmla="*/ 172 h 481"/>
                <a:gd name="T78" fmla="*/ 273 w 509"/>
                <a:gd name="T79" fmla="*/ 156 h 481"/>
                <a:gd name="T80" fmla="*/ 280 w 509"/>
                <a:gd name="T81" fmla="*/ 148 h 481"/>
                <a:gd name="T82" fmla="*/ 294 w 509"/>
                <a:gd name="T83" fmla="*/ 156 h 481"/>
                <a:gd name="T84" fmla="*/ 304 w 509"/>
                <a:gd name="T85" fmla="*/ 144 h 481"/>
                <a:gd name="T86" fmla="*/ 317 w 509"/>
                <a:gd name="T87" fmla="*/ 151 h 481"/>
                <a:gd name="T88" fmla="*/ 342 w 509"/>
                <a:gd name="T89" fmla="*/ 160 h 481"/>
                <a:gd name="T90" fmla="*/ 351 w 509"/>
                <a:gd name="T91" fmla="*/ 148 h 481"/>
                <a:gd name="T92" fmla="*/ 351 w 509"/>
                <a:gd name="T93" fmla="*/ 126 h 481"/>
                <a:gd name="T94" fmla="*/ 342 w 509"/>
                <a:gd name="T95" fmla="*/ 106 h 481"/>
                <a:gd name="T96" fmla="*/ 339 w 509"/>
                <a:gd name="T97" fmla="*/ 88 h 481"/>
                <a:gd name="T98" fmla="*/ 366 w 509"/>
                <a:gd name="T99" fmla="*/ 76 h 481"/>
                <a:gd name="T100" fmla="*/ 401 w 509"/>
                <a:gd name="T101" fmla="*/ 54 h 481"/>
                <a:gd name="T102" fmla="*/ 423 w 509"/>
                <a:gd name="T103" fmla="*/ 62 h 481"/>
                <a:gd name="T104" fmla="*/ 408 w 509"/>
                <a:gd name="T105" fmla="*/ 40 h 481"/>
                <a:gd name="T106" fmla="*/ 426 w 509"/>
                <a:gd name="T107" fmla="*/ 29 h 481"/>
                <a:gd name="T108" fmla="*/ 448 w 509"/>
                <a:gd name="T109" fmla="*/ 13 h 481"/>
                <a:gd name="T110" fmla="*/ 462 w 509"/>
                <a:gd name="T111" fmla="*/ 0 h 481"/>
                <a:gd name="T112" fmla="*/ 480 w 509"/>
                <a:gd name="T113" fmla="*/ 0 h 481"/>
                <a:gd name="T114" fmla="*/ 496 w 509"/>
                <a:gd name="T115" fmla="*/ 22 h 481"/>
                <a:gd name="T116" fmla="*/ 509 w 509"/>
                <a:gd name="T117" fmla="*/ 4 h 481"/>
                <a:gd name="T118" fmla="*/ 463 w 509"/>
                <a:gd name="T119" fmla="*/ 163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09" h="481">
                  <a:moveTo>
                    <a:pt x="463" y="163"/>
                  </a:moveTo>
                  <a:lnTo>
                    <a:pt x="454" y="232"/>
                  </a:lnTo>
                  <a:lnTo>
                    <a:pt x="422" y="255"/>
                  </a:lnTo>
                  <a:lnTo>
                    <a:pt x="415" y="308"/>
                  </a:lnTo>
                  <a:lnTo>
                    <a:pt x="416" y="412"/>
                  </a:lnTo>
                  <a:lnTo>
                    <a:pt x="406" y="427"/>
                  </a:lnTo>
                  <a:lnTo>
                    <a:pt x="350" y="407"/>
                  </a:lnTo>
                  <a:lnTo>
                    <a:pt x="289" y="422"/>
                  </a:lnTo>
                  <a:lnTo>
                    <a:pt x="241" y="433"/>
                  </a:lnTo>
                  <a:lnTo>
                    <a:pt x="172" y="455"/>
                  </a:lnTo>
                  <a:lnTo>
                    <a:pt x="154" y="437"/>
                  </a:lnTo>
                  <a:lnTo>
                    <a:pt x="126" y="447"/>
                  </a:lnTo>
                  <a:lnTo>
                    <a:pt x="117" y="459"/>
                  </a:lnTo>
                  <a:lnTo>
                    <a:pt x="84" y="481"/>
                  </a:lnTo>
                  <a:lnTo>
                    <a:pt x="70" y="459"/>
                  </a:lnTo>
                  <a:lnTo>
                    <a:pt x="73" y="434"/>
                  </a:lnTo>
                  <a:lnTo>
                    <a:pt x="79" y="412"/>
                  </a:lnTo>
                  <a:lnTo>
                    <a:pt x="95" y="395"/>
                  </a:lnTo>
                  <a:lnTo>
                    <a:pt x="101" y="383"/>
                  </a:lnTo>
                  <a:lnTo>
                    <a:pt x="91" y="371"/>
                  </a:lnTo>
                  <a:lnTo>
                    <a:pt x="73" y="380"/>
                  </a:lnTo>
                  <a:lnTo>
                    <a:pt x="62" y="383"/>
                  </a:lnTo>
                  <a:lnTo>
                    <a:pt x="44" y="354"/>
                  </a:lnTo>
                  <a:lnTo>
                    <a:pt x="34" y="335"/>
                  </a:lnTo>
                  <a:lnTo>
                    <a:pt x="22" y="327"/>
                  </a:lnTo>
                  <a:lnTo>
                    <a:pt x="0" y="318"/>
                  </a:lnTo>
                  <a:lnTo>
                    <a:pt x="13" y="305"/>
                  </a:lnTo>
                  <a:lnTo>
                    <a:pt x="13" y="246"/>
                  </a:lnTo>
                  <a:lnTo>
                    <a:pt x="25" y="235"/>
                  </a:lnTo>
                  <a:lnTo>
                    <a:pt x="54" y="214"/>
                  </a:lnTo>
                  <a:lnTo>
                    <a:pt x="73" y="201"/>
                  </a:lnTo>
                  <a:lnTo>
                    <a:pt x="91" y="192"/>
                  </a:lnTo>
                  <a:lnTo>
                    <a:pt x="113" y="201"/>
                  </a:lnTo>
                  <a:lnTo>
                    <a:pt x="113" y="185"/>
                  </a:lnTo>
                  <a:lnTo>
                    <a:pt x="138" y="156"/>
                  </a:lnTo>
                  <a:lnTo>
                    <a:pt x="154" y="160"/>
                  </a:lnTo>
                  <a:lnTo>
                    <a:pt x="204" y="172"/>
                  </a:lnTo>
                  <a:lnTo>
                    <a:pt x="222" y="179"/>
                  </a:lnTo>
                  <a:lnTo>
                    <a:pt x="239" y="172"/>
                  </a:lnTo>
                  <a:lnTo>
                    <a:pt x="273" y="156"/>
                  </a:lnTo>
                  <a:lnTo>
                    <a:pt x="280" y="148"/>
                  </a:lnTo>
                  <a:lnTo>
                    <a:pt x="294" y="156"/>
                  </a:lnTo>
                  <a:lnTo>
                    <a:pt x="304" y="144"/>
                  </a:lnTo>
                  <a:lnTo>
                    <a:pt x="317" y="151"/>
                  </a:lnTo>
                  <a:lnTo>
                    <a:pt x="342" y="160"/>
                  </a:lnTo>
                  <a:lnTo>
                    <a:pt x="351" y="148"/>
                  </a:lnTo>
                  <a:lnTo>
                    <a:pt x="351" y="126"/>
                  </a:lnTo>
                  <a:lnTo>
                    <a:pt x="342" y="106"/>
                  </a:lnTo>
                  <a:lnTo>
                    <a:pt x="339" y="88"/>
                  </a:lnTo>
                  <a:lnTo>
                    <a:pt x="366" y="76"/>
                  </a:lnTo>
                  <a:lnTo>
                    <a:pt x="401" y="54"/>
                  </a:lnTo>
                  <a:lnTo>
                    <a:pt x="423" y="62"/>
                  </a:lnTo>
                  <a:lnTo>
                    <a:pt x="408" y="40"/>
                  </a:lnTo>
                  <a:lnTo>
                    <a:pt x="426" y="29"/>
                  </a:lnTo>
                  <a:lnTo>
                    <a:pt x="448" y="13"/>
                  </a:lnTo>
                  <a:lnTo>
                    <a:pt x="462" y="0"/>
                  </a:lnTo>
                  <a:lnTo>
                    <a:pt x="480" y="0"/>
                  </a:lnTo>
                  <a:lnTo>
                    <a:pt x="496" y="22"/>
                  </a:lnTo>
                  <a:lnTo>
                    <a:pt x="509" y="4"/>
                  </a:lnTo>
                  <a:lnTo>
                    <a:pt x="463" y="163"/>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97" name="Freeform 38"/>
            <p:cNvSpPr>
              <a:spLocks/>
            </p:cNvSpPr>
            <p:nvPr/>
          </p:nvSpPr>
          <p:spPr bwMode="auto">
            <a:xfrm>
              <a:off x="828079" y="2671870"/>
              <a:ext cx="614016" cy="355073"/>
            </a:xfrm>
            <a:custGeom>
              <a:avLst/>
              <a:gdLst>
                <a:gd name="T0" fmla="*/ 244 w 978"/>
                <a:gd name="T1" fmla="*/ 101 h 566"/>
                <a:gd name="T2" fmla="*/ 304 w 978"/>
                <a:gd name="T3" fmla="*/ 72 h 566"/>
                <a:gd name="T4" fmla="*/ 336 w 978"/>
                <a:gd name="T5" fmla="*/ 98 h 566"/>
                <a:gd name="T6" fmla="*/ 345 w 978"/>
                <a:gd name="T7" fmla="*/ 90 h 566"/>
                <a:gd name="T8" fmla="*/ 370 w 978"/>
                <a:gd name="T9" fmla="*/ 47 h 566"/>
                <a:gd name="T10" fmla="*/ 417 w 978"/>
                <a:gd name="T11" fmla="*/ 35 h 566"/>
                <a:gd name="T12" fmla="*/ 461 w 978"/>
                <a:gd name="T13" fmla="*/ 0 h 566"/>
                <a:gd name="T14" fmla="*/ 491 w 978"/>
                <a:gd name="T15" fmla="*/ 0 h 566"/>
                <a:gd name="T16" fmla="*/ 555 w 978"/>
                <a:gd name="T17" fmla="*/ 72 h 566"/>
                <a:gd name="T18" fmla="*/ 593 w 978"/>
                <a:gd name="T19" fmla="*/ 65 h 566"/>
                <a:gd name="T20" fmla="*/ 621 w 978"/>
                <a:gd name="T21" fmla="*/ 82 h 566"/>
                <a:gd name="T22" fmla="*/ 654 w 978"/>
                <a:gd name="T23" fmla="*/ 72 h 566"/>
                <a:gd name="T24" fmla="*/ 691 w 978"/>
                <a:gd name="T25" fmla="*/ 110 h 566"/>
                <a:gd name="T26" fmla="*/ 738 w 978"/>
                <a:gd name="T27" fmla="*/ 87 h 566"/>
                <a:gd name="T28" fmla="*/ 749 w 978"/>
                <a:gd name="T29" fmla="*/ 100 h 566"/>
                <a:gd name="T30" fmla="*/ 758 w 978"/>
                <a:gd name="T31" fmla="*/ 153 h 566"/>
                <a:gd name="T32" fmla="*/ 770 w 978"/>
                <a:gd name="T33" fmla="*/ 173 h 566"/>
                <a:gd name="T34" fmla="*/ 738 w 978"/>
                <a:gd name="T35" fmla="*/ 207 h 566"/>
                <a:gd name="T36" fmla="*/ 741 w 978"/>
                <a:gd name="T37" fmla="*/ 230 h 566"/>
                <a:gd name="T38" fmla="*/ 827 w 978"/>
                <a:gd name="T39" fmla="*/ 320 h 566"/>
                <a:gd name="T40" fmla="*/ 804 w 978"/>
                <a:gd name="T41" fmla="*/ 346 h 566"/>
                <a:gd name="T42" fmla="*/ 822 w 978"/>
                <a:gd name="T43" fmla="*/ 379 h 566"/>
                <a:gd name="T44" fmla="*/ 849 w 978"/>
                <a:gd name="T45" fmla="*/ 405 h 566"/>
                <a:gd name="T46" fmla="*/ 853 w 978"/>
                <a:gd name="T47" fmla="*/ 427 h 566"/>
                <a:gd name="T48" fmla="*/ 867 w 978"/>
                <a:gd name="T49" fmla="*/ 465 h 566"/>
                <a:gd name="T50" fmla="*/ 896 w 978"/>
                <a:gd name="T51" fmla="*/ 465 h 566"/>
                <a:gd name="T52" fmla="*/ 959 w 978"/>
                <a:gd name="T53" fmla="*/ 452 h 566"/>
                <a:gd name="T54" fmla="*/ 978 w 978"/>
                <a:gd name="T55" fmla="*/ 481 h 566"/>
                <a:gd name="T56" fmla="*/ 839 w 978"/>
                <a:gd name="T57" fmla="*/ 489 h 566"/>
                <a:gd name="T58" fmla="*/ 787 w 978"/>
                <a:gd name="T59" fmla="*/ 512 h 566"/>
                <a:gd name="T60" fmla="*/ 717 w 978"/>
                <a:gd name="T61" fmla="*/ 560 h 566"/>
                <a:gd name="T62" fmla="*/ 653 w 978"/>
                <a:gd name="T63" fmla="*/ 553 h 566"/>
                <a:gd name="T64" fmla="*/ 563 w 978"/>
                <a:gd name="T65" fmla="*/ 540 h 566"/>
                <a:gd name="T66" fmla="*/ 496 w 978"/>
                <a:gd name="T67" fmla="*/ 566 h 566"/>
                <a:gd name="T68" fmla="*/ 451 w 978"/>
                <a:gd name="T69" fmla="*/ 544 h 566"/>
                <a:gd name="T70" fmla="*/ 362 w 978"/>
                <a:gd name="T71" fmla="*/ 560 h 566"/>
                <a:gd name="T72" fmla="*/ 307 w 978"/>
                <a:gd name="T73" fmla="*/ 544 h 566"/>
                <a:gd name="T74" fmla="*/ 261 w 978"/>
                <a:gd name="T75" fmla="*/ 511 h 566"/>
                <a:gd name="T76" fmla="*/ 181 w 978"/>
                <a:gd name="T77" fmla="*/ 492 h 566"/>
                <a:gd name="T78" fmla="*/ 140 w 978"/>
                <a:gd name="T79" fmla="*/ 464 h 566"/>
                <a:gd name="T80" fmla="*/ 101 w 978"/>
                <a:gd name="T81" fmla="*/ 456 h 566"/>
                <a:gd name="T82" fmla="*/ 101 w 978"/>
                <a:gd name="T83" fmla="*/ 445 h 566"/>
                <a:gd name="T84" fmla="*/ 69 w 978"/>
                <a:gd name="T85" fmla="*/ 423 h 566"/>
                <a:gd name="T86" fmla="*/ 65 w 978"/>
                <a:gd name="T87" fmla="*/ 386 h 566"/>
                <a:gd name="T88" fmla="*/ 51 w 978"/>
                <a:gd name="T89" fmla="*/ 364 h 566"/>
                <a:gd name="T90" fmla="*/ 35 w 978"/>
                <a:gd name="T91" fmla="*/ 335 h 566"/>
                <a:gd name="T92" fmla="*/ 0 w 978"/>
                <a:gd name="T93" fmla="*/ 302 h 566"/>
                <a:gd name="T94" fmla="*/ 0 w 978"/>
                <a:gd name="T95" fmla="*/ 292 h 566"/>
                <a:gd name="T96" fmla="*/ 148 w 978"/>
                <a:gd name="T97" fmla="*/ 292 h 566"/>
                <a:gd name="T98" fmla="*/ 195 w 978"/>
                <a:gd name="T99" fmla="*/ 235 h 566"/>
                <a:gd name="T100" fmla="*/ 224 w 978"/>
                <a:gd name="T101" fmla="*/ 238 h 566"/>
                <a:gd name="T102" fmla="*/ 232 w 978"/>
                <a:gd name="T103" fmla="*/ 219 h 566"/>
                <a:gd name="T104" fmla="*/ 244 w 978"/>
                <a:gd name="T105" fmla="*/ 182 h 566"/>
                <a:gd name="T106" fmla="*/ 257 w 978"/>
                <a:gd name="T107" fmla="*/ 153 h 566"/>
                <a:gd name="T108" fmla="*/ 244 w 978"/>
                <a:gd name="T109" fmla="*/ 101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8" h="566">
                  <a:moveTo>
                    <a:pt x="244" y="101"/>
                  </a:moveTo>
                  <a:lnTo>
                    <a:pt x="304" y="72"/>
                  </a:lnTo>
                  <a:lnTo>
                    <a:pt x="336" y="98"/>
                  </a:lnTo>
                  <a:lnTo>
                    <a:pt x="345" y="90"/>
                  </a:lnTo>
                  <a:lnTo>
                    <a:pt x="370" y="47"/>
                  </a:lnTo>
                  <a:lnTo>
                    <a:pt x="417" y="35"/>
                  </a:lnTo>
                  <a:lnTo>
                    <a:pt x="461" y="0"/>
                  </a:lnTo>
                  <a:lnTo>
                    <a:pt x="491" y="0"/>
                  </a:lnTo>
                  <a:lnTo>
                    <a:pt x="555" y="72"/>
                  </a:lnTo>
                  <a:lnTo>
                    <a:pt x="593" y="65"/>
                  </a:lnTo>
                  <a:lnTo>
                    <a:pt x="621" y="82"/>
                  </a:lnTo>
                  <a:lnTo>
                    <a:pt x="654" y="72"/>
                  </a:lnTo>
                  <a:lnTo>
                    <a:pt x="691" y="110"/>
                  </a:lnTo>
                  <a:lnTo>
                    <a:pt x="738" y="87"/>
                  </a:lnTo>
                  <a:lnTo>
                    <a:pt x="749" y="100"/>
                  </a:lnTo>
                  <a:lnTo>
                    <a:pt x="758" y="153"/>
                  </a:lnTo>
                  <a:lnTo>
                    <a:pt x="770" y="173"/>
                  </a:lnTo>
                  <a:lnTo>
                    <a:pt x="738" y="207"/>
                  </a:lnTo>
                  <a:lnTo>
                    <a:pt x="741" y="230"/>
                  </a:lnTo>
                  <a:lnTo>
                    <a:pt x="827" y="320"/>
                  </a:lnTo>
                  <a:lnTo>
                    <a:pt x="804" y="346"/>
                  </a:lnTo>
                  <a:lnTo>
                    <a:pt x="822" y="379"/>
                  </a:lnTo>
                  <a:lnTo>
                    <a:pt x="849" y="405"/>
                  </a:lnTo>
                  <a:lnTo>
                    <a:pt x="853" y="427"/>
                  </a:lnTo>
                  <a:lnTo>
                    <a:pt x="867" y="465"/>
                  </a:lnTo>
                  <a:lnTo>
                    <a:pt x="896" y="465"/>
                  </a:lnTo>
                  <a:lnTo>
                    <a:pt x="959" y="452"/>
                  </a:lnTo>
                  <a:lnTo>
                    <a:pt x="978" y="481"/>
                  </a:lnTo>
                  <a:lnTo>
                    <a:pt x="839" y="489"/>
                  </a:lnTo>
                  <a:lnTo>
                    <a:pt x="787" y="512"/>
                  </a:lnTo>
                  <a:lnTo>
                    <a:pt x="717" y="560"/>
                  </a:lnTo>
                  <a:lnTo>
                    <a:pt x="653" y="553"/>
                  </a:lnTo>
                  <a:lnTo>
                    <a:pt x="563" y="540"/>
                  </a:lnTo>
                  <a:lnTo>
                    <a:pt x="496" y="566"/>
                  </a:lnTo>
                  <a:lnTo>
                    <a:pt x="451" y="544"/>
                  </a:lnTo>
                  <a:lnTo>
                    <a:pt x="362" y="560"/>
                  </a:lnTo>
                  <a:lnTo>
                    <a:pt x="307" y="544"/>
                  </a:lnTo>
                  <a:lnTo>
                    <a:pt x="261" y="511"/>
                  </a:lnTo>
                  <a:lnTo>
                    <a:pt x="181" y="492"/>
                  </a:lnTo>
                  <a:lnTo>
                    <a:pt x="140" y="464"/>
                  </a:lnTo>
                  <a:lnTo>
                    <a:pt x="101" y="456"/>
                  </a:lnTo>
                  <a:lnTo>
                    <a:pt x="101" y="445"/>
                  </a:lnTo>
                  <a:lnTo>
                    <a:pt x="69" y="423"/>
                  </a:lnTo>
                  <a:lnTo>
                    <a:pt x="65" y="386"/>
                  </a:lnTo>
                  <a:lnTo>
                    <a:pt x="51" y="364"/>
                  </a:lnTo>
                  <a:lnTo>
                    <a:pt x="35" y="335"/>
                  </a:lnTo>
                  <a:lnTo>
                    <a:pt x="0" y="302"/>
                  </a:lnTo>
                  <a:lnTo>
                    <a:pt x="0" y="292"/>
                  </a:lnTo>
                  <a:lnTo>
                    <a:pt x="148" y="292"/>
                  </a:lnTo>
                  <a:lnTo>
                    <a:pt x="195" y="235"/>
                  </a:lnTo>
                  <a:lnTo>
                    <a:pt x="224" y="238"/>
                  </a:lnTo>
                  <a:lnTo>
                    <a:pt x="232" y="219"/>
                  </a:lnTo>
                  <a:lnTo>
                    <a:pt x="244" y="182"/>
                  </a:lnTo>
                  <a:lnTo>
                    <a:pt x="257" y="153"/>
                  </a:lnTo>
                  <a:lnTo>
                    <a:pt x="244" y="101"/>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grpSp>
          <p:nvGrpSpPr>
            <p:cNvPr id="98" name="97 Grupo"/>
            <p:cNvGrpSpPr/>
            <p:nvPr/>
          </p:nvGrpSpPr>
          <p:grpSpPr>
            <a:xfrm>
              <a:off x="2097230" y="2588521"/>
              <a:ext cx="403417" cy="784606"/>
              <a:chOff x="2731120" y="4364768"/>
              <a:chExt cx="602224" cy="1171268"/>
            </a:xfrm>
            <a:gradFill>
              <a:gsLst>
                <a:gs pos="0">
                  <a:schemeClr val="accent6">
                    <a:lumMod val="75000"/>
                  </a:schemeClr>
                </a:gs>
                <a:gs pos="100000">
                  <a:schemeClr val="accent6"/>
                </a:gs>
              </a:gsLst>
              <a:lin ang="16200000" scaled="0"/>
            </a:gradFill>
            <a:effectLst>
              <a:outerShdw blurRad="50800" dist="25400" dir="2700000" algn="tl" rotWithShape="0">
                <a:schemeClr val="tx1">
                  <a:alpha val="40000"/>
                </a:schemeClr>
              </a:outerShdw>
            </a:effectLst>
          </p:grpSpPr>
          <p:sp>
            <p:nvSpPr>
              <p:cNvPr id="123" name="Freeform 41"/>
              <p:cNvSpPr>
                <a:spLocks/>
              </p:cNvSpPr>
              <p:nvPr/>
            </p:nvSpPr>
            <p:spPr bwMode="auto">
              <a:xfrm>
                <a:off x="2731120" y="4577122"/>
                <a:ext cx="469503" cy="627939"/>
              </a:xfrm>
              <a:custGeom>
                <a:avLst/>
                <a:gdLst>
                  <a:gd name="T0" fmla="*/ 501 w 501"/>
                  <a:gd name="T1" fmla="*/ 568 h 670"/>
                  <a:gd name="T2" fmla="*/ 501 w 501"/>
                  <a:gd name="T3" fmla="*/ 555 h 670"/>
                  <a:gd name="T4" fmla="*/ 476 w 501"/>
                  <a:gd name="T5" fmla="*/ 518 h 670"/>
                  <a:gd name="T6" fmla="*/ 427 w 501"/>
                  <a:gd name="T7" fmla="*/ 455 h 670"/>
                  <a:gd name="T8" fmla="*/ 422 w 501"/>
                  <a:gd name="T9" fmla="*/ 417 h 670"/>
                  <a:gd name="T10" fmla="*/ 415 w 501"/>
                  <a:gd name="T11" fmla="*/ 401 h 670"/>
                  <a:gd name="T12" fmla="*/ 403 w 501"/>
                  <a:gd name="T13" fmla="*/ 393 h 670"/>
                  <a:gd name="T14" fmla="*/ 415 w 501"/>
                  <a:gd name="T15" fmla="*/ 333 h 670"/>
                  <a:gd name="T16" fmla="*/ 418 w 501"/>
                  <a:gd name="T17" fmla="*/ 296 h 670"/>
                  <a:gd name="T18" fmla="*/ 427 w 501"/>
                  <a:gd name="T19" fmla="*/ 270 h 670"/>
                  <a:gd name="T20" fmla="*/ 432 w 501"/>
                  <a:gd name="T21" fmla="*/ 232 h 670"/>
                  <a:gd name="T22" fmla="*/ 444 w 501"/>
                  <a:gd name="T23" fmla="*/ 220 h 670"/>
                  <a:gd name="T24" fmla="*/ 444 w 501"/>
                  <a:gd name="T25" fmla="*/ 198 h 670"/>
                  <a:gd name="T26" fmla="*/ 472 w 501"/>
                  <a:gd name="T27" fmla="*/ 154 h 670"/>
                  <a:gd name="T28" fmla="*/ 490 w 501"/>
                  <a:gd name="T29" fmla="*/ 117 h 670"/>
                  <a:gd name="T30" fmla="*/ 457 w 501"/>
                  <a:gd name="T31" fmla="*/ 83 h 670"/>
                  <a:gd name="T32" fmla="*/ 412 w 501"/>
                  <a:gd name="T33" fmla="*/ 75 h 670"/>
                  <a:gd name="T34" fmla="*/ 381 w 501"/>
                  <a:gd name="T35" fmla="*/ 47 h 670"/>
                  <a:gd name="T36" fmla="*/ 339 w 501"/>
                  <a:gd name="T37" fmla="*/ 22 h 670"/>
                  <a:gd name="T38" fmla="*/ 322 w 501"/>
                  <a:gd name="T39" fmla="*/ 7 h 670"/>
                  <a:gd name="T40" fmla="*/ 302 w 501"/>
                  <a:gd name="T41" fmla="*/ 0 h 670"/>
                  <a:gd name="T42" fmla="*/ 292 w 501"/>
                  <a:gd name="T43" fmla="*/ 6 h 670"/>
                  <a:gd name="T44" fmla="*/ 292 w 501"/>
                  <a:gd name="T45" fmla="*/ 53 h 670"/>
                  <a:gd name="T46" fmla="*/ 284 w 501"/>
                  <a:gd name="T47" fmla="*/ 78 h 670"/>
                  <a:gd name="T48" fmla="*/ 261 w 501"/>
                  <a:gd name="T49" fmla="*/ 91 h 670"/>
                  <a:gd name="T50" fmla="*/ 239 w 501"/>
                  <a:gd name="T51" fmla="*/ 103 h 670"/>
                  <a:gd name="T52" fmla="*/ 227 w 501"/>
                  <a:gd name="T53" fmla="*/ 129 h 670"/>
                  <a:gd name="T54" fmla="*/ 217 w 501"/>
                  <a:gd name="T55" fmla="*/ 153 h 670"/>
                  <a:gd name="T56" fmla="*/ 184 w 501"/>
                  <a:gd name="T57" fmla="*/ 153 h 670"/>
                  <a:gd name="T58" fmla="*/ 172 w 501"/>
                  <a:gd name="T59" fmla="*/ 146 h 670"/>
                  <a:gd name="T60" fmla="*/ 176 w 501"/>
                  <a:gd name="T61" fmla="*/ 119 h 670"/>
                  <a:gd name="T62" fmla="*/ 158 w 501"/>
                  <a:gd name="T63" fmla="*/ 109 h 670"/>
                  <a:gd name="T64" fmla="*/ 142 w 501"/>
                  <a:gd name="T65" fmla="*/ 120 h 670"/>
                  <a:gd name="T66" fmla="*/ 97 w 501"/>
                  <a:gd name="T67" fmla="*/ 142 h 670"/>
                  <a:gd name="T68" fmla="*/ 106 w 501"/>
                  <a:gd name="T69" fmla="*/ 195 h 670"/>
                  <a:gd name="T70" fmla="*/ 81 w 501"/>
                  <a:gd name="T71" fmla="*/ 228 h 670"/>
                  <a:gd name="T72" fmla="*/ 64 w 501"/>
                  <a:gd name="T73" fmla="*/ 228 h 670"/>
                  <a:gd name="T74" fmla="*/ 70 w 501"/>
                  <a:gd name="T75" fmla="*/ 258 h 670"/>
                  <a:gd name="T76" fmla="*/ 18 w 501"/>
                  <a:gd name="T77" fmla="*/ 270 h 670"/>
                  <a:gd name="T78" fmla="*/ 0 w 501"/>
                  <a:gd name="T79" fmla="*/ 360 h 670"/>
                  <a:gd name="T80" fmla="*/ 81 w 501"/>
                  <a:gd name="T81" fmla="*/ 393 h 670"/>
                  <a:gd name="T82" fmla="*/ 122 w 501"/>
                  <a:gd name="T83" fmla="*/ 417 h 670"/>
                  <a:gd name="T84" fmla="*/ 122 w 501"/>
                  <a:gd name="T85" fmla="*/ 430 h 670"/>
                  <a:gd name="T86" fmla="*/ 107 w 501"/>
                  <a:gd name="T87" fmla="*/ 477 h 670"/>
                  <a:gd name="T88" fmla="*/ 107 w 501"/>
                  <a:gd name="T89" fmla="*/ 531 h 670"/>
                  <a:gd name="T90" fmla="*/ 117 w 501"/>
                  <a:gd name="T91" fmla="*/ 550 h 670"/>
                  <a:gd name="T92" fmla="*/ 144 w 501"/>
                  <a:gd name="T93" fmla="*/ 561 h 670"/>
                  <a:gd name="T94" fmla="*/ 195 w 501"/>
                  <a:gd name="T95" fmla="*/ 583 h 670"/>
                  <a:gd name="T96" fmla="*/ 213 w 501"/>
                  <a:gd name="T97" fmla="*/ 593 h 670"/>
                  <a:gd name="T98" fmla="*/ 217 w 501"/>
                  <a:gd name="T99" fmla="*/ 622 h 670"/>
                  <a:gd name="T100" fmla="*/ 201 w 501"/>
                  <a:gd name="T101" fmla="*/ 638 h 670"/>
                  <a:gd name="T102" fmla="*/ 238 w 501"/>
                  <a:gd name="T103" fmla="*/ 646 h 670"/>
                  <a:gd name="T104" fmla="*/ 270 w 501"/>
                  <a:gd name="T105" fmla="*/ 657 h 670"/>
                  <a:gd name="T106" fmla="*/ 294 w 501"/>
                  <a:gd name="T107" fmla="*/ 670 h 670"/>
                  <a:gd name="T108" fmla="*/ 326 w 501"/>
                  <a:gd name="T109" fmla="*/ 662 h 670"/>
                  <a:gd name="T110" fmla="*/ 348 w 501"/>
                  <a:gd name="T111" fmla="*/ 640 h 670"/>
                  <a:gd name="T112" fmla="*/ 375 w 501"/>
                  <a:gd name="T113" fmla="*/ 616 h 670"/>
                  <a:gd name="T114" fmla="*/ 420 w 501"/>
                  <a:gd name="T115" fmla="*/ 598 h 670"/>
                  <a:gd name="T116" fmla="*/ 450 w 501"/>
                  <a:gd name="T117" fmla="*/ 579 h 670"/>
                  <a:gd name="T118" fmla="*/ 501 w 501"/>
                  <a:gd name="T119" fmla="*/ 568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01" h="670">
                    <a:moveTo>
                      <a:pt x="501" y="568"/>
                    </a:moveTo>
                    <a:lnTo>
                      <a:pt x="501" y="555"/>
                    </a:lnTo>
                    <a:lnTo>
                      <a:pt x="476" y="518"/>
                    </a:lnTo>
                    <a:lnTo>
                      <a:pt x="427" y="455"/>
                    </a:lnTo>
                    <a:lnTo>
                      <a:pt x="422" y="417"/>
                    </a:lnTo>
                    <a:lnTo>
                      <a:pt x="415" y="401"/>
                    </a:lnTo>
                    <a:lnTo>
                      <a:pt x="403" y="393"/>
                    </a:lnTo>
                    <a:lnTo>
                      <a:pt x="415" y="333"/>
                    </a:lnTo>
                    <a:lnTo>
                      <a:pt x="418" y="296"/>
                    </a:lnTo>
                    <a:lnTo>
                      <a:pt x="427" y="270"/>
                    </a:lnTo>
                    <a:lnTo>
                      <a:pt x="432" y="232"/>
                    </a:lnTo>
                    <a:lnTo>
                      <a:pt x="444" y="220"/>
                    </a:lnTo>
                    <a:lnTo>
                      <a:pt x="444" y="198"/>
                    </a:lnTo>
                    <a:lnTo>
                      <a:pt x="472" y="154"/>
                    </a:lnTo>
                    <a:lnTo>
                      <a:pt x="490" y="117"/>
                    </a:lnTo>
                    <a:lnTo>
                      <a:pt x="457" y="83"/>
                    </a:lnTo>
                    <a:lnTo>
                      <a:pt x="412" y="75"/>
                    </a:lnTo>
                    <a:lnTo>
                      <a:pt x="381" y="47"/>
                    </a:lnTo>
                    <a:lnTo>
                      <a:pt x="339" y="22"/>
                    </a:lnTo>
                    <a:lnTo>
                      <a:pt x="322" y="7"/>
                    </a:lnTo>
                    <a:lnTo>
                      <a:pt x="302" y="0"/>
                    </a:lnTo>
                    <a:lnTo>
                      <a:pt x="292" y="6"/>
                    </a:lnTo>
                    <a:lnTo>
                      <a:pt x="292" y="53"/>
                    </a:lnTo>
                    <a:lnTo>
                      <a:pt x="284" y="78"/>
                    </a:lnTo>
                    <a:lnTo>
                      <a:pt x="261" y="91"/>
                    </a:lnTo>
                    <a:lnTo>
                      <a:pt x="239" y="103"/>
                    </a:lnTo>
                    <a:lnTo>
                      <a:pt x="227" y="129"/>
                    </a:lnTo>
                    <a:lnTo>
                      <a:pt x="217" y="153"/>
                    </a:lnTo>
                    <a:lnTo>
                      <a:pt x="184" y="153"/>
                    </a:lnTo>
                    <a:lnTo>
                      <a:pt x="172" y="146"/>
                    </a:lnTo>
                    <a:lnTo>
                      <a:pt x="176" y="119"/>
                    </a:lnTo>
                    <a:lnTo>
                      <a:pt x="158" y="109"/>
                    </a:lnTo>
                    <a:lnTo>
                      <a:pt x="142" y="120"/>
                    </a:lnTo>
                    <a:lnTo>
                      <a:pt x="97" y="142"/>
                    </a:lnTo>
                    <a:lnTo>
                      <a:pt x="106" y="195"/>
                    </a:lnTo>
                    <a:lnTo>
                      <a:pt x="81" y="228"/>
                    </a:lnTo>
                    <a:lnTo>
                      <a:pt x="64" y="228"/>
                    </a:lnTo>
                    <a:lnTo>
                      <a:pt x="70" y="258"/>
                    </a:lnTo>
                    <a:lnTo>
                      <a:pt x="18" y="270"/>
                    </a:lnTo>
                    <a:lnTo>
                      <a:pt x="0" y="360"/>
                    </a:lnTo>
                    <a:lnTo>
                      <a:pt x="81" y="393"/>
                    </a:lnTo>
                    <a:lnTo>
                      <a:pt x="122" y="417"/>
                    </a:lnTo>
                    <a:lnTo>
                      <a:pt x="122" y="430"/>
                    </a:lnTo>
                    <a:lnTo>
                      <a:pt x="107" y="477"/>
                    </a:lnTo>
                    <a:lnTo>
                      <a:pt x="107" y="531"/>
                    </a:lnTo>
                    <a:lnTo>
                      <a:pt x="117" y="550"/>
                    </a:lnTo>
                    <a:lnTo>
                      <a:pt x="144" y="561"/>
                    </a:lnTo>
                    <a:lnTo>
                      <a:pt x="195" y="583"/>
                    </a:lnTo>
                    <a:lnTo>
                      <a:pt x="213" y="593"/>
                    </a:lnTo>
                    <a:lnTo>
                      <a:pt x="217" y="622"/>
                    </a:lnTo>
                    <a:lnTo>
                      <a:pt x="201" y="638"/>
                    </a:lnTo>
                    <a:lnTo>
                      <a:pt x="238" y="646"/>
                    </a:lnTo>
                    <a:lnTo>
                      <a:pt x="270" y="657"/>
                    </a:lnTo>
                    <a:lnTo>
                      <a:pt x="294" y="670"/>
                    </a:lnTo>
                    <a:lnTo>
                      <a:pt x="326" y="662"/>
                    </a:lnTo>
                    <a:lnTo>
                      <a:pt x="348" y="640"/>
                    </a:lnTo>
                    <a:lnTo>
                      <a:pt x="375" y="616"/>
                    </a:lnTo>
                    <a:lnTo>
                      <a:pt x="420" y="598"/>
                    </a:lnTo>
                    <a:lnTo>
                      <a:pt x="450" y="579"/>
                    </a:lnTo>
                    <a:lnTo>
                      <a:pt x="501" y="568"/>
                    </a:lnTo>
                    <a:close/>
                  </a:path>
                </a:pathLst>
              </a:custGeom>
              <a:grpFill/>
              <a:ln w="12700">
                <a:solidFill>
                  <a:schemeClr val="accent6"/>
                </a:solidFill>
                <a:headEnd/>
                <a:tailEnd/>
              </a:ln>
              <a:effectLst/>
            </p:spPr>
            <p:style>
              <a:lnRef idx="1">
                <a:schemeClr val="accent6"/>
              </a:lnRef>
              <a:fillRef idx="3">
                <a:schemeClr val="accent6"/>
              </a:fillRef>
              <a:effectRef idx="2">
                <a:schemeClr val="accent6"/>
              </a:effectRef>
              <a:fontRef idx="minor">
                <a:schemeClr val="lt1"/>
              </a:fontRef>
            </p:style>
            <p:txBody>
              <a:bodyPr/>
              <a:lstStyle/>
              <a:p>
                <a:endParaRPr lang="es-ES"/>
              </a:p>
            </p:txBody>
          </p:sp>
          <p:sp>
            <p:nvSpPr>
              <p:cNvPr id="124" name="Freeform 40"/>
              <p:cNvSpPr>
                <a:spLocks/>
              </p:cNvSpPr>
              <p:nvPr/>
            </p:nvSpPr>
            <p:spPr bwMode="auto">
              <a:xfrm>
                <a:off x="3048822" y="4364768"/>
                <a:ext cx="284522" cy="321850"/>
              </a:xfrm>
              <a:custGeom>
                <a:avLst/>
                <a:gdLst>
                  <a:gd name="T0" fmla="*/ 48 w 303"/>
                  <a:gd name="T1" fmla="*/ 278 h 343"/>
                  <a:gd name="T2" fmla="*/ 75 w 303"/>
                  <a:gd name="T3" fmla="*/ 302 h 343"/>
                  <a:gd name="T4" fmla="*/ 118 w 303"/>
                  <a:gd name="T5" fmla="*/ 309 h 343"/>
                  <a:gd name="T6" fmla="*/ 151 w 303"/>
                  <a:gd name="T7" fmla="*/ 343 h 343"/>
                  <a:gd name="T8" fmla="*/ 206 w 303"/>
                  <a:gd name="T9" fmla="*/ 255 h 343"/>
                  <a:gd name="T10" fmla="*/ 217 w 303"/>
                  <a:gd name="T11" fmla="*/ 233 h 343"/>
                  <a:gd name="T12" fmla="*/ 239 w 303"/>
                  <a:gd name="T13" fmla="*/ 194 h 343"/>
                  <a:gd name="T14" fmla="*/ 299 w 303"/>
                  <a:gd name="T15" fmla="*/ 129 h 343"/>
                  <a:gd name="T16" fmla="*/ 303 w 303"/>
                  <a:gd name="T17" fmla="*/ 106 h 343"/>
                  <a:gd name="T18" fmla="*/ 290 w 303"/>
                  <a:gd name="T19" fmla="*/ 87 h 343"/>
                  <a:gd name="T20" fmla="*/ 285 w 303"/>
                  <a:gd name="T21" fmla="*/ 63 h 343"/>
                  <a:gd name="T22" fmla="*/ 263 w 303"/>
                  <a:gd name="T23" fmla="*/ 57 h 343"/>
                  <a:gd name="T24" fmla="*/ 246 w 303"/>
                  <a:gd name="T25" fmla="*/ 81 h 343"/>
                  <a:gd name="T26" fmla="*/ 234 w 303"/>
                  <a:gd name="T27" fmla="*/ 65 h 343"/>
                  <a:gd name="T28" fmla="*/ 231 w 303"/>
                  <a:gd name="T29" fmla="*/ 23 h 343"/>
                  <a:gd name="T30" fmla="*/ 212 w 303"/>
                  <a:gd name="T31" fmla="*/ 28 h 343"/>
                  <a:gd name="T32" fmla="*/ 195 w 303"/>
                  <a:gd name="T33" fmla="*/ 4 h 343"/>
                  <a:gd name="T34" fmla="*/ 173 w 303"/>
                  <a:gd name="T35" fmla="*/ 4 h 343"/>
                  <a:gd name="T36" fmla="*/ 155 w 303"/>
                  <a:gd name="T37" fmla="*/ 23 h 343"/>
                  <a:gd name="T38" fmla="*/ 130 w 303"/>
                  <a:gd name="T39" fmla="*/ 4 h 343"/>
                  <a:gd name="T40" fmla="*/ 96 w 303"/>
                  <a:gd name="T41" fmla="*/ 0 h 343"/>
                  <a:gd name="T42" fmla="*/ 45 w 303"/>
                  <a:gd name="T43" fmla="*/ 47 h 343"/>
                  <a:gd name="T44" fmla="*/ 19 w 303"/>
                  <a:gd name="T45" fmla="*/ 69 h 343"/>
                  <a:gd name="T46" fmla="*/ 67 w 303"/>
                  <a:gd name="T47" fmla="*/ 141 h 343"/>
                  <a:gd name="T48" fmla="*/ 67 w 303"/>
                  <a:gd name="T49" fmla="*/ 170 h 343"/>
                  <a:gd name="T50" fmla="*/ 45 w 303"/>
                  <a:gd name="T51" fmla="*/ 183 h 343"/>
                  <a:gd name="T52" fmla="*/ 16 w 303"/>
                  <a:gd name="T53" fmla="*/ 220 h 343"/>
                  <a:gd name="T54" fmla="*/ 0 w 303"/>
                  <a:gd name="T55" fmla="*/ 248 h 343"/>
                  <a:gd name="T56" fmla="*/ 48 w 303"/>
                  <a:gd name="T57" fmla="*/ 278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3" h="343">
                    <a:moveTo>
                      <a:pt x="48" y="278"/>
                    </a:moveTo>
                    <a:lnTo>
                      <a:pt x="75" y="302"/>
                    </a:lnTo>
                    <a:lnTo>
                      <a:pt x="118" y="309"/>
                    </a:lnTo>
                    <a:lnTo>
                      <a:pt x="151" y="343"/>
                    </a:lnTo>
                    <a:lnTo>
                      <a:pt x="206" y="255"/>
                    </a:lnTo>
                    <a:lnTo>
                      <a:pt x="217" y="233"/>
                    </a:lnTo>
                    <a:lnTo>
                      <a:pt x="239" y="194"/>
                    </a:lnTo>
                    <a:lnTo>
                      <a:pt x="299" y="129"/>
                    </a:lnTo>
                    <a:lnTo>
                      <a:pt x="303" y="106"/>
                    </a:lnTo>
                    <a:lnTo>
                      <a:pt x="290" y="87"/>
                    </a:lnTo>
                    <a:lnTo>
                      <a:pt x="285" y="63"/>
                    </a:lnTo>
                    <a:lnTo>
                      <a:pt x="263" y="57"/>
                    </a:lnTo>
                    <a:lnTo>
                      <a:pt x="246" y="81"/>
                    </a:lnTo>
                    <a:lnTo>
                      <a:pt x="234" y="65"/>
                    </a:lnTo>
                    <a:lnTo>
                      <a:pt x="231" y="23"/>
                    </a:lnTo>
                    <a:lnTo>
                      <a:pt x="212" y="28"/>
                    </a:lnTo>
                    <a:lnTo>
                      <a:pt x="195" y="4"/>
                    </a:lnTo>
                    <a:lnTo>
                      <a:pt x="173" y="4"/>
                    </a:lnTo>
                    <a:lnTo>
                      <a:pt x="155" y="23"/>
                    </a:lnTo>
                    <a:lnTo>
                      <a:pt x="130" y="4"/>
                    </a:lnTo>
                    <a:lnTo>
                      <a:pt x="96" y="0"/>
                    </a:lnTo>
                    <a:lnTo>
                      <a:pt x="45" y="47"/>
                    </a:lnTo>
                    <a:lnTo>
                      <a:pt x="19" y="69"/>
                    </a:lnTo>
                    <a:lnTo>
                      <a:pt x="67" y="141"/>
                    </a:lnTo>
                    <a:lnTo>
                      <a:pt x="67" y="170"/>
                    </a:lnTo>
                    <a:lnTo>
                      <a:pt x="45" y="183"/>
                    </a:lnTo>
                    <a:lnTo>
                      <a:pt x="16" y="220"/>
                    </a:lnTo>
                    <a:lnTo>
                      <a:pt x="0" y="248"/>
                    </a:lnTo>
                    <a:lnTo>
                      <a:pt x="48" y="278"/>
                    </a:lnTo>
                    <a:close/>
                  </a:path>
                </a:pathLst>
              </a:custGeom>
              <a:grpFill/>
              <a:ln w="12700">
                <a:solidFill>
                  <a:schemeClr val="accent6"/>
                </a:solidFill>
                <a:headEnd/>
                <a:tailEnd/>
              </a:ln>
              <a:effectLst/>
            </p:spPr>
            <p:style>
              <a:lnRef idx="1">
                <a:schemeClr val="accent6"/>
              </a:lnRef>
              <a:fillRef idx="3">
                <a:schemeClr val="accent6"/>
              </a:fillRef>
              <a:effectRef idx="2">
                <a:schemeClr val="accent6"/>
              </a:effectRef>
              <a:fontRef idx="minor">
                <a:schemeClr val="lt1"/>
              </a:fontRef>
            </p:style>
            <p:txBody>
              <a:bodyPr/>
              <a:lstStyle/>
              <a:p>
                <a:endParaRPr lang="es-ES"/>
              </a:p>
            </p:txBody>
          </p:sp>
          <p:sp>
            <p:nvSpPr>
              <p:cNvPr id="125" name="Freeform 42"/>
              <p:cNvSpPr>
                <a:spLocks/>
              </p:cNvSpPr>
              <p:nvPr/>
            </p:nvSpPr>
            <p:spPr bwMode="auto">
              <a:xfrm>
                <a:off x="2899510" y="5109668"/>
                <a:ext cx="395677" cy="426368"/>
              </a:xfrm>
              <a:custGeom>
                <a:avLst/>
                <a:gdLst>
                  <a:gd name="T0" fmla="*/ 93 w 422"/>
                  <a:gd name="T1" fmla="*/ 455 h 455"/>
                  <a:gd name="T2" fmla="*/ 110 w 422"/>
                  <a:gd name="T3" fmla="*/ 439 h 455"/>
                  <a:gd name="T4" fmla="*/ 115 w 422"/>
                  <a:gd name="T5" fmla="*/ 399 h 455"/>
                  <a:gd name="T6" fmla="*/ 154 w 422"/>
                  <a:gd name="T7" fmla="*/ 339 h 455"/>
                  <a:gd name="T8" fmla="*/ 159 w 422"/>
                  <a:gd name="T9" fmla="*/ 291 h 455"/>
                  <a:gd name="T10" fmla="*/ 163 w 422"/>
                  <a:gd name="T11" fmla="*/ 272 h 455"/>
                  <a:gd name="T12" fmla="*/ 176 w 422"/>
                  <a:gd name="T13" fmla="*/ 245 h 455"/>
                  <a:gd name="T14" fmla="*/ 242 w 422"/>
                  <a:gd name="T15" fmla="*/ 179 h 455"/>
                  <a:gd name="T16" fmla="*/ 271 w 422"/>
                  <a:gd name="T17" fmla="*/ 164 h 455"/>
                  <a:gd name="T18" fmla="*/ 327 w 422"/>
                  <a:gd name="T19" fmla="*/ 148 h 455"/>
                  <a:gd name="T20" fmla="*/ 354 w 422"/>
                  <a:gd name="T21" fmla="*/ 126 h 455"/>
                  <a:gd name="T22" fmla="*/ 373 w 422"/>
                  <a:gd name="T23" fmla="*/ 84 h 455"/>
                  <a:gd name="T24" fmla="*/ 393 w 422"/>
                  <a:gd name="T25" fmla="*/ 81 h 455"/>
                  <a:gd name="T26" fmla="*/ 405 w 422"/>
                  <a:gd name="T27" fmla="*/ 70 h 455"/>
                  <a:gd name="T28" fmla="*/ 422 w 422"/>
                  <a:gd name="T29" fmla="*/ 66 h 455"/>
                  <a:gd name="T30" fmla="*/ 419 w 422"/>
                  <a:gd name="T31" fmla="*/ 59 h 455"/>
                  <a:gd name="T32" fmla="*/ 415 w 422"/>
                  <a:gd name="T33" fmla="*/ 43 h 455"/>
                  <a:gd name="T34" fmla="*/ 384 w 422"/>
                  <a:gd name="T35" fmla="*/ 22 h 455"/>
                  <a:gd name="T36" fmla="*/ 361 w 422"/>
                  <a:gd name="T37" fmla="*/ 9 h 455"/>
                  <a:gd name="T38" fmla="*/ 336 w 422"/>
                  <a:gd name="T39" fmla="*/ 4 h 455"/>
                  <a:gd name="T40" fmla="*/ 321 w 422"/>
                  <a:gd name="T41" fmla="*/ 0 h 455"/>
                  <a:gd name="T42" fmla="*/ 271 w 422"/>
                  <a:gd name="T43" fmla="*/ 11 h 455"/>
                  <a:gd name="T44" fmla="*/ 238 w 422"/>
                  <a:gd name="T45" fmla="*/ 31 h 455"/>
                  <a:gd name="T46" fmla="*/ 198 w 422"/>
                  <a:gd name="T47" fmla="*/ 47 h 455"/>
                  <a:gd name="T48" fmla="*/ 169 w 422"/>
                  <a:gd name="T49" fmla="*/ 70 h 455"/>
                  <a:gd name="T50" fmla="*/ 146 w 422"/>
                  <a:gd name="T51" fmla="*/ 94 h 455"/>
                  <a:gd name="T52" fmla="*/ 115 w 422"/>
                  <a:gd name="T53" fmla="*/ 102 h 455"/>
                  <a:gd name="T54" fmla="*/ 88 w 422"/>
                  <a:gd name="T55" fmla="*/ 89 h 455"/>
                  <a:gd name="T56" fmla="*/ 57 w 422"/>
                  <a:gd name="T57" fmla="*/ 77 h 455"/>
                  <a:gd name="T58" fmla="*/ 21 w 422"/>
                  <a:gd name="T59" fmla="*/ 70 h 455"/>
                  <a:gd name="T60" fmla="*/ 0 w 422"/>
                  <a:gd name="T61" fmla="*/ 115 h 455"/>
                  <a:gd name="T62" fmla="*/ 2 w 422"/>
                  <a:gd name="T63" fmla="*/ 138 h 455"/>
                  <a:gd name="T64" fmla="*/ 9 w 422"/>
                  <a:gd name="T65" fmla="*/ 192 h 455"/>
                  <a:gd name="T66" fmla="*/ 5 w 422"/>
                  <a:gd name="T67" fmla="*/ 214 h 455"/>
                  <a:gd name="T68" fmla="*/ 1 w 422"/>
                  <a:gd name="T69" fmla="*/ 252 h 455"/>
                  <a:gd name="T70" fmla="*/ 20 w 422"/>
                  <a:gd name="T71" fmla="*/ 272 h 455"/>
                  <a:gd name="T72" fmla="*/ 13 w 422"/>
                  <a:gd name="T73" fmla="*/ 311 h 455"/>
                  <a:gd name="T74" fmla="*/ 5 w 422"/>
                  <a:gd name="T75" fmla="*/ 343 h 455"/>
                  <a:gd name="T76" fmla="*/ 5 w 422"/>
                  <a:gd name="T77" fmla="*/ 368 h 455"/>
                  <a:gd name="T78" fmla="*/ 9 w 422"/>
                  <a:gd name="T79" fmla="*/ 371 h 455"/>
                  <a:gd name="T80" fmla="*/ 25 w 422"/>
                  <a:gd name="T81" fmla="*/ 380 h 455"/>
                  <a:gd name="T82" fmla="*/ 53 w 422"/>
                  <a:gd name="T83" fmla="*/ 405 h 455"/>
                  <a:gd name="T84" fmla="*/ 68 w 422"/>
                  <a:gd name="T85" fmla="*/ 427 h 455"/>
                  <a:gd name="T86" fmla="*/ 93 w 422"/>
                  <a:gd name="T87" fmla="*/ 45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2" h="455">
                    <a:moveTo>
                      <a:pt x="93" y="455"/>
                    </a:moveTo>
                    <a:lnTo>
                      <a:pt x="110" y="439"/>
                    </a:lnTo>
                    <a:lnTo>
                      <a:pt x="115" y="399"/>
                    </a:lnTo>
                    <a:lnTo>
                      <a:pt x="154" y="339"/>
                    </a:lnTo>
                    <a:lnTo>
                      <a:pt x="159" y="291"/>
                    </a:lnTo>
                    <a:lnTo>
                      <a:pt x="163" y="272"/>
                    </a:lnTo>
                    <a:lnTo>
                      <a:pt x="176" y="245"/>
                    </a:lnTo>
                    <a:lnTo>
                      <a:pt x="242" y="179"/>
                    </a:lnTo>
                    <a:lnTo>
                      <a:pt x="271" y="164"/>
                    </a:lnTo>
                    <a:lnTo>
                      <a:pt x="327" y="148"/>
                    </a:lnTo>
                    <a:lnTo>
                      <a:pt x="354" y="126"/>
                    </a:lnTo>
                    <a:lnTo>
                      <a:pt x="373" y="84"/>
                    </a:lnTo>
                    <a:lnTo>
                      <a:pt x="393" y="81"/>
                    </a:lnTo>
                    <a:lnTo>
                      <a:pt x="405" y="70"/>
                    </a:lnTo>
                    <a:lnTo>
                      <a:pt x="422" y="66"/>
                    </a:lnTo>
                    <a:lnTo>
                      <a:pt x="419" y="59"/>
                    </a:lnTo>
                    <a:lnTo>
                      <a:pt x="415" y="43"/>
                    </a:lnTo>
                    <a:lnTo>
                      <a:pt x="384" y="22"/>
                    </a:lnTo>
                    <a:lnTo>
                      <a:pt x="361" y="9"/>
                    </a:lnTo>
                    <a:lnTo>
                      <a:pt x="336" y="4"/>
                    </a:lnTo>
                    <a:lnTo>
                      <a:pt x="321" y="0"/>
                    </a:lnTo>
                    <a:lnTo>
                      <a:pt x="271" y="11"/>
                    </a:lnTo>
                    <a:lnTo>
                      <a:pt x="238" y="31"/>
                    </a:lnTo>
                    <a:lnTo>
                      <a:pt x="198" y="47"/>
                    </a:lnTo>
                    <a:lnTo>
                      <a:pt x="169" y="70"/>
                    </a:lnTo>
                    <a:lnTo>
                      <a:pt x="146" y="94"/>
                    </a:lnTo>
                    <a:lnTo>
                      <a:pt x="115" y="102"/>
                    </a:lnTo>
                    <a:lnTo>
                      <a:pt x="88" y="89"/>
                    </a:lnTo>
                    <a:lnTo>
                      <a:pt x="57" y="77"/>
                    </a:lnTo>
                    <a:lnTo>
                      <a:pt x="21" y="70"/>
                    </a:lnTo>
                    <a:lnTo>
                      <a:pt x="0" y="115"/>
                    </a:lnTo>
                    <a:lnTo>
                      <a:pt x="2" y="138"/>
                    </a:lnTo>
                    <a:lnTo>
                      <a:pt x="9" y="192"/>
                    </a:lnTo>
                    <a:lnTo>
                      <a:pt x="5" y="214"/>
                    </a:lnTo>
                    <a:lnTo>
                      <a:pt x="1" y="252"/>
                    </a:lnTo>
                    <a:lnTo>
                      <a:pt x="20" y="272"/>
                    </a:lnTo>
                    <a:lnTo>
                      <a:pt x="13" y="311"/>
                    </a:lnTo>
                    <a:lnTo>
                      <a:pt x="5" y="343"/>
                    </a:lnTo>
                    <a:lnTo>
                      <a:pt x="5" y="368"/>
                    </a:lnTo>
                    <a:lnTo>
                      <a:pt x="9" y="371"/>
                    </a:lnTo>
                    <a:lnTo>
                      <a:pt x="25" y="380"/>
                    </a:lnTo>
                    <a:lnTo>
                      <a:pt x="53" y="405"/>
                    </a:lnTo>
                    <a:lnTo>
                      <a:pt x="68" y="427"/>
                    </a:lnTo>
                    <a:lnTo>
                      <a:pt x="93" y="455"/>
                    </a:lnTo>
                    <a:close/>
                  </a:path>
                </a:pathLst>
              </a:custGeom>
              <a:grpFill/>
              <a:ln w="12700">
                <a:solidFill>
                  <a:schemeClr val="accent6"/>
                </a:solidFill>
                <a:headEnd/>
                <a:tailEnd/>
              </a:ln>
              <a:effectLst/>
            </p:spPr>
            <p:style>
              <a:lnRef idx="1">
                <a:schemeClr val="accent6"/>
              </a:lnRef>
              <a:fillRef idx="3">
                <a:schemeClr val="accent6"/>
              </a:fillRef>
              <a:effectRef idx="2">
                <a:schemeClr val="accent6"/>
              </a:effectRef>
              <a:fontRef idx="minor">
                <a:schemeClr val="lt1"/>
              </a:fontRef>
            </p:style>
            <p:txBody>
              <a:bodyPr/>
              <a:lstStyle/>
              <a:p>
                <a:endParaRPr lang="es-ES"/>
              </a:p>
            </p:txBody>
          </p:sp>
        </p:grpSp>
        <p:sp>
          <p:nvSpPr>
            <p:cNvPr id="99" name="Freeform 24"/>
            <p:cNvSpPr>
              <a:spLocks/>
            </p:cNvSpPr>
            <p:nvPr/>
          </p:nvSpPr>
          <p:spPr bwMode="auto">
            <a:xfrm>
              <a:off x="1411533" y="1848368"/>
              <a:ext cx="347850" cy="198930"/>
            </a:xfrm>
            <a:custGeom>
              <a:avLst/>
              <a:gdLst>
                <a:gd name="T0" fmla="*/ 130 w 554"/>
                <a:gd name="T1" fmla="*/ 36 h 317"/>
                <a:gd name="T2" fmla="*/ 134 w 554"/>
                <a:gd name="T3" fmla="*/ 59 h 317"/>
                <a:gd name="T4" fmla="*/ 126 w 554"/>
                <a:gd name="T5" fmla="*/ 87 h 317"/>
                <a:gd name="T6" fmla="*/ 87 w 554"/>
                <a:gd name="T7" fmla="*/ 127 h 317"/>
                <a:gd name="T8" fmla="*/ 39 w 554"/>
                <a:gd name="T9" fmla="*/ 125 h 317"/>
                <a:gd name="T10" fmla="*/ 1 w 554"/>
                <a:gd name="T11" fmla="*/ 139 h 317"/>
                <a:gd name="T12" fmla="*/ 0 w 554"/>
                <a:gd name="T13" fmla="*/ 175 h 317"/>
                <a:gd name="T14" fmla="*/ 44 w 554"/>
                <a:gd name="T15" fmla="*/ 211 h 317"/>
                <a:gd name="T16" fmla="*/ 63 w 554"/>
                <a:gd name="T17" fmla="*/ 227 h 317"/>
                <a:gd name="T18" fmla="*/ 93 w 554"/>
                <a:gd name="T19" fmla="*/ 220 h 317"/>
                <a:gd name="T20" fmla="*/ 135 w 554"/>
                <a:gd name="T21" fmla="*/ 211 h 317"/>
                <a:gd name="T22" fmla="*/ 164 w 554"/>
                <a:gd name="T23" fmla="*/ 269 h 317"/>
                <a:gd name="T24" fmla="*/ 186 w 554"/>
                <a:gd name="T25" fmla="*/ 260 h 317"/>
                <a:gd name="T26" fmla="*/ 238 w 554"/>
                <a:gd name="T27" fmla="*/ 301 h 317"/>
                <a:gd name="T28" fmla="*/ 258 w 554"/>
                <a:gd name="T29" fmla="*/ 317 h 317"/>
                <a:gd name="T30" fmla="*/ 283 w 554"/>
                <a:gd name="T31" fmla="*/ 310 h 317"/>
                <a:gd name="T32" fmla="*/ 307 w 554"/>
                <a:gd name="T33" fmla="*/ 301 h 317"/>
                <a:gd name="T34" fmla="*/ 326 w 554"/>
                <a:gd name="T35" fmla="*/ 299 h 317"/>
                <a:gd name="T36" fmla="*/ 346 w 554"/>
                <a:gd name="T37" fmla="*/ 287 h 317"/>
                <a:gd name="T38" fmla="*/ 360 w 554"/>
                <a:gd name="T39" fmla="*/ 268 h 317"/>
                <a:gd name="T40" fmla="*/ 357 w 554"/>
                <a:gd name="T41" fmla="*/ 245 h 317"/>
                <a:gd name="T42" fmla="*/ 327 w 554"/>
                <a:gd name="T43" fmla="*/ 227 h 317"/>
                <a:gd name="T44" fmla="*/ 327 w 554"/>
                <a:gd name="T45" fmla="*/ 211 h 317"/>
                <a:gd name="T46" fmla="*/ 343 w 554"/>
                <a:gd name="T47" fmla="*/ 198 h 317"/>
                <a:gd name="T48" fmla="*/ 374 w 554"/>
                <a:gd name="T49" fmla="*/ 182 h 317"/>
                <a:gd name="T50" fmla="*/ 396 w 554"/>
                <a:gd name="T51" fmla="*/ 179 h 317"/>
                <a:gd name="T52" fmla="*/ 414 w 554"/>
                <a:gd name="T53" fmla="*/ 197 h 317"/>
                <a:gd name="T54" fmla="*/ 434 w 554"/>
                <a:gd name="T55" fmla="*/ 179 h 317"/>
                <a:gd name="T56" fmla="*/ 455 w 554"/>
                <a:gd name="T57" fmla="*/ 163 h 317"/>
                <a:gd name="T58" fmla="*/ 494 w 554"/>
                <a:gd name="T59" fmla="*/ 141 h 317"/>
                <a:gd name="T60" fmla="*/ 489 w 554"/>
                <a:gd name="T61" fmla="*/ 109 h 317"/>
                <a:gd name="T62" fmla="*/ 513 w 554"/>
                <a:gd name="T63" fmla="*/ 101 h 317"/>
                <a:gd name="T64" fmla="*/ 538 w 554"/>
                <a:gd name="T65" fmla="*/ 78 h 317"/>
                <a:gd name="T66" fmla="*/ 554 w 554"/>
                <a:gd name="T67" fmla="*/ 77 h 317"/>
                <a:gd name="T68" fmla="*/ 552 w 554"/>
                <a:gd name="T69" fmla="*/ 66 h 317"/>
                <a:gd name="T70" fmla="*/ 535 w 554"/>
                <a:gd name="T71" fmla="*/ 59 h 317"/>
                <a:gd name="T72" fmla="*/ 515 w 554"/>
                <a:gd name="T73" fmla="*/ 48 h 317"/>
                <a:gd name="T74" fmla="*/ 493 w 554"/>
                <a:gd name="T75" fmla="*/ 44 h 317"/>
                <a:gd name="T76" fmla="*/ 468 w 554"/>
                <a:gd name="T77" fmla="*/ 44 h 317"/>
                <a:gd name="T78" fmla="*/ 455 w 554"/>
                <a:gd name="T79" fmla="*/ 44 h 317"/>
                <a:gd name="T80" fmla="*/ 450 w 554"/>
                <a:gd name="T81" fmla="*/ 37 h 317"/>
                <a:gd name="T82" fmla="*/ 450 w 554"/>
                <a:gd name="T83" fmla="*/ 25 h 317"/>
                <a:gd name="T84" fmla="*/ 464 w 554"/>
                <a:gd name="T85" fmla="*/ 19 h 317"/>
                <a:gd name="T86" fmla="*/ 475 w 554"/>
                <a:gd name="T87" fmla="*/ 19 h 317"/>
                <a:gd name="T88" fmla="*/ 475 w 554"/>
                <a:gd name="T89" fmla="*/ 7 h 317"/>
                <a:gd name="T90" fmla="*/ 461 w 554"/>
                <a:gd name="T91" fmla="*/ 0 h 317"/>
                <a:gd name="T92" fmla="*/ 425 w 554"/>
                <a:gd name="T93" fmla="*/ 3 h 317"/>
                <a:gd name="T94" fmla="*/ 390 w 554"/>
                <a:gd name="T95" fmla="*/ 12 h 317"/>
                <a:gd name="T96" fmla="*/ 368 w 554"/>
                <a:gd name="T97" fmla="*/ 12 h 317"/>
                <a:gd name="T98" fmla="*/ 339 w 554"/>
                <a:gd name="T99" fmla="*/ 12 h 317"/>
                <a:gd name="T100" fmla="*/ 327 w 554"/>
                <a:gd name="T101" fmla="*/ 3 h 317"/>
                <a:gd name="T102" fmla="*/ 314 w 554"/>
                <a:gd name="T103" fmla="*/ 7 h 317"/>
                <a:gd name="T104" fmla="*/ 299 w 554"/>
                <a:gd name="T105" fmla="*/ 19 h 317"/>
                <a:gd name="T106" fmla="*/ 277 w 554"/>
                <a:gd name="T107" fmla="*/ 25 h 317"/>
                <a:gd name="T108" fmla="*/ 248 w 554"/>
                <a:gd name="T109" fmla="*/ 19 h 317"/>
                <a:gd name="T110" fmla="*/ 235 w 554"/>
                <a:gd name="T111" fmla="*/ 29 h 317"/>
                <a:gd name="T112" fmla="*/ 213 w 554"/>
                <a:gd name="T113" fmla="*/ 44 h 317"/>
                <a:gd name="T114" fmla="*/ 206 w 554"/>
                <a:gd name="T115" fmla="*/ 44 h 317"/>
                <a:gd name="T116" fmla="*/ 178 w 554"/>
                <a:gd name="T117" fmla="*/ 37 h 317"/>
                <a:gd name="T118" fmla="*/ 153 w 554"/>
                <a:gd name="T119" fmla="*/ 37 h 317"/>
                <a:gd name="T120" fmla="*/ 130 w 554"/>
                <a:gd name="T121" fmla="*/ 3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54" h="317">
                  <a:moveTo>
                    <a:pt x="130" y="36"/>
                  </a:moveTo>
                  <a:lnTo>
                    <a:pt x="134" y="59"/>
                  </a:lnTo>
                  <a:lnTo>
                    <a:pt x="126" y="87"/>
                  </a:lnTo>
                  <a:lnTo>
                    <a:pt x="87" y="127"/>
                  </a:lnTo>
                  <a:lnTo>
                    <a:pt x="39" y="125"/>
                  </a:lnTo>
                  <a:lnTo>
                    <a:pt x="1" y="139"/>
                  </a:lnTo>
                  <a:lnTo>
                    <a:pt x="0" y="175"/>
                  </a:lnTo>
                  <a:lnTo>
                    <a:pt x="44" y="211"/>
                  </a:lnTo>
                  <a:lnTo>
                    <a:pt x="63" y="227"/>
                  </a:lnTo>
                  <a:lnTo>
                    <a:pt x="93" y="220"/>
                  </a:lnTo>
                  <a:lnTo>
                    <a:pt x="135" y="211"/>
                  </a:lnTo>
                  <a:lnTo>
                    <a:pt x="164" y="269"/>
                  </a:lnTo>
                  <a:lnTo>
                    <a:pt x="186" y="260"/>
                  </a:lnTo>
                  <a:lnTo>
                    <a:pt x="238" y="301"/>
                  </a:lnTo>
                  <a:lnTo>
                    <a:pt x="258" y="317"/>
                  </a:lnTo>
                  <a:lnTo>
                    <a:pt x="283" y="310"/>
                  </a:lnTo>
                  <a:lnTo>
                    <a:pt x="307" y="301"/>
                  </a:lnTo>
                  <a:lnTo>
                    <a:pt x="326" y="299"/>
                  </a:lnTo>
                  <a:lnTo>
                    <a:pt x="346" y="287"/>
                  </a:lnTo>
                  <a:lnTo>
                    <a:pt x="360" y="268"/>
                  </a:lnTo>
                  <a:lnTo>
                    <a:pt x="357" y="245"/>
                  </a:lnTo>
                  <a:lnTo>
                    <a:pt x="327" y="227"/>
                  </a:lnTo>
                  <a:lnTo>
                    <a:pt x="327" y="211"/>
                  </a:lnTo>
                  <a:lnTo>
                    <a:pt x="343" y="198"/>
                  </a:lnTo>
                  <a:lnTo>
                    <a:pt x="374" y="182"/>
                  </a:lnTo>
                  <a:lnTo>
                    <a:pt x="396" y="179"/>
                  </a:lnTo>
                  <a:lnTo>
                    <a:pt x="414" y="197"/>
                  </a:lnTo>
                  <a:lnTo>
                    <a:pt x="434" y="179"/>
                  </a:lnTo>
                  <a:lnTo>
                    <a:pt x="455" y="163"/>
                  </a:lnTo>
                  <a:lnTo>
                    <a:pt x="494" y="141"/>
                  </a:lnTo>
                  <a:lnTo>
                    <a:pt x="489" y="109"/>
                  </a:lnTo>
                  <a:lnTo>
                    <a:pt x="513" y="101"/>
                  </a:lnTo>
                  <a:lnTo>
                    <a:pt x="538" y="78"/>
                  </a:lnTo>
                  <a:lnTo>
                    <a:pt x="554" y="77"/>
                  </a:lnTo>
                  <a:lnTo>
                    <a:pt x="552" y="66"/>
                  </a:lnTo>
                  <a:lnTo>
                    <a:pt x="535" y="59"/>
                  </a:lnTo>
                  <a:lnTo>
                    <a:pt x="515" y="48"/>
                  </a:lnTo>
                  <a:lnTo>
                    <a:pt x="493" y="44"/>
                  </a:lnTo>
                  <a:lnTo>
                    <a:pt x="468" y="44"/>
                  </a:lnTo>
                  <a:lnTo>
                    <a:pt x="455" y="44"/>
                  </a:lnTo>
                  <a:lnTo>
                    <a:pt x="450" y="37"/>
                  </a:lnTo>
                  <a:lnTo>
                    <a:pt x="450" y="25"/>
                  </a:lnTo>
                  <a:lnTo>
                    <a:pt x="464" y="19"/>
                  </a:lnTo>
                  <a:lnTo>
                    <a:pt x="475" y="19"/>
                  </a:lnTo>
                  <a:lnTo>
                    <a:pt x="475" y="7"/>
                  </a:lnTo>
                  <a:lnTo>
                    <a:pt x="461" y="0"/>
                  </a:lnTo>
                  <a:lnTo>
                    <a:pt x="425" y="3"/>
                  </a:lnTo>
                  <a:lnTo>
                    <a:pt x="390" y="12"/>
                  </a:lnTo>
                  <a:lnTo>
                    <a:pt x="368" y="12"/>
                  </a:lnTo>
                  <a:lnTo>
                    <a:pt x="339" y="12"/>
                  </a:lnTo>
                  <a:lnTo>
                    <a:pt x="327" y="3"/>
                  </a:lnTo>
                  <a:lnTo>
                    <a:pt x="314" y="7"/>
                  </a:lnTo>
                  <a:lnTo>
                    <a:pt x="299" y="19"/>
                  </a:lnTo>
                  <a:lnTo>
                    <a:pt x="277" y="25"/>
                  </a:lnTo>
                  <a:lnTo>
                    <a:pt x="248" y="19"/>
                  </a:lnTo>
                  <a:lnTo>
                    <a:pt x="235" y="29"/>
                  </a:lnTo>
                  <a:lnTo>
                    <a:pt x="213" y="44"/>
                  </a:lnTo>
                  <a:lnTo>
                    <a:pt x="206" y="44"/>
                  </a:lnTo>
                  <a:lnTo>
                    <a:pt x="178" y="37"/>
                  </a:lnTo>
                  <a:lnTo>
                    <a:pt x="153" y="37"/>
                  </a:lnTo>
                  <a:lnTo>
                    <a:pt x="130" y="36"/>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00" name="Freeform 50"/>
            <p:cNvSpPr>
              <a:spLocks/>
            </p:cNvSpPr>
            <p:nvPr/>
          </p:nvSpPr>
          <p:spPr bwMode="auto">
            <a:xfrm>
              <a:off x="1718263" y="1870038"/>
              <a:ext cx="188928" cy="106133"/>
            </a:xfrm>
            <a:custGeom>
              <a:avLst/>
              <a:gdLst>
                <a:gd name="T0" fmla="*/ 367 w 380"/>
                <a:gd name="T1" fmla="*/ 161 h 214"/>
                <a:gd name="T2" fmla="*/ 380 w 380"/>
                <a:gd name="T3" fmla="*/ 122 h 214"/>
                <a:gd name="T4" fmla="*/ 380 w 380"/>
                <a:gd name="T5" fmla="*/ 52 h 214"/>
                <a:gd name="T6" fmla="*/ 346 w 380"/>
                <a:gd name="T7" fmla="*/ 31 h 214"/>
                <a:gd name="T8" fmla="*/ 309 w 380"/>
                <a:gd name="T9" fmla="*/ 37 h 214"/>
                <a:gd name="T10" fmla="*/ 263 w 380"/>
                <a:gd name="T11" fmla="*/ 21 h 214"/>
                <a:gd name="T12" fmla="*/ 245 w 380"/>
                <a:gd name="T13" fmla="*/ 0 h 214"/>
                <a:gd name="T14" fmla="*/ 172 w 380"/>
                <a:gd name="T15" fmla="*/ 11 h 214"/>
                <a:gd name="T16" fmla="*/ 145 w 380"/>
                <a:gd name="T17" fmla="*/ 16 h 214"/>
                <a:gd name="T18" fmla="*/ 137 w 380"/>
                <a:gd name="T19" fmla="*/ 37 h 214"/>
                <a:gd name="T20" fmla="*/ 147 w 380"/>
                <a:gd name="T21" fmla="*/ 55 h 214"/>
                <a:gd name="T22" fmla="*/ 130 w 380"/>
                <a:gd name="T23" fmla="*/ 57 h 214"/>
                <a:gd name="T24" fmla="*/ 110 w 380"/>
                <a:gd name="T25" fmla="*/ 52 h 214"/>
                <a:gd name="T26" fmla="*/ 66 w 380"/>
                <a:gd name="T27" fmla="*/ 55 h 214"/>
                <a:gd name="T28" fmla="*/ 29 w 380"/>
                <a:gd name="T29" fmla="*/ 86 h 214"/>
                <a:gd name="T30" fmla="*/ 0 w 380"/>
                <a:gd name="T31" fmla="*/ 95 h 214"/>
                <a:gd name="T32" fmla="*/ 7 w 380"/>
                <a:gd name="T33" fmla="*/ 135 h 214"/>
                <a:gd name="T34" fmla="*/ 42 w 380"/>
                <a:gd name="T35" fmla="*/ 136 h 214"/>
                <a:gd name="T36" fmla="*/ 81 w 380"/>
                <a:gd name="T37" fmla="*/ 145 h 214"/>
                <a:gd name="T38" fmla="*/ 105 w 380"/>
                <a:gd name="T39" fmla="*/ 170 h 214"/>
                <a:gd name="T40" fmla="*/ 142 w 380"/>
                <a:gd name="T41" fmla="*/ 160 h 214"/>
                <a:gd name="T42" fmla="*/ 172 w 380"/>
                <a:gd name="T43" fmla="*/ 170 h 214"/>
                <a:gd name="T44" fmla="*/ 209 w 380"/>
                <a:gd name="T45" fmla="*/ 191 h 214"/>
                <a:gd name="T46" fmla="*/ 241 w 380"/>
                <a:gd name="T47" fmla="*/ 210 h 214"/>
                <a:gd name="T48" fmla="*/ 274 w 380"/>
                <a:gd name="T49" fmla="*/ 214 h 214"/>
                <a:gd name="T50" fmla="*/ 322 w 380"/>
                <a:gd name="T51" fmla="*/ 204 h 214"/>
                <a:gd name="T52" fmla="*/ 327 w 380"/>
                <a:gd name="T53" fmla="*/ 175 h 214"/>
                <a:gd name="T54" fmla="*/ 367 w 380"/>
                <a:gd name="T55" fmla="*/ 161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80" h="214">
                  <a:moveTo>
                    <a:pt x="367" y="161"/>
                  </a:moveTo>
                  <a:lnTo>
                    <a:pt x="380" y="122"/>
                  </a:lnTo>
                  <a:lnTo>
                    <a:pt x="380" y="52"/>
                  </a:lnTo>
                  <a:lnTo>
                    <a:pt x="346" y="31"/>
                  </a:lnTo>
                  <a:lnTo>
                    <a:pt x="309" y="37"/>
                  </a:lnTo>
                  <a:lnTo>
                    <a:pt x="263" y="21"/>
                  </a:lnTo>
                  <a:lnTo>
                    <a:pt x="245" y="0"/>
                  </a:lnTo>
                  <a:lnTo>
                    <a:pt x="172" y="11"/>
                  </a:lnTo>
                  <a:lnTo>
                    <a:pt x="145" y="16"/>
                  </a:lnTo>
                  <a:lnTo>
                    <a:pt x="137" y="37"/>
                  </a:lnTo>
                  <a:lnTo>
                    <a:pt x="147" y="55"/>
                  </a:lnTo>
                  <a:lnTo>
                    <a:pt x="130" y="57"/>
                  </a:lnTo>
                  <a:lnTo>
                    <a:pt x="110" y="52"/>
                  </a:lnTo>
                  <a:lnTo>
                    <a:pt x="66" y="55"/>
                  </a:lnTo>
                  <a:lnTo>
                    <a:pt x="29" y="86"/>
                  </a:lnTo>
                  <a:lnTo>
                    <a:pt x="0" y="95"/>
                  </a:lnTo>
                  <a:lnTo>
                    <a:pt x="7" y="135"/>
                  </a:lnTo>
                  <a:lnTo>
                    <a:pt x="42" y="136"/>
                  </a:lnTo>
                  <a:lnTo>
                    <a:pt x="81" y="145"/>
                  </a:lnTo>
                  <a:lnTo>
                    <a:pt x="105" y="170"/>
                  </a:lnTo>
                  <a:lnTo>
                    <a:pt x="142" y="160"/>
                  </a:lnTo>
                  <a:lnTo>
                    <a:pt x="172" y="170"/>
                  </a:lnTo>
                  <a:lnTo>
                    <a:pt x="209" y="191"/>
                  </a:lnTo>
                  <a:lnTo>
                    <a:pt x="241" y="210"/>
                  </a:lnTo>
                  <a:lnTo>
                    <a:pt x="274" y="214"/>
                  </a:lnTo>
                  <a:lnTo>
                    <a:pt x="322" y="204"/>
                  </a:lnTo>
                  <a:lnTo>
                    <a:pt x="327" y="175"/>
                  </a:lnTo>
                  <a:lnTo>
                    <a:pt x="367" y="161"/>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01" name="Freeform 54"/>
            <p:cNvSpPr>
              <a:spLocks/>
            </p:cNvSpPr>
            <p:nvPr/>
          </p:nvSpPr>
          <p:spPr bwMode="auto">
            <a:xfrm>
              <a:off x="1882742" y="1884486"/>
              <a:ext cx="139473" cy="98354"/>
            </a:xfrm>
            <a:custGeom>
              <a:avLst/>
              <a:gdLst>
                <a:gd name="T0" fmla="*/ 223 w 223"/>
                <a:gd name="T1" fmla="*/ 19 h 157"/>
                <a:gd name="T2" fmla="*/ 220 w 223"/>
                <a:gd name="T3" fmla="*/ 0 h 157"/>
                <a:gd name="T4" fmla="*/ 182 w 223"/>
                <a:gd name="T5" fmla="*/ 5 h 157"/>
                <a:gd name="T6" fmla="*/ 149 w 223"/>
                <a:gd name="T7" fmla="*/ 22 h 157"/>
                <a:gd name="T8" fmla="*/ 99 w 223"/>
                <a:gd name="T9" fmla="*/ 28 h 157"/>
                <a:gd name="T10" fmla="*/ 40 w 223"/>
                <a:gd name="T11" fmla="*/ 16 h 157"/>
                <a:gd name="T12" fmla="*/ 40 w 223"/>
                <a:gd name="T13" fmla="*/ 74 h 157"/>
                <a:gd name="T14" fmla="*/ 30 w 223"/>
                <a:gd name="T15" fmla="*/ 104 h 157"/>
                <a:gd name="T16" fmla="*/ 0 w 223"/>
                <a:gd name="T17" fmla="*/ 116 h 157"/>
                <a:gd name="T18" fmla="*/ 39 w 223"/>
                <a:gd name="T19" fmla="*/ 148 h 157"/>
                <a:gd name="T20" fmla="*/ 73 w 223"/>
                <a:gd name="T21" fmla="*/ 157 h 157"/>
                <a:gd name="T22" fmla="*/ 100 w 223"/>
                <a:gd name="T23" fmla="*/ 153 h 157"/>
                <a:gd name="T24" fmla="*/ 122 w 223"/>
                <a:gd name="T25" fmla="*/ 135 h 157"/>
                <a:gd name="T26" fmla="*/ 154 w 223"/>
                <a:gd name="T27" fmla="*/ 131 h 157"/>
                <a:gd name="T28" fmla="*/ 155 w 223"/>
                <a:gd name="T29" fmla="*/ 93 h 157"/>
                <a:gd name="T30" fmla="*/ 173 w 223"/>
                <a:gd name="T31" fmla="*/ 63 h 157"/>
                <a:gd name="T32" fmla="*/ 200 w 223"/>
                <a:gd name="T33" fmla="*/ 45 h 157"/>
                <a:gd name="T34" fmla="*/ 223 w 223"/>
                <a:gd name="T35" fmla="*/ 1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3" h="157">
                  <a:moveTo>
                    <a:pt x="223" y="19"/>
                  </a:moveTo>
                  <a:lnTo>
                    <a:pt x="220" y="0"/>
                  </a:lnTo>
                  <a:lnTo>
                    <a:pt x="182" y="5"/>
                  </a:lnTo>
                  <a:lnTo>
                    <a:pt x="149" y="22"/>
                  </a:lnTo>
                  <a:lnTo>
                    <a:pt x="99" y="28"/>
                  </a:lnTo>
                  <a:lnTo>
                    <a:pt x="40" y="16"/>
                  </a:lnTo>
                  <a:lnTo>
                    <a:pt x="40" y="74"/>
                  </a:lnTo>
                  <a:lnTo>
                    <a:pt x="30" y="104"/>
                  </a:lnTo>
                  <a:lnTo>
                    <a:pt x="0" y="116"/>
                  </a:lnTo>
                  <a:lnTo>
                    <a:pt x="39" y="148"/>
                  </a:lnTo>
                  <a:lnTo>
                    <a:pt x="73" y="157"/>
                  </a:lnTo>
                  <a:lnTo>
                    <a:pt x="100" y="153"/>
                  </a:lnTo>
                  <a:lnTo>
                    <a:pt x="122" y="135"/>
                  </a:lnTo>
                  <a:lnTo>
                    <a:pt x="154" y="131"/>
                  </a:lnTo>
                  <a:lnTo>
                    <a:pt x="155" y="93"/>
                  </a:lnTo>
                  <a:lnTo>
                    <a:pt x="173" y="63"/>
                  </a:lnTo>
                  <a:lnTo>
                    <a:pt x="200" y="45"/>
                  </a:lnTo>
                  <a:lnTo>
                    <a:pt x="223" y="19"/>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02" name="Freeform 56"/>
            <p:cNvSpPr>
              <a:spLocks/>
            </p:cNvSpPr>
            <p:nvPr/>
          </p:nvSpPr>
          <p:spPr bwMode="auto">
            <a:xfrm>
              <a:off x="1749380" y="1949500"/>
              <a:ext cx="196151" cy="183927"/>
            </a:xfrm>
            <a:custGeom>
              <a:avLst/>
              <a:gdLst>
                <a:gd name="T0" fmla="*/ 287 w 312"/>
                <a:gd name="T1" fmla="*/ 53 h 293"/>
                <a:gd name="T2" fmla="*/ 251 w 312"/>
                <a:gd name="T3" fmla="*/ 44 h 293"/>
                <a:gd name="T4" fmla="*/ 212 w 312"/>
                <a:gd name="T5" fmla="*/ 12 h 293"/>
                <a:gd name="T6" fmla="*/ 204 w 312"/>
                <a:gd name="T7" fmla="*/ 34 h 293"/>
                <a:gd name="T8" fmla="*/ 171 w 312"/>
                <a:gd name="T9" fmla="*/ 42 h 293"/>
                <a:gd name="T10" fmla="*/ 152 w 312"/>
                <a:gd name="T11" fmla="*/ 41 h 293"/>
                <a:gd name="T12" fmla="*/ 136 w 312"/>
                <a:gd name="T13" fmla="*/ 36 h 293"/>
                <a:gd name="T14" fmla="*/ 89 w 312"/>
                <a:gd name="T15" fmla="*/ 11 h 293"/>
                <a:gd name="T16" fmla="*/ 64 w 312"/>
                <a:gd name="T17" fmla="*/ 0 h 293"/>
                <a:gd name="T18" fmla="*/ 32 w 312"/>
                <a:gd name="T19" fmla="*/ 7 h 293"/>
                <a:gd name="T20" fmla="*/ 48 w 312"/>
                <a:gd name="T21" fmla="*/ 42 h 293"/>
                <a:gd name="T22" fmla="*/ 52 w 312"/>
                <a:gd name="T23" fmla="*/ 64 h 293"/>
                <a:gd name="T24" fmla="*/ 44 w 312"/>
                <a:gd name="T25" fmla="*/ 86 h 293"/>
                <a:gd name="T26" fmla="*/ 13 w 312"/>
                <a:gd name="T27" fmla="*/ 92 h 293"/>
                <a:gd name="T28" fmla="*/ 0 w 312"/>
                <a:gd name="T29" fmla="*/ 100 h 293"/>
                <a:gd name="T30" fmla="*/ 4 w 312"/>
                <a:gd name="T31" fmla="*/ 113 h 293"/>
                <a:gd name="T32" fmla="*/ 34 w 312"/>
                <a:gd name="T33" fmla="*/ 118 h 293"/>
                <a:gd name="T34" fmla="*/ 64 w 312"/>
                <a:gd name="T35" fmla="*/ 126 h 293"/>
                <a:gd name="T36" fmla="*/ 75 w 312"/>
                <a:gd name="T37" fmla="*/ 154 h 293"/>
                <a:gd name="T38" fmla="*/ 71 w 312"/>
                <a:gd name="T39" fmla="*/ 181 h 293"/>
                <a:gd name="T40" fmla="*/ 85 w 312"/>
                <a:gd name="T41" fmla="*/ 207 h 293"/>
                <a:gd name="T42" fmla="*/ 112 w 312"/>
                <a:gd name="T43" fmla="*/ 228 h 293"/>
                <a:gd name="T44" fmla="*/ 140 w 312"/>
                <a:gd name="T45" fmla="*/ 247 h 293"/>
                <a:gd name="T46" fmla="*/ 171 w 312"/>
                <a:gd name="T47" fmla="*/ 277 h 293"/>
                <a:gd name="T48" fmla="*/ 193 w 312"/>
                <a:gd name="T49" fmla="*/ 286 h 293"/>
                <a:gd name="T50" fmla="*/ 238 w 312"/>
                <a:gd name="T51" fmla="*/ 293 h 293"/>
                <a:gd name="T52" fmla="*/ 241 w 312"/>
                <a:gd name="T53" fmla="*/ 261 h 293"/>
                <a:gd name="T54" fmla="*/ 236 w 312"/>
                <a:gd name="T55" fmla="*/ 228 h 293"/>
                <a:gd name="T56" fmla="*/ 260 w 312"/>
                <a:gd name="T57" fmla="*/ 215 h 293"/>
                <a:gd name="T58" fmla="*/ 255 w 312"/>
                <a:gd name="T59" fmla="*/ 193 h 293"/>
                <a:gd name="T60" fmla="*/ 275 w 312"/>
                <a:gd name="T61" fmla="*/ 152 h 293"/>
                <a:gd name="T62" fmla="*/ 284 w 312"/>
                <a:gd name="T63" fmla="*/ 103 h 293"/>
                <a:gd name="T64" fmla="*/ 307 w 312"/>
                <a:gd name="T65" fmla="*/ 95 h 293"/>
                <a:gd name="T66" fmla="*/ 312 w 312"/>
                <a:gd name="T67" fmla="*/ 49 h 293"/>
                <a:gd name="T68" fmla="*/ 287 w 312"/>
                <a:gd name="T69" fmla="*/ 5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2" h="293">
                  <a:moveTo>
                    <a:pt x="287" y="53"/>
                  </a:moveTo>
                  <a:lnTo>
                    <a:pt x="251" y="44"/>
                  </a:lnTo>
                  <a:lnTo>
                    <a:pt x="212" y="12"/>
                  </a:lnTo>
                  <a:lnTo>
                    <a:pt x="204" y="34"/>
                  </a:lnTo>
                  <a:lnTo>
                    <a:pt x="171" y="42"/>
                  </a:lnTo>
                  <a:lnTo>
                    <a:pt x="152" y="41"/>
                  </a:lnTo>
                  <a:lnTo>
                    <a:pt x="136" y="36"/>
                  </a:lnTo>
                  <a:lnTo>
                    <a:pt x="89" y="11"/>
                  </a:lnTo>
                  <a:lnTo>
                    <a:pt x="64" y="0"/>
                  </a:lnTo>
                  <a:lnTo>
                    <a:pt x="32" y="7"/>
                  </a:lnTo>
                  <a:lnTo>
                    <a:pt x="48" y="42"/>
                  </a:lnTo>
                  <a:lnTo>
                    <a:pt x="52" y="64"/>
                  </a:lnTo>
                  <a:lnTo>
                    <a:pt x="44" y="86"/>
                  </a:lnTo>
                  <a:lnTo>
                    <a:pt x="13" y="92"/>
                  </a:lnTo>
                  <a:lnTo>
                    <a:pt x="0" y="100"/>
                  </a:lnTo>
                  <a:lnTo>
                    <a:pt x="4" y="113"/>
                  </a:lnTo>
                  <a:lnTo>
                    <a:pt x="34" y="118"/>
                  </a:lnTo>
                  <a:lnTo>
                    <a:pt x="64" y="126"/>
                  </a:lnTo>
                  <a:lnTo>
                    <a:pt x="75" y="154"/>
                  </a:lnTo>
                  <a:lnTo>
                    <a:pt x="71" y="181"/>
                  </a:lnTo>
                  <a:lnTo>
                    <a:pt x="85" y="207"/>
                  </a:lnTo>
                  <a:lnTo>
                    <a:pt x="112" y="228"/>
                  </a:lnTo>
                  <a:lnTo>
                    <a:pt x="140" y="247"/>
                  </a:lnTo>
                  <a:lnTo>
                    <a:pt x="171" y="277"/>
                  </a:lnTo>
                  <a:lnTo>
                    <a:pt x="193" y="286"/>
                  </a:lnTo>
                  <a:lnTo>
                    <a:pt x="238" y="293"/>
                  </a:lnTo>
                  <a:lnTo>
                    <a:pt x="241" y="261"/>
                  </a:lnTo>
                  <a:lnTo>
                    <a:pt x="236" y="228"/>
                  </a:lnTo>
                  <a:lnTo>
                    <a:pt x="260" y="215"/>
                  </a:lnTo>
                  <a:lnTo>
                    <a:pt x="255" y="193"/>
                  </a:lnTo>
                  <a:lnTo>
                    <a:pt x="275" y="152"/>
                  </a:lnTo>
                  <a:lnTo>
                    <a:pt x="284" y="103"/>
                  </a:lnTo>
                  <a:lnTo>
                    <a:pt x="307" y="95"/>
                  </a:lnTo>
                  <a:lnTo>
                    <a:pt x="312" y="49"/>
                  </a:lnTo>
                  <a:lnTo>
                    <a:pt x="287" y="53"/>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03" name="Freeform 19"/>
            <p:cNvSpPr>
              <a:spLocks/>
            </p:cNvSpPr>
            <p:nvPr/>
          </p:nvSpPr>
          <p:spPr bwMode="auto">
            <a:xfrm>
              <a:off x="2019436" y="2457938"/>
              <a:ext cx="434534" cy="371188"/>
            </a:xfrm>
            <a:custGeom>
              <a:avLst/>
              <a:gdLst>
                <a:gd name="T0" fmla="*/ 248 w 692"/>
                <a:gd name="T1" fmla="*/ 72 h 591"/>
                <a:gd name="T2" fmla="*/ 314 w 692"/>
                <a:gd name="T3" fmla="*/ 48 h 591"/>
                <a:gd name="T4" fmla="*/ 451 w 692"/>
                <a:gd name="T5" fmla="*/ 38 h 591"/>
                <a:gd name="T6" fmla="*/ 586 w 692"/>
                <a:gd name="T7" fmla="*/ 0 h 591"/>
                <a:gd name="T8" fmla="*/ 692 w 692"/>
                <a:gd name="T9" fmla="*/ 39 h 591"/>
                <a:gd name="T10" fmla="*/ 671 w 692"/>
                <a:gd name="T11" fmla="*/ 60 h 591"/>
                <a:gd name="T12" fmla="*/ 680 w 692"/>
                <a:gd name="T13" fmla="*/ 99 h 591"/>
                <a:gd name="T14" fmla="*/ 682 w 692"/>
                <a:gd name="T15" fmla="*/ 131 h 591"/>
                <a:gd name="T16" fmla="*/ 667 w 692"/>
                <a:gd name="T17" fmla="*/ 160 h 591"/>
                <a:gd name="T18" fmla="*/ 670 w 692"/>
                <a:gd name="T19" fmla="*/ 187 h 591"/>
                <a:gd name="T20" fmla="*/ 652 w 692"/>
                <a:gd name="T21" fmla="*/ 212 h 591"/>
                <a:gd name="T22" fmla="*/ 635 w 692"/>
                <a:gd name="T23" fmla="*/ 214 h 591"/>
                <a:gd name="T24" fmla="*/ 617 w 692"/>
                <a:gd name="T25" fmla="*/ 233 h 591"/>
                <a:gd name="T26" fmla="*/ 595 w 692"/>
                <a:gd name="T27" fmla="*/ 212 h 591"/>
                <a:gd name="T28" fmla="*/ 563 w 692"/>
                <a:gd name="T29" fmla="*/ 210 h 591"/>
                <a:gd name="T30" fmla="*/ 541 w 692"/>
                <a:gd name="T31" fmla="*/ 223 h 591"/>
                <a:gd name="T32" fmla="*/ 506 w 692"/>
                <a:gd name="T33" fmla="*/ 256 h 591"/>
                <a:gd name="T34" fmla="*/ 484 w 692"/>
                <a:gd name="T35" fmla="*/ 279 h 591"/>
                <a:gd name="T36" fmla="*/ 529 w 692"/>
                <a:gd name="T37" fmla="*/ 346 h 591"/>
                <a:gd name="T38" fmla="*/ 529 w 692"/>
                <a:gd name="T39" fmla="*/ 380 h 591"/>
                <a:gd name="T40" fmla="*/ 513 w 692"/>
                <a:gd name="T41" fmla="*/ 390 h 591"/>
                <a:gd name="T42" fmla="*/ 480 w 692"/>
                <a:gd name="T43" fmla="*/ 427 h 591"/>
                <a:gd name="T44" fmla="*/ 464 w 692"/>
                <a:gd name="T45" fmla="*/ 458 h 591"/>
                <a:gd name="T46" fmla="*/ 445 w 692"/>
                <a:gd name="T47" fmla="*/ 441 h 591"/>
                <a:gd name="T48" fmla="*/ 426 w 692"/>
                <a:gd name="T49" fmla="*/ 434 h 591"/>
                <a:gd name="T50" fmla="*/ 418 w 692"/>
                <a:gd name="T51" fmla="*/ 443 h 591"/>
                <a:gd name="T52" fmla="*/ 419 w 692"/>
                <a:gd name="T53" fmla="*/ 486 h 591"/>
                <a:gd name="T54" fmla="*/ 413 w 692"/>
                <a:gd name="T55" fmla="*/ 513 h 591"/>
                <a:gd name="T56" fmla="*/ 404 w 692"/>
                <a:gd name="T57" fmla="*/ 518 h 591"/>
                <a:gd name="T58" fmla="*/ 366 w 692"/>
                <a:gd name="T59" fmla="*/ 535 h 591"/>
                <a:gd name="T60" fmla="*/ 358 w 692"/>
                <a:gd name="T61" fmla="*/ 548 h 591"/>
                <a:gd name="T62" fmla="*/ 350 w 692"/>
                <a:gd name="T63" fmla="*/ 570 h 591"/>
                <a:gd name="T64" fmla="*/ 341 w 692"/>
                <a:gd name="T65" fmla="*/ 588 h 591"/>
                <a:gd name="T66" fmla="*/ 329 w 692"/>
                <a:gd name="T67" fmla="*/ 591 h 591"/>
                <a:gd name="T68" fmla="*/ 307 w 692"/>
                <a:gd name="T69" fmla="*/ 588 h 591"/>
                <a:gd name="T70" fmla="*/ 296 w 692"/>
                <a:gd name="T71" fmla="*/ 578 h 591"/>
                <a:gd name="T72" fmla="*/ 296 w 692"/>
                <a:gd name="T73" fmla="*/ 554 h 591"/>
                <a:gd name="T74" fmla="*/ 282 w 692"/>
                <a:gd name="T75" fmla="*/ 543 h 591"/>
                <a:gd name="T76" fmla="*/ 226 w 692"/>
                <a:gd name="T77" fmla="*/ 577 h 591"/>
                <a:gd name="T78" fmla="*/ 212 w 692"/>
                <a:gd name="T79" fmla="*/ 551 h 591"/>
                <a:gd name="T80" fmla="*/ 190 w 692"/>
                <a:gd name="T81" fmla="*/ 540 h 591"/>
                <a:gd name="T82" fmla="*/ 156 w 692"/>
                <a:gd name="T83" fmla="*/ 526 h 591"/>
                <a:gd name="T84" fmla="*/ 92 w 692"/>
                <a:gd name="T85" fmla="*/ 432 h 591"/>
                <a:gd name="T86" fmla="*/ 54 w 692"/>
                <a:gd name="T87" fmla="*/ 453 h 591"/>
                <a:gd name="T88" fmla="*/ 0 w 692"/>
                <a:gd name="T89" fmla="*/ 355 h 591"/>
                <a:gd name="T90" fmla="*/ 22 w 692"/>
                <a:gd name="T91" fmla="*/ 355 h 591"/>
                <a:gd name="T92" fmla="*/ 50 w 692"/>
                <a:gd name="T93" fmla="*/ 321 h 591"/>
                <a:gd name="T94" fmla="*/ 72 w 692"/>
                <a:gd name="T95" fmla="*/ 284 h 591"/>
                <a:gd name="T96" fmla="*/ 112 w 692"/>
                <a:gd name="T97" fmla="*/ 284 h 591"/>
                <a:gd name="T98" fmla="*/ 114 w 692"/>
                <a:gd name="T99" fmla="*/ 258 h 591"/>
                <a:gd name="T100" fmla="*/ 90 w 692"/>
                <a:gd name="T101" fmla="*/ 250 h 591"/>
                <a:gd name="T102" fmla="*/ 90 w 692"/>
                <a:gd name="T103" fmla="*/ 154 h 591"/>
                <a:gd name="T104" fmla="*/ 248 w 692"/>
                <a:gd name="T105" fmla="*/ 72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2" h="591">
                  <a:moveTo>
                    <a:pt x="248" y="72"/>
                  </a:moveTo>
                  <a:lnTo>
                    <a:pt x="314" y="48"/>
                  </a:lnTo>
                  <a:lnTo>
                    <a:pt x="451" y="38"/>
                  </a:lnTo>
                  <a:lnTo>
                    <a:pt x="586" y="0"/>
                  </a:lnTo>
                  <a:lnTo>
                    <a:pt x="692" y="39"/>
                  </a:lnTo>
                  <a:lnTo>
                    <a:pt x="671" y="60"/>
                  </a:lnTo>
                  <a:lnTo>
                    <a:pt x="680" y="99"/>
                  </a:lnTo>
                  <a:lnTo>
                    <a:pt x="682" y="131"/>
                  </a:lnTo>
                  <a:lnTo>
                    <a:pt x="667" y="160"/>
                  </a:lnTo>
                  <a:lnTo>
                    <a:pt x="670" y="187"/>
                  </a:lnTo>
                  <a:lnTo>
                    <a:pt x="652" y="212"/>
                  </a:lnTo>
                  <a:lnTo>
                    <a:pt x="635" y="214"/>
                  </a:lnTo>
                  <a:lnTo>
                    <a:pt x="617" y="233"/>
                  </a:lnTo>
                  <a:lnTo>
                    <a:pt x="595" y="212"/>
                  </a:lnTo>
                  <a:lnTo>
                    <a:pt x="563" y="210"/>
                  </a:lnTo>
                  <a:lnTo>
                    <a:pt x="541" y="223"/>
                  </a:lnTo>
                  <a:lnTo>
                    <a:pt x="506" y="256"/>
                  </a:lnTo>
                  <a:lnTo>
                    <a:pt x="484" y="279"/>
                  </a:lnTo>
                  <a:lnTo>
                    <a:pt x="529" y="346"/>
                  </a:lnTo>
                  <a:lnTo>
                    <a:pt x="529" y="380"/>
                  </a:lnTo>
                  <a:lnTo>
                    <a:pt x="513" y="390"/>
                  </a:lnTo>
                  <a:lnTo>
                    <a:pt x="480" y="427"/>
                  </a:lnTo>
                  <a:lnTo>
                    <a:pt x="464" y="458"/>
                  </a:lnTo>
                  <a:lnTo>
                    <a:pt x="445" y="441"/>
                  </a:lnTo>
                  <a:lnTo>
                    <a:pt x="426" y="434"/>
                  </a:lnTo>
                  <a:lnTo>
                    <a:pt x="418" y="443"/>
                  </a:lnTo>
                  <a:lnTo>
                    <a:pt x="419" y="486"/>
                  </a:lnTo>
                  <a:lnTo>
                    <a:pt x="413" y="513"/>
                  </a:lnTo>
                  <a:lnTo>
                    <a:pt x="404" y="518"/>
                  </a:lnTo>
                  <a:lnTo>
                    <a:pt x="366" y="535"/>
                  </a:lnTo>
                  <a:lnTo>
                    <a:pt x="358" y="548"/>
                  </a:lnTo>
                  <a:lnTo>
                    <a:pt x="350" y="570"/>
                  </a:lnTo>
                  <a:lnTo>
                    <a:pt x="341" y="588"/>
                  </a:lnTo>
                  <a:lnTo>
                    <a:pt x="329" y="591"/>
                  </a:lnTo>
                  <a:lnTo>
                    <a:pt x="307" y="588"/>
                  </a:lnTo>
                  <a:lnTo>
                    <a:pt x="296" y="578"/>
                  </a:lnTo>
                  <a:lnTo>
                    <a:pt x="296" y="554"/>
                  </a:lnTo>
                  <a:lnTo>
                    <a:pt x="282" y="543"/>
                  </a:lnTo>
                  <a:lnTo>
                    <a:pt x="226" y="577"/>
                  </a:lnTo>
                  <a:lnTo>
                    <a:pt x="212" y="551"/>
                  </a:lnTo>
                  <a:lnTo>
                    <a:pt x="190" y="540"/>
                  </a:lnTo>
                  <a:lnTo>
                    <a:pt x="156" y="526"/>
                  </a:lnTo>
                  <a:lnTo>
                    <a:pt x="92" y="432"/>
                  </a:lnTo>
                  <a:lnTo>
                    <a:pt x="54" y="453"/>
                  </a:lnTo>
                  <a:lnTo>
                    <a:pt x="0" y="355"/>
                  </a:lnTo>
                  <a:lnTo>
                    <a:pt x="22" y="355"/>
                  </a:lnTo>
                  <a:lnTo>
                    <a:pt x="50" y="321"/>
                  </a:lnTo>
                  <a:lnTo>
                    <a:pt x="72" y="284"/>
                  </a:lnTo>
                  <a:lnTo>
                    <a:pt x="112" y="284"/>
                  </a:lnTo>
                  <a:lnTo>
                    <a:pt x="114" y="258"/>
                  </a:lnTo>
                  <a:lnTo>
                    <a:pt x="90" y="250"/>
                  </a:lnTo>
                  <a:lnTo>
                    <a:pt x="90" y="154"/>
                  </a:lnTo>
                  <a:lnTo>
                    <a:pt x="248" y="72"/>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104" name="Freeform 58"/>
            <p:cNvSpPr>
              <a:spLocks/>
            </p:cNvSpPr>
            <p:nvPr/>
          </p:nvSpPr>
          <p:spPr bwMode="auto">
            <a:xfrm>
              <a:off x="2197806" y="2002288"/>
              <a:ext cx="342293" cy="400638"/>
            </a:xfrm>
            <a:custGeom>
              <a:avLst/>
              <a:gdLst>
                <a:gd name="T0" fmla="*/ 477 w 545"/>
                <a:gd name="T1" fmla="*/ 68 h 638"/>
                <a:gd name="T2" fmla="*/ 545 w 545"/>
                <a:gd name="T3" fmla="*/ 253 h 638"/>
                <a:gd name="T4" fmla="*/ 506 w 545"/>
                <a:gd name="T5" fmla="*/ 274 h 638"/>
                <a:gd name="T6" fmla="*/ 518 w 545"/>
                <a:gd name="T7" fmla="*/ 317 h 638"/>
                <a:gd name="T8" fmla="*/ 527 w 545"/>
                <a:gd name="T9" fmla="*/ 367 h 638"/>
                <a:gd name="T10" fmla="*/ 521 w 545"/>
                <a:gd name="T11" fmla="*/ 395 h 638"/>
                <a:gd name="T12" fmla="*/ 468 w 545"/>
                <a:gd name="T13" fmla="*/ 469 h 638"/>
                <a:gd name="T14" fmla="*/ 411 w 545"/>
                <a:gd name="T15" fmla="*/ 533 h 638"/>
                <a:gd name="T16" fmla="*/ 412 w 545"/>
                <a:gd name="T17" fmla="*/ 555 h 638"/>
                <a:gd name="T18" fmla="*/ 436 w 545"/>
                <a:gd name="T19" fmla="*/ 571 h 638"/>
                <a:gd name="T20" fmla="*/ 414 w 545"/>
                <a:gd name="T21" fmla="*/ 605 h 638"/>
                <a:gd name="T22" fmla="*/ 401 w 545"/>
                <a:gd name="T23" fmla="*/ 638 h 638"/>
                <a:gd name="T24" fmla="*/ 315 w 545"/>
                <a:gd name="T25" fmla="*/ 570 h 638"/>
                <a:gd name="T26" fmla="*/ 194 w 545"/>
                <a:gd name="T27" fmla="*/ 470 h 638"/>
                <a:gd name="T28" fmla="*/ 50 w 545"/>
                <a:gd name="T29" fmla="*/ 422 h 638"/>
                <a:gd name="T30" fmla="*/ 24 w 545"/>
                <a:gd name="T31" fmla="*/ 278 h 638"/>
                <a:gd name="T32" fmla="*/ 40 w 545"/>
                <a:gd name="T33" fmla="*/ 125 h 638"/>
                <a:gd name="T34" fmla="*/ 0 w 545"/>
                <a:gd name="T35" fmla="*/ 95 h 638"/>
                <a:gd name="T36" fmla="*/ 73 w 545"/>
                <a:gd name="T37" fmla="*/ 0 h 638"/>
                <a:gd name="T38" fmla="*/ 103 w 545"/>
                <a:gd name="T39" fmla="*/ 29 h 638"/>
                <a:gd name="T40" fmla="*/ 125 w 545"/>
                <a:gd name="T41" fmla="*/ 29 h 638"/>
                <a:gd name="T42" fmla="*/ 161 w 545"/>
                <a:gd name="T43" fmla="*/ 43 h 638"/>
                <a:gd name="T44" fmla="*/ 216 w 545"/>
                <a:gd name="T45" fmla="*/ 47 h 638"/>
                <a:gd name="T46" fmla="*/ 251 w 545"/>
                <a:gd name="T47" fmla="*/ 72 h 638"/>
                <a:gd name="T48" fmla="*/ 292 w 545"/>
                <a:gd name="T49" fmla="*/ 87 h 638"/>
                <a:gd name="T50" fmla="*/ 333 w 545"/>
                <a:gd name="T51" fmla="*/ 84 h 638"/>
                <a:gd name="T52" fmla="*/ 389 w 545"/>
                <a:gd name="T53" fmla="*/ 72 h 638"/>
                <a:gd name="T54" fmla="*/ 434 w 545"/>
                <a:gd name="T55" fmla="*/ 72 h 638"/>
                <a:gd name="T56" fmla="*/ 477 w 545"/>
                <a:gd name="T57" fmla="*/ 6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5" h="638">
                  <a:moveTo>
                    <a:pt x="477" y="68"/>
                  </a:moveTo>
                  <a:lnTo>
                    <a:pt x="545" y="253"/>
                  </a:lnTo>
                  <a:lnTo>
                    <a:pt x="506" y="274"/>
                  </a:lnTo>
                  <a:lnTo>
                    <a:pt x="518" y="317"/>
                  </a:lnTo>
                  <a:lnTo>
                    <a:pt x="527" y="367"/>
                  </a:lnTo>
                  <a:lnTo>
                    <a:pt x="521" y="395"/>
                  </a:lnTo>
                  <a:lnTo>
                    <a:pt x="468" y="469"/>
                  </a:lnTo>
                  <a:lnTo>
                    <a:pt x="411" y="533"/>
                  </a:lnTo>
                  <a:lnTo>
                    <a:pt x="412" y="555"/>
                  </a:lnTo>
                  <a:lnTo>
                    <a:pt x="436" y="571"/>
                  </a:lnTo>
                  <a:lnTo>
                    <a:pt x="414" y="605"/>
                  </a:lnTo>
                  <a:lnTo>
                    <a:pt x="401" y="638"/>
                  </a:lnTo>
                  <a:lnTo>
                    <a:pt x="315" y="570"/>
                  </a:lnTo>
                  <a:lnTo>
                    <a:pt x="194" y="470"/>
                  </a:lnTo>
                  <a:lnTo>
                    <a:pt x="50" y="422"/>
                  </a:lnTo>
                  <a:lnTo>
                    <a:pt x="24" y="278"/>
                  </a:lnTo>
                  <a:lnTo>
                    <a:pt x="40" y="125"/>
                  </a:lnTo>
                  <a:lnTo>
                    <a:pt x="0" y="95"/>
                  </a:lnTo>
                  <a:lnTo>
                    <a:pt x="73" y="0"/>
                  </a:lnTo>
                  <a:lnTo>
                    <a:pt x="103" y="29"/>
                  </a:lnTo>
                  <a:lnTo>
                    <a:pt x="125" y="29"/>
                  </a:lnTo>
                  <a:lnTo>
                    <a:pt x="161" y="43"/>
                  </a:lnTo>
                  <a:lnTo>
                    <a:pt x="216" y="47"/>
                  </a:lnTo>
                  <a:lnTo>
                    <a:pt x="251" y="72"/>
                  </a:lnTo>
                  <a:lnTo>
                    <a:pt x="292" y="87"/>
                  </a:lnTo>
                  <a:lnTo>
                    <a:pt x="333" y="84"/>
                  </a:lnTo>
                  <a:lnTo>
                    <a:pt x="389" y="72"/>
                  </a:lnTo>
                  <a:lnTo>
                    <a:pt x="434" y="72"/>
                  </a:lnTo>
                  <a:lnTo>
                    <a:pt x="477" y="68"/>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105" name="Freeform 59"/>
            <p:cNvSpPr>
              <a:spLocks/>
            </p:cNvSpPr>
            <p:nvPr/>
          </p:nvSpPr>
          <p:spPr bwMode="auto">
            <a:xfrm>
              <a:off x="1938864" y="2061745"/>
              <a:ext cx="531221" cy="492880"/>
            </a:xfrm>
            <a:custGeom>
              <a:avLst/>
              <a:gdLst>
                <a:gd name="T0" fmla="*/ 602 w 846"/>
                <a:gd name="T1" fmla="*/ 372 h 785"/>
                <a:gd name="T2" fmla="*/ 726 w 846"/>
                <a:gd name="T3" fmla="*/ 473 h 785"/>
                <a:gd name="T4" fmla="*/ 813 w 846"/>
                <a:gd name="T5" fmla="*/ 543 h 785"/>
                <a:gd name="T6" fmla="*/ 846 w 846"/>
                <a:gd name="T7" fmla="*/ 607 h 785"/>
                <a:gd name="T8" fmla="*/ 834 w 846"/>
                <a:gd name="T9" fmla="*/ 642 h 785"/>
                <a:gd name="T10" fmla="*/ 820 w 846"/>
                <a:gd name="T11" fmla="*/ 670 h 785"/>
                <a:gd name="T12" fmla="*/ 793 w 846"/>
                <a:gd name="T13" fmla="*/ 659 h 785"/>
                <a:gd name="T14" fmla="*/ 711 w 846"/>
                <a:gd name="T15" fmla="*/ 632 h 785"/>
                <a:gd name="T16" fmla="*/ 584 w 846"/>
                <a:gd name="T17" fmla="*/ 668 h 785"/>
                <a:gd name="T18" fmla="*/ 442 w 846"/>
                <a:gd name="T19" fmla="*/ 679 h 785"/>
                <a:gd name="T20" fmla="*/ 369 w 846"/>
                <a:gd name="T21" fmla="*/ 708 h 785"/>
                <a:gd name="T22" fmla="*/ 218 w 846"/>
                <a:gd name="T23" fmla="*/ 785 h 785"/>
                <a:gd name="T24" fmla="*/ 189 w 846"/>
                <a:gd name="T25" fmla="*/ 765 h 785"/>
                <a:gd name="T26" fmla="*/ 90 w 846"/>
                <a:gd name="T27" fmla="*/ 670 h 785"/>
                <a:gd name="T28" fmla="*/ 48 w 846"/>
                <a:gd name="T29" fmla="*/ 705 h 785"/>
                <a:gd name="T30" fmla="*/ 24 w 846"/>
                <a:gd name="T31" fmla="*/ 656 h 785"/>
                <a:gd name="T32" fmla="*/ 0 w 846"/>
                <a:gd name="T33" fmla="*/ 626 h 785"/>
                <a:gd name="T34" fmla="*/ 37 w 846"/>
                <a:gd name="T35" fmla="*/ 582 h 785"/>
                <a:gd name="T36" fmla="*/ 45 w 846"/>
                <a:gd name="T37" fmla="*/ 549 h 785"/>
                <a:gd name="T38" fmla="*/ 57 w 846"/>
                <a:gd name="T39" fmla="*/ 578 h 785"/>
                <a:gd name="T40" fmla="*/ 79 w 846"/>
                <a:gd name="T41" fmla="*/ 570 h 785"/>
                <a:gd name="T42" fmla="*/ 62 w 846"/>
                <a:gd name="T43" fmla="*/ 536 h 785"/>
                <a:gd name="T44" fmla="*/ 62 w 846"/>
                <a:gd name="T45" fmla="*/ 489 h 785"/>
                <a:gd name="T46" fmla="*/ 96 w 846"/>
                <a:gd name="T47" fmla="*/ 468 h 785"/>
                <a:gd name="T48" fmla="*/ 118 w 846"/>
                <a:gd name="T49" fmla="*/ 438 h 785"/>
                <a:gd name="T50" fmla="*/ 127 w 846"/>
                <a:gd name="T51" fmla="*/ 374 h 785"/>
                <a:gd name="T52" fmla="*/ 102 w 846"/>
                <a:gd name="T53" fmla="*/ 363 h 785"/>
                <a:gd name="T54" fmla="*/ 96 w 846"/>
                <a:gd name="T55" fmla="*/ 337 h 785"/>
                <a:gd name="T56" fmla="*/ 114 w 846"/>
                <a:gd name="T57" fmla="*/ 318 h 785"/>
                <a:gd name="T58" fmla="*/ 192 w 846"/>
                <a:gd name="T59" fmla="*/ 319 h 785"/>
                <a:gd name="T60" fmla="*/ 244 w 846"/>
                <a:gd name="T61" fmla="*/ 344 h 785"/>
                <a:gd name="T62" fmla="*/ 291 w 846"/>
                <a:gd name="T63" fmla="*/ 266 h 785"/>
                <a:gd name="T64" fmla="*/ 258 w 846"/>
                <a:gd name="T65" fmla="*/ 244 h 785"/>
                <a:gd name="T66" fmla="*/ 266 w 846"/>
                <a:gd name="T67" fmla="*/ 156 h 785"/>
                <a:gd name="T68" fmla="*/ 344 w 846"/>
                <a:gd name="T69" fmla="*/ 44 h 785"/>
                <a:gd name="T70" fmla="*/ 348 w 846"/>
                <a:gd name="T71" fmla="*/ 25 h 785"/>
                <a:gd name="T72" fmla="*/ 412 w 846"/>
                <a:gd name="T73" fmla="*/ 0 h 785"/>
                <a:gd name="T74" fmla="*/ 450 w 846"/>
                <a:gd name="T75" fmla="*/ 27 h 785"/>
                <a:gd name="T76" fmla="*/ 436 w 846"/>
                <a:gd name="T77" fmla="*/ 190 h 785"/>
                <a:gd name="T78" fmla="*/ 462 w 846"/>
                <a:gd name="T79" fmla="*/ 327 h 785"/>
                <a:gd name="T80" fmla="*/ 602 w 846"/>
                <a:gd name="T81" fmla="*/ 372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46" h="785">
                  <a:moveTo>
                    <a:pt x="602" y="372"/>
                  </a:moveTo>
                  <a:lnTo>
                    <a:pt x="726" y="473"/>
                  </a:lnTo>
                  <a:lnTo>
                    <a:pt x="813" y="543"/>
                  </a:lnTo>
                  <a:lnTo>
                    <a:pt x="846" y="607"/>
                  </a:lnTo>
                  <a:lnTo>
                    <a:pt x="834" y="642"/>
                  </a:lnTo>
                  <a:lnTo>
                    <a:pt x="820" y="670"/>
                  </a:lnTo>
                  <a:lnTo>
                    <a:pt x="793" y="659"/>
                  </a:lnTo>
                  <a:lnTo>
                    <a:pt x="711" y="632"/>
                  </a:lnTo>
                  <a:lnTo>
                    <a:pt x="584" y="668"/>
                  </a:lnTo>
                  <a:lnTo>
                    <a:pt x="442" y="679"/>
                  </a:lnTo>
                  <a:lnTo>
                    <a:pt x="369" y="708"/>
                  </a:lnTo>
                  <a:lnTo>
                    <a:pt x="218" y="785"/>
                  </a:lnTo>
                  <a:lnTo>
                    <a:pt x="189" y="765"/>
                  </a:lnTo>
                  <a:lnTo>
                    <a:pt x="90" y="670"/>
                  </a:lnTo>
                  <a:lnTo>
                    <a:pt x="48" y="705"/>
                  </a:lnTo>
                  <a:lnTo>
                    <a:pt x="24" y="656"/>
                  </a:lnTo>
                  <a:lnTo>
                    <a:pt x="0" y="626"/>
                  </a:lnTo>
                  <a:lnTo>
                    <a:pt x="37" y="582"/>
                  </a:lnTo>
                  <a:lnTo>
                    <a:pt x="45" y="549"/>
                  </a:lnTo>
                  <a:lnTo>
                    <a:pt x="57" y="578"/>
                  </a:lnTo>
                  <a:lnTo>
                    <a:pt x="79" y="570"/>
                  </a:lnTo>
                  <a:lnTo>
                    <a:pt x="62" y="536"/>
                  </a:lnTo>
                  <a:lnTo>
                    <a:pt x="62" y="489"/>
                  </a:lnTo>
                  <a:lnTo>
                    <a:pt x="96" y="468"/>
                  </a:lnTo>
                  <a:lnTo>
                    <a:pt x="118" y="438"/>
                  </a:lnTo>
                  <a:lnTo>
                    <a:pt x="127" y="374"/>
                  </a:lnTo>
                  <a:lnTo>
                    <a:pt x="102" y="363"/>
                  </a:lnTo>
                  <a:lnTo>
                    <a:pt x="96" y="337"/>
                  </a:lnTo>
                  <a:lnTo>
                    <a:pt x="114" y="318"/>
                  </a:lnTo>
                  <a:lnTo>
                    <a:pt x="192" y="319"/>
                  </a:lnTo>
                  <a:lnTo>
                    <a:pt x="244" y="344"/>
                  </a:lnTo>
                  <a:lnTo>
                    <a:pt x="291" y="266"/>
                  </a:lnTo>
                  <a:lnTo>
                    <a:pt x="258" y="244"/>
                  </a:lnTo>
                  <a:lnTo>
                    <a:pt x="266" y="156"/>
                  </a:lnTo>
                  <a:lnTo>
                    <a:pt x="344" y="44"/>
                  </a:lnTo>
                  <a:lnTo>
                    <a:pt x="348" y="25"/>
                  </a:lnTo>
                  <a:lnTo>
                    <a:pt x="412" y="0"/>
                  </a:lnTo>
                  <a:lnTo>
                    <a:pt x="450" y="27"/>
                  </a:lnTo>
                  <a:lnTo>
                    <a:pt x="436" y="190"/>
                  </a:lnTo>
                  <a:lnTo>
                    <a:pt x="462" y="327"/>
                  </a:lnTo>
                  <a:lnTo>
                    <a:pt x="602" y="372"/>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grpSp>
          <p:nvGrpSpPr>
            <p:cNvPr id="106" name="105 Grupo"/>
            <p:cNvGrpSpPr/>
            <p:nvPr/>
          </p:nvGrpSpPr>
          <p:grpSpPr>
            <a:xfrm>
              <a:off x="789182" y="3130855"/>
              <a:ext cx="1299157" cy="729040"/>
              <a:chOff x="778452" y="5174370"/>
              <a:chExt cx="1939396" cy="1088319"/>
            </a:xfrm>
            <a:gradFill>
              <a:gsLst>
                <a:gs pos="0">
                  <a:srgbClr val="92D050"/>
                </a:gs>
                <a:gs pos="100000">
                  <a:srgbClr val="92D050">
                    <a:lumMod val="78000"/>
                  </a:srgbClr>
                </a:gs>
              </a:gsLst>
              <a:lin ang="5400000" scaled="0"/>
            </a:gradFill>
            <a:effectLst>
              <a:outerShdw blurRad="50800" dist="25400" dir="2700000" algn="tl" rotWithShape="0">
                <a:schemeClr val="tx1">
                  <a:alpha val="40000"/>
                </a:schemeClr>
              </a:outerShdw>
            </a:effectLst>
          </p:grpSpPr>
          <p:sp>
            <p:nvSpPr>
              <p:cNvPr id="115" name="Freeform 71"/>
              <p:cNvSpPr>
                <a:spLocks/>
              </p:cNvSpPr>
              <p:nvPr/>
            </p:nvSpPr>
            <p:spPr bwMode="auto">
              <a:xfrm>
                <a:off x="778452" y="5364328"/>
                <a:ext cx="491070" cy="554113"/>
              </a:xfrm>
              <a:custGeom>
                <a:avLst/>
                <a:gdLst>
                  <a:gd name="T0" fmla="*/ 187 w 524"/>
                  <a:gd name="T1" fmla="*/ 10 h 591"/>
                  <a:gd name="T2" fmla="*/ 216 w 524"/>
                  <a:gd name="T3" fmla="*/ 2 h 591"/>
                  <a:gd name="T4" fmla="*/ 235 w 524"/>
                  <a:gd name="T5" fmla="*/ 27 h 591"/>
                  <a:gd name="T6" fmla="*/ 285 w 524"/>
                  <a:gd name="T7" fmla="*/ 0 h 591"/>
                  <a:gd name="T8" fmla="*/ 321 w 524"/>
                  <a:gd name="T9" fmla="*/ 56 h 591"/>
                  <a:gd name="T10" fmla="*/ 424 w 524"/>
                  <a:gd name="T11" fmla="*/ 93 h 591"/>
                  <a:gd name="T12" fmla="*/ 524 w 524"/>
                  <a:gd name="T13" fmla="*/ 140 h 591"/>
                  <a:gd name="T14" fmla="*/ 513 w 524"/>
                  <a:gd name="T15" fmla="*/ 176 h 591"/>
                  <a:gd name="T16" fmla="*/ 462 w 524"/>
                  <a:gd name="T17" fmla="*/ 174 h 591"/>
                  <a:gd name="T18" fmla="*/ 449 w 524"/>
                  <a:gd name="T19" fmla="*/ 211 h 591"/>
                  <a:gd name="T20" fmla="*/ 495 w 524"/>
                  <a:gd name="T21" fmla="*/ 260 h 591"/>
                  <a:gd name="T22" fmla="*/ 488 w 524"/>
                  <a:gd name="T23" fmla="*/ 406 h 591"/>
                  <a:gd name="T24" fmla="*/ 433 w 524"/>
                  <a:gd name="T25" fmla="*/ 490 h 591"/>
                  <a:gd name="T26" fmla="*/ 405 w 524"/>
                  <a:gd name="T27" fmla="*/ 560 h 591"/>
                  <a:gd name="T28" fmla="*/ 398 w 524"/>
                  <a:gd name="T29" fmla="*/ 591 h 591"/>
                  <a:gd name="T30" fmla="*/ 373 w 524"/>
                  <a:gd name="T31" fmla="*/ 540 h 591"/>
                  <a:gd name="T32" fmla="*/ 348 w 524"/>
                  <a:gd name="T33" fmla="*/ 520 h 591"/>
                  <a:gd name="T34" fmla="*/ 318 w 524"/>
                  <a:gd name="T35" fmla="*/ 503 h 591"/>
                  <a:gd name="T36" fmla="*/ 252 w 524"/>
                  <a:gd name="T37" fmla="*/ 463 h 591"/>
                  <a:gd name="T38" fmla="*/ 210 w 524"/>
                  <a:gd name="T39" fmla="*/ 435 h 591"/>
                  <a:gd name="T40" fmla="*/ 188 w 524"/>
                  <a:gd name="T41" fmla="*/ 438 h 591"/>
                  <a:gd name="T42" fmla="*/ 147 w 524"/>
                  <a:gd name="T43" fmla="*/ 406 h 591"/>
                  <a:gd name="T44" fmla="*/ 47 w 524"/>
                  <a:gd name="T45" fmla="*/ 406 h 591"/>
                  <a:gd name="T46" fmla="*/ 35 w 524"/>
                  <a:gd name="T47" fmla="*/ 419 h 591"/>
                  <a:gd name="T48" fmla="*/ 25 w 524"/>
                  <a:gd name="T49" fmla="*/ 394 h 591"/>
                  <a:gd name="T50" fmla="*/ 29 w 524"/>
                  <a:gd name="T51" fmla="*/ 352 h 591"/>
                  <a:gd name="T52" fmla="*/ 29 w 524"/>
                  <a:gd name="T53" fmla="*/ 306 h 591"/>
                  <a:gd name="T54" fmla="*/ 13 w 524"/>
                  <a:gd name="T55" fmla="*/ 263 h 591"/>
                  <a:gd name="T56" fmla="*/ 0 w 524"/>
                  <a:gd name="T57" fmla="*/ 241 h 591"/>
                  <a:gd name="T58" fmla="*/ 50 w 524"/>
                  <a:gd name="T59" fmla="*/ 197 h 591"/>
                  <a:gd name="T60" fmla="*/ 116 w 524"/>
                  <a:gd name="T61" fmla="*/ 115 h 591"/>
                  <a:gd name="T62" fmla="*/ 122 w 524"/>
                  <a:gd name="T63" fmla="*/ 86 h 591"/>
                  <a:gd name="T64" fmla="*/ 163 w 524"/>
                  <a:gd name="T65" fmla="*/ 45 h 591"/>
                  <a:gd name="T66" fmla="*/ 192 w 524"/>
                  <a:gd name="T67" fmla="*/ 45 h 591"/>
                  <a:gd name="T68" fmla="*/ 187 w 524"/>
                  <a:gd name="T69" fmla="*/ 1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24" h="591">
                    <a:moveTo>
                      <a:pt x="187" y="10"/>
                    </a:moveTo>
                    <a:lnTo>
                      <a:pt x="216" y="2"/>
                    </a:lnTo>
                    <a:lnTo>
                      <a:pt x="235" y="27"/>
                    </a:lnTo>
                    <a:lnTo>
                      <a:pt x="285" y="0"/>
                    </a:lnTo>
                    <a:lnTo>
                      <a:pt x="321" y="56"/>
                    </a:lnTo>
                    <a:lnTo>
                      <a:pt x="424" y="93"/>
                    </a:lnTo>
                    <a:lnTo>
                      <a:pt x="524" y="140"/>
                    </a:lnTo>
                    <a:lnTo>
                      <a:pt x="513" y="176"/>
                    </a:lnTo>
                    <a:lnTo>
                      <a:pt x="462" y="174"/>
                    </a:lnTo>
                    <a:lnTo>
                      <a:pt x="449" y="211"/>
                    </a:lnTo>
                    <a:lnTo>
                      <a:pt x="495" y="260"/>
                    </a:lnTo>
                    <a:lnTo>
                      <a:pt x="488" y="406"/>
                    </a:lnTo>
                    <a:lnTo>
                      <a:pt x="433" y="490"/>
                    </a:lnTo>
                    <a:lnTo>
                      <a:pt x="405" y="560"/>
                    </a:lnTo>
                    <a:lnTo>
                      <a:pt x="398" y="591"/>
                    </a:lnTo>
                    <a:lnTo>
                      <a:pt x="373" y="540"/>
                    </a:lnTo>
                    <a:lnTo>
                      <a:pt x="348" y="520"/>
                    </a:lnTo>
                    <a:lnTo>
                      <a:pt x="318" y="503"/>
                    </a:lnTo>
                    <a:lnTo>
                      <a:pt x="252" y="463"/>
                    </a:lnTo>
                    <a:lnTo>
                      <a:pt x="210" y="435"/>
                    </a:lnTo>
                    <a:lnTo>
                      <a:pt x="188" y="438"/>
                    </a:lnTo>
                    <a:lnTo>
                      <a:pt x="147" y="406"/>
                    </a:lnTo>
                    <a:lnTo>
                      <a:pt x="47" y="406"/>
                    </a:lnTo>
                    <a:lnTo>
                      <a:pt x="35" y="419"/>
                    </a:lnTo>
                    <a:lnTo>
                      <a:pt x="25" y="394"/>
                    </a:lnTo>
                    <a:lnTo>
                      <a:pt x="29" y="352"/>
                    </a:lnTo>
                    <a:lnTo>
                      <a:pt x="29" y="306"/>
                    </a:lnTo>
                    <a:lnTo>
                      <a:pt x="13" y="263"/>
                    </a:lnTo>
                    <a:lnTo>
                      <a:pt x="0" y="241"/>
                    </a:lnTo>
                    <a:lnTo>
                      <a:pt x="50" y="197"/>
                    </a:lnTo>
                    <a:lnTo>
                      <a:pt x="116" y="115"/>
                    </a:lnTo>
                    <a:lnTo>
                      <a:pt x="122" y="86"/>
                    </a:lnTo>
                    <a:lnTo>
                      <a:pt x="163" y="45"/>
                    </a:lnTo>
                    <a:lnTo>
                      <a:pt x="192" y="45"/>
                    </a:lnTo>
                    <a:lnTo>
                      <a:pt x="187" y="10"/>
                    </a:lnTo>
                    <a:close/>
                  </a:path>
                </a:pathLst>
              </a:custGeom>
              <a:grpFill/>
              <a:ln w="12700">
                <a:solidFill>
                  <a:srgbClr val="92D050"/>
                </a:solidFill>
                <a:headEnd/>
                <a:tailEnd/>
              </a:ln>
              <a:effectLst/>
            </p:spPr>
            <p:style>
              <a:lnRef idx="1">
                <a:schemeClr val="accent3"/>
              </a:lnRef>
              <a:fillRef idx="3">
                <a:schemeClr val="accent3"/>
              </a:fillRef>
              <a:effectRef idx="2">
                <a:schemeClr val="accent3"/>
              </a:effectRef>
              <a:fontRef idx="minor">
                <a:schemeClr val="lt1"/>
              </a:fontRef>
            </p:style>
            <p:txBody>
              <a:bodyPr/>
              <a:lstStyle/>
              <a:p>
                <a:endParaRPr lang="es-ES"/>
              </a:p>
            </p:txBody>
          </p:sp>
          <p:sp>
            <p:nvSpPr>
              <p:cNvPr id="116" name="Freeform 72"/>
              <p:cNvSpPr>
                <a:spLocks/>
              </p:cNvSpPr>
              <p:nvPr/>
            </p:nvSpPr>
            <p:spPr bwMode="auto">
              <a:xfrm>
                <a:off x="1140948" y="5871160"/>
                <a:ext cx="433833" cy="391529"/>
              </a:xfrm>
              <a:custGeom>
                <a:avLst/>
                <a:gdLst>
                  <a:gd name="T0" fmla="*/ 222 w 463"/>
                  <a:gd name="T1" fmla="*/ 14 h 417"/>
                  <a:gd name="T2" fmla="*/ 344 w 463"/>
                  <a:gd name="T3" fmla="*/ 0 h 417"/>
                  <a:gd name="T4" fmla="*/ 448 w 463"/>
                  <a:gd name="T5" fmla="*/ 8 h 417"/>
                  <a:gd name="T6" fmla="*/ 463 w 463"/>
                  <a:gd name="T7" fmla="*/ 41 h 417"/>
                  <a:gd name="T8" fmla="*/ 449 w 463"/>
                  <a:gd name="T9" fmla="*/ 152 h 417"/>
                  <a:gd name="T10" fmla="*/ 341 w 463"/>
                  <a:gd name="T11" fmla="*/ 229 h 417"/>
                  <a:gd name="T12" fmla="*/ 336 w 463"/>
                  <a:gd name="T13" fmla="*/ 253 h 417"/>
                  <a:gd name="T14" fmla="*/ 389 w 463"/>
                  <a:gd name="T15" fmla="*/ 250 h 417"/>
                  <a:gd name="T16" fmla="*/ 402 w 463"/>
                  <a:gd name="T17" fmla="*/ 313 h 417"/>
                  <a:gd name="T18" fmla="*/ 391 w 463"/>
                  <a:gd name="T19" fmla="*/ 352 h 417"/>
                  <a:gd name="T20" fmla="*/ 366 w 463"/>
                  <a:gd name="T21" fmla="*/ 388 h 417"/>
                  <a:gd name="T22" fmla="*/ 361 w 463"/>
                  <a:gd name="T23" fmla="*/ 361 h 417"/>
                  <a:gd name="T24" fmla="*/ 351 w 463"/>
                  <a:gd name="T25" fmla="*/ 361 h 417"/>
                  <a:gd name="T26" fmla="*/ 339 w 463"/>
                  <a:gd name="T27" fmla="*/ 374 h 417"/>
                  <a:gd name="T28" fmla="*/ 339 w 463"/>
                  <a:gd name="T29" fmla="*/ 392 h 417"/>
                  <a:gd name="T30" fmla="*/ 267 w 463"/>
                  <a:gd name="T31" fmla="*/ 417 h 417"/>
                  <a:gd name="T32" fmla="*/ 248 w 463"/>
                  <a:gd name="T33" fmla="*/ 396 h 417"/>
                  <a:gd name="T34" fmla="*/ 91 w 463"/>
                  <a:gd name="T35" fmla="*/ 308 h 417"/>
                  <a:gd name="T36" fmla="*/ 87 w 463"/>
                  <a:gd name="T37" fmla="*/ 273 h 417"/>
                  <a:gd name="T38" fmla="*/ 52 w 463"/>
                  <a:gd name="T39" fmla="*/ 231 h 417"/>
                  <a:gd name="T40" fmla="*/ 56 w 463"/>
                  <a:gd name="T41" fmla="*/ 207 h 417"/>
                  <a:gd name="T42" fmla="*/ 83 w 463"/>
                  <a:gd name="T43" fmla="*/ 219 h 417"/>
                  <a:gd name="T44" fmla="*/ 94 w 463"/>
                  <a:gd name="T45" fmla="*/ 207 h 417"/>
                  <a:gd name="T46" fmla="*/ 87 w 463"/>
                  <a:gd name="T47" fmla="*/ 185 h 417"/>
                  <a:gd name="T48" fmla="*/ 74 w 463"/>
                  <a:gd name="T49" fmla="*/ 160 h 417"/>
                  <a:gd name="T50" fmla="*/ 52 w 463"/>
                  <a:gd name="T51" fmla="*/ 148 h 417"/>
                  <a:gd name="T52" fmla="*/ 40 w 463"/>
                  <a:gd name="T53" fmla="*/ 157 h 417"/>
                  <a:gd name="T54" fmla="*/ 0 w 463"/>
                  <a:gd name="T55" fmla="*/ 100 h 417"/>
                  <a:gd name="T56" fmla="*/ 15 w 463"/>
                  <a:gd name="T57" fmla="*/ 82 h 417"/>
                  <a:gd name="T58" fmla="*/ 11 w 463"/>
                  <a:gd name="T59" fmla="*/ 50 h 417"/>
                  <a:gd name="T60" fmla="*/ 19 w 463"/>
                  <a:gd name="T61" fmla="*/ 17 h 417"/>
                  <a:gd name="T62" fmla="*/ 158 w 463"/>
                  <a:gd name="T63" fmla="*/ 8 h 417"/>
                  <a:gd name="T64" fmla="*/ 222 w 463"/>
                  <a:gd name="T65" fmla="*/ 14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3" h="417">
                    <a:moveTo>
                      <a:pt x="222" y="14"/>
                    </a:moveTo>
                    <a:lnTo>
                      <a:pt x="344" y="0"/>
                    </a:lnTo>
                    <a:lnTo>
                      <a:pt x="448" y="8"/>
                    </a:lnTo>
                    <a:lnTo>
                      <a:pt x="463" y="41"/>
                    </a:lnTo>
                    <a:lnTo>
                      <a:pt x="449" y="152"/>
                    </a:lnTo>
                    <a:lnTo>
                      <a:pt x="341" y="229"/>
                    </a:lnTo>
                    <a:lnTo>
                      <a:pt x="336" y="253"/>
                    </a:lnTo>
                    <a:lnTo>
                      <a:pt x="389" y="250"/>
                    </a:lnTo>
                    <a:lnTo>
                      <a:pt x="402" y="313"/>
                    </a:lnTo>
                    <a:lnTo>
                      <a:pt x="391" y="352"/>
                    </a:lnTo>
                    <a:lnTo>
                      <a:pt x="366" y="388"/>
                    </a:lnTo>
                    <a:lnTo>
                      <a:pt x="361" y="361"/>
                    </a:lnTo>
                    <a:lnTo>
                      <a:pt x="351" y="361"/>
                    </a:lnTo>
                    <a:lnTo>
                      <a:pt x="339" y="374"/>
                    </a:lnTo>
                    <a:lnTo>
                      <a:pt x="339" y="392"/>
                    </a:lnTo>
                    <a:lnTo>
                      <a:pt x="267" y="417"/>
                    </a:lnTo>
                    <a:lnTo>
                      <a:pt x="248" y="396"/>
                    </a:lnTo>
                    <a:lnTo>
                      <a:pt x="91" y="308"/>
                    </a:lnTo>
                    <a:lnTo>
                      <a:pt x="87" y="273"/>
                    </a:lnTo>
                    <a:lnTo>
                      <a:pt x="52" y="231"/>
                    </a:lnTo>
                    <a:lnTo>
                      <a:pt x="56" y="207"/>
                    </a:lnTo>
                    <a:lnTo>
                      <a:pt x="83" y="219"/>
                    </a:lnTo>
                    <a:lnTo>
                      <a:pt x="94" y="207"/>
                    </a:lnTo>
                    <a:lnTo>
                      <a:pt x="87" y="185"/>
                    </a:lnTo>
                    <a:lnTo>
                      <a:pt x="74" y="160"/>
                    </a:lnTo>
                    <a:lnTo>
                      <a:pt x="52" y="148"/>
                    </a:lnTo>
                    <a:lnTo>
                      <a:pt x="40" y="157"/>
                    </a:lnTo>
                    <a:lnTo>
                      <a:pt x="0" y="100"/>
                    </a:lnTo>
                    <a:lnTo>
                      <a:pt x="15" y="82"/>
                    </a:lnTo>
                    <a:lnTo>
                      <a:pt x="11" y="50"/>
                    </a:lnTo>
                    <a:lnTo>
                      <a:pt x="19" y="17"/>
                    </a:lnTo>
                    <a:lnTo>
                      <a:pt x="158" y="8"/>
                    </a:lnTo>
                    <a:lnTo>
                      <a:pt x="222" y="14"/>
                    </a:lnTo>
                    <a:close/>
                  </a:path>
                </a:pathLst>
              </a:custGeom>
              <a:grpFill/>
              <a:ln w="12700">
                <a:solidFill>
                  <a:srgbClr val="92D050"/>
                </a:solidFill>
                <a:headEnd/>
                <a:tailEnd/>
              </a:ln>
              <a:effectLst/>
            </p:spPr>
            <p:style>
              <a:lnRef idx="1">
                <a:schemeClr val="accent3"/>
              </a:lnRef>
              <a:fillRef idx="3">
                <a:schemeClr val="accent3"/>
              </a:fillRef>
              <a:effectRef idx="2">
                <a:schemeClr val="accent3"/>
              </a:effectRef>
              <a:fontRef idx="minor">
                <a:schemeClr val="lt1"/>
              </a:fontRef>
            </p:style>
            <p:txBody>
              <a:bodyPr/>
              <a:lstStyle/>
              <a:p>
                <a:endParaRPr lang="es-ES"/>
              </a:p>
            </p:txBody>
          </p:sp>
          <p:sp>
            <p:nvSpPr>
              <p:cNvPr id="117" name="Freeform 73"/>
              <p:cNvSpPr>
                <a:spLocks/>
              </p:cNvSpPr>
              <p:nvPr/>
            </p:nvSpPr>
            <p:spPr bwMode="auto">
              <a:xfrm>
                <a:off x="1157538" y="5373453"/>
                <a:ext cx="564067" cy="540841"/>
              </a:xfrm>
              <a:custGeom>
                <a:avLst/>
                <a:gdLst>
                  <a:gd name="T0" fmla="*/ 90 w 601"/>
                  <a:gd name="T1" fmla="*/ 255 h 577"/>
                  <a:gd name="T2" fmla="*/ 44 w 601"/>
                  <a:gd name="T3" fmla="*/ 205 h 577"/>
                  <a:gd name="T4" fmla="*/ 57 w 601"/>
                  <a:gd name="T5" fmla="*/ 165 h 577"/>
                  <a:gd name="T6" fmla="*/ 109 w 601"/>
                  <a:gd name="T7" fmla="*/ 165 h 577"/>
                  <a:gd name="T8" fmla="*/ 119 w 601"/>
                  <a:gd name="T9" fmla="*/ 131 h 577"/>
                  <a:gd name="T10" fmla="*/ 142 w 601"/>
                  <a:gd name="T11" fmla="*/ 125 h 577"/>
                  <a:gd name="T12" fmla="*/ 151 w 601"/>
                  <a:gd name="T13" fmla="*/ 102 h 577"/>
                  <a:gd name="T14" fmla="*/ 182 w 601"/>
                  <a:gd name="T15" fmla="*/ 112 h 577"/>
                  <a:gd name="T16" fmla="*/ 195 w 601"/>
                  <a:gd name="T17" fmla="*/ 90 h 577"/>
                  <a:gd name="T18" fmla="*/ 185 w 601"/>
                  <a:gd name="T19" fmla="*/ 57 h 577"/>
                  <a:gd name="T20" fmla="*/ 232 w 601"/>
                  <a:gd name="T21" fmla="*/ 3 h 577"/>
                  <a:gd name="T22" fmla="*/ 252 w 601"/>
                  <a:gd name="T23" fmla="*/ 0 h 577"/>
                  <a:gd name="T24" fmla="*/ 293 w 601"/>
                  <a:gd name="T25" fmla="*/ 36 h 577"/>
                  <a:gd name="T26" fmla="*/ 364 w 601"/>
                  <a:gd name="T27" fmla="*/ 79 h 577"/>
                  <a:gd name="T28" fmla="*/ 383 w 601"/>
                  <a:gd name="T29" fmla="*/ 132 h 577"/>
                  <a:gd name="T30" fmla="*/ 407 w 601"/>
                  <a:gd name="T31" fmla="*/ 245 h 577"/>
                  <a:gd name="T32" fmla="*/ 469 w 601"/>
                  <a:gd name="T33" fmla="*/ 242 h 577"/>
                  <a:gd name="T34" fmla="*/ 548 w 601"/>
                  <a:gd name="T35" fmla="*/ 276 h 577"/>
                  <a:gd name="T36" fmla="*/ 575 w 601"/>
                  <a:gd name="T37" fmla="*/ 317 h 577"/>
                  <a:gd name="T38" fmla="*/ 594 w 601"/>
                  <a:gd name="T39" fmla="*/ 422 h 577"/>
                  <a:gd name="T40" fmla="*/ 601 w 601"/>
                  <a:gd name="T41" fmla="*/ 465 h 577"/>
                  <a:gd name="T42" fmla="*/ 565 w 601"/>
                  <a:gd name="T43" fmla="*/ 506 h 577"/>
                  <a:gd name="T44" fmla="*/ 498 w 601"/>
                  <a:gd name="T45" fmla="*/ 537 h 577"/>
                  <a:gd name="T46" fmla="*/ 445 w 601"/>
                  <a:gd name="T47" fmla="*/ 577 h 577"/>
                  <a:gd name="T48" fmla="*/ 430 w 601"/>
                  <a:gd name="T49" fmla="*/ 540 h 577"/>
                  <a:gd name="T50" fmla="*/ 329 w 601"/>
                  <a:gd name="T51" fmla="*/ 531 h 577"/>
                  <a:gd name="T52" fmla="*/ 203 w 601"/>
                  <a:gd name="T53" fmla="*/ 546 h 577"/>
                  <a:gd name="T54" fmla="*/ 139 w 601"/>
                  <a:gd name="T55" fmla="*/ 540 h 577"/>
                  <a:gd name="T56" fmla="*/ 0 w 601"/>
                  <a:gd name="T57" fmla="*/ 549 h 577"/>
                  <a:gd name="T58" fmla="*/ 29 w 601"/>
                  <a:gd name="T59" fmla="*/ 477 h 577"/>
                  <a:gd name="T60" fmla="*/ 83 w 601"/>
                  <a:gd name="T61" fmla="*/ 398 h 577"/>
                  <a:gd name="T62" fmla="*/ 90 w 601"/>
                  <a:gd name="T63" fmla="*/ 255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1" h="577">
                    <a:moveTo>
                      <a:pt x="90" y="255"/>
                    </a:moveTo>
                    <a:lnTo>
                      <a:pt x="44" y="205"/>
                    </a:lnTo>
                    <a:lnTo>
                      <a:pt x="57" y="165"/>
                    </a:lnTo>
                    <a:lnTo>
                      <a:pt x="109" y="165"/>
                    </a:lnTo>
                    <a:lnTo>
                      <a:pt x="119" y="131"/>
                    </a:lnTo>
                    <a:lnTo>
                      <a:pt x="142" y="125"/>
                    </a:lnTo>
                    <a:lnTo>
                      <a:pt x="151" y="102"/>
                    </a:lnTo>
                    <a:lnTo>
                      <a:pt x="182" y="112"/>
                    </a:lnTo>
                    <a:lnTo>
                      <a:pt x="195" y="90"/>
                    </a:lnTo>
                    <a:lnTo>
                      <a:pt x="185" y="57"/>
                    </a:lnTo>
                    <a:lnTo>
                      <a:pt x="232" y="3"/>
                    </a:lnTo>
                    <a:lnTo>
                      <a:pt x="252" y="0"/>
                    </a:lnTo>
                    <a:lnTo>
                      <a:pt x="293" y="36"/>
                    </a:lnTo>
                    <a:lnTo>
                      <a:pt x="364" y="79"/>
                    </a:lnTo>
                    <a:lnTo>
                      <a:pt x="383" y="132"/>
                    </a:lnTo>
                    <a:lnTo>
                      <a:pt x="407" y="245"/>
                    </a:lnTo>
                    <a:lnTo>
                      <a:pt x="469" y="242"/>
                    </a:lnTo>
                    <a:lnTo>
                      <a:pt x="548" y="276"/>
                    </a:lnTo>
                    <a:lnTo>
                      <a:pt x="575" y="317"/>
                    </a:lnTo>
                    <a:lnTo>
                      <a:pt x="594" y="422"/>
                    </a:lnTo>
                    <a:lnTo>
                      <a:pt x="601" y="465"/>
                    </a:lnTo>
                    <a:lnTo>
                      <a:pt x="565" y="506"/>
                    </a:lnTo>
                    <a:lnTo>
                      <a:pt x="498" y="537"/>
                    </a:lnTo>
                    <a:lnTo>
                      <a:pt x="445" y="577"/>
                    </a:lnTo>
                    <a:lnTo>
                      <a:pt x="430" y="540"/>
                    </a:lnTo>
                    <a:lnTo>
                      <a:pt x="329" y="531"/>
                    </a:lnTo>
                    <a:lnTo>
                      <a:pt x="203" y="546"/>
                    </a:lnTo>
                    <a:lnTo>
                      <a:pt x="139" y="540"/>
                    </a:lnTo>
                    <a:lnTo>
                      <a:pt x="0" y="549"/>
                    </a:lnTo>
                    <a:lnTo>
                      <a:pt x="29" y="477"/>
                    </a:lnTo>
                    <a:lnTo>
                      <a:pt x="83" y="398"/>
                    </a:lnTo>
                    <a:lnTo>
                      <a:pt x="90" y="255"/>
                    </a:lnTo>
                    <a:close/>
                  </a:path>
                </a:pathLst>
              </a:custGeom>
              <a:grpFill/>
              <a:ln w="12700">
                <a:solidFill>
                  <a:srgbClr val="92D050"/>
                </a:solidFill>
                <a:headEnd/>
                <a:tailEnd/>
              </a:ln>
              <a:effectLst/>
            </p:spPr>
            <p:style>
              <a:lnRef idx="1">
                <a:schemeClr val="accent3"/>
              </a:lnRef>
              <a:fillRef idx="3">
                <a:schemeClr val="accent3"/>
              </a:fillRef>
              <a:effectRef idx="2">
                <a:schemeClr val="accent3"/>
              </a:effectRef>
              <a:fontRef idx="minor">
                <a:schemeClr val="lt1"/>
              </a:fontRef>
            </p:style>
            <p:txBody>
              <a:bodyPr/>
              <a:lstStyle/>
              <a:p>
                <a:endParaRPr lang="es-ES"/>
              </a:p>
            </p:txBody>
          </p:sp>
          <p:sp>
            <p:nvSpPr>
              <p:cNvPr id="118" name="Freeform 74"/>
              <p:cNvSpPr>
                <a:spLocks/>
              </p:cNvSpPr>
              <p:nvPr/>
            </p:nvSpPr>
            <p:spPr bwMode="auto">
              <a:xfrm>
                <a:off x="1456162" y="5769129"/>
                <a:ext cx="582316" cy="396506"/>
              </a:xfrm>
              <a:custGeom>
                <a:avLst/>
                <a:gdLst>
                  <a:gd name="T0" fmla="*/ 485 w 621"/>
                  <a:gd name="T1" fmla="*/ 148 h 423"/>
                  <a:gd name="T2" fmla="*/ 621 w 621"/>
                  <a:gd name="T3" fmla="*/ 241 h 423"/>
                  <a:gd name="T4" fmla="*/ 558 w 621"/>
                  <a:gd name="T5" fmla="*/ 241 h 423"/>
                  <a:gd name="T6" fmla="*/ 520 w 621"/>
                  <a:gd name="T7" fmla="*/ 249 h 423"/>
                  <a:gd name="T8" fmla="*/ 486 w 621"/>
                  <a:gd name="T9" fmla="*/ 241 h 423"/>
                  <a:gd name="T10" fmla="*/ 389 w 621"/>
                  <a:gd name="T11" fmla="*/ 241 h 423"/>
                  <a:gd name="T12" fmla="*/ 382 w 621"/>
                  <a:gd name="T13" fmla="*/ 245 h 423"/>
                  <a:gd name="T14" fmla="*/ 306 w 621"/>
                  <a:gd name="T15" fmla="*/ 321 h 423"/>
                  <a:gd name="T16" fmla="*/ 254 w 621"/>
                  <a:gd name="T17" fmla="*/ 351 h 423"/>
                  <a:gd name="T18" fmla="*/ 222 w 621"/>
                  <a:gd name="T19" fmla="*/ 346 h 423"/>
                  <a:gd name="T20" fmla="*/ 193 w 621"/>
                  <a:gd name="T21" fmla="*/ 351 h 423"/>
                  <a:gd name="T22" fmla="*/ 150 w 621"/>
                  <a:gd name="T23" fmla="*/ 354 h 423"/>
                  <a:gd name="T24" fmla="*/ 125 w 621"/>
                  <a:gd name="T25" fmla="*/ 363 h 423"/>
                  <a:gd name="T26" fmla="*/ 84 w 621"/>
                  <a:gd name="T27" fmla="*/ 401 h 423"/>
                  <a:gd name="T28" fmla="*/ 66 w 621"/>
                  <a:gd name="T29" fmla="*/ 423 h 423"/>
                  <a:gd name="T30" fmla="*/ 53 w 621"/>
                  <a:gd name="T31" fmla="*/ 360 h 423"/>
                  <a:gd name="T32" fmla="*/ 0 w 621"/>
                  <a:gd name="T33" fmla="*/ 364 h 423"/>
                  <a:gd name="T34" fmla="*/ 4 w 621"/>
                  <a:gd name="T35" fmla="*/ 340 h 423"/>
                  <a:gd name="T36" fmla="*/ 113 w 621"/>
                  <a:gd name="T37" fmla="*/ 261 h 423"/>
                  <a:gd name="T38" fmla="*/ 127 w 621"/>
                  <a:gd name="T39" fmla="*/ 155 h 423"/>
                  <a:gd name="T40" fmla="*/ 178 w 621"/>
                  <a:gd name="T41" fmla="*/ 117 h 423"/>
                  <a:gd name="T42" fmla="*/ 247 w 621"/>
                  <a:gd name="T43" fmla="*/ 83 h 423"/>
                  <a:gd name="T44" fmla="*/ 283 w 621"/>
                  <a:gd name="T45" fmla="*/ 45 h 423"/>
                  <a:gd name="T46" fmla="*/ 277 w 621"/>
                  <a:gd name="T47" fmla="*/ 0 h 423"/>
                  <a:gd name="T48" fmla="*/ 376 w 621"/>
                  <a:gd name="T49" fmla="*/ 20 h 423"/>
                  <a:gd name="T50" fmla="*/ 456 w 621"/>
                  <a:gd name="T51" fmla="*/ 43 h 423"/>
                  <a:gd name="T52" fmla="*/ 456 w 621"/>
                  <a:gd name="T53" fmla="*/ 91 h 423"/>
                  <a:gd name="T54" fmla="*/ 485 w 621"/>
                  <a:gd name="T55" fmla="*/ 148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21" h="423">
                    <a:moveTo>
                      <a:pt x="485" y="148"/>
                    </a:moveTo>
                    <a:lnTo>
                      <a:pt x="621" y="241"/>
                    </a:lnTo>
                    <a:lnTo>
                      <a:pt x="558" y="241"/>
                    </a:lnTo>
                    <a:lnTo>
                      <a:pt x="520" y="249"/>
                    </a:lnTo>
                    <a:lnTo>
                      <a:pt x="486" y="241"/>
                    </a:lnTo>
                    <a:lnTo>
                      <a:pt x="389" y="241"/>
                    </a:lnTo>
                    <a:lnTo>
                      <a:pt x="382" y="245"/>
                    </a:lnTo>
                    <a:lnTo>
                      <a:pt x="306" y="321"/>
                    </a:lnTo>
                    <a:lnTo>
                      <a:pt x="254" y="351"/>
                    </a:lnTo>
                    <a:lnTo>
                      <a:pt x="222" y="346"/>
                    </a:lnTo>
                    <a:lnTo>
                      <a:pt x="193" y="351"/>
                    </a:lnTo>
                    <a:lnTo>
                      <a:pt x="150" y="354"/>
                    </a:lnTo>
                    <a:lnTo>
                      <a:pt x="125" y="363"/>
                    </a:lnTo>
                    <a:lnTo>
                      <a:pt x="84" y="401"/>
                    </a:lnTo>
                    <a:lnTo>
                      <a:pt x="66" y="423"/>
                    </a:lnTo>
                    <a:lnTo>
                      <a:pt x="53" y="360"/>
                    </a:lnTo>
                    <a:lnTo>
                      <a:pt x="0" y="364"/>
                    </a:lnTo>
                    <a:lnTo>
                      <a:pt x="4" y="340"/>
                    </a:lnTo>
                    <a:lnTo>
                      <a:pt x="113" y="261"/>
                    </a:lnTo>
                    <a:lnTo>
                      <a:pt x="127" y="155"/>
                    </a:lnTo>
                    <a:lnTo>
                      <a:pt x="178" y="117"/>
                    </a:lnTo>
                    <a:lnTo>
                      <a:pt x="247" y="83"/>
                    </a:lnTo>
                    <a:lnTo>
                      <a:pt x="283" y="45"/>
                    </a:lnTo>
                    <a:lnTo>
                      <a:pt x="277" y="0"/>
                    </a:lnTo>
                    <a:lnTo>
                      <a:pt x="376" y="20"/>
                    </a:lnTo>
                    <a:lnTo>
                      <a:pt x="456" y="43"/>
                    </a:lnTo>
                    <a:lnTo>
                      <a:pt x="456" y="91"/>
                    </a:lnTo>
                    <a:lnTo>
                      <a:pt x="485" y="148"/>
                    </a:lnTo>
                    <a:close/>
                  </a:path>
                </a:pathLst>
              </a:custGeom>
              <a:grpFill/>
              <a:ln w="12700">
                <a:solidFill>
                  <a:srgbClr val="92D050"/>
                </a:solidFill>
                <a:headEnd/>
                <a:tailEnd/>
              </a:ln>
              <a:effectLst/>
            </p:spPr>
            <p:style>
              <a:lnRef idx="1">
                <a:schemeClr val="accent3"/>
              </a:lnRef>
              <a:fillRef idx="3">
                <a:schemeClr val="accent3"/>
              </a:fillRef>
              <a:effectRef idx="2">
                <a:schemeClr val="accent3"/>
              </a:effectRef>
              <a:fontRef idx="minor">
                <a:schemeClr val="lt1"/>
              </a:fontRef>
            </p:style>
            <p:txBody>
              <a:bodyPr/>
              <a:lstStyle/>
              <a:p>
                <a:endParaRPr lang="es-ES"/>
              </a:p>
            </p:txBody>
          </p:sp>
          <p:sp>
            <p:nvSpPr>
              <p:cNvPr id="119" name="Freeform 75"/>
              <p:cNvSpPr>
                <a:spLocks/>
              </p:cNvSpPr>
              <p:nvPr/>
            </p:nvSpPr>
            <p:spPr bwMode="auto">
              <a:xfrm>
                <a:off x="1883360" y="5454745"/>
                <a:ext cx="657802" cy="559919"/>
              </a:xfrm>
              <a:custGeom>
                <a:avLst/>
                <a:gdLst>
                  <a:gd name="T0" fmla="*/ 204 w 702"/>
                  <a:gd name="T1" fmla="*/ 225 h 598"/>
                  <a:gd name="T2" fmla="*/ 367 w 702"/>
                  <a:gd name="T3" fmla="*/ 220 h 598"/>
                  <a:gd name="T4" fmla="*/ 410 w 702"/>
                  <a:gd name="T5" fmla="*/ 210 h 598"/>
                  <a:gd name="T6" fmla="*/ 446 w 702"/>
                  <a:gd name="T7" fmla="*/ 172 h 598"/>
                  <a:gd name="T8" fmla="*/ 456 w 702"/>
                  <a:gd name="T9" fmla="*/ 107 h 598"/>
                  <a:gd name="T10" fmla="*/ 575 w 702"/>
                  <a:gd name="T11" fmla="*/ 0 h 598"/>
                  <a:gd name="T12" fmla="*/ 577 w 702"/>
                  <a:gd name="T13" fmla="*/ 15 h 598"/>
                  <a:gd name="T14" fmla="*/ 589 w 702"/>
                  <a:gd name="T15" fmla="*/ 19 h 598"/>
                  <a:gd name="T16" fmla="*/ 634 w 702"/>
                  <a:gd name="T17" fmla="*/ 29 h 598"/>
                  <a:gd name="T18" fmla="*/ 663 w 702"/>
                  <a:gd name="T19" fmla="*/ 41 h 598"/>
                  <a:gd name="T20" fmla="*/ 702 w 702"/>
                  <a:gd name="T21" fmla="*/ 97 h 598"/>
                  <a:gd name="T22" fmla="*/ 674 w 702"/>
                  <a:gd name="T23" fmla="*/ 124 h 598"/>
                  <a:gd name="T24" fmla="*/ 622 w 702"/>
                  <a:gd name="T25" fmla="*/ 143 h 598"/>
                  <a:gd name="T26" fmla="*/ 610 w 702"/>
                  <a:gd name="T27" fmla="*/ 191 h 598"/>
                  <a:gd name="T28" fmla="*/ 607 w 702"/>
                  <a:gd name="T29" fmla="*/ 239 h 598"/>
                  <a:gd name="T30" fmla="*/ 564 w 702"/>
                  <a:gd name="T31" fmla="*/ 282 h 598"/>
                  <a:gd name="T32" fmla="*/ 566 w 702"/>
                  <a:gd name="T33" fmla="*/ 333 h 598"/>
                  <a:gd name="T34" fmla="*/ 540 w 702"/>
                  <a:gd name="T35" fmla="*/ 374 h 598"/>
                  <a:gd name="T36" fmla="*/ 456 w 702"/>
                  <a:gd name="T37" fmla="*/ 453 h 598"/>
                  <a:gd name="T38" fmla="*/ 427 w 702"/>
                  <a:gd name="T39" fmla="*/ 506 h 598"/>
                  <a:gd name="T40" fmla="*/ 418 w 702"/>
                  <a:gd name="T41" fmla="*/ 576 h 598"/>
                  <a:gd name="T42" fmla="*/ 393 w 702"/>
                  <a:gd name="T43" fmla="*/ 587 h 598"/>
                  <a:gd name="T44" fmla="*/ 356 w 702"/>
                  <a:gd name="T45" fmla="*/ 573 h 598"/>
                  <a:gd name="T46" fmla="*/ 329 w 702"/>
                  <a:gd name="T47" fmla="*/ 576 h 598"/>
                  <a:gd name="T48" fmla="*/ 297 w 702"/>
                  <a:gd name="T49" fmla="*/ 593 h 598"/>
                  <a:gd name="T50" fmla="*/ 272 w 702"/>
                  <a:gd name="T51" fmla="*/ 593 h 598"/>
                  <a:gd name="T52" fmla="*/ 228 w 702"/>
                  <a:gd name="T53" fmla="*/ 598 h 598"/>
                  <a:gd name="T54" fmla="*/ 202 w 702"/>
                  <a:gd name="T55" fmla="*/ 584 h 598"/>
                  <a:gd name="T56" fmla="*/ 177 w 702"/>
                  <a:gd name="T57" fmla="*/ 567 h 598"/>
                  <a:gd name="T58" fmla="*/ 165 w 702"/>
                  <a:gd name="T59" fmla="*/ 576 h 598"/>
                  <a:gd name="T60" fmla="*/ 30 w 702"/>
                  <a:gd name="T61" fmla="*/ 484 h 598"/>
                  <a:gd name="T62" fmla="*/ 0 w 702"/>
                  <a:gd name="T63" fmla="*/ 428 h 598"/>
                  <a:gd name="T64" fmla="*/ 0 w 702"/>
                  <a:gd name="T65" fmla="*/ 378 h 598"/>
                  <a:gd name="T66" fmla="*/ 0 w 702"/>
                  <a:gd name="T67" fmla="*/ 333 h 598"/>
                  <a:gd name="T68" fmla="*/ 24 w 702"/>
                  <a:gd name="T69" fmla="*/ 318 h 598"/>
                  <a:gd name="T70" fmla="*/ 146 w 702"/>
                  <a:gd name="T71" fmla="*/ 299 h 598"/>
                  <a:gd name="T72" fmla="*/ 204 w 702"/>
                  <a:gd name="T73" fmla="*/ 225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02" h="598">
                    <a:moveTo>
                      <a:pt x="204" y="225"/>
                    </a:moveTo>
                    <a:lnTo>
                      <a:pt x="367" y="220"/>
                    </a:lnTo>
                    <a:lnTo>
                      <a:pt x="410" y="210"/>
                    </a:lnTo>
                    <a:lnTo>
                      <a:pt x="446" y="172"/>
                    </a:lnTo>
                    <a:lnTo>
                      <a:pt x="456" y="107"/>
                    </a:lnTo>
                    <a:lnTo>
                      <a:pt x="575" y="0"/>
                    </a:lnTo>
                    <a:lnTo>
                      <a:pt x="577" y="15"/>
                    </a:lnTo>
                    <a:lnTo>
                      <a:pt x="589" y="19"/>
                    </a:lnTo>
                    <a:lnTo>
                      <a:pt x="634" y="29"/>
                    </a:lnTo>
                    <a:lnTo>
                      <a:pt x="663" y="41"/>
                    </a:lnTo>
                    <a:lnTo>
                      <a:pt x="702" y="97"/>
                    </a:lnTo>
                    <a:lnTo>
                      <a:pt x="674" y="124"/>
                    </a:lnTo>
                    <a:lnTo>
                      <a:pt x="622" y="143"/>
                    </a:lnTo>
                    <a:lnTo>
                      <a:pt x="610" y="191"/>
                    </a:lnTo>
                    <a:lnTo>
                      <a:pt x="607" y="239"/>
                    </a:lnTo>
                    <a:lnTo>
                      <a:pt x="564" y="282"/>
                    </a:lnTo>
                    <a:lnTo>
                      <a:pt x="566" y="333"/>
                    </a:lnTo>
                    <a:lnTo>
                      <a:pt x="540" y="374"/>
                    </a:lnTo>
                    <a:lnTo>
                      <a:pt x="456" y="453"/>
                    </a:lnTo>
                    <a:lnTo>
                      <a:pt x="427" y="506"/>
                    </a:lnTo>
                    <a:lnTo>
                      <a:pt x="418" y="576"/>
                    </a:lnTo>
                    <a:lnTo>
                      <a:pt x="393" y="587"/>
                    </a:lnTo>
                    <a:lnTo>
                      <a:pt x="356" y="573"/>
                    </a:lnTo>
                    <a:lnTo>
                      <a:pt x="329" y="576"/>
                    </a:lnTo>
                    <a:lnTo>
                      <a:pt x="297" y="593"/>
                    </a:lnTo>
                    <a:lnTo>
                      <a:pt x="272" y="593"/>
                    </a:lnTo>
                    <a:lnTo>
                      <a:pt x="228" y="598"/>
                    </a:lnTo>
                    <a:lnTo>
                      <a:pt x="202" y="584"/>
                    </a:lnTo>
                    <a:lnTo>
                      <a:pt x="177" y="567"/>
                    </a:lnTo>
                    <a:lnTo>
                      <a:pt x="165" y="576"/>
                    </a:lnTo>
                    <a:lnTo>
                      <a:pt x="30" y="484"/>
                    </a:lnTo>
                    <a:lnTo>
                      <a:pt x="0" y="428"/>
                    </a:lnTo>
                    <a:lnTo>
                      <a:pt x="0" y="378"/>
                    </a:lnTo>
                    <a:lnTo>
                      <a:pt x="0" y="333"/>
                    </a:lnTo>
                    <a:lnTo>
                      <a:pt x="24" y="318"/>
                    </a:lnTo>
                    <a:lnTo>
                      <a:pt x="146" y="299"/>
                    </a:lnTo>
                    <a:lnTo>
                      <a:pt x="204" y="225"/>
                    </a:lnTo>
                    <a:close/>
                  </a:path>
                </a:pathLst>
              </a:custGeom>
              <a:grpFill/>
              <a:ln w="12700">
                <a:solidFill>
                  <a:srgbClr val="92D050"/>
                </a:solidFill>
                <a:headEnd/>
                <a:tailEnd/>
              </a:ln>
              <a:effectLst/>
            </p:spPr>
            <p:style>
              <a:lnRef idx="1">
                <a:schemeClr val="accent3"/>
              </a:lnRef>
              <a:fillRef idx="3">
                <a:schemeClr val="accent3"/>
              </a:fillRef>
              <a:effectRef idx="2">
                <a:schemeClr val="accent3"/>
              </a:effectRef>
              <a:fontRef idx="minor">
                <a:schemeClr val="lt1"/>
              </a:fontRef>
            </p:style>
            <p:txBody>
              <a:bodyPr/>
              <a:lstStyle/>
              <a:p>
                <a:endParaRPr lang="es-ES"/>
              </a:p>
            </p:txBody>
          </p:sp>
          <p:sp>
            <p:nvSpPr>
              <p:cNvPr id="120" name="Freeform 77"/>
              <p:cNvSpPr>
                <a:spLocks/>
              </p:cNvSpPr>
              <p:nvPr/>
            </p:nvSpPr>
            <p:spPr bwMode="auto">
              <a:xfrm>
                <a:off x="2274889" y="5545991"/>
                <a:ext cx="442959" cy="472821"/>
              </a:xfrm>
              <a:custGeom>
                <a:avLst/>
                <a:gdLst>
                  <a:gd name="T0" fmla="*/ 146 w 472"/>
                  <a:gd name="T1" fmla="*/ 185 h 505"/>
                  <a:gd name="T2" fmla="*/ 189 w 472"/>
                  <a:gd name="T3" fmla="*/ 142 h 505"/>
                  <a:gd name="T4" fmla="*/ 192 w 472"/>
                  <a:gd name="T5" fmla="*/ 94 h 505"/>
                  <a:gd name="T6" fmla="*/ 204 w 472"/>
                  <a:gd name="T7" fmla="*/ 46 h 505"/>
                  <a:gd name="T8" fmla="*/ 258 w 472"/>
                  <a:gd name="T9" fmla="*/ 27 h 505"/>
                  <a:gd name="T10" fmla="*/ 284 w 472"/>
                  <a:gd name="T11" fmla="*/ 0 h 505"/>
                  <a:gd name="T12" fmla="*/ 321 w 472"/>
                  <a:gd name="T13" fmla="*/ 3 h 505"/>
                  <a:gd name="T14" fmla="*/ 341 w 472"/>
                  <a:gd name="T15" fmla="*/ 29 h 505"/>
                  <a:gd name="T16" fmla="*/ 333 w 472"/>
                  <a:gd name="T17" fmla="*/ 53 h 505"/>
                  <a:gd name="T18" fmla="*/ 338 w 472"/>
                  <a:gd name="T19" fmla="*/ 79 h 505"/>
                  <a:gd name="T20" fmla="*/ 362 w 472"/>
                  <a:gd name="T21" fmla="*/ 103 h 505"/>
                  <a:gd name="T22" fmla="*/ 411 w 472"/>
                  <a:gd name="T23" fmla="*/ 175 h 505"/>
                  <a:gd name="T24" fmla="*/ 441 w 472"/>
                  <a:gd name="T25" fmla="*/ 179 h 505"/>
                  <a:gd name="T26" fmla="*/ 472 w 472"/>
                  <a:gd name="T27" fmla="*/ 216 h 505"/>
                  <a:gd name="T28" fmla="*/ 462 w 472"/>
                  <a:gd name="T29" fmla="*/ 233 h 505"/>
                  <a:gd name="T30" fmla="*/ 441 w 472"/>
                  <a:gd name="T31" fmla="*/ 242 h 505"/>
                  <a:gd name="T32" fmla="*/ 416 w 472"/>
                  <a:gd name="T33" fmla="*/ 270 h 505"/>
                  <a:gd name="T34" fmla="*/ 399 w 472"/>
                  <a:gd name="T35" fmla="*/ 322 h 505"/>
                  <a:gd name="T36" fmla="*/ 377 w 472"/>
                  <a:gd name="T37" fmla="*/ 376 h 505"/>
                  <a:gd name="T38" fmla="*/ 344 w 472"/>
                  <a:gd name="T39" fmla="*/ 448 h 505"/>
                  <a:gd name="T40" fmla="*/ 333 w 472"/>
                  <a:gd name="T41" fmla="*/ 470 h 505"/>
                  <a:gd name="T42" fmla="*/ 315 w 472"/>
                  <a:gd name="T43" fmla="*/ 487 h 505"/>
                  <a:gd name="T44" fmla="*/ 290 w 472"/>
                  <a:gd name="T45" fmla="*/ 487 h 505"/>
                  <a:gd name="T46" fmla="*/ 272 w 472"/>
                  <a:gd name="T47" fmla="*/ 476 h 505"/>
                  <a:gd name="T48" fmla="*/ 239 w 472"/>
                  <a:gd name="T49" fmla="*/ 449 h 505"/>
                  <a:gd name="T50" fmla="*/ 148 w 472"/>
                  <a:gd name="T51" fmla="*/ 449 h 505"/>
                  <a:gd name="T52" fmla="*/ 123 w 472"/>
                  <a:gd name="T53" fmla="*/ 487 h 505"/>
                  <a:gd name="T54" fmla="*/ 101 w 472"/>
                  <a:gd name="T55" fmla="*/ 501 h 505"/>
                  <a:gd name="T56" fmla="*/ 71 w 472"/>
                  <a:gd name="T57" fmla="*/ 505 h 505"/>
                  <a:gd name="T58" fmla="*/ 54 w 472"/>
                  <a:gd name="T59" fmla="*/ 487 h 505"/>
                  <a:gd name="T60" fmla="*/ 29 w 472"/>
                  <a:gd name="T61" fmla="*/ 476 h 505"/>
                  <a:gd name="T62" fmla="*/ 0 w 472"/>
                  <a:gd name="T63" fmla="*/ 479 h 505"/>
                  <a:gd name="T64" fmla="*/ 9 w 472"/>
                  <a:gd name="T65" fmla="*/ 410 h 505"/>
                  <a:gd name="T66" fmla="*/ 34 w 472"/>
                  <a:gd name="T67" fmla="*/ 359 h 505"/>
                  <a:gd name="T68" fmla="*/ 123 w 472"/>
                  <a:gd name="T69" fmla="*/ 275 h 505"/>
                  <a:gd name="T70" fmla="*/ 148 w 472"/>
                  <a:gd name="T71" fmla="*/ 236 h 505"/>
                  <a:gd name="T72" fmla="*/ 146 w 472"/>
                  <a:gd name="T73" fmla="*/ 18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72" h="505">
                    <a:moveTo>
                      <a:pt x="146" y="185"/>
                    </a:moveTo>
                    <a:lnTo>
                      <a:pt x="189" y="142"/>
                    </a:lnTo>
                    <a:lnTo>
                      <a:pt x="192" y="94"/>
                    </a:lnTo>
                    <a:lnTo>
                      <a:pt x="204" y="46"/>
                    </a:lnTo>
                    <a:lnTo>
                      <a:pt x="258" y="27"/>
                    </a:lnTo>
                    <a:lnTo>
                      <a:pt x="284" y="0"/>
                    </a:lnTo>
                    <a:lnTo>
                      <a:pt x="321" y="3"/>
                    </a:lnTo>
                    <a:lnTo>
                      <a:pt x="341" y="29"/>
                    </a:lnTo>
                    <a:lnTo>
                      <a:pt x="333" y="53"/>
                    </a:lnTo>
                    <a:lnTo>
                      <a:pt x="338" y="79"/>
                    </a:lnTo>
                    <a:lnTo>
                      <a:pt x="362" y="103"/>
                    </a:lnTo>
                    <a:lnTo>
                      <a:pt x="411" y="175"/>
                    </a:lnTo>
                    <a:lnTo>
                      <a:pt x="441" y="179"/>
                    </a:lnTo>
                    <a:lnTo>
                      <a:pt x="472" y="216"/>
                    </a:lnTo>
                    <a:lnTo>
                      <a:pt x="462" y="233"/>
                    </a:lnTo>
                    <a:lnTo>
                      <a:pt x="441" y="242"/>
                    </a:lnTo>
                    <a:lnTo>
                      <a:pt x="416" y="270"/>
                    </a:lnTo>
                    <a:lnTo>
                      <a:pt x="399" y="322"/>
                    </a:lnTo>
                    <a:lnTo>
                      <a:pt x="377" y="376"/>
                    </a:lnTo>
                    <a:lnTo>
                      <a:pt x="344" y="448"/>
                    </a:lnTo>
                    <a:lnTo>
                      <a:pt x="333" y="470"/>
                    </a:lnTo>
                    <a:lnTo>
                      <a:pt x="315" y="487"/>
                    </a:lnTo>
                    <a:lnTo>
                      <a:pt x="290" y="487"/>
                    </a:lnTo>
                    <a:lnTo>
                      <a:pt x="272" y="476"/>
                    </a:lnTo>
                    <a:lnTo>
                      <a:pt x="239" y="449"/>
                    </a:lnTo>
                    <a:lnTo>
                      <a:pt x="148" y="449"/>
                    </a:lnTo>
                    <a:lnTo>
                      <a:pt x="123" y="487"/>
                    </a:lnTo>
                    <a:lnTo>
                      <a:pt x="101" y="501"/>
                    </a:lnTo>
                    <a:lnTo>
                      <a:pt x="71" y="505"/>
                    </a:lnTo>
                    <a:lnTo>
                      <a:pt x="54" y="487"/>
                    </a:lnTo>
                    <a:lnTo>
                      <a:pt x="29" y="476"/>
                    </a:lnTo>
                    <a:lnTo>
                      <a:pt x="0" y="479"/>
                    </a:lnTo>
                    <a:lnTo>
                      <a:pt x="9" y="410"/>
                    </a:lnTo>
                    <a:lnTo>
                      <a:pt x="34" y="359"/>
                    </a:lnTo>
                    <a:lnTo>
                      <a:pt x="123" y="275"/>
                    </a:lnTo>
                    <a:lnTo>
                      <a:pt x="148" y="236"/>
                    </a:lnTo>
                    <a:lnTo>
                      <a:pt x="146" y="185"/>
                    </a:lnTo>
                    <a:close/>
                  </a:path>
                </a:pathLst>
              </a:custGeom>
              <a:grpFill/>
              <a:ln w="12700">
                <a:solidFill>
                  <a:srgbClr val="92D050"/>
                </a:solidFill>
                <a:headEnd/>
                <a:tailEnd/>
              </a:ln>
              <a:effectLst/>
            </p:spPr>
            <p:style>
              <a:lnRef idx="1">
                <a:schemeClr val="accent3"/>
              </a:lnRef>
              <a:fillRef idx="3">
                <a:schemeClr val="accent3"/>
              </a:fillRef>
              <a:effectRef idx="2">
                <a:schemeClr val="accent3"/>
              </a:effectRef>
              <a:fontRef idx="minor">
                <a:schemeClr val="lt1"/>
              </a:fontRef>
            </p:style>
            <p:txBody>
              <a:bodyPr/>
              <a:lstStyle/>
              <a:p>
                <a:endParaRPr lang="es-ES"/>
              </a:p>
            </p:txBody>
          </p:sp>
          <p:sp>
            <p:nvSpPr>
              <p:cNvPr id="121" name="Freeform 76"/>
              <p:cNvSpPr>
                <a:spLocks/>
              </p:cNvSpPr>
              <p:nvPr/>
            </p:nvSpPr>
            <p:spPr bwMode="auto">
              <a:xfrm>
                <a:off x="1847691" y="5274741"/>
                <a:ext cx="621304" cy="477798"/>
              </a:xfrm>
              <a:custGeom>
                <a:avLst/>
                <a:gdLst>
                  <a:gd name="T0" fmla="*/ 12 w 662"/>
                  <a:gd name="T1" fmla="*/ 143 h 509"/>
                  <a:gd name="T2" fmla="*/ 14 w 662"/>
                  <a:gd name="T3" fmla="*/ 82 h 509"/>
                  <a:gd name="T4" fmla="*/ 27 w 662"/>
                  <a:gd name="T5" fmla="*/ 68 h 509"/>
                  <a:gd name="T6" fmla="*/ 81 w 662"/>
                  <a:gd name="T7" fmla="*/ 69 h 509"/>
                  <a:gd name="T8" fmla="*/ 157 w 662"/>
                  <a:gd name="T9" fmla="*/ 56 h 509"/>
                  <a:gd name="T10" fmla="*/ 180 w 662"/>
                  <a:gd name="T11" fmla="*/ 41 h 509"/>
                  <a:gd name="T12" fmla="*/ 218 w 662"/>
                  <a:gd name="T13" fmla="*/ 72 h 509"/>
                  <a:gd name="T14" fmla="*/ 247 w 662"/>
                  <a:gd name="T15" fmla="*/ 41 h 509"/>
                  <a:gd name="T16" fmla="*/ 287 w 662"/>
                  <a:gd name="T17" fmla="*/ 59 h 509"/>
                  <a:gd name="T18" fmla="*/ 318 w 662"/>
                  <a:gd name="T19" fmla="*/ 24 h 509"/>
                  <a:gd name="T20" fmla="*/ 360 w 662"/>
                  <a:gd name="T21" fmla="*/ 41 h 509"/>
                  <a:gd name="T22" fmla="*/ 409 w 662"/>
                  <a:gd name="T23" fmla="*/ 31 h 509"/>
                  <a:gd name="T24" fmla="*/ 439 w 662"/>
                  <a:gd name="T25" fmla="*/ 59 h 509"/>
                  <a:gd name="T26" fmla="*/ 466 w 662"/>
                  <a:gd name="T27" fmla="*/ 24 h 509"/>
                  <a:gd name="T28" fmla="*/ 495 w 662"/>
                  <a:gd name="T29" fmla="*/ 31 h 509"/>
                  <a:gd name="T30" fmla="*/ 517 w 662"/>
                  <a:gd name="T31" fmla="*/ 0 h 509"/>
                  <a:gd name="T32" fmla="*/ 568 w 662"/>
                  <a:gd name="T33" fmla="*/ 24 h 509"/>
                  <a:gd name="T34" fmla="*/ 595 w 662"/>
                  <a:gd name="T35" fmla="*/ 18 h 509"/>
                  <a:gd name="T36" fmla="*/ 662 w 662"/>
                  <a:gd name="T37" fmla="*/ 115 h 509"/>
                  <a:gd name="T38" fmla="*/ 613 w 662"/>
                  <a:gd name="T39" fmla="*/ 191 h 509"/>
                  <a:gd name="T40" fmla="*/ 496 w 662"/>
                  <a:gd name="T41" fmla="*/ 297 h 509"/>
                  <a:gd name="T42" fmla="*/ 484 w 662"/>
                  <a:gd name="T43" fmla="*/ 362 h 509"/>
                  <a:gd name="T44" fmla="*/ 447 w 662"/>
                  <a:gd name="T45" fmla="*/ 403 h 509"/>
                  <a:gd name="T46" fmla="*/ 410 w 662"/>
                  <a:gd name="T47" fmla="*/ 410 h 509"/>
                  <a:gd name="T48" fmla="*/ 243 w 662"/>
                  <a:gd name="T49" fmla="*/ 417 h 509"/>
                  <a:gd name="T50" fmla="*/ 184 w 662"/>
                  <a:gd name="T51" fmla="*/ 490 h 509"/>
                  <a:gd name="T52" fmla="*/ 64 w 662"/>
                  <a:gd name="T53" fmla="*/ 509 h 509"/>
                  <a:gd name="T54" fmla="*/ 57 w 662"/>
                  <a:gd name="T55" fmla="*/ 460 h 509"/>
                  <a:gd name="T56" fmla="*/ 41 w 662"/>
                  <a:gd name="T57" fmla="*/ 421 h 509"/>
                  <a:gd name="T58" fmla="*/ 41 w 662"/>
                  <a:gd name="T59" fmla="*/ 322 h 509"/>
                  <a:gd name="T60" fmla="*/ 22 w 662"/>
                  <a:gd name="T61" fmla="*/ 236 h 509"/>
                  <a:gd name="T62" fmla="*/ 0 w 662"/>
                  <a:gd name="T63" fmla="*/ 188 h 509"/>
                  <a:gd name="T64" fmla="*/ 12 w 662"/>
                  <a:gd name="T65" fmla="*/ 143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2" h="509">
                    <a:moveTo>
                      <a:pt x="12" y="143"/>
                    </a:moveTo>
                    <a:lnTo>
                      <a:pt x="14" y="82"/>
                    </a:lnTo>
                    <a:lnTo>
                      <a:pt x="27" y="68"/>
                    </a:lnTo>
                    <a:lnTo>
                      <a:pt x="81" y="69"/>
                    </a:lnTo>
                    <a:lnTo>
                      <a:pt x="157" y="56"/>
                    </a:lnTo>
                    <a:lnTo>
                      <a:pt x="180" y="41"/>
                    </a:lnTo>
                    <a:lnTo>
                      <a:pt x="218" y="72"/>
                    </a:lnTo>
                    <a:lnTo>
                      <a:pt x="247" y="41"/>
                    </a:lnTo>
                    <a:lnTo>
                      <a:pt x="287" y="59"/>
                    </a:lnTo>
                    <a:lnTo>
                      <a:pt x="318" y="24"/>
                    </a:lnTo>
                    <a:lnTo>
                      <a:pt x="360" y="41"/>
                    </a:lnTo>
                    <a:lnTo>
                      <a:pt x="409" y="31"/>
                    </a:lnTo>
                    <a:lnTo>
                      <a:pt x="439" y="59"/>
                    </a:lnTo>
                    <a:lnTo>
                      <a:pt x="466" y="24"/>
                    </a:lnTo>
                    <a:lnTo>
                      <a:pt x="495" y="31"/>
                    </a:lnTo>
                    <a:lnTo>
                      <a:pt x="517" y="0"/>
                    </a:lnTo>
                    <a:lnTo>
                      <a:pt x="568" y="24"/>
                    </a:lnTo>
                    <a:lnTo>
                      <a:pt x="595" y="18"/>
                    </a:lnTo>
                    <a:lnTo>
                      <a:pt x="662" y="115"/>
                    </a:lnTo>
                    <a:lnTo>
                      <a:pt x="613" y="191"/>
                    </a:lnTo>
                    <a:lnTo>
                      <a:pt x="496" y="297"/>
                    </a:lnTo>
                    <a:lnTo>
                      <a:pt x="484" y="362"/>
                    </a:lnTo>
                    <a:lnTo>
                      <a:pt x="447" y="403"/>
                    </a:lnTo>
                    <a:lnTo>
                      <a:pt x="410" y="410"/>
                    </a:lnTo>
                    <a:lnTo>
                      <a:pt x="243" y="417"/>
                    </a:lnTo>
                    <a:lnTo>
                      <a:pt x="184" y="490"/>
                    </a:lnTo>
                    <a:lnTo>
                      <a:pt x="64" y="509"/>
                    </a:lnTo>
                    <a:lnTo>
                      <a:pt x="57" y="460"/>
                    </a:lnTo>
                    <a:lnTo>
                      <a:pt x="41" y="421"/>
                    </a:lnTo>
                    <a:lnTo>
                      <a:pt x="41" y="322"/>
                    </a:lnTo>
                    <a:lnTo>
                      <a:pt x="22" y="236"/>
                    </a:lnTo>
                    <a:lnTo>
                      <a:pt x="0" y="188"/>
                    </a:lnTo>
                    <a:lnTo>
                      <a:pt x="12" y="143"/>
                    </a:lnTo>
                    <a:close/>
                  </a:path>
                </a:pathLst>
              </a:custGeom>
              <a:grpFill/>
              <a:ln w="12700">
                <a:solidFill>
                  <a:srgbClr val="92D050"/>
                </a:solidFill>
                <a:headEnd/>
                <a:tailEnd/>
              </a:ln>
              <a:effectLst/>
            </p:spPr>
            <p:style>
              <a:lnRef idx="1">
                <a:schemeClr val="accent3"/>
              </a:lnRef>
              <a:fillRef idx="3">
                <a:schemeClr val="accent3"/>
              </a:fillRef>
              <a:effectRef idx="2">
                <a:schemeClr val="accent3"/>
              </a:effectRef>
              <a:fontRef idx="minor">
                <a:schemeClr val="lt1"/>
              </a:fontRef>
            </p:style>
            <p:txBody>
              <a:bodyPr/>
              <a:lstStyle/>
              <a:p>
                <a:endParaRPr lang="es-ES"/>
              </a:p>
            </p:txBody>
          </p:sp>
          <p:sp>
            <p:nvSpPr>
              <p:cNvPr id="122" name="Freeform 79"/>
              <p:cNvSpPr>
                <a:spLocks/>
              </p:cNvSpPr>
              <p:nvPr/>
            </p:nvSpPr>
            <p:spPr bwMode="auto">
              <a:xfrm>
                <a:off x="1432935" y="5174370"/>
                <a:ext cx="475310" cy="634575"/>
              </a:xfrm>
              <a:custGeom>
                <a:avLst/>
                <a:gdLst>
                  <a:gd name="T0" fmla="*/ 115 w 507"/>
                  <a:gd name="T1" fmla="*/ 456 h 676"/>
                  <a:gd name="T2" fmla="*/ 89 w 507"/>
                  <a:gd name="T3" fmla="*/ 343 h 676"/>
                  <a:gd name="T4" fmla="*/ 72 w 507"/>
                  <a:gd name="T5" fmla="*/ 290 h 676"/>
                  <a:gd name="T6" fmla="*/ 0 w 507"/>
                  <a:gd name="T7" fmla="*/ 247 h 676"/>
                  <a:gd name="T8" fmla="*/ 40 w 507"/>
                  <a:gd name="T9" fmla="*/ 209 h 676"/>
                  <a:gd name="T10" fmla="*/ 21 w 507"/>
                  <a:gd name="T11" fmla="*/ 147 h 676"/>
                  <a:gd name="T12" fmla="*/ 25 w 507"/>
                  <a:gd name="T13" fmla="*/ 121 h 676"/>
                  <a:gd name="T14" fmla="*/ 138 w 507"/>
                  <a:gd name="T15" fmla="*/ 44 h 676"/>
                  <a:gd name="T16" fmla="*/ 138 w 507"/>
                  <a:gd name="T17" fmla="*/ 16 h 676"/>
                  <a:gd name="T18" fmla="*/ 156 w 507"/>
                  <a:gd name="T19" fmla="*/ 0 h 676"/>
                  <a:gd name="T20" fmla="*/ 194 w 507"/>
                  <a:gd name="T21" fmla="*/ 4 h 676"/>
                  <a:gd name="T22" fmla="*/ 263 w 507"/>
                  <a:gd name="T23" fmla="*/ 68 h 676"/>
                  <a:gd name="T24" fmla="*/ 306 w 507"/>
                  <a:gd name="T25" fmla="*/ 78 h 676"/>
                  <a:gd name="T26" fmla="*/ 457 w 507"/>
                  <a:gd name="T27" fmla="*/ 189 h 676"/>
                  <a:gd name="T28" fmla="*/ 455 w 507"/>
                  <a:gd name="T29" fmla="*/ 252 h 676"/>
                  <a:gd name="T30" fmla="*/ 441 w 507"/>
                  <a:gd name="T31" fmla="*/ 295 h 676"/>
                  <a:gd name="T32" fmla="*/ 467 w 507"/>
                  <a:gd name="T33" fmla="*/ 344 h 676"/>
                  <a:gd name="T34" fmla="*/ 483 w 507"/>
                  <a:gd name="T35" fmla="*/ 429 h 676"/>
                  <a:gd name="T36" fmla="*/ 483 w 507"/>
                  <a:gd name="T37" fmla="*/ 529 h 676"/>
                  <a:gd name="T38" fmla="*/ 499 w 507"/>
                  <a:gd name="T39" fmla="*/ 566 h 676"/>
                  <a:gd name="T40" fmla="*/ 507 w 507"/>
                  <a:gd name="T41" fmla="*/ 616 h 676"/>
                  <a:gd name="T42" fmla="*/ 481 w 507"/>
                  <a:gd name="T43" fmla="*/ 629 h 676"/>
                  <a:gd name="T44" fmla="*/ 481 w 507"/>
                  <a:gd name="T45" fmla="*/ 676 h 676"/>
                  <a:gd name="T46" fmla="*/ 396 w 507"/>
                  <a:gd name="T47" fmla="*/ 651 h 676"/>
                  <a:gd name="T48" fmla="*/ 302 w 507"/>
                  <a:gd name="T49" fmla="*/ 633 h 676"/>
                  <a:gd name="T50" fmla="*/ 283 w 507"/>
                  <a:gd name="T51" fmla="*/ 531 h 676"/>
                  <a:gd name="T52" fmla="*/ 258 w 507"/>
                  <a:gd name="T53" fmla="*/ 489 h 676"/>
                  <a:gd name="T54" fmla="*/ 176 w 507"/>
                  <a:gd name="T55" fmla="*/ 453 h 676"/>
                  <a:gd name="T56" fmla="*/ 115 w 507"/>
                  <a:gd name="T57" fmla="*/ 456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7" h="676">
                    <a:moveTo>
                      <a:pt x="115" y="456"/>
                    </a:moveTo>
                    <a:lnTo>
                      <a:pt x="89" y="343"/>
                    </a:lnTo>
                    <a:lnTo>
                      <a:pt x="72" y="290"/>
                    </a:lnTo>
                    <a:lnTo>
                      <a:pt x="0" y="247"/>
                    </a:lnTo>
                    <a:lnTo>
                      <a:pt x="40" y="209"/>
                    </a:lnTo>
                    <a:lnTo>
                      <a:pt x="21" y="147"/>
                    </a:lnTo>
                    <a:lnTo>
                      <a:pt x="25" y="121"/>
                    </a:lnTo>
                    <a:lnTo>
                      <a:pt x="138" y="44"/>
                    </a:lnTo>
                    <a:lnTo>
                      <a:pt x="138" y="16"/>
                    </a:lnTo>
                    <a:lnTo>
                      <a:pt x="156" y="0"/>
                    </a:lnTo>
                    <a:lnTo>
                      <a:pt x="194" y="4"/>
                    </a:lnTo>
                    <a:lnTo>
                      <a:pt x="263" y="68"/>
                    </a:lnTo>
                    <a:lnTo>
                      <a:pt x="306" y="78"/>
                    </a:lnTo>
                    <a:lnTo>
                      <a:pt x="457" y="189"/>
                    </a:lnTo>
                    <a:lnTo>
                      <a:pt x="455" y="252"/>
                    </a:lnTo>
                    <a:lnTo>
                      <a:pt x="441" y="295"/>
                    </a:lnTo>
                    <a:lnTo>
                      <a:pt x="467" y="344"/>
                    </a:lnTo>
                    <a:lnTo>
                      <a:pt x="483" y="429"/>
                    </a:lnTo>
                    <a:lnTo>
                      <a:pt x="483" y="529"/>
                    </a:lnTo>
                    <a:lnTo>
                      <a:pt x="499" y="566"/>
                    </a:lnTo>
                    <a:lnTo>
                      <a:pt x="507" y="616"/>
                    </a:lnTo>
                    <a:lnTo>
                      <a:pt x="481" y="629"/>
                    </a:lnTo>
                    <a:lnTo>
                      <a:pt x="481" y="676"/>
                    </a:lnTo>
                    <a:lnTo>
                      <a:pt x="396" y="651"/>
                    </a:lnTo>
                    <a:lnTo>
                      <a:pt x="302" y="633"/>
                    </a:lnTo>
                    <a:lnTo>
                      <a:pt x="283" y="531"/>
                    </a:lnTo>
                    <a:lnTo>
                      <a:pt x="258" y="489"/>
                    </a:lnTo>
                    <a:lnTo>
                      <a:pt x="176" y="453"/>
                    </a:lnTo>
                    <a:lnTo>
                      <a:pt x="115" y="456"/>
                    </a:lnTo>
                    <a:close/>
                  </a:path>
                </a:pathLst>
              </a:custGeom>
              <a:grpFill/>
              <a:ln w="12700">
                <a:solidFill>
                  <a:srgbClr val="92D050"/>
                </a:solidFill>
                <a:headEnd/>
                <a:tailEnd/>
              </a:ln>
              <a:effectLst/>
            </p:spPr>
            <p:style>
              <a:lnRef idx="1">
                <a:schemeClr val="accent3"/>
              </a:lnRef>
              <a:fillRef idx="3">
                <a:schemeClr val="accent3"/>
              </a:fillRef>
              <a:effectRef idx="2">
                <a:schemeClr val="accent3"/>
              </a:effectRef>
              <a:fontRef idx="minor">
                <a:schemeClr val="lt1"/>
              </a:fontRef>
            </p:style>
            <p:txBody>
              <a:bodyPr/>
              <a:lstStyle/>
              <a:p>
                <a:endParaRPr lang="es-ES"/>
              </a:p>
            </p:txBody>
          </p:sp>
        </p:grpSp>
        <p:sp>
          <p:nvSpPr>
            <p:cNvPr id="107" name="Freeform 82"/>
            <p:cNvSpPr>
              <a:spLocks/>
            </p:cNvSpPr>
            <p:nvPr/>
          </p:nvSpPr>
          <p:spPr bwMode="auto">
            <a:xfrm>
              <a:off x="973664" y="2440712"/>
              <a:ext cx="366743" cy="294505"/>
            </a:xfrm>
            <a:custGeom>
              <a:avLst/>
              <a:gdLst>
                <a:gd name="T0" fmla="*/ 737 w 737"/>
                <a:gd name="T1" fmla="*/ 205 h 591"/>
                <a:gd name="T2" fmla="*/ 694 w 737"/>
                <a:gd name="T3" fmla="*/ 305 h 591"/>
                <a:gd name="T4" fmla="*/ 641 w 737"/>
                <a:gd name="T5" fmla="*/ 374 h 591"/>
                <a:gd name="T6" fmla="*/ 629 w 737"/>
                <a:gd name="T7" fmla="*/ 435 h 591"/>
                <a:gd name="T8" fmla="*/ 575 w 737"/>
                <a:gd name="T9" fmla="*/ 451 h 591"/>
                <a:gd name="T10" fmla="*/ 532 w 737"/>
                <a:gd name="T11" fmla="*/ 555 h 591"/>
                <a:gd name="T12" fmla="*/ 488 w 737"/>
                <a:gd name="T13" fmla="*/ 569 h 591"/>
                <a:gd name="T14" fmla="*/ 444 w 737"/>
                <a:gd name="T15" fmla="*/ 550 h 591"/>
                <a:gd name="T16" fmla="*/ 402 w 737"/>
                <a:gd name="T17" fmla="*/ 558 h 591"/>
                <a:gd name="T18" fmla="*/ 327 w 737"/>
                <a:gd name="T19" fmla="*/ 468 h 591"/>
                <a:gd name="T20" fmla="*/ 296 w 737"/>
                <a:gd name="T21" fmla="*/ 466 h 591"/>
                <a:gd name="T22" fmla="*/ 231 w 737"/>
                <a:gd name="T23" fmla="*/ 511 h 591"/>
                <a:gd name="T24" fmla="*/ 172 w 737"/>
                <a:gd name="T25" fmla="*/ 525 h 591"/>
                <a:gd name="T26" fmla="*/ 145 w 737"/>
                <a:gd name="T27" fmla="*/ 575 h 591"/>
                <a:gd name="T28" fmla="*/ 130 w 737"/>
                <a:gd name="T29" fmla="*/ 586 h 591"/>
                <a:gd name="T30" fmla="*/ 93 w 737"/>
                <a:gd name="T31" fmla="*/ 556 h 591"/>
                <a:gd name="T32" fmla="*/ 15 w 737"/>
                <a:gd name="T33" fmla="*/ 591 h 591"/>
                <a:gd name="T34" fmla="*/ 0 w 737"/>
                <a:gd name="T35" fmla="*/ 535 h 591"/>
                <a:gd name="T36" fmla="*/ 83 w 737"/>
                <a:gd name="T37" fmla="*/ 482 h 591"/>
                <a:gd name="T38" fmla="*/ 68 w 737"/>
                <a:gd name="T39" fmla="*/ 448 h 591"/>
                <a:gd name="T40" fmla="*/ 55 w 737"/>
                <a:gd name="T41" fmla="*/ 416 h 591"/>
                <a:gd name="T42" fmla="*/ 100 w 737"/>
                <a:gd name="T43" fmla="*/ 353 h 591"/>
                <a:gd name="T44" fmla="*/ 88 w 737"/>
                <a:gd name="T45" fmla="*/ 270 h 591"/>
                <a:gd name="T46" fmla="*/ 100 w 737"/>
                <a:gd name="T47" fmla="*/ 106 h 591"/>
                <a:gd name="T48" fmla="*/ 142 w 737"/>
                <a:gd name="T49" fmla="*/ 47 h 591"/>
                <a:gd name="T50" fmla="*/ 206 w 737"/>
                <a:gd name="T51" fmla="*/ 0 h 591"/>
                <a:gd name="T52" fmla="*/ 260 w 737"/>
                <a:gd name="T53" fmla="*/ 32 h 591"/>
                <a:gd name="T54" fmla="*/ 333 w 737"/>
                <a:gd name="T55" fmla="*/ 32 h 591"/>
                <a:gd name="T56" fmla="*/ 353 w 737"/>
                <a:gd name="T57" fmla="*/ 74 h 591"/>
                <a:gd name="T58" fmla="*/ 456 w 737"/>
                <a:gd name="T59" fmla="*/ 78 h 591"/>
                <a:gd name="T60" fmla="*/ 472 w 737"/>
                <a:gd name="T61" fmla="*/ 28 h 591"/>
                <a:gd name="T62" fmla="*/ 595 w 737"/>
                <a:gd name="T63" fmla="*/ 44 h 591"/>
                <a:gd name="T64" fmla="*/ 668 w 737"/>
                <a:gd name="T65" fmla="*/ 78 h 591"/>
                <a:gd name="T66" fmla="*/ 729 w 737"/>
                <a:gd name="T67" fmla="*/ 120 h 591"/>
                <a:gd name="T68" fmla="*/ 737 w 737"/>
                <a:gd name="T69" fmla="*/ 205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37" h="591">
                  <a:moveTo>
                    <a:pt x="737" y="205"/>
                  </a:moveTo>
                  <a:lnTo>
                    <a:pt x="694" y="305"/>
                  </a:lnTo>
                  <a:lnTo>
                    <a:pt x="641" y="374"/>
                  </a:lnTo>
                  <a:lnTo>
                    <a:pt x="629" y="435"/>
                  </a:lnTo>
                  <a:lnTo>
                    <a:pt x="575" y="451"/>
                  </a:lnTo>
                  <a:lnTo>
                    <a:pt x="532" y="555"/>
                  </a:lnTo>
                  <a:lnTo>
                    <a:pt x="488" y="569"/>
                  </a:lnTo>
                  <a:lnTo>
                    <a:pt x="444" y="550"/>
                  </a:lnTo>
                  <a:lnTo>
                    <a:pt x="402" y="558"/>
                  </a:lnTo>
                  <a:lnTo>
                    <a:pt x="327" y="468"/>
                  </a:lnTo>
                  <a:lnTo>
                    <a:pt x="296" y="466"/>
                  </a:lnTo>
                  <a:lnTo>
                    <a:pt x="231" y="511"/>
                  </a:lnTo>
                  <a:lnTo>
                    <a:pt x="172" y="525"/>
                  </a:lnTo>
                  <a:lnTo>
                    <a:pt x="145" y="575"/>
                  </a:lnTo>
                  <a:lnTo>
                    <a:pt x="130" y="586"/>
                  </a:lnTo>
                  <a:lnTo>
                    <a:pt x="93" y="556"/>
                  </a:lnTo>
                  <a:lnTo>
                    <a:pt x="15" y="591"/>
                  </a:lnTo>
                  <a:lnTo>
                    <a:pt x="0" y="535"/>
                  </a:lnTo>
                  <a:lnTo>
                    <a:pt x="83" y="482"/>
                  </a:lnTo>
                  <a:lnTo>
                    <a:pt x="68" y="448"/>
                  </a:lnTo>
                  <a:lnTo>
                    <a:pt x="55" y="416"/>
                  </a:lnTo>
                  <a:lnTo>
                    <a:pt x="100" y="353"/>
                  </a:lnTo>
                  <a:lnTo>
                    <a:pt x="88" y="270"/>
                  </a:lnTo>
                  <a:lnTo>
                    <a:pt x="100" y="106"/>
                  </a:lnTo>
                  <a:lnTo>
                    <a:pt x="142" y="47"/>
                  </a:lnTo>
                  <a:lnTo>
                    <a:pt x="206" y="0"/>
                  </a:lnTo>
                  <a:lnTo>
                    <a:pt x="260" y="32"/>
                  </a:lnTo>
                  <a:lnTo>
                    <a:pt x="333" y="32"/>
                  </a:lnTo>
                  <a:lnTo>
                    <a:pt x="353" y="74"/>
                  </a:lnTo>
                  <a:lnTo>
                    <a:pt x="456" y="78"/>
                  </a:lnTo>
                  <a:lnTo>
                    <a:pt x="472" y="28"/>
                  </a:lnTo>
                  <a:lnTo>
                    <a:pt x="595" y="44"/>
                  </a:lnTo>
                  <a:lnTo>
                    <a:pt x="668" y="78"/>
                  </a:lnTo>
                  <a:lnTo>
                    <a:pt x="729" y="120"/>
                  </a:lnTo>
                  <a:lnTo>
                    <a:pt x="737" y="205"/>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108" name="Freeform 84"/>
            <p:cNvSpPr>
              <a:spLocks/>
            </p:cNvSpPr>
            <p:nvPr/>
          </p:nvSpPr>
          <p:spPr bwMode="auto">
            <a:xfrm>
              <a:off x="1238720" y="2497946"/>
              <a:ext cx="313398" cy="281725"/>
            </a:xfrm>
            <a:custGeom>
              <a:avLst/>
              <a:gdLst>
                <a:gd name="T0" fmla="*/ 297 w 630"/>
                <a:gd name="T1" fmla="*/ 0 h 566"/>
                <a:gd name="T2" fmla="*/ 374 w 630"/>
                <a:gd name="T3" fmla="*/ 3 h 566"/>
                <a:gd name="T4" fmla="*/ 412 w 630"/>
                <a:gd name="T5" fmla="*/ 22 h 566"/>
                <a:gd name="T6" fmla="*/ 447 w 630"/>
                <a:gd name="T7" fmla="*/ 64 h 566"/>
                <a:gd name="T8" fmla="*/ 473 w 630"/>
                <a:gd name="T9" fmla="*/ 169 h 566"/>
                <a:gd name="T10" fmla="*/ 524 w 630"/>
                <a:gd name="T11" fmla="*/ 204 h 566"/>
                <a:gd name="T12" fmla="*/ 630 w 630"/>
                <a:gd name="T13" fmla="*/ 202 h 566"/>
                <a:gd name="T14" fmla="*/ 606 w 630"/>
                <a:gd name="T15" fmla="*/ 243 h 566"/>
                <a:gd name="T16" fmla="*/ 518 w 630"/>
                <a:gd name="T17" fmla="*/ 330 h 566"/>
                <a:gd name="T18" fmla="*/ 526 w 630"/>
                <a:gd name="T19" fmla="*/ 368 h 566"/>
                <a:gd name="T20" fmla="*/ 462 w 630"/>
                <a:gd name="T21" fmla="*/ 417 h 566"/>
                <a:gd name="T22" fmla="*/ 441 w 630"/>
                <a:gd name="T23" fmla="*/ 455 h 566"/>
                <a:gd name="T24" fmla="*/ 419 w 630"/>
                <a:gd name="T25" fmla="*/ 468 h 566"/>
                <a:gd name="T26" fmla="*/ 420 w 630"/>
                <a:gd name="T27" fmla="*/ 482 h 566"/>
                <a:gd name="T28" fmla="*/ 441 w 630"/>
                <a:gd name="T29" fmla="*/ 511 h 566"/>
                <a:gd name="T30" fmla="*/ 404 w 630"/>
                <a:gd name="T31" fmla="*/ 521 h 566"/>
                <a:gd name="T32" fmla="*/ 388 w 630"/>
                <a:gd name="T33" fmla="*/ 472 h 566"/>
                <a:gd name="T34" fmla="*/ 363 w 630"/>
                <a:gd name="T35" fmla="*/ 442 h 566"/>
                <a:gd name="T36" fmla="*/ 323 w 630"/>
                <a:gd name="T37" fmla="*/ 457 h 566"/>
                <a:gd name="T38" fmla="*/ 304 w 630"/>
                <a:gd name="T39" fmla="*/ 495 h 566"/>
                <a:gd name="T40" fmla="*/ 224 w 630"/>
                <a:gd name="T41" fmla="*/ 510 h 566"/>
                <a:gd name="T42" fmla="*/ 193 w 630"/>
                <a:gd name="T43" fmla="*/ 523 h 566"/>
                <a:gd name="T44" fmla="*/ 144 w 630"/>
                <a:gd name="T45" fmla="*/ 566 h 566"/>
                <a:gd name="T46" fmla="*/ 129 w 630"/>
                <a:gd name="T47" fmla="*/ 536 h 566"/>
                <a:gd name="T48" fmla="*/ 119 w 630"/>
                <a:gd name="T49" fmla="*/ 474 h 566"/>
                <a:gd name="T50" fmla="*/ 102 w 630"/>
                <a:gd name="T51" fmla="*/ 459 h 566"/>
                <a:gd name="T52" fmla="*/ 46 w 630"/>
                <a:gd name="T53" fmla="*/ 489 h 566"/>
                <a:gd name="T54" fmla="*/ 0 w 630"/>
                <a:gd name="T55" fmla="*/ 440 h 566"/>
                <a:gd name="T56" fmla="*/ 42 w 630"/>
                <a:gd name="T57" fmla="*/ 337 h 566"/>
                <a:gd name="T58" fmla="*/ 98 w 630"/>
                <a:gd name="T59" fmla="*/ 320 h 566"/>
                <a:gd name="T60" fmla="*/ 107 w 630"/>
                <a:gd name="T61" fmla="*/ 261 h 566"/>
                <a:gd name="T62" fmla="*/ 160 w 630"/>
                <a:gd name="T63" fmla="*/ 194 h 566"/>
                <a:gd name="T64" fmla="*/ 204 w 630"/>
                <a:gd name="T65" fmla="*/ 88 h 566"/>
                <a:gd name="T66" fmla="*/ 197 w 630"/>
                <a:gd name="T67" fmla="*/ 6 h 566"/>
                <a:gd name="T68" fmla="*/ 297 w 630"/>
                <a:gd name="T69" fmla="*/ 0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0" h="566">
                  <a:moveTo>
                    <a:pt x="297" y="0"/>
                  </a:moveTo>
                  <a:lnTo>
                    <a:pt x="374" y="3"/>
                  </a:lnTo>
                  <a:lnTo>
                    <a:pt x="412" y="22"/>
                  </a:lnTo>
                  <a:lnTo>
                    <a:pt x="447" y="64"/>
                  </a:lnTo>
                  <a:lnTo>
                    <a:pt x="473" y="169"/>
                  </a:lnTo>
                  <a:lnTo>
                    <a:pt x="524" y="204"/>
                  </a:lnTo>
                  <a:lnTo>
                    <a:pt x="630" y="202"/>
                  </a:lnTo>
                  <a:lnTo>
                    <a:pt x="606" y="243"/>
                  </a:lnTo>
                  <a:lnTo>
                    <a:pt x="518" y="330"/>
                  </a:lnTo>
                  <a:lnTo>
                    <a:pt x="526" y="368"/>
                  </a:lnTo>
                  <a:lnTo>
                    <a:pt x="462" y="417"/>
                  </a:lnTo>
                  <a:lnTo>
                    <a:pt x="441" y="455"/>
                  </a:lnTo>
                  <a:lnTo>
                    <a:pt x="419" y="468"/>
                  </a:lnTo>
                  <a:lnTo>
                    <a:pt x="420" y="482"/>
                  </a:lnTo>
                  <a:lnTo>
                    <a:pt x="441" y="511"/>
                  </a:lnTo>
                  <a:lnTo>
                    <a:pt x="404" y="521"/>
                  </a:lnTo>
                  <a:lnTo>
                    <a:pt x="388" y="472"/>
                  </a:lnTo>
                  <a:lnTo>
                    <a:pt x="363" y="442"/>
                  </a:lnTo>
                  <a:lnTo>
                    <a:pt x="323" y="457"/>
                  </a:lnTo>
                  <a:lnTo>
                    <a:pt x="304" y="495"/>
                  </a:lnTo>
                  <a:lnTo>
                    <a:pt x="224" y="510"/>
                  </a:lnTo>
                  <a:lnTo>
                    <a:pt x="193" y="523"/>
                  </a:lnTo>
                  <a:lnTo>
                    <a:pt x="144" y="566"/>
                  </a:lnTo>
                  <a:lnTo>
                    <a:pt x="129" y="536"/>
                  </a:lnTo>
                  <a:lnTo>
                    <a:pt x="119" y="474"/>
                  </a:lnTo>
                  <a:lnTo>
                    <a:pt x="102" y="459"/>
                  </a:lnTo>
                  <a:lnTo>
                    <a:pt x="46" y="489"/>
                  </a:lnTo>
                  <a:lnTo>
                    <a:pt x="0" y="440"/>
                  </a:lnTo>
                  <a:lnTo>
                    <a:pt x="42" y="337"/>
                  </a:lnTo>
                  <a:lnTo>
                    <a:pt x="98" y="320"/>
                  </a:lnTo>
                  <a:lnTo>
                    <a:pt x="107" y="261"/>
                  </a:lnTo>
                  <a:lnTo>
                    <a:pt x="160" y="194"/>
                  </a:lnTo>
                  <a:lnTo>
                    <a:pt x="204" y="88"/>
                  </a:lnTo>
                  <a:lnTo>
                    <a:pt x="197" y="6"/>
                  </a:lnTo>
                  <a:lnTo>
                    <a:pt x="297" y="0"/>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109" name="Freeform 85"/>
            <p:cNvSpPr>
              <a:spLocks/>
            </p:cNvSpPr>
            <p:nvPr/>
          </p:nvSpPr>
          <p:spPr bwMode="auto">
            <a:xfrm>
              <a:off x="985334" y="2163989"/>
              <a:ext cx="340070" cy="316176"/>
            </a:xfrm>
            <a:custGeom>
              <a:avLst/>
              <a:gdLst>
                <a:gd name="T0" fmla="*/ 0 w 682"/>
                <a:gd name="T1" fmla="*/ 139 h 634"/>
                <a:gd name="T2" fmla="*/ 74 w 682"/>
                <a:gd name="T3" fmla="*/ 16 h 634"/>
                <a:gd name="T4" fmla="*/ 99 w 682"/>
                <a:gd name="T5" fmla="*/ 17 h 634"/>
                <a:gd name="T6" fmla="*/ 103 w 682"/>
                <a:gd name="T7" fmla="*/ 0 h 634"/>
                <a:gd name="T8" fmla="*/ 165 w 682"/>
                <a:gd name="T9" fmla="*/ 70 h 634"/>
                <a:gd name="T10" fmla="*/ 253 w 682"/>
                <a:gd name="T11" fmla="*/ 74 h 634"/>
                <a:gd name="T12" fmla="*/ 308 w 682"/>
                <a:gd name="T13" fmla="*/ 122 h 634"/>
                <a:gd name="T14" fmla="*/ 432 w 682"/>
                <a:gd name="T15" fmla="*/ 142 h 634"/>
                <a:gd name="T16" fmla="*/ 538 w 682"/>
                <a:gd name="T17" fmla="*/ 142 h 634"/>
                <a:gd name="T18" fmla="*/ 632 w 682"/>
                <a:gd name="T19" fmla="*/ 209 h 634"/>
                <a:gd name="T20" fmla="*/ 682 w 682"/>
                <a:gd name="T21" fmla="*/ 298 h 634"/>
                <a:gd name="T22" fmla="*/ 649 w 682"/>
                <a:gd name="T23" fmla="*/ 331 h 634"/>
                <a:gd name="T24" fmla="*/ 649 w 682"/>
                <a:gd name="T25" fmla="*/ 449 h 634"/>
                <a:gd name="T26" fmla="*/ 666 w 682"/>
                <a:gd name="T27" fmla="*/ 475 h 634"/>
                <a:gd name="T28" fmla="*/ 639 w 682"/>
                <a:gd name="T29" fmla="*/ 487 h 634"/>
                <a:gd name="T30" fmla="*/ 644 w 682"/>
                <a:gd name="T31" fmla="*/ 550 h 634"/>
                <a:gd name="T32" fmla="*/ 648 w 682"/>
                <a:gd name="T33" fmla="*/ 634 h 634"/>
                <a:gd name="T34" fmla="*/ 571 w 682"/>
                <a:gd name="T35" fmla="*/ 599 h 634"/>
                <a:gd name="T36" fmla="*/ 448 w 682"/>
                <a:gd name="T37" fmla="*/ 584 h 634"/>
                <a:gd name="T38" fmla="*/ 432 w 682"/>
                <a:gd name="T39" fmla="*/ 632 h 634"/>
                <a:gd name="T40" fmla="*/ 330 w 682"/>
                <a:gd name="T41" fmla="*/ 630 h 634"/>
                <a:gd name="T42" fmla="*/ 308 w 682"/>
                <a:gd name="T43" fmla="*/ 587 h 634"/>
                <a:gd name="T44" fmla="*/ 236 w 682"/>
                <a:gd name="T45" fmla="*/ 587 h 634"/>
                <a:gd name="T46" fmla="*/ 182 w 682"/>
                <a:gd name="T47" fmla="*/ 555 h 634"/>
                <a:gd name="T48" fmla="*/ 241 w 682"/>
                <a:gd name="T49" fmla="*/ 509 h 634"/>
                <a:gd name="T50" fmla="*/ 292 w 682"/>
                <a:gd name="T51" fmla="*/ 465 h 634"/>
                <a:gd name="T52" fmla="*/ 318 w 682"/>
                <a:gd name="T53" fmla="*/ 437 h 634"/>
                <a:gd name="T54" fmla="*/ 333 w 682"/>
                <a:gd name="T55" fmla="*/ 410 h 634"/>
                <a:gd name="T56" fmla="*/ 329 w 682"/>
                <a:gd name="T57" fmla="*/ 366 h 634"/>
                <a:gd name="T58" fmla="*/ 301 w 682"/>
                <a:gd name="T59" fmla="*/ 339 h 634"/>
                <a:gd name="T60" fmla="*/ 265 w 682"/>
                <a:gd name="T61" fmla="*/ 330 h 634"/>
                <a:gd name="T62" fmla="*/ 224 w 682"/>
                <a:gd name="T63" fmla="*/ 330 h 634"/>
                <a:gd name="T64" fmla="*/ 213 w 682"/>
                <a:gd name="T65" fmla="*/ 310 h 634"/>
                <a:gd name="T66" fmla="*/ 205 w 682"/>
                <a:gd name="T67" fmla="*/ 272 h 634"/>
                <a:gd name="T68" fmla="*/ 197 w 682"/>
                <a:gd name="T69" fmla="*/ 219 h 634"/>
                <a:gd name="T70" fmla="*/ 165 w 682"/>
                <a:gd name="T71" fmla="*/ 172 h 634"/>
                <a:gd name="T72" fmla="*/ 134 w 682"/>
                <a:gd name="T73" fmla="*/ 157 h 634"/>
                <a:gd name="T74" fmla="*/ 82 w 682"/>
                <a:gd name="T75" fmla="*/ 144 h 634"/>
                <a:gd name="T76" fmla="*/ 44 w 682"/>
                <a:gd name="T77" fmla="*/ 149 h 634"/>
                <a:gd name="T78" fmla="*/ 23 w 682"/>
                <a:gd name="T79" fmla="*/ 157 h 634"/>
                <a:gd name="T80" fmla="*/ 0 w 682"/>
                <a:gd name="T81" fmla="*/ 139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2" h="634">
                  <a:moveTo>
                    <a:pt x="0" y="139"/>
                  </a:moveTo>
                  <a:lnTo>
                    <a:pt x="74" y="16"/>
                  </a:lnTo>
                  <a:lnTo>
                    <a:pt x="99" y="17"/>
                  </a:lnTo>
                  <a:lnTo>
                    <a:pt x="103" y="0"/>
                  </a:lnTo>
                  <a:lnTo>
                    <a:pt x="165" y="70"/>
                  </a:lnTo>
                  <a:lnTo>
                    <a:pt x="253" y="74"/>
                  </a:lnTo>
                  <a:lnTo>
                    <a:pt x="308" y="122"/>
                  </a:lnTo>
                  <a:lnTo>
                    <a:pt x="432" y="142"/>
                  </a:lnTo>
                  <a:lnTo>
                    <a:pt x="538" y="142"/>
                  </a:lnTo>
                  <a:lnTo>
                    <a:pt x="632" y="209"/>
                  </a:lnTo>
                  <a:lnTo>
                    <a:pt x="682" y="298"/>
                  </a:lnTo>
                  <a:lnTo>
                    <a:pt x="649" y="331"/>
                  </a:lnTo>
                  <a:lnTo>
                    <a:pt x="649" y="449"/>
                  </a:lnTo>
                  <a:lnTo>
                    <a:pt x="666" y="475"/>
                  </a:lnTo>
                  <a:lnTo>
                    <a:pt x="639" y="487"/>
                  </a:lnTo>
                  <a:lnTo>
                    <a:pt x="644" y="550"/>
                  </a:lnTo>
                  <a:lnTo>
                    <a:pt x="648" y="634"/>
                  </a:lnTo>
                  <a:lnTo>
                    <a:pt x="571" y="599"/>
                  </a:lnTo>
                  <a:lnTo>
                    <a:pt x="448" y="584"/>
                  </a:lnTo>
                  <a:lnTo>
                    <a:pt x="432" y="632"/>
                  </a:lnTo>
                  <a:lnTo>
                    <a:pt x="330" y="630"/>
                  </a:lnTo>
                  <a:lnTo>
                    <a:pt x="308" y="587"/>
                  </a:lnTo>
                  <a:lnTo>
                    <a:pt x="236" y="587"/>
                  </a:lnTo>
                  <a:lnTo>
                    <a:pt x="182" y="555"/>
                  </a:lnTo>
                  <a:lnTo>
                    <a:pt x="241" y="509"/>
                  </a:lnTo>
                  <a:lnTo>
                    <a:pt x="292" y="465"/>
                  </a:lnTo>
                  <a:lnTo>
                    <a:pt x="318" y="437"/>
                  </a:lnTo>
                  <a:lnTo>
                    <a:pt x="333" y="410"/>
                  </a:lnTo>
                  <a:lnTo>
                    <a:pt x="329" y="366"/>
                  </a:lnTo>
                  <a:lnTo>
                    <a:pt x="301" y="339"/>
                  </a:lnTo>
                  <a:lnTo>
                    <a:pt x="265" y="330"/>
                  </a:lnTo>
                  <a:lnTo>
                    <a:pt x="224" y="330"/>
                  </a:lnTo>
                  <a:lnTo>
                    <a:pt x="213" y="310"/>
                  </a:lnTo>
                  <a:lnTo>
                    <a:pt x="205" y="272"/>
                  </a:lnTo>
                  <a:lnTo>
                    <a:pt x="197" y="219"/>
                  </a:lnTo>
                  <a:lnTo>
                    <a:pt x="165" y="172"/>
                  </a:lnTo>
                  <a:lnTo>
                    <a:pt x="134" y="157"/>
                  </a:lnTo>
                  <a:lnTo>
                    <a:pt x="82" y="144"/>
                  </a:lnTo>
                  <a:lnTo>
                    <a:pt x="44" y="149"/>
                  </a:lnTo>
                  <a:lnTo>
                    <a:pt x="23" y="157"/>
                  </a:lnTo>
                  <a:lnTo>
                    <a:pt x="0" y="139"/>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110" name="Freeform 92"/>
            <p:cNvSpPr>
              <a:spLocks/>
            </p:cNvSpPr>
            <p:nvPr/>
          </p:nvSpPr>
          <p:spPr bwMode="auto">
            <a:xfrm>
              <a:off x="1688812" y="2221778"/>
              <a:ext cx="329512" cy="304508"/>
            </a:xfrm>
            <a:custGeom>
              <a:avLst/>
              <a:gdLst>
                <a:gd name="T0" fmla="*/ 4 w 662"/>
                <a:gd name="T1" fmla="*/ 321 h 612"/>
                <a:gd name="T2" fmla="*/ 78 w 662"/>
                <a:gd name="T3" fmla="*/ 260 h 612"/>
                <a:gd name="T4" fmla="*/ 106 w 662"/>
                <a:gd name="T5" fmla="*/ 190 h 612"/>
                <a:gd name="T6" fmla="*/ 154 w 662"/>
                <a:gd name="T7" fmla="*/ 148 h 612"/>
                <a:gd name="T8" fmla="*/ 178 w 662"/>
                <a:gd name="T9" fmla="*/ 81 h 612"/>
                <a:gd name="T10" fmla="*/ 204 w 662"/>
                <a:gd name="T11" fmla="*/ 90 h 612"/>
                <a:gd name="T12" fmla="*/ 238 w 662"/>
                <a:gd name="T13" fmla="*/ 72 h 612"/>
                <a:gd name="T14" fmla="*/ 247 w 662"/>
                <a:gd name="T15" fmla="*/ 22 h 612"/>
                <a:gd name="T16" fmla="*/ 265 w 662"/>
                <a:gd name="T17" fmla="*/ 4 h 612"/>
                <a:gd name="T18" fmla="*/ 284 w 662"/>
                <a:gd name="T19" fmla="*/ 11 h 612"/>
                <a:gd name="T20" fmla="*/ 284 w 662"/>
                <a:gd name="T21" fmla="*/ 36 h 612"/>
                <a:gd name="T22" fmla="*/ 293 w 662"/>
                <a:gd name="T23" fmla="*/ 84 h 612"/>
                <a:gd name="T24" fmla="*/ 308 w 662"/>
                <a:gd name="T25" fmla="*/ 93 h 612"/>
                <a:gd name="T26" fmla="*/ 349 w 662"/>
                <a:gd name="T27" fmla="*/ 77 h 612"/>
                <a:gd name="T28" fmla="*/ 370 w 662"/>
                <a:gd name="T29" fmla="*/ 51 h 612"/>
                <a:gd name="T30" fmla="*/ 389 w 662"/>
                <a:gd name="T31" fmla="*/ 9 h 612"/>
                <a:gd name="T32" fmla="*/ 473 w 662"/>
                <a:gd name="T33" fmla="*/ 0 h 612"/>
                <a:gd name="T34" fmla="*/ 540 w 662"/>
                <a:gd name="T35" fmla="*/ 7 h 612"/>
                <a:gd name="T36" fmla="*/ 545 w 662"/>
                <a:gd name="T37" fmla="*/ 48 h 612"/>
                <a:gd name="T38" fmla="*/ 553 w 662"/>
                <a:gd name="T39" fmla="*/ 88 h 612"/>
                <a:gd name="T40" fmla="*/ 589 w 662"/>
                <a:gd name="T41" fmla="*/ 103 h 612"/>
                <a:gd name="T42" fmla="*/ 620 w 662"/>
                <a:gd name="T43" fmla="*/ 106 h 612"/>
                <a:gd name="T44" fmla="*/ 632 w 662"/>
                <a:gd name="T45" fmla="*/ 137 h 612"/>
                <a:gd name="T46" fmla="*/ 662 w 662"/>
                <a:gd name="T47" fmla="*/ 148 h 612"/>
                <a:gd name="T48" fmla="*/ 651 w 662"/>
                <a:gd name="T49" fmla="*/ 236 h 612"/>
                <a:gd name="T50" fmla="*/ 619 w 662"/>
                <a:gd name="T51" fmla="*/ 274 h 612"/>
                <a:gd name="T52" fmla="*/ 581 w 662"/>
                <a:gd name="T53" fmla="*/ 297 h 612"/>
                <a:gd name="T54" fmla="*/ 581 w 662"/>
                <a:gd name="T55" fmla="*/ 355 h 612"/>
                <a:gd name="T56" fmla="*/ 604 w 662"/>
                <a:gd name="T57" fmla="*/ 398 h 612"/>
                <a:gd name="T58" fmla="*/ 574 w 662"/>
                <a:gd name="T59" fmla="*/ 409 h 612"/>
                <a:gd name="T60" fmla="*/ 560 w 662"/>
                <a:gd name="T61" fmla="*/ 375 h 612"/>
                <a:gd name="T62" fmla="*/ 546 w 662"/>
                <a:gd name="T63" fmla="*/ 417 h 612"/>
                <a:gd name="T64" fmla="*/ 504 w 662"/>
                <a:gd name="T65" fmla="*/ 467 h 612"/>
                <a:gd name="T66" fmla="*/ 540 w 662"/>
                <a:gd name="T67" fmla="*/ 519 h 612"/>
                <a:gd name="T68" fmla="*/ 562 w 662"/>
                <a:gd name="T69" fmla="*/ 567 h 612"/>
                <a:gd name="T70" fmla="*/ 523 w 662"/>
                <a:gd name="T71" fmla="*/ 583 h 612"/>
                <a:gd name="T72" fmla="*/ 473 w 662"/>
                <a:gd name="T73" fmla="*/ 594 h 612"/>
                <a:gd name="T74" fmla="*/ 440 w 662"/>
                <a:gd name="T75" fmla="*/ 587 h 612"/>
                <a:gd name="T76" fmla="*/ 396 w 662"/>
                <a:gd name="T77" fmla="*/ 612 h 612"/>
                <a:gd name="T78" fmla="*/ 366 w 662"/>
                <a:gd name="T79" fmla="*/ 531 h 612"/>
                <a:gd name="T80" fmla="*/ 402 w 662"/>
                <a:gd name="T81" fmla="*/ 492 h 612"/>
                <a:gd name="T82" fmla="*/ 313 w 662"/>
                <a:gd name="T83" fmla="*/ 473 h 612"/>
                <a:gd name="T84" fmla="*/ 266 w 662"/>
                <a:gd name="T85" fmla="*/ 452 h 612"/>
                <a:gd name="T86" fmla="*/ 240 w 662"/>
                <a:gd name="T87" fmla="*/ 459 h 612"/>
                <a:gd name="T88" fmla="*/ 203 w 662"/>
                <a:gd name="T89" fmla="*/ 427 h 612"/>
                <a:gd name="T90" fmla="*/ 193 w 662"/>
                <a:gd name="T91" fmla="*/ 450 h 612"/>
                <a:gd name="T92" fmla="*/ 170 w 662"/>
                <a:gd name="T93" fmla="*/ 468 h 612"/>
                <a:gd name="T94" fmla="*/ 145 w 662"/>
                <a:gd name="T95" fmla="*/ 471 h 612"/>
                <a:gd name="T96" fmla="*/ 117 w 662"/>
                <a:gd name="T97" fmla="*/ 440 h 612"/>
                <a:gd name="T98" fmla="*/ 61 w 662"/>
                <a:gd name="T99" fmla="*/ 474 h 612"/>
                <a:gd name="T100" fmla="*/ 53 w 662"/>
                <a:gd name="T101" fmla="*/ 372 h 612"/>
                <a:gd name="T102" fmla="*/ 0 w 662"/>
                <a:gd name="T103" fmla="*/ 349 h 612"/>
                <a:gd name="T104" fmla="*/ 4 w 662"/>
                <a:gd name="T105" fmla="*/ 321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62" h="612">
                  <a:moveTo>
                    <a:pt x="4" y="321"/>
                  </a:moveTo>
                  <a:lnTo>
                    <a:pt x="78" y="260"/>
                  </a:lnTo>
                  <a:lnTo>
                    <a:pt x="106" y="190"/>
                  </a:lnTo>
                  <a:lnTo>
                    <a:pt x="154" y="148"/>
                  </a:lnTo>
                  <a:lnTo>
                    <a:pt x="178" y="81"/>
                  </a:lnTo>
                  <a:lnTo>
                    <a:pt x="204" y="90"/>
                  </a:lnTo>
                  <a:lnTo>
                    <a:pt x="238" y="72"/>
                  </a:lnTo>
                  <a:lnTo>
                    <a:pt x="247" y="22"/>
                  </a:lnTo>
                  <a:lnTo>
                    <a:pt x="265" y="4"/>
                  </a:lnTo>
                  <a:lnTo>
                    <a:pt x="284" y="11"/>
                  </a:lnTo>
                  <a:lnTo>
                    <a:pt x="284" y="36"/>
                  </a:lnTo>
                  <a:lnTo>
                    <a:pt x="293" y="84"/>
                  </a:lnTo>
                  <a:lnTo>
                    <a:pt x="308" y="93"/>
                  </a:lnTo>
                  <a:lnTo>
                    <a:pt x="349" y="77"/>
                  </a:lnTo>
                  <a:lnTo>
                    <a:pt x="370" y="51"/>
                  </a:lnTo>
                  <a:lnTo>
                    <a:pt x="389" y="9"/>
                  </a:lnTo>
                  <a:lnTo>
                    <a:pt x="473" y="0"/>
                  </a:lnTo>
                  <a:lnTo>
                    <a:pt x="540" y="7"/>
                  </a:lnTo>
                  <a:lnTo>
                    <a:pt x="545" y="48"/>
                  </a:lnTo>
                  <a:lnTo>
                    <a:pt x="553" y="88"/>
                  </a:lnTo>
                  <a:lnTo>
                    <a:pt x="589" y="103"/>
                  </a:lnTo>
                  <a:lnTo>
                    <a:pt x="620" y="106"/>
                  </a:lnTo>
                  <a:lnTo>
                    <a:pt x="632" y="137"/>
                  </a:lnTo>
                  <a:lnTo>
                    <a:pt x="662" y="148"/>
                  </a:lnTo>
                  <a:lnTo>
                    <a:pt x="651" y="236"/>
                  </a:lnTo>
                  <a:lnTo>
                    <a:pt x="619" y="274"/>
                  </a:lnTo>
                  <a:lnTo>
                    <a:pt x="581" y="297"/>
                  </a:lnTo>
                  <a:lnTo>
                    <a:pt x="581" y="355"/>
                  </a:lnTo>
                  <a:lnTo>
                    <a:pt x="604" y="398"/>
                  </a:lnTo>
                  <a:lnTo>
                    <a:pt x="574" y="409"/>
                  </a:lnTo>
                  <a:lnTo>
                    <a:pt x="560" y="375"/>
                  </a:lnTo>
                  <a:lnTo>
                    <a:pt x="546" y="417"/>
                  </a:lnTo>
                  <a:lnTo>
                    <a:pt x="504" y="467"/>
                  </a:lnTo>
                  <a:lnTo>
                    <a:pt x="540" y="519"/>
                  </a:lnTo>
                  <a:lnTo>
                    <a:pt x="562" y="567"/>
                  </a:lnTo>
                  <a:lnTo>
                    <a:pt x="523" y="583"/>
                  </a:lnTo>
                  <a:lnTo>
                    <a:pt x="473" y="594"/>
                  </a:lnTo>
                  <a:lnTo>
                    <a:pt x="440" y="587"/>
                  </a:lnTo>
                  <a:lnTo>
                    <a:pt x="396" y="612"/>
                  </a:lnTo>
                  <a:lnTo>
                    <a:pt x="366" y="531"/>
                  </a:lnTo>
                  <a:lnTo>
                    <a:pt x="402" y="492"/>
                  </a:lnTo>
                  <a:lnTo>
                    <a:pt x="313" y="473"/>
                  </a:lnTo>
                  <a:lnTo>
                    <a:pt x="266" y="452"/>
                  </a:lnTo>
                  <a:lnTo>
                    <a:pt x="240" y="459"/>
                  </a:lnTo>
                  <a:lnTo>
                    <a:pt x="203" y="427"/>
                  </a:lnTo>
                  <a:lnTo>
                    <a:pt x="193" y="450"/>
                  </a:lnTo>
                  <a:lnTo>
                    <a:pt x="170" y="468"/>
                  </a:lnTo>
                  <a:lnTo>
                    <a:pt x="145" y="471"/>
                  </a:lnTo>
                  <a:lnTo>
                    <a:pt x="117" y="440"/>
                  </a:lnTo>
                  <a:lnTo>
                    <a:pt x="61" y="474"/>
                  </a:lnTo>
                  <a:lnTo>
                    <a:pt x="53" y="372"/>
                  </a:lnTo>
                  <a:lnTo>
                    <a:pt x="0" y="349"/>
                  </a:lnTo>
                  <a:lnTo>
                    <a:pt x="4" y="321"/>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111" name="Freeform 93"/>
            <p:cNvSpPr>
              <a:spLocks/>
            </p:cNvSpPr>
            <p:nvPr/>
          </p:nvSpPr>
          <p:spPr bwMode="auto">
            <a:xfrm>
              <a:off x="1444317" y="2395147"/>
              <a:ext cx="275057" cy="203375"/>
            </a:xfrm>
            <a:custGeom>
              <a:avLst/>
              <a:gdLst>
                <a:gd name="T0" fmla="*/ 40 w 552"/>
                <a:gd name="T1" fmla="*/ 110 h 408"/>
                <a:gd name="T2" fmla="*/ 83 w 552"/>
                <a:gd name="T3" fmla="*/ 107 h 408"/>
                <a:gd name="T4" fmla="*/ 93 w 552"/>
                <a:gd name="T5" fmla="*/ 33 h 408"/>
                <a:gd name="T6" fmla="*/ 253 w 552"/>
                <a:gd name="T7" fmla="*/ 33 h 408"/>
                <a:gd name="T8" fmla="*/ 272 w 552"/>
                <a:gd name="T9" fmla="*/ 0 h 408"/>
                <a:gd name="T10" fmla="*/ 491 w 552"/>
                <a:gd name="T11" fmla="*/ 0 h 408"/>
                <a:gd name="T12" fmla="*/ 544 w 552"/>
                <a:gd name="T13" fmla="*/ 23 h 408"/>
                <a:gd name="T14" fmla="*/ 552 w 552"/>
                <a:gd name="T15" fmla="*/ 125 h 408"/>
                <a:gd name="T16" fmla="*/ 520 w 552"/>
                <a:gd name="T17" fmla="*/ 172 h 408"/>
                <a:gd name="T18" fmla="*/ 450 w 552"/>
                <a:gd name="T19" fmla="*/ 189 h 408"/>
                <a:gd name="T20" fmla="*/ 436 w 552"/>
                <a:gd name="T21" fmla="*/ 189 h 408"/>
                <a:gd name="T22" fmla="*/ 298 w 552"/>
                <a:gd name="T23" fmla="*/ 317 h 408"/>
                <a:gd name="T24" fmla="*/ 257 w 552"/>
                <a:gd name="T25" fmla="*/ 346 h 408"/>
                <a:gd name="T26" fmla="*/ 254 w 552"/>
                <a:gd name="T27" fmla="*/ 395 h 408"/>
                <a:gd name="T28" fmla="*/ 217 w 552"/>
                <a:gd name="T29" fmla="*/ 408 h 408"/>
                <a:gd name="T30" fmla="*/ 112 w 552"/>
                <a:gd name="T31" fmla="*/ 408 h 408"/>
                <a:gd name="T32" fmla="*/ 61 w 552"/>
                <a:gd name="T33" fmla="*/ 377 h 408"/>
                <a:gd name="T34" fmla="*/ 34 w 552"/>
                <a:gd name="T35" fmla="*/ 272 h 408"/>
                <a:gd name="T36" fmla="*/ 0 w 552"/>
                <a:gd name="T37" fmla="*/ 228 h 408"/>
                <a:gd name="T38" fmla="*/ 37 w 552"/>
                <a:gd name="T39" fmla="*/ 201 h 408"/>
                <a:gd name="T40" fmla="*/ 37 w 552"/>
                <a:gd name="T41" fmla="*/ 158 h 408"/>
                <a:gd name="T42" fmla="*/ 61 w 552"/>
                <a:gd name="T43" fmla="*/ 143 h 408"/>
                <a:gd name="T44" fmla="*/ 40 w 552"/>
                <a:gd name="T45" fmla="*/ 11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2" h="408">
                  <a:moveTo>
                    <a:pt x="40" y="110"/>
                  </a:moveTo>
                  <a:lnTo>
                    <a:pt x="83" y="107"/>
                  </a:lnTo>
                  <a:lnTo>
                    <a:pt x="93" y="33"/>
                  </a:lnTo>
                  <a:lnTo>
                    <a:pt x="253" y="33"/>
                  </a:lnTo>
                  <a:lnTo>
                    <a:pt x="272" y="0"/>
                  </a:lnTo>
                  <a:lnTo>
                    <a:pt x="491" y="0"/>
                  </a:lnTo>
                  <a:lnTo>
                    <a:pt x="544" y="23"/>
                  </a:lnTo>
                  <a:lnTo>
                    <a:pt x="552" y="125"/>
                  </a:lnTo>
                  <a:lnTo>
                    <a:pt x="520" y="172"/>
                  </a:lnTo>
                  <a:lnTo>
                    <a:pt x="450" y="189"/>
                  </a:lnTo>
                  <a:lnTo>
                    <a:pt x="436" y="189"/>
                  </a:lnTo>
                  <a:lnTo>
                    <a:pt x="298" y="317"/>
                  </a:lnTo>
                  <a:lnTo>
                    <a:pt x="257" y="346"/>
                  </a:lnTo>
                  <a:lnTo>
                    <a:pt x="254" y="395"/>
                  </a:lnTo>
                  <a:lnTo>
                    <a:pt x="217" y="408"/>
                  </a:lnTo>
                  <a:lnTo>
                    <a:pt x="112" y="408"/>
                  </a:lnTo>
                  <a:lnTo>
                    <a:pt x="61" y="377"/>
                  </a:lnTo>
                  <a:lnTo>
                    <a:pt x="34" y="272"/>
                  </a:lnTo>
                  <a:lnTo>
                    <a:pt x="0" y="228"/>
                  </a:lnTo>
                  <a:lnTo>
                    <a:pt x="37" y="201"/>
                  </a:lnTo>
                  <a:lnTo>
                    <a:pt x="37" y="158"/>
                  </a:lnTo>
                  <a:lnTo>
                    <a:pt x="61" y="143"/>
                  </a:lnTo>
                  <a:lnTo>
                    <a:pt x="40" y="110"/>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112" name="Freeform 87"/>
            <p:cNvSpPr>
              <a:spLocks/>
            </p:cNvSpPr>
            <p:nvPr/>
          </p:nvSpPr>
          <p:spPr bwMode="auto">
            <a:xfrm>
              <a:off x="1300399" y="2215665"/>
              <a:ext cx="279503" cy="293394"/>
            </a:xfrm>
            <a:custGeom>
              <a:avLst/>
              <a:gdLst>
                <a:gd name="T0" fmla="*/ 157 w 561"/>
                <a:gd name="T1" fmla="*/ 131 h 589"/>
                <a:gd name="T2" fmla="*/ 188 w 561"/>
                <a:gd name="T3" fmla="*/ 169 h 589"/>
                <a:gd name="T4" fmla="*/ 349 w 561"/>
                <a:gd name="T5" fmla="*/ 188 h 589"/>
                <a:gd name="T6" fmla="*/ 511 w 561"/>
                <a:gd name="T7" fmla="*/ 223 h 589"/>
                <a:gd name="T8" fmla="*/ 561 w 561"/>
                <a:gd name="T9" fmla="*/ 361 h 589"/>
                <a:gd name="T10" fmla="*/ 544 w 561"/>
                <a:gd name="T11" fmla="*/ 394 h 589"/>
                <a:gd name="T12" fmla="*/ 382 w 561"/>
                <a:gd name="T13" fmla="*/ 394 h 589"/>
                <a:gd name="T14" fmla="*/ 371 w 561"/>
                <a:gd name="T15" fmla="*/ 467 h 589"/>
                <a:gd name="T16" fmla="*/ 331 w 561"/>
                <a:gd name="T17" fmla="*/ 471 h 589"/>
                <a:gd name="T18" fmla="*/ 349 w 561"/>
                <a:gd name="T19" fmla="*/ 503 h 589"/>
                <a:gd name="T20" fmla="*/ 326 w 561"/>
                <a:gd name="T21" fmla="*/ 523 h 589"/>
                <a:gd name="T22" fmla="*/ 326 w 561"/>
                <a:gd name="T23" fmla="*/ 557 h 589"/>
                <a:gd name="T24" fmla="*/ 289 w 561"/>
                <a:gd name="T25" fmla="*/ 589 h 589"/>
                <a:gd name="T26" fmla="*/ 246 w 561"/>
                <a:gd name="T27" fmla="*/ 569 h 589"/>
                <a:gd name="T28" fmla="*/ 174 w 561"/>
                <a:gd name="T29" fmla="*/ 567 h 589"/>
                <a:gd name="T30" fmla="*/ 73 w 561"/>
                <a:gd name="T31" fmla="*/ 573 h 589"/>
                <a:gd name="T32" fmla="*/ 16 w 561"/>
                <a:gd name="T33" fmla="*/ 531 h 589"/>
                <a:gd name="T34" fmla="*/ 8 w 561"/>
                <a:gd name="T35" fmla="*/ 385 h 589"/>
                <a:gd name="T36" fmla="*/ 34 w 561"/>
                <a:gd name="T37" fmla="*/ 372 h 589"/>
                <a:gd name="T38" fmla="*/ 17 w 561"/>
                <a:gd name="T39" fmla="*/ 346 h 589"/>
                <a:gd name="T40" fmla="*/ 17 w 561"/>
                <a:gd name="T41" fmla="*/ 229 h 589"/>
                <a:gd name="T42" fmla="*/ 50 w 561"/>
                <a:gd name="T43" fmla="*/ 193 h 589"/>
                <a:gd name="T44" fmla="*/ 0 w 561"/>
                <a:gd name="T45" fmla="*/ 106 h 589"/>
                <a:gd name="T46" fmla="*/ 0 w 561"/>
                <a:gd name="T47" fmla="*/ 23 h 589"/>
                <a:gd name="T48" fmla="*/ 27 w 561"/>
                <a:gd name="T49" fmla="*/ 0 h 589"/>
                <a:gd name="T50" fmla="*/ 154 w 561"/>
                <a:gd name="T51" fmla="*/ 0 h 589"/>
                <a:gd name="T52" fmla="*/ 157 w 561"/>
                <a:gd name="T53" fmla="*/ 131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1" h="589">
                  <a:moveTo>
                    <a:pt x="157" y="131"/>
                  </a:moveTo>
                  <a:lnTo>
                    <a:pt x="188" y="169"/>
                  </a:lnTo>
                  <a:lnTo>
                    <a:pt x="349" y="188"/>
                  </a:lnTo>
                  <a:lnTo>
                    <a:pt x="511" y="223"/>
                  </a:lnTo>
                  <a:lnTo>
                    <a:pt x="561" y="361"/>
                  </a:lnTo>
                  <a:lnTo>
                    <a:pt x="544" y="394"/>
                  </a:lnTo>
                  <a:lnTo>
                    <a:pt x="382" y="394"/>
                  </a:lnTo>
                  <a:lnTo>
                    <a:pt x="371" y="467"/>
                  </a:lnTo>
                  <a:lnTo>
                    <a:pt x="331" y="471"/>
                  </a:lnTo>
                  <a:lnTo>
                    <a:pt x="349" y="503"/>
                  </a:lnTo>
                  <a:lnTo>
                    <a:pt x="326" y="523"/>
                  </a:lnTo>
                  <a:lnTo>
                    <a:pt x="326" y="557"/>
                  </a:lnTo>
                  <a:lnTo>
                    <a:pt x="289" y="589"/>
                  </a:lnTo>
                  <a:lnTo>
                    <a:pt x="246" y="569"/>
                  </a:lnTo>
                  <a:lnTo>
                    <a:pt x="174" y="567"/>
                  </a:lnTo>
                  <a:lnTo>
                    <a:pt x="73" y="573"/>
                  </a:lnTo>
                  <a:lnTo>
                    <a:pt x="16" y="531"/>
                  </a:lnTo>
                  <a:lnTo>
                    <a:pt x="8" y="385"/>
                  </a:lnTo>
                  <a:lnTo>
                    <a:pt x="34" y="372"/>
                  </a:lnTo>
                  <a:lnTo>
                    <a:pt x="17" y="346"/>
                  </a:lnTo>
                  <a:lnTo>
                    <a:pt x="17" y="229"/>
                  </a:lnTo>
                  <a:lnTo>
                    <a:pt x="50" y="193"/>
                  </a:lnTo>
                  <a:lnTo>
                    <a:pt x="0" y="106"/>
                  </a:lnTo>
                  <a:lnTo>
                    <a:pt x="0" y="23"/>
                  </a:lnTo>
                  <a:lnTo>
                    <a:pt x="27" y="0"/>
                  </a:lnTo>
                  <a:lnTo>
                    <a:pt x="154" y="0"/>
                  </a:lnTo>
                  <a:lnTo>
                    <a:pt x="157" y="131"/>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113" name="Freeform 95"/>
            <p:cNvSpPr>
              <a:spLocks/>
            </p:cNvSpPr>
            <p:nvPr/>
          </p:nvSpPr>
          <p:spPr bwMode="auto">
            <a:xfrm>
              <a:off x="1539337" y="1936719"/>
              <a:ext cx="265055" cy="458428"/>
            </a:xfrm>
            <a:custGeom>
              <a:avLst/>
              <a:gdLst>
                <a:gd name="T0" fmla="*/ 41 w 532"/>
                <a:gd name="T1" fmla="*/ 199 h 921"/>
                <a:gd name="T2" fmla="*/ 68 w 532"/>
                <a:gd name="T3" fmla="*/ 222 h 921"/>
                <a:gd name="T4" fmla="*/ 101 w 532"/>
                <a:gd name="T5" fmla="*/ 213 h 921"/>
                <a:gd name="T6" fmla="*/ 127 w 532"/>
                <a:gd name="T7" fmla="*/ 203 h 921"/>
                <a:gd name="T8" fmla="*/ 154 w 532"/>
                <a:gd name="T9" fmla="*/ 200 h 921"/>
                <a:gd name="T10" fmla="*/ 181 w 532"/>
                <a:gd name="T11" fmla="*/ 186 h 921"/>
                <a:gd name="T12" fmla="*/ 196 w 532"/>
                <a:gd name="T13" fmla="*/ 161 h 921"/>
                <a:gd name="T14" fmla="*/ 194 w 532"/>
                <a:gd name="T15" fmla="*/ 133 h 921"/>
                <a:gd name="T16" fmla="*/ 156 w 532"/>
                <a:gd name="T17" fmla="*/ 109 h 921"/>
                <a:gd name="T18" fmla="*/ 157 w 532"/>
                <a:gd name="T19" fmla="*/ 89 h 921"/>
                <a:gd name="T20" fmla="*/ 175 w 532"/>
                <a:gd name="T21" fmla="*/ 69 h 921"/>
                <a:gd name="T22" fmla="*/ 215 w 532"/>
                <a:gd name="T23" fmla="*/ 54 h 921"/>
                <a:gd name="T24" fmla="*/ 240 w 532"/>
                <a:gd name="T25" fmla="*/ 48 h 921"/>
                <a:gd name="T26" fmla="*/ 265 w 532"/>
                <a:gd name="T27" fmla="*/ 69 h 921"/>
                <a:gd name="T28" fmla="*/ 290 w 532"/>
                <a:gd name="T29" fmla="*/ 48 h 921"/>
                <a:gd name="T30" fmla="*/ 316 w 532"/>
                <a:gd name="T31" fmla="*/ 28 h 921"/>
                <a:gd name="T32" fmla="*/ 366 w 532"/>
                <a:gd name="T33" fmla="*/ 0 h 921"/>
                <a:gd name="T34" fmla="*/ 406 w 532"/>
                <a:gd name="T35" fmla="*/ 1 h 921"/>
                <a:gd name="T36" fmla="*/ 444 w 532"/>
                <a:gd name="T37" fmla="*/ 11 h 921"/>
                <a:gd name="T38" fmla="*/ 461 w 532"/>
                <a:gd name="T39" fmla="*/ 35 h 921"/>
                <a:gd name="T40" fmla="*/ 484 w 532"/>
                <a:gd name="T41" fmla="*/ 81 h 921"/>
                <a:gd name="T42" fmla="*/ 487 w 532"/>
                <a:gd name="T43" fmla="*/ 102 h 921"/>
                <a:gd name="T44" fmla="*/ 476 w 532"/>
                <a:gd name="T45" fmla="*/ 134 h 921"/>
                <a:gd name="T46" fmla="*/ 434 w 532"/>
                <a:gd name="T47" fmla="*/ 141 h 921"/>
                <a:gd name="T48" fmla="*/ 422 w 532"/>
                <a:gd name="T49" fmla="*/ 153 h 921"/>
                <a:gd name="T50" fmla="*/ 430 w 532"/>
                <a:gd name="T51" fmla="*/ 167 h 921"/>
                <a:gd name="T52" fmla="*/ 502 w 532"/>
                <a:gd name="T53" fmla="*/ 182 h 921"/>
                <a:gd name="T54" fmla="*/ 516 w 532"/>
                <a:gd name="T55" fmla="*/ 221 h 921"/>
                <a:gd name="T56" fmla="*/ 511 w 532"/>
                <a:gd name="T57" fmla="*/ 255 h 921"/>
                <a:gd name="T58" fmla="*/ 532 w 532"/>
                <a:gd name="T59" fmla="*/ 291 h 921"/>
                <a:gd name="T60" fmla="*/ 457 w 532"/>
                <a:gd name="T61" fmla="*/ 329 h 921"/>
                <a:gd name="T62" fmla="*/ 451 w 532"/>
                <a:gd name="T63" fmla="*/ 355 h 921"/>
                <a:gd name="T64" fmla="*/ 474 w 532"/>
                <a:gd name="T65" fmla="*/ 393 h 921"/>
                <a:gd name="T66" fmla="*/ 476 w 532"/>
                <a:gd name="T67" fmla="*/ 444 h 921"/>
                <a:gd name="T68" fmla="*/ 443 w 532"/>
                <a:gd name="T69" fmla="*/ 474 h 921"/>
                <a:gd name="T70" fmla="*/ 445 w 532"/>
                <a:gd name="T71" fmla="*/ 503 h 921"/>
                <a:gd name="T72" fmla="*/ 469 w 532"/>
                <a:gd name="T73" fmla="*/ 538 h 921"/>
                <a:gd name="T74" fmla="*/ 479 w 532"/>
                <a:gd name="T75" fmla="*/ 564 h 921"/>
                <a:gd name="T76" fmla="*/ 474 w 532"/>
                <a:gd name="T77" fmla="*/ 593 h 921"/>
                <a:gd name="T78" fmla="*/ 478 w 532"/>
                <a:gd name="T79" fmla="*/ 653 h 921"/>
                <a:gd name="T80" fmla="*/ 451 w 532"/>
                <a:gd name="T81" fmla="*/ 723 h 921"/>
                <a:gd name="T82" fmla="*/ 403 w 532"/>
                <a:gd name="T83" fmla="*/ 767 h 921"/>
                <a:gd name="T84" fmla="*/ 384 w 532"/>
                <a:gd name="T85" fmla="*/ 822 h 921"/>
                <a:gd name="T86" fmla="*/ 307 w 532"/>
                <a:gd name="T87" fmla="*/ 894 h 921"/>
                <a:gd name="T88" fmla="*/ 300 w 532"/>
                <a:gd name="T89" fmla="*/ 921 h 921"/>
                <a:gd name="T90" fmla="*/ 79 w 532"/>
                <a:gd name="T91" fmla="*/ 921 h 921"/>
                <a:gd name="T92" fmla="*/ 32 w 532"/>
                <a:gd name="T93" fmla="*/ 785 h 921"/>
                <a:gd name="T94" fmla="*/ 96 w 532"/>
                <a:gd name="T95" fmla="*/ 727 h 921"/>
                <a:gd name="T96" fmla="*/ 58 w 532"/>
                <a:gd name="T97" fmla="*/ 618 h 921"/>
                <a:gd name="T98" fmla="*/ 3 w 532"/>
                <a:gd name="T99" fmla="*/ 573 h 921"/>
                <a:gd name="T100" fmla="*/ 13 w 532"/>
                <a:gd name="T101" fmla="*/ 391 h 921"/>
                <a:gd name="T102" fmla="*/ 0 w 532"/>
                <a:gd name="T103" fmla="*/ 291 h 921"/>
                <a:gd name="T104" fmla="*/ 26 w 532"/>
                <a:gd name="T105" fmla="*/ 237 h 921"/>
                <a:gd name="T106" fmla="*/ 41 w 532"/>
                <a:gd name="T107" fmla="*/ 199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32" h="921">
                  <a:moveTo>
                    <a:pt x="41" y="199"/>
                  </a:moveTo>
                  <a:lnTo>
                    <a:pt x="68" y="222"/>
                  </a:lnTo>
                  <a:lnTo>
                    <a:pt x="101" y="213"/>
                  </a:lnTo>
                  <a:lnTo>
                    <a:pt x="127" y="203"/>
                  </a:lnTo>
                  <a:lnTo>
                    <a:pt x="154" y="200"/>
                  </a:lnTo>
                  <a:lnTo>
                    <a:pt x="181" y="186"/>
                  </a:lnTo>
                  <a:lnTo>
                    <a:pt x="196" y="161"/>
                  </a:lnTo>
                  <a:lnTo>
                    <a:pt x="194" y="133"/>
                  </a:lnTo>
                  <a:lnTo>
                    <a:pt x="156" y="109"/>
                  </a:lnTo>
                  <a:lnTo>
                    <a:pt x="157" y="89"/>
                  </a:lnTo>
                  <a:lnTo>
                    <a:pt x="175" y="69"/>
                  </a:lnTo>
                  <a:lnTo>
                    <a:pt x="215" y="54"/>
                  </a:lnTo>
                  <a:lnTo>
                    <a:pt x="240" y="48"/>
                  </a:lnTo>
                  <a:lnTo>
                    <a:pt x="265" y="69"/>
                  </a:lnTo>
                  <a:lnTo>
                    <a:pt x="290" y="48"/>
                  </a:lnTo>
                  <a:lnTo>
                    <a:pt x="316" y="28"/>
                  </a:lnTo>
                  <a:lnTo>
                    <a:pt x="366" y="0"/>
                  </a:lnTo>
                  <a:lnTo>
                    <a:pt x="406" y="1"/>
                  </a:lnTo>
                  <a:lnTo>
                    <a:pt x="444" y="11"/>
                  </a:lnTo>
                  <a:lnTo>
                    <a:pt x="461" y="35"/>
                  </a:lnTo>
                  <a:lnTo>
                    <a:pt x="484" y="81"/>
                  </a:lnTo>
                  <a:lnTo>
                    <a:pt x="487" y="102"/>
                  </a:lnTo>
                  <a:lnTo>
                    <a:pt x="476" y="134"/>
                  </a:lnTo>
                  <a:lnTo>
                    <a:pt x="434" y="141"/>
                  </a:lnTo>
                  <a:lnTo>
                    <a:pt x="422" y="153"/>
                  </a:lnTo>
                  <a:lnTo>
                    <a:pt x="430" y="167"/>
                  </a:lnTo>
                  <a:lnTo>
                    <a:pt x="502" y="182"/>
                  </a:lnTo>
                  <a:lnTo>
                    <a:pt x="516" y="221"/>
                  </a:lnTo>
                  <a:lnTo>
                    <a:pt x="511" y="255"/>
                  </a:lnTo>
                  <a:lnTo>
                    <a:pt x="532" y="291"/>
                  </a:lnTo>
                  <a:lnTo>
                    <a:pt x="457" y="329"/>
                  </a:lnTo>
                  <a:lnTo>
                    <a:pt x="451" y="355"/>
                  </a:lnTo>
                  <a:lnTo>
                    <a:pt x="474" y="393"/>
                  </a:lnTo>
                  <a:lnTo>
                    <a:pt x="476" y="444"/>
                  </a:lnTo>
                  <a:lnTo>
                    <a:pt x="443" y="474"/>
                  </a:lnTo>
                  <a:lnTo>
                    <a:pt x="445" y="503"/>
                  </a:lnTo>
                  <a:lnTo>
                    <a:pt x="469" y="538"/>
                  </a:lnTo>
                  <a:lnTo>
                    <a:pt x="479" y="564"/>
                  </a:lnTo>
                  <a:lnTo>
                    <a:pt x="474" y="593"/>
                  </a:lnTo>
                  <a:lnTo>
                    <a:pt x="478" y="653"/>
                  </a:lnTo>
                  <a:lnTo>
                    <a:pt x="451" y="723"/>
                  </a:lnTo>
                  <a:lnTo>
                    <a:pt x="403" y="767"/>
                  </a:lnTo>
                  <a:lnTo>
                    <a:pt x="384" y="822"/>
                  </a:lnTo>
                  <a:lnTo>
                    <a:pt x="307" y="894"/>
                  </a:lnTo>
                  <a:lnTo>
                    <a:pt x="300" y="921"/>
                  </a:lnTo>
                  <a:lnTo>
                    <a:pt x="79" y="921"/>
                  </a:lnTo>
                  <a:lnTo>
                    <a:pt x="32" y="785"/>
                  </a:lnTo>
                  <a:lnTo>
                    <a:pt x="96" y="727"/>
                  </a:lnTo>
                  <a:lnTo>
                    <a:pt x="58" y="618"/>
                  </a:lnTo>
                  <a:lnTo>
                    <a:pt x="3" y="573"/>
                  </a:lnTo>
                  <a:lnTo>
                    <a:pt x="13" y="391"/>
                  </a:lnTo>
                  <a:lnTo>
                    <a:pt x="0" y="291"/>
                  </a:lnTo>
                  <a:lnTo>
                    <a:pt x="26" y="237"/>
                  </a:lnTo>
                  <a:lnTo>
                    <a:pt x="41" y="199"/>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114" name="Freeform 97"/>
            <p:cNvSpPr>
              <a:spLocks/>
            </p:cNvSpPr>
            <p:nvPr/>
          </p:nvSpPr>
          <p:spPr bwMode="auto">
            <a:xfrm>
              <a:off x="1375970" y="1981172"/>
              <a:ext cx="210043" cy="346183"/>
            </a:xfrm>
            <a:custGeom>
              <a:avLst/>
              <a:gdLst>
                <a:gd name="T0" fmla="*/ 40 w 422"/>
                <a:gd name="T1" fmla="*/ 436 h 696"/>
                <a:gd name="T2" fmla="*/ 8 w 422"/>
                <a:gd name="T3" fmla="*/ 388 h 696"/>
                <a:gd name="T4" fmla="*/ 27 w 422"/>
                <a:gd name="T5" fmla="*/ 350 h 696"/>
                <a:gd name="T6" fmla="*/ 72 w 422"/>
                <a:gd name="T7" fmla="*/ 334 h 696"/>
                <a:gd name="T8" fmla="*/ 69 w 422"/>
                <a:gd name="T9" fmla="*/ 103 h 696"/>
                <a:gd name="T10" fmla="*/ 114 w 422"/>
                <a:gd name="T11" fmla="*/ 46 h 696"/>
                <a:gd name="T12" fmla="*/ 150 w 422"/>
                <a:gd name="T13" fmla="*/ 19 h 696"/>
                <a:gd name="T14" fmla="*/ 187 w 422"/>
                <a:gd name="T15" fmla="*/ 11 h 696"/>
                <a:gd name="T16" fmla="*/ 245 w 422"/>
                <a:gd name="T17" fmla="*/ 0 h 696"/>
                <a:gd name="T18" fmla="*/ 278 w 422"/>
                <a:gd name="T19" fmla="*/ 74 h 696"/>
                <a:gd name="T20" fmla="*/ 309 w 422"/>
                <a:gd name="T21" fmla="*/ 61 h 696"/>
                <a:gd name="T22" fmla="*/ 369 w 422"/>
                <a:gd name="T23" fmla="*/ 110 h 696"/>
                <a:gd name="T24" fmla="*/ 326 w 422"/>
                <a:gd name="T25" fmla="*/ 201 h 696"/>
                <a:gd name="T26" fmla="*/ 341 w 422"/>
                <a:gd name="T27" fmla="*/ 300 h 696"/>
                <a:gd name="T28" fmla="*/ 330 w 422"/>
                <a:gd name="T29" fmla="*/ 486 h 696"/>
                <a:gd name="T30" fmla="*/ 382 w 422"/>
                <a:gd name="T31" fmla="*/ 524 h 696"/>
                <a:gd name="T32" fmla="*/ 422 w 422"/>
                <a:gd name="T33" fmla="*/ 636 h 696"/>
                <a:gd name="T34" fmla="*/ 360 w 422"/>
                <a:gd name="T35" fmla="*/ 696 h 696"/>
                <a:gd name="T36" fmla="*/ 192 w 422"/>
                <a:gd name="T37" fmla="*/ 657 h 696"/>
                <a:gd name="T38" fmla="*/ 35 w 422"/>
                <a:gd name="T39" fmla="*/ 640 h 696"/>
                <a:gd name="T40" fmla="*/ 5 w 422"/>
                <a:gd name="T41" fmla="*/ 603 h 696"/>
                <a:gd name="T42" fmla="*/ 0 w 422"/>
                <a:gd name="T43" fmla="*/ 471 h 696"/>
                <a:gd name="T44" fmla="*/ 40 w 422"/>
                <a:gd name="T45" fmla="*/ 436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2" h="696">
                  <a:moveTo>
                    <a:pt x="40" y="436"/>
                  </a:moveTo>
                  <a:lnTo>
                    <a:pt x="8" y="388"/>
                  </a:lnTo>
                  <a:lnTo>
                    <a:pt x="27" y="350"/>
                  </a:lnTo>
                  <a:lnTo>
                    <a:pt x="72" y="334"/>
                  </a:lnTo>
                  <a:lnTo>
                    <a:pt x="69" y="103"/>
                  </a:lnTo>
                  <a:lnTo>
                    <a:pt x="114" y="46"/>
                  </a:lnTo>
                  <a:lnTo>
                    <a:pt x="150" y="19"/>
                  </a:lnTo>
                  <a:lnTo>
                    <a:pt x="187" y="11"/>
                  </a:lnTo>
                  <a:lnTo>
                    <a:pt x="245" y="0"/>
                  </a:lnTo>
                  <a:lnTo>
                    <a:pt x="278" y="74"/>
                  </a:lnTo>
                  <a:lnTo>
                    <a:pt x="309" y="61"/>
                  </a:lnTo>
                  <a:lnTo>
                    <a:pt x="369" y="110"/>
                  </a:lnTo>
                  <a:lnTo>
                    <a:pt x="326" y="201"/>
                  </a:lnTo>
                  <a:lnTo>
                    <a:pt x="341" y="300"/>
                  </a:lnTo>
                  <a:lnTo>
                    <a:pt x="330" y="486"/>
                  </a:lnTo>
                  <a:lnTo>
                    <a:pt x="382" y="524"/>
                  </a:lnTo>
                  <a:lnTo>
                    <a:pt x="422" y="636"/>
                  </a:lnTo>
                  <a:lnTo>
                    <a:pt x="360" y="696"/>
                  </a:lnTo>
                  <a:lnTo>
                    <a:pt x="192" y="657"/>
                  </a:lnTo>
                  <a:lnTo>
                    <a:pt x="35" y="640"/>
                  </a:lnTo>
                  <a:lnTo>
                    <a:pt x="5" y="603"/>
                  </a:lnTo>
                  <a:lnTo>
                    <a:pt x="0" y="471"/>
                  </a:lnTo>
                  <a:lnTo>
                    <a:pt x="40" y="436"/>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grpSp>
      <p:sp>
        <p:nvSpPr>
          <p:cNvPr id="132" name="131 CuadroTexto"/>
          <p:cNvSpPr txBox="1"/>
          <p:nvPr/>
        </p:nvSpPr>
        <p:spPr>
          <a:xfrm rot="16200000">
            <a:off x="8431549" y="3909634"/>
            <a:ext cx="2521538" cy="261610"/>
          </a:xfrm>
          <a:prstGeom prst="rect">
            <a:avLst/>
          </a:prstGeom>
          <a:noFill/>
        </p:spPr>
        <p:txBody>
          <a:bodyPr wrap="square" lIns="36000" rIns="36000" rtlCol="0" anchor="ctr">
            <a:spAutoFit/>
          </a:bodyPr>
          <a:lstStyle/>
          <a:p>
            <a:pPr algn="l"/>
            <a:r>
              <a:rPr lang="es-ES" sz="1100" dirty="0" smtClean="0">
                <a:latin typeface="Calibri" pitchFamily="34" charset="0"/>
                <a:cs typeface="Calibri" pitchFamily="34" charset="0"/>
              </a:rPr>
              <a:t>BASE Total muestra: 405 CASOS</a:t>
            </a:r>
            <a:endParaRPr lang="es-ES" sz="1100" dirty="0">
              <a:latin typeface="Calibri" pitchFamily="34" charset="0"/>
              <a:cs typeface="Calibri" pitchFamily="34" charset="0"/>
            </a:endParaRPr>
          </a:p>
        </p:txBody>
      </p:sp>
    </p:spTree>
    <p:extLst>
      <p:ext uri="{BB962C8B-B14F-4D97-AF65-F5344CB8AC3E}">
        <p14:creationId xmlns:p14="http://schemas.microsoft.com/office/powerpoint/2010/main" xmlns="" val="3129800582"/>
      </p:ext>
    </p:extLst>
  </p:cSld>
  <p:clrMapOvr>
    <a:masterClrMapping/>
  </p:clrMapOvr>
  <p:transition>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 name="193 Grupo"/>
          <p:cNvGrpSpPr/>
          <p:nvPr/>
        </p:nvGrpSpPr>
        <p:grpSpPr>
          <a:xfrm>
            <a:off x="3845896" y="1981609"/>
            <a:ext cx="5715618" cy="4183695"/>
            <a:chOff x="3845895" y="1981609"/>
            <a:chExt cx="5892413" cy="4354870"/>
          </a:xfrm>
        </p:grpSpPr>
        <p:sp>
          <p:nvSpPr>
            <p:cNvPr id="195" name="194 Rectángulo"/>
            <p:cNvSpPr/>
            <p:nvPr/>
          </p:nvSpPr>
          <p:spPr bwMode="auto">
            <a:xfrm>
              <a:off x="3845895" y="1981609"/>
              <a:ext cx="936000" cy="4354870"/>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196" name="195 Rectángulo"/>
            <p:cNvSpPr/>
            <p:nvPr/>
          </p:nvSpPr>
          <p:spPr bwMode="auto">
            <a:xfrm>
              <a:off x="4837178" y="1981609"/>
              <a:ext cx="936000" cy="4354870"/>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197" name="196 Rectángulo"/>
            <p:cNvSpPr/>
            <p:nvPr/>
          </p:nvSpPr>
          <p:spPr bwMode="auto">
            <a:xfrm>
              <a:off x="5828461" y="1981609"/>
              <a:ext cx="936000" cy="4354870"/>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198" name="197 Rectángulo"/>
            <p:cNvSpPr/>
            <p:nvPr/>
          </p:nvSpPr>
          <p:spPr bwMode="auto">
            <a:xfrm>
              <a:off x="6819744" y="1981609"/>
              <a:ext cx="936000" cy="4354870"/>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199" name="198 Rectángulo"/>
            <p:cNvSpPr/>
            <p:nvPr/>
          </p:nvSpPr>
          <p:spPr bwMode="auto">
            <a:xfrm>
              <a:off x="7811027" y="1981609"/>
              <a:ext cx="936000" cy="4354870"/>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200" name="199 Rectángulo"/>
            <p:cNvSpPr/>
            <p:nvPr/>
          </p:nvSpPr>
          <p:spPr bwMode="auto">
            <a:xfrm>
              <a:off x="8802308" y="1981609"/>
              <a:ext cx="936000" cy="4354870"/>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grpSp>
      <p:grpSp>
        <p:nvGrpSpPr>
          <p:cNvPr id="201" name="200 Grupo"/>
          <p:cNvGrpSpPr/>
          <p:nvPr/>
        </p:nvGrpSpPr>
        <p:grpSpPr>
          <a:xfrm>
            <a:off x="3847554" y="5384249"/>
            <a:ext cx="5724000" cy="276999"/>
            <a:chOff x="3872984" y="5320816"/>
            <a:chExt cx="5810043" cy="276999"/>
          </a:xfrm>
        </p:grpSpPr>
        <p:sp>
          <p:nvSpPr>
            <p:cNvPr id="202" name="201 CuadroTexto"/>
            <p:cNvSpPr txBox="1"/>
            <p:nvPr/>
          </p:nvSpPr>
          <p:spPr>
            <a:xfrm>
              <a:off x="3872984" y="5320816"/>
              <a:ext cx="936000" cy="276999"/>
            </a:xfrm>
            <a:prstGeom prst="rect">
              <a:avLst/>
            </a:prstGeom>
            <a:noFill/>
          </p:spPr>
          <p:txBody>
            <a:bodyPr wrap="square" lIns="0" tIns="0" rIns="0" bIns="0" rtlCol="0">
              <a:noAutofit/>
            </a:bodyPr>
            <a:lstStyle/>
            <a:p>
              <a:r>
                <a:rPr lang="es-ES" sz="1100" dirty="0">
                  <a:latin typeface="Calibri" pitchFamily="34" charset="0"/>
                  <a:cs typeface="Calibri" pitchFamily="34" charset="0"/>
                </a:rPr>
                <a:t>GENERAL </a:t>
              </a:r>
            </a:p>
            <a:p>
              <a:r>
                <a:rPr lang="es-ES" sz="1100" dirty="0">
                  <a:latin typeface="Calibri" pitchFamily="34" charset="0"/>
                  <a:cs typeface="Calibri" pitchFamily="34" charset="0"/>
                </a:rPr>
                <a:t>(P1)</a:t>
              </a:r>
            </a:p>
          </p:txBody>
        </p:sp>
        <p:sp>
          <p:nvSpPr>
            <p:cNvPr id="203" name="202 CuadroTexto"/>
            <p:cNvSpPr txBox="1"/>
            <p:nvPr/>
          </p:nvSpPr>
          <p:spPr>
            <a:xfrm>
              <a:off x="4847793" y="5320816"/>
              <a:ext cx="936000" cy="276999"/>
            </a:xfrm>
            <a:prstGeom prst="rect">
              <a:avLst/>
            </a:prstGeom>
            <a:noFill/>
          </p:spPr>
          <p:txBody>
            <a:bodyPr wrap="square" lIns="0" tIns="0" rIns="0" bIns="0" rtlCol="0">
              <a:noAutofit/>
            </a:bodyPr>
            <a:lstStyle/>
            <a:p>
              <a:r>
                <a:rPr lang="es-ES" sz="1100" dirty="0" smtClean="0">
                  <a:latin typeface="Calibri" pitchFamily="34" charset="0"/>
                  <a:cs typeface="Calibri" pitchFamily="34" charset="0"/>
                </a:rPr>
                <a:t>Estaciones de metro</a:t>
              </a:r>
              <a:endParaRPr lang="es-ES" sz="1100" dirty="0">
                <a:latin typeface="Calibri" pitchFamily="34" charset="0"/>
                <a:cs typeface="Calibri" pitchFamily="34" charset="0"/>
              </a:endParaRPr>
            </a:p>
          </p:txBody>
        </p:sp>
        <p:sp>
          <p:nvSpPr>
            <p:cNvPr id="204" name="203 CuadroTexto"/>
            <p:cNvSpPr txBox="1"/>
            <p:nvPr/>
          </p:nvSpPr>
          <p:spPr>
            <a:xfrm>
              <a:off x="5822602" y="5320816"/>
              <a:ext cx="936000" cy="276999"/>
            </a:xfrm>
            <a:prstGeom prst="rect">
              <a:avLst/>
            </a:prstGeom>
            <a:noFill/>
          </p:spPr>
          <p:txBody>
            <a:bodyPr wrap="square" lIns="0" tIns="0" rIns="0" bIns="0" rtlCol="0">
              <a:noAutofit/>
            </a:bodyPr>
            <a:lstStyle/>
            <a:p>
              <a:r>
                <a:rPr lang="es-ES" sz="1100" dirty="0">
                  <a:latin typeface="Calibri" pitchFamily="34" charset="0"/>
                  <a:cs typeface="Calibri" pitchFamily="34" charset="0"/>
                </a:rPr>
                <a:t>Estaciones de autobuses/ </a:t>
              </a:r>
              <a:r>
                <a:rPr lang="es-ES" sz="1100" dirty="0" smtClean="0">
                  <a:latin typeface="Calibri" pitchFamily="34" charset="0"/>
                  <a:cs typeface="Calibri" pitchFamily="34" charset="0"/>
                </a:rPr>
                <a:t>intercambia-</a:t>
              </a:r>
              <a:br>
                <a:rPr lang="es-ES" sz="1100" dirty="0" smtClean="0">
                  <a:latin typeface="Calibri" pitchFamily="34" charset="0"/>
                  <a:cs typeface="Calibri" pitchFamily="34" charset="0"/>
                </a:rPr>
              </a:br>
              <a:r>
                <a:rPr lang="es-ES" sz="1100" dirty="0" smtClean="0">
                  <a:latin typeface="Calibri" pitchFamily="34" charset="0"/>
                  <a:cs typeface="Calibri" pitchFamily="34" charset="0"/>
                </a:rPr>
                <a:t>dores</a:t>
              </a:r>
              <a:endParaRPr lang="es-ES" sz="1100" dirty="0">
                <a:latin typeface="Calibri" pitchFamily="34" charset="0"/>
                <a:cs typeface="Calibri" pitchFamily="34" charset="0"/>
              </a:endParaRPr>
            </a:p>
          </p:txBody>
        </p:sp>
        <p:sp>
          <p:nvSpPr>
            <p:cNvPr id="205" name="204 CuadroTexto"/>
            <p:cNvSpPr txBox="1"/>
            <p:nvPr/>
          </p:nvSpPr>
          <p:spPr>
            <a:xfrm>
              <a:off x="6797411" y="5320816"/>
              <a:ext cx="936000" cy="276999"/>
            </a:xfrm>
            <a:prstGeom prst="rect">
              <a:avLst/>
            </a:prstGeom>
            <a:noFill/>
          </p:spPr>
          <p:txBody>
            <a:bodyPr wrap="square" lIns="0" tIns="0" rIns="0" bIns="0" rtlCol="0">
              <a:noAutofit/>
            </a:bodyPr>
            <a:lstStyle/>
            <a:p>
              <a:r>
                <a:rPr lang="es-ES" sz="1100" dirty="0" smtClean="0">
                  <a:latin typeface="Calibri" pitchFamily="34" charset="0"/>
                  <a:cs typeface="Calibri" pitchFamily="34" charset="0"/>
                </a:rPr>
                <a:t>Estaciones de tren de corto recorrido/ cercanías</a:t>
              </a:r>
              <a:endParaRPr lang="es-ES" sz="1100" dirty="0">
                <a:latin typeface="Calibri" pitchFamily="34" charset="0"/>
                <a:cs typeface="Calibri" pitchFamily="34" charset="0"/>
              </a:endParaRPr>
            </a:p>
          </p:txBody>
        </p:sp>
        <p:sp>
          <p:nvSpPr>
            <p:cNvPr id="206" name="205 CuadroTexto"/>
            <p:cNvSpPr txBox="1"/>
            <p:nvPr/>
          </p:nvSpPr>
          <p:spPr>
            <a:xfrm>
              <a:off x="7772220" y="5320816"/>
              <a:ext cx="936000" cy="276999"/>
            </a:xfrm>
            <a:prstGeom prst="rect">
              <a:avLst/>
            </a:prstGeom>
            <a:noFill/>
          </p:spPr>
          <p:txBody>
            <a:bodyPr wrap="square" lIns="0" tIns="0" rIns="0" bIns="0" rtlCol="0">
              <a:noAutofit/>
            </a:bodyPr>
            <a:lstStyle/>
            <a:p>
              <a:r>
                <a:rPr lang="es-ES" sz="1100" dirty="0" smtClean="0">
                  <a:latin typeface="Calibri" pitchFamily="34" charset="0"/>
                  <a:cs typeface="Calibri" pitchFamily="34" charset="0"/>
                </a:rPr>
                <a:t>Estaciones de tren de largo recorrido</a:t>
              </a:r>
              <a:endParaRPr lang="es-ES" sz="1100" dirty="0">
                <a:latin typeface="Calibri" pitchFamily="34" charset="0"/>
                <a:cs typeface="Calibri" pitchFamily="34" charset="0"/>
              </a:endParaRPr>
            </a:p>
          </p:txBody>
        </p:sp>
        <p:sp>
          <p:nvSpPr>
            <p:cNvPr id="207" name="206 CuadroTexto"/>
            <p:cNvSpPr txBox="1"/>
            <p:nvPr/>
          </p:nvSpPr>
          <p:spPr>
            <a:xfrm>
              <a:off x="8747027" y="5320816"/>
              <a:ext cx="936000" cy="276999"/>
            </a:xfrm>
            <a:prstGeom prst="rect">
              <a:avLst/>
            </a:prstGeom>
            <a:noFill/>
          </p:spPr>
          <p:txBody>
            <a:bodyPr wrap="square" lIns="0" tIns="0" rIns="0" bIns="0" rtlCol="0">
              <a:noAutofit/>
            </a:bodyPr>
            <a:lstStyle/>
            <a:p>
              <a:r>
                <a:rPr lang="es-ES" sz="1100" dirty="0" smtClean="0">
                  <a:latin typeface="Calibri" pitchFamily="34" charset="0"/>
                  <a:cs typeface="Calibri" pitchFamily="34" charset="0"/>
                </a:rPr>
                <a:t>Aeropuertos españoles</a:t>
              </a:r>
              <a:endParaRPr lang="es-ES" sz="1100" dirty="0">
                <a:latin typeface="Calibri" pitchFamily="34" charset="0"/>
                <a:cs typeface="Calibri" pitchFamily="34" charset="0"/>
              </a:endParaRPr>
            </a:p>
          </p:txBody>
        </p:sp>
      </p:grpSp>
      <p:graphicFrame>
        <p:nvGraphicFramePr>
          <p:cNvPr id="18" name="17 Gráfico"/>
          <p:cNvGraphicFramePr/>
          <p:nvPr>
            <p:extLst>
              <p:ext uri="{D42A27DB-BD31-4B8C-83A1-F6EECF244321}">
                <p14:modId xmlns:p14="http://schemas.microsoft.com/office/powerpoint/2010/main" xmlns="" val="927619131"/>
              </p:ext>
            </p:extLst>
          </p:nvPr>
        </p:nvGraphicFramePr>
        <p:xfrm>
          <a:off x="3368824" y="1638300"/>
          <a:ext cx="6454298" cy="3808426"/>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3"/>
          <p:cNvSpPr>
            <a:spLocks noChangeArrowheads="1"/>
          </p:cNvSpPr>
          <p:nvPr/>
        </p:nvSpPr>
        <p:spPr bwMode="auto">
          <a:xfrm>
            <a:off x="36513" y="35999"/>
            <a:ext cx="8516887" cy="648000"/>
          </a:xfrm>
          <a:prstGeom prst="rect">
            <a:avLst/>
          </a:prstGeom>
          <a:solidFill>
            <a:schemeClr val="accent4"/>
          </a:solidFill>
          <a:ln>
            <a:noFill/>
          </a:ln>
          <a:effectLst/>
          <a:extLst/>
        </p:spPr>
        <p:txBody>
          <a:bodyPr wrap="square" lIns="0" tIns="0" rIns="0" bIns="0" anchor="ctr">
            <a:spAutoFit/>
          </a:bodyPr>
          <a:lstStyle/>
          <a:p>
            <a:endParaRPr lang="es-ES"/>
          </a:p>
        </p:txBody>
      </p:sp>
      <p:sp>
        <p:nvSpPr>
          <p:cNvPr id="4" name="3 Marcador de número de diapositiva"/>
          <p:cNvSpPr>
            <a:spLocks noGrp="1"/>
          </p:cNvSpPr>
          <p:nvPr>
            <p:ph type="sldNum" sz="quarter" idx="10"/>
          </p:nvPr>
        </p:nvSpPr>
        <p:spPr/>
        <p:txBody>
          <a:bodyPr/>
          <a:lstStyle/>
          <a:p>
            <a:r>
              <a:rPr lang="en-US" smtClean="0"/>
              <a:t>-</a:t>
            </a:r>
            <a:fld id="{41B2AE44-E9C6-4EAB-BC73-5008DB342051}" type="slidenum">
              <a:rPr lang="en-US" smtClean="0"/>
              <a:pPr/>
              <a:t>31</a:t>
            </a:fld>
            <a:r>
              <a:rPr lang="en-US" smtClean="0"/>
              <a:t>-</a:t>
            </a:r>
            <a:endParaRPr lang="en-US"/>
          </a:p>
        </p:txBody>
      </p:sp>
      <p:sp>
        <p:nvSpPr>
          <p:cNvPr id="6" name="5 CuadroTexto"/>
          <p:cNvSpPr txBox="1"/>
          <p:nvPr/>
        </p:nvSpPr>
        <p:spPr>
          <a:xfrm>
            <a:off x="56456" y="170534"/>
            <a:ext cx="7776864" cy="400110"/>
          </a:xfrm>
          <a:prstGeom prst="rect">
            <a:avLst/>
          </a:prstGeom>
          <a:noFill/>
        </p:spPr>
        <p:txBody>
          <a:bodyPr wrap="square" rtlCol="0">
            <a:spAutoFit/>
          </a:bodyPr>
          <a:lstStyle/>
          <a:p>
            <a:pPr algn="l"/>
            <a:r>
              <a:rPr lang="es-ES" sz="2000" dirty="0">
                <a:ln>
                  <a:solidFill>
                    <a:schemeClr val="bg1"/>
                  </a:solidFill>
                </a:ln>
                <a:solidFill>
                  <a:schemeClr val="bg1"/>
                </a:solidFill>
                <a:latin typeface="Calibri" pitchFamily="34" charset="0"/>
                <a:cs typeface="Calibri" pitchFamily="34" charset="0"/>
              </a:rPr>
              <a:t>SEGURIDAD </a:t>
            </a:r>
            <a:r>
              <a:rPr lang="es-ES" sz="2000" dirty="0" smtClean="0">
                <a:ln>
                  <a:solidFill>
                    <a:schemeClr val="bg1"/>
                  </a:solidFill>
                </a:ln>
                <a:solidFill>
                  <a:schemeClr val="bg1"/>
                </a:solidFill>
                <a:latin typeface="Calibri" pitchFamily="34" charset="0"/>
                <a:cs typeface="Calibri" pitchFamily="34" charset="0"/>
              </a:rPr>
              <a:t>CIUDADANA </a:t>
            </a:r>
            <a:r>
              <a:rPr lang="es-ES" sz="2000" dirty="0">
                <a:ln>
                  <a:solidFill>
                    <a:schemeClr val="bg1"/>
                  </a:solidFill>
                </a:ln>
                <a:solidFill>
                  <a:schemeClr val="bg1"/>
                </a:solidFill>
                <a:latin typeface="Calibri" pitchFamily="34" charset="0"/>
                <a:cs typeface="Calibri" pitchFamily="34" charset="0"/>
              </a:rPr>
              <a:t>EN LAS </a:t>
            </a:r>
            <a:r>
              <a:rPr lang="es-ES" sz="2000" dirty="0" smtClean="0">
                <a:ln>
                  <a:solidFill>
                    <a:schemeClr val="bg1"/>
                  </a:solidFill>
                </a:ln>
                <a:solidFill>
                  <a:schemeClr val="bg1"/>
                </a:solidFill>
                <a:latin typeface="Calibri" pitchFamily="34" charset="0"/>
                <a:cs typeface="Calibri" pitchFamily="34" charset="0"/>
              </a:rPr>
              <a:t>INFRAESTRUCTURAS </a:t>
            </a:r>
            <a:r>
              <a:rPr lang="es-ES" sz="2000" dirty="0">
                <a:ln>
                  <a:solidFill>
                    <a:schemeClr val="bg1"/>
                  </a:solidFill>
                </a:ln>
                <a:solidFill>
                  <a:schemeClr val="bg1"/>
                </a:solidFill>
                <a:latin typeface="Calibri" pitchFamily="34" charset="0"/>
                <a:cs typeface="Calibri" pitchFamily="34" charset="0"/>
              </a:rPr>
              <a:t>DE TRANSPORTE</a:t>
            </a:r>
          </a:p>
        </p:txBody>
      </p:sp>
      <p:sp>
        <p:nvSpPr>
          <p:cNvPr id="8" name="7 CuadroTexto"/>
          <p:cNvSpPr txBox="1"/>
          <p:nvPr/>
        </p:nvSpPr>
        <p:spPr>
          <a:xfrm>
            <a:off x="56456" y="836712"/>
            <a:ext cx="8640960" cy="646331"/>
          </a:xfrm>
          <a:prstGeom prst="rect">
            <a:avLst/>
          </a:prstGeom>
          <a:noFill/>
          <a:ln>
            <a:noFill/>
          </a:ln>
        </p:spPr>
        <p:txBody>
          <a:bodyPr wrap="square" rtlCol="0">
            <a:spAutoFit/>
          </a:bodyPr>
          <a:lstStyle>
            <a:defPPr>
              <a:defRPr lang="es-ES_tradnl"/>
            </a:defPPr>
            <a:lvl1pPr algn="l">
              <a:spcBef>
                <a:spcPts val="0"/>
              </a:spcBef>
              <a:defRPr sz="2000" b="1">
                <a:solidFill>
                  <a:schemeClr val="bg1">
                    <a:lumMod val="50000"/>
                  </a:schemeClr>
                </a:solidFill>
                <a:latin typeface="Calibri" pitchFamily="34" charset="0"/>
                <a:cs typeface="Calibri" pitchFamily="34" charset="0"/>
              </a:defRPr>
            </a:lvl1pPr>
          </a:lstStyle>
          <a:p>
            <a:r>
              <a:rPr lang="es-ES" dirty="0">
                <a:solidFill>
                  <a:schemeClr val="accent4">
                    <a:lumMod val="75000"/>
                  </a:schemeClr>
                </a:solidFill>
              </a:rPr>
              <a:t>Índice de seguridad</a:t>
            </a:r>
            <a:br>
              <a:rPr lang="es-ES" dirty="0">
                <a:solidFill>
                  <a:schemeClr val="accent4">
                    <a:lumMod val="75000"/>
                  </a:schemeClr>
                </a:solidFill>
              </a:rPr>
            </a:br>
            <a:r>
              <a:rPr lang="es-ES" sz="1600" i="1" dirty="0" smtClean="0">
                <a:solidFill>
                  <a:schemeClr val="bg1">
                    <a:lumMod val="65000"/>
                  </a:schemeClr>
                </a:solidFill>
              </a:rPr>
              <a:t>Por Comunidad autónoma</a:t>
            </a:r>
            <a:endParaRPr lang="es-ES" sz="1600" i="1" dirty="0">
              <a:solidFill>
                <a:schemeClr val="bg1">
                  <a:lumMod val="65000"/>
                </a:schemeClr>
              </a:solidFill>
            </a:endParaRPr>
          </a:p>
        </p:txBody>
      </p:sp>
      <p:sp>
        <p:nvSpPr>
          <p:cNvPr id="129" name="128 Rectángulo"/>
          <p:cNvSpPr/>
          <p:nvPr/>
        </p:nvSpPr>
        <p:spPr>
          <a:xfrm>
            <a:off x="3818978" y="1540271"/>
            <a:ext cx="2623154" cy="400110"/>
          </a:xfrm>
          <a:prstGeom prst="rect">
            <a:avLst/>
          </a:prstGeom>
        </p:spPr>
        <p:txBody>
          <a:bodyPr wrap="none">
            <a:spAutoFit/>
          </a:bodyPr>
          <a:lstStyle/>
          <a:p>
            <a:pPr algn="l"/>
            <a:r>
              <a:rPr lang="es-ES" sz="2000" b="1" i="1" dirty="0" smtClean="0">
                <a:solidFill>
                  <a:schemeClr val="accent6"/>
                </a:solidFill>
                <a:latin typeface="Calibri" pitchFamily="34" charset="0"/>
                <a:cs typeface="Calibri" pitchFamily="34" charset="0"/>
              </a:rPr>
              <a:t>Comunidad Valenciana</a:t>
            </a:r>
            <a:endParaRPr lang="es-ES" b="1" dirty="0">
              <a:solidFill>
                <a:schemeClr val="accent6"/>
              </a:solidFill>
            </a:endParaRPr>
          </a:p>
        </p:txBody>
      </p:sp>
      <p:grpSp>
        <p:nvGrpSpPr>
          <p:cNvPr id="150" name="149 Grupo"/>
          <p:cNvGrpSpPr/>
          <p:nvPr/>
        </p:nvGrpSpPr>
        <p:grpSpPr>
          <a:xfrm>
            <a:off x="3845895" y="2056095"/>
            <a:ext cx="936001" cy="307777"/>
            <a:chOff x="3845895" y="2056095"/>
            <a:chExt cx="936001" cy="307777"/>
          </a:xfrm>
        </p:grpSpPr>
        <p:sp>
          <p:nvSpPr>
            <p:cNvPr id="130" name="129 CuadroTexto"/>
            <p:cNvSpPr txBox="1"/>
            <p:nvPr/>
          </p:nvSpPr>
          <p:spPr>
            <a:xfrm>
              <a:off x="3845895" y="2056095"/>
              <a:ext cx="936001" cy="307777"/>
            </a:xfrm>
            <a:prstGeom prst="rect">
              <a:avLst/>
            </a:prstGeom>
            <a:noFill/>
          </p:spPr>
          <p:txBody>
            <a:bodyPr wrap="square" rtlCol="0">
              <a:spAutoFit/>
            </a:bodyPr>
            <a:lstStyle/>
            <a:p>
              <a:pPr algn="r"/>
              <a:r>
                <a:rPr lang="es-ES" sz="1400" dirty="0" smtClean="0">
                  <a:latin typeface="Calibri" pitchFamily="34" charset="0"/>
                  <a:cs typeface="Calibri" pitchFamily="34" charset="0"/>
                </a:rPr>
                <a:t>Total</a:t>
              </a:r>
              <a:endParaRPr lang="es-ES" sz="1400" dirty="0">
                <a:latin typeface="Calibri" pitchFamily="34" charset="0"/>
                <a:cs typeface="Calibri" pitchFamily="34" charset="0"/>
              </a:endParaRPr>
            </a:p>
          </p:txBody>
        </p:sp>
        <p:cxnSp>
          <p:nvCxnSpPr>
            <p:cNvPr id="134" name="133 Conector recto"/>
            <p:cNvCxnSpPr/>
            <p:nvPr/>
          </p:nvCxnSpPr>
          <p:spPr bwMode="auto">
            <a:xfrm>
              <a:off x="3970038" y="2209984"/>
              <a:ext cx="288494" cy="0"/>
            </a:xfrm>
            <a:prstGeom prst="line">
              <a:avLst/>
            </a:prstGeom>
            <a:ln w="19050">
              <a:headEnd type="none" w="med" len="med"/>
              <a:tailEnd type="none" w="med" len="med"/>
            </a:ln>
            <a:extLst/>
          </p:spPr>
          <p:style>
            <a:lnRef idx="2">
              <a:schemeClr val="dk1"/>
            </a:lnRef>
            <a:fillRef idx="0">
              <a:schemeClr val="dk1"/>
            </a:fillRef>
            <a:effectRef idx="1">
              <a:schemeClr val="dk1"/>
            </a:effectRef>
            <a:fontRef idx="minor">
              <a:schemeClr val="tx1"/>
            </a:fontRef>
          </p:style>
        </p:cxnSp>
      </p:grpSp>
      <p:sp>
        <p:nvSpPr>
          <p:cNvPr id="74" name="73 CuadroTexto"/>
          <p:cNvSpPr txBox="1"/>
          <p:nvPr/>
        </p:nvSpPr>
        <p:spPr>
          <a:xfrm>
            <a:off x="0" y="6396335"/>
            <a:ext cx="7545288" cy="461665"/>
          </a:xfrm>
          <a:prstGeom prst="rect">
            <a:avLst/>
          </a:prstGeom>
          <a:noFill/>
        </p:spPr>
        <p:txBody>
          <a:bodyPr wrap="square" rtlCol="0">
            <a:spAutoFit/>
          </a:bodyPr>
          <a:lstStyle>
            <a:defPPr>
              <a:defRPr lang="es-ES_tradnl"/>
            </a:defPPr>
            <a:lvl1pPr algn="l">
              <a:defRPr sz="1200">
                <a:solidFill>
                  <a:schemeClr val="bg1">
                    <a:lumMod val="50000"/>
                  </a:schemeClr>
                </a:solidFill>
                <a:latin typeface="Calibri" pitchFamily="34" charset="0"/>
                <a:cs typeface="Calibri" pitchFamily="34" charset="0"/>
              </a:defRPr>
            </a:lvl1pPr>
          </a:lstStyle>
          <a:p>
            <a:r>
              <a:rPr lang="es-ES" dirty="0"/>
              <a:t>T2a.- Considerando todas las infraestructuras de transporte ¿Cuál es su percepción sobre</a:t>
            </a:r>
            <a:br>
              <a:rPr lang="es-ES" dirty="0"/>
            </a:br>
            <a:r>
              <a:rPr lang="es-ES" dirty="0"/>
              <a:t>la seguridad en cuanto a posibles comportamientos antisociales, dentro de éstas?</a:t>
            </a:r>
          </a:p>
        </p:txBody>
      </p:sp>
      <p:grpSp>
        <p:nvGrpSpPr>
          <p:cNvPr id="79" name="78 Grupo"/>
          <p:cNvGrpSpPr/>
          <p:nvPr/>
        </p:nvGrpSpPr>
        <p:grpSpPr>
          <a:xfrm>
            <a:off x="534685" y="1747791"/>
            <a:ext cx="2514964" cy="2112104"/>
            <a:chOff x="534685" y="1747791"/>
            <a:chExt cx="2514964" cy="2112104"/>
          </a:xfrm>
        </p:grpSpPr>
        <p:sp>
          <p:nvSpPr>
            <p:cNvPr id="80" name="Freeform 100"/>
            <p:cNvSpPr>
              <a:spLocks/>
            </p:cNvSpPr>
            <p:nvPr/>
          </p:nvSpPr>
          <p:spPr bwMode="auto">
            <a:xfrm>
              <a:off x="976443" y="1933941"/>
              <a:ext cx="473987" cy="334513"/>
            </a:xfrm>
            <a:custGeom>
              <a:avLst/>
              <a:gdLst>
                <a:gd name="T0" fmla="*/ 184 w 952"/>
                <a:gd name="T1" fmla="*/ 532 h 671"/>
                <a:gd name="T2" fmla="*/ 121 w 952"/>
                <a:gd name="T3" fmla="*/ 462 h 671"/>
                <a:gd name="T4" fmla="*/ 96 w 952"/>
                <a:gd name="T5" fmla="*/ 392 h 671"/>
                <a:gd name="T6" fmla="*/ 67 w 952"/>
                <a:gd name="T7" fmla="*/ 355 h 671"/>
                <a:gd name="T8" fmla="*/ 49 w 952"/>
                <a:gd name="T9" fmla="*/ 354 h 671"/>
                <a:gd name="T10" fmla="*/ 26 w 952"/>
                <a:gd name="T11" fmla="*/ 359 h 671"/>
                <a:gd name="T12" fmla="*/ 8 w 952"/>
                <a:gd name="T13" fmla="*/ 341 h 671"/>
                <a:gd name="T14" fmla="*/ 0 w 952"/>
                <a:gd name="T15" fmla="*/ 301 h 671"/>
                <a:gd name="T16" fmla="*/ 13 w 952"/>
                <a:gd name="T17" fmla="*/ 244 h 671"/>
                <a:gd name="T18" fmla="*/ 68 w 952"/>
                <a:gd name="T19" fmla="*/ 182 h 671"/>
                <a:gd name="T20" fmla="*/ 76 w 952"/>
                <a:gd name="T21" fmla="*/ 156 h 671"/>
                <a:gd name="T22" fmla="*/ 61 w 952"/>
                <a:gd name="T23" fmla="*/ 132 h 671"/>
                <a:gd name="T24" fmla="*/ 88 w 952"/>
                <a:gd name="T25" fmla="*/ 122 h 671"/>
                <a:gd name="T26" fmla="*/ 206 w 952"/>
                <a:gd name="T27" fmla="*/ 125 h 671"/>
                <a:gd name="T28" fmla="*/ 248 w 952"/>
                <a:gd name="T29" fmla="*/ 106 h 671"/>
                <a:gd name="T30" fmla="*/ 278 w 952"/>
                <a:gd name="T31" fmla="*/ 61 h 671"/>
                <a:gd name="T32" fmla="*/ 326 w 952"/>
                <a:gd name="T33" fmla="*/ 90 h 671"/>
                <a:gd name="T34" fmla="*/ 385 w 952"/>
                <a:gd name="T35" fmla="*/ 53 h 671"/>
                <a:gd name="T36" fmla="*/ 413 w 952"/>
                <a:gd name="T37" fmla="*/ 66 h 671"/>
                <a:gd name="T38" fmla="*/ 460 w 952"/>
                <a:gd name="T39" fmla="*/ 98 h 671"/>
                <a:gd name="T40" fmla="*/ 495 w 952"/>
                <a:gd name="T41" fmla="*/ 109 h 671"/>
                <a:gd name="T42" fmla="*/ 573 w 952"/>
                <a:gd name="T43" fmla="*/ 57 h 671"/>
                <a:gd name="T44" fmla="*/ 656 w 952"/>
                <a:gd name="T45" fmla="*/ 84 h 671"/>
                <a:gd name="T46" fmla="*/ 719 w 952"/>
                <a:gd name="T47" fmla="*/ 57 h 671"/>
                <a:gd name="T48" fmla="*/ 757 w 952"/>
                <a:gd name="T49" fmla="*/ 71 h 671"/>
                <a:gd name="T50" fmla="*/ 826 w 952"/>
                <a:gd name="T51" fmla="*/ 0 h 671"/>
                <a:gd name="T52" fmla="*/ 875 w 952"/>
                <a:gd name="T53" fmla="*/ 5 h 671"/>
                <a:gd name="T54" fmla="*/ 873 w 952"/>
                <a:gd name="T55" fmla="*/ 50 h 671"/>
                <a:gd name="T56" fmla="*/ 928 w 952"/>
                <a:gd name="T57" fmla="*/ 92 h 671"/>
                <a:gd name="T58" fmla="*/ 952 w 952"/>
                <a:gd name="T59" fmla="*/ 113 h 671"/>
                <a:gd name="T60" fmla="*/ 917 w 952"/>
                <a:gd name="T61" fmla="*/ 138 h 671"/>
                <a:gd name="T62" fmla="*/ 871 w 952"/>
                <a:gd name="T63" fmla="*/ 196 h 671"/>
                <a:gd name="T64" fmla="*/ 874 w 952"/>
                <a:gd name="T65" fmla="*/ 426 h 671"/>
                <a:gd name="T66" fmla="*/ 831 w 952"/>
                <a:gd name="T67" fmla="*/ 442 h 671"/>
                <a:gd name="T68" fmla="*/ 812 w 952"/>
                <a:gd name="T69" fmla="*/ 482 h 671"/>
                <a:gd name="T70" fmla="*/ 840 w 952"/>
                <a:gd name="T71" fmla="*/ 532 h 671"/>
                <a:gd name="T72" fmla="*/ 802 w 952"/>
                <a:gd name="T73" fmla="*/ 565 h 671"/>
                <a:gd name="T74" fmla="*/ 676 w 952"/>
                <a:gd name="T75" fmla="*/ 565 h 671"/>
                <a:gd name="T76" fmla="*/ 650 w 952"/>
                <a:gd name="T77" fmla="*/ 587 h 671"/>
                <a:gd name="T78" fmla="*/ 650 w 952"/>
                <a:gd name="T79" fmla="*/ 671 h 671"/>
                <a:gd name="T80" fmla="*/ 556 w 952"/>
                <a:gd name="T81" fmla="*/ 604 h 671"/>
                <a:gd name="T82" fmla="*/ 448 w 952"/>
                <a:gd name="T83" fmla="*/ 604 h 671"/>
                <a:gd name="T84" fmla="*/ 328 w 952"/>
                <a:gd name="T85" fmla="*/ 586 h 671"/>
                <a:gd name="T86" fmla="*/ 271 w 952"/>
                <a:gd name="T87" fmla="*/ 536 h 671"/>
                <a:gd name="T88" fmla="*/ 184 w 952"/>
                <a:gd name="T89" fmla="*/ 532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52" h="671">
                  <a:moveTo>
                    <a:pt x="184" y="532"/>
                  </a:moveTo>
                  <a:lnTo>
                    <a:pt x="121" y="462"/>
                  </a:lnTo>
                  <a:lnTo>
                    <a:pt x="96" y="392"/>
                  </a:lnTo>
                  <a:lnTo>
                    <a:pt x="67" y="355"/>
                  </a:lnTo>
                  <a:lnTo>
                    <a:pt x="49" y="354"/>
                  </a:lnTo>
                  <a:lnTo>
                    <a:pt x="26" y="359"/>
                  </a:lnTo>
                  <a:lnTo>
                    <a:pt x="8" y="341"/>
                  </a:lnTo>
                  <a:lnTo>
                    <a:pt x="0" y="301"/>
                  </a:lnTo>
                  <a:lnTo>
                    <a:pt x="13" y="244"/>
                  </a:lnTo>
                  <a:lnTo>
                    <a:pt x="68" y="182"/>
                  </a:lnTo>
                  <a:lnTo>
                    <a:pt x="76" y="156"/>
                  </a:lnTo>
                  <a:lnTo>
                    <a:pt x="61" y="132"/>
                  </a:lnTo>
                  <a:lnTo>
                    <a:pt x="88" y="122"/>
                  </a:lnTo>
                  <a:lnTo>
                    <a:pt x="206" y="125"/>
                  </a:lnTo>
                  <a:lnTo>
                    <a:pt x="248" y="106"/>
                  </a:lnTo>
                  <a:lnTo>
                    <a:pt x="278" y="61"/>
                  </a:lnTo>
                  <a:lnTo>
                    <a:pt x="326" y="90"/>
                  </a:lnTo>
                  <a:lnTo>
                    <a:pt x="385" y="53"/>
                  </a:lnTo>
                  <a:lnTo>
                    <a:pt x="413" y="66"/>
                  </a:lnTo>
                  <a:lnTo>
                    <a:pt x="460" y="98"/>
                  </a:lnTo>
                  <a:lnTo>
                    <a:pt x="495" y="109"/>
                  </a:lnTo>
                  <a:lnTo>
                    <a:pt x="573" y="57"/>
                  </a:lnTo>
                  <a:lnTo>
                    <a:pt x="656" y="84"/>
                  </a:lnTo>
                  <a:lnTo>
                    <a:pt x="719" y="57"/>
                  </a:lnTo>
                  <a:lnTo>
                    <a:pt x="757" y="71"/>
                  </a:lnTo>
                  <a:lnTo>
                    <a:pt x="826" y="0"/>
                  </a:lnTo>
                  <a:lnTo>
                    <a:pt x="875" y="5"/>
                  </a:lnTo>
                  <a:lnTo>
                    <a:pt x="873" y="50"/>
                  </a:lnTo>
                  <a:lnTo>
                    <a:pt x="928" y="92"/>
                  </a:lnTo>
                  <a:lnTo>
                    <a:pt x="952" y="113"/>
                  </a:lnTo>
                  <a:lnTo>
                    <a:pt x="917" y="138"/>
                  </a:lnTo>
                  <a:lnTo>
                    <a:pt x="871" y="196"/>
                  </a:lnTo>
                  <a:lnTo>
                    <a:pt x="874" y="426"/>
                  </a:lnTo>
                  <a:lnTo>
                    <a:pt x="831" y="442"/>
                  </a:lnTo>
                  <a:lnTo>
                    <a:pt x="812" y="482"/>
                  </a:lnTo>
                  <a:lnTo>
                    <a:pt x="840" y="532"/>
                  </a:lnTo>
                  <a:lnTo>
                    <a:pt x="802" y="565"/>
                  </a:lnTo>
                  <a:lnTo>
                    <a:pt x="676" y="565"/>
                  </a:lnTo>
                  <a:lnTo>
                    <a:pt x="650" y="587"/>
                  </a:lnTo>
                  <a:lnTo>
                    <a:pt x="650" y="671"/>
                  </a:lnTo>
                  <a:lnTo>
                    <a:pt x="556" y="604"/>
                  </a:lnTo>
                  <a:lnTo>
                    <a:pt x="448" y="604"/>
                  </a:lnTo>
                  <a:lnTo>
                    <a:pt x="328" y="586"/>
                  </a:lnTo>
                  <a:lnTo>
                    <a:pt x="271" y="536"/>
                  </a:lnTo>
                  <a:lnTo>
                    <a:pt x="184" y="532"/>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81" name="Freeform 65"/>
            <p:cNvSpPr>
              <a:spLocks/>
            </p:cNvSpPr>
            <p:nvPr/>
          </p:nvSpPr>
          <p:spPr bwMode="auto">
            <a:xfrm>
              <a:off x="1287618" y="2716880"/>
              <a:ext cx="531221" cy="250052"/>
            </a:xfrm>
            <a:custGeom>
              <a:avLst/>
              <a:gdLst>
                <a:gd name="T0" fmla="*/ 38 w 846"/>
                <a:gd name="T1" fmla="*/ 98 h 398"/>
                <a:gd name="T2" fmla="*/ 79 w 846"/>
                <a:gd name="T3" fmla="*/ 63 h 398"/>
                <a:gd name="T4" fmla="*/ 122 w 846"/>
                <a:gd name="T5" fmla="*/ 51 h 398"/>
                <a:gd name="T6" fmla="*/ 164 w 846"/>
                <a:gd name="T7" fmla="*/ 45 h 398"/>
                <a:gd name="T8" fmla="*/ 176 w 846"/>
                <a:gd name="T9" fmla="*/ 15 h 398"/>
                <a:gd name="T10" fmla="*/ 210 w 846"/>
                <a:gd name="T11" fmla="*/ 0 h 398"/>
                <a:gd name="T12" fmla="*/ 230 w 846"/>
                <a:gd name="T13" fmla="*/ 29 h 398"/>
                <a:gd name="T14" fmla="*/ 242 w 846"/>
                <a:gd name="T15" fmla="*/ 63 h 398"/>
                <a:gd name="T16" fmla="*/ 273 w 846"/>
                <a:gd name="T17" fmla="*/ 55 h 398"/>
                <a:gd name="T18" fmla="*/ 336 w 846"/>
                <a:gd name="T19" fmla="*/ 41 h 398"/>
                <a:gd name="T20" fmla="*/ 407 w 846"/>
                <a:gd name="T21" fmla="*/ 10 h 398"/>
                <a:gd name="T22" fmla="*/ 492 w 846"/>
                <a:gd name="T23" fmla="*/ 63 h 398"/>
                <a:gd name="T24" fmla="*/ 580 w 846"/>
                <a:gd name="T25" fmla="*/ 81 h 398"/>
                <a:gd name="T26" fmla="*/ 587 w 846"/>
                <a:gd name="T27" fmla="*/ 101 h 398"/>
                <a:gd name="T28" fmla="*/ 587 w 846"/>
                <a:gd name="T29" fmla="*/ 110 h 398"/>
                <a:gd name="T30" fmla="*/ 562 w 846"/>
                <a:gd name="T31" fmla="*/ 139 h 398"/>
                <a:gd name="T32" fmla="*/ 576 w 846"/>
                <a:gd name="T33" fmla="*/ 162 h 398"/>
                <a:gd name="T34" fmla="*/ 665 w 846"/>
                <a:gd name="T35" fmla="*/ 94 h 398"/>
                <a:gd name="T36" fmla="*/ 711 w 846"/>
                <a:gd name="T37" fmla="*/ 92 h 398"/>
                <a:gd name="T38" fmla="*/ 760 w 846"/>
                <a:gd name="T39" fmla="*/ 81 h 398"/>
                <a:gd name="T40" fmla="*/ 779 w 846"/>
                <a:gd name="T41" fmla="*/ 217 h 398"/>
                <a:gd name="T42" fmla="*/ 811 w 846"/>
                <a:gd name="T43" fmla="*/ 259 h 398"/>
                <a:gd name="T44" fmla="*/ 846 w 846"/>
                <a:gd name="T45" fmla="*/ 373 h 398"/>
                <a:gd name="T46" fmla="*/ 737 w 846"/>
                <a:gd name="T47" fmla="*/ 374 h 398"/>
                <a:gd name="T48" fmla="*/ 610 w 846"/>
                <a:gd name="T49" fmla="*/ 398 h 398"/>
                <a:gd name="T50" fmla="*/ 544 w 846"/>
                <a:gd name="T51" fmla="*/ 380 h 398"/>
                <a:gd name="T52" fmla="*/ 470 w 846"/>
                <a:gd name="T53" fmla="*/ 338 h 398"/>
                <a:gd name="T54" fmla="*/ 294 w 846"/>
                <a:gd name="T55" fmla="*/ 357 h 398"/>
                <a:gd name="T56" fmla="*/ 229 w 846"/>
                <a:gd name="T57" fmla="*/ 381 h 398"/>
                <a:gd name="T58" fmla="*/ 193 w 846"/>
                <a:gd name="T59" fmla="*/ 391 h 398"/>
                <a:gd name="T60" fmla="*/ 164 w 846"/>
                <a:gd name="T61" fmla="*/ 393 h 398"/>
                <a:gd name="T62" fmla="*/ 134 w 846"/>
                <a:gd name="T63" fmla="*/ 393 h 398"/>
                <a:gd name="T64" fmla="*/ 116 w 846"/>
                <a:gd name="T65" fmla="*/ 355 h 398"/>
                <a:gd name="T66" fmla="*/ 116 w 846"/>
                <a:gd name="T67" fmla="*/ 333 h 398"/>
                <a:gd name="T68" fmla="*/ 84 w 846"/>
                <a:gd name="T69" fmla="*/ 304 h 398"/>
                <a:gd name="T70" fmla="*/ 72 w 846"/>
                <a:gd name="T71" fmla="*/ 274 h 398"/>
                <a:gd name="T72" fmla="*/ 94 w 846"/>
                <a:gd name="T73" fmla="*/ 247 h 398"/>
                <a:gd name="T74" fmla="*/ 7 w 846"/>
                <a:gd name="T75" fmla="*/ 158 h 398"/>
                <a:gd name="T76" fmla="*/ 3 w 846"/>
                <a:gd name="T77" fmla="*/ 142 h 398"/>
                <a:gd name="T78" fmla="*/ 0 w 846"/>
                <a:gd name="T79" fmla="*/ 135 h 398"/>
                <a:gd name="T80" fmla="*/ 38 w 846"/>
                <a:gd name="T81" fmla="*/ 9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46" h="398">
                  <a:moveTo>
                    <a:pt x="38" y="98"/>
                  </a:moveTo>
                  <a:lnTo>
                    <a:pt x="79" y="63"/>
                  </a:lnTo>
                  <a:lnTo>
                    <a:pt x="122" y="51"/>
                  </a:lnTo>
                  <a:lnTo>
                    <a:pt x="164" y="45"/>
                  </a:lnTo>
                  <a:lnTo>
                    <a:pt x="176" y="15"/>
                  </a:lnTo>
                  <a:lnTo>
                    <a:pt x="210" y="0"/>
                  </a:lnTo>
                  <a:lnTo>
                    <a:pt x="230" y="29"/>
                  </a:lnTo>
                  <a:lnTo>
                    <a:pt x="242" y="63"/>
                  </a:lnTo>
                  <a:lnTo>
                    <a:pt x="273" y="55"/>
                  </a:lnTo>
                  <a:lnTo>
                    <a:pt x="336" y="41"/>
                  </a:lnTo>
                  <a:lnTo>
                    <a:pt x="407" y="10"/>
                  </a:lnTo>
                  <a:lnTo>
                    <a:pt x="492" y="63"/>
                  </a:lnTo>
                  <a:lnTo>
                    <a:pt x="580" y="81"/>
                  </a:lnTo>
                  <a:lnTo>
                    <a:pt x="587" y="101"/>
                  </a:lnTo>
                  <a:lnTo>
                    <a:pt x="587" y="110"/>
                  </a:lnTo>
                  <a:lnTo>
                    <a:pt x="562" y="139"/>
                  </a:lnTo>
                  <a:lnTo>
                    <a:pt x="576" y="162"/>
                  </a:lnTo>
                  <a:lnTo>
                    <a:pt x="665" y="94"/>
                  </a:lnTo>
                  <a:lnTo>
                    <a:pt x="711" y="92"/>
                  </a:lnTo>
                  <a:lnTo>
                    <a:pt x="760" y="81"/>
                  </a:lnTo>
                  <a:lnTo>
                    <a:pt x="779" y="217"/>
                  </a:lnTo>
                  <a:lnTo>
                    <a:pt x="811" y="259"/>
                  </a:lnTo>
                  <a:lnTo>
                    <a:pt x="846" y="373"/>
                  </a:lnTo>
                  <a:lnTo>
                    <a:pt x="737" y="374"/>
                  </a:lnTo>
                  <a:lnTo>
                    <a:pt x="610" y="398"/>
                  </a:lnTo>
                  <a:lnTo>
                    <a:pt x="544" y="380"/>
                  </a:lnTo>
                  <a:lnTo>
                    <a:pt x="470" y="338"/>
                  </a:lnTo>
                  <a:lnTo>
                    <a:pt x="294" y="357"/>
                  </a:lnTo>
                  <a:lnTo>
                    <a:pt x="229" y="381"/>
                  </a:lnTo>
                  <a:lnTo>
                    <a:pt x="193" y="391"/>
                  </a:lnTo>
                  <a:lnTo>
                    <a:pt x="164" y="393"/>
                  </a:lnTo>
                  <a:lnTo>
                    <a:pt x="134" y="393"/>
                  </a:lnTo>
                  <a:lnTo>
                    <a:pt x="116" y="355"/>
                  </a:lnTo>
                  <a:lnTo>
                    <a:pt x="116" y="333"/>
                  </a:lnTo>
                  <a:lnTo>
                    <a:pt x="84" y="304"/>
                  </a:lnTo>
                  <a:lnTo>
                    <a:pt x="72" y="274"/>
                  </a:lnTo>
                  <a:lnTo>
                    <a:pt x="94" y="247"/>
                  </a:lnTo>
                  <a:lnTo>
                    <a:pt x="7" y="158"/>
                  </a:lnTo>
                  <a:lnTo>
                    <a:pt x="3" y="142"/>
                  </a:lnTo>
                  <a:lnTo>
                    <a:pt x="0" y="135"/>
                  </a:lnTo>
                  <a:lnTo>
                    <a:pt x="38" y="98"/>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82" name="Freeform 66"/>
            <p:cNvSpPr>
              <a:spLocks/>
            </p:cNvSpPr>
            <p:nvPr/>
          </p:nvSpPr>
          <p:spPr bwMode="auto">
            <a:xfrm>
              <a:off x="1668808" y="2434600"/>
              <a:ext cx="421754" cy="317288"/>
            </a:xfrm>
            <a:custGeom>
              <a:avLst/>
              <a:gdLst>
                <a:gd name="T0" fmla="*/ 423 w 672"/>
                <a:gd name="T1" fmla="*/ 355 h 505"/>
                <a:gd name="T2" fmla="*/ 347 w 672"/>
                <a:gd name="T3" fmla="*/ 403 h 505"/>
                <a:gd name="T4" fmla="*/ 247 w 672"/>
                <a:gd name="T5" fmla="*/ 426 h 505"/>
                <a:gd name="T6" fmla="*/ 225 w 672"/>
                <a:gd name="T7" fmla="*/ 496 h 505"/>
                <a:gd name="T8" fmla="*/ 153 w 672"/>
                <a:gd name="T9" fmla="*/ 505 h 505"/>
                <a:gd name="T10" fmla="*/ 120 w 672"/>
                <a:gd name="T11" fmla="*/ 482 h 505"/>
                <a:gd name="T12" fmla="*/ 90 w 672"/>
                <a:gd name="T13" fmla="*/ 340 h 505"/>
                <a:gd name="T14" fmla="*/ 59 w 672"/>
                <a:gd name="T15" fmla="*/ 332 h 505"/>
                <a:gd name="T16" fmla="*/ 60 w 672"/>
                <a:gd name="T17" fmla="*/ 308 h 505"/>
                <a:gd name="T18" fmla="*/ 24 w 672"/>
                <a:gd name="T19" fmla="*/ 195 h 505"/>
                <a:gd name="T20" fmla="*/ 40 w 672"/>
                <a:gd name="T21" fmla="*/ 144 h 505"/>
                <a:gd name="T22" fmla="*/ 0 w 672"/>
                <a:gd name="T23" fmla="*/ 102 h 505"/>
                <a:gd name="T24" fmla="*/ 0 w 672"/>
                <a:gd name="T25" fmla="*/ 87 h 505"/>
                <a:gd name="T26" fmla="*/ 56 w 672"/>
                <a:gd name="T27" fmla="*/ 73 h 505"/>
                <a:gd name="T28" fmla="*/ 77 w 672"/>
                <a:gd name="T29" fmla="*/ 39 h 505"/>
                <a:gd name="T30" fmla="*/ 125 w 672"/>
                <a:gd name="T31" fmla="*/ 9 h 505"/>
                <a:gd name="T32" fmla="*/ 145 w 672"/>
                <a:gd name="T33" fmla="*/ 33 h 505"/>
                <a:gd name="T34" fmla="*/ 164 w 672"/>
                <a:gd name="T35" fmla="*/ 33 h 505"/>
                <a:gd name="T36" fmla="*/ 186 w 672"/>
                <a:gd name="T37" fmla="*/ 18 h 505"/>
                <a:gd name="T38" fmla="*/ 191 w 672"/>
                <a:gd name="T39" fmla="*/ 0 h 505"/>
                <a:gd name="T40" fmla="*/ 220 w 672"/>
                <a:gd name="T41" fmla="*/ 24 h 505"/>
                <a:gd name="T42" fmla="*/ 245 w 672"/>
                <a:gd name="T43" fmla="*/ 19 h 505"/>
                <a:gd name="T44" fmla="*/ 280 w 672"/>
                <a:gd name="T45" fmla="*/ 37 h 505"/>
                <a:gd name="T46" fmla="*/ 352 w 672"/>
                <a:gd name="T47" fmla="*/ 50 h 505"/>
                <a:gd name="T48" fmla="*/ 324 w 672"/>
                <a:gd name="T49" fmla="*/ 81 h 505"/>
                <a:gd name="T50" fmla="*/ 347 w 672"/>
                <a:gd name="T51" fmla="*/ 146 h 505"/>
                <a:gd name="T52" fmla="*/ 378 w 672"/>
                <a:gd name="T53" fmla="*/ 126 h 505"/>
                <a:gd name="T54" fmla="*/ 408 w 672"/>
                <a:gd name="T55" fmla="*/ 131 h 505"/>
                <a:gd name="T56" fmla="*/ 450 w 672"/>
                <a:gd name="T57" fmla="*/ 123 h 505"/>
                <a:gd name="T58" fmla="*/ 479 w 672"/>
                <a:gd name="T59" fmla="*/ 108 h 505"/>
                <a:gd name="T60" fmla="*/ 521 w 672"/>
                <a:gd name="T61" fmla="*/ 72 h 505"/>
                <a:gd name="T62" fmla="*/ 618 w 672"/>
                <a:gd name="T63" fmla="*/ 168 h 505"/>
                <a:gd name="T64" fmla="*/ 649 w 672"/>
                <a:gd name="T65" fmla="*/ 191 h 505"/>
                <a:gd name="T66" fmla="*/ 648 w 672"/>
                <a:gd name="T67" fmla="*/ 287 h 505"/>
                <a:gd name="T68" fmla="*/ 672 w 672"/>
                <a:gd name="T69" fmla="*/ 296 h 505"/>
                <a:gd name="T70" fmla="*/ 671 w 672"/>
                <a:gd name="T71" fmla="*/ 324 h 505"/>
                <a:gd name="T72" fmla="*/ 630 w 672"/>
                <a:gd name="T73" fmla="*/ 323 h 505"/>
                <a:gd name="T74" fmla="*/ 608 w 672"/>
                <a:gd name="T75" fmla="*/ 358 h 505"/>
                <a:gd name="T76" fmla="*/ 581 w 672"/>
                <a:gd name="T77" fmla="*/ 392 h 505"/>
                <a:gd name="T78" fmla="*/ 561 w 672"/>
                <a:gd name="T79" fmla="*/ 395 h 505"/>
                <a:gd name="T80" fmla="*/ 513 w 672"/>
                <a:gd name="T81" fmla="*/ 352 h 505"/>
                <a:gd name="T82" fmla="*/ 423 w 672"/>
                <a:gd name="T83" fmla="*/ 35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72" h="505">
                  <a:moveTo>
                    <a:pt x="423" y="355"/>
                  </a:moveTo>
                  <a:lnTo>
                    <a:pt x="347" y="403"/>
                  </a:lnTo>
                  <a:lnTo>
                    <a:pt x="247" y="426"/>
                  </a:lnTo>
                  <a:lnTo>
                    <a:pt x="225" y="496"/>
                  </a:lnTo>
                  <a:lnTo>
                    <a:pt x="153" y="505"/>
                  </a:lnTo>
                  <a:lnTo>
                    <a:pt x="120" y="482"/>
                  </a:lnTo>
                  <a:lnTo>
                    <a:pt x="90" y="340"/>
                  </a:lnTo>
                  <a:lnTo>
                    <a:pt x="59" y="332"/>
                  </a:lnTo>
                  <a:lnTo>
                    <a:pt x="60" y="308"/>
                  </a:lnTo>
                  <a:lnTo>
                    <a:pt x="24" y="195"/>
                  </a:lnTo>
                  <a:lnTo>
                    <a:pt x="40" y="144"/>
                  </a:lnTo>
                  <a:lnTo>
                    <a:pt x="0" y="102"/>
                  </a:lnTo>
                  <a:lnTo>
                    <a:pt x="0" y="87"/>
                  </a:lnTo>
                  <a:lnTo>
                    <a:pt x="56" y="73"/>
                  </a:lnTo>
                  <a:lnTo>
                    <a:pt x="77" y="39"/>
                  </a:lnTo>
                  <a:lnTo>
                    <a:pt x="125" y="9"/>
                  </a:lnTo>
                  <a:lnTo>
                    <a:pt x="145" y="33"/>
                  </a:lnTo>
                  <a:lnTo>
                    <a:pt x="164" y="33"/>
                  </a:lnTo>
                  <a:lnTo>
                    <a:pt x="186" y="18"/>
                  </a:lnTo>
                  <a:lnTo>
                    <a:pt x="191" y="0"/>
                  </a:lnTo>
                  <a:lnTo>
                    <a:pt x="220" y="24"/>
                  </a:lnTo>
                  <a:lnTo>
                    <a:pt x="245" y="19"/>
                  </a:lnTo>
                  <a:lnTo>
                    <a:pt x="280" y="37"/>
                  </a:lnTo>
                  <a:lnTo>
                    <a:pt x="352" y="50"/>
                  </a:lnTo>
                  <a:lnTo>
                    <a:pt x="324" y="81"/>
                  </a:lnTo>
                  <a:lnTo>
                    <a:pt x="347" y="146"/>
                  </a:lnTo>
                  <a:lnTo>
                    <a:pt x="378" y="126"/>
                  </a:lnTo>
                  <a:lnTo>
                    <a:pt x="408" y="131"/>
                  </a:lnTo>
                  <a:lnTo>
                    <a:pt x="450" y="123"/>
                  </a:lnTo>
                  <a:lnTo>
                    <a:pt x="479" y="108"/>
                  </a:lnTo>
                  <a:lnTo>
                    <a:pt x="521" y="72"/>
                  </a:lnTo>
                  <a:lnTo>
                    <a:pt x="618" y="168"/>
                  </a:lnTo>
                  <a:lnTo>
                    <a:pt x="649" y="191"/>
                  </a:lnTo>
                  <a:lnTo>
                    <a:pt x="648" y="287"/>
                  </a:lnTo>
                  <a:lnTo>
                    <a:pt x="672" y="296"/>
                  </a:lnTo>
                  <a:lnTo>
                    <a:pt x="671" y="324"/>
                  </a:lnTo>
                  <a:lnTo>
                    <a:pt x="630" y="323"/>
                  </a:lnTo>
                  <a:lnTo>
                    <a:pt x="608" y="358"/>
                  </a:lnTo>
                  <a:lnTo>
                    <a:pt x="581" y="392"/>
                  </a:lnTo>
                  <a:lnTo>
                    <a:pt x="561" y="395"/>
                  </a:lnTo>
                  <a:lnTo>
                    <a:pt x="513" y="352"/>
                  </a:lnTo>
                  <a:lnTo>
                    <a:pt x="423" y="355"/>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83" name="Freeform 67"/>
            <p:cNvSpPr>
              <a:spLocks/>
            </p:cNvSpPr>
            <p:nvPr/>
          </p:nvSpPr>
          <p:spPr bwMode="auto">
            <a:xfrm>
              <a:off x="1764939" y="2655756"/>
              <a:ext cx="401750" cy="330068"/>
            </a:xfrm>
            <a:custGeom>
              <a:avLst/>
              <a:gdLst>
                <a:gd name="T0" fmla="*/ 427 w 639"/>
                <a:gd name="T1" fmla="*/ 514 h 525"/>
                <a:gd name="T2" fmla="*/ 258 w 639"/>
                <a:gd name="T3" fmla="*/ 525 h 525"/>
                <a:gd name="T4" fmla="*/ 173 w 639"/>
                <a:gd name="T5" fmla="*/ 506 h 525"/>
                <a:gd name="T6" fmla="*/ 86 w 639"/>
                <a:gd name="T7" fmla="*/ 469 h 525"/>
                <a:gd name="T8" fmla="*/ 51 w 639"/>
                <a:gd name="T9" fmla="*/ 352 h 525"/>
                <a:gd name="T10" fmla="*/ 19 w 639"/>
                <a:gd name="T11" fmla="*/ 316 h 525"/>
                <a:gd name="T12" fmla="*/ 0 w 639"/>
                <a:gd name="T13" fmla="*/ 178 h 525"/>
                <a:gd name="T14" fmla="*/ 0 w 639"/>
                <a:gd name="T15" fmla="*/ 153 h 525"/>
                <a:gd name="T16" fmla="*/ 72 w 639"/>
                <a:gd name="T17" fmla="*/ 144 h 525"/>
                <a:gd name="T18" fmla="*/ 94 w 639"/>
                <a:gd name="T19" fmla="*/ 74 h 525"/>
                <a:gd name="T20" fmla="*/ 195 w 639"/>
                <a:gd name="T21" fmla="*/ 51 h 525"/>
                <a:gd name="T22" fmla="*/ 268 w 639"/>
                <a:gd name="T23" fmla="*/ 4 h 525"/>
                <a:gd name="T24" fmla="*/ 360 w 639"/>
                <a:gd name="T25" fmla="*/ 0 h 525"/>
                <a:gd name="T26" fmla="*/ 408 w 639"/>
                <a:gd name="T27" fmla="*/ 43 h 525"/>
                <a:gd name="T28" fmla="*/ 461 w 639"/>
                <a:gd name="T29" fmla="*/ 137 h 525"/>
                <a:gd name="T30" fmla="*/ 499 w 639"/>
                <a:gd name="T31" fmla="*/ 118 h 525"/>
                <a:gd name="T32" fmla="*/ 561 w 639"/>
                <a:gd name="T33" fmla="*/ 207 h 525"/>
                <a:gd name="T34" fmla="*/ 599 w 639"/>
                <a:gd name="T35" fmla="*/ 225 h 525"/>
                <a:gd name="T36" fmla="*/ 619 w 639"/>
                <a:gd name="T37" fmla="*/ 235 h 525"/>
                <a:gd name="T38" fmla="*/ 632 w 639"/>
                <a:gd name="T39" fmla="*/ 261 h 525"/>
                <a:gd name="T40" fmla="*/ 639 w 639"/>
                <a:gd name="T41" fmla="*/ 314 h 525"/>
                <a:gd name="T42" fmla="*/ 613 w 639"/>
                <a:gd name="T43" fmla="*/ 352 h 525"/>
                <a:gd name="T44" fmla="*/ 595 w 639"/>
                <a:gd name="T45" fmla="*/ 351 h 525"/>
                <a:gd name="T46" fmla="*/ 604 w 639"/>
                <a:gd name="T47" fmla="*/ 380 h 525"/>
                <a:gd name="T48" fmla="*/ 545 w 639"/>
                <a:gd name="T49" fmla="*/ 391 h 525"/>
                <a:gd name="T50" fmla="*/ 532 w 639"/>
                <a:gd name="T51" fmla="*/ 476 h 525"/>
                <a:gd name="T52" fmla="*/ 427 w 639"/>
                <a:gd name="T53" fmla="*/ 514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39" h="525">
                  <a:moveTo>
                    <a:pt x="427" y="514"/>
                  </a:moveTo>
                  <a:lnTo>
                    <a:pt x="258" y="525"/>
                  </a:lnTo>
                  <a:lnTo>
                    <a:pt x="173" y="506"/>
                  </a:lnTo>
                  <a:lnTo>
                    <a:pt x="86" y="469"/>
                  </a:lnTo>
                  <a:lnTo>
                    <a:pt x="51" y="352"/>
                  </a:lnTo>
                  <a:lnTo>
                    <a:pt x="19" y="316"/>
                  </a:lnTo>
                  <a:lnTo>
                    <a:pt x="0" y="178"/>
                  </a:lnTo>
                  <a:lnTo>
                    <a:pt x="0" y="153"/>
                  </a:lnTo>
                  <a:lnTo>
                    <a:pt x="72" y="144"/>
                  </a:lnTo>
                  <a:lnTo>
                    <a:pt x="94" y="74"/>
                  </a:lnTo>
                  <a:lnTo>
                    <a:pt x="195" y="51"/>
                  </a:lnTo>
                  <a:lnTo>
                    <a:pt x="268" y="4"/>
                  </a:lnTo>
                  <a:lnTo>
                    <a:pt x="360" y="0"/>
                  </a:lnTo>
                  <a:lnTo>
                    <a:pt x="408" y="43"/>
                  </a:lnTo>
                  <a:lnTo>
                    <a:pt x="461" y="137"/>
                  </a:lnTo>
                  <a:lnTo>
                    <a:pt x="499" y="118"/>
                  </a:lnTo>
                  <a:lnTo>
                    <a:pt x="561" y="207"/>
                  </a:lnTo>
                  <a:lnTo>
                    <a:pt x="599" y="225"/>
                  </a:lnTo>
                  <a:lnTo>
                    <a:pt x="619" y="235"/>
                  </a:lnTo>
                  <a:lnTo>
                    <a:pt x="632" y="261"/>
                  </a:lnTo>
                  <a:lnTo>
                    <a:pt x="639" y="314"/>
                  </a:lnTo>
                  <a:lnTo>
                    <a:pt x="613" y="352"/>
                  </a:lnTo>
                  <a:lnTo>
                    <a:pt x="595" y="351"/>
                  </a:lnTo>
                  <a:lnTo>
                    <a:pt x="604" y="380"/>
                  </a:lnTo>
                  <a:lnTo>
                    <a:pt x="545" y="391"/>
                  </a:lnTo>
                  <a:lnTo>
                    <a:pt x="532" y="476"/>
                  </a:lnTo>
                  <a:lnTo>
                    <a:pt x="427" y="514"/>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84" name="Freeform 68"/>
            <p:cNvSpPr>
              <a:spLocks/>
            </p:cNvSpPr>
            <p:nvPr/>
          </p:nvSpPr>
          <p:spPr bwMode="auto">
            <a:xfrm>
              <a:off x="1812171" y="2950262"/>
              <a:ext cx="421754" cy="386191"/>
            </a:xfrm>
            <a:custGeom>
              <a:avLst/>
              <a:gdLst>
                <a:gd name="T0" fmla="*/ 26 w 671"/>
                <a:gd name="T1" fmla="*/ 152 h 614"/>
                <a:gd name="T2" fmla="*/ 0 w 671"/>
                <a:gd name="T3" fmla="*/ 81 h 614"/>
                <a:gd name="T4" fmla="*/ 11 w 671"/>
                <a:gd name="T5" fmla="*/ 0 h 614"/>
                <a:gd name="T6" fmla="*/ 98 w 671"/>
                <a:gd name="T7" fmla="*/ 37 h 614"/>
                <a:gd name="T8" fmla="*/ 186 w 671"/>
                <a:gd name="T9" fmla="*/ 56 h 614"/>
                <a:gd name="T10" fmla="*/ 352 w 671"/>
                <a:gd name="T11" fmla="*/ 45 h 614"/>
                <a:gd name="T12" fmla="*/ 457 w 671"/>
                <a:gd name="T13" fmla="*/ 7 h 614"/>
                <a:gd name="T14" fmla="*/ 528 w 671"/>
                <a:gd name="T15" fmla="*/ 37 h 614"/>
                <a:gd name="T16" fmla="*/ 576 w 671"/>
                <a:gd name="T17" fmla="*/ 66 h 614"/>
                <a:gd name="T18" fmla="*/ 564 w 671"/>
                <a:gd name="T19" fmla="*/ 126 h 614"/>
                <a:gd name="T20" fmla="*/ 561 w 671"/>
                <a:gd name="T21" fmla="*/ 176 h 614"/>
                <a:gd name="T22" fmla="*/ 571 w 671"/>
                <a:gd name="T23" fmla="*/ 200 h 614"/>
                <a:gd name="T24" fmla="*/ 650 w 671"/>
                <a:gd name="T25" fmla="*/ 230 h 614"/>
                <a:gd name="T26" fmla="*/ 667 w 671"/>
                <a:gd name="T27" fmla="*/ 243 h 614"/>
                <a:gd name="T28" fmla="*/ 671 w 671"/>
                <a:gd name="T29" fmla="*/ 272 h 614"/>
                <a:gd name="T30" fmla="*/ 654 w 671"/>
                <a:gd name="T31" fmla="*/ 290 h 614"/>
                <a:gd name="T32" fmla="*/ 634 w 671"/>
                <a:gd name="T33" fmla="*/ 332 h 614"/>
                <a:gd name="T34" fmla="*/ 590 w 671"/>
                <a:gd name="T35" fmla="*/ 302 h 614"/>
                <a:gd name="T36" fmla="*/ 547 w 671"/>
                <a:gd name="T37" fmla="*/ 327 h 614"/>
                <a:gd name="T38" fmla="*/ 526 w 671"/>
                <a:gd name="T39" fmla="*/ 307 h 614"/>
                <a:gd name="T40" fmla="*/ 509 w 671"/>
                <a:gd name="T41" fmla="*/ 320 h 614"/>
                <a:gd name="T42" fmla="*/ 518 w 671"/>
                <a:gd name="T43" fmla="*/ 338 h 614"/>
                <a:gd name="T44" fmla="*/ 497 w 671"/>
                <a:gd name="T45" fmla="*/ 400 h 614"/>
                <a:gd name="T46" fmla="*/ 473 w 671"/>
                <a:gd name="T47" fmla="*/ 427 h 614"/>
                <a:gd name="T48" fmla="*/ 478 w 671"/>
                <a:gd name="T49" fmla="*/ 448 h 614"/>
                <a:gd name="T50" fmla="*/ 425 w 671"/>
                <a:gd name="T51" fmla="*/ 481 h 614"/>
                <a:gd name="T52" fmla="*/ 406 w 671"/>
                <a:gd name="T53" fmla="*/ 456 h 614"/>
                <a:gd name="T54" fmla="*/ 358 w 671"/>
                <a:gd name="T55" fmla="*/ 463 h 614"/>
                <a:gd name="T56" fmla="*/ 357 w 671"/>
                <a:gd name="T57" fmla="*/ 493 h 614"/>
                <a:gd name="T58" fmla="*/ 322 w 671"/>
                <a:gd name="T59" fmla="*/ 495 h 614"/>
                <a:gd name="T60" fmla="*/ 289 w 671"/>
                <a:gd name="T61" fmla="*/ 528 h 614"/>
                <a:gd name="T62" fmla="*/ 251 w 671"/>
                <a:gd name="T63" fmla="*/ 544 h 614"/>
                <a:gd name="T64" fmla="*/ 229 w 671"/>
                <a:gd name="T65" fmla="*/ 560 h 614"/>
                <a:gd name="T66" fmla="*/ 187 w 671"/>
                <a:gd name="T67" fmla="*/ 614 h 614"/>
                <a:gd name="T68" fmla="*/ 127 w 671"/>
                <a:gd name="T69" fmla="*/ 602 h 614"/>
                <a:gd name="T70" fmla="*/ 125 w 671"/>
                <a:gd name="T71" fmla="*/ 586 h 614"/>
                <a:gd name="T72" fmla="*/ 174 w 671"/>
                <a:gd name="T73" fmla="*/ 508 h 614"/>
                <a:gd name="T74" fmla="*/ 104 w 671"/>
                <a:gd name="T75" fmla="*/ 414 h 614"/>
                <a:gd name="T76" fmla="*/ 83 w 671"/>
                <a:gd name="T77" fmla="*/ 420 h 614"/>
                <a:gd name="T78" fmla="*/ 31 w 671"/>
                <a:gd name="T79" fmla="*/ 398 h 614"/>
                <a:gd name="T80" fmla="*/ 16 w 671"/>
                <a:gd name="T81" fmla="*/ 321 h 614"/>
                <a:gd name="T82" fmla="*/ 39 w 671"/>
                <a:gd name="T83" fmla="*/ 267 h 614"/>
                <a:gd name="T84" fmla="*/ 7 w 671"/>
                <a:gd name="T85" fmla="*/ 209 h 614"/>
                <a:gd name="T86" fmla="*/ 26 w 671"/>
                <a:gd name="T87" fmla="*/ 152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71" h="614">
                  <a:moveTo>
                    <a:pt x="26" y="152"/>
                  </a:moveTo>
                  <a:lnTo>
                    <a:pt x="0" y="81"/>
                  </a:lnTo>
                  <a:lnTo>
                    <a:pt x="11" y="0"/>
                  </a:lnTo>
                  <a:lnTo>
                    <a:pt x="98" y="37"/>
                  </a:lnTo>
                  <a:lnTo>
                    <a:pt x="186" y="56"/>
                  </a:lnTo>
                  <a:lnTo>
                    <a:pt x="352" y="45"/>
                  </a:lnTo>
                  <a:lnTo>
                    <a:pt x="457" y="7"/>
                  </a:lnTo>
                  <a:lnTo>
                    <a:pt x="528" y="37"/>
                  </a:lnTo>
                  <a:lnTo>
                    <a:pt x="576" y="66"/>
                  </a:lnTo>
                  <a:lnTo>
                    <a:pt x="564" y="126"/>
                  </a:lnTo>
                  <a:lnTo>
                    <a:pt x="561" y="176"/>
                  </a:lnTo>
                  <a:lnTo>
                    <a:pt x="571" y="200"/>
                  </a:lnTo>
                  <a:lnTo>
                    <a:pt x="650" y="230"/>
                  </a:lnTo>
                  <a:lnTo>
                    <a:pt x="667" y="243"/>
                  </a:lnTo>
                  <a:lnTo>
                    <a:pt x="671" y="272"/>
                  </a:lnTo>
                  <a:lnTo>
                    <a:pt x="654" y="290"/>
                  </a:lnTo>
                  <a:lnTo>
                    <a:pt x="634" y="332"/>
                  </a:lnTo>
                  <a:lnTo>
                    <a:pt x="590" y="302"/>
                  </a:lnTo>
                  <a:lnTo>
                    <a:pt x="547" y="327"/>
                  </a:lnTo>
                  <a:lnTo>
                    <a:pt x="526" y="307"/>
                  </a:lnTo>
                  <a:lnTo>
                    <a:pt x="509" y="320"/>
                  </a:lnTo>
                  <a:lnTo>
                    <a:pt x="518" y="338"/>
                  </a:lnTo>
                  <a:lnTo>
                    <a:pt x="497" y="400"/>
                  </a:lnTo>
                  <a:lnTo>
                    <a:pt x="473" y="427"/>
                  </a:lnTo>
                  <a:lnTo>
                    <a:pt x="478" y="448"/>
                  </a:lnTo>
                  <a:lnTo>
                    <a:pt x="425" y="481"/>
                  </a:lnTo>
                  <a:lnTo>
                    <a:pt x="406" y="456"/>
                  </a:lnTo>
                  <a:lnTo>
                    <a:pt x="358" y="463"/>
                  </a:lnTo>
                  <a:lnTo>
                    <a:pt x="357" y="493"/>
                  </a:lnTo>
                  <a:lnTo>
                    <a:pt x="322" y="495"/>
                  </a:lnTo>
                  <a:lnTo>
                    <a:pt x="289" y="528"/>
                  </a:lnTo>
                  <a:lnTo>
                    <a:pt x="251" y="544"/>
                  </a:lnTo>
                  <a:lnTo>
                    <a:pt x="229" y="560"/>
                  </a:lnTo>
                  <a:lnTo>
                    <a:pt x="187" y="614"/>
                  </a:lnTo>
                  <a:lnTo>
                    <a:pt x="127" y="602"/>
                  </a:lnTo>
                  <a:lnTo>
                    <a:pt x="125" y="586"/>
                  </a:lnTo>
                  <a:lnTo>
                    <a:pt x="174" y="508"/>
                  </a:lnTo>
                  <a:lnTo>
                    <a:pt x="104" y="414"/>
                  </a:lnTo>
                  <a:lnTo>
                    <a:pt x="83" y="420"/>
                  </a:lnTo>
                  <a:lnTo>
                    <a:pt x="31" y="398"/>
                  </a:lnTo>
                  <a:lnTo>
                    <a:pt x="16" y="321"/>
                  </a:lnTo>
                  <a:lnTo>
                    <a:pt x="39" y="267"/>
                  </a:lnTo>
                  <a:lnTo>
                    <a:pt x="7" y="209"/>
                  </a:lnTo>
                  <a:lnTo>
                    <a:pt x="26" y="152"/>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85" name="Freeform 69"/>
            <p:cNvSpPr>
              <a:spLocks/>
            </p:cNvSpPr>
            <p:nvPr/>
          </p:nvSpPr>
          <p:spPr bwMode="auto">
            <a:xfrm>
              <a:off x="1349298" y="2929146"/>
              <a:ext cx="487323" cy="322288"/>
            </a:xfrm>
            <a:custGeom>
              <a:avLst/>
              <a:gdLst>
                <a:gd name="T0" fmla="*/ 197 w 776"/>
                <a:gd name="T1" fmla="*/ 18 h 513"/>
                <a:gd name="T2" fmla="*/ 376 w 776"/>
                <a:gd name="T3" fmla="*/ 0 h 513"/>
                <a:gd name="T4" fmla="*/ 448 w 776"/>
                <a:gd name="T5" fmla="*/ 42 h 513"/>
                <a:gd name="T6" fmla="*/ 515 w 776"/>
                <a:gd name="T7" fmla="*/ 59 h 513"/>
                <a:gd name="T8" fmla="*/ 643 w 776"/>
                <a:gd name="T9" fmla="*/ 36 h 513"/>
                <a:gd name="T10" fmla="*/ 748 w 776"/>
                <a:gd name="T11" fmla="*/ 35 h 513"/>
                <a:gd name="T12" fmla="*/ 737 w 776"/>
                <a:gd name="T13" fmla="*/ 114 h 513"/>
                <a:gd name="T14" fmla="*/ 761 w 776"/>
                <a:gd name="T15" fmla="*/ 185 h 513"/>
                <a:gd name="T16" fmla="*/ 746 w 776"/>
                <a:gd name="T17" fmla="*/ 244 h 513"/>
                <a:gd name="T18" fmla="*/ 776 w 776"/>
                <a:gd name="T19" fmla="*/ 303 h 513"/>
                <a:gd name="T20" fmla="*/ 753 w 776"/>
                <a:gd name="T21" fmla="*/ 355 h 513"/>
                <a:gd name="T22" fmla="*/ 767 w 776"/>
                <a:gd name="T23" fmla="*/ 432 h 513"/>
                <a:gd name="T24" fmla="*/ 745 w 776"/>
                <a:gd name="T25" fmla="*/ 462 h 513"/>
                <a:gd name="T26" fmla="*/ 715 w 776"/>
                <a:gd name="T27" fmla="*/ 454 h 513"/>
                <a:gd name="T28" fmla="*/ 689 w 776"/>
                <a:gd name="T29" fmla="*/ 491 h 513"/>
                <a:gd name="T30" fmla="*/ 658 w 776"/>
                <a:gd name="T31" fmla="*/ 462 h 513"/>
                <a:gd name="T32" fmla="*/ 607 w 776"/>
                <a:gd name="T33" fmla="*/ 472 h 513"/>
                <a:gd name="T34" fmla="*/ 565 w 776"/>
                <a:gd name="T35" fmla="*/ 454 h 513"/>
                <a:gd name="T36" fmla="*/ 538 w 776"/>
                <a:gd name="T37" fmla="*/ 488 h 513"/>
                <a:gd name="T38" fmla="*/ 495 w 776"/>
                <a:gd name="T39" fmla="*/ 472 h 513"/>
                <a:gd name="T40" fmla="*/ 467 w 776"/>
                <a:gd name="T41" fmla="*/ 503 h 513"/>
                <a:gd name="T42" fmla="*/ 429 w 776"/>
                <a:gd name="T43" fmla="*/ 472 h 513"/>
                <a:gd name="T44" fmla="*/ 408 w 776"/>
                <a:gd name="T45" fmla="*/ 486 h 513"/>
                <a:gd name="T46" fmla="*/ 327 w 776"/>
                <a:gd name="T47" fmla="*/ 500 h 513"/>
                <a:gd name="T48" fmla="*/ 275 w 776"/>
                <a:gd name="T49" fmla="*/ 498 h 513"/>
                <a:gd name="T50" fmla="*/ 263 w 776"/>
                <a:gd name="T51" fmla="*/ 513 h 513"/>
                <a:gd name="T52" fmla="*/ 106 w 776"/>
                <a:gd name="T53" fmla="*/ 399 h 513"/>
                <a:gd name="T54" fmla="*/ 66 w 776"/>
                <a:gd name="T55" fmla="*/ 391 h 513"/>
                <a:gd name="T56" fmla="*/ 0 w 776"/>
                <a:gd name="T57" fmla="*/ 329 h 513"/>
                <a:gd name="T58" fmla="*/ 10 w 776"/>
                <a:gd name="T59" fmla="*/ 296 h 513"/>
                <a:gd name="T60" fmla="*/ 9 w 776"/>
                <a:gd name="T61" fmla="*/ 270 h 513"/>
                <a:gd name="T62" fmla="*/ 46 w 776"/>
                <a:gd name="T63" fmla="*/ 245 h 513"/>
                <a:gd name="T64" fmla="*/ 36 w 776"/>
                <a:gd name="T65" fmla="*/ 206 h 513"/>
                <a:gd name="T66" fmla="*/ 36 w 776"/>
                <a:gd name="T67" fmla="*/ 169 h 513"/>
                <a:gd name="T68" fmla="*/ 90 w 776"/>
                <a:gd name="T69" fmla="*/ 134 h 513"/>
                <a:gd name="T70" fmla="*/ 130 w 776"/>
                <a:gd name="T71" fmla="*/ 122 h 513"/>
                <a:gd name="T72" fmla="*/ 137 w 776"/>
                <a:gd name="T73" fmla="*/ 102 h 513"/>
                <a:gd name="T74" fmla="*/ 151 w 776"/>
                <a:gd name="T75" fmla="*/ 73 h 513"/>
                <a:gd name="T76" fmla="*/ 131 w 776"/>
                <a:gd name="T77" fmla="*/ 42 h 513"/>
                <a:gd name="T78" fmla="*/ 197 w 776"/>
                <a:gd name="T79" fmla="*/ 18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76" h="513">
                  <a:moveTo>
                    <a:pt x="197" y="18"/>
                  </a:moveTo>
                  <a:lnTo>
                    <a:pt x="376" y="0"/>
                  </a:lnTo>
                  <a:lnTo>
                    <a:pt x="448" y="42"/>
                  </a:lnTo>
                  <a:lnTo>
                    <a:pt x="515" y="59"/>
                  </a:lnTo>
                  <a:lnTo>
                    <a:pt x="643" y="36"/>
                  </a:lnTo>
                  <a:lnTo>
                    <a:pt x="748" y="35"/>
                  </a:lnTo>
                  <a:lnTo>
                    <a:pt x="737" y="114"/>
                  </a:lnTo>
                  <a:lnTo>
                    <a:pt x="761" y="185"/>
                  </a:lnTo>
                  <a:lnTo>
                    <a:pt x="746" y="244"/>
                  </a:lnTo>
                  <a:lnTo>
                    <a:pt x="776" y="303"/>
                  </a:lnTo>
                  <a:lnTo>
                    <a:pt x="753" y="355"/>
                  </a:lnTo>
                  <a:lnTo>
                    <a:pt x="767" y="432"/>
                  </a:lnTo>
                  <a:lnTo>
                    <a:pt x="745" y="462"/>
                  </a:lnTo>
                  <a:lnTo>
                    <a:pt x="715" y="454"/>
                  </a:lnTo>
                  <a:lnTo>
                    <a:pt x="689" y="491"/>
                  </a:lnTo>
                  <a:lnTo>
                    <a:pt x="658" y="462"/>
                  </a:lnTo>
                  <a:lnTo>
                    <a:pt x="607" y="472"/>
                  </a:lnTo>
                  <a:lnTo>
                    <a:pt x="565" y="454"/>
                  </a:lnTo>
                  <a:lnTo>
                    <a:pt x="538" y="488"/>
                  </a:lnTo>
                  <a:lnTo>
                    <a:pt x="495" y="472"/>
                  </a:lnTo>
                  <a:lnTo>
                    <a:pt x="467" y="503"/>
                  </a:lnTo>
                  <a:lnTo>
                    <a:pt x="429" y="472"/>
                  </a:lnTo>
                  <a:lnTo>
                    <a:pt x="408" y="486"/>
                  </a:lnTo>
                  <a:lnTo>
                    <a:pt x="327" y="500"/>
                  </a:lnTo>
                  <a:lnTo>
                    <a:pt x="275" y="498"/>
                  </a:lnTo>
                  <a:lnTo>
                    <a:pt x="263" y="513"/>
                  </a:lnTo>
                  <a:lnTo>
                    <a:pt x="106" y="399"/>
                  </a:lnTo>
                  <a:lnTo>
                    <a:pt x="66" y="391"/>
                  </a:lnTo>
                  <a:lnTo>
                    <a:pt x="0" y="329"/>
                  </a:lnTo>
                  <a:lnTo>
                    <a:pt x="10" y="296"/>
                  </a:lnTo>
                  <a:lnTo>
                    <a:pt x="9" y="270"/>
                  </a:lnTo>
                  <a:lnTo>
                    <a:pt x="46" y="245"/>
                  </a:lnTo>
                  <a:lnTo>
                    <a:pt x="36" y="206"/>
                  </a:lnTo>
                  <a:lnTo>
                    <a:pt x="36" y="169"/>
                  </a:lnTo>
                  <a:lnTo>
                    <a:pt x="90" y="134"/>
                  </a:lnTo>
                  <a:lnTo>
                    <a:pt x="130" y="122"/>
                  </a:lnTo>
                  <a:lnTo>
                    <a:pt x="137" y="102"/>
                  </a:lnTo>
                  <a:lnTo>
                    <a:pt x="151" y="73"/>
                  </a:lnTo>
                  <a:lnTo>
                    <a:pt x="131" y="42"/>
                  </a:lnTo>
                  <a:lnTo>
                    <a:pt x="197" y="18"/>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grpSp>
          <p:nvGrpSpPr>
            <p:cNvPr id="86" name="85 Grupo"/>
            <p:cNvGrpSpPr/>
            <p:nvPr/>
          </p:nvGrpSpPr>
          <p:grpSpPr>
            <a:xfrm>
              <a:off x="2430632" y="2006178"/>
              <a:ext cx="619017" cy="660692"/>
              <a:chOff x="3228826" y="3495441"/>
              <a:chExt cx="924075" cy="986288"/>
            </a:xfrm>
            <a:gradFill>
              <a:gsLst>
                <a:gs pos="0">
                  <a:srgbClr val="6777C5">
                    <a:lumMod val="64000"/>
                  </a:srgbClr>
                </a:gs>
                <a:gs pos="100000">
                  <a:srgbClr val="6777C5"/>
                </a:gs>
              </a:gsLst>
              <a:lin ang="16200000" scaled="0"/>
            </a:gradFill>
            <a:effectLst>
              <a:outerShdw blurRad="50800" dist="25400" dir="2700000" algn="tl" rotWithShape="0">
                <a:schemeClr val="tx1">
                  <a:alpha val="40000"/>
                </a:schemeClr>
              </a:outerShdw>
            </a:effectLst>
          </p:grpSpPr>
          <p:sp>
            <p:nvSpPr>
              <p:cNvPr id="126" name="Freeform 60"/>
              <p:cNvSpPr>
                <a:spLocks/>
              </p:cNvSpPr>
              <p:nvPr/>
            </p:nvSpPr>
            <p:spPr bwMode="auto">
              <a:xfrm>
                <a:off x="3256200" y="3495441"/>
                <a:ext cx="426368" cy="651995"/>
              </a:xfrm>
              <a:custGeom>
                <a:avLst/>
                <a:gdLst>
                  <a:gd name="T0" fmla="*/ 77 w 455"/>
                  <a:gd name="T1" fmla="*/ 65 h 695"/>
                  <a:gd name="T2" fmla="*/ 143 w 455"/>
                  <a:gd name="T3" fmla="*/ 244 h 695"/>
                  <a:gd name="T4" fmla="*/ 102 w 455"/>
                  <a:gd name="T5" fmla="*/ 264 h 695"/>
                  <a:gd name="T6" fmla="*/ 118 w 455"/>
                  <a:gd name="T7" fmla="*/ 311 h 695"/>
                  <a:gd name="T8" fmla="*/ 125 w 455"/>
                  <a:gd name="T9" fmla="*/ 358 h 695"/>
                  <a:gd name="T10" fmla="*/ 119 w 455"/>
                  <a:gd name="T11" fmla="*/ 389 h 695"/>
                  <a:gd name="T12" fmla="*/ 64 w 455"/>
                  <a:gd name="T13" fmla="*/ 466 h 695"/>
                  <a:gd name="T14" fmla="*/ 8 w 455"/>
                  <a:gd name="T15" fmla="*/ 527 h 695"/>
                  <a:gd name="T16" fmla="*/ 12 w 455"/>
                  <a:gd name="T17" fmla="*/ 546 h 695"/>
                  <a:gd name="T18" fmla="*/ 34 w 455"/>
                  <a:gd name="T19" fmla="*/ 565 h 695"/>
                  <a:gd name="T20" fmla="*/ 13 w 455"/>
                  <a:gd name="T21" fmla="*/ 598 h 695"/>
                  <a:gd name="T22" fmla="*/ 0 w 455"/>
                  <a:gd name="T23" fmla="*/ 631 h 695"/>
                  <a:gd name="T24" fmla="*/ 34 w 455"/>
                  <a:gd name="T25" fmla="*/ 695 h 695"/>
                  <a:gd name="T26" fmla="*/ 137 w 455"/>
                  <a:gd name="T27" fmla="*/ 663 h 695"/>
                  <a:gd name="T28" fmla="*/ 242 w 455"/>
                  <a:gd name="T29" fmla="*/ 610 h 695"/>
                  <a:gd name="T30" fmla="*/ 379 w 455"/>
                  <a:gd name="T31" fmla="*/ 562 h 695"/>
                  <a:gd name="T32" fmla="*/ 446 w 455"/>
                  <a:gd name="T33" fmla="*/ 466 h 695"/>
                  <a:gd name="T34" fmla="*/ 448 w 455"/>
                  <a:gd name="T35" fmla="*/ 126 h 695"/>
                  <a:gd name="T36" fmla="*/ 455 w 455"/>
                  <a:gd name="T37" fmla="*/ 84 h 695"/>
                  <a:gd name="T38" fmla="*/ 426 w 455"/>
                  <a:gd name="T39" fmla="*/ 79 h 695"/>
                  <a:gd name="T40" fmla="*/ 401 w 455"/>
                  <a:gd name="T41" fmla="*/ 69 h 695"/>
                  <a:gd name="T42" fmla="*/ 359 w 455"/>
                  <a:gd name="T43" fmla="*/ 60 h 695"/>
                  <a:gd name="T44" fmla="*/ 339 w 455"/>
                  <a:gd name="T45" fmla="*/ 69 h 695"/>
                  <a:gd name="T46" fmla="*/ 306 w 455"/>
                  <a:gd name="T47" fmla="*/ 57 h 695"/>
                  <a:gd name="T48" fmla="*/ 244 w 455"/>
                  <a:gd name="T49" fmla="*/ 29 h 695"/>
                  <a:gd name="T50" fmla="*/ 198 w 455"/>
                  <a:gd name="T51" fmla="*/ 29 h 695"/>
                  <a:gd name="T52" fmla="*/ 160 w 455"/>
                  <a:gd name="T53" fmla="*/ 13 h 695"/>
                  <a:gd name="T54" fmla="*/ 135 w 455"/>
                  <a:gd name="T55" fmla="*/ 0 h 695"/>
                  <a:gd name="T56" fmla="*/ 109 w 455"/>
                  <a:gd name="T57" fmla="*/ 7 h 695"/>
                  <a:gd name="T58" fmla="*/ 97 w 455"/>
                  <a:gd name="T59" fmla="*/ 25 h 695"/>
                  <a:gd name="T60" fmla="*/ 77 w 455"/>
                  <a:gd name="T61" fmla="*/ 6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5" h="695">
                    <a:moveTo>
                      <a:pt x="77" y="65"/>
                    </a:moveTo>
                    <a:lnTo>
                      <a:pt x="143" y="244"/>
                    </a:lnTo>
                    <a:lnTo>
                      <a:pt x="102" y="264"/>
                    </a:lnTo>
                    <a:lnTo>
                      <a:pt x="118" y="311"/>
                    </a:lnTo>
                    <a:lnTo>
                      <a:pt x="125" y="358"/>
                    </a:lnTo>
                    <a:lnTo>
                      <a:pt x="119" y="389"/>
                    </a:lnTo>
                    <a:lnTo>
                      <a:pt x="64" y="466"/>
                    </a:lnTo>
                    <a:lnTo>
                      <a:pt x="8" y="527"/>
                    </a:lnTo>
                    <a:lnTo>
                      <a:pt x="12" y="546"/>
                    </a:lnTo>
                    <a:lnTo>
                      <a:pt x="34" y="565"/>
                    </a:lnTo>
                    <a:lnTo>
                      <a:pt x="13" y="598"/>
                    </a:lnTo>
                    <a:lnTo>
                      <a:pt x="0" y="631"/>
                    </a:lnTo>
                    <a:lnTo>
                      <a:pt x="34" y="695"/>
                    </a:lnTo>
                    <a:lnTo>
                      <a:pt x="137" y="663"/>
                    </a:lnTo>
                    <a:lnTo>
                      <a:pt x="242" y="610"/>
                    </a:lnTo>
                    <a:lnTo>
                      <a:pt x="379" y="562"/>
                    </a:lnTo>
                    <a:lnTo>
                      <a:pt x="446" y="466"/>
                    </a:lnTo>
                    <a:lnTo>
                      <a:pt x="448" y="126"/>
                    </a:lnTo>
                    <a:lnTo>
                      <a:pt x="455" y="84"/>
                    </a:lnTo>
                    <a:lnTo>
                      <a:pt x="426" y="79"/>
                    </a:lnTo>
                    <a:lnTo>
                      <a:pt x="401" y="69"/>
                    </a:lnTo>
                    <a:lnTo>
                      <a:pt x="359" y="60"/>
                    </a:lnTo>
                    <a:lnTo>
                      <a:pt x="339" y="69"/>
                    </a:lnTo>
                    <a:lnTo>
                      <a:pt x="306" y="57"/>
                    </a:lnTo>
                    <a:lnTo>
                      <a:pt x="244" y="29"/>
                    </a:lnTo>
                    <a:lnTo>
                      <a:pt x="198" y="29"/>
                    </a:lnTo>
                    <a:lnTo>
                      <a:pt x="160" y="13"/>
                    </a:lnTo>
                    <a:lnTo>
                      <a:pt x="135" y="0"/>
                    </a:lnTo>
                    <a:lnTo>
                      <a:pt x="109" y="7"/>
                    </a:lnTo>
                    <a:lnTo>
                      <a:pt x="97" y="25"/>
                    </a:lnTo>
                    <a:lnTo>
                      <a:pt x="77" y="65"/>
                    </a:lnTo>
                    <a:close/>
                  </a:path>
                </a:pathLst>
              </a:custGeom>
              <a:grpFill/>
              <a:ln w="12700">
                <a:solidFill>
                  <a:srgbClr val="6777C5"/>
                </a:solidFill>
                <a:headEnd/>
                <a:tailEnd/>
              </a:ln>
              <a:effectLst/>
            </p:spPr>
            <p:style>
              <a:lnRef idx="1">
                <a:schemeClr val="accent1"/>
              </a:lnRef>
              <a:fillRef idx="3">
                <a:schemeClr val="accent1"/>
              </a:fillRef>
              <a:effectRef idx="2">
                <a:schemeClr val="accent1"/>
              </a:effectRef>
              <a:fontRef idx="minor">
                <a:schemeClr val="lt1"/>
              </a:fontRef>
            </p:style>
            <p:txBody>
              <a:bodyPr/>
              <a:lstStyle/>
              <a:p>
                <a:endParaRPr lang="es-ES"/>
              </a:p>
            </p:txBody>
          </p:sp>
          <p:sp>
            <p:nvSpPr>
              <p:cNvPr id="127" name="Freeform 61"/>
              <p:cNvSpPr>
                <a:spLocks/>
              </p:cNvSpPr>
              <p:nvPr/>
            </p:nvSpPr>
            <p:spPr bwMode="auto">
              <a:xfrm>
                <a:off x="3228826" y="4023839"/>
                <a:ext cx="435493" cy="457890"/>
              </a:xfrm>
              <a:custGeom>
                <a:avLst/>
                <a:gdLst>
                  <a:gd name="T0" fmla="*/ 277 w 464"/>
                  <a:gd name="T1" fmla="*/ 46 h 488"/>
                  <a:gd name="T2" fmla="*/ 162 w 464"/>
                  <a:gd name="T3" fmla="*/ 102 h 488"/>
                  <a:gd name="T4" fmla="*/ 63 w 464"/>
                  <a:gd name="T5" fmla="*/ 132 h 488"/>
                  <a:gd name="T6" fmla="*/ 41 w 464"/>
                  <a:gd name="T7" fmla="*/ 190 h 488"/>
                  <a:gd name="T8" fmla="*/ 15 w 464"/>
                  <a:gd name="T9" fmla="*/ 212 h 488"/>
                  <a:gd name="T10" fmla="*/ 25 w 464"/>
                  <a:gd name="T11" fmla="*/ 251 h 488"/>
                  <a:gd name="T12" fmla="*/ 25 w 464"/>
                  <a:gd name="T13" fmla="*/ 289 h 488"/>
                  <a:gd name="T14" fmla="*/ 10 w 464"/>
                  <a:gd name="T15" fmla="*/ 315 h 488"/>
                  <a:gd name="T16" fmla="*/ 15 w 464"/>
                  <a:gd name="T17" fmla="*/ 343 h 488"/>
                  <a:gd name="T18" fmla="*/ 0 w 464"/>
                  <a:gd name="T19" fmla="*/ 366 h 488"/>
                  <a:gd name="T20" fmla="*/ 19 w 464"/>
                  <a:gd name="T21" fmla="*/ 391 h 488"/>
                  <a:gd name="T22" fmla="*/ 41 w 464"/>
                  <a:gd name="T23" fmla="*/ 387 h 488"/>
                  <a:gd name="T24" fmla="*/ 41 w 464"/>
                  <a:gd name="T25" fmla="*/ 427 h 488"/>
                  <a:gd name="T26" fmla="*/ 55 w 464"/>
                  <a:gd name="T27" fmla="*/ 443 h 488"/>
                  <a:gd name="T28" fmla="*/ 71 w 464"/>
                  <a:gd name="T29" fmla="*/ 422 h 488"/>
                  <a:gd name="T30" fmla="*/ 88 w 464"/>
                  <a:gd name="T31" fmla="*/ 427 h 488"/>
                  <a:gd name="T32" fmla="*/ 98 w 464"/>
                  <a:gd name="T33" fmla="*/ 452 h 488"/>
                  <a:gd name="T34" fmla="*/ 109 w 464"/>
                  <a:gd name="T35" fmla="*/ 467 h 488"/>
                  <a:gd name="T36" fmla="*/ 109 w 464"/>
                  <a:gd name="T37" fmla="*/ 488 h 488"/>
                  <a:gd name="T38" fmla="*/ 150 w 464"/>
                  <a:gd name="T39" fmla="*/ 427 h 488"/>
                  <a:gd name="T40" fmla="*/ 150 w 464"/>
                  <a:gd name="T41" fmla="*/ 412 h 488"/>
                  <a:gd name="T42" fmla="*/ 172 w 464"/>
                  <a:gd name="T43" fmla="*/ 397 h 488"/>
                  <a:gd name="T44" fmla="*/ 207 w 464"/>
                  <a:gd name="T45" fmla="*/ 416 h 488"/>
                  <a:gd name="T46" fmla="*/ 227 w 464"/>
                  <a:gd name="T47" fmla="*/ 380 h 488"/>
                  <a:gd name="T48" fmla="*/ 244 w 464"/>
                  <a:gd name="T49" fmla="*/ 361 h 488"/>
                  <a:gd name="T50" fmla="*/ 239 w 464"/>
                  <a:gd name="T51" fmla="*/ 339 h 488"/>
                  <a:gd name="T52" fmla="*/ 227 w 464"/>
                  <a:gd name="T53" fmla="*/ 339 h 488"/>
                  <a:gd name="T54" fmla="*/ 197 w 464"/>
                  <a:gd name="T55" fmla="*/ 317 h 488"/>
                  <a:gd name="T56" fmla="*/ 222 w 464"/>
                  <a:gd name="T57" fmla="*/ 303 h 488"/>
                  <a:gd name="T58" fmla="*/ 288 w 464"/>
                  <a:gd name="T59" fmla="*/ 230 h 488"/>
                  <a:gd name="T60" fmla="*/ 346 w 464"/>
                  <a:gd name="T61" fmla="*/ 205 h 488"/>
                  <a:gd name="T62" fmla="*/ 464 w 464"/>
                  <a:gd name="T63" fmla="*/ 154 h 488"/>
                  <a:gd name="T64" fmla="*/ 410 w 464"/>
                  <a:gd name="T65" fmla="*/ 0 h 488"/>
                  <a:gd name="T66" fmla="*/ 277 w 464"/>
                  <a:gd name="T67" fmla="*/ 46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64" h="488">
                    <a:moveTo>
                      <a:pt x="277" y="46"/>
                    </a:moveTo>
                    <a:lnTo>
                      <a:pt x="162" y="102"/>
                    </a:lnTo>
                    <a:lnTo>
                      <a:pt x="63" y="132"/>
                    </a:lnTo>
                    <a:lnTo>
                      <a:pt x="41" y="190"/>
                    </a:lnTo>
                    <a:lnTo>
                      <a:pt x="15" y="212"/>
                    </a:lnTo>
                    <a:lnTo>
                      <a:pt x="25" y="251"/>
                    </a:lnTo>
                    <a:lnTo>
                      <a:pt x="25" y="289"/>
                    </a:lnTo>
                    <a:lnTo>
                      <a:pt x="10" y="315"/>
                    </a:lnTo>
                    <a:lnTo>
                      <a:pt x="15" y="343"/>
                    </a:lnTo>
                    <a:lnTo>
                      <a:pt x="0" y="366"/>
                    </a:lnTo>
                    <a:lnTo>
                      <a:pt x="19" y="391"/>
                    </a:lnTo>
                    <a:lnTo>
                      <a:pt x="41" y="387"/>
                    </a:lnTo>
                    <a:lnTo>
                      <a:pt x="41" y="427"/>
                    </a:lnTo>
                    <a:lnTo>
                      <a:pt x="55" y="443"/>
                    </a:lnTo>
                    <a:lnTo>
                      <a:pt x="71" y="422"/>
                    </a:lnTo>
                    <a:lnTo>
                      <a:pt x="88" y="427"/>
                    </a:lnTo>
                    <a:lnTo>
                      <a:pt x="98" y="452"/>
                    </a:lnTo>
                    <a:lnTo>
                      <a:pt x="109" y="467"/>
                    </a:lnTo>
                    <a:lnTo>
                      <a:pt x="109" y="488"/>
                    </a:lnTo>
                    <a:lnTo>
                      <a:pt x="150" y="427"/>
                    </a:lnTo>
                    <a:lnTo>
                      <a:pt x="150" y="412"/>
                    </a:lnTo>
                    <a:lnTo>
                      <a:pt x="172" y="397"/>
                    </a:lnTo>
                    <a:lnTo>
                      <a:pt x="207" y="416"/>
                    </a:lnTo>
                    <a:lnTo>
                      <a:pt x="227" y="380"/>
                    </a:lnTo>
                    <a:lnTo>
                      <a:pt x="244" y="361"/>
                    </a:lnTo>
                    <a:lnTo>
                      <a:pt x="239" y="339"/>
                    </a:lnTo>
                    <a:lnTo>
                      <a:pt x="227" y="339"/>
                    </a:lnTo>
                    <a:lnTo>
                      <a:pt x="197" y="317"/>
                    </a:lnTo>
                    <a:lnTo>
                      <a:pt x="222" y="303"/>
                    </a:lnTo>
                    <a:lnTo>
                      <a:pt x="288" y="230"/>
                    </a:lnTo>
                    <a:lnTo>
                      <a:pt x="346" y="205"/>
                    </a:lnTo>
                    <a:lnTo>
                      <a:pt x="464" y="154"/>
                    </a:lnTo>
                    <a:lnTo>
                      <a:pt x="410" y="0"/>
                    </a:lnTo>
                    <a:lnTo>
                      <a:pt x="277" y="46"/>
                    </a:lnTo>
                    <a:close/>
                  </a:path>
                </a:pathLst>
              </a:custGeom>
              <a:grpFill/>
              <a:ln w="12700">
                <a:solidFill>
                  <a:srgbClr val="6777C5"/>
                </a:solidFill>
                <a:headEnd/>
                <a:tailEnd/>
              </a:ln>
              <a:effectLst/>
            </p:spPr>
            <p:style>
              <a:lnRef idx="1">
                <a:schemeClr val="accent1"/>
              </a:lnRef>
              <a:fillRef idx="3">
                <a:schemeClr val="accent1"/>
              </a:fillRef>
              <a:effectRef idx="2">
                <a:schemeClr val="accent1"/>
              </a:effectRef>
              <a:fontRef idx="minor">
                <a:schemeClr val="lt1"/>
              </a:fontRef>
            </p:style>
            <p:txBody>
              <a:bodyPr/>
              <a:lstStyle/>
              <a:p>
                <a:endParaRPr lang="es-ES"/>
              </a:p>
            </p:txBody>
          </p:sp>
          <p:sp>
            <p:nvSpPr>
              <p:cNvPr id="128" name="Freeform 62"/>
              <p:cNvSpPr>
                <a:spLocks/>
              </p:cNvSpPr>
              <p:nvPr/>
            </p:nvSpPr>
            <p:spPr bwMode="auto">
              <a:xfrm>
                <a:off x="3675932" y="3590834"/>
                <a:ext cx="476969" cy="363326"/>
              </a:xfrm>
              <a:custGeom>
                <a:avLst/>
                <a:gdLst>
                  <a:gd name="T0" fmla="*/ 339 w 508"/>
                  <a:gd name="T1" fmla="*/ 388 h 388"/>
                  <a:gd name="T2" fmla="*/ 490 w 508"/>
                  <a:gd name="T3" fmla="*/ 251 h 388"/>
                  <a:gd name="T4" fmla="*/ 486 w 508"/>
                  <a:gd name="T5" fmla="*/ 231 h 388"/>
                  <a:gd name="T6" fmla="*/ 465 w 508"/>
                  <a:gd name="T7" fmla="*/ 168 h 388"/>
                  <a:gd name="T8" fmla="*/ 432 w 508"/>
                  <a:gd name="T9" fmla="*/ 131 h 388"/>
                  <a:gd name="T10" fmla="*/ 429 w 508"/>
                  <a:gd name="T11" fmla="*/ 113 h 388"/>
                  <a:gd name="T12" fmla="*/ 436 w 508"/>
                  <a:gd name="T13" fmla="*/ 100 h 388"/>
                  <a:gd name="T14" fmla="*/ 458 w 508"/>
                  <a:gd name="T15" fmla="*/ 91 h 388"/>
                  <a:gd name="T16" fmla="*/ 508 w 508"/>
                  <a:gd name="T17" fmla="*/ 77 h 388"/>
                  <a:gd name="T18" fmla="*/ 495 w 508"/>
                  <a:gd name="T19" fmla="*/ 68 h 388"/>
                  <a:gd name="T20" fmla="*/ 468 w 508"/>
                  <a:gd name="T21" fmla="*/ 59 h 388"/>
                  <a:gd name="T22" fmla="*/ 443 w 508"/>
                  <a:gd name="T23" fmla="*/ 34 h 388"/>
                  <a:gd name="T24" fmla="*/ 452 w 508"/>
                  <a:gd name="T25" fmla="*/ 16 h 388"/>
                  <a:gd name="T26" fmla="*/ 436 w 508"/>
                  <a:gd name="T27" fmla="*/ 16 h 388"/>
                  <a:gd name="T28" fmla="*/ 382 w 508"/>
                  <a:gd name="T29" fmla="*/ 8 h 388"/>
                  <a:gd name="T30" fmla="*/ 360 w 508"/>
                  <a:gd name="T31" fmla="*/ 0 h 388"/>
                  <a:gd name="T32" fmla="*/ 339 w 508"/>
                  <a:gd name="T33" fmla="*/ 22 h 388"/>
                  <a:gd name="T34" fmla="*/ 316 w 508"/>
                  <a:gd name="T35" fmla="*/ 55 h 388"/>
                  <a:gd name="T36" fmla="*/ 298 w 508"/>
                  <a:gd name="T37" fmla="*/ 65 h 388"/>
                  <a:gd name="T38" fmla="*/ 264 w 508"/>
                  <a:gd name="T39" fmla="*/ 68 h 388"/>
                  <a:gd name="T40" fmla="*/ 233 w 508"/>
                  <a:gd name="T41" fmla="*/ 77 h 388"/>
                  <a:gd name="T42" fmla="*/ 214 w 508"/>
                  <a:gd name="T43" fmla="*/ 68 h 388"/>
                  <a:gd name="T44" fmla="*/ 203 w 508"/>
                  <a:gd name="T45" fmla="*/ 55 h 388"/>
                  <a:gd name="T46" fmla="*/ 167 w 508"/>
                  <a:gd name="T47" fmla="*/ 55 h 388"/>
                  <a:gd name="T48" fmla="*/ 142 w 508"/>
                  <a:gd name="T49" fmla="*/ 52 h 388"/>
                  <a:gd name="T50" fmla="*/ 117 w 508"/>
                  <a:gd name="T51" fmla="*/ 65 h 388"/>
                  <a:gd name="T52" fmla="*/ 84 w 508"/>
                  <a:gd name="T53" fmla="*/ 72 h 388"/>
                  <a:gd name="T54" fmla="*/ 50 w 508"/>
                  <a:gd name="T55" fmla="*/ 59 h 388"/>
                  <a:gd name="T56" fmla="*/ 19 w 508"/>
                  <a:gd name="T57" fmla="*/ 43 h 388"/>
                  <a:gd name="T58" fmla="*/ 0 w 508"/>
                  <a:gd name="T59" fmla="*/ 25 h 388"/>
                  <a:gd name="T60" fmla="*/ 1 w 508"/>
                  <a:gd name="T61" fmla="*/ 98 h 388"/>
                  <a:gd name="T62" fmla="*/ 87 w 508"/>
                  <a:gd name="T63" fmla="*/ 132 h 388"/>
                  <a:gd name="T64" fmla="*/ 111 w 508"/>
                  <a:gd name="T65" fmla="*/ 175 h 388"/>
                  <a:gd name="T66" fmla="*/ 212 w 508"/>
                  <a:gd name="T67" fmla="*/ 223 h 388"/>
                  <a:gd name="T68" fmla="*/ 246 w 508"/>
                  <a:gd name="T69" fmla="*/ 334 h 388"/>
                  <a:gd name="T70" fmla="*/ 339 w 508"/>
                  <a:gd name="T71" fmla="*/ 388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08" h="388">
                    <a:moveTo>
                      <a:pt x="339" y="388"/>
                    </a:moveTo>
                    <a:lnTo>
                      <a:pt x="490" y="251"/>
                    </a:lnTo>
                    <a:lnTo>
                      <a:pt x="486" y="231"/>
                    </a:lnTo>
                    <a:lnTo>
                      <a:pt x="465" y="168"/>
                    </a:lnTo>
                    <a:lnTo>
                      <a:pt x="432" y="131"/>
                    </a:lnTo>
                    <a:lnTo>
                      <a:pt x="429" y="113"/>
                    </a:lnTo>
                    <a:lnTo>
                      <a:pt x="436" y="100"/>
                    </a:lnTo>
                    <a:lnTo>
                      <a:pt x="458" y="91"/>
                    </a:lnTo>
                    <a:lnTo>
                      <a:pt x="508" y="77"/>
                    </a:lnTo>
                    <a:lnTo>
                      <a:pt x="495" y="68"/>
                    </a:lnTo>
                    <a:lnTo>
                      <a:pt x="468" y="59"/>
                    </a:lnTo>
                    <a:lnTo>
                      <a:pt x="443" y="34"/>
                    </a:lnTo>
                    <a:lnTo>
                      <a:pt x="452" y="16"/>
                    </a:lnTo>
                    <a:lnTo>
                      <a:pt x="436" y="16"/>
                    </a:lnTo>
                    <a:lnTo>
                      <a:pt x="382" y="8"/>
                    </a:lnTo>
                    <a:lnTo>
                      <a:pt x="360" y="0"/>
                    </a:lnTo>
                    <a:lnTo>
                      <a:pt x="339" y="22"/>
                    </a:lnTo>
                    <a:lnTo>
                      <a:pt x="316" y="55"/>
                    </a:lnTo>
                    <a:lnTo>
                      <a:pt x="298" y="65"/>
                    </a:lnTo>
                    <a:lnTo>
                      <a:pt x="264" y="68"/>
                    </a:lnTo>
                    <a:lnTo>
                      <a:pt x="233" y="77"/>
                    </a:lnTo>
                    <a:lnTo>
                      <a:pt x="214" y="68"/>
                    </a:lnTo>
                    <a:lnTo>
                      <a:pt x="203" y="55"/>
                    </a:lnTo>
                    <a:lnTo>
                      <a:pt x="167" y="55"/>
                    </a:lnTo>
                    <a:lnTo>
                      <a:pt x="142" y="52"/>
                    </a:lnTo>
                    <a:lnTo>
                      <a:pt x="117" y="65"/>
                    </a:lnTo>
                    <a:lnTo>
                      <a:pt x="84" y="72"/>
                    </a:lnTo>
                    <a:lnTo>
                      <a:pt x="50" y="59"/>
                    </a:lnTo>
                    <a:lnTo>
                      <a:pt x="19" y="43"/>
                    </a:lnTo>
                    <a:lnTo>
                      <a:pt x="0" y="25"/>
                    </a:lnTo>
                    <a:lnTo>
                      <a:pt x="1" y="98"/>
                    </a:lnTo>
                    <a:lnTo>
                      <a:pt x="87" y="132"/>
                    </a:lnTo>
                    <a:lnTo>
                      <a:pt x="111" y="175"/>
                    </a:lnTo>
                    <a:lnTo>
                      <a:pt x="212" y="223"/>
                    </a:lnTo>
                    <a:lnTo>
                      <a:pt x="246" y="334"/>
                    </a:lnTo>
                    <a:lnTo>
                      <a:pt x="339" y="388"/>
                    </a:lnTo>
                    <a:close/>
                  </a:path>
                </a:pathLst>
              </a:custGeom>
              <a:grpFill/>
              <a:ln w="12700">
                <a:solidFill>
                  <a:srgbClr val="6777C5"/>
                </a:solidFill>
                <a:headEnd/>
                <a:tailEnd/>
              </a:ln>
              <a:effectLst/>
            </p:spPr>
            <p:style>
              <a:lnRef idx="1">
                <a:schemeClr val="accent1"/>
              </a:lnRef>
              <a:fillRef idx="3">
                <a:schemeClr val="accent1"/>
              </a:fillRef>
              <a:effectRef idx="2">
                <a:schemeClr val="accent1"/>
              </a:effectRef>
              <a:fontRef idx="minor">
                <a:schemeClr val="lt1"/>
              </a:fontRef>
            </p:style>
            <p:txBody>
              <a:bodyPr/>
              <a:lstStyle/>
              <a:p>
                <a:endParaRPr lang="es-ES"/>
              </a:p>
            </p:txBody>
          </p:sp>
          <p:sp>
            <p:nvSpPr>
              <p:cNvPr id="131" name="Freeform 63"/>
              <p:cNvSpPr>
                <a:spLocks/>
              </p:cNvSpPr>
              <p:nvPr/>
            </p:nvSpPr>
            <p:spPr bwMode="auto">
              <a:xfrm>
                <a:off x="3613719" y="3684569"/>
                <a:ext cx="379916" cy="483604"/>
              </a:xfrm>
              <a:custGeom>
                <a:avLst/>
                <a:gdLst>
                  <a:gd name="T0" fmla="*/ 54 w 406"/>
                  <a:gd name="T1" fmla="*/ 516 h 516"/>
                  <a:gd name="T2" fmla="*/ 113 w 406"/>
                  <a:gd name="T3" fmla="*/ 483 h 516"/>
                  <a:gd name="T4" fmla="*/ 192 w 406"/>
                  <a:gd name="T5" fmla="*/ 451 h 516"/>
                  <a:gd name="T6" fmla="*/ 256 w 406"/>
                  <a:gd name="T7" fmla="*/ 397 h 516"/>
                  <a:gd name="T8" fmla="*/ 270 w 406"/>
                  <a:gd name="T9" fmla="*/ 358 h 516"/>
                  <a:gd name="T10" fmla="*/ 296 w 406"/>
                  <a:gd name="T11" fmla="*/ 361 h 516"/>
                  <a:gd name="T12" fmla="*/ 406 w 406"/>
                  <a:gd name="T13" fmla="*/ 288 h 516"/>
                  <a:gd name="T14" fmla="*/ 313 w 406"/>
                  <a:gd name="T15" fmla="*/ 235 h 516"/>
                  <a:gd name="T16" fmla="*/ 279 w 406"/>
                  <a:gd name="T17" fmla="*/ 123 h 516"/>
                  <a:gd name="T18" fmla="*/ 177 w 406"/>
                  <a:gd name="T19" fmla="*/ 74 h 516"/>
                  <a:gd name="T20" fmla="*/ 154 w 406"/>
                  <a:gd name="T21" fmla="*/ 31 h 516"/>
                  <a:gd name="T22" fmla="*/ 67 w 406"/>
                  <a:gd name="T23" fmla="*/ 0 h 516"/>
                  <a:gd name="T24" fmla="*/ 65 w 406"/>
                  <a:gd name="T25" fmla="*/ 266 h 516"/>
                  <a:gd name="T26" fmla="*/ 0 w 406"/>
                  <a:gd name="T27" fmla="*/ 362 h 516"/>
                  <a:gd name="T28" fmla="*/ 54 w 406"/>
                  <a:gd name="T29" fmla="*/ 516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6" h="516">
                    <a:moveTo>
                      <a:pt x="54" y="516"/>
                    </a:moveTo>
                    <a:lnTo>
                      <a:pt x="113" y="483"/>
                    </a:lnTo>
                    <a:lnTo>
                      <a:pt x="192" y="451"/>
                    </a:lnTo>
                    <a:lnTo>
                      <a:pt x="256" y="397"/>
                    </a:lnTo>
                    <a:lnTo>
                      <a:pt x="270" y="358"/>
                    </a:lnTo>
                    <a:lnTo>
                      <a:pt x="296" y="361"/>
                    </a:lnTo>
                    <a:lnTo>
                      <a:pt x="406" y="288"/>
                    </a:lnTo>
                    <a:lnTo>
                      <a:pt x="313" y="235"/>
                    </a:lnTo>
                    <a:lnTo>
                      <a:pt x="279" y="123"/>
                    </a:lnTo>
                    <a:lnTo>
                      <a:pt x="177" y="74"/>
                    </a:lnTo>
                    <a:lnTo>
                      <a:pt x="154" y="31"/>
                    </a:lnTo>
                    <a:lnTo>
                      <a:pt x="67" y="0"/>
                    </a:lnTo>
                    <a:lnTo>
                      <a:pt x="65" y="266"/>
                    </a:lnTo>
                    <a:lnTo>
                      <a:pt x="0" y="362"/>
                    </a:lnTo>
                    <a:lnTo>
                      <a:pt x="54" y="516"/>
                    </a:lnTo>
                    <a:close/>
                  </a:path>
                </a:pathLst>
              </a:custGeom>
              <a:grpFill/>
              <a:ln w="12700">
                <a:solidFill>
                  <a:srgbClr val="6777C5"/>
                </a:solidFill>
                <a:headEnd/>
                <a:tailEnd/>
              </a:ln>
              <a:effectLst/>
            </p:spPr>
            <p:style>
              <a:lnRef idx="1">
                <a:schemeClr val="accent1"/>
              </a:lnRef>
              <a:fillRef idx="3">
                <a:schemeClr val="accent1"/>
              </a:fillRef>
              <a:effectRef idx="2">
                <a:schemeClr val="accent1"/>
              </a:effectRef>
              <a:fontRef idx="minor">
                <a:schemeClr val="lt1"/>
              </a:fontRef>
            </p:style>
            <p:txBody>
              <a:bodyPr/>
              <a:lstStyle/>
              <a:p>
                <a:endParaRPr lang="es-ES"/>
              </a:p>
            </p:txBody>
          </p:sp>
        </p:grpSp>
        <p:sp>
          <p:nvSpPr>
            <p:cNvPr id="87" name="Freeform 20"/>
            <p:cNvSpPr>
              <a:spLocks/>
            </p:cNvSpPr>
            <p:nvPr/>
          </p:nvSpPr>
          <p:spPr bwMode="auto">
            <a:xfrm>
              <a:off x="1897189" y="1897267"/>
              <a:ext cx="346183" cy="382301"/>
            </a:xfrm>
            <a:custGeom>
              <a:avLst/>
              <a:gdLst>
                <a:gd name="T0" fmla="*/ 551 w 551"/>
                <a:gd name="T1" fmla="*/ 169 h 609"/>
                <a:gd name="T2" fmla="*/ 535 w 551"/>
                <a:gd name="T3" fmla="*/ 150 h 609"/>
                <a:gd name="T4" fmla="*/ 503 w 551"/>
                <a:gd name="T5" fmla="*/ 150 h 609"/>
                <a:gd name="T6" fmla="*/ 465 w 551"/>
                <a:gd name="T7" fmla="*/ 142 h 609"/>
                <a:gd name="T8" fmla="*/ 399 w 551"/>
                <a:gd name="T9" fmla="*/ 120 h 609"/>
                <a:gd name="T10" fmla="*/ 370 w 551"/>
                <a:gd name="T11" fmla="*/ 89 h 609"/>
                <a:gd name="T12" fmla="*/ 358 w 551"/>
                <a:gd name="T13" fmla="*/ 81 h 609"/>
                <a:gd name="T14" fmla="*/ 348 w 551"/>
                <a:gd name="T15" fmla="*/ 97 h 609"/>
                <a:gd name="T16" fmla="*/ 340 w 551"/>
                <a:gd name="T17" fmla="*/ 126 h 609"/>
                <a:gd name="T18" fmla="*/ 315 w 551"/>
                <a:gd name="T19" fmla="*/ 101 h 609"/>
                <a:gd name="T20" fmla="*/ 311 w 551"/>
                <a:gd name="T21" fmla="*/ 85 h 609"/>
                <a:gd name="T22" fmla="*/ 333 w 551"/>
                <a:gd name="T23" fmla="*/ 67 h 609"/>
                <a:gd name="T24" fmla="*/ 336 w 551"/>
                <a:gd name="T25" fmla="*/ 64 h 609"/>
                <a:gd name="T26" fmla="*/ 311 w 551"/>
                <a:gd name="T27" fmla="*/ 9 h 609"/>
                <a:gd name="T28" fmla="*/ 282 w 551"/>
                <a:gd name="T29" fmla="*/ 19 h 609"/>
                <a:gd name="T30" fmla="*/ 249 w 551"/>
                <a:gd name="T31" fmla="*/ 19 h 609"/>
                <a:gd name="T32" fmla="*/ 200 w 551"/>
                <a:gd name="T33" fmla="*/ 0 h 609"/>
                <a:gd name="T34" fmla="*/ 178 w 551"/>
                <a:gd name="T35" fmla="*/ 21 h 609"/>
                <a:gd name="T36" fmla="*/ 151 w 551"/>
                <a:gd name="T37" fmla="*/ 39 h 609"/>
                <a:gd name="T38" fmla="*/ 130 w 551"/>
                <a:gd name="T39" fmla="*/ 72 h 609"/>
                <a:gd name="T40" fmla="*/ 130 w 551"/>
                <a:gd name="T41" fmla="*/ 108 h 609"/>
                <a:gd name="T42" fmla="*/ 100 w 551"/>
                <a:gd name="T43" fmla="*/ 112 h 609"/>
                <a:gd name="T44" fmla="*/ 77 w 551"/>
                <a:gd name="T45" fmla="*/ 130 h 609"/>
                <a:gd name="T46" fmla="*/ 69 w 551"/>
                <a:gd name="T47" fmla="*/ 175 h 609"/>
                <a:gd name="T48" fmla="*/ 47 w 551"/>
                <a:gd name="T49" fmla="*/ 189 h 609"/>
                <a:gd name="T50" fmla="*/ 39 w 551"/>
                <a:gd name="T51" fmla="*/ 234 h 609"/>
                <a:gd name="T52" fmla="*/ 17 w 551"/>
                <a:gd name="T53" fmla="*/ 276 h 609"/>
                <a:gd name="T54" fmla="*/ 25 w 551"/>
                <a:gd name="T55" fmla="*/ 298 h 609"/>
                <a:gd name="T56" fmla="*/ 0 w 551"/>
                <a:gd name="T57" fmla="*/ 312 h 609"/>
                <a:gd name="T58" fmla="*/ 4 w 551"/>
                <a:gd name="T59" fmla="*/ 337 h 609"/>
                <a:gd name="T60" fmla="*/ 4 w 551"/>
                <a:gd name="T61" fmla="*/ 371 h 609"/>
                <a:gd name="T62" fmla="*/ 40 w 551"/>
                <a:gd name="T63" fmla="*/ 399 h 609"/>
                <a:gd name="T64" fmla="*/ 59 w 551"/>
                <a:gd name="T65" fmla="*/ 417 h 609"/>
                <a:gd name="T66" fmla="*/ 94 w 551"/>
                <a:gd name="T67" fmla="*/ 401 h 609"/>
                <a:gd name="T68" fmla="*/ 131 w 551"/>
                <a:gd name="T69" fmla="*/ 420 h 609"/>
                <a:gd name="T70" fmla="*/ 148 w 551"/>
                <a:gd name="T71" fmla="*/ 445 h 609"/>
                <a:gd name="T72" fmla="*/ 155 w 551"/>
                <a:gd name="T73" fmla="*/ 472 h 609"/>
                <a:gd name="T74" fmla="*/ 204 w 551"/>
                <a:gd name="T75" fmla="*/ 483 h 609"/>
                <a:gd name="T76" fmla="*/ 223 w 551"/>
                <a:gd name="T77" fmla="*/ 495 h 609"/>
                <a:gd name="T78" fmla="*/ 217 w 551"/>
                <a:gd name="T79" fmla="*/ 527 h 609"/>
                <a:gd name="T80" fmla="*/ 186 w 551"/>
                <a:gd name="T81" fmla="*/ 533 h 609"/>
                <a:gd name="T82" fmla="*/ 183 w 551"/>
                <a:gd name="T83" fmla="*/ 581 h 609"/>
                <a:gd name="T84" fmla="*/ 261 w 551"/>
                <a:gd name="T85" fmla="*/ 581 h 609"/>
                <a:gd name="T86" fmla="*/ 311 w 551"/>
                <a:gd name="T87" fmla="*/ 609 h 609"/>
                <a:gd name="T88" fmla="*/ 358 w 551"/>
                <a:gd name="T89" fmla="*/ 527 h 609"/>
                <a:gd name="T90" fmla="*/ 326 w 551"/>
                <a:gd name="T91" fmla="*/ 503 h 609"/>
                <a:gd name="T92" fmla="*/ 334 w 551"/>
                <a:gd name="T93" fmla="*/ 419 h 609"/>
                <a:gd name="T94" fmla="*/ 408 w 551"/>
                <a:gd name="T95" fmla="*/ 311 h 609"/>
                <a:gd name="T96" fmla="*/ 417 w 551"/>
                <a:gd name="T97" fmla="*/ 286 h 609"/>
                <a:gd name="T98" fmla="*/ 478 w 551"/>
                <a:gd name="T99" fmla="*/ 263 h 609"/>
                <a:gd name="T100" fmla="*/ 551 w 551"/>
                <a:gd name="T101" fmla="*/ 16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1" h="609">
                  <a:moveTo>
                    <a:pt x="551" y="169"/>
                  </a:moveTo>
                  <a:lnTo>
                    <a:pt x="535" y="150"/>
                  </a:lnTo>
                  <a:lnTo>
                    <a:pt x="503" y="150"/>
                  </a:lnTo>
                  <a:lnTo>
                    <a:pt x="465" y="142"/>
                  </a:lnTo>
                  <a:lnTo>
                    <a:pt x="399" y="120"/>
                  </a:lnTo>
                  <a:lnTo>
                    <a:pt x="370" y="89"/>
                  </a:lnTo>
                  <a:lnTo>
                    <a:pt x="358" y="81"/>
                  </a:lnTo>
                  <a:lnTo>
                    <a:pt x="348" y="97"/>
                  </a:lnTo>
                  <a:lnTo>
                    <a:pt x="340" y="126"/>
                  </a:lnTo>
                  <a:lnTo>
                    <a:pt x="315" y="101"/>
                  </a:lnTo>
                  <a:lnTo>
                    <a:pt x="311" y="85"/>
                  </a:lnTo>
                  <a:lnTo>
                    <a:pt x="333" y="67"/>
                  </a:lnTo>
                  <a:lnTo>
                    <a:pt x="336" y="64"/>
                  </a:lnTo>
                  <a:lnTo>
                    <a:pt x="311" y="9"/>
                  </a:lnTo>
                  <a:lnTo>
                    <a:pt x="282" y="19"/>
                  </a:lnTo>
                  <a:lnTo>
                    <a:pt x="249" y="19"/>
                  </a:lnTo>
                  <a:lnTo>
                    <a:pt x="200" y="0"/>
                  </a:lnTo>
                  <a:lnTo>
                    <a:pt x="178" y="21"/>
                  </a:lnTo>
                  <a:lnTo>
                    <a:pt x="151" y="39"/>
                  </a:lnTo>
                  <a:lnTo>
                    <a:pt x="130" y="72"/>
                  </a:lnTo>
                  <a:lnTo>
                    <a:pt x="130" y="108"/>
                  </a:lnTo>
                  <a:lnTo>
                    <a:pt x="100" y="112"/>
                  </a:lnTo>
                  <a:lnTo>
                    <a:pt x="77" y="130"/>
                  </a:lnTo>
                  <a:lnTo>
                    <a:pt x="69" y="175"/>
                  </a:lnTo>
                  <a:lnTo>
                    <a:pt x="47" y="189"/>
                  </a:lnTo>
                  <a:lnTo>
                    <a:pt x="39" y="234"/>
                  </a:lnTo>
                  <a:lnTo>
                    <a:pt x="17" y="276"/>
                  </a:lnTo>
                  <a:lnTo>
                    <a:pt x="25" y="298"/>
                  </a:lnTo>
                  <a:lnTo>
                    <a:pt x="0" y="312"/>
                  </a:lnTo>
                  <a:lnTo>
                    <a:pt x="4" y="337"/>
                  </a:lnTo>
                  <a:lnTo>
                    <a:pt x="4" y="371"/>
                  </a:lnTo>
                  <a:lnTo>
                    <a:pt x="40" y="399"/>
                  </a:lnTo>
                  <a:lnTo>
                    <a:pt x="59" y="417"/>
                  </a:lnTo>
                  <a:lnTo>
                    <a:pt x="94" y="401"/>
                  </a:lnTo>
                  <a:lnTo>
                    <a:pt x="131" y="420"/>
                  </a:lnTo>
                  <a:lnTo>
                    <a:pt x="148" y="445"/>
                  </a:lnTo>
                  <a:lnTo>
                    <a:pt x="155" y="472"/>
                  </a:lnTo>
                  <a:lnTo>
                    <a:pt x="204" y="483"/>
                  </a:lnTo>
                  <a:lnTo>
                    <a:pt x="223" y="495"/>
                  </a:lnTo>
                  <a:lnTo>
                    <a:pt x="217" y="527"/>
                  </a:lnTo>
                  <a:lnTo>
                    <a:pt x="186" y="533"/>
                  </a:lnTo>
                  <a:lnTo>
                    <a:pt x="183" y="581"/>
                  </a:lnTo>
                  <a:lnTo>
                    <a:pt x="261" y="581"/>
                  </a:lnTo>
                  <a:lnTo>
                    <a:pt x="311" y="609"/>
                  </a:lnTo>
                  <a:lnTo>
                    <a:pt x="358" y="527"/>
                  </a:lnTo>
                  <a:lnTo>
                    <a:pt x="326" y="503"/>
                  </a:lnTo>
                  <a:lnTo>
                    <a:pt x="334" y="419"/>
                  </a:lnTo>
                  <a:lnTo>
                    <a:pt x="408" y="311"/>
                  </a:lnTo>
                  <a:lnTo>
                    <a:pt x="417" y="286"/>
                  </a:lnTo>
                  <a:lnTo>
                    <a:pt x="478" y="263"/>
                  </a:lnTo>
                  <a:lnTo>
                    <a:pt x="551" y="169"/>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88" name="Freeform 39"/>
            <p:cNvSpPr>
              <a:spLocks/>
            </p:cNvSpPr>
            <p:nvPr/>
          </p:nvSpPr>
          <p:spPr bwMode="auto">
            <a:xfrm>
              <a:off x="849749" y="2958041"/>
              <a:ext cx="591233" cy="388414"/>
            </a:xfrm>
            <a:custGeom>
              <a:avLst/>
              <a:gdLst>
                <a:gd name="T0" fmla="*/ 681 w 941"/>
                <a:gd name="T1" fmla="*/ 105 h 618"/>
                <a:gd name="T2" fmla="*/ 750 w 941"/>
                <a:gd name="T3" fmla="*/ 56 h 618"/>
                <a:gd name="T4" fmla="*/ 801 w 941"/>
                <a:gd name="T5" fmla="*/ 34 h 618"/>
                <a:gd name="T6" fmla="*/ 941 w 941"/>
                <a:gd name="T7" fmla="*/ 25 h 618"/>
                <a:gd name="T8" fmla="*/ 938 w 941"/>
                <a:gd name="T9" fmla="*/ 58 h 618"/>
                <a:gd name="T10" fmla="*/ 927 w 941"/>
                <a:gd name="T11" fmla="*/ 75 h 618"/>
                <a:gd name="T12" fmla="*/ 885 w 941"/>
                <a:gd name="T13" fmla="*/ 87 h 618"/>
                <a:gd name="T14" fmla="*/ 836 w 941"/>
                <a:gd name="T15" fmla="*/ 122 h 618"/>
                <a:gd name="T16" fmla="*/ 836 w 941"/>
                <a:gd name="T17" fmla="*/ 156 h 618"/>
                <a:gd name="T18" fmla="*/ 842 w 941"/>
                <a:gd name="T19" fmla="*/ 200 h 618"/>
                <a:gd name="T20" fmla="*/ 808 w 941"/>
                <a:gd name="T21" fmla="*/ 222 h 618"/>
                <a:gd name="T22" fmla="*/ 808 w 941"/>
                <a:gd name="T23" fmla="*/ 247 h 618"/>
                <a:gd name="T24" fmla="*/ 794 w 941"/>
                <a:gd name="T25" fmla="*/ 281 h 618"/>
                <a:gd name="T26" fmla="*/ 757 w 941"/>
                <a:gd name="T27" fmla="*/ 276 h 618"/>
                <a:gd name="T28" fmla="*/ 740 w 941"/>
                <a:gd name="T29" fmla="*/ 294 h 618"/>
                <a:gd name="T30" fmla="*/ 740 w 941"/>
                <a:gd name="T31" fmla="*/ 319 h 618"/>
                <a:gd name="T32" fmla="*/ 627 w 941"/>
                <a:gd name="T33" fmla="*/ 395 h 618"/>
                <a:gd name="T34" fmla="*/ 622 w 941"/>
                <a:gd name="T35" fmla="*/ 424 h 618"/>
                <a:gd name="T36" fmla="*/ 640 w 941"/>
                <a:gd name="T37" fmla="*/ 484 h 618"/>
                <a:gd name="T38" fmla="*/ 600 w 941"/>
                <a:gd name="T39" fmla="*/ 525 h 618"/>
                <a:gd name="T40" fmla="*/ 558 w 941"/>
                <a:gd name="T41" fmla="*/ 487 h 618"/>
                <a:gd name="T42" fmla="*/ 541 w 941"/>
                <a:gd name="T43" fmla="*/ 490 h 618"/>
                <a:gd name="T44" fmla="*/ 495 w 941"/>
                <a:gd name="T45" fmla="*/ 543 h 618"/>
                <a:gd name="T46" fmla="*/ 503 w 941"/>
                <a:gd name="T47" fmla="*/ 581 h 618"/>
                <a:gd name="T48" fmla="*/ 490 w 941"/>
                <a:gd name="T49" fmla="*/ 600 h 618"/>
                <a:gd name="T50" fmla="*/ 461 w 941"/>
                <a:gd name="T51" fmla="*/ 589 h 618"/>
                <a:gd name="T52" fmla="*/ 451 w 941"/>
                <a:gd name="T53" fmla="*/ 610 h 618"/>
                <a:gd name="T54" fmla="*/ 426 w 941"/>
                <a:gd name="T55" fmla="*/ 618 h 618"/>
                <a:gd name="T56" fmla="*/ 342 w 941"/>
                <a:gd name="T57" fmla="*/ 577 h 618"/>
                <a:gd name="T58" fmla="*/ 222 w 941"/>
                <a:gd name="T59" fmla="*/ 534 h 618"/>
                <a:gd name="T60" fmla="*/ 189 w 941"/>
                <a:gd name="T61" fmla="*/ 480 h 618"/>
                <a:gd name="T62" fmla="*/ 138 w 941"/>
                <a:gd name="T63" fmla="*/ 505 h 618"/>
                <a:gd name="T64" fmla="*/ 118 w 941"/>
                <a:gd name="T65" fmla="*/ 480 h 618"/>
                <a:gd name="T66" fmla="*/ 90 w 941"/>
                <a:gd name="T67" fmla="*/ 489 h 618"/>
                <a:gd name="T68" fmla="*/ 84 w 941"/>
                <a:gd name="T69" fmla="*/ 448 h 618"/>
                <a:gd name="T70" fmla="*/ 78 w 941"/>
                <a:gd name="T71" fmla="*/ 436 h 618"/>
                <a:gd name="T72" fmla="*/ 30 w 941"/>
                <a:gd name="T73" fmla="*/ 395 h 618"/>
                <a:gd name="T74" fmla="*/ 30 w 941"/>
                <a:gd name="T75" fmla="*/ 382 h 618"/>
                <a:gd name="T76" fmla="*/ 0 w 941"/>
                <a:gd name="T77" fmla="*/ 354 h 618"/>
                <a:gd name="T78" fmla="*/ 0 w 941"/>
                <a:gd name="T79" fmla="*/ 326 h 618"/>
                <a:gd name="T80" fmla="*/ 22 w 941"/>
                <a:gd name="T81" fmla="*/ 286 h 618"/>
                <a:gd name="T82" fmla="*/ 41 w 941"/>
                <a:gd name="T83" fmla="*/ 253 h 618"/>
                <a:gd name="T84" fmla="*/ 41 w 941"/>
                <a:gd name="T85" fmla="*/ 223 h 618"/>
                <a:gd name="T86" fmla="*/ 91 w 941"/>
                <a:gd name="T87" fmla="*/ 181 h 618"/>
                <a:gd name="T88" fmla="*/ 113 w 941"/>
                <a:gd name="T89" fmla="*/ 171 h 618"/>
                <a:gd name="T90" fmla="*/ 120 w 941"/>
                <a:gd name="T91" fmla="*/ 144 h 618"/>
                <a:gd name="T92" fmla="*/ 131 w 941"/>
                <a:gd name="T93" fmla="*/ 91 h 618"/>
                <a:gd name="T94" fmla="*/ 113 w 941"/>
                <a:gd name="T95" fmla="*/ 80 h 618"/>
                <a:gd name="T96" fmla="*/ 88 w 941"/>
                <a:gd name="T97" fmla="*/ 84 h 618"/>
                <a:gd name="T98" fmla="*/ 71 w 941"/>
                <a:gd name="T99" fmla="*/ 50 h 618"/>
                <a:gd name="T100" fmla="*/ 66 w 941"/>
                <a:gd name="T101" fmla="*/ 0 h 618"/>
                <a:gd name="T102" fmla="*/ 106 w 941"/>
                <a:gd name="T103" fmla="*/ 8 h 618"/>
                <a:gd name="T104" fmla="*/ 150 w 941"/>
                <a:gd name="T105" fmla="*/ 36 h 618"/>
                <a:gd name="T106" fmla="*/ 231 w 941"/>
                <a:gd name="T107" fmla="*/ 55 h 618"/>
                <a:gd name="T108" fmla="*/ 271 w 941"/>
                <a:gd name="T109" fmla="*/ 88 h 618"/>
                <a:gd name="T110" fmla="*/ 328 w 941"/>
                <a:gd name="T111" fmla="*/ 104 h 618"/>
                <a:gd name="T112" fmla="*/ 418 w 941"/>
                <a:gd name="T113" fmla="*/ 88 h 618"/>
                <a:gd name="T114" fmla="*/ 462 w 941"/>
                <a:gd name="T115" fmla="*/ 110 h 618"/>
                <a:gd name="T116" fmla="*/ 530 w 941"/>
                <a:gd name="T117" fmla="*/ 82 h 618"/>
                <a:gd name="T118" fmla="*/ 681 w 941"/>
                <a:gd name="T119" fmla="*/ 105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41" h="618">
                  <a:moveTo>
                    <a:pt x="681" y="105"/>
                  </a:moveTo>
                  <a:lnTo>
                    <a:pt x="750" y="56"/>
                  </a:lnTo>
                  <a:lnTo>
                    <a:pt x="801" y="34"/>
                  </a:lnTo>
                  <a:lnTo>
                    <a:pt x="941" y="25"/>
                  </a:lnTo>
                  <a:lnTo>
                    <a:pt x="938" y="58"/>
                  </a:lnTo>
                  <a:lnTo>
                    <a:pt x="927" y="75"/>
                  </a:lnTo>
                  <a:lnTo>
                    <a:pt x="885" y="87"/>
                  </a:lnTo>
                  <a:lnTo>
                    <a:pt x="836" y="122"/>
                  </a:lnTo>
                  <a:lnTo>
                    <a:pt x="836" y="156"/>
                  </a:lnTo>
                  <a:lnTo>
                    <a:pt x="842" y="200"/>
                  </a:lnTo>
                  <a:lnTo>
                    <a:pt x="808" y="222"/>
                  </a:lnTo>
                  <a:lnTo>
                    <a:pt x="808" y="247"/>
                  </a:lnTo>
                  <a:lnTo>
                    <a:pt x="794" y="281"/>
                  </a:lnTo>
                  <a:lnTo>
                    <a:pt x="757" y="276"/>
                  </a:lnTo>
                  <a:lnTo>
                    <a:pt x="740" y="294"/>
                  </a:lnTo>
                  <a:lnTo>
                    <a:pt x="740" y="319"/>
                  </a:lnTo>
                  <a:lnTo>
                    <a:pt x="627" y="395"/>
                  </a:lnTo>
                  <a:lnTo>
                    <a:pt x="622" y="424"/>
                  </a:lnTo>
                  <a:lnTo>
                    <a:pt x="640" y="484"/>
                  </a:lnTo>
                  <a:lnTo>
                    <a:pt x="600" y="525"/>
                  </a:lnTo>
                  <a:lnTo>
                    <a:pt x="558" y="487"/>
                  </a:lnTo>
                  <a:lnTo>
                    <a:pt x="541" y="490"/>
                  </a:lnTo>
                  <a:lnTo>
                    <a:pt x="495" y="543"/>
                  </a:lnTo>
                  <a:lnTo>
                    <a:pt x="503" y="581"/>
                  </a:lnTo>
                  <a:lnTo>
                    <a:pt x="490" y="600"/>
                  </a:lnTo>
                  <a:lnTo>
                    <a:pt x="461" y="589"/>
                  </a:lnTo>
                  <a:lnTo>
                    <a:pt x="451" y="610"/>
                  </a:lnTo>
                  <a:lnTo>
                    <a:pt x="426" y="618"/>
                  </a:lnTo>
                  <a:lnTo>
                    <a:pt x="342" y="577"/>
                  </a:lnTo>
                  <a:lnTo>
                    <a:pt x="222" y="534"/>
                  </a:lnTo>
                  <a:lnTo>
                    <a:pt x="189" y="480"/>
                  </a:lnTo>
                  <a:lnTo>
                    <a:pt x="138" y="505"/>
                  </a:lnTo>
                  <a:lnTo>
                    <a:pt x="118" y="480"/>
                  </a:lnTo>
                  <a:lnTo>
                    <a:pt x="90" y="489"/>
                  </a:lnTo>
                  <a:lnTo>
                    <a:pt x="84" y="448"/>
                  </a:lnTo>
                  <a:lnTo>
                    <a:pt x="78" y="436"/>
                  </a:lnTo>
                  <a:lnTo>
                    <a:pt x="30" y="395"/>
                  </a:lnTo>
                  <a:lnTo>
                    <a:pt x="30" y="382"/>
                  </a:lnTo>
                  <a:lnTo>
                    <a:pt x="0" y="354"/>
                  </a:lnTo>
                  <a:lnTo>
                    <a:pt x="0" y="326"/>
                  </a:lnTo>
                  <a:lnTo>
                    <a:pt x="22" y="286"/>
                  </a:lnTo>
                  <a:lnTo>
                    <a:pt x="41" y="253"/>
                  </a:lnTo>
                  <a:lnTo>
                    <a:pt x="41" y="223"/>
                  </a:lnTo>
                  <a:lnTo>
                    <a:pt x="91" y="181"/>
                  </a:lnTo>
                  <a:lnTo>
                    <a:pt x="113" y="171"/>
                  </a:lnTo>
                  <a:lnTo>
                    <a:pt x="120" y="144"/>
                  </a:lnTo>
                  <a:lnTo>
                    <a:pt x="131" y="91"/>
                  </a:lnTo>
                  <a:lnTo>
                    <a:pt x="113" y="80"/>
                  </a:lnTo>
                  <a:lnTo>
                    <a:pt x="88" y="84"/>
                  </a:lnTo>
                  <a:lnTo>
                    <a:pt x="71" y="50"/>
                  </a:lnTo>
                  <a:lnTo>
                    <a:pt x="66" y="0"/>
                  </a:lnTo>
                  <a:lnTo>
                    <a:pt x="106" y="8"/>
                  </a:lnTo>
                  <a:lnTo>
                    <a:pt x="150" y="36"/>
                  </a:lnTo>
                  <a:lnTo>
                    <a:pt x="231" y="55"/>
                  </a:lnTo>
                  <a:lnTo>
                    <a:pt x="271" y="88"/>
                  </a:lnTo>
                  <a:lnTo>
                    <a:pt x="328" y="104"/>
                  </a:lnTo>
                  <a:lnTo>
                    <a:pt x="418" y="88"/>
                  </a:lnTo>
                  <a:lnTo>
                    <a:pt x="462" y="110"/>
                  </a:lnTo>
                  <a:lnTo>
                    <a:pt x="530" y="82"/>
                  </a:lnTo>
                  <a:lnTo>
                    <a:pt x="681" y="105"/>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89" name="Freeform 23"/>
            <p:cNvSpPr>
              <a:spLocks/>
            </p:cNvSpPr>
            <p:nvPr/>
          </p:nvSpPr>
          <p:spPr bwMode="auto">
            <a:xfrm>
              <a:off x="976999" y="1800580"/>
              <a:ext cx="521219" cy="199486"/>
            </a:xfrm>
            <a:custGeom>
              <a:avLst/>
              <a:gdLst>
                <a:gd name="T0" fmla="*/ 78 w 1047"/>
                <a:gd name="T1" fmla="*/ 23 h 400"/>
                <a:gd name="T2" fmla="*/ 81 w 1047"/>
                <a:gd name="T3" fmla="*/ 44 h 400"/>
                <a:gd name="T4" fmla="*/ 50 w 1047"/>
                <a:gd name="T5" fmla="*/ 73 h 400"/>
                <a:gd name="T6" fmla="*/ 23 w 1047"/>
                <a:gd name="T7" fmla="*/ 112 h 400"/>
                <a:gd name="T8" fmla="*/ 0 w 1047"/>
                <a:gd name="T9" fmla="*/ 175 h 400"/>
                <a:gd name="T10" fmla="*/ 33 w 1047"/>
                <a:gd name="T11" fmla="*/ 222 h 400"/>
                <a:gd name="T12" fmla="*/ 45 w 1047"/>
                <a:gd name="T13" fmla="*/ 249 h 400"/>
                <a:gd name="T14" fmla="*/ 45 w 1047"/>
                <a:gd name="T15" fmla="*/ 270 h 400"/>
                <a:gd name="T16" fmla="*/ 38 w 1047"/>
                <a:gd name="T17" fmla="*/ 308 h 400"/>
                <a:gd name="T18" fmla="*/ 30 w 1047"/>
                <a:gd name="T19" fmla="*/ 331 h 400"/>
                <a:gd name="T20" fmla="*/ 40 w 1047"/>
                <a:gd name="T21" fmla="*/ 362 h 400"/>
                <a:gd name="T22" fmla="*/ 59 w 1047"/>
                <a:gd name="T23" fmla="*/ 400 h 400"/>
                <a:gd name="T24" fmla="*/ 88 w 1047"/>
                <a:gd name="T25" fmla="*/ 391 h 400"/>
                <a:gd name="T26" fmla="*/ 205 w 1047"/>
                <a:gd name="T27" fmla="*/ 394 h 400"/>
                <a:gd name="T28" fmla="*/ 244 w 1047"/>
                <a:gd name="T29" fmla="*/ 377 h 400"/>
                <a:gd name="T30" fmla="*/ 276 w 1047"/>
                <a:gd name="T31" fmla="*/ 329 h 400"/>
                <a:gd name="T32" fmla="*/ 324 w 1047"/>
                <a:gd name="T33" fmla="*/ 358 h 400"/>
                <a:gd name="T34" fmla="*/ 383 w 1047"/>
                <a:gd name="T35" fmla="*/ 322 h 400"/>
                <a:gd name="T36" fmla="*/ 415 w 1047"/>
                <a:gd name="T37" fmla="*/ 337 h 400"/>
                <a:gd name="T38" fmla="*/ 459 w 1047"/>
                <a:gd name="T39" fmla="*/ 367 h 400"/>
                <a:gd name="T40" fmla="*/ 493 w 1047"/>
                <a:gd name="T41" fmla="*/ 377 h 400"/>
                <a:gd name="T42" fmla="*/ 572 w 1047"/>
                <a:gd name="T43" fmla="*/ 326 h 400"/>
                <a:gd name="T44" fmla="*/ 655 w 1047"/>
                <a:gd name="T45" fmla="*/ 353 h 400"/>
                <a:gd name="T46" fmla="*/ 718 w 1047"/>
                <a:gd name="T47" fmla="*/ 326 h 400"/>
                <a:gd name="T48" fmla="*/ 757 w 1047"/>
                <a:gd name="T49" fmla="*/ 338 h 400"/>
                <a:gd name="T50" fmla="*/ 827 w 1047"/>
                <a:gd name="T51" fmla="*/ 269 h 400"/>
                <a:gd name="T52" fmla="*/ 874 w 1047"/>
                <a:gd name="T53" fmla="*/ 271 h 400"/>
                <a:gd name="T54" fmla="*/ 920 w 1047"/>
                <a:gd name="T55" fmla="*/ 254 h 400"/>
                <a:gd name="T56" fmla="*/ 984 w 1047"/>
                <a:gd name="T57" fmla="*/ 256 h 400"/>
                <a:gd name="T58" fmla="*/ 1014 w 1047"/>
                <a:gd name="T59" fmla="*/ 221 h 400"/>
                <a:gd name="T60" fmla="*/ 1031 w 1047"/>
                <a:gd name="T61" fmla="*/ 206 h 400"/>
                <a:gd name="T62" fmla="*/ 1047 w 1047"/>
                <a:gd name="T63" fmla="*/ 172 h 400"/>
                <a:gd name="T64" fmla="*/ 1034 w 1047"/>
                <a:gd name="T65" fmla="*/ 141 h 400"/>
                <a:gd name="T66" fmla="*/ 876 w 1047"/>
                <a:gd name="T67" fmla="*/ 105 h 400"/>
                <a:gd name="T68" fmla="*/ 729 w 1047"/>
                <a:gd name="T69" fmla="*/ 63 h 400"/>
                <a:gd name="T70" fmla="*/ 699 w 1047"/>
                <a:gd name="T71" fmla="*/ 71 h 400"/>
                <a:gd name="T72" fmla="*/ 534 w 1047"/>
                <a:gd name="T73" fmla="*/ 0 h 400"/>
                <a:gd name="T74" fmla="*/ 475 w 1047"/>
                <a:gd name="T75" fmla="*/ 23 h 400"/>
                <a:gd name="T76" fmla="*/ 406 w 1047"/>
                <a:gd name="T77" fmla="*/ 44 h 400"/>
                <a:gd name="T78" fmla="*/ 315 w 1047"/>
                <a:gd name="T79" fmla="*/ 44 h 400"/>
                <a:gd name="T80" fmla="*/ 287 w 1047"/>
                <a:gd name="T81" fmla="*/ 50 h 400"/>
                <a:gd name="T82" fmla="*/ 277 w 1047"/>
                <a:gd name="T83" fmla="*/ 28 h 400"/>
                <a:gd name="T84" fmla="*/ 252 w 1047"/>
                <a:gd name="T85" fmla="*/ 50 h 400"/>
                <a:gd name="T86" fmla="*/ 204 w 1047"/>
                <a:gd name="T87" fmla="*/ 44 h 400"/>
                <a:gd name="T88" fmla="*/ 150 w 1047"/>
                <a:gd name="T89" fmla="*/ 23 h 400"/>
                <a:gd name="T90" fmla="*/ 125 w 1047"/>
                <a:gd name="T91" fmla="*/ 16 h 400"/>
                <a:gd name="T92" fmla="*/ 78 w 1047"/>
                <a:gd name="T93" fmla="*/ 2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47" h="400">
                  <a:moveTo>
                    <a:pt x="78" y="23"/>
                  </a:moveTo>
                  <a:lnTo>
                    <a:pt x="81" y="44"/>
                  </a:lnTo>
                  <a:lnTo>
                    <a:pt x="50" y="73"/>
                  </a:lnTo>
                  <a:lnTo>
                    <a:pt x="23" y="112"/>
                  </a:lnTo>
                  <a:lnTo>
                    <a:pt x="0" y="175"/>
                  </a:lnTo>
                  <a:lnTo>
                    <a:pt x="33" y="222"/>
                  </a:lnTo>
                  <a:lnTo>
                    <a:pt x="45" y="249"/>
                  </a:lnTo>
                  <a:lnTo>
                    <a:pt x="45" y="270"/>
                  </a:lnTo>
                  <a:lnTo>
                    <a:pt x="38" y="308"/>
                  </a:lnTo>
                  <a:lnTo>
                    <a:pt x="30" y="331"/>
                  </a:lnTo>
                  <a:lnTo>
                    <a:pt x="40" y="362"/>
                  </a:lnTo>
                  <a:lnTo>
                    <a:pt x="59" y="400"/>
                  </a:lnTo>
                  <a:lnTo>
                    <a:pt x="88" y="391"/>
                  </a:lnTo>
                  <a:lnTo>
                    <a:pt x="205" y="394"/>
                  </a:lnTo>
                  <a:lnTo>
                    <a:pt x="244" y="377"/>
                  </a:lnTo>
                  <a:lnTo>
                    <a:pt x="276" y="329"/>
                  </a:lnTo>
                  <a:lnTo>
                    <a:pt x="324" y="358"/>
                  </a:lnTo>
                  <a:lnTo>
                    <a:pt x="383" y="322"/>
                  </a:lnTo>
                  <a:lnTo>
                    <a:pt x="415" y="337"/>
                  </a:lnTo>
                  <a:lnTo>
                    <a:pt x="459" y="367"/>
                  </a:lnTo>
                  <a:lnTo>
                    <a:pt x="493" y="377"/>
                  </a:lnTo>
                  <a:lnTo>
                    <a:pt x="572" y="326"/>
                  </a:lnTo>
                  <a:lnTo>
                    <a:pt x="655" y="353"/>
                  </a:lnTo>
                  <a:lnTo>
                    <a:pt x="718" y="326"/>
                  </a:lnTo>
                  <a:lnTo>
                    <a:pt x="757" y="338"/>
                  </a:lnTo>
                  <a:lnTo>
                    <a:pt x="827" y="269"/>
                  </a:lnTo>
                  <a:lnTo>
                    <a:pt x="874" y="271"/>
                  </a:lnTo>
                  <a:lnTo>
                    <a:pt x="920" y="254"/>
                  </a:lnTo>
                  <a:lnTo>
                    <a:pt x="984" y="256"/>
                  </a:lnTo>
                  <a:lnTo>
                    <a:pt x="1014" y="221"/>
                  </a:lnTo>
                  <a:lnTo>
                    <a:pt x="1031" y="206"/>
                  </a:lnTo>
                  <a:lnTo>
                    <a:pt x="1047" y="172"/>
                  </a:lnTo>
                  <a:lnTo>
                    <a:pt x="1034" y="141"/>
                  </a:lnTo>
                  <a:lnTo>
                    <a:pt x="876" y="105"/>
                  </a:lnTo>
                  <a:lnTo>
                    <a:pt x="729" y="63"/>
                  </a:lnTo>
                  <a:lnTo>
                    <a:pt x="699" y="71"/>
                  </a:lnTo>
                  <a:lnTo>
                    <a:pt x="534" y="0"/>
                  </a:lnTo>
                  <a:lnTo>
                    <a:pt x="475" y="23"/>
                  </a:lnTo>
                  <a:lnTo>
                    <a:pt x="406" y="44"/>
                  </a:lnTo>
                  <a:lnTo>
                    <a:pt x="315" y="44"/>
                  </a:lnTo>
                  <a:lnTo>
                    <a:pt x="287" y="50"/>
                  </a:lnTo>
                  <a:lnTo>
                    <a:pt x="277" y="28"/>
                  </a:lnTo>
                  <a:lnTo>
                    <a:pt x="252" y="50"/>
                  </a:lnTo>
                  <a:lnTo>
                    <a:pt x="204" y="44"/>
                  </a:lnTo>
                  <a:lnTo>
                    <a:pt x="150" y="23"/>
                  </a:lnTo>
                  <a:lnTo>
                    <a:pt x="125" y="16"/>
                  </a:lnTo>
                  <a:lnTo>
                    <a:pt x="78" y="23"/>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90" name="Freeform 36"/>
            <p:cNvSpPr>
              <a:spLocks/>
            </p:cNvSpPr>
            <p:nvPr/>
          </p:nvSpPr>
          <p:spPr bwMode="auto">
            <a:xfrm>
              <a:off x="787515" y="1750014"/>
              <a:ext cx="231159" cy="373967"/>
            </a:xfrm>
            <a:custGeom>
              <a:avLst/>
              <a:gdLst>
                <a:gd name="T0" fmla="*/ 362 w 368"/>
                <a:gd name="T1" fmla="*/ 91 h 595"/>
                <a:gd name="T2" fmla="*/ 368 w 368"/>
                <a:gd name="T3" fmla="*/ 113 h 595"/>
                <a:gd name="T4" fmla="*/ 354 w 368"/>
                <a:gd name="T5" fmla="*/ 127 h 595"/>
                <a:gd name="T6" fmla="*/ 340 w 368"/>
                <a:gd name="T7" fmla="*/ 140 h 595"/>
                <a:gd name="T8" fmla="*/ 321 w 368"/>
                <a:gd name="T9" fmla="*/ 168 h 595"/>
                <a:gd name="T10" fmla="*/ 307 w 368"/>
                <a:gd name="T11" fmla="*/ 210 h 595"/>
                <a:gd name="T12" fmla="*/ 303 w 368"/>
                <a:gd name="T13" fmla="*/ 218 h 595"/>
                <a:gd name="T14" fmla="*/ 337 w 368"/>
                <a:gd name="T15" fmla="*/ 276 h 595"/>
                <a:gd name="T16" fmla="*/ 340 w 368"/>
                <a:gd name="T17" fmla="*/ 298 h 595"/>
                <a:gd name="T18" fmla="*/ 332 w 368"/>
                <a:gd name="T19" fmla="*/ 323 h 595"/>
                <a:gd name="T20" fmla="*/ 328 w 368"/>
                <a:gd name="T21" fmla="*/ 338 h 595"/>
                <a:gd name="T22" fmla="*/ 332 w 368"/>
                <a:gd name="T23" fmla="*/ 367 h 595"/>
                <a:gd name="T24" fmla="*/ 350 w 368"/>
                <a:gd name="T25" fmla="*/ 401 h 595"/>
                <a:gd name="T26" fmla="*/ 362 w 368"/>
                <a:gd name="T27" fmla="*/ 416 h 595"/>
                <a:gd name="T28" fmla="*/ 354 w 368"/>
                <a:gd name="T29" fmla="*/ 438 h 595"/>
                <a:gd name="T30" fmla="*/ 310 w 368"/>
                <a:gd name="T31" fmla="*/ 487 h 595"/>
                <a:gd name="T32" fmla="*/ 300 w 368"/>
                <a:gd name="T33" fmla="*/ 534 h 595"/>
                <a:gd name="T34" fmla="*/ 307 w 368"/>
                <a:gd name="T35" fmla="*/ 564 h 595"/>
                <a:gd name="T36" fmla="*/ 295 w 368"/>
                <a:gd name="T37" fmla="*/ 564 h 595"/>
                <a:gd name="T38" fmla="*/ 283 w 368"/>
                <a:gd name="T39" fmla="*/ 565 h 595"/>
                <a:gd name="T40" fmla="*/ 255 w 368"/>
                <a:gd name="T41" fmla="*/ 582 h 595"/>
                <a:gd name="T42" fmla="*/ 222 w 368"/>
                <a:gd name="T43" fmla="*/ 589 h 595"/>
                <a:gd name="T44" fmla="*/ 151 w 368"/>
                <a:gd name="T45" fmla="*/ 595 h 595"/>
                <a:gd name="T46" fmla="*/ 107 w 368"/>
                <a:gd name="T47" fmla="*/ 580 h 595"/>
                <a:gd name="T48" fmla="*/ 63 w 368"/>
                <a:gd name="T49" fmla="*/ 573 h 595"/>
                <a:gd name="T50" fmla="*/ 12 w 368"/>
                <a:gd name="T51" fmla="*/ 552 h 595"/>
                <a:gd name="T52" fmla="*/ 0 w 368"/>
                <a:gd name="T53" fmla="*/ 511 h 595"/>
                <a:gd name="T54" fmla="*/ 18 w 368"/>
                <a:gd name="T55" fmla="*/ 498 h 595"/>
                <a:gd name="T56" fmla="*/ 16 w 368"/>
                <a:gd name="T57" fmla="*/ 471 h 595"/>
                <a:gd name="T58" fmla="*/ 3 w 368"/>
                <a:gd name="T59" fmla="*/ 423 h 595"/>
                <a:gd name="T60" fmla="*/ 15 w 368"/>
                <a:gd name="T61" fmla="*/ 405 h 595"/>
                <a:gd name="T62" fmla="*/ 11 w 368"/>
                <a:gd name="T63" fmla="*/ 303 h 595"/>
                <a:gd name="T64" fmla="*/ 19 w 368"/>
                <a:gd name="T65" fmla="*/ 252 h 595"/>
                <a:gd name="T66" fmla="*/ 51 w 368"/>
                <a:gd name="T67" fmla="*/ 229 h 595"/>
                <a:gd name="T68" fmla="*/ 60 w 368"/>
                <a:gd name="T69" fmla="*/ 163 h 595"/>
                <a:gd name="T70" fmla="*/ 106 w 368"/>
                <a:gd name="T71" fmla="*/ 0 h 595"/>
                <a:gd name="T72" fmla="*/ 128 w 368"/>
                <a:gd name="T73" fmla="*/ 0 h 595"/>
                <a:gd name="T74" fmla="*/ 136 w 368"/>
                <a:gd name="T75" fmla="*/ 14 h 595"/>
                <a:gd name="T76" fmla="*/ 169 w 368"/>
                <a:gd name="T77" fmla="*/ 14 h 595"/>
                <a:gd name="T78" fmla="*/ 206 w 368"/>
                <a:gd name="T79" fmla="*/ 25 h 595"/>
                <a:gd name="T80" fmla="*/ 227 w 368"/>
                <a:gd name="T81" fmla="*/ 46 h 595"/>
                <a:gd name="T82" fmla="*/ 237 w 368"/>
                <a:gd name="T83" fmla="*/ 75 h 595"/>
                <a:gd name="T84" fmla="*/ 249 w 368"/>
                <a:gd name="T85" fmla="*/ 84 h 595"/>
                <a:gd name="T86" fmla="*/ 274 w 368"/>
                <a:gd name="T87" fmla="*/ 75 h 595"/>
                <a:gd name="T88" fmla="*/ 296 w 368"/>
                <a:gd name="T89" fmla="*/ 87 h 595"/>
                <a:gd name="T90" fmla="*/ 325 w 368"/>
                <a:gd name="T91" fmla="*/ 97 h 595"/>
                <a:gd name="T92" fmla="*/ 362 w 368"/>
                <a:gd name="T93" fmla="*/ 9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8" h="595">
                  <a:moveTo>
                    <a:pt x="362" y="91"/>
                  </a:moveTo>
                  <a:lnTo>
                    <a:pt x="368" y="113"/>
                  </a:lnTo>
                  <a:lnTo>
                    <a:pt x="354" y="127"/>
                  </a:lnTo>
                  <a:lnTo>
                    <a:pt x="340" y="140"/>
                  </a:lnTo>
                  <a:lnTo>
                    <a:pt x="321" y="168"/>
                  </a:lnTo>
                  <a:lnTo>
                    <a:pt x="307" y="210"/>
                  </a:lnTo>
                  <a:lnTo>
                    <a:pt x="303" y="218"/>
                  </a:lnTo>
                  <a:lnTo>
                    <a:pt x="337" y="276"/>
                  </a:lnTo>
                  <a:lnTo>
                    <a:pt x="340" y="298"/>
                  </a:lnTo>
                  <a:lnTo>
                    <a:pt x="332" y="323"/>
                  </a:lnTo>
                  <a:lnTo>
                    <a:pt x="328" y="338"/>
                  </a:lnTo>
                  <a:lnTo>
                    <a:pt x="332" y="367"/>
                  </a:lnTo>
                  <a:lnTo>
                    <a:pt x="350" y="401"/>
                  </a:lnTo>
                  <a:lnTo>
                    <a:pt x="362" y="416"/>
                  </a:lnTo>
                  <a:lnTo>
                    <a:pt x="354" y="438"/>
                  </a:lnTo>
                  <a:lnTo>
                    <a:pt x="310" y="487"/>
                  </a:lnTo>
                  <a:lnTo>
                    <a:pt x="300" y="534"/>
                  </a:lnTo>
                  <a:lnTo>
                    <a:pt x="307" y="564"/>
                  </a:lnTo>
                  <a:lnTo>
                    <a:pt x="295" y="564"/>
                  </a:lnTo>
                  <a:lnTo>
                    <a:pt x="283" y="565"/>
                  </a:lnTo>
                  <a:lnTo>
                    <a:pt x="255" y="582"/>
                  </a:lnTo>
                  <a:lnTo>
                    <a:pt x="222" y="589"/>
                  </a:lnTo>
                  <a:lnTo>
                    <a:pt x="151" y="595"/>
                  </a:lnTo>
                  <a:lnTo>
                    <a:pt x="107" y="580"/>
                  </a:lnTo>
                  <a:lnTo>
                    <a:pt x="63" y="573"/>
                  </a:lnTo>
                  <a:lnTo>
                    <a:pt x="12" y="552"/>
                  </a:lnTo>
                  <a:lnTo>
                    <a:pt x="0" y="511"/>
                  </a:lnTo>
                  <a:lnTo>
                    <a:pt x="18" y="498"/>
                  </a:lnTo>
                  <a:lnTo>
                    <a:pt x="16" y="471"/>
                  </a:lnTo>
                  <a:lnTo>
                    <a:pt x="3" y="423"/>
                  </a:lnTo>
                  <a:lnTo>
                    <a:pt x="15" y="405"/>
                  </a:lnTo>
                  <a:lnTo>
                    <a:pt x="11" y="303"/>
                  </a:lnTo>
                  <a:lnTo>
                    <a:pt x="19" y="252"/>
                  </a:lnTo>
                  <a:lnTo>
                    <a:pt x="51" y="229"/>
                  </a:lnTo>
                  <a:lnTo>
                    <a:pt x="60" y="163"/>
                  </a:lnTo>
                  <a:lnTo>
                    <a:pt x="106" y="0"/>
                  </a:lnTo>
                  <a:lnTo>
                    <a:pt x="128" y="0"/>
                  </a:lnTo>
                  <a:lnTo>
                    <a:pt x="136" y="14"/>
                  </a:lnTo>
                  <a:lnTo>
                    <a:pt x="169" y="14"/>
                  </a:lnTo>
                  <a:lnTo>
                    <a:pt x="206" y="25"/>
                  </a:lnTo>
                  <a:lnTo>
                    <a:pt x="227" y="46"/>
                  </a:lnTo>
                  <a:lnTo>
                    <a:pt x="237" y="75"/>
                  </a:lnTo>
                  <a:lnTo>
                    <a:pt x="249" y="84"/>
                  </a:lnTo>
                  <a:lnTo>
                    <a:pt x="274" y="75"/>
                  </a:lnTo>
                  <a:lnTo>
                    <a:pt x="296" y="87"/>
                  </a:lnTo>
                  <a:lnTo>
                    <a:pt x="325" y="97"/>
                  </a:lnTo>
                  <a:lnTo>
                    <a:pt x="362" y="91"/>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91" name="Freeform 10"/>
            <p:cNvSpPr>
              <a:spLocks/>
            </p:cNvSpPr>
            <p:nvPr/>
          </p:nvSpPr>
          <p:spPr bwMode="auto">
            <a:xfrm>
              <a:off x="1926084" y="3140301"/>
              <a:ext cx="365631" cy="374521"/>
            </a:xfrm>
            <a:custGeom>
              <a:avLst/>
              <a:gdLst>
                <a:gd name="T0" fmla="*/ 258 w 581"/>
                <a:gd name="T1" fmla="*/ 596 h 596"/>
                <a:gd name="T2" fmla="*/ 280 w 581"/>
                <a:gd name="T3" fmla="*/ 574 h 596"/>
                <a:gd name="T4" fmla="*/ 305 w 581"/>
                <a:gd name="T5" fmla="*/ 565 h 596"/>
                <a:gd name="T6" fmla="*/ 323 w 581"/>
                <a:gd name="T7" fmla="*/ 565 h 596"/>
                <a:gd name="T8" fmla="*/ 323 w 581"/>
                <a:gd name="T9" fmla="*/ 531 h 596"/>
                <a:gd name="T10" fmla="*/ 342 w 581"/>
                <a:gd name="T11" fmla="*/ 511 h 596"/>
                <a:gd name="T12" fmla="*/ 376 w 581"/>
                <a:gd name="T13" fmla="*/ 506 h 596"/>
                <a:gd name="T14" fmla="*/ 455 w 581"/>
                <a:gd name="T15" fmla="*/ 502 h 596"/>
                <a:gd name="T16" fmla="*/ 493 w 581"/>
                <a:gd name="T17" fmla="*/ 506 h 596"/>
                <a:gd name="T18" fmla="*/ 525 w 581"/>
                <a:gd name="T19" fmla="*/ 490 h 596"/>
                <a:gd name="T20" fmla="*/ 546 w 581"/>
                <a:gd name="T21" fmla="*/ 490 h 596"/>
                <a:gd name="T22" fmla="*/ 563 w 581"/>
                <a:gd name="T23" fmla="*/ 481 h 596"/>
                <a:gd name="T24" fmla="*/ 581 w 581"/>
                <a:gd name="T25" fmla="*/ 469 h 596"/>
                <a:gd name="T26" fmla="*/ 568 w 581"/>
                <a:gd name="T27" fmla="*/ 440 h 596"/>
                <a:gd name="T28" fmla="*/ 556 w 581"/>
                <a:gd name="T29" fmla="*/ 452 h 596"/>
                <a:gd name="T30" fmla="*/ 543 w 581"/>
                <a:gd name="T31" fmla="*/ 447 h 596"/>
                <a:gd name="T32" fmla="*/ 525 w 581"/>
                <a:gd name="T33" fmla="*/ 440 h 596"/>
                <a:gd name="T34" fmla="*/ 534 w 581"/>
                <a:gd name="T35" fmla="*/ 400 h 596"/>
                <a:gd name="T36" fmla="*/ 546 w 581"/>
                <a:gd name="T37" fmla="*/ 389 h 596"/>
                <a:gd name="T38" fmla="*/ 544 w 581"/>
                <a:gd name="T39" fmla="*/ 371 h 596"/>
                <a:gd name="T40" fmla="*/ 514 w 581"/>
                <a:gd name="T41" fmla="*/ 333 h 596"/>
                <a:gd name="T42" fmla="*/ 489 w 581"/>
                <a:gd name="T43" fmla="*/ 304 h 596"/>
                <a:gd name="T44" fmla="*/ 459 w 581"/>
                <a:gd name="T45" fmla="*/ 285 h 596"/>
                <a:gd name="T46" fmla="*/ 459 w 581"/>
                <a:gd name="T47" fmla="*/ 261 h 596"/>
                <a:gd name="T48" fmla="*/ 465 w 581"/>
                <a:gd name="T49" fmla="*/ 230 h 596"/>
                <a:gd name="T50" fmla="*/ 472 w 581"/>
                <a:gd name="T51" fmla="*/ 191 h 596"/>
                <a:gd name="T52" fmla="*/ 453 w 581"/>
                <a:gd name="T53" fmla="*/ 167 h 596"/>
                <a:gd name="T54" fmla="*/ 461 w 581"/>
                <a:gd name="T55" fmla="*/ 109 h 596"/>
                <a:gd name="T56" fmla="*/ 450 w 581"/>
                <a:gd name="T57" fmla="*/ 29 h 596"/>
                <a:gd name="T58" fmla="*/ 408 w 581"/>
                <a:gd name="T59" fmla="*/ 0 h 596"/>
                <a:gd name="T60" fmla="*/ 364 w 581"/>
                <a:gd name="T61" fmla="*/ 25 h 596"/>
                <a:gd name="T62" fmla="*/ 342 w 581"/>
                <a:gd name="T63" fmla="*/ 4 h 596"/>
                <a:gd name="T64" fmla="*/ 326 w 581"/>
                <a:gd name="T65" fmla="*/ 18 h 596"/>
                <a:gd name="T66" fmla="*/ 335 w 581"/>
                <a:gd name="T67" fmla="*/ 40 h 596"/>
                <a:gd name="T68" fmla="*/ 315 w 581"/>
                <a:gd name="T69" fmla="*/ 92 h 596"/>
                <a:gd name="T70" fmla="*/ 289 w 581"/>
                <a:gd name="T71" fmla="*/ 125 h 596"/>
                <a:gd name="T72" fmla="*/ 293 w 581"/>
                <a:gd name="T73" fmla="*/ 148 h 596"/>
                <a:gd name="T74" fmla="*/ 239 w 581"/>
                <a:gd name="T75" fmla="*/ 179 h 596"/>
                <a:gd name="T76" fmla="*/ 223 w 581"/>
                <a:gd name="T77" fmla="*/ 153 h 596"/>
                <a:gd name="T78" fmla="*/ 176 w 581"/>
                <a:gd name="T79" fmla="*/ 160 h 596"/>
                <a:gd name="T80" fmla="*/ 175 w 581"/>
                <a:gd name="T81" fmla="*/ 191 h 596"/>
                <a:gd name="T82" fmla="*/ 136 w 581"/>
                <a:gd name="T83" fmla="*/ 191 h 596"/>
                <a:gd name="T84" fmla="*/ 107 w 581"/>
                <a:gd name="T85" fmla="*/ 224 h 596"/>
                <a:gd name="T86" fmla="*/ 70 w 581"/>
                <a:gd name="T87" fmla="*/ 244 h 596"/>
                <a:gd name="T88" fmla="*/ 50 w 581"/>
                <a:gd name="T89" fmla="*/ 257 h 596"/>
                <a:gd name="T90" fmla="*/ 0 w 581"/>
                <a:gd name="T91" fmla="*/ 314 h 596"/>
                <a:gd name="T92" fmla="*/ 31 w 581"/>
                <a:gd name="T93" fmla="*/ 326 h 596"/>
                <a:gd name="T94" fmla="*/ 70 w 581"/>
                <a:gd name="T95" fmla="*/ 381 h 596"/>
                <a:gd name="T96" fmla="*/ 109 w 581"/>
                <a:gd name="T97" fmla="*/ 386 h 596"/>
                <a:gd name="T98" fmla="*/ 126 w 581"/>
                <a:gd name="T99" fmla="*/ 409 h 596"/>
                <a:gd name="T100" fmla="*/ 119 w 581"/>
                <a:gd name="T101" fmla="*/ 434 h 596"/>
                <a:gd name="T102" fmla="*/ 122 w 581"/>
                <a:gd name="T103" fmla="*/ 459 h 596"/>
                <a:gd name="T104" fmla="*/ 148 w 581"/>
                <a:gd name="T105" fmla="*/ 484 h 596"/>
                <a:gd name="T106" fmla="*/ 197 w 581"/>
                <a:gd name="T107" fmla="*/ 556 h 596"/>
                <a:gd name="T108" fmla="*/ 227 w 581"/>
                <a:gd name="T109" fmla="*/ 560 h 596"/>
                <a:gd name="T110" fmla="*/ 258 w 581"/>
                <a:gd name="T111" fmla="*/ 596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81" h="596">
                  <a:moveTo>
                    <a:pt x="258" y="596"/>
                  </a:moveTo>
                  <a:lnTo>
                    <a:pt x="280" y="574"/>
                  </a:lnTo>
                  <a:lnTo>
                    <a:pt x="305" y="565"/>
                  </a:lnTo>
                  <a:lnTo>
                    <a:pt x="323" y="565"/>
                  </a:lnTo>
                  <a:lnTo>
                    <a:pt x="323" y="531"/>
                  </a:lnTo>
                  <a:lnTo>
                    <a:pt x="342" y="511"/>
                  </a:lnTo>
                  <a:lnTo>
                    <a:pt x="376" y="506"/>
                  </a:lnTo>
                  <a:lnTo>
                    <a:pt x="455" y="502"/>
                  </a:lnTo>
                  <a:lnTo>
                    <a:pt x="493" y="506"/>
                  </a:lnTo>
                  <a:lnTo>
                    <a:pt x="525" y="490"/>
                  </a:lnTo>
                  <a:lnTo>
                    <a:pt x="546" y="490"/>
                  </a:lnTo>
                  <a:lnTo>
                    <a:pt x="563" y="481"/>
                  </a:lnTo>
                  <a:lnTo>
                    <a:pt x="581" y="469"/>
                  </a:lnTo>
                  <a:lnTo>
                    <a:pt x="568" y="440"/>
                  </a:lnTo>
                  <a:lnTo>
                    <a:pt x="556" y="452"/>
                  </a:lnTo>
                  <a:lnTo>
                    <a:pt x="543" y="447"/>
                  </a:lnTo>
                  <a:lnTo>
                    <a:pt x="525" y="440"/>
                  </a:lnTo>
                  <a:lnTo>
                    <a:pt x="534" y="400"/>
                  </a:lnTo>
                  <a:lnTo>
                    <a:pt x="546" y="389"/>
                  </a:lnTo>
                  <a:lnTo>
                    <a:pt x="544" y="371"/>
                  </a:lnTo>
                  <a:lnTo>
                    <a:pt x="514" y="333"/>
                  </a:lnTo>
                  <a:lnTo>
                    <a:pt x="489" y="304"/>
                  </a:lnTo>
                  <a:lnTo>
                    <a:pt x="459" y="285"/>
                  </a:lnTo>
                  <a:lnTo>
                    <a:pt x="459" y="261"/>
                  </a:lnTo>
                  <a:lnTo>
                    <a:pt x="465" y="230"/>
                  </a:lnTo>
                  <a:lnTo>
                    <a:pt x="472" y="191"/>
                  </a:lnTo>
                  <a:lnTo>
                    <a:pt x="453" y="167"/>
                  </a:lnTo>
                  <a:lnTo>
                    <a:pt x="461" y="109"/>
                  </a:lnTo>
                  <a:lnTo>
                    <a:pt x="450" y="29"/>
                  </a:lnTo>
                  <a:lnTo>
                    <a:pt x="408" y="0"/>
                  </a:lnTo>
                  <a:lnTo>
                    <a:pt x="364" y="25"/>
                  </a:lnTo>
                  <a:lnTo>
                    <a:pt x="342" y="4"/>
                  </a:lnTo>
                  <a:lnTo>
                    <a:pt x="326" y="18"/>
                  </a:lnTo>
                  <a:lnTo>
                    <a:pt x="335" y="40"/>
                  </a:lnTo>
                  <a:lnTo>
                    <a:pt x="315" y="92"/>
                  </a:lnTo>
                  <a:lnTo>
                    <a:pt x="289" y="125"/>
                  </a:lnTo>
                  <a:lnTo>
                    <a:pt x="293" y="148"/>
                  </a:lnTo>
                  <a:lnTo>
                    <a:pt x="239" y="179"/>
                  </a:lnTo>
                  <a:lnTo>
                    <a:pt x="223" y="153"/>
                  </a:lnTo>
                  <a:lnTo>
                    <a:pt x="176" y="160"/>
                  </a:lnTo>
                  <a:lnTo>
                    <a:pt x="175" y="191"/>
                  </a:lnTo>
                  <a:lnTo>
                    <a:pt x="136" y="191"/>
                  </a:lnTo>
                  <a:lnTo>
                    <a:pt x="107" y="224"/>
                  </a:lnTo>
                  <a:lnTo>
                    <a:pt x="70" y="244"/>
                  </a:lnTo>
                  <a:lnTo>
                    <a:pt x="50" y="257"/>
                  </a:lnTo>
                  <a:lnTo>
                    <a:pt x="0" y="314"/>
                  </a:lnTo>
                  <a:lnTo>
                    <a:pt x="31" y="326"/>
                  </a:lnTo>
                  <a:lnTo>
                    <a:pt x="70" y="381"/>
                  </a:lnTo>
                  <a:lnTo>
                    <a:pt x="109" y="386"/>
                  </a:lnTo>
                  <a:lnTo>
                    <a:pt x="126" y="409"/>
                  </a:lnTo>
                  <a:lnTo>
                    <a:pt x="119" y="434"/>
                  </a:lnTo>
                  <a:lnTo>
                    <a:pt x="122" y="459"/>
                  </a:lnTo>
                  <a:lnTo>
                    <a:pt x="148" y="484"/>
                  </a:lnTo>
                  <a:lnTo>
                    <a:pt x="197" y="556"/>
                  </a:lnTo>
                  <a:lnTo>
                    <a:pt x="227" y="560"/>
                  </a:lnTo>
                  <a:lnTo>
                    <a:pt x="258" y="596"/>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92" name="Freeform 22"/>
            <p:cNvSpPr>
              <a:spLocks/>
            </p:cNvSpPr>
            <p:nvPr/>
          </p:nvSpPr>
          <p:spPr bwMode="auto">
            <a:xfrm>
              <a:off x="1760494" y="2081193"/>
              <a:ext cx="276168" cy="193374"/>
            </a:xfrm>
            <a:custGeom>
              <a:avLst/>
              <a:gdLst>
                <a:gd name="T0" fmla="*/ 71 w 440"/>
                <a:gd name="T1" fmla="*/ 0 h 307"/>
                <a:gd name="T2" fmla="*/ 97 w 440"/>
                <a:gd name="T3" fmla="*/ 17 h 307"/>
                <a:gd name="T4" fmla="*/ 126 w 440"/>
                <a:gd name="T5" fmla="*/ 37 h 307"/>
                <a:gd name="T6" fmla="*/ 158 w 440"/>
                <a:gd name="T7" fmla="*/ 67 h 307"/>
                <a:gd name="T8" fmla="*/ 186 w 440"/>
                <a:gd name="T9" fmla="*/ 78 h 307"/>
                <a:gd name="T10" fmla="*/ 229 w 440"/>
                <a:gd name="T11" fmla="*/ 83 h 307"/>
                <a:gd name="T12" fmla="*/ 279 w 440"/>
                <a:gd name="T13" fmla="*/ 124 h 307"/>
                <a:gd name="T14" fmla="*/ 311 w 440"/>
                <a:gd name="T15" fmla="*/ 106 h 307"/>
                <a:gd name="T16" fmla="*/ 353 w 440"/>
                <a:gd name="T17" fmla="*/ 127 h 307"/>
                <a:gd name="T18" fmla="*/ 365 w 440"/>
                <a:gd name="T19" fmla="*/ 152 h 307"/>
                <a:gd name="T20" fmla="*/ 374 w 440"/>
                <a:gd name="T21" fmla="*/ 180 h 307"/>
                <a:gd name="T22" fmla="*/ 426 w 440"/>
                <a:gd name="T23" fmla="*/ 182 h 307"/>
                <a:gd name="T24" fmla="*/ 440 w 440"/>
                <a:gd name="T25" fmla="*/ 202 h 307"/>
                <a:gd name="T26" fmla="*/ 436 w 440"/>
                <a:gd name="T27" fmla="*/ 236 h 307"/>
                <a:gd name="T28" fmla="*/ 403 w 440"/>
                <a:gd name="T29" fmla="*/ 241 h 307"/>
                <a:gd name="T30" fmla="*/ 402 w 440"/>
                <a:gd name="T31" fmla="*/ 286 h 307"/>
                <a:gd name="T32" fmla="*/ 380 w 440"/>
                <a:gd name="T33" fmla="*/ 307 h 307"/>
                <a:gd name="T34" fmla="*/ 353 w 440"/>
                <a:gd name="T35" fmla="*/ 306 h 307"/>
                <a:gd name="T36" fmla="*/ 323 w 440"/>
                <a:gd name="T37" fmla="*/ 293 h 307"/>
                <a:gd name="T38" fmla="*/ 316 w 440"/>
                <a:gd name="T39" fmla="*/ 248 h 307"/>
                <a:gd name="T40" fmla="*/ 314 w 440"/>
                <a:gd name="T41" fmla="*/ 230 h 307"/>
                <a:gd name="T42" fmla="*/ 260 w 440"/>
                <a:gd name="T43" fmla="*/ 224 h 307"/>
                <a:gd name="T44" fmla="*/ 194 w 440"/>
                <a:gd name="T45" fmla="*/ 230 h 307"/>
                <a:gd name="T46" fmla="*/ 180 w 440"/>
                <a:gd name="T47" fmla="*/ 262 h 307"/>
                <a:gd name="T48" fmla="*/ 164 w 440"/>
                <a:gd name="T49" fmla="*/ 285 h 307"/>
                <a:gd name="T50" fmla="*/ 128 w 440"/>
                <a:gd name="T51" fmla="*/ 296 h 307"/>
                <a:gd name="T52" fmla="*/ 116 w 440"/>
                <a:gd name="T53" fmla="*/ 288 h 307"/>
                <a:gd name="T54" fmla="*/ 111 w 440"/>
                <a:gd name="T55" fmla="*/ 248 h 307"/>
                <a:gd name="T56" fmla="*/ 111 w 440"/>
                <a:gd name="T57" fmla="*/ 230 h 307"/>
                <a:gd name="T58" fmla="*/ 97 w 440"/>
                <a:gd name="T59" fmla="*/ 227 h 307"/>
                <a:gd name="T60" fmla="*/ 82 w 440"/>
                <a:gd name="T61" fmla="*/ 241 h 307"/>
                <a:gd name="T62" fmla="*/ 75 w 440"/>
                <a:gd name="T63" fmla="*/ 281 h 307"/>
                <a:gd name="T64" fmla="*/ 48 w 440"/>
                <a:gd name="T65" fmla="*/ 295 h 307"/>
                <a:gd name="T66" fmla="*/ 27 w 440"/>
                <a:gd name="T67" fmla="*/ 287 h 307"/>
                <a:gd name="T68" fmla="*/ 24 w 440"/>
                <a:gd name="T69" fmla="*/ 240 h 307"/>
                <a:gd name="T70" fmla="*/ 28 w 440"/>
                <a:gd name="T71" fmla="*/ 214 h 307"/>
                <a:gd name="T72" fmla="*/ 16 w 440"/>
                <a:gd name="T73" fmla="*/ 193 h 307"/>
                <a:gd name="T74" fmla="*/ 0 w 440"/>
                <a:gd name="T75" fmla="*/ 168 h 307"/>
                <a:gd name="T76" fmla="*/ 0 w 440"/>
                <a:gd name="T77" fmla="*/ 142 h 307"/>
                <a:gd name="T78" fmla="*/ 28 w 440"/>
                <a:gd name="T79" fmla="*/ 122 h 307"/>
                <a:gd name="T80" fmla="*/ 24 w 440"/>
                <a:gd name="T81" fmla="*/ 83 h 307"/>
                <a:gd name="T82" fmla="*/ 6 w 440"/>
                <a:gd name="T83" fmla="*/ 50 h 307"/>
                <a:gd name="T84" fmla="*/ 11 w 440"/>
                <a:gd name="T85" fmla="*/ 31 h 307"/>
                <a:gd name="T86" fmla="*/ 71 w 440"/>
                <a:gd name="T87"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0" h="307">
                  <a:moveTo>
                    <a:pt x="71" y="0"/>
                  </a:moveTo>
                  <a:lnTo>
                    <a:pt x="97" y="17"/>
                  </a:lnTo>
                  <a:lnTo>
                    <a:pt x="126" y="37"/>
                  </a:lnTo>
                  <a:lnTo>
                    <a:pt x="158" y="67"/>
                  </a:lnTo>
                  <a:lnTo>
                    <a:pt x="186" y="78"/>
                  </a:lnTo>
                  <a:lnTo>
                    <a:pt x="229" y="83"/>
                  </a:lnTo>
                  <a:lnTo>
                    <a:pt x="279" y="124"/>
                  </a:lnTo>
                  <a:lnTo>
                    <a:pt x="311" y="106"/>
                  </a:lnTo>
                  <a:lnTo>
                    <a:pt x="353" y="127"/>
                  </a:lnTo>
                  <a:lnTo>
                    <a:pt x="365" y="152"/>
                  </a:lnTo>
                  <a:lnTo>
                    <a:pt x="374" y="180"/>
                  </a:lnTo>
                  <a:lnTo>
                    <a:pt x="426" y="182"/>
                  </a:lnTo>
                  <a:lnTo>
                    <a:pt x="440" y="202"/>
                  </a:lnTo>
                  <a:lnTo>
                    <a:pt x="436" y="236"/>
                  </a:lnTo>
                  <a:lnTo>
                    <a:pt x="403" y="241"/>
                  </a:lnTo>
                  <a:lnTo>
                    <a:pt x="402" y="286"/>
                  </a:lnTo>
                  <a:lnTo>
                    <a:pt x="380" y="307"/>
                  </a:lnTo>
                  <a:lnTo>
                    <a:pt x="353" y="306"/>
                  </a:lnTo>
                  <a:lnTo>
                    <a:pt x="323" y="293"/>
                  </a:lnTo>
                  <a:lnTo>
                    <a:pt x="316" y="248"/>
                  </a:lnTo>
                  <a:lnTo>
                    <a:pt x="314" y="230"/>
                  </a:lnTo>
                  <a:lnTo>
                    <a:pt x="260" y="224"/>
                  </a:lnTo>
                  <a:lnTo>
                    <a:pt x="194" y="230"/>
                  </a:lnTo>
                  <a:lnTo>
                    <a:pt x="180" y="262"/>
                  </a:lnTo>
                  <a:lnTo>
                    <a:pt x="164" y="285"/>
                  </a:lnTo>
                  <a:lnTo>
                    <a:pt x="128" y="296"/>
                  </a:lnTo>
                  <a:lnTo>
                    <a:pt x="116" y="288"/>
                  </a:lnTo>
                  <a:lnTo>
                    <a:pt x="111" y="248"/>
                  </a:lnTo>
                  <a:lnTo>
                    <a:pt x="111" y="230"/>
                  </a:lnTo>
                  <a:lnTo>
                    <a:pt x="97" y="227"/>
                  </a:lnTo>
                  <a:lnTo>
                    <a:pt x="82" y="241"/>
                  </a:lnTo>
                  <a:lnTo>
                    <a:pt x="75" y="281"/>
                  </a:lnTo>
                  <a:lnTo>
                    <a:pt x="48" y="295"/>
                  </a:lnTo>
                  <a:lnTo>
                    <a:pt x="27" y="287"/>
                  </a:lnTo>
                  <a:lnTo>
                    <a:pt x="24" y="240"/>
                  </a:lnTo>
                  <a:lnTo>
                    <a:pt x="28" y="214"/>
                  </a:lnTo>
                  <a:lnTo>
                    <a:pt x="16" y="193"/>
                  </a:lnTo>
                  <a:lnTo>
                    <a:pt x="0" y="168"/>
                  </a:lnTo>
                  <a:lnTo>
                    <a:pt x="0" y="142"/>
                  </a:lnTo>
                  <a:lnTo>
                    <a:pt x="28" y="122"/>
                  </a:lnTo>
                  <a:lnTo>
                    <a:pt x="24" y="83"/>
                  </a:lnTo>
                  <a:lnTo>
                    <a:pt x="6" y="50"/>
                  </a:lnTo>
                  <a:lnTo>
                    <a:pt x="11" y="31"/>
                  </a:lnTo>
                  <a:lnTo>
                    <a:pt x="71" y="0"/>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93" name="Freeform 6"/>
            <p:cNvSpPr>
              <a:spLocks/>
            </p:cNvSpPr>
            <p:nvPr/>
          </p:nvSpPr>
          <p:spPr bwMode="auto">
            <a:xfrm>
              <a:off x="1447095" y="2489611"/>
              <a:ext cx="318399" cy="331736"/>
            </a:xfrm>
            <a:custGeom>
              <a:avLst/>
              <a:gdLst>
                <a:gd name="T0" fmla="*/ 17 w 507"/>
                <a:gd name="T1" fmla="*/ 418 h 528"/>
                <a:gd name="T2" fmla="*/ 0 w 507"/>
                <a:gd name="T3" fmla="*/ 396 h 528"/>
                <a:gd name="T4" fmla="*/ 0 w 507"/>
                <a:gd name="T5" fmla="*/ 386 h 528"/>
                <a:gd name="T6" fmla="*/ 16 w 507"/>
                <a:gd name="T7" fmla="*/ 376 h 528"/>
                <a:gd name="T8" fmla="*/ 35 w 507"/>
                <a:gd name="T9" fmla="*/ 345 h 528"/>
                <a:gd name="T10" fmla="*/ 84 w 507"/>
                <a:gd name="T11" fmla="*/ 305 h 528"/>
                <a:gd name="T12" fmla="*/ 77 w 507"/>
                <a:gd name="T13" fmla="*/ 276 h 528"/>
                <a:gd name="T14" fmla="*/ 147 w 507"/>
                <a:gd name="T15" fmla="*/ 207 h 528"/>
                <a:gd name="T16" fmla="*/ 169 w 507"/>
                <a:gd name="T17" fmla="*/ 173 h 528"/>
                <a:gd name="T18" fmla="*/ 197 w 507"/>
                <a:gd name="T19" fmla="*/ 164 h 528"/>
                <a:gd name="T20" fmla="*/ 199 w 507"/>
                <a:gd name="T21" fmla="*/ 125 h 528"/>
                <a:gd name="T22" fmla="*/ 231 w 507"/>
                <a:gd name="T23" fmla="*/ 102 h 528"/>
                <a:gd name="T24" fmla="*/ 342 w 507"/>
                <a:gd name="T25" fmla="*/ 0 h 528"/>
                <a:gd name="T26" fmla="*/ 354 w 507"/>
                <a:gd name="T27" fmla="*/ 2 h 528"/>
                <a:gd name="T28" fmla="*/ 353 w 507"/>
                <a:gd name="T29" fmla="*/ 15 h 528"/>
                <a:gd name="T30" fmla="*/ 394 w 507"/>
                <a:gd name="T31" fmla="*/ 57 h 528"/>
                <a:gd name="T32" fmla="*/ 384 w 507"/>
                <a:gd name="T33" fmla="*/ 86 h 528"/>
                <a:gd name="T34" fmla="*/ 378 w 507"/>
                <a:gd name="T35" fmla="*/ 113 h 528"/>
                <a:gd name="T36" fmla="*/ 418 w 507"/>
                <a:gd name="T37" fmla="*/ 225 h 528"/>
                <a:gd name="T38" fmla="*/ 416 w 507"/>
                <a:gd name="T39" fmla="*/ 242 h 528"/>
                <a:gd name="T40" fmla="*/ 444 w 507"/>
                <a:gd name="T41" fmla="*/ 251 h 528"/>
                <a:gd name="T42" fmla="*/ 473 w 507"/>
                <a:gd name="T43" fmla="*/ 392 h 528"/>
                <a:gd name="T44" fmla="*/ 507 w 507"/>
                <a:gd name="T45" fmla="*/ 418 h 528"/>
                <a:gd name="T46" fmla="*/ 507 w 507"/>
                <a:gd name="T47" fmla="*/ 443 h 528"/>
                <a:gd name="T48" fmla="*/ 464 w 507"/>
                <a:gd name="T49" fmla="*/ 456 h 528"/>
                <a:gd name="T50" fmla="*/ 412 w 507"/>
                <a:gd name="T51" fmla="*/ 456 h 528"/>
                <a:gd name="T52" fmla="*/ 321 w 507"/>
                <a:gd name="T53" fmla="*/ 528 h 528"/>
                <a:gd name="T54" fmla="*/ 309 w 507"/>
                <a:gd name="T55" fmla="*/ 502 h 528"/>
                <a:gd name="T56" fmla="*/ 330 w 507"/>
                <a:gd name="T57" fmla="*/ 471 h 528"/>
                <a:gd name="T58" fmla="*/ 322 w 507"/>
                <a:gd name="T59" fmla="*/ 446 h 528"/>
                <a:gd name="T60" fmla="*/ 237 w 507"/>
                <a:gd name="T61" fmla="*/ 430 h 528"/>
                <a:gd name="T62" fmla="*/ 148 w 507"/>
                <a:gd name="T63" fmla="*/ 375 h 528"/>
                <a:gd name="T64" fmla="*/ 90 w 507"/>
                <a:gd name="T65" fmla="*/ 403 h 528"/>
                <a:gd name="T66" fmla="*/ 17 w 507"/>
                <a:gd name="T67" fmla="*/ 418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7" h="528">
                  <a:moveTo>
                    <a:pt x="17" y="418"/>
                  </a:moveTo>
                  <a:lnTo>
                    <a:pt x="0" y="396"/>
                  </a:lnTo>
                  <a:lnTo>
                    <a:pt x="0" y="386"/>
                  </a:lnTo>
                  <a:lnTo>
                    <a:pt x="16" y="376"/>
                  </a:lnTo>
                  <a:lnTo>
                    <a:pt x="35" y="345"/>
                  </a:lnTo>
                  <a:lnTo>
                    <a:pt x="84" y="305"/>
                  </a:lnTo>
                  <a:lnTo>
                    <a:pt x="77" y="276"/>
                  </a:lnTo>
                  <a:lnTo>
                    <a:pt x="147" y="207"/>
                  </a:lnTo>
                  <a:lnTo>
                    <a:pt x="169" y="173"/>
                  </a:lnTo>
                  <a:lnTo>
                    <a:pt x="197" y="164"/>
                  </a:lnTo>
                  <a:lnTo>
                    <a:pt x="199" y="125"/>
                  </a:lnTo>
                  <a:lnTo>
                    <a:pt x="231" y="102"/>
                  </a:lnTo>
                  <a:lnTo>
                    <a:pt x="342" y="0"/>
                  </a:lnTo>
                  <a:lnTo>
                    <a:pt x="354" y="2"/>
                  </a:lnTo>
                  <a:lnTo>
                    <a:pt x="353" y="15"/>
                  </a:lnTo>
                  <a:lnTo>
                    <a:pt x="394" y="57"/>
                  </a:lnTo>
                  <a:lnTo>
                    <a:pt x="384" y="86"/>
                  </a:lnTo>
                  <a:lnTo>
                    <a:pt x="378" y="113"/>
                  </a:lnTo>
                  <a:lnTo>
                    <a:pt x="418" y="225"/>
                  </a:lnTo>
                  <a:lnTo>
                    <a:pt x="416" y="242"/>
                  </a:lnTo>
                  <a:lnTo>
                    <a:pt x="444" y="251"/>
                  </a:lnTo>
                  <a:lnTo>
                    <a:pt x="473" y="392"/>
                  </a:lnTo>
                  <a:lnTo>
                    <a:pt x="507" y="418"/>
                  </a:lnTo>
                  <a:lnTo>
                    <a:pt x="507" y="443"/>
                  </a:lnTo>
                  <a:lnTo>
                    <a:pt x="464" y="456"/>
                  </a:lnTo>
                  <a:lnTo>
                    <a:pt x="412" y="456"/>
                  </a:lnTo>
                  <a:lnTo>
                    <a:pt x="321" y="528"/>
                  </a:lnTo>
                  <a:lnTo>
                    <a:pt x="309" y="502"/>
                  </a:lnTo>
                  <a:lnTo>
                    <a:pt x="330" y="471"/>
                  </a:lnTo>
                  <a:lnTo>
                    <a:pt x="322" y="446"/>
                  </a:lnTo>
                  <a:lnTo>
                    <a:pt x="237" y="430"/>
                  </a:lnTo>
                  <a:lnTo>
                    <a:pt x="148" y="375"/>
                  </a:lnTo>
                  <a:lnTo>
                    <a:pt x="90" y="403"/>
                  </a:lnTo>
                  <a:lnTo>
                    <a:pt x="17" y="418"/>
                  </a:lnTo>
                  <a:close/>
                </a:path>
              </a:pathLst>
            </a:custGeom>
            <a:gradFill>
              <a:gsLst>
                <a:gs pos="0">
                  <a:schemeClr val="accent2">
                    <a:shade val="51000"/>
                    <a:satMod val="130000"/>
                  </a:schemeClr>
                </a:gs>
                <a:gs pos="100000">
                  <a:schemeClr val="accent2">
                    <a:shade val="94000"/>
                    <a:satMod val="135000"/>
                  </a:schemeClr>
                </a:gs>
              </a:gsLst>
            </a:gradFill>
            <a:ln w="12700">
              <a:headEnd/>
              <a:tailEnd/>
            </a:ln>
            <a:effectLst>
              <a:outerShdw blurRad="50800" dist="25400" dir="2700000" algn="tl" rotWithShape="0">
                <a:schemeClr val="tx1">
                  <a:alpha val="40000"/>
                </a:schemeClr>
              </a:outerShdw>
            </a:effectLst>
          </p:spPr>
          <p:style>
            <a:lnRef idx="1">
              <a:schemeClr val="accent2"/>
            </a:lnRef>
            <a:fillRef idx="3">
              <a:schemeClr val="accent2"/>
            </a:fillRef>
            <a:effectRef idx="2">
              <a:schemeClr val="accent2"/>
            </a:effectRef>
            <a:fontRef idx="minor">
              <a:schemeClr val="lt1"/>
            </a:fontRef>
          </p:style>
          <p:txBody>
            <a:bodyPr/>
            <a:lstStyle/>
            <a:p>
              <a:endParaRPr lang="es-ES"/>
            </a:p>
          </p:txBody>
        </p:sp>
        <p:sp>
          <p:nvSpPr>
            <p:cNvPr id="94" name="Freeform 33"/>
            <p:cNvSpPr>
              <a:spLocks/>
            </p:cNvSpPr>
            <p:nvPr/>
          </p:nvSpPr>
          <p:spPr bwMode="auto">
            <a:xfrm>
              <a:off x="731393" y="2066190"/>
              <a:ext cx="305619" cy="213933"/>
            </a:xfrm>
            <a:custGeom>
              <a:avLst/>
              <a:gdLst>
                <a:gd name="T0" fmla="*/ 33 w 614"/>
                <a:gd name="T1" fmla="*/ 16 h 430"/>
                <a:gd name="T2" fmla="*/ 69 w 614"/>
                <a:gd name="T3" fmla="*/ 0 h 430"/>
                <a:gd name="T4" fmla="*/ 112 w 614"/>
                <a:gd name="T5" fmla="*/ 6 h 430"/>
                <a:gd name="T6" fmla="*/ 130 w 614"/>
                <a:gd name="T7" fmla="*/ 66 h 430"/>
                <a:gd name="T8" fmla="*/ 190 w 614"/>
                <a:gd name="T9" fmla="*/ 86 h 430"/>
                <a:gd name="T10" fmla="*/ 248 w 614"/>
                <a:gd name="T11" fmla="*/ 97 h 430"/>
                <a:gd name="T12" fmla="*/ 305 w 614"/>
                <a:gd name="T13" fmla="*/ 117 h 430"/>
                <a:gd name="T14" fmla="*/ 395 w 614"/>
                <a:gd name="T15" fmla="*/ 110 h 430"/>
                <a:gd name="T16" fmla="*/ 432 w 614"/>
                <a:gd name="T17" fmla="*/ 100 h 430"/>
                <a:gd name="T18" fmla="*/ 469 w 614"/>
                <a:gd name="T19" fmla="*/ 79 h 430"/>
                <a:gd name="T20" fmla="*/ 501 w 614"/>
                <a:gd name="T21" fmla="*/ 77 h 430"/>
                <a:gd name="T22" fmla="*/ 518 w 614"/>
                <a:gd name="T23" fmla="*/ 93 h 430"/>
                <a:gd name="T24" fmla="*/ 542 w 614"/>
                <a:gd name="T25" fmla="*/ 90 h 430"/>
                <a:gd name="T26" fmla="*/ 560 w 614"/>
                <a:gd name="T27" fmla="*/ 90 h 430"/>
                <a:gd name="T28" fmla="*/ 598 w 614"/>
                <a:gd name="T29" fmla="*/ 134 h 430"/>
                <a:gd name="T30" fmla="*/ 614 w 614"/>
                <a:gd name="T31" fmla="*/ 199 h 430"/>
                <a:gd name="T32" fmla="*/ 609 w 614"/>
                <a:gd name="T33" fmla="*/ 213 h 430"/>
                <a:gd name="T34" fmla="*/ 586 w 614"/>
                <a:gd name="T35" fmla="*/ 213 h 430"/>
                <a:gd name="T36" fmla="*/ 511 w 614"/>
                <a:gd name="T37" fmla="*/ 338 h 430"/>
                <a:gd name="T38" fmla="*/ 480 w 614"/>
                <a:gd name="T39" fmla="*/ 319 h 430"/>
                <a:gd name="T40" fmla="*/ 455 w 614"/>
                <a:gd name="T41" fmla="*/ 319 h 430"/>
                <a:gd name="T42" fmla="*/ 432 w 614"/>
                <a:gd name="T43" fmla="*/ 342 h 430"/>
                <a:gd name="T44" fmla="*/ 412 w 614"/>
                <a:gd name="T45" fmla="*/ 369 h 430"/>
                <a:gd name="T46" fmla="*/ 421 w 614"/>
                <a:gd name="T47" fmla="*/ 390 h 430"/>
                <a:gd name="T48" fmla="*/ 427 w 614"/>
                <a:gd name="T49" fmla="*/ 430 h 430"/>
                <a:gd name="T50" fmla="*/ 379 w 614"/>
                <a:gd name="T51" fmla="*/ 378 h 430"/>
                <a:gd name="T52" fmla="*/ 358 w 614"/>
                <a:gd name="T53" fmla="*/ 390 h 430"/>
                <a:gd name="T54" fmla="*/ 330 w 614"/>
                <a:gd name="T55" fmla="*/ 390 h 430"/>
                <a:gd name="T56" fmla="*/ 306 w 614"/>
                <a:gd name="T57" fmla="*/ 393 h 430"/>
                <a:gd name="T58" fmla="*/ 247 w 614"/>
                <a:gd name="T59" fmla="*/ 378 h 430"/>
                <a:gd name="T60" fmla="*/ 216 w 614"/>
                <a:gd name="T61" fmla="*/ 375 h 430"/>
                <a:gd name="T62" fmla="*/ 170 w 614"/>
                <a:gd name="T63" fmla="*/ 383 h 430"/>
                <a:gd name="T64" fmla="*/ 131 w 614"/>
                <a:gd name="T65" fmla="*/ 363 h 430"/>
                <a:gd name="T66" fmla="*/ 111 w 614"/>
                <a:gd name="T67" fmla="*/ 342 h 430"/>
                <a:gd name="T68" fmla="*/ 97 w 614"/>
                <a:gd name="T69" fmla="*/ 347 h 430"/>
                <a:gd name="T70" fmla="*/ 83 w 614"/>
                <a:gd name="T71" fmla="*/ 363 h 430"/>
                <a:gd name="T72" fmla="*/ 33 w 614"/>
                <a:gd name="T73" fmla="*/ 378 h 430"/>
                <a:gd name="T74" fmla="*/ 0 w 614"/>
                <a:gd name="T75" fmla="*/ 319 h 430"/>
                <a:gd name="T76" fmla="*/ 33 w 614"/>
                <a:gd name="T77" fmla="*/ 247 h 430"/>
                <a:gd name="T78" fmla="*/ 33 w 614"/>
                <a:gd name="T79" fmla="*/ 219 h 430"/>
                <a:gd name="T80" fmla="*/ 25 w 614"/>
                <a:gd name="T81" fmla="*/ 192 h 430"/>
                <a:gd name="T82" fmla="*/ 10 w 614"/>
                <a:gd name="T83" fmla="*/ 165 h 430"/>
                <a:gd name="T84" fmla="*/ 23 w 614"/>
                <a:gd name="T85" fmla="*/ 120 h 430"/>
                <a:gd name="T86" fmla="*/ 16 w 614"/>
                <a:gd name="T87" fmla="*/ 73 h 430"/>
                <a:gd name="T88" fmla="*/ 11 w 614"/>
                <a:gd name="T89" fmla="*/ 43 h 430"/>
                <a:gd name="T90" fmla="*/ 33 w 614"/>
                <a:gd name="T91" fmla="*/ 16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4" h="430">
                  <a:moveTo>
                    <a:pt x="33" y="16"/>
                  </a:moveTo>
                  <a:lnTo>
                    <a:pt x="69" y="0"/>
                  </a:lnTo>
                  <a:lnTo>
                    <a:pt x="112" y="6"/>
                  </a:lnTo>
                  <a:lnTo>
                    <a:pt x="130" y="66"/>
                  </a:lnTo>
                  <a:lnTo>
                    <a:pt x="190" y="86"/>
                  </a:lnTo>
                  <a:lnTo>
                    <a:pt x="248" y="97"/>
                  </a:lnTo>
                  <a:lnTo>
                    <a:pt x="305" y="117"/>
                  </a:lnTo>
                  <a:lnTo>
                    <a:pt x="395" y="110"/>
                  </a:lnTo>
                  <a:lnTo>
                    <a:pt x="432" y="100"/>
                  </a:lnTo>
                  <a:lnTo>
                    <a:pt x="469" y="79"/>
                  </a:lnTo>
                  <a:lnTo>
                    <a:pt x="501" y="77"/>
                  </a:lnTo>
                  <a:lnTo>
                    <a:pt x="518" y="93"/>
                  </a:lnTo>
                  <a:lnTo>
                    <a:pt x="542" y="90"/>
                  </a:lnTo>
                  <a:lnTo>
                    <a:pt x="560" y="90"/>
                  </a:lnTo>
                  <a:lnTo>
                    <a:pt x="598" y="134"/>
                  </a:lnTo>
                  <a:lnTo>
                    <a:pt x="614" y="199"/>
                  </a:lnTo>
                  <a:lnTo>
                    <a:pt x="609" y="213"/>
                  </a:lnTo>
                  <a:lnTo>
                    <a:pt x="586" y="213"/>
                  </a:lnTo>
                  <a:lnTo>
                    <a:pt x="511" y="338"/>
                  </a:lnTo>
                  <a:lnTo>
                    <a:pt x="480" y="319"/>
                  </a:lnTo>
                  <a:lnTo>
                    <a:pt x="455" y="319"/>
                  </a:lnTo>
                  <a:lnTo>
                    <a:pt x="432" y="342"/>
                  </a:lnTo>
                  <a:lnTo>
                    <a:pt x="412" y="369"/>
                  </a:lnTo>
                  <a:lnTo>
                    <a:pt x="421" y="390"/>
                  </a:lnTo>
                  <a:lnTo>
                    <a:pt x="427" y="430"/>
                  </a:lnTo>
                  <a:lnTo>
                    <a:pt x="379" y="378"/>
                  </a:lnTo>
                  <a:lnTo>
                    <a:pt x="358" y="390"/>
                  </a:lnTo>
                  <a:lnTo>
                    <a:pt x="330" y="390"/>
                  </a:lnTo>
                  <a:lnTo>
                    <a:pt x="306" y="393"/>
                  </a:lnTo>
                  <a:lnTo>
                    <a:pt x="247" y="378"/>
                  </a:lnTo>
                  <a:lnTo>
                    <a:pt x="216" y="375"/>
                  </a:lnTo>
                  <a:lnTo>
                    <a:pt x="170" y="383"/>
                  </a:lnTo>
                  <a:lnTo>
                    <a:pt x="131" y="363"/>
                  </a:lnTo>
                  <a:lnTo>
                    <a:pt x="111" y="342"/>
                  </a:lnTo>
                  <a:lnTo>
                    <a:pt x="97" y="347"/>
                  </a:lnTo>
                  <a:lnTo>
                    <a:pt x="83" y="363"/>
                  </a:lnTo>
                  <a:lnTo>
                    <a:pt x="33" y="378"/>
                  </a:lnTo>
                  <a:lnTo>
                    <a:pt x="0" y="319"/>
                  </a:lnTo>
                  <a:lnTo>
                    <a:pt x="33" y="247"/>
                  </a:lnTo>
                  <a:lnTo>
                    <a:pt x="33" y="219"/>
                  </a:lnTo>
                  <a:lnTo>
                    <a:pt x="25" y="192"/>
                  </a:lnTo>
                  <a:lnTo>
                    <a:pt x="10" y="165"/>
                  </a:lnTo>
                  <a:lnTo>
                    <a:pt x="23" y="120"/>
                  </a:lnTo>
                  <a:lnTo>
                    <a:pt x="16" y="73"/>
                  </a:lnTo>
                  <a:lnTo>
                    <a:pt x="11" y="43"/>
                  </a:lnTo>
                  <a:lnTo>
                    <a:pt x="33" y="16"/>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95" name="Freeform 34"/>
            <p:cNvSpPr>
              <a:spLocks/>
            </p:cNvSpPr>
            <p:nvPr/>
          </p:nvSpPr>
          <p:spPr bwMode="auto">
            <a:xfrm>
              <a:off x="587474" y="2003399"/>
              <a:ext cx="212266" cy="223935"/>
            </a:xfrm>
            <a:custGeom>
              <a:avLst/>
              <a:gdLst>
                <a:gd name="T0" fmla="*/ 320 w 338"/>
                <a:gd name="T1" fmla="*/ 20 h 357"/>
                <a:gd name="T2" fmla="*/ 334 w 338"/>
                <a:gd name="T3" fmla="*/ 63 h 357"/>
                <a:gd name="T4" fmla="*/ 338 w 338"/>
                <a:gd name="T5" fmla="*/ 96 h 357"/>
                <a:gd name="T6" fmla="*/ 319 w 338"/>
                <a:gd name="T7" fmla="*/ 107 h 357"/>
                <a:gd name="T8" fmla="*/ 287 w 338"/>
                <a:gd name="T9" fmla="*/ 100 h 357"/>
                <a:gd name="T10" fmla="*/ 252 w 338"/>
                <a:gd name="T11" fmla="*/ 113 h 357"/>
                <a:gd name="T12" fmla="*/ 239 w 338"/>
                <a:gd name="T13" fmla="*/ 137 h 357"/>
                <a:gd name="T14" fmla="*/ 247 w 338"/>
                <a:gd name="T15" fmla="*/ 192 h 357"/>
                <a:gd name="T16" fmla="*/ 237 w 338"/>
                <a:gd name="T17" fmla="*/ 231 h 357"/>
                <a:gd name="T18" fmla="*/ 229 w 338"/>
                <a:gd name="T19" fmla="*/ 252 h 357"/>
                <a:gd name="T20" fmla="*/ 210 w 338"/>
                <a:gd name="T21" fmla="*/ 262 h 357"/>
                <a:gd name="T22" fmla="*/ 183 w 338"/>
                <a:gd name="T23" fmla="*/ 280 h 357"/>
                <a:gd name="T24" fmla="*/ 133 w 338"/>
                <a:gd name="T25" fmla="*/ 299 h 357"/>
                <a:gd name="T26" fmla="*/ 105 w 338"/>
                <a:gd name="T27" fmla="*/ 303 h 357"/>
                <a:gd name="T28" fmla="*/ 79 w 338"/>
                <a:gd name="T29" fmla="*/ 307 h 357"/>
                <a:gd name="T30" fmla="*/ 66 w 338"/>
                <a:gd name="T31" fmla="*/ 325 h 357"/>
                <a:gd name="T32" fmla="*/ 50 w 338"/>
                <a:gd name="T33" fmla="*/ 340 h 357"/>
                <a:gd name="T34" fmla="*/ 17 w 338"/>
                <a:gd name="T35" fmla="*/ 357 h 357"/>
                <a:gd name="T36" fmla="*/ 22 w 338"/>
                <a:gd name="T37" fmla="*/ 340 h 357"/>
                <a:gd name="T38" fmla="*/ 7 w 338"/>
                <a:gd name="T39" fmla="*/ 332 h 357"/>
                <a:gd name="T40" fmla="*/ 11 w 338"/>
                <a:gd name="T41" fmla="*/ 307 h 357"/>
                <a:gd name="T42" fmla="*/ 7 w 338"/>
                <a:gd name="T43" fmla="*/ 284 h 357"/>
                <a:gd name="T44" fmla="*/ 0 w 338"/>
                <a:gd name="T45" fmla="*/ 266 h 357"/>
                <a:gd name="T46" fmla="*/ 29 w 338"/>
                <a:gd name="T47" fmla="*/ 244 h 357"/>
                <a:gd name="T48" fmla="*/ 66 w 338"/>
                <a:gd name="T49" fmla="*/ 209 h 357"/>
                <a:gd name="T50" fmla="*/ 50 w 338"/>
                <a:gd name="T51" fmla="*/ 202 h 357"/>
                <a:gd name="T52" fmla="*/ 39 w 338"/>
                <a:gd name="T53" fmla="*/ 183 h 357"/>
                <a:gd name="T54" fmla="*/ 54 w 338"/>
                <a:gd name="T55" fmla="*/ 178 h 357"/>
                <a:gd name="T56" fmla="*/ 66 w 338"/>
                <a:gd name="T57" fmla="*/ 165 h 357"/>
                <a:gd name="T58" fmla="*/ 95 w 338"/>
                <a:gd name="T59" fmla="*/ 158 h 357"/>
                <a:gd name="T60" fmla="*/ 108 w 338"/>
                <a:gd name="T61" fmla="*/ 149 h 357"/>
                <a:gd name="T62" fmla="*/ 105 w 338"/>
                <a:gd name="T63" fmla="*/ 131 h 357"/>
                <a:gd name="T64" fmla="*/ 79 w 338"/>
                <a:gd name="T65" fmla="*/ 131 h 357"/>
                <a:gd name="T66" fmla="*/ 66 w 338"/>
                <a:gd name="T67" fmla="*/ 131 h 357"/>
                <a:gd name="T68" fmla="*/ 50 w 338"/>
                <a:gd name="T69" fmla="*/ 123 h 357"/>
                <a:gd name="T70" fmla="*/ 47 w 338"/>
                <a:gd name="T71" fmla="*/ 106 h 357"/>
                <a:gd name="T72" fmla="*/ 47 w 338"/>
                <a:gd name="T73" fmla="*/ 82 h 357"/>
                <a:gd name="T74" fmla="*/ 54 w 338"/>
                <a:gd name="T75" fmla="*/ 65 h 357"/>
                <a:gd name="T76" fmla="*/ 66 w 338"/>
                <a:gd name="T77" fmla="*/ 48 h 357"/>
                <a:gd name="T78" fmla="*/ 88 w 338"/>
                <a:gd name="T79" fmla="*/ 48 h 357"/>
                <a:gd name="T80" fmla="*/ 156 w 338"/>
                <a:gd name="T81" fmla="*/ 27 h 357"/>
                <a:gd name="T82" fmla="*/ 209 w 338"/>
                <a:gd name="T83" fmla="*/ 12 h 357"/>
                <a:gd name="T84" fmla="*/ 269 w 338"/>
                <a:gd name="T85" fmla="*/ 0 h 357"/>
                <a:gd name="T86" fmla="*/ 320 w 338"/>
                <a:gd name="T87" fmla="*/ 2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38" h="357">
                  <a:moveTo>
                    <a:pt x="320" y="20"/>
                  </a:moveTo>
                  <a:lnTo>
                    <a:pt x="334" y="63"/>
                  </a:lnTo>
                  <a:lnTo>
                    <a:pt x="338" y="96"/>
                  </a:lnTo>
                  <a:lnTo>
                    <a:pt x="319" y="107"/>
                  </a:lnTo>
                  <a:lnTo>
                    <a:pt x="287" y="100"/>
                  </a:lnTo>
                  <a:lnTo>
                    <a:pt x="252" y="113"/>
                  </a:lnTo>
                  <a:lnTo>
                    <a:pt x="239" y="137"/>
                  </a:lnTo>
                  <a:lnTo>
                    <a:pt x="247" y="192"/>
                  </a:lnTo>
                  <a:lnTo>
                    <a:pt x="237" y="231"/>
                  </a:lnTo>
                  <a:lnTo>
                    <a:pt x="229" y="252"/>
                  </a:lnTo>
                  <a:lnTo>
                    <a:pt x="210" y="262"/>
                  </a:lnTo>
                  <a:lnTo>
                    <a:pt x="183" y="280"/>
                  </a:lnTo>
                  <a:lnTo>
                    <a:pt x="133" y="299"/>
                  </a:lnTo>
                  <a:lnTo>
                    <a:pt x="105" y="303"/>
                  </a:lnTo>
                  <a:lnTo>
                    <a:pt x="79" y="307"/>
                  </a:lnTo>
                  <a:lnTo>
                    <a:pt x="66" y="325"/>
                  </a:lnTo>
                  <a:lnTo>
                    <a:pt x="50" y="340"/>
                  </a:lnTo>
                  <a:lnTo>
                    <a:pt x="17" y="357"/>
                  </a:lnTo>
                  <a:lnTo>
                    <a:pt x="22" y="340"/>
                  </a:lnTo>
                  <a:lnTo>
                    <a:pt x="7" y="332"/>
                  </a:lnTo>
                  <a:lnTo>
                    <a:pt x="11" y="307"/>
                  </a:lnTo>
                  <a:lnTo>
                    <a:pt x="7" y="284"/>
                  </a:lnTo>
                  <a:lnTo>
                    <a:pt x="0" y="266"/>
                  </a:lnTo>
                  <a:lnTo>
                    <a:pt x="29" y="244"/>
                  </a:lnTo>
                  <a:lnTo>
                    <a:pt x="66" y="209"/>
                  </a:lnTo>
                  <a:lnTo>
                    <a:pt x="50" y="202"/>
                  </a:lnTo>
                  <a:lnTo>
                    <a:pt x="39" y="183"/>
                  </a:lnTo>
                  <a:lnTo>
                    <a:pt x="54" y="178"/>
                  </a:lnTo>
                  <a:lnTo>
                    <a:pt x="66" y="165"/>
                  </a:lnTo>
                  <a:lnTo>
                    <a:pt x="95" y="158"/>
                  </a:lnTo>
                  <a:lnTo>
                    <a:pt x="108" y="149"/>
                  </a:lnTo>
                  <a:lnTo>
                    <a:pt x="105" y="131"/>
                  </a:lnTo>
                  <a:lnTo>
                    <a:pt x="79" y="131"/>
                  </a:lnTo>
                  <a:lnTo>
                    <a:pt x="66" y="131"/>
                  </a:lnTo>
                  <a:lnTo>
                    <a:pt x="50" y="123"/>
                  </a:lnTo>
                  <a:lnTo>
                    <a:pt x="47" y="106"/>
                  </a:lnTo>
                  <a:lnTo>
                    <a:pt x="47" y="82"/>
                  </a:lnTo>
                  <a:lnTo>
                    <a:pt x="54" y="65"/>
                  </a:lnTo>
                  <a:lnTo>
                    <a:pt x="66" y="48"/>
                  </a:lnTo>
                  <a:lnTo>
                    <a:pt x="88" y="48"/>
                  </a:lnTo>
                  <a:lnTo>
                    <a:pt x="156" y="27"/>
                  </a:lnTo>
                  <a:lnTo>
                    <a:pt x="209" y="12"/>
                  </a:lnTo>
                  <a:lnTo>
                    <a:pt x="269" y="0"/>
                  </a:lnTo>
                  <a:lnTo>
                    <a:pt x="320" y="20"/>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96" name="Freeform 35"/>
            <p:cNvSpPr>
              <a:spLocks/>
            </p:cNvSpPr>
            <p:nvPr/>
          </p:nvSpPr>
          <p:spPr bwMode="auto">
            <a:xfrm>
              <a:off x="534685" y="1747791"/>
              <a:ext cx="319510" cy="301729"/>
            </a:xfrm>
            <a:custGeom>
              <a:avLst/>
              <a:gdLst>
                <a:gd name="T0" fmla="*/ 463 w 509"/>
                <a:gd name="T1" fmla="*/ 163 h 481"/>
                <a:gd name="T2" fmla="*/ 454 w 509"/>
                <a:gd name="T3" fmla="*/ 232 h 481"/>
                <a:gd name="T4" fmla="*/ 422 w 509"/>
                <a:gd name="T5" fmla="*/ 255 h 481"/>
                <a:gd name="T6" fmla="*/ 415 w 509"/>
                <a:gd name="T7" fmla="*/ 308 h 481"/>
                <a:gd name="T8" fmla="*/ 416 w 509"/>
                <a:gd name="T9" fmla="*/ 412 h 481"/>
                <a:gd name="T10" fmla="*/ 406 w 509"/>
                <a:gd name="T11" fmla="*/ 427 h 481"/>
                <a:gd name="T12" fmla="*/ 350 w 509"/>
                <a:gd name="T13" fmla="*/ 407 h 481"/>
                <a:gd name="T14" fmla="*/ 289 w 509"/>
                <a:gd name="T15" fmla="*/ 422 h 481"/>
                <a:gd name="T16" fmla="*/ 241 w 509"/>
                <a:gd name="T17" fmla="*/ 433 h 481"/>
                <a:gd name="T18" fmla="*/ 172 w 509"/>
                <a:gd name="T19" fmla="*/ 455 h 481"/>
                <a:gd name="T20" fmla="*/ 154 w 509"/>
                <a:gd name="T21" fmla="*/ 437 h 481"/>
                <a:gd name="T22" fmla="*/ 126 w 509"/>
                <a:gd name="T23" fmla="*/ 447 h 481"/>
                <a:gd name="T24" fmla="*/ 117 w 509"/>
                <a:gd name="T25" fmla="*/ 459 h 481"/>
                <a:gd name="T26" fmla="*/ 84 w 509"/>
                <a:gd name="T27" fmla="*/ 481 h 481"/>
                <a:gd name="T28" fmla="*/ 70 w 509"/>
                <a:gd name="T29" fmla="*/ 459 h 481"/>
                <a:gd name="T30" fmla="*/ 73 w 509"/>
                <a:gd name="T31" fmla="*/ 434 h 481"/>
                <a:gd name="T32" fmla="*/ 79 w 509"/>
                <a:gd name="T33" fmla="*/ 412 h 481"/>
                <a:gd name="T34" fmla="*/ 95 w 509"/>
                <a:gd name="T35" fmla="*/ 395 h 481"/>
                <a:gd name="T36" fmla="*/ 101 w 509"/>
                <a:gd name="T37" fmla="*/ 383 h 481"/>
                <a:gd name="T38" fmla="*/ 91 w 509"/>
                <a:gd name="T39" fmla="*/ 371 h 481"/>
                <a:gd name="T40" fmla="*/ 73 w 509"/>
                <a:gd name="T41" fmla="*/ 380 h 481"/>
                <a:gd name="T42" fmla="*/ 62 w 509"/>
                <a:gd name="T43" fmla="*/ 383 h 481"/>
                <a:gd name="T44" fmla="*/ 44 w 509"/>
                <a:gd name="T45" fmla="*/ 354 h 481"/>
                <a:gd name="T46" fmla="*/ 34 w 509"/>
                <a:gd name="T47" fmla="*/ 335 h 481"/>
                <a:gd name="T48" fmla="*/ 22 w 509"/>
                <a:gd name="T49" fmla="*/ 327 h 481"/>
                <a:gd name="T50" fmla="*/ 0 w 509"/>
                <a:gd name="T51" fmla="*/ 318 h 481"/>
                <a:gd name="T52" fmla="*/ 13 w 509"/>
                <a:gd name="T53" fmla="*/ 305 h 481"/>
                <a:gd name="T54" fmla="*/ 13 w 509"/>
                <a:gd name="T55" fmla="*/ 246 h 481"/>
                <a:gd name="T56" fmla="*/ 25 w 509"/>
                <a:gd name="T57" fmla="*/ 235 h 481"/>
                <a:gd name="T58" fmla="*/ 54 w 509"/>
                <a:gd name="T59" fmla="*/ 214 h 481"/>
                <a:gd name="T60" fmla="*/ 73 w 509"/>
                <a:gd name="T61" fmla="*/ 201 h 481"/>
                <a:gd name="T62" fmla="*/ 91 w 509"/>
                <a:gd name="T63" fmla="*/ 192 h 481"/>
                <a:gd name="T64" fmla="*/ 113 w 509"/>
                <a:gd name="T65" fmla="*/ 201 h 481"/>
                <a:gd name="T66" fmla="*/ 113 w 509"/>
                <a:gd name="T67" fmla="*/ 185 h 481"/>
                <a:gd name="T68" fmla="*/ 138 w 509"/>
                <a:gd name="T69" fmla="*/ 156 h 481"/>
                <a:gd name="T70" fmla="*/ 154 w 509"/>
                <a:gd name="T71" fmla="*/ 160 h 481"/>
                <a:gd name="T72" fmla="*/ 204 w 509"/>
                <a:gd name="T73" fmla="*/ 172 h 481"/>
                <a:gd name="T74" fmla="*/ 222 w 509"/>
                <a:gd name="T75" fmla="*/ 179 h 481"/>
                <a:gd name="T76" fmla="*/ 239 w 509"/>
                <a:gd name="T77" fmla="*/ 172 h 481"/>
                <a:gd name="T78" fmla="*/ 273 w 509"/>
                <a:gd name="T79" fmla="*/ 156 h 481"/>
                <a:gd name="T80" fmla="*/ 280 w 509"/>
                <a:gd name="T81" fmla="*/ 148 h 481"/>
                <a:gd name="T82" fmla="*/ 294 w 509"/>
                <a:gd name="T83" fmla="*/ 156 h 481"/>
                <a:gd name="T84" fmla="*/ 304 w 509"/>
                <a:gd name="T85" fmla="*/ 144 h 481"/>
                <a:gd name="T86" fmla="*/ 317 w 509"/>
                <a:gd name="T87" fmla="*/ 151 h 481"/>
                <a:gd name="T88" fmla="*/ 342 w 509"/>
                <a:gd name="T89" fmla="*/ 160 h 481"/>
                <a:gd name="T90" fmla="*/ 351 w 509"/>
                <a:gd name="T91" fmla="*/ 148 h 481"/>
                <a:gd name="T92" fmla="*/ 351 w 509"/>
                <a:gd name="T93" fmla="*/ 126 h 481"/>
                <a:gd name="T94" fmla="*/ 342 w 509"/>
                <a:gd name="T95" fmla="*/ 106 h 481"/>
                <a:gd name="T96" fmla="*/ 339 w 509"/>
                <a:gd name="T97" fmla="*/ 88 h 481"/>
                <a:gd name="T98" fmla="*/ 366 w 509"/>
                <a:gd name="T99" fmla="*/ 76 h 481"/>
                <a:gd name="T100" fmla="*/ 401 w 509"/>
                <a:gd name="T101" fmla="*/ 54 h 481"/>
                <a:gd name="T102" fmla="*/ 423 w 509"/>
                <a:gd name="T103" fmla="*/ 62 h 481"/>
                <a:gd name="T104" fmla="*/ 408 w 509"/>
                <a:gd name="T105" fmla="*/ 40 h 481"/>
                <a:gd name="T106" fmla="*/ 426 w 509"/>
                <a:gd name="T107" fmla="*/ 29 h 481"/>
                <a:gd name="T108" fmla="*/ 448 w 509"/>
                <a:gd name="T109" fmla="*/ 13 h 481"/>
                <a:gd name="T110" fmla="*/ 462 w 509"/>
                <a:gd name="T111" fmla="*/ 0 h 481"/>
                <a:gd name="T112" fmla="*/ 480 w 509"/>
                <a:gd name="T113" fmla="*/ 0 h 481"/>
                <a:gd name="T114" fmla="*/ 496 w 509"/>
                <a:gd name="T115" fmla="*/ 22 h 481"/>
                <a:gd name="T116" fmla="*/ 509 w 509"/>
                <a:gd name="T117" fmla="*/ 4 h 481"/>
                <a:gd name="T118" fmla="*/ 463 w 509"/>
                <a:gd name="T119" fmla="*/ 163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09" h="481">
                  <a:moveTo>
                    <a:pt x="463" y="163"/>
                  </a:moveTo>
                  <a:lnTo>
                    <a:pt x="454" y="232"/>
                  </a:lnTo>
                  <a:lnTo>
                    <a:pt x="422" y="255"/>
                  </a:lnTo>
                  <a:lnTo>
                    <a:pt x="415" y="308"/>
                  </a:lnTo>
                  <a:lnTo>
                    <a:pt x="416" y="412"/>
                  </a:lnTo>
                  <a:lnTo>
                    <a:pt x="406" y="427"/>
                  </a:lnTo>
                  <a:lnTo>
                    <a:pt x="350" y="407"/>
                  </a:lnTo>
                  <a:lnTo>
                    <a:pt x="289" y="422"/>
                  </a:lnTo>
                  <a:lnTo>
                    <a:pt x="241" y="433"/>
                  </a:lnTo>
                  <a:lnTo>
                    <a:pt x="172" y="455"/>
                  </a:lnTo>
                  <a:lnTo>
                    <a:pt x="154" y="437"/>
                  </a:lnTo>
                  <a:lnTo>
                    <a:pt x="126" y="447"/>
                  </a:lnTo>
                  <a:lnTo>
                    <a:pt x="117" y="459"/>
                  </a:lnTo>
                  <a:lnTo>
                    <a:pt x="84" y="481"/>
                  </a:lnTo>
                  <a:lnTo>
                    <a:pt x="70" y="459"/>
                  </a:lnTo>
                  <a:lnTo>
                    <a:pt x="73" y="434"/>
                  </a:lnTo>
                  <a:lnTo>
                    <a:pt x="79" y="412"/>
                  </a:lnTo>
                  <a:lnTo>
                    <a:pt x="95" y="395"/>
                  </a:lnTo>
                  <a:lnTo>
                    <a:pt x="101" y="383"/>
                  </a:lnTo>
                  <a:lnTo>
                    <a:pt x="91" y="371"/>
                  </a:lnTo>
                  <a:lnTo>
                    <a:pt x="73" y="380"/>
                  </a:lnTo>
                  <a:lnTo>
                    <a:pt x="62" y="383"/>
                  </a:lnTo>
                  <a:lnTo>
                    <a:pt x="44" y="354"/>
                  </a:lnTo>
                  <a:lnTo>
                    <a:pt x="34" y="335"/>
                  </a:lnTo>
                  <a:lnTo>
                    <a:pt x="22" y="327"/>
                  </a:lnTo>
                  <a:lnTo>
                    <a:pt x="0" y="318"/>
                  </a:lnTo>
                  <a:lnTo>
                    <a:pt x="13" y="305"/>
                  </a:lnTo>
                  <a:lnTo>
                    <a:pt x="13" y="246"/>
                  </a:lnTo>
                  <a:lnTo>
                    <a:pt x="25" y="235"/>
                  </a:lnTo>
                  <a:lnTo>
                    <a:pt x="54" y="214"/>
                  </a:lnTo>
                  <a:lnTo>
                    <a:pt x="73" y="201"/>
                  </a:lnTo>
                  <a:lnTo>
                    <a:pt x="91" y="192"/>
                  </a:lnTo>
                  <a:lnTo>
                    <a:pt x="113" y="201"/>
                  </a:lnTo>
                  <a:lnTo>
                    <a:pt x="113" y="185"/>
                  </a:lnTo>
                  <a:lnTo>
                    <a:pt x="138" y="156"/>
                  </a:lnTo>
                  <a:lnTo>
                    <a:pt x="154" y="160"/>
                  </a:lnTo>
                  <a:lnTo>
                    <a:pt x="204" y="172"/>
                  </a:lnTo>
                  <a:lnTo>
                    <a:pt x="222" y="179"/>
                  </a:lnTo>
                  <a:lnTo>
                    <a:pt x="239" y="172"/>
                  </a:lnTo>
                  <a:lnTo>
                    <a:pt x="273" y="156"/>
                  </a:lnTo>
                  <a:lnTo>
                    <a:pt x="280" y="148"/>
                  </a:lnTo>
                  <a:lnTo>
                    <a:pt x="294" y="156"/>
                  </a:lnTo>
                  <a:lnTo>
                    <a:pt x="304" y="144"/>
                  </a:lnTo>
                  <a:lnTo>
                    <a:pt x="317" y="151"/>
                  </a:lnTo>
                  <a:lnTo>
                    <a:pt x="342" y="160"/>
                  </a:lnTo>
                  <a:lnTo>
                    <a:pt x="351" y="148"/>
                  </a:lnTo>
                  <a:lnTo>
                    <a:pt x="351" y="126"/>
                  </a:lnTo>
                  <a:lnTo>
                    <a:pt x="342" y="106"/>
                  </a:lnTo>
                  <a:lnTo>
                    <a:pt x="339" y="88"/>
                  </a:lnTo>
                  <a:lnTo>
                    <a:pt x="366" y="76"/>
                  </a:lnTo>
                  <a:lnTo>
                    <a:pt x="401" y="54"/>
                  </a:lnTo>
                  <a:lnTo>
                    <a:pt x="423" y="62"/>
                  </a:lnTo>
                  <a:lnTo>
                    <a:pt x="408" y="40"/>
                  </a:lnTo>
                  <a:lnTo>
                    <a:pt x="426" y="29"/>
                  </a:lnTo>
                  <a:lnTo>
                    <a:pt x="448" y="13"/>
                  </a:lnTo>
                  <a:lnTo>
                    <a:pt x="462" y="0"/>
                  </a:lnTo>
                  <a:lnTo>
                    <a:pt x="480" y="0"/>
                  </a:lnTo>
                  <a:lnTo>
                    <a:pt x="496" y="22"/>
                  </a:lnTo>
                  <a:lnTo>
                    <a:pt x="509" y="4"/>
                  </a:lnTo>
                  <a:lnTo>
                    <a:pt x="463" y="163"/>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97" name="Freeform 38"/>
            <p:cNvSpPr>
              <a:spLocks/>
            </p:cNvSpPr>
            <p:nvPr/>
          </p:nvSpPr>
          <p:spPr bwMode="auto">
            <a:xfrm>
              <a:off x="828079" y="2671870"/>
              <a:ext cx="614016" cy="355073"/>
            </a:xfrm>
            <a:custGeom>
              <a:avLst/>
              <a:gdLst>
                <a:gd name="T0" fmla="*/ 244 w 978"/>
                <a:gd name="T1" fmla="*/ 101 h 566"/>
                <a:gd name="T2" fmla="*/ 304 w 978"/>
                <a:gd name="T3" fmla="*/ 72 h 566"/>
                <a:gd name="T4" fmla="*/ 336 w 978"/>
                <a:gd name="T5" fmla="*/ 98 h 566"/>
                <a:gd name="T6" fmla="*/ 345 w 978"/>
                <a:gd name="T7" fmla="*/ 90 h 566"/>
                <a:gd name="T8" fmla="*/ 370 w 978"/>
                <a:gd name="T9" fmla="*/ 47 h 566"/>
                <a:gd name="T10" fmla="*/ 417 w 978"/>
                <a:gd name="T11" fmla="*/ 35 h 566"/>
                <a:gd name="T12" fmla="*/ 461 w 978"/>
                <a:gd name="T13" fmla="*/ 0 h 566"/>
                <a:gd name="T14" fmla="*/ 491 w 978"/>
                <a:gd name="T15" fmla="*/ 0 h 566"/>
                <a:gd name="T16" fmla="*/ 555 w 978"/>
                <a:gd name="T17" fmla="*/ 72 h 566"/>
                <a:gd name="T18" fmla="*/ 593 w 978"/>
                <a:gd name="T19" fmla="*/ 65 h 566"/>
                <a:gd name="T20" fmla="*/ 621 w 978"/>
                <a:gd name="T21" fmla="*/ 82 h 566"/>
                <a:gd name="T22" fmla="*/ 654 w 978"/>
                <a:gd name="T23" fmla="*/ 72 h 566"/>
                <a:gd name="T24" fmla="*/ 691 w 978"/>
                <a:gd name="T25" fmla="*/ 110 h 566"/>
                <a:gd name="T26" fmla="*/ 738 w 978"/>
                <a:gd name="T27" fmla="*/ 87 h 566"/>
                <a:gd name="T28" fmla="*/ 749 w 978"/>
                <a:gd name="T29" fmla="*/ 100 h 566"/>
                <a:gd name="T30" fmla="*/ 758 w 978"/>
                <a:gd name="T31" fmla="*/ 153 h 566"/>
                <a:gd name="T32" fmla="*/ 770 w 978"/>
                <a:gd name="T33" fmla="*/ 173 h 566"/>
                <a:gd name="T34" fmla="*/ 738 w 978"/>
                <a:gd name="T35" fmla="*/ 207 h 566"/>
                <a:gd name="T36" fmla="*/ 741 w 978"/>
                <a:gd name="T37" fmla="*/ 230 h 566"/>
                <a:gd name="T38" fmla="*/ 827 w 978"/>
                <a:gd name="T39" fmla="*/ 320 h 566"/>
                <a:gd name="T40" fmla="*/ 804 w 978"/>
                <a:gd name="T41" fmla="*/ 346 h 566"/>
                <a:gd name="T42" fmla="*/ 822 w 978"/>
                <a:gd name="T43" fmla="*/ 379 h 566"/>
                <a:gd name="T44" fmla="*/ 849 w 978"/>
                <a:gd name="T45" fmla="*/ 405 h 566"/>
                <a:gd name="T46" fmla="*/ 853 w 978"/>
                <a:gd name="T47" fmla="*/ 427 h 566"/>
                <a:gd name="T48" fmla="*/ 867 w 978"/>
                <a:gd name="T49" fmla="*/ 465 h 566"/>
                <a:gd name="T50" fmla="*/ 896 w 978"/>
                <a:gd name="T51" fmla="*/ 465 h 566"/>
                <a:gd name="T52" fmla="*/ 959 w 978"/>
                <a:gd name="T53" fmla="*/ 452 h 566"/>
                <a:gd name="T54" fmla="*/ 978 w 978"/>
                <a:gd name="T55" fmla="*/ 481 h 566"/>
                <a:gd name="T56" fmla="*/ 839 w 978"/>
                <a:gd name="T57" fmla="*/ 489 h 566"/>
                <a:gd name="T58" fmla="*/ 787 w 978"/>
                <a:gd name="T59" fmla="*/ 512 h 566"/>
                <a:gd name="T60" fmla="*/ 717 w 978"/>
                <a:gd name="T61" fmla="*/ 560 h 566"/>
                <a:gd name="T62" fmla="*/ 653 w 978"/>
                <a:gd name="T63" fmla="*/ 553 h 566"/>
                <a:gd name="T64" fmla="*/ 563 w 978"/>
                <a:gd name="T65" fmla="*/ 540 h 566"/>
                <a:gd name="T66" fmla="*/ 496 w 978"/>
                <a:gd name="T67" fmla="*/ 566 h 566"/>
                <a:gd name="T68" fmla="*/ 451 w 978"/>
                <a:gd name="T69" fmla="*/ 544 h 566"/>
                <a:gd name="T70" fmla="*/ 362 w 978"/>
                <a:gd name="T71" fmla="*/ 560 h 566"/>
                <a:gd name="T72" fmla="*/ 307 w 978"/>
                <a:gd name="T73" fmla="*/ 544 h 566"/>
                <a:gd name="T74" fmla="*/ 261 w 978"/>
                <a:gd name="T75" fmla="*/ 511 h 566"/>
                <a:gd name="T76" fmla="*/ 181 w 978"/>
                <a:gd name="T77" fmla="*/ 492 h 566"/>
                <a:gd name="T78" fmla="*/ 140 w 978"/>
                <a:gd name="T79" fmla="*/ 464 h 566"/>
                <a:gd name="T80" fmla="*/ 101 w 978"/>
                <a:gd name="T81" fmla="*/ 456 h 566"/>
                <a:gd name="T82" fmla="*/ 101 w 978"/>
                <a:gd name="T83" fmla="*/ 445 h 566"/>
                <a:gd name="T84" fmla="*/ 69 w 978"/>
                <a:gd name="T85" fmla="*/ 423 h 566"/>
                <a:gd name="T86" fmla="*/ 65 w 978"/>
                <a:gd name="T87" fmla="*/ 386 h 566"/>
                <a:gd name="T88" fmla="*/ 51 w 978"/>
                <a:gd name="T89" fmla="*/ 364 h 566"/>
                <a:gd name="T90" fmla="*/ 35 w 978"/>
                <a:gd name="T91" fmla="*/ 335 h 566"/>
                <a:gd name="T92" fmla="*/ 0 w 978"/>
                <a:gd name="T93" fmla="*/ 302 h 566"/>
                <a:gd name="T94" fmla="*/ 0 w 978"/>
                <a:gd name="T95" fmla="*/ 292 h 566"/>
                <a:gd name="T96" fmla="*/ 148 w 978"/>
                <a:gd name="T97" fmla="*/ 292 h 566"/>
                <a:gd name="T98" fmla="*/ 195 w 978"/>
                <a:gd name="T99" fmla="*/ 235 h 566"/>
                <a:gd name="T100" fmla="*/ 224 w 978"/>
                <a:gd name="T101" fmla="*/ 238 h 566"/>
                <a:gd name="T102" fmla="*/ 232 w 978"/>
                <a:gd name="T103" fmla="*/ 219 h 566"/>
                <a:gd name="T104" fmla="*/ 244 w 978"/>
                <a:gd name="T105" fmla="*/ 182 h 566"/>
                <a:gd name="T106" fmla="*/ 257 w 978"/>
                <a:gd name="T107" fmla="*/ 153 h 566"/>
                <a:gd name="T108" fmla="*/ 244 w 978"/>
                <a:gd name="T109" fmla="*/ 101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8" h="566">
                  <a:moveTo>
                    <a:pt x="244" y="101"/>
                  </a:moveTo>
                  <a:lnTo>
                    <a:pt x="304" y="72"/>
                  </a:lnTo>
                  <a:lnTo>
                    <a:pt x="336" y="98"/>
                  </a:lnTo>
                  <a:lnTo>
                    <a:pt x="345" y="90"/>
                  </a:lnTo>
                  <a:lnTo>
                    <a:pt x="370" y="47"/>
                  </a:lnTo>
                  <a:lnTo>
                    <a:pt x="417" y="35"/>
                  </a:lnTo>
                  <a:lnTo>
                    <a:pt x="461" y="0"/>
                  </a:lnTo>
                  <a:lnTo>
                    <a:pt x="491" y="0"/>
                  </a:lnTo>
                  <a:lnTo>
                    <a:pt x="555" y="72"/>
                  </a:lnTo>
                  <a:lnTo>
                    <a:pt x="593" y="65"/>
                  </a:lnTo>
                  <a:lnTo>
                    <a:pt x="621" y="82"/>
                  </a:lnTo>
                  <a:lnTo>
                    <a:pt x="654" y="72"/>
                  </a:lnTo>
                  <a:lnTo>
                    <a:pt x="691" y="110"/>
                  </a:lnTo>
                  <a:lnTo>
                    <a:pt x="738" y="87"/>
                  </a:lnTo>
                  <a:lnTo>
                    <a:pt x="749" y="100"/>
                  </a:lnTo>
                  <a:lnTo>
                    <a:pt x="758" y="153"/>
                  </a:lnTo>
                  <a:lnTo>
                    <a:pt x="770" y="173"/>
                  </a:lnTo>
                  <a:lnTo>
                    <a:pt x="738" y="207"/>
                  </a:lnTo>
                  <a:lnTo>
                    <a:pt x="741" y="230"/>
                  </a:lnTo>
                  <a:lnTo>
                    <a:pt x="827" y="320"/>
                  </a:lnTo>
                  <a:lnTo>
                    <a:pt x="804" y="346"/>
                  </a:lnTo>
                  <a:lnTo>
                    <a:pt x="822" y="379"/>
                  </a:lnTo>
                  <a:lnTo>
                    <a:pt x="849" y="405"/>
                  </a:lnTo>
                  <a:lnTo>
                    <a:pt x="853" y="427"/>
                  </a:lnTo>
                  <a:lnTo>
                    <a:pt x="867" y="465"/>
                  </a:lnTo>
                  <a:lnTo>
                    <a:pt x="896" y="465"/>
                  </a:lnTo>
                  <a:lnTo>
                    <a:pt x="959" y="452"/>
                  </a:lnTo>
                  <a:lnTo>
                    <a:pt x="978" y="481"/>
                  </a:lnTo>
                  <a:lnTo>
                    <a:pt x="839" y="489"/>
                  </a:lnTo>
                  <a:lnTo>
                    <a:pt x="787" y="512"/>
                  </a:lnTo>
                  <a:lnTo>
                    <a:pt x="717" y="560"/>
                  </a:lnTo>
                  <a:lnTo>
                    <a:pt x="653" y="553"/>
                  </a:lnTo>
                  <a:lnTo>
                    <a:pt x="563" y="540"/>
                  </a:lnTo>
                  <a:lnTo>
                    <a:pt x="496" y="566"/>
                  </a:lnTo>
                  <a:lnTo>
                    <a:pt x="451" y="544"/>
                  </a:lnTo>
                  <a:lnTo>
                    <a:pt x="362" y="560"/>
                  </a:lnTo>
                  <a:lnTo>
                    <a:pt x="307" y="544"/>
                  </a:lnTo>
                  <a:lnTo>
                    <a:pt x="261" y="511"/>
                  </a:lnTo>
                  <a:lnTo>
                    <a:pt x="181" y="492"/>
                  </a:lnTo>
                  <a:lnTo>
                    <a:pt x="140" y="464"/>
                  </a:lnTo>
                  <a:lnTo>
                    <a:pt x="101" y="456"/>
                  </a:lnTo>
                  <a:lnTo>
                    <a:pt x="101" y="445"/>
                  </a:lnTo>
                  <a:lnTo>
                    <a:pt x="69" y="423"/>
                  </a:lnTo>
                  <a:lnTo>
                    <a:pt x="65" y="386"/>
                  </a:lnTo>
                  <a:lnTo>
                    <a:pt x="51" y="364"/>
                  </a:lnTo>
                  <a:lnTo>
                    <a:pt x="35" y="335"/>
                  </a:lnTo>
                  <a:lnTo>
                    <a:pt x="0" y="302"/>
                  </a:lnTo>
                  <a:lnTo>
                    <a:pt x="0" y="292"/>
                  </a:lnTo>
                  <a:lnTo>
                    <a:pt x="148" y="292"/>
                  </a:lnTo>
                  <a:lnTo>
                    <a:pt x="195" y="235"/>
                  </a:lnTo>
                  <a:lnTo>
                    <a:pt x="224" y="238"/>
                  </a:lnTo>
                  <a:lnTo>
                    <a:pt x="232" y="219"/>
                  </a:lnTo>
                  <a:lnTo>
                    <a:pt x="244" y="182"/>
                  </a:lnTo>
                  <a:lnTo>
                    <a:pt x="257" y="153"/>
                  </a:lnTo>
                  <a:lnTo>
                    <a:pt x="244" y="101"/>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grpSp>
          <p:nvGrpSpPr>
            <p:cNvPr id="98" name="97 Grupo"/>
            <p:cNvGrpSpPr/>
            <p:nvPr/>
          </p:nvGrpSpPr>
          <p:grpSpPr>
            <a:xfrm>
              <a:off x="2097230" y="2588521"/>
              <a:ext cx="403417" cy="784606"/>
              <a:chOff x="2731120" y="4364768"/>
              <a:chExt cx="602224" cy="1171268"/>
            </a:xfrm>
            <a:gradFill>
              <a:gsLst>
                <a:gs pos="0">
                  <a:schemeClr val="accent6">
                    <a:lumMod val="75000"/>
                  </a:schemeClr>
                </a:gs>
                <a:gs pos="100000">
                  <a:schemeClr val="accent6"/>
                </a:gs>
              </a:gsLst>
              <a:lin ang="16200000" scaled="0"/>
            </a:gradFill>
            <a:effectLst>
              <a:outerShdw blurRad="50800" dist="25400" dir="2700000" algn="tl" rotWithShape="0">
                <a:schemeClr val="tx1">
                  <a:alpha val="40000"/>
                </a:schemeClr>
              </a:outerShdw>
            </a:effectLst>
          </p:grpSpPr>
          <p:sp>
            <p:nvSpPr>
              <p:cNvPr id="123" name="Freeform 41"/>
              <p:cNvSpPr>
                <a:spLocks/>
              </p:cNvSpPr>
              <p:nvPr/>
            </p:nvSpPr>
            <p:spPr bwMode="auto">
              <a:xfrm>
                <a:off x="2731120" y="4577122"/>
                <a:ext cx="469503" cy="627939"/>
              </a:xfrm>
              <a:custGeom>
                <a:avLst/>
                <a:gdLst>
                  <a:gd name="T0" fmla="*/ 501 w 501"/>
                  <a:gd name="T1" fmla="*/ 568 h 670"/>
                  <a:gd name="T2" fmla="*/ 501 w 501"/>
                  <a:gd name="T3" fmla="*/ 555 h 670"/>
                  <a:gd name="T4" fmla="*/ 476 w 501"/>
                  <a:gd name="T5" fmla="*/ 518 h 670"/>
                  <a:gd name="T6" fmla="*/ 427 w 501"/>
                  <a:gd name="T7" fmla="*/ 455 h 670"/>
                  <a:gd name="T8" fmla="*/ 422 w 501"/>
                  <a:gd name="T9" fmla="*/ 417 h 670"/>
                  <a:gd name="T10" fmla="*/ 415 w 501"/>
                  <a:gd name="T11" fmla="*/ 401 h 670"/>
                  <a:gd name="T12" fmla="*/ 403 w 501"/>
                  <a:gd name="T13" fmla="*/ 393 h 670"/>
                  <a:gd name="T14" fmla="*/ 415 w 501"/>
                  <a:gd name="T15" fmla="*/ 333 h 670"/>
                  <a:gd name="T16" fmla="*/ 418 w 501"/>
                  <a:gd name="T17" fmla="*/ 296 h 670"/>
                  <a:gd name="T18" fmla="*/ 427 w 501"/>
                  <a:gd name="T19" fmla="*/ 270 h 670"/>
                  <a:gd name="T20" fmla="*/ 432 w 501"/>
                  <a:gd name="T21" fmla="*/ 232 h 670"/>
                  <a:gd name="T22" fmla="*/ 444 w 501"/>
                  <a:gd name="T23" fmla="*/ 220 h 670"/>
                  <a:gd name="T24" fmla="*/ 444 w 501"/>
                  <a:gd name="T25" fmla="*/ 198 h 670"/>
                  <a:gd name="T26" fmla="*/ 472 w 501"/>
                  <a:gd name="T27" fmla="*/ 154 h 670"/>
                  <a:gd name="T28" fmla="*/ 490 w 501"/>
                  <a:gd name="T29" fmla="*/ 117 h 670"/>
                  <a:gd name="T30" fmla="*/ 457 w 501"/>
                  <a:gd name="T31" fmla="*/ 83 h 670"/>
                  <a:gd name="T32" fmla="*/ 412 w 501"/>
                  <a:gd name="T33" fmla="*/ 75 h 670"/>
                  <a:gd name="T34" fmla="*/ 381 w 501"/>
                  <a:gd name="T35" fmla="*/ 47 h 670"/>
                  <a:gd name="T36" fmla="*/ 339 w 501"/>
                  <a:gd name="T37" fmla="*/ 22 h 670"/>
                  <a:gd name="T38" fmla="*/ 322 w 501"/>
                  <a:gd name="T39" fmla="*/ 7 h 670"/>
                  <a:gd name="T40" fmla="*/ 302 w 501"/>
                  <a:gd name="T41" fmla="*/ 0 h 670"/>
                  <a:gd name="T42" fmla="*/ 292 w 501"/>
                  <a:gd name="T43" fmla="*/ 6 h 670"/>
                  <a:gd name="T44" fmla="*/ 292 w 501"/>
                  <a:gd name="T45" fmla="*/ 53 h 670"/>
                  <a:gd name="T46" fmla="*/ 284 w 501"/>
                  <a:gd name="T47" fmla="*/ 78 h 670"/>
                  <a:gd name="T48" fmla="*/ 261 w 501"/>
                  <a:gd name="T49" fmla="*/ 91 h 670"/>
                  <a:gd name="T50" fmla="*/ 239 w 501"/>
                  <a:gd name="T51" fmla="*/ 103 h 670"/>
                  <a:gd name="T52" fmla="*/ 227 w 501"/>
                  <a:gd name="T53" fmla="*/ 129 h 670"/>
                  <a:gd name="T54" fmla="*/ 217 w 501"/>
                  <a:gd name="T55" fmla="*/ 153 h 670"/>
                  <a:gd name="T56" fmla="*/ 184 w 501"/>
                  <a:gd name="T57" fmla="*/ 153 h 670"/>
                  <a:gd name="T58" fmla="*/ 172 w 501"/>
                  <a:gd name="T59" fmla="*/ 146 h 670"/>
                  <a:gd name="T60" fmla="*/ 176 w 501"/>
                  <a:gd name="T61" fmla="*/ 119 h 670"/>
                  <a:gd name="T62" fmla="*/ 158 w 501"/>
                  <a:gd name="T63" fmla="*/ 109 h 670"/>
                  <a:gd name="T64" fmla="*/ 142 w 501"/>
                  <a:gd name="T65" fmla="*/ 120 h 670"/>
                  <a:gd name="T66" fmla="*/ 97 w 501"/>
                  <a:gd name="T67" fmla="*/ 142 h 670"/>
                  <a:gd name="T68" fmla="*/ 106 w 501"/>
                  <a:gd name="T69" fmla="*/ 195 h 670"/>
                  <a:gd name="T70" fmla="*/ 81 w 501"/>
                  <a:gd name="T71" fmla="*/ 228 h 670"/>
                  <a:gd name="T72" fmla="*/ 64 w 501"/>
                  <a:gd name="T73" fmla="*/ 228 h 670"/>
                  <a:gd name="T74" fmla="*/ 70 w 501"/>
                  <a:gd name="T75" fmla="*/ 258 h 670"/>
                  <a:gd name="T76" fmla="*/ 18 w 501"/>
                  <a:gd name="T77" fmla="*/ 270 h 670"/>
                  <a:gd name="T78" fmla="*/ 0 w 501"/>
                  <a:gd name="T79" fmla="*/ 360 h 670"/>
                  <a:gd name="T80" fmla="*/ 81 w 501"/>
                  <a:gd name="T81" fmla="*/ 393 h 670"/>
                  <a:gd name="T82" fmla="*/ 122 w 501"/>
                  <a:gd name="T83" fmla="*/ 417 h 670"/>
                  <a:gd name="T84" fmla="*/ 122 w 501"/>
                  <a:gd name="T85" fmla="*/ 430 h 670"/>
                  <a:gd name="T86" fmla="*/ 107 w 501"/>
                  <a:gd name="T87" fmla="*/ 477 h 670"/>
                  <a:gd name="T88" fmla="*/ 107 w 501"/>
                  <a:gd name="T89" fmla="*/ 531 h 670"/>
                  <a:gd name="T90" fmla="*/ 117 w 501"/>
                  <a:gd name="T91" fmla="*/ 550 h 670"/>
                  <a:gd name="T92" fmla="*/ 144 w 501"/>
                  <a:gd name="T93" fmla="*/ 561 h 670"/>
                  <a:gd name="T94" fmla="*/ 195 w 501"/>
                  <a:gd name="T95" fmla="*/ 583 h 670"/>
                  <a:gd name="T96" fmla="*/ 213 w 501"/>
                  <a:gd name="T97" fmla="*/ 593 h 670"/>
                  <a:gd name="T98" fmla="*/ 217 w 501"/>
                  <a:gd name="T99" fmla="*/ 622 h 670"/>
                  <a:gd name="T100" fmla="*/ 201 w 501"/>
                  <a:gd name="T101" fmla="*/ 638 h 670"/>
                  <a:gd name="T102" fmla="*/ 238 w 501"/>
                  <a:gd name="T103" fmla="*/ 646 h 670"/>
                  <a:gd name="T104" fmla="*/ 270 w 501"/>
                  <a:gd name="T105" fmla="*/ 657 h 670"/>
                  <a:gd name="T106" fmla="*/ 294 w 501"/>
                  <a:gd name="T107" fmla="*/ 670 h 670"/>
                  <a:gd name="T108" fmla="*/ 326 w 501"/>
                  <a:gd name="T109" fmla="*/ 662 h 670"/>
                  <a:gd name="T110" fmla="*/ 348 w 501"/>
                  <a:gd name="T111" fmla="*/ 640 h 670"/>
                  <a:gd name="T112" fmla="*/ 375 w 501"/>
                  <a:gd name="T113" fmla="*/ 616 h 670"/>
                  <a:gd name="T114" fmla="*/ 420 w 501"/>
                  <a:gd name="T115" fmla="*/ 598 h 670"/>
                  <a:gd name="T116" fmla="*/ 450 w 501"/>
                  <a:gd name="T117" fmla="*/ 579 h 670"/>
                  <a:gd name="T118" fmla="*/ 501 w 501"/>
                  <a:gd name="T119" fmla="*/ 568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01" h="670">
                    <a:moveTo>
                      <a:pt x="501" y="568"/>
                    </a:moveTo>
                    <a:lnTo>
                      <a:pt x="501" y="555"/>
                    </a:lnTo>
                    <a:lnTo>
                      <a:pt x="476" y="518"/>
                    </a:lnTo>
                    <a:lnTo>
                      <a:pt x="427" y="455"/>
                    </a:lnTo>
                    <a:lnTo>
                      <a:pt x="422" y="417"/>
                    </a:lnTo>
                    <a:lnTo>
                      <a:pt x="415" y="401"/>
                    </a:lnTo>
                    <a:lnTo>
                      <a:pt x="403" y="393"/>
                    </a:lnTo>
                    <a:lnTo>
                      <a:pt x="415" y="333"/>
                    </a:lnTo>
                    <a:lnTo>
                      <a:pt x="418" y="296"/>
                    </a:lnTo>
                    <a:lnTo>
                      <a:pt x="427" y="270"/>
                    </a:lnTo>
                    <a:lnTo>
                      <a:pt x="432" y="232"/>
                    </a:lnTo>
                    <a:lnTo>
                      <a:pt x="444" y="220"/>
                    </a:lnTo>
                    <a:lnTo>
                      <a:pt x="444" y="198"/>
                    </a:lnTo>
                    <a:lnTo>
                      <a:pt x="472" y="154"/>
                    </a:lnTo>
                    <a:lnTo>
                      <a:pt x="490" y="117"/>
                    </a:lnTo>
                    <a:lnTo>
                      <a:pt x="457" y="83"/>
                    </a:lnTo>
                    <a:lnTo>
                      <a:pt x="412" y="75"/>
                    </a:lnTo>
                    <a:lnTo>
                      <a:pt x="381" y="47"/>
                    </a:lnTo>
                    <a:lnTo>
                      <a:pt x="339" y="22"/>
                    </a:lnTo>
                    <a:lnTo>
                      <a:pt x="322" y="7"/>
                    </a:lnTo>
                    <a:lnTo>
                      <a:pt x="302" y="0"/>
                    </a:lnTo>
                    <a:lnTo>
                      <a:pt x="292" y="6"/>
                    </a:lnTo>
                    <a:lnTo>
                      <a:pt x="292" y="53"/>
                    </a:lnTo>
                    <a:lnTo>
                      <a:pt x="284" y="78"/>
                    </a:lnTo>
                    <a:lnTo>
                      <a:pt x="261" y="91"/>
                    </a:lnTo>
                    <a:lnTo>
                      <a:pt x="239" y="103"/>
                    </a:lnTo>
                    <a:lnTo>
                      <a:pt x="227" y="129"/>
                    </a:lnTo>
                    <a:lnTo>
                      <a:pt x="217" y="153"/>
                    </a:lnTo>
                    <a:lnTo>
                      <a:pt x="184" y="153"/>
                    </a:lnTo>
                    <a:lnTo>
                      <a:pt x="172" y="146"/>
                    </a:lnTo>
                    <a:lnTo>
                      <a:pt x="176" y="119"/>
                    </a:lnTo>
                    <a:lnTo>
                      <a:pt x="158" y="109"/>
                    </a:lnTo>
                    <a:lnTo>
                      <a:pt x="142" y="120"/>
                    </a:lnTo>
                    <a:lnTo>
                      <a:pt x="97" y="142"/>
                    </a:lnTo>
                    <a:lnTo>
                      <a:pt x="106" y="195"/>
                    </a:lnTo>
                    <a:lnTo>
                      <a:pt x="81" y="228"/>
                    </a:lnTo>
                    <a:lnTo>
                      <a:pt x="64" y="228"/>
                    </a:lnTo>
                    <a:lnTo>
                      <a:pt x="70" y="258"/>
                    </a:lnTo>
                    <a:lnTo>
                      <a:pt x="18" y="270"/>
                    </a:lnTo>
                    <a:lnTo>
                      <a:pt x="0" y="360"/>
                    </a:lnTo>
                    <a:lnTo>
                      <a:pt x="81" y="393"/>
                    </a:lnTo>
                    <a:lnTo>
                      <a:pt x="122" y="417"/>
                    </a:lnTo>
                    <a:lnTo>
                      <a:pt x="122" y="430"/>
                    </a:lnTo>
                    <a:lnTo>
                      <a:pt x="107" y="477"/>
                    </a:lnTo>
                    <a:lnTo>
                      <a:pt x="107" y="531"/>
                    </a:lnTo>
                    <a:lnTo>
                      <a:pt x="117" y="550"/>
                    </a:lnTo>
                    <a:lnTo>
                      <a:pt x="144" y="561"/>
                    </a:lnTo>
                    <a:lnTo>
                      <a:pt x="195" y="583"/>
                    </a:lnTo>
                    <a:lnTo>
                      <a:pt x="213" y="593"/>
                    </a:lnTo>
                    <a:lnTo>
                      <a:pt x="217" y="622"/>
                    </a:lnTo>
                    <a:lnTo>
                      <a:pt x="201" y="638"/>
                    </a:lnTo>
                    <a:lnTo>
                      <a:pt x="238" y="646"/>
                    </a:lnTo>
                    <a:lnTo>
                      <a:pt x="270" y="657"/>
                    </a:lnTo>
                    <a:lnTo>
                      <a:pt x="294" y="670"/>
                    </a:lnTo>
                    <a:lnTo>
                      <a:pt x="326" y="662"/>
                    </a:lnTo>
                    <a:lnTo>
                      <a:pt x="348" y="640"/>
                    </a:lnTo>
                    <a:lnTo>
                      <a:pt x="375" y="616"/>
                    </a:lnTo>
                    <a:lnTo>
                      <a:pt x="420" y="598"/>
                    </a:lnTo>
                    <a:lnTo>
                      <a:pt x="450" y="579"/>
                    </a:lnTo>
                    <a:lnTo>
                      <a:pt x="501" y="568"/>
                    </a:lnTo>
                    <a:close/>
                  </a:path>
                </a:pathLst>
              </a:custGeom>
              <a:grpFill/>
              <a:ln w="12700">
                <a:solidFill>
                  <a:schemeClr val="accent6"/>
                </a:solidFill>
                <a:headEnd/>
                <a:tailEnd/>
              </a:ln>
              <a:effectLst/>
            </p:spPr>
            <p:style>
              <a:lnRef idx="1">
                <a:schemeClr val="accent6"/>
              </a:lnRef>
              <a:fillRef idx="3">
                <a:schemeClr val="accent6"/>
              </a:fillRef>
              <a:effectRef idx="2">
                <a:schemeClr val="accent6"/>
              </a:effectRef>
              <a:fontRef idx="minor">
                <a:schemeClr val="lt1"/>
              </a:fontRef>
            </p:style>
            <p:txBody>
              <a:bodyPr/>
              <a:lstStyle/>
              <a:p>
                <a:endParaRPr lang="es-ES"/>
              </a:p>
            </p:txBody>
          </p:sp>
          <p:sp>
            <p:nvSpPr>
              <p:cNvPr id="124" name="Freeform 40"/>
              <p:cNvSpPr>
                <a:spLocks/>
              </p:cNvSpPr>
              <p:nvPr/>
            </p:nvSpPr>
            <p:spPr bwMode="auto">
              <a:xfrm>
                <a:off x="3048822" y="4364768"/>
                <a:ext cx="284522" cy="321850"/>
              </a:xfrm>
              <a:custGeom>
                <a:avLst/>
                <a:gdLst>
                  <a:gd name="T0" fmla="*/ 48 w 303"/>
                  <a:gd name="T1" fmla="*/ 278 h 343"/>
                  <a:gd name="T2" fmla="*/ 75 w 303"/>
                  <a:gd name="T3" fmla="*/ 302 h 343"/>
                  <a:gd name="T4" fmla="*/ 118 w 303"/>
                  <a:gd name="T5" fmla="*/ 309 h 343"/>
                  <a:gd name="T6" fmla="*/ 151 w 303"/>
                  <a:gd name="T7" fmla="*/ 343 h 343"/>
                  <a:gd name="T8" fmla="*/ 206 w 303"/>
                  <a:gd name="T9" fmla="*/ 255 h 343"/>
                  <a:gd name="T10" fmla="*/ 217 w 303"/>
                  <a:gd name="T11" fmla="*/ 233 h 343"/>
                  <a:gd name="T12" fmla="*/ 239 w 303"/>
                  <a:gd name="T13" fmla="*/ 194 h 343"/>
                  <a:gd name="T14" fmla="*/ 299 w 303"/>
                  <a:gd name="T15" fmla="*/ 129 h 343"/>
                  <a:gd name="T16" fmla="*/ 303 w 303"/>
                  <a:gd name="T17" fmla="*/ 106 h 343"/>
                  <a:gd name="T18" fmla="*/ 290 w 303"/>
                  <a:gd name="T19" fmla="*/ 87 h 343"/>
                  <a:gd name="T20" fmla="*/ 285 w 303"/>
                  <a:gd name="T21" fmla="*/ 63 h 343"/>
                  <a:gd name="T22" fmla="*/ 263 w 303"/>
                  <a:gd name="T23" fmla="*/ 57 h 343"/>
                  <a:gd name="T24" fmla="*/ 246 w 303"/>
                  <a:gd name="T25" fmla="*/ 81 h 343"/>
                  <a:gd name="T26" fmla="*/ 234 w 303"/>
                  <a:gd name="T27" fmla="*/ 65 h 343"/>
                  <a:gd name="T28" fmla="*/ 231 w 303"/>
                  <a:gd name="T29" fmla="*/ 23 h 343"/>
                  <a:gd name="T30" fmla="*/ 212 w 303"/>
                  <a:gd name="T31" fmla="*/ 28 h 343"/>
                  <a:gd name="T32" fmla="*/ 195 w 303"/>
                  <a:gd name="T33" fmla="*/ 4 h 343"/>
                  <a:gd name="T34" fmla="*/ 173 w 303"/>
                  <a:gd name="T35" fmla="*/ 4 h 343"/>
                  <a:gd name="T36" fmla="*/ 155 w 303"/>
                  <a:gd name="T37" fmla="*/ 23 h 343"/>
                  <a:gd name="T38" fmla="*/ 130 w 303"/>
                  <a:gd name="T39" fmla="*/ 4 h 343"/>
                  <a:gd name="T40" fmla="*/ 96 w 303"/>
                  <a:gd name="T41" fmla="*/ 0 h 343"/>
                  <a:gd name="T42" fmla="*/ 45 w 303"/>
                  <a:gd name="T43" fmla="*/ 47 h 343"/>
                  <a:gd name="T44" fmla="*/ 19 w 303"/>
                  <a:gd name="T45" fmla="*/ 69 h 343"/>
                  <a:gd name="T46" fmla="*/ 67 w 303"/>
                  <a:gd name="T47" fmla="*/ 141 h 343"/>
                  <a:gd name="T48" fmla="*/ 67 w 303"/>
                  <a:gd name="T49" fmla="*/ 170 h 343"/>
                  <a:gd name="T50" fmla="*/ 45 w 303"/>
                  <a:gd name="T51" fmla="*/ 183 h 343"/>
                  <a:gd name="T52" fmla="*/ 16 w 303"/>
                  <a:gd name="T53" fmla="*/ 220 h 343"/>
                  <a:gd name="T54" fmla="*/ 0 w 303"/>
                  <a:gd name="T55" fmla="*/ 248 h 343"/>
                  <a:gd name="T56" fmla="*/ 48 w 303"/>
                  <a:gd name="T57" fmla="*/ 278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3" h="343">
                    <a:moveTo>
                      <a:pt x="48" y="278"/>
                    </a:moveTo>
                    <a:lnTo>
                      <a:pt x="75" y="302"/>
                    </a:lnTo>
                    <a:lnTo>
                      <a:pt x="118" y="309"/>
                    </a:lnTo>
                    <a:lnTo>
                      <a:pt x="151" y="343"/>
                    </a:lnTo>
                    <a:lnTo>
                      <a:pt x="206" y="255"/>
                    </a:lnTo>
                    <a:lnTo>
                      <a:pt x="217" y="233"/>
                    </a:lnTo>
                    <a:lnTo>
                      <a:pt x="239" y="194"/>
                    </a:lnTo>
                    <a:lnTo>
                      <a:pt x="299" y="129"/>
                    </a:lnTo>
                    <a:lnTo>
                      <a:pt x="303" y="106"/>
                    </a:lnTo>
                    <a:lnTo>
                      <a:pt x="290" y="87"/>
                    </a:lnTo>
                    <a:lnTo>
                      <a:pt x="285" y="63"/>
                    </a:lnTo>
                    <a:lnTo>
                      <a:pt x="263" y="57"/>
                    </a:lnTo>
                    <a:lnTo>
                      <a:pt x="246" y="81"/>
                    </a:lnTo>
                    <a:lnTo>
                      <a:pt x="234" y="65"/>
                    </a:lnTo>
                    <a:lnTo>
                      <a:pt x="231" y="23"/>
                    </a:lnTo>
                    <a:lnTo>
                      <a:pt x="212" y="28"/>
                    </a:lnTo>
                    <a:lnTo>
                      <a:pt x="195" y="4"/>
                    </a:lnTo>
                    <a:lnTo>
                      <a:pt x="173" y="4"/>
                    </a:lnTo>
                    <a:lnTo>
                      <a:pt x="155" y="23"/>
                    </a:lnTo>
                    <a:lnTo>
                      <a:pt x="130" y="4"/>
                    </a:lnTo>
                    <a:lnTo>
                      <a:pt x="96" y="0"/>
                    </a:lnTo>
                    <a:lnTo>
                      <a:pt x="45" y="47"/>
                    </a:lnTo>
                    <a:lnTo>
                      <a:pt x="19" y="69"/>
                    </a:lnTo>
                    <a:lnTo>
                      <a:pt x="67" y="141"/>
                    </a:lnTo>
                    <a:lnTo>
                      <a:pt x="67" y="170"/>
                    </a:lnTo>
                    <a:lnTo>
                      <a:pt x="45" y="183"/>
                    </a:lnTo>
                    <a:lnTo>
                      <a:pt x="16" y="220"/>
                    </a:lnTo>
                    <a:lnTo>
                      <a:pt x="0" y="248"/>
                    </a:lnTo>
                    <a:lnTo>
                      <a:pt x="48" y="278"/>
                    </a:lnTo>
                    <a:close/>
                  </a:path>
                </a:pathLst>
              </a:custGeom>
              <a:grpFill/>
              <a:ln w="12700">
                <a:solidFill>
                  <a:schemeClr val="accent6"/>
                </a:solidFill>
                <a:headEnd/>
                <a:tailEnd/>
              </a:ln>
              <a:effectLst/>
            </p:spPr>
            <p:style>
              <a:lnRef idx="1">
                <a:schemeClr val="accent6"/>
              </a:lnRef>
              <a:fillRef idx="3">
                <a:schemeClr val="accent6"/>
              </a:fillRef>
              <a:effectRef idx="2">
                <a:schemeClr val="accent6"/>
              </a:effectRef>
              <a:fontRef idx="minor">
                <a:schemeClr val="lt1"/>
              </a:fontRef>
            </p:style>
            <p:txBody>
              <a:bodyPr/>
              <a:lstStyle/>
              <a:p>
                <a:endParaRPr lang="es-ES"/>
              </a:p>
            </p:txBody>
          </p:sp>
          <p:sp>
            <p:nvSpPr>
              <p:cNvPr id="125" name="Freeform 42"/>
              <p:cNvSpPr>
                <a:spLocks/>
              </p:cNvSpPr>
              <p:nvPr/>
            </p:nvSpPr>
            <p:spPr bwMode="auto">
              <a:xfrm>
                <a:off x="2899510" y="5109668"/>
                <a:ext cx="395677" cy="426368"/>
              </a:xfrm>
              <a:custGeom>
                <a:avLst/>
                <a:gdLst>
                  <a:gd name="T0" fmla="*/ 93 w 422"/>
                  <a:gd name="T1" fmla="*/ 455 h 455"/>
                  <a:gd name="T2" fmla="*/ 110 w 422"/>
                  <a:gd name="T3" fmla="*/ 439 h 455"/>
                  <a:gd name="T4" fmla="*/ 115 w 422"/>
                  <a:gd name="T5" fmla="*/ 399 h 455"/>
                  <a:gd name="T6" fmla="*/ 154 w 422"/>
                  <a:gd name="T7" fmla="*/ 339 h 455"/>
                  <a:gd name="T8" fmla="*/ 159 w 422"/>
                  <a:gd name="T9" fmla="*/ 291 h 455"/>
                  <a:gd name="T10" fmla="*/ 163 w 422"/>
                  <a:gd name="T11" fmla="*/ 272 h 455"/>
                  <a:gd name="T12" fmla="*/ 176 w 422"/>
                  <a:gd name="T13" fmla="*/ 245 h 455"/>
                  <a:gd name="T14" fmla="*/ 242 w 422"/>
                  <a:gd name="T15" fmla="*/ 179 h 455"/>
                  <a:gd name="T16" fmla="*/ 271 w 422"/>
                  <a:gd name="T17" fmla="*/ 164 h 455"/>
                  <a:gd name="T18" fmla="*/ 327 w 422"/>
                  <a:gd name="T19" fmla="*/ 148 h 455"/>
                  <a:gd name="T20" fmla="*/ 354 w 422"/>
                  <a:gd name="T21" fmla="*/ 126 h 455"/>
                  <a:gd name="T22" fmla="*/ 373 w 422"/>
                  <a:gd name="T23" fmla="*/ 84 h 455"/>
                  <a:gd name="T24" fmla="*/ 393 w 422"/>
                  <a:gd name="T25" fmla="*/ 81 h 455"/>
                  <a:gd name="T26" fmla="*/ 405 w 422"/>
                  <a:gd name="T27" fmla="*/ 70 h 455"/>
                  <a:gd name="T28" fmla="*/ 422 w 422"/>
                  <a:gd name="T29" fmla="*/ 66 h 455"/>
                  <a:gd name="T30" fmla="*/ 419 w 422"/>
                  <a:gd name="T31" fmla="*/ 59 h 455"/>
                  <a:gd name="T32" fmla="*/ 415 w 422"/>
                  <a:gd name="T33" fmla="*/ 43 h 455"/>
                  <a:gd name="T34" fmla="*/ 384 w 422"/>
                  <a:gd name="T35" fmla="*/ 22 h 455"/>
                  <a:gd name="T36" fmla="*/ 361 w 422"/>
                  <a:gd name="T37" fmla="*/ 9 h 455"/>
                  <a:gd name="T38" fmla="*/ 336 w 422"/>
                  <a:gd name="T39" fmla="*/ 4 h 455"/>
                  <a:gd name="T40" fmla="*/ 321 w 422"/>
                  <a:gd name="T41" fmla="*/ 0 h 455"/>
                  <a:gd name="T42" fmla="*/ 271 w 422"/>
                  <a:gd name="T43" fmla="*/ 11 h 455"/>
                  <a:gd name="T44" fmla="*/ 238 w 422"/>
                  <a:gd name="T45" fmla="*/ 31 h 455"/>
                  <a:gd name="T46" fmla="*/ 198 w 422"/>
                  <a:gd name="T47" fmla="*/ 47 h 455"/>
                  <a:gd name="T48" fmla="*/ 169 w 422"/>
                  <a:gd name="T49" fmla="*/ 70 h 455"/>
                  <a:gd name="T50" fmla="*/ 146 w 422"/>
                  <a:gd name="T51" fmla="*/ 94 h 455"/>
                  <a:gd name="T52" fmla="*/ 115 w 422"/>
                  <a:gd name="T53" fmla="*/ 102 h 455"/>
                  <a:gd name="T54" fmla="*/ 88 w 422"/>
                  <a:gd name="T55" fmla="*/ 89 h 455"/>
                  <a:gd name="T56" fmla="*/ 57 w 422"/>
                  <a:gd name="T57" fmla="*/ 77 h 455"/>
                  <a:gd name="T58" fmla="*/ 21 w 422"/>
                  <a:gd name="T59" fmla="*/ 70 h 455"/>
                  <a:gd name="T60" fmla="*/ 0 w 422"/>
                  <a:gd name="T61" fmla="*/ 115 h 455"/>
                  <a:gd name="T62" fmla="*/ 2 w 422"/>
                  <a:gd name="T63" fmla="*/ 138 h 455"/>
                  <a:gd name="T64" fmla="*/ 9 w 422"/>
                  <a:gd name="T65" fmla="*/ 192 h 455"/>
                  <a:gd name="T66" fmla="*/ 5 w 422"/>
                  <a:gd name="T67" fmla="*/ 214 h 455"/>
                  <a:gd name="T68" fmla="*/ 1 w 422"/>
                  <a:gd name="T69" fmla="*/ 252 h 455"/>
                  <a:gd name="T70" fmla="*/ 20 w 422"/>
                  <a:gd name="T71" fmla="*/ 272 h 455"/>
                  <a:gd name="T72" fmla="*/ 13 w 422"/>
                  <a:gd name="T73" fmla="*/ 311 h 455"/>
                  <a:gd name="T74" fmla="*/ 5 w 422"/>
                  <a:gd name="T75" fmla="*/ 343 h 455"/>
                  <a:gd name="T76" fmla="*/ 5 w 422"/>
                  <a:gd name="T77" fmla="*/ 368 h 455"/>
                  <a:gd name="T78" fmla="*/ 9 w 422"/>
                  <a:gd name="T79" fmla="*/ 371 h 455"/>
                  <a:gd name="T80" fmla="*/ 25 w 422"/>
                  <a:gd name="T81" fmla="*/ 380 h 455"/>
                  <a:gd name="T82" fmla="*/ 53 w 422"/>
                  <a:gd name="T83" fmla="*/ 405 h 455"/>
                  <a:gd name="T84" fmla="*/ 68 w 422"/>
                  <a:gd name="T85" fmla="*/ 427 h 455"/>
                  <a:gd name="T86" fmla="*/ 93 w 422"/>
                  <a:gd name="T87" fmla="*/ 45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2" h="455">
                    <a:moveTo>
                      <a:pt x="93" y="455"/>
                    </a:moveTo>
                    <a:lnTo>
                      <a:pt x="110" y="439"/>
                    </a:lnTo>
                    <a:lnTo>
                      <a:pt x="115" y="399"/>
                    </a:lnTo>
                    <a:lnTo>
                      <a:pt x="154" y="339"/>
                    </a:lnTo>
                    <a:lnTo>
                      <a:pt x="159" y="291"/>
                    </a:lnTo>
                    <a:lnTo>
                      <a:pt x="163" y="272"/>
                    </a:lnTo>
                    <a:lnTo>
                      <a:pt x="176" y="245"/>
                    </a:lnTo>
                    <a:lnTo>
                      <a:pt x="242" y="179"/>
                    </a:lnTo>
                    <a:lnTo>
                      <a:pt x="271" y="164"/>
                    </a:lnTo>
                    <a:lnTo>
                      <a:pt x="327" y="148"/>
                    </a:lnTo>
                    <a:lnTo>
                      <a:pt x="354" y="126"/>
                    </a:lnTo>
                    <a:lnTo>
                      <a:pt x="373" y="84"/>
                    </a:lnTo>
                    <a:lnTo>
                      <a:pt x="393" y="81"/>
                    </a:lnTo>
                    <a:lnTo>
                      <a:pt x="405" y="70"/>
                    </a:lnTo>
                    <a:lnTo>
                      <a:pt x="422" y="66"/>
                    </a:lnTo>
                    <a:lnTo>
                      <a:pt x="419" y="59"/>
                    </a:lnTo>
                    <a:lnTo>
                      <a:pt x="415" y="43"/>
                    </a:lnTo>
                    <a:lnTo>
                      <a:pt x="384" y="22"/>
                    </a:lnTo>
                    <a:lnTo>
                      <a:pt x="361" y="9"/>
                    </a:lnTo>
                    <a:lnTo>
                      <a:pt x="336" y="4"/>
                    </a:lnTo>
                    <a:lnTo>
                      <a:pt x="321" y="0"/>
                    </a:lnTo>
                    <a:lnTo>
                      <a:pt x="271" y="11"/>
                    </a:lnTo>
                    <a:lnTo>
                      <a:pt x="238" y="31"/>
                    </a:lnTo>
                    <a:lnTo>
                      <a:pt x="198" y="47"/>
                    </a:lnTo>
                    <a:lnTo>
                      <a:pt x="169" y="70"/>
                    </a:lnTo>
                    <a:lnTo>
                      <a:pt x="146" y="94"/>
                    </a:lnTo>
                    <a:lnTo>
                      <a:pt x="115" y="102"/>
                    </a:lnTo>
                    <a:lnTo>
                      <a:pt x="88" y="89"/>
                    </a:lnTo>
                    <a:lnTo>
                      <a:pt x="57" y="77"/>
                    </a:lnTo>
                    <a:lnTo>
                      <a:pt x="21" y="70"/>
                    </a:lnTo>
                    <a:lnTo>
                      <a:pt x="0" y="115"/>
                    </a:lnTo>
                    <a:lnTo>
                      <a:pt x="2" y="138"/>
                    </a:lnTo>
                    <a:lnTo>
                      <a:pt x="9" y="192"/>
                    </a:lnTo>
                    <a:lnTo>
                      <a:pt x="5" y="214"/>
                    </a:lnTo>
                    <a:lnTo>
                      <a:pt x="1" y="252"/>
                    </a:lnTo>
                    <a:lnTo>
                      <a:pt x="20" y="272"/>
                    </a:lnTo>
                    <a:lnTo>
                      <a:pt x="13" y="311"/>
                    </a:lnTo>
                    <a:lnTo>
                      <a:pt x="5" y="343"/>
                    </a:lnTo>
                    <a:lnTo>
                      <a:pt x="5" y="368"/>
                    </a:lnTo>
                    <a:lnTo>
                      <a:pt x="9" y="371"/>
                    </a:lnTo>
                    <a:lnTo>
                      <a:pt x="25" y="380"/>
                    </a:lnTo>
                    <a:lnTo>
                      <a:pt x="53" y="405"/>
                    </a:lnTo>
                    <a:lnTo>
                      <a:pt x="68" y="427"/>
                    </a:lnTo>
                    <a:lnTo>
                      <a:pt x="93" y="455"/>
                    </a:lnTo>
                    <a:close/>
                  </a:path>
                </a:pathLst>
              </a:custGeom>
              <a:grpFill/>
              <a:ln w="12700">
                <a:solidFill>
                  <a:schemeClr val="accent6"/>
                </a:solidFill>
                <a:headEnd/>
                <a:tailEnd/>
              </a:ln>
              <a:effectLst/>
            </p:spPr>
            <p:style>
              <a:lnRef idx="1">
                <a:schemeClr val="accent6"/>
              </a:lnRef>
              <a:fillRef idx="3">
                <a:schemeClr val="accent6"/>
              </a:fillRef>
              <a:effectRef idx="2">
                <a:schemeClr val="accent6"/>
              </a:effectRef>
              <a:fontRef idx="minor">
                <a:schemeClr val="lt1"/>
              </a:fontRef>
            </p:style>
            <p:txBody>
              <a:bodyPr/>
              <a:lstStyle/>
              <a:p>
                <a:endParaRPr lang="es-ES"/>
              </a:p>
            </p:txBody>
          </p:sp>
        </p:grpSp>
        <p:sp>
          <p:nvSpPr>
            <p:cNvPr id="99" name="Freeform 24"/>
            <p:cNvSpPr>
              <a:spLocks/>
            </p:cNvSpPr>
            <p:nvPr/>
          </p:nvSpPr>
          <p:spPr bwMode="auto">
            <a:xfrm>
              <a:off x="1411533" y="1848368"/>
              <a:ext cx="347850" cy="198930"/>
            </a:xfrm>
            <a:custGeom>
              <a:avLst/>
              <a:gdLst>
                <a:gd name="T0" fmla="*/ 130 w 554"/>
                <a:gd name="T1" fmla="*/ 36 h 317"/>
                <a:gd name="T2" fmla="*/ 134 w 554"/>
                <a:gd name="T3" fmla="*/ 59 h 317"/>
                <a:gd name="T4" fmla="*/ 126 w 554"/>
                <a:gd name="T5" fmla="*/ 87 h 317"/>
                <a:gd name="T6" fmla="*/ 87 w 554"/>
                <a:gd name="T7" fmla="*/ 127 h 317"/>
                <a:gd name="T8" fmla="*/ 39 w 554"/>
                <a:gd name="T9" fmla="*/ 125 h 317"/>
                <a:gd name="T10" fmla="*/ 1 w 554"/>
                <a:gd name="T11" fmla="*/ 139 h 317"/>
                <a:gd name="T12" fmla="*/ 0 w 554"/>
                <a:gd name="T13" fmla="*/ 175 h 317"/>
                <a:gd name="T14" fmla="*/ 44 w 554"/>
                <a:gd name="T15" fmla="*/ 211 h 317"/>
                <a:gd name="T16" fmla="*/ 63 w 554"/>
                <a:gd name="T17" fmla="*/ 227 h 317"/>
                <a:gd name="T18" fmla="*/ 93 w 554"/>
                <a:gd name="T19" fmla="*/ 220 h 317"/>
                <a:gd name="T20" fmla="*/ 135 w 554"/>
                <a:gd name="T21" fmla="*/ 211 h 317"/>
                <a:gd name="T22" fmla="*/ 164 w 554"/>
                <a:gd name="T23" fmla="*/ 269 h 317"/>
                <a:gd name="T24" fmla="*/ 186 w 554"/>
                <a:gd name="T25" fmla="*/ 260 h 317"/>
                <a:gd name="T26" fmla="*/ 238 w 554"/>
                <a:gd name="T27" fmla="*/ 301 h 317"/>
                <a:gd name="T28" fmla="*/ 258 w 554"/>
                <a:gd name="T29" fmla="*/ 317 h 317"/>
                <a:gd name="T30" fmla="*/ 283 w 554"/>
                <a:gd name="T31" fmla="*/ 310 h 317"/>
                <a:gd name="T32" fmla="*/ 307 w 554"/>
                <a:gd name="T33" fmla="*/ 301 h 317"/>
                <a:gd name="T34" fmla="*/ 326 w 554"/>
                <a:gd name="T35" fmla="*/ 299 h 317"/>
                <a:gd name="T36" fmla="*/ 346 w 554"/>
                <a:gd name="T37" fmla="*/ 287 h 317"/>
                <a:gd name="T38" fmla="*/ 360 w 554"/>
                <a:gd name="T39" fmla="*/ 268 h 317"/>
                <a:gd name="T40" fmla="*/ 357 w 554"/>
                <a:gd name="T41" fmla="*/ 245 h 317"/>
                <a:gd name="T42" fmla="*/ 327 w 554"/>
                <a:gd name="T43" fmla="*/ 227 h 317"/>
                <a:gd name="T44" fmla="*/ 327 w 554"/>
                <a:gd name="T45" fmla="*/ 211 h 317"/>
                <a:gd name="T46" fmla="*/ 343 w 554"/>
                <a:gd name="T47" fmla="*/ 198 h 317"/>
                <a:gd name="T48" fmla="*/ 374 w 554"/>
                <a:gd name="T49" fmla="*/ 182 h 317"/>
                <a:gd name="T50" fmla="*/ 396 w 554"/>
                <a:gd name="T51" fmla="*/ 179 h 317"/>
                <a:gd name="T52" fmla="*/ 414 w 554"/>
                <a:gd name="T53" fmla="*/ 197 h 317"/>
                <a:gd name="T54" fmla="*/ 434 w 554"/>
                <a:gd name="T55" fmla="*/ 179 h 317"/>
                <a:gd name="T56" fmla="*/ 455 w 554"/>
                <a:gd name="T57" fmla="*/ 163 h 317"/>
                <a:gd name="T58" fmla="*/ 494 w 554"/>
                <a:gd name="T59" fmla="*/ 141 h 317"/>
                <a:gd name="T60" fmla="*/ 489 w 554"/>
                <a:gd name="T61" fmla="*/ 109 h 317"/>
                <a:gd name="T62" fmla="*/ 513 w 554"/>
                <a:gd name="T63" fmla="*/ 101 h 317"/>
                <a:gd name="T64" fmla="*/ 538 w 554"/>
                <a:gd name="T65" fmla="*/ 78 h 317"/>
                <a:gd name="T66" fmla="*/ 554 w 554"/>
                <a:gd name="T67" fmla="*/ 77 h 317"/>
                <a:gd name="T68" fmla="*/ 552 w 554"/>
                <a:gd name="T69" fmla="*/ 66 h 317"/>
                <a:gd name="T70" fmla="*/ 535 w 554"/>
                <a:gd name="T71" fmla="*/ 59 h 317"/>
                <a:gd name="T72" fmla="*/ 515 w 554"/>
                <a:gd name="T73" fmla="*/ 48 h 317"/>
                <a:gd name="T74" fmla="*/ 493 w 554"/>
                <a:gd name="T75" fmla="*/ 44 h 317"/>
                <a:gd name="T76" fmla="*/ 468 w 554"/>
                <a:gd name="T77" fmla="*/ 44 h 317"/>
                <a:gd name="T78" fmla="*/ 455 w 554"/>
                <a:gd name="T79" fmla="*/ 44 h 317"/>
                <a:gd name="T80" fmla="*/ 450 w 554"/>
                <a:gd name="T81" fmla="*/ 37 h 317"/>
                <a:gd name="T82" fmla="*/ 450 w 554"/>
                <a:gd name="T83" fmla="*/ 25 h 317"/>
                <a:gd name="T84" fmla="*/ 464 w 554"/>
                <a:gd name="T85" fmla="*/ 19 h 317"/>
                <a:gd name="T86" fmla="*/ 475 w 554"/>
                <a:gd name="T87" fmla="*/ 19 h 317"/>
                <a:gd name="T88" fmla="*/ 475 w 554"/>
                <a:gd name="T89" fmla="*/ 7 h 317"/>
                <a:gd name="T90" fmla="*/ 461 w 554"/>
                <a:gd name="T91" fmla="*/ 0 h 317"/>
                <a:gd name="T92" fmla="*/ 425 w 554"/>
                <a:gd name="T93" fmla="*/ 3 h 317"/>
                <a:gd name="T94" fmla="*/ 390 w 554"/>
                <a:gd name="T95" fmla="*/ 12 h 317"/>
                <a:gd name="T96" fmla="*/ 368 w 554"/>
                <a:gd name="T97" fmla="*/ 12 h 317"/>
                <a:gd name="T98" fmla="*/ 339 w 554"/>
                <a:gd name="T99" fmla="*/ 12 h 317"/>
                <a:gd name="T100" fmla="*/ 327 w 554"/>
                <a:gd name="T101" fmla="*/ 3 h 317"/>
                <a:gd name="T102" fmla="*/ 314 w 554"/>
                <a:gd name="T103" fmla="*/ 7 h 317"/>
                <a:gd name="T104" fmla="*/ 299 w 554"/>
                <a:gd name="T105" fmla="*/ 19 h 317"/>
                <a:gd name="T106" fmla="*/ 277 w 554"/>
                <a:gd name="T107" fmla="*/ 25 h 317"/>
                <a:gd name="T108" fmla="*/ 248 w 554"/>
                <a:gd name="T109" fmla="*/ 19 h 317"/>
                <a:gd name="T110" fmla="*/ 235 w 554"/>
                <a:gd name="T111" fmla="*/ 29 h 317"/>
                <a:gd name="T112" fmla="*/ 213 w 554"/>
                <a:gd name="T113" fmla="*/ 44 h 317"/>
                <a:gd name="T114" fmla="*/ 206 w 554"/>
                <a:gd name="T115" fmla="*/ 44 h 317"/>
                <a:gd name="T116" fmla="*/ 178 w 554"/>
                <a:gd name="T117" fmla="*/ 37 h 317"/>
                <a:gd name="T118" fmla="*/ 153 w 554"/>
                <a:gd name="T119" fmla="*/ 37 h 317"/>
                <a:gd name="T120" fmla="*/ 130 w 554"/>
                <a:gd name="T121" fmla="*/ 3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54" h="317">
                  <a:moveTo>
                    <a:pt x="130" y="36"/>
                  </a:moveTo>
                  <a:lnTo>
                    <a:pt x="134" y="59"/>
                  </a:lnTo>
                  <a:lnTo>
                    <a:pt x="126" y="87"/>
                  </a:lnTo>
                  <a:lnTo>
                    <a:pt x="87" y="127"/>
                  </a:lnTo>
                  <a:lnTo>
                    <a:pt x="39" y="125"/>
                  </a:lnTo>
                  <a:lnTo>
                    <a:pt x="1" y="139"/>
                  </a:lnTo>
                  <a:lnTo>
                    <a:pt x="0" y="175"/>
                  </a:lnTo>
                  <a:lnTo>
                    <a:pt x="44" y="211"/>
                  </a:lnTo>
                  <a:lnTo>
                    <a:pt x="63" y="227"/>
                  </a:lnTo>
                  <a:lnTo>
                    <a:pt x="93" y="220"/>
                  </a:lnTo>
                  <a:lnTo>
                    <a:pt x="135" y="211"/>
                  </a:lnTo>
                  <a:lnTo>
                    <a:pt x="164" y="269"/>
                  </a:lnTo>
                  <a:lnTo>
                    <a:pt x="186" y="260"/>
                  </a:lnTo>
                  <a:lnTo>
                    <a:pt x="238" y="301"/>
                  </a:lnTo>
                  <a:lnTo>
                    <a:pt x="258" y="317"/>
                  </a:lnTo>
                  <a:lnTo>
                    <a:pt x="283" y="310"/>
                  </a:lnTo>
                  <a:lnTo>
                    <a:pt x="307" y="301"/>
                  </a:lnTo>
                  <a:lnTo>
                    <a:pt x="326" y="299"/>
                  </a:lnTo>
                  <a:lnTo>
                    <a:pt x="346" y="287"/>
                  </a:lnTo>
                  <a:lnTo>
                    <a:pt x="360" y="268"/>
                  </a:lnTo>
                  <a:lnTo>
                    <a:pt x="357" y="245"/>
                  </a:lnTo>
                  <a:lnTo>
                    <a:pt x="327" y="227"/>
                  </a:lnTo>
                  <a:lnTo>
                    <a:pt x="327" y="211"/>
                  </a:lnTo>
                  <a:lnTo>
                    <a:pt x="343" y="198"/>
                  </a:lnTo>
                  <a:lnTo>
                    <a:pt x="374" y="182"/>
                  </a:lnTo>
                  <a:lnTo>
                    <a:pt x="396" y="179"/>
                  </a:lnTo>
                  <a:lnTo>
                    <a:pt x="414" y="197"/>
                  </a:lnTo>
                  <a:lnTo>
                    <a:pt x="434" y="179"/>
                  </a:lnTo>
                  <a:lnTo>
                    <a:pt x="455" y="163"/>
                  </a:lnTo>
                  <a:lnTo>
                    <a:pt x="494" y="141"/>
                  </a:lnTo>
                  <a:lnTo>
                    <a:pt x="489" y="109"/>
                  </a:lnTo>
                  <a:lnTo>
                    <a:pt x="513" y="101"/>
                  </a:lnTo>
                  <a:lnTo>
                    <a:pt x="538" y="78"/>
                  </a:lnTo>
                  <a:lnTo>
                    <a:pt x="554" y="77"/>
                  </a:lnTo>
                  <a:lnTo>
                    <a:pt x="552" y="66"/>
                  </a:lnTo>
                  <a:lnTo>
                    <a:pt x="535" y="59"/>
                  </a:lnTo>
                  <a:lnTo>
                    <a:pt x="515" y="48"/>
                  </a:lnTo>
                  <a:lnTo>
                    <a:pt x="493" y="44"/>
                  </a:lnTo>
                  <a:lnTo>
                    <a:pt x="468" y="44"/>
                  </a:lnTo>
                  <a:lnTo>
                    <a:pt x="455" y="44"/>
                  </a:lnTo>
                  <a:lnTo>
                    <a:pt x="450" y="37"/>
                  </a:lnTo>
                  <a:lnTo>
                    <a:pt x="450" y="25"/>
                  </a:lnTo>
                  <a:lnTo>
                    <a:pt x="464" y="19"/>
                  </a:lnTo>
                  <a:lnTo>
                    <a:pt x="475" y="19"/>
                  </a:lnTo>
                  <a:lnTo>
                    <a:pt x="475" y="7"/>
                  </a:lnTo>
                  <a:lnTo>
                    <a:pt x="461" y="0"/>
                  </a:lnTo>
                  <a:lnTo>
                    <a:pt x="425" y="3"/>
                  </a:lnTo>
                  <a:lnTo>
                    <a:pt x="390" y="12"/>
                  </a:lnTo>
                  <a:lnTo>
                    <a:pt x="368" y="12"/>
                  </a:lnTo>
                  <a:lnTo>
                    <a:pt x="339" y="12"/>
                  </a:lnTo>
                  <a:lnTo>
                    <a:pt x="327" y="3"/>
                  </a:lnTo>
                  <a:lnTo>
                    <a:pt x="314" y="7"/>
                  </a:lnTo>
                  <a:lnTo>
                    <a:pt x="299" y="19"/>
                  </a:lnTo>
                  <a:lnTo>
                    <a:pt x="277" y="25"/>
                  </a:lnTo>
                  <a:lnTo>
                    <a:pt x="248" y="19"/>
                  </a:lnTo>
                  <a:lnTo>
                    <a:pt x="235" y="29"/>
                  </a:lnTo>
                  <a:lnTo>
                    <a:pt x="213" y="44"/>
                  </a:lnTo>
                  <a:lnTo>
                    <a:pt x="206" y="44"/>
                  </a:lnTo>
                  <a:lnTo>
                    <a:pt x="178" y="37"/>
                  </a:lnTo>
                  <a:lnTo>
                    <a:pt x="153" y="37"/>
                  </a:lnTo>
                  <a:lnTo>
                    <a:pt x="130" y="36"/>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00" name="Freeform 50"/>
            <p:cNvSpPr>
              <a:spLocks/>
            </p:cNvSpPr>
            <p:nvPr/>
          </p:nvSpPr>
          <p:spPr bwMode="auto">
            <a:xfrm>
              <a:off x="1718263" y="1870038"/>
              <a:ext cx="188928" cy="106133"/>
            </a:xfrm>
            <a:custGeom>
              <a:avLst/>
              <a:gdLst>
                <a:gd name="T0" fmla="*/ 367 w 380"/>
                <a:gd name="T1" fmla="*/ 161 h 214"/>
                <a:gd name="T2" fmla="*/ 380 w 380"/>
                <a:gd name="T3" fmla="*/ 122 h 214"/>
                <a:gd name="T4" fmla="*/ 380 w 380"/>
                <a:gd name="T5" fmla="*/ 52 h 214"/>
                <a:gd name="T6" fmla="*/ 346 w 380"/>
                <a:gd name="T7" fmla="*/ 31 h 214"/>
                <a:gd name="T8" fmla="*/ 309 w 380"/>
                <a:gd name="T9" fmla="*/ 37 h 214"/>
                <a:gd name="T10" fmla="*/ 263 w 380"/>
                <a:gd name="T11" fmla="*/ 21 h 214"/>
                <a:gd name="T12" fmla="*/ 245 w 380"/>
                <a:gd name="T13" fmla="*/ 0 h 214"/>
                <a:gd name="T14" fmla="*/ 172 w 380"/>
                <a:gd name="T15" fmla="*/ 11 h 214"/>
                <a:gd name="T16" fmla="*/ 145 w 380"/>
                <a:gd name="T17" fmla="*/ 16 h 214"/>
                <a:gd name="T18" fmla="*/ 137 w 380"/>
                <a:gd name="T19" fmla="*/ 37 h 214"/>
                <a:gd name="T20" fmla="*/ 147 w 380"/>
                <a:gd name="T21" fmla="*/ 55 h 214"/>
                <a:gd name="T22" fmla="*/ 130 w 380"/>
                <a:gd name="T23" fmla="*/ 57 h 214"/>
                <a:gd name="T24" fmla="*/ 110 w 380"/>
                <a:gd name="T25" fmla="*/ 52 h 214"/>
                <a:gd name="T26" fmla="*/ 66 w 380"/>
                <a:gd name="T27" fmla="*/ 55 h 214"/>
                <a:gd name="T28" fmla="*/ 29 w 380"/>
                <a:gd name="T29" fmla="*/ 86 h 214"/>
                <a:gd name="T30" fmla="*/ 0 w 380"/>
                <a:gd name="T31" fmla="*/ 95 h 214"/>
                <a:gd name="T32" fmla="*/ 7 w 380"/>
                <a:gd name="T33" fmla="*/ 135 h 214"/>
                <a:gd name="T34" fmla="*/ 42 w 380"/>
                <a:gd name="T35" fmla="*/ 136 h 214"/>
                <a:gd name="T36" fmla="*/ 81 w 380"/>
                <a:gd name="T37" fmla="*/ 145 h 214"/>
                <a:gd name="T38" fmla="*/ 105 w 380"/>
                <a:gd name="T39" fmla="*/ 170 h 214"/>
                <a:gd name="T40" fmla="*/ 142 w 380"/>
                <a:gd name="T41" fmla="*/ 160 h 214"/>
                <a:gd name="T42" fmla="*/ 172 w 380"/>
                <a:gd name="T43" fmla="*/ 170 h 214"/>
                <a:gd name="T44" fmla="*/ 209 w 380"/>
                <a:gd name="T45" fmla="*/ 191 h 214"/>
                <a:gd name="T46" fmla="*/ 241 w 380"/>
                <a:gd name="T47" fmla="*/ 210 h 214"/>
                <a:gd name="T48" fmla="*/ 274 w 380"/>
                <a:gd name="T49" fmla="*/ 214 h 214"/>
                <a:gd name="T50" fmla="*/ 322 w 380"/>
                <a:gd name="T51" fmla="*/ 204 h 214"/>
                <a:gd name="T52" fmla="*/ 327 w 380"/>
                <a:gd name="T53" fmla="*/ 175 h 214"/>
                <a:gd name="T54" fmla="*/ 367 w 380"/>
                <a:gd name="T55" fmla="*/ 161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80" h="214">
                  <a:moveTo>
                    <a:pt x="367" y="161"/>
                  </a:moveTo>
                  <a:lnTo>
                    <a:pt x="380" y="122"/>
                  </a:lnTo>
                  <a:lnTo>
                    <a:pt x="380" y="52"/>
                  </a:lnTo>
                  <a:lnTo>
                    <a:pt x="346" y="31"/>
                  </a:lnTo>
                  <a:lnTo>
                    <a:pt x="309" y="37"/>
                  </a:lnTo>
                  <a:lnTo>
                    <a:pt x="263" y="21"/>
                  </a:lnTo>
                  <a:lnTo>
                    <a:pt x="245" y="0"/>
                  </a:lnTo>
                  <a:lnTo>
                    <a:pt x="172" y="11"/>
                  </a:lnTo>
                  <a:lnTo>
                    <a:pt x="145" y="16"/>
                  </a:lnTo>
                  <a:lnTo>
                    <a:pt x="137" y="37"/>
                  </a:lnTo>
                  <a:lnTo>
                    <a:pt x="147" y="55"/>
                  </a:lnTo>
                  <a:lnTo>
                    <a:pt x="130" y="57"/>
                  </a:lnTo>
                  <a:lnTo>
                    <a:pt x="110" y="52"/>
                  </a:lnTo>
                  <a:lnTo>
                    <a:pt x="66" y="55"/>
                  </a:lnTo>
                  <a:lnTo>
                    <a:pt x="29" y="86"/>
                  </a:lnTo>
                  <a:lnTo>
                    <a:pt x="0" y="95"/>
                  </a:lnTo>
                  <a:lnTo>
                    <a:pt x="7" y="135"/>
                  </a:lnTo>
                  <a:lnTo>
                    <a:pt x="42" y="136"/>
                  </a:lnTo>
                  <a:lnTo>
                    <a:pt x="81" y="145"/>
                  </a:lnTo>
                  <a:lnTo>
                    <a:pt x="105" y="170"/>
                  </a:lnTo>
                  <a:lnTo>
                    <a:pt x="142" y="160"/>
                  </a:lnTo>
                  <a:lnTo>
                    <a:pt x="172" y="170"/>
                  </a:lnTo>
                  <a:lnTo>
                    <a:pt x="209" y="191"/>
                  </a:lnTo>
                  <a:lnTo>
                    <a:pt x="241" y="210"/>
                  </a:lnTo>
                  <a:lnTo>
                    <a:pt x="274" y="214"/>
                  </a:lnTo>
                  <a:lnTo>
                    <a:pt x="322" y="204"/>
                  </a:lnTo>
                  <a:lnTo>
                    <a:pt x="327" y="175"/>
                  </a:lnTo>
                  <a:lnTo>
                    <a:pt x="367" y="161"/>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01" name="Freeform 54"/>
            <p:cNvSpPr>
              <a:spLocks/>
            </p:cNvSpPr>
            <p:nvPr/>
          </p:nvSpPr>
          <p:spPr bwMode="auto">
            <a:xfrm>
              <a:off x="1882742" y="1884486"/>
              <a:ext cx="139473" cy="98354"/>
            </a:xfrm>
            <a:custGeom>
              <a:avLst/>
              <a:gdLst>
                <a:gd name="T0" fmla="*/ 223 w 223"/>
                <a:gd name="T1" fmla="*/ 19 h 157"/>
                <a:gd name="T2" fmla="*/ 220 w 223"/>
                <a:gd name="T3" fmla="*/ 0 h 157"/>
                <a:gd name="T4" fmla="*/ 182 w 223"/>
                <a:gd name="T5" fmla="*/ 5 h 157"/>
                <a:gd name="T6" fmla="*/ 149 w 223"/>
                <a:gd name="T7" fmla="*/ 22 h 157"/>
                <a:gd name="T8" fmla="*/ 99 w 223"/>
                <a:gd name="T9" fmla="*/ 28 h 157"/>
                <a:gd name="T10" fmla="*/ 40 w 223"/>
                <a:gd name="T11" fmla="*/ 16 h 157"/>
                <a:gd name="T12" fmla="*/ 40 w 223"/>
                <a:gd name="T13" fmla="*/ 74 h 157"/>
                <a:gd name="T14" fmla="*/ 30 w 223"/>
                <a:gd name="T15" fmla="*/ 104 h 157"/>
                <a:gd name="T16" fmla="*/ 0 w 223"/>
                <a:gd name="T17" fmla="*/ 116 h 157"/>
                <a:gd name="T18" fmla="*/ 39 w 223"/>
                <a:gd name="T19" fmla="*/ 148 h 157"/>
                <a:gd name="T20" fmla="*/ 73 w 223"/>
                <a:gd name="T21" fmla="*/ 157 h 157"/>
                <a:gd name="T22" fmla="*/ 100 w 223"/>
                <a:gd name="T23" fmla="*/ 153 h 157"/>
                <a:gd name="T24" fmla="*/ 122 w 223"/>
                <a:gd name="T25" fmla="*/ 135 h 157"/>
                <a:gd name="T26" fmla="*/ 154 w 223"/>
                <a:gd name="T27" fmla="*/ 131 h 157"/>
                <a:gd name="T28" fmla="*/ 155 w 223"/>
                <a:gd name="T29" fmla="*/ 93 h 157"/>
                <a:gd name="T30" fmla="*/ 173 w 223"/>
                <a:gd name="T31" fmla="*/ 63 h 157"/>
                <a:gd name="T32" fmla="*/ 200 w 223"/>
                <a:gd name="T33" fmla="*/ 45 h 157"/>
                <a:gd name="T34" fmla="*/ 223 w 223"/>
                <a:gd name="T35" fmla="*/ 1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3" h="157">
                  <a:moveTo>
                    <a:pt x="223" y="19"/>
                  </a:moveTo>
                  <a:lnTo>
                    <a:pt x="220" y="0"/>
                  </a:lnTo>
                  <a:lnTo>
                    <a:pt x="182" y="5"/>
                  </a:lnTo>
                  <a:lnTo>
                    <a:pt x="149" y="22"/>
                  </a:lnTo>
                  <a:lnTo>
                    <a:pt x="99" y="28"/>
                  </a:lnTo>
                  <a:lnTo>
                    <a:pt x="40" y="16"/>
                  </a:lnTo>
                  <a:lnTo>
                    <a:pt x="40" y="74"/>
                  </a:lnTo>
                  <a:lnTo>
                    <a:pt x="30" y="104"/>
                  </a:lnTo>
                  <a:lnTo>
                    <a:pt x="0" y="116"/>
                  </a:lnTo>
                  <a:lnTo>
                    <a:pt x="39" y="148"/>
                  </a:lnTo>
                  <a:lnTo>
                    <a:pt x="73" y="157"/>
                  </a:lnTo>
                  <a:lnTo>
                    <a:pt x="100" y="153"/>
                  </a:lnTo>
                  <a:lnTo>
                    <a:pt x="122" y="135"/>
                  </a:lnTo>
                  <a:lnTo>
                    <a:pt x="154" y="131"/>
                  </a:lnTo>
                  <a:lnTo>
                    <a:pt x="155" y="93"/>
                  </a:lnTo>
                  <a:lnTo>
                    <a:pt x="173" y="63"/>
                  </a:lnTo>
                  <a:lnTo>
                    <a:pt x="200" y="45"/>
                  </a:lnTo>
                  <a:lnTo>
                    <a:pt x="223" y="19"/>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02" name="Freeform 56"/>
            <p:cNvSpPr>
              <a:spLocks/>
            </p:cNvSpPr>
            <p:nvPr/>
          </p:nvSpPr>
          <p:spPr bwMode="auto">
            <a:xfrm>
              <a:off x="1749380" y="1949500"/>
              <a:ext cx="196151" cy="183927"/>
            </a:xfrm>
            <a:custGeom>
              <a:avLst/>
              <a:gdLst>
                <a:gd name="T0" fmla="*/ 287 w 312"/>
                <a:gd name="T1" fmla="*/ 53 h 293"/>
                <a:gd name="T2" fmla="*/ 251 w 312"/>
                <a:gd name="T3" fmla="*/ 44 h 293"/>
                <a:gd name="T4" fmla="*/ 212 w 312"/>
                <a:gd name="T5" fmla="*/ 12 h 293"/>
                <a:gd name="T6" fmla="*/ 204 w 312"/>
                <a:gd name="T7" fmla="*/ 34 h 293"/>
                <a:gd name="T8" fmla="*/ 171 w 312"/>
                <a:gd name="T9" fmla="*/ 42 h 293"/>
                <a:gd name="T10" fmla="*/ 152 w 312"/>
                <a:gd name="T11" fmla="*/ 41 h 293"/>
                <a:gd name="T12" fmla="*/ 136 w 312"/>
                <a:gd name="T13" fmla="*/ 36 h 293"/>
                <a:gd name="T14" fmla="*/ 89 w 312"/>
                <a:gd name="T15" fmla="*/ 11 h 293"/>
                <a:gd name="T16" fmla="*/ 64 w 312"/>
                <a:gd name="T17" fmla="*/ 0 h 293"/>
                <a:gd name="T18" fmla="*/ 32 w 312"/>
                <a:gd name="T19" fmla="*/ 7 h 293"/>
                <a:gd name="T20" fmla="*/ 48 w 312"/>
                <a:gd name="T21" fmla="*/ 42 h 293"/>
                <a:gd name="T22" fmla="*/ 52 w 312"/>
                <a:gd name="T23" fmla="*/ 64 h 293"/>
                <a:gd name="T24" fmla="*/ 44 w 312"/>
                <a:gd name="T25" fmla="*/ 86 h 293"/>
                <a:gd name="T26" fmla="*/ 13 w 312"/>
                <a:gd name="T27" fmla="*/ 92 h 293"/>
                <a:gd name="T28" fmla="*/ 0 w 312"/>
                <a:gd name="T29" fmla="*/ 100 h 293"/>
                <a:gd name="T30" fmla="*/ 4 w 312"/>
                <a:gd name="T31" fmla="*/ 113 h 293"/>
                <a:gd name="T32" fmla="*/ 34 w 312"/>
                <a:gd name="T33" fmla="*/ 118 h 293"/>
                <a:gd name="T34" fmla="*/ 64 w 312"/>
                <a:gd name="T35" fmla="*/ 126 h 293"/>
                <a:gd name="T36" fmla="*/ 75 w 312"/>
                <a:gd name="T37" fmla="*/ 154 h 293"/>
                <a:gd name="T38" fmla="*/ 71 w 312"/>
                <a:gd name="T39" fmla="*/ 181 h 293"/>
                <a:gd name="T40" fmla="*/ 85 w 312"/>
                <a:gd name="T41" fmla="*/ 207 h 293"/>
                <a:gd name="T42" fmla="*/ 112 w 312"/>
                <a:gd name="T43" fmla="*/ 228 h 293"/>
                <a:gd name="T44" fmla="*/ 140 w 312"/>
                <a:gd name="T45" fmla="*/ 247 h 293"/>
                <a:gd name="T46" fmla="*/ 171 w 312"/>
                <a:gd name="T47" fmla="*/ 277 h 293"/>
                <a:gd name="T48" fmla="*/ 193 w 312"/>
                <a:gd name="T49" fmla="*/ 286 h 293"/>
                <a:gd name="T50" fmla="*/ 238 w 312"/>
                <a:gd name="T51" fmla="*/ 293 h 293"/>
                <a:gd name="T52" fmla="*/ 241 w 312"/>
                <a:gd name="T53" fmla="*/ 261 h 293"/>
                <a:gd name="T54" fmla="*/ 236 w 312"/>
                <a:gd name="T55" fmla="*/ 228 h 293"/>
                <a:gd name="T56" fmla="*/ 260 w 312"/>
                <a:gd name="T57" fmla="*/ 215 h 293"/>
                <a:gd name="T58" fmla="*/ 255 w 312"/>
                <a:gd name="T59" fmla="*/ 193 h 293"/>
                <a:gd name="T60" fmla="*/ 275 w 312"/>
                <a:gd name="T61" fmla="*/ 152 h 293"/>
                <a:gd name="T62" fmla="*/ 284 w 312"/>
                <a:gd name="T63" fmla="*/ 103 h 293"/>
                <a:gd name="T64" fmla="*/ 307 w 312"/>
                <a:gd name="T65" fmla="*/ 95 h 293"/>
                <a:gd name="T66" fmla="*/ 312 w 312"/>
                <a:gd name="T67" fmla="*/ 49 h 293"/>
                <a:gd name="T68" fmla="*/ 287 w 312"/>
                <a:gd name="T69" fmla="*/ 5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2" h="293">
                  <a:moveTo>
                    <a:pt x="287" y="53"/>
                  </a:moveTo>
                  <a:lnTo>
                    <a:pt x="251" y="44"/>
                  </a:lnTo>
                  <a:lnTo>
                    <a:pt x="212" y="12"/>
                  </a:lnTo>
                  <a:lnTo>
                    <a:pt x="204" y="34"/>
                  </a:lnTo>
                  <a:lnTo>
                    <a:pt x="171" y="42"/>
                  </a:lnTo>
                  <a:lnTo>
                    <a:pt x="152" y="41"/>
                  </a:lnTo>
                  <a:lnTo>
                    <a:pt x="136" y="36"/>
                  </a:lnTo>
                  <a:lnTo>
                    <a:pt x="89" y="11"/>
                  </a:lnTo>
                  <a:lnTo>
                    <a:pt x="64" y="0"/>
                  </a:lnTo>
                  <a:lnTo>
                    <a:pt x="32" y="7"/>
                  </a:lnTo>
                  <a:lnTo>
                    <a:pt x="48" y="42"/>
                  </a:lnTo>
                  <a:lnTo>
                    <a:pt x="52" y="64"/>
                  </a:lnTo>
                  <a:lnTo>
                    <a:pt x="44" y="86"/>
                  </a:lnTo>
                  <a:lnTo>
                    <a:pt x="13" y="92"/>
                  </a:lnTo>
                  <a:lnTo>
                    <a:pt x="0" y="100"/>
                  </a:lnTo>
                  <a:lnTo>
                    <a:pt x="4" y="113"/>
                  </a:lnTo>
                  <a:lnTo>
                    <a:pt x="34" y="118"/>
                  </a:lnTo>
                  <a:lnTo>
                    <a:pt x="64" y="126"/>
                  </a:lnTo>
                  <a:lnTo>
                    <a:pt x="75" y="154"/>
                  </a:lnTo>
                  <a:lnTo>
                    <a:pt x="71" y="181"/>
                  </a:lnTo>
                  <a:lnTo>
                    <a:pt x="85" y="207"/>
                  </a:lnTo>
                  <a:lnTo>
                    <a:pt x="112" y="228"/>
                  </a:lnTo>
                  <a:lnTo>
                    <a:pt x="140" y="247"/>
                  </a:lnTo>
                  <a:lnTo>
                    <a:pt x="171" y="277"/>
                  </a:lnTo>
                  <a:lnTo>
                    <a:pt x="193" y="286"/>
                  </a:lnTo>
                  <a:lnTo>
                    <a:pt x="238" y="293"/>
                  </a:lnTo>
                  <a:lnTo>
                    <a:pt x="241" y="261"/>
                  </a:lnTo>
                  <a:lnTo>
                    <a:pt x="236" y="228"/>
                  </a:lnTo>
                  <a:lnTo>
                    <a:pt x="260" y="215"/>
                  </a:lnTo>
                  <a:lnTo>
                    <a:pt x="255" y="193"/>
                  </a:lnTo>
                  <a:lnTo>
                    <a:pt x="275" y="152"/>
                  </a:lnTo>
                  <a:lnTo>
                    <a:pt x="284" y="103"/>
                  </a:lnTo>
                  <a:lnTo>
                    <a:pt x="307" y="95"/>
                  </a:lnTo>
                  <a:lnTo>
                    <a:pt x="312" y="49"/>
                  </a:lnTo>
                  <a:lnTo>
                    <a:pt x="287" y="53"/>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03" name="Freeform 19"/>
            <p:cNvSpPr>
              <a:spLocks/>
            </p:cNvSpPr>
            <p:nvPr/>
          </p:nvSpPr>
          <p:spPr bwMode="auto">
            <a:xfrm>
              <a:off x="2019436" y="2457938"/>
              <a:ext cx="434534" cy="371188"/>
            </a:xfrm>
            <a:custGeom>
              <a:avLst/>
              <a:gdLst>
                <a:gd name="T0" fmla="*/ 248 w 692"/>
                <a:gd name="T1" fmla="*/ 72 h 591"/>
                <a:gd name="T2" fmla="*/ 314 w 692"/>
                <a:gd name="T3" fmla="*/ 48 h 591"/>
                <a:gd name="T4" fmla="*/ 451 w 692"/>
                <a:gd name="T5" fmla="*/ 38 h 591"/>
                <a:gd name="T6" fmla="*/ 586 w 692"/>
                <a:gd name="T7" fmla="*/ 0 h 591"/>
                <a:gd name="T8" fmla="*/ 692 w 692"/>
                <a:gd name="T9" fmla="*/ 39 h 591"/>
                <a:gd name="T10" fmla="*/ 671 w 692"/>
                <a:gd name="T11" fmla="*/ 60 h 591"/>
                <a:gd name="T12" fmla="*/ 680 w 692"/>
                <a:gd name="T13" fmla="*/ 99 h 591"/>
                <a:gd name="T14" fmla="*/ 682 w 692"/>
                <a:gd name="T15" fmla="*/ 131 h 591"/>
                <a:gd name="T16" fmla="*/ 667 w 692"/>
                <a:gd name="T17" fmla="*/ 160 h 591"/>
                <a:gd name="T18" fmla="*/ 670 w 692"/>
                <a:gd name="T19" fmla="*/ 187 h 591"/>
                <a:gd name="T20" fmla="*/ 652 w 692"/>
                <a:gd name="T21" fmla="*/ 212 h 591"/>
                <a:gd name="T22" fmla="*/ 635 w 692"/>
                <a:gd name="T23" fmla="*/ 214 h 591"/>
                <a:gd name="T24" fmla="*/ 617 w 692"/>
                <a:gd name="T25" fmla="*/ 233 h 591"/>
                <a:gd name="T26" fmla="*/ 595 w 692"/>
                <a:gd name="T27" fmla="*/ 212 h 591"/>
                <a:gd name="T28" fmla="*/ 563 w 692"/>
                <a:gd name="T29" fmla="*/ 210 h 591"/>
                <a:gd name="T30" fmla="*/ 541 w 692"/>
                <a:gd name="T31" fmla="*/ 223 h 591"/>
                <a:gd name="T32" fmla="*/ 506 w 692"/>
                <a:gd name="T33" fmla="*/ 256 h 591"/>
                <a:gd name="T34" fmla="*/ 484 w 692"/>
                <a:gd name="T35" fmla="*/ 279 h 591"/>
                <a:gd name="T36" fmla="*/ 529 w 692"/>
                <a:gd name="T37" fmla="*/ 346 h 591"/>
                <a:gd name="T38" fmla="*/ 529 w 692"/>
                <a:gd name="T39" fmla="*/ 380 h 591"/>
                <a:gd name="T40" fmla="*/ 513 w 692"/>
                <a:gd name="T41" fmla="*/ 390 h 591"/>
                <a:gd name="T42" fmla="*/ 480 w 692"/>
                <a:gd name="T43" fmla="*/ 427 h 591"/>
                <a:gd name="T44" fmla="*/ 464 w 692"/>
                <a:gd name="T45" fmla="*/ 458 h 591"/>
                <a:gd name="T46" fmla="*/ 445 w 692"/>
                <a:gd name="T47" fmla="*/ 441 h 591"/>
                <a:gd name="T48" fmla="*/ 426 w 692"/>
                <a:gd name="T49" fmla="*/ 434 h 591"/>
                <a:gd name="T50" fmla="*/ 418 w 692"/>
                <a:gd name="T51" fmla="*/ 443 h 591"/>
                <a:gd name="T52" fmla="*/ 419 w 692"/>
                <a:gd name="T53" fmla="*/ 486 h 591"/>
                <a:gd name="T54" fmla="*/ 413 w 692"/>
                <a:gd name="T55" fmla="*/ 513 h 591"/>
                <a:gd name="T56" fmla="*/ 404 w 692"/>
                <a:gd name="T57" fmla="*/ 518 h 591"/>
                <a:gd name="T58" fmla="*/ 366 w 692"/>
                <a:gd name="T59" fmla="*/ 535 h 591"/>
                <a:gd name="T60" fmla="*/ 358 w 692"/>
                <a:gd name="T61" fmla="*/ 548 h 591"/>
                <a:gd name="T62" fmla="*/ 350 w 692"/>
                <a:gd name="T63" fmla="*/ 570 h 591"/>
                <a:gd name="T64" fmla="*/ 341 w 692"/>
                <a:gd name="T65" fmla="*/ 588 h 591"/>
                <a:gd name="T66" fmla="*/ 329 w 692"/>
                <a:gd name="T67" fmla="*/ 591 h 591"/>
                <a:gd name="T68" fmla="*/ 307 w 692"/>
                <a:gd name="T69" fmla="*/ 588 h 591"/>
                <a:gd name="T70" fmla="*/ 296 w 692"/>
                <a:gd name="T71" fmla="*/ 578 h 591"/>
                <a:gd name="T72" fmla="*/ 296 w 692"/>
                <a:gd name="T73" fmla="*/ 554 h 591"/>
                <a:gd name="T74" fmla="*/ 282 w 692"/>
                <a:gd name="T75" fmla="*/ 543 h 591"/>
                <a:gd name="T76" fmla="*/ 226 w 692"/>
                <a:gd name="T77" fmla="*/ 577 h 591"/>
                <a:gd name="T78" fmla="*/ 212 w 692"/>
                <a:gd name="T79" fmla="*/ 551 h 591"/>
                <a:gd name="T80" fmla="*/ 190 w 692"/>
                <a:gd name="T81" fmla="*/ 540 h 591"/>
                <a:gd name="T82" fmla="*/ 156 w 692"/>
                <a:gd name="T83" fmla="*/ 526 h 591"/>
                <a:gd name="T84" fmla="*/ 92 w 692"/>
                <a:gd name="T85" fmla="*/ 432 h 591"/>
                <a:gd name="T86" fmla="*/ 54 w 692"/>
                <a:gd name="T87" fmla="*/ 453 h 591"/>
                <a:gd name="T88" fmla="*/ 0 w 692"/>
                <a:gd name="T89" fmla="*/ 355 h 591"/>
                <a:gd name="T90" fmla="*/ 22 w 692"/>
                <a:gd name="T91" fmla="*/ 355 h 591"/>
                <a:gd name="T92" fmla="*/ 50 w 692"/>
                <a:gd name="T93" fmla="*/ 321 h 591"/>
                <a:gd name="T94" fmla="*/ 72 w 692"/>
                <a:gd name="T95" fmla="*/ 284 h 591"/>
                <a:gd name="T96" fmla="*/ 112 w 692"/>
                <a:gd name="T97" fmla="*/ 284 h 591"/>
                <a:gd name="T98" fmla="*/ 114 w 692"/>
                <a:gd name="T99" fmla="*/ 258 h 591"/>
                <a:gd name="T100" fmla="*/ 90 w 692"/>
                <a:gd name="T101" fmla="*/ 250 h 591"/>
                <a:gd name="T102" fmla="*/ 90 w 692"/>
                <a:gd name="T103" fmla="*/ 154 h 591"/>
                <a:gd name="T104" fmla="*/ 248 w 692"/>
                <a:gd name="T105" fmla="*/ 72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2" h="591">
                  <a:moveTo>
                    <a:pt x="248" y="72"/>
                  </a:moveTo>
                  <a:lnTo>
                    <a:pt x="314" y="48"/>
                  </a:lnTo>
                  <a:lnTo>
                    <a:pt x="451" y="38"/>
                  </a:lnTo>
                  <a:lnTo>
                    <a:pt x="586" y="0"/>
                  </a:lnTo>
                  <a:lnTo>
                    <a:pt x="692" y="39"/>
                  </a:lnTo>
                  <a:lnTo>
                    <a:pt x="671" y="60"/>
                  </a:lnTo>
                  <a:lnTo>
                    <a:pt x="680" y="99"/>
                  </a:lnTo>
                  <a:lnTo>
                    <a:pt x="682" y="131"/>
                  </a:lnTo>
                  <a:lnTo>
                    <a:pt x="667" y="160"/>
                  </a:lnTo>
                  <a:lnTo>
                    <a:pt x="670" y="187"/>
                  </a:lnTo>
                  <a:lnTo>
                    <a:pt x="652" y="212"/>
                  </a:lnTo>
                  <a:lnTo>
                    <a:pt x="635" y="214"/>
                  </a:lnTo>
                  <a:lnTo>
                    <a:pt x="617" y="233"/>
                  </a:lnTo>
                  <a:lnTo>
                    <a:pt x="595" y="212"/>
                  </a:lnTo>
                  <a:lnTo>
                    <a:pt x="563" y="210"/>
                  </a:lnTo>
                  <a:lnTo>
                    <a:pt x="541" y="223"/>
                  </a:lnTo>
                  <a:lnTo>
                    <a:pt x="506" y="256"/>
                  </a:lnTo>
                  <a:lnTo>
                    <a:pt x="484" y="279"/>
                  </a:lnTo>
                  <a:lnTo>
                    <a:pt x="529" y="346"/>
                  </a:lnTo>
                  <a:lnTo>
                    <a:pt x="529" y="380"/>
                  </a:lnTo>
                  <a:lnTo>
                    <a:pt x="513" y="390"/>
                  </a:lnTo>
                  <a:lnTo>
                    <a:pt x="480" y="427"/>
                  </a:lnTo>
                  <a:lnTo>
                    <a:pt x="464" y="458"/>
                  </a:lnTo>
                  <a:lnTo>
                    <a:pt x="445" y="441"/>
                  </a:lnTo>
                  <a:lnTo>
                    <a:pt x="426" y="434"/>
                  </a:lnTo>
                  <a:lnTo>
                    <a:pt x="418" y="443"/>
                  </a:lnTo>
                  <a:lnTo>
                    <a:pt x="419" y="486"/>
                  </a:lnTo>
                  <a:lnTo>
                    <a:pt x="413" y="513"/>
                  </a:lnTo>
                  <a:lnTo>
                    <a:pt x="404" y="518"/>
                  </a:lnTo>
                  <a:lnTo>
                    <a:pt x="366" y="535"/>
                  </a:lnTo>
                  <a:lnTo>
                    <a:pt x="358" y="548"/>
                  </a:lnTo>
                  <a:lnTo>
                    <a:pt x="350" y="570"/>
                  </a:lnTo>
                  <a:lnTo>
                    <a:pt x="341" y="588"/>
                  </a:lnTo>
                  <a:lnTo>
                    <a:pt x="329" y="591"/>
                  </a:lnTo>
                  <a:lnTo>
                    <a:pt x="307" y="588"/>
                  </a:lnTo>
                  <a:lnTo>
                    <a:pt x="296" y="578"/>
                  </a:lnTo>
                  <a:lnTo>
                    <a:pt x="296" y="554"/>
                  </a:lnTo>
                  <a:lnTo>
                    <a:pt x="282" y="543"/>
                  </a:lnTo>
                  <a:lnTo>
                    <a:pt x="226" y="577"/>
                  </a:lnTo>
                  <a:lnTo>
                    <a:pt x="212" y="551"/>
                  </a:lnTo>
                  <a:lnTo>
                    <a:pt x="190" y="540"/>
                  </a:lnTo>
                  <a:lnTo>
                    <a:pt x="156" y="526"/>
                  </a:lnTo>
                  <a:lnTo>
                    <a:pt x="92" y="432"/>
                  </a:lnTo>
                  <a:lnTo>
                    <a:pt x="54" y="453"/>
                  </a:lnTo>
                  <a:lnTo>
                    <a:pt x="0" y="355"/>
                  </a:lnTo>
                  <a:lnTo>
                    <a:pt x="22" y="355"/>
                  </a:lnTo>
                  <a:lnTo>
                    <a:pt x="50" y="321"/>
                  </a:lnTo>
                  <a:lnTo>
                    <a:pt x="72" y="284"/>
                  </a:lnTo>
                  <a:lnTo>
                    <a:pt x="112" y="284"/>
                  </a:lnTo>
                  <a:lnTo>
                    <a:pt x="114" y="258"/>
                  </a:lnTo>
                  <a:lnTo>
                    <a:pt x="90" y="250"/>
                  </a:lnTo>
                  <a:lnTo>
                    <a:pt x="90" y="154"/>
                  </a:lnTo>
                  <a:lnTo>
                    <a:pt x="248" y="72"/>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104" name="Freeform 58"/>
            <p:cNvSpPr>
              <a:spLocks/>
            </p:cNvSpPr>
            <p:nvPr/>
          </p:nvSpPr>
          <p:spPr bwMode="auto">
            <a:xfrm>
              <a:off x="2197806" y="2002288"/>
              <a:ext cx="342293" cy="400638"/>
            </a:xfrm>
            <a:custGeom>
              <a:avLst/>
              <a:gdLst>
                <a:gd name="T0" fmla="*/ 477 w 545"/>
                <a:gd name="T1" fmla="*/ 68 h 638"/>
                <a:gd name="T2" fmla="*/ 545 w 545"/>
                <a:gd name="T3" fmla="*/ 253 h 638"/>
                <a:gd name="T4" fmla="*/ 506 w 545"/>
                <a:gd name="T5" fmla="*/ 274 h 638"/>
                <a:gd name="T6" fmla="*/ 518 w 545"/>
                <a:gd name="T7" fmla="*/ 317 h 638"/>
                <a:gd name="T8" fmla="*/ 527 w 545"/>
                <a:gd name="T9" fmla="*/ 367 h 638"/>
                <a:gd name="T10" fmla="*/ 521 w 545"/>
                <a:gd name="T11" fmla="*/ 395 h 638"/>
                <a:gd name="T12" fmla="*/ 468 w 545"/>
                <a:gd name="T13" fmla="*/ 469 h 638"/>
                <a:gd name="T14" fmla="*/ 411 w 545"/>
                <a:gd name="T15" fmla="*/ 533 h 638"/>
                <a:gd name="T16" fmla="*/ 412 w 545"/>
                <a:gd name="T17" fmla="*/ 555 h 638"/>
                <a:gd name="T18" fmla="*/ 436 w 545"/>
                <a:gd name="T19" fmla="*/ 571 h 638"/>
                <a:gd name="T20" fmla="*/ 414 w 545"/>
                <a:gd name="T21" fmla="*/ 605 h 638"/>
                <a:gd name="T22" fmla="*/ 401 w 545"/>
                <a:gd name="T23" fmla="*/ 638 h 638"/>
                <a:gd name="T24" fmla="*/ 315 w 545"/>
                <a:gd name="T25" fmla="*/ 570 h 638"/>
                <a:gd name="T26" fmla="*/ 194 w 545"/>
                <a:gd name="T27" fmla="*/ 470 h 638"/>
                <a:gd name="T28" fmla="*/ 50 w 545"/>
                <a:gd name="T29" fmla="*/ 422 h 638"/>
                <a:gd name="T30" fmla="*/ 24 w 545"/>
                <a:gd name="T31" fmla="*/ 278 h 638"/>
                <a:gd name="T32" fmla="*/ 40 w 545"/>
                <a:gd name="T33" fmla="*/ 125 h 638"/>
                <a:gd name="T34" fmla="*/ 0 w 545"/>
                <a:gd name="T35" fmla="*/ 95 h 638"/>
                <a:gd name="T36" fmla="*/ 73 w 545"/>
                <a:gd name="T37" fmla="*/ 0 h 638"/>
                <a:gd name="T38" fmla="*/ 103 w 545"/>
                <a:gd name="T39" fmla="*/ 29 h 638"/>
                <a:gd name="T40" fmla="*/ 125 w 545"/>
                <a:gd name="T41" fmla="*/ 29 h 638"/>
                <a:gd name="T42" fmla="*/ 161 w 545"/>
                <a:gd name="T43" fmla="*/ 43 h 638"/>
                <a:gd name="T44" fmla="*/ 216 w 545"/>
                <a:gd name="T45" fmla="*/ 47 h 638"/>
                <a:gd name="T46" fmla="*/ 251 w 545"/>
                <a:gd name="T47" fmla="*/ 72 h 638"/>
                <a:gd name="T48" fmla="*/ 292 w 545"/>
                <a:gd name="T49" fmla="*/ 87 h 638"/>
                <a:gd name="T50" fmla="*/ 333 w 545"/>
                <a:gd name="T51" fmla="*/ 84 h 638"/>
                <a:gd name="T52" fmla="*/ 389 w 545"/>
                <a:gd name="T53" fmla="*/ 72 h 638"/>
                <a:gd name="T54" fmla="*/ 434 w 545"/>
                <a:gd name="T55" fmla="*/ 72 h 638"/>
                <a:gd name="T56" fmla="*/ 477 w 545"/>
                <a:gd name="T57" fmla="*/ 6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5" h="638">
                  <a:moveTo>
                    <a:pt x="477" y="68"/>
                  </a:moveTo>
                  <a:lnTo>
                    <a:pt x="545" y="253"/>
                  </a:lnTo>
                  <a:lnTo>
                    <a:pt x="506" y="274"/>
                  </a:lnTo>
                  <a:lnTo>
                    <a:pt x="518" y="317"/>
                  </a:lnTo>
                  <a:lnTo>
                    <a:pt x="527" y="367"/>
                  </a:lnTo>
                  <a:lnTo>
                    <a:pt x="521" y="395"/>
                  </a:lnTo>
                  <a:lnTo>
                    <a:pt x="468" y="469"/>
                  </a:lnTo>
                  <a:lnTo>
                    <a:pt x="411" y="533"/>
                  </a:lnTo>
                  <a:lnTo>
                    <a:pt x="412" y="555"/>
                  </a:lnTo>
                  <a:lnTo>
                    <a:pt x="436" y="571"/>
                  </a:lnTo>
                  <a:lnTo>
                    <a:pt x="414" y="605"/>
                  </a:lnTo>
                  <a:lnTo>
                    <a:pt x="401" y="638"/>
                  </a:lnTo>
                  <a:lnTo>
                    <a:pt x="315" y="570"/>
                  </a:lnTo>
                  <a:lnTo>
                    <a:pt x="194" y="470"/>
                  </a:lnTo>
                  <a:lnTo>
                    <a:pt x="50" y="422"/>
                  </a:lnTo>
                  <a:lnTo>
                    <a:pt x="24" y="278"/>
                  </a:lnTo>
                  <a:lnTo>
                    <a:pt x="40" y="125"/>
                  </a:lnTo>
                  <a:lnTo>
                    <a:pt x="0" y="95"/>
                  </a:lnTo>
                  <a:lnTo>
                    <a:pt x="73" y="0"/>
                  </a:lnTo>
                  <a:lnTo>
                    <a:pt x="103" y="29"/>
                  </a:lnTo>
                  <a:lnTo>
                    <a:pt x="125" y="29"/>
                  </a:lnTo>
                  <a:lnTo>
                    <a:pt x="161" y="43"/>
                  </a:lnTo>
                  <a:lnTo>
                    <a:pt x="216" y="47"/>
                  </a:lnTo>
                  <a:lnTo>
                    <a:pt x="251" y="72"/>
                  </a:lnTo>
                  <a:lnTo>
                    <a:pt x="292" y="87"/>
                  </a:lnTo>
                  <a:lnTo>
                    <a:pt x="333" y="84"/>
                  </a:lnTo>
                  <a:lnTo>
                    <a:pt x="389" y="72"/>
                  </a:lnTo>
                  <a:lnTo>
                    <a:pt x="434" y="72"/>
                  </a:lnTo>
                  <a:lnTo>
                    <a:pt x="477" y="68"/>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105" name="Freeform 59"/>
            <p:cNvSpPr>
              <a:spLocks/>
            </p:cNvSpPr>
            <p:nvPr/>
          </p:nvSpPr>
          <p:spPr bwMode="auto">
            <a:xfrm>
              <a:off x="1938864" y="2061745"/>
              <a:ext cx="531221" cy="492880"/>
            </a:xfrm>
            <a:custGeom>
              <a:avLst/>
              <a:gdLst>
                <a:gd name="T0" fmla="*/ 602 w 846"/>
                <a:gd name="T1" fmla="*/ 372 h 785"/>
                <a:gd name="T2" fmla="*/ 726 w 846"/>
                <a:gd name="T3" fmla="*/ 473 h 785"/>
                <a:gd name="T4" fmla="*/ 813 w 846"/>
                <a:gd name="T5" fmla="*/ 543 h 785"/>
                <a:gd name="T6" fmla="*/ 846 w 846"/>
                <a:gd name="T7" fmla="*/ 607 h 785"/>
                <a:gd name="T8" fmla="*/ 834 w 846"/>
                <a:gd name="T9" fmla="*/ 642 h 785"/>
                <a:gd name="T10" fmla="*/ 820 w 846"/>
                <a:gd name="T11" fmla="*/ 670 h 785"/>
                <a:gd name="T12" fmla="*/ 793 w 846"/>
                <a:gd name="T13" fmla="*/ 659 h 785"/>
                <a:gd name="T14" fmla="*/ 711 w 846"/>
                <a:gd name="T15" fmla="*/ 632 h 785"/>
                <a:gd name="T16" fmla="*/ 584 w 846"/>
                <a:gd name="T17" fmla="*/ 668 h 785"/>
                <a:gd name="T18" fmla="*/ 442 w 846"/>
                <a:gd name="T19" fmla="*/ 679 h 785"/>
                <a:gd name="T20" fmla="*/ 369 w 846"/>
                <a:gd name="T21" fmla="*/ 708 h 785"/>
                <a:gd name="T22" fmla="*/ 218 w 846"/>
                <a:gd name="T23" fmla="*/ 785 h 785"/>
                <a:gd name="T24" fmla="*/ 189 w 846"/>
                <a:gd name="T25" fmla="*/ 765 h 785"/>
                <a:gd name="T26" fmla="*/ 90 w 846"/>
                <a:gd name="T27" fmla="*/ 670 h 785"/>
                <a:gd name="T28" fmla="*/ 48 w 846"/>
                <a:gd name="T29" fmla="*/ 705 h 785"/>
                <a:gd name="T30" fmla="*/ 24 w 846"/>
                <a:gd name="T31" fmla="*/ 656 h 785"/>
                <a:gd name="T32" fmla="*/ 0 w 846"/>
                <a:gd name="T33" fmla="*/ 626 h 785"/>
                <a:gd name="T34" fmla="*/ 37 w 846"/>
                <a:gd name="T35" fmla="*/ 582 h 785"/>
                <a:gd name="T36" fmla="*/ 45 w 846"/>
                <a:gd name="T37" fmla="*/ 549 h 785"/>
                <a:gd name="T38" fmla="*/ 57 w 846"/>
                <a:gd name="T39" fmla="*/ 578 h 785"/>
                <a:gd name="T40" fmla="*/ 79 w 846"/>
                <a:gd name="T41" fmla="*/ 570 h 785"/>
                <a:gd name="T42" fmla="*/ 62 w 846"/>
                <a:gd name="T43" fmla="*/ 536 h 785"/>
                <a:gd name="T44" fmla="*/ 62 w 846"/>
                <a:gd name="T45" fmla="*/ 489 h 785"/>
                <a:gd name="T46" fmla="*/ 96 w 846"/>
                <a:gd name="T47" fmla="*/ 468 h 785"/>
                <a:gd name="T48" fmla="*/ 118 w 846"/>
                <a:gd name="T49" fmla="*/ 438 h 785"/>
                <a:gd name="T50" fmla="*/ 127 w 846"/>
                <a:gd name="T51" fmla="*/ 374 h 785"/>
                <a:gd name="T52" fmla="*/ 102 w 846"/>
                <a:gd name="T53" fmla="*/ 363 h 785"/>
                <a:gd name="T54" fmla="*/ 96 w 846"/>
                <a:gd name="T55" fmla="*/ 337 h 785"/>
                <a:gd name="T56" fmla="*/ 114 w 846"/>
                <a:gd name="T57" fmla="*/ 318 h 785"/>
                <a:gd name="T58" fmla="*/ 192 w 846"/>
                <a:gd name="T59" fmla="*/ 319 h 785"/>
                <a:gd name="T60" fmla="*/ 244 w 846"/>
                <a:gd name="T61" fmla="*/ 344 h 785"/>
                <a:gd name="T62" fmla="*/ 291 w 846"/>
                <a:gd name="T63" fmla="*/ 266 h 785"/>
                <a:gd name="T64" fmla="*/ 258 w 846"/>
                <a:gd name="T65" fmla="*/ 244 h 785"/>
                <a:gd name="T66" fmla="*/ 266 w 846"/>
                <a:gd name="T67" fmla="*/ 156 h 785"/>
                <a:gd name="T68" fmla="*/ 344 w 846"/>
                <a:gd name="T69" fmla="*/ 44 h 785"/>
                <a:gd name="T70" fmla="*/ 348 w 846"/>
                <a:gd name="T71" fmla="*/ 25 h 785"/>
                <a:gd name="T72" fmla="*/ 412 w 846"/>
                <a:gd name="T73" fmla="*/ 0 h 785"/>
                <a:gd name="T74" fmla="*/ 450 w 846"/>
                <a:gd name="T75" fmla="*/ 27 h 785"/>
                <a:gd name="T76" fmla="*/ 436 w 846"/>
                <a:gd name="T77" fmla="*/ 190 h 785"/>
                <a:gd name="T78" fmla="*/ 462 w 846"/>
                <a:gd name="T79" fmla="*/ 327 h 785"/>
                <a:gd name="T80" fmla="*/ 602 w 846"/>
                <a:gd name="T81" fmla="*/ 372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46" h="785">
                  <a:moveTo>
                    <a:pt x="602" y="372"/>
                  </a:moveTo>
                  <a:lnTo>
                    <a:pt x="726" y="473"/>
                  </a:lnTo>
                  <a:lnTo>
                    <a:pt x="813" y="543"/>
                  </a:lnTo>
                  <a:lnTo>
                    <a:pt x="846" y="607"/>
                  </a:lnTo>
                  <a:lnTo>
                    <a:pt x="834" y="642"/>
                  </a:lnTo>
                  <a:lnTo>
                    <a:pt x="820" y="670"/>
                  </a:lnTo>
                  <a:lnTo>
                    <a:pt x="793" y="659"/>
                  </a:lnTo>
                  <a:lnTo>
                    <a:pt x="711" y="632"/>
                  </a:lnTo>
                  <a:lnTo>
                    <a:pt x="584" y="668"/>
                  </a:lnTo>
                  <a:lnTo>
                    <a:pt x="442" y="679"/>
                  </a:lnTo>
                  <a:lnTo>
                    <a:pt x="369" y="708"/>
                  </a:lnTo>
                  <a:lnTo>
                    <a:pt x="218" y="785"/>
                  </a:lnTo>
                  <a:lnTo>
                    <a:pt x="189" y="765"/>
                  </a:lnTo>
                  <a:lnTo>
                    <a:pt x="90" y="670"/>
                  </a:lnTo>
                  <a:lnTo>
                    <a:pt x="48" y="705"/>
                  </a:lnTo>
                  <a:lnTo>
                    <a:pt x="24" y="656"/>
                  </a:lnTo>
                  <a:lnTo>
                    <a:pt x="0" y="626"/>
                  </a:lnTo>
                  <a:lnTo>
                    <a:pt x="37" y="582"/>
                  </a:lnTo>
                  <a:lnTo>
                    <a:pt x="45" y="549"/>
                  </a:lnTo>
                  <a:lnTo>
                    <a:pt x="57" y="578"/>
                  </a:lnTo>
                  <a:lnTo>
                    <a:pt x="79" y="570"/>
                  </a:lnTo>
                  <a:lnTo>
                    <a:pt x="62" y="536"/>
                  </a:lnTo>
                  <a:lnTo>
                    <a:pt x="62" y="489"/>
                  </a:lnTo>
                  <a:lnTo>
                    <a:pt x="96" y="468"/>
                  </a:lnTo>
                  <a:lnTo>
                    <a:pt x="118" y="438"/>
                  </a:lnTo>
                  <a:lnTo>
                    <a:pt x="127" y="374"/>
                  </a:lnTo>
                  <a:lnTo>
                    <a:pt x="102" y="363"/>
                  </a:lnTo>
                  <a:lnTo>
                    <a:pt x="96" y="337"/>
                  </a:lnTo>
                  <a:lnTo>
                    <a:pt x="114" y="318"/>
                  </a:lnTo>
                  <a:lnTo>
                    <a:pt x="192" y="319"/>
                  </a:lnTo>
                  <a:lnTo>
                    <a:pt x="244" y="344"/>
                  </a:lnTo>
                  <a:lnTo>
                    <a:pt x="291" y="266"/>
                  </a:lnTo>
                  <a:lnTo>
                    <a:pt x="258" y="244"/>
                  </a:lnTo>
                  <a:lnTo>
                    <a:pt x="266" y="156"/>
                  </a:lnTo>
                  <a:lnTo>
                    <a:pt x="344" y="44"/>
                  </a:lnTo>
                  <a:lnTo>
                    <a:pt x="348" y="25"/>
                  </a:lnTo>
                  <a:lnTo>
                    <a:pt x="412" y="0"/>
                  </a:lnTo>
                  <a:lnTo>
                    <a:pt x="450" y="27"/>
                  </a:lnTo>
                  <a:lnTo>
                    <a:pt x="436" y="190"/>
                  </a:lnTo>
                  <a:lnTo>
                    <a:pt x="462" y="327"/>
                  </a:lnTo>
                  <a:lnTo>
                    <a:pt x="602" y="372"/>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grpSp>
          <p:nvGrpSpPr>
            <p:cNvPr id="106" name="105 Grupo"/>
            <p:cNvGrpSpPr/>
            <p:nvPr/>
          </p:nvGrpSpPr>
          <p:grpSpPr>
            <a:xfrm>
              <a:off x="789182" y="3130855"/>
              <a:ext cx="1299157" cy="729040"/>
              <a:chOff x="778452" y="5174370"/>
              <a:chExt cx="1939396" cy="1088319"/>
            </a:xfrm>
            <a:gradFill>
              <a:gsLst>
                <a:gs pos="0">
                  <a:srgbClr val="92D050"/>
                </a:gs>
                <a:gs pos="100000">
                  <a:srgbClr val="92D050">
                    <a:lumMod val="78000"/>
                  </a:srgbClr>
                </a:gs>
              </a:gsLst>
              <a:lin ang="5400000" scaled="0"/>
            </a:gradFill>
            <a:effectLst>
              <a:outerShdw blurRad="50800" dist="25400" dir="2700000" algn="tl" rotWithShape="0">
                <a:schemeClr val="tx1">
                  <a:alpha val="40000"/>
                </a:schemeClr>
              </a:outerShdw>
            </a:effectLst>
          </p:grpSpPr>
          <p:sp>
            <p:nvSpPr>
              <p:cNvPr id="115" name="Freeform 71"/>
              <p:cNvSpPr>
                <a:spLocks/>
              </p:cNvSpPr>
              <p:nvPr/>
            </p:nvSpPr>
            <p:spPr bwMode="auto">
              <a:xfrm>
                <a:off x="778452" y="5364328"/>
                <a:ext cx="491070" cy="554113"/>
              </a:xfrm>
              <a:custGeom>
                <a:avLst/>
                <a:gdLst>
                  <a:gd name="T0" fmla="*/ 187 w 524"/>
                  <a:gd name="T1" fmla="*/ 10 h 591"/>
                  <a:gd name="T2" fmla="*/ 216 w 524"/>
                  <a:gd name="T3" fmla="*/ 2 h 591"/>
                  <a:gd name="T4" fmla="*/ 235 w 524"/>
                  <a:gd name="T5" fmla="*/ 27 h 591"/>
                  <a:gd name="T6" fmla="*/ 285 w 524"/>
                  <a:gd name="T7" fmla="*/ 0 h 591"/>
                  <a:gd name="T8" fmla="*/ 321 w 524"/>
                  <a:gd name="T9" fmla="*/ 56 h 591"/>
                  <a:gd name="T10" fmla="*/ 424 w 524"/>
                  <a:gd name="T11" fmla="*/ 93 h 591"/>
                  <a:gd name="T12" fmla="*/ 524 w 524"/>
                  <a:gd name="T13" fmla="*/ 140 h 591"/>
                  <a:gd name="T14" fmla="*/ 513 w 524"/>
                  <a:gd name="T15" fmla="*/ 176 h 591"/>
                  <a:gd name="T16" fmla="*/ 462 w 524"/>
                  <a:gd name="T17" fmla="*/ 174 h 591"/>
                  <a:gd name="T18" fmla="*/ 449 w 524"/>
                  <a:gd name="T19" fmla="*/ 211 h 591"/>
                  <a:gd name="T20" fmla="*/ 495 w 524"/>
                  <a:gd name="T21" fmla="*/ 260 h 591"/>
                  <a:gd name="T22" fmla="*/ 488 w 524"/>
                  <a:gd name="T23" fmla="*/ 406 h 591"/>
                  <a:gd name="T24" fmla="*/ 433 w 524"/>
                  <a:gd name="T25" fmla="*/ 490 h 591"/>
                  <a:gd name="T26" fmla="*/ 405 w 524"/>
                  <a:gd name="T27" fmla="*/ 560 h 591"/>
                  <a:gd name="T28" fmla="*/ 398 w 524"/>
                  <a:gd name="T29" fmla="*/ 591 h 591"/>
                  <a:gd name="T30" fmla="*/ 373 w 524"/>
                  <a:gd name="T31" fmla="*/ 540 h 591"/>
                  <a:gd name="T32" fmla="*/ 348 w 524"/>
                  <a:gd name="T33" fmla="*/ 520 h 591"/>
                  <a:gd name="T34" fmla="*/ 318 w 524"/>
                  <a:gd name="T35" fmla="*/ 503 h 591"/>
                  <a:gd name="T36" fmla="*/ 252 w 524"/>
                  <a:gd name="T37" fmla="*/ 463 h 591"/>
                  <a:gd name="T38" fmla="*/ 210 w 524"/>
                  <a:gd name="T39" fmla="*/ 435 h 591"/>
                  <a:gd name="T40" fmla="*/ 188 w 524"/>
                  <a:gd name="T41" fmla="*/ 438 h 591"/>
                  <a:gd name="T42" fmla="*/ 147 w 524"/>
                  <a:gd name="T43" fmla="*/ 406 h 591"/>
                  <a:gd name="T44" fmla="*/ 47 w 524"/>
                  <a:gd name="T45" fmla="*/ 406 h 591"/>
                  <a:gd name="T46" fmla="*/ 35 w 524"/>
                  <a:gd name="T47" fmla="*/ 419 h 591"/>
                  <a:gd name="T48" fmla="*/ 25 w 524"/>
                  <a:gd name="T49" fmla="*/ 394 h 591"/>
                  <a:gd name="T50" fmla="*/ 29 w 524"/>
                  <a:gd name="T51" fmla="*/ 352 h 591"/>
                  <a:gd name="T52" fmla="*/ 29 w 524"/>
                  <a:gd name="T53" fmla="*/ 306 h 591"/>
                  <a:gd name="T54" fmla="*/ 13 w 524"/>
                  <a:gd name="T55" fmla="*/ 263 h 591"/>
                  <a:gd name="T56" fmla="*/ 0 w 524"/>
                  <a:gd name="T57" fmla="*/ 241 h 591"/>
                  <a:gd name="T58" fmla="*/ 50 w 524"/>
                  <a:gd name="T59" fmla="*/ 197 h 591"/>
                  <a:gd name="T60" fmla="*/ 116 w 524"/>
                  <a:gd name="T61" fmla="*/ 115 h 591"/>
                  <a:gd name="T62" fmla="*/ 122 w 524"/>
                  <a:gd name="T63" fmla="*/ 86 h 591"/>
                  <a:gd name="T64" fmla="*/ 163 w 524"/>
                  <a:gd name="T65" fmla="*/ 45 h 591"/>
                  <a:gd name="T66" fmla="*/ 192 w 524"/>
                  <a:gd name="T67" fmla="*/ 45 h 591"/>
                  <a:gd name="T68" fmla="*/ 187 w 524"/>
                  <a:gd name="T69" fmla="*/ 1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24" h="591">
                    <a:moveTo>
                      <a:pt x="187" y="10"/>
                    </a:moveTo>
                    <a:lnTo>
                      <a:pt x="216" y="2"/>
                    </a:lnTo>
                    <a:lnTo>
                      <a:pt x="235" y="27"/>
                    </a:lnTo>
                    <a:lnTo>
                      <a:pt x="285" y="0"/>
                    </a:lnTo>
                    <a:lnTo>
                      <a:pt x="321" y="56"/>
                    </a:lnTo>
                    <a:lnTo>
                      <a:pt x="424" y="93"/>
                    </a:lnTo>
                    <a:lnTo>
                      <a:pt x="524" y="140"/>
                    </a:lnTo>
                    <a:lnTo>
                      <a:pt x="513" y="176"/>
                    </a:lnTo>
                    <a:lnTo>
                      <a:pt x="462" y="174"/>
                    </a:lnTo>
                    <a:lnTo>
                      <a:pt x="449" y="211"/>
                    </a:lnTo>
                    <a:lnTo>
                      <a:pt x="495" y="260"/>
                    </a:lnTo>
                    <a:lnTo>
                      <a:pt x="488" y="406"/>
                    </a:lnTo>
                    <a:lnTo>
                      <a:pt x="433" y="490"/>
                    </a:lnTo>
                    <a:lnTo>
                      <a:pt x="405" y="560"/>
                    </a:lnTo>
                    <a:lnTo>
                      <a:pt x="398" y="591"/>
                    </a:lnTo>
                    <a:lnTo>
                      <a:pt x="373" y="540"/>
                    </a:lnTo>
                    <a:lnTo>
                      <a:pt x="348" y="520"/>
                    </a:lnTo>
                    <a:lnTo>
                      <a:pt x="318" y="503"/>
                    </a:lnTo>
                    <a:lnTo>
                      <a:pt x="252" y="463"/>
                    </a:lnTo>
                    <a:lnTo>
                      <a:pt x="210" y="435"/>
                    </a:lnTo>
                    <a:lnTo>
                      <a:pt x="188" y="438"/>
                    </a:lnTo>
                    <a:lnTo>
                      <a:pt x="147" y="406"/>
                    </a:lnTo>
                    <a:lnTo>
                      <a:pt x="47" y="406"/>
                    </a:lnTo>
                    <a:lnTo>
                      <a:pt x="35" y="419"/>
                    </a:lnTo>
                    <a:lnTo>
                      <a:pt x="25" y="394"/>
                    </a:lnTo>
                    <a:lnTo>
                      <a:pt x="29" y="352"/>
                    </a:lnTo>
                    <a:lnTo>
                      <a:pt x="29" y="306"/>
                    </a:lnTo>
                    <a:lnTo>
                      <a:pt x="13" y="263"/>
                    </a:lnTo>
                    <a:lnTo>
                      <a:pt x="0" y="241"/>
                    </a:lnTo>
                    <a:lnTo>
                      <a:pt x="50" y="197"/>
                    </a:lnTo>
                    <a:lnTo>
                      <a:pt x="116" y="115"/>
                    </a:lnTo>
                    <a:lnTo>
                      <a:pt x="122" y="86"/>
                    </a:lnTo>
                    <a:lnTo>
                      <a:pt x="163" y="45"/>
                    </a:lnTo>
                    <a:lnTo>
                      <a:pt x="192" y="45"/>
                    </a:lnTo>
                    <a:lnTo>
                      <a:pt x="187" y="10"/>
                    </a:lnTo>
                    <a:close/>
                  </a:path>
                </a:pathLst>
              </a:custGeom>
              <a:grpFill/>
              <a:ln w="12700">
                <a:solidFill>
                  <a:srgbClr val="92D050"/>
                </a:solidFill>
                <a:headEnd/>
                <a:tailEnd/>
              </a:ln>
              <a:effectLst/>
            </p:spPr>
            <p:style>
              <a:lnRef idx="1">
                <a:schemeClr val="accent3"/>
              </a:lnRef>
              <a:fillRef idx="3">
                <a:schemeClr val="accent3"/>
              </a:fillRef>
              <a:effectRef idx="2">
                <a:schemeClr val="accent3"/>
              </a:effectRef>
              <a:fontRef idx="minor">
                <a:schemeClr val="lt1"/>
              </a:fontRef>
            </p:style>
            <p:txBody>
              <a:bodyPr/>
              <a:lstStyle/>
              <a:p>
                <a:endParaRPr lang="es-ES"/>
              </a:p>
            </p:txBody>
          </p:sp>
          <p:sp>
            <p:nvSpPr>
              <p:cNvPr id="116" name="Freeform 72"/>
              <p:cNvSpPr>
                <a:spLocks/>
              </p:cNvSpPr>
              <p:nvPr/>
            </p:nvSpPr>
            <p:spPr bwMode="auto">
              <a:xfrm>
                <a:off x="1140948" y="5871160"/>
                <a:ext cx="433833" cy="391529"/>
              </a:xfrm>
              <a:custGeom>
                <a:avLst/>
                <a:gdLst>
                  <a:gd name="T0" fmla="*/ 222 w 463"/>
                  <a:gd name="T1" fmla="*/ 14 h 417"/>
                  <a:gd name="T2" fmla="*/ 344 w 463"/>
                  <a:gd name="T3" fmla="*/ 0 h 417"/>
                  <a:gd name="T4" fmla="*/ 448 w 463"/>
                  <a:gd name="T5" fmla="*/ 8 h 417"/>
                  <a:gd name="T6" fmla="*/ 463 w 463"/>
                  <a:gd name="T7" fmla="*/ 41 h 417"/>
                  <a:gd name="T8" fmla="*/ 449 w 463"/>
                  <a:gd name="T9" fmla="*/ 152 h 417"/>
                  <a:gd name="T10" fmla="*/ 341 w 463"/>
                  <a:gd name="T11" fmla="*/ 229 h 417"/>
                  <a:gd name="T12" fmla="*/ 336 w 463"/>
                  <a:gd name="T13" fmla="*/ 253 h 417"/>
                  <a:gd name="T14" fmla="*/ 389 w 463"/>
                  <a:gd name="T15" fmla="*/ 250 h 417"/>
                  <a:gd name="T16" fmla="*/ 402 w 463"/>
                  <a:gd name="T17" fmla="*/ 313 h 417"/>
                  <a:gd name="T18" fmla="*/ 391 w 463"/>
                  <a:gd name="T19" fmla="*/ 352 h 417"/>
                  <a:gd name="T20" fmla="*/ 366 w 463"/>
                  <a:gd name="T21" fmla="*/ 388 h 417"/>
                  <a:gd name="T22" fmla="*/ 361 w 463"/>
                  <a:gd name="T23" fmla="*/ 361 h 417"/>
                  <a:gd name="T24" fmla="*/ 351 w 463"/>
                  <a:gd name="T25" fmla="*/ 361 h 417"/>
                  <a:gd name="T26" fmla="*/ 339 w 463"/>
                  <a:gd name="T27" fmla="*/ 374 h 417"/>
                  <a:gd name="T28" fmla="*/ 339 w 463"/>
                  <a:gd name="T29" fmla="*/ 392 h 417"/>
                  <a:gd name="T30" fmla="*/ 267 w 463"/>
                  <a:gd name="T31" fmla="*/ 417 h 417"/>
                  <a:gd name="T32" fmla="*/ 248 w 463"/>
                  <a:gd name="T33" fmla="*/ 396 h 417"/>
                  <a:gd name="T34" fmla="*/ 91 w 463"/>
                  <a:gd name="T35" fmla="*/ 308 h 417"/>
                  <a:gd name="T36" fmla="*/ 87 w 463"/>
                  <a:gd name="T37" fmla="*/ 273 h 417"/>
                  <a:gd name="T38" fmla="*/ 52 w 463"/>
                  <a:gd name="T39" fmla="*/ 231 h 417"/>
                  <a:gd name="T40" fmla="*/ 56 w 463"/>
                  <a:gd name="T41" fmla="*/ 207 h 417"/>
                  <a:gd name="T42" fmla="*/ 83 w 463"/>
                  <a:gd name="T43" fmla="*/ 219 h 417"/>
                  <a:gd name="T44" fmla="*/ 94 w 463"/>
                  <a:gd name="T45" fmla="*/ 207 h 417"/>
                  <a:gd name="T46" fmla="*/ 87 w 463"/>
                  <a:gd name="T47" fmla="*/ 185 h 417"/>
                  <a:gd name="T48" fmla="*/ 74 w 463"/>
                  <a:gd name="T49" fmla="*/ 160 h 417"/>
                  <a:gd name="T50" fmla="*/ 52 w 463"/>
                  <a:gd name="T51" fmla="*/ 148 h 417"/>
                  <a:gd name="T52" fmla="*/ 40 w 463"/>
                  <a:gd name="T53" fmla="*/ 157 h 417"/>
                  <a:gd name="T54" fmla="*/ 0 w 463"/>
                  <a:gd name="T55" fmla="*/ 100 h 417"/>
                  <a:gd name="T56" fmla="*/ 15 w 463"/>
                  <a:gd name="T57" fmla="*/ 82 h 417"/>
                  <a:gd name="T58" fmla="*/ 11 w 463"/>
                  <a:gd name="T59" fmla="*/ 50 h 417"/>
                  <a:gd name="T60" fmla="*/ 19 w 463"/>
                  <a:gd name="T61" fmla="*/ 17 h 417"/>
                  <a:gd name="T62" fmla="*/ 158 w 463"/>
                  <a:gd name="T63" fmla="*/ 8 h 417"/>
                  <a:gd name="T64" fmla="*/ 222 w 463"/>
                  <a:gd name="T65" fmla="*/ 14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3" h="417">
                    <a:moveTo>
                      <a:pt x="222" y="14"/>
                    </a:moveTo>
                    <a:lnTo>
                      <a:pt x="344" y="0"/>
                    </a:lnTo>
                    <a:lnTo>
                      <a:pt x="448" y="8"/>
                    </a:lnTo>
                    <a:lnTo>
                      <a:pt x="463" y="41"/>
                    </a:lnTo>
                    <a:lnTo>
                      <a:pt x="449" y="152"/>
                    </a:lnTo>
                    <a:lnTo>
                      <a:pt x="341" y="229"/>
                    </a:lnTo>
                    <a:lnTo>
                      <a:pt x="336" y="253"/>
                    </a:lnTo>
                    <a:lnTo>
                      <a:pt x="389" y="250"/>
                    </a:lnTo>
                    <a:lnTo>
                      <a:pt x="402" y="313"/>
                    </a:lnTo>
                    <a:lnTo>
                      <a:pt x="391" y="352"/>
                    </a:lnTo>
                    <a:lnTo>
                      <a:pt x="366" y="388"/>
                    </a:lnTo>
                    <a:lnTo>
                      <a:pt x="361" y="361"/>
                    </a:lnTo>
                    <a:lnTo>
                      <a:pt x="351" y="361"/>
                    </a:lnTo>
                    <a:lnTo>
                      <a:pt x="339" y="374"/>
                    </a:lnTo>
                    <a:lnTo>
                      <a:pt x="339" y="392"/>
                    </a:lnTo>
                    <a:lnTo>
                      <a:pt x="267" y="417"/>
                    </a:lnTo>
                    <a:lnTo>
                      <a:pt x="248" y="396"/>
                    </a:lnTo>
                    <a:lnTo>
                      <a:pt x="91" y="308"/>
                    </a:lnTo>
                    <a:lnTo>
                      <a:pt x="87" y="273"/>
                    </a:lnTo>
                    <a:lnTo>
                      <a:pt x="52" y="231"/>
                    </a:lnTo>
                    <a:lnTo>
                      <a:pt x="56" y="207"/>
                    </a:lnTo>
                    <a:lnTo>
                      <a:pt x="83" y="219"/>
                    </a:lnTo>
                    <a:lnTo>
                      <a:pt x="94" y="207"/>
                    </a:lnTo>
                    <a:lnTo>
                      <a:pt x="87" y="185"/>
                    </a:lnTo>
                    <a:lnTo>
                      <a:pt x="74" y="160"/>
                    </a:lnTo>
                    <a:lnTo>
                      <a:pt x="52" y="148"/>
                    </a:lnTo>
                    <a:lnTo>
                      <a:pt x="40" y="157"/>
                    </a:lnTo>
                    <a:lnTo>
                      <a:pt x="0" y="100"/>
                    </a:lnTo>
                    <a:lnTo>
                      <a:pt x="15" y="82"/>
                    </a:lnTo>
                    <a:lnTo>
                      <a:pt x="11" y="50"/>
                    </a:lnTo>
                    <a:lnTo>
                      <a:pt x="19" y="17"/>
                    </a:lnTo>
                    <a:lnTo>
                      <a:pt x="158" y="8"/>
                    </a:lnTo>
                    <a:lnTo>
                      <a:pt x="222" y="14"/>
                    </a:lnTo>
                    <a:close/>
                  </a:path>
                </a:pathLst>
              </a:custGeom>
              <a:grpFill/>
              <a:ln w="12700">
                <a:solidFill>
                  <a:srgbClr val="92D050"/>
                </a:solidFill>
                <a:headEnd/>
                <a:tailEnd/>
              </a:ln>
              <a:effectLst/>
            </p:spPr>
            <p:style>
              <a:lnRef idx="1">
                <a:schemeClr val="accent3"/>
              </a:lnRef>
              <a:fillRef idx="3">
                <a:schemeClr val="accent3"/>
              </a:fillRef>
              <a:effectRef idx="2">
                <a:schemeClr val="accent3"/>
              </a:effectRef>
              <a:fontRef idx="minor">
                <a:schemeClr val="lt1"/>
              </a:fontRef>
            </p:style>
            <p:txBody>
              <a:bodyPr/>
              <a:lstStyle/>
              <a:p>
                <a:endParaRPr lang="es-ES"/>
              </a:p>
            </p:txBody>
          </p:sp>
          <p:sp>
            <p:nvSpPr>
              <p:cNvPr id="117" name="Freeform 73"/>
              <p:cNvSpPr>
                <a:spLocks/>
              </p:cNvSpPr>
              <p:nvPr/>
            </p:nvSpPr>
            <p:spPr bwMode="auto">
              <a:xfrm>
                <a:off x="1157538" y="5373453"/>
                <a:ext cx="564067" cy="540841"/>
              </a:xfrm>
              <a:custGeom>
                <a:avLst/>
                <a:gdLst>
                  <a:gd name="T0" fmla="*/ 90 w 601"/>
                  <a:gd name="T1" fmla="*/ 255 h 577"/>
                  <a:gd name="T2" fmla="*/ 44 w 601"/>
                  <a:gd name="T3" fmla="*/ 205 h 577"/>
                  <a:gd name="T4" fmla="*/ 57 w 601"/>
                  <a:gd name="T5" fmla="*/ 165 h 577"/>
                  <a:gd name="T6" fmla="*/ 109 w 601"/>
                  <a:gd name="T7" fmla="*/ 165 h 577"/>
                  <a:gd name="T8" fmla="*/ 119 w 601"/>
                  <a:gd name="T9" fmla="*/ 131 h 577"/>
                  <a:gd name="T10" fmla="*/ 142 w 601"/>
                  <a:gd name="T11" fmla="*/ 125 h 577"/>
                  <a:gd name="T12" fmla="*/ 151 w 601"/>
                  <a:gd name="T13" fmla="*/ 102 h 577"/>
                  <a:gd name="T14" fmla="*/ 182 w 601"/>
                  <a:gd name="T15" fmla="*/ 112 h 577"/>
                  <a:gd name="T16" fmla="*/ 195 w 601"/>
                  <a:gd name="T17" fmla="*/ 90 h 577"/>
                  <a:gd name="T18" fmla="*/ 185 w 601"/>
                  <a:gd name="T19" fmla="*/ 57 h 577"/>
                  <a:gd name="T20" fmla="*/ 232 w 601"/>
                  <a:gd name="T21" fmla="*/ 3 h 577"/>
                  <a:gd name="T22" fmla="*/ 252 w 601"/>
                  <a:gd name="T23" fmla="*/ 0 h 577"/>
                  <a:gd name="T24" fmla="*/ 293 w 601"/>
                  <a:gd name="T25" fmla="*/ 36 h 577"/>
                  <a:gd name="T26" fmla="*/ 364 w 601"/>
                  <a:gd name="T27" fmla="*/ 79 h 577"/>
                  <a:gd name="T28" fmla="*/ 383 w 601"/>
                  <a:gd name="T29" fmla="*/ 132 h 577"/>
                  <a:gd name="T30" fmla="*/ 407 w 601"/>
                  <a:gd name="T31" fmla="*/ 245 h 577"/>
                  <a:gd name="T32" fmla="*/ 469 w 601"/>
                  <a:gd name="T33" fmla="*/ 242 h 577"/>
                  <a:gd name="T34" fmla="*/ 548 w 601"/>
                  <a:gd name="T35" fmla="*/ 276 h 577"/>
                  <a:gd name="T36" fmla="*/ 575 w 601"/>
                  <a:gd name="T37" fmla="*/ 317 h 577"/>
                  <a:gd name="T38" fmla="*/ 594 w 601"/>
                  <a:gd name="T39" fmla="*/ 422 h 577"/>
                  <a:gd name="T40" fmla="*/ 601 w 601"/>
                  <a:gd name="T41" fmla="*/ 465 h 577"/>
                  <a:gd name="T42" fmla="*/ 565 w 601"/>
                  <a:gd name="T43" fmla="*/ 506 h 577"/>
                  <a:gd name="T44" fmla="*/ 498 w 601"/>
                  <a:gd name="T45" fmla="*/ 537 h 577"/>
                  <a:gd name="T46" fmla="*/ 445 w 601"/>
                  <a:gd name="T47" fmla="*/ 577 h 577"/>
                  <a:gd name="T48" fmla="*/ 430 w 601"/>
                  <a:gd name="T49" fmla="*/ 540 h 577"/>
                  <a:gd name="T50" fmla="*/ 329 w 601"/>
                  <a:gd name="T51" fmla="*/ 531 h 577"/>
                  <a:gd name="T52" fmla="*/ 203 w 601"/>
                  <a:gd name="T53" fmla="*/ 546 h 577"/>
                  <a:gd name="T54" fmla="*/ 139 w 601"/>
                  <a:gd name="T55" fmla="*/ 540 h 577"/>
                  <a:gd name="T56" fmla="*/ 0 w 601"/>
                  <a:gd name="T57" fmla="*/ 549 h 577"/>
                  <a:gd name="T58" fmla="*/ 29 w 601"/>
                  <a:gd name="T59" fmla="*/ 477 h 577"/>
                  <a:gd name="T60" fmla="*/ 83 w 601"/>
                  <a:gd name="T61" fmla="*/ 398 h 577"/>
                  <a:gd name="T62" fmla="*/ 90 w 601"/>
                  <a:gd name="T63" fmla="*/ 255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1" h="577">
                    <a:moveTo>
                      <a:pt x="90" y="255"/>
                    </a:moveTo>
                    <a:lnTo>
                      <a:pt x="44" y="205"/>
                    </a:lnTo>
                    <a:lnTo>
                      <a:pt x="57" y="165"/>
                    </a:lnTo>
                    <a:lnTo>
                      <a:pt x="109" y="165"/>
                    </a:lnTo>
                    <a:lnTo>
                      <a:pt x="119" y="131"/>
                    </a:lnTo>
                    <a:lnTo>
                      <a:pt x="142" y="125"/>
                    </a:lnTo>
                    <a:lnTo>
                      <a:pt x="151" y="102"/>
                    </a:lnTo>
                    <a:lnTo>
                      <a:pt x="182" y="112"/>
                    </a:lnTo>
                    <a:lnTo>
                      <a:pt x="195" y="90"/>
                    </a:lnTo>
                    <a:lnTo>
                      <a:pt x="185" y="57"/>
                    </a:lnTo>
                    <a:lnTo>
                      <a:pt x="232" y="3"/>
                    </a:lnTo>
                    <a:lnTo>
                      <a:pt x="252" y="0"/>
                    </a:lnTo>
                    <a:lnTo>
                      <a:pt x="293" y="36"/>
                    </a:lnTo>
                    <a:lnTo>
                      <a:pt x="364" y="79"/>
                    </a:lnTo>
                    <a:lnTo>
                      <a:pt x="383" y="132"/>
                    </a:lnTo>
                    <a:lnTo>
                      <a:pt x="407" y="245"/>
                    </a:lnTo>
                    <a:lnTo>
                      <a:pt x="469" y="242"/>
                    </a:lnTo>
                    <a:lnTo>
                      <a:pt x="548" y="276"/>
                    </a:lnTo>
                    <a:lnTo>
                      <a:pt x="575" y="317"/>
                    </a:lnTo>
                    <a:lnTo>
                      <a:pt x="594" y="422"/>
                    </a:lnTo>
                    <a:lnTo>
                      <a:pt x="601" y="465"/>
                    </a:lnTo>
                    <a:lnTo>
                      <a:pt x="565" y="506"/>
                    </a:lnTo>
                    <a:lnTo>
                      <a:pt x="498" y="537"/>
                    </a:lnTo>
                    <a:lnTo>
                      <a:pt x="445" y="577"/>
                    </a:lnTo>
                    <a:lnTo>
                      <a:pt x="430" y="540"/>
                    </a:lnTo>
                    <a:lnTo>
                      <a:pt x="329" y="531"/>
                    </a:lnTo>
                    <a:lnTo>
                      <a:pt x="203" y="546"/>
                    </a:lnTo>
                    <a:lnTo>
                      <a:pt x="139" y="540"/>
                    </a:lnTo>
                    <a:lnTo>
                      <a:pt x="0" y="549"/>
                    </a:lnTo>
                    <a:lnTo>
                      <a:pt x="29" y="477"/>
                    </a:lnTo>
                    <a:lnTo>
                      <a:pt x="83" y="398"/>
                    </a:lnTo>
                    <a:lnTo>
                      <a:pt x="90" y="255"/>
                    </a:lnTo>
                    <a:close/>
                  </a:path>
                </a:pathLst>
              </a:custGeom>
              <a:grpFill/>
              <a:ln w="12700">
                <a:solidFill>
                  <a:srgbClr val="92D050"/>
                </a:solidFill>
                <a:headEnd/>
                <a:tailEnd/>
              </a:ln>
              <a:effectLst/>
            </p:spPr>
            <p:style>
              <a:lnRef idx="1">
                <a:schemeClr val="accent3"/>
              </a:lnRef>
              <a:fillRef idx="3">
                <a:schemeClr val="accent3"/>
              </a:fillRef>
              <a:effectRef idx="2">
                <a:schemeClr val="accent3"/>
              </a:effectRef>
              <a:fontRef idx="minor">
                <a:schemeClr val="lt1"/>
              </a:fontRef>
            </p:style>
            <p:txBody>
              <a:bodyPr/>
              <a:lstStyle/>
              <a:p>
                <a:endParaRPr lang="es-ES"/>
              </a:p>
            </p:txBody>
          </p:sp>
          <p:sp>
            <p:nvSpPr>
              <p:cNvPr id="118" name="Freeform 74"/>
              <p:cNvSpPr>
                <a:spLocks/>
              </p:cNvSpPr>
              <p:nvPr/>
            </p:nvSpPr>
            <p:spPr bwMode="auto">
              <a:xfrm>
                <a:off x="1456162" y="5769129"/>
                <a:ext cx="582316" cy="396506"/>
              </a:xfrm>
              <a:custGeom>
                <a:avLst/>
                <a:gdLst>
                  <a:gd name="T0" fmla="*/ 485 w 621"/>
                  <a:gd name="T1" fmla="*/ 148 h 423"/>
                  <a:gd name="T2" fmla="*/ 621 w 621"/>
                  <a:gd name="T3" fmla="*/ 241 h 423"/>
                  <a:gd name="T4" fmla="*/ 558 w 621"/>
                  <a:gd name="T5" fmla="*/ 241 h 423"/>
                  <a:gd name="T6" fmla="*/ 520 w 621"/>
                  <a:gd name="T7" fmla="*/ 249 h 423"/>
                  <a:gd name="T8" fmla="*/ 486 w 621"/>
                  <a:gd name="T9" fmla="*/ 241 h 423"/>
                  <a:gd name="T10" fmla="*/ 389 w 621"/>
                  <a:gd name="T11" fmla="*/ 241 h 423"/>
                  <a:gd name="T12" fmla="*/ 382 w 621"/>
                  <a:gd name="T13" fmla="*/ 245 h 423"/>
                  <a:gd name="T14" fmla="*/ 306 w 621"/>
                  <a:gd name="T15" fmla="*/ 321 h 423"/>
                  <a:gd name="T16" fmla="*/ 254 w 621"/>
                  <a:gd name="T17" fmla="*/ 351 h 423"/>
                  <a:gd name="T18" fmla="*/ 222 w 621"/>
                  <a:gd name="T19" fmla="*/ 346 h 423"/>
                  <a:gd name="T20" fmla="*/ 193 w 621"/>
                  <a:gd name="T21" fmla="*/ 351 h 423"/>
                  <a:gd name="T22" fmla="*/ 150 w 621"/>
                  <a:gd name="T23" fmla="*/ 354 h 423"/>
                  <a:gd name="T24" fmla="*/ 125 w 621"/>
                  <a:gd name="T25" fmla="*/ 363 h 423"/>
                  <a:gd name="T26" fmla="*/ 84 w 621"/>
                  <a:gd name="T27" fmla="*/ 401 h 423"/>
                  <a:gd name="T28" fmla="*/ 66 w 621"/>
                  <a:gd name="T29" fmla="*/ 423 h 423"/>
                  <a:gd name="T30" fmla="*/ 53 w 621"/>
                  <a:gd name="T31" fmla="*/ 360 h 423"/>
                  <a:gd name="T32" fmla="*/ 0 w 621"/>
                  <a:gd name="T33" fmla="*/ 364 h 423"/>
                  <a:gd name="T34" fmla="*/ 4 w 621"/>
                  <a:gd name="T35" fmla="*/ 340 h 423"/>
                  <a:gd name="T36" fmla="*/ 113 w 621"/>
                  <a:gd name="T37" fmla="*/ 261 h 423"/>
                  <a:gd name="T38" fmla="*/ 127 w 621"/>
                  <a:gd name="T39" fmla="*/ 155 h 423"/>
                  <a:gd name="T40" fmla="*/ 178 w 621"/>
                  <a:gd name="T41" fmla="*/ 117 h 423"/>
                  <a:gd name="T42" fmla="*/ 247 w 621"/>
                  <a:gd name="T43" fmla="*/ 83 h 423"/>
                  <a:gd name="T44" fmla="*/ 283 w 621"/>
                  <a:gd name="T45" fmla="*/ 45 h 423"/>
                  <a:gd name="T46" fmla="*/ 277 w 621"/>
                  <a:gd name="T47" fmla="*/ 0 h 423"/>
                  <a:gd name="T48" fmla="*/ 376 w 621"/>
                  <a:gd name="T49" fmla="*/ 20 h 423"/>
                  <a:gd name="T50" fmla="*/ 456 w 621"/>
                  <a:gd name="T51" fmla="*/ 43 h 423"/>
                  <a:gd name="T52" fmla="*/ 456 w 621"/>
                  <a:gd name="T53" fmla="*/ 91 h 423"/>
                  <a:gd name="T54" fmla="*/ 485 w 621"/>
                  <a:gd name="T55" fmla="*/ 148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21" h="423">
                    <a:moveTo>
                      <a:pt x="485" y="148"/>
                    </a:moveTo>
                    <a:lnTo>
                      <a:pt x="621" y="241"/>
                    </a:lnTo>
                    <a:lnTo>
                      <a:pt x="558" y="241"/>
                    </a:lnTo>
                    <a:lnTo>
                      <a:pt x="520" y="249"/>
                    </a:lnTo>
                    <a:lnTo>
                      <a:pt x="486" y="241"/>
                    </a:lnTo>
                    <a:lnTo>
                      <a:pt x="389" y="241"/>
                    </a:lnTo>
                    <a:lnTo>
                      <a:pt x="382" y="245"/>
                    </a:lnTo>
                    <a:lnTo>
                      <a:pt x="306" y="321"/>
                    </a:lnTo>
                    <a:lnTo>
                      <a:pt x="254" y="351"/>
                    </a:lnTo>
                    <a:lnTo>
                      <a:pt x="222" y="346"/>
                    </a:lnTo>
                    <a:lnTo>
                      <a:pt x="193" y="351"/>
                    </a:lnTo>
                    <a:lnTo>
                      <a:pt x="150" y="354"/>
                    </a:lnTo>
                    <a:lnTo>
                      <a:pt x="125" y="363"/>
                    </a:lnTo>
                    <a:lnTo>
                      <a:pt x="84" y="401"/>
                    </a:lnTo>
                    <a:lnTo>
                      <a:pt x="66" y="423"/>
                    </a:lnTo>
                    <a:lnTo>
                      <a:pt x="53" y="360"/>
                    </a:lnTo>
                    <a:lnTo>
                      <a:pt x="0" y="364"/>
                    </a:lnTo>
                    <a:lnTo>
                      <a:pt x="4" y="340"/>
                    </a:lnTo>
                    <a:lnTo>
                      <a:pt x="113" y="261"/>
                    </a:lnTo>
                    <a:lnTo>
                      <a:pt x="127" y="155"/>
                    </a:lnTo>
                    <a:lnTo>
                      <a:pt x="178" y="117"/>
                    </a:lnTo>
                    <a:lnTo>
                      <a:pt x="247" y="83"/>
                    </a:lnTo>
                    <a:lnTo>
                      <a:pt x="283" y="45"/>
                    </a:lnTo>
                    <a:lnTo>
                      <a:pt x="277" y="0"/>
                    </a:lnTo>
                    <a:lnTo>
                      <a:pt x="376" y="20"/>
                    </a:lnTo>
                    <a:lnTo>
                      <a:pt x="456" y="43"/>
                    </a:lnTo>
                    <a:lnTo>
                      <a:pt x="456" y="91"/>
                    </a:lnTo>
                    <a:lnTo>
                      <a:pt x="485" y="148"/>
                    </a:lnTo>
                    <a:close/>
                  </a:path>
                </a:pathLst>
              </a:custGeom>
              <a:grpFill/>
              <a:ln w="12700">
                <a:solidFill>
                  <a:srgbClr val="92D050"/>
                </a:solidFill>
                <a:headEnd/>
                <a:tailEnd/>
              </a:ln>
              <a:effectLst/>
            </p:spPr>
            <p:style>
              <a:lnRef idx="1">
                <a:schemeClr val="accent3"/>
              </a:lnRef>
              <a:fillRef idx="3">
                <a:schemeClr val="accent3"/>
              </a:fillRef>
              <a:effectRef idx="2">
                <a:schemeClr val="accent3"/>
              </a:effectRef>
              <a:fontRef idx="minor">
                <a:schemeClr val="lt1"/>
              </a:fontRef>
            </p:style>
            <p:txBody>
              <a:bodyPr/>
              <a:lstStyle/>
              <a:p>
                <a:endParaRPr lang="es-ES"/>
              </a:p>
            </p:txBody>
          </p:sp>
          <p:sp>
            <p:nvSpPr>
              <p:cNvPr id="119" name="Freeform 75"/>
              <p:cNvSpPr>
                <a:spLocks/>
              </p:cNvSpPr>
              <p:nvPr/>
            </p:nvSpPr>
            <p:spPr bwMode="auto">
              <a:xfrm>
                <a:off x="1883360" y="5454745"/>
                <a:ext cx="657802" cy="559919"/>
              </a:xfrm>
              <a:custGeom>
                <a:avLst/>
                <a:gdLst>
                  <a:gd name="T0" fmla="*/ 204 w 702"/>
                  <a:gd name="T1" fmla="*/ 225 h 598"/>
                  <a:gd name="T2" fmla="*/ 367 w 702"/>
                  <a:gd name="T3" fmla="*/ 220 h 598"/>
                  <a:gd name="T4" fmla="*/ 410 w 702"/>
                  <a:gd name="T5" fmla="*/ 210 h 598"/>
                  <a:gd name="T6" fmla="*/ 446 w 702"/>
                  <a:gd name="T7" fmla="*/ 172 h 598"/>
                  <a:gd name="T8" fmla="*/ 456 w 702"/>
                  <a:gd name="T9" fmla="*/ 107 h 598"/>
                  <a:gd name="T10" fmla="*/ 575 w 702"/>
                  <a:gd name="T11" fmla="*/ 0 h 598"/>
                  <a:gd name="T12" fmla="*/ 577 w 702"/>
                  <a:gd name="T13" fmla="*/ 15 h 598"/>
                  <a:gd name="T14" fmla="*/ 589 w 702"/>
                  <a:gd name="T15" fmla="*/ 19 h 598"/>
                  <a:gd name="T16" fmla="*/ 634 w 702"/>
                  <a:gd name="T17" fmla="*/ 29 h 598"/>
                  <a:gd name="T18" fmla="*/ 663 w 702"/>
                  <a:gd name="T19" fmla="*/ 41 h 598"/>
                  <a:gd name="T20" fmla="*/ 702 w 702"/>
                  <a:gd name="T21" fmla="*/ 97 h 598"/>
                  <a:gd name="T22" fmla="*/ 674 w 702"/>
                  <a:gd name="T23" fmla="*/ 124 h 598"/>
                  <a:gd name="T24" fmla="*/ 622 w 702"/>
                  <a:gd name="T25" fmla="*/ 143 h 598"/>
                  <a:gd name="T26" fmla="*/ 610 w 702"/>
                  <a:gd name="T27" fmla="*/ 191 h 598"/>
                  <a:gd name="T28" fmla="*/ 607 w 702"/>
                  <a:gd name="T29" fmla="*/ 239 h 598"/>
                  <a:gd name="T30" fmla="*/ 564 w 702"/>
                  <a:gd name="T31" fmla="*/ 282 h 598"/>
                  <a:gd name="T32" fmla="*/ 566 w 702"/>
                  <a:gd name="T33" fmla="*/ 333 h 598"/>
                  <a:gd name="T34" fmla="*/ 540 w 702"/>
                  <a:gd name="T35" fmla="*/ 374 h 598"/>
                  <a:gd name="T36" fmla="*/ 456 w 702"/>
                  <a:gd name="T37" fmla="*/ 453 h 598"/>
                  <a:gd name="T38" fmla="*/ 427 w 702"/>
                  <a:gd name="T39" fmla="*/ 506 h 598"/>
                  <a:gd name="T40" fmla="*/ 418 w 702"/>
                  <a:gd name="T41" fmla="*/ 576 h 598"/>
                  <a:gd name="T42" fmla="*/ 393 w 702"/>
                  <a:gd name="T43" fmla="*/ 587 h 598"/>
                  <a:gd name="T44" fmla="*/ 356 w 702"/>
                  <a:gd name="T45" fmla="*/ 573 h 598"/>
                  <a:gd name="T46" fmla="*/ 329 w 702"/>
                  <a:gd name="T47" fmla="*/ 576 h 598"/>
                  <a:gd name="T48" fmla="*/ 297 w 702"/>
                  <a:gd name="T49" fmla="*/ 593 h 598"/>
                  <a:gd name="T50" fmla="*/ 272 w 702"/>
                  <a:gd name="T51" fmla="*/ 593 h 598"/>
                  <a:gd name="T52" fmla="*/ 228 w 702"/>
                  <a:gd name="T53" fmla="*/ 598 h 598"/>
                  <a:gd name="T54" fmla="*/ 202 w 702"/>
                  <a:gd name="T55" fmla="*/ 584 h 598"/>
                  <a:gd name="T56" fmla="*/ 177 w 702"/>
                  <a:gd name="T57" fmla="*/ 567 h 598"/>
                  <a:gd name="T58" fmla="*/ 165 w 702"/>
                  <a:gd name="T59" fmla="*/ 576 h 598"/>
                  <a:gd name="T60" fmla="*/ 30 w 702"/>
                  <a:gd name="T61" fmla="*/ 484 h 598"/>
                  <a:gd name="T62" fmla="*/ 0 w 702"/>
                  <a:gd name="T63" fmla="*/ 428 h 598"/>
                  <a:gd name="T64" fmla="*/ 0 w 702"/>
                  <a:gd name="T65" fmla="*/ 378 h 598"/>
                  <a:gd name="T66" fmla="*/ 0 w 702"/>
                  <a:gd name="T67" fmla="*/ 333 h 598"/>
                  <a:gd name="T68" fmla="*/ 24 w 702"/>
                  <a:gd name="T69" fmla="*/ 318 h 598"/>
                  <a:gd name="T70" fmla="*/ 146 w 702"/>
                  <a:gd name="T71" fmla="*/ 299 h 598"/>
                  <a:gd name="T72" fmla="*/ 204 w 702"/>
                  <a:gd name="T73" fmla="*/ 225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02" h="598">
                    <a:moveTo>
                      <a:pt x="204" y="225"/>
                    </a:moveTo>
                    <a:lnTo>
                      <a:pt x="367" y="220"/>
                    </a:lnTo>
                    <a:lnTo>
                      <a:pt x="410" y="210"/>
                    </a:lnTo>
                    <a:lnTo>
                      <a:pt x="446" y="172"/>
                    </a:lnTo>
                    <a:lnTo>
                      <a:pt x="456" y="107"/>
                    </a:lnTo>
                    <a:lnTo>
                      <a:pt x="575" y="0"/>
                    </a:lnTo>
                    <a:lnTo>
                      <a:pt x="577" y="15"/>
                    </a:lnTo>
                    <a:lnTo>
                      <a:pt x="589" y="19"/>
                    </a:lnTo>
                    <a:lnTo>
                      <a:pt x="634" y="29"/>
                    </a:lnTo>
                    <a:lnTo>
                      <a:pt x="663" y="41"/>
                    </a:lnTo>
                    <a:lnTo>
                      <a:pt x="702" y="97"/>
                    </a:lnTo>
                    <a:lnTo>
                      <a:pt x="674" y="124"/>
                    </a:lnTo>
                    <a:lnTo>
                      <a:pt x="622" y="143"/>
                    </a:lnTo>
                    <a:lnTo>
                      <a:pt x="610" y="191"/>
                    </a:lnTo>
                    <a:lnTo>
                      <a:pt x="607" y="239"/>
                    </a:lnTo>
                    <a:lnTo>
                      <a:pt x="564" y="282"/>
                    </a:lnTo>
                    <a:lnTo>
                      <a:pt x="566" y="333"/>
                    </a:lnTo>
                    <a:lnTo>
                      <a:pt x="540" y="374"/>
                    </a:lnTo>
                    <a:lnTo>
                      <a:pt x="456" y="453"/>
                    </a:lnTo>
                    <a:lnTo>
                      <a:pt x="427" y="506"/>
                    </a:lnTo>
                    <a:lnTo>
                      <a:pt x="418" y="576"/>
                    </a:lnTo>
                    <a:lnTo>
                      <a:pt x="393" y="587"/>
                    </a:lnTo>
                    <a:lnTo>
                      <a:pt x="356" y="573"/>
                    </a:lnTo>
                    <a:lnTo>
                      <a:pt x="329" y="576"/>
                    </a:lnTo>
                    <a:lnTo>
                      <a:pt x="297" y="593"/>
                    </a:lnTo>
                    <a:lnTo>
                      <a:pt x="272" y="593"/>
                    </a:lnTo>
                    <a:lnTo>
                      <a:pt x="228" y="598"/>
                    </a:lnTo>
                    <a:lnTo>
                      <a:pt x="202" y="584"/>
                    </a:lnTo>
                    <a:lnTo>
                      <a:pt x="177" y="567"/>
                    </a:lnTo>
                    <a:lnTo>
                      <a:pt x="165" y="576"/>
                    </a:lnTo>
                    <a:lnTo>
                      <a:pt x="30" y="484"/>
                    </a:lnTo>
                    <a:lnTo>
                      <a:pt x="0" y="428"/>
                    </a:lnTo>
                    <a:lnTo>
                      <a:pt x="0" y="378"/>
                    </a:lnTo>
                    <a:lnTo>
                      <a:pt x="0" y="333"/>
                    </a:lnTo>
                    <a:lnTo>
                      <a:pt x="24" y="318"/>
                    </a:lnTo>
                    <a:lnTo>
                      <a:pt x="146" y="299"/>
                    </a:lnTo>
                    <a:lnTo>
                      <a:pt x="204" y="225"/>
                    </a:lnTo>
                    <a:close/>
                  </a:path>
                </a:pathLst>
              </a:custGeom>
              <a:grpFill/>
              <a:ln w="12700">
                <a:solidFill>
                  <a:srgbClr val="92D050"/>
                </a:solidFill>
                <a:headEnd/>
                <a:tailEnd/>
              </a:ln>
              <a:effectLst/>
            </p:spPr>
            <p:style>
              <a:lnRef idx="1">
                <a:schemeClr val="accent3"/>
              </a:lnRef>
              <a:fillRef idx="3">
                <a:schemeClr val="accent3"/>
              </a:fillRef>
              <a:effectRef idx="2">
                <a:schemeClr val="accent3"/>
              </a:effectRef>
              <a:fontRef idx="minor">
                <a:schemeClr val="lt1"/>
              </a:fontRef>
            </p:style>
            <p:txBody>
              <a:bodyPr/>
              <a:lstStyle/>
              <a:p>
                <a:endParaRPr lang="es-ES"/>
              </a:p>
            </p:txBody>
          </p:sp>
          <p:sp>
            <p:nvSpPr>
              <p:cNvPr id="120" name="Freeform 77"/>
              <p:cNvSpPr>
                <a:spLocks/>
              </p:cNvSpPr>
              <p:nvPr/>
            </p:nvSpPr>
            <p:spPr bwMode="auto">
              <a:xfrm>
                <a:off x="2274889" y="5545991"/>
                <a:ext cx="442959" cy="472821"/>
              </a:xfrm>
              <a:custGeom>
                <a:avLst/>
                <a:gdLst>
                  <a:gd name="T0" fmla="*/ 146 w 472"/>
                  <a:gd name="T1" fmla="*/ 185 h 505"/>
                  <a:gd name="T2" fmla="*/ 189 w 472"/>
                  <a:gd name="T3" fmla="*/ 142 h 505"/>
                  <a:gd name="T4" fmla="*/ 192 w 472"/>
                  <a:gd name="T5" fmla="*/ 94 h 505"/>
                  <a:gd name="T6" fmla="*/ 204 w 472"/>
                  <a:gd name="T7" fmla="*/ 46 h 505"/>
                  <a:gd name="T8" fmla="*/ 258 w 472"/>
                  <a:gd name="T9" fmla="*/ 27 h 505"/>
                  <a:gd name="T10" fmla="*/ 284 w 472"/>
                  <a:gd name="T11" fmla="*/ 0 h 505"/>
                  <a:gd name="T12" fmla="*/ 321 w 472"/>
                  <a:gd name="T13" fmla="*/ 3 h 505"/>
                  <a:gd name="T14" fmla="*/ 341 w 472"/>
                  <a:gd name="T15" fmla="*/ 29 h 505"/>
                  <a:gd name="T16" fmla="*/ 333 w 472"/>
                  <a:gd name="T17" fmla="*/ 53 h 505"/>
                  <a:gd name="T18" fmla="*/ 338 w 472"/>
                  <a:gd name="T19" fmla="*/ 79 h 505"/>
                  <a:gd name="T20" fmla="*/ 362 w 472"/>
                  <a:gd name="T21" fmla="*/ 103 h 505"/>
                  <a:gd name="T22" fmla="*/ 411 w 472"/>
                  <a:gd name="T23" fmla="*/ 175 h 505"/>
                  <a:gd name="T24" fmla="*/ 441 w 472"/>
                  <a:gd name="T25" fmla="*/ 179 h 505"/>
                  <a:gd name="T26" fmla="*/ 472 w 472"/>
                  <a:gd name="T27" fmla="*/ 216 h 505"/>
                  <a:gd name="T28" fmla="*/ 462 w 472"/>
                  <a:gd name="T29" fmla="*/ 233 h 505"/>
                  <a:gd name="T30" fmla="*/ 441 w 472"/>
                  <a:gd name="T31" fmla="*/ 242 h 505"/>
                  <a:gd name="T32" fmla="*/ 416 w 472"/>
                  <a:gd name="T33" fmla="*/ 270 h 505"/>
                  <a:gd name="T34" fmla="*/ 399 w 472"/>
                  <a:gd name="T35" fmla="*/ 322 h 505"/>
                  <a:gd name="T36" fmla="*/ 377 w 472"/>
                  <a:gd name="T37" fmla="*/ 376 h 505"/>
                  <a:gd name="T38" fmla="*/ 344 w 472"/>
                  <a:gd name="T39" fmla="*/ 448 h 505"/>
                  <a:gd name="T40" fmla="*/ 333 w 472"/>
                  <a:gd name="T41" fmla="*/ 470 h 505"/>
                  <a:gd name="T42" fmla="*/ 315 w 472"/>
                  <a:gd name="T43" fmla="*/ 487 h 505"/>
                  <a:gd name="T44" fmla="*/ 290 w 472"/>
                  <a:gd name="T45" fmla="*/ 487 h 505"/>
                  <a:gd name="T46" fmla="*/ 272 w 472"/>
                  <a:gd name="T47" fmla="*/ 476 h 505"/>
                  <a:gd name="T48" fmla="*/ 239 w 472"/>
                  <a:gd name="T49" fmla="*/ 449 h 505"/>
                  <a:gd name="T50" fmla="*/ 148 w 472"/>
                  <a:gd name="T51" fmla="*/ 449 h 505"/>
                  <a:gd name="T52" fmla="*/ 123 w 472"/>
                  <a:gd name="T53" fmla="*/ 487 h 505"/>
                  <a:gd name="T54" fmla="*/ 101 w 472"/>
                  <a:gd name="T55" fmla="*/ 501 h 505"/>
                  <a:gd name="T56" fmla="*/ 71 w 472"/>
                  <a:gd name="T57" fmla="*/ 505 h 505"/>
                  <a:gd name="T58" fmla="*/ 54 w 472"/>
                  <a:gd name="T59" fmla="*/ 487 h 505"/>
                  <a:gd name="T60" fmla="*/ 29 w 472"/>
                  <a:gd name="T61" fmla="*/ 476 h 505"/>
                  <a:gd name="T62" fmla="*/ 0 w 472"/>
                  <a:gd name="T63" fmla="*/ 479 h 505"/>
                  <a:gd name="T64" fmla="*/ 9 w 472"/>
                  <a:gd name="T65" fmla="*/ 410 h 505"/>
                  <a:gd name="T66" fmla="*/ 34 w 472"/>
                  <a:gd name="T67" fmla="*/ 359 h 505"/>
                  <a:gd name="T68" fmla="*/ 123 w 472"/>
                  <a:gd name="T69" fmla="*/ 275 h 505"/>
                  <a:gd name="T70" fmla="*/ 148 w 472"/>
                  <a:gd name="T71" fmla="*/ 236 h 505"/>
                  <a:gd name="T72" fmla="*/ 146 w 472"/>
                  <a:gd name="T73" fmla="*/ 18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72" h="505">
                    <a:moveTo>
                      <a:pt x="146" y="185"/>
                    </a:moveTo>
                    <a:lnTo>
                      <a:pt x="189" y="142"/>
                    </a:lnTo>
                    <a:lnTo>
                      <a:pt x="192" y="94"/>
                    </a:lnTo>
                    <a:lnTo>
                      <a:pt x="204" y="46"/>
                    </a:lnTo>
                    <a:lnTo>
                      <a:pt x="258" y="27"/>
                    </a:lnTo>
                    <a:lnTo>
                      <a:pt x="284" y="0"/>
                    </a:lnTo>
                    <a:lnTo>
                      <a:pt x="321" y="3"/>
                    </a:lnTo>
                    <a:lnTo>
                      <a:pt x="341" y="29"/>
                    </a:lnTo>
                    <a:lnTo>
                      <a:pt x="333" y="53"/>
                    </a:lnTo>
                    <a:lnTo>
                      <a:pt x="338" y="79"/>
                    </a:lnTo>
                    <a:lnTo>
                      <a:pt x="362" y="103"/>
                    </a:lnTo>
                    <a:lnTo>
                      <a:pt x="411" y="175"/>
                    </a:lnTo>
                    <a:lnTo>
                      <a:pt x="441" y="179"/>
                    </a:lnTo>
                    <a:lnTo>
                      <a:pt x="472" y="216"/>
                    </a:lnTo>
                    <a:lnTo>
                      <a:pt x="462" y="233"/>
                    </a:lnTo>
                    <a:lnTo>
                      <a:pt x="441" y="242"/>
                    </a:lnTo>
                    <a:lnTo>
                      <a:pt x="416" y="270"/>
                    </a:lnTo>
                    <a:lnTo>
                      <a:pt x="399" y="322"/>
                    </a:lnTo>
                    <a:lnTo>
                      <a:pt x="377" y="376"/>
                    </a:lnTo>
                    <a:lnTo>
                      <a:pt x="344" y="448"/>
                    </a:lnTo>
                    <a:lnTo>
                      <a:pt x="333" y="470"/>
                    </a:lnTo>
                    <a:lnTo>
                      <a:pt x="315" y="487"/>
                    </a:lnTo>
                    <a:lnTo>
                      <a:pt x="290" y="487"/>
                    </a:lnTo>
                    <a:lnTo>
                      <a:pt x="272" y="476"/>
                    </a:lnTo>
                    <a:lnTo>
                      <a:pt x="239" y="449"/>
                    </a:lnTo>
                    <a:lnTo>
                      <a:pt x="148" y="449"/>
                    </a:lnTo>
                    <a:lnTo>
                      <a:pt x="123" y="487"/>
                    </a:lnTo>
                    <a:lnTo>
                      <a:pt x="101" y="501"/>
                    </a:lnTo>
                    <a:lnTo>
                      <a:pt x="71" y="505"/>
                    </a:lnTo>
                    <a:lnTo>
                      <a:pt x="54" y="487"/>
                    </a:lnTo>
                    <a:lnTo>
                      <a:pt x="29" y="476"/>
                    </a:lnTo>
                    <a:lnTo>
                      <a:pt x="0" y="479"/>
                    </a:lnTo>
                    <a:lnTo>
                      <a:pt x="9" y="410"/>
                    </a:lnTo>
                    <a:lnTo>
                      <a:pt x="34" y="359"/>
                    </a:lnTo>
                    <a:lnTo>
                      <a:pt x="123" y="275"/>
                    </a:lnTo>
                    <a:lnTo>
                      <a:pt x="148" y="236"/>
                    </a:lnTo>
                    <a:lnTo>
                      <a:pt x="146" y="185"/>
                    </a:lnTo>
                    <a:close/>
                  </a:path>
                </a:pathLst>
              </a:custGeom>
              <a:grpFill/>
              <a:ln w="12700">
                <a:solidFill>
                  <a:srgbClr val="92D050"/>
                </a:solidFill>
                <a:headEnd/>
                <a:tailEnd/>
              </a:ln>
              <a:effectLst/>
            </p:spPr>
            <p:style>
              <a:lnRef idx="1">
                <a:schemeClr val="accent3"/>
              </a:lnRef>
              <a:fillRef idx="3">
                <a:schemeClr val="accent3"/>
              </a:fillRef>
              <a:effectRef idx="2">
                <a:schemeClr val="accent3"/>
              </a:effectRef>
              <a:fontRef idx="minor">
                <a:schemeClr val="lt1"/>
              </a:fontRef>
            </p:style>
            <p:txBody>
              <a:bodyPr/>
              <a:lstStyle/>
              <a:p>
                <a:endParaRPr lang="es-ES"/>
              </a:p>
            </p:txBody>
          </p:sp>
          <p:sp>
            <p:nvSpPr>
              <p:cNvPr id="121" name="Freeform 76"/>
              <p:cNvSpPr>
                <a:spLocks/>
              </p:cNvSpPr>
              <p:nvPr/>
            </p:nvSpPr>
            <p:spPr bwMode="auto">
              <a:xfrm>
                <a:off x="1847691" y="5274741"/>
                <a:ext cx="621304" cy="477798"/>
              </a:xfrm>
              <a:custGeom>
                <a:avLst/>
                <a:gdLst>
                  <a:gd name="T0" fmla="*/ 12 w 662"/>
                  <a:gd name="T1" fmla="*/ 143 h 509"/>
                  <a:gd name="T2" fmla="*/ 14 w 662"/>
                  <a:gd name="T3" fmla="*/ 82 h 509"/>
                  <a:gd name="T4" fmla="*/ 27 w 662"/>
                  <a:gd name="T5" fmla="*/ 68 h 509"/>
                  <a:gd name="T6" fmla="*/ 81 w 662"/>
                  <a:gd name="T7" fmla="*/ 69 h 509"/>
                  <a:gd name="T8" fmla="*/ 157 w 662"/>
                  <a:gd name="T9" fmla="*/ 56 h 509"/>
                  <a:gd name="T10" fmla="*/ 180 w 662"/>
                  <a:gd name="T11" fmla="*/ 41 h 509"/>
                  <a:gd name="T12" fmla="*/ 218 w 662"/>
                  <a:gd name="T13" fmla="*/ 72 h 509"/>
                  <a:gd name="T14" fmla="*/ 247 w 662"/>
                  <a:gd name="T15" fmla="*/ 41 h 509"/>
                  <a:gd name="T16" fmla="*/ 287 w 662"/>
                  <a:gd name="T17" fmla="*/ 59 h 509"/>
                  <a:gd name="T18" fmla="*/ 318 w 662"/>
                  <a:gd name="T19" fmla="*/ 24 h 509"/>
                  <a:gd name="T20" fmla="*/ 360 w 662"/>
                  <a:gd name="T21" fmla="*/ 41 h 509"/>
                  <a:gd name="T22" fmla="*/ 409 w 662"/>
                  <a:gd name="T23" fmla="*/ 31 h 509"/>
                  <a:gd name="T24" fmla="*/ 439 w 662"/>
                  <a:gd name="T25" fmla="*/ 59 h 509"/>
                  <a:gd name="T26" fmla="*/ 466 w 662"/>
                  <a:gd name="T27" fmla="*/ 24 h 509"/>
                  <a:gd name="T28" fmla="*/ 495 w 662"/>
                  <a:gd name="T29" fmla="*/ 31 h 509"/>
                  <a:gd name="T30" fmla="*/ 517 w 662"/>
                  <a:gd name="T31" fmla="*/ 0 h 509"/>
                  <a:gd name="T32" fmla="*/ 568 w 662"/>
                  <a:gd name="T33" fmla="*/ 24 h 509"/>
                  <a:gd name="T34" fmla="*/ 595 w 662"/>
                  <a:gd name="T35" fmla="*/ 18 h 509"/>
                  <a:gd name="T36" fmla="*/ 662 w 662"/>
                  <a:gd name="T37" fmla="*/ 115 h 509"/>
                  <a:gd name="T38" fmla="*/ 613 w 662"/>
                  <a:gd name="T39" fmla="*/ 191 h 509"/>
                  <a:gd name="T40" fmla="*/ 496 w 662"/>
                  <a:gd name="T41" fmla="*/ 297 h 509"/>
                  <a:gd name="T42" fmla="*/ 484 w 662"/>
                  <a:gd name="T43" fmla="*/ 362 h 509"/>
                  <a:gd name="T44" fmla="*/ 447 w 662"/>
                  <a:gd name="T45" fmla="*/ 403 h 509"/>
                  <a:gd name="T46" fmla="*/ 410 w 662"/>
                  <a:gd name="T47" fmla="*/ 410 h 509"/>
                  <a:gd name="T48" fmla="*/ 243 w 662"/>
                  <a:gd name="T49" fmla="*/ 417 h 509"/>
                  <a:gd name="T50" fmla="*/ 184 w 662"/>
                  <a:gd name="T51" fmla="*/ 490 h 509"/>
                  <a:gd name="T52" fmla="*/ 64 w 662"/>
                  <a:gd name="T53" fmla="*/ 509 h 509"/>
                  <a:gd name="T54" fmla="*/ 57 w 662"/>
                  <a:gd name="T55" fmla="*/ 460 h 509"/>
                  <a:gd name="T56" fmla="*/ 41 w 662"/>
                  <a:gd name="T57" fmla="*/ 421 h 509"/>
                  <a:gd name="T58" fmla="*/ 41 w 662"/>
                  <a:gd name="T59" fmla="*/ 322 h 509"/>
                  <a:gd name="T60" fmla="*/ 22 w 662"/>
                  <a:gd name="T61" fmla="*/ 236 h 509"/>
                  <a:gd name="T62" fmla="*/ 0 w 662"/>
                  <a:gd name="T63" fmla="*/ 188 h 509"/>
                  <a:gd name="T64" fmla="*/ 12 w 662"/>
                  <a:gd name="T65" fmla="*/ 143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2" h="509">
                    <a:moveTo>
                      <a:pt x="12" y="143"/>
                    </a:moveTo>
                    <a:lnTo>
                      <a:pt x="14" y="82"/>
                    </a:lnTo>
                    <a:lnTo>
                      <a:pt x="27" y="68"/>
                    </a:lnTo>
                    <a:lnTo>
                      <a:pt x="81" y="69"/>
                    </a:lnTo>
                    <a:lnTo>
                      <a:pt x="157" y="56"/>
                    </a:lnTo>
                    <a:lnTo>
                      <a:pt x="180" y="41"/>
                    </a:lnTo>
                    <a:lnTo>
                      <a:pt x="218" y="72"/>
                    </a:lnTo>
                    <a:lnTo>
                      <a:pt x="247" y="41"/>
                    </a:lnTo>
                    <a:lnTo>
                      <a:pt x="287" y="59"/>
                    </a:lnTo>
                    <a:lnTo>
                      <a:pt x="318" y="24"/>
                    </a:lnTo>
                    <a:lnTo>
                      <a:pt x="360" y="41"/>
                    </a:lnTo>
                    <a:lnTo>
                      <a:pt x="409" y="31"/>
                    </a:lnTo>
                    <a:lnTo>
                      <a:pt x="439" y="59"/>
                    </a:lnTo>
                    <a:lnTo>
                      <a:pt x="466" y="24"/>
                    </a:lnTo>
                    <a:lnTo>
                      <a:pt x="495" y="31"/>
                    </a:lnTo>
                    <a:lnTo>
                      <a:pt x="517" y="0"/>
                    </a:lnTo>
                    <a:lnTo>
                      <a:pt x="568" y="24"/>
                    </a:lnTo>
                    <a:lnTo>
                      <a:pt x="595" y="18"/>
                    </a:lnTo>
                    <a:lnTo>
                      <a:pt x="662" y="115"/>
                    </a:lnTo>
                    <a:lnTo>
                      <a:pt x="613" y="191"/>
                    </a:lnTo>
                    <a:lnTo>
                      <a:pt x="496" y="297"/>
                    </a:lnTo>
                    <a:lnTo>
                      <a:pt x="484" y="362"/>
                    </a:lnTo>
                    <a:lnTo>
                      <a:pt x="447" y="403"/>
                    </a:lnTo>
                    <a:lnTo>
                      <a:pt x="410" y="410"/>
                    </a:lnTo>
                    <a:lnTo>
                      <a:pt x="243" y="417"/>
                    </a:lnTo>
                    <a:lnTo>
                      <a:pt x="184" y="490"/>
                    </a:lnTo>
                    <a:lnTo>
                      <a:pt x="64" y="509"/>
                    </a:lnTo>
                    <a:lnTo>
                      <a:pt x="57" y="460"/>
                    </a:lnTo>
                    <a:lnTo>
                      <a:pt x="41" y="421"/>
                    </a:lnTo>
                    <a:lnTo>
                      <a:pt x="41" y="322"/>
                    </a:lnTo>
                    <a:lnTo>
                      <a:pt x="22" y="236"/>
                    </a:lnTo>
                    <a:lnTo>
                      <a:pt x="0" y="188"/>
                    </a:lnTo>
                    <a:lnTo>
                      <a:pt x="12" y="143"/>
                    </a:lnTo>
                    <a:close/>
                  </a:path>
                </a:pathLst>
              </a:custGeom>
              <a:grpFill/>
              <a:ln w="12700">
                <a:solidFill>
                  <a:srgbClr val="92D050"/>
                </a:solidFill>
                <a:headEnd/>
                <a:tailEnd/>
              </a:ln>
              <a:effectLst/>
            </p:spPr>
            <p:style>
              <a:lnRef idx="1">
                <a:schemeClr val="accent3"/>
              </a:lnRef>
              <a:fillRef idx="3">
                <a:schemeClr val="accent3"/>
              </a:fillRef>
              <a:effectRef idx="2">
                <a:schemeClr val="accent3"/>
              </a:effectRef>
              <a:fontRef idx="minor">
                <a:schemeClr val="lt1"/>
              </a:fontRef>
            </p:style>
            <p:txBody>
              <a:bodyPr/>
              <a:lstStyle/>
              <a:p>
                <a:endParaRPr lang="es-ES"/>
              </a:p>
            </p:txBody>
          </p:sp>
          <p:sp>
            <p:nvSpPr>
              <p:cNvPr id="122" name="Freeform 79"/>
              <p:cNvSpPr>
                <a:spLocks/>
              </p:cNvSpPr>
              <p:nvPr/>
            </p:nvSpPr>
            <p:spPr bwMode="auto">
              <a:xfrm>
                <a:off x="1432935" y="5174370"/>
                <a:ext cx="475310" cy="634575"/>
              </a:xfrm>
              <a:custGeom>
                <a:avLst/>
                <a:gdLst>
                  <a:gd name="T0" fmla="*/ 115 w 507"/>
                  <a:gd name="T1" fmla="*/ 456 h 676"/>
                  <a:gd name="T2" fmla="*/ 89 w 507"/>
                  <a:gd name="T3" fmla="*/ 343 h 676"/>
                  <a:gd name="T4" fmla="*/ 72 w 507"/>
                  <a:gd name="T5" fmla="*/ 290 h 676"/>
                  <a:gd name="T6" fmla="*/ 0 w 507"/>
                  <a:gd name="T7" fmla="*/ 247 h 676"/>
                  <a:gd name="T8" fmla="*/ 40 w 507"/>
                  <a:gd name="T9" fmla="*/ 209 h 676"/>
                  <a:gd name="T10" fmla="*/ 21 w 507"/>
                  <a:gd name="T11" fmla="*/ 147 h 676"/>
                  <a:gd name="T12" fmla="*/ 25 w 507"/>
                  <a:gd name="T13" fmla="*/ 121 h 676"/>
                  <a:gd name="T14" fmla="*/ 138 w 507"/>
                  <a:gd name="T15" fmla="*/ 44 h 676"/>
                  <a:gd name="T16" fmla="*/ 138 w 507"/>
                  <a:gd name="T17" fmla="*/ 16 h 676"/>
                  <a:gd name="T18" fmla="*/ 156 w 507"/>
                  <a:gd name="T19" fmla="*/ 0 h 676"/>
                  <a:gd name="T20" fmla="*/ 194 w 507"/>
                  <a:gd name="T21" fmla="*/ 4 h 676"/>
                  <a:gd name="T22" fmla="*/ 263 w 507"/>
                  <a:gd name="T23" fmla="*/ 68 h 676"/>
                  <a:gd name="T24" fmla="*/ 306 w 507"/>
                  <a:gd name="T25" fmla="*/ 78 h 676"/>
                  <a:gd name="T26" fmla="*/ 457 w 507"/>
                  <a:gd name="T27" fmla="*/ 189 h 676"/>
                  <a:gd name="T28" fmla="*/ 455 w 507"/>
                  <a:gd name="T29" fmla="*/ 252 h 676"/>
                  <a:gd name="T30" fmla="*/ 441 w 507"/>
                  <a:gd name="T31" fmla="*/ 295 h 676"/>
                  <a:gd name="T32" fmla="*/ 467 w 507"/>
                  <a:gd name="T33" fmla="*/ 344 h 676"/>
                  <a:gd name="T34" fmla="*/ 483 w 507"/>
                  <a:gd name="T35" fmla="*/ 429 h 676"/>
                  <a:gd name="T36" fmla="*/ 483 w 507"/>
                  <a:gd name="T37" fmla="*/ 529 h 676"/>
                  <a:gd name="T38" fmla="*/ 499 w 507"/>
                  <a:gd name="T39" fmla="*/ 566 h 676"/>
                  <a:gd name="T40" fmla="*/ 507 w 507"/>
                  <a:gd name="T41" fmla="*/ 616 h 676"/>
                  <a:gd name="T42" fmla="*/ 481 w 507"/>
                  <a:gd name="T43" fmla="*/ 629 h 676"/>
                  <a:gd name="T44" fmla="*/ 481 w 507"/>
                  <a:gd name="T45" fmla="*/ 676 h 676"/>
                  <a:gd name="T46" fmla="*/ 396 w 507"/>
                  <a:gd name="T47" fmla="*/ 651 h 676"/>
                  <a:gd name="T48" fmla="*/ 302 w 507"/>
                  <a:gd name="T49" fmla="*/ 633 h 676"/>
                  <a:gd name="T50" fmla="*/ 283 w 507"/>
                  <a:gd name="T51" fmla="*/ 531 h 676"/>
                  <a:gd name="T52" fmla="*/ 258 w 507"/>
                  <a:gd name="T53" fmla="*/ 489 h 676"/>
                  <a:gd name="T54" fmla="*/ 176 w 507"/>
                  <a:gd name="T55" fmla="*/ 453 h 676"/>
                  <a:gd name="T56" fmla="*/ 115 w 507"/>
                  <a:gd name="T57" fmla="*/ 456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7" h="676">
                    <a:moveTo>
                      <a:pt x="115" y="456"/>
                    </a:moveTo>
                    <a:lnTo>
                      <a:pt x="89" y="343"/>
                    </a:lnTo>
                    <a:lnTo>
                      <a:pt x="72" y="290"/>
                    </a:lnTo>
                    <a:lnTo>
                      <a:pt x="0" y="247"/>
                    </a:lnTo>
                    <a:lnTo>
                      <a:pt x="40" y="209"/>
                    </a:lnTo>
                    <a:lnTo>
                      <a:pt x="21" y="147"/>
                    </a:lnTo>
                    <a:lnTo>
                      <a:pt x="25" y="121"/>
                    </a:lnTo>
                    <a:lnTo>
                      <a:pt x="138" y="44"/>
                    </a:lnTo>
                    <a:lnTo>
                      <a:pt x="138" y="16"/>
                    </a:lnTo>
                    <a:lnTo>
                      <a:pt x="156" y="0"/>
                    </a:lnTo>
                    <a:lnTo>
                      <a:pt x="194" y="4"/>
                    </a:lnTo>
                    <a:lnTo>
                      <a:pt x="263" y="68"/>
                    </a:lnTo>
                    <a:lnTo>
                      <a:pt x="306" y="78"/>
                    </a:lnTo>
                    <a:lnTo>
                      <a:pt x="457" y="189"/>
                    </a:lnTo>
                    <a:lnTo>
                      <a:pt x="455" y="252"/>
                    </a:lnTo>
                    <a:lnTo>
                      <a:pt x="441" y="295"/>
                    </a:lnTo>
                    <a:lnTo>
                      <a:pt x="467" y="344"/>
                    </a:lnTo>
                    <a:lnTo>
                      <a:pt x="483" y="429"/>
                    </a:lnTo>
                    <a:lnTo>
                      <a:pt x="483" y="529"/>
                    </a:lnTo>
                    <a:lnTo>
                      <a:pt x="499" y="566"/>
                    </a:lnTo>
                    <a:lnTo>
                      <a:pt x="507" y="616"/>
                    </a:lnTo>
                    <a:lnTo>
                      <a:pt x="481" y="629"/>
                    </a:lnTo>
                    <a:lnTo>
                      <a:pt x="481" y="676"/>
                    </a:lnTo>
                    <a:lnTo>
                      <a:pt x="396" y="651"/>
                    </a:lnTo>
                    <a:lnTo>
                      <a:pt x="302" y="633"/>
                    </a:lnTo>
                    <a:lnTo>
                      <a:pt x="283" y="531"/>
                    </a:lnTo>
                    <a:lnTo>
                      <a:pt x="258" y="489"/>
                    </a:lnTo>
                    <a:lnTo>
                      <a:pt x="176" y="453"/>
                    </a:lnTo>
                    <a:lnTo>
                      <a:pt x="115" y="456"/>
                    </a:lnTo>
                    <a:close/>
                  </a:path>
                </a:pathLst>
              </a:custGeom>
              <a:grpFill/>
              <a:ln w="12700">
                <a:solidFill>
                  <a:srgbClr val="92D050"/>
                </a:solidFill>
                <a:headEnd/>
                <a:tailEnd/>
              </a:ln>
              <a:effectLst/>
            </p:spPr>
            <p:style>
              <a:lnRef idx="1">
                <a:schemeClr val="accent3"/>
              </a:lnRef>
              <a:fillRef idx="3">
                <a:schemeClr val="accent3"/>
              </a:fillRef>
              <a:effectRef idx="2">
                <a:schemeClr val="accent3"/>
              </a:effectRef>
              <a:fontRef idx="minor">
                <a:schemeClr val="lt1"/>
              </a:fontRef>
            </p:style>
            <p:txBody>
              <a:bodyPr/>
              <a:lstStyle/>
              <a:p>
                <a:endParaRPr lang="es-ES"/>
              </a:p>
            </p:txBody>
          </p:sp>
        </p:grpSp>
        <p:sp>
          <p:nvSpPr>
            <p:cNvPr id="107" name="Freeform 82"/>
            <p:cNvSpPr>
              <a:spLocks/>
            </p:cNvSpPr>
            <p:nvPr/>
          </p:nvSpPr>
          <p:spPr bwMode="auto">
            <a:xfrm>
              <a:off x="973664" y="2440712"/>
              <a:ext cx="366743" cy="294505"/>
            </a:xfrm>
            <a:custGeom>
              <a:avLst/>
              <a:gdLst>
                <a:gd name="T0" fmla="*/ 737 w 737"/>
                <a:gd name="T1" fmla="*/ 205 h 591"/>
                <a:gd name="T2" fmla="*/ 694 w 737"/>
                <a:gd name="T3" fmla="*/ 305 h 591"/>
                <a:gd name="T4" fmla="*/ 641 w 737"/>
                <a:gd name="T5" fmla="*/ 374 h 591"/>
                <a:gd name="T6" fmla="*/ 629 w 737"/>
                <a:gd name="T7" fmla="*/ 435 h 591"/>
                <a:gd name="T8" fmla="*/ 575 w 737"/>
                <a:gd name="T9" fmla="*/ 451 h 591"/>
                <a:gd name="T10" fmla="*/ 532 w 737"/>
                <a:gd name="T11" fmla="*/ 555 h 591"/>
                <a:gd name="T12" fmla="*/ 488 w 737"/>
                <a:gd name="T13" fmla="*/ 569 h 591"/>
                <a:gd name="T14" fmla="*/ 444 w 737"/>
                <a:gd name="T15" fmla="*/ 550 h 591"/>
                <a:gd name="T16" fmla="*/ 402 w 737"/>
                <a:gd name="T17" fmla="*/ 558 h 591"/>
                <a:gd name="T18" fmla="*/ 327 w 737"/>
                <a:gd name="T19" fmla="*/ 468 h 591"/>
                <a:gd name="T20" fmla="*/ 296 w 737"/>
                <a:gd name="T21" fmla="*/ 466 h 591"/>
                <a:gd name="T22" fmla="*/ 231 w 737"/>
                <a:gd name="T23" fmla="*/ 511 h 591"/>
                <a:gd name="T24" fmla="*/ 172 w 737"/>
                <a:gd name="T25" fmla="*/ 525 h 591"/>
                <a:gd name="T26" fmla="*/ 145 w 737"/>
                <a:gd name="T27" fmla="*/ 575 h 591"/>
                <a:gd name="T28" fmla="*/ 130 w 737"/>
                <a:gd name="T29" fmla="*/ 586 h 591"/>
                <a:gd name="T30" fmla="*/ 93 w 737"/>
                <a:gd name="T31" fmla="*/ 556 h 591"/>
                <a:gd name="T32" fmla="*/ 15 w 737"/>
                <a:gd name="T33" fmla="*/ 591 h 591"/>
                <a:gd name="T34" fmla="*/ 0 w 737"/>
                <a:gd name="T35" fmla="*/ 535 h 591"/>
                <a:gd name="T36" fmla="*/ 83 w 737"/>
                <a:gd name="T37" fmla="*/ 482 h 591"/>
                <a:gd name="T38" fmla="*/ 68 w 737"/>
                <a:gd name="T39" fmla="*/ 448 h 591"/>
                <a:gd name="T40" fmla="*/ 55 w 737"/>
                <a:gd name="T41" fmla="*/ 416 h 591"/>
                <a:gd name="T42" fmla="*/ 100 w 737"/>
                <a:gd name="T43" fmla="*/ 353 h 591"/>
                <a:gd name="T44" fmla="*/ 88 w 737"/>
                <a:gd name="T45" fmla="*/ 270 h 591"/>
                <a:gd name="T46" fmla="*/ 100 w 737"/>
                <a:gd name="T47" fmla="*/ 106 h 591"/>
                <a:gd name="T48" fmla="*/ 142 w 737"/>
                <a:gd name="T49" fmla="*/ 47 h 591"/>
                <a:gd name="T50" fmla="*/ 206 w 737"/>
                <a:gd name="T51" fmla="*/ 0 h 591"/>
                <a:gd name="T52" fmla="*/ 260 w 737"/>
                <a:gd name="T53" fmla="*/ 32 h 591"/>
                <a:gd name="T54" fmla="*/ 333 w 737"/>
                <a:gd name="T55" fmla="*/ 32 h 591"/>
                <a:gd name="T56" fmla="*/ 353 w 737"/>
                <a:gd name="T57" fmla="*/ 74 h 591"/>
                <a:gd name="T58" fmla="*/ 456 w 737"/>
                <a:gd name="T59" fmla="*/ 78 h 591"/>
                <a:gd name="T60" fmla="*/ 472 w 737"/>
                <a:gd name="T61" fmla="*/ 28 h 591"/>
                <a:gd name="T62" fmla="*/ 595 w 737"/>
                <a:gd name="T63" fmla="*/ 44 h 591"/>
                <a:gd name="T64" fmla="*/ 668 w 737"/>
                <a:gd name="T65" fmla="*/ 78 h 591"/>
                <a:gd name="T66" fmla="*/ 729 w 737"/>
                <a:gd name="T67" fmla="*/ 120 h 591"/>
                <a:gd name="T68" fmla="*/ 737 w 737"/>
                <a:gd name="T69" fmla="*/ 205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37" h="591">
                  <a:moveTo>
                    <a:pt x="737" y="205"/>
                  </a:moveTo>
                  <a:lnTo>
                    <a:pt x="694" y="305"/>
                  </a:lnTo>
                  <a:lnTo>
                    <a:pt x="641" y="374"/>
                  </a:lnTo>
                  <a:lnTo>
                    <a:pt x="629" y="435"/>
                  </a:lnTo>
                  <a:lnTo>
                    <a:pt x="575" y="451"/>
                  </a:lnTo>
                  <a:lnTo>
                    <a:pt x="532" y="555"/>
                  </a:lnTo>
                  <a:lnTo>
                    <a:pt x="488" y="569"/>
                  </a:lnTo>
                  <a:lnTo>
                    <a:pt x="444" y="550"/>
                  </a:lnTo>
                  <a:lnTo>
                    <a:pt x="402" y="558"/>
                  </a:lnTo>
                  <a:lnTo>
                    <a:pt x="327" y="468"/>
                  </a:lnTo>
                  <a:lnTo>
                    <a:pt x="296" y="466"/>
                  </a:lnTo>
                  <a:lnTo>
                    <a:pt x="231" y="511"/>
                  </a:lnTo>
                  <a:lnTo>
                    <a:pt x="172" y="525"/>
                  </a:lnTo>
                  <a:lnTo>
                    <a:pt x="145" y="575"/>
                  </a:lnTo>
                  <a:lnTo>
                    <a:pt x="130" y="586"/>
                  </a:lnTo>
                  <a:lnTo>
                    <a:pt x="93" y="556"/>
                  </a:lnTo>
                  <a:lnTo>
                    <a:pt x="15" y="591"/>
                  </a:lnTo>
                  <a:lnTo>
                    <a:pt x="0" y="535"/>
                  </a:lnTo>
                  <a:lnTo>
                    <a:pt x="83" y="482"/>
                  </a:lnTo>
                  <a:lnTo>
                    <a:pt x="68" y="448"/>
                  </a:lnTo>
                  <a:lnTo>
                    <a:pt x="55" y="416"/>
                  </a:lnTo>
                  <a:lnTo>
                    <a:pt x="100" y="353"/>
                  </a:lnTo>
                  <a:lnTo>
                    <a:pt x="88" y="270"/>
                  </a:lnTo>
                  <a:lnTo>
                    <a:pt x="100" y="106"/>
                  </a:lnTo>
                  <a:lnTo>
                    <a:pt x="142" y="47"/>
                  </a:lnTo>
                  <a:lnTo>
                    <a:pt x="206" y="0"/>
                  </a:lnTo>
                  <a:lnTo>
                    <a:pt x="260" y="32"/>
                  </a:lnTo>
                  <a:lnTo>
                    <a:pt x="333" y="32"/>
                  </a:lnTo>
                  <a:lnTo>
                    <a:pt x="353" y="74"/>
                  </a:lnTo>
                  <a:lnTo>
                    <a:pt x="456" y="78"/>
                  </a:lnTo>
                  <a:lnTo>
                    <a:pt x="472" y="28"/>
                  </a:lnTo>
                  <a:lnTo>
                    <a:pt x="595" y="44"/>
                  </a:lnTo>
                  <a:lnTo>
                    <a:pt x="668" y="78"/>
                  </a:lnTo>
                  <a:lnTo>
                    <a:pt x="729" y="120"/>
                  </a:lnTo>
                  <a:lnTo>
                    <a:pt x="737" y="205"/>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108" name="Freeform 84"/>
            <p:cNvSpPr>
              <a:spLocks/>
            </p:cNvSpPr>
            <p:nvPr/>
          </p:nvSpPr>
          <p:spPr bwMode="auto">
            <a:xfrm>
              <a:off x="1238720" y="2497946"/>
              <a:ext cx="313398" cy="281725"/>
            </a:xfrm>
            <a:custGeom>
              <a:avLst/>
              <a:gdLst>
                <a:gd name="T0" fmla="*/ 297 w 630"/>
                <a:gd name="T1" fmla="*/ 0 h 566"/>
                <a:gd name="T2" fmla="*/ 374 w 630"/>
                <a:gd name="T3" fmla="*/ 3 h 566"/>
                <a:gd name="T4" fmla="*/ 412 w 630"/>
                <a:gd name="T5" fmla="*/ 22 h 566"/>
                <a:gd name="T6" fmla="*/ 447 w 630"/>
                <a:gd name="T7" fmla="*/ 64 h 566"/>
                <a:gd name="T8" fmla="*/ 473 w 630"/>
                <a:gd name="T9" fmla="*/ 169 h 566"/>
                <a:gd name="T10" fmla="*/ 524 w 630"/>
                <a:gd name="T11" fmla="*/ 204 h 566"/>
                <a:gd name="T12" fmla="*/ 630 w 630"/>
                <a:gd name="T13" fmla="*/ 202 h 566"/>
                <a:gd name="T14" fmla="*/ 606 w 630"/>
                <a:gd name="T15" fmla="*/ 243 h 566"/>
                <a:gd name="T16" fmla="*/ 518 w 630"/>
                <a:gd name="T17" fmla="*/ 330 h 566"/>
                <a:gd name="T18" fmla="*/ 526 w 630"/>
                <a:gd name="T19" fmla="*/ 368 h 566"/>
                <a:gd name="T20" fmla="*/ 462 w 630"/>
                <a:gd name="T21" fmla="*/ 417 h 566"/>
                <a:gd name="T22" fmla="*/ 441 w 630"/>
                <a:gd name="T23" fmla="*/ 455 h 566"/>
                <a:gd name="T24" fmla="*/ 419 w 630"/>
                <a:gd name="T25" fmla="*/ 468 h 566"/>
                <a:gd name="T26" fmla="*/ 420 w 630"/>
                <a:gd name="T27" fmla="*/ 482 h 566"/>
                <a:gd name="T28" fmla="*/ 441 w 630"/>
                <a:gd name="T29" fmla="*/ 511 h 566"/>
                <a:gd name="T30" fmla="*/ 404 w 630"/>
                <a:gd name="T31" fmla="*/ 521 h 566"/>
                <a:gd name="T32" fmla="*/ 388 w 630"/>
                <a:gd name="T33" fmla="*/ 472 h 566"/>
                <a:gd name="T34" fmla="*/ 363 w 630"/>
                <a:gd name="T35" fmla="*/ 442 h 566"/>
                <a:gd name="T36" fmla="*/ 323 w 630"/>
                <a:gd name="T37" fmla="*/ 457 h 566"/>
                <a:gd name="T38" fmla="*/ 304 w 630"/>
                <a:gd name="T39" fmla="*/ 495 h 566"/>
                <a:gd name="T40" fmla="*/ 224 w 630"/>
                <a:gd name="T41" fmla="*/ 510 h 566"/>
                <a:gd name="T42" fmla="*/ 193 w 630"/>
                <a:gd name="T43" fmla="*/ 523 h 566"/>
                <a:gd name="T44" fmla="*/ 144 w 630"/>
                <a:gd name="T45" fmla="*/ 566 h 566"/>
                <a:gd name="T46" fmla="*/ 129 w 630"/>
                <a:gd name="T47" fmla="*/ 536 h 566"/>
                <a:gd name="T48" fmla="*/ 119 w 630"/>
                <a:gd name="T49" fmla="*/ 474 h 566"/>
                <a:gd name="T50" fmla="*/ 102 w 630"/>
                <a:gd name="T51" fmla="*/ 459 h 566"/>
                <a:gd name="T52" fmla="*/ 46 w 630"/>
                <a:gd name="T53" fmla="*/ 489 h 566"/>
                <a:gd name="T54" fmla="*/ 0 w 630"/>
                <a:gd name="T55" fmla="*/ 440 h 566"/>
                <a:gd name="T56" fmla="*/ 42 w 630"/>
                <a:gd name="T57" fmla="*/ 337 h 566"/>
                <a:gd name="T58" fmla="*/ 98 w 630"/>
                <a:gd name="T59" fmla="*/ 320 h 566"/>
                <a:gd name="T60" fmla="*/ 107 w 630"/>
                <a:gd name="T61" fmla="*/ 261 h 566"/>
                <a:gd name="T62" fmla="*/ 160 w 630"/>
                <a:gd name="T63" fmla="*/ 194 h 566"/>
                <a:gd name="T64" fmla="*/ 204 w 630"/>
                <a:gd name="T65" fmla="*/ 88 h 566"/>
                <a:gd name="T66" fmla="*/ 197 w 630"/>
                <a:gd name="T67" fmla="*/ 6 h 566"/>
                <a:gd name="T68" fmla="*/ 297 w 630"/>
                <a:gd name="T69" fmla="*/ 0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0" h="566">
                  <a:moveTo>
                    <a:pt x="297" y="0"/>
                  </a:moveTo>
                  <a:lnTo>
                    <a:pt x="374" y="3"/>
                  </a:lnTo>
                  <a:lnTo>
                    <a:pt x="412" y="22"/>
                  </a:lnTo>
                  <a:lnTo>
                    <a:pt x="447" y="64"/>
                  </a:lnTo>
                  <a:lnTo>
                    <a:pt x="473" y="169"/>
                  </a:lnTo>
                  <a:lnTo>
                    <a:pt x="524" y="204"/>
                  </a:lnTo>
                  <a:lnTo>
                    <a:pt x="630" y="202"/>
                  </a:lnTo>
                  <a:lnTo>
                    <a:pt x="606" y="243"/>
                  </a:lnTo>
                  <a:lnTo>
                    <a:pt x="518" y="330"/>
                  </a:lnTo>
                  <a:lnTo>
                    <a:pt x="526" y="368"/>
                  </a:lnTo>
                  <a:lnTo>
                    <a:pt x="462" y="417"/>
                  </a:lnTo>
                  <a:lnTo>
                    <a:pt x="441" y="455"/>
                  </a:lnTo>
                  <a:lnTo>
                    <a:pt x="419" y="468"/>
                  </a:lnTo>
                  <a:lnTo>
                    <a:pt x="420" y="482"/>
                  </a:lnTo>
                  <a:lnTo>
                    <a:pt x="441" y="511"/>
                  </a:lnTo>
                  <a:lnTo>
                    <a:pt x="404" y="521"/>
                  </a:lnTo>
                  <a:lnTo>
                    <a:pt x="388" y="472"/>
                  </a:lnTo>
                  <a:lnTo>
                    <a:pt x="363" y="442"/>
                  </a:lnTo>
                  <a:lnTo>
                    <a:pt x="323" y="457"/>
                  </a:lnTo>
                  <a:lnTo>
                    <a:pt x="304" y="495"/>
                  </a:lnTo>
                  <a:lnTo>
                    <a:pt x="224" y="510"/>
                  </a:lnTo>
                  <a:lnTo>
                    <a:pt x="193" y="523"/>
                  </a:lnTo>
                  <a:lnTo>
                    <a:pt x="144" y="566"/>
                  </a:lnTo>
                  <a:lnTo>
                    <a:pt x="129" y="536"/>
                  </a:lnTo>
                  <a:lnTo>
                    <a:pt x="119" y="474"/>
                  </a:lnTo>
                  <a:lnTo>
                    <a:pt x="102" y="459"/>
                  </a:lnTo>
                  <a:lnTo>
                    <a:pt x="46" y="489"/>
                  </a:lnTo>
                  <a:lnTo>
                    <a:pt x="0" y="440"/>
                  </a:lnTo>
                  <a:lnTo>
                    <a:pt x="42" y="337"/>
                  </a:lnTo>
                  <a:lnTo>
                    <a:pt x="98" y="320"/>
                  </a:lnTo>
                  <a:lnTo>
                    <a:pt x="107" y="261"/>
                  </a:lnTo>
                  <a:lnTo>
                    <a:pt x="160" y="194"/>
                  </a:lnTo>
                  <a:lnTo>
                    <a:pt x="204" y="88"/>
                  </a:lnTo>
                  <a:lnTo>
                    <a:pt x="197" y="6"/>
                  </a:lnTo>
                  <a:lnTo>
                    <a:pt x="297" y="0"/>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109" name="Freeform 85"/>
            <p:cNvSpPr>
              <a:spLocks/>
            </p:cNvSpPr>
            <p:nvPr/>
          </p:nvSpPr>
          <p:spPr bwMode="auto">
            <a:xfrm>
              <a:off x="985334" y="2163989"/>
              <a:ext cx="340070" cy="316176"/>
            </a:xfrm>
            <a:custGeom>
              <a:avLst/>
              <a:gdLst>
                <a:gd name="T0" fmla="*/ 0 w 682"/>
                <a:gd name="T1" fmla="*/ 139 h 634"/>
                <a:gd name="T2" fmla="*/ 74 w 682"/>
                <a:gd name="T3" fmla="*/ 16 h 634"/>
                <a:gd name="T4" fmla="*/ 99 w 682"/>
                <a:gd name="T5" fmla="*/ 17 h 634"/>
                <a:gd name="T6" fmla="*/ 103 w 682"/>
                <a:gd name="T7" fmla="*/ 0 h 634"/>
                <a:gd name="T8" fmla="*/ 165 w 682"/>
                <a:gd name="T9" fmla="*/ 70 h 634"/>
                <a:gd name="T10" fmla="*/ 253 w 682"/>
                <a:gd name="T11" fmla="*/ 74 h 634"/>
                <a:gd name="T12" fmla="*/ 308 w 682"/>
                <a:gd name="T13" fmla="*/ 122 h 634"/>
                <a:gd name="T14" fmla="*/ 432 w 682"/>
                <a:gd name="T15" fmla="*/ 142 h 634"/>
                <a:gd name="T16" fmla="*/ 538 w 682"/>
                <a:gd name="T17" fmla="*/ 142 h 634"/>
                <a:gd name="T18" fmla="*/ 632 w 682"/>
                <a:gd name="T19" fmla="*/ 209 h 634"/>
                <a:gd name="T20" fmla="*/ 682 w 682"/>
                <a:gd name="T21" fmla="*/ 298 h 634"/>
                <a:gd name="T22" fmla="*/ 649 w 682"/>
                <a:gd name="T23" fmla="*/ 331 h 634"/>
                <a:gd name="T24" fmla="*/ 649 w 682"/>
                <a:gd name="T25" fmla="*/ 449 h 634"/>
                <a:gd name="T26" fmla="*/ 666 w 682"/>
                <a:gd name="T27" fmla="*/ 475 h 634"/>
                <a:gd name="T28" fmla="*/ 639 w 682"/>
                <a:gd name="T29" fmla="*/ 487 h 634"/>
                <a:gd name="T30" fmla="*/ 644 w 682"/>
                <a:gd name="T31" fmla="*/ 550 h 634"/>
                <a:gd name="T32" fmla="*/ 648 w 682"/>
                <a:gd name="T33" fmla="*/ 634 h 634"/>
                <a:gd name="T34" fmla="*/ 571 w 682"/>
                <a:gd name="T35" fmla="*/ 599 h 634"/>
                <a:gd name="T36" fmla="*/ 448 w 682"/>
                <a:gd name="T37" fmla="*/ 584 h 634"/>
                <a:gd name="T38" fmla="*/ 432 w 682"/>
                <a:gd name="T39" fmla="*/ 632 h 634"/>
                <a:gd name="T40" fmla="*/ 330 w 682"/>
                <a:gd name="T41" fmla="*/ 630 h 634"/>
                <a:gd name="T42" fmla="*/ 308 w 682"/>
                <a:gd name="T43" fmla="*/ 587 h 634"/>
                <a:gd name="T44" fmla="*/ 236 w 682"/>
                <a:gd name="T45" fmla="*/ 587 h 634"/>
                <a:gd name="T46" fmla="*/ 182 w 682"/>
                <a:gd name="T47" fmla="*/ 555 h 634"/>
                <a:gd name="T48" fmla="*/ 241 w 682"/>
                <a:gd name="T49" fmla="*/ 509 h 634"/>
                <a:gd name="T50" fmla="*/ 292 w 682"/>
                <a:gd name="T51" fmla="*/ 465 h 634"/>
                <a:gd name="T52" fmla="*/ 318 w 682"/>
                <a:gd name="T53" fmla="*/ 437 h 634"/>
                <a:gd name="T54" fmla="*/ 333 w 682"/>
                <a:gd name="T55" fmla="*/ 410 h 634"/>
                <a:gd name="T56" fmla="*/ 329 w 682"/>
                <a:gd name="T57" fmla="*/ 366 h 634"/>
                <a:gd name="T58" fmla="*/ 301 w 682"/>
                <a:gd name="T59" fmla="*/ 339 h 634"/>
                <a:gd name="T60" fmla="*/ 265 w 682"/>
                <a:gd name="T61" fmla="*/ 330 h 634"/>
                <a:gd name="T62" fmla="*/ 224 w 682"/>
                <a:gd name="T63" fmla="*/ 330 h 634"/>
                <a:gd name="T64" fmla="*/ 213 w 682"/>
                <a:gd name="T65" fmla="*/ 310 h 634"/>
                <a:gd name="T66" fmla="*/ 205 w 682"/>
                <a:gd name="T67" fmla="*/ 272 h 634"/>
                <a:gd name="T68" fmla="*/ 197 w 682"/>
                <a:gd name="T69" fmla="*/ 219 h 634"/>
                <a:gd name="T70" fmla="*/ 165 w 682"/>
                <a:gd name="T71" fmla="*/ 172 h 634"/>
                <a:gd name="T72" fmla="*/ 134 w 682"/>
                <a:gd name="T73" fmla="*/ 157 h 634"/>
                <a:gd name="T74" fmla="*/ 82 w 682"/>
                <a:gd name="T75" fmla="*/ 144 h 634"/>
                <a:gd name="T76" fmla="*/ 44 w 682"/>
                <a:gd name="T77" fmla="*/ 149 h 634"/>
                <a:gd name="T78" fmla="*/ 23 w 682"/>
                <a:gd name="T79" fmla="*/ 157 h 634"/>
                <a:gd name="T80" fmla="*/ 0 w 682"/>
                <a:gd name="T81" fmla="*/ 139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2" h="634">
                  <a:moveTo>
                    <a:pt x="0" y="139"/>
                  </a:moveTo>
                  <a:lnTo>
                    <a:pt x="74" y="16"/>
                  </a:lnTo>
                  <a:lnTo>
                    <a:pt x="99" y="17"/>
                  </a:lnTo>
                  <a:lnTo>
                    <a:pt x="103" y="0"/>
                  </a:lnTo>
                  <a:lnTo>
                    <a:pt x="165" y="70"/>
                  </a:lnTo>
                  <a:lnTo>
                    <a:pt x="253" y="74"/>
                  </a:lnTo>
                  <a:lnTo>
                    <a:pt x="308" y="122"/>
                  </a:lnTo>
                  <a:lnTo>
                    <a:pt x="432" y="142"/>
                  </a:lnTo>
                  <a:lnTo>
                    <a:pt x="538" y="142"/>
                  </a:lnTo>
                  <a:lnTo>
                    <a:pt x="632" y="209"/>
                  </a:lnTo>
                  <a:lnTo>
                    <a:pt x="682" y="298"/>
                  </a:lnTo>
                  <a:lnTo>
                    <a:pt x="649" y="331"/>
                  </a:lnTo>
                  <a:lnTo>
                    <a:pt x="649" y="449"/>
                  </a:lnTo>
                  <a:lnTo>
                    <a:pt x="666" y="475"/>
                  </a:lnTo>
                  <a:lnTo>
                    <a:pt x="639" y="487"/>
                  </a:lnTo>
                  <a:lnTo>
                    <a:pt x="644" y="550"/>
                  </a:lnTo>
                  <a:lnTo>
                    <a:pt x="648" y="634"/>
                  </a:lnTo>
                  <a:lnTo>
                    <a:pt x="571" y="599"/>
                  </a:lnTo>
                  <a:lnTo>
                    <a:pt x="448" y="584"/>
                  </a:lnTo>
                  <a:lnTo>
                    <a:pt x="432" y="632"/>
                  </a:lnTo>
                  <a:lnTo>
                    <a:pt x="330" y="630"/>
                  </a:lnTo>
                  <a:lnTo>
                    <a:pt x="308" y="587"/>
                  </a:lnTo>
                  <a:lnTo>
                    <a:pt x="236" y="587"/>
                  </a:lnTo>
                  <a:lnTo>
                    <a:pt x="182" y="555"/>
                  </a:lnTo>
                  <a:lnTo>
                    <a:pt x="241" y="509"/>
                  </a:lnTo>
                  <a:lnTo>
                    <a:pt x="292" y="465"/>
                  </a:lnTo>
                  <a:lnTo>
                    <a:pt x="318" y="437"/>
                  </a:lnTo>
                  <a:lnTo>
                    <a:pt x="333" y="410"/>
                  </a:lnTo>
                  <a:lnTo>
                    <a:pt x="329" y="366"/>
                  </a:lnTo>
                  <a:lnTo>
                    <a:pt x="301" y="339"/>
                  </a:lnTo>
                  <a:lnTo>
                    <a:pt x="265" y="330"/>
                  </a:lnTo>
                  <a:lnTo>
                    <a:pt x="224" y="330"/>
                  </a:lnTo>
                  <a:lnTo>
                    <a:pt x="213" y="310"/>
                  </a:lnTo>
                  <a:lnTo>
                    <a:pt x="205" y="272"/>
                  </a:lnTo>
                  <a:lnTo>
                    <a:pt x="197" y="219"/>
                  </a:lnTo>
                  <a:lnTo>
                    <a:pt x="165" y="172"/>
                  </a:lnTo>
                  <a:lnTo>
                    <a:pt x="134" y="157"/>
                  </a:lnTo>
                  <a:lnTo>
                    <a:pt x="82" y="144"/>
                  </a:lnTo>
                  <a:lnTo>
                    <a:pt x="44" y="149"/>
                  </a:lnTo>
                  <a:lnTo>
                    <a:pt x="23" y="157"/>
                  </a:lnTo>
                  <a:lnTo>
                    <a:pt x="0" y="139"/>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110" name="Freeform 92"/>
            <p:cNvSpPr>
              <a:spLocks/>
            </p:cNvSpPr>
            <p:nvPr/>
          </p:nvSpPr>
          <p:spPr bwMode="auto">
            <a:xfrm>
              <a:off x="1688812" y="2221778"/>
              <a:ext cx="329512" cy="304508"/>
            </a:xfrm>
            <a:custGeom>
              <a:avLst/>
              <a:gdLst>
                <a:gd name="T0" fmla="*/ 4 w 662"/>
                <a:gd name="T1" fmla="*/ 321 h 612"/>
                <a:gd name="T2" fmla="*/ 78 w 662"/>
                <a:gd name="T3" fmla="*/ 260 h 612"/>
                <a:gd name="T4" fmla="*/ 106 w 662"/>
                <a:gd name="T5" fmla="*/ 190 h 612"/>
                <a:gd name="T6" fmla="*/ 154 w 662"/>
                <a:gd name="T7" fmla="*/ 148 h 612"/>
                <a:gd name="T8" fmla="*/ 178 w 662"/>
                <a:gd name="T9" fmla="*/ 81 h 612"/>
                <a:gd name="T10" fmla="*/ 204 w 662"/>
                <a:gd name="T11" fmla="*/ 90 h 612"/>
                <a:gd name="T12" fmla="*/ 238 w 662"/>
                <a:gd name="T13" fmla="*/ 72 h 612"/>
                <a:gd name="T14" fmla="*/ 247 w 662"/>
                <a:gd name="T15" fmla="*/ 22 h 612"/>
                <a:gd name="T16" fmla="*/ 265 w 662"/>
                <a:gd name="T17" fmla="*/ 4 h 612"/>
                <a:gd name="T18" fmla="*/ 284 w 662"/>
                <a:gd name="T19" fmla="*/ 11 h 612"/>
                <a:gd name="T20" fmla="*/ 284 w 662"/>
                <a:gd name="T21" fmla="*/ 36 h 612"/>
                <a:gd name="T22" fmla="*/ 293 w 662"/>
                <a:gd name="T23" fmla="*/ 84 h 612"/>
                <a:gd name="T24" fmla="*/ 308 w 662"/>
                <a:gd name="T25" fmla="*/ 93 h 612"/>
                <a:gd name="T26" fmla="*/ 349 w 662"/>
                <a:gd name="T27" fmla="*/ 77 h 612"/>
                <a:gd name="T28" fmla="*/ 370 w 662"/>
                <a:gd name="T29" fmla="*/ 51 h 612"/>
                <a:gd name="T30" fmla="*/ 389 w 662"/>
                <a:gd name="T31" fmla="*/ 9 h 612"/>
                <a:gd name="T32" fmla="*/ 473 w 662"/>
                <a:gd name="T33" fmla="*/ 0 h 612"/>
                <a:gd name="T34" fmla="*/ 540 w 662"/>
                <a:gd name="T35" fmla="*/ 7 h 612"/>
                <a:gd name="T36" fmla="*/ 545 w 662"/>
                <a:gd name="T37" fmla="*/ 48 h 612"/>
                <a:gd name="T38" fmla="*/ 553 w 662"/>
                <a:gd name="T39" fmla="*/ 88 h 612"/>
                <a:gd name="T40" fmla="*/ 589 w 662"/>
                <a:gd name="T41" fmla="*/ 103 h 612"/>
                <a:gd name="T42" fmla="*/ 620 w 662"/>
                <a:gd name="T43" fmla="*/ 106 h 612"/>
                <a:gd name="T44" fmla="*/ 632 w 662"/>
                <a:gd name="T45" fmla="*/ 137 h 612"/>
                <a:gd name="T46" fmla="*/ 662 w 662"/>
                <a:gd name="T47" fmla="*/ 148 h 612"/>
                <a:gd name="T48" fmla="*/ 651 w 662"/>
                <a:gd name="T49" fmla="*/ 236 h 612"/>
                <a:gd name="T50" fmla="*/ 619 w 662"/>
                <a:gd name="T51" fmla="*/ 274 h 612"/>
                <a:gd name="T52" fmla="*/ 581 w 662"/>
                <a:gd name="T53" fmla="*/ 297 h 612"/>
                <a:gd name="T54" fmla="*/ 581 w 662"/>
                <a:gd name="T55" fmla="*/ 355 h 612"/>
                <a:gd name="T56" fmla="*/ 604 w 662"/>
                <a:gd name="T57" fmla="*/ 398 h 612"/>
                <a:gd name="T58" fmla="*/ 574 w 662"/>
                <a:gd name="T59" fmla="*/ 409 h 612"/>
                <a:gd name="T60" fmla="*/ 560 w 662"/>
                <a:gd name="T61" fmla="*/ 375 h 612"/>
                <a:gd name="T62" fmla="*/ 546 w 662"/>
                <a:gd name="T63" fmla="*/ 417 h 612"/>
                <a:gd name="T64" fmla="*/ 504 w 662"/>
                <a:gd name="T65" fmla="*/ 467 h 612"/>
                <a:gd name="T66" fmla="*/ 540 w 662"/>
                <a:gd name="T67" fmla="*/ 519 h 612"/>
                <a:gd name="T68" fmla="*/ 562 w 662"/>
                <a:gd name="T69" fmla="*/ 567 h 612"/>
                <a:gd name="T70" fmla="*/ 523 w 662"/>
                <a:gd name="T71" fmla="*/ 583 h 612"/>
                <a:gd name="T72" fmla="*/ 473 w 662"/>
                <a:gd name="T73" fmla="*/ 594 h 612"/>
                <a:gd name="T74" fmla="*/ 440 w 662"/>
                <a:gd name="T75" fmla="*/ 587 h 612"/>
                <a:gd name="T76" fmla="*/ 396 w 662"/>
                <a:gd name="T77" fmla="*/ 612 h 612"/>
                <a:gd name="T78" fmla="*/ 366 w 662"/>
                <a:gd name="T79" fmla="*/ 531 h 612"/>
                <a:gd name="T80" fmla="*/ 402 w 662"/>
                <a:gd name="T81" fmla="*/ 492 h 612"/>
                <a:gd name="T82" fmla="*/ 313 w 662"/>
                <a:gd name="T83" fmla="*/ 473 h 612"/>
                <a:gd name="T84" fmla="*/ 266 w 662"/>
                <a:gd name="T85" fmla="*/ 452 h 612"/>
                <a:gd name="T86" fmla="*/ 240 w 662"/>
                <a:gd name="T87" fmla="*/ 459 h 612"/>
                <a:gd name="T88" fmla="*/ 203 w 662"/>
                <a:gd name="T89" fmla="*/ 427 h 612"/>
                <a:gd name="T90" fmla="*/ 193 w 662"/>
                <a:gd name="T91" fmla="*/ 450 h 612"/>
                <a:gd name="T92" fmla="*/ 170 w 662"/>
                <a:gd name="T93" fmla="*/ 468 h 612"/>
                <a:gd name="T94" fmla="*/ 145 w 662"/>
                <a:gd name="T95" fmla="*/ 471 h 612"/>
                <a:gd name="T96" fmla="*/ 117 w 662"/>
                <a:gd name="T97" fmla="*/ 440 h 612"/>
                <a:gd name="T98" fmla="*/ 61 w 662"/>
                <a:gd name="T99" fmla="*/ 474 h 612"/>
                <a:gd name="T100" fmla="*/ 53 w 662"/>
                <a:gd name="T101" fmla="*/ 372 h 612"/>
                <a:gd name="T102" fmla="*/ 0 w 662"/>
                <a:gd name="T103" fmla="*/ 349 h 612"/>
                <a:gd name="T104" fmla="*/ 4 w 662"/>
                <a:gd name="T105" fmla="*/ 321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62" h="612">
                  <a:moveTo>
                    <a:pt x="4" y="321"/>
                  </a:moveTo>
                  <a:lnTo>
                    <a:pt x="78" y="260"/>
                  </a:lnTo>
                  <a:lnTo>
                    <a:pt x="106" y="190"/>
                  </a:lnTo>
                  <a:lnTo>
                    <a:pt x="154" y="148"/>
                  </a:lnTo>
                  <a:lnTo>
                    <a:pt x="178" y="81"/>
                  </a:lnTo>
                  <a:lnTo>
                    <a:pt x="204" y="90"/>
                  </a:lnTo>
                  <a:lnTo>
                    <a:pt x="238" y="72"/>
                  </a:lnTo>
                  <a:lnTo>
                    <a:pt x="247" y="22"/>
                  </a:lnTo>
                  <a:lnTo>
                    <a:pt x="265" y="4"/>
                  </a:lnTo>
                  <a:lnTo>
                    <a:pt x="284" y="11"/>
                  </a:lnTo>
                  <a:lnTo>
                    <a:pt x="284" y="36"/>
                  </a:lnTo>
                  <a:lnTo>
                    <a:pt x="293" y="84"/>
                  </a:lnTo>
                  <a:lnTo>
                    <a:pt x="308" y="93"/>
                  </a:lnTo>
                  <a:lnTo>
                    <a:pt x="349" y="77"/>
                  </a:lnTo>
                  <a:lnTo>
                    <a:pt x="370" y="51"/>
                  </a:lnTo>
                  <a:lnTo>
                    <a:pt x="389" y="9"/>
                  </a:lnTo>
                  <a:lnTo>
                    <a:pt x="473" y="0"/>
                  </a:lnTo>
                  <a:lnTo>
                    <a:pt x="540" y="7"/>
                  </a:lnTo>
                  <a:lnTo>
                    <a:pt x="545" y="48"/>
                  </a:lnTo>
                  <a:lnTo>
                    <a:pt x="553" y="88"/>
                  </a:lnTo>
                  <a:lnTo>
                    <a:pt x="589" y="103"/>
                  </a:lnTo>
                  <a:lnTo>
                    <a:pt x="620" y="106"/>
                  </a:lnTo>
                  <a:lnTo>
                    <a:pt x="632" y="137"/>
                  </a:lnTo>
                  <a:lnTo>
                    <a:pt x="662" y="148"/>
                  </a:lnTo>
                  <a:lnTo>
                    <a:pt x="651" y="236"/>
                  </a:lnTo>
                  <a:lnTo>
                    <a:pt x="619" y="274"/>
                  </a:lnTo>
                  <a:lnTo>
                    <a:pt x="581" y="297"/>
                  </a:lnTo>
                  <a:lnTo>
                    <a:pt x="581" y="355"/>
                  </a:lnTo>
                  <a:lnTo>
                    <a:pt x="604" y="398"/>
                  </a:lnTo>
                  <a:lnTo>
                    <a:pt x="574" y="409"/>
                  </a:lnTo>
                  <a:lnTo>
                    <a:pt x="560" y="375"/>
                  </a:lnTo>
                  <a:lnTo>
                    <a:pt x="546" y="417"/>
                  </a:lnTo>
                  <a:lnTo>
                    <a:pt x="504" y="467"/>
                  </a:lnTo>
                  <a:lnTo>
                    <a:pt x="540" y="519"/>
                  </a:lnTo>
                  <a:lnTo>
                    <a:pt x="562" y="567"/>
                  </a:lnTo>
                  <a:lnTo>
                    <a:pt x="523" y="583"/>
                  </a:lnTo>
                  <a:lnTo>
                    <a:pt x="473" y="594"/>
                  </a:lnTo>
                  <a:lnTo>
                    <a:pt x="440" y="587"/>
                  </a:lnTo>
                  <a:lnTo>
                    <a:pt x="396" y="612"/>
                  </a:lnTo>
                  <a:lnTo>
                    <a:pt x="366" y="531"/>
                  </a:lnTo>
                  <a:lnTo>
                    <a:pt x="402" y="492"/>
                  </a:lnTo>
                  <a:lnTo>
                    <a:pt x="313" y="473"/>
                  </a:lnTo>
                  <a:lnTo>
                    <a:pt x="266" y="452"/>
                  </a:lnTo>
                  <a:lnTo>
                    <a:pt x="240" y="459"/>
                  </a:lnTo>
                  <a:lnTo>
                    <a:pt x="203" y="427"/>
                  </a:lnTo>
                  <a:lnTo>
                    <a:pt x="193" y="450"/>
                  </a:lnTo>
                  <a:lnTo>
                    <a:pt x="170" y="468"/>
                  </a:lnTo>
                  <a:lnTo>
                    <a:pt x="145" y="471"/>
                  </a:lnTo>
                  <a:lnTo>
                    <a:pt x="117" y="440"/>
                  </a:lnTo>
                  <a:lnTo>
                    <a:pt x="61" y="474"/>
                  </a:lnTo>
                  <a:lnTo>
                    <a:pt x="53" y="372"/>
                  </a:lnTo>
                  <a:lnTo>
                    <a:pt x="0" y="349"/>
                  </a:lnTo>
                  <a:lnTo>
                    <a:pt x="4" y="321"/>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111" name="Freeform 93"/>
            <p:cNvSpPr>
              <a:spLocks/>
            </p:cNvSpPr>
            <p:nvPr/>
          </p:nvSpPr>
          <p:spPr bwMode="auto">
            <a:xfrm>
              <a:off x="1444317" y="2395147"/>
              <a:ext cx="275057" cy="203375"/>
            </a:xfrm>
            <a:custGeom>
              <a:avLst/>
              <a:gdLst>
                <a:gd name="T0" fmla="*/ 40 w 552"/>
                <a:gd name="T1" fmla="*/ 110 h 408"/>
                <a:gd name="T2" fmla="*/ 83 w 552"/>
                <a:gd name="T3" fmla="*/ 107 h 408"/>
                <a:gd name="T4" fmla="*/ 93 w 552"/>
                <a:gd name="T5" fmla="*/ 33 h 408"/>
                <a:gd name="T6" fmla="*/ 253 w 552"/>
                <a:gd name="T7" fmla="*/ 33 h 408"/>
                <a:gd name="T8" fmla="*/ 272 w 552"/>
                <a:gd name="T9" fmla="*/ 0 h 408"/>
                <a:gd name="T10" fmla="*/ 491 w 552"/>
                <a:gd name="T11" fmla="*/ 0 h 408"/>
                <a:gd name="T12" fmla="*/ 544 w 552"/>
                <a:gd name="T13" fmla="*/ 23 h 408"/>
                <a:gd name="T14" fmla="*/ 552 w 552"/>
                <a:gd name="T15" fmla="*/ 125 h 408"/>
                <a:gd name="T16" fmla="*/ 520 w 552"/>
                <a:gd name="T17" fmla="*/ 172 h 408"/>
                <a:gd name="T18" fmla="*/ 450 w 552"/>
                <a:gd name="T19" fmla="*/ 189 h 408"/>
                <a:gd name="T20" fmla="*/ 436 w 552"/>
                <a:gd name="T21" fmla="*/ 189 h 408"/>
                <a:gd name="T22" fmla="*/ 298 w 552"/>
                <a:gd name="T23" fmla="*/ 317 h 408"/>
                <a:gd name="T24" fmla="*/ 257 w 552"/>
                <a:gd name="T25" fmla="*/ 346 h 408"/>
                <a:gd name="T26" fmla="*/ 254 w 552"/>
                <a:gd name="T27" fmla="*/ 395 h 408"/>
                <a:gd name="T28" fmla="*/ 217 w 552"/>
                <a:gd name="T29" fmla="*/ 408 h 408"/>
                <a:gd name="T30" fmla="*/ 112 w 552"/>
                <a:gd name="T31" fmla="*/ 408 h 408"/>
                <a:gd name="T32" fmla="*/ 61 w 552"/>
                <a:gd name="T33" fmla="*/ 377 h 408"/>
                <a:gd name="T34" fmla="*/ 34 w 552"/>
                <a:gd name="T35" fmla="*/ 272 h 408"/>
                <a:gd name="T36" fmla="*/ 0 w 552"/>
                <a:gd name="T37" fmla="*/ 228 h 408"/>
                <a:gd name="T38" fmla="*/ 37 w 552"/>
                <a:gd name="T39" fmla="*/ 201 h 408"/>
                <a:gd name="T40" fmla="*/ 37 w 552"/>
                <a:gd name="T41" fmla="*/ 158 h 408"/>
                <a:gd name="T42" fmla="*/ 61 w 552"/>
                <a:gd name="T43" fmla="*/ 143 h 408"/>
                <a:gd name="T44" fmla="*/ 40 w 552"/>
                <a:gd name="T45" fmla="*/ 11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2" h="408">
                  <a:moveTo>
                    <a:pt x="40" y="110"/>
                  </a:moveTo>
                  <a:lnTo>
                    <a:pt x="83" y="107"/>
                  </a:lnTo>
                  <a:lnTo>
                    <a:pt x="93" y="33"/>
                  </a:lnTo>
                  <a:lnTo>
                    <a:pt x="253" y="33"/>
                  </a:lnTo>
                  <a:lnTo>
                    <a:pt x="272" y="0"/>
                  </a:lnTo>
                  <a:lnTo>
                    <a:pt x="491" y="0"/>
                  </a:lnTo>
                  <a:lnTo>
                    <a:pt x="544" y="23"/>
                  </a:lnTo>
                  <a:lnTo>
                    <a:pt x="552" y="125"/>
                  </a:lnTo>
                  <a:lnTo>
                    <a:pt x="520" y="172"/>
                  </a:lnTo>
                  <a:lnTo>
                    <a:pt x="450" y="189"/>
                  </a:lnTo>
                  <a:lnTo>
                    <a:pt x="436" y="189"/>
                  </a:lnTo>
                  <a:lnTo>
                    <a:pt x="298" y="317"/>
                  </a:lnTo>
                  <a:lnTo>
                    <a:pt x="257" y="346"/>
                  </a:lnTo>
                  <a:lnTo>
                    <a:pt x="254" y="395"/>
                  </a:lnTo>
                  <a:lnTo>
                    <a:pt x="217" y="408"/>
                  </a:lnTo>
                  <a:lnTo>
                    <a:pt x="112" y="408"/>
                  </a:lnTo>
                  <a:lnTo>
                    <a:pt x="61" y="377"/>
                  </a:lnTo>
                  <a:lnTo>
                    <a:pt x="34" y="272"/>
                  </a:lnTo>
                  <a:lnTo>
                    <a:pt x="0" y="228"/>
                  </a:lnTo>
                  <a:lnTo>
                    <a:pt x="37" y="201"/>
                  </a:lnTo>
                  <a:lnTo>
                    <a:pt x="37" y="158"/>
                  </a:lnTo>
                  <a:lnTo>
                    <a:pt x="61" y="143"/>
                  </a:lnTo>
                  <a:lnTo>
                    <a:pt x="40" y="110"/>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112" name="Freeform 87"/>
            <p:cNvSpPr>
              <a:spLocks/>
            </p:cNvSpPr>
            <p:nvPr/>
          </p:nvSpPr>
          <p:spPr bwMode="auto">
            <a:xfrm>
              <a:off x="1300399" y="2215665"/>
              <a:ext cx="279503" cy="293394"/>
            </a:xfrm>
            <a:custGeom>
              <a:avLst/>
              <a:gdLst>
                <a:gd name="T0" fmla="*/ 157 w 561"/>
                <a:gd name="T1" fmla="*/ 131 h 589"/>
                <a:gd name="T2" fmla="*/ 188 w 561"/>
                <a:gd name="T3" fmla="*/ 169 h 589"/>
                <a:gd name="T4" fmla="*/ 349 w 561"/>
                <a:gd name="T5" fmla="*/ 188 h 589"/>
                <a:gd name="T6" fmla="*/ 511 w 561"/>
                <a:gd name="T7" fmla="*/ 223 h 589"/>
                <a:gd name="T8" fmla="*/ 561 w 561"/>
                <a:gd name="T9" fmla="*/ 361 h 589"/>
                <a:gd name="T10" fmla="*/ 544 w 561"/>
                <a:gd name="T11" fmla="*/ 394 h 589"/>
                <a:gd name="T12" fmla="*/ 382 w 561"/>
                <a:gd name="T13" fmla="*/ 394 h 589"/>
                <a:gd name="T14" fmla="*/ 371 w 561"/>
                <a:gd name="T15" fmla="*/ 467 h 589"/>
                <a:gd name="T16" fmla="*/ 331 w 561"/>
                <a:gd name="T17" fmla="*/ 471 h 589"/>
                <a:gd name="T18" fmla="*/ 349 w 561"/>
                <a:gd name="T19" fmla="*/ 503 h 589"/>
                <a:gd name="T20" fmla="*/ 326 w 561"/>
                <a:gd name="T21" fmla="*/ 523 h 589"/>
                <a:gd name="T22" fmla="*/ 326 w 561"/>
                <a:gd name="T23" fmla="*/ 557 h 589"/>
                <a:gd name="T24" fmla="*/ 289 w 561"/>
                <a:gd name="T25" fmla="*/ 589 h 589"/>
                <a:gd name="T26" fmla="*/ 246 w 561"/>
                <a:gd name="T27" fmla="*/ 569 h 589"/>
                <a:gd name="T28" fmla="*/ 174 w 561"/>
                <a:gd name="T29" fmla="*/ 567 h 589"/>
                <a:gd name="T30" fmla="*/ 73 w 561"/>
                <a:gd name="T31" fmla="*/ 573 h 589"/>
                <a:gd name="T32" fmla="*/ 16 w 561"/>
                <a:gd name="T33" fmla="*/ 531 h 589"/>
                <a:gd name="T34" fmla="*/ 8 w 561"/>
                <a:gd name="T35" fmla="*/ 385 h 589"/>
                <a:gd name="T36" fmla="*/ 34 w 561"/>
                <a:gd name="T37" fmla="*/ 372 h 589"/>
                <a:gd name="T38" fmla="*/ 17 w 561"/>
                <a:gd name="T39" fmla="*/ 346 h 589"/>
                <a:gd name="T40" fmla="*/ 17 w 561"/>
                <a:gd name="T41" fmla="*/ 229 h 589"/>
                <a:gd name="T42" fmla="*/ 50 w 561"/>
                <a:gd name="T43" fmla="*/ 193 h 589"/>
                <a:gd name="T44" fmla="*/ 0 w 561"/>
                <a:gd name="T45" fmla="*/ 106 h 589"/>
                <a:gd name="T46" fmla="*/ 0 w 561"/>
                <a:gd name="T47" fmla="*/ 23 h 589"/>
                <a:gd name="T48" fmla="*/ 27 w 561"/>
                <a:gd name="T49" fmla="*/ 0 h 589"/>
                <a:gd name="T50" fmla="*/ 154 w 561"/>
                <a:gd name="T51" fmla="*/ 0 h 589"/>
                <a:gd name="T52" fmla="*/ 157 w 561"/>
                <a:gd name="T53" fmla="*/ 131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1" h="589">
                  <a:moveTo>
                    <a:pt x="157" y="131"/>
                  </a:moveTo>
                  <a:lnTo>
                    <a:pt x="188" y="169"/>
                  </a:lnTo>
                  <a:lnTo>
                    <a:pt x="349" y="188"/>
                  </a:lnTo>
                  <a:lnTo>
                    <a:pt x="511" y="223"/>
                  </a:lnTo>
                  <a:lnTo>
                    <a:pt x="561" y="361"/>
                  </a:lnTo>
                  <a:lnTo>
                    <a:pt x="544" y="394"/>
                  </a:lnTo>
                  <a:lnTo>
                    <a:pt x="382" y="394"/>
                  </a:lnTo>
                  <a:lnTo>
                    <a:pt x="371" y="467"/>
                  </a:lnTo>
                  <a:lnTo>
                    <a:pt x="331" y="471"/>
                  </a:lnTo>
                  <a:lnTo>
                    <a:pt x="349" y="503"/>
                  </a:lnTo>
                  <a:lnTo>
                    <a:pt x="326" y="523"/>
                  </a:lnTo>
                  <a:lnTo>
                    <a:pt x="326" y="557"/>
                  </a:lnTo>
                  <a:lnTo>
                    <a:pt x="289" y="589"/>
                  </a:lnTo>
                  <a:lnTo>
                    <a:pt x="246" y="569"/>
                  </a:lnTo>
                  <a:lnTo>
                    <a:pt x="174" y="567"/>
                  </a:lnTo>
                  <a:lnTo>
                    <a:pt x="73" y="573"/>
                  </a:lnTo>
                  <a:lnTo>
                    <a:pt x="16" y="531"/>
                  </a:lnTo>
                  <a:lnTo>
                    <a:pt x="8" y="385"/>
                  </a:lnTo>
                  <a:lnTo>
                    <a:pt x="34" y="372"/>
                  </a:lnTo>
                  <a:lnTo>
                    <a:pt x="17" y="346"/>
                  </a:lnTo>
                  <a:lnTo>
                    <a:pt x="17" y="229"/>
                  </a:lnTo>
                  <a:lnTo>
                    <a:pt x="50" y="193"/>
                  </a:lnTo>
                  <a:lnTo>
                    <a:pt x="0" y="106"/>
                  </a:lnTo>
                  <a:lnTo>
                    <a:pt x="0" y="23"/>
                  </a:lnTo>
                  <a:lnTo>
                    <a:pt x="27" y="0"/>
                  </a:lnTo>
                  <a:lnTo>
                    <a:pt x="154" y="0"/>
                  </a:lnTo>
                  <a:lnTo>
                    <a:pt x="157" y="131"/>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113" name="Freeform 95"/>
            <p:cNvSpPr>
              <a:spLocks/>
            </p:cNvSpPr>
            <p:nvPr/>
          </p:nvSpPr>
          <p:spPr bwMode="auto">
            <a:xfrm>
              <a:off x="1539337" y="1936719"/>
              <a:ext cx="265055" cy="458428"/>
            </a:xfrm>
            <a:custGeom>
              <a:avLst/>
              <a:gdLst>
                <a:gd name="T0" fmla="*/ 41 w 532"/>
                <a:gd name="T1" fmla="*/ 199 h 921"/>
                <a:gd name="T2" fmla="*/ 68 w 532"/>
                <a:gd name="T3" fmla="*/ 222 h 921"/>
                <a:gd name="T4" fmla="*/ 101 w 532"/>
                <a:gd name="T5" fmla="*/ 213 h 921"/>
                <a:gd name="T6" fmla="*/ 127 w 532"/>
                <a:gd name="T7" fmla="*/ 203 h 921"/>
                <a:gd name="T8" fmla="*/ 154 w 532"/>
                <a:gd name="T9" fmla="*/ 200 h 921"/>
                <a:gd name="T10" fmla="*/ 181 w 532"/>
                <a:gd name="T11" fmla="*/ 186 h 921"/>
                <a:gd name="T12" fmla="*/ 196 w 532"/>
                <a:gd name="T13" fmla="*/ 161 h 921"/>
                <a:gd name="T14" fmla="*/ 194 w 532"/>
                <a:gd name="T15" fmla="*/ 133 h 921"/>
                <a:gd name="T16" fmla="*/ 156 w 532"/>
                <a:gd name="T17" fmla="*/ 109 h 921"/>
                <a:gd name="T18" fmla="*/ 157 w 532"/>
                <a:gd name="T19" fmla="*/ 89 h 921"/>
                <a:gd name="T20" fmla="*/ 175 w 532"/>
                <a:gd name="T21" fmla="*/ 69 h 921"/>
                <a:gd name="T22" fmla="*/ 215 w 532"/>
                <a:gd name="T23" fmla="*/ 54 h 921"/>
                <a:gd name="T24" fmla="*/ 240 w 532"/>
                <a:gd name="T25" fmla="*/ 48 h 921"/>
                <a:gd name="T26" fmla="*/ 265 w 532"/>
                <a:gd name="T27" fmla="*/ 69 h 921"/>
                <a:gd name="T28" fmla="*/ 290 w 532"/>
                <a:gd name="T29" fmla="*/ 48 h 921"/>
                <a:gd name="T30" fmla="*/ 316 w 532"/>
                <a:gd name="T31" fmla="*/ 28 h 921"/>
                <a:gd name="T32" fmla="*/ 366 w 532"/>
                <a:gd name="T33" fmla="*/ 0 h 921"/>
                <a:gd name="T34" fmla="*/ 406 w 532"/>
                <a:gd name="T35" fmla="*/ 1 h 921"/>
                <a:gd name="T36" fmla="*/ 444 w 532"/>
                <a:gd name="T37" fmla="*/ 11 h 921"/>
                <a:gd name="T38" fmla="*/ 461 w 532"/>
                <a:gd name="T39" fmla="*/ 35 h 921"/>
                <a:gd name="T40" fmla="*/ 484 w 532"/>
                <a:gd name="T41" fmla="*/ 81 h 921"/>
                <a:gd name="T42" fmla="*/ 487 w 532"/>
                <a:gd name="T43" fmla="*/ 102 h 921"/>
                <a:gd name="T44" fmla="*/ 476 w 532"/>
                <a:gd name="T45" fmla="*/ 134 h 921"/>
                <a:gd name="T46" fmla="*/ 434 w 532"/>
                <a:gd name="T47" fmla="*/ 141 h 921"/>
                <a:gd name="T48" fmla="*/ 422 w 532"/>
                <a:gd name="T49" fmla="*/ 153 h 921"/>
                <a:gd name="T50" fmla="*/ 430 w 532"/>
                <a:gd name="T51" fmla="*/ 167 h 921"/>
                <a:gd name="T52" fmla="*/ 502 w 532"/>
                <a:gd name="T53" fmla="*/ 182 h 921"/>
                <a:gd name="T54" fmla="*/ 516 w 532"/>
                <a:gd name="T55" fmla="*/ 221 h 921"/>
                <a:gd name="T56" fmla="*/ 511 w 532"/>
                <a:gd name="T57" fmla="*/ 255 h 921"/>
                <a:gd name="T58" fmla="*/ 532 w 532"/>
                <a:gd name="T59" fmla="*/ 291 h 921"/>
                <a:gd name="T60" fmla="*/ 457 w 532"/>
                <a:gd name="T61" fmla="*/ 329 h 921"/>
                <a:gd name="T62" fmla="*/ 451 w 532"/>
                <a:gd name="T63" fmla="*/ 355 h 921"/>
                <a:gd name="T64" fmla="*/ 474 w 532"/>
                <a:gd name="T65" fmla="*/ 393 h 921"/>
                <a:gd name="T66" fmla="*/ 476 w 532"/>
                <a:gd name="T67" fmla="*/ 444 h 921"/>
                <a:gd name="T68" fmla="*/ 443 w 532"/>
                <a:gd name="T69" fmla="*/ 474 h 921"/>
                <a:gd name="T70" fmla="*/ 445 w 532"/>
                <a:gd name="T71" fmla="*/ 503 h 921"/>
                <a:gd name="T72" fmla="*/ 469 w 532"/>
                <a:gd name="T73" fmla="*/ 538 h 921"/>
                <a:gd name="T74" fmla="*/ 479 w 532"/>
                <a:gd name="T75" fmla="*/ 564 h 921"/>
                <a:gd name="T76" fmla="*/ 474 w 532"/>
                <a:gd name="T77" fmla="*/ 593 h 921"/>
                <a:gd name="T78" fmla="*/ 478 w 532"/>
                <a:gd name="T79" fmla="*/ 653 h 921"/>
                <a:gd name="T80" fmla="*/ 451 w 532"/>
                <a:gd name="T81" fmla="*/ 723 h 921"/>
                <a:gd name="T82" fmla="*/ 403 w 532"/>
                <a:gd name="T83" fmla="*/ 767 h 921"/>
                <a:gd name="T84" fmla="*/ 384 w 532"/>
                <a:gd name="T85" fmla="*/ 822 h 921"/>
                <a:gd name="T86" fmla="*/ 307 w 532"/>
                <a:gd name="T87" fmla="*/ 894 h 921"/>
                <a:gd name="T88" fmla="*/ 300 w 532"/>
                <a:gd name="T89" fmla="*/ 921 h 921"/>
                <a:gd name="T90" fmla="*/ 79 w 532"/>
                <a:gd name="T91" fmla="*/ 921 h 921"/>
                <a:gd name="T92" fmla="*/ 32 w 532"/>
                <a:gd name="T93" fmla="*/ 785 h 921"/>
                <a:gd name="T94" fmla="*/ 96 w 532"/>
                <a:gd name="T95" fmla="*/ 727 h 921"/>
                <a:gd name="T96" fmla="*/ 58 w 532"/>
                <a:gd name="T97" fmla="*/ 618 h 921"/>
                <a:gd name="T98" fmla="*/ 3 w 532"/>
                <a:gd name="T99" fmla="*/ 573 h 921"/>
                <a:gd name="T100" fmla="*/ 13 w 532"/>
                <a:gd name="T101" fmla="*/ 391 h 921"/>
                <a:gd name="T102" fmla="*/ 0 w 532"/>
                <a:gd name="T103" fmla="*/ 291 h 921"/>
                <a:gd name="T104" fmla="*/ 26 w 532"/>
                <a:gd name="T105" fmla="*/ 237 h 921"/>
                <a:gd name="T106" fmla="*/ 41 w 532"/>
                <a:gd name="T107" fmla="*/ 199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32" h="921">
                  <a:moveTo>
                    <a:pt x="41" y="199"/>
                  </a:moveTo>
                  <a:lnTo>
                    <a:pt x="68" y="222"/>
                  </a:lnTo>
                  <a:lnTo>
                    <a:pt x="101" y="213"/>
                  </a:lnTo>
                  <a:lnTo>
                    <a:pt x="127" y="203"/>
                  </a:lnTo>
                  <a:lnTo>
                    <a:pt x="154" y="200"/>
                  </a:lnTo>
                  <a:lnTo>
                    <a:pt x="181" y="186"/>
                  </a:lnTo>
                  <a:lnTo>
                    <a:pt x="196" y="161"/>
                  </a:lnTo>
                  <a:lnTo>
                    <a:pt x="194" y="133"/>
                  </a:lnTo>
                  <a:lnTo>
                    <a:pt x="156" y="109"/>
                  </a:lnTo>
                  <a:lnTo>
                    <a:pt x="157" y="89"/>
                  </a:lnTo>
                  <a:lnTo>
                    <a:pt x="175" y="69"/>
                  </a:lnTo>
                  <a:lnTo>
                    <a:pt x="215" y="54"/>
                  </a:lnTo>
                  <a:lnTo>
                    <a:pt x="240" y="48"/>
                  </a:lnTo>
                  <a:lnTo>
                    <a:pt x="265" y="69"/>
                  </a:lnTo>
                  <a:lnTo>
                    <a:pt x="290" y="48"/>
                  </a:lnTo>
                  <a:lnTo>
                    <a:pt x="316" y="28"/>
                  </a:lnTo>
                  <a:lnTo>
                    <a:pt x="366" y="0"/>
                  </a:lnTo>
                  <a:lnTo>
                    <a:pt x="406" y="1"/>
                  </a:lnTo>
                  <a:lnTo>
                    <a:pt x="444" y="11"/>
                  </a:lnTo>
                  <a:lnTo>
                    <a:pt x="461" y="35"/>
                  </a:lnTo>
                  <a:lnTo>
                    <a:pt x="484" y="81"/>
                  </a:lnTo>
                  <a:lnTo>
                    <a:pt x="487" y="102"/>
                  </a:lnTo>
                  <a:lnTo>
                    <a:pt x="476" y="134"/>
                  </a:lnTo>
                  <a:lnTo>
                    <a:pt x="434" y="141"/>
                  </a:lnTo>
                  <a:lnTo>
                    <a:pt x="422" y="153"/>
                  </a:lnTo>
                  <a:lnTo>
                    <a:pt x="430" y="167"/>
                  </a:lnTo>
                  <a:lnTo>
                    <a:pt x="502" y="182"/>
                  </a:lnTo>
                  <a:lnTo>
                    <a:pt x="516" y="221"/>
                  </a:lnTo>
                  <a:lnTo>
                    <a:pt x="511" y="255"/>
                  </a:lnTo>
                  <a:lnTo>
                    <a:pt x="532" y="291"/>
                  </a:lnTo>
                  <a:lnTo>
                    <a:pt x="457" y="329"/>
                  </a:lnTo>
                  <a:lnTo>
                    <a:pt x="451" y="355"/>
                  </a:lnTo>
                  <a:lnTo>
                    <a:pt x="474" y="393"/>
                  </a:lnTo>
                  <a:lnTo>
                    <a:pt x="476" y="444"/>
                  </a:lnTo>
                  <a:lnTo>
                    <a:pt x="443" y="474"/>
                  </a:lnTo>
                  <a:lnTo>
                    <a:pt x="445" y="503"/>
                  </a:lnTo>
                  <a:lnTo>
                    <a:pt x="469" y="538"/>
                  </a:lnTo>
                  <a:lnTo>
                    <a:pt x="479" y="564"/>
                  </a:lnTo>
                  <a:lnTo>
                    <a:pt x="474" y="593"/>
                  </a:lnTo>
                  <a:lnTo>
                    <a:pt x="478" y="653"/>
                  </a:lnTo>
                  <a:lnTo>
                    <a:pt x="451" y="723"/>
                  </a:lnTo>
                  <a:lnTo>
                    <a:pt x="403" y="767"/>
                  </a:lnTo>
                  <a:lnTo>
                    <a:pt x="384" y="822"/>
                  </a:lnTo>
                  <a:lnTo>
                    <a:pt x="307" y="894"/>
                  </a:lnTo>
                  <a:lnTo>
                    <a:pt x="300" y="921"/>
                  </a:lnTo>
                  <a:lnTo>
                    <a:pt x="79" y="921"/>
                  </a:lnTo>
                  <a:lnTo>
                    <a:pt x="32" y="785"/>
                  </a:lnTo>
                  <a:lnTo>
                    <a:pt x="96" y="727"/>
                  </a:lnTo>
                  <a:lnTo>
                    <a:pt x="58" y="618"/>
                  </a:lnTo>
                  <a:lnTo>
                    <a:pt x="3" y="573"/>
                  </a:lnTo>
                  <a:lnTo>
                    <a:pt x="13" y="391"/>
                  </a:lnTo>
                  <a:lnTo>
                    <a:pt x="0" y="291"/>
                  </a:lnTo>
                  <a:lnTo>
                    <a:pt x="26" y="237"/>
                  </a:lnTo>
                  <a:lnTo>
                    <a:pt x="41" y="199"/>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114" name="Freeform 97"/>
            <p:cNvSpPr>
              <a:spLocks/>
            </p:cNvSpPr>
            <p:nvPr/>
          </p:nvSpPr>
          <p:spPr bwMode="auto">
            <a:xfrm>
              <a:off x="1375970" y="1981172"/>
              <a:ext cx="210043" cy="346183"/>
            </a:xfrm>
            <a:custGeom>
              <a:avLst/>
              <a:gdLst>
                <a:gd name="T0" fmla="*/ 40 w 422"/>
                <a:gd name="T1" fmla="*/ 436 h 696"/>
                <a:gd name="T2" fmla="*/ 8 w 422"/>
                <a:gd name="T3" fmla="*/ 388 h 696"/>
                <a:gd name="T4" fmla="*/ 27 w 422"/>
                <a:gd name="T5" fmla="*/ 350 h 696"/>
                <a:gd name="T6" fmla="*/ 72 w 422"/>
                <a:gd name="T7" fmla="*/ 334 h 696"/>
                <a:gd name="T8" fmla="*/ 69 w 422"/>
                <a:gd name="T9" fmla="*/ 103 h 696"/>
                <a:gd name="T10" fmla="*/ 114 w 422"/>
                <a:gd name="T11" fmla="*/ 46 h 696"/>
                <a:gd name="T12" fmla="*/ 150 w 422"/>
                <a:gd name="T13" fmla="*/ 19 h 696"/>
                <a:gd name="T14" fmla="*/ 187 w 422"/>
                <a:gd name="T15" fmla="*/ 11 h 696"/>
                <a:gd name="T16" fmla="*/ 245 w 422"/>
                <a:gd name="T17" fmla="*/ 0 h 696"/>
                <a:gd name="T18" fmla="*/ 278 w 422"/>
                <a:gd name="T19" fmla="*/ 74 h 696"/>
                <a:gd name="T20" fmla="*/ 309 w 422"/>
                <a:gd name="T21" fmla="*/ 61 h 696"/>
                <a:gd name="T22" fmla="*/ 369 w 422"/>
                <a:gd name="T23" fmla="*/ 110 h 696"/>
                <a:gd name="T24" fmla="*/ 326 w 422"/>
                <a:gd name="T25" fmla="*/ 201 h 696"/>
                <a:gd name="T26" fmla="*/ 341 w 422"/>
                <a:gd name="T27" fmla="*/ 300 h 696"/>
                <a:gd name="T28" fmla="*/ 330 w 422"/>
                <a:gd name="T29" fmla="*/ 486 h 696"/>
                <a:gd name="T30" fmla="*/ 382 w 422"/>
                <a:gd name="T31" fmla="*/ 524 h 696"/>
                <a:gd name="T32" fmla="*/ 422 w 422"/>
                <a:gd name="T33" fmla="*/ 636 h 696"/>
                <a:gd name="T34" fmla="*/ 360 w 422"/>
                <a:gd name="T35" fmla="*/ 696 h 696"/>
                <a:gd name="T36" fmla="*/ 192 w 422"/>
                <a:gd name="T37" fmla="*/ 657 h 696"/>
                <a:gd name="T38" fmla="*/ 35 w 422"/>
                <a:gd name="T39" fmla="*/ 640 h 696"/>
                <a:gd name="T40" fmla="*/ 5 w 422"/>
                <a:gd name="T41" fmla="*/ 603 h 696"/>
                <a:gd name="T42" fmla="*/ 0 w 422"/>
                <a:gd name="T43" fmla="*/ 471 h 696"/>
                <a:gd name="T44" fmla="*/ 40 w 422"/>
                <a:gd name="T45" fmla="*/ 436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2" h="696">
                  <a:moveTo>
                    <a:pt x="40" y="436"/>
                  </a:moveTo>
                  <a:lnTo>
                    <a:pt x="8" y="388"/>
                  </a:lnTo>
                  <a:lnTo>
                    <a:pt x="27" y="350"/>
                  </a:lnTo>
                  <a:lnTo>
                    <a:pt x="72" y="334"/>
                  </a:lnTo>
                  <a:lnTo>
                    <a:pt x="69" y="103"/>
                  </a:lnTo>
                  <a:lnTo>
                    <a:pt x="114" y="46"/>
                  </a:lnTo>
                  <a:lnTo>
                    <a:pt x="150" y="19"/>
                  </a:lnTo>
                  <a:lnTo>
                    <a:pt x="187" y="11"/>
                  </a:lnTo>
                  <a:lnTo>
                    <a:pt x="245" y="0"/>
                  </a:lnTo>
                  <a:lnTo>
                    <a:pt x="278" y="74"/>
                  </a:lnTo>
                  <a:lnTo>
                    <a:pt x="309" y="61"/>
                  </a:lnTo>
                  <a:lnTo>
                    <a:pt x="369" y="110"/>
                  </a:lnTo>
                  <a:lnTo>
                    <a:pt x="326" y="201"/>
                  </a:lnTo>
                  <a:lnTo>
                    <a:pt x="341" y="300"/>
                  </a:lnTo>
                  <a:lnTo>
                    <a:pt x="330" y="486"/>
                  </a:lnTo>
                  <a:lnTo>
                    <a:pt x="382" y="524"/>
                  </a:lnTo>
                  <a:lnTo>
                    <a:pt x="422" y="636"/>
                  </a:lnTo>
                  <a:lnTo>
                    <a:pt x="360" y="696"/>
                  </a:lnTo>
                  <a:lnTo>
                    <a:pt x="192" y="657"/>
                  </a:lnTo>
                  <a:lnTo>
                    <a:pt x="35" y="640"/>
                  </a:lnTo>
                  <a:lnTo>
                    <a:pt x="5" y="603"/>
                  </a:lnTo>
                  <a:lnTo>
                    <a:pt x="0" y="471"/>
                  </a:lnTo>
                  <a:lnTo>
                    <a:pt x="40" y="436"/>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grpSp>
      <p:sp>
        <p:nvSpPr>
          <p:cNvPr id="78" name="77 CuadroTexto"/>
          <p:cNvSpPr txBox="1"/>
          <p:nvPr/>
        </p:nvSpPr>
        <p:spPr>
          <a:xfrm rot="16200000">
            <a:off x="8431549" y="3909634"/>
            <a:ext cx="2521538" cy="261610"/>
          </a:xfrm>
          <a:prstGeom prst="rect">
            <a:avLst/>
          </a:prstGeom>
          <a:noFill/>
        </p:spPr>
        <p:txBody>
          <a:bodyPr wrap="square" lIns="36000" rIns="36000" rtlCol="0" anchor="ctr">
            <a:spAutoFit/>
          </a:bodyPr>
          <a:lstStyle/>
          <a:p>
            <a:pPr algn="l"/>
            <a:r>
              <a:rPr lang="es-ES" sz="1100" dirty="0" smtClean="0">
                <a:latin typeface="Calibri" pitchFamily="34" charset="0"/>
                <a:cs typeface="Calibri" pitchFamily="34" charset="0"/>
              </a:rPr>
              <a:t>BASE Total muestra: 406 CASOS</a:t>
            </a:r>
            <a:endParaRPr lang="es-ES" sz="1100" dirty="0">
              <a:latin typeface="Calibri" pitchFamily="34" charset="0"/>
              <a:cs typeface="Calibri" pitchFamily="34" charset="0"/>
            </a:endParaRPr>
          </a:p>
        </p:txBody>
      </p:sp>
    </p:spTree>
    <p:extLst>
      <p:ext uri="{BB962C8B-B14F-4D97-AF65-F5344CB8AC3E}">
        <p14:creationId xmlns:p14="http://schemas.microsoft.com/office/powerpoint/2010/main" xmlns="" val="925169945"/>
      </p:ext>
    </p:extLst>
  </p:cSld>
  <p:clrMapOvr>
    <a:masterClrMapping/>
  </p:clrMapOvr>
  <p:transition>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2" name="201 Grupo"/>
          <p:cNvGrpSpPr/>
          <p:nvPr/>
        </p:nvGrpSpPr>
        <p:grpSpPr>
          <a:xfrm>
            <a:off x="3845896" y="1981609"/>
            <a:ext cx="5715618" cy="4183695"/>
            <a:chOff x="3845895" y="1981609"/>
            <a:chExt cx="5892413" cy="4354870"/>
          </a:xfrm>
        </p:grpSpPr>
        <p:sp>
          <p:nvSpPr>
            <p:cNvPr id="203" name="202 Rectángulo"/>
            <p:cNvSpPr/>
            <p:nvPr/>
          </p:nvSpPr>
          <p:spPr bwMode="auto">
            <a:xfrm>
              <a:off x="3845895" y="1981609"/>
              <a:ext cx="936000" cy="4354870"/>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204" name="203 Rectángulo"/>
            <p:cNvSpPr/>
            <p:nvPr/>
          </p:nvSpPr>
          <p:spPr bwMode="auto">
            <a:xfrm>
              <a:off x="4837178" y="1981609"/>
              <a:ext cx="936000" cy="4354870"/>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205" name="204 Rectángulo"/>
            <p:cNvSpPr/>
            <p:nvPr/>
          </p:nvSpPr>
          <p:spPr bwMode="auto">
            <a:xfrm>
              <a:off x="5828461" y="1981609"/>
              <a:ext cx="936000" cy="4354870"/>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206" name="205 Rectángulo"/>
            <p:cNvSpPr/>
            <p:nvPr/>
          </p:nvSpPr>
          <p:spPr bwMode="auto">
            <a:xfrm>
              <a:off x="6819744" y="1981609"/>
              <a:ext cx="936000" cy="4354870"/>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207" name="206 Rectángulo"/>
            <p:cNvSpPr/>
            <p:nvPr/>
          </p:nvSpPr>
          <p:spPr bwMode="auto">
            <a:xfrm>
              <a:off x="7811027" y="1981609"/>
              <a:ext cx="936000" cy="4354870"/>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208" name="207 Rectángulo"/>
            <p:cNvSpPr/>
            <p:nvPr/>
          </p:nvSpPr>
          <p:spPr bwMode="auto">
            <a:xfrm>
              <a:off x="8802308" y="1981609"/>
              <a:ext cx="936000" cy="4354870"/>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grpSp>
      <p:grpSp>
        <p:nvGrpSpPr>
          <p:cNvPr id="209" name="208 Grupo"/>
          <p:cNvGrpSpPr/>
          <p:nvPr/>
        </p:nvGrpSpPr>
        <p:grpSpPr>
          <a:xfrm>
            <a:off x="3847554" y="5384249"/>
            <a:ext cx="5724000" cy="276999"/>
            <a:chOff x="3872984" y="5320816"/>
            <a:chExt cx="5810043" cy="276999"/>
          </a:xfrm>
        </p:grpSpPr>
        <p:sp>
          <p:nvSpPr>
            <p:cNvPr id="210" name="209 CuadroTexto"/>
            <p:cNvSpPr txBox="1"/>
            <p:nvPr/>
          </p:nvSpPr>
          <p:spPr>
            <a:xfrm>
              <a:off x="3872984" y="5320816"/>
              <a:ext cx="936000" cy="276999"/>
            </a:xfrm>
            <a:prstGeom prst="rect">
              <a:avLst/>
            </a:prstGeom>
            <a:noFill/>
          </p:spPr>
          <p:txBody>
            <a:bodyPr wrap="square" lIns="0" tIns="0" rIns="0" bIns="0" rtlCol="0">
              <a:noAutofit/>
            </a:bodyPr>
            <a:lstStyle/>
            <a:p>
              <a:r>
                <a:rPr lang="es-ES" sz="1100" dirty="0">
                  <a:latin typeface="Calibri" pitchFamily="34" charset="0"/>
                  <a:cs typeface="Calibri" pitchFamily="34" charset="0"/>
                </a:rPr>
                <a:t>GENERAL </a:t>
              </a:r>
            </a:p>
            <a:p>
              <a:r>
                <a:rPr lang="es-ES" sz="1100" dirty="0">
                  <a:latin typeface="Calibri" pitchFamily="34" charset="0"/>
                  <a:cs typeface="Calibri" pitchFamily="34" charset="0"/>
                </a:rPr>
                <a:t>(P1)</a:t>
              </a:r>
            </a:p>
          </p:txBody>
        </p:sp>
        <p:sp>
          <p:nvSpPr>
            <p:cNvPr id="211" name="210 CuadroTexto"/>
            <p:cNvSpPr txBox="1"/>
            <p:nvPr/>
          </p:nvSpPr>
          <p:spPr>
            <a:xfrm>
              <a:off x="4847793" y="5320816"/>
              <a:ext cx="936000" cy="276999"/>
            </a:xfrm>
            <a:prstGeom prst="rect">
              <a:avLst/>
            </a:prstGeom>
            <a:noFill/>
          </p:spPr>
          <p:txBody>
            <a:bodyPr wrap="square" lIns="0" tIns="0" rIns="0" bIns="0" rtlCol="0">
              <a:noAutofit/>
            </a:bodyPr>
            <a:lstStyle/>
            <a:p>
              <a:r>
                <a:rPr lang="es-ES" sz="1100" dirty="0" smtClean="0">
                  <a:latin typeface="Calibri" pitchFamily="34" charset="0"/>
                  <a:cs typeface="Calibri" pitchFamily="34" charset="0"/>
                </a:rPr>
                <a:t>Estaciones de metro</a:t>
              </a:r>
              <a:endParaRPr lang="es-ES" sz="1100" dirty="0">
                <a:latin typeface="Calibri" pitchFamily="34" charset="0"/>
                <a:cs typeface="Calibri" pitchFamily="34" charset="0"/>
              </a:endParaRPr>
            </a:p>
          </p:txBody>
        </p:sp>
        <p:sp>
          <p:nvSpPr>
            <p:cNvPr id="212" name="211 CuadroTexto"/>
            <p:cNvSpPr txBox="1"/>
            <p:nvPr/>
          </p:nvSpPr>
          <p:spPr>
            <a:xfrm>
              <a:off x="5822602" y="5320816"/>
              <a:ext cx="936000" cy="276999"/>
            </a:xfrm>
            <a:prstGeom prst="rect">
              <a:avLst/>
            </a:prstGeom>
            <a:noFill/>
          </p:spPr>
          <p:txBody>
            <a:bodyPr wrap="square" lIns="0" tIns="0" rIns="0" bIns="0" rtlCol="0">
              <a:noAutofit/>
            </a:bodyPr>
            <a:lstStyle/>
            <a:p>
              <a:r>
                <a:rPr lang="es-ES" sz="1100" dirty="0">
                  <a:latin typeface="Calibri" pitchFamily="34" charset="0"/>
                  <a:cs typeface="Calibri" pitchFamily="34" charset="0"/>
                </a:rPr>
                <a:t>Estaciones de autobuses/ </a:t>
              </a:r>
              <a:r>
                <a:rPr lang="es-ES" sz="1100" dirty="0" smtClean="0">
                  <a:latin typeface="Calibri" pitchFamily="34" charset="0"/>
                  <a:cs typeface="Calibri" pitchFamily="34" charset="0"/>
                </a:rPr>
                <a:t>intercambia-</a:t>
              </a:r>
              <a:br>
                <a:rPr lang="es-ES" sz="1100" dirty="0" smtClean="0">
                  <a:latin typeface="Calibri" pitchFamily="34" charset="0"/>
                  <a:cs typeface="Calibri" pitchFamily="34" charset="0"/>
                </a:rPr>
              </a:br>
              <a:r>
                <a:rPr lang="es-ES" sz="1100" dirty="0" smtClean="0">
                  <a:latin typeface="Calibri" pitchFamily="34" charset="0"/>
                  <a:cs typeface="Calibri" pitchFamily="34" charset="0"/>
                </a:rPr>
                <a:t>dores</a:t>
              </a:r>
              <a:endParaRPr lang="es-ES" sz="1100" dirty="0">
                <a:latin typeface="Calibri" pitchFamily="34" charset="0"/>
                <a:cs typeface="Calibri" pitchFamily="34" charset="0"/>
              </a:endParaRPr>
            </a:p>
          </p:txBody>
        </p:sp>
        <p:sp>
          <p:nvSpPr>
            <p:cNvPr id="213" name="212 CuadroTexto"/>
            <p:cNvSpPr txBox="1"/>
            <p:nvPr/>
          </p:nvSpPr>
          <p:spPr>
            <a:xfrm>
              <a:off x="6797411" y="5320816"/>
              <a:ext cx="936000" cy="276999"/>
            </a:xfrm>
            <a:prstGeom prst="rect">
              <a:avLst/>
            </a:prstGeom>
            <a:noFill/>
          </p:spPr>
          <p:txBody>
            <a:bodyPr wrap="square" lIns="0" tIns="0" rIns="0" bIns="0" rtlCol="0">
              <a:noAutofit/>
            </a:bodyPr>
            <a:lstStyle/>
            <a:p>
              <a:r>
                <a:rPr lang="es-ES" sz="1100" dirty="0" smtClean="0">
                  <a:latin typeface="Calibri" pitchFamily="34" charset="0"/>
                  <a:cs typeface="Calibri" pitchFamily="34" charset="0"/>
                </a:rPr>
                <a:t>Estaciones de tren de corto recorrido/ cercanías</a:t>
              </a:r>
              <a:endParaRPr lang="es-ES" sz="1100" dirty="0">
                <a:latin typeface="Calibri" pitchFamily="34" charset="0"/>
                <a:cs typeface="Calibri" pitchFamily="34" charset="0"/>
              </a:endParaRPr>
            </a:p>
          </p:txBody>
        </p:sp>
        <p:sp>
          <p:nvSpPr>
            <p:cNvPr id="214" name="213 CuadroTexto"/>
            <p:cNvSpPr txBox="1"/>
            <p:nvPr/>
          </p:nvSpPr>
          <p:spPr>
            <a:xfrm>
              <a:off x="7772220" y="5320816"/>
              <a:ext cx="936000" cy="276999"/>
            </a:xfrm>
            <a:prstGeom prst="rect">
              <a:avLst/>
            </a:prstGeom>
            <a:noFill/>
          </p:spPr>
          <p:txBody>
            <a:bodyPr wrap="square" lIns="0" tIns="0" rIns="0" bIns="0" rtlCol="0">
              <a:noAutofit/>
            </a:bodyPr>
            <a:lstStyle/>
            <a:p>
              <a:r>
                <a:rPr lang="es-ES" sz="1100" dirty="0" smtClean="0">
                  <a:latin typeface="Calibri" pitchFamily="34" charset="0"/>
                  <a:cs typeface="Calibri" pitchFamily="34" charset="0"/>
                </a:rPr>
                <a:t>Estaciones de tren de largo recorrido</a:t>
              </a:r>
              <a:endParaRPr lang="es-ES" sz="1100" dirty="0">
                <a:latin typeface="Calibri" pitchFamily="34" charset="0"/>
                <a:cs typeface="Calibri" pitchFamily="34" charset="0"/>
              </a:endParaRPr>
            </a:p>
          </p:txBody>
        </p:sp>
        <p:sp>
          <p:nvSpPr>
            <p:cNvPr id="215" name="214 CuadroTexto"/>
            <p:cNvSpPr txBox="1"/>
            <p:nvPr/>
          </p:nvSpPr>
          <p:spPr>
            <a:xfrm>
              <a:off x="8747027" y="5320816"/>
              <a:ext cx="936000" cy="276999"/>
            </a:xfrm>
            <a:prstGeom prst="rect">
              <a:avLst/>
            </a:prstGeom>
            <a:noFill/>
          </p:spPr>
          <p:txBody>
            <a:bodyPr wrap="square" lIns="0" tIns="0" rIns="0" bIns="0" rtlCol="0">
              <a:noAutofit/>
            </a:bodyPr>
            <a:lstStyle/>
            <a:p>
              <a:r>
                <a:rPr lang="es-ES" sz="1100" dirty="0" smtClean="0">
                  <a:latin typeface="Calibri" pitchFamily="34" charset="0"/>
                  <a:cs typeface="Calibri" pitchFamily="34" charset="0"/>
                </a:rPr>
                <a:t>Aeropuertos españoles</a:t>
              </a:r>
              <a:endParaRPr lang="es-ES" sz="1100" dirty="0">
                <a:latin typeface="Calibri" pitchFamily="34" charset="0"/>
                <a:cs typeface="Calibri" pitchFamily="34" charset="0"/>
              </a:endParaRPr>
            </a:p>
          </p:txBody>
        </p:sp>
      </p:grpSp>
      <p:graphicFrame>
        <p:nvGraphicFramePr>
          <p:cNvPr id="18" name="17 Gráfico"/>
          <p:cNvGraphicFramePr/>
          <p:nvPr>
            <p:extLst>
              <p:ext uri="{D42A27DB-BD31-4B8C-83A1-F6EECF244321}">
                <p14:modId xmlns:p14="http://schemas.microsoft.com/office/powerpoint/2010/main" xmlns="" val="1856370423"/>
              </p:ext>
            </p:extLst>
          </p:nvPr>
        </p:nvGraphicFramePr>
        <p:xfrm>
          <a:off x="3368824" y="1638300"/>
          <a:ext cx="6454298" cy="3808426"/>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3"/>
          <p:cNvSpPr>
            <a:spLocks noChangeArrowheads="1"/>
          </p:cNvSpPr>
          <p:nvPr/>
        </p:nvSpPr>
        <p:spPr bwMode="auto">
          <a:xfrm>
            <a:off x="36513" y="35999"/>
            <a:ext cx="8516887" cy="648000"/>
          </a:xfrm>
          <a:prstGeom prst="rect">
            <a:avLst/>
          </a:prstGeom>
          <a:solidFill>
            <a:schemeClr val="accent4"/>
          </a:solidFill>
          <a:ln>
            <a:noFill/>
          </a:ln>
          <a:effectLst/>
          <a:extLst/>
        </p:spPr>
        <p:txBody>
          <a:bodyPr wrap="square" lIns="0" tIns="0" rIns="0" bIns="0" anchor="ctr">
            <a:spAutoFit/>
          </a:bodyPr>
          <a:lstStyle/>
          <a:p>
            <a:endParaRPr lang="es-ES"/>
          </a:p>
        </p:txBody>
      </p:sp>
      <p:sp>
        <p:nvSpPr>
          <p:cNvPr id="4" name="3 Marcador de número de diapositiva"/>
          <p:cNvSpPr>
            <a:spLocks noGrp="1"/>
          </p:cNvSpPr>
          <p:nvPr>
            <p:ph type="sldNum" sz="quarter" idx="10"/>
          </p:nvPr>
        </p:nvSpPr>
        <p:spPr/>
        <p:txBody>
          <a:bodyPr/>
          <a:lstStyle/>
          <a:p>
            <a:r>
              <a:rPr lang="en-US" smtClean="0"/>
              <a:t>-</a:t>
            </a:r>
            <a:fld id="{41B2AE44-E9C6-4EAB-BC73-5008DB342051}" type="slidenum">
              <a:rPr lang="en-US" smtClean="0"/>
              <a:pPr/>
              <a:t>32</a:t>
            </a:fld>
            <a:r>
              <a:rPr lang="en-US" smtClean="0"/>
              <a:t>-</a:t>
            </a:r>
            <a:endParaRPr lang="en-US"/>
          </a:p>
        </p:txBody>
      </p:sp>
      <p:sp>
        <p:nvSpPr>
          <p:cNvPr id="6" name="5 CuadroTexto"/>
          <p:cNvSpPr txBox="1"/>
          <p:nvPr/>
        </p:nvSpPr>
        <p:spPr>
          <a:xfrm>
            <a:off x="56456" y="170534"/>
            <a:ext cx="7776864" cy="400110"/>
          </a:xfrm>
          <a:prstGeom prst="rect">
            <a:avLst/>
          </a:prstGeom>
          <a:noFill/>
        </p:spPr>
        <p:txBody>
          <a:bodyPr wrap="square" rtlCol="0">
            <a:spAutoFit/>
          </a:bodyPr>
          <a:lstStyle/>
          <a:p>
            <a:pPr algn="l"/>
            <a:r>
              <a:rPr lang="es-ES" sz="2000" dirty="0">
                <a:ln>
                  <a:solidFill>
                    <a:schemeClr val="bg1"/>
                  </a:solidFill>
                </a:ln>
                <a:solidFill>
                  <a:schemeClr val="bg1"/>
                </a:solidFill>
                <a:latin typeface="Calibri" pitchFamily="34" charset="0"/>
                <a:cs typeface="Calibri" pitchFamily="34" charset="0"/>
              </a:rPr>
              <a:t>SEGURIDAD </a:t>
            </a:r>
            <a:r>
              <a:rPr lang="es-ES" sz="2000" dirty="0" smtClean="0">
                <a:ln>
                  <a:solidFill>
                    <a:schemeClr val="bg1"/>
                  </a:solidFill>
                </a:ln>
                <a:solidFill>
                  <a:schemeClr val="bg1"/>
                </a:solidFill>
                <a:latin typeface="Calibri" pitchFamily="34" charset="0"/>
                <a:cs typeface="Calibri" pitchFamily="34" charset="0"/>
              </a:rPr>
              <a:t>CIUDADANA </a:t>
            </a:r>
            <a:r>
              <a:rPr lang="es-ES" sz="2000" dirty="0">
                <a:ln>
                  <a:solidFill>
                    <a:schemeClr val="bg1"/>
                  </a:solidFill>
                </a:ln>
                <a:solidFill>
                  <a:schemeClr val="bg1"/>
                </a:solidFill>
                <a:latin typeface="Calibri" pitchFamily="34" charset="0"/>
                <a:cs typeface="Calibri" pitchFamily="34" charset="0"/>
              </a:rPr>
              <a:t>EN LAS </a:t>
            </a:r>
            <a:r>
              <a:rPr lang="es-ES" sz="2000" dirty="0" smtClean="0">
                <a:ln>
                  <a:solidFill>
                    <a:schemeClr val="bg1"/>
                  </a:solidFill>
                </a:ln>
                <a:solidFill>
                  <a:schemeClr val="bg1"/>
                </a:solidFill>
                <a:latin typeface="Calibri" pitchFamily="34" charset="0"/>
                <a:cs typeface="Calibri" pitchFamily="34" charset="0"/>
              </a:rPr>
              <a:t>INFRAESTRUCTURAS </a:t>
            </a:r>
            <a:r>
              <a:rPr lang="es-ES" sz="2000" dirty="0">
                <a:ln>
                  <a:solidFill>
                    <a:schemeClr val="bg1"/>
                  </a:solidFill>
                </a:ln>
                <a:solidFill>
                  <a:schemeClr val="bg1"/>
                </a:solidFill>
                <a:latin typeface="Calibri" pitchFamily="34" charset="0"/>
                <a:cs typeface="Calibri" pitchFamily="34" charset="0"/>
              </a:rPr>
              <a:t>DE TRANSPORTE</a:t>
            </a:r>
          </a:p>
        </p:txBody>
      </p:sp>
      <p:sp>
        <p:nvSpPr>
          <p:cNvPr id="8" name="7 CuadroTexto"/>
          <p:cNvSpPr txBox="1"/>
          <p:nvPr/>
        </p:nvSpPr>
        <p:spPr>
          <a:xfrm>
            <a:off x="56456" y="836712"/>
            <a:ext cx="8640960" cy="646331"/>
          </a:xfrm>
          <a:prstGeom prst="rect">
            <a:avLst/>
          </a:prstGeom>
          <a:noFill/>
          <a:ln>
            <a:noFill/>
          </a:ln>
        </p:spPr>
        <p:txBody>
          <a:bodyPr wrap="square" rtlCol="0">
            <a:spAutoFit/>
          </a:bodyPr>
          <a:lstStyle>
            <a:defPPr>
              <a:defRPr lang="es-ES_tradnl"/>
            </a:defPPr>
            <a:lvl1pPr algn="l">
              <a:spcBef>
                <a:spcPts val="0"/>
              </a:spcBef>
              <a:defRPr sz="2000" b="1">
                <a:solidFill>
                  <a:schemeClr val="bg1">
                    <a:lumMod val="50000"/>
                  </a:schemeClr>
                </a:solidFill>
                <a:latin typeface="Calibri" pitchFamily="34" charset="0"/>
                <a:cs typeface="Calibri" pitchFamily="34" charset="0"/>
              </a:defRPr>
            </a:lvl1pPr>
          </a:lstStyle>
          <a:p>
            <a:r>
              <a:rPr lang="es-ES" dirty="0">
                <a:solidFill>
                  <a:schemeClr val="accent4">
                    <a:lumMod val="75000"/>
                  </a:schemeClr>
                </a:solidFill>
              </a:rPr>
              <a:t>Índice de seguridad</a:t>
            </a:r>
            <a:br>
              <a:rPr lang="es-ES" dirty="0">
                <a:solidFill>
                  <a:schemeClr val="accent4">
                    <a:lumMod val="75000"/>
                  </a:schemeClr>
                </a:solidFill>
              </a:rPr>
            </a:br>
            <a:r>
              <a:rPr lang="es-ES" sz="1600" i="1" dirty="0" smtClean="0">
                <a:solidFill>
                  <a:schemeClr val="bg1">
                    <a:lumMod val="65000"/>
                  </a:schemeClr>
                </a:solidFill>
              </a:rPr>
              <a:t>Por Comunidad autónoma</a:t>
            </a:r>
            <a:endParaRPr lang="es-ES" sz="1600" i="1" dirty="0">
              <a:solidFill>
                <a:schemeClr val="bg1">
                  <a:lumMod val="65000"/>
                </a:schemeClr>
              </a:solidFill>
            </a:endParaRPr>
          </a:p>
        </p:txBody>
      </p:sp>
      <p:sp>
        <p:nvSpPr>
          <p:cNvPr id="129" name="128 Rectángulo"/>
          <p:cNvSpPr/>
          <p:nvPr/>
        </p:nvSpPr>
        <p:spPr>
          <a:xfrm>
            <a:off x="3818978" y="1540271"/>
            <a:ext cx="965329" cy="400110"/>
          </a:xfrm>
          <a:prstGeom prst="rect">
            <a:avLst/>
          </a:prstGeom>
          <a:ln>
            <a:noFill/>
          </a:ln>
        </p:spPr>
        <p:txBody>
          <a:bodyPr wrap="none">
            <a:spAutoFit/>
          </a:bodyPr>
          <a:lstStyle/>
          <a:p>
            <a:pPr algn="l"/>
            <a:r>
              <a:rPr lang="es-ES" sz="2000" b="1" i="1" dirty="0" smtClean="0">
                <a:solidFill>
                  <a:schemeClr val="accent2"/>
                </a:solidFill>
                <a:latin typeface="Calibri" pitchFamily="34" charset="0"/>
                <a:cs typeface="Calibri" pitchFamily="34" charset="0"/>
              </a:rPr>
              <a:t>Madrid</a:t>
            </a:r>
            <a:endParaRPr lang="es-ES" b="1" dirty="0">
              <a:solidFill>
                <a:schemeClr val="accent2"/>
              </a:solidFill>
            </a:endParaRPr>
          </a:p>
        </p:txBody>
      </p:sp>
      <p:grpSp>
        <p:nvGrpSpPr>
          <p:cNvPr id="150" name="149 Grupo"/>
          <p:cNvGrpSpPr/>
          <p:nvPr/>
        </p:nvGrpSpPr>
        <p:grpSpPr>
          <a:xfrm>
            <a:off x="3845895" y="2056095"/>
            <a:ext cx="936001" cy="307777"/>
            <a:chOff x="3845895" y="2056095"/>
            <a:chExt cx="936001" cy="307777"/>
          </a:xfrm>
        </p:grpSpPr>
        <p:sp>
          <p:nvSpPr>
            <p:cNvPr id="130" name="129 CuadroTexto"/>
            <p:cNvSpPr txBox="1"/>
            <p:nvPr/>
          </p:nvSpPr>
          <p:spPr>
            <a:xfrm>
              <a:off x="3845895" y="2056095"/>
              <a:ext cx="936001" cy="307777"/>
            </a:xfrm>
            <a:prstGeom prst="rect">
              <a:avLst/>
            </a:prstGeom>
            <a:noFill/>
          </p:spPr>
          <p:txBody>
            <a:bodyPr wrap="square" rtlCol="0">
              <a:spAutoFit/>
            </a:bodyPr>
            <a:lstStyle/>
            <a:p>
              <a:pPr algn="r"/>
              <a:r>
                <a:rPr lang="es-ES" sz="1400" dirty="0" smtClean="0">
                  <a:latin typeface="Calibri" pitchFamily="34" charset="0"/>
                  <a:cs typeface="Calibri" pitchFamily="34" charset="0"/>
                </a:rPr>
                <a:t>Total</a:t>
              </a:r>
              <a:endParaRPr lang="es-ES" sz="1400" dirty="0">
                <a:latin typeface="Calibri" pitchFamily="34" charset="0"/>
                <a:cs typeface="Calibri" pitchFamily="34" charset="0"/>
              </a:endParaRPr>
            </a:p>
          </p:txBody>
        </p:sp>
        <p:cxnSp>
          <p:nvCxnSpPr>
            <p:cNvPr id="134" name="133 Conector recto"/>
            <p:cNvCxnSpPr/>
            <p:nvPr/>
          </p:nvCxnSpPr>
          <p:spPr bwMode="auto">
            <a:xfrm>
              <a:off x="3970038" y="2209984"/>
              <a:ext cx="288494" cy="0"/>
            </a:xfrm>
            <a:prstGeom prst="line">
              <a:avLst/>
            </a:prstGeom>
            <a:ln w="19050">
              <a:headEnd type="none" w="med" len="med"/>
              <a:tailEnd type="none" w="med" len="med"/>
            </a:ln>
            <a:extLst/>
          </p:spPr>
          <p:style>
            <a:lnRef idx="2">
              <a:schemeClr val="dk1"/>
            </a:lnRef>
            <a:fillRef idx="0">
              <a:schemeClr val="dk1"/>
            </a:fillRef>
            <a:effectRef idx="1">
              <a:schemeClr val="dk1"/>
            </a:effectRef>
            <a:fontRef idx="minor">
              <a:schemeClr val="tx1"/>
            </a:fontRef>
          </p:style>
        </p:cxnSp>
      </p:grpSp>
      <p:sp>
        <p:nvSpPr>
          <p:cNvPr id="74" name="73 CuadroTexto"/>
          <p:cNvSpPr txBox="1"/>
          <p:nvPr/>
        </p:nvSpPr>
        <p:spPr>
          <a:xfrm>
            <a:off x="0" y="6396335"/>
            <a:ext cx="7545288" cy="461665"/>
          </a:xfrm>
          <a:prstGeom prst="rect">
            <a:avLst/>
          </a:prstGeom>
          <a:noFill/>
        </p:spPr>
        <p:txBody>
          <a:bodyPr wrap="square" rtlCol="0">
            <a:spAutoFit/>
          </a:bodyPr>
          <a:lstStyle>
            <a:defPPr>
              <a:defRPr lang="es-ES_tradnl"/>
            </a:defPPr>
            <a:lvl1pPr algn="l">
              <a:defRPr sz="1200">
                <a:solidFill>
                  <a:schemeClr val="bg1">
                    <a:lumMod val="50000"/>
                  </a:schemeClr>
                </a:solidFill>
                <a:latin typeface="Calibri" pitchFamily="34" charset="0"/>
                <a:cs typeface="Calibri" pitchFamily="34" charset="0"/>
              </a:defRPr>
            </a:lvl1pPr>
          </a:lstStyle>
          <a:p>
            <a:r>
              <a:rPr lang="es-ES" dirty="0"/>
              <a:t>T2a.- Considerando todas las infraestructuras de transporte ¿Cuál es su percepción sobre</a:t>
            </a:r>
            <a:br>
              <a:rPr lang="es-ES" dirty="0"/>
            </a:br>
            <a:r>
              <a:rPr lang="es-ES" dirty="0"/>
              <a:t>la seguridad en cuanto a posibles comportamientos antisociales, dentro de éstas?</a:t>
            </a:r>
          </a:p>
        </p:txBody>
      </p:sp>
      <p:sp>
        <p:nvSpPr>
          <p:cNvPr id="269" name="268 CuadroTexto"/>
          <p:cNvSpPr txBox="1"/>
          <p:nvPr/>
        </p:nvSpPr>
        <p:spPr>
          <a:xfrm>
            <a:off x="334626" y="4083184"/>
            <a:ext cx="2796737" cy="830997"/>
          </a:xfrm>
          <a:prstGeom prst="rect">
            <a:avLst/>
          </a:prstGeom>
          <a:noFill/>
        </p:spPr>
        <p:txBody>
          <a:bodyPr wrap="square" rtlCol="0">
            <a:spAutoFit/>
          </a:bodyPr>
          <a:lstStyle/>
          <a:p>
            <a:pPr algn="l"/>
            <a:r>
              <a:rPr lang="es-ES" sz="1600" dirty="0" smtClean="0">
                <a:solidFill>
                  <a:schemeClr val="tx1">
                    <a:lumMod val="75000"/>
                    <a:lumOff val="25000"/>
                  </a:schemeClr>
                </a:solidFill>
                <a:latin typeface="Calibri" pitchFamily="34" charset="0"/>
                <a:cs typeface="Calibri" pitchFamily="34" charset="0"/>
              </a:rPr>
              <a:t>La </a:t>
            </a:r>
            <a:r>
              <a:rPr lang="es-ES" sz="1600" dirty="0">
                <a:solidFill>
                  <a:schemeClr val="tx1">
                    <a:lumMod val="75000"/>
                    <a:lumOff val="25000"/>
                  </a:schemeClr>
                </a:solidFill>
                <a:latin typeface="Calibri" pitchFamily="34" charset="0"/>
                <a:cs typeface="Calibri" pitchFamily="34" charset="0"/>
              </a:rPr>
              <a:t>comunidad de Madrid, </a:t>
            </a:r>
            <a:r>
              <a:rPr lang="es-ES" sz="1600" dirty="0" smtClean="0">
                <a:solidFill>
                  <a:schemeClr val="tx1">
                    <a:lumMod val="75000"/>
                    <a:lumOff val="25000"/>
                  </a:schemeClr>
                </a:solidFill>
                <a:latin typeface="Calibri" pitchFamily="34" charset="0"/>
                <a:cs typeface="Calibri" pitchFamily="34" charset="0"/>
              </a:rPr>
              <a:t>tienen </a:t>
            </a:r>
            <a:r>
              <a:rPr lang="es-ES" sz="1600" dirty="0">
                <a:solidFill>
                  <a:schemeClr val="tx1">
                    <a:lumMod val="75000"/>
                    <a:lumOff val="25000"/>
                  </a:schemeClr>
                </a:solidFill>
                <a:latin typeface="Calibri" pitchFamily="34" charset="0"/>
                <a:cs typeface="Calibri" pitchFamily="34" charset="0"/>
              </a:rPr>
              <a:t>una opinión mucho más </a:t>
            </a:r>
            <a:r>
              <a:rPr lang="es-ES" sz="1600" dirty="0" smtClean="0">
                <a:solidFill>
                  <a:schemeClr val="tx1">
                    <a:lumMod val="75000"/>
                    <a:lumOff val="25000"/>
                  </a:schemeClr>
                </a:solidFill>
                <a:latin typeface="Calibri" pitchFamily="34" charset="0"/>
                <a:cs typeface="Calibri" pitchFamily="34" charset="0"/>
              </a:rPr>
              <a:t>positiva que la media total</a:t>
            </a:r>
            <a:endParaRPr lang="es-ES" sz="1600" dirty="0">
              <a:latin typeface="Calibri" pitchFamily="34" charset="0"/>
              <a:cs typeface="Calibri" pitchFamily="34" charset="0"/>
            </a:endParaRPr>
          </a:p>
        </p:txBody>
      </p:sp>
      <p:grpSp>
        <p:nvGrpSpPr>
          <p:cNvPr id="79" name="78 Grupo"/>
          <p:cNvGrpSpPr/>
          <p:nvPr/>
        </p:nvGrpSpPr>
        <p:grpSpPr>
          <a:xfrm>
            <a:off x="534685" y="1747791"/>
            <a:ext cx="2514964" cy="2112104"/>
            <a:chOff x="534685" y="1747791"/>
            <a:chExt cx="2514964" cy="2112104"/>
          </a:xfrm>
        </p:grpSpPr>
        <p:sp>
          <p:nvSpPr>
            <p:cNvPr id="80" name="Freeform 100"/>
            <p:cNvSpPr>
              <a:spLocks/>
            </p:cNvSpPr>
            <p:nvPr/>
          </p:nvSpPr>
          <p:spPr bwMode="auto">
            <a:xfrm>
              <a:off x="976443" y="1933941"/>
              <a:ext cx="473987" cy="334513"/>
            </a:xfrm>
            <a:custGeom>
              <a:avLst/>
              <a:gdLst>
                <a:gd name="T0" fmla="*/ 184 w 952"/>
                <a:gd name="T1" fmla="*/ 532 h 671"/>
                <a:gd name="T2" fmla="*/ 121 w 952"/>
                <a:gd name="T3" fmla="*/ 462 h 671"/>
                <a:gd name="T4" fmla="*/ 96 w 952"/>
                <a:gd name="T5" fmla="*/ 392 h 671"/>
                <a:gd name="T6" fmla="*/ 67 w 952"/>
                <a:gd name="T7" fmla="*/ 355 h 671"/>
                <a:gd name="T8" fmla="*/ 49 w 952"/>
                <a:gd name="T9" fmla="*/ 354 h 671"/>
                <a:gd name="T10" fmla="*/ 26 w 952"/>
                <a:gd name="T11" fmla="*/ 359 h 671"/>
                <a:gd name="T12" fmla="*/ 8 w 952"/>
                <a:gd name="T13" fmla="*/ 341 h 671"/>
                <a:gd name="T14" fmla="*/ 0 w 952"/>
                <a:gd name="T15" fmla="*/ 301 h 671"/>
                <a:gd name="T16" fmla="*/ 13 w 952"/>
                <a:gd name="T17" fmla="*/ 244 h 671"/>
                <a:gd name="T18" fmla="*/ 68 w 952"/>
                <a:gd name="T19" fmla="*/ 182 h 671"/>
                <a:gd name="T20" fmla="*/ 76 w 952"/>
                <a:gd name="T21" fmla="*/ 156 h 671"/>
                <a:gd name="T22" fmla="*/ 61 w 952"/>
                <a:gd name="T23" fmla="*/ 132 h 671"/>
                <a:gd name="T24" fmla="*/ 88 w 952"/>
                <a:gd name="T25" fmla="*/ 122 h 671"/>
                <a:gd name="T26" fmla="*/ 206 w 952"/>
                <a:gd name="T27" fmla="*/ 125 h 671"/>
                <a:gd name="T28" fmla="*/ 248 w 952"/>
                <a:gd name="T29" fmla="*/ 106 h 671"/>
                <a:gd name="T30" fmla="*/ 278 w 952"/>
                <a:gd name="T31" fmla="*/ 61 h 671"/>
                <a:gd name="T32" fmla="*/ 326 w 952"/>
                <a:gd name="T33" fmla="*/ 90 h 671"/>
                <a:gd name="T34" fmla="*/ 385 w 952"/>
                <a:gd name="T35" fmla="*/ 53 h 671"/>
                <a:gd name="T36" fmla="*/ 413 w 952"/>
                <a:gd name="T37" fmla="*/ 66 h 671"/>
                <a:gd name="T38" fmla="*/ 460 w 952"/>
                <a:gd name="T39" fmla="*/ 98 h 671"/>
                <a:gd name="T40" fmla="*/ 495 w 952"/>
                <a:gd name="T41" fmla="*/ 109 h 671"/>
                <a:gd name="T42" fmla="*/ 573 w 952"/>
                <a:gd name="T43" fmla="*/ 57 h 671"/>
                <a:gd name="T44" fmla="*/ 656 w 952"/>
                <a:gd name="T45" fmla="*/ 84 h 671"/>
                <a:gd name="T46" fmla="*/ 719 w 952"/>
                <a:gd name="T47" fmla="*/ 57 h 671"/>
                <a:gd name="T48" fmla="*/ 757 w 952"/>
                <a:gd name="T49" fmla="*/ 71 h 671"/>
                <a:gd name="T50" fmla="*/ 826 w 952"/>
                <a:gd name="T51" fmla="*/ 0 h 671"/>
                <a:gd name="T52" fmla="*/ 875 w 952"/>
                <a:gd name="T53" fmla="*/ 5 h 671"/>
                <a:gd name="T54" fmla="*/ 873 w 952"/>
                <a:gd name="T55" fmla="*/ 50 h 671"/>
                <a:gd name="T56" fmla="*/ 928 w 952"/>
                <a:gd name="T57" fmla="*/ 92 h 671"/>
                <a:gd name="T58" fmla="*/ 952 w 952"/>
                <a:gd name="T59" fmla="*/ 113 h 671"/>
                <a:gd name="T60" fmla="*/ 917 w 952"/>
                <a:gd name="T61" fmla="*/ 138 h 671"/>
                <a:gd name="T62" fmla="*/ 871 w 952"/>
                <a:gd name="T63" fmla="*/ 196 h 671"/>
                <a:gd name="T64" fmla="*/ 874 w 952"/>
                <a:gd name="T65" fmla="*/ 426 h 671"/>
                <a:gd name="T66" fmla="*/ 831 w 952"/>
                <a:gd name="T67" fmla="*/ 442 h 671"/>
                <a:gd name="T68" fmla="*/ 812 w 952"/>
                <a:gd name="T69" fmla="*/ 482 h 671"/>
                <a:gd name="T70" fmla="*/ 840 w 952"/>
                <a:gd name="T71" fmla="*/ 532 h 671"/>
                <a:gd name="T72" fmla="*/ 802 w 952"/>
                <a:gd name="T73" fmla="*/ 565 h 671"/>
                <a:gd name="T74" fmla="*/ 676 w 952"/>
                <a:gd name="T75" fmla="*/ 565 h 671"/>
                <a:gd name="T76" fmla="*/ 650 w 952"/>
                <a:gd name="T77" fmla="*/ 587 h 671"/>
                <a:gd name="T78" fmla="*/ 650 w 952"/>
                <a:gd name="T79" fmla="*/ 671 h 671"/>
                <a:gd name="T80" fmla="*/ 556 w 952"/>
                <a:gd name="T81" fmla="*/ 604 h 671"/>
                <a:gd name="T82" fmla="*/ 448 w 952"/>
                <a:gd name="T83" fmla="*/ 604 h 671"/>
                <a:gd name="T84" fmla="*/ 328 w 952"/>
                <a:gd name="T85" fmla="*/ 586 h 671"/>
                <a:gd name="T86" fmla="*/ 271 w 952"/>
                <a:gd name="T87" fmla="*/ 536 h 671"/>
                <a:gd name="T88" fmla="*/ 184 w 952"/>
                <a:gd name="T89" fmla="*/ 532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52" h="671">
                  <a:moveTo>
                    <a:pt x="184" y="532"/>
                  </a:moveTo>
                  <a:lnTo>
                    <a:pt x="121" y="462"/>
                  </a:lnTo>
                  <a:lnTo>
                    <a:pt x="96" y="392"/>
                  </a:lnTo>
                  <a:lnTo>
                    <a:pt x="67" y="355"/>
                  </a:lnTo>
                  <a:lnTo>
                    <a:pt x="49" y="354"/>
                  </a:lnTo>
                  <a:lnTo>
                    <a:pt x="26" y="359"/>
                  </a:lnTo>
                  <a:lnTo>
                    <a:pt x="8" y="341"/>
                  </a:lnTo>
                  <a:lnTo>
                    <a:pt x="0" y="301"/>
                  </a:lnTo>
                  <a:lnTo>
                    <a:pt x="13" y="244"/>
                  </a:lnTo>
                  <a:lnTo>
                    <a:pt x="68" y="182"/>
                  </a:lnTo>
                  <a:lnTo>
                    <a:pt x="76" y="156"/>
                  </a:lnTo>
                  <a:lnTo>
                    <a:pt x="61" y="132"/>
                  </a:lnTo>
                  <a:lnTo>
                    <a:pt x="88" y="122"/>
                  </a:lnTo>
                  <a:lnTo>
                    <a:pt x="206" y="125"/>
                  </a:lnTo>
                  <a:lnTo>
                    <a:pt x="248" y="106"/>
                  </a:lnTo>
                  <a:lnTo>
                    <a:pt x="278" y="61"/>
                  </a:lnTo>
                  <a:lnTo>
                    <a:pt x="326" y="90"/>
                  </a:lnTo>
                  <a:lnTo>
                    <a:pt x="385" y="53"/>
                  </a:lnTo>
                  <a:lnTo>
                    <a:pt x="413" y="66"/>
                  </a:lnTo>
                  <a:lnTo>
                    <a:pt x="460" y="98"/>
                  </a:lnTo>
                  <a:lnTo>
                    <a:pt x="495" y="109"/>
                  </a:lnTo>
                  <a:lnTo>
                    <a:pt x="573" y="57"/>
                  </a:lnTo>
                  <a:lnTo>
                    <a:pt x="656" y="84"/>
                  </a:lnTo>
                  <a:lnTo>
                    <a:pt x="719" y="57"/>
                  </a:lnTo>
                  <a:lnTo>
                    <a:pt x="757" y="71"/>
                  </a:lnTo>
                  <a:lnTo>
                    <a:pt x="826" y="0"/>
                  </a:lnTo>
                  <a:lnTo>
                    <a:pt x="875" y="5"/>
                  </a:lnTo>
                  <a:lnTo>
                    <a:pt x="873" y="50"/>
                  </a:lnTo>
                  <a:lnTo>
                    <a:pt x="928" y="92"/>
                  </a:lnTo>
                  <a:lnTo>
                    <a:pt x="952" y="113"/>
                  </a:lnTo>
                  <a:lnTo>
                    <a:pt x="917" y="138"/>
                  </a:lnTo>
                  <a:lnTo>
                    <a:pt x="871" y="196"/>
                  </a:lnTo>
                  <a:lnTo>
                    <a:pt x="874" y="426"/>
                  </a:lnTo>
                  <a:lnTo>
                    <a:pt x="831" y="442"/>
                  </a:lnTo>
                  <a:lnTo>
                    <a:pt x="812" y="482"/>
                  </a:lnTo>
                  <a:lnTo>
                    <a:pt x="840" y="532"/>
                  </a:lnTo>
                  <a:lnTo>
                    <a:pt x="802" y="565"/>
                  </a:lnTo>
                  <a:lnTo>
                    <a:pt x="676" y="565"/>
                  </a:lnTo>
                  <a:lnTo>
                    <a:pt x="650" y="587"/>
                  </a:lnTo>
                  <a:lnTo>
                    <a:pt x="650" y="671"/>
                  </a:lnTo>
                  <a:lnTo>
                    <a:pt x="556" y="604"/>
                  </a:lnTo>
                  <a:lnTo>
                    <a:pt x="448" y="604"/>
                  </a:lnTo>
                  <a:lnTo>
                    <a:pt x="328" y="586"/>
                  </a:lnTo>
                  <a:lnTo>
                    <a:pt x="271" y="536"/>
                  </a:lnTo>
                  <a:lnTo>
                    <a:pt x="184" y="532"/>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81" name="Freeform 65"/>
            <p:cNvSpPr>
              <a:spLocks/>
            </p:cNvSpPr>
            <p:nvPr/>
          </p:nvSpPr>
          <p:spPr bwMode="auto">
            <a:xfrm>
              <a:off x="1287618" y="2716880"/>
              <a:ext cx="531221" cy="250052"/>
            </a:xfrm>
            <a:custGeom>
              <a:avLst/>
              <a:gdLst>
                <a:gd name="T0" fmla="*/ 38 w 846"/>
                <a:gd name="T1" fmla="*/ 98 h 398"/>
                <a:gd name="T2" fmla="*/ 79 w 846"/>
                <a:gd name="T3" fmla="*/ 63 h 398"/>
                <a:gd name="T4" fmla="*/ 122 w 846"/>
                <a:gd name="T5" fmla="*/ 51 h 398"/>
                <a:gd name="T6" fmla="*/ 164 w 846"/>
                <a:gd name="T7" fmla="*/ 45 h 398"/>
                <a:gd name="T8" fmla="*/ 176 w 846"/>
                <a:gd name="T9" fmla="*/ 15 h 398"/>
                <a:gd name="T10" fmla="*/ 210 w 846"/>
                <a:gd name="T11" fmla="*/ 0 h 398"/>
                <a:gd name="T12" fmla="*/ 230 w 846"/>
                <a:gd name="T13" fmla="*/ 29 h 398"/>
                <a:gd name="T14" fmla="*/ 242 w 846"/>
                <a:gd name="T15" fmla="*/ 63 h 398"/>
                <a:gd name="T16" fmla="*/ 273 w 846"/>
                <a:gd name="T17" fmla="*/ 55 h 398"/>
                <a:gd name="T18" fmla="*/ 336 w 846"/>
                <a:gd name="T19" fmla="*/ 41 h 398"/>
                <a:gd name="T20" fmla="*/ 407 w 846"/>
                <a:gd name="T21" fmla="*/ 10 h 398"/>
                <a:gd name="T22" fmla="*/ 492 w 846"/>
                <a:gd name="T23" fmla="*/ 63 h 398"/>
                <a:gd name="T24" fmla="*/ 580 w 846"/>
                <a:gd name="T25" fmla="*/ 81 h 398"/>
                <a:gd name="T26" fmla="*/ 587 w 846"/>
                <a:gd name="T27" fmla="*/ 101 h 398"/>
                <a:gd name="T28" fmla="*/ 587 w 846"/>
                <a:gd name="T29" fmla="*/ 110 h 398"/>
                <a:gd name="T30" fmla="*/ 562 w 846"/>
                <a:gd name="T31" fmla="*/ 139 h 398"/>
                <a:gd name="T32" fmla="*/ 576 w 846"/>
                <a:gd name="T33" fmla="*/ 162 h 398"/>
                <a:gd name="T34" fmla="*/ 665 w 846"/>
                <a:gd name="T35" fmla="*/ 94 h 398"/>
                <a:gd name="T36" fmla="*/ 711 w 846"/>
                <a:gd name="T37" fmla="*/ 92 h 398"/>
                <a:gd name="T38" fmla="*/ 760 w 846"/>
                <a:gd name="T39" fmla="*/ 81 h 398"/>
                <a:gd name="T40" fmla="*/ 779 w 846"/>
                <a:gd name="T41" fmla="*/ 217 h 398"/>
                <a:gd name="T42" fmla="*/ 811 w 846"/>
                <a:gd name="T43" fmla="*/ 259 h 398"/>
                <a:gd name="T44" fmla="*/ 846 w 846"/>
                <a:gd name="T45" fmla="*/ 373 h 398"/>
                <a:gd name="T46" fmla="*/ 737 w 846"/>
                <a:gd name="T47" fmla="*/ 374 h 398"/>
                <a:gd name="T48" fmla="*/ 610 w 846"/>
                <a:gd name="T49" fmla="*/ 398 h 398"/>
                <a:gd name="T50" fmla="*/ 544 w 846"/>
                <a:gd name="T51" fmla="*/ 380 h 398"/>
                <a:gd name="T52" fmla="*/ 470 w 846"/>
                <a:gd name="T53" fmla="*/ 338 h 398"/>
                <a:gd name="T54" fmla="*/ 294 w 846"/>
                <a:gd name="T55" fmla="*/ 357 h 398"/>
                <a:gd name="T56" fmla="*/ 229 w 846"/>
                <a:gd name="T57" fmla="*/ 381 h 398"/>
                <a:gd name="T58" fmla="*/ 193 w 846"/>
                <a:gd name="T59" fmla="*/ 391 h 398"/>
                <a:gd name="T60" fmla="*/ 164 w 846"/>
                <a:gd name="T61" fmla="*/ 393 h 398"/>
                <a:gd name="T62" fmla="*/ 134 w 846"/>
                <a:gd name="T63" fmla="*/ 393 h 398"/>
                <a:gd name="T64" fmla="*/ 116 w 846"/>
                <a:gd name="T65" fmla="*/ 355 h 398"/>
                <a:gd name="T66" fmla="*/ 116 w 846"/>
                <a:gd name="T67" fmla="*/ 333 h 398"/>
                <a:gd name="T68" fmla="*/ 84 w 846"/>
                <a:gd name="T69" fmla="*/ 304 h 398"/>
                <a:gd name="T70" fmla="*/ 72 w 846"/>
                <a:gd name="T71" fmla="*/ 274 h 398"/>
                <a:gd name="T72" fmla="*/ 94 w 846"/>
                <a:gd name="T73" fmla="*/ 247 h 398"/>
                <a:gd name="T74" fmla="*/ 7 w 846"/>
                <a:gd name="T75" fmla="*/ 158 h 398"/>
                <a:gd name="T76" fmla="*/ 3 w 846"/>
                <a:gd name="T77" fmla="*/ 142 h 398"/>
                <a:gd name="T78" fmla="*/ 0 w 846"/>
                <a:gd name="T79" fmla="*/ 135 h 398"/>
                <a:gd name="T80" fmla="*/ 38 w 846"/>
                <a:gd name="T81" fmla="*/ 9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46" h="398">
                  <a:moveTo>
                    <a:pt x="38" y="98"/>
                  </a:moveTo>
                  <a:lnTo>
                    <a:pt x="79" y="63"/>
                  </a:lnTo>
                  <a:lnTo>
                    <a:pt x="122" y="51"/>
                  </a:lnTo>
                  <a:lnTo>
                    <a:pt x="164" y="45"/>
                  </a:lnTo>
                  <a:lnTo>
                    <a:pt x="176" y="15"/>
                  </a:lnTo>
                  <a:lnTo>
                    <a:pt x="210" y="0"/>
                  </a:lnTo>
                  <a:lnTo>
                    <a:pt x="230" y="29"/>
                  </a:lnTo>
                  <a:lnTo>
                    <a:pt x="242" y="63"/>
                  </a:lnTo>
                  <a:lnTo>
                    <a:pt x="273" y="55"/>
                  </a:lnTo>
                  <a:lnTo>
                    <a:pt x="336" y="41"/>
                  </a:lnTo>
                  <a:lnTo>
                    <a:pt x="407" y="10"/>
                  </a:lnTo>
                  <a:lnTo>
                    <a:pt x="492" y="63"/>
                  </a:lnTo>
                  <a:lnTo>
                    <a:pt x="580" y="81"/>
                  </a:lnTo>
                  <a:lnTo>
                    <a:pt x="587" y="101"/>
                  </a:lnTo>
                  <a:lnTo>
                    <a:pt x="587" y="110"/>
                  </a:lnTo>
                  <a:lnTo>
                    <a:pt x="562" y="139"/>
                  </a:lnTo>
                  <a:lnTo>
                    <a:pt x="576" y="162"/>
                  </a:lnTo>
                  <a:lnTo>
                    <a:pt x="665" y="94"/>
                  </a:lnTo>
                  <a:lnTo>
                    <a:pt x="711" y="92"/>
                  </a:lnTo>
                  <a:lnTo>
                    <a:pt x="760" y="81"/>
                  </a:lnTo>
                  <a:lnTo>
                    <a:pt x="779" y="217"/>
                  </a:lnTo>
                  <a:lnTo>
                    <a:pt x="811" y="259"/>
                  </a:lnTo>
                  <a:lnTo>
                    <a:pt x="846" y="373"/>
                  </a:lnTo>
                  <a:lnTo>
                    <a:pt x="737" y="374"/>
                  </a:lnTo>
                  <a:lnTo>
                    <a:pt x="610" y="398"/>
                  </a:lnTo>
                  <a:lnTo>
                    <a:pt x="544" y="380"/>
                  </a:lnTo>
                  <a:lnTo>
                    <a:pt x="470" y="338"/>
                  </a:lnTo>
                  <a:lnTo>
                    <a:pt x="294" y="357"/>
                  </a:lnTo>
                  <a:lnTo>
                    <a:pt x="229" y="381"/>
                  </a:lnTo>
                  <a:lnTo>
                    <a:pt x="193" y="391"/>
                  </a:lnTo>
                  <a:lnTo>
                    <a:pt x="164" y="393"/>
                  </a:lnTo>
                  <a:lnTo>
                    <a:pt x="134" y="393"/>
                  </a:lnTo>
                  <a:lnTo>
                    <a:pt x="116" y="355"/>
                  </a:lnTo>
                  <a:lnTo>
                    <a:pt x="116" y="333"/>
                  </a:lnTo>
                  <a:lnTo>
                    <a:pt x="84" y="304"/>
                  </a:lnTo>
                  <a:lnTo>
                    <a:pt x="72" y="274"/>
                  </a:lnTo>
                  <a:lnTo>
                    <a:pt x="94" y="247"/>
                  </a:lnTo>
                  <a:lnTo>
                    <a:pt x="7" y="158"/>
                  </a:lnTo>
                  <a:lnTo>
                    <a:pt x="3" y="142"/>
                  </a:lnTo>
                  <a:lnTo>
                    <a:pt x="0" y="135"/>
                  </a:lnTo>
                  <a:lnTo>
                    <a:pt x="38" y="98"/>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82" name="Freeform 66"/>
            <p:cNvSpPr>
              <a:spLocks/>
            </p:cNvSpPr>
            <p:nvPr/>
          </p:nvSpPr>
          <p:spPr bwMode="auto">
            <a:xfrm>
              <a:off x="1668808" y="2434600"/>
              <a:ext cx="421754" cy="317288"/>
            </a:xfrm>
            <a:custGeom>
              <a:avLst/>
              <a:gdLst>
                <a:gd name="T0" fmla="*/ 423 w 672"/>
                <a:gd name="T1" fmla="*/ 355 h 505"/>
                <a:gd name="T2" fmla="*/ 347 w 672"/>
                <a:gd name="T3" fmla="*/ 403 h 505"/>
                <a:gd name="T4" fmla="*/ 247 w 672"/>
                <a:gd name="T5" fmla="*/ 426 h 505"/>
                <a:gd name="T6" fmla="*/ 225 w 672"/>
                <a:gd name="T7" fmla="*/ 496 h 505"/>
                <a:gd name="T8" fmla="*/ 153 w 672"/>
                <a:gd name="T9" fmla="*/ 505 h 505"/>
                <a:gd name="T10" fmla="*/ 120 w 672"/>
                <a:gd name="T11" fmla="*/ 482 h 505"/>
                <a:gd name="T12" fmla="*/ 90 w 672"/>
                <a:gd name="T13" fmla="*/ 340 h 505"/>
                <a:gd name="T14" fmla="*/ 59 w 672"/>
                <a:gd name="T15" fmla="*/ 332 h 505"/>
                <a:gd name="T16" fmla="*/ 60 w 672"/>
                <a:gd name="T17" fmla="*/ 308 h 505"/>
                <a:gd name="T18" fmla="*/ 24 w 672"/>
                <a:gd name="T19" fmla="*/ 195 h 505"/>
                <a:gd name="T20" fmla="*/ 40 w 672"/>
                <a:gd name="T21" fmla="*/ 144 h 505"/>
                <a:gd name="T22" fmla="*/ 0 w 672"/>
                <a:gd name="T23" fmla="*/ 102 h 505"/>
                <a:gd name="T24" fmla="*/ 0 w 672"/>
                <a:gd name="T25" fmla="*/ 87 h 505"/>
                <a:gd name="T26" fmla="*/ 56 w 672"/>
                <a:gd name="T27" fmla="*/ 73 h 505"/>
                <a:gd name="T28" fmla="*/ 77 w 672"/>
                <a:gd name="T29" fmla="*/ 39 h 505"/>
                <a:gd name="T30" fmla="*/ 125 w 672"/>
                <a:gd name="T31" fmla="*/ 9 h 505"/>
                <a:gd name="T32" fmla="*/ 145 w 672"/>
                <a:gd name="T33" fmla="*/ 33 h 505"/>
                <a:gd name="T34" fmla="*/ 164 w 672"/>
                <a:gd name="T35" fmla="*/ 33 h 505"/>
                <a:gd name="T36" fmla="*/ 186 w 672"/>
                <a:gd name="T37" fmla="*/ 18 h 505"/>
                <a:gd name="T38" fmla="*/ 191 w 672"/>
                <a:gd name="T39" fmla="*/ 0 h 505"/>
                <a:gd name="T40" fmla="*/ 220 w 672"/>
                <a:gd name="T41" fmla="*/ 24 h 505"/>
                <a:gd name="T42" fmla="*/ 245 w 672"/>
                <a:gd name="T43" fmla="*/ 19 h 505"/>
                <a:gd name="T44" fmla="*/ 280 w 672"/>
                <a:gd name="T45" fmla="*/ 37 h 505"/>
                <a:gd name="T46" fmla="*/ 352 w 672"/>
                <a:gd name="T47" fmla="*/ 50 h 505"/>
                <a:gd name="T48" fmla="*/ 324 w 672"/>
                <a:gd name="T49" fmla="*/ 81 h 505"/>
                <a:gd name="T50" fmla="*/ 347 w 672"/>
                <a:gd name="T51" fmla="*/ 146 h 505"/>
                <a:gd name="T52" fmla="*/ 378 w 672"/>
                <a:gd name="T53" fmla="*/ 126 h 505"/>
                <a:gd name="T54" fmla="*/ 408 w 672"/>
                <a:gd name="T55" fmla="*/ 131 h 505"/>
                <a:gd name="T56" fmla="*/ 450 w 672"/>
                <a:gd name="T57" fmla="*/ 123 h 505"/>
                <a:gd name="T58" fmla="*/ 479 w 672"/>
                <a:gd name="T59" fmla="*/ 108 h 505"/>
                <a:gd name="T60" fmla="*/ 521 w 672"/>
                <a:gd name="T61" fmla="*/ 72 h 505"/>
                <a:gd name="T62" fmla="*/ 618 w 672"/>
                <a:gd name="T63" fmla="*/ 168 h 505"/>
                <a:gd name="T64" fmla="*/ 649 w 672"/>
                <a:gd name="T65" fmla="*/ 191 h 505"/>
                <a:gd name="T66" fmla="*/ 648 w 672"/>
                <a:gd name="T67" fmla="*/ 287 h 505"/>
                <a:gd name="T68" fmla="*/ 672 w 672"/>
                <a:gd name="T69" fmla="*/ 296 h 505"/>
                <a:gd name="T70" fmla="*/ 671 w 672"/>
                <a:gd name="T71" fmla="*/ 324 h 505"/>
                <a:gd name="T72" fmla="*/ 630 w 672"/>
                <a:gd name="T73" fmla="*/ 323 h 505"/>
                <a:gd name="T74" fmla="*/ 608 w 672"/>
                <a:gd name="T75" fmla="*/ 358 h 505"/>
                <a:gd name="T76" fmla="*/ 581 w 672"/>
                <a:gd name="T77" fmla="*/ 392 h 505"/>
                <a:gd name="T78" fmla="*/ 561 w 672"/>
                <a:gd name="T79" fmla="*/ 395 h 505"/>
                <a:gd name="T80" fmla="*/ 513 w 672"/>
                <a:gd name="T81" fmla="*/ 352 h 505"/>
                <a:gd name="T82" fmla="*/ 423 w 672"/>
                <a:gd name="T83" fmla="*/ 35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72" h="505">
                  <a:moveTo>
                    <a:pt x="423" y="355"/>
                  </a:moveTo>
                  <a:lnTo>
                    <a:pt x="347" y="403"/>
                  </a:lnTo>
                  <a:lnTo>
                    <a:pt x="247" y="426"/>
                  </a:lnTo>
                  <a:lnTo>
                    <a:pt x="225" y="496"/>
                  </a:lnTo>
                  <a:lnTo>
                    <a:pt x="153" y="505"/>
                  </a:lnTo>
                  <a:lnTo>
                    <a:pt x="120" y="482"/>
                  </a:lnTo>
                  <a:lnTo>
                    <a:pt x="90" y="340"/>
                  </a:lnTo>
                  <a:lnTo>
                    <a:pt x="59" y="332"/>
                  </a:lnTo>
                  <a:lnTo>
                    <a:pt x="60" y="308"/>
                  </a:lnTo>
                  <a:lnTo>
                    <a:pt x="24" y="195"/>
                  </a:lnTo>
                  <a:lnTo>
                    <a:pt x="40" y="144"/>
                  </a:lnTo>
                  <a:lnTo>
                    <a:pt x="0" y="102"/>
                  </a:lnTo>
                  <a:lnTo>
                    <a:pt x="0" y="87"/>
                  </a:lnTo>
                  <a:lnTo>
                    <a:pt x="56" y="73"/>
                  </a:lnTo>
                  <a:lnTo>
                    <a:pt x="77" y="39"/>
                  </a:lnTo>
                  <a:lnTo>
                    <a:pt x="125" y="9"/>
                  </a:lnTo>
                  <a:lnTo>
                    <a:pt x="145" y="33"/>
                  </a:lnTo>
                  <a:lnTo>
                    <a:pt x="164" y="33"/>
                  </a:lnTo>
                  <a:lnTo>
                    <a:pt x="186" y="18"/>
                  </a:lnTo>
                  <a:lnTo>
                    <a:pt x="191" y="0"/>
                  </a:lnTo>
                  <a:lnTo>
                    <a:pt x="220" y="24"/>
                  </a:lnTo>
                  <a:lnTo>
                    <a:pt x="245" y="19"/>
                  </a:lnTo>
                  <a:lnTo>
                    <a:pt x="280" y="37"/>
                  </a:lnTo>
                  <a:lnTo>
                    <a:pt x="352" y="50"/>
                  </a:lnTo>
                  <a:lnTo>
                    <a:pt x="324" y="81"/>
                  </a:lnTo>
                  <a:lnTo>
                    <a:pt x="347" y="146"/>
                  </a:lnTo>
                  <a:lnTo>
                    <a:pt x="378" y="126"/>
                  </a:lnTo>
                  <a:lnTo>
                    <a:pt x="408" y="131"/>
                  </a:lnTo>
                  <a:lnTo>
                    <a:pt x="450" y="123"/>
                  </a:lnTo>
                  <a:lnTo>
                    <a:pt x="479" y="108"/>
                  </a:lnTo>
                  <a:lnTo>
                    <a:pt x="521" y="72"/>
                  </a:lnTo>
                  <a:lnTo>
                    <a:pt x="618" y="168"/>
                  </a:lnTo>
                  <a:lnTo>
                    <a:pt x="649" y="191"/>
                  </a:lnTo>
                  <a:lnTo>
                    <a:pt x="648" y="287"/>
                  </a:lnTo>
                  <a:lnTo>
                    <a:pt x="672" y="296"/>
                  </a:lnTo>
                  <a:lnTo>
                    <a:pt x="671" y="324"/>
                  </a:lnTo>
                  <a:lnTo>
                    <a:pt x="630" y="323"/>
                  </a:lnTo>
                  <a:lnTo>
                    <a:pt x="608" y="358"/>
                  </a:lnTo>
                  <a:lnTo>
                    <a:pt x="581" y="392"/>
                  </a:lnTo>
                  <a:lnTo>
                    <a:pt x="561" y="395"/>
                  </a:lnTo>
                  <a:lnTo>
                    <a:pt x="513" y="352"/>
                  </a:lnTo>
                  <a:lnTo>
                    <a:pt x="423" y="355"/>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83" name="Freeform 67"/>
            <p:cNvSpPr>
              <a:spLocks/>
            </p:cNvSpPr>
            <p:nvPr/>
          </p:nvSpPr>
          <p:spPr bwMode="auto">
            <a:xfrm>
              <a:off x="1764939" y="2655756"/>
              <a:ext cx="401750" cy="330068"/>
            </a:xfrm>
            <a:custGeom>
              <a:avLst/>
              <a:gdLst>
                <a:gd name="T0" fmla="*/ 427 w 639"/>
                <a:gd name="T1" fmla="*/ 514 h 525"/>
                <a:gd name="T2" fmla="*/ 258 w 639"/>
                <a:gd name="T3" fmla="*/ 525 h 525"/>
                <a:gd name="T4" fmla="*/ 173 w 639"/>
                <a:gd name="T5" fmla="*/ 506 h 525"/>
                <a:gd name="T6" fmla="*/ 86 w 639"/>
                <a:gd name="T7" fmla="*/ 469 h 525"/>
                <a:gd name="T8" fmla="*/ 51 w 639"/>
                <a:gd name="T9" fmla="*/ 352 h 525"/>
                <a:gd name="T10" fmla="*/ 19 w 639"/>
                <a:gd name="T11" fmla="*/ 316 h 525"/>
                <a:gd name="T12" fmla="*/ 0 w 639"/>
                <a:gd name="T13" fmla="*/ 178 h 525"/>
                <a:gd name="T14" fmla="*/ 0 w 639"/>
                <a:gd name="T15" fmla="*/ 153 h 525"/>
                <a:gd name="T16" fmla="*/ 72 w 639"/>
                <a:gd name="T17" fmla="*/ 144 h 525"/>
                <a:gd name="T18" fmla="*/ 94 w 639"/>
                <a:gd name="T19" fmla="*/ 74 h 525"/>
                <a:gd name="T20" fmla="*/ 195 w 639"/>
                <a:gd name="T21" fmla="*/ 51 h 525"/>
                <a:gd name="T22" fmla="*/ 268 w 639"/>
                <a:gd name="T23" fmla="*/ 4 h 525"/>
                <a:gd name="T24" fmla="*/ 360 w 639"/>
                <a:gd name="T25" fmla="*/ 0 h 525"/>
                <a:gd name="T26" fmla="*/ 408 w 639"/>
                <a:gd name="T27" fmla="*/ 43 h 525"/>
                <a:gd name="T28" fmla="*/ 461 w 639"/>
                <a:gd name="T29" fmla="*/ 137 h 525"/>
                <a:gd name="T30" fmla="*/ 499 w 639"/>
                <a:gd name="T31" fmla="*/ 118 h 525"/>
                <a:gd name="T32" fmla="*/ 561 w 639"/>
                <a:gd name="T33" fmla="*/ 207 h 525"/>
                <a:gd name="T34" fmla="*/ 599 w 639"/>
                <a:gd name="T35" fmla="*/ 225 h 525"/>
                <a:gd name="T36" fmla="*/ 619 w 639"/>
                <a:gd name="T37" fmla="*/ 235 h 525"/>
                <a:gd name="T38" fmla="*/ 632 w 639"/>
                <a:gd name="T39" fmla="*/ 261 h 525"/>
                <a:gd name="T40" fmla="*/ 639 w 639"/>
                <a:gd name="T41" fmla="*/ 314 h 525"/>
                <a:gd name="T42" fmla="*/ 613 w 639"/>
                <a:gd name="T43" fmla="*/ 352 h 525"/>
                <a:gd name="T44" fmla="*/ 595 w 639"/>
                <a:gd name="T45" fmla="*/ 351 h 525"/>
                <a:gd name="T46" fmla="*/ 604 w 639"/>
                <a:gd name="T47" fmla="*/ 380 h 525"/>
                <a:gd name="T48" fmla="*/ 545 w 639"/>
                <a:gd name="T49" fmla="*/ 391 h 525"/>
                <a:gd name="T50" fmla="*/ 532 w 639"/>
                <a:gd name="T51" fmla="*/ 476 h 525"/>
                <a:gd name="T52" fmla="*/ 427 w 639"/>
                <a:gd name="T53" fmla="*/ 514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39" h="525">
                  <a:moveTo>
                    <a:pt x="427" y="514"/>
                  </a:moveTo>
                  <a:lnTo>
                    <a:pt x="258" y="525"/>
                  </a:lnTo>
                  <a:lnTo>
                    <a:pt x="173" y="506"/>
                  </a:lnTo>
                  <a:lnTo>
                    <a:pt x="86" y="469"/>
                  </a:lnTo>
                  <a:lnTo>
                    <a:pt x="51" y="352"/>
                  </a:lnTo>
                  <a:lnTo>
                    <a:pt x="19" y="316"/>
                  </a:lnTo>
                  <a:lnTo>
                    <a:pt x="0" y="178"/>
                  </a:lnTo>
                  <a:lnTo>
                    <a:pt x="0" y="153"/>
                  </a:lnTo>
                  <a:lnTo>
                    <a:pt x="72" y="144"/>
                  </a:lnTo>
                  <a:lnTo>
                    <a:pt x="94" y="74"/>
                  </a:lnTo>
                  <a:lnTo>
                    <a:pt x="195" y="51"/>
                  </a:lnTo>
                  <a:lnTo>
                    <a:pt x="268" y="4"/>
                  </a:lnTo>
                  <a:lnTo>
                    <a:pt x="360" y="0"/>
                  </a:lnTo>
                  <a:lnTo>
                    <a:pt x="408" y="43"/>
                  </a:lnTo>
                  <a:lnTo>
                    <a:pt x="461" y="137"/>
                  </a:lnTo>
                  <a:lnTo>
                    <a:pt x="499" y="118"/>
                  </a:lnTo>
                  <a:lnTo>
                    <a:pt x="561" y="207"/>
                  </a:lnTo>
                  <a:lnTo>
                    <a:pt x="599" y="225"/>
                  </a:lnTo>
                  <a:lnTo>
                    <a:pt x="619" y="235"/>
                  </a:lnTo>
                  <a:lnTo>
                    <a:pt x="632" y="261"/>
                  </a:lnTo>
                  <a:lnTo>
                    <a:pt x="639" y="314"/>
                  </a:lnTo>
                  <a:lnTo>
                    <a:pt x="613" y="352"/>
                  </a:lnTo>
                  <a:lnTo>
                    <a:pt x="595" y="351"/>
                  </a:lnTo>
                  <a:lnTo>
                    <a:pt x="604" y="380"/>
                  </a:lnTo>
                  <a:lnTo>
                    <a:pt x="545" y="391"/>
                  </a:lnTo>
                  <a:lnTo>
                    <a:pt x="532" y="476"/>
                  </a:lnTo>
                  <a:lnTo>
                    <a:pt x="427" y="514"/>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84" name="Freeform 68"/>
            <p:cNvSpPr>
              <a:spLocks/>
            </p:cNvSpPr>
            <p:nvPr/>
          </p:nvSpPr>
          <p:spPr bwMode="auto">
            <a:xfrm>
              <a:off x="1812171" y="2950262"/>
              <a:ext cx="421754" cy="386191"/>
            </a:xfrm>
            <a:custGeom>
              <a:avLst/>
              <a:gdLst>
                <a:gd name="T0" fmla="*/ 26 w 671"/>
                <a:gd name="T1" fmla="*/ 152 h 614"/>
                <a:gd name="T2" fmla="*/ 0 w 671"/>
                <a:gd name="T3" fmla="*/ 81 h 614"/>
                <a:gd name="T4" fmla="*/ 11 w 671"/>
                <a:gd name="T5" fmla="*/ 0 h 614"/>
                <a:gd name="T6" fmla="*/ 98 w 671"/>
                <a:gd name="T7" fmla="*/ 37 h 614"/>
                <a:gd name="T8" fmla="*/ 186 w 671"/>
                <a:gd name="T9" fmla="*/ 56 h 614"/>
                <a:gd name="T10" fmla="*/ 352 w 671"/>
                <a:gd name="T11" fmla="*/ 45 h 614"/>
                <a:gd name="T12" fmla="*/ 457 w 671"/>
                <a:gd name="T13" fmla="*/ 7 h 614"/>
                <a:gd name="T14" fmla="*/ 528 w 671"/>
                <a:gd name="T15" fmla="*/ 37 h 614"/>
                <a:gd name="T16" fmla="*/ 576 w 671"/>
                <a:gd name="T17" fmla="*/ 66 h 614"/>
                <a:gd name="T18" fmla="*/ 564 w 671"/>
                <a:gd name="T19" fmla="*/ 126 h 614"/>
                <a:gd name="T20" fmla="*/ 561 w 671"/>
                <a:gd name="T21" fmla="*/ 176 h 614"/>
                <a:gd name="T22" fmla="*/ 571 w 671"/>
                <a:gd name="T23" fmla="*/ 200 h 614"/>
                <a:gd name="T24" fmla="*/ 650 w 671"/>
                <a:gd name="T25" fmla="*/ 230 h 614"/>
                <a:gd name="T26" fmla="*/ 667 w 671"/>
                <a:gd name="T27" fmla="*/ 243 h 614"/>
                <a:gd name="T28" fmla="*/ 671 w 671"/>
                <a:gd name="T29" fmla="*/ 272 h 614"/>
                <a:gd name="T30" fmla="*/ 654 w 671"/>
                <a:gd name="T31" fmla="*/ 290 h 614"/>
                <a:gd name="T32" fmla="*/ 634 w 671"/>
                <a:gd name="T33" fmla="*/ 332 h 614"/>
                <a:gd name="T34" fmla="*/ 590 w 671"/>
                <a:gd name="T35" fmla="*/ 302 h 614"/>
                <a:gd name="T36" fmla="*/ 547 w 671"/>
                <a:gd name="T37" fmla="*/ 327 h 614"/>
                <a:gd name="T38" fmla="*/ 526 w 671"/>
                <a:gd name="T39" fmla="*/ 307 h 614"/>
                <a:gd name="T40" fmla="*/ 509 w 671"/>
                <a:gd name="T41" fmla="*/ 320 h 614"/>
                <a:gd name="T42" fmla="*/ 518 w 671"/>
                <a:gd name="T43" fmla="*/ 338 h 614"/>
                <a:gd name="T44" fmla="*/ 497 w 671"/>
                <a:gd name="T45" fmla="*/ 400 h 614"/>
                <a:gd name="T46" fmla="*/ 473 w 671"/>
                <a:gd name="T47" fmla="*/ 427 h 614"/>
                <a:gd name="T48" fmla="*/ 478 w 671"/>
                <a:gd name="T49" fmla="*/ 448 h 614"/>
                <a:gd name="T50" fmla="*/ 425 w 671"/>
                <a:gd name="T51" fmla="*/ 481 h 614"/>
                <a:gd name="T52" fmla="*/ 406 w 671"/>
                <a:gd name="T53" fmla="*/ 456 h 614"/>
                <a:gd name="T54" fmla="*/ 358 w 671"/>
                <a:gd name="T55" fmla="*/ 463 h 614"/>
                <a:gd name="T56" fmla="*/ 357 w 671"/>
                <a:gd name="T57" fmla="*/ 493 h 614"/>
                <a:gd name="T58" fmla="*/ 322 w 671"/>
                <a:gd name="T59" fmla="*/ 495 h 614"/>
                <a:gd name="T60" fmla="*/ 289 w 671"/>
                <a:gd name="T61" fmla="*/ 528 h 614"/>
                <a:gd name="T62" fmla="*/ 251 w 671"/>
                <a:gd name="T63" fmla="*/ 544 h 614"/>
                <a:gd name="T64" fmla="*/ 229 w 671"/>
                <a:gd name="T65" fmla="*/ 560 h 614"/>
                <a:gd name="T66" fmla="*/ 187 w 671"/>
                <a:gd name="T67" fmla="*/ 614 h 614"/>
                <a:gd name="T68" fmla="*/ 127 w 671"/>
                <a:gd name="T69" fmla="*/ 602 h 614"/>
                <a:gd name="T70" fmla="*/ 125 w 671"/>
                <a:gd name="T71" fmla="*/ 586 h 614"/>
                <a:gd name="T72" fmla="*/ 174 w 671"/>
                <a:gd name="T73" fmla="*/ 508 h 614"/>
                <a:gd name="T74" fmla="*/ 104 w 671"/>
                <a:gd name="T75" fmla="*/ 414 h 614"/>
                <a:gd name="T76" fmla="*/ 83 w 671"/>
                <a:gd name="T77" fmla="*/ 420 h 614"/>
                <a:gd name="T78" fmla="*/ 31 w 671"/>
                <a:gd name="T79" fmla="*/ 398 h 614"/>
                <a:gd name="T80" fmla="*/ 16 w 671"/>
                <a:gd name="T81" fmla="*/ 321 h 614"/>
                <a:gd name="T82" fmla="*/ 39 w 671"/>
                <a:gd name="T83" fmla="*/ 267 h 614"/>
                <a:gd name="T84" fmla="*/ 7 w 671"/>
                <a:gd name="T85" fmla="*/ 209 h 614"/>
                <a:gd name="T86" fmla="*/ 26 w 671"/>
                <a:gd name="T87" fmla="*/ 152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71" h="614">
                  <a:moveTo>
                    <a:pt x="26" y="152"/>
                  </a:moveTo>
                  <a:lnTo>
                    <a:pt x="0" y="81"/>
                  </a:lnTo>
                  <a:lnTo>
                    <a:pt x="11" y="0"/>
                  </a:lnTo>
                  <a:lnTo>
                    <a:pt x="98" y="37"/>
                  </a:lnTo>
                  <a:lnTo>
                    <a:pt x="186" y="56"/>
                  </a:lnTo>
                  <a:lnTo>
                    <a:pt x="352" y="45"/>
                  </a:lnTo>
                  <a:lnTo>
                    <a:pt x="457" y="7"/>
                  </a:lnTo>
                  <a:lnTo>
                    <a:pt x="528" y="37"/>
                  </a:lnTo>
                  <a:lnTo>
                    <a:pt x="576" y="66"/>
                  </a:lnTo>
                  <a:lnTo>
                    <a:pt x="564" y="126"/>
                  </a:lnTo>
                  <a:lnTo>
                    <a:pt x="561" y="176"/>
                  </a:lnTo>
                  <a:lnTo>
                    <a:pt x="571" y="200"/>
                  </a:lnTo>
                  <a:lnTo>
                    <a:pt x="650" y="230"/>
                  </a:lnTo>
                  <a:lnTo>
                    <a:pt x="667" y="243"/>
                  </a:lnTo>
                  <a:lnTo>
                    <a:pt x="671" y="272"/>
                  </a:lnTo>
                  <a:lnTo>
                    <a:pt x="654" y="290"/>
                  </a:lnTo>
                  <a:lnTo>
                    <a:pt x="634" y="332"/>
                  </a:lnTo>
                  <a:lnTo>
                    <a:pt x="590" y="302"/>
                  </a:lnTo>
                  <a:lnTo>
                    <a:pt x="547" y="327"/>
                  </a:lnTo>
                  <a:lnTo>
                    <a:pt x="526" y="307"/>
                  </a:lnTo>
                  <a:lnTo>
                    <a:pt x="509" y="320"/>
                  </a:lnTo>
                  <a:lnTo>
                    <a:pt x="518" y="338"/>
                  </a:lnTo>
                  <a:lnTo>
                    <a:pt x="497" y="400"/>
                  </a:lnTo>
                  <a:lnTo>
                    <a:pt x="473" y="427"/>
                  </a:lnTo>
                  <a:lnTo>
                    <a:pt x="478" y="448"/>
                  </a:lnTo>
                  <a:lnTo>
                    <a:pt x="425" y="481"/>
                  </a:lnTo>
                  <a:lnTo>
                    <a:pt x="406" y="456"/>
                  </a:lnTo>
                  <a:lnTo>
                    <a:pt x="358" y="463"/>
                  </a:lnTo>
                  <a:lnTo>
                    <a:pt x="357" y="493"/>
                  </a:lnTo>
                  <a:lnTo>
                    <a:pt x="322" y="495"/>
                  </a:lnTo>
                  <a:lnTo>
                    <a:pt x="289" y="528"/>
                  </a:lnTo>
                  <a:lnTo>
                    <a:pt x="251" y="544"/>
                  </a:lnTo>
                  <a:lnTo>
                    <a:pt x="229" y="560"/>
                  </a:lnTo>
                  <a:lnTo>
                    <a:pt x="187" y="614"/>
                  </a:lnTo>
                  <a:lnTo>
                    <a:pt x="127" y="602"/>
                  </a:lnTo>
                  <a:lnTo>
                    <a:pt x="125" y="586"/>
                  </a:lnTo>
                  <a:lnTo>
                    <a:pt x="174" y="508"/>
                  </a:lnTo>
                  <a:lnTo>
                    <a:pt x="104" y="414"/>
                  </a:lnTo>
                  <a:lnTo>
                    <a:pt x="83" y="420"/>
                  </a:lnTo>
                  <a:lnTo>
                    <a:pt x="31" y="398"/>
                  </a:lnTo>
                  <a:lnTo>
                    <a:pt x="16" y="321"/>
                  </a:lnTo>
                  <a:lnTo>
                    <a:pt x="39" y="267"/>
                  </a:lnTo>
                  <a:lnTo>
                    <a:pt x="7" y="209"/>
                  </a:lnTo>
                  <a:lnTo>
                    <a:pt x="26" y="152"/>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85" name="Freeform 69"/>
            <p:cNvSpPr>
              <a:spLocks/>
            </p:cNvSpPr>
            <p:nvPr/>
          </p:nvSpPr>
          <p:spPr bwMode="auto">
            <a:xfrm>
              <a:off x="1349298" y="2929146"/>
              <a:ext cx="487323" cy="322288"/>
            </a:xfrm>
            <a:custGeom>
              <a:avLst/>
              <a:gdLst>
                <a:gd name="T0" fmla="*/ 197 w 776"/>
                <a:gd name="T1" fmla="*/ 18 h 513"/>
                <a:gd name="T2" fmla="*/ 376 w 776"/>
                <a:gd name="T3" fmla="*/ 0 h 513"/>
                <a:gd name="T4" fmla="*/ 448 w 776"/>
                <a:gd name="T5" fmla="*/ 42 h 513"/>
                <a:gd name="T6" fmla="*/ 515 w 776"/>
                <a:gd name="T7" fmla="*/ 59 h 513"/>
                <a:gd name="T8" fmla="*/ 643 w 776"/>
                <a:gd name="T9" fmla="*/ 36 h 513"/>
                <a:gd name="T10" fmla="*/ 748 w 776"/>
                <a:gd name="T11" fmla="*/ 35 h 513"/>
                <a:gd name="T12" fmla="*/ 737 w 776"/>
                <a:gd name="T13" fmla="*/ 114 h 513"/>
                <a:gd name="T14" fmla="*/ 761 w 776"/>
                <a:gd name="T15" fmla="*/ 185 h 513"/>
                <a:gd name="T16" fmla="*/ 746 w 776"/>
                <a:gd name="T17" fmla="*/ 244 h 513"/>
                <a:gd name="T18" fmla="*/ 776 w 776"/>
                <a:gd name="T19" fmla="*/ 303 h 513"/>
                <a:gd name="T20" fmla="*/ 753 w 776"/>
                <a:gd name="T21" fmla="*/ 355 h 513"/>
                <a:gd name="T22" fmla="*/ 767 w 776"/>
                <a:gd name="T23" fmla="*/ 432 h 513"/>
                <a:gd name="T24" fmla="*/ 745 w 776"/>
                <a:gd name="T25" fmla="*/ 462 h 513"/>
                <a:gd name="T26" fmla="*/ 715 w 776"/>
                <a:gd name="T27" fmla="*/ 454 h 513"/>
                <a:gd name="T28" fmla="*/ 689 w 776"/>
                <a:gd name="T29" fmla="*/ 491 h 513"/>
                <a:gd name="T30" fmla="*/ 658 w 776"/>
                <a:gd name="T31" fmla="*/ 462 h 513"/>
                <a:gd name="T32" fmla="*/ 607 w 776"/>
                <a:gd name="T33" fmla="*/ 472 h 513"/>
                <a:gd name="T34" fmla="*/ 565 w 776"/>
                <a:gd name="T35" fmla="*/ 454 h 513"/>
                <a:gd name="T36" fmla="*/ 538 w 776"/>
                <a:gd name="T37" fmla="*/ 488 h 513"/>
                <a:gd name="T38" fmla="*/ 495 w 776"/>
                <a:gd name="T39" fmla="*/ 472 h 513"/>
                <a:gd name="T40" fmla="*/ 467 w 776"/>
                <a:gd name="T41" fmla="*/ 503 h 513"/>
                <a:gd name="T42" fmla="*/ 429 w 776"/>
                <a:gd name="T43" fmla="*/ 472 h 513"/>
                <a:gd name="T44" fmla="*/ 408 w 776"/>
                <a:gd name="T45" fmla="*/ 486 h 513"/>
                <a:gd name="T46" fmla="*/ 327 w 776"/>
                <a:gd name="T47" fmla="*/ 500 h 513"/>
                <a:gd name="T48" fmla="*/ 275 w 776"/>
                <a:gd name="T49" fmla="*/ 498 h 513"/>
                <a:gd name="T50" fmla="*/ 263 w 776"/>
                <a:gd name="T51" fmla="*/ 513 h 513"/>
                <a:gd name="T52" fmla="*/ 106 w 776"/>
                <a:gd name="T53" fmla="*/ 399 h 513"/>
                <a:gd name="T54" fmla="*/ 66 w 776"/>
                <a:gd name="T55" fmla="*/ 391 h 513"/>
                <a:gd name="T56" fmla="*/ 0 w 776"/>
                <a:gd name="T57" fmla="*/ 329 h 513"/>
                <a:gd name="T58" fmla="*/ 10 w 776"/>
                <a:gd name="T59" fmla="*/ 296 h 513"/>
                <a:gd name="T60" fmla="*/ 9 w 776"/>
                <a:gd name="T61" fmla="*/ 270 h 513"/>
                <a:gd name="T62" fmla="*/ 46 w 776"/>
                <a:gd name="T63" fmla="*/ 245 h 513"/>
                <a:gd name="T64" fmla="*/ 36 w 776"/>
                <a:gd name="T65" fmla="*/ 206 h 513"/>
                <a:gd name="T66" fmla="*/ 36 w 776"/>
                <a:gd name="T67" fmla="*/ 169 h 513"/>
                <a:gd name="T68" fmla="*/ 90 w 776"/>
                <a:gd name="T69" fmla="*/ 134 h 513"/>
                <a:gd name="T70" fmla="*/ 130 w 776"/>
                <a:gd name="T71" fmla="*/ 122 h 513"/>
                <a:gd name="T72" fmla="*/ 137 w 776"/>
                <a:gd name="T73" fmla="*/ 102 h 513"/>
                <a:gd name="T74" fmla="*/ 151 w 776"/>
                <a:gd name="T75" fmla="*/ 73 h 513"/>
                <a:gd name="T76" fmla="*/ 131 w 776"/>
                <a:gd name="T77" fmla="*/ 42 h 513"/>
                <a:gd name="T78" fmla="*/ 197 w 776"/>
                <a:gd name="T79" fmla="*/ 18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76" h="513">
                  <a:moveTo>
                    <a:pt x="197" y="18"/>
                  </a:moveTo>
                  <a:lnTo>
                    <a:pt x="376" y="0"/>
                  </a:lnTo>
                  <a:lnTo>
                    <a:pt x="448" y="42"/>
                  </a:lnTo>
                  <a:lnTo>
                    <a:pt x="515" y="59"/>
                  </a:lnTo>
                  <a:lnTo>
                    <a:pt x="643" y="36"/>
                  </a:lnTo>
                  <a:lnTo>
                    <a:pt x="748" y="35"/>
                  </a:lnTo>
                  <a:lnTo>
                    <a:pt x="737" y="114"/>
                  </a:lnTo>
                  <a:lnTo>
                    <a:pt x="761" y="185"/>
                  </a:lnTo>
                  <a:lnTo>
                    <a:pt x="746" y="244"/>
                  </a:lnTo>
                  <a:lnTo>
                    <a:pt x="776" y="303"/>
                  </a:lnTo>
                  <a:lnTo>
                    <a:pt x="753" y="355"/>
                  </a:lnTo>
                  <a:lnTo>
                    <a:pt x="767" y="432"/>
                  </a:lnTo>
                  <a:lnTo>
                    <a:pt x="745" y="462"/>
                  </a:lnTo>
                  <a:lnTo>
                    <a:pt x="715" y="454"/>
                  </a:lnTo>
                  <a:lnTo>
                    <a:pt x="689" y="491"/>
                  </a:lnTo>
                  <a:lnTo>
                    <a:pt x="658" y="462"/>
                  </a:lnTo>
                  <a:lnTo>
                    <a:pt x="607" y="472"/>
                  </a:lnTo>
                  <a:lnTo>
                    <a:pt x="565" y="454"/>
                  </a:lnTo>
                  <a:lnTo>
                    <a:pt x="538" y="488"/>
                  </a:lnTo>
                  <a:lnTo>
                    <a:pt x="495" y="472"/>
                  </a:lnTo>
                  <a:lnTo>
                    <a:pt x="467" y="503"/>
                  </a:lnTo>
                  <a:lnTo>
                    <a:pt x="429" y="472"/>
                  </a:lnTo>
                  <a:lnTo>
                    <a:pt x="408" y="486"/>
                  </a:lnTo>
                  <a:lnTo>
                    <a:pt x="327" y="500"/>
                  </a:lnTo>
                  <a:lnTo>
                    <a:pt x="275" y="498"/>
                  </a:lnTo>
                  <a:lnTo>
                    <a:pt x="263" y="513"/>
                  </a:lnTo>
                  <a:lnTo>
                    <a:pt x="106" y="399"/>
                  </a:lnTo>
                  <a:lnTo>
                    <a:pt x="66" y="391"/>
                  </a:lnTo>
                  <a:lnTo>
                    <a:pt x="0" y="329"/>
                  </a:lnTo>
                  <a:lnTo>
                    <a:pt x="10" y="296"/>
                  </a:lnTo>
                  <a:lnTo>
                    <a:pt x="9" y="270"/>
                  </a:lnTo>
                  <a:lnTo>
                    <a:pt x="46" y="245"/>
                  </a:lnTo>
                  <a:lnTo>
                    <a:pt x="36" y="206"/>
                  </a:lnTo>
                  <a:lnTo>
                    <a:pt x="36" y="169"/>
                  </a:lnTo>
                  <a:lnTo>
                    <a:pt x="90" y="134"/>
                  </a:lnTo>
                  <a:lnTo>
                    <a:pt x="130" y="122"/>
                  </a:lnTo>
                  <a:lnTo>
                    <a:pt x="137" y="102"/>
                  </a:lnTo>
                  <a:lnTo>
                    <a:pt x="151" y="73"/>
                  </a:lnTo>
                  <a:lnTo>
                    <a:pt x="131" y="42"/>
                  </a:lnTo>
                  <a:lnTo>
                    <a:pt x="197" y="18"/>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grpSp>
          <p:nvGrpSpPr>
            <p:cNvPr id="86" name="85 Grupo"/>
            <p:cNvGrpSpPr/>
            <p:nvPr/>
          </p:nvGrpSpPr>
          <p:grpSpPr>
            <a:xfrm>
              <a:off x="2430632" y="2006178"/>
              <a:ext cx="619017" cy="660692"/>
              <a:chOff x="3228826" y="3495441"/>
              <a:chExt cx="924075" cy="986288"/>
            </a:xfrm>
            <a:gradFill>
              <a:gsLst>
                <a:gs pos="0">
                  <a:srgbClr val="6777C5">
                    <a:lumMod val="64000"/>
                  </a:srgbClr>
                </a:gs>
                <a:gs pos="100000">
                  <a:srgbClr val="6777C5"/>
                </a:gs>
              </a:gsLst>
              <a:lin ang="16200000" scaled="0"/>
            </a:gradFill>
            <a:effectLst>
              <a:outerShdw blurRad="50800" dist="25400" dir="2700000" algn="tl" rotWithShape="0">
                <a:schemeClr val="tx1">
                  <a:alpha val="40000"/>
                </a:schemeClr>
              </a:outerShdw>
            </a:effectLst>
          </p:grpSpPr>
          <p:sp>
            <p:nvSpPr>
              <p:cNvPr id="126" name="Freeform 60"/>
              <p:cNvSpPr>
                <a:spLocks/>
              </p:cNvSpPr>
              <p:nvPr/>
            </p:nvSpPr>
            <p:spPr bwMode="auto">
              <a:xfrm>
                <a:off x="3256200" y="3495441"/>
                <a:ext cx="426368" cy="651995"/>
              </a:xfrm>
              <a:custGeom>
                <a:avLst/>
                <a:gdLst>
                  <a:gd name="T0" fmla="*/ 77 w 455"/>
                  <a:gd name="T1" fmla="*/ 65 h 695"/>
                  <a:gd name="T2" fmla="*/ 143 w 455"/>
                  <a:gd name="T3" fmla="*/ 244 h 695"/>
                  <a:gd name="T4" fmla="*/ 102 w 455"/>
                  <a:gd name="T5" fmla="*/ 264 h 695"/>
                  <a:gd name="T6" fmla="*/ 118 w 455"/>
                  <a:gd name="T7" fmla="*/ 311 h 695"/>
                  <a:gd name="T8" fmla="*/ 125 w 455"/>
                  <a:gd name="T9" fmla="*/ 358 h 695"/>
                  <a:gd name="T10" fmla="*/ 119 w 455"/>
                  <a:gd name="T11" fmla="*/ 389 h 695"/>
                  <a:gd name="T12" fmla="*/ 64 w 455"/>
                  <a:gd name="T13" fmla="*/ 466 h 695"/>
                  <a:gd name="T14" fmla="*/ 8 w 455"/>
                  <a:gd name="T15" fmla="*/ 527 h 695"/>
                  <a:gd name="T16" fmla="*/ 12 w 455"/>
                  <a:gd name="T17" fmla="*/ 546 h 695"/>
                  <a:gd name="T18" fmla="*/ 34 w 455"/>
                  <a:gd name="T19" fmla="*/ 565 h 695"/>
                  <a:gd name="T20" fmla="*/ 13 w 455"/>
                  <a:gd name="T21" fmla="*/ 598 h 695"/>
                  <a:gd name="T22" fmla="*/ 0 w 455"/>
                  <a:gd name="T23" fmla="*/ 631 h 695"/>
                  <a:gd name="T24" fmla="*/ 34 w 455"/>
                  <a:gd name="T25" fmla="*/ 695 h 695"/>
                  <a:gd name="T26" fmla="*/ 137 w 455"/>
                  <a:gd name="T27" fmla="*/ 663 h 695"/>
                  <a:gd name="T28" fmla="*/ 242 w 455"/>
                  <a:gd name="T29" fmla="*/ 610 h 695"/>
                  <a:gd name="T30" fmla="*/ 379 w 455"/>
                  <a:gd name="T31" fmla="*/ 562 h 695"/>
                  <a:gd name="T32" fmla="*/ 446 w 455"/>
                  <a:gd name="T33" fmla="*/ 466 h 695"/>
                  <a:gd name="T34" fmla="*/ 448 w 455"/>
                  <a:gd name="T35" fmla="*/ 126 h 695"/>
                  <a:gd name="T36" fmla="*/ 455 w 455"/>
                  <a:gd name="T37" fmla="*/ 84 h 695"/>
                  <a:gd name="T38" fmla="*/ 426 w 455"/>
                  <a:gd name="T39" fmla="*/ 79 h 695"/>
                  <a:gd name="T40" fmla="*/ 401 w 455"/>
                  <a:gd name="T41" fmla="*/ 69 h 695"/>
                  <a:gd name="T42" fmla="*/ 359 w 455"/>
                  <a:gd name="T43" fmla="*/ 60 h 695"/>
                  <a:gd name="T44" fmla="*/ 339 w 455"/>
                  <a:gd name="T45" fmla="*/ 69 h 695"/>
                  <a:gd name="T46" fmla="*/ 306 w 455"/>
                  <a:gd name="T47" fmla="*/ 57 h 695"/>
                  <a:gd name="T48" fmla="*/ 244 w 455"/>
                  <a:gd name="T49" fmla="*/ 29 h 695"/>
                  <a:gd name="T50" fmla="*/ 198 w 455"/>
                  <a:gd name="T51" fmla="*/ 29 h 695"/>
                  <a:gd name="T52" fmla="*/ 160 w 455"/>
                  <a:gd name="T53" fmla="*/ 13 h 695"/>
                  <a:gd name="T54" fmla="*/ 135 w 455"/>
                  <a:gd name="T55" fmla="*/ 0 h 695"/>
                  <a:gd name="T56" fmla="*/ 109 w 455"/>
                  <a:gd name="T57" fmla="*/ 7 h 695"/>
                  <a:gd name="T58" fmla="*/ 97 w 455"/>
                  <a:gd name="T59" fmla="*/ 25 h 695"/>
                  <a:gd name="T60" fmla="*/ 77 w 455"/>
                  <a:gd name="T61" fmla="*/ 6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5" h="695">
                    <a:moveTo>
                      <a:pt x="77" y="65"/>
                    </a:moveTo>
                    <a:lnTo>
                      <a:pt x="143" y="244"/>
                    </a:lnTo>
                    <a:lnTo>
                      <a:pt x="102" y="264"/>
                    </a:lnTo>
                    <a:lnTo>
                      <a:pt x="118" y="311"/>
                    </a:lnTo>
                    <a:lnTo>
                      <a:pt x="125" y="358"/>
                    </a:lnTo>
                    <a:lnTo>
                      <a:pt x="119" y="389"/>
                    </a:lnTo>
                    <a:lnTo>
                      <a:pt x="64" y="466"/>
                    </a:lnTo>
                    <a:lnTo>
                      <a:pt x="8" y="527"/>
                    </a:lnTo>
                    <a:lnTo>
                      <a:pt x="12" y="546"/>
                    </a:lnTo>
                    <a:lnTo>
                      <a:pt x="34" y="565"/>
                    </a:lnTo>
                    <a:lnTo>
                      <a:pt x="13" y="598"/>
                    </a:lnTo>
                    <a:lnTo>
                      <a:pt x="0" y="631"/>
                    </a:lnTo>
                    <a:lnTo>
                      <a:pt x="34" y="695"/>
                    </a:lnTo>
                    <a:lnTo>
                      <a:pt x="137" y="663"/>
                    </a:lnTo>
                    <a:lnTo>
                      <a:pt x="242" y="610"/>
                    </a:lnTo>
                    <a:lnTo>
                      <a:pt x="379" y="562"/>
                    </a:lnTo>
                    <a:lnTo>
                      <a:pt x="446" y="466"/>
                    </a:lnTo>
                    <a:lnTo>
                      <a:pt x="448" y="126"/>
                    </a:lnTo>
                    <a:lnTo>
                      <a:pt x="455" y="84"/>
                    </a:lnTo>
                    <a:lnTo>
                      <a:pt x="426" y="79"/>
                    </a:lnTo>
                    <a:lnTo>
                      <a:pt x="401" y="69"/>
                    </a:lnTo>
                    <a:lnTo>
                      <a:pt x="359" y="60"/>
                    </a:lnTo>
                    <a:lnTo>
                      <a:pt x="339" y="69"/>
                    </a:lnTo>
                    <a:lnTo>
                      <a:pt x="306" y="57"/>
                    </a:lnTo>
                    <a:lnTo>
                      <a:pt x="244" y="29"/>
                    </a:lnTo>
                    <a:lnTo>
                      <a:pt x="198" y="29"/>
                    </a:lnTo>
                    <a:lnTo>
                      <a:pt x="160" y="13"/>
                    </a:lnTo>
                    <a:lnTo>
                      <a:pt x="135" y="0"/>
                    </a:lnTo>
                    <a:lnTo>
                      <a:pt x="109" y="7"/>
                    </a:lnTo>
                    <a:lnTo>
                      <a:pt x="97" y="25"/>
                    </a:lnTo>
                    <a:lnTo>
                      <a:pt x="77" y="65"/>
                    </a:lnTo>
                    <a:close/>
                  </a:path>
                </a:pathLst>
              </a:custGeom>
              <a:grpFill/>
              <a:ln w="12700">
                <a:solidFill>
                  <a:srgbClr val="6777C5"/>
                </a:solidFill>
                <a:headEnd/>
                <a:tailEnd/>
              </a:ln>
              <a:effectLst/>
            </p:spPr>
            <p:style>
              <a:lnRef idx="1">
                <a:schemeClr val="accent1"/>
              </a:lnRef>
              <a:fillRef idx="3">
                <a:schemeClr val="accent1"/>
              </a:fillRef>
              <a:effectRef idx="2">
                <a:schemeClr val="accent1"/>
              </a:effectRef>
              <a:fontRef idx="minor">
                <a:schemeClr val="lt1"/>
              </a:fontRef>
            </p:style>
            <p:txBody>
              <a:bodyPr/>
              <a:lstStyle/>
              <a:p>
                <a:endParaRPr lang="es-ES"/>
              </a:p>
            </p:txBody>
          </p:sp>
          <p:sp>
            <p:nvSpPr>
              <p:cNvPr id="127" name="Freeform 61"/>
              <p:cNvSpPr>
                <a:spLocks/>
              </p:cNvSpPr>
              <p:nvPr/>
            </p:nvSpPr>
            <p:spPr bwMode="auto">
              <a:xfrm>
                <a:off x="3228826" y="4023839"/>
                <a:ext cx="435493" cy="457890"/>
              </a:xfrm>
              <a:custGeom>
                <a:avLst/>
                <a:gdLst>
                  <a:gd name="T0" fmla="*/ 277 w 464"/>
                  <a:gd name="T1" fmla="*/ 46 h 488"/>
                  <a:gd name="T2" fmla="*/ 162 w 464"/>
                  <a:gd name="T3" fmla="*/ 102 h 488"/>
                  <a:gd name="T4" fmla="*/ 63 w 464"/>
                  <a:gd name="T5" fmla="*/ 132 h 488"/>
                  <a:gd name="T6" fmla="*/ 41 w 464"/>
                  <a:gd name="T7" fmla="*/ 190 h 488"/>
                  <a:gd name="T8" fmla="*/ 15 w 464"/>
                  <a:gd name="T9" fmla="*/ 212 h 488"/>
                  <a:gd name="T10" fmla="*/ 25 w 464"/>
                  <a:gd name="T11" fmla="*/ 251 h 488"/>
                  <a:gd name="T12" fmla="*/ 25 w 464"/>
                  <a:gd name="T13" fmla="*/ 289 h 488"/>
                  <a:gd name="T14" fmla="*/ 10 w 464"/>
                  <a:gd name="T15" fmla="*/ 315 h 488"/>
                  <a:gd name="T16" fmla="*/ 15 w 464"/>
                  <a:gd name="T17" fmla="*/ 343 h 488"/>
                  <a:gd name="T18" fmla="*/ 0 w 464"/>
                  <a:gd name="T19" fmla="*/ 366 h 488"/>
                  <a:gd name="T20" fmla="*/ 19 w 464"/>
                  <a:gd name="T21" fmla="*/ 391 h 488"/>
                  <a:gd name="T22" fmla="*/ 41 w 464"/>
                  <a:gd name="T23" fmla="*/ 387 h 488"/>
                  <a:gd name="T24" fmla="*/ 41 w 464"/>
                  <a:gd name="T25" fmla="*/ 427 h 488"/>
                  <a:gd name="T26" fmla="*/ 55 w 464"/>
                  <a:gd name="T27" fmla="*/ 443 h 488"/>
                  <a:gd name="T28" fmla="*/ 71 w 464"/>
                  <a:gd name="T29" fmla="*/ 422 h 488"/>
                  <a:gd name="T30" fmla="*/ 88 w 464"/>
                  <a:gd name="T31" fmla="*/ 427 h 488"/>
                  <a:gd name="T32" fmla="*/ 98 w 464"/>
                  <a:gd name="T33" fmla="*/ 452 h 488"/>
                  <a:gd name="T34" fmla="*/ 109 w 464"/>
                  <a:gd name="T35" fmla="*/ 467 h 488"/>
                  <a:gd name="T36" fmla="*/ 109 w 464"/>
                  <a:gd name="T37" fmla="*/ 488 h 488"/>
                  <a:gd name="T38" fmla="*/ 150 w 464"/>
                  <a:gd name="T39" fmla="*/ 427 h 488"/>
                  <a:gd name="T40" fmla="*/ 150 w 464"/>
                  <a:gd name="T41" fmla="*/ 412 h 488"/>
                  <a:gd name="T42" fmla="*/ 172 w 464"/>
                  <a:gd name="T43" fmla="*/ 397 h 488"/>
                  <a:gd name="T44" fmla="*/ 207 w 464"/>
                  <a:gd name="T45" fmla="*/ 416 h 488"/>
                  <a:gd name="T46" fmla="*/ 227 w 464"/>
                  <a:gd name="T47" fmla="*/ 380 h 488"/>
                  <a:gd name="T48" fmla="*/ 244 w 464"/>
                  <a:gd name="T49" fmla="*/ 361 h 488"/>
                  <a:gd name="T50" fmla="*/ 239 w 464"/>
                  <a:gd name="T51" fmla="*/ 339 h 488"/>
                  <a:gd name="T52" fmla="*/ 227 w 464"/>
                  <a:gd name="T53" fmla="*/ 339 h 488"/>
                  <a:gd name="T54" fmla="*/ 197 w 464"/>
                  <a:gd name="T55" fmla="*/ 317 h 488"/>
                  <a:gd name="T56" fmla="*/ 222 w 464"/>
                  <a:gd name="T57" fmla="*/ 303 h 488"/>
                  <a:gd name="T58" fmla="*/ 288 w 464"/>
                  <a:gd name="T59" fmla="*/ 230 h 488"/>
                  <a:gd name="T60" fmla="*/ 346 w 464"/>
                  <a:gd name="T61" fmla="*/ 205 h 488"/>
                  <a:gd name="T62" fmla="*/ 464 w 464"/>
                  <a:gd name="T63" fmla="*/ 154 h 488"/>
                  <a:gd name="T64" fmla="*/ 410 w 464"/>
                  <a:gd name="T65" fmla="*/ 0 h 488"/>
                  <a:gd name="T66" fmla="*/ 277 w 464"/>
                  <a:gd name="T67" fmla="*/ 46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64" h="488">
                    <a:moveTo>
                      <a:pt x="277" y="46"/>
                    </a:moveTo>
                    <a:lnTo>
                      <a:pt x="162" y="102"/>
                    </a:lnTo>
                    <a:lnTo>
                      <a:pt x="63" y="132"/>
                    </a:lnTo>
                    <a:lnTo>
                      <a:pt x="41" y="190"/>
                    </a:lnTo>
                    <a:lnTo>
                      <a:pt x="15" y="212"/>
                    </a:lnTo>
                    <a:lnTo>
                      <a:pt x="25" y="251"/>
                    </a:lnTo>
                    <a:lnTo>
                      <a:pt x="25" y="289"/>
                    </a:lnTo>
                    <a:lnTo>
                      <a:pt x="10" y="315"/>
                    </a:lnTo>
                    <a:lnTo>
                      <a:pt x="15" y="343"/>
                    </a:lnTo>
                    <a:lnTo>
                      <a:pt x="0" y="366"/>
                    </a:lnTo>
                    <a:lnTo>
                      <a:pt x="19" y="391"/>
                    </a:lnTo>
                    <a:lnTo>
                      <a:pt x="41" y="387"/>
                    </a:lnTo>
                    <a:lnTo>
                      <a:pt x="41" y="427"/>
                    </a:lnTo>
                    <a:lnTo>
                      <a:pt x="55" y="443"/>
                    </a:lnTo>
                    <a:lnTo>
                      <a:pt x="71" y="422"/>
                    </a:lnTo>
                    <a:lnTo>
                      <a:pt x="88" y="427"/>
                    </a:lnTo>
                    <a:lnTo>
                      <a:pt x="98" y="452"/>
                    </a:lnTo>
                    <a:lnTo>
                      <a:pt x="109" y="467"/>
                    </a:lnTo>
                    <a:lnTo>
                      <a:pt x="109" y="488"/>
                    </a:lnTo>
                    <a:lnTo>
                      <a:pt x="150" y="427"/>
                    </a:lnTo>
                    <a:lnTo>
                      <a:pt x="150" y="412"/>
                    </a:lnTo>
                    <a:lnTo>
                      <a:pt x="172" y="397"/>
                    </a:lnTo>
                    <a:lnTo>
                      <a:pt x="207" y="416"/>
                    </a:lnTo>
                    <a:lnTo>
                      <a:pt x="227" y="380"/>
                    </a:lnTo>
                    <a:lnTo>
                      <a:pt x="244" y="361"/>
                    </a:lnTo>
                    <a:lnTo>
                      <a:pt x="239" y="339"/>
                    </a:lnTo>
                    <a:lnTo>
                      <a:pt x="227" y="339"/>
                    </a:lnTo>
                    <a:lnTo>
                      <a:pt x="197" y="317"/>
                    </a:lnTo>
                    <a:lnTo>
                      <a:pt x="222" y="303"/>
                    </a:lnTo>
                    <a:lnTo>
                      <a:pt x="288" y="230"/>
                    </a:lnTo>
                    <a:lnTo>
                      <a:pt x="346" y="205"/>
                    </a:lnTo>
                    <a:lnTo>
                      <a:pt x="464" y="154"/>
                    </a:lnTo>
                    <a:lnTo>
                      <a:pt x="410" y="0"/>
                    </a:lnTo>
                    <a:lnTo>
                      <a:pt x="277" y="46"/>
                    </a:lnTo>
                    <a:close/>
                  </a:path>
                </a:pathLst>
              </a:custGeom>
              <a:grpFill/>
              <a:ln w="12700">
                <a:solidFill>
                  <a:srgbClr val="6777C5"/>
                </a:solidFill>
                <a:headEnd/>
                <a:tailEnd/>
              </a:ln>
              <a:effectLst/>
            </p:spPr>
            <p:style>
              <a:lnRef idx="1">
                <a:schemeClr val="accent1"/>
              </a:lnRef>
              <a:fillRef idx="3">
                <a:schemeClr val="accent1"/>
              </a:fillRef>
              <a:effectRef idx="2">
                <a:schemeClr val="accent1"/>
              </a:effectRef>
              <a:fontRef idx="minor">
                <a:schemeClr val="lt1"/>
              </a:fontRef>
            </p:style>
            <p:txBody>
              <a:bodyPr/>
              <a:lstStyle/>
              <a:p>
                <a:endParaRPr lang="es-ES"/>
              </a:p>
            </p:txBody>
          </p:sp>
          <p:sp>
            <p:nvSpPr>
              <p:cNvPr id="128" name="Freeform 62"/>
              <p:cNvSpPr>
                <a:spLocks/>
              </p:cNvSpPr>
              <p:nvPr/>
            </p:nvSpPr>
            <p:spPr bwMode="auto">
              <a:xfrm>
                <a:off x="3675932" y="3590834"/>
                <a:ext cx="476969" cy="363326"/>
              </a:xfrm>
              <a:custGeom>
                <a:avLst/>
                <a:gdLst>
                  <a:gd name="T0" fmla="*/ 339 w 508"/>
                  <a:gd name="T1" fmla="*/ 388 h 388"/>
                  <a:gd name="T2" fmla="*/ 490 w 508"/>
                  <a:gd name="T3" fmla="*/ 251 h 388"/>
                  <a:gd name="T4" fmla="*/ 486 w 508"/>
                  <a:gd name="T5" fmla="*/ 231 h 388"/>
                  <a:gd name="T6" fmla="*/ 465 w 508"/>
                  <a:gd name="T7" fmla="*/ 168 h 388"/>
                  <a:gd name="T8" fmla="*/ 432 w 508"/>
                  <a:gd name="T9" fmla="*/ 131 h 388"/>
                  <a:gd name="T10" fmla="*/ 429 w 508"/>
                  <a:gd name="T11" fmla="*/ 113 h 388"/>
                  <a:gd name="T12" fmla="*/ 436 w 508"/>
                  <a:gd name="T13" fmla="*/ 100 h 388"/>
                  <a:gd name="T14" fmla="*/ 458 w 508"/>
                  <a:gd name="T15" fmla="*/ 91 h 388"/>
                  <a:gd name="T16" fmla="*/ 508 w 508"/>
                  <a:gd name="T17" fmla="*/ 77 h 388"/>
                  <a:gd name="T18" fmla="*/ 495 w 508"/>
                  <a:gd name="T19" fmla="*/ 68 h 388"/>
                  <a:gd name="T20" fmla="*/ 468 w 508"/>
                  <a:gd name="T21" fmla="*/ 59 h 388"/>
                  <a:gd name="T22" fmla="*/ 443 w 508"/>
                  <a:gd name="T23" fmla="*/ 34 h 388"/>
                  <a:gd name="T24" fmla="*/ 452 w 508"/>
                  <a:gd name="T25" fmla="*/ 16 h 388"/>
                  <a:gd name="T26" fmla="*/ 436 w 508"/>
                  <a:gd name="T27" fmla="*/ 16 h 388"/>
                  <a:gd name="T28" fmla="*/ 382 w 508"/>
                  <a:gd name="T29" fmla="*/ 8 h 388"/>
                  <a:gd name="T30" fmla="*/ 360 w 508"/>
                  <a:gd name="T31" fmla="*/ 0 h 388"/>
                  <a:gd name="T32" fmla="*/ 339 w 508"/>
                  <a:gd name="T33" fmla="*/ 22 h 388"/>
                  <a:gd name="T34" fmla="*/ 316 w 508"/>
                  <a:gd name="T35" fmla="*/ 55 h 388"/>
                  <a:gd name="T36" fmla="*/ 298 w 508"/>
                  <a:gd name="T37" fmla="*/ 65 h 388"/>
                  <a:gd name="T38" fmla="*/ 264 w 508"/>
                  <a:gd name="T39" fmla="*/ 68 h 388"/>
                  <a:gd name="T40" fmla="*/ 233 w 508"/>
                  <a:gd name="T41" fmla="*/ 77 h 388"/>
                  <a:gd name="T42" fmla="*/ 214 w 508"/>
                  <a:gd name="T43" fmla="*/ 68 h 388"/>
                  <a:gd name="T44" fmla="*/ 203 w 508"/>
                  <a:gd name="T45" fmla="*/ 55 h 388"/>
                  <a:gd name="T46" fmla="*/ 167 w 508"/>
                  <a:gd name="T47" fmla="*/ 55 h 388"/>
                  <a:gd name="T48" fmla="*/ 142 w 508"/>
                  <a:gd name="T49" fmla="*/ 52 h 388"/>
                  <a:gd name="T50" fmla="*/ 117 w 508"/>
                  <a:gd name="T51" fmla="*/ 65 h 388"/>
                  <a:gd name="T52" fmla="*/ 84 w 508"/>
                  <a:gd name="T53" fmla="*/ 72 h 388"/>
                  <a:gd name="T54" fmla="*/ 50 w 508"/>
                  <a:gd name="T55" fmla="*/ 59 h 388"/>
                  <a:gd name="T56" fmla="*/ 19 w 508"/>
                  <a:gd name="T57" fmla="*/ 43 h 388"/>
                  <a:gd name="T58" fmla="*/ 0 w 508"/>
                  <a:gd name="T59" fmla="*/ 25 h 388"/>
                  <a:gd name="T60" fmla="*/ 1 w 508"/>
                  <a:gd name="T61" fmla="*/ 98 h 388"/>
                  <a:gd name="T62" fmla="*/ 87 w 508"/>
                  <a:gd name="T63" fmla="*/ 132 h 388"/>
                  <a:gd name="T64" fmla="*/ 111 w 508"/>
                  <a:gd name="T65" fmla="*/ 175 h 388"/>
                  <a:gd name="T66" fmla="*/ 212 w 508"/>
                  <a:gd name="T67" fmla="*/ 223 h 388"/>
                  <a:gd name="T68" fmla="*/ 246 w 508"/>
                  <a:gd name="T69" fmla="*/ 334 h 388"/>
                  <a:gd name="T70" fmla="*/ 339 w 508"/>
                  <a:gd name="T71" fmla="*/ 388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08" h="388">
                    <a:moveTo>
                      <a:pt x="339" y="388"/>
                    </a:moveTo>
                    <a:lnTo>
                      <a:pt x="490" y="251"/>
                    </a:lnTo>
                    <a:lnTo>
                      <a:pt x="486" y="231"/>
                    </a:lnTo>
                    <a:lnTo>
                      <a:pt x="465" y="168"/>
                    </a:lnTo>
                    <a:lnTo>
                      <a:pt x="432" y="131"/>
                    </a:lnTo>
                    <a:lnTo>
                      <a:pt x="429" y="113"/>
                    </a:lnTo>
                    <a:lnTo>
                      <a:pt x="436" y="100"/>
                    </a:lnTo>
                    <a:lnTo>
                      <a:pt x="458" y="91"/>
                    </a:lnTo>
                    <a:lnTo>
                      <a:pt x="508" y="77"/>
                    </a:lnTo>
                    <a:lnTo>
                      <a:pt x="495" y="68"/>
                    </a:lnTo>
                    <a:lnTo>
                      <a:pt x="468" y="59"/>
                    </a:lnTo>
                    <a:lnTo>
                      <a:pt x="443" y="34"/>
                    </a:lnTo>
                    <a:lnTo>
                      <a:pt x="452" y="16"/>
                    </a:lnTo>
                    <a:lnTo>
                      <a:pt x="436" y="16"/>
                    </a:lnTo>
                    <a:lnTo>
                      <a:pt x="382" y="8"/>
                    </a:lnTo>
                    <a:lnTo>
                      <a:pt x="360" y="0"/>
                    </a:lnTo>
                    <a:lnTo>
                      <a:pt x="339" y="22"/>
                    </a:lnTo>
                    <a:lnTo>
                      <a:pt x="316" y="55"/>
                    </a:lnTo>
                    <a:lnTo>
                      <a:pt x="298" y="65"/>
                    </a:lnTo>
                    <a:lnTo>
                      <a:pt x="264" y="68"/>
                    </a:lnTo>
                    <a:lnTo>
                      <a:pt x="233" y="77"/>
                    </a:lnTo>
                    <a:lnTo>
                      <a:pt x="214" y="68"/>
                    </a:lnTo>
                    <a:lnTo>
                      <a:pt x="203" y="55"/>
                    </a:lnTo>
                    <a:lnTo>
                      <a:pt x="167" y="55"/>
                    </a:lnTo>
                    <a:lnTo>
                      <a:pt x="142" y="52"/>
                    </a:lnTo>
                    <a:lnTo>
                      <a:pt x="117" y="65"/>
                    </a:lnTo>
                    <a:lnTo>
                      <a:pt x="84" y="72"/>
                    </a:lnTo>
                    <a:lnTo>
                      <a:pt x="50" y="59"/>
                    </a:lnTo>
                    <a:lnTo>
                      <a:pt x="19" y="43"/>
                    </a:lnTo>
                    <a:lnTo>
                      <a:pt x="0" y="25"/>
                    </a:lnTo>
                    <a:lnTo>
                      <a:pt x="1" y="98"/>
                    </a:lnTo>
                    <a:lnTo>
                      <a:pt x="87" y="132"/>
                    </a:lnTo>
                    <a:lnTo>
                      <a:pt x="111" y="175"/>
                    </a:lnTo>
                    <a:lnTo>
                      <a:pt x="212" y="223"/>
                    </a:lnTo>
                    <a:lnTo>
                      <a:pt x="246" y="334"/>
                    </a:lnTo>
                    <a:lnTo>
                      <a:pt x="339" y="388"/>
                    </a:lnTo>
                    <a:close/>
                  </a:path>
                </a:pathLst>
              </a:custGeom>
              <a:grpFill/>
              <a:ln w="12700">
                <a:solidFill>
                  <a:srgbClr val="6777C5"/>
                </a:solidFill>
                <a:headEnd/>
                <a:tailEnd/>
              </a:ln>
              <a:effectLst/>
            </p:spPr>
            <p:style>
              <a:lnRef idx="1">
                <a:schemeClr val="accent1"/>
              </a:lnRef>
              <a:fillRef idx="3">
                <a:schemeClr val="accent1"/>
              </a:fillRef>
              <a:effectRef idx="2">
                <a:schemeClr val="accent1"/>
              </a:effectRef>
              <a:fontRef idx="minor">
                <a:schemeClr val="lt1"/>
              </a:fontRef>
            </p:style>
            <p:txBody>
              <a:bodyPr/>
              <a:lstStyle/>
              <a:p>
                <a:endParaRPr lang="es-ES"/>
              </a:p>
            </p:txBody>
          </p:sp>
          <p:sp>
            <p:nvSpPr>
              <p:cNvPr id="131" name="Freeform 63"/>
              <p:cNvSpPr>
                <a:spLocks/>
              </p:cNvSpPr>
              <p:nvPr/>
            </p:nvSpPr>
            <p:spPr bwMode="auto">
              <a:xfrm>
                <a:off x="3613719" y="3684569"/>
                <a:ext cx="379916" cy="483604"/>
              </a:xfrm>
              <a:custGeom>
                <a:avLst/>
                <a:gdLst>
                  <a:gd name="T0" fmla="*/ 54 w 406"/>
                  <a:gd name="T1" fmla="*/ 516 h 516"/>
                  <a:gd name="T2" fmla="*/ 113 w 406"/>
                  <a:gd name="T3" fmla="*/ 483 h 516"/>
                  <a:gd name="T4" fmla="*/ 192 w 406"/>
                  <a:gd name="T5" fmla="*/ 451 h 516"/>
                  <a:gd name="T6" fmla="*/ 256 w 406"/>
                  <a:gd name="T7" fmla="*/ 397 h 516"/>
                  <a:gd name="T8" fmla="*/ 270 w 406"/>
                  <a:gd name="T9" fmla="*/ 358 h 516"/>
                  <a:gd name="T10" fmla="*/ 296 w 406"/>
                  <a:gd name="T11" fmla="*/ 361 h 516"/>
                  <a:gd name="T12" fmla="*/ 406 w 406"/>
                  <a:gd name="T13" fmla="*/ 288 h 516"/>
                  <a:gd name="T14" fmla="*/ 313 w 406"/>
                  <a:gd name="T15" fmla="*/ 235 h 516"/>
                  <a:gd name="T16" fmla="*/ 279 w 406"/>
                  <a:gd name="T17" fmla="*/ 123 h 516"/>
                  <a:gd name="T18" fmla="*/ 177 w 406"/>
                  <a:gd name="T19" fmla="*/ 74 h 516"/>
                  <a:gd name="T20" fmla="*/ 154 w 406"/>
                  <a:gd name="T21" fmla="*/ 31 h 516"/>
                  <a:gd name="T22" fmla="*/ 67 w 406"/>
                  <a:gd name="T23" fmla="*/ 0 h 516"/>
                  <a:gd name="T24" fmla="*/ 65 w 406"/>
                  <a:gd name="T25" fmla="*/ 266 h 516"/>
                  <a:gd name="T26" fmla="*/ 0 w 406"/>
                  <a:gd name="T27" fmla="*/ 362 h 516"/>
                  <a:gd name="T28" fmla="*/ 54 w 406"/>
                  <a:gd name="T29" fmla="*/ 516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6" h="516">
                    <a:moveTo>
                      <a:pt x="54" y="516"/>
                    </a:moveTo>
                    <a:lnTo>
                      <a:pt x="113" y="483"/>
                    </a:lnTo>
                    <a:lnTo>
                      <a:pt x="192" y="451"/>
                    </a:lnTo>
                    <a:lnTo>
                      <a:pt x="256" y="397"/>
                    </a:lnTo>
                    <a:lnTo>
                      <a:pt x="270" y="358"/>
                    </a:lnTo>
                    <a:lnTo>
                      <a:pt x="296" y="361"/>
                    </a:lnTo>
                    <a:lnTo>
                      <a:pt x="406" y="288"/>
                    </a:lnTo>
                    <a:lnTo>
                      <a:pt x="313" y="235"/>
                    </a:lnTo>
                    <a:lnTo>
                      <a:pt x="279" y="123"/>
                    </a:lnTo>
                    <a:lnTo>
                      <a:pt x="177" y="74"/>
                    </a:lnTo>
                    <a:lnTo>
                      <a:pt x="154" y="31"/>
                    </a:lnTo>
                    <a:lnTo>
                      <a:pt x="67" y="0"/>
                    </a:lnTo>
                    <a:lnTo>
                      <a:pt x="65" y="266"/>
                    </a:lnTo>
                    <a:lnTo>
                      <a:pt x="0" y="362"/>
                    </a:lnTo>
                    <a:lnTo>
                      <a:pt x="54" y="516"/>
                    </a:lnTo>
                    <a:close/>
                  </a:path>
                </a:pathLst>
              </a:custGeom>
              <a:grpFill/>
              <a:ln w="12700">
                <a:solidFill>
                  <a:srgbClr val="6777C5"/>
                </a:solidFill>
                <a:headEnd/>
                <a:tailEnd/>
              </a:ln>
              <a:effectLst/>
            </p:spPr>
            <p:style>
              <a:lnRef idx="1">
                <a:schemeClr val="accent1"/>
              </a:lnRef>
              <a:fillRef idx="3">
                <a:schemeClr val="accent1"/>
              </a:fillRef>
              <a:effectRef idx="2">
                <a:schemeClr val="accent1"/>
              </a:effectRef>
              <a:fontRef idx="minor">
                <a:schemeClr val="lt1"/>
              </a:fontRef>
            </p:style>
            <p:txBody>
              <a:bodyPr/>
              <a:lstStyle/>
              <a:p>
                <a:endParaRPr lang="es-ES"/>
              </a:p>
            </p:txBody>
          </p:sp>
        </p:grpSp>
        <p:sp>
          <p:nvSpPr>
            <p:cNvPr id="87" name="Freeform 20"/>
            <p:cNvSpPr>
              <a:spLocks/>
            </p:cNvSpPr>
            <p:nvPr/>
          </p:nvSpPr>
          <p:spPr bwMode="auto">
            <a:xfrm>
              <a:off x="1897189" y="1897267"/>
              <a:ext cx="346183" cy="382301"/>
            </a:xfrm>
            <a:custGeom>
              <a:avLst/>
              <a:gdLst>
                <a:gd name="T0" fmla="*/ 551 w 551"/>
                <a:gd name="T1" fmla="*/ 169 h 609"/>
                <a:gd name="T2" fmla="*/ 535 w 551"/>
                <a:gd name="T3" fmla="*/ 150 h 609"/>
                <a:gd name="T4" fmla="*/ 503 w 551"/>
                <a:gd name="T5" fmla="*/ 150 h 609"/>
                <a:gd name="T6" fmla="*/ 465 w 551"/>
                <a:gd name="T7" fmla="*/ 142 h 609"/>
                <a:gd name="T8" fmla="*/ 399 w 551"/>
                <a:gd name="T9" fmla="*/ 120 h 609"/>
                <a:gd name="T10" fmla="*/ 370 w 551"/>
                <a:gd name="T11" fmla="*/ 89 h 609"/>
                <a:gd name="T12" fmla="*/ 358 w 551"/>
                <a:gd name="T13" fmla="*/ 81 h 609"/>
                <a:gd name="T14" fmla="*/ 348 w 551"/>
                <a:gd name="T15" fmla="*/ 97 h 609"/>
                <a:gd name="T16" fmla="*/ 340 w 551"/>
                <a:gd name="T17" fmla="*/ 126 h 609"/>
                <a:gd name="T18" fmla="*/ 315 w 551"/>
                <a:gd name="T19" fmla="*/ 101 h 609"/>
                <a:gd name="T20" fmla="*/ 311 w 551"/>
                <a:gd name="T21" fmla="*/ 85 h 609"/>
                <a:gd name="T22" fmla="*/ 333 w 551"/>
                <a:gd name="T23" fmla="*/ 67 h 609"/>
                <a:gd name="T24" fmla="*/ 336 w 551"/>
                <a:gd name="T25" fmla="*/ 64 h 609"/>
                <a:gd name="T26" fmla="*/ 311 w 551"/>
                <a:gd name="T27" fmla="*/ 9 h 609"/>
                <a:gd name="T28" fmla="*/ 282 w 551"/>
                <a:gd name="T29" fmla="*/ 19 h 609"/>
                <a:gd name="T30" fmla="*/ 249 w 551"/>
                <a:gd name="T31" fmla="*/ 19 h 609"/>
                <a:gd name="T32" fmla="*/ 200 w 551"/>
                <a:gd name="T33" fmla="*/ 0 h 609"/>
                <a:gd name="T34" fmla="*/ 178 w 551"/>
                <a:gd name="T35" fmla="*/ 21 h 609"/>
                <a:gd name="T36" fmla="*/ 151 w 551"/>
                <a:gd name="T37" fmla="*/ 39 h 609"/>
                <a:gd name="T38" fmla="*/ 130 w 551"/>
                <a:gd name="T39" fmla="*/ 72 h 609"/>
                <a:gd name="T40" fmla="*/ 130 w 551"/>
                <a:gd name="T41" fmla="*/ 108 h 609"/>
                <a:gd name="T42" fmla="*/ 100 w 551"/>
                <a:gd name="T43" fmla="*/ 112 h 609"/>
                <a:gd name="T44" fmla="*/ 77 w 551"/>
                <a:gd name="T45" fmla="*/ 130 h 609"/>
                <a:gd name="T46" fmla="*/ 69 w 551"/>
                <a:gd name="T47" fmla="*/ 175 h 609"/>
                <a:gd name="T48" fmla="*/ 47 w 551"/>
                <a:gd name="T49" fmla="*/ 189 h 609"/>
                <a:gd name="T50" fmla="*/ 39 w 551"/>
                <a:gd name="T51" fmla="*/ 234 h 609"/>
                <a:gd name="T52" fmla="*/ 17 w 551"/>
                <a:gd name="T53" fmla="*/ 276 h 609"/>
                <a:gd name="T54" fmla="*/ 25 w 551"/>
                <a:gd name="T55" fmla="*/ 298 h 609"/>
                <a:gd name="T56" fmla="*/ 0 w 551"/>
                <a:gd name="T57" fmla="*/ 312 h 609"/>
                <a:gd name="T58" fmla="*/ 4 w 551"/>
                <a:gd name="T59" fmla="*/ 337 h 609"/>
                <a:gd name="T60" fmla="*/ 4 w 551"/>
                <a:gd name="T61" fmla="*/ 371 h 609"/>
                <a:gd name="T62" fmla="*/ 40 w 551"/>
                <a:gd name="T63" fmla="*/ 399 h 609"/>
                <a:gd name="T64" fmla="*/ 59 w 551"/>
                <a:gd name="T65" fmla="*/ 417 h 609"/>
                <a:gd name="T66" fmla="*/ 94 w 551"/>
                <a:gd name="T67" fmla="*/ 401 h 609"/>
                <a:gd name="T68" fmla="*/ 131 w 551"/>
                <a:gd name="T69" fmla="*/ 420 h 609"/>
                <a:gd name="T70" fmla="*/ 148 w 551"/>
                <a:gd name="T71" fmla="*/ 445 h 609"/>
                <a:gd name="T72" fmla="*/ 155 w 551"/>
                <a:gd name="T73" fmla="*/ 472 h 609"/>
                <a:gd name="T74" fmla="*/ 204 w 551"/>
                <a:gd name="T75" fmla="*/ 483 h 609"/>
                <a:gd name="T76" fmla="*/ 223 w 551"/>
                <a:gd name="T77" fmla="*/ 495 h 609"/>
                <a:gd name="T78" fmla="*/ 217 w 551"/>
                <a:gd name="T79" fmla="*/ 527 h 609"/>
                <a:gd name="T80" fmla="*/ 186 w 551"/>
                <a:gd name="T81" fmla="*/ 533 h 609"/>
                <a:gd name="T82" fmla="*/ 183 w 551"/>
                <a:gd name="T83" fmla="*/ 581 h 609"/>
                <a:gd name="T84" fmla="*/ 261 w 551"/>
                <a:gd name="T85" fmla="*/ 581 h 609"/>
                <a:gd name="T86" fmla="*/ 311 w 551"/>
                <a:gd name="T87" fmla="*/ 609 h 609"/>
                <a:gd name="T88" fmla="*/ 358 w 551"/>
                <a:gd name="T89" fmla="*/ 527 h 609"/>
                <a:gd name="T90" fmla="*/ 326 w 551"/>
                <a:gd name="T91" fmla="*/ 503 h 609"/>
                <a:gd name="T92" fmla="*/ 334 w 551"/>
                <a:gd name="T93" fmla="*/ 419 h 609"/>
                <a:gd name="T94" fmla="*/ 408 w 551"/>
                <a:gd name="T95" fmla="*/ 311 h 609"/>
                <a:gd name="T96" fmla="*/ 417 w 551"/>
                <a:gd name="T97" fmla="*/ 286 h 609"/>
                <a:gd name="T98" fmla="*/ 478 w 551"/>
                <a:gd name="T99" fmla="*/ 263 h 609"/>
                <a:gd name="T100" fmla="*/ 551 w 551"/>
                <a:gd name="T101" fmla="*/ 16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1" h="609">
                  <a:moveTo>
                    <a:pt x="551" y="169"/>
                  </a:moveTo>
                  <a:lnTo>
                    <a:pt x="535" y="150"/>
                  </a:lnTo>
                  <a:lnTo>
                    <a:pt x="503" y="150"/>
                  </a:lnTo>
                  <a:lnTo>
                    <a:pt x="465" y="142"/>
                  </a:lnTo>
                  <a:lnTo>
                    <a:pt x="399" y="120"/>
                  </a:lnTo>
                  <a:lnTo>
                    <a:pt x="370" y="89"/>
                  </a:lnTo>
                  <a:lnTo>
                    <a:pt x="358" y="81"/>
                  </a:lnTo>
                  <a:lnTo>
                    <a:pt x="348" y="97"/>
                  </a:lnTo>
                  <a:lnTo>
                    <a:pt x="340" y="126"/>
                  </a:lnTo>
                  <a:lnTo>
                    <a:pt x="315" y="101"/>
                  </a:lnTo>
                  <a:lnTo>
                    <a:pt x="311" y="85"/>
                  </a:lnTo>
                  <a:lnTo>
                    <a:pt x="333" y="67"/>
                  </a:lnTo>
                  <a:lnTo>
                    <a:pt x="336" y="64"/>
                  </a:lnTo>
                  <a:lnTo>
                    <a:pt x="311" y="9"/>
                  </a:lnTo>
                  <a:lnTo>
                    <a:pt x="282" y="19"/>
                  </a:lnTo>
                  <a:lnTo>
                    <a:pt x="249" y="19"/>
                  </a:lnTo>
                  <a:lnTo>
                    <a:pt x="200" y="0"/>
                  </a:lnTo>
                  <a:lnTo>
                    <a:pt x="178" y="21"/>
                  </a:lnTo>
                  <a:lnTo>
                    <a:pt x="151" y="39"/>
                  </a:lnTo>
                  <a:lnTo>
                    <a:pt x="130" y="72"/>
                  </a:lnTo>
                  <a:lnTo>
                    <a:pt x="130" y="108"/>
                  </a:lnTo>
                  <a:lnTo>
                    <a:pt x="100" y="112"/>
                  </a:lnTo>
                  <a:lnTo>
                    <a:pt x="77" y="130"/>
                  </a:lnTo>
                  <a:lnTo>
                    <a:pt x="69" y="175"/>
                  </a:lnTo>
                  <a:lnTo>
                    <a:pt x="47" y="189"/>
                  </a:lnTo>
                  <a:lnTo>
                    <a:pt x="39" y="234"/>
                  </a:lnTo>
                  <a:lnTo>
                    <a:pt x="17" y="276"/>
                  </a:lnTo>
                  <a:lnTo>
                    <a:pt x="25" y="298"/>
                  </a:lnTo>
                  <a:lnTo>
                    <a:pt x="0" y="312"/>
                  </a:lnTo>
                  <a:lnTo>
                    <a:pt x="4" y="337"/>
                  </a:lnTo>
                  <a:lnTo>
                    <a:pt x="4" y="371"/>
                  </a:lnTo>
                  <a:lnTo>
                    <a:pt x="40" y="399"/>
                  </a:lnTo>
                  <a:lnTo>
                    <a:pt x="59" y="417"/>
                  </a:lnTo>
                  <a:lnTo>
                    <a:pt x="94" y="401"/>
                  </a:lnTo>
                  <a:lnTo>
                    <a:pt x="131" y="420"/>
                  </a:lnTo>
                  <a:lnTo>
                    <a:pt x="148" y="445"/>
                  </a:lnTo>
                  <a:lnTo>
                    <a:pt x="155" y="472"/>
                  </a:lnTo>
                  <a:lnTo>
                    <a:pt x="204" y="483"/>
                  </a:lnTo>
                  <a:lnTo>
                    <a:pt x="223" y="495"/>
                  </a:lnTo>
                  <a:lnTo>
                    <a:pt x="217" y="527"/>
                  </a:lnTo>
                  <a:lnTo>
                    <a:pt x="186" y="533"/>
                  </a:lnTo>
                  <a:lnTo>
                    <a:pt x="183" y="581"/>
                  </a:lnTo>
                  <a:lnTo>
                    <a:pt x="261" y="581"/>
                  </a:lnTo>
                  <a:lnTo>
                    <a:pt x="311" y="609"/>
                  </a:lnTo>
                  <a:lnTo>
                    <a:pt x="358" y="527"/>
                  </a:lnTo>
                  <a:lnTo>
                    <a:pt x="326" y="503"/>
                  </a:lnTo>
                  <a:lnTo>
                    <a:pt x="334" y="419"/>
                  </a:lnTo>
                  <a:lnTo>
                    <a:pt x="408" y="311"/>
                  </a:lnTo>
                  <a:lnTo>
                    <a:pt x="417" y="286"/>
                  </a:lnTo>
                  <a:lnTo>
                    <a:pt x="478" y="263"/>
                  </a:lnTo>
                  <a:lnTo>
                    <a:pt x="551" y="169"/>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88" name="Freeform 39"/>
            <p:cNvSpPr>
              <a:spLocks/>
            </p:cNvSpPr>
            <p:nvPr/>
          </p:nvSpPr>
          <p:spPr bwMode="auto">
            <a:xfrm>
              <a:off x="849749" y="2958041"/>
              <a:ext cx="591233" cy="388414"/>
            </a:xfrm>
            <a:custGeom>
              <a:avLst/>
              <a:gdLst>
                <a:gd name="T0" fmla="*/ 681 w 941"/>
                <a:gd name="T1" fmla="*/ 105 h 618"/>
                <a:gd name="T2" fmla="*/ 750 w 941"/>
                <a:gd name="T3" fmla="*/ 56 h 618"/>
                <a:gd name="T4" fmla="*/ 801 w 941"/>
                <a:gd name="T5" fmla="*/ 34 h 618"/>
                <a:gd name="T6" fmla="*/ 941 w 941"/>
                <a:gd name="T7" fmla="*/ 25 h 618"/>
                <a:gd name="T8" fmla="*/ 938 w 941"/>
                <a:gd name="T9" fmla="*/ 58 h 618"/>
                <a:gd name="T10" fmla="*/ 927 w 941"/>
                <a:gd name="T11" fmla="*/ 75 h 618"/>
                <a:gd name="T12" fmla="*/ 885 w 941"/>
                <a:gd name="T13" fmla="*/ 87 h 618"/>
                <a:gd name="T14" fmla="*/ 836 w 941"/>
                <a:gd name="T15" fmla="*/ 122 h 618"/>
                <a:gd name="T16" fmla="*/ 836 w 941"/>
                <a:gd name="T17" fmla="*/ 156 h 618"/>
                <a:gd name="T18" fmla="*/ 842 w 941"/>
                <a:gd name="T19" fmla="*/ 200 h 618"/>
                <a:gd name="T20" fmla="*/ 808 w 941"/>
                <a:gd name="T21" fmla="*/ 222 h 618"/>
                <a:gd name="T22" fmla="*/ 808 w 941"/>
                <a:gd name="T23" fmla="*/ 247 h 618"/>
                <a:gd name="T24" fmla="*/ 794 w 941"/>
                <a:gd name="T25" fmla="*/ 281 h 618"/>
                <a:gd name="T26" fmla="*/ 757 w 941"/>
                <a:gd name="T27" fmla="*/ 276 h 618"/>
                <a:gd name="T28" fmla="*/ 740 w 941"/>
                <a:gd name="T29" fmla="*/ 294 h 618"/>
                <a:gd name="T30" fmla="*/ 740 w 941"/>
                <a:gd name="T31" fmla="*/ 319 h 618"/>
                <a:gd name="T32" fmla="*/ 627 w 941"/>
                <a:gd name="T33" fmla="*/ 395 h 618"/>
                <a:gd name="T34" fmla="*/ 622 w 941"/>
                <a:gd name="T35" fmla="*/ 424 h 618"/>
                <a:gd name="T36" fmla="*/ 640 w 941"/>
                <a:gd name="T37" fmla="*/ 484 h 618"/>
                <a:gd name="T38" fmla="*/ 600 w 941"/>
                <a:gd name="T39" fmla="*/ 525 h 618"/>
                <a:gd name="T40" fmla="*/ 558 w 941"/>
                <a:gd name="T41" fmla="*/ 487 h 618"/>
                <a:gd name="T42" fmla="*/ 541 w 941"/>
                <a:gd name="T43" fmla="*/ 490 h 618"/>
                <a:gd name="T44" fmla="*/ 495 w 941"/>
                <a:gd name="T45" fmla="*/ 543 h 618"/>
                <a:gd name="T46" fmla="*/ 503 w 941"/>
                <a:gd name="T47" fmla="*/ 581 h 618"/>
                <a:gd name="T48" fmla="*/ 490 w 941"/>
                <a:gd name="T49" fmla="*/ 600 h 618"/>
                <a:gd name="T50" fmla="*/ 461 w 941"/>
                <a:gd name="T51" fmla="*/ 589 h 618"/>
                <a:gd name="T52" fmla="*/ 451 w 941"/>
                <a:gd name="T53" fmla="*/ 610 h 618"/>
                <a:gd name="T54" fmla="*/ 426 w 941"/>
                <a:gd name="T55" fmla="*/ 618 h 618"/>
                <a:gd name="T56" fmla="*/ 342 w 941"/>
                <a:gd name="T57" fmla="*/ 577 h 618"/>
                <a:gd name="T58" fmla="*/ 222 w 941"/>
                <a:gd name="T59" fmla="*/ 534 h 618"/>
                <a:gd name="T60" fmla="*/ 189 w 941"/>
                <a:gd name="T61" fmla="*/ 480 h 618"/>
                <a:gd name="T62" fmla="*/ 138 w 941"/>
                <a:gd name="T63" fmla="*/ 505 h 618"/>
                <a:gd name="T64" fmla="*/ 118 w 941"/>
                <a:gd name="T65" fmla="*/ 480 h 618"/>
                <a:gd name="T66" fmla="*/ 90 w 941"/>
                <a:gd name="T67" fmla="*/ 489 h 618"/>
                <a:gd name="T68" fmla="*/ 84 w 941"/>
                <a:gd name="T69" fmla="*/ 448 h 618"/>
                <a:gd name="T70" fmla="*/ 78 w 941"/>
                <a:gd name="T71" fmla="*/ 436 h 618"/>
                <a:gd name="T72" fmla="*/ 30 w 941"/>
                <a:gd name="T73" fmla="*/ 395 h 618"/>
                <a:gd name="T74" fmla="*/ 30 w 941"/>
                <a:gd name="T75" fmla="*/ 382 h 618"/>
                <a:gd name="T76" fmla="*/ 0 w 941"/>
                <a:gd name="T77" fmla="*/ 354 h 618"/>
                <a:gd name="T78" fmla="*/ 0 w 941"/>
                <a:gd name="T79" fmla="*/ 326 h 618"/>
                <a:gd name="T80" fmla="*/ 22 w 941"/>
                <a:gd name="T81" fmla="*/ 286 h 618"/>
                <a:gd name="T82" fmla="*/ 41 w 941"/>
                <a:gd name="T83" fmla="*/ 253 h 618"/>
                <a:gd name="T84" fmla="*/ 41 w 941"/>
                <a:gd name="T85" fmla="*/ 223 h 618"/>
                <a:gd name="T86" fmla="*/ 91 w 941"/>
                <a:gd name="T87" fmla="*/ 181 h 618"/>
                <a:gd name="T88" fmla="*/ 113 w 941"/>
                <a:gd name="T89" fmla="*/ 171 h 618"/>
                <a:gd name="T90" fmla="*/ 120 w 941"/>
                <a:gd name="T91" fmla="*/ 144 h 618"/>
                <a:gd name="T92" fmla="*/ 131 w 941"/>
                <a:gd name="T93" fmla="*/ 91 h 618"/>
                <a:gd name="T94" fmla="*/ 113 w 941"/>
                <a:gd name="T95" fmla="*/ 80 h 618"/>
                <a:gd name="T96" fmla="*/ 88 w 941"/>
                <a:gd name="T97" fmla="*/ 84 h 618"/>
                <a:gd name="T98" fmla="*/ 71 w 941"/>
                <a:gd name="T99" fmla="*/ 50 h 618"/>
                <a:gd name="T100" fmla="*/ 66 w 941"/>
                <a:gd name="T101" fmla="*/ 0 h 618"/>
                <a:gd name="T102" fmla="*/ 106 w 941"/>
                <a:gd name="T103" fmla="*/ 8 h 618"/>
                <a:gd name="T104" fmla="*/ 150 w 941"/>
                <a:gd name="T105" fmla="*/ 36 h 618"/>
                <a:gd name="T106" fmla="*/ 231 w 941"/>
                <a:gd name="T107" fmla="*/ 55 h 618"/>
                <a:gd name="T108" fmla="*/ 271 w 941"/>
                <a:gd name="T109" fmla="*/ 88 h 618"/>
                <a:gd name="T110" fmla="*/ 328 w 941"/>
                <a:gd name="T111" fmla="*/ 104 h 618"/>
                <a:gd name="T112" fmla="*/ 418 w 941"/>
                <a:gd name="T113" fmla="*/ 88 h 618"/>
                <a:gd name="T114" fmla="*/ 462 w 941"/>
                <a:gd name="T115" fmla="*/ 110 h 618"/>
                <a:gd name="T116" fmla="*/ 530 w 941"/>
                <a:gd name="T117" fmla="*/ 82 h 618"/>
                <a:gd name="T118" fmla="*/ 681 w 941"/>
                <a:gd name="T119" fmla="*/ 105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41" h="618">
                  <a:moveTo>
                    <a:pt x="681" y="105"/>
                  </a:moveTo>
                  <a:lnTo>
                    <a:pt x="750" y="56"/>
                  </a:lnTo>
                  <a:lnTo>
                    <a:pt x="801" y="34"/>
                  </a:lnTo>
                  <a:lnTo>
                    <a:pt x="941" y="25"/>
                  </a:lnTo>
                  <a:lnTo>
                    <a:pt x="938" y="58"/>
                  </a:lnTo>
                  <a:lnTo>
                    <a:pt x="927" y="75"/>
                  </a:lnTo>
                  <a:lnTo>
                    <a:pt x="885" y="87"/>
                  </a:lnTo>
                  <a:lnTo>
                    <a:pt x="836" y="122"/>
                  </a:lnTo>
                  <a:lnTo>
                    <a:pt x="836" y="156"/>
                  </a:lnTo>
                  <a:lnTo>
                    <a:pt x="842" y="200"/>
                  </a:lnTo>
                  <a:lnTo>
                    <a:pt x="808" y="222"/>
                  </a:lnTo>
                  <a:lnTo>
                    <a:pt x="808" y="247"/>
                  </a:lnTo>
                  <a:lnTo>
                    <a:pt x="794" y="281"/>
                  </a:lnTo>
                  <a:lnTo>
                    <a:pt x="757" y="276"/>
                  </a:lnTo>
                  <a:lnTo>
                    <a:pt x="740" y="294"/>
                  </a:lnTo>
                  <a:lnTo>
                    <a:pt x="740" y="319"/>
                  </a:lnTo>
                  <a:lnTo>
                    <a:pt x="627" y="395"/>
                  </a:lnTo>
                  <a:lnTo>
                    <a:pt x="622" y="424"/>
                  </a:lnTo>
                  <a:lnTo>
                    <a:pt x="640" y="484"/>
                  </a:lnTo>
                  <a:lnTo>
                    <a:pt x="600" y="525"/>
                  </a:lnTo>
                  <a:lnTo>
                    <a:pt x="558" y="487"/>
                  </a:lnTo>
                  <a:lnTo>
                    <a:pt x="541" y="490"/>
                  </a:lnTo>
                  <a:lnTo>
                    <a:pt x="495" y="543"/>
                  </a:lnTo>
                  <a:lnTo>
                    <a:pt x="503" y="581"/>
                  </a:lnTo>
                  <a:lnTo>
                    <a:pt x="490" y="600"/>
                  </a:lnTo>
                  <a:lnTo>
                    <a:pt x="461" y="589"/>
                  </a:lnTo>
                  <a:lnTo>
                    <a:pt x="451" y="610"/>
                  </a:lnTo>
                  <a:lnTo>
                    <a:pt x="426" y="618"/>
                  </a:lnTo>
                  <a:lnTo>
                    <a:pt x="342" y="577"/>
                  </a:lnTo>
                  <a:lnTo>
                    <a:pt x="222" y="534"/>
                  </a:lnTo>
                  <a:lnTo>
                    <a:pt x="189" y="480"/>
                  </a:lnTo>
                  <a:lnTo>
                    <a:pt x="138" y="505"/>
                  </a:lnTo>
                  <a:lnTo>
                    <a:pt x="118" y="480"/>
                  </a:lnTo>
                  <a:lnTo>
                    <a:pt x="90" y="489"/>
                  </a:lnTo>
                  <a:lnTo>
                    <a:pt x="84" y="448"/>
                  </a:lnTo>
                  <a:lnTo>
                    <a:pt x="78" y="436"/>
                  </a:lnTo>
                  <a:lnTo>
                    <a:pt x="30" y="395"/>
                  </a:lnTo>
                  <a:lnTo>
                    <a:pt x="30" y="382"/>
                  </a:lnTo>
                  <a:lnTo>
                    <a:pt x="0" y="354"/>
                  </a:lnTo>
                  <a:lnTo>
                    <a:pt x="0" y="326"/>
                  </a:lnTo>
                  <a:lnTo>
                    <a:pt x="22" y="286"/>
                  </a:lnTo>
                  <a:lnTo>
                    <a:pt x="41" y="253"/>
                  </a:lnTo>
                  <a:lnTo>
                    <a:pt x="41" y="223"/>
                  </a:lnTo>
                  <a:lnTo>
                    <a:pt x="91" y="181"/>
                  </a:lnTo>
                  <a:lnTo>
                    <a:pt x="113" y="171"/>
                  </a:lnTo>
                  <a:lnTo>
                    <a:pt x="120" y="144"/>
                  </a:lnTo>
                  <a:lnTo>
                    <a:pt x="131" y="91"/>
                  </a:lnTo>
                  <a:lnTo>
                    <a:pt x="113" y="80"/>
                  </a:lnTo>
                  <a:lnTo>
                    <a:pt x="88" y="84"/>
                  </a:lnTo>
                  <a:lnTo>
                    <a:pt x="71" y="50"/>
                  </a:lnTo>
                  <a:lnTo>
                    <a:pt x="66" y="0"/>
                  </a:lnTo>
                  <a:lnTo>
                    <a:pt x="106" y="8"/>
                  </a:lnTo>
                  <a:lnTo>
                    <a:pt x="150" y="36"/>
                  </a:lnTo>
                  <a:lnTo>
                    <a:pt x="231" y="55"/>
                  </a:lnTo>
                  <a:lnTo>
                    <a:pt x="271" y="88"/>
                  </a:lnTo>
                  <a:lnTo>
                    <a:pt x="328" y="104"/>
                  </a:lnTo>
                  <a:lnTo>
                    <a:pt x="418" y="88"/>
                  </a:lnTo>
                  <a:lnTo>
                    <a:pt x="462" y="110"/>
                  </a:lnTo>
                  <a:lnTo>
                    <a:pt x="530" y="82"/>
                  </a:lnTo>
                  <a:lnTo>
                    <a:pt x="681" y="105"/>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89" name="Freeform 23"/>
            <p:cNvSpPr>
              <a:spLocks/>
            </p:cNvSpPr>
            <p:nvPr/>
          </p:nvSpPr>
          <p:spPr bwMode="auto">
            <a:xfrm>
              <a:off x="976999" y="1800580"/>
              <a:ext cx="521219" cy="199486"/>
            </a:xfrm>
            <a:custGeom>
              <a:avLst/>
              <a:gdLst>
                <a:gd name="T0" fmla="*/ 78 w 1047"/>
                <a:gd name="T1" fmla="*/ 23 h 400"/>
                <a:gd name="T2" fmla="*/ 81 w 1047"/>
                <a:gd name="T3" fmla="*/ 44 h 400"/>
                <a:gd name="T4" fmla="*/ 50 w 1047"/>
                <a:gd name="T5" fmla="*/ 73 h 400"/>
                <a:gd name="T6" fmla="*/ 23 w 1047"/>
                <a:gd name="T7" fmla="*/ 112 h 400"/>
                <a:gd name="T8" fmla="*/ 0 w 1047"/>
                <a:gd name="T9" fmla="*/ 175 h 400"/>
                <a:gd name="T10" fmla="*/ 33 w 1047"/>
                <a:gd name="T11" fmla="*/ 222 h 400"/>
                <a:gd name="T12" fmla="*/ 45 w 1047"/>
                <a:gd name="T13" fmla="*/ 249 h 400"/>
                <a:gd name="T14" fmla="*/ 45 w 1047"/>
                <a:gd name="T15" fmla="*/ 270 h 400"/>
                <a:gd name="T16" fmla="*/ 38 w 1047"/>
                <a:gd name="T17" fmla="*/ 308 h 400"/>
                <a:gd name="T18" fmla="*/ 30 w 1047"/>
                <a:gd name="T19" fmla="*/ 331 h 400"/>
                <a:gd name="T20" fmla="*/ 40 w 1047"/>
                <a:gd name="T21" fmla="*/ 362 h 400"/>
                <a:gd name="T22" fmla="*/ 59 w 1047"/>
                <a:gd name="T23" fmla="*/ 400 h 400"/>
                <a:gd name="T24" fmla="*/ 88 w 1047"/>
                <a:gd name="T25" fmla="*/ 391 h 400"/>
                <a:gd name="T26" fmla="*/ 205 w 1047"/>
                <a:gd name="T27" fmla="*/ 394 h 400"/>
                <a:gd name="T28" fmla="*/ 244 w 1047"/>
                <a:gd name="T29" fmla="*/ 377 h 400"/>
                <a:gd name="T30" fmla="*/ 276 w 1047"/>
                <a:gd name="T31" fmla="*/ 329 h 400"/>
                <a:gd name="T32" fmla="*/ 324 w 1047"/>
                <a:gd name="T33" fmla="*/ 358 h 400"/>
                <a:gd name="T34" fmla="*/ 383 w 1047"/>
                <a:gd name="T35" fmla="*/ 322 h 400"/>
                <a:gd name="T36" fmla="*/ 415 w 1047"/>
                <a:gd name="T37" fmla="*/ 337 h 400"/>
                <a:gd name="T38" fmla="*/ 459 w 1047"/>
                <a:gd name="T39" fmla="*/ 367 h 400"/>
                <a:gd name="T40" fmla="*/ 493 w 1047"/>
                <a:gd name="T41" fmla="*/ 377 h 400"/>
                <a:gd name="T42" fmla="*/ 572 w 1047"/>
                <a:gd name="T43" fmla="*/ 326 h 400"/>
                <a:gd name="T44" fmla="*/ 655 w 1047"/>
                <a:gd name="T45" fmla="*/ 353 h 400"/>
                <a:gd name="T46" fmla="*/ 718 w 1047"/>
                <a:gd name="T47" fmla="*/ 326 h 400"/>
                <a:gd name="T48" fmla="*/ 757 w 1047"/>
                <a:gd name="T49" fmla="*/ 338 h 400"/>
                <a:gd name="T50" fmla="*/ 827 w 1047"/>
                <a:gd name="T51" fmla="*/ 269 h 400"/>
                <a:gd name="T52" fmla="*/ 874 w 1047"/>
                <a:gd name="T53" fmla="*/ 271 h 400"/>
                <a:gd name="T54" fmla="*/ 920 w 1047"/>
                <a:gd name="T55" fmla="*/ 254 h 400"/>
                <a:gd name="T56" fmla="*/ 984 w 1047"/>
                <a:gd name="T57" fmla="*/ 256 h 400"/>
                <a:gd name="T58" fmla="*/ 1014 w 1047"/>
                <a:gd name="T59" fmla="*/ 221 h 400"/>
                <a:gd name="T60" fmla="*/ 1031 w 1047"/>
                <a:gd name="T61" fmla="*/ 206 h 400"/>
                <a:gd name="T62" fmla="*/ 1047 w 1047"/>
                <a:gd name="T63" fmla="*/ 172 h 400"/>
                <a:gd name="T64" fmla="*/ 1034 w 1047"/>
                <a:gd name="T65" fmla="*/ 141 h 400"/>
                <a:gd name="T66" fmla="*/ 876 w 1047"/>
                <a:gd name="T67" fmla="*/ 105 h 400"/>
                <a:gd name="T68" fmla="*/ 729 w 1047"/>
                <a:gd name="T69" fmla="*/ 63 h 400"/>
                <a:gd name="T70" fmla="*/ 699 w 1047"/>
                <a:gd name="T71" fmla="*/ 71 h 400"/>
                <a:gd name="T72" fmla="*/ 534 w 1047"/>
                <a:gd name="T73" fmla="*/ 0 h 400"/>
                <a:gd name="T74" fmla="*/ 475 w 1047"/>
                <a:gd name="T75" fmla="*/ 23 h 400"/>
                <a:gd name="T76" fmla="*/ 406 w 1047"/>
                <a:gd name="T77" fmla="*/ 44 h 400"/>
                <a:gd name="T78" fmla="*/ 315 w 1047"/>
                <a:gd name="T79" fmla="*/ 44 h 400"/>
                <a:gd name="T80" fmla="*/ 287 w 1047"/>
                <a:gd name="T81" fmla="*/ 50 h 400"/>
                <a:gd name="T82" fmla="*/ 277 w 1047"/>
                <a:gd name="T83" fmla="*/ 28 h 400"/>
                <a:gd name="T84" fmla="*/ 252 w 1047"/>
                <a:gd name="T85" fmla="*/ 50 h 400"/>
                <a:gd name="T86" fmla="*/ 204 w 1047"/>
                <a:gd name="T87" fmla="*/ 44 h 400"/>
                <a:gd name="T88" fmla="*/ 150 w 1047"/>
                <a:gd name="T89" fmla="*/ 23 h 400"/>
                <a:gd name="T90" fmla="*/ 125 w 1047"/>
                <a:gd name="T91" fmla="*/ 16 h 400"/>
                <a:gd name="T92" fmla="*/ 78 w 1047"/>
                <a:gd name="T93" fmla="*/ 2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47" h="400">
                  <a:moveTo>
                    <a:pt x="78" y="23"/>
                  </a:moveTo>
                  <a:lnTo>
                    <a:pt x="81" y="44"/>
                  </a:lnTo>
                  <a:lnTo>
                    <a:pt x="50" y="73"/>
                  </a:lnTo>
                  <a:lnTo>
                    <a:pt x="23" y="112"/>
                  </a:lnTo>
                  <a:lnTo>
                    <a:pt x="0" y="175"/>
                  </a:lnTo>
                  <a:lnTo>
                    <a:pt x="33" y="222"/>
                  </a:lnTo>
                  <a:lnTo>
                    <a:pt x="45" y="249"/>
                  </a:lnTo>
                  <a:lnTo>
                    <a:pt x="45" y="270"/>
                  </a:lnTo>
                  <a:lnTo>
                    <a:pt x="38" y="308"/>
                  </a:lnTo>
                  <a:lnTo>
                    <a:pt x="30" y="331"/>
                  </a:lnTo>
                  <a:lnTo>
                    <a:pt x="40" y="362"/>
                  </a:lnTo>
                  <a:lnTo>
                    <a:pt x="59" y="400"/>
                  </a:lnTo>
                  <a:lnTo>
                    <a:pt x="88" y="391"/>
                  </a:lnTo>
                  <a:lnTo>
                    <a:pt x="205" y="394"/>
                  </a:lnTo>
                  <a:lnTo>
                    <a:pt x="244" y="377"/>
                  </a:lnTo>
                  <a:lnTo>
                    <a:pt x="276" y="329"/>
                  </a:lnTo>
                  <a:lnTo>
                    <a:pt x="324" y="358"/>
                  </a:lnTo>
                  <a:lnTo>
                    <a:pt x="383" y="322"/>
                  </a:lnTo>
                  <a:lnTo>
                    <a:pt x="415" y="337"/>
                  </a:lnTo>
                  <a:lnTo>
                    <a:pt x="459" y="367"/>
                  </a:lnTo>
                  <a:lnTo>
                    <a:pt x="493" y="377"/>
                  </a:lnTo>
                  <a:lnTo>
                    <a:pt x="572" y="326"/>
                  </a:lnTo>
                  <a:lnTo>
                    <a:pt x="655" y="353"/>
                  </a:lnTo>
                  <a:lnTo>
                    <a:pt x="718" y="326"/>
                  </a:lnTo>
                  <a:lnTo>
                    <a:pt x="757" y="338"/>
                  </a:lnTo>
                  <a:lnTo>
                    <a:pt x="827" y="269"/>
                  </a:lnTo>
                  <a:lnTo>
                    <a:pt x="874" y="271"/>
                  </a:lnTo>
                  <a:lnTo>
                    <a:pt x="920" y="254"/>
                  </a:lnTo>
                  <a:lnTo>
                    <a:pt x="984" y="256"/>
                  </a:lnTo>
                  <a:lnTo>
                    <a:pt x="1014" y="221"/>
                  </a:lnTo>
                  <a:lnTo>
                    <a:pt x="1031" y="206"/>
                  </a:lnTo>
                  <a:lnTo>
                    <a:pt x="1047" y="172"/>
                  </a:lnTo>
                  <a:lnTo>
                    <a:pt x="1034" y="141"/>
                  </a:lnTo>
                  <a:lnTo>
                    <a:pt x="876" y="105"/>
                  </a:lnTo>
                  <a:lnTo>
                    <a:pt x="729" y="63"/>
                  </a:lnTo>
                  <a:lnTo>
                    <a:pt x="699" y="71"/>
                  </a:lnTo>
                  <a:lnTo>
                    <a:pt x="534" y="0"/>
                  </a:lnTo>
                  <a:lnTo>
                    <a:pt x="475" y="23"/>
                  </a:lnTo>
                  <a:lnTo>
                    <a:pt x="406" y="44"/>
                  </a:lnTo>
                  <a:lnTo>
                    <a:pt x="315" y="44"/>
                  </a:lnTo>
                  <a:lnTo>
                    <a:pt x="287" y="50"/>
                  </a:lnTo>
                  <a:lnTo>
                    <a:pt x="277" y="28"/>
                  </a:lnTo>
                  <a:lnTo>
                    <a:pt x="252" y="50"/>
                  </a:lnTo>
                  <a:lnTo>
                    <a:pt x="204" y="44"/>
                  </a:lnTo>
                  <a:lnTo>
                    <a:pt x="150" y="23"/>
                  </a:lnTo>
                  <a:lnTo>
                    <a:pt x="125" y="16"/>
                  </a:lnTo>
                  <a:lnTo>
                    <a:pt x="78" y="23"/>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90" name="Freeform 36"/>
            <p:cNvSpPr>
              <a:spLocks/>
            </p:cNvSpPr>
            <p:nvPr/>
          </p:nvSpPr>
          <p:spPr bwMode="auto">
            <a:xfrm>
              <a:off x="787515" y="1750014"/>
              <a:ext cx="231159" cy="373967"/>
            </a:xfrm>
            <a:custGeom>
              <a:avLst/>
              <a:gdLst>
                <a:gd name="T0" fmla="*/ 362 w 368"/>
                <a:gd name="T1" fmla="*/ 91 h 595"/>
                <a:gd name="T2" fmla="*/ 368 w 368"/>
                <a:gd name="T3" fmla="*/ 113 h 595"/>
                <a:gd name="T4" fmla="*/ 354 w 368"/>
                <a:gd name="T5" fmla="*/ 127 h 595"/>
                <a:gd name="T6" fmla="*/ 340 w 368"/>
                <a:gd name="T7" fmla="*/ 140 h 595"/>
                <a:gd name="T8" fmla="*/ 321 w 368"/>
                <a:gd name="T9" fmla="*/ 168 h 595"/>
                <a:gd name="T10" fmla="*/ 307 w 368"/>
                <a:gd name="T11" fmla="*/ 210 h 595"/>
                <a:gd name="T12" fmla="*/ 303 w 368"/>
                <a:gd name="T13" fmla="*/ 218 h 595"/>
                <a:gd name="T14" fmla="*/ 337 w 368"/>
                <a:gd name="T15" fmla="*/ 276 h 595"/>
                <a:gd name="T16" fmla="*/ 340 w 368"/>
                <a:gd name="T17" fmla="*/ 298 h 595"/>
                <a:gd name="T18" fmla="*/ 332 w 368"/>
                <a:gd name="T19" fmla="*/ 323 h 595"/>
                <a:gd name="T20" fmla="*/ 328 w 368"/>
                <a:gd name="T21" fmla="*/ 338 h 595"/>
                <a:gd name="T22" fmla="*/ 332 w 368"/>
                <a:gd name="T23" fmla="*/ 367 h 595"/>
                <a:gd name="T24" fmla="*/ 350 w 368"/>
                <a:gd name="T25" fmla="*/ 401 h 595"/>
                <a:gd name="T26" fmla="*/ 362 w 368"/>
                <a:gd name="T27" fmla="*/ 416 h 595"/>
                <a:gd name="T28" fmla="*/ 354 w 368"/>
                <a:gd name="T29" fmla="*/ 438 h 595"/>
                <a:gd name="T30" fmla="*/ 310 w 368"/>
                <a:gd name="T31" fmla="*/ 487 h 595"/>
                <a:gd name="T32" fmla="*/ 300 w 368"/>
                <a:gd name="T33" fmla="*/ 534 h 595"/>
                <a:gd name="T34" fmla="*/ 307 w 368"/>
                <a:gd name="T35" fmla="*/ 564 h 595"/>
                <a:gd name="T36" fmla="*/ 295 w 368"/>
                <a:gd name="T37" fmla="*/ 564 h 595"/>
                <a:gd name="T38" fmla="*/ 283 w 368"/>
                <a:gd name="T39" fmla="*/ 565 h 595"/>
                <a:gd name="T40" fmla="*/ 255 w 368"/>
                <a:gd name="T41" fmla="*/ 582 h 595"/>
                <a:gd name="T42" fmla="*/ 222 w 368"/>
                <a:gd name="T43" fmla="*/ 589 h 595"/>
                <a:gd name="T44" fmla="*/ 151 w 368"/>
                <a:gd name="T45" fmla="*/ 595 h 595"/>
                <a:gd name="T46" fmla="*/ 107 w 368"/>
                <a:gd name="T47" fmla="*/ 580 h 595"/>
                <a:gd name="T48" fmla="*/ 63 w 368"/>
                <a:gd name="T49" fmla="*/ 573 h 595"/>
                <a:gd name="T50" fmla="*/ 12 w 368"/>
                <a:gd name="T51" fmla="*/ 552 h 595"/>
                <a:gd name="T52" fmla="*/ 0 w 368"/>
                <a:gd name="T53" fmla="*/ 511 h 595"/>
                <a:gd name="T54" fmla="*/ 18 w 368"/>
                <a:gd name="T55" fmla="*/ 498 h 595"/>
                <a:gd name="T56" fmla="*/ 16 w 368"/>
                <a:gd name="T57" fmla="*/ 471 h 595"/>
                <a:gd name="T58" fmla="*/ 3 w 368"/>
                <a:gd name="T59" fmla="*/ 423 h 595"/>
                <a:gd name="T60" fmla="*/ 15 w 368"/>
                <a:gd name="T61" fmla="*/ 405 h 595"/>
                <a:gd name="T62" fmla="*/ 11 w 368"/>
                <a:gd name="T63" fmla="*/ 303 h 595"/>
                <a:gd name="T64" fmla="*/ 19 w 368"/>
                <a:gd name="T65" fmla="*/ 252 h 595"/>
                <a:gd name="T66" fmla="*/ 51 w 368"/>
                <a:gd name="T67" fmla="*/ 229 h 595"/>
                <a:gd name="T68" fmla="*/ 60 w 368"/>
                <a:gd name="T69" fmla="*/ 163 h 595"/>
                <a:gd name="T70" fmla="*/ 106 w 368"/>
                <a:gd name="T71" fmla="*/ 0 h 595"/>
                <a:gd name="T72" fmla="*/ 128 w 368"/>
                <a:gd name="T73" fmla="*/ 0 h 595"/>
                <a:gd name="T74" fmla="*/ 136 w 368"/>
                <a:gd name="T75" fmla="*/ 14 h 595"/>
                <a:gd name="T76" fmla="*/ 169 w 368"/>
                <a:gd name="T77" fmla="*/ 14 h 595"/>
                <a:gd name="T78" fmla="*/ 206 w 368"/>
                <a:gd name="T79" fmla="*/ 25 h 595"/>
                <a:gd name="T80" fmla="*/ 227 w 368"/>
                <a:gd name="T81" fmla="*/ 46 h 595"/>
                <a:gd name="T82" fmla="*/ 237 w 368"/>
                <a:gd name="T83" fmla="*/ 75 h 595"/>
                <a:gd name="T84" fmla="*/ 249 w 368"/>
                <a:gd name="T85" fmla="*/ 84 h 595"/>
                <a:gd name="T86" fmla="*/ 274 w 368"/>
                <a:gd name="T87" fmla="*/ 75 h 595"/>
                <a:gd name="T88" fmla="*/ 296 w 368"/>
                <a:gd name="T89" fmla="*/ 87 h 595"/>
                <a:gd name="T90" fmla="*/ 325 w 368"/>
                <a:gd name="T91" fmla="*/ 97 h 595"/>
                <a:gd name="T92" fmla="*/ 362 w 368"/>
                <a:gd name="T93" fmla="*/ 9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8" h="595">
                  <a:moveTo>
                    <a:pt x="362" y="91"/>
                  </a:moveTo>
                  <a:lnTo>
                    <a:pt x="368" y="113"/>
                  </a:lnTo>
                  <a:lnTo>
                    <a:pt x="354" y="127"/>
                  </a:lnTo>
                  <a:lnTo>
                    <a:pt x="340" y="140"/>
                  </a:lnTo>
                  <a:lnTo>
                    <a:pt x="321" y="168"/>
                  </a:lnTo>
                  <a:lnTo>
                    <a:pt x="307" y="210"/>
                  </a:lnTo>
                  <a:lnTo>
                    <a:pt x="303" y="218"/>
                  </a:lnTo>
                  <a:lnTo>
                    <a:pt x="337" y="276"/>
                  </a:lnTo>
                  <a:lnTo>
                    <a:pt x="340" y="298"/>
                  </a:lnTo>
                  <a:lnTo>
                    <a:pt x="332" y="323"/>
                  </a:lnTo>
                  <a:lnTo>
                    <a:pt x="328" y="338"/>
                  </a:lnTo>
                  <a:lnTo>
                    <a:pt x="332" y="367"/>
                  </a:lnTo>
                  <a:lnTo>
                    <a:pt x="350" y="401"/>
                  </a:lnTo>
                  <a:lnTo>
                    <a:pt x="362" y="416"/>
                  </a:lnTo>
                  <a:lnTo>
                    <a:pt x="354" y="438"/>
                  </a:lnTo>
                  <a:lnTo>
                    <a:pt x="310" y="487"/>
                  </a:lnTo>
                  <a:lnTo>
                    <a:pt x="300" y="534"/>
                  </a:lnTo>
                  <a:lnTo>
                    <a:pt x="307" y="564"/>
                  </a:lnTo>
                  <a:lnTo>
                    <a:pt x="295" y="564"/>
                  </a:lnTo>
                  <a:lnTo>
                    <a:pt x="283" y="565"/>
                  </a:lnTo>
                  <a:lnTo>
                    <a:pt x="255" y="582"/>
                  </a:lnTo>
                  <a:lnTo>
                    <a:pt x="222" y="589"/>
                  </a:lnTo>
                  <a:lnTo>
                    <a:pt x="151" y="595"/>
                  </a:lnTo>
                  <a:lnTo>
                    <a:pt x="107" y="580"/>
                  </a:lnTo>
                  <a:lnTo>
                    <a:pt x="63" y="573"/>
                  </a:lnTo>
                  <a:lnTo>
                    <a:pt x="12" y="552"/>
                  </a:lnTo>
                  <a:lnTo>
                    <a:pt x="0" y="511"/>
                  </a:lnTo>
                  <a:lnTo>
                    <a:pt x="18" y="498"/>
                  </a:lnTo>
                  <a:lnTo>
                    <a:pt x="16" y="471"/>
                  </a:lnTo>
                  <a:lnTo>
                    <a:pt x="3" y="423"/>
                  </a:lnTo>
                  <a:lnTo>
                    <a:pt x="15" y="405"/>
                  </a:lnTo>
                  <a:lnTo>
                    <a:pt x="11" y="303"/>
                  </a:lnTo>
                  <a:lnTo>
                    <a:pt x="19" y="252"/>
                  </a:lnTo>
                  <a:lnTo>
                    <a:pt x="51" y="229"/>
                  </a:lnTo>
                  <a:lnTo>
                    <a:pt x="60" y="163"/>
                  </a:lnTo>
                  <a:lnTo>
                    <a:pt x="106" y="0"/>
                  </a:lnTo>
                  <a:lnTo>
                    <a:pt x="128" y="0"/>
                  </a:lnTo>
                  <a:lnTo>
                    <a:pt x="136" y="14"/>
                  </a:lnTo>
                  <a:lnTo>
                    <a:pt x="169" y="14"/>
                  </a:lnTo>
                  <a:lnTo>
                    <a:pt x="206" y="25"/>
                  </a:lnTo>
                  <a:lnTo>
                    <a:pt x="227" y="46"/>
                  </a:lnTo>
                  <a:lnTo>
                    <a:pt x="237" y="75"/>
                  </a:lnTo>
                  <a:lnTo>
                    <a:pt x="249" y="84"/>
                  </a:lnTo>
                  <a:lnTo>
                    <a:pt x="274" y="75"/>
                  </a:lnTo>
                  <a:lnTo>
                    <a:pt x="296" y="87"/>
                  </a:lnTo>
                  <a:lnTo>
                    <a:pt x="325" y="97"/>
                  </a:lnTo>
                  <a:lnTo>
                    <a:pt x="362" y="91"/>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91" name="Freeform 10"/>
            <p:cNvSpPr>
              <a:spLocks/>
            </p:cNvSpPr>
            <p:nvPr/>
          </p:nvSpPr>
          <p:spPr bwMode="auto">
            <a:xfrm>
              <a:off x="1926084" y="3140301"/>
              <a:ext cx="365631" cy="374521"/>
            </a:xfrm>
            <a:custGeom>
              <a:avLst/>
              <a:gdLst>
                <a:gd name="T0" fmla="*/ 258 w 581"/>
                <a:gd name="T1" fmla="*/ 596 h 596"/>
                <a:gd name="T2" fmla="*/ 280 w 581"/>
                <a:gd name="T3" fmla="*/ 574 h 596"/>
                <a:gd name="T4" fmla="*/ 305 w 581"/>
                <a:gd name="T5" fmla="*/ 565 h 596"/>
                <a:gd name="T6" fmla="*/ 323 w 581"/>
                <a:gd name="T7" fmla="*/ 565 h 596"/>
                <a:gd name="T8" fmla="*/ 323 w 581"/>
                <a:gd name="T9" fmla="*/ 531 h 596"/>
                <a:gd name="T10" fmla="*/ 342 w 581"/>
                <a:gd name="T11" fmla="*/ 511 h 596"/>
                <a:gd name="T12" fmla="*/ 376 w 581"/>
                <a:gd name="T13" fmla="*/ 506 h 596"/>
                <a:gd name="T14" fmla="*/ 455 w 581"/>
                <a:gd name="T15" fmla="*/ 502 h 596"/>
                <a:gd name="T16" fmla="*/ 493 w 581"/>
                <a:gd name="T17" fmla="*/ 506 h 596"/>
                <a:gd name="T18" fmla="*/ 525 w 581"/>
                <a:gd name="T19" fmla="*/ 490 h 596"/>
                <a:gd name="T20" fmla="*/ 546 w 581"/>
                <a:gd name="T21" fmla="*/ 490 h 596"/>
                <a:gd name="T22" fmla="*/ 563 w 581"/>
                <a:gd name="T23" fmla="*/ 481 h 596"/>
                <a:gd name="T24" fmla="*/ 581 w 581"/>
                <a:gd name="T25" fmla="*/ 469 h 596"/>
                <a:gd name="T26" fmla="*/ 568 w 581"/>
                <a:gd name="T27" fmla="*/ 440 h 596"/>
                <a:gd name="T28" fmla="*/ 556 w 581"/>
                <a:gd name="T29" fmla="*/ 452 h 596"/>
                <a:gd name="T30" fmla="*/ 543 w 581"/>
                <a:gd name="T31" fmla="*/ 447 h 596"/>
                <a:gd name="T32" fmla="*/ 525 w 581"/>
                <a:gd name="T33" fmla="*/ 440 h 596"/>
                <a:gd name="T34" fmla="*/ 534 w 581"/>
                <a:gd name="T35" fmla="*/ 400 h 596"/>
                <a:gd name="T36" fmla="*/ 546 w 581"/>
                <a:gd name="T37" fmla="*/ 389 h 596"/>
                <a:gd name="T38" fmla="*/ 544 w 581"/>
                <a:gd name="T39" fmla="*/ 371 h 596"/>
                <a:gd name="T40" fmla="*/ 514 w 581"/>
                <a:gd name="T41" fmla="*/ 333 h 596"/>
                <a:gd name="T42" fmla="*/ 489 w 581"/>
                <a:gd name="T43" fmla="*/ 304 h 596"/>
                <a:gd name="T44" fmla="*/ 459 w 581"/>
                <a:gd name="T45" fmla="*/ 285 h 596"/>
                <a:gd name="T46" fmla="*/ 459 w 581"/>
                <a:gd name="T47" fmla="*/ 261 h 596"/>
                <a:gd name="T48" fmla="*/ 465 w 581"/>
                <a:gd name="T49" fmla="*/ 230 h 596"/>
                <a:gd name="T50" fmla="*/ 472 w 581"/>
                <a:gd name="T51" fmla="*/ 191 h 596"/>
                <a:gd name="T52" fmla="*/ 453 w 581"/>
                <a:gd name="T53" fmla="*/ 167 h 596"/>
                <a:gd name="T54" fmla="*/ 461 w 581"/>
                <a:gd name="T55" fmla="*/ 109 h 596"/>
                <a:gd name="T56" fmla="*/ 450 w 581"/>
                <a:gd name="T57" fmla="*/ 29 h 596"/>
                <a:gd name="T58" fmla="*/ 408 w 581"/>
                <a:gd name="T59" fmla="*/ 0 h 596"/>
                <a:gd name="T60" fmla="*/ 364 w 581"/>
                <a:gd name="T61" fmla="*/ 25 h 596"/>
                <a:gd name="T62" fmla="*/ 342 w 581"/>
                <a:gd name="T63" fmla="*/ 4 h 596"/>
                <a:gd name="T64" fmla="*/ 326 w 581"/>
                <a:gd name="T65" fmla="*/ 18 h 596"/>
                <a:gd name="T66" fmla="*/ 335 w 581"/>
                <a:gd name="T67" fmla="*/ 40 h 596"/>
                <a:gd name="T68" fmla="*/ 315 w 581"/>
                <a:gd name="T69" fmla="*/ 92 h 596"/>
                <a:gd name="T70" fmla="*/ 289 w 581"/>
                <a:gd name="T71" fmla="*/ 125 h 596"/>
                <a:gd name="T72" fmla="*/ 293 w 581"/>
                <a:gd name="T73" fmla="*/ 148 h 596"/>
                <a:gd name="T74" fmla="*/ 239 w 581"/>
                <a:gd name="T75" fmla="*/ 179 h 596"/>
                <a:gd name="T76" fmla="*/ 223 w 581"/>
                <a:gd name="T77" fmla="*/ 153 h 596"/>
                <a:gd name="T78" fmla="*/ 176 w 581"/>
                <a:gd name="T79" fmla="*/ 160 h 596"/>
                <a:gd name="T80" fmla="*/ 175 w 581"/>
                <a:gd name="T81" fmla="*/ 191 h 596"/>
                <a:gd name="T82" fmla="*/ 136 w 581"/>
                <a:gd name="T83" fmla="*/ 191 h 596"/>
                <a:gd name="T84" fmla="*/ 107 w 581"/>
                <a:gd name="T85" fmla="*/ 224 h 596"/>
                <a:gd name="T86" fmla="*/ 70 w 581"/>
                <a:gd name="T87" fmla="*/ 244 h 596"/>
                <a:gd name="T88" fmla="*/ 50 w 581"/>
                <a:gd name="T89" fmla="*/ 257 h 596"/>
                <a:gd name="T90" fmla="*/ 0 w 581"/>
                <a:gd name="T91" fmla="*/ 314 h 596"/>
                <a:gd name="T92" fmla="*/ 31 w 581"/>
                <a:gd name="T93" fmla="*/ 326 h 596"/>
                <a:gd name="T94" fmla="*/ 70 w 581"/>
                <a:gd name="T95" fmla="*/ 381 h 596"/>
                <a:gd name="T96" fmla="*/ 109 w 581"/>
                <a:gd name="T97" fmla="*/ 386 h 596"/>
                <a:gd name="T98" fmla="*/ 126 w 581"/>
                <a:gd name="T99" fmla="*/ 409 h 596"/>
                <a:gd name="T100" fmla="*/ 119 w 581"/>
                <a:gd name="T101" fmla="*/ 434 h 596"/>
                <a:gd name="T102" fmla="*/ 122 w 581"/>
                <a:gd name="T103" fmla="*/ 459 h 596"/>
                <a:gd name="T104" fmla="*/ 148 w 581"/>
                <a:gd name="T105" fmla="*/ 484 h 596"/>
                <a:gd name="T106" fmla="*/ 197 w 581"/>
                <a:gd name="T107" fmla="*/ 556 h 596"/>
                <a:gd name="T108" fmla="*/ 227 w 581"/>
                <a:gd name="T109" fmla="*/ 560 h 596"/>
                <a:gd name="T110" fmla="*/ 258 w 581"/>
                <a:gd name="T111" fmla="*/ 596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81" h="596">
                  <a:moveTo>
                    <a:pt x="258" y="596"/>
                  </a:moveTo>
                  <a:lnTo>
                    <a:pt x="280" y="574"/>
                  </a:lnTo>
                  <a:lnTo>
                    <a:pt x="305" y="565"/>
                  </a:lnTo>
                  <a:lnTo>
                    <a:pt x="323" y="565"/>
                  </a:lnTo>
                  <a:lnTo>
                    <a:pt x="323" y="531"/>
                  </a:lnTo>
                  <a:lnTo>
                    <a:pt x="342" y="511"/>
                  </a:lnTo>
                  <a:lnTo>
                    <a:pt x="376" y="506"/>
                  </a:lnTo>
                  <a:lnTo>
                    <a:pt x="455" y="502"/>
                  </a:lnTo>
                  <a:lnTo>
                    <a:pt x="493" y="506"/>
                  </a:lnTo>
                  <a:lnTo>
                    <a:pt x="525" y="490"/>
                  </a:lnTo>
                  <a:lnTo>
                    <a:pt x="546" y="490"/>
                  </a:lnTo>
                  <a:lnTo>
                    <a:pt x="563" y="481"/>
                  </a:lnTo>
                  <a:lnTo>
                    <a:pt x="581" y="469"/>
                  </a:lnTo>
                  <a:lnTo>
                    <a:pt x="568" y="440"/>
                  </a:lnTo>
                  <a:lnTo>
                    <a:pt x="556" y="452"/>
                  </a:lnTo>
                  <a:lnTo>
                    <a:pt x="543" y="447"/>
                  </a:lnTo>
                  <a:lnTo>
                    <a:pt x="525" y="440"/>
                  </a:lnTo>
                  <a:lnTo>
                    <a:pt x="534" y="400"/>
                  </a:lnTo>
                  <a:lnTo>
                    <a:pt x="546" y="389"/>
                  </a:lnTo>
                  <a:lnTo>
                    <a:pt x="544" y="371"/>
                  </a:lnTo>
                  <a:lnTo>
                    <a:pt x="514" y="333"/>
                  </a:lnTo>
                  <a:lnTo>
                    <a:pt x="489" y="304"/>
                  </a:lnTo>
                  <a:lnTo>
                    <a:pt x="459" y="285"/>
                  </a:lnTo>
                  <a:lnTo>
                    <a:pt x="459" y="261"/>
                  </a:lnTo>
                  <a:lnTo>
                    <a:pt x="465" y="230"/>
                  </a:lnTo>
                  <a:lnTo>
                    <a:pt x="472" y="191"/>
                  </a:lnTo>
                  <a:lnTo>
                    <a:pt x="453" y="167"/>
                  </a:lnTo>
                  <a:lnTo>
                    <a:pt x="461" y="109"/>
                  </a:lnTo>
                  <a:lnTo>
                    <a:pt x="450" y="29"/>
                  </a:lnTo>
                  <a:lnTo>
                    <a:pt x="408" y="0"/>
                  </a:lnTo>
                  <a:lnTo>
                    <a:pt x="364" y="25"/>
                  </a:lnTo>
                  <a:lnTo>
                    <a:pt x="342" y="4"/>
                  </a:lnTo>
                  <a:lnTo>
                    <a:pt x="326" y="18"/>
                  </a:lnTo>
                  <a:lnTo>
                    <a:pt x="335" y="40"/>
                  </a:lnTo>
                  <a:lnTo>
                    <a:pt x="315" y="92"/>
                  </a:lnTo>
                  <a:lnTo>
                    <a:pt x="289" y="125"/>
                  </a:lnTo>
                  <a:lnTo>
                    <a:pt x="293" y="148"/>
                  </a:lnTo>
                  <a:lnTo>
                    <a:pt x="239" y="179"/>
                  </a:lnTo>
                  <a:lnTo>
                    <a:pt x="223" y="153"/>
                  </a:lnTo>
                  <a:lnTo>
                    <a:pt x="176" y="160"/>
                  </a:lnTo>
                  <a:lnTo>
                    <a:pt x="175" y="191"/>
                  </a:lnTo>
                  <a:lnTo>
                    <a:pt x="136" y="191"/>
                  </a:lnTo>
                  <a:lnTo>
                    <a:pt x="107" y="224"/>
                  </a:lnTo>
                  <a:lnTo>
                    <a:pt x="70" y="244"/>
                  </a:lnTo>
                  <a:lnTo>
                    <a:pt x="50" y="257"/>
                  </a:lnTo>
                  <a:lnTo>
                    <a:pt x="0" y="314"/>
                  </a:lnTo>
                  <a:lnTo>
                    <a:pt x="31" y="326"/>
                  </a:lnTo>
                  <a:lnTo>
                    <a:pt x="70" y="381"/>
                  </a:lnTo>
                  <a:lnTo>
                    <a:pt x="109" y="386"/>
                  </a:lnTo>
                  <a:lnTo>
                    <a:pt x="126" y="409"/>
                  </a:lnTo>
                  <a:lnTo>
                    <a:pt x="119" y="434"/>
                  </a:lnTo>
                  <a:lnTo>
                    <a:pt x="122" y="459"/>
                  </a:lnTo>
                  <a:lnTo>
                    <a:pt x="148" y="484"/>
                  </a:lnTo>
                  <a:lnTo>
                    <a:pt x="197" y="556"/>
                  </a:lnTo>
                  <a:lnTo>
                    <a:pt x="227" y="560"/>
                  </a:lnTo>
                  <a:lnTo>
                    <a:pt x="258" y="596"/>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92" name="Freeform 22"/>
            <p:cNvSpPr>
              <a:spLocks/>
            </p:cNvSpPr>
            <p:nvPr/>
          </p:nvSpPr>
          <p:spPr bwMode="auto">
            <a:xfrm>
              <a:off x="1760494" y="2081193"/>
              <a:ext cx="276168" cy="193374"/>
            </a:xfrm>
            <a:custGeom>
              <a:avLst/>
              <a:gdLst>
                <a:gd name="T0" fmla="*/ 71 w 440"/>
                <a:gd name="T1" fmla="*/ 0 h 307"/>
                <a:gd name="T2" fmla="*/ 97 w 440"/>
                <a:gd name="T3" fmla="*/ 17 h 307"/>
                <a:gd name="T4" fmla="*/ 126 w 440"/>
                <a:gd name="T5" fmla="*/ 37 h 307"/>
                <a:gd name="T6" fmla="*/ 158 w 440"/>
                <a:gd name="T7" fmla="*/ 67 h 307"/>
                <a:gd name="T8" fmla="*/ 186 w 440"/>
                <a:gd name="T9" fmla="*/ 78 h 307"/>
                <a:gd name="T10" fmla="*/ 229 w 440"/>
                <a:gd name="T11" fmla="*/ 83 h 307"/>
                <a:gd name="T12" fmla="*/ 279 w 440"/>
                <a:gd name="T13" fmla="*/ 124 h 307"/>
                <a:gd name="T14" fmla="*/ 311 w 440"/>
                <a:gd name="T15" fmla="*/ 106 h 307"/>
                <a:gd name="T16" fmla="*/ 353 w 440"/>
                <a:gd name="T17" fmla="*/ 127 h 307"/>
                <a:gd name="T18" fmla="*/ 365 w 440"/>
                <a:gd name="T19" fmla="*/ 152 h 307"/>
                <a:gd name="T20" fmla="*/ 374 w 440"/>
                <a:gd name="T21" fmla="*/ 180 h 307"/>
                <a:gd name="T22" fmla="*/ 426 w 440"/>
                <a:gd name="T23" fmla="*/ 182 h 307"/>
                <a:gd name="T24" fmla="*/ 440 w 440"/>
                <a:gd name="T25" fmla="*/ 202 h 307"/>
                <a:gd name="T26" fmla="*/ 436 w 440"/>
                <a:gd name="T27" fmla="*/ 236 h 307"/>
                <a:gd name="T28" fmla="*/ 403 w 440"/>
                <a:gd name="T29" fmla="*/ 241 h 307"/>
                <a:gd name="T30" fmla="*/ 402 w 440"/>
                <a:gd name="T31" fmla="*/ 286 h 307"/>
                <a:gd name="T32" fmla="*/ 380 w 440"/>
                <a:gd name="T33" fmla="*/ 307 h 307"/>
                <a:gd name="T34" fmla="*/ 353 w 440"/>
                <a:gd name="T35" fmla="*/ 306 h 307"/>
                <a:gd name="T36" fmla="*/ 323 w 440"/>
                <a:gd name="T37" fmla="*/ 293 h 307"/>
                <a:gd name="T38" fmla="*/ 316 w 440"/>
                <a:gd name="T39" fmla="*/ 248 h 307"/>
                <a:gd name="T40" fmla="*/ 314 w 440"/>
                <a:gd name="T41" fmla="*/ 230 h 307"/>
                <a:gd name="T42" fmla="*/ 260 w 440"/>
                <a:gd name="T43" fmla="*/ 224 h 307"/>
                <a:gd name="T44" fmla="*/ 194 w 440"/>
                <a:gd name="T45" fmla="*/ 230 h 307"/>
                <a:gd name="T46" fmla="*/ 180 w 440"/>
                <a:gd name="T47" fmla="*/ 262 h 307"/>
                <a:gd name="T48" fmla="*/ 164 w 440"/>
                <a:gd name="T49" fmla="*/ 285 h 307"/>
                <a:gd name="T50" fmla="*/ 128 w 440"/>
                <a:gd name="T51" fmla="*/ 296 h 307"/>
                <a:gd name="T52" fmla="*/ 116 w 440"/>
                <a:gd name="T53" fmla="*/ 288 h 307"/>
                <a:gd name="T54" fmla="*/ 111 w 440"/>
                <a:gd name="T55" fmla="*/ 248 h 307"/>
                <a:gd name="T56" fmla="*/ 111 w 440"/>
                <a:gd name="T57" fmla="*/ 230 h 307"/>
                <a:gd name="T58" fmla="*/ 97 w 440"/>
                <a:gd name="T59" fmla="*/ 227 h 307"/>
                <a:gd name="T60" fmla="*/ 82 w 440"/>
                <a:gd name="T61" fmla="*/ 241 h 307"/>
                <a:gd name="T62" fmla="*/ 75 w 440"/>
                <a:gd name="T63" fmla="*/ 281 h 307"/>
                <a:gd name="T64" fmla="*/ 48 w 440"/>
                <a:gd name="T65" fmla="*/ 295 h 307"/>
                <a:gd name="T66" fmla="*/ 27 w 440"/>
                <a:gd name="T67" fmla="*/ 287 h 307"/>
                <a:gd name="T68" fmla="*/ 24 w 440"/>
                <a:gd name="T69" fmla="*/ 240 h 307"/>
                <a:gd name="T70" fmla="*/ 28 w 440"/>
                <a:gd name="T71" fmla="*/ 214 h 307"/>
                <a:gd name="T72" fmla="*/ 16 w 440"/>
                <a:gd name="T73" fmla="*/ 193 h 307"/>
                <a:gd name="T74" fmla="*/ 0 w 440"/>
                <a:gd name="T75" fmla="*/ 168 h 307"/>
                <a:gd name="T76" fmla="*/ 0 w 440"/>
                <a:gd name="T77" fmla="*/ 142 h 307"/>
                <a:gd name="T78" fmla="*/ 28 w 440"/>
                <a:gd name="T79" fmla="*/ 122 h 307"/>
                <a:gd name="T80" fmla="*/ 24 w 440"/>
                <a:gd name="T81" fmla="*/ 83 h 307"/>
                <a:gd name="T82" fmla="*/ 6 w 440"/>
                <a:gd name="T83" fmla="*/ 50 h 307"/>
                <a:gd name="T84" fmla="*/ 11 w 440"/>
                <a:gd name="T85" fmla="*/ 31 h 307"/>
                <a:gd name="T86" fmla="*/ 71 w 440"/>
                <a:gd name="T87"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0" h="307">
                  <a:moveTo>
                    <a:pt x="71" y="0"/>
                  </a:moveTo>
                  <a:lnTo>
                    <a:pt x="97" y="17"/>
                  </a:lnTo>
                  <a:lnTo>
                    <a:pt x="126" y="37"/>
                  </a:lnTo>
                  <a:lnTo>
                    <a:pt x="158" y="67"/>
                  </a:lnTo>
                  <a:lnTo>
                    <a:pt x="186" y="78"/>
                  </a:lnTo>
                  <a:lnTo>
                    <a:pt x="229" y="83"/>
                  </a:lnTo>
                  <a:lnTo>
                    <a:pt x="279" y="124"/>
                  </a:lnTo>
                  <a:lnTo>
                    <a:pt x="311" y="106"/>
                  </a:lnTo>
                  <a:lnTo>
                    <a:pt x="353" y="127"/>
                  </a:lnTo>
                  <a:lnTo>
                    <a:pt x="365" y="152"/>
                  </a:lnTo>
                  <a:lnTo>
                    <a:pt x="374" y="180"/>
                  </a:lnTo>
                  <a:lnTo>
                    <a:pt x="426" y="182"/>
                  </a:lnTo>
                  <a:lnTo>
                    <a:pt x="440" y="202"/>
                  </a:lnTo>
                  <a:lnTo>
                    <a:pt x="436" y="236"/>
                  </a:lnTo>
                  <a:lnTo>
                    <a:pt x="403" y="241"/>
                  </a:lnTo>
                  <a:lnTo>
                    <a:pt x="402" y="286"/>
                  </a:lnTo>
                  <a:lnTo>
                    <a:pt x="380" y="307"/>
                  </a:lnTo>
                  <a:lnTo>
                    <a:pt x="353" y="306"/>
                  </a:lnTo>
                  <a:lnTo>
                    <a:pt x="323" y="293"/>
                  </a:lnTo>
                  <a:lnTo>
                    <a:pt x="316" y="248"/>
                  </a:lnTo>
                  <a:lnTo>
                    <a:pt x="314" y="230"/>
                  </a:lnTo>
                  <a:lnTo>
                    <a:pt x="260" y="224"/>
                  </a:lnTo>
                  <a:lnTo>
                    <a:pt x="194" y="230"/>
                  </a:lnTo>
                  <a:lnTo>
                    <a:pt x="180" y="262"/>
                  </a:lnTo>
                  <a:lnTo>
                    <a:pt x="164" y="285"/>
                  </a:lnTo>
                  <a:lnTo>
                    <a:pt x="128" y="296"/>
                  </a:lnTo>
                  <a:lnTo>
                    <a:pt x="116" y="288"/>
                  </a:lnTo>
                  <a:lnTo>
                    <a:pt x="111" y="248"/>
                  </a:lnTo>
                  <a:lnTo>
                    <a:pt x="111" y="230"/>
                  </a:lnTo>
                  <a:lnTo>
                    <a:pt x="97" y="227"/>
                  </a:lnTo>
                  <a:lnTo>
                    <a:pt x="82" y="241"/>
                  </a:lnTo>
                  <a:lnTo>
                    <a:pt x="75" y="281"/>
                  </a:lnTo>
                  <a:lnTo>
                    <a:pt x="48" y="295"/>
                  </a:lnTo>
                  <a:lnTo>
                    <a:pt x="27" y="287"/>
                  </a:lnTo>
                  <a:lnTo>
                    <a:pt x="24" y="240"/>
                  </a:lnTo>
                  <a:lnTo>
                    <a:pt x="28" y="214"/>
                  </a:lnTo>
                  <a:lnTo>
                    <a:pt x="16" y="193"/>
                  </a:lnTo>
                  <a:lnTo>
                    <a:pt x="0" y="168"/>
                  </a:lnTo>
                  <a:lnTo>
                    <a:pt x="0" y="142"/>
                  </a:lnTo>
                  <a:lnTo>
                    <a:pt x="28" y="122"/>
                  </a:lnTo>
                  <a:lnTo>
                    <a:pt x="24" y="83"/>
                  </a:lnTo>
                  <a:lnTo>
                    <a:pt x="6" y="50"/>
                  </a:lnTo>
                  <a:lnTo>
                    <a:pt x="11" y="31"/>
                  </a:lnTo>
                  <a:lnTo>
                    <a:pt x="71" y="0"/>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93" name="Freeform 6"/>
            <p:cNvSpPr>
              <a:spLocks/>
            </p:cNvSpPr>
            <p:nvPr/>
          </p:nvSpPr>
          <p:spPr bwMode="auto">
            <a:xfrm>
              <a:off x="1447095" y="2489611"/>
              <a:ext cx="318399" cy="331736"/>
            </a:xfrm>
            <a:custGeom>
              <a:avLst/>
              <a:gdLst>
                <a:gd name="T0" fmla="*/ 17 w 507"/>
                <a:gd name="T1" fmla="*/ 418 h 528"/>
                <a:gd name="T2" fmla="*/ 0 w 507"/>
                <a:gd name="T3" fmla="*/ 396 h 528"/>
                <a:gd name="T4" fmla="*/ 0 w 507"/>
                <a:gd name="T5" fmla="*/ 386 h 528"/>
                <a:gd name="T6" fmla="*/ 16 w 507"/>
                <a:gd name="T7" fmla="*/ 376 h 528"/>
                <a:gd name="T8" fmla="*/ 35 w 507"/>
                <a:gd name="T9" fmla="*/ 345 h 528"/>
                <a:gd name="T10" fmla="*/ 84 w 507"/>
                <a:gd name="T11" fmla="*/ 305 h 528"/>
                <a:gd name="T12" fmla="*/ 77 w 507"/>
                <a:gd name="T13" fmla="*/ 276 h 528"/>
                <a:gd name="T14" fmla="*/ 147 w 507"/>
                <a:gd name="T15" fmla="*/ 207 h 528"/>
                <a:gd name="T16" fmla="*/ 169 w 507"/>
                <a:gd name="T17" fmla="*/ 173 h 528"/>
                <a:gd name="T18" fmla="*/ 197 w 507"/>
                <a:gd name="T19" fmla="*/ 164 h 528"/>
                <a:gd name="T20" fmla="*/ 199 w 507"/>
                <a:gd name="T21" fmla="*/ 125 h 528"/>
                <a:gd name="T22" fmla="*/ 231 w 507"/>
                <a:gd name="T23" fmla="*/ 102 h 528"/>
                <a:gd name="T24" fmla="*/ 342 w 507"/>
                <a:gd name="T25" fmla="*/ 0 h 528"/>
                <a:gd name="T26" fmla="*/ 354 w 507"/>
                <a:gd name="T27" fmla="*/ 2 h 528"/>
                <a:gd name="T28" fmla="*/ 353 w 507"/>
                <a:gd name="T29" fmla="*/ 15 h 528"/>
                <a:gd name="T30" fmla="*/ 394 w 507"/>
                <a:gd name="T31" fmla="*/ 57 h 528"/>
                <a:gd name="T32" fmla="*/ 384 w 507"/>
                <a:gd name="T33" fmla="*/ 86 h 528"/>
                <a:gd name="T34" fmla="*/ 378 w 507"/>
                <a:gd name="T35" fmla="*/ 113 h 528"/>
                <a:gd name="T36" fmla="*/ 418 w 507"/>
                <a:gd name="T37" fmla="*/ 225 h 528"/>
                <a:gd name="T38" fmla="*/ 416 w 507"/>
                <a:gd name="T39" fmla="*/ 242 h 528"/>
                <a:gd name="T40" fmla="*/ 444 w 507"/>
                <a:gd name="T41" fmla="*/ 251 h 528"/>
                <a:gd name="T42" fmla="*/ 473 w 507"/>
                <a:gd name="T43" fmla="*/ 392 h 528"/>
                <a:gd name="T44" fmla="*/ 507 w 507"/>
                <a:gd name="T45" fmla="*/ 418 h 528"/>
                <a:gd name="T46" fmla="*/ 507 w 507"/>
                <a:gd name="T47" fmla="*/ 443 h 528"/>
                <a:gd name="T48" fmla="*/ 464 w 507"/>
                <a:gd name="T49" fmla="*/ 456 h 528"/>
                <a:gd name="T50" fmla="*/ 412 w 507"/>
                <a:gd name="T51" fmla="*/ 456 h 528"/>
                <a:gd name="T52" fmla="*/ 321 w 507"/>
                <a:gd name="T53" fmla="*/ 528 h 528"/>
                <a:gd name="T54" fmla="*/ 309 w 507"/>
                <a:gd name="T55" fmla="*/ 502 h 528"/>
                <a:gd name="T56" fmla="*/ 330 w 507"/>
                <a:gd name="T57" fmla="*/ 471 h 528"/>
                <a:gd name="T58" fmla="*/ 322 w 507"/>
                <a:gd name="T59" fmla="*/ 446 h 528"/>
                <a:gd name="T60" fmla="*/ 237 w 507"/>
                <a:gd name="T61" fmla="*/ 430 h 528"/>
                <a:gd name="T62" fmla="*/ 148 w 507"/>
                <a:gd name="T63" fmla="*/ 375 h 528"/>
                <a:gd name="T64" fmla="*/ 90 w 507"/>
                <a:gd name="T65" fmla="*/ 403 h 528"/>
                <a:gd name="T66" fmla="*/ 17 w 507"/>
                <a:gd name="T67" fmla="*/ 418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7" h="528">
                  <a:moveTo>
                    <a:pt x="17" y="418"/>
                  </a:moveTo>
                  <a:lnTo>
                    <a:pt x="0" y="396"/>
                  </a:lnTo>
                  <a:lnTo>
                    <a:pt x="0" y="386"/>
                  </a:lnTo>
                  <a:lnTo>
                    <a:pt x="16" y="376"/>
                  </a:lnTo>
                  <a:lnTo>
                    <a:pt x="35" y="345"/>
                  </a:lnTo>
                  <a:lnTo>
                    <a:pt x="84" y="305"/>
                  </a:lnTo>
                  <a:lnTo>
                    <a:pt x="77" y="276"/>
                  </a:lnTo>
                  <a:lnTo>
                    <a:pt x="147" y="207"/>
                  </a:lnTo>
                  <a:lnTo>
                    <a:pt x="169" y="173"/>
                  </a:lnTo>
                  <a:lnTo>
                    <a:pt x="197" y="164"/>
                  </a:lnTo>
                  <a:lnTo>
                    <a:pt x="199" y="125"/>
                  </a:lnTo>
                  <a:lnTo>
                    <a:pt x="231" y="102"/>
                  </a:lnTo>
                  <a:lnTo>
                    <a:pt x="342" y="0"/>
                  </a:lnTo>
                  <a:lnTo>
                    <a:pt x="354" y="2"/>
                  </a:lnTo>
                  <a:lnTo>
                    <a:pt x="353" y="15"/>
                  </a:lnTo>
                  <a:lnTo>
                    <a:pt x="394" y="57"/>
                  </a:lnTo>
                  <a:lnTo>
                    <a:pt x="384" y="86"/>
                  </a:lnTo>
                  <a:lnTo>
                    <a:pt x="378" y="113"/>
                  </a:lnTo>
                  <a:lnTo>
                    <a:pt x="418" y="225"/>
                  </a:lnTo>
                  <a:lnTo>
                    <a:pt x="416" y="242"/>
                  </a:lnTo>
                  <a:lnTo>
                    <a:pt x="444" y="251"/>
                  </a:lnTo>
                  <a:lnTo>
                    <a:pt x="473" y="392"/>
                  </a:lnTo>
                  <a:lnTo>
                    <a:pt x="507" y="418"/>
                  </a:lnTo>
                  <a:lnTo>
                    <a:pt x="507" y="443"/>
                  </a:lnTo>
                  <a:lnTo>
                    <a:pt x="464" y="456"/>
                  </a:lnTo>
                  <a:lnTo>
                    <a:pt x="412" y="456"/>
                  </a:lnTo>
                  <a:lnTo>
                    <a:pt x="321" y="528"/>
                  </a:lnTo>
                  <a:lnTo>
                    <a:pt x="309" y="502"/>
                  </a:lnTo>
                  <a:lnTo>
                    <a:pt x="330" y="471"/>
                  </a:lnTo>
                  <a:lnTo>
                    <a:pt x="322" y="446"/>
                  </a:lnTo>
                  <a:lnTo>
                    <a:pt x="237" y="430"/>
                  </a:lnTo>
                  <a:lnTo>
                    <a:pt x="148" y="375"/>
                  </a:lnTo>
                  <a:lnTo>
                    <a:pt x="90" y="403"/>
                  </a:lnTo>
                  <a:lnTo>
                    <a:pt x="17" y="418"/>
                  </a:lnTo>
                  <a:close/>
                </a:path>
              </a:pathLst>
            </a:custGeom>
            <a:gradFill>
              <a:gsLst>
                <a:gs pos="0">
                  <a:schemeClr val="accent2">
                    <a:shade val="51000"/>
                    <a:satMod val="130000"/>
                  </a:schemeClr>
                </a:gs>
                <a:gs pos="100000">
                  <a:schemeClr val="accent2">
                    <a:shade val="94000"/>
                    <a:satMod val="135000"/>
                  </a:schemeClr>
                </a:gs>
              </a:gsLst>
            </a:gradFill>
            <a:ln w="12700">
              <a:headEnd/>
              <a:tailEnd/>
            </a:ln>
            <a:effectLst>
              <a:outerShdw blurRad="50800" dist="25400" dir="2700000" algn="tl" rotWithShape="0">
                <a:schemeClr val="tx1">
                  <a:alpha val="40000"/>
                </a:schemeClr>
              </a:outerShdw>
            </a:effectLst>
          </p:spPr>
          <p:style>
            <a:lnRef idx="1">
              <a:schemeClr val="accent2"/>
            </a:lnRef>
            <a:fillRef idx="3">
              <a:schemeClr val="accent2"/>
            </a:fillRef>
            <a:effectRef idx="2">
              <a:schemeClr val="accent2"/>
            </a:effectRef>
            <a:fontRef idx="minor">
              <a:schemeClr val="lt1"/>
            </a:fontRef>
          </p:style>
          <p:txBody>
            <a:bodyPr/>
            <a:lstStyle/>
            <a:p>
              <a:endParaRPr lang="es-ES"/>
            </a:p>
          </p:txBody>
        </p:sp>
        <p:sp>
          <p:nvSpPr>
            <p:cNvPr id="94" name="Freeform 33"/>
            <p:cNvSpPr>
              <a:spLocks/>
            </p:cNvSpPr>
            <p:nvPr/>
          </p:nvSpPr>
          <p:spPr bwMode="auto">
            <a:xfrm>
              <a:off x="731393" y="2066190"/>
              <a:ext cx="305619" cy="213933"/>
            </a:xfrm>
            <a:custGeom>
              <a:avLst/>
              <a:gdLst>
                <a:gd name="T0" fmla="*/ 33 w 614"/>
                <a:gd name="T1" fmla="*/ 16 h 430"/>
                <a:gd name="T2" fmla="*/ 69 w 614"/>
                <a:gd name="T3" fmla="*/ 0 h 430"/>
                <a:gd name="T4" fmla="*/ 112 w 614"/>
                <a:gd name="T5" fmla="*/ 6 h 430"/>
                <a:gd name="T6" fmla="*/ 130 w 614"/>
                <a:gd name="T7" fmla="*/ 66 h 430"/>
                <a:gd name="T8" fmla="*/ 190 w 614"/>
                <a:gd name="T9" fmla="*/ 86 h 430"/>
                <a:gd name="T10" fmla="*/ 248 w 614"/>
                <a:gd name="T11" fmla="*/ 97 h 430"/>
                <a:gd name="T12" fmla="*/ 305 w 614"/>
                <a:gd name="T13" fmla="*/ 117 h 430"/>
                <a:gd name="T14" fmla="*/ 395 w 614"/>
                <a:gd name="T15" fmla="*/ 110 h 430"/>
                <a:gd name="T16" fmla="*/ 432 w 614"/>
                <a:gd name="T17" fmla="*/ 100 h 430"/>
                <a:gd name="T18" fmla="*/ 469 w 614"/>
                <a:gd name="T19" fmla="*/ 79 h 430"/>
                <a:gd name="T20" fmla="*/ 501 w 614"/>
                <a:gd name="T21" fmla="*/ 77 h 430"/>
                <a:gd name="T22" fmla="*/ 518 w 614"/>
                <a:gd name="T23" fmla="*/ 93 h 430"/>
                <a:gd name="T24" fmla="*/ 542 w 614"/>
                <a:gd name="T25" fmla="*/ 90 h 430"/>
                <a:gd name="T26" fmla="*/ 560 w 614"/>
                <a:gd name="T27" fmla="*/ 90 h 430"/>
                <a:gd name="T28" fmla="*/ 598 w 614"/>
                <a:gd name="T29" fmla="*/ 134 h 430"/>
                <a:gd name="T30" fmla="*/ 614 w 614"/>
                <a:gd name="T31" fmla="*/ 199 h 430"/>
                <a:gd name="T32" fmla="*/ 609 w 614"/>
                <a:gd name="T33" fmla="*/ 213 h 430"/>
                <a:gd name="T34" fmla="*/ 586 w 614"/>
                <a:gd name="T35" fmla="*/ 213 h 430"/>
                <a:gd name="T36" fmla="*/ 511 w 614"/>
                <a:gd name="T37" fmla="*/ 338 h 430"/>
                <a:gd name="T38" fmla="*/ 480 w 614"/>
                <a:gd name="T39" fmla="*/ 319 h 430"/>
                <a:gd name="T40" fmla="*/ 455 w 614"/>
                <a:gd name="T41" fmla="*/ 319 h 430"/>
                <a:gd name="T42" fmla="*/ 432 w 614"/>
                <a:gd name="T43" fmla="*/ 342 h 430"/>
                <a:gd name="T44" fmla="*/ 412 w 614"/>
                <a:gd name="T45" fmla="*/ 369 h 430"/>
                <a:gd name="T46" fmla="*/ 421 w 614"/>
                <a:gd name="T47" fmla="*/ 390 h 430"/>
                <a:gd name="T48" fmla="*/ 427 w 614"/>
                <a:gd name="T49" fmla="*/ 430 h 430"/>
                <a:gd name="T50" fmla="*/ 379 w 614"/>
                <a:gd name="T51" fmla="*/ 378 h 430"/>
                <a:gd name="T52" fmla="*/ 358 w 614"/>
                <a:gd name="T53" fmla="*/ 390 h 430"/>
                <a:gd name="T54" fmla="*/ 330 w 614"/>
                <a:gd name="T55" fmla="*/ 390 h 430"/>
                <a:gd name="T56" fmla="*/ 306 w 614"/>
                <a:gd name="T57" fmla="*/ 393 h 430"/>
                <a:gd name="T58" fmla="*/ 247 w 614"/>
                <a:gd name="T59" fmla="*/ 378 h 430"/>
                <a:gd name="T60" fmla="*/ 216 w 614"/>
                <a:gd name="T61" fmla="*/ 375 h 430"/>
                <a:gd name="T62" fmla="*/ 170 w 614"/>
                <a:gd name="T63" fmla="*/ 383 h 430"/>
                <a:gd name="T64" fmla="*/ 131 w 614"/>
                <a:gd name="T65" fmla="*/ 363 h 430"/>
                <a:gd name="T66" fmla="*/ 111 w 614"/>
                <a:gd name="T67" fmla="*/ 342 h 430"/>
                <a:gd name="T68" fmla="*/ 97 w 614"/>
                <a:gd name="T69" fmla="*/ 347 h 430"/>
                <a:gd name="T70" fmla="*/ 83 w 614"/>
                <a:gd name="T71" fmla="*/ 363 h 430"/>
                <a:gd name="T72" fmla="*/ 33 w 614"/>
                <a:gd name="T73" fmla="*/ 378 h 430"/>
                <a:gd name="T74" fmla="*/ 0 w 614"/>
                <a:gd name="T75" fmla="*/ 319 h 430"/>
                <a:gd name="T76" fmla="*/ 33 w 614"/>
                <a:gd name="T77" fmla="*/ 247 h 430"/>
                <a:gd name="T78" fmla="*/ 33 w 614"/>
                <a:gd name="T79" fmla="*/ 219 h 430"/>
                <a:gd name="T80" fmla="*/ 25 w 614"/>
                <a:gd name="T81" fmla="*/ 192 h 430"/>
                <a:gd name="T82" fmla="*/ 10 w 614"/>
                <a:gd name="T83" fmla="*/ 165 h 430"/>
                <a:gd name="T84" fmla="*/ 23 w 614"/>
                <a:gd name="T85" fmla="*/ 120 h 430"/>
                <a:gd name="T86" fmla="*/ 16 w 614"/>
                <a:gd name="T87" fmla="*/ 73 h 430"/>
                <a:gd name="T88" fmla="*/ 11 w 614"/>
                <a:gd name="T89" fmla="*/ 43 h 430"/>
                <a:gd name="T90" fmla="*/ 33 w 614"/>
                <a:gd name="T91" fmla="*/ 16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4" h="430">
                  <a:moveTo>
                    <a:pt x="33" y="16"/>
                  </a:moveTo>
                  <a:lnTo>
                    <a:pt x="69" y="0"/>
                  </a:lnTo>
                  <a:lnTo>
                    <a:pt x="112" y="6"/>
                  </a:lnTo>
                  <a:lnTo>
                    <a:pt x="130" y="66"/>
                  </a:lnTo>
                  <a:lnTo>
                    <a:pt x="190" y="86"/>
                  </a:lnTo>
                  <a:lnTo>
                    <a:pt x="248" y="97"/>
                  </a:lnTo>
                  <a:lnTo>
                    <a:pt x="305" y="117"/>
                  </a:lnTo>
                  <a:lnTo>
                    <a:pt x="395" y="110"/>
                  </a:lnTo>
                  <a:lnTo>
                    <a:pt x="432" y="100"/>
                  </a:lnTo>
                  <a:lnTo>
                    <a:pt x="469" y="79"/>
                  </a:lnTo>
                  <a:lnTo>
                    <a:pt x="501" y="77"/>
                  </a:lnTo>
                  <a:lnTo>
                    <a:pt x="518" y="93"/>
                  </a:lnTo>
                  <a:lnTo>
                    <a:pt x="542" y="90"/>
                  </a:lnTo>
                  <a:lnTo>
                    <a:pt x="560" y="90"/>
                  </a:lnTo>
                  <a:lnTo>
                    <a:pt x="598" y="134"/>
                  </a:lnTo>
                  <a:lnTo>
                    <a:pt x="614" y="199"/>
                  </a:lnTo>
                  <a:lnTo>
                    <a:pt x="609" y="213"/>
                  </a:lnTo>
                  <a:lnTo>
                    <a:pt x="586" y="213"/>
                  </a:lnTo>
                  <a:lnTo>
                    <a:pt x="511" y="338"/>
                  </a:lnTo>
                  <a:lnTo>
                    <a:pt x="480" y="319"/>
                  </a:lnTo>
                  <a:lnTo>
                    <a:pt x="455" y="319"/>
                  </a:lnTo>
                  <a:lnTo>
                    <a:pt x="432" y="342"/>
                  </a:lnTo>
                  <a:lnTo>
                    <a:pt x="412" y="369"/>
                  </a:lnTo>
                  <a:lnTo>
                    <a:pt x="421" y="390"/>
                  </a:lnTo>
                  <a:lnTo>
                    <a:pt x="427" y="430"/>
                  </a:lnTo>
                  <a:lnTo>
                    <a:pt x="379" y="378"/>
                  </a:lnTo>
                  <a:lnTo>
                    <a:pt x="358" y="390"/>
                  </a:lnTo>
                  <a:lnTo>
                    <a:pt x="330" y="390"/>
                  </a:lnTo>
                  <a:lnTo>
                    <a:pt x="306" y="393"/>
                  </a:lnTo>
                  <a:lnTo>
                    <a:pt x="247" y="378"/>
                  </a:lnTo>
                  <a:lnTo>
                    <a:pt x="216" y="375"/>
                  </a:lnTo>
                  <a:lnTo>
                    <a:pt x="170" y="383"/>
                  </a:lnTo>
                  <a:lnTo>
                    <a:pt x="131" y="363"/>
                  </a:lnTo>
                  <a:lnTo>
                    <a:pt x="111" y="342"/>
                  </a:lnTo>
                  <a:lnTo>
                    <a:pt x="97" y="347"/>
                  </a:lnTo>
                  <a:lnTo>
                    <a:pt x="83" y="363"/>
                  </a:lnTo>
                  <a:lnTo>
                    <a:pt x="33" y="378"/>
                  </a:lnTo>
                  <a:lnTo>
                    <a:pt x="0" y="319"/>
                  </a:lnTo>
                  <a:lnTo>
                    <a:pt x="33" y="247"/>
                  </a:lnTo>
                  <a:lnTo>
                    <a:pt x="33" y="219"/>
                  </a:lnTo>
                  <a:lnTo>
                    <a:pt x="25" y="192"/>
                  </a:lnTo>
                  <a:lnTo>
                    <a:pt x="10" y="165"/>
                  </a:lnTo>
                  <a:lnTo>
                    <a:pt x="23" y="120"/>
                  </a:lnTo>
                  <a:lnTo>
                    <a:pt x="16" y="73"/>
                  </a:lnTo>
                  <a:lnTo>
                    <a:pt x="11" y="43"/>
                  </a:lnTo>
                  <a:lnTo>
                    <a:pt x="33" y="16"/>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95" name="Freeform 34"/>
            <p:cNvSpPr>
              <a:spLocks/>
            </p:cNvSpPr>
            <p:nvPr/>
          </p:nvSpPr>
          <p:spPr bwMode="auto">
            <a:xfrm>
              <a:off x="587474" y="2003399"/>
              <a:ext cx="212266" cy="223935"/>
            </a:xfrm>
            <a:custGeom>
              <a:avLst/>
              <a:gdLst>
                <a:gd name="T0" fmla="*/ 320 w 338"/>
                <a:gd name="T1" fmla="*/ 20 h 357"/>
                <a:gd name="T2" fmla="*/ 334 w 338"/>
                <a:gd name="T3" fmla="*/ 63 h 357"/>
                <a:gd name="T4" fmla="*/ 338 w 338"/>
                <a:gd name="T5" fmla="*/ 96 h 357"/>
                <a:gd name="T6" fmla="*/ 319 w 338"/>
                <a:gd name="T7" fmla="*/ 107 h 357"/>
                <a:gd name="T8" fmla="*/ 287 w 338"/>
                <a:gd name="T9" fmla="*/ 100 h 357"/>
                <a:gd name="T10" fmla="*/ 252 w 338"/>
                <a:gd name="T11" fmla="*/ 113 h 357"/>
                <a:gd name="T12" fmla="*/ 239 w 338"/>
                <a:gd name="T13" fmla="*/ 137 h 357"/>
                <a:gd name="T14" fmla="*/ 247 w 338"/>
                <a:gd name="T15" fmla="*/ 192 h 357"/>
                <a:gd name="T16" fmla="*/ 237 w 338"/>
                <a:gd name="T17" fmla="*/ 231 h 357"/>
                <a:gd name="T18" fmla="*/ 229 w 338"/>
                <a:gd name="T19" fmla="*/ 252 h 357"/>
                <a:gd name="T20" fmla="*/ 210 w 338"/>
                <a:gd name="T21" fmla="*/ 262 h 357"/>
                <a:gd name="T22" fmla="*/ 183 w 338"/>
                <a:gd name="T23" fmla="*/ 280 h 357"/>
                <a:gd name="T24" fmla="*/ 133 w 338"/>
                <a:gd name="T25" fmla="*/ 299 h 357"/>
                <a:gd name="T26" fmla="*/ 105 w 338"/>
                <a:gd name="T27" fmla="*/ 303 h 357"/>
                <a:gd name="T28" fmla="*/ 79 w 338"/>
                <a:gd name="T29" fmla="*/ 307 h 357"/>
                <a:gd name="T30" fmla="*/ 66 w 338"/>
                <a:gd name="T31" fmla="*/ 325 h 357"/>
                <a:gd name="T32" fmla="*/ 50 w 338"/>
                <a:gd name="T33" fmla="*/ 340 h 357"/>
                <a:gd name="T34" fmla="*/ 17 w 338"/>
                <a:gd name="T35" fmla="*/ 357 h 357"/>
                <a:gd name="T36" fmla="*/ 22 w 338"/>
                <a:gd name="T37" fmla="*/ 340 h 357"/>
                <a:gd name="T38" fmla="*/ 7 w 338"/>
                <a:gd name="T39" fmla="*/ 332 h 357"/>
                <a:gd name="T40" fmla="*/ 11 w 338"/>
                <a:gd name="T41" fmla="*/ 307 h 357"/>
                <a:gd name="T42" fmla="*/ 7 w 338"/>
                <a:gd name="T43" fmla="*/ 284 h 357"/>
                <a:gd name="T44" fmla="*/ 0 w 338"/>
                <a:gd name="T45" fmla="*/ 266 h 357"/>
                <a:gd name="T46" fmla="*/ 29 w 338"/>
                <a:gd name="T47" fmla="*/ 244 h 357"/>
                <a:gd name="T48" fmla="*/ 66 w 338"/>
                <a:gd name="T49" fmla="*/ 209 h 357"/>
                <a:gd name="T50" fmla="*/ 50 w 338"/>
                <a:gd name="T51" fmla="*/ 202 h 357"/>
                <a:gd name="T52" fmla="*/ 39 w 338"/>
                <a:gd name="T53" fmla="*/ 183 h 357"/>
                <a:gd name="T54" fmla="*/ 54 w 338"/>
                <a:gd name="T55" fmla="*/ 178 h 357"/>
                <a:gd name="T56" fmla="*/ 66 w 338"/>
                <a:gd name="T57" fmla="*/ 165 h 357"/>
                <a:gd name="T58" fmla="*/ 95 w 338"/>
                <a:gd name="T59" fmla="*/ 158 h 357"/>
                <a:gd name="T60" fmla="*/ 108 w 338"/>
                <a:gd name="T61" fmla="*/ 149 h 357"/>
                <a:gd name="T62" fmla="*/ 105 w 338"/>
                <a:gd name="T63" fmla="*/ 131 h 357"/>
                <a:gd name="T64" fmla="*/ 79 w 338"/>
                <a:gd name="T65" fmla="*/ 131 h 357"/>
                <a:gd name="T66" fmla="*/ 66 w 338"/>
                <a:gd name="T67" fmla="*/ 131 h 357"/>
                <a:gd name="T68" fmla="*/ 50 w 338"/>
                <a:gd name="T69" fmla="*/ 123 h 357"/>
                <a:gd name="T70" fmla="*/ 47 w 338"/>
                <a:gd name="T71" fmla="*/ 106 h 357"/>
                <a:gd name="T72" fmla="*/ 47 w 338"/>
                <a:gd name="T73" fmla="*/ 82 h 357"/>
                <a:gd name="T74" fmla="*/ 54 w 338"/>
                <a:gd name="T75" fmla="*/ 65 h 357"/>
                <a:gd name="T76" fmla="*/ 66 w 338"/>
                <a:gd name="T77" fmla="*/ 48 h 357"/>
                <a:gd name="T78" fmla="*/ 88 w 338"/>
                <a:gd name="T79" fmla="*/ 48 h 357"/>
                <a:gd name="T80" fmla="*/ 156 w 338"/>
                <a:gd name="T81" fmla="*/ 27 h 357"/>
                <a:gd name="T82" fmla="*/ 209 w 338"/>
                <a:gd name="T83" fmla="*/ 12 h 357"/>
                <a:gd name="T84" fmla="*/ 269 w 338"/>
                <a:gd name="T85" fmla="*/ 0 h 357"/>
                <a:gd name="T86" fmla="*/ 320 w 338"/>
                <a:gd name="T87" fmla="*/ 2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38" h="357">
                  <a:moveTo>
                    <a:pt x="320" y="20"/>
                  </a:moveTo>
                  <a:lnTo>
                    <a:pt x="334" y="63"/>
                  </a:lnTo>
                  <a:lnTo>
                    <a:pt x="338" y="96"/>
                  </a:lnTo>
                  <a:lnTo>
                    <a:pt x="319" y="107"/>
                  </a:lnTo>
                  <a:lnTo>
                    <a:pt x="287" y="100"/>
                  </a:lnTo>
                  <a:lnTo>
                    <a:pt x="252" y="113"/>
                  </a:lnTo>
                  <a:lnTo>
                    <a:pt x="239" y="137"/>
                  </a:lnTo>
                  <a:lnTo>
                    <a:pt x="247" y="192"/>
                  </a:lnTo>
                  <a:lnTo>
                    <a:pt x="237" y="231"/>
                  </a:lnTo>
                  <a:lnTo>
                    <a:pt x="229" y="252"/>
                  </a:lnTo>
                  <a:lnTo>
                    <a:pt x="210" y="262"/>
                  </a:lnTo>
                  <a:lnTo>
                    <a:pt x="183" y="280"/>
                  </a:lnTo>
                  <a:lnTo>
                    <a:pt x="133" y="299"/>
                  </a:lnTo>
                  <a:lnTo>
                    <a:pt x="105" y="303"/>
                  </a:lnTo>
                  <a:lnTo>
                    <a:pt x="79" y="307"/>
                  </a:lnTo>
                  <a:lnTo>
                    <a:pt x="66" y="325"/>
                  </a:lnTo>
                  <a:lnTo>
                    <a:pt x="50" y="340"/>
                  </a:lnTo>
                  <a:lnTo>
                    <a:pt x="17" y="357"/>
                  </a:lnTo>
                  <a:lnTo>
                    <a:pt x="22" y="340"/>
                  </a:lnTo>
                  <a:lnTo>
                    <a:pt x="7" y="332"/>
                  </a:lnTo>
                  <a:lnTo>
                    <a:pt x="11" y="307"/>
                  </a:lnTo>
                  <a:lnTo>
                    <a:pt x="7" y="284"/>
                  </a:lnTo>
                  <a:lnTo>
                    <a:pt x="0" y="266"/>
                  </a:lnTo>
                  <a:lnTo>
                    <a:pt x="29" y="244"/>
                  </a:lnTo>
                  <a:lnTo>
                    <a:pt x="66" y="209"/>
                  </a:lnTo>
                  <a:lnTo>
                    <a:pt x="50" y="202"/>
                  </a:lnTo>
                  <a:lnTo>
                    <a:pt x="39" y="183"/>
                  </a:lnTo>
                  <a:lnTo>
                    <a:pt x="54" y="178"/>
                  </a:lnTo>
                  <a:lnTo>
                    <a:pt x="66" y="165"/>
                  </a:lnTo>
                  <a:lnTo>
                    <a:pt x="95" y="158"/>
                  </a:lnTo>
                  <a:lnTo>
                    <a:pt x="108" y="149"/>
                  </a:lnTo>
                  <a:lnTo>
                    <a:pt x="105" y="131"/>
                  </a:lnTo>
                  <a:lnTo>
                    <a:pt x="79" y="131"/>
                  </a:lnTo>
                  <a:lnTo>
                    <a:pt x="66" y="131"/>
                  </a:lnTo>
                  <a:lnTo>
                    <a:pt x="50" y="123"/>
                  </a:lnTo>
                  <a:lnTo>
                    <a:pt x="47" y="106"/>
                  </a:lnTo>
                  <a:lnTo>
                    <a:pt x="47" y="82"/>
                  </a:lnTo>
                  <a:lnTo>
                    <a:pt x="54" y="65"/>
                  </a:lnTo>
                  <a:lnTo>
                    <a:pt x="66" y="48"/>
                  </a:lnTo>
                  <a:lnTo>
                    <a:pt x="88" y="48"/>
                  </a:lnTo>
                  <a:lnTo>
                    <a:pt x="156" y="27"/>
                  </a:lnTo>
                  <a:lnTo>
                    <a:pt x="209" y="12"/>
                  </a:lnTo>
                  <a:lnTo>
                    <a:pt x="269" y="0"/>
                  </a:lnTo>
                  <a:lnTo>
                    <a:pt x="320" y="20"/>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96" name="Freeform 35"/>
            <p:cNvSpPr>
              <a:spLocks/>
            </p:cNvSpPr>
            <p:nvPr/>
          </p:nvSpPr>
          <p:spPr bwMode="auto">
            <a:xfrm>
              <a:off x="534685" y="1747791"/>
              <a:ext cx="319510" cy="301729"/>
            </a:xfrm>
            <a:custGeom>
              <a:avLst/>
              <a:gdLst>
                <a:gd name="T0" fmla="*/ 463 w 509"/>
                <a:gd name="T1" fmla="*/ 163 h 481"/>
                <a:gd name="T2" fmla="*/ 454 w 509"/>
                <a:gd name="T3" fmla="*/ 232 h 481"/>
                <a:gd name="T4" fmla="*/ 422 w 509"/>
                <a:gd name="T5" fmla="*/ 255 h 481"/>
                <a:gd name="T6" fmla="*/ 415 w 509"/>
                <a:gd name="T7" fmla="*/ 308 h 481"/>
                <a:gd name="T8" fmla="*/ 416 w 509"/>
                <a:gd name="T9" fmla="*/ 412 h 481"/>
                <a:gd name="T10" fmla="*/ 406 w 509"/>
                <a:gd name="T11" fmla="*/ 427 h 481"/>
                <a:gd name="T12" fmla="*/ 350 w 509"/>
                <a:gd name="T13" fmla="*/ 407 h 481"/>
                <a:gd name="T14" fmla="*/ 289 w 509"/>
                <a:gd name="T15" fmla="*/ 422 h 481"/>
                <a:gd name="T16" fmla="*/ 241 w 509"/>
                <a:gd name="T17" fmla="*/ 433 h 481"/>
                <a:gd name="T18" fmla="*/ 172 w 509"/>
                <a:gd name="T19" fmla="*/ 455 h 481"/>
                <a:gd name="T20" fmla="*/ 154 w 509"/>
                <a:gd name="T21" fmla="*/ 437 h 481"/>
                <a:gd name="T22" fmla="*/ 126 w 509"/>
                <a:gd name="T23" fmla="*/ 447 h 481"/>
                <a:gd name="T24" fmla="*/ 117 w 509"/>
                <a:gd name="T25" fmla="*/ 459 h 481"/>
                <a:gd name="T26" fmla="*/ 84 w 509"/>
                <a:gd name="T27" fmla="*/ 481 h 481"/>
                <a:gd name="T28" fmla="*/ 70 w 509"/>
                <a:gd name="T29" fmla="*/ 459 h 481"/>
                <a:gd name="T30" fmla="*/ 73 w 509"/>
                <a:gd name="T31" fmla="*/ 434 h 481"/>
                <a:gd name="T32" fmla="*/ 79 w 509"/>
                <a:gd name="T33" fmla="*/ 412 h 481"/>
                <a:gd name="T34" fmla="*/ 95 w 509"/>
                <a:gd name="T35" fmla="*/ 395 h 481"/>
                <a:gd name="T36" fmla="*/ 101 w 509"/>
                <a:gd name="T37" fmla="*/ 383 h 481"/>
                <a:gd name="T38" fmla="*/ 91 w 509"/>
                <a:gd name="T39" fmla="*/ 371 h 481"/>
                <a:gd name="T40" fmla="*/ 73 w 509"/>
                <a:gd name="T41" fmla="*/ 380 h 481"/>
                <a:gd name="T42" fmla="*/ 62 w 509"/>
                <a:gd name="T43" fmla="*/ 383 h 481"/>
                <a:gd name="T44" fmla="*/ 44 w 509"/>
                <a:gd name="T45" fmla="*/ 354 h 481"/>
                <a:gd name="T46" fmla="*/ 34 w 509"/>
                <a:gd name="T47" fmla="*/ 335 h 481"/>
                <a:gd name="T48" fmla="*/ 22 w 509"/>
                <a:gd name="T49" fmla="*/ 327 h 481"/>
                <a:gd name="T50" fmla="*/ 0 w 509"/>
                <a:gd name="T51" fmla="*/ 318 h 481"/>
                <a:gd name="T52" fmla="*/ 13 w 509"/>
                <a:gd name="T53" fmla="*/ 305 h 481"/>
                <a:gd name="T54" fmla="*/ 13 w 509"/>
                <a:gd name="T55" fmla="*/ 246 h 481"/>
                <a:gd name="T56" fmla="*/ 25 w 509"/>
                <a:gd name="T57" fmla="*/ 235 h 481"/>
                <a:gd name="T58" fmla="*/ 54 w 509"/>
                <a:gd name="T59" fmla="*/ 214 h 481"/>
                <a:gd name="T60" fmla="*/ 73 w 509"/>
                <a:gd name="T61" fmla="*/ 201 h 481"/>
                <a:gd name="T62" fmla="*/ 91 w 509"/>
                <a:gd name="T63" fmla="*/ 192 h 481"/>
                <a:gd name="T64" fmla="*/ 113 w 509"/>
                <a:gd name="T65" fmla="*/ 201 h 481"/>
                <a:gd name="T66" fmla="*/ 113 w 509"/>
                <a:gd name="T67" fmla="*/ 185 h 481"/>
                <a:gd name="T68" fmla="*/ 138 w 509"/>
                <a:gd name="T69" fmla="*/ 156 h 481"/>
                <a:gd name="T70" fmla="*/ 154 w 509"/>
                <a:gd name="T71" fmla="*/ 160 h 481"/>
                <a:gd name="T72" fmla="*/ 204 w 509"/>
                <a:gd name="T73" fmla="*/ 172 h 481"/>
                <a:gd name="T74" fmla="*/ 222 w 509"/>
                <a:gd name="T75" fmla="*/ 179 h 481"/>
                <a:gd name="T76" fmla="*/ 239 w 509"/>
                <a:gd name="T77" fmla="*/ 172 h 481"/>
                <a:gd name="T78" fmla="*/ 273 w 509"/>
                <a:gd name="T79" fmla="*/ 156 h 481"/>
                <a:gd name="T80" fmla="*/ 280 w 509"/>
                <a:gd name="T81" fmla="*/ 148 h 481"/>
                <a:gd name="T82" fmla="*/ 294 w 509"/>
                <a:gd name="T83" fmla="*/ 156 h 481"/>
                <a:gd name="T84" fmla="*/ 304 w 509"/>
                <a:gd name="T85" fmla="*/ 144 h 481"/>
                <a:gd name="T86" fmla="*/ 317 w 509"/>
                <a:gd name="T87" fmla="*/ 151 h 481"/>
                <a:gd name="T88" fmla="*/ 342 w 509"/>
                <a:gd name="T89" fmla="*/ 160 h 481"/>
                <a:gd name="T90" fmla="*/ 351 w 509"/>
                <a:gd name="T91" fmla="*/ 148 h 481"/>
                <a:gd name="T92" fmla="*/ 351 w 509"/>
                <a:gd name="T93" fmla="*/ 126 h 481"/>
                <a:gd name="T94" fmla="*/ 342 w 509"/>
                <a:gd name="T95" fmla="*/ 106 h 481"/>
                <a:gd name="T96" fmla="*/ 339 w 509"/>
                <a:gd name="T97" fmla="*/ 88 h 481"/>
                <a:gd name="T98" fmla="*/ 366 w 509"/>
                <a:gd name="T99" fmla="*/ 76 h 481"/>
                <a:gd name="T100" fmla="*/ 401 w 509"/>
                <a:gd name="T101" fmla="*/ 54 h 481"/>
                <a:gd name="T102" fmla="*/ 423 w 509"/>
                <a:gd name="T103" fmla="*/ 62 h 481"/>
                <a:gd name="T104" fmla="*/ 408 w 509"/>
                <a:gd name="T105" fmla="*/ 40 h 481"/>
                <a:gd name="T106" fmla="*/ 426 w 509"/>
                <a:gd name="T107" fmla="*/ 29 h 481"/>
                <a:gd name="T108" fmla="*/ 448 w 509"/>
                <a:gd name="T109" fmla="*/ 13 h 481"/>
                <a:gd name="T110" fmla="*/ 462 w 509"/>
                <a:gd name="T111" fmla="*/ 0 h 481"/>
                <a:gd name="T112" fmla="*/ 480 w 509"/>
                <a:gd name="T113" fmla="*/ 0 h 481"/>
                <a:gd name="T114" fmla="*/ 496 w 509"/>
                <a:gd name="T115" fmla="*/ 22 h 481"/>
                <a:gd name="T116" fmla="*/ 509 w 509"/>
                <a:gd name="T117" fmla="*/ 4 h 481"/>
                <a:gd name="T118" fmla="*/ 463 w 509"/>
                <a:gd name="T119" fmla="*/ 163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09" h="481">
                  <a:moveTo>
                    <a:pt x="463" y="163"/>
                  </a:moveTo>
                  <a:lnTo>
                    <a:pt x="454" y="232"/>
                  </a:lnTo>
                  <a:lnTo>
                    <a:pt x="422" y="255"/>
                  </a:lnTo>
                  <a:lnTo>
                    <a:pt x="415" y="308"/>
                  </a:lnTo>
                  <a:lnTo>
                    <a:pt x="416" y="412"/>
                  </a:lnTo>
                  <a:lnTo>
                    <a:pt x="406" y="427"/>
                  </a:lnTo>
                  <a:lnTo>
                    <a:pt x="350" y="407"/>
                  </a:lnTo>
                  <a:lnTo>
                    <a:pt x="289" y="422"/>
                  </a:lnTo>
                  <a:lnTo>
                    <a:pt x="241" y="433"/>
                  </a:lnTo>
                  <a:lnTo>
                    <a:pt x="172" y="455"/>
                  </a:lnTo>
                  <a:lnTo>
                    <a:pt x="154" y="437"/>
                  </a:lnTo>
                  <a:lnTo>
                    <a:pt x="126" y="447"/>
                  </a:lnTo>
                  <a:lnTo>
                    <a:pt x="117" y="459"/>
                  </a:lnTo>
                  <a:lnTo>
                    <a:pt x="84" y="481"/>
                  </a:lnTo>
                  <a:lnTo>
                    <a:pt x="70" y="459"/>
                  </a:lnTo>
                  <a:lnTo>
                    <a:pt x="73" y="434"/>
                  </a:lnTo>
                  <a:lnTo>
                    <a:pt x="79" y="412"/>
                  </a:lnTo>
                  <a:lnTo>
                    <a:pt x="95" y="395"/>
                  </a:lnTo>
                  <a:lnTo>
                    <a:pt x="101" y="383"/>
                  </a:lnTo>
                  <a:lnTo>
                    <a:pt x="91" y="371"/>
                  </a:lnTo>
                  <a:lnTo>
                    <a:pt x="73" y="380"/>
                  </a:lnTo>
                  <a:lnTo>
                    <a:pt x="62" y="383"/>
                  </a:lnTo>
                  <a:lnTo>
                    <a:pt x="44" y="354"/>
                  </a:lnTo>
                  <a:lnTo>
                    <a:pt x="34" y="335"/>
                  </a:lnTo>
                  <a:lnTo>
                    <a:pt x="22" y="327"/>
                  </a:lnTo>
                  <a:lnTo>
                    <a:pt x="0" y="318"/>
                  </a:lnTo>
                  <a:lnTo>
                    <a:pt x="13" y="305"/>
                  </a:lnTo>
                  <a:lnTo>
                    <a:pt x="13" y="246"/>
                  </a:lnTo>
                  <a:lnTo>
                    <a:pt x="25" y="235"/>
                  </a:lnTo>
                  <a:lnTo>
                    <a:pt x="54" y="214"/>
                  </a:lnTo>
                  <a:lnTo>
                    <a:pt x="73" y="201"/>
                  </a:lnTo>
                  <a:lnTo>
                    <a:pt x="91" y="192"/>
                  </a:lnTo>
                  <a:lnTo>
                    <a:pt x="113" y="201"/>
                  </a:lnTo>
                  <a:lnTo>
                    <a:pt x="113" y="185"/>
                  </a:lnTo>
                  <a:lnTo>
                    <a:pt x="138" y="156"/>
                  </a:lnTo>
                  <a:lnTo>
                    <a:pt x="154" y="160"/>
                  </a:lnTo>
                  <a:lnTo>
                    <a:pt x="204" y="172"/>
                  </a:lnTo>
                  <a:lnTo>
                    <a:pt x="222" y="179"/>
                  </a:lnTo>
                  <a:lnTo>
                    <a:pt x="239" y="172"/>
                  </a:lnTo>
                  <a:lnTo>
                    <a:pt x="273" y="156"/>
                  </a:lnTo>
                  <a:lnTo>
                    <a:pt x="280" y="148"/>
                  </a:lnTo>
                  <a:lnTo>
                    <a:pt x="294" y="156"/>
                  </a:lnTo>
                  <a:lnTo>
                    <a:pt x="304" y="144"/>
                  </a:lnTo>
                  <a:lnTo>
                    <a:pt x="317" y="151"/>
                  </a:lnTo>
                  <a:lnTo>
                    <a:pt x="342" y="160"/>
                  </a:lnTo>
                  <a:lnTo>
                    <a:pt x="351" y="148"/>
                  </a:lnTo>
                  <a:lnTo>
                    <a:pt x="351" y="126"/>
                  </a:lnTo>
                  <a:lnTo>
                    <a:pt x="342" y="106"/>
                  </a:lnTo>
                  <a:lnTo>
                    <a:pt x="339" y="88"/>
                  </a:lnTo>
                  <a:lnTo>
                    <a:pt x="366" y="76"/>
                  </a:lnTo>
                  <a:lnTo>
                    <a:pt x="401" y="54"/>
                  </a:lnTo>
                  <a:lnTo>
                    <a:pt x="423" y="62"/>
                  </a:lnTo>
                  <a:lnTo>
                    <a:pt x="408" y="40"/>
                  </a:lnTo>
                  <a:lnTo>
                    <a:pt x="426" y="29"/>
                  </a:lnTo>
                  <a:lnTo>
                    <a:pt x="448" y="13"/>
                  </a:lnTo>
                  <a:lnTo>
                    <a:pt x="462" y="0"/>
                  </a:lnTo>
                  <a:lnTo>
                    <a:pt x="480" y="0"/>
                  </a:lnTo>
                  <a:lnTo>
                    <a:pt x="496" y="22"/>
                  </a:lnTo>
                  <a:lnTo>
                    <a:pt x="509" y="4"/>
                  </a:lnTo>
                  <a:lnTo>
                    <a:pt x="463" y="163"/>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97" name="Freeform 38"/>
            <p:cNvSpPr>
              <a:spLocks/>
            </p:cNvSpPr>
            <p:nvPr/>
          </p:nvSpPr>
          <p:spPr bwMode="auto">
            <a:xfrm>
              <a:off x="828079" y="2671870"/>
              <a:ext cx="614016" cy="355073"/>
            </a:xfrm>
            <a:custGeom>
              <a:avLst/>
              <a:gdLst>
                <a:gd name="T0" fmla="*/ 244 w 978"/>
                <a:gd name="T1" fmla="*/ 101 h 566"/>
                <a:gd name="T2" fmla="*/ 304 w 978"/>
                <a:gd name="T3" fmla="*/ 72 h 566"/>
                <a:gd name="T4" fmla="*/ 336 w 978"/>
                <a:gd name="T5" fmla="*/ 98 h 566"/>
                <a:gd name="T6" fmla="*/ 345 w 978"/>
                <a:gd name="T7" fmla="*/ 90 h 566"/>
                <a:gd name="T8" fmla="*/ 370 w 978"/>
                <a:gd name="T9" fmla="*/ 47 h 566"/>
                <a:gd name="T10" fmla="*/ 417 w 978"/>
                <a:gd name="T11" fmla="*/ 35 h 566"/>
                <a:gd name="T12" fmla="*/ 461 w 978"/>
                <a:gd name="T13" fmla="*/ 0 h 566"/>
                <a:gd name="T14" fmla="*/ 491 w 978"/>
                <a:gd name="T15" fmla="*/ 0 h 566"/>
                <a:gd name="T16" fmla="*/ 555 w 978"/>
                <a:gd name="T17" fmla="*/ 72 h 566"/>
                <a:gd name="T18" fmla="*/ 593 w 978"/>
                <a:gd name="T19" fmla="*/ 65 h 566"/>
                <a:gd name="T20" fmla="*/ 621 w 978"/>
                <a:gd name="T21" fmla="*/ 82 h 566"/>
                <a:gd name="T22" fmla="*/ 654 w 978"/>
                <a:gd name="T23" fmla="*/ 72 h 566"/>
                <a:gd name="T24" fmla="*/ 691 w 978"/>
                <a:gd name="T25" fmla="*/ 110 h 566"/>
                <a:gd name="T26" fmla="*/ 738 w 978"/>
                <a:gd name="T27" fmla="*/ 87 h 566"/>
                <a:gd name="T28" fmla="*/ 749 w 978"/>
                <a:gd name="T29" fmla="*/ 100 h 566"/>
                <a:gd name="T30" fmla="*/ 758 w 978"/>
                <a:gd name="T31" fmla="*/ 153 h 566"/>
                <a:gd name="T32" fmla="*/ 770 w 978"/>
                <a:gd name="T33" fmla="*/ 173 h 566"/>
                <a:gd name="T34" fmla="*/ 738 w 978"/>
                <a:gd name="T35" fmla="*/ 207 h 566"/>
                <a:gd name="T36" fmla="*/ 741 w 978"/>
                <a:gd name="T37" fmla="*/ 230 h 566"/>
                <a:gd name="T38" fmla="*/ 827 w 978"/>
                <a:gd name="T39" fmla="*/ 320 h 566"/>
                <a:gd name="T40" fmla="*/ 804 w 978"/>
                <a:gd name="T41" fmla="*/ 346 h 566"/>
                <a:gd name="T42" fmla="*/ 822 w 978"/>
                <a:gd name="T43" fmla="*/ 379 h 566"/>
                <a:gd name="T44" fmla="*/ 849 w 978"/>
                <a:gd name="T45" fmla="*/ 405 h 566"/>
                <a:gd name="T46" fmla="*/ 853 w 978"/>
                <a:gd name="T47" fmla="*/ 427 h 566"/>
                <a:gd name="T48" fmla="*/ 867 w 978"/>
                <a:gd name="T49" fmla="*/ 465 h 566"/>
                <a:gd name="T50" fmla="*/ 896 w 978"/>
                <a:gd name="T51" fmla="*/ 465 h 566"/>
                <a:gd name="T52" fmla="*/ 959 w 978"/>
                <a:gd name="T53" fmla="*/ 452 h 566"/>
                <a:gd name="T54" fmla="*/ 978 w 978"/>
                <a:gd name="T55" fmla="*/ 481 h 566"/>
                <a:gd name="T56" fmla="*/ 839 w 978"/>
                <a:gd name="T57" fmla="*/ 489 h 566"/>
                <a:gd name="T58" fmla="*/ 787 w 978"/>
                <a:gd name="T59" fmla="*/ 512 h 566"/>
                <a:gd name="T60" fmla="*/ 717 w 978"/>
                <a:gd name="T61" fmla="*/ 560 h 566"/>
                <a:gd name="T62" fmla="*/ 653 w 978"/>
                <a:gd name="T63" fmla="*/ 553 h 566"/>
                <a:gd name="T64" fmla="*/ 563 w 978"/>
                <a:gd name="T65" fmla="*/ 540 h 566"/>
                <a:gd name="T66" fmla="*/ 496 w 978"/>
                <a:gd name="T67" fmla="*/ 566 h 566"/>
                <a:gd name="T68" fmla="*/ 451 w 978"/>
                <a:gd name="T69" fmla="*/ 544 h 566"/>
                <a:gd name="T70" fmla="*/ 362 w 978"/>
                <a:gd name="T71" fmla="*/ 560 h 566"/>
                <a:gd name="T72" fmla="*/ 307 w 978"/>
                <a:gd name="T73" fmla="*/ 544 h 566"/>
                <a:gd name="T74" fmla="*/ 261 w 978"/>
                <a:gd name="T75" fmla="*/ 511 h 566"/>
                <a:gd name="T76" fmla="*/ 181 w 978"/>
                <a:gd name="T77" fmla="*/ 492 h 566"/>
                <a:gd name="T78" fmla="*/ 140 w 978"/>
                <a:gd name="T79" fmla="*/ 464 h 566"/>
                <a:gd name="T80" fmla="*/ 101 w 978"/>
                <a:gd name="T81" fmla="*/ 456 h 566"/>
                <a:gd name="T82" fmla="*/ 101 w 978"/>
                <a:gd name="T83" fmla="*/ 445 h 566"/>
                <a:gd name="T84" fmla="*/ 69 w 978"/>
                <a:gd name="T85" fmla="*/ 423 h 566"/>
                <a:gd name="T86" fmla="*/ 65 w 978"/>
                <a:gd name="T87" fmla="*/ 386 h 566"/>
                <a:gd name="T88" fmla="*/ 51 w 978"/>
                <a:gd name="T89" fmla="*/ 364 h 566"/>
                <a:gd name="T90" fmla="*/ 35 w 978"/>
                <a:gd name="T91" fmla="*/ 335 h 566"/>
                <a:gd name="T92" fmla="*/ 0 w 978"/>
                <a:gd name="T93" fmla="*/ 302 h 566"/>
                <a:gd name="T94" fmla="*/ 0 w 978"/>
                <a:gd name="T95" fmla="*/ 292 h 566"/>
                <a:gd name="T96" fmla="*/ 148 w 978"/>
                <a:gd name="T97" fmla="*/ 292 h 566"/>
                <a:gd name="T98" fmla="*/ 195 w 978"/>
                <a:gd name="T99" fmla="*/ 235 h 566"/>
                <a:gd name="T100" fmla="*/ 224 w 978"/>
                <a:gd name="T101" fmla="*/ 238 h 566"/>
                <a:gd name="T102" fmla="*/ 232 w 978"/>
                <a:gd name="T103" fmla="*/ 219 h 566"/>
                <a:gd name="T104" fmla="*/ 244 w 978"/>
                <a:gd name="T105" fmla="*/ 182 h 566"/>
                <a:gd name="T106" fmla="*/ 257 w 978"/>
                <a:gd name="T107" fmla="*/ 153 h 566"/>
                <a:gd name="T108" fmla="*/ 244 w 978"/>
                <a:gd name="T109" fmla="*/ 101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8" h="566">
                  <a:moveTo>
                    <a:pt x="244" y="101"/>
                  </a:moveTo>
                  <a:lnTo>
                    <a:pt x="304" y="72"/>
                  </a:lnTo>
                  <a:lnTo>
                    <a:pt x="336" y="98"/>
                  </a:lnTo>
                  <a:lnTo>
                    <a:pt x="345" y="90"/>
                  </a:lnTo>
                  <a:lnTo>
                    <a:pt x="370" y="47"/>
                  </a:lnTo>
                  <a:lnTo>
                    <a:pt x="417" y="35"/>
                  </a:lnTo>
                  <a:lnTo>
                    <a:pt x="461" y="0"/>
                  </a:lnTo>
                  <a:lnTo>
                    <a:pt x="491" y="0"/>
                  </a:lnTo>
                  <a:lnTo>
                    <a:pt x="555" y="72"/>
                  </a:lnTo>
                  <a:lnTo>
                    <a:pt x="593" y="65"/>
                  </a:lnTo>
                  <a:lnTo>
                    <a:pt x="621" y="82"/>
                  </a:lnTo>
                  <a:lnTo>
                    <a:pt x="654" y="72"/>
                  </a:lnTo>
                  <a:lnTo>
                    <a:pt x="691" y="110"/>
                  </a:lnTo>
                  <a:lnTo>
                    <a:pt x="738" y="87"/>
                  </a:lnTo>
                  <a:lnTo>
                    <a:pt x="749" y="100"/>
                  </a:lnTo>
                  <a:lnTo>
                    <a:pt x="758" y="153"/>
                  </a:lnTo>
                  <a:lnTo>
                    <a:pt x="770" y="173"/>
                  </a:lnTo>
                  <a:lnTo>
                    <a:pt x="738" y="207"/>
                  </a:lnTo>
                  <a:lnTo>
                    <a:pt x="741" y="230"/>
                  </a:lnTo>
                  <a:lnTo>
                    <a:pt x="827" y="320"/>
                  </a:lnTo>
                  <a:lnTo>
                    <a:pt x="804" y="346"/>
                  </a:lnTo>
                  <a:lnTo>
                    <a:pt x="822" y="379"/>
                  </a:lnTo>
                  <a:lnTo>
                    <a:pt x="849" y="405"/>
                  </a:lnTo>
                  <a:lnTo>
                    <a:pt x="853" y="427"/>
                  </a:lnTo>
                  <a:lnTo>
                    <a:pt x="867" y="465"/>
                  </a:lnTo>
                  <a:lnTo>
                    <a:pt x="896" y="465"/>
                  </a:lnTo>
                  <a:lnTo>
                    <a:pt x="959" y="452"/>
                  </a:lnTo>
                  <a:lnTo>
                    <a:pt x="978" y="481"/>
                  </a:lnTo>
                  <a:lnTo>
                    <a:pt x="839" y="489"/>
                  </a:lnTo>
                  <a:lnTo>
                    <a:pt x="787" y="512"/>
                  </a:lnTo>
                  <a:lnTo>
                    <a:pt x="717" y="560"/>
                  </a:lnTo>
                  <a:lnTo>
                    <a:pt x="653" y="553"/>
                  </a:lnTo>
                  <a:lnTo>
                    <a:pt x="563" y="540"/>
                  </a:lnTo>
                  <a:lnTo>
                    <a:pt x="496" y="566"/>
                  </a:lnTo>
                  <a:lnTo>
                    <a:pt x="451" y="544"/>
                  </a:lnTo>
                  <a:lnTo>
                    <a:pt x="362" y="560"/>
                  </a:lnTo>
                  <a:lnTo>
                    <a:pt x="307" y="544"/>
                  </a:lnTo>
                  <a:lnTo>
                    <a:pt x="261" y="511"/>
                  </a:lnTo>
                  <a:lnTo>
                    <a:pt x="181" y="492"/>
                  </a:lnTo>
                  <a:lnTo>
                    <a:pt x="140" y="464"/>
                  </a:lnTo>
                  <a:lnTo>
                    <a:pt x="101" y="456"/>
                  </a:lnTo>
                  <a:lnTo>
                    <a:pt x="101" y="445"/>
                  </a:lnTo>
                  <a:lnTo>
                    <a:pt x="69" y="423"/>
                  </a:lnTo>
                  <a:lnTo>
                    <a:pt x="65" y="386"/>
                  </a:lnTo>
                  <a:lnTo>
                    <a:pt x="51" y="364"/>
                  </a:lnTo>
                  <a:lnTo>
                    <a:pt x="35" y="335"/>
                  </a:lnTo>
                  <a:lnTo>
                    <a:pt x="0" y="302"/>
                  </a:lnTo>
                  <a:lnTo>
                    <a:pt x="0" y="292"/>
                  </a:lnTo>
                  <a:lnTo>
                    <a:pt x="148" y="292"/>
                  </a:lnTo>
                  <a:lnTo>
                    <a:pt x="195" y="235"/>
                  </a:lnTo>
                  <a:lnTo>
                    <a:pt x="224" y="238"/>
                  </a:lnTo>
                  <a:lnTo>
                    <a:pt x="232" y="219"/>
                  </a:lnTo>
                  <a:lnTo>
                    <a:pt x="244" y="182"/>
                  </a:lnTo>
                  <a:lnTo>
                    <a:pt x="257" y="153"/>
                  </a:lnTo>
                  <a:lnTo>
                    <a:pt x="244" y="101"/>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grpSp>
          <p:nvGrpSpPr>
            <p:cNvPr id="98" name="97 Grupo"/>
            <p:cNvGrpSpPr/>
            <p:nvPr/>
          </p:nvGrpSpPr>
          <p:grpSpPr>
            <a:xfrm>
              <a:off x="2097230" y="2588521"/>
              <a:ext cx="403417" cy="784606"/>
              <a:chOff x="2731120" y="4364768"/>
              <a:chExt cx="602224" cy="1171268"/>
            </a:xfrm>
            <a:gradFill>
              <a:gsLst>
                <a:gs pos="0">
                  <a:schemeClr val="accent6">
                    <a:lumMod val="75000"/>
                  </a:schemeClr>
                </a:gs>
                <a:gs pos="100000">
                  <a:schemeClr val="accent6"/>
                </a:gs>
              </a:gsLst>
              <a:lin ang="16200000" scaled="0"/>
            </a:gradFill>
            <a:effectLst>
              <a:outerShdw blurRad="50800" dist="25400" dir="2700000" algn="tl" rotWithShape="0">
                <a:schemeClr val="tx1">
                  <a:alpha val="40000"/>
                </a:schemeClr>
              </a:outerShdw>
            </a:effectLst>
          </p:grpSpPr>
          <p:sp>
            <p:nvSpPr>
              <p:cNvPr id="123" name="Freeform 41"/>
              <p:cNvSpPr>
                <a:spLocks/>
              </p:cNvSpPr>
              <p:nvPr/>
            </p:nvSpPr>
            <p:spPr bwMode="auto">
              <a:xfrm>
                <a:off x="2731120" y="4577122"/>
                <a:ext cx="469503" cy="627939"/>
              </a:xfrm>
              <a:custGeom>
                <a:avLst/>
                <a:gdLst>
                  <a:gd name="T0" fmla="*/ 501 w 501"/>
                  <a:gd name="T1" fmla="*/ 568 h 670"/>
                  <a:gd name="T2" fmla="*/ 501 w 501"/>
                  <a:gd name="T3" fmla="*/ 555 h 670"/>
                  <a:gd name="T4" fmla="*/ 476 w 501"/>
                  <a:gd name="T5" fmla="*/ 518 h 670"/>
                  <a:gd name="T6" fmla="*/ 427 w 501"/>
                  <a:gd name="T7" fmla="*/ 455 h 670"/>
                  <a:gd name="T8" fmla="*/ 422 w 501"/>
                  <a:gd name="T9" fmla="*/ 417 h 670"/>
                  <a:gd name="T10" fmla="*/ 415 w 501"/>
                  <a:gd name="T11" fmla="*/ 401 h 670"/>
                  <a:gd name="T12" fmla="*/ 403 w 501"/>
                  <a:gd name="T13" fmla="*/ 393 h 670"/>
                  <a:gd name="T14" fmla="*/ 415 w 501"/>
                  <a:gd name="T15" fmla="*/ 333 h 670"/>
                  <a:gd name="T16" fmla="*/ 418 w 501"/>
                  <a:gd name="T17" fmla="*/ 296 h 670"/>
                  <a:gd name="T18" fmla="*/ 427 w 501"/>
                  <a:gd name="T19" fmla="*/ 270 h 670"/>
                  <a:gd name="T20" fmla="*/ 432 w 501"/>
                  <a:gd name="T21" fmla="*/ 232 h 670"/>
                  <a:gd name="T22" fmla="*/ 444 w 501"/>
                  <a:gd name="T23" fmla="*/ 220 h 670"/>
                  <a:gd name="T24" fmla="*/ 444 w 501"/>
                  <a:gd name="T25" fmla="*/ 198 h 670"/>
                  <a:gd name="T26" fmla="*/ 472 w 501"/>
                  <a:gd name="T27" fmla="*/ 154 h 670"/>
                  <a:gd name="T28" fmla="*/ 490 w 501"/>
                  <a:gd name="T29" fmla="*/ 117 h 670"/>
                  <a:gd name="T30" fmla="*/ 457 w 501"/>
                  <a:gd name="T31" fmla="*/ 83 h 670"/>
                  <a:gd name="T32" fmla="*/ 412 w 501"/>
                  <a:gd name="T33" fmla="*/ 75 h 670"/>
                  <a:gd name="T34" fmla="*/ 381 w 501"/>
                  <a:gd name="T35" fmla="*/ 47 h 670"/>
                  <a:gd name="T36" fmla="*/ 339 w 501"/>
                  <a:gd name="T37" fmla="*/ 22 h 670"/>
                  <a:gd name="T38" fmla="*/ 322 w 501"/>
                  <a:gd name="T39" fmla="*/ 7 h 670"/>
                  <a:gd name="T40" fmla="*/ 302 w 501"/>
                  <a:gd name="T41" fmla="*/ 0 h 670"/>
                  <a:gd name="T42" fmla="*/ 292 w 501"/>
                  <a:gd name="T43" fmla="*/ 6 h 670"/>
                  <a:gd name="T44" fmla="*/ 292 w 501"/>
                  <a:gd name="T45" fmla="*/ 53 h 670"/>
                  <a:gd name="T46" fmla="*/ 284 w 501"/>
                  <a:gd name="T47" fmla="*/ 78 h 670"/>
                  <a:gd name="T48" fmla="*/ 261 w 501"/>
                  <a:gd name="T49" fmla="*/ 91 h 670"/>
                  <a:gd name="T50" fmla="*/ 239 w 501"/>
                  <a:gd name="T51" fmla="*/ 103 h 670"/>
                  <a:gd name="T52" fmla="*/ 227 w 501"/>
                  <a:gd name="T53" fmla="*/ 129 h 670"/>
                  <a:gd name="T54" fmla="*/ 217 w 501"/>
                  <a:gd name="T55" fmla="*/ 153 h 670"/>
                  <a:gd name="T56" fmla="*/ 184 w 501"/>
                  <a:gd name="T57" fmla="*/ 153 h 670"/>
                  <a:gd name="T58" fmla="*/ 172 w 501"/>
                  <a:gd name="T59" fmla="*/ 146 h 670"/>
                  <a:gd name="T60" fmla="*/ 176 w 501"/>
                  <a:gd name="T61" fmla="*/ 119 h 670"/>
                  <a:gd name="T62" fmla="*/ 158 w 501"/>
                  <a:gd name="T63" fmla="*/ 109 h 670"/>
                  <a:gd name="T64" fmla="*/ 142 w 501"/>
                  <a:gd name="T65" fmla="*/ 120 h 670"/>
                  <a:gd name="T66" fmla="*/ 97 w 501"/>
                  <a:gd name="T67" fmla="*/ 142 h 670"/>
                  <a:gd name="T68" fmla="*/ 106 w 501"/>
                  <a:gd name="T69" fmla="*/ 195 h 670"/>
                  <a:gd name="T70" fmla="*/ 81 w 501"/>
                  <a:gd name="T71" fmla="*/ 228 h 670"/>
                  <a:gd name="T72" fmla="*/ 64 w 501"/>
                  <a:gd name="T73" fmla="*/ 228 h 670"/>
                  <a:gd name="T74" fmla="*/ 70 w 501"/>
                  <a:gd name="T75" fmla="*/ 258 h 670"/>
                  <a:gd name="T76" fmla="*/ 18 w 501"/>
                  <a:gd name="T77" fmla="*/ 270 h 670"/>
                  <a:gd name="T78" fmla="*/ 0 w 501"/>
                  <a:gd name="T79" fmla="*/ 360 h 670"/>
                  <a:gd name="T80" fmla="*/ 81 w 501"/>
                  <a:gd name="T81" fmla="*/ 393 h 670"/>
                  <a:gd name="T82" fmla="*/ 122 w 501"/>
                  <a:gd name="T83" fmla="*/ 417 h 670"/>
                  <a:gd name="T84" fmla="*/ 122 w 501"/>
                  <a:gd name="T85" fmla="*/ 430 h 670"/>
                  <a:gd name="T86" fmla="*/ 107 w 501"/>
                  <a:gd name="T87" fmla="*/ 477 h 670"/>
                  <a:gd name="T88" fmla="*/ 107 w 501"/>
                  <a:gd name="T89" fmla="*/ 531 h 670"/>
                  <a:gd name="T90" fmla="*/ 117 w 501"/>
                  <a:gd name="T91" fmla="*/ 550 h 670"/>
                  <a:gd name="T92" fmla="*/ 144 w 501"/>
                  <a:gd name="T93" fmla="*/ 561 h 670"/>
                  <a:gd name="T94" fmla="*/ 195 w 501"/>
                  <a:gd name="T95" fmla="*/ 583 h 670"/>
                  <a:gd name="T96" fmla="*/ 213 w 501"/>
                  <a:gd name="T97" fmla="*/ 593 h 670"/>
                  <a:gd name="T98" fmla="*/ 217 w 501"/>
                  <a:gd name="T99" fmla="*/ 622 h 670"/>
                  <a:gd name="T100" fmla="*/ 201 w 501"/>
                  <a:gd name="T101" fmla="*/ 638 h 670"/>
                  <a:gd name="T102" fmla="*/ 238 w 501"/>
                  <a:gd name="T103" fmla="*/ 646 h 670"/>
                  <a:gd name="T104" fmla="*/ 270 w 501"/>
                  <a:gd name="T105" fmla="*/ 657 h 670"/>
                  <a:gd name="T106" fmla="*/ 294 w 501"/>
                  <a:gd name="T107" fmla="*/ 670 h 670"/>
                  <a:gd name="T108" fmla="*/ 326 w 501"/>
                  <a:gd name="T109" fmla="*/ 662 h 670"/>
                  <a:gd name="T110" fmla="*/ 348 w 501"/>
                  <a:gd name="T111" fmla="*/ 640 h 670"/>
                  <a:gd name="T112" fmla="*/ 375 w 501"/>
                  <a:gd name="T113" fmla="*/ 616 h 670"/>
                  <a:gd name="T114" fmla="*/ 420 w 501"/>
                  <a:gd name="T115" fmla="*/ 598 h 670"/>
                  <a:gd name="T116" fmla="*/ 450 w 501"/>
                  <a:gd name="T117" fmla="*/ 579 h 670"/>
                  <a:gd name="T118" fmla="*/ 501 w 501"/>
                  <a:gd name="T119" fmla="*/ 568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01" h="670">
                    <a:moveTo>
                      <a:pt x="501" y="568"/>
                    </a:moveTo>
                    <a:lnTo>
                      <a:pt x="501" y="555"/>
                    </a:lnTo>
                    <a:lnTo>
                      <a:pt x="476" y="518"/>
                    </a:lnTo>
                    <a:lnTo>
                      <a:pt x="427" y="455"/>
                    </a:lnTo>
                    <a:lnTo>
                      <a:pt x="422" y="417"/>
                    </a:lnTo>
                    <a:lnTo>
                      <a:pt x="415" y="401"/>
                    </a:lnTo>
                    <a:lnTo>
                      <a:pt x="403" y="393"/>
                    </a:lnTo>
                    <a:lnTo>
                      <a:pt x="415" y="333"/>
                    </a:lnTo>
                    <a:lnTo>
                      <a:pt x="418" y="296"/>
                    </a:lnTo>
                    <a:lnTo>
                      <a:pt x="427" y="270"/>
                    </a:lnTo>
                    <a:lnTo>
                      <a:pt x="432" y="232"/>
                    </a:lnTo>
                    <a:lnTo>
                      <a:pt x="444" y="220"/>
                    </a:lnTo>
                    <a:lnTo>
                      <a:pt x="444" y="198"/>
                    </a:lnTo>
                    <a:lnTo>
                      <a:pt x="472" y="154"/>
                    </a:lnTo>
                    <a:lnTo>
                      <a:pt x="490" y="117"/>
                    </a:lnTo>
                    <a:lnTo>
                      <a:pt x="457" y="83"/>
                    </a:lnTo>
                    <a:lnTo>
                      <a:pt x="412" y="75"/>
                    </a:lnTo>
                    <a:lnTo>
                      <a:pt x="381" y="47"/>
                    </a:lnTo>
                    <a:lnTo>
                      <a:pt x="339" y="22"/>
                    </a:lnTo>
                    <a:lnTo>
                      <a:pt x="322" y="7"/>
                    </a:lnTo>
                    <a:lnTo>
                      <a:pt x="302" y="0"/>
                    </a:lnTo>
                    <a:lnTo>
                      <a:pt x="292" y="6"/>
                    </a:lnTo>
                    <a:lnTo>
                      <a:pt x="292" y="53"/>
                    </a:lnTo>
                    <a:lnTo>
                      <a:pt x="284" y="78"/>
                    </a:lnTo>
                    <a:lnTo>
                      <a:pt x="261" y="91"/>
                    </a:lnTo>
                    <a:lnTo>
                      <a:pt x="239" y="103"/>
                    </a:lnTo>
                    <a:lnTo>
                      <a:pt x="227" y="129"/>
                    </a:lnTo>
                    <a:lnTo>
                      <a:pt x="217" y="153"/>
                    </a:lnTo>
                    <a:lnTo>
                      <a:pt x="184" y="153"/>
                    </a:lnTo>
                    <a:lnTo>
                      <a:pt x="172" y="146"/>
                    </a:lnTo>
                    <a:lnTo>
                      <a:pt x="176" y="119"/>
                    </a:lnTo>
                    <a:lnTo>
                      <a:pt x="158" y="109"/>
                    </a:lnTo>
                    <a:lnTo>
                      <a:pt x="142" y="120"/>
                    </a:lnTo>
                    <a:lnTo>
                      <a:pt x="97" y="142"/>
                    </a:lnTo>
                    <a:lnTo>
                      <a:pt x="106" y="195"/>
                    </a:lnTo>
                    <a:lnTo>
                      <a:pt x="81" y="228"/>
                    </a:lnTo>
                    <a:lnTo>
                      <a:pt x="64" y="228"/>
                    </a:lnTo>
                    <a:lnTo>
                      <a:pt x="70" y="258"/>
                    </a:lnTo>
                    <a:lnTo>
                      <a:pt x="18" y="270"/>
                    </a:lnTo>
                    <a:lnTo>
                      <a:pt x="0" y="360"/>
                    </a:lnTo>
                    <a:lnTo>
                      <a:pt x="81" y="393"/>
                    </a:lnTo>
                    <a:lnTo>
                      <a:pt x="122" y="417"/>
                    </a:lnTo>
                    <a:lnTo>
                      <a:pt x="122" y="430"/>
                    </a:lnTo>
                    <a:lnTo>
                      <a:pt x="107" y="477"/>
                    </a:lnTo>
                    <a:lnTo>
                      <a:pt x="107" y="531"/>
                    </a:lnTo>
                    <a:lnTo>
                      <a:pt x="117" y="550"/>
                    </a:lnTo>
                    <a:lnTo>
                      <a:pt x="144" y="561"/>
                    </a:lnTo>
                    <a:lnTo>
                      <a:pt x="195" y="583"/>
                    </a:lnTo>
                    <a:lnTo>
                      <a:pt x="213" y="593"/>
                    </a:lnTo>
                    <a:lnTo>
                      <a:pt x="217" y="622"/>
                    </a:lnTo>
                    <a:lnTo>
                      <a:pt x="201" y="638"/>
                    </a:lnTo>
                    <a:lnTo>
                      <a:pt x="238" y="646"/>
                    </a:lnTo>
                    <a:lnTo>
                      <a:pt x="270" y="657"/>
                    </a:lnTo>
                    <a:lnTo>
                      <a:pt x="294" y="670"/>
                    </a:lnTo>
                    <a:lnTo>
                      <a:pt x="326" y="662"/>
                    </a:lnTo>
                    <a:lnTo>
                      <a:pt x="348" y="640"/>
                    </a:lnTo>
                    <a:lnTo>
                      <a:pt x="375" y="616"/>
                    </a:lnTo>
                    <a:lnTo>
                      <a:pt x="420" y="598"/>
                    </a:lnTo>
                    <a:lnTo>
                      <a:pt x="450" y="579"/>
                    </a:lnTo>
                    <a:lnTo>
                      <a:pt x="501" y="568"/>
                    </a:lnTo>
                    <a:close/>
                  </a:path>
                </a:pathLst>
              </a:custGeom>
              <a:grpFill/>
              <a:ln w="12700">
                <a:solidFill>
                  <a:schemeClr val="accent6"/>
                </a:solidFill>
                <a:headEnd/>
                <a:tailEnd/>
              </a:ln>
              <a:effectLst/>
            </p:spPr>
            <p:style>
              <a:lnRef idx="1">
                <a:schemeClr val="accent6"/>
              </a:lnRef>
              <a:fillRef idx="3">
                <a:schemeClr val="accent6"/>
              </a:fillRef>
              <a:effectRef idx="2">
                <a:schemeClr val="accent6"/>
              </a:effectRef>
              <a:fontRef idx="minor">
                <a:schemeClr val="lt1"/>
              </a:fontRef>
            </p:style>
            <p:txBody>
              <a:bodyPr/>
              <a:lstStyle/>
              <a:p>
                <a:endParaRPr lang="es-ES"/>
              </a:p>
            </p:txBody>
          </p:sp>
          <p:sp>
            <p:nvSpPr>
              <p:cNvPr id="124" name="Freeform 40"/>
              <p:cNvSpPr>
                <a:spLocks/>
              </p:cNvSpPr>
              <p:nvPr/>
            </p:nvSpPr>
            <p:spPr bwMode="auto">
              <a:xfrm>
                <a:off x="3048822" y="4364768"/>
                <a:ext cx="284522" cy="321850"/>
              </a:xfrm>
              <a:custGeom>
                <a:avLst/>
                <a:gdLst>
                  <a:gd name="T0" fmla="*/ 48 w 303"/>
                  <a:gd name="T1" fmla="*/ 278 h 343"/>
                  <a:gd name="T2" fmla="*/ 75 w 303"/>
                  <a:gd name="T3" fmla="*/ 302 h 343"/>
                  <a:gd name="T4" fmla="*/ 118 w 303"/>
                  <a:gd name="T5" fmla="*/ 309 h 343"/>
                  <a:gd name="T6" fmla="*/ 151 w 303"/>
                  <a:gd name="T7" fmla="*/ 343 h 343"/>
                  <a:gd name="T8" fmla="*/ 206 w 303"/>
                  <a:gd name="T9" fmla="*/ 255 h 343"/>
                  <a:gd name="T10" fmla="*/ 217 w 303"/>
                  <a:gd name="T11" fmla="*/ 233 h 343"/>
                  <a:gd name="T12" fmla="*/ 239 w 303"/>
                  <a:gd name="T13" fmla="*/ 194 h 343"/>
                  <a:gd name="T14" fmla="*/ 299 w 303"/>
                  <a:gd name="T15" fmla="*/ 129 h 343"/>
                  <a:gd name="T16" fmla="*/ 303 w 303"/>
                  <a:gd name="T17" fmla="*/ 106 h 343"/>
                  <a:gd name="T18" fmla="*/ 290 w 303"/>
                  <a:gd name="T19" fmla="*/ 87 h 343"/>
                  <a:gd name="T20" fmla="*/ 285 w 303"/>
                  <a:gd name="T21" fmla="*/ 63 h 343"/>
                  <a:gd name="T22" fmla="*/ 263 w 303"/>
                  <a:gd name="T23" fmla="*/ 57 h 343"/>
                  <a:gd name="T24" fmla="*/ 246 w 303"/>
                  <a:gd name="T25" fmla="*/ 81 h 343"/>
                  <a:gd name="T26" fmla="*/ 234 w 303"/>
                  <a:gd name="T27" fmla="*/ 65 h 343"/>
                  <a:gd name="T28" fmla="*/ 231 w 303"/>
                  <a:gd name="T29" fmla="*/ 23 h 343"/>
                  <a:gd name="T30" fmla="*/ 212 w 303"/>
                  <a:gd name="T31" fmla="*/ 28 h 343"/>
                  <a:gd name="T32" fmla="*/ 195 w 303"/>
                  <a:gd name="T33" fmla="*/ 4 h 343"/>
                  <a:gd name="T34" fmla="*/ 173 w 303"/>
                  <a:gd name="T35" fmla="*/ 4 h 343"/>
                  <a:gd name="T36" fmla="*/ 155 w 303"/>
                  <a:gd name="T37" fmla="*/ 23 h 343"/>
                  <a:gd name="T38" fmla="*/ 130 w 303"/>
                  <a:gd name="T39" fmla="*/ 4 h 343"/>
                  <a:gd name="T40" fmla="*/ 96 w 303"/>
                  <a:gd name="T41" fmla="*/ 0 h 343"/>
                  <a:gd name="T42" fmla="*/ 45 w 303"/>
                  <a:gd name="T43" fmla="*/ 47 h 343"/>
                  <a:gd name="T44" fmla="*/ 19 w 303"/>
                  <a:gd name="T45" fmla="*/ 69 h 343"/>
                  <a:gd name="T46" fmla="*/ 67 w 303"/>
                  <a:gd name="T47" fmla="*/ 141 h 343"/>
                  <a:gd name="T48" fmla="*/ 67 w 303"/>
                  <a:gd name="T49" fmla="*/ 170 h 343"/>
                  <a:gd name="T50" fmla="*/ 45 w 303"/>
                  <a:gd name="T51" fmla="*/ 183 h 343"/>
                  <a:gd name="T52" fmla="*/ 16 w 303"/>
                  <a:gd name="T53" fmla="*/ 220 h 343"/>
                  <a:gd name="T54" fmla="*/ 0 w 303"/>
                  <a:gd name="T55" fmla="*/ 248 h 343"/>
                  <a:gd name="T56" fmla="*/ 48 w 303"/>
                  <a:gd name="T57" fmla="*/ 278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3" h="343">
                    <a:moveTo>
                      <a:pt x="48" y="278"/>
                    </a:moveTo>
                    <a:lnTo>
                      <a:pt x="75" y="302"/>
                    </a:lnTo>
                    <a:lnTo>
                      <a:pt x="118" y="309"/>
                    </a:lnTo>
                    <a:lnTo>
                      <a:pt x="151" y="343"/>
                    </a:lnTo>
                    <a:lnTo>
                      <a:pt x="206" y="255"/>
                    </a:lnTo>
                    <a:lnTo>
                      <a:pt x="217" y="233"/>
                    </a:lnTo>
                    <a:lnTo>
                      <a:pt x="239" y="194"/>
                    </a:lnTo>
                    <a:lnTo>
                      <a:pt x="299" y="129"/>
                    </a:lnTo>
                    <a:lnTo>
                      <a:pt x="303" y="106"/>
                    </a:lnTo>
                    <a:lnTo>
                      <a:pt x="290" y="87"/>
                    </a:lnTo>
                    <a:lnTo>
                      <a:pt x="285" y="63"/>
                    </a:lnTo>
                    <a:lnTo>
                      <a:pt x="263" y="57"/>
                    </a:lnTo>
                    <a:lnTo>
                      <a:pt x="246" y="81"/>
                    </a:lnTo>
                    <a:lnTo>
                      <a:pt x="234" y="65"/>
                    </a:lnTo>
                    <a:lnTo>
                      <a:pt x="231" y="23"/>
                    </a:lnTo>
                    <a:lnTo>
                      <a:pt x="212" y="28"/>
                    </a:lnTo>
                    <a:lnTo>
                      <a:pt x="195" y="4"/>
                    </a:lnTo>
                    <a:lnTo>
                      <a:pt x="173" y="4"/>
                    </a:lnTo>
                    <a:lnTo>
                      <a:pt x="155" y="23"/>
                    </a:lnTo>
                    <a:lnTo>
                      <a:pt x="130" y="4"/>
                    </a:lnTo>
                    <a:lnTo>
                      <a:pt x="96" y="0"/>
                    </a:lnTo>
                    <a:lnTo>
                      <a:pt x="45" y="47"/>
                    </a:lnTo>
                    <a:lnTo>
                      <a:pt x="19" y="69"/>
                    </a:lnTo>
                    <a:lnTo>
                      <a:pt x="67" y="141"/>
                    </a:lnTo>
                    <a:lnTo>
                      <a:pt x="67" y="170"/>
                    </a:lnTo>
                    <a:lnTo>
                      <a:pt x="45" y="183"/>
                    </a:lnTo>
                    <a:lnTo>
                      <a:pt x="16" y="220"/>
                    </a:lnTo>
                    <a:lnTo>
                      <a:pt x="0" y="248"/>
                    </a:lnTo>
                    <a:lnTo>
                      <a:pt x="48" y="278"/>
                    </a:lnTo>
                    <a:close/>
                  </a:path>
                </a:pathLst>
              </a:custGeom>
              <a:grpFill/>
              <a:ln w="12700">
                <a:solidFill>
                  <a:schemeClr val="accent6"/>
                </a:solidFill>
                <a:headEnd/>
                <a:tailEnd/>
              </a:ln>
              <a:effectLst/>
            </p:spPr>
            <p:style>
              <a:lnRef idx="1">
                <a:schemeClr val="accent6"/>
              </a:lnRef>
              <a:fillRef idx="3">
                <a:schemeClr val="accent6"/>
              </a:fillRef>
              <a:effectRef idx="2">
                <a:schemeClr val="accent6"/>
              </a:effectRef>
              <a:fontRef idx="minor">
                <a:schemeClr val="lt1"/>
              </a:fontRef>
            </p:style>
            <p:txBody>
              <a:bodyPr/>
              <a:lstStyle/>
              <a:p>
                <a:endParaRPr lang="es-ES"/>
              </a:p>
            </p:txBody>
          </p:sp>
          <p:sp>
            <p:nvSpPr>
              <p:cNvPr id="125" name="Freeform 42"/>
              <p:cNvSpPr>
                <a:spLocks/>
              </p:cNvSpPr>
              <p:nvPr/>
            </p:nvSpPr>
            <p:spPr bwMode="auto">
              <a:xfrm>
                <a:off x="2899510" y="5109668"/>
                <a:ext cx="395677" cy="426368"/>
              </a:xfrm>
              <a:custGeom>
                <a:avLst/>
                <a:gdLst>
                  <a:gd name="T0" fmla="*/ 93 w 422"/>
                  <a:gd name="T1" fmla="*/ 455 h 455"/>
                  <a:gd name="T2" fmla="*/ 110 w 422"/>
                  <a:gd name="T3" fmla="*/ 439 h 455"/>
                  <a:gd name="T4" fmla="*/ 115 w 422"/>
                  <a:gd name="T5" fmla="*/ 399 h 455"/>
                  <a:gd name="T6" fmla="*/ 154 w 422"/>
                  <a:gd name="T7" fmla="*/ 339 h 455"/>
                  <a:gd name="T8" fmla="*/ 159 w 422"/>
                  <a:gd name="T9" fmla="*/ 291 h 455"/>
                  <a:gd name="T10" fmla="*/ 163 w 422"/>
                  <a:gd name="T11" fmla="*/ 272 h 455"/>
                  <a:gd name="T12" fmla="*/ 176 w 422"/>
                  <a:gd name="T13" fmla="*/ 245 h 455"/>
                  <a:gd name="T14" fmla="*/ 242 w 422"/>
                  <a:gd name="T15" fmla="*/ 179 h 455"/>
                  <a:gd name="T16" fmla="*/ 271 w 422"/>
                  <a:gd name="T17" fmla="*/ 164 h 455"/>
                  <a:gd name="T18" fmla="*/ 327 w 422"/>
                  <a:gd name="T19" fmla="*/ 148 h 455"/>
                  <a:gd name="T20" fmla="*/ 354 w 422"/>
                  <a:gd name="T21" fmla="*/ 126 h 455"/>
                  <a:gd name="T22" fmla="*/ 373 w 422"/>
                  <a:gd name="T23" fmla="*/ 84 h 455"/>
                  <a:gd name="T24" fmla="*/ 393 w 422"/>
                  <a:gd name="T25" fmla="*/ 81 h 455"/>
                  <a:gd name="T26" fmla="*/ 405 w 422"/>
                  <a:gd name="T27" fmla="*/ 70 h 455"/>
                  <a:gd name="T28" fmla="*/ 422 w 422"/>
                  <a:gd name="T29" fmla="*/ 66 h 455"/>
                  <a:gd name="T30" fmla="*/ 419 w 422"/>
                  <a:gd name="T31" fmla="*/ 59 h 455"/>
                  <a:gd name="T32" fmla="*/ 415 w 422"/>
                  <a:gd name="T33" fmla="*/ 43 h 455"/>
                  <a:gd name="T34" fmla="*/ 384 w 422"/>
                  <a:gd name="T35" fmla="*/ 22 h 455"/>
                  <a:gd name="T36" fmla="*/ 361 w 422"/>
                  <a:gd name="T37" fmla="*/ 9 h 455"/>
                  <a:gd name="T38" fmla="*/ 336 w 422"/>
                  <a:gd name="T39" fmla="*/ 4 h 455"/>
                  <a:gd name="T40" fmla="*/ 321 w 422"/>
                  <a:gd name="T41" fmla="*/ 0 h 455"/>
                  <a:gd name="T42" fmla="*/ 271 w 422"/>
                  <a:gd name="T43" fmla="*/ 11 h 455"/>
                  <a:gd name="T44" fmla="*/ 238 w 422"/>
                  <a:gd name="T45" fmla="*/ 31 h 455"/>
                  <a:gd name="T46" fmla="*/ 198 w 422"/>
                  <a:gd name="T47" fmla="*/ 47 h 455"/>
                  <a:gd name="T48" fmla="*/ 169 w 422"/>
                  <a:gd name="T49" fmla="*/ 70 h 455"/>
                  <a:gd name="T50" fmla="*/ 146 w 422"/>
                  <a:gd name="T51" fmla="*/ 94 h 455"/>
                  <a:gd name="T52" fmla="*/ 115 w 422"/>
                  <a:gd name="T53" fmla="*/ 102 h 455"/>
                  <a:gd name="T54" fmla="*/ 88 w 422"/>
                  <a:gd name="T55" fmla="*/ 89 h 455"/>
                  <a:gd name="T56" fmla="*/ 57 w 422"/>
                  <a:gd name="T57" fmla="*/ 77 h 455"/>
                  <a:gd name="T58" fmla="*/ 21 w 422"/>
                  <a:gd name="T59" fmla="*/ 70 h 455"/>
                  <a:gd name="T60" fmla="*/ 0 w 422"/>
                  <a:gd name="T61" fmla="*/ 115 h 455"/>
                  <a:gd name="T62" fmla="*/ 2 w 422"/>
                  <a:gd name="T63" fmla="*/ 138 h 455"/>
                  <a:gd name="T64" fmla="*/ 9 w 422"/>
                  <a:gd name="T65" fmla="*/ 192 h 455"/>
                  <a:gd name="T66" fmla="*/ 5 w 422"/>
                  <a:gd name="T67" fmla="*/ 214 h 455"/>
                  <a:gd name="T68" fmla="*/ 1 w 422"/>
                  <a:gd name="T69" fmla="*/ 252 h 455"/>
                  <a:gd name="T70" fmla="*/ 20 w 422"/>
                  <a:gd name="T71" fmla="*/ 272 h 455"/>
                  <a:gd name="T72" fmla="*/ 13 w 422"/>
                  <a:gd name="T73" fmla="*/ 311 h 455"/>
                  <a:gd name="T74" fmla="*/ 5 w 422"/>
                  <a:gd name="T75" fmla="*/ 343 h 455"/>
                  <a:gd name="T76" fmla="*/ 5 w 422"/>
                  <a:gd name="T77" fmla="*/ 368 h 455"/>
                  <a:gd name="T78" fmla="*/ 9 w 422"/>
                  <a:gd name="T79" fmla="*/ 371 h 455"/>
                  <a:gd name="T80" fmla="*/ 25 w 422"/>
                  <a:gd name="T81" fmla="*/ 380 h 455"/>
                  <a:gd name="T82" fmla="*/ 53 w 422"/>
                  <a:gd name="T83" fmla="*/ 405 h 455"/>
                  <a:gd name="T84" fmla="*/ 68 w 422"/>
                  <a:gd name="T85" fmla="*/ 427 h 455"/>
                  <a:gd name="T86" fmla="*/ 93 w 422"/>
                  <a:gd name="T87" fmla="*/ 45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2" h="455">
                    <a:moveTo>
                      <a:pt x="93" y="455"/>
                    </a:moveTo>
                    <a:lnTo>
                      <a:pt x="110" y="439"/>
                    </a:lnTo>
                    <a:lnTo>
                      <a:pt x="115" y="399"/>
                    </a:lnTo>
                    <a:lnTo>
                      <a:pt x="154" y="339"/>
                    </a:lnTo>
                    <a:lnTo>
                      <a:pt x="159" y="291"/>
                    </a:lnTo>
                    <a:lnTo>
                      <a:pt x="163" y="272"/>
                    </a:lnTo>
                    <a:lnTo>
                      <a:pt x="176" y="245"/>
                    </a:lnTo>
                    <a:lnTo>
                      <a:pt x="242" y="179"/>
                    </a:lnTo>
                    <a:lnTo>
                      <a:pt x="271" y="164"/>
                    </a:lnTo>
                    <a:lnTo>
                      <a:pt x="327" y="148"/>
                    </a:lnTo>
                    <a:lnTo>
                      <a:pt x="354" y="126"/>
                    </a:lnTo>
                    <a:lnTo>
                      <a:pt x="373" y="84"/>
                    </a:lnTo>
                    <a:lnTo>
                      <a:pt x="393" y="81"/>
                    </a:lnTo>
                    <a:lnTo>
                      <a:pt x="405" y="70"/>
                    </a:lnTo>
                    <a:lnTo>
                      <a:pt x="422" y="66"/>
                    </a:lnTo>
                    <a:lnTo>
                      <a:pt x="419" y="59"/>
                    </a:lnTo>
                    <a:lnTo>
                      <a:pt x="415" y="43"/>
                    </a:lnTo>
                    <a:lnTo>
                      <a:pt x="384" y="22"/>
                    </a:lnTo>
                    <a:lnTo>
                      <a:pt x="361" y="9"/>
                    </a:lnTo>
                    <a:lnTo>
                      <a:pt x="336" y="4"/>
                    </a:lnTo>
                    <a:lnTo>
                      <a:pt x="321" y="0"/>
                    </a:lnTo>
                    <a:lnTo>
                      <a:pt x="271" y="11"/>
                    </a:lnTo>
                    <a:lnTo>
                      <a:pt x="238" y="31"/>
                    </a:lnTo>
                    <a:lnTo>
                      <a:pt x="198" y="47"/>
                    </a:lnTo>
                    <a:lnTo>
                      <a:pt x="169" y="70"/>
                    </a:lnTo>
                    <a:lnTo>
                      <a:pt x="146" y="94"/>
                    </a:lnTo>
                    <a:lnTo>
                      <a:pt x="115" y="102"/>
                    </a:lnTo>
                    <a:lnTo>
                      <a:pt x="88" y="89"/>
                    </a:lnTo>
                    <a:lnTo>
                      <a:pt x="57" y="77"/>
                    </a:lnTo>
                    <a:lnTo>
                      <a:pt x="21" y="70"/>
                    </a:lnTo>
                    <a:lnTo>
                      <a:pt x="0" y="115"/>
                    </a:lnTo>
                    <a:lnTo>
                      <a:pt x="2" y="138"/>
                    </a:lnTo>
                    <a:lnTo>
                      <a:pt x="9" y="192"/>
                    </a:lnTo>
                    <a:lnTo>
                      <a:pt x="5" y="214"/>
                    </a:lnTo>
                    <a:lnTo>
                      <a:pt x="1" y="252"/>
                    </a:lnTo>
                    <a:lnTo>
                      <a:pt x="20" y="272"/>
                    </a:lnTo>
                    <a:lnTo>
                      <a:pt x="13" y="311"/>
                    </a:lnTo>
                    <a:lnTo>
                      <a:pt x="5" y="343"/>
                    </a:lnTo>
                    <a:lnTo>
                      <a:pt x="5" y="368"/>
                    </a:lnTo>
                    <a:lnTo>
                      <a:pt x="9" y="371"/>
                    </a:lnTo>
                    <a:lnTo>
                      <a:pt x="25" y="380"/>
                    </a:lnTo>
                    <a:lnTo>
                      <a:pt x="53" y="405"/>
                    </a:lnTo>
                    <a:lnTo>
                      <a:pt x="68" y="427"/>
                    </a:lnTo>
                    <a:lnTo>
                      <a:pt x="93" y="455"/>
                    </a:lnTo>
                    <a:close/>
                  </a:path>
                </a:pathLst>
              </a:custGeom>
              <a:grpFill/>
              <a:ln w="12700">
                <a:solidFill>
                  <a:schemeClr val="accent6"/>
                </a:solidFill>
                <a:headEnd/>
                <a:tailEnd/>
              </a:ln>
              <a:effectLst/>
            </p:spPr>
            <p:style>
              <a:lnRef idx="1">
                <a:schemeClr val="accent6"/>
              </a:lnRef>
              <a:fillRef idx="3">
                <a:schemeClr val="accent6"/>
              </a:fillRef>
              <a:effectRef idx="2">
                <a:schemeClr val="accent6"/>
              </a:effectRef>
              <a:fontRef idx="minor">
                <a:schemeClr val="lt1"/>
              </a:fontRef>
            </p:style>
            <p:txBody>
              <a:bodyPr/>
              <a:lstStyle/>
              <a:p>
                <a:endParaRPr lang="es-ES"/>
              </a:p>
            </p:txBody>
          </p:sp>
        </p:grpSp>
        <p:sp>
          <p:nvSpPr>
            <p:cNvPr id="99" name="Freeform 24"/>
            <p:cNvSpPr>
              <a:spLocks/>
            </p:cNvSpPr>
            <p:nvPr/>
          </p:nvSpPr>
          <p:spPr bwMode="auto">
            <a:xfrm>
              <a:off x="1411533" y="1848368"/>
              <a:ext cx="347850" cy="198930"/>
            </a:xfrm>
            <a:custGeom>
              <a:avLst/>
              <a:gdLst>
                <a:gd name="T0" fmla="*/ 130 w 554"/>
                <a:gd name="T1" fmla="*/ 36 h 317"/>
                <a:gd name="T2" fmla="*/ 134 w 554"/>
                <a:gd name="T3" fmla="*/ 59 h 317"/>
                <a:gd name="T4" fmla="*/ 126 w 554"/>
                <a:gd name="T5" fmla="*/ 87 h 317"/>
                <a:gd name="T6" fmla="*/ 87 w 554"/>
                <a:gd name="T7" fmla="*/ 127 h 317"/>
                <a:gd name="T8" fmla="*/ 39 w 554"/>
                <a:gd name="T9" fmla="*/ 125 h 317"/>
                <a:gd name="T10" fmla="*/ 1 w 554"/>
                <a:gd name="T11" fmla="*/ 139 h 317"/>
                <a:gd name="T12" fmla="*/ 0 w 554"/>
                <a:gd name="T13" fmla="*/ 175 h 317"/>
                <a:gd name="T14" fmla="*/ 44 w 554"/>
                <a:gd name="T15" fmla="*/ 211 h 317"/>
                <a:gd name="T16" fmla="*/ 63 w 554"/>
                <a:gd name="T17" fmla="*/ 227 h 317"/>
                <a:gd name="T18" fmla="*/ 93 w 554"/>
                <a:gd name="T19" fmla="*/ 220 h 317"/>
                <a:gd name="T20" fmla="*/ 135 w 554"/>
                <a:gd name="T21" fmla="*/ 211 h 317"/>
                <a:gd name="T22" fmla="*/ 164 w 554"/>
                <a:gd name="T23" fmla="*/ 269 h 317"/>
                <a:gd name="T24" fmla="*/ 186 w 554"/>
                <a:gd name="T25" fmla="*/ 260 h 317"/>
                <a:gd name="T26" fmla="*/ 238 w 554"/>
                <a:gd name="T27" fmla="*/ 301 h 317"/>
                <a:gd name="T28" fmla="*/ 258 w 554"/>
                <a:gd name="T29" fmla="*/ 317 h 317"/>
                <a:gd name="T30" fmla="*/ 283 w 554"/>
                <a:gd name="T31" fmla="*/ 310 h 317"/>
                <a:gd name="T32" fmla="*/ 307 w 554"/>
                <a:gd name="T33" fmla="*/ 301 h 317"/>
                <a:gd name="T34" fmla="*/ 326 w 554"/>
                <a:gd name="T35" fmla="*/ 299 h 317"/>
                <a:gd name="T36" fmla="*/ 346 w 554"/>
                <a:gd name="T37" fmla="*/ 287 h 317"/>
                <a:gd name="T38" fmla="*/ 360 w 554"/>
                <a:gd name="T39" fmla="*/ 268 h 317"/>
                <a:gd name="T40" fmla="*/ 357 w 554"/>
                <a:gd name="T41" fmla="*/ 245 h 317"/>
                <a:gd name="T42" fmla="*/ 327 w 554"/>
                <a:gd name="T43" fmla="*/ 227 h 317"/>
                <a:gd name="T44" fmla="*/ 327 w 554"/>
                <a:gd name="T45" fmla="*/ 211 h 317"/>
                <a:gd name="T46" fmla="*/ 343 w 554"/>
                <a:gd name="T47" fmla="*/ 198 h 317"/>
                <a:gd name="T48" fmla="*/ 374 w 554"/>
                <a:gd name="T49" fmla="*/ 182 h 317"/>
                <a:gd name="T50" fmla="*/ 396 w 554"/>
                <a:gd name="T51" fmla="*/ 179 h 317"/>
                <a:gd name="T52" fmla="*/ 414 w 554"/>
                <a:gd name="T53" fmla="*/ 197 h 317"/>
                <a:gd name="T54" fmla="*/ 434 w 554"/>
                <a:gd name="T55" fmla="*/ 179 h 317"/>
                <a:gd name="T56" fmla="*/ 455 w 554"/>
                <a:gd name="T57" fmla="*/ 163 h 317"/>
                <a:gd name="T58" fmla="*/ 494 w 554"/>
                <a:gd name="T59" fmla="*/ 141 h 317"/>
                <a:gd name="T60" fmla="*/ 489 w 554"/>
                <a:gd name="T61" fmla="*/ 109 h 317"/>
                <a:gd name="T62" fmla="*/ 513 w 554"/>
                <a:gd name="T63" fmla="*/ 101 h 317"/>
                <a:gd name="T64" fmla="*/ 538 w 554"/>
                <a:gd name="T65" fmla="*/ 78 h 317"/>
                <a:gd name="T66" fmla="*/ 554 w 554"/>
                <a:gd name="T67" fmla="*/ 77 h 317"/>
                <a:gd name="T68" fmla="*/ 552 w 554"/>
                <a:gd name="T69" fmla="*/ 66 h 317"/>
                <a:gd name="T70" fmla="*/ 535 w 554"/>
                <a:gd name="T71" fmla="*/ 59 h 317"/>
                <a:gd name="T72" fmla="*/ 515 w 554"/>
                <a:gd name="T73" fmla="*/ 48 h 317"/>
                <a:gd name="T74" fmla="*/ 493 w 554"/>
                <a:gd name="T75" fmla="*/ 44 h 317"/>
                <a:gd name="T76" fmla="*/ 468 w 554"/>
                <a:gd name="T77" fmla="*/ 44 h 317"/>
                <a:gd name="T78" fmla="*/ 455 w 554"/>
                <a:gd name="T79" fmla="*/ 44 h 317"/>
                <a:gd name="T80" fmla="*/ 450 w 554"/>
                <a:gd name="T81" fmla="*/ 37 h 317"/>
                <a:gd name="T82" fmla="*/ 450 w 554"/>
                <a:gd name="T83" fmla="*/ 25 h 317"/>
                <a:gd name="T84" fmla="*/ 464 w 554"/>
                <a:gd name="T85" fmla="*/ 19 h 317"/>
                <a:gd name="T86" fmla="*/ 475 w 554"/>
                <a:gd name="T87" fmla="*/ 19 h 317"/>
                <a:gd name="T88" fmla="*/ 475 w 554"/>
                <a:gd name="T89" fmla="*/ 7 h 317"/>
                <a:gd name="T90" fmla="*/ 461 w 554"/>
                <a:gd name="T91" fmla="*/ 0 h 317"/>
                <a:gd name="T92" fmla="*/ 425 w 554"/>
                <a:gd name="T93" fmla="*/ 3 h 317"/>
                <a:gd name="T94" fmla="*/ 390 w 554"/>
                <a:gd name="T95" fmla="*/ 12 h 317"/>
                <a:gd name="T96" fmla="*/ 368 w 554"/>
                <a:gd name="T97" fmla="*/ 12 h 317"/>
                <a:gd name="T98" fmla="*/ 339 w 554"/>
                <a:gd name="T99" fmla="*/ 12 h 317"/>
                <a:gd name="T100" fmla="*/ 327 w 554"/>
                <a:gd name="T101" fmla="*/ 3 h 317"/>
                <a:gd name="T102" fmla="*/ 314 w 554"/>
                <a:gd name="T103" fmla="*/ 7 h 317"/>
                <a:gd name="T104" fmla="*/ 299 w 554"/>
                <a:gd name="T105" fmla="*/ 19 h 317"/>
                <a:gd name="T106" fmla="*/ 277 w 554"/>
                <a:gd name="T107" fmla="*/ 25 h 317"/>
                <a:gd name="T108" fmla="*/ 248 w 554"/>
                <a:gd name="T109" fmla="*/ 19 h 317"/>
                <a:gd name="T110" fmla="*/ 235 w 554"/>
                <a:gd name="T111" fmla="*/ 29 h 317"/>
                <a:gd name="T112" fmla="*/ 213 w 554"/>
                <a:gd name="T113" fmla="*/ 44 h 317"/>
                <a:gd name="T114" fmla="*/ 206 w 554"/>
                <a:gd name="T115" fmla="*/ 44 h 317"/>
                <a:gd name="T116" fmla="*/ 178 w 554"/>
                <a:gd name="T117" fmla="*/ 37 h 317"/>
                <a:gd name="T118" fmla="*/ 153 w 554"/>
                <a:gd name="T119" fmla="*/ 37 h 317"/>
                <a:gd name="T120" fmla="*/ 130 w 554"/>
                <a:gd name="T121" fmla="*/ 3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54" h="317">
                  <a:moveTo>
                    <a:pt x="130" y="36"/>
                  </a:moveTo>
                  <a:lnTo>
                    <a:pt x="134" y="59"/>
                  </a:lnTo>
                  <a:lnTo>
                    <a:pt x="126" y="87"/>
                  </a:lnTo>
                  <a:lnTo>
                    <a:pt x="87" y="127"/>
                  </a:lnTo>
                  <a:lnTo>
                    <a:pt x="39" y="125"/>
                  </a:lnTo>
                  <a:lnTo>
                    <a:pt x="1" y="139"/>
                  </a:lnTo>
                  <a:lnTo>
                    <a:pt x="0" y="175"/>
                  </a:lnTo>
                  <a:lnTo>
                    <a:pt x="44" y="211"/>
                  </a:lnTo>
                  <a:lnTo>
                    <a:pt x="63" y="227"/>
                  </a:lnTo>
                  <a:lnTo>
                    <a:pt x="93" y="220"/>
                  </a:lnTo>
                  <a:lnTo>
                    <a:pt x="135" y="211"/>
                  </a:lnTo>
                  <a:lnTo>
                    <a:pt x="164" y="269"/>
                  </a:lnTo>
                  <a:lnTo>
                    <a:pt x="186" y="260"/>
                  </a:lnTo>
                  <a:lnTo>
                    <a:pt x="238" y="301"/>
                  </a:lnTo>
                  <a:lnTo>
                    <a:pt x="258" y="317"/>
                  </a:lnTo>
                  <a:lnTo>
                    <a:pt x="283" y="310"/>
                  </a:lnTo>
                  <a:lnTo>
                    <a:pt x="307" y="301"/>
                  </a:lnTo>
                  <a:lnTo>
                    <a:pt x="326" y="299"/>
                  </a:lnTo>
                  <a:lnTo>
                    <a:pt x="346" y="287"/>
                  </a:lnTo>
                  <a:lnTo>
                    <a:pt x="360" y="268"/>
                  </a:lnTo>
                  <a:lnTo>
                    <a:pt x="357" y="245"/>
                  </a:lnTo>
                  <a:lnTo>
                    <a:pt x="327" y="227"/>
                  </a:lnTo>
                  <a:lnTo>
                    <a:pt x="327" y="211"/>
                  </a:lnTo>
                  <a:lnTo>
                    <a:pt x="343" y="198"/>
                  </a:lnTo>
                  <a:lnTo>
                    <a:pt x="374" y="182"/>
                  </a:lnTo>
                  <a:lnTo>
                    <a:pt x="396" y="179"/>
                  </a:lnTo>
                  <a:lnTo>
                    <a:pt x="414" y="197"/>
                  </a:lnTo>
                  <a:lnTo>
                    <a:pt x="434" y="179"/>
                  </a:lnTo>
                  <a:lnTo>
                    <a:pt x="455" y="163"/>
                  </a:lnTo>
                  <a:lnTo>
                    <a:pt x="494" y="141"/>
                  </a:lnTo>
                  <a:lnTo>
                    <a:pt x="489" y="109"/>
                  </a:lnTo>
                  <a:lnTo>
                    <a:pt x="513" y="101"/>
                  </a:lnTo>
                  <a:lnTo>
                    <a:pt x="538" y="78"/>
                  </a:lnTo>
                  <a:lnTo>
                    <a:pt x="554" y="77"/>
                  </a:lnTo>
                  <a:lnTo>
                    <a:pt x="552" y="66"/>
                  </a:lnTo>
                  <a:lnTo>
                    <a:pt x="535" y="59"/>
                  </a:lnTo>
                  <a:lnTo>
                    <a:pt x="515" y="48"/>
                  </a:lnTo>
                  <a:lnTo>
                    <a:pt x="493" y="44"/>
                  </a:lnTo>
                  <a:lnTo>
                    <a:pt x="468" y="44"/>
                  </a:lnTo>
                  <a:lnTo>
                    <a:pt x="455" y="44"/>
                  </a:lnTo>
                  <a:lnTo>
                    <a:pt x="450" y="37"/>
                  </a:lnTo>
                  <a:lnTo>
                    <a:pt x="450" y="25"/>
                  </a:lnTo>
                  <a:lnTo>
                    <a:pt x="464" y="19"/>
                  </a:lnTo>
                  <a:lnTo>
                    <a:pt x="475" y="19"/>
                  </a:lnTo>
                  <a:lnTo>
                    <a:pt x="475" y="7"/>
                  </a:lnTo>
                  <a:lnTo>
                    <a:pt x="461" y="0"/>
                  </a:lnTo>
                  <a:lnTo>
                    <a:pt x="425" y="3"/>
                  </a:lnTo>
                  <a:lnTo>
                    <a:pt x="390" y="12"/>
                  </a:lnTo>
                  <a:lnTo>
                    <a:pt x="368" y="12"/>
                  </a:lnTo>
                  <a:lnTo>
                    <a:pt x="339" y="12"/>
                  </a:lnTo>
                  <a:lnTo>
                    <a:pt x="327" y="3"/>
                  </a:lnTo>
                  <a:lnTo>
                    <a:pt x="314" y="7"/>
                  </a:lnTo>
                  <a:lnTo>
                    <a:pt x="299" y="19"/>
                  </a:lnTo>
                  <a:lnTo>
                    <a:pt x="277" y="25"/>
                  </a:lnTo>
                  <a:lnTo>
                    <a:pt x="248" y="19"/>
                  </a:lnTo>
                  <a:lnTo>
                    <a:pt x="235" y="29"/>
                  </a:lnTo>
                  <a:lnTo>
                    <a:pt x="213" y="44"/>
                  </a:lnTo>
                  <a:lnTo>
                    <a:pt x="206" y="44"/>
                  </a:lnTo>
                  <a:lnTo>
                    <a:pt x="178" y="37"/>
                  </a:lnTo>
                  <a:lnTo>
                    <a:pt x="153" y="37"/>
                  </a:lnTo>
                  <a:lnTo>
                    <a:pt x="130" y="36"/>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00" name="Freeform 50"/>
            <p:cNvSpPr>
              <a:spLocks/>
            </p:cNvSpPr>
            <p:nvPr/>
          </p:nvSpPr>
          <p:spPr bwMode="auto">
            <a:xfrm>
              <a:off x="1718263" y="1870038"/>
              <a:ext cx="188928" cy="106133"/>
            </a:xfrm>
            <a:custGeom>
              <a:avLst/>
              <a:gdLst>
                <a:gd name="T0" fmla="*/ 367 w 380"/>
                <a:gd name="T1" fmla="*/ 161 h 214"/>
                <a:gd name="T2" fmla="*/ 380 w 380"/>
                <a:gd name="T3" fmla="*/ 122 h 214"/>
                <a:gd name="T4" fmla="*/ 380 w 380"/>
                <a:gd name="T5" fmla="*/ 52 h 214"/>
                <a:gd name="T6" fmla="*/ 346 w 380"/>
                <a:gd name="T7" fmla="*/ 31 h 214"/>
                <a:gd name="T8" fmla="*/ 309 w 380"/>
                <a:gd name="T9" fmla="*/ 37 h 214"/>
                <a:gd name="T10" fmla="*/ 263 w 380"/>
                <a:gd name="T11" fmla="*/ 21 h 214"/>
                <a:gd name="T12" fmla="*/ 245 w 380"/>
                <a:gd name="T13" fmla="*/ 0 h 214"/>
                <a:gd name="T14" fmla="*/ 172 w 380"/>
                <a:gd name="T15" fmla="*/ 11 h 214"/>
                <a:gd name="T16" fmla="*/ 145 w 380"/>
                <a:gd name="T17" fmla="*/ 16 h 214"/>
                <a:gd name="T18" fmla="*/ 137 w 380"/>
                <a:gd name="T19" fmla="*/ 37 h 214"/>
                <a:gd name="T20" fmla="*/ 147 w 380"/>
                <a:gd name="T21" fmla="*/ 55 h 214"/>
                <a:gd name="T22" fmla="*/ 130 w 380"/>
                <a:gd name="T23" fmla="*/ 57 h 214"/>
                <a:gd name="T24" fmla="*/ 110 w 380"/>
                <a:gd name="T25" fmla="*/ 52 h 214"/>
                <a:gd name="T26" fmla="*/ 66 w 380"/>
                <a:gd name="T27" fmla="*/ 55 h 214"/>
                <a:gd name="T28" fmla="*/ 29 w 380"/>
                <a:gd name="T29" fmla="*/ 86 h 214"/>
                <a:gd name="T30" fmla="*/ 0 w 380"/>
                <a:gd name="T31" fmla="*/ 95 h 214"/>
                <a:gd name="T32" fmla="*/ 7 w 380"/>
                <a:gd name="T33" fmla="*/ 135 h 214"/>
                <a:gd name="T34" fmla="*/ 42 w 380"/>
                <a:gd name="T35" fmla="*/ 136 h 214"/>
                <a:gd name="T36" fmla="*/ 81 w 380"/>
                <a:gd name="T37" fmla="*/ 145 h 214"/>
                <a:gd name="T38" fmla="*/ 105 w 380"/>
                <a:gd name="T39" fmla="*/ 170 h 214"/>
                <a:gd name="T40" fmla="*/ 142 w 380"/>
                <a:gd name="T41" fmla="*/ 160 h 214"/>
                <a:gd name="T42" fmla="*/ 172 w 380"/>
                <a:gd name="T43" fmla="*/ 170 h 214"/>
                <a:gd name="T44" fmla="*/ 209 w 380"/>
                <a:gd name="T45" fmla="*/ 191 h 214"/>
                <a:gd name="T46" fmla="*/ 241 w 380"/>
                <a:gd name="T47" fmla="*/ 210 h 214"/>
                <a:gd name="T48" fmla="*/ 274 w 380"/>
                <a:gd name="T49" fmla="*/ 214 h 214"/>
                <a:gd name="T50" fmla="*/ 322 w 380"/>
                <a:gd name="T51" fmla="*/ 204 h 214"/>
                <a:gd name="T52" fmla="*/ 327 w 380"/>
                <a:gd name="T53" fmla="*/ 175 h 214"/>
                <a:gd name="T54" fmla="*/ 367 w 380"/>
                <a:gd name="T55" fmla="*/ 161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80" h="214">
                  <a:moveTo>
                    <a:pt x="367" y="161"/>
                  </a:moveTo>
                  <a:lnTo>
                    <a:pt x="380" y="122"/>
                  </a:lnTo>
                  <a:lnTo>
                    <a:pt x="380" y="52"/>
                  </a:lnTo>
                  <a:lnTo>
                    <a:pt x="346" y="31"/>
                  </a:lnTo>
                  <a:lnTo>
                    <a:pt x="309" y="37"/>
                  </a:lnTo>
                  <a:lnTo>
                    <a:pt x="263" y="21"/>
                  </a:lnTo>
                  <a:lnTo>
                    <a:pt x="245" y="0"/>
                  </a:lnTo>
                  <a:lnTo>
                    <a:pt x="172" y="11"/>
                  </a:lnTo>
                  <a:lnTo>
                    <a:pt x="145" y="16"/>
                  </a:lnTo>
                  <a:lnTo>
                    <a:pt x="137" y="37"/>
                  </a:lnTo>
                  <a:lnTo>
                    <a:pt x="147" y="55"/>
                  </a:lnTo>
                  <a:lnTo>
                    <a:pt x="130" y="57"/>
                  </a:lnTo>
                  <a:lnTo>
                    <a:pt x="110" y="52"/>
                  </a:lnTo>
                  <a:lnTo>
                    <a:pt x="66" y="55"/>
                  </a:lnTo>
                  <a:lnTo>
                    <a:pt x="29" y="86"/>
                  </a:lnTo>
                  <a:lnTo>
                    <a:pt x="0" y="95"/>
                  </a:lnTo>
                  <a:lnTo>
                    <a:pt x="7" y="135"/>
                  </a:lnTo>
                  <a:lnTo>
                    <a:pt x="42" y="136"/>
                  </a:lnTo>
                  <a:lnTo>
                    <a:pt x="81" y="145"/>
                  </a:lnTo>
                  <a:lnTo>
                    <a:pt x="105" y="170"/>
                  </a:lnTo>
                  <a:lnTo>
                    <a:pt x="142" y="160"/>
                  </a:lnTo>
                  <a:lnTo>
                    <a:pt x="172" y="170"/>
                  </a:lnTo>
                  <a:lnTo>
                    <a:pt x="209" y="191"/>
                  </a:lnTo>
                  <a:lnTo>
                    <a:pt x="241" y="210"/>
                  </a:lnTo>
                  <a:lnTo>
                    <a:pt x="274" y="214"/>
                  </a:lnTo>
                  <a:lnTo>
                    <a:pt x="322" y="204"/>
                  </a:lnTo>
                  <a:lnTo>
                    <a:pt x="327" y="175"/>
                  </a:lnTo>
                  <a:lnTo>
                    <a:pt x="367" y="161"/>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01" name="Freeform 54"/>
            <p:cNvSpPr>
              <a:spLocks/>
            </p:cNvSpPr>
            <p:nvPr/>
          </p:nvSpPr>
          <p:spPr bwMode="auto">
            <a:xfrm>
              <a:off x="1882742" y="1884486"/>
              <a:ext cx="139473" cy="98354"/>
            </a:xfrm>
            <a:custGeom>
              <a:avLst/>
              <a:gdLst>
                <a:gd name="T0" fmla="*/ 223 w 223"/>
                <a:gd name="T1" fmla="*/ 19 h 157"/>
                <a:gd name="T2" fmla="*/ 220 w 223"/>
                <a:gd name="T3" fmla="*/ 0 h 157"/>
                <a:gd name="T4" fmla="*/ 182 w 223"/>
                <a:gd name="T5" fmla="*/ 5 h 157"/>
                <a:gd name="T6" fmla="*/ 149 w 223"/>
                <a:gd name="T7" fmla="*/ 22 h 157"/>
                <a:gd name="T8" fmla="*/ 99 w 223"/>
                <a:gd name="T9" fmla="*/ 28 h 157"/>
                <a:gd name="T10" fmla="*/ 40 w 223"/>
                <a:gd name="T11" fmla="*/ 16 h 157"/>
                <a:gd name="T12" fmla="*/ 40 w 223"/>
                <a:gd name="T13" fmla="*/ 74 h 157"/>
                <a:gd name="T14" fmla="*/ 30 w 223"/>
                <a:gd name="T15" fmla="*/ 104 h 157"/>
                <a:gd name="T16" fmla="*/ 0 w 223"/>
                <a:gd name="T17" fmla="*/ 116 h 157"/>
                <a:gd name="T18" fmla="*/ 39 w 223"/>
                <a:gd name="T19" fmla="*/ 148 h 157"/>
                <a:gd name="T20" fmla="*/ 73 w 223"/>
                <a:gd name="T21" fmla="*/ 157 h 157"/>
                <a:gd name="T22" fmla="*/ 100 w 223"/>
                <a:gd name="T23" fmla="*/ 153 h 157"/>
                <a:gd name="T24" fmla="*/ 122 w 223"/>
                <a:gd name="T25" fmla="*/ 135 h 157"/>
                <a:gd name="T26" fmla="*/ 154 w 223"/>
                <a:gd name="T27" fmla="*/ 131 h 157"/>
                <a:gd name="T28" fmla="*/ 155 w 223"/>
                <a:gd name="T29" fmla="*/ 93 h 157"/>
                <a:gd name="T30" fmla="*/ 173 w 223"/>
                <a:gd name="T31" fmla="*/ 63 h 157"/>
                <a:gd name="T32" fmla="*/ 200 w 223"/>
                <a:gd name="T33" fmla="*/ 45 h 157"/>
                <a:gd name="T34" fmla="*/ 223 w 223"/>
                <a:gd name="T35" fmla="*/ 1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3" h="157">
                  <a:moveTo>
                    <a:pt x="223" y="19"/>
                  </a:moveTo>
                  <a:lnTo>
                    <a:pt x="220" y="0"/>
                  </a:lnTo>
                  <a:lnTo>
                    <a:pt x="182" y="5"/>
                  </a:lnTo>
                  <a:lnTo>
                    <a:pt x="149" y="22"/>
                  </a:lnTo>
                  <a:lnTo>
                    <a:pt x="99" y="28"/>
                  </a:lnTo>
                  <a:lnTo>
                    <a:pt x="40" y="16"/>
                  </a:lnTo>
                  <a:lnTo>
                    <a:pt x="40" y="74"/>
                  </a:lnTo>
                  <a:lnTo>
                    <a:pt x="30" y="104"/>
                  </a:lnTo>
                  <a:lnTo>
                    <a:pt x="0" y="116"/>
                  </a:lnTo>
                  <a:lnTo>
                    <a:pt x="39" y="148"/>
                  </a:lnTo>
                  <a:lnTo>
                    <a:pt x="73" y="157"/>
                  </a:lnTo>
                  <a:lnTo>
                    <a:pt x="100" y="153"/>
                  </a:lnTo>
                  <a:lnTo>
                    <a:pt x="122" y="135"/>
                  </a:lnTo>
                  <a:lnTo>
                    <a:pt x="154" y="131"/>
                  </a:lnTo>
                  <a:lnTo>
                    <a:pt x="155" y="93"/>
                  </a:lnTo>
                  <a:lnTo>
                    <a:pt x="173" y="63"/>
                  </a:lnTo>
                  <a:lnTo>
                    <a:pt x="200" y="45"/>
                  </a:lnTo>
                  <a:lnTo>
                    <a:pt x="223" y="19"/>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02" name="Freeform 56"/>
            <p:cNvSpPr>
              <a:spLocks/>
            </p:cNvSpPr>
            <p:nvPr/>
          </p:nvSpPr>
          <p:spPr bwMode="auto">
            <a:xfrm>
              <a:off x="1749380" y="1949500"/>
              <a:ext cx="196151" cy="183927"/>
            </a:xfrm>
            <a:custGeom>
              <a:avLst/>
              <a:gdLst>
                <a:gd name="T0" fmla="*/ 287 w 312"/>
                <a:gd name="T1" fmla="*/ 53 h 293"/>
                <a:gd name="T2" fmla="*/ 251 w 312"/>
                <a:gd name="T3" fmla="*/ 44 h 293"/>
                <a:gd name="T4" fmla="*/ 212 w 312"/>
                <a:gd name="T5" fmla="*/ 12 h 293"/>
                <a:gd name="T6" fmla="*/ 204 w 312"/>
                <a:gd name="T7" fmla="*/ 34 h 293"/>
                <a:gd name="T8" fmla="*/ 171 w 312"/>
                <a:gd name="T9" fmla="*/ 42 h 293"/>
                <a:gd name="T10" fmla="*/ 152 w 312"/>
                <a:gd name="T11" fmla="*/ 41 h 293"/>
                <a:gd name="T12" fmla="*/ 136 w 312"/>
                <a:gd name="T13" fmla="*/ 36 h 293"/>
                <a:gd name="T14" fmla="*/ 89 w 312"/>
                <a:gd name="T15" fmla="*/ 11 h 293"/>
                <a:gd name="T16" fmla="*/ 64 w 312"/>
                <a:gd name="T17" fmla="*/ 0 h 293"/>
                <a:gd name="T18" fmla="*/ 32 w 312"/>
                <a:gd name="T19" fmla="*/ 7 h 293"/>
                <a:gd name="T20" fmla="*/ 48 w 312"/>
                <a:gd name="T21" fmla="*/ 42 h 293"/>
                <a:gd name="T22" fmla="*/ 52 w 312"/>
                <a:gd name="T23" fmla="*/ 64 h 293"/>
                <a:gd name="T24" fmla="*/ 44 w 312"/>
                <a:gd name="T25" fmla="*/ 86 h 293"/>
                <a:gd name="T26" fmla="*/ 13 w 312"/>
                <a:gd name="T27" fmla="*/ 92 h 293"/>
                <a:gd name="T28" fmla="*/ 0 w 312"/>
                <a:gd name="T29" fmla="*/ 100 h 293"/>
                <a:gd name="T30" fmla="*/ 4 w 312"/>
                <a:gd name="T31" fmla="*/ 113 h 293"/>
                <a:gd name="T32" fmla="*/ 34 w 312"/>
                <a:gd name="T33" fmla="*/ 118 h 293"/>
                <a:gd name="T34" fmla="*/ 64 w 312"/>
                <a:gd name="T35" fmla="*/ 126 h 293"/>
                <a:gd name="T36" fmla="*/ 75 w 312"/>
                <a:gd name="T37" fmla="*/ 154 h 293"/>
                <a:gd name="T38" fmla="*/ 71 w 312"/>
                <a:gd name="T39" fmla="*/ 181 h 293"/>
                <a:gd name="T40" fmla="*/ 85 w 312"/>
                <a:gd name="T41" fmla="*/ 207 h 293"/>
                <a:gd name="T42" fmla="*/ 112 w 312"/>
                <a:gd name="T43" fmla="*/ 228 h 293"/>
                <a:gd name="T44" fmla="*/ 140 w 312"/>
                <a:gd name="T45" fmla="*/ 247 h 293"/>
                <a:gd name="T46" fmla="*/ 171 w 312"/>
                <a:gd name="T47" fmla="*/ 277 h 293"/>
                <a:gd name="T48" fmla="*/ 193 w 312"/>
                <a:gd name="T49" fmla="*/ 286 h 293"/>
                <a:gd name="T50" fmla="*/ 238 w 312"/>
                <a:gd name="T51" fmla="*/ 293 h 293"/>
                <a:gd name="T52" fmla="*/ 241 w 312"/>
                <a:gd name="T53" fmla="*/ 261 h 293"/>
                <a:gd name="T54" fmla="*/ 236 w 312"/>
                <a:gd name="T55" fmla="*/ 228 h 293"/>
                <a:gd name="T56" fmla="*/ 260 w 312"/>
                <a:gd name="T57" fmla="*/ 215 h 293"/>
                <a:gd name="T58" fmla="*/ 255 w 312"/>
                <a:gd name="T59" fmla="*/ 193 h 293"/>
                <a:gd name="T60" fmla="*/ 275 w 312"/>
                <a:gd name="T61" fmla="*/ 152 h 293"/>
                <a:gd name="T62" fmla="*/ 284 w 312"/>
                <a:gd name="T63" fmla="*/ 103 h 293"/>
                <a:gd name="T64" fmla="*/ 307 w 312"/>
                <a:gd name="T65" fmla="*/ 95 h 293"/>
                <a:gd name="T66" fmla="*/ 312 w 312"/>
                <a:gd name="T67" fmla="*/ 49 h 293"/>
                <a:gd name="T68" fmla="*/ 287 w 312"/>
                <a:gd name="T69" fmla="*/ 5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2" h="293">
                  <a:moveTo>
                    <a:pt x="287" y="53"/>
                  </a:moveTo>
                  <a:lnTo>
                    <a:pt x="251" y="44"/>
                  </a:lnTo>
                  <a:lnTo>
                    <a:pt x="212" y="12"/>
                  </a:lnTo>
                  <a:lnTo>
                    <a:pt x="204" y="34"/>
                  </a:lnTo>
                  <a:lnTo>
                    <a:pt x="171" y="42"/>
                  </a:lnTo>
                  <a:lnTo>
                    <a:pt x="152" y="41"/>
                  </a:lnTo>
                  <a:lnTo>
                    <a:pt x="136" y="36"/>
                  </a:lnTo>
                  <a:lnTo>
                    <a:pt x="89" y="11"/>
                  </a:lnTo>
                  <a:lnTo>
                    <a:pt x="64" y="0"/>
                  </a:lnTo>
                  <a:lnTo>
                    <a:pt x="32" y="7"/>
                  </a:lnTo>
                  <a:lnTo>
                    <a:pt x="48" y="42"/>
                  </a:lnTo>
                  <a:lnTo>
                    <a:pt x="52" y="64"/>
                  </a:lnTo>
                  <a:lnTo>
                    <a:pt x="44" y="86"/>
                  </a:lnTo>
                  <a:lnTo>
                    <a:pt x="13" y="92"/>
                  </a:lnTo>
                  <a:lnTo>
                    <a:pt x="0" y="100"/>
                  </a:lnTo>
                  <a:lnTo>
                    <a:pt x="4" y="113"/>
                  </a:lnTo>
                  <a:lnTo>
                    <a:pt x="34" y="118"/>
                  </a:lnTo>
                  <a:lnTo>
                    <a:pt x="64" y="126"/>
                  </a:lnTo>
                  <a:lnTo>
                    <a:pt x="75" y="154"/>
                  </a:lnTo>
                  <a:lnTo>
                    <a:pt x="71" y="181"/>
                  </a:lnTo>
                  <a:lnTo>
                    <a:pt x="85" y="207"/>
                  </a:lnTo>
                  <a:lnTo>
                    <a:pt x="112" y="228"/>
                  </a:lnTo>
                  <a:lnTo>
                    <a:pt x="140" y="247"/>
                  </a:lnTo>
                  <a:lnTo>
                    <a:pt x="171" y="277"/>
                  </a:lnTo>
                  <a:lnTo>
                    <a:pt x="193" y="286"/>
                  </a:lnTo>
                  <a:lnTo>
                    <a:pt x="238" y="293"/>
                  </a:lnTo>
                  <a:lnTo>
                    <a:pt x="241" y="261"/>
                  </a:lnTo>
                  <a:lnTo>
                    <a:pt x="236" y="228"/>
                  </a:lnTo>
                  <a:lnTo>
                    <a:pt x="260" y="215"/>
                  </a:lnTo>
                  <a:lnTo>
                    <a:pt x="255" y="193"/>
                  </a:lnTo>
                  <a:lnTo>
                    <a:pt x="275" y="152"/>
                  </a:lnTo>
                  <a:lnTo>
                    <a:pt x="284" y="103"/>
                  </a:lnTo>
                  <a:lnTo>
                    <a:pt x="307" y="95"/>
                  </a:lnTo>
                  <a:lnTo>
                    <a:pt x="312" y="49"/>
                  </a:lnTo>
                  <a:lnTo>
                    <a:pt x="287" y="53"/>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03" name="Freeform 19"/>
            <p:cNvSpPr>
              <a:spLocks/>
            </p:cNvSpPr>
            <p:nvPr/>
          </p:nvSpPr>
          <p:spPr bwMode="auto">
            <a:xfrm>
              <a:off x="2019436" y="2457938"/>
              <a:ext cx="434534" cy="371188"/>
            </a:xfrm>
            <a:custGeom>
              <a:avLst/>
              <a:gdLst>
                <a:gd name="T0" fmla="*/ 248 w 692"/>
                <a:gd name="T1" fmla="*/ 72 h 591"/>
                <a:gd name="T2" fmla="*/ 314 w 692"/>
                <a:gd name="T3" fmla="*/ 48 h 591"/>
                <a:gd name="T4" fmla="*/ 451 w 692"/>
                <a:gd name="T5" fmla="*/ 38 h 591"/>
                <a:gd name="T6" fmla="*/ 586 w 692"/>
                <a:gd name="T7" fmla="*/ 0 h 591"/>
                <a:gd name="T8" fmla="*/ 692 w 692"/>
                <a:gd name="T9" fmla="*/ 39 h 591"/>
                <a:gd name="T10" fmla="*/ 671 w 692"/>
                <a:gd name="T11" fmla="*/ 60 h 591"/>
                <a:gd name="T12" fmla="*/ 680 w 692"/>
                <a:gd name="T13" fmla="*/ 99 h 591"/>
                <a:gd name="T14" fmla="*/ 682 w 692"/>
                <a:gd name="T15" fmla="*/ 131 h 591"/>
                <a:gd name="T16" fmla="*/ 667 w 692"/>
                <a:gd name="T17" fmla="*/ 160 h 591"/>
                <a:gd name="T18" fmla="*/ 670 w 692"/>
                <a:gd name="T19" fmla="*/ 187 h 591"/>
                <a:gd name="T20" fmla="*/ 652 w 692"/>
                <a:gd name="T21" fmla="*/ 212 h 591"/>
                <a:gd name="T22" fmla="*/ 635 w 692"/>
                <a:gd name="T23" fmla="*/ 214 h 591"/>
                <a:gd name="T24" fmla="*/ 617 w 692"/>
                <a:gd name="T25" fmla="*/ 233 h 591"/>
                <a:gd name="T26" fmla="*/ 595 w 692"/>
                <a:gd name="T27" fmla="*/ 212 h 591"/>
                <a:gd name="T28" fmla="*/ 563 w 692"/>
                <a:gd name="T29" fmla="*/ 210 h 591"/>
                <a:gd name="T30" fmla="*/ 541 w 692"/>
                <a:gd name="T31" fmla="*/ 223 h 591"/>
                <a:gd name="T32" fmla="*/ 506 w 692"/>
                <a:gd name="T33" fmla="*/ 256 h 591"/>
                <a:gd name="T34" fmla="*/ 484 w 692"/>
                <a:gd name="T35" fmla="*/ 279 h 591"/>
                <a:gd name="T36" fmla="*/ 529 w 692"/>
                <a:gd name="T37" fmla="*/ 346 h 591"/>
                <a:gd name="T38" fmla="*/ 529 w 692"/>
                <a:gd name="T39" fmla="*/ 380 h 591"/>
                <a:gd name="T40" fmla="*/ 513 w 692"/>
                <a:gd name="T41" fmla="*/ 390 h 591"/>
                <a:gd name="T42" fmla="*/ 480 w 692"/>
                <a:gd name="T43" fmla="*/ 427 h 591"/>
                <a:gd name="T44" fmla="*/ 464 w 692"/>
                <a:gd name="T45" fmla="*/ 458 h 591"/>
                <a:gd name="T46" fmla="*/ 445 w 692"/>
                <a:gd name="T47" fmla="*/ 441 h 591"/>
                <a:gd name="T48" fmla="*/ 426 w 692"/>
                <a:gd name="T49" fmla="*/ 434 h 591"/>
                <a:gd name="T50" fmla="*/ 418 w 692"/>
                <a:gd name="T51" fmla="*/ 443 h 591"/>
                <a:gd name="T52" fmla="*/ 419 w 692"/>
                <a:gd name="T53" fmla="*/ 486 h 591"/>
                <a:gd name="T54" fmla="*/ 413 w 692"/>
                <a:gd name="T55" fmla="*/ 513 h 591"/>
                <a:gd name="T56" fmla="*/ 404 w 692"/>
                <a:gd name="T57" fmla="*/ 518 h 591"/>
                <a:gd name="T58" fmla="*/ 366 w 692"/>
                <a:gd name="T59" fmla="*/ 535 h 591"/>
                <a:gd name="T60" fmla="*/ 358 w 692"/>
                <a:gd name="T61" fmla="*/ 548 h 591"/>
                <a:gd name="T62" fmla="*/ 350 w 692"/>
                <a:gd name="T63" fmla="*/ 570 h 591"/>
                <a:gd name="T64" fmla="*/ 341 w 692"/>
                <a:gd name="T65" fmla="*/ 588 h 591"/>
                <a:gd name="T66" fmla="*/ 329 w 692"/>
                <a:gd name="T67" fmla="*/ 591 h 591"/>
                <a:gd name="T68" fmla="*/ 307 w 692"/>
                <a:gd name="T69" fmla="*/ 588 h 591"/>
                <a:gd name="T70" fmla="*/ 296 w 692"/>
                <a:gd name="T71" fmla="*/ 578 h 591"/>
                <a:gd name="T72" fmla="*/ 296 w 692"/>
                <a:gd name="T73" fmla="*/ 554 h 591"/>
                <a:gd name="T74" fmla="*/ 282 w 692"/>
                <a:gd name="T75" fmla="*/ 543 h 591"/>
                <a:gd name="T76" fmla="*/ 226 w 692"/>
                <a:gd name="T77" fmla="*/ 577 h 591"/>
                <a:gd name="T78" fmla="*/ 212 w 692"/>
                <a:gd name="T79" fmla="*/ 551 h 591"/>
                <a:gd name="T80" fmla="*/ 190 w 692"/>
                <a:gd name="T81" fmla="*/ 540 h 591"/>
                <a:gd name="T82" fmla="*/ 156 w 692"/>
                <a:gd name="T83" fmla="*/ 526 h 591"/>
                <a:gd name="T84" fmla="*/ 92 w 692"/>
                <a:gd name="T85" fmla="*/ 432 h 591"/>
                <a:gd name="T86" fmla="*/ 54 w 692"/>
                <a:gd name="T87" fmla="*/ 453 h 591"/>
                <a:gd name="T88" fmla="*/ 0 w 692"/>
                <a:gd name="T89" fmla="*/ 355 h 591"/>
                <a:gd name="T90" fmla="*/ 22 w 692"/>
                <a:gd name="T91" fmla="*/ 355 h 591"/>
                <a:gd name="T92" fmla="*/ 50 w 692"/>
                <a:gd name="T93" fmla="*/ 321 h 591"/>
                <a:gd name="T94" fmla="*/ 72 w 692"/>
                <a:gd name="T95" fmla="*/ 284 h 591"/>
                <a:gd name="T96" fmla="*/ 112 w 692"/>
                <a:gd name="T97" fmla="*/ 284 h 591"/>
                <a:gd name="T98" fmla="*/ 114 w 692"/>
                <a:gd name="T99" fmla="*/ 258 h 591"/>
                <a:gd name="T100" fmla="*/ 90 w 692"/>
                <a:gd name="T101" fmla="*/ 250 h 591"/>
                <a:gd name="T102" fmla="*/ 90 w 692"/>
                <a:gd name="T103" fmla="*/ 154 h 591"/>
                <a:gd name="T104" fmla="*/ 248 w 692"/>
                <a:gd name="T105" fmla="*/ 72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2" h="591">
                  <a:moveTo>
                    <a:pt x="248" y="72"/>
                  </a:moveTo>
                  <a:lnTo>
                    <a:pt x="314" y="48"/>
                  </a:lnTo>
                  <a:lnTo>
                    <a:pt x="451" y="38"/>
                  </a:lnTo>
                  <a:lnTo>
                    <a:pt x="586" y="0"/>
                  </a:lnTo>
                  <a:lnTo>
                    <a:pt x="692" y="39"/>
                  </a:lnTo>
                  <a:lnTo>
                    <a:pt x="671" y="60"/>
                  </a:lnTo>
                  <a:lnTo>
                    <a:pt x="680" y="99"/>
                  </a:lnTo>
                  <a:lnTo>
                    <a:pt x="682" y="131"/>
                  </a:lnTo>
                  <a:lnTo>
                    <a:pt x="667" y="160"/>
                  </a:lnTo>
                  <a:lnTo>
                    <a:pt x="670" y="187"/>
                  </a:lnTo>
                  <a:lnTo>
                    <a:pt x="652" y="212"/>
                  </a:lnTo>
                  <a:lnTo>
                    <a:pt x="635" y="214"/>
                  </a:lnTo>
                  <a:lnTo>
                    <a:pt x="617" y="233"/>
                  </a:lnTo>
                  <a:lnTo>
                    <a:pt x="595" y="212"/>
                  </a:lnTo>
                  <a:lnTo>
                    <a:pt x="563" y="210"/>
                  </a:lnTo>
                  <a:lnTo>
                    <a:pt x="541" y="223"/>
                  </a:lnTo>
                  <a:lnTo>
                    <a:pt x="506" y="256"/>
                  </a:lnTo>
                  <a:lnTo>
                    <a:pt x="484" y="279"/>
                  </a:lnTo>
                  <a:lnTo>
                    <a:pt x="529" y="346"/>
                  </a:lnTo>
                  <a:lnTo>
                    <a:pt x="529" y="380"/>
                  </a:lnTo>
                  <a:lnTo>
                    <a:pt x="513" y="390"/>
                  </a:lnTo>
                  <a:lnTo>
                    <a:pt x="480" y="427"/>
                  </a:lnTo>
                  <a:lnTo>
                    <a:pt x="464" y="458"/>
                  </a:lnTo>
                  <a:lnTo>
                    <a:pt x="445" y="441"/>
                  </a:lnTo>
                  <a:lnTo>
                    <a:pt x="426" y="434"/>
                  </a:lnTo>
                  <a:lnTo>
                    <a:pt x="418" y="443"/>
                  </a:lnTo>
                  <a:lnTo>
                    <a:pt x="419" y="486"/>
                  </a:lnTo>
                  <a:lnTo>
                    <a:pt x="413" y="513"/>
                  </a:lnTo>
                  <a:lnTo>
                    <a:pt x="404" y="518"/>
                  </a:lnTo>
                  <a:lnTo>
                    <a:pt x="366" y="535"/>
                  </a:lnTo>
                  <a:lnTo>
                    <a:pt x="358" y="548"/>
                  </a:lnTo>
                  <a:lnTo>
                    <a:pt x="350" y="570"/>
                  </a:lnTo>
                  <a:lnTo>
                    <a:pt x="341" y="588"/>
                  </a:lnTo>
                  <a:lnTo>
                    <a:pt x="329" y="591"/>
                  </a:lnTo>
                  <a:lnTo>
                    <a:pt x="307" y="588"/>
                  </a:lnTo>
                  <a:lnTo>
                    <a:pt x="296" y="578"/>
                  </a:lnTo>
                  <a:lnTo>
                    <a:pt x="296" y="554"/>
                  </a:lnTo>
                  <a:lnTo>
                    <a:pt x="282" y="543"/>
                  </a:lnTo>
                  <a:lnTo>
                    <a:pt x="226" y="577"/>
                  </a:lnTo>
                  <a:lnTo>
                    <a:pt x="212" y="551"/>
                  </a:lnTo>
                  <a:lnTo>
                    <a:pt x="190" y="540"/>
                  </a:lnTo>
                  <a:lnTo>
                    <a:pt x="156" y="526"/>
                  </a:lnTo>
                  <a:lnTo>
                    <a:pt x="92" y="432"/>
                  </a:lnTo>
                  <a:lnTo>
                    <a:pt x="54" y="453"/>
                  </a:lnTo>
                  <a:lnTo>
                    <a:pt x="0" y="355"/>
                  </a:lnTo>
                  <a:lnTo>
                    <a:pt x="22" y="355"/>
                  </a:lnTo>
                  <a:lnTo>
                    <a:pt x="50" y="321"/>
                  </a:lnTo>
                  <a:lnTo>
                    <a:pt x="72" y="284"/>
                  </a:lnTo>
                  <a:lnTo>
                    <a:pt x="112" y="284"/>
                  </a:lnTo>
                  <a:lnTo>
                    <a:pt x="114" y="258"/>
                  </a:lnTo>
                  <a:lnTo>
                    <a:pt x="90" y="250"/>
                  </a:lnTo>
                  <a:lnTo>
                    <a:pt x="90" y="154"/>
                  </a:lnTo>
                  <a:lnTo>
                    <a:pt x="248" y="72"/>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104" name="Freeform 58"/>
            <p:cNvSpPr>
              <a:spLocks/>
            </p:cNvSpPr>
            <p:nvPr/>
          </p:nvSpPr>
          <p:spPr bwMode="auto">
            <a:xfrm>
              <a:off x="2197806" y="2002288"/>
              <a:ext cx="342293" cy="400638"/>
            </a:xfrm>
            <a:custGeom>
              <a:avLst/>
              <a:gdLst>
                <a:gd name="T0" fmla="*/ 477 w 545"/>
                <a:gd name="T1" fmla="*/ 68 h 638"/>
                <a:gd name="T2" fmla="*/ 545 w 545"/>
                <a:gd name="T3" fmla="*/ 253 h 638"/>
                <a:gd name="T4" fmla="*/ 506 w 545"/>
                <a:gd name="T5" fmla="*/ 274 h 638"/>
                <a:gd name="T6" fmla="*/ 518 w 545"/>
                <a:gd name="T7" fmla="*/ 317 h 638"/>
                <a:gd name="T8" fmla="*/ 527 w 545"/>
                <a:gd name="T9" fmla="*/ 367 h 638"/>
                <a:gd name="T10" fmla="*/ 521 w 545"/>
                <a:gd name="T11" fmla="*/ 395 h 638"/>
                <a:gd name="T12" fmla="*/ 468 w 545"/>
                <a:gd name="T13" fmla="*/ 469 h 638"/>
                <a:gd name="T14" fmla="*/ 411 w 545"/>
                <a:gd name="T15" fmla="*/ 533 h 638"/>
                <a:gd name="T16" fmla="*/ 412 w 545"/>
                <a:gd name="T17" fmla="*/ 555 h 638"/>
                <a:gd name="T18" fmla="*/ 436 w 545"/>
                <a:gd name="T19" fmla="*/ 571 h 638"/>
                <a:gd name="T20" fmla="*/ 414 w 545"/>
                <a:gd name="T21" fmla="*/ 605 h 638"/>
                <a:gd name="T22" fmla="*/ 401 w 545"/>
                <a:gd name="T23" fmla="*/ 638 h 638"/>
                <a:gd name="T24" fmla="*/ 315 w 545"/>
                <a:gd name="T25" fmla="*/ 570 h 638"/>
                <a:gd name="T26" fmla="*/ 194 w 545"/>
                <a:gd name="T27" fmla="*/ 470 h 638"/>
                <a:gd name="T28" fmla="*/ 50 w 545"/>
                <a:gd name="T29" fmla="*/ 422 h 638"/>
                <a:gd name="T30" fmla="*/ 24 w 545"/>
                <a:gd name="T31" fmla="*/ 278 h 638"/>
                <a:gd name="T32" fmla="*/ 40 w 545"/>
                <a:gd name="T33" fmla="*/ 125 h 638"/>
                <a:gd name="T34" fmla="*/ 0 w 545"/>
                <a:gd name="T35" fmla="*/ 95 h 638"/>
                <a:gd name="T36" fmla="*/ 73 w 545"/>
                <a:gd name="T37" fmla="*/ 0 h 638"/>
                <a:gd name="T38" fmla="*/ 103 w 545"/>
                <a:gd name="T39" fmla="*/ 29 h 638"/>
                <a:gd name="T40" fmla="*/ 125 w 545"/>
                <a:gd name="T41" fmla="*/ 29 h 638"/>
                <a:gd name="T42" fmla="*/ 161 w 545"/>
                <a:gd name="T43" fmla="*/ 43 h 638"/>
                <a:gd name="T44" fmla="*/ 216 w 545"/>
                <a:gd name="T45" fmla="*/ 47 h 638"/>
                <a:gd name="T46" fmla="*/ 251 w 545"/>
                <a:gd name="T47" fmla="*/ 72 h 638"/>
                <a:gd name="T48" fmla="*/ 292 w 545"/>
                <a:gd name="T49" fmla="*/ 87 h 638"/>
                <a:gd name="T50" fmla="*/ 333 w 545"/>
                <a:gd name="T51" fmla="*/ 84 h 638"/>
                <a:gd name="T52" fmla="*/ 389 w 545"/>
                <a:gd name="T53" fmla="*/ 72 h 638"/>
                <a:gd name="T54" fmla="*/ 434 w 545"/>
                <a:gd name="T55" fmla="*/ 72 h 638"/>
                <a:gd name="T56" fmla="*/ 477 w 545"/>
                <a:gd name="T57" fmla="*/ 6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5" h="638">
                  <a:moveTo>
                    <a:pt x="477" y="68"/>
                  </a:moveTo>
                  <a:lnTo>
                    <a:pt x="545" y="253"/>
                  </a:lnTo>
                  <a:lnTo>
                    <a:pt x="506" y="274"/>
                  </a:lnTo>
                  <a:lnTo>
                    <a:pt x="518" y="317"/>
                  </a:lnTo>
                  <a:lnTo>
                    <a:pt x="527" y="367"/>
                  </a:lnTo>
                  <a:lnTo>
                    <a:pt x="521" y="395"/>
                  </a:lnTo>
                  <a:lnTo>
                    <a:pt x="468" y="469"/>
                  </a:lnTo>
                  <a:lnTo>
                    <a:pt x="411" y="533"/>
                  </a:lnTo>
                  <a:lnTo>
                    <a:pt x="412" y="555"/>
                  </a:lnTo>
                  <a:lnTo>
                    <a:pt x="436" y="571"/>
                  </a:lnTo>
                  <a:lnTo>
                    <a:pt x="414" y="605"/>
                  </a:lnTo>
                  <a:lnTo>
                    <a:pt x="401" y="638"/>
                  </a:lnTo>
                  <a:lnTo>
                    <a:pt x="315" y="570"/>
                  </a:lnTo>
                  <a:lnTo>
                    <a:pt x="194" y="470"/>
                  </a:lnTo>
                  <a:lnTo>
                    <a:pt x="50" y="422"/>
                  </a:lnTo>
                  <a:lnTo>
                    <a:pt x="24" y="278"/>
                  </a:lnTo>
                  <a:lnTo>
                    <a:pt x="40" y="125"/>
                  </a:lnTo>
                  <a:lnTo>
                    <a:pt x="0" y="95"/>
                  </a:lnTo>
                  <a:lnTo>
                    <a:pt x="73" y="0"/>
                  </a:lnTo>
                  <a:lnTo>
                    <a:pt x="103" y="29"/>
                  </a:lnTo>
                  <a:lnTo>
                    <a:pt x="125" y="29"/>
                  </a:lnTo>
                  <a:lnTo>
                    <a:pt x="161" y="43"/>
                  </a:lnTo>
                  <a:lnTo>
                    <a:pt x="216" y="47"/>
                  </a:lnTo>
                  <a:lnTo>
                    <a:pt x="251" y="72"/>
                  </a:lnTo>
                  <a:lnTo>
                    <a:pt x="292" y="87"/>
                  </a:lnTo>
                  <a:lnTo>
                    <a:pt x="333" y="84"/>
                  </a:lnTo>
                  <a:lnTo>
                    <a:pt x="389" y="72"/>
                  </a:lnTo>
                  <a:lnTo>
                    <a:pt x="434" y="72"/>
                  </a:lnTo>
                  <a:lnTo>
                    <a:pt x="477" y="68"/>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105" name="Freeform 59"/>
            <p:cNvSpPr>
              <a:spLocks/>
            </p:cNvSpPr>
            <p:nvPr/>
          </p:nvSpPr>
          <p:spPr bwMode="auto">
            <a:xfrm>
              <a:off x="1938864" y="2061745"/>
              <a:ext cx="531221" cy="492880"/>
            </a:xfrm>
            <a:custGeom>
              <a:avLst/>
              <a:gdLst>
                <a:gd name="T0" fmla="*/ 602 w 846"/>
                <a:gd name="T1" fmla="*/ 372 h 785"/>
                <a:gd name="T2" fmla="*/ 726 w 846"/>
                <a:gd name="T3" fmla="*/ 473 h 785"/>
                <a:gd name="T4" fmla="*/ 813 w 846"/>
                <a:gd name="T5" fmla="*/ 543 h 785"/>
                <a:gd name="T6" fmla="*/ 846 w 846"/>
                <a:gd name="T7" fmla="*/ 607 h 785"/>
                <a:gd name="T8" fmla="*/ 834 w 846"/>
                <a:gd name="T9" fmla="*/ 642 h 785"/>
                <a:gd name="T10" fmla="*/ 820 w 846"/>
                <a:gd name="T11" fmla="*/ 670 h 785"/>
                <a:gd name="T12" fmla="*/ 793 w 846"/>
                <a:gd name="T13" fmla="*/ 659 h 785"/>
                <a:gd name="T14" fmla="*/ 711 w 846"/>
                <a:gd name="T15" fmla="*/ 632 h 785"/>
                <a:gd name="T16" fmla="*/ 584 w 846"/>
                <a:gd name="T17" fmla="*/ 668 h 785"/>
                <a:gd name="T18" fmla="*/ 442 w 846"/>
                <a:gd name="T19" fmla="*/ 679 h 785"/>
                <a:gd name="T20" fmla="*/ 369 w 846"/>
                <a:gd name="T21" fmla="*/ 708 h 785"/>
                <a:gd name="T22" fmla="*/ 218 w 846"/>
                <a:gd name="T23" fmla="*/ 785 h 785"/>
                <a:gd name="T24" fmla="*/ 189 w 846"/>
                <a:gd name="T25" fmla="*/ 765 h 785"/>
                <a:gd name="T26" fmla="*/ 90 w 846"/>
                <a:gd name="T27" fmla="*/ 670 h 785"/>
                <a:gd name="T28" fmla="*/ 48 w 846"/>
                <a:gd name="T29" fmla="*/ 705 h 785"/>
                <a:gd name="T30" fmla="*/ 24 w 846"/>
                <a:gd name="T31" fmla="*/ 656 h 785"/>
                <a:gd name="T32" fmla="*/ 0 w 846"/>
                <a:gd name="T33" fmla="*/ 626 h 785"/>
                <a:gd name="T34" fmla="*/ 37 w 846"/>
                <a:gd name="T35" fmla="*/ 582 h 785"/>
                <a:gd name="T36" fmla="*/ 45 w 846"/>
                <a:gd name="T37" fmla="*/ 549 h 785"/>
                <a:gd name="T38" fmla="*/ 57 w 846"/>
                <a:gd name="T39" fmla="*/ 578 h 785"/>
                <a:gd name="T40" fmla="*/ 79 w 846"/>
                <a:gd name="T41" fmla="*/ 570 h 785"/>
                <a:gd name="T42" fmla="*/ 62 w 846"/>
                <a:gd name="T43" fmla="*/ 536 h 785"/>
                <a:gd name="T44" fmla="*/ 62 w 846"/>
                <a:gd name="T45" fmla="*/ 489 h 785"/>
                <a:gd name="T46" fmla="*/ 96 w 846"/>
                <a:gd name="T47" fmla="*/ 468 h 785"/>
                <a:gd name="T48" fmla="*/ 118 w 846"/>
                <a:gd name="T49" fmla="*/ 438 h 785"/>
                <a:gd name="T50" fmla="*/ 127 w 846"/>
                <a:gd name="T51" fmla="*/ 374 h 785"/>
                <a:gd name="T52" fmla="*/ 102 w 846"/>
                <a:gd name="T53" fmla="*/ 363 h 785"/>
                <a:gd name="T54" fmla="*/ 96 w 846"/>
                <a:gd name="T55" fmla="*/ 337 h 785"/>
                <a:gd name="T56" fmla="*/ 114 w 846"/>
                <a:gd name="T57" fmla="*/ 318 h 785"/>
                <a:gd name="T58" fmla="*/ 192 w 846"/>
                <a:gd name="T59" fmla="*/ 319 h 785"/>
                <a:gd name="T60" fmla="*/ 244 w 846"/>
                <a:gd name="T61" fmla="*/ 344 h 785"/>
                <a:gd name="T62" fmla="*/ 291 w 846"/>
                <a:gd name="T63" fmla="*/ 266 h 785"/>
                <a:gd name="T64" fmla="*/ 258 w 846"/>
                <a:gd name="T65" fmla="*/ 244 h 785"/>
                <a:gd name="T66" fmla="*/ 266 w 846"/>
                <a:gd name="T67" fmla="*/ 156 h 785"/>
                <a:gd name="T68" fmla="*/ 344 w 846"/>
                <a:gd name="T69" fmla="*/ 44 h 785"/>
                <a:gd name="T70" fmla="*/ 348 w 846"/>
                <a:gd name="T71" fmla="*/ 25 h 785"/>
                <a:gd name="T72" fmla="*/ 412 w 846"/>
                <a:gd name="T73" fmla="*/ 0 h 785"/>
                <a:gd name="T74" fmla="*/ 450 w 846"/>
                <a:gd name="T75" fmla="*/ 27 h 785"/>
                <a:gd name="T76" fmla="*/ 436 w 846"/>
                <a:gd name="T77" fmla="*/ 190 h 785"/>
                <a:gd name="T78" fmla="*/ 462 w 846"/>
                <a:gd name="T79" fmla="*/ 327 h 785"/>
                <a:gd name="T80" fmla="*/ 602 w 846"/>
                <a:gd name="T81" fmla="*/ 372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46" h="785">
                  <a:moveTo>
                    <a:pt x="602" y="372"/>
                  </a:moveTo>
                  <a:lnTo>
                    <a:pt x="726" y="473"/>
                  </a:lnTo>
                  <a:lnTo>
                    <a:pt x="813" y="543"/>
                  </a:lnTo>
                  <a:lnTo>
                    <a:pt x="846" y="607"/>
                  </a:lnTo>
                  <a:lnTo>
                    <a:pt x="834" y="642"/>
                  </a:lnTo>
                  <a:lnTo>
                    <a:pt x="820" y="670"/>
                  </a:lnTo>
                  <a:lnTo>
                    <a:pt x="793" y="659"/>
                  </a:lnTo>
                  <a:lnTo>
                    <a:pt x="711" y="632"/>
                  </a:lnTo>
                  <a:lnTo>
                    <a:pt x="584" y="668"/>
                  </a:lnTo>
                  <a:lnTo>
                    <a:pt x="442" y="679"/>
                  </a:lnTo>
                  <a:lnTo>
                    <a:pt x="369" y="708"/>
                  </a:lnTo>
                  <a:lnTo>
                    <a:pt x="218" y="785"/>
                  </a:lnTo>
                  <a:lnTo>
                    <a:pt x="189" y="765"/>
                  </a:lnTo>
                  <a:lnTo>
                    <a:pt x="90" y="670"/>
                  </a:lnTo>
                  <a:lnTo>
                    <a:pt x="48" y="705"/>
                  </a:lnTo>
                  <a:lnTo>
                    <a:pt x="24" y="656"/>
                  </a:lnTo>
                  <a:lnTo>
                    <a:pt x="0" y="626"/>
                  </a:lnTo>
                  <a:lnTo>
                    <a:pt x="37" y="582"/>
                  </a:lnTo>
                  <a:lnTo>
                    <a:pt x="45" y="549"/>
                  </a:lnTo>
                  <a:lnTo>
                    <a:pt x="57" y="578"/>
                  </a:lnTo>
                  <a:lnTo>
                    <a:pt x="79" y="570"/>
                  </a:lnTo>
                  <a:lnTo>
                    <a:pt x="62" y="536"/>
                  </a:lnTo>
                  <a:lnTo>
                    <a:pt x="62" y="489"/>
                  </a:lnTo>
                  <a:lnTo>
                    <a:pt x="96" y="468"/>
                  </a:lnTo>
                  <a:lnTo>
                    <a:pt x="118" y="438"/>
                  </a:lnTo>
                  <a:lnTo>
                    <a:pt x="127" y="374"/>
                  </a:lnTo>
                  <a:lnTo>
                    <a:pt x="102" y="363"/>
                  </a:lnTo>
                  <a:lnTo>
                    <a:pt x="96" y="337"/>
                  </a:lnTo>
                  <a:lnTo>
                    <a:pt x="114" y="318"/>
                  </a:lnTo>
                  <a:lnTo>
                    <a:pt x="192" y="319"/>
                  </a:lnTo>
                  <a:lnTo>
                    <a:pt x="244" y="344"/>
                  </a:lnTo>
                  <a:lnTo>
                    <a:pt x="291" y="266"/>
                  </a:lnTo>
                  <a:lnTo>
                    <a:pt x="258" y="244"/>
                  </a:lnTo>
                  <a:lnTo>
                    <a:pt x="266" y="156"/>
                  </a:lnTo>
                  <a:lnTo>
                    <a:pt x="344" y="44"/>
                  </a:lnTo>
                  <a:lnTo>
                    <a:pt x="348" y="25"/>
                  </a:lnTo>
                  <a:lnTo>
                    <a:pt x="412" y="0"/>
                  </a:lnTo>
                  <a:lnTo>
                    <a:pt x="450" y="27"/>
                  </a:lnTo>
                  <a:lnTo>
                    <a:pt x="436" y="190"/>
                  </a:lnTo>
                  <a:lnTo>
                    <a:pt x="462" y="327"/>
                  </a:lnTo>
                  <a:lnTo>
                    <a:pt x="602" y="372"/>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grpSp>
          <p:nvGrpSpPr>
            <p:cNvPr id="106" name="105 Grupo"/>
            <p:cNvGrpSpPr/>
            <p:nvPr/>
          </p:nvGrpSpPr>
          <p:grpSpPr>
            <a:xfrm>
              <a:off x="789182" y="3130855"/>
              <a:ext cx="1299157" cy="729040"/>
              <a:chOff x="778452" y="5174370"/>
              <a:chExt cx="1939396" cy="1088319"/>
            </a:xfrm>
            <a:gradFill>
              <a:gsLst>
                <a:gs pos="0">
                  <a:srgbClr val="92D050"/>
                </a:gs>
                <a:gs pos="100000">
                  <a:srgbClr val="92D050">
                    <a:lumMod val="78000"/>
                  </a:srgbClr>
                </a:gs>
              </a:gsLst>
              <a:lin ang="5400000" scaled="0"/>
            </a:gradFill>
            <a:effectLst>
              <a:outerShdw blurRad="50800" dist="25400" dir="2700000" algn="tl" rotWithShape="0">
                <a:schemeClr val="tx1">
                  <a:alpha val="40000"/>
                </a:schemeClr>
              </a:outerShdw>
            </a:effectLst>
          </p:grpSpPr>
          <p:sp>
            <p:nvSpPr>
              <p:cNvPr id="115" name="Freeform 71"/>
              <p:cNvSpPr>
                <a:spLocks/>
              </p:cNvSpPr>
              <p:nvPr/>
            </p:nvSpPr>
            <p:spPr bwMode="auto">
              <a:xfrm>
                <a:off x="778452" y="5364328"/>
                <a:ext cx="491070" cy="554113"/>
              </a:xfrm>
              <a:custGeom>
                <a:avLst/>
                <a:gdLst>
                  <a:gd name="T0" fmla="*/ 187 w 524"/>
                  <a:gd name="T1" fmla="*/ 10 h 591"/>
                  <a:gd name="T2" fmla="*/ 216 w 524"/>
                  <a:gd name="T3" fmla="*/ 2 h 591"/>
                  <a:gd name="T4" fmla="*/ 235 w 524"/>
                  <a:gd name="T5" fmla="*/ 27 h 591"/>
                  <a:gd name="T6" fmla="*/ 285 w 524"/>
                  <a:gd name="T7" fmla="*/ 0 h 591"/>
                  <a:gd name="T8" fmla="*/ 321 w 524"/>
                  <a:gd name="T9" fmla="*/ 56 h 591"/>
                  <a:gd name="T10" fmla="*/ 424 w 524"/>
                  <a:gd name="T11" fmla="*/ 93 h 591"/>
                  <a:gd name="T12" fmla="*/ 524 w 524"/>
                  <a:gd name="T13" fmla="*/ 140 h 591"/>
                  <a:gd name="T14" fmla="*/ 513 w 524"/>
                  <a:gd name="T15" fmla="*/ 176 h 591"/>
                  <a:gd name="T16" fmla="*/ 462 w 524"/>
                  <a:gd name="T17" fmla="*/ 174 h 591"/>
                  <a:gd name="T18" fmla="*/ 449 w 524"/>
                  <a:gd name="T19" fmla="*/ 211 h 591"/>
                  <a:gd name="T20" fmla="*/ 495 w 524"/>
                  <a:gd name="T21" fmla="*/ 260 h 591"/>
                  <a:gd name="T22" fmla="*/ 488 w 524"/>
                  <a:gd name="T23" fmla="*/ 406 h 591"/>
                  <a:gd name="T24" fmla="*/ 433 w 524"/>
                  <a:gd name="T25" fmla="*/ 490 h 591"/>
                  <a:gd name="T26" fmla="*/ 405 w 524"/>
                  <a:gd name="T27" fmla="*/ 560 h 591"/>
                  <a:gd name="T28" fmla="*/ 398 w 524"/>
                  <a:gd name="T29" fmla="*/ 591 h 591"/>
                  <a:gd name="T30" fmla="*/ 373 w 524"/>
                  <a:gd name="T31" fmla="*/ 540 h 591"/>
                  <a:gd name="T32" fmla="*/ 348 w 524"/>
                  <a:gd name="T33" fmla="*/ 520 h 591"/>
                  <a:gd name="T34" fmla="*/ 318 w 524"/>
                  <a:gd name="T35" fmla="*/ 503 h 591"/>
                  <a:gd name="T36" fmla="*/ 252 w 524"/>
                  <a:gd name="T37" fmla="*/ 463 h 591"/>
                  <a:gd name="T38" fmla="*/ 210 w 524"/>
                  <a:gd name="T39" fmla="*/ 435 h 591"/>
                  <a:gd name="T40" fmla="*/ 188 w 524"/>
                  <a:gd name="T41" fmla="*/ 438 h 591"/>
                  <a:gd name="T42" fmla="*/ 147 w 524"/>
                  <a:gd name="T43" fmla="*/ 406 h 591"/>
                  <a:gd name="T44" fmla="*/ 47 w 524"/>
                  <a:gd name="T45" fmla="*/ 406 h 591"/>
                  <a:gd name="T46" fmla="*/ 35 w 524"/>
                  <a:gd name="T47" fmla="*/ 419 h 591"/>
                  <a:gd name="T48" fmla="*/ 25 w 524"/>
                  <a:gd name="T49" fmla="*/ 394 h 591"/>
                  <a:gd name="T50" fmla="*/ 29 w 524"/>
                  <a:gd name="T51" fmla="*/ 352 h 591"/>
                  <a:gd name="T52" fmla="*/ 29 w 524"/>
                  <a:gd name="T53" fmla="*/ 306 h 591"/>
                  <a:gd name="T54" fmla="*/ 13 w 524"/>
                  <a:gd name="T55" fmla="*/ 263 h 591"/>
                  <a:gd name="T56" fmla="*/ 0 w 524"/>
                  <a:gd name="T57" fmla="*/ 241 h 591"/>
                  <a:gd name="T58" fmla="*/ 50 w 524"/>
                  <a:gd name="T59" fmla="*/ 197 h 591"/>
                  <a:gd name="T60" fmla="*/ 116 w 524"/>
                  <a:gd name="T61" fmla="*/ 115 h 591"/>
                  <a:gd name="T62" fmla="*/ 122 w 524"/>
                  <a:gd name="T63" fmla="*/ 86 h 591"/>
                  <a:gd name="T64" fmla="*/ 163 w 524"/>
                  <a:gd name="T65" fmla="*/ 45 h 591"/>
                  <a:gd name="T66" fmla="*/ 192 w 524"/>
                  <a:gd name="T67" fmla="*/ 45 h 591"/>
                  <a:gd name="T68" fmla="*/ 187 w 524"/>
                  <a:gd name="T69" fmla="*/ 1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24" h="591">
                    <a:moveTo>
                      <a:pt x="187" y="10"/>
                    </a:moveTo>
                    <a:lnTo>
                      <a:pt x="216" y="2"/>
                    </a:lnTo>
                    <a:lnTo>
                      <a:pt x="235" y="27"/>
                    </a:lnTo>
                    <a:lnTo>
                      <a:pt x="285" y="0"/>
                    </a:lnTo>
                    <a:lnTo>
                      <a:pt x="321" y="56"/>
                    </a:lnTo>
                    <a:lnTo>
                      <a:pt x="424" y="93"/>
                    </a:lnTo>
                    <a:lnTo>
                      <a:pt x="524" y="140"/>
                    </a:lnTo>
                    <a:lnTo>
                      <a:pt x="513" y="176"/>
                    </a:lnTo>
                    <a:lnTo>
                      <a:pt x="462" y="174"/>
                    </a:lnTo>
                    <a:lnTo>
                      <a:pt x="449" y="211"/>
                    </a:lnTo>
                    <a:lnTo>
                      <a:pt x="495" y="260"/>
                    </a:lnTo>
                    <a:lnTo>
                      <a:pt x="488" y="406"/>
                    </a:lnTo>
                    <a:lnTo>
                      <a:pt x="433" y="490"/>
                    </a:lnTo>
                    <a:lnTo>
                      <a:pt x="405" y="560"/>
                    </a:lnTo>
                    <a:lnTo>
                      <a:pt x="398" y="591"/>
                    </a:lnTo>
                    <a:lnTo>
                      <a:pt x="373" y="540"/>
                    </a:lnTo>
                    <a:lnTo>
                      <a:pt x="348" y="520"/>
                    </a:lnTo>
                    <a:lnTo>
                      <a:pt x="318" y="503"/>
                    </a:lnTo>
                    <a:lnTo>
                      <a:pt x="252" y="463"/>
                    </a:lnTo>
                    <a:lnTo>
                      <a:pt x="210" y="435"/>
                    </a:lnTo>
                    <a:lnTo>
                      <a:pt x="188" y="438"/>
                    </a:lnTo>
                    <a:lnTo>
                      <a:pt x="147" y="406"/>
                    </a:lnTo>
                    <a:lnTo>
                      <a:pt x="47" y="406"/>
                    </a:lnTo>
                    <a:lnTo>
                      <a:pt x="35" y="419"/>
                    </a:lnTo>
                    <a:lnTo>
                      <a:pt x="25" y="394"/>
                    </a:lnTo>
                    <a:lnTo>
                      <a:pt x="29" y="352"/>
                    </a:lnTo>
                    <a:lnTo>
                      <a:pt x="29" y="306"/>
                    </a:lnTo>
                    <a:lnTo>
                      <a:pt x="13" y="263"/>
                    </a:lnTo>
                    <a:lnTo>
                      <a:pt x="0" y="241"/>
                    </a:lnTo>
                    <a:lnTo>
                      <a:pt x="50" y="197"/>
                    </a:lnTo>
                    <a:lnTo>
                      <a:pt x="116" y="115"/>
                    </a:lnTo>
                    <a:lnTo>
                      <a:pt x="122" y="86"/>
                    </a:lnTo>
                    <a:lnTo>
                      <a:pt x="163" y="45"/>
                    </a:lnTo>
                    <a:lnTo>
                      <a:pt x="192" y="45"/>
                    </a:lnTo>
                    <a:lnTo>
                      <a:pt x="187" y="10"/>
                    </a:lnTo>
                    <a:close/>
                  </a:path>
                </a:pathLst>
              </a:custGeom>
              <a:grpFill/>
              <a:ln w="12700">
                <a:solidFill>
                  <a:srgbClr val="92D050"/>
                </a:solidFill>
                <a:headEnd/>
                <a:tailEnd/>
              </a:ln>
              <a:effectLst/>
            </p:spPr>
            <p:style>
              <a:lnRef idx="1">
                <a:schemeClr val="accent3"/>
              </a:lnRef>
              <a:fillRef idx="3">
                <a:schemeClr val="accent3"/>
              </a:fillRef>
              <a:effectRef idx="2">
                <a:schemeClr val="accent3"/>
              </a:effectRef>
              <a:fontRef idx="minor">
                <a:schemeClr val="lt1"/>
              </a:fontRef>
            </p:style>
            <p:txBody>
              <a:bodyPr/>
              <a:lstStyle/>
              <a:p>
                <a:endParaRPr lang="es-ES"/>
              </a:p>
            </p:txBody>
          </p:sp>
          <p:sp>
            <p:nvSpPr>
              <p:cNvPr id="116" name="Freeform 72"/>
              <p:cNvSpPr>
                <a:spLocks/>
              </p:cNvSpPr>
              <p:nvPr/>
            </p:nvSpPr>
            <p:spPr bwMode="auto">
              <a:xfrm>
                <a:off x="1140948" y="5871160"/>
                <a:ext cx="433833" cy="391529"/>
              </a:xfrm>
              <a:custGeom>
                <a:avLst/>
                <a:gdLst>
                  <a:gd name="T0" fmla="*/ 222 w 463"/>
                  <a:gd name="T1" fmla="*/ 14 h 417"/>
                  <a:gd name="T2" fmla="*/ 344 w 463"/>
                  <a:gd name="T3" fmla="*/ 0 h 417"/>
                  <a:gd name="T4" fmla="*/ 448 w 463"/>
                  <a:gd name="T5" fmla="*/ 8 h 417"/>
                  <a:gd name="T6" fmla="*/ 463 w 463"/>
                  <a:gd name="T7" fmla="*/ 41 h 417"/>
                  <a:gd name="T8" fmla="*/ 449 w 463"/>
                  <a:gd name="T9" fmla="*/ 152 h 417"/>
                  <a:gd name="T10" fmla="*/ 341 w 463"/>
                  <a:gd name="T11" fmla="*/ 229 h 417"/>
                  <a:gd name="T12" fmla="*/ 336 w 463"/>
                  <a:gd name="T13" fmla="*/ 253 h 417"/>
                  <a:gd name="T14" fmla="*/ 389 w 463"/>
                  <a:gd name="T15" fmla="*/ 250 h 417"/>
                  <a:gd name="T16" fmla="*/ 402 w 463"/>
                  <a:gd name="T17" fmla="*/ 313 h 417"/>
                  <a:gd name="T18" fmla="*/ 391 w 463"/>
                  <a:gd name="T19" fmla="*/ 352 h 417"/>
                  <a:gd name="T20" fmla="*/ 366 w 463"/>
                  <a:gd name="T21" fmla="*/ 388 h 417"/>
                  <a:gd name="T22" fmla="*/ 361 w 463"/>
                  <a:gd name="T23" fmla="*/ 361 h 417"/>
                  <a:gd name="T24" fmla="*/ 351 w 463"/>
                  <a:gd name="T25" fmla="*/ 361 h 417"/>
                  <a:gd name="T26" fmla="*/ 339 w 463"/>
                  <a:gd name="T27" fmla="*/ 374 h 417"/>
                  <a:gd name="T28" fmla="*/ 339 w 463"/>
                  <a:gd name="T29" fmla="*/ 392 h 417"/>
                  <a:gd name="T30" fmla="*/ 267 w 463"/>
                  <a:gd name="T31" fmla="*/ 417 h 417"/>
                  <a:gd name="T32" fmla="*/ 248 w 463"/>
                  <a:gd name="T33" fmla="*/ 396 h 417"/>
                  <a:gd name="T34" fmla="*/ 91 w 463"/>
                  <a:gd name="T35" fmla="*/ 308 h 417"/>
                  <a:gd name="T36" fmla="*/ 87 w 463"/>
                  <a:gd name="T37" fmla="*/ 273 h 417"/>
                  <a:gd name="T38" fmla="*/ 52 w 463"/>
                  <a:gd name="T39" fmla="*/ 231 h 417"/>
                  <a:gd name="T40" fmla="*/ 56 w 463"/>
                  <a:gd name="T41" fmla="*/ 207 h 417"/>
                  <a:gd name="T42" fmla="*/ 83 w 463"/>
                  <a:gd name="T43" fmla="*/ 219 h 417"/>
                  <a:gd name="T44" fmla="*/ 94 w 463"/>
                  <a:gd name="T45" fmla="*/ 207 h 417"/>
                  <a:gd name="T46" fmla="*/ 87 w 463"/>
                  <a:gd name="T47" fmla="*/ 185 h 417"/>
                  <a:gd name="T48" fmla="*/ 74 w 463"/>
                  <a:gd name="T49" fmla="*/ 160 h 417"/>
                  <a:gd name="T50" fmla="*/ 52 w 463"/>
                  <a:gd name="T51" fmla="*/ 148 h 417"/>
                  <a:gd name="T52" fmla="*/ 40 w 463"/>
                  <a:gd name="T53" fmla="*/ 157 h 417"/>
                  <a:gd name="T54" fmla="*/ 0 w 463"/>
                  <a:gd name="T55" fmla="*/ 100 h 417"/>
                  <a:gd name="T56" fmla="*/ 15 w 463"/>
                  <a:gd name="T57" fmla="*/ 82 h 417"/>
                  <a:gd name="T58" fmla="*/ 11 w 463"/>
                  <a:gd name="T59" fmla="*/ 50 h 417"/>
                  <a:gd name="T60" fmla="*/ 19 w 463"/>
                  <a:gd name="T61" fmla="*/ 17 h 417"/>
                  <a:gd name="T62" fmla="*/ 158 w 463"/>
                  <a:gd name="T63" fmla="*/ 8 h 417"/>
                  <a:gd name="T64" fmla="*/ 222 w 463"/>
                  <a:gd name="T65" fmla="*/ 14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3" h="417">
                    <a:moveTo>
                      <a:pt x="222" y="14"/>
                    </a:moveTo>
                    <a:lnTo>
                      <a:pt x="344" y="0"/>
                    </a:lnTo>
                    <a:lnTo>
                      <a:pt x="448" y="8"/>
                    </a:lnTo>
                    <a:lnTo>
                      <a:pt x="463" y="41"/>
                    </a:lnTo>
                    <a:lnTo>
                      <a:pt x="449" y="152"/>
                    </a:lnTo>
                    <a:lnTo>
                      <a:pt x="341" y="229"/>
                    </a:lnTo>
                    <a:lnTo>
                      <a:pt x="336" y="253"/>
                    </a:lnTo>
                    <a:lnTo>
                      <a:pt x="389" y="250"/>
                    </a:lnTo>
                    <a:lnTo>
                      <a:pt x="402" y="313"/>
                    </a:lnTo>
                    <a:lnTo>
                      <a:pt x="391" y="352"/>
                    </a:lnTo>
                    <a:lnTo>
                      <a:pt x="366" y="388"/>
                    </a:lnTo>
                    <a:lnTo>
                      <a:pt x="361" y="361"/>
                    </a:lnTo>
                    <a:lnTo>
                      <a:pt x="351" y="361"/>
                    </a:lnTo>
                    <a:lnTo>
                      <a:pt x="339" y="374"/>
                    </a:lnTo>
                    <a:lnTo>
                      <a:pt x="339" y="392"/>
                    </a:lnTo>
                    <a:lnTo>
                      <a:pt x="267" y="417"/>
                    </a:lnTo>
                    <a:lnTo>
                      <a:pt x="248" y="396"/>
                    </a:lnTo>
                    <a:lnTo>
                      <a:pt x="91" y="308"/>
                    </a:lnTo>
                    <a:lnTo>
                      <a:pt x="87" y="273"/>
                    </a:lnTo>
                    <a:lnTo>
                      <a:pt x="52" y="231"/>
                    </a:lnTo>
                    <a:lnTo>
                      <a:pt x="56" y="207"/>
                    </a:lnTo>
                    <a:lnTo>
                      <a:pt x="83" y="219"/>
                    </a:lnTo>
                    <a:lnTo>
                      <a:pt x="94" y="207"/>
                    </a:lnTo>
                    <a:lnTo>
                      <a:pt x="87" y="185"/>
                    </a:lnTo>
                    <a:lnTo>
                      <a:pt x="74" y="160"/>
                    </a:lnTo>
                    <a:lnTo>
                      <a:pt x="52" y="148"/>
                    </a:lnTo>
                    <a:lnTo>
                      <a:pt x="40" y="157"/>
                    </a:lnTo>
                    <a:lnTo>
                      <a:pt x="0" y="100"/>
                    </a:lnTo>
                    <a:lnTo>
                      <a:pt x="15" y="82"/>
                    </a:lnTo>
                    <a:lnTo>
                      <a:pt x="11" y="50"/>
                    </a:lnTo>
                    <a:lnTo>
                      <a:pt x="19" y="17"/>
                    </a:lnTo>
                    <a:lnTo>
                      <a:pt x="158" y="8"/>
                    </a:lnTo>
                    <a:lnTo>
                      <a:pt x="222" y="14"/>
                    </a:lnTo>
                    <a:close/>
                  </a:path>
                </a:pathLst>
              </a:custGeom>
              <a:grpFill/>
              <a:ln w="12700">
                <a:solidFill>
                  <a:srgbClr val="92D050"/>
                </a:solidFill>
                <a:headEnd/>
                <a:tailEnd/>
              </a:ln>
              <a:effectLst/>
            </p:spPr>
            <p:style>
              <a:lnRef idx="1">
                <a:schemeClr val="accent3"/>
              </a:lnRef>
              <a:fillRef idx="3">
                <a:schemeClr val="accent3"/>
              </a:fillRef>
              <a:effectRef idx="2">
                <a:schemeClr val="accent3"/>
              </a:effectRef>
              <a:fontRef idx="minor">
                <a:schemeClr val="lt1"/>
              </a:fontRef>
            </p:style>
            <p:txBody>
              <a:bodyPr/>
              <a:lstStyle/>
              <a:p>
                <a:endParaRPr lang="es-ES"/>
              </a:p>
            </p:txBody>
          </p:sp>
          <p:sp>
            <p:nvSpPr>
              <p:cNvPr id="117" name="Freeform 73"/>
              <p:cNvSpPr>
                <a:spLocks/>
              </p:cNvSpPr>
              <p:nvPr/>
            </p:nvSpPr>
            <p:spPr bwMode="auto">
              <a:xfrm>
                <a:off x="1157538" y="5373453"/>
                <a:ext cx="564067" cy="540841"/>
              </a:xfrm>
              <a:custGeom>
                <a:avLst/>
                <a:gdLst>
                  <a:gd name="T0" fmla="*/ 90 w 601"/>
                  <a:gd name="T1" fmla="*/ 255 h 577"/>
                  <a:gd name="T2" fmla="*/ 44 w 601"/>
                  <a:gd name="T3" fmla="*/ 205 h 577"/>
                  <a:gd name="T4" fmla="*/ 57 w 601"/>
                  <a:gd name="T5" fmla="*/ 165 h 577"/>
                  <a:gd name="T6" fmla="*/ 109 w 601"/>
                  <a:gd name="T7" fmla="*/ 165 h 577"/>
                  <a:gd name="T8" fmla="*/ 119 w 601"/>
                  <a:gd name="T9" fmla="*/ 131 h 577"/>
                  <a:gd name="T10" fmla="*/ 142 w 601"/>
                  <a:gd name="T11" fmla="*/ 125 h 577"/>
                  <a:gd name="T12" fmla="*/ 151 w 601"/>
                  <a:gd name="T13" fmla="*/ 102 h 577"/>
                  <a:gd name="T14" fmla="*/ 182 w 601"/>
                  <a:gd name="T15" fmla="*/ 112 h 577"/>
                  <a:gd name="T16" fmla="*/ 195 w 601"/>
                  <a:gd name="T17" fmla="*/ 90 h 577"/>
                  <a:gd name="T18" fmla="*/ 185 w 601"/>
                  <a:gd name="T19" fmla="*/ 57 h 577"/>
                  <a:gd name="T20" fmla="*/ 232 w 601"/>
                  <a:gd name="T21" fmla="*/ 3 h 577"/>
                  <a:gd name="T22" fmla="*/ 252 w 601"/>
                  <a:gd name="T23" fmla="*/ 0 h 577"/>
                  <a:gd name="T24" fmla="*/ 293 w 601"/>
                  <a:gd name="T25" fmla="*/ 36 h 577"/>
                  <a:gd name="T26" fmla="*/ 364 w 601"/>
                  <a:gd name="T27" fmla="*/ 79 h 577"/>
                  <a:gd name="T28" fmla="*/ 383 w 601"/>
                  <a:gd name="T29" fmla="*/ 132 h 577"/>
                  <a:gd name="T30" fmla="*/ 407 w 601"/>
                  <a:gd name="T31" fmla="*/ 245 h 577"/>
                  <a:gd name="T32" fmla="*/ 469 w 601"/>
                  <a:gd name="T33" fmla="*/ 242 h 577"/>
                  <a:gd name="T34" fmla="*/ 548 w 601"/>
                  <a:gd name="T35" fmla="*/ 276 h 577"/>
                  <a:gd name="T36" fmla="*/ 575 w 601"/>
                  <a:gd name="T37" fmla="*/ 317 h 577"/>
                  <a:gd name="T38" fmla="*/ 594 w 601"/>
                  <a:gd name="T39" fmla="*/ 422 h 577"/>
                  <a:gd name="T40" fmla="*/ 601 w 601"/>
                  <a:gd name="T41" fmla="*/ 465 h 577"/>
                  <a:gd name="T42" fmla="*/ 565 w 601"/>
                  <a:gd name="T43" fmla="*/ 506 h 577"/>
                  <a:gd name="T44" fmla="*/ 498 w 601"/>
                  <a:gd name="T45" fmla="*/ 537 h 577"/>
                  <a:gd name="T46" fmla="*/ 445 w 601"/>
                  <a:gd name="T47" fmla="*/ 577 h 577"/>
                  <a:gd name="T48" fmla="*/ 430 w 601"/>
                  <a:gd name="T49" fmla="*/ 540 h 577"/>
                  <a:gd name="T50" fmla="*/ 329 w 601"/>
                  <a:gd name="T51" fmla="*/ 531 h 577"/>
                  <a:gd name="T52" fmla="*/ 203 w 601"/>
                  <a:gd name="T53" fmla="*/ 546 h 577"/>
                  <a:gd name="T54" fmla="*/ 139 w 601"/>
                  <a:gd name="T55" fmla="*/ 540 h 577"/>
                  <a:gd name="T56" fmla="*/ 0 w 601"/>
                  <a:gd name="T57" fmla="*/ 549 h 577"/>
                  <a:gd name="T58" fmla="*/ 29 w 601"/>
                  <a:gd name="T59" fmla="*/ 477 h 577"/>
                  <a:gd name="T60" fmla="*/ 83 w 601"/>
                  <a:gd name="T61" fmla="*/ 398 h 577"/>
                  <a:gd name="T62" fmla="*/ 90 w 601"/>
                  <a:gd name="T63" fmla="*/ 255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1" h="577">
                    <a:moveTo>
                      <a:pt x="90" y="255"/>
                    </a:moveTo>
                    <a:lnTo>
                      <a:pt x="44" y="205"/>
                    </a:lnTo>
                    <a:lnTo>
                      <a:pt x="57" y="165"/>
                    </a:lnTo>
                    <a:lnTo>
                      <a:pt x="109" y="165"/>
                    </a:lnTo>
                    <a:lnTo>
                      <a:pt x="119" y="131"/>
                    </a:lnTo>
                    <a:lnTo>
                      <a:pt x="142" y="125"/>
                    </a:lnTo>
                    <a:lnTo>
                      <a:pt x="151" y="102"/>
                    </a:lnTo>
                    <a:lnTo>
                      <a:pt x="182" y="112"/>
                    </a:lnTo>
                    <a:lnTo>
                      <a:pt x="195" y="90"/>
                    </a:lnTo>
                    <a:lnTo>
                      <a:pt x="185" y="57"/>
                    </a:lnTo>
                    <a:lnTo>
                      <a:pt x="232" y="3"/>
                    </a:lnTo>
                    <a:lnTo>
                      <a:pt x="252" y="0"/>
                    </a:lnTo>
                    <a:lnTo>
                      <a:pt x="293" y="36"/>
                    </a:lnTo>
                    <a:lnTo>
                      <a:pt x="364" y="79"/>
                    </a:lnTo>
                    <a:lnTo>
                      <a:pt x="383" y="132"/>
                    </a:lnTo>
                    <a:lnTo>
                      <a:pt x="407" y="245"/>
                    </a:lnTo>
                    <a:lnTo>
                      <a:pt x="469" y="242"/>
                    </a:lnTo>
                    <a:lnTo>
                      <a:pt x="548" y="276"/>
                    </a:lnTo>
                    <a:lnTo>
                      <a:pt x="575" y="317"/>
                    </a:lnTo>
                    <a:lnTo>
                      <a:pt x="594" y="422"/>
                    </a:lnTo>
                    <a:lnTo>
                      <a:pt x="601" y="465"/>
                    </a:lnTo>
                    <a:lnTo>
                      <a:pt x="565" y="506"/>
                    </a:lnTo>
                    <a:lnTo>
                      <a:pt x="498" y="537"/>
                    </a:lnTo>
                    <a:lnTo>
                      <a:pt x="445" y="577"/>
                    </a:lnTo>
                    <a:lnTo>
                      <a:pt x="430" y="540"/>
                    </a:lnTo>
                    <a:lnTo>
                      <a:pt x="329" y="531"/>
                    </a:lnTo>
                    <a:lnTo>
                      <a:pt x="203" y="546"/>
                    </a:lnTo>
                    <a:lnTo>
                      <a:pt x="139" y="540"/>
                    </a:lnTo>
                    <a:lnTo>
                      <a:pt x="0" y="549"/>
                    </a:lnTo>
                    <a:lnTo>
                      <a:pt x="29" y="477"/>
                    </a:lnTo>
                    <a:lnTo>
                      <a:pt x="83" y="398"/>
                    </a:lnTo>
                    <a:lnTo>
                      <a:pt x="90" y="255"/>
                    </a:lnTo>
                    <a:close/>
                  </a:path>
                </a:pathLst>
              </a:custGeom>
              <a:grpFill/>
              <a:ln w="12700">
                <a:solidFill>
                  <a:srgbClr val="92D050"/>
                </a:solidFill>
                <a:headEnd/>
                <a:tailEnd/>
              </a:ln>
              <a:effectLst/>
            </p:spPr>
            <p:style>
              <a:lnRef idx="1">
                <a:schemeClr val="accent3"/>
              </a:lnRef>
              <a:fillRef idx="3">
                <a:schemeClr val="accent3"/>
              </a:fillRef>
              <a:effectRef idx="2">
                <a:schemeClr val="accent3"/>
              </a:effectRef>
              <a:fontRef idx="minor">
                <a:schemeClr val="lt1"/>
              </a:fontRef>
            </p:style>
            <p:txBody>
              <a:bodyPr/>
              <a:lstStyle/>
              <a:p>
                <a:endParaRPr lang="es-ES"/>
              </a:p>
            </p:txBody>
          </p:sp>
          <p:sp>
            <p:nvSpPr>
              <p:cNvPr id="118" name="Freeform 74"/>
              <p:cNvSpPr>
                <a:spLocks/>
              </p:cNvSpPr>
              <p:nvPr/>
            </p:nvSpPr>
            <p:spPr bwMode="auto">
              <a:xfrm>
                <a:off x="1456162" y="5769129"/>
                <a:ext cx="582316" cy="396506"/>
              </a:xfrm>
              <a:custGeom>
                <a:avLst/>
                <a:gdLst>
                  <a:gd name="T0" fmla="*/ 485 w 621"/>
                  <a:gd name="T1" fmla="*/ 148 h 423"/>
                  <a:gd name="T2" fmla="*/ 621 w 621"/>
                  <a:gd name="T3" fmla="*/ 241 h 423"/>
                  <a:gd name="T4" fmla="*/ 558 w 621"/>
                  <a:gd name="T5" fmla="*/ 241 h 423"/>
                  <a:gd name="T6" fmla="*/ 520 w 621"/>
                  <a:gd name="T7" fmla="*/ 249 h 423"/>
                  <a:gd name="T8" fmla="*/ 486 w 621"/>
                  <a:gd name="T9" fmla="*/ 241 h 423"/>
                  <a:gd name="T10" fmla="*/ 389 w 621"/>
                  <a:gd name="T11" fmla="*/ 241 h 423"/>
                  <a:gd name="T12" fmla="*/ 382 w 621"/>
                  <a:gd name="T13" fmla="*/ 245 h 423"/>
                  <a:gd name="T14" fmla="*/ 306 w 621"/>
                  <a:gd name="T15" fmla="*/ 321 h 423"/>
                  <a:gd name="T16" fmla="*/ 254 w 621"/>
                  <a:gd name="T17" fmla="*/ 351 h 423"/>
                  <a:gd name="T18" fmla="*/ 222 w 621"/>
                  <a:gd name="T19" fmla="*/ 346 h 423"/>
                  <a:gd name="T20" fmla="*/ 193 w 621"/>
                  <a:gd name="T21" fmla="*/ 351 h 423"/>
                  <a:gd name="T22" fmla="*/ 150 w 621"/>
                  <a:gd name="T23" fmla="*/ 354 h 423"/>
                  <a:gd name="T24" fmla="*/ 125 w 621"/>
                  <a:gd name="T25" fmla="*/ 363 h 423"/>
                  <a:gd name="T26" fmla="*/ 84 w 621"/>
                  <a:gd name="T27" fmla="*/ 401 h 423"/>
                  <a:gd name="T28" fmla="*/ 66 w 621"/>
                  <a:gd name="T29" fmla="*/ 423 h 423"/>
                  <a:gd name="T30" fmla="*/ 53 w 621"/>
                  <a:gd name="T31" fmla="*/ 360 h 423"/>
                  <a:gd name="T32" fmla="*/ 0 w 621"/>
                  <a:gd name="T33" fmla="*/ 364 h 423"/>
                  <a:gd name="T34" fmla="*/ 4 w 621"/>
                  <a:gd name="T35" fmla="*/ 340 h 423"/>
                  <a:gd name="T36" fmla="*/ 113 w 621"/>
                  <a:gd name="T37" fmla="*/ 261 h 423"/>
                  <a:gd name="T38" fmla="*/ 127 w 621"/>
                  <a:gd name="T39" fmla="*/ 155 h 423"/>
                  <a:gd name="T40" fmla="*/ 178 w 621"/>
                  <a:gd name="T41" fmla="*/ 117 h 423"/>
                  <a:gd name="T42" fmla="*/ 247 w 621"/>
                  <a:gd name="T43" fmla="*/ 83 h 423"/>
                  <a:gd name="T44" fmla="*/ 283 w 621"/>
                  <a:gd name="T45" fmla="*/ 45 h 423"/>
                  <a:gd name="T46" fmla="*/ 277 w 621"/>
                  <a:gd name="T47" fmla="*/ 0 h 423"/>
                  <a:gd name="T48" fmla="*/ 376 w 621"/>
                  <a:gd name="T49" fmla="*/ 20 h 423"/>
                  <a:gd name="T50" fmla="*/ 456 w 621"/>
                  <a:gd name="T51" fmla="*/ 43 h 423"/>
                  <a:gd name="T52" fmla="*/ 456 w 621"/>
                  <a:gd name="T53" fmla="*/ 91 h 423"/>
                  <a:gd name="T54" fmla="*/ 485 w 621"/>
                  <a:gd name="T55" fmla="*/ 148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21" h="423">
                    <a:moveTo>
                      <a:pt x="485" y="148"/>
                    </a:moveTo>
                    <a:lnTo>
                      <a:pt x="621" y="241"/>
                    </a:lnTo>
                    <a:lnTo>
                      <a:pt x="558" y="241"/>
                    </a:lnTo>
                    <a:lnTo>
                      <a:pt x="520" y="249"/>
                    </a:lnTo>
                    <a:lnTo>
                      <a:pt x="486" y="241"/>
                    </a:lnTo>
                    <a:lnTo>
                      <a:pt x="389" y="241"/>
                    </a:lnTo>
                    <a:lnTo>
                      <a:pt x="382" y="245"/>
                    </a:lnTo>
                    <a:lnTo>
                      <a:pt x="306" y="321"/>
                    </a:lnTo>
                    <a:lnTo>
                      <a:pt x="254" y="351"/>
                    </a:lnTo>
                    <a:lnTo>
                      <a:pt x="222" y="346"/>
                    </a:lnTo>
                    <a:lnTo>
                      <a:pt x="193" y="351"/>
                    </a:lnTo>
                    <a:lnTo>
                      <a:pt x="150" y="354"/>
                    </a:lnTo>
                    <a:lnTo>
                      <a:pt x="125" y="363"/>
                    </a:lnTo>
                    <a:lnTo>
                      <a:pt x="84" y="401"/>
                    </a:lnTo>
                    <a:lnTo>
                      <a:pt x="66" y="423"/>
                    </a:lnTo>
                    <a:lnTo>
                      <a:pt x="53" y="360"/>
                    </a:lnTo>
                    <a:lnTo>
                      <a:pt x="0" y="364"/>
                    </a:lnTo>
                    <a:lnTo>
                      <a:pt x="4" y="340"/>
                    </a:lnTo>
                    <a:lnTo>
                      <a:pt x="113" y="261"/>
                    </a:lnTo>
                    <a:lnTo>
                      <a:pt x="127" y="155"/>
                    </a:lnTo>
                    <a:lnTo>
                      <a:pt x="178" y="117"/>
                    </a:lnTo>
                    <a:lnTo>
                      <a:pt x="247" y="83"/>
                    </a:lnTo>
                    <a:lnTo>
                      <a:pt x="283" y="45"/>
                    </a:lnTo>
                    <a:lnTo>
                      <a:pt x="277" y="0"/>
                    </a:lnTo>
                    <a:lnTo>
                      <a:pt x="376" y="20"/>
                    </a:lnTo>
                    <a:lnTo>
                      <a:pt x="456" y="43"/>
                    </a:lnTo>
                    <a:lnTo>
                      <a:pt x="456" y="91"/>
                    </a:lnTo>
                    <a:lnTo>
                      <a:pt x="485" y="148"/>
                    </a:lnTo>
                    <a:close/>
                  </a:path>
                </a:pathLst>
              </a:custGeom>
              <a:grpFill/>
              <a:ln w="12700">
                <a:solidFill>
                  <a:srgbClr val="92D050"/>
                </a:solidFill>
                <a:headEnd/>
                <a:tailEnd/>
              </a:ln>
              <a:effectLst/>
            </p:spPr>
            <p:style>
              <a:lnRef idx="1">
                <a:schemeClr val="accent3"/>
              </a:lnRef>
              <a:fillRef idx="3">
                <a:schemeClr val="accent3"/>
              </a:fillRef>
              <a:effectRef idx="2">
                <a:schemeClr val="accent3"/>
              </a:effectRef>
              <a:fontRef idx="minor">
                <a:schemeClr val="lt1"/>
              </a:fontRef>
            </p:style>
            <p:txBody>
              <a:bodyPr/>
              <a:lstStyle/>
              <a:p>
                <a:endParaRPr lang="es-ES"/>
              </a:p>
            </p:txBody>
          </p:sp>
          <p:sp>
            <p:nvSpPr>
              <p:cNvPr id="119" name="Freeform 75"/>
              <p:cNvSpPr>
                <a:spLocks/>
              </p:cNvSpPr>
              <p:nvPr/>
            </p:nvSpPr>
            <p:spPr bwMode="auto">
              <a:xfrm>
                <a:off x="1883360" y="5454745"/>
                <a:ext cx="657802" cy="559919"/>
              </a:xfrm>
              <a:custGeom>
                <a:avLst/>
                <a:gdLst>
                  <a:gd name="T0" fmla="*/ 204 w 702"/>
                  <a:gd name="T1" fmla="*/ 225 h 598"/>
                  <a:gd name="T2" fmla="*/ 367 w 702"/>
                  <a:gd name="T3" fmla="*/ 220 h 598"/>
                  <a:gd name="T4" fmla="*/ 410 w 702"/>
                  <a:gd name="T5" fmla="*/ 210 h 598"/>
                  <a:gd name="T6" fmla="*/ 446 w 702"/>
                  <a:gd name="T7" fmla="*/ 172 h 598"/>
                  <a:gd name="T8" fmla="*/ 456 w 702"/>
                  <a:gd name="T9" fmla="*/ 107 h 598"/>
                  <a:gd name="T10" fmla="*/ 575 w 702"/>
                  <a:gd name="T11" fmla="*/ 0 h 598"/>
                  <a:gd name="T12" fmla="*/ 577 w 702"/>
                  <a:gd name="T13" fmla="*/ 15 h 598"/>
                  <a:gd name="T14" fmla="*/ 589 w 702"/>
                  <a:gd name="T15" fmla="*/ 19 h 598"/>
                  <a:gd name="T16" fmla="*/ 634 w 702"/>
                  <a:gd name="T17" fmla="*/ 29 h 598"/>
                  <a:gd name="T18" fmla="*/ 663 w 702"/>
                  <a:gd name="T19" fmla="*/ 41 h 598"/>
                  <a:gd name="T20" fmla="*/ 702 w 702"/>
                  <a:gd name="T21" fmla="*/ 97 h 598"/>
                  <a:gd name="T22" fmla="*/ 674 w 702"/>
                  <a:gd name="T23" fmla="*/ 124 h 598"/>
                  <a:gd name="T24" fmla="*/ 622 w 702"/>
                  <a:gd name="T25" fmla="*/ 143 h 598"/>
                  <a:gd name="T26" fmla="*/ 610 w 702"/>
                  <a:gd name="T27" fmla="*/ 191 h 598"/>
                  <a:gd name="T28" fmla="*/ 607 w 702"/>
                  <a:gd name="T29" fmla="*/ 239 h 598"/>
                  <a:gd name="T30" fmla="*/ 564 w 702"/>
                  <a:gd name="T31" fmla="*/ 282 h 598"/>
                  <a:gd name="T32" fmla="*/ 566 w 702"/>
                  <a:gd name="T33" fmla="*/ 333 h 598"/>
                  <a:gd name="T34" fmla="*/ 540 w 702"/>
                  <a:gd name="T35" fmla="*/ 374 h 598"/>
                  <a:gd name="T36" fmla="*/ 456 w 702"/>
                  <a:gd name="T37" fmla="*/ 453 h 598"/>
                  <a:gd name="T38" fmla="*/ 427 w 702"/>
                  <a:gd name="T39" fmla="*/ 506 h 598"/>
                  <a:gd name="T40" fmla="*/ 418 w 702"/>
                  <a:gd name="T41" fmla="*/ 576 h 598"/>
                  <a:gd name="T42" fmla="*/ 393 w 702"/>
                  <a:gd name="T43" fmla="*/ 587 h 598"/>
                  <a:gd name="T44" fmla="*/ 356 w 702"/>
                  <a:gd name="T45" fmla="*/ 573 h 598"/>
                  <a:gd name="T46" fmla="*/ 329 w 702"/>
                  <a:gd name="T47" fmla="*/ 576 h 598"/>
                  <a:gd name="T48" fmla="*/ 297 w 702"/>
                  <a:gd name="T49" fmla="*/ 593 h 598"/>
                  <a:gd name="T50" fmla="*/ 272 w 702"/>
                  <a:gd name="T51" fmla="*/ 593 h 598"/>
                  <a:gd name="T52" fmla="*/ 228 w 702"/>
                  <a:gd name="T53" fmla="*/ 598 h 598"/>
                  <a:gd name="T54" fmla="*/ 202 w 702"/>
                  <a:gd name="T55" fmla="*/ 584 h 598"/>
                  <a:gd name="T56" fmla="*/ 177 w 702"/>
                  <a:gd name="T57" fmla="*/ 567 h 598"/>
                  <a:gd name="T58" fmla="*/ 165 w 702"/>
                  <a:gd name="T59" fmla="*/ 576 h 598"/>
                  <a:gd name="T60" fmla="*/ 30 w 702"/>
                  <a:gd name="T61" fmla="*/ 484 h 598"/>
                  <a:gd name="T62" fmla="*/ 0 w 702"/>
                  <a:gd name="T63" fmla="*/ 428 h 598"/>
                  <a:gd name="T64" fmla="*/ 0 w 702"/>
                  <a:gd name="T65" fmla="*/ 378 h 598"/>
                  <a:gd name="T66" fmla="*/ 0 w 702"/>
                  <a:gd name="T67" fmla="*/ 333 h 598"/>
                  <a:gd name="T68" fmla="*/ 24 w 702"/>
                  <a:gd name="T69" fmla="*/ 318 h 598"/>
                  <a:gd name="T70" fmla="*/ 146 w 702"/>
                  <a:gd name="T71" fmla="*/ 299 h 598"/>
                  <a:gd name="T72" fmla="*/ 204 w 702"/>
                  <a:gd name="T73" fmla="*/ 225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02" h="598">
                    <a:moveTo>
                      <a:pt x="204" y="225"/>
                    </a:moveTo>
                    <a:lnTo>
                      <a:pt x="367" y="220"/>
                    </a:lnTo>
                    <a:lnTo>
                      <a:pt x="410" y="210"/>
                    </a:lnTo>
                    <a:lnTo>
                      <a:pt x="446" y="172"/>
                    </a:lnTo>
                    <a:lnTo>
                      <a:pt x="456" y="107"/>
                    </a:lnTo>
                    <a:lnTo>
                      <a:pt x="575" y="0"/>
                    </a:lnTo>
                    <a:lnTo>
                      <a:pt x="577" y="15"/>
                    </a:lnTo>
                    <a:lnTo>
                      <a:pt x="589" y="19"/>
                    </a:lnTo>
                    <a:lnTo>
                      <a:pt x="634" y="29"/>
                    </a:lnTo>
                    <a:lnTo>
                      <a:pt x="663" y="41"/>
                    </a:lnTo>
                    <a:lnTo>
                      <a:pt x="702" y="97"/>
                    </a:lnTo>
                    <a:lnTo>
                      <a:pt x="674" y="124"/>
                    </a:lnTo>
                    <a:lnTo>
                      <a:pt x="622" y="143"/>
                    </a:lnTo>
                    <a:lnTo>
                      <a:pt x="610" y="191"/>
                    </a:lnTo>
                    <a:lnTo>
                      <a:pt x="607" y="239"/>
                    </a:lnTo>
                    <a:lnTo>
                      <a:pt x="564" y="282"/>
                    </a:lnTo>
                    <a:lnTo>
                      <a:pt x="566" y="333"/>
                    </a:lnTo>
                    <a:lnTo>
                      <a:pt x="540" y="374"/>
                    </a:lnTo>
                    <a:lnTo>
                      <a:pt x="456" y="453"/>
                    </a:lnTo>
                    <a:lnTo>
                      <a:pt x="427" y="506"/>
                    </a:lnTo>
                    <a:lnTo>
                      <a:pt x="418" y="576"/>
                    </a:lnTo>
                    <a:lnTo>
                      <a:pt x="393" y="587"/>
                    </a:lnTo>
                    <a:lnTo>
                      <a:pt x="356" y="573"/>
                    </a:lnTo>
                    <a:lnTo>
                      <a:pt x="329" y="576"/>
                    </a:lnTo>
                    <a:lnTo>
                      <a:pt x="297" y="593"/>
                    </a:lnTo>
                    <a:lnTo>
                      <a:pt x="272" y="593"/>
                    </a:lnTo>
                    <a:lnTo>
                      <a:pt x="228" y="598"/>
                    </a:lnTo>
                    <a:lnTo>
                      <a:pt x="202" y="584"/>
                    </a:lnTo>
                    <a:lnTo>
                      <a:pt x="177" y="567"/>
                    </a:lnTo>
                    <a:lnTo>
                      <a:pt x="165" y="576"/>
                    </a:lnTo>
                    <a:lnTo>
                      <a:pt x="30" y="484"/>
                    </a:lnTo>
                    <a:lnTo>
                      <a:pt x="0" y="428"/>
                    </a:lnTo>
                    <a:lnTo>
                      <a:pt x="0" y="378"/>
                    </a:lnTo>
                    <a:lnTo>
                      <a:pt x="0" y="333"/>
                    </a:lnTo>
                    <a:lnTo>
                      <a:pt x="24" y="318"/>
                    </a:lnTo>
                    <a:lnTo>
                      <a:pt x="146" y="299"/>
                    </a:lnTo>
                    <a:lnTo>
                      <a:pt x="204" y="225"/>
                    </a:lnTo>
                    <a:close/>
                  </a:path>
                </a:pathLst>
              </a:custGeom>
              <a:grpFill/>
              <a:ln w="12700">
                <a:solidFill>
                  <a:srgbClr val="92D050"/>
                </a:solidFill>
                <a:headEnd/>
                <a:tailEnd/>
              </a:ln>
              <a:effectLst/>
            </p:spPr>
            <p:style>
              <a:lnRef idx="1">
                <a:schemeClr val="accent3"/>
              </a:lnRef>
              <a:fillRef idx="3">
                <a:schemeClr val="accent3"/>
              </a:fillRef>
              <a:effectRef idx="2">
                <a:schemeClr val="accent3"/>
              </a:effectRef>
              <a:fontRef idx="minor">
                <a:schemeClr val="lt1"/>
              </a:fontRef>
            </p:style>
            <p:txBody>
              <a:bodyPr/>
              <a:lstStyle/>
              <a:p>
                <a:endParaRPr lang="es-ES"/>
              </a:p>
            </p:txBody>
          </p:sp>
          <p:sp>
            <p:nvSpPr>
              <p:cNvPr id="120" name="Freeform 77"/>
              <p:cNvSpPr>
                <a:spLocks/>
              </p:cNvSpPr>
              <p:nvPr/>
            </p:nvSpPr>
            <p:spPr bwMode="auto">
              <a:xfrm>
                <a:off x="2274889" y="5545991"/>
                <a:ext cx="442959" cy="472821"/>
              </a:xfrm>
              <a:custGeom>
                <a:avLst/>
                <a:gdLst>
                  <a:gd name="T0" fmla="*/ 146 w 472"/>
                  <a:gd name="T1" fmla="*/ 185 h 505"/>
                  <a:gd name="T2" fmla="*/ 189 w 472"/>
                  <a:gd name="T3" fmla="*/ 142 h 505"/>
                  <a:gd name="T4" fmla="*/ 192 w 472"/>
                  <a:gd name="T5" fmla="*/ 94 h 505"/>
                  <a:gd name="T6" fmla="*/ 204 w 472"/>
                  <a:gd name="T7" fmla="*/ 46 h 505"/>
                  <a:gd name="T8" fmla="*/ 258 w 472"/>
                  <a:gd name="T9" fmla="*/ 27 h 505"/>
                  <a:gd name="T10" fmla="*/ 284 w 472"/>
                  <a:gd name="T11" fmla="*/ 0 h 505"/>
                  <a:gd name="T12" fmla="*/ 321 w 472"/>
                  <a:gd name="T13" fmla="*/ 3 h 505"/>
                  <a:gd name="T14" fmla="*/ 341 w 472"/>
                  <a:gd name="T15" fmla="*/ 29 h 505"/>
                  <a:gd name="T16" fmla="*/ 333 w 472"/>
                  <a:gd name="T17" fmla="*/ 53 h 505"/>
                  <a:gd name="T18" fmla="*/ 338 w 472"/>
                  <a:gd name="T19" fmla="*/ 79 h 505"/>
                  <a:gd name="T20" fmla="*/ 362 w 472"/>
                  <a:gd name="T21" fmla="*/ 103 h 505"/>
                  <a:gd name="T22" fmla="*/ 411 w 472"/>
                  <a:gd name="T23" fmla="*/ 175 h 505"/>
                  <a:gd name="T24" fmla="*/ 441 w 472"/>
                  <a:gd name="T25" fmla="*/ 179 h 505"/>
                  <a:gd name="T26" fmla="*/ 472 w 472"/>
                  <a:gd name="T27" fmla="*/ 216 h 505"/>
                  <a:gd name="T28" fmla="*/ 462 w 472"/>
                  <a:gd name="T29" fmla="*/ 233 h 505"/>
                  <a:gd name="T30" fmla="*/ 441 w 472"/>
                  <a:gd name="T31" fmla="*/ 242 h 505"/>
                  <a:gd name="T32" fmla="*/ 416 w 472"/>
                  <a:gd name="T33" fmla="*/ 270 h 505"/>
                  <a:gd name="T34" fmla="*/ 399 w 472"/>
                  <a:gd name="T35" fmla="*/ 322 h 505"/>
                  <a:gd name="T36" fmla="*/ 377 w 472"/>
                  <a:gd name="T37" fmla="*/ 376 h 505"/>
                  <a:gd name="T38" fmla="*/ 344 w 472"/>
                  <a:gd name="T39" fmla="*/ 448 h 505"/>
                  <a:gd name="T40" fmla="*/ 333 w 472"/>
                  <a:gd name="T41" fmla="*/ 470 h 505"/>
                  <a:gd name="T42" fmla="*/ 315 w 472"/>
                  <a:gd name="T43" fmla="*/ 487 h 505"/>
                  <a:gd name="T44" fmla="*/ 290 w 472"/>
                  <a:gd name="T45" fmla="*/ 487 h 505"/>
                  <a:gd name="T46" fmla="*/ 272 w 472"/>
                  <a:gd name="T47" fmla="*/ 476 h 505"/>
                  <a:gd name="T48" fmla="*/ 239 w 472"/>
                  <a:gd name="T49" fmla="*/ 449 h 505"/>
                  <a:gd name="T50" fmla="*/ 148 w 472"/>
                  <a:gd name="T51" fmla="*/ 449 h 505"/>
                  <a:gd name="T52" fmla="*/ 123 w 472"/>
                  <a:gd name="T53" fmla="*/ 487 h 505"/>
                  <a:gd name="T54" fmla="*/ 101 w 472"/>
                  <a:gd name="T55" fmla="*/ 501 h 505"/>
                  <a:gd name="T56" fmla="*/ 71 w 472"/>
                  <a:gd name="T57" fmla="*/ 505 h 505"/>
                  <a:gd name="T58" fmla="*/ 54 w 472"/>
                  <a:gd name="T59" fmla="*/ 487 h 505"/>
                  <a:gd name="T60" fmla="*/ 29 w 472"/>
                  <a:gd name="T61" fmla="*/ 476 h 505"/>
                  <a:gd name="T62" fmla="*/ 0 w 472"/>
                  <a:gd name="T63" fmla="*/ 479 h 505"/>
                  <a:gd name="T64" fmla="*/ 9 w 472"/>
                  <a:gd name="T65" fmla="*/ 410 h 505"/>
                  <a:gd name="T66" fmla="*/ 34 w 472"/>
                  <a:gd name="T67" fmla="*/ 359 h 505"/>
                  <a:gd name="T68" fmla="*/ 123 w 472"/>
                  <a:gd name="T69" fmla="*/ 275 h 505"/>
                  <a:gd name="T70" fmla="*/ 148 w 472"/>
                  <a:gd name="T71" fmla="*/ 236 h 505"/>
                  <a:gd name="T72" fmla="*/ 146 w 472"/>
                  <a:gd name="T73" fmla="*/ 18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72" h="505">
                    <a:moveTo>
                      <a:pt x="146" y="185"/>
                    </a:moveTo>
                    <a:lnTo>
                      <a:pt x="189" y="142"/>
                    </a:lnTo>
                    <a:lnTo>
                      <a:pt x="192" y="94"/>
                    </a:lnTo>
                    <a:lnTo>
                      <a:pt x="204" y="46"/>
                    </a:lnTo>
                    <a:lnTo>
                      <a:pt x="258" y="27"/>
                    </a:lnTo>
                    <a:lnTo>
                      <a:pt x="284" y="0"/>
                    </a:lnTo>
                    <a:lnTo>
                      <a:pt x="321" y="3"/>
                    </a:lnTo>
                    <a:lnTo>
                      <a:pt x="341" y="29"/>
                    </a:lnTo>
                    <a:lnTo>
                      <a:pt x="333" y="53"/>
                    </a:lnTo>
                    <a:lnTo>
                      <a:pt x="338" y="79"/>
                    </a:lnTo>
                    <a:lnTo>
                      <a:pt x="362" y="103"/>
                    </a:lnTo>
                    <a:lnTo>
                      <a:pt x="411" y="175"/>
                    </a:lnTo>
                    <a:lnTo>
                      <a:pt x="441" y="179"/>
                    </a:lnTo>
                    <a:lnTo>
                      <a:pt x="472" y="216"/>
                    </a:lnTo>
                    <a:lnTo>
                      <a:pt x="462" y="233"/>
                    </a:lnTo>
                    <a:lnTo>
                      <a:pt x="441" y="242"/>
                    </a:lnTo>
                    <a:lnTo>
                      <a:pt x="416" y="270"/>
                    </a:lnTo>
                    <a:lnTo>
                      <a:pt x="399" y="322"/>
                    </a:lnTo>
                    <a:lnTo>
                      <a:pt x="377" y="376"/>
                    </a:lnTo>
                    <a:lnTo>
                      <a:pt x="344" y="448"/>
                    </a:lnTo>
                    <a:lnTo>
                      <a:pt x="333" y="470"/>
                    </a:lnTo>
                    <a:lnTo>
                      <a:pt x="315" y="487"/>
                    </a:lnTo>
                    <a:lnTo>
                      <a:pt x="290" y="487"/>
                    </a:lnTo>
                    <a:lnTo>
                      <a:pt x="272" y="476"/>
                    </a:lnTo>
                    <a:lnTo>
                      <a:pt x="239" y="449"/>
                    </a:lnTo>
                    <a:lnTo>
                      <a:pt x="148" y="449"/>
                    </a:lnTo>
                    <a:lnTo>
                      <a:pt x="123" y="487"/>
                    </a:lnTo>
                    <a:lnTo>
                      <a:pt x="101" y="501"/>
                    </a:lnTo>
                    <a:lnTo>
                      <a:pt x="71" y="505"/>
                    </a:lnTo>
                    <a:lnTo>
                      <a:pt x="54" y="487"/>
                    </a:lnTo>
                    <a:lnTo>
                      <a:pt x="29" y="476"/>
                    </a:lnTo>
                    <a:lnTo>
                      <a:pt x="0" y="479"/>
                    </a:lnTo>
                    <a:lnTo>
                      <a:pt x="9" y="410"/>
                    </a:lnTo>
                    <a:lnTo>
                      <a:pt x="34" y="359"/>
                    </a:lnTo>
                    <a:lnTo>
                      <a:pt x="123" y="275"/>
                    </a:lnTo>
                    <a:lnTo>
                      <a:pt x="148" y="236"/>
                    </a:lnTo>
                    <a:lnTo>
                      <a:pt x="146" y="185"/>
                    </a:lnTo>
                    <a:close/>
                  </a:path>
                </a:pathLst>
              </a:custGeom>
              <a:grpFill/>
              <a:ln w="12700">
                <a:solidFill>
                  <a:srgbClr val="92D050"/>
                </a:solidFill>
                <a:headEnd/>
                <a:tailEnd/>
              </a:ln>
              <a:effectLst/>
            </p:spPr>
            <p:style>
              <a:lnRef idx="1">
                <a:schemeClr val="accent3"/>
              </a:lnRef>
              <a:fillRef idx="3">
                <a:schemeClr val="accent3"/>
              </a:fillRef>
              <a:effectRef idx="2">
                <a:schemeClr val="accent3"/>
              </a:effectRef>
              <a:fontRef idx="minor">
                <a:schemeClr val="lt1"/>
              </a:fontRef>
            </p:style>
            <p:txBody>
              <a:bodyPr/>
              <a:lstStyle/>
              <a:p>
                <a:endParaRPr lang="es-ES"/>
              </a:p>
            </p:txBody>
          </p:sp>
          <p:sp>
            <p:nvSpPr>
              <p:cNvPr id="121" name="Freeform 76"/>
              <p:cNvSpPr>
                <a:spLocks/>
              </p:cNvSpPr>
              <p:nvPr/>
            </p:nvSpPr>
            <p:spPr bwMode="auto">
              <a:xfrm>
                <a:off x="1847691" y="5274741"/>
                <a:ext cx="621304" cy="477798"/>
              </a:xfrm>
              <a:custGeom>
                <a:avLst/>
                <a:gdLst>
                  <a:gd name="T0" fmla="*/ 12 w 662"/>
                  <a:gd name="T1" fmla="*/ 143 h 509"/>
                  <a:gd name="T2" fmla="*/ 14 w 662"/>
                  <a:gd name="T3" fmla="*/ 82 h 509"/>
                  <a:gd name="T4" fmla="*/ 27 w 662"/>
                  <a:gd name="T5" fmla="*/ 68 h 509"/>
                  <a:gd name="T6" fmla="*/ 81 w 662"/>
                  <a:gd name="T7" fmla="*/ 69 h 509"/>
                  <a:gd name="T8" fmla="*/ 157 w 662"/>
                  <a:gd name="T9" fmla="*/ 56 h 509"/>
                  <a:gd name="T10" fmla="*/ 180 w 662"/>
                  <a:gd name="T11" fmla="*/ 41 h 509"/>
                  <a:gd name="T12" fmla="*/ 218 w 662"/>
                  <a:gd name="T13" fmla="*/ 72 h 509"/>
                  <a:gd name="T14" fmla="*/ 247 w 662"/>
                  <a:gd name="T15" fmla="*/ 41 h 509"/>
                  <a:gd name="T16" fmla="*/ 287 w 662"/>
                  <a:gd name="T17" fmla="*/ 59 h 509"/>
                  <a:gd name="T18" fmla="*/ 318 w 662"/>
                  <a:gd name="T19" fmla="*/ 24 h 509"/>
                  <a:gd name="T20" fmla="*/ 360 w 662"/>
                  <a:gd name="T21" fmla="*/ 41 h 509"/>
                  <a:gd name="T22" fmla="*/ 409 w 662"/>
                  <a:gd name="T23" fmla="*/ 31 h 509"/>
                  <a:gd name="T24" fmla="*/ 439 w 662"/>
                  <a:gd name="T25" fmla="*/ 59 h 509"/>
                  <a:gd name="T26" fmla="*/ 466 w 662"/>
                  <a:gd name="T27" fmla="*/ 24 h 509"/>
                  <a:gd name="T28" fmla="*/ 495 w 662"/>
                  <a:gd name="T29" fmla="*/ 31 h 509"/>
                  <a:gd name="T30" fmla="*/ 517 w 662"/>
                  <a:gd name="T31" fmla="*/ 0 h 509"/>
                  <a:gd name="T32" fmla="*/ 568 w 662"/>
                  <a:gd name="T33" fmla="*/ 24 h 509"/>
                  <a:gd name="T34" fmla="*/ 595 w 662"/>
                  <a:gd name="T35" fmla="*/ 18 h 509"/>
                  <a:gd name="T36" fmla="*/ 662 w 662"/>
                  <a:gd name="T37" fmla="*/ 115 h 509"/>
                  <a:gd name="T38" fmla="*/ 613 w 662"/>
                  <a:gd name="T39" fmla="*/ 191 h 509"/>
                  <a:gd name="T40" fmla="*/ 496 w 662"/>
                  <a:gd name="T41" fmla="*/ 297 h 509"/>
                  <a:gd name="T42" fmla="*/ 484 w 662"/>
                  <a:gd name="T43" fmla="*/ 362 h 509"/>
                  <a:gd name="T44" fmla="*/ 447 w 662"/>
                  <a:gd name="T45" fmla="*/ 403 h 509"/>
                  <a:gd name="T46" fmla="*/ 410 w 662"/>
                  <a:gd name="T47" fmla="*/ 410 h 509"/>
                  <a:gd name="T48" fmla="*/ 243 w 662"/>
                  <a:gd name="T49" fmla="*/ 417 h 509"/>
                  <a:gd name="T50" fmla="*/ 184 w 662"/>
                  <a:gd name="T51" fmla="*/ 490 h 509"/>
                  <a:gd name="T52" fmla="*/ 64 w 662"/>
                  <a:gd name="T53" fmla="*/ 509 h 509"/>
                  <a:gd name="T54" fmla="*/ 57 w 662"/>
                  <a:gd name="T55" fmla="*/ 460 h 509"/>
                  <a:gd name="T56" fmla="*/ 41 w 662"/>
                  <a:gd name="T57" fmla="*/ 421 h 509"/>
                  <a:gd name="T58" fmla="*/ 41 w 662"/>
                  <a:gd name="T59" fmla="*/ 322 h 509"/>
                  <a:gd name="T60" fmla="*/ 22 w 662"/>
                  <a:gd name="T61" fmla="*/ 236 h 509"/>
                  <a:gd name="T62" fmla="*/ 0 w 662"/>
                  <a:gd name="T63" fmla="*/ 188 h 509"/>
                  <a:gd name="T64" fmla="*/ 12 w 662"/>
                  <a:gd name="T65" fmla="*/ 143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2" h="509">
                    <a:moveTo>
                      <a:pt x="12" y="143"/>
                    </a:moveTo>
                    <a:lnTo>
                      <a:pt x="14" y="82"/>
                    </a:lnTo>
                    <a:lnTo>
                      <a:pt x="27" y="68"/>
                    </a:lnTo>
                    <a:lnTo>
                      <a:pt x="81" y="69"/>
                    </a:lnTo>
                    <a:lnTo>
                      <a:pt x="157" y="56"/>
                    </a:lnTo>
                    <a:lnTo>
                      <a:pt x="180" y="41"/>
                    </a:lnTo>
                    <a:lnTo>
                      <a:pt x="218" y="72"/>
                    </a:lnTo>
                    <a:lnTo>
                      <a:pt x="247" y="41"/>
                    </a:lnTo>
                    <a:lnTo>
                      <a:pt x="287" y="59"/>
                    </a:lnTo>
                    <a:lnTo>
                      <a:pt x="318" y="24"/>
                    </a:lnTo>
                    <a:lnTo>
                      <a:pt x="360" y="41"/>
                    </a:lnTo>
                    <a:lnTo>
                      <a:pt x="409" y="31"/>
                    </a:lnTo>
                    <a:lnTo>
                      <a:pt x="439" y="59"/>
                    </a:lnTo>
                    <a:lnTo>
                      <a:pt x="466" y="24"/>
                    </a:lnTo>
                    <a:lnTo>
                      <a:pt x="495" y="31"/>
                    </a:lnTo>
                    <a:lnTo>
                      <a:pt x="517" y="0"/>
                    </a:lnTo>
                    <a:lnTo>
                      <a:pt x="568" y="24"/>
                    </a:lnTo>
                    <a:lnTo>
                      <a:pt x="595" y="18"/>
                    </a:lnTo>
                    <a:lnTo>
                      <a:pt x="662" y="115"/>
                    </a:lnTo>
                    <a:lnTo>
                      <a:pt x="613" y="191"/>
                    </a:lnTo>
                    <a:lnTo>
                      <a:pt x="496" y="297"/>
                    </a:lnTo>
                    <a:lnTo>
                      <a:pt x="484" y="362"/>
                    </a:lnTo>
                    <a:lnTo>
                      <a:pt x="447" y="403"/>
                    </a:lnTo>
                    <a:lnTo>
                      <a:pt x="410" y="410"/>
                    </a:lnTo>
                    <a:lnTo>
                      <a:pt x="243" y="417"/>
                    </a:lnTo>
                    <a:lnTo>
                      <a:pt x="184" y="490"/>
                    </a:lnTo>
                    <a:lnTo>
                      <a:pt x="64" y="509"/>
                    </a:lnTo>
                    <a:lnTo>
                      <a:pt x="57" y="460"/>
                    </a:lnTo>
                    <a:lnTo>
                      <a:pt x="41" y="421"/>
                    </a:lnTo>
                    <a:lnTo>
                      <a:pt x="41" y="322"/>
                    </a:lnTo>
                    <a:lnTo>
                      <a:pt x="22" y="236"/>
                    </a:lnTo>
                    <a:lnTo>
                      <a:pt x="0" y="188"/>
                    </a:lnTo>
                    <a:lnTo>
                      <a:pt x="12" y="143"/>
                    </a:lnTo>
                    <a:close/>
                  </a:path>
                </a:pathLst>
              </a:custGeom>
              <a:grpFill/>
              <a:ln w="12700">
                <a:solidFill>
                  <a:srgbClr val="92D050"/>
                </a:solidFill>
                <a:headEnd/>
                <a:tailEnd/>
              </a:ln>
              <a:effectLst/>
            </p:spPr>
            <p:style>
              <a:lnRef idx="1">
                <a:schemeClr val="accent3"/>
              </a:lnRef>
              <a:fillRef idx="3">
                <a:schemeClr val="accent3"/>
              </a:fillRef>
              <a:effectRef idx="2">
                <a:schemeClr val="accent3"/>
              </a:effectRef>
              <a:fontRef idx="minor">
                <a:schemeClr val="lt1"/>
              </a:fontRef>
            </p:style>
            <p:txBody>
              <a:bodyPr/>
              <a:lstStyle/>
              <a:p>
                <a:endParaRPr lang="es-ES"/>
              </a:p>
            </p:txBody>
          </p:sp>
          <p:sp>
            <p:nvSpPr>
              <p:cNvPr id="122" name="Freeform 79"/>
              <p:cNvSpPr>
                <a:spLocks/>
              </p:cNvSpPr>
              <p:nvPr/>
            </p:nvSpPr>
            <p:spPr bwMode="auto">
              <a:xfrm>
                <a:off x="1432935" y="5174370"/>
                <a:ext cx="475310" cy="634575"/>
              </a:xfrm>
              <a:custGeom>
                <a:avLst/>
                <a:gdLst>
                  <a:gd name="T0" fmla="*/ 115 w 507"/>
                  <a:gd name="T1" fmla="*/ 456 h 676"/>
                  <a:gd name="T2" fmla="*/ 89 w 507"/>
                  <a:gd name="T3" fmla="*/ 343 h 676"/>
                  <a:gd name="T4" fmla="*/ 72 w 507"/>
                  <a:gd name="T5" fmla="*/ 290 h 676"/>
                  <a:gd name="T6" fmla="*/ 0 w 507"/>
                  <a:gd name="T7" fmla="*/ 247 h 676"/>
                  <a:gd name="T8" fmla="*/ 40 w 507"/>
                  <a:gd name="T9" fmla="*/ 209 h 676"/>
                  <a:gd name="T10" fmla="*/ 21 w 507"/>
                  <a:gd name="T11" fmla="*/ 147 h 676"/>
                  <a:gd name="T12" fmla="*/ 25 w 507"/>
                  <a:gd name="T13" fmla="*/ 121 h 676"/>
                  <a:gd name="T14" fmla="*/ 138 w 507"/>
                  <a:gd name="T15" fmla="*/ 44 h 676"/>
                  <a:gd name="T16" fmla="*/ 138 w 507"/>
                  <a:gd name="T17" fmla="*/ 16 h 676"/>
                  <a:gd name="T18" fmla="*/ 156 w 507"/>
                  <a:gd name="T19" fmla="*/ 0 h 676"/>
                  <a:gd name="T20" fmla="*/ 194 w 507"/>
                  <a:gd name="T21" fmla="*/ 4 h 676"/>
                  <a:gd name="T22" fmla="*/ 263 w 507"/>
                  <a:gd name="T23" fmla="*/ 68 h 676"/>
                  <a:gd name="T24" fmla="*/ 306 w 507"/>
                  <a:gd name="T25" fmla="*/ 78 h 676"/>
                  <a:gd name="T26" fmla="*/ 457 w 507"/>
                  <a:gd name="T27" fmla="*/ 189 h 676"/>
                  <a:gd name="T28" fmla="*/ 455 w 507"/>
                  <a:gd name="T29" fmla="*/ 252 h 676"/>
                  <a:gd name="T30" fmla="*/ 441 w 507"/>
                  <a:gd name="T31" fmla="*/ 295 h 676"/>
                  <a:gd name="T32" fmla="*/ 467 w 507"/>
                  <a:gd name="T33" fmla="*/ 344 h 676"/>
                  <a:gd name="T34" fmla="*/ 483 w 507"/>
                  <a:gd name="T35" fmla="*/ 429 h 676"/>
                  <a:gd name="T36" fmla="*/ 483 w 507"/>
                  <a:gd name="T37" fmla="*/ 529 h 676"/>
                  <a:gd name="T38" fmla="*/ 499 w 507"/>
                  <a:gd name="T39" fmla="*/ 566 h 676"/>
                  <a:gd name="T40" fmla="*/ 507 w 507"/>
                  <a:gd name="T41" fmla="*/ 616 h 676"/>
                  <a:gd name="T42" fmla="*/ 481 w 507"/>
                  <a:gd name="T43" fmla="*/ 629 h 676"/>
                  <a:gd name="T44" fmla="*/ 481 w 507"/>
                  <a:gd name="T45" fmla="*/ 676 h 676"/>
                  <a:gd name="T46" fmla="*/ 396 w 507"/>
                  <a:gd name="T47" fmla="*/ 651 h 676"/>
                  <a:gd name="T48" fmla="*/ 302 w 507"/>
                  <a:gd name="T49" fmla="*/ 633 h 676"/>
                  <a:gd name="T50" fmla="*/ 283 w 507"/>
                  <a:gd name="T51" fmla="*/ 531 h 676"/>
                  <a:gd name="T52" fmla="*/ 258 w 507"/>
                  <a:gd name="T53" fmla="*/ 489 h 676"/>
                  <a:gd name="T54" fmla="*/ 176 w 507"/>
                  <a:gd name="T55" fmla="*/ 453 h 676"/>
                  <a:gd name="T56" fmla="*/ 115 w 507"/>
                  <a:gd name="T57" fmla="*/ 456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7" h="676">
                    <a:moveTo>
                      <a:pt x="115" y="456"/>
                    </a:moveTo>
                    <a:lnTo>
                      <a:pt x="89" y="343"/>
                    </a:lnTo>
                    <a:lnTo>
                      <a:pt x="72" y="290"/>
                    </a:lnTo>
                    <a:lnTo>
                      <a:pt x="0" y="247"/>
                    </a:lnTo>
                    <a:lnTo>
                      <a:pt x="40" y="209"/>
                    </a:lnTo>
                    <a:lnTo>
                      <a:pt x="21" y="147"/>
                    </a:lnTo>
                    <a:lnTo>
                      <a:pt x="25" y="121"/>
                    </a:lnTo>
                    <a:lnTo>
                      <a:pt x="138" y="44"/>
                    </a:lnTo>
                    <a:lnTo>
                      <a:pt x="138" y="16"/>
                    </a:lnTo>
                    <a:lnTo>
                      <a:pt x="156" y="0"/>
                    </a:lnTo>
                    <a:lnTo>
                      <a:pt x="194" y="4"/>
                    </a:lnTo>
                    <a:lnTo>
                      <a:pt x="263" y="68"/>
                    </a:lnTo>
                    <a:lnTo>
                      <a:pt x="306" y="78"/>
                    </a:lnTo>
                    <a:lnTo>
                      <a:pt x="457" y="189"/>
                    </a:lnTo>
                    <a:lnTo>
                      <a:pt x="455" y="252"/>
                    </a:lnTo>
                    <a:lnTo>
                      <a:pt x="441" y="295"/>
                    </a:lnTo>
                    <a:lnTo>
                      <a:pt x="467" y="344"/>
                    </a:lnTo>
                    <a:lnTo>
                      <a:pt x="483" y="429"/>
                    </a:lnTo>
                    <a:lnTo>
                      <a:pt x="483" y="529"/>
                    </a:lnTo>
                    <a:lnTo>
                      <a:pt x="499" y="566"/>
                    </a:lnTo>
                    <a:lnTo>
                      <a:pt x="507" y="616"/>
                    </a:lnTo>
                    <a:lnTo>
                      <a:pt x="481" y="629"/>
                    </a:lnTo>
                    <a:lnTo>
                      <a:pt x="481" y="676"/>
                    </a:lnTo>
                    <a:lnTo>
                      <a:pt x="396" y="651"/>
                    </a:lnTo>
                    <a:lnTo>
                      <a:pt x="302" y="633"/>
                    </a:lnTo>
                    <a:lnTo>
                      <a:pt x="283" y="531"/>
                    </a:lnTo>
                    <a:lnTo>
                      <a:pt x="258" y="489"/>
                    </a:lnTo>
                    <a:lnTo>
                      <a:pt x="176" y="453"/>
                    </a:lnTo>
                    <a:lnTo>
                      <a:pt x="115" y="456"/>
                    </a:lnTo>
                    <a:close/>
                  </a:path>
                </a:pathLst>
              </a:custGeom>
              <a:grpFill/>
              <a:ln w="12700">
                <a:solidFill>
                  <a:srgbClr val="92D050"/>
                </a:solidFill>
                <a:headEnd/>
                <a:tailEnd/>
              </a:ln>
              <a:effectLst/>
            </p:spPr>
            <p:style>
              <a:lnRef idx="1">
                <a:schemeClr val="accent3"/>
              </a:lnRef>
              <a:fillRef idx="3">
                <a:schemeClr val="accent3"/>
              </a:fillRef>
              <a:effectRef idx="2">
                <a:schemeClr val="accent3"/>
              </a:effectRef>
              <a:fontRef idx="minor">
                <a:schemeClr val="lt1"/>
              </a:fontRef>
            </p:style>
            <p:txBody>
              <a:bodyPr/>
              <a:lstStyle/>
              <a:p>
                <a:endParaRPr lang="es-ES"/>
              </a:p>
            </p:txBody>
          </p:sp>
        </p:grpSp>
        <p:sp>
          <p:nvSpPr>
            <p:cNvPr id="107" name="Freeform 82"/>
            <p:cNvSpPr>
              <a:spLocks/>
            </p:cNvSpPr>
            <p:nvPr/>
          </p:nvSpPr>
          <p:spPr bwMode="auto">
            <a:xfrm>
              <a:off x="973664" y="2440712"/>
              <a:ext cx="366743" cy="294505"/>
            </a:xfrm>
            <a:custGeom>
              <a:avLst/>
              <a:gdLst>
                <a:gd name="T0" fmla="*/ 737 w 737"/>
                <a:gd name="T1" fmla="*/ 205 h 591"/>
                <a:gd name="T2" fmla="*/ 694 w 737"/>
                <a:gd name="T3" fmla="*/ 305 h 591"/>
                <a:gd name="T4" fmla="*/ 641 w 737"/>
                <a:gd name="T5" fmla="*/ 374 h 591"/>
                <a:gd name="T6" fmla="*/ 629 w 737"/>
                <a:gd name="T7" fmla="*/ 435 h 591"/>
                <a:gd name="T8" fmla="*/ 575 w 737"/>
                <a:gd name="T9" fmla="*/ 451 h 591"/>
                <a:gd name="T10" fmla="*/ 532 w 737"/>
                <a:gd name="T11" fmla="*/ 555 h 591"/>
                <a:gd name="T12" fmla="*/ 488 w 737"/>
                <a:gd name="T13" fmla="*/ 569 h 591"/>
                <a:gd name="T14" fmla="*/ 444 w 737"/>
                <a:gd name="T15" fmla="*/ 550 h 591"/>
                <a:gd name="T16" fmla="*/ 402 w 737"/>
                <a:gd name="T17" fmla="*/ 558 h 591"/>
                <a:gd name="T18" fmla="*/ 327 w 737"/>
                <a:gd name="T19" fmla="*/ 468 h 591"/>
                <a:gd name="T20" fmla="*/ 296 w 737"/>
                <a:gd name="T21" fmla="*/ 466 h 591"/>
                <a:gd name="T22" fmla="*/ 231 w 737"/>
                <a:gd name="T23" fmla="*/ 511 h 591"/>
                <a:gd name="T24" fmla="*/ 172 w 737"/>
                <a:gd name="T25" fmla="*/ 525 h 591"/>
                <a:gd name="T26" fmla="*/ 145 w 737"/>
                <a:gd name="T27" fmla="*/ 575 h 591"/>
                <a:gd name="T28" fmla="*/ 130 w 737"/>
                <a:gd name="T29" fmla="*/ 586 h 591"/>
                <a:gd name="T30" fmla="*/ 93 w 737"/>
                <a:gd name="T31" fmla="*/ 556 h 591"/>
                <a:gd name="T32" fmla="*/ 15 w 737"/>
                <a:gd name="T33" fmla="*/ 591 h 591"/>
                <a:gd name="T34" fmla="*/ 0 w 737"/>
                <a:gd name="T35" fmla="*/ 535 h 591"/>
                <a:gd name="T36" fmla="*/ 83 w 737"/>
                <a:gd name="T37" fmla="*/ 482 h 591"/>
                <a:gd name="T38" fmla="*/ 68 w 737"/>
                <a:gd name="T39" fmla="*/ 448 h 591"/>
                <a:gd name="T40" fmla="*/ 55 w 737"/>
                <a:gd name="T41" fmla="*/ 416 h 591"/>
                <a:gd name="T42" fmla="*/ 100 w 737"/>
                <a:gd name="T43" fmla="*/ 353 h 591"/>
                <a:gd name="T44" fmla="*/ 88 w 737"/>
                <a:gd name="T45" fmla="*/ 270 h 591"/>
                <a:gd name="T46" fmla="*/ 100 w 737"/>
                <a:gd name="T47" fmla="*/ 106 h 591"/>
                <a:gd name="T48" fmla="*/ 142 w 737"/>
                <a:gd name="T49" fmla="*/ 47 h 591"/>
                <a:gd name="T50" fmla="*/ 206 w 737"/>
                <a:gd name="T51" fmla="*/ 0 h 591"/>
                <a:gd name="T52" fmla="*/ 260 w 737"/>
                <a:gd name="T53" fmla="*/ 32 h 591"/>
                <a:gd name="T54" fmla="*/ 333 w 737"/>
                <a:gd name="T55" fmla="*/ 32 h 591"/>
                <a:gd name="T56" fmla="*/ 353 w 737"/>
                <a:gd name="T57" fmla="*/ 74 h 591"/>
                <a:gd name="T58" fmla="*/ 456 w 737"/>
                <a:gd name="T59" fmla="*/ 78 h 591"/>
                <a:gd name="T60" fmla="*/ 472 w 737"/>
                <a:gd name="T61" fmla="*/ 28 h 591"/>
                <a:gd name="T62" fmla="*/ 595 w 737"/>
                <a:gd name="T63" fmla="*/ 44 h 591"/>
                <a:gd name="T64" fmla="*/ 668 w 737"/>
                <a:gd name="T65" fmla="*/ 78 h 591"/>
                <a:gd name="T66" fmla="*/ 729 w 737"/>
                <a:gd name="T67" fmla="*/ 120 h 591"/>
                <a:gd name="T68" fmla="*/ 737 w 737"/>
                <a:gd name="T69" fmla="*/ 205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37" h="591">
                  <a:moveTo>
                    <a:pt x="737" y="205"/>
                  </a:moveTo>
                  <a:lnTo>
                    <a:pt x="694" y="305"/>
                  </a:lnTo>
                  <a:lnTo>
                    <a:pt x="641" y="374"/>
                  </a:lnTo>
                  <a:lnTo>
                    <a:pt x="629" y="435"/>
                  </a:lnTo>
                  <a:lnTo>
                    <a:pt x="575" y="451"/>
                  </a:lnTo>
                  <a:lnTo>
                    <a:pt x="532" y="555"/>
                  </a:lnTo>
                  <a:lnTo>
                    <a:pt x="488" y="569"/>
                  </a:lnTo>
                  <a:lnTo>
                    <a:pt x="444" y="550"/>
                  </a:lnTo>
                  <a:lnTo>
                    <a:pt x="402" y="558"/>
                  </a:lnTo>
                  <a:lnTo>
                    <a:pt x="327" y="468"/>
                  </a:lnTo>
                  <a:lnTo>
                    <a:pt x="296" y="466"/>
                  </a:lnTo>
                  <a:lnTo>
                    <a:pt x="231" y="511"/>
                  </a:lnTo>
                  <a:lnTo>
                    <a:pt x="172" y="525"/>
                  </a:lnTo>
                  <a:lnTo>
                    <a:pt x="145" y="575"/>
                  </a:lnTo>
                  <a:lnTo>
                    <a:pt x="130" y="586"/>
                  </a:lnTo>
                  <a:lnTo>
                    <a:pt x="93" y="556"/>
                  </a:lnTo>
                  <a:lnTo>
                    <a:pt x="15" y="591"/>
                  </a:lnTo>
                  <a:lnTo>
                    <a:pt x="0" y="535"/>
                  </a:lnTo>
                  <a:lnTo>
                    <a:pt x="83" y="482"/>
                  </a:lnTo>
                  <a:lnTo>
                    <a:pt x="68" y="448"/>
                  </a:lnTo>
                  <a:lnTo>
                    <a:pt x="55" y="416"/>
                  </a:lnTo>
                  <a:lnTo>
                    <a:pt x="100" y="353"/>
                  </a:lnTo>
                  <a:lnTo>
                    <a:pt x="88" y="270"/>
                  </a:lnTo>
                  <a:lnTo>
                    <a:pt x="100" y="106"/>
                  </a:lnTo>
                  <a:lnTo>
                    <a:pt x="142" y="47"/>
                  </a:lnTo>
                  <a:lnTo>
                    <a:pt x="206" y="0"/>
                  </a:lnTo>
                  <a:lnTo>
                    <a:pt x="260" y="32"/>
                  </a:lnTo>
                  <a:lnTo>
                    <a:pt x="333" y="32"/>
                  </a:lnTo>
                  <a:lnTo>
                    <a:pt x="353" y="74"/>
                  </a:lnTo>
                  <a:lnTo>
                    <a:pt x="456" y="78"/>
                  </a:lnTo>
                  <a:lnTo>
                    <a:pt x="472" y="28"/>
                  </a:lnTo>
                  <a:lnTo>
                    <a:pt x="595" y="44"/>
                  </a:lnTo>
                  <a:lnTo>
                    <a:pt x="668" y="78"/>
                  </a:lnTo>
                  <a:lnTo>
                    <a:pt x="729" y="120"/>
                  </a:lnTo>
                  <a:lnTo>
                    <a:pt x="737" y="205"/>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108" name="Freeform 84"/>
            <p:cNvSpPr>
              <a:spLocks/>
            </p:cNvSpPr>
            <p:nvPr/>
          </p:nvSpPr>
          <p:spPr bwMode="auto">
            <a:xfrm>
              <a:off x="1238720" y="2497946"/>
              <a:ext cx="313398" cy="281725"/>
            </a:xfrm>
            <a:custGeom>
              <a:avLst/>
              <a:gdLst>
                <a:gd name="T0" fmla="*/ 297 w 630"/>
                <a:gd name="T1" fmla="*/ 0 h 566"/>
                <a:gd name="T2" fmla="*/ 374 w 630"/>
                <a:gd name="T3" fmla="*/ 3 h 566"/>
                <a:gd name="T4" fmla="*/ 412 w 630"/>
                <a:gd name="T5" fmla="*/ 22 h 566"/>
                <a:gd name="T6" fmla="*/ 447 w 630"/>
                <a:gd name="T7" fmla="*/ 64 h 566"/>
                <a:gd name="T8" fmla="*/ 473 w 630"/>
                <a:gd name="T9" fmla="*/ 169 h 566"/>
                <a:gd name="T10" fmla="*/ 524 w 630"/>
                <a:gd name="T11" fmla="*/ 204 h 566"/>
                <a:gd name="T12" fmla="*/ 630 w 630"/>
                <a:gd name="T13" fmla="*/ 202 h 566"/>
                <a:gd name="T14" fmla="*/ 606 w 630"/>
                <a:gd name="T15" fmla="*/ 243 h 566"/>
                <a:gd name="T16" fmla="*/ 518 w 630"/>
                <a:gd name="T17" fmla="*/ 330 h 566"/>
                <a:gd name="T18" fmla="*/ 526 w 630"/>
                <a:gd name="T19" fmla="*/ 368 h 566"/>
                <a:gd name="T20" fmla="*/ 462 w 630"/>
                <a:gd name="T21" fmla="*/ 417 h 566"/>
                <a:gd name="T22" fmla="*/ 441 w 630"/>
                <a:gd name="T23" fmla="*/ 455 h 566"/>
                <a:gd name="T24" fmla="*/ 419 w 630"/>
                <a:gd name="T25" fmla="*/ 468 h 566"/>
                <a:gd name="T26" fmla="*/ 420 w 630"/>
                <a:gd name="T27" fmla="*/ 482 h 566"/>
                <a:gd name="T28" fmla="*/ 441 w 630"/>
                <a:gd name="T29" fmla="*/ 511 h 566"/>
                <a:gd name="T30" fmla="*/ 404 w 630"/>
                <a:gd name="T31" fmla="*/ 521 h 566"/>
                <a:gd name="T32" fmla="*/ 388 w 630"/>
                <a:gd name="T33" fmla="*/ 472 h 566"/>
                <a:gd name="T34" fmla="*/ 363 w 630"/>
                <a:gd name="T35" fmla="*/ 442 h 566"/>
                <a:gd name="T36" fmla="*/ 323 w 630"/>
                <a:gd name="T37" fmla="*/ 457 h 566"/>
                <a:gd name="T38" fmla="*/ 304 w 630"/>
                <a:gd name="T39" fmla="*/ 495 h 566"/>
                <a:gd name="T40" fmla="*/ 224 w 630"/>
                <a:gd name="T41" fmla="*/ 510 h 566"/>
                <a:gd name="T42" fmla="*/ 193 w 630"/>
                <a:gd name="T43" fmla="*/ 523 h 566"/>
                <a:gd name="T44" fmla="*/ 144 w 630"/>
                <a:gd name="T45" fmla="*/ 566 h 566"/>
                <a:gd name="T46" fmla="*/ 129 w 630"/>
                <a:gd name="T47" fmla="*/ 536 h 566"/>
                <a:gd name="T48" fmla="*/ 119 w 630"/>
                <a:gd name="T49" fmla="*/ 474 h 566"/>
                <a:gd name="T50" fmla="*/ 102 w 630"/>
                <a:gd name="T51" fmla="*/ 459 h 566"/>
                <a:gd name="T52" fmla="*/ 46 w 630"/>
                <a:gd name="T53" fmla="*/ 489 h 566"/>
                <a:gd name="T54" fmla="*/ 0 w 630"/>
                <a:gd name="T55" fmla="*/ 440 h 566"/>
                <a:gd name="T56" fmla="*/ 42 w 630"/>
                <a:gd name="T57" fmla="*/ 337 h 566"/>
                <a:gd name="T58" fmla="*/ 98 w 630"/>
                <a:gd name="T59" fmla="*/ 320 h 566"/>
                <a:gd name="T60" fmla="*/ 107 w 630"/>
                <a:gd name="T61" fmla="*/ 261 h 566"/>
                <a:gd name="T62" fmla="*/ 160 w 630"/>
                <a:gd name="T63" fmla="*/ 194 h 566"/>
                <a:gd name="T64" fmla="*/ 204 w 630"/>
                <a:gd name="T65" fmla="*/ 88 h 566"/>
                <a:gd name="T66" fmla="*/ 197 w 630"/>
                <a:gd name="T67" fmla="*/ 6 h 566"/>
                <a:gd name="T68" fmla="*/ 297 w 630"/>
                <a:gd name="T69" fmla="*/ 0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0" h="566">
                  <a:moveTo>
                    <a:pt x="297" y="0"/>
                  </a:moveTo>
                  <a:lnTo>
                    <a:pt x="374" y="3"/>
                  </a:lnTo>
                  <a:lnTo>
                    <a:pt x="412" y="22"/>
                  </a:lnTo>
                  <a:lnTo>
                    <a:pt x="447" y="64"/>
                  </a:lnTo>
                  <a:lnTo>
                    <a:pt x="473" y="169"/>
                  </a:lnTo>
                  <a:lnTo>
                    <a:pt x="524" y="204"/>
                  </a:lnTo>
                  <a:lnTo>
                    <a:pt x="630" y="202"/>
                  </a:lnTo>
                  <a:lnTo>
                    <a:pt x="606" y="243"/>
                  </a:lnTo>
                  <a:lnTo>
                    <a:pt x="518" y="330"/>
                  </a:lnTo>
                  <a:lnTo>
                    <a:pt x="526" y="368"/>
                  </a:lnTo>
                  <a:lnTo>
                    <a:pt x="462" y="417"/>
                  </a:lnTo>
                  <a:lnTo>
                    <a:pt x="441" y="455"/>
                  </a:lnTo>
                  <a:lnTo>
                    <a:pt x="419" y="468"/>
                  </a:lnTo>
                  <a:lnTo>
                    <a:pt x="420" y="482"/>
                  </a:lnTo>
                  <a:lnTo>
                    <a:pt x="441" y="511"/>
                  </a:lnTo>
                  <a:lnTo>
                    <a:pt x="404" y="521"/>
                  </a:lnTo>
                  <a:lnTo>
                    <a:pt x="388" y="472"/>
                  </a:lnTo>
                  <a:lnTo>
                    <a:pt x="363" y="442"/>
                  </a:lnTo>
                  <a:lnTo>
                    <a:pt x="323" y="457"/>
                  </a:lnTo>
                  <a:lnTo>
                    <a:pt x="304" y="495"/>
                  </a:lnTo>
                  <a:lnTo>
                    <a:pt x="224" y="510"/>
                  </a:lnTo>
                  <a:lnTo>
                    <a:pt x="193" y="523"/>
                  </a:lnTo>
                  <a:lnTo>
                    <a:pt x="144" y="566"/>
                  </a:lnTo>
                  <a:lnTo>
                    <a:pt x="129" y="536"/>
                  </a:lnTo>
                  <a:lnTo>
                    <a:pt x="119" y="474"/>
                  </a:lnTo>
                  <a:lnTo>
                    <a:pt x="102" y="459"/>
                  </a:lnTo>
                  <a:lnTo>
                    <a:pt x="46" y="489"/>
                  </a:lnTo>
                  <a:lnTo>
                    <a:pt x="0" y="440"/>
                  </a:lnTo>
                  <a:lnTo>
                    <a:pt x="42" y="337"/>
                  </a:lnTo>
                  <a:lnTo>
                    <a:pt x="98" y="320"/>
                  </a:lnTo>
                  <a:lnTo>
                    <a:pt x="107" y="261"/>
                  </a:lnTo>
                  <a:lnTo>
                    <a:pt x="160" y="194"/>
                  </a:lnTo>
                  <a:lnTo>
                    <a:pt x="204" y="88"/>
                  </a:lnTo>
                  <a:lnTo>
                    <a:pt x="197" y="6"/>
                  </a:lnTo>
                  <a:lnTo>
                    <a:pt x="297" y="0"/>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109" name="Freeform 85"/>
            <p:cNvSpPr>
              <a:spLocks/>
            </p:cNvSpPr>
            <p:nvPr/>
          </p:nvSpPr>
          <p:spPr bwMode="auto">
            <a:xfrm>
              <a:off x="985334" y="2163989"/>
              <a:ext cx="340070" cy="316176"/>
            </a:xfrm>
            <a:custGeom>
              <a:avLst/>
              <a:gdLst>
                <a:gd name="T0" fmla="*/ 0 w 682"/>
                <a:gd name="T1" fmla="*/ 139 h 634"/>
                <a:gd name="T2" fmla="*/ 74 w 682"/>
                <a:gd name="T3" fmla="*/ 16 h 634"/>
                <a:gd name="T4" fmla="*/ 99 w 682"/>
                <a:gd name="T5" fmla="*/ 17 h 634"/>
                <a:gd name="T6" fmla="*/ 103 w 682"/>
                <a:gd name="T7" fmla="*/ 0 h 634"/>
                <a:gd name="T8" fmla="*/ 165 w 682"/>
                <a:gd name="T9" fmla="*/ 70 h 634"/>
                <a:gd name="T10" fmla="*/ 253 w 682"/>
                <a:gd name="T11" fmla="*/ 74 h 634"/>
                <a:gd name="T12" fmla="*/ 308 w 682"/>
                <a:gd name="T13" fmla="*/ 122 h 634"/>
                <a:gd name="T14" fmla="*/ 432 w 682"/>
                <a:gd name="T15" fmla="*/ 142 h 634"/>
                <a:gd name="T16" fmla="*/ 538 w 682"/>
                <a:gd name="T17" fmla="*/ 142 h 634"/>
                <a:gd name="T18" fmla="*/ 632 w 682"/>
                <a:gd name="T19" fmla="*/ 209 h 634"/>
                <a:gd name="T20" fmla="*/ 682 w 682"/>
                <a:gd name="T21" fmla="*/ 298 h 634"/>
                <a:gd name="T22" fmla="*/ 649 w 682"/>
                <a:gd name="T23" fmla="*/ 331 h 634"/>
                <a:gd name="T24" fmla="*/ 649 w 682"/>
                <a:gd name="T25" fmla="*/ 449 h 634"/>
                <a:gd name="T26" fmla="*/ 666 w 682"/>
                <a:gd name="T27" fmla="*/ 475 h 634"/>
                <a:gd name="T28" fmla="*/ 639 w 682"/>
                <a:gd name="T29" fmla="*/ 487 h 634"/>
                <a:gd name="T30" fmla="*/ 644 w 682"/>
                <a:gd name="T31" fmla="*/ 550 h 634"/>
                <a:gd name="T32" fmla="*/ 648 w 682"/>
                <a:gd name="T33" fmla="*/ 634 h 634"/>
                <a:gd name="T34" fmla="*/ 571 w 682"/>
                <a:gd name="T35" fmla="*/ 599 h 634"/>
                <a:gd name="T36" fmla="*/ 448 w 682"/>
                <a:gd name="T37" fmla="*/ 584 h 634"/>
                <a:gd name="T38" fmla="*/ 432 w 682"/>
                <a:gd name="T39" fmla="*/ 632 h 634"/>
                <a:gd name="T40" fmla="*/ 330 w 682"/>
                <a:gd name="T41" fmla="*/ 630 h 634"/>
                <a:gd name="T42" fmla="*/ 308 w 682"/>
                <a:gd name="T43" fmla="*/ 587 h 634"/>
                <a:gd name="T44" fmla="*/ 236 w 682"/>
                <a:gd name="T45" fmla="*/ 587 h 634"/>
                <a:gd name="T46" fmla="*/ 182 w 682"/>
                <a:gd name="T47" fmla="*/ 555 h 634"/>
                <a:gd name="T48" fmla="*/ 241 w 682"/>
                <a:gd name="T49" fmla="*/ 509 h 634"/>
                <a:gd name="T50" fmla="*/ 292 w 682"/>
                <a:gd name="T51" fmla="*/ 465 h 634"/>
                <a:gd name="T52" fmla="*/ 318 w 682"/>
                <a:gd name="T53" fmla="*/ 437 h 634"/>
                <a:gd name="T54" fmla="*/ 333 w 682"/>
                <a:gd name="T55" fmla="*/ 410 h 634"/>
                <a:gd name="T56" fmla="*/ 329 w 682"/>
                <a:gd name="T57" fmla="*/ 366 h 634"/>
                <a:gd name="T58" fmla="*/ 301 w 682"/>
                <a:gd name="T59" fmla="*/ 339 h 634"/>
                <a:gd name="T60" fmla="*/ 265 w 682"/>
                <a:gd name="T61" fmla="*/ 330 h 634"/>
                <a:gd name="T62" fmla="*/ 224 w 682"/>
                <a:gd name="T63" fmla="*/ 330 h 634"/>
                <a:gd name="T64" fmla="*/ 213 w 682"/>
                <a:gd name="T65" fmla="*/ 310 h 634"/>
                <a:gd name="T66" fmla="*/ 205 w 682"/>
                <a:gd name="T67" fmla="*/ 272 h 634"/>
                <a:gd name="T68" fmla="*/ 197 w 682"/>
                <a:gd name="T69" fmla="*/ 219 h 634"/>
                <a:gd name="T70" fmla="*/ 165 w 682"/>
                <a:gd name="T71" fmla="*/ 172 h 634"/>
                <a:gd name="T72" fmla="*/ 134 w 682"/>
                <a:gd name="T73" fmla="*/ 157 h 634"/>
                <a:gd name="T74" fmla="*/ 82 w 682"/>
                <a:gd name="T75" fmla="*/ 144 h 634"/>
                <a:gd name="T76" fmla="*/ 44 w 682"/>
                <a:gd name="T77" fmla="*/ 149 h 634"/>
                <a:gd name="T78" fmla="*/ 23 w 682"/>
                <a:gd name="T79" fmla="*/ 157 h 634"/>
                <a:gd name="T80" fmla="*/ 0 w 682"/>
                <a:gd name="T81" fmla="*/ 139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2" h="634">
                  <a:moveTo>
                    <a:pt x="0" y="139"/>
                  </a:moveTo>
                  <a:lnTo>
                    <a:pt x="74" y="16"/>
                  </a:lnTo>
                  <a:lnTo>
                    <a:pt x="99" y="17"/>
                  </a:lnTo>
                  <a:lnTo>
                    <a:pt x="103" y="0"/>
                  </a:lnTo>
                  <a:lnTo>
                    <a:pt x="165" y="70"/>
                  </a:lnTo>
                  <a:lnTo>
                    <a:pt x="253" y="74"/>
                  </a:lnTo>
                  <a:lnTo>
                    <a:pt x="308" y="122"/>
                  </a:lnTo>
                  <a:lnTo>
                    <a:pt x="432" y="142"/>
                  </a:lnTo>
                  <a:lnTo>
                    <a:pt x="538" y="142"/>
                  </a:lnTo>
                  <a:lnTo>
                    <a:pt x="632" y="209"/>
                  </a:lnTo>
                  <a:lnTo>
                    <a:pt x="682" y="298"/>
                  </a:lnTo>
                  <a:lnTo>
                    <a:pt x="649" y="331"/>
                  </a:lnTo>
                  <a:lnTo>
                    <a:pt x="649" y="449"/>
                  </a:lnTo>
                  <a:lnTo>
                    <a:pt x="666" y="475"/>
                  </a:lnTo>
                  <a:lnTo>
                    <a:pt x="639" y="487"/>
                  </a:lnTo>
                  <a:lnTo>
                    <a:pt x="644" y="550"/>
                  </a:lnTo>
                  <a:lnTo>
                    <a:pt x="648" y="634"/>
                  </a:lnTo>
                  <a:lnTo>
                    <a:pt x="571" y="599"/>
                  </a:lnTo>
                  <a:lnTo>
                    <a:pt x="448" y="584"/>
                  </a:lnTo>
                  <a:lnTo>
                    <a:pt x="432" y="632"/>
                  </a:lnTo>
                  <a:lnTo>
                    <a:pt x="330" y="630"/>
                  </a:lnTo>
                  <a:lnTo>
                    <a:pt x="308" y="587"/>
                  </a:lnTo>
                  <a:lnTo>
                    <a:pt x="236" y="587"/>
                  </a:lnTo>
                  <a:lnTo>
                    <a:pt x="182" y="555"/>
                  </a:lnTo>
                  <a:lnTo>
                    <a:pt x="241" y="509"/>
                  </a:lnTo>
                  <a:lnTo>
                    <a:pt x="292" y="465"/>
                  </a:lnTo>
                  <a:lnTo>
                    <a:pt x="318" y="437"/>
                  </a:lnTo>
                  <a:lnTo>
                    <a:pt x="333" y="410"/>
                  </a:lnTo>
                  <a:lnTo>
                    <a:pt x="329" y="366"/>
                  </a:lnTo>
                  <a:lnTo>
                    <a:pt x="301" y="339"/>
                  </a:lnTo>
                  <a:lnTo>
                    <a:pt x="265" y="330"/>
                  </a:lnTo>
                  <a:lnTo>
                    <a:pt x="224" y="330"/>
                  </a:lnTo>
                  <a:lnTo>
                    <a:pt x="213" y="310"/>
                  </a:lnTo>
                  <a:lnTo>
                    <a:pt x="205" y="272"/>
                  </a:lnTo>
                  <a:lnTo>
                    <a:pt x="197" y="219"/>
                  </a:lnTo>
                  <a:lnTo>
                    <a:pt x="165" y="172"/>
                  </a:lnTo>
                  <a:lnTo>
                    <a:pt x="134" y="157"/>
                  </a:lnTo>
                  <a:lnTo>
                    <a:pt x="82" y="144"/>
                  </a:lnTo>
                  <a:lnTo>
                    <a:pt x="44" y="149"/>
                  </a:lnTo>
                  <a:lnTo>
                    <a:pt x="23" y="157"/>
                  </a:lnTo>
                  <a:lnTo>
                    <a:pt x="0" y="139"/>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110" name="Freeform 92"/>
            <p:cNvSpPr>
              <a:spLocks/>
            </p:cNvSpPr>
            <p:nvPr/>
          </p:nvSpPr>
          <p:spPr bwMode="auto">
            <a:xfrm>
              <a:off x="1688812" y="2221778"/>
              <a:ext cx="329512" cy="304508"/>
            </a:xfrm>
            <a:custGeom>
              <a:avLst/>
              <a:gdLst>
                <a:gd name="T0" fmla="*/ 4 w 662"/>
                <a:gd name="T1" fmla="*/ 321 h 612"/>
                <a:gd name="T2" fmla="*/ 78 w 662"/>
                <a:gd name="T3" fmla="*/ 260 h 612"/>
                <a:gd name="T4" fmla="*/ 106 w 662"/>
                <a:gd name="T5" fmla="*/ 190 h 612"/>
                <a:gd name="T6" fmla="*/ 154 w 662"/>
                <a:gd name="T7" fmla="*/ 148 h 612"/>
                <a:gd name="T8" fmla="*/ 178 w 662"/>
                <a:gd name="T9" fmla="*/ 81 h 612"/>
                <a:gd name="T10" fmla="*/ 204 w 662"/>
                <a:gd name="T11" fmla="*/ 90 h 612"/>
                <a:gd name="T12" fmla="*/ 238 w 662"/>
                <a:gd name="T13" fmla="*/ 72 h 612"/>
                <a:gd name="T14" fmla="*/ 247 w 662"/>
                <a:gd name="T15" fmla="*/ 22 h 612"/>
                <a:gd name="T16" fmla="*/ 265 w 662"/>
                <a:gd name="T17" fmla="*/ 4 h 612"/>
                <a:gd name="T18" fmla="*/ 284 w 662"/>
                <a:gd name="T19" fmla="*/ 11 h 612"/>
                <a:gd name="T20" fmla="*/ 284 w 662"/>
                <a:gd name="T21" fmla="*/ 36 h 612"/>
                <a:gd name="T22" fmla="*/ 293 w 662"/>
                <a:gd name="T23" fmla="*/ 84 h 612"/>
                <a:gd name="T24" fmla="*/ 308 w 662"/>
                <a:gd name="T25" fmla="*/ 93 h 612"/>
                <a:gd name="T26" fmla="*/ 349 w 662"/>
                <a:gd name="T27" fmla="*/ 77 h 612"/>
                <a:gd name="T28" fmla="*/ 370 w 662"/>
                <a:gd name="T29" fmla="*/ 51 h 612"/>
                <a:gd name="T30" fmla="*/ 389 w 662"/>
                <a:gd name="T31" fmla="*/ 9 h 612"/>
                <a:gd name="T32" fmla="*/ 473 w 662"/>
                <a:gd name="T33" fmla="*/ 0 h 612"/>
                <a:gd name="T34" fmla="*/ 540 w 662"/>
                <a:gd name="T35" fmla="*/ 7 h 612"/>
                <a:gd name="T36" fmla="*/ 545 w 662"/>
                <a:gd name="T37" fmla="*/ 48 h 612"/>
                <a:gd name="T38" fmla="*/ 553 w 662"/>
                <a:gd name="T39" fmla="*/ 88 h 612"/>
                <a:gd name="T40" fmla="*/ 589 w 662"/>
                <a:gd name="T41" fmla="*/ 103 h 612"/>
                <a:gd name="T42" fmla="*/ 620 w 662"/>
                <a:gd name="T43" fmla="*/ 106 h 612"/>
                <a:gd name="T44" fmla="*/ 632 w 662"/>
                <a:gd name="T45" fmla="*/ 137 h 612"/>
                <a:gd name="T46" fmla="*/ 662 w 662"/>
                <a:gd name="T47" fmla="*/ 148 h 612"/>
                <a:gd name="T48" fmla="*/ 651 w 662"/>
                <a:gd name="T49" fmla="*/ 236 h 612"/>
                <a:gd name="T50" fmla="*/ 619 w 662"/>
                <a:gd name="T51" fmla="*/ 274 h 612"/>
                <a:gd name="T52" fmla="*/ 581 w 662"/>
                <a:gd name="T53" fmla="*/ 297 h 612"/>
                <a:gd name="T54" fmla="*/ 581 w 662"/>
                <a:gd name="T55" fmla="*/ 355 h 612"/>
                <a:gd name="T56" fmla="*/ 604 w 662"/>
                <a:gd name="T57" fmla="*/ 398 h 612"/>
                <a:gd name="T58" fmla="*/ 574 w 662"/>
                <a:gd name="T59" fmla="*/ 409 h 612"/>
                <a:gd name="T60" fmla="*/ 560 w 662"/>
                <a:gd name="T61" fmla="*/ 375 h 612"/>
                <a:gd name="T62" fmla="*/ 546 w 662"/>
                <a:gd name="T63" fmla="*/ 417 h 612"/>
                <a:gd name="T64" fmla="*/ 504 w 662"/>
                <a:gd name="T65" fmla="*/ 467 h 612"/>
                <a:gd name="T66" fmla="*/ 540 w 662"/>
                <a:gd name="T67" fmla="*/ 519 h 612"/>
                <a:gd name="T68" fmla="*/ 562 w 662"/>
                <a:gd name="T69" fmla="*/ 567 h 612"/>
                <a:gd name="T70" fmla="*/ 523 w 662"/>
                <a:gd name="T71" fmla="*/ 583 h 612"/>
                <a:gd name="T72" fmla="*/ 473 w 662"/>
                <a:gd name="T73" fmla="*/ 594 h 612"/>
                <a:gd name="T74" fmla="*/ 440 w 662"/>
                <a:gd name="T75" fmla="*/ 587 h 612"/>
                <a:gd name="T76" fmla="*/ 396 w 662"/>
                <a:gd name="T77" fmla="*/ 612 h 612"/>
                <a:gd name="T78" fmla="*/ 366 w 662"/>
                <a:gd name="T79" fmla="*/ 531 h 612"/>
                <a:gd name="T80" fmla="*/ 402 w 662"/>
                <a:gd name="T81" fmla="*/ 492 h 612"/>
                <a:gd name="T82" fmla="*/ 313 w 662"/>
                <a:gd name="T83" fmla="*/ 473 h 612"/>
                <a:gd name="T84" fmla="*/ 266 w 662"/>
                <a:gd name="T85" fmla="*/ 452 h 612"/>
                <a:gd name="T86" fmla="*/ 240 w 662"/>
                <a:gd name="T87" fmla="*/ 459 h 612"/>
                <a:gd name="T88" fmla="*/ 203 w 662"/>
                <a:gd name="T89" fmla="*/ 427 h 612"/>
                <a:gd name="T90" fmla="*/ 193 w 662"/>
                <a:gd name="T91" fmla="*/ 450 h 612"/>
                <a:gd name="T92" fmla="*/ 170 w 662"/>
                <a:gd name="T93" fmla="*/ 468 h 612"/>
                <a:gd name="T94" fmla="*/ 145 w 662"/>
                <a:gd name="T95" fmla="*/ 471 h 612"/>
                <a:gd name="T96" fmla="*/ 117 w 662"/>
                <a:gd name="T97" fmla="*/ 440 h 612"/>
                <a:gd name="T98" fmla="*/ 61 w 662"/>
                <a:gd name="T99" fmla="*/ 474 h 612"/>
                <a:gd name="T100" fmla="*/ 53 w 662"/>
                <a:gd name="T101" fmla="*/ 372 h 612"/>
                <a:gd name="T102" fmla="*/ 0 w 662"/>
                <a:gd name="T103" fmla="*/ 349 h 612"/>
                <a:gd name="T104" fmla="*/ 4 w 662"/>
                <a:gd name="T105" fmla="*/ 321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62" h="612">
                  <a:moveTo>
                    <a:pt x="4" y="321"/>
                  </a:moveTo>
                  <a:lnTo>
                    <a:pt x="78" y="260"/>
                  </a:lnTo>
                  <a:lnTo>
                    <a:pt x="106" y="190"/>
                  </a:lnTo>
                  <a:lnTo>
                    <a:pt x="154" y="148"/>
                  </a:lnTo>
                  <a:lnTo>
                    <a:pt x="178" y="81"/>
                  </a:lnTo>
                  <a:lnTo>
                    <a:pt x="204" y="90"/>
                  </a:lnTo>
                  <a:lnTo>
                    <a:pt x="238" y="72"/>
                  </a:lnTo>
                  <a:lnTo>
                    <a:pt x="247" y="22"/>
                  </a:lnTo>
                  <a:lnTo>
                    <a:pt x="265" y="4"/>
                  </a:lnTo>
                  <a:lnTo>
                    <a:pt x="284" y="11"/>
                  </a:lnTo>
                  <a:lnTo>
                    <a:pt x="284" y="36"/>
                  </a:lnTo>
                  <a:lnTo>
                    <a:pt x="293" y="84"/>
                  </a:lnTo>
                  <a:lnTo>
                    <a:pt x="308" y="93"/>
                  </a:lnTo>
                  <a:lnTo>
                    <a:pt x="349" y="77"/>
                  </a:lnTo>
                  <a:lnTo>
                    <a:pt x="370" y="51"/>
                  </a:lnTo>
                  <a:lnTo>
                    <a:pt x="389" y="9"/>
                  </a:lnTo>
                  <a:lnTo>
                    <a:pt x="473" y="0"/>
                  </a:lnTo>
                  <a:lnTo>
                    <a:pt x="540" y="7"/>
                  </a:lnTo>
                  <a:lnTo>
                    <a:pt x="545" y="48"/>
                  </a:lnTo>
                  <a:lnTo>
                    <a:pt x="553" y="88"/>
                  </a:lnTo>
                  <a:lnTo>
                    <a:pt x="589" y="103"/>
                  </a:lnTo>
                  <a:lnTo>
                    <a:pt x="620" y="106"/>
                  </a:lnTo>
                  <a:lnTo>
                    <a:pt x="632" y="137"/>
                  </a:lnTo>
                  <a:lnTo>
                    <a:pt x="662" y="148"/>
                  </a:lnTo>
                  <a:lnTo>
                    <a:pt x="651" y="236"/>
                  </a:lnTo>
                  <a:lnTo>
                    <a:pt x="619" y="274"/>
                  </a:lnTo>
                  <a:lnTo>
                    <a:pt x="581" y="297"/>
                  </a:lnTo>
                  <a:lnTo>
                    <a:pt x="581" y="355"/>
                  </a:lnTo>
                  <a:lnTo>
                    <a:pt x="604" y="398"/>
                  </a:lnTo>
                  <a:lnTo>
                    <a:pt x="574" y="409"/>
                  </a:lnTo>
                  <a:lnTo>
                    <a:pt x="560" y="375"/>
                  </a:lnTo>
                  <a:lnTo>
                    <a:pt x="546" y="417"/>
                  </a:lnTo>
                  <a:lnTo>
                    <a:pt x="504" y="467"/>
                  </a:lnTo>
                  <a:lnTo>
                    <a:pt x="540" y="519"/>
                  </a:lnTo>
                  <a:lnTo>
                    <a:pt x="562" y="567"/>
                  </a:lnTo>
                  <a:lnTo>
                    <a:pt x="523" y="583"/>
                  </a:lnTo>
                  <a:lnTo>
                    <a:pt x="473" y="594"/>
                  </a:lnTo>
                  <a:lnTo>
                    <a:pt x="440" y="587"/>
                  </a:lnTo>
                  <a:lnTo>
                    <a:pt x="396" y="612"/>
                  </a:lnTo>
                  <a:lnTo>
                    <a:pt x="366" y="531"/>
                  </a:lnTo>
                  <a:lnTo>
                    <a:pt x="402" y="492"/>
                  </a:lnTo>
                  <a:lnTo>
                    <a:pt x="313" y="473"/>
                  </a:lnTo>
                  <a:lnTo>
                    <a:pt x="266" y="452"/>
                  </a:lnTo>
                  <a:lnTo>
                    <a:pt x="240" y="459"/>
                  </a:lnTo>
                  <a:lnTo>
                    <a:pt x="203" y="427"/>
                  </a:lnTo>
                  <a:lnTo>
                    <a:pt x="193" y="450"/>
                  </a:lnTo>
                  <a:lnTo>
                    <a:pt x="170" y="468"/>
                  </a:lnTo>
                  <a:lnTo>
                    <a:pt x="145" y="471"/>
                  </a:lnTo>
                  <a:lnTo>
                    <a:pt x="117" y="440"/>
                  </a:lnTo>
                  <a:lnTo>
                    <a:pt x="61" y="474"/>
                  </a:lnTo>
                  <a:lnTo>
                    <a:pt x="53" y="372"/>
                  </a:lnTo>
                  <a:lnTo>
                    <a:pt x="0" y="349"/>
                  </a:lnTo>
                  <a:lnTo>
                    <a:pt x="4" y="321"/>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111" name="Freeform 93"/>
            <p:cNvSpPr>
              <a:spLocks/>
            </p:cNvSpPr>
            <p:nvPr/>
          </p:nvSpPr>
          <p:spPr bwMode="auto">
            <a:xfrm>
              <a:off x="1444317" y="2395147"/>
              <a:ext cx="275057" cy="203375"/>
            </a:xfrm>
            <a:custGeom>
              <a:avLst/>
              <a:gdLst>
                <a:gd name="T0" fmla="*/ 40 w 552"/>
                <a:gd name="T1" fmla="*/ 110 h 408"/>
                <a:gd name="T2" fmla="*/ 83 w 552"/>
                <a:gd name="T3" fmla="*/ 107 h 408"/>
                <a:gd name="T4" fmla="*/ 93 w 552"/>
                <a:gd name="T5" fmla="*/ 33 h 408"/>
                <a:gd name="T6" fmla="*/ 253 w 552"/>
                <a:gd name="T7" fmla="*/ 33 h 408"/>
                <a:gd name="T8" fmla="*/ 272 w 552"/>
                <a:gd name="T9" fmla="*/ 0 h 408"/>
                <a:gd name="T10" fmla="*/ 491 w 552"/>
                <a:gd name="T11" fmla="*/ 0 h 408"/>
                <a:gd name="T12" fmla="*/ 544 w 552"/>
                <a:gd name="T13" fmla="*/ 23 h 408"/>
                <a:gd name="T14" fmla="*/ 552 w 552"/>
                <a:gd name="T15" fmla="*/ 125 h 408"/>
                <a:gd name="T16" fmla="*/ 520 w 552"/>
                <a:gd name="T17" fmla="*/ 172 h 408"/>
                <a:gd name="T18" fmla="*/ 450 w 552"/>
                <a:gd name="T19" fmla="*/ 189 h 408"/>
                <a:gd name="T20" fmla="*/ 436 w 552"/>
                <a:gd name="T21" fmla="*/ 189 h 408"/>
                <a:gd name="T22" fmla="*/ 298 w 552"/>
                <a:gd name="T23" fmla="*/ 317 h 408"/>
                <a:gd name="T24" fmla="*/ 257 w 552"/>
                <a:gd name="T25" fmla="*/ 346 h 408"/>
                <a:gd name="T26" fmla="*/ 254 w 552"/>
                <a:gd name="T27" fmla="*/ 395 h 408"/>
                <a:gd name="T28" fmla="*/ 217 w 552"/>
                <a:gd name="T29" fmla="*/ 408 h 408"/>
                <a:gd name="T30" fmla="*/ 112 w 552"/>
                <a:gd name="T31" fmla="*/ 408 h 408"/>
                <a:gd name="T32" fmla="*/ 61 w 552"/>
                <a:gd name="T33" fmla="*/ 377 h 408"/>
                <a:gd name="T34" fmla="*/ 34 w 552"/>
                <a:gd name="T35" fmla="*/ 272 h 408"/>
                <a:gd name="T36" fmla="*/ 0 w 552"/>
                <a:gd name="T37" fmla="*/ 228 h 408"/>
                <a:gd name="T38" fmla="*/ 37 w 552"/>
                <a:gd name="T39" fmla="*/ 201 h 408"/>
                <a:gd name="T40" fmla="*/ 37 w 552"/>
                <a:gd name="T41" fmla="*/ 158 h 408"/>
                <a:gd name="T42" fmla="*/ 61 w 552"/>
                <a:gd name="T43" fmla="*/ 143 h 408"/>
                <a:gd name="T44" fmla="*/ 40 w 552"/>
                <a:gd name="T45" fmla="*/ 11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2" h="408">
                  <a:moveTo>
                    <a:pt x="40" y="110"/>
                  </a:moveTo>
                  <a:lnTo>
                    <a:pt x="83" y="107"/>
                  </a:lnTo>
                  <a:lnTo>
                    <a:pt x="93" y="33"/>
                  </a:lnTo>
                  <a:lnTo>
                    <a:pt x="253" y="33"/>
                  </a:lnTo>
                  <a:lnTo>
                    <a:pt x="272" y="0"/>
                  </a:lnTo>
                  <a:lnTo>
                    <a:pt x="491" y="0"/>
                  </a:lnTo>
                  <a:lnTo>
                    <a:pt x="544" y="23"/>
                  </a:lnTo>
                  <a:lnTo>
                    <a:pt x="552" y="125"/>
                  </a:lnTo>
                  <a:lnTo>
                    <a:pt x="520" y="172"/>
                  </a:lnTo>
                  <a:lnTo>
                    <a:pt x="450" y="189"/>
                  </a:lnTo>
                  <a:lnTo>
                    <a:pt x="436" y="189"/>
                  </a:lnTo>
                  <a:lnTo>
                    <a:pt x="298" y="317"/>
                  </a:lnTo>
                  <a:lnTo>
                    <a:pt x="257" y="346"/>
                  </a:lnTo>
                  <a:lnTo>
                    <a:pt x="254" y="395"/>
                  </a:lnTo>
                  <a:lnTo>
                    <a:pt x="217" y="408"/>
                  </a:lnTo>
                  <a:lnTo>
                    <a:pt x="112" y="408"/>
                  </a:lnTo>
                  <a:lnTo>
                    <a:pt x="61" y="377"/>
                  </a:lnTo>
                  <a:lnTo>
                    <a:pt x="34" y="272"/>
                  </a:lnTo>
                  <a:lnTo>
                    <a:pt x="0" y="228"/>
                  </a:lnTo>
                  <a:lnTo>
                    <a:pt x="37" y="201"/>
                  </a:lnTo>
                  <a:lnTo>
                    <a:pt x="37" y="158"/>
                  </a:lnTo>
                  <a:lnTo>
                    <a:pt x="61" y="143"/>
                  </a:lnTo>
                  <a:lnTo>
                    <a:pt x="40" y="110"/>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112" name="Freeform 87"/>
            <p:cNvSpPr>
              <a:spLocks/>
            </p:cNvSpPr>
            <p:nvPr/>
          </p:nvSpPr>
          <p:spPr bwMode="auto">
            <a:xfrm>
              <a:off x="1300399" y="2215665"/>
              <a:ext cx="279503" cy="293394"/>
            </a:xfrm>
            <a:custGeom>
              <a:avLst/>
              <a:gdLst>
                <a:gd name="T0" fmla="*/ 157 w 561"/>
                <a:gd name="T1" fmla="*/ 131 h 589"/>
                <a:gd name="T2" fmla="*/ 188 w 561"/>
                <a:gd name="T3" fmla="*/ 169 h 589"/>
                <a:gd name="T4" fmla="*/ 349 w 561"/>
                <a:gd name="T5" fmla="*/ 188 h 589"/>
                <a:gd name="T6" fmla="*/ 511 w 561"/>
                <a:gd name="T7" fmla="*/ 223 h 589"/>
                <a:gd name="T8" fmla="*/ 561 w 561"/>
                <a:gd name="T9" fmla="*/ 361 h 589"/>
                <a:gd name="T10" fmla="*/ 544 w 561"/>
                <a:gd name="T11" fmla="*/ 394 h 589"/>
                <a:gd name="T12" fmla="*/ 382 w 561"/>
                <a:gd name="T13" fmla="*/ 394 h 589"/>
                <a:gd name="T14" fmla="*/ 371 w 561"/>
                <a:gd name="T15" fmla="*/ 467 h 589"/>
                <a:gd name="T16" fmla="*/ 331 w 561"/>
                <a:gd name="T17" fmla="*/ 471 h 589"/>
                <a:gd name="T18" fmla="*/ 349 w 561"/>
                <a:gd name="T19" fmla="*/ 503 h 589"/>
                <a:gd name="T20" fmla="*/ 326 w 561"/>
                <a:gd name="T21" fmla="*/ 523 h 589"/>
                <a:gd name="T22" fmla="*/ 326 w 561"/>
                <a:gd name="T23" fmla="*/ 557 h 589"/>
                <a:gd name="T24" fmla="*/ 289 w 561"/>
                <a:gd name="T25" fmla="*/ 589 h 589"/>
                <a:gd name="T26" fmla="*/ 246 w 561"/>
                <a:gd name="T27" fmla="*/ 569 h 589"/>
                <a:gd name="T28" fmla="*/ 174 w 561"/>
                <a:gd name="T29" fmla="*/ 567 h 589"/>
                <a:gd name="T30" fmla="*/ 73 w 561"/>
                <a:gd name="T31" fmla="*/ 573 h 589"/>
                <a:gd name="T32" fmla="*/ 16 w 561"/>
                <a:gd name="T33" fmla="*/ 531 h 589"/>
                <a:gd name="T34" fmla="*/ 8 w 561"/>
                <a:gd name="T35" fmla="*/ 385 h 589"/>
                <a:gd name="T36" fmla="*/ 34 w 561"/>
                <a:gd name="T37" fmla="*/ 372 h 589"/>
                <a:gd name="T38" fmla="*/ 17 w 561"/>
                <a:gd name="T39" fmla="*/ 346 h 589"/>
                <a:gd name="T40" fmla="*/ 17 w 561"/>
                <a:gd name="T41" fmla="*/ 229 h 589"/>
                <a:gd name="T42" fmla="*/ 50 w 561"/>
                <a:gd name="T43" fmla="*/ 193 h 589"/>
                <a:gd name="T44" fmla="*/ 0 w 561"/>
                <a:gd name="T45" fmla="*/ 106 h 589"/>
                <a:gd name="T46" fmla="*/ 0 w 561"/>
                <a:gd name="T47" fmla="*/ 23 h 589"/>
                <a:gd name="T48" fmla="*/ 27 w 561"/>
                <a:gd name="T49" fmla="*/ 0 h 589"/>
                <a:gd name="T50" fmla="*/ 154 w 561"/>
                <a:gd name="T51" fmla="*/ 0 h 589"/>
                <a:gd name="T52" fmla="*/ 157 w 561"/>
                <a:gd name="T53" fmla="*/ 131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1" h="589">
                  <a:moveTo>
                    <a:pt x="157" y="131"/>
                  </a:moveTo>
                  <a:lnTo>
                    <a:pt x="188" y="169"/>
                  </a:lnTo>
                  <a:lnTo>
                    <a:pt x="349" y="188"/>
                  </a:lnTo>
                  <a:lnTo>
                    <a:pt x="511" y="223"/>
                  </a:lnTo>
                  <a:lnTo>
                    <a:pt x="561" y="361"/>
                  </a:lnTo>
                  <a:lnTo>
                    <a:pt x="544" y="394"/>
                  </a:lnTo>
                  <a:lnTo>
                    <a:pt x="382" y="394"/>
                  </a:lnTo>
                  <a:lnTo>
                    <a:pt x="371" y="467"/>
                  </a:lnTo>
                  <a:lnTo>
                    <a:pt x="331" y="471"/>
                  </a:lnTo>
                  <a:lnTo>
                    <a:pt x="349" y="503"/>
                  </a:lnTo>
                  <a:lnTo>
                    <a:pt x="326" y="523"/>
                  </a:lnTo>
                  <a:lnTo>
                    <a:pt x="326" y="557"/>
                  </a:lnTo>
                  <a:lnTo>
                    <a:pt x="289" y="589"/>
                  </a:lnTo>
                  <a:lnTo>
                    <a:pt x="246" y="569"/>
                  </a:lnTo>
                  <a:lnTo>
                    <a:pt x="174" y="567"/>
                  </a:lnTo>
                  <a:lnTo>
                    <a:pt x="73" y="573"/>
                  </a:lnTo>
                  <a:lnTo>
                    <a:pt x="16" y="531"/>
                  </a:lnTo>
                  <a:lnTo>
                    <a:pt x="8" y="385"/>
                  </a:lnTo>
                  <a:lnTo>
                    <a:pt x="34" y="372"/>
                  </a:lnTo>
                  <a:lnTo>
                    <a:pt x="17" y="346"/>
                  </a:lnTo>
                  <a:lnTo>
                    <a:pt x="17" y="229"/>
                  </a:lnTo>
                  <a:lnTo>
                    <a:pt x="50" y="193"/>
                  </a:lnTo>
                  <a:lnTo>
                    <a:pt x="0" y="106"/>
                  </a:lnTo>
                  <a:lnTo>
                    <a:pt x="0" y="23"/>
                  </a:lnTo>
                  <a:lnTo>
                    <a:pt x="27" y="0"/>
                  </a:lnTo>
                  <a:lnTo>
                    <a:pt x="154" y="0"/>
                  </a:lnTo>
                  <a:lnTo>
                    <a:pt x="157" y="131"/>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113" name="Freeform 95"/>
            <p:cNvSpPr>
              <a:spLocks/>
            </p:cNvSpPr>
            <p:nvPr/>
          </p:nvSpPr>
          <p:spPr bwMode="auto">
            <a:xfrm>
              <a:off x="1539337" y="1936719"/>
              <a:ext cx="265055" cy="458428"/>
            </a:xfrm>
            <a:custGeom>
              <a:avLst/>
              <a:gdLst>
                <a:gd name="T0" fmla="*/ 41 w 532"/>
                <a:gd name="T1" fmla="*/ 199 h 921"/>
                <a:gd name="T2" fmla="*/ 68 w 532"/>
                <a:gd name="T3" fmla="*/ 222 h 921"/>
                <a:gd name="T4" fmla="*/ 101 w 532"/>
                <a:gd name="T5" fmla="*/ 213 h 921"/>
                <a:gd name="T6" fmla="*/ 127 w 532"/>
                <a:gd name="T7" fmla="*/ 203 h 921"/>
                <a:gd name="T8" fmla="*/ 154 w 532"/>
                <a:gd name="T9" fmla="*/ 200 h 921"/>
                <a:gd name="T10" fmla="*/ 181 w 532"/>
                <a:gd name="T11" fmla="*/ 186 h 921"/>
                <a:gd name="T12" fmla="*/ 196 w 532"/>
                <a:gd name="T13" fmla="*/ 161 h 921"/>
                <a:gd name="T14" fmla="*/ 194 w 532"/>
                <a:gd name="T15" fmla="*/ 133 h 921"/>
                <a:gd name="T16" fmla="*/ 156 w 532"/>
                <a:gd name="T17" fmla="*/ 109 h 921"/>
                <a:gd name="T18" fmla="*/ 157 w 532"/>
                <a:gd name="T19" fmla="*/ 89 h 921"/>
                <a:gd name="T20" fmla="*/ 175 w 532"/>
                <a:gd name="T21" fmla="*/ 69 h 921"/>
                <a:gd name="T22" fmla="*/ 215 w 532"/>
                <a:gd name="T23" fmla="*/ 54 h 921"/>
                <a:gd name="T24" fmla="*/ 240 w 532"/>
                <a:gd name="T25" fmla="*/ 48 h 921"/>
                <a:gd name="T26" fmla="*/ 265 w 532"/>
                <a:gd name="T27" fmla="*/ 69 h 921"/>
                <a:gd name="T28" fmla="*/ 290 w 532"/>
                <a:gd name="T29" fmla="*/ 48 h 921"/>
                <a:gd name="T30" fmla="*/ 316 w 532"/>
                <a:gd name="T31" fmla="*/ 28 h 921"/>
                <a:gd name="T32" fmla="*/ 366 w 532"/>
                <a:gd name="T33" fmla="*/ 0 h 921"/>
                <a:gd name="T34" fmla="*/ 406 w 532"/>
                <a:gd name="T35" fmla="*/ 1 h 921"/>
                <a:gd name="T36" fmla="*/ 444 w 532"/>
                <a:gd name="T37" fmla="*/ 11 h 921"/>
                <a:gd name="T38" fmla="*/ 461 w 532"/>
                <a:gd name="T39" fmla="*/ 35 h 921"/>
                <a:gd name="T40" fmla="*/ 484 w 532"/>
                <a:gd name="T41" fmla="*/ 81 h 921"/>
                <a:gd name="T42" fmla="*/ 487 w 532"/>
                <a:gd name="T43" fmla="*/ 102 h 921"/>
                <a:gd name="T44" fmla="*/ 476 w 532"/>
                <a:gd name="T45" fmla="*/ 134 h 921"/>
                <a:gd name="T46" fmla="*/ 434 w 532"/>
                <a:gd name="T47" fmla="*/ 141 h 921"/>
                <a:gd name="T48" fmla="*/ 422 w 532"/>
                <a:gd name="T49" fmla="*/ 153 h 921"/>
                <a:gd name="T50" fmla="*/ 430 w 532"/>
                <a:gd name="T51" fmla="*/ 167 h 921"/>
                <a:gd name="T52" fmla="*/ 502 w 532"/>
                <a:gd name="T53" fmla="*/ 182 h 921"/>
                <a:gd name="T54" fmla="*/ 516 w 532"/>
                <a:gd name="T55" fmla="*/ 221 h 921"/>
                <a:gd name="T56" fmla="*/ 511 w 532"/>
                <a:gd name="T57" fmla="*/ 255 h 921"/>
                <a:gd name="T58" fmla="*/ 532 w 532"/>
                <a:gd name="T59" fmla="*/ 291 h 921"/>
                <a:gd name="T60" fmla="*/ 457 w 532"/>
                <a:gd name="T61" fmla="*/ 329 h 921"/>
                <a:gd name="T62" fmla="*/ 451 w 532"/>
                <a:gd name="T63" fmla="*/ 355 h 921"/>
                <a:gd name="T64" fmla="*/ 474 w 532"/>
                <a:gd name="T65" fmla="*/ 393 h 921"/>
                <a:gd name="T66" fmla="*/ 476 w 532"/>
                <a:gd name="T67" fmla="*/ 444 h 921"/>
                <a:gd name="T68" fmla="*/ 443 w 532"/>
                <a:gd name="T69" fmla="*/ 474 h 921"/>
                <a:gd name="T70" fmla="*/ 445 w 532"/>
                <a:gd name="T71" fmla="*/ 503 h 921"/>
                <a:gd name="T72" fmla="*/ 469 w 532"/>
                <a:gd name="T73" fmla="*/ 538 h 921"/>
                <a:gd name="T74" fmla="*/ 479 w 532"/>
                <a:gd name="T75" fmla="*/ 564 h 921"/>
                <a:gd name="T76" fmla="*/ 474 w 532"/>
                <a:gd name="T77" fmla="*/ 593 h 921"/>
                <a:gd name="T78" fmla="*/ 478 w 532"/>
                <a:gd name="T79" fmla="*/ 653 h 921"/>
                <a:gd name="T80" fmla="*/ 451 w 532"/>
                <a:gd name="T81" fmla="*/ 723 h 921"/>
                <a:gd name="T82" fmla="*/ 403 w 532"/>
                <a:gd name="T83" fmla="*/ 767 h 921"/>
                <a:gd name="T84" fmla="*/ 384 w 532"/>
                <a:gd name="T85" fmla="*/ 822 h 921"/>
                <a:gd name="T86" fmla="*/ 307 w 532"/>
                <a:gd name="T87" fmla="*/ 894 h 921"/>
                <a:gd name="T88" fmla="*/ 300 w 532"/>
                <a:gd name="T89" fmla="*/ 921 h 921"/>
                <a:gd name="T90" fmla="*/ 79 w 532"/>
                <a:gd name="T91" fmla="*/ 921 h 921"/>
                <a:gd name="T92" fmla="*/ 32 w 532"/>
                <a:gd name="T93" fmla="*/ 785 h 921"/>
                <a:gd name="T94" fmla="*/ 96 w 532"/>
                <a:gd name="T95" fmla="*/ 727 h 921"/>
                <a:gd name="T96" fmla="*/ 58 w 532"/>
                <a:gd name="T97" fmla="*/ 618 h 921"/>
                <a:gd name="T98" fmla="*/ 3 w 532"/>
                <a:gd name="T99" fmla="*/ 573 h 921"/>
                <a:gd name="T100" fmla="*/ 13 w 532"/>
                <a:gd name="T101" fmla="*/ 391 h 921"/>
                <a:gd name="T102" fmla="*/ 0 w 532"/>
                <a:gd name="T103" fmla="*/ 291 h 921"/>
                <a:gd name="T104" fmla="*/ 26 w 532"/>
                <a:gd name="T105" fmla="*/ 237 h 921"/>
                <a:gd name="T106" fmla="*/ 41 w 532"/>
                <a:gd name="T107" fmla="*/ 199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32" h="921">
                  <a:moveTo>
                    <a:pt x="41" y="199"/>
                  </a:moveTo>
                  <a:lnTo>
                    <a:pt x="68" y="222"/>
                  </a:lnTo>
                  <a:lnTo>
                    <a:pt x="101" y="213"/>
                  </a:lnTo>
                  <a:lnTo>
                    <a:pt x="127" y="203"/>
                  </a:lnTo>
                  <a:lnTo>
                    <a:pt x="154" y="200"/>
                  </a:lnTo>
                  <a:lnTo>
                    <a:pt x="181" y="186"/>
                  </a:lnTo>
                  <a:lnTo>
                    <a:pt x="196" y="161"/>
                  </a:lnTo>
                  <a:lnTo>
                    <a:pt x="194" y="133"/>
                  </a:lnTo>
                  <a:lnTo>
                    <a:pt x="156" y="109"/>
                  </a:lnTo>
                  <a:lnTo>
                    <a:pt x="157" y="89"/>
                  </a:lnTo>
                  <a:lnTo>
                    <a:pt x="175" y="69"/>
                  </a:lnTo>
                  <a:lnTo>
                    <a:pt x="215" y="54"/>
                  </a:lnTo>
                  <a:lnTo>
                    <a:pt x="240" y="48"/>
                  </a:lnTo>
                  <a:lnTo>
                    <a:pt x="265" y="69"/>
                  </a:lnTo>
                  <a:lnTo>
                    <a:pt x="290" y="48"/>
                  </a:lnTo>
                  <a:lnTo>
                    <a:pt x="316" y="28"/>
                  </a:lnTo>
                  <a:lnTo>
                    <a:pt x="366" y="0"/>
                  </a:lnTo>
                  <a:lnTo>
                    <a:pt x="406" y="1"/>
                  </a:lnTo>
                  <a:lnTo>
                    <a:pt x="444" y="11"/>
                  </a:lnTo>
                  <a:lnTo>
                    <a:pt x="461" y="35"/>
                  </a:lnTo>
                  <a:lnTo>
                    <a:pt x="484" y="81"/>
                  </a:lnTo>
                  <a:lnTo>
                    <a:pt x="487" y="102"/>
                  </a:lnTo>
                  <a:lnTo>
                    <a:pt x="476" y="134"/>
                  </a:lnTo>
                  <a:lnTo>
                    <a:pt x="434" y="141"/>
                  </a:lnTo>
                  <a:lnTo>
                    <a:pt x="422" y="153"/>
                  </a:lnTo>
                  <a:lnTo>
                    <a:pt x="430" y="167"/>
                  </a:lnTo>
                  <a:lnTo>
                    <a:pt x="502" y="182"/>
                  </a:lnTo>
                  <a:lnTo>
                    <a:pt x="516" y="221"/>
                  </a:lnTo>
                  <a:lnTo>
                    <a:pt x="511" y="255"/>
                  </a:lnTo>
                  <a:lnTo>
                    <a:pt x="532" y="291"/>
                  </a:lnTo>
                  <a:lnTo>
                    <a:pt x="457" y="329"/>
                  </a:lnTo>
                  <a:lnTo>
                    <a:pt x="451" y="355"/>
                  </a:lnTo>
                  <a:lnTo>
                    <a:pt x="474" y="393"/>
                  </a:lnTo>
                  <a:lnTo>
                    <a:pt x="476" y="444"/>
                  </a:lnTo>
                  <a:lnTo>
                    <a:pt x="443" y="474"/>
                  </a:lnTo>
                  <a:lnTo>
                    <a:pt x="445" y="503"/>
                  </a:lnTo>
                  <a:lnTo>
                    <a:pt x="469" y="538"/>
                  </a:lnTo>
                  <a:lnTo>
                    <a:pt x="479" y="564"/>
                  </a:lnTo>
                  <a:lnTo>
                    <a:pt x="474" y="593"/>
                  </a:lnTo>
                  <a:lnTo>
                    <a:pt x="478" y="653"/>
                  </a:lnTo>
                  <a:lnTo>
                    <a:pt x="451" y="723"/>
                  </a:lnTo>
                  <a:lnTo>
                    <a:pt x="403" y="767"/>
                  </a:lnTo>
                  <a:lnTo>
                    <a:pt x="384" y="822"/>
                  </a:lnTo>
                  <a:lnTo>
                    <a:pt x="307" y="894"/>
                  </a:lnTo>
                  <a:lnTo>
                    <a:pt x="300" y="921"/>
                  </a:lnTo>
                  <a:lnTo>
                    <a:pt x="79" y="921"/>
                  </a:lnTo>
                  <a:lnTo>
                    <a:pt x="32" y="785"/>
                  </a:lnTo>
                  <a:lnTo>
                    <a:pt x="96" y="727"/>
                  </a:lnTo>
                  <a:lnTo>
                    <a:pt x="58" y="618"/>
                  </a:lnTo>
                  <a:lnTo>
                    <a:pt x="3" y="573"/>
                  </a:lnTo>
                  <a:lnTo>
                    <a:pt x="13" y="391"/>
                  </a:lnTo>
                  <a:lnTo>
                    <a:pt x="0" y="291"/>
                  </a:lnTo>
                  <a:lnTo>
                    <a:pt x="26" y="237"/>
                  </a:lnTo>
                  <a:lnTo>
                    <a:pt x="41" y="199"/>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114" name="Freeform 97"/>
            <p:cNvSpPr>
              <a:spLocks/>
            </p:cNvSpPr>
            <p:nvPr/>
          </p:nvSpPr>
          <p:spPr bwMode="auto">
            <a:xfrm>
              <a:off x="1375970" y="1981172"/>
              <a:ext cx="210043" cy="346183"/>
            </a:xfrm>
            <a:custGeom>
              <a:avLst/>
              <a:gdLst>
                <a:gd name="T0" fmla="*/ 40 w 422"/>
                <a:gd name="T1" fmla="*/ 436 h 696"/>
                <a:gd name="T2" fmla="*/ 8 w 422"/>
                <a:gd name="T3" fmla="*/ 388 h 696"/>
                <a:gd name="T4" fmla="*/ 27 w 422"/>
                <a:gd name="T5" fmla="*/ 350 h 696"/>
                <a:gd name="T6" fmla="*/ 72 w 422"/>
                <a:gd name="T7" fmla="*/ 334 h 696"/>
                <a:gd name="T8" fmla="*/ 69 w 422"/>
                <a:gd name="T9" fmla="*/ 103 h 696"/>
                <a:gd name="T10" fmla="*/ 114 w 422"/>
                <a:gd name="T11" fmla="*/ 46 h 696"/>
                <a:gd name="T12" fmla="*/ 150 w 422"/>
                <a:gd name="T13" fmla="*/ 19 h 696"/>
                <a:gd name="T14" fmla="*/ 187 w 422"/>
                <a:gd name="T15" fmla="*/ 11 h 696"/>
                <a:gd name="T16" fmla="*/ 245 w 422"/>
                <a:gd name="T17" fmla="*/ 0 h 696"/>
                <a:gd name="T18" fmla="*/ 278 w 422"/>
                <a:gd name="T19" fmla="*/ 74 h 696"/>
                <a:gd name="T20" fmla="*/ 309 w 422"/>
                <a:gd name="T21" fmla="*/ 61 h 696"/>
                <a:gd name="T22" fmla="*/ 369 w 422"/>
                <a:gd name="T23" fmla="*/ 110 h 696"/>
                <a:gd name="T24" fmla="*/ 326 w 422"/>
                <a:gd name="T25" fmla="*/ 201 h 696"/>
                <a:gd name="T26" fmla="*/ 341 w 422"/>
                <a:gd name="T27" fmla="*/ 300 h 696"/>
                <a:gd name="T28" fmla="*/ 330 w 422"/>
                <a:gd name="T29" fmla="*/ 486 h 696"/>
                <a:gd name="T30" fmla="*/ 382 w 422"/>
                <a:gd name="T31" fmla="*/ 524 h 696"/>
                <a:gd name="T32" fmla="*/ 422 w 422"/>
                <a:gd name="T33" fmla="*/ 636 h 696"/>
                <a:gd name="T34" fmla="*/ 360 w 422"/>
                <a:gd name="T35" fmla="*/ 696 h 696"/>
                <a:gd name="T36" fmla="*/ 192 w 422"/>
                <a:gd name="T37" fmla="*/ 657 h 696"/>
                <a:gd name="T38" fmla="*/ 35 w 422"/>
                <a:gd name="T39" fmla="*/ 640 h 696"/>
                <a:gd name="T40" fmla="*/ 5 w 422"/>
                <a:gd name="T41" fmla="*/ 603 h 696"/>
                <a:gd name="T42" fmla="*/ 0 w 422"/>
                <a:gd name="T43" fmla="*/ 471 h 696"/>
                <a:gd name="T44" fmla="*/ 40 w 422"/>
                <a:gd name="T45" fmla="*/ 436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2" h="696">
                  <a:moveTo>
                    <a:pt x="40" y="436"/>
                  </a:moveTo>
                  <a:lnTo>
                    <a:pt x="8" y="388"/>
                  </a:lnTo>
                  <a:lnTo>
                    <a:pt x="27" y="350"/>
                  </a:lnTo>
                  <a:lnTo>
                    <a:pt x="72" y="334"/>
                  </a:lnTo>
                  <a:lnTo>
                    <a:pt x="69" y="103"/>
                  </a:lnTo>
                  <a:lnTo>
                    <a:pt x="114" y="46"/>
                  </a:lnTo>
                  <a:lnTo>
                    <a:pt x="150" y="19"/>
                  </a:lnTo>
                  <a:lnTo>
                    <a:pt x="187" y="11"/>
                  </a:lnTo>
                  <a:lnTo>
                    <a:pt x="245" y="0"/>
                  </a:lnTo>
                  <a:lnTo>
                    <a:pt x="278" y="74"/>
                  </a:lnTo>
                  <a:lnTo>
                    <a:pt x="309" y="61"/>
                  </a:lnTo>
                  <a:lnTo>
                    <a:pt x="369" y="110"/>
                  </a:lnTo>
                  <a:lnTo>
                    <a:pt x="326" y="201"/>
                  </a:lnTo>
                  <a:lnTo>
                    <a:pt x="341" y="300"/>
                  </a:lnTo>
                  <a:lnTo>
                    <a:pt x="330" y="486"/>
                  </a:lnTo>
                  <a:lnTo>
                    <a:pt x="382" y="524"/>
                  </a:lnTo>
                  <a:lnTo>
                    <a:pt x="422" y="636"/>
                  </a:lnTo>
                  <a:lnTo>
                    <a:pt x="360" y="696"/>
                  </a:lnTo>
                  <a:lnTo>
                    <a:pt x="192" y="657"/>
                  </a:lnTo>
                  <a:lnTo>
                    <a:pt x="35" y="640"/>
                  </a:lnTo>
                  <a:lnTo>
                    <a:pt x="5" y="603"/>
                  </a:lnTo>
                  <a:lnTo>
                    <a:pt x="0" y="471"/>
                  </a:lnTo>
                  <a:lnTo>
                    <a:pt x="40" y="436"/>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grpSp>
      <p:sp>
        <p:nvSpPr>
          <p:cNvPr id="132" name="131 CuadroTexto"/>
          <p:cNvSpPr txBox="1"/>
          <p:nvPr/>
        </p:nvSpPr>
        <p:spPr>
          <a:xfrm rot="16200000">
            <a:off x="8431549" y="3909634"/>
            <a:ext cx="2521538" cy="261610"/>
          </a:xfrm>
          <a:prstGeom prst="rect">
            <a:avLst/>
          </a:prstGeom>
          <a:noFill/>
        </p:spPr>
        <p:txBody>
          <a:bodyPr wrap="square" lIns="36000" rIns="36000" rtlCol="0" anchor="ctr">
            <a:spAutoFit/>
          </a:bodyPr>
          <a:lstStyle/>
          <a:p>
            <a:pPr algn="l"/>
            <a:r>
              <a:rPr lang="es-ES" sz="1100" dirty="0" smtClean="0">
                <a:latin typeface="Calibri" pitchFamily="34" charset="0"/>
                <a:cs typeface="Calibri" pitchFamily="34" charset="0"/>
              </a:rPr>
              <a:t>BASE Total muestra: 404 CASOS</a:t>
            </a:r>
            <a:endParaRPr lang="es-ES" sz="1100" dirty="0">
              <a:latin typeface="Calibri" pitchFamily="34" charset="0"/>
              <a:cs typeface="Calibri" pitchFamily="34" charset="0"/>
            </a:endParaRPr>
          </a:p>
        </p:txBody>
      </p:sp>
    </p:spTree>
    <p:extLst>
      <p:ext uri="{BB962C8B-B14F-4D97-AF65-F5344CB8AC3E}">
        <p14:creationId xmlns:p14="http://schemas.microsoft.com/office/powerpoint/2010/main" xmlns="" val="3905612775"/>
      </p:ext>
    </p:extLst>
  </p:cSld>
  <p:clrMapOvr>
    <a:masterClrMapping/>
  </p:clrMapOvr>
  <p:transition>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 Grupo"/>
          <p:cNvGrpSpPr/>
          <p:nvPr/>
        </p:nvGrpSpPr>
        <p:grpSpPr>
          <a:xfrm>
            <a:off x="3845896" y="1981609"/>
            <a:ext cx="5715618" cy="4183695"/>
            <a:chOff x="3845895" y="1981609"/>
            <a:chExt cx="5892413" cy="4354870"/>
          </a:xfrm>
        </p:grpSpPr>
        <p:sp>
          <p:nvSpPr>
            <p:cNvPr id="142" name="141 Rectángulo"/>
            <p:cNvSpPr/>
            <p:nvPr/>
          </p:nvSpPr>
          <p:spPr bwMode="auto">
            <a:xfrm>
              <a:off x="3845895" y="1981609"/>
              <a:ext cx="936000" cy="4354870"/>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143" name="142 Rectángulo"/>
            <p:cNvSpPr/>
            <p:nvPr/>
          </p:nvSpPr>
          <p:spPr bwMode="auto">
            <a:xfrm>
              <a:off x="4837178" y="1981609"/>
              <a:ext cx="936000" cy="4354870"/>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144" name="143 Rectángulo"/>
            <p:cNvSpPr/>
            <p:nvPr/>
          </p:nvSpPr>
          <p:spPr bwMode="auto">
            <a:xfrm>
              <a:off x="5828461" y="1981609"/>
              <a:ext cx="936000" cy="4354870"/>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145" name="144 Rectángulo"/>
            <p:cNvSpPr/>
            <p:nvPr/>
          </p:nvSpPr>
          <p:spPr bwMode="auto">
            <a:xfrm>
              <a:off x="6819744" y="1981609"/>
              <a:ext cx="936000" cy="4354870"/>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146" name="145 Rectángulo"/>
            <p:cNvSpPr/>
            <p:nvPr/>
          </p:nvSpPr>
          <p:spPr bwMode="auto">
            <a:xfrm>
              <a:off x="7811027" y="1981609"/>
              <a:ext cx="936000" cy="4354870"/>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147" name="146 Rectángulo"/>
            <p:cNvSpPr/>
            <p:nvPr/>
          </p:nvSpPr>
          <p:spPr bwMode="auto">
            <a:xfrm>
              <a:off x="8802308" y="1981609"/>
              <a:ext cx="936000" cy="4354870"/>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grpSp>
      <p:graphicFrame>
        <p:nvGraphicFramePr>
          <p:cNvPr id="18" name="17 Gráfico"/>
          <p:cNvGraphicFramePr/>
          <p:nvPr>
            <p:extLst>
              <p:ext uri="{D42A27DB-BD31-4B8C-83A1-F6EECF244321}">
                <p14:modId xmlns:p14="http://schemas.microsoft.com/office/powerpoint/2010/main" xmlns="" val="917074022"/>
              </p:ext>
            </p:extLst>
          </p:nvPr>
        </p:nvGraphicFramePr>
        <p:xfrm>
          <a:off x="3368824" y="1651000"/>
          <a:ext cx="6369484" cy="3795726"/>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3"/>
          <p:cNvSpPr>
            <a:spLocks noChangeArrowheads="1"/>
          </p:cNvSpPr>
          <p:nvPr/>
        </p:nvSpPr>
        <p:spPr bwMode="auto">
          <a:xfrm>
            <a:off x="36513" y="35999"/>
            <a:ext cx="8516887" cy="648000"/>
          </a:xfrm>
          <a:prstGeom prst="rect">
            <a:avLst/>
          </a:prstGeom>
          <a:solidFill>
            <a:schemeClr val="accent4"/>
          </a:solidFill>
          <a:ln>
            <a:noFill/>
          </a:ln>
          <a:effectLst/>
          <a:extLst/>
        </p:spPr>
        <p:txBody>
          <a:bodyPr wrap="square" lIns="0" tIns="0" rIns="0" bIns="0" anchor="ctr">
            <a:spAutoFit/>
          </a:bodyPr>
          <a:lstStyle/>
          <a:p>
            <a:endParaRPr lang="es-ES"/>
          </a:p>
        </p:txBody>
      </p:sp>
      <p:sp>
        <p:nvSpPr>
          <p:cNvPr id="4" name="3 Marcador de número de diapositiva"/>
          <p:cNvSpPr>
            <a:spLocks noGrp="1"/>
          </p:cNvSpPr>
          <p:nvPr>
            <p:ph type="sldNum" sz="quarter" idx="10"/>
          </p:nvPr>
        </p:nvSpPr>
        <p:spPr/>
        <p:txBody>
          <a:bodyPr/>
          <a:lstStyle/>
          <a:p>
            <a:r>
              <a:rPr lang="en-US" smtClean="0"/>
              <a:t>-</a:t>
            </a:r>
            <a:fld id="{41B2AE44-E9C6-4EAB-BC73-5008DB342051}" type="slidenum">
              <a:rPr lang="en-US" smtClean="0"/>
              <a:pPr/>
              <a:t>33</a:t>
            </a:fld>
            <a:r>
              <a:rPr lang="en-US" smtClean="0"/>
              <a:t>-</a:t>
            </a:r>
            <a:endParaRPr lang="en-US"/>
          </a:p>
        </p:txBody>
      </p:sp>
      <p:sp>
        <p:nvSpPr>
          <p:cNvPr id="6" name="5 CuadroTexto"/>
          <p:cNvSpPr txBox="1"/>
          <p:nvPr/>
        </p:nvSpPr>
        <p:spPr>
          <a:xfrm>
            <a:off x="56456" y="170534"/>
            <a:ext cx="7776864" cy="400110"/>
          </a:xfrm>
          <a:prstGeom prst="rect">
            <a:avLst/>
          </a:prstGeom>
          <a:noFill/>
        </p:spPr>
        <p:txBody>
          <a:bodyPr wrap="square" rtlCol="0">
            <a:spAutoFit/>
          </a:bodyPr>
          <a:lstStyle/>
          <a:p>
            <a:pPr algn="l"/>
            <a:r>
              <a:rPr lang="es-ES" sz="2000" dirty="0">
                <a:ln>
                  <a:solidFill>
                    <a:schemeClr val="bg1"/>
                  </a:solidFill>
                </a:ln>
                <a:solidFill>
                  <a:schemeClr val="bg1"/>
                </a:solidFill>
                <a:latin typeface="Calibri" pitchFamily="34" charset="0"/>
                <a:cs typeface="Calibri" pitchFamily="34" charset="0"/>
              </a:rPr>
              <a:t>SEGURIDAD </a:t>
            </a:r>
            <a:r>
              <a:rPr lang="es-ES" sz="2000" dirty="0" smtClean="0">
                <a:ln>
                  <a:solidFill>
                    <a:schemeClr val="bg1"/>
                  </a:solidFill>
                </a:ln>
                <a:solidFill>
                  <a:schemeClr val="bg1"/>
                </a:solidFill>
                <a:latin typeface="Calibri" pitchFamily="34" charset="0"/>
                <a:cs typeface="Calibri" pitchFamily="34" charset="0"/>
              </a:rPr>
              <a:t>CIUDADANA </a:t>
            </a:r>
            <a:r>
              <a:rPr lang="es-ES" sz="2000" dirty="0">
                <a:ln>
                  <a:solidFill>
                    <a:schemeClr val="bg1"/>
                  </a:solidFill>
                </a:ln>
                <a:solidFill>
                  <a:schemeClr val="bg1"/>
                </a:solidFill>
                <a:latin typeface="Calibri" pitchFamily="34" charset="0"/>
                <a:cs typeface="Calibri" pitchFamily="34" charset="0"/>
              </a:rPr>
              <a:t>EN LAS </a:t>
            </a:r>
            <a:r>
              <a:rPr lang="es-ES" sz="2000" dirty="0" smtClean="0">
                <a:ln>
                  <a:solidFill>
                    <a:schemeClr val="bg1"/>
                  </a:solidFill>
                </a:ln>
                <a:solidFill>
                  <a:schemeClr val="bg1"/>
                </a:solidFill>
                <a:latin typeface="Calibri" pitchFamily="34" charset="0"/>
                <a:cs typeface="Calibri" pitchFamily="34" charset="0"/>
              </a:rPr>
              <a:t>INFRAESTRUCTURAS </a:t>
            </a:r>
            <a:r>
              <a:rPr lang="es-ES" sz="2000" dirty="0">
                <a:ln>
                  <a:solidFill>
                    <a:schemeClr val="bg1"/>
                  </a:solidFill>
                </a:ln>
                <a:solidFill>
                  <a:schemeClr val="bg1"/>
                </a:solidFill>
                <a:latin typeface="Calibri" pitchFamily="34" charset="0"/>
                <a:cs typeface="Calibri" pitchFamily="34" charset="0"/>
              </a:rPr>
              <a:t>DE TRANSPORTE</a:t>
            </a:r>
          </a:p>
        </p:txBody>
      </p:sp>
      <p:sp>
        <p:nvSpPr>
          <p:cNvPr id="8" name="7 CuadroTexto"/>
          <p:cNvSpPr txBox="1"/>
          <p:nvPr/>
        </p:nvSpPr>
        <p:spPr>
          <a:xfrm>
            <a:off x="56456" y="836712"/>
            <a:ext cx="8640960" cy="646331"/>
          </a:xfrm>
          <a:prstGeom prst="rect">
            <a:avLst/>
          </a:prstGeom>
          <a:noFill/>
          <a:ln>
            <a:noFill/>
          </a:ln>
        </p:spPr>
        <p:txBody>
          <a:bodyPr wrap="square" rtlCol="0">
            <a:spAutoFit/>
          </a:bodyPr>
          <a:lstStyle>
            <a:defPPr>
              <a:defRPr lang="es-ES_tradnl"/>
            </a:defPPr>
            <a:lvl1pPr algn="l">
              <a:spcBef>
                <a:spcPts val="0"/>
              </a:spcBef>
              <a:defRPr sz="2000" b="1">
                <a:solidFill>
                  <a:schemeClr val="bg1">
                    <a:lumMod val="50000"/>
                  </a:schemeClr>
                </a:solidFill>
                <a:latin typeface="Calibri" pitchFamily="34" charset="0"/>
                <a:cs typeface="Calibri" pitchFamily="34" charset="0"/>
              </a:defRPr>
            </a:lvl1pPr>
          </a:lstStyle>
          <a:p>
            <a:r>
              <a:rPr lang="es-ES" dirty="0">
                <a:solidFill>
                  <a:schemeClr val="accent4">
                    <a:lumMod val="75000"/>
                  </a:schemeClr>
                </a:solidFill>
              </a:rPr>
              <a:t>Índice de seguridad</a:t>
            </a:r>
            <a:r>
              <a:rPr lang="es-ES" dirty="0"/>
              <a:t/>
            </a:r>
            <a:br>
              <a:rPr lang="es-ES" dirty="0"/>
            </a:br>
            <a:r>
              <a:rPr lang="es-ES" sz="1600" i="1" dirty="0" smtClean="0">
                <a:solidFill>
                  <a:schemeClr val="bg1">
                    <a:lumMod val="65000"/>
                  </a:schemeClr>
                </a:solidFill>
              </a:rPr>
              <a:t>Por Comunidad autónoma</a:t>
            </a:r>
            <a:endParaRPr lang="es-ES" sz="1600" i="1" dirty="0">
              <a:solidFill>
                <a:schemeClr val="bg1">
                  <a:lumMod val="65000"/>
                </a:schemeClr>
              </a:solidFill>
            </a:endParaRPr>
          </a:p>
        </p:txBody>
      </p:sp>
      <p:sp>
        <p:nvSpPr>
          <p:cNvPr id="129" name="128 Rectángulo"/>
          <p:cNvSpPr/>
          <p:nvPr/>
        </p:nvSpPr>
        <p:spPr>
          <a:xfrm>
            <a:off x="3818978" y="1540271"/>
            <a:ext cx="2265428" cy="400110"/>
          </a:xfrm>
          <a:prstGeom prst="rect">
            <a:avLst/>
          </a:prstGeom>
        </p:spPr>
        <p:txBody>
          <a:bodyPr wrap="none">
            <a:spAutoFit/>
          </a:bodyPr>
          <a:lstStyle/>
          <a:p>
            <a:pPr algn="l"/>
            <a:r>
              <a:rPr lang="es-ES" sz="2000" b="1" i="1" dirty="0" smtClean="0">
                <a:solidFill>
                  <a:schemeClr val="bg1">
                    <a:lumMod val="50000"/>
                  </a:schemeClr>
                </a:solidFill>
                <a:latin typeface="Calibri" pitchFamily="34" charset="0"/>
                <a:cs typeface="Calibri" pitchFamily="34" charset="0"/>
              </a:rPr>
              <a:t>Resto Comunidades</a:t>
            </a:r>
            <a:endParaRPr lang="es-ES" b="1" dirty="0">
              <a:solidFill>
                <a:schemeClr val="bg1">
                  <a:lumMod val="50000"/>
                </a:schemeClr>
              </a:solidFill>
            </a:endParaRPr>
          </a:p>
        </p:txBody>
      </p:sp>
      <p:grpSp>
        <p:nvGrpSpPr>
          <p:cNvPr id="150" name="149 Grupo"/>
          <p:cNvGrpSpPr/>
          <p:nvPr/>
        </p:nvGrpSpPr>
        <p:grpSpPr>
          <a:xfrm>
            <a:off x="3845895" y="2056095"/>
            <a:ext cx="936001" cy="307777"/>
            <a:chOff x="3845895" y="2056095"/>
            <a:chExt cx="936001" cy="307777"/>
          </a:xfrm>
        </p:grpSpPr>
        <p:sp>
          <p:nvSpPr>
            <p:cNvPr id="130" name="129 CuadroTexto"/>
            <p:cNvSpPr txBox="1"/>
            <p:nvPr/>
          </p:nvSpPr>
          <p:spPr>
            <a:xfrm>
              <a:off x="3845895" y="2056095"/>
              <a:ext cx="936001" cy="307777"/>
            </a:xfrm>
            <a:prstGeom prst="rect">
              <a:avLst/>
            </a:prstGeom>
            <a:noFill/>
          </p:spPr>
          <p:txBody>
            <a:bodyPr wrap="square" rtlCol="0">
              <a:spAutoFit/>
            </a:bodyPr>
            <a:lstStyle/>
            <a:p>
              <a:pPr algn="r"/>
              <a:r>
                <a:rPr lang="es-ES" sz="1400" dirty="0" smtClean="0">
                  <a:latin typeface="Calibri" pitchFamily="34" charset="0"/>
                  <a:cs typeface="Calibri" pitchFamily="34" charset="0"/>
                </a:rPr>
                <a:t>Total</a:t>
              </a:r>
              <a:endParaRPr lang="es-ES" sz="1400" dirty="0">
                <a:latin typeface="Calibri" pitchFamily="34" charset="0"/>
                <a:cs typeface="Calibri" pitchFamily="34" charset="0"/>
              </a:endParaRPr>
            </a:p>
          </p:txBody>
        </p:sp>
        <p:cxnSp>
          <p:nvCxnSpPr>
            <p:cNvPr id="134" name="133 Conector recto"/>
            <p:cNvCxnSpPr/>
            <p:nvPr/>
          </p:nvCxnSpPr>
          <p:spPr bwMode="auto">
            <a:xfrm>
              <a:off x="3970038" y="2209984"/>
              <a:ext cx="288494" cy="0"/>
            </a:xfrm>
            <a:prstGeom prst="line">
              <a:avLst/>
            </a:prstGeom>
            <a:ln w="19050">
              <a:headEnd type="none" w="med" len="med"/>
              <a:tailEnd type="none" w="med" len="med"/>
            </a:ln>
            <a:extLst/>
          </p:spPr>
          <p:style>
            <a:lnRef idx="2">
              <a:schemeClr val="dk1"/>
            </a:lnRef>
            <a:fillRef idx="0">
              <a:schemeClr val="dk1"/>
            </a:fillRef>
            <a:effectRef idx="1">
              <a:schemeClr val="dk1"/>
            </a:effectRef>
            <a:fontRef idx="minor">
              <a:schemeClr val="tx1"/>
            </a:fontRef>
          </p:style>
        </p:cxnSp>
      </p:grpSp>
      <p:grpSp>
        <p:nvGrpSpPr>
          <p:cNvPr id="2" name="1 Grupo"/>
          <p:cNvGrpSpPr/>
          <p:nvPr/>
        </p:nvGrpSpPr>
        <p:grpSpPr>
          <a:xfrm>
            <a:off x="3847554" y="5384249"/>
            <a:ext cx="5724000" cy="276999"/>
            <a:chOff x="3872984" y="5320816"/>
            <a:chExt cx="5810043" cy="276999"/>
          </a:xfrm>
        </p:grpSpPr>
        <p:sp>
          <p:nvSpPr>
            <p:cNvPr id="135" name="134 CuadroTexto"/>
            <p:cNvSpPr txBox="1"/>
            <p:nvPr/>
          </p:nvSpPr>
          <p:spPr>
            <a:xfrm>
              <a:off x="3872984" y="5320816"/>
              <a:ext cx="936000" cy="276999"/>
            </a:xfrm>
            <a:prstGeom prst="rect">
              <a:avLst/>
            </a:prstGeom>
            <a:noFill/>
          </p:spPr>
          <p:txBody>
            <a:bodyPr wrap="square" lIns="0" tIns="0" rIns="0" bIns="0" rtlCol="0">
              <a:noAutofit/>
            </a:bodyPr>
            <a:lstStyle/>
            <a:p>
              <a:r>
                <a:rPr lang="es-ES" sz="1100" dirty="0">
                  <a:latin typeface="Calibri" pitchFamily="34" charset="0"/>
                  <a:cs typeface="Calibri" pitchFamily="34" charset="0"/>
                </a:rPr>
                <a:t>GENERAL </a:t>
              </a:r>
            </a:p>
            <a:p>
              <a:r>
                <a:rPr lang="es-ES" sz="1100" dirty="0">
                  <a:latin typeface="Calibri" pitchFamily="34" charset="0"/>
                  <a:cs typeface="Calibri" pitchFamily="34" charset="0"/>
                </a:rPr>
                <a:t>(P1)</a:t>
              </a:r>
            </a:p>
          </p:txBody>
        </p:sp>
        <p:sp>
          <p:nvSpPr>
            <p:cNvPr id="136" name="135 CuadroTexto"/>
            <p:cNvSpPr txBox="1"/>
            <p:nvPr/>
          </p:nvSpPr>
          <p:spPr>
            <a:xfrm>
              <a:off x="4847793" y="5320816"/>
              <a:ext cx="936000" cy="276999"/>
            </a:xfrm>
            <a:prstGeom prst="rect">
              <a:avLst/>
            </a:prstGeom>
            <a:noFill/>
          </p:spPr>
          <p:txBody>
            <a:bodyPr wrap="square" lIns="0" tIns="0" rIns="0" bIns="0" rtlCol="0">
              <a:noAutofit/>
            </a:bodyPr>
            <a:lstStyle/>
            <a:p>
              <a:r>
                <a:rPr lang="es-ES" sz="1100" dirty="0" smtClean="0">
                  <a:latin typeface="Calibri" pitchFamily="34" charset="0"/>
                  <a:cs typeface="Calibri" pitchFamily="34" charset="0"/>
                </a:rPr>
                <a:t>Estaciones de metro</a:t>
              </a:r>
              <a:endParaRPr lang="es-ES" sz="1100" dirty="0">
                <a:latin typeface="Calibri" pitchFamily="34" charset="0"/>
                <a:cs typeface="Calibri" pitchFamily="34" charset="0"/>
              </a:endParaRPr>
            </a:p>
          </p:txBody>
        </p:sp>
        <p:sp>
          <p:nvSpPr>
            <p:cNvPr id="137" name="136 CuadroTexto"/>
            <p:cNvSpPr txBox="1"/>
            <p:nvPr/>
          </p:nvSpPr>
          <p:spPr>
            <a:xfrm>
              <a:off x="5822602" y="5320816"/>
              <a:ext cx="936000" cy="276999"/>
            </a:xfrm>
            <a:prstGeom prst="rect">
              <a:avLst/>
            </a:prstGeom>
            <a:noFill/>
          </p:spPr>
          <p:txBody>
            <a:bodyPr wrap="square" lIns="0" tIns="0" rIns="0" bIns="0" rtlCol="0">
              <a:noAutofit/>
            </a:bodyPr>
            <a:lstStyle/>
            <a:p>
              <a:r>
                <a:rPr lang="es-ES" sz="1100" dirty="0">
                  <a:latin typeface="Calibri" pitchFamily="34" charset="0"/>
                  <a:cs typeface="Calibri" pitchFamily="34" charset="0"/>
                </a:rPr>
                <a:t>Estaciones de autobuses/ </a:t>
              </a:r>
              <a:r>
                <a:rPr lang="es-ES" sz="1100" dirty="0" smtClean="0">
                  <a:latin typeface="Calibri" pitchFamily="34" charset="0"/>
                  <a:cs typeface="Calibri" pitchFamily="34" charset="0"/>
                </a:rPr>
                <a:t>intercambia-</a:t>
              </a:r>
              <a:br>
                <a:rPr lang="es-ES" sz="1100" dirty="0" smtClean="0">
                  <a:latin typeface="Calibri" pitchFamily="34" charset="0"/>
                  <a:cs typeface="Calibri" pitchFamily="34" charset="0"/>
                </a:rPr>
              </a:br>
              <a:r>
                <a:rPr lang="es-ES" sz="1100" dirty="0" smtClean="0">
                  <a:latin typeface="Calibri" pitchFamily="34" charset="0"/>
                  <a:cs typeface="Calibri" pitchFamily="34" charset="0"/>
                </a:rPr>
                <a:t>dores</a:t>
              </a:r>
              <a:endParaRPr lang="es-ES" sz="1100" dirty="0">
                <a:latin typeface="Calibri" pitchFamily="34" charset="0"/>
                <a:cs typeface="Calibri" pitchFamily="34" charset="0"/>
              </a:endParaRPr>
            </a:p>
          </p:txBody>
        </p:sp>
        <p:sp>
          <p:nvSpPr>
            <p:cNvPr id="138" name="137 CuadroTexto"/>
            <p:cNvSpPr txBox="1"/>
            <p:nvPr/>
          </p:nvSpPr>
          <p:spPr>
            <a:xfrm>
              <a:off x="6797411" y="5320816"/>
              <a:ext cx="936000" cy="276999"/>
            </a:xfrm>
            <a:prstGeom prst="rect">
              <a:avLst/>
            </a:prstGeom>
            <a:noFill/>
          </p:spPr>
          <p:txBody>
            <a:bodyPr wrap="square" lIns="0" tIns="0" rIns="0" bIns="0" rtlCol="0">
              <a:noAutofit/>
            </a:bodyPr>
            <a:lstStyle/>
            <a:p>
              <a:r>
                <a:rPr lang="es-ES" sz="1100" dirty="0" smtClean="0">
                  <a:latin typeface="Calibri" pitchFamily="34" charset="0"/>
                  <a:cs typeface="Calibri" pitchFamily="34" charset="0"/>
                </a:rPr>
                <a:t>Estaciones de tren de corto recorrido/ cercanías</a:t>
              </a:r>
              <a:endParaRPr lang="es-ES" sz="1100" dirty="0">
                <a:latin typeface="Calibri" pitchFamily="34" charset="0"/>
                <a:cs typeface="Calibri" pitchFamily="34" charset="0"/>
              </a:endParaRPr>
            </a:p>
          </p:txBody>
        </p:sp>
        <p:sp>
          <p:nvSpPr>
            <p:cNvPr id="139" name="138 CuadroTexto"/>
            <p:cNvSpPr txBox="1"/>
            <p:nvPr/>
          </p:nvSpPr>
          <p:spPr>
            <a:xfrm>
              <a:off x="7772220" y="5320816"/>
              <a:ext cx="936000" cy="276999"/>
            </a:xfrm>
            <a:prstGeom prst="rect">
              <a:avLst/>
            </a:prstGeom>
            <a:noFill/>
          </p:spPr>
          <p:txBody>
            <a:bodyPr wrap="square" lIns="0" tIns="0" rIns="0" bIns="0" rtlCol="0">
              <a:noAutofit/>
            </a:bodyPr>
            <a:lstStyle/>
            <a:p>
              <a:r>
                <a:rPr lang="es-ES" sz="1100" dirty="0" smtClean="0">
                  <a:latin typeface="Calibri" pitchFamily="34" charset="0"/>
                  <a:cs typeface="Calibri" pitchFamily="34" charset="0"/>
                </a:rPr>
                <a:t>Estaciones de tren de largo recorrido</a:t>
              </a:r>
              <a:endParaRPr lang="es-ES" sz="1100" dirty="0">
                <a:latin typeface="Calibri" pitchFamily="34" charset="0"/>
                <a:cs typeface="Calibri" pitchFamily="34" charset="0"/>
              </a:endParaRPr>
            </a:p>
          </p:txBody>
        </p:sp>
        <p:sp>
          <p:nvSpPr>
            <p:cNvPr id="140" name="139 CuadroTexto"/>
            <p:cNvSpPr txBox="1"/>
            <p:nvPr/>
          </p:nvSpPr>
          <p:spPr>
            <a:xfrm>
              <a:off x="8747027" y="5320816"/>
              <a:ext cx="936000" cy="276999"/>
            </a:xfrm>
            <a:prstGeom prst="rect">
              <a:avLst/>
            </a:prstGeom>
            <a:noFill/>
          </p:spPr>
          <p:txBody>
            <a:bodyPr wrap="square" lIns="0" tIns="0" rIns="0" bIns="0" rtlCol="0">
              <a:noAutofit/>
            </a:bodyPr>
            <a:lstStyle/>
            <a:p>
              <a:r>
                <a:rPr lang="es-ES" sz="1100" dirty="0" smtClean="0">
                  <a:latin typeface="Calibri" pitchFamily="34" charset="0"/>
                  <a:cs typeface="Calibri" pitchFamily="34" charset="0"/>
                </a:rPr>
                <a:t>Aeropuertos españoles</a:t>
              </a:r>
              <a:endParaRPr lang="es-ES" sz="1100" dirty="0">
                <a:latin typeface="Calibri" pitchFamily="34" charset="0"/>
                <a:cs typeface="Calibri" pitchFamily="34" charset="0"/>
              </a:endParaRPr>
            </a:p>
          </p:txBody>
        </p:sp>
      </p:grpSp>
      <p:sp>
        <p:nvSpPr>
          <p:cNvPr id="74" name="73 CuadroTexto"/>
          <p:cNvSpPr txBox="1"/>
          <p:nvPr/>
        </p:nvSpPr>
        <p:spPr>
          <a:xfrm>
            <a:off x="0" y="6396335"/>
            <a:ext cx="7545288" cy="461665"/>
          </a:xfrm>
          <a:prstGeom prst="rect">
            <a:avLst/>
          </a:prstGeom>
          <a:noFill/>
        </p:spPr>
        <p:txBody>
          <a:bodyPr wrap="square" rtlCol="0">
            <a:spAutoFit/>
          </a:bodyPr>
          <a:lstStyle>
            <a:defPPr>
              <a:defRPr lang="es-ES_tradnl"/>
            </a:defPPr>
            <a:lvl1pPr algn="l">
              <a:defRPr sz="1200">
                <a:solidFill>
                  <a:schemeClr val="bg1">
                    <a:lumMod val="50000"/>
                  </a:schemeClr>
                </a:solidFill>
                <a:latin typeface="Calibri" pitchFamily="34" charset="0"/>
                <a:cs typeface="Calibri" pitchFamily="34" charset="0"/>
              </a:defRPr>
            </a:lvl1pPr>
          </a:lstStyle>
          <a:p>
            <a:r>
              <a:rPr lang="es-ES" dirty="0"/>
              <a:t>T2a.- Considerando todas las infraestructuras de transporte ¿Cuál es su percepción </a:t>
            </a:r>
            <a:r>
              <a:rPr lang="es-ES" dirty="0" smtClean="0"/>
              <a:t>sobre</a:t>
            </a:r>
            <a:br>
              <a:rPr lang="es-ES" dirty="0" smtClean="0"/>
            </a:br>
            <a:r>
              <a:rPr lang="es-ES" dirty="0" smtClean="0"/>
              <a:t>la </a:t>
            </a:r>
            <a:r>
              <a:rPr lang="es-ES" dirty="0"/>
              <a:t>seguridad en cuanto a posibles comportamientos antisociales, dentro de éstas?</a:t>
            </a:r>
          </a:p>
        </p:txBody>
      </p:sp>
      <p:sp>
        <p:nvSpPr>
          <p:cNvPr id="195" name="194 CuadroTexto"/>
          <p:cNvSpPr txBox="1"/>
          <p:nvPr/>
        </p:nvSpPr>
        <p:spPr>
          <a:xfrm rot="16200000">
            <a:off x="8431549" y="3909634"/>
            <a:ext cx="2521538" cy="261610"/>
          </a:xfrm>
          <a:prstGeom prst="rect">
            <a:avLst/>
          </a:prstGeom>
          <a:noFill/>
        </p:spPr>
        <p:txBody>
          <a:bodyPr wrap="square" lIns="36000" rIns="36000" rtlCol="0" anchor="ctr">
            <a:spAutoFit/>
          </a:bodyPr>
          <a:lstStyle/>
          <a:p>
            <a:pPr algn="l"/>
            <a:r>
              <a:rPr lang="es-ES" sz="1100" dirty="0" smtClean="0">
                <a:latin typeface="Calibri" pitchFamily="34" charset="0"/>
                <a:cs typeface="Calibri" pitchFamily="34" charset="0"/>
              </a:rPr>
              <a:t>BASE Total muestra: 462 CASOS</a:t>
            </a:r>
            <a:endParaRPr lang="es-ES" sz="1100" dirty="0">
              <a:latin typeface="Calibri" pitchFamily="34" charset="0"/>
              <a:cs typeface="Calibri" pitchFamily="34" charset="0"/>
            </a:endParaRPr>
          </a:p>
        </p:txBody>
      </p:sp>
      <p:sp>
        <p:nvSpPr>
          <p:cNvPr id="247" name="246 CuadroTexto"/>
          <p:cNvSpPr txBox="1"/>
          <p:nvPr/>
        </p:nvSpPr>
        <p:spPr>
          <a:xfrm>
            <a:off x="334626" y="4083184"/>
            <a:ext cx="2796737" cy="1323439"/>
          </a:xfrm>
          <a:prstGeom prst="rect">
            <a:avLst/>
          </a:prstGeom>
          <a:noFill/>
        </p:spPr>
        <p:txBody>
          <a:bodyPr wrap="square" rtlCol="0">
            <a:spAutoFit/>
          </a:bodyPr>
          <a:lstStyle/>
          <a:p>
            <a:pPr algn="l"/>
            <a:r>
              <a:rPr lang="es-ES" sz="1600" dirty="0" smtClean="0">
                <a:solidFill>
                  <a:schemeClr val="tx1">
                    <a:lumMod val="75000"/>
                    <a:lumOff val="25000"/>
                  </a:schemeClr>
                </a:solidFill>
                <a:latin typeface="Calibri" pitchFamily="34" charset="0"/>
                <a:cs typeface="Calibri" pitchFamily="34" charset="0"/>
              </a:rPr>
              <a:t>El resto de comunidades, </a:t>
            </a:r>
            <a:r>
              <a:rPr lang="es-ES" sz="1600" dirty="0">
                <a:solidFill>
                  <a:schemeClr val="tx1">
                    <a:lumMod val="75000"/>
                    <a:lumOff val="25000"/>
                  </a:schemeClr>
                </a:solidFill>
                <a:latin typeface="Calibri" pitchFamily="34" charset="0"/>
                <a:cs typeface="Calibri" pitchFamily="34" charset="0"/>
              </a:rPr>
              <a:t>tienen una opinión mucho más positiva que la media </a:t>
            </a:r>
            <a:r>
              <a:rPr lang="es-ES" sz="1600" dirty="0" smtClean="0">
                <a:solidFill>
                  <a:schemeClr val="tx1">
                    <a:lumMod val="75000"/>
                    <a:lumOff val="25000"/>
                  </a:schemeClr>
                </a:solidFill>
                <a:latin typeface="Calibri" pitchFamily="34" charset="0"/>
                <a:cs typeface="Calibri" pitchFamily="34" charset="0"/>
              </a:rPr>
              <a:t>total, respecto a las instalaciones de transporte.</a:t>
            </a:r>
            <a:endParaRPr lang="es-ES" sz="1600" dirty="0">
              <a:latin typeface="Calibri" pitchFamily="34" charset="0"/>
              <a:cs typeface="Calibri" pitchFamily="34" charset="0"/>
            </a:endParaRPr>
          </a:p>
        </p:txBody>
      </p:sp>
      <p:grpSp>
        <p:nvGrpSpPr>
          <p:cNvPr id="79" name="78 Grupo"/>
          <p:cNvGrpSpPr/>
          <p:nvPr/>
        </p:nvGrpSpPr>
        <p:grpSpPr>
          <a:xfrm>
            <a:off x="534685" y="1747791"/>
            <a:ext cx="2514964" cy="2112104"/>
            <a:chOff x="534685" y="1747791"/>
            <a:chExt cx="2514964" cy="2112104"/>
          </a:xfrm>
        </p:grpSpPr>
        <p:sp>
          <p:nvSpPr>
            <p:cNvPr id="80" name="Freeform 100"/>
            <p:cNvSpPr>
              <a:spLocks/>
            </p:cNvSpPr>
            <p:nvPr/>
          </p:nvSpPr>
          <p:spPr bwMode="auto">
            <a:xfrm>
              <a:off x="976443" y="1933941"/>
              <a:ext cx="473987" cy="334513"/>
            </a:xfrm>
            <a:custGeom>
              <a:avLst/>
              <a:gdLst>
                <a:gd name="T0" fmla="*/ 184 w 952"/>
                <a:gd name="T1" fmla="*/ 532 h 671"/>
                <a:gd name="T2" fmla="*/ 121 w 952"/>
                <a:gd name="T3" fmla="*/ 462 h 671"/>
                <a:gd name="T4" fmla="*/ 96 w 952"/>
                <a:gd name="T5" fmla="*/ 392 h 671"/>
                <a:gd name="T6" fmla="*/ 67 w 952"/>
                <a:gd name="T7" fmla="*/ 355 h 671"/>
                <a:gd name="T8" fmla="*/ 49 w 952"/>
                <a:gd name="T9" fmla="*/ 354 h 671"/>
                <a:gd name="T10" fmla="*/ 26 w 952"/>
                <a:gd name="T11" fmla="*/ 359 h 671"/>
                <a:gd name="T12" fmla="*/ 8 w 952"/>
                <a:gd name="T13" fmla="*/ 341 h 671"/>
                <a:gd name="T14" fmla="*/ 0 w 952"/>
                <a:gd name="T15" fmla="*/ 301 h 671"/>
                <a:gd name="T16" fmla="*/ 13 w 952"/>
                <a:gd name="T17" fmla="*/ 244 h 671"/>
                <a:gd name="T18" fmla="*/ 68 w 952"/>
                <a:gd name="T19" fmla="*/ 182 h 671"/>
                <a:gd name="T20" fmla="*/ 76 w 952"/>
                <a:gd name="T21" fmla="*/ 156 h 671"/>
                <a:gd name="T22" fmla="*/ 61 w 952"/>
                <a:gd name="T23" fmla="*/ 132 h 671"/>
                <a:gd name="T24" fmla="*/ 88 w 952"/>
                <a:gd name="T25" fmla="*/ 122 h 671"/>
                <a:gd name="T26" fmla="*/ 206 w 952"/>
                <a:gd name="T27" fmla="*/ 125 h 671"/>
                <a:gd name="T28" fmla="*/ 248 w 952"/>
                <a:gd name="T29" fmla="*/ 106 h 671"/>
                <a:gd name="T30" fmla="*/ 278 w 952"/>
                <a:gd name="T31" fmla="*/ 61 h 671"/>
                <a:gd name="T32" fmla="*/ 326 w 952"/>
                <a:gd name="T33" fmla="*/ 90 h 671"/>
                <a:gd name="T34" fmla="*/ 385 w 952"/>
                <a:gd name="T35" fmla="*/ 53 h 671"/>
                <a:gd name="T36" fmla="*/ 413 w 952"/>
                <a:gd name="T37" fmla="*/ 66 h 671"/>
                <a:gd name="T38" fmla="*/ 460 w 952"/>
                <a:gd name="T39" fmla="*/ 98 h 671"/>
                <a:gd name="T40" fmla="*/ 495 w 952"/>
                <a:gd name="T41" fmla="*/ 109 h 671"/>
                <a:gd name="T42" fmla="*/ 573 w 952"/>
                <a:gd name="T43" fmla="*/ 57 h 671"/>
                <a:gd name="T44" fmla="*/ 656 w 952"/>
                <a:gd name="T45" fmla="*/ 84 h 671"/>
                <a:gd name="T46" fmla="*/ 719 w 952"/>
                <a:gd name="T47" fmla="*/ 57 h 671"/>
                <a:gd name="T48" fmla="*/ 757 w 952"/>
                <a:gd name="T49" fmla="*/ 71 h 671"/>
                <a:gd name="T50" fmla="*/ 826 w 952"/>
                <a:gd name="T51" fmla="*/ 0 h 671"/>
                <a:gd name="T52" fmla="*/ 875 w 952"/>
                <a:gd name="T53" fmla="*/ 5 h 671"/>
                <a:gd name="T54" fmla="*/ 873 w 952"/>
                <a:gd name="T55" fmla="*/ 50 h 671"/>
                <a:gd name="T56" fmla="*/ 928 w 952"/>
                <a:gd name="T57" fmla="*/ 92 h 671"/>
                <a:gd name="T58" fmla="*/ 952 w 952"/>
                <a:gd name="T59" fmla="*/ 113 h 671"/>
                <a:gd name="T60" fmla="*/ 917 w 952"/>
                <a:gd name="T61" fmla="*/ 138 h 671"/>
                <a:gd name="T62" fmla="*/ 871 w 952"/>
                <a:gd name="T63" fmla="*/ 196 h 671"/>
                <a:gd name="T64" fmla="*/ 874 w 952"/>
                <a:gd name="T65" fmla="*/ 426 h 671"/>
                <a:gd name="T66" fmla="*/ 831 w 952"/>
                <a:gd name="T67" fmla="*/ 442 h 671"/>
                <a:gd name="T68" fmla="*/ 812 w 952"/>
                <a:gd name="T69" fmla="*/ 482 h 671"/>
                <a:gd name="T70" fmla="*/ 840 w 952"/>
                <a:gd name="T71" fmla="*/ 532 h 671"/>
                <a:gd name="T72" fmla="*/ 802 w 952"/>
                <a:gd name="T73" fmla="*/ 565 h 671"/>
                <a:gd name="T74" fmla="*/ 676 w 952"/>
                <a:gd name="T75" fmla="*/ 565 h 671"/>
                <a:gd name="T76" fmla="*/ 650 w 952"/>
                <a:gd name="T77" fmla="*/ 587 h 671"/>
                <a:gd name="T78" fmla="*/ 650 w 952"/>
                <a:gd name="T79" fmla="*/ 671 h 671"/>
                <a:gd name="T80" fmla="*/ 556 w 952"/>
                <a:gd name="T81" fmla="*/ 604 h 671"/>
                <a:gd name="T82" fmla="*/ 448 w 952"/>
                <a:gd name="T83" fmla="*/ 604 h 671"/>
                <a:gd name="T84" fmla="*/ 328 w 952"/>
                <a:gd name="T85" fmla="*/ 586 h 671"/>
                <a:gd name="T86" fmla="*/ 271 w 952"/>
                <a:gd name="T87" fmla="*/ 536 h 671"/>
                <a:gd name="T88" fmla="*/ 184 w 952"/>
                <a:gd name="T89" fmla="*/ 532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52" h="671">
                  <a:moveTo>
                    <a:pt x="184" y="532"/>
                  </a:moveTo>
                  <a:lnTo>
                    <a:pt x="121" y="462"/>
                  </a:lnTo>
                  <a:lnTo>
                    <a:pt x="96" y="392"/>
                  </a:lnTo>
                  <a:lnTo>
                    <a:pt x="67" y="355"/>
                  </a:lnTo>
                  <a:lnTo>
                    <a:pt x="49" y="354"/>
                  </a:lnTo>
                  <a:lnTo>
                    <a:pt x="26" y="359"/>
                  </a:lnTo>
                  <a:lnTo>
                    <a:pt x="8" y="341"/>
                  </a:lnTo>
                  <a:lnTo>
                    <a:pt x="0" y="301"/>
                  </a:lnTo>
                  <a:lnTo>
                    <a:pt x="13" y="244"/>
                  </a:lnTo>
                  <a:lnTo>
                    <a:pt x="68" y="182"/>
                  </a:lnTo>
                  <a:lnTo>
                    <a:pt x="76" y="156"/>
                  </a:lnTo>
                  <a:lnTo>
                    <a:pt x="61" y="132"/>
                  </a:lnTo>
                  <a:lnTo>
                    <a:pt x="88" y="122"/>
                  </a:lnTo>
                  <a:lnTo>
                    <a:pt x="206" y="125"/>
                  </a:lnTo>
                  <a:lnTo>
                    <a:pt x="248" y="106"/>
                  </a:lnTo>
                  <a:lnTo>
                    <a:pt x="278" y="61"/>
                  </a:lnTo>
                  <a:lnTo>
                    <a:pt x="326" y="90"/>
                  </a:lnTo>
                  <a:lnTo>
                    <a:pt x="385" y="53"/>
                  </a:lnTo>
                  <a:lnTo>
                    <a:pt x="413" y="66"/>
                  </a:lnTo>
                  <a:lnTo>
                    <a:pt x="460" y="98"/>
                  </a:lnTo>
                  <a:lnTo>
                    <a:pt x="495" y="109"/>
                  </a:lnTo>
                  <a:lnTo>
                    <a:pt x="573" y="57"/>
                  </a:lnTo>
                  <a:lnTo>
                    <a:pt x="656" y="84"/>
                  </a:lnTo>
                  <a:lnTo>
                    <a:pt x="719" y="57"/>
                  </a:lnTo>
                  <a:lnTo>
                    <a:pt x="757" y="71"/>
                  </a:lnTo>
                  <a:lnTo>
                    <a:pt x="826" y="0"/>
                  </a:lnTo>
                  <a:lnTo>
                    <a:pt x="875" y="5"/>
                  </a:lnTo>
                  <a:lnTo>
                    <a:pt x="873" y="50"/>
                  </a:lnTo>
                  <a:lnTo>
                    <a:pt x="928" y="92"/>
                  </a:lnTo>
                  <a:lnTo>
                    <a:pt x="952" y="113"/>
                  </a:lnTo>
                  <a:lnTo>
                    <a:pt x="917" y="138"/>
                  </a:lnTo>
                  <a:lnTo>
                    <a:pt x="871" y="196"/>
                  </a:lnTo>
                  <a:lnTo>
                    <a:pt x="874" y="426"/>
                  </a:lnTo>
                  <a:lnTo>
                    <a:pt x="831" y="442"/>
                  </a:lnTo>
                  <a:lnTo>
                    <a:pt x="812" y="482"/>
                  </a:lnTo>
                  <a:lnTo>
                    <a:pt x="840" y="532"/>
                  </a:lnTo>
                  <a:lnTo>
                    <a:pt x="802" y="565"/>
                  </a:lnTo>
                  <a:lnTo>
                    <a:pt x="676" y="565"/>
                  </a:lnTo>
                  <a:lnTo>
                    <a:pt x="650" y="587"/>
                  </a:lnTo>
                  <a:lnTo>
                    <a:pt x="650" y="671"/>
                  </a:lnTo>
                  <a:lnTo>
                    <a:pt x="556" y="604"/>
                  </a:lnTo>
                  <a:lnTo>
                    <a:pt x="448" y="604"/>
                  </a:lnTo>
                  <a:lnTo>
                    <a:pt x="328" y="586"/>
                  </a:lnTo>
                  <a:lnTo>
                    <a:pt x="271" y="536"/>
                  </a:lnTo>
                  <a:lnTo>
                    <a:pt x="184" y="532"/>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81" name="Freeform 65"/>
            <p:cNvSpPr>
              <a:spLocks/>
            </p:cNvSpPr>
            <p:nvPr/>
          </p:nvSpPr>
          <p:spPr bwMode="auto">
            <a:xfrm>
              <a:off x="1287618" y="2716880"/>
              <a:ext cx="531221" cy="250052"/>
            </a:xfrm>
            <a:custGeom>
              <a:avLst/>
              <a:gdLst>
                <a:gd name="T0" fmla="*/ 38 w 846"/>
                <a:gd name="T1" fmla="*/ 98 h 398"/>
                <a:gd name="T2" fmla="*/ 79 w 846"/>
                <a:gd name="T3" fmla="*/ 63 h 398"/>
                <a:gd name="T4" fmla="*/ 122 w 846"/>
                <a:gd name="T5" fmla="*/ 51 h 398"/>
                <a:gd name="T6" fmla="*/ 164 w 846"/>
                <a:gd name="T7" fmla="*/ 45 h 398"/>
                <a:gd name="T8" fmla="*/ 176 w 846"/>
                <a:gd name="T9" fmla="*/ 15 h 398"/>
                <a:gd name="T10" fmla="*/ 210 w 846"/>
                <a:gd name="T11" fmla="*/ 0 h 398"/>
                <a:gd name="T12" fmla="*/ 230 w 846"/>
                <a:gd name="T13" fmla="*/ 29 h 398"/>
                <a:gd name="T14" fmla="*/ 242 w 846"/>
                <a:gd name="T15" fmla="*/ 63 h 398"/>
                <a:gd name="T16" fmla="*/ 273 w 846"/>
                <a:gd name="T17" fmla="*/ 55 h 398"/>
                <a:gd name="T18" fmla="*/ 336 w 846"/>
                <a:gd name="T19" fmla="*/ 41 h 398"/>
                <a:gd name="T20" fmla="*/ 407 w 846"/>
                <a:gd name="T21" fmla="*/ 10 h 398"/>
                <a:gd name="T22" fmla="*/ 492 w 846"/>
                <a:gd name="T23" fmla="*/ 63 h 398"/>
                <a:gd name="T24" fmla="*/ 580 w 846"/>
                <a:gd name="T25" fmla="*/ 81 h 398"/>
                <a:gd name="T26" fmla="*/ 587 w 846"/>
                <a:gd name="T27" fmla="*/ 101 h 398"/>
                <a:gd name="T28" fmla="*/ 587 w 846"/>
                <a:gd name="T29" fmla="*/ 110 h 398"/>
                <a:gd name="T30" fmla="*/ 562 w 846"/>
                <a:gd name="T31" fmla="*/ 139 h 398"/>
                <a:gd name="T32" fmla="*/ 576 w 846"/>
                <a:gd name="T33" fmla="*/ 162 h 398"/>
                <a:gd name="T34" fmla="*/ 665 w 846"/>
                <a:gd name="T35" fmla="*/ 94 h 398"/>
                <a:gd name="T36" fmla="*/ 711 w 846"/>
                <a:gd name="T37" fmla="*/ 92 h 398"/>
                <a:gd name="T38" fmla="*/ 760 w 846"/>
                <a:gd name="T39" fmla="*/ 81 h 398"/>
                <a:gd name="T40" fmla="*/ 779 w 846"/>
                <a:gd name="T41" fmla="*/ 217 h 398"/>
                <a:gd name="T42" fmla="*/ 811 w 846"/>
                <a:gd name="T43" fmla="*/ 259 h 398"/>
                <a:gd name="T44" fmla="*/ 846 w 846"/>
                <a:gd name="T45" fmla="*/ 373 h 398"/>
                <a:gd name="T46" fmla="*/ 737 w 846"/>
                <a:gd name="T47" fmla="*/ 374 h 398"/>
                <a:gd name="T48" fmla="*/ 610 w 846"/>
                <a:gd name="T49" fmla="*/ 398 h 398"/>
                <a:gd name="T50" fmla="*/ 544 w 846"/>
                <a:gd name="T51" fmla="*/ 380 h 398"/>
                <a:gd name="T52" fmla="*/ 470 w 846"/>
                <a:gd name="T53" fmla="*/ 338 h 398"/>
                <a:gd name="T54" fmla="*/ 294 w 846"/>
                <a:gd name="T55" fmla="*/ 357 h 398"/>
                <a:gd name="T56" fmla="*/ 229 w 846"/>
                <a:gd name="T57" fmla="*/ 381 h 398"/>
                <a:gd name="T58" fmla="*/ 193 w 846"/>
                <a:gd name="T59" fmla="*/ 391 h 398"/>
                <a:gd name="T60" fmla="*/ 164 w 846"/>
                <a:gd name="T61" fmla="*/ 393 h 398"/>
                <a:gd name="T62" fmla="*/ 134 w 846"/>
                <a:gd name="T63" fmla="*/ 393 h 398"/>
                <a:gd name="T64" fmla="*/ 116 w 846"/>
                <a:gd name="T65" fmla="*/ 355 h 398"/>
                <a:gd name="T66" fmla="*/ 116 w 846"/>
                <a:gd name="T67" fmla="*/ 333 h 398"/>
                <a:gd name="T68" fmla="*/ 84 w 846"/>
                <a:gd name="T69" fmla="*/ 304 h 398"/>
                <a:gd name="T70" fmla="*/ 72 w 846"/>
                <a:gd name="T71" fmla="*/ 274 h 398"/>
                <a:gd name="T72" fmla="*/ 94 w 846"/>
                <a:gd name="T73" fmla="*/ 247 h 398"/>
                <a:gd name="T74" fmla="*/ 7 w 846"/>
                <a:gd name="T75" fmla="*/ 158 h 398"/>
                <a:gd name="T76" fmla="*/ 3 w 846"/>
                <a:gd name="T77" fmla="*/ 142 h 398"/>
                <a:gd name="T78" fmla="*/ 0 w 846"/>
                <a:gd name="T79" fmla="*/ 135 h 398"/>
                <a:gd name="T80" fmla="*/ 38 w 846"/>
                <a:gd name="T81" fmla="*/ 9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46" h="398">
                  <a:moveTo>
                    <a:pt x="38" y="98"/>
                  </a:moveTo>
                  <a:lnTo>
                    <a:pt x="79" y="63"/>
                  </a:lnTo>
                  <a:lnTo>
                    <a:pt x="122" y="51"/>
                  </a:lnTo>
                  <a:lnTo>
                    <a:pt x="164" y="45"/>
                  </a:lnTo>
                  <a:lnTo>
                    <a:pt x="176" y="15"/>
                  </a:lnTo>
                  <a:lnTo>
                    <a:pt x="210" y="0"/>
                  </a:lnTo>
                  <a:lnTo>
                    <a:pt x="230" y="29"/>
                  </a:lnTo>
                  <a:lnTo>
                    <a:pt x="242" y="63"/>
                  </a:lnTo>
                  <a:lnTo>
                    <a:pt x="273" y="55"/>
                  </a:lnTo>
                  <a:lnTo>
                    <a:pt x="336" y="41"/>
                  </a:lnTo>
                  <a:lnTo>
                    <a:pt x="407" y="10"/>
                  </a:lnTo>
                  <a:lnTo>
                    <a:pt x="492" y="63"/>
                  </a:lnTo>
                  <a:lnTo>
                    <a:pt x="580" y="81"/>
                  </a:lnTo>
                  <a:lnTo>
                    <a:pt x="587" y="101"/>
                  </a:lnTo>
                  <a:lnTo>
                    <a:pt x="587" y="110"/>
                  </a:lnTo>
                  <a:lnTo>
                    <a:pt x="562" y="139"/>
                  </a:lnTo>
                  <a:lnTo>
                    <a:pt x="576" y="162"/>
                  </a:lnTo>
                  <a:lnTo>
                    <a:pt x="665" y="94"/>
                  </a:lnTo>
                  <a:lnTo>
                    <a:pt x="711" y="92"/>
                  </a:lnTo>
                  <a:lnTo>
                    <a:pt x="760" y="81"/>
                  </a:lnTo>
                  <a:lnTo>
                    <a:pt x="779" y="217"/>
                  </a:lnTo>
                  <a:lnTo>
                    <a:pt x="811" y="259"/>
                  </a:lnTo>
                  <a:lnTo>
                    <a:pt x="846" y="373"/>
                  </a:lnTo>
                  <a:lnTo>
                    <a:pt x="737" y="374"/>
                  </a:lnTo>
                  <a:lnTo>
                    <a:pt x="610" y="398"/>
                  </a:lnTo>
                  <a:lnTo>
                    <a:pt x="544" y="380"/>
                  </a:lnTo>
                  <a:lnTo>
                    <a:pt x="470" y="338"/>
                  </a:lnTo>
                  <a:lnTo>
                    <a:pt x="294" y="357"/>
                  </a:lnTo>
                  <a:lnTo>
                    <a:pt x="229" y="381"/>
                  </a:lnTo>
                  <a:lnTo>
                    <a:pt x="193" y="391"/>
                  </a:lnTo>
                  <a:lnTo>
                    <a:pt x="164" y="393"/>
                  </a:lnTo>
                  <a:lnTo>
                    <a:pt x="134" y="393"/>
                  </a:lnTo>
                  <a:lnTo>
                    <a:pt x="116" y="355"/>
                  </a:lnTo>
                  <a:lnTo>
                    <a:pt x="116" y="333"/>
                  </a:lnTo>
                  <a:lnTo>
                    <a:pt x="84" y="304"/>
                  </a:lnTo>
                  <a:lnTo>
                    <a:pt x="72" y="274"/>
                  </a:lnTo>
                  <a:lnTo>
                    <a:pt x="94" y="247"/>
                  </a:lnTo>
                  <a:lnTo>
                    <a:pt x="7" y="158"/>
                  </a:lnTo>
                  <a:lnTo>
                    <a:pt x="3" y="142"/>
                  </a:lnTo>
                  <a:lnTo>
                    <a:pt x="0" y="135"/>
                  </a:lnTo>
                  <a:lnTo>
                    <a:pt x="38" y="98"/>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82" name="Freeform 66"/>
            <p:cNvSpPr>
              <a:spLocks/>
            </p:cNvSpPr>
            <p:nvPr/>
          </p:nvSpPr>
          <p:spPr bwMode="auto">
            <a:xfrm>
              <a:off x="1668808" y="2434600"/>
              <a:ext cx="421754" cy="317288"/>
            </a:xfrm>
            <a:custGeom>
              <a:avLst/>
              <a:gdLst>
                <a:gd name="T0" fmla="*/ 423 w 672"/>
                <a:gd name="T1" fmla="*/ 355 h 505"/>
                <a:gd name="T2" fmla="*/ 347 w 672"/>
                <a:gd name="T3" fmla="*/ 403 h 505"/>
                <a:gd name="T4" fmla="*/ 247 w 672"/>
                <a:gd name="T5" fmla="*/ 426 h 505"/>
                <a:gd name="T6" fmla="*/ 225 w 672"/>
                <a:gd name="T7" fmla="*/ 496 h 505"/>
                <a:gd name="T8" fmla="*/ 153 w 672"/>
                <a:gd name="T9" fmla="*/ 505 h 505"/>
                <a:gd name="T10" fmla="*/ 120 w 672"/>
                <a:gd name="T11" fmla="*/ 482 h 505"/>
                <a:gd name="T12" fmla="*/ 90 w 672"/>
                <a:gd name="T13" fmla="*/ 340 h 505"/>
                <a:gd name="T14" fmla="*/ 59 w 672"/>
                <a:gd name="T15" fmla="*/ 332 h 505"/>
                <a:gd name="T16" fmla="*/ 60 w 672"/>
                <a:gd name="T17" fmla="*/ 308 h 505"/>
                <a:gd name="T18" fmla="*/ 24 w 672"/>
                <a:gd name="T19" fmla="*/ 195 h 505"/>
                <a:gd name="T20" fmla="*/ 40 w 672"/>
                <a:gd name="T21" fmla="*/ 144 h 505"/>
                <a:gd name="T22" fmla="*/ 0 w 672"/>
                <a:gd name="T23" fmla="*/ 102 h 505"/>
                <a:gd name="T24" fmla="*/ 0 w 672"/>
                <a:gd name="T25" fmla="*/ 87 h 505"/>
                <a:gd name="T26" fmla="*/ 56 w 672"/>
                <a:gd name="T27" fmla="*/ 73 h 505"/>
                <a:gd name="T28" fmla="*/ 77 w 672"/>
                <a:gd name="T29" fmla="*/ 39 h 505"/>
                <a:gd name="T30" fmla="*/ 125 w 672"/>
                <a:gd name="T31" fmla="*/ 9 h 505"/>
                <a:gd name="T32" fmla="*/ 145 w 672"/>
                <a:gd name="T33" fmla="*/ 33 h 505"/>
                <a:gd name="T34" fmla="*/ 164 w 672"/>
                <a:gd name="T35" fmla="*/ 33 h 505"/>
                <a:gd name="T36" fmla="*/ 186 w 672"/>
                <a:gd name="T37" fmla="*/ 18 h 505"/>
                <a:gd name="T38" fmla="*/ 191 w 672"/>
                <a:gd name="T39" fmla="*/ 0 h 505"/>
                <a:gd name="T40" fmla="*/ 220 w 672"/>
                <a:gd name="T41" fmla="*/ 24 h 505"/>
                <a:gd name="T42" fmla="*/ 245 w 672"/>
                <a:gd name="T43" fmla="*/ 19 h 505"/>
                <a:gd name="T44" fmla="*/ 280 w 672"/>
                <a:gd name="T45" fmla="*/ 37 h 505"/>
                <a:gd name="T46" fmla="*/ 352 w 672"/>
                <a:gd name="T47" fmla="*/ 50 h 505"/>
                <a:gd name="T48" fmla="*/ 324 w 672"/>
                <a:gd name="T49" fmla="*/ 81 h 505"/>
                <a:gd name="T50" fmla="*/ 347 w 672"/>
                <a:gd name="T51" fmla="*/ 146 h 505"/>
                <a:gd name="T52" fmla="*/ 378 w 672"/>
                <a:gd name="T53" fmla="*/ 126 h 505"/>
                <a:gd name="T54" fmla="*/ 408 w 672"/>
                <a:gd name="T55" fmla="*/ 131 h 505"/>
                <a:gd name="T56" fmla="*/ 450 w 672"/>
                <a:gd name="T57" fmla="*/ 123 h 505"/>
                <a:gd name="T58" fmla="*/ 479 w 672"/>
                <a:gd name="T59" fmla="*/ 108 h 505"/>
                <a:gd name="T60" fmla="*/ 521 w 672"/>
                <a:gd name="T61" fmla="*/ 72 h 505"/>
                <a:gd name="T62" fmla="*/ 618 w 672"/>
                <a:gd name="T63" fmla="*/ 168 h 505"/>
                <a:gd name="T64" fmla="*/ 649 w 672"/>
                <a:gd name="T65" fmla="*/ 191 h 505"/>
                <a:gd name="T66" fmla="*/ 648 w 672"/>
                <a:gd name="T67" fmla="*/ 287 h 505"/>
                <a:gd name="T68" fmla="*/ 672 w 672"/>
                <a:gd name="T69" fmla="*/ 296 h 505"/>
                <a:gd name="T70" fmla="*/ 671 w 672"/>
                <a:gd name="T71" fmla="*/ 324 h 505"/>
                <a:gd name="T72" fmla="*/ 630 w 672"/>
                <a:gd name="T73" fmla="*/ 323 h 505"/>
                <a:gd name="T74" fmla="*/ 608 w 672"/>
                <a:gd name="T75" fmla="*/ 358 h 505"/>
                <a:gd name="T76" fmla="*/ 581 w 672"/>
                <a:gd name="T77" fmla="*/ 392 h 505"/>
                <a:gd name="T78" fmla="*/ 561 w 672"/>
                <a:gd name="T79" fmla="*/ 395 h 505"/>
                <a:gd name="T80" fmla="*/ 513 w 672"/>
                <a:gd name="T81" fmla="*/ 352 h 505"/>
                <a:gd name="T82" fmla="*/ 423 w 672"/>
                <a:gd name="T83" fmla="*/ 35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72" h="505">
                  <a:moveTo>
                    <a:pt x="423" y="355"/>
                  </a:moveTo>
                  <a:lnTo>
                    <a:pt x="347" y="403"/>
                  </a:lnTo>
                  <a:lnTo>
                    <a:pt x="247" y="426"/>
                  </a:lnTo>
                  <a:lnTo>
                    <a:pt x="225" y="496"/>
                  </a:lnTo>
                  <a:lnTo>
                    <a:pt x="153" y="505"/>
                  </a:lnTo>
                  <a:lnTo>
                    <a:pt x="120" y="482"/>
                  </a:lnTo>
                  <a:lnTo>
                    <a:pt x="90" y="340"/>
                  </a:lnTo>
                  <a:lnTo>
                    <a:pt x="59" y="332"/>
                  </a:lnTo>
                  <a:lnTo>
                    <a:pt x="60" y="308"/>
                  </a:lnTo>
                  <a:lnTo>
                    <a:pt x="24" y="195"/>
                  </a:lnTo>
                  <a:lnTo>
                    <a:pt x="40" y="144"/>
                  </a:lnTo>
                  <a:lnTo>
                    <a:pt x="0" y="102"/>
                  </a:lnTo>
                  <a:lnTo>
                    <a:pt x="0" y="87"/>
                  </a:lnTo>
                  <a:lnTo>
                    <a:pt x="56" y="73"/>
                  </a:lnTo>
                  <a:lnTo>
                    <a:pt x="77" y="39"/>
                  </a:lnTo>
                  <a:lnTo>
                    <a:pt x="125" y="9"/>
                  </a:lnTo>
                  <a:lnTo>
                    <a:pt x="145" y="33"/>
                  </a:lnTo>
                  <a:lnTo>
                    <a:pt x="164" y="33"/>
                  </a:lnTo>
                  <a:lnTo>
                    <a:pt x="186" y="18"/>
                  </a:lnTo>
                  <a:lnTo>
                    <a:pt x="191" y="0"/>
                  </a:lnTo>
                  <a:lnTo>
                    <a:pt x="220" y="24"/>
                  </a:lnTo>
                  <a:lnTo>
                    <a:pt x="245" y="19"/>
                  </a:lnTo>
                  <a:lnTo>
                    <a:pt x="280" y="37"/>
                  </a:lnTo>
                  <a:lnTo>
                    <a:pt x="352" y="50"/>
                  </a:lnTo>
                  <a:lnTo>
                    <a:pt x="324" y="81"/>
                  </a:lnTo>
                  <a:lnTo>
                    <a:pt x="347" y="146"/>
                  </a:lnTo>
                  <a:lnTo>
                    <a:pt x="378" y="126"/>
                  </a:lnTo>
                  <a:lnTo>
                    <a:pt x="408" y="131"/>
                  </a:lnTo>
                  <a:lnTo>
                    <a:pt x="450" y="123"/>
                  </a:lnTo>
                  <a:lnTo>
                    <a:pt x="479" y="108"/>
                  </a:lnTo>
                  <a:lnTo>
                    <a:pt x="521" y="72"/>
                  </a:lnTo>
                  <a:lnTo>
                    <a:pt x="618" y="168"/>
                  </a:lnTo>
                  <a:lnTo>
                    <a:pt x="649" y="191"/>
                  </a:lnTo>
                  <a:lnTo>
                    <a:pt x="648" y="287"/>
                  </a:lnTo>
                  <a:lnTo>
                    <a:pt x="672" y="296"/>
                  </a:lnTo>
                  <a:lnTo>
                    <a:pt x="671" y="324"/>
                  </a:lnTo>
                  <a:lnTo>
                    <a:pt x="630" y="323"/>
                  </a:lnTo>
                  <a:lnTo>
                    <a:pt x="608" y="358"/>
                  </a:lnTo>
                  <a:lnTo>
                    <a:pt x="581" y="392"/>
                  </a:lnTo>
                  <a:lnTo>
                    <a:pt x="561" y="395"/>
                  </a:lnTo>
                  <a:lnTo>
                    <a:pt x="513" y="352"/>
                  </a:lnTo>
                  <a:lnTo>
                    <a:pt x="423" y="355"/>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83" name="Freeform 67"/>
            <p:cNvSpPr>
              <a:spLocks/>
            </p:cNvSpPr>
            <p:nvPr/>
          </p:nvSpPr>
          <p:spPr bwMode="auto">
            <a:xfrm>
              <a:off x="1764939" y="2655756"/>
              <a:ext cx="401750" cy="330068"/>
            </a:xfrm>
            <a:custGeom>
              <a:avLst/>
              <a:gdLst>
                <a:gd name="T0" fmla="*/ 427 w 639"/>
                <a:gd name="T1" fmla="*/ 514 h 525"/>
                <a:gd name="T2" fmla="*/ 258 w 639"/>
                <a:gd name="T3" fmla="*/ 525 h 525"/>
                <a:gd name="T4" fmla="*/ 173 w 639"/>
                <a:gd name="T5" fmla="*/ 506 h 525"/>
                <a:gd name="T6" fmla="*/ 86 w 639"/>
                <a:gd name="T7" fmla="*/ 469 h 525"/>
                <a:gd name="T8" fmla="*/ 51 w 639"/>
                <a:gd name="T9" fmla="*/ 352 h 525"/>
                <a:gd name="T10" fmla="*/ 19 w 639"/>
                <a:gd name="T11" fmla="*/ 316 h 525"/>
                <a:gd name="T12" fmla="*/ 0 w 639"/>
                <a:gd name="T13" fmla="*/ 178 h 525"/>
                <a:gd name="T14" fmla="*/ 0 w 639"/>
                <a:gd name="T15" fmla="*/ 153 h 525"/>
                <a:gd name="T16" fmla="*/ 72 w 639"/>
                <a:gd name="T17" fmla="*/ 144 h 525"/>
                <a:gd name="T18" fmla="*/ 94 w 639"/>
                <a:gd name="T19" fmla="*/ 74 h 525"/>
                <a:gd name="T20" fmla="*/ 195 w 639"/>
                <a:gd name="T21" fmla="*/ 51 h 525"/>
                <a:gd name="T22" fmla="*/ 268 w 639"/>
                <a:gd name="T23" fmla="*/ 4 h 525"/>
                <a:gd name="T24" fmla="*/ 360 w 639"/>
                <a:gd name="T25" fmla="*/ 0 h 525"/>
                <a:gd name="T26" fmla="*/ 408 w 639"/>
                <a:gd name="T27" fmla="*/ 43 h 525"/>
                <a:gd name="T28" fmla="*/ 461 w 639"/>
                <a:gd name="T29" fmla="*/ 137 h 525"/>
                <a:gd name="T30" fmla="*/ 499 w 639"/>
                <a:gd name="T31" fmla="*/ 118 h 525"/>
                <a:gd name="T32" fmla="*/ 561 w 639"/>
                <a:gd name="T33" fmla="*/ 207 h 525"/>
                <a:gd name="T34" fmla="*/ 599 w 639"/>
                <a:gd name="T35" fmla="*/ 225 h 525"/>
                <a:gd name="T36" fmla="*/ 619 w 639"/>
                <a:gd name="T37" fmla="*/ 235 h 525"/>
                <a:gd name="T38" fmla="*/ 632 w 639"/>
                <a:gd name="T39" fmla="*/ 261 h 525"/>
                <a:gd name="T40" fmla="*/ 639 w 639"/>
                <a:gd name="T41" fmla="*/ 314 h 525"/>
                <a:gd name="T42" fmla="*/ 613 w 639"/>
                <a:gd name="T43" fmla="*/ 352 h 525"/>
                <a:gd name="T44" fmla="*/ 595 w 639"/>
                <a:gd name="T45" fmla="*/ 351 h 525"/>
                <a:gd name="T46" fmla="*/ 604 w 639"/>
                <a:gd name="T47" fmla="*/ 380 h 525"/>
                <a:gd name="T48" fmla="*/ 545 w 639"/>
                <a:gd name="T49" fmla="*/ 391 h 525"/>
                <a:gd name="T50" fmla="*/ 532 w 639"/>
                <a:gd name="T51" fmla="*/ 476 h 525"/>
                <a:gd name="T52" fmla="*/ 427 w 639"/>
                <a:gd name="T53" fmla="*/ 514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39" h="525">
                  <a:moveTo>
                    <a:pt x="427" y="514"/>
                  </a:moveTo>
                  <a:lnTo>
                    <a:pt x="258" y="525"/>
                  </a:lnTo>
                  <a:lnTo>
                    <a:pt x="173" y="506"/>
                  </a:lnTo>
                  <a:lnTo>
                    <a:pt x="86" y="469"/>
                  </a:lnTo>
                  <a:lnTo>
                    <a:pt x="51" y="352"/>
                  </a:lnTo>
                  <a:lnTo>
                    <a:pt x="19" y="316"/>
                  </a:lnTo>
                  <a:lnTo>
                    <a:pt x="0" y="178"/>
                  </a:lnTo>
                  <a:lnTo>
                    <a:pt x="0" y="153"/>
                  </a:lnTo>
                  <a:lnTo>
                    <a:pt x="72" y="144"/>
                  </a:lnTo>
                  <a:lnTo>
                    <a:pt x="94" y="74"/>
                  </a:lnTo>
                  <a:lnTo>
                    <a:pt x="195" y="51"/>
                  </a:lnTo>
                  <a:lnTo>
                    <a:pt x="268" y="4"/>
                  </a:lnTo>
                  <a:lnTo>
                    <a:pt x="360" y="0"/>
                  </a:lnTo>
                  <a:lnTo>
                    <a:pt x="408" y="43"/>
                  </a:lnTo>
                  <a:lnTo>
                    <a:pt x="461" y="137"/>
                  </a:lnTo>
                  <a:lnTo>
                    <a:pt x="499" y="118"/>
                  </a:lnTo>
                  <a:lnTo>
                    <a:pt x="561" y="207"/>
                  </a:lnTo>
                  <a:lnTo>
                    <a:pt x="599" y="225"/>
                  </a:lnTo>
                  <a:lnTo>
                    <a:pt x="619" y="235"/>
                  </a:lnTo>
                  <a:lnTo>
                    <a:pt x="632" y="261"/>
                  </a:lnTo>
                  <a:lnTo>
                    <a:pt x="639" y="314"/>
                  </a:lnTo>
                  <a:lnTo>
                    <a:pt x="613" y="352"/>
                  </a:lnTo>
                  <a:lnTo>
                    <a:pt x="595" y="351"/>
                  </a:lnTo>
                  <a:lnTo>
                    <a:pt x="604" y="380"/>
                  </a:lnTo>
                  <a:lnTo>
                    <a:pt x="545" y="391"/>
                  </a:lnTo>
                  <a:lnTo>
                    <a:pt x="532" y="476"/>
                  </a:lnTo>
                  <a:lnTo>
                    <a:pt x="427" y="514"/>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84" name="Freeform 68"/>
            <p:cNvSpPr>
              <a:spLocks/>
            </p:cNvSpPr>
            <p:nvPr/>
          </p:nvSpPr>
          <p:spPr bwMode="auto">
            <a:xfrm>
              <a:off x="1812171" y="2950262"/>
              <a:ext cx="421754" cy="386191"/>
            </a:xfrm>
            <a:custGeom>
              <a:avLst/>
              <a:gdLst>
                <a:gd name="T0" fmla="*/ 26 w 671"/>
                <a:gd name="T1" fmla="*/ 152 h 614"/>
                <a:gd name="T2" fmla="*/ 0 w 671"/>
                <a:gd name="T3" fmla="*/ 81 h 614"/>
                <a:gd name="T4" fmla="*/ 11 w 671"/>
                <a:gd name="T5" fmla="*/ 0 h 614"/>
                <a:gd name="T6" fmla="*/ 98 w 671"/>
                <a:gd name="T7" fmla="*/ 37 h 614"/>
                <a:gd name="T8" fmla="*/ 186 w 671"/>
                <a:gd name="T9" fmla="*/ 56 h 614"/>
                <a:gd name="T10" fmla="*/ 352 w 671"/>
                <a:gd name="T11" fmla="*/ 45 h 614"/>
                <a:gd name="T12" fmla="*/ 457 w 671"/>
                <a:gd name="T13" fmla="*/ 7 h 614"/>
                <a:gd name="T14" fmla="*/ 528 w 671"/>
                <a:gd name="T15" fmla="*/ 37 h 614"/>
                <a:gd name="T16" fmla="*/ 576 w 671"/>
                <a:gd name="T17" fmla="*/ 66 h 614"/>
                <a:gd name="T18" fmla="*/ 564 w 671"/>
                <a:gd name="T19" fmla="*/ 126 h 614"/>
                <a:gd name="T20" fmla="*/ 561 w 671"/>
                <a:gd name="T21" fmla="*/ 176 h 614"/>
                <a:gd name="T22" fmla="*/ 571 w 671"/>
                <a:gd name="T23" fmla="*/ 200 h 614"/>
                <a:gd name="T24" fmla="*/ 650 w 671"/>
                <a:gd name="T25" fmla="*/ 230 h 614"/>
                <a:gd name="T26" fmla="*/ 667 w 671"/>
                <a:gd name="T27" fmla="*/ 243 h 614"/>
                <a:gd name="T28" fmla="*/ 671 w 671"/>
                <a:gd name="T29" fmla="*/ 272 h 614"/>
                <a:gd name="T30" fmla="*/ 654 w 671"/>
                <a:gd name="T31" fmla="*/ 290 h 614"/>
                <a:gd name="T32" fmla="*/ 634 w 671"/>
                <a:gd name="T33" fmla="*/ 332 h 614"/>
                <a:gd name="T34" fmla="*/ 590 w 671"/>
                <a:gd name="T35" fmla="*/ 302 h 614"/>
                <a:gd name="T36" fmla="*/ 547 w 671"/>
                <a:gd name="T37" fmla="*/ 327 h 614"/>
                <a:gd name="T38" fmla="*/ 526 w 671"/>
                <a:gd name="T39" fmla="*/ 307 h 614"/>
                <a:gd name="T40" fmla="*/ 509 w 671"/>
                <a:gd name="T41" fmla="*/ 320 h 614"/>
                <a:gd name="T42" fmla="*/ 518 w 671"/>
                <a:gd name="T43" fmla="*/ 338 h 614"/>
                <a:gd name="T44" fmla="*/ 497 w 671"/>
                <a:gd name="T45" fmla="*/ 400 h 614"/>
                <a:gd name="T46" fmla="*/ 473 w 671"/>
                <a:gd name="T47" fmla="*/ 427 h 614"/>
                <a:gd name="T48" fmla="*/ 478 w 671"/>
                <a:gd name="T49" fmla="*/ 448 h 614"/>
                <a:gd name="T50" fmla="*/ 425 w 671"/>
                <a:gd name="T51" fmla="*/ 481 h 614"/>
                <a:gd name="T52" fmla="*/ 406 w 671"/>
                <a:gd name="T53" fmla="*/ 456 h 614"/>
                <a:gd name="T54" fmla="*/ 358 w 671"/>
                <a:gd name="T55" fmla="*/ 463 h 614"/>
                <a:gd name="T56" fmla="*/ 357 w 671"/>
                <a:gd name="T57" fmla="*/ 493 h 614"/>
                <a:gd name="T58" fmla="*/ 322 w 671"/>
                <a:gd name="T59" fmla="*/ 495 h 614"/>
                <a:gd name="T60" fmla="*/ 289 w 671"/>
                <a:gd name="T61" fmla="*/ 528 h 614"/>
                <a:gd name="T62" fmla="*/ 251 w 671"/>
                <a:gd name="T63" fmla="*/ 544 h 614"/>
                <a:gd name="T64" fmla="*/ 229 w 671"/>
                <a:gd name="T65" fmla="*/ 560 h 614"/>
                <a:gd name="T66" fmla="*/ 187 w 671"/>
                <a:gd name="T67" fmla="*/ 614 h 614"/>
                <a:gd name="T68" fmla="*/ 127 w 671"/>
                <a:gd name="T69" fmla="*/ 602 h 614"/>
                <a:gd name="T70" fmla="*/ 125 w 671"/>
                <a:gd name="T71" fmla="*/ 586 h 614"/>
                <a:gd name="T72" fmla="*/ 174 w 671"/>
                <a:gd name="T73" fmla="*/ 508 h 614"/>
                <a:gd name="T74" fmla="*/ 104 w 671"/>
                <a:gd name="T75" fmla="*/ 414 h 614"/>
                <a:gd name="T76" fmla="*/ 83 w 671"/>
                <a:gd name="T77" fmla="*/ 420 h 614"/>
                <a:gd name="T78" fmla="*/ 31 w 671"/>
                <a:gd name="T79" fmla="*/ 398 h 614"/>
                <a:gd name="T80" fmla="*/ 16 w 671"/>
                <a:gd name="T81" fmla="*/ 321 h 614"/>
                <a:gd name="T82" fmla="*/ 39 w 671"/>
                <a:gd name="T83" fmla="*/ 267 h 614"/>
                <a:gd name="T84" fmla="*/ 7 w 671"/>
                <a:gd name="T85" fmla="*/ 209 h 614"/>
                <a:gd name="T86" fmla="*/ 26 w 671"/>
                <a:gd name="T87" fmla="*/ 152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71" h="614">
                  <a:moveTo>
                    <a:pt x="26" y="152"/>
                  </a:moveTo>
                  <a:lnTo>
                    <a:pt x="0" y="81"/>
                  </a:lnTo>
                  <a:lnTo>
                    <a:pt x="11" y="0"/>
                  </a:lnTo>
                  <a:lnTo>
                    <a:pt x="98" y="37"/>
                  </a:lnTo>
                  <a:lnTo>
                    <a:pt x="186" y="56"/>
                  </a:lnTo>
                  <a:lnTo>
                    <a:pt x="352" y="45"/>
                  </a:lnTo>
                  <a:lnTo>
                    <a:pt x="457" y="7"/>
                  </a:lnTo>
                  <a:lnTo>
                    <a:pt x="528" y="37"/>
                  </a:lnTo>
                  <a:lnTo>
                    <a:pt x="576" y="66"/>
                  </a:lnTo>
                  <a:lnTo>
                    <a:pt x="564" y="126"/>
                  </a:lnTo>
                  <a:lnTo>
                    <a:pt x="561" y="176"/>
                  </a:lnTo>
                  <a:lnTo>
                    <a:pt x="571" y="200"/>
                  </a:lnTo>
                  <a:lnTo>
                    <a:pt x="650" y="230"/>
                  </a:lnTo>
                  <a:lnTo>
                    <a:pt x="667" y="243"/>
                  </a:lnTo>
                  <a:lnTo>
                    <a:pt x="671" y="272"/>
                  </a:lnTo>
                  <a:lnTo>
                    <a:pt x="654" y="290"/>
                  </a:lnTo>
                  <a:lnTo>
                    <a:pt x="634" y="332"/>
                  </a:lnTo>
                  <a:lnTo>
                    <a:pt x="590" y="302"/>
                  </a:lnTo>
                  <a:lnTo>
                    <a:pt x="547" y="327"/>
                  </a:lnTo>
                  <a:lnTo>
                    <a:pt x="526" y="307"/>
                  </a:lnTo>
                  <a:lnTo>
                    <a:pt x="509" y="320"/>
                  </a:lnTo>
                  <a:lnTo>
                    <a:pt x="518" y="338"/>
                  </a:lnTo>
                  <a:lnTo>
                    <a:pt x="497" y="400"/>
                  </a:lnTo>
                  <a:lnTo>
                    <a:pt x="473" y="427"/>
                  </a:lnTo>
                  <a:lnTo>
                    <a:pt x="478" y="448"/>
                  </a:lnTo>
                  <a:lnTo>
                    <a:pt x="425" y="481"/>
                  </a:lnTo>
                  <a:lnTo>
                    <a:pt x="406" y="456"/>
                  </a:lnTo>
                  <a:lnTo>
                    <a:pt x="358" y="463"/>
                  </a:lnTo>
                  <a:lnTo>
                    <a:pt x="357" y="493"/>
                  </a:lnTo>
                  <a:lnTo>
                    <a:pt x="322" y="495"/>
                  </a:lnTo>
                  <a:lnTo>
                    <a:pt x="289" y="528"/>
                  </a:lnTo>
                  <a:lnTo>
                    <a:pt x="251" y="544"/>
                  </a:lnTo>
                  <a:lnTo>
                    <a:pt x="229" y="560"/>
                  </a:lnTo>
                  <a:lnTo>
                    <a:pt x="187" y="614"/>
                  </a:lnTo>
                  <a:lnTo>
                    <a:pt x="127" y="602"/>
                  </a:lnTo>
                  <a:lnTo>
                    <a:pt x="125" y="586"/>
                  </a:lnTo>
                  <a:lnTo>
                    <a:pt x="174" y="508"/>
                  </a:lnTo>
                  <a:lnTo>
                    <a:pt x="104" y="414"/>
                  </a:lnTo>
                  <a:lnTo>
                    <a:pt x="83" y="420"/>
                  </a:lnTo>
                  <a:lnTo>
                    <a:pt x="31" y="398"/>
                  </a:lnTo>
                  <a:lnTo>
                    <a:pt x="16" y="321"/>
                  </a:lnTo>
                  <a:lnTo>
                    <a:pt x="39" y="267"/>
                  </a:lnTo>
                  <a:lnTo>
                    <a:pt x="7" y="209"/>
                  </a:lnTo>
                  <a:lnTo>
                    <a:pt x="26" y="152"/>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85" name="Freeform 69"/>
            <p:cNvSpPr>
              <a:spLocks/>
            </p:cNvSpPr>
            <p:nvPr/>
          </p:nvSpPr>
          <p:spPr bwMode="auto">
            <a:xfrm>
              <a:off x="1349298" y="2929146"/>
              <a:ext cx="487323" cy="322288"/>
            </a:xfrm>
            <a:custGeom>
              <a:avLst/>
              <a:gdLst>
                <a:gd name="T0" fmla="*/ 197 w 776"/>
                <a:gd name="T1" fmla="*/ 18 h 513"/>
                <a:gd name="T2" fmla="*/ 376 w 776"/>
                <a:gd name="T3" fmla="*/ 0 h 513"/>
                <a:gd name="T4" fmla="*/ 448 w 776"/>
                <a:gd name="T5" fmla="*/ 42 h 513"/>
                <a:gd name="T6" fmla="*/ 515 w 776"/>
                <a:gd name="T7" fmla="*/ 59 h 513"/>
                <a:gd name="T8" fmla="*/ 643 w 776"/>
                <a:gd name="T9" fmla="*/ 36 h 513"/>
                <a:gd name="T10" fmla="*/ 748 w 776"/>
                <a:gd name="T11" fmla="*/ 35 h 513"/>
                <a:gd name="T12" fmla="*/ 737 w 776"/>
                <a:gd name="T13" fmla="*/ 114 h 513"/>
                <a:gd name="T14" fmla="*/ 761 w 776"/>
                <a:gd name="T15" fmla="*/ 185 h 513"/>
                <a:gd name="T16" fmla="*/ 746 w 776"/>
                <a:gd name="T17" fmla="*/ 244 h 513"/>
                <a:gd name="T18" fmla="*/ 776 w 776"/>
                <a:gd name="T19" fmla="*/ 303 h 513"/>
                <a:gd name="T20" fmla="*/ 753 w 776"/>
                <a:gd name="T21" fmla="*/ 355 h 513"/>
                <a:gd name="T22" fmla="*/ 767 w 776"/>
                <a:gd name="T23" fmla="*/ 432 h 513"/>
                <a:gd name="T24" fmla="*/ 745 w 776"/>
                <a:gd name="T25" fmla="*/ 462 h 513"/>
                <a:gd name="T26" fmla="*/ 715 w 776"/>
                <a:gd name="T27" fmla="*/ 454 h 513"/>
                <a:gd name="T28" fmla="*/ 689 w 776"/>
                <a:gd name="T29" fmla="*/ 491 h 513"/>
                <a:gd name="T30" fmla="*/ 658 w 776"/>
                <a:gd name="T31" fmla="*/ 462 h 513"/>
                <a:gd name="T32" fmla="*/ 607 w 776"/>
                <a:gd name="T33" fmla="*/ 472 h 513"/>
                <a:gd name="T34" fmla="*/ 565 w 776"/>
                <a:gd name="T35" fmla="*/ 454 h 513"/>
                <a:gd name="T36" fmla="*/ 538 w 776"/>
                <a:gd name="T37" fmla="*/ 488 h 513"/>
                <a:gd name="T38" fmla="*/ 495 w 776"/>
                <a:gd name="T39" fmla="*/ 472 h 513"/>
                <a:gd name="T40" fmla="*/ 467 w 776"/>
                <a:gd name="T41" fmla="*/ 503 h 513"/>
                <a:gd name="T42" fmla="*/ 429 w 776"/>
                <a:gd name="T43" fmla="*/ 472 h 513"/>
                <a:gd name="T44" fmla="*/ 408 w 776"/>
                <a:gd name="T45" fmla="*/ 486 h 513"/>
                <a:gd name="T46" fmla="*/ 327 w 776"/>
                <a:gd name="T47" fmla="*/ 500 h 513"/>
                <a:gd name="T48" fmla="*/ 275 w 776"/>
                <a:gd name="T49" fmla="*/ 498 h 513"/>
                <a:gd name="T50" fmla="*/ 263 w 776"/>
                <a:gd name="T51" fmla="*/ 513 h 513"/>
                <a:gd name="T52" fmla="*/ 106 w 776"/>
                <a:gd name="T53" fmla="*/ 399 h 513"/>
                <a:gd name="T54" fmla="*/ 66 w 776"/>
                <a:gd name="T55" fmla="*/ 391 h 513"/>
                <a:gd name="T56" fmla="*/ 0 w 776"/>
                <a:gd name="T57" fmla="*/ 329 h 513"/>
                <a:gd name="T58" fmla="*/ 10 w 776"/>
                <a:gd name="T59" fmla="*/ 296 h 513"/>
                <a:gd name="T60" fmla="*/ 9 w 776"/>
                <a:gd name="T61" fmla="*/ 270 h 513"/>
                <a:gd name="T62" fmla="*/ 46 w 776"/>
                <a:gd name="T63" fmla="*/ 245 h 513"/>
                <a:gd name="T64" fmla="*/ 36 w 776"/>
                <a:gd name="T65" fmla="*/ 206 h 513"/>
                <a:gd name="T66" fmla="*/ 36 w 776"/>
                <a:gd name="T67" fmla="*/ 169 h 513"/>
                <a:gd name="T68" fmla="*/ 90 w 776"/>
                <a:gd name="T69" fmla="*/ 134 h 513"/>
                <a:gd name="T70" fmla="*/ 130 w 776"/>
                <a:gd name="T71" fmla="*/ 122 h 513"/>
                <a:gd name="T72" fmla="*/ 137 w 776"/>
                <a:gd name="T73" fmla="*/ 102 h 513"/>
                <a:gd name="T74" fmla="*/ 151 w 776"/>
                <a:gd name="T75" fmla="*/ 73 h 513"/>
                <a:gd name="T76" fmla="*/ 131 w 776"/>
                <a:gd name="T77" fmla="*/ 42 h 513"/>
                <a:gd name="T78" fmla="*/ 197 w 776"/>
                <a:gd name="T79" fmla="*/ 18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76" h="513">
                  <a:moveTo>
                    <a:pt x="197" y="18"/>
                  </a:moveTo>
                  <a:lnTo>
                    <a:pt x="376" y="0"/>
                  </a:lnTo>
                  <a:lnTo>
                    <a:pt x="448" y="42"/>
                  </a:lnTo>
                  <a:lnTo>
                    <a:pt x="515" y="59"/>
                  </a:lnTo>
                  <a:lnTo>
                    <a:pt x="643" y="36"/>
                  </a:lnTo>
                  <a:lnTo>
                    <a:pt x="748" y="35"/>
                  </a:lnTo>
                  <a:lnTo>
                    <a:pt x="737" y="114"/>
                  </a:lnTo>
                  <a:lnTo>
                    <a:pt x="761" y="185"/>
                  </a:lnTo>
                  <a:lnTo>
                    <a:pt x="746" y="244"/>
                  </a:lnTo>
                  <a:lnTo>
                    <a:pt x="776" y="303"/>
                  </a:lnTo>
                  <a:lnTo>
                    <a:pt x="753" y="355"/>
                  </a:lnTo>
                  <a:lnTo>
                    <a:pt x="767" y="432"/>
                  </a:lnTo>
                  <a:lnTo>
                    <a:pt x="745" y="462"/>
                  </a:lnTo>
                  <a:lnTo>
                    <a:pt x="715" y="454"/>
                  </a:lnTo>
                  <a:lnTo>
                    <a:pt x="689" y="491"/>
                  </a:lnTo>
                  <a:lnTo>
                    <a:pt x="658" y="462"/>
                  </a:lnTo>
                  <a:lnTo>
                    <a:pt x="607" y="472"/>
                  </a:lnTo>
                  <a:lnTo>
                    <a:pt x="565" y="454"/>
                  </a:lnTo>
                  <a:lnTo>
                    <a:pt x="538" y="488"/>
                  </a:lnTo>
                  <a:lnTo>
                    <a:pt x="495" y="472"/>
                  </a:lnTo>
                  <a:lnTo>
                    <a:pt x="467" y="503"/>
                  </a:lnTo>
                  <a:lnTo>
                    <a:pt x="429" y="472"/>
                  </a:lnTo>
                  <a:lnTo>
                    <a:pt x="408" y="486"/>
                  </a:lnTo>
                  <a:lnTo>
                    <a:pt x="327" y="500"/>
                  </a:lnTo>
                  <a:lnTo>
                    <a:pt x="275" y="498"/>
                  </a:lnTo>
                  <a:lnTo>
                    <a:pt x="263" y="513"/>
                  </a:lnTo>
                  <a:lnTo>
                    <a:pt x="106" y="399"/>
                  </a:lnTo>
                  <a:lnTo>
                    <a:pt x="66" y="391"/>
                  </a:lnTo>
                  <a:lnTo>
                    <a:pt x="0" y="329"/>
                  </a:lnTo>
                  <a:lnTo>
                    <a:pt x="10" y="296"/>
                  </a:lnTo>
                  <a:lnTo>
                    <a:pt x="9" y="270"/>
                  </a:lnTo>
                  <a:lnTo>
                    <a:pt x="46" y="245"/>
                  </a:lnTo>
                  <a:lnTo>
                    <a:pt x="36" y="206"/>
                  </a:lnTo>
                  <a:lnTo>
                    <a:pt x="36" y="169"/>
                  </a:lnTo>
                  <a:lnTo>
                    <a:pt x="90" y="134"/>
                  </a:lnTo>
                  <a:lnTo>
                    <a:pt x="130" y="122"/>
                  </a:lnTo>
                  <a:lnTo>
                    <a:pt x="137" y="102"/>
                  </a:lnTo>
                  <a:lnTo>
                    <a:pt x="151" y="73"/>
                  </a:lnTo>
                  <a:lnTo>
                    <a:pt x="131" y="42"/>
                  </a:lnTo>
                  <a:lnTo>
                    <a:pt x="197" y="18"/>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grpSp>
          <p:nvGrpSpPr>
            <p:cNvPr id="86" name="85 Grupo"/>
            <p:cNvGrpSpPr/>
            <p:nvPr/>
          </p:nvGrpSpPr>
          <p:grpSpPr>
            <a:xfrm>
              <a:off x="2430632" y="2006178"/>
              <a:ext cx="619017" cy="660692"/>
              <a:chOff x="3228826" y="3495441"/>
              <a:chExt cx="924075" cy="986288"/>
            </a:xfrm>
            <a:gradFill>
              <a:gsLst>
                <a:gs pos="0">
                  <a:srgbClr val="6777C5">
                    <a:lumMod val="64000"/>
                  </a:srgbClr>
                </a:gs>
                <a:gs pos="100000">
                  <a:srgbClr val="6777C5"/>
                </a:gs>
              </a:gsLst>
              <a:lin ang="16200000" scaled="0"/>
            </a:gradFill>
            <a:effectLst>
              <a:outerShdw blurRad="50800" dist="25400" dir="2700000" algn="tl" rotWithShape="0">
                <a:schemeClr val="tx1">
                  <a:alpha val="40000"/>
                </a:schemeClr>
              </a:outerShdw>
            </a:effectLst>
          </p:grpSpPr>
          <p:sp>
            <p:nvSpPr>
              <p:cNvPr id="126" name="Freeform 60"/>
              <p:cNvSpPr>
                <a:spLocks/>
              </p:cNvSpPr>
              <p:nvPr/>
            </p:nvSpPr>
            <p:spPr bwMode="auto">
              <a:xfrm>
                <a:off x="3256200" y="3495441"/>
                <a:ext cx="426368" cy="651995"/>
              </a:xfrm>
              <a:custGeom>
                <a:avLst/>
                <a:gdLst>
                  <a:gd name="T0" fmla="*/ 77 w 455"/>
                  <a:gd name="T1" fmla="*/ 65 h 695"/>
                  <a:gd name="T2" fmla="*/ 143 w 455"/>
                  <a:gd name="T3" fmla="*/ 244 h 695"/>
                  <a:gd name="T4" fmla="*/ 102 w 455"/>
                  <a:gd name="T5" fmla="*/ 264 h 695"/>
                  <a:gd name="T6" fmla="*/ 118 w 455"/>
                  <a:gd name="T7" fmla="*/ 311 h 695"/>
                  <a:gd name="T8" fmla="*/ 125 w 455"/>
                  <a:gd name="T9" fmla="*/ 358 h 695"/>
                  <a:gd name="T10" fmla="*/ 119 w 455"/>
                  <a:gd name="T11" fmla="*/ 389 h 695"/>
                  <a:gd name="T12" fmla="*/ 64 w 455"/>
                  <a:gd name="T13" fmla="*/ 466 h 695"/>
                  <a:gd name="T14" fmla="*/ 8 w 455"/>
                  <a:gd name="T15" fmla="*/ 527 h 695"/>
                  <a:gd name="T16" fmla="*/ 12 w 455"/>
                  <a:gd name="T17" fmla="*/ 546 h 695"/>
                  <a:gd name="T18" fmla="*/ 34 w 455"/>
                  <a:gd name="T19" fmla="*/ 565 h 695"/>
                  <a:gd name="T20" fmla="*/ 13 w 455"/>
                  <a:gd name="T21" fmla="*/ 598 h 695"/>
                  <a:gd name="T22" fmla="*/ 0 w 455"/>
                  <a:gd name="T23" fmla="*/ 631 h 695"/>
                  <a:gd name="T24" fmla="*/ 34 w 455"/>
                  <a:gd name="T25" fmla="*/ 695 h 695"/>
                  <a:gd name="T26" fmla="*/ 137 w 455"/>
                  <a:gd name="T27" fmla="*/ 663 h 695"/>
                  <a:gd name="T28" fmla="*/ 242 w 455"/>
                  <a:gd name="T29" fmla="*/ 610 h 695"/>
                  <a:gd name="T30" fmla="*/ 379 w 455"/>
                  <a:gd name="T31" fmla="*/ 562 h 695"/>
                  <a:gd name="T32" fmla="*/ 446 w 455"/>
                  <a:gd name="T33" fmla="*/ 466 h 695"/>
                  <a:gd name="T34" fmla="*/ 448 w 455"/>
                  <a:gd name="T35" fmla="*/ 126 h 695"/>
                  <a:gd name="T36" fmla="*/ 455 w 455"/>
                  <a:gd name="T37" fmla="*/ 84 h 695"/>
                  <a:gd name="T38" fmla="*/ 426 w 455"/>
                  <a:gd name="T39" fmla="*/ 79 h 695"/>
                  <a:gd name="T40" fmla="*/ 401 w 455"/>
                  <a:gd name="T41" fmla="*/ 69 h 695"/>
                  <a:gd name="T42" fmla="*/ 359 w 455"/>
                  <a:gd name="T43" fmla="*/ 60 h 695"/>
                  <a:gd name="T44" fmla="*/ 339 w 455"/>
                  <a:gd name="T45" fmla="*/ 69 h 695"/>
                  <a:gd name="T46" fmla="*/ 306 w 455"/>
                  <a:gd name="T47" fmla="*/ 57 h 695"/>
                  <a:gd name="T48" fmla="*/ 244 w 455"/>
                  <a:gd name="T49" fmla="*/ 29 h 695"/>
                  <a:gd name="T50" fmla="*/ 198 w 455"/>
                  <a:gd name="T51" fmla="*/ 29 h 695"/>
                  <a:gd name="T52" fmla="*/ 160 w 455"/>
                  <a:gd name="T53" fmla="*/ 13 h 695"/>
                  <a:gd name="T54" fmla="*/ 135 w 455"/>
                  <a:gd name="T55" fmla="*/ 0 h 695"/>
                  <a:gd name="T56" fmla="*/ 109 w 455"/>
                  <a:gd name="T57" fmla="*/ 7 h 695"/>
                  <a:gd name="T58" fmla="*/ 97 w 455"/>
                  <a:gd name="T59" fmla="*/ 25 h 695"/>
                  <a:gd name="T60" fmla="*/ 77 w 455"/>
                  <a:gd name="T61" fmla="*/ 6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5" h="695">
                    <a:moveTo>
                      <a:pt x="77" y="65"/>
                    </a:moveTo>
                    <a:lnTo>
                      <a:pt x="143" y="244"/>
                    </a:lnTo>
                    <a:lnTo>
                      <a:pt x="102" y="264"/>
                    </a:lnTo>
                    <a:lnTo>
                      <a:pt x="118" y="311"/>
                    </a:lnTo>
                    <a:lnTo>
                      <a:pt x="125" y="358"/>
                    </a:lnTo>
                    <a:lnTo>
                      <a:pt x="119" y="389"/>
                    </a:lnTo>
                    <a:lnTo>
                      <a:pt x="64" y="466"/>
                    </a:lnTo>
                    <a:lnTo>
                      <a:pt x="8" y="527"/>
                    </a:lnTo>
                    <a:lnTo>
                      <a:pt x="12" y="546"/>
                    </a:lnTo>
                    <a:lnTo>
                      <a:pt x="34" y="565"/>
                    </a:lnTo>
                    <a:lnTo>
                      <a:pt x="13" y="598"/>
                    </a:lnTo>
                    <a:lnTo>
                      <a:pt x="0" y="631"/>
                    </a:lnTo>
                    <a:lnTo>
                      <a:pt x="34" y="695"/>
                    </a:lnTo>
                    <a:lnTo>
                      <a:pt x="137" y="663"/>
                    </a:lnTo>
                    <a:lnTo>
                      <a:pt x="242" y="610"/>
                    </a:lnTo>
                    <a:lnTo>
                      <a:pt x="379" y="562"/>
                    </a:lnTo>
                    <a:lnTo>
                      <a:pt x="446" y="466"/>
                    </a:lnTo>
                    <a:lnTo>
                      <a:pt x="448" y="126"/>
                    </a:lnTo>
                    <a:lnTo>
                      <a:pt x="455" y="84"/>
                    </a:lnTo>
                    <a:lnTo>
                      <a:pt x="426" y="79"/>
                    </a:lnTo>
                    <a:lnTo>
                      <a:pt x="401" y="69"/>
                    </a:lnTo>
                    <a:lnTo>
                      <a:pt x="359" y="60"/>
                    </a:lnTo>
                    <a:lnTo>
                      <a:pt x="339" y="69"/>
                    </a:lnTo>
                    <a:lnTo>
                      <a:pt x="306" y="57"/>
                    </a:lnTo>
                    <a:lnTo>
                      <a:pt x="244" y="29"/>
                    </a:lnTo>
                    <a:lnTo>
                      <a:pt x="198" y="29"/>
                    </a:lnTo>
                    <a:lnTo>
                      <a:pt x="160" y="13"/>
                    </a:lnTo>
                    <a:lnTo>
                      <a:pt x="135" y="0"/>
                    </a:lnTo>
                    <a:lnTo>
                      <a:pt x="109" y="7"/>
                    </a:lnTo>
                    <a:lnTo>
                      <a:pt x="97" y="25"/>
                    </a:lnTo>
                    <a:lnTo>
                      <a:pt x="77" y="65"/>
                    </a:lnTo>
                    <a:close/>
                  </a:path>
                </a:pathLst>
              </a:custGeom>
              <a:grpFill/>
              <a:ln w="12700">
                <a:solidFill>
                  <a:srgbClr val="6777C5"/>
                </a:solidFill>
                <a:headEnd/>
                <a:tailEnd/>
              </a:ln>
              <a:effectLst/>
            </p:spPr>
            <p:style>
              <a:lnRef idx="1">
                <a:schemeClr val="accent1"/>
              </a:lnRef>
              <a:fillRef idx="3">
                <a:schemeClr val="accent1"/>
              </a:fillRef>
              <a:effectRef idx="2">
                <a:schemeClr val="accent1"/>
              </a:effectRef>
              <a:fontRef idx="minor">
                <a:schemeClr val="lt1"/>
              </a:fontRef>
            </p:style>
            <p:txBody>
              <a:bodyPr/>
              <a:lstStyle/>
              <a:p>
                <a:endParaRPr lang="es-ES"/>
              </a:p>
            </p:txBody>
          </p:sp>
          <p:sp>
            <p:nvSpPr>
              <p:cNvPr id="127" name="Freeform 61"/>
              <p:cNvSpPr>
                <a:spLocks/>
              </p:cNvSpPr>
              <p:nvPr/>
            </p:nvSpPr>
            <p:spPr bwMode="auto">
              <a:xfrm>
                <a:off x="3228826" y="4023839"/>
                <a:ext cx="435493" cy="457890"/>
              </a:xfrm>
              <a:custGeom>
                <a:avLst/>
                <a:gdLst>
                  <a:gd name="T0" fmla="*/ 277 w 464"/>
                  <a:gd name="T1" fmla="*/ 46 h 488"/>
                  <a:gd name="T2" fmla="*/ 162 w 464"/>
                  <a:gd name="T3" fmla="*/ 102 h 488"/>
                  <a:gd name="T4" fmla="*/ 63 w 464"/>
                  <a:gd name="T5" fmla="*/ 132 h 488"/>
                  <a:gd name="T6" fmla="*/ 41 w 464"/>
                  <a:gd name="T7" fmla="*/ 190 h 488"/>
                  <a:gd name="T8" fmla="*/ 15 w 464"/>
                  <a:gd name="T9" fmla="*/ 212 h 488"/>
                  <a:gd name="T10" fmla="*/ 25 w 464"/>
                  <a:gd name="T11" fmla="*/ 251 h 488"/>
                  <a:gd name="T12" fmla="*/ 25 w 464"/>
                  <a:gd name="T13" fmla="*/ 289 h 488"/>
                  <a:gd name="T14" fmla="*/ 10 w 464"/>
                  <a:gd name="T15" fmla="*/ 315 h 488"/>
                  <a:gd name="T16" fmla="*/ 15 w 464"/>
                  <a:gd name="T17" fmla="*/ 343 h 488"/>
                  <a:gd name="T18" fmla="*/ 0 w 464"/>
                  <a:gd name="T19" fmla="*/ 366 h 488"/>
                  <a:gd name="T20" fmla="*/ 19 w 464"/>
                  <a:gd name="T21" fmla="*/ 391 h 488"/>
                  <a:gd name="T22" fmla="*/ 41 w 464"/>
                  <a:gd name="T23" fmla="*/ 387 h 488"/>
                  <a:gd name="T24" fmla="*/ 41 w 464"/>
                  <a:gd name="T25" fmla="*/ 427 h 488"/>
                  <a:gd name="T26" fmla="*/ 55 w 464"/>
                  <a:gd name="T27" fmla="*/ 443 h 488"/>
                  <a:gd name="T28" fmla="*/ 71 w 464"/>
                  <a:gd name="T29" fmla="*/ 422 h 488"/>
                  <a:gd name="T30" fmla="*/ 88 w 464"/>
                  <a:gd name="T31" fmla="*/ 427 h 488"/>
                  <a:gd name="T32" fmla="*/ 98 w 464"/>
                  <a:gd name="T33" fmla="*/ 452 h 488"/>
                  <a:gd name="T34" fmla="*/ 109 w 464"/>
                  <a:gd name="T35" fmla="*/ 467 h 488"/>
                  <a:gd name="T36" fmla="*/ 109 w 464"/>
                  <a:gd name="T37" fmla="*/ 488 h 488"/>
                  <a:gd name="T38" fmla="*/ 150 w 464"/>
                  <a:gd name="T39" fmla="*/ 427 h 488"/>
                  <a:gd name="T40" fmla="*/ 150 w 464"/>
                  <a:gd name="T41" fmla="*/ 412 h 488"/>
                  <a:gd name="T42" fmla="*/ 172 w 464"/>
                  <a:gd name="T43" fmla="*/ 397 h 488"/>
                  <a:gd name="T44" fmla="*/ 207 w 464"/>
                  <a:gd name="T45" fmla="*/ 416 h 488"/>
                  <a:gd name="T46" fmla="*/ 227 w 464"/>
                  <a:gd name="T47" fmla="*/ 380 h 488"/>
                  <a:gd name="T48" fmla="*/ 244 w 464"/>
                  <a:gd name="T49" fmla="*/ 361 h 488"/>
                  <a:gd name="T50" fmla="*/ 239 w 464"/>
                  <a:gd name="T51" fmla="*/ 339 h 488"/>
                  <a:gd name="T52" fmla="*/ 227 w 464"/>
                  <a:gd name="T53" fmla="*/ 339 h 488"/>
                  <a:gd name="T54" fmla="*/ 197 w 464"/>
                  <a:gd name="T55" fmla="*/ 317 h 488"/>
                  <a:gd name="T56" fmla="*/ 222 w 464"/>
                  <a:gd name="T57" fmla="*/ 303 h 488"/>
                  <a:gd name="T58" fmla="*/ 288 w 464"/>
                  <a:gd name="T59" fmla="*/ 230 h 488"/>
                  <a:gd name="T60" fmla="*/ 346 w 464"/>
                  <a:gd name="T61" fmla="*/ 205 h 488"/>
                  <a:gd name="T62" fmla="*/ 464 w 464"/>
                  <a:gd name="T63" fmla="*/ 154 h 488"/>
                  <a:gd name="T64" fmla="*/ 410 w 464"/>
                  <a:gd name="T65" fmla="*/ 0 h 488"/>
                  <a:gd name="T66" fmla="*/ 277 w 464"/>
                  <a:gd name="T67" fmla="*/ 46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64" h="488">
                    <a:moveTo>
                      <a:pt x="277" y="46"/>
                    </a:moveTo>
                    <a:lnTo>
                      <a:pt x="162" y="102"/>
                    </a:lnTo>
                    <a:lnTo>
                      <a:pt x="63" y="132"/>
                    </a:lnTo>
                    <a:lnTo>
                      <a:pt x="41" y="190"/>
                    </a:lnTo>
                    <a:lnTo>
                      <a:pt x="15" y="212"/>
                    </a:lnTo>
                    <a:lnTo>
                      <a:pt x="25" y="251"/>
                    </a:lnTo>
                    <a:lnTo>
                      <a:pt x="25" y="289"/>
                    </a:lnTo>
                    <a:lnTo>
                      <a:pt x="10" y="315"/>
                    </a:lnTo>
                    <a:lnTo>
                      <a:pt x="15" y="343"/>
                    </a:lnTo>
                    <a:lnTo>
                      <a:pt x="0" y="366"/>
                    </a:lnTo>
                    <a:lnTo>
                      <a:pt x="19" y="391"/>
                    </a:lnTo>
                    <a:lnTo>
                      <a:pt x="41" y="387"/>
                    </a:lnTo>
                    <a:lnTo>
                      <a:pt x="41" y="427"/>
                    </a:lnTo>
                    <a:lnTo>
                      <a:pt x="55" y="443"/>
                    </a:lnTo>
                    <a:lnTo>
                      <a:pt x="71" y="422"/>
                    </a:lnTo>
                    <a:lnTo>
                      <a:pt x="88" y="427"/>
                    </a:lnTo>
                    <a:lnTo>
                      <a:pt x="98" y="452"/>
                    </a:lnTo>
                    <a:lnTo>
                      <a:pt x="109" y="467"/>
                    </a:lnTo>
                    <a:lnTo>
                      <a:pt x="109" y="488"/>
                    </a:lnTo>
                    <a:lnTo>
                      <a:pt x="150" y="427"/>
                    </a:lnTo>
                    <a:lnTo>
                      <a:pt x="150" y="412"/>
                    </a:lnTo>
                    <a:lnTo>
                      <a:pt x="172" y="397"/>
                    </a:lnTo>
                    <a:lnTo>
                      <a:pt x="207" y="416"/>
                    </a:lnTo>
                    <a:lnTo>
                      <a:pt x="227" y="380"/>
                    </a:lnTo>
                    <a:lnTo>
                      <a:pt x="244" y="361"/>
                    </a:lnTo>
                    <a:lnTo>
                      <a:pt x="239" y="339"/>
                    </a:lnTo>
                    <a:lnTo>
                      <a:pt x="227" y="339"/>
                    </a:lnTo>
                    <a:lnTo>
                      <a:pt x="197" y="317"/>
                    </a:lnTo>
                    <a:lnTo>
                      <a:pt x="222" y="303"/>
                    </a:lnTo>
                    <a:lnTo>
                      <a:pt x="288" y="230"/>
                    </a:lnTo>
                    <a:lnTo>
                      <a:pt x="346" y="205"/>
                    </a:lnTo>
                    <a:lnTo>
                      <a:pt x="464" y="154"/>
                    </a:lnTo>
                    <a:lnTo>
                      <a:pt x="410" y="0"/>
                    </a:lnTo>
                    <a:lnTo>
                      <a:pt x="277" y="46"/>
                    </a:lnTo>
                    <a:close/>
                  </a:path>
                </a:pathLst>
              </a:custGeom>
              <a:grpFill/>
              <a:ln w="12700">
                <a:solidFill>
                  <a:srgbClr val="6777C5"/>
                </a:solidFill>
                <a:headEnd/>
                <a:tailEnd/>
              </a:ln>
              <a:effectLst/>
            </p:spPr>
            <p:style>
              <a:lnRef idx="1">
                <a:schemeClr val="accent1"/>
              </a:lnRef>
              <a:fillRef idx="3">
                <a:schemeClr val="accent1"/>
              </a:fillRef>
              <a:effectRef idx="2">
                <a:schemeClr val="accent1"/>
              </a:effectRef>
              <a:fontRef idx="minor">
                <a:schemeClr val="lt1"/>
              </a:fontRef>
            </p:style>
            <p:txBody>
              <a:bodyPr/>
              <a:lstStyle/>
              <a:p>
                <a:endParaRPr lang="es-ES"/>
              </a:p>
            </p:txBody>
          </p:sp>
          <p:sp>
            <p:nvSpPr>
              <p:cNvPr id="128" name="Freeform 62"/>
              <p:cNvSpPr>
                <a:spLocks/>
              </p:cNvSpPr>
              <p:nvPr/>
            </p:nvSpPr>
            <p:spPr bwMode="auto">
              <a:xfrm>
                <a:off x="3675932" y="3590834"/>
                <a:ext cx="476969" cy="363326"/>
              </a:xfrm>
              <a:custGeom>
                <a:avLst/>
                <a:gdLst>
                  <a:gd name="T0" fmla="*/ 339 w 508"/>
                  <a:gd name="T1" fmla="*/ 388 h 388"/>
                  <a:gd name="T2" fmla="*/ 490 w 508"/>
                  <a:gd name="T3" fmla="*/ 251 h 388"/>
                  <a:gd name="T4" fmla="*/ 486 w 508"/>
                  <a:gd name="T5" fmla="*/ 231 h 388"/>
                  <a:gd name="T6" fmla="*/ 465 w 508"/>
                  <a:gd name="T7" fmla="*/ 168 h 388"/>
                  <a:gd name="T8" fmla="*/ 432 w 508"/>
                  <a:gd name="T9" fmla="*/ 131 h 388"/>
                  <a:gd name="T10" fmla="*/ 429 w 508"/>
                  <a:gd name="T11" fmla="*/ 113 h 388"/>
                  <a:gd name="T12" fmla="*/ 436 w 508"/>
                  <a:gd name="T13" fmla="*/ 100 h 388"/>
                  <a:gd name="T14" fmla="*/ 458 w 508"/>
                  <a:gd name="T15" fmla="*/ 91 h 388"/>
                  <a:gd name="T16" fmla="*/ 508 w 508"/>
                  <a:gd name="T17" fmla="*/ 77 h 388"/>
                  <a:gd name="T18" fmla="*/ 495 w 508"/>
                  <a:gd name="T19" fmla="*/ 68 h 388"/>
                  <a:gd name="T20" fmla="*/ 468 w 508"/>
                  <a:gd name="T21" fmla="*/ 59 h 388"/>
                  <a:gd name="T22" fmla="*/ 443 w 508"/>
                  <a:gd name="T23" fmla="*/ 34 h 388"/>
                  <a:gd name="T24" fmla="*/ 452 w 508"/>
                  <a:gd name="T25" fmla="*/ 16 h 388"/>
                  <a:gd name="T26" fmla="*/ 436 w 508"/>
                  <a:gd name="T27" fmla="*/ 16 h 388"/>
                  <a:gd name="T28" fmla="*/ 382 w 508"/>
                  <a:gd name="T29" fmla="*/ 8 h 388"/>
                  <a:gd name="T30" fmla="*/ 360 w 508"/>
                  <a:gd name="T31" fmla="*/ 0 h 388"/>
                  <a:gd name="T32" fmla="*/ 339 w 508"/>
                  <a:gd name="T33" fmla="*/ 22 h 388"/>
                  <a:gd name="T34" fmla="*/ 316 w 508"/>
                  <a:gd name="T35" fmla="*/ 55 h 388"/>
                  <a:gd name="T36" fmla="*/ 298 w 508"/>
                  <a:gd name="T37" fmla="*/ 65 h 388"/>
                  <a:gd name="T38" fmla="*/ 264 w 508"/>
                  <a:gd name="T39" fmla="*/ 68 h 388"/>
                  <a:gd name="T40" fmla="*/ 233 w 508"/>
                  <a:gd name="T41" fmla="*/ 77 h 388"/>
                  <a:gd name="T42" fmla="*/ 214 w 508"/>
                  <a:gd name="T43" fmla="*/ 68 h 388"/>
                  <a:gd name="T44" fmla="*/ 203 w 508"/>
                  <a:gd name="T45" fmla="*/ 55 h 388"/>
                  <a:gd name="T46" fmla="*/ 167 w 508"/>
                  <a:gd name="T47" fmla="*/ 55 h 388"/>
                  <a:gd name="T48" fmla="*/ 142 w 508"/>
                  <a:gd name="T49" fmla="*/ 52 h 388"/>
                  <a:gd name="T50" fmla="*/ 117 w 508"/>
                  <a:gd name="T51" fmla="*/ 65 h 388"/>
                  <a:gd name="T52" fmla="*/ 84 w 508"/>
                  <a:gd name="T53" fmla="*/ 72 h 388"/>
                  <a:gd name="T54" fmla="*/ 50 w 508"/>
                  <a:gd name="T55" fmla="*/ 59 h 388"/>
                  <a:gd name="T56" fmla="*/ 19 w 508"/>
                  <a:gd name="T57" fmla="*/ 43 h 388"/>
                  <a:gd name="T58" fmla="*/ 0 w 508"/>
                  <a:gd name="T59" fmla="*/ 25 h 388"/>
                  <a:gd name="T60" fmla="*/ 1 w 508"/>
                  <a:gd name="T61" fmla="*/ 98 h 388"/>
                  <a:gd name="T62" fmla="*/ 87 w 508"/>
                  <a:gd name="T63" fmla="*/ 132 h 388"/>
                  <a:gd name="T64" fmla="*/ 111 w 508"/>
                  <a:gd name="T65" fmla="*/ 175 h 388"/>
                  <a:gd name="T66" fmla="*/ 212 w 508"/>
                  <a:gd name="T67" fmla="*/ 223 h 388"/>
                  <a:gd name="T68" fmla="*/ 246 w 508"/>
                  <a:gd name="T69" fmla="*/ 334 h 388"/>
                  <a:gd name="T70" fmla="*/ 339 w 508"/>
                  <a:gd name="T71" fmla="*/ 388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08" h="388">
                    <a:moveTo>
                      <a:pt x="339" y="388"/>
                    </a:moveTo>
                    <a:lnTo>
                      <a:pt x="490" y="251"/>
                    </a:lnTo>
                    <a:lnTo>
                      <a:pt x="486" y="231"/>
                    </a:lnTo>
                    <a:lnTo>
                      <a:pt x="465" y="168"/>
                    </a:lnTo>
                    <a:lnTo>
                      <a:pt x="432" y="131"/>
                    </a:lnTo>
                    <a:lnTo>
                      <a:pt x="429" y="113"/>
                    </a:lnTo>
                    <a:lnTo>
                      <a:pt x="436" y="100"/>
                    </a:lnTo>
                    <a:lnTo>
                      <a:pt x="458" y="91"/>
                    </a:lnTo>
                    <a:lnTo>
                      <a:pt x="508" y="77"/>
                    </a:lnTo>
                    <a:lnTo>
                      <a:pt x="495" y="68"/>
                    </a:lnTo>
                    <a:lnTo>
                      <a:pt x="468" y="59"/>
                    </a:lnTo>
                    <a:lnTo>
                      <a:pt x="443" y="34"/>
                    </a:lnTo>
                    <a:lnTo>
                      <a:pt x="452" y="16"/>
                    </a:lnTo>
                    <a:lnTo>
                      <a:pt x="436" y="16"/>
                    </a:lnTo>
                    <a:lnTo>
                      <a:pt x="382" y="8"/>
                    </a:lnTo>
                    <a:lnTo>
                      <a:pt x="360" y="0"/>
                    </a:lnTo>
                    <a:lnTo>
                      <a:pt x="339" y="22"/>
                    </a:lnTo>
                    <a:lnTo>
                      <a:pt x="316" y="55"/>
                    </a:lnTo>
                    <a:lnTo>
                      <a:pt x="298" y="65"/>
                    </a:lnTo>
                    <a:lnTo>
                      <a:pt x="264" y="68"/>
                    </a:lnTo>
                    <a:lnTo>
                      <a:pt x="233" y="77"/>
                    </a:lnTo>
                    <a:lnTo>
                      <a:pt x="214" y="68"/>
                    </a:lnTo>
                    <a:lnTo>
                      <a:pt x="203" y="55"/>
                    </a:lnTo>
                    <a:lnTo>
                      <a:pt x="167" y="55"/>
                    </a:lnTo>
                    <a:lnTo>
                      <a:pt x="142" y="52"/>
                    </a:lnTo>
                    <a:lnTo>
                      <a:pt x="117" y="65"/>
                    </a:lnTo>
                    <a:lnTo>
                      <a:pt x="84" y="72"/>
                    </a:lnTo>
                    <a:lnTo>
                      <a:pt x="50" y="59"/>
                    </a:lnTo>
                    <a:lnTo>
                      <a:pt x="19" y="43"/>
                    </a:lnTo>
                    <a:lnTo>
                      <a:pt x="0" y="25"/>
                    </a:lnTo>
                    <a:lnTo>
                      <a:pt x="1" y="98"/>
                    </a:lnTo>
                    <a:lnTo>
                      <a:pt x="87" y="132"/>
                    </a:lnTo>
                    <a:lnTo>
                      <a:pt x="111" y="175"/>
                    </a:lnTo>
                    <a:lnTo>
                      <a:pt x="212" y="223"/>
                    </a:lnTo>
                    <a:lnTo>
                      <a:pt x="246" y="334"/>
                    </a:lnTo>
                    <a:lnTo>
                      <a:pt x="339" y="388"/>
                    </a:lnTo>
                    <a:close/>
                  </a:path>
                </a:pathLst>
              </a:custGeom>
              <a:grpFill/>
              <a:ln w="12700">
                <a:solidFill>
                  <a:srgbClr val="6777C5"/>
                </a:solidFill>
                <a:headEnd/>
                <a:tailEnd/>
              </a:ln>
              <a:effectLst/>
            </p:spPr>
            <p:style>
              <a:lnRef idx="1">
                <a:schemeClr val="accent1"/>
              </a:lnRef>
              <a:fillRef idx="3">
                <a:schemeClr val="accent1"/>
              </a:fillRef>
              <a:effectRef idx="2">
                <a:schemeClr val="accent1"/>
              </a:effectRef>
              <a:fontRef idx="minor">
                <a:schemeClr val="lt1"/>
              </a:fontRef>
            </p:style>
            <p:txBody>
              <a:bodyPr/>
              <a:lstStyle/>
              <a:p>
                <a:endParaRPr lang="es-ES"/>
              </a:p>
            </p:txBody>
          </p:sp>
          <p:sp>
            <p:nvSpPr>
              <p:cNvPr id="131" name="Freeform 63"/>
              <p:cNvSpPr>
                <a:spLocks/>
              </p:cNvSpPr>
              <p:nvPr/>
            </p:nvSpPr>
            <p:spPr bwMode="auto">
              <a:xfrm>
                <a:off x="3613719" y="3684569"/>
                <a:ext cx="379916" cy="483604"/>
              </a:xfrm>
              <a:custGeom>
                <a:avLst/>
                <a:gdLst>
                  <a:gd name="T0" fmla="*/ 54 w 406"/>
                  <a:gd name="T1" fmla="*/ 516 h 516"/>
                  <a:gd name="T2" fmla="*/ 113 w 406"/>
                  <a:gd name="T3" fmla="*/ 483 h 516"/>
                  <a:gd name="T4" fmla="*/ 192 w 406"/>
                  <a:gd name="T5" fmla="*/ 451 h 516"/>
                  <a:gd name="T6" fmla="*/ 256 w 406"/>
                  <a:gd name="T7" fmla="*/ 397 h 516"/>
                  <a:gd name="T8" fmla="*/ 270 w 406"/>
                  <a:gd name="T9" fmla="*/ 358 h 516"/>
                  <a:gd name="T10" fmla="*/ 296 w 406"/>
                  <a:gd name="T11" fmla="*/ 361 h 516"/>
                  <a:gd name="T12" fmla="*/ 406 w 406"/>
                  <a:gd name="T13" fmla="*/ 288 h 516"/>
                  <a:gd name="T14" fmla="*/ 313 w 406"/>
                  <a:gd name="T15" fmla="*/ 235 h 516"/>
                  <a:gd name="T16" fmla="*/ 279 w 406"/>
                  <a:gd name="T17" fmla="*/ 123 h 516"/>
                  <a:gd name="T18" fmla="*/ 177 w 406"/>
                  <a:gd name="T19" fmla="*/ 74 h 516"/>
                  <a:gd name="T20" fmla="*/ 154 w 406"/>
                  <a:gd name="T21" fmla="*/ 31 h 516"/>
                  <a:gd name="T22" fmla="*/ 67 w 406"/>
                  <a:gd name="T23" fmla="*/ 0 h 516"/>
                  <a:gd name="T24" fmla="*/ 65 w 406"/>
                  <a:gd name="T25" fmla="*/ 266 h 516"/>
                  <a:gd name="T26" fmla="*/ 0 w 406"/>
                  <a:gd name="T27" fmla="*/ 362 h 516"/>
                  <a:gd name="T28" fmla="*/ 54 w 406"/>
                  <a:gd name="T29" fmla="*/ 516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6" h="516">
                    <a:moveTo>
                      <a:pt x="54" y="516"/>
                    </a:moveTo>
                    <a:lnTo>
                      <a:pt x="113" y="483"/>
                    </a:lnTo>
                    <a:lnTo>
                      <a:pt x="192" y="451"/>
                    </a:lnTo>
                    <a:lnTo>
                      <a:pt x="256" y="397"/>
                    </a:lnTo>
                    <a:lnTo>
                      <a:pt x="270" y="358"/>
                    </a:lnTo>
                    <a:lnTo>
                      <a:pt x="296" y="361"/>
                    </a:lnTo>
                    <a:lnTo>
                      <a:pt x="406" y="288"/>
                    </a:lnTo>
                    <a:lnTo>
                      <a:pt x="313" y="235"/>
                    </a:lnTo>
                    <a:lnTo>
                      <a:pt x="279" y="123"/>
                    </a:lnTo>
                    <a:lnTo>
                      <a:pt x="177" y="74"/>
                    </a:lnTo>
                    <a:lnTo>
                      <a:pt x="154" y="31"/>
                    </a:lnTo>
                    <a:lnTo>
                      <a:pt x="67" y="0"/>
                    </a:lnTo>
                    <a:lnTo>
                      <a:pt x="65" y="266"/>
                    </a:lnTo>
                    <a:lnTo>
                      <a:pt x="0" y="362"/>
                    </a:lnTo>
                    <a:lnTo>
                      <a:pt x="54" y="516"/>
                    </a:lnTo>
                    <a:close/>
                  </a:path>
                </a:pathLst>
              </a:custGeom>
              <a:grpFill/>
              <a:ln w="12700">
                <a:solidFill>
                  <a:srgbClr val="6777C5"/>
                </a:solidFill>
                <a:headEnd/>
                <a:tailEnd/>
              </a:ln>
              <a:effectLst/>
            </p:spPr>
            <p:style>
              <a:lnRef idx="1">
                <a:schemeClr val="accent1"/>
              </a:lnRef>
              <a:fillRef idx="3">
                <a:schemeClr val="accent1"/>
              </a:fillRef>
              <a:effectRef idx="2">
                <a:schemeClr val="accent1"/>
              </a:effectRef>
              <a:fontRef idx="minor">
                <a:schemeClr val="lt1"/>
              </a:fontRef>
            </p:style>
            <p:txBody>
              <a:bodyPr/>
              <a:lstStyle/>
              <a:p>
                <a:endParaRPr lang="es-ES"/>
              </a:p>
            </p:txBody>
          </p:sp>
        </p:grpSp>
        <p:sp>
          <p:nvSpPr>
            <p:cNvPr id="87" name="Freeform 20"/>
            <p:cNvSpPr>
              <a:spLocks/>
            </p:cNvSpPr>
            <p:nvPr/>
          </p:nvSpPr>
          <p:spPr bwMode="auto">
            <a:xfrm>
              <a:off x="1897189" y="1897267"/>
              <a:ext cx="346183" cy="382301"/>
            </a:xfrm>
            <a:custGeom>
              <a:avLst/>
              <a:gdLst>
                <a:gd name="T0" fmla="*/ 551 w 551"/>
                <a:gd name="T1" fmla="*/ 169 h 609"/>
                <a:gd name="T2" fmla="*/ 535 w 551"/>
                <a:gd name="T3" fmla="*/ 150 h 609"/>
                <a:gd name="T4" fmla="*/ 503 w 551"/>
                <a:gd name="T5" fmla="*/ 150 h 609"/>
                <a:gd name="T6" fmla="*/ 465 w 551"/>
                <a:gd name="T7" fmla="*/ 142 h 609"/>
                <a:gd name="T8" fmla="*/ 399 w 551"/>
                <a:gd name="T9" fmla="*/ 120 h 609"/>
                <a:gd name="T10" fmla="*/ 370 w 551"/>
                <a:gd name="T11" fmla="*/ 89 h 609"/>
                <a:gd name="T12" fmla="*/ 358 w 551"/>
                <a:gd name="T13" fmla="*/ 81 h 609"/>
                <a:gd name="T14" fmla="*/ 348 w 551"/>
                <a:gd name="T15" fmla="*/ 97 h 609"/>
                <a:gd name="T16" fmla="*/ 340 w 551"/>
                <a:gd name="T17" fmla="*/ 126 h 609"/>
                <a:gd name="T18" fmla="*/ 315 w 551"/>
                <a:gd name="T19" fmla="*/ 101 h 609"/>
                <a:gd name="T20" fmla="*/ 311 w 551"/>
                <a:gd name="T21" fmla="*/ 85 h 609"/>
                <a:gd name="T22" fmla="*/ 333 w 551"/>
                <a:gd name="T23" fmla="*/ 67 h 609"/>
                <a:gd name="T24" fmla="*/ 336 w 551"/>
                <a:gd name="T25" fmla="*/ 64 h 609"/>
                <a:gd name="T26" fmla="*/ 311 w 551"/>
                <a:gd name="T27" fmla="*/ 9 h 609"/>
                <a:gd name="T28" fmla="*/ 282 w 551"/>
                <a:gd name="T29" fmla="*/ 19 h 609"/>
                <a:gd name="T30" fmla="*/ 249 w 551"/>
                <a:gd name="T31" fmla="*/ 19 h 609"/>
                <a:gd name="T32" fmla="*/ 200 w 551"/>
                <a:gd name="T33" fmla="*/ 0 h 609"/>
                <a:gd name="T34" fmla="*/ 178 w 551"/>
                <a:gd name="T35" fmla="*/ 21 h 609"/>
                <a:gd name="T36" fmla="*/ 151 w 551"/>
                <a:gd name="T37" fmla="*/ 39 h 609"/>
                <a:gd name="T38" fmla="*/ 130 w 551"/>
                <a:gd name="T39" fmla="*/ 72 h 609"/>
                <a:gd name="T40" fmla="*/ 130 w 551"/>
                <a:gd name="T41" fmla="*/ 108 h 609"/>
                <a:gd name="T42" fmla="*/ 100 w 551"/>
                <a:gd name="T43" fmla="*/ 112 h 609"/>
                <a:gd name="T44" fmla="*/ 77 w 551"/>
                <a:gd name="T45" fmla="*/ 130 h 609"/>
                <a:gd name="T46" fmla="*/ 69 w 551"/>
                <a:gd name="T47" fmla="*/ 175 h 609"/>
                <a:gd name="T48" fmla="*/ 47 w 551"/>
                <a:gd name="T49" fmla="*/ 189 h 609"/>
                <a:gd name="T50" fmla="*/ 39 w 551"/>
                <a:gd name="T51" fmla="*/ 234 h 609"/>
                <a:gd name="T52" fmla="*/ 17 w 551"/>
                <a:gd name="T53" fmla="*/ 276 h 609"/>
                <a:gd name="T54" fmla="*/ 25 w 551"/>
                <a:gd name="T55" fmla="*/ 298 h 609"/>
                <a:gd name="T56" fmla="*/ 0 w 551"/>
                <a:gd name="T57" fmla="*/ 312 h 609"/>
                <a:gd name="T58" fmla="*/ 4 w 551"/>
                <a:gd name="T59" fmla="*/ 337 h 609"/>
                <a:gd name="T60" fmla="*/ 4 w 551"/>
                <a:gd name="T61" fmla="*/ 371 h 609"/>
                <a:gd name="T62" fmla="*/ 40 w 551"/>
                <a:gd name="T63" fmla="*/ 399 h 609"/>
                <a:gd name="T64" fmla="*/ 59 w 551"/>
                <a:gd name="T65" fmla="*/ 417 h 609"/>
                <a:gd name="T66" fmla="*/ 94 w 551"/>
                <a:gd name="T67" fmla="*/ 401 h 609"/>
                <a:gd name="T68" fmla="*/ 131 w 551"/>
                <a:gd name="T69" fmla="*/ 420 h 609"/>
                <a:gd name="T70" fmla="*/ 148 w 551"/>
                <a:gd name="T71" fmla="*/ 445 h 609"/>
                <a:gd name="T72" fmla="*/ 155 w 551"/>
                <a:gd name="T73" fmla="*/ 472 h 609"/>
                <a:gd name="T74" fmla="*/ 204 w 551"/>
                <a:gd name="T75" fmla="*/ 483 h 609"/>
                <a:gd name="T76" fmla="*/ 223 w 551"/>
                <a:gd name="T77" fmla="*/ 495 h 609"/>
                <a:gd name="T78" fmla="*/ 217 w 551"/>
                <a:gd name="T79" fmla="*/ 527 h 609"/>
                <a:gd name="T80" fmla="*/ 186 w 551"/>
                <a:gd name="T81" fmla="*/ 533 h 609"/>
                <a:gd name="T82" fmla="*/ 183 w 551"/>
                <a:gd name="T83" fmla="*/ 581 h 609"/>
                <a:gd name="T84" fmla="*/ 261 w 551"/>
                <a:gd name="T85" fmla="*/ 581 h 609"/>
                <a:gd name="T86" fmla="*/ 311 w 551"/>
                <a:gd name="T87" fmla="*/ 609 h 609"/>
                <a:gd name="T88" fmla="*/ 358 w 551"/>
                <a:gd name="T89" fmla="*/ 527 h 609"/>
                <a:gd name="T90" fmla="*/ 326 w 551"/>
                <a:gd name="T91" fmla="*/ 503 h 609"/>
                <a:gd name="T92" fmla="*/ 334 w 551"/>
                <a:gd name="T93" fmla="*/ 419 h 609"/>
                <a:gd name="T94" fmla="*/ 408 w 551"/>
                <a:gd name="T95" fmla="*/ 311 h 609"/>
                <a:gd name="T96" fmla="*/ 417 w 551"/>
                <a:gd name="T97" fmla="*/ 286 h 609"/>
                <a:gd name="T98" fmla="*/ 478 w 551"/>
                <a:gd name="T99" fmla="*/ 263 h 609"/>
                <a:gd name="T100" fmla="*/ 551 w 551"/>
                <a:gd name="T101" fmla="*/ 16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1" h="609">
                  <a:moveTo>
                    <a:pt x="551" y="169"/>
                  </a:moveTo>
                  <a:lnTo>
                    <a:pt x="535" y="150"/>
                  </a:lnTo>
                  <a:lnTo>
                    <a:pt x="503" y="150"/>
                  </a:lnTo>
                  <a:lnTo>
                    <a:pt x="465" y="142"/>
                  </a:lnTo>
                  <a:lnTo>
                    <a:pt x="399" y="120"/>
                  </a:lnTo>
                  <a:lnTo>
                    <a:pt x="370" y="89"/>
                  </a:lnTo>
                  <a:lnTo>
                    <a:pt x="358" y="81"/>
                  </a:lnTo>
                  <a:lnTo>
                    <a:pt x="348" y="97"/>
                  </a:lnTo>
                  <a:lnTo>
                    <a:pt x="340" y="126"/>
                  </a:lnTo>
                  <a:lnTo>
                    <a:pt x="315" y="101"/>
                  </a:lnTo>
                  <a:lnTo>
                    <a:pt x="311" y="85"/>
                  </a:lnTo>
                  <a:lnTo>
                    <a:pt x="333" y="67"/>
                  </a:lnTo>
                  <a:lnTo>
                    <a:pt x="336" y="64"/>
                  </a:lnTo>
                  <a:lnTo>
                    <a:pt x="311" y="9"/>
                  </a:lnTo>
                  <a:lnTo>
                    <a:pt x="282" y="19"/>
                  </a:lnTo>
                  <a:lnTo>
                    <a:pt x="249" y="19"/>
                  </a:lnTo>
                  <a:lnTo>
                    <a:pt x="200" y="0"/>
                  </a:lnTo>
                  <a:lnTo>
                    <a:pt x="178" y="21"/>
                  </a:lnTo>
                  <a:lnTo>
                    <a:pt x="151" y="39"/>
                  </a:lnTo>
                  <a:lnTo>
                    <a:pt x="130" y="72"/>
                  </a:lnTo>
                  <a:lnTo>
                    <a:pt x="130" y="108"/>
                  </a:lnTo>
                  <a:lnTo>
                    <a:pt x="100" y="112"/>
                  </a:lnTo>
                  <a:lnTo>
                    <a:pt x="77" y="130"/>
                  </a:lnTo>
                  <a:lnTo>
                    <a:pt x="69" y="175"/>
                  </a:lnTo>
                  <a:lnTo>
                    <a:pt x="47" y="189"/>
                  </a:lnTo>
                  <a:lnTo>
                    <a:pt x="39" y="234"/>
                  </a:lnTo>
                  <a:lnTo>
                    <a:pt x="17" y="276"/>
                  </a:lnTo>
                  <a:lnTo>
                    <a:pt x="25" y="298"/>
                  </a:lnTo>
                  <a:lnTo>
                    <a:pt x="0" y="312"/>
                  </a:lnTo>
                  <a:lnTo>
                    <a:pt x="4" y="337"/>
                  </a:lnTo>
                  <a:lnTo>
                    <a:pt x="4" y="371"/>
                  </a:lnTo>
                  <a:lnTo>
                    <a:pt x="40" y="399"/>
                  </a:lnTo>
                  <a:lnTo>
                    <a:pt x="59" y="417"/>
                  </a:lnTo>
                  <a:lnTo>
                    <a:pt x="94" y="401"/>
                  </a:lnTo>
                  <a:lnTo>
                    <a:pt x="131" y="420"/>
                  </a:lnTo>
                  <a:lnTo>
                    <a:pt x="148" y="445"/>
                  </a:lnTo>
                  <a:lnTo>
                    <a:pt x="155" y="472"/>
                  </a:lnTo>
                  <a:lnTo>
                    <a:pt x="204" y="483"/>
                  </a:lnTo>
                  <a:lnTo>
                    <a:pt x="223" y="495"/>
                  </a:lnTo>
                  <a:lnTo>
                    <a:pt x="217" y="527"/>
                  </a:lnTo>
                  <a:lnTo>
                    <a:pt x="186" y="533"/>
                  </a:lnTo>
                  <a:lnTo>
                    <a:pt x="183" y="581"/>
                  </a:lnTo>
                  <a:lnTo>
                    <a:pt x="261" y="581"/>
                  </a:lnTo>
                  <a:lnTo>
                    <a:pt x="311" y="609"/>
                  </a:lnTo>
                  <a:lnTo>
                    <a:pt x="358" y="527"/>
                  </a:lnTo>
                  <a:lnTo>
                    <a:pt x="326" y="503"/>
                  </a:lnTo>
                  <a:lnTo>
                    <a:pt x="334" y="419"/>
                  </a:lnTo>
                  <a:lnTo>
                    <a:pt x="408" y="311"/>
                  </a:lnTo>
                  <a:lnTo>
                    <a:pt x="417" y="286"/>
                  </a:lnTo>
                  <a:lnTo>
                    <a:pt x="478" y="263"/>
                  </a:lnTo>
                  <a:lnTo>
                    <a:pt x="551" y="169"/>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88" name="Freeform 39"/>
            <p:cNvSpPr>
              <a:spLocks/>
            </p:cNvSpPr>
            <p:nvPr/>
          </p:nvSpPr>
          <p:spPr bwMode="auto">
            <a:xfrm>
              <a:off x="849749" y="2958041"/>
              <a:ext cx="591233" cy="388414"/>
            </a:xfrm>
            <a:custGeom>
              <a:avLst/>
              <a:gdLst>
                <a:gd name="T0" fmla="*/ 681 w 941"/>
                <a:gd name="T1" fmla="*/ 105 h 618"/>
                <a:gd name="T2" fmla="*/ 750 w 941"/>
                <a:gd name="T3" fmla="*/ 56 h 618"/>
                <a:gd name="T4" fmla="*/ 801 w 941"/>
                <a:gd name="T5" fmla="*/ 34 h 618"/>
                <a:gd name="T6" fmla="*/ 941 w 941"/>
                <a:gd name="T7" fmla="*/ 25 h 618"/>
                <a:gd name="T8" fmla="*/ 938 w 941"/>
                <a:gd name="T9" fmla="*/ 58 h 618"/>
                <a:gd name="T10" fmla="*/ 927 w 941"/>
                <a:gd name="T11" fmla="*/ 75 h 618"/>
                <a:gd name="T12" fmla="*/ 885 w 941"/>
                <a:gd name="T13" fmla="*/ 87 h 618"/>
                <a:gd name="T14" fmla="*/ 836 w 941"/>
                <a:gd name="T15" fmla="*/ 122 h 618"/>
                <a:gd name="T16" fmla="*/ 836 w 941"/>
                <a:gd name="T17" fmla="*/ 156 h 618"/>
                <a:gd name="T18" fmla="*/ 842 w 941"/>
                <a:gd name="T19" fmla="*/ 200 h 618"/>
                <a:gd name="T20" fmla="*/ 808 w 941"/>
                <a:gd name="T21" fmla="*/ 222 h 618"/>
                <a:gd name="T22" fmla="*/ 808 w 941"/>
                <a:gd name="T23" fmla="*/ 247 h 618"/>
                <a:gd name="T24" fmla="*/ 794 w 941"/>
                <a:gd name="T25" fmla="*/ 281 h 618"/>
                <a:gd name="T26" fmla="*/ 757 w 941"/>
                <a:gd name="T27" fmla="*/ 276 h 618"/>
                <a:gd name="T28" fmla="*/ 740 w 941"/>
                <a:gd name="T29" fmla="*/ 294 h 618"/>
                <a:gd name="T30" fmla="*/ 740 w 941"/>
                <a:gd name="T31" fmla="*/ 319 h 618"/>
                <a:gd name="T32" fmla="*/ 627 w 941"/>
                <a:gd name="T33" fmla="*/ 395 h 618"/>
                <a:gd name="T34" fmla="*/ 622 w 941"/>
                <a:gd name="T35" fmla="*/ 424 h 618"/>
                <a:gd name="T36" fmla="*/ 640 w 941"/>
                <a:gd name="T37" fmla="*/ 484 h 618"/>
                <a:gd name="T38" fmla="*/ 600 w 941"/>
                <a:gd name="T39" fmla="*/ 525 h 618"/>
                <a:gd name="T40" fmla="*/ 558 w 941"/>
                <a:gd name="T41" fmla="*/ 487 h 618"/>
                <a:gd name="T42" fmla="*/ 541 w 941"/>
                <a:gd name="T43" fmla="*/ 490 h 618"/>
                <a:gd name="T44" fmla="*/ 495 w 941"/>
                <a:gd name="T45" fmla="*/ 543 h 618"/>
                <a:gd name="T46" fmla="*/ 503 w 941"/>
                <a:gd name="T47" fmla="*/ 581 h 618"/>
                <a:gd name="T48" fmla="*/ 490 w 941"/>
                <a:gd name="T49" fmla="*/ 600 h 618"/>
                <a:gd name="T50" fmla="*/ 461 w 941"/>
                <a:gd name="T51" fmla="*/ 589 h 618"/>
                <a:gd name="T52" fmla="*/ 451 w 941"/>
                <a:gd name="T53" fmla="*/ 610 h 618"/>
                <a:gd name="T54" fmla="*/ 426 w 941"/>
                <a:gd name="T55" fmla="*/ 618 h 618"/>
                <a:gd name="T56" fmla="*/ 342 w 941"/>
                <a:gd name="T57" fmla="*/ 577 h 618"/>
                <a:gd name="T58" fmla="*/ 222 w 941"/>
                <a:gd name="T59" fmla="*/ 534 h 618"/>
                <a:gd name="T60" fmla="*/ 189 w 941"/>
                <a:gd name="T61" fmla="*/ 480 h 618"/>
                <a:gd name="T62" fmla="*/ 138 w 941"/>
                <a:gd name="T63" fmla="*/ 505 h 618"/>
                <a:gd name="T64" fmla="*/ 118 w 941"/>
                <a:gd name="T65" fmla="*/ 480 h 618"/>
                <a:gd name="T66" fmla="*/ 90 w 941"/>
                <a:gd name="T67" fmla="*/ 489 h 618"/>
                <a:gd name="T68" fmla="*/ 84 w 941"/>
                <a:gd name="T69" fmla="*/ 448 h 618"/>
                <a:gd name="T70" fmla="*/ 78 w 941"/>
                <a:gd name="T71" fmla="*/ 436 h 618"/>
                <a:gd name="T72" fmla="*/ 30 w 941"/>
                <a:gd name="T73" fmla="*/ 395 h 618"/>
                <a:gd name="T74" fmla="*/ 30 w 941"/>
                <a:gd name="T75" fmla="*/ 382 h 618"/>
                <a:gd name="T76" fmla="*/ 0 w 941"/>
                <a:gd name="T77" fmla="*/ 354 h 618"/>
                <a:gd name="T78" fmla="*/ 0 w 941"/>
                <a:gd name="T79" fmla="*/ 326 h 618"/>
                <a:gd name="T80" fmla="*/ 22 w 941"/>
                <a:gd name="T81" fmla="*/ 286 h 618"/>
                <a:gd name="T82" fmla="*/ 41 w 941"/>
                <a:gd name="T83" fmla="*/ 253 h 618"/>
                <a:gd name="T84" fmla="*/ 41 w 941"/>
                <a:gd name="T85" fmla="*/ 223 h 618"/>
                <a:gd name="T86" fmla="*/ 91 w 941"/>
                <a:gd name="T87" fmla="*/ 181 h 618"/>
                <a:gd name="T88" fmla="*/ 113 w 941"/>
                <a:gd name="T89" fmla="*/ 171 h 618"/>
                <a:gd name="T90" fmla="*/ 120 w 941"/>
                <a:gd name="T91" fmla="*/ 144 h 618"/>
                <a:gd name="T92" fmla="*/ 131 w 941"/>
                <a:gd name="T93" fmla="*/ 91 h 618"/>
                <a:gd name="T94" fmla="*/ 113 w 941"/>
                <a:gd name="T95" fmla="*/ 80 h 618"/>
                <a:gd name="T96" fmla="*/ 88 w 941"/>
                <a:gd name="T97" fmla="*/ 84 h 618"/>
                <a:gd name="T98" fmla="*/ 71 w 941"/>
                <a:gd name="T99" fmla="*/ 50 h 618"/>
                <a:gd name="T100" fmla="*/ 66 w 941"/>
                <a:gd name="T101" fmla="*/ 0 h 618"/>
                <a:gd name="T102" fmla="*/ 106 w 941"/>
                <a:gd name="T103" fmla="*/ 8 h 618"/>
                <a:gd name="T104" fmla="*/ 150 w 941"/>
                <a:gd name="T105" fmla="*/ 36 h 618"/>
                <a:gd name="T106" fmla="*/ 231 w 941"/>
                <a:gd name="T107" fmla="*/ 55 h 618"/>
                <a:gd name="T108" fmla="*/ 271 w 941"/>
                <a:gd name="T109" fmla="*/ 88 h 618"/>
                <a:gd name="T110" fmla="*/ 328 w 941"/>
                <a:gd name="T111" fmla="*/ 104 h 618"/>
                <a:gd name="T112" fmla="*/ 418 w 941"/>
                <a:gd name="T113" fmla="*/ 88 h 618"/>
                <a:gd name="T114" fmla="*/ 462 w 941"/>
                <a:gd name="T115" fmla="*/ 110 h 618"/>
                <a:gd name="T116" fmla="*/ 530 w 941"/>
                <a:gd name="T117" fmla="*/ 82 h 618"/>
                <a:gd name="T118" fmla="*/ 681 w 941"/>
                <a:gd name="T119" fmla="*/ 105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41" h="618">
                  <a:moveTo>
                    <a:pt x="681" y="105"/>
                  </a:moveTo>
                  <a:lnTo>
                    <a:pt x="750" y="56"/>
                  </a:lnTo>
                  <a:lnTo>
                    <a:pt x="801" y="34"/>
                  </a:lnTo>
                  <a:lnTo>
                    <a:pt x="941" y="25"/>
                  </a:lnTo>
                  <a:lnTo>
                    <a:pt x="938" y="58"/>
                  </a:lnTo>
                  <a:lnTo>
                    <a:pt x="927" y="75"/>
                  </a:lnTo>
                  <a:lnTo>
                    <a:pt x="885" y="87"/>
                  </a:lnTo>
                  <a:lnTo>
                    <a:pt x="836" y="122"/>
                  </a:lnTo>
                  <a:lnTo>
                    <a:pt x="836" y="156"/>
                  </a:lnTo>
                  <a:lnTo>
                    <a:pt x="842" y="200"/>
                  </a:lnTo>
                  <a:lnTo>
                    <a:pt x="808" y="222"/>
                  </a:lnTo>
                  <a:lnTo>
                    <a:pt x="808" y="247"/>
                  </a:lnTo>
                  <a:lnTo>
                    <a:pt x="794" y="281"/>
                  </a:lnTo>
                  <a:lnTo>
                    <a:pt x="757" y="276"/>
                  </a:lnTo>
                  <a:lnTo>
                    <a:pt x="740" y="294"/>
                  </a:lnTo>
                  <a:lnTo>
                    <a:pt x="740" y="319"/>
                  </a:lnTo>
                  <a:lnTo>
                    <a:pt x="627" y="395"/>
                  </a:lnTo>
                  <a:lnTo>
                    <a:pt x="622" y="424"/>
                  </a:lnTo>
                  <a:lnTo>
                    <a:pt x="640" y="484"/>
                  </a:lnTo>
                  <a:lnTo>
                    <a:pt x="600" y="525"/>
                  </a:lnTo>
                  <a:lnTo>
                    <a:pt x="558" y="487"/>
                  </a:lnTo>
                  <a:lnTo>
                    <a:pt x="541" y="490"/>
                  </a:lnTo>
                  <a:lnTo>
                    <a:pt x="495" y="543"/>
                  </a:lnTo>
                  <a:lnTo>
                    <a:pt x="503" y="581"/>
                  </a:lnTo>
                  <a:lnTo>
                    <a:pt x="490" y="600"/>
                  </a:lnTo>
                  <a:lnTo>
                    <a:pt x="461" y="589"/>
                  </a:lnTo>
                  <a:lnTo>
                    <a:pt x="451" y="610"/>
                  </a:lnTo>
                  <a:lnTo>
                    <a:pt x="426" y="618"/>
                  </a:lnTo>
                  <a:lnTo>
                    <a:pt x="342" y="577"/>
                  </a:lnTo>
                  <a:lnTo>
                    <a:pt x="222" y="534"/>
                  </a:lnTo>
                  <a:lnTo>
                    <a:pt x="189" y="480"/>
                  </a:lnTo>
                  <a:lnTo>
                    <a:pt x="138" y="505"/>
                  </a:lnTo>
                  <a:lnTo>
                    <a:pt x="118" y="480"/>
                  </a:lnTo>
                  <a:lnTo>
                    <a:pt x="90" y="489"/>
                  </a:lnTo>
                  <a:lnTo>
                    <a:pt x="84" y="448"/>
                  </a:lnTo>
                  <a:lnTo>
                    <a:pt x="78" y="436"/>
                  </a:lnTo>
                  <a:lnTo>
                    <a:pt x="30" y="395"/>
                  </a:lnTo>
                  <a:lnTo>
                    <a:pt x="30" y="382"/>
                  </a:lnTo>
                  <a:lnTo>
                    <a:pt x="0" y="354"/>
                  </a:lnTo>
                  <a:lnTo>
                    <a:pt x="0" y="326"/>
                  </a:lnTo>
                  <a:lnTo>
                    <a:pt x="22" y="286"/>
                  </a:lnTo>
                  <a:lnTo>
                    <a:pt x="41" y="253"/>
                  </a:lnTo>
                  <a:lnTo>
                    <a:pt x="41" y="223"/>
                  </a:lnTo>
                  <a:lnTo>
                    <a:pt x="91" y="181"/>
                  </a:lnTo>
                  <a:lnTo>
                    <a:pt x="113" y="171"/>
                  </a:lnTo>
                  <a:lnTo>
                    <a:pt x="120" y="144"/>
                  </a:lnTo>
                  <a:lnTo>
                    <a:pt x="131" y="91"/>
                  </a:lnTo>
                  <a:lnTo>
                    <a:pt x="113" y="80"/>
                  </a:lnTo>
                  <a:lnTo>
                    <a:pt x="88" y="84"/>
                  </a:lnTo>
                  <a:lnTo>
                    <a:pt x="71" y="50"/>
                  </a:lnTo>
                  <a:lnTo>
                    <a:pt x="66" y="0"/>
                  </a:lnTo>
                  <a:lnTo>
                    <a:pt x="106" y="8"/>
                  </a:lnTo>
                  <a:lnTo>
                    <a:pt x="150" y="36"/>
                  </a:lnTo>
                  <a:lnTo>
                    <a:pt x="231" y="55"/>
                  </a:lnTo>
                  <a:lnTo>
                    <a:pt x="271" y="88"/>
                  </a:lnTo>
                  <a:lnTo>
                    <a:pt x="328" y="104"/>
                  </a:lnTo>
                  <a:lnTo>
                    <a:pt x="418" y="88"/>
                  </a:lnTo>
                  <a:lnTo>
                    <a:pt x="462" y="110"/>
                  </a:lnTo>
                  <a:lnTo>
                    <a:pt x="530" y="82"/>
                  </a:lnTo>
                  <a:lnTo>
                    <a:pt x="681" y="105"/>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89" name="Freeform 23"/>
            <p:cNvSpPr>
              <a:spLocks/>
            </p:cNvSpPr>
            <p:nvPr/>
          </p:nvSpPr>
          <p:spPr bwMode="auto">
            <a:xfrm>
              <a:off x="976999" y="1800580"/>
              <a:ext cx="521219" cy="199486"/>
            </a:xfrm>
            <a:custGeom>
              <a:avLst/>
              <a:gdLst>
                <a:gd name="T0" fmla="*/ 78 w 1047"/>
                <a:gd name="T1" fmla="*/ 23 h 400"/>
                <a:gd name="T2" fmla="*/ 81 w 1047"/>
                <a:gd name="T3" fmla="*/ 44 h 400"/>
                <a:gd name="T4" fmla="*/ 50 w 1047"/>
                <a:gd name="T5" fmla="*/ 73 h 400"/>
                <a:gd name="T6" fmla="*/ 23 w 1047"/>
                <a:gd name="T7" fmla="*/ 112 h 400"/>
                <a:gd name="T8" fmla="*/ 0 w 1047"/>
                <a:gd name="T9" fmla="*/ 175 h 400"/>
                <a:gd name="T10" fmla="*/ 33 w 1047"/>
                <a:gd name="T11" fmla="*/ 222 h 400"/>
                <a:gd name="T12" fmla="*/ 45 w 1047"/>
                <a:gd name="T13" fmla="*/ 249 h 400"/>
                <a:gd name="T14" fmla="*/ 45 w 1047"/>
                <a:gd name="T15" fmla="*/ 270 h 400"/>
                <a:gd name="T16" fmla="*/ 38 w 1047"/>
                <a:gd name="T17" fmla="*/ 308 h 400"/>
                <a:gd name="T18" fmla="*/ 30 w 1047"/>
                <a:gd name="T19" fmla="*/ 331 h 400"/>
                <a:gd name="T20" fmla="*/ 40 w 1047"/>
                <a:gd name="T21" fmla="*/ 362 h 400"/>
                <a:gd name="T22" fmla="*/ 59 w 1047"/>
                <a:gd name="T23" fmla="*/ 400 h 400"/>
                <a:gd name="T24" fmla="*/ 88 w 1047"/>
                <a:gd name="T25" fmla="*/ 391 h 400"/>
                <a:gd name="T26" fmla="*/ 205 w 1047"/>
                <a:gd name="T27" fmla="*/ 394 h 400"/>
                <a:gd name="T28" fmla="*/ 244 w 1047"/>
                <a:gd name="T29" fmla="*/ 377 h 400"/>
                <a:gd name="T30" fmla="*/ 276 w 1047"/>
                <a:gd name="T31" fmla="*/ 329 h 400"/>
                <a:gd name="T32" fmla="*/ 324 w 1047"/>
                <a:gd name="T33" fmla="*/ 358 h 400"/>
                <a:gd name="T34" fmla="*/ 383 w 1047"/>
                <a:gd name="T35" fmla="*/ 322 h 400"/>
                <a:gd name="T36" fmla="*/ 415 w 1047"/>
                <a:gd name="T37" fmla="*/ 337 h 400"/>
                <a:gd name="T38" fmla="*/ 459 w 1047"/>
                <a:gd name="T39" fmla="*/ 367 h 400"/>
                <a:gd name="T40" fmla="*/ 493 w 1047"/>
                <a:gd name="T41" fmla="*/ 377 h 400"/>
                <a:gd name="T42" fmla="*/ 572 w 1047"/>
                <a:gd name="T43" fmla="*/ 326 h 400"/>
                <a:gd name="T44" fmla="*/ 655 w 1047"/>
                <a:gd name="T45" fmla="*/ 353 h 400"/>
                <a:gd name="T46" fmla="*/ 718 w 1047"/>
                <a:gd name="T47" fmla="*/ 326 h 400"/>
                <a:gd name="T48" fmla="*/ 757 w 1047"/>
                <a:gd name="T49" fmla="*/ 338 h 400"/>
                <a:gd name="T50" fmla="*/ 827 w 1047"/>
                <a:gd name="T51" fmla="*/ 269 h 400"/>
                <a:gd name="T52" fmla="*/ 874 w 1047"/>
                <a:gd name="T53" fmla="*/ 271 h 400"/>
                <a:gd name="T54" fmla="*/ 920 w 1047"/>
                <a:gd name="T55" fmla="*/ 254 h 400"/>
                <a:gd name="T56" fmla="*/ 984 w 1047"/>
                <a:gd name="T57" fmla="*/ 256 h 400"/>
                <a:gd name="T58" fmla="*/ 1014 w 1047"/>
                <a:gd name="T59" fmla="*/ 221 h 400"/>
                <a:gd name="T60" fmla="*/ 1031 w 1047"/>
                <a:gd name="T61" fmla="*/ 206 h 400"/>
                <a:gd name="T62" fmla="*/ 1047 w 1047"/>
                <a:gd name="T63" fmla="*/ 172 h 400"/>
                <a:gd name="T64" fmla="*/ 1034 w 1047"/>
                <a:gd name="T65" fmla="*/ 141 h 400"/>
                <a:gd name="T66" fmla="*/ 876 w 1047"/>
                <a:gd name="T67" fmla="*/ 105 h 400"/>
                <a:gd name="T68" fmla="*/ 729 w 1047"/>
                <a:gd name="T69" fmla="*/ 63 h 400"/>
                <a:gd name="T70" fmla="*/ 699 w 1047"/>
                <a:gd name="T71" fmla="*/ 71 h 400"/>
                <a:gd name="T72" fmla="*/ 534 w 1047"/>
                <a:gd name="T73" fmla="*/ 0 h 400"/>
                <a:gd name="T74" fmla="*/ 475 w 1047"/>
                <a:gd name="T75" fmla="*/ 23 h 400"/>
                <a:gd name="T76" fmla="*/ 406 w 1047"/>
                <a:gd name="T77" fmla="*/ 44 h 400"/>
                <a:gd name="T78" fmla="*/ 315 w 1047"/>
                <a:gd name="T79" fmla="*/ 44 h 400"/>
                <a:gd name="T80" fmla="*/ 287 w 1047"/>
                <a:gd name="T81" fmla="*/ 50 h 400"/>
                <a:gd name="T82" fmla="*/ 277 w 1047"/>
                <a:gd name="T83" fmla="*/ 28 h 400"/>
                <a:gd name="T84" fmla="*/ 252 w 1047"/>
                <a:gd name="T85" fmla="*/ 50 h 400"/>
                <a:gd name="T86" fmla="*/ 204 w 1047"/>
                <a:gd name="T87" fmla="*/ 44 h 400"/>
                <a:gd name="T88" fmla="*/ 150 w 1047"/>
                <a:gd name="T89" fmla="*/ 23 h 400"/>
                <a:gd name="T90" fmla="*/ 125 w 1047"/>
                <a:gd name="T91" fmla="*/ 16 h 400"/>
                <a:gd name="T92" fmla="*/ 78 w 1047"/>
                <a:gd name="T93" fmla="*/ 2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47" h="400">
                  <a:moveTo>
                    <a:pt x="78" y="23"/>
                  </a:moveTo>
                  <a:lnTo>
                    <a:pt x="81" y="44"/>
                  </a:lnTo>
                  <a:lnTo>
                    <a:pt x="50" y="73"/>
                  </a:lnTo>
                  <a:lnTo>
                    <a:pt x="23" y="112"/>
                  </a:lnTo>
                  <a:lnTo>
                    <a:pt x="0" y="175"/>
                  </a:lnTo>
                  <a:lnTo>
                    <a:pt x="33" y="222"/>
                  </a:lnTo>
                  <a:lnTo>
                    <a:pt x="45" y="249"/>
                  </a:lnTo>
                  <a:lnTo>
                    <a:pt x="45" y="270"/>
                  </a:lnTo>
                  <a:lnTo>
                    <a:pt x="38" y="308"/>
                  </a:lnTo>
                  <a:lnTo>
                    <a:pt x="30" y="331"/>
                  </a:lnTo>
                  <a:lnTo>
                    <a:pt x="40" y="362"/>
                  </a:lnTo>
                  <a:lnTo>
                    <a:pt x="59" y="400"/>
                  </a:lnTo>
                  <a:lnTo>
                    <a:pt x="88" y="391"/>
                  </a:lnTo>
                  <a:lnTo>
                    <a:pt x="205" y="394"/>
                  </a:lnTo>
                  <a:lnTo>
                    <a:pt x="244" y="377"/>
                  </a:lnTo>
                  <a:lnTo>
                    <a:pt x="276" y="329"/>
                  </a:lnTo>
                  <a:lnTo>
                    <a:pt x="324" y="358"/>
                  </a:lnTo>
                  <a:lnTo>
                    <a:pt x="383" y="322"/>
                  </a:lnTo>
                  <a:lnTo>
                    <a:pt x="415" y="337"/>
                  </a:lnTo>
                  <a:lnTo>
                    <a:pt x="459" y="367"/>
                  </a:lnTo>
                  <a:lnTo>
                    <a:pt x="493" y="377"/>
                  </a:lnTo>
                  <a:lnTo>
                    <a:pt x="572" y="326"/>
                  </a:lnTo>
                  <a:lnTo>
                    <a:pt x="655" y="353"/>
                  </a:lnTo>
                  <a:lnTo>
                    <a:pt x="718" y="326"/>
                  </a:lnTo>
                  <a:lnTo>
                    <a:pt x="757" y="338"/>
                  </a:lnTo>
                  <a:lnTo>
                    <a:pt x="827" y="269"/>
                  </a:lnTo>
                  <a:lnTo>
                    <a:pt x="874" y="271"/>
                  </a:lnTo>
                  <a:lnTo>
                    <a:pt x="920" y="254"/>
                  </a:lnTo>
                  <a:lnTo>
                    <a:pt x="984" y="256"/>
                  </a:lnTo>
                  <a:lnTo>
                    <a:pt x="1014" y="221"/>
                  </a:lnTo>
                  <a:lnTo>
                    <a:pt x="1031" y="206"/>
                  </a:lnTo>
                  <a:lnTo>
                    <a:pt x="1047" y="172"/>
                  </a:lnTo>
                  <a:lnTo>
                    <a:pt x="1034" y="141"/>
                  </a:lnTo>
                  <a:lnTo>
                    <a:pt x="876" y="105"/>
                  </a:lnTo>
                  <a:lnTo>
                    <a:pt x="729" y="63"/>
                  </a:lnTo>
                  <a:lnTo>
                    <a:pt x="699" y="71"/>
                  </a:lnTo>
                  <a:lnTo>
                    <a:pt x="534" y="0"/>
                  </a:lnTo>
                  <a:lnTo>
                    <a:pt x="475" y="23"/>
                  </a:lnTo>
                  <a:lnTo>
                    <a:pt x="406" y="44"/>
                  </a:lnTo>
                  <a:lnTo>
                    <a:pt x="315" y="44"/>
                  </a:lnTo>
                  <a:lnTo>
                    <a:pt x="287" y="50"/>
                  </a:lnTo>
                  <a:lnTo>
                    <a:pt x="277" y="28"/>
                  </a:lnTo>
                  <a:lnTo>
                    <a:pt x="252" y="50"/>
                  </a:lnTo>
                  <a:lnTo>
                    <a:pt x="204" y="44"/>
                  </a:lnTo>
                  <a:lnTo>
                    <a:pt x="150" y="23"/>
                  </a:lnTo>
                  <a:lnTo>
                    <a:pt x="125" y="16"/>
                  </a:lnTo>
                  <a:lnTo>
                    <a:pt x="78" y="23"/>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90" name="Freeform 36"/>
            <p:cNvSpPr>
              <a:spLocks/>
            </p:cNvSpPr>
            <p:nvPr/>
          </p:nvSpPr>
          <p:spPr bwMode="auto">
            <a:xfrm>
              <a:off x="787515" y="1750014"/>
              <a:ext cx="231159" cy="373967"/>
            </a:xfrm>
            <a:custGeom>
              <a:avLst/>
              <a:gdLst>
                <a:gd name="T0" fmla="*/ 362 w 368"/>
                <a:gd name="T1" fmla="*/ 91 h 595"/>
                <a:gd name="T2" fmla="*/ 368 w 368"/>
                <a:gd name="T3" fmla="*/ 113 h 595"/>
                <a:gd name="T4" fmla="*/ 354 w 368"/>
                <a:gd name="T5" fmla="*/ 127 h 595"/>
                <a:gd name="T6" fmla="*/ 340 w 368"/>
                <a:gd name="T7" fmla="*/ 140 h 595"/>
                <a:gd name="T8" fmla="*/ 321 w 368"/>
                <a:gd name="T9" fmla="*/ 168 h 595"/>
                <a:gd name="T10" fmla="*/ 307 w 368"/>
                <a:gd name="T11" fmla="*/ 210 h 595"/>
                <a:gd name="T12" fmla="*/ 303 w 368"/>
                <a:gd name="T13" fmla="*/ 218 h 595"/>
                <a:gd name="T14" fmla="*/ 337 w 368"/>
                <a:gd name="T15" fmla="*/ 276 h 595"/>
                <a:gd name="T16" fmla="*/ 340 w 368"/>
                <a:gd name="T17" fmla="*/ 298 h 595"/>
                <a:gd name="T18" fmla="*/ 332 w 368"/>
                <a:gd name="T19" fmla="*/ 323 h 595"/>
                <a:gd name="T20" fmla="*/ 328 w 368"/>
                <a:gd name="T21" fmla="*/ 338 h 595"/>
                <a:gd name="T22" fmla="*/ 332 w 368"/>
                <a:gd name="T23" fmla="*/ 367 h 595"/>
                <a:gd name="T24" fmla="*/ 350 w 368"/>
                <a:gd name="T25" fmla="*/ 401 h 595"/>
                <a:gd name="T26" fmla="*/ 362 w 368"/>
                <a:gd name="T27" fmla="*/ 416 h 595"/>
                <a:gd name="T28" fmla="*/ 354 w 368"/>
                <a:gd name="T29" fmla="*/ 438 h 595"/>
                <a:gd name="T30" fmla="*/ 310 w 368"/>
                <a:gd name="T31" fmla="*/ 487 h 595"/>
                <a:gd name="T32" fmla="*/ 300 w 368"/>
                <a:gd name="T33" fmla="*/ 534 h 595"/>
                <a:gd name="T34" fmla="*/ 307 w 368"/>
                <a:gd name="T35" fmla="*/ 564 h 595"/>
                <a:gd name="T36" fmla="*/ 295 w 368"/>
                <a:gd name="T37" fmla="*/ 564 h 595"/>
                <a:gd name="T38" fmla="*/ 283 w 368"/>
                <a:gd name="T39" fmla="*/ 565 h 595"/>
                <a:gd name="T40" fmla="*/ 255 w 368"/>
                <a:gd name="T41" fmla="*/ 582 h 595"/>
                <a:gd name="T42" fmla="*/ 222 w 368"/>
                <a:gd name="T43" fmla="*/ 589 h 595"/>
                <a:gd name="T44" fmla="*/ 151 w 368"/>
                <a:gd name="T45" fmla="*/ 595 h 595"/>
                <a:gd name="T46" fmla="*/ 107 w 368"/>
                <a:gd name="T47" fmla="*/ 580 h 595"/>
                <a:gd name="T48" fmla="*/ 63 w 368"/>
                <a:gd name="T49" fmla="*/ 573 h 595"/>
                <a:gd name="T50" fmla="*/ 12 w 368"/>
                <a:gd name="T51" fmla="*/ 552 h 595"/>
                <a:gd name="T52" fmla="*/ 0 w 368"/>
                <a:gd name="T53" fmla="*/ 511 h 595"/>
                <a:gd name="T54" fmla="*/ 18 w 368"/>
                <a:gd name="T55" fmla="*/ 498 h 595"/>
                <a:gd name="T56" fmla="*/ 16 w 368"/>
                <a:gd name="T57" fmla="*/ 471 h 595"/>
                <a:gd name="T58" fmla="*/ 3 w 368"/>
                <a:gd name="T59" fmla="*/ 423 h 595"/>
                <a:gd name="T60" fmla="*/ 15 w 368"/>
                <a:gd name="T61" fmla="*/ 405 h 595"/>
                <a:gd name="T62" fmla="*/ 11 w 368"/>
                <a:gd name="T63" fmla="*/ 303 h 595"/>
                <a:gd name="T64" fmla="*/ 19 w 368"/>
                <a:gd name="T65" fmla="*/ 252 h 595"/>
                <a:gd name="T66" fmla="*/ 51 w 368"/>
                <a:gd name="T67" fmla="*/ 229 h 595"/>
                <a:gd name="T68" fmla="*/ 60 w 368"/>
                <a:gd name="T69" fmla="*/ 163 h 595"/>
                <a:gd name="T70" fmla="*/ 106 w 368"/>
                <a:gd name="T71" fmla="*/ 0 h 595"/>
                <a:gd name="T72" fmla="*/ 128 w 368"/>
                <a:gd name="T73" fmla="*/ 0 h 595"/>
                <a:gd name="T74" fmla="*/ 136 w 368"/>
                <a:gd name="T75" fmla="*/ 14 h 595"/>
                <a:gd name="T76" fmla="*/ 169 w 368"/>
                <a:gd name="T77" fmla="*/ 14 h 595"/>
                <a:gd name="T78" fmla="*/ 206 w 368"/>
                <a:gd name="T79" fmla="*/ 25 h 595"/>
                <a:gd name="T80" fmla="*/ 227 w 368"/>
                <a:gd name="T81" fmla="*/ 46 h 595"/>
                <a:gd name="T82" fmla="*/ 237 w 368"/>
                <a:gd name="T83" fmla="*/ 75 h 595"/>
                <a:gd name="T84" fmla="*/ 249 w 368"/>
                <a:gd name="T85" fmla="*/ 84 h 595"/>
                <a:gd name="T86" fmla="*/ 274 w 368"/>
                <a:gd name="T87" fmla="*/ 75 h 595"/>
                <a:gd name="T88" fmla="*/ 296 w 368"/>
                <a:gd name="T89" fmla="*/ 87 h 595"/>
                <a:gd name="T90" fmla="*/ 325 w 368"/>
                <a:gd name="T91" fmla="*/ 97 h 595"/>
                <a:gd name="T92" fmla="*/ 362 w 368"/>
                <a:gd name="T93" fmla="*/ 9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8" h="595">
                  <a:moveTo>
                    <a:pt x="362" y="91"/>
                  </a:moveTo>
                  <a:lnTo>
                    <a:pt x="368" y="113"/>
                  </a:lnTo>
                  <a:lnTo>
                    <a:pt x="354" y="127"/>
                  </a:lnTo>
                  <a:lnTo>
                    <a:pt x="340" y="140"/>
                  </a:lnTo>
                  <a:lnTo>
                    <a:pt x="321" y="168"/>
                  </a:lnTo>
                  <a:lnTo>
                    <a:pt x="307" y="210"/>
                  </a:lnTo>
                  <a:lnTo>
                    <a:pt x="303" y="218"/>
                  </a:lnTo>
                  <a:lnTo>
                    <a:pt x="337" y="276"/>
                  </a:lnTo>
                  <a:lnTo>
                    <a:pt x="340" y="298"/>
                  </a:lnTo>
                  <a:lnTo>
                    <a:pt x="332" y="323"/>
                  </a:lnTo>
                  <a:lnTo>
                    <a:pt x="328" y="338"/>
                  </a:lnTo>
                  <a:lnTo>
                    <a:pt x="332" y="367"/>
                  </a:lnTo>
                  <a:lnTo>
                    <a:pt x="350" y="401"/>
                  </a:lnTo>
                  <a:lnTo>
                    <a:pt x="362" y="416"/>
                  </a:lnTo>
                  <a:lnTo>
                    <a:pt x="354" y="438"/>
                  </a:lnTo>
                  <a:lnTo>
                    <a:pt x="310" y="487"/>
                  </a:lnTo>
                  <a:lnTo>
                    <a:pt x="300" y="534"/>
                  </a:lnTo>
                  <a:lnTo>
                    <a:pt x="307" y="564"/>
                  </a:lnTo>
                  <a:lnTo>
                    <a:pt x="295" y="564"/>
                  </a:lnTo>
                  <a:lnTo>
                    <a:pt x="283" y="565"/>
                  </a:lnTo>
                  <a:lnTo>
                    <a:pt x="255" y="582"/>
                  </a:lnTo>
                  <a:lnTo>
                    <a:pt x="222" y="589"/>
                  </a:lnTo>
                  <a:lnTo>
                    <a:pt x="151" y="595"/>
                  </a:lnTo>
                  <a:lnTo>
                    <a:pt x="107" y="580"/>
                  </a:lnTo>
                  <a:lnTo>
                    <a:pt x="63" y="573"/>
                  </a:lnTo>
                  <a:lnTo>
                    <a:pt x="12" y="552"/>
                  </a:lnTo>
                  <a:lnTo>
                    <a:pt x="0" y="511"/>
                  </a:lnTo>
                  <a:lnTo>
                    <a:pt x="18" y="498"/>
                  </a:lnTo>
                  <a:lnTo>
                    <a:pt x="16" y="471"/>
                  </a:lnTo>
                  <a:lnTo>
                    <a:pt x="3" y="423"/>
                  </a:lnTo>
                  <a:lnTo>
                    <a:pt x="15" y="405"/>
                  </a:lnTo>
                  <a:lnTo>
                    <a:pt x="11" y="303"/>
                  </a:lnTo>
                  <a:lnTo>
                    <a:pt x="19" y="252"/>
                  </a:lnTo>
                  <a:lnTo>
                    <a:pt x="51" y="229"/>
                  </a:lnTo>
                  <a:lnTo>
                    <a:pt x="60" y="163"/>
                  </a:lnTo>
                  <a:lnTo>
                    <a:pt x="106" y="0"/>
                  </a:lnTo>
                  <a:lnTo>
                    <a:pt x="128" y="0"/>
                  </a:lnTo>
                  <a:lnTo>
                    <a:pt x="136" y="14"/>
                  </a:lnTo>
                  <a:lnTo>
                    <a:pt x="169" y="14"/>
                  </a:lnTo>
                  <a:lnTo>
                    <a:pt x="206" y="25"/>
                  </a:lnTo>
                  <a:lnTo>
                    <a:pt x="227" y="46"/>
                  </a:lnTo>
                  <a:lnTo>
                    <a:pt x="237" y="75"/>
                  </a:lnTo>
                  <a:lnTo>
                    <a:pt x="249" y="84"/>
                  </a:lnTo>
                  <a:lnTo>
                    <a:pt x="274" y="75"/>
                  </a:lnTo>
                  <a:lnTo>
                    <a:pt x="296" y="87"/>
                  </a:lnTo>
                  <a:lnTo>
                    <a:pt x="325" y="97"/>
                  </a:lnTo>
                  <a:lnTo>
                    <a:pt x="362" y="91"/>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91" name="Freeform 10"/>
            <p:cNvSpPr>
              <a:spLocks/>
            </p:cNvSpPr>
            <p:nvPr/>
          </p:nvSpPr>
          <p:spPr bwMode="auto">
            <a:xfrm>
              <a:off x="1926084" y="3140301"/>
              <a:ext cx="365631" cy="374521"/>
            </a:xfrm>
            <a:custGeom>
              <a:avLst/>
              <a:gdLst>
                <a:gd name="T0" fmla="*/ 258 w 581"/>
                <a:gd name="T1" fmla="*/ 596 h 596"/>
                <a:gd name="T2" fmla="*/ 280 w 581"/>
                <a:gd name="T3" fmla="*/ 574 h 596"/>
                <a:gd name="T4" fmla="*/ 305 w 581"/>
                <a:gd name="T5" fmla="*/ 565 h 596"/>
                <a:gd name="T6" fmla="*/ 323 w 581"/>
                <a:gd name="T7" fmla="*/ 565 h 596"/>
                <a:gd name="T8" fmla="*/ 323 w 581"/>
                <a:gd name="T9" fmla="*/ 531 h 596"/>
                <a:gd name="T10" fmla="*/ 342 w 581"/>
                <a:gd name="T11" fmla="*/ 511 h 596"/>
                <a:gd name="T12" fmla="*/ 376 w 581"/>
                <a:gd name="T13" fmla="*/ 506 h 596"/>
                <a:gd name="T14" fmla="*/ 455 w 581"/>
                <a:gd name="T15" fmla="*/ 502 h 596"/>
                <a:gd name="T16" fmla="*/ 493 w 581"/>
                <a:gd name="T17" fmla="*/ 506 h 596"/>
                <a:gd name="T18" fmla="*/ 525 w 581"/>
                <a:gd name="T19" fmla="*/ 490 h 596"/>
                <a:gd name="T20" fmla="*/ 546 w 581"/>
                <a:gd name="T21" fmla="*/ 490 h 596"/>
                <a:gd name="T22" fmla="*/ 563 w 581"/>
                <a:gd name="T23" fmla="*/ 481 h 596"/>
                <a:gd name="T24" fmla="*/ 581 w 581"/>
                <a:gd name="T25" fmla="*/ 469 h 596"/>
                <a:gd name="T26" fmla="*/ 568 w 581"/>
                <a:gd name="T27" fmla="*/ 440 h 596"/>
                <a:gd name="T28" fmla="*/ 556 w 581"/>
                <a:gd name="T29" fmla="*/ 452 h 596"/>
                <a:gd name="T30" fmla="*/ 543 w 581"/>
                <a:gd name="T31" fmla="*/ 447 h 596"/>
                <a:gd name="T32" fmla="*/ 525 w 581"/>
                <a:gd name="T33" fmla="*/ 440 h 596"/>
                <a:gd name="T34" fmla="*/ 534 w 581"/>
                <a:gd name="T35" fmla="*/ 400 h 596"/>
                <a:gd name="T36" fmla="*/ 546 w 581"/>
                <a:gd name="T37" fmla="*/ 389 h 596"/>
                <a:gd name="T38" fmla="*/ 544 w 581"/>
                <a:gd name="T39" fmla="*/ 371 h 596"/>
                <a:gd name="T40" fmla="*/ 514 w 581"/>
                <a:gd name="T41" fmla="*/ 333 h 596"/>
                <a:gd name="T42" fmla="*/ 489 w 581"/>
                <a:gd name="T43" fmla="*/ 304 h 596"/>
                <a:gd name="T44" fmla="*/ 459 w 581"/>
                <a:gd name="T45" fmla="*/ 285 h 596"/>
                <a:gd name="T46" fmla="*/ 459 w 581"/>
                <a:gd name="T47" fmla="*/ 261 h 596"/>
                <a:gd name="T48" fmla="*/ 465 w 581"/>
                <a:gd name="T49" fmla="*/ 230 h 596"/>
                <a:gd name="T50" fmla="*/ 472 w 581"/>
                <a:gd name="T51" fmla="*/ 191 h 596"/>
                <a:gd name="T52" fmla="*/ 453 w 581"/>
                <a:gd name="T53" fmla="*/ 167 h 596"/>
                <a:gd name="T54" fmla="*/ 461 w 581"/>
                <a:gd name="T55" fmla="*/ 109 h 596"/>
                <a:gd name="T56" fmla="*/ 450 w 581"/>
                <a:gd name="T57" fmla="*/ 29 h 596"/>
                <a:gd name="T58" fmla="*/ 408 w 581"/>
                <a:gd name="T59" fmla="*/ 0 h 596"/>
                <a:gd name="T60" fmla="*/ 364 w 581"/>
                <a:gd name="T61" fmla="*/ 25 h 596"/>
                <a:gd name="T62" fmla="*/ 342 w 581"/>
                <a:gd name="T63" fmla="*/ 4 h 596"/>
                <a:gd name="T64" fmla="*/ 326 w 581"/>
                <a:gd name="T65" fmla="*/ 18 h 596"/>
                <a:gd name="T66" fmla="*/ 335 w 581"/>
                <a:gd name="T67" fmla="*/ 40 h 596"/>
                <a:gd name="T68" fmla="*/ 315 w 581"/>
                <a:gd name="T69" fmla="*/ 92 h 596"/>
                <a:gd name="T70" fmla="*/ 289 w 581"/>
                <a:gd name="T71" fmla="*/ 125 h 596"/>
                <a:gd name="T72" fmla="*/ 293 w 581"/>
                <a:gd name="T73" fmla="*/ 148 h 596"/>
                <a:gd name="T74" fmla="*/ 239 w 581"/>
                <a:gd name="T75" fmla="*/ 179 h 596"/>
                <a:gd name="T76" fmla="*/ 223 w 581"/>
                <a:gd name="T77" fmla="*/ 153 h 596"/>
                <a:gd name="T78" fmla="*/ 176 w 581"/>
                <a:gd name="T79" fmla="*/ 160 h 596"/>
                <a:gd name="T80" fmla="*/ 175 w 581"/>
                <a:gd name="T81" fmla="*/ 191 h 596"/>
                <a:gd name="T82" fmla="*/ 136 w 581"/>
                <a:gd name="T83" fmla="*/ 191 h 596"/>
                <a:gd name="T84" fmla="*/ 107 w 581"/>
                <a:gd name="T85" fmla="*/ 224 h 596"/>
                <a:gd name="T86" fmla="*/ 70 w 581"/>
                <a:gd name="T87" fmla="*/ 244 h 596"/>
                <a:gd name="T88" fmla="*/ 50 w 581"/>
                <a:gd name="T89" fmla="*/ 257 h 596"/>
                <a:gd name="T90" fmla="*/ 0 w 581"/>
                <a:gd name="T91" fmla="*/ 314 h 596"/>
                <a:gd name="T92" fmla="*/ 31 w 581"/>
                <a:gd name="T93" fmla="*/ 326 h 596"/>
                <a:gd name="T94" fmla="*/ 70 w 581"/>
                <a:gd name="T95" fmla="*/ 381 h 596"/>
                <a:gd name="T96" fmla="*/ 109 w 581"/>
                <a:gd name="T97" fmla="*/ 386 h 596"/>
                <a:gd name="T98" fmla="*/ 126 w 581"/>
                <a:gd name="T99" fmla="*/ 409 h 596"/>
                <a:gd name="T100" fmla="*/ 119 w 581"/>
                <a:gd name="T101" fmla="*/ 434 h 596"/>
                <a:gd name="T102" fmla="*/ 122 w 581"/>
                <a:gd name="T103" fmla="*/ 459 h 596"/>
                <a:gd name="T104" fmla="*/ 148 w 581"/>
                <a:gd name="T105" fmla="*/ 484 h 596"/>
                <a:gd name="T106" fmla="*/ 197 w 581"/>
                <a:gd name="T107" fmla="*/ 556 h 596"/>
                <a:gd name="T108" fmla="*/ 227 w 581"/>
                <a:gd name="T109" fmla="*/ 560 h 596"/>
                <a:gd name="T110" fmla="*/ 258 w 581"/>
                <a:gd name="T111" fmla="*/ 596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81" h="596">
                  <a:moveTo>
                    <a:pt x="258" y="596"/>
                  </a:moveTo>
                  <a:lnTo>
                    <a:pt x="280" y="574"/>
                  </a:lnTo>
                  <a:lnTo>
                    <a:pt x="305" y="565"/>
                  </a:lnTo>
                  <a:lnTo>
                    <a:pt x="323" y="565"/>
                  </a:lnTo>
                  <a:lnTo>
                    <a:pt x="323" y="531"/>
                  </a:lnTo>
                  <a:lnTo>
                    <a:pt x="342" y="511"/>
                  </a:lnTo>
                  <a:lnTo>
                    <a:pt x="376" y="506"/>
                  </a:lnTo>
                  <a:lnTo>
                    <a:pt x="455" y="502"/>
                  </a:lnTo>
                  <a:lnTo>
                    <a:pt x="493" y="506"/>
                  </a:lnTo>
                  <a:lnTo>
                    <a:pt x="525" y="490"/>
                  </a:lnTo>
                  <a:lnTo>
                    <a:pt x="546" y="490"/>
                  </a:lnTo>
                  <a:lnTo>
                    <a:pt x="563" y="481"/>
                  </a:lnTo>
                  <a:lnTo>
                    <a:pt x="581" y="469"/>
                  </a:lnTo>
                  <a:lnTo>
                    <a:pt x="568" y="440"/>
                  </a:lnTo>
                  <a:lnTo>
                    <a:pt x="556" y="452"/>
                  </a:lnTo>
                  <a:lnTo>
                    <a:pt x="543" y="447"/>
                  </a:lnTo>
                  <a:lnTo>
                    <a:pt x="525" y="440"/>
                  </a:lnTo>
                  <a:lnTo>
                    <a:pt x="534" y="400"/>
                  </a:lnTo>
                  <a:lnTo>
                    <a:pt x="546" y="389"/>
                  </a:lnTo>
                  <a:lnTo>
                    <a:pt x="544" y="371"/>
                  </a:lnTo>
                  <a:lnTo>
                    <a:pt x="514" y="333"/>
                  </a:lnTo>
                  <a:lnTo>
                    <a:pt x="489" y="304"/>
                  </a:lnTo>
                  <a:lnTo>
                    <a:pt x="459" y="285"/>
                  </a:lnTo>
                  <a:lnTo>
                    <a:pt x="459" y="261"/>
                  </a:lnTo>
                  <a:lnTo>
                    <a:pt x="465" y="230"/>
                  </a:lnTo>
                  <a:lnTo>
                    <a:pt x="472" y="191"/>
                  </a:lnTo>
                  <a:lnTo>
                    <a:pt x="453" y="167"/>
                  </a:lnTo>
                  <a:lnTo>
                    <a:pt x="461" y="109"/>
                  </a:lnTo>
                  <a:lnTo>
                    <a:pt x="450" y="29"/>
                  </a:lnTo>
                  <a:lnTo>
                    <a:pt x="408" y="0"/>
                  </a:lnTo>
                  <a:lnTo>
                    <a:pt x="364" y="25"/>
                  </a:lnTo>
                  <a:lnTo>
                    <a:pt x="342" y="4"/>
                  </a:lnTo>
                  <a:lnTo>
                    <a:pt x="326" y="18"/>
                  </a:lnTo>
                  <a:lnTo>
                    <a:pt x="335" y="40"/>
                  </a:lnTo>
                  <a:lnTo>
                    <a:pt x="315" y="92"/>
                  </a:lnTo>
                  <a:lnTo>
                    <a:pt x="289" y="125"/>
                  </a:lnTo>
                  <a:lnTo>
                    <a:pt x="293" y="148"/>
                  </a:lnTo>
                  <a:lnTo>
                    <a:pt x="239" y="179"/>
                  </a:lnTo>
                  <a:lnTo>
                    <a:pt x="223" y="153"/>
                  </a:lnTo>
                  <a:lnTo>
                    <a:pt x="176" y="160"/>
                  </a:lnTo>
                  <a:lnTo>
                    <a:pt x="175" y="191"/>
                  </a:lnTo>
                  <a:lnTo>
                    <a:pt x="136" y="191"/>
                  </a:lnTo>
                  <a:lnTo>
                    <a:pt x="107" y="224"/>
                  </a:lnTo>
                  <a:lnTo>
                    <a:pt x="70" y="244"/>
                  </a:lnTo>
                  <a:lnTo>
                    <a:pt x="50" y="257"/>
                  </a:lnTo>
                  <a:lnTo>
                    <a:pt x="0" y="314"/>
                  </a:lnTo>
                  <a:lnTo>
                    <a:pt x="31" y="326"/>
                  </a:lnTo>
                  <a:lnTo>
                    <a:pt x="70" y="381"/>
                  </a:lnTo>
                  <a:lnTo>
                    <a:pt x="109" y="386"/>
                  </a:lnTo>
                  <a:lnTo>
                    <a:pt x="126" y="409"/>
                  </a:lnTo>
                  <a:lnTo>
                    <a:pt x="119" y="434"/>
                  </a:lnTo>
                  <a:lnTo>
                    <a:pt x="122" y="459"/>
                  </a:lnTo>
                  <a:lnTo>
                    <a:pt x="148" y="484"/>
                  </a:lnTo>
                  <a:lnTo>
                    <a:pt x="197" y="556"/>
                  </a:lnTo>
                  <a:lnTo>
                    <a:pt x="227" y="560"/>
                  </a:lnTo>
                  <a:lnTo>
                    <a:pt x="258" y="596"/>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92" name="Freeform 22"/>
            <p:cNvSpPr>
              <a:spLocks/>
            </p:cNvSpPr>
            <p:nvPr/>
          </p:nvSpPr>
          <p:spPr bwMode="auto">
            <a:xfrm>
              <a:off x="1760494" y="2081193"/>
              <a:ext cx="276168" cy="193374"/>
            </a:xfrm>
            <a:custGeom>
              <a:avLst/>
              <a:gdLst>
                <a:gd name="T0" fmla="*/ 71 w 440"/>
                <a:gd name="T1" fmla="*/ 0 h 307"/>
                <a:gd name="T2" fmla="*/ 97 w 440"/>
                <a:gd name="T3" fmla="*/ 17 h 307"/>
                <a:gd name="T4" fmla="*/ 126 w 440"/>
                <a:gd name="T5" fmla="*/ 37 h 307"/>
                <a:gd name="T6" fmla="*/ 158 w 440"/>
                <a:gd name="T7" fmla="*/ 67 h 307"/>
                <a:gd name="T8" fmla="*/ 186 w 440"/>
                <a:gd name="T9" fmla="*/ 78 h 307"/>
                <a:gd name="T10" fmla="*/ 229 w 440"/>
                <a:gd name="T11" fmla="*/ 83 h 307"/>
                <a:gd name="T12" fmla="*/ 279 w 440"/>
                <a:gd name="T13" fmla="*/ 124 h 307"/>
                <a:gd name="T14" fmla="*/ 311 w 440"/>
                <a:gd name="T15" fmla="*/ 106 h 307"/>
                <a:gd name="T16" fmla="*/ 353 w 440"/>
                <a:gd name="T17" fmla="*/ 127 h 307"/>
                <a:gd name="T18" fmla="*/ 365 w 440"/>
                <a:gd name="T19" fmla="*/ 152 h 307"/>
                <a:gd name="T20" fmla="*/ 374 w 440"/>
                <a:gd name="T21" fmla="*/ 180 h 307"/>
                <a:gd name="T22" fmla="*/ 426 w 440"/>
                <a:gd name="T23" fmla="*/ 182 h 307"/>
                <a:gd name="T24" fmla="*/ 440 w 440"/>
                <a:gd name="T25" fmla="*/ 202 h 307"/>
                <a:gd name="T26" fmla="*/ 436 w 440"/>
                <a:gd name="T27" fmla="*/ 236 h 307"/>
                <a:gd name="T28" fmla="*/ 403 w 440"/>
                <a:gd name="T29" fmla="*/ 241 h 307"/>
                <a:gd name="T30" fmla="*/ 402 w 440"/>
                <a:gd name="T31" fmla="*/ 286 h 307"/>
                <a:gd name="T32" fmla="*/ 380 w 440"/>
                <a:gd name="T33" fmla="*/ 307 h 307"/>
                <a:gd name="T34" fmla="*/ 353 w 440"/>
                <a:gd name="T35" fmla="*/ 306 h 307"/>
                <a:gd name="T36" fmla="*/ 323 w 440"/>
                <a:gd name="T37" fmla="*/ 293 h 307"/>
                <a:gd name="T38" fmla="*/ 316 w 440"/>
                <a:gd name="T39" fmla="*/ 248 h 307"/>
                <a:gd name="T40" fmla="*/ 314 w 440"/>
                <a:gd name="T41" fmla="*/ 230 h 307"/>
                <a:gd name="T42" fmla="*/ 260 w 440"/>
                <a:gd name="T43" fmla="*/ 224 h 307"/>
                <a:gd name="T44" fmla="*/ 194 w 440"/>
                <a:gd name="T45" fmla="*/ 230 h 307"/>
                <a:gd name="T46" fmla="*/ 180 w 440"/>
                <a:gd name="T47" fmla="*/ 262 h 307"/>
                <a:gd name="T48" fmla="*/ 164 w 440"/>
                <a:gd name="T49" fmla="*/ 285 h 307"/>
                <a:gd name="T50" fmla="*/ 128 w 440"/>
                <a:gd name="T51" fmla="*/ 296 h 307"/>
                <a:gd name="T52" fmla="*/ 116 w 440"/>
                <a:gd name="T53" fmla="*/ 288 h 307"/>
                <a:gd name="T54" fmla="*/ 111 w 440"/>
                <a:gd name="T55" fmla="*/ 248 h 307"/>
                <a:gd name="T56" fmla="*/ 111 w 440"/>
                <a:gd name="T57" fmla="*/ 230 h 307"/>
                <a:gd name="T58" fmla="*/ 97 w 440"/>
                <a:gd name="T59" fmla="*/ 227 h 307"/>
                <a:gd name="T60" fmla="*/ 82 w 440"/>
                <a:gd name="T61" fmla="*/ 241 h 307"/>
                <a:gd name="T62" fmla="*/ 75 w 440"/>
                <a:gd name="T63" fmla="*/ 281 h 307"/>
                <a:gd name="T64" fmla="*/ 48 w 440"/>
                <a:gd name="T65" fmla="*/ 295 h 307"/>
                <a:gd name="T66" fmla="*/ 27 w 440"/>
                <a:gd name="T67" fmla="*/ 287 h 307"/>
                <a:gd name="T68" fmla="*/ 24 w 440"/>
                <a:gd name="T69" fmla="*/ 240 h 307"/>
                <a:gd name="T70" fmla="*/ 28 w 440"/>
                <a:gd name="T71" fmla="*/ 214 h 307"/>
                <a:gd name="T72" fmla="*/ 16 w 440"/>
                <a:gd name="T73" fmla="*/ 193 h 307"/>
                <a:gd name="T74" fmla="*/ 0 w 440"/>
                <a:gd name="T75" fmla="*/ 168 h 307"/>
                <a:gd name="T76" fmla="*/ 0 w 440"/>
                <a:gd name="T77" fmla="*/ 142 h 307"/>
                <a:gd name="T78" fmla="*/ 28 w 440"/>
                <a:gd name="T79" fmla="*/ 122 h 307"/>
                <a:gd name="T80" fmla="*/ 24 w 440"/>
                <a:gd name="T81" fmla="*/ 83 h 307"/>
                <a:gd name="T82" fmla="*/ 6 w 440"/>
                <a:gd name="T83" fmla="*/ 50 h 307"/>
                <a:gd name="T84" fmla="*/ 11 w 440"/>
                <a:gd name="T85" fmla="*/ 31 h 307"/>
                <a:gd name="T86" fmla="*/ 71 w 440"/>
                <a:gd name="T87"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0" h="307">
                  <a:moveTo>
                    <a:pt x="71" y="0"/>
                  </a:moveTo>
                  <a:lnTo>
                    <a:pt x="97" y="17"/>
                  </a:lnTo>
                  <a:lnTo>
                    <a:pt x="126" y="37"/>
                  </a:lnTo>
                  <a:lnTo>
                    <a:pt x="158" y="67"/>
                  </a:lnTo>
                  <a:lnTo>
                    <a:pt x="186" y="78"/>
                  </a:lnTo>
                  <a:lnTo>
                    <a:pt x="229" y="83"/>
                  </a:lnTo>
                  <a:lnTo>
                    <a:pt x="279" y="124"/>
                  </a:lnTo>
                  <a:lnTo>
                    <a:pt x="311" y="106"/>
                  </a:lnTo>
                  <a:lnTo>
                    <a:pt x="353" y="127"/>
                  </a:lnTo>
                  <a:lnTo>
                    <a:pt x="365" y="152"/>
                  </a:lnTo>
                  <a:lnTo>
                    <a:pt x="374" y="180"/>
                  </a:lnTo>
                  <a:lnTo>
                    <a:pt x="426" y="182"/>
                  </a:lnTo>
                  <a:lnTo>
                    <a:pt x="440" y="202"/>
                  </a:lnTo>
                  <a:lnTo>
                    <a:pt x="436" y="236"/>
                  </a:lnTo>
                  <a:lnTo>
                    <a:pt x="403" y="241"/>
                  </a:lnTo>
                  <a:lnTo>
                    <a:pt x="402" y="286"/>
                  </a:lnTo>
                  <a:lnTo>
                    <a:pt x="380" y="307"/>
                  </a:lnTo>
                  <a:lnTo>
                    <a:pt x="353" y="306"/>
                  </a:lnTo>
                  <a:lnTo>
                    <a:pt x="323" y="293"/>
                  </a:lnTo>
                  <a:lnTo>
                    <a:pt x="316" y="248"/>
                  </a:lnTo>
                  <a:lnTo>
                    <a:pt x="314" y="230"/>
                  </a:lnTo>
                  <a:lnTo>
                    <a:pt x="260" y="224"/>
                  </a:lnTo>
                  <a:lnTo>
                    <a:pt x="194" y="230"/>
                  </a:lnTo>
                  <a:lnTo>
                    <a:pt x="180" y="262"/>
                  </a:lnTo>
                  <a:lnTo>
                    <a:pt x="164" y="285"/>
                  </a:lnTo>
                  <a:lnTo>
                    <a:pt x="128" y="296"/>
                  </a:lnTo>
                  <a:lnTo>
                    <a:pt x="116" y="288"/>
                  </a:lnTo>
                  <a:lnTo>
                    <a:pt x="111" y="248"/>
                  </a:lnTo>
                  <a:lnTo>
                    <a:pt x="111" y="230"/>
                  </a:lnTo>
                  <a:lnTo>
                    <a:pt x="97" y="227"/>
                  </a:lnTo>
                  <a:lnTo>
                    <a:pt x="82" y="241"/>
                  </a:lnTo>
                  <a:lnTo>
                    <a:pt x="75" y="281"/>
                  </a:lnTo>
                  <a:lnTo>
                    <a:pt x="48" y="295"/>
                  </a:lnTo>
                  <a:lnTo>
                    <a:pt x="27" y="287"/>
                  </a:lnTo>
                  <a:lnTo>
                    <a:pt x="24" y="240"/>
                  </a:lnTo>
                  <a:lnTo>
                    <a:pt x="28" y="214"/>
                  </a:lnTo>
                  <a:lnTo>
                    <a:pt x="16" y="193"/>
                  </a:lnTo>
                  <a:lnTo>
                    <a:pt x="0" y="168"/>
                  </a:lnTo>
                  <a:lnTo>
                    <a:pt x="0" y="142"/>
                  </a:lnTo>
                  <a:lnTo>
                    <a:pt x="28" y="122"/>
                  </a:lnTo>
                  <a:lnTo>
                    <a:pt x="24" y="83"/>
                  </a:lnTo>
                  <a:lnTo>
                    <a:pt x="6" y="50"/>
                  </a:lnTo>
                  <a:lnTo>
                    <a:pt x="11" y="31"/>
                  </a:lnTo>
                  <a:lnTo>
                    <a:pt x="71" y="0"/>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93" name="Freeform 6"/>
            <p:cNvSpPr>
              <a:spLocks/>
            </p:cNvSpPr>
            <p:nvPr/>
          </p:nvSpPr>
          <p:spPr bwMode="auto">
            <a:xfrm>
              <a:off x="1447095" y="2489611"/>
              <a:ext cx="318399" cy="331736"/>
            </a:xfrm>
            <a:custGeom>
              <a:avLst/>
              <a:gdLst>
                <a:gd name="T0" fmla="*/ 17 w 507"/>
                <a:gd name="T1" fmla="*/ 418 h 528"/>
                <a:gd name="T2" fmla="*/ 0 w 507"/>
                <a:gd name="T3" fmla="*/ 396 h 528"/>
                <a:gd name="T4" fmla="*/ 0 w 507"/>
                <a:gd name="T5" fmla="*/ 386 h 528"/>
                <a:gd name="T6" fmla="*/ 16 w 507"/>
                <a:gd name="T7" fmla="*/ 376 h 528"/>
                <a:gd name="T8" fmla="*/ 35 w 507"/>
                <a:gd name="T9" fmla="*/ 345 h 528"/>
                <a:gd name="T10" fmla="*/ 84 w 507"/>
                <a:gd name="T11" fmla="*/ 305 h 528"/>
                <a:gd name="T12" fmla="*/ 77 w 507"/>
                <a:gd name="T13" fmla="*/ 276 h 528"/>
                <a:gd name="T14" fmla="*/ 147 w 507"/>
                <a:gd name="T15" fmla="*/ 207 h 528"/>
                <a:gd name="T16" fmla="*/ 169 w 507"/>
                <a:gd name="T17" fmla="*/ 173 h 528"/>
                <a:gd name="T18" fmla="*/ 197 w 507"/>
                <a:gd name="T19" fmla="*/ 164 h 528"/>
                <a:gd name="T20" fmla="*/ 199 w 507"/>
                <a:gd name="T21" fmla="*/ 125 h 528"/>
                <a:gd name="T22" fmla="*/ 231 w 507"/>
                <a:gd name="T23" fmla="*/ 102 h 528"/>
                <a:gd name="T24" fmla="*/ 342 w 507"/>
                <a:gd name="T25" fmla="*/ 0 h 528"/>
                <a:gd name="T26" fmla="*/ 354 w 507"/>
                <a:gd name="T27" fmla="*/ 2 h 528"/>
                <a:gd name="T28" fmla="*/ 353 w 507"/>
                <a:gd name="T29" fmla="*/ 15 h 528"/>
                <a:gd name="T30" fmla="*/ 394 w 507"/>
                <a:gd name="T31" fmla="*/ 57 h 528"/>
                <a:gd name="T32" fmla="*/ 384 w 507"/>
                <a:gd name="T33" fmla="*/ 86 h 528"/>
                <a:gd name="T34" fmla="*/ 378 w 507"/>
                <a:gd name="T35" fmla="*/ 113 h 528"/>
                <a:gd name="T36" fmla="*/ 418 w 507"/>
                <a:gd name="T37" fmla="*/ 225 h 528"/>
                <a:gd name="T38" fmla="*/ 416 w 507"/>
                <a:gd name="T39" fmla="*/ 242 h 528"/>
                <a:gd name="T40" fmla="*/ 444 w 507"/>
                <a:gd name="T41" fmla="*/ 251 h 528"/>
                <a:gd name="T42" fmla="*/ 473 w 507"/>
                <a:gd name="T43" fmla="*/ 392 h 528"/>
                <a:gd name="T44" fmla="*/ 507 w 507"/>
                <a:gd name="T45" fmla="*/ 418 h 528"/>
                <a:gd name="T46" fmla="*/ 507 w 507"/>
                <a:gd name="T47" fmla="*/ 443 h 528"/>
                <a:gd name="T48" fmla="*/ 464 w 507"/>
                <a:gd name="T49" fmla="*/ 456 h 528"/>
                <a:gd name="T50" fmla="*/ 412 w 507"/>
                <a:gd name="T51" fmla="*/ 456 h 528"/>
                <a:gd name="T52" fmla="*/ 321 w 507"/>
                <a:gd name="T53" fmla="*/ 528 h 528"/>
                <a:gd name="T54" fmla="*/ 309 w 507"/>
                <a:gd name="T55" fmla="*/ 502 h 528"/>
                <a:gd name="T56" fmla="*/ 330 w 507"/>
                <a:gd name="T57" fmla="*/ 471 h 528"/>
                <a:gd name="T58" fmla="*/ 322 w 507"/>
                <a:gd name="T59" fmla="*/ 446 h 528"/>
                <a:gd name="T60" fmla="*/ 237 w 507"/>
                <a:gd name="T61" fmla="*/ 430 h 528"/>
                <a:gd name="T62" fmla="*/ 148 w 507"/>
                <a:gd name="T63" fmla="*/ 375 h 528"/>
                <a:gd name="T64" fmla="*/ 90 w 507"/>
                <a:gd name="T65" fmla="*/ 403 h 528"/>
                <a:gd name="T66" fmla="*/ 17 w 507"/>
                <a:gd name="T67" fmla="*/ 418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7" h="528">
                  <a:moveTo>
                    <a:pt x="17" y="418"/>
                  </a:moveTo>
                  <a:lnTo>
                    <a:pt x="0" y="396"/>
                  </a:lnTo>
                  <a:lnTo>
                    <a:pt x="0" y="386"/>
                  </a:lnTo>
                  <a:lnTo>
                    <a:pt x="16" y="376"/>
                  </a:lnTo>
                  <a:lnTo>
                    <a:pt x="35" y="345"/>
                  </a:lnTo>
                  <a:lnTo>
                    <a:pt x="84" y="305"/>
                  </a:lnTo>
                  <a:lnTo>
                    <a:pt x="77" y="276"/>
                  </a:lnTo>
                  <a:lnTo>
                    <a:pt x="147" y="207"/>
                  </a:lnTo>
                  <a:lnTo>
                    <a:pt x="169" y="173"/>
                  </a:lnTo>
                  <a:lnTo>
                    <a:pt x="197" y="164"/>
                  </a:lnTo>
                  <a:lnTo>
                    <a:pt x="199" y="125"/>
                  </a:lnTo>
                  <a:lnTo>
                    <a:pt x="231" y="102"/>
                  </a:lnTo>
                  <a:lnTo>
                    <a:pt x="342" y="0"/>
                  </a:lnTo>
                  <a:lnTo>
                    <a:pt x="354" y="2"/>
                  </a:lnTo>
                  <a:lnTo>
                    <a:pt x="353" y="15"/>
                  </a:lnTo>
                  <a:lnTo>
                    <a:pt x="394" y="57"/>
                  </a:lnTo>
                  <a:lnTo>
                    <a:pt x="384" y="86"/>
                  </a:lnTo>
                  <a:lnTo>
                    <a:pt x="378" y="113"/>
                  </a:lnTo>
                  <a:lnTo>
                    <a:pt x="418" y="225"/>
                  </a:lnTo>
                  <a:lnTo>
                    <a:pt x="416" y="242"/>
                  </a:lnTo>
                  <a:lnTo>
                    <a:pt x="444" y="251"/>
                  </a:lnTo>
                  <a:lnTo>
                    <a:pt x="473" y="392"/>
                  </a:lnTo>
                  <a:lnTo>
                    <a:pt x="507" y="418"/>
                  </a:lnTo>
                  <a:lnTo>
                    <a:pt x="507" y="443"/>
                  </a:lnTo>
                  <a:lnTo>
                    <a:pt x="464" y="456"/>
                  </a:lnTo>
                  <a:lnTo>
                    <a:pt x="412" y="456"/>
                  </a:lnTo>
                  <a:lnTo>
                    <a:pt x="321" y="528"/>
                  </a:lnTo>
                  <a:lnTo>
                    <a:pt x="309" y="502"/>
                  </a:lnTo>
                  <a:lnTo>
                    <a:pt x="330" y="471"/>
                  </a:lnTo>
                  <a:lnTo>
                    <a:pt x="322" y="446"/>
                  </a:lnTo>
                  <a:lnTo>
                    <a:pt x="237" y="430"/>
                  </a:lnTo>
                  <a:lnTo>
                    <a:pt x="148" y="375"/>
                  </a:lnTo>
                  <a:lnTo>
                    <a:pt x="90" y="403"/>
                  </a:lnTo>
                  <a:lnTo>
                    <a:pt x="17" y="418"/>
                  </a:lnTo>
                  <a:close/>
                </a:path>
              </a:pathLst>
            </a:custGeom>
            <a:gradFill>
              <a:gsLst>
                <a:gs pos="0">
                  <a:schemeClr val="accent2">
                    <a:shade val="51000"/>
                    <a:satMod val="130000"/>
                  </a:schemeClr>
                </a:gs>
                <a:gs pos="100000">
                  <a:schemeClr val="accent2">
                    <a:shade val="94000"/>
                    <a:satMod val="135000"/>
                  </a:schemeClr>
                </a:gs>
              </a:gsLst>
            </a:gradFill>
            <a:ln w="12700">
              <a:headEnd/>
              <a:tailEnd/>
            </a:ln>
            <a:effectLst>
              <a:outerShdw blurRad="50800" dist="25400" dir="2700000" algn="tl" rotWithShape="0">
                <a:schemeClr val="tx1">
                  <a:alpha val="40000"/>
                </a:schemeClr>
              </a:outerShdw>
            </a:effectLst>
          </p:spPr>
          <p:style>
            <a:lnRef idx="1">
              <a:schemeClr val="accent2"/>
            </a:lnRef>
            <a:fillRef idx="3">
              <a:schemeClr val="accent2"/>
            </a:fillRef>
            <a:effectRef idx="2">
              <a:schemeClr val="accent2"/>
            </a:effectRef>
            <a:fontRef idx="minor">
              <a:schemeClr val="lt1"/>
            </a:fontRef>
          </p:style>
          <p:txBody>
            <a:bodyPr/>
            <a:lstStyle/>
            <a:p>
              <a:endParaRPr lang="es-ES"/>
            </a:p>
          </p:txBody>
        </p:sp>
        <p:sp>
          <p:nvSpPr>
            <p:cNvPr id="94" name="Freeform 33"/>
            <p:cNvSpPr>
              <a:spLocks/>
            </p:cNvSpPr>
            <p:nvPr/>
          </p:nvSpPr>
          <p:spPr bwMode="auto">
            <a:xfrm>
              <a:off x="731393" y="2066190"/>
              <a:ext cx="305619" cy="213933"/>
            </a:xfrm>
            <a:custGeom>
              <a:avLst/>
              <a:gdLst>
                <a:gd name="T0" fmla="*/ 33 w 614"/>
                <a:gd name="T1" fmla="*/ 16 h 430"/>
                <a:gd name="T2" fmla="*/ 69 w 614"/>
                <a:gd name="T3" fmla="*/ 0 h 430"/>
                <a:gd name="T4" fmla="*/ 112 w 614"/>
                <a:gd name="T5" fmla="*/ 6 h 430"/>
                <a:gd name="T6" fmla="*/ 130 w 614"/>
                <a:gd name="T7" fmla="*/ 66 h 430"/>
                <a:gd name="T8" fmla="*/ 190 w 614"/>
                <a:gd name="T9" fmla="*/ 86 h 430"/>
                <a:gd name="T10" fmla="*/ 248 w 614"/>
                <a:gd name="T11" fmla="*/ 97 h 430"/>
                <a:gd name="T12" fmla="*/ 305 w 614"/>
                <a:gd name="T13" fmla="*/ 117 h 430"/>
                <a:gd name="T14" fmla="*/ 395 w 614"/>
                <a:gd name="T15" fmla="*/ 110 h 430"/>
                <a:gd name="T16" fmla="*/ 432 w 614"/>
                <a:gd name="T17" fmla="*/ 100 h 430"/>
                <a:gd name="T18" fmla="*/ 469 w 614"/>
                <a:gd name="T19" fmla="*/ 79 h 430"/>
                <a:gd name="T20" fmla="*/ 501 w 614"/>
                <a:gd name="T21" fmla="*/ 77 h 430"/>
                <a:gd name="T22" fmla="*/ 518 w 614"/>
                <a:gd name="T23" fmla="*/ 93 h 430"/>
                <a:gd name="T24" fmla="*/ 542 w 614"/>
                <a:gd name="T25" fmla="*/ 90 h 430"/>
                <a:gd name="T26" fmla="*/ 560 w 614"/>
                <a:gd name="T27" fmla="*/ 90 h 430"/>
                <a:gd name="T28" fmla="*/ 598 w 614"/>
                <a:gd name="T29" fmla="*/ 134 h 430"/>
                <a:gd name="T30" fmla="*/ 614 w 614"/>
                <a:gd name="T31" fmla="*/ 199 h 430"/>
                <a:gd name="T32" fmla="*/ 609 w 614"/>
                <a:gd name="T33" fmla="*/ 213 h 430"/>
                <a:gd name="T34" fmla="*/ 586 w 614"/>
                <a:gd name="T35" fmla="*/ 213 h 430"/>
                <a:gd name="T36" fmla="*/ 511 w 614"/>
                <a:gd name="T37" fmla="*/ 338 h 430"/>
                <a:gd name="T38" fmla="*/ 480 w 614"/>
                <a:gd name="T39" fmla="*/ 319 h 430"/>
                <a:gd name="T40" fmla="*/ 455 w 614"/>
                <a:gd name="T41" fmla="*/ 319 h 430"/>
                <a:gd name="T42" fmla="*/ 432 w 614"/>
                <a:gd name="T43" fmla="*/ 342 h 430"/>
                <a:gd name="T44" fmla="*/ 412 w 614"/>
                <a:gd name="T45" fmla="*/ 369 h 430"/>
                <a:gd name="T46" fmla="*/ 421 w 614"/>
                <a:gd name="T47" fmla="*/ 390 h 430"/>
                <a:gd name="T48" fmla="*/ 427 w 614"/>
                <a:gd name="T49" fmla="*/ 430 h 430"/>
                <a:gd name="T50" fmla="*/ 379 w 614"/>
                <a:gd name="T51" fmla="*/ 378 h 430"/>
                <a:gd name="T52" fmla="*/ 358 w 614"/>
                <a:gd name="T53" fmla="*/ 390 h 430"/>
                <a:gd name="T54" fmla="*/ 330 w 614"/>
                <a:gd name="T55" fmla="*/ 390 h 430"/>
                <a:gd name="T56" fmla="*/ 306 w 614"/>
                <a:gd name="T57" fmla="*/ 393 h 430"/>
                <a:gd name="T58" fmla="*/ 247 w 614"/>
                <a:gd name="T59" fmla="*/ 378 h 430"/>
                <a:gd name="T60" fmla="*/ 216 w 614"/>
                <a:gd name="T61" fmla="*/ 375 h 430"/>
                <a:gd name="T62" fmla="*/ 170 w 614"/>
                <a:gd name="T63" fmla="*/ 383 h 430"/>
                <a:gd name="T64" fmla="*/ 131 w 614"/>
                <a:gd name="T65" fmla="*/ 363 h 430"/>
                <a:gd name="T66" fmla="*/ 111 w 614"/>
                <a:gd name="T67" fmla="*/ 342 h 430"/>
                <a:gd name="T68" fmla="*/ 97 w 614"/>
                <a:gd name="T69" fmla="*/ 347 h 430"/>
                <a:gd name="T70" fmla="*/ 83 w 614"/>
                <a:gd name="T71" fmla="*/ 363 h 430"/>
                <a:gd name="T72" fmla="*/ 33 w 614"/>
                <a:gd name="T73" fmla="*/ 378 h 430"/>
                <a:gd name="T74" fmla="*/ 0 w 614"/>
                <a:gd name="T75" fmla="*/ 319 h 430"/>
                <a:gd name="T76" fmla="*/ 33 w 614"/>
                <a:gd name="T77" fmla="*/ 247 h 430"/>
                <a:gd name="T78" fmla="*/ 33 w 614"/>
                <a:gd name="T79" fmla="*/ 219 h 430"/>
                <a:gd name="T80" fmla="*/ 25 w 614"/>
                <a:gd name="T81" fmla="*/ 192 h 430"/>
                <a:gd name="T82" fmla="*/ 10 w 614"/>
                <a:gd name="T83" fmla="*/ 165 h 430"/>
                <a:gd name="T84" fmla="*/ 23 w 614"/>
                <a:gd name="T85" fmla="*/ 120 h 430"/>
                <a:gd name="T86" fmla="*/ 16 w 614"/>
                <a:gd name="T87" fmla="*/ 73 h 430"/>
                <a:gd name="T88" fmla="*/ 11 w 614"/>
                <a:gd name="T89" fmla="*/ 43 h 430"/>
                <a:gd name="T90" fmla="*/ 33 w 614"/>
                <a:gd name="T91" fmla="*/ 16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4" h="430">
                  <a:moveTo>
                    <a:pt x="33" y="16"/>
                  </a:moveTo>
                  <a:lnTo>
                    <a:pt x="69" y="0"/>
                  </a:lnTo>
                  <a:lnTo>
                    <a:pt x="112" y="6"/>
                  </a:lnTo>
                  <a:lnTo>
                    <a:pt x="130" y="66"/>
                  </a:lnTo>
                  <a:lnTo>
                    <a:pt x="190" y="86"/>
                  </a:lnTo>
                  <a:lnTo>
                    <a:pt x="248" y="97"/>
                  </a:lnTo>
                  <a:lnTo>
                    <a:pt x="305" y="117"/>
                  </a:lnTo>
                  <a:lnTo>
                    <a:pt x="395" y="110"/>
                  </a:lnTo>
                  <a:lnTo>
                    <a:pt x="432" y="100"/>
                  </a:lnTo>
                  <a:lnTo>
                    <a:pt x="469" y="79"/>
                  </a:lnTo>
                  <a:lnTo>
                    <a:pt x="501" y="77"/>
                  </a:lnTo>
                  <a:lnTo>
                    <a:pt x="518" y="93"/>
                  </a:lnTo>
                  <a:lnTo>
                    <a:pt x="542" y="90"/>
                  </a:lnTo>
                  <a:lnTo>
                    <a:pt x="560" y="90"/>
                  </a:lnTo>
                  <a:lnTo>
                    <a:pt x="598" y="134"/>
                  </a:lnTo>
                  <a:lnTo>
                    <a:pt x="614" y="199"/>
                  </a:lnTo>
                  <a:lnTo>
                    <a:pt x="609" y="213"/>
                  </a:lnTo>
                  <a:lnTo>
                    <a:pt x="586" y="213"/>
                  </a:lnTo>
                  <a:lnTo>
                    <a:pt x="511" y="338"/>
                  </a:lnTo>
                  <a:lnTo>
                    <a:pt x="480" y="319"/>
                  </a:lnTo>
                  <a:lnTo>
                    <a:pt x="455" y="319"/>
                  </a:lnTo>
                  <a:lnTo>
                    <a:pt x="432" y="342"/>
                  </a:lnTo>
                  <a:lnTo>
                    <a:pt x="412" y="369"/>
                  </a:lnTo>
                  <a:lnTo>
                    <a:pt x="421" y="390"/>
                  </a:lnTo>
                  <a:lnTo>
                    <a:pt x="427" y="430"/>
                  </a:lnTo>
                  <a:lnTo>
                    <a:pt x="379" y="378"/>
                  </a:lnTo>
                  <a:lnTo>
                    <a:pt x="358" y="390"/>
                  </a:lnTo>
                  <a:lnTo>
                    <a:pt x="330" y="390"/>
                  </a:lnTo>
                  <a:lnTo>
                    <a:pt x="306" y="393"/>
                  </a:lnTo>
                  <a:lnTo>
                    <a:pt x="247" y="378"/>
                  </a:lnTo>
                  <a:lnTo>
                    <a:pt x="216" y="375"/>
                  </a:lnTo>
                  <a:lnTo>
                    <a:pt x="170" y="383"/>
                  </a:lnTo>
                  <a:lnTo>
                    <a:pt x="131" y="363"/>
                  </a:lnTo>
                  <a:lnTo>
                    <a:pt x="111" y="342"/>
                  </a:lnTo>
                  <a:lnTo>
                    <a:pt x="97" y="347"/>
                  </a:lnTo>
                  <a:lnTo>
                    <a:pt x="83" y="363"/>
                  </a:lnTo>
                  <a:lnTo>
                    <a:pt x="33" y="378"/>
                  </a:lnTo>
                  <a:lnTo>
                    <a:pt x="0" y="319"/>
                  </a:lnTo>
                  <a:lnTo>
                    <a:pt x="33" y="247"/>
                  </a:lnTo>
                  <a:lnTo>
                    <a:pt x="33" y="219"/>
                  </a:lnTo>
                  <a:lnTo>
                    <a:pt x="25" y="192"/>
                  </a:lnTo>
                  <a:lnTo>
                    <a:pt x="10" y="165"/>
                  </a:lnTo>
                  <a:lnTo>
                    <a:pt x="23" y="120"/>
                  </a:lnTo>
                  <a:lnTo>
                    <a:pt x="16" y="73"/>
                  </a:lnTo>
                  <a:lnTo>
                    <a:pt x="11" y="43"/>
                  </a:lnTo>
                  <a:lnTo>
                    <a:pt x="33" y="16"/>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95" name="Freeform 34"/>
            <p:cNvSpPr>
              <a:spLocks/>
            </p:cNvSpPr>
            <p:nvPr/>
          </p:nvSpPr>
          <p:spPr bwMode="auto">
            <a:xfrm>
              <a:off x="587474" y="2003399"/>
              <a:ext cx="212266" cy="223935"/>
            </a:xfrm>
            <a:custGeom>
              <a:avLst/>
              <a:gdLst>
                <a:gd name="T0" fmla="*/ 320 w 338"/>
                <a:gd name="T1" fmla="*/ 20 h 357"/>
                <a:gd name="T2" fmla="*/ 334 w 338"/>
                <a:gd name="T3" fmla="*/ 63 h 357"/>
                <a:gd name="T4" fmla="*/ 338 w 338"/>
                <a:gd name="T5" fmla="*/ 96 h 357"/>
                <a:gd name="T6" fmla="*/ 319 w 338"/>
                <a:gd name="T7" fmla="*/ 107 h 357"/>
                <a:gd name="T8" fmla="*/ 287 w 338"/>
                <a:gd name="T9" fmla="*/ 100 h 357"/>
                <a:gd name="T10" fmla="*/ 252 w 338"/>
                <a:gd name="T11" fmla="*/ 113 h 357"/>
                <a:gd name="T12" fmla="*/ 239 w 338"/>
                <a:gd name="T13" fmla="*/ 137 h 357"/>
                <a:gd name="T14" fmla="*/ 247 w 338"/>
                <a:gd name="T15" fmla="*/ 192 h 357"/>
                <a:gd name="T16" fmla="*/ 237 w 338"/>
                <a:gd name="T17" fmla="*/ 231 h 357"/>
                <a:gd name="T18" fmla="*/ 229 w 338"/>
                <a:gd name="T19" fmla="*/ 252 h 357"/>
                <a:gd name="T20" fmla="*/ 210 w 338"/>
                <a:gd name="T21" fmla="*/ 262 h 357"/>
                <a:gd name="T22" fmla="*/ 183 w 338"/>
                <a:gd name="T23" fmla="*/ 280 h 357"/>
                <a:gd name="T24" fmla="*/ 133 w 338"/>
                <a:gd name="T25" fmla="*/ 299 h 357"/>
                <a:gd name="T26" fmla="*/ 105 w 338"/>
                <a:gd name="T27" fmla="*/ 303 h 357"/>
                <a:gd name="T28" fmla="*/ 79 w 338"/>
                <a:gd name="T29" fmla="*/ 307 h 357"/>
                <a:gd name="T30" fmla="*/ 66 w 338"/>
                <a:gd name="T31" fmla="*/ 325 h 357"/>
                <a:gd name="T32" fmla="*/ 50 w 338"/>
                <a:gd name="T33" fmla="*/ 340 h 357"/>
                <a:gd name="T34" fmla="*/ 17 w 338"/>
                <a:gd name="T35" fmla="*/ 357 h 357"/>
                <a:gd name="T36" fmla="*/ 22 w 338"/>
                <a:gd name="T37" fmla="*/ 340 h 357"/>
                <a:gd name="T38" fmla="*/ 7 w 338"/>
                <a:gd name="T39" fmla="*/ 332 h 357"/>
                <a:gd name="T40" fmla="*/ 11 w 338"/>
                <a:gd name="T41" fmla="*/ 307 h 357"/>
                <a:gd name="T42" fmla="*/ 7 w 338"/>
                <a:gd name="T43" fmla="*/ 284 h 357"/>
                <a:gd name="T44" fmla="*/ 0 w 338"/>
                <a:gd name="T45" fmla="*/ 266 h 357"/>
                <a:gd name="T46" fmla="*/ 29 w 338"/>
                <a:gd name="T47" fmla="*/ 244 h 357"/>
                <a:gd name="T48" fmla="*/ 66 w 338"/>
                <a:gd name="T49" fmla="*/ 209 h 357"/>
                <a:gd name="T50" fmla="*/ 50 w 338"/>
                <a:gd name="T51" fmla="*/ 202 h 357"/>
                <a:gd name="T52" fmla="*/ 39 w 338"/>
                <a:gd name="T53" fmla="*/ 183 h 357"/>
                <a:gd name="T54" fmla="*/ 54 w 338"/>
                <a:gd name="T55" fmla="*/ 178 h 357"/>
                <a:gd name="T56" fmla="*/ 66 w 338"/>
                <a:gd name="T57" fmla="*/ 165 h 357"/>
                <a:gd name="T58" fmla="*/ 95 w 338"/>
                <a:gd name="T59" fmla="*/ 158 h 357"/>
                <a:gd name="T60" fmla="*/ 108 w 338"/>
                <a:gd name="T61" fmla="*/ 149 h 357"/>
                <a:gd name="T62" fmla="*/ 105 w 338"/>
                <a:gd name="T63" fmla="*/ 131 h 357"/>
                <a:gd name="T64" fmla="*/ 79 w 338"/>
                <a:gd name="T65" fmla="*/ 131 h 357"/>
                <a:gd name="T66" fmla="*/ 66 w 338"/>
                <a:gd name="T67" fmla="*/ 131 h 357"/>
                <a:gd name="T68" fmla="*/ 50 w 338"/>
                <a:gd name="T69" fmla="*/ 123 h 357"/>
                <a:gd name="T70" fmla="*/ 47 w 338"/>
                <a:gd name="T71" fmla="*/ 106 h 357"/>
                <a:gd name="T72" fmla="*/ 47 w 338"/>
                <a:gd name="T73" fmla="*/ 82 h 357"/>
                <a:gd name="T74" fmla="*/ 54 w 338"/>
                <a:gd name="T75" fmla="*/ 65 h 357"/>
                <a:gd name="T76" fmla="*/ 66 w 338"/>
                <a:gd name="T77" fmla="*/ 48 h 357"/>
                <a:gd name="T78" fmla="*/ 88 w 338"/>
                <a:gd name="T79" fmla="*/ 48 h 357"/>
                <a:gd name="T80" fmla="*/ 156 w 338"/>
                <a:gd name="T81" fmla="*/ 27 h 357"/>
                <a:gd name="T82" fmla="*/ 209 w 338"/>
                <a:gd name="T83" fmla="*/ 12 h 357"/>
                <a:gd name="T84" fmla="*/ 269 w 338"/>
                <a:gd name="T85" fmla="*/ 0 h 357"/>
                <a:gd name="T86" fmla="*/ 320 w 338"/>
                <a:gd name="T87" fmla="*/ 2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38" h="357">
                  <a:moveTo>
                    <a:pt x="320" y="20"/>
                  </a:moveTo>
                  <a:lnTo>
                    <a:pt x="334" y="63"/>
                  </a:lnTo>
                  <a:lnTo>
                    <a:pt x="338" y="96"/>
                  </a:lnTo>
                  <a:lnTo>
                    <a:pt x="319" y="107"/>
                  </a:lnTo>
                  <a:lnTo>
                    <a:pt x="287" y="100"/>
                  </a:lnTo>
                  <a:lnTo>
                    <a:pt x="252" y="113"/>
                  </a:lnTo>
                  <a:lnTo>
                    <a:pt x="239" y="137"/>
                  </a:lnTo>
                  <a:lnTo>
                    <a:pt x="247" y="192"/>
                  </a:lnTo>
                  <a:lnTo>
                    <a:pt x="237" y="231"/>
                  </a:lnTo>
                  <a:lnTo>
                    <a:pt x="229" y="252"/>
                  </a:lnTo>
                  <a:lnTo>
                    <a:pt x="210" y="262"/>
                  </a:lnTo>
                  <a:lnTo>
                    <a:pt x="183" y="280"/>
                  </a:lnTo>
                  <a:lnTo>
                    <a:pt x="133" y="299"/>
                  </a:lnTo>
                  <a:lnTo>
                    <a:pt x="105" y="303"/>
                  </a:lnTo>
                  <a:lnTo>
                    <a:pt x="79" y="307"/>
                  </a:lnTo>
                  <a:lnTo>
                    <a:pt x="66" y="325"/>
                  </a:lnTo>
                  <a:lnTo>
                    <a:pt x="50" y="340"/>
                  </a:lnTo>
                  <a:lnTo>
                    <a:pt x="17" y="357"/>
                  </a:lnTo>
                  <a:lnTo>
                    <a:pt x="22" y="340"/>
                  </a:lnTo>
                  <a:lnTo>
                    <a:pt x="7" y="332"/>
                  </a:lnTo>
                  <a:lnTo>
                    <a:pt x="11" y="307"/>
                  </a:lnTo>
                  <a:lnTo>
                    <a:pt x="7" y="284"/>
                  </a:lnTo>
                  <a:lnTo>
                    <a:pt x="0" y="266"/>
                  </a:lnTo>
                  <a:lnTo>
                    <a:pt x="29" y="244"/>
                  </a:lnTo>
                  <a:lnTo>
                    <a:pt x="66" y="209"/>
                  </a:lnTo>
                  <a:lnTo>
                    <a:pt x="50" y="202"/>
                  </a:lnTo>
                  <a:lnTo>
                    <a:pt x="39" y="183"/>
                  </a:lnTo>
                  <a:lnTo>
                    <a:pt x="54" y="178"/>
                  </a:lnTo>
                  <a:lnTo>
                    <a:pt x="66" y="165"/>
                  </a:lnTo>
                  <a:lnTo>
                    <a:pt x="95" y="158"/>
                  </a:lnTo>
                  <a:lnTo>
                    <a:pt x="108" y="149"/>
                  </a:lnTo>
                  <a:lnTo>
                    <a:pt x="105" y="131"/>
                  </a:lnTo>
                  <a:lnTo>
                    <a:pt x="79" y="131"/>
                  </a:lnTo>
                  <a:lnTo>
                    <a:pt x="66" y="131"/>
                  </a:lnTo>
                  <a:lnTo>
                    <a:pt x="50" y="123"/>
                  </a:lnTo>
                  <a:lnTo>
                    <a:pt x="47" y="106"/>
                  </a:lnTo>
                  <a:lnTo>
                    <a:pt x="47" y="82"/>
                  </a:lnTo>
                  <a:lnTo>
                    <a:pt x="54" y="65"/>
                  </a:lnTo>
                  <a:lnTo>
                    <a:pt x="66" y="48"/>
                  </a:lnTo>
                  <a:lnTo>
                    <a:pt x="88" y="48"/>
                  </a:lnTo>
                  <a:lnTo>
                    <a:pt x="156" y="27"/>
                  </a:lnTo>
                  <a:lnTo>
                    <a:pt x="209" y="12"/>
                  </a:lnTo>
                  <a:lnTo>
                    <a:pt x="269" y="0"/>
                  </a:lnTo>
                  <a:lnTo>
                    <a:pt x="320" y="20"/>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96" name="Freeform 35"/>
            <p:cNvSpPr>
              <a:spLocks/>
            </p:cNvSpPr>
            <p:nvPr/>
          </p:nvSpPr>
          <p:spPr bwMode="auto">
            <a:xfrm>
              <a:off x="534685" y="1747791"/>
              <a:ext cx="319510" cy="301729"/>
            </a:xfrm>
            <a:custGeom>
              <a:avLst/>
              <a:gdLst>
                <a:gd name="T0" fmla="*/ 463 w 509"/>
                <a:gd name="T1" fmla="*/ 163 h 481"/>
                <a:gd name="T2" fmla="*/ 454 w 509"/>
                <a:gd name="T3" fmla="*/ 232 h 481"/>
                <a:gd name="T4" fmla="*/ 422 w 509"/>
                <a:gd name="T5" fmla="*/ 255 h 481"/>
                <a:gd name="T6" fmla="*/ 415 w 509"/>
                <a:gd name="T7" fmla="*/ 308 h 481"/>
                <a:gd name="T8" fmla="*/ 416 w 509"/>
                <a:gd name="T9" fmla="*/ 412 h 481"/>
                <a:gd name="T10" fmla="*/ 406 w 509"/>
                <a:gd name="T11" fmla="*/ 427 h 481"/>
                <a:gd name="T12" fmla="*/ 350 w 509"/>
                <a:gd name="T13" fmla="*/ 407 h 481"/>
                <a:gd name="T14" fmla="*/ 289 w 509"/>
                <a:gd name="T15" fmla="*/ 422 h 481"/>
                <a:gd name="T16" fmla="*/ 241 w 509"/>
                <a:gd name="T17" fmla="*/ 433 h 481"/>
                <a:gd name="T18" fmla="*/ 172 w 509"/>
                <a:gd name="T19" fmla="*/ 455 h 481"/>
                <a:gd name="T20" fmla="*/ 154 w 509"/>
                <a:gd name="T21" fmla="*/ 437 h 481"/>
                <a:gd name="T22" fmla="*/ 126 w 509"/>
                <a:gd name="T23" fmla="*/ 447 h 481"/>
                <a:gd name="T24" fmla="*/ 117 w 509"/>
                <a:gd name="T25" fmla="*/ 459 h 481"/>
                <a:gd name="T26" fmla="*/ 84 w 509"/>
                <a:gd name="T27" fmla="*/ 481 h 481"/>
                <a:gd name="T28" fmla="*/ 70 w 509"/>
                <a:gd name="T29" fmla="*/ 459 h 481"/>
                <a:gd name="T30" fmla="*/ 73 w 509"/>
                <a:gd name="T31" fmla="*/ 434 h 481"/>
                <a:gd name="T32" fmla="*/ 79 w 509"/>
                <a:gd name="T33" fmla="*/ 412 h 481"/>
                <a:gd name="T34" fmla="*/ 95 w 509"/>
                <a:gd name="T35" fmla="*/ 395 h 481"/>
                <a:gd name="T36" fmla="*/ 101 w 509"/>
                <a:gd name="T37" fmla="*/ 383 h 481"/>
                <a:gd name="T38" fmla="*/ 91 w 509"/>
                <a:gd name="T39" fmla="*/ 371 h 481"/>
                <a:gd name="T40" fmla="*/ 73 w 509"/>
                <a:gd name="T41" fmla="*/ 380 h 481"/>
                <a:gd name="T42" fmla="*/ 62 w 509"/>
                <a:gd name="T43" fmla="*/ 383 h 481"/>
                <a:gd name="T44" fmla="*/ 44 w 509"/>
                <a:gd name="T45" fmla="*/ 354 h 481"/>
                <a:gd name="T46" fmla="*/ 34 w 509"/>
                <a:gd name="T47" fmla="*/ 335 h 481"/>
                <a:gd name="T48" fmla="*/ 22 w 509"/>
                <a:gd name="T49" fmla="*/ 327 h 481"/>
                <a:gd name="T50" fmla="*/ 0 w 509"/>
                <a:gd name="T51" fmla="*/ 318 h 481"/>
                <a:gd name="T52" fmla="*/ 13 w 509"/>
                <a:gd name="T53" fmla="*/ 305 h 481"/>
                <a:gd name="T54" fmla="*/ 13 w 509"/>
                <a:gd name="T55" fmla="*/ 246 h 481"/>
                <a:gd name="T56" fmla="*/ 25 w 509"/>
                <a:gd name="T57" fmla="*/ 235 h 481"/>
                <a:gd name="T58" fmla="*/ 54 w 509"/>
                <a:gd name="T59" fmla="*/ 214 h 481"/>
                <a:gd name="T60" fmla="*/ 73 w 509"/>
                <a:gd name="T61" fmla="*/ 201 h 481"/>
                <a:gd name="T62" fmla="*/ 91 w 509"/>
                <a:gd name="T63" fmla="*/ 192 h 481"/>
                <a:gd name="T64" fmla="*/ 113 w 509"/>
                <a:gd name="T65" fmla="*/ 201 h 481"/>
                <a:gd name="T66" fmla="*/ 113 w 509"/>
                <a:gd name="T67" fmla="*/ 185 h 481"/>
                <a:gd name="T68" fmla="*/ 138 w 509"/>
                <a:gd name="T69" fmla="*/ 156 h 481"/>
                <a:gd name="T70" fmla="*/ 154 w 509"/>
                <a:gd name="T71" fmla="*/ 160 h 481"/>
                <a:gd name="T72" fmla="*/ 204 w 509"/>
                <a:gd name="T73" fmla="*/ 172 h 481"/>
                <a:gd name="T74" fmla="*/ 222 w 509"/>
                <a:gd name="T75" fmla="*/ 179 h 481"/>
                <a:gd name="T76" fmla="*/ 239 w 509"/>
                <a:gd name="T77" fmla="*/ 172 h 481"/>
                <a:gd name="T78" fmla="*/ 273 w 509"/>
                <a:gd name="T79" fmla="*/ 156 h 481"/>
                <a:gd name="T80" fmla="*/ 280 w 509"/>
                <a:gd name="T81" fmla="*/ 148 h 481"/>
                <a:gd name="T82" fmla="*/ 294 w 509"/>
                <a:gd name="T83" fmla="*/ 156 h 481"/>
                <a:gd name="T84" fmla="*/ 304 w 509"/>
                <a:gd name="T85" fmla="*/ 144 h 481"/>
                <a:gd name="T86" fmla="*/ 317 w 509"/>
                <a:gd name="T87" fmla="*/ 151 h 481"/>
                <a:gd name="T88" fmla="*/ 342 w 509"/>
                <a:gd name="T89" fmla="*/ 160 h 481"/>
                <a:gd name="T90" fmla="*/ 351 w 509"/>
                <a:gd name="T91" fmla="*/ 148 h 481"/>
                <a:gd name="T92" fmla="*/ 351 w 509"/>
                <a:gd name="T93" fmla="*/ 126 h 481"/>
                <a:gd name="T94" fmla="*/ 342 w 509"/>
                <a:gd name="T95" fmla="*/ 106 h 481"/>
                <a:gd name="T96" fmla="*/ 339 w 509"/>
                <a:gd name="T97" fmla="*/ 88 h 481"/>
                <a:gd name="T98" fmla="*/ 366 w 509"/>
                <a:gd name="T99" fmla="*/ 76 h 481"/>
                <a:gd name="T100" fmla="*/ 401 w 509"/>
                <a:gd name="T101" fmla="*/ 54 h 481"/>
                <a:gd name="T102" fmla="*/ 423 w 509"/>
                <a:gd name="T103" fmla="*/ 62 h 481"/>
                <a:gd name="T104" fmla="*/ 408 w 509"/>
                <a:gd name="T105" fmla="*/ 40 h 481"/>
                <a:gd name="T106" fmla="*/ 426 w 509"/>
                <a:gd name="T107" fmla="*/ 29 h 481"/>
                <a:gd name="T108" fmla="*/ 448 w 509"/>
                <a:gd name="T109" fmla="*/ 13 h 481"/>
                <a:gd name="T110" fmla="*/ 462 w 509"/>
                <a:gd name="T111" fmla="*/ 0 h 481"/>
                <a:gd name="T112" fmla="*/ 480 w 509"/>
                <a:gd name="T113" fmla="*/ 0 h 481"/>
                <a:gd name="T114" fmla="*/ 496 w 509"/>
                <a:gd name="T115" fmla="*/ 22 h 481"/>
                <a:gd name="T116" fmla="*/ 509 w 509"/>
                <a:gd name="T117" fmla="*/ 4 h 481"/>
                <a:gd name="T118" fmla="*/ 463 w 509"/>
                <a:gd name="T119" fmla="*/ 163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09" h="481">
                  <a:moveTo>
                    <a:pt x="463" y="163"/>
                  </a:moveTo>
                  <a:lnTo>
                    <a:pt x="454" y="232"/>
                  </a:lnTo>
                  <a:lnTo>
                    <a:pt x="422" y="255"/>
                  </a:lnTo>
                  <a:lnTo>
                    <a:pt x="415" y="308"/>
                  </a:lnTo>
                  <a:lnTo>
                    <a:pt x="416" y="412"/>
                  </a:lnTo>
                  <a:lnTo>
                    <a:pt x="406" y="427"/>
                  </a:lnTo>
                  <a:lnTo>
                    <a:pt x="350" y="407"/>
                  </a:lnTo>
                  <a:lnTo>
                    <a:pt x="289" y="422"/>
                  </a:lnTo>
                  <a:lnTo>
                    <a:pt x="241" y="433"/>
                  </a:lnTo>
                  <a:lnTo>
                    <a:pt x="172" y="455"/>
                  </a:lnTo>
                  <a:lnTo>
                    <a:pt x="154" y="437"/>
                  </a:lnTo>
                  <a:lnTo>
                    <a:pt x="126" y="447"/>
                  </a:lnTo>
                  <a:lnTo>
                    <a:pt x="117" y="459"/>
                  </a:lnTo>
                  <a:lnTo>
                    <a:pt x="84" y="481"/>
                  </a:lnTo>
                  <a:lnTo>
                    <a:pt x="70" y="459"/>
                  </a:lnTo>
                  <a:lnTo>
                    <a:pt x="73" y="434"/>
                  </a:lnTo>
                  <a:lnTo>
                    <a:pt x="79" y="412"/>
                  </a:lnTo>
                  <a:lnTo>
                    <a:pt x="95" y="395"/>
                  </a:lnTo>
                  <a:lnTo>
                    <a:pt x="101" y="383"/>
                  </a:lnTo>
                  <a:lnTo>
                    <a:pt x="91" y="371"/>
                  </a:lnTo>
                  <a:lnTo>
                    <a:pt x="73" y="380"/>
                  </a:lnTo>
                  <a:lnTo>
                    <a:pt x="62" y="383"/>
                  </a:lnTo>
                  <a:lnTo>
                    <a:pt x="44" y="354"/>
                  </a:lnTo>
                  <a:lnTo>
                    <a:pt x="34" y="335"/>
                  </a:lnTo>
                  <a:lnTo>
                    <a:pt x="22" y="327"/>
                  </a:lnTo>
                  <a:lnTo>
                    <a:pt x="0" y="318"/>
                  </a:lnTo>
                  <a:lnTo>
                    <a:pt x="13" y="305"/>
                  </a:lnTo>
                  <a:lnTo>
                    <a:pt x="13" y="246"/>
                  </a:lnTo>
                  <a:lnTo>
                    <a:pt x="25" y="235"/>
                  </a:lnTo>
                  <a:lnTo>
                    <a:pt x="54" y="214"/>
                  </a:lnTo>
                  <a:lnTo>
                    <a:pt x="73" y="201"/>
                  </a:lnTo>
                  <a:lnTo>
                    <a:pt x="91" y="192"/>
                  </a:lnTo>
                  <a:lnTo>
                    <a:pt x="113" y="201"/>
                  </a:lnTo>
                  <a:lnTo>
                    <a:pt x="113" y="185"/>
                  </a:lnTo>
                  <a:lnTo>
                    <a:pt x="138" y="156"/>
                  </a:lnTo>
                  <a:lnTo>
                    <a:pt x="154" y="160"/>
                  </a:lnTo>
                  <a:lnTo>
                    <a:pt x="204" y="172"/>
                  </a:lnTo>
                  <a:lnTo>
                    <a:pt x="222" y="179"/>
                  </a:lnTo>
                  <a:lnTo>
                    <a:pt x="239" y="172"/>
                  </a:lnTo>
                  <a:lnTo>
                    <a:pt x="273" y="156"/>
                  </a:lnTo>
                  <a:lnTo>
                    <a:pt x="280" y="148"/>
                  </a:lnTo>
                  <a:lnTo>
                    <a:pt x="294" y="156"/>
                  </a:lnTo>
                  <a:lnTo>
                    <a:pt x="304" y="144"/>
                  </a:lnTo>
                  <a:lnTo>
                    <a:pt x="317" y="151"/>
                  </a:lnTo>
                  <a:lnTo>
                    <a:pt x="342" y="160"/>
                  </a:lnTo>
                  <a:lnTo>
                    <a:pt x="351" y="148"/>
                  </a:lnTo>
                  <a:lnTo>
                    <a:pt x="351" y="126"/>
                  </a:lnTo>
                  <a:lnTo>
                    <a:pt x="342" y="106"/>
                  </a:lnTo>
                  <a:lnTo>
                    <a:pt x="339" y="88"/>
                  </a:lnTo>
                  <a:lnTo>
                    <a:pt x="366" y="76"/>
                  </a:lnTo>
                  <a:lnTo>
                    <a:pt x="401" y="54"/>
                  </a:lnTo>
                  <a:lnTo>
                    <a:pt x="423" y="62"/>
                  </a:lnTo>
                  <a:lnTo>
                    <a:pt x="408" y="40"/>
                  </a:lnTo>
                  <a:lnTo>
                    <a:pt x="426" y="29"/>
                  </a:lnTo>
                  <a:lnTo>
                    <a:pt x="448" y="13"/>
                  </a:lnTo>
                  <a:lnTo>
                    <a:pt x="462" y="0"/>
                  </a:lnTo>
                  <a:lnTo>
                    <a:pt x="480" y="0"/>
                  </a:lnTo>
                  <a:lnTo>
                    <a:pt x="496" y="22"/>
                  </a:lnTo>
                  <a:lnTo>
                    <a:pt x="509" y="4"/>
                  </a:lnTo>
                  <a:lnTo>
                    <a:pt x="463" y="163"/>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97" name="Freeform 38"/>
            <p:cNvSpPr>
              <a:spLocks/>
            </p:cNvSpPr>
            <p:nvPr/>
          </p:nvSpPr>
          <p:spPr bwMode="auto">
            <a:xfrm>
              <a:off x="828079" y="2671870"/>
              <a:ext cx="614016" cy="355073"/>
            </a:xfrm>
            <a:custGeom>
              <a:avLst/>
              <a:gdLst>
                <a:gd name="T0" fmla="*/ 244 w 978"/>
                <a:gd name="T1" fmla="*/ 101 h 566"/>
                <a:gd name="T2" fmla="*/ 304 w 978"/>
                <a:gd name="T3" fmla="*/ 72 h 566"/>
                <a:gd name="T4" fmla="*/ 336 w 978"/>
                <a:gd name="T5" fmla="*/ 98 h 566"/>
                <a:gd name="T6" fmla="*/ 345 w 978"/>
                <a:gd name="T7" fmla="*/ 90 h 566"/>
                <a:gd name="T8" fmla="*/ 370 w 978"/>
                <a:gd name="T9" fmla="*/ 47 h 566"/>
                <a:gd name="T10" fmla="*/ 417 w 978"/>
                <a:gd name="T11" fmla="*/ 35 h 566"/>
                <a:gd name="T12" fmla="*/ 461 w 978"/>
                <a:gd name="T13" fmla="*/ 0 h 566"/>
                <a:gd name="T14" fmla="*/ 491 w 978"/>
                <a:gd name="T15" fmla="*/ 0 h 566"/>
                <a:gd name="T16" fmla="*/ 555 w 978"/>
                <a:gd name="T17" fmla="*/ 72 h 566"/>
                <a:gd name="T18" fmla="*/ 593 w 978"/>
                <a:gd name="T19" fmla="*/ 65 h 566"/>
                <a:gd name="T20" fmla="*/ 621 w 978"/>
                <a:gd name="T21" fmla="*/ 82 h 566"/>
                <a:gd name="T22" fmla="*/ 654 w 978"/>
                <a:gd name="T23" fmla="*/ 72 h 566"/>
                <a:gd name="T24" fmla="*/ 691 w 978"/>
                <a:gd name="T25" fmla="*/ 110 h 566"/>
                <a:gd name="T26" fmla="*/ 738 w 978"/>
                <a:gd name="T27" fmla="*/ 87 h 566"/>
                <a:gd name="T28" fmla="*/ 749 w 978"/>
                <a:gd name="T29" fmla="*/ 100 h 566"/>
                <a:gd name="T30" fmla="*/ 758 w 978"/>
                <a:gd name="T31" fmla="*/ 153 h 566"/>
                <a:gd name="T32" fmla="*/ 770 w 978"/>
                <a:gd name="T33" fmla="*/ 173 h 566"/>
                <a:gd name="T34" fmla="*/ 738 w 978"/>
                <a:gd name="T35" fmla="*/ 207 h 566"/>
                <a:gd name="T36" fmla="*/ 741 w 978"/>
                <a:gd name="T37" fmla="*/ 230 h 566"/>
                <a:gd name="T38" fmla="*/ 827 w 978"/>
                <a:gd name="T39" fmla="*/ 320 h 566"/>
                <a:gd name="T40" fmla="*/ 804 w 978"/>
                <a:gd name="T41" fmla="*/ 346 h 566"/>
                <a:gd name="T42" fmla="*/ 822 w 978"/>
                <a:gd name="T43" fmla="*/ 379 h 566"/>
                <a:gd name="T44" fmla="*/ 849 w 978"/>
                <a:gd name="T45" fmla="*/ 405 h 566"/>
                <a:gd name="T46" fmla="*/ 853 w 978"/>
                <a:gd name="T47" fmla="*/ 427 h 566"/>
                <a:gd name="T48" fmla="*/ 867 w 978"/>
                <a:gd name="T49" fmla="*/ 465 h 566"/>
                <a:gd name="T50" fmla="*/ 896 w 978"/>
                <a:gd name="T51" fmla="*/ 465 h 566"/>
                <a:gd name="T52" fmla="*/ 959 w 978"/>
                <a:gd name="T53" fmla="*/ 452 h 566"/>
                <a:gd name="T54" fmla="*/ 978 w 978"/>
                <a:gd name="T55" fmla="*/ 481 h 566"/>
                <a:gd name="T56" fmla="*/ 839 w 978"/>
                <a:gd name="T57" fmla="*/ 489 h 566"/>
                <a:gd name="T58" fmla="*/ 787 w 978"/>
                <a:gd name="T59" fmla="*/ 512 h 566"/>
                <a:gd name="T60" fmla="*/ 717 w 978"/>
                <a:gd name="T61" fmla="*/ 560 h 566"/>
                <a:gd name="T62" fmla="*/ 653 w 978"/>
                <a:gd name="T63" fmla="*/ 553 h 566"/>
                <a:gd name="T64" fmla="*/ 563 w 978"/>
                <a:gd name="T65" fmla="*/ 540 h 566"/>
                <a:gd name="T66" fmla="*/ 496 w 978"/>
                <a:gd name="T67" fmla="*/ 566 h 566"/>
                <a:gd name="T68" fmla="*/ 451 w 978"/>
                <a:gd name="T69" fmla="*/ 544 h 566"/>
                <a:gd name="T70" fmla="*/ 362 w 978"/>
                <a:gd name="T71" fmla="*/ 560 h 566"/>
                <a:gd name="T72" fmla="*/ 307 w 978"/>
                <a:gd name="T73" fmla="*/ 544 h 566"/>
                <a:gd name="T74" fmla="*/ 261 w 978"/>
                <a:gd name="T75" fmla="*/ 511 h 566"/>
                <a:gd name="T76" fmla="*/ 181 w 978"/>
                <a:gd name="T77" fmla="*/ 492 h 566"/>
                <a:gd name="T78" fmla="*/ 140 w 978"/>
                <a:gd name="T79" fmla="*/ 464 h 566"/>
                <a:gd name="T80" fmla="*/ 101 w 978"/>
                <a:gd name="T81" fmla="*/ 456 h 566"/>
                <a:gd name="T82" fmla="*/ 101 w 978"/>
                <a:gd name="T83" fmla="*/ 445 h 566"/>
                <a:gd name="T84" fmla="*/ 69 w 978"/>
                <a:gd name="T85" fmla="*/ 423 h 566"/>
                <a:gd name="T86" fmla="*/ 65 w 978"/>
                <a:gd name="T87" fmla="*/ 386 h 566"/>
                <a:gd name="T88" fmla="*/ 51 w 978"/>
                <a:gd name="T89" fmla="*/ 364 h 566"/>
                <a:gd name="T90" fmla="*/ 35 w 978"/>
                <a:gd name="T91" fmla="*/ 335 h 566"/>
                <a:gd name="T92" fmla="*/ 0 w 978"/>
                <a:gd name="T93" fmla="*/ 302 h 566"/>
                <a:gd name="T94" fmla="*/ 0 w 978"/>
                <a:gd name="T95" fmla="*/ 292 h 566"/>
                <a:gd name="T96" fmla="*/ 148 w 978"/>
                <a:gd name="T97" fmla="*/ 292 h 566"/>
                <a:gd name="T98" fmla="*/ 195 w 978"/>
                <a:gd name="T99" fmla="*/ 235 h 566"/>
                <a:gd name="T100" fmla="*/ 224 w 978"/>
                <a:gd name="T101" fmla="*/ 238 h 566"/>
                <a:gd name="T102" fmla="*/ 232 w 978"/>
                <a:gd name="T103" fmla="*/ 219 h 566"/>
                <a:gd name="T104" fmla="*/ 244 w 978"/>
                <a:gd name="T105" fmla="*/ 182 h 566"/>
                <a:gd name="T106" fmla="*/ 257 w 978"/>
                <a:gd name="T107" fmla="*/ 153 h 566"/>
                <a:gd name="T108" fmla="*/ 244 w 978"/>
                <a:gd name="T109" fmla="*/ 101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8" h="566">
                  <a:moveTo>
                    <a:pt x="244" y="101"/>
                  </a:moveTo>
                  <a:lnTo>
                    <a:pt x="304" y="72"/>
                  </a:lnTo>
                  <a:lnTo>
                    <a:pt x="336" y="98"/>
                  </a:lnTo>
                  <a:lnTo>
                    <a:pt x="345" y="90"/>
                  </a:lnTo>
                  <a:lnTo>
                    <a:pt x="370" y="47"/>
                  </a:lnTo>
                  <a:lnTo>
                    <a:pt x="417" y="35"/>
                  </a:lnTo>
                  <a:lnTo>
                    <a:pt x="461" y="0"/>
                  </a:lnTo>
                  <a:lnTo>
                    <a:pt x="491" y="0"/>
                  </a:lnTo>
                  <a:lnTo>
                    <a:pt x="555" y="72"/>
                  </a:lnTo>
                  <a:lnTo>
                    <a:pt x="593" y="65"/>
                  </a:lnTo>
                  <a:lnTo>
                    <a:pt x="621" y="82"/>
                  </a:lnTo>
                  <a:lnTo>
                    <a:pt x="654" y="72"/>
                  </a:lnTo>
                  <a:lnTo>
                    <a:pt x="691" y="110"/>
                  </a:lnTo>
                  <a:lnTo>
                    <a:pt x="738" y="87"/>
                  </a:lnTo>
                  <a:lnTo>
                    <a:pt x="749" y="100"/>
                  </a:lnTo>
                  <a:lnTo>
                    <a:pt x="758" y="153"/>
                  </a:lnTo>
                  <a:lnTo>
                    <a:pt x="770" y="173"/>
                  </a:lnTo>
                  <a:lnTo>
                    <a:pt x="738" y="207"/>
                  </a:lnTo>
                  <a:lnTo>
                    <a:pt x="741" y="230"/>
                  </a:lnTo>
                  <a:lnTo>
                    <a:pt x="827" y="320"/>
                  </a:lnTo>
                  <a:lnTo>
                    <a:pt x="804" y="346"/>
                  </a:lnTo>
                  <a:lnTo>
                    <a:pt x="822" y="379"/>
                  </a:lnTo>
                  <a:lnTo>
                    <a:pt x="849" y="405"/>
                  </a:lnTo>
                  <a:lnTo>
                    <a:pt x="853" y="427"/>
                  </a:lnTo>
                  <a:lnTo>
                    <a:pt x="867" y="465"/>
                  </a:lnTo>
                  <a:lnTo>
                    <a:pt x="896" y="465"/>
                  </a:lnTo>
                  <a:lnTo>
                    <a:pt x="959" y="452"/>
                  </a:lnTo>
                  <a:lnTo>
                    <a:pt x="978" y="481"/>
                  </a:lnTo>
                  <a:lnTo>
                    <a:pt x="839" y="489"/>
                  </a:lnTo>
                  <a:lnTo>
                    <a:pt x="787" y="512"/>
                  </a:lnTo>
                  <a:lnTo>
                    <a:pt x="717" y="560"/>
                  </a:lnTo>
                  <a:lnTo>
                    <a:pt x="653" y="553"/>
                  </a:lnTo>
                  <a:lnTo>
                    <a:pt x="563" y="540"/>
                  </a:lnTo>
                  <a:lnTo>
                    <a:pt x="496" y="566"/>
                  </a:lnTo>
                  <a:lnTo>
                    <a:pt x="451" y="544"/>
                  </a:lnTo>
                  <a:lnTo>
                    <a:pt x="362" y="560"/>
                  </a:lnTo>
                  <a:lnTo>
                    <a:pt x="307" y="544"/>
                  </a:lnTo>
                  <a:lnTo>
                    <a:pt x="261" y="511"/>
                  </a:lnTo>
                  <a:lnTo>
                    <a:pt x="181" y="492"/>
                  </a:lnTo>
                  <a:lnTo>
                    <a:pt x="140" y="464"/>
                  </a:lnTo>
                  <a:lnTo>
                    <a:pt x="101" y="456"/>
                  </a:lnTo>
                  <a:lnTo>
                    <a:pt x="101" y="445"/>
                  </a:lnTo>
                  <a:lnTo>
                    <a:pt x="69" y="423"/>
                  </a:lnTo>
                  <a:lnTo>
                    <a:pt x="65" y="386"/>
                  </a:lnTo>
                  <a:lnTo>
                    <a:pt x="51" y="364"/>
                  </a:lnTo>
                  <a:lnTo>
                    <a:pt x="35" y="335"/>
                  </a:lnTo>
                  <a:lnTo>
                    <a:pt x="0" y="302"/>
                  </a:lnTo>
                  <a:lnTo>
                    <a:pt x="0" y="292"/>
                  </a:lnTo>
                  <a:lnTo>
                    <a:pt x="148" y="292"/>
                  </a:lnTo>
                  <a:lnTo>
                    <a:pt x="195" y="235"/>
                  </a:lnTo>
                  <a:lnTo>
                    <a:pt x="224" y="238"/>
                  </a:lnTo>
                  <a:lnTo>
                    <a:pt x="232" y="219"/>
                  </a:lnTo>
                  <a:lnTo>
                    <a:pt x="244" y="182"/>
                  </a:lnTo>
                  <a:lnTo>
                    <a:pt x="257" y="153"/>
                  </a:lnTo>
                  <a:lnTo>
                    <a:pt x="244" y="101"/>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grpSp>
          <p:nvGrpSpPr>
            <p:cNvPr id="98" name="97 Grupo"/>
            <p:cNvGrpSpPr/>
            <p:nvPr/>
          </p:nvGrpSpPr>
          <p:grpSpPr>
            <a:xfrm>
              <a:off x="2097230" y="2588521"/>
              <a:ext cx="403417" cy="784606"/>
              <a:chOff x="2731120" y="4364768"/>
              <a:chExt cx="602224" cy="1171268"/>
            </a:xfrm>
            <a:gradFill>
              <a:gsLst>
                <a:gs pos="0">
                  <a:schemeClr val="accent6">
                    <a:lumMod val="75000"/>
                  </a:schemeClr>
                </a:gs>
                <a:gs pos="100000">
                  <a:schemeClr val="accent6"/>
                </a:gs>
              </a:gsLst>
              <a:lin ang="16200000" scaled="0"/>
            </a:gradFill>
            <a:effectLst>
              <a:outerShdw blurRad="50800" dist="25400" dir="2700000" algn="tl" rotWithShape="0">
                <a:schemeClr val="tx1">
                  <a:alpha val="40000"/>
                </a:schemeClr>
              </a:outerShdw>
            </a:effectLst>
          </p:grpSpPr>
          <p:sp>
            <p:nvSpPr>
              <p:cNvPr id="123" name="Freeform 41"/>
              <p:cNvSpPr>
                <a:spLocks/>
              </p:cNvSpPr>
              <p:nvPr/>
            </p:nvSpPr>
            <p:spPr bwMode="auto">
              <a:xfrm>
                <a:off x="2731120" y="4577122"/>
                <a:ext cx="469503" cy="627939"/>
              </a:xfrm>
              <a:custGeom>
                <a:avLst/>
                <a:gdLst>
                  <a:gd name="T0" fmla="*/ 501 w 501"/>
                  <a:gd name="T1" fmla="*/ 568 h 670"/>
                  <a:gd name="T2" fmla="*/ 501 w 501"/>
                  <a:gd name="T3" fmla="*/ 555 h 670"/>
                  <a:gd name="T4" fmla="*/ 476 w 501"/>
                  <a:gd name="T5" fmla="*/ 518 h 670"/>
                  <a:gd name="T6" fmla="*/ 427 w 501"/>
                  <a:gd name="T7" fmla="*/ 455 h 670"/>
                  <a:gd name="T8" fmla="*/ 422 w 501"/>
                  <a:gd name="T9" fmla="*/ 417 h 670"/>
                  <a:gd name="T10" fmla="*/ 415 w 501"/>
                  <a:gd name="T11" fmla="*/ 401 h 670"/>
                  <a:gd name="T12" fmla="*/ 403 w 501"/>
                  <a:gd name="T13" fmla="*/ 393 h 670"/>
                  <a:gd name="T14" fmla="*/ 415 w 501"/>
                  <a:gd name="T15" fmla="*/ 333 h 670"/>
                  <a:gd name="T16" fmla="*/ 418 w 501"/>
                  <a:gd name="T17" fmla="*/ 296 h 670"/>
                  <a:gd name="T18" fmla="*/ 427 w 501"/>
                  <a:gd name="T19" fmla="*/ 270 h 670"/>
                  <a:gd name="T20" fmla="*/ 432 w 501"/>
                  <a:gd name="T21" fmla="*/ 232 h 670"/>
                  <a:gd name="T22" fmla="*/ 444 w 501"/>
                  <a:gd name="T23" fmla="*/ 220 h 670"/>
                  <a:gd name="T24" fmla="*/ 444 w 501"/>
                  <a:gd name="T25" fmla="*/ 198 h 670"/>
                  <a:gd name="T26" fmla="*/ 472 w 501"/>
                  <a:gd name="T27" fmla="*/ 154 h 670"/>
                  <a:gd name="T28" fmla="*/ 490 w 501"/>
                  <a:gd name="T29" fmla="*/ 117 h 670"/>
                  <a:gd name="T30" fmla="*/ 457 w 501"/>
                  <a:gd name="T31" fmla="*/ 83 h 670"/>
                  <a:gd name="T32" fmla="*/ 412 w 501"/>
                  <a:gd name="T33" fmla="*/ 75 h 670"/>
                  <a:gd name="T34" fmla="*/ 381 w 501"/>
                  <a:gd name="T35" fmla="*/ 47 h 670"/>
                  <a:gd name="T36" fmla="*/ 339 w 501"/>
                  <a:gd name="T37" fmla="*/ 22 h 670"/>
                  <a:gd name="T38" fmla="*/ 322 w 501"/>
                  <a:gd name="T39" fmla="*/ 7 h 670"/>
                  <a:gd name="T40" fmla="*/ 302 w 501"/>
                  <a:gd name="T41" fmla="*/ 0 h 670"/>
                  <a:gd name="T42" fmla="*/ 292 w 501"/>
                  <a:gd name="T43" fmla="*/ 6 h 670"/>
                  <a:gd name="T44" fmla="*/ 292 w 501"/>
                  <a:gd name="T45" fmla="*/ 53 h 670"/>
                  <a:gd name="T46" fmla="*/ 284 w 501"/>
                  <a:gd name="T47" fmla="*/ 78 h 670"/>
                  <a:gd name="T48" fmla="*/ 261 w 501"/>
                  <a:gd name="T49" fmla="*/ 91 h 670"/>
                  <a:gd name="T50" fmla="*/ 239 w 501"/>
                  <a:gd name="T51" fmla="*/ 103 h 670"/>
                  <a:gd name="T52" fmla="*/ 227 w 501"/>
                  <a:gd name="T53" fmla="*/ 129 h 670"/>
                  <a:gd name="T54" fmla="*/ 217 w 501"/>
                  <a:gd name="T55" fmla="*/ 153 h 670"/>
                  <a:gd name="T56" fmla="*/ 184 w 501"/>
                  <a:gd name="T57" fmla="*/ 153 h 670"/>
                  <a:gd name="T58" fmla="*/ 172 w 501"/>
                  <a:gd name="T59" fmla="*/ 146 h 670"/>
                  <a:gd name="T60" fmla="*/ 176 w 501"/>
                  <a:gd name="T61" fmla="*/ 119 h 670"/>
                  <a:gd name="T62" fmla="*/ 158 w 501"/>
                  <a:gd name="T63" fmla="*/ 109 h 670"/>
                  <a:gd name="T64" fmla="*/ 142 w 501"/>
                  <a:gd name="T65" fmla="*/ 120 h 670"/>
                  <a:gd name="T66" fmla="*/ 97 w 501"/>
                  <a:gd name="T67" fmla="*/ 142 h 670"/>
                  <a:gd name="T68" fmla="*/ 106 w 501"/>
                  <a:gd name="T69" fmla="*/ 195 h 670"/>
                  <a:gd name="T70" fmla="*/ 81 w 501"/>
                  <a:gd name="T71" fmla="*/ 228 h 670"/>
                  <a:gd name="T72" fmla="*/ 64 w 501"/>
                  <a:gd name="T73" fmla="*/ 228 h 670"/>
                  <a:gd name="T74" fmla="*/ 70 w 501"/>
                  <a:gd name="T75" fmla="*/ 258 h 670"/>
                  <a:gd name="T76" fmla="*/ 18 w 501"/>
                  <a:gd name="T77" fmla="*/ 270 h 670"/>
                  <a:gd name="T78" fmla="*/ 0 w 501"/>
                  <a:gd name="T79" fmla="*/ 360 h 670"/>
                  <a:gd name="T80" fmla="*/ 81 w 501"/>
                  <a:gd name="T81" fmla="*/ 393 h 670"/>
                  <a:gd name="T82" fmla="*/ 122 w 501"/>
                  <a:gd name="T83" fmla="*/ 417 h 670"/>
                  <a:gd name="T84" fmla="*/ 122 w 501"/>
                  <a:gd name="T85" fmla="*/ 430 h 670"/>
                  <a:gd name="T86" fmla="*/ 107 w 501"/>
                  <a:gd name="T87" fmla="*/ 477 h 670"/>
                  <a:gd name="T88" fmla="*/ 107 w 501"/>
                  <a:gd name="T89" fmla="*/ 531 h 670"/>
                  <a:gd name="T90" fmla="*/ 117 w 501"/>
                  <a:gd name="T91" fmla="*/ 550 h 670"/>
                  <a:gd name="T92" fmla="*/ 144 w 501"/>
                  <a:gd name="T93" fmla="*/ 561 h 670"/>
                  <a:gd name="T94" fmla="*/ 195 w 501"/>
                  <a:gd name="T95" fmla="*/ 583 h 670"/>
                  <a:gd name="T96" fmla="*/ 213 w 501"/>
                  <a:gd name="T97" fmla="*/ 593 h 670"/>
                  <a:gd name="T98" fmla="*/ 217 w 501"/>
                  <a:gd name="T99" fmla="*/ 622 h 670"/>
                  <a:gd name="T100" fmla="*/ 201 w 501"/>
                  <a:gd name="T101" fmla="*/ 638 h 670"/>
                  <a:gd name="T102" fmla="*/ 238 w 501"/>
                  <a:gd name="T103" fmla="*/ 646 h 670"/>
                  <a:gd name="T104" fmla="*/ 270 w 501"/>
                  <a:gd name="T105" fmla="*/ 657 h 670"/>
                  <a:gd name="T106" fmla="*/ 294 w 501"/>
                  <a:gd name="T107" fmla="*/ 670 h 670"/>
                  <a:gd name="T108" fmla="*/ 326 w 501"/>
                  <a:gd name="T109" fmla="*/ 662 h 670"/>
                  <a:gd name="T110" fmla="*/ 348 w 501"/>
                  <a:gd name="T111" fmla="*/ 640 h 670"/>
                  <a:gd name="T112" fmla="*/ 375 w 501"/>
                  <a:gd name="T113" fmla="*/ 616 h 670"/>
                  <a:gd name="T114" fmla="*/ 420 w 501"/>
                  <a:gd name="T115" fmla="*/ 598 h 670"/>
                  <a:gd name="T116" fmla="*/ 450 w 501"/>
                  <a:gd name="T117" fmla="*/ 579 h 670"/>
                  <a:gd name="T118" fmla="*/ 501 w 501"/>
                  <a:gd name="T119" fmla="*/ 568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01" h="670">
                    <a:moveTo>
                      <a:pt x="501" y="568"/>
                    </a:moveTo>
                    <a:lnTo>
                      <a:pt x="501" y="555"/>
                    </a:lnTo>
                    <a:lnTo>
                      <a:pt x="476" y="518"/>
                    </a:lnTo>
                    <a:lnTo>
                      <a:pt x="427" y="455"/>
                    </a:lnTo>
                    <a:lnTo>
                      <a:pt x="422" y="417"/>
                    </a:lnTo>
                    <a:lnTo>
                      <a:pt x="415" y="401"/>
                    </a:lnTo>
                    <a:lnTo>
                      <a:pt x="403" y="393"/>
                    </a:lnTo>
                    <a:lnTo>
                      <a:pt x="415" y="333"/>
                    </a:lnTo>
                    <a:lnTo>
                      <a:pt x="418" y="296"/>
                    </a:lnTo>
                    <a:lnTo>
                      <a:pt x="427" y="270"/>
                    </a:lnTo>
                    <a:lnTo>
                      <a:pt x="432" y="232"/>
                    </a:lnTo>
                    <a:lnTo>
                      <a:pt x="444" y="220"/>
                    </a:lnTo>
                    <a:lnTo>
                      <a:pt x="444" y="198"/>
                    </a:lnTo>
                    <a:lnTo>
                      <a:pt x="472" y="154"/>
                    </a:lnTo>
                    <a:lnTo>
                      <a:pt x="490" y="117"/>
                    </a:lnTo>
                    <a:lnTo>
                      <a:pt x="457" y="83"/>
                    </a:lnTo>
                    <a:lnTo>
                      <a:pt x="412" y="75"/>
                    </a:lnTo>
                    <a:lnTo>
                      <a:pt x="381" y="47"/>
                    </a:lnTo>
                    <a:lnTo>
                      <a:pt x="339" y="22"/>
                    </a:lnTo>
                    <a:lnTo>
                      <a:pt x="322" y="7"/>
                    </a:lnTo>
                    <a:lnTo>
                      <a:pt x="302" y="0"/>
                    </a:lnTo>
                    <a:lnTo>
                      <a:pt x="292" y="6"/>
                    </a:lnTo>
                    <a:lnTo>
                      <a:pt x="292" y="53"/>
                    </a:lnTo>
                    <a:lnTo>
                      <a:pt x="284" y="78"/>
                    </a:lnTo>
                    <a:lnTo>
                      <a:pt x="261" y="91"/>
                    </a:lnTo>
                    <a:lnTo>
                      <a:pt x="239" y="103"/>
                    </a:lnTo>
                    <a:lnTo>
                      <a:pt x="227" y="129"/>
                    </a:lnTo>
                    <a:lnTo>
                      <a:pt x="217" y="153"/>
                    </a:lnTo>
                    <a:lnTo>
                      <a:pt x="184" y="153"/>
                    </a:lnTo>
                    <a:lnTo>
                      <a:pt x="172" y="146"/>
                    </a:lnTo>
                    <a:lnTo>
                      <a:pt x="176" y="119"/>
                    </a:lnTo>
                    <a:lnTo>
                      <a:pt x="158" y="109"/>
                    </a:lnTo>
                    <a:lnTo>
                      <a:pt x="142" y="120"/>
                    </a:lnTo>
                    <a:lnTo>
                      <a:pt x="97" y="142"/>
                    </a:lnTo>
                    <a:lnTo>
                      <a:pt x="106" y="195"/>
                    </a:lnTo>
                    <a:lnTo>
                      <a:pt x="81" y="228"/>
                    </a:lnTo>
                    <a:lnTo>
                      <a:pt x="64" y="228"/>
                    </a:lnTo>
                    <a:lnTo>
                      <a:pt x="70" y="258"/>
                    </a:lnTo>
                    <a:lnTo>
                      <a:pt x="18" y="270"/>
                    </a:lnTo>
                    <a:lnTo>
                      <a:pt x="0" y="360"/>
                    </a:lnTo>
                    <a:lnTo>
                      <a:pt x="81" y="393"/>
                    </a:lnTo>
                    <a:lnTo>
                      <a:pt x="122" y="417"/>
                    </a:lnTo>
                    <a:lnTo>
                      <a:pt x="122" y="430"/>
                    </a:lnTo>
                    <a:lnTo>
                      <a:pt x="107" y="477"/>
                    </a:lnTo>
                    <a:lnTo>
                      <a:pt x="107" y="531"/>
                    </a:lnTo>
                    <a:lnTo>
                      <a:pt x="117" y="550"/>
                    </a:lnTo>
                    <a:lnTo>
                      <a:pt x="144" y="561"/>
                    </a:lnTo>
                    <a:lnTo>
                      <a:pt x="195" y="583"/>
                    </a:lnTo>
                    <a:lnTo>
                      <a:pt x="213" y="593"/>
                    </a:lnTo>
                    <a:lnTo>
                      <a:pt x="217" y="622"/>
                    </a:lnTo>
                    <a:lnTo>
                      <a:pt x="201" y="638"/>
                    </a:lnTo>
                    <a:lnTo>
                      <a:pt x="238" y="646"/>
                    </a:lnTo>
                    <a:lnTo>
                      <a:pt x="270" y="657"/>
                    </a:lnTo>
                    <a:lnTo>
                      <a:pt x="294" y="670"/>
                    </a:lnTo>
                    <a:lnTo>
                      <a:pt x="326" y="662"/>
                    </a:lnTo>
                    <a:lnTo>
                      <a:pt x="348" y="640"/>
                    </a:lnTo>
                    <a:lnTo>
                      <a:pt x="375" y="616"/>
                    </a:lnTo>
                    <a:lnTo>
                      <a:pt x="420" y="598"/>
                    </a:lnTo>
                    <a:lnTo>
                      <a:pt x="450" y="579"/>
                    </a:lnTo>
                    <a:lnTo>
                      <a:pt x="501" y="568"/>
                    </a:lnTo>
                    <a:close/>
                  </a:path>
                </a:pathLst>
              </a:custGeom>
              <a:grpFill/>
              <a:ln w="12700">
                <a:solidFill>
                  <a:schemeClr val="accent6"/>
                </a:solidFill>
                <a:headEnd/>
                <a:tailEnd/>
              </a:ln>
              <a:effectLst/>
            </p:spPr>
            <p:style>
              <a:lnRef idx="1">
                <a:schemeClr val="accent6"/>
              </a:lnRef>
              <a:fillRef idx="3">
                <a:schemeClr val="accent6"/>
              </a:fillRef>
              <a:effectRef idx="2">
                <a:schemeClr val="accent6"/>
              </a:effectRef>
              <a:fontRef idx="minor">
                <a:schemeClr val="lt1"/>
              </a:fontRef>
            </p:style>
            <p:txBody>
              <a:bodyPr/>
              <a:lstStyle/>
              <a:p>
                <a:endParaRPr lang="es-ES"/>
              </a:p>
            </p:txBody>
          </p:sp>
          <p:sp>
            <p:nvSpPr>
              <p:cNvPr id="124" name="Freeform 40"/>
              <p:cNvSpPr>
                <a:spLocks/>
              </p:cNvSpPr>
              <p:nvPr/>
            </p:nvSpPr>
            <p:spPr bwMode="auto">
              <a:xfrm>
                <a:off x="3048822" y="4364768"/>
                <a:ext cx="284522" cy="321850"/>
              </a:xfrm>
              <a:custGeom>
                <a:avLst/>
                <a:gdLst>
                  <a:gd name="T0" fmla="*/ 48 w 303"/>
                  <a:gd name="T1" fmla="*/ 278 h 343"/>
                  <a:gd name="T2" fmla="*/ 75 w 303"/>
                  <a:gd name="T3" fmla="*/ 302 h 343"/>
                  <a:gd name="T4" fmla="*/ 118 w 303"/>
                  <a:gd name="T5" fmla="*/ 309 h 343"/>
                  <a:gd name="T6" fmla="*/ 151 w 303"/>
                  <a:gd name="T7" fmla="*/ 343 h 343"/>
                  <a:gd name="T8" fmla="*/ 206 w 303"/>
                  <a:gd name="T9" fmla="*/ 255 h 343"/>
                  <a:gd name="T10" fmla="*/ 217 w 303"/>
                  <a:gd name="T11" fmla="*/ 233 h 343"/>
                  <a:gd name="T12" fmla="*/ 239 w 303"/>
                  <a:gd name="T13" fmla="*/ 194 h 343"/>
                  <a:gd name="T14" fmla="*/ 299 w 303"/>
                  <a:gd name="T15" fmla="*/ 129 h 343"/>
                  <a:gd name="T16" fmla="*/ 303 w 303"/>
                  <a:gd name="T17" fmla="*/ 106 h 343"/>
                  <a:gd name="T18" fmla="*/ 290 w 303"/>
                  <a:gd name="T19" fmla="*/ 87 h 343"/>
                  <a:gd name="T20" fmla="*/ 285 w 303"/>
                  <a:gd name="T21" fmla="*/ 63 h 343"/>
                  <a:gd name="T22" fmla="*/ 263 w 303"/>
                  <a:gd name="T23" fmla="*/ 57 h 343"/>
                  <a:gd name="T24" fmla="*/ 246 w 303"/>
                  <a:gd name="T25" fmla="*/ 81 h 343"/>
                  <a:gd name="T26" fmla="*/ 234 w 303"/>
                  <a:gd name="T27" fmla="*/ 65 h 343"/>
                  <a:gd name="T28" fmla="*/ 231 w 303"/>
                  <a:gd name="T29" fmla="*/ 23 h 343"/>
                  <a:gd name="T30" fmla="*/ 212 w 303"/>
                  <a:gd name="T31" fmla="*/ 28 h 343"/>
                  <a:gd name="T32" fmla="*/ 195 w 303"/>
                  <a:gd name="T33" fmla="*/ 4 h 343"/>
                  <a:gd name="T34" fmla="*/ 173 w 303"/>
                  <a:gd name="T35" fmla="*/ 4 h 343"/>
                  <a:gd name="T36" fmla="*/ 155 w 303"/>
                  <a:gd name="T37" fmla="*/ 23 h 343"/>
                  <a:gd name="T38" fmla="*/ 130 w 303"/>
                  <a:gd name="T39" fmla="*/ 4 h 343"/>
                  <a:gd name="T40" fmla="*/ 96 w 303"/>
                  <a:gd name="T41" fmla="*/ 0 h 343"/>
                  <a:gd name="T42" fmla="*/ 45 w 303"/>
                  <a:gd name="T43" fmla="*/ 47 h 343"/>
                  <a:gd name="T44" fmla="*/ 19 w 303"/>
                  <a:gd name="T45" fmla="*/ 69 h 343"/>
                  <a:gd name="T46" fmla="*/ 67 w 303"/>
                  <a:gd name="T47" fmla="*/ 141 h 343"/>
                  <a:gd name="T48" fmla="*/ 67 w 303"/>
                  <a:gd name="T49" fmla="*/ 170 h 343"/>
                  <a:gd name="T50" fmla="*/ 45 w 303"/>
                  <a:gd name="T51" fmla="*/ 183 h 343"/>
                  <a:gd name="T52" fmla="*/ 16 w 303"/>
                  <a:gd name="T53" fmla="*/ 220 h 343"/>
                  <a:gd name="T54" fmla="*/ 0 w 303"/>
                  <a:gd name="T55" fmla="*/ 248 h 343"/>
                  <a:gd name="T56" fmla="*/ 48 w 303"/>
                  <a:gd name="T57" fmla="*/ 278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3" h="343">
                    <a:moveTo>
                      <a:pt x="48" y="278"/>
                    </a:moveTo>
                    <a:lnTo>
                      <a:pt x="75" y="302"/>
                    </a:lnTo>
                    <a:lnTo>
                      <a:pt x="118" y="309"/>
                    </a:lnTo>
                    <a:lnTo>
                      <a:pt x="151" y="343"/>
                    </a:lnTo>
                    <a:lnTo>
                      <a:pt x="206" y="255"/>
                    </a:lnTo>
                    <a:lnTo>
                      <a:pt x="217" y="233"/>
                    </a:lnTo>
                    <a:lnTo>
                      <a:pt x="239" y="194"/>
                    </a:lnTo>
                    <a:lnTo>
                      <a:pt x="299" y="129"/>
                    </a:lnTo>
                    <a:lnTo>
                      <a:pt x="303" y="106"/>
                    </a:lnTo>
                    <a:lnTo>
                      <a:pt x="290" y="87"/>
                    </a:lnTo>
                    <a:lnTo>
                      <a:pt x="285" y="63"/>
                    </a:lnTo>
                    <a:lnTo>
                      <a:pt x="263" y="57"/>
                    </a:lnTo>
                    <a:lnTo>
                      <a:pt x="246" y="81"/>
                    </a:lnTo>
                    <a:lnTo>
                      <a:pt x="234" y="65"/>
                    </a:lnTo>
                    <a:lnTo>
                      <a:pt x="231" y="23"/>
                    </a:lnTo>
                    <a:lnTo>
                      <a:pt x="212" y="28"/>
                    </a:lnTo>
                    <a:lnTo>
                      <a:pt x="195" y="4"/>
                    </a:lnTo>
                    <a:lnTo>
                      <a:pt x="173" y="4"/>
                    </a:lnTo>
                    <a:lnTo>
                      <a:pt x="155" y="23"/>
                    </a:lnTo>
                    <a:lnTo>
                      <a:pt x="130" y="4"/>
                    </a:lnTo>
                    <a:lnTo>
                      <a:pt x="96" y="0"/>
                    </a:lnTo>
                    <a:lnTo>
                      <a:pt x="45" y="47"/>
                    </a:lnTo>
                    <a:lnTo>
                      <a:pt x="19" y="69"/>
                    </a:lnTo>
                    <a:lnTo>
                      <a:pt x="67" y="141"/>
                    </a:lnTo>
                    <a:lnTo>
                      <a:pt x="67" y="170"/>
                    </a:lnTo>
                    <a:lnTo>
                      <a:pt x="45" y="183"/>
                    </a:lnTo>
                    <a:lnTo>
                      <a:pt x="16" y="220"/>
                    </a:lnTo>
                    <a:lnTo>
                      <a:pt x="0" y="248"/>
                    </a:lnTo>
                    <a:lnTo>
                      <a:pt x="48" y="278"/>
                    </a:lnTo>
                    <a:close/>
                  </a:path>
                </a:pathLst>
              </a:custGeom>
              <a:grpFill/>
              <a:ln w="12700">
                <a:solidFill>
                  <a:schemeClr val="accent6"/>
                </a:solidFill>
                <a:headEnd/>
                <a:tailEnd/>
              </a:ln>
              <a:effectLst/>
            </p:spPr>
            <p:style>
              <a:lnRef idx="1">
                <a:schemeClr val="accent6"/>
              </a:lnRef>
              <a:fillRef idx="3">
                <a:schemeClr val="accent6"/>
              </a:fillRef>
              <a:effectRef idx="2">
                <a:schemeClr val="accent6"/>
              </a:effectRef>
              <a:fontRef idx="minor">
                <a:schemeClr val="lt1"/>
              </a:fontRef>
            </p:style>
            <p:txBody>
              <a:bodyPr/>
              <a:lstStyle/>
              <a:p>
                <a:endParaRPr lang="es-ES"/>
              </a:p>
            </p:txBody>
          </p:sp>
          <p:sp>
            <p:nvSpPr>
              <p:cNvPr id="125" name="Freeform 42"/>
              <p:cNvSpPr>
                <a:spLocks/>
              </p:cNvSpPr>
              <p:nvPr/>
            </p:nvSpPr>
            <p:spPr bwMode="auto">
              <a:xfrm>
                <a:off x="2899510" y="5109668"/>
                <a:ext cx="395677" cy="426368"/>
              </a:xfrm>
              <a:custGeom>
                <a:avLst/>
                <a:gdLst>
                  <a:gd name="T0" fmla="*/ 93 w 422"/>
                  <a:gd name="T1" fmla="*/ 455 h 455"/>
                  <a:gd name="T2" fmla="*/ 110 w 422"/>
                  <a:gd name="T3" fmla="*/ 439 h 455"/>
                  <a:gd name="T4" fmla="*/ 115 w 422"/>
                  <a:gd name="T5" fmla="*/ 399 h 455"/>
                  <a:gd name="T6" fmla="*/ 154 w 422"/>
                  <a:gd name="T7" fmla="*/ 339 h 455"/>
                  <a:gd name="T8" fmla="*/ 159 w 422"/>
                  <a:gd name="T9" fmla="*/ 291 h 455"/>
                  <a:gd name="T10" fmla="*/ 163 w 422"/>
                  <a:gd name="T11" fmla="*/ 272 h 455"/>
                  <a:gd name="T12" fmla="*/ 176 w 422"/>
                  <a:gd name="T13" fmla="*/ 245 h 455"/>
                  <a:gd name="T14" fmla="*/ 242 w 422"/>
                  <a:gd name="T15" fmla="*/ 179 h 455"/>
                  <a:gd name="T16" fmla="*/ 271 w 422"/>
                  <a:gd name="T17" fmla="*/ 164 h 455"/>
                  <a:gd name="T18" fmla="*/ 327 w 422"/>
                  <a:gd name="T19" fmla="*/ 148 h 455"/>
                  <a:gd name="T20" fmla="*/ 354 w 422"/>
                  <a:gd name="T21" fmla="*/ 126 h 455"/>
                  <a:gd name="T22" fmla="*/ 373 w 422"/>
                  <a:gd name="T23" fmla="*/ 84 h 455"/>
                  <a:gd name="T24" fmla="*/ 393 w 422"/>
                  <a:gd name="T25" fmla="*/ 81 h 455"/>
                  <a:gd name="T26" fmla="*/ 405 w 422"/>
                  <a:gd name="T27" fmla="*/ 70 h 455"/>
                  <a:gd name="T28" fmla="*/ 422 w 422"/>
                  <a:gd name="T29" fmla="*/ 66 h 455"/>
                  <a:gd name="T30" fmla="*/ 419 w 422"/>
                  <a:gd name="T31" fmla="*/ 59 h 455"/>
                  <a:gd name="T32" fmla="*/ 415 w 422"/>
                  <a:gd name="T33" fmla="*/ 43 h 455"/>
                  <a:gd name="T34" fmla="*/ 384 w 422"/>
                  <a:gd name="T35" fmla="*/ 22 h 455"/>
                  <a:gd name="T36" fmla="*/ 361 w 422"/>
                  <a:gd name="T37" fmla="*/ 9 h 455"/>
                  <a:gd name="T38" fmla="*/ 336 w 422"/>
                  <a:gd name="T39" fmla="*/ 4 h 455"/>
                  <a:gd name="T40" fmla="*/ 321 w 422"/>
                  <a:gd name="T41" fmla="*/ 0 h 455"/>
                  <a:gd name="T42" fmla="*/ 271 w 422"/>
                  <a:gd name="T43" fmla="*/ 11 h 455"/>
                  <a:gd name="T44" fmla="*/ 238 w 422"/>
                  <a:gd name="T45" fmla="*/ 31 h 455"/>
                  <a:gd name="T46" fmla="*/ 198 w 422"/>
                  <a:gd name="T47" fmla="*/ 47 h 455"/>
                  <a:gd name="T48" fmla="*/ 169 w 422"/>
                  <a:gd name="T49" fmla="*/ 70 h 455"/>
                  <a:gd name="T50" fmla="*/ 146 w 422"/>
                  <a:gd name="T51" fmla="*/ 94 h 455"/>
                  <a:gd name="T52" fmla="*/ 115 w 422"/>
                  <a:gd name="T53" fmla="*/ 102 h 455"/>
                  <a:gd name="T54" fmla="*/ 88 w 422"/>
                  <a:gd name="T55" fmla="*/ 89 h 455"/>
                  <a:gd name="T56" fmla="*/ 57 w 422"/>
                  <a:gd name="T57" fmla="*/ 77 h 455"/>
                  <a:gd name="T58" fmla="*/ 21 w 422"/>
                  <a:gd name="T59" fmla="*/ 70 h 455"/>
                  <a:gd name="T60" fmla="*/ 0 w 422"/>
                  <a:gd name="T61" fmla="*/ 115 h 455"/>
                  <a:gd name="T62" fmla="*/ 2 w 422"/>
                  <a:gd name="T63" fmla="*/ 138 h 455"/>
                  <a:gd name="T64" fmla="*/ 9 w 422"/>
                  <a:gd name="T65" fmla="*/ 192 h 455"/>
                  <a:gd name="T66" fmla="*/ 5 w 422"/>
                  <a:gd name="T67" fmla="*/ 214 h 455"/>
                  <a:gd name="T68" fmla="*/ 1 w 422"/>
                  <a:gd name="T69" fmla="*/ 252 h 455"/>
                  <a:gd name="T70" fmla="*/ 20 w 422"/>
                  <a:gd name="T71" fmla="*/ 272 h 455"/>
                  <a:gd name="T72" fmla="*/ 13 w 422"/>
                  <a:gd name="T73" fmla="*/ 311 h 455"/>
                  <a:gd name="T74" fmla="*/ 5 w 422"/>
                  <a:gd name="T75" fmla="*/ 343 h 455"/>
                  <a:gd name="T76" fmla="*/ 5 w 422"/>
                  <a:gd name="T77" fmla="*/ 368 h 455"/>
                  <a:gd name="T78" fmla="*/ 9 w 422"/>
                  <a:gd name="T79" fmla="*/ 371 h 455"/>
                  <a:gd name="T80" fmla="*/ 25 w 422"/>
                  <a:gd name="T81" fmla="*/ 380 h 455"/>
                  <a:gd name="T82" fmla="*/ 53 w 422"/>
                  <a:gd name="T83" fmla="*/ 405 h 455"/>
                  <a:gd name="T84" fmla="*/ 68 w 422"/>
                  <a:gd name="T85" fmla="*/ 427 h 455"/>
                  <a:gd name="T86" fmla="*/ 93 w 422"/>
                  <a:gd name="T87" fmla="*/ 45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2" h="455">
                    <a:moveTo>
                      <a:pt x="93" y="455"/>
                    </a:moveTo>
                    <a:lnTo>
                      <a:pt x="110" y="439"/>
                    </a:lnTo>
                    <a:lnTo>
                      <a:pt x="115" y="399"/>
                    </a:lnTo>
                    <a:lnTo>
                      <a:pt x="154" y="339"/>
                    </a:lnTo>
                    <a:lnTo>
                      <a:pt x="159" y="291"/>
                    </a:lnTo>
                    <a:lnTo>
                      <a:pt x="163" y="272"/>
                    </a:lnTo>
                    <a:lnTo>
                      <a:pt x="176" y="245"/>
                    </a:lnTo>
                    <a:lnTo>
                      <a:pt x="242" y="179"/>
                    </a:lnTo>
                    <a:lnTo>
                      <a:pt x="271" y="164"/>
                    </a:lnTo>
                    <a:lnTo>
                      <a:pt x="327" y="148"/>
                    </a:lnTo>
                    <a:lnTo>
                      <a:pt x="354" y="126"/>
                    </a:lnTo>
                    <a:lnTo>
                      <a:pt x="373" y="84"/>
                    </a:lnTo>
                    <a:lnTo>
                      <a:pt x="393" y="81"/>
                    </a:lnTo>
                    <a:lnTo>
                      <a:pt x="405" y="70"/>
                    </a:lnTo>
                    <a:lnTo>
                      <a:pt x="422" y="66"/>
                    </a:lnTo>
                    <a:lnTo>
                      <a:pt x="419" y="59"/>
                    </a:lnTo>
                    <a:lnTo>
                      <a:pt x="415" y="43"/>
                    </a:lnTo>
                    <a:lnTo>
                      <a:pt x="384" y="22"/>
                    </a:lnTo>
                    <a:lnTo>
                      <a:pt x="361" y="9"/>
                    </a:lnTo>
                    <a:lnTo>
                      <a:pt x="336" y="4"/>
                    </a:lnTo>
                    <a:lnTo>
                      <a:pt x="321" y="0"/>
                    </a:lnTo>
                    <a:lnTo>
                      <a:pt x="271" y="11"/>
                    </a:lnTo>
                    <a:lnTo>
                      <a:pt x="238" y="31"/>
                    </a:lnTo>
                    <a:lnTo>
                      <a:pt x="198" y="47"/>
                    </a:lnTo>
                    <a:lnTo>
                      <a:pt x="169" y="70"/>
                    </a:lnTo>
                    <a:lnTo>
                      <a:pt x="146" y="94"/>
                    </a:lnTo>
                    <a:lnTo>
                      <a:pt x="115" y="102"/>
                    </a:lnTo>
                    <a:lnTo>
                      <a:pt x="88" y="89"/>
                    </a:lnTo>
                    <a:lnTo>
                      <a:pt x="57" y="77"/>
                    </a:lnTo>
                    <a:lnTo>
                      <a:pt x="21" y="70"/>
                    </a:lnTo>
                    <a:lnTo>
                      <a:pt x="0" y="115"/>
                    </a:lnTo>
                    <a:lnTo>
                      <a:pt x="2" y="138"/>
                    </a:lnTo>
                    <a:lnTo>
                      <a:pt x="9" y="192"/>
                    </a:lnTo>
                    <a:lnTo>
                      <a:pt x="5" y="214"/>
                    </a:lnTo>
                    <a:lnTo>
                      <a:pt x="1" y="252"/>
                    </a:lnTo>
                    <a:lnTo>
                      <a:pt x="20" y="272"/>
                    </a:lnTo>
                    <a:lnTo>
                      <a:pt x="13" y="311"/>
                    </a:lnTo>
                    <a:lnTo>
                      <a:pt x="5" y="343"/>
                    </a:lnTo>
                    <a:lnTo>
                      <a:pt x="5" y="368"/>
                    </a:lnTo>
                    <a:lnTo>
                      <a:pt x="9" y="371"/>
                    </a:lnTo>
                    <a:lnTo>
                      <a:pt x="25" y="380"/>
                    </a:lnTo>
                    <a:lnTo>
                      <a:pt x="53" y="405"/>
                    </a:lnTo>
                    <a:lnTo>
                      <a:pt x="68" y="427"/>
                    </a:lnTo>
                    <a:lnTo>
                      <a:pt x="93" y="455"/>
                    </a:lnTo>
                    <a:close/>
                  </a:path>
                </a:pathLst>
              </a:custGeom>
              <a:grpFill/>
              <a:ln w="12700">
                <a:solidFill>
                  <a:schemeClr val="accent6"/>
                </a:solidFill>
                <a:headEnd/>
                <a:tailEnd/>
              </a:ln>
              <a:effectLst/>
            </p:spPr>
            <p:style>
              <a:lnRef idx="1">
                <a:schemeClr val="accent6"/>
              </a:lnRef>
              <a:fillRef idx="3">
                <a:schemeClr val="accent6"/>
              </a:fillRef>
              <a:effectRef idx="2">
                <a:schemeClr val="accent6"/>
              </a:effectRef>
              <a:fontRef idx="minor">
                <a:schemeClr val="lt1"/>
              </a:fontRef>
            </p:style>
            <p:txBody>
              <a:bodyPr/>
              <a:lstStyle/>
              <a:p>
                <a:endParaRPr lang="es-ES"/>
              </a:p>
            </p:txBody>
          </p:sp>
        </p:grpSp>
        <p:sp>
          <p:nvSpPr>
            <p:cNvPr id="99" name="Freeform 24"/>
            <p:cNvSpPr>
              <a:spLocks/>
            </p:cNvSpPr>
            <p:nvPr/>
          </p:nvSpPr>
          <p:spPr bwMode="auto">
            <a:xfrm>
              <a:off x="1411533" y="1848368"/>
              <a:ext cx="347850" cy="198930"/>
            </a:xfrm>
            <a:custGeom>
              <a:avLst/>
              <a:gdLst>
                <a:gd name="T0" fmla="*/ 130 w 554"/>
                <a:gd name="T1" fmla="*/ 36 h 317"/>
                <a:gd name="T2" fmla="*/ 134 w 554"/>
                <a:gd name="T3" fmla="*/ 59 h 317"/>
                <a:gd name="T4" fmla="*/ 126 w 554"/>
                <a:gd name="T5" fmla="*/ 87 h 317"/>
                <a:gd name="T6" fmla="*/ 87 w 554"/>
                <a:gd name="T7" fmla="*/ 127 h 317"/>
                <a:gd name="T8" fmla="*/ 39 w 554"/>
                <a:gd name="T9" fmla="*/ 125 h 317"/>
                <a:gd name="T10" fmla="*/ 1 w 554"/>
                <a:gd name="T11" fmla="*/ 139 h 317"/>
                <a:gd name="T12" fmla="*/ 0 w 554"/>
                <a:gd name="T13" fmla="*/ 175 h 317"/>
                <a:gd name="T14" fmla="*/ 44 w 554"/>
                <a:gd name="T15" fmla="*/ 211 h 317"/>
                <a:gd name="T16" fmla="*/ 63 w 554"/>
                <a:gd name="T17" fmla="*/ 227 h 317"/>
                <a:gd name="T18" fmla="*/ 93 w 554"/>
                <a:gd name="T19" fmla="*/ 220 h 317"/>
                <a:gd name="T20" fmla="*/ 135 w 554"/>
                <a:gd name="T21" fmla="*/ 211 h 317"/>
                <a:gd name="T22" fmla="*/ 164 w 554"/>
                <a:gd name="T23" fmla="*/ 269 h 317"/>
                <a:gd name="T24" fmla="*/ 186 w 554"/>
                <a:gd name="T25" fmla="*/ 260 h 317"/>
                <a:gd name="T26" fmla="*/ 238 w 554"/>
                <a:gd name="T27" fmla="*/ 301 h 317"/>
                <a:gd name="T28" fmla="*/ 258 w 554"/>
                <a:gd name="T29" fmla="*/ 317 h 317"/>
                <a:gd name="T30" fmla="*/ 283 w 554"/>
                <a:gd name="T31" fmla="*/ 310 h 317"/>
                <a:gd name="T32" fmla="*/ 307 w 554"/>
                <a:gd name="T33" fmla="*/ 301 h 317"/>
                <a:gd name="T34" fmla="*/ 326 w 554"/>
                <a:gd name="T35" fmla="*/ 299 h 317"/>
                <a:gd name="T36" fmla="*/ 346 w 554"/>
                <a:gd name="T37" fmla="*/ 287 h 317"/>
                <a:gd name="T38" fmla="*/ 360 w 554"/>
                <a:gd name="T39" fmla="*/ 268 h 317"/>
                <a:gd name="T40" fmla="*/ 357 w 554"/>
                <a:gd name="T41" fmla="*/ 245 h 317"/>
                <a:gd name="T42" fmla="*/ 327 w 554"/>
                <a:gd name="T43" fmla="*/ 227 h 317"/>
                <a:gd name="T44" fmla="*/ 327 w 554"/>
                <a:gd name="T45" fmla="*/ 211 h 317"/>
                <a:gd name="T46" fmla="*/ 343 w 554"/>
                <a:gd name="T47" fmla="*/ 198 h 317"/>
                <a:gd name="T48" fmla="*/ 374 w 554"/>
                <a:gd name="T49" fmla="*/ 182 h 317"/>
                <a:gd name="T50" fmla="*/ 396 w 554"/>
                <a:gd name="T51" fmla="*/ 179 h 317"/>
                <a:gd name="T52" fmla="*/ 414 w 554"/>
                <a:gd name="T53" fmla="*/ 197 h 317"/>
                <a:gd name="T54" fmla="*/ 434 w 554"/>
                <a:gd name="T55" fmla="*/ 179 h 317"/>
                <a:gd name="T56" fmla="*/ 455 w 554"/>
                <a:gd name="T57" fmla="*/ 163 h 317"/>
                <a:gd name="T58" fmla="*/ 494 w 554"/>
                <a:gd name="T59" fmla="*/ 141 h 317"/>
                <a:gd name="T60" fmla="*/ 489 w 554"/>
                <a:gd name="T61" fmla="*/ 109 h 317"/>
                <a:gd name="T62" fmla="*/ 513 w 554"/>
                <a:gd name="T63" fmla="*/ 101 h 317"/>
                <a:gd name="T64" fmla="*/ 538 w 554"/>
                <a:gd name="T65" fmla="*/ 78 h 317"/>
                <a:gd name="T66" fmla="*/ 554 w 554"/>
                <a:gd name="T67" fmla="*/ 77 h 317"/>
                <a:gd name="T68" fmla="*/ 552 w 554"/>
                <a:gd name="T69" fmla="*/ 66 h 317"/>
                <a:gd name="T70" fmla="*/ 535 w 554"/>
                <a:gd name="T71" fmla="*/ 59 h 317"/>
                <a:gd name="T72" fmla="*/ 515 w 554"/>
                <a:gd name="T73" fmla="*/ 48 h 317"/>
                <a:gd name="T74" fmla="*/ 493 w 554"/>
                <a:gd name="T75" fmla="*/ 44 h 317"/>
                <a:gd name="T76" fmla="*/ 468 w 554"/>
                <a:gd name="T77" fmla="*/ 44 h 317"/>
                <a:gd name="T78" fmla="*/ 455 w 554"/>
                <a:gd name="T79" fmla="*/ 44 h 317"/>
                <a:gd name="T80" fmla="*/ 450 w 554"/>
                <a:gd name="T81" fmla="*/ 37 h 317"/>
                <a:gd name="T82" fmla="*/ 450 w 554"/>
                <a:gd name="T83" fmla="*/ 25 h 317"/>
                <a:gd name="T84" fmla="*/ 464 w 554"/>
                <a:gd name="T85" fmla="*/ 19 h 317"/>
                <a:gd name="T86" fmla="*/ 475 w 554"/>
                <a:gd name="T87" fmla="*/ 19 h 317"/>
                <a:gd name="T88" fmla="*/ 475 w 554"/>
                <a:gd name="T89" fmla="*/ 7 h 317"/>
                <a:gd name="T90" fmla="*/ 461 w 554"/>
                <a:gd name="T91" fmla="*/ 0 h 317"/>
                <a:gd name="T92" fmla="*/ 425 w 554"/>
                <a:gd name="T93" fmla="*/ 3 h 317"/>
                <a:gd name="T94" fmla="*/ 390 w 554"/>
                <a:gd name="T95" fmla="*/ 12 h 317"/>
                <a:gd name="T96" fmla="*/ 368 w 554"/>
                <a:gd name="T97" fmla="*/ 12 h 317"/>
                <a:gd name="T98" fmla="*/ 339 w 554"/>
                <a:gd name="T99" fmla="*/ 12 h 317"/>
                <a:gd name="T100" fmla="*/ 327 w 554"/>
                <a:gd name="T101" fmla="*/ 3 h 317"/>
                <a:gd name="T102" fmla="*/ 314 w 554"/>
                <a:gd name="T103" fmla="*/ 7 h 317"/>
                <a:gd name="T104" fmla="*/ 299 w 554"/>
                <a:gd name="T105" fmla="*/ 19 h 317"/>
                <a:gd name="T106" fmla="*/ 277 w 554"/>
                <a:gd name="T107" fmla="*/ 25 h 317"/>
                <a:gd name="T108" fmla="*/ 248 w 554"/>
                <a:gd name="T109" fmla="*/ 19 h 317"/>
                <a:gd name="T110" fmla="*/ 235 w 554"/>
                <a:gd name="T111" fmla="*/ 29 h 317"/>
                <a:gd name="T112" fmla="*/ 213 w 554"/>
                <a:gd name="T113" fmla="*/ 44 h 317"/>
                <a:gd name="T114" fmla="*/ 206 w 554"/>
                <a:gd name="T115" fmla="*/ 44 h 317"/>
                <a:gd name="T116" fmla="*/ 178 w 554"/>
                <a:gd name="T117" fmla="*/ 37 h 317"/>
                <a:gd name="T118" fmla="*/ 153 w 554"/>
                <a:gd name="T119" fmla="*/ 37 h 317"/>
                <a:gd name="T120" fmla="*/ 130 w 554"/>
                <a:gd name="T121" fmla="*/ 3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54" h="317">
                  <a:moveTo>
                    <a:pt x="130" y="36"/>
                  </a:moveTo>
                  <a:lnTo>
                    <a:pt x="134" y="59"/>
                  </a:lnTo>
                  <a:lnTo>
                    <a:pt x="126" y="87"/>
                  </a:lnTo>
                  <a:lnTo>
                    <a:pt x="87" y="127"/>
                  </a:lnTo>
                  <a:lnTo>
                    <a:pt x="39" y="125"/>
                  </a:lnTo>
                  <a:lnTo>
                    <a:pt x="1" y="139"/>
                  </a:lnTo>
                  <a:lnTo>
                    <a:pt x="0" y="175"/>
                  </a:lnTo>
                  <a:lnTo>
                    <a:pt x="44" y="211"/>
                  </a:lnTo>
                  <a:lnTo>
                    <a:pt x="63" y="227"/>
                  </a:lnTo>
                  <a:lnTo>
                    <a:pt x="93" y="220"/>
                  </a:lnTo>
                  <a:lnTo>
                    <a:pt x="135" y="211"/>
                  </a:lnTo>
                  <a:lnTo>
                    <a:pt x="164" y="269"/>
                  </a:lnTo>
                  <a:lnTo>
                    <a:pt x="186" y="260"/>
                  </a:lnTo>
                  <a:lnTo>
                    <a:pt x="238" y="301"/>
                  </a:lnTo>
                  <a:lnTo>
                    <a:pt x="258" y="317"/>
                  </a:lnTo>
                  <a:lnTo>
                    <a:pt x="283" y="310"/>
                  </a:lnTo>
                  <a:lnTo>
                    <a:pt x="307" y="301"/>
                  </a:lnTo>
                  <a:lnTo>
                    <a:pt x="326" y="299"/>
                  </a:lnTo>
                  <a:lnTo>
                    <a:pt x="346" y="287"/>
                  </a:lnTo>
                  <a:lnTo>
                    <a:pt x="360" y="268"/>
                  </a:lnTo>
                  <a:lnTo>
                    <a:pt x="357" y="245"/>
                  </a:lnTo>
                  <a:lnTo>
                    <a:pt x="327" y="227"/>
                  </a:lnTo>
                  <a:lnTo>
                    <a:pt x="327" y="211"/>
                  </a:lnTo>
                  <a:lnTo>
                    <a:pt x="343" y="198"/>
                  </a:lnTo>
                  <a:lnTo>
                    <a:pt x="374" y="182"/>
                  </a:lnTo>
                  <a:lnTo>
                    <a:pt x="396" y="179"/>
                  </a:lnTo>
                  <a:lnTo>
                    <a:pt x="414" y="197"/>
                  </a:lnTo>
                  <a:lnTo>
                    <a:pt x="434" y="179"/>
                  </a:lnTo>
                  <a:lnTo>
                    <a:pt x="455" y="163"/>
                  </a:lnTo>
                  <a:lnTo>
                    <a:pt x="494" y="141"/>
                  </a:lnTo>
                  <a:lnTo>
                    <a:pt x="489" y="109"/>
                  </a:lnTo>
                  <a:lnTo>
                    <a:pt x="513" y="101"/>
                  </a:lnTo>
                  <a:lnTo>
                    <a:pt x="538" y="78"/>
                  </a:lnTo>
                  <a:lnTo>
                    <a:pt x="554" y="77"/>
                  </a:lnTo>
                  <a:lnTo>
                    <a:pt x="552" y="66"/>
                  </a:lnTo>
                  <a:lnTo>
                    <a:pt x="535" y="59"/>
                  </a:lnTo>
                  <a:lnTo>
                    <a:pt x="515" y="48"/>
                  </a:lnTo>
                  <a:lnTo>
                    <a:pt x="493" y="44"/>
                  </a:lnTo>
                  <a:lnTo>
                    <a:pt x="468" y="44"/>
                  </a:lnTo>
                  <a:lnTo>
                    <a:pt x="455" y="44"/>
                  </a:lnTo>
                  <a:lnTo>
                    <a:pt x="450" y="37"/>
                  </a:lnTo>
                  <a:lnTo>
                    <a:pt x="450" y="25"/>
                  </a:lnTo>
                  <a:lnTo>
                    <a:pt x="464" y="19"/>
                  </a:lnTo>
                  <a:lnTo>
                    <a:pt x="475" y="19"/>
                  </a:lnTo>
                  <a:lnTo>
                    <a:pt x="475" y="7"/>
                  </a:lnTo>
                  <a:lnTo>
                    <a:pt x="461" y="0"/>
                  </a:lnTo>
                  <a:lnTo>
                    <a:pt x="425" y="3"/>
                  </a:lnTo>
                  <a:lnTo>
                    <a:pt x="390" y="12"/>
                  </a:lnTo>
                  <a:lnTo>
                    <a:pt x="368" y="12"/>
                  </a:lnTo>
                  <a:lnTo>
                    <a:pt x="339" y="12"/>
                  </a:lnTo>
                  <a:lnTo>
                    <a:pt x="327" y="3"/>
                  </a:lnTo>
                  <a:lnTo>
                    <a:pt x="314" y="7"/>
                  </a:lnTo>
                  <a:lnTo>
                    <a:pt x="299" y="19"/>
                  </a:lnTo>
                  <a:lnTo>
                    <a:pt x="277" y="25"/>
                  </a:lnTo>
                  <a:lnTo>
                    <a:pt x="248" y="19"/>
                  </a:lnTo>
                  <a:lnTo>
                    <a:pt x="235" y="29"/>
                  </a:lnTo>
                  <a:lnTo>
                    <a:pt x="213" y="44"/>
                  </a:lnTo>
                  <a:lnTo>
                    <a:pt x="206" y="44"/>
                  </a:lnTo>
                  <a:lnTo>
                    <a:pt x="178" y="37"/>
                  </a:lnTo>
                  <a:lnTo>
                    <a:pt x="153" y="37"/>
                  </a:lnTo>
                  <a:lnTo>
                    <a:pt x="130" y="36"/>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00" name="Freeform 50"/>
            <p:cNvSpPr>
              <a:spLocks/>
            </p:cNvSpPr>
            <p:nvPr/>
          </p:nvSpPr>
          <p:spPr bwMode="auto">
            <a:xfrm>
              <a:off x="1718263" y="1870038"/>
              <a:ext cx="188928" cy="106133"/>
            </a:xfrm>
            <a:custGeom>
              <a:avLst/>
              <a:gdLst>
                <a:gd name="T0" fmla="*/ 367 w 380"/>
                <a:gd name="T1" fmla="*/ 161 h 214"/>
                <a:gd name="T2" fmla="*/ 380 w 380"/>
                <a:gd name="T3" fmla="*/ 122 h 214"/>
                <a:gd name="T4" fmla="*/ 380 w 380"/>
                <a:gd name="T5" fmla="*/ 52 h 214"/>
                <a:gd name="T6" fmla="*/ 346 w 380"/>
                <a:gd name="T7" fmla="*/ 31 h 214"/>
                <a:gd name="T8" fmla="*/ 309 w 380"/>
                <a:gd name="T9" fmla="*/ 37 h 214"/>
                <a:gd name="T10" fmla="*/ 263 w 380"/>
                <a:gd name="T11" fmla="*/ 21 h 214"/>
                <a:gd name="T12" fmla="*/ 245 w 380"/>
                <a:gd name="T13" fmla="*/ 0 h 214"/>
                <a:gd name="T14" fmla="*/ 172 w 380"/>
                <a:gd name="T15" fmla="*/ 11 h 214"/>
                <a:gd name="T16" fmla="*/ 145 w 380"/>
                <a:gd name="T17" fmla="*/ 16 h 214"/>
                <a:gd name="T18" fmla="*/ 137 w 380"/>
                <a:gd name="T19" fmla="*/ 37 h 214"/>
                <a:gd name="T20" fmla="*/ 147 w 380"/>
                <a:gd name="T21" fmla="*/ 55 h 214"/>
                <a:gd name="T22" fmla="*/ 130 w 380"/>
                <a:gd name="T23" fmla="*/ 57 h 214"/>
                <a:gd name="T24" fmla="*/ 110 w 380"/>
                <a:gd name="T25" fmla="*/ 52 h 214"/>
                <a:gd name="T26" fmla="*/ 66 w 380"/>
                <a:gd name="T27" fmla="*/ 55 h 214"/>
                <a:gd name="T28" fmla="*/ 29 w 380"/>
                <a:gd name="T29" fmla="*/ 86 h 214"/>
                <a:gd name="T30" fmla="*/ 0 w 380"/>
                <a:gd name="T31" fmla="*/ 95 h 214"/>
                <a:gd name="T32" fmla="*/ 7 w 380"/>
                <a:gd name="T33" fmla="*/ 135 h 214"/>
                <a:gd name="T34" fmla="*/ 42 w 380"/>
                <a:gd name="T35" fmla="*/ 136 h 214"/>
                <a:gd name="T36" fmla="*/ 81 w 380"/>
                <a:gd name="T37" fmla="*/ 145 h 214"/>
                <a:gd name="T38" fmla="*/ 105 w 380"/>
                <a:gd name="T39" fmla="*/ 170 h 214"/>
                <a:gd name="T40" fmla="*/ 142 w 380"/>
                <a:gd name="T41" fmla="*/ 160 h 214"/>
                <a:gd name="T42" fmla="*/ 172 w 380"/>
                <a:gd name="T43" fmla="*/ 170 h 214"/>
                <a:gd name="T44" fmla="*/ 209 w 380"/>
                <a:gd name="T45" fmla="*/ 191 h 214"/>
                <a:gd name="T46" fmla="*/ 241 w 380"/>
                <a:gd name="T47" fmla="*/ 210 h 214"/>
                <a:gd name="T48" fmla="*/ 274 w 380"/>
                <a:gd name="T49" fmla="*/ 214 h 214"/>
                <a:gd name="T50" fmla="*/ 322 w 380"/>
                <a:gd name="T51" fmla="*/ 204 h 214"/>
                <a:gd name="T52" fmla="*/ 327 w 380"/>
                <a:gd name="T53" fmla="*/ 175 h 214"/>
                <a:gd name="T54" fmla="*/ 367 w 380"/>
                <a:gd name="T55" fmla="*/ 161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80" h="214">
                  <a:moveTo>
                    <a:pt x="367" y="161"/>
                  </a:moveTo>
                  <a:lnTo>
                    <a:pt x="380" y="122"/>
                  </a:lnTo>
                  <a:lnTo>
                    <a:pt x="380" y="52"/>
                  </a:lnTo>
                  <a:lnTo>
                    <a:pt x="346" y="31"/>
                  </a:lnTo>
                  <a:lnTo>
                    <a:pt x="309" y="37"/>
                  </a:lnTo>
                  <a:lnTo>
                    <a:pt x="263" y="21"/>
                  </a:lnTo>
                  <a:lnTo>
                    <a:pt x="245" y="0"/>
                  </a:lnTo>
                  <a:lnTo>
                    <a:pt x="172" y="11"/>
                  </a:lnTo>
                  <a:lnTo>
                    <a:pt x="145" y="16"/>
                  </a:lnTo>
                  <a:lnTo>
                    <a:pt x="137" y="37"/>
                  </a:lnTo>
                  <a:lnTo>
                    <a:pt x="147" y="55"/>
                  </a:lnTo>
                  <a:lnTo>
                    <a:pt x="130" y="57"/>
                  </a:lnTo>
                  <a:lnTo>
                    <a:pt x="110" y="52"/>
                  </a:lnTo>
                  <a:lnTo>
                    <a:pt x="66" y="55"/>
                  </a:lnTo>
                  <a:lnTo>
                    <a:pt x="29" y="86"/>
                  </a:lnTo>
                  <a:lnTo>
                    <a:pt x="0" y="95"/>
                  </a:lnTo>
                  <a:lnTo>
                    <a:pt x="7" y="135"/>
                  </a:lnTo>
                  <a:lnTo>
                    <a:pt x="42" y="136"/>
                  </a:lnTo>
                  <a:lnTo>
                    <a:pt x="81" y="145"/>
                  </a:lnTo>
                  <a:lnTo>
                    <a:pt x="105" y="170"/>
                  </a:lnTo>
                  <a:lnTo>
                    <a:pt x="142" y="160"/>
                  </a:lnTo>
                  <a:lnTo>
                    <a:pt x="172" y="170"/>
                  </a:lnTo>
                  <a:lnTo>
                    <a:pt x="209" y="191"/>
                  </a:lnTo>
                  <a:lnTo>
                    <a:pt x="241" y="210"/>
                  </a:lnTo>
                  <a:lnTo>
                    <a:pt x="274" y="214"/>
                  </a:lnTo>
                  <a:lnTo>
                    <a:pt x="322" y="204"/>
                  </a:lnTo>
                  <a:lnTo>
                    <a:pt x="327" y="175"/>
                  </a:lnTo>
                  <a:lnTo>
                    <a:pt x="367" y="161"/>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01" name="Freeform 54"/>
            <p:cNvSpPr>
              <a:spLocks/>
            </p:cNvSpPr>
            <p:nvPr/>
          </p:nvSpPr>
          <p:spPr bwMode="auto">
            <a:xfrm>
              <a:off x="1882742" y="1884486"/>
              <a:ext cx="139473" cy="98354"/>
            </a:xfrm>
            <a:custGeom>
              <a:avLst/>
              <a:gdLst>
                <a:gd name="T0" fmla="*/ 223 w 223"/>
                <a:gd name="T1" fmla="*/ 19 h 157"/>
                <a:gd name="T2" fmla="*/ 220 w 223"/>
                <a:gd name="T3" fmla="*/ 0 h 157"/>
                <a:gd name="T4" fmla="*/ 182 w 223"/>
                <a:gd name="T5" fmla="*/ 5 h 157"/>
                <a:gd name="T6" fmla="*/ 149 w 223"/>
                <a:gd name="T7" fmla="*/ 22 h 157"/>
                <a:gd name="T8" fmla="*/ 99 w 223"/>
                <a:gd name="T9" fmla="*/ 28 h 157"/>
                <a:gd name="T10" fmla="*/ 40 w 223"/>
                <a:gd name="T11" fmla="*/ 16 h 157"/>
                <a:gd name="T12" fmla="*/ 40 w 223"/>
                <a:gd name="T13" fmla="*/ 74 h 157"/>
                <a:gd name="T14" fmla="*/ 30 w 223"/>
                <a:gd name="T15" fmla="*/ 104 h 157"/>
                <a:gd name="T16" fmla="*/ 0 w 223"/>
                <a:gd name="T17" fmla="*/ 116 h 157"/>
                <a:gd name="T18" fmla="*/ 39 w 223"/>
                <a:gd name="T19" fmla="*/ 148 h 157"/>
                <a:gd name="T20" fmla="*/ 73 w 223"/>
                <a:gd name="T21" fmla="*/ 157 h 157"/>
                <a:gd name="T22" fmla="*/ 100 w 223"/>
                <a:gd name="T23" fmla="*/ 153 h 157"/>
                <a:gd name="T24" fmla="*/ 122 w 223"/>
                <a:gd name="T25" fmla="*/ 135 h 157"/>
                <a:gd name="T26" fmla="*/ 154 w 223"/>
                <a:gd name="T27" fmla="*/ 131 h 157"/>
                <a:gd name="T28" fmla="*/ 155 w 223"/>
                <a:gd name="T29" fmla="*/ 93 h 157"/>
                <a:gd name="T30" fmla="*/ 173 w 223"/>
                <a:gd name="T31" fmla="*/ 63 h 157"/>
                <a:gd name="T32" fmla="*/ 200 w 223"/>
                <a:gd name="T33" fmla="*/ 45 h 157"/>
                <a:gd name="T34" fmla="*/ 223 w 223"/>
                <a:gd name="T35" fmla="*/ 1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3" h="157">
                  <a:moveTo>
                    <a:pt x="223" y="19"/>
                  </a:moveTo>
                  <a:lnTo>
                    <a:pt x="220" y="0"/>
                  </a:lnTo>
                  <a:lnTo>
                    <a:pt x="182" y="5"/>
                  </a:lnTo>
                  <a:lnTo>
                    <a:pt x="149" y="22"/>
                  </a:lnTo>
                  <a:lnTo>
                    <a:pt x="99" y="28"/>
                  </a:lnTo>
                  <a:lnTo>
                    <a:pt x="40" y="16"/>
                  </a:lnTo>
                  <a:lnTo>
                    <a:pt x="40" y="74"/>
                  </a:lnTo>
                  <a:lnTo>
                    <a:pt x="30" y="104"/>
                  </a:lnTo>
                  <a:lnTo>
                    <a:pt x="0" y="116"/>
                  </a:lnTo>
                  <a:lnTo>
                    <a:pt x="39" y="148"/>
                  </a:lnTo>
                  <a:lnTo>
                    <a:pt x="73" y="157"/>
                  </a:lnTo>
                  <a:lnTo>
                    <a:pt x="100" y="153"/>
                  </a:lnTo>
                  <a:lnTo>
                    <a:pt x="122" y="135"/>
                  </a:lnTo>
                  <a:lnTo>
                    <a:pt x="154" y="131"/>
                  </a:lnTo>
                  <a:lnTo>
                    <a:pt x="155" y="93"/>
                  </a:lnTo>
                  <a:lnTo>
                    <a:pt x="173" y="63"/>
                  </a:lnTo>
                  <a:lnTo>
                    <a:pt x="200" y="45"/>
                  </a:lnTo>
                  <a:lnTo>
                    <a:pt x="223" y="19"/>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02" name="Freeform 56"/>
            <p:cNvSpPr>
              <a:spLocks/>
            </p:cNvSpPr>
            <p:nvPr/>
          </p:nvSpPr>
          <p:spPr bwMode="auto">
            <a:xfrm>
              <a:off x="1749380" y="1949500"/>
              <a:ext cx="196151" cy="183927"/>
            </a:xfrm>
            <a:custGeom>
              <a:avLst/>
              <a:gdLst>
                <a:gd name="T0" fmla="*/ 287 w 312"/>
                <a:gd name="T1" fmla="*/ 53 h 293"/>
                <a:gd name="T2" fmla="*/ 251 w 312"/>
                <a:gd name="T3" fmla="*/ 44 h 293"/>
                <a:gd name="T4" fmla="*/ 212 w 312"/>
                <a:gd name="T5" fmla="*/ 12 h 293"/>
                <a:gd name="T6" fmla="*/ 204 w 312"/>
                <a:gd name="T7" fmla="*/ 34 h 293"/>
                <a:gd name="T8" fmla="*/ 171 w 312"/>
                <a:gd name="T9" fmla="*/ 42 h 293"/>
                <a:gd name="T10" fmla="*/ 152 w 312"/>
                <a:gd name="T11" fmla="*/ 41 h 293"/>
                <a:gd name="T12" fmla="*/ 136 w 312"/>
                <a:gd name="T13" fmla="*/ 36 h 293"/>
                <a:gd name="T14" fmla="*/ 89 w 312"/>
                <a:gd name="T15" fmla="*/ 11 h 293"/>
                <a:gd name="T16" fmla="*/ 64 w 312"/>
                <a:gd name="T17" fmla="*/ 0 h 293"/>
                <a:gd name="T18" fmla="*/ 32 w 312"/>
                <a:gd name="T19" fmla="*/ 7 h 293"/>
                <a:gd name="T20" fmla="*/ 48 w 312"/>
                <a:gd name="T21" fmla="*/ 42 h 293"/>
                <a:gd name="T22" fmla="*/ 52 w 312"/>
                <a:gd name="T23" fmla="*/ 64 h 293"/>
                <a:gd name="T24" fmla="*/ 44 w 312"/>
                <a:gd name="T25" fmla="*/ 86 h 293"/>
                <a:gd name="T26" fmla="*/ 13 w 312"/>
                <a:gd name="T27" fmla="*/ 92 h 293"/>
                <a:gd name="T28" fmla="*/ 0 w 312"/>
                <a:gd name="T29" fmla="*/ 100 h 293"/>
                <a:gd name="T30" fmla="*/ 4 w 312"/>
                <a:gd name="T31" fmla="*/ 113 h 293"/>
                <a:gd name="T32" fmla="*/ 34 w 312"/>
                <a:gd name="T33" fmla="*/ 118 h 293"/>
                <a:gd name="T34" fmla="*/ 64 w 312"/>
                <a:gd name="T35" fmla="*/ 126 h 293"/>
                <a:gd name="T36" fmla="*/ 75 w 312"/>
                <a:gd name="T37" fmla="*/ 154 h 293"/>
                <a:gd name="T38" fmla="*/ 71 w 312"/>
                <a:gd name="T39" fmla="*/ 181 h 293"/>
                <a:gd name="T40" fmla="*/ 85 w 312"/>
                <a:gd name="T41" fmla="*/ 207 h 293"/>
                <a:gd name="T42" fmla="*/ 112 w 312"/>
                <a:gd name="T43" fmla="*/ 228 h 293"/>
                <a:gd name="T44" fmla="*/ 140 w 312"/>
                <a:gd name="T45" fmla="*/ 247 h 293"/>
                <a:gd name="T46" fmla="*/ 171 w 312"/>
                <a:gd name="T47" fmla="*/ 277 h 293"/>
                <a:gd name="T48" fmla="*/ 193 w 312"/>
                <a:gd name="T49" fmla="*/ 286 h 293"/>
                <a:gd name="T50" fmla="*/ 238 w 312"/>
                <a:gd name="T51" fmla="*/ 293 h 293"/>
                <a:gd name="T52" fmla="*/ 241 w 312"/>
                <a:gd name="T53" fmla="*/ 261 h 293"/>
                <a:gd name="T54" fmla="*/ 236 w 312"/>
                <a:gd name="T55" fmla="*/ 228 h 293"/>
                <a:gd name="T56" fmla="*/ 260 w 312"/>
                <a:gd name="T57" fmla="*/ 215 h 293"/>
                <a:gd name="T58" fmla="*/ 255 w 312"/>
                <a:gd name="T59" fmla="*/ 193 h 293"/>
                <a:gd name="T60" fmla="*/ 275 w 312"/>
                <a:gd name="T61" fmla="*/ 152 h 293"/>
                <a:gd name="T62" fmla="*/ 284 w 312"/>
                <a:gd name="T63" fmla="*/ 103 h 293"/>
                <a:gd name="T64" fmla="*/ 307 w 312"/>
                <a:gd name="T65" fmla="*/ 95 h 293"/>
                <a:gd name="T66" fmla="*/ 312 w 312"/>
                <a:gd name="T67" fmla="*/ 49 h 293"/>
                <a:gd name="T68" fmla="*/ 287 w 312"/>
                <a:gd name="T69" fmla="*/ 5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2" h="293">
                  <a:moveTo>
                    <a:pt x="287" y="53"/>
                  </a:moveTo>
                  <a:lnTo>
                    <a:pt x="251" y="44"/>
                  </a:lnTo>
                  <a:lnTo>
                    <a:pt x="212" y="12"/>
                  </a:lnTo>
                  <a:lnTo>
                    <a:pt x="204" y="34"/>
                  </a:lnTo>
                  <a:lnTo>
                    <a:pt x="171" y="42"/>
                  </a:lnTo>
                  <a:lnTo>
                    <a:pt x="152" y="41"/>
                  </a:lnTo>
                  <a:lnTo>
                    <a:pt x="136" y="36"/>
                  </a:lnTo>
                  <a:lnTo>
                    <a:pt x="89" y="11"/>
                  </a:lnTo>
                  <a:lnTo>
                    <a:pt x="64" y="0"/>
                  </a:lnTo>
                  <a:lnTo>
                    <a:pt x="32" y="7"/>
                  </a:lnTo>
                  <a:lnTo>
                    <a:pt x="48" y="42"/>
                  </a:lnTo>
                  <a:lnTo>
                    <a:pt x="52" y="64"/>
                  </a:lnTo>
                  <a:lnTo>
                    <a:pt x="44" y="86"/>
                  </a:lnTo>
                  <a:lnTo>
                    <a:pt x="13" y="92"/>
                  </a:lnTo>
                  <a:lnTo>
                    <a:pt x="0" y="100"/>
                  </a:lnTo>
                  <a:lnTo>
                    <a:pt x="4" y="113"/>
                  </a:lnTo>
                  <a:lnTo>
                    <a:pt x="34" y="118"/>
                  </a:lnTo>
                  <a:lnTo>
                    <a:pt x="64" y="126"/>
                  </a:lnTo>
                  <a:lnTo>
                    <a:pt x="75" y="154"/>
                  </a:lnTo>
                  <a:lnTo>
                    <a:pt x="71" y="181"/>
                  </a:lnTo>
                  <a:lnTo>
                    <a:pt x="85" y="207"/>
                  </a:lnTo>
                  <a:lnTo>
                    <a:pt x="112" y="228"/>
                  </a:lnTo>
                  <a:lnTo>
                    <a:pt x="140" y="247"/>
                  </a:lnTo>
                  <a:lnTo>
                    <a:pt x="171" y="277"/>
                  </a:lnTo>
                  <a:lnTo>
                    <a:pt x="193" y="286"/>
                  </a:lnTo>
                  <a:lnTo>
                    <a:pt x="238" y="293"/>
                  </a:lnTo>
                  <a:lnTo>
                    <a:pt x="241" y="261"/>
                  </a:lnTo>
                  <a:lnTo>
                    <a:pt x="236" y="228"/>
                  </a:lnTo>
                  <a:lnTo>
                    <a:pt x="260" y="215"/>
                  </a:lnTo>
                  <a:lnTo>
                    <a:pt x="255" y="193"/>
                  </a:lnTo>
                  <a:lnTo>
                    <a:pt x="275" y="152"/>
                  </a:lnTo>
                  <a:lnTo>
                    <a:pt x="284" y="103"/>
                  </a:lnTo>
                  <a:lnTo>
                    <a:pt x="307" y="95"/>
                  </a:lnTo>
                  <a:lnTo>
                    <a:pt x="312" y="49"/>
                  </a:lnTo>
                  <a:lnTo>
                    <a:pt x="287" y="53"/>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03" name="Freeform 19"/>
            <p:cNvSpPr>
              <a:spLocks/>
            </p:cNvSpPr>
            <p:nvPr/>
          </p:nvSpPr>
          <p:spPr bwMode="auto">
            <a:xfrm>
              <a:off x="2019436" y="2457938"/>
              <a:ext cx="434534" cy="371188"/>
            </a:xfrm>
            <a:custGeom>
              <a:avLst/>
              <a:gdLst>
                <a:gd name="T0" fmla="*/ 248 w 692"/>
                <a:gd name="T1" fmla="*/ 72 h 591"/>
                <a:gd name="T2" fmla="*/ 314 w 692"/>
                <a:gd name="T3" fmla="*/ 48 h 591"/>
                <a:gd name="T4" fmla="*/ 451 w 692"/>
                <a:gd name="T5" fmla="*/ 38 h 591"/>
                <a:gd name="T6" fmla="*/ 586 w 692"/>
                <a:gd name="T7" fmla="*/ 0 h 591"/>
                <a:gd name="T8" fmla="*/ 692 w 692"/>
                <a:gd name="T9" fmla="*/ 39 h 591"/>
                <a:gd name="T10" fmla="*/ 671 w 692"/>
                <a:gd name="T11" fmla="*/ 60 h 591"/>
                <a:gd name="T12" fmla="*/ 680 w 692"/>
                <a:gd name="T13" fmla="*/ 99 h 591"/>
                <a:gd name="T14" fmla="*/ 682 w 692"/>
                <a:gd name="T15" fmla="*/ 131 h 591"/>
                <a:gd name="T16" fmla="*/ 667 w 692"/>
                <a:gd name="T17" fmla="*/ 160 h 591"/>
                <a:gd name="T18" fmla="*/ 670 w 692"/>
                <a:gd name="T19" fmla="*/ 187 h 591"/>
                <a:gd name="T20" fmla="*/ 652 w 692"/>
                <a:gd name="T21" fmla="*/ 212 h 591"/>
                <a:gd name="T22" fmla="*/ 635 w 692"/>
                <a:gd name="T23" fmla="*/ 214 h 591"/>
                <a:gd name="T24" fmla="*/ 617 w 692"/>
                <a:gd name="T25" fmla="*/ 233 h 591"/>
                <a:gd name="T26" fmla="*/ 595 w 692"/>
                <a:gd name="T27" fmla="*/ 212 h 591"/>
                <a:gd name="T28" fmla="*/ 563 w 692"/>
                <a:gd name="T29" fmla="*/ 210 h 591"/>
                <a:gd name="T30" fmla="*/ 541 w 692"/>
                <a:gd name="T31" fmla="*/ 223 h 591"/>
                <a:gd name="T32" fmla="*/ 506 w 692"/>
                <a:gd name="T33" fmla="*/ 256 h 591"/>
                <a:gd name="T34" fmla="*/ 484 w 692"/>
                <a:gd name="T35" fmla="*/ 279 h 591"/>
                <a:gd name="T36" fmla="*/ 529 w 692"/>
                <a:gd name="T37" fmla="*/ 346 h 591"/>
                <a:gd name="T38" fmla="*/ 529 w 692"/>
                <a:gd name="T39" fmla="*/ 380 h 591"/>
                <a:gd name="T40" fmla="*/ 513 w 692"/>
                <a:gd name="T41" fmla="*/ 390 h 591"/>
                <a:gd name="T42" fmla="*/ 480 w 692"/>
                <a:gd name="T43" fmla="*/ 427 h 591"/>
                <a:gd name="T44" fmla="*/ 464 w 692"/>
                <a:gd name="T45" fmla="*/ 458 h 591"/>
                <a:gd name="T46" fmla="*/ 445 w 692"/>
                <a:gd name="T47" fmla="*/ 441 h 591"/>
                <a:gd name="T48" fmla="*/ 426 w 692"/>
                <a:gd name="T49" fmla="*/ 434 h 591"/>
                <a:gd name="T50" fmla="*/ 418 w 692"/>
                <a:gd name="T51" fmla="*/ 443 h 591"/>
                <a:gd name="T52" fmla="*/ 419 w 692"/>
                <a:gd name="T53" fmla="*/ 486 h 591"/>
                <a:gd name="T54" fmla="*/ 413 w 692"/>
                <a:gd name="T55" fmla="*/ 513 h 591"/>
                <a:gd name="T56" fmla="*/ 404 w 692"/>
                <a:gd name="T57" fmla="*/ 518 h 591"/>
                <a:gd name="T58" fmla="*/ 366 w 692"/>
                <a:gd name="T59" fmla="*/ 535 h 591"/>
                <a:gd name="T60" fmla="*/ 358 w 692"/>
                <a:gd name="T61" fmla="*/ 548 h 591"/>
                <a:gd name="T62" fmla="*/ 350 w 692"/>
                <a:gd name="T63" fmla="*/ 570 h 591"/>
                <a:gd name="T64" fmla="*/ 341 w 692"/>
                <a:gd name="T65" fmla="*/ 588 h 591"/>
                <a:gd name="T66" fmla="*/ 329 w 692"/>
                <a:gd name="T67" fmla="*/ 591 h 591"/>
                <a:gd name="T68" fmla="*/ 307 w 692"/>
                <a:gd name="T69" fmla="*/ 588 h 591"/>
                <a:gd name="T70" fmla="*/ 296 w 692"/>
                <a:gd name="T71" fmla="*/ 578 h 591"/>
                <a:gd name="T72" fmla="*/ 296 w 692"/>
                <a:gd name="T73" fmla="*/ 554 h 591"/>
                <a:gd name="T74" fmla="*/ 282 w 692"/>
                <a:gd name="T75" fmla="*/ 543 h 591"/>
                <a:gd name="T76" fmla="*/ 226 w 692"/>
                <a:gd name="T77" fmla="*/ 577 h 591"/>
                <a:gd name="T78" fmla="*/ 212 w 692"/>
                <a:gd name="T79" fmla="*/ 551 h 591"/>
                <a:gd name="T80" fmla="*/ 190 w 692"/>
                <a:gd name="T81" fmla="*/ 540 h 591"/>
                <a:gd name="T82" fmla="*/ 156 w 692"/>
                <a:gd name="T83" fmla="*/ 526 h 591"/>
                <a:gd name="T84" fmla="*/ 92 w 692"/>
                <a:gd name="T85" fmla="*/ 432 h 591"/>
                <a:gd name="T86" fmla="*/ 54 w 692"/>
                <a:gd name="T87" fmla="*/ 453 h 591"/>
                <a:gd name="T88" fmla="*/ 0 w 692"/>
                <a:gd name="T89" fmla="*/ 355 h 591"/>
                <a:gd name="T90" fmla="*/ 22 w 692"/>
                <a:gd name="T91" fmla="*/ 355 h 591"/>
                <a:gd name="T92" fmla="*/ 50 w 692"/>
                <a:gd name="T93" fmla="*/ 321 h 591"/>
                <a:gd name="T94" fmla="*/ 72 w 692"/>
                <a:gd name="T95" fmla="*/ 284 h 591"/>
                <a:gd name="T96" fmla="*/ 112 w 692"/>
                <a:gd name="T97" fmla="*/ 284 h 591"/>
                <a:gd name="T98" fmla="*/ 114 w 692"/>
                <a:gd name="T99" fmla="*/ 258 h 591"/>
                <a:gd name="T100" fmla="*/ 90 w 692"/>
                <a:gd name="T101" fmla="*/ 250 h 591"/>
                <a:gd name="T102" fmla="*/ 90 w 692"/>
                <a:gd name="T103" fmla="*/ 154 h 591"/>
                <a:gd name="T104" fmla="*/ 248 w 692"/>
                <a:gd name="T105" fmla="*/ 72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2" h="591">
                  <a:moveTo>
                    <a:pt x="248" y="72"/>
                  </a:moveTo>
                  <a:lnTo>
                    <a:pt x="314" y="48"/>
                  </a:lnTo>
                  <a:lnTo>
                    <a:pt x="451" y="38"/>
                  </a:lnTo>
                  <a:lnTo>
                    <a:pt x="586" y="0"/>
                  </a:lnTo>
                  <a:lnTo>
                    <a:pt x="692" y="39"/>
                  </a:lnTo>
                  <a:lnTo>
                    <a:pt x="671" y="60"/>
                  </a:lnTo>
                  <a:lnTo>
                    <a:pt x="680" y="99"/>
                  </a:lnTo>
                  <a:lnTo>
                    <a:pt x="682" y="131"/>
                  </a:lnTo>
                  <a:lnTo>
                    <a:pt x="667" y="160"/>
                  </a:lnTo>
                  <a:lnTo>
                    <a:pt x="670" y="187"/>
                  </a:lnTo>
                  <a:lnTo>
                    <a:pt x="652" y="212"/>
                  </a:lnTo>
                  <a:lnTo>
                    <a:pt x="635" y="214"/>
                  </a:lnTo>
                  <a:lnTo>
                    <a:pt x="617" y="233"/>
                  </a:lnTo>
                  <a:lnTo>
                    <a:pt x="595" y="212"/>
                  </a:lnTo>
                  <a:lnTo>
                    <a:pt x="563" y="210"/>
                  </a:lnTo>
                  <a:lnTo>
                    <a:pt x="541" y="223"/>
                  </a:lnTo>
                  <a:lnTo>
                    <a:pt x="506" y="256"/>
                  </a:lnTo>
                  <a:lnTo>
                    <a:pt x="484" y="279"/>
                  </a:lnTo>
                  <a:lnTo>
                    <a:pt x="529" y="346"/>
                  </a:lnTo>
                  <a:lnTo>
                    <a:pt x="529" y="380"/>
                  </a:lnTo>
                  <a:lnTo>
                    <a:pt x="513" y="390"/>
                  </a:lnTo>
                  <a:lnTo>
                    <a:pt x="480" y="427"/>
                  </a:lnTo>
                  <a:lnTo>
                    <a:pt x="464" y="458"/>
                  </a:lnTo>
                  <a:lnTo>
                    <a:pt x="445" y="441"/>
                  </a:lnTo>
                  <a:lnTo>
                    <a:pt x="426" y="434"/>
                  </a:lnTo>
                  <a:lnTo>
                    <a:pt x="418" y="443"/>
                  </a:lnTo>
                  <a:lnTo>
                    <a:pt x="419" y="486"/>
                  </a:lnTo>
                  <a:lnTo>
                    <a:pt x="413" y="513"/>
                  </a:lnTo>
                  <a:lnTo>
                    <a:pt x="404" y="518"/>
                  </a:lnTo>
                  <a:lnTo>
                    <a:pt x="366" y="535"/>
                  </a:lnTo>
                  <a:lnTo>
                    <a:pt x="358" y="548"/>
                  </a:lnTo>
                  <a:lnTo>
                    <a:pt x="350" y="570"/>
                  </a:lnTo>
                  <a:lnTo>
                    <a:pt x="341" y="588"/>
                  </a:lnTo>
                  <a:lnTo>
                    <a:pt x="329" y="591"/>
                  </a:lnTo>
                  <a:lnTo>
                    <a:pt x="307" y="588"/>
                  </a:lnTo>
                  <a:lnTo>
                    <a:pt x="296" y="578"/>
                  </a:lnTo>
                  <a:lnTo>
                    <a:pt x="296" y="554"/>
                  </a:lnTo>
                  <a:lnTo>
                    <a:pt x="282" y="543"/>
                  </a:lnTo>
                  <a:lnTo>
                    <a:pt x="226" y="577"/>
                  </a:lnTo>
                  <a:lnTo>
                    <a:pt x="212" y="551"/>
                  </a:lnTo>
                  <a:lnTo>
                    <a:pt x="190" y="540"/>
                  </a:lnTo>
                  <a:lnTo>
                    <a:pt x="156" y="526"/>
                  </a:lnTo>
                  <a:lnTo>
                    <a:pt x="92" y="432"/>
                  </a:lnTo>
                  <a:lnTo>
                    <a:pt x="54" y="453"/>
                  </a:lnTo>
                  <a:lnTo>
                    <a:pt x="0" y="355"/>
                  </a:lnTo>
                  <a:lnTo>
                    <a:pt x="22" y="355"/>
                  </a:lnTo>
                  <a:lnTo>
                    <a:pt x="50" y="321"/>
                  </a:lnTo>
                  <a:lnTo>
                    <a:pt x="72" y="284"/>
                  </a:lnTo>
                  <a:lnTo>
                    <a:pt x="112" y="284"/>
                  </a:lnTo>
                  <a:lnTo>
                    <a:pt x="114" y="258"/>
                  </a:lnTo>
                  <a:lnTo>
                    <a:pt x="90" y="250"/>
                  </a:lnTo>
                  <a:lnTo>
                    <a:pt x="90" y="154"/>
                  </a:lnTo>
                  <a:lnTo>
                    <a:pt x="248" y="72"/>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104" name="Freeform 58"/>
            <p:cNvSpPr>
              <a:spLocks/>
            </p:cNvSpPr>
            <p:nvPr/>
          </p:nvSpPr>
          <p:spPr bwMode="auto">
            <a:xfrm>
              <a:off x="2197806" y="2002288"/>
              <a:ext cx="342293" cy="400638"/>
            </a:xfrm>
            <a:custGeom>
              <a:avLst/>
              <a:gdLst>
                <a:gd name="T0" fmla="*/ 477 w 545"/>
                <a:gd name="T1" fmla="*/ 68 h 638"/>
                <a:gd name="T2" fmla="*/ 545 w 545"/>
                <a:gd name="T3" fmla="*/ 253 h 638"/>
                <a:gd name="T4" fmla="*/ 506 w 545"/>
                <a:gd name="T5" fmla="*/ 274 h 638"/>
                <a:gd name="T6" fmla="*/ 518 w 545"/>
                <a:gd name="T7" fmla="*/ 317 h 638"/>
                <a:gd name="T8" fmla="*/ 527 w 545"/>
                <a:gd name="T9" fmla="*/ 367 h 638"/>
                <a:gd name="T10" fmla="*/ 521 w 545"/>
                <a:gd name="T11" fmla="*/ 395 h 638"/>
                <a:gd name="T12" fmla="*/ 468 w 545"/>
                <a:gd name="T13" fmla="*/ 469 h 638"/>
                <a:gd name="T14" fmla="*/ 411 w 545"/>
                <a:gd name="T15" fmla="*/ 533 h 638"/>
                <a:gd name="T16" fmla="*/ 412 w 545"/>
                <a:gd name="T17" fmla="*/ 555 h 638"/>
                <a:gd name="T18" fmla="*/ 436 w 545"/>
                <a:gd name="T19" fmla="*/ 571 h 638"/>
                <a:gd name="T20" fmla="*/ 414 w 545"/>
                <a:gd name="T21" fmla="*/ 605 h 638"/>
                <a:gd name="T22" fmla="*/ 401 w 545"/>
                <a:gd name="T23" fmla="*/ 638 h 638"/>
                <a:gd name="T24" fmla="*/ 315 w 545"/>
                <a:gd name="T25" fmla="*/ 570 h 638"/>
                <a:gd name="T26" fmla="*/ 194 w 545"/>
                <a:gd name="T27" fmla="*/ 470 h 638"/>
                <a:gd name="T28" fmla="*/ 50 w 545"/>
                <a:gd name="T29" fmla="*/ 422 h 638"/>
                <a:gd name="T30" fmla="*/ 24 w 545"/>
                <a:gd name="T31" fmla="*/ 278 h 638"/>
                <a:gd name="T32" fmla="*/ 40 w 545"/>
                <a:gd name="T33" fmla="*/ 125 h 638"/>
                <a:gd name="T34" fmla="*/ 0 w 545"/>
                <a:gd name="T35" fmla="*/ 95 h 638"/>
                <a:gd name="T36" fmla="*/ 73 w 545"/>
                <a:gd name="T37" fmla="*/ 0 h 638"/>
                <a:gd name="T38" fmla="*/ 103 w 545"/>
                <a:gd name="T39" fmla="*/ 29 h 638"/>
                <a:gd name="T40" fmla="*/ 125 w 545"/>
                <a:gd name="T41" fmla="*/ 29 h 638"/>
                <a:gd name="T42" fmla="*/ 161 w 545"/>
                <a:gd name="T43" fmla="*/ 43 h 638"/>
                <a:gd name="T44" fmla="*/ 216 w 545"/>
                <a:gd name="T45" fmla="*/ 47 h 638"/>
                <a:gd name="T46" fmla="*/ 251 w 545"/>
                <a:gd name="T47" fmla="*/ 72 h 638"/>
                <a:gd name="T48" fmla="*/ 292 w 545"/>
                <a:gd name="T49" fmla="*/ 87 h 638"/>
                <a:gd name="T50" fmla="*/ 333 w 545"/>
                <a:gd name="T51" fmla="*/ 84 h 638"/>
                <a:gd name="T52" fmla="*/ 389 w 545"/>
                <a:gd name="T53" fmla="*/ 72 h 638"/>
                <a:gd name="T54" fmla="*/ 434 w 545"/>
                <a:gd name="T55" fmla="*/ 72 h 638"/>
                <a:gd name="T56" fmla="*/ 477 w 545"/>
                <a:gd name="T57" fmla="*/ 6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5" h="638">
                  <a:moveTo>
                    <a:pt x="477" y="68"/>
                  </a:moveTo>
                  <a:lnTo>
                    <a:pt x="545" y="253"/>
                  </a:lnTo>
                  <a:lnTo>
                    <a:pt x="506" y="274"/>
                  </a:lnTo>
                  <a:lnTo>
                    <a:pt x="518" y="317"/>
                  </a:lnTo>
                  <a:lnTo>
                    <a:pt x="527" y="367"/>
                  </a:lnTo>
                  <a:lnTo>
                    <a:pt x="521" y="395"/>
                  </a:lnTo>
                  <a:lnTo>
                    <a:pt x="468" y="469"/>
                  </a:lnTo>
                  <a:lnTo>
                    <a:pt x="411" y="533"/>
                  </a:lnTo>
                  <a:lnTo>
                    <a:pt x="412" y="555"/>
                  </a:lnTo>
                  <a:lnTo>
                    <a:pt x="436" y="571"/>
                  </a:lnTo>
                  <a:lnTo>
                    <a:pt x="414" y="605"/>
                  </a:lnTo>
                  <a:lnTo>
                    <a:pt x="401" y="638"/>
                  </a:lnTo>
                  <a:lnTo>
                    <a:pt x="315" y="570"/>
                  </a:lnTo>
                  <a:lnTo>
                    <a:pt x="194" y="470"/>
                  </a:lnTo>
                  <a:lnTo>
                    <a:pt x="50" y="422"/>
                  </a:lnTo>
                  <a:lnTo>
                    <a:pt x="24" y="278"/>
                  </a:lnTo>
                  <a:lnTo>
                    <a:pt x="40" y="125"/>
                  </a:lnTo>
                  <a:lnTo>
                    <a:pt x="0" y="95"/>
                  </a:lnTo>
                  <a:lnTo>
                    <a:pt x="73" y="0"/>
                  </a:lnTo>
                  <a:lnTo>
                    <a:pt x="103" y="29"/>
                  </a:lnTo>
                  <a:lnTo>
                    <a:pt x="125" y="29"/>
                  </a:lnTo>
                  <a:lnTo>
                    <a:pt x="161" y="43"/>
                  </a:lnTo>
                  <a:lnTo>
                    <a:pt x="216" y="47"/>
                  </a:lnTo>
                  <a:lnTo>
                    <a:pt x="251" y="72"/>
                  </a:lnTo>
                  <a:lnTo>
                    <a:pt x="292" y="87"/>
                  </a:lnTo>
                  <a:lnTo>
                    <a:pt x="333" y="84"/>
                  </a:lnTo>
                  <a:lnTo>
                    <a:pt x="389" y="72"/>
                  </a:lnTo>
                  <a:lnTo>
                    <a:pt x="434" y="72"/>
                  </a:lnTo>
                  <a:lnTo>
                    <a:pt x="477" y="68"/>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105" name="Freeform 59"/>
            <p:cNvSpPr>
              <a:spLocks/>
            </p:cNvSpPr>
            <p:nvPr/>
          </p:nvSpPr>
          <p:spPr bwMode="auto">
            <a:xfrm>
              <a:off x="1938864" y="2061745"/>
              <a:ext cx="531221" cy="492880"/>
            </a:xfrm>
            <a:custGeom>
              <a:avLst/>
              <a:gdLst>
                <a:gd name="T0" fmla="*/ 602 w 846"/>
                <a:gd name="T1" fmla="*/ 372 h 785"/>
                <a:gd name="T2" fmla="*/ 726 w 846"/>
                <a:gd name="T3" fmla="*/ 473 h 785"/>
                <a:gd name="T4" fmla="*/ 813 w 846"/>
                <a:gd name="T5" fmla="*/ 543 h 785"/>
                <a:gd name="T6" fmla="*/ 846 w 846"/>
                <a:gd name="T7" fmla="*/ 607 h 785"/>
                <a:gd name="T8" fmla="*/ 834 w 846"/>
                <a:gd name="T9" fmla="*/ 642 h 785"/>
                <a:gd name="T10" fmla="*/ 820 w 846"/>
                <a:gd name="T11" fmla="*/ 670 h 785"/>
                <a:gd name="T12" fmla="*/ 793 w 846"/>
                <a:gd name="T13" fmla="*/ 659 h 785"/>
                <a:gd name="T14" fmla="*/ 711 w 846"/>
                <a:gd name="T15" fmla="*/ 632 h 785"/>
                <a:gd name="T16" fmla="*/ 584 w 846"/>
                <a:gd name="T17" fmla="*/ 668 h 785"/>
                <a:gd name="T18" fmla="*/ 442 w 846"/>
                <a:gd name="T19" fmla="*/ 679 h 785"/>
                <a:gd name="T20" fmla="*/ 369 w 846"/>
                <a:gd name="T21" fmla="*/ 708 h 785"/>
                <a:gd name="T22" fmla="*/ 218 w 846"/>
                <a:gd name="T23" fmla="*/ 785 h 785"/>
                <a:gd name="T24" fmla="*/ 189 w 846"/>
                <a:gd name="T25" fmla="*/ 765 h 785"/>
                <a:gd name="T26" fmla="*/ 90 w 846"/>
                <a:gd name="T27" fmla="*/ 670 h 785"/>
                <a:gd name="T28" fmla="*/ 48 w 846"/>
                <a:gd name="T29" fmla="*/ 705 h 785"/>
                <a:gd name="T30" fmla="*/ 24 w 846"/>
                <a:gd name="T31" fmla="*/ 656 h 785"/>
                <a:gd name="T32" fmla="*/ 0 w 846"/>
                <a:gd name="T33" fmla="*/ 626 h 785"/>
                <a:gd name="T34" fmla="*/ 37 w 846"/>
                <a:gd name="T35" fmla="*/ 582 h 785"/>
                <a:gd name="T36" fmla="*/ 45 w 846"/>
                <a:gd name="T37" fmla="*/ 549 h 785"/>
                <a:gd name="T38" fmla="*/ 57 w 846"/>
                <a:gd name="T39" fmla="*/ 578 h 785"/>
                <a:gd name="T40" fmla="*/ 79 w 846"/>
                <a:gd name="T41" fmla="*/ 570 h 785"/>
                <a:gd name="T42" fmla="*/ 62 w 846"/>
                <a:gd name="T43" fmla="*/ 536 h 785"/>
                <a:gd name="T44" fmla="*/ 62 w 846"/>
                <a:gd name="T45" fmla="*/ 489 h 785"/>
                <a:gd name="T46" fmla="*/ 96 w 846"/>
                <a:gd name="T47" fmla="*/ 468 h 785"/>
                <a:gd name="T48" fmla="*/ 118 w 846"/>
                <a:gd name="T49" fmla="*/ 438 h 785"/>
                <a:gd name="T50" fmla="*/ 127 w 846"/>
                <a:gd name="T51" fmla="*/ 374 h 785"/>
                <a:gd name="T52" fmla="*/ 102 w 846"/>
                <a:gd name="T53" fmla="*/ 363 h 785"/>
                <a:gd name="T54" fmla="*/ 96 w 846"/>
                <a:gd name="T55" fmla="*/ 337 h 785"/>
                <a:gd name="T56" fmla="*/ 114 w 846"/>
                <a:gd name="T57" fmla="*/ 318 h 785"/>
                <a:gd name="T58" fmla="*/ 192 w 846"/>
                <a:gd name="T59" fmla="*/ 319 h 785"/>
                <a:gd name="T60" fmla="*/ 244 w 846"/>
                <a:gd name="T61" fmla="*/ 344 h 785"/>
                <a:gd name="T62" fmla="*/ 291 w 846"/>
                <a:gd name="T63" fmla="*/ 266 h 785"/>
                <a:gd name="T64" fmla="*/ 258 w 846"/>
                <a:gd name="T65" fmla="*/ 244 h 785"/>
                <a:gd name="T66" fmla="*/ 266 w 846"/>
                <a:gd name="T67" fmla="*/ 156 h 785"/>
                <a:gd name="T68" fmla="*/ 344 w 846"/>
                <a:gd name="T69" fmla="*/ 44 h 785"/>
                <a:gd name="T70" fmla="*/ 348 w 846"/>
                <a:gd name="T71" fmla="*/ 25 h 785"/>
                <a:gd name="T72" fmla="*/ 412 w 846"/>
                <a:gd name="T73" fmla="*/ 0 h 785"/>
                <a:gd name="T74" fmla="*/ 450 w 846"/>
                <a:gd name="T75" fmla="*/ 27 h 785"/>
                <a:gd name="T76" fmla="*/ 436 w 846"/>
                <a:gd name="T77" fmla="*/ 190 h 785"/>
                <a:gd name="T78" fmla="*/ 462 w 846"/>
                <a:gd name="T79" fmla="*/ 327 h 785"/>
                <a:gd name="T80" fmla="*/ 602 w 846"/>
                <a:gd name="T81" fmla="*/ 372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46" h="785">
                  <a:moveTo>
                    <a:pt x="602" y="372"/>
                  </a:moveTo>
                  <a:lnTo>
                    <a:pt x="726" y="473"/>
                  </a:lnTo>
                  <a:lnTo>
                    <a:pt x="813" y="543"/>
                  </a:lnTo>
                  <a:lnTo>
                    <a:pt x="846" y="607"/>
                  </a:lnTo>
                  <a:lnTo>
                    <a:pt x="834" y="642"/>
                  </a:lnTo>
                  <a:lnTo>
                    <a:pt x="820" y="670"/>
                  </a:lnTo>
                  <a:lnTo>
                    <a:pt x="793" y="659"/>
                  </a:lnTo>
                  <a:lnTo>
                    <a:pt x="711" y="632"/>
                  </a:lnTo>
                  <a:lnTo>
                    <a:pt x="584" y="668"/>
                  </a:lnTo>
                  <a:lnTo>
                    <a:pt x="442" y="679"/>
                  </a:lnTo>
                  <a:lnTo>
                    <a:pt x="369" y="708"/>
                  </a:lnTo>
                  <a:lnTo>
                    <a:pt x="218" y="785"/>
                  </a:lnTo>
                  <a:lnTo>
                    <a:pt x="189" y="765"/>
                  </a:lnTo>
                  <a:lnTo>
                    <a:pt x="90" y="670"/>
                  </a:lnTo>
                  <a:lnTo>
                    <a:pt x="48" y="705"/>
                  </a:lnTo>
                  <a:lnTo>
                    <a:pt x="24" y="656"/>
                  </a:lnTo>
                  <a:lnTo>
                    <a:pt x="0" y="626"/>
                  </a:lnTo>
                  <a:lnTo>
                    <a:pt x="37" y="582"/>
                  </a:lnTo>
                  <a:lnTo>
                    <a:pt x="45" y="549"/>
                  </a:lnTo>
                  <a:lnTo>
                    <a:pt x="57" y="578"/>
                  </a:lnTo>
                  <a:lnTo>
                    <a:pt x="79" y="570"/>
                  </a:lnTo>
                  <a:lnTo>
                    <a:pt x="62" y="536"/>
                  </a:lnTo>
                  <a:lnTo>
                    <a:pt x="62" y="489"/>
                  </a:lnTo>
                  <a:lnTo>
                    <a:pt x="96" y="468"/>
                  </a:lnTo>
                  <a:lnTo>
                    <a:pt x="118" y="438"/>
                  </a:lnTo>
                  <a:lnTo>
                    <a:pt x="127" y="374"/>
                  </a:lnTo>
                  <a:lnTo>
                    <a:pt x="102" y="363"/>
                  </a:lnTo>
                  <a:lnTo>
                    <a:pt x="96" y="337"/>
                  </a:lnTo>
                  <a:lnTo>
                    <a:pt x="114" y="318"/>
                  </a:lnTo>
                  <a:lnTo>
                    <a:pt x="192" y="319"/>
                  </a:lnTo>
                  <a:lnTo>
                    <a:pt x="244" y="344"/>
                  </a:lnTo>
                  <a:lnTo>
                    <a:pt x="291" y="266"/>
                  </a:lnTo>
                  <a:lnTo>
                    <a:pt x="258" y="244"/>
                  </a:lnTo>
                  <a:lnTo>
                    <a:pt x="266" y="156"/>
                  </a:lnTo>
                  <a:lnTo>
                    <a:pt x="344" y="44"/>
                  </a:lnTo>
                  <a:lnTo>
                    <a:pt x="348" y="25"/>
                  </a:lnTo>
                  <a:lnTo>
                    <a:pt x="412" y="0"/>
                  </a:lnTo>
                  <a:lnTo>
                    <a:pt x="450" y="27"/>
                  </a:lnTo>
                  <a:lnTo>
                    <a:pt x="436" y="190"/>
                  </a:lnTo>
                  <a:lnTo>
                    <a:pt x="462" y="327"/>
                  </a:lnTo>
                  <a:lnTo>
                    <a:pt x="602" y="372"/>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grpSp>
          <p:nvGrpSpPr>
            <p:cNvPr id="106" name="105 Grupo"/>
            <p:cNvGrpSpPr/>
            <p:nvPr/>
          </p:nvGrpSpPr>
          <p:grpSpPr>
            <a:xfrm>
              <a:off x="789182" y="3130855"/>
              <a:ext cx="1299157" cy="729040"/>
              <a:chOff x="778452" y="5174370"/>
              <a:chExt cx="1939396" cy="1088319"/>
            </a:xfrm>
            <a:gradFill>
              <a:gsLst>
                <a:gs pos="0">
                  <a:srgbClr val="92D050"/>
                </a:gs>
                <a:gs pos="100000">
                  <a:srgbClr val="92D050">
                    <a:lumMod val="78000"/>
                  </a:srgbClr>
                </a:gs>
              </a:gsLst>
              <a:lin ang="5400000" scaled="0"/>
            </a:gradFill>
            <a:effectLst>
              <a:outerShdw blurRad="50800" dist="25400" dir="2700000" algn="tl" rotWithShape="0">
                <a:schemeClr val="tx1">
                  <a:alpha val="40000"/>
                </a:schemeClr>
              </a:outerShdw>
            </a:effectLst>
          </p:grpSpPr>
          <p:sp>
            <p:nvSpPr>
              <p:cNvPr id="115" name="Freeform 71"/>
              <p:cNvSpPr>
                <a:spLocks/>
              </p:cNvSpPr>
              <p:nvPr/>
            </p:nvSpPr>
            <p:spPr bwMode="auto">
              <a:xfrm>
                <a:off x="778452" y="5364328"/>
                <a:ext cx="491070" cy="554113"/>
              </a:xfrm>
              <a:custGeom>
                <a:avLst/>
                <a:gdLst>
                  <a:gd name="T0" fmla="*/ 187 w 524"/>
                  <a:gd name="T1" fmla="*/ 10 h 591"/>
                  <a:gd name="T2" fmla="*/ 216 w 524"/>
                  <a:gd name="T3" fmla="*/ 2 h 591"/>
                  <a:gd name="T4" fmla="*/ 235 w 524"/>
                  <a:gd name="T5" fmla="*/ 27 h 591"/>
                  <a:gd name="T6" fmla="*/ 285 w 524"/>
                  <a:gd name="T7" fmla="*/ 0 h 591"/>
                  <a:gd name="T8" fmla="*/ 321 w 524"/>
                  <a:gd name="T9" fmla="*/ 56 h 591"/>
                  <a:gd name="T10" fmla="*/ 424 w 524"/>
                  <a:gd name="T11" fmla="*/ 93 h 591"/>
                  <a:gd name="T12" fmla="*/ 524 w 524"/>
                  <a:gd name="T13" fmla="*/ 140 h 591"/>
                  <a:gd name="T14" fmla="*/ 513 w 524"/>
                  <a:gd name="T15" fmla="*/ 176 h 591"/>
                  <a:gd name="T16" fmla="*/ 462 w 524"/>
                  <a:gd name="T17" fmla="*/ 174 h 591"/>
                  <a:gd name="T18" fmla="*/ 449 w 524"/>
                  <a:gd name="T19" fmla="*/ 211 h 591"/>
                  <a:gd name="T20" fmla="*/ 495 w 524"/>
                  <a:gd name="T21" fmla="*/ 260 h 591"/>
                  <a:gd name="T22" fmla="*/ 488 w 524"/>
                  <a:gd name="T23" fmla="*/ 406 h 591"/>
                  <a:gd name="T24" fmla="*/ 433 w 524"/>
                  <a:gd name="T25" fmla="*/ 490 h 591"/>
                  <a:gd name="T26" fmla="*/ 405 w 524"/>
                  <a:gd name="T27" fmla="*/ 560 h 591"/>
                  <a:gd name="T28" fmla="*/ 398 w 524"/>
                  <a:gd name="T29" fmla="*/ 591 h 591"/>
                  <a:gd name="T30" fmla="*/ 373 w 524"/>
                  <a:gd name="T31" fmla="*/ 540 h 591"/>
                  <a:gd name="T32" fmla="*/ 348 w 524"/>
                  <a:gd name="T33" fmla="*/ 520 h 591"/>
                  <a:gd name="T34" fmla="*/ 318 w 524"/>
                  <a:gd name="T35" fmla="*/ 503 h 591"/>
                  <a:gd name="T36" fmla="*/ 252 w 524"/>
                  <a:gd name="T37" fmla="*/ 463 h 591"/>
                  <a:gd name="T38" fmla="*/ 210 w 524"/>
                  <a:gd name="T39" fmla="*/ 435 h 591"/>
                  <a:gd name="T40" fmla="*/ 188 w 524"/>
                  <a:gd name="T41" fmla="*/ 438 h 591"/>
                  <a:gd name="T42" fmla="*/ 147 w 524"/>
                  <a:gd name="T43" fmla="*/ 406 h 591"/>
                  <a:gd name="T44" fmla="*/ 47 w 524"/>
                  <a:gd name="T45" fmla="*/ 406 h 591"/>
                  <a:gd name="T46" fmla="*/ 35 w 524"/>
                  <a:gd name="T47" fmla="*/ 419 h 591"/>
                  <a:gd name="T48" fmla="*/ 25 w 524"/>
                  <a:gd name="T49" fmla="*/ 394 h 591"/>
                  <a:gd name="T50" fmla="*/ 29 w 524"/>
                  <a:gd name="T51" fmla="*/ 352 h 591"/>
                  <a:gd name="T52" fmla="*/ 29 w 524"/>
                  <a:gd name="T53" fmla="*/ 306 h 591"/>
                  <a:gd name="T54" fmla="*/ 13 w 524"/>
                  <a:gd name="T55" fmla="*/ 263 h 591"/>
                  <a:gd name="T56" fmla="*/ 0 w 524"/>
                  <a:gd name="T57" fmla="*/ 241 h 591"/>
                  <a:gd name="T58" fmla="*/ 50 w 524"/>
                  <a:gd name="T59" fmla="*/ 197 h 591"/>
                  <a:gd name="T60" fmla="*/ 116 w 524"/>
                  <a:gd name="T61" fmla="*/ 115 h 591"/>
                  <a:gd name="T62" fmla="*/ 122 w 524"/>
                  <a:gd name="T63" fmla="*/ 86 h 591"/>
                  <a:gd name="T64" fmla="*/ 163 w 524"/>
                  <a:gd name="T65" fmla="*/ 45 h 591"/>
                  <a:gd name="T66" fmla="*/ 192 w 524"/>
                  <a:gd name="T67" fmla="*/ 45 h 591"/>
                  <a:gd name="T68" fmla="*/ 187 w 524"/>
                  <a:gd name="T69" fmla="*/ 1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24" h="591">
                    <a:moveTo>
                      <a:pt x="187" y="10"/>
                    </a:moveTo>
                    <a:lnTo>
                      <a:pt x="216" y="2"/>
                    </a:lnTo>
                    <a:lnTo>
                      <a:pt x="235" y="27"/>
                    </a:lnTo>
                    <a:lnTo>
                      <a:pt x="285" y="0"/>
                    </a:lnTo>
                    <a:lnTo>
                      <a:pt x="321" y="56"/>
                    </a:lnTo>
                    <a:lnTo>
                      <a:pt x="424" y="93"/>
                    </a:lnTo>
                    <a:lnTo>
                      <a:pt x="524" y="140"/>
                    </a:lnTo>
                    <a:lnTo>
                      <a:pt x="513" y="176"/>
                    </a:lnTo>
                    <a:lnTo>
                      <a:pt x="462" y="174"/>
                    </a:lnTo>
                    <a:lnTo>
                      <a:pt x="449" y="211"/>
                    </a:lnTo>
                    <a:lnTo>
                      <a:pt x="495" y="260"/>
                    </a:lnTo>
                    <a:lnTo>
                      <a:pt x="488" y="406"/>
                    </a:lnTo>
                    <a:lnTo>
                      <a:pt x="433" y="490"/>
                    </a:lnTo>
                    <a:lnTo>
                      <a:pt x="405" y="560"/>
                    </a:lnTo>
                    <a:lnTo>
                      <a:pt x="398" y="591"/>
                    </a:lnTo>
                    <a:lnTo>
                      <a:pt x="373" y="540"/>
                    </a:lnTo>
                    <a:lnTo>
                      <a:pt x="348" y="520"/>
                    </a:lnTo>
                    <a:lnTo>
                      <a:pt x="318" y="503"/>
                    </a:lnTo>
                    <a:lnTo>
                      <a:pt x="252" y="463"/>
                    </a:lnTo>
                    <a:lnTo>
                      <a:pt x="210" y="435"/>
                    </a:lnTo>
                    <a:lnTo>
                      <a:pt x="188" y="438"/>
                    </a:lnTo>
                    <a:lnTo>
                      <a:pt x="147" y="406"/>
                    </a:lnTo>
                    <a:lnTo>
                      <a:pt x="47" y="406"/>
                    </a:lnTo>
                    <a:lnTo>
                      <a:pt x="35" y="419"/>
                    </a:lnTo>
                    <a:lnTo>
                      <a:pt x="25" y="394"/>
                    </a:lnTo>
                    <a:lnTo>
                      <a:pt x="29" y="352"/>
                    </a:lnTo>
                    <a:lnTo>
                      <a:pt x="29" y="306"/>
                    </a:lnTo>
                    <a:lnTo>
                      <a:pt x="13" y="263"/>
                    </a:lnTo>
                    <a:lnTo>
                      <a:pt x="0" y="241"/>
                    </a:lnTo>
                    <a:lnTo>
                      <a:pt x="50" y="197"/>
                    </a:lnTo>
                    <a:lnTo>
                      <a:pt x="116" y="115"/>
                    </a:lnTo>
                    <a:lnTo>
                      <a:pt x="122" y="86"/>
                    </a:lnTo>
                    <a:lnTo>
                      <a:pt x="163" y="45"/>
                    </a:lnTo>
                    <a:lnTo>
                      <a:pt x="192" y="45"/>
                    </a:lnTo>
                    <a:lnTo>
                      <a:pt x="187" y="10"/>
                    </a:lnTo>
                    <a:close/>
                  </a:path>
                </a:pathLst>
              </a:custGeom>
              <a:grpFill/>
              <a:ln w="12700">
                <a:solidFill>
                  <a:srgbClr val="92D050"/>
                </a:solidFill>
                <a:headEnd/>
                <a:tailEnd/>
              </a:ln>
              <a:effectLst/>
            </p:spPr>
            <p:style>
              <a:lnRef idx="1">
                <a:schemeClr val="accent3"/>
              </a:lnRef>
              <a:fillRef idx="3">
                <a:schemeClr val="accent3"/>
              </a:fillRef>
              <a:effectRef idx="2">
                <a:schemeClr val="accent3"/>
              </a:effectRef>
              <a:fontRef idx="minor">
                <a:schemeClr val="lt1"/>
              </a:fontRef>
            </p:style>
            <p:txBody>
              <a:bodyPr/>
              <a:lstStyle/>
              <a:p>
                <a:endParaRPr lang="es-ES"/>
              </a:p>
            </p:txBody>
          </p:sp>
          <p:sp>
            <p:nvSpPr>
              <p:cNvPr id="116" name="Freeform 72"/>
              <p:cNvSpPr>
                <a:spLocks/>
              </p:cNvSpPr>
              <p:nvPr/>
            </p:nvSpPr>
            <p:spPr bwMode="auto">
              <a:xfrm>
                <a:off x="1140948" y="5871160"/>
                <a:ext cx="433833" cy="391529"/>
              </a:xfrm>
              <a:custGeom>
                <a:avLst/>
                <a:gdLst>
                  <a:gd name="T0" fmla="*/ 222 w 463"/>
                  <a:gd name="T1" fmla="*/ 14 h 417"/>
                  <a:gd name="T2" fmla="*/ 344 w 463"/>
                  <a:gd name="T3" fmla="*/ 0 h 417"/>
                  <a:gd name="T4" fmla="*/ 448 w 463"/>
                  <a:gd name="T5" fmla="*/ 8 h 417"/>
                  <a:gd name="T6" fmla="*/ 463 w 463"/>
                  <a:gd name="T7" fmla="*/ 41 h 417"/>
                  <a:gd name="T8" fmla="*/ 449 w 463"/>
                  <a:gd name="T9" fmla="*/ 152 h 417"/>
                  <a:gd name="T10" fmla="*/ 341 w 463"/>
                  <a:gd name="T11" fmla="*/ 229 h 417"/>
                  <a:gd name="T12" fmla="*/ 336 w 463"/>
                  <a:gd name="T13" fmla="*/ 253 h 417"/>
                  <a:gd name="T14" fmla="*/ 389 w 463"/>
                  <a:gd name="T15" fmla="*/ 250 h 417"/>
                  <a:gd name="T16" fmla="*/ 402 w 463"/>
                  <a:gd name="T17" fmla="*/ 313 h 417"/>
                  <a:gd name="T18" fmla="*/ 391 w 463"/>
                  <a:gd name="T19" fmla="*/ 352 h 417"/>
                  <a:gd name="T20" fmla="*/ 366 w 463"/>
                  <a:gd name="T21" fmla="*/ 388 h 417"/>
                  <a:gd name="T22" fmla="*/ 361 w 463"/>
                  <a:gd name="T23" fmla="*/ 361 h 417"/>
                  <a:gd name="T24" fmla="*/ 351 w 463"/>
                  <a:gd name="T25" fmla="*/ 361 h 417"/>
                  <a:gd name="T26" fmla="*/ 339 w 463"/>
                  <a:gd name="T27" fmla="*/ 374 h 417"/>
                  <a:gd name="T28" fmla="*/ 339 w 463"/>
                  <a:gd name="T29" fmla="*/ 392 h 417"/>
                  <a:gd name="T30" fmla="*/ 267 w 463"/>
                  <a:gd name="T31" fmla="*/ 417 h 417"/>
                  <a:gd name="T32" fmla="*/ 248 w 463"/>
                  <a:gd name="T33" fmla="*/ 396 h 417"/>
                  <a:gd name="T34" fmla="*/ 91 w 463"/>
                  <a:gd name="T35" fmla="*/ 308 h 417"/>
                  <a:gd name="T36" fmla="*/ 87 w 463"/>
                  <a:gd name="T37" fmla="*/ 273 h 417"/>
                  <a:gd name="T38" fmla="*/ 52 w 463"/>
                  <a:gd name="T39" fmla="*/ 231 h 417"/>
                  <a:gd name="T40" fmla="*/ 56 w 463"/>
                  <a:gd name="T41" fmla="*/ 207 h 417"/>
                  <a:gd name="T42" fmla="*/ 83 w 463"/>
                  <a:gd name="T43" fmla="*/ 219 h 417"/>
                  <a:gd name="T44" fmla="*/ 94 w 463"/>
                  <a:gd name="T45" fmla="*/ 207 h 417"/>
                  <a:gd name="T46" fmla="*/ 87 w 463"/>
                  <a:gd name="T47" fmla="*/ 185 h 417"/>
                  <a:gd name="T48" fmla="*/ 74 w 463"/>
                  <a:gd name="T49" fmla="*/ 160 h 417"/>
                  <a:gd name="T50" fmla="*/ 52 w 463"/>
                  <a:gd name="T51" fmla="*/ 148 h 417"/>
                  <a:gd name="T52" fmla="*/ 40 w 463"/>
                  <a:gd name="T53" fmla="*/ 157 h 417"/>
                  <a:gd name="T54" fmla="*/ 0 w 463"/>
                  <a:gd name="T55" fmla="*/ 100 h 417"/>
                  <a:gd name="T56" fmla="*/ 15 w 463"/>
                  <a:gd name="T57" fmla="*/ 82 h 417"/>
                  <a:gd name="T58" fmla="*/ 11 w 463"/>
                  <a:gd name="T59" fmla="*/ 50 h 417"/>
                  <a:gd name="T60" fmla="*/ 19 w 463"/>
                  <a:gd name="T61" fmla="*/ 17 h 417"/>
                  <a:gd name="T62" fmla="*/ 158 w 463"/>
                  <a:gd name="T63" fmla="*/ 8 h 417"/>
                  <a:gd name="T64" fmla="*/ 222 w 463"/>
                  <a:gd name="T65" fmla="*/ 14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3" h="417">
                    <a:moveTo>
                      <a:pt x="222" y="14"/>
                    </a:moveTo>
                    <a:lnTo>
                      <a:pt x="344" y="0"/>
                    </a:lnTo>
                    <a:lnTo>
                      <a:pt x="448" y="8"/>
                    </a:lnTo>
                    <a:lnTo>
                      <a:pt x="463" y="41"/>
                    </a:lnTo>
                    <a:lnTo>
                      <a:pt x="449" y="152"/>
                    </a:lnTo>
                    <a:lnTo>
                      <a:pt x="341" y="229"/>
                    </a:lnTo>
                    <a:lnTo>
                      <a:pt x="336" y="253"/>
                    </a:lnTo>
                    <a:lnTo>
                      <a:pt x="389" y="250"/>
                    </a:lnTo>
                    <a:lnTo>
                      <a:pt x="402" y="313"/>
                    </a:lnTo>
                    <a:lnTo>
                      <a:pt x="391" y="352"/>
                    </a:lnTo>
                    <a:lnTo>
                      <a:pt x="366" y="388"/>
                    </a:lnTo>
                    <a:lnTo>
                      <a:pt x="361" y="361"/>
                    </a:lnTo>
                    <a:lnTo>
                      <a:pt x="351" y="361"/>
                    </a:lnTo>
                    <a:lnTo>
                      <a:pt x="339" y="374"/>
                    </a:lnTo>
                    <a:lnTo>
                      <a:pt x="339" y="392"/>
                    </a:lnTo>
                    <a:lnTo>
                      <a:pt x="267" y="417"/>
                    </a:lnTo>
                    <a:lnTo>
                      <a:pt x="248" y="396"/>
                    </a:lnTo>
                    <a:lnTo>
                      <a:pt x="91" y="308"/>
                    </a:lnTo>
                    <a:lnTo>
                      <a:pt x="87" y="273"/>
                    </a:lnTo>
                    <a:lnTo>
                      <a:pt x="52" y="231"/>
                    </a:lnTo>
                    <a:lnTo>
                      <a:pt x="56" y="207"/>
                    </a:lnTo>
                    <a:lnTo>
                      <a:pt x="83" y="219"/>
                    </a:lnTo>
                    <a:lnTo>
                      <a:pt x="94" y="207"/>
                    </a:lnTo>
                    <a:lnTo>
                      <a:pt x="87" y="185"/>
                    </a:lnTo>
                    <a:lnTo>
                      <a:pt x="74" y="160"/>
                    </a:lnTo>
                    <a:lnTo>
                      <a:pt x="52" y="148"/>
                    </a:lnTo>
                    <a:lnTo>
                      <a:pt x="40" y="157"/>
                    </a:lnTo>
                    <a:lnTo>
                      <a:pt x="0" y="100"/>
                    </a:lnTo>
                    <a:lnTo>
                      <a:pt x="15" y="82"/>
                    </a:lnTo>
                    <a:lnTo>
                      <a:pt x="11" y="50"/>
                    </a:lnTo>
                    <a:lnTo>
                      <a:pt x="19" y="17"/>
                    </a:lnTo>
                    <a:lnTo>
                      <a:pt x="158" y="8"/>
                    </a:lnTo>
                    <a:lnTo>
                      <a:pt x="222" y="14"/>
                    </a:lnTo>
                    <a:close/>
                  </a:path>
                </a:pathLst>
              </a:custGeom>
              <a:grpFill/>
              <a:ln w="12700">
                <a:solidFill>
                  <a:srgbClr val="92D050"/>
                </a:solidFill>
                <a:headEnd/>
                <a:tailEnd/>
              </a:ln>
              <a:effectLst/>
            </p:spPr>
            <p:style>
              <a:lnRef idx="1">
                <a:schemeClr val="accent3"/>
              </a:lnRef>
              <a:fillRef idx="3">
                <a:schemeClr val="accent3"/>
              </a:fillRef>
              <a:effectRef idx="2">
                <a:schemeClr val="accent3"/>
              </a:effectRef>
              <a:fontRef idx="minor">
                <a:schemeClr val="lt1"/>
              </a:fontRef>
            </p:style>
            <p:txBody>
              <a:bodyPr/>
              <a:lstStyle/>
              <a:p>
                <a:endParaRPr lang="es-ES"/>
              </a:p>
            </p:txBody>
          </p:sp>
          <p:sp>
            <p:nvSpPr>
              <p:cNvPr id="117" name="Freeform 73"/>
              <p:cNvSpPr>
                <a:spLocks/>
              </p:cNvSpPr>
              <p:nvPr/>
            </p:nvSpPr>
            <p:spPr bwMode="auto">
              <a:xfrm>
                <a:off x="1157538" y="5373453"/>
                <a:ext cx="564067" cy="540841"/>
              </a:xfrm>
              <a:custGeom>
                <a:avLst/>
                <a:gdLst>
                  <a:gd name="T0" fmla="*/ 90 w 601"/>
                  <a:gd name="T1" fmla="*/ 255 h 577"/>
                  <a:gd name="T2" fmla="*/ 44 w 601"/>
                  <a:gd name="T3" fmla="*/ 205 h 577"/>
                  <a:gd name="T4" fmla="*/ 57 w 601"/>
                  <a:gd name="T5" fmla="*/ 165 h 577"/>
                  <a:gd name="T6" fmla="*/ 109 w 601"/>
                  <a:gd name="T7" fmla="*/ 165 h 577"/>
                  <a:gd name="T8" fmla="*/ 119 w 601"/>
                  <a:gd name="T9" fmla="*/ 131 h 577"/>
                  <a:gd name="T10" fmla="*/ 142 w 601"/>
                  <a:gd name="T11" fmla="*/ 125 h 577"/>
                  <a:gd name="T12" fmla="*/ 151 w 601"/>
                  <a:gd name="T13" fmla="*/ 102 h 577"/>
                  <a:gd name="T14" fmla="*/ 182 w 601"/>
                  <a:gd name="T15" fmla="*/ 112 h 577"/>
                  <a:gd name="T16" fmla="*/ 195 w 601"/>
                  <a:gd name="T17" fmla="*/ 90 h 577"/>
                  <a:gd name="T18" fmla="*/ 185 w 601"/>
                  <a:gd name="T19" fmla="*/ 57 h 577"/>
                  <a:gd name="T20" fmla="*/ 232 w 601"/>
                  <a:gd name="T21" fmla="*/ 3 h 577"/>
                  <a:gd name="T22" fmla="*/ 252 w 601"/>
                  <a:gd name="T23" fmla="*/ 0 h 577"/>
                  <a:gd name="T24" fmla="*/ 293 w 601"/>
                  <a:gd name="T25" fmla="*/ 36 h 577"/>
                  <a:gd name="T26" fmla="*/ 364 w 601"/>
                  <a:gd name="T27" fmla="*/ 79 h 577"/>
                  <a:gd name="T28" fmla="*/ 383 w 601"/>
                  <a:gd name="T29" fmla="*/ 132 h 577"/>
                  <a:gd name="T30" fmla="*/ 407 w 601"/>
                  <a:gd name="T31" fmla="*/ 245 h 577"/>
                  <a:gd name="T32" fmla="*/ 469 w 601"/>
                  <a:gd name="T33" fmla="*/ 242 h 577"/>
                  <a:gd name="T34" fmla="*/ 548 w 601"/>
                  <a:gd name="T35" fmla="*/ 276 h 577"/>
                  <a:gd name="T36" fmla="*/ 575 w 601"/>
                  <a:gd name="T37" fmla="*/ 317 h 577"/>
                  <a:gd name="T38" fmla="*/ 594 w 601"/>
                  <a:gd name="T39" fmla="*/ 422 h 577"/>
                  <a:gd name="T40" fmla="*/ 601 w 601"/>
                  <a:gd name="T41" fmla="*/ 465 h 577"/>
                  <a:gd name="T42" fmla="*/ 565 w 601"/>
                  <a:gd name="T43" fmla="*/ 506 h 577"/>
                  <a:gd name="T44" fmla="*/ 498 w 601"/>
                  <a:gd name="T45" fmla="*/ 537 h 577"/>
                  <a:gd name="T46" fmla="*/ 445 w 601"/>
                  <a:gd name="T47" fmla="*/ 577 h 577"/>
                  <a:gd name="T48" fmla="*/ 430 w 601"/>
                  <a:gd name="T49" fmla="*/ 540 h 577"/>
                  <a:gd name="T50" fmla="*/ 329 w 601"/>
                  <a:gd name="T51" fmla="*/ 531 h 577"/>
                  <a:gd name="T52" fmla="*/ 203 w 601"/>
                  <a:gd name="T53" fmla="*/ 546 h 577"/>
                  <a:gd name="T54" fmla="*/ 139 w 601"/>
                  <a:gd name="T55" fmla="*/ 540 h 577"/>
                  <a:gd name="T56" fmla="*/ 0 w 601"/>
                  <a:gd name="T57" fmla="*/ 549 h 577"/>
                  <a:gd name="T58" fmla="*/ 29 w 601"/>
                  <a:gd name="T59" fmla="*/ 477 h 577"/>
                  <a:gd name="T60" fmla="*/ 83 w 601"/>
                  <a:gd name="T61" fmla="*/ 398 h 577"/>
                  <a:gd name="T62" fmla="*/ 90 w 601"/>
                  <a:gd name="T63" fmla="*/ 255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1" h="577">
                    <a:moveTo>
                      <a:pt x="90" y="255"/>
                    </a:moveTo>
                    <a:lnTo>
                      <a:pt x="44" y="205"/>
                    </a:lnTo>
                    <a:lnTo>
                      <a:pt x="57" y="165"/>
                    </a:lnTo>
                    <a:lnTo>
                      <a:pt x="109" y="165"/>
                    </a:lnTo>
                    <a:lnTo>
                      <a:pt x="119" y="131"/>
                    </a:lnTo>
                    <a:lnTo>
                      <a:pt x="142" y="125"/>
                    </a:lnTo>
                    <a:lnTo>
                      <a:pt x="151" y="102"/>
                    </a:lnTo>
                    <a:lnTo>
                      <a:pt x="182" y="112"/>
                    </a:lnTo>
                    <a:lnTo>
                      <a:pt x="195" y="90"/>
                    </a:lnTo>
                    <a:lnTo>
                      <a:pt x="185" y="57"/>
                    </a:lnTo>
                    <a:lnTo>
                      <a:pt x="232" y="3"/>
                    </a:lnTo>
                    <a:lnTo>
                      <a:pt x="252" y="0"/>
                    </a:lnTo>
                    <a:lnTo>
                      <a:pt x="293" y="36"/>
                    </a:lnTo>
                    <a:lnTo>
                      <a:pt x="364" y="79"/>
                    </a:lnTo>
                    <a:lnTo>
                      <a:pt x="383" y="132"/>
                    </a:lnTo>
                    <a:lnTo>
                      <a:pt x="407" y="245"/>
                    </a:lnTo>
                    <a:lnTo>
                      <a:pt x="469" y="242"/>
                    </a:lnTo>
                    <a:lnTo>
                      <a:pt x="548" y="276"/>
                    </a:lnTo>
                    <a:lnTo>
                      <a:pt x="575" y="317"/>
                    </a:lnTo>
                    <a:lnTo>
                      <a:pt x="594" y="422"/>
                    </a:lnTo>
                    <a:lnTo>
                      <a:pt x="601" y="465"/>
                    </a:lnTo>
                    <a:lnTo>
                      <a:pt x="565" y="506"/>
                    </a:lnTo>
                    <a:lnTo>
                      <a:pt x="498" y="537"/>
                    </a:lnTo>
                    <a:lnTo>
                      <a:pt x="445" y="577"/>
                    </a:lnTo>
                    <a:lnTo>
                      <a:pt x="430" y="540"/>
                    </a:lnTo>
                    <a:lnTo>
                      <a:pt x="329" y="531"/>
                    </a:lnTo>
                    <a:lnTo>
                      <a:pt x="203" y="546"/>
                    </a:lnTo>
                    <a:lnTo>
                      <a:pt x="139" y="540"/>
                    </a:lnTo>
                    <a:lnTo>
                      <a:pt x="0" y="549"/>
                    </a:lnTo>
                    <a:lnTo>
                      <a:pt x="29" y="477"/>
                    </a:lnTo>
                    <a:lnTo>
                      <a:pt x="83" y="398"/>
                    </a:lnTo>
                    <a:lnTo>
                      <a:pt x="90" y="255"/>
                    </a:lnTo>
                    <a:close/>
                  </a:path>
                </a:pathLst>
              </a:custGeom>
              <a:grpFill/>
              <a:ln w="12700">
                <a:solidFill>
                  <a:srgbClr val="92D050"/>
                </a:solidFill>
                <a:headEnd/>
                <a:tailEnd/>
              </a:ln>
              <a:effectLst/>
            </p:spPr>
            <p:style>
              <a:lnRef idx="1">
                <a:schemeClr val="accent3"/>
              </a:lnRef>
              <a:fillRef idx="3">
                <a:schemeClr val="accent3"/>
              </a:fillRef>
              <a:effectRef idx="2">
                <a:schemeClr val="accent3"/>
              </a:effectRef>
              <a:fontRef idx="minor">
                <a:schemeClr val="lt1"/>
              </a:fontRef>
            </p:style>
            <p:txBody>
              <a:bodyPr/>
              <a:lstStyle/>
              <a:p>
                <a:endParaRPr lang="es-ES"/>
              </a:p>
            </p:txBody>
          </p:sp>
          <p:sp>
            <p:nvSpPr>
              <p:cNvPr id="118" name="Freeform 74"/>
              <p:cNvSpPr>
                <a:spLocks/>
              </p:cNvSpPr>
              <p:nvPr/>
            </p:nvSpPr>
            <p:spPr bwMode="auto">
              <a:xfrm>
                <a:off x="1456162" y="5769129"/>
                <a:ext cx="582316" cy="396506"/>
              </a:xfrm>
              <a:custGeom>
                <a:avLst/>
                <a:gdLst>
                  <a:gd name="T0" fmla="*/ 485 w 621"/>
                  <a:gd name="T1" fmla="*/ 148 h 423"/>
                  <a:gd name="T2" fmla="*/ 621 w 621"/>
                  <a:gd name="T3" fmla="*/ 241 h 423"/>
                  <a:gd name="T4" fmla="*/ 558 w 621"/>
                  <a:gd name="T5" fmla="*/ 241 h 423"/>
                  <a:gd name="T6" fmla="*/ 520 w 621"/>
                  <a:gd name="T7" fmla="*/ 249 h 423"/>
                  <a:gd name="T8" fmla="*/ 486 w 621"/>
                  <a:gd name="T9" fmla="*/ 241 h 423"/>
                  <a:gd name="T10" fmla="*/ 389 w 621"/>
                  <a:gd name="T11" fmla="*/ 241 h 423"/>
                  <a:gd name="T12" fmla="*/ 382 w 621"/>
                  <a:gd name="T13" fmla="*/ 245 h 423"/>
                  <a:gd name="T14" fmla="*/ 306 w 621"/>
                  <a:gd name="T15" fmla="*/ 321 h 423"/>
                  <a:gd name="T16" fmla="*/ 254 w 621"/>
                  <a:gd name="T17" fmla="*/ 351 h 423"/>
                  <a:gd name="T18" fmla="*/ 222 w 621"/>
                  <a:gd name="T19" fmla="*/ 346 h 423"/>
                  <a:gd name="T20" fmla="*/ 193 w 621"/>
                  <a:gd name="T21" fmla="*/ 351 h 423"/>
                  <a:gd name="T22" fmla="*/ 150 w 621"/>
                  <a:gd name="T23" fmla="*/ 354 h 423"/>
                  <a:gd name="T24" fmla="*/ 125 w 621"/>
                  <a:gd name="T25" fmla="*/ 363 h 423"/>
                  <a:gd name="T26" fmla="*/ 84 w 621"/>
                  <a:gd name="T27" fmla="*/ 401 h 423"/>
                  <a:gd name="T28" fmla="*/ 66 w 621"/>
                  <a:gd name="T29" fmla="*/ 423 h 423"/>
                  <a:gd name="T30" fmla="*/ 53 w 621"/>
                  <a:gd name="T31" fmla="*/ 360 h 423"/>
                  <a:gd name="T32" fmla="*/ 0 w 621"/>
                  <a:gd name="T33" fmla="*/ 364 h 423"/>
                  <a:gd name="T34" fmla="*/ 4 w 621"/>
                  <a:gd name="T35" fmla="*/ 340 h 423"/>
                  <a:gd name="T36" fmla="*/ 113 w 621"/>
                  <a:gd name="T37" fmla="*/ 261 h 423"/>
                  <a:gd name="T38" fmla="*/ 127 w 621"/>
                  <a:gd name="T39" fmla="*/ 155 h 423"/>
                  <a:gd name="T40" fmla="*/ 178 w 621"/>
                  <a:gd name="T41" fmla="*/ 117 h 423"/>
                  <a:gd name="T42" fmla="*/ 247 w 621"/>
                  <a:gd name="T43" fmla="*/ 83 h 423"/>
                  <a:gd name="T44" fmla="*/ 283 w 621"/>
                  <a:gd name="T45" fmla="*/ 45 h 423"/>
                  <a:gd name="T46" fmla="*/ 277 w 621"/>
                  <a:gd name="T47" fmla="*/ 0 h 423"/>
                  <a:gd name="T48" fmla="*/ 376 w 621"/>
                  <a:gd name="T49" fmla="*/ 20 h 423"/>
                  <a:gd name="T50" fmla="*/ 456 w 621"/>
                  <a:gd name="T51" fmla="*/ 43 h 423"/>
                  <a:gd name="T52" fmla="*/ 456 w 621"/>
                  <a:gd name="T53" fmla="*/ 91 h 423"/>
                  <a:gd name="T54" fmla="*/ 485 w 621"/>
                  <a:gd name="T55" fmla="*/ 148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21" h="423">
                    <a:moveTo>
                      <a:pt x="485" y="148"/>
                    </a:moveTo>
                    <a:lnTo>
                      <a:pt x="621" y="241"/>
                    </a:lnTo>
                    <a:lnTo>
                      <a:pt x="558" y="241"/>
                    </a:lnTo>
                    <a:lnTo>
                      <a:pt x="520" y="249"/>
                    </a:lnTo>
                    <a:lnTo>
                      <a:pt x="486" y="241"/>
                    </a:lnTo>
                    <a:lnTo>
                      <a:pt x="389" y="241"/>
                    </a:lnTo>
                    <a:lnTo>
                      <a:pt x="382" y="245"/>
                    </a:lnTo>
                    <a:lnTo>
                      <a:pt x="306" y="321"/>
                    </a:lnTo>
                    <a:lnTo>
                      <a:pt x="254" y="351"/>
                    </a:lnTo>
                    <a:lnTo>
                      <a:pt x="222" y="346"/>
                    </a:lnTo>
                    <a:lnTo>
                      <a:pt x="193" y="351"/>
                    </a:lnTo>
                    <a:lnTo>
                      <a:pt x="150" y="354"/>
                    </a:lnTo>
                    <a:lnTo>
                      <a:pt x="125" y="363"/>
                    </a:lnTo>
                    <a:lnTo>
                      <a:pt x="84" y="401"/>
                    </a:lnTo>
                    <a:lnTo>
                      <a:pt x="66" y="423"/>
                    </a:lnTo>
                    <a:lnTo>
                      <a:pt x="53" y="360"/>
                    </a:lnTo>
                    <a:lnTo>
                      <a:pt x="0" y="364"/>
                    </a:lnTo>
                    <a:lnTo>
                      <a:pt x="4" y="340"/>
                    </a:lnTo>
                    <a:lnTo>
                      <a:pt x="113" y="261"/>
                    </a:lnTo>
                    <a:lnTo>
                      <a:pt x="127" y="155"/>
                    </a:lnTo>
                    <a:lnTo>
                      <a:pt x="178" y="117"/>
                    </a:lnTo>
                    <a:lnTo>
                      <a:pt x="247" y="83"/>
                    </a:lnTo>
                    <a:lnTo>
                      <a:pt x="283" y="45"/>
                    </a:lnTo>
                    <a:lnTo>
                      <a:pt x="277" y="0"/>
                    </a:lnTo>
                    <a:lnTo>
                      <a:pt x="376" y="20"/>
                    </a:lnTo>
                    <a:lnTo>
                      <a:pt x="456" y="43"/>
                    </a:lnTo>
                    <a:lnTo>
                      <a:pt x="456" y="91"/>
                    </a:lnTo>
                    <a:lnTo>
                      <a:pt x="485" y="148"/>
                    </a:lnTo>
                    <a:close/>
                  </a:path>
                </a:pathLst>
              </a:custGeom>
              <a:grpFill/>
              <a:ln w="12700">
                <a:solidFill>
                  <a:srgbClr val="92D050"/>
                </a:solidFill>
                <a:headEnd/>
                <a:tailEnd/>
              </a:ln>
              <a:effectLst/>
            </p:spPr>
            <p:style>
              <a:lnRef idx="1">
                <a:schemeClr val="accent3"/>
              </a:lnRef>
              <a:fillRef idx="3">
                <a:schemeClr val="accent3"/>
              </a:fillRef>
              <a:effectRef idx="2">
                <a:schemeClr val="accent3"/>
              </a:effectRef>
              <a:fontRef idx="minor">
                <a:schemeClr val="lt1"/>
              </a:fontRef>
            </p:style>
            <p:txBody>
              <a:bodyPr/>
              <a:lstStyle/>
              <a:p>
                <a:endParaRPr lang="es-ES"/>
              </a:p>
            </p:txBody>
          </p:sp>
          <p:sp>
            <p:nvSpPr>
              <p:cNvPr id="119" name="Freeform 75"/>
              <p:cNvSpPr>
                <a:spLocks/>
              </p:cNvSpPr>
              <p:nvPr/>
            </p:nvSpPr>
            <p:spPr bwMode="auto">
              <a:xfrm>
                <a:off x="1883360" y="5454745"/>
                <a:ext cx="657802" cy="559919"/>
              </a:xfrm>
              <a:custGeom>
                <a:avLst/>
                <a:gdLst>
                  <a:gd name="T0" fmla="*/ 204 w 702"/>
                  <a:gd name="T1" fmla="*/ 225 h 598"/>
                  <a:gd name="T2" fmla="*/ 367 w 702"/>
                  <a:gd name="T3" fmla="*/ 220 h 598"/>
                  <a:gd name="T4" fmla="*/ 410 w 702"/>
                  <a:gd name="T5" fmla="*/ 210 h 598"/>
                  <a:gd name="T6" fmla="*/ 446 w 702"/>
                  <a:gd name="T7" fmla="*/ 172 h 598"/>
                  <a:gd name="T8" fmla="*/ 456 w 702"/>
                  <a:gd name="T9" fmla="*/ 107 h 598"/>
                  <a:gd name="T10" fmla="*/ 575 w 702"/>
                  <a:gd name="T11" fmla="*/ 0 h 598"/>
                  <a:gd name="T12" fmla="*/ 577 w 702"/>
                  <a:gd name="T13" fmla="*/ 15 h 598"/>
                  <a:gd name="T14" fmla="*/ 589 w 702"/>
                  <a:gd name="T15" fmla="*/ 19 h 598"/>
                  <a:gd name="T16" fmla="*/ 634 w 702"/>
                  <a:gd name="T17" fmla="*/ 29 h 598"/>
                  <a:gd name="T18" fmla="*/ 663 w 702"/>
                  <a:gd name="T19" fmla="*/ 41 h 598"/>
                  <a:gd name="T20" fmla="*/ 702 w 702"/>
                  <a:gd name="T21" fmla="*/ 97 h 598"/>
                  <a:gd name="T22" fmla="*/ 674 w 702"/>
                  <a:gd name="T23" fmla="*/ 124 h 598"/>
                  <a:gd name="T24" fmla="*/ 622 w 702"/>
                  <a:gd name="T25" fmla="*/ 143 h 598"/>
                  <a:gd name="T26" fmla="*/ 610 w 702"/>
                  <a:gd name="T27" fmla="*/ 191 h 598"/>
                  <a:gd name="T28" fmla="*/ 607 w 702"/>
                  <a:gd name="T29" fmla="*/ 239 h 598"/>
                  <a:gd name="T30" fmla="*/ 564 w 702"/>
                  <a:gd name="T31" fmla="*/ 282 h 598"/>
                  <a:gd name="T32" fmla="*/ 566 w 702"/>
                  <a:gd name="T33" fmla="*/ 333 h 598"/>
                  <a:gd name="T34" fmla="*/ 540 w 702"/>
                  <a:gd name="T35" fmla="*/ 374 h 598"/>
                  <a:gd name="T36" fmla="*/ 456 w 702"/>
                  <a:gd name="T37" fmla="*/ 453 h 598"/>
                  <a:gd name="T38" fmla="*/ 427 w 702"/>
                  <a:gd name="T39" fmla="*/ 506 h 598"/>
                  <a:gd name="T40" fmla="*/ 418 w 702"/>
                  <a:gd name="T41" fmla="*/ 576 h 598"/>
                  <a:gd name="T42" fmla="*/ 393 w 702"/>
                  <a:gd name="T43" fmla="*/ 587 h 598"/>
                  <a:gd name="T44" fmla="*/ 356 w 702"/>
                  <a:gd name="T45" fmla="*/ 573 h 598"/>
                  <a:gd name="T46" fmla="*/ 329 w 702"/>
                  <a:gd name="T47" fmla="*/ 576 h 598"/>
                  <a:gd name="T48" fmla="*/ 297 w 702"/>
                  <a:gd name="T49" fmla="*/ 593 h 598"/>
                  <a:gd name="T50" fmla="*/ 272 w 702"/>
                  <a:gd name="T51" fmla="*/ 593 h 598"/>
                  <a:gd name="T52" fmla="*/ 228 w 702"/>
                  <a:gd name="T53" fmla="*/ 598 h 598"/>
                  <a:gd name="T54" fmla="*/ 202 w 702"/>
                  <a:gd name="T55" fmla="*/ 584 h 598"/>
                  <a:gd name="T56" fmla="*/ 177 w 702"/>
                  <a:gd name="T57" fmla="*/ 567 h 598"/>
                  <a:gd name="T58" fmla="*/ 165 w 702"/>
                  <a:gd name="T59" fmla="*/ 576 h 598"/>
                  <a:gd name="T60" fmla="*/ 30 w 702"/>
                  <a:gd name="T61" fmla="*/ 484 h 598"/>
                  <a:gd name="T62" fmla="*/ 0 w 702"/>
                  <a:gd name="T63" fmla="*/ 428 h 598"/>
                  <a:gd name="T64" fmla="*/ 0 w 702"/>
                  <a:gd name="T65" fmla="*/ 378 h 598"/>
                  <a:gd name="T66" fmla="*/ 0 w 702"/>
                  <a:gd name="T67" fmla="*/ 333 h 598"/>
                  <a:gd name="T68" fmla="*/ 24 w 702"/>
                  <a:gd name="T69" fmla="*/ 318 h 598"/>
                  <a:gd name="T70" fmla="*/ 146 w 702"/>
                  <a:gd name="T71" fmla="*/ 299 h 598"/>
                  <a:gd name="T72" fmla="*/ 204 w 702"/>
                  <a:gd name="T73" fmla="*/ 225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02" h="598">
                    <a:moveTo>
                      <a:pt x="204" y="225"/>
                    </a:moveTo>
                    <a:lnTo>
                      <a:pt x="367" y="220"/>
                    </a:lnTo>
                    <a:lnTo>
                      <a:pt x="410" y="210"/>
                    </a:lnTo>
                    <a:lnTo>
                      <a:pt x="446" y="172"/>
                    </a:lnTo>
                    <a:lnTo>
                      <a:pt x="456" y="107"/>
                    </a:lnTo>
                    <a:lnTo>
                      <a:pt x="575" y="0"/>
                    </a:lnTo>
                    <a:lnTo>
                      <a:pt x="577" y="15"/>
                    </a:lnTo>
                    <a:lnTo>
                      <a:pt x="589" y="19"/>
                    </a:lnTo>
                    <a:lnTo>
                      <a:pt x="634" y="29"/>
                    </a:lnTo>
                    <a:lnTo>
                      <a:pt x="663" y="41"/>
                    </a:lnTo>
                    <a:lnTo>
                      <a:pt x="702" y="97"/>
                    </a:lnTo>
                    <a:lnTo>
                      <a:pt x="674" y="124"/>
                    </a:lnTo>
                    <a:lnTo>
                      <a:pt x="622" y="143"/>
                    </a:lnTo>
                    <a:lnTo>
                      <a:pt x="610" y="191"/>
                    </a:lnTo>
                    <a:lnTo>
                      <a:pt x="607" y="239"/>
                    </a:lnTo>
                    <a:lnTo>
                      <a:pt x="564" y="282"/>
                    </a:lnTo>
                    <a:lnTo>
                      <a:pt x="566" y="333"/>
                    </a:lnTo>
                    <a:lnTo>
                      <a:pt x="540" y="374"/>
                    </a:lnTo>
                    <a:lnTo>
                      <a:pt x="456" y="453"/>
                    </a:lnTo>
                    <a:lnTo>
                      <a:pt x="427" y="506"/>
                    </a:lnTo>
                    <a:lnTo>
                      <a:pt x="418" y="576"/>
                    </a:lnTo>
                    <a:lnTo>
                      <a:pt x="393" y="587"/>
                    </a:lnTo>
                    <a:lnTo>
                      <a:pt x="356" y="573"/>
                    </a:lnTo>
                    <a:lnTo>
                      <a:pt x="329" y="576"/>
                    </a:lnTo>
                    <a:lnTo>
                      <a:pt x="297" y="593"/>
                    </a:lnTo>
                    <a:lnTo>
                      <a:pt x="272" y="593"/>
                    </a:lnTo>
                    <a:lnTo>
                      <a:pt x="228" y="598"/>
                    </a:lnTo>
                    <a:lnTo>
                      <a:pt x="202" y="584"/>
                    </a:lnTo>
                    <a:lnTo>
                      <a:pt x="177" y="567"/>
                    </a:lnTo>
                    <a:lnTo>
                      <a:pt x="165" y="576"/>
                    </a:lnTo>
                    <a:lnTo>
                      <a:pt x="30" y="484"/>
                    </a:lnTo>
                    <a:lnTo>
                      <a:pt x="0" y="428"/>
                    </a:lnTo>
                    <a:lnTo>
                      <a:pt x="0" y="378"/>
                    </a:lnTo>
                    <a:lnTo>
                      <a:pt x="0" y="333"/>
                    </a:lnTo>
                    <a:lnTo>
                      <a:pt x="24" y="318"/>
                    </a:lnTo>
                    <a:lnTo>
                      <a:pt x="146" y="299"/>
                    </a:lnTo>
                    <a:lnTo>
                      <a:pt x="204" y="225"/>
                    </a:lnTo>
                    <a:close/>
                  </a:path>
                </a:pathLst>
              </a:custGeom>
              <a:grpFill/>
              <a:ln w="12700">
                <a:solidFill>
                  <a:srgbClr val="92D050"/>
                </a:solidFill>
                <a:headEnd/>
                <a:tailEnd/>
              </a:ln>
              <a:effectLst/>
            </p:spPr>
            <p:style>
              <a:lnRef idx="1">
                <a:schemeClr val="accent3"/>
              </a:lnRef>
              <a:fillRef idx="3">
                <a:schemeClr val="accent3"/>
              </a:fillRef>
              <a:effectRef idx="2">
                <a:schemeClr val="accent3"/>
              </a:effectRef>
              <a:fontRef idx="minor">
                <a:schemeClr val="lt1"/>
              </a:fontRef>
            </p:style>
            <p:txBody>
              <a:bodyPr/>
              <a:lstStyle/>
              <a:p>
                <a:endParaRPr lang="es-ES"/>
              </a:p>
            </p:txBody>
          </p:sp>
          <p:sp>
            <p:nvSpPr>
              <p:cNvPr id="120" name="Freeform 77"/>
              <p:cNvSpPr>
                <a:spLocks/>
              </p:cNvSpPr>
              <p:nvPr/>
            </p:nvSpPr>
            <p:spPr bwMode="auto">
              <a:xfrm>
                <a:off x="2274889" y="5545991"/>
                <a:ext cx="442959" cy="472821"/>
              </a:xfrm>
              <a:custGeom>
                <a:avLst/>
                <a:gdLst>
                  <a:gd name="T0" fmla="*/ 146 w 472"/>
                  <a:gd name="T1" fmla="*/ 185 h 505"/>
                  <a:gd name="T2" fmla="*/ 189 w 472"/>
                  <a:gd name="T3" fmla="*/ 142 h 505"/>
                  <a:gd name="T4" fmla="*/ 192 w 472"/>
                  <a:gd name="T5" fmla="*/ 94 h 505"/>
                  <a:gd name="T6" fmla="*/ 204 w 472"/>
                  <a:gd name="T7" fmla="*/ 46 h 505"/>
                  <a:gd name="T8" fmla="*/ 258 w 472"/>
                  <a:gd name="T9" fmla="*/ 27 h 505"/>
                  <a:gd name="T10" fmla="*/ 284 w 472"/>
                  <a:gd name="T11" fmla="*/ 0 h 505"/>
                  <a:gd name="T12" fmla="*/ 321 w 472"/>
                  <a:gd name="T13" fmla="*/ 3 h 505"/>
                  <a:gd name="T14" fmla="*/ 341 w 472"/>
                  <a:gd name="T15" fmla="*/ 29 h 505"/>
                  <a:gd name="T16" fmla="*/ 333 w 472"/>
                  <a:gd name="T17" fmla="*/ 53 h 505"/>
                  <a:gd name="T18" fmla="*/ 338 w 472"/>
                  <a:gd name="T19" fmla="*/ 79 h 505"/>
                  <a:gd name="T20" fmla="*/ 362 w 472"/>
                  <a:gd name="T21" fmla="*/ 103 h 505"/>
                  <a:gd name="T22" fmla="*/ 411 w 472"/>
                  <a:gd name="T23" fmla="*/ 175 h 505"/>
                  <a:gd name="T24" fmla="*/ 441 w 472"/>
                  <a:gd name="T25" fmla="*/ 179 h 505"/>
                  <a:gd name="T26" fmla="*/ 472 w 472"/>
                  <a:gd name="T27" fmla="*/ 216 h 505"/>
                  <a:gd name="T28" fmla="*/ 462 w 472"/>
                  <a:gd name="T29" fmla="*/ 233 h 505"/>
                  <a:gd name="T30" fmla="*/ 441 w 472"/>
                  <a:gd name="T31" fmla="*/ 242 h 505"/>
                  <a:gd name="T32" fmla="*/ 416 w 472"/>
                  <a:gd name="T33" fmla="*/ 270 h 505"/>
                  <a:gd name="T34" fmla="*/ 399 w 472"/>
                  <a:gd name="T35" fmla="*/ 322 h 505"/>
                  <a:gd name="T36" fmla="*/ 377 w 472"/>
                  <a:gd name="T37" fmla="*/ 376 h 505"/>
                  <a:gd name="T38" fmla="*/ 344 w 472"/>
                  <a:gd name="T39" fmla="*/ 448 h 505"/>
                  <a:gd name="T40" fmla="*/ 333 w 472"/>
                  <a:gd name="T41" fmla="*/ 470 h 505"/>
                  <a:gd name="T42" fmla="*/ 315 w 472"/>
                  <a:gd name="T43" fmla="*/ 487 h 505"/>
                  <a:gd name="T44" fmla="*/ 290 w 472"/>
                  <a:gd name="T45" fmla="*/ 487 h 505"/>
                  <a:gd name="T46" fmla="*/ 272 w 472"/>
                  <a:gd name="T47" fmla="*/ 476 h 505"/>
                  <a:gd name="T48" fmla="*/ 239 w 472"/>
                  <a:gd name="T49" fmla="*/ 449 h 505"/>
                  <a:gd name="T50" fmla="*/ 148 w 472"/>
                  <a:gd name="T51" fmla="*/ 449 h 505"/>
                  <a:gd name="T52" fmla="*/ 123 w 472"/>
                  <a:gd name="T53" fmla="*/ 487 h 505"/>
                  <a:gd name="T54" fmla="*/ 101 w 472"/>
                  <a:gd name="T55" fmla="*/ 501 h 505"/>
                  <a:gd name="T56" fmla="*/ 71 w 472"/>
                  <a:gd name="T57" fmla="*/ 505 h 505"/>
                  <a:gd name="T58" fmla="*/ 54 w 472"/>
                  <a:gd name="T59" fmla="*/ 487 h 505"/>
                  <a:gd name="T60" fmla="*/ 29 w 472"/>
                  <a:gd name="T61" fmla="*/ 476 h 505"/>
                  <a:gd name="T62" fmla="*/ 0 w 472"/>
                  <a:gd name="T63" fmla="*/ 479 h 505"/>
                  <a:gd name="T64" fmla="*/ 9 w 472"/>
                  <a:gd name="T65" fmla="*/ 410 h 505"/>
                  <a:gd name="T66" fmla="*/ 34 w 472"/>
                  <a:gd name="T67" fmla="*/ 359 h 505"/>
                  <a:gd name="T68" fmla="*/ 123 w 472"/>
                  <a:gd name="T69" fmla="*/ 275 h 505"/>
                  <a:gd name="T70" fmla="*/ 148 w 472"/>
                  <a:gd name="T71" fmla="*/ 236 h 505"/>
                  <a:gd name="T72" fmla="*/ 146 w 472"/>
                  <a:gd name="T73" fmla="*/ 18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72" h="505">
                    <a:moveTo>
                      <a:pt x="146" y="185"/>
                    </a:moveTo>
                    <a:lnTo>
                      <a:pt x="189" y="142"/>
                    </a:lnTo>
                    <a:lnTo>
                      <a:pt x="192" y="94"/>
                    </a:lnTo>
                    <a:lnTo>
                      <a:pt x="204" y="46"/>
                    </a:lnTo>
                    <a:lnTo>
                      <a:pt x="258" y="27"/>
                    </a:lnTo>
                    <a:lnTo>
                      <a:pt x="284" y="0"/>
                    </a:lnTo>
                    <a:lnTo>
                      <a:pt x="321" y="3"/>
                    </a:lnTo>
                    <a:lnTo>
                      <a:pt x="341" y="29"/>
                    </a:lnTo>
                    <a:lnTo>
                      <a:pt x="333" y="53"/>
                    </a:lnTo>
                    <a:lnTo>
                      <a:pt x="338" y="79"/>
                    </a:lnTo>
                    <a:lnTo>
                      <a:pt x="362" y="103"/>
                    </a:lnTo>
                    <a:lnTo>
                      <a:pt x="411" y="175"/>
                    </a:lnTo>
                    <a:lnTo>
                      <a:pt x="441" y="179"/>
                    </a:lnTo>
                    <a:lnTo>
                      <a:pt x="472" y="216"/>
                    </a:lnTo>
                    <a:lnTo>
                      <a:pt x="462" y="233"/>
                    </a:lnTo>
                    <a:lnTo>
                      <a:pt x="441" y="242"/>
                    </a:lnTo>
                    <a:lnTo>
                      <a:pt x="416" y="270"/>
                    </a:lnTo>
                    <a:lnTo>
                      <a:pt x="399" y="322"/>
                    </a:lnTo>
                    <a:lnTo>
                      <a:pt x="377" y="376"/>
                    </a:lnTo>
                    <a:lnTo>
                      <a:pt x="344" y="448"/>
                    </a:lnTo>
                    <a:lnTo>
                      <a:pt x="333" y="470"/>
                    </a:lnTo>
                    <a:lnTo>
                      <a:pt x="315" y="487"/>
                    </a:lnTo>
                    <a:lnTo>
                      <a:pt x="290" y="487"/>
                    </a:lnTo>
                    <a:lnTo>
                      <a:pt x="272" y="476"/>
                    </a:lnTo>
                    <a:lnTo>
                      <a:pt x="239" y="449"/>
                    </a:lnTo>
                    <a:lnTo>
                      <a:pt x="148" y="449"/>
                    </a:lnTo>
                    <a:lnTo>
                      <a:pt x="123" y="487"/>
                    </a:lnTo>
                    <a:lnTo>
                      <a:pt x="101" y="501"/>
                    </a:lnTo>
                    <a:lnTo>
                      <a:pt x="71" y="505"/>
                    </a:lnTo>
                    <a:lnTo>
                      <a:pt x="54" y="487"/>
                    </a:lnTo>
                    <a:lnTo>
                      <a:pt x="29" y="476"/>
                    </a:lnTo>
                    <a:lnTo>
                      <a:pt x="0" y="479"/>
                    </a:lnTo>
                    <a:lnTo>
                      <a:pt x="9" y="410"/>
                    </a:lnTo>
                    <a:lnTo>
                      <a:pt x="34" y="359"/>
                    </a:lnTo>
                    <a:lnTo>
                      <a:pt x="123" y="275"/>
                    </a:lnTo>
                    <a:lnTo>
                      <a:pt x="148" y="236"/>
                    </a:lnTo>
                    <a:lnTo>
                      <a:pt x="146" y="185"/>
                    </a:lnTo>
                    <a:close/>
                  </a:path>
                </a:pathLst>
              </a:custGeom>
              <a:grpFill/>
              <a:ln w="12700">
                <a:solidFill>
                  <a:srgbClr val="92D050"/>
                </a:solidFill>
                <a:headEnd/>
                <a:tailEnd/>
              </a:ln>
              <a:effectLst/>
            </p:spPr>
            <p:style>
              <a:lnRef idx="1">
                <a:schemeClr val="accent3"/>
              </a:lnRef>
              <a:fillRef idx="3">
                <a:schemeClr val="accent3"/>
              </a:fillRef>
              <a:effectRef idx="2">
                <a:schemeClr val="accent3"/>
              </a:effectRef>
              <a:fontRef idx="minor">
                <a:schemeClr val="lt1"/>
              </a:fontRef>
            </p:style>
            <p:txBody>
              <a:bodyPr/>
              <a:lstStyle/>
              <a:p>
                <a:endParaRPr lang="es-ES"/>
              </a:p>
            </p:txBody>
          </p:sp>
          <p:sp>
            <p:nvSpPr>
              <p:cNvPr id="121" name="Freeform 76"/>
              <p:cNvSpPr>
                <a:spLocks/>
              </p:cNvSpPr>
              <p:nvPr/>
            </p:nvSpPr>
            <p:spPr bwMode="auto">
              <a:xfrm>
                <a:off x="1847691" y="5274741"/>
                <a:ext cx="621304" cy="477798"/>
              </a:xfrm>
              <a:custGeom>
                <a:avLst/>
                <a:gdLst>
                  <a:gd name="T0" fmla="*/ 12 w 662"/>
                  <a:gd name="T1" fmla="*/ 143 h 509"/>
                  <a:gd name="T2" fmla="*/ 14 w 662"/>
                  <a:gd name="T3" fmla="*/ 82 h 509"/>
                  <a:gd name="T4" fmla="*/ 27 w 662"/>
                  <a:gd name="T5" fmla="*/ 68 h 509"/>
                  <a:gd name="T6" fmla="*/ 81 w 662"/>
                  <a:gd name="T7" fmla="*/ 69 h 509"/>
                  <a:gd name="T8" fmla="*/ 157 w 662"/>
                  <a:gd name="T9" fmla="*/ 56 h 509"/>
                  <a:gd name="T10" fmla="*/ 180 w 662"/>
                  <a:gd name="T11" fmla="*/ 41 h 509"/>
                  <a:gd name="T12" fmla="*/ 218 w 662"/>
                  <a:gd name="T13" fmla="*/ 72 h 509"/>
                  <a:gd name="T14" fmla="*/ 247 w 662"/>
                  <a:gd name="T15" fmla="*/ 41 h 509"/>
                  <a:gd name="T16" fmla="*/ 287 w 662"/>
                  <a:gd name="T17" fmla="*/ 59 h 509"/>
                  <a:gd name="T18" fmla="*/ 318 w 662"/>
                  <a:gd name="T19" fmla="*/ 24 h 509"/>
                  <a:gd name="T20" fmla="*/ 360 w 662"/>
                  <a:gd name="T21" fmla="*/ 41 h 509"/>
                  <a:gd name="T22" fmla="*/ 409 w 662"/>
                  <a:gd name="T23" fmla="*/ 31 h 509"/>
                  <a:gd name="T24" fmla="*/ 439 w 662"/>
                  <a:gd name="T25" fmla="*/ 59 h 509"/>
                  <a:gd name="T26" fmla="*/ 466 w 662"/>
                  <a:gd name="T27" fmla="*/ 24 h 509"/>
                  <a:gd name="T28" fmla="*/ 495 w 662"/>
                  <a:gd name="T29" fmla="*/ 31 h 509"/>
                  <a:gd name="T30" fmla="*/ 517 w 662"/>
                  <a:gd name="T31" fmla="*/ 0 h 509"/>
                  <a:gd name="T32" fmla="*/ 568 w 662"/>
                  <a:gd name="T33" fmla="*/ 24 h 509"/>
                  <a:gd name="T34" fmla="*/ 595 w 662"/>
                  <a:gd name="T35" fmla="*/ 18 h 509"/>
                  <a:gd name="T36" fmla="*/ 662 w 662"/>
                  <a:gd name="T37" fmla="*/ 115 h 509"/>
                  <a:gd name="T38" fmla="*/ 613 w 662"/>
                  <a:gd name="T39" fmla="*/ 191 h 509"/>
                  <a:gd name="T40" fmla="*/ 496 w 662"/>
                  <a:gd name="T41" fmla="*/ 297 h 509"/>
                  <a:gd name="T42" fmla="*/ 484 w 662"/>
                  <a:gd name="T43" fmla="*/ 362 h 509"/>
                  <a:gd name="T44" fmla="*/ 447 w 662"/>
                  <a:gd name="T45" fmla="*/ 403 h 509"/>
                  <a:gd name="T46" fmla="*/ 410 w 662"/>
                  <a:gd name="T47" fmla="*/ 410 h 509"/>
                  <a:gd name="T48" fmla="*/ 243 w 662"/>
                  <a:gd name="T49" fmla="*/ 417 h 509"/>
                  <a:gd name="T50" fmla="*/ 184 w 662"/>
                  <a:gd name="T51" fmla="*/ 490 h 509"/>
                  <a:gd name="T52" fmla="*/ 64 w 662"/>
                  <a:gd name="T53" fmla="*/ 509 h 509"/>
                  <a:gd name="T54" fmla="*/ 57 w 662"/>
                  <a:gd name="T55" fmla="*/ 460 h 509"/>
                  <a:gd name="T56" fmla="*/ 41 w 662"/>
                  <a:gd name="T57" fmla="*/ 421 h 509"/>
                  <a:gd name="T58" fmla="*/ 41 w 662"/>
                  <a:gd name="T59" fmla="*/ 322 h 509"/>
                  <a:gd name="T60" fmla="*/ 22 w 662"/>
                  <a:gd name="T61" fmla="*/ 236 h 509"/>
                  <a:gd name="T62" fmla="*/ 0 w 662"/>
                  <a:gd name="T63" fmla="*/ 188 h 509"/>
                  <a:gd name="T64" fmla="*/ 12 w 662"/>
                  <a:gd name="T65" fmla="*/ 143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2" h="509">
                    <a:moveTo>
                      <a:pt x="12" y="143"/>
                    </a:moveTo>
                    <a:lnTo>
                      <a:pt x="14" y="82"/>
                    </a:lnTo>
                    <a:lnTo>
                      <a:pt x="27" y="68"/>
                    </a:lnTo>
                    <a:lnTo>
                      <a:pt x="81" y="69"/>
                    </a:lnTo>
                    <a:lnTo>
                      <a:pt x="157" y="56"/>
                    </a:lnTo>
                    <a:lnTo>
                      <a:pt x="180" y="41"/>
                    </a:lnTo>
                    <a:lnTo>
                      <a:pt x="218" y="72"/>
                    </a:lnTo>
                    <a:lnTo>
                      <a:pt x="247" y="41"/>
                    </a:lnTo>
                    <a:lnTo>
                      <a:pt x="287" y="59"/>
                    </a:lnTo>
                    <a:lnTo>
                      <a:pt x="318" y="24"/>
                    </a:lnTo>
                    <a:lnTo>
                      <a:pt x="360" y="41"/>
                    </a:lnTo>
                    <a:lnTo>
                      <a:pt x="409" y="31"/>
                    </a:lnTo>
                    <a:lnTo>
                      <a:pt x="439" y="59"/>
                    </a:lnTo>
                    <a:lnTo>
                      <a:pt x="466" y="24"/>
                    </a:lnTo>
                    <a:lnTo>
                      <a:pt x="495" y="31"/>
                    </a:lnTo>
                    <a:lnTo>
                      <a:pt x="517" y="0"/>
                    </a:lnTo>
                    <a:lnTo>
                      <a:pt x="568" y="24"/>
                    </a:lnTo>
                    <a:lnTo>
                      <a:pt x="595" y="18"/>
                    </a:lnTo>
                    <a:lnTo>
                      <a:pt x="662" y="115"/>
                    </a:lnTo>
                    <a:lnTo>
                      <a:pt x="613" y="191"/>
                    </a:lnTo>
                    <a:lnTo>
                      <a:pt x="496" y="297"/>
                    </a:lnTo>
                    <a:lnTo>
                      <a:pt x="484" y="362"/>
                    </a:lnTo>
                    <a:lnTo>
                      <a:pt x="447" y="403"/>
                    </a:lnTo>
                    <a:lnTo>
                      <a:pt x="410" y="410"/>
                    </a:lnTo>
                    <a:lnTo>
                      <a:pt x="243" y="417"/>
                    </a:lnTo>
                    <a:lnTo>
                      <a:pt x="184" y="490"/>
                    </a:lnTo>
                    <a:lnTo>
                      <a:pt x="64" y="509"/>
                    </a:lnTo>
                    <a:lnTo>
                      <a:pt x="57" y="460"/>
                    </a:lnTo>
                    <a:lnTo>
                      <a:pt x="41" y="421"/>
                    </a:lnTo>
                    <a:lnTo>
                      <a:pt x="41" y="322"/>
                    </a:lnTo>
                    <a:lnTo>
                      <a:pt x="22" y="236"/>
                    </a:lnTo>
                    <a:lnTo>
                      <a:pt x="0" y="188"/>
                    </a:lnTo>
                    <a:lnTo>
                      <a:pt x="12" y="143"/>
                    </a:lnTo>
                    <a:close/>
                  </a:path>
                </a:pathLst>
              </a:custGeom>
              <a:grpFill/>
              <a:ln w="12700">
                <a:solidFill>
                  <a:srgbClr val="92D050"/>
                </a:solidFill>
                <a:headEnd/>
                <a:tailEnd/>
              </a:ln>
              <a:effectLst/>
            </p:spPr>
            <p:style>
              <a:lnRef idx="1">
                <a:schemeClr val="accent3"/>
              </a:lnRef>
              <a:fillRef idx="3">
                <a:schemeClr val="accent3"/>
              </a:fillRef>
              <a:effectRef idx="2">
                <a:schemeClr val="accent3"/>
              </a:effectRef>
              <a:fontRef idx="minor">
                <a:schemeClr val="lt1"/>
              </a:fontRef>
            </p:style>
            <p:txBody>
              <a:bodyPr/>
              <a:lstStyle/>
              <a:p>
                <a:endParaRPr lang="es-ES"/>
              </a:p>
            </p:txBody>
          </p:sp>
          <p:sp>
            <p:nvSpPr>
              <p:cNvPr id="122" name="Freeform 79"/>
              <p:cNvSpPr>
                <a:spLocks/>
              </p:cNvSpPr>
              <p:nvPr/>
            </p:nvSpPr>
            <p:spPr bwMode="auto">
              <a:xfrm>
                <a:off x="1432935" y="5174370"/>
                <a:ext cx="475310" cy="634575"/>
              </a:xfrm>
              <a:custGeom>
                <a:avLst/>
                <a:gdLst>
                  <a:gd name="T0" fmla="*/ 115 w 507"/>
                  <a:gd name="T1" fmla="*/ 456 h 676"/>
                  <a:gd name="T2" fmla="*/ 89 w 507"/>
                  <a:gd name="T3" fmla="*/ 343 h 676"/>
                  <a:gd name="T4" fmla="*/ 72 w 507"/>
                  <a:gd name="T5" fmla="*/ 290 h 676"/>
                  <a:gd name="T6" fmla="*/ 0 w 507"/>
                  <a:gd name="T7" fmla="*/ 247 h 676"/>
                  <a:gd name="T8" fmla="*/ 40 w 507"/>
                  <a:gd name="T9" fmla="*/ 209 h 676"/>
                  <a:gd name="T10" fmla="*/ 21 w 507"/>
                  <a:gd name="T11" fmla="*/ 147 h 676"/>
                  <a:gd name="T12" fmla="*/ 25 w 507"/>
                  <a:gd name="T13" fmla="*/ 121 h 676"/>
                  <a:gd name="T14" fmla="*/ 138 w 507"/>
                  <a:gd name="T15" fmla="*/ 44 h 676"/>
                  <a:gd name="T16" fmla="*/ 138 w 507"/>
                  <a:gd name="T17" fmla="*/ 16 h 676"/>
                  <a:gd name="T18" fmla="*/ 156 w 507"/>
                  <a:gd name="T19" fmla="*/ 0 h 676"/>
                  <a:gd name="T20" fmla="*/ 194 w 507"/>
                  <a:gd name="T21" fmla="*/ 4 h 676"/>
                  <a:gd name="T22" fmla="*/ 263 w 507"/>
                  <a:gd name="T23" fmla="*/ 68 h 676"/>
                  <a:gd name="T24" fmla="*/ 306 w 507"/>
                  <a:gd name="T25" fmla="*/ 78 h 676"/>
                  <a:gd name="T26" fmla="*/ 457 w 507"/>
                  <a:gd name="T27" fmla="*/ 189 h 676"/>
                  <a:gd name="T28" fmla="*/ 455 w 507"/>
                  <a:gd name="T29" fmla="*/ 252 h 676"/>
                  <a:gd name="T30" fmla="*/ 441 w 507"/>
                  <a:gd name="T31" fmla="*/ 295 h 676"/>
                  <a:gd name="T32" fmla="*/ 467 w 507"/>
                  <a:gd name="T33" fmla="*/ 344 h 676"/>
                  <a:gd name="T34" fmla="*/ 483 w 507"/>
                  <a:gd name="T35" fmla="*/ 429 h 676"/>
                  <a:gd name="T36" fmla="*/ 483 w 507"/>
                  <a:gd name="T37" fmla="*/ 529 h 676"/>
                  <a:gd name="T38" fmla="*/ 499 w 507"/>
                  <a:gd name="T39" fmla="*/ 566 h 676"/>
                  <a:gd name="T40" fmla="*/ 507 w 507"/>
                  <a:gd name="T41" fmla="*/ 616 h 676"/>
                  <a:gd name="T42" fmla="*/ 481 w 507"/>
                  <a:gd name="T43" fmla="*/ 629 h 676"/>
                  <a:gd name="T44" fmla="*/ 481 w 507"/>
                  <a:gd name="T45" fmla="*/ 676 h 676"/>
                  <a:gd name="T46" fmla="*/ 396 w 507"/>
                  <a:gd name="T47" fmla="*/ 651 h 676"/>
                  <a:gd name="T48" fmla="*/ 302 w 507"/>
                  <a:gd name="T49" fmla="*/ 633 h 676"/>
                  <a:gd name="T50" fmla="*/ 283 w 507"/>
                  <a:gd name="T51" fmla="*/ 531 h 676"/>
                  <a:gd name="T52" fmla="*/ 258 w 507"/>
                  <a:gd name="T53" fmla="*/ 489 h 676"/>
                  <a:gd name="T54" fmla="*/ 176 w 507"/>
                  <a:gd name="T55" fmla="*/ 453 h 676"/>
                  <a:gd name="T56" fmla="*/ 115 w 507"/>
                  <a:gd name="T57" fmla="*/ 456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7" h="676">
                    <a:moveTo>
                      <a:pt x="115" y="456"/>
                    </a:moveTo>
                    <a:lnTo>
                      <a:pt x="89" y="343"/>
                    </a:lnTo>
                    <a:lnTo>
                      <a:pt x="72" y="290"/>
                    </a:lnTo>
                    <a:lnTo>
                      <a:pt x="0" y="247"/>
                    </a:lnTo>
                    <a:lnTo>
                      <a:pt x="40" y="209"/>
                    </a:lnTo>
                    <a:lnTo>
                      <a:pt x="21" y="147"/>
                    </a:lnTo>
                    <a:lnTo>
                      <a:pt x="25" y="121"/>
                    </a:lnTo>
                    <a:lnTo>
                      <a:pt x="138" y="44"/>
                    </a:lnTo>
                    <a:lnTo>
                      <a:pt x="138" y="16"/>
                    </a:lnTo>
                    <a:lnTo>
                      <a:pt x="156" y="0"/>
                    </a:lnTo>
                    <a:lnTo>
                      <a:pt x="194" y="4"/>
                    </a:lnTo>
                    <a:lnTo>
                      <a:pt x="263" y="68"/>
                    </a:lnTo>
                    <a:lnTo>
                      <a:pt x="306" y="78"/>
                    </a:lnTo>
                    <a:lnTo>
                      <a:pt x="457" y="189"/>
                    </a:lnTo>
                    <a:lnTo>
                      <a:pt x="455" y="252"/>
                    </a:lnTo>
                    <a:lnTo>
                      <a:pt x="441" y="295"/>
                    </a:lnTo>
                    <a:lnTo>
                      <a:pt x="467" y="344"/>
                    </a:lnTo>
                    <a:lnTo>
                      <a:pt x="483" y="429"/>
                    </a:lnTo>
                    <a:lnTo>
                      <a:pt x="483" y="529"/>
                    </a:lnTo>
                    <a:lnTo>
                      <a:pt x="499" y="566"/>
                    </a:lnTo>
                    <a:lnTo>
                      <a:pt x="507" y="616"/>
                    </a:lnTo>
                    <a:lnTo>
                      <a:pt x="481" y="629"/>
                    </a:lnTo>
                    <a:lnTo>
                      <a:pt x="481" y="676"/>
                    </a:lnTo>
                    <a:lnTo>
                      <a:pt x="396" y="651"/>
                    </a:lnTo>
                    <a:lnTo>
                      <a:pt x="302" y="633"/>
                    </a:lnTo>
                    <a:lnTo>
                      <a:pt x="283" y="531"/>
                    </a:lnTo>
                    <a:lnTo>
                      <a:pt x="258" y="489"/>
                    </a:lnTo>
                    <a:lnTo>
                      <a:pt x="176" y="453"/>
                    </a:lnTo>
                    <a:lnTo>
                      <a:pt x="115" y="456"/>
                    </a:lnTo>
                    <a:close/>
                  </a:path>
                </a:pathLst>
              </a:custGeom>
              <a:grpFill/>
              <a:ln w="12700">
                <a:solidFill>
                  <a:srgbClr val="92D050"/>
                </a:solidFill>
                <a:headEnd/>
                <a:tailEnd/>
              </a:ln>
              <a:effectLst/>
            </p:spPr>
            <p:style>
              <a:lnRef idx="1">
                <a:schemeClr val="accent3"/>
              </a:lnRef>
              <a:fillRef idx="3">
                <a:schemeClr val="accent3"/>
              </a:fillRef>
              <a:effectRef idx="2">
                <a:schemeClr val="accent3"/>
              </a:effectRef>
              <a:fontRef idx="minor">
                <a:schemeClr val="lt1"/>
              </a:fontRef>
            </p:style>
            <p:txBody>
              <a:bodyPr/>
              <a:lstStyle/>
              <a:p>
                <a:endParaRPr lang="es-ES"/>
              </a:p>
            </p:txBody>
          </p:sp>
        </p:grpSp>
        <p:sp>
          <p:nvSpPr>
            <p:cNvPr id="107" name="Freeform 82"/>
            <p:cNvSpPr>
              <a:spLocks/>
            </p:cNvSpPr>
            <p:nvPr/>
          </p:nvSpPr>
          <p:spPr bwMode="auto">
            <a:xfrm>
              <a:off x="973664" y="2440712"/>
              <a:ext cx="366743" cy="294505"/>
            </a:xfrm>
            <a:custGeom>
              <a:avLst/>
              <a:gdLst>
                <a:gd name="T0" fmla="*/ 737 w 737"/>
                <a:gd name="T1" fmla="*/ 205 h 591"/>
                <a:gd name="T2" fmla="*/ 694 w 737"/>
                <a:gd name="T3" fmla="*/ 305 h 591"/>
                <a:gd name="T4" fmla="*/ 641 w 737"/>
                <a:gd name="T5" fmla="*/ 374 h 591"/>
                <a:gd name="T6" fmla="*/ 629 w 737"/>
                <a:gd name="T7" fmla="*/ 435 h 591"/>
                <a:gd name="T8" fmla="*/ 575 w 737"/>
                <a:gd name="T9" fmla="*/ 451 h 591"/>
                <a:gd name="T10" fmla="*/ 532 w 737"/>
                <a:gd name="T11" fmla="*/ 555 h 591"/>
                <a:gd name="T12" fmla="*/ 488 w 737"/>
                <a:gd name="T13" fmla="*/ 569 h 591"/>
                <a:gd name="T14" fmla="*/ 444 w 737"/>
                <a:gd name="T15" fmla="*/ 550 h 591"/>
                <a:gd name="T16" fmla="*/ 402 w 737"/>
                <a:gd name="T17" fmla="*/ 558 h 591"/>
                <a:gd name="T18" fmla="*/ 327 w 737"/>
                <a:gd name="T19" fmla="*/ 468 h 591"/>
                <a:gd name="T20" fmla="*/ 296 w 737"/>
                <a:gd name="T21" fmla="*/ 466 h 591"/>
                <a:gd name="T22" fmla="*/ 231 w 737"/>
                <a:gd name="T23" fmla="*/ 511 h 591"/>
                <a:gd name="T24" fmla="*/ 172 w 737"/>
                <a:gd name="T25" fmla="*/ 525 h 591"/>
                <a:gd name="T26" fmla="*/ 145 w 737"/>
                <a:gd name="T27" fmla="*/ 575 h 591"/>
                <a:gd name="T28" fmla="*/ 130 w 737"/>
                <a:gd name="T29" fmla="*/ 586 h 591"/>
                <a:gd name="T30" fmla="*/ 93 w 737"/>
                <a:gd name="T31" fmla="*/ 556 h 591"/>
                <a:gd name="T32" fmla="*/ 15 w 737"/>
                <a:gd name="T33" fmla="*/ 591 h 591"/>
                <a:gd name="T34" fmla="*/ 0 w 737"/>
                <a:gd name="T35" fmla="*/ 535 h 591"/>
                <a:gd name="T36" fmla="*/ 83 w 737"/>
                <a:gd name="T37" fmla="*/ 482 h 591"/>
                <a:gd name="T38" fmla="*/ 68 w 737"/>
                <a:gd name="T39" fmla="*/ 448 h 591"/>
                <a:gd name="T40" fmla="*/ 55 w 737"/>
                <a:gd name="T41" fmla="*/ 416 h 591"/>
                <a:gd name="T42" fmla="*/ 100 w 737"/>
                <a:gd name="T43" fmla="*/ 353 h 591"/>
                <a:gd name="T44" fmla="*/ 88 w 737"/>
                <a:gd name="T45" fmla="*/ 270 h 591"/>
                <a:gd name="T46" fmla="*/ 100 w 737"/>
                <a:gd name="T47" fmla="*/ 106 h 591"/>
                <a:gd name="T48" fmla="*/ 142 w 737"/>
                <a:gd name="T49" fmla="*/ 47 h 591"/>
                <a:gd name="T50" fmla="*/ 206 w 737"/>
                <a:gd name="T51" fmla="*/ 0 h 591"/>
                <a:gd name="T52" fmla="*/ 260 w 737"/>
                <a:gd name="T53" fmla="*/ 32 h 591"/>
                <a:gd name="T54" fmla="*/ 333 w 737"/>
                <a:gd name="T55" fmla="*/ 32 h 591"/>
                <a:gd name="T56" fmla="*/ 353 w 737"/>
                <a:gd name="T57" fmla="*/ 74 h 591"/>
                <a:gd name="T58" fmla="*/ 456 w 737"/>
                <a:gd name="T59" fmla="*/ 78 h 591"/>
                <a:gd name="T60" fmla="*/ 472 w 737"/>
                <a:gd name="T61" fmla="*/ 28 h 591"/>
                <a:gd name="T62" fmla="*/ 595 w 737"/>
                <a:gd name="T63" fmla="*/ 44 h 591"/>
                <a:gd name="T64" fmla="*/ 668 w 737"/>
                <a:gd name="T65" fmla="*/ 78 h 591"/>
                <a:gd name="T66" fmla="*/ 729 w 737"/>
                <a:gd name="T67" fmla="*/ 120 h 591"/>
                <a:gd name="T68" fmla="*/ 737 w 737"/>
                <a:gd name="T69" fmla="*/ 205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37" h="591">
                  <a:moveTo>
                    <a:pt x="737" y="205"/>
                  </a:moveTo>
                  <a:lnTo>
                    <a:pt x="694" y="305"/>
                  </a:lnTo>
                  <a:lnTo>
                    <a:pt x="641" y="374"/>
                  </a:lnTo>
                  <a:lnTo>
                    <a:pt x="629" y="435"/>
                  </a:lnTo>
                  <a:lnTo>
                    <a:pt x="575" y="451"/>
                  </a:lnTo>
                  <a:lnTo>
                    <a:pt x="532" y="555"/>
                  </a:lnTo>
                  <a:lnTo>
                    <a:pt x="488" y="569"/>
                  </a:lnTo>
                  <a:lnTo>
                    <a:pt x="444" y="550"/>
                  </a:lnTo>
                  <a:lnTo>
                    <a:pt x="402" y="558"/>
                  </a:lnTo>
                  <a:lnTo>
                    <a:pt x="327" y="468"/>
                  </a:lnTo>
                  <a:lnTo>
                    <a:pt x="296" y="466"/>
                  </a:lnTo>
                  <a:lnTo>
                    <a:pt x="231" y="511"/>
                  </a:lnTo>
                  <a:lnTo>
                    <a:pt x="172" y="525"/>
                  </a:lnTo>
                  <a:lnTo>
                    <a:pt x="145" y="575"/>
                  </a:lnTo>
                  <a:lnTo>
                    <a:pt x="130" y="586"/>
                  </a:lnTo>
                  <a:lnTo>
                    <a:pt x="93" y="556"/>
                  </a:lnTo>
                  <a:lnTo>
                    <a:pt x="15" y="591"/>
                  </a:lnTo>
                  <a:lnTo>
                    <a:pt x="0" y="535"/>
                  </a:lnTo>
                  <a:lnTo>
                    <a:pt x="83" y="482"/>
                  </a:lnTo>
                  <a:lnTo>
                    <a:pt x="68" y="448"/>
                  </a:lnTo>
                  <a:lnTo>
                    <a:pt x="55" y="416"/>
                  </a:lnTo>
                  <a:lnTo>
                    <a:pt x="100" y="353"/>
                  </a:lnTo>
                  <a:lnTo>
                    <a:pt x="88" y="270"/>
                  </a:lnTo>
                  <a:lnTo>
                    <a:pt x="100" y="106"/>
                  </a:lnTo>
                  <a:lnTo>
                    <a:pt x="142" y="47"/>
                  </a:lnTo>
                  <a:lnTo>
                    <a:pt x="206" y="0"/>
                  </a:lnTo>
                  <a:lnTo>
                    <a:pt x="260" y="32"/>
                  </a:lnTo>
                  <a:lnTo>
                    <a:pt x="333" y="32"/>
                  </a:lnTo>
                  <a:lnTo>
                    <a:pt x="353" y="74"/>
                  </a:lnTo>
                  <a:lnTo>
                    <a:pt x="456" y="78"/>
                  </a:lnTo>
                  <a:lnTo>
                    <a:pt x="472" y="28"/>
                  </a:lnTo>
                  <a:lnTo>
                    <a:pt x="595" y="44"/>
                  </a:lnTo>
                  <a:lnTo>
                    <a:pt x="668" y="78"/>
                  </a:lnTo>
                  <a:lnTo>
                    <a:pt x="729" y="120"/>
                  </a:lnTo>
                  <a:lnTo>
                    <a:pt x="737" y="205"/>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108" name="Freeform 84"/>
            <p:cNvSpPr>
              <a:spLocks/>
            </p:cNvSpPr>
            <p:nvPr/>
          </p:nvSpPr>
          <p:spPr bwMode="auto">
            <a:xfrm>
              <a:off x="1238720" y="2497946"/>
              <a:ext cx="313398" cy="281725"/>
            </a:xfrm>
            <a:custGeom>
              <a:avLst/>
              <a:gdLst>
                <a:gd name="T0" fmla="*/ 297 w 630"/>
                <a:gd name="T1" fmla="*/ 0 h 566"/>
                <a:gd name="T2" fmla="*/ 374 w 630"/>
                <a:gd name="T3" fmla="*/ 3 h 566"/>
                <a:gd name="T4" fmla="*/ 412 w 630"/>
                <a:gd name="T5" fmla="*/ 22 h 566"/>
                <a:gd name="T6" fmla="*/ 447 w 630"/>
                <a:gd name="T7" fmla="*/ 64 h 566"/>
                <a:gd name="T8" fmla="*/ 473 w 630"/>
                <a:gd name="T9" fmla="*/ 169 h 566"/>
                <a:gd name="T10" fmla="*/ 524 w 630"/>
                <a:gd name="T11" fmla="*/ 204 h 566"/>
                <a:gd name="T12" fmla="*/ 630 w 630"/>
                <a:gd name="T13" fmla="*/ 202 h 566"/>
                <a:gd name="T14" fmla="*/ 606 w 630"/>
                <a:gd name="T15" fmla="*/ 243 h 566"/>
                <a:gd name="T16" fmla="*/ 518 w 630"/>
                <a:gd name="T17" fmla="*/ 330 h 566"/>
                <a:gd name="T18" fmla="*/ 526 w 630"/>
                <a:gd name="T19" fmla="*/ 368 h 566"/>
                <a:gd name="T20" fmla="*/ 462 w 630"/>
                <a:gd name="T21" fmla="*/ 417 h 566"/>
                <a:gd name="T22" fmla="*/ 441 w 630"/>
                <a:gd name="T23" fmla="*/ 455 h 566"/>
                <a:gd name="T24" fmla="*/ 419 w 630"/>
                <a:gd name="T25" fmla="*/ 468 h 566"/>
                <a:gd name="T26" fmla="*/ 420 w 630"/>
                <a:gd name="T27" fmla="*/ 482 h 566"/>
                <a:gd name="T28" fmla="*/ 441 w 630"/>
                <a:gd name="T29" fmla="*/ 511 h 566"/>
                <a:gd name="T30" fmla="*/ 404 w 630"/>
                <a:gd name="T31" fmla="*/ 521 h 566"/>
                <a:gd name="T32" fmla="*/ 388 w 630"/>
                <a:gd name="T33" fmla="*/ 472 h 566"/>
                <a:gd name="T34" fmla="*/ 363 w 630"/>
                <a:gd name="T35" fmla="*/ 442 h 566"/>
                <a:gd name="T36" fmla="*/ 323 w 630"/>
                <a:gd name="T37" fmla="*/ 457 h 566"/>
                <a:gd name="T38" fmla="*/ 304 w 630"/>
                <a:gd name="T39" fmla="*/ 495 h 566"/>
                <a:gd name="T40" fmla="*/ 224 w 630"/>
                <a:gd name="T41" fmla="*/ 510 h 566"/>
                <a:gd name="T42" fmla="*/ 193 w 630"/>
                <a:gd name="T43" fmla="*/ 523 h 566"/>
                <a:gd name="T44" fmla="*/ 144 w 630"/>
                <a:gd name="T45" fmla="*/ 566 h 566"/>
                <a:gd name="T46" fmla="*/ 129 w 630"/>
                <a:gd name="T47" fmla="*/ 536 h 566"/>
                <a:gd name="T48" fmla="*/ 119 w 630"/>
                <a:gd name="T49" fmla="*/ 474 h 566"/>
                <a:gd name="T50" fmla="*/ 102 w 630"/>
                <a:gd name="T51" fmla="*/ 459 h 566"/>
                <a:gd name="T52" fmla="*/ 46 w 630"/>
                <a:gd name="T53" fmla="*/ 489 h 566"/>
                <a:gd name="T54" fmla="*/ 0 w 630"/>
                <a:gd name="T55" fmla="*/ 440 h 566"/>
                <a:gd name="T56" fmla="*/ 42 w 630"/>
                <a:gd name="T57" fmla="*/ 337 h 566"/>
                <a:gd name="T58" fmla="*/ 98 w 630"/>
                <a:gd name="T59" fmla="*/ 320 h 566"/>
                <a:gd name="T60" fmla="*/ 107 w 630"/>
                <a:gd name="T61" fmla="*/ 261 h 566"/>
                <a:gd name="T62" fmla="*/ 160 w 630"/>
                <a:gd name="T63" fmla="*/ 194 h 566"/>
                <a:gd name="T64" fmla="*/ 204 w 630"/>
                <a:gd name="T65" fmla="*/ 88 h 566"/>
                <a:gd name="T66" fmla="*/ 197 w 630"/>
                <a:gd name="T67" fmla="*/ 6 h 566"/>
                <a:gd name="T68" fmla="*/ 297 w 630"/>
                <a:gd name="T69" fmla="*/ 0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0" h="566">
                  <a:moveTo>
                    <a:pt x="297" y="0"/>
                  </a:moveTo>
                  <a:lnTo>
                    <a:pt x="374" y="3"/>
                  </a:lnTo>
                  <a:lnTo>
                    <a:pt x="412" y="22"/>
                  </a:lnTo>
                  <a:lnTo>
                    <a:pt x="447" y="64"/>
                  </a:lnTo>
                  <a:lnTo>
                    <a:pt x="473" y="169"/>
                  </a:lnTo>
                  <a:lnTo>
                    <a:pt x="524" y="204"/>
                  </a:lnTo>
                  <a:lnTo>
                    <a:pt x="630" y="202"/>
                  </a:lnTo>
                  <a:lnTo>
                    <a:pt x="606" y="243"/>
                  </a:lnTo>
                  <a:lnTo>
                    <a:pt x="518" y="330"/>
                  </a:lnTo>
                  <a:lnTo>
                    <a:pt x="526" y="368"/>
                  </a:lnTo>
                  <a:lnTo>
                    <a:pt x="462" y="417"/>
                  </a:lnTo>
                  <a:lnTo>
                    <a:pt x="441" y="455"/>
                  </a:lnTo>
                  <a:lnTo>
                    <a:pt x="419" y="468"/>
                  </a:lnTo>
                  <a:lnTo>
                    <a:pt x="420" y="482"/>
                  </a:lnTo>
                  <a:lnTo>
                    <a:pt x="441" y="511"/>
                  </a:lnTo>
                  <a:lnTo>
                    <a:pt x="404" y="521"/>
                  </a:lnTo>
                  <a:lnTo>
                    <a:pt x="388" y="472"/>
                  </a:lnTo>
                  <a:lnTo>
                    <a:pt x="363" y="442"/>
                  </a:lnTo>
                  <a:lnTo>
                    <a:pt x="323" y="457"/>
                  </a:lnTo>
                  <a:lnTo>
                    <a:pt x="304" y="495"/>
                  </a:lnTo>
                  <a:lnTo>
                    <a:pt x="224" y="510"/>
                  </a:lnTo>
                  <a:lnTo>
                    <a:pt x="193" y="523"/>
                  </a:lnTo>
                  <a:lnTo>
                    <a:pt x="144" y="566"/>
                  </a:lnTo>
                  <a:lnTo>
                    <a:pt x="129" y="536"/>
                  </a:lnTo>
                  <a:lnTo>
                    <a:pt x="119" y="474"/>
                  </a:lnTo>
                  <a:lnTo>
                    <a:pt x="102" y="459"/>
                  </a:lnTo>
                  <a:lnTo>
                    <a:pt x="46" y="489"/>
                  </a:lnTo>
                  <a:lnTo>
                    <a:pt x="0" y="440"/>
                  </a:lnTo>
                  <a:lnTo>
                    <a:pt x="42" y="337"/>
                  </a:lnTo>
                  <a:lnTo>
                    <a:pt x="98" y="320"/>
                  </a:lnTo>
                  <a:lnTo>
                    <a:pt x="107" y="261"/>
                  </a:lnTo>
                  <a:lnTo>
                    <a:pt x="160" y="194"/>
                  </a:lnTo>
                  <a:lnTo>
                    <a:pt x="204" y="88"/>
                  </a:lnTo>
                  <a:lnTo>
                    <a:pt x="197" y="6"/>
                  </a:lnTo>
                  <a:lnTo>
                    <a:pt x="297" y="0"/>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109" name="Freeform 85"/>
            <p:cNvSpPr>
              <a:spLocks/>
            </p:cNvSpPr>
            <p:nvPr/>
          </p:nvSpPr>
          <p:spPr bwMode="auto">
            <a:xfrm>
              <a:off x="985334" y="2163989"/>
              <a:ext cx="340070" cy="316176"/>
            </a:xfrm>
            <a:custGeom>
              <a:avLst/>
              <a:gdLst>
                <a:gd name="T0" fmla="*/ 0 w 682"/>
                <a:gd name="T1" fmla="*/ 139 h 634"/>
                <a:gd name="T2" fmla="*/ 74 w 682"/>
                <a:gd name="T3" fmla="*/ 16 h 634"/>
                <a:gd name="T4" fmla="*/ 99 w 682"/>
                <a:gd name="T5" fmla="*/ 17 h 634"/>
                <a:gd name="T6" fmla="*/ 103 w 682"/>
                <a:gd name="T7" fmla="*/ 0 h 634"/>
                <a:gd name="T8" fmla="*/ 165 w 682"/>
                <a:gd name="T9" fmla="*/ 70 h 634"/>
                <a:gd name="T10" fmla="*/ 253 w 682"/>
                <a:gd name="T11" fmla="*/ 74 h 634"/>
                <a:gd name="T12" fmla="*/ 308 w 682"/>
                <a:gd name="T13" fmla="*/ 122 h 634"/>
                <a:gd name="T14" fmla="*/ 432 w 682"/>
                <a:gd name="T15" fmla="*/ 142 h 634"/>
                <a:gd name="T16" fmla="*/ 538 w 682"/>
                <a:gd name="T17" fmla="*/ 142 h 634"/>
                <a:gd name="T18" fmla="*/ 632 w 682"/>
                <a:gd name="T19" fmla="*/ 209 h 634"/>
                <a:gd name="T20" fmla="*/ 682 w 682"/>
                <a:gd name="T21" fmla="*/ 298 h 634"/>
                <a:gd name="T22" fmla="*/ 649 w 682"/>
                <a:gd name="T23" fmla="*/ 331 h 634"/>
                <a:gd name="T24" fmla="*/ 649 w 682"/>
                <a:gd name="T25" fmla="*/ 449 h 634"/>
                <a:gd name="T26" fmla="*/ 666 w 682"/>
                <a:gd name="T27" fmla="*/ 475 h 634"/>
                <a:gd name="T28" fmla="*/ 639 w 682"/>
                <a:gd name="T29" fmla="*/ 487 h 634"/>
                <a:gd name="T30" fmla="*/ 644 w 682"/>
                <a:gd name="T31" fmla="*/ 550 h 634"/>
                <a:gd name="T32" fmla="*/ 648 w 682"/>
                <a:gd name="T33" fmla="*/ 634 h 634"/>
                <a:gd name="T34" fmla="*/ 571 w 682"/>
                <a:gd name="T35" fmla="*/ 599 h 634"/>
                <a:gd name="T36" fmla="*/ 448 w 682"/>
                <a:gd name="T37" fmla="*/ 584 h 634"/>
                <a:gd name="T38" fmla="*/ 432 w 682"/>
                <a:gd name="T39" fmla="*/ 632 h 634"/>
                <a:gd name="T40" fmla="*/ 330 w 682"/>
                <a:gd name="T41" fmla="*/ 630 h 634"/>
                <a:gd name="T42" fmla="*/ 308 w 682"/>
                <a:gd name="T43" fmla="*/ 587 h 634"/>
                <a:gd name="T44" fmla="*/ 236 w 682"/>
                <a:gd name="T45" fmla="*/ 587 h 634"/>
                <a:gd name="T46" fmla="*/ 182 w 682"/>
                <a:gd name="T47" fmla="*/ 555 h 634"/>
                <a:gd name="T48" fmla="*/ 241 w 682"/>
                <a:gd name="T49" fmla="*/ 509 h 634"/>
                <a:gd name="T50" fmla="*/ 292 w 682"/>
                <a:gd name="T51" fmla="*/ 465 h 634"/>
                <a:gd name="T52" fmla="*/ 318 w 682"/>
                <a:gd name="T53" fmla="*/ 437 h 634"/>
                <a:gd name="T54" fmla="*/ 333 w 682"/>
                <a:gd name="T55" fmla="*/ 410 h 634"/>
                <a:gd name="T56" fmla="*/ 329 w 682"/>
                <a:gd name="T57" fmla="*/ 366 h 634"/>
                <a:gd name="T58" fmla="*/ 301 w 682"/>
                <a:gd name="T59" fmla="*/ 339 h 634"/>
                <a:gd name="T60" fmla="*/ 265 w 682"/>
                <a:gd name="T61" fmla="*/ 330 h 634"/>
                <a:gd name="T62" fmla="*/ 224 w 682"/>
                <a:gd name="T63" fmla="*/ 330 h 634"/>
                <a:gd name="T64" fmla="*/ 213 w 682"/>
                <a:gd name="T65" fmla="*/ 310 h 634"/>
                <a:gd name="T66" fmla="*/ 205 w 682"/>
                <a:gd name="T67" fmla="*/ 272 h 634"/>
                <a:gd name="T68" fmla="*/ 197 w 682"/>
                <a:gd name="T69" fmla="*/ 219 h 634"/>
                <a:gd name="T70" fmla="*/ 165 w 682"/>
                <a:gd name="T71" fmla="*/ 172 h 634"/>
                <a:gd name="T72" fmla="*/ 134 w 682"/>
                <a:gd name="T73" fmla="*/ 157 h 634"/>
                <a:gd name="T74" fmla="*/ 82 w 682"/>
                <a:gd name="T75" fmla="*/ 144 h 634"/>
                <a:gd name="T76" fmla="*/ 44 w 682"/>
                <a:gd name="T77" fmla="*/ 149 h 634"/>
                <a:gd name="T78" fmla="*/ 23 w 682"/>
                <a:gd name="T79" fmla="*/ 157 h 634"/>
                <a:gd name="T80" fmla="*/ 0 w 682"/>
                <a:gd name="T81" fmla="*/ 139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2" h="634">
                  <a:moveTo>
                    <a:pt x="0" y="139"/>
                  </a:moveTo>
                  <a:lnTo>
                    <a:pt x="74" y="16"/>
                  </a:lnTo>
                  <a:lnTo>
                    <a:pt x="99" y="17"/>
                  </a:lnTo>
                  <a:lnTo>
                    <a:pt x="103" y="0"/>
                  </a:lnTo>
                  <a:lnTo>
                    <a:pt x="165" y="70"/>
                  </a:lnTo>
                  <a:lnTo>
                    <a:pt x="253" y="74"/>
                  </a:lnTo>
                  <a:lnTo>
                    <a:pt x="308" y="122"/>
                  </a:lnTo>
                  <a:lnTo>
                    <a:pt x="432" y="142"/>
                  </a:lnTo>
                  <a:lnTo>
                    <a:pt x="538" y="142"/>
                  </a:lnTo>
                  <a:lnTo>
                    <a:pt x="632" y="209"/>
                  </a:lnTo>
                  <a:lnTo>
                    <a:pt x="682" y="298"/>
                  </a:lnTo>
                  <a:lnTo>
                    <a:pt x="649" y="331"/>
                  </a:lnTo>
                  <a:lnTo>
                    <a:pt x="649" y="449"/>
                  </a:lnTo>
                  <a:lnTo>
                    <a:pt x="666" y="475"/>
                  </a:lnTo>
                  <a:lnTo>
                    <a:pt x="639" y="487"/>
                  </a:lnTo>
                  <a:lnTo>
                    <a:pt x="644" y="550"/>
                  </a:lnTo>
                  <a:lnTo>
                    <a:pt x="648" y="634"/>
                  </a:lnTo>
                  <a:lnTo>
                    <a:pt x="571" y="599"/>
                  </a:lnTo>
                  <a:lnTo>
                    <a:pt x="448" y="584"/>
                  </a:lnTo>
                  <a:lnTo>
                    <a:pt x="432" y="632"/>
                  </a:lnTo>
                  <a:lnTo>
                    <a:pt x="330" y="630"/>
                  </a:lnTo>
                  <a:lnTo>
                    <a:pt x="308" y="587"/>
                  </a:lnTo>
                  <a:lnTo>
                    <a:pt x="236" y="587"/>
                  </a:lnTo>
                  <a:lnTo>
                    <a:pt x="182" y="555"/>
                  </a:lnTo>
                  <a:lnTo>
                    <a:pt x="241" y="509"/>
                  </a:lnTo>
                  <a:lnTo>
                    <a:pt x="292" y="465"/>
                  </a:lnTo>
                  <a:lnTo>
                    <a:pt x="318" y="437"/>
                  </a:lnTo>
                  <a:lnTo>
                    <a:pt x="333" y="410"/>
                  </a:lnTo>
                  <a:lnTo>
                    <a:pt x="329" y="366"/>
                  </a:lnTo>
                  <a:lnTo>
                    <a:pt x="301" y="339"/>
                  </a:lnTo>
                  <a:lnTo>
                    <a:pt x="265" y="330"/>
                  </a:lnTo>
                  <a:lnTo>
                    <a:pt x="224" y="330"/>
                  </a:lnTo>
                  <a:lnTo>
                    <a:pt x="213" y="310"/>
                  </a:lnTo>
                  <a:lnTo>
                    <a:pt x="205" y="272"/>
                  </a:lnTo>
                  <a:lnTo>
                    <a:pt x="197" y="219"/>
                  </a:lnTo>
                  <a:lnTo>
                    <a:pt x="165" y="172"/>
                  </a:lnTo>
                  <a:lnTo>
                    <a:pt x="134" y="157"/>
                  </a:lnTo>
                  <a:lnTo>
                    <a:pt x="82" y="144"/>
                  </a:lnTo>
                  <a:lnTo>
                    <a:pt x="44" y="149"/>
                  </a:lnTo>
                  <a:lnTo>
                    <a:pt x="23" y="157"/>
                  </a:lnTo>
                  <a:lnTo>
                    <a:pt x="0" y="139"/>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110" name="Freeform 92"/>
            <p:cNvSpPr>
              <a:spLocks/>
            </p:cNvSpPr>
            <p:nvPr/>
          </p:nvSpPr>
          <p:spPr bwMode="auto">
            <a:xfrm>
              <a:off x="1688812" y="2221778"/>
              <a:ext cx="329512" cy="304508"/>
            </a:xfrm>
            <a:custGeom>
              <a:avLst/>
              <a:gdLst>
                <a:gd name="T0" fmla="*/ 4 w 662"/>
                <a:gd name="T1" fmla="*/ 321 h 612"/>
                <a:gd name="T2" fmla="*/ 78 w 662"/>
                <a:gd name="T3" fmla="*/ 260 h 612"/>
                <a:gd name="T4" fmla="*/ 106 w 662"/>
                <a:gd name="T5" fmla="*/ 190 h 612"/>
                <a:gd name="T6" fmla="*/ 154 w 662"/>
                <a:gd name="T7" fmla="*/ 148 h 612"/>
                <a:gd name="T8" fmla="*/ 178 w 662"/>
                <a:gd name="T9" fmla="*/ 81 h 612"/>
                <a:gd name="T10" fmla="*/ 204 w 662"/>
                <a:gd name="T11" fmla="*/ 90 h 612"/>
                <a:gd name="T12" fmla="*/ 238 w 662"/>
                <a:gd name="T13" fmla="*/ 72 h 612"/>
                <a:gd name="T14" fmla="*/ 247 w 662"/>
                <a:gd name="T15" fmla="*/ 22 h 612"/>
                <a:gd name="T16" fmla="*/ 265 w 662"/>
                <a:gd name="T17" fmla="*/ 4 h 612"/>
                <a:gd name="T18" fmla="*/ 284 w 662"/>
                <a:gd name="T19" fmla="*/ 11 h 612"/>
                <a:gd name="T20" fmla="*/ 284 w 662"/>
                <a:gd name="T21" fmla="*/ 36 h 612"/>
                <a:gd name="T22" fmla="*/ 293 w 662"/>
                <a:gd name="T23" fmla="*/ 84 h 612"/>
                <a:gd name="T24" fmla="*/ 308 w 662"/>
                <a:gd name="T25" fmla="*/ 93 h 612"/>
                <a:gd name="T26" fmla="*/ 349 w 662"/>
                <a:gd name="T27" fmla="*/ 77 h 612"/>
                <a:gd name="T28" fmla="*/ 370 w 662"/>
                <a:gd name="T29" fmla="*/ 51 h 612"/>
                <a:gd name="T30" fmla="*/ 389 w 662"/>
                <a:gd name="T31" fmla="*/ 9 h 612"/>
                <a:gd name="T32" fmla="*/ 473 w 662"/>
                <a:gd name="T33" fmla="*/ 0 h 612"/>
                <a:gd name="T34" fmla="*/ 540 w 662"/>
                <a:gd name="T35" fmla="*/ 7 h 612"/>
                <a:gd name="T36" fmla="*/ 545 w 662"/>
                <a:gd name="T37" fmla="*/ 48 h 612"/>
                <a:gd name="T38" fmla="*/ 553 w 662"/>
                <a:gd name="T39" fmla="*/ 88 h 612"/>
                <a:gd name="T40" fmla="*/ 589 w 662"/>
                <a:gd name="T41" fmla="*/ 103 h 612"/>
                <a:gd name="T42" fmla="*/ 620 w 662"/>
                <a:gd name="T43" fmla="*/ 106 h 612"/>
                <a:gd name="T44" fmla="*/ 632 w 662"/>
                <a:gd name="T45" fmla="*/ 137 h 612"/>
                <a:gd name="T46" fmla="*/ 662 w 662"/>
                <a:gd name="T47" fmla="*/ 148 h 612"/>
                <a:gd name="T48" fmla="*/ 651 w 662"/>
                <a:gd name="T49" fmla="*/ 236 h 612"/>
                <a:gd name="T50" fmla="*/ 619 w 662"/>
                <a:gd name="T51" fmla="*/ 274 h 612"/>
                <a:gd name="T52" fmla="*/ 581 w 662"/>
                <a:gd name="T53" fmla="*/ 297 h 612"/>
                <a:gd name="T54" fmla="*/ 581 w 662"/>
                <a:gd name="T55" fmla="*/ 355 h 612"/>
                <a:gd name="T56" fmla="*/ 604 w 662"/>
                <a:gd name="T57" fmla="*/ 398 h 612"/>
                <a:gd name="T58" fmla="*/ 574 w 662"/>
                <a:gd name="T59" fmla="*/ 409 h 612"/>
                <a:gd name="T60" fmla="*/ 560 w 662"/>
                <a:gd name="T61" fmla="*/ 375 h 612"/>
                <a:gd name="T62" fmla="*/ 546 w 662"/>
                <a:gd name="T63" fmla="*/ 417 h 612"/>
                <a:gd name="T64" fmla="*/ 504 w 662"/>
                <a:gd name="T65" fmla="*/ 467 h 612"/>
                <a:gd name="T66" fmla="*/ 540 w 662"/>
                <a:gd name="T67" fmla="*/ 519 h 612"/>
                <a:gd name="T68" fmla="*/ 562 w 662"/>
                <a:gd name="T69" fmla="*/ 567 h 612"/>
                <a:gd name="T70" fmla="*/ 523 w 662"/>
                <a:gd name="T71" fmla="*/ 583 h 612"/>
                <a:gd name="T72" fmla="*/ 473 w 662"/>
                <a:gd name="T73" fmla="*/ 594 h 612"/>
                <a:gd name="T74" fmla="*/ 440 w 662"/>
                <a:gd name="T75" fmla="*/ 587 h 612"/>
                <a:gd name="T76" fmla="*/ 396 w 662"/>
                <a:gd name="T77" fmla="*/ 612 h 612"/>
                <a:gd name="T78" fmla="*/ 366 w 662"/>
                <a:gd name="T79" fmla="*/ 531 h 612"/>
                <a:gd name="T80" fmla="*/ 402 w 662"/>
                <a:gd name="T81" fmla="*/ 492 h 612"/>
                <a:gd name="T82" fmla="*/ 313 w 662"/>
                <a:gd name="T83" fmla="*/ 473 h 612"/>
                <a:gd name="T84" fmla="*/ 266 w 662"/>
                <a:gd name="T85" fmla="*/ 452 h 612"/>
                <a:gd name="T86" fmla="*/ 240 w 662"/>
                <a:gd name="T87" fmla="*/ 459 h 612"/>
                <a:gd name="T88" fmla="*/ 203 w 662"/>
                <a:gd name="T89" fmla="*/ 427 h 612"/>
                <a:gd name="T90" fmla="*/ 193 w 662"/>
                <a:gd name="T91" fmla="*/ 450 h 612"/>
                <a:gd name="T92" fmla="*/ 170 w 662"/>
                <a:gd name="T93" fmla="*/ 468 h 612"/>
                <a:gd name="T94" fmla="*/ 145 w 662"/>
                <a:gd name="T95" fmla="*/ 471 h 612"/>
                <a:gd name="T96" fmla="*/ 117 w 662"/>
                <a:gd name="T97" fmla="*/ 440 h 612"/>
                <a:gd name="T98" fmla="*/ 61 w 662"/>
                <a:gd name="T99" fmla="*/ 474 h 612"/>
                <a:gd name="T100" fmla="*/ 53 w 662"/>
                <a:gd name="T101" fmla="*/ 372 h 612"/>
                <a:gd name="T102" fmla="*/ 0 w 662"/>
                <a:gd name="T103" fmla="*/ 349 h 612"/>
                <a:gd name="T104" fmla="*/ 4 w 662"/>
                <a:gd name="T105" fmla="*/ 321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62" h="612">
                  <a:moveTo>
                    <a:pt x="4" y="321"/>
                  </a:moveTo>
                  <a:lnTo>
                    <a:pt x="78" y="260"/>
                  </a:lnTo>
                  <a:lnTo>
                    <a:pt x="106" y="190"/>
                  </a:lnTo>
                  <a:lnTo>
                    <a:pt x="154" y="148"/>
                  </a:lnTo>
                  <a:lnTo>
                    <a:pt x="178" y="81"/>
                  </a:lnTo>
                  <a:lnTo>
                    <a:pt x="204" y="90"/>
                  </a:lnTo>
                  <a:lnTo>
                    <a:pt x="238" y="72"/>
                  </a:lnTo>
                  <a:lnTo>
                    <a:pt x="247" y="22"/>
                  </a:lnTo>
                  <a:lnTo>
                    <a:pt x="265" y="4"/>
                  </a:lnTo>
                  <a:lnTo>
                    <a:pt x="284" y="11"/>
                  </a:lnTo>
                  <a:lnTo>
                    <a:pt x="284" y="36"/>
                  </a:lnTo>
                  <a:lnTo>
                    <a:pt x="293" y="84"/>
                  </a:lnTo>
                  <a:lnTo>
                    <a:pt x="308" y="93"/>
                  </a:lnTo>
                  <a:lnTo>
                    <a:pt x="349" y="77"/>
                  </a:lnTo>
                  <a:lnTo>
                    <a:pt x="370" y="51"/>
                  </a:lnTo>
                  <a:lnTo>
                    <a:pt x="389" y="9"/>
                  </a:lnTo>
                  <a:lnTo>
                    <a:pt x="473" y="0"/>
                  </a:lnTo>
                  <a:lnTo>
                    <a:pt x="540" y="7"/>
                  </a:lnTo>
                  <a:lnTo>
                    <a:pt x="545" y="48"/>
                  </a:lnTo>
                  <a:lnTo>
                    <a:pt x="553" y="88"/>
                  </a:lnTo>
                  <a:lnTo>
                    <a:pt x="589" y="103"/>
                  </a:lnTo>
                  <a:lnTo>
                    <a:pt x="620" y="106"/>
                  </a:lnTo>
                  <a:lnTo>
                    <a:pt x="632" y="137"/>
                  </a:lnTo>
                  <a:lnTo>
                    <a:pt x="662" y="148"/>
                  </a:lnTo>
                  <a:lnTo>
                    <a:pt x="651" y="236"/>
                  </a:lnTo>
                  <a:lnTo>
                    <a:pt x="619" y="274"/>
                  </a:lnTo>
                  <a:lnTo>
                    <a:pt x="581" y="297"/>
                  </a:lnTo>
                  <a:lnTo>
                    <a:pt x="581" y="355"/>
                  </a:lnTo>
                  <a:lnTo>
                    <a:pt x="604" y="398"/>
                  </a:lnTo>
                  <a:lnTo>
                    <a:pt x="574" y="409"/>
                  </a:lnTo>
                  <a:lnTo>
                    <a:pt x="560" y="375"/>
                  </a:lnTo>
                  <a:lnTo>
                    <a:pt x="546" y="417"/>
                  </a:lnTo>
                  <a:lnTo>
                    <a:pt x="504" y="467"/>
                  </a:lnTo>
                  <a:lnTo>
                    <a:pt x="540" y="519"/>
                  </a:lnTo>
                  <a:lnTo>
                    <a:pt x="562" y="567"/>
                  </a:lnTo>
                  <a:lnTo>
                    <a:pt x="523" y="583"/>
                  </a:lnTo>
                  <a:lnTo>
                    <a:pt x="473" y="594"/>
                  </a:lnTo>
                  <a:lnTo>
                    <a:pt x="440" y="587"/>
                  </a:lnTo>
                  <a:lnTo>
                    <a:pt x="396" y="612"/>
                  </a:lnTo>
                  <a:lnTo>
                    <a:pt x="366" y="531"/>
                  </a:lnTo>
                  <a:lnTo>
                    <a:pt x="402" y="492"/>
                  </a:lnTo>
                  <a:lnTo>
                    <a:pt x="313" y="473"/>
                  </a:lnTo>
                  <a:lnTo>
                    <a:pt x="266" y="452"/>
                  </a:lnTo>
                  <a:lnTo>
                    <a:pt x="240" y="459"/>
                  </a:lnTo>
                  <a:lnTo>
                    <a:pt x="203" y="427"/>
                  </a:lnTo>
                  <a:lnTo>
                    <a:pt x="193" y="450"/>
                  </a:lnTo>
                  <a:lnTo>
                    <a:pt x="170" y="468"/>
                  </a:lnTo>
                  <a:lnTo>
                    <a:pt x="145" y="471"/>
                  </a:lnTo>
                  <a:lnTo>
                    <a:pt x="117" y="440"/>
                  </a:lnTo>
                  <a:lnTo>
                    <a:pt x="61" y="474"/>
                  </a:lnTo>
                  <a:lnTo>
                    <a:pt x="53" y="372"/>
                  </a:lnTo>
                  <a:lnTo>
                    <a:pt x="0" y="349"/>
                  </a:lnTo>
                  <a:lnTo>
                    <a:pt x="4" y="321"/>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111" name="Freeform 93"/>
            <p:cNvSpPr>
              <a:spLocks/>
            </p:cNvSpPr>
            <p:nvPr/>
          </p:nvSpPr>
          <p:spPr bwMode="auto">
            <a:xfrm>
              <a:off x="1444317" y="2395147"/>
              <a:ext cx="275057" cy="203375"/>
            </a:xfrm>
            <a:custGeom>
              <a:avLst/>
              <a:gdLst>
                <a:gd name="T0" fmla="*/ 40 w 552"/>
                <a:gd name="T1" fmla="*/ 110 h 408"/>
                <a:gd name="T2" fmla="*/ 83 w 552"/>
                <a:gd name="T3" fmla="*/ 107 h 408"/>
                <a:gd name="T4" fmla="*/ 93 w 552"/>
                <a:gd name="T5" fmla="*/ 33 h 408"/>
                <a:gd name="T6" fmla="*/ 253 w 552"/>
                <a:gd name="T7" fmla="*/ 33 h 408"/>
                <a:gd name="T8" fmla="*/ 272 w 552"/>
                <a:gd name="T9" fmla="*/ 0 h 408"/>
                <a:gd name="T10" fmla="*/ 491 w 552"/>
                <a:gd name="T11" fmla="*/ 0 h 408"/>
                <a:gd name="T12" fmla="*/ 544 w 552"/>
                <a:gd name="T13" fmla="*/ 23 h 408"/>
                <a:gd name="T14" fmla="*/ 552 w 552"/>
                <a:gd name="T15" fmla="*/ 125 h 408"/>
                <a:gd name="T16" fmla="*/ 520 w 552"/>
                <a:gd name="T17" fmla="*/ 172 h 408"/>
                <a:gd name="T18" fmla="*/ 450 w 552"/>
                <a:gd name="T19" fmla="*/ 189 h 408"/>
                <a:gd name="T20" fmla="*/ 436 w 552"/>
                <a:gd name="T21" fmla="*/ 189 h 408"/>
                <a:gd name="T22" fmla="*/ 298 w 552"/>
                <a:gd name="T23" fmla="*/ 317 h 408"/>
                <a:gd name="T24" fmla="*/ 257 w 552"/>
                <a:gd name="T25" fmla="*/ 346 h 408"/>
                <a:gd name="T26" fmla="*/ 254 w 552"/>
                <a:gd name="T27" fmla="*/ 395 h 408"/>
                <a:gd name="T28" fmla="*/ 217 w 552"/>
                <a:gd name="T29" fmla="*/ 408 h 408"/>
                <a:gd name="T30" fmla="*/ 112 w 552"/>
                <a:gd name="T31" fmla="*/ 408 h 408"/>
                <a:gd name="T32" fmla="*/ 61 w 552"/>
                <a:gd name="T33" fmla="*/ 377 h 408"/>
                <a:gd name="T34" fmla="*/ 34 w 552"/>
                <a:gd name="T35" fmla="*/ 272 h 408"/>
                <a:gd name="T36" fmla="*/ 0 w 552"/>
                <a:gd name="T37" fmla="*/ 228 h 408"/>
                <a:gd name="T38" fmla="*/ 37 w 552"/>
                <a:gd name="T39" fmla="*/ 201 h 408"/>
                <a:gd name="T40" fmla="*/ 37 w 552"/>
                <a:gd name="T41" fmla="*/ 158 h 408"/>
                <a:gd name="T42" fmla="*/ 61 w 552"/>
                <a:gd name="T43" fmla="*/ 143 h 408"/>
                <a:gd name="T44" fmla="*/ 40 w 552"/>
                <a:gd name="T45" fmla="*/ 11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2" h="408">
                  <a:moveTo>
                    <a:pt x="40" y="110"/>
                  </a:moveTo>
                  <a:lnTo>
                    <a:pt x="83" y="107"/>
                  </a:lnTo>
                  <a:lnTo>
                    <a:pt x="93" y="33"/>
                  </a:lnTo>
                  <a:lnTo>
                    <a:pt x="253" y="33"/>
                  </a:lnTo>
                  <a:lnTo>
                    <a:pt x="272" y="0"/>
                  </a:lnTo>
                  <a:lnTo>
                    <a:pt x="491" y="0"/>
                  </a:lnTo>
                  <a:lnTo>
                    <a:pt x="544" y="23"/>
                  </a:lnTo>
                  <a:lnTo>
                    <a:pt x="552" y="125"/>
                  </a:lnTo>
                  <a:lnTo>
                    <a:pt x="520" y="172"/>
                  </a:lnTo>
                  <a:lnTo>
                    <a:pt x="450" y="189"/>
                  </a:lnTo>
                  <a:lnTo>
                    <a:pt x="436" y="189"/>
                  </a:lnTo>
                  <a:lnTo>
                    <a:pt x="298" y="317"/>
                  </a:lnTo>
                  <a:lnTo>
                    <a:pt x="257" y="346"/>
                  </a:lnTo>
                  <a:lnTo>
                    <a:pt x="254" y="395"/>
                  </a:lnTo>
                  <a:lnTo>
                    <a:pt x="217" y="408"/>
                  </a:lnTo>
                  <a:lnTo>
                    <a:pt x="112" y="408"/>
                  </a:lnTo>
                  <a:lnTo>
                    <a:pt x="61" y="377"/>
                  </a:lnTo>
                  <a:lnTo>
                    <a:pt x="34" y="272"/>
                  </a:lnTo>
                  <a:lnTo>
                    <a:pt x="0" y="228"/>
                  </a:lnTo>
                  <a:lnTo>
                    <a:pt x="37" y="201"/>
                  </a:lnTo>
                  <a:lnTo>
                    <a:pt x="37" y="158"/>
                  </a:lnTo>
                  <a:lnTo>
                    <a:pt x="61" y="143"/>
                  </a:lnTo>
                  <a:lnTo>
                    <a:pt x="40" y="110"/>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112" name="Freeform 87"/>
            <p:cNvSpPr>
              <a:spLocks/>
            </p:cNvSpPr>
            <p:nvPr/>
          </p:nvSpPr>
          <p:spPr bwMode="auto">
            <a:xfrm>
              <a:off x="1300399" y="2215665"/>
              <a:ext cx="279503" cy="293394"/>
            </a:xfrm>
            <a:custGeom>
              <a:avLst/>
              <a:gdLst>
                <a:gd name="T0" fmla="*/ 157 w 561"/>
                <a:gd name="T1" fmla="*/ 131 h 589"/>
                <a:gd name="T2" fmla="*/ 188 w 561"/>
                <a:gd name="T3" fmla="*/ 169 h 589"/>
                <a:gd name="T4" fmla="*/ 349 w 561"/>
                <a:gd name="T5" fmla="*/ 188 h 589"/>
                <a:gd name="T6" fmla="*/ 511 w 561"/>
                <a:gd name="T7" fmla="*/ 223 h 589"/>
                <a:gd name="T8" fmla="*/ 561 w 561"/>
                <a:gd name="T9" fmla="*/ 361 h 589"/>
                <a:gd name="T10" fmla="*/ 544 w 561"/>
                <a:gd name="T11" fmla="*/ 394 h 589"/>
                <a:gd name="T12" fmla="*/ 382 w 561"/>
                <a:gd name="T13" fmla="*/ 394 h 589"/>
                <a:gd name="T14" fmla="*/ 371 w 561"/>
                <a:gd name="T15" fmla="*/ 467 h 589"/>
                <a:gd name="T16" fmla="*/ 331 w 561"/>
                <a:gd name="T17" fmla="*/ 471 h 589"/>
                <a:gd name="T18" fmla="*/ 349 w 561"/>
                <a:gd name="T19" fmla="*/ 503 h 589"/>
                <a:gd name="T20" fmla="*/ 326 w 561"/>
                <a:gd name="T21" fmla="*/ 523 h 589"/>
                <a:gd name="T22" fmla="*/ 326 w 561"/>
                <a:gd name="T23" fmla="*/ 557 h 589"/>
                <a:gd name="T24" fmla="*/ 289 w 561"/>
                <a:gd name="T25" fmla="*/ 589 h 589"/>
                <a:gd name="T26" fmla="*/ 246 w 561"/>
                <a:gd name="T27" fmla="*/ 569 h 589"/>
                <a:gd name="T28" fmla="*/ 174 w 561"/>
                <a:gd name="T29" fmla="*/ 567 h 589"/>
                <a:gd name="T30" fmla="*/ 73 w 561"/>
                <a:gd name="T31" fmla="*/ 573 h 589"/>
                <a:gd name="T32" fmla="*/ 16 w 561"/>
                <a:gd name="T33" fmla="*/ 531 h 589"/>
                <a:gd name="T34" fmla="*/ 8 w 561"/>
                <a:gd name="T35" fmla="*/ 385 h 589"/>
                <a:gd name="T36" fmla="*/ 34 w 561"/>
                <a:gd name="T37" fmla="*/ 372 h 589"/>
                <a:gd name="T38" fmla="*/ 17 w 561"/>
                <a:gd name="T39" fmla="*/ 346 h 589"/>
                <a:gd name="T40" fmla="*/ 17 w 561"/>
                <a:gd name="T41" fmla="*/ 229 h 589"/>
                <a:gd name="T42" fmla="*/ 50 w 561"/>
                <a:gd name="T43" fmla="*/ 193 h 589"/>
                <a:gd name="T44" fmla="*/ 0 w 561"/>
                <a:gd name="T45" fmla="*/ 106 h 589"/>
                <a:gd name="T46" fmla="*/ 0 w 561"/>
                <a:gd name="T47" fmla="*/ 23 h 589"/>
                <a:gd name="T48" fmla="*/ 27 w 561"/>
                <a:gd name="T49" fmla="*/ 0 h 589"/>
                <a:gd name="T50" fmla="*/ 154 w 561"/>
                <a:gd name="T51" fmla="*/ 0 h 589"/>
                <a:gd name="T52" fmla="*/ 157 w 561"/>
                <a:gd name="T53" fmla="*/ 131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1" h="589">
                  <a:moveTo>
                    <a:pt x="157" y="131"/>
                  </a:moveTo>
                  <a:lnTo>
                    <a:pt x="188" y="169"/>
                  </a:lnTo>
                  <a:lnTo>
                    <a:pt x="349" y="188"/>
                  </a:lnTo>
                  <a:lnTo>
                    <a:pt x="511" y="223"/>
                  </a:lnTo>
                  <a:lnTo>
                    <a:pt x="561" y="361"/>
                  </a:lnTo>
                  <a:lnTo>
                    <a:pt x="544" y="394"/>
                  </a:lnTo>
                  <a:lnTo>
                    <a:pt x="382" y="394"/>
                  </a:lnTo>
                  <a:lnTo>
                    <a:pt x="371" y="467"/>
                  </a:lnTo>
                  <a:lnTo>
                    <a:pt x="331" y="471"/>
                  </a:lnTo>
                  <a:lnTo>
                    <a:pt x="349" y="503"/>
                  </a:lnTo>
                  <a:lnTo>
                    <a:pt x="326" y="523"/>
                  </a:lnTo>
                  <a:lnTo>
                    <a:pt x="326" y="557"/>
                  </a:lnTo>
                  <a:lnTo>
                    <a:pt x="289" y="589"/>
                  </a:lnTo>
                  <a:lnTo>
                    <a:pt x="246" y="569"/>
                  </a:lnTo>
                  <a:lnTo>
                    <a:pt x="174" y="567"/>
                  </a:lnTo>
                  <a:lnTo>
                    <a:pt x="73" y="573"/>
                  </a:lnTo>
                  <a:lnTo>
                    <a:pt x="16" y="531"/>
                  </a:lnTo>
                  <a:lnTo>
                    <a:pt x="8" y="385"/>
                  </a:lnTo>
                  <a:lnTo>
                    <a:pt x="34" y="372"/>
                  </a:lnTo>
                  <a:lnTo>
                    <a:pt x="17" y="346"/>
                  </a:lnTo>
                  <a:lnTo>
                    <a:pt x="17" y="229"/>
                  </a:lnTo>
                  <a:lnTo>
                    <a:pt x="50" y="193"/>
                  </a:lnTo>
                  <a:lnTo>
                    <a:pt x="0" y="106"/>
                  </a:lnTo>
                  <a:lnTo>
                    <a:pt x="0" y="23"/>
                  </a:lnTo>
                  <a:lnTo>
                    <a:pt x="27" y="0"/>
                  </a:lnTo>
                  <a:lnTo>
                    <a:pt x="154" y="0"/>
                  </a:lnTo>
                  <a:lnTo>
                    <a:pt x="157" y="131"/>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113" name="Freeform 95"/>
            <p:cNvSpPr>
              <a:spLocks/>
            </p:cNvSpPr>
            <p:nvPr/>
          </p:nvSpPr>
          <p:spPr bwMode="auto">
            <a:xfrm>
              <a:off x="1539337" y="1936719"/>
              <a:ext cx="265055" cy="458428"/>
            </a:xfrm>
            <a:custGeom>
              <a:avLst/>
              <a:gdLst>
                <a:gd name="T0" fmla="*/ 41 w 532"/>
                <a:gd name="T1" fmla="*/ 199 h 921"/>
                <a:gd name="T2" fmla="*/ 68 w 532"/>
                <a:gd name="T3" fmla="*/ 222 h 921"/>
                <a:gd name="T4" fmla="*/ 101 w 532"/>
                <a:gd name="T5" fmla="*/ 213 h 921"/>
                <a:gd name="T6" fmla="*/ 127 w 532"/>
                <a:gd name="T7" fmla="*/ 203 h 921"/>
                <a:gd name="T8" fmla="*/ 154 w 532"/>
                <a:gd name="T9" fmla="*/ 200 h 921"/>
                <a:gd name="T10" fmla="*/ 181 w 532"/>
                <a:gd name="T11" fmla="*/ 186 h 921"/>
                <a:gd name="T12" fmla="*/ 196 w 532"/>
                <a:gd name="T13" fmla="*/ 161 h 921"/>
                <a:gd name="T14" fmla="*/ 194 w 532"/>
                <a:gd name="T15" fmla="*/ 133 h 921"/>
                <a:gd name="T16" fmla="*/ 156 w 532"/>
                <a:gd name="T17" fmla="*/ 109 h 921"/>
                <a:gd name="T18" fmla="*/ 157 w 532"/>
                <a:gd name="T19" fmla="*/ 89 h 921"/>
                <a:gd name="T20" fmla="*/ 175 w 532"/>
                <a:gd name="T21" fmla="*/ 69 h 921"/>
                <a:gd name="T22" fmla="*/ 215 w 532"/>
                <a:gd name="T23" fmla="*/ 54 h 921"/>
                <a:gd name="T24" fmla="*/ 240 w 532"/>
                <a:gd name="T25" fmla="*/ 48 h 921"/>
                <a:gd name="T26" fmla="*/ 265 w 532"/>
                <a:gd name="T27" fmla="*/ 69 h 921"/>
                <a:gd name="T28" fmla="*/ 290 w 532"/>
                <a:gd name="T29" fmla="*/ 48 h 921"/>
                <a:gd name="T30" fmla="*/ 316 w 532"/>
                <a:gd name="T31" fmla="*/ 28 h 921"/>
                <a:gd name="T32" fmla="*/ 366 w 532"/>
                <a:gd name="T33" fmla="*/ 0 h 921"/>
                <a:gd name="T34" fmla="*/ 406 w 532"/>
                <a:gd name="T35" fmla="*/ 1 h 921"/>
                <a:gd name="T36" fmla="*/ 444 w 532"/>
                <a:gd name="T37" fmla="*/ 11 h 921"/>
                <a:gd name="T38" fmla="*/ 461 w 532"/>
                <a:gd name="T39" fmla="*/ 35 h 921"/>
                <a:gd name="T40" fmla="*/ 484 w 532"/>
                <a:gd name="T41" fmla="*/ 81 h 921"/>
                <a:gd name="T42" fmla="*/ 487 w 532"/>
                <a:gd name="T43" fmla="*/ 102 h 921"/>
                <a:gd name="T44" fmla="*/ 476 w 532"/>
                <a:gd name="T45" fmla="*/ 134 h 921"/>
                <a:gd name="T46" fmla="*/ 434 w 532"/>
                <a:gd name="T47" fmla="*/ 141 h 921"/>
                <a:gd name="T48" fmla="*/ 422 w 532"/>
                <a:gd name="T49" fmla="*/ 153 h 921"/>
                <a:gd name="T50" fmla="*/ 430 w 532"/>
                <a:gd name="T51" fmla="*/ 167 h 921"/>
                <a:gd name="T52" fmla="*/ 502 w 532"/>
                <a:gd name="T53" fmla="*/ 182 h 921"/>
                <a:gd name="T54" fmla="*/ 516 w 532"/>
                <a:gd name="T55" fmla="*/ 221 h 921"/>
                <a:gd name="T56" fmla="*/ 511 w 532"/>
                <a:gd name="T57" fmla="*/ 255 h 921"/>
                <a:gd name="T58" fmla="*/ 532 w 532"/>
                <a:gd name="T59" fmla="*/ 291 h 921"/>
                <a:gd name="T60" fmla="*/ 457 w 532"/>
                <a:gd name="T61" fmla="*/ 329 h 921"/>
                <a:gd name="T62" fmla="*/ 451 w 532"/>
                <a:gd name="T63" fmla="*/ 355 h 921"/>
                <a:gd name="T64" fmla="*/ 474 w 532"/>
                <a:gd name="T65" fmla="*/ 393 h 921"/>
                <a:gd name="T66" fmla="*/ 476 w 532"/>
                <a:gd name="T67" fmla="*/ 444 h 921"/>
                <a:gd name="T68" fmla="*/ 443 w 532"/>
                <a:gd name="T69" fmla="*/ 474 h 921"/>
                <a:gd name="T70" fmla="*/ 445 w 532"/>
                <a:gd name="T71" fmla="*/ 503 h 921"/>
                <a:gd name="T72" fmla="*/ 469 w 532"/>
                <a:gd name="T73" fmla="*/ 538 h 921"/>
                <a:gd name="T74" fmla="*/ 479 w 532"/>
                <a:gd name="T75" fmla="*/ 564 h 921"/>
                <a:gd name="T76" fmla="*/ 474 w 532"/>
                <a:gd name="T77" fmla="*/ 593 h 921"/>
                <a:gd name="T78" fmla="*/ 478 w 532"/>
                <a:gd name="T79" fmla="*/ 653 h 921"/>
                <a:gd name="T80" fmla="*/ 451 w 532"/>
                <a:gd name="T81" fmla="*/ 723 h 921"/>
                <a:gd name="T82" fmla="*/ 403 w 532"/>
                <a:gd name="T83" fmla="*/ 767 h 921"/>
                <a:gd name="T84" fmla="*/ 384 w 532"/>
                <a:gd name="T85" fmla="*/ 822 h 921"/>
                <a:gd name="T86" fmla="*/ 307 w 532"/>
                <a:gd name="T87" fmla="*/ 894 h 921"/>
                <a:gd name="T88" fmla="*/ 300 w 532"/>
                <a:gd name="T89" fmla="*/ 921 h 921"/>
                <a:gd name="T90" fmla="*/ 79 w 532"/>
                <a:gd name="T91" fmla="*/ 921 h 921"/>
                <a:gd name="T92" fmla="*/ 32 w 532"/>
                <a:gd name="T93" fmla="*/ 785 h 921"/>
                <a:gd name="T94" fmla="*/ 96 w 532"/>
                <a:gd name="T95" fmla="*/ 727 h 921"/>
                <a:gd name="T96" fmla="*/ 58 w 532"/>
                <a:gd name="T97" fmla="*/ 618 h 921"/>
                <a:gd name="T98" fmla="*/ 3 w 532"/>
                <a:gd name="T99" fmla="*/ 573 h 921"/>
                <a:gd name="T100" fmla="*/ 13 w 532"/>
                <a:gd name="T101" fmla="*/ 391 h 921"/>
                <a:gd name="T102" fmla="*/ 0 w 532"/>
                <a:gd name="T103" fmla="*/ 291 h 921"/>
                <a:gd name="T104" fmla="*/ 26 w 532"/>
                <a:gd name="T105" fmla="*/ 237 h 921"/>
                <a:gd name="T106" fmla="*/ 41 w 532"/>
                <a:gd name="T107" fmla="*/ 199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32" h="921">
                  <a:moveTo>
                    <a:pt x="41" y="199"/>
                  </a:moveTo>
                  <a:lnTo>
                    <a:pt x="68" y="222"/>
                  </a:lnTo>
                  <a:lnTo>
                    <a:pt x="101" y="213"/>
                  </a:lnTo>
                  <a:lnTo>
                    <a:pt x="127" y="203"/>
                  </a:lnTo>
                  <a:lnTo>
                    <a:pt x="154" y="200"/>
                  </a:lnTo>
                  <a:lnTo>
                    <a:pt x="181" y="186"/>
                  </a:lnTo>
                  <a:lnTo>
                    <a:pt x="196" y="161"/>
                  </a:lnTo>
                  <a:lnTo>
                    <a:pt x="194" y="133"/>
                  </a:lnTo>
                  <a:lnTo>
                    <a:pt x="156" y="109"/>
                  </a:lnTo>
                  <a:lnTo>
                    <a:pt x="157" y="89"/>
                  </a:lnTo>
                  <a:lnTo>
                    <a:pt x="175" y="69"/>
                  </a:lnTo>
                  <a:lnTo>
                    <a:pt x="215" y="54"/>
                  </a:lnTo>
                  <a:lnTo>
                    <a:pt x="240" y="48"/>
                  </a:lnTo>
                  <a:lnTo>
                    <a:pt x="265" y="69"/>
                  </a:lnTo>
                  <a:lnTo>
                    <a:pt x="290" y="48"/>
                  </a:lnTo>
                  <a:lnTo>
                    <a:pt x="316" y="28"/>
                  </a:lnTo>
                  <a:lnTo>
                    <a:pt x="366" y="0"/>
                  </a:lnTo>
                  <a:lnTo>
                    <a:pt x="406" y="1"/>
                  </a:lnTo>
                  <a:lnTo>
                    <a:pt x="444" y="11"/>
                  </a:lnTo>
                  <a:lnTo>
                    <a:pt x="461" y="35"/>
                  </a:lnTo>
                  <a:lnTo>
                    <a:pt x="484" y="81"/>
                  </a:lnTo>
                  <a:lnTo>
                    <a:pt x="487" y="102"/>
                  </a:lnTo>
                  <a:lnTo>
                    <a:pt x="476" y="134"/>
                  </a:lnTo>
                  <a:lnTo>
                    <a:pt x="434" y="141"/>
                  </a:lnTo>
                  <a:lnTo>
                    <a:pt x="422" y="153"/>
                  </a:lnTo>
                  <a:lnTo>
                    <a:pt x="430" y="167"/>
                  </a:lnTo>
                  <a:lnTo>
                    <a:pt x="502" y="182"/>
                  </a:lnTo>
                  <a:lnTo>
                    <a:pt x="516" y="221"/>
                  </a:lnTo>
                  <a:lnTo>
                    <a:pt x="511" y="255"/>
                  </a:lnTo>
                  <a:lnTo>
                    <a:pt x="532" y="291"/>
                  </a:lnTo>
                  <a:lnTo>
                    <a:pt x="457" y="329"/>
                  </a:lnTo>
                  <a:lnTo>
                    <a:pt x="451" y="355"/>
                  </a:lnTo>
                  <a:lnTo>
                    <a:pt x="474" y="393"/>
                  </a:lnTo>
                  <a:lnTo>
                    <a:pt x="476" y="444"/>
                  </a:lnTo>
                  <a:lnTo>
                    <a:pt x="443" y="474"/>
                  </a:lnTo>
                  <a:lnTo>
                    <a:pt x="445" y="503"/>
                  </a:lnTo>
                  <a:lnTo>
                    <a:pt x="469" y="538"/>
                  </a:lnTo>
                  <a:lnTo>
                    <a:pt x="479" y="564"/>
                  </a:lnTo>
                  <a:lnTo>
                    <a:pt x="474" y="593"/>
                  </a:lnTo>
                  <a:lnTo>
                    <a:pt x="478" y="653"/>
                  </a:lnTo>
                  <a:lnTo>
                    <a:pt x="451" y="723"/>
                  </a:lnTo>
                  <a:lnTo>
                    <a:pt x="403" y="767"/>
                  </a:lnTo>
                  <a:lnTo>
                    <a:pt x="384" y="822"/>
                  </a:lnTo>
                  <a:lnTo>
                    <a:pt x="307" y="894"/>
                  </a:lnTo>
                  <a:lnTo>
                    <a:pt x="300" y="921"/>
                  </a:lnTo>
                  <a:lnTo>
                    <a:pt x="79" y="921"/>
                  </a:lnTo>
                  <a:lnTo>
                    <a:pt x="32" y="785"/>
                  </a:lnTo>
                  <a:lnTo>
                    <a:pt x="96" y="727"/>
                  </a:lnTo>
                  <a:lnTo>
                    <a:pt x="58" y="618"/>
                  </a:lnTo>
                  <a:lnTo>
                    <a:pt x="3" y="573"/>
                  </a:lnTo>
                  <a:lnTo>
                    <a:pt x="13" y="391"/>
                  </a:lnTo>
                  <a:lnTo>
                    <a:pt x="0" y="291"/>
                  </a:lnTo>
                  <a:lnTo>
                    <a:pt x="26" y="237"/>
                  </a:lnTo>
                  <a:lnTo>
                    <a:pt x="41" y="199"/>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114" name="Freeform 97"/>
            <p:cNvSpPr>
              <a:spLocks/>
            </p:cNvSpPr>
            <p:nvPr/>
          </p:nvSpPr>
          <p:spPr bwMode="auto">
            <a:xfrm>
              <a:off x="1375970" y="1981172"/>
              <a:ext cx="210043" cy="346183"/>
            </a:xfrm>
            <a:custGeom>
              <a:avLst/>
              <a:gdLst>
                <a:gd name="T0" fmla="*/ 40 w 422"/>
                <a:gd name="T1" fmla="*/ 436 h 696"/>
                <a:gd name="T2" fmla="*/ 8 w 422"/>
                <a:gd name="T3" fmla="*/ 388 h 696"/>
                <a:gd name="T4" fmla="*/ 27 w 422"/>
                <a:gd name="T5" fmla="*/ 350 h 696"/>
                <a:gd name="T6" fmla="*/ 72 w 422"/>
                <a:gd name="T7" fmla="*/ 334 h 696"/>
                <a:gd name="T8" fmla="*/ 69 w 422"/>
                <a:gd name="T9" fmla="*/ 103 h 696"/>
                <a:gd name="T10" fmla="*/ 114 w 422"/>
                <a:gd name="T11" fmla="*/ 46 h 696"/>
                <a:gd name="T12" fmla="*/ 150 w 422"/>
                <a:gd name="T13" fmla="*/ 19 h 696"/>
                <a:gd name="T14" fmla="*/ 187 w 422"/>
                <a:gd name="T15" fmla="*/ 11 h 696"/>
                <a:gd name="T16" fmla="*/ 245 w 422"/>
                <a:gd name="T17" fmla="*/ 0 h 696"/>
                <a:gd name="T18" fmla="*/ 278 w 422"/>
                <a:gd name="T19" fmla="*/ 74 h 696"/>
                <a:gd name="T20" fmla="*/ 309 w 422"/>
                <a:gd name="T21" fmla="*/ 61 h 696"/>
                <a:gd name="T22" fmla="*/ 369 w 422"/>
                <a:gd name="T23" fmla="*/ 110 h 696"/>
                <a:gd name="T24" fmla="*/ 326 w 422"/>
                <a:gd name="T25" fmla="*/ 201 h 696"/>
                <a:gd name="T26" fmla="*/ 341 w 422"/>
                <a:gd name="T27" fmla="*/ 300 h 696"/>
                <a:gd name="T28" fmla="*/ 330 w 422"/>
                <a:gd name="T29" fmla="*/ 486 h 696"/>
                <a:gd name="T30" fmla="*/ 382 w 422"/>
                <a:gd name="T31" fmla="*/ 524 h 696"/>
                <a:gd name="T32" fmla="*/ 422 w 422"/>
                <a:gd name="T33" fmla="*/ 636 h 696"/>
                <a:gd name="T34" fmla="*/ 360 w 422"/>
                <a:gd name="T35" fmla="*/ 696 h 696"/>
                <a:gd name="T36" fmla="*/ 192 w 422"/>
                <a:gd name="T37" fmla="*/ 657 h 696"/>
                <a:gd name="T38" fmla="*/ 35 w 422"/>
                <a:gd name="T39" fmla="*/ 640 h 696"/>
                <a:gd name="T40" fmla="*/ 5 w 422"/>
                <a:gd name="T41" fmla="*/ 603 h 696"/>
                <a:gd name="T42" fmla="*/ 0 w 422"/>
                <a:gd name="T43" fmla="*/ 471 h 696"/>
                <a:gd name="T44" fmla="*/ 40 w 422"/>
                <a:gd name="T45" fmla="*/ 436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2" h="696">
                  <a:moveTo>
                    <a:pt x="40" y="436"/>
                  </a:moveTo>
                  <a:lnTo>
                    <a:pt x="8" y="388"/>
                  </a:lnTo>
                  <a:lnTo>
                    <a:pt x="27" y="350"/>
                  </a:lnTo>
                  <a:lnTo>
                    <a:pt x="72" y="334"/>
                  </a:lnTo>
                  <a:lnTo>
                    <a:pt x="69" y="103"/>
                  </a:lnTo>
                  <a:lnTo>
                    <a:pt x="114" y="46"/>
                  </a:lnTo>
                  <a:lnTo>
                    <a:pt x="150" y="19"/>
                  </a:lnTo>
                  <a:lnTo>
                    <a:pt x="187" y="11"/>
                  </a:lnTo>
                  <a:lnTo>
                    <a:pt x="245" y="0"/>
                  </a:lnTo>
                  <a:lnTo>
                    <a:pt x="278" y="74"/>
                  </a:lnTo>
                  <a:lnTo>
                    <a:pt x="309" y="61"/>
                  </a:lnTo>
                  <a:lnTo>
                    <a:pt x="369" y="110"/>
                  </a:lnTo>
                  <a:lnTo>
                    <a:pt x="326" y="201"/>
                  </a:lnTo>
                  <a:lnTo>
                    <a:pt x="341" y="300"/>
                  </a:lnTo>
                  <a:lnTo>
                    <a:pt x="330" y="486"/>
                  </a:lnTo>
                  <a:lnTo>
                    <a:pt x="382" y="524"/>
                  </a:lnTo>
                  <a:lnTo>
                    <a:pt x="422" y="636"/>
                  </a:lnTo>
                  <a:lnTo>
                    <a:pt x="360" y="696"/>
                  </a:lnTo>
                  <a:lnTo>
                    <a:pt x="192" y="657"/>
                  </a:lnTo>
                  <a:lnTo>
                    <a:pt x="35" y="640"/>
                  </a:lnTo>
                  <a:lnTo>
                    <a:pt x="5" y="603"/>
                  </a:lnTo>
                  <a:lnTo>
                    <a:pt x="0" y="471"/>
                  </a:lnTo>
                  <a:lnTo>
                    <a:pt x="40" y="436"/>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grpSp>
    </p:spTree>
    <p:extLst>
      <p:ext uri="{BB962C8B-B14F-4D97-AF65-F5344CB8AC3E}">
        <p14:creationId xmlns:p14="http://schemas.microsoft.com/office/powerpoint/2010/main" xmlns="" val="823840357"/>
      </p:ext>
    </p:extLst>
  </p:cSld>
  <p:clrMapOvr>
    <a:masterClrMapping/>
  </p:clrMapOvr>
  <p:transition>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5807092" y="2470332"/>
            <a:ext cx="1136608" cy="884238"/>
          </a:xfrm>
          <a:prstGeom prst="rect">
            <a:avLst/>
          </a:prstGeom>
          <a:noFill/>
        </p:spPr>
        <p:txBody>
          <a:bodyPr wrap="none" lIns="0" tIns="720000" rIns="0" bIns="0" rtlCol="0" anchor="ctr">
            <a:noAutofit/>
          </a:bodyPr>
          <a:lstStyle/>
          <a:p>
            <a:pPr>
              <a:spcBef>
                <a:spcPts val="600"/>
              </a:spcBef>
            </a:pPr>
            <a:r>
              <a:rPr lang="es-ES" sz="16600" b="1" dirty="0" smtClean="0">
                <a:solidFill>
                  <a:schemeClr val="accent4">
                    <a:lumMod val="20000"/>
                    <a:lumOff val="80000"/>
                  </a:schemeClr>
                </a:solidFill>
                <a:latin typeface="+mj-lt"/>
                <a:ea typeface="Verdana" pitchFamily="34" charset="0"/>
                <a:cs typeface="Verdana" pitchFamily="34" charset="0"/>
              </a:rPr>
              <a:t>“</a:t>
            </a:r>
            <a:endParaRPr lang="es-ES" sz="16600" i="1" dirty="0">
              <a:solidFill>
                <a:schemeClr val="accent4">
                  <a:lumMod val="20000"/>
                  <a:lumOff val="80000"/>
                </a:schemeClr>
              </a:solidFill>
              <a:latin typeface="+mj-lt"/>
              <a:ea typeface="Verdana" pitchFamily="34" charset="0"/>
              <a:cs typeface="Verdana" pitchFamily="34" charset="0"/>
            </a:endParaRPr>
          </a:p>
        </p:txBody>
      </p:sp>
      <p:sp>
        <p:nvSpPr>
          <p:cNvPr id="10" name="9 CuadroTexto"/>
          <p:cNvSpPr txBox="1"/>
          <p:nvPr/>
        </p:nvSpPr>
        <p:spPr>
          <a:xfrm>
            <a:off x="8243412" y="4146788"/>
            <a:ext cx="1136608" cy="884238"/>
          </a:xfrm>
          <a:prstGeom prst="rect">
            <a:avLst/>
          </a:prstGeom>
          <a:noFill/>
          <a:ln>
            <a:noFill/>
          </a:ln>
        </p:spPr>
        <p:txBody>
          <a:bodyPr wrap="none" lIns="0" tIns="720000" rIns="0" bIns="0" rtlCol="0" anchor="ctr">
            <a:noAutofit/>
          </a:bodyPr>
          <a:lstStyle/>
          <a:p>
            <a:pPr>
              <a:spcBef>
                <a:spcPts val="600"/>
              </a:spcBef>
            </a:pPr>
            <a:r>
              <a:rPr lang="es-ES" sz="16600" b="1" dirty="0" smtClean="0">
                <a:solidFill>
                  <a:schemeClr val="accent4">
                    <a:lumMod val="20000"/>
                    <a:lumOff val="80000"/>
                  </a:schemeClr>
                </a:solidFill>
                <a:latin typeface="+mj-lt"/>
                <a:ea typeface="Verdana" pitchFamily="34" charset="0"/>
                <a:cs typeface="Verdana" pitchFamily="34" charset="0"/>
              </a:rPr>
              <a:t>”</a:t>
            </a:r>
            <a:endParaRPr lang="es-ES" sz="16600" i="1" dirty="0">
              <a:solidFill>
                <a:schemeClr val="accent4">
                  <a:lumMod val="20000"/>
                  <a:lumOff val="80000"/>
                </a:schemeClr>
              </a:solidFill>
              <a:latin typeface="+mj-lt"/>
              <a:ea typeface="Verdana" pitchFamily="34" charset="0"/>
              <a:cs typeface="Verdana" pitchFamily="34" charset="0"/>
            </a:endParaRPr>
          </a:p>
        </p:txBody>
      </p:sp>
      <p:sp>
        <p:nvSpPr>
          <p:cNvPr id="7" name="Rectangle 3"/>
          <p:cNvSpPr>
            <a:spLocks noChangeArrowheads="1"/>
          </p:cNvSpPr>
          <p:nvPr/>
        </p:nvSpPr>
        <p:spPr bwMode="auto">
          <a:xfrm>
            <a:off x="36513" y="35999"/>
            <a:ext cx="8516887" cy="648000"/>
          </a:xfrm>
          <a:prstGeom prst="rect">
            <a:avLst/>
          </a:prstGeom>
          <a:solidFill>
            <a:schemeClr val="accent4"/>
          </a:solidFill>
          <a:ln>
            <a:noFill/>
          </a:ln>
          <a:effectLst/>
          <a:extLst/>
        </p:spPr>
        <p:txBody>
          <a:bodyPr wrap="square" lIns="0" tIns="0" rIns="0" bIns="0" anchor="ctr">
            <a:spAutoFit/>
          </a:bodyPr>
          <a:lstStyle/>
          <a:p>
            <a:endParaRPr lang="es-ES"/>
          </a:p>
        </p:txBody>
      </p:sp>
      <p:sp>
        <p:nvSpPr>
          <p:cNvPr id="4" name="3 Marcador de número de diapositiva"/>
          <p:cNvSpPr>
            <a:spLocks noGrp="1"/>
          </p:cNvSpPr>
          <p:nvPr>
            <p:ph type="sldNum" sz="quarter" idx="10"/>
          </p:nvPr>
        </p:nvSpPr>
        <p:spPr/>
        <p:txBody>
          <a:bodyPr/>
          <a:lstStyle/>
          <a:p>
            <a:r>
              <a:rPr lang="en-US" smtClean="0"/>
              <a:t>-</a:t>
            </a:r>
            <a:fld id="{41B2AE44-E9C6-4EAB-BC73-5008DB342051}" type="slidenum">
              <a:rPr lang="en-US" smtClean="0"/>
              <a:pPr/>
              <a:t>34</a:t>
            </a:fld>
            <a:r>
              <a:rPr lang="en-US" smtClean="0"/>
              <a:t>-</a:t>
            </a:r>
            <a:endParaRPr lang="en-US"/>
          </a:p>
        </p:txBody>
      </p:sp>
      <p:sp>
        <p:nvSpPr>
          <p:cNvPr id="6" name="5 CuadroTexto"/>
          <p:cNvSpPr txBox="1"/>
          <p:nvPr/>
        </p:nvSpPr>
        <p:spPr>
          <a:xfrm>
            <a:off x="56456" y="170534"/>
            <a:ext cx="7776864" cy="400110"/>
          </a:xfrm>
          <a:prstGeom prst="rect">
            <a:avLst/>
          </a:prstGeom>
          <a:noFill/>
        </p:spPr>
        <p:txBody>
          <a:bodyPr wrap="square" rtlCol="0">
            <a:spAutoFit/>
          </a:bodyPr>
          <a:lstStyle/>
          <a:p>
            <a:pPr algn="l"/>
            <a:r>
              <a:rPr lang="es-ES" sz="2000" dirty="0">
                <a:ln>
                  <a:solidFill>
                    <a:schemeClr val="bg1"/>
                  </a:solidFill>
                </a:ln>
                <a:solidFill>
                  <a:schemeClr val="bg1"/>
                </a:solidFill>
                <a:latin typeface="Calibri" pitchFamily="34" charset="0"/>
                <a:cs typeface="Calibri" pitchFamily="34" charset="0"/>
              </a:rPr>
              <a:t>SEGURIDAD </a:t>
            </a:r>
            <a:r>
              <a:rPr lang="es-ES" sz="2000" dirty="0" smtClean="0">
                <a:ln>
                  <a:solidFill>
                    <a:schemeClr val="bg1"/>
                  </a:solidFill>
                </a:ln>
                <a:solidFill>
                  <a:schemeClr val="bg1"/>
                </a:solidFill>
                <a:latin typeface="Calibri" pitchFamily="34" charset="0"/>
                <a:cs typeface="Calibri" pitchFamily="34" charset="0"/>
              </a:rPr>
              <a:t>CIUDADANA </a:t>
            </a:r>
            <a:r>
              <a:rPr lang="es-ES" sz="2000" dirty="0">
                <a:ln>
                  <a:solidFill>
                    <a:schemeClr val="bg1"/>
                  </a:solidFill>
                </a:ln>
                <a:solidFill>
                  <a:schemeClr val="bg1"/>
                </a:solidFill>
                <a:latin typeface="Calibri" pitchFamily="34" charset="0"/>
                <a:cs typeface="Calibri" pitchFamily="34" charset="0"/>
              </a:rPr>
              <a:t>EN LAS </a:t>
            </a:r>
            <a:r>
              <a:rPr lang="es-ES" sz="2000" dirty="0" smtClean="0">
                <a:ln>
                  <a:solidFill>
                    <a:schemeClr val="bg1"/>
                  </a:solidFill>
                </a:ln>
                <a:solidFill>
                  <a:schemeClr val="bg1"/>
                </a:solidFill>
                <a:latin typeface="Calibri" pitchFamily="34" charset="0"/>
                <a:cs typeface="Calibri" pitchFamily="34" charset="0"/>
              </a:rPr>
              <a:t>INFRAESTRUCTURAS </a:t>
            </a:r>
            <a:r>
              <a:rPr lang="es-ES" sz="2000" dirty="0">
                <a:ln>
                  <a:solidFill>
                    <a:schemeClr val="bg1"/>
                  </a:solidFill>
                </a:ln>
                <a:solidFill>
                  <a:schemeClr val="bg1"/>
                </a:solidFill>
                <a:latin typeface="Calibri" pitchFamily="34" charset="0"/>
                <a:cs typeface="Calibri" pitchFamily="34" charset="0"/>
              </a:rPr>
              <a:t>DE TRANSPORTE</a:t>
            </a:r>
          </a:p>
        </p:txBody>
      </p:sp>
      <p:sp>
        <p:nvSpPr>
          <p:cNvPr id="8" name="7 CuadroTexto"/>
          <p:cNvSpPr txBox="1"/>
          <p:nvPr/>
        </p:nvSpPr>
        <p:spPr>
          <a:xfrm>
            <a:off x="56456" y="836712"/>
            <a:ext cx="8640960" cy="646331"/>
          </a:xfrm>
          <a:prstGeom prst="rect">
            <a:avLst/>
          </a:prstGeom>
          <a:noFill/>
          <a:ln>
            <a:noFill/>
          </a:ln>
        </p:spPr>
        <p:txBody>
          <a:bodyPr wrap="square" rtlCol="0">
            <a:spAutoFit/>
          </a:bodyPr>
          <a:lstStyle>
            <a:defPPr>
              <a:defRPr lang="es-ES_tradnl"/>
            </a:defPPr>
            <a:lvl1pPr algn="l">
              <a:spcBef>
                <a:spcPts val="0"/>
              </a:spcBef>
              <a:defRPr sz="2000" b="1">
                <a:solidFill>
                  <a:schemeClr val="bg1">
                    <a:lumMod val="50000"/>
                  </a:schemeClr>
                </a:solidFill>
                <a:latin typeface="Calibri" pitchFamily="34" charset="0"/>
                <a:cs typeface="Calibri" pitchFamily="34" charset="0"/>
              </a:defRPr>
            </a:lvl1pPr>
          </a:lstStyle>
          <a:p>
            <a:r>
              <a:rPr lang="es-ES" dirty="0">
                <a:solidFill>
                  <a:schemeClr val="accent4">
                    <a:lumMod val="75000"/>
                  </a:schemeClr>
                </a:solidFill>
              </a:rPr>
              <a:t>Comportamiento de los usuarios en las infraestructuras de </a:t>
            </a:r>
            <a:r>
              <a:rPr lang="es-ES" dirty="0" smtClean="0">
                <a:solidFill>
                  <a:schemeClr val="accent4">
                    <a:lumMod val="75000"/>
                  </a:schemeClr>
                </a:solidFill>
              </a:rPr>
              <a:t>transporte</a:t>
            </a:r>
            <a:br>
              <a:rPr lang="es-ES" dirty="0" smtClean="0">
                <a:solidFill>
                  <a:schemeClr val="accent4">
                    <a:lumMod val="75000"/>
                  </a:schemeClr>
                </a:solidFill>
              </a:rPr>
            </a:br>
            <a:endParaRPr lang="es-ES" sz="1600" i="1" dirty="0">
              <a:solidFill>
                <a:schemeClr val="bg1">
                  <a:lumMod val="65000"/>
                </a:schemeClr>
              </a:solidFill>
            </a:endParaRPr>
          </a:p>
        </p:txBody>
      </p:sp>
      <p:sp>
        <p:nvSpPr>
          <p:cNvPr id="74" name="73 CuadroTexto"/>
          <p:cNvSpPr txBox="1"/>
          <p:nvPr/>
        </p:nvSpPr>
        <p:spPr>
          <a:xfrm>
            <a:off x="0" y="6396335"/>
            <a:ext cx="7545288" cy="461665"/>
          </a:xfrm>
          <a:prstGeom prst="rect">
            <a:avLst/>
          </a:prstGeom>
          <a:noFill/>
        </p:spPr>
        <p:txBody>
          <a:bodyPr wrap="square" rtlCol="0">
            <a:spAutoFit/>
          </a:bodyPr>
          <a:lstStyle>
            <a:defPPr>
              <a:defRPr lang="es-ES_tradnl"/>
            </a:defPPr>
            <a:lvl1pPr algn="l">
              <a:defRPr sz="1200">
                <a:solidFill>
                  <a:schemeClr val="bg1">
                    <a:lumMod val="50000"/>
                  </a:schemeClr>
                </a:solidFill>
                <a:latin typeface="Calibri" pitchFamily="34" charset="0"/>
                <a:cs typeface="Calibri" pitchFamily="34" charset="0"/>
              </a:defRPr>
            </a:lvl1pPr>
          </a:lstStyle>
          <a:p>
            <a:r>
              <a:rPr lang="es-ES" dirty="0"/>
              <a:t>T4.- En general y según su experiencia, ¿cómo diría usted  que es </a:t>
            </a:r>
            <a:r>
              <a:rPr lang="es-ES" dirty="0" smtClean="0"/>
              <a:t>el</a:t>
            </a:r>
            <a:br>
              <a:rPr lang="es-ES" dirty="0" smtClean="0"/>
            </a:br>
            <a:r>
              <a:rPr lang="es-ES" dirty="0" smtClean="0"/>
              <a:t>comportamiento </a:t>
            </a:r>
            <a:r>
              <a:rPr lang="es-ES" dirty="0"/>
              <a:t>de los usuarios de las instalaciones de transporte?</a:t>
            </a:r>
          </a:p>
        </p:txBody>
      </p:sp>
      <p:sp>
        <p:nvSpPr>
          <p:cNvPr id="62" name="61 CuadroTexto"/>
          <p:cNvSpPr txBox="1"/>
          <p:nvPr/>
        </p:nvSpPr>
        <p:spPr>
          <a:xfrm>
            <a:off x="6305876" y="2765866"/>
            <a:ext cx="2736304" cy="1569660"/>
          </a:xfrm>
          <a:prstGeom prst="rect">
            <a:avLst/>
          </a:prstGeom>
          <a:noFill/>
        </p:spPr>
        <p:txBody>
          <a:bodyPr wrap="square" rtlCol="0">
            <a:spAutoFit/>
          </a:bodyPr>
          <a:lstStyle/>
          <a:p>
            <a:pPr>
              <a:spcBef>
                <a:spcPts val="600"/>
              </a:spcBef>
            </a:pPr>
            <a:r>
              <a:rPr lang="es-ES" sz="2400" dirty="0" smtClean="0">
                <a:ln>
                  <a:solidFill>
                    <a:schemeClr val="bg1">
                      <a:lumMod val="50000"/>
                    </a:schemeClr>
                  </a:solidFill>
                </a:ln>
                <a:solidFill>
                  <a:schemeClr val="tx1">
                    <a:lumMod val="50000"/>
                    <a:lumOff val="50000"/>
                  </a:schemeClr>
                </a:solidFill>
                <a:latin typeface="Palatino" pitchFamily="18" charset="0"/>
                <a:ea typeface="Verdana" pitchFamily="34" charset="0"/>
                <a:cs typeface="Lucida Sans Unicode" pitchFamily="34" charset="0"/>
              </a:rPr>
              <a:t>La percepción sobre el comportamiento de los usuarios es ligeramente positiva</a:t>
            </a:r>
            <a:endParaRPr lang="es-ES" sz="2400" i="1" dirty="0">
              <a:ln>
                <a:solidFill>
                  <a:schemeClr val="bg1">
                    <a:lumMod val="50000"/>
                  </a:schemeClr>
                </a:solidFill>
              </a:ln>
              <a:solidFill>
                <a:schemeClr val="tx1">
                  <a:lumMod val="50000"/>
                  <a:lumOff val="50000"/>
                </a:schemeClr>
              </a:solidFill>
              <a:latin typeface="Palatino" pitchFamily="18" charset="0"/>
              <a:ea typeface="Verdana" pitchFamily="34" charset="0"/>
              <a:cs typeface="Lucida Sans Unicode" pitchFamily="34" charset="0"/>
            </a:endParaRPr>
          </a:p>
        </p:txBody>
      </p:sp>
      <p:graphicFrame>
        <p:nvGraphicFramePr>
          <p:cNvPr id="11" name="10 Gráfico"/>
          <p:cNvGraphicFramePr/>
          <p:nvPr>
            <p:extLst>
              <p:ext uri="{D42A27DB-BD31-4B8C-83A1-F6EECF244321}">
                <p14:modId xmlns:p14="http://schemas.microsoft.com/office/powerpoint/2010/main" xmlns="" val="1074148171"/>
              </p:ext>
            </p:extLst>
          </p:nvPr>
        </p:nvGraphicFramePr>
        <p:xfrm>
          <a:off x="344488" y="1844824"/>
          <a:ext cx="4824536" cy="4295003"/>
        </p:xfrm>
        <a:graphic>
          <a:graphicData uri="http://schemas.openxmlformats.org/drawingml/2006/chart">
            <c:chart xmlns:c="http://schemas.openxmlformats.org/drawingml/2006/chart" xmlns:r="http://schemas.openxmlformats.org/officeDocument/2006/relationships" r:id="rId2"/>
          </a:graphicData>
        </a:graphic>
      </p:graphicFrame>
      <p:sp>
        <p:nvSpPr>
          <p:cNvPr id="12" name="11 CuadroTexto"/>
          <p:cNvSpPr txBox="1"/>
          <p:nvPr/>
        </p:nvSpPr>
        <p:spPr>
          <a:xfrm rot="16200000">
            <a:off x="3957215" y="4008289"/>
            <a:ext cx="2468008" cy="276999"/>
          </a:xfrm>
          <a:prstGeom prst="rect">
            <a:avLst/>
          </a:prstGeom>
          <a:noFill/>
        </p:spPr>
        <p:txBody>
          <a:bodyPr wrap="square" lIns="36000" rIns="36000" rtlCol="0" anchor="ctr">
            <a:spAutoFit/>
          </a:bodyPr>
          <a:lstStyle>
            <a:defPPr>
              <a:defRPr lang="es-ES_tradnl"/>
            </a:defPPr>
            <a:lvl1pPr algn="l">
              <a:defRPr sz="1100">
                <a:latin typeface="Calibri" pitchFamily="34" charset="0"/>
                <a:cs typeface="Calibri" pitchFamily="34" charset="0"/>
              </a:defRPr>
            </a:lvl1pPr>
          </a:lstStyle>
          <a:p>
            <a:r>
              <a:rPr lang="es-ES" sz="1200" dirty="0" smtClean="0"/>
              <a:t>BASE Total muestra: 2.081 CASOS</a:t>
            </a:r>
            <a:endParaRPr lang="es-ES" sz="1200" dirty="0"/>
          </a:p>
        </p:txBody>
      </p:sp>
    </p:spTree>
    <p:extLst>
      <p:ext uri="{BB962C8B-B14F-4D97-AF65-F5344CB8AC3E}">
        <p14:creationId xmlns:p14="http://schemas.microsoft.com/office/powerpoint/2010/main" xmlns="" val="1424575574"/>
      </p:ext>
    </p:extLst>
  </p:cSld>
  <p:clrMapOvr>
    <a:masterClrMapping/>
  </p:clrMapOvr>
  <p:transition>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bwMode="auto">
          <a:xfrm>
            <a:off x="4451597" y="2264999"/>
            <a:ext cx="4938676" cy="3852000"/>
          </a:xfrm>
          <a:prstGeom prst="rect">
            <a:avLst/>
          </a:prstGeom>
          <a:solidFill>
            <a:schemeClr val="bg1"/>
          </a:solidFill>
          <a:ln w="9525" cap="flat" cmpd="sng" algn="ctr">
            <a:solidFill>
              <a:srgbClr val="808080"/>
            </a:solidFill>
            <a:prstDash val="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3" name="2 Rectángulo"/>
          <p:cNvSpPr/>
          <p:nvPr/>
        </p:nvSpPr>
        <p:spPr bwMode="auto">
          <a:xfrm>
            <a:off x="469048" y="2264999"/>
            <a:ext cx="3384376" cy="3852000"/>
          </a:xfrm>
          <a:prstGeom prst="rect">
            <a:avLst/>
          </a:prstGeom>
          <a:solidFill>
            <a:schemeClr val="bg1"/>
          </a:solidFill>
          <a:ln w="9525" cap="flat" cmpd="sng" algn="ctr">
            <a:solidFill>
              <a:srgbClr val="808080"/>
            </a:solidFill>
            <a:prstDash val="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7" name="Rectangle 3"/>
          <p:cNvSpPr>
            <a:spLocks noChangeArrowheads="1"/>
          </p:cNvSpPr>
          <p:nvPr/>
        </p:nvSpPr>
        <p:spPr bwMode="auto">
          <a:xfrm>
            <a:off x="36513" y="35999"/>
            <a:ext cx="8516887" cy="648000"/>
          </a:xfrm>
          <a:prstGeom prst="rect">
            <a:avLst/>
          </a:prstGeom>
          <a:solidFill>
            <a:schemeClr val="accent4"/>
          </a:solidFill>
          <a:ln>
            <a:noFill/>
          </a:ln>
          <a:effectLst/>
          <a:extLst/>
        </p:spPr>
        <p:txBody>
          <a:bodyPr wrap="square" lIns="0" tIns="0" rIns="0" bIns="0" anchor="ctr">
            <a:spAutoFit/>
          </a:bodyPr>
          <a:lstStyle/>
          <a:p>
            <a:endParaRPr lang="es-ES"/>
          </a:p>
        </p:txBody>
      </p:sp>
      <p:sp>
        <p:nvSpPr>
          <p:cNvPr id="4" name="3 Marcador de número de diapositiva"/>
          <p:cNvSpPr>
            <a:spLocks noGrp="1"/>
          </p:cNvSpPr>
          <p:nvPr>
            <p:ph type="sldNum" sz="quarter" idx="10"/>
          </p:nvPr>
        </p:nvSpPr>
        <p:spPr/>
        <p:txBody>
          <a:bodyPr/>
          <a:lstStyle/>
          <a:p>
            <a:r>
              <a:rPr lang="en-US" smtClean="0"/>
              <a:t>-</a:t>
            </a:r>
            <a:fld id="{41B2AE44-E9C6-4EAB-BC73-5008DB342051}" type="slidenum">
              <a:rPr lang="en-US" smtClean="0"/>
              <a:pPr/>
              <a:t>35</a:t>
            </a:fld>
            <a:r>
              <a:rPr lang="en-US" smtClean="0"/>
              <a:t>-</a:t>
            </a:r>
            <a:endParaRPr lang="en-US"/>
          </a:p>
        </p:txBody>
      </p:sp>
      <p:sp>
        <p:nvSpPr>
          <p:cNvPr id="6" name="5 CuadroTexto"/>
          <p:cNvSpPr txBox="1"/>
          <p:nvPr/>
        </p:nvSpPr>
        <p:spPr>
          <a:xfrm>
            <a:off x="56456" y="170534"/>
            <a:ext cx="7776864" cy="400110"/>
          </a:xfrm>
          <a:prstGeom prst="rect">
            <a:avLst/>
          </a:prstGeom>
          <a:noFill/>
        </p:spPr>
        <p:txBody>
          <a:bodyPr wrap="square" rtlCol="0">
            <a:spAutoFit/>
          </a:bodyPr>
          <a:lstStyle/>
          <a:p>
            <a:pPr algn="l"/>
            <a:r>
              <a:rPr lang="es-ES" sz="2000" dirty="0">
                <a:ln>
                  <a:solidFill>
                    <a:schemeClr val="bg1"/>
                  </a:solidFill>
                </a:ln>
                <a:solidFill>
                  <a:schemeClr val="bg1"/>
                </a:solidFill>
                <a:latin typeface="Calibri" pitchFamily="34" charset="0"/>
                <a:cs typeface="Calibri" pitchFamily="34" charset="0"/>
              </a:rPr>
              <a:t>SEGURIDAD </a:t>
            </a:r>
            <a:r>
              <a:rPr lang="es-ES" sz="2000" dirty="0" smtClean="0">
                <a:ln>
                  <a:solidFill>
                    <a:schemeClr val="bg1"/>
                  </a:solidFill>
                </a:ln>
                <a:solidFill>
                  <a:schemeClr val="bg1"/>
                </a:solidFill>
                <a:latin typeface="Calibri" pitchFamily="34" charset="0"/>
                <a:cs typeface="Calibri" pitchFamily="34" charset="0"/>
              </a:rPr>
              <a:t>CIUDADANA </a:t>
            </a:r>
            <a:r>
              <a:rPr lang="es-ES" sz="2000" dirty="0">
                <a:ln>
                  <a:solidFill>
                    <a:schemeClr val="bg1"/>
                  </a:solidFill>
                </a:ln>
                <a:solidFill>
                  <a:schemeClr val="bg1"/>
                </a:solidFill>
                <a:latin typeface="Calibri" pitchFamily="34" charset="0"/>
                <a:cs typeface="Calibri" pitchFamily="34" charset="0"/>
              </a:rPr>
              <a:t>EN LAS </a:t>
            </a:r>
            <a:r>
              <a:rPr lang="es-ES" sz="2000" dirty="0" smtClean="0">
                <a:ln>
                  <a:solidFill>
                    <a:schemeClr val="bg1"/>
                  </a:solidFill>
                </a:ln>
                <a:solidFill>
                  <a:schemeClr val="bg1"/>
                </a:solidFill>
                <a:latin typeface="Calibri" pitchFamily="34" charset="0"/>
                <a:cs typeface="Calibri" pitchFamily="34" charset="0"/>
              </a:rPr>
              <a:t>INFRAESTRUCTURAS </a:t>
            </a:r>
            <a:r>
              <a:rPr lang="es-ES" sz="2000" dirty="0">
                <a:ln>
                  <a:solidFill>
                    <a:schemeClr val="bg1"/>
                  </a:solidFill>
                </a:ln>
                <a:solidFill>
                  <a:schemeClr val="bg1"/>
                </a:solidFill>
                <a:latin typeface="Calibri" pitchFamily="34" charset="0"/>
                <a:cs typeface="Calibri" pitchFamily="34" charset="0"/>
              </a:rPr>
              <a:t>DE TRANSPORTE</a:t>
            </a:r>
          </a:p>
        </p:txBody>
      </p:sp>
      <p:sp>
        <p:nvSpPr>
          <p:cNvPr id="8" name="7 CuadroTexto"/>
          <p:cNvSpPr txBox="1"/>
          <p:nvPr/>
        </p:nvSpPr>
        <p:spPr>
          <a:xfrm>
            <a:off x="56456" y="836712"/>
            <a:ext cx="8640960" cy="400110"/>
          </a:xfrm>
          <a:prstGeom prst="rect">
            <a:avLst/>
          </a:prstGeom>
          <a:noFill/>
          <a:ln>
            <a:noFill/>
          </a:ln>
        </p:spPr>
        <p:txBody>
          <a:bodyPr wrap="square" rtlCol="0">
            <a:spAutoFit/>
          </a:bodyPr>
          <a:lstStyle>
            <a:defPPr>
              <a:defRPr lang="es-ES_tradnl"/>
            </a:defPPr>
            <a:lvl1pPr algn="l">
              <a:spcBef>
                <a:spcPts val="0"/>
              </a:spcBef>
              <a:defRPr sz="2000" b="1">
                <a:solidFill>
                  <a:schemeClr val="bg1">
                    <a:lumMod val="50000"/>
                  </a:schemeClr>
                </a:solidFill>
                <a:latin typeface="Calibri" pitchFamily="34" charset="0"/>
                <a:cs typeface="Calibri" pitchFamily="34" charset="0"/>
              </a:defRPr>
            </a:lvl1pPr>
          </a:lstStyle>
          <a:p>
            <a:r>
              <a:rPr lang="es-ES" dirty="0">
                <a:solidFill>
                  <a:schemeClr val="accent4">
                    <a:lumMod val="75000"/>
                  </a:schemeClr>
                </a:solidFill>
              </a:rPr>
              <a:t>Variación de la sensación de seguridad</a:t>
            </a:r>
          </a:p>
        </p:txBody>
      </p:sp>
      <p:sp>
        <p:nvSpPr>
          <p:cNvPr id="74" name="73 CuadroTexto"/>
          <p:cNvSpPr txBox="1"/>
          <p:nvPr/>
        </p:nvSpPr>
        <p:spPr>
          <a:xfrm>
            <a:off x="0" y="6396335"/>
            <a:ext cx="7545288" cy="461665"/>
          </a:xfrm>
          <a:prstGeom prst="rect">
            <a:avLst/>
          </a:prstGeom>
          <a:noFill/>
        </p:spPr>
        <p:txBody>
          <a:bodyPr wrap="square" rtlCol="0">
            <a:spAutoFit/>
          </a:bodyPr>
          <a:lstStyle>
            <a:defPPr>
              <a:defRPr lang="es-ES_tradnl"/>
            </a:defPPr>
            <a:lvl1pPr algn="l">
              <a:defRPr sz="1200">
                <a:solidFill>
                  <a:schemeClr val="bg1">
                    <a:lumMod val="50000"/>
                  </a:schemeClr>
                </a:solidFill>
                <a:latin typeface="Calibri" pitchFamily="34" charset="0"/>
                <a:cs typeface="Calibri" pitchFamily="34" charset="0"/>
              </a:defRPr>
            </a:lvl1pPr>
          </a:lstStyle>
          <a:p>
            <a:r>
              <a:rPr lang="es-ES" dirty="0"/>
              <a:t>T3.- En su opinión ¿Hay alguna época del año donde se incrementa su </a:t>
            </a:r>
            <a:br>
              <a:rPr lang="es-ES" dirty="0"/>
            </a:br>
            <a:r>
              <a:rPr lang="es-ES" dirty="0"/>
              <a:t>sensación de inseguridad en las instalaciones de transporte? ¿En qué época?</a:t>
            </a:r>
          </a:p>
        </p:txBody>
      </p:sp>
      <p:graphicFrame>
        <p:nvGraphicFramePr>
          <p:cNvPr id="2" name="1 Gráfico"/>
          <p:cNvGraphicFramePr/>
          <p:nvPr>
            <p:extLst>
              <p:ext uri="{D42A27DB-BD31-4B8C-83A1-F6EECF244321}">
                <p14:modId xmlns:p14="http://schemas.microsoft.com/office/powerpoint/2010/main" xmlns="" val="2479137013"/>
              </p:ext>
            </p:extLst>
          </p:nvPr>
        </p:nvGraphicFramePr>
        <p:xfrm>
          <a:off x="200472" y="2506296"/>
          <a:ext cx="4032448" cy="345638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10 Gráfico"/>
          <p:cNvGraphicFramePr/>
          <p:nvPr>
            <p:extLst>
              <p:ext uri="{D42A27DB-BD31-4B8C-83A1-F6EECF244321}">
                <p14:modId xmlns:p14="http://schemas.microsoft.com/office/powerpoint/2010/main" xmlns="" val="2975692209"/>
              </p:ext>
            </p:extLst>
          </p:nvPr>
        </p:nvGraphicFramePr>
        <p:xfrm>
          <a:off x="4830971" y="2390973"/>
          <a:ext cx="4557344" cy="3667327"/>
        </p:xfrm>
        <a:graphic>
          <a:graphicData uri="http://schemas.openxmlformats.org/drawingml/2006/chart">
            <c:chart xmlns:c="http://schemas.openxmlformats.org/drawingml/2006/chart" xmlns:r="http://schemas.openxmlformats.org/officeDocument/2006/relationships" r:id="rId3"/>
          </a:graphicData>
        </a:graphic>
      </p:graphicFrame>
      <p:sp>
        <p:nvSpPr>
          <p:cNvPr id="14" name="13 CuadroTexto"/>
          <p:cNvSpPr txBox="1"/>
          <p:nvPr/>
        </p:nvSpPr>
        <p:spPr>
          <a:xfrm rot="16200000">
            <a:off x="8292487" y="4780788"/>
            <a:ext cx="2472576" cy="276999"/>
          </a:xfrm>
          <a:prstGeom prst="rect">
            <a:avLst/>
          </a:prstGeom>
          <a:noFill/>
        </p:spPr>
        <p:txBody>
          <a:bodyPr wrap="square" lIns="36000" rIns="36000" rtlCol="0" anchor="ctr">
            <a:spAutoFit/>
          </a:bodyPr>
          <a:lstStyle>
            <a:defPPr>
              <a:defRPr lang="es-ES_tradnl"/>
            </a:defPPr>
            <a:lvl1pPr algn="l">
              <a:defRPr sz="1100">
                <a:latin typeface="Calibri" pitchFamily="34" charset="0"/>
                <a:cs typeface="Calibri" pitchFamily="34" charset="0"/>
              </a:defRPr>
            </a:lvl1pPr>
          </a:lstStyle>
          <a:p>
            <a:r>
              <a:rPr lang="es-ES" sz="1200" dirty="0"/>
              <a:t>BASE</a:t>
            </a:r>
            <a:r>
              <a:rPr lang="es-ES" sz="1200" dirty="0" smtClean="0"/>
              <a:t>: "Opina sí" 1.126 </a:t>
            </a:r>
            <a:r>
              <a:rPr lang="es-ES" sz="1200" dirty="0"/>
              <a:t>CASOS</a:t>
            </a:r>
          </a:p>
        </p:txBody>
      </p:sp>
      <p:sp>
        <p:nvSpPr>
          <p:cNvPr id="15" name="14 CuadroTexto"/>
          <p:cNvSpPr txBox="1"/>
          <p:nvPr/>
        </p:nvSpPr>
        <p:spPr>
          <a:xfrm>
            <a:off x="469048" y="1362254"/>
            <a:ext cx="8943162" cy="560153"/>
          </a:xfrm>
          <a:prstGeom prst="rect">
            <a:avLst/>
          </a:prstGeom>
          <a:noFill/>
        </p:spPr>
        <p:txBody>
          <a:bodyPr wrap="square" rtlCol="0">
            <a:spAutoFit/>
          </a:bodyPr>
          <a:lstStyle/>
          <a:p>
            <a:pPr algn="just">
              <a:lnSpc>
                <a:spcPct val="95000"/>
              </a:lnSpc>
              <a:spcBef>
                <a:spcPts val="600"/>
              </a:spcBef>
              <a:buClr>
                <a:schemeClr val="accent3"/>
              </a:buClr>
            </a:pPr>
            <a:r>
              <a:rPr lang="es-ES" sz="1600" dirty="0">
                <a:solidFill>
                  <a:schemeClr val="tx1">
                    <a:lumMod val="75000"/>
                    <a:lumOff val="25000"/>
                  </a:schemeClr>
                </a:solidFill>
                <a:latin typeface="Calibri" pitchFamily="34" charset="0"/>
                <a:cs typeface="Calibri" pitchFamily="34" charset="0"/>
              </a:rPr>
              <a:t>La mayoría de los españoles (el 53,3%) opinan que la sensación de inseguridad se agudiza en determinados periodos del año. </a:t>
            </a:r>
            <a:r>
              <a:rPr lang="es-ES" sz="1600" dirty="0" smtClean="0">
                <a:solidFill>
                  <a:schemeClr val="tx1">
                    <a:lumMod val="75000"/>
                    <a:lumOff val="25000"/>
                  </a:schemeClr>
                </a:solidFill>
                <a:latin typeface="Calibri" pitchFamily="34" charset="0"/>
                <a:cs typeface="Calibri" pitchFamily="34" charset="0"/>
              </a:rPr>
              <a:t>Así</a:t>
            </a:r>
            <a:r>
              <a:rPr lang="es-ES" sz="1600" dirty="0">
                <a:solidFill>
                  <a:schemeClr val="tx1">
                    <a:lumMod val="75000"/>
                    <a:lumOff val="25000"/>
                  </a:schemeClr>
                </a:solidFill>
                <a:latin typeface="Calibri" pitchFamily="34" charset="0"/>
                <a:cs typeface="Calibri" pitchFamily="34" charset="0"/>
              </a:rPr>
              <a:t>, el verano es la época </a:t>
            </a:r>
            <a:r>
              <a:rPr lang="es-ES" sz="1600" dirty="0" smtClean="0">
                <a:solidFill>
                  <a:schemeClr val="tx1">
                    <a:lumMod val="75000"/>
                    <a:lumOff val="25000"/>
                  </a:schemeClr>
                </a:solidFill>
                <a:latin typeface="Calibri" pitchFamily="34" charset="0"/>
                <a:cs typeface="Calibri" pitchFamily="34" charset="0"/>
              </a:rPr>
              <a:t>más </a:t>
            </a:r>
            <a:r>
              <a:rPr lang="es-ES" sz="1600" dirty="0">
                <a:solidFill>
                  <a:schemeClr val="tx1">
                    <a:lumMod val="75000"/>
                    <a:lumOff val="25000"/>
                  </a:schemeClr>
                </a:solidFill>
                <a:latin typeface="Calibri" pitchFamily="34" charset="0"/>
                <a:cs typeface="Calibri" pitchFamily="34" charset="0"/>
              </a:rPr>
              <a:t>conflictiva (según el 64% de los españoles).</a:t>
            </a:r>
          </a:p>
        </p:txBody>
      </p:sp>
      <p:sp>
        <p:nvSpPr>
          <p:cNvPr id="16" name="15 CuadroTexto"/>
          <p:cNvSpPr txBox="1"/>
          <p:nvPr/>
        </p:nvSpPr>
        <p:spPr>
          <a:xfrm rot="16200000">
            <a:off x="2755637" y="4742211"/>
            <a:ext cx="2472576" cy="276999"/>
          </a:xfrm>
          <a:prstGeom prst="rect">
            <a:avLst/>
          </a:prstGeom>
          <a:noFill/>
        </p:spPr>
        <p:txBody>
          <a:bodyPr wrap="square" lIns="36000" rIns="36000" rtlCol="0" anchor="ctr">
            <a:spAutoFit/>
          </a:bodyPr>
          <a:lstStyle>
            <a:defPPr>
              <a:defRPr lang="es-ES_tradnl"/>
            </a:defPPr>
            <a:lvl1pPr algn="l">
              <a:defRPr sz="1100">
                <a:latin typeface="Calibri" pitchFamily="34" charset="0"/>
                <a:cs typeface="Calibri" pitchFamily="34" charset="0"/>
              </a:defRPr>
            </a:lvl1pPr>
          </a:lstStyle>
          <a:p>
            <a:r>
              <a:rPr lang="es-ES" sz="1200" dirty="0" smtClean="0"/>
              <a:t>BASE Total muestra: 2.081 </a:t>
            </a:r>
            <a:r>
              <a:rPr lang="es-ES" sz="1200" dirty="0"/>
              <a:t>CASOS</a:t>
            </a:r>
          </a:p>
        </p:txBody>
      </p:sp>
    </p:spTree>
    <p:extLst>
      <p:ext uri="{BB962C8B-B14F-4D97-AF65-F5344CB8AC3E}">
        <p14:creationId xmlns:p14="http://schemas.microsoft.com/office/powerpoint/2010/main" xmlns="" val="254175454"/>
      </p:ext>
    </p:extLst>
  </p:cSld>
  <p:clrMapOvr>
    <a:masterClrMapping/>
  </p:clrMapOvr>
  <p:transition>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36513" y="35999"/>
            <a:ext cx="8516887" cy="648000"/>
          </a:xfrm>
          <a:prstGeom prst="rect">
            <a:avLst/>
          </a:prstGeom>
          <a:solidFill>
            <a:schemeClr val="accent4"/>
          </a:solidFill>
          <a:ln>
            <a:noFill/>
          </a:ln>
          <a:effectLst/>
          <a:extLst/>
        </p:spPr>
        <p:txBody>
          <a:bodyPr wrap="square" lIns="0" tIns="0" rIns="0" bIns="0" anchor="ctr">
            <a:spAutoFit/>
          </a:bodyPr>
          <a:lstStyle/>
          <a:p>
            <a:endParaRPr lang="es-ES"/>
          </a:p>
        </p:txBody>
      </p:sp>
      <p:sp>
        <p:nvSpPr>
          <p:cNvPr id="4" name="3 Marcador de número de diapositiva"/>
          <p:cNvSpPr>
            <a:spLocks noGrp="1"/>
          </p:cNvSpPr>
          <p:nvPr>
            <p:ph type="sldNum" sz="quarter" idx="10"/>
          </p:nvPr>
        </p:nvSpPr>
        <p:spPr/>
        <p:txBody>
          <a:bodyPr/>
          <a:lstStyle/>
          <a:p>
            <a:r>
              <a:rPr lang="en-US" smtClean="0"/>
              <a:t>-</a:t>
            </a:r>
            <a:fld id="{41B2AE44-E9C6-4EAB-BC73-5008DB342051}" type="slidenum">
              <a:rPr lang="en-US" smtClean="0"/>
              <a:pPr/>
              <a:t>36</a:t>
            </a:fld>
            <a:r>
              <a:rPr lang="en-US" smtClean="0"/>
              <a:t>-</a:t>
            </a:r>
            <a:endParaRPr lang="en-US"/>
          </a:p>
        </p:txBody>
      </p:sp>
      <p:sp>
        <p:nvSpPr>
          <p:cNvPr id="6" name="5 CuadroTexto"/>
          <p:cNvSpPr txBox="1"/>
          <p:nvPr/>
        </p:nvSpPr>
        <p:spPr>
          <a:xfrm>
            <a:off x="56456" y="170534"/>
            <a:ext cx="7776864" cy="400110"/>
          </a:xfrm>
          <a:prstGeom prst="rect">
            <a:avLst/>
          </a:prstGeom>
          <a:noFill/>
        </p:spPr>
        <p:txBody>
          <a:bodyPr wrap="square" rtlCol="0">
            <a:spAutoFit/>
          </a:bodyPr>
          <a:lstStyle/>
          <a:p>
            <a:pPr algn="l"/>
            <a:r>
              <a:rPr lang="es-ES" sz="2000" dirty="0">
                <a:ln>
                  <a:solidFill>
                    <a:schemeClr val="bg1"/>
                  </a:solidFill>
                </a:ln>
                <a:solidFill>
                  <a:schemeClr val="bg1"/>
                </a:solidFill>
                <a:latin typeface="Calibri" pitchFamily="34" charset="0"/>
                <a:cs typeface="Calibri" pitchFamily="34" charset="0"/>
              </a:rPr>
              <a:t>SEGURIDAD </a:t>
            </a:r>
            <a:r>
              <a:rPr lang="es-ES" sz="2000" dirty="0" smtClean="0">
                <a:ln>
                  <a:solidFill>
                    <a:schemeClr val="bg1"/>
                  </a:solidFill>
                </a:ln>
                <a:solidFill>
                  <a:schemeClr val="bg1"/>
                </a:solidFill>
                <a:latin typeface="Calibri" pitchFamily="34" charset="0"/>
                <a:cs typeface="Calibri" pitchFamily="34" charset="0"/>
              </a:rPr>
              <a:t>CIUDADANA </a:t>
            </a:r>
            <a:r>
              <a:rPr lang="es-ES" sz="2000" dirty="0">
                <a:ln>
                  <a:solidFill>
                    <a:schemeClr val="bg1"/>
                  </a:solidFill>
                </a:ln>
                <a:solidFill>
                  <a:schemeClr val="bg1"/>
                </a:solidFill>
                <a:latin typeface="Calibri" pitchFamily="34" charset="0"/>
                <a:cs typeface="Calibri" pitchFamily="34" charset="0"/>
              </a:rPr>
              <a:t>EN LAS </a:t>
            </a:r>
            <a:r>
              <a:rPr lang="es-ES" sz="2000" dirty="0" smtClean="0">
                <a:ln>
                  <a:solidFill>
                    <a:schemeClr val="bg1"/>
                  </a:solidFill>
                </a:ln>
                <a:solidFill>
                  <a:schemeClr val="bg1"/>
                </a:solidFill>
                <a:latin typeface="Calibri" pitchFamily="34" charset="0"/>
                <a:cs typeface="Calibri" pitchFamily="34" charset="0"/>
              </a:rPr>
              <a:t>INFRAESTRUCTURAS </a:t>
            </a:r>
            <a:r>
              <a:rPr lang="es-ES" sz="2000" dirty="0">
                <a:ln>
                  <a:solidFill>
                    <a:schemeClr val="bg1"/>
                  </a:solidFill>
                </a:ln>
                <a:solidFill>
                  <a:schemeClr val="bg1"/>
                </a:solidFill>
                <a:latin typeface="Calibri" pitchFamily="34" charset="0"/>
                <a:cs typeface="Calibri" pitchFamily="34" charset="0"/>
              </a:rPr>
              <a:t>DE TRANSPORTE</a:t>
            </a:r>
          </a:p>
        </p:txBody>
      </p:sp>
      <p:sp>
        <p:nvSpPr>
          <p:cNvPr id="8" name="7 CuadroTexto"/>
          <p:cNvSpPr txBox="1"/>
          <p:nvPr/>
        </p:nvSpPr>
        <p:spPr>
          <a:xfrm>
            <a:off x="56456" y="846592"/>
            <a:ext cx="8640960" cy="646331"/>
          </a:xfrm>
          <a:prstGeom prst="rect">
            <a:avLst/>
          </a:prstGeom>
          <a:noFill/>
          <a:ln>
            <a:noFill/>
          </a:ln>
        </p:spPr>
        <p:txBody>
          <a:bodyPr wrap="square" rtlCol="0">
            <a:spAutoFit/>
          </a:bodyPr>
          <a:lstStyle>
            <a:defPPr>
              <a:defRPr lang="es-ES_tradnl"/>
            </a:defPPr>
            <a:lvl1pPr algn="l">
              <a:spcBef>
                <a:spcPts val="0"/>
              </a:spcBef>
              <a:defRPr sz="2000" b="1">
                <a:solidFill>
                  <a:schemeClr val="bg1">
                    <a:lumMod val="50000"/>
                  </a:schemeClr>
                </a:solidFill>
                <a:latin typeface="Calibri" pitchFamily="34" charset="0"/>
                <a:cs typeface="Calibri" pitchFamily="34" charset="0"/>
              </a:defRPr>
            </a:lvl1pPr>
          </a:lstStyle>
          <a:p>
            <a:r>
              <a:rPr lang="es-ES" dirty="0">
                <a:solidFill>
                  <a:schemeClr val="accent4">
                    <a:lumMod val="75000"/>
                  </a:schemeClr>
                </a:solidFill>
              </a:rPr>
              <a:t>Variación de la sensación de seguridad</a:t>
            </a:r>
            <a:br>
              <a:rPr lang="es-ES" dirty="0">
                <a:solidFill>
                  <a:schemeClr val="accent4">
                    <a:lumMod val="75000"/>
                  </a:schemeClr>
                </a:solidFill>
              </a:rPr>
            </a:br>
            <a:r>
              <a:rPr lang="es-ES" sz="1600" i="1" dirty="0" smtClean="0">
                <a:solidFill>
                  <a:schemeClr val="bg1">
                    <a:lumMod val="65000"/>
                  </a:schemeClr>
                </a:solidFill>
              </a:rPr>
              <a:t>Por Comunidad autónoma</a:t>
            </a:r>
            <a:endParaRPr lang="es-ES" sz="1400" i="1" dirty="0">
              <a:solidFill>
                <a:schemeClr val="bg1">
                  <a:lumMod val="65000"/>
                </a:schemeClr>
              </a:solidFill>
            </a:endParaRPr>
          </a:p>
        </p:txBody>
      </p:sp>
      <p:sp>
        <p:nvSpPr>
          <p:cNvPr id="74" name="73 CuadroTexto"/>
          <p:cNvSpPr txBox="1"/>
          <p:nvPr/>
        </p:nvSpPr>
        <p:spPr>
          <a:xfrm>
            <a:off x="0" y="6396335"/>
            <a:ext cx="7545288" cy="461665"/>
          </a:xfrm>
          <a:prstGeom prst="rect">
            <a:avLst/>
          </a:prstGeom>
          <a:noFill/>
        </p:spPr>
        <p:txBody>
          <a:bodyPr wrap="square" rtlCol="0">
            <a:spAutoFit/>
          </a:bodyPr>
          <a:lstStyle>
            <a:defPPr>
              <a:defRPr lang="es-ES_tradnl"/>
            </a:defPPr>
            <a:lvl1pPr algn="l">
              <a:defRPr sz="1200">
                <a:solidFill>
                  <a:schemeClr val="bg1">
                    <a:lumMod val="50000"/>
                  </a:schemeClr>
                </a:solidFill>
                <a:latin typeface="Calibri" pitchFamily="34" charset="0"/>
                <a:cs typeface="Calibri" pitchFamily="34" charset="0"/>
              </a:defRPr>
            </a:lvl1pPr>
          </a:lstStyle>
          <a:p>
            <a:r>
              <a:rPr lang="es-ES" dirty="0"/>
              <a:t>T3.- En su opinión ¿Hay alguna época del año donde se incrementa su </a:t>
            </a:r>
            <a:r>
              <a:rPr lang="es-ES" dirty="0" smtClean="0"/>
              <a:t/>
            </a:r>
            <a:br>
              <a:rPr lang="es-ES" dirty="0" smtClean="0"/>
            </a:br>
            <a:r>
              <a:rPr lang="es-ES" dirty="0" smtClean="0"/>
              <a:t>sensación </a:t>
            </a:r>
            <a:r>
              <a:rPr lang="es-ES" dirty="0"/>
              <a:t>de inseguridad en las instalaciones de transporte? ¿En qué </a:t>
            </a:r>
            <a:r>
              <a:rPr lang="es-ES" dirty="0" smtClean="0"/>
              <a:t>épocas?</a:t>
            </a:r>
            <a:endParaRPr lang="es-ES" dirty="0"/>
          </a:p>
        </p:txBody>
      </p:sp>
      <p:grpSp>
        <p:nvGrpSpPr>
          <p:cNvPr id="5" name="4 Grupo"/>
          <p:cNvGrpSpPr/>
          <p:nvPr/>
        </p:nvGrpSpPr>
        <p:grpSpPr>
          <a:xfrm>
            <a:off x="3393050" y="1989282"/>
            <a:ext cx="3171328" cy="2574742"/>
            <a:chOff x="3135314" y="2213885"/>
            <a:chExt cx="3636000" cy="2952000"/>
          </a:xfrm>
        </p:grpSpPr>
        <p:sp>
          <p:nvSpPr>
            <p:cNvPr id="63" name="Freeform 100"/>
            <p:cNvSpPr>
              <a:spLocks/>
            </p:cNvSpPr>
            <p:nvPr/>
          </p:nvSpPr>
          <p:spPr bwMode="auto">
            <a:xfrm>
              <a:off x="3773984" y="2474059"/>
              <a:ext cx="685265" cy="467535"/>
            </a:xfrm>
            <a:custGeom>
              <a:avLst/>
              <a:gdLst>
                <a:gd name="T0" fmla="*/ 184 w 952"/>
                <a:gd name="T1" fmla="*/ 532 h 671"/>
                <a:gd name="T2" fmla="*/ 121 w 952"/>
                <a:gd name="T3" fmla="*/ 462 h 671"/>
                <a:gd name="T4" fmla="*/ 96 w 952"/>
                <a:gd name="T5" fmla="*/ 392 h 671"/>
                <a:gd name="T6" fmla="*/ 67 w 952"/>
                <a:gd name="T7" fmla="*/ 355 h 671"/>
                <a:gd name="T8" fmla="*/ 49 w 952"/>
                <a:gd name="T9" fmla="*/ 354 h 671"/>
                <a:gd name="T10" fmla="*/ 26 w 952"/>
                <a:gd name="T11" fmla="*/ 359 h 671"/>
                <a:gd name="T12" fmla="*/ 8 w 952"/>
                <a:gd name="T13" fmla="*/ 341 h 671"/>
                <a:gd name="T14" fmla="*/ 0 w 952"/>
                <a:gd name="T15" fmla="*/ 301 h 671"/>
                <a:gd name="T16" fmla="*/ 13 w 952"/>
                <a:gd name="T17" fmla="*/ 244 h 671"/>
                <a:gd name="T18" fmla="*/ 68 w 952"/>
                <a:gd name="T19" fmla="*/ 182 h 671"/>
                <a:gd name="T20" fmla="*/ 76 w 952"/>
                <a:gd name="T21" fmla="*/ 156 h 671"/>
                <a:gd name="T22" fmla="*/ 61 w 952"/>
                <a:gd name="T23" fmla="*/ 132 h 671"/>
                <a:gd name="T24" fmla="*/ 88 w 952"/>
                <a:gd name="T25" fmla="*/ 122 h 671"/>
                <a:gd name="T26" fmla="*/ 206 w 952"/>
                <a:gd name="T27" fmla="*/ 125 h 671"/>
                <a:gd name="T28" fmla="*/ 248 w 952"/>
                <a:gd name="T29" fmla="*/ 106 h 671"/>
                <a:gd name="T30" fmla="*/ 278 w 952"/>
                <a:gd name="T31" fmla="*/ 61 h 671"/>
                <a:gd name="T32" fmla="*/ 326 w 952"/>
                <a:gd name="T33" fmla="*/ 90 h 671"/>
                <a:gd name="T34" fmla="*/ 385 w 952"/>
                <a:gd name="T35" fmla="*/ 53 h 671"/>
                <a:gd name="T36" fmla="*/ 413 w 952"/>
                <a:gd name="T37" fmla="*/ 66 h 671"/>
                <a:gd name="T38" fmla="*/ 460 w 952"/>
                <a:gd name="T39" fmla="*/ 98 h 671"/>
                <a:gd name="T40" fmla="*/ 495 w 952"/>
                <a:gd name="T41" fmla="*/ 109 h 671"/>
                <a:gd name="T42" fmla="*/ 573 w 952"/>
                <a:gd name="T43" fmla="*/ 57 h 671"/>
                <a:gd name="T44" fmla="*/ 656 w 952"/>
                <a:gd name="T45" fmla="*/ 84 h 671"/>
                <a:gd name="T46" fmla="*/ 719 w 952"/>
                <a:gd name="T47" fmla="*/ 57 h 671"/>
                <a:gd name="T48" fmla="*/ 757 w 952"/>
                <a:gd name="T49" fmla="*/ 71 h 671"/>
                <a:gd name="T50" fmla="*/ 826 w 952"/>
                <a:gd name="T51" fmla="*/ 0 h 671"/>
                <a:gd name="T52" fmla="*/ 875 w 952"/>
                <a:gd name="T53" fmla="*/ 5 h 671"/>
                <a:gd name="T54" fmla="*/ 873 w 952"/>
                <a:gd name="T55" fmla="*/ 50 h 671"/>
                <a:gd name="T56" fmla="*/ 928 w 952"/>
                <a:gd name="T57" fmla="*/ 92 h 671"/>
                <a:gd name="T58" fmla="*/ 952 w 952"/>
                <a:gd name="T59" fmla="*/ 113 h 671"/>
                <a:gd name="T60" fmla="*/ 917 w 952"/>
                <a:gd name="T61" fmla="*/ 138 h 671"/>
                <a:gd name="T62" fmla="*/ 871 w 952"/>
                <a:gd name="T63" fmla="*/ 196 h 671"/>
                <a:gd name="T64" fmla="*/ 874 w 952"/>
                <a:gd name="T65" fmla="*/ 426 h 671"/>
                <a:gd name="T66" fmla="*/ 831 w 952"/>
                <a:gd name="T67" fmla="*/ 442 h 671"/>
                <a:gd name="T68" fmla="*/ 812 w 952"/>
                <a:gd name="T69" fmla="*/ 482 h 671"/>
                <a:gd name="T70" fmla="*/ 840 w 952"/>
                <a:gd name="T71" fmla="*/ 532 h 671"/>
                <a:gd name="T72" fmla="*/ 802 w 952"/>
                <a:gd name="T73" fmla="*/ 565 h 671"/>
                <a:gd name="T74" fmla="*/ 676 w 952"/>
                <a:gd name="T75" fmla="*/ 565 h 671"/>
                <a:gd name="T76" fmla="*/ 650 w 952"/>
                <a:gd name="T77" fmla="*/ 587 h 671"/>
                <a:gd name="T78" fmla="*/ 650 w 952"/>
                <a:gd name="T79" fmla="*/ 671 h 671"/>
                <a:gd name="T80" fmla="*/ 556 w 952"/>
                <a:gd name="T81" fmla="*/ 604 h 671"/>
                <a:gd name="T82" fmla="*/ 448 w 952"/>
                <a:gd name="T83" fmla="*/ 604 h 671"/>
                <a:gd name="T84" fmla="*/ 328 w 952"/>
                <a:gd name="T85" fmla="*/ 586 h 671"/>
                <a:gd name="T86" fmla="*/ 271 w 952"/>
                <a:gd name="T87" fmla="*/ 536 h 671"/>
                <a:gd name="T88" fmla="*/ 184 w 952"/>
                <a:gd name="T89" fmla="*/ 532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52" h="671">
                  <a:moveTo>
                    <a:pt x="184" y="532"/>
                  </a:moveTo>
                  <a:lnTo>
                    <a:pt x="121" y="462"/>
                  </a:lnTo>
                  <a:lnTo>
                    <a:pt x="96" y="392"/>
                  </a:lnTo>
                  <a:lnTo>
                    <a:pt x="67" y="355"/>
                  </a:lnTo>
                  <a:lnTo>
                    <a:pt x="49" y="354"/>
                  </a:lnTo>
                  <a:lnTo>
                    <a:pt x="26" y="359"/>
                  </a:lnTo>
                  <a:lnTo>
                    <a:pt x="8" y="341"/>
                  </a:lnTo>
                  <a:lnTo>
                    <a:pt x="0" y="301"/>
                  </a:lnTo>
                  <a:lnTo>
                    <a:pt x="13" y="244"/>
                  </a:lnTo>
                  <a:lnTo>
                    <a:pt x="68" y="182"/>
                  </a:lnTo>
                  <a:lnTo>
                    <a:pt x="76" y="156"/>
                  </a:lnTo>
                  <a:lnTo>
                    <a:pt x="61" y="132"/>
                  </a:lnTo>
                  <a:lnTo>
                    <a:pt x="88" y="122"/>
                  </a:lnTo>
                  <a:lnTo>
                    <a:pt x="206" y="125"/>
                  </a:lnTo>
                  <a:lnTo>
                    <a:pt x="248" y="106"/>
                  </a:lnTo>
                  <a:lnTo>
                    <a:pt x="278" y="61"/>
                  </a:lnTo>
                  <a:lnTo>
                    <a:pt x="326" y="90"/>
                  </a:lnTo>
                  <a:lnTo>
                    <a:pt x="385" y="53"/>
                  </a:lnTo>
                  <a:lnTo>
                    <a:pt x="413" y="66"/>
                  </a:lnTo>
                  <a:lnTo>
                    <a:pt x="460" y="98"/>
                  </a:lnTo>
                  <a:lnTo>
                    <a:pt x="495" y="109"/>
                  </a:lnTo>
                  <a:lnTo>
                    <a:pt x="573" y="57"/>
                  </a:lnTo>
                  <a:lnTo>
                    <a:pt x="656" y="84"/>
                  </a:lnTo>
                  <a:lnTo>
                    <a:pt x="719" y="57"/>
                  </a:lnTo>
                  <a:lnTo>
                    <a:pt x="757" y="71"/>
                  </a:lnTo>
                  <a:lnTo>
                    <a:pt x="826" y="0"/>
                  </a:lnTo>
                  <a:lnTo>
                    <a:pt x="875" y="5"/>
                  </a:lnTo>
                  <a:lnTo>
                    <a:pt x="873" y="50"/>
                  </a:lnTo>
                  <a:lnTo>
                    <a:pt x="928" y="92"/>
                  </a:lnTo>
                  <a:lnTo>
                    <a:pt x="952" y="113"/>
                  </a:lnTo>
                  <a:lnTo>
                    <a:pt x="917" y="138"/>
                  </a:lnTo>
                  <a:lnTo>
                    <a:pt x="871" y="196"/>
                  </a:lnTo>
                  <a:lnTo>
                    <a:pt x="874" y="426"/>
                  </a:lnTo>
                  <a:lnTo>
                    <a:pt x="831" y="442"/>
                  </a:lnTo>
                  <a:lnTo>
                    <a:pt x="812" y="482"/>
                  </a:lnTo>
                  <a:lnTo>
                    <a:pt x="840" y="532"/>
                  </a:lnTo>
                  <a:lnTo>
                    <a:pt x="802" y="565"/>
                  </a:lnTo>
                  <a:lnTo>
                    <a:pt x="676" y="565"/>
                  </a:lnTo>
                  <a:lnTo>
                    <a:pt x="650" y="587"/>
                  </a:lnTo>
                  <a:lnTo>
                    <a:pt x="650" y="671"/>
                  </a:lnTo>
                  <a:lnTo>
                    <a:pt x="556" y="604"/>
                  </a:lnTo>
                  <a:lnTo>
                    <a:pt x="448" y="604"/>
                  </a:lnTo>
                  <a:lnTo>
                    <a:pt x="328" y="586"/>
                  </a:lnTo>
                  <a:lnTo>
                    <a:pt x="271" y="536"/>
                  </a:lnTo>
                  <a:lnTo>
                    <a:pt x="184" y="532"/>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64" name="Freeform 65"/>
            <p:cNvSpPr>
              <a:spLocks/>
            </p:cNvSpPr>
            <p:nvPr/>
          </p:nvSpPr>
          <p:spPr bwMode="auto">
            <a:xfrm>
              <a:off x="4223864" y="3568340"/>
              <a:ext cx="768010" cy="349487"/>
            </a:xfrm>
            <a:custGeom>
              <a:avLst/>
              <a:gdLst>
                <a:gd name="T0" fmla="*/ 38 w 846"/>
                <a:gd name="T1" fmla="*/ 98 h 398"/>
                <a:gd name="T2" fmla="*/ 79 w 846"/>
                <a:gd name="T3" fmla="*/ 63 h 398"/>
                <a:gd name="T4" fmla="*/ 122 w 846"/>
                <a:gd name="T5" fmla="*/ 51 h 398"/>
                <a:gd name="T6" fmla="*/ 164 w 846"/>
                <a:gd name="T7" fmla="*/ 45 h 398"/>
                <a:gd name="T8" fmla="*/ 176 w 846"/>
                <a:gd name="T9" fmla="*/ 15 h 398"/>
                <a:gd name="T10" fmla="*/ 210 w 846"/>
                <a:gd name="T11" fmla="*/ 0 h 398"/>
                <a:gd name="T12" fmla="*/ 230 w 846"/>
                <a:gd name="T13" fmla="*/ 29 h 398"/>
                <a:gd name="T14" fmla="*/ 242 w 846"/>
                <a:gd name="T15" fmla="*/ 63 h 398"/>
                <a:gd name="T16" fmla="*/ 273 w 846"/>
                <a:gd name="T17" fmla="*/ 55 h 398"/>
                <a:gd name="T18" fmla="*/ 336 w 846"/>
                <a:gd name="T19" fmla="*/ 41 h 398"/>
                <a:gd name="T20" fmla="*/ 407 w 846"/>
                <a:gd name="T21" fmla="*/ 10 h 398"/>
                <a:gd name="T22" fmla="*/ 492 w 846"/>
                <a:gd name="T23" fmla="*/ 63 h 398"/>
                <a:gd name="T24" fmla="*/ 580 w 846"/>
                <a:gd name="T25" fmla="*/ 81 h 398"/>
                <a:gd name="T26" fmla="*/ 587 w 846"/>
                <a:gd name="T27" fmla="*/ 101 h 398"/>
                <a:gd name="T28" fmla="*/ 587 w 846"/>
                <a:gd name="T29" fmla="*/ 110 h 398"/>
                <a:gd name="T30" fmla="*/ 562 w 846"/>
                <a:gd name="T31" fmla="*/ 139 h 398"/>
                <a:gd name="T32" fmla="*/ 576 w 846"/>
                <a:gd name="T33" fmla="*/ 162 h 398"/>
                <a:gd name="T34" fmla="*/ 665 w 846"/>
                <a:gd name="T35" fmla="*/ 94 h 398"/>
                <a:gd name="T36" fmla="*/ 711 w 846"/>
                <a:gd name="T37" fmla="*/ 92 h 398"/>
                <a:gd name="T38" fmla="*/ 760 w 846"/>
                <a:gd name="T39" fmla="*/ 81 h 398"/>
                <a:gd name="T40" fmla="*/ 779 w 846"/>
                <a:gd name="T41" fmla="*/ 217 h 398"/>
                <a:gd name="T42" fmla="*/ 811 w 846"/>
                <a:gd name="T43" fmla="*/ 259 h 398"/>
                <a:gd name="T44" fmla="*/ 846 w 846"/>
                <a:gd name="T45" fmla="*/ 373 h 398"/>
                <a:gd name="T46" fmla="*/ 737 w 846"/>
                <a:gd name="T47" fmla="*/ 374 h 398"/>
                <a:gd name="T48" fmla="*/ 610 w 846"/>
                <a:gd name="T49" fmla="*/ 398 h 398"/>
                <a:gd name="T50" fmla="*/ 544 w 846"/>
                <a:gd name="T51" fmla="*/ 380 h 398"/>
                <a:gd name="T52" fmla="*/ 470 w 846"/>
                <a:gd name="T53" fmla="*/ 338 h 398"/>
                <a:gd name="T54" fmla="*/ 294 w 846"/>
                <a:gd name="T55" fmla="*/ 357 h 398"/>
                <a:gd name="T56" fmla="*/ 229 w 846"/>
                <a:gd name="T57" fmla="*/ 381 h 398"/>
                <a:gd name="T58" fmla="*/ 193 w 846"/>
                <a:gd name="T59" fmla="*/ 391 h 398"/>
                <a:gd name="T60" fmla="*/ 164 w 846"/>
                <a:gd name="T61" fmla="*/ 393 h 398"/>
                <a:gd name="T62" fmla="*/ 134 w 846"/>
                <a:gd name="T63" fmla="*/ 393 h 398"/>
                <a:gd name="T64" fmla="*/ 116 w 846"/>
                <a:gd name="T65" fmla="*/ 355 h 398"/>
                <a:gd name="T66" fmla="*/ 116 w 846"/>
                <a:gd name="T67" fmla="*/ 333 h 398"/>
                <a:gd name="T68" fmla="*/ 84 w 846"/>
                <a:gd name="T69" fmla="*/ 304 h 398"/>
                <a:gd name="T70" fmla="*/ 72 w 846"/>
                <a:gd name="T71" fmla="*/ 274 h 398"/>
                <a:gd name="T72" fmla="*/ 94 w 846"/>
                <a:gd name="T73" fmla="*/ 247 h 398"/>
                <a:gd name="T74" fmla="*/ 7 w 846"/>
                <a:gd name="T75" fmla="*/ 158 h 398"/>
                <a:gd name="T76" fmla="*/ 3 w 846"/>
                <a:gd name="T77" fmla="*/ 142 h 398"/>
                <a:gd name="T78" fmla="*/ 0 w 846"/>
                <a:gd name="T79" fmla="*/ 135 h 398"/>
                <a:gd name="T80" fmla="*/ 38 w 846"/>
                <a:gd name="T81" fmla="*/ 9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46" h="398">
                  <a:moveTo>
                    <a:pt x="38" y="98"/>
                  </a:moveTo>
                  <a:lnTo>
                    <a:pt x="79" y="63"/>
                  </a:lnTo>
                  <a:lnTo>
                    <a:pt x="122" y="51"/>
                  </a:lnTo>
                  <a:lnTo>
                    <a:pt x="164" y="45"/>
                  </a:lnTo>
                  <a:lnTo>
                    <a:pt x="176" y="15"/>
                  </a:lnTo>
                  <a:lnTo>
                    <a:pt x="210" y="0"/>
                  </a:lnTo>
                  <a:lnTo>
                    <a:pt x="230" y="29"/>
                  </a:lnTo>
                  <a:lnTo>
                    <a:pt x="242" y="63"/>
                  </a:lnTo>
                  <a:lnTo>
                    <a:pt x="273" y="55"/>
                  </a:lnTo>
                  <a:lnTo>
                    <a:pt x="336" y="41"/>
                  </a:lnTo>
                  <a:lnTo>
                    <a:pt x="407" y="10"/>
                  </a:lnTo>
                  <a:lnTo>
                    <a:pt x="492" y="63"/>
                  </a:lnTo>
                  <a:lnTo>
                    <a:pt x="580" y="81"/>
                  </a:lnTo>
                  <a:lnTo>
                    <a:pt x="587" y="101"/>
                  </a:lnTo>
                  <a:lnTo>
                    <a:pt x="587" y="110"/>
                  </a:lnTo>
                  <a:lnTo>
                    <a:pt x="562" y="139"/>
                  </a:lnTo>
                  <a:lnTo>
                    <a:pt x="576" y="162"/>
                  </a:lnTo>
                  <a:lnTo>
                    <a:pt x="665" y="94"/>
                  </a:lnTo>
                  <a:lnTo>
                    <a:pt x="711" y="92"/>
                  </a:lnTo>
                  <a:lnTo>
                    <a:pt x="760" y="81"/>
                  </a:lnTo>
                  <a:lnTo>
                    <a:pt x="779" y="217"/>
                  </a:lnTo>
                  <a:lnTo>
                    <a:pt x="811" y="259"/>
                  </a:lnTo>
                  <a:lnTo>
                    <a:pt x="846" y="373"/>
                  </a:lnTo>
                  <a:lnTo>
                    <a:pt x="737" y="374"/>
                  </a:lnTo>
                  <a:lnTo>
                    <a:pt x="610" y="398"/>
                  </a:lnTo>
                  <a:lnTo>
                    <a:pt x="544" y="380"/>
                  </a:lnTo>
                  <a:lnTo>
                    <a:pt x="470" y="338"/>
                  </a:lnTo>
                  <a:lnTo>
                    <a:pt x="294" y="357"/>
                  </a:lnTo>
                  <a:lnTo>
                    <a:pt x="229" y="381"/>
                  </a:lnTo>
                  <a:lnTo>
                    <a:pt x="193" y="391"/>
                  </a:lnTo>
                  <a:lnTo>
                    <a:pt x="164" y="393"/>
                  </a:lnTo>
                  <a:lnTo>
                    <a:pt x="134" y="393"/>
                  </a:lnTo>
                  <a:lnTo>
                    <a:pt x="116" y="355"/>
                  </a:lnTo>
                  <a:lnTo>
                    <a:pt x="116" y="333"/>
                  </a:lnTo>
                  <a:lnTo>
                    <a:pt x="84" y="304"/>
                  </a:lnTo>
                  <a:lnTo>
                    <a:pt x="72" y="274"/>
                  </a:lnTo>
                  <a:lnTo>
                    <a:pt x="94" y="247"/>
                  </a:lnTo>
                  <a:lnTo>
                    <a:pt x="7" y="158"/>
                  </a:lnTo>
                  <a:lnTo>
                    <a:pt x="3" y="142"/>
                  </a:lnTo>
                  <a:lnTo>
                    <a:pt x="0" y="135"/>
                  </a:lnTo>
                  <a:lnTo>
                    <a:pt x="38" y="98"/>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65" name="Freeform 66"/>
            <p:cNvSpPr>
              <a:spLocks/>
            </p:cNvSpPr>
            <p:nvPr/>
          </p:nvSpPr>
          <p:spPr bwMode="auto">
            <a:xfrm>
              <a:off x="4774968" y="3173809"/>
              <a:ext cx="609749" cy="443460"/>
            </a:xfrm>
            <a:custGeom>
              <a:avLst/>
              <a:gdLst>
                <a:gd name="T0" fmla="*/ 423 w 672"/>
                <a:gd name="T1" fmla="*/ 355 h 505"/>
                <a:gd name="T2" fmla="*/ 347 w 672"/>
                <a:gd name="T3" fmla="*/ 403 h 505"/>
                <a:gd name="T4" fmla="*/ 247 w 672"/>
                <a:gd name="T5" fmla="*/ 426 h 505"/>
                <a:gd name="T6" fmla="*/ 225 w 672"/>
                <a:gd name="T7" fmla="*/ 496 h 505"/>
                <a:gd name="T8" fmla="*/ 153 w 672"/>
                <a:gd name="T9" fmla="*/ 505 h 505"/>
                <a:gd name="T10" fmla="*/ 120 w 672"/>
                <a:gd name="T11" fmla="*/ 482 h 505"/>
                <a:gd name="T12" fmla="*/ 90 w 672"/>
                <a:gd name="T13" fmla="*/ 340 h 505"/>
                <a:gd name="T14" fmla="*/ 59 w 672"/>
                <a:gd name="T15" fmla="*/ 332 h 505"/>
                <a:gd name="T16" fmla="*/ 60 w 672"/>
                <a:gd name="T17" fmla="*/ 308 h 505"/>
                <a:gd name="T18" fmla="*/ 24 w 672"/>
                <a:gd name="T19" fmla="*/ 195 h 505"/>
                <a:gd name="T20" fmla="*/ 40 w 672"/>
                <a:gd name="T21" fmla="*/ 144 h 505"/>
                <a:gd name="T22" fmla="*/ 0 w 672"/>
                <a:gd name="T23" fmla="*/ 102 h 505"/>
                <a:gd name="T24" fmla="*/ 0 w 672"/>
                <a:gd name="T25" fmla="*/ 87 h 505"/>
                <a:gd name="T26" fmla="*/ 56 w 672"/>
                <a:gd name="T27" fmla="*/ 73 h 505"/>
                <a:gd name="T28" fmla="*/ 77 w 672"/>
                <a:gd name="T29" fmla="*/ 39 h 505"/>
                <a:gd name="T30" fmla="*/ 125 w 672"/>
                <a:gd name="T31" fmla="*/ 9 h 505"/>
                <a:gd name="T32" fmla="*/ 145 w 672"/>
                <a:gd name="T33" fmla="*/ 33 h 505"/>
                <a:gd name="T34" fmla="*/ 164 w 672"/>
                <a:gd name="T35" fmla="*/ 33 h 505"/>
                <a:gd name="T36" fmla="*/ 186 w 672"/>
                <a:gd name="T37" fmla="*/ 18 h 505"/>
                <a:gd name="T38" fmla="*/ 191 w 672"/>
                <a:gd name="T39" fmla="*/ 0 h 505"/>
                <a:gd name="T40" fmla="*/ 220 w 672"/>
                <a:gd name="T41" fmla="*/ 24 h 505"/>
                <a:gd name="T42" fmla="*/ 245 w 672"/>
                <a:gd name="T43" fmla="*/ 19 h 505"/>
                <a:gd name="T44" fmla="*/ 280 w 672"/>
                <a:gd name="T45" fmla="*/ 37 h 505"/>
                <a:gd name="T46" fmla="*/ 352 w 672"/>
                <a:gd name="T47" fmla="*/ 50 h 505"/>
                <a:gd name="T48" fmla="*/ 324 w 672"/>
                <a:gd name="T49" fmla="*/ 81 h 505"/>
                <a:gd name="T50" fmla="*/ 347 w 672"/>
                <a:gd name="T51" fmla="*/ 146 h 505"/>
                <a:gd name="T52" fmla="*/ 378 w 672"/>
                <a:gd name="T53" fmla="*/ 126 h 505"/>
                <a:gd name="T54" fmla="*/ 408 w 672"/>
                <a:gd name="T55" fmla="*/ 131 h 505"/>
                <a:gd name="T56" fmla="*/ 450 w 672"/>
                <a:gd name="T57" fmla="*/ 123 h 505"/>
                <a:gd name="T58" fmla="*/ 479 w 672"/>
                <a:gd name="T59" fmla="*/ 108 h 505"/>
                <a:gd name="T60" fmla="*/ 521 w 672"/>
                <a:gd name="T61" fmla="*/ 72 h 505"/>
                <a:gd name="T62" fmla="*/ 618 w 672"/>
                <a:gd name="T63" fmla="*/ 168 h 505"/>
                <a:gd name="T64" fmla="*/ 649 w 672"/>
                <a:gd name="T65" fmla="*/ 191 h 505"/>
                <a:gd name="T66" fmla="*/ 648 w 672"/>
                <a:gd name="T67" fmla="*/ 287 h 505"/>
                <a:gd name="T68" fmla="*/ 672 w 672"/>
                <a:gd name="T69" fmla="*/ 296 h 505"/>
                <a:gd name="T70" fmla="*/ 671 w 672"/>
                <a:gd name="T71" fmla="*/ 324 h 505"/>
                <a:gd name="T72" fmla="*/ 630 w 672"/>
                <a:gd name="T73" fmla="*/ 323 h 505"/>
                <a:gd name="T74" fmla="*/ 608 w 672"/>
                <a:gd name="T75" fmla="*/ 358 h 505"/>
                <a:gd name="T76" fmla="*/ 581 w 672"/>
                <a:gd name="T77" fmla="*/ 392 h 505"/>
                <a:gd name="T78" fmla="*/ 561 w 672"/>
                <a:gd name="T79" fmla="*/ 395 h 505"/>
                <a:gd name="T80" fmla="*/ 513 w 672"/>
                <a:gd name="T81" fmla="*/ 352 h 505"/>
                <a:gd name="T82" fmla="*/ 423 w 672"/>
                <a:gd name="T83" fmla="*/ 35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72" h="505">
                  <a:moveTo>
                    <a:pt x="423" y="355"/>
                  </a:moveTo>
                  <a:lnTo>
                    <a:pt x="347" y="403"/>
                  </a:lnTo>
                  <a:lnTo>
                    <a:pt x="247" y="426"/>
                  </a:lnTo>
                  <a:lnTo>
                    <a:pt x="225" y="496"/>
                  </a:lnTo>
                  <a:lnTo>
                    <a:pt x="153" y="505"/>
                  </a:lnTo>
                  <a:lnTo>
                    <a:pt x="120" y="482"/>
                  </a:lnTo>
                  <a:lnTo>
                    <a:pt x="90" y="340"/>
                  </a:lnTo>
                  <a:lnTo>
                    <a:pt x="59" y="332"/>
                  </a:lnTo>
                  <a:lnTo>
                    <a:pt x="60" y="308"/>
                  </a:lnTo>
                  <a:lnTo>
                    <a:pt x="24" y="195"/>
                  </a:lnTo>
                  <a:lnTo>
                    <a:pt x="40" y="144"/>
                  </a:lnTo>
                  <a:lnTo>
                    <a:pt x="0" y="102"/>
                  </a:lnTo>
                  <a:lnTo>
                    <a:pt x="0" y="87"/>
                  </a:lnTo>
                  <a:lnTo>
                    <a:pt x="56" y="73"/>
                  </a:lnTo>
                  <a:lnTo>
                    <a:pt x="77" y="39"/>
                  </a:lnTo>
                  <a:lnTo>
                    <a:pt x="125" y="9"/>
                  </a:lnTo>
                  <a:lnTo>
                    <a:pt x="145" y="33"/>
                  </a:lnTo>
                  <a:lnTo>
                    <a:pt x="164" y="33"/>
                  </a:lnTo>
                  <a:lnTo>
                    <a:pt x="186" y="18"/>
                  </a:lnTo>
                  <a:lnTo>
                    <a:pt x="191" y="0"/>
                  </a:lnTo>
                  <a:lnTo>
                    <a:pt x="220" y="24"/>
                  </a:lnTo>
                  <a:lnTo>
                    <a:pt x="245" y="19"/>
                  </a:lnTo>
                  <a:lnTo>
                    <a:pt x="280" y="37"/>
                  </a:lnTo>
                  <a:lnTo>
                    <a:pt x="352" y="50"/>
                  </a:lnTo>
                  <a:lnTo>
                    <a:pt x="324" y="81"/>
                  </a:lnTo>
                  <a:lnTo>
                    <a:pt x="347" y="146"/>
                  </a:lnTo>
                  <a:lnTo>
                    <a:pt x="378" y="126"/>
                  </a:lnTo>
                  <a:lnTo>
                    <a:pt x="408" y="131"/>
                  </a:lnTo>
                  <a:lnTo>
                    <a:pt x="450" y="123"/>
                  </a:lnTo>
                  <a:lnTo>
                    <a:pt x="479" y="108"/>
                  </a:lnTo>
                  <a:lnTo>
                    <a:pt x="521" y="72"/>
                  </a:lnTo>
                  <a:lnTo>
                    <a:pt x="618" y="168"/>
                  </a:lnTo>
                  <a:lnTo>
                    <a:pt x="649" y="191"/>
                  </a:lnTo>
                  <a:lnTo>
                    <a:pt x="648" y="287"/>
                  </a:lnTo>
                  <a:lnTo>
                    <a:pt x="672" y="296"/>
                  </a:lnTo>
                  <a:lnTo>
                    <a:pt x="671" y="324"/>
                  </a:lnTo>
                  <a:lnTo>
                    <a:pt x="630" y="323"/>
                  </a:lnTo>
                  <a:lnTo>
                    <a:pt x="608" y="358"/>
                  </a:lnTo>
                  <a:lnTo>
                    <a:pt x="581" y="392"/>
                  </a:lnTo>
                  <a:lnTo>
                    <a:pt x="561" y="395"/>
                  </a:lnTo>
                  <a:lnTo>
                    <a:pt x="513" y="352"/>
                  </a:lnTo>
                  <a:lnTo>
                    <a:pt x="423" y="355"/>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66" name="Freeform 67"/>
            <p:cNvSpPr>
              <a:spLocks/>
            </p:cNvSpPr>
            <p:nvPr/>
          </p:nvSpPr>
          <p:spPr bwMode="auto">
            <a:xfrm>
              <a:off x="4913949" y="3482911"/>
              <a:ext cx="580828" cy="461322"/>
            </a:xfrm>
            <a:custGeom>
              <a:avLst/>
              <a:gdLst>
                <a:gd name="T0" fmla="*/ 427 w 639"/>
                <a:gd name="T1" fmla="*/ 514 h 525"/>
                <a:gd name="T2" fmla="*/ 258 w 639"/>
                <a:gd name="T3" fmla="*/ 525 h 525"/>
                <a:gd name="T4" fmla="*/ 173 w 639"/>
                <a:gd name="T5" fmla="*/ 506 h 525"/>
                <a:gd name="T6" fmla="*/ 86 w 639"/>
                <a:gd name="T7" fmla="*/ 469 h 525"/>
                <a:gd name="T8" fmla="*/ 51 w 639"/>
                <a:gd name="T9" fmla="*/ 352 h 525"/>
                <a:gd name="T10" fmla="*/ 19 w 639"/>
                <a:gd name="T11" fmla="*/ 316 h 525"/>
                <a:gd name="T12" fmla="*/ 0 w 639"/>
                <a:gd name="T13" fmla="*/ 178 h 525"/>
                <a:gd name="T14" fmla="*/ 0 w 639"/>
                <a:gd name="T15" fmla="*/ 153 h 525"/>
                <a:gd name="T16" fmla="*/ 72 w 639"/>
                <a:gd name="T17" fmla="*/ 144 h 525"/>
                <a:gd name="T18" fmla="*/ 94 w 639"/>
                <a:gd name="T19" fmla="*/ 74 h 525"/>
                <a:gd name="T20" fmla="*/ 195 w 639"/>
                <a:gd name="T21" fmla="*/ 51 h 525"/>
                <a:gd name="T22" fmla="*/ 268 w 639"/>
                <a:gd name="T23" fmla="*/ 4 h 525"/>
                <a:gd name="T24" fmla="*/ 360 w 639"/>
                <a:gd name="T25" fmla="*/ 0 h 525"/>
                <a:gd name="T26" fmla="*/ 408 w 639"/>
                <a:gd name="T27" fmla="*/ 43 h 525"/>
                <a:gd name="T28" fmla="*/ 461 w 639"/>
                <a:gd name="T29" fmla="*/ 137 h 525"/>
                <a:gd name="T30" fmla="*/ 499 w 639"/>
                <a:gd name="T31" fmla="*/ 118 h 525"/>
                <a:gd name="T32" fmla="*/ 561 w 639"/>
                <a:gd name="T33" fmla="*/ 207 h 525"/>
                <a:gd name="T34" fmla="*/ 599 w 639"/>
                <a:gd name="T35" fmla="*/ 225 h 525"/>
                <a:gd name="T36" fmla="*/ 619 w 639"/>
                <a:gd name="T37" fmla="*/ 235 h 525"/>
                <a:gd name="T38" fmla="*/ 632 w 639"/>
                <a:gd name="T39" fmla="*/ 261 h 525"/>
                <a:gd name="T40" fmla="*/ 639 w 639"/>
                <a:gd name="T41" fmla="*/ 314 h 525"/>
                <a:gd name="T42" fmla="*/ 613 w 639"/>
                <a:gd name="T43" fmla="*/ 352 h 525"/>
                <a:gd name="T44" fmla="*/ 595 w 639"/>
                <a:gd name="T45" fmla="*/ 351 h 525"/>
                <a:gd name="T46" fmla="*/ 604 w 639"/>
                <a:gd name="T47" fmla="*/ 380 h 525"/>
                <a:gd name="T48" fmla="*/ 545 w 639"/>
                <a:gd name="T49" fmla="*/ 391 h 525"/>
                <a:gd name="T50" fmla="*/ 532 w 639"/>
                <a:gd name="T51" fmla="*/ 476 h 525"/>
                <a:gd name="T52" fmla="*/ 427 w 639"/>
                <a:gd name="T53" fmla="*/ 514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39" h="525">
                  <a:moveTo>
                    <a:pt x="427" y="514"/>
                  </a:moveTo>
                  <a:lnTo>
                    <a:pt x="258" y="525"/>
                  </a:lnTo>
                  <a:lnTo>
                    <a:pt x="173" y="506"/>
                  </a:lnTo>
                  <a:lnTo>
                    <a:pt x="86" y="469"/>
                  </a:lnTo>
                  <a:lnTo>
                    <a:pt x="51" y="352"/>
                  </a:lnTo>
                  <a:lnTo>
                    <a:pt x="19" y="316"/>
                  </a:lnTo>
                  <a:lnTo>
                    <a:pt x="0" y="178"/>
                  </a:lnTo>
                  <a:lnTo>
                    <a:pt x="0" y="153"/>
                  </a:lnTo>
                  <a:lnTo>
                    <a:pt x="72" y="144"/>
                  </a:lnTo>
                  <a:lnTo>
                    <a:pt x="94" y="74"/>
                  </a:lnTo>
                  <a:lnTo>
                    <a:pt x="195" y="51"/>
                  </a:lnTo>
                  <a:lnTo>
                    <a:pt x="268" y="4"/>
                  </a:lnTo>
                  <a:lnTo>
                    <a:pt x="360" y="0"/>
                  </a:lnTo>
                  <a:lnTo>
                    <a:pt x="408" y="43"/>
                  </a:lnTo>
                  <a:lnTo>
                    <a:pt x="461" y="137"/>
                  </a:lnTo>
                  <a:lnTo>
                    <a:pt x="499" y="118"/>
                  </a:lnTo>
                  <a:lnTo>
                    <a:pt x="561" y="207"/>
                  </a:lnTo>
                  <a:lnTo>
                    <a:pt x="599" y="225"/>
                  </a:lnTo>
                  <a:lnTo>
                    <a:pt x="619" y="235"/>
                  </a:lnTo>
                  <a:lnTo>
                    <a:pt x="632" y="261"/>
                  </a:lnTo>
                  <a:lnTo>
                    <a:pt x="639" y="314"/>
                  </a:lnTo>
                  <a:lnTo>
                    <a:pt x="613" y="352"/>
                  </a:lnTo>
                  <a:lnTo>
                    <a:pt x="595" y="351"/>
                  </a:lnTo>
                  <a:lnTo>
                    <a:pt x="604" y="380"/>
                  </a:lnTo>
                  <a:lnTo>
                    <a:pt x="545" y="391"/>
                  </a:lnTo>
                  <a:lnTo>
                    <a:pt x="532" y="476"/>
                  </a:lnTo>
                  <a:lnTo>
                    <a:pt x="427" y="514"/>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67" name="Freeform 68"/>
            <p:cNvSpPr>
              <a:spLocks/>
            </p:cNvSpPr>
            <p:nvPr/>
          </p:nvSpPr>
          <p:spPr bwMode="auto">
            <a:xfrm>
              <a:off x="4982235" y="3894529"/>
              <a:ext cx="609749" cy="539764"/>
            </a:xfrm>
            <a:custGeom>
              <a:avLst/>
              <a:gdLst>
                <a:gd name="T0" fmla="*/ 26 w 671"/>
                <a:gd name="T1" fmla="*/ 152 h 614"/>
                <a:gd name="T2" fmla="*/ 0 w 671"/>
                <a:gd name="T3" fmla="*/ 81 h 614"/>
                <a:gd name="T4" fmla="*/ 11 w 671"/>
                <a:gd name="T5" fmla="*/ 0 h 614"/>
                <a:gd name="T6" fmla="*/ 98 w 671"/>
                <a:gd name="T7" fmla="*/ 37 h 614"/>
                <a:gd name="T8" fmla="*/ 186 w 671"/>
                <a:gd name="T9" fmla="*/ 56 h 614"/>
                <a:gd name="T10" fmla="*/ 352 w 671"/>
                <a:gd name="T11" fmla="*/ 45 h 614"/>
                <a:gd name="T12" fmla="*/ 457 w 671"/>
                <a:gd name="T13" fmla="*/ 7 h 614"/>
                <a:gd name="T14" fmla="*/ 528 w 671"/>
                <a:gd name="T15" fmla="*/ 37 h 614"/>
                <a:gd name="T16" fmla="*/ 576 w 671"/>
                <a:gd name="T17" fmla="*/ 66 h 614"/>
                <a:gd name="T18" fmla="*/ 564 w 671"/>
                <a:gd name="T19" fmla="*/ 126 h 614"/>
                <a:gd name="T20" fmla="*/ 561 w 671"/>
                <a:gd name="T21" fmla="*/ 176 h 614"/>
                <a:gd name="T22" fmla="*/ 571 w 671"/>
                <a:gd name="T23" fmla="*/ 200 h 614"/>
                <a:gd name="T24" fmla="*/ 650 w 671"/>
                <a:gd name="T25" fmla="*/ 230 h 614"/>
                <a:gd name="T26" fmla="*/ 667 w 671"/>
                <a:gd name="T27" fmla="*/ 243 h 614"/>
                <a:gd name="T28" fmla="*/ 671 w 671"/>
                <a:gd name="T29" fmla="*/ 272 h 614"/>
                <a:gd name="T30" fmla="*/ 654 w 671"/>
                <a:gd name="T31" fmla="*/ 290 h 614"/>
                <a:gd name="T32" fmla="*/ 634 w 671"/>
                <a:gd name="T33" fmla="*/ 332 h 614"/>
                <a:gd name="T34" fmla="*/ 590 w 671"/>
                <a:gd name="T35" fmla="*/ 302 h 614"/>
                <a:gd name="T36" fmla="*/ 547 w 671"/>
                <a:gd name="T37" fmla="*/ 327 h 614"/>
                <a:gd name="T38" fmla="*/ 526 w 671"/>
                <a:gd name="T39" fmla="*/ 307 h 614"/>
                <a:gd name="T40" fmla="*/ 509 w 671"/>
                <a:gd name="T41" fmla="*/ 320 h 614"/>
                <a:gd name="T42" fmla="*/ 518 w 671"/>
                <a:gd name="T43" fmla="*/ 338 h 614"/>
                <a:gd name="T44" fmla="*/ 497 w 671"/>
                <a:gd name="T45" fmla="*/ 400 h 614"/>
                <a:gd name="T46" fmla="*/ 473 w 671"/>
                <a:gd name="T47" fmla="*/ 427 h 614"/>
                <a:gd name="T48" fmla="*/ 478 w 671"/>
                <a:gd name="T49" fmla="*/ 448 h 614"/>
                <a:gd name="T50" fmla="*/ 425 w 671"/>
                <a:gd name="T51" fmla="*/ 481 h 614"/>
                <a:gd name="T52" fmla="*/ 406 w 671"/>
                <a:gd name="T53" fmla="*/ 456 h 614"/>
                <a:gd name="T54" fmla="*/ 358 w 671"/>
                <a:gd name="T55" fmla="*/ 463 h 614"/>
                <a:gd name="T56" fmla="*/ 357 w 671"/>
                <a:gd name="T57" fmla="*/ 493 h 614"/>
                <a:gd name="T58" fmla="*/ 322 w 671"/>
                <a:gd name="T59" fmla="*/ 495 h 614"/>
                <a:gd name="T60" fmla="*/ 289 w 671"/>
                <a:gd name="T61" fmla="*/ 528 h 614"/>
                <a:gd name="T62" fmla="*/ 251 w 671"/>
                <a:gd name="T63" fmla="*/ 544 h 614"/>
                <a:gd name="T64" fmla="*/ 229 w 671"/>
                <a:gd name="T65" fmla="*/ 560 h 614"/>
                <a:gd name="T66" fmla="*/ 187 w 671"/>
                <a:gd name="T67" fmla="*/ 614 h 614"/>
                <a:gd name="T68" fmla="*/ 127 w 671"/>
                <a:gd name="T69" fmla="*/ 602 h 614"/>
                <a:gd name="T70" fmla="*/ 125 w 671"/>
                <a:gd name="T71" fmla="*/ 586 h 614"/>
                <a:gd name="T72" fmla="*/ 174 w 671"/>
                <a:gd name="T73" fmla="*/ 508 h 614"/>
                <a:gd name="T74" fmla="*/ 104 w 671"/>
                <a:gd name="T75" fmla="*/ 414 h 614"/>
                <a:gd name="T76" fmla="*/ 83 w 671"/>
                <a:gd name="T77" fmla="*/ 420 h 614"/>
                <a:gd name="T78" fmla="*/ 31 w 671"/>
                <a:gd name="T79" fmla="*/ 398 h 614"/>
                <a:gd name="T80" fmla="*/ 16 w 671"/>
                <a:gd name="T81" fmla="*/ 321 h 614"/>
                <a:gd name="T82" fmla="*/ 39 w 671"/>
                <a:gd name="T83" fmla="*/ 267 h 614"/>
                <a:gd name="T84" fmla="*/ 7 w 671"/>
                <a:gd name="T85" fmla="*/ 209 h 614"/>
                <a:gd name="T86" fmla="*/ 26 w 671"/>
                <a:gd name="T87" fmla="*/ 152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71" h="614">
                  <a:moveTo>
                    <a:pt x="26" y="152"/>
                  </a:moveTo>
                  <a:lnTo>
                    <a:pt x="0" y="81"/>
                  </a:lnTo>
                  <a:lnTo>
                    <a:pt x="11" y="0"/>
                  </a:lnTo>
                  <a:lnTo>
                    <a:pt x="98" y="37"/>
                  </a:lnTo>
                  <a:lnTo>
                    <a:pt x="186" y="56"/>
                  </a:lnTo>
                  <a:lnTo>
                    <a:pt x="352" y="45"/>
                  </a:lnTo>
                  <a:lnTo>
                    <a:pt x="457" y="7"/>
                  </a:lnTo>
                  <a:lnTo>
                    <a:pt x="528" y="37"/>
                  </a:lnTo>
                  <a:lnTo>
                    <a:pt x="576" y="66"/>
                  </a:lnTo>
                  <a:lnTo>
                    <a:pt x="564" y="126"/>
                  </a:lnTo>
                  <a:lnTo>
                    <a:pt x="561" y="176"/>
                  </a:lnTo>
                  <a:lnTo>
                    <a:pt x="571" y="200"/>
                  </a:lnTo>
                  <a:lnTo>
                    <a:pt x="650" y="230"/>
                  </a:lnTo>
                  <a:lnTo>
                    <a:pt x="667" y="243"/>
                  </a:lnTo>
                  <a:lnTo>
                    <a:pt x="671" y="272"/>
                  </a:lnTo>
                  <a:lnTo>
                    <a:pt x="654" y="290"/>
                  </a:lnTo>
                  <a:lnTo>
                    <a:pt x="634" y="332"/>
                  </a:lnTo>
                  <a:lnTo>
                    <a:pt x="590" y="302"/>
                  </a:lnTo>
                  <a:lnTo>
                    <a:pt x="547" y="327"/>
                  </a:lnTo>
                  <a:lnTo>
                    <a:pt x="526" y="307"/>
                  </a:lnTo>
                  <a:lnTo>
                    <a:pt x="509" y="320"/>
                  </a:lnTo>
                  <a:lnTo>
                    <a:pt x="518" y="338"/>
                  </a:lnTo>
                  <a:lnTo>
                    <a:pt x="497" y="400"/>
                  </a:lnTo>
                  <a:lnTo>
                    <a:pt x="473" y="427"/>
                  </a:lnTo>
                  <a:lnTo>
                    <a:pt x="478" y="448"/>
                  </a:lnTo>
                  <a:lnTo>
                    <a:pt x="425" y="481"/>
                  </a:lnTo>
                  <a:lnTo>
                    <a:pt x="406" y="456"/>
                  </a:lnTo>
                  <a:lnTo>
                    <a:pt x="358" y="463"/>
                  </a:lnTo>
                  <a:lnTo>
                    <a:pt x="357" y="493"/>
                  </a:lnTo>
                  <a:lnTo>
                    <a:pt x="322" y="495"/>
                  </a:lnTo>
                  <a:lnTo>
                    <a:pt x="289" y="528"/>
                  </a:lnTo>
                  <a:lnTo>
                    <a:pt x="251" y="544"/>
                  </a:lnTo>
                  <a:lnTo>
                    <a:pt x="229" y="560"/>
                  </a:lnTo>
                  <a:lnTo>
                    <a:pt x="187" y="614"/>
                  </a:lnTo>
                  <a:lnTo>
                    <a:pt x="127" y="602"/>
                  </a:lnTo>
                  <a:lnTo>
                    <a:pt x="125" y="586"/>
                  </a:lnTo>
                  <a:lnTo>
                    <a:pt x="174" y="508"/>
                  </a:lnTo>
                  <a:lnTo>
                    <a:pt x="104" y="414"/>
                  </a:lnTo>
                  <a:lnTo>
                    <a:pt x="83" y="420"/>
                  </a:lnTo>
                  <a:lnTo>
                    <a:pt x="31" y="398"/>
                  </a:lnTo>
                  <a:lnTo>
                    <a:pt x="16" y="321"/>
                  </a:lnTo>
                  <a:lnTo>
                    <a:pt x="39" y="267"/>
                  </a:lnTo>
                  <a:lnTo>
                    <a:pt x="7" y="209"/>
                  </a:lnTo>
                  <a:lnTo>
                    <a:pt x="26" y="152"/>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68" name="Freeform 69"/>
            <p:cNvSpPr>
              <a:spLocks/>
            </p:cNvSpPr>
            <p:nvPr/>
          </p:nvSpPr>
          <p:spPr bwMode="auto">
            <a:xfrm>
              <a:off x="4313037" y="3865016"/>
              <a:ext cx="704545" cy="450449"/>
            </a:xfrm>
            <a:custGeom>
              <a:avLst/>
              <a:gdLst>
                <a:gd name="T0" fmla="*/ 197 w 776"/>
                <a:gd name="T1" fmla="*/ 18 h 513"/>
                <a:gd name="T2" fmla="*/ 376 w 776"/>
                <a:gd name="T3" fmla="*/ 0 h 513"/>
                <a:gd name="T4" fmla="*/ 448 w 776"/>
                <a:gd name="T5" fmla="*/ 42 h 513"/>
                <a:gd name="T6" fmla="*/ 515 w 776"/>
                <a:gd name="T7" fmla="*/ 59 h 513"/>
                <a:gd name="T8" fmla="*/ 643 w 776"/>
                <a:gd name="T9" fmla="*/ 36 h 513"/>
                <a:gd name="T10" fmla="*/ 748 w 776"/>
                <a:gd name="T11" fmla="*/ 35 h 513"/>
                <a:gd name="T12" fmla="*/ 737 w 776"/>
                <a:gd name="T13" fmla="*/ 114 h 513"/>
                <a:gd name="T14" fmla="*/ 761 w 776"/>
                <a:gd name="T15" fmla="*/ 185 h 513"/>
                <a:gd name="T16" fmla="*/ 746 w 776"/>
                <a:gd name="T17" fmla="*/ 244 h 513"/>
                <a:gd name="T18" fmla="*/ 776 w 776"/>
                <a:gd name="T19" fmla="*/ 303 h 513"/>
                <a:gd name="T20" fmla="*/ 753 w 776"/>
                <a:gd name="T21" fmla="*/ 355 h 513"/>
                <a:gd name="T22" fmla="*/ 767 w 776"/>
                <a:gd name="T23" fmla="*/ 432 h 513"/>
                <a:gd name="T24" fmla="*/ 745 w 776"/>
                <a:gd name="T25" fmla="*/ 462 h 513"/>
                <a:gd name="T26" fmla="*/ 715 w 776"/>
                <a:gd name="T27" fmla="*/ 454 h 513"/>
                <a:gd name="T28" fmla="*/ 689 w 776"/>
                <a:gd name="T29" fmla="*/ 491 h 513"/>
                <a:gd name="T30" fmla="*/ 658 w 776"/>
                <a:gd name="T31" fmla="*/ 462 h 513"/>
                <a:gd name="T32" fmla="*/ 607 w 776"/>
                <a:gd name="T33" fmla="*/ 472 h 513"/>
                <a:gd name="T34" fmla="*/ 565 w 776"/>
                <a:gd name="T35" fmla="*/ 454 h 513"/>
                <a:gd name="T36" fmla="*/ 538 w 776"/>
                <a:gd name="T37" fmla="*/ 488 h 513"/>
                <a:gd name="T38" fmla="*/ 495 w 776"/>
                <a:gd name="T39" fmla="*/ 472 h 513"/>
                <a:gd name="T40" fmla="*/ 467 w 776"/>
                <a:gd name="T41" fmla="*/ 503 h 513"/>
                <a:gd name="T42" fmla="*/ 429 w 776"/>
                <a:gd name="T43" fmla="*/ 472 h 513"/>
                <a:gd name="T44" fmla="*/ 408 w 776"/>
                <a:gd name="T45" fmla="*/ 486 h 513"/>
                <a:gd name="T46" fmla="*/ 327 w 776"/>
                <a:gd name="T47" fmla="*/ 500 h 513"/>
                <a:gd name="T48" fmla="*/ 275 w 776"/>
                <a:gd name="T49" fmla="*/ 498 h 513"/>
                <a:gd name="T50" fmla="*/ 263 w 776"/>
                <a:gd name="T51" fmla="*/ 513 h 513"/>
                <a:gd name="T52" fmla="*/ 106 w 776"/>
                <a:gd name="T53" fmla="*/ 399 h 513"/>
                <a:gd name="T54" fmla="*/ 66 w 776"/>
                <a:gd name="T55" fmla="*/ 391 h 513"/>
                <a:gd name="T56" fmla="*/ 0 w 776"/>
                <a:gd name="T57" fmla="*/ 329 h 513"/>
                <a:gd name="T58" fmla="*/ 10 w 776"/>
                <a:gd name="T59" fmla="*/ 296 h 513"/>
                <a:gd name="T60" fmla="*/ 9 w 776"/>
                <a:gd name="T61" fmla="*/ 270 h 513"/>
                <a:gd name="T62" fmla="*/ 46 w 776"/>
                <a:gd name="T63" fmla="*/ 245 h 513"/>
                <a:gd name="T64" fmla="*/ 36 w 776"/>
                <a:gd name="T65" fmla="*/ 206 h 513"/>
                <a:gd name="T66" fmla="*/ 36 w 776"/>
                <a:gd name="T67" fmla="*/ 169 h 513"/>
                <a:gd name="T68" fmla="*/ 90 w 776"/>
                <a:gd name="T69" fmla="*/ 134 h 513"/>
                <a:gd name="T70" fmla="*/ 130 w 776"/>
                <a:gd name="T71" fmla="*/ 122 h 513"/>
                <a:gd name="T72" fmla="*/ 137 w 776"/>
                <a:gd name="T73" fmla="*/ 102 h 513"/>
                <a:gd name="T74" fmla="*/ 151 w 776"/>
                <a:gd name="T75" fmla="*/ 73 h 513"/>
                <a:gd name="T76" fmla="*/ 131 w 776"/>
                <a:gd name="T77" fmla="*/ 42 h 513"/>
                <a:gd name="T78" fmla="*/ 197 w 776"/>
                <a:gd name="T79" fmla="*/ 18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76" h="513">
                  <a:moveTo>
                    <a:pt x="197" y="18"/>
                  </a:moveTo>
                  <a:lnTo>
                    <a:pt x="376" y="0"/>
                  </a:lnTo>
                  <a:lnTo>
                    <a:pt x="448" y="42"/>
                  </a:lnTo>
                  <a:lnTo>
                    <a:pt x="515" y="59"/>
                  </a:lnTo>
                  <a:lnTo>
                    <a:pt x="643" y="36"/>
                  </a:lnTo>
                  <a:lnTo>
                    <a:pt x="748" y="35"/>
                  </a:lnTo>
                  <a:lnTo>
                    <a:pt x="737" y="114"/>
                  </a:lnTo>
                  <a:lnTo>
                    <a:pt x="761" y="185"/>
                  </a:lnTo>
                  <a:lnTo>
                    <a:pt x="746" y="244"/>
                  </a:lnTo>
                  <a:lnTo>
                    <a:pt x="776" y="303"/>
                  </a:lnTo>
                  <a:lnTo>
                    <a:pt x="753" y="355"/>
                  </a:lnTo>
                  <a:lnTo>
                    <a:pt x="767" y="432"/>
                  </a:lnTo>
                  <a:lnTo>
                    <a:pt x="745" y="462"/>
                  </a:lnTo>
                  <a:lnTo>
                    <a:pt x="715" y="454"/>
                  </a:lnTo>
                  <a:lnTo>
                    <a:pt x="689" y="491"/>
                  </a:lnTo>
                  <a:lnTo>
                    <a:pt x="658" y="462"/>
                  </a:lnTo>
                  <a:lnTo>
                    <a:pt x="607" y="472"/>
                  </a:lnTo>
                  <a:lnTo>
                    <a:pt x="565" y="454"/>
                  </a:lnTo>
                  <a:lnTo>
                    <a:pt x="538" y="488"/>
                  </a:lnTo>
                  <a:lnTo>
                    <a:pt x="495" y="472"/>
                  </a:lnTo>
                  <a:lnTo>
                    <a:pt x="467" y="503"/>
                  </a:lnTo>
                  <a:lnTo>
                    <a:pt x="429" y="472"/>
                  </a:lnTo>
                  <a:lnTo>
                    <a:pt x="408" y="486"/>
                  </a:lnTo>
                  <a:lnTo>
                    <a:pt x="327" y="500"/>
                  </a:lnTo>
                  <a:lnTo>
                    <a:pt x="275" y="498"/>
                  </a:lnTo>
                  <a:lnTo>
                    <a:pt x="263" y="513"/>
                  </a:lnTo>
                  <a:lnTo>
                    <a:pt x="106" y="399"/>
                  </a:lnTo>
                  <a:lnTo>
                    <a:pt x="66" y="391"/>
                  </a:lnTo>
                  <a:lnTo>
                    <a:pt x="0" y="329"/>
                  </a:lnTo>
                  <a:lnTo>
                    <a:pt x="10" y="296"/>
                  </a:lnTo>
                  <a:lnTo>
                    <a:pt x="9" y="270"/>
                  </a:lnTo>
                  <a:lnTo>
                    <a:pt x="46" y="245"/>
                  </a:lnTo>
                  <a:lnTo>
                    <a:pt x="36" y="206"/>
                  </a:lnTo>
                  <a:lnTo>
                    <a:pt x="36" y="169"/>
                  </a:lnTo>
                  <a:lnTo>
                    <a:pt x="90" y="134"/>
                  </a:lnTo>
                  <a:lnTo>
                    <a:pt x="130" y="122"/>
                  </a:lnTo>
                  <a:lnTo>
                    <a:pt x="137" y="102"/>
                  </a:lnTo>
                  <a:lnTo>
                    <a:pt x="151" y="73"/>
                  </a:lnTo>
                  <a:lnTo>
                    <a:pt x="131" y="42"/>
                  </a:lnTo>
                  <a:lnTo>
                    <a:pt x="197" y="18"/>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grpSp>
          <p:nvGrpSpPr>
            <p:cNvPr id="69" name="68 Grupo"/>
            <p:cNvGrpSpPr/>
            <p:nvPr/>
          </p:nvGrpSpPr>
          <p:grpSpPr>
            <a:xfrm>
              <a:off x="5876372" y="2575022"/>
              <a:ext cx="894942" cy="923421"/>
              <a:chOff x="3228826" y="3495441"/>
              <a:chExt cx="924075" cy="986288"/>
            </a:xfrm>
            <a:gradFill>
              <a:gsLst>
                <a:gs pos="0">
                  <a:srgbClr val="6777C5">
                    <a:lumMod val="64000"/>
                  </a:srgbClr>
                </a:gs>
                <a:gs pos="100000">
                  <a:srgbClr val="6777C5"/>
                </a:gs>
              </a:gsLst>
              <a:lin ang="16200000" scaled="0"/>
            </a:gradFill>
            <a:effectLst>
              <a:outerShdw blurRad="50800" dist="25400" dir="2700000" algn="tl" rotWithShape="0">
                <a:schemeClr val="tx1">
                  <a:alpha val="40000"/>
                </a:schemeClr>
              </a:outerShdw>
            </a:effectLst>
          </p:grpSpPr>
          <p:sp>
            <p:nvSpPr>
              <p:cNvPr id="111" name="Freeform 60"/>
              <p:cNvSpPr>
                <a:spLocks/>
              </p:cNvSpPr>
              <p:nvPr/>
            </p:nvSpPr>
            <p:spPr bwMode="auto">
              <a:xfrm>
                <a:off x="3256200" y="3495441"/>
                <a:ext cx="426368" cy="651995"/>
              </a:xfrm>
              <a:custGeom>
                <a:avLst/>
                <a:gdLst>
                  <a:gd name="T0" fmla="*/ 77 w 455"/>
                  <a:gd name="T1" fmla="*/ 65 h 695"/>
                  <a:gd name="T2" fmla="*/ 143 w 455"/>
                  <a:gd name="T3" fmla="*/ 244 h 695"/>
                  <a:gd name="T4" fmla="*/ 102 w 455"/>
                  <a:gd name="T5" fmla="*/ 264 h 695"/>
                  <a:gd name="T6" fmla="*/ 118 w 455"/>
                  <a:gd name="T7" fmla="*/ 311 h 695"/>
                  <a:gd name="T8" fmla="*/ 125 w 455"/>
                  <a:gd name="T9" fmla="*/ 358 h 695"/>
                  <a:gd name="T10" fmla="*/ 119 w 455"/>
                  <a:gd name="T11" fmla="*/ 389 h 695"/>
                  <a:gd name="T12" fmla="*/ 64 w 455"/>
                  <a:gd name="T13" fmla="*/ 466 h 695"/>
                  <a:gd name="T14" fmla="*/ 8 w 455"/>
                  <a:gd name="T15" fmla="*/ 527 h 695"/>
                  <a:gd name="T16" fmla="*/ 12 w 455"/>
                  <a:gd name="T17" fmla="*/ 546 h 695"/>
                  <a:gd name="T18" fmla="*/ 34 w 455"/>
                  <a:gd name="T19" fmla="*/ 565 h 695"/>
                  <a:gd name="T20" fmla="*/ 13 w 455"/>
                  <a:gd name="T21" fmla="*/ 598 h 695"/>
                  <a:gd name="T22" fmla="*/ 0 w 455"/>
                  <a:gd name="T23" fmla="*/ 631 h 695"/>
                  <a:gd name="T24" fmla="*/ 34 w 455"/>
                  <a:gd name="T25" fmla="*/ 695 h 695"/>
                  <a:gd name="T26" fmla="*/ 137 w 455"/>
                  <a:gd name="T27" fmla="*/ 663 h 695"/>
                  <a:gd name="T28" fmla="*/ 242 w 455"/>
                  <a:gd name="T29" fmla="*/ 610 h 695"/>
                  <a:gd name="T30" fmla="*/ 379 w 455"/>
                  <a:gd name="T31" fmla="*/ 562 h 695"/>
                  <a:gd name="T32" fmla="*/ 446 w 455"/>
                  <a:gd name="T33" fmla="*/ 466 h 695"/>
                  <a:gd name="T34" fmla="*/ 448 w 455"/>
                  <a:gd name="T35" fmla="*/ 126 h 695"/>
                  <a:gd name="T36" fmla="*/ 455 w 455"/>
                  <a:gd name="T37" fmla="*/ 84 h 695"/>
                  <a:gd name="T38" fmla="*/ 426 w 455"/>
                  <a:gd name="T39" fmla="*/ 79 h 695"/>
                  <a:gd name="T40" fmla="*/ 401 w 455"/>
                  <a:gd name="T41" fmla="*/ 69 h 695"/>
                  <a:gd name="T42" fmla="*/ 359 w 455"/>
                  <a:gd name="T43" fmla="*/ 60 h 695"/>
                  <a:gd name="T44" fmla="*/ 339 w 455"/>
                  <a:gd name="T45" fmla="*/ 69 h 695"/>
                  <a:gd name="T46" fmla="*/ 306 w 455"/>
                  <a:gd name="T47" fmla="*/ 57 h 695"/>
                  <a:gd name="T48" fmla="*/ 244 w 455"/>
                  <a:gd name="T49" fmla="*/ 29 h 695"/>
                  <a:gd name="T50" fmla="*/ 198 w 455"/>
                  <a:gd name="T51" fmla="*/ 29 h 695"/>
                  <a:gd name="T52" fmla="*/ 160 w 455"/>
                  <a:gd name="T53" fmla="*/ 13 h 695"/>
                  <a:gd name="T54" fmla="*/ 135 w 455"/>
                  <a:gd name="T55" fmla="*/ 0 h 695"/>
                  <a:gd name="T56" fmla="*/ 109 w 455"/>
                  <a:gd name="T57" fmla="*/ 7 h 695"/>
                  <a:gd name="T58" fmla="*/ 97 w 455"/>
                  <a:gd name="T59" fmla="*/ 25 h 695"/>
                  <a:gd name="T60" fmla="*/ 77 w 455"/>
                  <a:gd name="T61" fmla="*/ 6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5" h="695">
                    <a:moveTo>
                      <a:pt x="77" y="65"/>
                    </a:moveTo>
                    <a:lnTo>
                      <a:pt x="143" y="244"/>
                    </a:lnTo>
                    <a:lnTo>
                      <a:pt x="102" y="264"/>
                    </a:lnTo>
                    <a:lnTo>
                      <a:pt x="118" y="311"/>
                    </a:lnTo>
                    <a:lnTo>
                      <a:pt x="125" y="358"/>
                    </a:lnTo>
                    <a:lnTo>
                      <a:pt x="119" y="389"/>
                    </a:lnTo>
                    <a:lnTo>
                      <a:pt x="64" y="466"/>
                    </a:lnTo>
                    <a:lnTo>
                      <a:pt x="8" y="527"/>
                    </a:lnTo>
                    <a:lnTo>
                      <a:pt x="12" y="546"/>
                    </a:lnTo>
                    <a:lnTo>
                      <a:pt x="34" y="565"/>
                    </a:lnTo>
                    <a:lnTo>
                      <a:pt x="13" y="598"/>
                    </a:lnTo>
                    <a:lnTo>
                      <a:pt x="0" y="631"/>
                    </a:lnTo>
                    <a:lnTo>
                      <a:pt x="34" y="695"/>
                    </a:lnTo>
                    <a:lnTo>
                      <a:pt x="137" y="663"/>
                    </a:lnTo>
                    <a:lnTo>
                      <a:pt x="242" y="610"/>
                    </a:lnTo>
                    <a:lnTo>
                      <a:pt x="379" y="562"/>
                    </a:lnTo>
                    <a:lnTo>
                      <a:pt x="446" y="466"/>
                    </a:lnTo>
                    <a:lnTo>
                      <a:pt x="448" y="126"/>
                    </a:lnTo>
                    <a:lnTo>
                      <a:pt x="455" y="84"/>
                    </a:lnTo>
                    <a:lnTo>
                      <a:pt x="426" y="79"/>
                    </a:lnTo>
                    <a:lnTo>
                      <a:pt x="401" y="69"/>
                    </a:lnTo>
                    <a:lnTo>
                      <a:pt x="359" y="60"/>
                    </a:lnTo>
                    <a:lnTo>
                      <a:pt x="339" y="69"/>
                    </a:lnTo>
                    <a:lnTo>
                      <a:pt x="306" y="57"/>
                    </a:lnTo>
                    <a:lnTo>
                      <a:pt x="244" y="29"/>
                    </a:lnTo>
                    <a:lnTo>
                      <a:pt x="198" y="29"/>
                    </a:lnTo>
                    <a:lnTo>
                      <a:pt x="160" y="13"/>
                    </a:lnTo>
                    <a:lnTo>
                      <a:pt x="135" y="0"/>
                    </a:lnTo>
                    <a:lnTo>
                      <a:pt x="109" y="7"/>
                    </a:lnTo>
                    <a:lnTo>
                      <a:pt x="97" y="25"/>
                    </a:lnTo>
                    <a:lnTo>
                      <a:pt x="77" y="65"/>
                    </a:lnTo>
                    <a:close/>
                  </a:path>
                </a:pathLst>
              </a:custGeom>
              <a:grpFill/>
              <a:ln w="12700">
                <a:solidFill>
                  <a:srgbClr val="6777C5"/>
                </a:solidFill>
                <a:headEnd/>
                <a:tailEnd/>
              </a:ln>
              <a:effectLst/>
            </p:spPr>
            <p:style>
              <a:lnRef idx="1">
                <a:schemeClr val="accent1"/>
              </a:lnRef>
              <a:fillRef idx="3">
                <a:schemeClr val="accent1"/>
              </a:fillRef>
              <a:effectRef idx="2">
                <a:schemeClr val="accent1"/>
              </a:effectRef>
              <a:fontRef idx="minor">
                <a:schemeClr val="lt1"/>
              </a:fontRef>
            </p:style>
            <p:txBody>
              <a:bodyPr/>
              <a:lstStyle/>
              <a:p>
                <a:endParaRPr lang="es-ES"/>
              </a:p>
            </p:txBody>
          </p:sp>
          <p:sp>
            <p:nvSpPr>
              <p:cNvPr id="112" name="Freeform 61"/>
              <p:cNvSpPr>
                <a:spLocks/>
              </p:cNvSpPr>
              <p:nvPr/>
            </p:nvSpPr>
            <p:spPr bwMode="auto">
              <a:xfrm>
                <a:off x="3228826" y="4023839"/>
                <a:ext cx="435493" cy="457890"/>
              </a:xfrm>
              <a:custGeom>
                <a:avLst/>
                <a:gdLst>
                  <a:gd name="T0" fmla="*/ 277 w 464"/>
                  <a:gd name="T1" fmla="*/ 46 h 488"/>
                  <a:gd name="T2" fmla="*/ 162 w 464"/>
                  <a:gd name="T3" fmla="*/ 102 h 488"/>
                  <a:gd name="T4" fmla="*/ 63 w 464"/>
                  <a:gd name="T5" fmla="*/ 132 h 488"/>
                  <a:gd name="T6" fmla="*/ 41 w 464"/>
                  <a:gd name="T7" fmla="*/ 190 h 488"/>
                  <a:gd name="T8" fmla="*/ 15 w 464"/>
                  <a:gd name="T9" fmla="*/ 212 h 488"/>
                  <a:gd name="T10" fmla="*/ 25 w 464"/>
                  <a:gd name="T11" fmla="*/ 251 h 488"/>
                  <a:gd name="T12" fmla="*/ 25 w 464"/>
                  <a:gd name="T13" fmla="*/ 289 h 488"/>
                  <a:gd name="T14" fmla="*/ 10 w 464"/>
                  <a:gd name="T15" fmla="*/ 315 h 488"/>
                  <a:gd name="T16" fmla="*/ 15 w 464"/>
                  <a:gd name="T17" fmla="*/ 343 h 488"/>
                  <a:gd name="T18" fmla="*/ 0 w 464"/>
                  <a:gd name="T19" fmla="*/ 366 h 488"/>
                  <a:gd name="T20" fmla="*/ 19 w 464"/>
                  <a:gd name="T21" fmla="*/ 391 h 488"/>
                  <a:gd name="T22" fmla="*/ 41 w 464"/>
                  <a:gd name="T23" fmla="*/ 387 h 488"/>
                  <a:gd name="T24" fmla="*/ 41 w 464"/>
                  <a:gd name="T25" fmla="*/ 427 h 488"/>
                  <a:gd name="T26" fmla="*/ 55 w 464"/>
                  <a:gd name="T27" fmla="*/ 443 h 488"/>
                  <a:gd name="T28" fmla="*/ 71 w 464"/>
                  <a:gd name="T29" fmla="*/ 422 h 488"/>
                  <a:gd name="T30" fmla="*/ 88 w 464"/>
                  <a:gd name="T31" fmla="*/ 427 h 488"/>
                  <a:gd name="T32" fmla="*/ 98 w 464"/>
                  <a:gd name="T33" fmla="*/ 452 h 488"/>
                  <a:gd name="T34" fmla="*/ 109 w 464"/>
                  <a:gd name="T35" fmla="*/ 467 h 488"/>
                  <a:gd name="T36" fmla="*/ 109 w 464"/>
                  <a:gd name="T37" fmla="*/ 488 h 488"/>
                  <a:gd name="T38" fmla="*/ 150 w 464"/>
                  <a:gd name="T39" fmla="*/ 427 h 488"/>
                  <a:gd name="T40" fmla="*/ 150 w 464"/>
                  <a:gd name="T41" fmla="*/ 412 h 488"/>
                  <a:gd name="T42" fmla="*/ 172 w 464"/>
                  <a:gd name="T43" fmla="*/ 397 h 488"/>
                  <a:gd name="T44" fmla="*/ 207 w 464"/>
                  <a:gd name="T45" fmla="*/ 416 h 488"/>
                  <a:gd name="T46" fmla="*/ 227 w 464"/>
                  <a:gd name="T47" fmla="*/ 380 h 488"/>
                  <a:gd name="T48" fmla="*/ 244 w 464"/>
                  <a:gd name="T49" fmla="*/ 361 h 488"/>
                  <a:gd name="T50" fmla="*/ 239 w 464"/>
                  <a:gd name="T51" fmla="*/ 339 h 488"/>
                  <a:gd name="T52" fmla="*/ 227 w 464"/>
                  <a:gd name="T53" fmla="*/ 339 h 488"/>
                  <a:gd name="T54" fmla="*/ 197 w 464"/>
                  <a:gd name="T55" fmla="*/ 317 h 488"/>
                  <a:gd name="T56" fmla="*/ 222 w 464"/>
                  <a:gd name="T57" fmla="*/ 303 h 488"/>
                  <a:gd name="T58" fmla="*/ 288 w 464"/>
                  <a:gd name="T59" fmla="*/ 230 h 488"/>
                  <a:gd name="T60" fmla="*/ 346 w 464"/>
                  <a:gd name="T61" fmla="*/ 205 h 488"/>
                  <a:gd name="T62" fmla="*/ 464 w 464"/>
                  <a:gd name="T63" fmla="*/ 154 h 488"/>
                  <a:gd name="T64" fmla="*/ 410 w 464"/>
                  <a:gd name="T65" fmla="*/ 0 h 488"/>
                  <a:gd name="T66" fmla="*/ 277 w 464"/>
                  <a:gd name="T67" fmla="*/ 46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64" h="488">
                    <a:moveTo>
                      <a:pt x="277" y="46"/>
                    </a:moveTo>
                    <a:lnTo>
                      <a:pt x="162" y="102"/>
                    </a:lnTo>
                    <a:lnTo>
                      <a:pt x="63" y="132"/>
                    </a:lnTo>
                    <a:lnTo>
                      <a:pt x="41" y="190"/>
                    </a:lnTo>
                    <a:lnTo>
                      <a:pt x="15" y="212"/>
                    </a:lnTo>
                    <a:lnTo>
                      <a:pt x="25" y="251"/>
                    </a:lnTo>
                    <a:lnTo>
                      <a:pt x="25" y="289"/>
                    </a:lnTo>
                    <a:lnTo>
                      <a:pt x="10" y="315"/>
                    </a:lnTo>
                    <a:lnTo>
                      <a:pt x="15" y="343"/>
                    </a:lnTo>
                    <a:lnTo>
                      <a:pt x="0" y="366"/>
                    </a:lnTo>
                    <a:lnTo>
                      <a:pt x="19" y="391"/>
                    </a:lnTo>
                    <a:lnTo>
                      <a:pt x="41" y="387"/>
                    </a:lnTo>
                    <a:lnTo>
                      <a:pt x="41" y="427"/>
                    </a:lnTo>
                    <a:lnTo>
                      <a:pt x="55" y="443"/>
                    </a:lnTo>
                    <a:lnTo>
                      <a:pt x="71" y="422"/>
                    </a:lnTo>
                    <a:lnTo>
                      <a:pt x="88" y="427"/>
                    </a:lnTo>
                    <a:lnTo>
                      <a:pt x="98" y="452"/>
                    </a:lnTo>
                    <a:lnTo>
                      <a:pt x="109" y="467"/>
                    </a:lnTo>
                    <a:lnTo>
                      <a:pt x="109" y="488"/>
                    </a:lnTo>
                    <a:lnTo>
                      <a:pt x="150" y="427"/>
                    </a:lnTo>
                    <a:lnTo>
                      <a:pt x="150" y="412"/>
                    </a:lnTo>
                    <a:lnTo>
                      <a:pt x="172" y="397"/>
                    </a:lnTo>
                    <a:lnTo>
                      <a:pt x="207" y="416"/>
                    </a:lnTo>
                    <a:lnTo>
                      <a:pt x="227" y="380"/>
                    </a:lnTo>
                    <a:lnTo>
                      <a:pt x="244" y="361"/>
                    </a:lnTo>
                    <a:lnTo>
                      <a:pt x="239" y="339"/>
                    </a:lnTo>
                    <a:lnTo>
                      <a:pt x="227" y="339"/>
                    </a:lnTo>
                    <a:lnTo>
                      <a:pt x="197" y="317"/>
                    </a:lnTo>
                    <a:lnTo>
                      <a:pt x="222" y="303"/>
                    </a:lnTo>
                    <a:lnTo>
                      <a:pt x="288" y="230"/>
                    </a:lnTo>
                    <a:lnTo>
                      <a:pt x="346" y="205"/>
                    </a:lnTo>
                    <a:lnTo>
                      <a:pt x="464" y="154"/>
                    </a:lnTo>
                    <a:lnTo>
                      <a:pt x="410" y="0"/>
                    </a:lnTo>
                    <a:lnTo>
                      <a:pt x="277" y="46"/>
                    </a:lnTo>
                    <a:close/>
                  </a:path>
                </a:pathLst>
              </a:custGeom>
              <a:grpFill/>
              <a:ln w="12700">
                <a:solidFill>
                  <a:srgbClr val="6777C5"/>
                </a:solidFill>
                <a:headEnd/>
                <a:tailEnd/>
              </a:ln>
              <a:effectLst/>
            </p:spPr>
            <p:style>
              <a:lnRef idx="1">
                <a:schemeClr val="accent1"/>
              </a:lnRef>
              <a:fillRef idx="3">
                <a:schemeClr val="accent1"/>
              </a:fillRef>
              <a:effectRef idx="2">
                <a:schemeClr val="accent1"/>
              </a:effectRef>
              <a:fontRef idx="minor">
                <a:schemeClr val="lt1"/>
              </a:fontRef>
            </p:style>
            <p:txBody>
              <a:bodyPr/>
              <a:lstStyle/>
              <a:p>
                <a:endParaRPr lang="es-ES"/>
              </a:p>
            </p:txBody>
          </p:sp>
          <p:sp>
            <p:nvSpPr>
              <p:cNvPr id="113" name="Freeform 62"/>
              <p:cNvSpPr>
                <a:spLocks/>
              </p:cNvSpPr>
              <p:nvPr/>
            </p:nvSpPr>
            <p:spPr bwMode="auto">
              <a:xfrm>
                <a:off x="3675932" y="3590834"/>
                <a:ext cx="476969" cy="363326"/>
              </a:xfrm>
              <a:custGeom>
                <a:avLst/>
                <a:gdLst>
                  <a:gd name="T0" fmla="*/ 339 w 508"/>
                  <a:gd name="T1" fmla="*/ 388 h 388"/>
                  <a:gd name="T2" fmla="*/ 490 w 508"/>
                  <a:gd name="T3" fmla="*/ 251 h 388"/>
                  <a:gd name="T4" fmla="*/ 486 w 508"/>
                  <a:gd name="T5" fmla="*/ 231 h 388"/>
                  <a:gd name="T6" fmla="*/ 465 w 508"/>
                  <a:gd name="T7" fmla="*/ 168 h 388"/>
                  <a:gd name="T8" fmla="*/ 432 w 508"/>
                  <a:gd name="T9" fmla="*/ 131 h 388"/>
                  <a:gd name="T10" fmla="*/ 429 w 508"/>
                  <a:gd name="T11" fmla="*/ 113 h 388"/>
                  <a:gd name="T12" fmla="*/ 436 w 508"/>
                  <a:gd name="T13" fmla="*/ 100 h 388"/>
                  <a:gd name="T14" fmla="*/ 458 w 508"/>
                  <a:gd name="T15" fmla="*/ 91 h 388"/>
                  <a:gd name="T16" fmla="*/ 508 w 508"/>
                  <a:gd name="T17" fmla="*/ 77 h 388"/>
                  <a:gd name="T18" fmla="*/ 495 w 508"/>
                  <a:gd name="T19" fmla="*/ 68 h 388"/>
                  <a:gd name="T20" fmla="*/ 468 w 508"/>
                  <a:gd name="T21" fmla="*/ 59 h 388"/>
                  <a:gd name="T22" fmla="*/ 443 w 508"/>
                  <a:gd name="T23" fmla="*/ 34 h 388"/>
                  <a:gd name="T24" fmla="*/ 452 w 508"/>
                  <a:gd name="T25" fmla="*/ 16 h 388"/>
                  <a:gd name="T26" fmla="*/ 436 w 508"/>
                  <a:gd name="T27" fmla="*/ 16 h 388"/>
                  <a:gd name="T28" fmla="*/ 382 w 508"/>
                  <a:gd name="T29" fmla="*/ 8 h 388"/>
                  <a:gd name="T30" fmla="*/ 360 w 508"/>
                  <a:gd name="T31" fmla="*/ 0 h 388"/>
                  <a:gd name="T32" fmla="*/ 339 w 508"/>
                  <a:gd name="T33" fmla="*/ 22 h 388"/>
                  <a:gd name="T34" fmla="*/ 316 w 508"/>
                  <a:gd name="T35" fmla="*/ 55 h 388"/>
                  <a:gd name="T36" fmla="*/ 298 w 508"/>
                  <a:gd name="T37" fmla="*/ 65 h 388"/>
                  <a:gd name="T38" fmla="*/ 264 w 508"/>
                  <a:gd name="T39" fmla="*/ 68 h 388"/>
                  <a:gd name="T40" fmla="*/ 233 w 508"/>
                  <a:gd name="T41" fmla="*/ 77 h 388"/>
                  <a:gd name="T42" fmla="*/ 214 w 508"/>
                  <a:gd name="T43" fmla="*/ 68 h 388"/>
                  <a:gd name="T44" fmla="*/ 203 w 508"/>
                  <a:gd name="T45" fmla="*/ 55 h 388"/>
                  <a:gd name="T46" fmla="*/ 167 w 508"/>
                  <a:gd name="T47" fmla="*/ 55 h 388"/>
                  <a:gd name="T48" fmla="*/ 142 w 508"/>
                  <a:gd name="T49" fmla="*/ 52 h 388"/>
                  <a:gd name="T50" fmla="*/ 117 w 508"/>
                  <a:gd name="T51" fmla="*/ 65 h 388"/>
                  <a:gd name="T52" fmla="*/ 84 w 508"/>
                  <a:gd name="T53" fmla="*/ 72 h 388"/>
                  <a:gd name="T54" fmla="*/ 50 w 508"/>
                  <a:gd name="T55" fmla="*/ 59 h 388"/>
                  <a:gd name="T56" fmla="*/ 19 w 508"/>
                  <a:gd name="T57" fmla="*/ 43 h 388"/>
                  <a:gd name="T58" fmla="*/ 0 w 508"/>
                  <a:gd name="T59" fmla="*/ 25 h 388"/>
                  <a:gd name="T60" fmla="*/ 1 w 508"/>
                  <a:gd name="T61" fmla="*/ 98 h 388"/>
                  <a:gd name="T62" fmla="*/ 87 w 508"/>
                  <a:gd name="T63" fmla="*/ 132 h 388"/>
                  <a:gd name="T64" fmla="*/ 111 w 508"/>
                  <a:gd name="T65" fmla="*/ 175 h 388"/>
                  <a:gd name="T66" fmla="*/ 212 w 508"/>
                  <a:gd name="T67" fmla="*/ 223 h 388"/>
                  <a:gd name="T68" fmla="*/ 246 w 508"/>
                  <a:gd name="T69" fmla="*/ 334 h 388"/>
                  <a:gd name="T70" fmla="*/ 339 w 508"/>
                  <a:gd name="T71" fmla="*/ 388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08" h="388">
                    <a:moveTo>
                      <a:pt x="339" y="388"/>
                    </a:moveTo>
                    <a:lnTo>
                      <a:pt x="490" y="251"/>
                    </a:lnTo>
                    <a:lnTo>
                      <a:pt x="486" y="231"/>
                    </a:lnTo>
                    <a:lnTo>
                      <a:pt x="465" y="168"/>
                    </a:lnTo>
                    <a:lnTo>
                      <a:pt x="432" y="131"/>
                    </a:lnTo>
                    <a:lnTo>
                      <a:pt x="429" y="113"/>
                    </a:lnTo>
                    <a:lnTo>
                      <a:pt x="436" y="100"/>
                    </a:lnTo>
                    <a:lnTo>
                      <a:pt x="458" y="91"/>
                    </a:lnTo>
                    <a:lnTo>
                      <a:pt x="508" y="77"/>
                    </a:lnTo>
                    <a:lnTo>
                      <a:pt x="495" y="68"/>
                    </a:lnTo>
                    <a:lnTo>
                      <a:pt x="468" y="59"/>
                    </a:lnTo>
                    <a:lnTo>
                      <a:pt x="443" y="34"/>
                    </a:lnTo>
                    <a:lnTo>
                      <a:pt x="452" y="16"/>
                    </a:lnTo>
                    <a:lnTo>
                      <a:pt x="436" y="16"/>
                    </a:lnTo>
                    <a:lnTo>
                      <a:pt x="382" y="8"/>
                    </a:lnTo>
                    <a:lnTo>
                      <a:pt x="360" y="0"/>
                    </a:lnTo>
                    <a:lnTo>
                      <a:pt x="339" y="22"/>
                    </a:lnTo>
                    <a:lnTo>
                      <a:pt x="316" y="55"/>
                    </a:lnTo>
                    <a:lnTo>
                      <a:pt x="298" y="65"/>
                    </a:lnTo>
                    <a:lnTo>
                      <a:pt x="264" y="68"/>
                    </a:lnTo>
                    <a:lnTo>
                      <a:pt x="233" y="77"/>
                    </a:lnTo>
                    <a:lnTo>
                      <a:pt x="214" y="68"/>
                    </a:lnTo>
                    <a:lnTo>
                      <a:pt x="203" y="55"/>
                    </a:lnTo>
                    <a:lnTo>
                      <a:pt x="167" y="55"/>
                    </a:lnTo>
                    <a:lnTo>
                      <a:pt x="142" y="52"/>
                    </a:lnTo>
                    <a:lnTo>
                      <a:pt x="117" y="65"/>
                    </a:lnTo>
                    <a:lnTo>
                      <a:pt x="84" y="72"/>
                    </a:lnTo>
                    <a:lnTo>
                      <a:pt x="50" y="59"/>
                    </a:lnTo>
                    <a:lnTo>
                      <a:pt x="19" y="43"/>
                    </a:lnTo>
                    <a:lnTo>
                      <a:pt x="0" y="25"/>
                    </a:lnTo>
                    <a:lnTo>
                      <a:pt x="1" y="98"/>
                    </a:lnTo>
                    <a:lnTo>
                      <a:pt x="87" y="132"/>
                    </a:lnTo>
                    <a:lnTo>
                      <a:pt x="111" y="175"/>
                    </a:lnTo>
                    <a:lnTo>
                      <a:pt x="212" y="223"/>
                    </a:lnTo>
                    <a:lnTo>
                      <a:pt x="246" y="334"/>
                    </a:lnTo>
                    <a:lnTo>
                      <a:pt x="339" y="388"/>
                    </a:lnTo>
                    <a:close/>
                  </a:path>
                </a:pathLst>
              </a:custGeom>
              <a:grpFill/>
              <a:ln w="12700">
                <a:solidFill>
                  <a:srgbClr val="6777C5"/>
                </a:solidFill>
                <a:headEnd/>
                <a:tailEnd/>
              </a:ln>
              <a:effectLst/>
            </p:spPr>
            <p:style>
              <a:lnRef idx="1">
                <a:schemeClr val="accent1"/>
              </a:lnRef>
              <a:fillRef idx="3">
                <a:schemeClr val="accent1"/>
              </a:fillRef>
              <a:effectRef idx="2">
                <a:schemeClr val="accent1"/>
              </a:effectRef>
              <a:fontRef idx="minor">
                <a:schemeClr val="lt1"/>
              </a:fontRef>
            </p:style>
            <p:txBody>
              <a:bodyPr/>
              <a:lstStyle/>
              <a:p>
                <a:endParaRPr lang="es-ES"/>
              </a:p>
            </p:txBody>
          </p:sp>
          <p:sp>
            <p:nvSpPr>
              <p:cNvPr id="114" name="Freeform 63"/>
              <p:cNvSpPr>
                <a:spLocks/>
              </p:cNvSpPr>
              <p:nvPr/>
            </p:nvSpPr>
            <p:spPr bwMode="auto">
              <a:xfrm>
                <a:off x="3613719" y="3684569"/>
                <a:ext cx="379916" cy="483604"/>
              </a:xfrm>
              <a:custGeom>
                <a:avLst/>
                <a:gdLst>
                  <a:gd name="T0" fmla="*/ 54 w 406"/>
                  <a:gd name="T1" fmla="*/ 516 h 516"/>
                  <a:gd name="T2" fmla="*/ 113 w 406"/>
                  <a:gd name="T3" fmla="*/ 483 h 516"/>
                  <a:gd name="T4" fmla="*/ 192 w 406"/>
                  <a:gd name="T5" fmla="*/ 451 h 516"/>
                  <a:gd name="T6" fmla="*/ 256 w 406"/>
                  <a:gd name="T7" fmla="*/ 397 h 516"/>
                  <a:gd name="T8" fmla="*/ 270 w 406"/>
                  <a:gd name="T9" fmla="*/ 358 h 516"/>
                  <a:gd name="T10" fmla="*/ 296 w 406"/>
                  <a:gd name="T11" fmla="*/ 361 h 516"/>
                  <a:gd name="T12" fmla="*/ 406 w 406"/>
                  <a:gd name="T13" fmla="*/ 288 h 516"/>
                  <a:gd name="T14" fmla="*/ 313 w 406"/>
                  <a:gd name="T15" fmla="*/ 235 h 516"/>
                  <a:gd name="T16" fmla="*/ 279 w 406"/>
                  <a:gd name="T17" fmla="*/ 123 h 516"/>
                  <a:gd name="T18" fmla="*/ 177 w 406"/>
                  <a:gd name="T19" fmla="*/ 74 h 516"/>
                  <a:gd name="T20" fmla="*/ 154 w 406"/>
                  <a:gd name="T21" fmla="*/ 31 h 516"/>
                  <a:gd name="T22" fmla="*/ 67 w 406"/>
                  <a:gd name="T23" fmla="*/ 0 h 516"/>
                  <a:gd name="T24" fmla="*/ 65 w 406"/>
                  <a:gd name="T25" fmla="*/ 266 h 516"/>
                  <a:gd name="T26" fmla="*/ 0 w 406"/>
                  <a:gd name="T27" fmla="*/ 362 h 516"/>
                  <a:gd name="T28" fmla="*/ 54 w 406"/>
                  <a:gd name="T29" fmla="*/ 516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6" h="516">
                    <a:moveTo>
                      <a:pt x="54" y="516"/>
                    </a:moveTo>
                    <a:lnTo>
                      <a:pt x="113" y="483"/>
                    </a:lnTo>
                    <a:lnTo>
                      <a:pt x="192" y="451"/>
                    </a:lnTo>
                    <a:lnTo>
                      <a:pt x="256" y="397"/>
                    </a:lnTo>
                    <a:lnTo>
                      <a:pt x="270" y="358"/>
                    </a:lnTo>
                    <a:lnTo>
                      <a:pt x="296" y="361"/>
                    </a:lnTo>
                    <a:lnTo>
                      <a:pt x="406" y="288"/>
                    </a:lnTo>
                    <a:lnTo>
                      <a:pt x="313" y="235"/>
                    </a:lnTo>
                    <a:lnTo>
                      <a:pt x="279" y="123"/>
                    </a:lnTo>
                    <a:lnTo>
                      <a:pt x="177" y="74"/>
                    </a:lnTo>
                    <a:lnTo>
                      <a:pt x="154" y="31"/>
                    </a:lnTo>
                    <a:lnTo>
                      <a:pt x="67" y="0"/>
                    </a:lnTo>
                    <a:lnTo>
                      <a:pt x="65" y="266"/>
                    </a:lnTo>
                    <a:lnTo>
                      <a:pt x="0" y="362"/>
                    </a:lnTo>
                    <a:lnTo>
                      <a:pt x="54" y="516"/>
                    </a:lnTo>
                    <a:close/>
                  </a:path>
                </a:pathLst>
              </a:custGeom>
              <a:grpFill/>
              <a:ln w="12700">
                <a:solidFill>
                  <a:srgbClr val="6777C5"/>
                </a:solidFill>
                <a:headEnd/>
                <a:tailEnd/>
              </a:ln>
              <a:effectLst/>
            </p:spPr>
            <p:style>
              <a:lnRef idx="1">
                <a:schemeClr val="accent1"/>
              </a:lnRef>
              <a:fillRef idx="3">
                <a:schemeClr val="accent1"/>
              </a:fillRef>
              <a:effectRef idx="2">
                <a:schemeClr val="accent1"/>
              </a:effectRef>
              <a:fontRef idx="minor">
                <a:schemeClr val="lt1"/>
              </a:fontRef>
            </p:style>
            <p:txBody>
              <a:bodyPr/>
              <a:lstStyle/>
              <a:p>
                <a:endParaRPr lang="es-ES"/>
              </a:p>
            </p:txBody>
          </p:sp>
        </p:grpSp>
        <p:sp>
          <p:nvSpPr>
            <p:cNvPr id="70" name="Freeform 20"/>
            <p:cNvSpPr>
              <a:spLocks/>
            </p:cNvSpPr>
            <p:nvPr/>
          </p:nvSpPr>
          <p:spPr bwMode="auto">
            <a:xfrm>
              <a:off x="5105149" y="2422801"/>
              <a:ext cx="500493" cy="534326"/>
            </a:xfrm>
            <a:custGeom>
              <a:avLst/>
              <a:gdLst>
                <a:gd name="T0" fmla="*/ 551 w 551"/>
                <a:gd name="T1" fmla="*/ 169 h 609"/>
                <a:gd name="T2" fmla="*/ 535 w 551"/>
                <a:gd name="T3" fmla="*/ 150 h 609"/>
                <a:gd name="T4" fmla="*/ 503 w 551"/>
                <a:gd name="T5" fmla="*/ 150 h 609"/>
                <a:gd name="T6" fmla="*/ 465 w 551"/>
                <a:gd name="T7" fmla="*/ 142 h 609"/>
                <a:gd name="T8" fmla="*/ 399 w 551"/>
                <a:gd name="T9" fmla="*/ 120 h 609"/>
                <a:gd name="T10" fmla="*/ 370 w 551"/>
                <a:gd name="T11" fmla="*/ 89 h 609"/>
                <a:gd name="T12" fmla="*/ 358 w 551"/>
                <a:gd name="T13" fmla="*/ 81 h 609"/>
                <a:gd name="T14" fmla="*/ 348 w 551"/>
                <a:gd name="T15" fmla="*/ 97 h 609"/>
                <a:gd name="T16" fmla="*/ 340 w 551"/>
                <a:gd name="T17" fmla="*/ 126 h 609"/>
                <a:gd name="T18" fmla="*/ 315 w 551"/>
                <a:gd name="T19" fmla="*/ 101 h 609"/>
                <a:gd name="T20" fmla="*/ 311 w 551"/>
                <a:gd name="T21" fmla="*/ 85 h 609"/>
                <a:gd name="T22" fmla="*/ 333 w 551"/>
                <a:gd name="T23" fmla="*/ 67 h 609"/>
                <a:gd name="T24" fmla="*/ 336 w 551"/>
                <a:gd name="T25" fmla="*/ 64 h 609"/>
                <a:gd name="T26" fmla="*/ 311 w 551"/>
                <a:gd name="T27" fmla="*/ 9 h 609"/>
                <a:gd name="T28" fmla="*/ 282 w 551"/>
                <a:gd name="T29" fmla="*/ 19 h 609"/>
                <a:gd name="T30" fmla="*/ 249 w 551"/>
                <a:gd name="T31" fmla="*/ 19 h 609"/>
                <a:gd name="T32" fmla="*/ 200 w 551"/>
                <a:gd name="T33" fmla="*/ 0 h 609"/>
                <a:gd name="T34" fmla="*/ 178 w 551"/>
                <a:gd name="T35" fmla="*/ 21 h 609"/>
                <a:gd name="T36" fmla="*/ 151 w 551"/>
                <a:gd name="T37" fmla="*/ 39 h 609"/>
                <a:gd name="T38" fmla="*/ 130 w 551"/>
                <a:gd name="T39" fmla="*/ 72 h 609"/>
                <a:gd name="T40" fmla="*/ 130 w 551"/>
                <a:gd name="T41" fmla="*/ 108 h 609"/>
                <a:gd name="T42" fmla="*/ 100 w 551"/>
                <a:gd name="T43" fmla="*/ 112 h 609"/>
                <a:gd name="T44" fmla="*/ 77 w 551"/>
                <a:gd name="T45" fmla="*/ 130 h 609"/>
                <a:gd name="T46" fmla="*/ 69 w 551"/>
                <a:gd name="T47" fmla="*/ 175 h 609"/>
                <a:gd name="T48" fmla="*/ 47 w 551"/>
                <a:gd name="T49" fmla="*/ 189 h 609"/>
                <a:gd name="T50" fmla="*/ 39 w 551"/>
                <a:gd name="T51" fmla="*/ 234 h 609"/>
                <a:gd name="T52" fmla="*/ 17 w 551"/>
                <a:gd name="T53" fmla="*/ 276 h 609"/>
                <a:gd name="T54" fmla="*/ 25 w 551"/>
                <a:gd name="T55" fmla="*/ 298 h 609"/>
                <a:gd name="T56" fmla="*/ 0 w 551"/>
                <a:gd name="T57" fmla="*/ 312 h 609"/>
                <a:gd name="T58" fmla="*/ 4 w 551"/>
                <a:gd name="T59" fmla="*/ 337 h 609"/>
                <a:gd name="T60" fmla="*/ 4 w 551"/>
                <a:gd name="T61" fmla="*/ 371 h 609"/>
                <a:gd name="T62" fmla="*/ 40 w 551"/>
                <a:gd name="T63" fmla="*/ 399 h 609"/>
                <a:gd name="T64" fmla="*/ 59 w 551"/>
                <a:gd name="T65" fmla="*/ 417 h 609"/>
                <a:gd name="T66" fmla="*/ 94 w 551"/>
                <a:gd name="T67" fmla="*/ 401 h 609"/>
                <a:gd name="T68" fmla="*/ 131 w 551"/>
                <a:gd name="T69" fmla="*/ 420 h 609"/>
                <a:gd name="T70" fmla="*/ 148 w 551"/>
                <a:gd name="T71" fmla="*/ 445 h 609"/>
                <a:gd name="T72" fmla="*/ 155 w 551"/>
                <a:gd name="T73" fmla="*/ 472 h 609"/>
                <a:gd name="T74" fmla="*/ 204 w 551"/>
                <a:gd name="T75" fmla="*/ 483 h 609"/>
                <a:gd name="T76" fmla="*/ 223 w 551"/>
                <a:gd name="T77" fmla="*/ 495 h 609"/>
                <a:gd name="T78" fmla="*/ 217 w 551"/>
                <a:gd name="T79" fmla="*/ 527 h 609"/>
                <a:gd name="T80" fmla="*/ 186 w 551"/>
                <a:gd name="T81" fmla="*/ 533 h 609"/>
                <a:gd name="T82" fmla="*/ 183 w 551"/>
                <a:gd name="T83" fmla="*/ 581 h 609"/>
                <a:gd name="T84" fmla="*/ 261 w 551"/>
                <a:gd name="T85" fmla="*/ 581 h 609"/>
                <a:gd name="T86" fmla="*/ 311 w 551"/>
                <a:gd name="T87" fmla="*/ 609 h 609"/>
                <a:gd name="T88" fmla="*/ 358 w 551"/>
                <a:gd name="T89" fmla="*/ 527 h 609"/>
                <a:gd name="T90" fmla="*/ 326 w 551"/>
                <a:gd name="T91" fmla="*/ 503 h 609"/>
                <a:gd name="T92" fmla="*/ 334 w 551"/>
                <a:gd name="T93" fmla="*/ 419 h 609"/>
                <a:gd name="T94" fmla="*/ 408 w 551"/>
                <a:gd name="T95" fmla="*/ 311 h 609"/>
                <a:gd name="T96" fmla="*/ 417 w 551"/>
                <a:gd name="T97" fmla="*/ 286 h 609"/>
                <a:gd name="T98" fmla="*/ 478 w 551"/>
                <a:gd name="T99" fmla="*/ 263 h 609"/>
                <a:gd name="T100" fmla="*/ 551 w 551"/>
                <a:gd name="T101" fmla="*/ 16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1" h="609">
                  <a:moveTo>
                    <a:pt x="551" y="169"/>
                  </a:moveTo>
                  <a:lnTo>
                    <a:pt x="535" y="150"/>
                  </a:lnTo>
                  <a:lnTo>
                    <a:pt x="503" y="150"/>
                  </a:lnTo>
                  <a:lnTo>
                    <a:pt x="465" y="142"/>
                  </a:lnTo>
                  <a:lnTo>
                    <a:pt x="399" y="120"/>
                  </a:lnTo>
                  <a:lnTo>
                    <a:pt x="370" y="89"/>
                  </a:lnTo>
                  <a:lnTo>
                    <a:pt x="358" y="81"/>
                  </a:lnTo>
                  <a:lnTo>
                    <a:pt x="348" y="97"/>
                  </a:lnTo>
                  <a:lnTo>
                    <a:pt x="340" y="126"/>
                  </a:lnTo>
                  <a:lnTo>
                    <a:pt x="315" y="101"/>
                  </a:lnTo>
                  <a:lnTo>
                    <a:pt x="311" y="85"/>
                  </a:lnTo>
                  <a:lnTo>
                    <a:pt x="333" y="67"/>
                  </a:lnTo>
                  <a:lnTo>
                    <a:pt x="336" y="64"/>
                  </a:lnTo>
                  <a:lnTo>
                    <a:pt x="311" y="9"/>
                  </a:lnTo>
                  <a:lnTo>
                    <a:pt x="282" y="19"/>
                  </a:lnTo>
                  <a:lnTo>
                    <a:pt x="249" y="19"/>
                  </a:lnTo>
                  <a:lnTo>
                    <a:pt x="200" y="0"/>
                  </a:lnTo>
                  <a:lnTo>
                    <a:pt x="178" y="21"/>
                  </a:lnTo>
                  <a:lnTo>
                    <a:pt x="151" y="39"/>
                  </a:lnTo>
                  <a:lnTo>
                    <a:pt x="130" y="72"/>
                  </a:lnTo>
                  <a:lnTo>
                    <a:pt x="130" y="108"/>
                  </a:lnTo>
                  <a:lnTo>
                    <a:pt x="100" y="112"/>
                  </a:lnTo>
                  <a:lnTo>
                    <a:pt x="77" y="130"/>
                  </a:lnTo>
                  <a:lnTo>
                    <a:pt x="69" y="175"/>
                  </a:lnTo>
                  <a:lnTo>
                    <a:pt x="47" y="189"/>
                  </a:lnTo>
                  <a:lnTo>
                    <a:pt x="39" y="234"/>
                  </a:lnTo>
                  <a:lnTo>
                    <a:pt x="17" y="276"/>
                  </a:lnTo>
                  <a:lnTo>
                    <a:pt x="25" y="298"/>
                  </a:lnTo>
                  <a:lnTo>
                    <a:pt x="0" y="312"/>
                  </a:lnTo>
                  <a:lnTo>
                    <a:pt x="4" y="337"/>
                  </a:lnTo>
                  <a:lnTo>
                    <a:pt x="4" y="371"/>
                  </a:lnTo>
                  <a:lnTo>
                    <a:pt x="40" y="399"/>
                  </a:lnTo>
                  <a:lnTo>
                    <a:pt x="59" y="417"/>
                  </a:lnTo>
                  <a:lnTo>
                    <a:pt x="94" y="401"/>
                  </a:lnTo>
                  <a:lnTo>
                    <a:pt x="131" y="420"/>
                  </a:lnTo>
                  <a:lnTo>
                    <a:pt x="148" y="445"/>
                  </a:lnTo>
                  <a:lnTo>
                    <a:pt x="155" y="472"/>
                  </a:lnTo>
                  <a:lnTo>
                    <a:pt x="204" y="483"/>
                  </a:lnTo>
                  <a:lnTo>
                    <a:pt x="223" y="495"/>
                  </a:lnTo>
                  <a:lnTo>
                    <a:pt x="217" y="527"/>
                  </a:lnTo>
                  <a:lnTo>
                    <a:pt x="186" y="533"/>
                  </a:lnTo>
                  <a:lnTo>
                    <a:pt x="183" y="581"/>
                  </a:lnTo>
                  <a:lnTo>
                    <a:pt x="261" y="581"/>
                  </a:lnTo>
                  <a:lnTo>
                    <a:pt x="311" y="609"/>
                  </a:lnTo>
                  <a:lnTo>
                    <a:pt x="358" y="527"/>
                  </a:lnTo>
                  <a:lnTo>
                    <a:pt x="326" y="503"/>
                  </a:lnTo>
                  <a:lnTo>
                    <a:pt x="334" y="419"/>
                  </a:lnTo>
                  <a:lnTo>
                    <a:pt x="408" y="311"/>
                  </a:lnTo>
                  <a:lnTo>
                    <a:pt x="417" y="286"/>
                  </a:lnTo>
                  <a:lnTo>
                    <a:pt x="478" y="263"/>
                  </a:lnTo>
                  <a:lnTo>
                    <a:pt x="551" y="169"/>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71" name="Freeform 39"/>
            <p:cNvSpPr>
              <a:spLocks/>
            </p:cNvSpPr>
            <p:nvPr/>
          </p:nvSpPr>
          <p:spPr bwMode="auto">
            <a:xfrm>
              <a:off x="3590817" y="3905401"/>
              <a:ext cx="854773" cy="542870"/>
            </a:xfrm>
            <a:custGeom>
              <a:avLst/>
              <a:gdLst>
                <a:gd name="T0" fmla="*/ 681 w 941"/>
                <a:gd name="T1" fmla="*/ 105 h 618"/>
                <a:gd name="T2" fmla="*/ 750 w 941"/>
                <a:gd name="T3" fmla="*/ 56 h 618"/>
                <a:gd name="T4" fmla="*/ 801 w 941"/>
                <a:gd name="T5" fmla="*/ 34 h 618"/>
                <a:gd name="T6" fmla="*/ 941 w 941"/>
                <a:gd name="T7" fmla="*/ 25 h 618"/>
                <a:gd name="T8" fmla="*/ 938 w 941"/>
                <a:gd name="T9" fmla="*/ 58 h 618"/>
                <a:gd name="T10" fmla="*/ 927 w 941"/>
                <a:gd name="T11" fmla="*/ 75 h 618"/>
                <a:gd name="T12" fmla="*/ 885 w 941"/>
                <a:gd name="T13" fmla="*/ 87 h 618"/>
                <a:gd name="T14" fmla="*/ 836 w 941"/>
                <a:gd name="T15" fmla="*/ 122 h 618"/>
                <a:gd name="T16" fmla="*/ 836 w 941"/>
                <a:gd name="T17" fmla="*/ 156 h 618"/>
                <a:gd name="T18" fmla="*/ 842 w 941"/>
                <a:gd name="T19" fmla="*/ 200 h 618"/>
                <a:gd name="T20" fmla="*/ 808 w 941"/>
                <a:gd name="T21" fmla="*/ 222 h 618"/>
                <a:gd name="T22" fmla="*/ 808 w 941"/>
                <a:gd name="T23" fmla="*/ 247 h 618"/>
                <a:gd name="T24" fmla="*/ 794 w 941"/>
                <a:gd name="T25" fmla="*/ 281 h 618"/>
                <a:gd name="T26" fmla="*/ 757 w 941"/>
                <a:gd name="T27" fmla="*/ 276 h 618"/>
                <a:gd name="T28" fmla="*/ 740 w 941"/>
                <a:gd name="T29" fmla="*/ 294 h 618"/>
                <a:gd name="T30" fmla="*/ 740 w 941"/>
                <a:gd name="T31" fmla="*/ 319 h 618"/>
                <a:gd name="T32" fmla="*/ 627 w 941"/>
                <a:gd name="T33" fmla="*/ 395 h 618"/>
                <a:gd name="T34" fmla="*/ 622 w 941"/>
                <a:gd name="T35" fmla="*/ 424 h 618"/>
                <a:gd name="T36" fmla="*/ 640 w 941"/>
                <a:gd name="T37" fmla="*/ 484 h 618"/>
                <a:gd name="T38" fmla="*/ 600 w 941"/>
                <a:gd name="T39" fmla="*/ 525 h 618"/>
                <a:gd name="T40" fmla="*/ 558 w 941"/>
                <a:gd name="T41" fmla="*/ 487 h 618"/>
                <a:gd name="T42" fmla="*/ 541 w 941"/>
                <a:gd name="T43" fmla="*/ 490 h 618"/>
                <a:gd name="T44" fmla="*/ 495 w 941"/>
                <a:gd name="T45" fmla="*/ 543 h 618"/>
                <a:gd name="T46" fmla="*/ 503 w 941"/>
                <a:gd name="T47" fmla="*/ 581 h 618"/>
                <a:gd name="T48" fmla="*/ 490 w 941"/>
                <a:gd name="T49" fmla="*/ 600 h 618"/>
                <a:gd name="T50" fmla="*/ 461 w 941"/>
                <a:gd name="T51" fmla="*/ 589 h 618"/>
                <a:gd name="T52" fmla="*/ 451 w 941"/>
                <a:gd name="T53" fmla="*/ 610 h 618"/>
                <a:gd name="T54" fmla="*/ 426 w 941"/>
                <a:gd name="T55" fmla="*/ 618 h 618"/>
                <a:gd name="T56" fmla="*/ 342 w 941"/>
                <a:gd name="T57" fmla="*/ 577 h 618"/>
                <a:gd name="T58" fmla="*/ 222 w 941"/>
                <a:gd name="T59" fmla="*/ 534 h 618"/>
                <a:gd name="T60" fmla="*/ 189 w 941"/>
                <a:gd name="T61" fmla="*/ 480 h 618"/>
                <a:gd name="T62" fmla="*/ 138 w 941"/>
                <a:gd name="T63" fmla="*/ 505 h 618"/>
                <a:gd name="T64" fmla="*/ 118 w 941"/>
                <a:gd name="T65" fmla="*/ 480 h 618"/>
                <a:gd name="T66" fmla="*/ 90 w 941"/>
                <a:gd name="T67" fmla="*/ 489 h 618"/>
                <a:gd name="T68" fmla="*/ 84 w 941"/>
                <a:gd name="T69" fmla="*/ 448 h 618"/>
                <a:gd name="T70" fmla="*/ 78 w 941"/>
                <a:gd name="T71" fmla="*/ 436 h 618"/>
                <a:gd name="T72" fmla="*/ 30 w 941"/>
                <a:gd name="T73" fmla="*/ 395 h 618"/>
                <a:gd name="T74" fmla="*/ 30 w 941"/>
                <a:gd name="T75" fmla="*/ 382 h 618"/>
                <a:gd name="T76" fmla="*/ 0 w 941"/>
                <a:gd name="T77" fmla="*/ 354 h 618"/>
                <a:gd name="T78" fmla="*/ 0 w 941"/>
                <a:gd name="T79" fmla="*/ 326 h 618"/>
                <a:gd name="T80" fmla="*/ 22 w 941"/>
                <a:gd name="T81" fmla="*/ 286 h 618"/>
                <a:gd name="T82" fmla="*/ 41 w 941"/>
                <a:gd name="T83" fmla="*/ 253 h 618"/>
                <a:gd name="T84" fmla="*/ 41 w 941"/>
                <a:gd name="T85" fmla="*/ 223 h 618"/>
                <a:gd name="T86" fmla="*/ 91 w 941"/>
                <a:gd name="T87" fmla="*/ 181 h 618"/>
                <a:gd name="T88" fmla="*/ 113 w 941"/>
                <a:gd name="T89" fmla="*/ 171 h 618"/>
                <a:gd name="T90" fmla="*/ 120 w 941"/>
                <a:gd name="T91" fmla="*/ 144 h 618"/>
                <a:gd name="T92" fmla="*/ 131 w 941"/>
                <a:gd name="T93" fmla="*/ 91 h 618"/>
                <a:gd name="T94" fmla="*/ 113 w 941"/>
                <a:gd name="T95" fmla="*/ 80 h 618"/>
                <a:gd name="T96" fmla="*/ 88 w 941"/>
                <a:gd name="T97" fmla="*/ 84 h 618"/>
                <a:gd name="T98" fmla="*/ 71 w 941"/>
                <a:gd name="T99" fmla="*/ 50 h 618"/>
                <a:gd name="T100" fmla="*/ 66 w 941"/>
                <a:gd name="T101" fmla="*/ 0 h 618"/>
                <a:gd name="T102" fmla="*/ 106 w 941"/>
                <a:gd name="T103" fmla="*/ 8 h 618"/>
                <a:gd name="T104" fmla="*/ 150 w 941"/>
                <a:gd name="T105" fmla="*/ 36 h 618"/>
                <a:gd name="T106" fmla="*/ 231 w 941"/>
                <a:gd name="T107" fmla="*/ 55 h 618"/>
                <a:gd name="T108" fmla="*/ 271 w 941"/>
                <a:gd name="T109" fmla="*/ 88 h 618"/>
                <a:gd name="T110" fmla="*/ 328 w 941"/>
                <a:gd name="T111" fmla="*/ 104 h 618"/>
                <a:gd name="T112" fmla="*/ 418 w 941"/>
                <a:gd name="T113" fmla="*/ 88 h 618"/>
                <a:gd name="T114" fmla="*/ 462 w 941"/>
                <a:gd name="T115" fmla="*/ 110 h 618"/>
                <a:gd name="T116" fmla="*/ 530 w 941"/>
                <a:gd name="T117" fmla="*/ 82 h 618"/>
                <a:gd name="T118" fmla="*/ 681 w 941"/>
                <a:gd name="T119" fmla="*/ 105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41" h="618">
                  <a:moveTo>
                    <a:pt x="681" y="105"/>
                  </a:moveTo>
                  <a:lnTo>
                    <a:pt x="750" y="56"/>
                  </a:lnTo>
                  <a:lnTo>
                    <a:pt x="801" y="34"/>
                  </a:lnTo>
                  <a:lnTo>
                    <a:pt x="941" y="25"/>
                  </a:lnTo>
                  <a:lnTo>
                    <a:pt x="938" y="58"/>
                  </a:lnTo>
                  <a:lnTo>
                    <a:pt x="927" y="75"/>
                  </a:lnTo>
                  <a:lnTo>
                    <a:pt x="885" y="87"/>
                  </a:lnTo>
                  <a:lnTo>
                    <a:pt x="836" y="122"/>
                  </a:lnTo>
                  <a:lnTo>
                    <a:pt x="836" y="156"/>
                  </a:lnTo>
                  <a:lnTo>
                    <a:pt x="842" y="200"/>
                  </a:lnTo>
                  <a:lnTo>
                    <a:pt x="808" y="222"/>
                  </a:lnTo>
                  <a:lnTo>
                    <a:pt x="808" y="247"/>
                  </a:lnTo>
                  <a:lnTo>
                    <a:pt x="794" y="281"/>
                  </a:lnTo>
                  <a:lnTo>
                    <a:pt x="757" y="276"/>
                  </a:lnTo>
                  <a:lnTo>
                    <a:pt x="740" y="294"/>
                  </a:lnTo>
                  <a:lnTo>
                    <a:pt x="740" y="319"/>
                  </a:lnTo>
                  <a:lnTo>
                    <a:pt x="627" y="395"/>
                  </a:lnTo>
                  <a:lnTo>
                    <a:pt x="622" y="424"/>
                  </a:lnTo>
                  <a:lnTo>
                    <a:pt x="640" y="484"/>
                  </a:lnTo>
                  <a:lnTo>
                    <a:pt x="600" y="525"/>
                  </a:lnTo>
                  <a:lnTo>
                    <a:pt x="558" y="487"/>
                  </a:lnTo>
                  <a:lnTo>
                    <a:pt x="541" y="490"/>
                  </a:lnTo>
                  <a:lnTo>
                    <a:pt x="495" y="543"/>
                  </a:lnTo>
                  <a:lnTo>
                    <a:pt x="503" y="581"/>
                  </a:lnTo>
                  <a:lnTo>
                    <a:pt x="490" y="600"/>
                  </a:lnTo>
                  <a:lnTo>
                    <a:pt x="461" y="589"/>
                  </a:lnTo>
                  <a:lnTo>
                    <a:pt x="451" y="610"/>
                  </a:lnTo>
                  <a:lnTo>
                    <a:pt x="426" y="618"/>
                  </a:lnTo>
                  <a:lnTo>
                    <a:pt x="342" y="577"/>
                  </a:lnTo>
                  <a:lnTo>
                    <a:pt x="222" y="534"/>
                  </a:lnTo>
                  <a:lnTo>
                    <a:pt x="189" y="480"/>
                  </a:lnTo>
                  <a:lnTo>
                    <a:pt x="138" y="505"/>
                  </a:lnTo>
                  <a:lnTo>
                    <a:pt x="118" y="480"/>
                  </a:lnTo>
                  <a:lnTo>
                    <a:pt x="90" y="489"/>
                  </a:lnTo>
                  <a:lnTo>
                    <a:pt x="84" y="448"/>
                  </a:lnTo>
                  <a:lnTo>
                    <a:pt x="78" y="436"/>
                  </a:lnTo>
                  <a:lnTo>
                    <a:pt x="30" y="395"/>
                  </a:lnTo>
                  <a:lnTo>
                    <a:pt x="30" y="382"/>
                  </a:lnTo>
                  <a:lnTo>
                    <a:pt x="0" y="354"/>
                  </a:lnTo>
                  <a:lnTo>
                    <a:pt x="0" y="326"/>
                  </a:lnTo>
                  <a:lnTo>
                    <a:pt x="22" y="286"/>
                  </a:lnTo>
                  <a:lnTo>
                    <a:pt x="41" y="253"/>
                  </a:lnTo>
                  <a:lnTo>
                    <a:pt x="41" y="223"/>
                  </a:lnTo>
                  <a:lnTo>
                    <a:pt x="91" y="181"/>
                  </a:lnTo>
                  <a:lnTo>
                    <a:pt x="113" y="171"/>
                  </a:lnTo>
                  <a:lnTo>
                    <a:pt x="120" y="144"/>
                  </a:lnTo>
                  <a:lnTo>
                    <a:pt x="131" y="91"/>
                  </a:lnTo>
                  <a:lnTo>
                    <a:pt x="113" y="80"/>
                  </a:lnTo>
                  <a:lnTo>
                    <a:pt x="88" y="84"/>
                  </a:lnTo>
                  <a:lnTo>
                    <a:pt x="71" y="50"/>
                  </a:lnTo>
                  <a:lnTo>
                    <a:pt x="66" y="0"/>
                  </a:lnTo>
                  <a:lnTo>
                    <a:pt x="106" y="8"/>
                  </a:lnTo>
                  <a:lnTo>
                    <a:pt x="150" y="36"/>
                  </a:lnTo>
                  <a:lnTo>
                    <a:pt x="231" y="55"/>
                  </a:lnTo>
                  <a:lnTo>
                    <a:pt x="271" y="88"/>
                  </a:lnTo>
                  <a:lnTo>
                    <a:pt x="328" y="104"/>
                  </a:lnTo>
                  <a:lnTo>
                    <a:pt x="418" y="88"/>
                  </a:lnTo>
                  <a:lnTo>
                    <a:pt x="462" y="110"/>
                  </a:lnTo>
                  <a:lnTo>
                    <a:pt x="530" y="82"/>
                  </a:lnTo>
                  <a:lnTo>
                    <a:pt x="681" y="105"/>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72" name="Freeform 23"/>
            <p:cNvSpPr>
              <a:spLocks/>
            </p:cNvSpPr>
            <p:nvPr/>
          </p:nvSpPr>
          <p:spPr bwMode="auto">
            <a:xfrm>
              <a:off x="3774787" y="2287666"/>
              <a:ext cx="753550" cy="278813"/>
            </a:xfrm>
            <a:custGeom>
              <a:avLst/>
              <a:gdLst>
                <a:gd name="T0" fmla="*/ 78 w 1047"/>
                <a:gd name="T1" fmla="*/ 23 h 400"/>
                <a:gd name="T2" fmla="*/ 81 w 1047"/>
                <a:gd name="T3" fmla="*/ 44 h 400"/>
                <a:gd name="T4" fmla="*/ 50 w 1047"/>
                <a:gd name="T5" fmla="*/ 73 h 400"/>
                <a:gd name="T6" fmla="*/ 23 w 1047"/>
                <a:gd name="T7" fmla="*/ 112 h 400"/>
                <a:gd name="T8" fmla="*/ 0 w 1047"/>
                <a:gd name="T9" fmla="*/ 175 h 400"/>
                <a:gd name="T10" fmla="*/ 33 w 1047"/>
                <a:gd name="T11" fmla="*/ 222 h 400"/>
                <a:gd name="T12" fmla="*/ 45 w 1047"/>
                <a:gd name="T13" fmla="*/ 249 h 400"/>
                <a:gd name="T14" fmla="*/ 45 w 1047"/>
                <a:gd name="T15" fmla="*/ 270 h 400"/>
                <a:gd name="T16" fmla="*/ 38 w 1047"/>
                <a:gd name="T17" fmla="*/ 308 h 400"/>
                <a:gd name="T18" fmla="*/ 30 w 1047"/>
                <a:gd name="T19" fmla="*/ 331 h 400"/>
                <a:gd name="T20" fmla="*/ 40 w 1047"/>
                <a:gd name="T21" fmla="*/ 362 h 400"/>
                <a:gd name="T22" fmla="*/ 59 w 1047"/>
                <a:gd name="T23" fmla="*/ 400 h 400"/>
                <a:gd name="T24" fmla="*/ 88 w 1047"/>
                <a:gd name="T25" fmla="*/ 391 h 400"/>
                <a:gd name="T26" fmla="*/ 205 w 1047"/>
                <a:gd name="T27" fmla="*/ 394 h 400"/>
                <a:gd name="T28" fmla="*/ 244 w 1047"/>
                <a:gd name="T29" fmla="*/ 377 h 400"/>
                <a:gd name="T30" fmla="*/ 276 w 1047"/>
                <a:gd name="T31" fmla="*/ 329 h 400"/>
                <a:gd name="T32" fmla="*/ 324 w 1047"/>
                <a:gd name="T33" fmla="*/ 358 h 400"/>
                <a:gd name="T34" fmla="*/ 383 w 1047"/>
                <a:gd name="T35" fmla="*/ 322 h 400"/>
                <a:gd name="T36" fmla="*/ 415 w 1047"/>
                <a:gd name="T37" fmla="*/ 337 h 400"/>
                <a:gd name="T38" fmla="*/ 459 w 1047"/>
                <a:gd name="T39" fmla="*/ 367 h 400"/>
                <a:gd name="T40" fmla="*/ 493 w 1047"/>
                <a:gd name="T41" fmla="*/ 377 h 400"/>
                <a:gd name="T42" fmla="*/ 572 w 1047"/>
                <a:gd name="T43" fmla="*/ 326 h 400"/>
                <a:gd name="T44" fmla="*/ 655 w 1047"/>
                <a:gd name="T45" fmla="*/ 353 h 400"/>
                <a:gd name="T46" fmla="*/ 718 w 1047"/>
                <a:gd name="T47" fmla="*/ 326 h 400"/>
                <a:gd name="T48" fmla="*/ 757 w 1047"/>
                <a:gd name="T49" fmla="*/ 338 h 400"/>
                <a:gd name="T50" fmla="*/ 827 w 1047"/>
                <a:gd name="T51" fmla="*/ 269 h 400"/>
                <a:gd name="T52" fmla="*/ 874 w 1047"/>
                <a:gd name="T53" fmla="*/ 271 h 400"/>
                <a:gd name="T54" fmla="*/ 920 w 1047"/>
                <a:gd name="T55" fmla="*/ 254 h 400"/>
                <a:gd name="T56" fmla="*/ 984 w 1047"/>
                <a:gd name="T57" fmla="*/ 256 h 400"/>
                <a:gd name="T58" fmla="*/ 1014 w 1047"/>
                <a:gd name="T59" fmla="*/ 221 h 400"/>
                <a:gd name="T60" fmla="*/ 1031 w 1047"/>
                <a:gd name="T61" fmla="*/ 206 h 400"/>
                <a:gd name="T62" fmla="*/ 1047 w 1047"/>
                <a:gd name="T63" fmla="*/ 172 h 400"/>
                <a:gd name="T64" fmla="*/ 1034 w 1047"/>
                <a:gd name="T65" fmla="*/ 141 h 400"/>
                <a:gd name="T66" fmla="*/ 876 w 1047"/>
                <a:gd name="T67" fmla="*/ 105 h 400"/>
                <a:gd name="T68" fmla="*/ 729 w 1047"/>
                <a:gd name="T69" fmla="*/ 63 h 400"/>
                <a:gd name="T70" fmla="*/ 699 w 1047"/>
                <a:gd name="T71" fmla="*/ 71 h 400"/>
                <a:gd name="T72" fmla="*/ 534 w 1047"/>
                <a:gd name="T73" fmla="*/ 0 h 400"/>
                <a:gd name="T74" fmla="*/ 475 w 1047"/>
                <a:gd name="T75" fmla="*/ 23 h 400"/>
                <a:gd name="T76" fmla="*/ 406 w 1047"/>
                <a:gd name="T77" fmla="*/ 44 h 400"/>
                <a:gd name="T78" fmla="*/ 315 w 1047"/>
                <a:gd name="T79" fmla="*/ 44 h 400"/>
                <a:gd name="T80" fmla="*/ 287 w 1047"/>
                <a:gd name="T81" fmla="*/ 50 h 400"/>
                <a:gd name="T82" fmla="*/ 277 w 1047"/>
                <a:gd name="T83" fmla="*/ 28 h 400"/>
                <a:gd name="T84" fmla="*/ 252 w 1047"/>
                <a:gd name="T85" fmla="*/ 50 h 400"/>
                <a:gd name="T86" fmla="*/ 204 w 1047"/>
                <a:gd name="T87" fmla="*/ 44 h 400"/>
                <a:gd name="T88" fmla="*/ 150 w 1047"/>
                <a:gd name="T89" fmla="*/ 23 h 400"/>
                <a:gd name="T90" fmla="*/ 125 w 1047"/>
                <a:gd name="T91" fmla="*/ 16 h 400"/>
                <a:gd name="T92" fmla="*/ 78 w 1047"/>
                <a:gd name="T93" fmla="*/ 2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47" h="400">
                  <a:moveTo>
                    <a:pt x="78" y="23"/>
                  </a:moveTo>
                  <a:lnTo>
                    <a:pt x="81" y="44"/>
                  </a:lnTo>
                  <a:lnTo>
                    <a:pt x="50" y="73"/>
                  </a:lnTo>
                  <a:lnTo>
                    <a:pt x="23" y="112"/>
                  </a:lnTo>
                  <a:lnTo>
                    <a:pt x="0" y="175"/>
                  </a:lnTo>
                  <a:lnTo>
                    <a:pt x="33" y="222"/>
                  </a:lnTo>
                  <a:lnTo>
                    <a:pt x="45" y="249"/>
                  </a:lnTo>
                  <a:lnTo>
                    <a:pt x="45" y="270"/>
                  </a:lnTo>
                  <a:lnTo>
                    <a:pt x="38" y="308"/>
                  </a:lnTo>
                  <a:lnTo>
                    <a:pt x="30" y="331"/>
                  </a:lnTo>
                  <a:lnTo>
                    <a:pt x="40" y="362"/>
                  </a:lnTo>
                  <a:lnTo>
                    <a:pt x="59" y="400"/>
                  </a:lnTo>
                  <a:lnTo>
                    <a:pt x="88" y="391"/>
                  </a:lnTo>
                  <a:lnTo>
                    <a:pt x="205" y="394"/>
                  </a:lnTo>
                  <a:lnTo>
                    <a:pt x="244" y="377"/>
                  </a:lnTo>
                  <a:lnTo>
                    <a:pt x="276" y="329"/>
                  </a:lnTo>
                  <a:lnTo>
                    <a:pt x="324" y="358"/>
                  </a:lnTo>
                  <a:lnTo>
                    <a:pt x="383" y="322"/>
                  </a:lnTo>
                  <a:lnTo>
                    <a:pt x="415" y="337"/>
                  </a:lnTo>
                  <a:lnTo>
                    <a:pt x="459" y="367"/>
                  </a:lnTo>
                  <a:lnTo>
                    <a:pt x="493" y="377"/>
                  </a:lnTo>
                  <a:lnTo>
                    <a:pt x="572" y="326"/>
                  </a:lnTo>
                  <a:lnTo>
                    <a:pt x="655" y="353"/>
                  </a:lnTo>
                  <a:lnTo>
                    <a:pt x="718" y="326"/>
                  </a:lnTo>
                  <a:lnTo>
                    <a:pt x="757" y="338"/>
                  </a:lnTo>
                  <a:lnTo>
                    <a:pt x="827" y="269"/>
                  </a:lnTo>
                  <a:lnTo>
                    <a:pt x="874" y="271"/>
                  </a:lnTo>
                  <a:lnTo>
                    <a:pt x="920" y="254"/>
                  </a:lnTo>
                  <a:lnTo>
                    <a:pt x="984" y="256"/>
                  </a:lnTo>
                  <a:lnTo>
                    <a:pt x="1014" y="221"/>
                  </a:lnTo>
                  <a:lnTo>
                    <a:pt x="1031" y="206"/>
                  </a:lnTo>
                  <a:lnTo>
                    <a:pt x="1047" y="172"/>
                  </a:lnTo>
                  <a:lnTo>
                    <a:pt x="1034" y="141"/>
                  </a:lnTo>
                  <a:lnTo>
                    <a:pt x="876" y="105"/>
                  </a:lnTo>
                  <a:lnTo>
                    <a:pt x="729" y="63"/>
                  </a:lnTo>
                  <a:lnTo>
                    <a:pt x="699" y="71"/>
                  </a:lnTo>
                  <a:lnTo>
                    <a:pt x="534" y="0"/>
                  </a:lnTo>
                  <a:lnTo>
                    <a:pt x="475" y="23"/>
                  </a:lnTo>
                  <a:lnTo>
                    <a:pt x="406" y="44"/>
                  </a:lnTo>
                  <a:lnTo>
                    <a:pt x="315" y="44"/>
                  </a:lnTo>
                  <a:lnTo>
                    <a:pt x="287" y="50"/>
                  </a:lnTo>
                  <a:lnTo>
                    <a:pt x="277" y="28"/>
                  </a:lnTo>
                  <a:lnTo>
                    <a:pt x="252" y="50"/>
                  </a:lnTo>
                  <a:lnTo>
                    <a:pt x="204" y="44"/>
                  </a:lnTo>
                  <a:lnTo>
                    <a:pt x="150" y="23"/>
                  </a:lnTo>
                  <a:lnTo>
                    <a:pt x="125" y="16"/>
                  </a:lnTo>
                  <a:lnTo>
                    <a:pt x="78" y="23"/>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73" name="Freeform 36"/>
            <p:cNvSpPr>
              <a:spLocks/>
            </p:cNvSpPr>
            <p:nvPr/>
          </p:nvSpPr>
          <p:spPr bwMode="auto">
            <a:xfrm>
              <a:off x="3500842" y="2216991"/>
              <a:ext cx="334197" cy="522678"/>
            </a:xfrm>
            <a:custGeom>
              <a:avLst/>
              <a:gdLst>
                <a:gd name="T0" fmla="*/ 362 w 368"/>
                <a:gd name="T1" fmla="*/ 91 h 595"/>
                <a:gd name="T2" fmla="*/ 368 w 368"/>
                <a:gd name="T3" fmla="*/ 113 h 595"/>
                <a:gd name="T4" fmla="*/ 354 w 368"/>
                <a:gd name="T5" fmla="*/ 127 h 595"/>
                <a:gd name="T6" fmla="*/ 340 w 368"/>
                <a:gd name="T7" fmla="*/ 140 h 595"/>
                <a:gd name="T8" fmla="*/ 321 w 368"/>
                <a:gd name="T9" fmla="*/ 168 h 595"/>
                <a:gd name="T10" fmla="*/ 307 w 368"/>
                <a:gd name="T11" fmla="*/ 210 h 595"/>
                <a:gd name="T12" fmla="*/ 303 w 368"/>
                <a:gd name="T13" fmla="*/ 218 h 595"/>
                <a:gd name="T14" fmla="*/ 337 w 368"/>
                <a:gd name="T15" fmla="*/ 276 h 595"/>
                <a:gd name="T16" fmla="*/ 340 w 368"/>
                <a:gd name="T17" fmla="*/ 298 h 595"/>
                <a:gd name="T18" fmla="*/ 332 w 368"/>
                <a:gd name="T19" fmla="*/ 323 h 595"/>
                <a:gd name="T20" fmla="*/ 328 w 368"/>
                <a:gd name="T21" fmla="*/ 338 h 595"/>
                <a:gd name="T22" fmla="*/ 332 w 368"/>
                <a:gd name="T23" fmla="*/ 367 h 595"/>
                <a:gd name="T24" fmla="*/ 350 w 368"/>
                <a:gd name="T25" fmla="*/ 401 h 595"/>
                <a:gd name="T26" fmla="*/ 362 w 368"/>
                <a:gd name="T27" fmla="*/ 416 h 595"/>
                <a:gd name="T28" fmla="*/ 354 w 368"/>
                <a:gd name="T29" fmla="*/ 438 h 595"/>
                <a:gd name="T30" fmla="*/ 310 w 368"/>
                <a:gd name="T31" fmla="*/ 487 h 595"/>
                <a:gd name="T32" fmla="*/ 300 w 368"/>
                <a:gd name="T33" fmla="*/ 534 h 595"/>
                <a:gd name="T34" fmla="*/ 307 w 368"/>
                <a:gd name="T35" fmla="*/ 564 h 595"/>
                <a:gd name="T36" fmla="*/ 295 w 368"/>
                <a:gd name="T37" fmla="*/ 564 h 595"/>
                <a:gd name="T38" fmla="*/ 283 w 368"/>
                <a:gd name="T39" fmla="*/ 565 h 595"/>
                <a:gd name="T40" fmla="*/ 255 w 368"/>
                <a:gd name="T41" fmla="*/ 582 h 595"/>
                <a:gd name="T42" fmla="*/ 222 w 368"/>
                <a:gd name="T43" fmla="*/ 589 h 595"/>
                <a:gd name="T44" fmla="*/ 151 w 368"/>
                <a:gd name="T45" fmla="*/ 595 h 595"/>
                <a:gd name="T46" fmla="*/ 107 w 368"/>
                <a:gd name="T47" fmla="*/ 580 h 595"/>
                <a:gd name="T48" fmla="*/ 63 w 368"/>
                <a:gd name="T49" fmla="*/ 573 h 595"/>
                <a:gd name="T50" fmla="*/ 12 w 368"/>
                <a:gd name="T51" fmla="*/ 552 h 595"/>
                <a:gd name="T52" fmla="*/ 0 w 368"/>
                <a:gd name="T53" fmla="*/ 511 h 595"/>
                <a:gd name="T54" fmla="*/ 18 w 368"/>
                <a:gd name="T55" fmla="*/ 498 h 595"/>
                <a:gd name="T56" fmla="*/ 16 w 368"/>
                <a:gd name="T57" fmla="*/ 471 h 595"/>
                <a:gd name="T58" fmla="*/ 3 w 368"/>
                <a:gd name="T59" fmla="*/ 423 h 595"/>
                <a:gd name="T60" fmla="*/ 15 w 368"/>
                <a:gd name="T61" fmla="*/ 405 h 595"/>
                <a:gd name="T62" fmla="*/ 11 w 368"/>
                <a:gd name="T63" fmla="*/ 303 h 595"/>
                <a:gd name="T64" fmla="*/ 19 w 368"/>
                <a:gd name="T65" fmla="*/ 252 h 595"/>
                <a:gd name="T66" fmla="*/ 51 w 368"/>
                <a:gd name="T67" fmla="*/ 229 h 595"/>
                <a:gd name="T68" fmla="*/ 60 w 368"/>
                <a:gd name="T69" fmla="*/ 163 h 595"/>
                <a:gd name="T70" fmla="*/ 106 w 368"/>
                <a:gd name="T71" fmla="*/ 0 h 595"/>
                <a:gd name="T72" fmla="*/ 128 w 368"/>
                <a:gd name="T73" fmla="*/ 0 h 595"/>
                <a:gd name="T74" fmla="*/ 136 w 368"/>
                <a:gd name="T75" fmla="*/ 14 h 595"/>
                <a:gd name="T76" fmla="*/ 169 w 368"/>
                <a:gd name="T77" fmla="*/ 14 h 595"/>
                <a:gd name="T78" fmla="*/ 206 w 368"/>
                <a:gd name="T79" fmla="*/ 25 h 595"/>
                <a:gd name="T80" fmla="*/ 227 w 368"/>
                <a:gd name="T81" fmla="*/ 46 h 595"/>
                <a:gd name="T82" fmla="*/ 237 w 368"/>
                <a:gd name="T83" fmla="*/ 75 h 595"/>
                <a:gd name="T84" fmla="*/ 249 w 368"/>
                <a:gd name="T85" fmla="*/ 84 h 595"/>
                <a:gd name="T86" fmla="*/ 274 w 368"/>
                <a:gd name="T87" fmla="*/ 75 h 595"/>
                <a:gd name="T88" fmla="*/ 296 w 368"/>
                <a:gd name="T89" fmla="*/ 87 h 595"/>
                <a:gd name="T90" fmla="*/ 325 w 368"/>
                <a:gd name="T91" fmla="*/ 97 h 595"/>
                <a:gd name="T92" fmla="*/ 362 w 368"/>
                <a:gd name="T93" fmla="*/ 9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8" h="595">
                  <a:moveTo>
                    <a:pt x="362" y="91"/>
                  </a:moveTo>
                  <a:lnTo>
                    <a:pt x="368" y="113"/>
                  </a:lnTo>
                  <a:lnTo>
                    <a:pt x="354" y="127"/>
                  </a:lnTo>
                  <a:lnTo>
                    <a:pt x="340" y="140"/>
                  </a:lnTo>
                  <a:lnTo>
                    <a:pt x="321" y="168"/>
                  </a:lnTo>
                  <a:lnTo>
                    <a:pt x="307" y="210"/>
                  </a:lnTo>
                  <a:lnTo>
                    <a:pt x="303" y="218"/>
                  </a:lnTo>
                  <a:lnTo>
                    <a:pt x="337" y="276"/>
                  </a:lnTo>
                  <a:lnTo>
                    <a:pt x="340" y="298"/>
                  </a:lnTo>
                  <a:lnTo>
                    <a:pt x="332" y="323"/>
                  </a:lnTo>
                  <a:lnTo>
                    <a:pt x="328" y="338"/>
                  </a:lnTo>
                  <a:lnTo>
                    <a:pt x="332" y="367"/>
                  </a:lnTo>
                  <a:lnTo>
                    <a:pt x="350" y="401"/>
                  </a:lnTo>
                  <a:lnTo>
                    <a:pt x="362" y="416"/>
                  </a:lnTo>
                  <a:lnTo>
                    <a:pt x="354" y="438"/>
                  </a:lnTo>
                  <a:lnTo>
                    <a:pt x="310" y="487"/>
                  </a:lnTo>
                  <a:lnTo>
                    <a:pt x="300" y="534"/>
                  </a:lnTo>
                  <a:lnTo>
                    <a:pt x="307" y="564"/>
                  </a:lnTo>
                  <a:lnTo>
                    <a:pt x="295" y="564"/>
                  </a:lnTo>
                  <a:lnTo>
                    <a:pt x="283" y="565"/>
                  </a:lnTo>
                  <a:lnTo>
                    <a:pt x="255" y="582"/>
                  </a:lnTo>
                  <a:lnTo>
                    <a:pt x="222" y="589"/>
                  </a:lnTo>
                  <a:lnTo>
                    <a:pt x="151" y="595"/>
                  </a:lnTo>
                  <a:lnTo>
                    <a:pt x="107" y="580"/>
                  </a:lnTo>
                  <a:lnTo>
                    <a:pt x="63" y="573"/>
                  </a:lnTo>
                  <a:lnTo>
                    <a:pt x="12" y="552"/>
                  </a:lnTo>
                  <a:lnTo>
                    <a:pt x="0" y="511"/>
                  </a:lnTo>
                  <a:lnTo>
                    <a:pt x="18" y="498"/>
                  </a:lnTo>
                  <a:lnTo>
                    <a:pt x="16" y="471"/>
                  </a:lnTo>
                  <a:lnTo>
                    <a:pt x="3" y="423"/>
                  </a:lnTo>
                  <a:lnTo>
                    <a:pt x="15" y="405"/>
                  </a:lnTo>
                  <a:lnTo>
                    <a:pt x="11" y="303"/>
                  </a:lnTo>
                  <a:lnTo>
                    <a:pt x="19" y="252"/>
                  </a:lnTo>
                  <a:lnTo>
                    <a:pt x="51" y="229"/>
                  </a:lnTo>
                  <a:lnTo>
                    <a:pt x="60" y="163"/>
                  </a:lnTo>
                  <a:lnTo>
                    <a:pt x="106" y="0"/>
                  </a:lnTo>
                  <a:lnTo>
                    <a:pt x="128" y="0"/>
                  </a:lnTo>
                  <a:lnTo>
                    <a:pt x="136" y="14"/>
                  </a:lnTo>
                  <a:lnTo>
                    <a:pt x="169" y="14"/>
                  </a:lnTo>
                  <a:lnTo>
                    <a:pt x="206" y="25"/>
                  </a:lnTo>
                  <a:lnTo>
                    <a:pt x="227" y="46"/>
                  </a:lnTo>
                  <a:lnTo>
                    <a:pt x="237" y="75"/>
                  </a:lnTo>
                  <a:lnTo>
                    <a:pt x="249" y="84"/>
                  </a:lnTo>
                  <a:lnTo>
                    <a:pt x="274" y="75"/>
                  </a:lnTo>
                  <a:lnTo>
                    <a:pt x="296" y="87"/>
                  </a:lnTo>
                  <a:lnTo>
                    <a:pt x="325" y="97"/>
                  </a:lnTo>
                  <a:lnTo>
                    <a:pt x="362" y="91"/>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75" name="Freeform 10"/>
            <p:cNvSpPr>
              <a:spLocks/>
            </p:cNvSpPr>
            <p:nvPr/>
          </p:nvSpPr>
          <p:spPr bwMode="auto">
            <a:xfrm>
              <a:off x="5146924" y="4160139"/>
              <a:ext cx="528610" cy="523453"/>
            </a:xfrm>
            <a:custGeom>
              <a:avLst/>
              <a:gdLst>
                <a:gd name="T0" fmla="*/ 258 w 581"/>
                <a:gd name="T1" fmla="*/ 596 h 596"/>
                <a:gd name="T2" fmla="*/ 280 w 581"/>
                <a:gd name="T3" fmla="*/ 574 h 596"/>
                <a:gd name="T4" fmla="*/ 305 w 581"/>
                <a:gd name="T5" fmla="*/ 565 h 596"/>
                <a:gd name="T6" fmla="*/ 323 w 581"/>
                <a:gd name="T7" fmla="*/ 565 h 596"/>
                <a:gd name="T8" fmla="*/ 323 w 581"/>
                <a:gd name="T9" fmla="*/ 531 h 596"/>
                <a:gd name="T10" fmla="*/ 342 w 581"/>
                <a:gd name="T11" fmla="*/ 511 h 596"/>
                <a:gd name="T12" fmla="*/ 376 w 581"/>
                <a:gd name="T13" fmla="*/ 506 h 596"/>
                <a:gd name="T14" fmla="*/ 455 w 581"/>
                <a:gd name="T15" fmla="*/ 502 h 596"/>
                <a:gd name="T16" fmla="*/ 493 w 581"/>
                <a:gd name="T17" fmla="*/ 506 h 596"/>
                <a:gd name="T18" fmla="*/ 525 w 581"/>
                <a:gd name="T19" fmla="*/ 490 h 596"/>
                <a:gd name="T20" fmla="*/ 546 w 581"/>
                <a:gd name="T21" fmla="*/ 490 h 596"/>
                <a:gd name="T22" fmla="*/ 563 w 581"/>
                <a:gd name="T23" fmla="*/ 481 h 596"/>
                <a:gd name="T24" fmla="*/ 581 w 581"/>
                <a:gd name="T25" fmla="*/ 469 h 596"/>
                <a:gd name="T26" fmla="*/ 568 w 581"/>
                <a:gd name="T27" fmla="*/ 440 h 596"/>
                <a:gd name="T28" fmla="*/ 556 w 581"/>
                <a:gd name="T29" fmla="*/ 452 h 596"/>
                <a:gd name="T30" fmla="*/ 543 w 581"/>
                <a:gd name="T31" fmla="*/ 447 h 596"/>
                <a:gd name="T32" fmla="*/ 525 w 581"/>
                <a:gd name="T33" fmla="*/ 440 h 596"/>
                <a:gd name="T34" fmla="*/ 534 w 581"/>
                <a:gd name="T35" fmla="*/ 400 h 596"/>
                <a:gd name="T36" fmla="*/ 546 w 581"/>
                <a:gd name="T37" fmla="*/ 389 h 596"/>
                <a:gd name="T38" fmla="*/ 544 w 581"/>
                <a:gd name="T39" fmla="*/ 371 h 596"/>
                <a:gd name="T40" fmla="*/ 514 w 581"/>
                <a:gd name="T41" fmla="*/ 333 h 596"/>
                <a:gd name="T42" fmla="*/ 489 w 581"/>
                <a:gd name="T43" fmla="*/ 304 h 596"/>
                <a:gd name="T44" fmla="*/ 459 w 581"/>
                <a:gd name="T45" fmla="*/ 285 h 596"/>
                <a:gd name="T46" fmla="*/ 459 w 581"/>
                <a:gd name="T47" fmla="*/ 261 h 596"/>
                <a:gd name="T48" fmla="*/ 465 w 581"/>
                <a:gd name="T49" fmla="*/ 230 h 596"/>
                <a:gd name="T50" fmla="*/ 472 w 581"/>
                <a:gd name="T51" fmla="*/ 191 h 596"/>
                <a:gd name="T52" fmla="*/ 453 w 581"/>
                <a:gd name="T53" fmla="*/ 167 h 596"/>
                <a:gd name="T54" fmla="*/ 461 w 581"/>
                <a:gd name="T55" fmla="*/ 109 h 596"/>
                <a:gd name="T56" fmla="*/ 450 w 581"/>
                <a:gd name="T57" fmla="*/ 29 h 596"/>
                <a:gd name="T58" fmla="*/ 408 w 581"/>
                <a:gd name="T59" fmla="*/ 0 h 596"/>
                <a:gd name="T60" fmla="*/ 364 w 581"/>
                <a:gd name="T61" fmla="*/ 25 h 596"/>
                <a:gd name="T62" fmla="*/ 342 w 581"/>
                <a:gd name="T63" fmla="*/ 4 h 596"/>
                <a:gd name="T64" fmla="*/ 326 w 581"/>
                <a:gd name="T65" fmla="*/ 18 h 596"/>
                <a:gd name="T66" fmla="*/ 335 w 581"/>
                <a:gd name="T67" fmla="*/ 40 h 596"/>
                <a:gd name="T68" fmla="*/ 315 w 581"/>
                <a:gd name="T69" fmla="*/ 92 h 596"/>
                <a:gd name="T70" fmla="*/ 289 w 581"/>
                <a:gd name="T71" fmla="*/ 125 h 596"/>
                <a:gd name="T72" fmla="*/ 293 w 581"/>
                <a:gd name="T73" fmla="*/ 148 h 596"/>
                <a:gd name="T74" fmla="*/ 239 w 581"/>
                <a:gd name="T75" fmla="*/ 179 h 596"/>
                <a:gd name="T76" fmla="*/ 223 w 581"/>
                <a:gd name="T77" fmla="*/ 153 h 596"/>
                <a:gd name="T78" fmla="*/ 176 w 581"/>
                <a:gd name="T79" fmla="*/ 160 h 596"/>
                <a:gd name="T80" fmla="*/ 175 w 581"/>
                <a:gd name="T81" fmla="*/ 191 h 596"/>
                <a:gd name="T82" fmla="*/ 136 w 581"/>
                <a:gd name="T83" fmla="*/ 191 h 596"/>
                <a:gd name="T84" fmla="*/ 107 w 581"/>
                <a:gd name="T85" fmla="*/ 224 h 596"/>
                <a:gd name="T86" fmla="*/ 70 w 581"/>
                <a:gd name="T87" fmla="*/ 244 h 596"/>
                <a:gd name="T88" fmla="*/ 50 w 581"/>
                <a:gd name="T89" fmla="*/ 257 h 596"/>
                <a:gd name="T90" fmla="*/ 0 w 581"/>
                <a:gd name="T91" fmla="*/ 314 h 596"/>
                <a:gd name="T92" fmla="*/ 31 w 581"/>
                <a:gd name="T93" fmla="*/ 326 h 596"/>
                <a:gd name="T94" fmla="*/ 70 w 581"/>
                <a:gd name="T95" fmla="*/ 381 h 596"/>
                <a:gd name="T96" fmla="*/ 109 w 581"/>
                <a:gd name="T97" fmla="*/ 386 h 596"/>
                <a:gd name="T98" fmla="*/ 126 w 581"/>
                <a:gd name="T99" fmla="*/ 409 h 596"/>
                <a:gd name="T100" fmla="*/ 119 w 581"/>
                <a:gd name="T101" fmla="*/ 434 h 596"/>
                <a:gd name="T102" fmla="*/ 122 w 581"/>
                <a:gd name="T103" fmla="*/ 459 h 596"/>
                <a:gd name="T104" fmla="*/ 148 w 581"/>
                <a:gd name="T105" fmla="*/ 484 h 596"/>
                <a:gd name="T106" fmla="*/ 197 w 581"/>
                <a:gd name="T107" fmla="*/ 556 h 596"/>
                <a:gd name="T108" fmla="*/ 227 w 581"/>
                <a:gd name="T109" fmla="*/ 560 h 596"/>
                <a:gd name="T110" fmla="*/ 258 w 581"/>
                <a:gd name="T111" fmla="*/ 596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81" h="596">
                  <a:moveTo>
                    <a:pt x="258" y="596"/>
                  </a:moveTo>
                  <a:lnTo>
                    <a:pt x="280" y="574"/>
                  </a:lnTo>
                  <a:lnTo>
                    <a:pt x="305" y="565"/>
                  </a:lnTo>
                  <a:lnTo>
                    <a:pt x="323" y="565"/>
                  </a:lnTo>
                  <a:lnTo>
                    <a:pt x="323" y="531"/>
                  </a:lnTo>
                  <a:lnTo>
                    <a:pt x="342" y="511"/>
                  </a:lnTo>
                  <a:lnTo>
                    <a:pt x="376" y="506"/>
                  </a:lnTo>
                  <a:lnTo>
                    <a:pt x="455" y="502"/>
                  </a:lnTo>
                  <a:lnTo>
                    <a:pt x="493" y="506"/>
                  </a:lnTo>
                  <a:lnTo>
                    <a:pt x="525" y="490"/>
                  </a:lnTo>
                  <a:lnTo>
                    <a:pt x="546" y="490"/>
                  </a:lnTo>
                  <a:lnTo>
                    <a:pt x="563" y="481"/>
                  </a:lnTo>
                  <a:lnTo>
                    <a:pt x="581" y="469"/>
                  </a:lnTo>
                  <a:lnTo>
                    <a:pt x="568" y="440"/>
                  </a:lnTo>
                  <a:lnTo>
                    <a:pt x="556" y="452"/>
                  </a:lnTo>
                  <a:lnTo>
                    <a:pt x="543" y="447"/>
                  </a:lnTo>
                  <a:lnTo>
                    <a:pt x="525" y="440"/>
                  </a:lnTo>
                  <a:lnTo>
                    <a:pt x="534" y="400"/>
                  </a:lnTo>
                  <a:lnTo>
                    <a:pt x="546" y="389"/>
                  </a:lnTo>
                  <a:lnTo>
                    <a:pt x="544" y="371"/>
                  </a:lnTo>
                  <a:lnTo>
                    <a:pt x="514" y="333"/>
                  </a:lnTo>
                  <a:lnTo>
                    <a:pt x="489" y="304"/>
                  </a:lnTo>
                  <a:lnTo>
                    <a:pt x="459" y="285"/>
                  </a:lnTo>
                  <a:lnTo>
                    <a:pt x="459" y="261"/>
                  </a:lnTo>
                  <a:lnTo>
                    <a:pt x="465" y="230"/>
                  </a:lnTo>
                  <a:lnTo>
                    <a:pt x="472" y="191"/>
                  </a:lnTo>
                  <a:lnTo>
                    <a:pt x="453" y="167"/>
                  </a:lnTo>
                  <a:lnTo>
                    <a:pt x="461" y="109"/>
                  </a:lnTo>
                  <a:lnTo>
                    <a:pt x="450" y="29"/>
                  </a:lnTo>
                  <a:lnTo>
                    <a:pt x="408" y="0"/>
                  </a:lnTo>
                  <a:lnTo>
                    <a:pt x="364" y="25"/>
                  </a:lnTo>
                  <a:lnTo>
                    <a:pt x="342" y="4"/>
                  </a:lnTo>
                  <a:lnTo>
                    <a:pt x="326" y="18"/>
                  </a:lnTo>
                  <a:lnTo>
                    <a:pt x="335" y="40"/>
                  </a:lnTo>
                  <a:lnTo>
                    <a:pt x="315" y="92"/>
                  </a:lnTo>
                  <a:lnTo>
                    <a:pt x="289" y="125"/>
                  </a:lnTo>
                  <a:lnTo>
                    <a:pt x="293" y="148"/>
                  </a:lnTo>
                  <a:lnTo>
                    <a:pt x="239" y="179"/>
                  </a:lnTo>
                  <a:lnTo>
                    <a:pt x="223" y="153"/>
                  </a:lnTo>
                  <a:lnTo>
                    <a:pt x="176" y="160"/>
                  </a:lnTo>
                  <a:lnTo>
                    <a:pt x="175" y="191"/>
                  </a:lnTo>
                  <a:lnTo>
                    <a:pt x="136" y="191"/>
                  </a:lnTo>
                  <a:lnTo>
                    <a:pt x="107" y="224"/>
                  </a:lnTo>
                  <a:lnTo>
                    <a:pt x="70" y="244"/>
                  </a:lnTo>
                  <a:lnTo>
                    <a:pt x="50" y="257"/>
                  </a:lnTo>
                  <a:lnTo>
                    <a:pt x="0" y="314"/>
                  </a:lnTo>
                  <a:lnTo>
                    <a:pt x="31" y="326"/>
                  </a:lnTo>
                  <a:lnTo>
                    <a:pt x="70" y="381"/>
                  </a:lnTo>
                  <a:lnTo>
                    <a:pt x="109" y="386"/>
                  </a:lnTo>
                  <a:lnTo>
                    <a:pt x="126" y="409"/>
                  </a:lnTo>
                  <a:lnTo>
                    <a:pt x="119" y="434"/>
                  </a:lnTo>
                  <a:lnTo>
                    <a:pt x="122" y="459"/>
                  </a:lnTo>
                  <a:lnTo>
                    <a:pt x="148" y="484"/>
                  </a:lnTo>
                  <a:lnTo>
                    <a:pt x="197" y="556"/>
                  </a:lnTo>
                  <a:lnTo>
                    <a:pt x="227" y="560"/>
                  </a:lnTo>
                  <a:lnTo>
                    <a:pt x="258" y="596"/>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77" name="Freeform 22"/>
            <p:cNvSpPr>
              <a:spLocks/>
            </p:cNvSpPr>
            <p:nvPr/>
          </p:nvSpPr>
          <p:spPr bwMode="auto">
            <a:xfrm>
              <a:off x="4907523" y="2679867"/>
              <a:ext cx="399269" cy="270271"/>
            </a:xfrm>
            <a:custGeom>
              <a:avLst/>
              <a:gdLst>
                <a:gd name="T0" fmla="*/ 71 w 440"/>
                <a:gd name="T1" fmla="*/ 0 h 307"/>
                <a:gd name="T2" fmla="*/ 97 w 440"/>
                <a:gd name="T3" fmla="*/ 17 h 307"/>
                <a:gd name="T4" fmla="*/ 126 w 440"/>
                <a:gd name="T5" fmla="*/ 37 h 307"/>
                <a:gd name="T6" fmla="*/ 158 w 440"/>
                <a:gd name="T7" fmla="*/ 67 h 307"/>
                <a:gd name="T8" fmla="*/ 186 w 440"/>
                <a:gd name="T9" fmla="*/ 78 h 307"/>
                <a:gd name="T10" fmla="*/ 229 w 440"/>
                <a:gd name="T11" fmla="*/ 83 h 307"/>
                <a:gd name="T12" fmla="*/ 279 w 440"/>
                <a:gd name="T13" fmla="*/ 124 h 307"/>
                <a:gd name="T14" fmla="*/ 311 w 440"/>
                <a:gd name="T15" fmla="*/ 106 h 307"/>
                <a:gd name="T16" fmla="*/ 353 w 440"/>
                <a:gd name="T17" fmla="*/ 127 h 307"/>
                <a:gd name="T18" fmla="*/ 365 w 440"/>
                <a:gd name="T19" fmla="*/ 152 h 307"/>
                <a:gd name="T20" fmla="*/ 374 w 440"/>
                <a:gd name="T21" fmla="*/ 180 h 307"/>
                <a:gd name="T22" fmla="*/ 426 w 440"/>
                <a:gd name="T23" fmla="*/ 182 h 307"/>
                <a:gd name="T24" fmla="*/ 440 w 440"/>
                <a:gd name="T25" fmla="*/ 202 h 307"/>
                <a:gd name="T26" fmla="*/ 436 w 440"/>
                <a:gd name="T27" fmla="*/ 236 h 307"/>
                <a:gd name="T28" fmla="*/ 403 w 440"/>
                <a:gd name="T29" fmla="*/ 241 h 307"/>
                <a:gd name="T30" fmla="*/ 402 w 440"/>
                <a:gd name="T31" fmla="*/ 286 h 307"/>
                <a:gd name="T32" fmla="*/ 380 w 440"/>
                <a:gd name="T33" fmla="*/ 307 h 307"/>
                <a:gd name="T34" fmla="*/ 353 w 440"/>
                <a:gd name="T35" fmla="*/ 306 h 307"/>
                <a:gd name="T36" fmla="*/ 323 w 440"/>
                <a:gd name="T37" fmla="*/ 293 h 307"/>
                <a:gd name="T38" fmla="*/ 316 w 440"/>
                <a:gd name="T39" fmla="*/ 248 h 307"/>
                <a:gd name="T40" fmla="*/ 314 w 440"/>
                <a:gd name="T41" fmla="*/ 230 h 307"/>
                <a:gd name="T42" fmla="*/ 260 w 440"/>
                <a:gd name="T43" fmla="*/ 224 h 307"/>
                <a:gd name="T44" fmla="*/ 194 w 440"/>
                <a:gd name="T45" fmla="*/ 230 h 307"/>
                <a:gd name="T46" fmla="*/ 180 w 440"/>
                <a:gd name="T47" fmla="*/ 262 h 307"/>
                <a:gd name="T48" fmla="*/ 164 w 440"/>
                <a:gd name="T49" fmla="*/ 285 h 307"/>
                <a:gd name="T50" fmla="*/ 128 w 440"/>
                <a:gd name="T51" fmla="*/ 296 h 307"/>
                <a:gd name="T52" fmla="*/ 116 w 440"/>
                <a:gd name="T53" fmla="*/ 288 h 307"/>
                <a:gd name="T54" fmla="*/ 111 w 440"/>
                <a:gd name="T55" fmla="*/ 248 h 307"/>
                <a:gd name="T56" fmla="*/ 111 w 440"/>
                <a:gd name="T57" fmla="*/ 230 h 307"/>
                <a:gd name="T58" fmla="*/ 97 w 440"/>
                <a:gd name="T59" fmla="*/ 227 h 307"/>
                <a:gd name="T60" fmla="*/ 82 w 440"/>
                <a:gd name="T61" fmla="*/ 241 h 307"/>
                <a:gd name="T62" fmla="*/ 75 w 440"/>
                <a:gd name="T63" fmla="*/ 281 h 307"/>
                <a:gd name="T64" fmla="*/ 48 w 440"/>
                <a:gd name="T65" fmla="*/ 295 h 307"/>
                <a:gd name="T66" fmla="*/ 27 w 440"/>
                <a:gd name="T67" fmla="*/ 287 h 307"/>
                <a:gd name="T68" fmla="*/ 24 w 440"/>
                <a:gd name="T69" fmla="*/ 240 h 307"/>
                <a:gd name="T70" fmla="*/ 28 w 440"/>
                <a:gd name="T71" fmla="*/ 214 h 307"/>
                <a:gd name="T72" fmla="*/ 16 w 440"/>
                <a:gd name="T73" fmla="*/ 193 h 307"/>
                <a:gd name="T74" fmla="*/ 0 w 440"/>
                <a:gd name="T75" fmla="*/ 168 h 307"/>
                <a:gd name="T76" fmla="*/ 0 w 440"/>
                <a:gd name="T77" fmla="*/ 142 h 307"/>
                <a:gd name="T78" fmla="*/ 28 w 440"/>
                <a:gd name="T79" fmla="*/ 122 h 307"/>
                <a:gd name="T80" fmla="*/ 24 w 440"/>
                <a:gd name="T81" fmla="*/ 83 h 307"/>
                <a:gd name="T82" fmla="*/ 6 w 440"/>
                <a:gd name="T83" fmla="*/ 50 h 307"/>
                <a:gd name="T84" fmla="*/ 11 w 440"/>
                <a:gd name="T85" fmla="*/ 31 h 307"/>
                <a:gd name="T86" fmla="*/ 71 w 440"/>
                <a:gd name="T87"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0" h="307">
                  <a:moveTo>
                    <a:pt x="71" y="0"/>
                  </a:moveTo>
                  <a:lnTo>
                    <a:pt x="97" y="17"/>
                  </a:lnTo>
                  <a:lnTo>
                    <a:pt x="126" y="37"/>
                  </a:lnTo>
                  <a:lnTo>
                    <a:pt x="158" y="67"/>
                  </a:lnTo>
                  <a:lnTo>
                    <a:pt x="186" y="78"/>
                  </a:lnTo>
                  <a:lnTo>
                    <a:pt x="229" y="83"/>
                  </a:lnTo>
                  <a:lnTo>
                    <a:pt x="279" y="124"/>
                  </a:lnTo>
                  <a:lnTo>
                    <a:pt x="311" y="106"/>
                  </a:lnTo>
                  <a:lnTo>
                    <a:pt x="353" y="127"/>
                  </a:lnTo>
                  <a:lnTo>
                    <a:pt x="365" y="152"/>
                  </a:lnTo>
                  <a:lnTo>
                    <a:pt x="374" y="180"/>
                  </a:lnTo>
                  <a:lnTo>
                    <a:pt x="426" y="182"/>
                  </a:lnTo>
                  <a:lnTo>
                    <a:pt x="440" y="202"/>
                  </a:lnTo>
                  <a:lnTo>
                    <a:pt x="436" y="236"/>
                  </a:lnTo>
                  <a:lnTo>
                    <a:pt x="403" y="241"/>
                  </a:lnTo>
                  <a:lnTo>
                    <a:pt x="402" y="286"/>
                  </a:lnTo>
                  <a:lnTo>
                    <a:pt x="380" y="307"/>
                  </a:lnTo>
                  <a:lnTo>
                    <a:pt x="353" y="306"/>
                  </a:lnTo>
                  <a:lnTo>
                    <a:pt x="323" y="293"/>
                  </a:lnTo>
                  <a:lnTo>
                    <a:pt x="316" y="248"/>
                  </a:lnTo>
                  <a:lnTo>
                    <a:pt x="314" y="230"/>
                  </a:lnTo>
                  <a:lnTo>
                    <a:pt x="260" y="224"/>
                  </a:lnTo>
                  <a:lnTo>
                    <a:pt x="194" y="230"/>
                  </a:lnTo>
                  <a:lnTo>
                    <a:pt x="180" y="262"/>
                  </a:lnTo>
                  <a:lnTo>
                    <a:pt x="164" y="285"/>
                  </a:lnTo>
                  <a:lnTo>
                    <a:pt x="128" y="296"/>
                  </a:lnTo>
                  <a:lnTo>
                    <a:pt x="116" y="288"/>
                  </a:lnTo>
                  <a:lnTo>
                    <a:pt x="111" y="248"/>
                  </a:lnTo>
                  <a:lnTo>
                    <a:pt x="111" y="230"/>
                  </a:lnTo>
                  <a:lnTo>
                    <a:pt x="97" y="227"/>
                  </a:lnTo>
                  <a:lnTo>
                    <a:pt x="82" y="241"/>
                  </a:lnTo>
                  <a:lnTo>
                    <a:pt x="75" y="281"/>
                  </a:lnTo>
                  <a:lnTo>
                    <a:pt x="48" y="295"/>
                  </a:lnTo>
                  <a:lnTo>
                    <a:pt x="27" y="287"/>
                  </a:lnTo>
                  <a:lnTo>
                    <a:pt x="24" y="240"/>
                  </a:lnTo>
                  <a:lnTo>
                    <a:pt x="28" y="214"/>
                  </a:lnTo>
                  <a:lnTo>
                    <a:pt x="16" y="193"/>
                  </a:lnTo>
                  <a:lnTo>
                    <a:pt x="0" y="168"/>
                  </a:lnTo>
                  <a:lnTo>
                    <a:pt x="0" y="142"/>
                  </a:lnTo>
                  <a:lnTo>
                    <a:pt x="28" y="122"/>
                  </a:lnTo>
                  <a:lnTo>
                    <a:pt x="24" y="83"/>
                  </a:lnTo>
                  <a:lnTo>
                    <a:pt x="6" y="50"/>
                  </a:lnTo>
                  <a:lnTo>
                    <a:pt x="11" y="31"/>
                  </a:lnTo>
                  <a:lnTo>
                    <a:pt x="71" y="0"/>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78" name="Freeform 6"/>
            <p:cNvSpPr>
              <a:spLocks/>
            </p:cNvSpPr>
            <p:nvPr/>
          </p:nvSpPr>
          <p:spPr bwMode="auto">
            <a:xfrm>
              <a:off x="4454428" y="3250696"/>
              <a:ext cx="460324" cy="463653"/>
            </a:xfrm>
            <a:custGeom>
              <a:avLst/>
              <a:gdLst>
                <a:gd name="T0" fmla="*/ 17 w 507"/>
                <a:gd name="T1" fmla="*/ 418 h 528"/>
                <a:gd name="T2" fmla="*/ 0 w 507"/>
                <a:gd name="T3" fmla="*/ 396 h 528"/>
                <a:gd name="T4" fmla="*/ 0 w 507"/>
                <a:gd name="T5" fmla="*/ 386 h 528"/>
                <a:gd name="T6" fmla="*/ 16 w 507"/>
                <a:gd name="T7" fmla="*/ 376 h 528"/>
                <a:gd name="T8" fmla="*/ 35 w 507"/>
                <a:gd name="T9" fmla="*/ 345 h 528"/>
                <a:gd name="T10" fmla="*/ 84 w 507"/>
                <a:gd name="T11" fmla="*/ 305 h 528"/>
                <a:gd name="T12" fmla="*/ 77 w 507"/>
                <a:gd name="T13" fmla="*/ 276 h 528"/>
                <a:gd name="T14" fmla="*/ 147 w 507"/>
                <a:gd name="T15" fmla="*/ 207 h 528"/>
                <a:gd name="T16" fmla="*/ 169 w 507"/>
                <a:gd name="T17" fmla="*/ 173 h 528"/>
                <a:gd name="T18" fmla="*/ 197 w 507"/>
                <a:gd name="T19" fmla="*/ 164 h 528"/>
                <a:gd name="T20" fmla="*/ 199 w 507"/>
                <a:gd name="T21" fmla="*/ 125 h 528"/>
                <a:gd name="T22" fmla="*/ 231 w 507"/>
                <a:gd name="T23" fmla="*/ 102 h 528"/>
                <a:gd name="T24" fmla="*/ 342 w 507"/>
                <a:gd name="T25" fmla="*/ 0 h 528"/>
                <a:gd name="T26" fmla="*/ 354 w 507"/>
                <a:gd name="T27" fmla="*/ 2 h 528"/>
                <a:gd name="T28" fmla="*/ 353 w 507"/>
                <a:gd name="T29" fmla="*/ 15 h 528"/>
                <a:gd name="T30" fmla="*/ 394 w 507"/>
                <a:gd name="T31" fmla="*/ 57 h 528"/>
                <a:gd name="T32" fmla="*/ 384 w 507"/>
                <a:gd name="T33" fmla="*/ 86 h 528"/>
                <a:gd name="T34" fmla="*/ 378 w 507"/>
                <a:gd name="T35" fmla="*/ 113 h 528"/>
                <a:gd name="T36" fmla="*/ 418 w 507"/>
                <a:gd name="T37" fmla="*/ 225 h 528"/>
                <a:gd name="T38" fmla="*/ 416 w 507"/>
                <a:gd name="T39" fmla="*/ 242 h 528"/>
                <a:gd name="T40" fmla="*/ 444 w 507"/>
                <a:gd name="T41" fmla="*/ 251 h 528"/>
                <a:gd name="T42" fmla="*/ 473 w 507"/>
                <a:gd name="T43" fmla="*/ 392 h 528"/>
                <a:gd name="T44" fmla="*/ 507 w 507"/>
                <a:gd name="T45" fmla="*/ 418 h 528"/>
                <a:gd name="T46" fmla="*/ 507 w 507"/>
                <a:gd name="T47" fmla="*/ 443 h 528"/>
                <a:gd name="T48" fmla="*/ 464 w 507"/>
                <a:gd name="T49" fmla="*/ 456 h 528"/>
                <a:gd name="T50" fmla="*/ 412 w 507"/>
                <a:gd name="T51" fmla="*/ 456 h 528"/>
                <a:gd name="T52" fmla="*/ 321 w 507"/>
                <a:gd name="T53" fmla="*/ 528 h 528"/>
                <a:gd name="T54" fmla="*/ 309 w 507"/>
                <a:gd name="T55" fmla="*/ 502 h 528"/>
                <a:gd name="T56" fmla="*/ 330 w 507"/>
                <a:gd name="T57" fmla="*/ 471 h 528"/>
                <a:gd name="T58" fmla="*/ 322 w 507"/>
                <a:gd name="T59" fmla="*/ 446 h 528"/>
                <a:gd name="T60" fmla="*/ 237 w 507"/>
                <a:gd name="T61" fmla="*/ 430 h 528"/>
                <a:gd name="T62" fmla="*/ 148 w 507"/>
                <a:gd name="T63" fmla="*/ 375 h 528"/>
                <a:gd name="T64" fmla="*/ 90 w 507"/>
                <a:gd name="T65" fmla="*/ 403 h 528"/>
                <a:gd name="T66" fmla="*/ 17 w 507"/>
                <a:gd name="T67" fmla="*/ 418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7" h="528">
                  <a:moveTo>
                    <a:pt x="17" y="418"/>
                  </a:moveTo>
                  <a:lnTo>
                    <a:pt x="0" y="396"/>
                  </a:lnTo>
                  <a:lnTo>
                    <a:pt x="0" y="386"/>
                  </a:lnTo>
                  <a:lnTo>
                    <a:pt x="16" y="376"/>
                  </a:lnTo>
                  <a:lnTo>
                    <a:pt x="35" y="345"/>
                  </a:lnTo>
                  <a:lnTo>
                    <a:pt x="84" y="305"/>
                  </a:lnTo>
                  <a:lnTo>
                    <a:pt x="77" y="276"/>
                  </a:lnTo>
                  <a:lnTo>
                    <a:pt x="147" y="207"/>
                  </a:lnTo>
                  <a:lnTo>
                    <a:pt x="169" y="173"/>
                  </a:lnTo>
                  <a:lnTo>
                    <a:pt x="197" y="164"/>
                  </a:lnTo>
                  <a:lnTo>
                    <a:pt x="199" y="125"/>
                  </a:lnTo>
                  <a:lnTo>
                    <a:pt x="231" y="102"/>
                  </a:lnTo>
                  <a:lnTo>
                    <a:pt x="342" y="0"/>
                  </a:lnTo>
                  <a:lnTo>
                    <a:pt x="354" y="2"/>
                  </a:lnTo>
                  <a:lnTo>
                    <a:pt x="353" y="15"/>
                  </a:lnTo>
                  <a:lnTo>
                    <a:pt x="394" y="57"/>
                  </a:lnTo>
                  <a:lnTo>
                    <a:pt x="384" y="86"/>
                  </a:lnTo>
                  <a:lnTo>
                    <a:pt x="378" y="113"/>
                  </a:lnTo>
                  <a:lnTo>
                    <a:pt x="418" y="225"/>
                  </a:lnTo>
                  <a:lnTo>
                    <a:pt x="416" y="242"/>
                  </a:lnTo>
                  <a:lnTo>
                    <a:pt x="444" y="251"/>
                  </a:lnTo>
                  <a:lnTo>
                    <a:pt x="473" y="392"/>
                  </a:lnTo>
                  <a:lnTo>
                    <a:pt x="507" y="418"/>
                  </a:lnTo>
                  <a:lnTo>
                    <a:pt x="507" y="443"/>
                  </a:lnTo>
                  <a:lnTo>
                    <a:pt x="464" y="456"/>
                  </a:lnTo>
                  <a:lnTo>
                    <a:pt x="412" y="456"/>
                  </a:lnTo>
                  <a:lnTo>
                    <a:pt x="321" y="528"/>
                  </a:lnTo>
                  <a:lnTo>
                    <a:pt x="309" y="502"/>
                  </a:lnTo>
                  <a:lnTo>
                    <a:pt x="330" y="471"/>
                  </a:lnTo>
                  <a:lnTo>
                    <a:pt x="322" y="446"/>
                  </a:lnTo>
                  <a:lnTo>
                    <a:pt x="237" y="430"/>
                  </a:lnTo>
                  <a:lnTo>
                    <a:pt x="148" y="375"/>
                  </a:lnTo>
                  <a:lnTo>
                    <a:pt x="90" y="403"/>
                  </a:lnTo>
                  <a:lnTo>
                    <a:pt x="17" y="418"/>
                  </a:lnTo>
                  <a:close/>
                </a:path>
              </a:pathLst>
            </a:custGeom>
            <a:gradFill>
              <a:gsLst>
                <a:gs pos="0">
                  <a:schemeClr val="accent2">
                    <a:shade val="51000"/>
                    <a:satMod val="130000"/>
                  </a:schemeClr>
                </a:gs>
                <a:gs pos="100000">
                  <a:schemeClr val="accent2">
                    <a:shade val="94000"/>
                    <a:satMod val="135000"/>
                  </a:schemeClr>
                </a:gs>
              </a:gsLst>
            </a:gradFill>
            <a:ln w="12700">
              <a:headEnd/>
              <a:tailEnd/>
            </a:ln>
            <a:effectLst>
              <a:outerShdw blurRad="50800" dist="25400" dir="2700000" algn="tl" rotWithShape="0">
                <a:schemeClr val="tx1">
                  <a:alpha val="40000"/>
                </a:schemeClr>
              </a:outerShdw>
            </a:effectLst>
          </p:spPr>
          <p:style>
            <a:lnRef idx="1">
              <a:schemeClr val="accent2"/>
            </a:lnRef>
            <a:fillRef idx="3">
              <a:schemeClr val="accent2"/>
            </a:fillRef>
            <a:effectRef idx="2">
              <a:schemeClr val="accent2"/>
            </a:effectRef>
            <a:fontRef idx="minor">
              <a:schemeClr val="lt1"/>
            </a:fontRef>
          </p:style>
          <p:txBody>
            <a:bodyPr/>
            <a:lstStyle/>
            <a:p>
              <a:endParaRPr lang="es-ES"/>
            </a:p>
          </p:txBody>
        </p:sp>
        <p:sp>
          <p:nvSpPr>
            <p:cNvPr id="79" name="Freeform 33"/>
            <p:cNvSpPr>
              <a:spLocks/>
            </p:cNvSpPr>
            <p:nvPr/>
          </p:nvSpPr>
          <p:spPr bwMode="auto">
            <a:xfrm>
              <a:off x="3419703" y="2658898"/>
              <a:ext cx="441847" cy="299005"/>
            </a:xfrm>
            <a:custGeom>
              <a:avLst/>
              <a:gdLst>
                <a:gd name="T0" fmla="*/ 33 w 614"/>
                <a:gd name="T1" fmla="*/ 16 h 430"/>
                <a:gd name="T2" fmla="*/ 69 w 614"/>
                <a:gd name="T3" fmla="*/ 0 h 430"/>
                <a:gd name="T4" fmla="*/ 112 w 614"/>
                <a:gd name="T5" fmla="*/ 6 h 430"/>
                <a:gd name="T6" fmla="*/ 130 w 614"/>
                <a:gd name="T7" fmla="*/ 66 h 430"/>
                <a:gd name="T8" fmla="*/ 190 w 614"/>
                <a:gd name="T9" fmla="*/ 86 h 430"/>
                <a:gd name="T10" fmla="*/ 248 w 614"/>
                <a:gd name="T11" fmla="*/ 97 h 430"/>
                <a:gd name="T12" fmla="*/ 305 w 614"/>
                <a:gd name="T13" fmla="*/ 117 h 430"/>
                <a:gd name="T14" fmla="*/ 395 w 614"/>
                <a:gd name="T15" fmla="*/ 110 h 430"/>
                <a:gd name="T16" fmla="*/ 432 w 614"/>
                <a:gd name="T17" fmla="*/ 100 h 430"/>
                <a:gd name="T18" fmla="*/ 469 w 614"/>
                <a:gd name="T19" fmla="*/ 79 h 430"/>
                <a:gd name="T20" fmla="*/ 501 w 614"/>
                <a:gd name="T21" fmla="*/ 77 h 430"/>
                <a:gd name="T22" fmla="*/ 518 w 614"/>
                <a:gd name="T23" fmla="*/ 93 h 430"/>
                <a:gd name="T24" fmla="*/ 542 w 614"/>
                <a:gd name="T25" fmla="*/ 90 h 430"/>
                <a:gd name="T26" fmla="*/ 560 w 614"/>
                <a:gd name="T27" fmla="*/ 90 h 430"/>
                <a:gd name="T28" fmla="*/ 598 w 614"/>
                <a:gd name="T29" fmla="*/ 134 h 430"/>
                <a:gd name="T30" fmla="*/ 614 w 614"/>
                <a:gd name="T31" fmla="*/ 199 h 430"/>
                <a:gd name="T32" fmla="*/ 609 w 614"/>
                <a:gd name="T33" fmla="*/ 213 h 430"/>
                <a:gd name="T34" fmla="*/ 586 w 614"/>
                <a:gd name="T35" fmla="*/ 213 h 430"/>
                <a:gd name="T36" fmla="*/ 511 w 614"/>
                <a:gd name="T37" fmla="*/ 338 h 430"/>
                <a:gd name="T38" fmla="*/ 480 w 614"/>
                <a:gd name="T39" fmla="*/ 319 h 430"/>
                <a:gd name="T40" fmla="*/ 455 w 614"/>
                <a:gd name="T41" fmla="*/ 319 h 430"/>
                <a:gd name="T42" fmla="*/ 432 w 614"/>
                <a:gd name="T43" fmla="*/ 342 h 430"/>
                <a:gd name="T44" fmla="*/ 412 w 614"/>
                <a:gd name="T45" fmla="*/ 369 h 430"/>
                <a:gd name="T46" fmla="*/ 421 w 614"/>
                <a:gd name="T47" fmla="*/ 390 h 430"/>
                <a:gd name="T48" fmla="*/ 427 w 614"/>
                <a:gd name="T49" fmla="*/ 430 h 430"/>
                <a:gd name="T50" fmla="*/ 379 w 614"/>
                <a:gd name="T51" fmla="*/ 378 h 430"/>
                <a:gd name="T52" fmla="*/ 358 w 614"/>
                <a:gd name="T53" fmla="*/ 390 h 430"/>
                <a:gd name="T54" fmla="*/ 330 w 614"/>
                <a:gd name="T55" fmla="*/ 390 h 430"/>
                <a:gd name="T56" fmla="*/ 306 w 614"/>
                <a:gd name="T57" fmla="*/ 393 h 430"/>
                <a:gd name="T58" fmla="*/ 247 w 614"/>
                <a:gd name="T59" fmla="*/ 378 h 430"/>
                <a:gd name="T60" fmla="*/ 216 w 614"/>
                <a:gd name="T61" fmla="*/ 375 h 430"/>
                <a:gd name="T62" fmla="*/ 170 w 614"/>
                <a:gd name="T63" fmla="*/ 383 h 430"/>
                <a:gd name="T64" fmla="*/ 131 w 614"/>
                <a:gd name="T65" fmla="*/ 363 h 430"/>
                <a:gd name="T66" fmla="*/ 111 w 614"/>
                <a:gd name="T67" fmla="*/ 342 h 430"/>
                <a:gd name="T68" fmla="*/ 97 w 614"/>
                <a:gd name="T69" fmla="*/ 347 h 430"/>
                <a:gd name="T70" fmla="*/ 83 w 614"/>
                <a:gd name="T71" fmla="*/ 363 h 430"/>
                <a:gd name="T72" fmla="*/ 33 w 614"/>
                <a:gd name="T73" fmla="*/ 378 h 430"/>
                <a:gd name="T74" fmla="*/ 0 w 614"/>
                <a:gd name="T75" fmla="*/ 319 h 430"/>
                <a:gd name="T76" fmla="*/ 33 w 614"/>
                <a:gd name="T77" fmla="*/ 247 h 430"/>
                <a:gd name="T78" fmla="*/ 33 w 614"/>
                <a:gd name="T79" fmla="*/ 219 h 430"/>
                <a:gd name="T80" fmla="*/ 25 w 614"/>
                <a:gd name="T81" fmla="*/ 192 h 430"/>
                <a:gd name="T82" fmla="*/ 10 w 614"/>
                <a:gd name="T83" fmla="*/ 165 h 430"/>
                <a:gd name="T84" fmla="*/ 23 w 614"/>
                <a:gd name="T85" fmla="*/ 120 h 430"/>
                <a:gd name="T86" fmla="*/ 16 w 614"/>
                <a:gd name="T87" fmla="*/ 73 h 430"/>
                <a:gd name="T88" fmla="*/ 11 w 614"/>
                <a:gd name="T89" fmla="*/ 43 h 430"/>
                <a:gd name="T90" fmla="*/ 33 w 614"/>
                <a:gd name="T91" fmla="*/ 16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4" h="430">
                  <a:moveTo>
                    <a:pt x="33" y="16"/>
                  </a:moveTo>
                  <a:lnTo>
                    <a:pt x="69" y="0"/>
                  </a:lnTo>
                  <a:lnTo>
                    <a:pt x="112" y="6"/>
                  </a:lnTo>
                  <a:lnTo>
                    <a:pt x="130" y="66"/>
                  </a:lnTo>
                  <a:lnTo>
                    <a:pt x="190" y="86"/>
                  </a:lnTo>
                  <a:lnTo>
                    <a:pt x="248" y="97"/>
                  </a:lnTo>
                  <a:lnTo>
                    <a:pt x="305" y="117"/>
                  </a:lnTo>
                  <a:lnTo>
                    <a:pt x="395" y="110"/>
                  </a:lnTo>
                  <a:lnTo>
                    <a:pt x="432" y="100"/>
                  </a:lnTo>
                  <a:lnTo>
                    <a:pt x="469" y="79"/>
                  </a:lnTo>
                  <a:lnTo>
                    <a:pt x="501" y="77"/>
                  </a:lnTo>
                  <a:lnTo>
                    <a:pt x="518" y="93"/>
                  </a:lnTo>
                  <a:lnTo>
                    <a:pt x="542" y="90"/>
                  </a:lnTo>
                  <a:lnTo>
                    <a:pt x="560" y="90"/>
                  </a:lnTo>
                  <a:lnTo>
                    <a:pt x="598" y="134"/>
                  </a:lnTo>
                  <a:lnTo>
                    <a:pt x="614" y="199"/>
                  </a:lnTo>
                  <a:lnTo>
                    <a:pt x="609" y="213"/>
                  </a:lnTo>
                  <a:lnTo>
                    <a:pt x="586" y="213"/>
                  </a:lnTo>
                  <a:lnTo>
                    <a:pt x="511" y="338"/>
                  </a:lnTo>
                  <a:lnTo>
                    <a:pt x="480" y="319"/>
                  </a:lnTo>
                  <a:lnTo>
                    <a:pt x="455" y="319"/>
                  </a:lnTo>
                  <a:lnTo>
                    <a:pt x="432" y="342"/>
                  </a:lnTo>
                  <a:lnTo>
                    <a:pt x="412" y="369"/>
                  </a:lnTo>
                  <a:lnTo>
                    <a:pt x="421" y="390"/>
                  </a:lnTo>
                  <a:lnTo>
                    <a:pt x="427" y="430"/>
                  </a:lnTo>
                  <a:lnTo>
                    <a:pt x="379" y="378"/>
                  </a:lnTo>
                  <a:lnTo>
                    <a:pt x="358" y="390"/>
                  </a:lnTo>
                  <a:lnTo>
                    <a:pt x="330" y="390"/>
                  </a:lnTo>
                  <a:lnTo>
                    <a:pt x="306" y="393"/>
                  </a:lnTo>
                  <a:lnTo>
                    <a:pt x="247" y="378"/>
                  </a:lnTo>
                  <a:lnTo>
                    <a:pt x="216" y="375"/>
                  </a:lnTo>
                  <a:lnTo>
                    <a:pt x="170" y="383"/>
                  </a:lnTo>
                  <a:lnTo>
                    <a:pt x="131" y="363"/>
                  </a:lnTo>
                  <a:lnTo>
                    <a:pt x="111" y="342"/>
                  </a:lnTo>
                  <a:lnTo>
                    <a:pt x="97" y="347"/>
                  </a:lnTo>
                  <a:lnTo>
                    <a:pt x="83" y="363"/>
                  </a:lnTo>
                  <a:lnTo>
                    <a:pt x="33" y="378"/>
                  </a:lnTo>
                  <a:lnTo>
                    <a:pt x="0" y="319"/>
                  </a:lnTo>
                  <a:lnTo>
                    <a:pt x="33" y="247"/>
                  </a:lnTo>
                  <a:lnTo>
                    <a:pt x="33" y="219"/>
                  </a:lnTo>
                  <a:lnTo>
                    <a:pt x="25" y="192"/>
                  </a:lnTo>
                  <a:lnTo>
                    <a:pt x="10" y="165"/>
                  </a:lnTo>
                  <a:lnTo>
                    <a:pt x="23" y="120"/>
                  </a:lnTo>
                  <a:lnTo>
                    <a:pt x="16" y="73"/>
                  </a:lnTo>
                  <a:lnTo>
                    <a:pt x="11" y="43"/>
                  </a:lnTo>
                  <a:lnTo>
                    <a:pt x="33" y="16"/>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80" name="Freeform 34"/>
            <p:cNvSpPr>
              <a:spLocks/>
            </p:cNvSpPr>
            <p:nvPr/>
          </p:nvSpPr>
          <p:spPr bwMode="auto">
            <a:xfrm>
              <a:off x="3211633" y="2571138"/>
              <a:ext cx="306883" cy="312985"/>
            </a:xfrm>
            <a:custGeom>
              <a:avLst/>
              <a:gdLst>
                <a:gd name="T0" fmla="*/ 320 w 338"/>
                <a:gd name="T1" fmla="*/ 20 h 357"/>
                <a:gd name="T2" fmla="*/ 334 w 338"/>
                <a:gd name="T3" fmla="*/ 63 h 357"/>
                <a:gd name="T4" fmla="*/ 338 w 338"/>
                <a:gd name="T5" fmla="*/ 96 h 357"/>
                <a:gd name="T6" fmla="*/ 319 w 338"/>
                <a:gd name="T7" fmla="*/ 107 h 357"/>
                <a:gd name="T8" fmla="*/ 287 w 338"/>
                <a:gd name="T9" fmla="*/ 100 h 357"/>
                <a:gd name="T10" fmla="*/ 252 w 338"/>
                <a:gd name="T11" fmla="*/ 113 h 357"/>
                <a:gd name="T12" fmla="*/ 239 w 338"/>
                <a:gd name="T13" fmla="*/ 137 h 357"/>
                <a:gd name="T14" fmla="*/ 247 w 338"/>
                <a:gd name="T15" fmla="*/ 192 h 357"/>
                <a:gd name="T16" fmla="*/ 237 w 338"/>
                <a:gd name="T17" fmla="*/ 231 h 357"/>
                <a:gd name="T18" fmla="*/ 229 w 338"/>
                <a:gd name="T19" fmla="*/ 252 h 357"/>
                <a:gd name="T20" fmla="*/ 210 w 338"/>
                <a:gd name="T21" fmla="*/ 262 h 357"/>
                <a:gd name="T22" fmla="*/ 183 w 338"/>
                <a:gd name="T23" fmla="*/ 280 h 357"/>
                <a:gd name="T24" fmla="*/ 133 w 338"/>
                <a:gd name="T25" fmla="*/ 299 h 357"/>
                <a:gd name="T26" fmla="*/ 105 w 338"/>
                <a:gd name="T27" fmla="*/ 303 h 357"/>
                <a:gd name="T28" fmla="*/ 79 w 338"/>
                <a:gd name="T29" fmla="*/ 307 h 357"/>
                <a:gd name="T30" fmla="*/ 66 w 338"/>
                <a:gd name="T31" fmla="*/ 325 h 357"/>
                <a:gd name="T32" fmla="*/ 50 w 338"/>
                <a:gd name="T33" fmla="*/ 340 h 357"/>
                <a:gd name="T34" fmla="*/ 17 w 338"/>
                <a:gd name="T35" fmla="*/ 357 h 357"/>
                <a:gd name="T36" fmla="*/ 22 w 338"/>
                <a:gd name="T37" fmla="*/ 340 h 357"/>
                <a:gd name="T38" fmla="*/ 7 w 338"/>
                <a:gd name="T39" fmla="*/ 332 h 357"/>
                <a:gd name="T40" fmla="*/ 11 w 338"/>
                <a:gd name="T41" fmla="*/ 307 h 357"/>
                <a:gd name="T42" fmla="*/ 7 w 338"/>
                <a:gd name="T43" fmla="*/ 284 h 357"/>
                <a:gd name="T44" fmla="*/ 0 w 338"/>
                <a:gd name="T45" fmla="*/ 266 h 357"/>
                <a:gd name="T46" fmla="*/ 29 w 338"/>
                <a:gd name="T47" fmla="*/ 244 h 357"/>
                <a:gd name="T48" fmla="*/ 66 w 338"/>
                <a:gd name="T49" fmla="*/ 209 h 357"/>
                <a:gd name="T50" fmla="*/ 50 w 338"/>
                <a:gd name="T51" fmla="*/ 202 h 357"/>
                <a:gd name="T52" fmla="*/ 39 w 338"/>
                <a:gd name="T53" fmla="*/ 183 h 357"/>
                <a:gd name="T54" fmla="*/ 54 w 338"/>
                <a:gd name="T55" fmla="*/ 178 h 357"/>
                <a:gd name="T56" fmla="*/ 66 w 338"/>
                <a:gd name="T57" fmla="*/ 165 h 357"/>
                <a:gd name="T58" fmla="*/ 95 w 338"/>
                <a:gd name="T59" fmla="*/ 158 h 357"/>
                <a:gd name="T60" fmla="*/ 108 w 338"/>
                <a:gd name="T61" fmla="*/ 149 h 357"/>
                <a:gd name="T62" fmla="*/ 105 w 338"/>
                <a:gd name="T63" fmla="*/ 131 h 357"/>
                <a:gd name="T64" fmla="*/ 79 w 338"/>
                <a:gd name="T65" fmla="*/ 131 h 357"/>
                <a:gd name="T66" fmla="*/ 66 w 338"/>
                <a:gd name="T67" fmla="*/ 131 h 357"/>
                <a:gd name="T68" fmla="*/ 50 w 338"/>
                <a:gd name="T69" fmla="*/ 123 h 357"/>
                <a:gd name="T70" fmla="*/ 47 w 338"/>
                <a:gd name="T71" fmla="*/ 106 h 357"/>
                <a:gd name="T72" fmla="*/ 47 w 338"/>
                <a:gd name="T73" fmla="*/ 82 h 357"/>
                <a:gd name="T74" fmla="*/ 54 w 338"/>
                <a:gd name="T75" fmla="*/ 65 h 357"/>
                <a:gd name="T76" fmla="*/ 66 w 338"/>
                <a:gd name="T77" fmla="*/ 48 h 357"/>
                <a:gd name="T78" fmla="*/ 88 w 338"/>
                <a:gd name="T79" fmla="*/ 48 h 357"/>
                <a:gd name="T80" fmla="*/ 156 w 338"/>
                <a:gd name="T81" fmla="*/ 27 h 357"/>
                <a:gd name="T82" fmla="*/ 209 w 338"/>
                <a:gd name="T83" fmla="*/ 12 h 357"/>
                <a:gd name="T84" fmla="*/ 269 w 338"/>
                <a:gd name="T85" fmla="*/ 0 h 357"/>
                <a:gd name="T86" fmla="*/ 320 w 338"/>
                <a:gd name="T87" fmla="*/ 2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38" h="357">
                  <a:moveTo>
                    <a:pt x="320" y="20"/>
                  </a:moveTo>
                  <a:lnTo>
                    <a:pt x="334" y="63"/>
                  </a:lnTo>
                  <a:lnTo>
                    <a:pt x="338" y="96"/>
                  </a:lnTo>
                  <a:lnTo>
                    <a:pt x="319" y="107"/>
                  </a:lnTo>
                  <a:lnTo>
                    <a:pt x="287" y="100"/>
                  </a:lnTo>
                  <a:lnTo>
                    <a:pt x="252" y="113"/>
                  </a:lnTo>
                  <a:lnTo>
                    <a:pt x="239" y="137"/>
                  </a:lnTo>
                  <a:lnTo>
                    <a:pt x="247" y="192"/>
                  </a:lnTo>
                  <a:lnTo>
                    <a:pt x="237" y="231"/>
                  </a:lnTo>
                  <a:lnTo>
                    <a:pt x="229" y="252"/>
                  </a:lnTo>
                  <a:lnTo>
                    <a:pt x="210" y="262"/>
                  </a:lnTo>
                  <a:lnTo>
                    <a:pt x="183" y="280"/>
                  </a:lnTo>
                  <a:lnTo>
                    <a:pt x="133" y="299"/>
                  </a:lnTo>
                  <a:lnTo>
                    <a:pt x="105" y="303"/>
                  </a:lnTo>
                  <a:lnTo>
                    <a:pt x="79" y="307"/>
                  </a:lnTo>
                  <a:lnTo>
                    <a:pt x="66" y="325"/>
                  </a:lnTo>
                  <a:lnTo>
                    <a:pt x="50" y="340"/>
                  </a:lnTo>
                  <a:lnTo>
                    <a:pt x="17" y="357"/>
                  </a:lnTo>
                  <a:lnTo>
                    <a:pt x="22" y="340"/>
                  </a:lnTo>
                  <a:lnTo>
                    <a:pt x="7" y="332"/>
                  </a:lnTo>
                  <a:lnTo>
                    <a:pt x="11" y="307"/>
                  </a:lnTo>
                  <a:lnTo>
                    <a:pt x="7" y="284"/>
                  </a:lnTo>
                  <a:lnTo>
                    <a:pt x="0" y="266"/>
                  </a:lnTo>
                  <a:lnTo>
                    <a:pt x="29" y="244"/>
                  </a:lnTo>
                  <a:lnTo>
                    <a:pt x="66" y="209"/>
                  </a:lnTo>
                  <a:lnTo>
                    <a:pt x="50" y="202"/>
                  </a:lnTo>
                  <a:lnTo>
                    <a:pt x="39" y="183"/>
                  </a:lnTo>
                  <a:lnTo>
                    <a:pt x="54" y="178"/>
                  </a:lnTo>
                  <a:lnTo>
                    <a:pt x="66" y="165"/>
                  </a:lnTo>
                  <a:lnTo>
                    <a:pt x="95" y="158"/>
                  </a:lnTo>
                  <a:lnTo>
                    <a:pt x="108" y="149"/>
                  </a:lnTo>
                  <a:lnTo>
                    <a:pt x="105" y="131"/>
                  </a:lnTo>
                  <a:lnTo>
                    <a:pt x="79" y="131"/>
                  </a:lnTo>
                  <a:lnTo>
                    <a:pt x="66" y="131"/>
                  </a:lnTo>
                  <a:lnTo>
                    <a:pt x="50" y="123"/>
                  </a:lnTo>
                  <a:lnTo>
                    <a:pt x="47" y="106"/>
                  </a:lnTo>
                  <a:lnTo>
                    <a:pt x="47" y="82"/>
                  </a:lnTo>
                  <a:lnTo>
                    <a:pt x="54" y="65"/>
                  </a:lnTo>
                  <a:lnTo>
                    <a:pt x="66" y="48"/>
                  </a:lnTo>
                  <a:lnTo>
                    <a:pt x="88" y="48"/>
                  </a:lnTo>
                  <a:lnTo>
                    <a:pt x="156" y="27"/>
                  </a:lnTo>
                  <a:lnTo>
                    <a:pt x="209" y="12"/>
                  </a:lnTo>
                  <a:lnTo>
                    <a:pt x="269" y="0"/>
                  </a:lnTo>
                  <a:lnTo>
                    <a:pt x="320" y="20"/>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81" name="Freeform 35"/>
            <p:cNvSpPr>
              <a:spLocks/>
            </p:cNvSpPr>
            <p:nvPr/>
          </p:nvSpPr>
          <p:spPr bwMode="auto">
            <a:xfrm>
              <a:off x="3135314" y="2213885"/>
              <a:ext cx="461931" cy="421715"/>
            </a:xfrm>
            <a:custGeom>
              <a:avLst/>
              <a:gdLst>
                <a:gd name="T0" fmla="*/ 463 w 509"/>
                <a:gd name="T1" fmla="*/ 163 h 481"/>
                <a:gd name="T2" fmla="*/ 454 w 509"/>
                <a:gd name="T3" fmla="*/ 232 h 481"/>
                <a:gd name="T4" fmla="*/ 422 w 509"/>
                <a:gd name="T5" fmla="*/ 255 h 481"/>
                <a:gd name="T6" fmla="*/ 415 w 509"/>
                <a:gd name="T7" fmla="*/ 308 h 481"/>
                <a:gd name="T8" fmla="*/ 416 w 509"/>
                <a:gd name="T9" fmla="*/ 412 h 481"/>
                <a:gd name="T10" fmla="*/ 406 w 509"/>
                <a:gd name="T11" fmla="*/ 427 h 481"/>
                <a:gd name="T12" fmla="*/ 350 w 509"/>
                <a:gd name="T13" fmla="*/ 407 h 481"/>
                <a:gd name="T14" fmla="*/ 289 w 509"/>
                <a:gd name="T15" fmla="*/ 422 h 481"/>
                <a:gd name="T16" fmla="*/ 241 w 509"/>
                <a:gd name="T17" fmla="*/ 433 h 481"/>
                <a:gd name="T18" fmla="*/ 172 w 509"/>
                <a:gd name="T19" fmla="*/ 455 h 481"/>
                <a:gd name="T20" fmla="*/ 154 w 509"/>
                <a:gd name="T21" fmla="*/ 437 h 481"/>
                <a:gd name="T22" fmla="*/ 126 w 509"/>
                <a:gd name="T23" fmla="*/ 447 h 481"/>
                <a:gd name="T24" fmla="*/ 117 w 509"/>
                <a:gd name="T25" fmla="*/ 459 h 481"/>
                <a:gd name="T26" fmla="*/ 84 w 509"/>
                <a:gd name="T27" fmla="*/ 481 h 481"/>
                <a:gd name="T28" fmla="*/ 70 w 509"/>
                <a:gd name="T29" fmla="*/ 459 h 481"/>
                <a:gd name="T30" fmla="*/ 73 w 509"/>
                <a:gd name="T31" fmla="*/ 434 h 481"/>
                <a:gd name="T32" fmla="*/ 79 w 509"/>
                <a:gd name="T33" fmla="*/ 412 h 481"/>
                <a:gd name="T34" fmla="*/ 95 w 509"/>
                <a:gd name="T35" fmla="*/ 395 h 481"/>
                <a:gd name="T36" fmla="*/ 101 w 509"/>
                <a:gd name="T37" fmla="*/ 383 h 481"/>
                <a:gd name="T38" fmla="*/ 91 w 509"/>
                <a:gd name="T39" fmla="*/ 371 h 481"/>
                <a:gd name="T40" fmla="*/ 73 w 509"/>
                <a:gd name="T41" fmla="*/ 380 h 481"/>
                <a:gd name="T42" fmla="*/ 62 w 509"/>
                <a:gd name="T43" fmla="*/ 383 h 481"/>
                <a:gd name="T44" fmla="*/ 44 w 509"/>
                <a:gd name="T45" fmla="*/ 354 h 481"/>
                <a:gd name="T46" fmla="*/ 34 w 509"/>
                <a:gd name="T47" fmla="*/ 335 h 481"/>
                <a:gd name="T48" fmla="*/ 22 w 509"/>
                <a:gd name="T49" fmla="*/ 327 h 481"/>
                <a:gd name="T50" fmla="*/ 0 w 509"/>
                <a:gd name="T51" fmla="*/ 318 h 481"/>
                <a:gd name="T52" fmla="*/ 13 w 509"/>
                <a:gd name="T53" fmla="*/ 305 h 481"/>
                <a:gd name="T54" fmla="*/ 13 w 509"/>
                <a:gd name="T55" fmla="*/ 246 h 481"/>
                <a:gd name="T56" fmla="*/ 25 w 509"/>
                <a:gd name="T57" fmla="*/ 235 h 481"/>
                <a:gd name="T58" fmla="*/ 54 w 509"/>
                <a:gd name="T59" fmla="*/ 214 h 481"/>
                <a:gd name="T60" fmla="*/ 73 w 509"/>
                <a:gd name="T61" fmla="*/ 201 h 481"/>
                <a:gd name="T62" fmla="*/ 91 w 509"/>
                <a:gd name="T63" fmla="*/ 192 h 481"/>
                <a:gd name="T64" fmla="*/ 113 w 509"/>
                <a:gd name="T65" fmla="*/ 201 h 481"/>
                <a:gd name="T66" fmla="*/ 113 w 509"/>
                <a:gd name="T67" fmla="*/ 185 h 481"/>
                <a:gd name="T68" fmla="*/ 138 w 509"/>
                <a:gd name="T69" fmla="*/ 156 h 481"/>
                <a:gd name="T70" fmla="*/ 154 w 509"/>
                <a:gd name="T71" fmla="*/ 160 h 481"/>
                <a:gd name="T72" fmla="*/ 204 w 509"/>
                <a:gd name="T73" fmla="*/ 172 h 481"/>
                <a:gd name="T74" fmla="*/ 222 w 509"/>
                <a:gd name="T75" fmla="*/ 179 h 481"/>
                <a:gd name="T76" fmla="*/ 239 w 509"/>
                <a:gd name="T77" fmla="*/ 172 h 481"/>
                <a:gd name="T78" fmla="*/ 273 w 509"/>
                <a:gd name="T79" fmla="*/ 156 h 481"/>
                <a:gd name="T80" fmla="*/ 280 w 509"/>
                <a:gd name="T81" fmla="*/ 148 h 481"/>
                <a:gd name="T82" fmla="*/ 294 w 509"/>
                <a:gd name="T83" fmla="*/ 156 h 481"/>
                <a:gd name="T84" fmla="*/ 304 w 509"/>
                <a:gd name="T85" fmla="*/ 144 h 481"/>
                <a:gd name="T86" fmla="*/ 317 w 509"/>
                <a:gd name="T87" fmla="*/ 151 h 481"/>
                <a:gd name="T88" fmla="*/ 342 w 509"/>
                <a:gd name="T89" fmla="*/ 160 h 481"/>
                <a:gd name="T90" fmla="*/ 351 w 509"/>
                <a:gd name="T91" fmla="*/ 148 h 481"/>
                <a:gd name="T92" fmla="*/ 351 w 509"/>
                <a:gd name="T93" fmla="*/ 126 h 481"/>
                <a:gd name="T94" fmla="*/ 342 w 509"/>
                <a:gd name="T95" fmla="*/ 106 h 481"/>
                <a:gd name="T96" fmla="*/ 339 w 509"/>
                <a:gd name="T97" fmla="*/ 88 h 481"/>
                <a:gd name="T98" fmla="*/ 366 w 509"/>
                <a:gd name="T99" fmla="*/ 76 h 481"/>
                <a:gd name="T100" fmla="*/ 401 w 509"/>
                <a:gd name="T101" fmla="*/ 54 h 481"/>
                <a:gd name="T102" fmla="*/ 423 w 509"/>
                <a:gd name="T103" fmla="*/ 62 h 481"/>
                <a:gd name="T104" fmla="*/ 408 w 509"/>
                <a:gd name="T105" fmla="*/ 40 h 481"/>
                <a:gd name="T106" fmla="*/ 426 w 509"/>
                <a:gd name="T107" fmla="*/ 29 h 481"/>
                <a:gd name="T108" fmla="*/ 448 w 509"/>
                <a:gd name="T109" fmla="*/ 13 h 481"/>
                <a:gd name="T110" fmla="*/ 462 w 509"/>
                <a:gd name="T111" fmla="*/ 0 h 481"/>
                <a:gd name="T112" fmla="*/ 480 w 509"/>
                <a:gd name="T113" fmla="*/ 0 h 481"/>
                <a:gd name="T114" fmla="*/ 496 w 509"/>
                <a:gd name="T115" fmla="*/ 22 h 481"/>
                <a:gd name="T116" fmla="*/ 509 w 509"/>
                <a:gd name="T117" fmla="*/ 4 h 481"/>
                <a:gd name="T118" fmla="*/ 463 w 509"/>
                <a:gd name="T119" fmla="*/ 163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09" h="481">
                  <a:moveTo>
                    <a:pt x="463" y="163"/>
                  </a:moveTo>
                  <a:lnTo>
                    <a:pt x="454" y="232"/>
                  </a:lnTo>
                  <a:lnTo>
                    <a:pt x="422" y="255"/>
                  </a:lnTo>
                  <a:lnTo>
                    <a:pt x="415" y="308"/>
                  </a:lnTo>
                  <a:lnTo>
                    <a:pt x="416" y="412"/>
                  </a:lnTo>
                  <a:lnTo>
                    <a:pt x="406" y="427"/>
                  </a:lnTo>
                  <a:lnTo>
                    <a:pt x="350" y="407"/>
                  </a:lnTo>
                  <a:lnTo>
                    <a:pt x="289" y="422"/>
                  </a:lnTo>
                  <a:lnTo>
                    <a:pt x="241" y="433"/>
                  </a:lnTo>
                  <a:lnTo>
                    <a:pt x="172" y="455"/>
                  </a:lnTo>
                  <a:lnTo>
                    <a:pt x="154" y="437"/>
                  </a:lnTo>
                  <a:lnTo>
                    <a:pt x="126" y="447"/>
                  </a:lnTo>
                  <a:lnTo>
                    <a:pt x="117" y="459"/>
                  </a:lnTo>
                  <a:lnTo>
                    <a:pt x="84" y="481"/>
                  </a:lnTo>
                  <a:lnTo>
                    <a:pt x="70" y="459"/>
                  </a:lnTo>
                  <a:lnTo>
                    <a:pt x="73" y="434"/>
                  </a:lnTo>
                  <a:lnTo>
                    <a:pt x="79" y="412"/>
                  </a:lnTo>
                  <a:lnTo>
                    <a:pt x="95" y="395"/>
                  </a:lnTo>
                  <a:lnTo>
                    <a:pt x="101" y="383"/>
                  </a:lnTo>
                  <a:lnTo>
                    <a:pt x="91" y="371"/>
                  </a:lnTo>
                  <a:lnTo>
                    <a:pt x="73" y="380"/>
                  </a:lnTo>
                  <a:lnTo>
                    <a:pt x="62" y="383"/>
                  </a:lnTo>
                  <a:lnTo>
                    <a:pt x="44" y="354"/>
                  </a:lnTo>
                  <a:lnTo>
                    <a:pt x="34" y="335"/>
                  </a:lnTo>
                  <a:lnTo>
                    <a:pt x="22" y="327"/>
                  </a:lnTo>
                  <a:lnTo>
                    <a:pt x="0" y="318"/>
                  </a:lnTo>
                  <a:lnTo>
                    <a:pt x="13" y="305"/>
                  </a:lnTo>
                  <a:lnTo>
                    <a:pt x="13" y="246"/>
                  </a:lnTo>
                  <a:lnTo>
                    <a:pt x="25" y="235"/>
                  </a:lnTo>
                  <a:lnTo>
                    <a:pt x="54" y="214"/>
                  </a:lnTo>
                  <a:lnTo>
                    <a:pt x="73" y="201"/>
                  </a:lnTo>
                  <a:lnTo>
                    <a:pt x="91" y="192"/>
                  </a:lnTo>
                  <a:lnTo>
                    <a:pt x="113" y="201"/>
                  </a:lnTo>
                  <a:lnTo>
                    <a:pt x="113" y="185"/>
                  </a:lnTo>
                  <a:lnTo>
                    <a:pt x="138" y="156"/>
                  </a:lnTo>
                  <a:lnTo>
                    <a:pt x="154" y="160"/>
                  </a:lnTo>
                  <a:lnTo>
                    <a:pt x="204" y="172"/>
                  </a:lnTo>
                  <a:lnTo>
                    <a:pt x="222" y="179"/>
                  </a:lnTo>
                  <a:lnTo>
                    <a:pt x="239" y="172"/>
                  </a:lnTo>
                  <a:lnTo>
                    <a:pt x="273" y="156"/>
                  </a:lnTo>
                  <a:lnTo>
                    <a:pt x="280" y="148"/>
                  </a:lnTo>
                  <a:lnTo>
                    <a:pt x="294" y="156"/>
                  </a:lnTo>
                  <a:lnTo>
                    <a:pt x="304" y="144"/>
                  </a:lnTo>
                  <a:lnTo>
                    <a:pt x="317" y="151"/>
                  </a:lnTo>
                  <a:lnTo>
                    <a:pt x="342" y="160"/>
                  </a:lnTo>
                  <a:lnTo>
                    <a:pt x="351" y="148"/>
                  </a:lnTo>
                  <a:lnTo>
                    <a:pt x="351" y="126"/>
                  </a:lnTo>
                  <a:lnTo>
                    <a:pt x="342" y="106"/>
                  </a:lnTo>
                  <a:lnTo>
                    <a:pt x="339" y="88"/>
                  </a:lnTo>
                  <a:lnTo>
                    <a:pt x="366" y="76"/>
                  </a:lnTo>
                  <a:lnTo>
                    <a:pt x="401" y="54"/>
                  </a:lnTo>
                  <a:lnTo>
                    <a:pt x="423" y="62"/>
                  </a:lnTo>
                  <a:lnTo>
                    <a:pt x="408" y="40"/>
                  </a:lnTo>
                  <a:lnTo>
                    <a:pt x="426" y="29"/>
                  </a:lnTo>
                  <a:lnTo>
                    <a:pt x="448" y="13"/>
                  </a:lnTo>
                  <a:lnTo>
                    <a:pt x="462" y="0"/>
                  </a:lnTo>
                  <a:lnTo>
                    <a:pt x="480" y="0"/>
                  </a:lnTo>
                  <a:lnTo>
                    <a:pt x="496" y="22"/>
                  </a:lnTo>
                  <a:lnTo>
                    <a:pt x="509" y="4"/>
                  </a:lnTo>
                  <a:lnTo>
                    <a:pt x="463" y="163"/>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82" name="Freeform 38"/>
            <p:cNvSpPr>
              <a:spLocks/>
            </p:cNvSpPr>
            <p:nvPr/>
          </p:nvSpPr>
          <p:spPr bwMode="auto">
            <a:xfrm>
              <a:off x="3559488" y="3505432"/>
              <a:ext cx="887711" cy="496271"/>
            </a:xfrm>
            <a:custGeom>
              <a:avLst/>
              <a:gdLst>
                <a:gd name="T0" fmla="*/ 244 w 978"/>
                <a:gd name="T1" fmla="*/ 101 h 566"/>
                <a:gd name="T2" fmla="*/ 304 w 978"/>
                <a:gd name="T3" fmla="*/ 72 h 566"/>
                <a:gd name="T4" fmla="*/ 336 w 978"/>
                <a:gd name="T5" fmla="*/ 98 h 566"/>
                <a:gd name="T6" fmla="*/ 345 w 978"/>
                <a:gd name="T7" fmla="*/ 90 h 566"/>
                <a:gd name="T8" fmla="*/ 370 w 978"/>
                <a:gd name="T9" fmla="*/ 47 h 566"/>
                <a:gd name="T10" fmla="*/ 417 w 978"/>
                <a:gd name="T11" fmla="*/ 35 h 566"/>
                <a:gd name="T12" fmla="*/ 461 w 978"/>
                <a:gd name="T13" fmla="*/ 0 h 566"/>
                <a:gd name="T14" fmla="*/ 491 w 978"/>
                <a:gd name="T15" fmla="*/ 0 h 566"/>
                <a:gd name="T16" fmla="*/ 555 w 978"/>
                <a:gd name="T17" fmla="*/ 72 h 566"/>
                <a:gd name="T18" fmla="*/ 593 w 978"/>
                <a:gd name="T19" fmla="*/ 65 h 566"/>
                <a:gd name="T20" fmla="*/ 621 w 978"/>
                <a:gd name="T21" fmla="*/ 82 h 566"/>
                <a:gd name="T22" fmla="*/ 654 w 978"/>
                <a:gd name="T23" fmla="*/ 72 h 566"/>
                <a:gd name="T24" fmla="*/ 691 w 978"/>
                <a:gd name="T25" fmla="*/ 110 h 566"/>
                <a:gd name="T26" fmla="*/ 738 w 978"/>
                <a:gd name="T27" fmla="*/ 87 h 566"/>
                <a:gd name="T28" fmla="*/ 749 w 978"/>
                <a:gd name="T29" fmla="*/ 100 h 566"/>
                <a:gd name="T30" fmla="*/ 758 w 978"/>
                <a:gd name="T31" fmla="*/ 153 h 566"/>
                <a:gd name="T32" fmla="*/ 770 w 978"/>
                <a:gd name="T33" fmla="*/ 173 h 566"/>
                <a:gd name="T34" fmla="*/ 738 w 978"/>
                <a:gd name="T35" fmla="*/ 207 h 566"/>
                <a:gd name="T36" fmla="*/ 741 w 978"/>
                <a:gd name="T37" fmla="*/ 230 h 566"/>
                <a:gd name="T38" fmla="*/ 827 w 978"/>
                <a:gd name="T39" fmla="*/ 320 h 566"/>
                <a:gd name="T40" fmla="*/ 804 w 978"/>
                <a:gd name="T41" fmla="*/ 346 h 566"/>
                <a:gd name="T42" fmla="*/ 822 w 978"/>
                <a:gd name="T43" fmla="*/ 379 h 566"/>
                <a:gd name="T44" fmla="*/ 849 w 978"/>
                <a:gd name="T45" fmla="*/ 405 h 566"/>
                <a:gd name="T46" fmla="*/ 853 w 978"/>
                <a:gd name="T47" fmla="*/ 427 h 566"/>
                <a:gd name="T48" fmla="*/ 867 w 978"/>
                <a:gd name="T49" fmla="*/ 465 h 566"/>
                <a:gd name="T50" fmla="*/ 896 w 978"/>
                <a:gd name="T51" fmla="*/ 465 h 566"/>
                <a:gd name="T52" fmla="*/ 959 w 978"/>
                <a:gd name="T53" fmla="*/ 452 h 566"/>
                <a:gd name="T54" fmla="*/ 978 w 978"/>
                <a:gd name="T55" fmla="*/ 481 h 566"/>
                <a:gd name="T56" fmla="*/ 839 w 978"/>
                <a:gd name="T57" fmla="*/ 489 h 566"/>
                <a:gd name="T58" fmla="*/ 787 w 978"/>
                <a:gd name="T59" fmla="*/ 512 h 566"/>
                <a:gd name="T60" fmla="*/ 717 w 978"/>
                <a:gd name="T61" fmla="*/ 560 h 566"/>
                <a:gd name="T62" fmla="*/ 653 w 978"/>
                <a:gd name="T63" fmla="*/ 553 h 566"/>
                <a:gd name="T64" fmla="*/ 563 w 978"/>
                <a:gd name="T65" fmla="*/ 540 h 566"/>
                <a:gd name="T66" fmla="*/ 496 w 978"/>
                <a:gd name="T67" fmla="*/ 566 h 566"/>
                <a:gd name="T68" fmla="*/ 451 w 978"/>
                <a:gd name="T69" fmla="*/ 544 h 566"/>
                <a:gd name="T70" fmla="*/ 362 w 978"/>
                <a:gd name="T71" fmla="*/ 560 h 566"/>
                <a:gd name="T72" fmla="*/ 307 w 978"/>
                <a:gd name="T73" fmla="*/ 544 h 566"/>
                <a:gd name="T74" fmla="*/ 261 w 978"/>
                <a:gd name="T75" fmla="*/ 511 h 566"/>
                <a:gd name="T76" fmla="*/ 181 w 978"/>
                <a:gd name="T77" fmla="*/ 492 h 566"/>
                <a:gd name="T78" fmla="*/ 140 w 978"/>
                <a:gd name="T79" fmla="*/ 464 h 566"/>
                <a:gd name="T80" fmla="*/ 101 w 978"/>
                <a:gd name="T81" fmla="*/ 456 h 566"/>
                <a:gd name="T82" fmla="*/ 101 w 978"/>
                <a:gd name="T83" fmla="*/ 445 h 566"/>
                <a:gd name="T84" fmla="*/ 69 w 978"/>
                <a:gd name="T85" fmla="*/ 423 h 566"/>
                <a:gd name="T86" fmla="*/ 65 w 978"/>
                <a:gd name="T87" fmla="*/ 386 h 566"/>
                <a:gd name="T88" fmla="*/ 51 w 978"/>
                <a:gd name="T89" fmla="*/ 364 h 566"/>
                <a:gd name="T90" fmla="*/ 35 w 978"/>
                <a:gd name="T91" fmla="*/ 335 h 566"/>
                <a:gd name="T92" fmla="*/ 0 w 978"/>
                <a:gd name="T93" fmla="*/ 302 h 566"/>
                <a:gd name="T94" fmla="*/ 0 w 978"/>
                <a:gd name="T95" fmla="*/ 292 h 566"/>
                <a:gd name="T96" fmla="*/ 148 w 978"/>
                <a:gd name="T97" fmla="*/ 292 h 566"/>
                <a:gd name="T98" fmla="*/ 195 w 978"/>
                <a:gd name="T99" fmla="*/ 235 h 566"/>
                <a:gd name="T100" fmla="*/ 224 w 978"/>
                <a:gd name="T101" fmla="*/ 238 h 566"/>
                <a:gd name="T102" fmla="*/ 232 w 978"/>
                <a:gd name="T103" fmla="*/ 219 h 566"/>
                <a:gd name="T104" fmla="*/ 244 w 978"/>
                <a:gd name="T105" fmla="*/ 182 h 566"/>
                <a:gd name="T106" fmla="*/ 257 w 978"/>
                <a:gd name="T107" fmla="*/ 153 h 566"/>
                <a:gd name="T108" fmla="*/ 244 w 978"/>
                <a:gd name="T109" fmla="*/ 101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8" h="566">
                  <a:moveTo>
                    <a:pt x="244" y="101"/>
                  </a:moveTo>
                  <a:lnTo>
                    <a:pt x="304" y="72"/>
                  </a:lnTo>
                  <a:lnTo>
                    <a:pt x="336" y="98"/>
                  </a:lnTo>
                  <a:lnTo>
                    <a:pt x="345" y="90"/>
                  </a:lnTo>
                  <a:lnTo>
                    <a:pt x="370" y="47"/>
                  </a:lnTo>
                  <a:lnTo>
                    <a:pt x="417" y="35"/>
                  </a:lnTo>
                  <a:lnTo>
                    <a:pt x="461" y="0"/>
                  </a:lnTo>
                  <a:lnTo>
                    <a:pt x="491" y="0"/>
                  </a:lnTo>
                  <a:lnTo>
                    <a:pt x="555" y="72"/>
                  </a:lnTo>
                  <a:lnTo>
                    <a:pt x="593" y="65"/>
                  </a:lnTo>
                  <a:lnTo>
                    <a:pt x="621" y="82"/>
                  </a:lnTo>
                  <a:lnTo>
                    <a:pt x="654" y="72"/>
                  </a:lnTo>
                  <a:lnTo>
                    <a:pt x="691" y="110"/>
                  </a:lnTo>
                  <a:lnTo>
                    <a:pt x="738" y="87"/>
                  </a:lnTo>
                  <a:lnTo>
                    <a:pt x="749" y="100"/>
                  </a:lnTo>
                  <a:lnTo>
                    <a:pt x="758" y="153"/>
                  </a:lnTo>
                  <a:lnTo>
                    <a:pt x="770" y="173"/>
                  </a:lnTo>
                  <a:lnTo>
                    <a:pt x="738" y="207"/>
                  </a:lnTo>
                  <a:lnTo>
                    <a:pt x="741" y="230"/>
                  </a:lnTo>
                  <a:lnTo>
                    <a:pt x="827" y="320"/>
                  </a:lnTo>
                  <a:lnTo>
                    <a:pt x="804" y="346"/>
                  </a:lnTo>
                  <a:lnTo>
                    <a:pt x="822" y="379"/>
                  </a:lnTo>
                  <a:lnTo>
                    <a:pt x="849" y="405"/>
                  </a:lnTo>
                  <a:lnTo>
                    <a:pt x="853" y="427"/>
                  </a:lnTo>
                  <a:lnTo>
                    <a:pt x="867" y="465"/>
                  </a:lnTo>
                  <a:lnTo>
                    <a:pt x="896" y="465"/>
                  </a:lnTo>
                  <a:lnTo>
                    <a:pt x="959" y="452"/>
                  </a:lnTo>
                  <a:lnTo>
                    <a:pt x="978" y="481"/>
                  </a:lnTo>
                  <a:lnTo>
                    <a:pt x="839" y="489"/>
                  </a:lnTo>
                  <a:lnTo>
                    <a:pt x="787" y="512"/>
                  </a:lnTo>
                  <a:lnTo>
                    <a:pt x="717" y="560"/>
                  </a:lnTo>
                  <a:lnTo>
                    <a:pt x="653" y="553"/>
                  </a:lnTo>
                  <a:lnTo>
                    <a:pt x="563" y="540"/>
                  </a:lnTo>
                  <a:lnTo>
                    <a:pt x="496" y="566"/>
                  </a:lnTo>
                  <a:lnTo>
                    <a:pt x="451" y="544"/>
                  </a:lnTo>
                  <a:lnTo>
                    <a:pt x="362" y="560"/>
                  </a:lnTo>
                  <a:lnTo>
                    <a:pt x="307" y="544"/>
                  </a:lnTo>
                  <a:lnTo>
                    <a:pt x="261" y="511"/>
                  </a:lnTo>
                  <a:lnTo>
                    <a:pt x="181" y="492"/>
                  </a:lnTo>
                  <a:lnTo>
                    <a:pt x="140" y="464"/>
                  </a:lnTo>
                  <a:lnTo>
                    <a:pt x="101" y="456"/>
                  </a:lnTo>
                  <a:lnTo>
                    <a:pt x="101" y="445"/>
                  </a:lnTo>
                  <a:lnTo>
                    <a:pt x="69" y="423"/>
                  </a:lnTo>
                  <a:lnTo>
                    <a:pt x="65" y="386"/>
                  </a:lnTo>
                  <a:lnTo>
                    <a:pt x="51" y="364"/>
                  </a:lnTo>
                  <a:lnTo>
                    <a:pt x="35" y="335"/>
                  </a:lnTo>
                  <a:lnTo>
                    <a:pt x="0" y="302"/>
                  </a:lnTo>
                  <a:lnTo>
                    <a:pt x="0" y="292"/>
                  </a:lnTo>
                  <a:lnTo>
                    <a:pt x="148" y="292"/>
                  </a:lnTo>
                  <a:lnTo>
                    <a:pt x="195" y="235"/>
                  </a:lnTo>
                  <a:lnTo>
                    <a:pt x="224" y="238"/>
                  </a:lnTo>
                  <a:lnTo>
                    <a:pt x="232" y="219"/>
                  </a:lnTo>
                  <a:lnTo>
                    <a:pt x="244" y="182"/>
                  </a:lnTo>
                  <a:lnTo>
                    <a:pt x="257" y="153"/>
                  </a:lnTo>
                  <a:lnTo>
                    <a:pt x="244" y="101"/>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grpSp>
          <p:nvGrpSpPr>
            <p:cNvPr id="83" name="82 Grupo"/>
            <p:cNvGrpSpPr/>
            <p:nvPr/>
          </p:nvGrpSpPr>
          <p:grpSpPr>
            <a:xfrm>
              <a:off x="5394358" y="3388938"/>
              <a:ext cx="583238" cy="1096611"/>
              <a:chOff x="2731120" y="4364768"/>
              <a:chExt cx="602224" cy="1171268"/>
            </a:xfrm>
            <a:gradFill>
              <a:gsLst>
                <a:gs pos="0">
                  <a:schemeClr val="accent6">
                    <a:lumMod val="75000"/>
                  </a:schemeClr>
                </a:gs>
                <a:gs pos="100000">
                  <a:schemeClr val="accent6"/>
                </a:gs>
              </a:gsLst>
              <a:lin ang="16200000" scaled="0"/>
            </a:gradFill>
            <a:effectLst>
              <a:outerShdw blurRad="50800" dist="25400" dir="2700000" algn="tl" rotWithShape="0">
                <a:schemeClr val="tx1">
                  <a:alpha val="40000"/>
                </a:schemeClr>
              </a:outerShdw>
            </a:effectLst>
          </p:grpSpPr>
          <p:sp>
            <p:nvSpPr>
              <p:cNvPr id="108" name="Freeform 41"/>
              <p:cNvSpPr>
                <a:spLocks/>
              </p:cNvSpPr>
              <p:nvPr/>
            </p:nvSpPr>
            <p:spPr bwMode="auto">
              <a:xfrm>
                <a:off x="2731120" y="4577122"/>
                <a:ext cx="469503" cy="627939"/>
              </a:xfrm>
              <a:custGeom>
                <a:avLst/>
                <a:gdLst>
                  <a:gd name="T0" fmla="*/ 501 w 501"/>
                  <a:gd name="T1" fmla="*/ 568 h 670"/>
                  <a:gd name="T2" fmla="*/ 501 w 501"/>
                  <a:gd name="T3" fmla="*/ 555 h 670"/>
                  <a:gd name="T4" fmla="*/ 476 w 501"/>
                  <a:gd name="T5" fmla="*/ 518 h 670"/>
                  <a:gd name="T6" fmla="*/ 427 w 501"/>
                  <a:gd name="T7" fmla="*/ 455 h 670"/>
                  <a:gd name="T8" fmla="*/ 422 w 501"/>
                  <a:gd name="T9" fmla="*/ 417 h 670"/>
                  <a:gd name="T10" fmla="*/ 415 w 501"/>
                  <a:gd name="T11" fmla="*/ 401 h 670"/>
                  <a:gd name="T12" fmla="*/ 403 w 501"/>
                  <a:gd name="T13" fmla="*/ 393 h 670"/>
                  <a:gd name="T14" fmla="*/ 415 w 501"/>
                  <a:gd name="T15" fmla="*/ 333 h 670"/>
                  <a:gd name="T16" fmla="*/ 418 w 501"/>
                  <a:gd name="T17" fmla="*/ 296 h 670"/>
                  <a:gd name="T18" fmla="*/ 427 w 501"/>
                  <a:gd name="T19" fmla="*/ 270 h 670"/>
                  <a:gd name="T20" fmla="*/ 432 w 501"/>
                  <a:gd name="T21" fmla="*/ 232 h 670"/>
                  <a:gd name="T22" fmla="*/ 444 w 501"/>
                  <a:gd name="T23" fmla="*/ 220 h 670"/>
                  <a:gd name="T24" fmla="*/ 444 w 501"/>
                  <a:gd name="T25" fmla="*/ 198 h 670"/>
                  <a:gd name="T26" fmla="*/ 472 w 501"/>
                  <a:gd name="T27" fmla="*/ 154 h 670"/>
                  <a:gd name="T28" fmla="*/ 490 w 501"/>
                  <a:gd name="T29" fmla="*/ 117 h 670"/>
                  <a:gd name="T30" fmla="*/ 457 w 501"/>
                  <a:gd name="T31" fmla="*/ 83 h 670"/>
                  <a:gd name="T32" fmla="*/ 412 w 501"/>
                  <a:gd name="T33" fmla="*/ 75 h 670"/>
                  <a:gd name="T34" fmla="*/ 381 w 501"/>
                  <a:gd name="T35" fmla="*/ 47 h 670"/>
                  <a:gd name="T36" fmla="*/ 339 w 501"/>
                  <a:gd name="T37" fmla="*/ 22 h 670"/>
                  <a:gd name="T38" fmla="*/ 322 w 501"/>
                  <a:gd name="T39" fmla="*/ 7 h 670"/>
                  <a:gd name="T40" fmla="*/ 302 w 501"/>
                  <a:gd name="T41" fmla="*/ 0 h 670"/>
                  <a:gd name="T42" fmla="*/ 292 w 501"/>
                  <a:gd name="T43" fmla="*/ 6 h 670"/>
                  <a:gd name="T44" fmla="*/ 292 w 501"/>
                  <a:gd name="T45" fmla="*/ 53 h 670"/>
                  <a:gd name="T46" fmla="*/ 284 w 501"/>
                  <a:gd name="T47" fmla="*/ 78 h 670"/>
                  <a:gd name="T48" fmla="*/ 261 w 501"/>
                  <a:gd name="T49" fmla="*/ 91 h 670"/>
                  <a:gd name="T50" fmla="*/ 239 w 501"/>
                  <a:gd name="T51" fmla="*/ 103 h 670"/>
                  <a:gd name="T52" fmla="*/ 227 w 501"/>
                  <a:gd name="T53" fmla="*/ 129 h 670"/>
                  <a:gd name="T54" fmla="*/ 217 w 501"/>
                  <a:gd name="T55" fmla="*/ 153 h 670"/>
                  <a:gd name="T56" fmla="*/ 184 w 501"/>
                  <a:gd name="T57" fmla="*/ 153 h 670"/>
                  <a:gd name="T58" fmla="*/ 172 w 501"/>
                  <a:gd name="T59" fmla="*/ 146 h 670"/>
                  <a:gd name="T60" fmla="*/ 176 w 501"/>
                  <a:gd name="T61" fmla="*/ 119 h 670"/>
                  <a:gd name="T62" fmla="*/ 158 w 501"/>
                  <a:gd name="T63" fmla="*/ 109 h 670"/>
                  <a:gd name="T64" fmla="*/ 142 w 501"/>
                  <a:gd name="T65" fmla="*/ 120 h 670"/>
                  <a:gd name="T66" fmla="*/ 97 w 501"/>
                  <a:gd name="T67" fmla="*/ 142 h 670"/>
                  <a:gd name="T68" fmla="*/ 106 w 501"/>
                  <a:gd name="T69" fmla="*/ 195 h 670"/>
                  <a:gd name="T70" fmla="*/ 81 w 501"/>
                  <a:gd name="T71" fmla="*/ 228 h 670"/>
                  <a:gd name="T72" fmla="*/ 64 w 501"/>
                  <a:gd name="T73" fmla="*/ 228 h 670"/>
                  <a:gd name="T74" fmla="*/ 70 w 501"/>
                  <a:gd name="T75" fmla="*/ 258 h 670"/>
                  <a:gd name="T76" fmla="*/ 18 w 501"/>
                  <a:gd name="T77" fmla="*/ 270 h 670"/>
                  <a:gd name="T78" fmla="*/ 0 w 501"/>
                  <a:gd name="T79" fmla="*/ 360 h 670"/>
                  <a:gd name="T80" fmla="*/ 81 w 501"/>
                  <a:gd name="T81" fmla="*/ 393 h 670"/>
                  <a:gd name="T82" fmla="*/ 122 w 501"/>
                  <a:gd name="T83" fmla="*/ 417 h 670"/>
                  <a:gd name="T84" fmla="*/ 122 w 501"/>
                  <a:gd name="T85" fmla="*/ 430 h 670"/>
                  <a:gd name="T86" fmla="*/ 107 w 501"/>
                  <a:gd name="T87" fmla="*/ 477 h 670"/>
                  <a:gd name="T88" fmla="*/ 107 w 501"/>
                  <a:gd name="T89" fmla="*/ 531 h 670"/>
                  <a:gd name="T90" fmla="*/ 117 w 501"/>
                  <a:gd name="T91" fmla="*/ 550 h 670"/>
                  <a:gd name="T92" fmla="*/ 144 w 501"/>
                  <a:gd name="T93" fmla="*/ 561 h 670"/>
                  <a:gd name="T94" fmla="*/ 195 w 501"/>
                  <a:gd name="T95" fmla="*/ 583 h 670"/>
                  <a:gd name="T96" fmla="*/ 213 w 501"/>
                  <a:gd name="T97" fmla="*/ 593 h 670"/>
                  <a:gd name="T98" fmla="*/ 217 w 501"/>
                  <a:gd name="T99" fmla="*/ 622 h 670"/>
                  <a:gd name="T100" fmla="*/ 201 w 501"/>
                  <a:gd name="T101" fmla="*/ 638 h 670"/>
                  <a:gd name="T102" fmla="*/ 238 w 501"/>
                  <a:gd name="T103" fmla="*/ 646 h 670"/>
                  <a:gd name="T104" fmla="*/ 270 w 501"/>
                  <a:gd name="T105" fmla="*/ 657 h 670"/>
                  <a:gd name="T106" fmla="*/ 294 w 501"/>
                  <a:gd name="T107" fmla="*/ 670 h 670"/>
                  <a:gd name="T108" fmla="*/ 326 w 501"/>
                  <a:gd name="T109" fmla="*/ 662 h 670"/>
                  <a:gd name="T110" fmla="*/ 348 w 501"/>
                  <a:gd name="T111" fmla="*/ 640 h 670"/>
                  <a:gd name="T112" fmla="*/ 375 w 501"/>
                  <a:gd name="T113" fmla="*/ 616 h 670"/>
                  <a:gd name="T114" fmla="*/ 420 w 501"/>
                  <a:gd name="T115" fmla="*/ 598 h 670"/>
                  <a:gd name="T116" fmla="*/ 450 w 501"/>
                  <a:gd name="T117" fmla="*/ 579 h 670"/>
                  <a:gd name="T118" fmla="*/ 501 w 501"/>
                  <a:gd name="T119" fmla="*/ 568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01" h="670">
                    <a:moveTo>
                      <a:pt x="501" y="568"/>
                    </a:moveTo>
                    <a:lnTo>
                      <a:pt x="501" y="555"/>
                    </a:lnTo>
                    <a:lnTo>
                      <a:pt x="476" y="518"/>
                    </a:lnTo>
                    <a:lnTo>
                      <a:pt x="427" y="455"/>
                    </a:lnTo>
                    <a:lnTo>
                      <a:pt x="422" y="417"/>
                    </a:lnTo>
                    <a:lnTo>
                      <a:pt x="415" y="401"/>
                    </a:lnTo>
                    <a:lnTo>
                      <a:pt x="403" y="393"/>
                    </a:lnTo>
                    <a:lnTo>
                      <a:pt x="415" y="333"/>
                    </a:lnTo>
                    <a:lnTo>
                      <a:pt x="418" y="296"/>
                    </a:lnTo>
                    <a:lnTo>
                      <a:pt x="427" y="270"/>
                    </a:lnTo>
                    <a:lnTo>
                      <a:pt x="432" y="232"/>
                    </a:lnTo>
                    <a:lnTo>
                      <a:pt x="444" y="220"/>
                    </a:lnTo>
                    <a:lnTo>
                      <a:pt x="444" y="198"/>
                    </a:lnTo>
                    <a:lnTo>
                      <a:pt x="472" y="154"/>
                    </a:lnTo>
                    <a:lnTo>
                      <a:pt x="490" y="117"/>
                    </a:lnTo>
                    <a:lnTo>
                      <a:pt x="457" y="83"/>
                    </a:lnTo>
                    <a:lnTo>
                      <a:pt x="412" y="75"/>
                    </a:lnTo>
                    <a:lnTo>
                      <a:pt x="381" y="47"/>
                    </a:lnTo>
                    <a:lnTo>
                      <a:pt x="339" y="22"/>
                    </a:lnTo>
                    <a:lnTo>
                      <a:pt x="322" y="7"/>
                    </a:lnTo>
                    <a:lnTo>
                      <a:pt x="302" y="0"/>
                    </a:lnTo>
                    <a:lnTo>
                      <a:pt x="292" y="6"/>
                    </a:lnTo>
                    <a:lnTo>
                      <a:pt x="292" y="53"/>
                    </a:lnTo>
                    <a:lnTo>
                      <a:pt x="284" y="78"/>
                    </a:lnTo>
                    <a:lnTo>
                      <a:pt x="261" y="91"/>
                    </a:lnTo>
                    <a:lnTo>
                      <a:pt x="239" y="103"/>
                    </a:lnTo>
                    <a:lnTo>
                      <a:pt x="227" y="129"/>
                    </a:lnTo>
                    <a:lnTo>
                      <a:pt x="217" y="153"/>
                    </a:lnTo>
                    <a:lnTo>
                      <a:pt x="184" y="153"/>
                    </a:lnTo>
                    <a:lnTo>
                      <a:pt x="172" y="146"/>
                    </a:lnTo>
                    <a:lnTo>
                      <a:pt x="176" y="119"/>
                    </a:lnTo>
                    <a:lnTo>
                      <a:pt x="158" y="109"/>
                    </a:lnTo>
                    <a:lnTo>
                      <a:pt x="142" y="120"/>
                    </a:lnTo>
                    <a:lnTo>
                      <a:pt x="97" y="142"/>
                    </a:lnTo>
                    <a:lnTo>
                      <a:pt x="106" y="195"/>
                    </a:lnTo>
                    <a:lnTo>
                      <a:pt x="81" y="228"/>
                    </a:lnTo>
                    <a:lnTo>
                      <a:pt x="64" y="228"/>
                    </a:lnTo>
                    <a:lnTo>
                      <a:pt x="70" y="258"/>
                    </a:lnTo>
                    <a:lnTo>
                      <a:pt x="18" y="270"/>
                    </a:lnTo>
                    <a:lnTo>
                      <a:pt x="0" y="360"/>
                    </a:lnTo>
                    <a:lnTo>
                      <a:pt x="81" y="393"/>
                    </a:lnTo>
                    <a:lnTo>
                      <a:pt x="122" y="417"/>
                    </a:lnTo>
                    <a:lnTo>
                      <a:pt x="122" y="430"/>
                    </a:lnTo>
                    <a:lnTo>
                      <a:pt x="107" y="477"/>
                    </a:lnTo>
                    <a:lnTo>
                      <a:pt x="107" y="531"/>
                    </a:lnTo>
                    <a:lnTo>
                      <a:pt x="117" y="550"/>
                    </a:lnTo>
                    <a:lnTo>
                      <a:pt x="144" y="561"/>
                    </a:lnTo>
                    <a:lnTo>
                      <a:pt x="195" y="583"/>
                    </a:lnTo>
                    <a:lnTo>
                      <a:pt x="213" y="593"/>
                    </a:lnTo>
                    <a:lnTo>
                      <a:pt x="217" y="622"/>
                    </a:lnTo>
                    <a:lnTo>
                      <a:pt x="201" y="638"/>
                    </a:lnTo>
                    <a:lnTo>
                      <a:pt x="238" y="646"/>
                    </a:lnTo>
                    <a:lnTo>
                      <a:pt x="270" y="657"/>
                    </a:lnTo>
                    <a:lnTo>
                      <a:pt x="294" y="670"/>
                    </a:lnTo>
                    <a:lnTo>
                      <a:pt x="326" y="662"/>
                    </a:lnTo>
                    <a:lnTo>
                      <a:pt x="348" y="640"/>
                    </a:lnTo>
                    <a:lnTo>
                      <a:pt x="375" y="616"/>
                    </a:lnTo>
                    <a:lnTo>
                      <a:pt x="420" y="598"/>
                    </a:lnTo>
                    <a:lnTo>
                      <a:pt x="450" y="579"/>
                    </a:lnTo>
                    <a:lnTo>
                      <a:pt x="501" y="568"/>
                    </a:lnTo>
                    <a:close/>
                  </a:path>
                </a:pathLst>
              </a:custGeom>
              <a:grpFill/>
              <a:ln w="12700">
                <a:solidFill>
                  <a:schemeClr val="accent6"/>
                </a:solidFill>
                <a:headEnd/>
                <a:tailEnd/>
              </a:ln>
              <a:effectLst/>
            </p:spPr>
            <p:style>
              <a:lnRef idx="1">
                <a:schemeClr val="accent6"/>
              </a:lnRef>
              <a:fillRef idx="3">
                <a:schemeClr val="accent6"/>
              </a:fillRef>
              <a:effectRef idx="2">
                <a:schemeClr val="accent6"/>
              </a:effectRef>
              <a:fontRef idx="minor">
                <a:schemeClr val="lt1"/>
              </a:fontRef>
            </p:style>
            <p:txBody>
              <a:bodyPr/>
              <a:lstStyle/>
              <a:p>
                <a:endParaRPr lang="es-ES"/>
              </a:p>
            </p:txBody>
          </p:sp>
          <p:sp>
            <p:nvSpPr>
              <p:cNvPr id="109" name="Freeform 40"/>
              <p:cNvSpPr>
                <a:spLocks/>
              </p:cNvSpPr>
              <p:nvPr/>
            </p:nvSpPr>
            <p:spPr bwMode="auto">
              <a:xfrm>
                <a:off x="3048822" y="4364768"/>
                <a:ext cx="284522" cy="321850"/>
              </a:xfrm>
              <a:custGeom>
                <a:avLst/>
                <a:gdLst>
                  <a:gd name="T0" fmla="*/ 48 w 303"/>
                  <a:gd name="T1" fmla="*/ 278 h 343"/>
                  <a:gd name="T2" fmla="*/ 75 w 303"/>
                  <a:gd name="T3" fmla="*/ 302 h 343"/>
                  <a:gd name="T4" fmla="*/ 118 w 303"/>
                  <a:gd name="T5" fmla="*/ 309 h 343"/>
                  <a:gd name="T6" fmla="*/ 151 w 303"/>
                  <a:gd name="T7" fmla="*/ 343 h 343"/>
                  <a:gd name="T8" fmla="*/ 206 w 303"/>
                  <a:gd name="T9" fmla="*/ 255 h 343"/>
                  <a:gd name="T10" fmla="*/ 217 w 303"/>
                  <a:gd name="T11" fmla="*/ 233 h 343"/>
                  <a:gd name="T12" fmla="*/ 239 w 303"/>
                  <a:gd name="T13" fmla="*/ 194 h 343"/>
                  <a:gd name="T14" fmla="*/ 299 w 303"/>
                  <a:gd name="T15" fmla="*/ 129 h 343"/>
                  <a:gd name="T16" fmla="*/ 303 w 303"/>
                  <a:gd name="T17" fmla="*/ 106 h 343"/>
                  <a:gd name="T18" fmla="*/ 290 w 303"/>
                  <a:gd name="T19" fmla="*/ 87 h 343"/>
                  <a:gd name="T20" fmla="*/ 285 w 303"/>
                  <a:gd name="T21" fmla="*/ 63 h 343"/>
                  <a:gd name="T22" fmla="*/ 263 w 303"/>
                  <a:gd name="T23" fmla="*/ 57 h 343"/>
                  <a:gd name="T24" fmla="*/ 246 w 303"/>
                  <a:gd name="T25" fmla="*/ 81 h 343"/>
                  <a:gd name="T26" fmla="*/ 234 w 303"/>
                  <a:gd name="T27" fmla="*/ 65 h 343"/>
                  <a:gd name="T28" fmla="*/ 231 w 303"/>
                  <a:gd name="T29" fmla="*/ 23 h 343"/>
                  <a:gd name="T30" fmla="*/ 212 w 303"/>
                  <a:gd name="T31" fmla="*/ 28 h 343"/>
                  <a:gd name="T32" fmla="*/ 195 w 303"/>
                  <a:gd name="T33" fmla="*/ 4 h 343"/>
                  <a:gd name="T34" fmla="*/ 173 w 303"/>
                  <a:gd name="T35" fmla="*/ 4 h 343"/>
                  <a:gd name="T36" fmla="*/ 155 w 303"/>
                  <a:gd name="T37" fmla="*/ 23 h 343"/>
                  <a:gd name="T38" fmla="*/ 130 w 303"/>
                  <a:gd name="T39" fmla="*/ 4 h 343"/>
                  <a:gd name="T40" fmla="*/ 96 w 303"/>
                  <a:gd name="T41" fmla="*/ 0 h 343"/>
                  <a:gd name="T42" fmla="*/ 45 w 303"/>
                  <a:gd name="T43" fmla="*/ 47 h 343"/>
                  <a:gd name="T44" fmla="*/ 19 w 303"/>
                  <a:gd name="T45" fmla="*/ 69 h 343"/>
                  <a:gd name="T46" fmla="*/ 67 w 303"/>
                  <a:gd name="T47" fmla="*/ 141 h 343"/>
                  <a:gd name="T48" fmla="*/ 67 w 303"/>
                  <a:gd name="T49" fmla="*/ 170 h 343"/>
                  <a:gd name="T50" fmla="*/ 45 w 303"/>
                  <a:gd name="T51" fmla="*/ 183 h 343"/>
                  <a:gd name="T52" fmla="*/ 16 w 303"/>
                  <a:gd name="T53" fmla="*/ 220 h 343"/>
                  <a:gd name="T54" fmla="*/ 0 w 303"/>
                  <a:gd name="T55" fmla="*/ 248 h 343"/>
                  <a:gd name="T56" fmla="*/ 48 w 303"/>
                  <a:gd name="T57" fmla="*/ 278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3" h="343">
                    <a:moveTo>
                      <a:pt x="48" y="278"/>
                    </a:moveTo>
                    <a:lnTo>
                      <a:pt x="75" y="302"/>
                    </a:lnTo>
                    <a:lnTo>
                      <a:pt x="118" y="309"/>
                    </a:lnTo>
                    <a:lnTo>
                      <a:pt x="151" y="343"/>
                    </a:lnTo>
                    <a:lnTo>
                      <a:pt x="206" y="255"/>
                    </a:lnTo>
                    <a:lnTo>
                      <a:pt x="217" y="233"/>
                    </a:lnTo>
                    <a:lnTo>
                      <a:pt x="239" y="194"/>
                    </a:lnTo>
                    <a:lnTo>
                      <a:pt x="299" y="129"/>
                    </a:lnTo>
                    <a:lnTo>
                      <a:pt x="303" y="106"/>
                    </a:lnTo>
                    <a:lnTo>
                      <a:pt x="290" y="87"/>
                    </a:lnTo>
                    <a:lnTo>
                      <a:pt x="285" y="63"/>
                    </a:lnTo>
                    <a:lnTo>
                      <a:pt x="263" y="57"/>
                    </a:lnTo>
                    <a:lnTo>
                      <a:pt x="246" y="81"/>
                    </a:lnTo>
                    <a:lnTo>
                      <a:pt x="234" y="65"/>
                    </a:lnTo>
                    <a:lnTo>
                      <a:pt x="231" y="23"/>
                    </a:lnTo>
                    <a:lnTo>
                      <a:pt x="212" y="28"/>
                    </a:lnTo>
                    <a:lnTo>
                      <a:pt x="195" y="4"/>
                    </a:lnTo>
                    <a:lnTo>
                      <a:pt x="173" y="4"/>
                    </a:lnTo>
                    <a:lnTo>
                      <a:pt x="155" y="23"/>
                    </a:lnTo>
                    <a:lnTo>
                      <a:pt x="130" y="4"/>
                    </a:lnTo>
                    <a:lnTo>
                      <a:pt x="96" y="0"/>
                    </a:lnTo>
                    <a:lnTo>
                      <a:pt x="45" y="47"/>
                    </a:lnTo>
                    <a:lnTo>
                      <a:pt x="19" y="69"/>
                    </a:lnTo>
                    <a:lnTo>
                      <a:pt x="67" y="141"/>
                    </a:lnTo>
                    <a:lnTo>
                      <a:pt x="67" y="170"/>
                    </a:lnTo>
                    <a:lnTo>
                      <a:pt x="45" y="183"/>
                    </a:lnTo>
                    <a:lnTo>
                      <a:pt x="16" y="220"/>
                    </a:lnTo>
                    <a:lnTo>
                      <a:pt x="0" y="248"/>
                    </a:lnTo>
                    <a:lnTo>
                      <a:pt x="48" y="278"/>
                    </a:lnTo>
                    <a:close/>
                  </a:path>
                </a:pathLst>
              </a:custGeom>
              <a:grpFill/>
              <a:ln w="12700">
                <a:solidFill>
                  <a:schemeClr val="accent6"/>
                </a:solidFill>
                <a:headEnd/>
                <a:tailEnd/>
              </a:ln>
              <a:effectLst/>
            </p:spPr>
            <p:style>
              <a:lnRef idx="1">
                <a:schemeClr val="accent6"/>
              </a:lnRef>
              <a:fillRef idx="3">
                <a:schemeClr val="accent6"/>
              </a:fillRef>
              <a:effectRef idx="2">
                <a:schemeClr val="accent6"/>
              </a:effectRef>
              <a:fontRef idx="minor">
                <a:schemeClr val="lt1"/>
              </a:fontRef>
            </p:style>
            <p:txBody>
              <a:bodyPr/>
              <a:lstStyle/>
              <a:p>
                <a:endParaRPr lang="es-ES"/>
              </a:p>
            </p:txBody>
          </p:sp>
          <p:sp>
            <p:nvSpPr>
              <p:cNvPr id="110" name="Freeform 42"/>
              <p:cNvSpPr>
                <a:spLocks/>
              </p:cNvSpPr>
              <p:nvPr/>
            </p:nvSpPr>
            <p:spPr bwMode="auto">
              <a:xfrm>
                <a:off x="2899510" y="5109668"/>
                <a:ext cx="395677" cy="426368"/>
              </a:xfrm>
              <a:custGeom>
                <a:avLst/>
                <a:gdLst>
                  <a:gd name="T0" fmla="*/ 93 w 422"/>
                  <a:gd name="T1" fmla="*/ 455 h 455"/>
                  <a:gd name="T2" fmla="*/ 110 w 422"/>
                  <a:gd name="T3" fmla="*/ 439 h 455"/>
                  <a:gd name="T4" fmla="*/ 115 w 422"/>
                  <a:gd name="T5" fmla="*/ 399 h 455"/>
                  <a:gd name="T6" fmla="*/ 154 w 422"/>
                  <a:gd name="T7" fmla="*/ 339 h 455"/>
                  <a:gd name="T8" fmla="*/ 159 w 422"/>
                  <a:gd name="T9" fmla="*/ 291 h 455"/>
                  <a:gd name="T10" fmla="*/ 163 w 422"/>
                  <a:gd name="T11" fmla="*/ 272 h 455"/>
                  <a:gd name="T12" fmla="*/ 176 w 422"/>
                  <a:gd name="T13" fmla="*/ 245 h 455"/>
                  <a:gd name="T14" fmla="*/ 242 w 422"/>
                  <a:gd name="T15" fmla="*/ 179 h 455"/>
                  <a:gd name="T16" fmla="*/ 271 w 422"/>
                  <a:gd name="T17" fmla="*/ 164 h 455"/>
                  <a:gd name="T18" fmla="*/ 327 w 422"/>
                  <a:gd name="T19" fmla="*/ 148 h 455"/>
                  <a:gd name="T20" fmla="*/ 354 w 422"/>
                  <a:gd name="T21" fmla="*/ 126 h 455"/>
                  <a:gd name="T22" fmla="*/ 373 w 422"/>
                  <a:gd name="T23" fmla="*/ 84 h 455"/>
                  <a:gd name="T24" fmla="*/ 393 w 422"/>
                  <a:gd name="T25" fmla="*/ 81 h 455"/>
                  <a:gd name="T26" fmla="*/ 405 w 422"/>
                  <a:gd name="T27" fmla="*/ 70 h 455"/>
                  <a:gd name="T28" fmla="*/ 422 w 422"/>
                  <a:gd name="T29" fmla="*/ 66 h 455"/>
                  <a:gd name="T30" fmla="*/ 419 w 422"/>
                  <a:gd name="T31" fmla="*/ 59 h 455"/>
                  <a:gd name="T32" fmla="*/ 415 w 422"/>
                  <a:gd name="T33" fmla="*/ 43 h 455"/>
                  <a:gd name="T34" fmla="*/ 384 w 422"/>
                  <a:gd name="T35" fmla="*/ 22 h 455"/>
                  <a:gd name="T36" fmla="*/ 361 w 422"/>
                  <a:gd name="T37" fmla="*/ 9 h 455"/>
                  <a:gd name="T38" fmla="*/ 336 w 422"/>
                  <a:gd name="T39" fmla="*/ 4 h 455"/>
                  <a:gd name="T40" fmla="*/ 321 w 422"/>
                  <a:gd name="T41" fmla="*/ 0 h 455"/>
                  <a:gd name="T42" fmla="*/ 271 w 422"/>
                  <a:gd name="T43" fmla="*/ 11 h 455"/>
                  <a:gd name="T44" fmla="*/ 238 w 422"/>
                  <a:gd name="T45" fmla="*/ 31 h 455"/>
                  <a:gd name="T46" fmla="*/ 198 w 422"/>
                  <a:gd name="T47" fmla="*/ 47 h 455"/>
                  <a:gd name="T48" fmla="*/ 169 w 422"/>
                  <a:gd name="T49" fmla="*/ 70 h 455"/>
                  <a:gd name="T50" fmla="*/ 146 w 422"/>
                  <a:gd name="T51" fmla="*/ 94 h 455"/>
                  <a:gd name="T52" fmla="*/ 115 w 422"/>
                  <a:gd name="T53" fmla="*/ 102 h 455"/>
                  <a:gd name="T54" fmla="*/ 88 w 422"/>
                  <a:gd name="T55" fmla="*/ 89 h 455"/>
                  <a:gd name="T56" fmla="*/ 57 w 422"/>
                  <a:gd name="T57" fmla="*/ 77 h 455"/>
                  <a:gd name="T58" fmla="*/ 21 w 422"/>
                  <a:gd name="T59" fmla="*/ 70 h 455"/>
                  <a:gd name="T60" fmla="*/ 0 w 422"/>
                  <a:gd name="T61" fmla="*/ 115 h 455"/>
                  <a:gd name="T62" fmla="*/ 2 w 422"/>
                  <a:gd name="T63" fmla="*/ 138 h 455"/>
                  <a:gd name="T64" fmla="*/ 9 w 422"/>
                  <a:gd name="T65" fmla="*/ 192 h 455"/>
                  <a:gd name="T66" fmla="*/ 5 w 422"/>
                  <a:gd name="T67" fmla="*/ 214 h 455"/>
                  <a:gd name="T68" fmla="*/ 1 w 422"/>
                  <a:gd name="T69" fmla="*/ 252 h 455"/>
                  <a:gd name="T70" fmla="*/ 20 w 422"/>
                  <a:gd name="T71" fmla="*/ 272 h 455"/>
                  <a:gd name="T72" fmla="*/ 13 w 422"/>
                  <a:gd name="T73" fmla="*/ 311 h 455"/>
                  <a:gd name="T74" fmla="*/ 5 w 422"/>
                  <a:gd name="T75" fmla="*/ 343 h 455"/>
                  <a:gd name="T76" fmla="*/ 5 w 422"/>
                  <a:gd name="T77" fmla="*/ 368 h 455"/>
                  <a:gd name="T78" fmla="*/ 9 w 422"/>
                  <a:gd name="T79" fmla="*/ 371 h 455"/>
                  <a:gd name="T80" fmla="*/ 25 w 422"/>
                  <a:gd name="T81" fmla="*/ 380 h 455"/>
                  <a:gd name="T82" fmla="*/ 53 w 422"/>
                  <a:gd name="T83" fmla="*/ 405 h 455"/>
                  <a:gd name="T84" fmla="*/ 68 w 422"/>
                  <a:gd name="T85" fmla="*/ 427 h 455"/>
                  <a:gd name="T86" fmla="*/ 93 w 422"/>
                  <a:gd name="T87" fmla="*/ 45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2" h="455">
                    <a:moveTo>
                      <a:pt x="93" y="455"/>
                    </a:moveTo>
                    <a:lnTo>
                      <a:pt x="110" y="439"/>
                    </a:lnTo>
                    <a:lnTo>
                      <a:pt x="115" y="399"/>
                    </a:lnTo>
                    <a:lnTo>
                      <a:pt x="154" y="339"/>
                    </a:lnTo>
                    <a:lnTo>
                      <a:pt x="159" y="291"/>
                    </a:lnTo>
                    <a:lnTo>
                      <a:pt x="163" y="272"/>
                    </a:lnTo>
                    <a:lnTo>
                      <a:pt x="176" y="245"/>
                    </a:lnTo>
                    <a:lnTo>
                      <a:pt x="242" y="179"/>
                    </a:lnTo>
                    <a:lnTo>
                      <a:pt x="271" y="164"/>
                    </a:lnTo>
                    <a:lnTo>
                      <a:pt x="327" y="148"/>
                    </a:lnTo>
                    <a:lnTo>
                      <a:pt x="354" y="126"/>
                    </a:lnTo>
                    <a:lnTo>
                      <a:pt x="373" y="84"/>
                    </a:lnTo>
                    <a:lnTo>
                      <a:pt x="393" y="81"/>
                    </a:lnTo>
                    <a:lnTo>
                      <a:pt x="405" y="70"/>
                    </a:lnTo>
                    <a:lnTo>
                      <a:pt x="422" y="66"/>
                    </a:lnTo>
                    <a:lnTo>
                      <a:pt x="419" y="59"/>
                    </a:lnTo>
                    <a:lnTo>
                      <a:pt x="415" y="43"/>
                    </a:lnTo>
                    <a:lnTo>
                      <a:pt x="384" y="22"/>
                    </a:lnTo>
                    <a:lnTo>
                      <a:pt x="361" y="9"/>
                    </a:lnTo>
                    <a:lnTo>
                      <a:pt x="336" y="4"/>
                    </a:lnTo>
                    <a:lnTo>
                      <a:pt x="321" y="0"/>
                    </a:lnTo>
                    <a:lnTo>
                      <a:pt x="271" y="11"/>
                    </a:lnTo>
                    <a:lnTo>
                      <a:pt x="238" y="31"/>
                    </a:lnTo>
                    <a:lnTo>
                      <a:pt x="198" y="47"/>
                    </a:lnTo>
                    <a:lnTo>
                      <a:pt x="169" y="70"/>
                    </a:lnTo>
                    <a:lnTo>
                      <a:pt x="146" y="94"/>
                    </a:lnTo>
                    <a:lnTo>
                      <a:pt x="115" y="102"/>
                    </a:lnTo>
                    <a:lnTo>
                      <a:pt x="88" y="89"/>
                    </a:lnTo>
                    <a:lnTo>
                      <a:pt x="57" y="77"/>
                    </a:lnTo>
                    <a:lnTo>
                      <a:pt x="21" y="70"/>
                    </a:lnTo>
                    <a:lnTo>
                      <a:pt x="0" y="115"/>
                    </a:lnTo>
                    <a:lnTo>
                      <a:pt x="2" y="138"/>
                    </a:lnTo>
                    <a:lnTo>
                      <a:pt x="9" y="192"/>
                    </a:lnTo>
                    <a:lnTo>
                      <a:pt x="5" y="214"/>
                    </a:lnTo>
                    <a:lnTo>
                      <a:pt x="1" y="252"/>
                    </a:lnTo>
                    <a:lnTo>
                      <a:pt x="20" y="272"/>
                    </a:lnTo>
                    <a:lnTo>
                      <a:pt x="13" y="311"/>
                    </a:lnTo>
                    <a:lnTo>
                      <a:pt x="5" y="343"/>
                    </a:lnTo>
                    <a:lnTo>
                      <a:pt x="5" y="368"/>
                    </a:lnTo>
                    <a:lnTo>
                      <a:pt x="9" y="371"/>
                    </a:lnTo>
                    <a:lnTo>
                      <a:pt x="25" y="380"/>
                    </a:lnTo>
                    <a:lnTo>
                      <a:pt x="53" y="405"/>
                    </a:lnTo>
                    <a:lnTo>
                      <a:pt x="68" y="427"/>
                    </a:lnTo>
                    <a:lnTo>
                      <a:pt x="93" y="455"/>
                    </a:lnTo>
                    <a:close/>
                  </a:path>
                </a:pathLst>
              </a:custGeom>
              <a:grpFill/>
              <a:ln w="12700">
                <a:solidFill>
                  <a:schemeClr val="accent6"/>
                </a:solidFill>
                <a:headEnd/>
                <a:tailEnd/>
              </a:ln>
              <a:effectLst/>
            </p:spPr>
            <p:style>
              <a:lnRef idx="1">
                <a:schemeClr val="accent6"/>
              </a:lnRef>
              <a:fillRef idx="3">
                <a:schemeClr val="accent6"/>
              </a:fillRef>
              <a:effectRef idx="2">
                <a:schemeClr val="accent6"/>
              </a:effectRef>
              <a:fontRef idx="minor">
                <a:schemeClr val="lt1"/>
              </a:fontRef>
            </p:style>
            <p:txBody>
              <a:bodyPr/>
              <a:lstStyle/>
              <a:p>
                <a:endParaRPr lang="es-ES"/>
              </a:p>
            </p:txBody>
          </p:sp>
        </p:grpSp>
        <p:sp>
          <p:nvSpPr>
            <p:cNvPr id="84" name="Freeform 24"/>
            <p:cNvSpPr>
              <a:spLocks/>
            </p:cNvSpPr>
            <p:nvPr/>
          </p:nvSpPr>
          <p:spPr bwMode="auto">
            <a:xfrm>
              <a:off x="4403014" y="2354457"/>
              <a:ext cx="502902" cy="278036"/>
            </a:xfrm>
            <a:custGeom>
              <a:avLst/>
              <a:gdLst>
                <a:gd name="T0" fmla="*/ 130 w 554"/>
                <a:gd name="T1" fmla="*/ 36 h 317"/>
                <a:gd name="T2" fmla="*/ 134 w 554"/>
                <a:gd name="T3" fmla="*/ 59 h 317"/>
                <a:gd name="T4" fmla="*/ 126 w 554"/>
                <a:gd name="T5" fmla="*/ 87 h 317"/>
                <a:gd name="T6" fmla="*/ 87 w 554"/>
                <a:gd name="T7" fmla="*/ 127 h 317"/>
                <a:gd name="T8" fmla="*/ 39 w 554"/>
                <a:gd name="T9" fmla="*/ 125 h 317"/>
                <a:gd name="T10" fmla="*/ 1 w 554"/>
                <a:gd name="T11" fmla="*/ 139 h 317"/>
                <a:gd name="T12" fmla="*/ 0 w 554"/>
                <a:gd name="T13" fmla="*/ 175 h 317"/>
                <a:gd name="T14" fmla="*/ 44 w 554"/>
                <a:gd name="T15" fmla="*/ 211 h 317"/>
                <a:gd name="T16" fmla="*/ 63 w 554"/>
                <a:gd name="T17" fmla="*/ 227 h 317"/>
                <a:gd name="T18" fmla="*/ 93 w 554"/>
                <a:gd name="T19" fmla="*/ 220 h 317"/>
                <a:gd name="T20" fmla="*/ 135 w 554"/>
                <a:gd name="T21" fmla="*/ 211 h 317"/>
                <a:gd name="T22" fmla="*/ 164 w 554"/>
                <a:gd name="T23" fmla="*/ 269 h 317"/>
                <a:gd name="T24" fmla="*/ 186 w 554"/>
                <a:gd name="T25" fmla="*/ 260 h 317"/>
                <a:gd name="T26" fmla="*/ 238 w 554"/>
                <a:gd name="T27" fmla="*/ 301 h 317"/>
                <a:gd name="T28" fmla="*/ 258 w 554"/>
                <a:gd name="T29" fmla="*/ 317 h 317"/>
                <a:gd name="T30" fmla="*/ 283 w 554"/>
                <a:gd name="T31" fmla="*/ 310 h 317"/>
                <a:gd name="T32" fmla="*/ 307 w 554"/>
                <a:gd name="T33" fmla="*/ 301 h 317"/>
                <a:gd name="T34" fmla="*/ 326 w 554"/>
                <a:gd name="T35" fmla="*/ 299 h 317"/>
                <a:gd name="T36" fmla="*/ 346 w 554"/>
                <a:gd name="T37" fmla="*/ 287 h 317"/>
                <a:gd name="T38" fmla="*/ 360 w 554"/>
                <a:gd name="T39" fmla="*/ 268 h 317"/>
                <a:gd name="T40" fmla="*/ 357 w 554"/>
                <a:gd name="T41" fmla="*/ 245 h 317"/>
                <a:gd name="T42" fmla="*/ 327 w 554"/>
                <a:gd name="T43" fmla="*/ 227 h 317"/>
                <a:gd name="T44" fmla="*/ 327 w 554"/>
                <a:gd name="T45" fmla="*/ 211 h 317"/>
                <a:gd name="T46" fmla="*/ 343 w 554"/>
                <a:gd name="T47" fmla="*/ 198 h 317"/>
                <a:gd name="T48" fmla="*/ 374 w 554"/>
                <a:gd name="T49" fmla="*/ 182 h 317"/>
                <a:gd name="T50" fmla="*/ 396 w 554"/>
                <a:gd name="T51" fmla="*/ 179 h 317"/>
                <a:gd name="T52" fmla="*/ 414 w 554"/>
                <a:gd name="T53" fmla="*/ 197 h 317"/>
                <a:gd name="T54" fmla="*/ 434 w 554"/>
                <a:gd name="T55" fmla="*/ 179 h 317"/>
                <a:gd name="T56" fmla="*/ 455 w 554"/>
                <a:gd name="T57" fmla="*/ 163 h 317"/>
                <a:gd name="T58" fmla="*/ 494 w 554"/>
                <a:gd name="T59" fmla="*/ 141 h 317"/>
                <a:gd name="T60" fmla="*/ 489 w 554"/>
                <a:gd name="T61" fmla="*/ 109 h 317"/>
                <a:gd name="T62" fmla="*/ 513 w 554"/>
                <a:gd name="T63" fmla="*/ 101 h 317"/>
                <a:gd name="T64" fmla="*/ 538 w 554"/>
                <a:gd name="T65" fmla="*/ 78 h 317"/>
                <a:gd name="T66" fmla="*/ 554 w 554"/>
                <a:gd name="T67" fmla="*/ 77 h 317"/>
                <a:gd name="T68" fmla="*/ 552 w 554"/>
                <a:gd name="T69" fmla="*/ 66 h 317"/>
                <a:gd name="T70" fmla="*/ 535 w 554"/>
                <a:gd name="T71" fmla="*/ 59 h 317"/>
                <a:gd name="T72" fmla="*/ 515 w 554"/>
                <a:gd name="T73" fmla="*/ 48 h 317"/>
                <a:gd name="T74" fmla="*/ 493 w 554"/>
                <a:gd name="T75" fmla="*/ 44 h 317"/>
                <a:gd name="T76" fmla="*/ 468 w 554"/>
                <a:gd name="T77" fmla="*/ 44 h 317"/>
                <a:gd name="T78" fmla="*/ 455 w 554"/>
                <a:gd name="T79" fmla="*/ 44 h 317"/>
                <a:gd name="T80" fmla="*/ 450 w 554"/>
                <a:gd name="T81" fmla="*/ 37 h 317"/>
                <a:gd name="T82" fmla="*/ 450 w 554"/>
                <a:gd name="T83" fmla="*/ 25 h 317"/>
                <a:gd name="T84" fmla="*/ 464 w 554"/>
                <a:gd name="T85" fmla="*/ 19 h 317"/>
                <a:gd name="T86" fmla="*/ 475 w 554"/>
                <a:gd name="T87" fmla="*/ 19 h 317"/>
                <a:gd name="T88" fmla="*/ 475 w 554"/>
                <a:gd name="T89" fmla="*/ 7 h 317"/>
                <a:gd name="T90" fmla="*/ 461 w 554"/>
                <a:gd name="T91" fmla="*/ 0 h 317"/>
                <a:gd name="T92" fmla="*/ 425 w 554"/>
                <a:gd name="T93" fmla="*/ 3 h 317"/>
                <a:gd name="T94" fmla="*/ 390 w 554"/>
                <a:gd name="T95" fmla="*/ 12 h 317"/>
                <a:gd name="T96" fmla="*/ 368 w 554"/>
                <a:gd name="T97" fmla="*/ 12 h 317"/>
                <a:gd name="T98" fmla="*/ 339 w 554"/>
                <a:gd name="T99" fmla="*/ 12 h 317"/>
                <a:gd name="T100" fmla="*/ 327 w 554"/>
                <a:gd name="T101" fmla="*/ 3 h 317"/>
                <a:gd name="T102" fmla="*/ 314 w 554"/>
                <a:gd name="T103" fmla="*/ 7 h 317"/>
                <a:gd name="T104" fmla="*/ 299 w 554"/>
                <a:gd name="T105" fmla="*/ 19 h 317"/>
                <a:gd name="T106" fmla="*/ 277 w 554"/>
                <a:gd name="T107" fmla="*/ 25 h 317"/>
                <a:gd name="T108" fmla="*/ 248 w 554"/>
                <a:gd name="T109" fmla="*/ 19 h 317"/>
                <a:gd name="T110" fmla="*/ 235 w 554"/>
                <a:gd name="T111" fmla="*/ 29 h 317"/>
                <a:gd name="T112" fmla="*/ 213 w 554"/>
                <a:gd name="T113" fmla="*/ 44 h 317"/>
                <a:gd name="T114" fmla="*/ 206 w 554"/>
                <a:gd name="T115" fmla="*/ 44 h 317"/>
                <a:gd name="T116" fmla="*/ 178 w 554"/>
                <a:gd name="T117" fmla="*/ 37 h 317"/>
                <a:gd name="T118" fmla="*/ 153 w 554"/>
                <a:gd name="T119" fmla="*/ 37 h 317"/>
                <a:gd name="T120" fmla="*/ 130 w 554"/>
                <a:gd name="T121" fmla="*/ 3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54" h="317">
                  <a:moveTo>
                    <a:pt x="130" y="36"/>
                  </a:moveTo>
                  <a:lnTo>
                    <a:pt x="134" y="59"/>
                  </a:lnTo>
                  <a:lnTo>
                    <a:pt x="126" y="87"/>
                  </a:lnTo>
                  <a:lnTo>
                    <a:pt x="87" y="127"/>
                  </a:lnTo>
                  <a:lnTo>
                    <a:pt x="39" y="125"/>
                  </a:lnTo>
                  <a:lnTo>
                    <a:pt x="1" y="139"/>
                  </a:lnTo>
                  <a:lnTo>
                    <a:pt x="0" y="175"/>
                  </a:lnTo>
                  <a:lnTo>
                    <a:pt x="44" y="211"/>
                  </a:lnTo>
                  <a:lnTo>
                    <a:pt x="63" y="227"/>
                  </a:lnTo>
                  <a:lnTo>
                    <a:pt x="93" y="220"/>
                  </a:lnTo>
                  <a:lnTo>
                    <a:pt x="135" y="211"/>
                  </a:lnTo>
                  <a:lnTo>
                    <a:pt x="164" y="269"/>
                  </a:lnTo>
                  <a:lnTo>
                    <a:pt x="186" y="260"/>
                  </a:lnTo>
                  <a:lnTo>
                    <a:pt x="238" y="301"/>
                  </a:lnTo>
                  <a:lnTo>
                    <a:pt x="258" y="317"/>
                  </a:lnTo>
                  <a:lnTo>
                    <a:pt x="283" y="310"/>
                  </a:lnTo>
                  <a:lnTo>
                    <a:pt x="307" y="301"/>
                  </a:lnTo>
                  <a:lnTo>
                    <a:pt x="326" y="299"/>
                  </a:lnTo>
                  <a:lnTo>
                    <a:pt x="346" y="287"/>
                  </a:lnTo>
                  <a:lnTo>
                    <a:pt x="360" y="268"/>
                  </a:lnTo>
                  <a:lnTo>
                    <a:pt x="357" y="245"/>
                  </a:lnTo>
                  <a:lnTo>
                    <a:pt x="327" y="227"/>
                  </a:lnTo>
                  <a:lnTo>
                    <a:pt x="327" y="211"/>
                  </a:lnTo>
                  <a:lnTo>
                    <a:pt x="343" y="198"/>
                  </a:lnTo>
                  <a:lnTo>
                    <a:pt x="374" y="182"/>
                  </a:lnTo>
                  <a:lnTo>
                    <a:pt x="396" y="179"/>
                  </a:lnTo>
                  <a:lnTo>
                    <a:pt x="414" y="197"/>
                  </a:lnTo>
                  <a:lnTo>
                    <a:pt x="434" y="179"/>
                  </a:lnTo>
                  <a:lnTo>
                    <a:pt x="455" y="163"/>
                  </a:lnTo>
                  <a:lnTo>
                    <a:pt x="494" y="141"/>
                  </a:lnTo>
                  <a:lnTo>
                    <a:pt x="489" y="109"/>
                  </a:lnTo>
                  <a:lnTo>
                    <a:pt x="513" y="101"/>
                  </a:lnTo>
                  <a:lnTo>
                    <a:pt x="538" y="78"/>
                  </a:lnTo>
                  <a:lnTo>
                    <a:pt x="554" y="77"/>
                  </a:lnTo>
                  <a:lnTo>
                    <a:pt x="552" y="66"/>
                  </a:lnTo>
                  <a:lnTo>
                    <a:pt x="535" y="59"/>
                  </a:lnTo>
                  <a:lnTo>
                    <a:pt x="515" y="48"/>
                  </a:lnTo>
                  <a:lnTo>
                    <a:pt x="493" y="44"/>
                  </a:lnTo>
                  <a:lnTo>
                    <a:pt x="468" y="44"/>
                  </a:lnTo>
                  <a:lnTo>
                    <a:pt x="455" y="44"/>
                  </a:lnTo>
                  <a:lnTo>
                    <a:pt x="450" y="37"/>
                  </a:lnTo>
                  <a:lnTo>
                    <a:pt x="450" y="25"/>
                  </a:lnTo>
                  <a:lnTo>
                    <a:pt x="464" y="19"/>
                  </a:lnTo>
                  <a:lnTo>
                    <a:pt x="475" y="19"/>
                  </a:lnTo>
                  <a:lnTo>
                    <a:pt x="475" y="7"/>
                  </a:lnTo>
                  <a:lnTo>
                    <a:pt x="461" y="0"/>
                  </a:lnTo>
                  <a:lnTo>
                    <a:pt x="425" y="3"/>
                  </a:lnTo>
                  <a:lnTo>
                    <a:pt x="390" y="12"/>
                  </a:lnTo>
                  <a:lnTo>
                    <a:pt x="368" y="12"/>
                  </a:lnTo>
                  <a:lnTo>
                    <a:pt x="339" y="12"/>
                  </a:lnTo>
                  <a:lnTo>
                    <a:pt x="327" y="3"/>
                  </a:lnTo>
                  <a:lnTo>
                    <a:pt x="314" y="7"/>
                  </a:lnTo>
                  <a:lnTo>
                    <a:pt x="299" y="19"/>
                  </a:lnTo>
                  <a:lnTo>
                    <a:pt x="277" y="25"/>
                  </a:lnTo>
                  <a:lnTo>
                    <a:pt x="248" y="19"/>
                  </a:lnTo>
                  <a:lnTo>
                    <a:pt x="235" y="29"/>
                  </a:lnTo>
                  <a:lnTo>
                    <a:pt x="213" y="44"/>
                  </a:lnTo>
                  <a:lnTo>
                    <a:pt x="206" y="44"/>
                  </a:lnTo>
                  <a:lnTo>
                    <a:pt x="178" y="37"/>
                  </a:lnTo>
                  <a:lnTo>
                    <a:pt x="153" y="37"/>
                  </a:lnTo>
                  <a:lnTo>
                    <a:pt x="130" y="36"/>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85" name="Freeform 50"/>
            <p:cNvSpPr>
              <a:spLocks/>
            </p:cNvSpPr>
            <p:nvPr/>
          </p:nvSpPr>
          <p:spPr bwMode="auto">
            <a:xfrm>
              <a:off x="4846467" y="2384745"/>
              <a:ext cx="273142" cy="148338"/>
            </a:xfrm>
            <a:custGeom>
              <a:avLst/>
              <a:gdLst>
                <a:gd name="T0" fmla="*/ 367 w 380"/>
                <a:gd name="T1" fmla="*/ 161 h 214"/>
                <a:gd name="T2" fmla="*/ 380 w 380"/>
                <a:gd name="T3" fmla="*/ 122 h 214"/>
                <a:gd name="T4" fmla="*/ 380 w 380"/>
                <a:gd name="T5" fmla="*/ 52 h 214"/>
                <a:gd name="T6" fmla="*/ 346 w 380"/>
                <a:gd name="T7" fmla="*/ 31 h 214"/>
                <a:gd name="T8" fmla="*/ 309 w 380"/>
                <a:gd name="T9" fmla="*/ 37 h 214"/>
                <a:gd name="T10" fmla="*/ 263 w 380"/>
                <a:gd name="T11" fmla="*/ 21 h 214"/>
                <a:gd name="T12" fmla="*/ 245 w 380"/>
                <a:gd name="T13" fmla="*/ 0 h 214"/>
                <a:gd name="T14" fmla="*/ 172 w 380"/>
                <a:gd name="T15" fmla="*/ 11 h 214"/>
                <a:gd name="T16" fmla="*/ 145 w 380"/>
                <a:gd name="T17" fmla="*/ 16 h 214"/>
                <a:gd name="T18" fmla="*/ 137 w 380"/>
                <a:gd name="T19" fmla="*/ 37 h 214"/>
                <a:gd name="T20" fmla="*/ 147 w 380"/>
                <a:gd name="T21" fmla="*/ 55 h 214"/>
                <a:gd name="T22" fmla="*/ 130 w 380"/>
                <a:gd name="T23" fmla="*/ 57 h 214"/>
                <a:gd name="T24" fmla="*/ 110 w 380"/>
                <a:gd name="T25" fmla="*/ 52 h 214"/>
                <a:gd name="T26" fmla="*/ 66 w 380"/>
                <a:gd name="T27" fmla="*/ 55 h 214"/>
                <a:gd name="T28" fmla="*/ 29 w 380"/>
                <a:gd name="T29" fmla="*/ 86 h 214"/>
                <a:gd name="T30" fmla="*/ 0 w 380"/>
                <a:gd name="T31" fmla="*/ 95 h 214"/>
                <a:gd name="T32" fmla="*/ 7 w 380"/>
                <a:gd name="T33" fmla="*/ 135 h 214"/>
                <a:gd name="T34" fmla="*/ 42 w 380"/>
                <a:gd name="T35" fmla="*/ 136 h 214"/>
                <a:gd name="T36" fmla="*/ 81 w 380"/>
                <a:gd name="T37" fmla="*/ 145 h 214"/>
                <a:gd name="T38" fmla="*/ 105 w 380"/>
                <a:gd name="T39" fmla="*/ 170 h 214"/>
                <a:gd name="T40" fmla="*/ 142 w 380"/>
                <a:gd name="T41" fmla="*/ 160 h 214"/>
                <a:gd name="T42" fmla="*/ 172 w 380"/>
                <a:gd name="T43" fmla="*/ 170 h 214"/>
                <a:gd name="T44" fmla="*/ 209 w 380"/>
                <a:gd name="T45" fmla="*/ 191 h 214"/>
                <a:gd name="T46" fmla="*/ 241 w 380"/>
                <a:gd name="T47" fmla="*/ 210 h 214"/>
                <a:gd name="T48" fmla="*/ 274 w 380"/>
                <a:gd name="T49" fmla="*/ 214 h 214"/>
                <a:gd name="T50" fmla="*/ 322 w 380"/>
                <a:gd name="T51" fmla="*/ 204 h 214"/>
                <a:gd name="T52" fmla="*/ 327 w 380"/>
                <a:gd name="T53" fmla="*/ 175 h 214"/>
                <a:gd name="T54" fmla="*/ 367 w 380"/>
                <a:gd name="T55" fmla="*/ 161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80" h="214">
                  <a:moveTo>
                    <a:pt x="367" y="161"/>
                  </a:moveTo>
                  <a:lnTo>
                    <a:pt x="380" y="122"/>
                  </a:lnTo>
                  <a:lnTo>
                    <a:pt x="380" y="52"/>
                  </a:lnTo>
                  <a:lnTo>
                    <a:pt x="346" y="31"/>
                  </a:lnTo>
                  <a:lnTo>
                    <a:pt x="309" y="37"/>
                  </a:lnTo>
                  <a:lnTo>
                    <a:pt x="263" y="21"/>
                  </a:lnTo>
                  <a:lnTo>
                    <a:pt x="245" y="0"/>
                  </a:lnTo>
                  <a:lnTo>
                    <a:pt x="172" y="11"/>
                  </a:lnTo>
                  <a:lnTo>
                    <a:pt x="145" y="16"/>
                  </a:lnTo>
                  <a:lnTo>
                    <a:pt x="137" y="37"/>
                  </a:lnTo>
                  <a:lnTo>
                    <a:pt x="147" y="55"/>
                  </a:lnTo>
                  <a:lnTo>
                    <a:pt x="130" y="57"/>
                  </a:lnTo>
                  <a:lnTo>
                    <a:pt x="110" y="52"/>
                  </a:lnTo>
                  <a:lnTo>
                    <a:pt x="66" y="55"/>
                  </a:lnTo>
                  <a:lnTo>
                    <a:pt x="29" y="86"/>
                  </a:lnTo>
                  <a:lnTo>
                    <a:pt x="0" y="95"/>
                  </a:lnTo>
                  <a:lnTo>
                    <a:pt x="7" y="135"/>
                  </a:lnTo>
                  <a:lnTo>
                    <a:pt x="42" y="136"/>
                  </a:lnTo>
                  <a:lnTo>
                    <a:pt x="81" y="145"/>
                  </a:lnTo>
                  <a:lnTo>
                    <a:pt x="105" y="170"/>
                  </a:lnTo>
                  <a:lnTo>
                    <a:pt x="142" y="160"/>
                  </a:lnTo>
                  <a:lnTo>
                    <a:pt x="172" y="170"/>
                  </a:lnTo>
                  <a:lnTo>
                    <a:pt x="209" y="191"/>
                  </a:lnTo>
                  <a:lnTo>
                    <a:pt x="241" y="210"/>
                  </a:lnTo>
                  <a:lnTo>
                    <a:pt x="274" y="214"/>
                  </a:lnTo>
                  <a:lnTo>
                    <a:pt x="322" y="204"/>
                  </a:lnTo>
                  <a:lnTo>
                    <a:pt x="327" y="175"/>
                  </a:lnTo>
                  <a:lnTo>
                    <a:pt x="367" y="161"/>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86" name="Freeform 54"/>
            <p:cNvSpPr>
              <a:spLocks/>
            </p:cNvSpPr>
            <p:nvPr/>
          </p:nvSpPr>
          <p:spPr bwMode="auto">
            <a:xfrm>
              <a:off x="5084262" y="2404938"/>
              <a:ext cx="201643" cy="137466"/>
            </a:xfrm>
            <a:custGeom>
              <a:avLst/>
              <a:gdLst>
                <a:gd name="T0" fmla="*/ 223 w 223"/>
                <a:gd name="T1" fmla="*/ 19 h 157"/>
                <a:gd name="T2" fmla="*/ 220 w 223"/>
                <a:gd name="T3" fmla="*/ 0 h 157"/>
                <a:gd name="T4" fmla="*/ 182 w 223"/>
                <a:gd name="T5" fmla="*/ 5 h 157"/>
                <a:gd name="T6" fmla="*/ 149 w 223"/>
                <a:gd name="T7" fmla="*/ 22 h 157"/>
                <a:gd name="T8" fmla="*/ 99 w 223"/>
                <a:gd name="T9" fmla="*/ 28 h 157"/>
                <a:gd name="T10" fmla="*/ 40 w 223"/>
                <a:gd name="T11" fmla="*/ 16 h 157"/>
                <a:gd name="T12" fmla="*/ 40 w 223"/>
                <a:gd name="T13" fmla="*/ 74 h 157"/>
                <a:gd name="T14" fmla="*/ 30 w 223"/>
                <a:gd name="T15" fmla="*/ 104 h 157"/>
                <a:gd name="T16" fmla="*/ 0 w 223"/>
                <a:gd name="T17" fmla="*/ 116 h 157"/>
                <a:gd name="T18" fmla="*/ 39 w 223"/>
                <a:gd name="T19" fmla="*/ 148 h 157"/>
                <a:gd name="T20" fmla="*/ 73 w 223"/>
                <a:gd name="T21" fmla="*/ 157 h 157"/>
                <a:gd name="T22" fmla="*/ 100 w 223"/>
                <a:gd name="T23" fmla="*/ 153 h 157"/>
                <a:gd name="T24" fmla="*/ 122 w 223"/>
                <a:gd name="T25" fmla="*/ 135 h 157"/>
                <a:gd name="T26" fmla="*/ 154 w 223"/>
                <a:gd name="T27" fmla="*/ 131 h 157"/>
                <a:gd name="T28" fmla="*/ 155 w 223"/>
                <a:gd name="T29" fmla="*/ 93 h 157"/>
                <a:gd name="T30" fmla="*/ 173 w 223"/>
                <a:gd name="T31" fmla="*/ 63 h 157"/>
                <a:gd name="T32" fmla="*/ 200 w 223"/>
                <a:gd name="T33" fmla="*/ 45 h 157"/>
                <a:gd name="T34" fmla="*/ 223 w 223"/>
                <a:gd name="T35" fmla="*/ 1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3" h="157">
                  <a:moveTo>
                    <a:pt x="223" y="19"/>
                  </a:moveTo>
                  <a:lnTo>
                    <a:pt x="220" y="0"/>
                  </a:lnTo>
                  <a:lnTo>
                    <a:pt x="182" y="5"/>
                  </a:lnTo>
                  <a:lnTo>
                    <a:pt x="149" y="22"/>
                  </a:lnTo>
                  <a:lnTo>
                    <a:pt x="99" y="28"/>
                  </a:lnTo>
                  <a:lnTo>
                    <a:pt x="40" y="16"/>
                  </a:lnTo>
                  <a:lnTo>
                    <a:pt x="40" y="74"/>
                  </a:lnTo>
                  <a:lnTo>
                    <a:pt x="30" y="104"/>
                  </a:lnTo>
                  <a:lnTo>
                    <a:pt x="0" y="116"/>
                  </a:lnTo>
                  <a:lnTo>
                    <a:pt x="39" y="148"/>
                  </a:lnTo>
                  <a:lnTo>
                    <a:pt x="73" y="157"/>
                  </a:lnTo>
                  <a:lnTo>
                    <a:pt x="100" y="153"/>
                  </a:lnTo>
                  <a:lnTo>
                    <a:pt x="122" y="135"/>
                  </a:lnTo>
                  <a:lnTo>
                    <a:pt x="154" y="131"/>
                  </a:lnTo>
                  <a:lnTo>
                    <a:pt x="155" y="93"/>
                  </a:lnTo>
                  <a:lnTo>
                    <a:pt x="173" y="63"/>
                  </a:lnTo>
                  <a:lnTo>
                    <a:pt x="200" y="45"/>
                  </a:lnTo>
                  <a:lnTo>
                    <a:pt x="223" y="19"/>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87" name="Freeform 56"/>
            <p:cNvSpPr>
              <a:spLocks/>
            </p:cNvSpPr>
            <p:nvPr/>
          </p:nvSpPr>
          <p:spPr bwMode="auto">
            <a:xfrm>
              <a:off x="4891455" y="2495805"/>
              <a:ext cx="283585" cy="257067"/>
            </a:xfrm>
            <a:custGeom>
              <a:avLst/>
              <a:gdLst>
                <a:gd name="T0" fmla="*/ 287 w 312"/>
                <a:gd name="T1" fmla="*/ 53 h 293"/>
                <a:gd name="T2" fmla="*/ 251 w 312"/>
                <a:gd name="T3" fmla="*/ 44 h 293"/>
                <a:gd name="T4" fmla="*/ 212 w 312"/>
                <a:gd name="T5" fmla="*/ 12 h 293"/>
                <a:gd name="T6" fmla="*/ 204 w 312"/>
                <a:gd name="T7" fmla="*/ 34 h 293"/>
                <a:gd name="T8" fmla="*/ 171 w 312"/>
                <a:gd name="T9" fmla="*/ 42 h 293"/>
                <a:gd name="T10" fmla="*/ 152 w 312"/>
                <a:gd name="T11" fmla="*/ 41 h 293"/>
                <a:gd name="T12" fmla="*/ 136 w 312"/>
                <a:gd name="T13" fmla="*/ 36 h 293"/>
                <a:gd name="T14" fmla="*/ 89 w 312"/>
                <a:gd name="T15" fmla="*/ 11 h 293"/>
                <a:gd name="T16" fmla="*/ 64 w 312"/>
                <a:gd name="T17" fmla="*/ 0 h 293"/>
                <a:gd name="T18" fmla="*/ 32 w 312"/>
                <a:gd name="T19" fmla="*/ 7 h 293"/>
                <a:gd name="T20" fmla="*/ 48 w 312"/>
                <a:gd name="T21" fmla="*/ 42 h 293"/>
                <a:gd name="T22" fmla="*/ 52 w 312"/>
                <a:gd name="T23" fmla="*/ 64 h 293"/>
                <a:gd name="T24" fmla="*/ 44 w 312"/>
                <a:gd name="T25" fmla="*/ 86 h 293"/>
                <a:gd name="T26" fmla="*/ 13 w 312"/>
                <a:gd name="T27" fmla="*/ 92 h 293"/>
                <a:gd name="T28" fmla="*/ 0 w 312"/>
                <a:gd name="T29" fmla="*/ 100 h 293"/>
                <a:gd name="T30" fmla="*/ 4 w 312"/>
                <a:gd name="T31" fmla="*/ 113 h 293"/>
                <a:gd name="T32" fmla="*/ 34 w 312"/>
                <a:gd name="T33" fmla="*/ 118 h 293"/>
                <a:gd name="T34" fmla="*/ 64 w 312"/>
                <a:gd name="T35" fmla="*/ 126 h 293"/>
                <a:gd name="T36" fmla="*/ 75 w 312"/>
                <a:gd name="T37" fmla="*/ 154 h 293"/>
                <a:gd name="T38" fmla="*/ 71 w 312"/>
                <a:gd name="T39" fmla="*/ 181 h 293"/>
                <a:gd name="T40" fmla="*/ 85 w 312"/>
                <a:gd name="T41" fmla="*/ 207 h 293"/>
                <a:gd name="T42" fmla="*/ 112 w 312"/>
                <a:gd name="T43" fmla="*/ 228 h 293"/>
                <a:gd name="T44" fmla="*/ 140 w 312"/>
                <a:gd name="T45" fmla="*/ 247 h 293"/>
                <a:gd name="T46" fmla="*/ 171 w 312"/>
                <a:gd name="T47" fmla="*/ 277 h 293"/>
                <a:gd name="T48" fmla="*/ 193 w 312"/>
                <a:gd name="T49" fmla="*/ 286 h 293"/>
                <a:gd name="T50" fmla="*/ 238 w 312"/>
                <a:gd name="T51" fmla="*/ 293 h 293"/>
                <a:gd name="T52" fmla="*/ 241 w 312"/>
                <a:gd name="T53" fmla="*/ 261 h 293"/>
                <a:gd name="T54" fmla="*/ 236 w 312"/>
                <a:gd name="T55" fmla="*/ 228 h 293"/>
                <a:gd name="T56" fmla="*/ 260 w 312"/>
                <a:gd name="T57" fmla="*/ 215 h 293"/>
                <a:gd name="T58" fmla="*/ 255 w 312"/>
                <a:gd name="T59" fmla="*/ 193 h 293"/>
                <a:gd name="T60" fmla="*/ 275 w 312"/>
                <a:gd name="T61" fmla="*/ 152 h 293"/>
                <a:gd name="T62" fmla="*/ 284 w 312"/>
                <a:gd name="T63" fmla="*/ 103 h 293"/>
                <a:gd name="T64" fmla="*/ 307 w 312"/>
                <a:gd name="T65" fmla="*/ 95 h 293"/>
                <a:gd name="T66" fmla="*/ 312 w 312"/>
                <a:gd name="T67" fmla="*/ 49 h 293"/>
                <a:gd name="T68" fmla="*/ 287 w 312"/>
                <a:gd name="T69" fmla="*/ 5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2" h="293">
                  <a:moveTo>
                    <a:pt x="287" y="53"/>
                  </a:moveTo>
                  <a:lnTo>
                    <a:pt x="251" y="44"/>
                  </a:lnTo>
                  <a:lnTo>
                    <a:pt x="212" y="12"/>
                  </a:lnTo>
                  <a:lnTo>
                    <a:pt x="204" y="34"/>
                  </a:lnTo>
                  <a:lnTo>
                    <a:pt x="171" y="42"/>
                  </a:lnTo>
                  <a:lnTo>
                    <a:pt x="152" y="41"/>
                  </a:lnTo>
                  <a:lnTo>
                    <a:pt x="136" y="36"/>
                  </a:lnTo>
                  <a:lnTo>
                    <a:pt x="89" y="11"/>
                  </a:lnTo>
                  <a:lnTo>
                    <a:pt x="64" y="0"/>
                  </a:lnTo>
                  <a:lnTo>
                    <a:pt x="32" y="7"/>
                  </a:lnTo>
                  <a:lnTo>
                    <a:pt x="48" y="42"/>
                  </a:lnTo>
                  <a:lnTo>
                    <a:pt x="52" y="64"/>
                  </a:lnTo>
                  <a:lnTo>
                    <a:pt x="44" y="86"/>
                  </a:lnTo>
                  <a:lnTo>
                    <a:pt x="13" y="92"/>
                  </a:lnTo>
                  <a:lnTo>
                    <a:pt x="0" y="100"/>
                  </a:lnTo>
                  <a:lnTo>
                    <a:pt x="4" y="113"/>
                  </a:lnTo>
                  <a:lnTo>
                    <a:pt x="34" y="118"/>
                  </a:lnTo>
                  <a:lnTo>
                    <a:pt x="64" y="126"/>
                  </a:lnTo>
                  <a:lnTo>
                    <a:pt x="75" y="154"/>
                  </a:lnTo>
                  <a:lnTo>
                    <a:pt x="71" y="181"/>
                  </a:lnTo>
                  <a:lnTo>
                    <a:pt x="85" y="207"/>
                  </a:lnTo>
                  <a:lnTo>
                    <a:pt x="112" y="228"/>
                  </a:lnTo>
                  <a:lnTo>
                    <a:pt x="140" y="247"/>
                  </a:lnTo>
                  <a:lnTo>
                    <a:pt x="171" y="277"/>
                  </a:lnTo>
                  <a:lnTo>
                    <a:pt x="193" y="286"/>
                  </a:lnTo>
                  <a:lnTo>
                    <a:pt x="238" y="293"/>
                  </a:lnTo>
                  <a:lnTo>
                    <a:pt x="241" y="261"/>
                  </a:lnTo>
                  <a:lnTo>
                    <a:pt x="236" y="228"/>
                  </a:lnTo>
                  <a:lnTo>
                    <a:pt x="260" y="215"/>
                  </a:lnTo>
                  <a:lnTo>
                    <a:pt x="255" y="193"/>
                  </a:lnTo>
                  <a:lnTo>
                    <a:pt x="275" y="152"/>
                  </a:lnTo>
                  <a:lnTo>
                    <a:pt x="284" y="103"/>
                  </a:lnTo>
                  <a:lnTo>
                    <a:pt x="307" y="95"/>
                  </a:lnTo>
                  <a:lnTo>
                    <a:pt x="312" y="49"/>
                  </a:lnTo>
                  <a:lnTo>
                    <a:pt x="287" y="53"/>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88" name="Freeform 19"/>
            <p:cNvSpPr>
              <a:spLocks/>
            </p:cNvSpPr>
            <p:nvPr/>
          </p:nvSpPr>
          <p:spPr bwMode="auto">
            <a:xfrm>
              <a:off x="5281887" y="3206429"/>
              <a:ext cx="628226" cy="518794"/>
            </a:xfrm>
            <a:custGeom>
              <a:avLst/>
              <a:gdLst>
                <a:gd name="T0" fmla="*/ 248 w 692"/>
                <a:gd name="T1" fmla="*/ 72 h 591"/>
                <a:gd name="T2" fmla="*/ 314 w 692"/>
                <a:gd name="T3" fmla="*/ 48 h 591"/>
                <a:gd name="T4" fmla="*/ 451 w 692"/>
                <a:gd name="T5" fmla="*/ 38 h 591"/>
                <a:gd name="T6" fmla="*/ 586 w 692"/>
                <a:gd name="T7" fmla="*/ 0 h 591"/>
                <a:gd name="T8" fmla="*/ 692 w 692"/>
                <a:gd name="T9" fmla="*/ 39 h 591"/>
                <a:gd name="T10" fmla="*/ 671 w 692"/>
                <a:gd name="T11" fmla="*/ 60 h 591"/>
                <a:gd name="T12" fmla="*/ 680 w 692"/>
                <a:gd name="T13" fmla="*/ 99 h 591"/>
                <a:gd name="T14" fmla="*/ 682 w 692"/>
                <a:gd name="T15" fmla="*/ 131 h 591"/>
                <a:gd name="T16" fmla="*/ 667 w 692"/>
                <a:gd name="T17" fmla="*/ 160 h 591"/>
                <a:gd name="T18" fmla="*/ 670 w 692"/>
                <a:gd name="T19" fmla="*/ 187 h 591"/>
                <a:gd name="T20" fmla="*/ 652 w 692"/>
                <a:gd name="T21" fmla="*/ 212 h 591"/>
                <a:gd name="T22" fmla="*/ 635 w 692"/>
                <a:gd name="T23" fmla="*/ 214 h 591"/>
                <a:gd name="T24" fmla="*/ 617 w 692"/>
                <a:gd name="T25" fmla="*/ 233 h 591"/>
                <a:gd name="T26" fmla="*/ 595 w 692"/>
                <a:gd name="T27" fmla="*/ 212 h 591"/>
                <a:gd name="T28" fmla="*/ 563 w 692"/>
                <a:gd name="T29" fmla="*/ 210 h 591"/>
                <a:gd name="T30" fmla="*/ 541 w 692"/>
                <a:gd name="T31" fmla="*/ 223 h 591"/>
                <a:gd name="T32" fmla="*/ 506 w 692"/>
                <a:gd name="T33" fmla="*/ 256 h 591"/>
                <a:gd name="T34" fmla="*/ 484 w 692"/>
                <a:gd name="T35" fmla="*/ 279 h 591"/>
                <a:gd name="T36" fmla="*/ 529 w 692"/>
                <a:gd name="T37" fmla="*/ 346 h 591"/>
                <a:gd name="T38" fmla="*/ 529 w 692"/>
                <a:gd name="T39" fmla="*/ 380 h 591"/>
                <a:gd name="T40" fmla="*/ 513 w 692"/>
                <a:gd name="T41" fmla="*/ 390 h 591"/>
                <a:gd name="T42" fmla="*/ 480 w 692"/>
                <a:gd name="T43" fmla="*/ 427 h 591"/>
                <a:gd name="T44" fmla="*/ 464 w 692"/>
                <a:gd name="T45" fmla="*/ 458 h 591"/>
                <a:gd name="T46" fmla="*/ 445 w 692"/>
                <a:gd name="T47" fmla="*/ 441 h 591"/>
                <a:gd name="T48" fmla="*/ 426 w 692"/>
                <a:gd name="T49" fmla="*/ 434 h 591"/>
                <a:gd name="T50" fmla="*/ 418 w 692"/>
                <a:gd name="T51" fmla="*/ 443 h 591"/>
                <a:gd name="T52" fmla="*/ 419 w 692"/>
                <a:gd name="T53" fmla="*/ 486 h 591"/>
                <a:gd name="T54" fmla="*/ 413 w 692"/>
                <a:gd name="T55" fmla="*/ 513 h 591"/>
                <a:gd name="T56" fmla="*/ 404 w 692"/>
                <a:gd name="T57" fmla="*/ 518 h 591"/>
                <a:gd name="T58" fmla="*/ 366 w 692"/>
                <a:gd name="T59" fmla="*/ 535 h 591"/>
                <a:gd name="T60" fmla="*/ 358 w 692"/>
                <a:gd name="T61" fmla="*/ 548 h 591"/>
                <a:gd name="T62" fmla="*/ 350 w 692"/>
                <a:gd name="T63" fmla="*/ 570 h 591"/>
                <a:gd name="T64" fmla="*/ 341 w 692"/>
                <a:gd name="T65" fmla="*/ 588 h 591"/>
                <a:gd name="T66" fmla="*/ 329 w 692"/>
                <a:gd name="T67" fmla="*/ 591 h 591"/>
                <a:gd name="T68" fmla="*/ 307 w 692"/>
                <a:gd name="T69" fmla="*/ 588 h 591"/>
                <a:gd name="T70" fmla="*/ 296 w 692"/>
                <a:gd name="T71" fmla="*/ 578 h 591"/>
                <a:gd name="T72" fmla="*/ 296 w 692"/>
                <a:gd name="T73" fmla="*/ 554 h 591"/>
                <a:gd name="T74" fmla="*/ 282 w 692"/>
                <a:gd name="T75" fmla="*/ 543 h 591"/>
                <a:gd name="T76" fmla="*/ 226 w 692"/>
                <a:gd name="T77" fmla="*/ 577 h 591"/>
                <a:gd name="T78" fmla="*/ 212 w 692"/>
                <a:gd name="T79" fmla="*/ 551 h 591"/>
                <a:gd name="T80" fmla="*/ 190 w 692"/>
                <a:gd name="T81" fmla="*/ 540 h 591"/>
                <a:gd name="T82" fmla="*/ 156 w 692"/>
                <a:gd name="T83" fmla="*/ 526 h 591"/>
                <a:gd name="T84" fmla="*/ 92 w 692"/>
                <a:gd name="T85" fmla="*/ 432 h 591"/>
                <a:gd name="T86" fmla="*/ 54 w 692"/>
                <a:gd name="T87" fmla="*/ 453 h 591"/>
                <a:gd name="T88" fmla="*/ 0 w 692"/>
                <a:gd name="T89" fmla="*/ 355 h 591"/>
                <a:gd name="T90" fmla="*/ 22 w 692"/>
                <a:gd name="T91" fmla="*/ 355 h 591"/>
                <a:gd name="T92" fmla="*/ 50 w 692"/>
                <a:gd name="T93" fmla="*/ 321 h 591"/>
                <a:gd name="T94" fmla="*/ 72 w 692"/>
                <a:gd name="T95" fmla="*/ 284 h 591"/>
                <a:gd name="T96" fmla="*/ 112 w 692"/>
                <a:gd name="T97" fmla="*/ 284 h 591"/>
                <a:gd name="T98" fmla="*/ 114 w 692"/>
                <a:gd name="T99" fmla="*/ 258 h 591"/>
                <a:gd name="T100" fmla="*/ 90 w 692"/>
                <a:gd name="T101" fmla="*/ 250 h 591"/>
                <a:gd name="T102" fmla="*/ 90 w 692"/>
                <a:gd name="T103" fmla="*/ 154 h 591"/>
                <a:gd name="T104" fmla="*/ 248 w 692"/>
                <a:gd name="T105" fmla="*/ 72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2" h="591">
                  <a:moveTo>
                    <a:pt x="248" y="72"/>
                  </a:moveTo>
                  <a:lnTo>
                    <a:pt x="314" y="48"/>
                  </a:lnTo>
                  <a:lnTo>
                    <a:pt x="451" y="38"/>
                  </a:lnTo>
                  <a:lnTo>
                    <a:pt x="586" y="0"/>
                  </a:lnTo>
                  <a:lnTo>
                    <a:pt x="692" y="39"/>
                  </a:lnTo>
                  <a:lnTo>
                    <a:pt x="671" y="60"/>
                  </a:lnTo>
                  <a:lnTo>
                    <a:pt x="680" y="99"/>
                  </a:lnTo>
                  <a:lnTo>
                    <a:pt x="682" y="131"/>
                  </a:lnTo>
                  <a:lnTo>
                    <a:pt x="667" y="160"/>
                  </a:lnTo>
                  <a:lnTo>
                    <a:pt x="670" y="187"/>
                  </a:lnTo>
                  <a:lnTo>
                    <a:pt x="652" y="212"/>
                  </a:lnTo>
                  <a:lnTo>
                    <a:pt x="635" y="214"/>
                  </a:lnTo>
                  <a:lnTo>
                    <a:pt x="617" y="233"/>
                  </a:lnTo>
                  <a:lnTo>
                    <a:pt x="595" y="212"/>
                  </a:lnTo>
                  <a:lnTo>
                    <a:pt x="563" y="210"/>
                  </a:lnTo>
                  <a:lnTo>
                    <a:pt x="541" y="223"/>
                  </a:lnTo>
                  <a:lnTo>
                    <a:pt x="506" y="256"/>
                  </a:lnTo>
                  <a:lnTo>
                    <a:pt x="484" y="279"/>
                  </a:lnTo>
                  <a:lnTo>
                    <a:pt x="529" y="346"/>
                  </a:lnTo>
                  <a:lnTo>
                    <a:pt x="529" y="380"/>
                  </a:lnTo>
                  <a:lnTo>
                    <a:pt x="513" y="390"/>
                  </a:lnTo>
                  <a:lnTo>
                    <a:pt x="480" y="427"/>
                  </a:lnTo>
                  <a:lnTo>
                    <a:pt x="464" y="458"/>
                  </a:lnTo>
                  <a:lnTo>
                    <a:pt x="445" y="441"/>
                  </a:lnTo>
                  <a:lnTo>
                    <a:pt x="426" y="434"/>
                  </a:lnTo>
                  <a:lnTo>
                    <a:pt x="418" y="443"/>
                  </a:lnTo>
                  <a:lnTo>
                    <a:pt x="419" y="486"/>
                  </a:lnTo>
                  <a:lnTo>
                    <a:pt x="413" y="513"/>
                  </a:lnTo>
                  <a:lnTo>
                    <a:pt x="404" y="518"/>
                  </a:lnTo>
                  <a:lnTo>
                    <a:pt x="366" y="535"/>
                  </a:lnTo>
                  <a:lnTo>
                    <a:pt x="358" y="548"/>
                  </a:lnTo>
                  <a:lnTo>
                    <a:pt x="350" y="570"/>
                  </a:lnTo>
                  <a:lnTo>
                    <a:pt x="341" y="588"/>
                  </a:lnTo>
                  <a:lnTo>
                    <a:pt x="329" y="591"/>
                  </a:lnTo>
                  <a:lnTo>
                    <a:pt x="307" y="588"/>
                  </a:lnTo>
                  <a:lnTo>
                    <a:pt x="296" y="578"/>
                  </a:lnTo>
                  <a:lnTo>
                    <a:pt x="296" y="554"/>
                  </a:lnTo>
                  <a:lnTo>
                    <a:pt x="282" y="543"/>
                  </a:lnTo>
                  <a:lnTo>
                    <a:pt x="226" y="577"/>
                  </a:lnTo>
                  <a:lnTo>
                    <a:pt x="212" y="551"/>
                  </a:lnTo>
                  <a:lnTo>
                    <a:pt x="190" y="540"/>
                  </a:lnTo>
                  <a:lnTo>
                    <a:pt x="156" y="526"/>
                  </a:lnTo>
                  <a:lnTo>
                    <a:pt x="92" y="432"/>
                  </a:lnTo>
                  <a:lnTo>
                    <a:pt x="54" y="453"/>
                  </a:lnTo>
                  <a:lnTo>
                    <a:pt x="0" y="355"/>
                  </a:lnTo>
                  <a:lnTo>
                    <a:pt x="22" y="355"/>
                  </a:lnTo>
                  <a:lnTo>
                    <a:pt x="50" y="321"/>
                  </a:lnTo>
                  <a:lnTo>
                    <a:pt x="72" y="284"/>
                  </a:lnTo>
                  <a:lnTo>
                    <a:pt x="112" y="284"/>
                  </a:lnTo>
                  <a:lnTo>
                    <a:pt x="114" y="258"/>
                  </a:lnTo>
                  <a:lnTo>
                    <a:pt x="90" y="250"/>
                  </a:lnTo>
                  <a:lnTo>
                    <a:pt x="90" y="154"/>
                  </a:lnTo>
                  <a:lnTo>
                    <a:pt x="248" y="72"/>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89" name="Freeform 58"/>
            <p:cNvSpPr>
              <a:spLocks/>
            </p:cNvSpPr>
            <p:nvPr/>
          </p:nvSpPr>
          <p:spPr bwMode="auto">
            <a:xfrm>
              <a:off x="5539765" y="2569585"/>
              <a:ext cx="494869" cy="559956"/>
            </a:xfrm>
            <a:custGeom>
              <a:avLst/>
              <a:gdLst>
                <a:gd name="T0" fmla="*/ 477 w 545"/>
                <a:gd name="T1" fmla="*/ 68 h 638"/>
                <a:gd name="T2" fmla="*/ 545 w 545"/>
                <a:gd name="T3" fmla="*/ 253 h 638"/>
                <a:gd name="T4" fmla="*/ 506 w 545"/>
                <a:gd name="T5" fmla="*/ 274 h 638"/>
                <a:gd name="T6" fmla="*/ 518 w 545"/>
                <a:gd name="T7" fmla="*/ 317 h 638"/>
                <a:gd name="T8" fmla="*/ 527 w 545"/>
                <a:gd name="T9" fmla="*/ 367 h 638"/>
                <a:gd name="T10" fmla="*/ 521 w 545"/>
                <a:gd name="T11" fmla="*/ 395 h 638"/>
                <a:gd name="T12" fmla="*/ 468 w 545"/>
                <a:gd name="T13" fmla="*/ 469 h 638"/>
                <a:gd name="T14" fmla="*/ 411 w 545"/>
                <a:gd name="T15" fmla="*/ 533 h 638"/>
                <a:gd name="T16" fmla="*/ 412 w 545"/>
                <a:gd name="T17" fmla="*/ 555 h 638"/>
                <a:gd name="T18" fmla="*/ 436 w 545"/>
                <a:gd name="T19" fmla="*/ 571 h 638"/>
                <a:gd name="T20" fmla="*/ 414 w 545"/>
                <a:gd name="T21" fmla="*/ 605 h 638"/>
                <a:gd name="T22" fmla="*/ 401 w 545"/>
                <a:gd name="T23" fmla="*/ 638 h 638"/>
                <a:gd name="T24" fmla="*/ 315 w 545"/>
                <a:gd name="T25" fmla="*/ 570 h 638"/>
                <a:gd name="T26" fmla="*/ 194 w 545"/>
                <a:gd name="T27" fmla="*/ 470 h 638"/>
                <a:gd name="T28" fmla="*/ 50 w 545"/>
                <a:gd name="T29" fmla="*/ 422 h 638"/>
                <a:gd name="T30" fmla="*/ 24 w 545"/>
                <a:gd name="T31" fmla="*/ 278 h 638"/>
                <a:gd name="T32" fmla="*/ 40 w 545"/>
                <a:gd name="T33" fmla="*/ 125 h 638"/>
                <a:gd name="T34" fmla="*/ 0 w 545"/>
                <a:gd name="T35" fmla="*/ 95 h 638"/>
                <a:gd name="T36" fmla="*/ 73 w 545"/>
                <a:gd name="T37" fmla="*/ 0 h 638"/>
                <a:gd name="T38" fmla="*/ 103 w 545"/>
                <a:gd name="T39" fmla="*/ 29 h 638"/>
                <a:gd name="T40" fmla="*/ 125 w 545"/>
                <a:gd name="T41" fmla="*/ 29 h 638"/>
                <a:gd name="T42" fmla="*/ 161 w 545"/>
                <a:gd name="T43" fmla="*/ 43 h 638"/>
                <a:gd name="T44" fmla="*/ 216 w 545"/>
                <a:gd name="T45" fmla="*/ 47 h 638"/>
                <a:gd name="T46" fmla="*/ 251 w 545"/>
                <a:gd name="T47" fmla="*/ 72 h 638"/>
                <a:gd name="T48" fmla="*/ 292 w 545"/>
                <a:gd name="T49" fmla="*/ 87 h 638"/>
                <a:gd name="T50" fmla="*/ 333 w 545"/>
                <a:gd name="T51" fmla="*/ 84 h 638"/>
                <a:gd name="T52" fmla="*/ 389 w 545"/>
                <a:gd name="T53" fmla="*/ 72 h 638"/>
                <a:gd name="T54" fmla="*/ 434 w 545"/>
                <a:gd name="T55" fmla="*/ 72 h 638"/>
                <a:gd name="T56" fmla="*/ 477 w 545"/>
                <a:gd name="T57" fmla="*/ 6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5" h="638">
                  <a:moveTo>
                    <a:pt x="477" y="68"/>
                  </a:moveTo>
                  <a:lnTo>
                    <a:pt x="545" y="253"/>
                  </a:lnTo>
                  <a:lnTo>
                    <a:pt x="506" y="274"/>
                  </a:lnTo>
                  <a:lnTo>
                    <a:pt x="518" y="317"/>
                  </a:lnTo>
                  <a:lnTo>
                    <a:pt x="527" y="367"/>
                  </a:lnTo>
                  <a:lnTo>
                    <a:pt x="521" y="395"/>
                  </a:lnTo>
                  <a:lnTo>
                    <a:pt x="468" y="469"/>
                  </a:lnTo>
                  <a:lnTo>
                    <a:pt x="411" y="533"/>
                  </a:lnTo>
                  <a:lnTo>
                    <a:pt x="412" y="555"/>
                  </a:lnTo>
                  <a:lnTo>
                    <a:pt x="436" y="571"/>
                  </a:lnTo>
                  <a:lnTo>
                    <a:pt x="414" y="605"/>
                  </a:lnTo>
                  <a:lnTo>
                    <a:pt x="401" y="638"/>
                  </a:lnTo>
                  <a:lnTo>
                    <a:pt x="315" y="570"/>
                  </a:lnTo>
                  <a:lnTo>
                    <a:pt x="194" y="470"/>
                  </a:lnTo>
                  <a:lnTo>
                    <a:pt x="50" y="422"/>
                  </a:lnTo>
                  <a:lnTo>
                    <a:pt x="24" y="278"/>
                  </a:lnTo>
                  <a:lnTo>
                    <a:pt x="40" y="125"/>
                  </a:lnTo>
                  <a:lnTo>
                    <a:pt x="0" y="95"/>
                  </a:lnTo>
                  <a:lnTo>
                    <a:pt x="73" y="0"/>
                  </a:lnTo>
                  <a:lnTo>
                    <a:pt x="103" y="29"/>
                  </a:lnTo>
                  <a:lnTo>
                    <a:pt x="125" y="29"/>
                  </a:lnTo>
                  <a:lnTo>
                    <a:pt x="161" y="43"/>
                  </a:lnTo>
                  <a:lnTo>
                    <a:pt x="216" y="47"/>
                  </a:lnTo>
                  <a:lnTo>
                    <a:pt x="251" y="72"/>
                  </a:lnTo>
                  <a:lnTo>
                    <a:pt x="292" y="87"/>
                  </a:lnTo>
                  <a:lnTo>
                    <a:pt x="333" y="84"/>
                  </a:lnTo>
                  <a:lnTo>
                    <a:pt x="389" y="72"/>
                  </a:lnTo>
                  <a:lnTo>
                    <a:pt x="434" y="72"/>
                  </a:lnTo>
                  <a:lnTo>
                    <a:pt x="477" y="68"/>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90" name="Freeform 59"/>
            <p:cNvSpPr>
              <a:spLocks/>
            </p:cNvSpPr>
            <p:nvPr/>
          </p:nvSpPr>
          <p:spPr bwMode="auto">
            <a:xfrm>
              <a:off x="5165401" y="2652685"/>
              <a:ext cx="768010" cy="688878"/>
            </a:xfrm>
            <a:custGeom>
              <a:avLst/>
              <a:gdLst>
                <a:gd name="T0" fmla="*/ 602 w 846"/>
                <a:gd name="T1" fmla="*/ 372 h 785"/>
                <a:gd name="T2" fmla="*/ 726 w 846"/>
                <a:gd name="T3" fmla="*/ 473 h 785"/>
                <a:gd name="T4" fmla="*/ 813 w 846"/>
                <a:gd name="T5" fmla="*/ 543 h 785"/>
                <a:gd name="T6" fmla="*/ 846 w 846"/>
                <a:gd name="T7" fmla="*/ 607 h 785"/>
                <a:gd name="T8" fmla="*/ 834 w 846"/>
                <a:gd name="T9" fmla="*/ 642 h 785"/>
                <a:gd name="T10" fmla="*/ 820 w 846"/>
                <a:gd name="T11" fmla="*/ 670 h 785"/>
                <a:gd name="T12" fmla="*/ 793 w 846"/>
                <a:gd name="T13" fmla="*/ 659 h 785"/>
                <a:gd name="T14" fmla="*/ 711 w 846"/>
                <a:gd name="T15" fmla="*/ 632 h 785"/>
                <a:gd name="T16" fmla="*/ 584 w 846"/>
                <a:gd name="T17" fmla="*/ 668 h 785"/>
                <a:gd name="T18" fmla="*/ 442 w 846"/>
                <a:gd name="T19" fmla="*/ 679 h 785"/>
                <a:gd name="T20" fmla="*/ 369 w 846"/>
                <a:gd name="T21" fmla="*/ 708 h 785"/>
                <a:gd name="T22" fmla="*/ 218 w 846"/>
                <a:gd name="T23" fmla="*/ 785 h 785"/>
                <a:gd name="T24" fmla="*/ 189 w 846"/>
                <a:gd name="T25" fmla="*/ 765 h 785"/>
                <a:gd name="T26" fmla="*/ 90 w 846"/>
                <a:gd name="T27" fmla="*/ 670 h 785"/>
                <a:gd name="T28" fmla="*/ 48 w 846"/>
                <a:gd name="T29" fmla="*/ 705 h 785"/>
                <a:gd name="T30" fmla="*/ 24 w 846"/>
                <a:gd name="T31" fmla="*/ 656 h 785"/>
                <a:gd name="T32" fmla="*/ 0 w 846"/>
                <a:gd name="T33" fmla="*/ 626 h 785"/>
                <a:gd name="T34" fmla="*/ 37 w 846"/>
                <a:gd name="T35" fmla="*/ 582 h 785"/>
                <a:gd name="T36" fmla="*/ 45 w 846"/>
                <a:gd name="T37" fmla="*/ 549 h 785"/>
                <a:gd name="T38" fmla="*/ 57 w 846"/>
                <a:gd name="T39" fmla="*/ 578 h 785"/>
                <a:gd name="T40" fmla="*/ 79 w 846"/>
                <a:gd name="T41" fmla="*/ 570 h 785"/>
                <a:gd name="T42" fmla="*/ 62 w 846"/>
                <a:gd name="T43" fmla="*/ 536 h 785"/>
                <a:gd name="T44" fmla="*/ 62 w 846"/>
                <a:gd name="T45" fmla="*/ 489 h 785"/>
                <a:gd name="T46" fmla="*/ 96 w 846"/>
                <a:gd name="T47" fmla="*/ 468 h 785"/>
                <a:gd name="T48" fmla="*/ 118 w 846"/>
                <a:gd name="T49" fmla="*/ 438 h 785"/>
                <a:gd name="T50" fmla="*/ 127 w 846"/>
                <a:gd name="T51" fmla="*/ 374 h 785"/>
                <a:gd name="T52" fmla="*/ 102 w 846"/>
                <a:gd name="T53" fmla="*/ 363 h 785"/>
                <a:gd name="T54" fmla="*/ 96 w 846"/>
                <a:gd name="T55" fmla="*/ 337 h 785"/>
                <a:gd name="T56" fmla="*/ 114 w 846"/>
                <a:gd name="T57" fmla="*/ 318 h 785"/>
                <a:gd name="T58" fmla="*/ 192 w 846"/>
                <a:gd name="T59" fmla="*/ 319 h 785"/>
                <a:gd name="T60" fmla="*/ 244 w 846"/>
                <a:gd name="T61" fmla="*/ 344 h 785"/>
                <a:gd name="T62" fmla="*/ 291 w 846"/>
                <a:gd name="T63" fmla="*/ 266 h 785"/>
                <a:gd name="T64" fmla="*/ 258 w 846"/>
                <a:gd name="T65" fmla="*/ 244 h 785"/>
                <a:gd name="T66" fmla="*/ 266 w 846"/>
                <a:gd name="T67" fmla="*/ 156 h 785"/>
                <a:gd name="T68" fmla="*/ 344 w 846"/>
                <a:gd name="T69" fmla="*/ 44 h 785"/>
                <a:gd name="T70" fmla="*/ 348 w 846"/>
                <a:gd name="T71" fmla="*/ 25 h 785"/>
                <a:gd name="T72" fmla="*/ 412 w 846"/>
                <a:gd name="T73" fmla="*/ 0 h 785"/>
                <a:gd name="T74" fmla="*/ 450 w 846"/>
                <a:gd name="T75" fmla="*/ 27 h 785"/>
                <a:gd name="T76" fmla="*/ 436 w 846"/>
                <a:gd name="T77" fmla="*/ 190 h 785"/>
                <a:gd name="T78" fmla="*/ 462 w 846"/>
                <a:gd name="T79" fmla="*/ 327 h 785"/>
                <a:gd name="T80" fmla="*/ 602 w 846"/>
                <a:gd name="T81" fmla="*/ 372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46" h="785">
                  <a:moveTo>
                    <a:pt x="602" y="372"/>
                  </a:moveTo>
                  <a:lnTo>
                    <a:pt x="726" y="473"/>
                  </a:lnTo>
                  <a:lnTo>
                    <a:pt x="813" y="543"/>
                  </a:lnTo>
                  <a:lnTo>
                    <a:pt x="846" y="607"/>
                  </a:lnTo>
                  <a:lnTo>
                    <a:pt x="834" y="642"/>
                  </a:lnTo>
                  <a:lnTo>
                    <a:pt x="820" y="670"/>
                  </a:lnTo>
                  <a:lnTo>
                    <a:pt x="793" y="659"/>
                  </a:lnTo>
                  <a:lnTo>
                    <a:pt x="711" y="632"/>
                  </a:lnTo>
                  <a:lnTo>
                    <a:pt x="584" y="668"/>
                  </a:lnTo>
                  <a:lnTo>
                    <a:pt x="442" y="679"/>
                  </a:lnTo>
                  <a:lnTo>
                    <a:pt x="369" y="708"/>
                  </a:lnTo>
                  <a:lnTo>
                    <a:pt x="218" y="785"/>
                  </a:lnTo>
                  <a:lnTo>
                    <a:pt x="189" y="765"/>
                  </a:lnTo>
                  <a:lnTo>
                    <a:pt x="90" y="670"/>
                  </a:lnTo>
                  <a:lnTo>
                    <a:pt x="48" y="705"/>
                  </a:lnTo>
                  <a:lnTo>
                    <a:pt x="24" y="656"/>
                  </a:lnTo>
                  <a:lnTo>
                    <a:pt x="0" y="626"/>
                  </a:lnTo>
                  <a:lnTo>
                    <a:pt x="37" y="582"/>
                  </a:lnTo>
                  <a:lnTo>
                    <a:pt x="45" y="549"/>
                  </a:lnTo>
                  <a:lnTo>
                    <a:pt x="57" y="578"/>
                  </a:lnTo>
                  <a:lnTo>
                    <a:pt x="79" y="570"/>
                  </a:lnTo>
                  <a:lnTo>
                    <a:pt x="62" y="536"/>
                  </a:lnTo>
                  <a:lnTo>
                    <a:pt x="62" y="489"/>
                  </a:lnTo>
                  <a:lnTo>
                    <a:pt x="96" y="468"/>
                  </a:lnTo>
                  <a:lnTo>
                    <a:pt x="118" y="438"/>
                  </a:lnTo>
                  <a:lnTo>
                    <a:pt x="127" y="374"/>
                  </a:lnTo>
                  <a:lnTo>
                    <a:pt x="102" y="363"/>
                  </a:lnTo>
                  <a:lnTo>
                    <a:pt x="96" y="337"/>
                  </a:lnTo>
                  <a:lnTo>
                    <a:pt x="114" y="318"/>
                  </a:lnTo>
                  <a:lnTo>
                    <a:pt x="192" y="319"/>
                  </a:lnTo>
                  <a:lnTo>
                    <a:pt x="244" y="344"/>
                  </a:lnTo>
                  <a:lnTo>
                    <a:pt x="291" y="266"/>
                  </a:lnTo>
                  <a:lnTo>
                    <a:pt x="258" y="244"/>
                  </a:lnTo>
                  <a:lnTo>
                    <a:pt x="266" y="156"/>
                  </a:lnTo>
                  <a:lnTo>
                    <a:pt x="344" y="44"/>
                  </a:lnTo>
                  <a:lnTo>
                    <a:pt x="348" y="25"/>
                  </a:lnTo>
                  <a:lnTo>
                    <a:pt x="412" y="0"/>
                  </a:lnTo>
                  <a:lnTo>
                    <a:pt x="450" y="27"/>
                  </a:lnTo>
                  <a:lnTo>
                    <a:pt x="436" y="190"/>
                  </a:lnTo>
                  <a:lnTo>
                    <a:pt x="462" y="327"/>
                  </a:lnTo>
                  <a:lnTo>
                    <a:pt x="602" y="372"/>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grpSp>
          <p:nvGrpSpPr>
            <p:cNvPr id="91" name="90 Grupo"/>
            <p:cNvGrpSpPr/>
            <p:nvPr/>
          </p:nvGrpSpPr>
          <p:grpSpPr>
            <a:xfrm>
              <a:off x="3503252" y="4146936"/>
              <a:ext cx="1878252" cy="1018949"/>
              <a:chOff x="778452" y="5174370"/>
              <a:chExt cx="1939396" cy="1088319"/>
            </a:xfrm>
            <a:gradFill>
              <a:gsLst>
                <a:gs pos="0">
                  <a:srgbClr val="92D050"/>
                </a:gs>
                <a:gs pos="100000">
                  <a:srgbClr val="92D050">
                    <a:lumMod val="72000"/>
                  </a:srgbClr>
                </a:gs>
              </a:gsLst>
              <a:lin ang="5400000" scaled="0"/>
            </a:gradFill>
            <a:effectLst>
              <a:outerShdw blurRad="50800" dist="25400" dir="2700000" algn="tl" rotWithShape="0">
                <a:schemeClr val="tx1">
                  <a:alpha val="40000"/>
                </a:schemeClr>
              </a:outerShdw>
            </a:effectLst>
          </p:grpSpPr>
          <p:sp>
            <p:nvSpPr>
              <p:cNvPr id="100" name="Freeform 71"/>
              <p:cNvSpPr>
                <a:spLocks/>
              </p:cNvSpPr>
              <p:nvPr/>
            </p:nvSpPr>
            <p:spPr bwMode="auto">
              <a:xfrm>
                <a:off x="778452" y="5364328"/>
                <a:ext cx="491070" cy="554113"/>
              </a:xfrm>
              <a:custGeom>
                <a:avLst/>
                <a:gdLst>
                  <a:gd name="T0" fmla="*/ 187 w 524"/>
                  <a:gd name="T1" fmla="*/ 10 h 591"/>
                  <a:gd name="T2" fmla="*/ 216 w 524"/>
                  <a:gd name="T3" fmla="*/ 2 h 591"/>
                  <a:gd name="T4" fmla="*/ 235 w 524"/>
                  <a:gd name="T5" fmla="*/ 27 h 591"/>
                  <a:gd name="T6" fmla="*/ 285 w 524"/>
                  <a:gd name="T7" fmla="*/ 0 h 591"/>
                  <a:gd name="T8" fmla="*/ 321 w 524"/>
                  <a:gd name="T9" fmla="*/ 56 h 591"/>
                  <a:gd name="T10" fmla="*/ 424 w 524"/>
                  <a:gd name="T11" fmla="*/ 93 h 591"/>
                  <a:gd name="T12" fmla="*/ 524 w 524"/>
                  <a:gd name="T13" fmla="*/ 140 h 591"/>
                  <a:gd name="T14" fmla="*/ 513 w 524"/>
                  <a:gd name="T15" fmla="*/ 176 h 591"/>
                  <a:gd name="T16" fmla="*/ 462 w 524"/>
                  <a:gd name="T17" fmla="*/ 174 h 591"/>
                  <a:gd name="T18" fmla="*/ 449 w 524"/>
                  <a:gd name="T19" fmla="*/ 211 h 591"/>
                  <a:gd name="T20" fmla="*/ 495 w 524"/>
                  <a:gd name="T21" fmla="*/ 260 h 591"/>
                  <a:gd name="T22" fmla="*/ 488 w 524"/>
                  <a:gd name="T23" fmla="*/ 406 h 591"/>
                  <a:gd name="T24" fmla="*/ 433 w 524"/>
                  <a:gd name="T25" fmla="*/ 490 h 591"/>
                  <a:gd name="T26" fmla="*/ 405 w 524"/>
                  <a:gd name="T27" fmla="*/ 560 h 591"/>
                  <a:gd name="T28" fmla="*/ 398 w 524"/>
                  <a:gd name="T29" fmla="*/ 591 h 591"/>
                  <a:gd name="T30" fmla="*/ 373 w 524"/>
                  <a:gd name="T31" fmla="*/ 540 h 591"/>
                  <a:gd name="T32" fmla="*/ 348 w 524"/>
                  <a:gd name="T33" fmla="*/ 520 h 591"/>
                  <a:gd name="T34" fmla="*/ 318 w 524"/>
                  <a:gd name="T35" fmla="*/ 503 h 591"/>
                  <a:gd name="T36" fmla="*/ 252 w 524"/>
                  <a:gd name="T37" fmla="*/ 463 h 591"/>
                  <a:gd name="T38" fmla="*/ 210 w 524"/>
                  <a:gd name="T39" fmla="*/ 435 h 591"/>
                  <a:gd name="T40" fmla="*/ 188 w 524"/>
                  <a:gd name="T41" fmla="*/ 438 h 591"/>
                  <a:gd name="T42" fmla="*/ 147 w 524"/>
                  <a:gd name="T43" fmla="*/ 406 h 591"/>
                  <a:gd name="T44" fmla="*/ 47 w 524"/>
                  <a:gd name="T45" fmla="*/ 406 h 591"/>
                  <a:gd name="T46" fmla="*/ 35 w 524"/>
                  <a:gd name="T47" fmla="*/ 419 h 591"/>
                  <a:gd name="T48" fmla="*/ 25 w 524"/>
                  <a:gd name="T49" fmla="*/ 394 h 591"/>
                  <a:gd name="T50" fmla="*/ 29 w 524"/>
                  <a:gd name="T51" fmla="*/ 352 h 591"/>
                  <a:gd name="T52" fmla="*/ 29 w 524"/>
                  <a:gd name="T53" fmla="*/ 306 h 591"/>
                  <a:gd name="T54" fmla="*/ 13 w 524"/>
                  <a:gd name="T55" fmla="*/ 263 h 591"/>
                  <a:gd name="T56" fmla="*/ 0 w 524"/>
                  <a:gd name="T57" fmla="*/ 241 h 591"/>
                  <a:gd name="T58" fmla="*/ 50 w 524"/>
                  <a:gd name="T59" fmla="*/ 197 h 591"/>
                  <a:gd name="T60" fmla="*/ 116 w 524"/>
                  <a:gd name="T61" fmla="*/ 115 h 591"/>
                  <a:gd name="T62" fmla="*/ 122 w 524"/>
                  <a:gd name="T63" fmla="*/ 86 h 591"/>
                  <a:gd name="T64" fmla="*/ 163 w 524"/>
                  <a:gd name="T65" fmla="*/ 45 h 591"/>
                  <a:gd name="T66" fmla="*/ 192 w 524"/>
                  <a:gd name="T67" fmla="*/ 45 h 591"/>
                  <a:gd name="T68" fmla="*/ 187 w 524"/>
                  <a:gd name="T69" fmla="*/ 1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24" h="591">
                    <a:moveTo>
                      <a:pt x="187" y="10"/>
                    </a:moveTo>
                    <a:lnTo>
                      <a:pt x="216" y="2"/>
                    </a:lnTo>
                    <a:lnTo>
                      <a:pt x="235" y="27"/>
                    </a:lnTo>
                    <a:lnTo>
                      <a:pt x="285" y="0"/>
                    </a:lnTo>
                    <a:lnTo>
                      <a:pt x="321" y="56"/>
                    </a:lnTo>
                    <a:lnTo>
                      <a:pt x="424" y="93"/>
                    </a:lnTo>
                    <a:lnTo>
                      <a:pt x="524" y="140"/>
                    </a:lnTo>
                    <a:lnTo>
                      <a:pt x="513" y="176"/>
                    </a:lnTo>
                    <a:lnTo>
                      <a:pt x="462" y="174"/>
                    </a:lnTo>
                    <a:lnTo>
                      <a:pt x="449" y="211"/>
                    </a:lnTo>
                    <a:lnTo>
                      <a:pt x="495" y="260"/>
                    </a:lnTo>
                    <a:lnTo>
                      <a:pt x="488" y="406"/>
                    </a:lnTo>
                    <a:lnTo>
                      <a:pt x="433" y="490"/>
                    </a:lnTo>
                    <a:lnTo>
                      <a:pt x="405" y="560"/>
                    </a:lnTo>
                    <a:lnTo>
                      <a:pt x="398" y="591"/>
                    </a:lnTo>
                    <a:lnTo>
                      <a:pt x="373" y="540"/>
                    </a:lnTo>
                    <a:lnTo>
                      <a:pt x="348" y="520"/>
                    </a:lnTo>
                    <a:lnTo>
                      <a:pt x="318" y="503"/>
                    </a:lnTo>
                    <a:lnTo>
                      <a:pt x="252" y="463"/>
                    </a:lnTo>
                    <a:lnTo>
                      <a:pt x="210" y="435"/>
                    </a:lnTo>
                    <a:lnTo>
                      <a:pt x="188" y="438"/>
                    </a:lnTo>
                    <a:lnTo>
                      <a:pt x="147" y="406"/>
                    </a:lnTo>
                    <a:lnTo>
                      <a:pt x="47" y="406"/>
                    </a:lnTo>
                    <a:lnTo>
                      <a:pt x="35" y="419"/>
                    </a:lnTo>
                    <a:lnTo>
                      <a:pt x="25" y="394"/>
                    </a:lnTo>
                    <a:lnTo>
                      <a:pt x="29" y="352"/>
                    </a:lnTo>
                    <a:lnTo>
                      <a:pt x="29" y="306"/>
                    </a:lnTo>
                    <a:lnTo>
                      <a:pt x="13" y="263"/>
                    </a:lnTo>
                    <a:lnTo>
                      <a:pt x="0" y="241"/>
                    </a:lnTo>
                    <a:lnTo>
                      <a:pt x="50" y="197"/>
                    </a:lnTo>
                    <a:lnTo>
                      <a:pt x="116" y="115"/>
                    </a:lnTo>
                    <a:lnTo>
                      <a:pt x="122" y="86"/>
                    </a:lnTo>
                    <a:lnTo>
                      <a:pt x="163" y="45"/>
                    </a:lnTo>
                    <a:lnTo>
                      <a:pt x="192" y="45"/>
                    </a:lnTo>
                    <a:lnTo>
                      <a:pt x="187" y="10"/>
                    </a:lnTo>
                    <a:close/>
                  </a:path>
                </a:pathLst>
              </a:custGeom>
              <a:grpFill/>
              <a:ln w="12700">
                <a:solidFill>
                  <a:srgbClr val="92D050"/>
                </a:solidFill>
                <a:headEnd/>
                <a:tailEnd/>
              </a:ln>
              <a:effectLst/>
            </p:spPr>
            <p:style>
              <a:lnRef idx="1">
                <a:schemeClr val="accent3"/>
              </a:lnRef>
              <a:fillRef idx="3">
                <a:schemeClr val="accent3"/>
              </a:fillRef>
              <a:effectRef idx="2">
                <a:schemeClr val="accent3"/>
              </a:effectRef>
              <a:fontRef idx="minor">
                <a:schemeClr val="lt1"/>
              </a:fontRef>
            </p:style>
            <p:txBody>
              <a:bodyPr/>
              <a:lstStyle/>
              <a:p>
                <a:endParaRPr lang="es-ES"/>
              </a:p>
            </p:txBody>
          </p:sp>
          <p:sp>
            <p:nvSpPr>
              <p:cNvPr id="101" name="Freeform 72"/>
              <p:cNvSpPr>
                <a:spLocks/>
              </p:cNvSpPr>
              <p:nvPr/>
            </p:nvSpPr>
            <p:spPr bwMode="auto">
              <a:xfrm>
                <a:off x="1140948" y="5871160"/>
                <a:ext cx="433833" cy="391529"/>
              </a:xfrm>
              <a:custGeom>
                <a:avLst/>
                <a:gdLst>
                  <a:gd name="T0" fmla="*/ 222 w 463"/>
                  <a:gd name="T1" fmla="*/ 14 h 417"/>
                  <a:gd name="T2" fmla="*/ 344 w 463"/>
                  <a:gd name="T3" fmla="*/ 0 h 417"/>
                  <a:gd name="T4" fmla="*/ 448 w 463"/>
                  <a:gd name="T5" fmla="*/ 8 h 417"/>
                  <a:gd name="T6" fmla="*/ 463 w 463"/>
                  <a:gd name="T7" fmla="*/ 41 h 417"/>
                  <a:gd name="T8" fmla="*/ 449 w 463"/>
                  <a:gd name="T9" fmla="*/ 152 h 417"/>
                  <a:gd name="T10" fmla="*/ 341 w 463"/>
                  <a:gd name="T11" fmla="*/ 229 h 417"/>
                  <a:gd name="T12" fmla="*/ 336 w 463"/>
                  <a:gd name="T13" fmla="*/ 253 h 417"/>
                  <a:gd name="T14" fmla="*/ 389 w 463"/>
                  <a:gd name="T15" fmla="*/ 250 h 417"/>
                  <a:gd name="T16" fmla="*/ 402 w 463"/>
                  <a:gd name="T17" fmla="*/ 313 h 417"/>
                  <a:gd name="T18" fmla="*/ 391 w 463"/>
                  <a:gd name="T19" fmla="*/ 352 h 417"/>
                  <a:gd name="T20" fmla="*/ 366 w 463"/>
                  <a:gd name="T21" fmla="*/ 388 h 417"/>
                  <a:gd name="T22" fmla="*/ 361 w 463"/>
                  <a:gd name="T23" fmla="*/ 361 h 417"/>
                  <a:gd name="T24" fmla="*/ 351 w 463"/>
                  <a:gd name="T25" fmla="*/ 361 h 417"/>
                  <a:gd name="T26" fmla="*/ 339 w 463"/>
                  <a:gd name="T27" fmla="*/ 374 h 417"/>
                  <a:gd name="T28" fmla="*/ 339 w 463"/>
                  <a:gd name="T29" fmla="*/ 392 h 417"/>
                  <a:gd name="T30" fmla="*/ 267 w 463"/>
                  <a:gd name="T31" fmla="*/ 417 h 417"/>
                  <a:gd name="T32" fmla="*/ 248 w 463"/>
                  <a:gd name="T33" fmla="*/ 396 h 417"/>
                  <a:gd name="T34" fmla="*/ 91 w 463"/>
                  <a:gd name="T35" fmla="*/ 308 h 417"/>
                  <a:gd name="T36" fmla="*/ 87 w 463"/>
                  <a:gd name="T37" fmla="*/ 273 h 417"/>
                  <a:gd name="T38" fmla="*/ 52 w 463"/>
                  <a:gd name="T39" fmla="*/ 231 h 417"/>
                  <a:gd name="T40" fmla="*/ 56 w 463"/>
                  <a:gd name="T41" fmla="*/ 207 h 417"/>
                  <a:gd name="T42" fmla="*/ 83 w 463"/>
                  <a:gd name="T43" fmla="*/ 219 h 417"/>
                  <a:gd name="T44" fmla="*/ 94 w 463"/>
                  <a:gd name="T45" fmla="*/ 207 h 417"/>
                  <a:gd name="T46" fmla="*/ 87 w 463"/>
                  <a:gd name="T47" fmla="*/ 185 h 417"/>
                  <a:gd name="T48" fmla="*/ 74 w 463"/>
                  <a:gd name="T49" fmla="*/ 160 h 417"/>
                  <a:gd name="T50" fmla="*/ 52 w 463"/>
                  <a:gd name="T51" fmla="*/ 148 h 417"/>
                  <a:gd name="T52" fmla="*/ 40 w 463"/>
                  <a:gd name="T53" fmla="*/ 157 h 417"/>
                  <a:gd name="T54" fmla="*/ 0 w 463"/>
                  <a:gd name="T55" fmla="*/ 100 h 417"/>
                  <a:gd name="T56" fmla="*/ 15 w 463"/>
                  <a:gd name="T57" fmla="*/ 82 h 417"/>
                  <a:gd name="T58" fmla="*/ 11 w 463"/>
                  <a:gd name="T59" fmla="*/ 50 h 417"/>
                  <a:gd name="T60" fmla="*/ 19 w 463"/>
                  <a:gd name="T61" fmla="*/ 17 h 417"/>
                  <a:gd name="T62" fmla="*/ 158 w 463"/>
                  <a:gd name="T63" fmla="*/ 8 h 417"/>
                  <a:gd name="T64" fmla="*/ 222 w 463"/>
                  <a:gd name="T65" fmla="*/ 14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3" h="417">
                    <a:moveTo>
                      <a:pt x="222" y="14"/>
                    </a:moveTo>
                    <a:lnTo>
                      <a:pt x="344" y="0"/>
                    </a:lnTo>
                    <a:lnTo>
                      <a:pt x="448" y="8"/>
                    </a:lnTo>
                    <a:lnTo>
                      <a:pt x="463" y="41"/>
                    </a:lnTo>
                    <a:lnTo>
                      <a:pt x="449" y="152"/>
                    </a:lnTo>
                    <a:lnTo>
                      <a:pt x="341" y="229"/>
                    </a:lnTo>
                    <a:lnTo>
                      <a:pt x="336" y="253"/>
                    </a:lnTo>
                    <a:lnTo>
                      <a:pt x="389" y="250"/>
                    </a:lnTo>
                    <a:lnTo>
                      <a:pt x="402" y="313"/>
                    </a:lnTo>
                    <a:lnTo>
                      <a:pt x="391" y="352"/>
                    </a:lnTo>
                    <a:lnTo>
                      <a:pt x="366" y="388"/>
                    </a:lnTo>
                    <a:lnTo>
                      <a:pt x="361" y="361"/>
                    </a:lnTo>
                    <a:lnTo>
                      <a:pt x="351" y="361"/>
                    </a:lnTo>
                    <a:lnTo>
                      <a:pt x="339" y="374"/>
                    </a:lnTo>
                    <a:lnTo>
                      <a:pt x="339" y="392"/>
                    </a:lnTo>
                    <a:lnTo>
                      <a:pt x="267" y="417"/>
                    </a:lnTo>
                    <a:lnTo>
                      <a:pt x="248" y="396"/>
                    </a:lnTo>
                    <a:lnTo>
                      <a:pt x="91" y="308"/>
                    </a:lnTo>
                    <a:lnTo>
                      <a:pt x="87" y="273"/>
                    </a:lnTo>
                    <a:lnTo>
                      <a:pt x="52" y="231"/>
                    </a:lnTo>
                    <a:lnTo>
                      <a:pt x="56" y="207"/>
                    </a:lnTo>
                    <a:lnTo>
                      <a:pt x="83" y="219"/>
                    </a:lnTo>
                    <a:lnTo>
                      <a:pt x="94" y="207"/>
                    </a:lnTo>
                    <a:lnTo>
                      <a:pt x="87" y="185"/>
                    </a:lnTo>
                    <a:lnTo>
                      <a:pt x="74" y="160"/>
                    </a:lnTo>
                    <a:lnTo>
                      <a:pt x="52" y="148"/>
                    </a:lnTo>
                    <a:lnTo>
                      <a:pt x="40" y="157"/>
                    </a:lnTo>
                    <a:lnTo>
                      <a:pt x="0" y="100"/>
                    </a:lnTo>
                    <a:lnTo>
                      <a:pt x="15" y="82"/>
                    </a:lnTo>
                    <a:lnTo>
                      <a:pt x="11" y="50"/>
                    </a:lnTo>
                    <a:lnTo>
                      <a:pt x="19" y="17"/>
                    </a:lnTo>
                    <a:lnTo>
                      <a:pt x="158" y="8"/>
                    </a:lnTo>
                    <a:lnTo>
                      <a:pt x="222" y="14"/>
                    </a:lnTo>
                    <a:close/>
                  </a:path>
                </a:pathLst>
              </a:custGeom>
              <a:grpFill/>
              <a:ln w="12700">
                <a:solidFill>
                  <a:srgbClr val="92D050"/>
                </a:solidFill>
                <a:headEnd/>
                <a:tailEnd/>
              </a:ln>
              <a:effectLst/>
            </p:spPr>
            <p:style>
              <a:lnRef idx="1">
                <a:schemeClr val="accent3"/>
              </a:lnRef>
              <a:fillRef idx="3">
                <a:schemeClr val="accent3"/>
              </a:fillRef>
              <a:effectRef idx="2">
                <a:schemeClr val="accent3"/>
              </a:effectRef>
              <a:fontRef idx="minor">
                <a:schemeClr val="lt1"/>
              </a:fontRef>
            </p:style>
            <p:txBody>
              <a:bodyPr/>
              <a:lstStyle/>
              <a:p>
                <a:endParaRPr lang="es-ES"/>
              </a:p>
            </p:txBody>
          </p:sp>
          <p:sp>
            <p:nvSpPr>
              <p:cNvPr id="102" name="Freeform 73"/>
              <p:cNvSpPr>
                <a:spLocks/>
              </p:cNvSpPr>
              <p:nvPr/>
            </p:nvSpPr>
            <p:spPr bwMode="auto">
              <a:xfrm>
                <a:off x="1157538" y="5373453"/>
                <a:ext cx="564067" cy="540841"/>
              </a:xfrm>
              <a:custGeom>
                <a:avLst/>
                <a:gdLst>
                  <a:gd name="T0" fmla="*/ 90 w 601"/>
                  <a:gd name="T1" fmla="*/ 255 h 577"/>
                  <a:gd name="T2" fmla="*/ 44 w 601"/>
                  <a:gd name="T3" fmla="*/ 205 h 577"/>
                  <a:gd name="T4" fmla="*/ 57 w 601"/>
                  <a:gd name="T5" fmla="*/ 165 h 577"/>
                  <a:gd name="T6" fmla="*/ 109 w 601"/>
                  <a:gd name="T7" fmla="*/ 165 h 577"/>
                  <a:gd name="T8" fmla="*/ 119 w 601"/>
                  <a:gd name="T9" fmla="*/ 131 h 577"/>
                  <a:gd name="T10" fmla="*/ 142 w 601"/>
                  <a:gd name="T11" fmla="*/ 125 h 577"/>
                  <a:gd name="T12" fmla="*/ 151 w 601"/>
                  <a:gd name="T13" fmla="*/ 102 h 577"/>
                  <a:gd name="T14" fmla="*/ 182 w 601"/>
                  <a:gd name="T15" fmla="*/ 112 h 577"/>
                  <a:gd name="T16" fmla="*/ 195 w 601"/>
                  <a:gd name="T17" fmla="*/ 90 h 577"/>
                  <a:gd name="T18" fmla="*/ 185 w 601"/>
                  <a:gd name="T19" fmla="*/ 57 h 577"/>
                  <a:gd name="T20" fmla="*/ 232 w 601"/>
                  <a:gd name="T21" fmla="*/ 3 h 577"/>
                  <a:gd name="T22" fmla="*/ 252 w 601"/>
                  <a:gd name="T23" fmla="*/ 0 h 577"/>
                  <a:gd name="T24" fmla="*/ 293 w 601"/>
                  <a:gd name="T25" fmla="*/ 36 h 577"/>
                  <a:gd name="T26" fmla="*/ 364 w 601"/>
                  <a:gd name="T27" fmla="*/ 79 h 577"/>
                  <a:gd name="T28" fmla="*/ 383 w 601"/>
                  <a:gd name="T29" fmla="*/ 132 h 577"/>
                  <a:gd name="T30" fmla="*/ 407 w 601"/>
                  <a:gd name="T31" fmla="*/ 245 h 577"/>
                  <a:gd name="T32" fmla="*/ 469 w 601"/>
                  <a:gd name="T33" fmla="*/ 242 h 577"/>
                  <a:gd name="T34" fmla="*/ 548 w 601"/>
                  <a:gd name="T35" fmla="*/ 276 h 577"/>
                  <a:gd name="T36" fmla="*/ 575 w 601"/>
                  <a:gd name="T37" fmla="*/ 317 h 577"/>
                  <a:gd name="T38" fmla="*/ 594 w 601"/>
                  <a:gd name="T39" fmla="*/ 422 h 577"/>
                  <a:gd name="T40" fmla="*/ 601 w 601"/>
                  <a:gd name="T41" fmla="*/ 465 h 577"/>
                  <a:gd name="T42" fmla="*/ 565 w 601"/>
                  <a:gd name="T43" fmla="*/ 506 h 577"/>
                  <a:gd name="T44" fmla="*/ 498 w 601"/>
                  <a:gd name="T45" fmla="*/ 537 h 577"/>
                  <a:gd name="T46" fmla="*/ 445 w 601"/>
                  <a:gd name="T47" fmla="*/ 577 h 577"/>
                  <a:gd name="T48" fmla="*/ 430 w 601"/>
                  <a:gd name="T49" fmla="*/ 540 h 577"/>
                  <a:gd name="T50" fmla="*/ 329 w 601"/>
                  <a:gd name="T51" fmla="*/ 531 h 577"/>
                  <a:gd name="T52" fmla="*/ 203 w 601"/>
                  <a:gd name="T53" fmla="*/ 546 h 577"/>
                  <a:gd name="T54" fmla="*/ 139 w 601"/>
                  <a:gd name="T55" fmla="*/ 540 h 577"/>
                  <a:gd name="T56" fmla="*/ 0 w 601"/>
                  <a:gd name="T57" fmla="*/ 549 h 577"/>
                  <a:gd name="T58" fmla="*/ 29 w 601"/>
                  <a:gd name="T59" fmla="*/ 477 h 577"/>
                  <a:gd name="T60" fmla="*/ 83 w 601"/>
                  <a:gd name="T61" fmla="*/ 398 h 577"/>
                  <a:gd name="T62" fmla="*/ 90 w 601"/>
                  <a:gd name="T63" fmla="*/ 255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1" h="577">
                    <a:moveTo>
                      <a:pt x="90" y="255"/>
                    </a:moveTo>
                    <a:lnTo>
                      <a:pt x="44" y="205"/>
                    </a:lnTo>
                    <a:lnTo>
                      <a:pt x="57" y="165"/>
                    </a:lnTo>
                    <a:lnTo>
                      <a:pt x="109" y="165"/>
                    </a:lnTo>
                    <a:lnTo>
                      <a:pt x="119" y="131"/>
                    </a:lnTo>
                    <a:lnTo>
                      <a:pt x="142" y="125"/>
                    </a:lnTo>
                    <a:lnTo>
                      <a:pt x="151" y="102"/>
                    </a:lnTo>
                    <a:lnTo>
                      <a:pt x="182" y="112"/>
                    </a:lnTo>
                    <a:lnTo>
                      <a:pt x="195" y="90"/>
                    </a:lnTo>
                    <a:lnTo>
                      <a:pt x="185" y="57"/>
                    </a:lnTo>
                    <a:lnTo>
                      <a:pt x="232" y="3"/>
                    </a:lnTo>
                    <a:lnTo>
                      <a:pt x="252" y="0"/>
                    </a:lnTo>
                    <a:lnTo>
                      <a:pt x="293" y="36"/>
                    </a:lnTo>
                    <a:lnTo>
                      <a:pt x="364" y="79"/>
                    </a:lnTo>
                    <a:lnTo>
                      <a:pt x="383" y="132"/>
                    </a:lnTo>
                    <a:lnTo>
                      <a:pt x="407" y="245"/>
                    </a:lnTo>
                    <a:lnTo>
                      <a:pt x="469" y="242"/>
                    </a:lnTo>
                    <a:lnTo>
                      <a:pt x="548" y="276"/>
                    </a:lnTo>
                    <a:lnTo>
                      <a:pt x="575" y="317"/>
                    </a:lnTo>
                    <a:lnTo>
                      <a:pt x="594" y="422"/>
                    </a:lnTo>
                    <a:lnTo>
                      <a:pt x="601" y="465"/>
                    </a:lnTo>
                    <a:lnTo>
                      <a:pt x="565" y="506"/>
                    </a:lnTo>
                    <a:lnTo>
                      <a:pt x="498" y="537"/>
                    </a:lnTo>
                    <a:lnTo>
                      <a:pt x="445" y="577"/>
                    </a:lnTo>
                    <a:lnTo>
                      <a:pt x="430" y="540"/>
                    </a:lnTo>
                    <a:lnTo>
                      <a:pt x="329" y="531"/>
                    </a:lnTo>
                    <a:lnTo>
                      <a:pt x="203" y="546"/>
                    </a:lnTo>
                    <a:lnTo>
                      <a:pt x="139" y="540"/>
                    </a:lnTo>
                    <a:lnTo>
                      <a:pt x="0" y="549"/>
                    </a:lnTo>
                    <a:lnTo>
                      <a:pt x="29" y="477"/>
                    </a:lnTo>
                    <a:lnTo>
                      <a:pt x="83" y="398"/>
                    </a:lnTo>
                    <a:lnTo>
                      <a:pt x="90" y="255"/>
                    </a:lnTo>
                    <a:close/>
                  </a:path>
                </a:pathLst>
              </a:custGeom>
              <a:grpFill/>
              <a:ln w="12700">
                <a:solidFill>
                  <a:srgbClr val="92D050"/>
                </a:solidFill>
                <a:headEnd/>
                <a:tailEnd/>
              </a:ln>
              <a:effectLst/>
            </p:spPr>
            <p:style>
              <a:lnRef idx="1">
                <a:schemeClr val="accent3"/>
              </a:lnRef>
              <a:fillRef idx="3">
                <a:schemeClr val="accent3"/>
              </a:fillRef>
              <a:effectRef idx="2">
                <a:schemeClr val="accent3"/>
              </a:effectRef>
              <a:fontRef idx="minor">
                <a:schemeClr val="lt1"/>
              </a:fontRef>
            </p:style>
            <p:txBody>
              <a:bodyPr/>
              <a:lstStyle/>
              <a:p>
                <a:endParaRPr lang="es-ES"/>
              </a:p>
            </p:txBody>
          </p:sp>
          <p:sp>
            <p:nvSpPr>
              <p:cNvPr id="103" name="Freeform 74"/>
              <p:cNvSpPr>
                <a:spLocks/>
              </p:cNvSpPr>
              <p:nvPr/>
            </p:nvSpPr>
            <p:spPr bwMode="auto">
              <a:xfrm>
                <a:off x="1456162" y="5769129"/>
                <a:ext cx="582316" cy="396506"/>
              </a:xfrm>
              <a:custGeom>
                <a:avLst/>
                <a:gdLst>
                  <a:gd name="T0" fmla="*/ 485 w 621"/>
                  <a:gd name="T1" fmla="*/ 148 h 423"/>
                  <a:gd name="T2" fmla="*/ 621 w 621"/>
                  <a:gd name="T3" fmla="*/ 241 h 423"/>
                  <a:gd name="T4" fmla="*/ 558 w 621"/>
                  <a:gd name="T5" fmla="*/ 241 h 423"/>
                  <a:gd name="T6" fmla="*/ 520 w 621"/>
                  <a:gd name="T7" fmla="*/ 249 h 423"/>
                  <a:gd name="T8" fmla="*/ 486 w 621"/>
                  <a:gd name="T9" fmla="*/ 241 h 423"/>
                  <a:gd name="T10" fmla="*/ 389 w 621"/>
                  <a:gd name="T11" fmla="*/ 241 h 423"/>
                  <a:gd name="T12" fmla="*/ 382 w 621"/>
                  <a:gd name="T13" fmla="*/ 245 h 423"/>
                  <a:gd name="T14" fmla="*/ 306 w 621"/>
                  <a:gd name="T15" fmla="*/ 321 h 423"/>
                  <a:gd name="T16" fmla="*/ 254 w 621"/>
                  <a:gd name="T17" fmla="*/ 351 h 423"/>
                  <a:gd name="T18" fmla="*/ 222 w 621"/>
                  <a:gd name="T19" fmla="*/ 346 h 423"/>
                  <a:gd name="T20" fmla="*/ 193 w 621"/>
                  <a:gd name="T21" fmla="*/ 351 h 423"/>
                  <a:gd name="T22" fmla="*/ 150 w 621"/>
                  <a:gd name="T23" fmla="*/ 354 h 423"/>
                  <a:gd name="T24" fmla="*/ 125 w 621"/>
                  <a:gd name="T25" fmla="*/ 363 h 423"/>
                  <a:gd name="T26" fmla="*/ 84 w 621"/>
                  <a:gd name="T27" fmla="*/ 401 h 423"/>
                  <a:gd name="T28" fmla="*/ 66 w 621"/>
                  <a:gd name="T29" fmla="*/ 423 h 423"/>
                  <a:gd name="T30" fmla="*/ 53 w 621"/>
                  <a:gd name="T31" fmla="*/ 360 h 423"/>
                  <a:gd name="T32" fmla="*/ 0 w 621"/>
                  <a:gd name="T33" fmla="*/ 364 h 423"/>
                  <a:gd name="T34" fmla="*/ 4 w 621"/>
                  <a:gd name="T35" fmla="*/ 340 h 423"/>
                  <a:gd name="T36" fmla="*/ 113 w 621"/>
                  <a:gd name="T37" fmla="*/ 261 h 423"/>
                  <a:gd name="T38" fmla="*/ 127 w 621"/>
                  <a:gd name="T39" fmla="*/ 155 h 423"/>
                  <a:gd name="T40" fmla="*/ 178 w 621"/>
                  <a:gd name="T41" fmla="*/ 117 h 423"/>
                  <a:gd name="T42" fmla="*/ 247 w 621"/>
                  <a:gd name="T43" fmla="*/ 83 h 423"/>
                  <a:gd name="T44" fmla="*/ 283 w 621"/>
                  <a:gd name="T45" fmla="*/ 45 h 423"/>
                  <a:gd name="T46" fmla="*/ 277 w 621"/>
                  <a:gd name="T47" fmla="*/ 0 h 423"/>
                  <a:gd name="T48" fmla="*/ 376 w 621"/>
                  <a:gd name="T49" fmla="*/ 20 h 423"/>
                  <a:gd name="T50" fmla="*/ 456 w 621"/>
                  <a:gd name="T51" fmla="*/ 43 h 423"/>
                  <a:gd name="T52" fmla="*/ 456 w 621"/>
                  <a:gd name="T53" fmla="*/ 91 h 423"/>
                  <a:gd name="T54" fmla="*/ 485 w 621"/>
                  <a:gd name="T55" fmla="*/ 148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21" h="423">
                    <a:moveTo>
                      <a:pt x="485" y="148"/>
                    </a:moveTo>
                    <a:lnTo>
                      <a:pt x="621" y="241"/>
                    </a:lnTo>
                    <a:lnTo>
                      <a:pt x="558" y="241"/>
                    </a:lnTo>
                    <a:lnTo>
                      <a:pt x="520" y="249"/>
                    </a:lnTo>
                    <a:lnTo>
                      <a:pt x="486" y="241"/>
                    </a:lnTo>
                    <a:lnTo>
                      <a:pt x="389" y="241"/>
                    </a:lnTo>
                    <a:lnTo>
                      <a:pt x="382" y="245"/>
                    </a:lnTo>
                    <a:lnTo>
                      <a:pt x="306" y="321"/>
                    </a:lnTo>
                    <a:lnTo>
                      <a:pt x="254" y="351"/>
                    </a:lnTo>
                    <a:lnTo>
                      <a:pt x="222" y="346"/>
                    </a:lnTo>
                    <a:lnTo>
                      <a:pt x="193" y="351"/>
                    </a:lnTo>
                    <a:lnTo>
                      <a:pt x="150" y="354"/>
                    </a:lnTo>
                    <a:lnTo>
                      <a:pt x="125" y="363"/>
                    </a:lnTo>
                    <a:lnTo>
                      <a:pt x="84" y="401"/>
                    </a:lnTo>
                    <a:lnTo>
                      <a:pt x="66" y="423"/>
                    </a:lnTo>
                    <a:lnTo>
                      <a:pt x="53" y="360"/>
                    </a:lnTo>
                    <a:lnTo>
                      <a:pt x="0" y="364"/>
                    </a:lnTo>
                    <a:lnTo>
                      <a:pt x="4" y="340"/>
                    </a:lnTo>
                    <a:lnTo>
                      <a:pt x="113" y="261"/>
                    </a:lnTo>
                    <a:lnTo>
                      <a:pt x="127" y="155"/>
                    </a:lnTo>
                    <a:lnTo>
                      <a:pt x="178" y="117"/>
                    </a:lnTo>
                    <a:lnTo>
                      <a:pt x="247" y="83"/>
                    </a:lnTo>
                    <a:lnTo>
                      <a:pt x="283" y="45"/>
                    </a:lnTo>
                    <a:lnTo>
                      <a:pt x="277" y="0"/>
                    </a:lnTo>
                    <a:lnTo>
                      <a:pt x="376" y="20"/>
                    </a:lnTo>
                    <a:lnTo>
                      <a:pt x="456" y="43"/>
                    </a:lnTo>
                    <a:lnTo>
                      <a:pt x="456" y="91"/>
                    </a:lnTo>
                    <a:lnTo>
                      <a:pt x="485" y="148"/>
                    </a:lnTo>
                    <a:close/>
                  </a:path>
                </a:pathLst>
              </a:custGeom>
              <a:grpFill/>
              <a:ln w="12700">
                <a:solidFill>
                  <a:srgbClr val="92D050"/>
                </a:solidFill>
                <a:headEnd/>
                <a:tailEnd/>
              </a:ln>
              <a:effectLst/>
            </p:spPr>
            <p:style>
              <a:lnRef idx="1">
                <a:schemeClr val="accent3"/>
              </a:lnRef>
              <a:fillRef idx="3">
                <a:schemeClr val="accent3"/>
              </a:fillRef>
              <a:effectRef idx="2">
                <a:schemeClr val="accent3"/>
              </a:effectRef>
              <a:fontRef idx="minor">
                <a:schemeClr val="lt1"/>
              </a:fontRef>
            </p:style>
            <p:txBody>
              <a:bodyPr/>
              <a:lstStyle/>
              <a:p>
                <a:endParaRPr lang="es-ES"/>
              </a:p>
            </p:txBody>
          </p:sp>
          <p:sp>
            <p:nvSpPr>
              <p:cNvPr id="104" name="Freeform 75"/>
              <p:cNvSpPr>
                <a:spLocks/>
              </p:cNvSpPr>
              <p:nvPr/>
            </p:nvSpPr>
            <p:spPr bwMode="auto">
              <a:xfrm>
                <a:off x="1883360" y="5454745"/>
                <a:ext cx="657802" cy="559919"/>
              </a:xfrm>
              <a:custGeom>
                <a:avLst/>
                <a:gdLst>
                  <a:gd name="T0" fmla="*/ 204 w 702"/>
                  <a:gd name="T1" fmla="*/ 225 h 598"/>
                  <a:gd name="T2" fmla="*/ 367 w 702"/>
                  <a:gd name="T3" fmla="*/ 220 h 598"/>
                  <a:gd name="T4" fmla="*/ 410 w 702"/>
                  <a:gd name="T5" fmla="*/ 210 h 598"/>
                  <a:gd name="T6" fmla="*/ 446 w 702"/>
                  <a:gd name="T7" fmla="*/ 172 h 598"/>
                  <a:gd name="T8" fmla="*/ 456 w 702"/>
                  <a:gd name="T9" fmla="*/ 107 h 598"/>
                  <a:gd name="T10" fmla="*/ 575 w 702"/>
                  <a:gd name="T11" fmla="*/ 0 h 598"/>
                  <a:gd name="T12" fmla="*/ 577 w 702"/>
                  <a:gd name="T13" fmla="*/ 15 h 598"/>
                  <a:gd name="T14" fmla="*/ 589 w 702"/>
                  <a:gd name="T15" fmla="*/ 19 h 598"/>
                  <a:gd name="T16" fmla="*/ 634 w 702"/>
                  <a:gd name="T17" fmla="*/ 29 h 598"/>
                  <a:gd name="T18" fmla="*/ 663 w 702"/>
                  <a:gd name="T19" fmla="*/ 41 h 598"/>
                  <a:gd name="T20" fmla="*/ 702 w 702"/>
                  <a:gd name="T21" fmla="*/ 97 h 598"/>
                  <a:gd name="T22" fmla="*/ 674 w 702"/>
                  <a:gd name="T23" fmla="*/ 124 h 598"/>
                  <a:gd name="T24" fmla="*/ 622 w 702"/>
                  <a:gd name="T25" fmla="*/ 143 h 598"/>
                  <a:gd name="T26" fmla="*/ 610 w 702"/>
                  <a:gd name="T27" fmla="*/ 191 h 598"/>
                  <a:gd name="T28" fmla="*/ 607 w 702"/>
                  <a:gd name="T29" fmla="*/ 239 h 598"/>
                  <a:gd name="T30" fmla="*/ 564 w 702"/>
                  <a:gd name="T31" fmla="*/ 282 h 598"/>
                  <a:gd name="T32" fmla="*/ 566 w 702"/>
                  <a:gd name="T33" fmla="*/ 333 h 598"/>
                  <a:gd name="T34" fmla="*/ 540 w 702"/>
                  <a:gd name="T35" fmla="*/ 374 h 598"/>
                  <a:gd name="T36" fmla="*/ 456 w 702"/>
                  <a:gd name="T37" fmla="*/ 453 h 598"/>
                  <a:gd name="T38" fmla="*/ 427 w 702"/>
                  <a:gd name="T39" fmla="*/ 506 h 598"/>
                  <a:gd name="T40" fmla="*/ 418 w 702"/>
                  <a:gd name="T41" fmla="*/ 576 h 598"/>
                  <a:gd name="T42" fmla="*/ 393 w 702"/>
                  <a:gd name="T43" fmla="*/ 587 h 598"/>
                  <a:gd name="T44" fmla="*/ 356 w 702"/>
                  <a:gd name="T45" fmla="*/ 573 h 598"/>
                  <a:gd name="T46" fmla="*/ 329 w 702"/>
                  <a:gd name="T47" fmla="*/ 576 h 598"/>
                  <a:gd name="T48" fmla="*/ 297 w 702"/>
                  <a:gd name="T49" fmla="*/ 593 h 598"/>
                  <a:gd name="T50" fmla="*/ 272 w 702"/>
                  <a:gd name="T51" fmla="*/ 593 h 598"/>
                  <a:gd name="T52" fmla="*/ 228 w 702"/>
                  <a:gd name="T53" fmla="*/ 598 h 598"/>
                  <a:gd name="T54" fmla="*/ 202 w 702"/>
                  <a:gd name="T55" fmla="*/ 584 h 598"/>
                  <a:gd name="T56" fmla="*/ 177 w 702"/>
                  <a:gd name="T57" fmla="*/ 567 h 598"/>
                  <a:gd name="T58" fmla="*/ 165 w 702"/>
                  <a:gd name="T59" fmla="*/ 576 h 598"/>
                  <a:gd name="T60" fmla="*/ 30 w 702"/>
                  <a:gd name="T61" fmla="*/ 484 h 598"/>
                  <a:gd name="T62" fmla="*/ 0 w 702"/>
                  <a:gd name="T63" fmla="*/ 428 h 598"/>
                  <a:gd name="T64" fmla="*/ 0 w 702"/>
                  <a:gd name="T65" fmla="*/ 378 h 598"/>
                  <a:gd name="T66" fmla="*/ 0 w 702"/>
                  <a:gd name="T67" fmla="*/ 333 h 598"/>
                  <a:gd name="T68" fmla="*/ 24 w 702"/>
                  <a:gd name="T69" fmla="*/ 318 h 598"/>
                  <a:gd name="T70" fmla="*/ 146 w 702"/>
                  <a:gd name="T71" fmla="*/ 299 h 598"/>
                  <a:gd name="T72" fmla="*/ 204 w 702"/>
                  <a:gd name="T73" fmla="*/ 225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02" h="598">
                    <a:moveTo>
                      <a:pt x="204" y="225"/>
                    </a:moveTo>
                    <a:lnTo>
                      <a:pt x="367" y="220"/>
                    </a:lnTo>
                    <a:lnTo>
                      <a:pt x="410" y="210"/>
                    </a:lnTo>
                    <a:lnTo>
                      <a:pt x="446" y="172"/>
                    </a:lnTo>
                    <a:lnTo>
                      <a:pt x="456" y="107"/>
                    </a:lnTo>
                    <a:lnTo>
                      <a:pt x="575" y="0"/>
                    </a:lnTo>
                    <a:lnTo>
                      <a:pt x="577" y="15"/>
                    </a:lnTo>
                    <a:lnTo>
                      <a:pt x="589" y="19"/>
                    </a:lnTo>
                    <a:lnTo>
                      <a:pt x="634" y="29"/>
                    </a:lnTo>
                    <a:lnTo>
                      <a:pt x="663" y="41"/>
                    </a:lnTo>
                    <a:lnTo>
                      <a:pt x="702" y="97"/>
                    </a:lnTo>
                    <a:lnTo>
                      <a:pt x="674" y="124"/>
                    </a:lnTo>
                    <a:lnTo>
                      <a:pt x="622" y="143"/>
                    </a:lnTo>
                    <a:lnTo>
                      <a:pt x="610" y="191"/>
                    </a:lnTo>
                    <a:lnTo>
                      <a:pt x="607" y="239"/>
                    </a:lnTo>
                    <a:lnTo>
                      <a:pt x="564" y="282"/>
                    </a:lnTo>
                    <a:lnTo>
                      <a:pt x="566" y="333"/>
                    </a:lnTo>
                    <a:lnTo>
                      <a:pt x="540" y="374"/>
                    </a:lnTo>
                    <a:lnTo>
                      <a:pt x="456" y="453"/>
                    </a:lnTo>
                    <a:lnTo>
                      <a:pt x="427" y="506"/>
                    </a:lnTo>
                    <a:lnTo>
                      <a:pt x="418" y="576"/>
                    </a:lnTo>
                    <a:lnTo>
                      <a:pt x="393" y="587"/>
                    </a:lnTo>
                    <a:lnTo>
                      <a:pt x="356" y="573"/>
                    </a:lnTo>
                    <a:lnTo>
                      <a:pt x="329" y="576"/>
                    </a:lnTo>
                    <a:lnTo>
                      <a:pt x="297" y="593"/>
                    </a:lnTo>
                    <a:lnTo>
                      <a:pt x="272" y="593"/>
                    </a:lnTo>
                    <a:lnTo>
                      <a:pt x="228" y="598"/>
                    </a:lnTo>
                    <a:lnTo>
                      <a:pt x="202" y="584"/>
                    </a:lnTo>
                    <a:lnTo>
                      <a:pt x="177" y="567"/>
                    </a:lnTo>
                    <a:lnTo>
                      <a:pt x="165" y="576"/>
                    </a:lnTo>
                    <a:lnTo>
                      <a:pt x="30" y="484"/>
                    </a:lnTo>
                    <a:lnTo>
                      <a:pt x="0" y="428"/>
                    </a:lnTo>
                    <a:lnTo>
                      <a:pt x="0" y="378"/>
                    </a:lnTo>
                    <a:lnTo>
                      <a:pt x="0" y="333"/>
                    </a:lnTo>
                    <a:lnTo>
                      <a:pt x="24" y="318"/>
                    </a:lnTo>
                    <a:lnTo>
                      <a:pt x="146" y="299"/>
                    </a:lnTo>
                    <a:lnTo>
                      <a:pt x="204" y="225"/>
                    </a:lnTo>
                    <a:close/>
                  </a:path>
                </a:pathLst>
              </a:custGeom>
              <a:grpFill/>
              <a:ln w="12700">
                <a:solidFill>
                  <a:srgbClr val="92D050"/>
                </a:solidFill>
                <a:headEnd/>
                <a:tailEnd/>
              </a:ln>
              <a:effectLst/>
            </p:spPr>
            <p:style>
              <a:lnRef idx="1">
                <a:schemeClr val="accent3"/>
              </a:lnRef>
              <a:fillRef idx="3">
                <a:schemeClr val="accent3"/>
              </a:fillRef>
              <a:effectRef idx="2">
                <a:schemeClr val="accent3"/>
              </a:effectRef>
              <a:fontRef idx="minor">
                <a:schemeClr val="lt1"/>
              </a:fontRef>
            </p:style>
            <p:txBody>
              <a:bodyPr/>
              <a:lstStyle/>
              <a:p>
                <a:endParaRPr lang="es-ES"/>
              </a:p>
            </p:txBody>
          </p:sp>
          <p:sp>
            <p:nvSpPr>
              <p:cNvPr id="105" name="Freeform 77"/>
              <p:cNvSpPr>
                <a:spLocks/>
              </p:cNvSpPr>
              <p:nvPr/>
            </p:nvSpPr>
            <p:spPr bwMode="auto">
              <a:xfrm>
                <a:off x="2274889" y="5545991"/>
                <a:ext cx="442959" cy="472821"/>
              </a:xfrm>
              <a:custGeom>
                <a:avLst/>
                <a:gdLst>
                  <a:gd name="T0" fmla="*/ 146 w 472"/>
                  <a:gd name="T1" fmla="*/ 185 h 505"/>
                  <a:gd name="T2" fmla="*/ 189 w 472"/>
                  <a:gd name="T3" fmla="*/ 142 h 505"/>
                  <a:gd name="T4" fmla="*/ 192 w 472"/>
                  <a:gd name="T5" fmla="*/ 94 h 505"/>
                  <a:gd name="T6" fmla="*/ 204 w 472"/>
                  <a:gd name="T7" fmla="*/ 46 h 505"/>
                  <a:gd name="T8" fmla="*/ 258 w 472"/>
                  <a:gd name="T9" fmla="*/ 27 h 505"/>
                  <a:gd name="T10" fmla="*/ 284 w 472"/>
                  <a:gd name="T11" fmla="*/ 0 h 505"/>
                  <a:gd name="T12" fmla="*/ 321 w 472"/>
                  <a:gd name="T13" fmla="*/ 3 h 505"/>
                  <a:gd name="T14" fmla="*/ 341 w 472"/>
                  <a:gd name="T15" fmla="*/ 29 h 505"/>
                  <a:gd name="T16" fmla="*/ 333 w 472"/>
                  <a:gd name="T17" fmla="*/ 53 h 505"/>
                  <a:gd name="T18" fmla="*/ 338 w 472"/>
                  <a:gd name="T19" fmla="*/ 79 h 505"/>
                  <a:gd name="T20" fmla="*/ 362 w 472"/>
                  <a:gd name="T21" fmla="*/ 103 h 505"/>
                  <a:gd name="T22" fmla="*/ 411 w 472"/>
                  <a:gd name="T23" fmla="*/ 175 h 505"/>
                  <a:gd name="T24" fmla="*/ 441 w 472"/>
                  <a:gd name="T25" fmla="*/ 179 h 505"/>
                  <a:gd name="T26" fmla="*/ 472 w 472"/>
                  <a:gd name="T27" fmla="*/ 216 h 505"/>
                  <a:gd name="T28" fmla="*/ 462 w 472"/>
                  <a:gd name="T29" fmla="*/ 233 h 505"/>
                  <a:gd name="T30" fmla="*/ 441 w 472"/>
                  <a:gd name="T31" fmla="*/ 242 h 505"/>
                  <a:gd name="T32" fmla="*/ 416 w 472"/>
                  <a:gd name="T33" fmla="*/ 270 h 505"/>
                  <a:gd name="T34" fmla="*/ 399 w 472"/>
                  <a:gd name="T35" fmla="*/ 322 h 505"/>
                  <a:gd name="T36" fmla="*/ 377 w 472"/>
                  <a:gd name="T37" fmla="*/ 376 h 505"/>
                  <a:gd name="T38" fmla="*/ 344 w 472"/>
                  <a:gd name="T39" fmla="*/ 448 h 505"/>
                  <a:gd name="T40" fmla="*/ 333 w 472"/>
                  <a:gd name="T41" fmla="*/ 470 h 505"/>
                  <a:gd name="T42" fmla="*/ 315 w 472"/>
                  <a:gd name="T43" fmla="*/ 487 h 505"/>
                  <a:gd name="T44" fmla="*/ 290 w 472"/>
                  <a:gd name="T45" fmla="*/ 487 h 505"/>
                  <a:gd name="T46" fmla="*/ 272 w 472"/>
                  <a:gd name="T47" fmla="*/ 476 h 505"/>
                  <a:gd name="T48" fmla="*/ 239 w 472"/>
                  <a:gd name="T49" fmla="*/ 449 h 505"/>
                  <a:gd name="T50" fmla="*/ 148 w 472"/>
                  <a:gd name="T51" fmla="*/ 449 h 505"/>
                  <a:gd name="T52" fmla="*/ 123 w 472"/>
                  <a:gd name="T53" fmla="*/ 487 h 505"/>
                  <a:gd name="T54" fmla="*/ 101 w 472"/>
                  <a:gd name="T55" fmla="*/ 501 h 505"/>
                  <a:gd name="T56" fmla="*/ 71 w 472"/>
                  <a:gd name="T57" fmla="*/ 505 h 505"/>
                  <a:gd name="T58" fmla="*/ 54 w 472"/>
                  <a:gd name="T59" fmla="*/ 487 h 505"/>
                  <a:gd name="T60" fmla="*/ 29 w 472"/>
                  <a:gd name="T61" fmla="*/ 476 h 505"/>
                  <a:gd name="T62" fmla="*/ 0 w 472"/>
                  <a:gd name="T63" fmla="*/ 479 h 505"/>
                  <a:gd name="T64" fmla="*/ 9 w 472"/>
                  <a:gd name="T65" fmla="*/ 410 h 505"/>
                  <a:gd name="T66" fmla="*/ 34 w 472"/>
                  <a:gd name="T67" fmla="*/ 359 h 505"/>
                  <a:gd name="T68" fmla="*/ 123 w 472"/>
                  <a:gd name="T69" fmla="*/ 275 h 505"/>
                  <a:gd name="T70" fmla="*/ 148 w 472"/>
                  <a:gd name="T71" fmla="*/ 236 h 505"/>
                  <a:gd name="T72" fmla="*/ 146 w 472"/>
                  <a:gd name="T73" fmla="*/ 18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72" h="505">
                    <a:moveTo>
                      <a:pt x="146" y="185"/>
                    </a:moveTo>
                    <a:lnTo>
                      <a:pt x="189" y="142"/>
                    </a:lnTo>
                    <a:lnTo>
                      <a:pt x="192" y="94"/>
                    </a:lnTo>
                    <a:lnTo>
                      <a:pt x="204" y="46"/>
                    </a:lnTo>
                    <a:lnTo>
                      <a:pt x="258" y="27"/>
                    </a:lnTo>
                    <a:lnTo>
                      <a:pt x="284" y="0"/>
                    </a:lnTo>
                    <a:lnTo>
                      <a:pt x="321" y="3"/>
                    </a:lnTo>
                    <a:lnTo>
                      <a:pt x="341" y="29"/>
                    </a:lnTo>
                    <a:lnTo>
                      <a:pt x="333" y="53"/>
                    </a:lnTo>
                    <a:lnTo>
                      <a:pt x="338" y="79"/>
                    </a:lnTo>
                    <a:lnTo>
                      <a:pt x="362" y="103"/>
                    </a:lnTo>
                    <a:lnTo>
                      <a:pt x="411" y="175"/>
                    </a:lnTo>
                    <a:lnTo>
                      <a:pt x="441" y="179"/>
                    </a:lnTo>
                    <a:lnTo>
                      <a:pt x="472" y="216"/>
                    </a:lnTo>
                    <a:lnTo>
                      <a:pt x="462" y="233"/>
                    </a:lnTo>
                    <a:lnTo>
                      <a:pt x="441" y="242"/>
                    </a:lnTo>
                    <a:lnTo>
                      <a:pt x="416" y="270"/>
                    </a:lnTo>
                    <a:lnTo>
                      <a:pt x="399" y="322"/>
                    </a:lnTo>
                    <a:lnTo>
                      <a:pt x="377" y="376"/>
                    </a:lnTo>
                    <a:lnTo>
                      <a:pt x="344" y="448"/>
                    </a:lnTo>
                    <a:lnTo>
                      <a:pt x="333" y="470"/>
                    </a:lnTo>
                    <a:lnTo>
                      <a:pt x="315" y="487"/>
                    </a:lnTo>
                    <a:lnTo>
                      <a:pt x="290" y="487"/>
                    </a:lnTo>
                    <a:lnTo>
                      <a:pt x="272" y="476"/>
                    </a:lnTo>
                    <a:lnTo>
                      <a:pt x="239" y="449"/>
                    </a:lnTo>
                    <a:lnTo>
                      <a:pt x="148" y="449"/>
                    </a:lnTo>
                    <a:lnTo>
                      <a:pt x="123" y="487"/>
                    </a:lnTo>
                    <a:lnTo>
                      <a:pt x="101" y="501"/>
                    </a:lnTo>
                    <a:lnTo>
                      <a:pt x="71" y="505"/>
                    </a:lnTo>
                    <a:lnTo>
                      <a:pt x="54" y="487"/>
                    </a:lnTo>
                    <a:lnTo>
                      <a:pt x="29" y="476"/>
                    </a:lnTo>
                    <a:lnTo>
                      <a:pt x="0" y="479"/>
                    </a:lnTo>
                    <a:lnTo>
                      <a:pt x="9" y="410"/>
                    </a:lnTo>
                    <a:lnTo>
                      <a:pt x="34" y="359"/>
                    </a:lnTo>
                    <a:lnTo>
                      <a:pt x="123" y="275"/>
                    </a:lnTo>
                    <a:lnTo>
                      <a:pt x="148" y="236"/>
                    </a:lnTo>
                    <a:lnTo>
                      <a:pt x="146" y="185"/>
                    </a:lnTo>
                    <a:close/>
                  </a:path>
                </a:pathLst>
              </a:custGeom>
              <a:grpFill/>
              <a:ln w="12700">
                <a:solidFill>
                  <a:srgbClr val="92D050"/>
                </a:solidFill>
                <a:headEnd/>
                <a:tailEnd/>
              </a:ln>
              <a:effectLst/>
            </p:spPr>
            <p:style>
              <a:lnRef idx="1">
                <a:schemeClr val="accent3"/>
              </a:lnRef>
              <a:fillRef idx="3">
                <a:schemeClr val="accent3"/>
              </a:fillRef>
              <a:effectRef idx="2">
                <a:schemeClr val="accent3"/>
              </a:effectRef>
              <a:fontRef idx="minor">
                <a:schemeClr val="lt1"/>
              </a:fontRef>
            </p:style>
            <p:txBody>
              <a:bodyPr/>
              <a:lstStyle/>
              <a:p>
                <a:endParaRPr lang="es-ES"/>
              </a:p>
            </p:txBody>
          </p:sp>
          <p:sp>
            <p:nvSpPr>
              <p:cNvPr id="106" name="Freeform 76"/>
              <p:cNvSpPr>
                <a:spLocks/>
              </p:cNvSpPr>
              <p:nvPr/>
            </p:nvSpPr>
            <p:spPr bwMode="auto">
              <a:xfrm>
                <a:off x="1847691" y="5274741"/>
                <a:ext cx="621304" cy="477798"/>
              </a:xfrm>
              <a:custGeom>
                <a:avLst/>
                <a:gdLst>
                  <a:gd name="T0" fmla="*/ 12 w 662"/>
                  <a:gd name="T1" fmla="*/ 143 h 509"/>
                  <a:gd name="T2" fmla="*/ 14 w 662"/>
                  <a:gd name="T3" fmla="*/ 82 h 509"/>
                  <a:gd name="T4" fmla="*/ 27 w 662"/>
                  <a:gd name="T5" fmla="*/ 68 h 509"/>
                  <a:gd name="T6" fmla="*/ 81 w 662"/>
                  <a:gd name="T7" fmla="*/ 69 h 509"/>
                  <a:gd name="T8" fmla="*/ 157 w 662"/>
                  <a:gd name="T9" fmla="*/ 56 h 509"/>
                  <a:gd name="T10" fmla="*/ 180 w 662"/>
                  <a:gd name="T11" fmla="*/ 41 h 509"/>
                  <a:gd name="T12" fmla="*/ 218 w 662"/>
                  <a:gd name="T13" fmla="*/ 72 h 509"/>
                  <a:gd name="T14" fmla="*/ 247 w 662"/>
                  <a:gd name="T15" fmla="*/ 41 h 509"/>
                  <a:gd name="T16" fmla="*/ 287 w 662"/>
                  <a:gd name="T17" fmla="*/ 59 h 509"/>
                  <a:gd name="T18" fmla="*/ 318 w 662"/>
                  <a:gd name="T19" fmla="*/ 24 h 509"/>
                  <a:gd name="T20" fmla="*/ 360 w 662"/>
                  <a:gd name="T21" fmla="*/ 41 h 509"/>
                  <a:gd name="T22" fmla="*/ 409 w 662"/>
                  <a:gd name="T23" fmla="*/ 31 h 509"/>
                  <a:gd name="T24" fmla="*/ 439 w 662"/>
                  <a:gd name="T25" fmla="*/ 59 h 509"/>
                  <a:gd name="T26" fmla="*/ 466 w 662"/>
                  <a:gd name="T27" fmla="*/ 24 h 509"/>
                  <a:gd name="T28" fmla="*/ 495 w 662"/>
                  <a:gd name="T29" fmla="*/ 31 h 509"/>
                  <a:gd name="T30" fmla="*/ 517 w 662"/>
                  <a:gd name="T31" fmla="*/ 0 h 509"/>
                  <a:gd name="T32" fmla="*/ 568 w 662"/>
                  <a:gd name="T33" fmla="*/ 24 h 509"/>
                  <a:gd name="T34" fmla="*/ 595 w 662"/>
                  <a:gd name="T35" fmla="*/ 18 h 509"/>
                  <a:gd name="T36" fmla="*/ 662 w 662"/>
                  <a:gd name="T37" fmla="*/ 115 h 509"/>
                  <a:gd name="T38" fmla="*/ 613 w 662"/>
                  <a:gd name="T39" fmla="*/ 191 h 509"/>
                  <a:gd name="T40" fmla="*/ 496 w 662"/>
                  <a:gd name="T41" fmla="*/ 297 h 509"/>
                  <a:gd name="T42" fmla="*/ 484 w 662"/>
                  <a:gd name="T43" fmla="*/ 362 h 509"/>
                  <a:gd name="T44" fmla="*/ 447 w 662"/>
                  <a:gd name="T45" fmla="*/ 403 h 509"/>
                  <a:gd name="T46" fmla="*/ 410 w 662"/>
                  <a:gd name="T47" fmla="*/ 410 h 509"/>
                  <a:gd name="T48" fmla="*/ 243 w 662"/>
                  <a:gd name="T49" fmla="*/ 417 h 509"/>
                  <a:gd name="T50" fmla="*/ 184 w 662"/>
                  <a:gd name="T51" fmla="*/ 490 h 509"/>
                  <a:gd name="T52" fmla="*/ 64 w 662"/>
                  <a:gd name="T53" fmla="*/ 509 h 509"/>
                  <a:gd name="T54" fmla="*/ 57 w 662"/>
                  <a:gd name="T55" fmla="*/ 460 h 509"/>
                  <a:gd name="T56" fmla="*/ 41 w 662"/>
                  <a:gd name="T57" fmla="*/ 421 h 509"/>
                  <a:gd name="T58" fmla="*/ 41 w 662"/>
                  <a:gd name="T59" fmla="*/ 322 h 509"/>
                  <a:gd name="T60" fmla="*/ 22 w 662"/>
                  <a:gd name="T61" fmla="*/ 236 h 509"/>
                  <a:gd name="T62" fmla="*/ 0 w 662"/>
                  <a:gd name="T63" fmla="*/ 188 h 509"/>
                  <a:gd name="T64" fmla="*/ 12 w 662"/>
                  <a:gd name="T65" fmla="*/ 143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2" h="509">
                    <a:moveTo>
                      <a:pt x="12" y="143"/>
                    </a:moveTo>
                    <a:lnTo>
                      <a:pt x="14" y="82"/>
                    </a:lnTo>
                    <a:lnTo>
                      <a:pt x="27" y="68"/>
                    </a:lnTo>
                    <a:lnTo>
                      <a:pt x="81" y="69"/>
                    </a:lnTo>
                    <a:lnTo>
                      <a:pt x="157" y="56"/>
                    </a:lnTo>
                    <a:lnTo>
                      <a:pt x="180" y="41"/>
                    </a:lnTo>
                    <a:lnTo>
                      <a:pt x="218" y="72"/>
                    </a:lnTo>
                    <a:lnTo>
                      <a:pt x="247" y="41"/>
                    </a:lnTo>
                    <a:lnTo>
                      <a:pt x="287" y="59"/>
                    </a:lnTo>
                    <a:lnTo>
                      <a:pt x="318" y="24"/>
                    </a:lnTo>
                    <a:lnTo>
                      <a:pt x="360" y="41"/>
                    </a:lnTo>
                    <a:lnTo>
                      <a:pt x="409" y="31"/>
                    </a:lnTo>
                    <a:lnTo>
                      <a:pt x="439" y="59"/>
                    </a:lnTo>
                    <a:lnTo>
                      <a:pt x="466" y="24"/>
                    </a:lnTo>
                    <a:lnTo>
                      <a:pt x="495" y="31"/>
                    </a:lnTo>
                    <a:lnTo>
                      <a:pt x="517" y="0"/>
                    </a:lnTo>
                    <a:lnTo>
                      <a:pt x="568" y="24"/>
                    </a:lnTo>
                    <a:lnTo>
                      <a:pt x="595" y="18"/>
                    </a:lnTo>
                    <a:lnTo>
                      <a:pt x="662" y="115"/>
                    </a:lnTo>
                    <a:lnTo>
                      <a:pt x="613" y="191"/>
                    </a:lnTo>
                    <a:lnTo>
                      <a:pt x="496" y="297"/>
                    </a:lnTo>
                    <a:lnTo>
                      <a:pt x="484" y="362"/>
                    </a:lnTo>
                    <a:lnTo>
                      <a:pt x="447" y="403"/>
                    </a:lnTo>
                    <a:lnTo>
                      <a:pt x="410" y="410"/>
                    </a:lnTo>
                    <a:lnTo>
                      <a:pt x="243" y="417"/>
                    </a:lnTo>
                    <a:lnTo>
                      <a:pt x="184" y="490"/>
                    </a:lnTo>
                    <a:lnTo>
                      <a:pt x="64" y="509"/>
                    </a:lnTo>
                    <a:lnTo>
                      <a:pt x="57" y="460"/>
                    </a:lnTo>
                    <a:lnTo>
                      <a:pt x="41" y="421"/>
                    </a:lnTo>
                    <a:lnTo>
                      <a:pt x="41" y="322"/>
                    </a:lnTo>
                    <a:lnTo>
                      <a:pt x="22" y="236"/>
                    </a:lnTo>
                    <a:lnTo>
                      <a:pt x="0" y="188"/>
                    </a:lnTo>
                    <a:lnTo>
                      <a:pt x="12" y="143"/>
                    </a:lnTo>
                    <a:close/>
                  </a:path>
                </a:pathLst>
              </a:custGeom>
              <a:grpFill/>
              <a:ln w="12700">
                <a:solidFill>
                  <a:srgbClr val="92D050"/>
                </a:solidFill>
                <a:headEnd/>
                <a:tailEnd/>
              </a:ln>
              <a:effectLst/>
            </p:spPr>
            <p:style>
              <a:lnRef idx="1">
                <a:schemeClr val="accent3"/>
              </a:lnRef>
              <a:fillRef idx="3">
                <a:schemeClr val="accent3"/>
              </a:fillRef>
              <a:effectRef idx="2">
                <a:schemeClr val="accent3"/>
              </a:effectRef>
              <a:fontRef idx="minor">
                <a:schemeClr val="lt1"/>
              </a:fontRef>
            </p:style>
            <p:txBody>
              <a:bodyPr/>
              <a:lstStyle/>
              <a:p>
                <a:endParaRPr lang="es-ES"/>
              </a:p>
            </p:txBody>
          </p:sp>
          <p:sp>
            <p:nvSpPr>
              <p:cNvPr id="107" name="Freeform 79"/>
              <p:cNvSpPr>
                <a:spLocks/>
              </p:cNvSpPr>
              <p:nvPr/>
            </p:nvSpPr>
            <p:spPr bwMode="auto">
              <a:xfrm>
                <a:off x="1432935" y="5174370"/>
                <a:ext cx="475310" cy="634575"/>
              </a:xfrm>
              <a:custGeom>
                <a:avLst/>
                <a:gdLst>
                  <a:gd name="T0" fmla="*/ 115 w 507"/>
                  <a:gd name="T1" fmla="*/ 456 h 676"/>
                  <a:gd name="T2" fmla="*/ 89 w 507"/>
                  <a:gd name="T3" fmla="*/ 343 h 676"/>
                  <a:gd name="T4" fmla="*/ 72 w 507"/>
                  <a:gd name="T5" fmla="*/ 290 h 676"/>
                  <a:gd name="T6" fmla="*/ 0 w 507"/>
                  <a:gd name="T7" fmla="*/ 247 h 676"/>
                  <a:gd name="T8" fmla="*/ 40 w 507"/>
                  <a:gd name="T9" fmla="*/ 209 h 676"/>
                  <a:gd name="T10" fmla="*/ 21 w 507"/>
                  <a:gd name="T11" fmla="*/ 147 h 676"/>
                  <a:gd name="T12" fmla="*/ 25 w 507"/>
                  <a:gd name="T13" fmla="*/ 121 h 676"/>
                  <a:gd name="T14" fmla="*/ 138 w 507"/>
                  <a:gd name="T15" fmla="*/ 44 h 676"/>
                  <a:gd name="T16" fmla="*/ 138 w 507"/>
                  <a:gd name="T17" fmla="*/ 16 h 676"/>
                  <a:gd name="T18" fmla="*/ 156 w 507"/>
                  <a:gd name="T19" fmla="*/ 0 h 676"/>
                  <a:gd name="T20" fmla="*/ 194 w 507"/>
                  <a:gd name="T21" fmla="*/ 4 h 676"/>
                  <a:gd name="T22" fmla="*/ 263 w 507"/>
                  <a:gd name="T23" fmla="*/ 68 h 676"/>
                  <a:gd name="T24" fmla="*/ 306 w 507"/>
                  <a:gd name="T25" fmla="*/ 78 h 676"/>
                  <a:gd name="T26" fmla="*/ 457 w 507"/>
                  <a:gd name="T27" fmla="*/ 189 h 676"/>
                  <a:gd name="T28" fmla="*/ 455 w 507"/>
                  <a:gd name="T29" fmla="*/ 252 h 676"/>
                  <a:gd name="T30" fmla="*/ 441 w 507"/>
                  <a:gd name="T31" fmla="*/ 295 h 676"/>
                  <a:gd name="T32" fmla="*/ 467 w 507"/>
                  <a:gd name="T33" fmla="*/ 344 h 676"/>
                  <a:gd name="T34" fmla="*/ 483 w 507"/>
                  <a:gd name="T35" fmla="*/ 429 h 676"/>
                  <a:gd name="T36" fmla="*/ 483 w 507"/>
                  <a:gd name="T37" fmla="*/ 529 h 676"/>
                  <a:gd name="T38" fmla="*/ 499 w 507"/>
                  <a:gd name="T39" fmla="*/ 566 h 676"/>
                  <a:gd name="T40" fmla="*/ 507 w 507"/>
                  <a:gd name="T41" fmla="*/ 616 h 676"/>
                  <a:gd name="T42" fmla="*/ 481 w 507"/>
                  <a:gd name="T43" fmla="*/ 629 h 676"/>
                  <a:gd name="T44" fmla="*/ 481 w 507"/>
                  <a:gd name="T45" fmla="*/ 676 h 676"/>
                  <a:gd name="T46" fmla="*/ 396 w 507"/>
                  <a:gd name="T47" fmla="*/ 651 h 676"/>
                  <a:gd name="T48" fmla="*/ 302 w 507"/>
                  <a:gd name="T49" fmla="*/ 633 h 676"/>
                  <a:gd name="T50" fmla="*/ 283 w 507"/>
                  <a:gd name="T51" fmla="*/ 531 h 676"/>
                  <a:gd name="T52" fmla="*/ 258 w 507"/>
                  <a:gd name="T53" fmla="*/ 489 h 676"/>
                  <a:gd name="T54" fmla="*/ 176 w 507"/>
                  <a:gd name="T55" fmla="*/ 453 h 676"/>
                  <a:gd name="T56" fmla="*/ 115 w 507"/>
                  <a:gd name="T57" fmla="*/ 456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7" h="676">
                    <a:moveTo>
                      <a:pt x="115" y="456"/>
                    </a:moveTo>
                    <a:lnTo>
                      <a:pt x="89" y="343"/>
                    </a:lnTo>
                    <a:lnTo>
                      <a:pt x="72" y="290"/>
                    </a:lnTo>
                    <a:lnTo>
                      <a:pt x="0" y="247"/>
                    </a:lnTo>
                    <a:lnTo>
                      <a:pt x="40" y="209"/>
                    </a:lnTo>
                    <a:lnTo>
                      <a:pt x="21" y="147"/>
                    </a:lnTo>
                    <a:lnTo>
                      <a:pt x="25" y="121"/>
                    </a:lnTo>
                    <a:lnTo>
                      <a:pt x="138" y="44"/>
                    </a:lnTo>
                    <a:lnTo>
                      <a:pt x="138" y="16"/>
                    </a:lnTo>
                    <a:lnTo>
                      <a:pt x="156" y="0"/>
                    </a:lnTo>
                    <a:lnTo>
                      <a:pt x="194" y="4"/>
                    </a:lnTo>
                    <a:lnTo>
                      <a:pt x="263" y="68"/>
                    </a:lnTo>
                    <a:lnTo>
                      <a:pt x="306" y="78"/>
                    </a:lnTo>
                    <a:lnTo>
                      <a:pt x="457" y="189"/>
                    </a:lnTo>
                    <a:lnTo>
                      <a:pt x="455" y="252"/>
                    </a:lnTo>
                    <a:lnTo>
                      <a:pt x="441" y="295"/>
                    </a:lnTo>
                    <a:lnTo>
                      <a:pt x="467" y="344"/>
                    </a:lnTo>
                    <a:lnTo>
                      <a:pt x="483" y="429"/>
                    </a:lnTo>
                    <a:lnTo>
                      <a:pt x="483" y="529"/>
                    </a:lnTo>
                    <a:lnTo>
                      <a:pt x="499" y="566"/>
                    </a:lnTo>
                    <a:lnTo>
                      <a:pt x="507" y="616"/>
                    </a:lnTo>
                    <a:lnTo>
                      <a:pt x="481" y="629"/>
                    </a:lnTo>
                    <a:lnTo>
                      <a:pt x="481" y="676"/>
                    </a:lnTo>
                    <a:lnTo>
                      <a:pt x="396" y="651"/>
                    </a:lnTo>
                    <a:lnTo>
                      <a:pt x="302" y="633"/>
                    </a:lnTo>
                    <a:lnTo>
                      <a:pt x="283" y="531"/>
                    </a:lnTo>
                    <a:lnTo>
                      <a:pt x="258" y="489"/>
                    </a:lnTo>
                    <a:lnTo>
                      <a:pt x="176" y="453"/>
                    </a:lnTo>
                    <a:lnTo>
                      <a:pt x="115" y="456"/>
                    </a:lnTo>
                    <a:close/>
                  </a:path>
                </a:pathLst>
              </a:custGeom>
              <a:grpFill/>
              <a:ln w="12700">
                <a:solidFill>
                  <a:srgbClr val="92D050"/>
                </a:solidFill>
                <a:headEnd/>
                <a:tailEnd/>
              </a:ln>
              <a:effectLst/>
            </p:spPr>
            <p:style>
              <a:lnRef idx="1">
                <a:schemeClr val="accent3"/>
              </a:lnRef>
              <a:fillRef idx="3">
                <a:schemeClr val="accent3"/>
              </a:fillRef>
              <a:effectRef idx="2">
                <a:schemeClr val="accent3"/>
              </a:effectRef>
              <a:fontRef idx="minor">
                <a:schemeClr val="lt1"/>
              </a:fontRef>
            </p:style>
            <p:txBody>
              <a:bodyPr/>
              <a:lstStyle/>
              <a:p>
                <a:endParaRPr lang="es-ES"/>
              </a:p>
            </p:txBody>
          </p:sp>
        </p:grpSp>
        <p:sp>
          <p:nvSpPr>
            <p:cNvPr id="92" name="Freeform 82"/>
            <p:cNvSpPr>
              <a:spLocks/>
            </p:cNvSpPr>
            <p:nvPr/>
          </p:nvSpPr>
          <p:spPr bwMode="auto">
            <a:xfrm>
              <a:off x="3769966" y="3182352"/>
              <a:ext cx="530217" cy="411618"/>
            </a:xfrm>
            <a:custGeom>
              <a:avLst/>
              <a:gdLst>
                <a:gd name="T0" fmla="*/ 737 w 737"/>
                <a:gd name="T1" fmla="*/ 205 h 591"/>
                <a:gd name="T2" fmla="*/ 694 w 737"/>
                <a:gd name="T3" fmla="*/ 305 h 591"/>
                <a:gd name="T4" fmla="*/ 641 w 737"/>
                <a:gd name="T5" fmla="*/ 374 h 591"/>
                <a:gd name="T6" fmla="*/ 629 w 737"/>
                <a:gd name="T7" fmla="*/ 435 h 591"/>
                <a:gd name="T8" fmla="*/ 575 w 737"/>
                <a:gd name="T9" fmla="*/ 451 h 591"/>
                <a:gd name="T10" fmla="*/ 532 w 737"/>
                <a:gd name="T11" fmla="*/ 555 h 591"/>
                <a:gd name="T12" fmla="*/ 488 w 737"/>
                <a:gd name="T13" fmla="*/ 569 h 591"/>
                <a:gd name="T14" fmla="*/ 444 w 737"/>
                <a:gd name="T15" fmla="*/ 550 h 591"/>
                <a:gd name="T16" fmla="*/ 402 w 737"/>
                <a:gd name="T17" fmla="*/ 558 h 591"/>
                <a:gd name="T18" fmla="*/ 327 w 737"/>
                <a:gd name="T19" fmla="*/ 468 h 591"/>
                <a:gd name="T20" fmla="*/ 296 w 737"/>
                <a:gd name="T21" fmla="*/ 466 h 591"/>
                <a:gd name="T22" fmla="*/ 231 w 737"/>
                <a:gd name="T23" fmla="*/ 511 h 591"/>
                <a:gd name="T24" fmla="*/ 172 w 737"/>
                <a:gd name="T25" fmla="*/ 525 h 591"/>
                <a:gd name="T26" fmla="*/ 145 w 737"/>
                <a:gd name="T27" fmla="*/ 575 h 591"/>
                <a:gd name="T28" fmla="*/ 130 w 737"/>
                <a:gd name="T29" fmla="*/ 586 h 591"/>
                <a:gd name="T30" fmla="*/ 93 w 737"/>
                <a:gd name="T31" fmla="*/ 556 h 591"/>
                <a:gd name="T32" fmla="*/ 15 w 737"/>
                <a:gd name="T33" fmla="*/ 591 h 591"/>
                <a:gd name="T34" fmla="*/ 0 w 737"/>
                <a:gd name="T35" fmla="*/ 535 h 591"/>
                <a:gd name="T36" fmla="*/ 83 w 737"/>
                <a:gd name="T37" fmla="*/ 482 h 591"/>
                <a:gd name="T38" fmla="*/ 68 w 737"/>
                <a:gd name="T39" fmla="*/ 448 h 591"/>
                <a:gd name="T40" fmla="*/ 55 w 737"/>
                <a:gd name="T41" fmla="*/ 416 h 591"/>
                <a:gd name="T42" fmla="*/ 100 w 737"/>
                <a:gd name="T43" fmla="*/ 353 h 591"/>
                <a:gd name="T44" fmla="*/ 88 w 737"/>
                <a:gd name="T45" fmla="*/ 270 h 591"/>
                <a:gd name="T46" fmla="*/ 100 w 737"/>
                <a:gd name="T47" fmla="*/ 106 h 591"/>
                <a:gd name="T48" fmla="*/ 142 w 737"/>
                <a:gd name="T49" fmla="*/ 47 h 591"/>
                <a:gd name="T50" fmla="*/ 206 w 737"/>
                <a:gd name="T51" fmla="*/ 0 h 591"/>
                <a:gd name="T52" fmla="*/ 260 w 737"/>
                <a:gd name="T53" fmla="*/ 32 h 591"/>
                <a:gd name="T54" fmla="*/ 333 w 737"/>
                <a:gd name="T55" fmla="*/ 32 h 591"/>
                <a:gd name="T56" fmla="*/ 353 w 737"/>
                <a:gd name="T57" fmla="*/ 74 h 591"/>
                <a:gd name="T58" fmla="*/ 456 w 737"/>
                <a:gd name="T59" fmla="*/ 78 h 591"/>
                <a:gd name="T60" fmla="*/ 472 w 737"/>
                <a:gd name="T61" fmla="*/ 28 h 591"/>
                <a:gd name="T62" fmla="*/ 595 w 737"/>
                <a:gd name="T63" fmla="*/ 44 h 591"/>
                <a:gd name="T64" fmla="*/ 668 w 737"/>
                <a:gd name="T65" fmla="*/ 78 h 591"/>
                <a:gd name="T66" fmla="*/ 729 w 737"/>
                <a:gd name="T67" fmla="*/ 120 h 591"/>
                <a:gd name="T68" fmla="*/ 737 w 737"/>
                <a:gd name="T69" fmla="*/ 205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37" h="591">
                  <a:moveTo>
                    <a:pt x="737" y="205"/>
                  </a:moveTo>
                  <a:lnTo>
                    <a:pt x="694" y="305"/>
                  </a:lnTo>
                  <a:lnTo>
                    <a:pt x="641" y="374"/>
                  </a:lnTo>
                  <a:lnTo>
                    <a:pt x="629" y="435"/>
                  </a:lnTo>
                  <a:lnTo>
                    <a:pt x="575" y="451"/>
                  </a:lnTo>
                  <a:lnTo>
                    <a:pt x="532" y="555"/>
                  </a:lnTo>
                  <a:lnTo>
                    <a:pt x="488" y="569"/>
                  </a:lnTo>
                  <a:lnTo>
                    <a:pt x="444" y="550"/>
                  </a:lnTo>
                  <a:lnTo>
                    <a:pt x="402" y="558"/>
                  </a:lnTo>
                  <a:lnTo>
                    <a:pt x="327" y="468"/>
                  </a:lnTo>
                  <a:lnTo>
                    <a:pt x="296" y="466"/>
                  </a:lnTo>
                  <a:lnTo>
                    <a:pt x="231" y="511"/>
                  </a:lnTo>
                  <a:lnTo>
                    <a:pt x="172" y="525"/>
                  </a:lnTo>
                  <a:lnTo>
                    <a:pt x="145" y="575"/>
                  </a:lnTo>
                  <a:lnTo>
                    <a:pt x="130" y="586"/>
                  </a:lnTo>
                  <a:lnTo>
                    <a:pt x="93" y="556"/>
                  </a:lnTo>
                  <a:lnTo>
                    <a:pt x="15" y="591"/>
                  </a:lnTo>
                  <a:lnTo>
                    <a:pt x="0" y="535"/>
                  </a:lnTo>
                  <a:lnTo>
                    <a:pt x="83" y="482"/>
                  </a:lnTo>
                  <a:lnTo>
                    <a:pt x="68" y="448"/>
                  </a:lnTo>
                  <a:lnTo>
                    <a:pt x="55" y="416"/>
                  </a:lnTo>
                  <a:lnTo>
                    <a:pt x="100" y="353"/>
                  </a:lnTo>
                  <a:lnTo>
                    <a:pt x="88" y="270"/>
                  </a:lnTo>
                  <a:lnTo>
                    <a:pt x="100" y="106"/>
                  </a:lnTo>
                  <a:lnTo>
                    <a:pt x="142" y="47"/>
                  </a:lnTo>
                  <a:lnTo>
                    <a:pt x="206" y="0"/>
                  </a:lnTo>
                  <a:lnTo>
                    <a:pt x="260" y="32"/>
                  </a:lnTo>
                  <a:lnTo>
                    <a:pt x="333" y="32"/>
                  </a:lnTo>
                  <a:lnTo>
                    <a:pt x="353" y="74"/>
                  </a:lnTo>
                  <a:lnTo>
                    <a:pt x="456" y="78"/>
                  </a:lnTo>
                  <a:lnTo>
                    <a:pt x="472" y="28"/>
                  </a:lnTo>
                  <a:lnTo>
                    <a:pt x="595" y="44"/>
                  </a:lnTo>
                  <a:lnTo>
                    <a:pt x="668" y="78"/>
                  </a:lnTo>
                  <a:lnTo>
                    <a:pt x="729" y="120"/>
                  </a:lnTo>
                  <a:lnTo>
                    <a:pt x="737" y="205"/>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93" name="Freeform 84"/>
            <p:cNvSpPr>
              <a:spLocks/>
            </p:cNvSpPr>
            <p:nvPr/>
          </p:nvSpPr>
          <p:spPr bwMode="auto">
            <a:xfrm>
              <a:off x="4153170" y="3262345"/>
              <a:ext cx="453095" cy="393756"/>
            </a:xfrm>
            <a:custGeom>
              <a:avLst/>
              <a:gdLst>
                <a:gd name="T0" fmla="*/ 297 w 630"/>
                <a:gd name="T1" fmla="*/ 0 h 566"/>
                <a:gd name="T2" fmla="*/ 374 w 630"/>
                <a:gd name="T3" fmla="*/ 3 h 566"/>
                <a:gd name="T4" fmla="*/ 412 w 630"/>
                <a:gd name="T5" fmla="*/ 22 h 566"/>
                <a:gd name="T6" fmla="*/ 447 w 630"/>
                <a:gd name="T7" fmla="*/ 64 h 566"/>
                <a:gd name="T8" fmla="*/ 473 w 630"/>
                <a:gd name="T9" fmla="*/ 169 h 566"/>
                <a:gd name="T10" fmla="*/ 524 w 630"/>
                <a:gd name="T11" fmla="*/ 204 h 566"/>
                <a:gd name="T12" fmla="*/ 630 w 630"/>
                <a:gd name="T13" fmla="*/ 202 h 566"/>
                <a:gd name="T14" fmla="*/ 606 w 630"/>
                <a:gd name="T15" fmla="*/ 243 h 566"/>
                <a:gd name="T16" fmla="*/ 518 w 630"/>
                <a:gd name="T17" fmla="*/ 330 h 566"/>
                <a:gd name="T18" fmla="*/ 526 w 630"/>
                <a:gd name="T19" fmla="*/ 368 h 566"/>
                <a:gd name="T20" fmla="*/ 462 w 630"/>
                <a:gd name="T21" fmla="*/ 417 h 566"/>
                <a:gd name="T22" fmla="*/ 441 w 630"/>
                <a:gd name="T23" fmla="*/ 455 h 566"/>
                <a:gd name="T24" fmla="*/ 419 w 630"/>
                <a:gd name="T25" fmla="*/ 468 h 566"/>
                <a:gd name="T26" fmla="*/ 420 w 630"/>
                <a:gd name="T27" fmla="*/ 482 h 566"/>
                <a:gd name="T28" fmla="*/ 441 w 630"/>
                <a:gd name="T29" fmla="*/ 511 h 566"/>
                <a:gd name="T30" fmla="*/ 404 w 630"/>
                <a:gd name="T31" fmla="*/ 521 h 566"/>
                <a:gd name="T32" fmla="*/ 388 w 630"/>
                <a:gd name="T33" fmla="*/ 472 h 566"/>
                <a:gd name="T34" fmla="*/ 363 w 630"/>
                <a:gd name="T35" fmla="*/ 442 h 566"/>
                <a:gd name="T36" fmla="*/ 323 w 630"/>
                <a:gd name="T37" fmla="*/ 457 h 566"/>
                <a:gd name="T38" fmla="*/ 304 w 630"/>
                <a:gd name="T39" fmla="*/ 495 h 566"/>
                <a:gd name="T40" fmla="*/ 224 w 630"/>
                <a:gd name="T41" fmla="*/ 510 h 566"/>
                <a:gd name="T42" fmla="*/ 193 w 630"/>
                <a:gd name="T43" fmla="*/ 523 h 566"/>
                <a:gd name="T44" fmla="*/ 144 w 630"/>
                <a:gd name="T45" fmla="*/ 566 h 566"/>
                <a:gd name="T46" fmla="*/ 129 w 630"/>
                <a:gd name="T47" fmla="*/ 536 h 566"/>
                <a:gd name="T48" fmla="*/ 119 w 630"/>
                <a:gd name="T49" fmla="*/ 474 h 566"/>
                <a:gd name="T50" fmla="*/ 102 w 630"/>
                <a:gd name="T51" fmla="*/ 459 h 566"/>
                <a:gd name="T52" fmla="*/ 46 w 630"/>
                <a:gd name="T53" fmla="*/ 489 h 566"/>
                <a:gd name="T54" fmla="*/ 0 w 630"/>
                <a:gd name="T55" fmla="*/ 440 h 566"/>
                <a:gd name="T56" fmla="*/ 42 w 630"/>
                <a:gd name="T57" fmla="*/ 337 h 566"/>
                <a:gd name="T58" fmla="*/ 98 w 630"/>
                <a:gd name="T59" fmla="*/ 320 h 566"/>
                <a:gd name="T60" fmla="*/ 107 w 630"/>
                <a:gd name="T61" fmla="*/ 261 h 566"/>
                <a:gd name="T62" fmla="*/ 160 w 630"/>
                <a:gd name="T63" fmla="*/ 194 h 566"/>
                <a:gd name="T64" fmla="*/ 204 w 630"/>
                <a:gd name="T65" fmla="*/ 88 h 566"/>
                <a:gd name="T66" fmla="*/ 197 w 630"/>
                <a:gd name="T67" fmla="*/ 6 h 566"/>
                <a:gd name="T68" fmla="*/ 297 w 630"/>
                <a:gd name="T69" fmla="*/ 0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0" h="566">
                  <a:moveTo>
                    <a:pt x="297" y="0"/>
                  </a:moveTo>
                  <a:lnTo>
                    <a:pt x="374" y="3"/>
                  </a:lnTo>
                  <a:lnTo>
                    <a:pt x="412" y="22"/>
                  </a:lnTo>
                  <a:lnTo>
                    <a:pt x="447" y="64"/>
                  </a:lnTo>
                  <a:lnTo>
                    <a:pt x="473" y="169"/>
                  </a:lnTo>
                  <a:lnTo>
                    <a:pt x="524" y="204"/>
                  </a:lnTo>
                  <a:lnTo>
                    <a:pt x="630" y="202"/>
                  </a:lnTo>
                  <a:lnTo>
                    <a:pt x="606" y="243"/>
                  </a:lnTo>
                  <a:lnTo>
                    <a:pt x="518" y="330"/>
                  </a:lnTo>
                  <a:lnTo>
                    <a:pt x="526" y="368"/>
                  </a:lnTo>
                  <a:lnTo>
                    <a:pt x="462" y="417"/>
                  </a:lnTo>
                  <a:lnTo>
                    <a:pt x="441" y="455"/>
                  </a:lnTo>
                  <a:lnTo>
                    <a:pt x="419" y="468"/>
                  </a:lnTo>
                  <a:lnTo>
                    <a:pt x="420" y="482"/>
                  </a:lnTo>
                  <a:lnTo>
                    <a:pt x="441" y="511"/>
                  </a:lnTo>
                  <a:lnTo>
                    <a:pt x="404" y="521"/>
                  </a:lnTo>
                  <a:lnTo>
                    <a:pt x="388" y="472"/>
                  </a:lnTo>
                  <a:lnTo>
                    <a:pt x="363" y="442"/>
                  </a:lnTo>
                  <a:lnTo>
                    <a:pt x="323" y="457"/>
                  </a:lnTo>
                  <a:lnTo>
                    <a:pt x="304" y="495"/>
                  </a:lnTo>
                  <a:lnTo>
                    <a:pt x="224" y="510"/>
                  </a:lnTo>
                  <a:lnTo>
                    <a:pt x="193" y="523"/>
                  </a:lnTo>
                  <a:lnTo>
                    <a:pt x="144" y="566"/>
                  </a:lnTo>
                  <a:lnTo>
                    <a:pt x="129" y="536"/>
                  </a:lnTo>
                  <a:lnTo>
                    <a:pt x="119" y="474"/>
                  </a:lnTo>
                  <a:lnTo>
                    <a:pt x="102" y="459"/>
                  </a:lnTo>
                  <a:lnTo>
                    <a:pt x="46" y="489"/>
                  </a:lnTo>
                  <a:lnTo>
                    <a:pt x="0" y="440"/>
                  </a:lnTo>
                  <a:lnTo>
                    <a:pt x="42" y="337"/>
                  </a:lnTo>
                  <a:lnTo>
                    <a:pt x="98" y="320"/>
                  </a:lnTo>
                  <a:lnTo>
                    <a:pt x="107" y="261"/>
                  </a:lnTo>
                  <a:lnTo>
                    <a:pt x="160" y="194"/>
                  </a:lnTo>
                  <a:lnTo>
                    <a:pt x="204" y="88"/>
                  </a:lnTo>
                  <a:lnTo>
                    <a:pt x="197" y="6"/>
                  </a:lnTo>
                  <a:lnTo>
                    <a:pt x="297" y="0"/>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94" name="Freeform 85"/>
            <p:cNvSpPr>
              <a:spLocks/>
            </p:cNvSpPr>
            <p:nvPr/>
          </p:nvSpPr>
          <p:spPr bwMode="auto">
            <a:xfrm>
              <a:off x="3786838" y="2795587"/>
              <a:ext cx="491655" cy="441906"/>
            </a:xfrm>
            <a:custGeom>
              <a:avLst/>
              <a:gdLst>
                <a:gd name="T0" fmla="*/ 0 w 682"/>
                <a:gd name="T1" fmla="*/ 139 h 634"/>
                <a:gd name="T2" fmla="*/ 74 w 682"/>
                <a:gd name="T3" fmla="*/ 16 h 634"/>
                <a:gd name="T4" fmla="*/ 99 w 682"/>
                <a:gd name="T5" fmla="*/ 17 h 634"/>
                <a:gd name="T6" fmla="*/ 103 w 682"/>
                <a:gd name="T7" fmla="*/ 0 h 634"/>
                <a:gd name="T8" fmla="*/ 165 w 682"/>
                <a:gd name="T9" fmla="*/ 70 h 634"/>
                <a:gd name="T10" fmla="*/ 253 w 682"/>
                <a:gd name="T11" fmla="*/ 74 h 634"/>
                <a:gd name="T12" fmla="*/ 308 w 682"/>
                <a:gd name="T13" fmla="*/ 122 h 634"/>
                <a:gd name="T14" fmla="*/ 432 w 682"/>
                <a:gd name="T15" fmla="*/ 142 h 634"/>
                <a:gd name="T16" fmla="*/ 538 w 682"/>
                <a:gd name="T17" fmla="*/ 142 h 634"/>
                <a:gd name="T18" fmla="*/ 632 w 682"/>
                <a:gd name="T19" fmla="*/ 209 h 634"/>
                <a:gd name="T20" fmla="*/ 682 w 682"/>
                <a:gd name="T21" fmla="*/ 298 h 634"/>
                <a:gd name="T22" fmla="*/ 649 w 682"/>
                <a:gd name="T23" fmla="*/ 331 h 634"/>
                <a:gd name="T24" fmla="*/ 649 w 682"/>
                <a:gd name="T25" fmla="*/ 449 h 634"/>
                <a:gd name="T26" fmla="*/ 666 w 682"/>
                <a:gd name="T27" fmla="*/ 475 h 634"/>
                <a:gd name="T28" fmla="*/ 639 w 682"/>
                <a:gd name="T29" fmla="*/ 487 h 634"/>
                <a:gd name="T30" fmla="*/ 644 w 682"/>
                <a:gd name="T31" fmla="*/ 550 h 634"/>
                <a:gd name="T32" fmla="*/ 648 w 682"/>
                <a:gd name="T33" fmla="*/ 634 h 634"/>
                <a:gd name="T34" fmla="*/ 571 w 682"/>
                <a:gd name="T35" fmla="*/ 599 h 634"/>
                <a:gd name="T36" fmla="*/ 448 w 682"/>
                <a:gd name="T37" fmla="*/ 584 h 634"/>
                <a:gd name="T38" fmla="*/ 432 w 682"/>
                <a:gd name="T39" fmla="*/ 632 h 634"/>
                <a:gd name="T40" fmla="*/ 330 w 682"/>
                <a:gd name="T41" fmla="*/ 630 h 634"/>
                <a:gd name="T42" fmla="*/ 308 w 682"/>
                <a:gd name="T43" fmla="*/ 587 h 634"/>
                <a:gd name="T44" fmla="*/ 236 w 682"/>
                <a:gd name="T45" fmla="*/ 587 h 634"/>
                <a:gd name="T46" fmla="*/ 182 w 682"/>
                <a:gd name="T47" fmla="*/ 555 h 634"/>
                <a:gd name="T48" fmla="*/ 241 w 682"/>
                <a:gd name="T49" fmla="*/ 509 h 634"/>
                <a:gd name="T50" fmla="*/ 292 w 682"/>
                <a:gd name="T51" fmla="*/ 465 h 634"/>
                <a:gd name="T52" fmla="*/ 318 w 682"/>
                <a:gd name="T53" fmla="*/ 437 h 634"/>
                <a:gd name="T54" fmla="*/ 333 w 682"/>
                <a:gd name="T55" fmla="*/ 410 h 634"/>
                <a:gd name="T56" fmla="*/ 329 w 682"/>
                <a:gd name="T57" fmla="*/ 366 h 634"/>
                <a:gd name="T58" fmla="*/ 301 w 682"/>
                <a:gd name="T59" fmla="*/ 339 h 634"/>
                <a:gd name="T60" fmla="*/ 265 w 682"/>
                <a:gd name="T61" fmla="*/ 330 h 634"/>
                <a:gd name="T62" fmla="*/ 224 w 682"/>
                <a:gd name="T63" fmla="*/ 330 h 634"/>
                <a:gd name="T64" fmla="*/ 213 w 682"/>
                <a:gd name="T65" fmla="*/ 310 h 634"/>
                <a:gd name="T66" fmla="*/ 205 w 682"/>
                <a:gd name="T67" fmla="*/ 272 h 634"/>
                <a:gd name="T68" fmla="*/ 197 w 682"/>
                <a:gd name="T69" fmla="*/ 219 h 634"/>
                <a:gd name="T70" fmla="*/ 165 w 682"/>
                <a:gd name="T71" fmla="*/ 172 h 634"/>
                <a:gd name="T72" fmla="*/ 134 w 682"/>
                <a:gd name="T73" fmla="*/ 157 h 634"/>
                <a:gd name="T74" fmla="*/ 82 w 682"/>
                <a:gd name="T75" fmla="*/ 144 h 634"/>
                <a:gd name="T76" fmla="*/ 44 w 682"/>
                <a:gd name="T77" fmla="*/ 149 h 634"/>
                <a:gd name="T78" fmla="*/ 23 w 682"/>
                <a:gd name="T79" fmla="*/ 157 h 634"/>
                <a:gd name="T80" fmla="*/ 0 w 682"/>
                <a:gd name="T81" fmla="*/ 139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2" h="634">
                  <a:moveTo>
                    <a:pt x="0" y="139"/>
                  </a:moveTo>
                  <a:lnTo>
                    <a:pt x="74" y="16"/>
                  </a:lnTo>
                  <a:lnTo>
                    <a:pt x="99" y="17"/>
                  </a:lnTo>
                  <a:lnTo>
                    <a:pt x="103" y="0"/>
                  </a:lnTo>
                  <a:lnTo>
                    <a:pt x="165" y="70"/>
                  </a:lnTo>
                  <a:lnTo>
                    <a:pt x="253" y="74"/>
                  </a:lnTo>
                  <a:lnTo>
                    <a:pt x="308" y="122"/>
                  </a:lnTo>
                  <a:lnTo>
                    <a:pt x="432" y="142"/>
                  </a:lnTo>
                  <a:lnTo>
                    <a:pt x="538" y="142"/>
                  </a:lnTo>
                  <a:lnTo>
                    <a:pt x="632" y="209"/>
                  </a:lnTo>
                  <a:lnTo>
                    <a:pt x="682" y="298"/>
                  </a:lnTo>
                  <a:lnTo>
                    <a:pt x="649" y="331"/>
                  </a:lnTo>
                  <a:lnTo>
                    <a:pt x="649" y="449"/>
                  </a:lnTo>
                  <a:lnTo>
                    <a:pt x="666" y="475"/>
                  </a:lnTo>
                  <a:lnTo>
                    <a:pt x="639" y="487"/>
                  </a:lnTo>
                  <a:lnTo>
                    <a:pt x="644" y="550"/>
                  </a:lnTo>
                  <a:lnTo>
                    <a:pt x="648" y="634"/>
                  </a:lnTo>
                  <a:lnTo>
                    <a:pt x="571" y="599"/>
                  </a:lnTo>
                  <a:lnTo>
                    <a:pt x="448" y="584"/>
                  </a:lnTo>
                  <a:lnTo>
                    <a:pt x="432" y="632"/>
                  </a:lnTo>
                  <a:lnTo>
                    <a:pt x="330" y="630"/>
                  </a:lnTo>
                  <a:lnTo>
                    <a:pt x="308" y="587"/>
                  </a:lnTo>
                  <a:lnTo>
                    <a:pt x="236" y="587"/>
                  </a:lnTo>
                  <a:lnTo>
                    <a:pt x="182" y="555"/>
                  </a:lnTo>
                  <a:lnTo>
                    <a:pt x="241" y="509"/>
                  </a:lnTo>
                  <a:lnTo>
                    <a:pt x="292" y="465"/>
                  </a:lnTo>
                  <a:lnTo>
                    <a:pt x="318" y="437"/>
                  </a:lnTo>
                  <a:lnTo>
                    <a:pt x="333" y="410"/>
                  </a:lnTo>
                  <a:lnTo>
                    <a:pt x="329" y="366"/>
                  </a:lnTo>
                  <a:lnTo>
                    <a:pt x="301" y="339"/>
                  </a:lnTo>
                  <a:lnTo>
                    <a:pt x="265" y="330"/>
                  </a:lnTo>
                  <a:lnTo>
                    <a:pt x="224" y="330"/>
                  </a:lnTo>
                  <a:lnTo>
                    <a:pt x="213" y="310"/>
                  </a:lnTo>
                  <a:lnTo>
                    <a:pt x="205" y="272"/>
                  </a:lnTo>
                  <a:lnTo>
                    <a:pt x="197" y="219"/>
                  </a:lnTo>
                  <a:lnTo>
                    <a:pt x="165" y="172"/>
                  </a:lnTo>
                  <a:lnTo>
                    <a:pt x="134" y="157"/>
                  </a:lnTo>
                  <a:lnTo>
                    <a:pt x="82" y="144"/>
                  </a:lnTo>
                  <a:lnTo>
                    <a:pt x="44" y="149"/>
                  </a:lnTo>
                  <a:lnTo>
                    <a:pt x="23" y="157"/>
                  </a:lnTo>
                  <a:lnTo>
                    <a:pt x="0" y="139"/>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95" name="Freeform 92"/>
            <p:cNvSpPr>
              <a:spLocks/>
            </p:cNvSpPr>
            <p:nvPr/>
          </p:nvSpPr>
          <p:spPr bwMode="auto">
            <a:xfrm>
              <a:off x="4803889" y="2876357"/>
              <a:ext cx="476391" cy="425597"/>
            </a:xfrm>
            <a:custGeom>
              <a:avLst/>
              <a:gdLst>
                <a:gd name="T0" fmla="*/ 4 w 662"/>
                <a:gd name="T1" fmla="*/ 321 h 612"/>
                <a:gd name="T2" fmla="*/ 78 w 662"/>
                <a:gd name="T3" fmla="*/ 260 h 612"/>
                <a:gd name="T4" fmla="*/ 106 w 662"/>
                <a:gd name="T5" fmla="*/ 190 h 612"/>
                <a:gd name="T6" fmla="*/ 154 w 662"/>
                <a:gd name="T7" fmla="*/ 148 h 612"/>
                <a:gd name="T8" fmla="*/ 178 w 662"/>
                <a:gd name="T9" fmla="*/ 81 h 612"/>
                <a:gd name="T10" fmla="*/ 204 w 662"/>
                <a:gd name="T11" fmla="*/ 90 h 612"/>
                <a:gd name="T12" fmla="*/ 238 w 662"/>
                <a:gd name="T13" fmla="*/ 72 h 612"/>
                <a:gd name="T14" fmla="*/ 247 w 662"/>
                <a:gd name="T15" fmla="*/ 22 h 612"/>
                <a:gd name="T16" fmla="*/ 265 w 662"/>
                <a:gd name="T17" fmla="*/ 4 h 612"/>
                <a:gd name="T18" fmla="*/ 284 w 662"/>
                <a:gd name="T19" fmla="*/ 11 h 612"/>
                <a:gd name="T20" fmla="*/ 284 w 662"/>
                <a:gd name="T21" fmla="*/ 36 h 612"/>
                <a:gd name="T22" fmla="*/ 293 w 662"/>
                <a:gd name="T23" fmla="*/ 84 h 612"/>
                <a:gd name="T24" fmla="*/ 308 w 662"/>
                <a:gd name="T25" fmla="*/ 93 h 612"/>
                <a:gd name="T26" fmla="*/ 349 w 662"/>
                <a:gd name="T27" fmla="*/ 77 h 612"/>
                <a:gd name="T28" fmla="*/ 370 w 662"/>
                <a:gd name="T29" fmla="*/ 51 h 612"/>
                <a:gd name="T30" fmla="*/ 389 w 662"/>
                <a:gd name="T31" fmla="*/ 9 h 612"/>
                <a:gd name="T32" fmla="*/ 473 w 662"/>
                <a:gd name="T33" fmla="*/ 0 h 612"/>
                <a:gd name="T34" fmla="*/ 540 w 662"/>
                <a:gd name="T35" fmla="*/ 7 h 612"/>
                <a:gd name="T36" fmla="*/ 545 w 662"/>
                <a:gd name="T37" fmla="*/ 48 h 612"/>
                <a:gd name="T38" fmla="*/ 553 w 662"/>
                <a:gd name="T39" fmla="*/ 88 h 612"/>
                <a:gd name="T40" fmla="*/ 589 w 662"/>
                <a:gd name="T41" fmla="*/ 103 h 612"/>
                <a:gd name="T42" fmla="*/ 620 w 662"/>
                <a:gd name="T43" fmla="*/ 106 h 612"/>
                <a:gd name="T44" fmla="*/ 632 w 662"/>
                <a:gd name="T45" fmla="*/ 137 h 612"/>
                <a:gd name="T46" fmla="*/ 662 w 662"/>
                <a:gd name="T47" fmla="*/ 148 h 612"/>
                <a:gd name="T48" fmla="*/ 651 w 662"/>
                <a:gd name="T49" fmla="*/ 236 h 612"/>
                <a:gd name="T50" fmla="*/ 619 w 662"/>
                <a:gd name="T51" fmla="*/ 274 h 612"/>
                <a:gd name="T52" fmla="*/ 581 w 662"/>
                <a:gd name="T53" fmla="*/ 297 h 612"/>
                <a:gd name="T54" fmla="*/ 581 w 662"/>
                <a:gd name="T55" fmla="*/ 355 h 612"/>
                <a:gd name="T56" fmla="*/ 604 w 662"/>
                <a:gd name="T57" fmla="*/ 398 h 612"/>
                <a:gd name="T58" fmla="*/ 574 w 662"/>
                <a:gd name="T59" fmla="*/ 409 h 612"/>
                <a:gd name="T60" fmla="*/ 560 w 662"/>
                <a:gd name="T61" fmla="*/ 375 h 612"/>
                <a:gd name="T62" fmla="*/ 546 w 662"/>
                <a:gd name="T63" fmla="*/ 417 h 612"/>
                <a:gd name="T64" fmla="*/ 504 w 662"/>
                <a:gd name="T65" fmla="*/ 467 h 612"/>
                <a:gd name="T66" fmla="*/ 540 w 662"/>
                <a:gd name="T67" fmla="*/ 519 h 612"/>
                <a:gd name="T68" fmla="*/ 562 w 662"/>
                <a:gd name="T69" fmla="*/ 567 h 612"/>
                <a:gd name="T70" fmla="*/ 523 w 662"/>
                <a:gd name="T71" fmla="*/ 583 h 612"/>
                <a:gd name="T72" fmla="*/ 473 w 662"/>
                <a:gd name="T73" fmla="*/ 594 h 612"/>
                <a:gd name="T74" fmla="*/ 440 w 662"/>
                <a:gd name="T75" fmla="*/ 587 h 612"/>
                <a:gd name="T76" fmla="*/ 396 w 662"/>
                <a:gd name="T77" fmla="*/ 612 h 612"/>
                <a:gd name="T78" fmla="*/ 366 w 662"/>
                <a:gd name="T79" fmla="*/ 531 h 612"/>
                <a:gd name="T80" fmla="*/ 402 w 662"/>
                <a:gd name="T81" fmla="*/ 492 h 612"/>
                <a:gd name="T82" fmla="*/ 313 w 662"/>
                <a:gd name="T83" fmla="*/ 473 h 612"/>
                <a:gd name="T84" fmla="*/ 266 w 662"/>
                <a:gd name="T85" fmla="*/ 452 h 612"/>
                <a:gd name="T86" fmla="*/ 240 w 662"/>
                <a:gd name="T87" fmla="*/ 459 h 612"/>
                <a:gd name="T88" fmla="*/ 203 w 662"/>
                <a:gd name="T89" fmla="*/ 427 h 612"/>
                <a:gd name="T90" fmla="*/ 193 w 662"/>
                <a:gd name="T91" fmla="*/ 450 h 612"/>
                <a:gd name="T92" fmla="*/ 170 w 662"/>
                <a:gd name="T93" fmla="*/ 468 h 612"/>
                <a:gd name="T94" fmla="*/ 145 w 662"/>
                <a:gd name="T95" fmla="*/ 471 h 612"/>
                <a:gd name="T96" fmla="*/ 117 w 662"/>
                <a:gd name="T97" fmla="*/ 440 h 612"/>
                <a:gd name="T98" fmla="*/ 61 w 662"/>
                <a:gd name="T99" fmla="*/ 474 h 612"/>
                <a:gd name="T100" fmla="*/ 53 w 662"/>
                <a:gd name="T101" fmla="*/ 372 h 612"/>
                <a:gd name="T102" fmla="*/ 0 w 662"/>
                <a:gd name="T103" fmla="*/ 349 h 612"/>
                <a:gd name="T104" fmla="*/ 4 w 662"/>
                <a:gd name="T105" fmla="*/ 321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62" h="612">
                  <a:moveTo>
                    <a:pt x="4" y="321"/>
                  </a:moveTo>
                  <a:lnTo>
                    <a:pt x="78" y="260"/>
                  </a:lnTo>
                  <a:lnTo>
                    <a:pt x="106" y="190"/>
                  </a:lnTo>
                  <a:lnTo>
                    <a:pt x="154" y="148"/>
                  </a:lnTo>
                  <a:lnTo>
                    <a:pt x="178" y="81"/>
                  </a:lnTo>
                  <a:lnTo>
                    <a:pt x="204" y="90"/>
                  </a:lnTo>
                  <a:lnTo>
                    <a:pt x="238" y="72"/>
                  </a:lnTo>
                  <a:lnTo>
                    <a:pt x="247" y="22"/>
                  </a:lnTo>
                  <a:lnTo>
                    <a:pt x="265" y="4"/>
                  </a:lnTo>
                  <a:lnTo>
                    <a:pt x="284" y="11"/>
                  </a:lnTo>
                  <a:lnTo>
                    <a:pt x="284" y="36"/>
                  </a:lnTo>
                  <a:lnTo>
                    <a:pt x="293" y="84"/>
                  </a:lnTo>
                  <a:lnTo>
                    <a:pt x="308" y="93"/>
                  </a:lnTo>
                  <a:lnTo>
                    <a:pt x="349" y="77"/>
                  </a:lnTo>
                  <a:lnTo>
                    <a:pt x="370" y="51"/>
                  </a:lnTo>
                  <a:lnTo>
                    <a:pt x="389" y="9"/>
                  </a:lnTo>
                  <a:lnTo>
                    <a:pt x="473" y="0"/>
                  </a:lnTo>
                  <a:lnTo>
                    <a:pt x="540" y="7"/>
                  </a:lnTo>
                  <a:lnTo>
                    <a:pt x="545" y="48"/>
                  </a:lnTo>
                  <a:lnTo>
                    <a:pt x="553" y="88"/>
                  </a:lnTo>
                  <a:lnTo>
                    <a:pt x="589" y="103"/>
                  </a:lnTo>
                  <a:lnTo>
                    <a:pt x="620" y="106"/>
                  </a:lnTo>
                  <a:lnTo>
                    <a:pt x="632" y="137"/>
                  </a:lnTo>
                  <a:lnTo>
                    <a:pt x="662" y="148"/>
                  </a:lnTo>
                  <a:lnTo>
                    <a:pt x="651" y="236"/>
                  </a:lnTo>
                  <a:lnTo>
                    <a:pt x="619" y="274"/>
                  </a:lnTo>
                  <a:lnTo>
                    <a:pt x="581" y="297"/>
                  </a:lnTo>
                  <a:lnTo>
                    <a:pt x="581" y="355"/>
                  </a:lnTo>
                  <a:lnTo>
                    <a:pt x="604" y="398"/>
                  </a:lnTo>
                  <a:lnTo>
                    <a:pt x="574" y="409"/>
                  </a:lnTo>
                  <a:lnTo>
                    <a:pt x="560" y="375"/>
                  </a:lnTo>
                  <a:lnTo>
                    <a:pt x="546" y="417"/>
                  </a:lnTo>
                  <a:lnTo>
                    <a:pt x="504" y="467"/>
                  </a:lnTo>
                  <a:lnTo>
                    <a:pt x="540" y="519"/>
                  </a:lnTo>
                  <a:lnTo>
                    <a:pt x="562" y="567"/>
                  </a:lnTo>
                  <a:lnTo>
                    <a:pt x="523" y="583"/>
                  </a:lnTo>
                  <a:lnTo>
                    <a:pt x="473" y="594"/>
                  </a:lnTo>
                  <a:lnTo>
                    <a:pt x="440" y="587"/>
                  </a:lnTo>
                  <a:lnTo>
                    <a:pt x="396" y="612"/>
                  </a:lnTo>
                  <a:lnTo>
                    <a:pt x="366" y="531"/>
                  </a:lnTo>
                  <a:lnTo>
                    <a:pt x="402" y="492"/>
                  </a:lnTo>
                  <a:lnTo>
                    <a:pt x="313" y="473"/>
                  </a:lnTo>
                  <a:lnTo>
                    <a:pt x="266" y="452"/>
                  </a:lnTo>
                  <a:lnTo>
                    <a:pt x="240" y="459"/>
                  </a:lnTo>
                  <a:lnTo>
                    <a:pt x="203" y="427"/>
                  </a:lnTo>
                  <a:lnTo>
                    <a:pt x="193" y="450"/>
                  </a:lnTo>
                  <a:lnTo>
                    <a:pt x="170" y="468"/>
                  </a:lnTo>
                  <a:lnTo>
                    <a:pt x="145" y="471"/>
                  </a:lnTo>
                  <a:lnTo>
                    <a:pt x="117" y="440"/>
                  </a:lnTo>
                  <a:lnTo>
                    <a:pt x="61" y="474"/>
                  </a:lnTo>
                  <a:lnTo>
                    <a:pt x="53" y="372"/>
                  </a:lnTo>
                  <a:lnTo>
                    <a:pt x="0" y="349"/>
                  </a:lnTo>
                  <a:lnTo>
                    <a:pt x="4" y="321"/>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96" name="Freeform 93"/>
            <p:cNvSpPr>
              <a:spLocks/>
            </p:cNvSpPr>
            <p:nvPr/>
          </p:nvSpPr>
          <p:spPr bwMode="auto">
            <a:xfrm>
              <a:off x="4450412" y="3118667"/>
              <a:ext cx="397662" cy="284249"/>
            </a:xfrm>
            <a:custGeom>
              <a:avLst/>
              <a:gdLst>
                <a:gd name="T0" fmla="*/ 40 w 552"/>
                <a:gd name="T1" fmla="*/ 110 h 408"/>
                <a:gd name="T2" fmla="*/ 83 w 552"/>
                <a:gd name="T3" fmla="*/ 107 h 408"/>
                <a:gd name="T4" fmla="*/ 93 w 552"/>
                <a:gd name="T5" fmla="*/ 33 h 408"/>
                <a:gd name="T6" fmla="*/ 253 w 552"/>
                <a:gd name="T7" fmla="*/ 33 h 408"/>
                <a:gd name="T8" fmla="*/ 272 w 552"/>
                <a:gd name="T9" fmla="*/ 0 h 408"/>
                <a:gd name="T10" fmla="*/ 491 w 552"/>
                <a:gd name="T11" fmla="*/ 0 h 408"/>
                <a:gd name="T12" fmla="*/ 544 w 552"/>
                <a:gd name="T13" fmla="*/ 23 h 408"/>
                <a:gd name="T14" fmla="*/ 552 w 552"/>
                <a:gd name="T15" fmla="*/ 125 h 408"/>
                <a:gd name="T16" fmla="*/ 520 w 552"/>
                <a:gd name="T17" fmla="*/ 172 h 408"/>
                <a:gd name="T18" fmla="*/ 450 w 552"/>
                <a:gd name="T19" fmla="*/ 189 h 408"/>
                <a:gd name="T20" fmla="*/ 436 w 552"/>
                <a:gd name="T21" fmla="*/ 189 h 408"/>
                <a:gd name="T22" fmla="*/ 298 w 552"/>
                <a:gd name="T23" fmla="*/ 317 h 408"/>
                <a:gd name="T24" fmla="*/ 257 w 552"/>
                <a:gd name="T25" fmla="*/ 346 h 408"/>
                <a:gd name="T26" fmla="*/ 254 w 552"/>
                <a:gd name="T27" fmla="*/ 395 h 408"/>
                <a:gd name="T28" fmla="*/ 217 w 552"/>
                <a:gd name="T29" fmla="*/ 408 h 408"/>
                <a:gd name="T30" fmla="*/ 112 w 552"/>
                <a:gd name="T31" fmla="*/ 408 h 408"/>
                <a:gd name="T32" fmla="*/ 61 w 552"/>
                <a:gd name="T33" fmla="*/ 377 h 408"/>
                <a:gd name="T34" fmla="*/ 34 w 552"/>
                <a:gd name="T35" fmla="*/ 272 h 408"/>
                <a:gd name="T36" fmla="*/ 0 w 552"/>
                <a:gd name="T37" fmla="*/ 228 h 408"/>
                <a:gd name="T38" fmla="*/ 37 w 552"/>
                <a:gd name="T39" fmla="*/ 201 h 408"/>
                <a:gd name="T40" fmla="*/ 37 w 552"/>
                <a:gd name="T41" fmla="*/ 158 h 408"/>
                <a:gd name="T42" fmla="*/ 61 w 552"/>
                <a:gd name="T43" fmla="*/ 143 h 408"/>
                <a:gd name="T44" fmla="*/ 40 w 552"/>
                <a:gd name="T45" fmla="*/ 11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2" h="408">
                  <a:moveTo>
                    <a:pt x="40" y="110"/>
                  </a:moveTo>
                  <a:lnTo>
                    <a:pt x="83" y="107"/>
                  </a:lnTo>
                  <a:lnTo>
                    <a:pt x="93" y="33"/>
                  </a:lnTo>
                  <a:lnTo>
                    <a:pt x="253" y="33"/>
                  </a:lnTo>
                  <a:lnTo>
                    <a:pt x="272" y="0"/>
                  </a:lnTo>
                  <a:lnTo>
                    <a:pt x="491" y="0"/>
                  </a:lnTo>
                  <a:lnTo>
                    <a:pt x="544" y="23"/>
                  </a:lnTo>
                  <a:lnTo>
                    <a:pt x="552" y="125"/>
                  </a:lnTo>
                  <a:lnTo>
                    <a:pt x="520" y="172"/>
                  </a:lnTo>
                  <a:lnTo>
                    <a:pt x="450" y="189"/>
                  </a:lnTo>
                  <a:lnTo>
                    <a:pt x="436" y="189"/>
                  </a:lnTo>
                  <a:lnTo>
                    <a:pt x="298" y="317"/>
                  </a:lnTo>
                  <a:lnTo>
                    <a:pt x="257" y="346"/>
                  </a:lnTo>
                  <a:lnTo>
                    <a:pt x="254" y="395"/>
                  </a:lnTo>
                  <a:lnTo>
                    <a:pt x="217" y="408"/>
                  </a:lnTo>
                  <a:lnTo>
                    <a:pt x="112" y="408"/>
                  </a:lnTo>
                  <a:lnTo>
                    <a:pt x="61" y="377"/>
                  </a:lnTo>
                  <a:lnTo>
                    <a:pt x="34" y="272"/>
                  </a:lnTo>
                  <a:lnTo>
                    <a:pt x="0" y="228"/>
                  </a:lnTo>
                  <a:lnTo>
                    <a:pt x="37" y="201"/>
                  </a:lnTo>
                  <a:lnTo>
                    <a:pt x="37" y="158"/>
                  </a:lnTo>
                  <a:lnTo>
                    <a:pt x="61" y="143"/>
                  </a:lnTo>
                  <a:lnTo>
                    <a:pt x="40" y="110"/>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97" name="Freeform 87"/>
            <p:cNvSpPr>
              <a:spLocks/>
            </p:cNvSpPr>
            <p:nvPr/>
          </p:nvSpPr>
          <p:spPr bwMode="auto">
            <a:xfrm>
              <a:off x="4242342" y="2867813"/>
              <a:ext cx="404090" cy="410065"/>
            </a:xfrm>
            <a:custGeom>
              <a:avLst/>
              <a:gdLst>
                <a:gd name="T0" fmla="*/ 157 w 561"/>
                <a:gd name="T1" fmla="*/ 131 h 589"/>
                <a:gd name="T2" fmla="*/ 188 w 561"/>
                <a:gd name="T3" fmla="*/ 169 h 589"/>
                <a:gd name="T4" fmla="*/ 349 w 561"/>
                <a:gd name="T5" fmla="*/ 188 h 589"/>
                <a:gd name="T6" fmla="*/ 511 w 561"/>
                <a:gd name="T7" fmla="*/ 223 h 589"/>
                <a:gd name="T8" fmla="*/ 561 w 561"/>
                <a:gd name="T9" fmla="*/ 361 h 589"/>
                <a:gd name="T10" fmla="*/ 544 w 561"/>
                <a:gd name="T11" fmla="*/ 394 h 589"/>
                <a:gd name="T12" fmla="*/ 382 w 561"/>
                <a:gd name="T13" fmla="*/ 394 h 589"/>
                <a:gd name="T14" fmla="*/ 371 w 561"/>
                <a:gd name="T15" fmla="*/ 467 h 589"/>
                <a:gd name="T16" fmla="*/ 331 w 561"/>
                <a:gd name="T17" fmla="*/ 471 h 589"/>
                <a:gd name="T18" fmla="*/ 349 w 561"/>
                <a:gd name="T19" fmla="*/ 503 h 589"/>
                <a:gd name="T20" fmla="*/ 326 w 561"/>
                <a:gd name="T21" fmla="*/ 523 h 589"/>
                <a:gd name="T22" fmla="*/ 326 w 561"/>
                <a:gd name="T23" fmla="*/ 557 h 589"/>
                <a:gd name="T24" fmla="*/ 289 w 561"/>
                <a:gd name="T25" fmla="*/ 589 h 589"/>
                <a:gd name="T26" fmla="*/ 246 w 561"/>
                <a:gd name="T27" fmla="*/ 569 h 589"/>
                <a:gd name="T28" fmla="*/ 174 w 561"/>
                <a:gd name="T29" fmla="*/ 567 h 589"/>
                <a:gd name="T30" fmla="*/ 73 w 561"/>
                <a:gd name="T31" fmla="*/ 573 h 589"/>
                <a:gd name="T32" fmla="*/ 16 w 561"/>
                <a:gd name="T33" fmla="*/ 531 h 589"/>
                <a:gd name="T34" fmla="*/ 8 w 561"/>
                <a:gd name="T35" fmla="*/ 385 h 589"/>
                <a:gd name="T36" fmla="*/ 34 w 561"/>
                <a:gd name="T37" fmla="*/ 372 h 589"/>
                <a:gd name="T38" fmla="*/ 17 w 561"/>
                <a:gd name="T39" fmla="*/ 346 h 589"/>
                <a:gd name="T40" fmla="*/ 17 w 561"/>
                <a:gd name="T41" fmla="*/ 229 h 589"/>
                <a:gd name="T42" fmla="*/ 50 w 561"/>
                <a:gd name="T43" fmla="*/ 193 h 589"/>
                <a:gd name="T44" fmla="*/ 0 w 561"/>
                <a:gd name="T45" fmla="*/ 106 h 589"/>
                <a:gd name="T46" fmla="*/ 0 w 561"/>
                <a:gd name="T47" fmla="*/ 23 h 589"/>
                <a:gd name="T48" fmla="*/ 27 w 561"/>
                <a:gd name="T49" fmla="*/ 0 h 589"/>
                <a:gd name="T50" fmla="*/ 154 w 561"/>
                <a:gd name="T51" fmla="*/ 0 h 589"/>
                <a:gd name="T52" fmla="*/ 157 w 561"/>
                <a:gd name="T53" fmla="*/ 131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1" h="589">
                  <a:moveTo>
                    <a:pt x="157" y="131"/>
                  </a:moveTo>
                  <a:lnTo>
                    <a:pt x="188" y="169"/>
                  </a:lnTo>
                  <a:lnTo>
                    <a:pt x="349" y="188"/>
                  </a:lnTo>
                  <a:lnTo>
                    <a:pt x="511" y="223"/>
                  </a:lnTo>
                  <a:lnTo>
                    <a:pt x="561" y="361"/>
                  </a:lnTo>
                  <a:lnTo>
                    <a:pt x="544" y="394"/>
                  </a:lnTo>
                  <a:lnTo>
                    <a:pt x="382" y="394"/>
                  </a:lnTo>
                  <a:lnTo>
                    <a:pt x="371" y="467"/>
                  </a:lnTo>
                  <a:lnTo>
                    <a:pt x="331" y="471"/>
                  </a:lnTo>
                  <a:lnTo>
                    <a:pt x="349" y="503"/>
                  </a:lnTo>
                  <a:lnTo>
                    <a:pt x="326" y="523"/>
                  </a:lnTo>
                  <a:lnTo>
                    <a:pt x="326" y="557"/>
                  </a:lnTo>
                  <a:lnTo>
                    <a:pt x="289" y="589"/>
                  </a:lnTo>
                  <a:lnTo>
                    <a:pt x="246" y="569"/>
                  </a:lnTo>
                  <a:lnTo>
                    <a:pt x="174" y="567"/>
                  </a:lnTo>
                  <a:lnTo>
                    <a:pt x="73" y="573"/>
                  </a:lnTo>
                  <a:lnTo>
                    <a:pt x="16" y="531"/>
                  </a:lnTo>
                  <a:lnTo>
                    <a:pt x="8" y="385"/>
                  </a:lnTo>
                  <a:lnTo>
                    <a:pt x="34" y="372"/>
                  </a:lnTo>
                  <a:lnTo>
                    <a:pt x="17" y="346"/>
                  </a:lnTo>
                  <a:lnTo>
                    <a:pt x="17" y="229"/>
                  </a:lnTo>
                  <a:lnTo>
                    <a:pt x="50" y="193"/>
                  </a:lnTo>
                  <a:lnTo>
                    <a:pt x="0" y="106"/>
                  </a:lnTo>
                  <a:lnTo>
                    <a:pt x="0" y="23"/>
                  </a:lnTo>
                  <a:lnTo>
                    <a:pt x="27" y="0"/>
                  </a:lnTo>
                  <a:lnTo>
                    <a:pt x="154" y="0"/>
                  </a:lnTo>
                  <a:lnTo>
                    <a:pt x="157" y="131"/>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98" name="Freeform 95"/>
            <p:cNvSpPr>
              <a:spLocks/>
            </p:cNvSpPr>
            <p:nvPr/>
          </p:nvSpPr>
          <p:spPr bwMode="auto">
            <a:xfrm>
              <a:off x="4587786" y="2477942"/>
              <a:ext cx="383202" cy="640725"/>
            </a:xfrm>
            <a:custGeom>
              <a:avLst/>
              <a:gdLst>
                <a:gd name="T0" fmla="*/ 41 w 532"/>
                <a:gd name="T1" fmla="*/ 199 h 921"/>
                <a:gd name="T2" fmla="*/ 68 w 532"/>
                <a:gd name="T3" fmla="*/ 222 h 921"/>
                <a:gd name="T4" fmla="*/ 101 w 532"/>
                <a:gd name="T5" fmla="*/ 213 h 921"/>
                <a:gd name="T6" fmla="*/ 127 w 532"/>
                <a:gd name="T7" fmla="*/ 203 h 921"/>
                <a:gd name="T8" fmla="*/ 154 w 532"/>
                <a:gd name="T9" fmla="*/ 200 h 921"/>
                <a:gd name="T10" fmla="*/ 181 w 532"/>
                <a:gd name="T11" fmla="*/ 186 h 921"/>
                <a:gd name="T12" fmla="*/ 196 w 532"/>
                <a:gd name="T13" fmla="*/ 161 h 921"/>
                <a:gd name="T14" fmla="*/ 194 w 532"/>
                <a:gd name="T15" fmla="*/ 133 h 921"/>
                <a:gd name="T16" fmla="*/ 156 w 532"/>
                <a:gd name="T17" fmla="*/ 109 h 921"/>
                <a:gd name="T18" fmla="*/ 157 w 532"/>
                <a:gd name="T19" fmla="*/ 89 h 921"/>
                <a:gd name="T20" fmla="*/ 175 w 532"/>
                <a:gd name="T21" fmla="*/ 69 h 921"/>
                <a:gd name="T22" fmla="*/ 215 w 532"/>
                <a:gd name="T23" fmla="*/ 54 h 921"/>
                <a:gd name="T24" fmla="*/ 240 w 532"/>
                <a:gd name="T25" fmla="*/ 48 h 921"/>
                <a:gd name="T26" fmla="*/ 265 w 532"/>
                <a:gd name="T27" fmla="*/ 69 h 921"/>
                <a:gd name="T28" fmla="*/ 290 w 532"/>
                <a:gd name="T29" fmla="*/ 48 h 921"/>
                <a:gd name="T30" fmla="*/ 316 w 532"/>
                <a:gd name="T31" fmla="*/ 28 h 921"/>
                <a:gd name="T32" fmla="*/ 366 w 532"/>
                <a:gd name="T33" fmla="*/ 0 h 921"/>
                <a:gd name="T34" fmla="*/ 406 w 532"/>
                <a:gd name="T35" fmla="*/ 1 h 921"/>
                <a:gd name="T36" fmla="*/ 444 w 532"/>
                <a:gd name="T37" fmla="*/ 11 h 921"/>
                <a:gd name="T38" fmla="*/ 461 w 532"/>
                <a:gd name="T39" fmla="*/ 35 h 921"/>
                <a:gd name="T40" fmla="*/ 484 w 532"/>
                <a:gd name="T41" fmla="*/ 81 h 921"/>
                <a:gd name="T42" fmla="*/ 487 w 532"/>
                <a:gd name="T43" fmla="*/ 102 h 921"/>
                <a:gd name="T44" fmla="*/ 476 w 532"/>
                <a:gd name="T45" fmla="*/ 134 h 921"/>
                <a:gd name="T46" fmla="*/ 434 w 532"/>
                <a:gd name="T47" fmla="*/ 141 h 921"/>
                <a:gd name="T48" fmla="*/ 422 w 532"/>
                <a:gd name="T49" fmla="*/ 153 h 921"/>
                <a:gd name="T50" fmla="*/ 430 w 532"/>
                <a:gd name="T51" fmla="*/ 167 h 921"/>
                <a:gd name="T52" fmla="*/ 502 w 532"/>
                <a:gd name="T53" fmla="*/ 182 h 921"/>
                <a:gd name="T54" fmla="*/ 516 w 532"/>
                <a:gd name="T55" fmla="*/ 221 h 921"/>
                <a:gd name="T56" fmla="*/ 511 w 532"/>
                <a:gd name="T57" fmla="*/ 255 h 921"/>
                <a:gd name="T58" fmla="*/ 532 w 532"/>
                <a:gd name="T59" fmla="*/ 291 h 921"/>
                <a:gd name="T60" fmla="*/ 457 w 532"/>
                <a:gd name="T61" fmla="*/ 329 h 921"/>
                <a:gd name="T62" fmla="*/ 451 w 532"/>
                <a:gd name="T63" fmla="*/ 355 h 921"/>
                <a:gd name="T64" fmla="*/ 474 w 532"/>
                <a:gd name="T65" fmla="*/ 393 h 921"/>
                <a:gd name="T66" fmla="*/ 476 w 532"/>
                <a:gd name="T67" fmla="*/ 444 h 921"/>
                <a:gd name="T68" fmla="*/ 443 w 532"/>
                <a:gd name="T69" fmla="*/ 474 h 921"/>
                <a:gd name="T70" fmla="*/ 445 w 532"/>
                <a:gd name="T71" fmla="*/ 503 h 921"/>
                <a:gd name="T72" fmla="*/ 469 w 532"/>
                <a:gd name="T73" fmla="*/ 538 h 921"/>
                <a:gd name="T74" fmla="*/ 479 w 532"/>
                <a:gd name="T75" fmla="*/ 564 h 921"/>
                <a:gd name="T76" fmla="*/ 474 w 532"/>
                <a:gd name="T77" fmla="*/ 593 h 921"/>
                <a:gd name="T78" fmla="*/ 478 w 532"/>
                <a:gd name="T79" fmla="*/ 653 h 921"/>
                <a:gd name="T80" fmla="*/ 451 w 532"/>
                <a:gd name="T81" fmla="*/ 723 h 921"/>
                <a:gd name="T82" fmla="*/ 403 w 532"/>
                <a:gd name="T83" fmla="*/ 767 h 921"/>
                <a:gd name="T84" fmla="*/ 384 w 532"/>
                <a:gd name="T85" fmla="*/ 822 h 921"/>
                <a:gd name="T86" fmla="*/ 307 w 532"/>
                <a:gd name="T87" fmla="*/ 894 h 921"/>
                <a:gd name="T88" fmla="*/ 300 w 532"/>
                <a:gd name="T89" fmla="*/ 921 h 921"/>
                <a:gd name="T90" fmla="*/ 79 w 532"/>
                <a:gd name="T91" fmla="*/ 921 h 921"/>
                <a:gd name="T92" fmla="*/ 32 w 532"/>
                <a:gd name="T93" fmla="*/ 785 h 921"/>
                <a:gd name="T94" fmla="*/ 96 w 532"/>
                <a:gd name="T95" fmla="*/ 727 h 921"/>
                <a:gd name="T96" fmla="*/ 58 w 532"/>
                <a:gd name="T97" fmla="*/ 618 h 921"/>
                <a:gd name="T98" fmla="*/ 3 w 532"/>
                <a:gd name="T99" fmla="*/ 573 h 921"/>
                <a:gd name="T100" fmla="*/ 13 w 532"/>
                <a:gd name="T101" fmla="*/ 391 h 921"/>
                <a:gd name="T102" fmla="*/ 0 w 532"/>
                <a:gd name="T103" fmla="*/ 291 h 921"/>
                <a:gd name="T104" fmla="*/ 26 w 532"/>
                <a:gd name="T105" fmla="*/ 237 h 921"/>
                <a:gd name="T106" fmla="*/ 41 w 532"/>
                <a:gd name="T107" fmla="*/ 199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32" h="921">
                  <a:moveTo>
                    <a:pt x="41" y="199"/>
                  </a:moveTo>
                  <a:lnTo>
                    <a:pt x="68" y="222"/>
                  </a:lnTo>
                  <a:lnTo>
                    <a:pt x="101" y="213"/>
                  </a:lnTo>
                  <a:lnTo>
                    <a:pt x="127" y="203"/>
                  </a:lnTo>
                  <a:lnTo>
                    <a:pt x="154" y="200"/>
                  </a:lnTo>
                  <a:lnTo>
                    <a:pt x="181" y="186"/>
                  </a:lnTo>
                  <a:lnTo>
                    <a:pt x="196" y="161"/>
                  </a:lnTo>
                  <a:lnTo>
                    <a:pt x="194" y="133"/>
                  </a:lnTo>
                  <a:lnTo>
                    <a:pt x="156" y="109"/>
                  </a:lnTo>
                  <a:lnTo>
                    <a:pt x="157" y="89"/>
                  </a:lnTo>
                  <a:lnTo>
                    <a:pt x="175" y="69"/>
                  </a:lnTo>
                  <a:lnTo>
                    <a:pt x="215" y="54"/>
                  </a:lnTo>
                  <a:lnTo>
                    <a:pt x="240" y="48"/>
                  </a:lnTo>
                  <a:lnTo>
                    <a:pt x="265" y="69"/>
                  </a:lnTo>
                  <a:lnTo>
                    <a:pt x="290" y="48"/>
                  </a:lnTo>
                  <a:lnTo>
                    <a:pt x="316" y="28"/>
                  </a:lnTo>
                  <a:lnTo>
                    <a:pt x="366" y="0"/>
                  </a:lnTo>
                  <a:lnTo>
                    <a:pt x="406" y="1"/>
                  </a:lnTo>
                  <a:lnTo>
                    <a:pt x="444" y="11"/>
                  </a:lnTo>
                  <a:lnTo>
                    <a:pt x="461" y="35"/>
                  </a:lnTo>
                  <a:lnTo>
                    <a:pt x="484" y="81"/>
                  </a:lnTo>
                  <a:lnTo>
                    <a:pt x="487" y="102"/>
                  </a:lnTo>
                  <a:lnTo>
                    <a:pt x="476" y="134"/>
                  </a:lnTo>
                  <a:lnTo>
                    <a:pt x="434" y="141"/>
                  </a:lnTo>
                  <a:lnTo>
                    <a:pt x="422" y="153"/>
                  </a:lnTo>
                  <a:lnTo>
                    <a:pt x="430" y="167"/>
                  </a:lnTo>
                  <a:lnTo>
                    <a:pt x="502" y="182"/>
                  </a:lnTo>
                  <a:lnTo>
                    <a:pt x="516" y="221"/>
                  </a:lnTo>
                  <a:lnTo>
                    <a:pt x="511" y="255"/>
                  </a:lnTo>
                  <a:lnTo>
                    <a:pt x="532" y="291"/>
                  </a:lnTo>
                  <a:lnTo>
                    <a:pt x="457" y="329"/>
                  </a:lnTo>
                  <a:lnTo>
                    <a:pt x="451" y="355"/>
                  </a:lnTo>
                  <a:lnTo>
                    <a:pt x="474" y="393"/>
                  </a:lnTo>
                  <a:lnTo>
                    <a:pt x="476" y="444"/>
                  </a:lnTo>
                  <a:lnTo>
                    <a:pt x="443" y="474"/>
                  </a:lnTo>
                  <a:lnTo>
                    <a:pt x="445" y="503"/>
                  </a:lnTo>
                  <a:lnTo>
                    <a:pt x="469" y="538"/>
                  </a:lnTo>
                  <a:lnTo>
                    <a:pt x="479" y="564"/>
                  </a:lnTo>
                  <a:lnTo>
                    <a:pt x="474" y="593"/>
                  </a:lnTo>
                  <a:lnTo>
                    <a:pt x="478" y="653"/>
                  </a:lnTo>
                  <a:lnTo>
                    <a:pt x="451" y="723"/>
                  </a:lnTo>
                  <a:lnTo>
                    <a:pt x="403" y="767"/>
                  </a:lnTo>
                  <a:lnTo>
                    <a:pt x="384" y="822"/>
                  </a:lnTo>
                  <a:lnTo>
                    <a:pt x="307" y="894"/>
                  </a:lnTo>
                  <a:lnTo>
                    <a:pt x="300" y="921"/>
                  </a:lnTo>
                  <a:lnTo>
                    <a:pt x="79" y="921"/>
                  </a:lnTo>
                  <a:lnTo>
                    <a:pt x="32" y="785"/>
                  </a:lnTo>
                  <a:lnTo>
                    <a:pt x="96" y="727"/>
                  </a:lnTo>
                  <a:lnTo>
                    <a:pt x="58" y="618"/>
                  </a:lnTo>
                  <a:lnTo>
                    <a:pt x="3" y="573"/>
                  </a:lnTo>
                  <a:lnTo>
                    <a:pt x="13" y="391"/>
                  </a:lnTo>
                  <a:lnTo>
                    <a:pt x="0" y="291"/>
                  </a:lnTo>
                  <a:lnTo>
                    <a:pt x="26" y="237"/>
                  </a:lnTo>
                  <a:lnTo>
                    <a:pt x="41" y="199"/>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99" name="Freeform 97"/>
            <p:cNvSpPr>
              <a:spLocks/>
            </p:cNvSpPr>
            <p:nvPr/>
          </p:nvSpPr>
          <p:spPr bwMode="auto">
            <a:xfrm>
              <a:off x="4351599" y="2540073"/>
              <a:ext cx="303670" cy="483845"/>
            </a:xfrm>
            <a:custGeom>
              <a:avLst/>
              <a:gdLst>
                <a:gd name="T0" fmla="*/ 40 w 422"/>
                <a:gd name="T1" fmla="*/ 436 h 696"/>
                <a:gd name="T2" fmla="*/ 8 w 422"/>
                <a:gd name="T3" fmla="*/ 388 h 696"/>
                <a:gd name="T4" fmla="*/ 27 w 422"/>
                <a:gd name="T5" fmla="*/ 350 h 696"/>
                <a:gd name="T6" fmla="*/ 72 w 422"/>
                <a:gd name="T7" fmla="*/ 334 h 696"/>
                <a:gd name="T8" fmla="*/ 69 w 422"/>
                <a:gd name="T9" fmla="*/ 103 h 696"/>
                <a:gd name="T10" fmla="*/ 114 w 422"/>
                <a:gd name="T11" fmla="*/ 46 h 696"/>
                <a:gd name="T12" fmla="*/ 150 w 422"/>
                <a:gd name="T13" fmla="*/ 19 h 696"/>
                <a:gd name="T14" fmla="*/ 187 w 422"/>
                <a:gd name="T15" fmla="*/ 11 h 696"/>
                <a:gd name="T16" fmla="*/ 245 w 422"/>
                <a:gd name="T17" fmla="*/ 0 h 696"/>
                <a:gd name="T18" fmla="*/ 278 w 422"/>
                <a:gd name="T19" fmla="*/ 74 h 696"/>
                <a:gd name="T20" fmla="*/ 309 w 422"/>
                <a:gd name="T21" fmla="*/ 61 h 696"/>
                <a:gd name="T22" fmla="*/ 369 w 422"/>
                <a:gd name="T23" fmla="*/ 110 h 696"/>
                <a:gd name="T24" fmla="*/ 326 w 422"/>
                <a:gd name="T25" fmla="*/ 201 h 696"/>
                <a:gd name="T26" fmla="*/ 341 w 422"/>
                <a:gd name="T27" fmla="*/ 300 h 696"/>
                <a:gd name="T28" fmla="*/ 330 w 422"/>
                <a:gd name="T29" fmla="*/ 486 h 696"/>
                <a:gd name="T30" fmla="*/ 382 w 422"/>
                <a:gd name="T31" fmla="*/ 524 h 696"/>
                <a:gd name="T32" fmla="*/ 422 w 422"/>
                <a:gd name="T33" fmla="*/ 636 h 696"/>
                <a:gd name="T34" fmla="*/ 360 w 422"/>
                <a:gd name="T35" fmla="*/ 696 h 696"/>
                <a:gd name="T36" fmla="*/ 192 w 422"/>
                <a:gd name="T37" fmla="*/ 657 h 696"/>
                <a:gd name="T38" fmla="*/ 35 w 422"/>
                <a:gd name="T39" fmla="*/ 640 h 696"/>
                <a:gd name="T40" fmla="*/ 5 w 422"/>
                <a:gd name="T41" fmla="*/ 603 h 696"/>
                <a:gd name="T42" fmla="*/ 0 w 422"/>
                <a:gd name="T43" fmla="*/ 471 h 696"/>
                <a:gd name="T44" fmla="*/ 40 w 422"/>
                <a:gd name="T45" fmla="*/ 436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2" h="696">
                  <a:moveTo>
                    <a:pt x="40" y="436"/>
                  </a:moveTo>
                  <a:lnTo>
                    <a:pt x="8" y="388"/>
                  </a:lnTo>
                  <a:lnTo>
                    <a:pt x="27" y="350"/>
                  </a:lnTo>
                  <a:lnTo>
                    <a:pt x="72" y="334"/>
                  </a:lnTo>
                  <a:lnTo>
                    <a:pt x="69" y="103"/>
                  </a:lnTo>
                  <a:lnTo>
                    <a:pt x="114" y="46"/>
                  </a:lnTo>
                  <a:lnTo>
                    <a:pt x="150" y="19"/>
                  </a:lnTo>
                  <a:lnTo>
                    <a:pt x="187" y="11"/>
                  </a:lnTo>
                  <a:lnTo>
                    <a:pt x="245" y="0"/>
                  </a:lnTo>
                  <a:lnTo>
                    <a:pt x="278" y="74"/>
                  </a:lnTo>
                  <a:lnTo>
                    <a:pt x="309" y="61"/>
                  </a:lnTo>
                  <a:lnTo>
                    <a:pt x="369" y="110"/>
                  </a:lnTo>
                  <a:lnTo>
                    <a:pt x="326" y="201"/>
                  </a:lnTo>
                  <a:lnTo>
                    <a:pt x="341" y="300"/>
                  </a:lnTo>
                  <a:lnTo>
                    <a:pt x="330" y="486"/>
                  </a:lnTo>
                  <a:lnTo>
                    <a:pt x="382" y="524"/>
                  </a:lnTo>
                  <a:lnTo>
                    <a:pt x="422" y="636"/>
                  </a:lnTo>
                  <a:lnTo>
                    <a:pt x="360" y="696"/>
                  </a:lnTo>
                  <a:lnTo>
                    <a:pt x="192" y="657"/>
                  </a:lnTo>
                  <a:lnTo>
                    <a:pt x="35" y="640"/>
                  </a:lnTo>
                  <a:lnTo>
                    <a:pt x="5" y="603"/>
                  </a:lnTo>
                  <a:lnTo>
                    <a:pt x="0" y="471"/>
                  </a:lnTo>
                  <a:lnTo>
                    <a:pt x="40" y="436"/>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grpSp>
      <p:sp>
        <p:nvSpPr>
          <p:cNvPr id="119" name="118 Rectángulo"/>
          <p:cNvSpPr/>
          <p:nvPr/>
        </p:nvSpPr>
        <p:spPr bwMode="auto">
          <a:xfrm>
            <a:off x="6969347" y="3685224"/>
            <a:ext cx="2484000" cy="1656000"/>
          </a:xfrm>
          <a:prstGeom prst="rect">
            <a:avLst/>
          </a:prstGeom>
          <a:solidFill>
            <a:schemeClr val="bg1"/>
          </a:solidFill>
          <a:ln w="9525" cap="flat" cmpd="sng" algn="ctr">
            <a:solidFill>
              <a:srgbClr val="808080"/>
            </a:solidFill>
            <a:prstDash val="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graphicFrame>
        <p:nvGraphicFramePr>
          <p:cNvPr id="120" name="119 Gráfico"/>
          <p:cNvGraphicFramePr/>
          <p:nvPr>
            <p:extLst>
              <p:ext uri="{D42A27DB-BD31-4B8C-83A1-F6EECF244321}">
                <p14:modId xmlns:p14="http://schemas.microsoft.com/office/powerpoint/2010/main" xmlns="" val="3251353551"/>
              </p:ext>
            </p:extLst>
          </p:nvPr>
        </p:nvGraphicFramePr>
        <p:xfrm>
          <a:off x="7030857" y="3724544"/>
          <a:ext cx="2412000" cy="1008000"/>
        </p:xfrm>
        <a:graphic>
          <a:graphicData uri="http://schemas.openxmlformats.org/drawingml/2006/chart">
            <c:chart xmlns:c="http://schemas.openxmlformats.org/drawingml/2006/chart" xmlns:r="http://schemas.openxmlformats.org/officeDocument/2006/relationships" r:id="rId2"/>
          </a:graphicData>
        </a:graphic>
      </p:graphicFrame>
      <p:sp>
        <p:nvSpPr>
          <p:cNvPr id="121" name="120 CuadroTexto"/>
          <p:cNvSpPr txBox="1"/>
          <p:nvPr/>
        </p:nvSpPr>
        <p:spPr>
          <a:xfrm rot="16200000">
            <a:off x="8795715" y="4464278"/>
            <a:ext cx="1575748" cy="169277"/>
          </a:xfrm>
          <a:prstGeom prst="rect">
            <a:avLst/>
          </a:prstGeom>
          <a:noFill/>
        </p:spPr>
        <p:txBody>
          <a:bodyPr wrap="square" lIns="0" tIns="0" rIns="0" bIns="0" rtlCol="0" anchor="ctr">
            <a:spAutoFit/>
          </a:bodyPr>
          <a:lstStyle>
            <a:defPPr>
              <a:defRPr lang="es-ES_tradnl"/>
            </a:defPPr>
            <a:lvl1pPr algn="l">
              <a:defRPr sz="1200">
                <a:latin typeface="Calibri" pitchFamily="34" charset="0"/>
                <a:cs typeface="Calibri" pitchFamily="34" charset="0"/>
              </a:defRPr>
            </a:lvl1pPr>
          </a:lstStyle>
          <a:p>
            <a:r>
              <a:rPr lang="es-ES" sz="1100" dirty="0"/>
              <a:t>BASE: </a:t>
            </a:r>
            <a:r>
              <a:rPr lang="es-ES" sz="1100" dirty="0" smtClean="0"/>
              <a:t>406 CASOS</a:t>
            </a:r>
            <a:endParaRPr lang="es-ES" sz="1100" dirty="0"/>
          </a:p>
        </p:txBody>
      </p:sp>
      <p:graphicFrame>
        <p:nvGraphicFramePr>
          <p:cNvPr id="122" name="121 Tabla"/>
          <p:cNvGraphicFramePr>
            <a:graphicFrameLocks noGrp="1"/>
          </p:cNvGraphicFramePr>
          <p:nvPr>
            <p:extLst>
              <p:ext uri="{D42A27DB-BD31-4B8C-83A1-F6EECF244321}">
                <p14:modId xmlns:p14="http://schemas.microsoft.com/office/powerpoint/2010/main" xmlns="" val="3436825129"/>
              </p:ext>
            </p:extLst>
          </p:nvPr>
        </p:nvGraphicFramePr>
        <p:xfrm>
          <a:off x="7390342" y="4728417"/>
          <a:ext cx="1947685" cy="522351"/>
        </p:xfrm>
        <a:graphic>
          <a:graphicData uri="http://schemas.openxmlformats.org/drawingml/2006/table">
            <a:tbl>
              <a:tblPr>
                <a:tableStyleId>{5C22544A-7EE6-4342-B048-85BDC9FD1C3A}</a:tableStyleId>
              </a:tblPr>
              <a:tblGrid>
                <a:gridCol w="1480220"/>
                <a:gridCol w="467465"/>
              </a:tblGrid>
              <a:tr h="150296">
                <a:tc>
                  <a:txBody>
                    <a:bodyPr/>
                    <a:lstStyle/>
                    <a:p>
                      <a:pPr algn="l" fontAlgn="t">
                        <a:lnSpc>
                          <a:spcPct val="90000"/>
                        </a:lnSpc>
                      </a:pPr>
                      <a:r>
                        <a:rPr lang="es-ES" sz="1100" u="none" strike="noStrike" kern="1200" dirty="0">
                          <a:solidFill>
                            <a:schemeClr val="dk1"/>
                          </a:solidFill>
                          <a:effectLst/>
                          <a:latin typeface="Calibri" pitchFamily="34" charset="0"/>
                          <a:ea typeface="+mn-ea"/>
                          <a:cs typeface="Calibri" pitchFamily="34" charset="0"/>
                        </a:rPr>
                        <a:t>Verano </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lnSpc>
                          <a:spcPct val="90000"/>
                        </a:lnSpc>
                      </a:pPr>
                      <a:r>
                        <a:rPr lang="es-ES" sz="1200" b="0" u="none" strike="noStrike" kern="1200" dirty="0" smtClean="0">
                          <a:solidFill>
                            <a:schemeClr val="accent6">
                              <a:lumMod val="50000"/>
                            </a:schemeClr>
                          </a:solidFill>
                          <a:effectLst/>
                          <a:latin typeface="Calibri" pitchFamily="34" charset="0"/>
                          <a:ea typeface="+mn-ea"/>
                          <a:cs typeface="Calibri" pitchFamily="34" charset="0"/>
                        </a:rPr>
                        <a:t>61,5%</a:t>
                      </a:r>
                      <a:endParaRPr lang="es-ES" sz="1200" b="0" u="none" strike="noStrike" kern="1200" dirty="0">
                        <a:solidFill>
                          <a:schemeClr val="accent6">
                            <a:lumMod val="50000"/>
                          </a:schemeClr>
                        </a:solidFill>
                        <a:effectLst/>
                        <a:latin typeface="Calibri" pitchFamily="34" charset="0"/>
                        <a:ea typeface="+mn-ea"/>
                        <a:cs typeface="Calibri"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r>
              <a:tr h="158852">
                <a:tc>
                  <a:txBody>
                    <a:bodyPr/>
                    <a:lstStyle/>
                    <a:p>
                      <a:pPr algn="l" fontAlgn="t">
                        <a:lnSpc>
                          <a:spcPct val="90000"/>
                        </a:lnSpc>
                      </a:pPr>
                      <a:r>
                        <a:rPr lang="es-ES" sz="1100" u="none" strike="noStrike" kern="1200" dirty="0">
                          <a:solidFill>
                            <a:schemeClr val="dk1"/>
                          </a:solidFill>
                          <a:effectLst/>
                          <a:latin typeface="Calibri" pitchFamily="34" charset="0"/>
                          <a:ea typeface="+mn-ea"/>
                          <a:cs typeface="Calibri" pitchFamily="34" charset="0"/>
                        </a:rPr>
                        <a:t>Fiestas </a:t>
                      </a:r>
                      <a:r>
                        <a:rPr lang="es-ES" sz="1100" u="none" strike="noStrike" kern="1200" dirty="0" smtClean="0">
                          <a:solidFill>
                            <a:schemeClr val="dk1"/>
                          </a:solidFill>
                          <a:effectLst/>
                          <a:latin typeface="Calibri" pitchFamily="34" charset="0"/>
                          <a:ea typeface="+mn-ea"/>
                          <a:cs typeface="Calibri" pitchFamily="34" charset="0"/>
                        </a:rPr>
                        <a:t> </a:t>
                      </a:r>
                      <a:r>
                        <a:rPr lang="es-ES" sz="1100" u="none" strike="noStrike" kern="1200" dirty="0">
                          <a:solidFill>
                            <a:schemeClr val="dk1"/>
                          </a:solidFill>
                          <a:effectLst/>
                          <a:latin typeface="Calibri" pitchFamily="34" charset="0"/>
                          <a:ea typeface="+mn-ea"/>
                          <a:cs typeface="Calibri" pitchFamily="34" charset="0"/>
                        </a:rPr>
                        <a:t>de CCAA</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lnSpc>
                          <a:spcPct val="90000"/>
                        </a:lnSpc>
                      </a:pPr>
                      <a:r>
                        <a:rPr lang="es-ES" sz="1200" b="0" u="none" strike="noStrike" kern="1200" dirty="0" smtClean="0">
                          <a:solidFill>
                            <a:schemeClr val="accent6">
                              <a:lumMod val="50000"/>
                            </a:schemeClr>
                          </a:solidFill>
                          <a:effectLst/>
                          <a:latin typeface="Calibri" pitchFamily="34" charset="0"/>
                          <a:ea typeface="+mn-ea"/>
                          <a:cs typeface="Calibri" pitchFamily="34" charset="0"/>
                        </a:rPr>
                        <a:t>59,3%</a:t>
                      </a:r>
                      <a:endParaRPr lang="es-ES" sz="1200" b="0" u="none" strike="noStrike" kern="1200" dirty="0">
                        <a:solidFill>
                          <a:schemeClr val="accent6">
                            <a:lumMod val="50000"/>
                          </a:schemeClr>
                        </a:solidFill>
                        <a:effectLst/>
                        <a:latin typeface="Calibri" pitchFamily="34" charset="0"/>
                        <a:ea typeface="+mn-ea"/>
                        <a:cs typeface="Calibri"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8852">
                <a:tc>
                  <a:txBody>
                    <a:bodyPr/>
                    <a:lstStyle/>
                    <a:p>
                      <a:pPr algn="l" fontAlgn="t">
                        <a:lnSpc>
                          <a:spcPct val="90000"/>
                        </a:lnSpc>
                      </a:pPr>
                      <a:r>
                        <a:rPr lang="es-ES" sz="1100" u="none" strike="noStrike" kern="1200" dirty="0">
                          <a:solidFill>
                            <a:schemeClr val="dk1"/>
                          </a:solidFill>
                          <a:effectLst/>
                          <a:latin typeface="Calibri" pitchFamily="34" charset="0"/>
                          <a:ea typeface="+mn-ea"/>
                          <a:cs typeface="Calibri" pitchFamily="34" charset="0"/>
                        </a:rPr>
                        <a:t>Semana Santa </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lnSpc>
                          <a:spcPct val="90000"/>
                        </a:lnSpc>
                      </a:pPr>
                      <a:r>
                        <a:rPr lang="es-ES" sz="1200" b="0" u="none" strike="noStrike" kern="1200" dirty="0" smtClean="0">
                          <a:solidFill>
                            <a:schemeClr val="accent6">
                              <a:lumMod val="50000"/>
                            </a:schemeClr>
                          </a:solidFill>
                          <a:effectLst/>
                          <a:latin typeface="Calibri" pitchFamily="34" charset="0"/>
                          <a:ea typeface="+mn-ea"/>
                          <a:cs typeface="Calibri" pitchFamily="34" charset="0"/>
                        </a:rPr>
                        <a:t>38,5%</a:t>
                      </a:r>
                      <a:endParaRPr lang="es-ES" sz="1200" b="0" u="none" strike="noStrike" kern="1200" dirty="0">
                        <a:solidFill>
                          <a:schemeClr val="accent6">
                            <a:lumMod val="50000"/>
                          </a:schemeClr>
                        </a:solidFill>
                        <a:effectLst/>
                        <a:latin typeface="Calibri" pitchFamily="34" charset="0"/>
                        <a:ea typeface="+mn-ea"/>
                        <a:cs typeface="Calibri"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r>
            </a:tbl>
          </a:graphicData>
        </a:graphic>
      </p:graphicFrame>
      <p:sp>
        <p:nvSpPr>
          <p:cNvPr id="123" name="122 CuadroTexto"/>
          <p:cNvSpPr txBox="1"/>
          <p:nvPr/>
        </p:nvSpPr>
        <p:spPr>
          <a:xfrm>
            <a:off x="7081658" y="3527168"/>
            <a:ext cx="2035997" cy="246221"/>
          </a:xfrm>
          <a:prstGeom prst="rect">
            <a:avLst/>
          </a:prstGeom>
          <a:solidFill>
            <a:schemeClr val="bg1"/>
          </a:solidFill>
        </p:spPr>
        <p:txBody>
          <a:bodyPr wrap="none" lIns="36000" tIns="0" rIns="36000" bIns="0" anchor="ctr">
            <a:spAutoFit/>
          </a:bodyPr>
          <a:lstStyle>
            <a:defPPr>
              <a:defRPr lang="es-ES_tradnl"/>
            </a:defPPr>
            <a:lvl1pPr algn="l">
              <a:defRPr sz="2000" b="1" i="1">
                <a:solidFill>
                  <a:srgbClr val="6777C5"/>
                </a:solidFill>
                <a:latin typeface="Calibri" pitchFamily="34" charset="0"/>
                <a:cs typeface="Calibri" pitchFamily="34" charset="0"/>
              </a:defRPr>
            </a:lvl1pPr>
          </a:lstStyle>
          <a:p>
            <a:r>
              <a:rPr lang="es-ES" sz="1600" dirty="0" smtClean="0">
                <a:solidFill>
                  <a:schemeClr val="accent6">
                    <a:lumMod val="75000"/>
                  </a:schemeClr>
                </a:solidFill>
              </a:rPr>
              <a:t>Comunidad Valenciana</a:t>
            </a:r>
            <a:endParaRPr lang="es-ES" sz="1600" dirty="0">
              <a:solidFill>
                <a:schemeClr val="accent6">
                  <a:lumMod val="75000"/>
                </a:schemeClr>
              </a:solidFill>
            </a:endParaRPr>
          </a:p>
        </p:txBody>
      </p:sp>
      <p:sp>
        <p:nvSpPr>
          <p:cNvPr id="129" name="128 Rectángulo"/>
          <p:cNvSpPr/>
          <p:nvPr/>
        </p:nvSpPr>
        <p:spPr bwMode="auto">
          <a:xfrm>
            <a:off x="6969347" y="1747241"/>
            <a:ext cx="2484000" cy="1656000"/>
          </a:xfrm>
          <a:prstGeom prst="rect">
            <a:avLst/>
          </a:prstGeom>
          <a:solidFill>
            <a:schemeClr val="bg1"/>
          </a:solidFill>
          <a:ln w="9525" cap="flat" cmpd="sng" algn="ctr">
            <a:solidFill>
              <a:srgbClr val="808080"/>
            </a:solidFill>
            <a:prstDash val="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graphicFrame>
        <p:nvGraphicFramePr>
          <p:cNvPr id="130" name="129 Gráfico"/>
          <p:cNvGraphicFramePr/>
          <p:nvPr>
            <p:extLst>
              <p:ext uri="{D42A27DB-BD31-4B8C-83A1-F6EECF244321}">
                <p14:modId xmlns:p14="http://schemas.microsoft.com/office/powerpoint/2010/main" xmlns="" val="3301326807"/>
              </p:ext>
            </p:extLst>
          </p:nvPr>
        </p:nvGraphicFramePr>
        <p:xfrm>
          <a:off x="7030857" y="1786561"/>
          <a:ext cx="2412000" cy="1008000"/>
        </p:xfrm>
        <a:graphic>
          <a:graphicData uri="http://schemas.openxmlformats.org/drawingml/2006/chart">
            <c:chart xmlns:c="http://schemas.openxmlformats.org/drawingml/2006/chart" xmlns:r="http://schemas.openxmlformats.org/officeDocument/2006/relationships" r:id="rId3"/>
          </a:graphicData>
        </a:graphic>
      </p:graphicFrame>
      <p:sp>
        <p:nvSpPr>
          <p:cNvPr id="131" name="130 CuadroTexto"/>
          <p:cNvSpPr txBox="1"/>
          <p:nvPr/>
        </p:nvSpPr>
        <p:spPr>
          <a:xfrm rot="16200000">
            <a:off x="8795715" y="2526295"/>
            <a:ext cx="1575748" cy="169277"/>
          </a:xfrm>
          <a:prstGeom prst="rect">
            <a:avLst/>
          </a:prstGeom>
          <a:noFill/>
        </p:spPr>
        <p:txBody>
          <a:bodyPr wrap="square" lIns="0" tIns="0" rIns="0" bIns="0" rtlCol="0" anchor="ctr">
            <a:spAutoFit/>
          </a:bodyPr>
          <a:lstStyle>
            <a:defPPr>
              <a:defRPr lang="es-ES_tradnl"/>
            </a:defPPr>
            <a:lvl1pPr algn="l">
              <a:defRPr sz="1200">
                <a:latin typeface="Calibri" pitchFamily="34" charset="0"/>
                <a:cs typeface="Calibri" pitchFamily="34" charset="0"/>
              </a:defRPr>
            </a:lvl1pPr>
          </a:lstStyle>
          <a:p>
            <a:r>
              <a:rPr lang="es-ES" sz="1100" dirty="0"/>
              <a:t>BASE: </a:t>
            </a:r>
            <a:r>
              <a:rPr lang="es-ES" sz="1100" dirty="0" smtClean="0"/>
              <a:t>405 CASOS</a:t>
            </a:r>
            <a:endParaRPr lang="es-ES" sz="1100" dirty="0"/>
          </a:p>
        </p:txBody>
      </p:sp>
      <p:graphicFrame>
        <p:nvGraphicFramePr>
          <p:cNvPr id="132" name="131 Tabla"/>
          <p:cNvGraphicFramePr>
            <a:graphicFrameLocks noGrp="1"/>
          </p:cNvGraphicFramePr>
          <p:nvPr>
            <p:extLst>
              <p:ext uri="{D42A27DB-BD31-4B8C-83A1-F6EECF244321}">
                <p14:modId xmlns:p14="http://schemas.microsoft.com/office/powerpoint/2010/main" xmlns="" val="3716287194"/>
              </p:ext>
            </p:extLst>
          </p:nvPr>
        </p:nvGraphicFramePr>
        <p:xfrm>
          <a:off x="7390342" y="2790434"/>
          <a:ext cx="1947685" cy="522351"/>
        </p:xfrm>
        <a:graphic>
          <a:graphicData uri="http://schemas.openxmlformats.org/drawingml/2006/table">
            <a:tbl>
              <a:tblPr>
                <a:tableStyleId>{5C22544A-7EE6-4342-B048-85BDC9FD1C3A}</a:tableStyleId>
              </a:tblPr>
              <a:tblGrid>
                <a:gridCol w="1480220"/>
                <a:gridCol w="467465"/>
              </a:tblGrid>
              <a:tr h="150296">
                <a:tc>
                  <a:txBody>
                    <a:bodyPr/>
                    <a:lstStyle/>
                    <a:p>
                      <a:pPr algn="l" fontAlgn="t">
                        <a:lnSpc>
                          <a:spcPct val="90000"/>
                        </a:lnSpc>
                      </a:pPr>
                      <a:r>
                        <a:rPr lang="es-ES" sz="1100" u="none" strike="noStrike" dirty="0">
                          <a:effectLst/>
                          <a:latin typeface="Calibri" pitchFamily="34" charset="0"/>
                          <a:cs typeface="Calibri" pitchFamily="34" charset="0"/>
                        </a:rPr>
                        <a:t>Verano </a:t>
                      </a:r>
                      <a:endParaRPr lang="es-ES" sz="1100" b="0" i="0" u="none" strike="noStrike" dirty="0">
                        <a:solidFill>
                          <a:srgbClr val="000000"/>
                        </a:solidFill>
                        <a:effectLst/>
                        <a:latin typeface="Calibri" pitchFamily="34" charset="0"/>
                        <a:cs typeface="Calibri"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lnSpc>
                          <a:spcPct val="90000"/>
                        </a:lnSpc>
                      </a:pPr>
                      <a:r>
                        <a:rPr lang="es-ES" sz="1200" b="0" u="none" strike="noStrike" dirty="0" smtClean="0">
                          <a:solidFill>
                            <a:schemeClr val="accent1">
                              <a:lumMod val="50000"/>
                            </a:schemeClr>
                          </a:solidFill>
                          <a:effectLst/>
                          <a:latin typeface="Calibri" pitchFamily="34" charset="0"/>
                          <a:cs typeface="Calibri" pitchFamily="34" charset="0"/>
                        </a:rPr>
                        <a:t>79,5%</a:t>
                      </a:r>
                      <a:endParaRPr lang="es-ES" sz="1200" b="0" i="0" u="none" strike="noStrike" dirty="0">
                        <a:solidFill>
                          <a:schemeClr val="accent1">
                            <a:lumMod val="50000"/>
                          </a:schemeClr>
                        </a:solidFill>
                        <a:effectLst/>
                        <a:latin typeface="Calibri" pitchFamily="34" charset="0"/>
                        <a:cs typeface="Calibri"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r>
              <a:tr h="158852">
                <a:tc>
                  <a:txBody>
                    <a:bodyPr/>
                    <a:lstStyle/>
                    <a:p>
                      <a:pPr algn="l" fontAlgn="t">
                        <a:lnSpc>
                          <a:spcPct val="90000"/>
                        </a:lnSpc>
                      </a:pPr>
                      <a:r>
                        <a:rPr lang="es-ES" sz="1100" u="none" strike="noStrike" dirty="0" smtClean="0">
                          <a:effectLst/>
                          <a:latin typeface="Calibri" pitchFamily="34" charset="0"/>
                          <a:cs typeface="Calibri" pitchFamily="34" charset="0"/>
                        </a:rPr>
                        <a:t>Navidad</a:t>
                      </a:r>
                      <a:endParaRPr lang="es-ES" sz="1100" b="0" i="0" u="none" strike="noStrike" dirty="0">
                        <a:solidFill>
                          <a:srgbClr val="000000"/>
                        </a:solidFill>
                        <a:effectLst/>
                        <a:latin typeface="Calibri" pitchFamily="34" charset="0"/>
                        <a:cs typeface="Calibri"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lnSpc>
                          <a:spcPct val="90000"/>
                        </a:lnSpc>
                      </a:pPr>
                      <a:r>
                        <a:rPr lang="es-ES" sz="1200" b="0" u="none" strike="noStrike" dirty="0" smtClean="0">
                          <a:solidFill>
                            <a:schemeClr val="accent1">
                              <a:lumMod val="50000"/>
                            </a:schemeClr>
                          </a:solidFill>
                          <a:effectLst/>
                          <a:latin typeface="Calibri" pitchFamily="34" charset="0"/>
                          <a:cs typeface="Calibri" pitchFamily="34" charset="0"/>
                        </a:rPr>
                        <a:t>35,8%</a:t>
                      </a:r>
                      <a:endParaRPr lang="es-ES" sz="1200" b="0" i="0" u="none" strike="noStrike" dirty="0">
                        <a:solidFill>
                          <a:schemeClr val="accent1">
                            <a:lumMod val="50000"/>
                          </a:schemeClr>
                        </a:solidFill>
                        <a:effectLst/>
                        <a:latin typeface="Calibri" pitchFamily="34" charset="0"/>
                        <a:cs typeface="Calibri"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8852">
                <a:tc>
                  <a:txBody>
                    <a:bodyPr/>
                    <a:lstStyle/>
                    <a:p>
                      <a:pPr algn="l" fontAlgn="t">
                        <a:lnSpc>
                          <a:spcPct val="90000"/>
                        </a:lnSpc>
                      </a:pPr>
                      <a:r>
                        <a:rPr lang="es-ES" sz="1100" u="none" strike="noStrike" dirty="0">
                          <a:effectLst/>
                          <a:latin typeface="Calibri" pitchFamily="34" charset="0"/>
                          <a:cs typeface="Calibri" pitchFamily="34" charset="0"/>
                        </a:rPr>
                        <a:t>Semana Santa </a:t>
                      </a:r>
                      <a:endParaRPr lang="es-ES" sz="1100" b="0" i="0" u="none" strike="noStrike" dirty="0">
                        <a:solidFill>
                          <a:srgbClr val="000000"/>
                        </a:solidFill>
                        <a:effectLst/>
                        <a:latin typeface="Calibri" pitchFamily="34" charset="0"/>
                        <a:cs typeface="Calibri"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lnSpc>
                          <a:spcPct val="90000"/>
                        </a:lnSpc>
                      </a:pPr>
                      <a:r>
                        <a:rPr lang="es-ES" sz="1200" b="0" u="none" strike="noStrike" dirty="0" smtClean="0">
                          <a:solidFill>
                            <a:schemeClr val="accent1">
                              <a:lumMod val="50000"/>
                            </a:schemeClr>
                          </a:solidFill>
                          <a:effectLst/>
                          <a:latin typeface="Calibri" pitchFamily="34" charset="0"/>
                          <a:cs typeface="Calibri" pitchFamily="34" charset="0"/>
                        </a:rPr>
                        <a:t>30,6%</a:t>
                      </a:r>
                      <a:endParaRPr lang="es-ES" sz="1200" b="0" i="0" u="none" strike="noStrike" dirty="0">
                        <a:solidFill>
                          <a:schemeClr val="accent1">
                            <a:lumMod val="50000"/>
                          </a:schemeClr>
                        </a:solidFill>
                        <a:effectLst/>
                        <a:latin typeface="Calibri" pitchFamily="34" charset="0"/>
                        <a:cs typeface="Calibri"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r>
            </a:tbl>
          </a:graphicData>
        </a:graphic>
      </p:graphicFrame>
      <p:sp>
        <p:nvSpPr>
          <p:cNvPr id="133" name="132 CuadroTexto"/>
          <p:cNvSpPr txBox="1"/>
          <p:nvPr/>
        </p:nvSpPr>
        <p:spPr>
          <a:xfrm>
            <a:off x="7081658" y="1589185"/>
            <a:ext cx="841311" cy="246221"/>
          </a:xfrm>
          <a:prstGeom prst="rect">
            <a:avLst/>
          </a:prstGeom>
          <a:solidFill>
            <a:schemeClr val="bg1"/>
          </a:solidFill>
        </p:spPr>
        <p:txBody>
          <a:bodyPr wrap="none" lIns="36000" tIns="0" rIns="36000" bIns="0" anchor="ctr">
            <a:spAutoFit/>
          </a:bodyPr>
          <a:lstStyle>
            <a:defPPr>
              <a:defRPr lang="es-ES_tradnl"/>
            </a:defPPr>
            <a:lvl1pPr algn="l">
              <a:defRPr sz="2000" b="1" i="1">
                <a:solidFill>
                  <a:srgbClr val="6777C5"/>
                </a:solidFill>
                <a:latin typeface="Calibri" pitchFamily="34" charset="0"/>
                <a:cs typeface="Calibri" pitchFamily="34" charset="0"/>
              </a:defRPr>
            </a:lvl1pPr>
          </a:lstStyle>
          <a:p>
            <a:r>
              <a:rPr lang="es-ES" sz="1600" dirty="0" smtClean="0"/>
              <a:t>Cataluña</a:t>
            </a:r>
            <a:endParaRPr lang="es-ES" sz="1600" dirty="0"/>
          </a:p>
        </p:txBody>
      </p:sp>
      <p:sp>
        <p:nvSpPr>
          <p:cNvPr id="134" name="133 Rectángulo"/>
          <p:cNvSpPr/>
          <p:nvPr/>
        </p:nvSpPr>
        <p:spPr bwMode="auto">
          <a:xfrm>
            <a:off x="3238598" y="5110175"/>
            <a:ext cx="3385193" cy="1008000"/>
          </a:xfrm>
          <a:prstGeom prst="rect">
            <a:avLst/>
          </a:prstGeom>
          <a:solidFill>
            <a:schemeClr val="bg1"/>
          </a:solidFill>
          <a:ln w="9525" cap="flat" cmpd="sng" algn="ctr">
            <a:solidFill>
              <a:srgbClr val="808080"/>
            </a:solidFill>
            <a:prstDash val="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graphicFrame>
        <p:nvGraphicFramePr>
          <p:cNvPr id="135" name="134 Gráfico"/>
          <p:cNvGraphicFramePr/>
          <p:nvPr>
            <p:extLst>
              <p:ext uri="{D42A27DB-BD31-4B8C-83A1-F6EECF244321}">
                <p14:modId xmlns:p14="http://schemas.microsoft.com/office/powerpoint/2010/main" xmlns="" val="3638221347"/>
              </p:ext>
            </p:extLst>
          </p:nvPr>
        </p:nvGraphicFramePr>
        <p:xfrm>
          <a:off x="3300107" y="5149495"/>
          <a:ext cx="2412000" cy="1008000"/>
        </p:xfrm>
        <a:graphic>
          <a:graphicData uri="http://schemas.openxmlformats.org/drawingml/2006/chart">
            <c:chart xmlns:c="http://schemas.openxmlformats.org/drawingml/2006/chart" xmlns:r="http://schemas.openxmlformats.org/officeDocument/2006/relationships" r:id="rId4"/>
          </a:graphicData>
        </a:graphic>
      </p:graphicFrame>
      <p:sp>
        <p:nvSpPr>
          <p:cNvPr id="136" name="135 CuadroTexto"/>
          <p:cNvSpPr txBox="1"/>
          <p:nvPr/>
        </p:nvSpPr>
        <p:spPr>
          <a:xfrm rot="16200000">
            <a:off x="6187836" y="5457535"/>
            <a:ext cx="1152000" cy="169277"/>
          </a:xfrm>
          <a:prstGeom prst="rect">
            <a:avLst/>
          </a:prstGeom>
          <a:noFill/>
        </p:spPr>
        <p:txBody>
          <a:bodyPr wrap="square" lIns="0" tIns="0" rIns="0" bIns="0" rtlCol="0" anchor="ctr">
            <a:spAutoFit/>
          </a:bodyPr>
          <a:lstStyle>
            <a:defPPr>
              <a:defRPr lang="es-ES_tradnl"/>
            </a:defPPr>
            <a:lvl1pPr algn="l">
              <a:defRPr sz="1200">
                <a:latin typeface="Calibri" pitchFamily="34" charset="0"/>
                <a:cs typeface="Calibri" pitchFamily="34" charset="0"/>
              </a:defRPr>
            </a:lvl1pPr>
          </a:lstStyle>
          <a:p>
            <a:r>
              <a:rPr lang="es-ES" sz="1100" dirty="0"/>
              <a:t>BASE: </a:t>
            </a:r>
            <a:r>
              <a:rPr lang="es-ES" sz="1100" dirty="0" smtClean="0"/>
              <a:t>404 CASOS</a:t>
            </a:r>
            <a:endParaRPr lang="es-ES" sz="1100" dirty="0"/>
          </a:p>
        </p:txBody>
      </p:sp>
      <p:graphicFrame>
        <p:nvGraphicFramePr>
          <p:cNvPr id="137" name="136 Tabla"/>
          <p:cNvGraphicFramePr>
            <a:graphicFrameLocks noGrp="1"/>
          </p:cNvGraphicFramePr>
          <p:nvPr>
            <p:extLst>
              <p:ext uri="{D42A27DB-BD31-4B8C-83A1-F6EECF244321}">
                <p14:modId xmlns:p14="http://schemas.microsoft.com/office/powerpoint/2010/main" xmlns="" val="3217235148"/>
              </p:ext>
            </p:extLst>
          </p:nvPr>
        </p:nvGraphicFramePr>
        <p:xfrm>
          <a:off x="5461000" y="5319004"/>
          <a:ext cx="1078071" cy="522351"/>
        </p:xfrm>
        <a:graphic>
          <a:graphicData uri="http://schemas.openxmlformats.org/drawingml/2006/table">
            <a:tbl>
              <a:tblPr>
                <a:tableStyleId>{5C22544A-7EE6-4342-B048-85BDC9FD1C3A}</a:tableStyleId>
              </a:tblPr>
              <a:tblGrid>
                <a:gridCol w="610606"/>
                <a:gridCol w="467465"/>
              </a:tblGrid>
              <a:tr h="150296">
                <a:tc>
                  <a:txBody>
                    <a:bodyPr/>
                    <a:lstStyle/>
                    <a:p>
                      <a:pPr algn="l" fontAlgn="t">
                        <a:lnSpc>
                          <a:spcPct val="90000"/>
                        </a:lnSpc>
                      </a:pPr>
                      <a:r>
                        <a:rPr lang="es-ES" sz="1100" u="none" strike="noStrike" kern="1200" dirty="0">
                          <a:solidFill>
                            <a:schemeClr val="dk1"/>
                          </a:solidFill>
                          <a:effectLst/>
                          <a:latin typeface="Calibri" pitchFamily="34" charset="0"/>
                          <a:ea typeface="+mn-ea"/>
                          <a:cs typeface="Calibri" pitchFamily="34" charset="0"/>
                        </a:rPr>
                        <a:t>Verano </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lnSpc>
                          <a:spcPct val="90000"/>
                        </a:lnSpc>
                      </a:pPr>
                      <a:r>
                        <a:rPr lang="es-ES" sz="1200" b="0" u="none" strike="noStrike" kern="1200" dirty="0" smtClean="0">
                          <a:solidFill>
                            <a:schemeClr val="accent3">
                              <a:lumMod val="50000"/>
                            </a:schemeClr>
                          </a:solidFill>
                          <a:effectLst/>
                          <a:latin typeface="Calibri" pitchFamily="34" charset="0"/>
                          <a:ea typeface="+mn-ea"/>
                          <a:cs typeface="Calibri" pitchFamily="34" charset="0"/>
                        </a:rPr>
                        <a:t>61,6%</a:t>
                      </a:r>
                      <a:endParaRPr lang="es-ES" sz="1200" b="0" u="none" strike="noStrike" kern="1200" dirty="0">
                        <a:solidFill>
                          <a:schemeClr val="accent3">
                            <a:lumMod val="50000"/>
                          </a:schemeClr>
                        </a:solidFill>
                        <a:effectLst/>
                        <a:latin typeface="Calibri" pitchFamily="34" charset="0"/>
                        <a:ea typeface="+mn-ea"/>
                        <a:cs typeface="Calibri"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r>
              <a:tr h="158852">
                <a:tc>
                  <a:txBody>
                    <a:bodyPr/>
                    <a:lstStyle/>
                    <a:p>
                      <a:pPr algn="l" fontAlgn="t">
                        <a:lnSpc>
                          <a:spcPct val="90000"/>
                        </a:lnSpc>
                      </a:pPr>
                      <a:r>
                        <a:rPr lang="es-ES" sz="1100" u="none" strike="noStrike" kern="1200" dirty="0">
                          <a:solidFill>
                            <a:schemeClr val="dk1"/>
                          </a:solidFill>
                          <a:effectLst/>
                          <a:latin typeface="Calibri" pitchFamily="34" charset="0"/>
                          <a:ea typeface="+mn-ea"/>
                          <a:cs typeface="Calibri" pitchFamily="34" charset="0"/>
                        </a:rPr>
                        <a:t>Navidad </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lnSpc>
                          <a:spcPct val="90000"/>
                        </a:lnSpc>
                      </a:pPr>
                      <a:r>
                        <a:rPr lang="es-ES" sz="1200" b="0" u="none" strike="noStrike" kern="1200" dirty="0" smtClean="0">
                          <a:solidFill>
                            <a:schemeClr val="accent3">
                              <a:lumMod val="50000"/>
                            </a:schemeClr>
                          </a:solidFill>
                          <a:effectLst/>
                          <a:latin typeface="Calibri" pitchFamily="34" charset="0"/>
                          <a:ea typeface="+mn-ea"/>
                          <a:cs typeface="Calibri" pitchFamily="34" charset="0"/>
                        </a:rPr>
                        <a:t>41,6%</a:t>
                      </a:r>
                      <a:endParaRPr lang="es-ES" sz="1200" b="0" u="none" strike="noStrike" kern="1200" dirty="0">
                        <a:solidFill>
                          <a:schemeClr val="accent3">
                            <a:lumMod val="50000"/>
                          </a:schemeClr>
                        </a:solidFill>
                        <a:effectLst/>
                        <a:latin typeface="Calibri" pitchFamily="34" charset="0"/>
                        <a:ea typeface="+mn-ea"/>
                        <a:cs typeface="Calibri"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8852">
                <a:tc>
                  <a:txBody>
                    <a:bodyPr/>
                    <a:lstStyle/>
                    <a:p>
                      <a:pPr algn="l" fontAlgn="t">
                        <a:lnSpc>
                          <a:spcPct val="90000"/>
                        </a:lnSpc>
                      </a:pPr>
                      <a:r>
                        <a:rPr lang="es-ES" sz="1100" u="none" strike="noStrike" kern="1200" dirty="0" smtClean="0">
                          <a:solidFill>
                            <a:schemeClr val="dk1"/>
                          </a:solidFill>
                          <a:effectLst/>
                          <a:latin typeface="Calibri" pitchFamily="34" charset="0"/>
                          <a:ea typeface="+mn-ea"/>
                          <a:cs typeface="Calibri" pitchFamily="34" charset="0"/>
                        </a:rPr>
                        <a:t>S. </a:t>
                      </a:r>
                      <a:r>
                        <a:rPr lang="es-ES" sz="1100" u="none" strike="noStrike" kern="1200" dirty="0">
                          <a:solidFill>
                            <a:schemeClr val="dk1"/>
                          </a:solidFill>
                          <a:effectLst/>
                          <a:latin typeface="Calibri" pitchFamily="34" charset="0"/>
                          <a:ea typeface="+mn-ea"/>
                          <a:cs typeface="Calibri" pitchFamily="34" charset="0"/>
                        </a:rPr>
                        <a:t>Santa </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lnSpc>
                          <a:spcPct val="90000"/>
                        </a:lnSpc>
                      </a:pPr>
                      <a:r>
                        <a:rPr lang="es-ES" sz="1200" b="0" u="none" strike="noStrike" kern="1200" dirty="0" smtClean="0">
                          <a:solidFill>
                            <a:schemeClr val="accent3">
                              <a:lumMod val="50000"/>
                            </a:schemeClr>
                          </a:solidFill>
                          <a:effectLst/>
                          <a:latin typeface="Calibri" pitchFamily="34" charset="0"/>
                          <a:ea typeface="+mn-ea"/>
                          <a:cs typeface="Calibri" pitchFamily="34" charset="0"/>
                        </a:rPr>
                        <a:t>48,8%</a:t>
                      </a:r>
                      <a:endParaRPr lang="es-ES" sz="1200" b="0" u="none" strike="noStrike" kern="1200" dirty="0">
                        <a:solidFill>
                          <a:schemeClr val="accent3">
                            <a:lumMod val="50000"/>
                          </a:schemeClr>
                        </a:solidFill>
                        <a:effectLst/>
                        <a:latin typeface="Calibri" pitchFamily="34" charset="0"/>
                        <a:ea typeface="+mn-ea"/>
                        <a:cs typeface="Calibri"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r>
            </a:tbl>
          </a:graphicData>
        </a:graphic>
      </p:graphicFrame>
      <p:sp>
        <p:nvSpPr>
          <p:cNvPr id="138" name="137 CuadroTexto"/>
          <p:cNvSpPr txBox="1"/>
          <p:nvPr/>
        </p:nvSpPr>
        <p:spPr>
          <a:xfrm>
            <a:off x="3350908" y="4952119"/>
            <a:ext cx="927104" cy="246221"/>
          </a:xfrm>
          <a:prstGeom prst="rect">
            <a:avLst/>
          </a:prstGeom>
          <a:solidFill>
            <a:schemeClr val="bg1"/>
          </a:solidFill>
        </p:spPr>
        <p:txBody>
          <a:bodyPr wrap="none" lIns="36000" tIns="0" rIns="36000" bIns="0" anchor="ctr">
            <a:spAutoFit/>
          </a:bodyPr>
          <a:lstStyle>
            <a:defPPr>
              <a:defRPr lang="es-ES_tradnl"/>
            </a:defPPr>
            <a:lvl1pPr algn="l">
              <a:defRPr sz="2000" b="1" i="1">
                <a:solidFill>
                  <a:srgbClr val="6777C5"/>
                </a:solidFill>
                <a:latin typeface="Calibri" pitchFamily="34" charset="0"/>
                <a:cs typeface="Calibri" pitchFamily="34" charset="0"/>
              </a:defRPr>
            </a:lvl1pPr>
          </a:lstStyle>
          <a:p>
            <a:r>
              <a:rPr lang="es-ES" sz="1600" dirty="0" smtClean="0">
                <a:solidFill>
                  <a:srgbClr val="74B230"/>
                </a:solidFill>
              </a:rPr>
              <a:t>Andalucía</a:t>
            </a:r>
            <a:endParaRPr lang="es-ES" sz="1600" dirty="0">
              <a:solidFill>
                <a:srgbClr val="74B230"/>
              </a:solidFill>
            </a:endParaRPr>
          </a:p>
        </p:txBody>
      </p:sp>
      <p:sp>
        <p:nvSpPr>
          <p:cNvPr id="139" name="138 Rectángulo"/>
          <p:cNvSpPr/>
          <p:nvPr/>
        </p:nvSpPr>
        <p:spPr bwMode="auto">
          <a:xfrm>
            <a:off x="364226" y="3685224"/>
            <a:ext cx="2484000" cy="1656000"/>
          </a:xfrm>
          <a:prstGeom prst="rect">
            <a:avLst/>
          </a:prstGeom>
          <a:solidFill>
            <a:schemeClr val="bg1"/>
          </a:solidFill>
          <a:ln w="9525" cap="flat" cmpd="sng" algn="ctr">
            <a:solidFill>
              <a:srgbClr val="808080"/>
            </a:solidFill>
            <a:prstDash val="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graphicFrame>
        <p:nvGraphicFramePr>
          <p:cNvPr id="140" name="139 Gráfico"/>
          <p:cNvGraphicFramePr/>
          <p:nvPr>
            <p:extLst>
              <p:ext uri="{D42A27DB-BD31-4B8C-83A1-F6EECF244321}">
                <p14:modId xmlns:p14="http://schemas.microsoft.com/office/powerpoint/2010/main" xmlns="" val="2939537942"/>
              </p:ext>
            </p:extLst>
          </p:nvPr>
        </p:nvGraphicFramePr>
        <p:xfrm>
          <a:off x="425736" y="3724544"/>
          <a:ext cx="2412000" cy="1008000"/>
        </p:xfrm>
        <a:graphic>
          <a:graphicData uri="http://schemas.openxmlformats.org/drawingml/2006/chart">
            <c:chart xmlns:c="http://schemas.openxmlformats.org/drawingml/2006/chart" xmlns:r="http://schemas.openxmlformats.org/officeDocument/2006/relationships" r:id="rId5"/>
          </a:graphicData>
        </a:graphic>
      </p:graphicFrame>
      <p:sp>
        <p:nvSpPr>
          <p:cNvPr id="141" name="140 CuadroTexto"/>
          <p:cNvSpPr txBox="1"/>
          <p:nvPr/>
        </p:nvSpPr>
        <p:spPr>
          <a:xfrm rot="16200000">
            <a:off x="2190594" y="4464278"/>
            <a:ext cx="1575748" cy="169277"/>
          </a:xfrm>
          <a:prstGeom prst="rect">
            <a:avLst/>
          </a:prstGeom>
          <a:noFill/>
        </p:spPr>
        <p:txBody>
          <a:bodyPr wrap="square" lIns="0" tIns="0" rIns="0" bIns="0" rtlCol="0" anchor="ctr">
            <a:spAutoFit/>
          </a:bodyPr>
          <a:lstStyle>
            <a:defPPr>
              <a:defRPr lang="es-ES_tradnl"/>
            </a:defPPr>
            <a:lvl1pPr algn="l">
              <a:defRPr sz="1200">
                <a:latin typeface="Calibri" pitchFamily="34" charset="0"/>
                <a:cs typeface="Calibri" pitchFamily="34" charset="0"/>
              </a:defRPr>
            </a:lvl1pPr>
          </a:lstStyle>
          <a:p>
            <a:r>
              <a:rPr lang="es-ES" sz="1100" dirty="0"/>
              <a:t>BASE: </a:t>
            </a:r>
            <a:r>
              <a:rPr lang="es-ES" sz="1100" dirty="0" smtClean="0"/>
              <a:t>404 CASOS</a:t>
            </a:r>
            <a:endParaRPr lang="es-ES" sz="1100" dirty="0"/>
          </a:p>
        </p:txBody>
      </p:sp>
      <p:graphicFrame>
        <p:nvGraphicFramePr>
          <p:cNvPr id="142" name="141 Tabla"/>
          <p:cNvGraphicFramePr>
            <a:graphicFrameLocks noGrp="1"/>
          </p:cNvGraphicFramePr>
          <p:nvPr>
            <p:extLst>
              <p:ext uri="{D42A27DB-BD31-4B8C-83A1-F6EECF244321}">
                <p14:modId xmlns:p14="http://schemas.microsoft.com/office/powerpoint/2010/main" xmlns="" val="3414603166"/>
              </p:ext>
            </p:extLst>
          </p:nvPr>
        </p:nvGraphicFramePr>
        <p:xfrm>
          <a:off x="785221" y="4728417"/>
          <a:ext cx="1947685" cy="522351"/>
        </p:xfrm>
        <a:graphic>
          <a:graphicData uri="http://schemas.openxmlformats.org/drawingml/2006/table">
            <a:tbl>
              <a:tblPr>
                <a:tableStyleId>{5C22544A-7EE6-4342-B048-85BDC9FD1C3A}</a:tableStyleId>
              </a:tblPr>
              <a:tblGrid>
                <a:gridCol w="1480220"/>
                <a:gridCol w="467465"/>
              </a:tblGrid>
              <a:tr h="150296">
                <a:tc>
                  <a:txBody>
                    <a:bodyPr/>
                    <a:lstStyle/>
                    <a:p>
                      <a:pPr algn="l" fontAlgn="t">
                        <a:lnSpc>
                          <a:spcPct val="90000"/>
                        </a:lnSpc>
                      </a:pPr>
                      <a:r>
                        <a:rPr lang="es-ES" sz="1100" u="none" strike="noStrike" kern="1200" dirty="0">
                          <a:solidFill>
                            <a:schemeClr val="dk1"/>
                          </a:solidFill>
                          <a:effectLst/>
                          <a:latin typeface="Calibri" pitchFamily="34" charset="0"/>
                          <a:ea typeface="+mn-ea"/>
                          <a:cs typeface="Calibri" pitchFamily="34" charset="0"/>
                        </a:rPr>
                        <a:t>Verano </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lnSpc>
                          <a:spcPct val="90000"/>
                        </a:lnSpc>
                      </a:pPr>
                      <a:r>
                        <a:rPr lang="es-ES" sz="1200" b="0" u="none" strike="noStrike" kern="1200" dirty="0" smtClean="0">
                          <a:solidFill>
                            <a:schemeClr val="accent2">
                              <a:lumMod val="50000"/>
                            </a:schemeClr>
                          </a:solidFill>
                          <a:effectLst/>
                          <a:latin typeface="Calibri" pitchFamily="34" charset="0"/>
                          <a:ea typeface="+mn-ea"/>
                          <a:cs typeface="Calibri" pitchFamily="34" charset="0"/>
                        </a:rPr>
                        <a:t>51,0%</a:t>
                      </a:r>
                      <a:endParaRPr lang="es-ES" sz="1200" b="0" u="none" strike="noStrike" kern="1200" dirty="0">
                        <a:solidFill>
                          <a:schemeClr val="accent2">
                            <a:lumMod val="50000"/>
                          </a:schemeClr>
                        </a:solidFill>
                        <a:effectLst/>
                        <a:latin typeface="Calibri" pitchFamily="34" charset="0"/>
                        <a:ea typeface="+mn-ea"/>
                        <a:cs typeface="Calibri" pitchFamily="34" charset="0"/>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r>
              <a:tr h="158852">
                <a:tc>
                  <a:txBody>
                    <a:bodyPr/>
                    <a:lstStyle/>
                    <a:p>
                      <a:pPr algn="l" fontAlgn="t">
                        <a:lnSpc>
                          <a:spcPct val="90000"/>
                        </a:lnSpc>
                      </a:pPr>
                      <a:r>
                        <a:rPr lang="es-ES" sz="1100" u="none" strike="noStrike" kern="1200" dirty="0">
                          <a:solidFill>
                            <a:schemeClr val="dk1"/>
                          </a:solidFill>
                          <a:effectLst/>
                          <a:latin typeface="Calibri" pitchFamily="34" charset="0"/>
                          <a:ea typeface="+mn-ea"/>
                          <a:cs typeface="Calibri" pitchFamily="34" charset="0"/>
                        </a:rPr>
                        <a:t>Navidad </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lnSpc>
                          <a:spcPct val="90000"/>
                        </a:lnSpc>
                      </a:pPr>
                      <a:r>
                        <a:rPr lang="es-ES" sz="1200" b="0" u="none" strike="noStrike" kern="1200" dirty="0" smtClean="0">
                          <a:solidFill>
                            <a:schemeClr val="accent2">
                              <a:lumMod val="50000"/>
                            </a:schemeClr>
                          </a:solidFill>
                          <a:effectLst/>
                          <a:latin typeface="Calibri" pitchFamily="34" charset="0"/>
                          <a:ea typeface="+mn-ea"/>
                          <a:cs typeface="Calibri" pitchFamily="34" charset="0"/>
                        </a:rPr>
                        <a:t>49,0%</a:t>
                      </a:r>
                      <a:endParaRPr lang="es-ES" sz="1200" b="0" u="none" strike="noStrike" kern="1200" dirty="0">
                        <a:solidFill>
                          <a:schemeClr val="accent2">
                            <a:lumMod val="50000"/>
                          </a:schemeClr>
                        </a:solidFill>
                        <a:effectLst/>
                        <a:latin typeface="Calibri" pitchFamily="34" charset="0"/>
                        <a:ea typeface="+mn-ea"/>
                        <a:cs typeface="Calibri" pitchFamily="34" charset="0"/>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8852">
                <a:tc>
                  <a:txBody>
                    <a:bodyPr/>
                    <a:lstStyle/>
                    <a:p>
                      <a:pPr algn="l" fontAlgn="t">
                        <a:lnSpc>
                          <a:spcPct val="90000"/>
                        </a:lnSpc>
                      </a:pPr>
                      <a:r>
                        <a:rPr lang="es-ES" sz="1100" u="none" strike="noStrike" kern="1200" dirty="0">
                          <a:solidFill>
                            <a:schemeClr val="dk1"/>
                          </a:solidFill>
                          <a:effectLst/>
                          <a:latin typeface="Calibri" pitchFamily="34" charset="0"/>
                          <a:ea typeface="+mn-ea"/>
                          <a:cs typeface="Calibri" pitchFamily="34" charset="0"/>
                        </a:rPr>
                        <a:t>Fines de semana </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lnSpc>
                          <a:spcPct val="90000"/>
                        </a:lnSpc>
                      </a:pPr>
                      <a:r>
                        <a:rPr lang="es-ES" sz="1200" b="0" u="none" strike="noStrike" kern="1200" dirty="0" smtClean="0">
                          <a:solidFill>
                            <a:schemeClr val="accent2">
                              <a:lumMod val="50000"/>
                            </a:schemeClr>
                          </a:solidFill>
                          <a:effectLst/>
                          <a:latin typeface="Calibri" pitchFamily="34" charset="0"/>
                          <a:ea typeface="+mn-ea"/>
                          <a:cs typeface="Calibri" pitchFamily="34" charset="0"/>
                        </a:rPr>
                        <a:t>39,8%</a:t>
                      </a:r>
                      <a:endParaRPr lang="es-ES" sz="1200" b="0" u="none" strike="noStrike" kern="1200" dirty="0">
                        <a:solidFill>
                          <a:schemeClr val="accent2">
                            <a:lumMod val="50000"/>
                          </a:schemeClr>
                        </a:solidFill>
                        <a:effectLst/>
                        <a:latin typeface="Calibri" pitchFamily="34" charset="0"/>
                        <a:ea typeface="+mn-ea"/>
                        <a:cs typeface="Calibri" pitchFamily="34" charset="0"/>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r>
            </a:tbl>
          </a:graphicData>
        </a:graphic>
      </p:graphicFrame>
      <p:sp>
        <p:nvSpPr>
          <p:cNvPr id="143" name="142 CuadroTexto"/>
          <p:cNvSpPr txBox="1"/>
          <p:nvPr/>
        </p:nvSpPr>
        <p:spPr>
          <a:xfrm>
            <a:off x="476537" y="3527168"/>
            <a:ext cx="701080" cy="246221"/>
          </a:xfrm>
          <a:prstGeom prst="rect">
            <a:avLst/>
          </a:prstGeom>
          <a:solidFill>
            <a:schemeClr val="bg1"/>
          </a:solidFill>
        </p:spPr>
        <p:txBody>
          <a:bodyPr wrap="none" lIns="36000" tIns="0" rIns="36000" bIns="0" anchor="ctr">
            <a:spAutoFit/>
          </a:bodyPr>
          <a:lstStyle>
            <a:defPPr>
              <a:defRPr lang="es-ES_tradnl"/>
            </a:defPPr>
            <a:lvl1pPr algn="l">
              <a:defRPr sz="2000" b="1" i="1">
                <a:solidFill>
                  <a:srgbClr val="6777C5"/>
                </a:solidFill>
                <a:latin typeface="Calibri" pitchFamily="34" charset="0"/>
                <a:cs typeface="Calibri" pitchFamily="34" charset="0"/>
              </a:defRPr>
            </a:lvl1pPr>
          </a:lstStyle>
          <a:p>
            <a:r>
              <a:rPr lang="es-ES" sz="1600" dirty="0" smtClean="0">
                <a:solidFill>
                  <a:schemeClr val="accent2"/>
                </a:solidFill>
              </a:rPr>
              <a:t>Madrid</a:t>
            </a:r>
            <a:endParaRPr lang="es-ES" sz="1600" dirty="0">
              <a:solidFill>
                <a:schemeClr val="accent2"/>
              </a:solidFill>
            </a:endParaRPr>
          </a:p>
        </p:txBody>
      </p:sp>
      <p:sp>
        <p:nvSpPr>
          <p:cNvPr id="144" name="143 Rectángulo"/>
          <p:cNvSpPr/>
          <p:nvPr/>
        </p:nvSpPr>
        <p:spPr bwMode="auto">
          <a:xfrm>
            <a:off x="364226" y="1747241"/>
            <a:ext cx="2484000" cy="1656000"/>
          </a:xfrm>
          <a:prstGeom prst="rect">
            <a:avLst/>
          </a:prstGeom>
          <a:solidFill>
            <a:schemeClr val="bg1"/>
          </a:solidFill>
          <a:ln w="9525" cap="flat" cmpd="sng" algn="ctr">
            <a:solidFill>
              <a:srgbClr val="808080"/>
            </a:solidFill>
            <a:prstDash val="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graphicFrame>
        <p:nvGraphicFramePr>
          <p:cNvPr id="145" name="144 Gráfico"/>
          <p:cNvGraphicFramePr/>
          <p:nvPr>
            <p:extLst>
              <p:ext uri="{D42A27DB-BD31-4B8C-83A1-F6EECF244321}">
                <p14:modId xmlns:p14="http://schemas.microsoft.com/office/powerpoint/2010/main" xmlns="" val="2668478216"/>
              </p:ext>
            </p:extLst>
          </p:nvPr>
        </p:nvGraphicFramePr>
        <p:xfrm>
          <a:off x="425736" y="1786561"/>
          <a:ext cx="2412000" cy="1008000"/>
        </p:xfrm>
        <a:graphic>
          <a:graphicData uri="http://schemas.openxmlformats.org/drawingml/2006/chart">
            <c:chart xmlns:c="http://schemas.openxmlformats.org/drawingml/2006/chart" xmlns:r="http://schemas.openxmlformats.org/officeDocument/2006/relationships" r:id="rId6"/>
          </a:graphicData>
        </a:graphic>
      </p:graphicFrame>
      <p:sp>
        <p:nvSpPr>
          <p:cNvPr id="146" name="145 CuadroTexto"/>
          <p:cNvSpPr txBox="1"/>
          <p:nvPr/>
        </p:nvSpPr>
        <p:spPr>
          <a:xfrm rot="16200000">
            <a:off x="2190594" y="2526295"/>
            <a:ext cx="1575748" cy="169277"/>
          </a:xfrm>
          <a:prstGeom prst="rect">
            <a:avLst/>
          </a:prstGeom>
          <a:noFill/>
        </p:spPr>
        <p:txBody>
          <a:bodyPr wrap="square" lIns="0" tIns="0" rIns="0" bIns="0" rtlCol="0" anchor="ctr">
            <a:spAutoFit/>
          </a:bodyPr>
          <a:lstStyle>
            <a:defPPr>
              <a:defRPr lang="es-ES_tradnl"/>
            </a:defPPr>
            <a:lvl1pPr algn="l">
              <a:defRPr sz="1200">
                <a:latin typeface="Calibri" pitchFamily="34" charset="0"/>
                <a:cs typeface="Calibri" pitchFamily="34" charset="0"/>
              </a:defRPr>
            </a:lvl1pPr>
          </a:lstStyle>
          <a:p>
            <a:r>
              <a:rPr lang="es-ES" sz="1100" dirty="0"/>
              <a:t>BASE: </a:t>
            </a:r>
            <a:r>
              <a:rPr lang="es-ES" sz="1100" dirty="0" smtClean="0"/>
              <a:t>462 CASOS</a:t>
            </a:r>
            <a:endParaRPr lang="es-ES" sz="1100" dirty="0"/>
          </a:p>
        </p:txBody>
      </p:sp>
      <p:graphicFrame>
        <p:nvGraphicFramePr>
          <p:cNvPr id="147" name="146 Tabla"/>
          <p:cNvGraphicFramePr>
            <a:graphicFrameLocks noGrp="1"/>
          </p:cNvGraphicFramePr>
          <p:nvPr>
            <p:extLst>
              <p:ext uri="{D42A27DB-BD31-4B8C-83A1-F6EECF244321}">
                <p14:modId xmlns:p14="http://schemas.microsoft.com/office/powerpoint/2010/main" xmlns="" val="4058625440"/>
              </p:ext>
            </p:extLst>
          </p:nvPr>
        </p:nvGraphicFramePr>
        <p:xfrm>
          <a:off x="785221" y="2790434"/>
          <a:ext cx="1947685" cy="522351"/>
        </p:xfrm>
        <a:graphic>
          <a:graphicData uri="http://schemas.openxmlformats.org/drawingml/2006/table">
            <a:tbl>
              <a:tblPr>
                <a:tableStyleId>{5C22544A-7EE6-4342-B048-85BDC9FD1C3A}</a:tableStyleId>
              </a:tblPr>
              <a:tblGrid>
                <a:gridCol w="1480220"/>
                <a:gridCol w="467465"/>
              </a:tblGrid>
              <a:tr h="150296">
                <a:tc>
                  <a:txBody>
                    <a:bodyPr/>
                    <a:lstStyle/>
                    <a:p>
                      <a:pPr algn="l" fontAlgn="t">
                        <a:lnSpc>
                          <a:spcPct val="90000"/>
                        </a:lnSpc>
                      </a:pPr>
                      <a:r>
                        <a:rPr lang="es-ES" sz="1100" u="none" strike="noStrike" kern="1200" dirty="0">
                          <a:solidFill>
                            <a:schemeClr val="dk1"/>
                          </a:solidFill>
                          <a:effectLst/>
                          <a:latin typeface="Calibri" pitchFamily="34" charset="0"/>
                          <a:ea typeface="+mn-ea"/>
                          <a:cs typeface="Calibri" pitchFamily="34" charset="0"/>
                        </a:rPr>
                        <a:t>Verano </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lnSpc>
                          <a:spcPct val="90000"/>
                        </a:lnSpc>
                      </a:pPr>
                      <a:r>
                        <a:rPr lang="es-ES" sz="1200" b="0" u="none" strike="noStrike" kern="1200" dirty="0" smtClean="0">
                          <a:solidFill>
                            <a:schemeClr val="tx1">
                              <a:lumMod val="65000"/>
                              <a:lumOff val="35000"/>
                            </a:schemeClr>
                          </a:solidFill>
                          <a:effectLst/>
                          <a:latin typeface="Calibri" pitchFamily="34" charset="0"/>
                          <a:ea typeface="+mn-ea"/>
                          <a:cs typeface="Calibri" pitchFamily="34" charset="0"/>
                        </a:rPr>
                        <a:t>62,3%</a:t>
                      </a:r>
                      <a:endParaRPr lang="es-ES" sz="1200" b="0" u="none" strike="noStrike" kern="1200" dirty="0">
                        <a:solidFill>
                          <a:schemeClr val="tx1">
                            <a:lumMod val="65000"/>
                            <a:lumOff val="35000"/>
                          </a:schemeClr>
                        </a:solidFill>
                        <a:effectLst/>
                        <a:latin typeface="Calibri" pitchFamily="34" charset="0"/>
                        <a:ea typeface="+mn-ea"/>
                        <a:cs typeface="Calibri"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r>
              <a:tr h="158852">
                <a:tc>
                  <a:txBody>
                    <a:bodyPr/>
                    <a:lstStyle/>
                    <a:p>
                      <a:pPr algn="l" fontAlgn="t">
                        <a:lnSpc>
                          <a:spcPct val="90000"/>
                        </a:lnSpc>
                      </a:pPr>
                      <a:r>
                        <a:rPr lang="es-ES" sz="1100" u="none" strike="noStrike" kern="1200" dirty="0">
                          <a:solidFill>
                            <a:schemeClr val="dk1"/>
                          </a:solidFill>
                          <a:effectLst/>
                          <a:latin typeface="Calibri" pitchFamily="34" charset="0"/>
                          <a:ea typeface="+mn-ea"/>
                          <a:cs typeface="Calibri" pitchFamily="34" charset="0"/>
                        </a:rPr>
                        <a:t>Navidad </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lnSpc>
                          <a:spcPct val="90000"/>
                        </a:lnSpc>
                      </a:pPr>
                      <a:r>
                        <a:rPr lang="es-ES" sz="1200" b="0" u="none" strike="noStrike" kern="1200" dirty="0" smtClean="0">
                          <a:solidFill>
                            <a:schemeClr val="tx1">
                              <a:lumMod val="65000"/>
                              <a:lumOff val="35000"/>
                            </a:schemeClr>
                          </a:solidFill>
                          <a:effectLst/>
                          <a:latin typeface="Calibri" pitchFamily="34" charset="0"/>
                          <a:ea typeface="+mn-ea"/>
                          <a:cs typeface="Calibri" pitchFamily="34" charset="0"/>
                        </a:rPr>
                        <a:t>37,3%</a:t>
                      </a:r>
                      <a:endParaRPr lang="es-ES" sz="1200" b="0" u="none" strike="noStrike" kern="1200" dirty="0">
                        <a:solidFill>
                          <a:schemeClr val="tx1">
                            <a:lumMod val="65000"/>
                            <a:lumOff val="35000"/>
                          </a:schemeClr>
                        </a:solidFill>
                        <a:effectLst/>
                        <a:latin typeface="Calibri" pitchFamily="34" charset="0"/>
                        <a:ea typeface="+mn-ea"/>
                        <a:cs typeface="Calibri"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8852">
                <a:tc>
                  <a:txBody>
                    <a:bodyPr/>
                    <a:lstStyle/>
                    <a:p>
                      <a:pPr algn="l" fontAlgn="t">
                        <a:lnSpc>
                          <a:spcPct val="90000"/>
                        </a:lnSpc>
                      </a:pPr>
                      <a:r>
                        <a:rPr lang="es-ES" sz="1100" u="none" strike="noStrike" kern="1200" dirty="0" smtClean="0">
                          <a:solidFill>
                            <a:schemeClr val="dk1"/>
                          </a:solidFill>
                          <a:effectLst/>
                          <a:latin typeface="Calibri" pitchFamily="34" charset="0"/>
                          <a:ea typeface="+mn-ea"/>
                          <a:cs typeface="Calibri" pitchFamily="34" charset="0"/>
                        </a:rPr>
                        <a:t>Fiestas </a:t>
                      </a:r>
                      <a:r>
                        <a:rPr lang="es-ES" sz="1100" u="none" strike="noStrike" kern="1200" dirty="0">
                          <a:solidFill>
                            <a:schemeClr val="dk1"/>
                          </a:solidFill>
                          <a:effectLst/>
                          <a:latin typeface="Calibri" pitchFamily="34" charset="0"/>
                          <a:ea typeface="+mn-ea"/>
                          <a:cs typeface="Calibri" pitchFamily="34" charset="0"/>
                        </a:rPr>
                        <a:t>de CCAA</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lnSpc>
                          <a:spcPct val="90000"/>
                        </a:lnSpc>
                      </a:pPr>
                      <a:r>
                        <a:rPr lang="es-ES" sz="1200" b="0" u="none" strike="noStrike" kern="1200" dirty="0" smtClean="0">
                          <a:solidFill>
                            <a:schemeClr val="tx1">
                              <a:lumMod val="65000"/>
                              <a:lumOff val="35000"/>
                            </a:schemeClr>
                          </a:solidFill>
                          <a:effectLst/>
                          <a:latin typeface="Calibri" pitchFamily="34" charset="0"/>
                          <a:ea typeface="+mn-ea"/>
                          <a:cs typeface="Calibri" pitchFamily="34" charset="0"/>
                        </a:rPr>
                        <a:t>38,1%</a:t>
                      </a:r>
                      <a:endParaRPr lang="es-ES" sz="1200" b="0" u="none" strike="noStrike" kern="1200" dirty="0">
                        <a:solidFill>
                          <a:schemeClr val="tx1">
                            <a:lumMod val="65000"/>
                            <a:lumOff val="35000"/>
                          </a:schemeClr>
                        </a:solidFill>
                        <a:effectLst/>
                        <a:latin typeface="Calibri" pitchFamily="34" charset="0"/>
                        <a:ea typeface="+mn-ea"/>
                        <a:cs typeface="Calibri"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r>
            </a:tbl>
          </a:graphicData>
        </a:graphic>
      </p:graphicFrame>
      <p:sp>
        <p:nvSpPr>
          <p:cNvPr id="148" name="147 CuadroTexto"/>
          <p:cNvSpPr txBox="1"/>
          <p:nvPr/>
        </p:nvSpPr>
        <p:spPr>
          <a:xfrm>
            <a:off x="476537" y="1589185"/>
            <a:ext cx="541165" cy="246221"/>
          </a:xfrm>
          <a:prstGeom prst="rect">
            <a:avLst/>
          </a:prstGeom>
          <a:solidFill>
            <a:schemeClr val="bg1"/>
          </a:solidFill>
        </p:spPr>
        <p:txBody>
          <a:bodyPr wrap="none" lIns="36000" tIns="0" rIns="36000" bIns="0" anchor="ctr">
            <a:spAutoFit/>
          </a:bodyPr>
          <a:lstStyle>
            <a:defPPr>
              <a:defRPr lang="es-ES_tradnl"/>
            </a:defPPr>
            <a:lvl1pPr algn="l">
              <a:defRPr sz="2000" b="1" i="1">
                <a:solidFill>
                  <a:srgbClr val="6777C5"/>
                </a:solidFill>
                <a:latin typeface="Calibri" pitchFamily="34" charset="0"/>
                <a:cs typeface="Calibri" pitchFamily="34" charset="0"/>
              </a:defRPr>
            </a:lvl1pPr>
          </a:lstStyle>
          <a:p>
            <a:r>
              <a:rPr lang="es-ES" sz="1600" dirty="0" smtClean="0">
                <a:solidFill>
                  <a:schemeClr val="bg1">
                    <a:lumMod val="50000"/>
                  </a:schemeClr>
                </a:solidFill>
              </a:rPr>
              <a:t>Resto</a:t>
            </a:r>
            <a:endParaRPr lang="es-ES" sz="1600" dirty="0">
              <a:solidFill>
                <a:schemeClr val="bg1">
                  <a:lumMod val="50000"/>
                </a:schemeClr>
              </a:solidFill>
            </a:endParaRPr>
          </a:p>
        </p:txBody>
      </p:sp>
      <p:sp>
        <p:nvSpPr>
          <p:cNvPr id="3" name="2 Forma libre"/>
          <p:cNvSpPr/>
          <p:nvPr/>
        </p:nvSpPr>
        <p:spPr>
          <a:xfrm>
            <a:off x="2848227" y="1982801"/>
            <a:ext cx="1096662" cy="376090"/>
          </a:xfrm>
          <a:custGeom>
            <a:avLst/>
            <a:gdLst>
              <a:gd name="connsiteX0" fmla="*/ 0 w 1421394"/>
              <a:gd name="connsiteY0" fmla="*/ 0 h 253497"/>
              <a:gd name="connsiteX1" fmla="*/ 1068309 w 1421394"/>
              <a:gd name="connsiteY1" fmla="*/ 27160 h 253497"/>
              <a:gd name="connsiteX2" fmla="*/ 1421394 w 1421394"/>
              <a:gd name="connsiteY2" fmla="*/ 253497 h 253497"/>
              <a:gd name="connsiteX0" fmla="*/ 0 w 1421394"/>
              <a:gd name="connsiteY0" fmla="*/ 9053 h 262550"/>
              <a:gd name="connsiteX1" fmla="*/ 1027281 w 1421394"/>
              <a:gd name="connsiteY1" fmla="*/ 0 h 262550"/>
              <a:gd name="connsiteX2" fmla="*/ 1421394 w 1421394"/>
              <a:gd name="connsiteY2" fmla="*/ 262550 h 262550"/>
              <a:gd name="connsiteX0" fmla="*/ 0 w 1421394"/>
              <a:gd name="connsiteY0" fmla="*/ 0 h 253497"/>
              <a:gd name="connsiteX1" fmla="*/ 1027281 w 1421394"/>
              <a:gd name="connsiteY1" fmla="*/ 1 h 253497"/>
              <a:gd name="connsiteX2" fmla="*/ 1421394 w 1421394"/>
              <a:gd name="connsiteY2" fmla="*/ 253497 h 253497"/>
            </a:gdLst>
            <a:ahLst/>
            <a:cxnLst>
              <a:cxn ang="0">
                <a:pos x="connsiteX0" y="connsiteY0"/>
              </a:cxn>
              <a:cxn ang="0">
                <a:pos x="connsiteX1" y="connsiteY1"/>
              </a:cxn>
              <a:cxn ang="0">
                <a:pos x="connsiteX2" y="connsiteY2"/>
              </a:cxn>
            </a:cxnLst>
            <a:rect l="l" t="t" r="r" b="b"/>
            <a:pathLst>
              <a:path w="1421394" h="253497">
                <a:moveTo>
                  <a:pt x="0" y="0"/>
                </a:moveTo>
                <a:lnTo>
                  <a:pt x="1027281" y="1"/>
                </a:lnTo>
                <a:lnTo>
                  <a:pt x="1421394" y="253497"/>
                </a:lnTo>
              </a:path>
            </a:pathLst>
          </a:custGeom>
          <a:ln>
            <a:solidFill>
              <a:srgbClr val="808080"/>
            </a:solidFill>
            <a:prstDash val="dash"/>
          </a:ln>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150" name="149 Forma libre"/>
          <p:cNvSpPr/>
          <p:nvPr/>
        </p:nvSpPr>
        <p:spPr>
          <a:xfrm flipV="1">
            <a:off x="2848226" y="3151326"/>
            <a:ext cx="1942995" cy="757456"/>
          </a:xfrm>
          <a:custGeom>
            <a:avLst/>
            <a:gdLst>
              <a:gd name="connsiteX0" fmla="*/ 0 w 1421394"/>
              <a:gd name="connsiteY0" fmla="*/ 0 h 253497"/>
              <a:gd name="connsiteX1" fmla="*/ 1068309 w 1421394"/>
              <a:gd name="connsiteY1" fmla="*/ 27160 h 253497"/>
              <a:gd name="connsiteX2" fmla="*/ 1421394 w 1421394"/>
              <a:gd name="connsiteY2" fmla="*/ 253497 h 253497"/>
              <a:gd name="connsiteX0" fmla="*/ 0 w 1433457"/>
              <a:gd name="connsiteY0" fmla="*/ 3660 h 226337"/>
              <a:gd name="connsiteX1" fmla="*/ 1080372 w 1433457"/>
              <a:gd name="connsiteY1" fmla="*/ 0 h 226337"/>
              <a:gd name="connsiteX2" fmla="*/ 1433457 w 1433457"/>
              <a:gd name="connsiteY2" fmla="*/ 226337 h 226337"/>
              <a:gd name="connsiteX0" fmla="*/ 0 w 1433457"/>
              <a:gd name="connsiteY0" fmla="*/ 858 h 223535"/>
              <a:gd name="connsiteX1" fmla="*/ 959735 w 1433457"/>
              <a:gd name="connsiteY1" fmla="*/ 0 h 223535"/>
              <a:gd name="connsiteX2" fmla="*/ 1433457 w 1433457"/>
              <a:gd name="connsiteY2" fmla="*/ 223535 h 223535"/>
            </a:gdLst>
            <a:ahLst/>
            <a:cxnLst>
              <a:cxn ang="0">
                <a:pos x="connsiteX0" y="connsiteY0"/>
              </a:cxn>
              <a:cxn ang="0">
                <a:pos x="connsiteX1" y="connsiteY1"/>
              </a:cxn>
              <a:cxn ang="0">
                <a:pos x="connsiteX2" y="connsiteY2"/>
              </a:cxn>
            </a:cxnLst>
            <a:rect l="l" t="t" r="r" b="b"/>
            <a:pathLst>
              <a:path w="1433457" h="223535">
                <a:moveTo>
                  <a:pt x="0" y="858"/>
                </a:moveTo>
                <a:lnTo>
                  <a:pt x="959735" y="0"/>
                </a:lnTo>
                <a:lnTo>
                  <a:pt x="1433457" y="223535"/>
                </a:lnTo>
              </a:path>
            </a:pathLst>
          </a:custGeom>
          <a:ln>
            <a:solidFill>
              <a:srgbClr val="808080"/>
            </a:solidFill>
            <a:prstDash val="dash"/>
          </a:ln>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151" name="150 Forma libre"/>
          <p:cNvSpPr/>
          <p:nvPr/>
        </p:nvSpPr>
        <p:spPr>
          <a:xfrm flipH="1">
            <a:off x="6075035" y="1982799"/>
            <a:ext cx="894312" cy="639177"/>
          </a:xfrm>
          <a:custGeom>
            <a:avLst/>
            <a:gdLst>
              <a:gd name="connsiteX0" fmla="*/ 0 w 1421394"/>
              <a:gd name="connsiteY0" fmla="*/ 0 h 253497"/>
              <a:gd name="connsiteX1" fmla="*/ 1068309 w 1421394"/>
              <a:gd name="connsiteY1" fmla="*/ 27160 h 253497"/>
              <a:gd name="connsiteX2" fmla="*/ 1421394 w 1421394"/>
              <a:gd name="connsiteY2" fmla="*/ 253497 h 253497"/>
              <a:gd name="connsiteX0" fmla="*/ 0 w 1421394"/>
              <a:gd name="connsiteY0" fmla="*/ 1 h 253498"/>
              <a:gd name="connsiteX1" fmla="*/ 1154735 w 1421394"/>
              <a:gd name="connsiteY1" fmla="*/ 0 h 253498"/>
              <a:gd name="connsiteX2" fmla="*/ 1421394 w 1421394"/>
              <a:gd name="connsiteY2" fmla="*/ 253498 h 253498"/>
              <a:gd name="connsiteX0" fmla="*/ 0 w 1810317"/>
              <a:gd name="connsiteY0" fmla="*/ 1 h 389300"/>
              <a:gd name="connsiteX1" fmla="*/ 1154735 w 1810317"/>
              <a:gd name="connsiteY1" fmla="*/ 0 h 389300"/>
              <a:gd name="connsiteX2" fmla="*/ 1810317 w 1810317"/>
              <a:gd name="connsiteY2" fmla="*/ 389300 h 389300"/>
            </a:gdLst>
            <a:ahLst/>
            <a:cxnLst>
              <a:cxn ang="0">
                <a:pos x="connsiteX0" y="connsiteY0"/>
              </a:cxn>
              <a:cxn ang="0">
                <a:pos x="connsiteX1" y="connsiteY1"/>
              </a:cxn>
              <a:cxn ang="0">
                <a:pos x="connsiteX2" y="connsiteY2"/>
              </a:cxn>
            </a:cxnLst>
            <a:rect l="l" t="t" r="r" b="b"/>
            <a:pathLst>
              <a:path w="1810317" h="389300">
                <a:moveTo>
                  <a:pt x="0" y="1"/>
                </a:moveTo>
                <a:lnTo>
                  <a:pt x="1154735" y="0"/>
                </a:lnTo>
                <a:lnTo>
                  <a:pt x="1810317" y="389300"/>
                </a:lnTo>
              </a:path>
            </a:pathLst>
          </a:custGeom>
          <a:ln>
            <a:solidFill>
              <a:srgbClr val="808080"/>
            </a:solidFill>
            <a:prstDash val="dash"/>
          </a:ln>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152" name="151 Forma libre"/>
          <p:cNvSpPr/>
          <p:nvPr/>
        </p:nvSpPr>
        <p:spPr>
          <a:xfrm flipH="1" flipV="1">
            <a:off x="5560376" y="3464626"/>
            <a:ext cx="1408969" cy="444153"/>
          </a:xfrm>
          <a:custGeom>
            <a:avLst/>
            <a:gdLst>
              <a:gd name="connsiteX0" fmla="*/ 0 w 1421394"/>
              <a:gd name="connsiteY0" fmla="*/ 0 h 253497"/>
              <a:gd name="connsiteX1" fmla="*/ 1068309 w 1421394"/>
              <a:gd name="connsiteY1" fmla="*/ 27160 h 253497"/>
              <a:gd name="connsiteX2" fmla="*/ 1421394 w 1421394"/>
              <a:gd name="connsiteY2" fmla="*/ 253497 h 253497"/>
              <a:gd name="connsiteX0" fmla="*/ 0 w 1421394"/>
              <a:gd name="connsiteY0" fmla="*/ 1 h 253498"/>
              <a:gd name="connsiteX1" fmla="*/ 1154735 w 1421394"/>
              <a:gd name="connsiteY1" fmla="*/ 0 h 253498"/>
              <a:gd name="connsiteX2" fmla="*/ 1421394 w 1421394"/>
              <a:gd name="connsiteY2" fmla="*/ 253498 h 253498"/>
              <a:gd name="connsiteX0" fmla="*/ 0 w 1810317"/>
              <a:gd name="connsiteY0" fmla="*/ 1 h 389300"/>
              <a:gd name="connsiteX1" fmla="*/ 1154735 w 1810317"/>
              <a:gd name="connsiteY1" fmla="*/ 0 h 389300"/>
              <a:gd name="connsiteX2" fmla="*/ 1810317 w 1810317"/>
              <a:gd name="connsiteY2" fmla="*/ 389300 h 389300"/>
            </a:gdLst>
            <a:ahLst/>
            <a:cxnLst>
              <a:cxn ang="0">
                <a:pos x="connsiteX0" y="connsiteY0"/>
              </a:cxn>
              <a:cxn ang="0">
                <a:pos x="connsiteX1" y="connsiteY1"/>
              </a:cxn>
              <a:cxn ang="0">
                <a:pos x="connsiteX2" y="connsiteY2"/>
              </a:cxn>
            </a:cxnLst>
            <a:rect l="l" t="t" r="r" b="b"/>
            <a:pathLst>
              <a:path w="1810317" h="389300">
                <a:moveTo>
                  <a:pt x="0" y="1"/>
                </a:moveTo>
                <a:lnTo>
                  <a:pt x="1154735" y="0"/>
                </a:lnTo>
                <a:lnTo>
                  <a:pt x="1810317" y="389300"/>
                </a:lnTo>
              </a:path>
            </a:pathLst>
          </a:custGeom>
          <a:ln>
            <a:solidFill>
              <a:srgbClr val="808080"/>
            </a:solidFill>
            <a:prstDash val="dash"/>
          </a:ln>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153" name="152 Forma libre"/>
          <p:cNvSpPr/>
          <p:nvPr/>
        </p:nvSpPr>
        <p:spPr>
          <a:xfrm rot="16200000" flipV="1">
            <a:off x="4296422" y="4414724"/>
            <a:ext cx="1124458" cy="266444"/>
          </a:xfrm>
          <a:custGeom>
            <a:avLst/>
            <a:gdLst>
              <a:gd name="connsiteX0" fmla="*/ 0 w 1421394"/>
              <a:gd name="connsiteY0" fmla="*/ 0 h 253497"/>
              <a:gd name="connsiteX1" fmla="*/ 1068309 w 1421394"/>
              <a:gd name="connsiteY1" fmla="*/ 27160 h 253497"/>
              <a:gd name="connsiteX2" fmla="*/ 1421394 w 1421394"/>
              <a:gd name="connsiteY2" fmla="*/ 253497 h 253497"/>
              <a:gd name="connsiteX0" fmla="*/ 0 w 1421394"/>
              <a:gd name="connsiteY0" fmla="*/ 1 h 253498"/>
              <a:gd name="connsiteX1" fmla="*/ 1154735 w 1421394"/>
              <a:gd name="connsiteY1" fmla="*/ 0 h 253498"/>
              <a:gd name="connsiteX2" fmla="*/ 1421394 w 1421394"/>
              <a:gd name="connsiteY2" fmla="*/ 253498 h 253498"/>
              <a:gd name="connsiteX0" fmla="*/ 0 w 1810317"/>
              <a:gd name="connsiteY0" fmla="*/ 1 h 389300"/>
              <a:gd name="connsiteX1" fmla="*/ 1154735 w 1810317"/>
              <a:gd name="connsiteY1" fmla="*/ 0 h 389300"/>
              <a:gd name="connsiteX2" fmla="*/ 1810317 w 1810317"/>
              <a:gd name="connsiteY2" fmla="*/ 389300 h 389300"/>
              <a:gd name="connsiteX0" fmla="*/ 0 w 2807346"/>
              <a:gd name="connsiteY0" fmla="*/ 1 h 242346"/>
              <a:gd name="connsiteX1" fmla="*/ 1154735 w 2807346"/>
              <a:gd name="connsiteY1" fmla="*/ 0 h 242346"/>
              <a:gd name="connsiteX2" fmla="*/ 2807344 w 2807346"/>
              <a:gd name="connsiteY2" fmla="*/ 242346 h 242346"/>
            </a:gdLst>
            <a:ahLst/>
            <a:cxnLst>
              <a:cxn ang="0">
                <a:pos x="connsiteX0" y="connsiteY0"/>
              </a:cxn>
              <a:cxn ang="0">
                <a:pos x="connsiteX1" y="connsiteY1"/>
              </a:cxn>
              <a:cxn ang="0">
                <a:pos x="connsiteX2" y="connsiteY2"/>
              </a:cxn>
            </a:cxnLst>
            <a:rect l="l" t="t" r="r" b="b"/>
            <a:pathLst>
              <a:path w="2807346" h="242346">
                <a:moveTo>
                  <a:pt x="0" y="1"/>
                </a:moveTo>
                <a:lnTo>
                  <a:pt x="1154735" y="0"/>
                </a:lnTo>
                <a:lnTo>
                  <a:pt x="2807344" y="242346"/>
                </a:lnTo>
              </a:path>
            </a:pathLst>
          </a:custGeom>
          <a:ln>
            <a:solidFill>
              <a:srgbClr val="808080"/>
            </a:solidFill>
            <a:prstDash val="dash"/>
          </a:ln>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xmlns="" val="3083878232"/>
      </p:ext>
    </p:extLst>
  </p:cSld>
  <p:clrMapOvr>
    <a:masterClrMapping/>
  </p:clrMapOvr>
  <p:transition>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bwMode="auto">
          <a:xfrm>
            <a:off x="420909" y="1480461"/>
            <a:ext cx="6363005" cy="4654691"/>
          </a:xfrm>
          <a:prstGeom prst="rect">
            <a:avLst/>
          </a:prstGeom>
          <a:solidFill>
            <a:schemeClr val="bg1"/>
          </a:solidFill>
          <a:ln w="9525" cap="flat" cmpd="sng" algn="ctr">
            <a:solidFill>
              <a:srgbClr val="808080"/>
            </a:solidFill>
            <a:prstDash val="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7" name="Rectangle 3"/>
          <p:cNvSpPr>
            <a:spLocks noChangeArrowheads="1"/>
          </p:cNvSpPr>
          <p:nvPr/>
        </p:nvSpPr>
        <p:spPr bwMode="auto">
          <a:xfrm>
            <a:off x="36513" y="35999"/>
            <a:ext cx="8516887" cy="648000"/>
          </a:xfrm>
          <a:prstGeom prst="rect">
            <a:avLst/>
          </a:prstGeom>
          <a:solidFill>
            <a:schemeClr val="accent4"/>
          </a:solidFill>
          <a:ln>
            <a:noFill/>
          </a:ln>
          <a:effectLst/>
          <a:extLst/>
        </p:spPr>
        <p:txBody>
          <a:bodyPr wrap="square" lIns="0" tIns="0" rIns="0" bIns="0" anchor="ctr">
            <a:spAutoFit/>
          </a:bodyPr>
          <a:lstStyle/>
          <a:p>
            <a:endParaRPr lang="es-ES"/>
          </a:p>
        </p:txBody>
      </p:sp>
      <p:sp>
        <p:nvSpPr>
          <p:cNvPr id="4" name="3 Marcador de número de diapositiva"/>
          <p:cNvSpPr>
            <a:spLocks noGrp="1"/>
          </p:cNvSpPr>
          <p:nvPr>
            <p:ph type="sldNum" sz="quarter" idx="10"/>
          </p:nvPr>
        </p:nvSpPr>
        <p:spPr/>
        <p:txBody>
          <a:bodyPr/>
          <a:lstStyle/>
          <a:p>
            <a:r>
              <a:rPr lang="en-US" smtClean="0"/>
              <a:t>-</a:t>
            </a:r>
            <a:fld id="{41B2AE44-E9C6-4EAB-BC73-5008DB342051}" type="slidenum">
              <a:rPr lang="en-US" smtClean="0"/>
              <a:pPr/>
              <a:t>37</a:t>
            </a:fld>
            <a:r>
              <a:rPr lang="en-US" smtClean="0"/>
              <a:t>-</a:t>
            </a:r>
            <a:endParaRPr lang="en-US"/>
          </a:p>
        </p:txBody>
      </p:sp>
      <p:sp>
        <p:nvSpPr>
          <p:cNvPr id="6" name="5 CuadroTexto"/>
          <p:cNvSpPr txBox="1"/>
          <p:nvPr/>
        </p:nvSpPr>
        <p:spPr>
          <a:xfrm>
            <a:off x="56456" y="170534"/>
            <a:ext cx="7776864" cy="400110"/>
          </a:xfrm>
          <a:prstGeom prst="rect">
            <a:avLst/>
          </a:prstGeom>
          <a:noFill/>
        </p:spPr>
        <p:txBody>
          <a:bodyPr wrap="square" rtlCol="0">
            <a:spAutoFit/>
          </a:bodyPr>
          <a:lstStyle/>
          <a:p>
            <a:pPr algn="l"/>
            <a:r>
              <a:rPr lang="es-ES" sz="2000" dirty="0">
                <a:ln>
                  <a:solidFill>
                    <a:schemeClr val="bg1"/>
                  </a:solidFill>
                </a:ln>
                <a:solidFill>
                  <a:schemeClr val="bg1"/>
                </a:solidFill>
                <a:latin typeface="Calibri" pitchFamily="34" charset="0"/>
                <a:cs typeface="Calibri" pitchFamily="34" charset="0"/>
              </a:rPr>
              <a:t>SEGURIDAD </a:t>
            </a:r>
            <a:r>
              <a:rPr lang="es-ES" sz="2000" dirty="0" smtClean="0">
                <a:ln>
                  <a:solidFill>
                    <a:schemeClr val="bg1"/>
                  </a:solidFill>
                </a:ln>
                <a:solidFill>
                  <a:schemeClr val="bg1"/>
                </a:solidFill>
                <a:latin typeface="Calibri" pitchFamily="34" charset="0"/>
                <a:cs typeface="Calibri" pitchFamily="34" charset="0"/>
              </a:rPr>
              <a:t>CIUDADANA </a:t>
            </a:r>
            <a:r>
              <a:rPr lang="es-ES" sz="2000" dirty="0">
                <a:ln>
                  <a:solidFill>
                    <a:schemeClr val="bg1"/>
                  </a:solidFill>
                </a:ln>
                <a:solidFill>
                  <a:schemeClr val="bg1"/>
                </a:solidFill>
                <a:latin typeface="Calibri" pitchFamily="34" charset="0"/>
                <a:cs typeface="Calibri" pitchFamily="34" charset="0"/>
              </a:rPr>
              <a:t>EN LAS </a:t>
            </a:r>
            <a:r>
              <a:rPr lang="es-ES" sz="2000" dirty="0" smtClean="0">
                <a:ln>
                  <a:solidFill>
                    <a:schemeClr val="bg1"/>
                  </a:solidFill>
                </a:ln>
                <a:solidFill>
                  <a:schemeClr val="bg1"/>
                </a:solidFill>
                <a:latin typeface="Calibri" pitchFamily="34" charset="0"/>
                <a:cs typeface="Calibri" pitchFamily="34" charset="0"/>
              </a:rPr>
              <a:t>INFRAESTRUCTURAS </a:t>
            </a:r>
            <a:r>
              <a:rPr lang="es-ES" sz="2000" dirty="0">
                <a:ln>
                  <a:solidFill>
                    <a:schemeClr val="bg1"/>
                  </a:solidFill>
                </a:ln>
                <a:solidFill>
                  <a:schemeClr val="bg1"/>
                </a:solidFill>
                <a:latin typeface="Calibri" pitchFamily="34" charset="0"/>
                <a:cs typeface="Calibri" pitchFamily="34" charset="0"/>
              </a:rPr>
              <a:t>DE TRANSPORTE</a:t>
            </a:r>
          </a:p>
        </p:txBody>
      </p:sp>
      <p:sp>
        <p:nvSpPr>
          <p:cNvPr id="8" name="7 CuadroTexto"/>
          <p:cNvSpPr txBox="1"/>
          <p:nvPr/>
        </p:nvSpPr>
        <p:spPr>
          <a:xfrm>
            <a:off x="56456" y="836712"/>
            <a:ext cx="8640960" cy="400110"/>
          </a:xfrm>
          <a:prstGeom prst="rect">
            <a:avLst/>
          </a:prstGeom>
          <a:noFill/>
          <a:ln>
            <a:noFill/>
          </a:ln>
        </p:spPr>
        <p:txBody>
          <a:bodyPr wrap="square" rtlCol="0">
            <a:spAutoFit/>
          </a:bodyPr>
          <a:lstStyle>
            <a:defPPr>
              <a:defRPr lang="es-ES_tradnl"/>
            </a:defPPr>
            <a:lvl1pPr algn="l">
              <a:spcBef>
                <a:spcPts val="0"/>
              </a:spcBef>
              <a:defRPr sz="2000" b="1">
                <a:solidFill>
                  <a:schemeClr val="bg1">
                    <a:lumMod val="50000"/>
                  </a:schemeClr>
                </a:solidFill>
                <a:latin typeface="Calibri" pitchFamily="34" charset="0"/>
                <a:cs typeface="Calibri" pitchFamily="34" charset="0"/>
              </a:defRPr>
            </a:lvl1pPr>
          </a:lstStyle>
          <a:p>
            <a:r>
              <a:rPr lang="es-ES" dirty="0" smtClean="0">
                <a:solidFill>
                  <a:schemeClr val="accent4">
                    <a:lumMod val="75000"/>
                  </a:schemeClr>
                </a:solidFill>
              </a:rPr>
              <a:t>Comportamientos antisociales más frecuentes</a:t>
            </a:r>
          </a:p>
        </p:txBody>
      </p:sp>
      <p:sp>
        <p:nvSpPr>
          <p:cNvPr id="74" name="73 CuadroTexto"/>
          <p:cNvSpPr txBox="1"/>
          <p:nvPr/>
        </p:nvSpPr>
        <p:spPr>
          <a:xfrm>
            <a:off x="0" y="6396335"/>
            <a:ext cx="7545288" cy="461665"/>
          </a:xfrm>
          <a:prstGeom prst="rect">
            <a:avLst/>
          </a:prstGeom>
          <a:noFill/>
        </p:spPr>
        <p:txBody>
          <a:bodyPr wrap="square" rtlCol="0">
            <a:spAutoFit/>
          </a:bodyPr>
          <a:lstStyle>
            <a:defPPr>
              <a:defRPr lang="es-ES_tradnl"/>
            </a:defPPr>
            <a:lvl1pPr algn="l">
              <a:defRPr sz="1200">
                <a:solidFill>
                  <a:schemeClr val="bg1">
                    <a:lumMod val="50000"/>
                  </a:schemeClr>
                </a:solidFill>
                <a:latin typeface="Calibri" pitchFamily="34" charset="0"/>
                <a:cs typeface="Calibri" pitchFamily="34" charset="0"/>
              </a:defRPr>
            </a:lvl1pPr>
          </a:lstStyle>
          <a:p>
            <a:r>
              <a:rPr lang="es-ES" dirty="0" err="1" smtClean="0"/>
              <a:t>T5</a:t>
            </a:r>
            <a:r>
              <a:rPr lang="es-ES" dirty="0" smtClean="0"/>
              <a:t>.- </a:t>
            </a:r>
            <a:r>
              <a:rPr lang="es-ES" dirty="0"/>
              <a:t>En </a:t>
            </a:r>
            <a:r>
              <a:rPr lang="es-ES" dirty="0" smtClean="0"/>
              <a:t>su opinión, ¿cuáles son los comportamiento antisociales y riesgos </a:t>
            </a:r>
            <a:br>
              <a:rPr lang="es-ES" dirty="0" smtClean="0"/>
            </a:br>
            <a:r>
              <a:rPr lang="es-ES" dirty="0" smtClean="0"/>
              <a:t>más habituales que percibe en cada uno de estos entornos?</a:t>
            </a:r>
            <a:endParaRPr lang="es-ES" dirty="0"/>
          </a:p>
        </p:txBody>
      </p:sp>
      <p:graphicFrame>
        <p:nvGraphicFramePr>
          <p:cNvPr id="9" name="8 Tabla"/>
          <p:cNvGraphicFramePr>
            <a:graphicFrameLocks noGrp="1"/>
          </p:cNvGraphicFramePr>
          <p:nvPr>
            <p:extLst>
              <p:ext uri="{D42A27DB-BD31-4B8C-83A1-F6EECF244321}">
                <p14:modId xmlns:p14="http://schemas.microsoft.com/office/powerpoint/2010/main" xmlns="" val="2702783991"/>
              </p:ext>
            </p:extLst>
          </p:nvPr>
        </p:nvGraphicFramePr>
        <p:xfrm>
          <a:off x="576711" y="1396703"/>
          <a:ext cx="3977359" cy="4658550"/>
        </p:xfrm>
        <a:graphic>
          <a:graphicData uri="http://schemas.openxmlformats.org/drawingml/2006/table">
            <a:tbl>
              <a:tblPr>
                <a:tableStyleId>{5C22544A-7EE6-4342-B048-85BDC9FD1C3A}</a:tableStyleId>
              </a:tblPr>
              <a:tblGrid>
                <a:gridCol w="3977359"/>
              </a:tblGrid>
              <a:tr h="354451">
                <a:tc>
                  <a:txBody>
                    <a:bodyPr/>
                    <a:lstStyle/>
                    <a:p>
                      <a:pPr algn="l" fontAlgn="b"/>
                      <a:r>
                        <a:rPr lang="es-ES" sz="1400" b="1" i="0" u="none" strike="noStrike" dirty="0">
                          <a:solidFill>
                            <a:schemeClr val="accent4"/>
                          </a:solidFill>
                          <a:effectLst/>
                          <a:latin typeface="Calibri" pitchFamily="34" charset="0"/>
                          <a:cs typeface="Calibri" pitchFamily="34" charset="0"/>
                        </a:rPr>
                        <a:t>ESTACIONES DE METRO</a:t>
                      </a:r>
                    </a:p>
                  </a:txBody>
                  <a:tcPr marL="9525" marR="9525" marT="1440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91450">
                <a:tc>
                  <a:txBody>
                    <a:bodyPr/>
                    <a:lstStyle/>
                    <a:p>
                      <a:pPr marL="541338" indent="0" algn="l" fontAlgn="t"/>
                      <a:r>
                        <a:rPr lang="es-ES" sz="1200" b="0" i="0" u="none" strike="noStrike" dirty="0">
                          <a:solidFill>
                            <a:srgbClr val="000000"/>
                          </a:solidFill>
                          <a:effectLst/>
                          <a:latin typeface="Calibri" pitchFamily="34" charset="0"/>
                          <a:cs typeface="Calibri" pitchFamily="34" charset="0"/>
                        </a:rPr>
                        <a:t>Robos/ atracos/ tirones</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91450">
                <a:tc>
                  <a:txBody>
                    <a:bodyPr/>
                    <a:lstStyle/>
                    <a:p>
                      <a:pPr marL="541338" indent="0" algn="l" fontAlgn="t"/>
                      <a:r>
                        <a:rPr lang="es-ES" sz="1200" b="0" i="0" u="none" strike="noStrike" dirty="0">
                          <a:solidFill>
                            <a:srgbClr val="000000"/>
                          </a:solidFill>
                          <a:effectLst/>
                          <a:latin typeface="Calibri" pitchFamily="34" charset="0"/>
                          <a:cs typeface="Calibri" pitchFamily="34" charset="0"/>
                        </a:rPr>
                        <a:t>Vandalismo/ gamberrismo en general</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91450">
                <a:tc>
                  <a:txBody>
                    <a:bodyPr/>
                    <a:lstStyle/>
                    <a:p>
                      <a:pPr marL="541338" indent="0" algn="l" fontAlgn="t"/>
                      <a:r>
                        <a:rPr lang="es-ES" sz="1200" b="0" i="0" u="none" strike="noStrike" dirty="0">
                          <a:solidFill>
                            <a:srgbClr val="000000"/>
                          </a:solidFill>
                          <a:effectLst/>
                          <a:latin typeface="Calibri" pitchFamily="34" charset="0"/>
                          <a:cs typeface="Calibri" pitchFamily="34" charset="0"/>
                        </a:rPr>
                        <a:t>Presencia de personas sospechosas o que le intimiden </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54451">
                <a:tc>
                  <a:txBody>
                    <a:bodyPr/>
                    <a:lstStyle/>
                    <a:p>
                      <a:pPr marL="0" algn="l" defTabSz="914400" rtl="0" eaLnBrk="1" fontAlgn="b" latinLnBrk="0" hangingPunct="1"/>
                      <a:r>
                        <a:rPr lang="es-ES" sz="1400" b="1" i="0" u="none" strike="noStrike" kern="1200" dirty="0">
                          <a:solidFill>
                            <a:schemeClr val="accent4"/>
                          </a:solidFill>
                          <a:effectLst/>
                          <a:latin typeface="Calibri" pitchFamily="34" charset="0"/>
                          <a:ea typeface="+mn-ea"/>
                          <a:cs typeface="Calibri" pitchFamily="34" charset="0"/>
                        </a:rPr>
                        <a:t>ESTACIONES DE </a:t>
                      </a:r>
                      <a:r>
                        <a:rPr lang="es-ES" sz="1400" b="1" i="0" u="none" strike="noStrike" kern="1200" dirty="0" smtClean="0">
                          <a:solidFill>
                            <a:schemeClr val="accent4"/>
                          </a:solidFill>
                          <a:effectLst/>
                          <a:latin typeface="Calibri" pitchFamily="34" charset="0"/>
                          <a:ea typeface="+mn-ea"/>
                          <a:cs typeface="Calibri" pitchFamily="34" charset="0"/>
                        </a:rPr>
                        <a:t>AUTOBÚS / </a:t>
                      </a:r>
                      <a:r>
                        <a:rPr lang="es-ES" sz="1400" b="1" i="0" u="none" strike="noStrike" kern="1200" dirty="0">
                          <a:solidFill>
                            <a:schemeClr val="accent4"/>
                          </a:solidFill>
                          <a:effectLst/>
                          <a:latin typeface="Calibri" pitchFamily="34" charset="0"/>
                          <a:ea typeface="+mn-ea"/>
                          <a:cs typeface="Calibri" pitchFamily="34" charset="0"/>
                        </a:rPr>
                        <a:t>INTERCAMBIADORES</a:t>
                      </a:r>
                    </a:p>
                  </a:txBody>
                  <a:tcPr marL="9525" marR="9525" marT="1440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91450">
                <a:tc>
                  <a:txBody>
                    <a:bodyPr/>
                    <a:lstStyle/>
                    <a:p>
                      <a:pPr marL="534988" indent="0" algn="l" fontAlgn="t"/>
                      <a:r>
                        <a:rPr lang="es-ES" sz="1200" b="0" i="0" u="none" strike="noStrike" dirty="0">
                          <a:solidFill>
                            <a:srgbClr val="000000"/>
                          </a:solidFill>
                          <a:effectLst/>
                          <a:latin typeface="Calibri" pitchFamily="34" charset="0"/>
                          <a:cs typeface="Calibri" pitchFamily="34" charset="0"/>
                        </a:rPr>
                        <a:t>Robos/ atracos/ tirones</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91450">
                <a:tc>
                  <a:txBody>
                    <a:bodyPr/>
                    <a:lstStyle/>
                    <a:p>
                      <a:pPr marL="534988" indent="0" algn="l" fontAlgn="t"/>
                      <a:r>
                        <a:rPr lang="es-ES" sz="1200" b="0" i="0" u="none" strike="noStrike" dirty="0">
                          <a:solidFill>
                            <a:srgbClr val="000000"/>
                          </a:solidFill>
                          <a:effectLst/>
                          <a:latin typeface="Calibri" pitchFamily="34" charset="0"/>
                          <a:cs typeface="Calibri" pitchFamily="34" charset="0"/>
                        </a:rPr>
                        <a:t>Vandalismo/ gamberrismo en general</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91450">
                <a:tc>
                  <a:txBody>
                    <a:bodyPr/>
                    <a:lstStyle/>
                    <a:p>
                      <a:pPr marL="534988" indent="0" algn="l" fontAlgn="t"/>
                      <a:r>
                        <a:rPr lang="es-ES" sz="1200" b="0" i="0" u="none" strike="noStrike" dirty="0">
                          <a:solidFill>
                            <a:srgbClr val="000000"/>
                          </a:solidFill>
                          <a:effectLst/>
                          <a:latin typeface="Calibri" pitchFamily="34" charset="0"/>
                          <a:cs typeface="Calibri" pitchFamily="34" charset="0"/>
                        </a:rPr>
                        <a:t>Violencia verbal/ </a:t>
                      </a:r>
                      <a:r>
                        <a:rPr lang="es-ES" sz="1200" b="0" i="0" u="none" strike="noStrike" dirty="0" smtClean="0">
                          <a:solidFill>
                            <a:srgbClr val="000000"/>
                          </a:solidFill>
                          <a:effectLst/>
                          <a:latin typeface="Calibri" pitchFamily="34" charset="0"/>
                          <a:cs typeface="Calibri" pitchFamily="34" charset="0"/>
                        </a:rPr>
                        <a:t>Escándalos/ </a:t>
                      </a:r>
                      <a:r>
                        <a:rPr lang="es-ES" sz="1200" b="0" i="0" u="none" strike="noStrike" dirty="0">
                          <a:solidFill>
                            <a:srgbClr val="000000"/>
                          </a:solidFill>
                          <a:effectLst/>
                          <a:latin typeface="Calibri" pitchFamily="34" charset="0"/>
                          <a:cs typeface="Calibri" pitchFamily="34" charset="0"/>
                        </a:rPr>
                        <a:t>riñas</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54451">
                <a:tc>
                  <a:txBody>
                    <a:bodyPr/>
                    <a:lstStyle/>
                    <a:p>
                      <a:pPr algn="l" fontAlgn="b"/>
                      <a:r>
                        <a:rPr lang="es-ES" sz="1400" b="1" i="0" u="none" strike="noStrike" kern="1200" dirty="0">
                          <a:solidFill>
                            <a:schemeClr val="accent4"/>
                          </a:solidFill>
                          <a:effectLst/>
                          <a:latin typeface="Calibri" pitchFamily="34" charset="0"/>
                          <a:ea typeface="+mn-ea"/>
                          <a:cs typeface="Calibri" pitchFamily="34" charset="0"/>
                        </a:rPr>
                        <a:t>ESTACIONES DE </a:t>
                      </a:r>
                      <a:r>
                        <a:rPr lang="es-ES" sz="1400" b="1" i="0" u="none" strike="noStrike" kern="1200" dirty="0" smtClean="0">
                          <a:solidFill>
                            <a:schemeClr val="accent4"/>
                          </a:solidFill>
                          <a:effectLst/>
                          <a:latin typeface="Calibri" pitchFamily="34" charset="0"/>
                          <a:ea typeface="+mn-ea"/>
                          <a:cs typeface="Calibri" pitchFamily="34" charset="0"/>
                        </a:rPr>
                        <a:t>TREN / </a:t>
                      </a:r>
                      <a:r>
                        <a:rPr lang="es-ES" sz="1400" b="1" i="0" u="none" strike="noStrike" kern="1200" dirty="0">
                          <a:solidFill>
                            <a:schemeClr val="accent4"/>
                          </a:solidFill>
                          <a:effectLst/>
                          <a:latin typeface="Calibri" pitchFamily="34" charset="0"/>
                          <a:ea typeface="+mn-ea"/>
                          <a:cs typeface="Calibri" pitchFamily="34" charset="0"/>
                        </a:rPr>
                        <a:t>CORTO RECORRIDO</a:t>
                      </a:r>
                    </a:p>
                  </a:txBody>
                  <a:tcPr marL="9525" marR="9525" marT="1440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91450">
                <a:tc>
                  <a:txBody>
                    <a:bodyPr/>
                    <a:lstStyle/>
                    <a:p>
                      <a:pPr marL="534988" indent="0" algn="l" fontAlgn="t"/>
                      <a:r>
                        <a:rPr lang="es-ES" sz="1200" b="0" i="0" u="none" strike="noStrike" dirty="0">
                          <a:solidFill>
                            <a:srgbClr val="000000"/>
                          </a:solidFill>
                          <a:effectLst/>
                          <a:latin typeface="Calibri" pitchFamily="34" charset="0"/>
                          <a:cs typeface="Calibri" pitchFamily="34" charset="0"/>
                        </a:rPr>
                        <a:t>Vandalismo/ gamberrismo en general</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91450">
                <a:tc>
                  <a:txBody>
                    <a:bodyPr/>
                    <a:lstStyle/>
                    <a:p>
                      <a:pPr marL="534988" indent="0" algn="l" fontAlgn="t"/>
                      <a:r>
                        <a:rPr lang="es-ES" sz="1200" b="0" i="0" u="none" strike="noStrike" dirty="0">
                          <a:solidFill>
                            <a:srgbClr val="000000"/>
                          </a:solidFill>
                          <a:effectLst/>
                          <a:latin typeface="Calibri" pitchFamily="34" charset="0"/>
                          <a:cs typeface="Calibri" pitchFamily="34" charset="0"/>
                        </a:rPr>
                        <a:t>Robos/ atracos/ tirones</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91450">
                <a:tc>
                  <a:txBody>
                    <a:bodyPr/>
                    <a:lstStyle/>
                    <a:p>
                      <a:pPr marL="534988" indent="0" algn="l" fontAlgn="t"/>
                      <a:r>
                        <a:rPr lang="es-ES" sz="1200" b="0" i="0" u="none" strike="noStrike" dirty="0">
                          <a:solidFill>
                            <a:srgbClr val="000000"/>
                          </a:solidFill>
                          <a:effectLst/>
                          <a:latin typeface="Calibri" pitchFamily="34" charset="0"/>
                          <a:cs typeface="Calibri" pitchFamily="34" charset="0"/>
                        </a:rPr>
                        <a:t>Presencia de personas sospechosas o que le intimiden </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54451">
                <a:tc>
                  <a:txBody>
                    <a:bodyPr/>
                    <a:lstStyle/>
                    <a:p>
                      <a:pPr marL="0" algn="l" defTabSz="914400" rtl="0" eaLnBrk="1" fontAlgn="b" latinLnBrk="0" hangingPunct="1"/>
                      <a:r>
                        <a:rPr lang="es-ES" sz="1400" b="1" i="0" u="none" strike="noStrike" kern="1200" dirty="0">
                          <a:solidFill>
                            <a:schemeClr val="accent4"/>
                          </a:solidFill>
                          <a:effectLst/>
                          <a:latin typeface="Calibri" pitchFamily="34" charset="0"/>
                          <a:ea typeface="+mn-ea"/>
                          <a:cs typeface="Calibri" pitchFamily="34" charset="0"/>
                        </a:rPr>
                        <a:t>ESTACIONES DE TREN DE LARGO RECORRIDO</a:t>
                      </a:r>
                    </a:p>
                  </a:txBody>
                  <a:tcPr marL="9525" marR="9525" marT="1440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91450">
                <a:tc>
                  <a:txBody>
                    <a:bodyPr/>
                    <a:lstStyle/>
                    <a:p>
                      <a:pPr marL="534988" indent="0" algn="l" fontAlgn="t"/>
                      <a:r>
                        <a:rPr lang="es-ES" sz="1200" b="0" i="0" u="none" strike="noStrike" dirty="0">
                          <a:solidFill>
                            <a:srgbClr val="000000"/>
                          </a:solidFill>
                          <a:effectLst/>
                          <a:latin typeface="Calibri" pitchFamily="34" charset="0"/>
                          <a:cs typeface="Calibri" pitchFamily="34" charset="0"/>
                        </a:rPr>
                        <a:t>Sustracción de objeto de vehículo (zona de parking)</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91450">
                <a:tc>
                  <a:txBody>
                    <a:bodyPr/>
                    <a:lstStyle/>
                    <a:p>
                      <a:pPr marL="534988" indent="0" algn="l" fontAlgn="t"/>
                      <a:r>
                        <a:rPr lang="es-ES" sz="1200" b="0" i="0" u="none" strike="noStrike" dirty="0">
                          <a:solidFill>
                            <a:srgbClr val="000000"/>
                          </a:solidFill>
                          <a:effectLst/>
                          <a:latin typeface="Calibri" pitchFamily="34" charset="0"/>
                          <a:cs typeface="Calibri" pitchFamily="34" charset="0"/>
                        </a:rPr>
                        <a:t>Robo de vehículo (zona de parking)</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91450">
                <a:tc>
                  <a:txBody>
                    <a:bodyPr/>
                    <a:lstStyle/>
                    <a:p>
                      <a:pPr marL="534988" indent="0" algn="l" fontAlgn="t"/>
                      <a:r>
                        <a:rPr lang="es-ES" sz="1200" b="0" i="0" u="none" strike="noStrike" dirty="0">
                          <a:solidFill>
                            <a:srgbClr val="000000"/>
                          </a:solidFill>
                          <a:effectLst/>
                          <a:latin typeface="Calibri" pitchFamily="34" charset="0"/>
                          <a:cs typeface="Calibri" pitchFamily="34" charset="0"/>
                        </a:rPr>
                        <a:t>Robos/ atracos/ tirones</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54451">
                <a:tc>
                  <a:txBody>
                    <a:bodyPr/>
                    <a:lstStyle/>
                    <a:p>
                      <a:pPr marL="0" algn="l" defTabSz="914400" rtl="0" eaLnBrk="1" fontAlgn="b" latinLnBrk="0" hangingPunct="1"/>
                      <a:r>
                        <a:rPr lang="es-ES" sz="1400" b="1" i="0" u="none" strike="noStrike" kern="1200" dirty="0">
                          <a:solidFill>
                            <a:schemeClr val="accent4"/>
                          </a:solidFill>
                          <a:effectLst/>
                          <a:latin typeface="Calibri" pitchFamily="34" charset="0"/>
                          <a:ea typeface="+mn-ea"/>
                          <a:cs typeface="Calibri" pitchFamily="34" charset="0"/>
                        </a:rPr>
                        <a:t>AEROPUERTOS</a:t>
                      </a:r>
                    </a:p>
                  </a:txBody>
                  <a:tcPr marL="9525" marR="9525" marT="1440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91450">
                <a:tc>
                  <a:txBody>
                    <a:bodyPr/>
                    <a:lstStyle/>
                    <a:p>
                      <a:pPr marL="534988" indent="0" algn="l" fontAlgn="t"/>
                      <a:r>
                        <a:rPr lang="es-ES" sz="1200" b="0" i="0" u="none" strike="noStrike" dirty="0">
                          <a:solidFill>
                            <a:srgbClr val="000000"/>
                          </a:solidFill>
                          <a:effectLst/>
                          <a:latin typeface="Calibri" pitchFamily="34" charset="0"/>
                          <a:cs typeface="Calibri" pitchFamily="34" charset="0"/>
                        </a:rPr>
                        <a:t>Sustracción de objeto de vehículo (zona de parking)</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91450">
                <a:tc>
                  <a:txBody>
                    <a:bodyPr/>
                    <a:lstStyle/>
                    <a:p>
                      <a:pPr marL="534988" indent="0" algn="l" fontAlgn="t"/>
                      <a:r>
                        <a:rPr lang="es-ES" sz="1200" b="0" i="0" u="none" strike="noStrike" dirty="0">
                          <a:solidFill>
                            <a:srgbClr val="000000"/>
                          </a:solidFill>
                          <a:effectLst/>
                          <a:latin typeface="Calibri" pitchFamily="34" charset="0"/>
                          <a:cs typeface="Calibri" pitchFamily="34" charset="0"/>
                        </a:rPr>
                        <a:t>Robo de vehículo (zona de parking)</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91450">
                <a:tc>
                  <a:txBody>
                    <a:bodyPr/>
                    <a:lstStyle/>
                    <a:p>
                      <a:pPr marL="534988" indent="0" algn="l" fontAlgn="t"/>
                      <a:r>
                        <a:rPr lang="es-ES" sz="1200" b="0" i="0" u="none" strike="noStrike" dirty="0">
                          <a:solidFill>
                            <a:srgbClr val="000000"/>
                          </a:solidFill>
                          <a:effectLst/>
                          <a:latin typeface="Calibri" pitchFamily="34" charset="0"/>
                          <a:cs typeface="Calibri" pitchFamily="34" charset="0"/>
                        </a:rPr>
                        <a:t>Robos/ atracos/ tirones</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10" name="9 Gráfico"/>
          <p:cNvGraphicFramePr/>
          <p:nvPr>
            <p:extLst>
              <p:ext uri="{D42A27DB-BD31-4B8C-83A1-F6EECF244321}">
                <p14:modId xmlns:p14="http://schemas.microsoft.com/office/powerpoint/2010/main" xmlns="" val="3447096293"/>
              </p:ext>
            </p:extLst>
          </p:nvPr>
        </p:nvGraphicFramePr>
        <p:xfrm>
          <a:off x="4199741" y="1229051"/>
          <a:ext cx="2610140" cy="5004000"/>
        </p:xfrm>
        <a:graphic>
          <a:graphicData uri="http://schemas.openxmlformats.org/drawingml/2006/chart">
            <c:chart xmlns:c="http://schemas.openxmlformats.org/drawingml/2006/chart" xmlns:r="http://schemas.openxmlformats.org/officeDocument/2006/relationships" r:id="rId2"/>
          </a:graphicData>
        </a:graphic>
      </p:graphicFrame>
      <p:grpSp>
        <p:nvGrpSpPr>
          <p:cNvPr id="12" name="11 Grupo"/>
          <p:cNvGrpSpPr/>
          <p:nvPr/>
        </p:nvGrpSpPr>
        <p:grpSpPr>
          <a:xfrm>
            <a:off x="566053" y="2420260"/>
            <a:ext cx="6066971" cy="2801257"/>
            <a:chOff x="667651" y="2521858"/>
            <a:chExt cx="6066971" cy="2801257"/>
          </a:xfrm>
        </p:grpSpPr>
        <p:cxnSp>
          <p:nvCxnSpPr>
            <p:cNvPr id="5" name="4 Conector recto"/>
            <p:cNvCxnSpPr/>
            <p:nvPr/>
          </p:nvCxnSpPr>
          <p:spPr bwMode="auto">
            <a:xfrm>
              <a:off x="667651" y="2521858"/>
              <a:ext cx="6066971" cy="0"/>
            </a:xfrm>
            <a:prstGeom prst="line">
              <a:avLst/>
            </a:prstGeom>
            <a:solidFill>
              <a:schemeClr val="bg1"/>
            </a:solidFill>
            <a:ln w="9525" cap="flat" cmpd="sng" algn="ctr">
              <a:solidFill>
                <a:srgbClr val="808080"/>
              </a:solidFill>
              <a:prstDash val="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4" name="13 Conector recto"/>
            <p:cNvCxnSpPr/>
            <p:nvPr/>
          </p:nvCxnSpPr>
          <p:spPr bwMode="auto">
            <a:xfrm>
              <a:off x="667651" y="3450773"/>
              <a:ext cx="6066971" cy="0"/>
            </a:xfrm>
            <a:prstGeom prst="line">
              <a:avLst/>
            </a:prstGeom>
            <a:solidFill>
              <a:schemeClr val="bg1"/>
            </a:solidFill>
            <a:ln w="9525" cap="flat" cmpd="sng" algn="ctr">
              <a:solidFill>
                <a:srgbClr val="808080"/>
              </a:solidFill>
              <a:prstDash val="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 name="14 Conector recto"/>
            <p:cNvCxnSpPr/>
            <p:nvPr/>
          </p:nvCxnSpPr>
          <p:spPr bwMode="auto">
            <a:xfrm>
              <a:off x="667651" y="4379687"/>
              <a:ext cx="6066971" cy="0"/>
            </a:xfrm>
            <a:prstGeom prst="line">
              <a:avLst/>
            </a:prstGeom>
            <a:solidFill>
              <a:schemeClr val="bg1"/>
            </a:solidFill>
            <a:ln w="9525" cap="flat" cmpd="sng" algn="ctr">
              <a:solidFill>
                <a:srgbClr val="808080"/>
              </a:solidFill>
              <a:prstDash val="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6" name="15 Conector recto"/>
            <p:cNvCxnSpPr/>
            <p:nvPr/>
          </p:nvCxnSpPr>
          <p:spPr bwMode="auto">
            <a:xfrm>
              <a:off x="667651" y="5323115"/>
              <a:ext cx="6066971" cy="0"/>
            </a:xfrm>
            <a:prstGeom prst="line">
              <a:avLst/>
            </a:prstGeom>
            <a:solidFill>
              <a:schemeClr val="bg1"/>
            </a:solidFill>
            <a:ln w="9525" cap="flat" cmpd="sng" algn="ctr">
              <a:solidFill>
                <a:srgbClr val="808080"/>
              </a:solidFill>
              <a:prstDash val="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sp>
        <p:nvSpPr>
          <p:cNvPr id="20" name="19 CuadroTexto"/>
          <p:cNvSpPr txBox="1"/>
          <p:nvPr/>
        </p:nvSpPr>
        <p:spPr>
          <a:xfrm rot="16200000">
            <a:off x="-953879" y="4795302"/>
            <a:ext cx="2472576" cy="276999"/>
          </a:xfrm>
          <a:prstGeom prst="rect">
            <a:avLst/>
          </a:prstGeom>
          <a:noFill/>
        </p:spPr>
        <p:txBody>
          <a:bodyPr wrap="square" lIns="36000" rIns="36000" rtlCol="0" anchor="ctr">
            <a:spAutoFit/>
          </a:bodyPr>
          <a:lstStyle>
            <a:defPPr>
              <a:defRPr lang="es-ES_tradnl"/>
            </a:defPPr>
            <a:lvl1pPr algn="l">
              <a:defRPr sz="1100">
                <a:latin typeface="Calibri" pitchFamily="34" charset="0"/>
                <a:cs typeface="Calibri" pitchFamily="34" charset="0"/>
              </a:defRPr>
            </a:lvl1pPr>
          </a:lstStyle>
          <a:p>
            <a:r>
              <a:rPr lang="es-ES" sz="1200" dirty="0" smtClean="0"/>
              <a:t>BASE Total muestra: 2.081 Casos</a:t>
            </a:r>
            <a:endParaRPr lang="es-ES" sz="1200" dirty="0"/>
          </a:p>
        </p:txBody>
      </p:sp>
      <p:pic>
        <p:nvPicPr>
          <p:cNvPr id="3" name="2 Imagen"/>
          <p:cNvPicPr>
            <a:picLocks noChangeAspect="1"/>
          </p:cNvPicPr>
          <p:nvPr/>
        </p:nvPicPr>
        <p:blipFill>
          <a:blip r:embed="rId3" cstate="email">
            <a:extLst>
              <a:ext uri="{BEBA8EAE-BF5A-486C-A8C5-ECC9F3942E4B}">
                <a14:imgProps xmlns:a14="http://schemas.microsoft.com/office/drawing/2010/main" xmlns="">
                  <a14:imgLayer r:embed="rId4">
                    <a14:imgEffect>
                      <a14:brightnessContrast bright="29000" contrast="-16000"/>
                    </a14:imgEffect>
                  </a14:imgLayer>
                </a14:imgProps>
              </a:ext>
              <a:ext uri="{28A0092B-C50C-407E-A947-70E740481C1C}">
                <a14:useLocalDpi xmlns:a14="http://schemas.microsoft.com/office/drawing/2010/main" xmlns=""/>
              </a:ext>
            </a:extLst>
          </a:blip>
          <a:stretch>
            <a:fillRect/>
          </a:stretch>
        </p:blipFill>
        <p:spPr>
          <a:xfrm>
            <a:off x="552416" y="2740801"/>
            <a:ext cx="484090" cy="448232"/>
          </a:xfrm>
          <a:prstGeom prst="rect">
            <a:avLst/>
          </a:prstGeom>
          <a:ln>
            <a:noFill/>
          </a:ln>
          <a:effectLst>
            <a:glow rad="12700">
              <a:schemeClr val="tx1">
                <a:alpha val="18000"/>
              </a:schemeClr>
            </a:glow>
            <a:outerShdw blurRad="63500" algn="tl" rotWithShape="0">
              <a:srgbClr val="000000">
                <a:alpha val="70000"/>
              </a:srgbClr>
            </a:outerShdw>
          </a:effectLst>
        </p:spPr>
      </p:pic>
      <p:pic>
        <p:nvPicPr>
          <p:cNvPr id="17" name="16 Imagen"/>
          <p:cNvPicPr>
            <a:picLocks noChangeAspect="1"/>
          </p:cNvPicPr>
          <p:nvPr/>
        </p:nvPicPr>
        <p:blipFill>
          <a:blip r:embed="rId5" cstate="email">
            <a:extLst>
              <a:ext uri="{BEBA8EAE-BF5A-486C-A8C5-ECC9F3942E4B}">
                <a14:imgProps xmlns:a14="http://schemas.microsoft.com/office/drawing/2010/main" xmlns="">
                  <a14:imgLayer r:embed="rId6">
                    <a14:imgEffect>
                      <a14:saturation sat="0"/>
                    </a14:imgEffect>
                  </a14:imgLayer>
                </a14:imgProps>
              </a:ext>
              <a:ext uri="{28A0092B-C50C-407E-A947-70E740481C1C}">
                <a14:useLocalDpi xmlns:a14="http://schemas.microsoft.com/office/drawing/2010/main" xmlns=""/>
              </a:ext>
            </a:extLst>
          </a:blip>
          <a:stretch>
            <a:fillRect/>
          </a:stretch>
        </p:blipFill>
        <p:spPr>
          <a:xfrm>
            <a:off x="549428" y="5534436"/>
            <a:ext cx="490067" cy="454209"/>
          </a:xfrm>
          <a:prstGeom prst="rect">
            <a:avLst/>
          </a:prstGeom>
          <a:ln>
            <a:noFill/>
          </a:ln>
          <a:effectLst>
            <a:glow rad="12700">
              <a:schemeClr val="tx1">
                <a:alpha val="18000"/>
              </a:schemeClr>
            </a:glow>
            <a:outerShdw blurRad="63500" algn="tl" rotWithShape="0">
              <a:srgbClr val="000000">
                <a:alpha val="70000"/>
              </a:srgbClr>
            </a:outerShdw>
          </a:effectLst>
        </p:spPr>
      </p:pic>
      <p:pic>
        <p:nvPicPr>
          <p:cNvPr id="19" name="18 Imagen"/>
          <p:cNvPicPr>
            <a:picLocks noChangeAspect="1"/>
          </p:cNvPicPr>
          <p:nvPr/>
        </p:nvPicPr>
        <p:blipFill>
          <a:blip r:embed="rId7" cstate="email">
            <a:extLst>
              <a:ext uri="{BEBA8EAE-BF5A-486C-A8C5-ECC9F3942E4B}">
                <a14:imgProps xmlns:a14="http://schemas.microsoft.com/office/drawing/2010/main" xmlns="">
                  <a14:imgLayer r:embed="rId8">
                    <a14:imgEffect>
                      <a14:brightnessContrast bright="-20000" contrast="40000"/>
                    </a14:imgEffect>
                  </a14:imgLayer>
                </a14:imgProps>
              </a:ext>
              <a:ext uri="{28A0092B-C50C-407E-A947-70E740481C1C}">
                <a14:useLocalDpi xmlns:a14="http://schemas.microsoft.com/office/drawing/2010/main" xmlns=""/>
              </a:ext>
            </a:extLst>
          </a:blip>
          <a:stretch>
            <a:fillRect/>
          </a:stretch>
        </p:blipFill>
        <p:spPr>
          <a:xfrm>
            <a:off x="555404" y="1807885"/>
            <a:ext cx="478114" cy="460185"/>
          </a:xfrm>
          <a:prstGeom prst="rect">
            <a:avLst/>
          </a:prstGeom>
          <a:ln>
            <a:noFill/>
          </a:ln>
          <a:effectLst>
            <a:glow rad="12700">
              <a:schemeClr val="tx1">
                <a:alpha val="18000"/>
              </a:schemeClr>
            </a:glow>
            <a:outerShdw blurRad="63500" algn="tl" rotWithShape="0">
              <a:srgbClr val="000000">
                <a:alpha val="70000"/>
              </a:srgbClr>
            </a:outerShdw>
          </a:effectLst>
        </p:spPr>
      </p:pic>
      <p:grpSp>
        <p:nvGrpSpPr>
          <p:cNvPr id="25" name="24 Grupo"/>
          <p:cNvGrpSpPr/>
          <p:nvPr/>
        </p:nvGrpSpPr>
        <p:grpSpPr>
          <a:xfrm>
            <a:off x="549428" y="4608432"/>
            <a:ext cx="490066" cy="466161"/>
            <a:chOff x="7732581" y="3495103"/>
            <a:chExt cx="569181" cy="541416"/>
          </a:xfrm>
        </p:grpSpPr>
        <p:pic>
          <p:nvPicPr>
            <p:cNvPr id="2" name="1 Imagen"/>
            <p:cNvPicPr>
              <a:picLocks noChangeAspect="1"/>
            </p:cNvPicPr>
            <p:nvPr/>
          </p:nvPicPr>
          <p:blipFill>
            <a:blip r:embed="rId9" cstate="email">
              <a:extLst>
                <a:ext uri="{BEBA8EAE-BF5A-486C-A8C5-ECC9F3942E4B}">
                  <a14:imgProps xmlns:a14="http://schemas.microsoft.com/office/drawing/2010/main" xmlns="">
                    <a14:imgLayer r:embed="rId10">
                      <a14:imgEffect>
                        <a14:saturation sat="0"/>
                      </a14:imgEffect>
                      <a14:imgEffect>
                        <a14:brightnessContrast bright="25000" contrast="-30000"/>
                      </a14:imgEffect>
                    </a14:imgLayer>
                  </a14:imgProps>
                </a:ext>
                <a:ext uri="{28A0092B-C50C-407E-A947-70E740481C1C}">
                  <a14:useLocalDpi xmlns:a14="http://schemas.microsoft.com/office/drawing/2010/main" xmlns=""/>
                </a:ext>
              </a:extLst>
            </a:blip>
            <a:stretch>
              <a:fillRect/>
            </a:stretch>
          </p:blipFill>
          <p:spPr>
            <a:xfrm>
              <a:off x="7732581" y="3495103"/>
              <a:ext cx="569181" cy="541416"/>
            </a:xfrm>
            <a:prstGeom prst="rect">
              <a:avLst/>
            </a:prstGeom>
            <a:ln>
              <a:noFill/>
            </a:ln>
            <a:effectLst>
              <a:glow rad="12700">
                <a:schemeClr val="tx1">
                  <a:alpha val="18000"/>
                </a:schemeClr>
              </a:glow>
              <a:outerShdw blurRad="63500" algn="tl" rotWithShape="0">
                <a:srgbClr val="000000">
                  <a:alpha val="70000"/>
                </a:srgbClr>
              </a:outerShdw>
            </a:effectLst>
          </p:spPr>
        </p:pic>
        <p:sp>
          <p:nvSpPr>
            <p:cNvPr id="26" name="25 CuadroTexto"/>
            <p:cNvSpPr txBox="1"/>
            <p:nvPr/>
          </p:nvSpPr>
          <p:spPr>
            <a:xfrm>
              <a:off x="8046790" y="3772204"/>
              <a:ext cx="171284" cy="214478"/>
            </a:xfrm>
            <a:prstGeom prst="rect">
              <a:avLst/>
            </a:prstGeom>
            <a:noFill/>
            <a:effectLst>
              <a:glow rad="127000">
                <a:schemeClr val="bg1"/>
              </a:glow>
            </a:effectLst>
          </p:spPr>
          <p:txBody>
            <a:bodyPr wrap="none" lIns="0" tIns="0" rIns="0" bIns="0" rtlCol="0" anchor="b">
              <a:spAutoFit/>
            </a:bodyPr>
            <a:lstStyle/>
            <a:p>
              <a:r>
                <a:rPr lang="es-ES" sz="1200" dirty="0" smtClean="0">
                  <a:ln>
                    <a:solidFill>
                      <a:schemeClr val="bg1">
                        <a:lumMod val="50000"/>
                      </a:schemeClr>
                    </a:solidFill>
                  </a:ln>
                  <a:solidFill>
                    <a:schemeClr val="bg1">
                      <a:lumMod val="50000"/>
                    </a:schemeClr>
                  </a:solidFill>
                  <a:effectLst>
                    <a:glow rad="88900">
                      <a:schemeClr val="bg1">
                        <a:alpha val="82000"/>
                      </a:schemeClr>
                    </a:glow>
                  </a:effectLst>
                  <a:latin typeface="Calibri" pitchFamily="34" charset="0"/>
                  <a:cs typeface="Calibri" pitchFamily="34" charset="0"/>
                </a:rPr>
                <a:t>LR</a:t>
              </a:r>
              <a:endParaRPr lang="es-ES" sz="1200" dirty="0">
                <a:ln>
                  <a:solidFill>
                    <a:schemeClr val="bg1">
                      <a:lumMod val="50000"/>
                    </a:schemeClr>
                  </a:solidFill>
                </a:ln>
                <a:solidFill>
                  <a:schemeClr val="bg1">
                    <a:lumMod val="50000"/>
                  </a:schemeClr>
                </a:solidFill>
                <a:effectLst>
                  <a:glow rad="88900">
                    <a:schemeClr val="bg1">
                      <a:alpha val="82000"/>
                    </a:schemeClr>
                  </a:glow>
                </a:effectLst>
                <a:latin typeface="Calibri" pitchFamily="34" charset="0"/>
                <a:cs typeface="Calibri" pitchFamily="34" charset="0"/>
              </a:endParaRPr>
            </a:p>
          </p:txBody>
        </p:sp>
      </p:grpSp>
      <p:grpSp>
        <p:nvGrpSpPr>
          <p:cNvPr id="32" name="31 Grupo"/>
          <p:cNvGrpSpPr/>
          <p:nvPr/>
        </p:nvGrpSpPr>
        <p:grpSpPr>
          <a:xfrm>
            <a:off x="549428" y="3679583"/>
            <a:ext cx="490066" cy="466161"/>
            <a:chOff x="7732581" y="3495103"/>
            <a:chExt cx="569181" cy="541416"/>
          </a:xfrm>
        </p:grpSpPr>
        <p:pic>
          <p:nvPicPr>
            <p:cNvPr id="33" name="32 Imagen"/>
            <p:cNvPicPr>
              <a:picLocks noChangeAspect="1"/>
            </p:cNvPicPr>
            <p:nvPr/>
          </p:nvPicPr>
          <p:blipFill>
            <a:blip r:embed="rId11" cstate="email">
              <a:extLst>
                <a:ext uri="{28A0092B-C50C-407E-A947-70E740481C1C}">
                  <a14:useLocalDpi xmlns:a14="http://schemas.microsoft.com/office/drawing/2010/main" xmlns=""/>
                </a:ext>
              </a:extLst>
            </a:blip>
            <a:stretch>
              <a:fillRect/>
            </a:stretch>
          </p:blipFill>
          <p:spPr>
            <a:xfrm>
              <a:off x="7732581" y="3495103"/>
              <a:ext cx="569181" cy="541416"/>
            </a:xfrm>
            <a:prstGeom prst="rect">
              <a:avLst/>
            </a:prstGeom>
            <a:ln>
              <a:noFill/>
            </a:ln>
            <a:effectLst>
              <a:glow rad="12700">
                <a:schemeClr val="tx1">
                  <a:alpha val="18000"/>
                </a:schemeClr>
              </a:glow>
              <a:outerShdw blurRad="63500" algn="tl" rotWithShape="0">
                <a:srgbClr val="000000">
                  <a:alpha val="70000"/>
                </a:srgbClr>
              </a:outerShdw>
            </a:effectLst>
          </p:spPr>
        </p:pic>
        <p:sp>
          <p:nvSpPr>
            <p:cNvPr id="34" name="33 CuadroTexto"/>
            <p:cNvSpPr txBox="1"/>
            <p:nvPr/>
          </p:nvSpPr>
          <p:spPr>
            <a:xfrm>
              <a:off x="8070994" y="3772204"/>
              <a:ext cx="122879" cy="214478"/>
            </a:xfrm>
            <a:prstGeom prst="rect">
              <a:avLst/>
            </a:prstGeom>
            <a:noFill/>
            <a:effectLst>
              <a:glow rad="127000">
                <a:schemeClr val="bg1"/>
              </a:glow>
            </a:effectLst>
          </p:spPr>
          <p:txBody>
            <a:bodyPr wrap="none" lIns="0" tIns="0" rIns="0" bIns="0" rtlCol="0" anchor="b">
              <a:spAutoFit/>
            </a:bodyPr>
            <a:lstStyle/>
            <a:p>
              <a:r>
                <a:rPr lang="es-ES" sz="1200" dirty="0" smtClean="0">
                  <a:ln>
                    <a:solidFill>
                      <a:schemeClr val="accent4"/>
                    </a:solidFill>
                  </a:ln>
                  <a:solidFill>
                    <a:schemeClr val="accent4">
                      <a:lumMod val="50000"/>
                    </a:schemeClr>
                  </a:solidFill>
                  <a:effectLst>
                    <a:glow rad="88900">
                      <a:schemeClr val="bg1">
                        <a:alpha val="82000"/>
                      </a:schemeClr>
                    </a:glow>
                  </a:effectLst>
                  <a:latin typeface="Calibri" pitchFamily="34" charset="0"/>
                  <a:cs typeface="Calibri" pitchFamily="34" charset="0"/>
                </a:rPr>
                <a:t>   </a:t>
              </a:r>
              <a:endParaRPr lang="es-ES" sz="1200" dirty="0">
                <a:ln>
                  <a:solidFill>
                    <a:schemeClr val="accent4"/>
                  </a:solidFill>
                </a:ln>
                <a:solidFill>
                  <a:schemeClr val="accent4">
                    <a:lumMod val="50000"/>
                  </a:schemeClr>
                </a:solidFill>
                <a:effectLst>
                  <a:glow rad="88900">
                    <a:schemeClr val="bg1">
                      <a:alpha val="82000"/>
                    </a:schemeClr>
                  </a:glow>
                </a:effectLst>
                <a:latin typeface="Calibri" pitchFamily="34" charset="0"/>
                <a:cs typeface="Calibri" pitchFamily="34" charset="0"/>
              </a:endParaRPr>
            </a:p>
          </p:txBody>
        </p:sp>
      </p:grpSp>
      <p:sp>
        <p:nvSpPr>
          <p:cNvPr id="27" name="26 CuadroTexto"/>
          <p:cNvSpPr txBox="1"/>
          <p:nvPr/>
        </p:nvSpPr>
        <p:spPr>
          <a:xfrm>
            <a:off x="6818632" y="1044986"/>
            <a:ext cx="1136608" cy="884238"/>
          </a:xfrm>
          <a:prstGeom prst="rect">
            <a:avLst/>
          </a:prstGeom>
          <a:noFill/>
        </p:spPr>
        <p:txBody>
          <a:bodyPr wrap="none" lIns="0" tIns="720000" rIns="0" bIns="0" rtlCol="0" anchor="ctr">
            <a:noAutofit/>
          </a:bodyPr>
          <a:lstStyle/>
          <a:p>
            <a:pPr>
              <a:spcBef>
                <a:spcPts val="600"/>
              </a:spcBef>
            </a:pPr>
            <a:r>
              <a:rPr lang="es-ES" sz="13800" b="1" dirty="0" smtClean="0">
                <a:solidFill>
                  <a:schemeClr val="accent4">
                    <a:lumMod val="20000"/>
                    <a:lumOff val="80000"/>
                  </a:schemeClr>
                </a:solidFill>
                <a:latin typeface="+mj-lt"/>
                <a:ea typeface="Verdana" pitchFamily="34" charset="0"/>
                <a:cs typeface="Verdana" pitchFamily="34" charset="0"/>
              </a:rPr>
              <a:t>“</a:t>
            </a:r>
            <a:endParaRPr lang="es-ES" sz="13800" i="1" dirty="0">
              <a:solidFill>
                <a:schemeClr val="accent4">
                  <a:lumMod val="20000"/>
                  <a:lumOff val="80000"/>
                </a:schemeClr>
              </a:solidFill>
              <a:latin typeface="+mj-lt"/>
              <a:ea typeface="Verdana" pitchFamily="34" charset="0"/>
              <a:cs typeface="Verdana" pitchFamily="34" charset="0"/>
            </a:endParaRPr>
          </a:p>
        </p:txBody>
      </p:sp>
      <p:sp>
        <p:nvSpPr>
          <p:cNvPr id="28" name="27 CuadroTexto"/>
          <p:cNvSpPr txBox="1"/>
          <p:nvPr/>
        </p:nvSpPr>
        <p:spPr>
          <a:xfrm>
            <a:off x="8641608" y="5355916"/>
            <a:ext cx="1136608" cy="884238"/>
          </a:xfrm>
          <a:prstGeom prst="rect">
            <a:avLst/>
          </a:prstGeom>
          <a:noFill/>
          <a:ln>
            <a:noFill/>
          </a:ln>
        </p:spPr>
        <p:txBody>
          <a:bodyPr wrap="none" lIns="0" tIns="720000" rIns="0" bIns="0" rtlCol="0" anchor="ctr">
            <a:noAutofit/>
          </a:bodyPr>
          <a:lstStyle/>
          <a:p>
            <a:pPr>
              <a:spcBef>
                <a:spcPts val="600"/>
              </a:spcBef>
            </a:pPr>
            <a:r>
              <a:rPr lang="es-ES" sz="13800" b="1" dirty="0" smtClean="0">
                <a:solidFill>
                  <a:schemeClr val="accent4">
                    <a:lumMod val="20000"/>
                    <a:lumOff val="80000"/>
                  </a:schemeClr>
                </a:solidFill>
                <a:latin typeface="+mj-lt"/>
                <a:ea typeface="Verdana" pitchFamily="34" charset="0"/>
                <a:cs typeface="Verdana" pitchFamily="34" charset="0"/>
              </a:rPr>
              <a:t>”</a:t>
            </a:r>
            <a:endParaRPr lang="es-ES" sz="13800" i="1" dirty="0">
              <a:solidFill>
                <a:schemeClr val="accent4">
                  <a:lumMod val="20000"/>
                  <a:lumOff val="80000"/>
                </a:schemeClr>
              </a:solidFill>
              <a:latin typeface="+mj-lt"/>
              <a:ea typeface="Verdana" pitchFamily="34" charset="0"/>
              <a:cs typeface="Verdana" pitchFamily="34" charset="0"/>
            </a:endParaRPr>
          </a:p>
        </p:txBody>
      </p:sp>
      <p:sp>
        <p:nvSpPr>
          <p:cNvPr id="29" name="28 CuadroTexto"/>
          <p:cNvSpPr txBox="1"/>
          <p:nvPr/>
        </p:nvSpPr>
        <p:spPr>
          <a:xfrm>
            <a:off x="6920593" y="1405217"/>
            <a:ext cx="2736304" cy="4693593"/>
          </a:xfrm>
          <a:prstGeom prst="rect">
            <a:avLst/>
          </a:prstGeom>
          <a:noFill/>
        </p:spPr>
        <p:txBody>
          <a:bodyPr wrap="square" rtlCol="0">
            <a:spAutoFit/>
          </a:bodyPr>
          <a:lstStyle/>
          <a:p>
            <a:pPr>
              <a:spcBef>
                <a:spcPts val="600"/>
              </a:spcBef>
            </a:pPr>
            <a:r>
              <a:rPr lang="es-ES" sz="2100" dirty="0" smtClean="0">
                <a:ln>
                  <a:solidFill>
                    <a:schemeClr val="bg1">
                      <a:lumMod val="50000"/>
                    </a:schemeClr>
                  </a:solidFill>
                </a:ln>
                <a:solidFill>
                  <a:schemeClr val="tx1">
                    <a:lumMod val="50000"/>
                    <a:lumOff val="50000"/>
                  </a:schemeClr>
                </a:solidFill>
                <a:latin typeface="Palatino" pitchFamily="18" charset="0"/>
                <a:ea typeface="Verdana" pitchFamily="34" charset="0"/>
                <a:cs typeface="Lucida Sans Unicode" pitchFamily="34" charset="0"/>
              </a:rPr>
              <a:t>Robos, tirones y vandalismo son los comportamientos antisociales mas habituales en estaciones de metro, autobús y tren de corto recorrido.</a:t>
            </a:r>
          </a:p>
          <a:p>
            <a:pPr>
              <a:spcBef>
                <a:spcPts val="600"/>
              </a:spcBef>
            </a:pPr>
            <a:r>
              <a:rPr lang="es-ES" sz="2100" dirty="0" smtClean="0">
                <a:ln>
                  <a:solidFill>
                    <a:schemeClr val="bg1">
                      <a:lumMod val="50000"/>
                    </a:schemeClr>
                  </a:solidFill>
                </a:ln>
                <a:solidFill>
                  <a:schemeClr val="tx1">
                    <a:lumMod val="50000"/>
                    <a:lumOff val="50000"/>
                  </a:schemeClr>
                </a:solidFill>
                <a:latin typeface="Palatino" pitchFamily="18" charset="0"/>
                <a:ea typeface="Verdana" pitchFamily="34" charset="0"/>
                <a:cs typeface="Lucida Sans Unicode" pitchFamily="34" charset="0"/>
              </a:rPr>
              <a:t>Mientras que el robo del vehículo o de objetos en el es el más común en trenes de largo recorrido y aeropuertos</a:t>
            </a:r>
            <a:endParaRPr lang="es-ES" sz="2100" dirty="0">
              <a:ln>
                <a:solidFill>
                  <a:schemeClr val="bg1">
                    <a:lumMod val="50000"/>
                  </a:schemeClr>
                </a:solidFill>
              </a:ln>
              <a:solidFill>
                <a:schemeClr val="tx1">
                  <a:lumMod val="50000"/>
                  <a:lumOff val="50000"/>
                </a:schemeClr>
              </a:solidFill>
              <a:latin typeface="Palatino" pitchFamily="18" charset="0"/>
              <a:ea typeface="Verdana" pitchFamily="34" charset="0"/>
              <a:cs typeface="Lucida Sans Unicode" pitchFamily="34" charset="0"/>
            </a:endParaRPr>
          </a:p>
        </p:txBody>
      </p:sp>
    </p:spTree>
    <p:extLst>
      <p:ext uri="{BB962C8B-B14F-4D97-AF65-F5344CB8AC3E}">
        <p14:creationId xmlns:p14="http://schemas.microsoft.com/office/powerpoint/2010/main" xmlns="" val="882771702"/>
      </p:ext>
    </p:extLst>
  </p:cSld>
  <p:clrMapOvr>
    <a:masterClrMapping/>
  </p:clrMapOvr>
  <p:transition>
    <p:wipe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5 Rectángulo"/>
          <p:cNvSpPr/>
          <p:nvPr/>
        </p:nvSpPr>
        <p:spPr bwMode="auto">
          <a:xfrm>
            <a:off x="1253613" y="1731818"/>
            <a:ext cx="7121063" cy="4385181"/>
          </a:xfrm>
          <a:prstGeom prst="rect">
            <a:avLst/>
          </a:prstGeom>
          <a:solidFill>
            <a:schemeClr val="bg1"/>
          </a:solidFill>
          <a:ln w="9525" cap="flat" cmpd="sng" algn="ctr">
            <a:solidFill>
              <a:srgbClr val="808080"/>
            </a:solidFill>
            <a:prstDash val="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15" name="14 CuadroTexto"/>
          <p:cNvSpPr txBox="1"/>
          <p:nvPr/>
        </p:nvSpPr>
        <p:spPr>
          <a:xfrm rot="16200000">
            <a:off x="7276889" y="4780788"/>
            <a:ext cx="2472576" cy="276999"/>
          </a:xfrm>
          <a:prstGeom prst="rect">
            <a:avLst/>
          </a:prstGeom>
          <a:noFill/>
        </p:spPr>
        <p:txBody>
          <a:bodyPr wrap="square" lIns="36000" rIns="36000" rtlCol="0" anchor="ctr">
            <a:spAutoFit/>
          </a:bodyPr>
          <a:lstStyle>
            <a:defPPr>
              <a:defRPr lang="es-ES_tradnl"/>
            </a:defPPr>
            <a:lvl1pPr algn="l">
              <a:defRPr sz="1100">
                <a:latin typeface="Calibri" pitchFamily="34" charset="0"/>
                <a:cs typeface="Calibri" pitchFamily="34" charset="0"/>
              </a:defRPr>
            </a:lvl1pPr>
          </a:lstStyle>
          <a:p>
            <a:r>
              <a:rPr lang="es-ES" sz="1200" dirty="0" smtClean="0"/>
              <a:t>BASE Total muestra: 2.081 </a:t>
            </a:r>
            <a:r>
              <a:rPr lang="es-ES" sz="1200" dirty="0"/>
              <a:t>CASOS</a:t>
            </a:r>
          </a:p>
        </p:txBody>
      </p:sp>
      <p:sp>
        <p:nvSpPr>
          <p:cNvPr id="7" name="Rectangle 3"/>
          <p:cNvSpPr>
            <a:spLocks noChangeArrowheads="1"/>
          </p:cNvSpPr>
          <p:nvPr/>
        </p:nvSpPr>
        <p:spPr bwMode="auto">
          <a:xfrm>
            <a:off x="36513" y="35999"/>
            <a:ext cx="8516887" cy="648000"/>
          </a:xfrm>
          <a:prstGeom prst="rect">
            <a:avLst/>
          </a:prstGeom>
          <a:solidFill>
            <a:schemeClr val="accent4"/>
          </a:solidFill>
          <a:ln>
            <a:noFill/>
          </a:ln>
          <a:effectLst/>
          <a:extLst/>
        </p:spPr>
        <p:txBody>
          <a:bodyPr wrap="square" lIns="0" tIns="0" rIns="0" bIns="0" anchor="ctr">
            <a:spAutoFit/>
          </a:bodyPr>
          <a:lstStyle/>
          <a:p>
            <a:endParaRPr lang="es-ES"/>
          </a:p>
        </p:txBody>
      </p:sp>
      <p:sp>
        <p:nvSpPr>
          <p:cNvPr id="4" name="3 Marcador de número de diapositiva"/>
          <p:cNvSpPr>
            <a:spLocks noGrp="1"/>
          </p:cNvSpPr>
          <p:nvPr>
            <p:ph type="sldNum" sz="quarter" idx="10"/>
          </p:nvPr>
        </p:nvSpPr>
        <p:spPr/>
        <p:txBody>
          <a:bodyPr/>
          <a:lstStyle/>
          <a:p>
            <a:r>
              <a:rPr lang="en-US" smtClean="0"/>
              <a:t>-</a:t>
            </a:r>
            <a:fld id="{41B2AE44-E9C6-4EAB-BC73-5008DB342051}" type="slidenum">
              <a:rPr lang="en-US" smtClean="0"/>
              <a:pPr/>
              <a:t>38</a:t>
            </a:fld>
            <a:r>
              <a:rPr lang="en-US" smtClean="0"/>
              <a:t>-</a:t>
            </a:r>
            <a:endParaRPr lang="en-US"/>
          </a:p>
        </p:txBody>
      </p:sp>
      <p:sp>
        <p:nvSpPr>
          <p:cNvPr id="6" name="5 CuadroTexto"/>
          <p:cNvSpPr txBox="1"/>
          <p:nvPr/>
        </p:nvSpPr>
        <p:spPr>
          <a:xfrm>
            <a:off x="56456" y="170534"/>
            <a:ext cx="7776864" cy="400110"/>
          </a:xfrm>
          <a:prstGeom prst="rect">
            <a:avLst/>
          </a:prstGeom>
          <a:noFill/>
        </p:spPr>
        <p:txBody>
          <a:bodyPr wrap="square" rtlCol="0">
            <a:spAutoFit/>
          </a:bodyPr>
          <a:lstStyle/>
          <a:p>
            <a:pPr algn="l"/>
            <a:r>
              <a:rPr lang="es-ES" sz="2000" dirty="0">
                <a:ln>
                  <a:solidFill>
                    <a:schemeClr val="bg1"/>
                  </a:solidFill>
                </a:ln>
                <a:solidFill>
                  <a:schemeClr val="bg1"/>
                </a:solidFill>
                <a:latin typeface="Calibri" pitchFamily="34" charset="0"/>
                <a:cs typeface="Calibri" pitchFamily="34" charset="0"/>
              </a:rPr>
              <a:t>SEGURIDAD </a:t>
            </a:r>
            <a:r>
              <a:rPr lang="es-ES" sz="2000" dirty="0" smtClean="0">
                <a:ln>
                  <a:solidFill>
                    <a:schemeClr val="bg1"/>
                  </a:solidFill>
                </a:ln>
                <a:solidFill>
                  <a:schemeClr val="bg1"/>
                </a:solidFill>
                <a:latin typeface="Calibri" pitchFamily="34" charset="0"/>
                <a:cs typeface="Calibri" pitchFamily="34" charset="0"/>
              </a:rPr>
              <a:t>CIUDADANA </a:t>
            </a:r>
            <a:r>
              <a:rPr lang="es-ES" sz="2000" dirty="0">
                <a:ln>
                  <a:solidFill>
                    <a:schemeClr val="bg1"/>
                  </a:solidFill>
                </a:ln>
                <a:solidFill>
                  <a:schemeClr val="bg1"/>
                </a:solidFill>
                <a:latin typeface="Calibri" pitchFamily="34" charset="0"/>
                <a:cs typeface="Calibri" pitchFamily="34" charset="0"/>
              </a:rPr>
              <a:t>EN LAS </a:t>
            </a:r>
            <a:r>
              <a:rPr lang="es-ES" sz="2000" dirty="0" smtClean="0">
                <a:ln>
                  <a:solidFill>
                    <a:schemeClr val="bg1"/>
                  </a:solidFill>
                </a:ln>
                <a:solidFill>
                  <a:schemeClr val="bg1"/>
                </a:solidFill>
                <a:latin typeface="Calibri" pitchFamily="34" charset="0"/>
                <a:cs typeface="Calibri" pitchFamily="34" charset="0"/>
              </a:rPr>
              <a:t>INFRAESTRUCTURAS </a:t>
            </a:r>
            <a:r>
              <a:rPr lang="es-ES" sz="2000" dirty="0">
                <a:ln>
                  <a:solidFill>
                    <a:schemeClr val="bg1"/>
                  </a:solidFill>
                </a:ln>
                <a:solidFill>
                  <a:schemeClr val="bg1"/>
                </a:solidFill>
                <a:latin typeface="Calibri" pitchFamily="34" charset="0"/>
                <a:cs typeface="Calibri" pitchFamily="34" charset="0"/>
              </a:rPr>
              <a:t>DE TRANSPORTE</a:t>
            </a:r>
          </a:p>
        </p:txBody>
      </p:sp>
      <p:sp>
        <p:nvSpPr>
          <p:cNvPr id="8" name="7 CuadroTexto"/>
          <p:cNvSpPr txBox="1"/>
          <p:nvPr/>
        </p:nvSpPr>
        <p:spPr>
          <a:xfrm>
            <a:off x="56456" y="836712"/>
            <a:ext cx="8640960" cy="646331"/>
          </a:xfrm>
          <a:prstGeom prst="rect">
            <a:avLst/>
          </a:prstGeom>
          <a:noFill/>
          <a:ln>
            <a:noFill/>
          </a:ln>
        </p:spPr>
        <p:txBody>
          <a:bodyPr wrap="square" rtlCol="0">
            <a:spAutoFit/>
          </a:bodyPr>
          <a:lstStyle>
            <a:defPPr>
              <a:defRPr lang="es-ES_tradnl"/>
            </a:defPPr>
            <a:lvl1pPr algn="l">
              <a:spcBef>
                <a:spcPts val="0"/>
              </a:spcBef>
              <a:defRPr sz="2000" b="1">
                <a:solidFill>
                  <a:schemeClr val="bg1">
                    <a:lumMod val="50000"/>
                  </a:schemeClr>
                </a:solidFill>
                <a:latin typeface="Calibri" pitchFamily="34" charset="0"/>
                <a:cs typeface="Calibri" pitchFamily="34" charset="0"/>
              </a:defRPr>
            </a:lvl1pPr>
          </a:lstStyle>
          <a:p>
            <a:r>
              <a:rPr lang="es-ES" dirty="0" smtClean="0">
                <a:solidFill>
                  <a:schemeClr val="accent4">
                    <a:lumMod val="75000"/>
                  </a:schemeClr>
                </a:solidFill>
              </a:rPr>
              <a:t>Comportamientos antisociales más frecuentes</a:t>
            </a:r>
          </a:p>
          <a:p>
            <a:r>
              <a:rPr lang="es-ES" sz="1600" i="1" dirty="0" smtClean="0">
                <a:solidFill>
                  <a:schemeClr val="bg1">
                    <a:lumMod val="65000"/>
                  </a:schemeClr>
                </a:solidFill>
              </a:rPr>
              <a:t>Estaciones</a:t>
            </a:r>
            <a:r>
              <a:rPr lang="es-ES" sz="1600" b="0" i="1" dirty="0" smtClean="0">
                <a:solidFill>
                  <a:prstClr val="white">
                    <a:lumMod val="65000"/>
                  </a:prstClr>
                </a:solidFill>
              </a:rPr>
              <a:t> </a:t>
            </a:r>
            <a:r>
              <a:rPr lang="es-ES" sz="1600" i="1" dirty="0">
                <a:solidFill>
                  <a:schemeClr val="bg1">
                    <a:lumMod val="65000"/>
                  </a:schemeClr>
                </a:solidFill>
              </a:rPr>
              <a:t>de</a:t>
            </a:r>
            <a:r>
              <a:rPr lang="es-ES" sz="1600" b="0" i="1" dirty="0">
                <a:solidFill>
                  <a:prstClr val="white">
                    <a:lumMod val="65000"/>
                  </a:prstClr>
                </a:solidFill>
              </a:rPr>
              <a:t> </a:t>
            </a:r>
            <a:r>
              <a:rPr lang="es-ES" sz="1600" i="1" dirty="0">
                <a:solidFill>
                  <a:schemeClr val="bg1">
                    <a:lumMod val="65000"/>
                  </a:schemeClr>
                </a:solidFill>
              </a:rPr>
              <a:t>metro</a:t>
            </a:r>
          </a:p>
        </p:txBody>
      </p:sp>
      <p:sp>
        <p:nvSpPr>
          <p:cNvPr id="74" name="73 CuadroTexto"/>
          <p:cNvSpPr txBox="1"/>
          <p:nvPr/>
        </p:nvSpPr>
        <p:spPr>
          <a:xfrm>
            <a:off x="0" y="6396335"/>
            <a:ext cx="7545288" cy="461665"/>
          </a:xfrm>
          <a:prstGeom prst="rect">
            <a:avLst/>
          </a:prstGeom>
          <a:noFill/>
        </p:spPr>
        <p:txBody>
          <a:bodyPr wrap="square" rtlCol="0">
            <a:spAutoFit/>
          </a:bodyPr>
          <a:lstStyle>
            <a:defPPr>
              <a:defRPr lang="es-ES_tradnl"/>
            </a:defPPr>
            <a:lvl1pPr algn="l">
              <a:defRPr sz="1200">
                <a:solidFill>
                  <a:schemeClr val="bg1">
                    <a:lumMod val="50000"/>
                  </a:schemeClr>
                </a:solidFill>
                <a:latin typeface="Calibri" pitchFamily="34" charset="0"/>
                <a:cs typeface="Calibri" pitchFamily="34" charset="0"/>
              </a:defRPr>
            </a:lvl1pPr>
          </a:lstStyle>
          <a:p>
            <a:r>
              <a:rPr lang="es-ES" dirty="0" err="1" smtClean="0"/>
              <a:t>T5</a:t>
            </a:r>
            <a:r>
              <a:rPr lang="es-ES" dirty="0" smtClean="0"/>
              <a:t>.- </a:t>
            </a:r>
            <a:r>
              <a:rPr lang="es-ES" dirty="0"/>
              <a:t>En </a:t>
            </a:r>
            <a:r>
              <a:rPr lang="es-ES" dirty="0" smtClean="0"/>
              <a:t>su opinión, ?cuáles son los comportamiento antisociales y riesgos </a:t>
            </a:r>
            <a:br>
              <a:rPr lang="es-ES" dirty="0" smtClean="0"/>
            </a:br>
            <a:r>
              <a:rPr lang="es-ES" dirty="0" smtClean="0"/>
              <a:t>más habituales que percibe en cada uno de estos entornos?</a:t>
            </a:r>
            <a:endParaRPr lang="es-ES" dirty="0"/>
          </a:p>
        </p:txBody>
      </p:sp>
      <p:graphicFrame>
        <p:nvGraphicFramePr>
          <p:cNvPr id="10" name="9 Gráfico"/>
          <p:cNvGraphicFramePr/>
          <p:nvPr>
            <p:extLst>
              <p:ext uri="{D42A27DB-BD31-4B8C-83A1-F6EECF244321}">
                <p14:modId xmlns:p14="http://schemas.microsoft.com/office/powerpoint/2010/main" xmlns="" val="1905404891"/>
              </p:ext>
            </p:extLst>
          </p:nvPr>
        </p:nvGraphicFramePr>
        <p:xfrm>
          <a:off x="5932065" y="1773383"/>
          <a:ext cx="2610140" cy="431262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1 Tabla"/>
          <p:cNvGraphicFramePr>
            <a:graphicFrameLocks noGrp="1"/>
          </p:cNvGraphicFramePr>
          <p:nvPr>
            <p:extLst>
              <p:ext uri="{D42A27DB-BD31-4B8C-83A1-F6EECF244321}">
                <p14:modId xmlns:p14="http://schemas.microsoft.com/office/powerpoint/2010/main" xmlns="" val="4090706654"/>
              </p:ext>
            </p:extLst>
          </p:nvPr>
        </p:nvGraphicFramePr>
        <p:xfrm>
          <a:off x="1386348" y="1933721"/>
          <a:ext cx="4554078" cy="3842964"/>
        </p:xfrm>
        <a:graphic>
          <a:graphicData uri="http://schemas.openxmlformats.org/drawingml/2006/table">
            <a:tbl>
              <a:tblPr>
                <a:tableStyleId>{5C22544A-7EE6-4342-B048-85BDC9FD1C3A}</a:tableStyleId>
              </a:tblPr>
              <a:tblGrid>
                <a:gridCol w="4554078"/>
              </a:tblGrid>
              <a:tr h="320247">
                <a:tc>
                  <a:txBody>
                    <a:bodyPr/>
                    <a:lstStyle/>
                    <a:p>
                      <a:pPr algn="r" fontAlgn="t"/>
                      <a:r>
                        <a:rPr lang="es-ES" sz="1400" b="0" i="0" u="none" strike="noStrike" dirty="0">
                          <a:solidFill>
                            <a:schemeClr val="tx1"/>
                          </a:solidFill>
                          <a:effectLst/>
                          <a:latin typeface="Calibri" pitchFamily="34" charset="0"/>
                          <a:cs typeface="Calibri" pitchFamily="34" charset="0"/>
                        </a:rPr>
                        <a:t>Robos/ atracos/ tirones</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247">
                <a:tc>
                  <a:txBody>
                    <a:bodyPr/>
                    <a:lstStyle/>
                    <a:p>
                      <a:pPr algn="r" fontAlgn="t"/>
                      <a:r>
                        <a:rPr lang="es-ES" sz="1400" b="0" i="0" u="none" strike="noStrike" dirty="0">
                          <a:solidFill>
                            <a:schemeClr val="tx1"/>
                          </a:solidFill>
                          <a:effectLst/>
                          <a:latin typeface="Calibri" pitchFamily="34" charset="0"/>
                          <a:cs typeface="Calibri" pitchFamily="34" charset="0"/>
                        </a:rPr>
                        <a:t>Vandalismo/ gamberrismo en general</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247">
                <a:tc>
                  <a:txBody>
                    <a:bodyPr/>
                    <a:lstStyle/>
                    <a:p>
                      <a:pPr algn="r" fontAlgn="t"/>
                      <a:r>
                        <a:rPr lang="es-ES" sz="1400" b="0" i="0" u="none" strike="noStrike" dirty="0">
                          <a:solidFill>
                            <a:schemeClr val="tx1"/>
                          </a:solidFill>
                          <a:effectLst/>
                          <a:latin typeface="Calibri" pitchFamily="34" charset="0"/>
                          <a:cs typeface="Calibri" pitchFamily="34" charset="0"/>
                        </a:rPr>
                        <a:t>Presencia de personas sospechosas o que le intimiden </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247">
                <a:tc>
                  <a:txBody>
                    <a:bodyPr/>
                    <a:lstStyle/>
                    <a:p>
                      <a:pPr algn="r" fontAlgn="t"/>
                      <a:r>
                        <a:rPr lang="es-ES" sz="1400" b="0" i="0" u="none" strike="noStrike" dirty="0">
                          <a:solidFill>
                            <a:schemeClr val="tx1"/>
                          </a:solidFill>
                          <a:effectLst/>
                          <a:latin typeface="Calibri" pitchFamily="34" charset="0"/>
                          <a:cs typeface="Calibri" pitchFamily="34" charset="0"/>
                        </a:rPr>
                        <a:t> Violencia verbal/ </a:t>
                      </a:r>
                      <a:r>
                        <a:rPr lang="es-ES" sz="1400" b="0" i="0" u="none" strike="noStrike" dirty="0" smtClean="0">
                          <a:solidFill>
                            <a:schemeClr val="tx1"/>
                          </a:solidFill>
                          <a:effectLst/>
                          <a:latin typeface="Calibri" pitchFamily="34" charset="0"/>
                          <a:cs typeface="Calibri" pitchFamily="34" charset="0"/>
                        </a:rPr>
                        <a:t>escándalos/ </a:t>
                      </a:r>
                      <a:r>
                        <a:rPr lang="es-ES" sz="1400" b="0" i="0" u="none" strike="noStrike" dirty="0">
                          <a:solidFill>
                            <a:schemeClr val="tx1"/>
                          </a:solidFill>
                          <a:effectLst/>
                          <a:latin typeface="Calibri" pitchFamily="34" charset="0"/>
                          <a:cs typeface="Calibri" pitchFamily="34" charset="0"/>
                        </a:rPr>
                        <a:t>riñas</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247">
                <a:tc>
                  <a:txBody>
                    <a:bodyPr/>
                    <a:lstStyle/>
                    <a:p>
                      <a:pPr algn="r" fontAlgn="t"/>
                      <a:r>
                        <a:rPr lang="es-ES" sz="1400" b="0" i="0" u="none" strike="noStrike">
                          <a:solidFill>
                            <a:schemeClr val="tx1"/>
                          </a:solidFill>
                          <a:effectLst/>
                          <a:latin typeface="Calibri" pitchFamily="34" charset="0"/>
                          <a:cs typeface="Calibri" pitchFamily="34" charset="0"/>
                        </a:rPr>
                        <a:t>Consumo de alcohol/ drogas</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247">
                <a:tc>
                  <a:txBody>
                    <a:bodyPr/>
                    <a:lstStyle/>
                    <a:p>
                      <a:pPr algn="r" fontAlgn="t"/>
                      <a:r>
                        <a:rPr lang="es-ES" sz="1400" b="0" i="0" u="none" strike="noStrike">
                          <a:solidFill>
                            <a:schemeClr val="tx1"/>
                          </a:solidFill>
                          <a:effectLst/>
                          <a:latin typeface="Calibri" pitchFamily="34" charset="0"/>
                          <a:cs typeface="Calibri" pitchFamily="34" charset="0"/>
                        </a:rPr>
                        <a:t>Acoso</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247">
                <a:tc>
                  <a:txBody>
                    <a:bodyPr/>
                    <a:lstStyle/>
                    <a:p>
                      <a:pPr algn="r" fontAlgn="t"/>
                      <a:r>
                        <a:rPr lang="es-ES" sz="1400" b="0" i="0" u="none" strike="noStrike">
                          <a:solidFill>
                            <a:schemeClr val="tx1"/>
                          </a:solidFill>
                          <a:effectLst/>
                          <a:latin typeface="Calibri" pitchFamily="34" charset="0"/>
                          <a:cs typeface="Calibri" pitchFamily="34" charset="0"/>
                        </a:rPr>
                        <a:t>Violencia física </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247">
                <a:tc>
                  <a:txBody>
                    <a:bodyPr/>
                    <a:lstStyle/>
                    <a:p>
                      <a:pPr algn="r" fontAlgn="t"/>
                      <a:r>
                        <a:rPr lang="es-ES" sz="1400" b="0" i="0" u="none" strike="noStrike" dirty="0">
                          <a:solidFill>
                            <a:schemeClr val="tx1"/>
                          </a:solidFill>
                          <a:effectLst/>
                          <a:latin typeface="Calibri" pitchFamily="34" charset="0"/>
                          <a:cs typeface="Calibri" pitchFamily="34" charset="0"/>
                        </a:rPr>
                        <a:t>Venta de alcohol/ drogas</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247">
                <a:tc>
                  <a:txBody>
                    <a:bodyPr/>
                    <a:lstStyle/>
                    <a:p>
                      <a:pPr algn="r" fontAlgn="t"/>
                      <a:r>
                        <a:rPr lang="es-ES" sz="1400" b="0" i="0" u="none" strike="noStrike">
                          <a:solidFill>
                            <a:schemeClr val="tx1"/>
                          </a:solidFill>
                          <a:effectLst/>
                          <a:latin typeface="Calibri" pitchFamily="34" charset="0"/>
                          <a:cs typeface="Calibri" pitchFamily="34" charset="0"/>
                        </a:rPr>
                        <a:t>Ningún hecho concreto, pero tiene sensación de inseguridad</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247">
                <a:tc>
                  <a:txBody>
                    <a:bodyPr/>
                    <a:lstStyle/>
                    <a:p>
                      <a:pPr algn="r" fontAlgn="t"/>
                      <a:r>
                        <a:rPr lang="es-ES" sz="1400" b="0" i="0" u="none" strike="noStrike">
                          <a:solidFill>
                            <a:schemeClr val="tx1"/>
                          </a:solidFill>
                          <a:effectLst/>
                          <a:latin typeface="Calibri" pitchFamily="34" charset="0"/>
                          <a:cs typeface="Calibri" pitchFamily="34" charset="0"/>
                        </a:rPr>
                        <a:t>Otros</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247">
                <a:tc>
                  <a:txBody>
                    <a:bodyPr/>
                    <a:lstStyle/>
                    <a:p>
                      <a:pPr algn="r" fontAlgn="t"/>
                      <a:r>
                        <a:rPr lang="es-ES" sz="1400" b="0" i="0" u="none" strike="noStrike">
                          <a:solidFill>
                            <a:schemeClr val="tx1"/>
                          </a:solidFill>
                          <a:effectLst/>
                          <a:latin typeface="Calibri" pitchFamily="34" charset="0"/>
                          <a:cs typeface="Calibri" pitchFamily="34" charset="0"/>
                        </a:rPr>
                        <a:t>Ninguno/ me siento seguro</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247">
                <a:tc>
                  <a:txBody>
                    <a:bodyPr/>
                    <a:lstStyle/>
                    <a:p>
                      <a:pPr algn="r" fontAlgn="t"/>
                      <a:r>
                        <a:rPr lang="es-ES" sz="1400" b="0" i="0" u="none" strike="noStrike" dirty="0">
                          <a:solidFill>
                            <a:schemeClr val="tx1"/>
                          </a:solidFill>
                          <a:effectLst/>
                          <a:latin typeface="Calibri" pitchFamily="34" charset="0"/>
                          <a:cs typeface="Calibri" pitchFamily="34" charset="0"/>
                        </a:rPr>
                        <a:t>No sabe</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pic>
        <p:nvPicPr>
          <p:cNvPr id="14" name="13 Imagen"/>
          <p:cNvPicPr>
            <a:picLocks noChangeAspect="1"/>
          </p:cNvPicPr>
          <p:nvPr/>
        </p:nvPicPr>
        <p:blipFill>
          <a:blip r:embed="rId3" cstate="email">
            <a:extLst>
              <a:ext uri="{BEBA8EAE-BF5A-486C-A8C5-ECC9F3942E4B}">
                <a14:imgProps xmlns:a14="http://schemas.microsoft.com/office/drawing/2010/main" xmlns="">
                  <a14:imgLayer r:embed="rId4">
                    <a14:imgEffect>
                      <a14:brightnessContrast bright="-20000" contrast="40000"/>
                    </a14:imgEffect>
                  </a14:imgLayer>
                </a14:imgProps>
              </a:ext>
              <a:ext uri="{28A0092B-C50C-407E-A947-70E740481C1C}">
                <a14:useLocalDpi xmlns:a14="http://schemas.microsoft.com/office/drawing/2010/main" xmlns=""/>
              </a:ext>
            </a:extLst>
          </a:blip>
          <a:stretch>
            <a:fillRect/>
          </a:stretch>
        </p:blipFill>
        <p:spPr>
          <a:xfrm>
            <a:off x="1439853" y="5472845"/>
            <a:ext cx="555299" cy="534475"/>
          </a:xfrm>
          <a:prstGeom prst="rect">
            <a:avLst/>
          </a:prstGeom>
          <a:ln>
            <a:noFill/>
          </a:ln>
          <a:effectLst>
            <a:glow rad="25400">
              <a:schemeClr val="tx1">
                <a:alpha val="18000"/>
              </a:schemeClr>
            </a:glow>
            <a:outerShdw blurRad="88900" algn="tl" rotWithShape="0">
              <a:srgbClr val="000000">
                <a:alpha val="70000"/>
              </a:srgbClr>
            </a:outerShdw>
          </a:effectLst>
        </p:spPr>
      </p:pic>
    </p:spTree>
    <p:extLst>
      <p:ext uri="{BB962C8B-B14F-4D97-AF65-F5344CB8AC3E}">
        <p14:creationId xmlns:p14="http://schemas.microsoft.com/office/powerpoint/2010/main" xmlns="" val="2115694302"/>
      </p:ext>
    </p:extLst>
  </p:cSld>
  <p:clrMapOvr>
    <a:masterClrMapping/>
  </p:clrMapOvr>
  <p:transition>
    <p:wipe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Rectángulo"/>
          <p:cNvSpPr/>
          <p:nvPr/>
        </p:nvSpPr>
        <p:spPr bwMode="auto">
          <a:xfrm>
            <a:off x="1253613" y="1731818"/>
            <a:ext cx="7121063" cy="4385181"/>
          </a:xfrm>
          <a:prstGeom prst="rect">
            <a:avLst/>
          </a:prstGeom>
          <a:solidFill>
            <a:schemeClr val="bg1"/>
          </a:solidFill>
          <a:ln w="9525" cap="flat" cmpd="sng" algn="ctr">
            <a:solidFill>
              <a:srgbClr val="808080"/>
            </a:solidFill>
            <a:prstDash val="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16" name="15 CuadroTexto"/>
          <p:cNvSpPr txBox="1"/>
          <p:nvPr/>
        </p:nvSpPr>
        <p:spPr>
          <a:xfrm rot="16200000">
            <a:off x="7276889" y="4780788"/>
            <a:ext cx="2472576" cy="276999"/>
          </a:xfrm>
          <a:prstGeom prst="rect">
            <a:avLst/>
          </a:prstGeom>
          <a:noFill/>
        </p:spPr>
        <p:txBody>
          <a:bodyPr wrap="square" lIns="36000" rIns="36000" rtlCol="0" anchor="ctr">
            <a:spAutoFit/>
          </a:bodyPr>
          <a:lstStyle>
            <a:defPPr>
              <a:defRPr lang="es-ES_tradnl"/>
            </a:defPPr>
            <a:lvl1pPr algn="l">
              <a:defRPr sz="1100">
                <a:latin typeface="Calibri" pitchFamily="34" charset="0"/>
                <a:cs typeface="Calibri" pitchFamily="34" charset="0"/>
              </a:defRPr>
            </a:lvl1pPr>
          </a:lstStyle>
          <a:p>
            <a:r>
              <a:rPr lang="es-ES" sz="1200" dirty="0" smtClean="0"/>
              <a:t>BASE Total muestra: 2.081 </a:t>
            </a:r>
            <a:r>
              <a:rPr lang="es-ES" sz="1200" dirty="0"/>
              <a:t>CASOS</a:t>
            </a:r>
          </a:p>
        </p:txBody>
      </p:sp>
      <p:sp>
        <p:nvSpPr>
          <p:cNvPr id="7" name="Rectangle 3"/>
          <p:cNvSpPr>
            <a:spLocks noChangeArrowheads="1"/>
          </p:cNvSpPr>
          <p:nvPr/>
        </p:nvSpPr>
        <p:spPr bwMode="auto">
          <a:xfrm>
            <a:off x="36513" y="35999"/>
            <a:ext cx="8516887" cy="648000"/>
          </a:xfrm>
          <a:prstGeom prst="rect">
            <a:avLst/>
          </a:prstGeom>
          <a:solidFill>
            <a:schemeClr val="accent4"/>
          </a:solidFill>
          <a:ln>
            <a:noFill/>
          </a:ln>
          <a:effectLst/>
          <a:extLst/>
        </p:spPr>
        <p:txBody>
          <a:bodyPr wrap="square" lIns="0" tIns="0" rIns="0" bIns="0" anchor="ctr">
            <a:spAutoFit/>
          </a:bodyPr>
          <a:lstStyle/>
          <a:p>
            <a:endParaRPr lang="es-ES"/>
          </a:p>
        </p:txBody>
      </p:sp>
      <p:sp>
        <p:nvSpPr>
          <p:cNvPr id="4" name="3 Marcador de número de diapositiva"/>
          <p:cNvSpPr>
            <a:spLocks noGrp="1"/>
          </p:cNvSpPr>
          <p:nvPr>
            <p:ph type="sldNum" sz="quarter" idx="10"/>
          </p:nvPr>
        </p:nvSpPr>
        <p:spPr/>
        <p:txBody>
          <a:bodyPr/>
          <a:lstStyle/>
          <a:p>
            <a:r>
              <a:rPr lang="en-US" smtClean="0"/>
              <a:t>-</a:t>
            </a:r>
            <a:fld id="{41B2AE44-E9C6-4EAB-BC73-5008DB342051}" type="slidenum">
              <a:rPr lang="en-US" smtClean="0"/>
              <a:pPr/>
              <a:t>39</a:t>
            </a:fld>
            <a:r>
              <a:rPr lang="en-US" smtClean="0"/>
              <a:t>-</a:t>
            </a:r>
            <a:endParaRPr lang="en-US"/>
          </a:p>
        </p:txBody>
      </p:sp>
      <p:sp>
        <p:nvSpPr>
          <p:cNvPr id="6" name="5 CuadroTexto"/>
          <p:cNvSpPr txBox="1"/>
          <p:nvPr/>
        </p:nvSpPr>
        <p:spPr>
          <a:xfrm>
            <a:off x="56456" y="170534"/>
            <a:ext cx="7776864" cy="400110"/>
          </a:xfrm>
          <a:prstGeom prst="rect">
            <a:avLst/>
          </a:prstGeom>
          <a:noFill/>
        </p:spPr>
        <p:txBody>
          <a:bodyPr wrap="square" rtlCol="0">
            <a:spAutoFit/>
          </a:bodyPr>
          <a:lstStyle/>
          <a:p>
            <a:pPr algn="l"/>
            <a:r>
              <a:rPr lang="es-ES" sz="2000" dirty="0">
                <a:ln>
                  <a:solidFill>
                    <a:schemeClr val="bg1"/>
                  </a:solidFill>
                </a:ln>
                <a:solidFill>
                  <a:schemeClr val="bg1"/>
                </a:solidFill>
                <a:latin typeface="Calibri" pitchFamily="34" charset="0"/>
                <a:cs typeface="Calibri" pitchFamily="34" charset="0"/>
              </a:rPr>
              <a:t>SEGURIDAD </a:t>
            </a:r>
            <a:r>
              <a:rPr lang="es-ES" sz="2000" dirty="0" smtClean="0">
                <a:ln>
                  <a:solidFill>
                    <a:schemeClr val="bg1"/>
                  </a:solidFill>
                </a:ln>
                <a:solidFill>
                  <a:schemeClr val="bg1"/>
                </a:solidFill>
                <a:latin typeface="Calibri" pitchFamily="34" charset="0"/>
                <a:cs typeface="Calibri" pitchFamily="34" charset="0"/>
              </a:rPr>
              <a:t>CIUDADANA </a:t>
            </a:r>
            <a:r>
              <a:rPr lang="es-ES" sz="2000" dirty="0">
                <a:ln>
                  <a:solidFill>
                    <a:schemeClr val="bg1"/>
                  </a:solidFill>
                </a:ln>
                <a:solidFill>
                  <a:schemeClr val="bg1"/>
                </a:solidFill>
                <a:latin typeface="Calibri" pitchFamily="34" charset="0"/>
                <a:cs typeface="Calibri" pitchFamily="34" charset="0"/>
              </a:rPr>
              <a:t>EN LAS </a:t>
            </a:r>
            <a:r>
              <a:rPr lang="es-ES" sz="2000" dirty="0" smtClean="0">
                <a:ln>
                  <a:solidFill>
                    <a:schemeClr val="bg1"/>
                  </a:solidFill>
                </a:ln>
                <a:solidFill>
                  <a:schemeClr val="bg1"/>
                </a:solidFill>
                <a:latin typeface="Calibri" pitchFamily="34" charset="0"/>
                <a:cs typeface="Calibri" pitchFamily="34" charset="0"/>
              </a:rPr>
              <a:t>INFRAESTRUCTURAS </a:t>
            </a:r>
            <a:r>
              <a:rPr lang="es-ES" sz="2000" dirty="0">
                <a:ln>
                  <a:solidFill>
                    <a:schemeClr val="bg1"/>
                  </a:solidFill>
                </a:ln>
                <a:solidFill>
                  <a:schemeClr val="bg1"/>
                </a:solidFill>
                <a:latin typeface="Calibri" pitchFamily="34" charset="0"/>
                <a:cs typeface="Calibri" pitchFamily="34" charset="0"/>
              </a:rPr>
              <a:t>DE TRANSPORTE</a:t>
            </a:r>
          </a:p>
        </p:txBody>
      </p:sp>
      <p:sp>
        <p:nvSpPr>
          <p:cNvPr id="8" name="7 CuadroTexto"/>
          <p:cNvSpPr txBox="1"/>
          <p:nvPr/>
        </p:nvSpPr>
        <p:spPr>
          <a:xfrm>
            <a:off x="56456" y="836712"/>
            <a:ext cx="8640960" cy="646331"/>
          </a:xfrm>
          <a:prstGeom prst="rect">
            <a:avLst/>
          </a:prstGeom>
          <a:noFill/>
          <a:ln>
            <a:noFill/>
          </a:ln>
        </p:spPr>
        <p:txBody>
          <a:bodyPr wrap="square" rtlCol="0">
            <a:spAutoFit/>
          </a:bodyPr>
          <a:lstStyle>
            <a:defPPr>
              <a:defRPr lang="es-ES_tradnl"/>
            </a:defPPr>
            <a:lvl1pPr algn="l">
              <a:spcBef>
                <a:spcPts val="0"/>
              </a:spcBef>
              <a:defRPr sz="2000" b="1">
                <a:solidFill>
                  <a:schemeClr val="bg1">
                    <a:lumMod val="50000"/>
                  </a:schemeClr>
                </a:solidFill>
                <a:latin typeface="Calibri" pitchFamily="34" charset="0"/>
                <a:cs typeface="Calibri" pitchFamily="34" charset="0"/>
              </a:defRPr>
            </a:lvl1pPr>
          </a:lstStyle>
          <a:p>
            <a:r>
              <a:rPr lang="es-ES" dirty="0" smtClean="0">
                <a:solidFill>
                  <a:schemeClr val="accent4">
                    <a:lumMod val="75000"/>
                  </a:schemeClr>
                </a:solidFill>
              </a:rPr>
              <a:t>Comportamientos antisociales más frecuentes</a:t>
            </a:r>
          </a:p>
          <a:p>
            <a:r>
              <a:rPr lang="es-ES" sz="1600" i="1" dirty="0" smtClean="0">
                <a:solidFill>
                  <a:schemeClr val="bg1">
                    <a:lumMod val="65000"/>
                  </a:schemeClr>
                </a:solidFill>
              </a:rPr>
              <a:t>Estaciones</a:t>
            </a:r>
            <a:r>
              <a:rPr lang="es-ES" sz="1600" b="0" i="1" dirty="0" smtClean="0">
                <a:solidFill>
                  <a:prstClr val="white">
                    <a:lumMod val="65000"/>
                  </a:prstClr>
                </a:solidFill>
              </a:rPr>
              <a:t> </a:t>
            </a:r>
            <a:r>
              <a:rPr lang="es-ES" sz="1600" i="1" dirty="0">
                <a:solidFill>
                  <a:schemeClr val="bg1">
                    <a:lumMod val="65000"/>
                  </a:schemeClr>
                </a:solidFill>
              </a:rPr>
              <a:t>de</a:t>
            </a:r>
            <a:r>
              <a:rPr lang="es-ES" sz="1600" b="0" i="1" dirty="0">
                <a:solidFill>
                  <a:prstClr val="white">
                    <a:lumMod val="65000"/>
                  </a:prstClr>
                </a:solidFill>
              </a:rPr>
              <a:t> </a:t>
            </a:r>
            <a:r>
              <a:rPr lang="es-ES" sz="1600" i="1" dirty="0" smtClean="0">
                <a:solidFill>
                  <a:schemeClr val="bg1">
                    <a:lumMod val="65000"/>
                  </a:schemeClr>
                </a:solidFill>
              </a:rPr>
              <a:t>autobuses / intercambiadores</a:t>
            </a:r>
            <a:endParaRPr lang="es-ES" sz="1600" i="1" dirty="0">
              <a:solidFill>
                <a:schemeClr val="bg1">
                  <a:lumMod val="65000"/>
                </a:schemeClr>
              </a:solidFill>
            </a:endParaRPr>
          </a:p>
        </p:txBody>
      </p:sp>
      <p:sp>
        <p:nvSpPr>
          <p:cNvPr id="74" name="73 CuadroTexto"/>
          <p:cNvSpPr txBox="1"/>
          <p:nvPr/>
        </p:nvSpPr>
        <p:spPr>
          <a:xfrm>
            <a:off x="0" y="6396335"/>
            <a:ext cx="7545288" cy="461665"/>
          </a:xfrm>
          <a:prstGeom prst="rect">
            <a:avLst/>
          </a:prstGeom>
          <a:noFill/>
        </p:spPr>
        <p:txBody>
          <a:bodyPr wrap="square" rtlCol="0">
            <a:spAutoFit/>
          </a:bodyPr>
          <a:lstStyle>
            <a:defPPr>
              <a:defRPr lang="es-ES_tradnl"/>
            </a:defPPr>
            <a:lvl1pPr algn="l">
              <a:defRPr sz="1200">
                <a:solidFill>
                  <a:schemeClr val="bg1">
                    <a:lumMod val="50000"/>
                  </a:schemeClr>
                </a:solidFill>
                <a:latin typeface="Calibri" pitchFamily="34" charset="0"/>
                <a:cs typeface="Calibri" pitchFamily="34" charset="0"/>
              </a:defRPr>
            </a:lvl1pPr>
          </a:lstStyle>
          <a:p>
            <a:r>
              <a:rPr lang="es-ES" dirty="0" err="1" smtClean="0"/>
              <a:t>T5</a:t>
            </a:r>
            <a:r>
              <a:rPr lang="es-ES" dirty="0" smtClean="0"/>
              <a:t>.- </a:t>
            </a:r>
            <a:r>
              <a:rPr lang="es-ES" dirty="0"/>
              <a:t>En </a:t>
            </a:r>
            <a:r>
              <a:rPr lang="es-ES" dirty="0" smtClean="0"/>
              <a:t>su opinión, ?cuáles son los comportamiento antisociales y riesgos </a:t>
            </a:r>
            <a:br>
              <a:rPr lang="es-ES" dirty="0" smtClean="0"/>
            </a:br>
            <a:r>
              <a:rPr lang="es-ES" dirty="0" smtClean="0"/>
              <a:t>más habituales que percibe en cada uno de estos entornos?</a:t>
            </a:r>
            <a:endParaRPr lang="es-ES" dirty="0"/>
          </a:p>
        </p:txBody>
      </p:sp>
      <p:graphicFrame>
        <p:nvGraphicFramePr>
          <p:cNvPr id="2" name="1 Tabla"/>
          <p:cNvGraphicFramePr>
            <a:graphicFrameLocks noGrp="1"/>
          </p:cNvGraphicFramePr>
          <p:nvPr>
            <p:extLst>
              <p:ext uri="{D42A27DB-BD31-4B8C-83A1-F6EECF244321}">
                <p14:modId xmlns:p14="http://schemas.microsoft.com/office/powerpoint/2010/main" xmlns="" val="4200877115"/>
              </p:ext>
            </p:extLst>
          </p:nvPr>
        </p:nvGraphicFramePr>
        <p:xfrm>
          <a:off x="1386349" y="1933245"/>
          <a:ext cx="4554076" cy="3842972"/>
        </p:xfrm>
        <a:graphic>
          <a:graphicData uri="http://schemas.openxmlformats.org/drawingml/2006/table">
            <a:tbl>
              <a:tblPr>
                <a:tableStyleId>{5C22544A-7EE6-4342-B048-85BDC9FD1C3A}</a:tableStyleId>
              </a:tblPr>
              <a:tblGrid>
                <a:gridCol w="4554076"/>
              </a:tblGrid>
              <a:tr h="274498">
                <a:tc>
                  <a:txBody>
                    <a:bodyPr/>
                    <a:lstStyle/>
                    <a:p>
                      <a:pPr algn="r" fontAlgn="t"/>
                      <a:r>
                        <a:rPr lang="es-ES" sz="1400" b="0" i="0" u="none" strike="noStrike" dirty="0">
                          <a:solidFill>
                            <a:srgbClr val="000000"/>
                          </a:solidFill>
                          <a:effectLst/>
                          <a:latin typeface="Calibri" pitchFamily="34" charset="0"/>
                          <a:cs typeface="Calibri" pitchFamily="34" charset="0"/>
                        </a:rPr>
                        <a:t>Robos/ atracos/ tirones</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4498">
                <a:tc>
                  <a:txBody>
                    <a:bodyPr/>
                    <a:lstStyle/>
                    <a:p>
                      <a:pPr algn="r" fontAlgn="t"/>
                      <a:r>
                        <a:rPr lang="es-ES" sz="1400" b="0" i="0" u="none" strike="noStrike">
                          <a:solidFill>
                            <a:srgbClr val="000000"/>
                          </a:solidFill>
                          <a:effectLst/>
                          <a:latin typeface="Calibri" pitchFamily="34" charset="0"/>
                          <a:cs typeface="Calibri" pitchFamily="34" charset="0"/>
                        </a:rPr>
                        <a:t>Vandalismo/ gamberrismo en general</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4498">
                <a:tc>
                  <a:txBody>
                    <a:bodyPr/>
                    <a:lstStyle/>
                    <a:p>
                      <a:pPr algn="r" fontAlgn="t"/>
                      <a:r>
                        <a:rPr lang="es-ES" sz="1400" b="0" i="0" u="none" strike="noStrike" dirty="0">
                          <a:solidFill>
                            <a:srgbClr val="000000"/>
                          </a:solidFill>
                          <a:effectLst/>
                          <a:latin typeface="Calibri" pitchFamily="34" charset="0"/>
                          <a:cs typeface="Calibri" pitchFamily="34" charset="0"/>
                        </a:rPr>
                        <a:t>Violencia </a:t>
                      </a:r>
                      <a:r>
                        <a:rPr lang="es-ES" sz="1400" b="0" i="0" u="none" strike="noStrike" dirty="0" smtClean="0">
                          <a:solidFill>
                            <a:srgbClr val="000000"/>
                          </a:solidFill>
                          <a:effectLst/>
                          <a:latin typeface="Calibri" pitchFamily="34" charset="0"/>
                          <a:cs typeface="Calibri" pitchFamily="34" charset="0"/>
                        </a:rPr>
                        <a:t>verbal/ escándalos/ </a:t>
                      </a:r>
                      <a:r>
                        <a:rPr lang="es-ES" sz="1400" b="0" i="0" u="none" strike="noStrike" dirty="0">
                          <a:solidFill>
                            <a:srgbClr val="000000"/>
                          </a:solidFill>
                          <a:effectLst/>
                          <a:latin typeface="Calibri" pitchFamily="34" charset="0"/>
                          <a:cs typeface="Calibri" pitchFamily="34" charset="0"/>
                        </a:rPr>
                        <a:t>riñas</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4498">
                <a:tc>
                  <a:txBody>
                    <a:bodyPr/>
                    <a:lstStyle/>
                    <a:p>
                      <a:pPr algn="r" fontAlgn="t"/>
                      <a:r>
                        <a:rPr lang="es-ES" sz="1400" b="0" i="0" u="none" strike="noStrike" dirty="0">
                          <a:solidFill>
                            <a:srgbClr val="000000"/>
                          </a:solidFill>
                          <a:effectLst/>
                          <a:latin typeface="Calibri" pitchFamily="34" charset="0"/>
                          <a:cs typeface="Calibri" pitchFamily="34" charset="0"/>
                        </a:rPr>
                        <a:t>Presencia de personas sospechosas o que le intimiden </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4498">
                <a:tc>
                  <a:txBody>
                    <a:bodyPr/>
                    <a:lstStyle/>
                    <a:p>
                      <a:pPr algn="r" fontAlgn="t"/>
                      <a:r>
                        <a:rPr lang="es-ES" sz="1400" b="0" i="0" u="none" strike="noStrike">
                          <a:solidFill>
                            <a:srgbClr val="000000"/>
                          </a:solidFill>
                          <a:effectLst/>
                          <a:latin typeface="Calibri" pitchFamily="34" charset="0"/>
                          <a:cs typeface="Calibri" pitchFamily="34" charset="0"/>
                        </a:rPr>
                        <a:t>Consumo de alcohol/ drogas</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4498">
                <a:tc>
                  <a:txBody>
                    <a:bodyPr/>
                    <a:lstStyle/>
                    <a:p>
                      <a:pPr algn="r" fontAlgn="t"/>
                      <a:r>
                        <a:rPr lang="es-ES" sz="1400" b="0" i="0" u="none" strike="noStrike">
                          <a:solidFill>
                            <a:srgbClr val="000000"/>
                          </a:solidFill>
                          <a:effectLst/>
                          <a:latin typeface="Calibri" pitchFamily="34" charset="0"/>
                          <a:cs typeface="Calibri" pitchFamily="34" charset="0"/>
                        </a:rPr>
                        <a:t>Venta de alcohol/ drogas</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4498">
                <a:tc>
                  <a:txBody>
                    <a:bodyPr/>
                    <a:lstStyle/>
                    <a:p>
                      <a:pPr algn="r" fontAlgn="t"/>
                      <a:r>
                        <a:rPr lang="es-ES" sz="1400" b="0" i="0" u="none" strike="noStrike">
                          <a:solidFill>
                            <a:srgbClr val="000000"/>
                          </a:solidFill>
                          <a:effectLst/>
                          <a:latin typeface="Calibri" pitchFamily="34" charset="0"/>
                          <a:cs typeface="Calibri" pitchFamily="34" charset="0"/>
                        </a:rPr>
                        <a:t>Acoso</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4498">
                <a:tc>
                  <a:txBody>
                    <a:bodyPr/>
                    <a:lstStyle/>
                    <a:p>
                      <a:pPr algn="r" fontAlgn="t"/>
                      <a:r>
                        <a:rPr lang="es-ES" sz="1400" b="0" i="0" u="none" strike="noStrike">
                          <a:solidFill>
                            <a:srgbClr val="000000"/>
                          </a:solidFill>
                          <a:effectLst/>
                          <a:latin typeface="Calibri" pitchFamily="34" charset="0"/>
                          <a:cs typeface="Calibri" pitchFamily="34" charset="0"/>
                        </a:rPr>
                        <a:t>Violencia física </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4498">
                <a:tc>
                  <a:txBody>
                    <a:bodyPr/>
                    <a:lstStyle/>
                    <a:p>
                      <a:pPr algn="r" fontAlgn="t"/>
                      <a:r>
                        <a:rPr lang="es-ES" sz="1400" b="0" i="0" u="none" strike="noStrike" dirty="0">
                          <a:solidFill>
                            <a:srgbClr val="000000"/>
                          </a:solidFill>
                          <a:effectLst/>
                          <a:latin typeface="Calibri" pitchFamily="34" charset="0"/>
                          <a:cs typeface="Calibri" pitchFamily="34" charset="0"/>
                        </a:rPr>
                        <a:t>Robo de vehículo (zona de parking)</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4498">
                <a:tc>
                  <a:txBody>
                    <a:bodyPr/>
                    <a:lstStyle/>
                    <a:p>
                      <a:pPr algn="r" fontAlgn="t"/>
                      <a:r>
                        <a:rPr lang="es-ES" sz="1400" b="0" i="0" u="none" strike="noStrike">
                          <a:solidFill>
                            <a:srgbClr val="000000"/>
                          </a:solidFill>
                          <a:effectLst/>
                          <a:latin typeface="Calibri" pitchFamily="34" charset="0"/>
                          <a:cs typeface="Calibri" pitchFamily="34" charset="0"/>
                        </a:rPr>
                        <a:t>Sustracción de objeto de vehículo (zona de parking)</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4498">
                <a:tc>
                  <a:txBody>
                    <a:bodyPr/>
                    <a:lstStyle/>
                    <a:p>
                      <a:pPr algn="r" fontAlgn="t"/>
                      <a:r>
                        <a:rPr lang="es-ES" sz="1400" b="0" i="0" u="none" strike="noStrike" dirty="0">
                          <a:solidFill>
                            <a:srgbClr val="000000"/>
                          </a:solidFill>
                          <a:effectLst/>
                          <a:latin typeface="Calibri" pitchFamily="34" charset="0"/>
                          <a:cs typeface="Calibri" pitchFamily="34" charset="0"/>
                        </a:rPr>
                        <a:t>Ningún hecho concreto, pero tiene sensación de inseguridad</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4498">
                <a:tc>
                  <a:txBody>
                    <a:bodyPr/>
                    <a:lstStyle/>
                    <a:p>
                      <a:pPr algn="r" fontAlgn="t"/>
                      <a:r>
                        <a:rPr lang="es-ES" sz="1400" b="0" i="0" u="none" strike="noStrike">
                          <a:solidFill>
                            <a:srgbClr val="000000"/>
                          </a:solidFill>
                          <a:effectLst/>
                          <a:latin typeface="Calibri" pitchFamily="34" charset="0"/>
                          <a:cs typeface="Calibri" pitchFamily="34" charset="0"/>
                        </a:rPr>
                        <a:t>Otros</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4498">
                <a:tc>
                  <a:txBody>
                    <a:bodyPr/>
                    <a:lstStyle/>
                    <a:p>
                      <a:pPr algn="r" fontAlgn="t"/>
                      <a:r>
                        <a:rPr lang="es-ES" sz="1400" b="0" i="0" u="none" strike="noStrike">
                          <a:solidFill>
                            <a:srgbClr val="000000"/>
                          </a:solidFill>
                          <a:effectLst/>
                          <a:latin typeface="Calibri" pitchFamily="34" charset="0"/>
                          <a:cs typeface="Calibri" pitchFamily="34" charset="0"/>
                        </a:rPr>
                        <a:t>Ninguno/ me siento seguro</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4498">
                <a:tc>
                  <a:txBody>
                    <a:bodyPr/>
                    <a:lstStyle/>
                    <a:p>
                      <a:pPr algn="r" fontAlgn="t"/>
                      <a:r>
                        <a:rPr lang="es-ES" sz="1400" b="0" i="0" u="none" strike="noStrike" dirty="0">
                          <a:solidFill>
                            <a:srgbClr val="000000"/>
                          </a:solidFill>
                          <a:effectLst/>
                          <a:latin typeface="Calibri" pitchFamily="34" charset="0"/>
                          <a:cs typeface="Calibri" pitchFamily="34" charset="0"/>
                        </a:rPr>
                        <a:t>No sabe</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15" name="14 Gráfico"/>
          <p:cNvGraphicFramePr/>
          <p:nvPr>
            <p:extLst>
              <p:ext uri="{D42A27DB-BD31-4B8C-83A1-F6EECF244321}">
                <p14:modId xmlns:p14="http://schemas.microsoft.com/office/powerpoint/2010/main" xmlns="" val="2993311463"/>
              </p:ext>
            </p:extLst>
          </p:nvPr>
        </p:nvGraphicFramePr>
        <p:xfrm>
          <a:off x="5935239" y="1773383"/>
          <a:ext cx="2610140" cy="4312628"/>
        </p:xfrm>
        <a:graphic>
          <a:graphicData uri="http://schemas.openxmlformats.org/drawingml/2006/chart">
            <c:chart xmlns:c="http://schemas.openxmlformats.org/drawingml/2006/chart" xmlns:r="http://schemas.openxmlformats.org/officeDocument/2006/relationships" r:id="rId2"/>
          </a:graphicData>
        </a:graphic>
      </p:graphicFrame>
      <p:pic>
        <p:nvPicPr>
          <p:cNvPr id="14" name="13 Imagen"/>
          <p:cNvPicPr>
            <a:picLocks noChangeAspect="1"/>
          </p:cNvPicPr>
          <p:nvPr/>
        </p:nvPicPr>
        <p:blipFill>
          <a:blip r:embed="rId3" cstate="email">
            <a:extLst>
              <a:ext uri="{BEBA8EAE-BF5A-486C-A8C5-ECC9F3942E4B}">
                <a14:imgProps xmlns:a14="http://schemas.microsoft.com/office/drawing/2010/main" xmlns="">
                  <a14:imgLayer r:embed="rId4">
                    <a14:imgEffect>
                      <a14:brightnessContrast bright="32000" contrast="-28000"/>
                    </a14:imgEffect>
                  </a14:imgLayer>
                </a14:imgProps>
              </a:ext>
              <a:ext uri="{28A0092B-C50C-407E-A947-70E740481C1C}">
                <a14:useLocalDpi xmlns:a14="http://schemas.microsoft.com/office/drawing/2010/main" xmlns=""/>
              </a:ext>
            </a:extLst>
          </a:blip>
          <a:stretch>
            <a:fillRect/>
          </a:stretch>
        </p:blipFill>
        <p:spPr>
          <a:xfrm>
            <a:off x="1429443" y="5470353"/>
            <a:ext cx="562239" cy="520592"/>
          </a:xfrm>
          <a:prstGeom prst="rect">
            <a:avLst/>
          </a:prstGeom>
          <a:ln>
            <a:noFill/>
          </a:ln>
          <a:effectLst>
            <a:glow rad="12700">
              <a:schemeClr val="tx1">
                <a:alpha val="18000"/>
              </a:schemeClr>
            </a:glow>
            <a:outerShdw blurRad="63500" algn="tl" rotWithShape="0">
              <a:srgbClr val="000000">
                <a:alpha val="70000"/>
              </a:srgbClr>
            </a:outerShdw>
          </a:effectLst>
        </p:spPr>
      </p:pic>
    </p:spTree>
    <p:extLst>
      <p:ext uri="{BB962C8B-B14F-4D97-AF65-F5344CB8AC3E}">
        <p14:creationId xmlns:p14="http://schemas.microsoft.com/office/powerpoint/2010/main" xmlns="" val="88043874"/>
      </p:ext>
    </p:extLst>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36513" y="35999"/>
            <a:ext cx="8516887" cy="648000"/>
          </a:xfrm>
          <a:prstGeom prst="rect">
            <a:avLst/>
          </a:prstGeom>
          <a:solidFill>
            <a:schemeClr val="accent1">
              <a:lumMod val="75000"/>
            </a:schemeClr>
          </a:solidFill>
          <a:ln>
            <a:noFill/>
          </a:ln>
          <a:effectLst/>
          <a:extLst/>
        </p:spPr>
        <p:txBody>
          <a:bodyPr wrap="square" lIns="0" tIns="0" rIns="0" bIns="0" anchor="ctr">
            <a:spAutoFit/>
          </a:bodyPr>
          <a:lstStyle/>
          <a:p>
            <a:endParaRPr lang="es-ES"/>
          </a:p>
        </p:txBody>
      </p:sp>
      <p:sp>
        <p:nvSpPr>
          <p:cNvPr id="4" name="3 Marcador de número de diapositiva"/>
          <p:cNvSpPr>
            <a:spLocks noGrp="1"/>
          </p:cNvSpPr>
          <p:nvPr>
            <p:ph type="sldNum" sz="quarter" idx="10"/>
          </p:nvPr>
        </p:nvSpPr>
        <p:spPr/>
        <p:txBody>
          <a:bodyPr/>
          <a:lstStyle/>
          <a:p>
            <a:r>
              <a:rPr lang="en-US" smtClean="0"/>
              <a:t>-</a:t>
            </a:r>
            <a:fld id="{41B2AE44-E9C6-4EAB-BC73-5008DB342051}" type="slidenum">
              <a:rPr lang="en-US" smtClean="0"/>
              <a:pPr/>
              <a:t>4</a:t>
            </a:fld>
            <a:r>
              <a:rPr lang="en-US" smtClean="0"/>
              <a:t>-</a:t>
            </a:r>
            <a:endParaRPr lang="en-US"/>
          </a:p>
        </p:txBody>
      </p:sp>
      <p:sp>
        <p:nvSpPr>
          <p:cNvPr id="6" name="5 CuadroTexto"/>
          <p:cNvSpPr txBox="1"/>
          <p:nvPr/>
        </p:nvSpPr>
        <p:spPr>
          <a:xfrm>
            <a:off x="56456" y="170534"/>
            <a:ext cx="3257558" cy="400110"/>
          </a:xfrm>
          <a:prstGeom prst="rect">
            <a:avLst/>
          </a:prstGeom>
          <a:noFill/>
        </p:spPr>
        <p:txBody>
          <a:bodyPr wrap="none" rtlCol="0">
            <a:spAutoFit/>
          </a:bodyPr>
          <a:lstStyle/>
          <a:p>
            <a:pPr algn="l"/>
            <a:r>
              <a:rPr lang="es-ES" sz="2000" dirty="0" smtClean="0">
                <a:ln>
                  <a:solidFill>
                    <a:schemeClr val="bg1"/>
                  </a:solidFill>
                </a:ln>
                <a:solidFill>
                  <a:schemeClr val="bg1"/>
                </a:solidFill>
                <a:latin typeface="Calibri" pitchFamily="34" charset="0"/>
                <a:cs typeface="Calibri" pitchFamily="34" charset="0"/>
              </a:rPr>
              <a:t>ANTECEDENTES Y OBJETIVOS</a:t>
            </a:r>
            <a:endParaRPr lang="es-ES" sz="2000" dirty="0">
              <a:ln>
                <a:solidFill>
                  <a:schemeClr val="bg1"/>
                </a:solidFill>
              </a:ln>
              <a:solidFill>
                <a:schemeClr val="bg1"/>
              </a:solidFill>
              <a:latin typeface="Calibri" pitchFamily="34" charset="0"/>
              <a:cs typeface="Calibri" pitchFamily="34" charset="0"/>
            </a:endParaRPr>
          </a:p>
        </p:txBody>
      </p:sp>
      <p:sp>
        <p:nvSpPr>
          <p:cNvPr id="16" name="Rectangle 2"/>
          <p:cNvSpPr txBox="1">
            <a:spLocks noChangeArrowheads="1"/>
          </p:cNvSpPr>
          <p:nvPr/>
        </p:nvSpPr>
        <p:spPr bwMode="auto">
          <a:xfrm>
            <a:off x="661946" y="1124744"/>
            <a:ext cx="8640000" cy="4608954"/>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1200"/>
              </a:spcBef>
              <a:spcAft>
                <a:spcPts val="0"/>
              </a:spcAft>
              <a:buClr>
                <a:srgbClr val="9BBB59">
                  <a:lumMod val="75000"/>
                </a:srgbClr>
              </a:buClr>
              <a:buSzPct val="150000"/>
              <a:buFont typeface="Arial" pitchFamily="34" charset="0"/>
              <a:buNone/>
              <a:tabLst>
                <a:tab pos="7081838" algn="l"/>
              </a:tabLst>
              <a:defRPr/>
            </a:pPr>
            <a:r>
              <a:rPr kumimoji="0" lang="es-ES" sz="2000" b="1" i="0" u="none" strike="noStrike" kern="1200" cap="none" spc="0" normalizeH="0" baseline="0" noProof="0" dirty="0" smtClean="0">
                <a:ln>
                  <a:noFill/>
                </a:ln>
                <a:solidFill>
                  <a:schemeClr val="tx2"/>
                </a:solidFill>
                <a:effectLst/>
                <a:uLnTx/>
                <a:uFillTx/>
                <a:latin typeface="Calibri"/>
                <a:ea typeface="+mn-ea"/>
                <a:cs typeface="+mn-cs"/>
              </a:rPr>
              <a:t>OBJETIVOS</a:t>
            </a:r>
            <a:endParaRPr kumimoji="0" lang="es-ES" sz="1800" b="1" i="0" u="none" strike="noStrike" kern="1200" cap="none" spc="0" normalizeH="0" baseline="0" noProof="0" dirty="0" smtClean="0">
              <a:ln>
                <a:noFill/>
              </a:ln>
              <a:solidFill>
                <a:schemeClr val="tx2"/>
              </a:solidFill>
              <a:effectLst/>
              <a:uLnTx/>
              <a:uFillTx/>
              <a:latin typeface="Calibri"/>
              <a:ea typeface="+mn-ea"/>
              <a:cs typeface="+mn-cs"/>
            </a:endParaRPr>
          </a:p>
          <a:p>
            <a:pPr marL="0" marR="0" lvl="0" indent="0" algn="just" defTabSz="914400" rtl="0" eaLnBrk="1" fontAlgn="auto" latinLnBrk="0" hangingPunct="1">
              <a:lnSpc>
                <a:spcPct val="100000"/>
              </a:lnSpc>
              <a:spcBef>
                <a:spcPts val="1200"/>
              </a:spcBef>
              <a:spcAft>
                <a:spcPts val="0"/>
              </a:spcAft>
              <a:buClr>
                <a:srgbClr val="9BBB59">
                  <a:lumMod val="75000"/>
                </a:srgbClr>
              </a:buClr>
              <a:buSzPct val="150000"/>
              <a:buFont typeface="Arial" pitchFamily="34" charset="0"/>
              <a:buNone/>
              <a:tabLst>
                <a:tab pos="7081838" algn="l"/>
                <a:tab pos="7707313" algn="l"/>
              </a:tabLst>
              <a:defRPr/>
            </a:pPr>
            <a:r>
              <a:rPr kumimoji="0" lang="es-ES" sz="1800" b="0" i="0" u="none" strike="noStrike" kern="1200" cap="none" spc="0" normalizeH="0" baseline="0" noProof="0" dirty="0" smtClean="0">
                <a:ln>
                  <a:noFill/>
                </a:ln>
                <a:solidFill>
                  <a:prstClr val="black">
                    <a:lumMod val="85000"/>
                    <a:lumOff val="15000"/>
                  </a:prstClr>
                </a:solidFill>
                <a:effectLst/>
                <a:uLnTx/>
                <a:uFillTx/>
                <a:latin typeface="Calibri"/>
                <a:ea typeface="+mn-ea"/>
                <a:cs typeface="+mn-cs"/>
              </a:rPr>
              <a:t>El </a:t>
            </a:r>
            <a:r>
              <a:rPr kumimoji="0" lang="es-ES" sz="1800" b="1" i="0" u="sng" strike="noStrike" kern="1200" cap="none" spc="0" normalizeH="0" baseline="0" noProof="0" dirty="0" smtClean="0">
                <a:ln>
                  <a:noFill/>
                </a:ln>
                <a:solidFill>
                  <a:prstClr val="black">
                    <a:lumMod val="85000"/>
                    <a:lumOff val="15000"/>
                  </a:prstClr>
                </a:solidFill>
                <a:effectLst/>
                <a:uLnTx/>
                <a:uFillTx/>
                <a:latin typeface="Calibri"/>
                <a:ea typeface="+mn-ea"/>
                <a:cs typeface="+mn-cs"/>
              </a:rPr>
              <a:t>OBJETIVO PRINCIPAL </a:t>
            </a:r>
            <a:r>
              <a:rPr kumimoji="0" lang="es-ES" sz="1800" b="0" i="0" u="none" strike="noStrike" kern="1200" cap="none" spc="0" normalizeH="0" baseline="0" noProof="0" dirty="0" smtClean="0">
                <a:ln>
                  <a:noFill/>
                </a:ln>
                <a:solidFill>
                  <a:prstClr val="black">
                    <a:lumMod val="85000"/>
                    <a:lumOff val="15000"/>
                  </a:prstClr>
                </a:solidFill>
                <a:effectLst/>
                <a:uLnTx/>
                <a:uFillTx/>
                <a:latin typeface="Calibri"/>
                <a:ea typeface="+mn-ea"/>
                <a:cs typeface="+mn-cs"/>
              </a:rPr>
              <a:t>del presente estudio es:</a:t>
            </a:r>
            <a:endParaRPr kumimoji="0" lang="es-ES" sz="1800" b="1" i="0" u="none" strike="noStrike" kern="1200" cap="none" spc="0" normalizeH="0" baseline="0" noProof="0" dirty="0">
              <a:ln>
                <a:noFill/>
              </a:ln>
              <a:solidFill>
                <a:prstClr val="black">
                  <a:lumMod val="85000"/>
                  <a:lumOff val="15000"/>
                </a:prstClr>
              </a:solidFill>
              <a:effectLst/>
              <a:uLnTx/>
              <a:uFillTx/>
              <a:latin typeface="Calibri"/>
              <a:ea typeface="+mn-ea"/>
              <a:cs typeface="+mn-cs"/>
            </a:endParaRPr>
          </a:p>
          <a:p>
            <a:pPr marL="0" marR="0" lvl="0" indent="0" algn="ctr" defTabSz="914400" rtl="0" eaLnBrk="1" fontAlgn="auto" latinLnBrk="0" hangingPunct="1">
              <a:lnSpc>
                <a:spcPct val="100000"/>
              </a:lnSpc>
              <a:spcBef>
                <a:spcPts val="1200"/>
              </a:spcBef>
              <a:spcAft>
                <a:spcPts val="0"/>
              </a:spcAft>
              <a:buClr>
                <a:srgbClr val="9BBB59">
                  <a:lumMod val="75000"/>
                </a:srgbClr>
              </a:buClr>
              <a:buSzPct val="100000"/>
              <a:buFont typeface="Arial" pitchFamily="34" charset="0"/>
              <a:buNone/>
              <a:tabLst>
                <a:tab pos="7081838" algn="l"/>
                <a:tab pos="7707313" algn="l"/>
              </a:tabLst>
              <a:defRPr/>
            </a:pPr>
            <a:r>
              <a:rPr kumimoji="0" lang="es-ES" sz="1800" b="0" i="1" u="none" strike="noStrike" kern="1200" cap="none" spc="0" normalizeH="0" baseline="0" noProof="0" dirty="0" smtClean="0">
                <a:ln>
                  <a:noFill/>
                </a:ln>
                <a:solidFill>
                  <a:prstClr val="black">
                    <a:lumMod val="85000"/>
                    <a:lumOff val="15000"/>
                  </a:prstClr>
                </a:solidFill>
                <a:effectLst/>
                <a:uLnTx/>
                <a:uFillTx/>
                <a:latin typeface="Calibri"/>
                <a:ea typeface="+mn-ea"/>
                <a:cs typeface="+mn-cs"/>
              </a:rPr>
              <a:t>Evaluar la percepción inseguridad de la población española en diferentes entornos de uso cotidiano y de ocio.</a:t>
            </a:r>
          </a:p>
          <a:p>
            <a:pPr marL="0" marR="0" lvl="0" indent="0" algn="just" defTabSz="914400" rtl="0" eaLnBrk="1" fontAlgn="auto" latinLnBrk="0" hangingPunct="1">
              <a:lnSpc>
                <a:spcPct val="100000"/>
              </a:lnSpc>
              <a:spcBef>
                <a:spcPts val="1200"/>
              </a:spcBef>
              <a:spcAft>
                <a:spcPts val="0"/>
              </a:spcAft>
              <a:buClr>
                <a:srgbClr val="9BBB59">
                  <a:lumMod val="75000"/>
                </a:srgbClr>
              </a:buClr>
              <a:buSzPct val="150000"/>
              <a:buFont typeface="Arial" pitchFamily="34" charset="0"/>
              <a:buNone/>
              <a:tabLst>
                <a:tab pos="7081838" algn="l"/>
                <a:tab pos="7707313" algn="l"/>
              </a:tabLst>
              <a:defRPr/>
            </a:pPr>
            <a:endParaRPr kumimoji="0" lang="es-ES" sz="1050" b="0" i="0" u="none" strike="noStrike" kern="1200" cap="none" spc="0" normalizeH="0" baseline="0" noProof="0" dirty="0" smtClean="0">
              <a:ln>
                <a:noFill/>
              </a:ln>
              <a:solidFill>
                <a:prstClr val="black">
                  <a:lumMod val="85000"/>
                  <a:lumOff val="15000"/>
                </a:prstClr>
              </a:solidFill>
              <a:effectLst/>
              <a:uLnTx/>
              <a:uFillTx/>
              <a:latin typeface="Calibri"/>
              <a:ea typeface="+mn-ea"/>
              <a:cs typeface="+mn-cs"/>
            </a:endParaRPr>
          </a:p>
          <a:p>
            <a:pPr marL="0" marR="0" lvl="0" indent="0" algn="just" defTabSz="914400" rtl="0" eaLnBrk="1" fontAlgn="auto" latinLnBrk="0" hangingPunct="1">
              <a:lnSpc>
                <a:spcPct val="100000"/>
              </a:lnSpc>
              <a:spcBef>
                <a:spcPts val="1200"/>
              </a:spcBef>
              <a:spcAft>
                <a:spcPts val="0"/>
              </a:spcAft>
              <a:buClr>
                <a:srgbClr val="9BBB59">
                  <a:lumMod val="75000"/>
                </a:srgbClr>
              </a:buClr>
              <a:buSzPct val="150000"/>
              <a:buFont typeface="Arial" pitchFamily="34" charset="0"/>
              <a:buNone/>
              <a:tabLst>
                <a:tab pos="7081838" algn="l"/>
                <a:tab pos="7707313" algn="l"/>
              </a:tabLst>
              <a:defRPr/>
            </a:pPr>
            <a:r>
              <a:rPr kumimoji="0" lang="es-ES" sz="1800" b="0" i="0" u="none" strike="noStrike" kern="1200" cap="none" spc="0" normalizeH="0" baseline="0" noProof="0" dirty="0" smtClean="0">
                <a:ln>
                  <a:noFill/>
                </a:ln>
                <a:solidFill>
                  <a:prstClr val="black">
                    <a:lumMod val="85000"/>
                    <a:lumOff val="15000"/>
                  </a:prstClr>
                </a:solidFill>
                <a:effectLst/>
                <a:uLnTx/>
                <a:uFillTx/>
                <a:latin typeface="Calibri"/>
                <a:ea typeface="+mn-ea"/>
                <a:cs typeface="+mn-cs"/>
              </a:rPr>
              <a:t>Para ello será necesario, será necesario medir y evaluar cada uno de los siguiente </a:t>
            </a:r>
            <a:r>
              <a:rPr kumimoji="0" lang="es-ES" sz="1800" b="1" i="0" u="sng" strike="noStrike" kern="1200" cap="none" spc="0" normalizeH="0" baseline="0" noProof="0" dirty="0" smtClean="0">
                <a:ln>
                  <a:noFill/>
                </a:ln>
                <a:solidFill>
                  <a:prstClr val="black">
                    <a:lumMod val="85000"/>
                    <a:lumOff val="15000"/>
                  </a:prstClr>
                </a:solidFill>
                <a:effectLst/>
                <a:uLnTx/>
                <a:uFillTx/>
                <a:latin typeface="Calibri"/>
                <a:ea typeface="+mn-ea"/>
                <a:cs typeface="+mn-cs"/>
              </a:rPr>
              <a:t>OBJETIVOS SECUNDARIOS</a:t>
            </a:r>
            <a:r>
              <a:rPr kumimoji="0" lang="es-ES" sz="1800" b="0" i="0" u="none" strike="noStrike" kern="1200" cap="none" spc="0" normalizeH="0" baseline="0" noProof="0" dirty="0" smtClean="0">
                <a:ln>
                  <a:noFill/>
                </a:ln>
                <a:solidFill>
                  <a:prstClr val="black">
                    <a:lumMod val="85000"/>
                    <a:lumOff val="15000"/>
                  </a:prstClr>
                </a:solidFill>
                <a:effectLst/>
                <a:uLnTx/>
                <a:uFillTx/>
                <a:latin typeface="Calibri"/>
                <a:ea typeface="+mn-ea"/>
                <a:cs typeface="+mn-cs"/>
              </a:rPr>
              <a:t>, esto es:</a:t>
            </a:r>
            <a:endParaRPr kumimoji="0" lang="es-ES" sz="1800" b="0" i="0" u="none" strike="noStrike" kern="1200" cap="none" spc="0" normalizeH="0" baseline="0" noProof="0" dirty="0">
              <a:ln>
                <a:noFill/>
              </a:ln>
              <a:solidFill>
                <a:prstClr val="black">
                  <a:lumMod val="85000"/>
                  <a:lumOff val="15000"/>
                </a:prstClr>
              </a:solidFill>
              <a:effectLst/>
              <a:uLnTx/>
              <a:uFillTx/>
              <a:latin typeface="Calibri"/>
              <a:ea typeface="+mn-ea"/>
              <a:cs typeface="+mn-cs"/>
            </a:endParaRPr>
          </a:p>
          <a:p>
            <a:pPr marL="533400" marR="0" lvl="0" indent="-266700" algn="just" defTabSz="914400" rtl="0" eaLnBrk="1" fontAlgn="auto" latinLnBrk="0" hangingPunct="1">
              <a:lnSpc>
                <a:spcPct val="100000"/>
              </a:lnSpc>
              <a:spcBef>
                <a:spcPts val="600"/>
              </a:spcBef>
              <a:spcAft>
                <a:spcPts val="0"/>
              </a:spcAft>
              <a:buClr>
                <a:schemeClr val="accent1"/>
              </a:buClr>
              <a:buSzPct val="100000"/>
              <a:buFont typeface="Wingdings" pitchFamily="2" charset="2"/>
              <a:buChar char="§"/>
              <a:tabLst>
                <a:tab pos="7081838" algn="l"/>
                <a:tab pos="7707313" algn="l"/>
              </a:tabLst>
              <a:defRPr/>
            </a:pPr>
            <a:r>
              <a:rPr kumimoji="0" lang="es-ES" sz="1800" b="0" i="0" u="none" strike="noStrike" kern="1200" cap="none" spc="0" normalizeH="0" baseline="0" noProof="0" dirty="0" smtClean="0">
                <a:ln>
                  <a:noFill/>
                </a:ln>
                <a:solidFill>
                  <a:prstClr val="black">
                    <a:lumMod val="85000"/>
                    <a:lumOff val="15000"/>
                  </a:prstClr>
                </a:solidFill>
                <a:effectLst/>
                <a:uLnTx/>
                <a:uFillTx/>
                <a:latin typeface="Calibri"/>
                <a:ea typeface="+mn-ea"/>
                <a:cs typeface="+mn-cs"/>
              </a:rPr>
              <a:t>Situación de la inseguridad en España, evolución y perspectiva.</a:t>
            </a:r>
          </a:p>
          <a:p>
            <a:pPr marL="533400" marR="0" lvl="0" indent="-266700" algn="just" defTabSz="914400" rtl="0" eaLnBrk="1" fontAlgn="auto" latinLnBrk="0" hangingPunct="1">
              <a:lnSpc>
                <a:spcPct val="100000"/>
              </a:lnSpc>
              <a:spcBef>
                <a:spcPts val="600"/>
              </a:spcBef>
              <a:spcAft>
                <a:spcPts val="0"/>
              </a:spcAft>
              <a:buClr>
                <a:schemeClr val="accent1"/>
              </a:buClr>
              <a:buSzPct val="100000"/>
              <a:buFont typeface="Wingdings" pitchFamily="2" charset="2"/>
              <a:buChar char="§"/>
              <a:tabLst>
                <a:tab pos="7081838" algn="l"/>
                <a:tab pos="7707313" algn="l"/>
              </a:tabLst>
              <a:defRPr/>
            </a:pPr>
            <a:r>
              <a:rPr kumimoji="0" lang="es-ES" sz="1800" b="0" i="0" u="none" strike="noStrike" kern="1200" cap="none" spc="0" normalizeH="0" baseline="0" noProof="0" dirty="0" smtClean="0">
                <a:ln>
                  <a:noFill/>
                </a:ln>
                <a:solidFill>
                  <a:prstClr val="black">
                    <a:lumMod val="85000"/>
                    <a:lumOff val="15000"/>
                  </a:prstClr>
                </a:solidFill>
                <a:effectLst/>
                <a:uLnTx/>
                <a:uFillTx/>
                <a:latin typeface="Calibri"/>
                <a:ea typeface="+mn-ea"/>
                <a:cs typeface="+mn-cs"/>
              </a:rPr>
              <a:t>Situación de la inseguridad en las instalaciones de transporte, lugares</a:t>
            </a:r>
            <a:r>
              <a:rPr kumimoji="0" lang="es-ES" sz="1800" b="0" i="0" u="none" strike="noStrike" kern="1200" cap="none" spc="0" normalizeH="0" noProof="0" dirty="0" smtClean="0">
                <a:ln>
                  <a:noFill/>
                </a:ln>
                <a:solidFill>
                  <a:prstClr val="black">
                    <a:lumMod val="85000"/>
                    <a:lumOff val="15000"/>
                  </a:prstClr>
                </a:solidFill>
                <a:effectLst/>
                <a:uLnTx/>
                <a:uFillTx/>
                <a:latin typeface="Calibri"/>
                <a:ea typeface="+mn-ea"/>
                <a:cs typeface="+mn-cs"/>
              </a:rPr>
              <a:t> de ocio y espacios de asistencia masiva</a:t>
            </a:r>
            <a:r>
              <a:rPr kumimoji="0" lang="es-ES" sz="1800" b="0" i="0" u="none" strike="noStrike" kern="1200" cap="none" spc="0" normalizeH="0" baseline="0" noProof="0" dirty="0" smtClean="0">
                <a:ln>
                  <a:noFill/>
                </a:ln>
                <a:solidFill>
                  <a:prstClr val="black">
                    <a:lumMod val="85000"/>
                    <a:lumOff val="15000"/>
                  </a:prstClr>
                </a:solidFill>
                <a:effectLst/>
                <a:uLnTx/>
                <a:uFillTx/>
                <a:latin typeface="Calibri"/>
                <a:ea typeface="+mn-ea"/>
                <a:cs typeface="+mn-cs"/>
              </a:rPr>
              <a:t> .</a:t>
            </a:r>
          </a:p>
          <a:p>
            <a:pPr marL="533400" marR="0" lvl="0" indent="-266700" algn="just" defTabSz="914400" rtl="0" eaLnBrk="1" fontAlgn="auto" latinLnBrk="0" hangingPunct="1">
              <a:lnSpc>
                <a:spcPct val="100000"/>
              </a:lnSpc>
              <a:spcBef>
                <a:spcPts val="600"/>
              </a:spcBef>
              <a:spcAft>
                <a:spcPts val="0"/>
              </a:spcAft>
              <a:buClr>
                <a:schemeClr val="accent1"/>
              </a:buClr>
              <a:buSzPct val="100000"/>
              <a:buFont typeface="Wingdings" pitchFamily="2" charset="2"/>
              <a:buChar char="§"/>
              <a:tabLst>
                <a:tab pos="7081838" algn="l"/>
                <a:tab pos="7707313" algn="l"/>
              </a:tabLst>
              <a:defRPr/>
            </a:pPr>
            <a:r>
              <a:rPr kumimoji="0" lang="es-ES" sz="1800" b="0" i="0" u="none" strike="noStrike" kern="1200" cap="none" spc="0" normalizeH="0" baseline="0" noProof="0" dirty="0" smtClean="0">
                <a:ln>
                  <a:noFill/>
                </a:ln>
                <a:solidFill>
                  <a:prstClr val="black">
                    <a:lumMod val="85000"/>
                    <a:lumOff val="15000"/>
                  </a:prstClr>
                </a:solidFill>
                <a:effectLst/>
                <a:uLnTx/>
                <a:uFillTx/>
                <a:latin typeface="Calibri"/>
                <a:ea typeface="+mn-ea"/>
                <a:cs typeface="+mn-cs"/>
              </a:rPr>
              <a:t>Valoración del comportamiento de los usuarios.</a:t>
            </a:r>
          </a:p>
          <a:p>
            <a:pPr marL="533400" marR="0" lvl="0" indent="-266700" algn="just" defTabSz="914400" rtl="0" eaLnBrk="1" fontAlgn="auto" latinLnBrk="0" hangingPunct="1">
              <a:lnSpc>
                <a:spcPct val="100000"/>
              </a:lnSpc>
              <a:spcBef>
                <a:spcPts val="600"/>
              </a:spcBef>
              <a:spcAft>
                <a:spcPts val="0"/>
              </a:spcAft>
              <a:buClr>
                <a:schemeClr val="accent1"/>
              </a:buClr>
              <a:buSzPct val="100000"/>
              <a:buFont typeface="Wingdings" pitchFamily="2" charset="2"/>
              <a:buChar char="§"/>
              <a:tabLst>
                <a:tab pos="7081838" algn="l"/>
                <a:tab pos="7707313" algn="l"/>
              </a:tabLst>
              <a:defRPr/>
            </a:pPr>
            <a:r>
              <a:rPr lang="es-ES" sz="1800" dirty="0" smtClean="0">
                <a:solidFill>
                  <a:prstClr val="black">
                    <a:lumMod val="85000"/>
                    <a:lumOff val="15000"/>
                  </a:prstClr>
                </a:solidFill>
                <a:latin typeface="Calibri"/>
              </a:rPr>
              <a:t>Tipologías de comportamientos antisociales más frecuentes.</a:t>
            </a:r>
          </a:p>
          <a:p>
            <a:pPr marL="533400" marR="0" lvl="0" indent="-266700" algn="just" defTabSz="914400" rtl="0" eaLnBrk="1" fontAlgn="auto" latinLnBrk="0" hangingPunct="1">
              <a:lnSpc>
                <a:spcPct val="100000"/>
              </a:lnSpc>
              <a:spcBef>
                <a:spcPts val="600"/>
              </a:spcBef>
              <a:spcAft>
                <a:spcPts val="0"/>
              </a:spcAft>
              <a:buClr>
                <a:schemeClr val="accent1"/>
              </a:buClr>
              <a:buSzPct val="100000"/>
              <a:buFont typeface="Wingdings" pitchFamily="2" charset="2"/>
              <a:buChar char="§"/>
              <a:tabLst>
                <a:tab pos="7081838" algn="l"/>
                <a:tab pos="7707313" algn="l"/>
              </a:tabLst>
              <a:defRPr/>
            </a:pPr>
            <a:r>
              <a:rPr kumimoji="0" lang="es-ES" sz="1800" b="0" i="0" u="none" strike="noStrike" kern="1200" cap="none" spc="0" normalizeH="0" baseline="0" noProof="0" dirty="0" smtClean="0">
                <a:ln>
                  <a:noFill/>
                </a:ln>
                <a:solidFill>
                  <a:prstClr val="black">
                    <a:lumMod val="85000"/>
                    <a:lumOff val="15000"/>
                  </a:prstClr>
                </a:solidFill>
                <a:effectLst/>
                <a:uLnTx/>
                <a:uFillTx/>
                <a:latin typeface="Calibri"/>
                <a:ea typeface="+mn-ea"/>
                <a:cs typeface="+mn-cs"/>
              </a:rPr>
              <a:t>Necesidad</a:t>
            </a:r>
            <a:r>
              <a:rPr kumimoji="0" lang="es-ES" sz="1800" b="0" i="0" u="none" strike="noStrike" kern="1200" cap="none" spc="0" normalizeH="0" noProof="0" dirty="0" smtClean="0">
                <a:ln>
                  <a:noFill/>
                </a:ln>
                <a:solidFill>
                  <a:prstClr val="black">
                    <a:lumMod val="85000"/>
                    <a:lumOff val="15000"/>
                  </a:prstClr>
                </a:solidFill>
                <a:effectLst/>
                <a:uLnTx/>
                <a:uFillTx/>
                <a:latin typeface="Calibri"/>
                <a:ea typeface="+mn-ea"/>
                <a:cs typeface="+mn-cs"/>
              </a:rPr>
              <a:t> de medidas de seguridad.</a:t>
            </a:r>
          </a:p>
        </p:txBody>
      </p:sp>
    </p:spTree>
    <p:extLst>
      <p:ext uri="{BB962C8B-B14F-4D97-AF65-F5344CB8AC3E}">
        <p14:creationId xmlns:p14="http://schemas.microsoft.com/office/powerpoint/2010/main" xmlns="" val="3394866742"/>
      </p:ext>
    </p:extLst>
  </p:cSld>
  <p:clrMapOvr>
    <a:masterClrMapping/>
  </p:clrMapOvr>
  <p:transition>
    <p:wipe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20 Rectángulo"/>
          <p:cNvSpPr/>
          <p:nvPr/>
        </p:nvSpPr>
        <p:spPr bwMode="auto">
          <a:xfrm>
            <a:off x="1253613" y="1731818"/>
            <a:ext cx="7121063" cy="4385181"/>
          </a:xfrm>
          <a:prstGeom prst="rect">
            <a:avLst/>
          </a:prstGeom>
          <a:solidFill>
            <a:schemeClr val="bg1"/>
          </a:solidFill>
          <a:ln w="9525" cap="flat" cmpd="sng" algn="ctr">
            <a:solidFill>
              <a:srgbClr val="808080"/>
            </a:solidFill>
            <a:prstDash val="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20" name="19 CuadroTexto"/>
          <p:cNvSpPr txBox="1"/>
          <p:nvPr/>
        </p:nvSpPr>
        <p:spPr>
          <a:xfrm rot="16200000">
            <a:off x="7276889" y="4780788"/>
            <a:ext cx="2472576" cy="276999"/>
          </a:xfrm>
          <a:prstGeom prst="rect">
            <a:avLst/>
          </a:prstGeom>
          <a:noFill/>
        </p:spPr>
        <p:txBody>
          <a:bodyPr wrap="square" lIns="36000" rIns="36000" rtlCol="0" anchor="ctr">
            <a:spAutoFit/>
          </a:bodyPr>
          <a:lstStyle>
            <a:defPPr>
              <a:defRPr lang="es-ES_tradnl"/>
            </a:defPPr>
            <a:lvl1pPr algn="l">
              <a:defRPr sz="1100">
                <a:latin typeface="Calibri" pitchFamily="34" charset="0"/>
                <a:cs typeface="Calibri" pitchFamily="34" charset="0"/>
              </a:defRPr>
            </a:lvl1pPr>
          </a:lstStyle>
          <a:p>
            <a:r>
              <a:rPr lang="es-ES" sz="1200" dirty="0" smtClean="0"/>
              <a:t>BASE Total muestra: 2.081 </a:t>
            </a:r>
            <a:r>
              <a:rPr lang="es-ES" sz="1200" dirty="0"/>
              <a:t>CASOS</a:t>
            </a:r>
          </a:p>
        </p:txBody>
      </p:sp>
      <p:sp>
        <p:nvSpPr>
          <p:cNvPr id="7" name="Rectangle 3"/>
          <p:cNvSpPr>
            <a:spLocks noChangeArrowheads="1"/>
          </p:cNvSpPr>
          <p:nvPr/>
        </p:nvSpPr>
        <p:spPr bwMode="auto">
          <a:xfrm>
            <a:off x="36513" y="35999"/>
            <a:ext cx="8516887" cy="648000"/>
          </a:xfrm>
          <a:prstGeom prst="rect">
            <a:avLst/>
          </a:prstGeom>
          <a:solidFill>
            <a:schemeClr val="accent4"/>
          </a:solidFill>
          <a:ln>
            <a:noFill/>
          </a:ln>
          <a:effectLst/>
          <a:extLst/>
        </p:spPr>
        <p:txBody>
          <a:bodyPr wrap="square" lIns="0" tIns="0" rIns="0" bIns="0" anchor="ctr">
            <a:spAutoFit/>
          </a:bodyPr>
          <a:lstStyle/>
          <a:p>
            <a:endParaRPr lang="es-ES"/>
          </a:p>
        </p:txBody>
      </p:sp>
      <p:sp>
        <p:nvSpPr>
          <p:cNvPr id="4" name="3 Marcador de número de diapositiva"/>
          <p:cNvSpPr>
            <a:spLocks noGrp="1"/>
          </p:cNvSpPr>
          <p:nvPr>
            <p:ph type="sldNum" sz="quarter" idx="10"/>
          </p:nvPr>
        </p:nvSpPr>
        <p:spPr/>
        <p:txBody>
          <a:bodyPr/>
          <a:lstStyle/>
          <a:p>
            <a:r>
              <a:rPr lang="en-US" smtClean="0"/>
              <a:t>-</a:t>
            </a:r>
            <a:fld id="{41B2AE44-E9C6-4EAB-BC73-5008DB342051}" type="slidenum">
              <a:rPr lang="en-US" smtClean="0"/>
              <a:pPr/>
              <a:t>40</a:t>
            </a:fld>
            <a:r>
              <a:rPr lang="en-US" smtClean="0"/>
              <a:t>-</a:t>
            </a:r>
            <a:endParaRPr lang="en-US"/>
          </a:p>
        </p:txBody>
      </p:sp>
      <p:sp>
        <p:nvSpPr>
          <p:cNvPr id="6" name="5 CuadroTexto"/>
          <p:cNvSpPr txBox="1"/>
          <p:nvPr/>
        </p:nvSpPr>
        <p:spPr>
          <a:xfrm>
            <a:off x="56456" y="170534"/>
            <a:ext cx="7776864" cy="400110"/>
          </a:xfrm>
          <a:prstGeom prst="rect">
            <a:avLst/>
          </a:prstGeom>
          <a:noFill/>
        </p:spPr>
        <p:txBody>
          <a:bodyPr wrap="square" rtlCol="0">
            <a:spAutoFit/>
          </a:bodyPr>
          <a:lstStyle/>
          <a:p>
            <a:pPr algn="l"/>
            <a:r>
              <a:rPr lang="es-ES" sz="2000" dirty="0">
                <a:ln>
                  <a:solidFill>
                    <a:schemeClr val="bg1"/>
                  </a:solidFill>
                </a:ln>
                <a:solidFill>
                  <a:schemeClr val="bg1"/>
                </a:solidFill>
                <a:latin typeface="Calibri" pitchFamily="34" charset="0"/>
                <a:cs typeface="Calibri" pitchFamily="34" charset="0"/>
              </a:rPr>
              <a:t>SEGURIDAD </a:t>
            </a:r>
            <a:r>
              <a:rPr lang="es-ES" sz="2000" dirty="0" smtClean="0">
                <a:ln>
                  <a:solidFill>
                    <a:schemeClr val="bg1"/>
                  </a:solidFill>
                </a:ln>
                <a:solidFill>
                  <a:schemeClr val="bg1"/>
                </a:solidFill>
                <a:latin typeface="Calibri" pitchFamily="34" charset="0"/>
                <a:cs typeface="Calibri" pitchFamily="34" charset="0"/>
              </a:rPr>
              <a:t>CIUDADANA </a:t>
            </a:r>
            <a:r>
              <a:rPr lang="es-ES" sz="2000" dirty="0">
                <a:ln>
                  <a:solidFill>
                    <a:schemeClr val="bg1"/>
                  </a:solidFill>
                </a:ln>
                <a:solidFill>
                  <a:schemeClr val="bg1"/>
                </a:solidFill>
                <a:latin typeface="Calibri" pitchFamily="34" charset="0"/>
                <a:cs typeface="Calibri" pitchFamily="34" charset="0"/>
              </a:rPr>
              <a:t>EN LAS </a:t>
            </a:r>
            <a:r>
              <a:rPr lang="es-ES" sz="2000" dirty="0" smtClean="0">
                <a:ln>
                  <a:solidFill>
                    <a:schemeClr val="bg1"/>
                  </a:solidFill>
                </a:ln>
                <a:solidFill>
                  <a:schemeClr val="bg1"/>
                </a:solidFill>
                <a:latin typeface="Calibri" pitchFamily="34" charset="0"/>
                <a:cs typeface="Calibri" pitchFamily="34" charset="0"/>
              </a:rPr>
              <a:t>INFRAESTRUCTURAS </a:t>
            </a:r>
            <a:r>
              <a:rPr lang="es-ES" sz="2000" dirty="0">
                <a:ln>
                  <a:solidFill>
                    <a:schemeClr val="bg1"/>
                  </a:solidFill>
                </a:ln>
                <a:solidFill>
                  <a:schemeClr val="bg1"/>
                </a:solidFill>
                <a:latin typeface="Calibri" pitchFamily="34" charset="0"/>
                <a:cs typeface="Calibri" pitchFamily="34" charset="0"/>
              </a:rPr>
              <a:t>DE TRANSPORTE</a:t>
            </a:r>
          </a:p>
        </p:txBody>
      </p:sp>
      <p:sp>
        <p:nvSpPr>
          <p:cNvPr id="8" name="7 CuadroTexto"/>
          <p:cNvSpPr txBox="1"/>
          <p:nvPr/>
        </p:nvSpPr>
        <p:spPr>
          <a:xfrm>
            <a:off x="56456" y="836712"/>
            <a:ext cx="8640960" cy="646331"/>
          </a:xfrm>
          <a:prstGeom prst="rect">
            <a:avLst/>
          </a:prstGeom>
          <a:noFill/>
          <a:ln>
            <a:noFill/>
          </a:ln>
        </p:spPr>
        <p:txBody>
          <a:bodyPr wrap="square" rtlCol="0">
            <a:spAutoFit/>
          </a:bodyPr>
          <a:lstStyle>
            <a:defPPr>
              <a:defRPr lang="es-ES_tradnl"/>
            </a:defPPr>
            <a:lvl1pPr algn="l">
              <a:spcBef>
                <a:spcPts val="0"/>
              </a:spcBef>
              <a:defRPr sz="2000" b="1">
                <a:solidFill>
                  <a:schemeClr val="bg1">
                    <a:lumMod val="50000"/>
                  </a:schemeClr>
                </a:solidFill>
                <a:latin typeface="Calibri" pitchFamily="34" charset="0"/>
                <a:cs typeface="Calibri" pitchFamily="34" charset="0"/>
              </a:defRPr>
            </a:lvl1pPr>
          </a:lstStyle>
          <a:p>
            <a:r>
              <a:rPr lang="es-ES" dirty="0" smtClean="0">
                <a:solidFill>
                  <a:schemeClr val="accent4">
                    <a:lumMod val="75000"/>
                  </a:schemeClr>
                </a:solidFill>
              </a:rPr>
              <a:t>Comportamientos antisociales más frecuentes</a:t>
            </a:r>
          </a:p>
          <a:p>
            <a:r>
              <a:rPr lang="es-ES" sz="1600" i="1" dirty="0" smtClean="0">
                <a:solidFill>
                  <a:schemeClr val="bg1">
                    <a:lumMod val="65000"/>
                  </a:schemeClr>
                </a:solidFill>
              </a:rPr>
              <a:t>Estaciones</a:t>
            </a:r>
            <a:r>
              <a:rPr lang="es-ES" sz="1600" b="0" i="1" dirty="0" smtClean="0">
                <a:solidFill>
                  <a:prstClr val="white">
                    <a:lumMod val="65000"/>
                  </a:prstClr>
                </a:solidFill>
              </a:rPr>
              <a:t> </a:t>
            </a:r>
            <a:r>
              <a:rPr lang="es-ES" sz="1600" i="1" dirty="0">
                <a:solidFill>
                  <a:schemeClr val="bg1">
                    <a:lumMod val="65000"/>
                  </a:schemeClr>
                </a:solidFill>
              </a:rPr>
              <a:t>de</a:t>
            </a:r>
            <a:r>
              <a:rPr lang="es-ES" sz="1600" b="0" i="1" dirty="0">
                <a:solidFill>
                  <a:prstClr val="white">
                    <a:lumMod val="65000"/>
                  </a:prstClr>
                </a:solidFill>
              </a:rPr>
              <a:t> </a:t>
            </a:r>
            <a:r>
              <a:rPr lang="es-ES" sz="1600" i="1" dirty="0" smtClean="0">
                <a:solidFill>
                  <a:schemeClr val="bg1">
                    <a:lumMod val="65000"/>
                  </a:schemeClr>
                </a:solidFill>
              </a:rPr>
              <a:t>tren / </a:t>
            </a:r>
            <a:r>
              <a:rPr lang="es-ES" sz="1600" i="1" dirty="0">
                <a:solidFill>
                  <a:schemeClr val="bg1">
                    <a:lumMod val="65000"/>
                  </a:schemeClr>
                </a:solidFill>
              </a:rPr>
              <a:t>c</a:t>
            </a:r>
            <a:r>
              <a:rPr lang="es-ES" sz="1600" i="1" dirty="0" smtClean="0">
                <a:solidFill>
                  <a:schemeClr val="bg1">
                    <a:lumMod val="65000"/>
                  </a:schemeClr>
                </a:solidFill>
              </a:rPr>
              <a:t>orto recorrido</a:t>
            </a:r>
            <a:endParaRPr lang="es-ES" sz="1600" i="1" dirty="0">
              <a:solidFill>
                <a:schemeClr val="bg1">
                  <a:lumMod val="65000"/>
                </a:schemeClr>
              </a:solidFill>
            </a:endParaRPr>
          </a:p>
        </p:txBody>
      </p:sp>
      <p:sp>
        <p:nvSpPr>
          <p:cNvPr id="74" name="73 CuadroTexto"/>
          <p:cNvSpPr txBox="1"/>
          <p:nvPr/>
        </p:nvSpPr>
        <p:spPr>
          <a:xfrm>
            <a:off x="0" y="6396335"/>
            <a:ext cx="7545288" cy="461665"/>
          </a:xfrm>
          <a:prstGeom prst="rect">
            <a:avLst/>
          </a:prstGeom>
          <a:noFill/>
        </p:spPr>
        <p:txBody>
          <a:bodyPr wrap="square" rtlCol="0">
            <a:spAutoFit/>
          </a:bodyPr>
          <a:lstStyle>
            <a:defPPr>
              <a:defRPr lang="es-ES_tradnl"/>
            </a:defPPr>
            <a:lvl1pPr algn="l">
              <a:defRPr sz="1200">
                <a:solidFill>
                  <a:schemeClr val="bg1">
                    <a:lumMod val="50000"/>
                  </a:schemeClr>
                </a:solidFill>
                <a:latin typeface="Calibri" pitchFamily="34" charset="0"/>
                <a:cs typeface="Calibri" pitchFamily="34" charset="0"/>
              </a:defRPr>
            </a:lvl1pPr>
          </a:lstStyle>
          <a:p>
            <a:r>
              <a:rPr lang="es-ES" dirty="0" err="1" smtClean="0"/>
              <a:t>T5</a:t>
            </a:r>
            <a:r>
              <a:rPr lang="es-ES" dirty="0" smtClean="0"/>
              <a:t>.- </a:t>
            </a:r>
            <a:r>
              <a:rPr lang="es-ES" dirty="0"/>
              <a:t>En </a:t>
            </a:r>
            <a:r>
              <a:rPr lang="es-ES" dirty="0" smtClean="0"/>
              <a:t>su opinión, ?cuáles son los comportamiento antisociales y riesgos </a:t>
            </a:r>
            <a:br>
              <a:rPr lang="es-ES" dirty="0" smtClean="0"/>
            </a:br>
            <a:r>
              <a:rPr lang="es-ES" dirty="0" smtClean="0"/>
              <a:t>más habituales que percibe en cada uno de estos entornos?</a:t>
            </a:r>
            <a:endParaRPr lang="es-ES" dirty="0"/>
          </a:p>
        </p:txBody>
      </p:sp>
      <p:graphicFrame>
        <p:nvGraphicFramePr>
          <p:cNvPr id="2" name="1 Tabla"/>
          <p:cNvGraphicFramePr>
            <a:graphicFrameLocks noGrp="1"/>
          </p:cNvGraphicFramePr>
          <p:nvPr>
            <p:extLst>
              <p:ext uri="{D42A27DB-BD31-4B8C-83A1-F6EECF244321}">
                <p14:modId xmlns:p14="http://schemas.microsoft.com/office/powerpoint/2010/main" xmlns="" val="3048531257"/>
              </p:ext>
            </p:extLst>
          </p:nvPr>
        </p:nvGraphicFramePr>
        <p:xfrm>
          <a:off x="1371601" y="1948231"/>
          <a:ext cx="4568824" cy="3828454"/>
        </p:xfrm>
        <a:graphic>
          <a:graphicData uri="http://schemas.openxmlformats.org/drawingml/2006/table">
            <a:tbl>
              <a:tblPr>
                <a:tableStyleId>{5C22544A-7EE6-4342-B048-85BDC9FD1C3A}</a:tableStyleId>
              </a:tblPr>
              <a:tblGrid>
                <a:gridCol w="4568824"/>
              </a:tblGrid>
              <a:tr h="273461">
                <a:tc>
                  <a:txBody>
                    <a:bodyPr/>
                    <a:lstStyle/>
                    <a:p>
                      <a:pPr algn="r" fontAlgn="t"/>
                      <a:r>
                        <a:rPr lang="es-ES" sz="1400" b="0" i="0" u="none" strike="noStrike" dirty="0">
                          <a:solidFill>
                            <a:srgbClr val="000000"/>
                          </a:solidFill>
                          <a:effectLst/>
                          <a:latin typeface="Calibri" pitchFamily="34" charset="0"/>
                          <a:cs typeface="Calibri" pitchFamily="34" charset="0"/>
                        </a:rPr>
                        <a:t>Vandalismo/ gamberrismo en general</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3461">
                <a:tc>
                  <a:txBody>
                    <a:bodyPr/>
                    <a:lstStyle/>
                    <a:p>
                      <a:pPr algn="r" fontAlgn="t"/>
                      <a:r>
                        <a:rPr lang="es-ES" sz="1400" b="0" i="0" u="none" strike="noStrike">
                          <a:solidFill>
                            <a:srgbClr val="000000"/>
                          </a:solidFill>
                          <a:effectLst/>
                          <a:latin typeface="Calibri" pitchFamily="34" charset="0"/>
                          <a:cs typeface="Calibri" pitchFamily="34" charset="0"/>
                        </a:rPr>
                        <a:t>Robos/ atracos/ tirones</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3461">
                <a:tc>
                  <a:txBody>
                    <a:bodyPr/>
                    <a:lstStyle/>
                    <a:p>
                      <a:pPr algn="r" fontAlgn="t"/>
                      <a:r>
                        <a:rPr lang="es-ES" sz="1400" b="0" i="0" u="none" strike="noStrike">
                          <a:solidFill>
                            <a:srgbClr val="000000"/>
                          </a:solidFill>
                          <a:effectLst/>
                          <a:latin typeface="Calibri" pitchFamily="34" charset="0"/>
                          <a:cs typeface="Calibri" pitchFamily="34" charset="0"/>
                        </a:rPr>
                        <a:t>Presencia de personas sospechosas o que le intimiden </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3461">
                <a:tc>
                  <a:txBody>
                    <a:bodyPr/>
                    <a:lstStyle/>
                    <a:p>
                      <a:pPr algn="r" fontAlgn="t"/>
                      <a:r>
                        <a:rPr lang="es-ES" sz="1400" b="0" i="0" u="none" strike="noStrike" dirty="0">
                          <a:solidFill>
                            <a:srgbClr val="000000"/>
                          </a:solidFill>
                          <a:effectLst/>
                          <a:latin typeface="Calibri" pitchFamily="34" charset="0"/>
                          <a:cs typeface="Calibri" pitchFamily="34" charset="0"/>
                        </a:rPr>
                        <a:t>Violencia </a:t>
                      </a:r>
                      <a:r>
                        <a:rPr lang="es-ES" sz="1400" b="0" i="0" u="none" strike="noStrike" dirty="0" smtClean="0">
                          <a:solidFill>
                            <a:srgbClr val="000000"/>
                          </a:solidFill>
                          <a:effectLst/>
                          <a:latin typeface="Calibri" pitchFamily="34" charset="0"/>
                          <a:cs typeface="Calibri" pitchFamily="34" charset="0"/>
                        </a:rPr>
                        <a:t>verbal/ escándalos/ </a:t>
                      </a:r>
                      <a:r>
                        <a:rPr lang="es-ES" sz="1400" b="0" i="0" u="none" strike="noStrike" dirty="0">
                          <a:solidFill>
                            <a:srgbClr val="000000"/>
                          </a:solidFill>
                          <a:effectLst/>
                          <a:latin typeface="Calibri" pitchFamily="34" charset="0"/>
                          <a:cs typeface="Calibri" pitchFamily="34" charset="0"/>
                        </a:rPr>
                        <a:t>riñas</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3461">
                <a:tc>
                  <a:txBody>
                    <a:bodyPr/>
                    <a:lstStyle/>
                    <a:p>
                      <a:pPr algn="r" fontAlgn="t"/>
                      <a:r>
                        <a:rPr lang="es-ES" sz="1400" b="0" i="0" u="none" strike="noStrike">
                          <a:solidFill>
                            <a:srgbClr val="000000"/>
                          </a:solidFill>
                          <a:effectLst/>
                          <a:latin typeface="Calibri" pitchFamily="34" charset="0"/>
                          <a:cs typeface="Calibri" pitchFamily="34" charset="0"/>
                        </a:rPr>
                        <a:t>Consumo de alcohol/ drogas</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3461">
                <a:tc>
                  <a:txBody>
                    <a:bodyPr/>
                    <a:lstStyle/>
                    <a:p>
                      <a:pPr algn="r" fontAlgn="t"/>
                      <a:r>
                        <a:rPr lang="es-ES" sz="1400" b="0" i="0" u="none" strike="noStrike">
                          <a:solidFill>
                            <a:srgbClr val="000000"/>
                          </a:solidFill>
                          <a:effectLst/>
                          <a:latin typeface="Calibri" pitchFamily="34" charset="0"/>
                          <a:cs typeface="Calibri" pitchFamily="34" charset="0"/>
                        </a:rPr>
                        <a:t>Sustracción de objeto de vehículo (zona de parking)</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3461">
                <a:tc>
                  <a:txBody>
                    <a:bodyPr/>
                    <a:lstStyle/>
                    <a:p>
                      <a:pPr algn="r" fontAlgn="t"/>
                      <a:r>
                        <a:rPr lang="es-ES" sz="1400" b="0" i="0" u="none" strike="noStrike">
                          <a:solidFill>
                            <a:srgbClr val="000000"/>
                          </a:solidFill>
                          <a:effectLst/>
                          <a:latin typeface="Calibri" pitchFamily="34" charset="0"/>
                          <a:cs typeface="Calibri" pitchFamily="34" charset="0"/>
                        </a:rPr>
                        <a:t>Robo de vehículo (zona de parking)</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3461">
                <a:tc>
                  <a:txBody>
                    <a:bodyPr/>
                    <a:lstStyle/>
                    <a:p>
                      <a:pPr algn="r" fontAlgn="t"/>
                      <a:r>
                        <a:rPr lang="es-ES" sz="1400" b="0" i="0" u="none" strike="noStrike">
                          <a:solidFill>
                            <a:srgbClr val="000000"/>
                          </a:solidFill>
                          <a:effectLst/>
                          <a:latin typeface="Calibri" pitchFamily="34" charset="0"/>
                          <a:cs typeface="Calibri" pitchFamily="34" charset="0"/>
                        </a:rPr>
                        <a:t>Acoso</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3461">
                <a:tc>
                  <a:txBody>
                    <a:bodyPr/>
                    <a:lstStyle/>
                    <a:p>
                      <a:pPr algn="r" fontAlgn="t"/>
                      <a:r>
                        <a:rPr lang="es-ES" sz="1400" b="0" i="0" u="none" strike="noStrike">
                          <a:solidFill>
                            <a:srgbClr val="000000"/>
                          </a:solidFill>
                          <a:effectLst/>
                          <a:latin typeface="Calibri" pitchFamily="34" charset="0"/>
                          <a:cs typeface="Calibri" pitchFamily="34" charset="0"/>
                        </a:rPr>
                        <a:t>Violencia física </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3461">
                <a:tc>
                  <a:txBody>
                    <a:bodyPr/>
                    <a:lstStyle/>
                    <a:p>
                      <a:pPr algn="r" fontAlgn="t"/>
                      <a:r>
                        <a:rPr lang="es-ES" sz="1400" b="0" i="0" u="none" strike="noStrike">
                          <a:solidFill>
                            <a:srgbClr val="000000"/>
                          </a:solidFill>
                          <a:effectLst/>
                          <a:latin typeface="Calibri" pitchFamily="34" charset="0"/>
                          <a:cs typeface="Calibri" pitchFamily="34" charset="0"/>
                        </a:rPr>
                        <a:t>Venta de alcohol/ drogas</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3461">
                <a:tc>
                  <a:txBody>
                    <a:bodyPr/>
                    <a:lstStyle/>
                    <a:p>
                      <a:pPr algn="r" fontAlgn="t"/>
                      <a:r>
                        <a:rPr lang="es-ES" sz="1400" b="0" i="0" u="none" strike="noStrike" dirty="0">
                          <a:solidFill>
                            <a:srgbClr val="000000"/>
                          </a:solidFill>
                          <a:effectLst/>
                          <a:latin typeface="Calibri" pitchFamily="34" charset="0"/>
                          <a:cs typeface="Calibri" pitchFamily="34" charset="0"/>
                        </a:rPr>
                        <a:t>Ningún hecho concreto, pero tiene sensación de inseguridad</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3461">
                <a:tc>
                  <a:txBody>
                    <a:bodyPr/>
                    <a:lstStyle/>
                    <a:p>
                      <a:pPr algn="r" fontAlgn="t"/>
                      <a:r>
                        <a:rPr lang="es-ES" sz="1400" b="0" i="0" u="none" strike="noStrike">
                          <a:solidFill>
                            <a:srgbClr val="000000"/>
                          </a:solidFill>
                          <a:effectLst/>
                          <a:latin typeface="Calibri" pitchFamily="34" charset="0"/>
                          <a:cs typeface="Calibri" pitchFamily="34" charset="0"/>
                        </a:rPr>
                        <a:t>Otros</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3461">
                <a:tc>
                  <a:txBody>
                    <a:bodyPr/>
                    <a:lstStyle/>
                    <a:p>
                      <a:pPr algn="r" fontAlgn="t"/>
                      <a:r>
                        <a:rPr lang="es-ES" sz="1400" b="0" i="0" u="none" strike="noStrike" dirty="0">
                          <a:solidFill>
                            <a:srgbClr val="000000"/>
                          </a:solidFill>
                          <a:effectLst/>
                          <a:latin typeface="Calibri" pitchFamily="34" charset="0"/>
                          <a:cs typeface="Calibri" pitchFamily="34" charset="0"/>
                        </a:rPr>
                        <a:t>Ninguno/ me siento seguro</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3461">
                <a:tc>
                  <a:txBody>
                    <a:bodyPr/>
                    <a:lstStyle/>
                    <a:p>
                      <a:pPr algn="r" fontAlgn="t"/>
                      <a:r>
                        <a:rPr lang="es-ES" sz="1400" b="0" i="0" u="none" strike="noStrike" dirty="0">
                          <a:solidFill>
                            <a:srgbClr val="000000"/>
                          </a:solidFill>
                          <a:effectLst/>
                          <a:latin typeface="Calibri" pitchFamily="34" charset="0"/>
                          <a:cs typeface="Calibri" pitchFamily="34" charset="0"/>
                        </a:rPr>
                        <a:t>No sabe</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15" name="14 Gráfico"/>
          <p:cNvGraphicFramePr/>
          <p:nvPr>
            <p:extLst>
              <p:ext uri="{D42A27DB-BD31-4B8C-83A1-F6EECF244321}">
                <p14:modId xmlns:p14="http://schemas.microsoft.com/office/powerpoint/2010/main" xmlns="" val="2935783571"/>
              </p:ext>
            </p:extLst>
          </p:nvPr>
        </p:nvGraphicFramePr>
        <p:xfrm>
          <a:off x="5932065" y="1773383"/>
          <a:ext cx="2610140" cy="4312628"/>
        </p:xfrm>
        <a:graphic>
          <a:graphicData uri="http://schemas.openxmlformats.org/drawingml/2006/chart">
            <c:chart xmlns:c="http://schemas.openxmlformats.org/drawingml/2006/chart" xmlns:r="http://schemas.openxmlformats.org/officeDocument/2006/relationships" r:id="rId2"/>
          </a:graphicData>
        </a:graphic>
      </p:graphicFrame>
      <p:grpSp>
        <p:nvGrpSpPr>
          <p:cNvPr id="14" name="13 Grupo"/>
          <p:cNvGrpSpPr/>
          <p:nvPr/>
        </p:nvGrpSpPr>
        <p:grpSpPr>
          <a:xfrm>
            <a:off x="1415296" y="5474455"/>
            <a:ext cx="569181" cy="541416"/>
            <a:chOff x="7732581" y="3495103"/>
            <a:chExt cx="569181" cy="541416"/>
          </a:xfrm>
        </p:grpSpPr>
        <p:pic>
          <p:nvPicPr>
            <p:cNvPr id="16" name="15 Imagen"/>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7732581" y="3495103"/>
              <a:ext cx="569181" cy="541416"/>
            </a:xfrm>
            <a:prstGeom prst="rect">
              <a:avLst/>
            </a:prstGeom>
            <a:ln>
              <a:noFill/>
            </a:ln>
            <a:effectLst>
              <a:glow rad="25400">
                <a:schemeClr val="tx1">
                  <a:alpha val="18000"/>
                </a:schemeClr>
              </a:glow>
              <a:outerShdw blurRad="88900" algn="tl" rotWithShape="0">
                <a:srgbClr val="000000">
                  <a:alpha val="70000"/>
                </a:srgbClr>
              </a:outerShdw>
            </a:effectLst>
          </p:spPr>
        </p:pic>
        <p:sp>
          <p:nvSpPr>
            <p:cNvPr id="17" name="16 CuadroTexto"/>
            <p:cNvSpPr txBox="1"/>
            <p:nvPr/>
          </p:nvSpPr>
          <p:spPr>
            <a:xfrm>
              <a:off x="8067500" y="3771237"/>
              <a:ext cx="120226" cy="215444"/>
            </a:xfrm>
            <a:prstGeom prst="rect">
              <a:avLst/>
            </a:prstGeom>
            <a:noFill/>
            <a:effectLst>
              <a:glow rad="127000">
                <a:schemeClr val="bg1"/>
              </a:glow>
            </a:effectLst>
          </p:spPr>
          <p:txBody>
            <a:bodyPr wrap="none" lIns="0" tIns="0" rIns="0" bIns="0" rtlCol="0" anchor="b">
              <a:spAutoFit/>
            </a:bodyPr>
            <a:lstStyle/>
            <a:p>
              <a:r>
                <a:rPr lang="es-ES" sz="1400" dirty="0" smtClean="0">
                  <a:ln>
                    <a:solidFill>
                      <a:schemeClr val="accent4"/>
                    </a:solidFill>
                  </a:ln>
                  <a:solidFill>
                    <a:schemeClr val="accent4">
                      <a:lumMod val="50000"/>
                    </a:schemeClr>
                  </a:solidFill>
                  <a:effectLst>
                    <a:glow rad="76200">
                      <a:schemeClr val="bg1">
                        <a:alpha val="82000"/>
                      </a:schemeClr>
                    </a:glow>
                  </a:effectLst>
                  <a:latin typeface="Calibri" pitchFamily="34" charset="0"/>
                  <a:cs typeface="Calibri" pitchFamily="34" charset="0"/>
                </a:rPr>
                <a:t>   </a:t>
              </a:r>
              <a:endParaRPr lang="es-ES" sz="1400" dirty="0">
                <a:ln>
                  <a:solidFill>
                    <a:schemeClr val="accent4"/>
                  </a:solidFill>
                </a:ln>
                <a:solidFill>
                  <a:schemeClr val="accent4">
                    <a:lumMod val="50000"/>
                  </a:schemeClr>
                </a:solidFill>
                <a:effectLst>
                  <a:glow rad="76200">
                    <a:schemeClr val="bg1">
                      <a:alpha val="82000"/>
                    </a:schemeClr>
                  </a:glow>
                </a:effectLst>
                <a:latin typeface="Calibri" pitchFamily="34" charset="0"/>
                <a:cs typeface="Calibri" pitchFamily="34" charset="0"/>
              </a:endParaRPr>
            </a:p>
          </p:txBody>
        </p:sp>
      </p:grpSp>
    </p:spTree>
    <p:extLst>
      <p:ext uri="{BB962C8B-B14F-4D97-AF65-F5344CB8AC3E}">
        <p14:creationId xmlns:p14="http://schemas.microsoft.com/office/powerpoint/2010/main" xmlns="" val="1284230877"/>
      </p:ext>
    </p:extLst>
  </p:cSld>
  <p:clrMapOvr>
    <a:masterClrMapping/>
  </p:clrMapOvr>
  <p:transition>
    <p:wipe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19 Rectángulo"/>
          <p:cNvSpPr/>
          <p:nvPr/>
        </p:nvSpPr>
        <p:spPr bwMode="auto">
          <a:xfrm>
            <a:off x="1253613" y="1731818"/>
            <a:ext cx="7121063" cy="4385181"/>
          </a:xfrm>
          <a:prstGeom prst="rect">
            <a:avLst/>
          </a:prstGeom>
          <a:solidFill>
            <a:schemeClr val="bg1"/>
          </a:solidFill>
          <a:ln w="9525" cap="flat" cmpd="sng" algn="ctr">
            <a:solidFill>
              <a:srgbClr val="808080"/>
            </a:solidFill>
            <a:prstDash val="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19" name="18 CuadroTexto"/>
          <p:cNvSpPr txBox="1"/>
          <p:nvPr/>
        </p:nvSpPr>
        <p:spPr>
          <a:xfrm rot="16200000">
            <a:off x="7276889" y="4780788"/>
            <a:ext cx="2472576" cy="276999"/>
          </a:xfrm>
          <a:prstGeom prst="rect">
            <a:avLst/>
          </a:prstGeom>
          <a:noFill/>
        </p:spPr>
        <p:txBody>
          <a:bodyPr wrap="square" lIns="36000" rIns="36000" rtlCol="0" anchor="ctr">
            <a:spAutoFit/>
          </a:bodyPr>
          <a:lstStyle>
            <a:defPPr>
              <a:defRPr lang="es-ES_tradnl"/>
            </a:defPPr>
            <a:lvl1pPr algn="l">
              <a:defRPr sz="1100">
                <a:latin typeface="Calibri" pitchFamily="34" charset="0"/>
                <a:cs typeface="Calibri" pitchFamily="34" charset="0"/>
              </a:defRPr>
            </a:lvl1pPr>
          </a:lstStyle>
          <a:p>
            <a:r>
              <a:rPr lang="es-ES" sz="1200" dirty="0" smtClean="0"/>
              <a:t>BASE Total muestra: 2.081 </a:t>
            </a:r>
            <a:r>
              <a:rPr lang="es-ES" sz="1200" dirty="0"/>
              <a:t>CASOS</a:t>
            </a:r>
          </a:p>
        </p:txBody>
      </p:sp>
      <p:sp>
        <p:nvSpPr>
          <p:cNvPr id="7" name="Rectangle 3"/>
          <p:cNvSpPr>
            <a:spLocks noChangeArrowheads="1"/>
          </p:cNvSpPr>
          <p:nvPr/>
        </p:nvSpPr>
        <p:spPr bwMode="auto">
          <a:xfrm>
            <a:off x="36513" y="35999"/>
            <a:ext cx="8516887" cy="648000"/>
          </a:xfrm>
          <a:prstGeom prst="rect">
            <a:avLst/>
          </a:prstGeom>
          <a:solidFill>
            <a:schemeClr val="accent4"/>
          </a:solidFill>
          <a:ln>
            <a:noFill/>
          </a:ln>
          <a:effectLst/>
          <a:extLst/>
        </p:spPr>
        <p:txBody>
          <a:bodyPr wrap="square" lIns="0" tIns="0" rIns="0" bIns="0" anchor="ctr">
            <a:spAutoFit/>
          </a:bodyPr>
          <a:lstStyle/>
          <a:p>
            <a:endParaRPr lang="es-ES"/>
          </a:p>
        </p:txBody>
      </p:sp>
      <p:sp>
        <p:nvSpPr>
          <p:cNvPr id="4" name="3 Marcador de número de diapositiva"/>
          <p:cNvSpPr>
            <a:spLocks noGrp="1"/>
          </p:cNvSpPr>
          <p:nvPr>
            <p:ph type="sldNum" sz="quarter" idx="10"/>
          </p:nvPr>
        </p:nvSpPr>
        <p:spPr/>
        <p:txBody>
          <a:bodyPr/>
          <a:lstStyle/>
          <a:p>
            <a:r>
              <a:rPr lang="en-US" smtClean="0"/>
              <a:t>-</a:t>
            </a:r>
            <a:fld id="{41B2AE44-E9C6-4EAB-BC73-5008DB342051}" type="slidenum">
              <a:rPr lang="en-US" smtClean="0"/>
              <a:pPr/>
              <a:t>41</a:t>
            </a:fld>
            <a:r>
              <a:rPr lang="en-US" smtClean="0"/>
              <a:t>-</a:t>
            </a:r>
            <a:endParaRPr lang="en-US"/>
          </a:p>
        </p:txBody>
      </p:sp>
      <p:sp>
        <p:nvSpPr>
          <p:cNvPr id="6" name="5 CuadroTexto"/>
          <p:cNvSpPr txBox="1"/>
          <p:nvPr/>
        </p:nvSpPr>
        <p:spPr>
          <a:xfrm>
            <a:off x="56456" y="170534"/>
            <a:ext cx="7776864" cy="400110"/>
          </a:xfrm>
          <a:prstGeom prst="rect">
            <a:avLst/>
          </a:prstGeom>
          <a:noFill/>
        </p:spPr>
        <p:txBody>
          <a:bodyPr wrap="square" rtlCol="0">
            <a:spAutoFit/>
          </a:bodyPr>
          <a:lstStyle/>
          <a:p>
            <a:pPr algn="l"/>
            <a:r>
              <a:rPr lang="es-ES" sz="2000" dirty="0">
                <a:ln>
                  <a:solidFill>
                    <a:schemeClr val="bg1"/>
                  </a:solidFill>
                </a:ln>
                <a:solidFill>
                  <a:schemeClr val="bg1"/>
                </a:solidFill>
                <a:latin typeface="Calibri" pitchFamily="34" charset="0"/>
                <a:cs typeface="Calibri" pitchFamily="34" charset="0"/>
              </a:rPr>
              <a:t>SEGURIDAD </a:t>
            </a:r>
            <a:r>
              <a:rPr lang="es-ES" sz="2000" dirty="0" smtClean="0">
                <a:ln>
                  <a:solidFill>
                    <a:schemeClr val="bg1"/>
                  </a:solidFill>
                </a:ln>
                <a:solidFill>
                  <a:schemeClr val="bg1"/>
                </a:solidFill>
                <a:latin typeface="Calibri" pitchFamily="34" charset="0"/>
                <a:cs typeface="Calibri" pitchFamily="34" charset="0"/>
              </a:rPr>
              <a:t>CIUDADANA </a:t>
            </a:r>
            <a:r>
              <a:rPr lang="es-ES" sz="2000" dirty="0">
                <a:ln>
                  <a:solidFill>
                    <a:schemeClr val="bg1"/>
                  </a:solidFill>
                </a:ln>
                <a:solidFill>
                  <a:schemeClr val="bg1"/>
                </a:solidFill>
                <a:latin typeface="Calibri" pitchFamily="34" charset="0"/>
                <a:cs typeface="Calibri" pitchFamily="34" charset="0"/>
              </a:rPr>
              <a:t>EN LAS </a:t>
            </a:r>
            <a:r>
              <a:rPr lang="es-ES" sz="2000" dirty="0" smtClean="0">
                <a:ln>
                  <a:solidFill>
                    <a:schemeClr val="bg1"/>
                  </a:solidFill>
                </a:ln>
                <a:solidFill>
                  <a:schemeClr val="bg1"/>
                </a:solidFill>
                <a:latin typeface="Calibri" pitchFamily="34" charset="0"/>
                <a:cs typeface="Calibri" pitchFamily="34" charset="0"/>
              </a:rPr>
              <a:t>INFRAESTRUCTURAS </a:t>
            </a:r>
            <a:r>
              <a:rPr lang="es-ES" sz="2000" dirty="0">
                <a:ln>
                  <a:solidFill>
                    <a:schemeClr val="bg1"/>
                  </a:solidFill>
                </a:ln>
                <a:solidFill>
                  <a:schemeClr val="bg1"/>
                </a:solidFill>
                <a:latin typeface="Calibri" pitchFamily="34" charset="0"/>
                <a:cs typeface="Calibri" pitchFamily="34" charset="0"/>
              </a:rPr>
              <a:t>DE TRANSPORTE</a:t>
            </a:r>
          </a:p>
        </p:txBody>
      </p:sp>
      <p:sp>
        <p:nvSpPr>
          <p:cNvPr id="8" name="7 CuadroTexto"/>
          <p:cNvSpPr txBox="1"/>
          <p:nvPr/>
        </p:nvSpPr>
        <p:spPr>
          <a:xfrm>
            <a:off x="56456" y="836712"/>
            <a:ext cx="8640960" cy="646331"/>
          </a:xfrm>
          <a:prstGeom prst="rect">
            <a:avLst/>
          </a:prstGeom>
          <a:noFill/>
          <a:ln>
            <a:noFill/>
          </a:ln>
        </p:spPr>
        <p:txBody>
          <a:bodyPr wrap="square" rtlCol="0">
            <a:spAutoFit/>
          </a:bodyPr>
          <a:lstStyle>
            <a:defPPr>
              <a:defRPr lang="es-ES_tradnl"/>
            </a:defPPr>
            <a:lvl1pPr algn="l">
              <a:spcBef>
                <a:spcPts val="0"/>
              </a:spcBef>
              <a:defRPr sz="2000" b="1">
                <a:solidFill>
                  <a:schemeClr val="bg1">
                    <a:lumMod val="50000"/>
                  </a:schemeClr>
                </a:solidFill>
                <a:latin typeface="Calibri" pitchFamily="34" charset="0"/>
                <a:cs typeface="Calibri" pitchFamily="34" charset="0"/>
              </a:defRPr>
            </a:lvl1pPr>
          </a:lstStyle>
          <a:p>
            <a:r>
              <a:rPr lang="es-ES" dirty="0" smtClean="0">
                <a:solidFill>
                  <a:schemeClr val="accent4">
                    <a:lumMod val="75000"/>
                  </a:schemeClr>
                </a:solidFill>
              </a:rPr>
              <a:t>Comportamientos antisociales más frecuentes</a:t>
            </a:r>
          </a:p>
          <a:p>
            <a:r>
              <a:rPr lang="es-ES" sz="1600" i="1" dirty="0" smtClean="0">
                <a:solidFill>
                  <a:schemeClr val="bg1">
                    <a:lumMod val="65000"/>
                  </a:schemeClr>
                </a:solidFill>
              </a:rPr>
              <a:t>Estaciones</a:t>
            </a:r>
            <a:r>
              <a:rPr lang="es-ES" sz="1600" b="0" i="1" dirty="0" smtClean="0">
                <a:solidFill>
                  <a:prstClr val="white">
                    <a:lumMod val="65000"/>
                  </a:prstClr>
                </a:solidFill>
              </a:rPr>
              <a:t> </a:t>
            </a:r>
            <a:r>
              <a:rPr lang="es-ES" sz="1600" i="1" dirty="0">
                <a:solidFill>
                  <a:schemeClr val="bg1">
                    <a:lumMod val="65000"/>
                  </a:schemeClr>
                </a:solidFill>
              </a:rPr>
              <a:t>de</a:t>
            </a:r>
            <a:r>
              <a:rPr lang="es-ES" sz="1600" b="0" i="1" dirty="0">
                <a:solidFill>
                  <a:prstClr val="white">
                    <a:lumMod val="65000"/>
                  </a:prstClr>
                </a:solidFill>
              </a:rPr>
              <a:t> </a:t>
            </a:r>
            <a:r>
              <a:rPr lang="es-ES" sz="1600" i="1" dirty="0" smtClean="0">
                <a:solidFill>
                  <a:schemeClr val="bg1">
                    <a:lumMod val="65000"/>
                  </a:schemeClr>
                </a:solidFill>
              </a:rPr>
              <a:t>tren de largo recorrido</a:t>
            </a:r>
            <a:endParaRPr lang="es-ES" sz="1600" i="1" dirty="0">
              <a:solidFill>
                <a:schemeClr val="bg1">
                  <a:lumMod val="65000"/>
                </a:schemeClr>
              </a:solidFill>
            </a:endParaRPr>
          </a:p>
        </p:txBody>
      </p:sp>
      <p:sp>
        <p:nvSpPr>
          <p:cNvPr id="74" name="73 CuadroTexto"/>
          <p:cNvSpPr txBox="1"/>
          <p:nvPr/>
        </p:nvSpPr>
        <p:spPr>
          <a:xfrm>
            <a:off x="0" y="6396335"/>
            <a:ext cx="7545288" cy="461665"/>
          </a:xfrm>
          <a:prstGeom prst="rect">
            <a:avLst/>
          </a:prstGeom>
          <a:noFill/>
        </p:spPr>
        <p:txBody>
          <a:bodyPr wrap="square" rtlCol="0">
            <a:spAutoFit/>
          </a:bodyPr>
          <a:lstStyle>
            <a:defPPr>
              <a:defRPr lang="es-ES_tradnl"/>
            </a:defPPr>
            <a:lvl1pPr algn="l">
              <a:defRPr sz="1200">
                <a:solidFill>
                  <a:schemeClr val="bg1">
                    <a:lumMod val="50000"/>
                  </a:schemeClr>
                </a:solidFill>
                <a:latin typeface="Calibri" pitchFamily="34" charset="0"/>
                <a:cs typeface="Calibri" pitchFamily="34" charset="0"/>
              </a:defRPr>
            </a:lvl1pPr>
          </a:lstStyle>
          <a:p>
            <a:r>
              <a:rPr lang="es-ES" dirty="0" err="1" smtClean="0"/>
              <a:t>T5</a:t>
            </a:r>
            <a:r>
              <a:rPr lang="es-ES" dirty="0" smtClean="0"/>
              <a:t>.- </a:t>
            </a:r>
            <a:r>
              <a:rPr lang="es-ES" dirty="0"/>
              <a:t>En </a:t>
            </a:r>
            <a:r>
              <a:rPr lang="es-ES" dirty="0" smtClean="0"/>
              <a:t>su opinión, ?cuáles son los comportamiento antisociales y riesgos </a:t>
            </a:r>
            <a:br>
              <a:rPr lang="es-ES" dirty="0" smtClean="0"/>
            </a:br>
            <a:r>
              <a:rPr lang="es-ES" dirty="0" smtClean="0"/>
              <a:t>más habituales que percibe en cada uno de estos entornos?</a:t>
            </a:r>
            <a:endParaRPr lang="es-ES" dirty="0"/>
          </a:p>
        </p:txBody>
      </p:sp>
      <p:graphicFrame>
        <p:nvGraphicFramePr>
          <p:cNvPr id="10" name="9 Gráfico"/>
          <p:cNvGraphicFramePr/>
          <p:nvPr>
            <p:extLst>
              <p:ext uri="{D42A27DB-BD31-4B8C-83A1-F6EECF244321}">
                <p14:modId xmlns:p14="http://schemas.microsoft.com/office/powerpoint/2010/main" xmlns="" val="1440413192"/>
              </p:ext>
            </p:extLst>
          </p:nvPr>
        </p:nvGraphicFramePr>
        <p:xfrm>
          <a:off x="5932065" y="1773383"/>
          <a:ext cx="2610140" cy="431262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1 Tabla"/>
          <p:cNvGraphicFramePr>
            <a:graphicFrameLocks noGrp="1"/>
          </p:cNvGraphicFramePr>
          <p:nvPr>
            <p:extLst>
              <p:ext uri="{D42A27DB-BD31-4B8C-83A1-F6EECF244321}">
                <p14:modId xmlns:p14="http://schemas.microsoft.com/office/powerpoint/2010/main" xmlns="" val="3325807027"/>
              </p:ext>
            </p:extLst>
          </p:nvPr>
        </p:nvGraphicFramePr>
        <p:xfrm>
          <a:off x="1445342" y="1933721"/>
          <a:ext cx="4495083" cy="3842972"/>
        </p:xfrm>
        <a:graphic>
          <a:graphicData uri="http://schemas.openxmlformats.org/drawingml/2006/table">
            <a:tbl>
              <a:tblPr>
                <a:tableStyleId>{5C22544A-7EE6-4342-B048-85BDC9FD1C3A}</a:tableStyleId>
              </a:tblPr>
              <a:tblGrid>
                <a:gridCol w="4495083"/>
              </a:tblGrid>
              <a:tr h="274498">
                <a:tc>
                  <a:txBody>
                    <a:bodyPr/>
                    <a:lstStyle/>
                    <a:p>
                      <a:pPr algn="r" fontAlgn="t"/>
                      <a:r>
                        <a:rPr lang="es-ES" sz="1400" b="0" i="0" u="none" strike="noStrike" dirty="0">
                          <a:solidFill>
                            <a:srgbClr val="000000"/>
                          </a:solidFill>
                          <a:effectLst/>
                          <a:latin typeface="Calibri" pitchFamily="34" charset="0"/>
                          <a:cs typeface="Calibri" pitchFamily="34" charset="0"/>
                        </a:rPr>
                        <a:t>Sustracción de objeto de vehículo (zona de parking)</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4498">
                <a:tc>
                  <a:txBody>
                    <a:bodyPr/>
                    <a:lstStyle/>
                    <a:p>
                      <a:pPr algn="r" fontAlgn="t"/>
                      <a:r>
                        <a:rPr lang="es-ES" sz="1400" b="0" i="0" u="none" strike="noStrike">
                          <a:solidFill>
                            <a:srgbClr val="000000"/>
                          </a:solidFill>
                          <a:effectLst/>
                          <a:latin typeface="Calibri" pitchFamily="34" charset="0"/>
                          <a:cs typeface="Calibri" pitchFamily="34" charset="0"/>
                        </a:rPr>
                        <a:t>Robo de vehículo (zona de parking)</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4498">
                <a:tc>
                  <a:txBody>
                    <a:bodyPr/>
                    <a:lstStyle/>
                    <a:p>
                      <a:pPr algn="r" fontAlgn="t"/>
                      <a:r>
                        <a:rPr lang="es-ES" sz="1400" b="0" i="0" u="none" strike="noStrike">
                          <a:solidFill>
                            <a:srgbClr val="000000"/>
                          </a:solidFill>
                          <a:effectLst/>
                          <a:latin typeface="Calibri" pitchFamily="34" charset="0"/>
                          <a:cs typeface="Calibri" pitchFamily="34" charset="0"/>
                        </a:rPr>
                        <a:t>Robos/ atracos/ tirones</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4498">
                <a:tc>
                  <a:txBody>
                    <a:bodyPr/>
                    <a:lstStyle/>
                    <a:p>
                      <a:pPr algn="r" fontAlgn="t"/>
                      <a:r>
                        <a:rPr lang="es-ES" sz="1400" b="0" i="0" u="none" strike="noStrike">
                          <a:solidFill>
                            <a:srgbClr val="000000"/>
                          </a:solidFill>
                          <a:effectLst/>
                          <a:latin typeface="Calibri" pitchFamily="34" charset="0"/>
                          <a:cs typeface="Calibri" pitchFamily="34" charset="0"/>
                        </a:rPr>
                        <a:t>Presencia de personas sospechosas o que le intimiden </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4498">
                <a:tc>
                  <a:txBody>
                    <a:bodyPr/>
                    <a:lstStyle/>
                    <a:p>
                      <a:pPr algn="r" fontAlgn="t"/>
                      <a:r>
                        <a:rPr lang="es-ES" sz="1400" b="0" i="0" u="none" strike="noStrike" dirty="0">
                          <a:solidFill>
                            <a:srgbClr val="000000"/>
                          </a:solidFill>
                          <a:effectLst/>
                          <a:latin typeface="Calibri" pitchFamily="34" charset="0"/>
                          <a:cs typeface="Calibri" pitchFamily="34" charset="0"/>
                        </a:rPr>
                        <a:t>Vandalismo/ gamberrismo en general</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4498">
                <a:tc>
                  <a:txBody>
                    <a:bodyPr/>
                    <a:lstStyle/>
                    <a:p>
                      <a:pPr algn="r" fontAlgn="t"/>
                      <a:r>
                        <a:rPr lang="es-ES" sz="1400" b="0" i="0" u="none" strike="noStrike">
                          <a:solidFill>
                            <a:srgbClr val="000000"/>
                          </a:solidFill>
                          <a:effectLst/>
                          <a:latin typeface="Calibri" pitchFamily="34" charset="0"/>
                          <a:cs typeface="Calibri" pitchFamily="34" charset="0"/>
                        </a:rPr>
                        <a:t>Consumo de alcohol/ drogas</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4498">
                <a:tc>
                  <a:txBody>
                    <a:bodyPr/>
                    <a:lstStyle/>
                    <a:p>
                      <a:pPr algn="r" fontAlgn="t"/>
                      <a:r>
                        <a:rPr lang="es-ES" sz="1400" b="0" i="0" u="none" strike="noStrike" dirty="0">
                          <a:solidFill>
                            <a:srgbClr val="000000"/>
                          </a:solidFill>
                          <a:effectLst/>
                          <a:latin typeface="Calibri" pitchFamily="34" charset="0"/>
                          <a:cs typeface="Calibri" pitchFamily="34" charset="0"/>
                        </a:rPr>
                        <a:t>Violencia </a:t>
                      </a:r>
                      <a:r>
                        <a:rPr lang="es-ES" sz="1400" b="0" i="0" u="none" strike="noStrike" dirty="0" smtClean="0">
                          <a:solidFill>
                            <a:srgbClr val="000000"/>
                          </a:solidFill>
                          <a:effectLst/>
                          <a:latin typeface="Calibri" pitchFamily="34" charset="0"/>
                          <a:cs typeface="Calibri" pitchFamily="34" charset="0"/>
                        </a:rPr>
                        <a:t>verbal/ escándalos/ </a:t>
                      </a:r>
                      <a:r>
                        <a:rPr lang="es-ES" sz="1400" b="0" i="0" u="none" strike="noStrike" dirty="0">
                          <a:solidFill>
                            <a:srgbClr val="000000"/>
                          </a:solidFill>
                          <a:effectLst/>
                          <a:latin typeface="Calibri" pitchFamily="34" charset="0"/>
                          <a:cs typeface="Calibri" pitchFamily="34" charset="0"/>
                        </a:rPr>
                        <a:t>riñas</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4498">
                <a:tc>
                  <a:txBody>
                    <a:bodyPr/>
                    <a:lstStyle/>
                    <a:p>
                      <a:pPr algn="r" fontAlgn="t"/>
                      <a:r>
                        <a:rPr lang="es-ES" sz="1400" b="0" i="0" u="none" strike="noStrike">
                          <a:solidFill>
                            <a:srgbClr val="000000"/>
                          </a:solidFill>
                          <a:effectLst/>
                          <a:latin typeface="Calibri" pitchFamily="34" charset="0"/>
                          <a:cs typeface="Calibri" pitchFamily="34" charset="0"/>
                        </a:rPr>
                        <a:t>Venta de alcohol/ drogas</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4498">
                <a:tc>
                  <a:txBody>
                    <a:bodyPr/>
                    <a:lstStyle/>
                    <a:p>
                      <a:pPr algn="r" fontAlgn="t"/>
                      <a:r>
                        <a:rPr lang="es-ES" sz="1400" b="0" i="0" u="none" strike="noStrike">
                          <a:solidFill>
                            <a:srgbClr val="000000"/>
                          </a:solidFill>
                          <a:effectLst/>
                          <a:latin typeface="Calibri" pitchFamily="34" charset="0"/>
                          <a:cs typeface="Calibri" pitchFamily="34" charset="0"/>
                        </a:rPr>
                        <a:t>Acoso</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4498">
                <a:tc>
                  <a:txBody>
                    <a:bodyPr/>
                    <a:lstStyle/>
                    <a:p>
                      <a:pPr algn="r" fontAlgn="t"/>
                      <a:r>
                        <a:rPr lang="es-ES" sz="1400" b="0" i="0" u="none" strike="noStrike" dirty="0">
                          <a:solidFill>
                            <a:srgbClr val="000000"/>
                          </a:solidFill>
                          <a:effectLst/>
                          <a:latin typeface="Calibri" pitchFamily="34" charset="0"/>
                          <a:cs typeface="Calibri" pitchFamily="34" charset="0"/>
                        </a:rPr>
                        <a:t>Violencia física </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4498">
                <a:tc>
                  <a:txBody>
                    <a:bodyPr/>
                    <a:lstStyle/>
                    <a:p>
                      <a:pPr algn="r" fontAlgn="t"/>
                      <a:r>
                        <a:rPr lang="es-ES" sz="1400" b="0" i="0" u="none" strike="noStrike">
                          <a:solidFill>
                            <a:srgbClr val="000000"/>
                          </a:solidFill>
                          <a:effectLst/>
                          <a:latin typeface="Calibri" pitchFamily="34" charset="0"/>
                          <a:cs typeface="Calibri" pitchFamily="34" charset="0"/>
                        </a:rPr>
                        <a:t>Ningún hecho concreto, pero tiene sensación de inseguridad</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4498">
                <a:tc>
                  <a:txBody>
                    <a:bodyPr/>
                    <a:lstStyle/>
                    <a:p>
                      <a:pPr algn="r" fontAlgn="t"/>
                      <a:r>
                        <a:rPr lang="es-ES" sz="1400" b="0" i="0" u="none" strike="noStrike">
                          <a:solidFill>
                            <a:srgbClr val="000000"/>
                          </a:solidFill>
                          <a:effectLst/>
                          <a:latin typeface="Calibri" pitchFamily="34" charset="0"/>
                          <a:cs typeface="Calibri" pitchFamily="34" charset="0"/>
                        </a:rPr>
                        <a:t>Otros</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4498">
                <a:tc>
                  <a:txBody>
                    <a:bodyPr/>
                    <a:lstStyle/>
                    <a:p>
                      <a:pPr algn="r" fontAlgn="t"/>
                      <a:r>
                        <a:rPr lang="es-ES" sz="1400" b="0" i="0" u="none" strike="noStrike">
                          <a:solidFill>
                            <a:srgbClr val="000000"/>
                          </a:solidFill>
                          <a:effectLst/>
                          <a:latin typeface="Calibri" pitchFamily="34" charset="0"/>
                          <a:cs typeface="Calibri" pitchFamily="34" charset="0"/>
                        </a:rPr>
                        <a:t>Ninguno/ me siento seguro</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4498">
                <a:tc>
                  <a:txBody>
                    <a:bodyPr/>
                    <a:lstStyle/>
                    <a:p>
                      <a:pPr algn="r" fontAlgn="t"/>
                      <a:r>
                        <a:rPr lang="es-ES" sz="1400" b="0" i="0" u="none" strike="noStrike" dirty="0">
                          <a:solidFill>
                            <a:srgbClr val="000000"/>
                          </a:solidFill>
                          <a:effectLst/>
                          <a:latin typeface="Calibri" pitchFamily="34" charset="0"/>
                          <a:cs typeface="Calibri" pitchFamily="34" charset="0"/>
                        </a:rPr>
                        <a:t>No sabe</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pSp>
        <p:nvGrpSpPr>
          <p:cNvPr id="14" name="13 Grupo"/>
          <p:cNvGrpSpPr/>
          <p:nvPr/>
        </p:nvGrpSpPr>
        <p:grpSpPr>
          <a:xfrm>
            <a:off x="1415773" y="5474455"/>
            <a:ext cx="569181" cy="541416"/>
            <a:chOff x="7732581" y="3495103"/>
            <a:chExt cx="569181" cy="541416"/>
          </a:xfrm>
        </p:grpSpPr>
        <p:pic>
          <p:nvPicPr>
            <p:cNvPr id="15" name="14 Imagen"/>
            <p:cNvPicPr>
              <a:picLocks noChangeAspect="1"/>
            </p:cNvPicPr>
            <p:nvPr/>
          </p:nvPicPr>
          <p:blipFill>
            <a:blip r:embed="rId3" cstate="email">
              <a:extLst>
                <a:ext uri="{BEBA8EAE-BF5A-486C-A8C5-ECC9F3942E4B}">
                  <a14:imgProps xmlns:a14="http://schemas.microsoft.com/office/drawing/2010/main" xmlns="">
                    <a14:imgLayer r:embed="rId4">
                      <a14:imgEffect>
                        <a14:saturation sat="0"/>
                      </a14:imgEffect>
                      <a14:imgEffect>
                        <a14:brightnessContrast bright="25000" contrast="-30000"/>
                      </a14:imgEffect>
                    </a14:imgLayer>
                  </a14:imgProps>
                </a:ext>
                <a:ext uri="{28A0092B-C50C-407E-A947-70E740481C1C}">
                  <a14:useLocalDpi xmlns:a14="http://schemas.microsoft.com/office/drawing/2010/main" xmlns=""/>
                </a:ext>
              </a:extLst>
            </a:blip>
            <a:stretch>
              <a:fillRect/>
            </a:stretch>
          </p:blipFill>
          <p:spPr>
            <a:xfrm>
              <a:off x="7732581" y="3495103"/>
              <a:ext cx="569181" cy="541416"/>
            </a:xfrm>
            <a:prstGeom prst="rect">
              <a:avLst/>
            </a:prstGeom>
            <a:ln>
              <a:noFill/>
            </a:ln>
            <a:effectLst>
              <a:glow rad="25400">
                <a:schemeClr val="tx1">
                  <a:alpha val="18000"/>
                </a:schemeClr>
              </a:glow>
              <a:outerShdw blurRad="88900" algn="tl" rotWithShape="0">
                <a:srgbClr val="000000">
                  <a:alpha val="70000"/>
                </a:srgbClr>
              </a:outerShdw>
            </a:effectLst>
          </p:spPr>
        </p:pic>
        <p:sp>
          <p:nvSpPr>
            <p:cNvPr id="16" name="15 CuadroTexto"/>
            <p:cNvSpPr txBox="1"/>
            <p:nvPr/>
          </p:nvSpPr>
          <p:spPr>
            <a:xfrm>
              <a:off x="8045871" y="3771237"/>
              <a:ext cx="173124" cy="215444"/>
            </a:xfrm>
            <a:prstGeom prst="rect">
              <a:avLst/>
            </a:prstGeom>
            <a:noFill/>
            <a:effectLst>
              <a:glow rad="127000">
                <a:schemeClr val="bg1"/>
              </a:glow>
            </a:effectLst>
          </p:spPr>
          <p:txBody>
            <a:bodyPr wrap="none" lIns="0" tIns="0" rIns="0" bIns="0" rtlCol="0" anchor="b">
              <a:spAutoFit/>
            </a:bodyPr>
            <a:lstStyle/>
            <a:p>
              <a:r>
                <a:rPr lang="es-ES" sz="1400" dirty="0" smtClean="0">
                  <a:ln>
                    <a:solidFill>
                      <a:schemeClr val="bg1">
                        <a:lumMod val="50000"/>
                      </a:schemeClr>
                    </a:solidFill>
                  </a:ln>
                  <a:solidFill>
                    <a:schemeClr val="bg1">
                      <a:lumMod val="50000"/>
                    </a:schemeClr>
                  </a:solidFill>
                  <a:effectLst>
                    <a:glow rad="76200">
                      <a:schemeClr val="bg1">
                        <a:alpha val="82000"/>
                      </a:schemeClr>
                    </a:glow>
                  </a:effectLst>
                  <a:latin typeface="Calibri" pitchFamily="34" charset="0"/>
                  <a:cs typeface="Calibri" pitchFamily="34" charset="0"/>
                </a:rPr>
                <a:t>LR</a:t>
              </a:r>
              <a:endParaRPr lang="es-ES" sz="1400" dirty="0">
                <a:ln>
                  <a:solidFill>
                    <a:schemeClr val="bg1">
                      <a:lumMod val="50000"/>
                    </a:schemeClr>
                  </a:solidFill>
                </a:ln>
                <a:solidFill>
                  <a:schemeClr val="bg1">
                    <a:lumMod val="50000"/>
                  </a:schemeClr>
                </a:solidFill>
                <a:effectLst>
                  <a:glow rad="76200">
                    <a:schemeClr val="bg1">
                      <a:alpha val="82000"/>
                    </a:schemeClr>
                  </a:glow>
                </a:effectLst>
                <a:latin typeface="Calibri" pitchFamily="34" charset="0"/>
                <a:cs typeface="Calibri" pitchFamily="34" charset="0"/>
              </a:endParaRPr>
            </a:p>
          </p:txBody>
        </p:sp>
      </p:grpSp>
    </p:spTree>
    <p:extLst>
      <p:ext uri="{BB962C8B-B14F-4D97-AF65-F5344CB8AC3E}">
        <p14:creationId xmlns:p14="http://schemas.microsoft.com/office/powerpoint/2010/main" xmlns="" val="3909646611"/>
      </p:ext>
    </p:extLst>
  </p:cSld>
  <p:clrMapOvr>
    <a:masterClrMapping/>
  </p:clrMapOvr>
  <p:transition>
    <p:wipe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5 Rectángulo"/>
          <p:cNvSpPr/>
          <p:nvPr/>
        </p:nvSpPr>
        <p:spPr bwMode="auto">
          <a:xfrm>
            <a:off x="1253613" y="1731818"/>
            <a:ext cx="7121063" cy="4385181"/>
          </a:xfrm>
          <a:prstGeom prst="rect">
            <a:avLst/>
          </a:prstGeom>
          <a:solidFill>
            <a:schemeClr val="bg1"/>
          </a:solidFill>
          <a:ln w="9525" cap="flat" cmpd="sng" algn="ctr">
            <a:solidFill>
              <a:srgbClr val="808080"/>
            </a:solidFill>
            <a:prstDash val="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14" name="13 CuadroTexto"/>
          <p:cNvSpPr txBox="1"/>
          <p:nvPr/>
        </p:nvSpPr>
        <p:spPr>
          <a:xfrm rot="16200000">
            <a:off x="7276889" y="4780788"/>
            <a:ext cx="2472576" cy="276999"/>
          </a:xfrm>
          <a:prstGeom prst="rect">
            <a:avLst/>
          </a:prstGeom>
          <a:noFill/>
        </p:spPr>
        <p:txBody>
          <a:bodyPr wrap="square" lIns="36000" rIns="36000" rtlCol="0" anchor="ctr">
            <a:spAutoFit/>
          </a:bodyPr>
          <a:lstStyle>
            <a:defPPr>
              <a:defRPr lang="es-ES_tradnl"/>
            </a:defPPr>
            <a:lvl1pPr algn="l">
              <a:defRPr sz="1100">
                <a:latin typeface="Calibri" pitchFamily="34" charset="0"/>
                <a:cs typeface="Calibri" pitchFamily="34" charset="0"/>
              </a:defRPr>
            </a:lvl1pPr>
          </a:lstStyle>
          <a:p>
            <a:r>
              <a:rPr lang="es-ES" sz="1200" dirty="0" smtClean="0"/>
              <a:t>BASE Total muestra: 2.081 </a:t>
            </a:r>
            <a:r>
              <a:rPr lang="es-ES" sz="1200" dirty="0"/>
              <a:t>CASOS</a:t>
            </a:r>
          </a:p>
        </p:txBody>
      </p:sp>
      <p:sp>
        <p:nvSpPr>
          <p:cNvPr id="7" name="Rectangle 3"/>
          <p:cNvSpPr>
            <a:spLocks noChangeArrowheads="1"/>
          </p:cNvSpPr>
          <p:nvPr/>
        </p:nvSpPr>
        <p:spPr bwMode="auto">
          <a:xfrm>
            <a:off x="36513" y="35999"/>
            <a:ext cx="8516887" cy="648000"/>
          </a:xfrm>
          <a:prstGeom prst="rect">
            <a:avLst/>
          </a:prstGeom>
          <a:solidFill>
            <a:schemeClr val="accent4"/>
          </a:solidFill>
          <a:ln>
            <a:noFill/>
          </a:ln>
          <a:effectLst/>
          <a:extLst/>
        </p:spPr>
        <p:txBody>
          <a:bodyPr wrap="square" lIns="0" tIns="0" rIns="0" bIns="0" anchor="ctr">
            <a:spAutoFit/>
          </a:bodyPr>
          <a:lstStyle/>
          <a:p>
            <a:endParaRPr lang="es-ES"/>
          </a:p>
        </p:txBody>
      </p:sp>
      <p:sp>
        <p:nvSpPr>
          <p:cNvPr id="4" name="3 Marcador de número de diapositiva"/>
          <p:cNvSpPr>
            <a:spLocks noGrp="1"/>
          </p:cNvSpPr>
          <p:nvPr>
            <p:ph type="sldNum" sz="quarter" idx="10"/>
          </p:nvPr>
        </p:nvSpPr>
        <p:spPr/>
        <p:txBody>
          <a:bodyPr/>
          <a:lstStyle/>
          <a:p>
            <a:r>
              <a:rPr lang="en-US" smtClean="0"/>
              <a:t>-</a:t>
            </a:r>
            <a:fld id="{41B2AE44-E9C6-4EAB-BC73-5008DB342051}" type="slidenum">
              <a:rPr lang="en-US" smtClean="0"/>
              <a:pPr/>
              <a:t>42</a:t>
            </a:fld>
            <a:r>
              <a:rPr lang="en-US" smtClean="0"/>
              <a:t>-</a:t>
            </a:r>
            <a:endParaRPr lang="en-US"/>
          </a:p>
        </p:txBody>
      </p:sp>
      <p:sp>
        <p:nvSpPr>
          <p:cNvPr id="6" name="5 CuadroTexto"/>
          <p:cNvSpPr txBox="1"/>
          <p:nvPr/>
        </p:nvSpPr>
        <p:spPr>
          <a:xfrm>
            <a:off x="56456" y="170534"/>
            <a:ext cx="7776864" cy="400110"/>
          </a:xfrm>
          <a:prstGeom prst="rect">
            <a:avLst/>
          </a:prstGeom>
          <a:noFill/>
        </p:spPr>
        <p:txBody>
          <a:bodyPr wrap="square" rtlCol="0">
            <a:spAutoFit/>
          </a:bodyPr>
          <a:lstStyle/>
          <a:p>
            <a:pPr algn="l"/>
            <a:r>
              <a:rPr lang="es-ES" sz="2000" dirty="0">
                <a:ln>
                  <a:solidFill>
                    <a:schemeClr val="bg1"/>
                  </a:solidFill>
                </a:ln>
                <a:solidFill>
                  <a:schemeClr val="bg1"/>
                </a:solidFill>
                <a:latin typeface="Calibri" pitchFamily="34" charset="0"/>
                <a:cs typeface="Calibri" pitchFamily="34" charset="0"/>
              </a:rPr>
              <a:t>SEGURIDAD </a:t>
            </a:r>
            <a:r>
              <a:rPr lang="es-ES" sz="2000" dirty="0" smtClean="0">
                <a:ln>
                  <a:solidFill>
                    <a:schemeClr val="bg1"/>
                  </a:solidFill>
                </a:ln>
                <a:solidFill>
                  <a:schemeClr val="bg1"/>
                </a:solidFill>
                <a:latin typeface="Calibri" pitchFamily="34" charset="0"/>
                <a:cs typeface="Calibri" pitchFamily="34" charset="0"/>
              </a:rPr>
              <a:t>CIUDADANA </a:t>
            </a:r>
            <a:r>
              <a:rPr lang="es-ES" sz="2000" dirty="0">
                <a:ln>
                  <a:solidFill>
                    <a:schemeClr val="bg1"/>
                  </a:solidFill>
                </a:ln>
                <a:solidFill>
                  <a:schemeClr val="bg1"/>
                </a:solidFill>
                <a:latin typeface="Calibri" pitchFamily="34" charset="0"/>
                <a:cs typeface="Calibri" pitchFamily="34" charset="0"/>
              </a:rPr>
              <a:t>EN LAS </a:t>
            </a:r>
            <a:r>
              <a:rPr lang="es-ES" sz="2000" dirty="0" smtClean="0">
                <a:ln>
                  <a:solidFill>
                    <a:schemeClr val="bg1"/>
                  </a:solidFill>
                </a:ln>
                <a:solidFill>
                  <a:schemeClr val="bg1"/>
                </a:solidFill>
                <a:latin typeface="Calibri" pitchFamily="34" charset="0"/>
                <a:cs typeface="Calibri" pitchFamily="34" charset="0"/>
              </a:rPr>
              <a:t>INFRAESTRUCTURAS </a:t>
            </a:r>
            <a:r>
              <a:rPr lang="es-ES" sz="2000" dirty="0">
                <a:ln>
                  <a:solidFill>
                    <a:schemeClr val="bg1"/>
                  </a:solidFill>
                </a:ln>
                <a:solidFill>
                  <a:schemeClr val="bg1"/>
                </a:solidFill>
                <a:latin typeface="Calibri" pitchFamily="34" charset="0"/>
                <a:cs typeface="Calibri" pitchFamily="34" charset="0"/>
              </a:rPr>
              <a:t>DE TRANSPORTE</a:t>
            </a:r>
          </a:p>
        </p:txBody>
      </p:sp>
      <p:sp>
        <p:nvSpPr>
          <p:cNvPr id="8" name="7 CuadroTexto"/>
          <p:cNvSpPr txBox="1"/>
          <p:nvPr/>
        </p:nvSpPr>
        <p:spPr>
          <a:xfrm>
            <a:off x="56456" y="836712"/>
            <a:ext cx="8640960" cy="646331"/>
          </a:xfrm>
          <a:prstGeom prst="rect">
            <a:avLst/>
          </a:prstGeom>
          <a:noFill/>
          <a:ln>
            <a:noFill/>
          </a:ln>
        </p:spPr>
        <p:txBody>
          <a:bodyPr wrap="square" rtlCol="0">
            <a:spAutoFit/>
          </a:bodyPr>
          <a:lstStyle>
            <a:defPPr>
              <a:defRPr lang="es-ES_tradnl"/>
            </a:defPPr>
            <a:lvl1pPr algn="l">
              <a:spcBef>
                <a:spcPts val="0"/>
              </a:spcBef>
              <a:defRPr sz="2000" b="1">
                <a:solidFill>
                  <a:schemeClr val="bg1">
                    <a:lumMod val="50000"/>
                  </a:schemeClr>
                </a:solidFill>
                <a:latin typeface="Calibri" pitchFamily="34" charset="0"/>
                <a:cs typeface="Calibri" pitchFamily="34" charset="0"/>
              </a:defRPr>
            </a:lvl1pPr>
          </a:lstStyle>
          <a:p>
            <a:r>
              <a:rPr lang="es-ES" dirty="0" smtClean="0">
                <a:solidFill>
                  <a:schemeClr val="accent4">
                    <a:lumMod val="75000"/>
                  </a:schemeClr>
                </a:solidFill>
              </a:rPr>
              <a:t>Comportamientos antisociales más frecuentes</a:t>
            </a:r>
          </a:p>
          <a:p>
            <a:r>
              <a:rPr lang="es-ES" sz="1600" i="1" dirty="0" smtClean="0">
                <a:solidFill>
                  <a:schemeClr val="bg1">
                    <a:lumMod val="65000"/>
                  </a:schemeClr>
                </a:solidFill>
              </a:rPr>
              <a:t>Aeropuertos</a:t>
            </a:r>
            <a:endParaRPr lang="es-ES" sz="1600" i="1" dirty="0">
              <a:solidFill>
                <a:schemeClr val="bg1">
                  <a:lumMod val="65000"/>
                </a:schemeClr>
              </a:solidFill>
            </a:endParaRPr>
          </a:p>
        </p:txBody>
      </p:sp>
      <p:sp>
        <p:nvSpPr>
          <p:cNvPr id="74" name="73 CuadroTexto"/>
          <p:cNvSpPr txBox="1"/>
          <p:nvPr/>
        </p:nvSpPr>
        <p:spPr>
          <a:xfrm>
            <a:off x="0" y="6396335"/>
            <a:ext cx="7545288" cy="461665"/>
          </a:xfrm>
          <a:prstGeom prst="rect">
            <a:avLst/>
          </a:prstGeom>
          <a:noFill/>
        </p:spPr>
        <p:txBody>
          <a:bodyPr wrap="square" rtlCol="0">
            <a:spAutoFit/>
          </a:bodyPr>
          <a:lstStyle>
            <a:defPPr>
              <a:defRPr lang="es-ES_tradnl"/>
            </a:defPPr>
            <a:lvl1pPr algn="l">
              <a:defRPr sz="1200">
                <a:solidFill>
                  <a:schemeClr val="bg1">
                    <a:lumMod val="50000"/>
                  </a:schemeClr>
                </a:solidFill>
                <a:latin typeface="Calibri" pitchFamily="34" charset="0"/>
                <a:cs typeface="Calibri" pitchFamily="34" charset="0"/>
              </a:defRPr>
            </a:lvl1pPr>
          </a:lstStyle>
          <a:p>
            <a:r>
              <a:rPr lang="es-ES" dirty="0" err="1" smtClean="0"/>
              <a:t>T5</a:t>
            </a:r>
            <a:r>
              <a:rPr lang="es-ES" dirty="0" smtClean="0"/>
              <a:t>.- </a:t>
            </a:r>
            <a:r>
              <a:rPr lang="es-ES" dirty="0"/>
              <a:t>En </a:t>
            </a:r>
            <a:r>
              <a:rPr lang="es-ES" dirty="0" smtClean="0"/>
              <a:t>su opinión, ?cuáles son los comportamiento antisociales y riesgos </a:t>
            </a:r>
            <a:br>
              <a:rPr lang="es-ES" dirty="0" smtClean="0"/>
            </a:br>
            <a:r>
              <a:rPr lang="es-ES" dirty="0" smtClean="0"/>
              <a:t>más habituales que percibe en cada uno de estos entornos?</a:t>
            </a:r>
            <a:endParaRPr lang="es-ES" dirty="0"/>
          </a:p>
        </p:txBody>
      </p:sp>
      <p:graphicFrame>
        <p:nvGraphicFramePr>
          <p:cNvPr id="10" name="9 Gráfico"/>
          <p:cNvGraphicFramePr/>
          <p:nvPr>
            <p:extLst>
              <p:ext uri="{D42A27DB-BD31-4B8C-83A1-F6EECF244321}">
                <p14:modId xmlns:p14="http://schemas.microsoft.com/office/powerpoint/2010/main" xmlns="" val="3399444652"/>
              </p:ext>
            </p:extLst>
          </p:nvPr>
        </p:nvGraphicFramePr>
        <p:xfrm>
          <a:off x="5939939" y="1773383"/>
          <a:ext cx="2610140" cy="431262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11 Tabla"/>
          <p:cNvGraphicFramePr>
            <a:graphicFrameLocks noGrp="1"/>
          </p:cNvGraphicFramePr>
          <p:nvPr>
            <p:extLst>
              <p:ext uri="{D42A27DB-BD31-4B8C-83A1-F6EECF244321}">
                <p14:modId xmlns:p14="http://schemas.microsoft.com/office/powerpoint/2010/main" xmlns="" val="1006396696"/>
              </p:ext>
            </p:extLst>
          </p:nvPr>
        </p:nvGraphicFramePr>
        <p:xfrm>
          <a:off x="1366377" y="1933721"/>
          <a:ext cx="4583574" cy="3842972"/>
        </p:xfrm>
        <a:graphic>
          <a:graphicData uri="http://schemas.openxmlformats.org/drawingml/2006/table">
            <a:tbl>
              <a:tblPr>
                <a:tableStyleId>{5C22544A-7EE6-4342-B048-85BDC9FD1C3A}</a:tableStyleId>
              </a:tblPr>
              <a:tblGrid>
                <a:gridCol w="4583574"/>
              </a:tblGrid>
              <a:tr h="274498">
                <a:tc>
                  <a:txBody>
                    <a:bodyPr/>
                    <a:lstStyle/>
                    <a:p>
                      <a:pPr algn="r" fontAlgn="t"/>
                      <a:r>
                        <a:rPr lang="es-ES" sz="1400" b="0" i="0" u="none" strike="noStrike" dirty="0">
                          <a:solidFill>
                            <a:srgbClr val="000000"/>
                          </a:solidFill>
                          <a:effectLst/>
                          <a:latin typeface="Calibri" pitchFamily="34" charset="0"/>
                          <a:cs typeface="Calibri" pitchFamily="34" charset="0"/>
                        </a:rPr>
                        <a:t>Sustracción de objeto de vehículo (zona de parking)</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4498">
                <a:tc>
                  <a:txBody>
                    <a:bodyPr/>
                    <a:lstStyle/>
                    <a:p>
                      <a:pPr algn="r" fontAlgn="t"/>
                      <a:r>
                        <a:rPr lang="es-ES" sz="1400" b="0" i="0" u="none" strike="noStrike">
                          <a:solidFill>
                            <a:srgbClr val="000000"/>
                          </a:solidFill>
                          <a:effectLst/>
                          <a:latin typeface="Calibri" pitchFamily="34" charset="0"/>
                          <a:cs typeface="Calibri" pitchFamily="34" charset="0"/>
                        </a:rPr>
                        <a:t>Robo de vehículo (zona de parking)</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4498">
                <a:tc>
                  <a:txBody>
                    <a:bodyPr/>
                    <a:lstStyle/>
                    <a:p>
                      <a:pPr algn="r" fontAlgn="t"/>
                      <a:r>
                        <a:rPr lang="es-ES" sz="1400" b="0" i="0" u="none" strike="noStrike">
                          <a:solidFill>
                            <a:srgbClr val="000000"/>
                          </a:solidFill>
                          <a:effectLst/>
                          <a:latin typeface="Calibri" pitchFamily="34" charset="0"/>
                          <a:cs typeface="Calibri" pitchFamily="34" charset="0"/>
                        </a:rPr>
                        <a:t>Robos/ atracos/ tirones</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4498">
                <a:tc>
                  <a:txBody>
                    <a:bodyPr/>
                    <a:lstStyle/>
                    <a:p>
                      <a:pPr algn="r" fontAlgn="t"/>
                      <a:r>
                        <a:rPr lang="es-ES" sz="1400" b="0" i="0" u="none" strike="noStrike">
                          <a:solidFill>
                            <a:srgbClr val="000000"/>
                          </a:solidFill>
                          <a:effectLst/>
                          <a:latin typeface="Calibri" pitchFamily="34" charset="0"/>
                          <a:cs typeface="Calibri" pitchFamily="34" charset="0"/>
                        </a:rPr>
                        <a:t>Presencia de personas sospechosas o que le intimiden </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4498">
                <a:tc>
                  <a:txBody>
                    <a:bodyPr/>
                    <a:lstStyle/>
                    <a:p>
                      <a:pPr algn="r" fontAlgn="t"/>
                      <a:r>
                        <a:rPr lang="es-ES" sz="1400" b="0" i="0" u="none" strike="noStrike" dirty="0">
                          <a:solidFill>
                            <a:srgbClr val="000000"/>
                          </a:solidFill>
                          <a:effectLst/>
                          <a:latin typeface="Calibri" pitchFamily="34" charset="0"/>
                          <a:cs typeface="Calibri" pitchFamily="34" charset="0"/>
                        </a:rPr>
                        <a:t>Violencia </a:t>
                      </a:r>
                      <a:r>
                        <a:rPr lang="es-ES" sz="1400" b="0" i="0" u="none" strike="noStrike" dirty="0" smtClean="0">
                          <a:solidFill>
                            <a:srgbClr val="000000"/>
                          </a:solidFill>
                          <a:effectLst/>
                          <a:latin typeface="Calibri" pitchFamily="34" charset="0"/>
                          <a:cs typeface="Calibri" pitchFamily="34" charset="0"/>
                        </a:rPr>
                        <a:t>verbal/ escándalos/ </a:t>
                      </a:r>
                      <a:r>
                        <a:rPr lang="es-ES" sz="1400" b="0" i="0" u="none" strike="noStrike" dirty="0">
                          <a:solidFill>
                            <a:srgbClr val="000000"/>
                          </a:solidFill>
                          <a:effectLst/>
                          <a:latin typeface="Calibri" pitchFamily="34" charset="0"/>
                          <a:cs typeface="Calibri" pitchFamily="34" charset="0"/>
                        </a:rPr>
                        <a:t>riñas</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4498">
                <a:tc>
                  <a:txBody>
                    <a:bodyPr/>
                    <a:lstStyle/>
                    <a:p>
                      <a:pPr algn="r" fontAlgn="t"/>
                      <a:r>
                        <a:rPr lang="es-ES" sz="1400" b="0" i="0" u="none" strike="noStrike">
                          <a:solidFill>
                            <a:srgbClr val="000000"/>
                          </a:solidFill>
                          <a:effectLst/>
                          <a:latin typeface="Calibri" pitchFamily="34" charset="0"/>
                          <a:cs typeface="Calibri" pitchFamily="34" charset="0"/>
                        </a:rPr>
                        <a:t>Venta de alcohol/ drogas</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4498">
                <a:tc>
                  <a:txBody>
                    <a:bodyPr/>
                    <a:lstStyle/>
                    <a:p>
                      <a:pPr algn="r" fontAlgn="t"/>
                      <a:r>
                        <a:rPr lang="es-ES" sz="1400" b="0" i="0" u="none" strike="noStrike">
                          <a:solidFill>
                            <a:srgbClr val="000000"/>
                          </a:solidFill>
                          <a:effectLst/>
                          <a:latin typeface="Calibri" pitchFamily="34" charset="0"/>
                          <a:cs typeface="Calibri" pitchFamily="34" charset="0"/>
                        </a:rPr>
                        <a:t>Vandalismo/ gamberrismo en general</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4498">
                <a:tc>
                  <a:txBody>
                    <a:bodyPr/>
                    <a:lstStyle/>
                    <a:p>
                      <a:pPr algn="r" fontAlgn="t"/>
                      <a:r>
                        <a:rPr lang="es-ES" sz="1400" b="0" i="0" u="none" strike="noStrike">
                          <a:solidFill>
                            <a:srgbClr val="000000"/>
                          </a:solidFill>
                          <a:effectLst/>
                          <a:latin typeface="Calibri" pitchFamily="34" charset="0"/>
                          <a:cs typeface="Calibri" pitchFamily="34" charset="0"/>
                        </a:rPr>
                        <a:t>Consumo de alcohol/ drogas</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4498">
                <a:tc>
                  <a:txBody>
                    <a:bodyPr/>
                    <a:lstStyle/>
                    <a:p>
                      <a:pPr algn="r" fontAlgn="t"/>
                      <a:r>
                        <a:rPr lang="es-ES" sz="1400" b="0" i="0" u="none" strike="noStrike">
                          <a:solidFill>
                            <a:srgbClr val="000000"/>
                          </a:solidFill>
                          <a:effectLst/>
                          <a:latin typeface="Calibri" pitchFamily="34" charset="0"/>
                          <a:cs typeface="Calibri" pitchFamily="34" charset="0"/>
                        </a:rPr>
                        <a:t>Acoso</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4498">
                <a:tc>
                  <a:txBody>
                    <a:bodyPr/>
                    <a:lstStyle/>
                    <a:p>
                      <a:pPr algn="r" fontAlgn="t"/>
                      <a:r>
                        <a:rPr lang="es-ES" sz="1400" b="0" i="0" u="none" strike="noStrike">
                          <a:solidFill>
                            <a:srgbClr val="000000"/>
                          </a:solidFill>
                          <a:effectLst/>
                          <a:latin typeface="Calibri" pitchFamily="34" charset="0"/>
                          <a:cs typeface="Calibri" pitchFamily="34" charset="0"/>
                        </a:rPr>
                        <a:t>Violencia física </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4498">
                <a:tc>
                  <a:txBody>
                    <a:bodyPr/>
                    <a:lstStyle/>
                    <a:p>
                      <a:pPr algn="r" fontAlgn="t"/>
                      <a:r>
                        <a:rPr lang="es-ES" sz="1400" b="0" i="0" u="none" strike="noStrike" dirty="0">
                          <a:solidFill>
                            <a:srgbClr val="000000"/>
                          </a:solidFill>
                          <a:effectLst/>
                          <a:latin typeface="Calibri" pitchFamily="34" charset="0"/>
                          <a:cs typeface="Calibri" pitchFamily="34" charset="0"/>
                        </a:rPr>
                        <a:t>Ningún hecho concreto, pero tiene sensación de inseguridad</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4498">
                <a:tc>
                  <a:txBody>
                    <a:bodyPr/>
                    <a:lstStyle/>
                    <a:p>
                      <a:pPr algn="r" fontAlgn="t"/>
                      <a:r>
                        <a:rPr lang="es-ES" sz="1400" b="0" i="0" u="none" strike="noStrike">
                          <a:solidFill>
                            <a:srgbClr val="000000"/>
                          </a:solidFill>
                          <a:effectLst/>
                          <a:latin typeface="Calibri" pitchFamily="34" charset="0"/>
                          <a:cs typeface="Calibri" pitchFamily="34" charset="0"/>
                        </a:rPr>
                        <a:t>Otros</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4498">
                <a:tc>
                  <a:txBody>
                    <a:bodyPr/>
                    <a:lstStyle/>
                    <a:p>
                      <a:pPr algn="r" fontAlgn="t"/>
                      <a:r>
                        <a:rPr lang="es-ES" sz="1400" b="0" i="0" u="none" strike="noStrike">
                          <a:solidFill>
                            <a:srgbClr val="000000"/>
                          </a:solidFill>
                          <a:effectLst/>
                          <a:latin typeface="Calibri" pitchFamily="34" charset="0"/>
                          <a:cs typeface="Calibri" pitchFamily="34" charset="0"/>
                        </a:rPr>
                        <a:t>Ninguno/ me siento seguro</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4498">
                <a:tc>
                  <a:txBody>
                    <a:bodyPr/>
                    <a:lstStyle/>
                    <a:p>
                      <a:pPr algn="r" fontAlgn="t"/>
                      <a:r>
                        <a:rPr lang="es-ES" sz="1400" b="0" i="0" u="none" strike="noStrike" dirty="0">
                          <a:solidFill>
                            <a:srgbClr val="000000"/>
                          </a:solidFill>
                          <a:effectLst/>
                          <a:latin typeface="Calibri" pitchFamily="34" charset="0"/>
                          <a:cs typeface="Calibri" pitchFamily="34" charset="0"/>
                        </a:rPr>
                        <a:t>No sabe</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pic>
        <p:nvPicPr>
          <p:cNvPr id="15" name="14 Imagen"/>
          <p:cNvPicPr>
            <a:picLocks noChangeAspect="1"/>
          </p:cNvPicPr>
          <p:nvPr/>
        </p:nvPicPr>
        <p:blipFill>
          <a:blip r:embed="rId3" cstate="email">
            <a:extLst>
              <a:ext uri="{BEBA8EAE-BF5A-486C-A8C5-ECC9F3942E4B}">
                <a14:imgProps xmlns:a14="http://schemas.microsoft.com/office/drawing/2010/main" xmlns="">
                  <a14:imgLayer r:embed="rId4">
                    <a14:imgEffect>
                      <a14:saturation sat="0"/>
                    </a14:imgEffect>
                  </a14:imgLayer>
                </a14:imgProps>
              </a:ext>
              <a:ext uri="{28A0092B-C50C-407E-A947-70E740481C1C}">
                <a14:useLocalDpi xmlns:a14="http://schemas.microsoft.com/office/drawing/2010/main" xmlns=""/>
              </a:ext>
            </a:extLst>
          </a:blip>
          <a:stretch>
            <a:fillRect/>
          </a:stretch>
        </p:blipFill>
        <p:spPr>
          <a:xfrm>
            <a:off x="1414430" y="5481396"/>
            <a:ext cx="569181" cy="527534"/>
          </a:xfrm>
          <a:prstGeom prst="rect">
            <a:avLst/>
          </a:prstGeom>
          <a:ln>
            <a:noFill/>
          </a:ln>
          <a:effectLst>
            <a:glow rad="25400">
              <a:schemeClr val="tx1">
                <a:alpha val="18000"/>
              </a:schemeClr>
            </a:glow>
            <a:outerShdw blurRad="88900" algn="tl" rotWithShape="0">
              <a:srgbClr val="000000">
                <a:alpha val="70000"/>
              </a:srgbClr>
            </a:outerShdw>
          </a:effectLst>
        </p:spPr>
      </p:pic>
    </p:spTree>
    <p:extLst>
      <p:ext uri="{BB962C8B-B14F-4D97-AF65-F5344CB8AC3E}">
        <p14:creationId xmlns:p14="http://schemas.microsoft.com/office/powerpoint/2010/main" xmlns="" val="1118494192"/>
      </p:ext>
    </p:extLst>
  </p:cSld>
  <p:clrMapOvr>
    <a:masterClrMapping/>
  </p:clrMapOvr>
  <p:transition>
    <p:wipe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36513" y="35999"/>
            <a:ext cx="8516887" cy="648000"/>
          </a:xfrm>
          <a:prstGeom prst="rect">
            <a:avLst/>
          </a:prstGeom>
          <a:solidFill>
            <a:schemeClr val="accent4"/>
          </a:solidFill>
          <a:ln>
            <a:noFill/>
          </a:ln>
          <a:effectLst/>
          <a:extLst/>
        </p:spPr>
        <p:txBody>
          <a:bodyPr wrap="square" lIns="0" tIns="0" rIns="0" bIns="0" anchor="ctr">
            <a:spAutoFit/>
          </a:bodyPr>
          <a:lstStyle/>
          <a:p>
            <a:endParaRPr lang="es-ES"/>
          </a:p>
        </p:txBody>
      </p:sp>
      <p:sp>
        <p:nvSpPr>
          <p:cNvPr id="4" name="3 Marcador de número de diapositiva"/>
          <p:cNvSpPr>
            <a:spLocks noGrp="1"/>
          </p:cNvSpPr>
          <p:nvPr>
            <p:ph type="sldNum" sz="quarter" idx="10"/>
          </p:nvPr>
        </p:nvSpPr>
        <p:spPr/>
        <p:txBody>
          <a:bodyPr/>
          <a:lstStyle/>
          <a:p>
            <a:r>
              <a:rPr lang="en-US" smtClean="0"/>
              <a:t>-</a:t>
            </a:r>
            <a:fld id="{41B2AE44-E9C6-4EAB-BC73-5008DB342051}" type="slidenum">
              <a:rPr lang="en-US" smtClean="0"/>
              <a:pPr/>
              <a:t>43</a:t>
            </a:fld>
            <a:r>
              <a:rPr lang="en-US" smtClean="0"/>
              <a:t>-</a:t>
            </a:r>
            <a:endParaRPr lang="en-US"/>
          </a:p>
        </p:txBody>
      </p:sp>
      <p:sp>
        <p:nvSpPr>
          <p:cNvPr id="6" name="5 CuadroTexto"/>
          <p:cNvSpPr txBox="1"/>
          <p:nvPr/>
        </p:nvSpPr>
        <p:spPr>
          <a:xfrm>
            <a:off x="56456" y="170534"/>
            <a:ext cx="7776864" cy="400110"/>
          </a:xfrm>
          <a:prstGeom prst="rect">
            <a:avLst/>
          </a:prstGeom>
          <a:noFill/>
        </p:spPr>
        <p:txBody>
          <a:bodyPr wrap="square" rtlCol="0">
            <a:spAutoFit/>
          </a:bodyPr>
          <a:lstStyle/>
          <a:p>
            <a:pPr algn="l"/>
            <a:r>
              <a:rPr lang="es-ES" sz="2000" dirty="0">
                <a:ln>
                  <a:solidFill>
                    <a:schemeClr val="bg1"/>
                  </a:solidFill>
                </a:ln>
                <a:solidFill>
                  <a:schemeClr val="bg1"/>
                </a:solidFill>
                <a:latin typeface="Calibri" pitchFamily="34" charset="0"/>
                <a:cs typeface="Calibri" pitchFamily="34" charset="0"/>
              </a:rPr>
              <a:t>SEGURIDAD </a:t>
            </a:r>
            <a:r>
              <a:rPr lang="es-ES" sz="2000" dirty="0" smtClean="0">
                <a:ln>
                  <a:solidFill>
                    <a:schemeClr val="bg1"/>
                  </a:solidFill>
                </a:ln>
                <a:solidFill>
                  <a:schemeClr val="bg1"/>
                </a:solidFill>
                <a:latin typeface="Calibri" pitchFamily="34" charset="0"/>
                <a:cs typeface="Calibri" pitchFamily="34" charset="0"/>
              </a:rPr>
              <a:t>CIUDADANA </a:t>
            </a:r>
            <a:r>
              <a:rPr lang="es-ES" sz="2000" dirty="0">
                <a:ln>
                  <a:solidFill>
                    <a:schemeClr val="bg1"/>
                  </a:solidFill>
                </a:ln>
                <a:solidFill>
                  <a:schemeClr val="bg1"/>
                </a:solidFill>
                <a:latin typeface="Calibri" pitchFamily="34" charset="0"/>
                <a:cs typeface="Calibri" pitchFamily="34" charset="0"/>
              </a:rPr>
              <a:t>EN LAS </a:t>
            </a:r>
            <a:r>
              <a:rPr lang="es-ES" sz="2000" dirty="0" smtClean="0">
                <a:ln>
                  <a:solidFill>
                    <a:schemeClr val="bg1"/>
                  </a:solidFill>
                </a:ln>
                <a:solidFill>
                  <a:schemeClr val="bg1"/>
                </a:solidFill>
                <a:latin typeface="Calibri" pitchFamily="34" charset="0"/>
                <a:cs typeface="Calibri" pitchFamily="34" charset="0"/>
              </a:rPr>
              <a:t>INFRAESTRUCTURAS </a:t>
            </a:r>
            <a:r>
              <a:rPr lang="es-ES" sz="2000" dirty="0">
                <a:ln>
                  <a:solidFill>
                    <a:schemeClr val="bg1"/>
                  </a:solidFill>
                </a:ln>
                <a:solidFill>
                  <a:schemeClr val="bg1"/>
                </a:solidFill>
                <a:latin typeface="Calibri" pitchFamily="34" charset="0"/>
                <a:cs typeface="Calibri" pitchFamily="34" charset="0"/>
              </a:rPr>
              <a:t>DE TRANSPORTE</a:t>
            </a:r>
          </a:p>
        </p:txBody>
      </p:sp>
      <p:sp>
        <p:nvSpPr>
          <p:cNvPr id="8" name="7 CuadroTexto"/>
          <p:cNvSpPr txBox="1"/>
          <p:nvPr/>
        </p:nvSpPr>
        <p:spPr>
          <a:xfrm>
            <a:off x="56456" y="836712"/>
            <a:ext cx="8640960" cy="400110"/>
          </a:xfrm>
          <a:prstGeom prst="rect">
            <a:avLst/>
          </a:prstGeom>
          <a:noFill/>
          <a:ln>
            <a:noFill/>
          </a:ln>
        </p:spPr>
        <p:txBody>
          <a:bodyPr wrap="square" rtlCol="0">
            <a:spAutoFit/>
          </a:bodyPr>
          <a:lstStyle>
            <a:defPPr>
              <a:defRPr lang="es-ES_tradnl"/>
            </a:defPPr>
            <a:lvl1pPr algn="l">
              <a:spcBef>
                <a:spcPts val="0"/>
              </a:spcBef>
              <a:defRPr sz="2000" b="1">
                <a:solidFill>
                  <a:schemeClr val="bg1">
                    <a:lumMod val="50000"/>
                  </a:schemeClr>
                </a:solidFill>
                <a:latin typeface="Calibri" pitchFamily="34" charset="0"/>
                <a:cs typeface="Calibri" pitchFamily="34" charset="0"/>
              </a:defRPr>
            </a:lvl1pPr>
          </a:lstStyle>
          <a:p>
            <a:r>
              <a:rPr lang="es-ES" dirty="0" smtClean="0">
                <a:solidFill>
                  <a:schemeClr val="accent4">
                    <a:lumMod val="75000"/>
                  </a:schemeClr>
                </a:solidFill>
              </a:rPr>
              <a:t>Exposición a actos delictivos</a:t>
            </a:r>
          </a:p>
        </p:txBody>
      </p:sp>
      <p:sp>
        <p:nvSpPr>
          <p:cNvPr id="74" name="73 CuadroTexto"/>
          <p:cNvSpPr txBox="1"/>
          <p:nvPr/>
        </p:nvSpPr>
        <p:spPr>
          <a:xfrm>
            <a:off x="0" y="6396335"/>
            <a:ext cx="7545288" cy="505588"/>
          </a:xfrm>
          <a:prstGeom prst="rect">
            <a:avLst/>
          </a:prstGeom>
          <a:noFill/>
        </p:spPr>
        <p:txBody>
          <a:bodyPr wrap="square" rtlCol="0">
            <a:spAutoFit/>
          </a:bodyPr>
          <a:lstStyle>
            <a:defPPr>
              <a:defRPr lang="es-ES_tradnl"/>
            </a:defPPr>
            <a:lvl1pPr algn="l">
              <a:defRPr sz="1200">
                <a:solidFill>
                  <a:schemeClr val="bg1">
                    <a:lumMod val="50000"/>
                  </a:schemeClr>
                </a:solidFill>
                <a:latin typeface="Calibri" pitchFamily="34" charset="0"/>
                <a:cs typeface="Calibri" pitchFamily="34" charset="0"/>
              </a:defRPr>
            </a:lvl1pPr>
          </a:lstStyle>
          <a:p>
            <a:pPr>
              <a:lnSpc>
                <a:spcPct val="85000"/>
              </a:lnSpc>
              <a:spcBef>
                <a:spcPts val="0"/>
              </a:spcBef>
            </a:pPr>
            <a:r>
              <a:rPr lang="es-ES" sz="1050" dirty="0" err="1" smtClean="0"/>
              <a:t>T6a</a:t>
            </a:r>
            <a:r>
              <a:rPr lang="es-ES" sz="1050" dirty="0" smtClean="0"/>
              <a:t>.- ¿Ha sido víctima de algún delito/intento de delito o acto vandálico a lo largo del último año en estaciones de </a:t>
            </a:r>
            <a:r>
              <a:rPr lang="es-ES" sz="1050" dirty="0" err="1" smtClean="0"/>
              <a:t>tte.</a:t>
            </a:r>
            <a:r>
              <a:rPr lang="es-ES" sz="1050" dirty="0" smtClean="0"/>
              <a:t> o aeropuertos?</a:t>
            </a:r>
          </a:p>
          <a:p>
            <a:pPr>
              <a:lnSpc>
                <a:spcPct val="85000"/>
              </a:lnSpc>
              <a:spcBef>
                <a:spcPts val="0"/>
              </a:spcBef>
            </a:pPr>
            <a:r>
              <a:rPr lang="es-ES" sz="1050" dirty="0" err="1" smtClean="0"/>
              <a:t>T7</a:t>
            </a:r>
            <a:r>
              <a:rPr lang="es-ES" sz="1050" dirty="0" smtClean="0"/>
              <a:t>,- ¿Y alguna persona de su entorno familiar?</a:t>
            </a:r>
          </a:p>
          <a:p>
            <a:pPr>
              <a:lnSpc>
                <a:spcPct val="85000"/>
              </a:lnSpc>
              <a:spcBef>
                <a:spcPts val="0"/>
              </a:spcBef>
            </a:pPr>
            <a:r>
              <a:rPr lang="es-ES" sz="1050" dirty="0" err="1" smtClean="0"/>
              <a:t>T8</a:t>
            </a:r>
            <a:r>
              <a:rPr lang="es-ES" sz="1050" dirty="0" smtClean="0"/>
              <a:t>.- ¿Ha sido testigo de algún delito / intento de delito o acto vandálico durante el último año en estaciones de </a:t>
            </a:r>
            <a:r>
              <a:rPr lang="es-ES" sz="1050" dirty="0" err="1" smtClean="0"/>
              <a:t>tte.</a:t>
            </a:r>
            <a:r>
              <a:rPr lang="es-ES" sz="1050" dirty="0" smtClean="0"/>
              <a:t> o aeropuertos?</a:t>
            </a:r>
            <a:endParaRPr lang="es-ES" sz="1050" dirty="0"/>
          </a:p>
        </p:txBody>
      </p:sp>
      <p:graphicFrame>
        <p:nvGraphicFramePr>
          <p:cNvPr id="9" name="8 Gráfico"/>
          <p:cNvGraphicFramePr/>
          <p:nvPr>
            <p:extLst>
              <p:ext uri="{D42A27DB-BD31-4B8C-83A1-F6EECF244321}">
                <p14:modId xmlns:p14="http://schemas.microsoft.com/office/powerpoint/2010/main" xmlns="" val="4114330342"/>
              </p:ext>
            </p:extLst>
          </p:nvPr>
        </p:nvGraphicFramePr>
        <p:xfrm>
          <a:off x="388030" y="1929176"/>
          <a:ext cx="4824536" cy="4295003"/>
        </p:xfrm>
        <a:graphic>
          <a:graphicData uri="http://schemas.openxmlformats.org/drawingml/2006/chart">
            <c:chart xmlns:c="http://schemas.openxmlformats.org/drawingml/2006/chart" xmlns:r="http://schemas.openxmlformats.org/officeDocument/2006/relationships" r:id="rId2"/>
          </a:graphicData>
        </a:graphic>
      </p:graphicFrame>
      <p:sp>
        <p:nvSpPr>
          <p:cNvPr id="11" name="10 CuadroTexto"/>
          <p:cNvSpPr txBox="1"/>
          <p:nvPr/>
        </p:nvSpPr>
        <p:spPr>
          <a:xfrm>
            <a:off x="5677552" y="1804044"/>
            <a:ext cx="1136608" cy="884238"/>
          </a:xfrm>
          <a:prstGeom prst="rect">
            <a:avLst/>
          </a:prstGeom>
          <a:noFill/>
        </p:spPr>
        <p:txBody>
          <a:bodyPr wrap="none" lIns="0" tIns="720000" rIns="0" bIns="0" rtlCol="0" anchor="ctr">
            <a:noAutofit/>
          </a:bodyPr>
          <a:lstStyle/>
          <a:p>
            <a:pPr>
              <a:spcBef>
                <a:spcPts val="600"/>
              </a:spcBef>
            </a:pPr>
            <a:r>
              <a:rPr lang="es-ES" sz="16600" b="1" dirty="0" smtClean="0">
                <a:solidFill>
                  <a:schemeClr val="accent4">
                    <a:lumMod val="20000"/>
                    <a:lumOff val="80000"/>
                  </a:schemeClr>
                </a:solidFill>
                <a:latin typeface="+mj-lt"/>
                <a:ea typeface="Verdana" pitchFamily="34" charset="0"/>
                <a:cs typeface="Verdana" pitchFamily="34" charset="0"/>
              </a:rPr>
              <a:t>“</a:t>
            </a:r>
            <a:endParaRPr lang="es-ES" sz="16600" i="1" dirty="0">
              <a:solidFill>
                <a:schemeClr val="accent4">
                  <a:lumMod val="20000"/>
                  <a:lumOff val="80000"/>
                </a:schemeClr>
              </a:solidFill>
              <a:latin typeface="+mj-lt"/>
              <a:ea typeface="Verdana" pitchFamily="34" charset="0"/>
              <a:cs typeface="Verdana" pitchFamily="34" charset="0"/>
            </a:endParaRPr>
          </a:p>
        </p:txBody>
      </p:sp>
      <p:sp>
        <p:nvSpPr>
          <p:cNvPr id="13" name="12 CuadroTexto"/>
          <p:cNvSpPr txBox="1"/>
          <p:nvPr/>
        </p:nvSpPr>
        <p:spPr>
          <a:xfrm>
            <a:off x="8105104" y="4575206"/>
            <a:ext cx="1136608" cy="884238"/>
          </a:xfrm>
          <a:prstGeom prst="rect">
            <a:avLst/>
          </a:prstGeom>
          <a:noFill/>
          <a:ln>
            <a:noFill/>
          </a:ln>
        </p:spPr>
        <p:txBody>
          <a:bodyPr wrap="none" lIns="0" tIns="720000" rIns="0" bIns="0" rtlCol="0" anchor="ctr">
            <a:noAutofit/>
          </a:bodyPr>
          <a:lstStyle/>
          <a:p>
            <a:pPr>
              <a:spcBef>
                <a:spcPts val="600"/>
              </a:spcBef>
            </a:pPr>
            <a:r>
              <a:rPr lang="es-ES" sz="16600" b="1" dirty="0" smtClean="0">
                <a:solidFill>
                  <a:schemeClr val="accent4">
                    <a:lumMod val="20000"/>
                    <a:lumOff val="80000"/>
                  </a:schemeClr>
                </a:solidFill>
                <a:latin typeface="+mj-lt"/>
                <a:ea typeface="Verdana" pitchFamily="34" charset="0"/>
                <a:cs typeface="Verdana" pitchFamily="34" charset="0"/>
              </a:rPr>
              <a:t>”</a:t>
            </a:r>
            <a:endParaRPr lang="es-ES" sz="16600" i="1" dirty="0">
              <a:solidFill>
                <a:schemeClr val="accent4">
                  <a:lumMod val="20000"/>
                  <a:lumOff val="80000"/>
                </a:schemeClr>
              </a:solidFill>
              <a:latin typeface="+mj-lt"/>
              <a:ea typeface="Verdana" pitchFamily="34" charset="0"/>
              <a:cs typeface="Verdana" pitchFamily="34" charset="0"/>
            </a:endParaRPr>
          </a:p>
        </p:txBody>
      </p:sp>
      <p:sp>
        <p:nvSpPr>
          <p:cNvPr id="15" name="14 CuadroTexto"/>
          <p:cNvSpPr txBox="1"/>
          <p:nvPr/>
        </p:nvSpPr>
        <p:spPr>
          <a:xfrm>
            <a:off x="6115376" y="2099578"/>
            <a:ext cx="2736304" cy="3493264"/>
          </a:xfrm>
          <a:prstGeom prst="rect">
            <a:avLst/>
          </a:prstGeom>
          <a:noFill/>
        </p:spPr>
        <p:txBody>
          <a:bodyPr wrap="square" rtlCol="0">
            <a:spAutoFit/>
          </a:bodyPr>
          <a:lstStyle/>
          <a:p>
            <a:pPr>
              <a:spcBef>
                <a:spcPts val="600"/>
              </a:spcBef>
            </a:pPr>
            <a:r>
              <a:rPr lang="es-ES" sz="2400" dirty="0" smtClean="0">
                <a:ln>
                  <a:solidFill>
                    <a:schemeClr val="bg1">
                      <a:lumMod val="50000"/>
                    </a:schemeClr>
                  </a:solidFill>
                </a:ln>
                <a:solidFill>
                  <a:schemeClr val="tx1">
                    <a:lumMod val="50000"/>
                    <a:lumOff val="50000"/>
                  </a:schemeClr>
                </a:solidFill>
                <a:latin typeface="Palatino" pitchFamily="18" charset="0"/>
                <a:ea typeface="Verdana" pitchFamily="34" charset="0"/>
                <a:cs typeface="Lucida Sans Unicode" pitchFamily="34" charset="0"/>
              </a:rPr>
              <a:t>El 44% de los españoles ha estado expuesto a actos delictivos dentro de las infraestructuras de transporte, bien como víctima o como testigo.</a:t>
            </a:r>
          </a:p>
          <a:p>
            <a:pPr>
              <a:spcBef>
                <a:spcPts val="600"/>
              </a:spcBef>
            </a:pPr>
            <a:endParaRPr lang="es-ES" sz="2400" i="1" dirty="0">
              <a:ln>
                <a:solidFill>
                  <a:schemeClr val="bg1">
                    <a:lumMod val="50000"/>
                  </a:schemeClr>
                </a:solidFill>
              </a:ln>
              <a:solidFill>
                <a:schemeClr val="tx1">
                  <a:lumMod val="50000"/>
                  <a:lumOff val="50000"/>
                </a:schemeClr>
              </a:solidFill>
              <a:latin typeface="Palatino" pitchFamily="18" charset="0"/>
              <a:ea typeface="Verdana" pitchFamily="34" charset="0"/>
              <a:cs typeface="Lucida Sans Unicode" pitchFamily="34" charset="0"/>
            </a:endParaRPr>
          </a:p>
        </p:txBody>
      </p:sp>
      <p:sp>
        <p:nvSpPr>
          <p:cNvPr id="16" name="15 CuadroTexto"/>
          <p:cNvSpPr txBox="1"/>
          <p:nvPr/>
        </p:nvSpPr>
        <p:spPr>
          <a:xfrm rot="16200000">
            <a:off x="3957215" y="4092641"/>
            <a:ext cx="2468008" cy="276999"/>
          </a:xfrm>
          <a:prstGeom prst="rect">
            <a:avLst/>
          </a:prstGeom>
          <a:noFill/>
        </p:spPr>
        <p:txBody>
          <a:bodyPr wrap="square" lIns="36000" rIns="36000" rtlCol="0" anchor="ctr">
            <a:spAutoFit/>
          </a:bodyPr>
          <a:lstStyle>
            <a:defPPr>
              <a:defRPr lang="es-ES_tradnl"/>
            </a:defPPr>
            <a:lvl1pPr algn="l">
              <a:defRPr sz="1100">
                <a:latin typeface="Calibri" pitchFamily="34" charset="0"/>
                <a:cs typeface="Calibri" pitchFamily="34" charset="0"/>
              </a:defRPr>
            </a:lvl1pPr>
          </a:lstStyle>
          <a:p>
            <a:r>
              <a:rPr lang="es-ES" sz="1200" dirty="0" smtClean="0"/>
              <a:t>BASE Total muestra: 2.081 CASOS</a:t>
            </a:r>
            <a:endParaRPr lang="es-ES" sz="1200" dirty="0"/>
          </a:p>
        </p:txBody>
      </p:sp>
    </p:spTree>
    <p:extLst>
      <p:ext uri="{BB962C8B-B14F-4D97-AF65-F5344CB8AC3E}">
        <p14:creationId xmlns:p14="http://schemas.microsoft.com/office/powerpoint/2010/main" xmlns="" val="1501682242"/>
      </p:ext>
    </p:extLst>
  </p:cSld>
  <p:clrMapOvr>
    <a:masterClrMapping/>
  </p:clrMapOvr>
  <p:transition>
    <p:wipe di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Rectángulo"/>
          <p:cNvSpPr/>
          <p:nvPr/>
        </p:nvSpPr>
        <p:spPr bwMode="auto">
          <a:xfrm>
            <a:off x="480052" y="1844825"/>
            <a:ext cx="2054936" cy="4187676"/>
          </a:xfrm>
          <a:prstGeom prst="rect">
            <a:avLst/>
          </a:prstGeom>
          <a:solidFill>
            <a:schemeClr val="bg1"/>
          </a:solidFill>
          <a:ln w="9525" cap="flat" cmpd="sng" algn="ctr">
            <a:solidFill>
              <a:srgbClr val="808080"/>
            </a:solidFill>
            <a:prstDash val="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7" name="Rectangle 3"/>
          <p:cNvSpPr>
            <a:spLocks noChangeArrowheads="1"/>
          </p:cNvSpPr>
          <p:nvPr/>
        </p:nvSpPr>
        <p:spPr bwMode="auto">
          <a:xfrm>
            <a:off x="36513" y="35999"/>
            <a:ext cx="8516887" cy="648000"/>
          </a:xfrm>
          <a:prstGeom prst="rect">
            <a:avLst/>
          </a:prstGeom>
          <a:solidFill>
            <a:schemeClr val="accent4"/>
          </a:solidFill>
          <a:ln>
            <a:noFill/>
          </a:ln>
          <a:effectLst/>
          <a:extLst/>
        </p:spPr>
        <p:txBody>
          <a:bodyPr wrap="square" lIns="0" tIns="0" rIns="0" bIns="0" anchor="ctr">
            <a:spAutoFit/>
          </a:bodyPr>
          <a:lstStyle/>
          <a:p>
            <a:endParaRPr lang="es-ES"/>
          </a:p>
        </p:txBody>
      </p:sp>
      <p:sp>
        <p:nvSpPr>
          <p:cNvPr id="4" name="3 Marcador de número de diapositiva"/>
          <p:cNvSpPr>
            <a:spLocks noGrp="1"/>
          </p:cNvSpPr>
          <p:nvPr>
            <p:ph type="sldNum" sz="quarter" idx="10"/>
          </p:nvPr>
        </p:nvSpPr>
        <p:spPr/>
        <p:txBody>
          <a:bodyPr/>
          <a:lstStyle/>
          <a:p>
            <a:r>
              <a:rPr lang="en-US" smtClean="0"/>
              <a:t>-</a:t>
            </a:r>
            <a:fld id="{41B2AE44-E9C6-4EAB-BC73-5008DB342051}" type="slidenum">
              <a:rPr lang="en-US" smtClean="0"/>
              <a:pPr/>
              <a:t>44</a:t>
            </a:fld>
            <a:r>
              <a:rPr lang="en-US" smtClean="0"/>
              <a:t>-</a:t>
            </a:r>
            <a:endParaRPr lang="en-US"/>
          </a:p>
        </p:txBody>
      </p:sp>
      <p:sp>
        <p:nvSpPr>
          <p:cNvPr id="6" name="5 CuadroTexto"/>
          <p:cNvSpPr txBox="1"/>
          <p:nvPr/>
        </p:nvSpPr>
        <p:spPr>
          <a:xfrm>
            <a:off x="56456" y="170534"/>
            <a:ext cx="7776864" cy="400110"/>
          </a:xfrm>
          <a:prstGeom prst="rect">
            <a:avLst/>
          </a:prstGeom>
          <a:noFill/>
        </p:spPr>
        <p:txBody>
          <a:bodyPr wrap="square" rtlCol="0">
            <a:spAutoFit/>
          </a:bodyPr>
          <a:lstStyle/>
          <a:p>
            <a:pPr algn="l"/>
            <a:r>
              <a:rPr lang="es-ES" sz="2000" dirty="0">
                <a:ln>
                  <a:solidFill>
                    <a:schemeClr val="bg1"/>
                  </a:solidFill>
                </a:ln>
                <a:solidFill>
                  <a:schemeClr val="bg1"/>
                </a:solidFill>
                <a:latin typeface="Calibri" pitchFamily="34" charset="0"/>
                <a:cs typeface="Calibri" pitchFamily="34" charset="0"/>
              </a:rPr>
              <a:t>SEGURIDAD </a:t>
            </a:r>
            <a:r>
              <a:rPr lang="es-ES" sz="2000" dirty="0" smtClean="0">
                <a:ln>
                  <a:solidFill>
                    <a:schemeClr val="bg1"/>
                  </a:solidFill>
                </a:ln>
                <a:solidFill>
                  <a:schemeClr val="bg1"/>
                </a:solidFill>
                <a:latin typeface="Calibri" pitchFamily="34" charset="0"/>
                <a:cs typeface="Calibri" pitchFamily="34" charset="0"/>
              </a:rPr>
              <a:t>CIUDADANA </a:t>
            </a:r>
            <a:r>
              <a:rPr lang="es-ES" sz="2000" dirty="0">
                <a:ln>
                  <a:solidFill>
                    <a:schemeClr val="bg1"/>
                  </a:solidFill>
                </a:ln>
                <a:solidFill>
                  <a:schemeClr val="bg1"/>
                </a:solidFill>
                <a:latin typeface="Calibri" pitchFamily="34" charset="0"/>
                <a:cs typeface="Calibri" pitchFamily="34" charset="0"/>
              </a:rPr>
              <a:t>EN LAS </a:t>
            </a:r>
            <a:r>
              <a:rPr lang="es-ES" sz="2000" dirty="0" smtClean="0">
                <a:ln>
                  <a:solidFill>
                    <a:schemeClr val="bg1"/>
                  </a:solidFill>
                </a:ln>
                <a:solidFill>
                  <a:schemeClr val="bg1"/>
                </a:solidFill>
                <a:latin typeface="Calibri" pitchFamily="34" charset="0"/>
                <a:cs typeface="Calibri" pitchFamily="34" charset="0"/>
              </a:rPr>
              <a:t>INFRAESTRUCTURAS </a:t>
            </a:r>
            <a:r>
              <a:rPr lang="es-ES" sz="2000" dirty="0">
                <a:ln>
                  <a:solidFill>
                    <a:schemeClr val="bg1"/>
                  </a:solidFill>
                </a:ln>
                <a:solidFill>
                  <a:schemeClr val="bg1"/>
                </a:solidFill>
                <a:latin typeface="Calibri" pitchFamily="34" charset="0"/>
                <a:cs typeface="Calibri" pitchFamily="34" charset="0"/>
              </a:rPr>
              <a:t>DE TRANSPORTE</a:t>
            </a:r>
          </a:p>
        </p:txBody>
      </p:sp>
      <p:sp>
        <p:nvSpPr>
          <p:cNvPr id="8" name="7 CuadroTexto"/>
          <p:cNvSpPr txBox="1"/>
          <p:nvPr/>
        </p:nvSpPr>
        <p:spPr>
          <a:xfrm>
            <a:off x="56456" y="836712"/>
            <a:ext cx="8640960" cy="400110"/>
          </a:xfrm>
          <a:prstGeom prst="rect">
            <a:avLst/>
          </a:prstGeom>
          <a:noFill/>
          <a:ln>
            <a:noFill/>
          </a:ln>
        </p:spPr>
        <p:txBody>
          <a:bodyPr wrap="square" rtlCol="0">
            <a:spAutoFit/>
          </a:bodyPr>
          <a:lstStyle>
            <a:defPPr>
              <a:defRPr lang="es-ES_tradnl"/>
            </a:defPPr>
            <a:lvl1pPr algn="l">
              <a:spcBef>
                <a:spcPts val="0"/>
              </a:spcBef>
              <a:defRPr sz="2000" b="1">
                <a:solidFill>
                  <a:schemeClr val="bg1">
                    <a:lumMod val="50000"/>
                  </a:schemeClr>
                </a:solidFill>
                <a:latin typeface="Calibri" pitchFamily="34" charset="0"/>
                <a:cs typeface="Calibri" pitchFamily="34" charset="0"/>
              </a:defRPr>
            </a:lvl1pPr>
          </a:lstStyle>
          <a:p>
            <a:r>
              <a:rPr lang="es-ES" dirty="0" smtClean="0">
                <a:solidFill>
                  <a:schemeClr val="accent4">
                    <a:lumMod val="75000"/>
                  </a:schemeClr>
                </a:solidFill>
              </a:rPr>
              <a:t>Exposición a actos delictivos</a:t>
            </a:r>
          </a:p>
        </p:txBody>
      </p:sp>
      <p:sp>
        <p:nvSpPr>
          <p:cNvPr id="74" name="73 CuadroTexto"/>
          <p:cNvSpPr txBox="1"/>
          <p:nvPr/>
        </p:nvSpPr>
        <p:spPr>
          <a:xfrm>
            <a:off x="0" y="6396335"/>
            <a:ext cx="7833320" cy="461665"/>
          </a:xfrm>
          <a:prstGeom prst="rect">
            <a:avLst/>
          </a:prstGeom>
          <a:noFill/>
        </p:spPr>
        <p:txBody>
          <a:bodyPr wrap="square" rtlCol="0">
            <a:spAutoFit/>
          </a:bodyPr>
          <a:lstStyle>
            <a:defPPr>
              <a:defRPr lang="es-ES_tradnl"/>
            </a:defPPr>
            <a:lvl1pPr algn="l">
              <a:defRPr sz="1200">
                <a:solidFill>
                  <a:schemeClr val="bg1">
                    <a:lumMod val="50000"/>
                  </a:schemeClr>
                </a:solidFill>
                <a:latin typeface="Calibri" pitchFamily="34" charset="0"/>
                <a:cs typeface="Calibri" pitchFamily="34" charset="0"/>
              </a:defRPr>
            </a:lvl1pPr>
          </a:lstStyle>
          <a:p>
            <a:pPr>
              <a:spcBef>
                <a:spcPts val="0"/>
              </a:spcBef>
            </a:pPr>
            <a:r>
              <a:rPr lang="es-ES" dirty="0" err="1" smtClean="0"/>
              <a:t>T6a</a:t>
            </a:r>
            <a:r>
              <a:rPr lang="es-ES" dirty="0" smtClean="0"/>
              <a:t>.- </a:t>
            </a:r>
            <a:r>
              <a:rPr lang="es-ES" dirty="0"/>
              <a:t>¿Ha sido víctima de algún delito/intento o acto </a:t>
            </a:r>
            <a:r>
              <a:rPr lang="es-ES" dirty="0" smtClean="0"/>
              <a:t>vandálico durante el </a:t>
            </a:r>
            <a:r>
              <a:rPr lang="es-ES" dirty="0"/>
              <a:t>último año en estaciones de </a:t>
            </a:r>
            <a:r>
              <a:rPr lang="es-ES" dirty="0" err="1" smtClean="0"/>
              <a:t>tte.</a:t>
            </a:r>
            <a:r>
              <a:rPr lang="es-ES" dirty="0" smtClean="0"/>
              <a:t> </a:t>
            </a:r>
            <a:r>
              <a:rPr lang="es-ES" dirty="0"/>
              <a:t>o aeropuertos</a:t>
            </a:r>
            <a:r>
              <a:rPr lang="es-ES" dirty="0" smtClean="0"/>
              <a:t>?</a:t>
            </a:r>
          </a:p>
          <a:p>
            <a:pPr>
              <a:spcBef>
                <a:spcPts val="0"/>
              </a:spcBef>
            </a:pPr>
            <a:r>
              <a:rPr lang="es-ES" dirty="0" err="1" smtClean="0"/>
              <a:t>T6b</a:t>
            </a:r>
            <a:r>
              <a:rPr lang="es-ES" dirty="0" smtClean="0"/>
              <a:t>,- ¿Qué tipo de delito/intento de delito o acto vandálico?</a:t>
            </a:r>
            <a:endParaRPr lang="es-ES" dirty="0"/>
          </a:p>
        </p:txBody>
      </p:sp>
      <p:graphicFrame>
        <p:nvGraphicFramePr>
          <p:cNvPr id="10" name="9 Gráfico"/>
          <p:cNvGraphicFramePr/>
          <p:nvPr>
            <p:extLst>
              <p:ext uri="{D42A27DB-BD31-4B8C-83A1-F6EECF244321}">
                <p14:modId xmlns:p14="http://schemas.microsoft.com/office/powerpoint/2010/main" xmlns="" val="888881196"/>
              </p:ext>
            </p:extLst>
          </p:nvPr>
        </p:nvGraphicFramePr>
        <p:xfrm>
          <a:off x="58250" y="1882690"/>
          <a:ext cx="2939786" cy="4087207"/>
        </p:xfrm>
        <a:graphic>
          <a:graphicData uri="http://schemas.openxmlformats.org/drawingml/2006/chart">
            <c:chart xmlns:c="http://schemas.openxmlformats.org/drawingml/2006/chart" xmlns:r="http://schemas.openxmlformats.org/officeDocument/2006/relationships" r:id="rId2"/>
          </a:graphicData>
        </a:graphic>
      </p:graphicFrame>
      <p:sp>
        <p:nvSpPr>
          <p:cNvPr id="11" name="10 Rectángulo"/>
          <p:cNvSpPr/>
          <p:nvPr/>
        </p:nvSpPr>
        <p:spPr bwMode="auto">
          <a:xfrm>
            <a:off x="3327818" y="1844824"/>
            <a:ext cx="6017486" cy="4187676"/>
          </a:xfrm>
          <a:prstGeom prst="rect">
            <a:avLst/>
          </a:prstGeom>
          <a:solidFill>
            <a:schemeClr val="bg1"/>
          </a:solidFill>
          <a:ln w="9525" cap="flat" cmpd="sng" algn="ctr">
            <a:solidFill>
              <a:srgbClr val="808080"/>
            </a:solidFill>
            <a:prstDash val="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graphicFrame>
        <p:nvGraphicFramePr>
          <p:cNvPr id="12" name="11 Tabla"/>
          <p:cNvGraphicFramePr>
            <a:graphicFrameLocks noGrp="1"/>
          </p:cNvGraphicFramePr>
          <p:nvPr>
            <p:extLst>
              <p:ext uri="{D42A27DB-BD31-4B8C-83A1-F6EECF244321}">
                <p14:modId xmlns:p14="http://schemas.microsoft.com/office/powerpoint/2010/main" xmlns="" val="3280826130"/>
              </p:ext>
            </p:extLst>
          </p:nvPr>
        </p:nvGraphicFramePr>
        <p:xfrm>
          <a:off x="3446785" y="2104300"/>
          <a:ext cx="3955499" cy="3542437"/>
        </p:xfrm>
        <a:graphic>
          <a:graphicData uri="http://schemas.openxmlformats.org/drawingml/2006/table">
            <a:tbl>
              <a:tblPr>
                <a:tableStyleId>{5C22544A-7EE6-4342-B048-85BDC9FD1C3A}</a:tableStyleId>
              </a:tblPr>
              <a:tblGrid>
                <a:gridCol w="3955499"/>
              </a:tblGrid>
              <a:tr h="264861">
                <a:tc>
                  <a:txBody>
                    <a:bodyPr/>
                    <a:lstStyle/>
                    <a:p>
                      <a:pPr algn="r" fontAlgn="t">
                        <a:lnSpc>
                          <a:spcPct val="85000"/>
                        </a:lnSpc>
                      </a:pPr>
                      <a:r>
                        <a:rPr lang="es-ES" sz="1200" b="0" i="0" u="none" strike="noStrike" noProof="0" dirty="0" smtClean="0">
                          <a:solidFill>
                            <a:srgbClr val="000000"/>
                          </a:solidFill>
                          <a:effectLst/>
                          <a:latin typeface="Calibri" pitchFamily="34" charset="0"/>
                          <a:cs typeface="Calibri" pitchFamily="34" charset="0"/>
                        </a:rPr>
                        <a:t>Robo de bolso o cartera </a:t>
                      </a:r>
                      <a:endParaRPr lang="es-ES" sz="1200" b="0" i="0" u="none" strike="noStrike" noProof="0" dirty="0">
                        <a:solidFill>
                          <a:srgbClr val="000000"/>
                        </a:solidFill>
                        <a:effectLst/>
                        <a:latin typeface="Calibri" pitchFamily="34" charset="0"/>
                        <a:cs typeface="Calibri"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64861">
                <a:tc>
                  <a:txBody>
                    <a:bodyPr/>
                    <a:lstStyle/>
                    <a:p>
                      <a:pPr algn="r" fontAlgn="t">
                        <a:lnSpc>
                          <a:spcPct val="85000"/>
                        </a:lnSpc>
                      </a:pPr>
                      <a:r>
                        <a:rPr lang="es-ES" sz="1200" b="0" i="0" u="none" strike="noStrike" noProof="0" dirty="0">
                          <a:solidFill>
                            <a:srgbClr val="000000"/>
                          </a:solidFill>
                          <a:effectLst/>
                          <a:latin typeface="Calibri" pitchFamily="34" charset="0"/>
                          <a:cs typeface="Calibri" pitchFamily="34" charset="0"/>
                        </a:rPr>
                        <a:t>Amenazas, intimidaciones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64861">
                <a:tc>
                  <a:txBody>
                    <a:bodyPr/>
                    <a:lstStyle/>
                    <a:p>
                      <a:pPr algn="r" fontAlgn="t">
                        <a:lnSpc>
                          <a:spcPct val="85000"/>
                        </a:lnSpc>
                      </a:pPr>
                      <a:r>
                        <a:rPr lang="es-ES" sz="1200" b="0" i="0" u="none" strike="noStrike" noProof="0">
                          <a:solidFill>
                            <a:srgbClr val="000000"/>
                          </a:solidFill>
                          <a:effectLst/>
                          <a:latin typeface="Calibri" pitchFamily="34" charset="0"/>
                          <a:cs typeface="Calibri" pitchFamily="34" charset="0"/>
                        </a:rPr>
                        <a:t>Actos de vandalismo/ gamberrismo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14483">
                <a:tc>
                  <a:txBody>
                    <a:bodyPr/>
                    <a:lstStyle/>
                    <a:p>
                      <a:pPr algn="r" fontAlgn="t">
                        <a:lnSpc>
                          <a:spcPct val="85000"/>
                        </a:lnSpc>
                      </a:pPr>
                      <a:r>
                        <a:rPr lang="es-ES" sz="1200" b="0" i="0" u="none" strike="noStrike" noProof="0" dirty="0" smtClean="0">
                          <a:solidFill>
                            <a:srgbClr val="000000"/>
                          </a:solidFill>
                          <a:effectLst/>
                          <a:latin typeface="Calibri" pitchFamily="34" charset="0"/>
                          <a:cs typeface="Calibri" pitchFamily="34" charset="0"/>
                        </a:rPr>
                        <a:t>Abusos/intimidación </a:t>
                      </a:r>
                      <a:r>
                        <a:rPr lang="es-ES" sz="1200" b="0" i="0" u="none" strike="noStrike" noProof="0" dirty="0">
                          <a:solidFill>
                            <a:srgbClr val="000000"/>
                          </a:solidFill>
                          <a:effectLst/>
                          <a:latin typeface="Calibri" pitchFamily="34" charset="0"/>
                          <a:cs typeface="Calibri" pitchFamily="34" charset="0"/>
                        </a:rPr>
                        <a:t>de </a:t>
                      </a:r>
                      <a:r>
                        <a:rPr lang="es-ES" sz="1200" b="0" i="0" u="none" strike="noStrike" noProof="0" dirty="0" smtClean="0">
                          <a:solidFill>
                            <a:srgbClr val="000000"/>
                          </a:solidFill>
                          <a:effectLst/>
                          <a:latin typeface="Calibri" pitchFamily="34" charset="0"/>
                          <a:cs typeface="Calibri" pitchFamily="34" charset="0"/>
                        </a:rPr>
                        <a:t>personas </a:t>
                      </a:r>
                      <a:r>
                        <a:rPr lang="es-ES" sz="1200" b="0" i="0" u="none" strike="noStrike" noProof="0" dirty="0">
                          <a:solidFill>
                            <a:srgbClr val="000000"/>
                          </a:solidFill>
                          <a:effectLst/>
                          <a:latin typeface="Calibri" pitchFamily="34" charset="0"/>
                          <a:cs typeface="Calibri" pitchFamily="34" charset="0"/>
                        </a:rPr>
                        <a:t>bajo efecto de </a:t>
                      </a:r>
                      <a:r>
                        <a:rPr lang="es-ES" sz="1200" b="0" i="0" u="none" strike="noStrike" noProof="0" dirty="0" smtClean="0">
                          <a:solidFill>
                            <a:srgbClr val="000000"/>
                          </a:solidFill>
                          <a:effectLst/>
                          <a:latin typeface="Calibri" pitchFamily="34" charset="0"/>
                          <a:cs typeface="Calibri" pitchFamily="34" charset="0"/>
                        </a:rPr>
                        <a:t>alcohol/drogas </a:t>
                      </a:r>
                      <a:endParaRPr lang="es-ES" sz="1200" b="0" i="0" u="none" strike="noStrike" noProof="0" dirty="0">
                        <a:solidFill>
                          <a:srgbClr val="000000"/>
                        </a:solidFill>
                        <a:effectLst/>
                        <a:latin typeface="Calibri" pitchFamily="34" charset="0"/>
                        <a:cs typeface="Calibri"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64861">
                <a:tc>
                  <a:txBody>
                    <a:bodyPr/>
                    <a:lstStyle/>
                    <a:p>
                      <a:pPr algn="r" fontAlgn="t">
                        <a:lnSpc>
                          <a:spcPct val="85000"/>
                        </a:lnSpc>
                      </a:pPr>
                      <a:r>
                        <a:rPr lang="es-ES" sz="1200" b="0" i="0" u="none" strike="noStrike" noProof="0" dirty="0">
                          <a:solidFill>
                            <a:srgbClr val="000000"/>
                          </a:solidFill>
                          <a:effectLst/>
                          <a:latin typeface="Calibri" pitchFamily="34" charset="0"/>
                          <a:cs typeface="Calibri" pitchFamily="34" charset="0"/>
                        </a:rPr>
                        <a:t>Tirón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14483">
                <a:tc>
                  <a:txBody>
                    <a:bodyPr/>
                    <a:lstStyle/>
                    <a:p>
                      <a:pPr algn="r" fontAlgn="t">
                        <a:lnSpc>
                          <a:spcPct val="85000"/>
                        </a:lnSpc>
                      </a:pPr>
                      <a:r>
                        <a:rPr lang="es-ES" sz="1200" b="0" i="0" u="none" strike="noStrike" noProof="0" dirty="0">
                          <a:solidFill>
                            <a:srgbClr val="000000"/>
                          </a:solidFill>
                          <a:effectLst/>
                          <a:latin typeface="Calibri" pitchFamily="34" charset="0"/>
                          <a:cs typeface="Calibri" pitchFamily="34" charset="0"/>
                        </a:rPr>
                        <a:t>Sustracción de objetos de coche (en </a:t>
                      </a:r>
                      <a:r>
                        <a:rPr lang="es-ES" sz="1200" b="0" i="0" u="none" strike="noStrike" noProof="0" dirty="0" smtClean="0">
                          <a:solidFill>
                            <a:srgbClr val="000000"/>
                          </a:solidFill>
                          <a:effectLst/>
                          <a:latin typeface="Calibri" pitchFamily="34" charset="0"/>
                          <a:cs typeface="Calibri" pitchFamily="34" charset="0"/>
                        </a:rPr>
                        <a:t>aparcamiento</a:t>
                      </a:r>
                      <a:r>
                        <a:rPr lang="es-ES" sz="1200" b="0" i="0" u="none" strike="noStrike" baseline="0" noProof="0" dirty="0" smtClean="0">
                          <a:solidFill>
                            <a:srgbClr val="000000"/>
                          </a:solidFill>
                          <a:effectLst/>
                          <a:latin typeface="Calibri" pitchFamily="34" charset="0"/>
                          <a:cs typeface="Calibri" pitchFamily="34" charset="0"/>
                        </a:rPr>
                        <a:t> de las </a:t>
                      </a:r>
                      <a:r>
                        <a:rPr lang="es-ES" sz="1200" b="0" i="0" u="none" strike="noStrike" baseline="0" noProof="0" dirty="0" err="1" smtClean="0">
                          <a:solidFill>
                            <a:srgbClr val="000000"/>
                          </a:solidFill>
                          <a:effectLst/>
                          <a:latin typeface="Calibri" pitchFamily="34" charset="0"/>
                          <a:cs typeface="Calibri" pitchFamily="34" charset="0"/>
                        </a:rPr>
                        <a:t>inst.</a:t>
                      </a:r>
                      <a:r>
                        <a:rPr lang="es-ES" sz="1200" b="0" i="0" u="none" strike="noStrike" noProof="0" dirty="0" smtClean="0">
                          <a:solidFill>
                            <a:srgbClr val="000000"/>
                          </a:solidFill>
                          <a:effectLst/>
                          <a:latin typeface="Calibri" pitchFamily="34" charset="0"/>
                          <a:cs typeface="Calibri" pitchFamily="34" charset="0"/>
                        </a:rPr>
                        <a:t>) </a:t>
                      </a:r>
                      <a:endParaRPr lang="es-ES" sz="1200" b="0" i="0" u="none" strike="noStrike" noProof="0" dirty="0">
                        <a:solidFill>
                          <a:srgbClr val="000000"/>
                        </a:solidFill>
                        <a:effectLst/>
                        <a:latin typeface="Calibri" pitchFamily="34" charset="0"/>
                        <a:cs typeface="Calibri"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64861">
                <a:tc>
                  <a:txBody>
                    <a:bodyPr/>
                    <a:lstStyle/>
                    <a:p>
                      <a:pPr algn="r" fontAlgn="t">
                        <a:lnSpc>
                          <a:spcPct val="85000"/>
                        </a:lnSpc>
                      </a:pPr>
                      <a:r>
                        <a:rPr lang="es-ES" sz="1200" b="0" i="0" u="none" strike="noStrike" noProof="0">
                          <a:solidFill>
                            <a:srgbClr val="000000"/>
                          </a:solidFill>
                          <a:effectLst/>
                          <a:latin typeface="Calibri" pitchFamily="34" charset="0"/>
                          <a:cs typeface="Calibri" pitchFamily="34" charset="0"/>
                        </a:rPr>
                        <a:t>Atraco (robo con violencia)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64861">
                <a:tc>
                  <a:txBody>
                    <a:bodyPr/>
                    <a:lstStyle/>
                    <a:p>
                      <a:pPr algn="r" fontAlgn="t">
                        <a:lnSpc>
                          <a:spcPct val="85000"/>
                        </a:lnSpc>
                      </a:pPr>
                      <a:r>
                        <a:rPr lang="es-ES" sz="1200" b="0" i="0" u="none" strike="noStrike" noProof="0">
                          <a:solidFill>
                            <a:srgbClr val="000000"/>
                          </a:solidFill>
                          <a:effectLst/>
                          <a:latin typeface="Calibri" pitchFamily="34" charset="0"/>
                          <a:cs typeface="Calibri" pitchFamily="34" charset="0"/>
                        </a:rPr>
                        <a:t>Acoso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64861">
                <a:tc>
                  <a:txBody>
                    <a:bodyPr/>
                    <a:lstStyle/>
                    <a:p>
                      <a:pPr algn="r" fontAlgn="t">
                        <a:lnSpc>
                          <a:spcPct val="85000"/>
                        </a:lnSpc>
                      </a:pPr>
                      <a:r>
                        <a:rPr lang="es-ES" sz="1200" b="0" i="0" u="none" strike="noStrike" noProof="0">
                          <a:solidFill>
                            <a:srgbClr val="000000"/>
                          </a:solidFill>
                          <a:effectLst/>
                          <a:latin typeface="Calibri" pitchFamily="34" charset="0"/>
                          <a:cs typeface="Calibri" pitchFamily="34" charset="0"/>
                        </a:rPr>
                        <a:t>Estafa, timo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64861">
                <a:tc>
                  <a:txBody>
                    <a:bodyPr/>
                    <a:lstStyle/>
                    <a:p>
                      <a:pPr algn="r" fontAlgn="t">
                        <a:lnSpc>
                          <a:spcPct val="85000"/>
                        </a:lnSpc>
                      </a:pPr>
                      <a:r>
                        <a:rPr lang="es-ES" sz="1200" b="0" i="0" u="none" strike="noStrike" noProof="0">
                          <a:solidFill>
                            <a:srgbClr val="000000"/>
                          </a:solidFill>
                          <a:effectLst/>
                          <a:latin typeface="Calibri" pitchFamily="34" charset="0"/>
                          <a:cs typeface="Calibri" pitchFamily="34" charset="0"/>
                        </a:rPr>
                        <a:t>Agresión física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64861">
                <a:tc>
                  <a:txBody>
                    <a:bodyPr/>
                    <a:lstStyle/>
                    <a:p>
                      <a:pPr algn="r" fontAlgn="t">
                        <a:lnSpc>
                          <a:spcPct val="85000"/>
                        </a:lnSpc>
                      </a:pPr>
                      <a:r>
                        <a:rPr lang="es-ES" sz="1200" b="0" i="0" u="none" strike="noStrike" noProof="0">
                          <a:solidFill>
                            <a:srgbClr val="000000"/>
                          </a:solidFill>
                          <a:effectLst/>
                          <a:latin typeface="Calibri" pitchFamily="34" charset="0"/>
                          <a:cs typeface="Calibri" pitchFamily="34" charset="0"/>
                        </a:rPr>
                        <a:t>Robo de coche (en aparcamiento de las instalaciones)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64861">
                <a:tc>
                  <a:txBody>
                    <a:bodyPr/>
                    <a:lstStyle/>
                    <a:p>
                      <a:pPr algn="r" fontAlgn="t">
                        <a:lnSpc>
                          <a:spcPct val="85000"/>
                        </a:lnSpc>
                      </a:pPr>
                      <a:r>
                        <a:rPr lang="es-ES" sz="1200" b="0" i="0" u="none" strike="noStrike" noProof="0" dirty="0">
                          <a:solidFill>
                            <a:srgbClr val="000000"/>
                          </a:solidFill>
                          <a:effectLst/>
                          <a:latin typeface="Calibri" pitchFamily="34" charset="0"/>
                          <a:cs typeface="Calibri" pitchFamily="34" charset="0"/>
                        </a:rPr>
                        <a:t>Otros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64861">
                <a:tc>
                  <a:txBody>
                    <a:bodyPr/>
                    <a:lstStyle/>
                    <a:p>
                      <a:pPr algn="r" fontAlgn="t">
                        <a:lnSpc>
                          <a:spcPct val="85000"/>
                        </a:lnSpc>
                      </a:pPr>
                      <a:r>
                        <a:rPr lang="es-ES" sz="1200" b="0" i="0" u="none" strike="noStrike" noProof="0" dirty="0">
                          <a:solidFill>
                            <a:srgbClr val="000000"/>
                          </a:solidFill>
                          <a:effectLst/>
                          <a:latin typeface="Calibri" pitchFamily="34" charset="0"/>
                          <a:cs typeface="Calibri" pitchFamily="34" charset="0"/>
                        </a:rPr>
                        <a:t>No contesta</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14" name="13 Gráfico"/>
          <p:cNvGraphicFramePr/>
          <p:nvPr>
            <p:extLst>
              <p:ext uri="{D42A27DB-BD31-4B8C-83A1-F6EECF244321}">
                <p14:modId xmlns:p14="http://schemas.microsoft.com/office/powerpoint/2010/main" xmlns="" val="1233196534"/>
              </p:ext>
            </p:extLst>
          </p:nvPr>
        </p:nvGraphicFramePr>
        <p:xfrm>
          <a:off x="7357307" y="1951784"/>
          <a:ext cx="2610140" cy="3974353"/>
        </p:xfrm>
        <a:graphic>
          <a:graphicData uri="http://schemas.openxmlformats.org/drawingml/2006/chart">
            <c:chart xmlns:c="http://schemas.openxmlformats.org/drawingml/2006/chart" xmlns:r="http://schemas.openxmlformats.org/officeDocument/2006/relationships" r:id="rId3"/>
          </a:graphicData>
        </a:graphic>
      </p:graphicFrame>
      <p:sp>
        <p:nvSpPr>
          <p:cNvPr id="16" name="15 CuadroTexto"/>
          <p:cNvSpPr txBox="1"/>
          <p:nvPr/>
        </p:nvSpPr>
        <p:spPr>
          <a:xfrm rot="16200000">
            <a:off x="8307330" y="4717526"/>
            <a:ext cx="2352951" cy="276999"/>
          </a:xfrm>
          <a:prstGeom prst="rect">
            <a:avLst/>
          </a:prstGeom>
          <a:noFill/>
        </p:spPr>
        <p:txBody>
          <a:bodyPr wrap="square" lIns="36000" rIns="36000" rtlCol="0" anchor="ctr">
            <a:spAutoFit/>
          </a:bodyPr>
          <a:lstStyle>
            <a:defPPr>
              <a:defRPr lang="es-ES_tradnl"/>
            </a:defPPr>
            <a:lvl1pPr algn="l">
              <a:defRPr sz="1100">
                <a:latin typeface="Calibri" pitchFamily="34" charset="0"/>
                <a:cs typeface="Calibri" pitchFamily="34" charset="0"/>
              </a:defRPr>
            </a:lvl1pPr>
          </a:lstStyle>
          <a:p>
            <a:r>
              <a:rPr lang="es-ES" sz="1200" dirty="0" smtClean="0"/>
              <a:t>BASE: "Ha sido víctima" 348 </a:t>
            </a:r>
            <a:r>
              <a:rPr lang="es-ES" sz="1200" dirty="0"/>
              <a:t>CASOS</a:t>
            </a:r>
          </a:p>
        </p:txBody>
      </p:sp>
      <p:sp>
        <p:nvSpPr>
          <p:cNvPr id="2" name="1 Flecha derecha"/>
          <p:cNvSpPr/>
          <p:nvPr/>
        </p:nvSpPr>
        <p:spPr bwMode="auto">
          <a:xfrm>
            <a:off x="2834403" y="3562462"/>
            <a:ext cx="360000" cy="504000"/>
          </a:xfrm>
          <a:prstGeom prst="rightArrow">
            <a:avLst>
              <a:gd name="adj1" fmla="val 50000"/>
              <a:gd name="adj2" fmla="val 62372"/>
            </a:avLst>
          </a:prstGeom>
          <a:solidFill>
            <a:schemeClr val="accent6"/>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18" name="17 CuadroTexto"/>
          <p:cNvSpPr txBox="1"/>
          <p:nvPr/>
        </p:nvSpPr>
        <p:spPr>
          <a:xfrm rot="16200000">
            <a:off x="1189931" y="4381247"/>
            <a:ext cx="2948353" cy="276999"/>
          </a:xfrm>
          <a:prstGeom prst="rect">
            <a:avLst/>
          </a:prstGeom>
          <a:noFill/>
        </p:spPr>
        <p:txBody>
          <a:bodyPr wrap="square" lIns="36000" rIns="36000" rtlCol="0" anchor="ctr">
            <a:spAutoFit/>
          </a:bodyPr>
          <a:lstStyle>
            <a:defPPr>
              <a:defRPr lang="es-ES_tradnl"/>
            </a:defPPr>
            <a:lvl1pPr algn="l">
              <a:defRPr sz="1100">
                <a:latin typeface="Calibri" pitchFamily="34" charset="0"/>
                <a:cs typeface="Calibri" pitchFamily="34" charset="0"/>
              </a:defRPr>
            </a:lvl1pPr>
          </a:lstStyle>
          <a:p>
            <a:r>
              <a:rPr lang="es-ES" sz="1200" dirty="0" smtClean="0"/>
              <a:t>BASE Total muestra: 2.081 CASOS</a:t>
            </a:r>
            <a:endParaRPr lang="es-ES" sz="1200" dirty="0"/>
          </a:p>
        </p:txBody>
      </p:sp>
    </p:spTree>
    <p:extLst>
      <p:ext uri="{BB962C8B-B14F-4D97-AF65-F5344CB8AC3E}">
        <p14:creationId xmlns:p14="http://schemas.microsoft.com/office/powerpoint/2010/main" xmlns="" val="3656724363"/>
      </p:ext>
    </p:extLst>
  </p:cSld>
  <p:clrMapOvr>
    <a:masterClrMapping/>
  </p:clrMapOvr>
  <p:transition>
    <p:wipe di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36513" y="35999"/>
            <a:ext cx="8516887" cy="648000"/>
          </a:xfrm>
          <a:prstGeom prst="rect">
            <a:avLst/>
          </a:prstGeom>
          <a:solidFill>
            <a:schemeClr val="accent4"/>
          </a:solidFill>
          <a:ln>
            <a:noFill/>
          </a:ln>
          <a:effectLst/>
          <a:extLst/>
        </p:spPr>
        <p:txBody>
          <a:bodyPr wrap="square" lIns="0" tIns="0" rIns="0" bIns="0" anchor="ctr">
            <a:spAutoFit/>
          </a:bodyPr>
          <a:lstStyle/>
          <a:p>
            <a:endParaRPr lang="es-ES"/>
          </a:p>
        </p:txBody>
      </p:sp>
      <p:sp>
        <p:nvSpPr>
          <p:cNvPr id="4" name="3 Marcador de número de diapositiva"/>
          <p:cNvSpPr>
            <a:spLocks noGrp="1"/>
          </p:cNvSpPr>
          <p:nvPr>
            <p:ph type="sldNum" sz="quarter" idx="10"/>
          </p:nvPr>
        </p:nvSpPr>
        <p:spPr/>
        <p:txBody>
          <a:bodyPr/>
          <a:lstStyle/>
          <a:p>
            <a:r>
              <a:rPr lang="en-US" smtClean="0"/>
              <a:t>-</a:t>
            </a:r>
            <a:fld id="{41B2AE44-E9C6-4EAB-BC73-5008DB342051}" type="slidenum">
              <a:rPr lang="en-US" smtClean="0"/>
              <a:pPr/>
              <a:t>45</a:t>
            </a:fld>
            <a:r>
              <a:rPr lang="en-US" smtClean="0"/>
              <a:t>-</a:t>
            </a:r>
            <a:endParaRPr lang="en-US"/>
          </a:p>
        </p:txBody>
      </p:sp>
      <p:sp>
        <p:nvSpPr>
          <p:cNvPr id="6" name="5 CuadroTexto"/>
          <p:cNvSpPr txBox="1"/>
          <p:nvPr/>
        </p:nvSpPr>
        <p:spPr>
          <a:xfrm>
            <a:off x="56456" y="170534"/>
            <a:ext cx="7776864" cy="400110"/>
          </a:xfrm>
          <a:prstGeom prst="rect">
            <a:avLst/>
          </a:prstGeom>
          <a:noFill/>
        </p:spPr>
        <p:txBody>
          <a:bodyPr wrap="square" rtlCol="0">
            <a:spAutoFit/>
          </a:bodyPr>
          <a:lstStyle/>
          <a:p>
            <a:pPr algn="l"/>
            <a:r>
              <a:rPr lang="es-ES" sz="2000" dirty="0">
                <a:ln>
                  <a:solidFill>
                    <a:schemeClr val="bg1"/>
                  </a:solidFill>
                </a:ln>
                <a:solidFill>
                  <a:schemeClr val="bg1"/>
                </a:solidFill>
                <a:latin typeface="Calibri" pitchFamily="34" charset="0"/>
                <a:cs typeface="Calibri" pitchFamily="34" charset="0"/>
              </a:rPr>
              <a:t>SEGURIDAD </a:t>
            </a:r>
            <a:r>
              <a:rPr lang="es-ES" sz="2000" dirty="0" smtClean="0">
                <a:ln>
                  <a:solidFill>
                    <a:schemeClr val="bg1"/>
                  </a:solidFill>
                </a:ln>
                <a:solidFill>
                  <a:schemeClr val="bg1"/>
                </a:solidFill>
                <a:latin typeface="Calibri" pitchFamily="34" charset="0"/>
                <a:cs typeface="Calibri" pitchFamily="34" charset="0"/>
              </a:rPr>
              <a:t>CIUDADANA </a:t>
            </a:r>
            <a:r>
              <a:rPr lang="es-ES" sz="2000" dirty="0">
                <a:ln>
                  <a:solidFill>
                    <a:schemeClr val="bg1"/>
                  </a:solidFill>
                </a:ln>
                <a:solidFill>
                  <a:schemeClr val="bg1"/>
                </a:solidFill>
                <a:latin typeface="Calibri" pitchFamily="34" charset="0"/>
                <a:cs typeface="Calibri" pitchFamily="34" charset="0"/>
              </a:rPr>
              <a:t>EN LAS </a:t>
            </a:r>
            <a:r>
              <a:rPr lang="es-ES" sz="2000" dirty="0" smtClean="0">
                <a:ln>
                  <a:solidFill>
                    <a:schemeClr val="bg1"/>
                  </a:solidFill>
                </a:ln>
                <a:solidFill>
                  <a:schemeClr val="bg1"/>
                </a:solidFill>
                <a:latin typeface="Calibri" pitchFamily="34" charset="0"/>
                <a:cs typeface="Calibri" pitchFamily="34" charset="0"/>
              </a:rPr>
              <a:t>INFRAESTRUCTURAS </a:t>
            </a:r>
            <a:r>
              <a:rPr lang="es-ES" sz="2000" dirty="0">
                <a:ln>
                  <a:solidFill>
                    <a:schemeClr val="bg1"/>
                  </a:solidFill>
                </a:ln>
                <a:solidFill>
                  <a:schemeClr val="bg1"/>
                </a:solidFill>
                <a:latin typeface="Calibri" pitchFamily="34" charset="0"/>
                <a:cs typeface="Calibri" pitchFamily="34" charset="0"/>
              </a:rPr>
              <a:t>DE TRANSPORTE</a:t>
            </a:r>
          </a:p>
        </p:txBody>
      </p:sp>
      <p:sp>
        <p:nvSpPr>
          <p:cNvPr id="8" name="7 CuadroTexto"/>
          <p:cNvSpPr txBox="1"/>
          <p:nvPr/>
        </p:nvSpPr>
        <p:spPr>
          <a:xfrm>
            <a:off x="56456" y="836712"/>
            <a:ext cx="8640960" cy="400110"/>
          </a:xfrm>
          <a:prstGeom prst="rect">
            <a:avLst/>
          </a:prstGeom>
          <a:noFill/>
          <a:ln>
            <a:noFill/>
          </a:ln>
        </p:spPr>
        <p:txBody>
          <a:bodyPr wrap="square" rtlCol="0">
            <a:spAutoFit/>
          </a:bodyPr>
          <a:lstStyle>
            <a:defPPr>
              <a:defRPr lang="es-ES_tradnl"/>
            </a:defPPr>
            <a:lvl1pPr algn="l">
              <a:spcBef>
                <a:spcPts val="0"/>
              </a:spcBef>
              <a:defRPr sz="2000" b="1">
                <a:solidFill>
                  <a:schemeClr val="bg1">
                    <a:lumMod val="50000"/>
                  </a:schemeClr>
                </a:solidFill>
                <a:latin typeface="Calibri" pitchFamily="34" charset="0"/>
                <a:cs typeface="Calibri" pitchFamily="34" charset="0"/>
              </a:defRPr>
            </a:lvl1pPr>
          </a:lstStyle>
          <a:p>
            <a:r>
              <a:rPr lang="es-ES" dirty="0" smtClean="0">
                <a:solidFill>
                  <a:schemeClr val="accent4">
                    <a:lumMod val="75000"/>
                  </a:schemeClr>
                </a:solidFill>
              </a:rPr>
              <a:t>Medidas de seguridad</a:t>
            </a:r>
          </a:p>
        </p:txBody>
      </p:sp>
      <p:sp>
        <p:nvSpPr>
          <p:cNvPr id="74" name="73 CuadroTexto"/>
          <p:cNvSpPr txBox="1"/>
          <p:nvPr/>
        </p:nvSpPr>
        <p:spPr>
          <a:xfrm>
            <a:off x="0" y="6396335"/>
            <a:ext cx="7545288" cy="461665"/>
          </a:xfrm>
          <a:prstGeom prst="rect">
            <a:avLst/>
          </a:prstGeom>
          <a:noFill/>
        </p:spPr>
        <p:txBody>
          <a:bodyPr wrap="square" rtlCol="0">
            <a:spAutoFit/>
          </a:bodyPr>
          <a:lstStyle>
            <a:defPPr>
              <a:defRPr lang="es-ES_tradnl"/>
            </a:defPPr>
            <a:lvl1pPr algn="l">
              <a:defRPr sz="1200">
                <a:solidFill>
                  <a:schemeClr val="bg1">
                    <a:lumMod val="50000"/>
                  </a:schemeClr>
                </a:solidFill>
                <a:latin typeface="Calibri" pitchFamily="34" charset="0"/>
                <a:cs typeface="Calibri" pitchFamily="34" charset="0"/>
              </a:defRPr>
            </a:lvl1pPr>
          </a:lstStyle>
          <a:p>
            <a:pPr>
              <a:spcBef>
                <a:spcPts val="0"/>
              </a:spcBef>
            </a:pPr>
            <a:r>
              <a:rPr lang="es-ES" dirty="0" err="1" smtClean="0"/>
              <a:t>T9</a:t>
            </a:r>
            <a:r>
              <a:rPr lang="es-ES" dirty="0" smtClean="0"/>
              <a:t>.- ¿Cree que las medidas de seguridad que existen actualmente en estos lugares son las adecuadas?</a:t>
            </a:r>
          </a:p>
          <a:p>
            <a:pPr>
              <a:spcBef>
                <a:spcPts val="0"/>
              </a:spcBef>
            </a:pPr>
            <a:r>
              <a:rPr lang="es-ES" dirty="0" err="1" smtClean="0"/>
              <a:t>T10</a:t>
            </a:r>
            <a:r>
              <a:rPr lang="es-ES" dirty="0" smtClean="0"/>
              <a:t>.- ¿Qué medidas cree que deberían adoptarse para incrementar la seguridad en estos ámbitos?</a:t>
            </a:r>
            <a:endParaRPr lang="es-ES" dirty="0"/>
          </a:p>
        </p:txBody>
      </p:sp>
      <p:sp>
        <p:nvSpPr>
          <p:cNvPr id="10" name="9 Rectángulo"/>
          <p:cNvSpPr/>
          <p:nvPr/>
        </p:nvSpPr>
        <p:spPr bwMode="auto">
          <a:xfrm>
            <a:off x="3429000" y="2348879"/>
            <a:ext cx="5961273" cy="3768119"/>
          </a:xfrm>
          <a:prstGeom prst="rect">
            <a:avLst/>
          </a:prstGeom>
          <a:solidFill>
            <a:schemeClr val="bg1"/>
          </a:solidFill>
          <a:ln w="9525" cap="flat" cmpd="sng" algn="ctr">
            <a:solidFill>
              <a:srgbClr val="808080"/>
            </a:solidFill>
            <a:prstDash val="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11" name="10 Rectángulo"/>
          <p:cNvSpPr/>
          <p:nvPr/>
        </p:nvSpPr>
        <p:spPr bwMode="auto">
          <a:xfrm>
            <a:off x="469048" y="2348879"/>
            <a:ext cx="2375752" cy="3768119"/>
          </a:xfrm>
          <a:prstGeom prst="rect">
            <a:avLst/>
          </a:prstGeom>
          <a:solidFill>
            <a:schemeClr val="bg1"/>
          </a:solidFill>
          <a:ln w="9525" cap="flat" cmpd="sng" algn="ctr">
            <a:solidFill>
              <a:srgbClr val="808080"/>
            </a:solidFill>
            <a:prstDash val="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graphicFrame>
        <p:nvGraphicFramePr>
          <p:cNvPr id="12" name="11 Gráfico"/>
          <p:cNvGraphicFramePr/>
          <p:nvPr>
            <p:extLst>
              <p:ext uri="{D42A27DB-BD31-4B8C-83A1-F6EECF244321}">
                <p14:modId xmlns:p14="http://schemas.microsoft.com/office/powerpoint/2010/main" xmlns="" val="1300826139"/>
              </p:ext>
            </p:extLst>
          </p:nvPr>
        </p:nvGraphicFramePr>
        <p:xfrm>
          <a:off x="231492" y="2504746"/>
          <a:ext cx="2981608" cy="345638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14 Gráfico"/>
          <p:cNvGraphicFramePr/>
          <p:nvPr>
            <p:extLst>
              <p:ext uri="{D42A27DB-BD31-4B8C-83A1-F6EECF244321}">
                <p14:modId xmlns:p14="http://schemas.microsoft.com/office/powerpoint/2010/main" xmlns="" val="4019720948"/>
              </p:ext>
            </p:extLst>
          </p:nvPr>
        </p:nvGraphicFramePr>
        <p:xfrm>
          <a:off x="7381705" y="2420953"/>
          <a:ext cx="2617040" cy="366732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16 Tabla"/>
          <p:cNvGraphicFramePr>
            <a:graphicFrameLocks noGrp="1"/>
          </p:cNvGraphicFramePr>
          <p:nvPr>
            <p:extLst>
              <p:ext uri="{D42A27DB-BD31-4B8C-83A1-F6EECF244321}">
                <p14:modId xmlns:p14="http://schemas.microsoft.com/office/powerpoint/2010/main" xmlns="" val="760759427"/>
              </p:ext>
            </p:extLst>
          </p:nvPr>
        </p:nvGraphicFramePr>
        <p:xfrm>
          <a:off x="3543300" y="2583531"/>
          <a:ext cx="3873500" cy="3204000"/>
        </p:xfrm>
        <a:graphic>
          <a:graphicData uri="http://schemas.openxmlformats.org/drawingml/2006/table">
            <a:tbl>
              <a:tblPr>
                <a:tableStyleId>{5C22544A-7EE6-4342-B048-85BDC9FD1C3A}</a:tableStyleId>
              </a:tblPr>
              <a:tblGrid>
                <a:gridCol w="3873500"/>
              </a:tblGrid>
              <a:tr h="356000">
                <a:tc>
                  <a:txBody>
                    <a:bodyPr/>
                    <a:lstStyle/>
                    <a:p>
                      <a:pPr algn="r" fontAlgn="t">
                        <a:lnSpc>
                          <a:spcPct val="85000"/>
                        </a:lnSpc>
                      </a:pPr>
                      <a:r>
                        <a:rPr lang="es-ES" sz="1200" b="0" i="0" u="none" strike="noStrike" dirty="0">
                          <a:solidFill>
                            <a:srgbClr val="000000"/>
                          </a:solidFill>
                          <a:effectLst/>
                          <a:latin typeface="Calibri" pitchFamily="34" charset="0"/>
                          <a:cs typeface="Calibri" pitchFamily="34" charset="0"/>
                        </a:rPr>
                        <a:t>Mayor presencia de personal de seguridad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56000">
                <a:tc>
                  <a:txBody>
                    <a:bodyPr/>
                    <a:lstStyle/>
                    <a:p>
                      <a:pPr algn="r" fontAlgn="t">
                        <a:lnSpc>
                          <a:spcPct val="85000"/>
                        </a:lnSpc>
                      </a:pPr>
                      <a:r>
                        <a:rPr lang="es-ES" sz="1200" b="0" i="0" u="none" strike="noStrike" dirty="0">
                          <a:solidFill>
                            <a:srgbClr val="000000"/>
                          </a:solidFill>
                          <a:effectLst/>
                          <a:latin typeface="Calibri" pitchFamily="34" charset="0"/>
                          <a:cs typeface="Calibri" pitchFamily="34" charset="0"/>
                        </a:rPr>
                        <a:t>Instalación de cámaras de </a:t>
                      </a:r>
                      <a:r>
                        <a:rPr lang="es-ES" sz="1200" b="0" i="0" u="none" strike="noStrike" dirty="0" smtClean="0">
                          <a:solidFill>
                            <a:srgbClr val="000000"/>
                          </a:solidFill>
                          <a:effectLst/>
                          <a:latin typeface="Calibri" pitchFamily="34" charset="0"/>
                          <a:cs typeface="Calibri" pitchFamily="34" charset="0"/>
                        </a:rPr>
                        <a:t>video-vigilancia/circuitos </a:t>
                      </a:r>
                      <a:r>
                        <a:rPr lang="es-ES" sz="1200" b="0" i="0" u="none" strike="noStrike" dirty="0">
                          <a:solidFill>
                            <a:srgbClr val="000000"/>
                          </a:solidFill>
                          <a:effectLst/>
                          <a:latin typeface="Calibri" pitchFamily="34" charset="0"/>
                          <a:cs typeface="Calibri" pitchFamily="34" charset="0"/>
                        </a:rPr>
                        <a:t>cerrados de TV (CTV)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56000">
                <a:tc>
                  <a:txBody>
                    <a:bodyPr/>
                    <a:lstStyle/>
                    <a:p>
                      <a:pPr algn="r" fontAlgn="t">
                        <a:lnSpc>
                          <a:spcPct val="85000"/>
                        </a:lnSpc>
                      </a:pPr>
                      <a:r>
                        <a:rPr lang="es-ES" sz="1200" b="0" i="0" u="none" strike="noStrike" dirty="0">
                          <a:solidFill>
                            <a:srgbClr val="000000"/>
                          </a:solidFill>
                          <a:effectLst/>
                          <a:latin typeface="Calibri" pitchFamily="34" charset="0"/>
                          <a:cs typeface="Calibri" pitchFamily="34" charset="0"/>
                        </a:rPr>
                        <a:t>Mayor y mejor iluminación dentro y fuera de las instalaciones (interior, salidas, parking, etc.)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56000">
                <a:tc>
                  <a:txBody>
                    <a:bodyPr/>
                    <a:lstStyle/>
                    <a:p>
                      <a:pPr algn="r" fontAlgn="t">
                        <a:lnSpc>
                          <a:spcPct val="85000"/>
                        </a:lnSpc>
                      </a:pPr>
                      <a:r>
                        <a:rPr lang="es-ES" sz="1200" b="0" i="0" u="none" strike="noStrike" dirty="0">
                          <a:solidFill>
                            <a:srgbClr val="000000"/>
                          </a:solidFill>
                          <a:effectLst/>
                          <a:latin typeface="Calibri" pitchFamily="34" charset="0"/>
                          <a:cs typeface="Calibri" pitchFamily="34" charset="0"/>
                        </a:rPr>
                        <a:t>Mayor control en los accesos internos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56000">
                <a:tc>
                  <a:txBody>
                    <a:bodyPr/>
                    <a:lstStyle/>
                    <a:p>
                      <a:pPr algn="r" fontAlgn="t">
                        <a:lnSpc>
                          <a:spcPct val="85000"/>
                        </a:lnSpc>
                      </a:pPr>
                      <a:r>
                        <a:rPr lang="es-ES" sz="1200" b="0" i="0" u="none" strike="noStrike" dirty="0">
                          <a:solidFill>
                            <a:srgbClr val="000000"/>
                          </a:solidFill>
                          <a:effectLst/>
                          <a:latin typeface="Calibri" pitchFamily="34" charset="0"/>
                          <a:cs typeface="Calibri" pitchFamily="34" charset="0"/>
                        </a:rPr>
                        <a:t>Instalar sistemas control en los accesos (identificación)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56000">
                <a:tc>
                  <a:txBody>
                    <a:bodyPr/>
                    <a:lstStyle/>
                    <a:p>
                      <a:pPr algn="r" fontAlgn="t">
                        <a:lnSpc>
                          <a:spcPct val="85000"/>
                        </a:lnSpc>
                      </a:pPr>
                      <a:r>
                        <a:rPr lang="es-ES" sz="1200" b="0" i="0" u="none" strike="noStrike" dirty="0">
                          <a:solidFill>
                            <a:srgbClr val="000000"/>
                          </a:solidFill>
                          <a:effectLst/>
                          <a:latin typeface="Calibri" pitchFamily="34" charset="0"/>
                          <a:cs typeface="Calibri" pitchFamily="34" charset="0"/>
                        </a:rPr>
                        <a:t>Instalar sistemas de detección de metales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56000">
                <a:tc>
                  <a:txBody>
                    <a:bodyPr/>
                    <a:lstStyle/>
                    <a:p>
                      <a:pPr algn="r" fontAlgn="t">
                        <a:lnSpc>
                          <a:spcPct val="85000"/>
                        </a:lnSpc>
                      </a:pPr>
                      <a:r>
                        <a:rPr lang="es-ES" sz="1200" b="0" i="0" u="none" strike="noStrike" dirty="0">
                          <a:solidFill>
                            <a:srgbClr val="000000"/>
                          </a:solidFill>
                          <a:effectLst/>
                          <a:latin typeface="Calibri" pitchFamily="34" charset="0"/>
                          <a:cs typeface="Calibri" pitchFamily="34" charset="0"/>
                        </a:rPr>
                        <a:t>Otros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56000">
                <a:tc>
                  <a:txBody>
                    <a:bodyPr/>
                    <a:lstStyle/>
                    <a:p>
                      <a:pPr algn="r" fontAlgn="t">
                        <a:lnSpc>
                          <a:spcPct val="85000"/>
                        </a:lnSpc>
                      </a:pPr>
                      <a:r>
                        <a:rPr lang="es-ES" sz="1200" b="0" i="0" u="none" strike="noStrike" dirty="0">
                          <a:solidFill>
                            <a:srgbClr val="000000"/>
                          </a:solidFill>
                          <a:effectLst/>
                          <a:latin typeface="Calibri" pitchFamily="34" charset="0"/>
                          <a:cs typeface="Calibri" pitchFamily="34" charset="0"/>
                        </a:rPr>
                        <a:t>Ninguna/ están bien como están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56000">
                <a:tc>
                  <a:txBody>
                    <a:bodyPr/>
                    <a:lstStyle/>
                    <a:p>
                      <a:pPr algn="r" fontAlgn="t">
                        <a:lnSpc>
                          <a:spcPct val="85000"/>
                        </a:lnSpc>
                      </a:pPr>
                      <a:r>
                        <a:rPr lang="es-ES" sz="1200" b="0" i="0" u="none" strike="noStrike" dirty="0">
                          <a:solidFill>
                            <a:srgbClr val="000000"/>
                          </a:solidFill>
                          <a:effectLst/>
                          <a:latin typeface="Calibri" pitchFamily="34" charset="0"/>
                          <a:cs typeface="Calibri" pitchFamily="34" charset="0"/>
                        </a:rPr>
                        <a:t>No sabe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19" name="18 CuadroTexto"/>
          <p:cNvSpPr txBox="1"/>
          <p:nvPr/>
        </p:nvSpPr>
        <p:spPr>
          <a:xfrm>
            <a:off x="480052" y="1393264"/>
            <a:ext cx="8865251" cy="584775"/>
          </a:xfrm>
          <a:prstGeom prst="rect">
            <a:avLst/>
          </a:prstGeom>
          <a:noFill/>
        </p:spPr>
        <p:txBody>
          <a:bodyPr wrap="square" rtlCol="0">
            <a:spAutoFit/>
          </a:bodyPr>
          <a:lstStyle/>
          <a:p>
            <a:pPr algn="l"/>
            <a:r>
              <a:rPr lang="es-ES" sz="1600" dirty="0" smtClean="0">
                <a:latin typeface="Calibri" pitchFamily="34" charset="0"/>
                <a:cs typeface="Calibri" pitchFamily="34" charset="0"/>
              </a:rPr>
              <a:t>Cerca del 60% de los españoles considera las medidas de seguridad insuficientes.  Más aún, tres de cada cuatro, reclama mayor presencia de personal de seguridad.</a:t>
            </a:r>
            <a:endParaRPr lang="es-ES" sz="1600" dirty="0">
              <a:latin typeface="Calibri" pitchFamily="34" charset="0"/>
              <a:cs typeface="Calibri" pitchFamily="34" charset="0"/>
            </a:endParaRPr>
          </a:p>
        </p:txBody>
      </p:sp>
      <p:sp>
        <p:nvSpPr>
          <p:cNvPr id="21" name="20 CuadroTexto"/>
          <p:cNvSpPr txBox="1"/>
          <p:nvPr/>
        </p:nvSpPr>
        <p:spPr>
          <a:xfrm rot="16200000">
            <a:off x="8054597" y="4542901"/>
            <a:ext cx="2948353" cy="276999"/>
          </a:xfrm>
          <a:prstGeom prst="rect">
            <a:avLst/>
          </a:prstGeom>
          <a:noFill/>
        </p:spPr>
        <p:txBody>
          <a:bodyPr wrap="square" lIns="36000" rIns="36000" rtlCol="0" anchor="ctr">
            <a:spAutoFit/>
          </a:bodyPr>
          <a:lstStyle>
            <a:defPPr>
              <a:defRPr lang="es-ES_tradnl"/>
            </a:defPPr>
            <a:lvl1pPr algn="l">
              <a:defRPr sz="1100">
                <a:latin typeface="Calibri" pitchFamily="34" charset="0"/>
                <a:cs typeface="Calibri" pitchFamily="34" charset="0"/>
              </a:defRPr>
            </a:lvl1pPr>
          </a:lstStyle>
          <a:p>
            <a:r>
              <a:rPr lang="es-ES" sz="1200" dirty="0" smtClean="0"/>
              <a:t>BASE Total muestra: 2.081 CASOS</a:t>
            </a:r>
            <a:endParaRPr lang="es-ES" sz="1200" dirty="0"/>
          </a:p>
        </p:txBody>
      </p:sp>
      <p:sp>
        <p:nvSpPr>
          <p:cNvPr id="16" name="15 CuadroTexto"/>
          <p:cNvSpPr txBox="1"/>
          <p:nvPr/>
        </p:nvSpPr>
        <p:spPr>
          <a:xfrm rot="16200000">
            <a:off x="1511621" y="4504322"/>
            <a:ext cx="2948353" cy="276999"/>
          </a:xfrm>
          <a:prstGeom prst="rect">
            <a:avLst/>
          </a:prstGeom>
          <a:noFill/>
        </p:spPr>
        <p:txBody>
          <a:bodyPr wrap="square" lIns="36000" rIns="36000" rtlCol="0" anchor="ctr">
            <a:spAutoFit/>
          </a:bodyPr>
          <a:lstStyle>
            <a:defPPr>
              <a:defRPr lang="es-ES_tradnl"/>
            </a:defPPr>
            <a:lvl1pPr algn="l">
              <a:defRPr sz="1100">
                <a:latin typeface="Calibri" pitchFamily="34" charset="0"/>
                <a:cs typeface="Calibri" pitchFamily="34" charset="0"/>
              </a:defRPr>
            </a:lvl1pPr>
          </a:lstStyle>
          <a:p>
            <a:r>
              <a:rPr lang="es-ES" sz="1200" dirty="0" smtClean="0"/>
              <a:t>BASE Total muestra: 2.081 CASOS</a:t>
            </a:r>
            <a:endParaRPr lang="es-ES" sz="1200" dirty="0"/>
          </a:p>
        </p:txBody>
      </p:sp>
    </p:spTree>
    <p:extLst>
      <p:ext uri="{BB962C8B-B14F-4D97-AF65-F5344CB8AC3E}">
        <p14:creationId xmlns:p14="http://schemas.microsoft.com/office/powerpoint/2010/main" xmlns="" val="3843056624"/>
      </p:ext>
    </p:extLst>
  </p:cSld>
  <p:clrMapOvr>
    <a:masterClrMapping/>
  </p:clrMapOvr>
  <p:transition>
    <p:wipe di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9 Imagen"/>
          <p:cNvPicPr>
            <a:picLocks noChangeAspect="1"/>
          </p:cNvPicPr>
          <p:nvPr/>
        </p:nvPicPr>
        <p:blipFill rotWithShape="1">
          <a:blip r:embed="rId2" cstate="email">
            <a:extLst>
              <a:ext uri="{BEBA8EAE-BF5A-486C-A8C5-ECC9F3942E4B}">
                <a14:imgProps xmlns:a14="http://schemas.microsoft.com/office/drawing/2010/main" xmlns="">
                  <a14:imgLayer r:embed="rId3">
                    <a14:imgEffect>
                      <a14:colorTemperature colorTemp="4700"/>
                    </a14:imgEffect>
                    <a14:imgEffect>
                      <a14:saturation sat="66000"/>
                    </a14:imgEffect>
                    <a14:imgEffect>
                      <a14:brightnessContrast bright="20000" contrast="-20000"/>
                    </a14:imgEffect>
                  </a14:imgLayer>
                </a14:imgProps>
              </a:ext>
              <a:ext uri="{28A0092B-C50C-407E-A947-70E740481C1C}">
                <a14:useLocalDpi xmlns:a14="http://schemas.microsoft.com/office/drawing/2010/main" xmlns=""/>
              </a:ext>
            </a:extLst>
          </a:blip>
          <a:srcRect/>
          <a:stretch/>
        </p:blipFill>
        <p:spPr>
          <a:xfrm>
            <a:off x="3702335" y="0"/>
            <a:ext cx="6203665" cy="6858000"/>
          </a:xfrm>
          <a:prstGeom prst="rect">
            <a:avLst/>
          </a:prstGeom>
        </p:spPr>
      </p:pic>
      <p:sp>
        <p:nvSpPr>
          <p:cNvPr id="2" name="1 Forma libre"/>
          <p:cNvSpPr/>
          <p:nvPr/>
        </p:nvSpPr>
        <p:spPr>
          <a:xfrm>
            <a:off x="-12860" y="0"/>
            <a:ext cx="4965860" cy="6883400"/>
          </a:xfrm>
          <a:custGeom>
            <a:avLst/>
            <a:gdLst>
              <a:gd name="connsiteX0" fmla="*/ 25400 w 4914900"/>
              <a:gd name="connsiteY0" fmla="*/ 12700 h 6870700"/>
              <a:gd name="connsiteX1" fmla="*/ 4914900 w 4914900"/>
              <a:gd name="connsiteY1" fmla="*/ 0 h 6870700"/>
              <a:gd name="connsiteX2" fmla="*/ 3327400 w 4914900"/>
              <a:gd name="connsiteY2" fmla="*/ 6845300 h 6870700"/>
              <a:gd name="connsiteX3" fmla="*/ 0 w 4914900"/>
              <a:gd name="connsiteY3" fmla="*/ 6870700 h 6870700"/>
              <a:gd name="connsiteX4" fmla="*/ 25400 w 4914900"/>
              <a:gd name="connsiteY4" fmla="*/ 12700 h 6870700"/>
              <a:gd name="connsiteX0" fmla="*/ 625 w 4979025"/>
              <a:gd name="connsiteY0" fmla="*/ 0 h 7213600"/>
              <a:gd name="connsiteX1" fmla="*/ 4979025 w 4979025"/>
              <a:gd name="connsiteY1" fmla="*/ 342900 h 7213600"/>
              <a:gd name="connsiteX2" fmla="*/ 3391525 w 4979025"/>
              <a:gd name="connsiteY2" fmla="*/ 7188200 h 7213600"/>
              <a:gd name="connsiteX3" fmla="*/ 64125 w 4979025"/>
              <a:gd name="connsiteY3" fmla="*/ 7213600 h 7213600"/>
              <a:gd name="connsiteX4" fmla="*/ 625 w 4979025"/>
              <a:gd name="connsiteY4" fmla="*/ 0 h 7213600"/>
              <a:gd name="connsiteX0" fmla="*/ 469900 w 4914900"/>
              <a:gd name="connsiteY0" fmla="*/ 546100 h 6870700"/>
              <a:gd name="connsiteX1" fmla="*/ 4914900 w 4914900"/>
              <a:gd name="connsiteY1" fmla="*/ 0 h 6870700"/>
              <a:gd name="connsiteX2" fmla="*/ 3327400 w 4914900"/>
              <a:gd name="connsiteY2" fmla="*/ 6845300 h 6870700"/>
              <a:gd name="connsiteX3" fmla="*/ 0 w 4914900"/>
              <a:gd name="connsiteY3" fmla="*/ 6870700 h 6870700"/>
              <a:gd name="connsiteX4" fmla="*/ 469900 w 4914900"/>
              <a:gd name="connsiteY4" fmla="*/ 546100 h 6870700"/>
              <a:gd name="connsiteX0" fmla="*/ 25400 w 4914900"/>
              <a:gd name="connsiteY0" fmla="*/ 0 h 6883400"/>
              <a:gd name="connsiteX1" fmla="*/ 4914900 w 4914900"/>
              <a:gd name="connsiteY1" fmla="*/ 12700 h 6883400"/>
              <a:gd name="connsiteX2" fmla="*/ 3327400 w 4914900"/>
              <a:gd name="connsiteY2" fmla="*/ 6858000 h 6883400"/>
              <a:gd name="connsiteX3" fmla="*/ 0 w 4914900"/>
              <a:gd name="connsiteY3" fmla="*/ 6883400 h 6883400"/>
              <a:gd name="connsiteX4" fmla="*/ 25400 w 4914900"/>
              <a:gd name="connsiteY4" fmla="*/ 0 h 6883400"/>
              <a:gd name="connsiteX0" fmla="*/ 25400 w 4914900"/>
              <a:gd name="connsiteY0" fmla="*/ 0 h 6883400"/>
              <a:gd name="connsiteX1" fmla="*/ 4914900 w 4914900"/>
              <a:gd name="connsiteY1" fmla="*/ 12700 h 6883400"/>
              <a:gd name="connsiteX2" fmla="*/ 4826000 w 4914900"/>
              <a:gd name="connsiteY2" fmla="*/ 1676400 h 6883400"/>
              <a:gd name="connsiteX3" fmla="*/ 3327400 w 4914900"/>
              <a:gd name="connsiteY3" fmla="*/ 6858000 h 6883400"/>
              <a:gd name="connsiteX4" fmla="*/ 0 w 4914900"/>
              <a:gd name="connsiteY4" fmla="*/ 6883400 h 6883400"/>
              <a:gd name="connsiteX5" fmla="*/ 25400 w 4914900"/>
              <a:gd name="connsiteY5" fmla="*/ 0 h 6883400"/>
              <a:gd name="connsiteX0" fmla="*/ 25400 w 4914900"/>
              <a:gd name="connsiteY0" fmla="*/ 0 h 6883400"/>
              <a:gd name="connsiteX1" fmla="*/ 4914900 w 4914900"/>
              <a:gd name="connsiteY1" fmla="*/ 12700 h 6883400"/>
              <a:gd name="connsiteX2" fmla="*/ 4826000 w 4914900"/>
              <a:gd name="connsiteY2" fmla="*/ 1676400 h 6883400"/>
              <a:gd name="connsiteX3" fmla="*/ 3327400 w 4914900"/>
              <a:gd name="connsiteY3" fmla="*/ 6858000 h 6883400"/>
              <a:gd name="connsiteX4" fmla="*/ 0 w 4914900"/>
              <a:gd name="connsiteY4" fmla="*/ 6883400 h 6883400"/>
              <a:gd name="connsiteX5" fmla="*/ 25400 w 4914900"/>
              <a:gd name="connsiteY5" fmla="*/ 0 h 6883400"/>
              <a:gd name="connsiteX0" fmla="*/ 25400 w 4826000"/>
              <a:gd name="connsiteY0" fmla="*/ 0 h 6883400"/>
              <a:gd name="connsiteX1" fmla="*/ 4610100 w 4826000"/>
              <a:gd name="connsiteY1" fmla="*/ 25400 h 6883400"/>
              <a:gd name="connsiteX2" fmla="*/ 4826000 w 4826000"/>
              <a:gd name="connsiteY2" fmla="*/ 1676400 h 6883400"/>
              <a:gd name="connsiteX3" fmla="*/ 3327400 w 4826000"/>
              <a:gd name="connsiteY3" fmla="*/ 6858000 h 6883400"/>
              <a:gd name="connsiteX4" fmla="*/ 0 w 4826000"/>
              <a:gd name="connsiteY4" fmla="*/ 6883400 h 6883400"/>
              <a:gd name="connsiteX5" fmla="*/ 25400 w 4826000"/>
              <a:gd name="connsiteY5" fmla="*/ 0 h 6883400"/>
              <a:gd name="connsiteX0" fmla="*/ 25400 w 4826000"/>
              <a:gd name="connsiteY0" fmla="*/ 0 h 6883400"/>
              <a:gd name="connsiteX1" fmla="*/ 4521200 w 4826000"/>
              <a:gd name="connsiteY1" fmla="*/ 25400 h 6883400"/>
              <a:gd name="connsiteX2" fmla="*/ 4826000 w 4826000"/>
              <a:gd name="connsiteY2" fmla="*/ 1676400 h 6883400"/>
              <a:gd name="connsiteX3" fmla="*/ 3327400 w 4826000"/>
              <a:gd name="connsiteY3" fmla="*/ 6858000 h 6883400"/>
              <a:gd name="connsiteX4" fmla="*/ 0 w 4826000"/>
              <a:gd name="connsiteY4" fmla="*/ 6883400 h 6883400"/>
              <a:gd name="connsiteX5" fmla="*/ 25400 w 4826000"/>
              <a:gd name="connsiteY5" fmla="*/ 0 h 6883400"/>
              <a:gd name="connsiteX0" fmla="*/ 25400 w 4826000"/>
              <a:gd name="connsiteY0" fmla="*/ 12700 h 6896100"/>
              <a:gd name="connsiteX1" fmla="*/ 4495800 w 4826000"/>
              <a:gd name="connsiteY1" fmla="*/ 0 h 6896100"/>
              <a:gd name="connsiteX2" fmla="*/ 4826000 w 4826000"/>
              <a:gd name="connsiteY2" fmla="*/ 1689100 h 6896100"/>
              <a:gd name="connsiteX3" fmla="*/ 3327400 w 4826000"/>
              <a:gd name="connsiteY3" fmla="*/ 6870700 h 6896100"/>
              <a:gd name="connsiteX4" fmla="*/ 0 w 4826000"/>
              <a:gd name="connsiteY4" fmla="*/ 6896100 h 6896100"/>
              <a:gd name="connsiteX5" fmla="*/ 25400 w 4826000"/>
              <a:gd name="connsiteY5" fmla="*/ 12700 h 6896100"/>
              <a:gd name="connsiteX0" fmla="*/ 25400 w 4826000"/>
              <a:gd name="connsiteY0" fmla="*/ 12700 h 6896100"/>
              <a:gd name="connsiteX1" fmla="*/ 4495800 w 4826000"/>
              <a:gd name="connsiteY1" fmla="*/ 0 h 6896100"/>
              <a:gd name="connsiteX2" fmla="*/ 4826000 w 4826000"/>
              <a:gd name="connsiteY2" fmla="*/ 1689100 h 6896100"/>
              <a:gd name="connsiteX3" fmla="*/ 3688175 w 4826000"/>
              <a:gd name="connsiteY3" fmla="*/ 6883400 h 6896100"/>
              <a:gd name="connsiteX4" fmla="*/ 0 w 4826000"/>
              <a:gd name="connsiteY4" fmla="*/ 6896100 h 6896100"/>
              <a:gd name="connsiteX5" fmla="*/ 25400 w 4826000"/>
              <a:gd name="connsiteY5" fmla="*/ 12700 h 6896100"/>
              <a:gd name="connsiteX0" fmla="*/ 25400 w 4826000"/>
              <a:gd name="connsiteY0" fmla="*/ 12700 h 6896100"/>
              <a:gd name="connsiteX1" fmla="*/ 4495800 w 4826000"/>
              <a:gd name="connsiteY1" fmla="*/ 0 h 6896100"/>
              <a:gd name="connsiteX2" fmla="*/ 4826000 w 4826000"/>
              <a:gd name="connsiteY2" fmla="*/ 1689100 h 6896100"/>
              <a:gd name="connsiteX3" fmla="*/ 3827830 w 4826000"/>
              <a:gd name="connsiteY3" fmla="*/ 6883400 h 6896100"/>
              <a:gd name="connsiteX4" fmla="*/ 0 w 4826000"/>
              <a:gd name="connsiteY4" fmla="*/ 6896100 h 6896100"/>
              <a:gd name="connsiteX5" fmla="*/ 25400 w 4826000"/>
              <a:gd name="connsiteY5" fmla="*/ 12700 h 6896100"/>
              <a:gd name="connsiteX0" fmla="*/ 25400 w 4826000"/>
              <a:gd name="connsiteY0" fmla="*/ 12700 h 6896100"/>
              <a:gd name="connsiteX1" fmla="*/ 4495800 w 4826000"/>
              <a:gd name="connsiteY1" fmla="*/ 0 h 6896100"/>
              <a:gd name="connsiteX2" fmla="*/ 4826000 w 4826000"/>
              <a:gd name="connsiteY2" fmla="*/ 1689100 h 6896100"/>
              <a:gd name="connsiteX3" fmla="*/ 3851106 w 4826000"/>
              <a:gd name="connsiteY3" fmla="*/ 6896100 h 6896100"/>
              <a:gd name="connsiteX4" fmla="*/ 0 w 4826000"/>
              <a:gd name="connsiteY4" fmla="*/ 6896100 h 6896100"/>
              <a:gd name="connsiteX5" fmla="*/ 25400 w 4826000"/>
              <a:gd name="connsiteY5" fmla="*/ 12700 h 6896100"/>
              <a:gd name="connsiteX0" fmla="*/ 25400 w 4826000"/>
              <a:gd name="connsiteY0" fmla="*/ 12700 h 6896100"/>
              <a:gd name="connsiteX1" fmla="*/ 4495800 w 4826000"/>
              <a:gd name="connsiteY1" fmla="*/ 0 h 6896100"/>
              <a:gd name="connsiteX2" fmla="*/ 4826000 w 4826000"/>
              <a:gd name="connsiteY2" fmla="*/ 1689100 h 6896100"/>
              <a:gd name="connsiteX3" fmla="*/ 3792917 w 4826000"/>
              <a:gd name="connsiteY3" fmla="*/ 6883400 h 6896100"/>
              <a:gd name="connsiteX4" fmla="*/ 0 w 4826000"/>
              <a:gd name="connsiteY4" fmla="*/ 6896100 h 6896100"/>
              <a:gd name="connsiteX5" fmla="*/ 25400 w 4826000"/>
              <a:gd name="connsiteY5" fmla="*/ 12700 h 6896100"/>
              <a:gd name="connsiteX0" fmla="*/ 25400 w 4791086"/>
              <a:gd name="connsiteY0" fmla="*/ 12700 h 6896100"/>
              <a:gd name="connsiteX1" fmla="*/ 4495800 w 4791086"/>
              <a:gd name="connsiteY1" fmla="*/ 0 h 6896100"/>
              <a:gd name="connsiteX2" fmla="*/ 4791086 w 4791086"/>
              <a:gd name="connsiteY2" fmla="*/ 2451100 h 6896100"/>
              <a:gd name="connsiteX3" fmla="*/ 3792917 w 4791086"/>
              <a:gd name="connsiteY3" fmla="*/ 6883400 h 6896100"/>
              <a:gd name="connsiteX4" fmla="*/ 0 w 4791086"/>
              <a:gd name="connsiteY4" fmla="*/ 6896100 h 6896100"/>
              <a:gd name="connsiteX5" fmla="*/ 25400 w 4791086"/>
              <a:gd name="connsiteY5" fmla="*/ 12700 h 6896100"/>
              <a:gd name="connsiteX0" fmla="*/ 25400 w 4791086"/>
              <a:gd name="connsiteY0" fmla="*/ 12700 h 6896100"/>
              <a:gd name="connsiteX1" fmla="*/ 4495800 w 4791086"/>
              <a:gd name="connsiteY1" fmla="*/ 0 h 6896100"/>
              <a:gd name="connsiteX2" fmla="*/ 4791086 w 4791086"/>
              <a:gd name="connsiteY2" fmla="*/ 2628900 h 6896100"/>
              <a:gd name="connsiteX3" fmla="*/ 3792917 w 4791086"/>
              <a:gd name="connsiteY3" fmla="*/ 6883400 h 6896100"/>
              <a:gd name="connsiteX4" fmla="*/ 0 w 4791086"/>
              <a:gd name="connsiteY4" fmla="*/ 6896100 h 6896100"/>
              <a:gd name="connsiteX5" fmla="*/ 25400 w 4791086"/>
              <a:gd name="connsiteY5" fmla="*/ 12700 h 6896100"/>
              <a:gd name="connsiteX0" fmla="*/ 25400 w 4791086"/>
              <a:gd name="connsiteY0" fmla="*/ 0 h 6883400"/>
              <a:gd name="connsiteX1" fmla="*/ 4332869 w 4791086"/>
              <a:gd name="connsiteY1" fmla="*/ 0 h 6883400"/>
              <a:gd name="connsiteX2" fmla="*/ 4791086 w 4791086"/>
              <a:gd name="connsiteY2" fmla="*/ 2616200 h 6883400"/>
              <a:gd name="connsiteX3" fmla="*/ 3792917 w 4791086"/>
              <a:gd name="connsiteY3" fmla="*/ 6870700 h 6883400"/>
              <a:gd name="connsiteX4" fmla="*/ 0 w 4791086"/>
              <a:gd name="connsiteY4" fmla="*/ 6883400 h 6883400"/>
              <a:gd name="connsiteX5" fmla="*/ 25400 w 4791086"/>
              <a:gd name="connsiteY5" fmla="*/ 0 h 6883400"/>
              <a:gd name="connsiteX0" fmla="*/ 25400 w 4791086"/>
              <a:gd name="connsiteY0" fmla="*/ 0 h 6883400"/>
              <a:gd name="connsiteX1" fmla="*/ 4635454 w 4791086"/>
              <a:gd name="connsiteY1" fmla="*/ 0 h 6883400"/>
              <a:gd name="connsiteX2" fmla="*/ 4791086 w 4791086"/>
              <a:gd name="connsiteY2" fmla="*/ 2616200 h 6883400"/>
              <a:gd name="connsiteX3" fmla="*/ 3792917 w 4791086"/>
              <a:gd name="connsiteY3" fmla="*/ 6870700 h 6883400"/>
              <a:gd name="connsiteX4" fmla="*/ 0 w 4791086"/>
              <a:gd name="connsiteY4" fmla="*/ 6883400 h 6883400"/>
              <a:gd name="connsiteX5" fmla="*/ 25400 w 4791086"/>
              <a:gd name="connsiteY5" fmla="*/ 0 h 6883400"/>
              <a:gd name="connsiteX0" fmla="*/ 25400 w 4697983"/>
              <a:gd name="connsiteY0" fmla="*/ 0 h 6883400"/>
              <a:gd name="connsiteX1" fmla="*/ 4635454 w 4697983"/>
              <a:gd name="connsiteY1" fmla="*/ 0 h 6883400"/>
              <a:gd name="connsiteX2" fmla="*/ 4697983 w 4697983"/>
              <a:gd name="connsiteY2" fmla="*/ 2679700 h 6883400"/>
              <a:gd name="connsiteX3" fmla="*/ 3792917 w 4697983"/>
              <a:gd name="connsiteY3" fmla="*/ 6870700 h 6883400"/>
              <a:gd name="connsiteX4" fmla="*/ 0 w 4697983"/>
              <a:gd name="connsiteY4" fmla="*/ 6883400 h 6883400"/>
              <a:gd name="connsiteX5" fmla="*/ 25400 w 4697983"/>
              <a:gd name="connsiteY5" fmla="*/ 0 h 6883400"/>
              <a:gd name="connsiteX0" fmla="*/ 25400 w 4697983"/>
              <a:gd name="connsiteY0" fmla="*/ 0 h 6883400"/>
              <a:gd name="connsiteX1" fmla="*/ 4670368 w 4697983"/>
              <a:gd name="connsiteY1" fmla="*/ 0 h 6883400"/>
              <a:gd name="connsiteX2" fmla="*/ 4697983 w 4697983"/>
              <a:gd name="connsiteY2" fmla="*/ 2679700 h 6883400"/>
              <a:gd name="connsiteX3" fmla="*/ 3792917 w 4697983"/>
              <a:gd name="connsiteY3" fmla="*/ 6870700 h 6883400"/>
              <a:gd name="connsiteX4" fmla="*/ 0 w 4697983"/>
              <a:gd name="connsiteY4" fmla="*/ 6883400 h 6883400"/>
              <a:gd name="connsiteX5" fmla="*/ 25400 w 4697983"/>
              <a:gd name="connsiteY5" fmla="*/ 0 h 6883400"/>
              <a:gd name="connsiteX0" fmla="*/ 362899 w 4697983"/>
              <a:gd name="connsiteY0" fmla="*/ 508000 h 6883400"/>
              <a:gd name="connsiteX1" fmla="*/ 4670368 w 4697983"/>
              <a:gd name="connsiteY1" fmla="*/ 0 h 6883400"/>
              <a:gd name="connsiteX2" fmla="*/ 4697983 w 4697983"/>
              <a:gd name="connsiteY2" fmla="*/ 2679700 h 6883400"/>
              <a:gd name="connsiteX3" fmla="*/ 3792917 w 4697983"/>
              <a:gd name="connsiteY3" fmla="*/ 6870700 h 6883400"/>
              <a:gd name="connsiteX4" fmla="*/ 0 w 4697983"/>
              <a:gd name="connsiteY4" fmla="*/ 6883400 h 6883400"/>
              <a:gd name="connsiteX5" fmla="*/ 362899 w 4697983"/>
              <a:gd name="connsiteY5" fmla="*/ 508000 h 6883400"/>
              <a:gd name="connsiteX0" fmla="*/ 25400 w 4697983"/>
              <a:gd name="connsiteY0" fmla="*/ 12700 h 6883400"/>
              <a:gd name="connsiteX1" fmla="*/ 4670368 w 4697983"/>
              <a:gd name="connsiteY1" fmla="*/ 0 h 6883400"/>
              <a:gd name="connsiteX2" fmla="*/ 4697983 w 4697983"/>
              <a:gd name="connsiteY2" fmla="*/ 2679700 h 6883400"/>
              <a:gd name="connsiteX3" fmla="*/ 3792917 w 4697983"/>
              <a:gd name="connsiteY3" fmla="*/ 6870700 h 6883400"/>
              <a:gd name="connsiteX4" fmla="*/ 0 w 4697983"/>
              <a:gd name="connsiteY4" fmla="*/ 6883400 h 6883400"/>
              <a:gd name="connsiteX5" fmla="*/ 25400 w 4697983"/>
              <a:gd name="connsiteY5" fmla="*/ 12700 h 6883400"/>
              <a:gd name="connsiteX0" fmla="*/ 1694 w 4709191"/>
              <a:gd name="connsiteY0" fmla="*/ 12700 h 6883400"/>
              <a:gd name="connsiteX1" fmla="*/ 4681576 w 4709191"/>
              <a:gd name="connsiteY1" fmla="*/ 0 h 6883400"/>
              <a:gd name="connsiteX2" fmla="*/ 4709191 w 4709191"/>
              <a:gd name="connsiteY2" fmla="*/ 2679700 h 6883400"/>
              <a:gd name="connsiteX3" fmla="*/ 3804125 w 4709191"/>
              <a:gd name="connsiteY3" fmla="*/ 6870700 h 6883400"/>
              <a:gd name="connsiteX4" fmla="*/ 11208 w 4709191"/>
              <a:gd name="connsiteY4" fmla="*/ 6883400 h 6883400"/>
              <a:gd name="connsiteX5" fmla="*/ 1694 w 4709191"/>
              <a:gd name="connsiteY5" fmla="*/ 12700 h 6883400"/>
              <a:gd name="connsiteX0" fmla="*/ 25400 w 4697983"/>
              <a:gd name="connsiteY0" fmla="*/ 12700 h 6883400"/>
              <a:gd name="connsiteX1" fmla="*/ 4670368 w 4697983"/>
              <a:gd name="connsiteY1" fmla="*/ 0 h 6883400"/>
              <a:gd name="connsiteX2" fmla="*/ 4697983 w 4697983"/>
              <a:gd name="connsiteY2" fmla="*/ 2679700 h 6883400"/>
              <a:gd name="connsiteX3" fmla="*/ 3792917 w 4697983"/>
              <a:gd name="connsiteY3" fmla="*/ 6870700 h 6883400"/>
              <a:gd name="connsiteX4" fmla="*/ 0 w 4697983"/>
              <a:gd name="connsiteY4" fmla="*/ 6883400 h 6883400"/>
              <a:gd name="connsiteX5" fmla="*/ 25400 w 4697983"/>
              <a:gd name="connsiteY5" fmla="*/ 12700 h 6883400"/>
              <a:gd name="connsiteX0" fmla="*/ 25400 w 4697983"/>
              <a:gd name="connsiteY0" fmla="*/ 0 h 6883400"/>
              <a:gd name="connsiteX1" fmla="*/ 4670368 w 4697983"/>
              <a:gd name="connsiteY1" fmla="*/ 0 h 6883400"/>
              <a:gd name="connsiteX2" fmla="*/ 4697983 w 4697983"/>
              <a:gd name="connsiteY2" fmla="*/ 2679700 h 6883400"/>
              <a:gd name="connsiteX3" fmla="*/ 3792917 w 4697983"/>
              <a:gd name="connsiteY3" fmla="*/ 6870700 h 6883400"/>
              <a:gd name="connsiteX4" fmla="*/ 0 w 4697983"/>
              <a:gd name="connsiteY4" fmla="*/ 6883400 h 6883400"/>
              <a:gd name="connsiteX5" fmla="*/ 25400 w 4697983"/>
              <a:gd name="connsiteY5" fmla="*/ 0 h 6883400"/>
              <a:gd name="connsiteX0" fmla="*/ 25400 w 4697983"/>
              <a:gd name="connsiteY0" fmla="*/ 0 h 6883400"/>
              <a:gd name="connsiteX1" fmla="*/ 4693644 w 4697983"/>
              <a:gd name="connsiteY1" fmla="*/ 0 h 6883400"/>
              <a:gd name="connsiteX2" fmla="*/ 4697983 w 4697983"/>
              <a:gd name="connsiteY2" fmla="*/ 2679700 h 6883400"/>
              <a:gd name="connsiteX3" fmla="*/ 3792917 w 4697983"/>
              <a:gd name="connsiteY3" fmla="*/ 6870700 h 6883400"/>
              <a:gd name="connsiteX4" fmla="*/ 0 w 4697983"/>
              <a:gd name="connsiteY4" fmla="*/ 6883400 h 6883400"/>
              <a:gd name="connsiteX5" fmla="*/ 25400 w 4697983"/>
              <a:gd name="connsiteY5" fmla="*/ 0 h 6883400"/>
              <a:gd name="connsiteX0" fmla="*/ 25400 w 4697983"/>
              <a:gd name="connsiteY0" fmla="*/ 0 h 6883400"/>
              <a:gd name="connsiteX1" fmla="*/ 4053560 w 4697983"/>
              <a:gd name="connsiteY1" fmla="*/ 0 h 6883400"/>
              <a:gd name="connsiteX2" fmla="*/ 4697983 w 4697983"/>
              <a:gd name="connsiteY2" fmla="*/ 2679700 h 6883400"/>
              <a:gd name="connsiteX3" fmla="*/ 3792917 w 4697983"/>
              <a:gd name="connsiteY3" fmla="*/ 6870700 h 6883400"/>
              <a:gd name="connsiteX4" fmla="*/ 0 w 4697983"/>
              <a:gd name="connsiteY4" fmla="*/ 6883400 h 6883400"/>
              <a:gd name="connsiteX5" fmla="*/ 25400 w 4697983"/>
              <a:gd name="connsiteY5" fmla="*/ 0 h 6883400"/>
              <a:gd name="connsiteX0" fmla="*/ 25400 w 4697983"/>
              <a:gd name="connsiteY0" fmla="*/ 0 h 6883400"/>
              <a:gd name="connsiteX1" fmla="*/ 4053560 w 4697983"/>
              <a:gd name="connsiteY1" fmla="*/ 0 h 6883400"/>
              <a:gd name="connsiteX2" fmla="*/ 4697983 w 4697983"/>
              <a:gd name="connsiteY2" fmla="*/ 2679700 h 6883400"/>
              <a:gd name="connsiteX3" fmla="*/ 3792917 w 4697983"/>
              <a:gd name="connsiteY3" fmla="*/ 6870700 h 6883400"/>
              <a:gd name="connsiteX4" fmla="*/ 0 w 4697983"/>
              <a:gd name="connsiteY4" fmla="*/ 6883400 h 6883400"/>
              <a:gd name="connsiteX5" fmla="*/ 25400 w 4697983"/>
              <a:gd name="connsiteY5" fmla="*/ 0 h 6883400"/>
              <a:gd name="connsiteX0" fmla="*/ 25400 w 4709621"/>
              <a:gd name="connsiteY0" fmla="*/ 0 h 6883400"/>
              <a:gd name="connsiteX1" fmla="*/ 4053560 w 4709621"/>
              <a:gd name="connsiteY1" fmla="*/ 0 h 6883400"/>
              <a:gd name="connsiteX2" fmla="*/ 4709621 w 4709621"/>
              <a:gd name="connsiteY2" fmla="*/ 3517900 h 6883400"/>
              <a:gd name="connsiteX3" fmla="*/ 3792917 w 4709621"/>
              <a:gd name="connsiteY3" fmla="*/ 6870700 h 6883400"/>
              <a:gd name="connsiteX4" fmla="*/ 0 w 4709621"/>
              <a:gd name="connsiteY4" fmla="*/ 6883400 h 6883400"/>
              <a:gd name="connsiteX5" fmla="*/ 25400 w 4709621"/>
              <a:gd name="connsiteY5" fmla="*/ 0 h 6883400"/>
              <a:gd name="connsiteX0" fmla="*/ 25400 w 4709621"/>
              <a:gd name="connsiteY0" fmla="*/ 0 h 6883400"/>
              <a:gd name="connsiteX1" fmla="*/ 4053560 w 4709621"/>
              <a:gd name="connsiteY1" fmla="*/ 0 h 6883400"/>
              <a:gd name="connsiteX2" fmla="*/ 4709621 w 4709621"/>
              <a:gd name="connsiteY2" fmla="*/ 3517900 h 6883400"/>
              <a:gd name="connsiteX3" fmla="*/ 4654122 w 4709621"/>
              <a:gd name="connsiteY3" fmla="*/ 6883400 h 6883400"/>
              <a:gd name="connsiteX4" fmla="*/ 0 w 4709621"/>
              <a:gd name="connsiteY4" fmla="*/ 6883400 h 6883400"/>
              <a:gd name="connsiteX5" fmla="*/ 25400 w 4709621"/>
              <a:gd name="connsiteY5" fmla="*/ 0 h 6883400"/>
              <a:gd name="connsiteX0" fmla="*/ 25400 w 4661686"/>
              <a:gd name="connsiteY0" fmla="*/ 0 h 6883400"/>
              <a:gd name="connsiteX1" fmla="*/ 4053560 w 4661686"/>
              <a:gd name="connsiteY1" fmla="*/ 0 h 6883400"/>
              <a:gd name="connsiteX2" fmla="*/ 4661686 w 4661686"/>
              <a:gd name="connsiteY2" fmla="*/ 3213100 h 6883400"/>
              <a:gd name="connsiteX3" fmla="*/ 4654122 w 4661686"/>
              <a:gd name="connsiteY3" fmla="*/ 6883400 h 6883400"/>
              <a:gd name="connsiteX4" fmla="*/ 0 w 4661686"/>
              <a:gd name="connsiteY4" fmla="*/ 6883400 h 6883400"/>
              <a:gd name="connsiteX5" fmla="*/ 25400 w 4661686"/>
              <a:gd name="connsiteY5" fmla="*/ 0 h 6883400"/>
              <a:gd name="connsiteX0" fmla="*/ 25400 w 4661686"/>
              <a:gd name="connsiteY0" fmla="*/ 0 h 6883400"/>
              <a:gd name="connsiteX1" fmla="*/ 3741982 w 4661686"/>
              <a:gd name="connsiteY1" fmla="*/ 0 h 6883400"/>
              <a:gd name="connsiteX2" fmla="*/ 4661686 w 4661686"/>
              <a:gd name="connsiteY2" fmla="*/ 3213100 h 6883400"/>
              <a:gd name="connsiteX3" fmla="*/ 4654122 w 4661686"/>
              <a:gd name="connsiteY3" fmla="*/ 6883400 h 6883400"/>
              <a:gd name="connsiteX4" fmla="*/ 0 w 4661686"/>
              <a:gd name="connsiteY4" fmla="*/ 6883400 h 6883400"/>
              <a:gd name="connsiteX5" fmla="*/ 25400 w 4661686"/>
              <a:gd name="connsiteY5" fmla="*/ 0 h 6883400"/>
              <a:gd name="connsiteX0" fmla="*/ 25400 w 4661686"/>
              <a:gd name="connsiteY0" fmla="*/ 0 h 6883400"/>
              <a:gd name="connsiteX1" fmla="*/ 3897771 w 4661686"/>
              <a:gd name="connsiteY1" fmla="*/ 0 h 6883400"/>
              <a:gd name="connsiteX2" fmla="*/ 4661686 w 4661686"/>
              <a:gd name="connsiteY2" fmla="*/ 3213100 h 6883400"/>
              <a:gd name="connsiteX3" fmla="*/ 4654122 w 4661686"/>
              <a:gd name="connsiteY3" fmla="*/ 6883400 h 6883400"/>
              <a:gd name="connsiteX4" fmla="*/ 0 w 4661686"/>
              <a:gd name="connsiteY4" fmla="*/ 6883400 h 6883400"/>
              <a:gd name="connsiteX5" fmla="*/ 25400 w 4661686"/>
              <a:gd name="connsiteY5" fmla="*/ 0 h 6883400"/>
              <a:gd name="connsiteX0" fmla="*/ 1645 w 4673790"/>
              <a:gd name="connsiteY0" fmla="*/ 12700 h 6883400"/>
              <a:gd name="connsiteX1" fmla="*/ 3909875 w 4673790"/>
              <a:gd name="connsiteY1" fmla="*/ 0 h 6883400"/>
              <a:gd name="connsiteX2" fmla="*/ 4673790 w 4673790"/>
              <a:gd name="connsiteY2" fmla="*/ 3213100 h 6883400"/>
              <a:gd name="connsiteX3" fmla="*/ 4666226 w 4673790"/>
              <a:gd name="connsiteY3" fmla="*/ 6883400 h 6883400"/>
              <a:gd name="connsiteX4" fmla="*/ 12104 w 4673790"/>
              <a:gd name="connsiteY4" fmla="*/ 6883400 h 6883400"/>
              <a:gd name="connsiteX5" fmla="*/ 1645 w 4673790"/>
              <a:gd name="connsiteY5" fmla="*/ 12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790" h="6883400">
                <a:moveTo>
                  <a:pt x="1645" y="12700"/>
                </a:moveTo>
                <a:lnTo>
                  <a:pt x="3909875" y="0"/>
                </a:lnTo>
                <a:lnTo>
                  <a:pt x="4673790" y="3213100"/>
                </a:lnTo>
                <a:cubicBezTo>
                  <a:pt x="4671269" y="4436533"/>
                  <a:pt x="4668747" y="5659967"/>
                  <a:pt x="4666226" y="6883400"/>
                </a:cubicBezTo>
                <a:lnTo>
                  <a:pt x="12104" y="6883400"/>
                </a:lnTo>
                <a:cubicBezTo>
                  <a:pt x="20571" y="4597400"/>
                  <a:pt x="-6822" y="2298700"/>
                  <a:pt x="1645" y="12700"/>
                </a:cubicBezTo>
                <a:close/>
              </a:path>
            </a:pathLst>
          </a:custGeom>
          <a:gradFill>
            <a:gsLst>
              <a:gs pos="0">
                <a:schemeClr val="accent5">
                  <a:lumMod val="84000"/>
                </a:schemeClr>
              </a:gs>
              <a:gs pos="63000">
                <a:schemeClr val="accent5">
                  <a:lumMod val="69000"/>
                  <a:lumOff val="31000"/>
                </a:schemeClr>
              </a:gs>
              <a:gs pos="95000">
                <a:schemeClr val="accent1">
                  <a:tint val="23500"/>
                  <a:satMod val="160000"/>
                  <a:lumMod val="0"/>
                  <a:lumOff val="100000"/>
                  <a:alpha val="61000"/>
                </a:schemeClr>
              </a:gs>
            </a:gsLst>
            <a:lin ang="13800000" scaled="0"/>
          </a:gradFill>
          <a:ln w="28575">
            <a:noFill/>
          </a:ln>
          <a:effectLst>
            <a:outerShdw blurRad="203200" dist="63500" dir="960000" algn="tl" rotWithShape="0">
              <a:prstClr val="black">
                <a:alpha val="40000"/>
              </a:prstClr>
            </a:outerShdw>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5" name="4 CuadroTexto"/>
          <p:cNvSpPr txBox="1"/>
          <p:nvPr/>
        </p:nvSpPr>
        <p:spPr>
          <a:xfrm>
            <a:off x="225872" y="1248434"/>
            <a:ext cx="1136608" cy="1688952"/>
          </a:xfrm>
          <a:prstGeom prst="rect">
            <a:avLst/>
          </a:prstGeom>
          <a:noFill/>
        </p:spPr>
        <p:txBody>
          <a:bodyPr wrap="none" lIns="0" tIns="0" rIns="0" bIns="0" rtlCol="0" anchor="ctr">
            <a:noAutofit/>
          </a:bodyPr>
          <a:lstStyle/>
          <a:p>
            <a:pPr>
              <a:spcBef>
                <a:spcPts val="600"/>
              </a:spcBef>
            </a:pPr>
            <a:r>
              <a:rPr lang="es-ES" sz="16600" b="1" dirty="0" smtClean="0">
                <a:solidFill>
                  <a:schemeClr val="accent5">
                    <a:lumMod val="20000"/>
                    <a:lumOff val="80000"/>
                  </a:schemeClr>
                </a:solidFill>
                <a:latin typeface="Calibri" pitchFamily="34" charset="0"/>
                <a:ea typeface="Verdana" pitchFamily="34" charset="0"/>
                <a:cs typeface="Calibri" pitchFamily="34" charset="0"/>
              </a:rPr>
              <a:t>3</a:t>
            </a:r>
            <a:endParaRPr lang="es-ES" sz="16600" i="1" dirty="0">
              <a:solidFill>
                <a:schemeClr val="accent5">
                  <a:lumMod val="20000"/>
                  <a:lumOff val="80000"/>
                </a:schemeClr>
              </a:solidFill>
              <a:latin typeface="Calibri" pitchFamily="34" charset="0"/>
              <a:ea typeface="Verdana" pitchFamily="34" charset="0"/>
              <a:cs typeface="Calibri" pitchFamily="34" charset="0"/>
            </a:endParaRPr>
          </a:p>
        </p:txBody>
      </p:sp>
      <p:sp>
        <p:nvSpPr>
          <p:cNvPr id="7" name="6 Rectángulo"/>
          <p:cNvSpPr/>
          <p:nvPr/>
        </p:nvSpPr>
        <p:spPr>
          <a:xfrm>
            <a:off x="416496" y="1943197"/>
            <a:ext cx="4355976" cy="3911428"/>
          </a:xfrm>
          <a:prstGeom prst="rect">
            <a:avLst/>
          </a:prstGeom>
          <a:noFill/>
          <a:ln>
            <a:noFill/>
          </a:ln>
          <a:effectLst/>
        </p:spPr>
        <p:txBody>
          <a:bodyPr wrap="square" lIns="108000" tIns="108000" rIns="108000" bIns="108000" anchor="t">
            <a:spAutoFit/>
          </a:bodyPr>
          <a:lstStyle/>
          <a:p>
            <a:pPr algn="l" defTabSz="6667500" eaLnBrk="0" hangingPunct="0">
              <a:spcBef>
                <a:spcPts val="2400"/>
              </a:spcBef>
              <a:spcAft>
                <a:spcPts val="0"/>
              </a:spcAft>
              <a:buClr>
                <a:srgbClr val="006600"/>
              </a:buClr>
              <a:buFont typeface="Monotype Sorts" pitchFamily="2" charset="2"/>
              <a:buNone/>
              <a:tabLst>
                <a:tab pos="7085013" algn="r"/>
              </a:tabLst>
            </a:pPr>
            <a:r>
              <a:rPr lang="es-ES" sz="2800" dirty="0">
                <a:solidFill>
                  <a:schemeClr val="tx2"/>
                </a:solidFill>
                <a:latin typeface="Calibri" pitchFamily="34" charset="0"/>
                <a:cs typeface="Calibri" pitchFamily="34" charset="0"/>
              </a:rPr>
              <a:t>PERCEPCIÓN DE LA SEGURIDAD CIUDADANA</a:t>
            </a:r>
          </a:p>
          <a:p>
            <a:pPr marL="266700" algn="l" defTabSz="6667500" eaLnBrk="0" hangingPunct="0">
              <a:spcBef>
                <a:spcPts val="1800"/>
              </a:spcBef>
              <a:spcAft>
                <a:spcPts val="0"/>
              </a:spcAft>
              <a:buClr>
                <a:srgbClr val="006600"/>
              </a:buClr>
              <a:buFont typeface="Monotype Sorts" pitchFamily="2" charset="2"/>
              <a:buNone/>
              <a:tabLst>
                <a:tab pos="7085013" algn="r"/>
              </a:tabLst>
            </a:pPr>
            <a:r>
              <a:rPr lang="es-ES" sz="2400" dirty="0">
                <a:solidFill>
                  <a:schemeClr val="accent5">
                    <a:lumMod val="20000"/>
                    <a:lumOff val="80000"/>
                  </a:schemeClr>
                </a:solidFill>
                <a:latin typeface="Calibri" pitchFamily="34" charset="0"/>
                <a:cs typeface="Calibri" pitchFamily="34" charset="0"/>
                <a:sym typeface="Wingdings"/>
              </a:rPr>
              <a:t>3.1. Aspectos Generales</a:t>
            </a:r>
          </a:p>
          <a:p>
            <a:pPr marL="266700" algn="l" defTabSz="6667500" eaLnBrk="0" hangingPunct="0">
              <a:spcBef>
                <a:spcPts val="1800"/>
              </a:spcBef>
              <a:spcAft>
                <a:spcPts val="0"/>
              </a:spcAft>
              <a:buClr>
                <a:srgbClr val="006600"/>
              </a:buClr>
              <a:tabLst>
                <a:tab pos="7085013" algn="r"/>
              </a:tabLst>
            </a:pPr>
            <a:r>
              <a:rPr lang="es-ES" sz="2400" dirty="0">
                <a:solidFill>
                  <a:schemeClr val="accent5">
                    <a:lumMod val="20000"/>
                    <a:lumOff val="80000"/>
                  </a:schemeClr>
                </a:solidFill>
                <a:latin typeface="Calibri" pitchFamily="34" charset="0"/>
                <a:cs typeface="Calibri" pitchFamily="34" charset="0"/>
                <a:sym typeface="Wingdings"/>
              </a:rPr>
              <a:t>3.2. Infraestructuras de transporte</a:t>
            </a:r>
          </a:p>
          <a:p>
            <a:pPr marL="266700" algn="l" defTabSz="6667500" eaLnBrk="0" hangingPunct="0">
              <a:spcBef>
                <a:spcPts val="1800"/>
              </a:spcBef>
              <a:spcAft>
                <a:spcPts val="0"/>
              </a:spcAft>
              <a:buClr>
                <a:srgbClr val="006600"/>
              </a:buClr>
              <a:tabLst>
                <a:tab pos="7085013" algn="r"/>
              </a:tabLst>
            </a:pPr>
            <a:r>
              <a:rPr lang="es-ES" sz="2800" b="1" dirty="0">
                <a:solidFill>
                  <a:schemeClr val="tx2"/>
                </a:solidFill>
                <a:latin typeface="Calibri" pitchFamily="34" charset="0"/>
                <a:cs typeface="Calibri" pitchFamily="34" charset="0"/>
                <a:sym typeface="Wingdings"/>
              </a:rPr>
              <a:t>3.3. Instalaciones de ocio</a:t>
            </a:r>
          </a:p>
          <a:p>
            <a:pPr marL="266700" algn="l" defTabSz="6667500" eaLnBrk="0" hangingPunct="0">
              <a:spcBef>
                <a:spcPts val="1800"/>
              </a:spcBef>
              <a:spcAft>
                <a:spcPts val="0"/>
              </a:spcAft>
              <a:buClr>
                <a:srgbClr val="006600"/>
              </a:buClr>
              <a:tabLst>
                <a:tab pos="7085013" algn="r"/>
              </a:tabLst>
            </a:pPr>
            <a:r>
              <a:rPr lang="es-ES" sz="2400" dirty="0" smtClean="0">
                <a:solidFill>
                  <a:schemeClr val="accent5">
                    <a:lumMod val="20000"/>
                    <a:lumOff val="80000"/>
                  </a:schemeClr>
                </a:solidFill>
                <a:latin typeface="Calibri" pitchFamily="34" charset="0"/>
                <a:cs typeface="Calibri" pitchFamily="34" charset="0"/>
                <a:sym typeface="Wingdings"/>
              </a:rPr>
              <a:t>3.4. Eventos masivos</a:t>
            </a:r>
            <a:endParaRPr lang="es-ES" sz="2400" dirty="0">
              <a:solidFill>
                <a:schemeClr val="accent5">
                  <a:lumMod val="20000"/>
                  <a:lumOff val="80000"/>
                </a:schemeClr>
              </a:solidFill>
              <a:latin typeface="Calibri" pitchFamily="34" charset="0"/>
              <a:cs typeface="Calibri" pitchFamily="34" charset="0"/>
              <a:sym typeface="Wingdings"/>
            </a:endParaRPr>
          </a:p>
        </p:txBody>
      </p:sp>
    </p:spTree>
    <p:extLst>
      <p:ext uri="{BB962C8B-B14F-4D97-AF65-F5344CB8AC3E}">
        <p14:creationId xmlns:p14="http://schemas.microsoft.com/office/powerpoint/2010/main" xmlns="" val="4209991352"/>
      </p:ext>
    </p:extLst>
  </p:cSld>
  <p:clrMapOvr>
    <a:masterClrMapping/>
  </p:clrMapOvr>
  <p:transition>
    <p:wipe di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CuadroTexto"/>
          <p:cNvSpPr txBox="1"/>
          <p:nvPr/>
        </p:nvSpPr>
        <p:spPr>
          <a:xfrm>
            <a:off x="1669064" y="871421"/>
            <a:ext cx="843655" cy="650108"/>
          </a:xfrm>
          <a:prstGeom prst="rect">
            <a:avLst/>
          </a:prstGeom>
          <a:noFill/>
        </p:spPr>
        <p:txBody>
          <a:bodyPr wrap="none" lIns="0" tIns="720000" rIns="0" bIns="0" rtlCol="0" anchor="ctr">
            <a:noAutofit/>
          </a:bodyPr>
          <a:lstStyle/>
          <a:p>
            <a:pPr>
              <a:spcBef>
                <a:spcPts val="600"/>
              </a:spcBef>
            </a:pPr>
            <a:r>
              <a:rPr lang="es-ES" sz="13800" b="1" dirty="0" smtClean="0">
                <a:solidFill>
                  <a:schemeClr val="accent5">
                    <a:lumMod val="20000"/>
                    <a:lumOff val="80000"/>
                  </a:schemeClr>
                </a:solidFill>
                <a:latin typeface="+mj-lt"/>
                <a:ea typeface="Verdana" pitchFamily="34" charset="0"/>
                <a:cs typeface="Verdana" pitchFamily="34" charset="0"/>
              </a:rPr>
              <a:t>“</a:t>
            </a:r>
            <a:endParaRPr lang="es-ES" sz="13800" i="1" dirty="0">
              <a:solidFill>
                <a:schemeClr val="accent5">
                  <a:lumMod val="20000"/>
                  <a:lumOff val="80000"/>
                </a:schemeClr>
              </a:solidFill>
              <a:latin typeface="+mj-lt"/>
              <a:ea typeface="Verdana" pitchFamily="34" charset="0"/>
              <a:cs typeface="Verdana" pitchFamily="34" charset="0"/>
            </a:endParaRPr>
          </a:p>
        </p:txBody>
      </p:sp>
      <p:sp>
        <p:nvSpPr>
          <p:cNvPr id="18" name="17 CuadroTexto"/>
          <p:cNvSpPr txBox="1"/>
          <p:nvPr/>
        </p:nvSpPr>
        <p:spPr>
          <a:xfrm>
            <a:off x="7527749" y="1477902"/>
            <a:ext cx="843655" cy="650108"/>
          </a:xfrm>
          <a:prstGeom prst="rect">
            <a:avLst/>
          </a:prstGeom>
          <a:noFill/>
          <a:ln>
            <a:noFill/>
          </a:ln>
        </p:spPr>
        <p:txBody>
          <a:bodyPr wrap="none" lIns="0" tIns="720000" rIns="0" bIns="0" rtlCol="0" anchor="ctr">
            <a:noAutofit/>
          </a:bodyPr>
          <a:lstStyle/>
          <a:p>
            <a:pPr>
              <a:spcBef>
                <a:spcPts val="600"/>
              </a:spcBef>
            </a:pPr>
            <a:r>
              <a:rPr lang="es-ES" sz="13800" b="1" dirty="0" smtClean="0">
                <a:solidFill>
                  <a:schemeClr val="accent5">
                    <a:lumMod val="20000"/>
                    <a:lumOff val="80000"/>
                  </a:schemeClr>
                </a:solidFill>
                <a:latin typeface="+mj-lt"/>
                <a:ea typeface="Verdana" pitchFamily="34" charset="0"/>
                <a:cs typeface="Verdana" pitchFamily="34" charset="0"/>
              </a:rPr>
              <a:t>”</a:t>
            </a:r>
            <a:endParaRPr lang="es-ES" sz="13800" i="1" dirty="0">
              <a:solidFill>
                <a:schemeClr val="accent5">
                  <a:lumMod val="20000"/>
                  <a:lumOff val="80000"/>
                </a:schemeClr>
              </a:solidFill>
              <a:latin typeface="+mj-lt"/>
              <a:ea typeface="Verdana" pitchFamily="34" charset="0"/>
              <a:cs typeface="Verdana" pitchFamily="34" charset="0"/>
            </a:endParaRPr>
          </a:p>
        </p:txBody>
      </p:sp>
      <p:sp>
        <p:nvSpPr>
          <p:cNvPr id="7" name="Rectangle 3"/>
          <p:cNvSpPr>
            <a:spLocks noChangeArrowheads="1"/>
          </p:cNvSpPr>
          <p:nvPr/>
        </p:nvSpPr>
        <p:spPr bwMode="auto">
          <a:xfrm>
            <a:off x="36513" y="35999"/>
            <a:ext cx="8516887" cy="648000"/>
          </a:xfrm>
          <a:prstGeom prst="rect">
            <a:avLst/>
          </a:prstGeom>
          <a:solidFill>
            <a:schemeClr val="accent5"/>
          </a:solidFill>
          <a:ln>
            <a:noFill/>
          </a:ln>
          <a:effectLst/>
          <a:extLst/>
        </p:spPr>
        <p:txBody>
          <a:bodyPr wrap="square" lIns="0" tIns="0" rIns="0" bIns="0" anchor="ctr">
            <a:noAutofit/>
          </a:bodyPr>
          <a:lstStyle/>
          <a:p>
            <a:endParaRPr lang="es-ES"/>
          </a:p>
        </p:txBody>
      </p:sp>
      <p:sp>
        <p:nvSpPr>
          <p:cNvPr id="4" name="3 Marcador de número de diapositiva"/>
          <p:cNvSpPr>
            <a:spLocks noGrp="1"/>
          </p:cNvSpPr>
          <p:nvPr>
            <p:ph type="sldNum" sz="quarter" idx="10"/>
          </p:nvPr>
        </p:nvSpPr>
        <p:spPr/>
        <p:txBody>
          <a:bodyPr/>
          <a:lstStyle/>
          <a:p>
            <a:r>
              <a:rPr lang="en-US" smtClean="0"/>
              <a:t>-</a:t>
            </a:r>
            <a:fld id="{41B2AE44-E9C6-4EAB-BC73-5008DB342051}" type="slidenum">
              <a:rPr lang="en-US" smtClean="0"/>
              <a:pPr/>
              <a:t>47</a:t>
            </a:fld>
            <a:r>
              <a:rPr lang="en-US" smtClean="0"/>
              <a:t>-</a:t>
            </a:r>
            <a:endParaRPr lang="en-US"/>
          </a:p>
        </p:txBody>
      </p:sp>
      <p:sp>
        <p:nvSpPr>
          <p:cNvPr id="6" name="5 CuadroTexto"/>
          <p:cNvSpPr txBox="1"/>
          <p:nvPr/>
        </p:nvSpPr>
        <p:spPr>
          <a:xfrm>
            <a:off x="56456" y="170534"/>
            <a:ext cx="2890278" cy="400110"/>
          </a:xfrm>
          <a:prstGeom prst="rect">
            <a:avLst/>
          </a:prstGeom>
          <a:noFill/>
        </p:spPr>
        <p:txBody>
          <a:bodyPr wrap="none" rtlCol="0">
            <a:spAutoFit/>
          </a:bodyPr>
          <a:lstStyle/>
          <a:p>
            <a:pPr algn="l"/>
            <a:r>
              <a:rPr lang="es-ES" sz="2000" dirty="0" smtClean="0">
                <a:ln>
                  <a:solidFill>
                    <a:schemeClr val="bg1"/>
                  </a:solidFill>
                </a:ln>
                <a:solidFill>
                  <a:schemeClr val="bg1"/>
                </a:solidFill>
                <a:latin typeface="Calibri" pitchFamily="34" charset="0"/>
                <a:cs typeface="Calibri" pitchFamily="34" charset="0"/>
              </a:rPr>
              <a:t>PRINCIPALES RESULTADOS</a:t>
            </a:r>
            <a:endParaRPr lang="es-ES" sz="2000" dirty="0">
              <a:ln>
                <a:solidFill>
                  <a:schemeClr val="bg1"/>
                </a:solidFill>
              </a:ln>
              <a:solidFill>
                <a:schemeClr val="bg1"/>
              </a:solidFill>
              <a:latin typeface="Calibri" pitchFamily="34" charset="0"/>
              <a:cs typeface="Calibri" pitchFamily="34" charset="0"/>
            </a:endParaRPr>
          </a:p>
        </p:txBody>
      </p:sp>
      <p:sp>
        <p:nvSpPr>
          <p:cNvPr id="12" name="11 CuadroTexto"/>
          <p:cNvSpPr txBox="1"/>
          <p:nvPr/>
        </p:nvSpPr>
        <p:spPr>
          <a:xfrm>
            <a:off x="430908" y="1252719"/>
            <a:ext cx="8928992" cy="4801314"/>
          </a:xfrm>
          <a:prstGeom prst="rect">
            <a:avLst/>
          </a:prstGeom>
          <a:noFill/>
        </p:spPr>
        <p:txBody>
          <a:bodyPr wrap="square" rtlCol="0">
            <a:spAutoFit/>
          </a:bodyPr>
          <a:lstStyle/>
          <a:p>
            <a:pPr>
              <a:lnSpc>
                <a:spcPct val="95000"/>
              </a:lnSpc>
              <a:spcBef>
                <a:spcPts val="600"/>
              </a:spcBef>
            </a:pPr>
            <a:r>
              <a:rPr lang="es-ES" dirty="0" smtClean="0">
                <a:solidFill>
                  <a:schemeClr val="accent5">
                    <a:lumMod val="75000"/>
                  </a:schemeClr>
                </a:solidFill>
                <a:latin typeface="Impact" pitchFamily="34" charset="0"/>
                <a:cs typeface="Calibri" pitchFamily="34" charset="0"/>
              </a:rPr>
              <a:t>Parques y jardines públicos, son las instalaciones de ocios  </a:t>
            </a:r>
          </a:p>
          <a:p>
            <a:pPr>
              <a:lnSpc>
                <a:spcPct val="95000"/>
              </a:lnSpc>
              <a:spcBef>
                <a:spcPts val="600"/>
              </a:spcBef>
            </a:pPr>
            <a:r>
              <a:rPr lang="es-ES" dirty="0" smtClean="0">
                <a:solidFill>
                  <a:schemeClr val="accent5">
                    <a:lumMod val="75000"/>
                  </a:schemeClr>
                </a:solidFill>
                <a:latin typeface="Impact" pitchFamily="34" charset="0"/>
                <a:cs typeface="Calibri" pitchFamily="34" charset="0"/>
              </a:rPr>
              <a:t>menos seguras, siendo las únicas que suspenden en seguridad.</a:t>
            </a:r>
            <a:endParaRPr lang="es-ES" dirty="0">
              <a:solidFill>
                <a:schemeClr val="accent5">
                  <a:lumMod val="75000"/>
                </a:schemeClr>
              </a:solidFill>
              <a:latin typeface="Impact" pitchFamily="34" charset="0"/>
              <a:cs typeface="Calibri" pitchFamily="34" charset="0"/>
            </a:endParaRPr>
          </a:p>
          <a:p>
            <a:pPr algn="l">
              <a:lnSpc>
                <a:spcPct val="95000"/>
              </a:lnSpc>
              <a:spcBef>
                <a:spcPts val="600"/>
              </a:spcBef>
            </a:pPr>
            <a:endParaRPr lang="es-ES" dirty="0">
              <a:solidFill>
                <a:schemeClr val="accent5">
                  <a:lumMod val="75000"/>
                </a:schemeClr>
              </a:solidFill>
              <a:latin typeface="Impact" pitchFamily="34" charset="0"/>
              <a:cs typeface="Calibri" pitchFamily="34" charset="0"/>
            </a:endParaRPr>
          </a:p>
          <a:p>
            <a:pPr algn="l">
              <a:lnSpc>
                <a:spcPct val="95000"/>
              </a:lnSpc>
              <a:spcBef>
                <a:spcPts val="600"/>
              </a:spcBef>
            </a:pPr>
            <a:r>
              <a:rPr lang="es-ES" b="1" dirty="0" smtClean="0">
                <a:solidFill>
                  <a:schemeClr val="accent5">
                    <a:lumMod val="75000"/>
                  </a:schemeClr>
                </a:solidFill>
                <a:latin typeface="Calibri" pitchFamily="34" charset="0"/>
                <a:cs typeface="Calibri" pitchFamily="34" charset="0"/>
              </a:rPr>
              <a:t>INSEGURIDAD Y COMPORTAMIENTOS ANTISOCIALES EN LAS INSTALACIONES DE OCIO</a:t>
            </a:r>
            <a:endParaRPr lang="es-ES" b="1" dirty="0">
              <a:solidFill>
                <a:schemeClr val="accent5">
                  <a:lumMod val="75000"/>
                </a:schemeClr>
              </a:solidFill>
              <a:latin typeface="Calibri" pitchFamily="34" charset="0"/>
              <a:cs typeface="Calibri" pitchFamily="34" charset="0"/>
            </a:endParaRPr>
          </a:p>
          <a:p>
            <a:pPr algn="l">
              <a:lnSpc>
                <a:spcPct val="95000"/>
              </a:lnSpc>
              <a:spcBef>
                <a:spcPts val="600"/>
              </a:spcBef>
            </a:pPr>
            <a:r>
              <a:rPr lang="es-ES" sz="1600" dirty="0" smtClean="0">
                <a:solidFill>
                  <a:schemeClr val="tx1">
                    <a:lumMod val="75000"/>
                    <a:lumOff val="25000"/>
                  </a:schemeClr>
                </a:solidFill>
                <a:latin typeface="Calibri" pitchFamily="34" charset="0"/>
                <a:cs typeface="Calibri" pitchFamily="34" charset="0"/>
              </a:rPr>
              <a:t>En líneas generales, </a:t>
            </a:r>
            <a:r>
              <a:rPr lang="es-ES" sz="1600" b="1" dirty="0" smtClean="0">
                <a:solidFill>
                  <a:schemeClr val="tx1">
                    <a:lumMod val="75000"/>
                    <a:lumOff val="25000"/>
                  </a:schemeClr>
                </a:solidFill>
                <a:latin typeface="Calibri" pitchFamily="34" charset="0"/>
                <a:cs typeface="Calibri" pitchFamily="34" charset="0"/>
              </a:rPr>
              <a:t>la seguridad dentro de las instalaciones de ocio es buena o muy buena, a excepción de parques y jardines públicos</a:t>
            </a:r>
            <a:r>
              <a:rPr lang="es-ES" sz="1600" dirty="0" smtClean="0">
                <a:solidFill>
                  <a:schemeClr val="tx1">
                    <a:lumMod val="75000"/>
                    <a:lumOff val="25000"/>
                  </a:schemeClr>
                </a:solidFill>
                <a:latin typeface="Calibri" pitchFamily="34" charset="0"/>
                <a:cs typeface="Calibri" pitchFamily="34" charset="0"/>
              </a:rPr>
              <a:t>, donde el porcentajes de ciudadano que considera que la seguridad es mala o muy mala (28,7%) es mayor que el porcentaje que la considera buena o muy buena (23,1%).  Más </a:t>
            </a:r>
            <a:r>
              <a:rPr lang="es-ES" sz="1600" dirty="0">
                <a:solidFill>
                  <a:schemeClr val="tx1">
                    <a:lumMod val="75000"/>
                    <a:lumOff val="25000"/>
                  </a:schemeClr>
                </a:solidFill>
                <a:latin typeface="Calibri" pitchFamily="34" charset="0"/>
                <a:cs typeface="Calibri" pitchFamily="34" charset="0"/>
              </a:rPr>
              <a:t>aún esta </a:t>
            </a:r>
            <a:r>
              <a:rPr lang="es-ES" sz="1600" b="1" dirty="0">
                <a:solidFill>
                  <a:schemeClr val="tx1">
                    <a:lumMod val="75000"/>
                    <a:lumOff val="25000"/>
                  </a:schemeClr>
                </a:solidFill>
                <a:latin typeface="Calibri" pitchFamily="34" charset="0"/>
                <a:cs typeface="Calibri" pitchFamily="34" charset="0"/>
              </a:rPr>
              <a:t>situación se acentúa en la Comunidad Valenciana</a:t>
            </a:r>
            <a:r>
              <a:rPr lang="es-ES" sz="1600" dirty="0">
                <a:solidFill>
                  <a:schemeClr val="tx1">
                    <a:lumMod val="75000"/>
                    <a:lumOff val="25000"/>
                  </a:schemeClr>
                </a:solidFill>
                <a:latin typeface="Calibri" pitchFamily="34" charset="0"/>
                <a:cs typeface="Calibri" pitchFamily="34" charset="0"/>
              </a:rPr>
              <a:t>, donde el índice de seguridad</a:t>
            </a:r>
            <a:r>
              <a:rPr lang="es-ES" sz="1600" baseline="30000" dirty="0">
                <a:solidFill>
                  <a:schemeClr val="tx1">
                    <a:lumMod val="75000"/>
                    <a:lumOff val="25000"/>
                  </a:schemeClr>
                </a:solidFill>
                <a:latin typeface="Calibri" pitchFamily="34" charset="0"/>
                <a:cs typeface="Calibri" pitchFamily="34" charset="0"/>
              </a:rPr>
              <a:t>1</a:t>
            </a:r>
            <a:r>
              <a:rPr lang="es-ES" sz="1600" dirty="0">
                <a:solidFill>
                  <a:schemeClr val="tx1">
                    <a:lumMod val="75000"/>
                    <a:lumOff val="25000"/>
                  </a:schemeClr>
                </a:solidFill>
                <a:latin typeface="Calibri" pitchFamily="34" charset="0"/>
                <a:cs typeface="Calibri" pitchFamily="34" charset="0"/>
              </a:rPr>
              <a:t> baja a -14,5%, (versus el -5,6% del total muestra</a:t>
            </a:r>
            <a:r>
              <a:rPr lang="es-ES" sz="1600" dirty="0" smtClean="0">
                <a:solidFill>
                  <a:schemeClr val="tx1">
                    <a:lumMod val="75000"/>
                    <a:lumOff val="25000"/>
                  </a:schemeClr>
                </a:solidFill>
                <a:latin typeface="Calibri" pitchFamily="34" charset="0"/>
                <a:cs typeface="Calibri" pitchFamily="34" charset="0"/>
              </a:rPr>
              <a:t>).</a:t>
            </a:r>
          </a:p>
          <a:p>
            <a:pPr algn="l">
              <a:lnSpc>
                <a:spcPct val="95000"/>
              </a:lnSpc>
              <a:spcBef>
                <a:spcPts val="600"/>
              </a:spcBef>
            </a:pPr>
            <a:r>
              <a:rPr lang="es-ES" sz="1600" dirty="0" smtClean="0">
                <a:solidFill>
                  <a:schemeClr val="tx1">
                    <a:lumMod val="75000"/>
                    <a:lumOff val="25000"/>
                  </a:schemeClr>
                </a:solidFill>
                <a:latin typeface="Calibri" pitchFamily="34" charset="0"/>
                <a:cs typeface="Calibri" pitchFamily="34" charset="0"/>
              </a:rPr>
              <a:t>Mientras que, </a:t>
            </a:r>
            <a:r>
              <a:rPr lang="es-ES" sz="1600" b="1" dirty="0" smtClean="0">
                <a:solidFill>
                  <a:schemeClr val="tx1">
                    <a:lumMod val="75000"/>
                    <a:lumOff val="25000"/>
                  </a:schemeClr>
                </a:solidFill>
                <a:latin typeface="Calibri" pitchFamily="34" charset="0"/>
                <a:cs typeface="Calibri" pitchFamily="34" charset="0"/>
              </a:rPr>
              <a:t>museos </a:t>
            </a:r>
            <a:r>
              <a:rPr lang="es-ES" sz="1600" b="1" dirty="0">
                <a:solidFill>
                  <a:schemeClr val="tx1">
                    <a:lumMod val="75000"/>
                    <a:lumOff val="25000"/>
                  </a:schemeClr>
                </a:solidFill>
                <a:latin typeface="Calibri" pitchFamily="34" charset="0"/>
                <a:cs typeface="Calibri" pitchFamily="34" charset="0"/>
              </a:rPr>
              <a:t>y salas de exposiciones, y cines y teatros son entornos </a:t>
            </a:r>
            <a:r>
              <a:rPr lang="es-ES" sz="1600" b="1" dirty="0" smtClean="0">
                <a:solidFill>
                  <a:schemeClr val="tx1">
                    <a:lumMod val="75000"/>
                    <a:lumOff val="25000"/>
                  </a:schemeClr>
                </a:solidFill>
                <a:latin typeface="Calibri" pitchFamily="34" charset="0"/>
                <a:cs typeface="Calibri" pitchFamily="34" charset="0"/>
              </a:rPr>
              <a:t>alejados de </a:t>
            </a:r>
            <a:r>
              <a:rPr lang="es-ES" sz="1600" b="1" dirty="0">
                <a:solidFill>
                  <a:schemeClr val="tx1">
                    <a:lumMod val="75000"/>
                    <a:lumOff val="25000"/>
                  </a:schemeClr>
                </a:solidFill>
                <a:latin typeface="Calibri" pitchFamily="34" charset="0"/>
                <a:cs typeface="Calibri" pitchFamily="34" charset="0"/>
              </a:rPr>
              <a:t>los comportamientos </a:t>
            </a:r>
            <a:r>
              <a:rPr lang="es-ES" sz="1600" b="1" dirty="0" smtClean="0">
                <a:solidFill>
                  <a:schemeClr val="tx1">
                    <a:lumMod val="75000"/>
                    <a:lumOff val="25000"/>
                  </a:schemeClr>
                </a:solidFill>
                <a:latin typeface="Calibri" pitchFamily="34" charset="0"/>
                <a:cs typeface="Calibri" pitchFamily="34" charset="0"/>
              </a:rPr>
              <a:t>antisociales.</a:t>
            </a:r>
            <a:endParaRPr lang="es-ES" sz="1600" dirty="0">
              <a:solidFill>
                <a:schemeClr val="tx1">
                  <a:lumMod val="75000"/>
                  <a:lumOff val="25000"/>
                </a:schemeClr>
              </a:solidFill>
              <a:latin typeface="Calibri" pitchFamily="34" charset="0"/>
              <a:cs typeface="Calibri" pitchFamily="34" charset="0"/>
            </a:endParaRPr>
          </a:p>
          <a:p>
            <a:pPr algn="l">
              <a:lnSpc>
                <a:spcPct val="95000"/>
              </a:lnSpc>
              <a:spcBef>
                <a:spcPts val="600"/>
              </a:spcBef>
            </a:pPr>
            <a:r>
              <a:rPr lang="es-ES" sz="1600" dirty="0" smtClean="0">
                <a:solidFill>
                  <a:schemeClr val="tx1">
                    <a:lumMod val="75000"/>
                    <a:lumOff val="25000"/>
                  </a:schemeClr>
                </a:solidFill>
                <a:latin typeface="Calibri" pitchFamily="34" charset="0"/>
                <a:cs typeface="Calibri" pitchFamily="34" charset="0"/>
              </a:rPr>
              <a:t>Por su parte, </a:t>
            </a:r>
            <a:r>
              <a:rPr lang="es-ES" sz="1600" b="1" dirty="0" smtClean="0">
                <a:solidFill>
                  <a:schemeClr val="tx1">
                    <a:lumMod val="75000"/>
                    <a:lumOff val="25000"/>
                  </a:schemeClr>
                </a:solidFill>
                <a:latin typeface="Calibri" pitchFamily="34" charset="0"/>
                <a:cs typeface="Calibri" pitchFamily="34" charset="0"/>
              </a:rPr>
              <a:t>Cataluña debe  tener  las </a:t>
            </a:r>
            <a:r>
              <a:rPr lang="es-ES" sz="1600" b="1" dirty="0">
                <a:solidFill>
                  <a:schemeClr val="tx1">
                    <a:lumMod val="75000"/>
                    <a:lumOff val="25000"/>
                  </a:schemeClr>
                </a:solidFill>
                <a:latin typeface="Calibri" pitchFamily="34" charset="0"/>
                <a:cs typeface="Calibri" pitchFamily="34" charset="0"/>
              </a:rPr>
              <a:t>zonas de interés turístico y comercial </a:t>
            </a:r>
            <a:r>
              <a:rPr lang="es-ES" sz="1600" b="1" dirty="0" smtClean="0">
                <a:solidFill>
                  <a:schemeClr val="tx1">
                    <a:lumMod val="75000"/>
                    <a:lumOff val="25000"/>
                  </a:schemeClr>
                </a:solidFill>
                <a:latin typeface="Calibri" pitchFamily="34" charset="0"/>
                <a:cs typeface="Calibri" pitchFamily="34" charset="0"/>
              </a:rPr>
              <a:t>bajo vigilancia, </a:t>
            </a:r>
            <a:r>
              <a:rPr lang="es-ES" sz="1600" dirty="0" smtClean="0">
                <a:solidFill>
                  <a:schemeClr val="tx1">
                    <a:lumMod val="75000"/>
                    <a:lumOff val="25000"/>
                  </a:schemeClr>
                </a:solidFill>
                <a:latin typeface="Calibri" pitchFamily="34" charset="0"/>
                <a:cs typeface="Calibri" pitchFamily="34" charset="0"/>
              </a:rPr>
              <a:t>con un índice de seguridad de 3,0%, </a:t>
            </a:r>
            <a:r>
              <a:rPr lang="es-ES" sz="1600" dirty="0">
                <a:solidFill>
                  <a:schemeClr val="tx1">
                    <a:lumMod val="75000"/>
                    <a:lumOff val="25000"/>
                  </a:schemeClr>
                </a:solidFill>
                <a:latin typeface="Calibri" pitchFamily="34" charset="0"/>
                <a:cs typeface="Calibri" pitchFamily="34" charset="0"/>
              </a:rPr>
              <a:t>que </a:t>
            </a:r>
            <a:r>
              <a:rPr lang="es-ES" sz="1600" dirty="0" smtClean="0">
                <a:solidFill>
                  <a:schemeClr val="tx1">
                    <a:lumMod val="75000"/>
                    <a:lumOff val="25000"/>
                  </a:schemeClr>
                </a:solidFill>
                <a:latin typeface="Calibri" pitchFamily="34" charset="0"/>
                <a:cs typeface="Calibri" pitchFamily="34" charset="0"/>
              </a:rPr>
              <a:t>a pesar de ser un dato </a:t>
            </a:r>
            <a:r>
              <a:rPr lang="es-ES" sz="1600" dirty="0">
                <a:solidFill>
                  <a:schemeClr val="tx1">
                    <a:lumMod val="75000"/>
                    <a:lumOff val="25000"/>
                  </a:schemeClr>
                </a:solidFill>
                <a:latin typeface="Calibri" pitchFamily="34" charset="0"/>
                <a:cs typeface="Calibri" pitchFamily="34" charset="0"/>
              </a:rPr>
              <a:t>positivo </a:t>
            </a:r>
            <a:r>
              <a:rPr lang="es-ES" sz="1600" dirty="0" smtClean="0">
                <a:solidFill>
                  <a:schemeClr val="tx1">
                    <a:lumMod val="75000"/>
                    <a:lumOff val="25000"/>
                  </a:schemeClr>
                </a:solidFill>
                <a:latin typeface="Calibri" pitchFamily="34" charset="0"/>
                <a:cs typeface="Calibri" pitchFamily="34" charset="0"/>
              </a:rPr>
              <a:t>esta </a:t>
            </a:r>
            <a:r>
              <a:rPr lang="es-ES" sz="1600" dirty="0">
                <a:solidFill>
                  <a:schemeClr val="tx1">
                    <a:lumMod val="75000"/>
                    <a:lumOff val="25000"/>
                  </a:schemeClr>
                </a:solidFill>
                <a:latin typeface="Calibri" pitchFamily="34" charset="0"/>
                <a:cs typeface="Calibri" pitchFamily="34" charset="0"/>
              </a:rPr>
              <a:t>significativamente </a:t>
            </a:r>
            <a:r>
              <a:rPr lang="es-ES" sz="1600" dirty="0" smtClean="0">
                <a:solidFill>
                  <a:schemeClr val="tx1">
                    <a:lumMod val="75000"/>
                    <a:lumOff val="25000"/>
                  </a:schemeClr>
                </a:solidFill>
                <a:latin typeface="Calibri" pitchFamily="34" charset="0"/>
                <a:cs typeface="Calibri" pitchFamily="34" charset="0"/>
              </a:rPr>
              <a:t>por debajo del resto </a:t>
            </a:r>
            <a:r>
              <a:rPr lang="es-ES" sz="1600" dirty="0">
                <a:solidFill>
                  <a:schemeClr val="tx1">
                    <a:lumMod val="75000"/>
                    <a:lumOff val="25000"/>
                  </a:schemeClr>
                </a:solidFill>
                <a:latin typeface="Calibri" pitchFamily="34" charset="0"/>
                <a:cs typeface="Calibri" pitchFamily="34" charset="0"/>
              </a:rPr>
              <a:t>de comunidades (24,6</a:t>
            </a:r>
            <a:r>
              <a:rPr lang="es-ES" sz="1600" dirty="0" smtClean="0">
                <a:solidFill>
                  <a:schemeClr val="tx1">
                    <a:lumMod val="75000"/>
                    <a:lumOff val="25000"/>
                  </a:schemeClr>
                </a:solidFill>
                <a:latin typeface="Calibri" pitchFamily="34" charset="0"/>
                <a:cs typeface="Calibri" pitchFamily="34" charset="0"/>
              </a:rPr>
              <a:t>%).</a:t>
            </a:r>
            <a:endParaRPr lang="es-ES" sz="1600" dirty="0">
              <a:solidFill>
                <a:schemeClr val="tx1">
                  <a:lumMod val="75000"/>
                  <a:lumOff val="25000"/>
                </a:schemeClr>
              </a:solidFill>
              <a:latin typeface="Calibri" pitchFamily="34" charset="0"/>
              <a:cs typeface="Calibri" pitchFamily="34" charset="0"/>
            </a:endParaRPr>
          </a:p>
          <a:p>
            <a:pPr algn="l">
              <a:lnSpc>
                <a:spcPct val="95000"/>
              </a:lnSpc>
              <a:spcBef>
                <a:spcPts val="600"/>
              </a:spcBef>
            </a:pPr>
            <a:r>
              <a:rPr lang="es-ES" sz="1600" dirty="0" smtClean="0">
                <a:solidFill>
                  <a:schemeClr val="tx1">
                    <a:lumMod val="75000"/>
                    <a:lumOff val="25000"/>
                  </a:schemeClr>
                </a:solidFill>
                <a:latin typeface="Calibri" pitchFamily="34" charset="0"/>
                <a:cs typeface="Calibri" pitchFamily="34" charset="0"/>
              </a:rPr>
              <a:t>Por </a:t>
            </a:r>
            <a:r>
              <a:rPr lang="es-ES" sz="1600" dirty="0">
                <a:solidFill>
                  <a:schemeClr val="tx1">
                    <a:lumMod val="75000"/>
                    <a:lumOff val="25000"/>
                  </a:schemeClr>
                </a:solidFill>
                <a:latin typeface="Calibri" pitchFamily="34" charset="0"/>
                <a:cs typeface="Calibri" pitchFamily="34" charset="0"/>
              </a:rPr>
              <a:t>segmento demográficos</a:t>
            </a:r>
          </a:p>
          <a:p>
            <a:pPr marL="622300" indent="-203200" algn="l">
              <a:lnSpc>
                <a:spcPct val="95000"/>
              </a:lnSpc>
              <a:spcBef>
                <a:spcPts val="600"/>
              </a:spcBef>
              <a:buClr>
                <a:schemeClr val="accent5"/>
              </a:buClr>
              <a:buFont typeface="Arial" pitchFamily="34" charset="0"/>
              <a:buChar char="•"/>
            </a:pPr>
            <a:r>
              <a:rPr lang="es-ES" sz="1600" b="1" dirty="0" smtClean="0">
                <a:solidFill>
                  <a:schemeClr val="tx1">
                    <a:lumMod val="75000"/>
                    <a:lumOff val="25000"/>
                  </a:schemeClr>
                </a:solidFill>
                <a:latin typeface="Calibri" pitchFamily="34" charset="0"/>
                <a:cs typeface="Calibri" pitchFamily="34" charset="0"/>
              </a:rPr>
              <a:t>La percepción de seguridad, </a:t>
            </a:r>
            <a:r>
              <a:rPr lang="es-ES" sz="1600" b="1" dirty="0">
                <a:solidFill>
                  <a:schemeClr val="tx1">
                    <a:lumMod val="75000"/>
                    <a:lumOff val="25000"/>
                  </a:schemeClr>
                </a:solidFill>
                <a:latin typeface="Calibri" pitchFamily="34" charset="0"/>
                <a:cs typeface="Calibri" pitchFamily="34" charset="0"/>
              </a:rPr>
              <a:t>en </a:t>
            </a:r>
            <a:r>
              <a:rPr lang="es-ES" sz="1600" b="1" dirty="0" smtClean="0">
                <a:solidFill>
                  <a:schemeClr val="tx1">
                    <a:lumMod val="75000"/>
                    <a:lumOff val="25000"/>
                  </a:schemeClr>
                </a:solidFill>
                <a:latin typeface="Calibri" pitchFamily="34" charset="0"/>
                <a:cs typeface="Calibri" pitchFamily="34" charset="0"/>
              </a:rPr>
              <a:t>los diferentes espacios de ocio sometidos </a:t>
            </a:r>
            <a:r>
              <a:rPr lang="es-ES" sz="1600" b="1" dirty="0">
                <a:solidFill>
                  <a:schemeClr val="tx1">
                    <a:lumMod val="75000"/>
                    <a:lumOff val="25000"/>
                  </a:schemeClr>
                </a:solidFill>
                <a:latin typeface="Calibri" pitchFamily="34" charset="0"/>
                <a:cs typeface="Calibri" pitchFamily="34" charset="0"/>
              </a:rPr>
              <a:t>a </a:t>
            </a:r>
            <a:r>
              <a:rPr lang="es-ES" sz="1600" b="1" dirty="0" smtClean="0">
                <a:solidFill>
                  <a:schemeClr val="tx1">
                    <a:lumMod val="75000"/>
                    <a:lumOff val="25000"/>
                  </a:schemeClr>
                </a:solidFill>
                <a:latin typeface="Calibri" pitchFamily="34" charset="0"/>
                <a:cs typeface="Calibri" pitchFamily="34" charset="0"/>
              </a:rPr>
              <a:t>estudio, no varía entre hombres y mujeres.</a:t>
            </a:r>
          </a:p>
        </p:txBody>
      </p:sp>
    </p:spTree>
    <p:extLst>
      <p:ext uri="{BB962C8B-B14F-4D97-AF65-F5344CB8AC3E}">
        <p14:creationId xmlns:p14="http://schemas.microsoft.com/office/powerpoint/2010/main" xmlns="" val="4285138594"/>
      </p:ext>
    </p:extLst>
  </p:cSld>
  <p:clrMapOvr>
    <a:masterClrMapping/>
  </p:clrMapOvr>
  <p:transition>
    <p:wipe di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36513" y="35999"/>
            <a:ext cx="8516887" cy="648000"/>
          </a:xfrm>
          <a:prstGeom prst="rect">
            <a:avLst/>
          </a:prstGeom>
          <a:solidFill>
            <a:schemeClr val="accent5"/>
          </a:solidFill>
          <a:ln>
            <a:noFill/>
          </a:ln>
          <a:effectLst/>
          <a:extLst/>
        </p:spPr>
        <p:txBody>
          <a:bodyPr wrap="square" lIns="0" tIns="0" rIns="0" bIns="0" anchor="ctr">
            <a:noAutofit/>
          </a:bodyPr>
          <a:lstStyle/>
          <a:p>
            <a:endParaRPr lang="es-ES"/>
          </a:p>
        </p:txBody>
      </p:sp>
      <p:sp>
        <p:nvSpPr>
          <p:cNvPr id="4" name="3 Marcador de número de diapositiva"/>
          <p:cNvSpPr>
            <a:spLocks noGrp="1"/>
          </p:cNvSpPr>
          <p:nvPr>
            <p:ph type="sldNum" sz="quarter" idx="10"/>
          </p:nvPr>
        </p:nvSpPr>
        <p:spPr/>
        <p:txBody>
          <a:bodyPr/>
          <a:lstStyle/>
          <a:p>
            <a:r>
              <a:rPr lang="en-US" smtClean="0"/>
              <a:t>-</a:t>
            </a:r>
            <a:fld id="{41B2AE44-E9C6-4EAB-BC73-5008DB342051}" type="slidenum">
              <a:rPr lang="en-US" smtClean="0"/>
              <a:pPr/>
              <a:t>48</a:t>
            </a:fld>
            <a:r>
              <a:rPr lang="en-US" smtClean="0"/>
              <a:t>-</a:t>
            </a:r>
            <a:endParaRPr lang="en-US"/>
          </a:p>
        </p:txBody>
      </p:sp>
      <p:sp>
        <p:nvSpPr>
          <p:cNvPr id="6" name="5 CuadroTexto"/>
          <p:cNvSpPr txBox="1"/>
          <p:nvPr/>
        </p:nvSpPr>
        <p:spPr>
          <a:xfrm>
            <a:off x="56456" y="170534"/>
            <a:ext cx="2890278" cy="400110"/>
          </a:xfrm>
          <a:prstGeom prst="rect">
            <a:avLst/>
          </a:prstGeom>
          <a:noFill/>
        </p:spPr>
        <p:txBody>
          <a:bodyPr wrap="none" rtlCol="0">
            <a:spAutoFit/>
          </a:bodyPr>
          <a:lstStyle/>
          <a:p>
            <a:pPr algn="l"/>
            <a:r>
              <a:rPr lang="es-ES" sz="2000" dirty="0" smtClean="0">
                <a:ln>
                  <a:solidFill>
                    <a:schemeClr val="bg1"/>
                  </a:solidFill>
                </a:ln>
                <a:solidFill>
                  <a:schemeClr val="bg1"/>
                </a:solidFill>
                <a:latin typeface="Calibri" pitchFamily="34" charset="0"/>
                <a:cs typeface="Calibri" pitchFamily="34" charset="0"/>
              </a:rPr>
              <a:t>PRINCIPALES RESULTADOS</a:t>
            </a:r>
            <a:endParaRPr lang="es-ES" sz="2000" dirty="0">
              <a:ln>
                <a:solidFill>
                  <a:schemeClr val="bg1"/>
                </a:solidFill>
              </a:ln>
              <a:solidFill>
                <a:schemeClr val="bg1"/>
              </a:solidFill>
              <a:latin typeface="Calibri" pitchFamily="34" charset="0"/>
              <a:cs typeface="Calibri" pitchFamily="34" charset="0"/>
            </a:endParaRPr>
          </a:p>
        </p:txBody>
      </p:sp>
      <p:sp>
        <p:nvSpPr>
          <p:cNvPr id="12" name="11 CuadroTexto"/>
          <p:cNvSpPr txBox="1"/>
          <p:nvPr/>
        </p:nvSpPr>
        <p:spPr>
          <a:xfrm>
            <a:off x="488504" y="1252719"/>
            <a:ext cx="8928992" cy="4636654"/>
          </a:xfrm>
          <a:prstGeom prst="rect">
            <a:avLst/>
          </a:prstGeom>
          <a:noFill/>
        </p:spPr>
        <p:txBody>
          <a:bodyPr wrap="square" rtlCol="0">
            <a:spAutoFit/>
          </a:bodyPr>
          <a:lstStyle/>
          <a:p>
            <a:pPr marL="622300" indent="-203200" algn="l">
              <a:lnSpc>
                <a:spcPct val="95000"/>
              </a:lnSpc>
              <a:spcBef>
                <a:spcPts val="600"/>
              </a:spcBef>
              <a:buClr>
                <a:schemeClr val="accent5"/>
              </a:buClr>
              <a:buFont typeface="Arial" pitchFamily="34" charset="0"/>
              <a:buChar char="•"/>
            </a:pPr>
            <a:r>
              <a:rPr lang="es-ES" sz="1600" b="1" dirty="0">
                <a:solidFill>
                  <a:schemeClr val="tx1">
                    <a:lumMod val="75000"/>
                    <a:lumOff val="25000"/>
                  </a:schemeClr>
                </a:solidFill>
                <a:latin typeface="Calibri" pitchFamily="34" charset="0"/>
                <a:cs typeface="Calibri" pitchFamily="34" charset="0"/>
              </a:rPr>
              <a:t>Los jóvenes de 18 a 24 años, tienen una percepción de inseguridad mayor en salas de </a:t>
            </a:r>
            <a:r>
              <a:rPr lang="es-ES" sz="1600" b="1" dirty="0" smtClean="0">
                <a:solidFill>
                  <a:schemeClr val="tx1">
                    <a:lumMod val="75000"/>
                    <a:lumOff val="25000"/>
                  </a:schemeClr>
                </a:solidFill>
                <a:latin typeface="Calibri" pitchFamily="34" charset="0"/>
                <a:cs typeface="Calibri" pitchFamily="34" charset="0"/>
              </a:rPr>
              <a:t>conciertos o </a:t>
            </a:r>
            <a:r>
              <a:rPr lang="es-ES" sz="1600" b="1" dirty="0">
                <a:solidFill>
                  <a:schemeClr val="tx1">
                    <a:lumMod val="75000"/>
                    <a:lumOff val="25000"/>
                  </a:schemeClr>
                </a:solidFill>
                <a:latin typeface="Calibri" pitchFamily="34" charset="0"/>
                <a:cs typeface="Calibri" pitchFamily="34" charset="0"/>
              </a:rPr>
              <a:t>espectáculos </a:t>
            </a:r>
            <a:r>
              <a:rPr lang="es-ES" sz="1600" b="1" dirty="0" smtClean="0">
                <a:solidFill>
                  <a:schemeClr val="tx1">
                    <a:lumMod val="75000"/>
                    <a:lumOff val="25000"/>
                  </a:schemeClr>
                </a:solidFill>
                <a:latin typeface="Calibri" pitchFamily="34" charset="0"/>
                <a:cs typeface="Calibri" pitchFamily="34" charset="0"/>
              </a:rPr>
              <a:t> </a:t>
            </a:r>
            <a:r>
              <a:rPr lang="es-ES" sz="1600" b="1" dirty="0">
                <a:solidFill>
                  <a:schemeClr val="tx1">
                    <a:lumMod val="75000"/>
                    <a:lumOff val="25000"/>
                  </a:schemeClr>
                </a:solidFill>
                <a:latin typeface="Calibri" pitchFamily="34" charset="0"/>
                <a:cs typeface="Calibri" pitchFamily="34" charset="0"/>
              </a:rPr>
              <a:t> </a:t>
            </a:r>
            <a:r>
              <a:rPr lang="es-ES" sz="1600" dirty="0">
                <a:solidFill>
                  <a:schemeClr val="tx1">
                    <a:lumMod val="75000"/>
                    <a:lumOff val="25000"/>
                  </a:schemeClr>
                </a:solidFill>
                <a:latin typeface="Calibri" pitchFamily="34" charset="0"/>
                <a:cs typeface="Calibri" pitchFamily="34" charset="0"/>
              </a:rPr>
              <a:t>(índice de seguridad </a:t>
            </a:r>
            <a:r>
              <a:rPr lang="es-ES" sz="1600" dirty="0" smtClean="0">
                <a:solidFill>
                  <a:schemeClr val="tx1">
                    <a:lumMod val="75000"/>
                    <a:lumOff val="25000"/>
                  </a:schemeClr>
                </a:solidFill>
                <a:latin typeface="Calibri" pitchFamily="34" charset="0"/>
                <a:cs typeface="Calibri" pitchFamily="34" charset="0"/>
              </a:rPr>
              <a:t>38,6% </a:t>
            </a:r>
            <a:r>
              <a:rPr lang="es-ES" sz="1600" dirty="0">
                <a:solidFill>
                  <a:schemeClr val="tx1">
                    <a:lumMod val="75000"/>
                    <a:lumOff val="25000"/>
                  </a:schemeClr>
                </a:solidFill>
                <a:latin typeface="Calibri" pitchFamily="34" charset="0"/>
                <a:cs typeface="Calibri" pitchFamily="34" charset="0"/>
              </a:rPr>
              <a:t>versus </a:t>
            </a:r>
            <a:r>
              <a:rPr lang="es-ES" sz="1600" dirty="0" smtClean="0">
                <a:solidFill>
                  <a:schemeClr val="tx1">
                    <a:lumMod val="75000"/>
                    <a:lumOff val="25000"/>
                  </a:schemeClr>
                </a:solidFill>
                <a:latin typeface="Calibri" pitchFamily="34" charset="0"/>
                <a:cs typeface="Calibri" pitchFamily="34" charset="0"/>
              </a:rPr>
              <a:t>16,5% </a:t>
            </a:r>
            <a:r>
              <a:rPr lang="es-ES" sz="1600" dirty="0">
                <a:solidFill>
                  <a:schemeClr val="tx1">
                    <a:lumMod val="75000"/>
                    <a:lumOff val="25000"/>
                  </a:schemeClr>
                </a:solidFill>
                <a:latin typeface="Calibri" pitchFamily="34" charset="0"/>
                <a:cs typeface="Calibri" pitchFamily="34" charset="0"/>
              </a:rPr>
              <a:t>de total muestra)</a:t>
            </a:r>
            <a:r>
              <a:rPr lang="es-ES" sz="1600" b="1" dirty="0" smtClean="0">
                <a:solidFill>
                  <a:schemeClr val="tx1">
                    <a:lumMod val="75000"/>
                    <a:lumOff val="25000"/>
                  </a:schemeClr>
                </a:solidFill>
                <a:latin typeface="Calibri" pitchFamily="34" charset="0"/>
                <a:cs typeface="Calibri" pitchFamily="34" charset="0"/>
              </a:rPr>
              <a:t>y </a:t>
            </a:r>
            <a:r>
              <a:rPr lang="es-ES" sz="1600" b="1" dirty="0">
                <a:solidFill>
                  <a:schemeClr val="tx1">
                    <a:lumMod val="75000"/>
                    <a:lumOff val="25000"/>
                  </a:schemeClr>
                </a:solidFill>
                <a:latin typeface="Calibri" pitchFamily="34" charset="0"/>
                <a:cs typeface="Calibri" pitchFamily="34" charset="0"/>
              </a:rPr>
              <a:t>parques </a:t>
            </a:r>
            <a:r>
              <a:rPr lang="es-ES" sz="1600" b="1" dirty="0" smtClean="0">
                <a:solidFill>
                  <a:schemeClr val="tx1">
                    <a:lumMod val="75000"/>
                    <a:lumOff val="25000"/>
                  </a:schemeClr>
                </a:solidFill>
                <a:latin typeface="Calibri" pitchFamily="34" charset="0"/>
                <a:cs typeface="Calibri" pitchFamily="34" charset="0"/>
              </a:rPr>
              <a:t>temáticos o de atracciones </a:t>
            </a:r>
            <a:r>
              <a:rPr lang="es-ES" sz="1600" dirty="0" smtClean="0">
                <a:solidFill>
                  <a:schemeClr val="tx1">
                    <a:lumMod val="75000"/>
                    <a:lumOff val="25000"/>
                  </a:schemeClr>
                </a:solidFill>
                <a:latin typeface="Calibri" pitchFamily="34" charset="0"/>
                <a:cs typeface="Calibri" pitchFamily="34" charset="0"/>
              </a:rPr>
              <a:t>(índice </a:t>
            </a:r>
            <a:r>
              <a:rPr lang="es-ES" sz="1600" dirty="0">
                <a:solidFill>
                  <a:schemeClr val="tx1">
                    <a:lumMod val="75000"/>
                    <a:lumOff val="25000"/>
                  </a:schemeClr>
                </a:solidFill>
                <a:latin typeface="Calibri" pitchFamily="34" charset="0"/>
                <a:cs typeface="Calibri" pitchFamily="34" charset="0"/>
              </a:rPr>
              <a:t>de seguridad 30,4% versus 44,1% de total muestra</a:t>
            </a:r>
            <a:r>
              <a:rPr lang="es-ES" sz="1600" dirty="0" smtClean="0">
                <a:solidFill>
                  <a:schemeClr val="tx1">
                    <a:lumMod val="75000"/>
                    <a:lumOff val="25000"/>
                  </a:schemeClr>
                </a:solidFill>
                <a:latin typeface="Calibri" pitchFamily="34" charset="0"/>
                <a:cs typeface="Calibri" pitchFamily="34" charset="0"/>
              </a:rPr>
              <a:t>).</a:t>
            </a:r>
            <a:endParaRPr lang="es-ES" sz="1600" b="1" dirty="0">
              <a:solidFill>
                <a:schemeClr val="tx1">
                  <a:lumMod val="75000"/>
                  <a:lumOff val="25000"/>
                </a:schemeClr>
              </a:solidFill>
              <a:latin typeface="Calibri" pitchFamily="34" charset="0"/>
              <a:cs typeface="Calibri" pitchFamily="34" charset="0"/>
            </a:endParaRPr>
          </a:p>
          <a:p>
            <a:pPr marL="622300" indent="-203200" algn="l">
              <a:lnSpc>
                <a:spcPct val="95000"/>
              </a:lnSpc>
              <a:spcBef>
                <a:spcPts val="600"/>
              </a:spcBef>
              <a:buClr>
                <a:schemeClr val="accent5"/>
              </a:buClr>
              <a:buFont typeface="Arial" pitchFamily="34" charset="0"/>
              <a:buChar char="•"/>
            </a:pPr>
            <a:r>
              <a:rPr lang="es-ES" sz="1600" b="1" dirty="0" smtClean="0">
                <a:solidFill>
                  <a:schemeClr val="tx1">
                    <a:lumMod val="75000"/>
                    <a:lumOff val="25000"/>
                  </a:schemeClr>
                </a:solidFill>
                <a:latin typeface="Calibri" pitchFamily="34" charset="0"/>
                <a:cs typeface="Calibri" pitchFamily="34" charset="0"/>
              </a:rPr>
              <a:t>Éste mismo segmento, de 18 a 24 años, tiene también una percepción de inseguridad mayor  en los parques temáticos, </a:t>
            </a:r>
            <a:r>
              <a:rPr lang="es-ES" sz="1600" dirty="0" smtClean="0">
                <a:solidFill>
                  <a:schemeClr val="tx1">
                    <a:lumMod val="75000"/>
                    <a:lumOff val="25000"/>
                  </a:schemeClr>
                </a:solidFill>
                <a:latin typeface="Calibri" pitchFamily="34" charset="0"/>
                <a:cs typeface="Calibri" pitchFamily="34" charset="0"/>
              </a:rPr>
              <a:t>(índice de seguridad 30,4% versus 44,1% de total muestra)</a:t>
            </a:r>
            <a:r>
              <a:rPr lang="es-ES" sz="1600" b="1" dirty="0" smtClean="0">
                <a:solidFill>
                  <a:schemeClr val="tx1">
                    <a:lumMod val="75000"/>
                    <a:lumOff val="25000"/>
                  </a:schemeClr>
                </a:solidFill>
                <a:latin typeface="Calibri" pitchFamily="34" charset="0"/>
                <a:cs typeface="Calibri" pitchFamily="34" charset="0"/>
              </a:rPr>
              <a:t>.</a:t>
            </a:r>
          </a:p>
          <a:p>
            <a:pPr marL="419100" algn="l">
              <a:lnSpc>
                <a:spcPct val="95000"/>
              </a:lnSpc>
              <a:spcBef>
                <a:spcPts val="600"/>
              </a:spcBef>
              <a:buClr>
                <a:schemeClr val="accent5"/>
              </a:buClr>
            </a:pPr>
            <a:endParaRPr lang="es-ES" sz="1600" b="1" dirty="0" smtClean="0">
              <a:solidFill>
                <a:schemeClr val="tx1">
                  <a:lumMod val="75000"/>
                  <a:lumOff val="25000"/>
                </a:schemeClr>
              </a:solidFill>
              <a:latin typeface="Calibri" pitchFamily="34" charset="0"/>
              <a:cs typeface="Calibri" pitchFamily="34" charset="0"/>
            </a:endParaRPr>
          </a:p>
          <a:p>
            <a:pPr algn="l">
              <a:lnSpc>
                <a:spcPct val="95000"/>
              </a:lnSpc>
              <a:spcBef>
                <a:spcPts val="600"/>
              </a:spcBef>
            </a:pPr>
            <a:r>
              <a:rPr lang="es-ES" b="1" dirty="0" smtClean="0">
                <a:solidFill>
                  <a:schemeClr val="accent5">
                    <a:lumMod val="75000"/>
                  </a:schemeClr>
                </a:solidFill>
                <a:latin typeface="Calibri" pitchFamily="34" charset="0"/>
                <a:cs typeface="Calibri" pitchFamily="34" charset="0"/>
              </a:rPr>
              <a:t>COMPORTAMIENTOS ANTISOCIALES MÁS FRECUENTES</a:t>
            </a:r>
            <a:endParaRPr lang="es-ES" b="1" dirty="0">
              <a:solidFill>
                <a:schemeClr val="accent5">
                  <a:lumMod val="75000"/>
                </a:schemeClr>
              </a:solidFill>
              <a:latin typeface="Calibri" pitchFamily="34" charset="0"/>
              <a:cs typeface="Calibri" pitchFamily="34" charset="0"/>
            </a:endParaRPr>
          </a:p>
          <a:p>
            <a:pPr algn="l">
              <a:lnSpc>
                <a:spcPct val="95000"/>
              </a:lnSpc>
              <a:spcBef>
                <a:spcPts val="600"/>
              </a:spcBef>
            </a:pPr>
            <a:r>
              <a:rPr lang="es-ES" sz="1600" dirty="0" smtClean="0">
                <a:solidFill>
                  <a:schemeClr val="tx1">
                    <a:lumMod val="75000"/>
                    <a:lumOff val="25000"/>
                  </a:schemeClr>
                </a:solidFill>
                <a:latin typeface="Calibri" pitchFamily="34" charset="0"/>
                <a:cs typeface="Calibri" pitchFamily="34" charset="0"/>
              </a:rPr>
              <a:t>Los comportamientos antisociales, varían tanto en intensidad como en tipología entre las diversas instalaciones de ocio. Así:</a:t>
            </a:r>
          </a:p>
          <a:p>
            <a:pPr algn="l">
              <a:lnSpc>
                <a:spcPct val="95000"/>
              </a:lnSpc>
              <a:spcBef>
                <a:spcPts val="600"/>
              </a:spcBef>
            </a:pPr>
            <a:r>
              <a:rPr lang="es-ES" sz="1600" dirty="0" smtClean="0">
                <a:solidFill>
                  <a:schemeClr val="tx1">
                    <a:lumMod val="75000"/>
                    <a:lumOff val="25000"/>
                  </a:schemeClr>
                </a:solidFill>
                <a:latin typeface="Calibri" pitchFamily="34" charset="0"/>
                <a:cs typeface="Calibri" pitchFamily="34" charset="0"/>
              </a:rPr>
              <a:t>En </a:t>
            </a:r>
            <a:r>
              <a:rPr lang="es-ES" sz="1600" b="1" dirty="0" smtClean="0">
                <a:solidFill>
                  <a:schemeClr val="tx1">
                    <a:lumMod val="75000"/>
                    <a:lumOff val="25000"/>
                  </a:schemeClr>
                </a:solidFill>
                <a:latin typeface="Calibri" pitchFamily="34" charset="0"/>
                <a:cs typeface="Calibri" pitchFamily="34" charset="0"/>
              </a:rPr>
              <a:t>parques y jardines públicos, las problemáticas más comentadas son el consumo de alcohol y drogas</a:t>
            </a:r>
            <a:r>
              <a:rPr lang="es-ES" sz="1600" b="1" dirty="0">
                <a:solidFill>
                  <a:schemeClr val="tx1">
                    <a:lumMod val="75000"/>
                    <a:lumOff val="25000"/>
                  </a:schemeClr>
                </a:solidFill>
                <a:latin typeface="Calibri" pitchFamily="34" charset="0"/>
                <a:cs typeface="Calibri" pitchFamily="34" charset="0"/>
              </a:rPr>
              <a:t> </a:t>
            </a:r>
            <a:r>
              <a:rPr lang="es-ES" sz="1600" dirty="0">
                <a:solidFill>
                  <a:schemeClr val="tx1">
                    <a:lumMod val="75000"/>
                    <a:lumOff val="25000"/>
                  </a:schemeClr>
                </a:solidFill>
                <a:latin typeface="Calibri" pitchFamily="34" charset="0"/>
                <a:cs typeface="Calibri" pitchFamily="34" charset="0"/>
              </a:rPr>
              <a:t>(con un </a:t>
            </a:r>
            <a:r>
              <a:rPr lang="es-ES" sz="1600" dirty="0" smtClean="0">
                <a:solidFill>
                  <a:schemeClr val="tx1">
                    <a:lumMod val="75000"/>
                    <a:lumOff val="25000"/>
                  </a:schemeClr>
                </a:solidFill>
                <a:latin typeface="Calibri" pitchFamily="34" charset="0"/>
                <a:cs typeface="Calibri" pitchFamily="34" charset="0"/>
              </a:rPr>
              <a:t>54,1%), </a:t>
            </a:r>
            <a:r>
              <a:rPr lang="es-ES" sz="1600" b="1" dirty="0" smtClean="0">
                <a:solidFill>
                  <a:schemeClr val="tx1">
                    <a:lumMod val="75000"/>
                    <a:lumOff val="25000"/>
                  </a:schemeClr>
                </a:solidFill>
                <a:latin typeface="Calibri" pitchFamily="34" charset="0"/>
                <a:cs typeface="Calibri" pitchFamily="34" charset="0"/>
              </a:rPr>
              <a:t>vandalismo y gamberrismos</a:t>
            </a:r>
            <a:r>
              <a:rPr lang="es-ES" sz="1600" b="1" dirty="0">
                <a:solidFill>
                  <a:schemeClr val="tx1">
                    <a:lumMod val="75000"/>
                    <a:lumOff val="25000"/>
                  </a:schemeClr>
                </a:solidFill>
                <a:latin typeface="Calibri" pitchFamily="34" charset="0"/>
                <a:cs typeface="Calibri" pitchFamily="34" charset="0"/>
              </a:rPr>
              <a:t> </a:t>
            </a:r>
            <a:r>
              <a:rPr lang="es-ES" sz="1600" dirty="0">
                <a:solidFill>
                  <a:schemeClr val="tx1">
                    <a:lumMod val="75000"/>
                    <a:lumOff val="25000"/>
                  </a:schemeClr>
                </a:solidFill>
                <a:latin typeface="Calibri" pitchFamily="34" charset="0"/>
                <a:cs typeface="Calibri" pitchFamily="34" charset="0"/>
              </a:rPr>
              <a:t>(con un </a:t>
            </a:r>
            <a:r>
              <a:rPr lang="es-ES" sz="1600" dirty="0" smtClean="0">
                <a:solidFill>
                  <a:schemeClr val="tx1">
                    <a:lumMod val="75000"/>
                    <a:lumOff val="25000"/>
                  </a:schemeClr>
                </a:solidFill>
                <a:latin typeface="Calibri" pitchFamily="34" charset="0"/>
                <a:cs typeface="Calibri" pitchFamily="34" charset="0"/>
              </a:rPr>
              <a:t>52,9%), </a:t>
            </a:r>
            <a:r>
              <a:rPr lang="es-ES" sz="1600" b="1" dirty="0" smtClean="0">
                <a:solidFill>
                  <a:schemeClr val="tx1">
                    <a:lumMod val="75000"/>
                    <a:lumOff val="25000"/>
                  </a:schemeClr>
                </a:solidFill>
                <a:latin typeface="Calibri" pitchFamily="34" charset="0"/>
                <a:cs typeface="Calibri" pitchFamily="34" charset="0"/>
              </a:rPr>
              <a:t>y la presencia de personas sospechosas </a:t>
            </a:r>
            <a:r>
              <a:rPr lang="es-ES" sz="1600" dirty="0" smtClean="0">
                <a:solidFill>
                  <a:schemeClr val="tx1">
                    <a:lumMod val="75000"/>
                    <a:lumOff val="25000"/>
                  </a:schemeClr>
                </a:solidFill>
                <a:latin typeface="Calibri" pitchFamily="34" charset="0"/>
                <a:cs typeface="Calibri" pitchFamily="34" charset="0"/>
              </a:rPr>
              <a:t>(con un 49.7%).</a:t>
            </a:r>
          </a:p>
          <a:p>
            <a:pPr marL="622300" lvl="0" indent="-203200" algn="l">
              <a:lnSpc>
                <a:spcPct val="95000"/>
              </a:lnSpc>
              <a:spcBef>
                <a:spcPts val="600"/>
              </a:spcBef>
              <a:buClr>
                <a:srgbClr val="4BACC6"/>
              </a:buClr>
              <a:buFont typeface="Arial" pitchFamily="34" charset="0"/>
              <a:buChar char="•"/>
            </a:pPr>
            <a:r>
              <a:rPr lang="es-ES" sz="1600" b="1" dirty="0" smtClean="0">
                <a:solidFill>
                  <a:prstClr val="black">
                    <a:lumMod val="75000"/>
                    <a:lumOff val="25000"/>
                  </a:prstClr>
                </a:solidFill>
                <a:latin typeface="Calibri" pitchFamily="34" charset="0"/>
                <a:cs typeface="Calibri" pitchFamily="34" charset="0"/>
              </a:rPr>
              <a:t>Situación que se acentúa dentro de la Comunidad Valenciana, y donde  se suman , por su alto nivel de incidencia, los robos, atraco y tirones </a:t>
            </a:r>
            <a:r>
              <a:rPr lang="es-ES" sz="1600" dirty="0" smtClean="0">
                <a:solidFill>
                  <a:prstClr val="black">
                    <a:lumMod val="75000"/>
                    <a:lumOff val="25000"/>
                  </a:prstClr>
                </a:solidFill>
                <a:latin typeface="Calibri" pitchFamily="34" charset="0"/>
                <a:cs typeface="Calibri" pitchFamily="34" charset="0"/>
              </a:rPr>
              <a:t>(con un 53,5%) </a:t>
            </a:r>
            <a:r>
              <a:rPr lang="es-ES" sz="1600" b="1" dirty="0" smtClean="0">
                <a:solidFill>
                  <a:prstClr val="black">
                    <a:lumMod val="75000"/>
                    <a:lumOff val="25000"/>
                  </a:prstClr>
                </a:solidFill>
                <a:latin typeface="Calibri" pitchFamily="34" charset="0"/>
                <a:cs typeface="Calibri" pitchFamily="34" charset="0"/>
              </a:rPr>
              <a:t>y la violencia verbal, escándalos y riñas </a:t>
            </a:r>
            <a:r>
              <a:rPr lang="es-ES" sz="1600" dirty="0" smtClean="0">
                <a:solidFill>
                  <a:prstClr val="black">
                    <a:lumMod val="75000"/>
                    <a:lumOff val="25000"/>
                  </a:prstClr>
                </a:solidFill>
                <a:latin typeface="Calibri" pitchFamily="34" charset="0"/>
                <a:cs typeface="Calibri" pitchFamily="34" charset="0"/>
              </a:rPr>
              <a:t>(con un 48,9%)</a:t>
            </a:r>
          </a:p>
          <a:p>
            <a:pPr algn="l">
              <a:lnSpc>
                <a:spcPct val="95000"/>
              </a:lnSpc>
              <a:spcBef>
                <a:spcPts val="600"/>
              </a:spcBef>
            </a:pPr>
            <a:r>
              <a:rPr lang="es-ES" sz="1600" b="1" dirty="0" smtClean="0">
                <a:solidFill>
                  <a:schemeClr val="tx1">
                    <a:lumMod val="75000"/>
                    <a:lumOff val="25000"/>
                  </a:schemeClr>
                </a:solidFill>
                <a:latin typeface="Calibri" pitchFamily="34" charset="0"/>
                <a:cs typeface="Calibri" pitchFamily="34" charset="0"/>
              </a:rPr>
              <a:t>Lugares y zonas turísticas y comerciales, destaca de forma negativa por su problemática de robos, atracos y tirones</a:t>
            </a:r>
            <a:r>
              <a:rPr lang="es-ES" sz="1600" dirty="0" smtClean="0">
                <a:solidFill>
                  <a:schemeClr val="tx1">
                    <a:lumMod val="75000"/>
                    <a:lumOff val="25000"/>
                  </a:schemeClr>
                </a:solidFill>
                <a:latin typeface="Calibri" pitchFamily="34" charset="0"/>
                <a:cs typeface="Calibri" pitchFamily="34" charset="0"/>
              </a:rPr>
              <a:t> (con un 51,0%).</a:t>
            </a:r>
            <a:endParaRPr lang="es-ES" sz="1600" b="1" u="sng" dirty="0" smtClean="0">
              <a:solidFill>
                <a:schemeClr val="tx1">
                  <a:lumMod val="75000"/>
                  <a:lumOff val="25000"/>
                </a:schemeClr>
              </a:solidFill>
              <a:latin typeface="Calibri" pitchFamily="34" charset="0"/>
              <a:cs typeface="Calibri" pitchFamily="34" charset="0"/>
            </a:endParaRPr>
          </a:p>
        </p:txBody>
      </p:sp>
    </p:spTree>
    <p:extLst>
      <p:ext uri="{BB962C8B-B14F-4D97-AF65-F5344CB8AC3E}">
        <p14:creationId xmlns:p14="http://schemas.microsoft.com/office/powerpoint/2010/main" xmlns="" val="3589543318"/>
      </p:ext>
    </p:extLst>
  </p:cSld>
  <p:clrMapOvr>
    <a:masterClrMapping/>
  </p:clrMapOvr>
  <p:transition>
    <p:wipe di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36513" y="35999"/>
            <a:ext cx="8516887" cy="648000"/>
          </a:xfrm>
          <a:prstGeom prst="rect">
            <a:avLst/>
          </a:prstGeom>
          <a:solidFill>
            <a:schemeClr val="accent5"/>
          </a:solidFill>
          <a:ln>
            <a:noFill/>
          </a:ln>
          <a:effectLst/>
          <a:extLst/>
        </p:spPr>
        <p:txBody>
          <a:bodyPr wrap="square" lIns="0" tIns="0" rIns="0" bIns="0" anchor="ctr">
            <a:noAutofit/>
          </a:bodyPr>
          <a:lstStyle/>
          <a:p>
            <a:endParaRPr lang="es-ES"/>
          </a:p>
        </p:txBody>
      </p:sp>
      <p:sp>
        <p:nvSpPr>
          <p:cNvPr id="4" name="3 Marcador de número de diapositiva"/>
          <p:cNvSpPr>
            <a:spLocks noGrp="1"/>
          </p:cNvSpPr>
          <p:nvPr>
            <p:ph type="sldNum" sz="quarter" idx="10"/>
          </p:nvPr>
        </p:nvSpPr>
        <p:spPr/>
        <p:txBody>
          <a:bodyPr/>
          <a:lstStyle/>
          <a:p>
            <a:r>
              <a:rPr lang="en-US" smtClean="0"/>
              <a:t>-</a:t>
            </a:r>
            <a:fld id="{41B2AE44-E9C6-4EAB-BC73-5008DB342051}" type="slidenum">
              <a:rPr lang="en-US" smtClean="0"/>
              <a:pPr/>
              <a:t>49</a:t>
            </a:fld>
            <a:r>
              <a:rPr lang="en-US" smtClean="0"/>
              <a:t>-</a:t>
            </a:r>
            <a:endParaRPr lang="en-US"/>
          </a:p>
        </p:txBody>
      </p:sp>
      <p:sp>
        <p:nvSpPr>
          <p:cNvPr id="6" name="5 CuadroTexto"/>
          <p:cNvSpPr txBox="1"/>
          <p:nvPr/>
        </p:nvSpPr>
        <p:spPr>
          <a:xfrm>
            <a:off x="56456" y="170534"/>
            <a:ext cx="2890278" cy="400110"/>
          </a:xfrm>
          <a:prstGeom prst="rect">
            <a:avLst/>
          </a:prstGeom>
          <a:noFill/>
        </p:spPr>
        <p:txBody>
          <a:bodyPr wrap="none" rtlCol="0">
            <a:spAutoFit/>
          </a:bodyPr>
          <a:lstStyle/>
          <a:p>
            <a:pPr algn="l"/>
            <a:r>
              <a:rPr lang="es-ES" sz="2000" dirty="0" smtClean="0">
                <a:ln>
                  <a:solidFill>
                    <a:schemeClr val="bg1"/>
                  </a:solidFill>
                </a:ln>
                <a:solidFill>
                  <a:schemeClr val="bg1"/>
                </a:solidFill>
                <a:latin typeface="Calibri" pitchFamily="34" charset="0"/>
                <a:cs typeface="Calibri" pitchFamily="34" charset="0"/>
              </a:rPr>
              <a:t>PRINCIPALES RESULTADOS</a:t>
            </a:r>
            <a:endParaRPr lang="es-ES" sz="2000" dirty="0">
              <a:ln>
                <a:solidFill>
                  <a:schemeClr val="bg1"/>
                </a:solidFill>
              </a:ln>
              <a:solidFill>
                <a:schemeClr val="bg1"/>
              </a:solidFill>
              <a:latin typeface="Calibri" pitchFamily="34" charset="0"/>
              <a:cs typeface="Calibri" pitchFamily="34" charset="0"/>
            </a:endParaRPr>
          </a:p>
        </p:txBody>
      </p:sp>
      <p:sp>
        <p:nvSpPr>
          <p:cNvPr id="12" name="11 CuadroTexto"/>
          <p:cNvSpPr txBox="1"/>
          <p:nvPr/>
        </p:nvSpPr>
        <p:spPr>
          <a:xfrm>
            <a:off x="488504" y="1252719"/>
            <a:ext cx="8928992" cy="3985706"/>
          </a:xfrm>
          <a:prstGeom prst="rect">
            <a:avLst/>
          </a:prstGeom>
          <a:noFill/>
        </p:spPr>
        <p:txBody>
          <a:bodyPr wrap="square" rtlCol="0">
            <a:spAutoFit/>
          </a:bodyPr>
          <a:lstStyle/>
          <a:p>
            <a:pPr marL="622300" indent="-203200" algn="l">
              <a:lnSpc>
                <a:spcPct val="95000"/>
              </a:lnSpc>
              <a:spcBef>
                <a:spcPts val="600"/>
              </a:spcBef>
              <a:buClr>
                <a:schemeClr val="accent5"/>
              </a:buClr>
              <a:buFont typeface="Arial" pitchFamily="34" charset="0"/>
              <a:buChar char="•"/>
            </a:pPr>
            <a:r>
              <a:rPr lang="es-ES" sz="1600" b="1" dirty="0" smtClean="0">
                <a:solidFill>
                  <a:schemeClr val="tx1">
                    <a:lumMod val="75000"/>
                    <a:lumOff val="25000"/>
                  </a:schemeClr>
                </a:solidFill>
                <a:latin typeface="Calibri" pitchFamily="34" charset="0"/>
                <a:cs typeface="Calibri" pitchFamily="34" charset="0"/>
              </a:rPr>
              <a:t>Dato que sube de forma negativa en Cataluña</a:t>
            </a:r>
            <a:r>
              <a:rPr lang="es-ES" sz="1600" dirty="0" smtClean="0">
                <a:solidFill>
                  <a:schemeClr val="tx1">
                    <a:lumMod val="75000"/>
                    <a:lumOff val="25000"/>
                  </a:schemeClr>
                </a:solidFill>
                <a:latin typeface="Calibri" pitchFamily="34" charset="0"/>
                <a:cs typeface="Calibri" pitchFamily="34" charset="0"/>
              </a:rPr>
              <a:t> (</a:t>
            </a:r>
            <a:r>
              <a:rPr lang="es-ES" sz="1600" dirty="0">
                <a:solidFill>
                  <a:schemeClr val="tx1">
                    <a:lumMod val="75000"/>
                    <a:lumOff val="25000"/>
                  </a:schemeClr>
                </a:solidFill>
                <a:latin typeface="Calibri" pitchFamily="34" charset="0"/>
                <a:cs typeface="Calibri" pitchFamily="34" charset="0"/>
              </a:rPr>
              <a:t>a 59,6% </a:t>
            </a:r>
            <a:r>
              <a:rPr lang="es-ES" sz="1600" dirty="0" smtClean="0">
                <a:solidFill>
                  <a:schemeClr val="tx1">
                    <a:lumMod val="75000"/>
                    <a:lumOff val="25000"/>
                  </a:schemeClr>
                </a:solidFill>
                <a:latin typeface="Calibri" pitchFamily="34" charset="0"/>
                <a:cs typeface="Calibri" pitchFamily="34" charset="0"/>
              </a:rPr>
              <a:t>)</a:t>
            </a:r>
            <a:r>
              <a:rPr lang="es-ES" sz="1600" b="1" dirty="0" smtClean="0">
                <a:solidFill>
                  <a:schemeClr val="tx1">
                    <a:lumMod val="75000"/>
                    <a:lumOff val="25000"/>
                  </a:schemeClr>
                </a:solidFill>
                <a:latin typeface="Calibri" pitchFamily="34" charset="0"/>
                <a:cs typeface="Calibri" pitchFamily="34" charset="0"/>
              </a:rPr>
              <a:t>.  </a:t>
            </a:r>
            <a:r>
              <a:rPr lang="es-ES" sz="1600" dirty="0" smtClean="0">
                <a:solidFill>
                  <a:schemeClr val="tx1">
                    <a:lumMod val="75000"/>
                    <a:lumOff val="25000"/>
                  </a:schemeClr>
                </a:solidFill>
                <a:latin typeface="Calibri" pitchFamily="34" charset="0"/>
                <a:cs typeface="Calibri" pitchFamily="34" charset="0"/>
              </a:rPr>
              <a:t>Por otro lado, </a:t>
            </a:r>
            <a:r>
              <a:rPr lang="es-ES" sz="1600" b="1" dirty="0" smtClean="0">
                <a:solidFill>
                  <a:schemeClr val="tx1">
                    <a:lumMod val="75000"/>
                    <a:lumOff val="25000"/>
                  </a:schemeClr>
                </a:solidFill>
                <a:latin typeface="Calibri" pitchFamily="34" charset="0"/>
                <a:cs typeface="Calibri" pitchFamily="34" charset="0"/>
              </a:rPr>
              <a:t>la presencia de personas sospechosas en las zonas turísticas y comerciales de Cataluña alcanza un 41,0% </a:t>
            </a:r>
            <a:r>
              <a:rPr lang="es-ES" sz="1600" dirty="0" smtClean="0">
                <a:solidFill>
                  <a:schemeClr val="tx1">
                    <a:lumMod val="75000"/>
                    <a:lumOff val="25000"/>
                  </a:schemeClr>
                </a:solidFill>
                <a:latin typeface="Calibri" pitchFamily="34" charset="0"/>
                <a:cs typeface="Calibri" pitchFamily="34" charset="0"/>
              </a:rPr>
              <a:t>(versus el 31,3% del total muestra).</a:t>
            </a:r>
          </a:p>
          <a:p>
            <a:pPr algn="l">
              <a:lnSpc>
                <a:spcPct val="95000"/>
              </a:lnSpc>
              <a:spcBef>
                <a:spcPts val="600"/>
              </a:spcBef>
            </a:pPr>
            <a:r>
              <a:rPr lang="es-ES" sz="1600" dirty="0" smtClean="0">
                <a:solidFill>
                  <a:schemeClr val="tx1">
                    <a:lumMod val="75000"/>
                    <a:lumOff val="25000"/>
                  </a:schemeClr>
                </a:solidFill>
                <a:latin typeface="Calibri" pitchFamily="34" charset="0"/>
                <a:cs typeface="Calibri" pitchFamily="34" charset="0"/>
              </a:rPr>
              <a:t>En </a:t>
            </a:r>
            <a:r>
              <a:rPr lang="es-ES" sz="1600" b="1" dirty="0" smtClean="0">
                <a:solidFill>
                  <a:schemeClr val="tx1">
                    <a:lumMod val="75000"/>
                    <a:lumOff val="25000"/>
                  </a:schemeClr>
                </a:solidFill>
                <a:latin typeface="Calibri" pitchFamily="34" charset="0"/>
                <a:cs typeface="Calibri" pitchFamily="34" charset="0"/>
              </a:rPr>
              <a:t>centros comerciales y ocio, el 42,7% de los ciudadanos menciona los robos, atracos y tirones como el comportamiento antisocial con mayor incidencia.</a:t>
            </a:r>
            <a:endParaRPr lang="es-ES" sz="1600" dirty="0">
              <a:solidFill>
                <a:schemeClr val="tx1">
                  <a:lumMod val="75000"/>
                  <a:lumOff val="25000"/>
                </a:schemeClr>
              </a:solidFill>
              <a:latin typeface="Calibri" pitchFamily="34" charset="0"/>
              <a:cs typeface="Calibri" pitchFamily="34" charset="0"/>
            </a:endParaRPr>
          </a:p>
          <a:p>
            <a:pPr marL="622300" lvl="0" indent="-203200" algn="l">
              <a:lnSpc>
                <a:spcPct val="95000"/>
              </a:lnSpc>
              <a:spcBef>
                <a:spcPts val="600"/>
              </a:spcBef>
              <a:buClr>
                <a:srgbClr val="4BACC6"/>
              </a:buClr>
              <a:buFont typeface="Arial" pitchFamily="34" charset="0"/>
              <a:buChar char="•"/>
            </a:pPr>
            <a:r>
              <a:rPr lang="es-ES" sz="1600" b="1" dirty="0" smtClean="0">
                <a:solidFill>
                  <a:prstClr val="black">
                    <a:lumMod val="75000"/>
                    <a:lumOff val="25000"/>
                  </a:prstClr>
                </a:solidFill>
                <a:latin typeface="Calibri" pitchFamily="34" charset="0"/>
                <a:cs typeface="Calibri" pitchFamily="34" charset="0"/>
              </a:rPr>
              <a:t>En este apartado, es la comunidad Valenciana la que sobresale de forma negativa  en las zonas de parkings: </a:t>
            </a:r>
            <a:r>
              <a:rPr lang="es-ES" sz="1600" dirty="0" smtClean="0">
                <a:solidFill>
                  <a:prstClr val="black">
                    <a:lumMod val="75000"/>
                    <a:lumOff val="25000"/>
                  </a:prstClr>
                </a:solidFill>
                <a:latin typeface="Calibri" pitchFamily="34" charset="0"/>
                <a:cs typeface="Calibri" pitchFamily="34" charset="0"/>
              </a:rPr>
              <a:t>La sustracción de objetos alcanza un 43,0% (versus el 32,0% del total muestra) y robo de vehículo logra un 36,5% en contraste al 27,7% del total muestra.</a:t>
            </a:r>
          </a:p>
          <a:p>
            <a:pPr algn="l">
              <a:lnSpc>
                <a:spcPct val="95000"/>
              </a:lnSpc>
              <a:spcBef>
                <a:spcPts val="600"/>
              </a:spcBef>
            </a:pPr>
            <a:endParaRPr lang="es-ES" sz="1600" dirty="0" smtClean="0">
              <a:solidFill>
                <a:schemeClr val="tx1">
                  <a:lumMod val="75000"/>
                  <a:lumOff val="25000"/>
                </a:schemeClr>
              </a:solidFill>
              <a:latin typeface="Calibri" pitchFamily="34" charset="0"/>
              <a:cs typeface="Calibri" pitchFamily="34" charset="0"/>
            </a:endParaRPr>
          </a:p>
          <a:p>
            <a:pPr algn="l">
              <a:lnSpc>
                <a:spcPct val="95000"/>
              </a:lnSpc>
              <a:spcBef>
                <a:spcPts val="600"/>
              </a:spcBef>
            </a:pPr>
            <a:r>
              <a:rPr lang="es-ES" sz="1600" dirty="0" smtClean="0">
                <a:solidFill>
                  <a:schemeClr val="tx1">
                    <a:lumMod val="75000"/>
                    <a:lumOff val="25000"/>
                  </a:schemeClr>
                </a:solidFill>
                <a:latin typeface="Calibri" pitchFamily="34" charset="0"/>
                <a:cs typeface="Calibri" pitchFamily="34" charset="0"/>
              </a:rPr>
              <a:t>La incidencia de comportamientos antisociales en </a:t>
            </a:r>
            <a:r>
              <a:rPr lang="es-ES" sz="1600" b="1" dirty="0" smtClean="0">
                <a:solidFill>
                  <a:schemeClr val="tx1">
                    <a:lumMod val="75000"/>
                    <a:lumOff val="25000"/>
                  </a:schemeClr>
                </a:solidFill>
                <a:latin typeface="Calibri" pitchFamily="34" charset="0"/>
                <a:cs typeface="Calibri" pitchFamily="34" charset="0"/>
              </a:rPr>
              <a:t>recintos deportivos y piscinas, salas de conciertos y espectáculos y, parques temáticos y de atracciones, presenta un nivel medio </a:t>
            </a:r>
            <a:r>
              <a:rPr lang="es-ES" sz="1600" dirty="0" smtClean="0">
                <a:solidFill>
                  <a:schemeClr val="tx1">
                    <a:lumMod val="75000"/>
                    <a:lumOff val="25000"/>
                  </a:schemeClr>
                </a:solidFill>
                <a:latin typeface="Calibri" pitchFamily="34" charset="0"/>
                <a:cs typeface="Calibri" pitchFamily="34" charset="0"/>
              </a:rPr>
              <a:t>( en ningún caso supera el 26.7%).</a:t>
            </a:r>
          </a:p>
          <a:p>
            <a:pPr algn="l">
              <a:lnSpc>
                <a:spcPct val="95000"/>
              </a:lnSpc>
              <a:spcBef>
                <a:spcPts val="600"/>
              </a:spcBef>
            </a:pPr>
            <a:r>
              <a:rPr lang="es-ES" sz="1600" dirty="0" smtClean="0">
                <a:solidFill>
                  <a:schemeClr val="tx1">
                    <a:lumMod val="75000"/>
                    <a:lumOff val="25000"/>
                  </a:schemeClr>
                </a:solidFill>
                <a:latin typeface="Calibri" pitchFamily="34" charset="0"/>
                <a:cs typeface="Calibri" pitchFamily="34" charset="0"/>
              </a:rPr>
              <a:t>En </a:t>
            </a:r>
            <a:r>
              <a:rPr lang="es-ES" sz="1600" b="1" dirty="0" smtClean="0">
                <a:solidFill>
                  <a:schemeClr val="tx1">
                    <a:lumMod val="75000"/>
                    <a:lumOff val="25000"/>
                  </a:schemeClr>
                </a:solidFill>
                <a:latin typeface="Calibri" pitchFamily="34" charset="0"/>
                <a:cs typeface="Calibri" pitchFamily="34" charset="0"/>
              </a:rPr>
              <a:t>cines y teatro y, museos y salas de exposiciones, las problemática antisocial es más baja</a:t>
            </a:r>
            <a:r>
              <a:rPr lang="es-ES" sz="1600" dirty="0" smtClean="0">
                <a:solidFill>
                  <a:schemeClr val="tx1">
                    <a:lumMod val="75000"/>
                    <a:lumOff val="25000"/>
                  </a:schemeClr>
                </a:solidFill>
                <a:latin typeface="Calibri" pitchFamily="34" charset="0"/>
                <a:cs typeface="Calibri" pitchFamily="34" charset="0"/>
              </a:rPr>
              <a:t>. (no superan el 11,0%), siendo </a:t>
            </a:r>
            <a:r>
              <a:rPr lang="es-ES" sz="1600" b="1" dirty="0" smtClean="0">
                <a:solidFill>
                  <a:schemeClr val="tx1">
                    <a:lumMod val="75000"/>
                    <a:lumOff val="25000"/>
                  </a:schemeClr>
                </a:solidFill>
                <a:latin typeface="Calibri" pitchFamily="34" charset="0"/>
                <a:cs typeface="Calibri" pitchFamily="34" charset="0"/>
              </a:rPr>
              <a:t>las zonas de parking las más inseguras</a:t>
            </a:r>
            <a:r>
              <a:rPr lang="es-ES" sz="1600" dirty="0" smtClean="0">
                <a:solidFill>
                  <a:schemeClr val="tx1">
                    <a:lumMod val="75000"/>
                    <a:lumOff val="25000"/>
                  </a:schemeClr>
                </a:solidFill>
                <a:latin typeface="Calibri" pitchFamily="34" charset="0"/>
                <a:cs typeface="Calibri" pitchFamily="34" charset="0"/>
              </a:rPr>
              <a:t>, en cuanto al robo de objetos y el robo del propio vehículo.</a:t>
            </a:r>
          </a:p>
        </p:txBody>
      </p:sp>
    </p:spTree>
    <p:extLst>
      <p:ext uri="{BB962C8B-B14F-4D97-AF65-F5344CB8AC3E}">
        <p14:creationId xmlns:p14="http://schemas.microsoft.com/office/powerpoint/2010/main" xmlns="" val="3680886637"/>
      </p:ext>
    </p:extLst>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rotWithShape="1">
          <a:blip r:embed="rId2" cstate="print">
            <a:extLst>
              <a:ext uri="{BEBA8EAE-BF5A-486C-A8C5-ECC9F3942E4B}">
                <a14:imgProps xmlns:a14="http://schemas.microsoft.com/office/drawing/2010/main" xmlns="">
                  <a14:imgLayer r:embed="rId3">
                    <a14:imgEffect>
                      <a14:colorTemperature colorTemp="7200"/>
                    </a14:imgEffect>
                    <a14:imgEffect>
                      <a14:saturation sat="33000"/>
                    </a14:imgEffect>
                    <a14:imgEffect>
                      <a14:brightnessContrast bright="40000" contrast="-20000"/>
                    </a14:imgEffect>
                  </a14:imgLayer>
                </a14:imgProps>
              </a:ext>
              <a:ext uri="{28A0092B-C50C-407E-A947-70E740481C1C}">
                <a14:useLocalDpi xmlns:a14="http://schemas.microsoft.com/office/drawing/2010/main" xmlns=""/>
              </a:ext>
            </a:extLst>
          </a:blip>
          <a:srcRect/>
          <a:stretch/>
        </p:blipFill>
        <p:spPr>
          <a:xfrm>
            <a:off x="0" y="-1"/>
            <a:ext cx="10115550" cy="6858001"/>
          </a:xfrm>
          <a:prstGeom prst="rect">
            <a:avLst/>
          </a:prstGeom>
        </p:spPr>
      </p:pic>
      <p:sp>
        <p:nvSpPr>
          <p:cNvPr id="2" name="1 Forma libre"/>
          <p:cNvSpPr/>
          <p:nvPr/>
        </p:nvSpPr>
        <p:spPr>
          <a:xfrm>
            <a:off x="-12860" y="0"/>
            <a:ext cx="4965860" cy="6883400"/>
          </a:xfrm>
          <a:custGeom>
            <a:avLst/>
            <a:gdLst>
              <a:gd name="connsiteX0" fmla="*/ 25400 w 4914900"/>
              <a:gd name="connsiteY0" fmla="*/ 12700 h 6870700"/>
              <a:gd name="connsiteX1" fmla="*/ 4914900 w 4914900"/>
              <a:gd name="connsiteY1" fmla="*/ 0 h 6870700"/>
              <a:gd name="connsiteX2" fmla="*/ 3327400 w 4914900"/>
              <a:gd name="connsiteY2" fmla="*/ 6845300 h 6870700"/>
              <a:gd name="connsiteX3" fmla="*/ 0 w 4914900"/>
              <a:gd name="connsiteY3" fmla="*/ 6870700 h 6870700"/>
              <a:gd name="connsiteX4" fmla="*/ 25400 w 4914900"/>
              <a:gd name="connsiteY4" fmla="*/ 12700 h 6870700"/>
              <a:gd name="connsiteX0" fmla="*/ 625 w 4979025"/>
              <a:gd name="connsiteY0" fmla="*/ 0 h 7213600"/>
              <a:gd name="connsiteX1" fmla="*/ 4979025 w 4979025"/>
              <a:gd name="connsiteY1" fmla="*/ 342900 h 7213600"/>
              <a:gd name="connsiteX2" fmla="*/ 3391525 w 4979025"/>
              <a:gd name="connsiteY2" fmla="*/ 7188200 h 7213600"/>
              <a:gd name="connsiteX3" fmla="*/ 64125 w 4979025"/>
              <a:gd name="connsiteY3" fmla="*/ 7213600 h 7213600"/>
              <a:gd name="connsiteX4" fmla="*/ 625 w 4979025"/>
              <a:gd name="connsiteY4" fmla="*/ 0 h 7213600"/>
              <a:gd name="connsiteX0" fmla="*/ 469900 w 4914900"/>
              <a:gd name="connsiteY0" fmla="*/ 546100 h 6870700"/>
              <a:gd name="connsiteX1" fmla="*/ 4914900 w 4914900"/>
              <a:gd name="connsiteY1" fmla="*/ 0 h 6870700"/>
              <a:gd name="connsiteX2" fmla="*/ 3327400 w 4914900"/>
              <a:gd name="connsiteY2" fmla="*/ 6845300 h 6870700"/>
              <a:gd name="connsiteX3" fmla="*/ 0 w 4914900"/>
              <a:gd name="connsiteY3" fmla="*/ 6870700 h 6870700"/>
              <a:gd name="connsiteX4" fmla="*/ 469900 w 4914900"/>
              <a:gd name="connsiteY4" fmla="*/ 546100 h 6870700"/>
              <a:gd name="connsiteX0" fmla="*/ 25400 w 4914900"/>
              <a:gd name="connsiteY0" fmla="*/ 0 h 6883400"/>
              <a:gd name="connsiteX1" fmla="*/ 4914900 w 4914900"/>
              <a:gd name="connsiteY1" fmla="*/ 12700 h 6883400"/>
              <a:gd name="connsiteX2" fmla="*/ 3327400 w 4914900"/>
              <a:gd name="connsiteY2" fmla="*/ 6858000 h 6883400"/>
              <a:gd name="connsiteX3" fmla="*/ 0 w 4914900"/>
              <a:gd name="connsiteY3" fmla="*/ 6883400 h 6883400"/>
              <a:gd name="connsiteX4" fmla="*/ 25400 w 4914900"/>
              <a:gd name="connsiteY4" fmla="*/ 0 h 6883400"/>
              <a:gd name="connsiteX0" fmla="*/ 25400 w 4914900"/>
              <a:gd name="connsiteY0" fmla="*/ 0 h 6883400"/>
              <a:gd name="connsiteX1" fmla="*/ 4914900 w 4914900"/>
              <a:gd name="connsiteY1" fmla="*/ 12700 h 6883400"/>
              <a:gd name="connsiteX2" fmla="*/ 4826000 w 4914900"/>
              <a:gd name="connsiteY2" fmla="*/ 1676400 h 6883400"/>
              <a:gd name="connsiteX3" fmla="*/ 3327400 w 4914900"/>
              <a:gd name="connsiteY3" fmla="*/ 6858000 h 6883400"/>
              <a:gd name="connsiteX4" fmla="*/ 0 w 4914900"/>
              <a:gd name="connsiteY4" fmla="*/ 6883400 h 6883400"/>
              <a:gd name="connsiteX5" fmla="*/ 25400 w 4914900"/>
              <a:gd name="connsiteY5" fmla="*/ 0 h 6883400"/>
              <a:gd name="connsiteX0" fmla="*/ 25400 w 4914900"/>
              <a:gd name="connsiteY0" fmla="*/ 0 h 6883400"/>
              <a:gd name="connsiteX1" fmla="*/ 4914900 w 4914900"/>
              <a:gd name="connsiteY1" fmla="*/ 12700 h 6883400"/>
              <a:gd name="connsiteX2" fmla="*/ 4826000 w 4914900"/>
              <a:gd name="connsiteY2" fmla="*/ 1676400 h 6883400"/>
              <a:gd name="connsiteX3" fmla="*/ 3327400 w 4914900"/>
              <a:gd name="connsiteY3" fmla="*/ 6858000 h 6883400"/>
              <a:gd name="connsiteX4" fmla="*/ 0 w 4914900"/>
              <a:gd name="connsiteY4" fmla="*/ 6883400 h 6883400"/>
              <a:gd name="connsiteX5" fmla="*/ 25400 w 4914900"/>
              <a:gd name="connsiteY5" fmla="*/ 0 h 6883400"/>
              <a:gd name="connsiteX0" fmla="*/ 25400 w 4826000"/>
              <a:gd name="connsiteY0" fmla="*/ 0 h 6883400"/>
              <a:gd name="connsiteX1" fmla="*/ 4610100 w 4826000"/>
              <a:gd name="connsiteY1" fmla="*/ 25400 h 6883400"/>
              <a:gd name="connsiteX2" fmla="*/ 4826000 w 4826000"/>
              <a:gd name="connsiteY2" fmla="*/ 1676400 h 6883400"/>
              <a:gd name="connsiteX3" fmla="*/ 3327400 w 4826000"/>
              <a:gd name="connsiteY3" fmla="*/ 6858000 h 6883400"/>
              <a:gd name="connsiteX4" fmla="*/ 0 w 4826000"/>
              <a:gd name="connsiteY4" fmla="*/ 6883400 h 6883400"/>
              <a:gd name="connsiteX5" fmla="*/ 25400 w 4826000"/>
              <a:gd name="connsiteY5" fmla="*/ 0 h 6883400"/>
              <a:gd name="connsiteX0" fmla="*/ 25400 w 4826000"/>
              <a:gd name="connsiteY0" fmla="*/ 0 h 6883400"/>
              <a:gd name="connsiteX1" fmla="*/ 4521200 w 4826000"/>
              <a:gd name="connsiteY1" fmla="*/ 25400 h 6883400"/>
              <a:gd name="connsiteX2" fmla="*/ 4826000 w 4826000"/>
              <a:gd name="connsiteY2" fmla="*/ 1676400 h 6883400"/>
              <a:gd name="connsiteX3" fmla="*/ 3327400 w 4826000"/>
              <a:gd name="connsiteY3" fmla="*/ 6858000 h 6883400"/>
              <a:gd name="connsiteX4" fmla="*/ 0 w 4826000"/>
              <a:gd name="connsiteY4" fmla="*/ 6883400 h 6883400"/>
              <a:gd name="connsiteX5" fmla="*/ 25400 w 4826000"/>
              <a:gd name="connsiteY5" fmla="*/ 0 h 6883400"/>
              <a:gd name="connsiteX0" fmla="*/ 25400 w 4826000"/>
              <a:gd name="connsiteY0" fmla="*/ 12700 h 6896100"/>
              <a:gd name="connsiteX1" fmla="*/ 4495800 w 4826000"/>
              <a:gd name="connsiteY1" fmla="*/ 0 h 6896100"/>
              <a:gd name="connsiteX2" fmla="*/ 4826000 w 4826000"/>
              <a:gd name="connsiteY2" fmla="*/ 1689100 h 6896100"/>
              <a:gd name="connsiteX3" fmla="*/ 3327400 w 4826000"/>
              <a:gd name="connsiteY3" fmla="*/ 6870700 h 6896100"/>
              <a:gd name="connsiteX4" fmla="*/ 0 w 4826000"/>
              <a:gd name="connsiteY4" fmla="*/ 6896100 h 6896100"/>
              <a:gd name="connsiteX5" fmla="*/ 25400 w 4826000"/>
              <a:gd name="connsiteY5" fmla="*/ 12700 h 6896100"/>
              <a:gd name="connsiteX0" fmla="*/ 25400 w 4826000"/>
              <a:gd name="connsiteY0" fmla="*/ 12700 h 6896100"/>
              <a:gd name="connsiteX1" fmla="*/ 4495800 w 4826000"/>
              <a:gd name="connsiteY1" fmla="*/ 0 h 6896100"/>
              <a:gd name="connsiteX2" fmla="*/ 4826000 w 4826000"/>
              <a:gd name="connsiteY2" fmla="*/ 1689100 h 6896100"/>
              <a:gd name="connsiteX3" fmla="*/ 3688175 w 4826000"/>
              <a:gd name="connsiteY3" fmla="*/ 6883400 h 6896100"/>
              <a:gd name="connsiteX4" fmla="*/ 0 w 4826000"/>
              <a:gd name="connsiteY4" fmla="*/ 6896100 h 6896100"/>
              <a:gd name="connsiteX5" fmla="*/ 25400 w 4826000"/>
              <a:gd name="connsiteY5" fmla="*/ 12700 h 6896100"/>
              <a:gd name="connsiteX0" fmla="*/ 25400 w 4826000"/>
              <a:gd name="connsiteY0" fmla="*/ 12700 h 6896100"/>
              <a:gd name="connsiteX1" fmla="*/ 4495800 w 4826000"/>
              <a:gd name="connsiteY1" fmla="*/ 0 h 6896100"/>
              <a:gd name="connsiteX2" fmla="*/ 4826000 w 4826000"/>
              <a:gd name="connsiteY2" fmla="*/ 1689100 h 6896100"/>
              <a:gd name="connsiteX3" fmla="*/ 3827830 w 4826000"/>
              <a:gd name="connsiteY3" fmla="*/ 6883400 h 6896100"/>
              <a:gd name="connsiteX4" fmla="*/ 0 w 4826000"/>
              <a:gd name="connsiteY4" fmla="*/ 6896100 h 6896100"/>
              <a:gd name="connsiteX5" fmla="*/ 25400 w 4826000"/>
              <a:gd name="connsiteY5" fmla="*/ 12700 h 6896100"/>
              <a:gd name="connsiteX0" fmla="*/ 25400 w 4826000"/>
              <a:gd name="connsiteY0" fmla="*/ 12700 h 6896100"/>
              <a:gd name="connsiteX1" fmla="*/ 4495800 w 4826000"/>
              <a:gd name="connsiteY1" fmla="*/ 0 h 6896100"/>
              <a:gd name="connsiteX2" fmla="*/ 4826000 w 4826000"/>
              <a:gd name="connsiteY2" fmla="*/ 1689100 h 6896100"/>
              <a:gd name="connsiteX3" fmla="*/ 3851106 w 4826000"/>
              <a:gd name="connsiteY3" fmla="*/ 6896100 h 6896100"/>
              <a:gd name="connsiteX4" fmla="*/ 0 w 4826000"/>
              <a:gd name="connsiteY4" fmla="*/ 6896100 h 6896100"/>
              <a:gd name="connsiteX5" fmla="*/ 25400 w 4826000"/>
              <a:gd name="connsiteY5" fmla="*/ 12700 h 6896100"/>
              <a:gd name="connsiteX0" fmla="*/ 25400 w 4826000"/>
              <a:gd name="connsiteY0" fmla="*/ 12700 h 6896100"/>
              <a:gd name="connsiteX1" fmla="*/ 4495800 w 4826000"/>
              <a:gd name="connsiteY1" fmla="*/ 0 h 6896100"/>
              <a:gd name="connsiteX2" fmla="*/ 4826000 w 4826000"/>
              <a:gd name="connsiteY2" fmla="*/ 1689100 h 6896100"/>
              <a:gd name="connsiteX3" fmla="*/ 3792917 w 4826000"/>
              <a:gd name="connsiteY3" fmla="*/ 6883400 h 6896100"/>
              <a:gd name="connsiteX4" fmla="*/ 0 w 4826000"/>
              <a:gd name="connsiteY4" fmla="*/ 6896100 h 6896100"/>
              <a:gd name="connsiteX5" fmla="*/ 25400 w 4826000"/>
              <a:gd name="connsiteY5" fmla="*/ 12700 h 6896100"/>
              <a:gd name="connsiteX0" fmla="*/ 25400 w 4791086"/>
              <a:gd name="connsiteY0" fmla="*/ 12700 h 6896100"/>
              <a:gd name="connsiteX1" fmla="*/ 4495800 w 4791086"/>
              <a:gd name="connsiteY1" fmla="*/ 0 h 6896100"/>
              <a:gd name="connsiteX2" fmla="*/ 4791086 w 4791086"/>
              <a:gd name="connsiteY2" fmla="*/ 2451100 h 6896100"/>
              <a:gd name="connsiteX3" fmla="*/ 3792917 w 4791086"/>
              <a:gd name="connsiteY3" fmla="*/ 6883400 h 6896100"/>
              <a:gd name="connsiteX4" fmla="*/ 0 w 4791086"/>
              <a:gd name="connsiteY4" fmla="*/ 6896100 h 6896100"/>
              <a:gd name="connsiteX5" fmla="*/ 25400 w 4791086"/>
              <a:gd name="connsiteY5" fmla="*/ 12700 h 6896100"/>
              <a:gd name="connsiteX0" fmla="*/ 25400 w 4791086"/>
              <a:gd name="connsiteY0" fmla="*/ 12700 h 6896100"/>
              <a:gd name="connsiteX1" fmla="*/ 4495800 w 4791086"/>
              <a:gd name="connsiteY1" fmla="*/ 0 h 6896100"/>
              <a:gd name="connsiteX2" fmla="*/ 4791086 w 4791086"/>
              <a:gd name="connsiteY2" fmla="*/ 2628900 h 6896100"/>
              <a:gd name="connsiteX3" fmla="*/ 3792917 w 4791086"/>
              <a:gd name="connsiteY3" fmla="*/ 6883400 h 6896100"/>
              <a:gd name="connsiteX4" fmla="*/ 0 w 4791086"/>
              <a:gd name="connsiteY4" fmla="*/ 6896100 h 6896100"/>
              <a:gd name="connsiteX5" fmla="*/ 25400 w 4791086"/>
              <a:gd name="connsiteY5" fmla="*/ 12700 h 6896100"/>
              <a:gd name="connsiteX0" fmla="*/ 25400 w 4791086"/>
              <a:gd name="connsiteY0" fmla="*/ 0 h 6883400"/>
              <a:gd name="connsiteX1" fmla="*/ 4332869 w 4791086"/>
              <a:gd name="connsiteY1" fmla="*/ 0 h 6883400"/>
              <a:gd name="connsiteX2" fmla="*/ 4791086 w 4791086"/>
              <a:gd name="connsiteY2" fmla="*/ 2616200 h 6883400"/>
              <a:gd name="connsiteX3" fmla="*/ 3792917 w 4791086"/>
              <a:gd name="connsiteY3" fmla="*/ 6870700 h 6883400"/>
              <a:gd name="connsiteX4" fmla="*/ 0 w 4791086"/>
              <a:gd name="connsiteY4" fmla="*/ 6883400 h 6883400"/>
              <a:gd name="connsiteX5" fmla="*/ 25400 w 4791086"/>
              <a:gd name="connsiteY5" fmla="*/ 0 h 6883400"/>
              <a:gd name="connsiteX0" fmla="*/ 25400 w 4791086"/>
              <a:gd name="connsiteY0" fmla="*/ 0 h 6883400"/>
              <a:gd name="connsiteX1" fmla="*/ 4635454 w 4791086"/>
              <a:gd name="connsiteY1" fmla="*/ 0 h 6883400"/>
              <a:gd name="connsiteX2" fmla="*/ 4791086 w 4791086"/>
              <a:gd name="connsiteY2" fmla="*/ 2616200 h 6883400"/>
              <a:gd name="connsiteX3" fmla="*/ 3792917 w 4791086"/>
              <a:gd name="connsiteY3" fmla="*/ 6870700 h 6883400"/>
              <a:gd name="connsiteX4" fmla="*/ 0 w 4791086"/>
              <a:gd name="connsiteY4" fmla="*/ 6883400 h 6883400"/>
              <a:gd name="connsiteX5" fmla="*/ 25400 w 4791086"/>
              <a:gd name="connsiteY5" fmla="*/ 0 h 6883400"/>
              <a:gd name="connsiteX0" fmla="*/ 25400 w 4697983"/>
              <a:gd name="connsiteY0" fmla="*/ 0 h 6883400"/>
              <a:gd name="connsiteX1" fmla="*/ 4635454 w 4697983"/>
              <a:gd name="connsiteY1" fmla="*/ 0 h 6883400"/>
              <a:gd name="connsiteX2" fmla="*/ 4697983 w 4697983"/>
              <a:gd name="connsiteY2" fmla="*/ 2679700 h 6883400"/>
              <a:gd name="connsiteX3" fmla="*/ 3792917 w 4697983"/>
              <a:gd name="connsiteY3" fmla="*/ 6870700 h 6883400"/>
              <a:gd name="connsiteX4" fmla="*/ 0 w 4697983"/>
              <a:gd name="connsiteY4" fmla="*/ 6883400 h 6883400"/>
              <a:gd name="connsiteX5" fmla="*/ 25400 w 4697983"/>
              <a:gd name="connsiteY5" fmla="*/ 0 h 6883400"/>
              <a:gd name="connsiteX0" fmla="*/ 25400 w 4697983"/>
              <a:gd name="connsiteY0" fmla="*/ 0 h 6883400"/>
              <a:gd name="connsiteX1" fmla="*/ 4670368 w 4697983"/>
              <a:gd name="connsiteY1" fmla="*/ 0 h 6883400"/>
              <a:gd name="connsiteX2" fmla="*/ 4697983 w 4697983"/>
              <a:gd name="connsiteY2" fmla="*/ 2679700 h 6883400"/>
              <a:gd name="connsiteX3" fmla="*/ 3792917 w 4697983"/>
              <a:gd name="connsiteY3" fmla="*/ 6870700 h 6883400"/>
              <a:gd name="connsiteX4" fmla="*/ 0 w 4697983"/>
              <a:gd name="connsiteY4" fmla="*/ 6883400 h 6883400"/>
              <a:gd name="connsiteX5" fmla="*/ 25400 w 4697983"/>
              <a:gd name="connsiteY5" fmla="*/ 0 h 6883400"/>
              <a:gd name="connsiteX0" fmla="*/ 362899 w 4697983"/>
              <a:gd name="connsiteY0" fmla="*/ 508000 h 6883400"/>
              <a:gd name="connsiteX1" fmla="*/ 4670368 w 4697983"/>
              <a:gd name="connsiteY1" fmla="*/ 0 h 6883400"/>
              <a:gd name="connsiteX2" fmla="*/ 4697983 w 4697983"/>
              <a:gd name="connsiteY2" fmla="*/ 2679700 h 6883400"/>
              <a:gd name="connsiteX3" fmla="*/ 3792917 w 4697983"/>
              <a:gd name="connsiteY3" fmla="*/ 6870700 h 6883400"/>
              <a:gd name="connsiteX4" fmla="*/ 0 w 4697983"/>
              <a:gd name="connsiteY4" fmla="*/ 6883400 h 6883400"/>
              <a:gd name="connsiteX5" fmla="*/ 362899 w 4697983"/>
              <a:gd name="connsiteY5" fmla="*/ 508000 h 6883400"/>
              <a:gd name="connsiteX0" fmla="*/ 25400 w 4697983"/>
              <a:gd name="connsiteY0" fmla="*/ 12700 h 6883400"/>
              <a:gd name="connsiteX1" fmla="*/ 4670368 w 4697983"/>
              <a:gd name="connsiteY1" fmla="*/ 0 h 6883400"/>
              <a:gd name="connsiteX2" fmla="*/ 4697983 w 4697983"/>
              <a:gd name="connsiteY2" fmla="*/ 2679700 h 6883400"/>
              <a:gd name="connsiteX3" fmla="*/ 3792917 w 4697983"/>
              <a:gd name="connsiteY3" fmla="*/ 6870700 h 6883400"/>
              <a:gd name="connsiteX4" fmla="*/ 0 w 4697983"/>
              <a:gd name="connsiteY4" fmla="*/ 6883400 h 6883400"/>
              <a:gd name="connsiteX5" fmla="*/ 25400 w 4697983"/>
              <a:gd name="connsiteY5" fmla="*/ 12700 h 6883400"/>
              <a:gd name="connsiteX0" fmla="*/ 1694 w 4709191"/>
              <a:gd name="connsiteY0" fmla="*/ 12700 h 6883400"/>
              <a:gd name="connsiteX1" fmla="*/ 4681576 w 4709191"/>
              <a:gd name="connsiteY1" fmla="*/ 0 h 6883400"/>
              <a:gd name="connsiteX2" fmla="*/ 4709191 w 4709191"/>
              <a:gd name="connsiteY2" fmla="*/ 2679700 h 6883400"/>
              <a:gd name="connsiteX3" fmla="*/ 3804125 w 4709191"/>
              <a:gd name="connsiteY3" fmla="*/ 6870700 h 6883400"/>
              <a:gd name="connsiteX4" fmla="*/ 11208 w 4709191"/>
              <a:gd name="connsiteY4" fmla="*/ 6883400 h 6883400"/>
              <a:gd name="connsiteX5" fmla="*/ 1694 w 4709191"/>
              <a:gd name="connsiteY5" fmla="*/ 12700 h 6883400"/>
              <a:gd name="connsiteX0" fmla="*/ 25400 w 4697983"/>
              <a:gd name="connsiteY0" fmla="*/ 12700 h 6883400"/>
              <a:gd name="connsiteX1" fmla="*/ 4670368 w 4697983"/>
              <a:gd name="connsiteY1" fmla="*/ 0 h 6883400"/>
              <a:gd name="connsiteX2" fmla="*/ 4697983 w 4697983"/>
              <a:gd name="connsiteY2" fmla="*/ 2679700 h 6883400"/>
              <a:gd name="connsiteX3" fmla="*/ 3792917 w 4697983"/>
              <a:gd name="connsiteY3" fmla="*/ 6870700 h 6883400"/>
              <a:gd name="connsiteX4" fmla="*/ 0 w 4697983"/>
              <a:gd name="connsiteY4" fmla="*/ 6883400 h 6883400"/>
              <a:gd name="connsiteX5" fmla="*/ 25400 w 4697983"/>
              <a:gd name="connsiteY5" fmla="*/ 12700 h 6883400"/>
              <a:gd name="connsiteX0" fmla="*/ 25400 w 4697983"/>
              <a:gd name="connsiteY0" fmla="*/ 0 h 6883400"/>
              <a:gd name="connsiteX1" fmla="*/ 4670368 w 4697983"/>
              <a:gd name="connsiteY1" fmla="*/ 0 h 6883400"/>
              <a:gd name="connsiteX2" fmla="*/ 4697983 w 4697983"/>
              <a:gd name="connsiteY2" fmla="*/ 2679700 h 6883400"/>
              <a:gd name="connsiteX3" fmla="*/ 3792917 w 4697983"/>
              <a:gd name="connsiteY3" fmla="*/ 6870700 h 6883400"/>
              <a:gd name="connsiteX4" fmla="*/ 0 w 4697983"/>
              <a:gd name="connsiteY4" fmla="*/ 6883400 h 6883400"/>
              <a:gd name="connsiteX5" fmla="*/ 25400 w 4697983"/>
              <a:gd name="connsiteY5" fmla="*/ 0 h 6883400"/>
              <a:gd name="connsiteX0" fmla="*/ 25400 w 4697983"/>
              <a:gd name="connsiteY0" fmla="*/ 0 h 6883400"/>
              <a:gd name="connsiteX1" fmla="*/ 4693644 w 4697983"/>
              <a:gd name="connsiteY1" fmla="*/ 0 h 6883400"/>
              <a:gd name="connsiteX2" fmla="*/ 4697983 w 4697983"/>
              <a:gd name="connsiteY2" fmla="*/ 2679700 h 6883400"/>
              <a:gd name="connsiteX3" fmla="*/ 3792917 w 4697983"/>
              <a:gd name="connsiteY3" fmla="*/ 6870700 h 6883400"/>
              <a:gd name="connsiteX4" fmla="*/ 0 w 4697983"/>
              <a:gd name="connsiteY4" fmla="*/ 6883400 h 6883400"/>
              <a:gd name="connsiteX5" fmla="*/ 25400 w 4697983"/>
              <a:gd name="connsiteY5" fmla="*/ 0 h 6883400"/>
              <a:gd name="connsiteX0" fmla="*/ 25400 w 4697983"/>
              <a:gd name="connsiteY0" fmla="*/ 0 h 6883400"/>
              <a:gd name="connsiteX1" fmla="*/ 4053560 w 4697983"/>
              <a:gd name="connsiteY1" fmla="*/ 0 h 6883400"/>
              <a:gd name="connsiteX2" fmla="*/ 4697983 w 4697983"/>
              <a:gd name="connsiteY2" fmla="*/ 2679700 h 6883400"/>
              <a:gd name="connsiteX3" fmla="*/ 3792917 w 4697983"/>
              <a:gd name="connsiteY3" fmla="*/ 6870700 h 6883400"/>
              <a:gd name="connsiteX4" fmla="*/ 0 w 4697983"/>
              <a:gd name="connsiteY4" fmla="*/ 6883400 h 6883400"/>
              <a:gd name="connsiteX5" fmla="*/ 25400 w 4697983"/>
              <a:gd name="connsiteY5" fmla="*/ 0 h 6883400"/>
              <a:gd name="connsiteX0" fmla="*/ 25400 w 4697983"/>
              <a:gd name="connsiteY0" fmla="*/ 0 h 6883400"/>
              <a:gd name="connsiteX1" fmla="*/ 4053560 w 4697983"/>
              <a:gd name="connsiteY1" fmla="*/ 0 h 6883400"/>
              <a:gd name="connsiteX2" fmla="*/ 4697983 w 4697983"/>
              <a:gd name="connsiteY2" fmla="*/ 2679700 h 6883400"/>
              <a:gd name="connsiteX3" fmla="*/ 3792917 w 4697983"/>
              <a:gd name="connsiteY3" fmla="*/ 6870700 h 6883400"/>
              <a:gd name="connsiteX4" fmla="*/ 0 w 4697983"/>
              <a:gd name="connsiteY4" fmla="*/ 6883400 h 6883400"/>
              <a:gd name="connsiteX5" fmla="*/ 25400 w 4697983"/>
              <a:gd name="connsiteY5" fmla="*/ 0 h 6883400"/>
              <a:gd name="connsiteX0" fmla="*/ 25400 w 4709621"/>
              <a:gd name="connsiteY0" fmla="*/ 0 h 6883400"/>
              <a:gd name="connsiteX1" fmla="*/ 4053560 w 4709621"/>
              <a:gd name="connsiteY1" fmla="*/ 0 h 6883400"/>
              <a:gd name="connsiteX2" fmla="*/ 4709621 w 4709621"/>
              <a:gd name="connsiteY2" fmla="*/ 3517900 h 6883400"/>
              <a:gd name="connsiteX3" fmla="*/ 3792917 w 4709621"/>
              <a:gd name="connsiteY3" fmla="*/ 6870700 h 6883400"/>
              <a:gd name="connsiteX4" fmla="*/ 0 w 4709621"/>
              <a:gd name="connsiteY4" fmla="*/ 6883400 h 6883400"/>
              <a:gd name="connsiteX5" fmla="*/ 25400 w 4709621"/>
              <a:gd name="connsiteY5" fmla="*/ 0 h 6883400"/>
              <a:gd name="connsiteX0" fmla="*/ 25400 w 4709621"/>
              <a:gd name="connsiteY0" fmla="*/ 0 h 6883400"/>
              <a:gd name="connsiteX1" fmla="*/ 4053560 w 4709621"/>
              <a:gd name="connsiteY1" fmla="*/ 0 h 6883400"/>
              <a:gd name="connsiteX2" fmla="*/ 4709621 w 4709621"/>
              <a:gd name="connsiteY2" fmla="*/ 3517900 h 6883400"/>
              <a:gd name="connsiteX3" fmla="*/ 4654122 w 4709621"/>
              <a:gd name="connsiteY3" fmla="*/ 6883400 h 6883400"/>
              <a:gd name="connsiteX4" fmla="*/ 0 w 4709621"/>
              <a:gd name="connsiteY4" fmla="*/ 6883400 h 6883400"/>
              <a:gd name="connsiteX5" fmla="*/ 25400 w 4709621"/>
              <a:gd name="connsiteY5" fmla="*/ 0 h 6883400"/>
              <a:gd name="connsiteX0" fmla="*/ 25400 w 4661686"/>
              <a:gd name="connsiteY0" fmla="*/ 0 h 6883400"/>
              <a:gd name="connsiteX1" fmla="*/ 4053560 w 4661686"/>
              <a:gd name="connsiteY1" fmla="*/ 0 h 6883400"/>
              <a:gd name="connsiteX2" fmla="*/ 4661686 w 4661686"/>
              <a:gd name="connsiteY2" fmla="*/ 3213100 h 6883400"/>
              <a:gd name="connsiteX3" fmla="*/ 4654122 w 4661686"/>
              <a:gd name="connsiteY3" fmla="*/ 6883400 h 6883400"/>
              <a:gd name="connsiteX4" fmla="*/ 0 w 4661686"/>
              <a:gd name="connsiteY4" fmla="*/ 6883400 h 6883400"/>
              <a:gd name="connsiteX5" fmla="*/ 25400 w 4661686"/>
              <a:gd name="connsiteY5" fmla="*/ 0 h 6883400"/>
              <a:gd name="connsiteX0" fmla="*/ 25400 w 4661686"/>
              <a:gd name="connsiteY0" fmla="*/ 0 h 6883400"/>
              <a:gd name="connsiteX1" fmla="*/ 3741982 w 4661686"/>
              <a:gd name="connsiteY1" fmla="*/ 0 h 6883400"/>
              <a:gd name="connsiteX2" fmla="*/ 4661686 w 4661686"/>
              <a:gd name="connsiteY2" fmla="*/ 3213100 h 6883400"/>
              <a:gd name="connsiteX3" fmla="*/ 4654122 w 4661686"/>
              <a:gd name="connsiteY3" fmla="*/ 6883400 h 6883400"/>
              <a:gd name="connsiteX4" fmla="*/ 0 w 4661686"/>
              <a:gd name="connsiteY4" fmla="*/ 6883400 h 6883400"/>
              <a:gd name="connsiteX5" fmla="*/ 25400 w 4661686"/>
              <a:gd name="connsiteY5" fmla="*/ 0 h 6883400"/>
              <a:gd name="connsiteX0" fmla="*/ 25400 w 4661686"/>
              <a:gd name="connsiteY0" fmla="*/ 0 h 6883400"/>
              <a:gd name="connsiteX1" fmla="*/ 3897771 w 4661686"/>
              <a:gd name="connsiteY1" fmla="*/ 0 h 6883400"/>
              <a:gd name="connsiteX2" fmla="*/ 4661686 w 4661686"/>
              <a:gd name="connsiteY2" fmla="*/ 3213100 h 6883400"/>
              <a:gd name="connsiteX3" fmla="*/ 4654122 w 4661686"/>
              <a:gd name="connsiteY3" fmla="*/ 6883400 h 6883400"/>
              <a:gd name="connsiteX4" fmla="*/ 0 w 4661686"/>
              <a:gd name="connsiteY4" fmla="*/ 6883400 h 6883400"/>
              <a:gd name="connsiteX5" fmla="*/ 25400 w 4661686"/>
              <a:gd name="connsiteY5" fmla="*/ 0 h 6883400"/>
              <a:gd name="connsiteX0" fmla="*/ 1645 w 4673790"/>
              <a:gd name="connsiteY0" fmla="*/ 12700 h 6883400"/>
              <a:gd name="connsiteX1" fmla="*/ 3909875 w 4673790"/>
              <a:gd name="connsiteY1" fmla="*/ 0 h 6883400"/>
              <a:gd name="connsiteX2" fmla="*/ 4673790 w 4673790"/>
              <a:gd name="connsiteY2" fmla="*/ 3213100 h 6883400"/>
              <a:gd name="connsiteX3" fmla="*/ 4666226 w 4673790"/>
              <a:gd name="connsiteY3" fmla="*/ 6883400 h 6883400"/>
              <a:gd name="connsiteX4" fmla="*/ 12104 w 4673790"/>
              <a:gd name="connsiteY4" fmla="*/ 6883400 h 6883400"/>
              <a:gd name="connsiteX5" fmla="*/ 1645 w 4673790"/>
              <a:gd name="connsiteY5" fmla="*/ 12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790" h="6883400">
                <a:moveTo>
                  <a:pt x="1645" y="12700"/>
                </a:moveTo>
                <a:lnTo>
                  <a:pt x="3909875" y="0"/>
                </a:lnTo>
                <a:lnTo>
                  <a:pt x="4673790" y="3213100"/>
                </a:lnTo>
                <a:cubicBezTo>
                  <a:pt x="4671269" y="4436533"/>
                  <a:pt x="4668747" y="5659967"/>
                  <a:pt x="4666226" y="6883400"/>
                </a:cubicBezTo>
                <a:lnTo>
                  <a:pt x="12104" y="6883400"/>
                </a:lnTo>
                <a:cubicBezTo>
                  <a:pt x="20571" y="4597400"/>
                  <a:pt x="-6822" y="2298700"/>
                  <a:pt x="1645" y="12700"/>
                </a:cubicBezTo>
                <a:close/>
              </a:path>
            </a:pathLst>
          </a:custGeom>
          <a:gradFill>
            <a:gsLst>
              <a:gs pos="0">
                <a:schemeClr val="accent1">
                  <a:tint val="66000"/>
                  <a:satMod val="160000"/>
                  <a:lumMod val="86000"/>
                </a:schemeClr>
              </a:gs>
              <a:gs pos="50000">
                <a:schemeClr val="accent1">
                  <a:tint val="44500"/>
                  <a:satMod val="160000"/>
                  <a:lumMod val="93000"/>
                </a:schemeClr>
              </a:gs>
              <a:gs pos="100000">
                <a:schemeClr val="accent1">
                  <a:tint val="23500"/>
                  <a:satMod val="160000"/>
                  <a:lumMod val="0"/>
                  <a:lumOff val="100000"/>
                  <a:alpha val="56000"/>
                </a:schemeClr>
              </a:gs>
            </a:gsLst>
            <a:lin ang="13800000" scaled="0"/>
          </a:gradFill>
          <a:ln w="28575">
            <a:noFill/>
          </a:ln>
          <a:effectLst>
            <a:outerShdw blurRad="203200" dist="63500" dir="960000" algn="tl" rotWithShape="0">
              <a:prstClr val="black">
                <a:alpha val="40000"/>
              </a:prstClr>
            </a:outerShdw>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5" name="4 CuadroTexto"/>
          <p:cNvSpPr txBox="1"/>
          <p:nvPr/>
        </p:nvSpPr>
        <p:spPr>
          <a:xfrm>
            <a:off x="334392" y="2244104"/>
            <a:ext cx="1136608" cy="1688952"/>
          </a:xfrm>
          <a:prstGeom prst="rect">
            <a:avLst/>
          </a:prstGeom>
          <a:noFill/>
        </p:spPr>
        <p:txBody>
          <a:bodyPr wrap="none" lIns="0" tIns="0" rIns="0" bIns="0" rtlCol="0" anchor="ctr">
            <a:noAutofit/>
          </a:bodyPr>
          <a:lstStyle/>
          <a:p>
            <a:pPr>
              <a:spcBef>
                <a:spcPts val="600"/>
              </a:spcBef>
            </a:pPr>
            <a:r>
              <a:rPr lang="es-ES_tradnl" sz="16600" b="1" dirty="0">
                <a:solidFill>
                  <a:schemeClr val="accent1">
                    <a:lumMod val="20000"/>
                    <a:lumOff val="80000"/>
                  </a:schemeClr>
                </a:solidFill>
                <a:latin typeface="Calibri" pitchFamily="34" charset="0"/>
                <a:ea typeface="Verdana" pitchFamily="34" charset="0"/>
                <a:cs typeface="Calibri" pitchFamily="34" charset="0"/>
              </a:rPr>
              <a:t>2</a:t>
            </a:r>
            <a:endParaRPr lang="es-ES" sz="16600" i="1" dirty="0">
              <a:solidFill>
                <a:schemeClr val="accent1">
                  <a:lumMod val="20000"/>
                  <a:lumOff val="80000"/>
                </a:schemeClr>
              </a:solidFill>
              <a:latin typeface="Calibri" pitchFamily="34" charset="0"/>
              <a:ea typeface="Verdana" pitchFamily="34" charset="0"/>
              <a:cs typeface="Calibri" pitchFamily="34" charset="0"/>
            </a:endParaRPr>
          </a:p>
        </p:txBody>
      </p:sp>
      <p:sp>
        <p:nvSpPr>
          <p:cNvPr id="7" name="6 Rectángulo"/>
          <p:cNvSpPr/>
          <p:nvPr/>
        </p:nvSpPr>
        <p:spPr>
          <a:xfrm>
            <a:off x="813048" y="2938867"/>
            <a:ext cx="4067944" cy="772107"/>
          </a:xfrm>
          <a:prstGeom prst="rect">
            <a:avLst/>
          </a:prstGeom>
          <a:noFill/>
          <a:ln>
            <a:noFill/>
          </a:ln>
          <a:effectLst/>
        </p:spPr>
        <p:txBody>
          <a:bodyPr wrap="square" lIns="108000" tIns="108000" rIns="108000" bIns="108000" anchor="t">
            <a:spAutoFit/>
          </a:bodyPr>
          <a:lstStyle/>
          <a:p>
            <a:pPr algn="l" defTabSz="6667500" eaLnBrk="0" hangingPunct="0">
              <a:spcBef>
                <a:spcPts val="2400"/>
              </a:spcBef>
              <a:spcAft>
                <a:spcPts val="0"/>
              </a:spcAft>
              <a:buClr>
                <a:srgbClr val="006600"/>
              </a:buClr>
              <a:buFont typeface="Monotype Sorts" pitchFamily="2" charset="2"/>
              <a:buNone/>
              <a:tabLst>
                <a:tab pos="7085013" algn="r"/>
              </a:tabLst>
            </a:pPr>
            <a:r>
              <a:rPr lang="es-ES" sz="3600" b="1" dirty="0" smtClean="0">
                <a:solidFill>
                  <a:schemeClr val="tx2"/>
                </a:solidFill>
                <a:latin typeface="Calibri" pitchFamily="34" charset="0"/>
                <a:cs typeface="Calibri" pitchFamily="34" charset="0"/>
              </a:rPr>
              <a:t>METODOLOGÍA</a:t>
            </a:r>
            <a:endParaRPr lang="es-ES" sz="3200" b="1" dirty="0">
              <a:solidFill>
                <a:schemeClr val="accent1">
                  <a:lumMod val="20000"/>
                  <a:lumOff val="80000"/>
                </a:schemeClr>
              </a:solidFill>
              <a:latin typeface="Calibri" pitchFamily="34" charset="0"/>
              <a:cs typeface="Calibri" pitchFamily="34" charset="0"/>
              <a:sym typeface="Wingdings"/>
            </a:endParaRPr>
          </a:p>
        </p:txBody>
      </p:sp>
    </p:spTree>
    <p:extLst>
      <p:ext uri="{BB962C8B-B14F-4D97-AF65-F5344CB8AC3E}">
        <p14:creationId xmlns:p14="http://schemas.microsoft.com/office/powerpoint/2010/main" xmlns="" val="10285673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36513" y="35999"/>
            <a:ext cx="8516887" cy="648000"/>
          </a:xfrm>
          <a:prstGeom prst="rect">
            <a:avLst/>
          </a:prstGeom>
          <a:solidFill>
            <a:schemeClr val="accent5"/>
          </a:solidFill>
          <a:ln>
            <a:noFill/>
          </a:ln>
          <a:effectLst/>
          <a:extLst/>
        </p:spPr>
        <p:txBody>
          <a:bodyPr wrap="square" lIns="0" tIns="0" rIns="0" bIns="0" anchor="ctr">
            <a:noAutofit/>
          </a:bodyPr>
          <a:lstStyle/>
          <a:p>
            <a:endParaRPr lang="es-ES"/>
          </a:p>
        </p:txBody>
      </p:sp>
      <p:sp>
        <p:nvSpPr>
          <p:cNvPr id="4" name="3 Marcador de número de diapositiva"/>
          <p:cNvSpPr>
            <a:spLocks noGrp="1"/>
          </p:cNvSpPr>
          <p:nvPr>
            <p:ph type="sldNum" sz="quarter" idx="10"/>
          </p:nvPr>
        </p:nvSpPr>
        <p:spPr/>
        <p:txBody>
          <a:bodyPr/>
          <a:lstStyle/>
          <a:p>
            <a:r>
              <a:rPr lang="en-US" smtClean="0"/>
              <a:t>-</a:t>
            </a:r>
            <a:fld id="{41B2AE44-E9C6-4EAB-BC73-5008DB342051}" type="slidenum">
              <a:rPr lang="en-US" smtClean="0"/>
              <a:pPr/>
              <a:t>50</a:t>
            </a:fld>
            <a:r>
              <a:rPr lang="en-US" smtClean="0"/>
              <a:t>-</a:t>
            </a:r>
            <a:endParaRPr lang="en-US"/>
          </a:p>
        </p:txBody>
      </p:sp>
      <p:sp>
        <p:nvSpPr>
          <p:cNvPr id="6" name="5 CuadroTexto"/>
          <p:cNvSpPr txBox="1"/>
          <p:nvPr/>
        </p:nvSpPr>
        <p:spPr>
          <a:xfrm>
            <a:off x="56456" y="170534"/>
            <a:ext cx="2890278" cy="400110"/>
          </a:xfrm>
          <a:prstGeom prst="rect">
            <a:avLst/>
          </a:prstGeom>
          <a:noFill/>
        </p:spPr>
        <p:txBody>
          <a:bodyPr wrap="none" rtlCol="0">
            <a:spAutoFit/>
          </a:bodyPr>
          <a:lstStyle/>
          <a:p>
            <a:pPr algn="l"/>
            <a:r>
              <a:rPr lang="es-ES" sz="2000" dirty="0" smtClean="0">
                <a:ln>
                  <a:solidFill>
                    <a:schemeClr val="bg1"/>
                  </a:solidFill>
                </a:ln>
                <a:solidFill>
                  <a:schemeClr val="bg1"/>
                </a:solidFill>
                <a:latin typeface="Calibri" pitchFamily="34" charset="0"/>
                <a:cs typeface="Calibri" pitchFamily="34" charset="0"/>
              </a:rPr>
              <a:t>PRINCIPALES RESULTADOS</a:t>
            </a:r>
            <a:endParaRPr lang="es-ES" sz="2000" dirty="0">
              <a:ln>
                <a:solidFill>
                  <a:schemeClr val="bg1"/>
                </a:solidFill>
              </a:ln>
              <a:solidFill>
                <a:schemeClr val="bg1"/>
              </a:solidFill>
              <a:latin typeface="Calibri" pitchFamily="34" charset="0"/>
              <a:cs typeface="Calibri" pitchFamily="34" charset="0"/>
            </a:endParaRPr>
          </a:p>
        </p:txBody>
      </p:sp>
      <p:sp>
        <p:nvSpPr>
          <p:cNvPr id="12" name="11 CuadroTexto"/>
          <p:cNvSpPr txBox="1"/>
          <p:nvPr/>
        </p:nvSpPr>
        <p:spPr>
          <a:xfrm>
            <a:off x="488504" y="1252719"/>
            <a:ext cx="8928992" cy="2583784"/>
          </a:xfrm>
          <a:prstGeom prst="rect">
            <a:avLst/>
          </a:prstGeom>
          <a:noFill/>
        </p:spPr>
        <p:txBody>
          <a:bodyPr wrap="square" rtlCol="0">
            <a:spAutoFit/>
          </a:bodyPr>
          <a:lstStyle/>
          <a:p>
            <a:pPr algn="l">
              <a:lnSpc>
                <a:spcPct val="95000"/>
              </a:lnSpc>
              <a:spcBef>
                <a:spcPts val="600"/>
              </a:spcBef>
              <a:buClr>
                <a:schemeClr val="accent3"/>
              </a:buClr>
            </a:pPr>
            <a:r>
              <a:rPr lang="es-ES" b="1" dirty="0" smtClean="0">
                <a:solidFill>
                  <a:schemeClr val="accent5">
                    <a:lumMod val="75000"/>
                  </a:schemeClr>
                </a:solidFill>
                <a:latin typeface="Calibri" pitchFamily="34" charset="0"/>
                <a:cs typeface="Calibri" pitchFamily="34" charset="0"/>
              </a:rPr>
              <a:t>MEDIDAS </a:t>
            </a:r>
            <a:r>
              <a:rPr lang="es-ES" b="1" dirty="0">
                <a:solidFill>
                  <a:schemeClr val="accent5">
                    <a:lumMod val="75000"/>
                  </a:schemeClr>
                </a:solidFill>
                <a:latin typeface="Calibri" pitchFamily="34" charset="0"/>
                <a:cs typeface="Calibri" pitchFamily="34" charset="0"/>
              </a:rPr>
              <a:t>DE SEGURIDAD</a:t>
            </a:r>
          </a:p>
          <a:p>
            <a:pPr algn="l"/>
            <a:r>
              <a:rPr lang="es-ES" sz="1600" dirty="0" smtClean="0">
                <a:solidFill>
                  <a:schemeClr val="tx1">
                    <a:lumMod val="75000"/>
                    <a:lumOff val="25000"/>
                  </a:schemeClr>
                </a:solidFill>
                <a:latin typeface="Calibri" pitchFamily="34" charset="0"/>
                <a:cs typeface="Calibri" pitchFamily="34" charset="0"/>
              </a:rPr>
              <a:t>Uno de cada dos ciudadanos opina que las medidas de seguridad en las instalaciones de ocio no son las adecuadas.</a:t>
            </a:r>
          </a:p>
          <a:p>
            <a:pPr algn="l"/>
            <a:r>
              <a:rPr lang="es-ES" sz="1600" dirty="0" smtClean="0">
                <a:solidFill>
                  <a:schemeClr val="tx1">
                    <a:lumMod val="75000"/>
                    <a:lumOff val="25000"/>
                  </a:schemeClr>
                </a:solidFill>
                <a:latin typeface="Calibri" pitchFamily="34" charset="0"/>
                <a:cs typeface="Calibri" pitchFamily="34" charset="0"/>
              </a:rPr>
              <a:t>Entre </a:t>
            </a:r>
            <a:r>
              <a:rPr lang="es-ES" sz="1600" dirty="0">
                <a:solidFill>
                  <a:schemeClr val="tx1">
                    <a:lumMod val="75000"/>
                    <a:lumOff val="25000"/>
                  </a:schemeClr>
                </a:solidFill>
                <a:latin typeface="Calibri" pitchFamily="34" charset="0"/>
                <a:cs typeface="Calibri" pitchFamily="34" charset="0"/>
              </a:rPr>
              <a:t>las medidas  de seguridad más reclamadas para incrementar la seguridad, destacan:</a:t>
            </a:r>
          </a:p>
          <a:p>
            <a:pPr marL="622300" indent="-203200" algn="just">
              <a:lnSpc>
                <a:spcPct val="95000"/>
              </a:lnSpc>
              <a:spcBef>
                <a:spcPts val="600"/>
              </a:spcBef>
              <a:buClr>
                <a:schemeClr val="accent4"/>
              </a:buClr>
              <a:buFont typeface="Arial" pitchFamily="34" charset="0"/>
              <a:buChar char="•"/>
            </a:pPr>
            <a:r>
              <a:rPr lang="es-ES" sz="1600" dirty="0">
                <a:solidFill>
                  <a:schemeClr val="tx1">
                    <a:lumMod val="75000"/>
                    <a:lumOff val="25000"/>
                  </a:schemeClr>
                </a:solidFill>
                <a:latin typeface="Calibri" pitchFamily="34" charset="0"/>
                <a:cs typeface="Calibri" pitchFamily="34" charset="0"/>
              </a:rPr>
              <a:t>Mayor presencia de personal de seguridad, con un </a:t>
            </a:r>
            <a:r>
              <a:rPr lang="es-ES" sz="1600" dirty="0" smtClean="0">
                <a:solidFill>
                  <a:schemeClr val="tx1">
                    <a:lumMod val="75000"/>
                    <a:lumOff val="25000"/>
                  </a:schemeClr>
                </a:solidFill>
                <a:latin typeface="Calibri" pitchFamily="34" charset="0"/>
                <a:cs typeface="Calibri" pitchFamily="34" charset="0"/>
              </a:rPr>
              <a:t>74,1%.</a:t>
            </a:r>
            <a:endParaRPr lang="es-ES" sz="1600" dirty="0">
              <a:solidFill>
                <a:schemeClr val="tx1">
                  <a:lumMod val="75000"/>
                  <a:lumOff val="25000"/>
                </a:schemeClr>
              </a:solidFill>
              <a:latin typeface="Calibri" pitchFamily="34" charset="0"/>
              <a:cs typeface="Calibri" pitchFamily="34" charset="0"/>
            </a:endParaRPr>
          </a:p>
          <a:p>
            <a:pPr marL="622300" indent="-203200" algn="just">
              <a:lnSpc>
                <a:spcPct val="95000"/>
              </a:lnSpc>
              <a:spcBef>
                <a:spcPts val="600"/>
              </a:spcBef>
              <a:buClr>
                <a:schemeClr val="accent4"/>
              </a:buClr>
              <a:buFont typeface="Arial" pitchFamily="34" charset="0"/>
              <a:buChar char="•"/>
            </a:pPr>
            <a:r>
              <a:rPr lang="es-ES" sz="1600" dirty="0" smtClean="0">
                <a:solidFill>
                  <a:schemeClr val="tx1">
                    <a:lumMod val="75000"/>
                    <a:lumOff val="25000"/>
                  </a:schemeClr>
                </a:solidFill>
                <a:latin typeface="Calibri" pitchFamily="34" charset="0"/>
                <a:cs typeface="Calibri" pitchFamily="34" charset="0"/>
              </a:rPr>
              <a:t>Y en segundo nivel, la instalación </a:t>
            </a:r>
            <a:r>
              <a:rPr lang="es-ES" sz="1600" dirty="0">
                <a:solidFill>
                  <a:schemeClr val="tx1">
                    <a:lumMod val="75000"/>
                    <a:lumOff val="25000"/>
                  </a:schemeClr>
                </a:solidFill>
                <a:latin typeface="Calibri" pitchFamily="34" charset="0"/>
                <a:cs typeface="Calibri" pitchFamily="34" charset="0"/>
              </a:rPr>
              <a:t>de cámaras de video-vigilancia/circuitos cerrados, con un </a:t>
            </a:r>
            <a:r>
              <a:rPr lang="es-ES" sz="1600" dirty="0" smtClean="0">
                <a:solidFill>
                  <a:schemeClr val="tx1">
                    <a:lumMod val="75000"/>
                    <a:lumOff val="25000"/>
                  </a:schemeClr>
                </a:solidFill>
                <a:latin typeface="Calibri" pitchFamily="34" charset="0"/>
                <a:cs typeface="Calibri" pitchFamily="34" charset="0"/>
              </a:rPr>
              <a:t>49,0%. y, </a:t>
            </a:r>
            <a:r>
              <a:rPr lang="es-ES" sz="1600" dirty="0">
                <a:solidFill>
                  <a:schemeClr val="tx1">
                    <a:lumMod val="75000"/>
                    <a:lumOff val="25000"/>
                  </a:schemeClr>
                </a:solidFill>
                <a:latin typeface="Calibri" pitchFamily="34" charset="0"/>
                <a:cs typeface="Calibri" pitchFamily="34" charset="0"/>
              </a:rPr>
              <a:t>mayor y mejor iluminación en las diferentes zonas de las instalaciones, con un </a:t>
            </a:r>
            <a:r>
              <a:rPr lang="es-ES" sz="1600" dirty="0" smtClean="0">
                <a:solidFill>
                  <a:schemeClr val="tx1">
                    <a:lumMod val="75000"/>
                    <a:lumOff val="25000"/>
                  </a:schemeClr>
                </a:solidFill>
                <a:latin typeface="Calibri" pitchFamily="34" charset="0"/>
                <a:cs typeface="Calibri" pitchFamily="34" charset="0"/>
              </a:rPr>
              <a:t>43,2%.</a:t>
            </a:r>
            <a:endParaRPr lang="es-ES" sz="1600" dirty="0">
              <a:latin typeface="Calibri" pitchFamily="34" charset="0"/>
              <a:cs typeface="Calibri" pitchFamily="34" charset="0"/>
            </a:endParaRPr>
          </a:p>
          <a:p>
            <a:pPr algn="l">
              <a:lnSpc>
                <a:spcPct val="95000"/>
              </a:lnSpc>
              <a:spcBef>
                <a:spcPts val="600"/>
              </a:spcBef>
            </a:pPr>
            <a:endParaRPr lang="es-ES" sz="1600" dirty="0" smtClean="0">
              <a:solidFill>
                <a:schemeClr val="tx1">
                  <a:lumMod val="75000"/>
                  <a:lumOff val="25000"/>
                </a:schemeClr>
              </a:solidFill>
              <a:latin typeface="Calibri" pitchFamily="34" charset="0"/>
              <a:cs typeface="Calibri" pitchFamily="34" charset="0"/>
            </a:endParaRPr>
          </a:p>
        </p:txBody>
      </p:sp>
    </p:spTree>
    <p:extLst>
      <p:ext uri="{BB962C8B-B14F-4D97-AF65-F5344CB8AC3E}">
        <p14:creationId xmlns:p14="http://schemas.microsoft.com/office/powerpoint/2010/main" xmlns="" val="609830410"/>
      </p:ext>
    </p:extLst>
  </p:cSld>
  <p:clrMapOvr>
    <a:masterClrMapping/>
  </p:clrMapOvr>
  <p:transition>
    <p:wipe dir="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0"/>
          </p:nvPr>
        </p:nvSpPr>
        <p:spPr/>
        <p:txBody>
          <a:bodyPr/>
          <a:lstStyle/>
          <a:p>
            <a:r>
              <a:rPr lang="en-US" smtClean="0"/>
              <a:t>-</a:t>
            </a:r>
            <a:fld id="{41B2AE44-E9C6-4EAB-BC73-5008DB342051}" type="slidenum">
              <a:rPr lang="en-US" smtClean="0"/>
              <a:pPr/>
              <a:t>51</a:t>
            </a:fld>
            <a:r>
              <a:rPr lang="en-US" smtClean="0"/>
              <a:t>-</a:t>
            </a:r>
            <a:endParaRPr lang="en-US"/>
          </a:p>
        </p:txBody>
      </p:sp>
      <p:sp>
        <p:nvSpPr>
          <p:cNvPr id="5" name="4 CuadroTexto"/>
          <p:cNvSpPr txBox="1"/>
          <p:nvPr/>
        </p:nvSpPr>
        <p:spPr>
          <a:xfrm>
            <a:off x="620149" y="1362254"/>
            <a:ext cx="8640960" cy="584775"/>
          </a:xfrm>
          <a:prstGeom prst="rect">
            <a:avLst/>
          </a:prstGeom>
          <a:noFill/>
        </p:spPr>
        <p:txBody>
          <a:bodyPr wrap="square" rtlCol="0">
            <a:spAutoFit/>
          </a:bodyPr>
          <a:lstStyle/>
          <a:p>
            <a:pPr algn="l"/>
            <a:r>
              <a:rPr lang="es-ES" sz="1600" dirty="0" smtClean="0">
                <a:latin typeface="Calibri" pitchFamily="34" charset="0"/>
                <a:cs typeface="Calibri" pitchFamily="34" charset="0"/>
              </a:rPr>
              <a:t>Centros comerciales y ocio, parques y jardines públicos y, Lugares y zonas turísticas/comerciales son las instalaciones más frecuentadas por los ciudadanos.</a:t>
            </a:r>
            <a:endParaRPr lang="es-ES" sz="1600" dirty="0">
              <a:latin typeface="Calibri" pitchFamily="34" charset="0"/>
              <a:cs typeface="Calibri" pitchFamily="34" charset="0"/>
            </a:endParaRPr>
          </a:p>
        </p:txBody>
      </p:sp>
      <p:sp>
        <p:nvSpPr>
          <p:cNvPr id="8" name="7 CuadroTexto"/>
          <p:cNvSpPr txBox="1"/>
          <p:nvPr/>
        </p:nvSpPr>
        <p:spPr>
          <a:xfrm>
            <a:off x="56456" y="836712"/>
            <a:ext cx="8640960" cy="400110"/>
          </a:xfrm>
          <a:prstGeom prst="rect">
            <a:avLst/>
          </a:prstGeom>
          <a:noFill/>
          <a:ln>
            <a:noFill/>
          </a:ln>
        </p:spPr>
        <p:txBody>
          <a:bodyPr wrap="square" rtlCol="0">
            <a:spAutoFit/>
          </a:bodyPr>
          <a:lstStyle>
            <a:defPPr>
              <a:defRPr lang="es-ES_tradnl"/>
            </a:defPPr>
            <a:lvl1pPr algn="l">
              <a:spcBef>
                <a:spcPts val="0"/>
              </a:spcBef>
              <a:defRPr sz="2000" b="1">
                <a:solidFill>
                  <a:schemeClr val="bg1">
                    <a:lumMod val="50000"/>
                  </a:schemeClr>
                </a:solidFill>
                <a:latin typeface="Calibri" pitchFamily="34" charset="0"/>
                <a:cs typeface="Calibri" pitchFamily="34" charset="0"/>
              </a:defRPr>
            </a:lvl1pPr>
          </a:lstStyle>
          <a:p>
            <a:r>
              <a:rPr lang="es-ES" dirty="0" smtClean="0">
                <a:solidFill>
                  <a:schemeClr val="accent5">
                    <a:lumMod val="75000"/>
                  </a:schemeClr>
                </a:solidFill>
              </a:rPr>
              <a:t>Frecuencia de uso</a:t>
            </a:r>
            <a:endParaRPr lang="es-ES" dirty="0">
              <a:solidFill>
                <a:schemeClr val="accent5">
                  <a:lumMod val="75000"/>
                </a:schemeClr>
              </a:solidFill>
            </a:endParaRPr>
          </a:p>
        </p:txBody>
      </p:sp>
      <p:graphicFrame>
        <p:nvGraphicFramePr>
          <p:cNvPr id="9" name="8 Gráfico"/>
          <p:cNvGraphicFramePr/>
          <p:nvPr>
            <p:extLst>
              <p:ext uri="{D42A27DB-BD31-4B8C-83A1-F6EECF244321}">
                <p14:modId xmlns:p14="http://schemas.microsoft.com/office/powerpoint/2010/main" xmlns="" val="3308601716"/>
              </p:ext>
            </p:extLst>
          </p:nvPr>
        </p:nvGraphicFramePr>
        <p:xfrm>
          <a:off x="566688" y="2182814"/>
          <a:ext cx="8630592" cy="2768600"/>
        </p:xfrm>
        <a:graphic>
          <a:graphicData uri="http://schemas.openxmlformats.org/drawingml/2006/chart">
            <c:chart xmlns:c="http://schemas.openxmlformats.org/drawingml/2006/chart" xmlns:r="http://schemas.openxmlformats.org/officeDocument/2006/relationships" r:id="rId2"/>
          </a:graphicData>
        </a:graphic>
      </p:graphicFrame>
      <p:sp>
        <p:nvSpPr>
          <p:cNvPr id="19" name="18 CuadroTexto"/>
          <p:cNvSpPr txBox="1"/>
          <p:nvPr/>
        </p:nvSpPr>
        <p:spPr>
          <a:xfrm>
            <a:off x="1437490" y="5953614"/>
            <a:ext cx="2210413" cy="166199"/>
          </a:xfrm>
          <a:prstGeom prst="rect">
            <a:avLst/>
          </a:prstGeom>
          <a:noFill/>
        </p:spPr>
        <p:txBody>
          <a:bodyPr wrap="none" lIns="0" tIns="0" rIns="0" bIns="0" rtlCol="0" anchor="t">
            <a:spAutoFit/>
          </a:bodyPr>
          <a:lstStyle/>
          <a:p>
            <a:pPr marL="174625" indent="-174625" algn="l">
              <a:lnSpc>
                <a:spcPct val="90000"/>
              </a:lnSpc>
              <a:spcBef>
                <a:spcPts val="0"/>
              </a:spcBef>
            </a:pPr>
            <a:r>
              <a:rPr lang="es-ES" sz="1200" b="1" dirty="0" smtClean="0">
                <a:solidFill>
                  <a:schemeClr val="accent5">
                    <a:lumMod val="60000"/>
                    <a:lumOff val="40000"/>
                  </a:schemeClr>
                </a:solidFill>
                <a:latin typeface="Calibri" pitchFamily="34" charset="0"/>
                <a:cs typeface="Calibri" pitchFamily="34" charset="0"/>
                <a:sym typeface="Wingdings"/>
              </a:rPr>
              <a:t></a:t>
            </a:r>
            <a:r>
              <a:rPr lang="es-ES" sz="1200" b="1" dirty="0" smtClean="0">
                <a:solidFill>
                  <a:schemeClr val="accent5"/>
                </a:solidFill>
                <a:latin typeface="Calibri" pitchFamily="34" charset="0"/>
                <a:cs typeface="Calibri" pitchFamily="34" charset="0"/>
                <a:sym typeface="Wingdings"/>
              </a:rPr>
              <a:t> </a:t>
            </a:r>
            <a:r>
              <a:rPr lang="es-ES" sz="1200" b="1" dirty="0" smtClean="0">
                <a:latin typeface="Calibri" pitchFamily="34" charset="0"/>
                <a:cs typeface="Calibri" pitchFamily="34" charset="0"/>
                <a:sym typeface="Wingdings"/>
              </a:rPr>
              <a:t>Semanalmente / Mensualmente</a:t>
            </a:r>
            <a:endParaRPr lang="es-ES" sz="1200" b="1" dirty="0">
              <a:latin typeface="Calibri" pitchFamily="34" charset="0"/>
              <a:cs typeface="Calibri" pitchFamily="34" charset="0"/>
            </a:endParaRPr>
          </a:p>
        </p:txBody>
      </p:sp>
      <p:sp>
        <p:nvSpPr>
          <p:cNvPr id="20" name="19 CuadroTexto"/>
          <p:cNvSpPr txBox="1"/>
          <p:nvPr/>
        </p:nvSpPr>
        <p:spPr>
          <a:xfrm>
            <a:off x="4119407" y="5953614"/>
            <a:ext cx="936090" cy="166199"/>
          </a:xfrm>
          <a:prstGeom prst="rect">
            <a:avLst/>
          </a:prstGeom>
          <a:noFill/>
        </p:spPr>
        <p:txBody>
          <a:bodyPr wrap="none" lIns="0" tIns="0" rIns="0" bIns="0" rtlCol="0" anchor="t">
            <a:spAutoFit/>
          </a:bodyPr>
          <a:lstStyle/>
          <a:p>
            <a:pPr marL="174625" indent="-174625" algn="l">
              <a:lnSpc>
                <a:spcPct val="90000"/>
              </a:lnSpc>
              <a:spcBef>
                <a:spcPts val="0"/>
              </a:spcBef>
            </a:pPr>
            <a:r>
              <a:rPr lang="es-ES" sz="1200" b="1" dirty="0" smtClean="0">
                <a:solidFill>
                  <a:schemeClr val="bg1">
                    <a:lumMod val="85000"/>
                  </a:schemeClr>
                </a:solidFill>
                <a:latin typeface="Calibri" pitchFamily="34" charset="0"/>
                <a:cs typeface="Calibri" pitchFamily="34" charset="0"/>
                <a:sym typeface="Wingdings"/>
              </a:rPr>
              <a:t> </a:t>
            </a:r>
            <a:r>
              <a:rPr lang="es-ES" sz="1200" b="1" dirty="0" smtClean="0">
                <a:latin typeface="Calibri" pitchFamily="34" charset="0"/>
                <a:cs typeface="Calibri" pitchFamily="34" charset="0"/>
                <a:sym typeface="Wingdings"/>
              </a:rPr>
              <a:t>Anualmente</a:t>
            </a:r>
            <a:endParaRPr lang="es-ES" sz="1200" b="1" dirty="0">
              <a:latin typeface="Calibri" pitchFamily="34" charset="0"/>
              <a:cs typeface="Calibri" pitchFamily="34" charset="0"/>
            </a:endParaRPr>
          </a:p>
        </p:txBody>
      </p:sp>
      <p:sp>
        <p:nvSpPr>
          <p:cNvPr id="21" name="20 CuadroTexto"/>
          <p:cNvSpPr txBox="1"/>
          <p:nvPr/>
        </p:nvSpPr>
        <p:spPr>
          <a:xfrm>
            <a:off x="5527001" y="5953614"/>
            <a:ext cx="1836015" cy="166199"/>
          </a:xfrm>
          <a:prstGeom prst="rect">
            <a:avLst/>
          </a:prstGeom>
          <a:noFill/>
        </p:spPr>
        <p:txBody>
          <a:bodyPr wrap="none" lIns="0" tIns="0" rIns="0" bIns="0" rtlCol="0" anchor="t">
            <a:spAutoFit/>
          </a:bodyPr>
          <a:lstStyle/>
          <a:p>
            <a:pPr marL="174625" indent="-174625" algn="l">
              <a:lnSpc>
                <a:spcPct val="90000"/>
              </a:lnSpc>
              <a:spcBef>
                <a:spcPts val="0"/>
              </a:spcBef>
            </a:pPr>
            <a:r>
              <a:rPr lang="es-ES" sz="1200" b="1" dirty="0" smtClean="0">
                <a:solidFill>
                  <a:schemeClr val="accent5">
                    <a:lumMod val="75000"/>
                  </a:schemeClr>
                </a:solidFill>
                <a:latin typeface="Calibri" pitchFamily="34" charset="0"/>
                <a:cs typeface="Calibri" pitchFamily="34" charset="0"/>
                <a:sym typeface="Wingdings"/>
              </a:rPr>
              <a:t></a:t>
            </a:r>
            <a:r>
              <a:rPr lang="es-ES" sz="1200" b="1" dirty="0" smtClean="0">
                <a:solidFill>
                  <a:schemeClr val="bg1">
                    <a:lumMod val="65000"/>
                  </a:schemeClr>
                </a:solidFill>
                <a:latin typeface="Calibri" pitchFamily="34" charset="0"/>
                <a:cs typeface="Calibri" pitchFamily="34" charset="0"/>
                <a:sym typeface="Wingdings"/>
              </a:rPr>
              <a:t> </a:t>
            </a:r>
            <a:r>
              <a:rPr lang="es-ES" sz="1200" b="1" dirty="0" smtClean="0">
                <a:latin typeface="Calibri" pitchFamily="34" charset="0"/>
                <a:cs typeface="Calibri" pitchFamily="34" charset="0"/>
                <a:sym typeface="Wingdings"/>
              </a:rPr>
              <a:t>Menor frecuencia + Nunca</a:t>
            </a:r>
            <a:endParaRPr lang="es-ES" sz="1200" b="1" dirty="0">
              <a:latin typeface="Calibri" pitchFamily="34" charset="0"/>
              <a:cs typeface="Calibri" pitchFamily="34" charset="0"/>
            </a:endParaRPr>
          </a:p>
        </p:txBody>
      </p:sp>
      <p:graphicFrame>
        <p:nvGraphicFramePr>
          <p:cNvPr id="22" name="21 Tabla"/>
          <p:cNvGraphicFramePr>
            <a:graphicFrameLocks noGrp="1"/>
          </p:cNvGraphicFramePr>
          <p:nvPr>
            <p:extLst>
              <p:ext uri="{D42A27DB-BD31-4B8C-83A1-F6EECF244321}">
                <p14:modId xmlns:p14="http://schemas.microsoft.com/office/powerpoint/2010/main" xmlns="" val="3929782584"/>
              </p:ext>
            </p:extLst>
          </p:nvPr>
        </p:nvGraphicFramePr>
        <p:xfrm>
          <a:off x="1050645" y="4951413"/>
          <a:ext cx="7999456" cy="631317"/>
        </p:xfrm>
        <a:graphic>
          <a:graphicData uri="http://schemas.openxmlformats.org/drawingml/2006/table">
            <a:tbl>
              <a:tblPr firstRow="1" bandRow="1">
                <a:tableStyleId>{00A15C55-8517-42AA-B614-E9B94910E393}</a:tableStyleId>
              </a:tblPr>
              <a:tblGrid>
                <a:gridCol w="999932"/>
                <a:gridCol w="999932"/>
                <a:gridCol w="999932"/>
                <a:gridCol w="999932"/>
                <a:gridCol w="999932"/>
                <a:gridCol w="999932"/>
                <a:gridCol w="999932"/>
                <a:gridCol w="999932"/>
              </a:tblGrid>
              <a:tr h="370840">
                <a:tc>
                  <a:txBody>
                    <a:bodyPr/>
                    <a:lstStyle/>
                    <a:p>
                      <a:pPr algn="ctr" fontAlgn="b">
                        <a:lnSpc>
                          <a:spcPct val="85000"/>
                        </a:lnSpc>
                      </a:pPr>
                      <a:r>
                        <a:rPr lang="es-ES" sz="1200" b="0" i="0" u="none" strike="noStrike" dirty="0">
                          <a:solidFill>
                            <a:srgbClr val="000000"/>
                          </a:solidFill>
                          <a:effectLst/>
                          <a:latin typeface="Calibri"/>
                        </a:rPr>
                        <a:t>Parque y jardines públicos</a:t>
                      </a:r>
                    </a:p>
                  </a:txBody>
                  <a:tcPr marL="36000" marR="36000" marT="9525"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85000"/>
                        </a:lnSpc>
                      </a:pPr>
                      <a:r>
                        <a:rPr lang="es-ES" sz="1200" b="0" i="0" u="none" strike="noStrike" dirty="0">
                          <a:solidFill>
                            <a:srgbClr val="000000"/>
                          </a:solidFill>
                          <a:effectLst/>
                          <a:latin typeface="Calibri"/>
                        </a:rPr>
                        <a:t>Lugares / zonas turísticos y comerciales</a:t>
                      </a:r>
                    </a:p>
                  </a:txBody>
                  <a:tcPr marL="36000" marR="36000" marT="9525"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85000"/>
                        </a:lnSpc>
                      </a:pPr>
                      <a:r>
                        <a:rPr lang="es-ES" sz="1200" b="0" i="0" u="none" strike="noStrike">
                          <a:solidFill>
                            <a:srgbClr val="000000"/>
                          </a:solidFill>
                          <a:effectLst/>
                          <a:latin typeface="Calibri"/>
                        </a:rPr>
                        <a:t>Recintos deportivos / Piscinas</a:t>
                      </a:r>
                    </a:p>
                  </a:txBody>
                  <a:tcPr marL="36000" marR="36000" marT="9525"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85000"/>
                        </a:lnSpc>
                      </a:pPr>
                      <a:r>
                        <a:rPr lang="es-ES" sz="1200" b="0" i="0" u="none" strike="noStrike" dirty="0">
                          <a:solidFill>
                            <a:srgbClr val="000000"/>
                          </a:solidFill>
                          <a:effectLst/>
                          <a:latin typeface="Calibri"/>
                        </a:rPr>
                        <a:t>Salas de conciertos / </a:t>
                      </a:r>
                      <a:r>
                        <a:rPr lang="es-ES" sz="1200" b="0" i="0" u="none" strike="noStrike" dirty="0" smtClean="0">
                          <a:solidFill>
                            <a:srgbClr val="000000"/>
                          </a:solidFill>
                          <a:effectLst/>
                          <a:latin typeface="Calibri"/>
                        </a:rPr>
                        <a:t>espectáculos</a:t>
                      </a:r>
                      <a:endParaRPr lang="es-ES" sz="1200" b="0" i="0" u="none" strike="noStrike" dirty="0">
                        <a:solidFill>
                          <a:srgbClr val="000000"/>
                        </a:solidFill>
                        <a:effectLst/>
                        <a:latin typeface="Calibri"/>
                      </a:endParaRPr>
                    </a:p>
                  </a:txBody>
                  <a:tcPr marL="36000" marR="36000" marT="9525"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85000"/>
                        </a:lnSpc>
                      </a:pPr>
                      <a:r>
                        <a:rPr lang="es-ES" sz="1200" b="0" i="0" u="none" strike="noStrike" dirty="0" smtClean="0">
                          <a:solidFill>
                            <a:srgbClr val="000000"/>
                          </a:solidFill>
                          <a:effectLst/>
                          <a:latin typeface="Calibri"/>
                        </a:rPr>
                        <a:t>Parques </a:t>
                      </a:r>
                      <a:r>
                        <a:rPr lang="es-ES" sz="1200" b="0" i="0" u="none" strike="noStrike" dirty="0">
                          <a:solidFill>
                            <a:srgbClr val="000000"/>
                          </a:solidFill>
                          <a:effectLst/>
                          <a:latin typeface="Calibri"/>
                        </a:rPr>
                        <a:t>temáticos y de atracciones</a:t>
                      </a:r>
                    </a:p>
                  </a:txBody>
                  <a:tcPr marL="36000" marR="36000" marT="9525"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85000"/>
                        </a:lnSpc>
                      </a:pPr>
                      <a:r>
                        <a:rPr lang="es-ES" sz="1200" b="0" i="0" u="none" strike="noStrike">
                          <a:solidFill>
                            <a:srgbClr val="000000"/>
                          </a:solidFill>
                          <a:effectLst/>
                          <a:latin typeface="Calibri"/>
                        </a:rPr>
                        <a:t>Centros comerciales / Centros de ocio</a:t>
                      </a:r>
                    </a:p>
                  </a:txBody>
                  <a:tcPr marL="36000" marR="36000" marT="9525"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85000"/>
                        </a:lnSpc>
                      </a:pPr>
                      <a:r>
                        <a:rPr lang="es-ES" sz="1200" b="0" i="0" u="none" strike="noStrike" dirty="0">
                          <a:solidFill>
                            <a:srgbClr val="000000"/>
                          </a:solidFill>
                          <a:effectLst/>
                          <a:latin typeface="Calibri"/>
                        </a:rPr>
                        <a:t>Cines / </a:t>
                      </a:r>
                      <a:r>
                        <a:rPr lang="es-ES" sz="1200" b="0" i="0" u="none" strike="noStrike" dirty="0" smtClean="0">
                          <a:solidFill>
                            <a:srgbClr val="000000"/>
                          </a:solidFill>
                          <a:effectLst/>
                          <a:latin typeface="Calibri"/>
                        </a:rPr>
                        <a:t/>
                      </a:r>
                      <a:br>
                        <a:rPr lang="es-ES" sz="1200" b="0" i="0" u="none" strike="noStrike" dirty="0" smtClean="0">
                          <a:solidFill>
                            <a:srgbClr val="000000"/>
                          </a:solidFill>
                          <a:effectLst/>
                          <a:latin typeface="Calibri"/>
                        </a:rPr>
                      </a:br>
                      <a:r>
                        <a:rPr lang="es-ES" sz="1200" b="0" i="0" u="none" strike="noStrike" dirty="0" smtClean="0">
                          <a:solidFill>
                            <a:srgbClr val="000000"/>
                          </a:solidFill>
                          <a:effectLst/>
                          <a:latin typeface="Calibri"/>
                        </a:rPr>
                        <a:t>teatro</a:t>
                      </a:r>
                      <a:endParaRPr lang="es-ES" sz="1200" b="0" i="0" u="none" strike="noStrike" dirty="0">
                        <a:solidFill>
                          <a:srgbClr val="000000"/>
                        </a:solidFill>
                        <a:effectLst/>
                        <a:latin typeface="Calibri"/>
                      </a:endParaRPr>
                    </a:p>
                  </a:txBody>
                  <a:tcPr marL="36000" marR="36000" marT="9525"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85000"/>
                        </a:lnSpc>
                      </a:pPr>
                      <a:r>
                        <a:rPr lang="es-ES" sz="1200" b="0" i="0" u="none" strike="noStrike" dirty="0">
                          <a:solidFill>
                            <a:srgbClr val="000000"/>
                          </a:solidFill>
                          <a:effectLst/>
                          <a:latin typeface="Calibri"/>
                        </a:rPr>
                        <a:t>Museos </a:t>
                      </a:r>
                      <a:r>
                        <a:rPr lang="es-ES" sz="1200" b="0" i="0" u="none" strike="noStrike" dirty="0" smtClean="0">
                          <a:solidFill>
                            <a:srgbClr val="000000"/>
                          </a:solidFill>
                          <a:effectLst/>
                          <a:latin typeface="Calibri"/>
                        </a:rPr>
                        <a:t/>
                      </a:r>
                      <a:br>
                        <a:rPr lang="es-ES" sz="1200" b="0" i="0" u="none" strike="noStrike" dirty="0" smtClean="0">
                          <a:solidFill>
                            <a:srgbClr val="000000"/>
                          </a:solidFill>
                          <a:effectLst/>
                          <a:latin typeface="Calibri"/>
                        </a:rPr>
                      </a:br>
                      <a:r>
                        <a:rPr lang="es-ES" sz="1200" b="0" i="0" u="none" strike="noStrike" dirty="0" smtClean="0">
                          <a:solidFill>
                            <a:srgbClr val="000000"/>
                          </a:solidFill>
                          <a:effectLst/>
                          <a:latin typeface="Calibri"/>
                        </a:rPr>
                        <a:t>y </a:t>
                      </a:r>
                      <a:r>
                        <a:rPr lang="es-ES" sz="1200" b="0" i="0" u="none" strike="noStrike" dirty="0">
                          <a:solidFill>
                            <a:srgbClr val="000000"/>
                          </a:solidFill>
                          <a:effectLst/>
                          <a:latin typeface="Calibri"/>
                        </a:rPr>
                        <a:t>salas de exposiciones</a:t>
                      </a:r>
                    </a:p>
                  </a:txBody>
                  <a:tcPr marL="36000" marR="36000" marT="9525"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5" name="Rectangle 3"/>
          <p:cNvSpPr>
            <a:spLocks noChangeArrowheads="1"/>
          </p:cNvSpPr>
          <p:nvPr/>
        </p:nvSpPr>
        <p:spPr bwMode="auto">
          <a:xfrm>
            <a:off x="36513" y="35999"/>
            <a:ext cx="8516887" cy="648000"/>
          </a:xfrm>
          <a:prstGeom prst="rect">
            <a:avLst/>
          </a:prstGeom>
          <a:solidFill>
            <a:schemeClr val="accent5"/>
          </a:solidFill>
          <a:ln>
            <a:noFill/>
          </a:ln>
          <a:effectLst/>
          <a:extLst/>
        </p:spPr>
        <p:txBody>
          <a:bodyPr wrap="square" lIns="0" tIns="0" rIns="0" bIns="0" anchor="ctr">
            <a:noAutofit/>
          </a:bodyPr>
          <a:lstStyle/>
          <a:p>
            <a:endParaRPr lang="es-ES"/>
          </a:p>
        </p:txBody>
      </p:sp>
      <p:sp>
        <p:nvSpPr>
          <p:cNvPr id="26" name="25 CuadroTexto"/>
          <p:cNvSpPr txBox="1"/>
          <p:nvPr/>
        </p:nvSpPr>
        <p:spPr>
          <a:xfrm>
            <a:off x="56456" y="170534"/>
            <a:ext cx="6165021" cy="400110"/>
          </a:xfrm>
          <a:prstGeom prst="rect">
            <a:avLst/>
          </a:prstGeom>
          <a:noFill/>
        </p:spPr>
        <p:txBody>
          <a:bodyPr wrap="none" rtlCol="0">
            <a:spAutoFit/>
          </a:bodyPr>
          <a:lstStyle>
            <a:defPPr>
              <a:defRPr lang="es-ES_tradnl"/>
            </a:defPPr>
            <a:lvl1pPr algn="l">
              <a:defRPr sz="2000">
                <a:ln>
                  <a:solidFill>
                    <a:schemeClr val="bg1"/>
                  </a:solidFill>
                </a:ln>
                <a:solidFill>
                  <a:schemeClr val="bg1"/>
                </a:solidFill>
                <a:latin typeface="Calibri" pitchFamily="34" charset="0"/>
                <a:cs typeface="Calibri" pitchFamily="34" charset="0"/>
              </a:defRPr>
            </a:lvl1pPr>
          </a:lstStyle>
          <a:p>
            <a:r>
              <a:rPr lang="es-ES" dirty="0"/>
              <a:t>SEGURIDAD CIUDADANA EN LAS INSTALACIONES DE OCIO</a:t>
            </a:r>
          </a:p>
        </p:txBody>
      </p:sp>
      <p:sp>
        <p:nvSpPr>
          <p:cNvPr id="23" name="22 CuadroTexto"/>
          <p:cNvSpPr txBox="1"/>
          <p:nvPr/>
        </p:nvSpPr>
        <p:spPr>
          <a:xfrm>
            <a:off x="0" y="6396335"/>
            <a:ext cx="7545288" cy="461665"/>
          </a:xfrm>
          <a:prstGeom prst="rect">
            <a:avLst/>
          </a:prstGeom>
          <a:noFill/>
        </p:spPr>
        <p:txBody>
          <a:bodyPr wrap="square" rtlCol="0">
            <a:spAutoFit/>
          </a:bodyPr>
          <a:lstStyle>
            <a:defPPr>
              <a:defRPr lang="es-ES_tradnl"/>
            </a:defPPr>
            <a:lvl1pPr algn="l">
              <a:defRPr sz="1200">
                <a:solidFill>
                  <a:schemeClr val="bg1">
                    <a:lumMod val="50000"/>
                  </a:schemeClr>
                </a:solidFill>
                <a:latin typeface="Calibri" pitchFamily="34" charset="0"/>
                <a:cs typeface="Calibri" pitchFamily="34" charset="0"/>
              </a:defRPr>
            </a:lvl1pPr>
          </a:lstStyle>
          <a:p>
            <a:r>
              <a:rPr lang="es-ES" dirty="0" err="1" smtClean="0"/>
              <a:t>O1</a:t>
            </a:r>
            <a:r>
              <a:rPr lang="es-ES" dirty="0" smtClean="0"/>
              <a:t>.- Para comenzar, ¿con qué frecuencia hace uso de cada </a:t>
            </a:r>
            <a:br>
              <a:rPr lang="es-ES" dirty="0" smtClean="0"/>
            </a:br>
            <a:r>
              <a:rPr lang="es-ES" dirty="0" smtClean="0"/>
              <a:t>uno de los siguientes espacios de ocio y entretenimiento?</a:t>
            </a:r>
            <a:endParaRPr lang="es-ES" dirty="0"/>
          </a:p>
        </p:txBody>
      </p:sp>
      <p:sp>
        <p:nvSpPr>
          <p:cNvPr id="27" name="26 CuadroTexto"/>
          <p:cNvSpPr txBox="1"/>
          <p:nvPr/>
        </p:nvSpPr>
        <p:spPr>
          <a:xfrm>
            <a:off x="7834520" y="5953614"/>
            <a:ext cx="689291" cy="166199"/>
          </a:xfrm>
          <a:prstGeom prst="rect">
            <a:avLst/>
          </a:prstGeom>
          <a:noFill/>
        </p:spPr>
        <p:txBody>
          <a:bodyPr wrap="none" lIns="0" tIns="0" rIns="0" bIns="0" rtlCol="0" anchor="t">
            <a:spAutoFit/>
          </a:bodyPr>
          <a:lstStyle/>
          <a:p>
            <a:pPr marL="174625" indent="-174625" algn="l">
              <a:lnSpc>
                <a:spcPct val="90000"/>
              </a:lnSpc>
              <a:spcBef>
                <a:spcPts val="0"/>
              </a:spcBef>
            </a:pPr>
            <a:r>
              <a:rPr lang="es-ES" sz="1100" b="1" dirty="0" smtClean="0">
                <a:solidFill>
                  <a:schemeClr val="bg1">
                    <a:lumMod val="85000"/>
                  </a:schemeClr>
                </a:solidFill>
                <a:latin typeface="Calibri" pitchFamily="34" charset="0"/>
                <a:cs typeface="Calibri" pitchFamily="34" charset="0"/>
                <a:sym typeface="Wingdings"/>
              </a:rPr>
              <a:t></a:t>
            </a:r>
            <a:r>
              <a:rPr lang="es-ES" sz="1200" b="1" dirty="0" smtClean="0">
                <a:solidFill>
                  <a:schemeClr val="accent5"/>
                </a:solidFill>
                <a:latin typeface="Calibri" pitchFamily="34" charset="0"/>
                <a:cs typeface="Calibri" pitchFamily="34" charset="0"/>
                <a:sym typeface="Wingdings"/>
              </a:rPr>
              <a:t> </a:t>
            </a:r>
            <a:r>
              <a:rPr lang="es-ES" sz="1200" b="1" dirty="0" smtClean="0">
                <a:latin typeface="Calibri" pitchFamily="34" charset="0"/>
                <a:cs typeface="Calibri" pitchFamily="34" charset="0"/>
                <a:sym typeface="Wingdings"/>
              </a:rPr>
              <a:t>No sabe</a:t>
            </a:r>
            <a:endParaRPr lang="es-ES" sz="1200" b="1" dirty="0">
              <a:latin typeface="Calibri" pitchFamily="34" charset="0"/>
              <a:cs typeface="Calibri" pitchFamily="34" charset="0"/>
            </a:endParaRPr>
          </a:p>
        </p:txBody>
      </p:sp>
      <p:sp>
        <p:nvSpPr>
          <p:cNvPr id="31" name="30 CuadroTexto"/>
          <p:cNvSpPr txBox="1"/>
          <p:nvPr/>
        </p:nvSpPr>
        <p:spPr>
          <a:xfrm rot="16200000">
            <a:off x="7929767" y="3463147"/>
            <a:ext cx="2517669" cy="276999"/>
          </a:xfrm>
          <a:prstGeom prst="rect">
            <a:avLst/>
          </a:prstGeom>
          <a:noFill/>
        </p:spPr>
        <p:txBody>
          <a:bodyPr wrap="square" lIns="36000" rIns="36000" rtlCol="0" anchor="ctr">
            <a:spAutoFit/>
          </a:bodyPr>
          <a:lstStyle>
            <a:defPPr>
              <a:defRPr lang="es-ES_tradnl"/>
            </a:defPPr>
            <a:lvl1pPr algn="l">
              <a:defRPr sz="1200">
                <a:latin typeface="Calibri" pitchFamily="34" charset="0"/>
                <a:cs typeface="Calibri" pitchFamily="34" charset="0"/>
              </a:defRPr>
            </a:lvl1pPr>
          </a:lstStyle>
          <a:p>
            <a:r>
              <a:rPr lang="es-ES" dirty="0" smtClean="0"/>
              <a:t>BASE Total muestra: 2.081 CASOS</a:t>
            </a:r>
            <a:endParaRPr lang="es-ES" dirty="0"/>
          </a:p>
        </p:txBody>
      </p:sp>
    </p:spTree>
    <p:extLst>
      <p:ext uri="{BB962C8B-B14F-4D97-AF65-F5344CB8AC3E}">
        <p14:creationId xmlns:p14="http://schemas.microsoft.com/office/powerpoint/2010/main" xmlns="" val="1130306514"/>
      </p:ext>
    </p:extLst>
  </p:cSld>
  <p:clrMapOvr>
    <a:masterClrMapping/>
  </p:clrMapOvr>
  <p:transition>
    <p:wipe dir="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0"/>
          </p:nvPr>
        </p:nvSpPr>
        <p:spPr/>
        <p:txBody>
          <a:bodyPr/>
          <a:lstStyle/>
          <a:p>
            <a:r>
              <a:rPr lang="en-US" smtClean="0"/>
              <a:t>-</a:t>
            </a:r>
            <a:fld id="{41B2AE44-E9C6-4EAB-BC73-5008DB342051}" type="slidenum">
              <a:rPr lang="en-US" smtClean="0"/>
              <a:pPr/>
              <a:t>52</a:t>
            </a:fld>
            <a:r>
              <a:rPr lang="en-US" smtClean="0"/>
              <a:t>-</a:t>
            </a:r>
            <a:endParaRPr lang="en-US"/>
          </a:p>
        </p:txBody>
      </p:sp>
      <p:sp>
        <p:nvSpPr>
          <p:cNvPr id="5" name="4 CuadroTexto"/>
          <p:cNvSpPr txBox="1"/>
          <p:nvPr/>
        </p:nvSpPr>
        <p:spPr>
          <a:xfrm>
            <a:off x="620149" y="1362254"/>
            <a:ext cx="8640960" cy="338554"/>
          </a:xfrm>
          <a:prstGeom prst="rect">
            <a:avLst/>
          </a:prstGeom>
          <a:noFill/>
        </p:spPr>
        <p:txBody>
          <a:bodyPr wrap="square" rtlCol="0">
            <a:spAutoFit/>
          </a:bodyPr>
          <a:lstStyle/>
          <a:p>
            <a:pPr algn="l"/>
            <a:r>
              <a:rPr lang="es-ES" sz="1600" dirty="0" smtClean="0">
                <a:latin typeface="Calibri" pitchFamily="34" charset="0"/>
                <a:cs typeface="Calibri" pitchFamily="34" charset="0"/>
              </a:rPr>
              <a:t>La </a:t>
            </a:r>
            <a:r>
              <a:rPr lang="es-ES" sz="1600" dirty="0">
                <a:latin typeface="Calibri" pitchFamily="34" charset="0"/>
                <a:cs typeface="Calibri" pitchFamily="34" charset="0"/>
              </a:rPr>
              <a:t>seguridad en las instalaciones de ocio es </a:t>
            </a:r>
            <a:r>
              <a:rPr lang="es-ES" sz="1600" dirty="0" smtClean="0">
                <a:latin typeface="Calibri" pitchFamily="34" charset="0"/>
                <a:cs typeface="Calibri" pitchFamily="34" charset="0"/>
              </a:rPr>
              <a:t>positiva, </a:t>
            </a:r>
            <a:r>
              <a:rPr lang="es-ES" sz="1600" dirty="0">
                <a:latin typeface="Calibri" pitchFamily="34" charset="0"/>
                <a:cs typeface="Calibri" pitchFamily="34" charset="0"/>
              </a:rPr>
              <a:t>a excepción de parques y jardines </a:t>
            </a:r>
            <a:r>
              <a:rPr lang="es-ES" sz="1600" dirty="0" smtClean="0">
                <a:latin typeface="Calibri" pitchFamily="34" charset="0"/>
                <a:cs typeface="Calibri" pitchFamily="34" charset="0"/>
              </a:rPr>
              <a:t>públicos.</a:t>
            </a:r>
            <a:endParaRPr lang="es-ES" sz="1600" dirty="0">
              <a:latin typeface="Calibri" pitchFamily="34" charset="0"/>
              <a:cs typeface="Calibri" pitchFamily="34" charset="0"/>
            </a:endParaRPr>
          </a:p>
        </p:txBody>
      </p:sp>
      <p:sp>
        <p:nvSpPr>
          <p:cNvPr id="8" name="7 CuadroTexto"/>
          <p:cNvSpPr txBox="1"/>
          <p:nvPr/>
        </p:nvSpPr>
        <p:spPr>
          <a:xfrm>
            <a:off x="56456" y="836712"/>
            <a:ext cx="8640960" cy="400110"/>
          </a:xfrm>
          <a:prstGeom prst="rect">
            <a:avLst/>
          </a:prstGeom>
          <a:noFill/>
          <a:ln>
            <a:noFill/>
          </a:ln>
        </p:spPr>
        <p:txBody>
          <a:bodyPr wrap="square" rtlCol="0">
            <a:spAutoFit/>
          </a:bodyPr>
          <a:lstStyle>
            <a:defPPr>
              <a:defRPr lang="es-ES_tradnl"/>
            </a:defPPr>
            <a:lvl1pPr algn="l">
              <a:spcBef>
                <a:spcPts val="0"/>
              </a:spcBef>
              <a:defRPr sz="2000" b="1">
                <a:solidFill>
                  <a:schemeClr val="bg1">
                    <a:lumMod val="50000"/>
                  </a:schemeClr>
                </a:solidFill>
                <a:latin typeface="Calibri" pitchFamily="34" charset="0"/>
                <a:cs typeface="Calibri" pitchFamily="34" charset="0"/>
              </a:defRPr>
            </a:lvl1pPr>
          </a:lstStyle>
          <a:p>
            <a:r>
              <a:rPr lang="es-ES" dirty="0">
                <a:solidFill>
                  <a:schemeClr val="accent5">
                    <a:lumMod val="75000"/>
                  </a:schemeClr>
                </a:solidFill>
              </a:rPr>
              <a:t>Percepción de la seguridad</a:t>
            </a:r>
          </a:p>
        </p:txBody>
      </p:sp>
      <p:graphicFrame>
        <p:nvGraphicFramePr>
          <p:cNvPr id="9" name="8 Gráfico"/>
          <p:cNvGraphicFramePr/>
          <p:nvPr>
            <p:extLst>
              <p:ext uri="{D42A27DB-BD31-4B8C-83A1-F6EECF244321}">
                <p14:modId xmlns:p14="http://schemas.microsoft.com/office/powerpoint/2010/main" xmlns="" val="504790158"/>
              </p:ext>
            </p:extLst>
          </p:nvPr>
        </p:nvGraphicFramePr>
        <p:xfrm>
          <a:off x="642888" y="1884940"/>
          <a:ext cx="8630592" cy="2132878"/>
        </p:xfrm>
        <a:graphic>
          <a:graphicData uri="http://schemas.openxmlformats.org/drawingml/2006/chart">
            <c:chart xmlns:c="http://schemas.openxmlformats.org/drawingml/2006/chart" xmlns:r="http://schemas.openxmlformats.org/officeDocument/2006/relationships" r:id="rId2"/>
          </a:graphicData>
        </a:graphic>
      </p:graphicFrame>
      <p:sp>
        <p:nvSpPr>
          <p:cNvPr id="19" name="18 CuadroTexto"/>
          <p:cNvSpPr txBox="1"/>
          <p:nvPr/>
        </p:nvSpPr>
        <p:spPr>
          <a:xfrm>
            <a:off x="2301090" y="4604976"/>
            <a:ext cx="1431482" cy="166199"/>
          </a:xfrm>
          <a:prstGeom prst="rect">
            <a:avLst/>
          </a:prstGeom>
          <a:noFill/>
        </p:spPr>
        <p:txBody>
          <a:bodyPr wrap="none" lIns="0" tIns="0" rIns="0" bIns="0" rtlCol="0" anchor="t">
            <a:spAutoFit/>
          </a:bodyPr>
          <a:lstStyle/>
          <a:p>
            <a:pPr marL="174625" indent="-174625" algn="l">
              <a:lnSpc>
                <a:spcPct val="90000"/>
              </a:lnSpc>
              <a:spcBef>
                <a:spcPts val="0"/>
              </a:spcBef>
            </a:pPr>
            <a:r>
              <a:rPr lang="es-ES" sz="1200" b="1" dirty="0" smtClean="0">
                <a:solidFill>
                  <a:schemeClr val="accent5"/>
                </a:solidFill>
                <a:latin typeface="Calibri" pitchFamily="34" charset="0"/>
                <a:cs typeface="Calibri" pitchFamily="34" charset="0"/>
                <a:sym typeface="Wingdings"/>
              </a:rPr>
              <a:t> </a:t>
            </a:r>
            <a:r>
              <a:rPr lang="es-ES" sz="1200" b="1" dirty="0" smtClean="0">
                <a:latin typeface="Calibri" pitchFamily="34" charset="0"/>
                <a:cs typeface="Calibri" pitchFamily="34" charset="0"/>
                <a:sym typeface="Wingdings"/>
              </a:rPr>
              <a:t>Buena + Muy buena</a:t>
            </a:r>
            <a:endParaRPr lang="es-ES" sz="1200" b="1" dirty="0">
              <a:latin typeface="Calibri" pitchFamily="34" charset="0"/>
              <a:cs typeface="Calibri" pitchFamily="34" charset="0"/>
            </a:endParaRPr>
          </a:p>
        </p:txBody>
      </p:sp>
      <p:sp>
        <p:nvSpPr>
          <p:cNvPr id="20" name="19 CuadroTexto"/>
          <p:cNvSpPr txBox="1"/>
          <p:nvPr/>
        </p:nvSpPr>
        <p:spPr>
          <a:xfrm>
            <a:off x="4284882" y="4604976"/>
            <a:ext cx="637354" cy="166199"/>
          </a:xfrm>
          <a:prstGeom prst="rect">
            <a:avLst/>
          </a:prstGeom>
          <a:noFill/>
        </p:spPr>
        <p:txBody>
          <a:bodyPr wrap="none" lIns="0" tIns="0" rIns="0" bIns="0" rtlCol="0" anchor="t">
            <a:spAutoFit/>
          </a:bodyPr>
          <a:lstStyle/>
          <a:p>
            <a:pPr marL="174625" indent="-174625" algn="l">
              <a:lnSpc>
                <a:spcPct val="90000"/>
              </a:lnSpc>
              <a:spcBef>
                <a:spcPts val="0"/>
              </a:spcBef>
            </a:pPr>
            <a:r>
              <a:rPr lang="es-ES" sz="1200" b="1" dirty="0" smtClean="0">
                <a:solidFill>
                  <a:srgbClr val="C9E6EF"/>
                </a:solidFill>
                <a:latin typeface="Calibri" pitchFamily="34" charset="0"/>
                <a:cs typeface="Calibri" pitchFamily="34" charset="0"/>
                <a:sym typeface="Wingdings"/>
              </a:rPr>
              <a:t> </a:t>
            </a:r>
            <a:r>
              <a:rPr lang="es-ES" sz="1200" b="1" dirty="0" smtClean="0">
                <a:latin typeface="Calibri" pitchFamily="34" charset="0"/>
                <a:cs typeface="Calibri" pitchFamily="34" charset="0"/>
                <a:sym typeface="Wingdings"/>
              </a:rPr>
              <a:t>Regular</a:t>
            </a:r>
            <a:endParaRPr lang="es-ES" sz="1200" b="1" dirty="0">
              <a:latin typeface="Calibri" pitchFamily="34" charset="0"/>
              <a:cs typeface="Calibri" pitchFamily="34" charset="0"/>
            </a:endParaRPr>
          </a:p>
        </p:txBody>
      </p:sp>
      <p:sp>
        <p:nvSpPr>
          <p:cNvPr id="21" name="20 CuadroTexto"/>
          <p:cNvSpPr txBox="1"/>
          <p:nvPr/>
        </p:nvSpPr>
        <p:spPr>
          <a:xfrm>
            <a:off x="5474546" y="4604976"/>
            <a:ext cx="1261564" cy="166199"/>
          </a:xfrm>
          <a:prstGeom prst="rect">
            <a:avLst/>
          </a:prstGeom>
          <a:noFill/>
        </p:spPr>
        <p:txBody>
          <a:bodyPr wrap="none" lIns="0" tIns="0" rIns="0" bIns="0" rtlCol="0" anchor="t">
            <a:spAutoFit/>
          </a:bodyPr>
          <a:lstStyle/>
          <a:p>
            <a:pPr marL="174625" indent="-174625" algn="l">
              <a:lnSpc>
                <a:spcPct val="90000"/>
              </a:lnSpc>
              <a:spcBef>
                <a:spcPts val="0"/>
              </a:spcBef>
            </a:pPr>
            <a:r>
              <a:rPr lang="es-ES" sz="1200" b="1" dirty="0" smtClean="0">
                <a:solidFill>
                  <a:schemeClr val="bg1">
                    <a:lumMod val="65000"/>
                  </a:schemeClr>
                </a:solidFill>
                <a:latin typeface="Calibri" pitchFamily="34" charset="0"/>
                <a:cs typeface="Calibri" pitchFamily="34" charset="0"/>
                <a:sym typeface="Wingdings"/>
              </a:rPr>
              <a:t> </a:t>
            </a:r>
            <a:r>
              <a:rPr lang="es-ES" sz="1200" b="1" dirty="0" smtClean="0">
                <a:latin typeface="Calibri" pitchFamily="34" charset="0"/>
                <a:cs typeface="Calibri" pitchFamily="34" charset="0"/>
                <a:sym typeface="Wingdings"/>
              </a:rPr>
              <a:t>Mala + Muy mala</a:t>
            </a:r>
            <a:endParaRPr lang="es-ES" sz="1200" b="1" dirty="0">
              <a:latin typeface="Calibri" pitchFamily="34" charset="0"/>
              <a:cs typeface="Calibri" pitchFamily="34" charset="0"/>
            </a:endParaRPr>
          </a:p>
        </p:txBody>
      </p:sp>
      <p:graphicFrame>
        <p:nvGraphicFramePr>
          <p:cNvPr id="22" name="21 Tabla"/>
          <p:cNvGraphicFramePr>
            <a:graphicFrameLocks noGrp="1"/>
          </p:cNvGraphicFramePr>
          <p:nvPr>
            <p:extLst>
              <p:ext uri="{D42A27DB-BD31-4B8C-83A1-F6EECF244321}">
                <p14:modId xmlns:p14="http://schemas.microsoft.com/office/powerpoint/2010/main" xmlns="" val="3100623464"/>
              </p:ext>
            </p:extLst>
          </p:nvPr>
        </p:nvGraphicFramePr>
        <p:xfrm>
          <a:off x="1126847" y="3887249"/>
          <a:ext cx="8012340" cy="579501"/>
        </p:xfrm>
        <a:graphic>
          <a:graphicData uri="http://schemas.openxmlformats.org/drawingml/2006/table">
            <a:tbl>
              <a:tblPr firstRow="1" bandRow="1">
                <a:tableStyleId>{00A15C55-8517-42AA-B614-E9B94910E393}</a:tableStyleId>
              </a:tblPr>
              <a:tblGrid>
                <a:gridCol w="890260"/>
                <a:gridCol w="890260"/>
                <a:gridCol w="890260"/>
                <a:gridCol w="890260"/>
                <a:gridCol w="890260"/>
                <a:gridCol w="890260"/>
                <a:gridCol w="890260"/>
                <a:gridCol w="890260"/>
                <a:gridCol w="890260"/>
              </a:tblGrid>
              <a:tr h="370840">
                <a:tc>
                  <a:txBody>
                    <a:bodyPr/>
                    <a:lstStyle/>
                    <a:p>
                      <a:pPr algn="ctr">
                        <a:lnSpc>
                          <a:spcPct val="90000"/>
                        </a:lnSpc>
                      </a:pPr>
                      <a:r>
                        <a:rPr lang="es-ES" sz="1100" b="0" i="0" dirty="0" smtClean="0">
                          <a:solidFill>
                            <a:schemeClr val="tx1"/>
                          </a:solidFill>
                          <a:latin typeface="Calibri" pitchFamily="34" charset="0"/>
                          <a:cs typeface="Calibri" pitchFamily="34" charset="0"/>
                        </a:rPr>
                        <a:t>TOTAL</a:t>
                      </a:r>
                    </a:p>
                    <a:p>
                      <a:pPr algn="ctr">
                        <a:lnSpc>
                          <a:spcPct val="90000"/>
                        </a:lnSpc>
                      </a:pPr>
                      <a:r>
                        <a:rPr lang="es-ES" sz="1100" b="0" i="0" dirty="0" smtClean="0">
                          <a:solidFill>
                            <a:schemeClr val="tx1"/>
                          </a:solidFill>
                          <a:latin typeface="Calibri" pitchFamily="34" charset="0"/>
                          <a:cs typeface="Calibri" pitchFamily="34" charset="0"/>
                        </a:rPr>
                        <a:t>(P1)</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85000"/>
                        </a:lnSpc>
                      </a:pPr>
                      <a:r>
                        <a:rPr lang="es-ES" sz="1100" b="0" i="0" u="none" strike="noStrike">
                          <a:solidFill>
                            <a:srgbClr val="000000"/>
                          </a:solidFill>
                          <a:effectLst/>
                          <a:latin typeface="Calibri"/>
                        </a:rPr>
                        <a:t>Parque y jardines públicos</a:t>
                      </a:r>
                    </a:p>
                  </a:txBody>
                  <a:tcPr marL="9525" marR="9525" marT="9525"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85000"/>
                        </a:lnSpc>
                      </a:pPr>
                      <a:r>
                        <a:rPr lang="es-ES" sz="1100" b="0" i="0" u="none" strike="noStrike">
                          <a:solidFill>
                            <a:srgbClr val="000000"/>
                          </a:solidFill>
                          <a:effectLst/>
                          <a:latin typeface="Calibri"/>
                        </a:rPr>
                        <a:t>Lugares / zonas turísticos y comerciales</a:t>
                      </a:r>
                    </a:p>
                  </a:txBody>
                  <a:tcPr marL="9525" marR="9525" marT="9525"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85000"/>
                        </a:lnSpc>
                      </a:pPr>
                      <a:r>
                        <a:rPr lang="es-ES" sz="1100" b="0" i="0" u="none" strike="noStrike">
                          <a:solidFill>
                            <a:srgbClr val="000000"/>
                          </a:solidFill>
                          <a:effectLst/>
                          <a:latin typeface="Calibri"/>
                        </a:rPr>
                        <a:t>Recintos deportivos / Piscinas</a:t>
                      </a:r>
                    </a:p>
                  </a:txBody>
                  <a:tcPr marL="9525" marR="9525" marT="9525"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85000"/>
                        </a:lnSpc>
                      </a:pPr>
                      <a:r>
                        <a:rPr lang="es-ES" sz="1100" b="0" i="0" u="none" strike="noStrike">
                          <a:solidFill>
                            <a:srgbClr val="000000"/>
                          </a:solidFill>
                          <a:effectLst/>
                          <a:latin typeface="Calibri"/>
                        </a:rPr>
                        <a:t>Salas de conciertos / espectaculos</a:t>
                      </a:r>
                    </a:p>
                  </a:txBody>
                  <a:tcPr marL="9525" marR="9525" marT="9525"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85000"/>
                        </a:lnSpc>
                      </a:pPr>
                      <a:r>
                        <a:rPr lang="es-ES" sz="1100" b="0" i="0" u="none" strike="noStrike" dirty="0" smtClean="0">
                          <a:solidFill>
                            <a:srgbClr val="000000"/>
                          </a:solidFill>
                          <a:effectLst/>
                          <a:latin typeface="Calibri"/>
                        </a:rPr>
                        <a:t>Parques </a:t>
                      </a:r>
                      <a:r>
                        <a:rPr lang="es-ES" sz="1100" b="0" i="0" u="none" strike="noStrike" dirty="0">
                          <a:solidFill>
                            <a:srgbClr val="000000"/>
                          </a:solidFill>
                          <a:effectLst/>
                          <a:latin typeface="Calibri"/>
                        </a:rPr>
                        <a:t>temáticos y de atracciones</a:t>
                      </a:r>
                    </a:p>
                  </a:txBody>
                  <a:tcPr marL="9525" marR="9525" marT="9525"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85000"/>
                        </a:lnSpc>
                      </a:pPr>
                      <a:r>
                        <a:rPr lang="es-ES" sz="1100" b="0" i="0" u="none" strike="noStrike">
                          <a:solidFill>
                            <a:srgbClr val="000000"/>
                          </a:solidFill>
                          <a:effectLst/>
                          <a:latin typeface="Calibri"/>
                        </a:rPr>
                        <a:t>Centros comerciales / Centros de ocio</a:t>
                      </a:r>
                    </a:p>
                  </a:txBody>
                  <a:tcPr marL="9525" marR="9525" marT="9525"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85000"/>
                        </a:lnSpc>
                      </a:pPr>
                      <a:r>
                        <a:rPr lang="es-ES" sz="1100" b="0" i="0" u="none" strike="noStrike" dirty="0">
                          <a:solidFill>
                            <a:srgbClr val="000000"/>
                          </a:solidFill>
                          <a:effectLst/>
                          <a:latin typeface="Calibri"/>
                        </a:rPr>
                        <a:t>Cines / </a:t>
                      </a:r>
                      <a:r>
                        <a:rPr lang="es-ES" sz="1100" b="0" i="0" u="none" strike="noStrike" dirty="0" smtClean="0">
                          <a:solidFill>
                            <a:srgbClr val="000000"/>
                          </a:solidFill>
                          <a:effectLst/>
                          <a:latin typeface="Calibri"/>
                        </a:rPr>
                        <a:t/>
                      </a:r>
                      <a:br>
                        <a:rPr lang="es-ES" sz="1100" b="0" i="0" u="none" strike="noStrike" dirty="0" smtClean="0">
                          <a:solidFill>
                            <a:srgbClr val="000000"/>
                          </a:solidFill>
                          <a:effectLst/>
                          <a:latin typeface="Calibri"/>
                        </a:rPr>
                      </a:br>
                      <a:r>
                        <a:rPr lang="es-ES" sz="1100" b="0" i="0" u="none" strike="noStrike" dirty="0" smtClean="0">
                          <a:solidFill>
                            <a:srgbClr val="000000"/>
                          </a:solidFill>
                          <a:effectLst/>
                          <a:latin typeface="Calibri"/>
                        </a:rPr>
                        <a:t>teatro</a:t>
                      </a:r>
                      <a:endParaRPr lang="es-ES" sz="1100" b="0" i="0" u="none" strike="noStrike" dirty="0">
                        <a:solidFill>
                          <a:srgbClr val="000000"/>
                        </a:solidFill>
                        <a:effectLst/>
                        <a:latin typeface="Calibri"/>
                      </a:endParaRPr>
                    </a:p>
                  </a:txBody>
                  <a:tcPr marL="9525" marR="9525" marT="9525"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85000"/>
                        </a:lnSpc>
                      </a:pPr>
                      <a:r>
                        <a:rPr lang="es-ES" sz="1100" b="0" i="0" u="none" strike="noStrike" dirty="0">
                          <a:solidFill>
                            <a:srgbClr val="000000"/>
                          </a:solidFill>
                          <a:effectLst/>
                          <a:latin typeface="Calibri"/>
                        </a:rPr>
                        <a:t>Museos y salas de exposiciones</a:t>
                      </a:r>
                    </a:p>
                  </a:txBody>
                  <a:tcPr marL="9525" marR="9525" marT="9525"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5" name="14 Gráfico"/>
          <p:cNvGraphicFramePr/>
          <p:nvPr>
            <p:extLst>
              <p:ext uri="{D42A27DB-BD31-4B8C-83A1-F6EECF244321}">
                <p14:modId xmlns:p14="http://schemas.microsoft.com/office/powerpoint/2010/main" xmlns="" val="634319182"/>
              </p:ext>
            </p:extLst>
          </p:nvPr>
        </p:nvGraphicFramePr>
        <p:xfrm>
          <a:off x="642888" y="4805876"/>
          <a:ext cx="8630592" cy="1470240"/>
        </p:xfrm>
        <a:graphic>
          <a:graphicData uri="http://schemas.openxmlformats.org/drawingml/2006/chart">
            <c:chart xmlns:c="http://schemas.openxmlformats.org/drawingml/2006/chart" xmlns:r="http://schemas.openxmlformats.org/officeDocument/2006/relationships" r:id="rId3"/>
          </a:graphicData>
        </a:graphic>
      </p:graphicFrame>
      <p:sp>
        <p:nvSpPr>
          <p:cNvPr id="25" name="Rectangle 3"/>
          <p:cNvSpPr>
            <a:spLocks noChangeArrowheads="1"/>
          </p:cNvSpPr>
          <p:nvPr/>
        </p:nvSpPr>
        <p:spPr bwMode="auto">
          <a:xfrm>
            <a:off x="36513" y="35999"/>
            <a:ext cx="8516887" cy="648000"/>
          </a:xfrm>
          <a:prstGeom prst="rect">
            <a:avLst/>
          </a:prstGeom>
          <a:solidFill>
            <a:schemeClr val="accent5"/>
          </a:solidFill>
          <a:ln>
            <a:noFill/>
          </a:ln>
          <a:effectLst/>
          <a:extLst/>
        </p:spPr>
        <p:txBody>
          <a:bodyPr wrap="square" lIns="0" tIns="0" rIns="0" bIns="0" anchor="ctr">
            <a:noAutofit/>
          </a:bodyPr>
          <a:lstStyle/>
          <a:p>
            <a:endParaRPr lang="es-ES"/>
          </a:p>
        </p:txBody>
      </p:sp>
      <p:sp>
        <p:nvSpPr>
          <p:cNvPr id="26" name="25 CuadroTexto"/>
          <p:cNvSpPr txBox="1"/>
          <p:nvPr/>
        </p:nvSpPr>
        <p:spPr>
          <a:xfrm>
            <a:off x="56456" y="170534"/>
            <a:ext cx="6165021" cy="400110"/>
          </a:xfrm>
          <a:prstGeom prst="rect">
            <a:avLst/>
          </a:prstGeom>
          <a:noFill/>
        </p:spPr>
        <p:txBody>
          <a:bodyPr wrap="none" rtlCol="0">
            <a:spAutoFit/>
          </a:bodyPr>
          <a:lstStyle>
            <a:defPPr>
              <a:defRPr lang="es-ES_tradnl"/>
            </a:defPPr>
            <a:lvl1pPr algn="l">
              <a:defRPr sz="2000">
                <a:ln>
                  <a:solidFill>
                    <a:schemeClr val="bg1"/>
                  </a:solidFill>
                </a:ln>
                <a:solidFill>
                  <a:schemeClr val="bg1"/>
                </a:solidFill>
                <a:latin typeface="Calibri" pitchFamily="34" charset="0"/>
                <a:cs typeface="Calibri" pitchFamily="34" charset="0"/>
              </a:defRPr>
            </a:lvl1pPr>
          </a:lstStyle>
          <a:p>
            <a:r>
              <a:rPr lang="es-ES" dirty="0"/>
              <a:t>SEGURIDAD CIUDADANA EN LAS INSTALACIONES DE OCIO</a:t>
            </a:r>
          </a:p>
        </p:txBody>
      </p:sp>
      <p:sp>
        <p:nvSpPr>
          <p:cNvPr id="23" name="22 CuadroTexto"/>
          <p:cNvSpPr txBox="1"/>
          <p:nvPr/>
        </p:nvSpPr>
        <p:spPr>
          <a:xfrm>
            <a:off x="0" y="6396335"/>
            <a:ext cx="7545288" cy="461665"/>
          </a:xfrm>
          <a:prstGeom prst="rect">
            <a:avLst/>
          </a:prstGeom>
          <a:noFill/>
        </p:spPr>
        <p:txBody>
          <a:bodyPr wrap="square" rtlCol="0">
            <a:spAutoFit/>
          </a:bodyPr>
          <a:lstStyle>
            <a:defPPr>
              <a:defRPr lang="es-ES_tradnl"/>
            </a:defPPr>
            <a:lvl1pPr algn="l">
              <a:defRPr sz="1200">
                <a:solidFill>
                  <a:schemeClr val="bg1">
                    <a:lumMod val="50000"/>
                  </a:schemeClr>
                </a:solidFill>
                <a:latin typeface="Calibri" pitchFamily="34" charset="0"/>
                <a:cs typeface="Calibri" pitchFamily="34" charset="0"/>
              </a:defRPr>
            </a:lvl1pPr>
          </a:lstStyle>
          <a:p>
            <a:r>
              <a:rPr lang="es-ES" dirty="0" err="1" smtClean="0"/>
              <a:t>O2a</a:t>
            </a:r>
            <a:r>
              <a:rPr lang="es-ES" dirty="0"/>
              <a:t>.- Considerando </a:t>
            </a:r>
            <a:r>
              <a:rPr lang="es-ES" dirty="0" smtClean="0"/>
              <a:t>los siguientes espacios de ocio y entretenimiento ¿Cuál </a:t>
            </a:r>
            <a:r>
              <a:rPr lang="es-ES" dirty="0"/>
              <a:t>es su percepción </a:t>
            </a:r>
            <a:r>
              <a:rPr lang="es-ES" dirty="0" smtClean="0"/>
              <a:t/>
            </a:r>
            <a:br>
              <a:rPr lang="es-ES" dirty="0" smtClean="0"/>
            </a:br>
            <a:r>
              <a:rPr lang="es-ES" dirty="0" smtClean="0"/>
              <a:t>sobre la seguridad, </a:t>
            </a:r>
            <a:r>
              <a:rPr lang="es-ES" dirty="0"/>
              <a:t>en cuanto a posibles comportamientos antisociales, </a:t>
            </a:r>
            <a:r>
              <a:rPr lang="es-ES" dirty="0" smtClean="0"/>
              <a:t>en cada uno de éstos?</a:t>
            </a:r>
            <a:endParaRPr lang="es-ES" dirty="0"/>
          </a:p>
        </p:txBody>
      </p:sp>
      <p:sp>
        <p:nvSpPr>
          <p:cNvPr id="27" name="26 CuadroTexto"/>
          <p:cNvSpPr txBox="1"/>
          <p:nvPr/>
        </p:nvSpPr>
        <p:spPr>
          <a:xfrm>
            <a:off x="7288420" y="4604976"/>
            <a:ext cx="689291" cy="166199"/>
          </a:xfrm>
          <a:prstGeom prst="rect">
            <a:avLst/>
          </a:prstGeom>
          <a:noFill/>
        </p:spPr>
        <p:txBody>
          <a:bodyPr wrap="none" lIns="0" tIns="0" rIns="0" bIns="0" rtlCol="0" anchor="t">
            <a:spAutoFit/>
          </a:bodyPr>
          <a:lstStyle/>
          <a:p>
            <a:pPr marL="174625" indent="-174625" algn="l">
              <a:lnSpc>
                <a:spcPct val="90000"/>
              </a:lnSpc>
              <a:spcBef>
                <a:spcPts val="0"/>
              </a:spcBef>
            </a:pPr>
            <a:r>
              <a:rPr lang="es-ES" sz="1100" b="1" dirty="0" smtClean="0">
                <a:solidFill>
                  <a:schemeClr val="bg1">
                    <a:lumMod val="85000"/>
                  </a:schemeClr>
                </a:solidFill>
                <a:latin typeface="Calibri" pitchFamily="34" charset="0"/>
                <a:cs typeface="Calibri" pitchFamily="34" charset="0"/>
                <a:sym typeface="Wingdings"/>
              </a:rPr>
              <a:t></a:t>
            </a:r>
            <a:r>
              <a:rPr lang="es-ES" sz="1200" b="1" dirty="0" smtClean="0">
                <a:solidFill>
                  <a:schemeClr val="accent5"/>
                </a:solidFill>
                <a:latin typeface="Calibri" pitchFamily="34" charset="0"/>
                <a:cs typeface="Calibri" pitchFamily="34" charset="0"/>
                <a:sym typeface="Wingdings"/>
              </a:rPr>
              <a:t> </a:t>
            </a:r>
            <a:r>
              <a:rPr lang="es-ES" sz="1200" b="1" dirty="0" smtClean="0">
                <a:latin typeface="Calibri" pitchFamily="34" charset="0"/>
                <a:cs typeface="Calibri" pitchFamily="34" charset="0"/>
                <a:sym typeface="Wingdings"/>
              </a:rPr>
              <a:t>No sabe</a:t>
            </a:r>
            <a:endParaRPr lang="es-ES" sz="1200" b="1" dirty="0">
              <a:latin typeface="Calibri" pitchFamily="34" charset="0"/>
              <a:cs typeface="Calibri" pitchFamily="34" charset="0"/>
            </a:endParaRPr>
          </a:p>
        </p:txBody>
      </p:sp>
      <p:sp>
        <p:nvSpPr>
          <p:cNvPr id="29" name="28 CuadroTexto"/>
          <p:cNvSpPr txBox="1"/>
          <p:nvPr/>
        </p:nvSpPr>
        <p:spPr>
          <a:xfrm>
            <a:off x="1272390" y="6164260"/>
            <a:ext cx="7955512" cy="246221"/>
          </a:xfrm>
          <a:prstGeom prst="rect">
            <a:avLst/>
          </a:prstGeom>
          <a:noFill/>
        </p:spPr>
        <p:txBody>
          <a:bodyPr wrap="square" rtlCol="0">
            <a:spAutoFit/>
          </a:bodyPr>
          <a:lstStyle>
            <a:defPPr>
              <a:defRPr lang="es-ES_tradnl"/>
            </a:defPPr>
            <a:lvl1pPr algn="l">
              <a:defRPr sz="1200">
                <a:solidFill>
                  <a:schemeClr val="bg1">
                    <a:lumMod val="50000"/>
                  </a:schemeClr>
                </a:solidFill>
                <a:latin typeface="Calibri" pitchFamily="34" charset="0"/>
                <a:cs typeface="Calibri" pitchFamily="34" charset="0"/>
              </a:defRPr>
            </a:lvl1pPr>
          </a:lstStyle>
          <a:p>
            <a:pPr algn="r"/>
            <a:r>
              <a:rPr lang="es-ES" sz="1000" i="1" baseline="30000" dirty="0" smtClean="0"/>
              <a:t>1 </a:t>
            </a:r>
            <a:r>
              <a:rPr lang="es-ES" sz="1000" i="1" dirty="0" smtClean="0"/>
              <a:t>ÍNDICE DE SEGURIDAD es la diferencia porcentual entre las valoraciones positivas y las negativa (% Muy buena + % Buena - % </a:t>
            </a:r>
            <a:r>
              <a:rPr lang="es-ES" sz="1000" i="1" dirty="0"/>
              <a:t>M</a:t>
            </a:r>
            <a:r>
              <a:rPr lang="es-ES" sz="1000" i="1" dirty="0" smtClean="0"/>
              <a:t>ala - % Muy Mala)</a:t>
            </a:r>
            <a:endParaRPr lang="es-ES" sz="1000" i="1" dirty="0"/>
          </a:p>
        </p:txBody>
      </p:sp>
      <p:sp>
        <p:nvSpPr>
          <p:cNvPr id="30" name="29 Rectángulo"/>
          <p:cNvSpPr/>
          <p:nvPr/>
        </p:nvSpPr>
        <p:spPr>
          <a:xfrm>
            <a:off x="1158090" y="4905140"/>
            <a:ext cx="2417539" cy="338554"/>
          </a:xfrm>
          <a:prstGeom prst="rect">
            <a:avLst/>
          </a:prstGeom>
        </p:spPr>
        <p:txBody>
          <a:bodyPr wrap="square">
            <a:spAutoFit/>
          </a:bodyPr>
          <a:lstStyle/>
          <a:p>
            <a:pPr lvl="0" algn="l" fontAlgn="auto">
              <a:spcBef>
                <a:spcPts val="0"/>
              </a:spcBef>
              <a:spcAft>
                <a:spcPts val="0"/>
              </a:spcAft>
            </a:pPr>
            <a:r>
              <a:rPr lang="es-ES" sz="1600" b="1" dirty="0">
                <a:solidFill>
                  <a:schemeClr val="accent5">
                    <a:lumMod val="75000"/>
                  </a:schemeClr>
                </a:solidFill>
                <a:latin typeface="Calibri" pitchFamily="34" charset="0"/>
                <a:cs typeface="Calibri" pitchFamily="34" charset="0"/>
              </a:rPr>
              <a:t>ÍNDICE DE </a:t>
            </a:r>
            <a:r>
              <a:rPr lang="es-ES" sz="1600" b="1" dirty="0" smtClean="0">
                <a:solidFill>
                  <a:schemeClr val="accent5">
                    <a:lumMod val="75000"/>
                  </a:schemeClr>
                </a:solidFill>
                <a:latin typeface="Calibri" pitchFamily="34" charset="0"/>
                <a:cs typeface="Calibri" pitchFamily="34" charset="0"/>
              </a:rPr>
              <a:t>SEGURIDAD</a:t>
            </a:r>
            <a:r>
              <a:rPr lang="es-ES" sz="1600" b="1" baseline="30000" dirty="0" smtClean="0">
                <a:solidFill>
                  <a:schemeClr val="accent5">
                    <a:lumMod val="75000"/>
                  </a:schemeClr>
                </a:solidFill>
                <a:latin typeface="Calibri" pitchFamily="34" charset="0"/>
                <a:cs typeface="Calibri" pitchFamily="34" charset="0"/>
              </a:rPr>
              <a:t>2</a:t>
            </a:r>
            <a:endParaRPr lang="es-ES" sz="1600" i="1" baseline="30000" dirty="0">
              <a:solidFill>
                <a:schemeClr val="accent5">
                  <a:lumMod val="75000"/>
                </a:schemeClr>
              </a:solidFill>
              <a:latin typeface="Calibri" pitchFamily="34" charset="0"/>
              <a:cs typeface="Calibri" pitchFamily="34" charset="0"/>
            </a:endParaRPr>
          </a:p>
        </p:txBody>
      </p:sp>
      <p:sp>
        <p:nvSpPr>
          <p:cNvPr id="31" name="30 CuadroTexto"/>
          <p:cNvSpPr txBox="1"/>
          <p:nvPr/>
        </p:nvSpPr>
        <p:spPr>
          <a:xfrm rot="16200000">
            <a:off x="8005967" y="2682592"/>
            <a:ext cx="2517669" cy="276999"/>
          </a:xfrm>
          <a:prstGeom prst="rect">
            <a:avLst/>
          </a:prstGeom>
          <a:noFill/>
        </p:spPr>
        <p:txBody>
          <a:bodyPr wrap="square" lIns="36000" rIns="36000" rtlCol="0" anchor="ctr">
            <a:spAutoFit/>
          </a:bodyPr>
          <a:lstStyle>
            <a:defPPr>
              <a:defRPr lang="es-ES_tradnl"/>
            </a:defPPr>
            <a:lvl1pPr algn="l">
              <a:defRPr sz="1200">
                <a:latin typeface="Calibri" pitchFamily="34" charset="0"/>
                <a:cs typeface="Calibri" pitchFamily="34" charset="0"/>
              </a:defRPr>
            </a:lvl1pPr>
          </a:lstStyle>
          <a:p>
            <a:r>
              <a:rPr lang="es-ES" dirty="0" smtClean="0"/>
              <a:t>BASE Total muestra: 2.081 CASOS</a:t>
            </a:r>
            <a:endParaRPr lang="es-ES" dirty="0"/>
          </a:p>
        </p:txBody>
      </p:sp>
    </p:spTree>
    <p:extLst>
      <p:ext uri="{BB962C8B-B14F-4D97-AF65-F5344CB8AC3E}">
        <p14:creationId xmlns:p14="http://schemas.microsoft.com/office/powerpoint/2010/main" xmlns="" val="693283543"/>
      </p:ext>
    </p:extLst>
  </p:cSld>
  <p:clrMapOvr>
    <a:masterClrMapping/>
  </p:clrMapOvr>
  <p:transition>
    <p:wipe dir="d"/>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 name="76 Grupo"/>
          <p:cNvGrpSpPr/>
          <p:nvPr/>
        </p:nvGrpSpPr>
        <p:grpSpPr>
          <a:xfrm>
            <a:off x="3138966" y="1981609"/>
            <a:ext cx="6422548" cy="4183695"/>
            <a:chOff x="883392" y="1981609"/>
            <a:chExt cx="8854916" cy="4354870"/>
          </a:xfrm>
        </p:grpSpPr>
        <p:sp>
          <p:nvSpPr>
            <p:cNvPr id="78" name="77 Rectángulo"/>
            <p:cNvSpPr/>
            <p:nvPr/>
          </p:nvSpPr>
          <p:spPr bwMode="auto">
            <a:xfrm>
              <a:off x="3845895" y="1981609"/>
              <a:ext cx="936000" cy="4354870"/>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79" name="78 Rectángulo"/>
            <p:cNvSpPr/>
            <p:nvPr/>
          </p:nvSpPr>
          <p:spPr bwMode="auto">
            <a:xfrm>
              <a:off x="4837178" y="1981609"/>
              <a:ext cx="936000" cy="4354870"/>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80" name="79 Rectángulo"/>
            <p:cNvSpPr/>
            <p:nvPr/>
          </p:nvSpPr>
          <p:spPr bwMode="auto">
            <a:xfrm>
              <a:off x="5828461" y="1981609"/>
              <a:ext cx="936000" cy="4354870"/>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81" name="80 Rectángulo"/>
            <p:cNvSpPr/>
            <p:nvPr/>
          </p:nvSpPr>
          <p:spPr bwMode="auto">
            <a:xfrm>
              <a:off x="6819744" y="1981609"/>
              <a:ext cx="936000" cy="4354870"/>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82" name="81 Rectángulo"/>
            <p:cNvSpPr/>
            <p:nvPr/>
          </p:nvSpPr>
          <p:spPr bwMode="auto">
            <a:xfrm>
              <a:off x="7811027" y="1981609"/>
              <a:ext cx="936000" cy="4354870"/>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83" name="82 Rectángulo"/>
            <p:cNvSpPr/>
            <p:nvPr/>
          </p:nvSpPr>
          <p:spPr bwMode="auto">
            <a:xfrm>
              <a:off x="8802308" y="1981609"/>
              <a:ext cx="936000" cy="4354870"/>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97" name="96 Rectángulo"/>
            <p:cNvSpPr/>
            <p:nvPr/>
          </p:nvSpPr>
          <p:spPr bwMode="auto">
            <a:xfrm>
              <a:off x="883392" y="1981609"/>
              <a:ext cx="936000" cy="4354870"/>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98" name="97 Rectángulo"/>
            <p:cNvSpPr/>
            <p:nvPr/>
          </p:nvSpPr>
          <p:spPr bwMode="auto">
            <a:xfrm>
              <a:off x="1874674" y="1981609"/>
              <a:ext cx="936000" cy="4354870"/>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99" name="98 Rectángulo"/>
            <p:cNvSpPr/>
            <p:nvPr/>
          </p:nvSpPr>
          <p:spPr bwMode="auto">
            <a:xfrm>
              <a:off x="2865956" y="1981609"/>
              <a:ext cx="936000" cy="4354870"/>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grpSp>
      <p:graphicFrame>
        <p:nvGraphicFramePr>
          <p:cNvPr id="84" name="83 Tabla"/>
          <p:cNvGraphicFramePr>
            <a:graphicFrameLocks noGrp="1"/>
          </p:cNvGraphicFramePr>
          <p:nvPr>
            <p:extLst>
              <p:ext uri="{D42A27DB-BD31-4B8C-83A1-F6EECF244321}">
                <p14:modId xmlns:p14="http://schemas.microsoft.com/office/powerpoint/2010/main" xmlns="" val="3484598738"/>
              </p:ext>
            </p:extLst>
          </p:nvPr>
        </p:nvGraphicFramePr>
        <p:xfrm>
          <a:off x="3138965" y="5368862"/>
          <a:ext cx="6432300" cy="689610"/>
        </p:xfrm>
        <a:graphic>
          <a:graphicData uri="http://schemas.openxmlformats.org/drawingml/2006/table">
            <a:tbl>
              <a:tblPr firstRow="1" bandRow="1">
                <a:tableStyleId>{00A15C55-8517-42AA-B614-E9B94910E393}</a:tableStyleId>
              </a:tblPr>
              <a:tblGrid>
                <a:gridCol w="714700"/>
                <a:gridCol w="714700"/>
                <a:gridCol w="714700"/>
                <a:gridCol w="714700"/>
                <a:gridCol w="714700"/>
                <a:gridCol w="714700"/>
                <a:gridCol w="714700"/>
                <a:gridCol w="714700"/>
                <a:gridCol w="714700"/>
              </a:tblGrid>
              <a:tr h="370840">
                <a:tc>
                  <a:txBody>
                    <a:bodyPr/>
                    <a:lstStyle/>
                    <a:p>
                      <a:pPr algn="ctr">
                        <a:lnSpc>
                          <a:spcPct val="90000"/>
                        </a:lnSpc>
                      </a:pPr>
                      <a:r>
                        <a:rPr lang="es-ES" sz="1050" b="0" i="0" dirty="0" smtClean="0">
                          <a:solidFill>
                            <a:schemeClr val="tx1"/>
                          </a:solidFill>
                          <a:latin typeface="Calibri" pitchFamily="34" charset="0"/>
                          <a:cs typeface="Calibri" pitchFamily="34" charset="0"/>
                        </a:rPr>
                        <a:t>GENERAL </a:t>
                      </a:r>
                    </a:p>
                    <a:p>
                      <a:pPr algn="ctr">
                        <a:lnSpc>
                          <a:spcPct val="90000"/>
                        </a:lnSpc>
                      </a:pPr>
                      <a:endParaRPr lang="es-ES" sz="1050" b="0" i="0" dirty="0" smtClean="0">
                        <a:solidFill>
                          <a:schemeClr val="tx1"/>
                        </a:solidFill>
                        <a:latin typeface="Calibri" pitchFamily="34" charset="0"/>
                        <a:cs typeface="Calibri" pitchFamily="34" charset="0"/>
                      </a:endParaRPr>
                    </a:p>
                    <a:p>
                      <a:pPr algn="ctr">
                        <a:lnSpc>
                          <a:spcPct val="90000"/>
                        </a:lnSpc>
                      </a:pPr>
                      <a:r>
                        <a:rPr lang="es-ES" sz="1050" b="0" i="0" dirty="0" smtClean="0">
                          <a:solidFill>
                            <a:schemeClr val="tx1"/>
                          </a:solidFill>
                          <a:latin typeface="Calibri" pitchFamily="34" charset="0"/>
                          <a:cs typeface="Calibri" pitchFamily="34" charset="0"/>
                        </a:rPr>
                        <a:t>(</a:t>
                      </a:r>
                      <a:r>
                        <a:rPr lang="es-ES" sz="1050" b="0" i="0" dirty="0" err="1" smtClean="0">
                          <a:solidFill>
                            <a:schemeClr val="tx1"/>
                          </a:solidFill>
                          <a:latin typeface="Calibri" pitchFamily="34" charset="0"/>
                          <a:cs typeface="Calibri" pitchFamily="34" charset="0"/>
                        </a:rPr>
                        <a:t>P1</a:t>
                      </a:r>
                      <a:r>
                        <a:rPr lang="es-ES" sz="1050" b="0" i="0" dirty="0" smtClean="0">
                          <a:solidFill>
                            <a:schemeClr val="tx1"/>
                          </a:solidFill>
                          <a:latin typeface="Calibri" pitchFamily="34" charset="0"/>
                          <a:cs typeface="Calibri" pitchFamily="34" charset="0"/>
                        </a:rPr>
                        <a:t>)</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85000"/>
                        </a:lnSpc>
                      </a:pPr>
                      <a:r>
                        <a:rPr lang="es-ES" sz="1050" b="0" i="0" u="none" strike="noStrike" dirty="0">
                          <a:solidFill>
                            <a:srgbClr val="000000"/>
                          </a:solidFill>
                          <a:effectLst/>
                          <a:latin typeface="Calibri"/>
                        </a:rPr>
                        <a:t>Parque y jardines públicos</a:t>
                      </a:r>
                    </a:p>
                  </a:txBody>
                  <a:tcPr marL="9525" marR="9525" marT="9525"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85000"/>
                        </a:lnSpc>
                      </a:pPr>
                      <a:r>
                        <a:rPr lang="es-ES" sz="1050" b="0" i="0" u="none" strike="noStrike" dirty="0">
                          <a:solidFill>
                            <a:srgbClr val="000000"/>
                          </a:solidFill>
                          <a:effectLst/>
                          <a:latin typeface="Calibri"/>
                        </a:rPr>
                        <a:t>Lugares / zonas turísticos </a:t>
                      </a:r>
                      <a:r>
                        <a:rPr lang="es-ES" sz="1050" b="0" i="0" u="none" strike="noStrike" dirty="0" smtClean="0">
                          <a:solidFill>
                            <a:srgbClr val="000000"/>
                          </a:solidFill>
                          <a:effectLst/>
                          <a:latin typeface="Calibri"/>
                        </a:rPr>
                        <a:t/>
                      </a:r>
                      <a:br>
                        <a:rPr lang="es-ES" sz="1050" b="0" i="0" u="none" strike="noStrike" dirty="0" smtClean="0">
                          <a:solidFill>
                            <a:srgbClr val="000000"/>
                          </a:solidFill>
                          <a:effectLst/>
                          <a:latin typeface="Calibri"/>
                        </a:rPr>
                      </a:br>
                      <a:r>
                        <a:rPr lang="es-ES" sz="1050" b="0" i="0" u="none" strike="noStrike" dirty="0" smtClean="0">
                          <a:solidFill>
                            <a:srgbClr val="000000"/>
                          </a:solidFill>
                          <a:effectLst/>
                          <a:latin typeface="Calibri"/>
                        </a:rPr>
                        <a:t>y </a:t>
                      </a:r>
                      <a:r>
                        <a:rPr lang="es-ES" sz="1050" b="0" i="0" u="none" strike="noStrike" dirty="0">
                          <a:solidFill>
                            <a:srgbClr val="000000"/>
                          </a:solidFill>
                          <a:effectLst/>
                          <a:latin typeface="Calibri"/>
                        </a:rPr>
                        <a:t>comerciales</a:t>
                      </a:r>
                    </a:p>
                  </a:txBody>
                  <a:tcPr marL="9525" marR="9525" marT="9525"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85000"/>
                        </a:lnSpc>
                      </a:pPr>
                      <a:r>
                        <a:rPr lang="es-ES" sz="1050" b="0" i="0" u="none" strike="noStrike" dirty="0">
                          <a:solidFill>
                            <a:srgbClr val="000000"/>
                          </a:solidFill>
                          <a:effectLst/>
                          <a:latin typeface="Calibri"/>
                        </a:rPr>
                        <a:t>Recintos deportivos </a:t>
                      </a:r>
                      <a:r>
                        <a:rPr lang="es-ES" sz="1050" b="0" i="0" u="none" strike="noStrike" dirty="0" smtClean="0">
                          <a:solidFill>
                            <a:srgbClr val="000000"/>
                          </a:solidFill>
                          <a:effectLst/>
                          <a:latin typeface="Calibri"/>
                        </a:rPr>
                        <a:t/>
                      </a:r>
                      <a:br>
                        <a:rPr lang="es-ES" sz="1050" b="0" i="0" u="none" strike="noStrike" dirty="0" smtClean="0">
                          <a:solidFill>
                            <a:srgbClr val="000000"/>
                          </a:solidFill>
                          <a:effectLst/>
                          <a:latin typeface="Calibri"/>
                        </a:rPr>
                      </a:br>
                      <a:r>
                        <a:rPr lang="es-ES" sz="1050" b="0" i="0" u="none" strike="noStrike" dirty="0" smtClean="0">
                          <a:solidFill>
                            <a:srgbClr val="000000"/>
                          </a:solidFill>
                          <a:effectLst/>
                          <a:latin typeface="Calibri"/>
                        </a:rPr>
                        <a:t>/ </a:t>
                      </a:r>
                      <a:r>
                        <a:rPr lang="es-ES" sz="1050" b="0" i="0" u="none" strike="noStrike" dirty="0">
                          <a:solidFill>
                            <a:srgbClr val="000000"/>
                          </a:solidFill>
                          <a:effectLst/>
                          <a:latin typeface="Calibri"/>
                        </a:rPr>
                        <a:t>Piscinas</a:t>
                      </a:r>
                    </a:p>
                  </a:txBody>
                  <a:tcPr marL="9525" marR="9525" marT="9525"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85000"/>
                        </a:lnSpc>
                      </a:pPr>
                      <a:r>
                        <a:rPr lang="es-ES" sz="1050" b="0" i="0" u="none" strike="noStrike" dirty="0">
                          <a:solidFill>
                            <a:srgbClr val="000000"/>
                          </a:solidFill>
                          <a:effectLst/>
                          <a:latin typeface="Calibri"/>
                        </a:rPr>
                        <a:t>Salas de conciertos </a:t>
                      </a:r>
                      <a:r>
                        <a:rPr lang="es-ES" sz="1050" b="0" i="0" u="none" strike="noStrike" dirty="0" smtClean="0">
                          <a:solidFill>
                            <a:srgbClr val="000000"/>
                          </a:solidFill>
                          <a:effectLst/>
                          <a:latin typeface="Calibri"/>
                        </a:rPr>
                        <a:t/>
                      </a:r>
                      <a:br>
                        <a:rPr lang="es-ES" sz="1050" b="0" i="0" u="none" strike="noStrike" dirty="0" smtClean="0">
                          <a:solidFill>
                            <a:srgbClr val="000000"/>
                          </a:solidFill>
                          <a:effectLst/>
                          <a:latin typeface="Calibri"/>
                        </a:rPr>
                      </a:br>
                      <a:r>
                        <a:rPr lang="es-ES" sz="1050" b="0" i="0" u="none" strike="noStrike" dirty="0" smtClean="0">
                          <a:solidFill>
                            <a:srgbClr val="000000"/>
                          </a:solidFill>
                          <a:effectLst/>
                          <a:latin typeface="Calibri"/>
                        </a:rPr>
                        <a:t>/ </a:t>
                      </a:r>
                      <a:r>
                        <a:rPr lang="es-ES" sz="1050" b="0" i="0" u="none" strike="noStrike" dirty="0" err="1" smtClean="0">
                          <a:solidFill>
                            <a:srgbClr val="000000"/>
                          </a:solidFill>
                          <a:effectLst/>
                          <a:latin typeface="Calibri"/>
                        </a:rPr>
                        <a:t>espec-taculos</a:t>
                      </a:r>
                      <a:endParaRPr lang="es-ES" sz="1050" b="0" i="0" u="none" strike="noStrike" dirty="0">
                        <a:solidFill>
                          <a:srgbClr val="000000"/>
                        </a:solidFill>
                        <a:effectLst/>
                        <a:latin typeface="Calibri"/>
                      </a:endParaRPr>
                    </a:p>
                  </a:txBody>
                  <a:tcPr marL="9525" marR="9525" marT="9525"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85000"/>
                        </a:lnSpc>
                      </a:pPr>
                      <a:r>
                        <a:rPr lang="es-ES" sz="1050" b="0" i="0" u="none" strike="noStrike" dirty="0" smtClean="0">
                          <a:solidFill>
                            <a:srgbClr val="000000"/>
                          </a:solidFill>
                          <a:effectLst/>
                          <a:latin typeface="Calibri"/>
                        </a:rPr>
                        <a:t>Parques </a:t>
                      </a:r>
                      <a:r>
                        <a:rPr lang="es-ES" sz="1050" b="0" i="0" u="none" strike="noStrike" dirty="0">
                          <a:solidFill>
                            <a:srgbClr val="000000"/>
                          </a:solidFill>
                          <a:effectLst/>
                          <a:latin typeface="Calibri"/>
                        </a:rPr>
                        <a:t>temáticos </a:t>
                      </a:r>
                      <a:r>
                        <a:rPr lang="es-ES" sz="1050" b="0" i="0" u="none" strike="noStrike" dirty="0" smtClean="0">
                          <a:solidFill>
                            <a:srgbClr val="000000"/>
                          </a:solidFill>
                          <a:effectLst/>
                          <a:latin typeface="Calibri"/>
                        </a:rPr>
                        <a:t/>
                      </a:r>
                      <a:br>
                        <a:rPr lang="es-ES" sz="1050" b="0" i="0" u="none" strike="noStrike" dirty="0" smtClean="0">
                          <a:solidFill>
                            <a:srgbClr val="000000"/>
                          </a:solidFill>
                          <a:effectLst/>
                          <a:latin typeface="Calibri"/>
                        </a:rPr>
                      </a:br>
                      <a:r>
                        <a:rPr lang="es-ES" sz="1050" b="0" i="0" u="none" strike="noStrike" dirty="0" smtClean="0">
                          <a:solidFill>
                            <a:srgbClr val="000000"/>
                          </a:solidFill>
                          <a:effectLst/>
                          <a:latin typeface="Calibri"/>
                        </a:rPr>
                        <a:t>y </a:t>
                      </a:r>
                      <a:r>
                        <a:rPr lang="es-ES" sz="1050" b="0" i="0" u="none" strike="noStrike" dirty="0">
                          <a:solidFill>
                            <a:srgbClr val="000000"/>
                          </a:solidFill>
                          <a:effectLst/>
                          <a:latin typeface="Calibri"/>
                        </a:rPr>
                        <a:t>de atracciones</a:t>
                      </a:r>
                    </a:p>
                  </a:txBody>
                  <a:tcPr marL="9525" marR="9525" marT="9525"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85000"/>
                        </a:lnSpc>
                      </a:pPr>
                      <a:r>
                        <a:rPr lang="es-ES" sz="1050" b="0" i="0" u="none" strike="noStrike" dirty="0">
                          <a:solidFill>
                            <a:srgbClr val="000000"/>
                          </a:solidFill>
                          <a:effectLst/>
                          <a:latin typeface="Calibri"/>
                        </a:rPr>
                        <a:t>Centros comerciales / Centros </a:t>
                      </a:r>
                      <a:r>
                        <a:rPr lang="es-ES" sz="1050" b="0" i="0" u="none" strike="noStrike" dirty="0" smtClean="0">
                          <a:solidFill>
                            <a:srgbClr val="000000"/>
                          </a:solidFill>
                          <a:effectLst/>
                          <a:latin typeface="Calibri"/>
                        </a:rPr>
                        <a:t/>
                      </a:r>
                      <a:br>
                        <a:rPr lang="es-ES" sz="1050" b="0" i="0" u="none" strike="noStrike" dirty="0" smtClean="0">
                          <a:solidFill>
                            <a:srgbClr val="000000"/>
                          </a:solidFill>
                          <a:effectLst/>
                          <a:latin typeface="Calibri"/>
                        </a:rPr>
                      </a:br>
                      <a:r>
                        <a:rPr lang="es-ES" sz="1050" b="0" i="0" u="none" strike="noStrike" dirty="0" smtClean="0">
                          <a:solidFill>
                            <a:srgbClr val="000000"/>
                          </a:solidFill>
                          <a:effectLst/>
                          <a:latin typeface="Calibri"/>
                        </a:rPr>
                        <a:t>de </a:t>
                      </a:r>
                      <a:r>
                        <a:rPr lang="es-ES" sz="1050" b="0" i="0" u="none" strike="noStrike" dirty="0">
                          <a:solidFill>
                            <a:srgbClr val="000000"/>
                          </a:solidFill>
                          <a:effectLst/>
                          <a:latin typeface="Calibri"/>
                        </a:rPr>
                        <a:t>ocio</a:t>
                      </a:r>
                    </a:p>
                  </a:txBody>
                  <a:tcPr marL="9525" marR="9525" marT="9525"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85000"/>
                        </a:lnSpc>
                      </a:pPr>
                      <a:r>
                        <a:rPr lang="es-ES" sz="1050" b="0" i="0" u="none" strike="noStrike" dirty="0">
                          <a:solidFill>
                            <a:srgbClr val="000000"/>
                          </a:solidFill>
                          <a:effectLst/>
                          <a:latin typeface="Calibri"/>
                        </a:rPr>
                        <a:t>Cines / </a:t>
                      </a:r>
                      <a:r>
                        <a:rPr lang="es-ES" sz="1050" b="0" i="0" u="none" strike="noStrike" dirty="0" smtClean="0">
                          <a:solidFill>
                            <a:srgbClr val="000000"/>
                          </a:solidFill>
                          <a:effectLst/>
                          <a:latin typeface="Calibri"/>
                        </a:rPr>
                        <a:t/>
                      </a:r>
                      <a:br>
                        <a:rPr lang="es-ES" sz="1050" b="0" i="0" u="none" strike="noStrike" dirty="0" smtClean="0">
                          <a:solidFill>
                            <a:srgbClr val="000000"/>
                          </a:solidFill>
                          <a:effectLst/>
                          <a:latin typeface="Calibri"/>
                        </a:rPr>
                      </a:br>
                      <a:r>
                        <a:rPr lang="es-ES" sz="1050" b="0" i="0" u="none" strike="noStrike" dirty="0" smtClean="0">
                          <a:solidFill>
                            <a:srgbClr val="000000"/>
                          </a:solidFill>
                          <a:effectLst/>
                          <a:latin typeface="Calibri"/>
                        </a:rPr>
                        <a:t>teatro</a:t>
                      </a:r>
                      <a:endParaRPr lang="es-ES" sz="1050" b="0" i="0" u="none" strike="noStrike" dirty="0">
                        <a:solidFill>
                          <a:srgbClr val="000000"/>
                        </a:solidFill>
                        <a:effectLst/>
                        <a:latin typeface="Calibri"/>
                      </a:endParaRPr>
                    </a:p>
                  </a:txBody>
                  <a:tcPr marL="9525" marR="9525" marT="9525"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85000"/>
                        </a:lnSpc>
                      </a:pPr>
                      <a:r>
                        <a:rPr lang="es-ES" sz="1050" b="0" i="0" u="none" strike="noStrike" dirty="0">
                          <a:solidFill>
                            <a:srgbClr val="000000"/>
                          </a:solidFill>
                          <a:effectLst/>
                          <a:latin typeface="Calibri"/>
                        </a:rPr>
                        <a:t>Museos y salas de exposiciones</a:t>
                      </a:r>
                    </a:p>
                  </a:txBody>
                  <a:tcPr marL="9525" marR="9525" marT="9525"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8" name="17 Gráfico"/>
          <p:cNvGraphicFramePr/>
          <p:nvPr>
            <p:extLst>
              <p:ext uri="{D42A27DB-BD31-4B8C-83A1-F6EECF244321}">
                <p14:modId xmlns:p14="http://schemas.microsoft.com/office/powerpoint/2010/main" xmlns="" val="1442987256"/>
              </p:ext>
            </p:extLst>
          </p:nvPr>
        </p:nvGraphicFramePr>
        <p:xfrm>
          <a:off x="2628503" y="1846326"/>
          <a:ext cx="7194619" cy="3600400"/>
        </p:xfrm>
        <a:graphic>
          <a:graphicData uri="http://schemas.openxmlformats.org/drawingml/2006/chart">
            <c:chart xmlns:c="http://schemas.openxmlformats.org/drawingml/2006/chart" xmlns:r="http://schemas.openxmlformats.org/officeDocument/2006/relationships" r:id="rId2"/>
          </a:graphicData>
        </a:graphic>
      </p:graphicFrame>
      <p:sp>
        <p:nvSpPr>
          <p:cNvPr id="4" name="3 Marcador de número de diapositiva"/>
          <p:cNvSpPr>
            <a:spLocks noGrp="1"/>
          </p:cNvSpPr>
          <p:nvPr>
            <p:ph type="sldNum" sz="quarter" idx="10"/>
          </p:nvPr>
        </p:nvSpPr>
        <p:spPr/>
        <p:txBody>
          <a:bodyPr/>
          <a:lstStyle/>
          <a:p>
            <a:r>
              <a:rPr lang="en-US" smtClean="0"/>
              <a:t>-</a:t>
            </a:r>
            <a:fld id="{41B2AE44-E9C6-4EAB-BC73-5008DB342051}" type="slidenum">
              <a:rPr lang="en-US" smtClean="0"/>
              <a:pPr/>
              <a:t>53</a:t>
            </a:fld>
            <a:r>
              <a:rPr lang="en-US" smtClean="0"/>
              <a:t>-</a:t>
            </a:r>
            <a:endParaRPr lang="en-US"/>
          </a:p>
        </p:txBody>
      </p:sp>
      <p:sp>
        <p:nvSpPr>
          <p:cNvPr id="8" name="7 CuadroTexto"/>
          <p:cNvSpPr txBox="1"/>
          <p:nvPr/>
        </p:nvSpPr>
        <p:spPr>
          <a:xfrm>
            <a:off x="56456" y="836712"/>
            <a:ext cx="8640960" cy="646331"/>
          </a:xfrm>
          <a:prstGeom prst="rect">
            <a:avLst/>
          </a:prstGeom>
          <a:noFill/>
          <a:ln>
            <a:noFill/>
          </a:ln>
        </p:spPr>
        <p:txBody>
          <a:bodyPr wrap="square" rtlCol="0">
            <a:spAutoFit/>
          </a:bodyPr>
          <a:lstStyle>
            <a:defPPr>
              <a:defRPr lang="es-ES_tradnl"/>
            </a:defPPr>
            <a:lvl1pPr algn="l">
              <a:spcBef>
                <a:spcPts val="0"/>
              </a:spcBef>
              <a:defRPr sz="2000" b="1">
                <a:solidFill>
                  <a:schemeClr val="bg1">
                    <a:lumMod val="50000"/>
                  </a:schemeClr>
                </a:solidFill>
                <a:latin typeface="Calibri" pitchFamily="34" charset="0"/>
                <a:cs typeface="Calibri" pitchFamily="34" charset="0"/>
              </a:defRPr>
            </a:lvl1pPr>
          </a:lstStyle>
          <a:p>
            <a:r>
              <a:rPr lang="es-ES" dirty="0">
                <a:solidFill>
                  <a:schemeClr val="accent5">
                    <a:lumMod val="75000"/>
                  </a:schemeClr>
                </a:solidFill>
              </a:rPr>
              <a:t>Índice de seguridad</a:t>
            </a:r>
            <a:r>
              <a:rPr lang="es-ES" dirty="0">
                <a:solidFill>
                  <a:schemeClr val="accent4">
                    <a:lumMod val="75000"/>
                  </a:schemeClr>
                </a:solidFill>
              </a:rPr>
              <a:t/>
            </a:r>
            <a:br>
              <a:rPr lang="es-ES" dirty="0">
                <a:solidFill>
                  <a:schemeClr val="accent4">
                    <a:lumMod val="75000"/>
                  </a:schemeClr>
                </a:solidFill>
              </a:rPr>
            </a:br>
            <a:r>
              <a:rPr lang="es-ES" sz="1600" i="1" dirty="0" smtClean="0">
                <a:solidFill>
                  <a:schemeClr val="bg1">
                    <a:lumMod val="65000"/>
                  </a:schemeClr>
                </a:solidFill>
              </a:rPr>
              <a:t>Por Comunidad autónoma</a:t>
            </a:r>
            <a:endParaRPr lang="es-ES" sz="1600" i="1" dirty="0">
              <a:solidFill>
                <a:schemeClr val="bg1">
                  <a:lumMod val="65000"/>
                </a:schemeClr>
              </a:solidFill>
            </a:endParaRPr>
          </a:p>
        </p:txBody>
      </p:sp>
      <p:grpSp>
        <p:nvGrpSpPr>
          <p:cNvPr id="5" name="4 Grupo"/>
          <p:cNvGrpSpPr/>
          <p:nvPr/>
        </p:nvGrpSpPr>
        <p:grpSpPr>
          <a:xfrm>
            <a:off x="382285" y="1747791"/>
            <a:ext cx="2093818" cy="1758419"/>
            <a:chOff x="534685" y="1747791"/>
            <a:chExt cx="2514964" cy="2112104"/>
          </a:xfrm>
        </p:grpSpPr>
        <p:sp>
          <p:nvSpPr>
            <p:cNvPr id="22" name="Freeform 100"/>
            <p:cNvSpPr>
              <a:spLocks/>
            </p:cNvSpPr>
            <p:nvPr/>
          </p:nvSpPr>
          <p:spPr bwMode="auto">
            <a:xfrm>
              <a:off x="976443" y="1933941"/>
              <a:ext cx="473987" cy="334513"/>
            </a:xfrm>
            <a:custGeom>
              <a:avLst/>
              <a:gdLst>
                <a:gd name="T0" fmla="*/ 184 w 952"/>
                <a:gd name="T1" fmla="*/ 532 h 671"/>
                <a:gd name="T2" fmla="*/ 121 w 952"/>
                <a:gd name="T3" fmla="*/ 462 h 671"/>
                <a:gd name="T4" fmla="*/ 96 w 952"/>
                <a:gd name="T5" fmla="*/ 392 h 671"/>
                <a:gd name="T6" fmla="*/ 67 w 952"/>
                <a:gd name="T7" fmla="*/ 355 h 671"/>
                <a:gd name="T8" fmla="*/ 49 w 952"/>
                <a:gd name="T9" fmla="*/ 354 h 671"/>
                <a:gd name="T10" fmla="*/ 26 w 952"/>
                <a:gd name="T11" fmla="*/ 359 h 671"/>
                <a:gd name="T12" fmla="*/ 8 w 952"/>
                <a:gd name="T13" fmla="*/ 341 h 671"/>
                <a:gd name="T14" fmla="*/ 0 w 952"/>
                <a:gd name="T15" fmla="*/ 301 h 671"/>
                <a:gd name="T16" fmla="*/ 13 w 952"/>
                <a:gd name="T17" fmla="*/ 244 h 671"/>
                <a:gd name="T18" fmla="*/ 68 w 952"/>
                <a:gd name="T19" fmla="*/ 182 h 671"/>
                <a:gd name="T20" fmla="*/ 76 w 952"/>
                <a:gd name="T21" fmla="*/ 156 h 671"/>
                <a:gd name="T22" fmla="*/ 61 w 952"/>
                <a:gd name="T23" fmla="*/ 132 h 671"/>
                <a:gd name="T24" fmla="*/ 88 w 952"/>
                <a:gd name="T25" fmla="*/ 122 h 671"/>
                <a:gd name="T26" fmla="*/ 206 w 952"/>
                <a:gd name="T27" fmla="*/ 125 h 671"/>
                <a:gd name="T28" fmla="*/ 248 w 952"/>
                <a:gd name="T29" fmla="*/ 106 h 671"/>
                <a:gd name="T30" fmla="*/ 278 w 952"/>
                <a:gd name="T31" fmla="*/ 61 h 671"/>
                <a:gd name="T32" fmla="*/ 326 w 952"/>
                <a:gd name="T33" fmla="*/ 90 h 671"/>
                <a:gd name="T34" fmla="*/ 385 w 952"/>
                <a:gd name="T35" fmla="*/ 53 h 671"/>
                <a:gd name="T36" fmla="*/ 413 w 952"/>
                <a:gd name="T37" fmla="*/ 66 h 671"/>
                <a:gd name="T38" fmla="*/ 460 w 952"/>
                <a:gd name="T39" fmla="*/ 98 h 671"/>
                <a:gd name="T40" fmla="*/ 495 w 952"/>
                <a:gd name="T41" fmla="*/ 109 h 671"/>
                <a:gd name="T42" fmla="*/ 573 w 952"/>
                <a:gd name="T43" fmla="*/ 57 h 671"/>
                <a:gd name="T44" fmla="*/ 656 w 952"/>
                <a:gd name="T45" fmla="*/ 84 h 671"/>
                <a:gd name="T46" fmla="*/ 719 w 952"/>
                <a:gd name="T47" fmla="*/ 57 h 671"/>
                <a:gd name="T48" fmla="*/ 757 w 952"/>
                <a:gd name="T49" fmla="*/ 71 h 671"/>
                <a:gd name="T50" fmla="*/ 826 w 952"/>
                <a:gd name="T51" fmla="*/ 0 h 671"/>
                <a:gd name="T52" fmla="*/ 875 w 952"/>
                <a:gd name="T53" fmla="*/ 5 h 671"/>
                <a:gd name="T54" fmla="*/ 873 w 952"/>
                <a:gd name="T55" fmla="*/ 50 h 671"/>
                <a:gd name="T56" fmla="*/ 928 w 952"/>
                <a:gd name="T57" fmla="*/ 92 h 671"/>
                <a:gd name="T58" fmla="*/ 952 w 952"/>
                <a:gd name="T59" fmla="*/ 113 h 671"/>
                <a:gd name="T60" fmla="*/ 917 w 952"/>
                <a:gd name="T61" fmla="*/ 138 h 671"/>
                <a:gd name="T62" fmla="*/ 871 w 952"/>
                <a:gd name="T63" fmla="*/ 196 h 671"/>
                <a:gd name="T64" fmla="*/ 874 w 952"/>
                <a:gd name="T65" fmla="*/ 426 h 671"/>
                <a:gd name="T66" fmla="*/ 831 w 952"/>
                <a:gd name="T67" fmla="*/ 442 h 671"/>
                <a:gd name="T68" fmla="*/ 812 w 952"/>
                <a:gd name="T69" fmla="*/ 482 h 671"/>
                <a:gd name="T70" fmla="*/ 840 w 952"/>
                <a:gd name="T71" fmla="*/ 532 h 671"/>
                <a:gd name="T72" fmla="*/ 802 w 952"/>
                <a:gd name="T73" fmla="*/ 565 h 671"/>
                <a:gd name="T74" fmla="*/ 676 w 952"/>
                <a:gd name="T75" fmla="*/ 565 h 671"/>
                <a:gd name="T76" fmla="*/ 650 w 952"/>
                <a:gd name="T77" fmla="*/ 587 h 671"/>
                <a:gd name="T78" fmla="*/ 650 w 952"/>
                <a:gd name="T79" fmla="*/ 671 h 671"/>
                <a:gd name="T80" fmla="*/ 556 w 952"/>
                <a:gd name="T81" fmla="*/ 604 h 671"/>
                <a:gd name="T82" fmla="*/ 448 w 952"/>
                <a:gd name="T83" fmla="*/ 604 h 671"/>
                <a:gd name="T84" fmla="*/ 328 w 952"/>
                <a:gd name="T85" fmla="*/ 586 h 671"/>
                <a:gd name="T86" fmla="*/ 271 w 952"/>
                <a:gd name="T87" fmla="*/ 536 h 671"/>
                <a:gd name="T88" fmla="*/ 184 w 952"/>
                <a:gd name="T89" fmla="*/ 532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52" h="671">
                  <a:moveTo>
                    <a:pt x="184" y="532"/>
                  </a:moveTo>
                  <a:lnTo>
                    <a:pt x="121" y="462"/>
                  </a:lnTo>
                  <a:lnTo>
                    <a:pt x="96" y="392"/>
                  </a:lnTo>
                  <a:lnTo>
                    <a:pt x="67" y="355"/>
                  </a:lnTo>
                  <a:lnTo>
                    <a:pt x="49" y="354"/>
                  </a:lnTo>
                  <a:lnTo>
                    <a:pt x="26" y="359"/>
                  </a:lnTo>
                  <a:lnTo>
                    <a:pt x="8" y="341"/>
                  </a:lnTo>
                  <a:lnTo>
                    <a:pt x="0" y="301"/>
                  </a:lnTo>
                  <a:lnTo>
                    <a:pt x="13" y="244"/>
                  </a:lnTo>
                  <a:lnTo>
                    <a:pt x="68" y="182"/>
                  </a:lnTo>
                  <a:lnTo>
                    <a:pt x="76" y="156"/>
                  </a:lnTo>
                  <a:lnTo>
                    <a:pt x="61" y="132"/>
                  </a:lnTo>
                  <a:lnTo>
                    <a:pt x="88" y="122"/>
                  </a:lnTo>
                  <a:lnTo>
                    <a:pt x="206" y="125"/>
                  </a:lnTo>
                  <a:lnTo>
                    <a:pt x="248" y="106"/>
                  </a:lnTo>
                  <a:lnTo>
                    <a:pt x="278" y="61"/>
                  </a:lnTo>
                  <a:lnTo>
                    <a:pt x="326" y="90"/>
                  </a:lnTo>
                  <a:lnTo>
                    <a:pt x="385" y="53"/>
                  </a:lnTo>
                  <a:lnTo>
                    <a:pt x="413" y="66"/>
                  </a:lnTo>
                  <a:lnTo>
                    <a:pt x="460" y="98"/>
                  </a:lnTo>
                  <a:lnTo>
                    <a:pt x="495" y="109"/>
                  </a:lnTo>
                  <a:lnTo>
                    <a:pt x="573" y="57"/>
                  </a:lnTo>
                  <a:lnTo>
                    <a:pt x="656" y="84"/>
                  </a:lnTo>
                  <a:lnTo>
                    <a:pt x="719" y="57"/>
                  </a:lnTo>
                  <a:lnTo>
                    <a:pt x="757" y="71"/>
                  </a:lnTo>
                  <a:lnTo>
                    <a:pt x="826" y="0"/>
                  </a:lnTo>
                  <a:lnTo>
                    <a:pt x="875" y="5"/>
                  </a:lnTo>
                  <a:lnTo>
                    <a:pt x="873" y="50"/>
                  </a:lnTo>
                  <a:lnTo>
                    <a:pt x="928" y="92"/>
                  </a:lnTo>
                  <a:lnTo>
                    <a:pt x="952" y="113"/>
                  </a:lnTo>
                  <a:lnTo>
                    <a:pt x="917" y="138"/>
                  </a:lnTo>
                  <a:lnTo>
                    <a:pt x="871" y="196"/>
                  </a:lnTo>
                  <a:lnTo>
                    <a:pt x="874" y="426"/>
                  </a:lnTo>
                  <a:lnTo>
                    <a:pt x="831" y="442"/>
                  </a:lnTo>
                  <a:lnTo>
                    <a:pt x="812" y="482"/>
                  </a:lnTo>
                  <a:lnTo>
                    <a:pt x="840" y="532"/>
                  </a:lnTo>
                  <a:lnTo>
                    <a:pt x="802" y="565"/>
                  </a:lnTo>
                  <a:lnTo>
                    <a:pt x="676" y="565"/>
                  </a:lnTo>
                  <a:lnTo>
                    <a:pt x="650" y="587"/>
                  </a:lnTo>
                  <a:lnTo>
                    <a:pt x="650" y="671"/>
                  </a:lnTo>
                  <a:lnTo>
                    <a:pt x="556" y="604"/>
                  </a:lnTo>
                  <a:lnTo>
                    <a:pt x="448" y="604"/>
                  </a:lnTo>
                  <a:lnTo>
                    <a:pt x="328" y="586"/>
                  </a:lnTo>
                  <a:lnTo>
                    <a:pt x="271" y="536"/>
                  </a:lnTo>
                  <a:lnTo>
                    <a:pt x="184" y="532"/>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23" name="Freeform 65"/>
            <p:cNvSpPr>
              <a:spLocks/>
            </p:cNvSpPr>
            <p:nvPr/>
          </p:nvSpPr>
          <p:spPr bwMode="auto">
            <a:xfrm>
              <a:off x="1287618" y="2716880"/>
              <a:ext cx="531221" cy="250052"/>
            </a:xfrm>
            <a:custGeom>
              <a:avLst/>
              <a:gdLst>
                <a:gd name="T0" fmla="*/ 38 w 846"/>
                <a:gd name="T1" fmla="*/ 98 h 398"/>
                <a:gd name="T2" fmla="*/ 79 w 846"/>
                <a:gd name="T3" fmla="*/ 63 h 398"/>
                <a:gd name="T4" fmla="*/ 122 w 846"/>
                <a:gd name="T5" fmla="*/ 51 h 398"/>
                <a:gd name="T6" fmla="*/ 164 w 846"/>
                <a:gd name="T7" fmla="*/ 45 h 398"/>
                <a:gd name="T8" fmla="*/ 176 w 846"/>
                <a:gd name="T9" fmla="*/ 15 h 398"/>
                <a:gd name="T10" fmla="*/ 210 w 846"/>
                <a:gd name="T11" fmla="*/ 0 h 398"/>
                <a:gd name="T12" fmla="*/ 230 w 846"/>
                <a:gd name="T13" fmla="*/ 29 h 398"/>
                <a:gd name="T14" fmla="*/ 242 w 846"/>
                <a:gd name="T15" fmla="*/ 63 h 398"/>
                <a:gd name="T16" fmla="*/ 273 w 846"/>
                <a:gd name="T17" fmla="*/ 55 h 398"/>
                <a:gd name="T18" fmla="*/ 336 w 846"/>
                <a:gd name="T19" fmla="*/ 41 h 398"/>
                <a:gd name="T20" fmla="*/ 407 w 846"/>
                <a:gd name="T21" fmla="*/ 10 h 398"/>
                <a:gd name="T22" fmla="*/ 492 w 846"/>
                <a:gd name="T23" fmla="*/ 63 h 398"/>
                <a:gd name="T24" fmla="*/ 580 w 846"/>
                <a:gd name="T25" fmla="*/ 81 h 398"/>
                <a:gd name="T26" fmla="*/ 587 w 846"/>
                <a:gd name="T27" fmla="*/ 101 h 398"/>
                <a:gd name="T28" fmla="*/ 587 w 846"/>
                <a:gd name="T29" fmla="*/ 110 h 398"/>
                <a:gd name="T30" fmla="*/ 562 w 846"/>
                <a:gd name="T31" fmla="*/ 139 h 398"/>
                <a:gd name="T32" fmla="*/ 576 w 846"/>
                <a:gd name="T33" fmla="*/ 162 h 398"/>
                <a:gd name="T34" fmla="*/ 665 w 846"/>
                <a:gd name="T35" fmla="*/ 94 h 398"/>
                <a:gd name="T36" fmla="*/ 711 w 846"/>
                <a:gd name="T37" fmla="*/ 92 h 398"/>
                <a:gd name="T38" fmla="*/ 760 w 846"/>
                <a:gd name="T39" fmla="*/ 81 h 398"/>
                <a:gd name="T40" fmla="*/ 779 w 846"/>
                <a:gd name="T41" fmla="*/ 217 h 398"/>
                <a:gd name="T42" fmla="*/ 811 w 846"/>
                <a:gd name="T43" fmla="*/ 259 h 398"/>
                <a:gd name="T44" fmla="*/ 846 w 846"/>
                <a:gd name="T45" fmla="*/ 373 h 398"/>
                <a:gd name="T46" fmla="*/ 737 w 846"/>
                <a:gd name="T47" fmla="*/ 374 h 398"/>
                <a:gd name="T48" fmla="*/ 610 w 846"/>
                <a:gd name="T49" fmla="*/ 398 h 398"/>
                <a:gd name="T50" fmla="*/ 544 w 846"/>
                <a:gd name="T51" fmla="*/ 380 h 398"/>
                <a:gd name="T52" fmla="*/ 470 w 846"/>
                <a:gd name="T53" fmla="*/ 338 h 398"/>
                <a:gd name="T54" fmla="*/ 294 w 846"/>
                <a:gd name="T55" fmla="*/ 357 h 398"/>
                <a:gd name="T56" fmla="*/ 229 w 846"/>
                <a:gd name="T57" fmla="*/ 381 h 398"/>
                <a:gd name="T58" fmla="*/ 193 w 846"/>
                <a:gd name="T59" fmla="*/ 391 h 398"/>
                <a:gd name="T60" fmla="*/ 164 w 846"/>
                <a:gd name="T61" fmla="*/ 393 h 398"/>
                <a:gd name="T62" fmla="*/ 134 w 846"/>
                <a:gd name="T63" fmla="*/ 393 h 398"/>
                <a:gd name="T64" fmla="*/ 116 w 846"/>
                <a:gd name="T65" fmla="*/ 355 h 398"/>
                <a:gd name="T66" fmla="*/ 116 w 846"/>
                <a:gd name="T67" fmla="*/ 333 h 398"/>
                <a:gd name="T68" fmla="*/ 84 w 846"/>
                <a:gd name="T69" fmla="*/ 304 h 398"/>
                <a:gd name="T70" fmla="*/ 72 w 846"/>
                <a:gd name="T71" fmla="*/ 274 h 398"/>
                <a:gd name="T72" fmla="*/ 94 w 846"/>
                <a:gd name="T73" fmla="*/ 247 h 398"/>
                <a:gd name="T74" fmla="*/ 7 w 846"/>
                <a:gd name="T75" fmla="*/ 158 h 398"/>
                <a:gd name="T76" fmla="*/ 3 w 846"/>
                <a:gd name="T77" fmla="*/ 142 h 398"/>
                <a:gd name="T78" fmla="*/ 0 w 846"/>
                <a:gd name="T79" fmla="*/ 135 h 398"/>
                <a:gd name="T80" fmla="*/ 38 w 846"/>
                <a:gd name="T81" fmla="*/ 9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46" h="398">
                  <a:moveTo>
                    <a:pt x="38" y="98"/>
                  </a:moveTo>
                  <a:lnTo>
                    <a:pt x="79" y="63"/>
                  </a:lnTo>
                  <a:lnTo>
                    <a:pt x="122" y="51"/>
                  </a:lnTo>
                  <a:lnTo>
                    <a:pt x="164" y="45"/>
                  </a:lnTo>
                  <a:lnTo>
                    <a:pt x="176" y="15"/>
                  </a:lnTo>
                  <a:lnTo>
                    <a:pt x="210" y="0"/>
                  </a:lnTo>
                  <a:lnTo>
                    <a:pt x="230" y="29"/>
                  </a:lnTo>
                  <a:lnTo>
                    <a:pt x="242" y="63"/>
                  </a:lnTo>
                  <a:lnTo>
                    <a:pt x="273" y="55"/>
                  </a:lnTo>
                  <a:lnTo>
                    <a:pt x="336" y="41"/>
                  </a:lnTo>
                  <a:lnTo>
                    <a:pt x="407" y="10"/>
                  </a:lnTo>
                  <a:lnTo>
                    <a:pt x="492" y="63"/>
                  </a:lnTo>
                  <a:lnTo>
                    <a:pt x="580" y="81"/>
                  </a:lnTo>
                  <a:lnTo>
                    <a:pt x="587" y="101"/>
                  </a:lnTo>
                  <a:lnTo>
                    <a:pt x="587" y="110"/>
                  </a:lnTo>
                  <a:lnTo>
                    <a:pt x="562" y="139"/>
                  </a:lnTo>
                  <a:lnTo>
                    <a:pt x="576" y="162"/>
                  </a:lnTo>
                  <a:lnTo>
                    <a:pt x="665" y="94"/>
                  </a:lnTo>
                  <a:lnTo>
                    <a:pt x="711" y="92"/>
                  </a:lnTo>
                  <a:lnTo>
                    <a:pt x="760" y="81"/>
                  </a:lnTo>
                  <a:lnTo>
                    <a:pt x="779" y="217"/>
                  </a:lnTo>
                  <a:lnTo>
                    <a:pt x="811" y="259"/>
                  </a:lnTo>
                  <a:lnTo>
                    <a:pt x="846" y="373"/>
                  </a:lnTo>
                  <a:lnTo>
                    <a:pt x="737" y="374"/>
                  </a:lnTo>
                  <a:lnTo>
                    <a:pt x="610" y="398"/>
                  </a:lnTo>
                  <a:lnTo>
                    <a:pt x="544" y="380"/>
                  </a:lnTo>
                  <a:lnTo>
                    <a:pt x="470" y="338"/>
                  </a:lnTo>
                  <a:lnTo>
                    <a:pt x="294" y="357"/>
                  </a:lnTo>
                  <a:lnTo>
                    <a:pt x="229" y="381"/>
                  </a:lnTo>
                  <a:lnTo>
                    <a:pt x="193" y="391"/>
                  </a:lnTo>
                  <a:lnTo>
                    <a:pt x="164" y="393"/>
                  </a:lnTo>
                  <a:lnTo>
                    <a:pt x="134" y="393"/>
                  </a:lnTo>
                  <a:lnTo>
                    <a:pt x="116" y="355"/>
                  </a:lnTo>
                  <a:lnTo>
                    <a:pt x="116" y="333"/>
                  </a:lnTo>
                  <a:lnTo>
                    <a:pt x="84" y="304"/>
                  </a:lnTo>
                  <a:lnTo>
                    <a:pt x="72" y="274"/>
                  </a:lnTo>
                  <a:lnTo>
                    <a:pt x="94" y="247"/>
                  </a:lnTo>
                  <a:lnTo>
                    <a:pt x="7" y="158"/>
                  </a:lnTo>
                  <a:lnTo>
                    <a:pt x="3" y="142"/>
                  </a:lnTo>
                  <a:lnTo>
                    <a:pt x="0" y="135"/>
                  </a:lnTo>
                  <a:lnTo>
                    <a:pt x="38" y="98"/>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24" name="Freeform 66"/>
            <p:cNvSpPr>
              <a:spLocks/>
            </p:cNvSpPr>
            <p:nvPr/>
          </p:nvSpPr>
          <p:spPr bwMode="auto">
            <a:xfrm>
              <a:off x="1668808" y="2434600"/>
              <a:ext cx="421754" cy="317288"/>
            </a:xfrm>
            <a:custGeom>
              <a:avLst/>
              <a:gdLst>
                <a:gd name="T0" fmla="*/ 423 w 672"/>
                <a:gd name="T1" fmla="*/ 355 h 505"/>
                <a:gd name="T2" fmla="*/ 347 w 672"/>
                <a:gd name="T3" fmla="*/ 403 h 505"/>
                <a:gd name="T4" fmla="*/ 247 w 672"/>
                <a:gd name="T5" fmla="*/ 426 h 505"/>
                <a:gd name="T6" fmla="*/ 225 w 672"/>
                <a:gd name="T7" fmla="*/ 496 h 505"/>
                <a:gd name="T8" fmla="*/ 153 w 672"/>
                <a:gd name="T9" fmla="*/ 505 h 505"/>
                <a:gd name="T10" fmla="*/ 120 w 672"/>
                <a:gd name="T11" fmla="*/ 482 h 505"/>
                <a:gd name="T12" fmla="*/ 90 w 672"/>
                <a:gd name="T13" fmla="*/ 340 h 505"/>
                <a:gd name="T14" fmla="*/ 59 w 672"/>
                <a:gd name="T15" fmla="*/ 332 h 505"/>
                <a:gd name="T16" fmla="*/ 60 w 672"/>
                <a:gd name="T17" fmla="*/ 308 h 505"/>
                <a:gd name="T18" fmla="*/ 24 w 672"/>
                <a:gd name="T19" fmla="*/ 195 h 505"/>
                <a:gd name="T20" fmla="*/ 40 w 672"/>
                <a:gd name="T21" fmla="*/ 144 h 505"/>
                <a:gd name="T22" fmla="*/ 0 w 672"/>
                <a:gd name="T23" fmla="*/ 102 h 505"/>
                <a:gd name="T24" fmla="*/ 0 w 672"/>
                <a:gd name="T25" fmla="*/ 87 h 505"/>
                <a:gd name="T26" fmla="*/ 56 w 672"/>
                <a:gd name="T27" fmla="*/ 73 h 505"/>
                <a:gd name="T28" fmla="*/ 77 w 672"/>
                <a:gd name="T29" fmla="*/ 39 h 505"/>
                <a:gd name="T30" fmla="*/ 125 w 672"/>
                <a:gd name="T31" fmla="*/ 9 h 505"/>
                <a:gd name="T32" fmla="*/ 145 w 672"/>
                <a:gd name="T33" fmla="*/ 33 h 505"/>
                <a:gd name="T34" fmla="*/ 164 w 672"/>
                <a:gd name="T35" fmla="*/ 33 h 505"/>
                <a:gd name="T36" fmla="*/ 186 w 672"/>
                <a:gd name="T37" fmla="*/ 18 h 505"/>
                <a:gd name="T38" fmla="*/ 191 w 672"/>
                <a:gd name="T39" fmla="*/ 0 h 505"/>
                <a:gd name="T40" fmla="*/ 220 w 672"/>
                <a:gd name="T41" fmla="*/ 24 h 505"/>
                <a:gd name="T42" fmla="*/ 245 w 672"/>
                <a:gd name="T43" fmla="*/ 19 h 505"/>
                <a:gd name="T44" fmla="*/ 280 w 672"/>
                <a:gd name="T45" fmla="*/ 37 h 505"/>
                <a:gd name="T46" fmla="*/ 352 w 672"/>
                <a:gd name="T47" fmla="*/ 50 h 505"/>
                <a:gd name="T48" fmla="*/ 324 w 672"/>
                <a:gd name="T49" fmla="*/ 81 h 505"/>
                <a:gd name="T50" fmla="*/ 347 w 672"/>
                <a:gd name="T51" fmla="*/ 146 h 505"/>
                <a:gd name="T52" fmla="*/ 378 w 672"/>
                <a:gd name="T53" fmla="*/ 126 h 505"/>
                <a:gd name="T54" fmla="*/ 408 w 672"/>
                <a:gd name="T55" fmla="*/ 131 h 505"/>
                <a:gd name="T56" fmla="*/ 450 w 672"/>
                <a:gd name="T57" fmla="*/ 123 h 505"/>
                <a:gd name="T58" fmla="*/ 479 w 672"/>
                <a:gd name="T59" fmla="*/ 108 h 505"/>
                <a:gd name="T60" fmla="*/ 521 w 672"/>
                <a:gd name="T61" fmla="*/ 72 h 505"/>
                <a:gd name="T62" fmla="*/ 618 w 672"/>
                <a:gd name="T63" fmla="*/ 168 h 505"/>
                <a:gd name="T64" fmla="*/ 649 w 672"/>
                <a:gd name="T65" fmla="*/ 191 h 505"/>
                <a:gd name="T66" fmla="*/ 648 w 672"/>
                <a:gd name="T67" fmla="*/ 287 h 505"/>
                <a:gd name="T68" fmla="*/ 672 w 672"/>
                <a:gd name="T69" fmla="*/ 296 h 505"/>
                <a:gd name="T70" fmla="*/ 671 w 672"/>
                <a:gd name="T71" fmla="*/ 324 h 505"/>
                <a:gd name="T72" fmla="*/ 630 w 672"/>
                <a:gd name="T73" fmla="*/ 323 h 505"/>
                <a:gd name="T74" fmla="*/ 608 w 672"/>
                <a:gd name="T75" fmla="*/ 358 h 505"/>
                <a:gd name="T76" fmla="*/ 581 w 672"/>
                <a:gd name="T77" fmla="*/ 392 h 505"/>
                <a:gd name="T78" fmla="*/ 561 w 672"/>
                <a:gd name="T79" fmla="*/ 395 h 505"/>
                <a:gd name="T80" fmla="*/ 513 w 672"/>
                <a:gd name="T81" fmla="*/ 352 h 505"/>
                <a:gd name="T82" fmla="*/ 423 w 672"/>
                <a:gd name="T83" fmla="*/ 35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72" h="505">
                  <a:moveTo>
                    <a:pt x="423" y="355"/>
                  </a:moveTo>
                  <a:lnTo>
                    <a:pt x="347" y="403"/>
                  </a:lnTo>
                  <a:lnTo>
                    <a:pt x="247" y="426"/>
                  </a:lnTo>
                  <a:lnTo>
                    <a:pt x="225" y="496"/>
                  </a:lnTo>
                  <a:lnTo>
                    <a:pt x="153" y="505"/>
                  </a:lnTo>
                  <a:lnTo>
                    <a:pt x="120" y="482"/>
                  </a:lnTo>
                  <a:lnTo>
                    <a:pt x="90" y="340"/>
                  </a:lnTo>
                  <a:lnTo>
                    <a:pt x="59" y="332"/>
                  </a:lnTo>
                  <a:lnTo>
                    <a:pt x="60" y="308"/>
                  </a:lnTo>
                  <a:lnTo>
                    <a:pt x="24" y="195"/>
                  </a:lnTo>
                  <a:lnTo>
                    <a:pt x="40" y="144"/>
                  </a:lnTo>
                  <a:lnTo>
                    <a:pt x="0" y="102"/>
                  </a:lnTo>
                  <a:lnTo>
                    <a:pt x="0" y="87"/>
                  </a:lnTo>
                  <a:lnTo>
                    <a:pt x="56" y="73"/>
                  </a:lnTo>
                  <a:lnTo>
                    <a:pt x="77" y="39"/>
                  </a:lnTo>
                  <a:lnTo>
                    <a:pt x="125" y="9"/>
                  </a:lnTo>
                  <a:lnTo>
                    <a:pt x="145" y="33"/>
                  </a:lnTo>
                  <a:lnTo>
                    <a:pt x="164" y="33"/>
                  </a:lnTo>
                  <a:lnTo>
                    <a:pt x="186" y="18"/>
                  </a:lnTo>
                  <a:lnTo>
                    <a:pt x="191" y="0"/>
                  </a:lnTo>
                  <a:lnTo>
                    <a:pt x="220" y="24"/>
                  </a:lnTo>
                  <a:lnTo>
                    <a:pt x="245" y="19"/>
                  </a:lnTo>
                  <a:lnTo>
                    <a:pt x="280" y="37"/>
                  </a:lnTo>
                  <a:lnTo>
                    <a:pt x="352" y="50"/>
                  </a:lnTo>
                  <a:lnTo>
                    <a:pt x="324" y="81"/>
                  </a:lnTo>
                  <a:lnTo>
                    <a:pt x="347" y="146"/>
                  </a:lnTo>
                  <a:lnTo>
                    <a:pt x="378" y="126"/>
                  </a:lnTo>
                  <a:lnTo>
                    <a:pt x="408" y="131"/>
                  </a:lnTo>
                  <a:lnTo>
                    <a:pt x="450" y="123"/>
                  </a:lnTo>
                  <a:lnTo>
                    <a:pt x="479" y="108"/>
                  </a:lnTo>
                  <a:lnTo>
                    <a:pt x="521" y="72"/>
                  </a:lnTo>
                  <a:lnTo>
                    <a:pt x="618" y="168"/>
                  </a:lnTo>
                  <a:lnTo>
                    <a:pt x="649" y="191"/>
                  </a:lnTo>
                  <a:lnTo>
                    <a:pt x="648" y="287"/>
                  </a:lnTo>
                  <a:lnTo>
                    <a:pt x="672" y="296"/>
                  </a:lnTo>
                  <a:lnTo>
                    <a:pt x="671" y="324"/>
                  </a:lnTo>
                  <a:lnTo>
                    <a:pt x="630" y="323"/>
                  </a:lnTo>
                  <a:lnTo>
                    <a:pt x="608" y="358"/>
                  </a:lnTo>
                  <a:lnTo>
                    <a:pt x="581" y="392"/>
                  </a:lnTo>
                  <a:lnTo>
                    <a:pt x="561" y="395"/>
                  </a:lnTo>
                  <a:lnTo>
                    <a:pt x="513" y="352"/>
                  </a:lnTo>
                  <a:lnTo>
                    <a:pt x="423" y="355"/>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25" name="Freeform 67"/>
            <p:cNvSpPr>
              <a:spLocks/>
            </p:cNvSpPr>
            <p:nvPr/>
          </p:nvSpPr>
          <p:spPr bwMode="auto">
            <a:xfrm>
              <a:off x="1764939" y="2655756"/>
              <a:ext cx="401750" cy="330068"/>
            </a:xfrm>
            <a:custGeom>
              <a:avLst/>
              <a:gdLst>
                <a:gd name="T0" fmla="*/ 427 w 639"/>
                <a:gd name="T1" fmla="*/ 514 h 525"/>
                <a:gd name="T2" fmla="*/ 258 w 639"/>
                <a:gd name="T3" fmla="*/ 525 h 525"/>
                <a:gd name="T4" fmla="*/ 173 w 639"/>
                <a:gd name="T5" fmla="*/ 506 h 525"/>
                <a:gd name="T6" fmla="*/ 86 w 639"/>
                <a:gd name="T7" fmla="*/ 469 h 525"/>
                <a:gd name="T8" fmla="*/ 51 w 639"/>
                <a:gd name="T9" fmla="*/ 352 h 525"/>
                <a:gd name="T10" fmla="*/ 19 w 639"/>
                <a:gd name="T11" fmla="*/ 316 h 525"/>
                <a:gd name="T12" fmla="*/ 0 w 639"/>
                <a:gd name="T13" fmla="*/ 178 h 525"/>
                <a:gd name="T14" fmla="*/ 0 w 639"/>
                <a:gd name="T15" fmla="*/ 153 h 525"/>
                <a:gd name="T16" fmla="*/ 72 w 639"/>
                <a:gd name="T17" fmla="*/ 144 h 525"/>
                <a:gd name="T18" fmla="*/ 94 w 639"/>
                <a:gd name="T19" fmla="*/ 74 h 525"/>
                <a:gd name="T20" fmla="*/ 195 w 639"/>
                <a:gd name="T21" fmla="*/ 51 h 525"/>
                <a:gd name="T22" fmla="*/ 268 w 639"/>
                <a:gd name="T23" fmla="*/ 4 h 525"/>
                <a:gd name="T24" fmla="*/ 360 w 639"/>
                <a:gd name="T25" fmla="*/ 0 h 525"/>
                <a:gd name="T26" fmla="*/ 408 w 639"/>
                <a:gd name="T27" fmla="*/ 43 h 525"/>
                <a:gd name="T28" fmla="*/ 461 w 639"/>
                <a:gd name="T29" fmla="*/ 137 h 525"/>
                <a:gd name="T30" fmla="*/ 499 w 639"/>
                <a:gd name="T31" fmla="*/ 118 h 525"/>
                <a:gd name="T32" fmla="*/ 561 w 639"/>
                <a:gd name="T33" fmla="*/ 207 h 525"/>
                <a:gd name="T34" fmla="*/ 599 w 639"/>
                <a:gd name="T35" fmla="*/ 225 h 525"/>
                <a:gd name="T36" fmla="*/ 619 w 639"/>
                <a:gd name="T37" fmla="*/ 235 h 525"/>
                <a:gd name="T38" fmla="*/ 632 w 639"/>
                <a:gd name="T39" fmla="*/ 261 h 525"/>
                <a:gd name="T40" fmla="*/ 639 w 639"/>
                <a:gd name="T41" fmla="*/ 314 h 525"/>
                <a:gd name="T42" fmla="*/ 613 w 639"/>
                <a:gd name="T43" fmla="*/ 352 h 525"/>
                <a:gd name="T44" fmla="*/ 595 w 639"/>
                <a:gd name="T45" fmla="*/ 351 h 525"/>
                <a:gd name="T46" fmla="*/ 604 w 639"/>
                <a:gd name="T47" fmla="*/ 380 h 525"/>
                <a:gd name="T48" fmla="*/ 545 w 639"/>
                <a:gd name="T49" fmla="*/ 391 h 525"/>
                <a:gd name="T50" fmla="*/ 532 w 639"/>
                <a:gd name="T51" fmla="*/ 476 h 525"/>
                <a:gd name="T52" fmla="*/ 427 w 639"/>
                <a:gd name="T53" fmla="*/ 514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39" h="525">
                  <a:moveTo>
                    <a:pt x="427" y="514"/>
                  </a:moveTo>
                  <a:lnTo>
                    <a:pt x="258" y="525"/>
                  </a:lnTo>
                  <a:lnTo>
                    <a:pt x="173" y="506"/>
                  </a:lnTo>
                  <a:lnTo>
                    <a:pt x="86" y="469"/>
                  </a:lnTo>
                  <a:lnTo>
                    <a:pt x="51" y="352"/>
                  </a:lnTo>
                  <a:lnTo>
                    <a:pt x="19" y="316"/>
                  </a:lnTo>
                  <a:lnTo>
                    <a:pt x="0" y="178"/>
                  </a:lnTo>
                  <a:lnTo>
                    <a:pt x="0" y="153"/>
                  </a:lnTo>
                  <a:lnTo>
                    <a:pt x="72" y="144"/>
                  </a:lnTo>
                  <a:lnTo>
                    <a:pt x="94" y="74"/>
                  </a:lnTo>
                  <a:lnTo>
                    <a:pt x="195" y="51"/>
                  </a:lnTo>
                  <a:lnTo>
                    <a:pt x="268" y="4"/>
                  </a:lnTo>
                  <a:lnTo>
                    <a:pt x="360" y="0"/>
                  </a:lnTo>
                  <a:lnTo>
                    <a:pt x="408" y="43"/>
                  </a:lnTo>
                  <a:lnTo>
                    <a:pt x="461" y="137"/>
                  </a:lnTo>
                  <a:lnTo>
                    <a:pt x="499" y="118"/>
                  </a:lnTo>
                  <a:lnTo>
                    <a:pt x="561" y="207"/>
                  </a:lnTo>
                  <a:lnTo>
                    <a:pt x="599" y="225"/>
                  </a:lnTo>
                  <a:lnTo>
                    <a:pt x="619" y="235"/>
                  </a:lnTo>
                  <a:lnTo>
                    <a:pt x="632" y="261"/>
                  </a:lnTo>
                  <a:lnTo>
                    <a:pt x="639" y="314"/>
                  </a:lnTo>
                  <a:lnTo>
                    <a:pt x="613" y="352"/>
                  </a:lnTo>
                  <a:lnTo>
                    <a:pt x="595" y="351"/>
                  </a:lnTo>
                  <a:lnTo>
                    <a:pt x="604" y="380"/>
                  </a:lnTo>
                  <a:lnTo>
                    <a:pt x="545" y="391"/>
                  </a:lnTo>
                  <a:lnTo>
                    <a:pt x="532" y="476"/>
                  </a:lnTo>
                  <a:lnTo>
                    <a:pt x="427" y="514"/>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26" name="Freeform 68"/>
            <p:cNvSpPr>
              <a:spLocks/>
            </p:cNvSpPr>
            <p:nvPr/>
          </p:nvSpPr>
          <p:spPr bwMode="auto">
            <a:xfrm>
              <a:off x="1812171" y="2950262"/>
              <a:ext cx="421754" cy="386191"/>
            </a:xfrm>
            <a:custGeom>
              <a:avLst/>
              <a:gdLst>
                <a:gd name="T0" fmla="*/ 26 w 671"/>
                <a:gd name="T1" fmla="*/ 152 h 614"/>
                <a:gd name="T2" fmla="*/ 0 w 671"/>
                <a:gd name="T3" fmla="*/ 81 h 614"/>
                <a:gd name="T4" fmla="*/ 11 w 671"/>
                <a:gd name="T5" fmla="*/ 0 h 614"/>
                <a:gd name="T6" fmla="*/ 98 w 671"/>
                <a:gd name="T7" fmla="*/ 37 h 614"/>
                <a:gd name="T8" fmla="*/ 186 w 671"/>
                <a:gd name="T9" fmla="*/ 56 h 614"/>
                <a:gd name="T10" fmla="*/ 352 w 671"/>
                <a:gd name="T11" fmla="*/ 45 h 614"/>
                <a:gd name="T12" fmla="*/ 457 w 671"/>
                <a:gd name="T13" fmla="*/ 7 h 614"/>
                <a:gd name="T14" fmla="*/ 528 w 671"/>
                <a:gd name="T15" fmla="*/ 37 h 614"/>
                <a:gd name="T16" fmla="*/ 576 w 671"/>
                <a:gd name="T17" fmla="*/ 66 h 614"/>
                <a:gd name="T18" fmla="*/ 564 w 671"/>
                <a:gd name="T19" fmla="*/ 126 h 614"/>
                <a:gd name="T20" fmla="*/ 561 w 671"/>
                <a:gd name="T21" fmla="*/ 176 h 614"/>
                <a:gd name="T22" fmla="*/ 571 w 671"/>
                <a:gd name="T23" fmla="*/ 200 h 614"/>
                <a:gd name="T24" fmla="*/ 650 w 671"/>
                <a:gd name="T25" fmla="*/ 230 h 614"/>
                <a:gd name="T26" fmla="*/ 667 w 671"/>
                <a:gd name="T27" fmla="*/ 243 h 614"/>
                <a:gd name="T28" fmla="*/ 671 w 671"/>
                <a:gd name="T29" fmla="*/ 272 h 614"/>
                <a:gd name="T30" fmla="*/ 654 w 671"/>
                <a:gd name="T31" fmla="*/ 290 h 614"/>
                <a:gd name="T32" fmla="*/ 634 w 671"/>
                <a:gd name="T33" fmla="*/ 332 h 614"/>
                <a:gd name="T34" fmla="*/ 590 w 671"/>
                <a:gd name="T35" fmla="*/ 302 h 614"/>
                <a:gd name="T36" fmla="*/ 547 w 671"/>
                <a:gd name="T37" fmla="*/ 327 h 614"/>
                <a:gd name="T38" fmla="*/ 526 w 671"/>
                <a:gd name="T39" fmla="*/ 307 h 614"/>
                <a:gd name="T40" fmla="*/ 509 w 671"/>
                <a:gd name="T41" fmla="*/ 320 h 614"/>
                <a:gd name="T42" fmla="*/ 518 w 671"/>
                <a:gd name="T43" fmla="*/ 338 h 614"/>
                <a:gd name="T44" fmla="*/ 497 w 671"/>
                <a:gd name="T45" fmla="*/ 400 h 614"/>
                <a:gd name="T46" fmla="*/ 473 w 671"/>
                <a:gd name="T47" fmla="*/ 427 h 614"/>
                <a:gd name="T48" fmla="*/ 478 w 671"/>
                <a:gd name="T49" fmla="*/ 448 h 614"/>
                <a:gd name="T50" fmla="*/ 425 w 671"/>
                <a:gd name="T51" fmla="*/ 481 h 614"/>
                <a:gd name="T52" fmla="*/ 406 w 671"/>
                <a:gd name="T53" fmla="*/ 456 h 614"/>
                <a:gd name="T54" fmla="*/ 358 w 671"/>
                <a:gd name="T55" fmla="*/ 463 h 614"/>
                <a:gd name="T56" fmla="*/ 357 w 671"/>
                <a:gd name="T57" fmla="*/ 493 h 614"/>
                <a:gd name="T58" fmla="*/ 322 w 671"/>
                <a:gd name="T59" fmla="*/ 495 h 614"/>
                <a:gd name="T60" fmla="*/ 289 w 671"/>
                <a:gd name="T61" fmla="*/ 528 h 614"/>
                <a:gd name="T62" fmla="*/ 251 w 671"/>
                <a:gd name="T63" fmla="*/ 544 h 614"/>
                <a:gd name="T64" fmla="*/ 229 w 671"/>
                <a:gd name="T65" fmla="*/ 560 h 614"/>
                <a:gd name="T66" fmla="*/ 187 w 671"/>
                <a:gd name="T67" fmla="*/ 614 h 614"/>
                <a:gd name="T68" fmla="*/ 127 w 671"/>
                <a:gd name="T69" fmla="*/ 602 h 614"/>
                <a:gd name="T70" fmla="*/ 125 w 671"/>
                <a:gd name="T71" fmla="*/ 586 h 614"/>
                <a:gd name="T72" fmla="*/ 174 w 671"/>
                <a:gd name="T73" fmla="*/ 508 h 614"/>
                <a:gd name="T74" fmla="*/ 104 w 671"/>
                <a:gd name="T75" fmla="*/ 414 h 614"/>
                <a:gd name="T76" fmla="*/ 83 w 671"/>
                <a:gd name="T77" fmla="*/ 420 h 614"/>
                <a:gd name="T78" fmla="*/ 31 w 671"/>
                <a:gd name="T79" fmla="*/ 398 h 614"/>
                <a:gd name="T80" fmla="*/ 16 w 671"/>
                <a:gd name="T81" fmla="*/ 321 h 614"/>
                <a:gd name="T82" fmla="*/ 39 w 671"/>
                <a:gd name="T83" fmla="*/ 267 h 614"/>
                <a:gd name="T84" fmla="*/ 7 w 671"/>
                <a:gd name="T85" fmla="*/ 209 h 614"/>
                <a:gd name="T86" fmla="*/ 26 w 671"/>
                <a:gd name="T87" fmla="*/ 152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71" h="614">
                  <a:moveTo>
                    <a:pt x="26" y="152"/>
                  </a:moveTo>
                  <a:lnTo>
                    <a:pt x="0" y="81"/>
                  </a:lnTo>
                  <a:lnTo>
                    <a:pt x="11" y="0"/>
                  </a:lnTo>
                  <a:lnTo>
                    <a:pt x="98" y="37"/>
                  </a:lnTo>
                  <a:lnTo>
                    <a:pt x="186" y="56"/>
                  </a:lnTo>
                  <a:lnTo>
                    <a:pt x="352" y="45"/>
                  </a:lnTo>
                  <a:lnTo>
                    <a:pt x="457" y="7"/>
                  </a:lnTo>
                  <a:lnTo>
                    <a:pt x="528" y="37"/>
                  </a:lnTo>
                  <a:lnTo>
                    <a:pt x="576" y="66"/>
                  </a:lnTo>
                  <a:lnTo>
                    <a:pt x="564" y="126"/>
                  </a:lnTo>
                  <a:lnTo>
                    <a:pt x="561" y="176"/>
                  </a:lnTo>
                  <a:lnTo>
                    <a:pt x="571" y="200"/>
                  </a:lnTo>
                  <a:lnTo>
                    <a:pt x="650" y="230"/>
                  </a:lnTo>
                  <a:lnTo>
                    <a:pt x="667" y="243"/>
                  </a:lnTo>
                  <a:lnTo>
                    <a:pt x="671" y="272"/>
                  </a:lnTo>
                  <a:lnTo>
                    <a:pt x="654" y="290"/>
                  </a:lnTo>
                  <a:lnTo>
                    <a:pt x="634" y="332"/>
                  </a:lnTo>
                  <a:lnTo>
                    <a:pt x="590" y="302"/>
                  </a:lnTo>
                  <a:lnTo>
                    <a:pt x="547" y="327"/>
                  </a:lnTo>
                  <a:lnTo>
                    <a:pt x="526" y="307"/>
                  </a:lnTo>
                  <a:lnTo>
                    <a:pt x="509" y="320"/>
                  </a:lnTo>
                  <a:lnTo>
                    <a:pt x="518" y="338"/>
                  </a:lnTo>
                  <a:lnTo>
                    <a:pt x="497" y="400"/>
                  </a:lnTo>
                  <a:lnTo>
                    <a:pt x="473" y="427"/>
                  </a:lnTo>
                  <a:lnTo>
                    <a:pt x="478" y="448"/>
                  </a:lnTo>
                  <a:lnTo>
                    <a:pt x="425" y="481"/>
                  </a:lnTo>
                  <a:lnTo>
                    <a:pt x="406" y="456"/>
                  </a:lnTo>
                  <a:lnTo>
                    <a:pt x="358" y="463"/>
                  </a:lnTo>
                  <a:lnTo>
                    <a:pt x="357" y="493"/>
                  </a:lnTo>
                  <a:lnTo>
                    <a:pt x="322" y="495"/>
                  </a:lnTo>
                  <a:lnTo>
                    <a:pt x="289" y="528"/>
                  </a:lnTo>
                  <a:lnTo>
                    <a:pt x="251" y="544"/>
                  </a:lnTo>
                  <a:lnTo>
                    <a:pt x="229" y="560"/>
                  </a:lnTo>
                  <a:lnTo>
                    <a:pt x="187" y="614"/>
                  </a:lnTo>
                  <a:lnTo>
                    <a:pt x="127" y="602"/>
                  </a:lnTo>
                  <a:lnTo>
                    <a:pt x="125" y="586"/>
                  </a:lnTo>
                  <a:lnTo>
                    <a:pt x="174" y="508"/>
                  </a:lnTo>
                  <a:lnTo>
                    <a:pt x="104" y="414"/>
                  </a:lnTo>
                  <a:lnTo>
                    <a:pt x="83" y="420"/>
                  </a:lnTo>
                  <a:lnTo>
                    <a:pt x="31" y="398"/>
                  </a:lnTo>
                  <a:lnTo>
                    <a:pt x="16" y="321"/>
                  </a:lnTo>
                  <a:lnTo>
                    <a:pt x="39" y="267"/>
                  </a:lnTo>
                  <a:lnTo>
                    <a:pt x="7" y="209"/>
                  </a:lnTo>
                  <a:lnTo>
                    <a:pt x="26" y="152"/>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27" name="Freeform 69"/>
            <p:cNvSpPr>
              <a:spLocks/>
            </p:cNvSpPr>
            <p:nvPr/>
          </p:nvSpPr>
          <p:spPr bwMode="auto">
            <a:xfrm>
              <a:off x="1349298" y="2929146"/>
              <a:ext cx="487323" cy="322288"/>
            </a:xfrm>
            <a:custGeom>
              <a:avLst/>
              <a:gdLst>
                <a:gd name="T0" fmla="*/ 197 w 776"/>
                <a:gd name="T1" fmla="*/ 18 h 513"/>
                <a:gd name="T2" fmla="*/ 376 w 776"/>
                <a:gd name="T3" fmla="*/ 0 h 513"/>
                <a:gd name="T4" fmla="*/ 448 w 776"/>
                <a:gd name="T5" fmla="*/ 42 h 513"/>
                <a:gd name="T6" fmla="*/ 515 w 776"/>
                <a:gd name="T7" fmla="*/ 59 h 513"/>
                <a:gd name="T8" fmla="*/ 643 w 776"/>
                <a:gd name="T9" fmla="*/ 36 h 513"/>
                <a:gd name="T10" fmla="*/ 748 w 776"/>
                <a:gd name="T11" fmla="*/ 35 h 513"/>
                <a:gd name="T12" fmla="*/ 737 w 776"/>
                <a:gd name="T13" fmla="*/ 114 h 513"/>
                <a:gd name="T14" fmla="*/ 761 w 776"/>
                <a:gd name="T15" fmla="*/ 185 h 513"/>
                <a:gd name="T16" fmla="*/ 746 w 776"/>
                <a:gd name="T17" fmla="*/ 244 h 513"/>
                <a:gd name="T18" fmla="*/ 776 w 776"/>
                <a:gd name="T19" fmla="*/ 303 h 513"/>
                <a:gd name="T20" fmla="*/ 753 w 776"/>
                <a:gd name="T21" fmla="*/ 355 h 513"/>
                <a:gd name="T22" fmla="*/ 767 w 776"/>
                <a:gd name="T23" fmla="*/ 432 h 513"/>
                <a:gd name="T24" fmla="*/ 745 w 776"/>
                <a:gd name="T25" fmla="*/ 462 h 513"/>
                <a:gd name="T26" fmla="*/ 715 w 776"/>
                <a:gd name="T27" fmla="*/ 454 h 513"/>
                <a:gd name="T28" fmla="*/ 689 w 776"/>
                <a:gd name="T29" fmla="*/ 491 h 513"/>
                <a:gd name="T30" fmla="*/ 658 w 776"/>
                <a:gd name="T31" fmla="*/ 462 h 513"/>
                <a:gd name="T32" fmla="*/ 607 w 776"/>
                <a:gd name="T33" fmla="*/ 472 h 513"/>
                <a:gd name="T34" fmla="*/ 565 w 776"/>
                <a:gd name="T35" fmla="*/ 454 h 513"/>
                <a:gd name="T36" fmla="*/ 538 w 776"/>
                <a:gd name="T37" fmla="*/ 488 h 513"/>
                <a:gd name="T38" fmla="*/ 495 w 776"/>
                <a:gd name="T39" fmla="*/ 472 h 513"/>
                <a:gd name="T40" fmla="*/ 467 w 776"/>
                <a:gd name="T41" fmla="*/ 503 h 513"/>
                <a:gd name="T42" fmla="*/ 429 w 776"/>
                <a:gd name="T43" fmla="*/ 472 h 513"/>
                <a:gd name="T44" fmla="*/ 408 w 776"/>
                <a:gd name="T45" fmla="*/ 486 h 513"/>
                <a:gd name="T46" fmla="*/ 327 w 776"/>
                <a:gd name="T47" fmla="*/ 500 h 513"/>
                <a:gd name="T48" fmla="*/ 275 w 776"/>
                <a:gd name="T49" fmla="*/ 498 h 513"/>
                <a:gd name="T50" fmla="*/ 263 w 776"/>
                <a:gd name="T51" fmla="*/ 513 h 513"/>
                <a:gd name="T52" fmla="*/ 106 w 776"/>
                <a:gd name="T53" fmla="*/ 399 h 513"/>
                <a:gd name="T54" fmla="*/ 66 w 776"/>
                <a:gd name="T55" fmla="*/ 391 h 513"/>
                <a:gd name="T56" fmla="*/ 0 w 776"/>
                <a:gd name="T57" fmla="*/ 329 h 513"/>
                <a:gd name="T58" fmla="*/ 10 w 776"/>
                <a:gd name="T59" fmla="*/ 296 h 513"/>
                <a:gd name="T60" fmla="*/ 9 w 776"/>
                <a:gd name="T61" fmla="*/ 270 h 513"/>
                <a:gd name="T62" fmla="*/ 46 w 776"/>
                <a:gd name="T63" fmla="*/ 245 h 513"/>
                <a:gd name="T64" fmla="*/ 36 w 776"/>
                <a:gd name="T65" fmla="*/ 206 h 513"/>
                <a:gd name="T66" fmla="*/ 36 w 776"/>
                <a:gd name="T67" fmla="*/ 169 h 513"/>
                <a:gd name="T68" fmla="*/ 90 w 776"/>
                <a:gd name="T69" fmla="*/ 134 h 513"/>
                <a:gd name="T70" fmla="*/ 130 w 776"/>
                <a:gd name="T71" fmla="*/ 122 h 513"/>
                <a:gd name="T72" fmla="*/ 137 w 776"/>
                <a:gd name="T73" fmla="*/ 102 h 513"/>
                <a:gd name="T74" fmla="*/ 151 w 776"/>
                <a:gd name="T75" fmla="*/ 73 h 513"/>
                <a:gd name="T76" fmla="*/ 131 w 776"/>
                <a:gd name="T77" fmla="*/ 42 h 513"/>
                <a:gd name="T78" fmla="*/ 197 w 776"/>
                <a:gd name="T79" fmla="*/ 18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76" h="513">
                  <a:moveTo>
                    <a:pt x="197" y="18"/>
                  </a:moveTo>
                  <a:lnTo>
                    <a:pt x="376" y="0"/>
                  </a:lnTo>
                  <a:lnTo>
                    <a:pt x="448" y="42"/>
                  </a:lnTo>
                  <a:lnTo>
                    <a:pt x="515" y="59"/>
                  </a:lnTo>
                  <a:lnTo>
                    <a:pt x="643" y="36"/>
                  </a:lnTo>
                  <a:lnTo>
                    <a:pt x="748" y="35"/>
                  </a:lnTo>
                  <a:lnTo>
                    <a:pt x="737" y="114"/>
                  </a:lnTo>
                  <a:lnTo>
                    <a:pt x="761" y="185"/>
                  </a:lnTo>
                  <a:lnTo>
                    <a:pt x="746" y="244"/>
                  </a:lnTo>
                  <a:lnTo>
                    <a:pt x="776" y="303"/>
                  </a:lnTo>
                  <a:lnTo>
                    <a:pt x="753" y="355"/>
                  </a:lnTo>
                  <a:lnTo>
                    <a:pt x="767" y="432"/>
                  </a:lnTo>
                  <a:lnTo>
                    <a:pt x="745" y="462"/>
                  </a:lnTo>
                  <a:lnTo>
                    <a:pt x="715" y="454"/>
                  </a:lnTo>
                  <a:lnTo>
                    <a:pt x="689" y="491"/>
                  </a:lnTo>
                  <a:lnTo>
                    <a:pt x="658" y="462"/>
                  </a:lnTo>
                  <a:lnTo>
                    <a:pt x="607" y="472"/>
                  </a:lnTo>
                  <a:lnTo>
                    <a:pt x="565" y="454"/>
                  </a:lnTo>
                  <a:lnTo>
                    <a:pt x="538" y="488"/>
                  </a:lnTo>
                  <a:lnTo>
                    <a:pt x="495" y="472"/>
                  </a:lnTo>
                  <a:lnTo>
                    <a:pt x="467" y="503"/>
                  </a:lnTo>
                  <a:lnTo>
                    <a:pt x="429" y="472"/>
                  </a:lnTo>
                  <a:lnTo>
                    <a:pt x="408" y="486"/>
                  </a:lnTo>
                  <a:lnTo>
                    <a:pt x="327" y="500"/>
                  </a:lnTo>
                  <a:lnTo>
                    <a:pt x="275" y="498"/>
                  </a:lnTo>
                  <a:lnTo>
                    <a:pt x="263" y="513"/>
                  </a:lnTo>
                  <a:lnTo>
                    <a:pt x="106" y="399"/>
                  </a:lnTo>
                  <a:lnTo>
                    <a:pt x="66" y="391"/>
                  </a:lnTo>
                  <a:lnTo>
                    <a:pt x="0" y="329"/>
                  </a:lnTo>
                  <a:lnTo>
                    <a:pt x="10" y="296"/>
                  </a:lnTo>
                  <a:lnTo>
                    <a:pt x="9" y="270"/>
                  </a:lnTo>
                  <a:lnTo>
                    <a:pt x="46" y="245"/>
                  </a:lnTo>
                  <a:lnTo>
                    <a:pt x="36" y="206"/>
                  </a:lnTo>
                  <a:lnTo>
                    <a:pt x="36" y="169"/>
                  </a:lnTo>
                  <a:lnTo>
                    <a:pt x="90" y="134"/>
                  </a:lnTo>
                  <a:lnTo>
                    <a:pt x="130" y="122"/>
                  </a:lnTo>
                  <a:lnTo>
                    <a:pt x="137" y="102"/>
                  </a:lnTo>
                  <a:lnTo>
                    <a:pt x="151" y="73"/>
                  </a:lnTo>
                  <a:lnTo>
                    <a:pt x="131" y="42"/>
                  </a:lnTo>
                  <a:lnTo>
                    <a:pt x="197" y="18"/>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grpSp>
          <p:nvGrpSpPr>
            <p:cNvPr id="127" name="126 Grupo"/>
            <p:cNvGrpSpPr/>
            <p:nvPr/>
          </p:nvGrpSpPr>
          <p:grpSpPr>
            <a:xfrm>
              <a:off x="2430632" y="2006178"/>
              <a:ext cx="619017" cy="660692"/>
              <a:chOff x="3228826" y="3495441"/>
              <a:chExt cx="924075" cy="986288"/>
            </a:xfrm>
            <a:gradFill>
              <a:gsLst>
                <a:gs pos="0">
                  <a:srgbClr val="6777C5">
                    <a:lumMod val="64000"/>
                  </a:srgbClr>
                </a:gs>
                <a:gs pos="100000">
                  <a:srgbClr val="6777C5"/>
                </a:gs>
              </a:gsLst>
              <a:lin ang="16200000" scaled="0"/>
            </a:gradFill>
            <a:effectLst>
              <a:outerShdw blurRad="50800" dist="25400" dir="2700000" algn="tl" rotWithShape="0">
                <a:schemeClr val="tx1">
                  <a:alpha val="40000"/>
                </a:schemeClr>
              </a:outerShdw>
            </a:effectLst>
          </p:grpSpPr>
          <p:sp>
            <p:nvSpPr>
              <p:cNvPr id="28" name="Freeform 60"/>
              <p:cNvSpPr>
                <a:spLocks/>
              </p:cNvSpPr>
              <p:nvPr/>
            </p:nvSpPr>
            <p:spPr bwMode="auto">
              <a:xfrm>
                <a:off x="3256200" y="3495441"/>
                <a:ext cx="426368" cy="651995"/>
              </a:xfrm>
              <a:custGeom>
                <a:avLst/>
                <a:gdLst>
                  <a:gd name="T0" fmla="*/ 77 w 455"/>
                  <a:gd name="T1" fmla="*/ 65 h 695"/>
                  <a:gd name="T2" fmla="*/ 143 w 455"/>
                  <a:gd name="T3" fmla="*/ 244 h 695"/>
                  <a:gd name="T4" fmla="*/ 102 w 455"/>
                  <a:gd name="T5" fmla="*/ 264 h 695"/>
                  <a:gd name="T6" fmla="*/ 118 w 455"/>
                  <a:gd name="T7" fmla="*/ 311 h 695"/>
                  <a:gd name="T8" fmla="*/ 125 w 455"/>
                  <a:gd name="T9" fmla="*/ 358 h 695"/>
                  <a:gd name="T10" fmla="*/ 119 w 455"/>
                  <a:gd name="T11" fmla="*/ 389 h 695"/>
                  <a:gd name="T12" fmla="*/ 64 w 455"/>
                  <a:gd name="T13" fmla="*/ 466 h 695"/>
                  <a:gd name="T14" fmla="*/ 8 w 455"/>
                  <a:gd name="T15" fmla="*/ 527 h 695"/>
                  <a:gd name="T16" fmla="*/ 12 w 455"/>
                  <a:gd name="T17" fmla="*/ 546 h 695"/>
                  <a:gd name="T18" fmla="*/ 34 w 455"/>
                  <a:gd name="T19" fmla="*/ 565 h 695"/>
                  <a:gd name="T20" fmla="*/ 13 w 455"/>
                  <a:gd name="T21" fmla="*/ 598 h 695"/>
                  <a:gd name="T22" fmla="*/ 0 w 455"/>
                  <a:gd name="T23" fmla="*/ 631 h 695"/>
                  <a:gd name="T24" fmla="*/ 34 w 455"/>
                  <a:gd name="T25" fmla="*/ 695 h 695"/>
                  <a:gd name="T26" fmla="*/ 137 w 455"/>
                  <a:gd name="T27" fmla="*/ 663 h 695"/>
                  <a:gd name="T28" fmla="*/ 242 w 455"/>
                  <a:gd name="T29" fmla="*/ 610 h 695"/>
                  <a:gd name="T30" fmla="*/ 379 w 455"/>
                  <a:gd name="T31" fmla="*/ 562 h 695"/>
                  <a:gd name="T32" fmla="*/ 446 w 455"/>
                  <a:gd name="T33" fmla="*/ 466 h 695"/>
                  <a:gd name="T34" fmla="*/ 448 w 455"/>
                  <a:gd name="T35" fmla="*/ 126 h 695"/>
                  <a:gd name="T36" fmla="*/ 455 w 455"/>
                  <a:gd name="T37" fmla="*/ 84 h 695"/>
                  <a:gd name="T38" fmla="*/ 426 w 455"/>
                  <a:gd name="T39" fmla="*/ 79 h 695"/>
                  <a:gd name="T40" fmla="*/ 401 w 455"/>
                  <a:gd name="T41" fmla="*/ 69 h 695"/>
                  <a:gd name="T42" fmla="*/ 359 w 455"/>
                  <a:gd name="T43" fmla="*/ 60 h 695"/>
                  <a:gd name="T44" fmla="*/ 339 w 455"/>
                  <a:gd name="T45" fmla="*/ 69 h 695"/>
                  <a:gd name="T46" fmla="*/ 306 w 455"/>
                  <a:gd name="T47" fmla="*/ 57 h 695"/>
                  <a:gd name="T48" fmla="*/ 244 w 455"/>
                  <a:gd name="T49" fmla="*/ 29 h 695"/>
                  <a:gd name="T50" fmla="*/ 198 w 455"/>
                  <a:gd name="T51" fmla="*/ 29 h 695"/>
                  <a:gd name="T52" fmla="*/ 160 w 455"/>
                  <a:gd name="T53" fmla="*/ 13 h 695"/>
                  <a:gd name="T54" fmla="*/ 135 w 455"/>
                  <a:gd name="T55" fmla="*/ 0 h 695"/>
                  <a:gd name="T56" fmla="*/ 109 w 455"/>
                  <a:gd name="T57" fmla="*/ 7 h 695"/>
                  <a:gd name="T58" fmla="*/ 97 w 455"/>
                  <a:gd name="T59" fmla="*/ 25 h 695"/>
                  <a:gd name="T60" fmla="*/ 77 w 455"/>
                  <a:gd name="T61" fmla="*/ 6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5" h="695">
                    <a:moveTo>
                      <a:pt x="77" y="65"/>
                    </a:moveTo>
                    <a:lnTo>
                      <a:pt x="143" y="244"/>
                    </a:lnTo>
                    <a:lnTo>
                      <a:pt x="102" y="264"/>
                    </a:lnTo>
                    <a:lnTo>
                      <a:pt x="118" y="311"/>
                    </a:lnTo>
                    <a:lnTo>
                      <a:pt x="125" y="358"/>
                    </a:lnTo>
                    <a:lnTo>
                      <a:pt x="119" y="389"/>
                    </a:lnTo>
                    <a:lnTo>
                      <a:pt x="64" y="466"/>
                    </a:lnTo>
                    <a:lnTo>
                      <a:pt x="8" y="527"/>
                    </a:lnTo>
                    <a:lnTo>
                      <a:pt x="12" y="546"/>
                    </a:lnTo>
                    <a:lnTo>
                      <a:pt x="34" y="565"/>
                    </a:lnTo>
                    <a:lnTo>
                      <a:pt x="13" y="598"/>
                    </a:lnTo>
                    <a:lnTo>
                      <a:pt x="0" y="631"/>
                    </a:lnTo>
                    <a:lnTo>
                      <a:pt x="34" y="695"/>
                    </a:lnTo>
                    <a:lnTo>
                      <a:pt x="137" y="663"/>
                    </a:lnTo>
                    <a:lnTo>
                      <a:pt x="242" y="610"/>
                    </a:lnTo>
                    <a:lnTo>
                      <a:pt x="379" y="562"/>
                    </a:lnTo>
                    <a:lnTo>
                      <a:pt x="446" y="466"/>
                    </a:lnTo>
                    <a:lnTo>
                      <a:pt x="448" y="126"/>
                    </a:lnTo>
                    <a:lnTo>
                      <a:pt x="455" y="84"/>
                    </a:lnTo>
                    <a:lnTo>
                      <a:pt x="426" y="79"/>
                    </a:lnTo>
                    <a:lnTo>
                      <a:pt x="401" y="69"/>
                    </a:lnTo>
                    <a:lnTo>
                      <a:pt x="359" y="60"/>
                    </a:lnTo>
                    <a:lnTo>
                      <a:pt x="339" y="69"/>
                    </a:lnTo>
                    <a:lnTo>
                      <a:pt x="306" y="57"/>
                    </a:lnTo>
                    <a:lnTo>
                      <a:pt x="244" y="29"/>
                    </a:lnTo>
                    <a:lnTo>
                      <a:pt x="198" y="29"/>
                    </a:lnTo>
                    <a:lnTo>
                      <a:pt x="160" y="13"/>
                    </a:lnTo>
                    <a:lnTo>
                      <a:pt x="135" y="0"/>
                    </a:lnTo>
                    <a:lnTo>
                      <a:pt x="109" y="7"/>
                    </a:lnTo>
                    <a:lnTo>
                      <a:pt x="97" y="25"/>
                    </a:lnTo>
                    <a:lnTo>
                      <a:pt x="77" y="65"/>
                    </a:lnTo>
                    <a:close/>
                  </a:path>
                </a:pathLst>
              </a:custGeom>
              <a:grpFill/>
              <a:ln w="12700">
                <a:solidFill>
                  <a:srgbClr val="6777C5"/>
                </a:solidFill>
                <a:headEnd/>
                <a:tailEnd/>
              </a:ln>
              <a:effectLst/>
            </p:spPr>
            <p:style>
              <a:lnRef idx="1">
                <a:schemeClr val="accent1"/>
              </a:lnRef>
              <a:fillRef idx="3">
                <a:schemeClr val="accent1"/>
              </a:fillRef>
              <a:effectRef idx="2">
                <a:schemeClr val="accent1"/>
              </a:effectRef>
              <a:fontRef idx="minor">
                <a:schemeClr val="lt1"/>
              </a:fontRef>
            </p:style>
            <p:txBody>
              <a:bodyPr/>
              <a:lstStyle/>
              <a:p>
                <a:endParaRPr lang="es-ES"/>
              </a:p>
            </p:txBody>
          </p:sp>
          <p:sp>
            <p:nvSpPr>
              <p:cNvPr id="29" name="Freeform 61"/>
              <p:cNvSpPr>
                <a:spLocks/>
              </p:cNvSpPr>
              <p:nvPr/>
            </p:nvSpPr>
            <p:spPr bwMode="auto">
              <a:xfrm>
                <a:off x="3228826" y="4023839"/>
                <a:ext cx="435493" cy="457890"/>
              </a:xfrm>
              <a:custGeom>
                <a:avLst/>
                <a:gdLst>
                  <a:gd name="T0" fmla="*/ 277 w 464"/>
                  <a:gd name="T1" fmla="*/ 46 h 488"/>
                  <a:gd name="T2" fmla="*/ 162 w 464"/>
                  <a:gd name="T3" fmla="*/ 102 h 488"/>
                  <a:gd name="T4" fmla="*/ 63 w 464"/>
                  <a:gd name="T5" fmla="*/ 132 h 488"/>
                  <a:gd name="T6" fmla="*/ 41 w 464"/>
                  <a:gd name="T7" fmla="*/ 190 h 488"/>
                  <a:gd name="T8" fmla="*/ 15 w 464"/>
                  <a:gd name="T9" fmla="*/ 212 h 488"/>
                  <a:gd name="T10" fmla="*/ 25 w 464"/>
                  <a:gd name="T11" fmla="*/ 251 h 488"/>
                  <a:gd name="T12" fmla="*/ 25 w 464"/>
                  <a:gd name="T13" fmla="*/ 289 h 488"/>
                  <a:gd name="T14" fmla="*/ 10 w 464"/>
                  <a:gd name="T15" fmla="*/ 315 h 488"/>
                  <a:gd name="T16" fmla="*/ 15 w 464"/>
                  <a:gd name="T17" fmla="*/ 343 h 488"/>
                  <a:gd name="T18" fmla="*/ 0 w 464"/>
                  <a:gd name="T19" fmla="*/ 366 h 488"/>
                  <a:gd name="T20" fmla="*/ 19 w 464"/>
                  <a:gd name="T21" fmla="*/ 391 h 488"/>
                  <a:gd name="T22" fmla="*/ 41 w 464"/>
                  <a:gd name="T23" fmla="*/ 387 h 488"/>
                  <a:gd name="T24" fmla="*/ 41 w 464"/>
                  <a:gd name="T25" fmla="*/ 427 h 488"/>
                  <a:gd name="T26" fmla="*/ 55 w 464"/>
                  <a:gd name="T27" fmla="*/ 443 h 488"/>
                  <a:gd name="T28" fmla="*/ 71 w 464"/>
                  <a:gd name="T29" fmla="*/ 422 h 488"/>
                  <a:gd name="T30" fmla="*/ 88 w 464"/>
                  <a:gd name="T31" fmla="*/ 427 h 488"/>
                  <a:gd name="T32" fmla="*/ 98 w 464"/>
                  <a:gd name="T33" fmla="*/ 452 h 488"/>
                  <a:gd name="T34" fmla="*/ 109 w 464"/>
                  <a:gd name="T35" fmla="*/ 467 h 488"/>
                  <a:gd name="T36" fmla="*/ 109 w 464"/>
                  <a:gd name="T37" fmla="*/ 488 h 488"/>
                  <a:gd name="T38" fmla="*/ 150 w 464"/>
                  <a:gd name="T39" fmla="*/ 427 h 488"/>
                  <a:gd name="T40" fmla="*/ 150 w 464"/>
                  <a:gd name="T41" fmla="*/ 412 h 488"/>
                  <a:gd name="T42" fmla="*/ 172 w 464"/>
                  <a:gd name="T43" fmla="*/ 397 h 488"/>
                  <a:gd name="T44" fmla="*/ 207 w 464"/>
                  <a:gd name="T45" fmla="*/ 416 h 488"/>
                  <a:gd name="T46" fmla="*/ 227 w 464"/>
                  <a:gd name="T47" fmla="*/ 380 h 488"/>
                  <a:gd name="T48" fmla="*/ 244 w 464"/>
                  <a:gd name="T49" fmla="*/ 361 h 488"/>
                  <a:gd name="T50" fmla="*/ 239 w 464"/>
                  <a:gd name="T51" fmla="*/ 339 h 488"/>
                  <a:gd name="T52" fmla="*/ 227 w 464"/>
                  <a:gd name="T53" fmla="*/ 339 h 488"/>
                  <a:gd name="T54" fmla="*/ 197 w 464"/>
                  <a:gd name="T55" fmla="*/ 317 h 488"/>
                  <a:gd name="T56" fmla="*/ 222 w 464"/>
                  <a:gd name="T57" fmla="*/ 303 h 488"/>
                  <a:gd name="T58" fmla="*/ 288 w 464"/>
                  <a:gd name="T59" fmla="*/ 230 h 488"/>
                  <a:gd name="T60" fmla="*/ 346 w 464"/>
                  <a:gd name="T61" fmla="*/ 205 h 488"/>
                  <a:gd name="T62" fmla="*/ 464 w 464"/>
                  <a:gd name="T63" fmla="*/ 154 h 488"/>
                  <a:gd name="T64" fmla="*/ 410 w 464"/>
                  <a:gd name="T65" fmla="*/ 0 h 488"/>
                  <a:gd name="T66" fmla="*/ 277 w 464"/>
                  <a:gd name="T67" fmla="*/ 46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64" h="488">
                    <a:moveTo>
                      <a:pt x="277" y="46"/>
                    </a:moveTo>
                    <a:lnTo>
                      <a:pt x="162" y="102"/>
                    </a:lnTo>
                    <a:lnTo>
                      <a:pt x="63" y="132"/>
                    </a:lnTo>
                    <a:lnTo>
                      <a:pt x="41" y="190"/>
                    </a:lnTo>
                    <a:lnTo>
                      <a:pt x="15" y="212"/>
                    </a:lnTo>
                    <a:lnTo>
                      <a:pt x="25" y="251"/>
                    </a:lnTo>
                    <a:lnTo>
                      <a:pt x="25" y="289"/>
                    </a:lnTo>
                    <a:lnTo>
                      <a:pt x="10" y="315"/>
                    </a:lnTo>
                    <a:lnTo>
                      <a:pt x="15" y="343"/>
                    </a:lnTo>
                    <a:lnTo>
                      <a:pt x="0" y="366"/>
                    </a:lnTo>
                    <a:lnTo>
                      <a:pt x="19" y="391"/>
                    </a:lnTo>
                    <a:lnTo>
                      <a:pt x="41" y="387"/>
                    </a:lnTo>
                    <a:lnTo>
                      <a:pt x="41" y="427"/>
                    </a:lnTo>
                    <a:lnTo>
                      <a:pt x="55" y="443"/>
                    </a:lnTo>
                    <a:lnTo>
                      <a:pt x="71" y="422"/>
                    </a:lnTo>
                    <a:lnTo>
                      <a:pt x="88" y="427"/>
                    </a:lnTo>
                    <a:lnTo>
                      <a:pt x="98" y="452"/>
                    </a:lnTo>
                    <a:lnTo>
                      <a:pt x="109" y="467"/>
                    </a:lnTo>
                    <a:lnTo>
                      <a:pt x="109" y="488"/>
                    </a:lnTo>
                    <a:lnTo>
                      <a:pt x="150" y="427"/>
                    </a:lnTo>
                    <a:lnTo>
                      <a:pt x="150" y="412"/>
                    </a:lnTo>
                    <a:lnTo>
                      <a:pt x="172" y="397"/>
                    </a:lnTo>
                    <a:lnTo>
                      <a:pt x="207" y="416"/>
                    </a:lnTo>
                    <a:lnTo>
                      <a:pt x="227" y="380"/>
                    </a:lnTo>
                    <a:lnTo>
                      <a:pt x="244" y="361"/>
                    </a:lnTo>
                    <a:lnTo>
                      <a:pt x="239" y="339"/>
                    </a:lnTo>
                    <a:lnTo>
                      <a:pt x="227" y="339"/>
                    </a:lnTo>
                    <a:lnTo>
                      <a:pt x="197" y="317"/>
                    </a:lnTo>
                    <a:lnTo>
                      <a:pt x="222" y="303"/>
                    </a:lnTo>
                    <a:lnTo>
                      <a:pt x="288" y="230"/>
                    </a:lnTo>
                    <a:lnTo>
                      <a:pt x="346" y="205"/>
                    </a:lnTo>
                    <a:lnTo>
                      <a:pt x="464" y="154"/>
                    </a:lnTo>
                    <a:lnTo>
                      <a:pt x="410" y="0"/>
                    </a:lnTo>
                    <a:lnTo>
                      <a:pt x="277" y="46"/>
                    </a:lnTo>
                    <a:close/>
                  </a:path>
                </a:pathLst>
              </a:custGeom>
              <a:grpFill/>
              <a:ln w="12700">
                <a:solidFill>
                  <a:srgbClr val="6777C5"/>
                </a:solidFill>
                <a:headEnd/>
                <a:tailEnd/>
              </a:ln>
              <a:effectLst/>
            </p:spPr>
            <p:style>
              <a:lnRef idx="1">
                <a:schemeClr val="accent1"/>
              </a:lnRef>
              <a:fillRef idx="3">
                <a:schemeClr val="accent1"/>
              </a:fillRef>
              <a:effectRef idx="2">
                <a:schemeClr val="accent1"/>
              </a:effectRef>
              <a:fontRef idx="minor">
                <a:schemeClr val="lt1"/>
              </a:fontRef>
            </p:style>
            <p:txBody>
              <a:bodyPr/>
              <a:lstStyle/>
              <a:p>
                <a:endParaRPr lang="es-ES"/>
              </a:p>
            </p:txBody>
          </p:sp>
          <p:sp>
            <p:nvSpPr>
              <p:cNvPr id="30" name="Freeform 62"/>
              <p:cNvSpPr>
                <a:spLocks/>
              </p:cNvSpPr>
              <p:nvPr/>
            </p:nvSpPr>
            <p:spPr bwMode="auto">
              <a:xfrm>
                <a:off x="3675932" y="3590834"/>
                <a:ext cx="476969" cy="363326"/>
              </a:xfrm>
              <a:custGeom>
                <a:avLst/>
                <a:gdLst>
                  <a:gd name="T0" fmla="*/ 339 w 508"/>
                  <a:gd name="T1" fmla="*/ 388 h 388"/>
                  <a:gd name="T2" fmla="*/ 490 w 508"/>
                  <a:gd name="T3" fmla="*/ 251 h 388"/>
                  <a:gd name="T4" fmla="*/ 486 w 508"/>
                  <a:gd name="T5" fmla="*/ 231 h 388"/>
                  <a:gd name="T6" fmla="*/ 465 w 508"/>
                  <a:gd name="T7" fmla="*/ 168 h 388"/>
                  <a:gd name="T8" fmla="*/ 432 w 508"/>
                  <a:gd name="T9" fmla="*/ 131 h 388"/>
                  <a:gd name="T10" fmla="*/ 429 w 508"/>
                  <a:gd name="T11" fmla="*/ 113 h 388"/>
                  <a:gd name="T12" fmla="*/ 436 w 508"/>
                  <a:gd name="T13" fmla="*/ 100 h 388"/>
                  <a:gd name="T14" fmla="*/ 458 w 508"/>
                  <a:gd name="T15" fmla="*/ 91 h 388"/>
                  <a:gd name="T16" fmla="*/ 508 w 508"/>
                  <a:gd name="T17" fmla="*/ 77 h 388"/>
                  <a:gd name="T18" fmla="*/ 495 w 508"/>
                  <a:gd name="T19" fmla="*/ 68 h 388"/>
                  <a:gd name="T20" fmla="*/ 468 w 508"/>
                  <a:gd name="T21" fmla="*/ 59 h 388"/>
                  <a:gd name="T22" fmla="*/ 443 w 508"/>
                  <a:gd name="T23" fmla="*/ 34 h 388"/>
                  <a:gd name="T24" fmla="*/ 452 w 508"/>
                  <a:gd name="T25" fmla="*/ 16 h 388"/>
                  <a:gd name="T26" fmla="*/ 436 w 508"/>
                  <a:gd name="T27" fmla="*/ 16 h 388"/>
                  <a:gd name="T28" fmla="*/ 382 w 508"/>
                  <a:gd name="T29" fmla="*/ 8 h 388"/>
                  <a:gd name="T30" fmla="*/ 360 w 508"/>
                  <a:gd name="T31" fmla="*/ 0 h 388"/>
                  <a:gd name="T32" fmla="*/ 339 w 508"/>
                  <a:gd name="T33" fmla="*/ 22 h 388"/>
                  <a:gd name="T34" fmla="*/ 316 w 508"/>
                  <a:gd name="T35" fmla="*/ 55 h 388"/>
                  <a:gd name="T36" fmla="*/ 298 w 508"/>
                  <a:gd name="T37" fmla="*/ 65 h 388"/>
                  <a:gd name="T38" fmla="*/ 264 w 508"/>
                  <a:gd name="T39" fmla="*/ 68 h 388"/>
                  <a:gd name="T40" fmla="*/ 233 w 508"/>
                  <a:gd name="T41" fmla="*/ 77 h 388"/>
                  <a:gd name="T42" fmla="*/ 214 w 508"/>
                  <a:gd name="T43" fmla="*/ 68 h 388"/>
                  <a:gd name="T44" fmla="*/ 203 w 508"/>
                  <a:gd name="T45" fmla="*/ 55 h 388"/>
                  <a:gd name="T46" fmla="*/ 167 w 508"/>
                  <a:gd name="T47" fmla="*/ 55 h 388"/>
                  <a:gd name="T48" fmla="*/ 142 w 508"/>
                  <a:gd name="T49" fmla="*/ 52 h 388"/>
                  <a:gd name="T50" fmla="*/ 117 w 508"/>
                  <a:gd name="T51" fmla="*/ 65 h 388"/>
                  <a:gd name="T52" fmla="*/ 84 w 508"/>
                  <a:gd name="T53" fmla="*/ 72 h 388"/>
                  <a:gd name="T54" fmla="*/ 50 w 508"/>
                  <a:gd name="T55" fmla="*/ 59 h 388"/>
                  <a:gd name="T56" fmla="*/ 19 w 508"/>
                  <a:gd name="T57" fmla="*/ 43 h 388"/>
                  <a:gd name="T58" fmla="*/ 0 w 508"/>
                  <a:gd name="T59" fmla="*/ 25 h 388"/>
                  <a:gd name="T60" fmla="*/ 1 w 508"/>
                  <a:gd name="T61" fmla="*/ 98 h 388"/>
                  <a:gd name="T62" fmla="*/ 87 w 508"/>
                  <a:gd name="T63" fmla="*/ 132 h 388"/>
                  <a:gd name="T64" fmla="*/ 111 w 508"/>
                  <a:gd name="T65" fmla="*/ 175 h 388"/>
                  <a:gd name="T66" fmla="*/ 212 w 508"/>
                  <a:gd name="T67" fmla="*/ 223 h 388"/>
                  <a:gd name="T68" fmla="*/ 246 w 508"/>
                  <a:gd name="T69" fmla="*/ 334 h 388"/>
                  <a:gd name="T70" fmla="*/ 339 w 508"/>
                  <a:gd name="T71" fmla="*/ 388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08" h="388">
                    <a:moveTo>
                      <a:pt x="339" y="388"/>
                    </a:moveTo>
                    <a:lnTo>
                      <a:pt x="490" y="251"/>
                    </a:lnTo>
                    <a:lnTo>
                      <a:pt x="486" y="231"/>
                    </a:lnTo>
                    <a:lnTo>
                      <a:pt x="465" y="168"/>
                    </a:lnTo>
                    <a:lnTo>
                      <a:pt x="432" y="131"/>
                    </a:lnTo>
                    <a:lnTo>
                      <a:pt x="429" y="113"/>
                    </a:lnTo>
                    <a:lnTo>
                      <a:pt x="436" y="100"/>
                    </a:lnTo>
                    <a:lnTo>
                      <a:pt x="458" y="91"/>
                    </a:lnTo>
                    <a:lnTo>
                      <a:pt x="508" y="77"/>
                    </a:lnTo>
                    <a:lnTo>
                      <a:pt x="495" y="68"/>
                    </a:lnTo>
                    <a:lnTo>
                      <a:pt x="468" y="59"/>
                    </a:lnTo>
                    <a:lnTo>
                      <a:pt x="443" y="34"/>
                    </a:lnTo>
                    <a:lnTo>
                      <a:pt x="452" y="16"/>
                    </a:lnTo>
                    <a:lnTo>
                      <a:pt x="436" y="16"/>
                    </a:lnTo>
                    <a:lnTo>
                      <a:pt x="382" y="8"/>
                    </a:lnTo>
                    <a:lnTo>
                      <a:pt x="360" y="0"/>
                    </a:lnTo>
                    <a:lnTo>
                      <a:pt x="339" y="22"/>
                    </a:lnTo>
                    <a:lnTo>
                      <a:pt x="316" y="55"/>
                    </a:lnTo>
                    <a:lnTo>
                      <a:pt x="298" y="65"/>
                    </a:lnTo>
                    <a:lnTo>
                      <a:pt x="264" y="68"/>
                    </a:lnTo>
                    <a:lnTo>
                      <a:pt x="233" y="77"/>
                    </a:lnTo>
                    <a:lnTo>
                      <a:pt x="214" y="68"/>
                    </a:lnTo>
                    <a:lnTo>
                      <a:pt x="203" y="55"/>
                    </a:lnTo>
                    <a:lnTo>
                      <a:pt x="167" y="55"/>
                    </a:lnTo>
                    <a:lnTo>
                      <a:pt x="142" y="52"/>
                    </a:lnTo>
                    <a:lnTo>
                      <a:pt x="117" y="65"/>
                    </a:lnTo>
                    <a:lnTo>
                      <a:pt x="84" y="72"/>
                    </a:lnTo>
                    <a:lnTo>
                      <a:pt x="50" y="59"/>
                    </a:lnTo>
                    <a:lnTo>
                      <a:pt x="19" y="43"/>
                    </a:lnTo>
                    <a:lnTo>
                      <a:pt x="0" y="25"/>
                    </a:lnTo>
                    <a:lnTo>
                      <a:pt x="1" y="98"/>
                    </a:lnTo>
                    <a:lnTo>
                      <a:pt x="87" y="132"/>
                    </a:lnTo>
                    <a:lnTo>
                      <a:pt x="111" y="175"/>
                    </a:lnTo>
                    <a:lnTo>
                      <a:pt x="212" y="223"/>
                    </a:lnTo>
                    <a:lnTo>
                      <a:pt x="246" y="334"/>
                    </a:lnTo>
                    <a:lnTo>
                      <a:pt x="339" y="388"/>
                    </a:lnTo>
                    <a:close/>
                  </a:path>
                </a:pathLst>
              </a:custGeom>
              <a:grpFill/>
              <a:ln w="12700">
                <a:solidFill>
                  <a:srgbClr val="6777C5"/>
                </a:solidFill>
                <a:headEnd/>
                <a:tailEnd/>
              </a:ln>
              <a:effectLst/>
            </p:spPr>
            <p:style>
              <a:lnRef idx="1">
                <a:schemeClr val="accent1"/>
              </a:lnRef>
              <a:fillRef idx="3">
                <a:schemeClr val="accent1"/>
              </a:fillRef>
              <a:effectRef idx="2">
                <a:schemeClr val="accent1"/>
              </a:effectRef>
              <a:fontRef idx="minor">
                <a:schemeClr val="lt1"/>
              </a:fontRef>
            </p:style>
            <p:txBody>
              <a:bodyPr/>
              <a:lstStyle/>
              <a:p>
                <a:endParaRPr lang="es-ES"/>
              </a:p>
            </p:txBody>
          </p:sp>
          <p:sp>
            <p:nvSpPr>
              <p:cNvPr id="31" name="Freeform 63"/>
              <p:cNvSpPr>
                <a:spLocks/>
              </p:cNvSpPr>
              <p:nvPr/>
            </p:nvSpPr>
            <p:spPr bwMode="auto">
              <a:xfrm>
                <a:off x="3613719" y="3684569"/>
                <a:ext cx="379916" cy="483604"/>
              </a:xfrm>
              <a:custGeom>
                <a:avLst/>
                <a:gdLst>
                  <a:gd name="T0" fmla="*/ 54 w 406"/>
                  <a:gd name="T1" fmla="*/ 516 h 516"/>
                  <a:gd name="T2" fmla="*/ 113 w 406"/>
                  <a:gd name="T3" fmla="*/ 483 h 516"/>
                  <a:gd name="T4" fmla="*/ 192 w 406"/>
                  <a:gd name="T5" fmla="*/ 451 h 516"/>
                  <a:gd name="T6" fmla="*/ 256 w 406"/>
                  <a:gd name="T7" fmla="*/ 397 h 516"/>
                  <a:gd name="T8" fmla="*/ 270 w 406"/>
                  <a:gd name="T9" fmla="*/ 358 h 516"/>
                  <a:gd name="T10" fmla="*/ 296 w 406"/>
                  <a:gd name="T11" fmla="*/ 361 h 516"/>
                  <a:gd name="T12" fmla="*/ 406 w 406"/>
                  <a:gd name="T13" fmla="*/ 288 h 516"/>
                  <a:gd name="T14" fmla="*/ 313 w 406"/>
                  <a:gd name="T15" fmla="*/ 235 h 516"/>
                  <a:gd name="T16" fmla="*/ 279 w 406"/>
                  <a:gd name="T17" fmla="*/ 123 h 516"/>
                  <a:gd name="T18" fmla="*/ 177 w 406"/>
                  <a:gd name="T19" fmla="*/ 74 h 516"/>
                  <a:gd name="T20" fmla="*/ 154 w 406"/>
                  <a:gd name="T21" fmla="*/ 31 h 516"/>
                  <a:gd name="T22" fmla="*/ 67 w 406"/>
                  <a:gd name="T23" fmla="*/ 0 h 516"/>
                  <a:gd name="T24" fmla="*/ 65 w 406"/>
                  <a:gd name="T25" fmla="*/ 266 h 516"/>
                  <a:gd name="T26" fmla="*/ 0 w 406"/>
                  <a:gd name="T27" fmla="*/ 362 h 516"/>
                  <a:gd name="T28" fmla="*/ 54 w 406"/>
                  <a:gd name="T29" fmla="*/ 516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6" h="516">
                    <a:moveTo>
                      <a:pt x="54" y="516"/>
                    </a:moveTo>
                    <a:lnTo>
                      <a:pt x="113" y="483"/>
                    </a:lnTo>
                    <a:lnTo>
                      <a:pt x="192" y="451"/>
                    </a:lnTo>
                    <a:lnTo>
                      <a:pt x="256" y="397"/>
                    </a:lnTo>
                    <a:lnTo>
                      <a:pt x="270" y="358"/>
                    </a:lnTo>
                    <a:lnTo>
                      <a:pt x="296" y="361"/>
                    </a:lnTo>
                    <a:lnTo>
                      <a:pt x="406" y="288"/>
                    </a:lnTo>
                    <a:lnTo>
                      <a:pt x="313" y="235"/>
                    </a:lnTo>
                    <a:lnTo>
                      <a:pt x="279" y="123"/>
                    </a:lnTo>
                    <a:lnTo>
                      <a:pt x="177" y="74"/>
                    </a:lnTo>
                    <a:lnTo>
                      <a:pt x="154" y="31"/>
                    </a:lnTo>
                    <a:lnTo>
                      <a:pt x="67" y="0"/>
                    </a:lnTo>
                    <a:lnTo>
                      <a:pt x="65" y="266"/>
                    </a:lnTo>
                    <a:lnTo>
                      <a:pt x="0" y="362"/>
                    </a:lnTo>
                    <a:lnTo>
                      <a:pt x="54" y="516"/>
                    </a:lnTo>
                    <a:close/>
                  </a:path>
                </a:pathLst>
              </a:custGeom>
              <a:grpFill/>
              <a:ln w="12700">
                <a:solidFill>
                  <a:srgbClr val="6777C5"/>
                </a:solidFill>
                <a:headEnd/>
                <a:tailEnd/>
              </a:ln>
              <a:effectLst/>
            </p:spPr>
            <p:style>
              <a:lnRef idx="1">
                <a:schemeClr val="accent1"/>
              </a:lnRef>
              <a:fillRef idx="3">
                <a:schemeClr val="accent1"/>
              </a:fillRef>
              <a:effectRef idx="2">
                <a:schemeClr val="accent1"/>
              </a:effectRef>
              <a:fontRef idx="minor">
                <a:schemeClr val="lt1"/>
              </a:fontRef>
            </p:style>
            <p:txBody>
              <a:bodyPr/>
              <a:lstStyle/>
              <a:p>
                <a:endParaRPr lang="es-ES"/>
              </a:p>
            </p:txBody>
          </p:sp>
        </p:grpSp>
        <p:sp>
          <p:nvSpPr>
            <p:cNvPr id="32" name="Freeform 20"/>
            <p:cNvSpPr>
              <a:spLocks/>
            </p:cNvSpPr>
            <p:nvPr/>
          </p:nvSpPr>
          <p:spPr bwMode="auto">
            <a:xfrm>
              <a:off x="1897189" y="1897267"/>
              <a:ext cx="346183" cy="382301"/>
            </a:xfrm>
            <a:custGeom>
              <a:avLst/>
              <a:gdLst>
                <a:gd name="T0" fmla="*/ 551 w 551"/>
                <a:gd name="T1" fmla="*/ 169 h 609"/>
                <a:gd name="T2" fmla="*/ 535 w 551"/>
                <a:gd name="T3" fmla="*/ 150 h 609"/>
                <a:gd name="T4" fmla="*/ 503 w 551"/>
                <a:gd name="T5" fmla="*/ 150 h 609"/>
                <a:gd name="T6" fmla="*/ 465 w 551"/>
                <a:gd name="T7" fmla="*/ 142 h 609"/>
                <a:gd name="T8" fmla="*/ 399 w 551"/>
                <a:gd name="T9" fmla="*/ 120 h 609"/>
                <a:gd name="T10" fmla="*/ 370 w 551"/>
                <a:gd name="T11" fmla="*/ 89 h 609"/>
                <a:gd name="T12" fmla="*/ 358 w 551"/>
                <a:gd name="T13" fmla="*/ 81 h 609"/>
                <a:gd name="T14" fmla="*/ 348 w 551"/>
                <a:gd name="T15" fmla="*/ 97 h 609"/>
                <a:gd name="T16" fmla="*/ 340 w 551"/>
                <a:gd name="T17" fmla="*/ 126 h 609"/>
                <a:gd name="T18" fmla="*/ 315 w 551"/>
                <a:gd name="T19" fmla="*/ 101 h 609"/>
                <a:gd name="T20" fmla="*/ 311 w 551"/>
                <a:gd name="T21" fmla="*/ 85 h 609"/>
                <a:gd name="T22" fmla="*/ 333 w 551"/>
                <a:gd name="T23" fmla="*/ 67 h 609"/>
                <a:gd name="T24" fmla="*/ 336 w 551"/>
                <a:gd name="T25" fmla="*/ 64 h 609"/>
                <a:gd name="T26" fmla="*/ 311 w 551"/>
                <a:gd name="T27" fmla="*/ 9 h 609"/>
                <a:gd name="T28" fmla="*/ 282 w 551"/>
                <a:gd name="T29" fmla="*/ 19 h 609"/>
                <a:gd name="T30" fmla="*/ 249 w 551"/>
                <a:gd name="T31" fmla="*/ 19 h 609"/>
                <a:gd name="T32" fmla="*/ 200 w 551"/>
                <a:gd name="T33" fmla="*/ 0 h 609"/>
                <a:gd name="T34" fmla="*/ 178 w 551"/>
                <a:gd name="T35" fmla="*/ 21 h 609"/>
                <a:gd name="T36" fmla="*/ 151 w 551"/>
                <a:gd name="T37" fmla="*/ 39 h 609"/>
                <a:gd name="T38" fmla="*/ 130 w 551"/>
                <a:gd name="T39" fmla="*/ 72 h 609"/>
                <a:gd name="T40" fmla="*/ 130 w 551"/>
                <a:gd name="T41" fmla="*/ 108 h 609"/>
                <a:gd name="T42" fmla="*/ 100 w 551"/>
                <a:gd name="T43" fmla="*/ 112 h 609"/>
                <a:gd name="T44" fmla="*/ 77 w 551"/>
                <a:gd name="T45" fmla="*/ 130 h 609"/>
                <a:gd name="T46" fmla="*/ 69 w 551"/>
                <a:gd name="T47" fmla="*/ 175 h 609"/>
                <a:gd name="T48" fmla="*/ 47 w 551"/>
                <a:gd name="T49" fmla="*/ 189 h 609"/>
                <a:gd name="T50" fmla="*/ 39 w 551"/>
                <a:gd name="T51" fmla="*/ 234 h 609"/>
                <a:gd name="T52" fmla="*/ 17 w 551"/>
                <a:gd name="T53" fmla="*/ 276 h 609"/>
                <a:gd name="T54" fmla="*/ 25 w 551"/>
                <a:gd name="T55" fmla="*/ 298 h 609"/>
                <a:gd name="T56" fmla="*/ 0 w 551"/>
                <a:gd name="T57" fmla="*/ 312 h 609"/>
                <a:gd name="T58" fmla="*/ 4 w 551"/>
                <a:gd name="T59" fmla="*/ 337 h 609"/>
                <a:gd name="T60" fmla="*/ 4 w 551"/>
                <a:gd name="T61" fmla="*/ 371 h 609"/>
                <a:gd name="T62" fmla="*/ 40 w 551"/>
                <a:gd name="T63" fmla="*/ 399 h 609"/>
                <a:gd name="T64" fmla="*/ 59 w 551"/>
                <a:gd name="T65" fmla="*/ 417 h 609"/>
                <a:gd name="T66" fmla="*/ 94 w 551"/>
                <a:gd name="T67" fmla="*/ 401 h 609"/>
                <a:gd name="T68" fmla="*/ 131 w 551"/>
                <a:gd name="T69" fmla="*/ 420 h 609"/>
                <a:gd name="T70" fmla="*/ 148 w 551"/>
                <a:gd name="T71" fmla="*/ 445 h 609"/>
                <a:gd name="T72" fmla="*/ 155 w 551"/>
                <a:gd name="T73" fmla="*/ 472 h 609"/>
                <a:gd name="T74" fmla="*/ 204 w 551"/>
                <a:gd name="T75" fmla="*/ 483 h 609"/>
                <a:gd name="T76" fmla="*/ 223 w 551"/>
                <a:gd name="T77" fmla="*/ 495 h 609"/>
                <a:gd name="T78" fmla="*/ 217 w 551"/>
                <a:gd name="T79" fmla="*/ 527 h 609"/>
                <a:gd name="T80" fmla="*/ 186 w 551"/>
                <a:gd name="T81" fmla="*/ 533 h 609"/>
                <a:gd name="T82" fmla="*/ 183 w 551"/>
                <a:gd name="T83" fmla="*/ 581 h 609"/>
                <a:gd name="T84" fmla="*/ 261 w 551"/>
                <a:gd name="T85" fmla="*/ 581 h 609"/>
                <a:gd name="T86" fmla="*/ 311 w 551"/>
                <a:gd name="T87" fmla="*/ 609 h 609"/>
                <a:gd name="T88" fmla="*/ 358 w 551"/>
                <a:gd name="T89" fmla="*/ 527 h 609"/>
                <a:gd name="T90" fmla="*/ 326 w 551"/>
                <a:gd name="T91" fmla="*/ 503 h 609"/>
                <a:gd name="T92" fmla="*/ 334 w 551"/>
                <a:gd name="T93" fmla="*/ 419 h 609"/>
                <a:gd name="T94" fmla="*/ 408 w 551"/>
                <a:gd name="T95" fmla="*/ 311 h 609"/>
                <a:gd name="T96" fmla="*/ 417 w 551"/>
                <a:gd name="T97" fmla="*/ 286 h 609"/>
                <a:gd name="T98" fmla="*/ 478 w 551"/>
                <a:gd name="T99" fmla="*/ 263 h 609"/>
                <a:gd name="T100" fmla="*/ 551 w 551"/>
                <a:gd name="T101" fmla="*/ 16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1" h="609">
                  <a:moveTo>
                    <a:pt x="551" y="169"/>
                  </a:moveTo>
                  <a:lnTo>
                    <a:pt x="535" y="150"/>
                  </a:lnTo>
                  <a:lnTo>
                    <a:pt x="503" y="150"/>
                  </a:lnTo>
                  <a:lnTo>
                    <a:pt x="465" y="142"/>
                  </a:lnTo>
                  <a:lnTo>
                    <a:pt x="399" y="120"/>
                  </a:lnTo>
                  <a:lnTo>
                    <a:pt x="370" y="89"/>
                  </a:lnTo>
                  <a:lnTo>
                    <a:pt x="358" y="81"/>
                  </a:lnTo>
                  <a:lnTo>
                    <a:pt x="348" y="97"/>
                  </a:lnTo>
                  <a:lnTo>
                    <a:pt x="340" y="126"/>
                  </a:lnTo>
                  <a:lnTo>
                    <a:pt x="315" y="101"/>
                  </a:lnTo>
                  <a:lnTo>
                    <a:pt x="311" y="85"/>
                  </a:lnTo>
                  <a:lnTo>
                    <a:pt x="333" y="67"/>
                  </a:lnTo>
                  <a:lnTo>
                    <a:pt x="336" y="64"/>
                  </a:lnTo>
                  <a:lnTo>
                    <a:pt x="311" y="9"/>
                  </a:lnTo>
                  <a:lnTo>
                    <a:pt x="282" y="19"/>
                  </a:lnTo>
                  <a:lnTo>
                    <a:pt x="249" y="19"/>
                  </a:lnTo>
                  <a:lnTo>
                    <a:pt x="200" y="0"/>
                  </a:lnTo>
                  <a:lnTo>
                    <a:pt x="178" y="21"/>
                  </a:lnTo>
                  <a:lnTo>
                    <a:pt x="151" y="39"/>
                  </a:lnTo>
                  <a:lnTo>
                    <a:pt x="130" y="72"/>
                  </a:lnTo>
                  <a:lnTo>
                    <a:pt x="130" y="108"/>
                  </a:lnTo>
                  <a:lnTo>
                    <a:pt x="100" y="112"/>
                  </a:lnTo>
                  <a:lnTo>
                    <a:pt x="77" y="130"/>
                  </a:lnTo>
                  <a:lnTo>
                    <a:pt x="69" y="175"/>
                  </a:lnTo>
                  <a:lnTo>
                    <a:pt x="47" y="189"/>
                  </a:lnTo>
                  <a:lnTo>
                    <a:pt x="39" y="234"/>
                  </a:lnTo>
                  <a:lnTo>
                    <a:pt x="17" y="276"/>
                  </a:lnTo>
                  <a:lnTo>
                    <a:pt x="25" y="298"/>
                  </a:lnTo>
                  <a:lnTo>
                    <a:pt x="0" y="312"/>
                  </a:lnTo>
                  <a:lnTo>
                    <a:pt x="4" y="337"/>
                  </a:lnTo>
                  <a:lnTo>
                    <a:pt x="4" y="371"/>
                  </a:lnTo>
                  <a:lnTo>
                    <a:pt x="40" y="399"/>
                  </a:lnTo>
                  <a:lnTo>
                    <a:pt x="59" y="417"/>
                  </a:lnTo>
                  <a:lnTo>
                    <a:pt x="94" y="401"/>
                  </a:lnTo>
                  <a:lnTo>
                    <a:pt x="131" y="420"/>
                  </a:lnTo>
                  <a:lnTo>
                    <a:pt x="148" y="445"/>
                  </a:lnTo>
                  <a:lnTo>
                    <a:pt x="155" y="472"/>
                  </a:lnTo>
                  <a:lnTo>
                    <a:pt x="204" y="483"/>
                  </a:lnTo>
                  <a:lnTo>
                    <a:pt x="223" y="495"/>
                  </a:lnTo>
                  <a:lnTo>
                    <a:pt x="217" y="527"/>
                  </a:lnTo>
                  <a:lnTo>
                    <a:pt x="186" y="533"/>
                  </a:lnTo>
                  <a:lnTo>
                    <a:pt x="183" y="581"/>
                  </a:lnTo>
                  <a:lnTo>
                    <a:pt x="261" y="581"/>
                  </a:lnTo>
                  <a:lnTo>
                    <a:pt x="311" y="609"/>
                  </a:lnTo>
                  <a:lnTo>
                    <a:pt x="358" y="527"/>
                  </a:lnTo>
                  <a:lnTo>
                    <a:pt x="326" y="503"/>
                  </a:lnTo>
                  <a:lnTo>
                    <a:pt x="334" y="419"/>
                  </a:lnTo>
                  <a:lnTo>
                    <a:pt x="408" y="311"/>
                  </a:lnTo>
                  <a:lnTo>
                    <a:pt x="417" y="286"/>
                  </a:lnTo>
                  <a:lnTo>
                    <a:pt x="478" y="263"/>
                  </a:lnTo>
                  <a:lnTo>
                    <a:pt x="551" y="169"/>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34" name="Freeform 39"/>
            <p:cNvSpPr>
              <a:spLocks/>
            </p:cNvSpPr>
            <p:nvPr/>
          </p:nvSpPr>
          <p:spPr bwMode="auto">
            <a:xfrm>
              <a:off x="849749" y="2958041"/>
              <a:ext cx="591233" cy="388414"/>
            </a:xfrm>
            <a:custGeom>
              <a:avLst/>
              <a:gdLst>
                <a:gd name="T0" fmla="*/ 681 w 941"/>
                <a:gd name="T1" fmla="*/ 105 h 618"/>
                <a:gd name="T2" fmla="*/ 750 w 941"/>
                <a:gd name="T3" fmla="*/ 56 h 618"/>
                <a:gd name="T4" fmla="*/ 801 w 941"/>
                <a:gd name="T5" fmla="*/ 34 h 618"/>
                <a:gd name="T6" fmla="*/ 941 w 941"/>
                <a:gd name="T7" fmla="*/ 25 h 618"/>
                <a:gd name="T8" fmla="*/ 938 w 941"/>
                <a:gd name="T9" fmla="*/ 58 h 618"/>
                <a:gd name="T10" fmla="*/ 927 w 941"/>
                <a:gd name="T11" fmla="*/ 75 h 618"/>
                <a:gd name="T12" fmla="*/ 885 w 941"/>
                <a:gd name="T13" fmla="*/ 87 h 618"/>
                <a:gd name="T14" fmla="*/ 836 w 941"/>
                <a:gd name="T15" fmla="*/ 122 h 618"/>
                <a:gd name="T16" fmla="*/ 836 w 941"/>
                <a:gd name="T17" fmla="*/ 156 h 618"/>
                <a:gd name="T18" fmla="*/ 842 w 941"/>
                <a:gd name="T19" fmla="*/ 200 h 618"/>
                <a:gd name="T20" fmla="*/ 808 w 941"/>
                <a:gd name="T21" fmla="*/ 222 h 618"/>
                <a:gd name="T22" fmla="*/ 808 w 941"/>
                <a:gd name="T23" fmla="*/ 247 h 618"/>
                <a:gd name="T24" fmla="*/ 794 w 941"/>
                <a:gd name="T25" fmla="*/ 281 h 618"/>
                <a:gd name="T26" fmla="*/ 757 w 941"/>
                <a:gd name="T27" fmla="*/ 276 h 618"/>
                <a:gd name="T28" fmla="*/ 740 w 941"/>
                <a:gd name="T29" fmla="*/ 294 h 618"/>
                <a:gd name="T30" fmla="*/ 740 w 941"/>
                <a:gd name="T31" fmla="*/ 319 h 618"/>
                <a:gd name="T32" fmla="*/ 627 w 941"/>
                <a:gd name="T33" fmla="*/ 395 h 618"/>
                <a:gd name="T34" fmla="*/ 622 w 941"/>
                <a:gd name="T35" fmla="*/ 424 h 618"/>
                <a:gd name="T36" fmla="*/ 640 w 941"/>
                <a:gd name="T37" fmla="*/ 484 h 618"/>
                <a:gd name="T38" fmla="*/ 600 w 941"/>
                <a:gd name="T39" fmla="*/ 525 h 618"/>
                <a:gd name="T40" fmla="*/ 558 w 941"/>
                <a:gd name="T41" fmla="*/ 487 h 618"/>
                <a:gd name="T42" fmla="*/ 541 w 941"/>
                <a:gd name="T43" fmla="*/ 490 h 618"/>
                <a:gd name="T44" fmla="*/ 495 w 941"/>
                <a:gd name="T45" fmla="*/ 543 h 618"/>
                <a:gd name="T46" fmla="*/ 503 w 941"/>
                <a:gd name="T47" fmla="*/ 581 h 618"/>
                <a:gd name="T48" fmla="*/ 490 w 941"/>
                <a:gd name="T49" fmla="*/ 600 h 618"/>
                <a:gd name="T50" fmla="*/ 461 w 941"/>
                <a:gd name="T51" fmla="*/ 589 h 618"/>
                <a:gd name="T52" fmla="*/ 451 w 941"/>
                <a:gd name="T53" fmla="*/ 610 h 618"/>
                <a:gd name="T54" fmla="*/ 426 w 941"/>
                <a:gd name="T55" fmla="*/ 618 h 618"/>
                <a:gd name="T56" fmla="*/ 342 w 941"/>
                <a:gd name="T57" fmla="*/ 577 h 618"/>
                <a:gd name="T58" fmla="*/ 222 w 941"/>
                <a:gd name="T59" fmla="*/ 534 h 618"/>
                <a:gd name="T60" fmla="*/ 189 w 941"/>
                <a:gd name="T61" fmla="*/ 480 h 618"/>
                <a:gd name="T62" fmla="*/ 138 w 941"/>
                <a:gd name="T63" fmla="*/ 505 h 618"/>
                <a:gd name="T64" fmla="*/ 118 w 941"/>
                <a:gd name="T65" fmla="*/ 480 h 618"/>
                <a:gd name="T66" fmla="*/ 90 w 941"/>
                <a:gd name="T67" fmla="*/ 489 h 618"/>
                <a:gd name="T68" fmla="*/ 84 w 941"/>
                <a:gd name="T69" fmla="*/ 448 h 618"/>
                <a:gd name="T70" fmla="*/ 78 w 941"/>
                <a:gd name="T71" fmla="*/ 436 h 618"/>
                <a:gd name="T72" fmla="*/ 30 w 941"/>
                <a:gd name="T73" fmla="*/ 395 h 618"/>
                <a:gd name="T74" fmla="*/ 30 w 941"/>
                <a:gd name="T75" fmla="*/ 382 h 618"/>
                <a:gd name="T76" fmla="*/ 0 w 941"/>
                <a:gd name="T77" fmla="*/ 354 h 618"/>
                <a:gd name="T78" fmla="*/ 0 w 941"/>
                <a:gd name="T79" fmla="*/ 326 h 618"/>
                <a:gd name="T80" fmla="*/ 22 w 941"/>
                <a:gd name="T81" fmla="*/ 286 h 618"/>
                <a:gd name="T82" fmla="*/ 41 w 941"/>
                <a:gd name="T83" fmla="*/ 253 h 618"/>
                <a:gd name="T84" fmla="*/ 41 w 941"/>
                <a:gd name="T85" fmla="*/ 223 h 618"/>
                <a:gd name="T86" fmla="*/ 91 w 941"/>
                <a:gd name="T87" fmla="*/ 181 h 618"/>
                <a:gd name="T88" fmla="*/ 113 w 941"/>
                <a:gd name="T89" fmla="*/ 171 h 618"/>
                <a:gd name="T90" fmla="*/ 120 w 941"/>
                <a:gd name="T91" fmla="*/ 144 h 618"/>
                <a:gd name="T92" fmla="*/ 131 w 941"/>
                <a:gd name="T93" fmla="*/ 91 h 618"/>
                <a:gd name="T94" fmla="*/ 113 w 941"/>
                <a:gd name="T95" fmla="*/ 80 h 618"/>
                <a:gd name="T96" fmla="*/ 88 w 941"/>
                <a:gd name="T97" fmla="*/ 84 h 618"/>
                <a:gd name="T98" fmla="*/ 71 w 941"/>
                <a:gd name="T99" fmla="*/ 50 h 618"/>
                <a:gd name="T100" fmla="*/ 66 w 941"/>
                <a:gd name="T101" fmla="*/ 0 h 618"/>
                <a:gd name="T102" fmla="*/ 106 w 941"/>
                <a:gd name="T103" fmla="*/ 8 h 618"/>
                <a:gd name="T104" fmla="*/ 150 w 941"/>
                <a:gd name="T105" fmla="*/ 36 h 618"/>
                <a:gd name="T106" fmla="*/ 231 w 941"/>
                <a:gd name="T107" fmla="*/ 55 h 618"/>
                <a:gd name="T108" fmla="*/ 271 w 941"/>
                <a:gd name="T109" fmla="*/ 88 h 618"/>
                <a:gd name="T110" fmla="*/ 328 w 941"/>
                <a:gd name="T111" fmla="*/ 104 h 618"/>
                <a:gd name="T112" fmla="*/ 418 w 941"/>
                <a:gd name="T113" fmla="*/ 88 h 618"/>
                <a:gd name="T114" fmla="*/ 462 w 941"/>
                <a:gd name="T115" fmla="*/ 110 h 618"/>
                <a:gd name="T116" fmla="*/ 530 w 941"/>
                <a:gd name="T117" fmla="*/ 82 h 618"/>
                <a:gd name="T118" fmla="*/ 681 w 941"/>
                <a:gd name="T119" fmla="*/ 105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41" h="618">
                  <a:moveTo>
                    <a:pt x="681" y="105"/>
                  </a:moveTo>
                  <a:lnTo>
                    <a:pt x="750" y="56"/>
                  </a:lnTo>
                  <a:lnTo>
                    <a:pt x="801" y="34"/>
                  </a:lnTo>
                  <a:lnTo>
                    <a:pt x="941" y="25"/>
                  </a:lnTo>
                  <a:lnTo>
                    <a:pt x="938" y="58"/>
                  </a:lnTo>
                  <a:lnTo>
                    <a:pt x="927" y="75"/>
                  </a:lnTo>
                  <a:lnTo>
                    <a:pt x="885" y="87"/>
                  </a:lnTo>
                  <a:lnTo>
                    <a:pt x="836" y="122"/>
                  </a:lnTo>
                  <a:lnTo>
                    <a:pt x="836" y="156"/>
                  </a:lnTo>
                  <a:lnTo>
                    <a:pt x="842" y="200"/>
                  </a:lnTo>
                  <a:lnTo>
                    <a:pt x="808" y="222"/>
                  </a:lnTo>
                  <a:lnTo>
                    <a:pt x="808" y="247"/>
                  </a:lnTo>
                  <a:lnTo>
                    <a:pt x="794" y="281"/>
                  </a:lnTo>
                  <a:lnTo>
                    <a:pt x="757" y="276"/>
                  </a:lnTo>
                  <a:lnTo>
                    <a:pt x="740" y="294"/>
                  </a:lnTo>
                  <a:lnTo>
                    <a:pt x="740" y="319"/>
                  </a:lnTo>
                  <a:lnTo>
                    <a:pt x="627" y="395"/>
                  </a:lnTo>
                  <a:lnTo>
                    <a:pt x="622" y="424"/>
                  </a:lnTo>
                  <a:lnTo>
                    <a:pt x="640" y="484"/>
                  </a:lnTo>
                  <a:lnTo>
                    <a:pt x="600" y="525"/>
                  </a:lnTo>
                  <a:lnTo>
                    <a:pt x="558" y="487"/>
                  </a:lnTo>
                  <a:lnTo>
                    <a:pt x="541" y="490"/>
                  </a:lnTo>
                  <a:lnTo>
                    <a:pt x="495" y="543"/>
                  </a:lnTo>
                  <a:lnTo>
                    <a:pt x="503" y="581"/>
                  </a:lnTo>
                  <a:lnTo>
                    <a:pt x="490" y="600"/>
                  </a:lnTo>
                  <a:lnTo>
                    <a:pt x="461" y="589"/>
                  </a:lnTo>
                  <a:lnTo>
                    <a:pt x="451" y="610"/>
                  </a:lnTo>
                  <a:lnTo>
                    <a:pt x="426" y="618"/>
                  </a:lnTo>
                  <a:lnTo>
                    <a:pt x="342" y="577"/>
                  </a:lnTo>
                  <a:lnTo>
                    <a:pt x="222" y="534"/>
                  </a:lnTo>
                  <a:lnTo>
                    <a:pt x="189" y="480"/>
                  </a:lnTo>
                  <a:lnTo>
                    <a:pt x="138" y="505"/>
                  </a:lnTo>
                  <a:lnTo>
                    <a:pt x="118" y="480"/>
                  </a:lnTo>
                  <a:lnTo>
                    <a:pt x="90" y="489"/>
                  </a:lnTo>
                  <a:lnTo>
                    <a:pt x="84" y="448"/>
                  </a:lnTo>
                  <a:lnTo>
                    <a:pt x="78" y="436"/>
                  </a:lnTo>
                  <a:lnTo>
                    <a:pt x="30" y="395"/>
                  </a:lnTo>
                  <a:lnTo>
                    <a:pt x="30" y="382"/>
                  </a:lnTo>
                  <a:lnTo>
                    <a:pt x="0" y="354"/>
                  </a:lnTo>
                  <a:lnTo>
                    <a:pt x="0" y="326"/>
                  </a:lnTo>
                  <a:lnTo>
                    <a:pt x="22" y="286"/>
                  </a:lnTo>
                  <a:lnTo>
                    <a:pt x="41" y="253"/>
                  </a:lnTo>
                  <a:lnTo>
                    <a:pt x="41" y="223"/>
                  </a:lnTo>
                  <a:lnTo>
                    <a:pt x="91" y="181"/>
                  </a:lnTo>
                  <a:lnTo>
                    <a:pt x="113" y="171"/>
                  </a:lnTo>
                  <a:lnTo>
                    <a:pt x="120" y="144"/>
                  </a:lnTo>
                  <a:lnTo>
                    <a:pt x="131" y="91"/>
                  </a:lnTo>
                  <a:lnTo>
                    <a:pt x="113" y="80"/>
                  </a:lnTo>
                  <a:lnTo>
                    <a:pt x="88" y="84"/>
                  </a:lnTo>
                  <a:lnTo>
                    <a:pt x="71" y="50"/>
                  </a:lnTo>
                  <a:lnTo>
                    <a:pt x="66" y="0"/>
                  </a:lnTo>
                  <a:lnTo>
                    <a:pt x="106" y="8"/>
                  </a:lnTo>
                  <a:lnTo>
                    <a:pt x="150" y="36"/>
                  </a:lnTo>
                  <a:lnTo>
                    <a:pt x="231" y="55"/>
                  </a:lnTo>
                  <a:lnTo>
                    <a:pt x="271" y="88"/>
                  </a:lnTo>
                  <a:lnTo>
                    <a:pt x="328" y="104"/>
                  </a:lnTo>
                  <a:lnTo>
                    <a:pt x="418" y="88"/>
                  </a:lnTo>
                  <a:lnTo>
                    <a:pt x="462" y="110"/>
                  </a:lnTo>
                  <a:lnTo>
                    <a:pt x="530" y="82"/>
                  </a:lnTo>
                  <a:lnTo>
                    <a:pt x="681" y="105"/>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35" name="Freeform 23"/>
            <p:cNvSpPr>
              <a:spLocks/>
            </p:cNvSpPr>
            <p:nvPr/>
          </p:nvSpPr>
          <p:spPr bwMode="auto">
            <a:xfrm>
              <a:off x="976999" y="1800580"/>
              <a:ext cx="521219" cy="199486"/>
            </a:xfrm>
            <a:custGeom>
              <a:avLst/>
              <a:gdLst>
                <a:gd name="T0" fmla="*/ 78 w 1047"/>
                <a:gd name="T1" fmla="*/ 23 h 400"/>
                <a:gd name="T2" fmla="*/ 81 w 1047"/>
                <a:gd name="T3" fmla="*/ 44 h 400"/>
                <a:gd name="T4" fmla="*/ 50 w 1047"/>
                <a:gd name="T5" fmla="*/ 73 h 400"/>
                <a:gd name="T6" fmla="*/ 23 w 1047"/>
                <a:gd name="T7" fmla="*/ 112 h 400"/>
                <a:gd name="T8" fmla="*/ 0 w 1047"/>
                <a:gd name="T9" fmla="*/ 175 h 400"/>
                <a:gd name="T10" fmla="*/ 33 w 1047"/>
                <a:gd name="T11" fmla="*/ 222 h 400"/>
                <a:gd name="T12" fmla="*/ 45 w 1047"/>
                <a:gd name="T13" fmla="*/ 249 h 400"/>
                <a:gd name="T14" fmla="*/ 45 w 1047"/>
                <a:gd name="T15" fmla="*/ 270 h 400"/>
                <a:gd name="T16" fmla="*/ 38 w 1047"/>
                <a:gd name="T17" fmla="*/ 308 h 400"/>
                <a:gd name="T18" fmla="*/ 30 w 1047"/>
                <a:gd name="T19" fmla="*/ 331 h 400"/>
                <a:gd name="T20" fmla="*/ 40 w 1047"/>
                <a:gd name="T21" fmla="*/ 362 h 400"/>
                <a:gd name="T22" fmla="*/ 59 w 1047"/>
                <a:gd name="T23" fmla="*/ 400 h 400"/>
                <a:gd name="T24" fmla="*/ 88 w 1047"/>
                <a:gd name="T25" fmla="*/ 391 h 400"/>
                <a:gd name="T26" fmla="*/ 205 w 1047"/>
                <a:gd name="T27" fmla="*/ 394 h 400"/>
                <a:gd name="T28" fmla="*/ 244 w 1047"/>
                <a:gd name="T29" fmla="*/ 377 h 400"/>
                <a:gd name="T30" fmla="*/ 276 w 1047"/>
                <a:gd name="T31" fmla="*/ 329 h 400"/>
                <a:gd name="T32" fmla="*/ 324 w 1047"/>
                <a:gd name="T33" fmla="*/ 358 h 400"/>
                <a:gd name="T34" fmla="*/ 383 w 1047"/>
                <a:gd name="T35" fmla="*/ 322 h 400"/>
                <a:gd name="T36" fmla="*/ 415 w 1047"/>
                <a:gd name="T37" fmla="*/ 337 h 400"/>
                <a:gd name="T38" fmla="*/ 459 w 1047"/>
                <a:gd name="T39" fmla="*/ 367 h 400"/>
                <a:gd name="T40" fmla="*/ 493 w 1047"/>
                <a:gd name="T41" fmla="*/ 377 h 400"/>
                <a:gd name="T42" fmla="*/ 572 w 1047"/>
                <a:gd name="T43" fmla="*/ 326 h 400"/>
                <a:gd name="T44" fmla="*/ 655 w 1047"/>
                <a:gd name="T45" fmla="*/ 353 h 400"/>
                <a:gd name="T46" fmla="*/ 718 w 1047"/>
                <a:gd name="T47" fmla="*/ 326 h 400"/>
                <a:gd name="T48" fmla="*/ 757 w 1047"/>
                <a:gd name="T49" fmla="*/ 338 h 400"/>
                <a:gd name="T50" fmla="*/ 827 w 1047"/>
                <a:gd name="T51" fmla="*/ 269 h 400"/>
                <a:gd name="T52" fmla="*/ 874 w 1047"/>
                <a:gd name="T53" fmla="*/ 271 h 400"/>
                <a:gd name="T54" fmla="*/ 920 w 1047"/>
                <a:gd name="T55" fmla="*/ 254 h 400"/>
                <a:gd name="T56" fmla="*/ 984 w 1047"/>
                <a:gd name="T57" fmla="*/ 256 h 400"/>
                <a:gd name="T58" fmla="*/ 1014 w 1047"/>
                <a:gd name="T59" fmla="*/ 221 h 400"/>
                <a:gd name="T60" fmla="*/ 1031 w 1047"/>
                <a:gd name="T61" fmla="*/ 206 h 400"/>
                <a:gd name="T62" fmla="*/ 1047 w 1047"/>
                <a:gd name="T63" fmla="*/ 172 h 400"/>
                <a:gd name="T64" fmla="*/ 1034 w 1047"/>
                <a:gd name="T65" fmla="*/ 141 h 400"/>
                <a:gd name="T66" fmla="*/ 876 w 1047"/>
                <a:gd name="T67" fmla="*/ 105 h 400"/>
                <a:gd name="T68" fmla="*/ 729 w 1047"/>
                <a:gd name="T69" fmla="*/ 63 h 400"/>
                <a:gd name="T70" fmla="*/ 699 w 1047"/>
                <a:gd name="T71" fmla="*/ 71 h 400"/>
                <a:gd name="T72" fmla="*/ 534 w 1047"/>
                <a:gd name="T73" fmla="*/ 0 h 400"/>
                <a:gd name="T74" fmla="*/ 475 w 1047"/>
                <a:gd name="T75" fmla="*/ 23 h 400"/>
                <a:gd name="T76" fmla="*/ 406 w 1047"/>
                <a:gd name="T77" fmla="*/ 44 h 400"/>
                <a:gd name="T78" fmla="*/ 315 w 1047"/>
                <a:gd name="T79" fmla="*/ 44 h 400"/>
                <a:gd name="T80" fmla="*/ 287 w 1047"/>
                <a:gd name="T81" fmla="*/ 50 h 400"/>
                <a:gd name="T82" fmla="*/ 277 w 1047"/>
                <a:gd name="T83" fmla="*/ 28 h 400"/>
                <a:gd name="T84" fmla="*/ 252 w 1047"/>
                <a:gd name="T85" fmla="*/ 50 h 400"/>
                <a:gd name="T86" fmla="*/ 204 w 1047"/>
                <a:gd name="T87" fmla="*/ 44 h 400"/>
                <a:gd name="T88" fmla="*/ 150 w 1047"/>
                <a:gd name="T89" fmla="*/ 23 h 400"/>
                <a:gd name="T90" fmla="*/ 125 w 1047"/>
                <a:gd name="T91" fmla="*/ 16 h 400"/>
                <a:gd name="T92" fmla="*/ 78 w 1047"/>
                <a:gd name="T93" fmla="*/ 2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47" h="400">
                  <a:moveTo>
                    <a:pt x="78" y="23"/>
                  </a:moveTo>
                  <a:lnTo>
                    <a:pt x="81" y="44"/>
                  </a:lnTo>
                  <a:lnTo>
                    <a:pt x="50" y="73"/>
                  </a:lnTo>
                  <a:lnTo>
                    <a:pt x="23" y="112"/>
                  </a:lnTo>
                  <a:lnTo>
                    <a:pt x="0" y="175"/>
                  </a:lnTo>
                  <a:lnTo>
                    <a:pt x="33" y="222"/>
                  </a:lnTo>
                  <a:lnTo>
                    <a:pt x="45" y="249"/>
                  </a:lnTo>
                  <a:lnTo>
                    <a:pt x="45" y="270"/>
                  </a:lnTo>
                  <a:lnTo>
                    <a:pt x="38" y="308"/>
                  </a:lnTo>
                  <a:lnTo>
                    <a:pt x="30" y="331"/>
                  </a:lnTo>
                  <a:lnTo>
                    <a:pt x="40" y="362"/>
                  </a:lnTo>
                  <a:lnTo>
                    <a:pt x="59" y="400"/>
                  </a:lnTo>
                  <a:lnTo>
                    <a:pt x="88" y="391"/>
                  </a:lnTo>
                  <a:lnTo>
                    <a:pt x="205" y="394"/>
                  </a:lnTo>
                  <a:lnTo>
                    <a:pt x="244" y="377"/>
                  </a:lnTo>
                  <a:lnTo>
                    <a:pt x="276" y="329"/>
                  </a:lnTo>
                  <a:lnTo>
                    <a:pt x="324" y="358"/>
                  </a:lnTo>
                  <a:lnTo>
                    <a:pt x="383" y="322"/>
                  </a:lnTo>
                  <a:lnTo>
                    <a:pt x="415" y="337"/>
                  </a:lnTo>
                  <a:lnTo>
                    <a:pt x="459" y="367"/>
                  </a:lnTo>
                  <a:lnTo>
                    <a:pt x="493" y="377"/>
                  </a:lnTo>
                  <a:lnTo>
                    <a:pt x="572" y="326"/>
                  </a:lnTo>
                  <a:lnTo>
                    <a:pt x="655" y="353"/>
                  </a:lnTo>
                  <a:lnTo>
                    <a:pt x="718" y="326"/>
                  </a:lnTo>
                  <a:lnTo>
                    <a:pt x="757" y="338"/>
                  </a:lnTo>
                  <a:lnTo>
                    <a:pt x="827" y="269"/>
                  </a:lnTo>
                  <a:lnTo>
                    <a:pt x="874" y="271"/>
                  </a:lnTo>
                  <a:lnTo>
                    <a:pt x="920" y="254"/>
                  </a:lnTo>
                  <a:lnTo>
                    <a:pt x="984" y="256"/>
                  </a:lnTo>
                  <a:lnTo>
                    <a:pt x="1014" y="221"/>
                  </a:lnTo>
                  <a:lnTo>
                    <a:pt x="1031" y="206"/>
                  </a:lnTo>
                  <a:lnTo>
                    <a:pt x="1047" y="172"/>
                  </a:lnTo>
                  <a:lnTo>
                    <a:pt x="1034" y="141"/>
                  </a:lnTo>
                  <a:lnTo>
                    <a:pt x="876" y="105"/>
                  </a:lnTo>
                  <a:lnTo>
                    <a:pt x="729" y="63"/>
                  </a:lnTo>
                  <a:lnTo>
                    <a:pt x="699" y="71"/>
                  </a:lnTo>
                  <a:lnTo>
                    <a:pt x="534" y="0"/>
                  </a:lnTo>
                  <a:lnTo>
                    <a:pt x="475" y="23"/>
                  </a:lnTo>
                  <a:lnTo>
                    <a:pt x="406" y="44"/>
                  </a:lnTo>
                  <a:lnTo>
                    <a:pt x="315" y="44"/>
                  </a:lnTo>
                  <a:lnTo>
                    <a:pt x="287" y="50"/>
                  </a:lnTo>
                  <a:lnTo>
                    <a:pt x="277" y="28"/>
                  </a:lnTo>
                  <a:lnTo>
                    <a:pt x="252" y="50"/>
                  </a:lnTo>
                  <a:lnTo>
                    <a:pt x="204" y="44"/>
                  </a:lnTo>
                  <a:lnTo>
                    <a:pt x="150" y="23"/>
                  </a:lnTo>
                  <a:lnTo>
                    <a:pt x="125" y="16"/>
                  </a:lnTo>
                  <a:lnTo>
                    <a:pt x="78" y="23"/>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36" name="Freeform 36"/>
            <p:cNvSpPr>
              <a:spLocks/>
            </p:cNvSpPr>
            <p:nvPr/>
          </p:nvSpPr>
          <p:spPr bwMode="auto">
            <a:xfrm>
              <a:off x="787515" y="1750014"/>
              <a:ext cx="231159" cy="373967"/>
            </a:xfrm>
            <a:custGeom>
              <a:avLst/>
              <a:gdLst>
                <a:gd name="T0" fmla="*/ 362 w 368"/>
                <a:gd name="T1" fmla="*/ 91 h 595"/>
                <a:gd name="T2" fmla="*/ 368 w 368"/>
                <a:gd name="T3" fmla="*/ 113 h 595"/>
                <a:gd name="T4" fmla="*/ 354 w 368"/>
                <a:gd name="T5" fmla="*/ 127 h 595"/>
                <a:gd name="T6" fmla="*/ 340 w 368"/>
                <a:gd name="T7" fmla="*/ 140 h 595"/>
                <a:gd name="T8" fmla="*/ 321 w 368"/>
                <a:gd name="T9" fmla="*/ 168 h 595"/>
                <a:gd name="T10" fmla="*/ 307 w 368"/>
                <a:gd name="T11" fmla="*/ 210 h 595"/>
                <a:gd name="T12" fmla="*/ 303 w 368"/>
                <a:gd name="T13" fmla="*/ 218 h 595"/>
                <a:gd name="T14" fmla="*/ 337 w 368"/>
                <a:gd name="T15" fmla="*/ 276 h 595"/>
                <a:gd name="T16" fmla="*/ 340 w 368"/>
                <a:gd name="T17" fmla="*/ 298 h 595"/>
                <a:gd name="T18" fmla="*/ 332 w 368"/>
                <a:gd name="T19" fmla="*/ 323 h 595"/>
                <a:gd name="T20" fmla="*/ 328 w 368"/>
                <a:gd name="T21" fmla="*/ 338 h 595"/>
                <a:gd name="T22" fmla="*/ 332 w 368"/>
                <a:gd name="T23" fmla="*/ 367 h 595"/>
                <a:gd name="T24" fmla="*/ 350 w 368"/>
                <a:gd name="T25" fmla="*/ 401 h 595"/>
                <a:gd name="T26" fmla="*/ 362 w 368"/>
                <a:gd name="T27" fmla="*/ 416 h 595"/>
                <a:gd name="T28" fmla="*/ 354 w 368"/>
                <a:gd name="T29" fmla="*/ 438 h 595"/>
                <a:gd name="T30" fmla="*/ 310 w 368"/>
                <a:gd name="T31" fmla="*/ 487 h 595"/>
                <a:gd name="T32" fmla="*/ 300 w 368"/>
                <a:gd name="T33" fmla="*/ 534 h 595"/>
                <a:gd name="T34" fmla="*/ 307 w 368"/>
                <a:gd name="T35" fmla="*/ 564 h 595"/>
                <a:gd name="T36" fmla="*/ 295 w 368"/>
                <a:gd name="T37" fmla="*/ 564 h 595"/>
                <a:gd name="T38" fmla="*/ 283 w 368"/>
                <a:gd name="T39" fmla="*/ 565 h 595"/>
                <a:gd name="T40" fmla="*/ 255 w 368"/>
                <a:gd name="T41" fmla="*/ 582 h 595"/>
                <a:gd name="T42" fmla="*/ 222 w 368"/>
                <a:gd name="T43" fmla="*/ 589 h 595"/>
                <a:gd name="T44" fmla="*/ 151 w 368"/>
                <a:gd name="T45" fmla="*/ 595 h 595"/>
                <a:gd name="T46" fmla="*/ 107 w 368"/>
                <a:gd name="T47" fmla="*/ 580 h 595"/>
                <a:gd name="T48" fmla="*/ 63 w 368"/>
                <a:gd name="T49" fmla="*/ 573 h 595"/>
                <a:gd name="T50" fmla="*/ 12 w 368"/>
                <a:gd name="T51" fmla="*/ 552 h 595"/>
                <a:gd name="T52" fmla="*/ 0 w 368"/>
                <a:gd name="T53" fmla="*/ 511 h 595"/>
                <a:gd name="T54" fmla="*/ 18 w 368"/>
                <a:gd name="T55" fmla="*/ 498 h 595"/>
                <a:gd name="T56" fmla="*/ 16 w 368"/>
                <a:gd name="T57" fmla="*/ 471 h 595"/>
                <a:gd name="T58" fmla="*/ 3 w 368"/>
                <a:gd name="T59" fmla="*/ 423 h 595"/>
                <a:gd name="T60" fmla="*/ 15 w 368"/>
                <a:gd name="T61" fmla="*/ 405 h 595"/>
                <a:gd name="T62" fmla="*/ 11 w 368"/>
                <a:gd name="T63" fmla="*/ 303 h 595"/>
                <a:gd name="T64" fmla="*/ 19 w 368"/>
                <a:gd name="T65" fmla="*/ 252 h 595"/>
                <a:gd name="T66" fmla="*/ 51 w 368"/>
                <a:gd name="T67" fmla="*/ 229 h 595"/>
                <a:gd name="T68" fmla="*/ 60 w 368"/>
                <a:gd name="T69" fmla="*/ 163 h 595"/>
                <a:gd name="T70" fmla="*/ 106 w 368"/>
                <a:gd name="T71" fmla="*/ 0 h 595"/>
                <a:gd name="T72" fmla="*/ 128 w 368"/>
                <a:gd name="T73" fmla="*/ 0 h 595"/>
                <a:gd name="T74" fmla="*/ 136 w 368"/>
                <a:gd name="T75" fmla="*/ 14 h 595"/>
                <a:gd name="T76" fmla="*/ 169 w 368"/>
                <a:gd name="T77" fmla="*/ 14 h 595"/>
                <a:gd name="T78" fmla="*/ 206 w 368"/>
                <a:gd name="T79" fmla="*/ 25 h 595"/>
                <a:gd name="T80" fmla="*/ 227 w 368"/>
                <a:gd name="T81" fmla="*/ 46 h 595"/>
                <a:gd name="T82" fmla="*/ 237 w 368"/>
                <a:gd name="T83" fmla="*/ 75 h 595"/>
                <a:gd name="T84" fmla="*/ 249 w 368"/>
                <a:gd name="T85" fmla="*/ 84 h 595"/>
                <a:gd name="T86" fmla="*/ 274 w 368"/>
                <a:gd name="T87" fmla="*/ 75 h 595"/>
                <a:gd name="T88" fmla="*/ 296 w 368"/>
                <a:gd name="T89" fmla="*/ 87 h 595"/>
                <a:gd name="T90" fmla="*/ 325 w 368"/>
                <a:gd name="T91" fmla="*/ 97 h 595"/>
                <a:gd name="T92" fmla="*/ 362 w 368"/>
                <a:gd name="T93" fmla="*/ 9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8" h="595">
                  <a:moveTo>
                    <a:pt x="362" y="91"/>
                  </a:moveTo>
                  <a:lnTo>
                    <a:pt x="368" y="113"/>
                  </a:lnTo>
                  <a:lnTo>
                    <a:pt x="354" y="127"/>
                  </a:lnTo>
                  <a:lnTo>
                    <a:pt x="340" y="140"/>
                  </a:lnTo>
                  <a:lnTo>
                    <a:pt x="321" y="168"/>
                  </a:lnTo>
                  <a:lnTo>
                    <a:pt x="307" y="210"/>
                  </a:lnTo>
                  <a:lnTo>
                    <a:pt x="303" y="218"/>
                  </a:lnTo>
                  <a:lnTo>
                    <a:pt x="337" y="276"/>
                  </a:lnTo>
                  <a:lnTo>
                    <a:pt x="340" y="298"/>
                  </a:lnTo>
                  <a:lnTo>
                    <a:pt x="332" y="323"/>
                  </a:lnTo>
                  <a:lnTo>
                    <a:pt x="328" y="338"/>
                  </a:lnTo>
                  <a:lnTo>
                    <a:pt x="332" y="367"/>
                  </a:lnTo>
                  <a:lnTo>
                    <a:pt x="350" y="401"/>
                  </a:lnTo>
                  <a:lnTo>
                    <a:pt x="362" y="416"/>
                  </a:lnTo>
                  <a:lnTo>
                    <a:pt x="354" y="438"/>
                  </a:lnTo>
                  <a:lnTo>
                    <a:pt x="310" y="487"/>
                  </a:lnTo>
                  <a:lnTo>
                    <a:pt x="300" y="534"/>
                  </a:lnTo>
                  <a:lnTo>
                    <a:pt x="307" y="564"/>
                  </a:lnTo>
                  <a:lnTo>
                    <a:pt x="295" y="564"/>
                  </a:lnTo>
                  <a:lnTo>
                    <a:pt x="283" y="565"/>
                  </a:lnTo>
                  <a:lnTo>
                    <a:pt x="255" y="582"/>
                  </a:lnTo>
                  <a:lnTo>
                    <a:pt x="222" y="589"/>
                  </a:lnTo>
                  <a:lnTo>
                    <a:pt x="151" y="595"/>
                  </a:lnTo>
                  <a:lnTo>
                    <a:pt x="107" y="580"/>
                  </a:lnTo>
                  <a:lnTo>
                    <a:pt x="63" y="573"/>
                  </a:lnTo>
                  <a:lnTo>
                    <a:pt x="12" y="552"/>
                  </a:lnTo>
                  <a:lnTo>
                    <a:pt x="0" y="511"/>
                  </a:lnTo>
                  <a:lnTo>
                    <a:pt x="18" y="498"/>
                  </a:lnTo>
                  <a:lnTo>
                    <a:pt x="16" y="471"/>
                  </a:lnTo>
                  <a:lnTo>
                    <a:pt x="3" y="423"/>
                  </a:lnTo>
                  <a:lnTo>
                    <a:pt x="15" y="405"/>
                  </a:lnTo>
                  <a:lnTo>
                    <a:pt x="11" y="303"/>
                  </a:lnTo>
                  <a:lnTo>
                    <a:pt x="19" y="252"/>
                  </a:lnTo>
                  <a:lnTo>
                    <a:pt x="51" y="229"/>
                  </a:lnTo>
                  <a:lnTo>
                    <a:pt x="60" y="163"/>
                  </a:lnTo>
                  <a:lnTo>
                    <a:pt x="106" y="0"/>
                  </a:lnTo>
                  <a:lnTo>
                    <a:pt x="128" y="0"/>
                  </a:lnTo>
                  <a:lnTo>
                    <a:pt x="136" y="14"/>
                  </a:lnTo>
                  <a:lnTo>
                    <a:pt x="169" y="14"/>
                  </a:lnTo>
                  <a:lnTo>
                    <a:pt x="206" y="25"/>
                  </a:lnTo>
                  <a:lnTo>
                    <a:pt x="227" y="46"/>
                  </a:lnTo>
                  <a:lnTo>
                    <a:pt x="237" y="75"/>
                  </a:lnTo>
                  <a:lnTo>
                    <a:pt x="249" y="84"/>
                  </a:lnTo>
                  <a:lnTo>
                    <a:pt x="274" y="75"/>
                  </a:lnTo>
                  <a:lnTo>
                    <a:pt x="296" y="87"/>
                  </a:lnTo>
                  <a:lnTo>
                    <a:pt x="325" y="97"/>
                  </a:lnTo>
                  <a:lnTo>
                    <a:pt x="362" y="91"/>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37" name="Freeform 10"/>
            <p:cNvSpPr>
              <a:spLocks/>
            </p:cNvSpPr>
            <p:nvPr/>
          </p:nvSpPr>
          <p:spPr bwMode="auto">
            <a:xfrm>
              <a:off x="1926084" y="3140301"/>
              <a:ext cx="365631" cy="374521"/>
            </a:xfrm>
            <a:custGeom>
              <a:avLst/>
              <a:gdLst>
                <a:gd name="T0" fmla="*/ 258 w 581"/>
                <a:gd name="T1" fmla="*/ 596 h 596"/>
                <a:gd name="T2" fmla="*/ 280 w 581"/>
                <a:gd name="T3" fmla="*/ 574 h 596"/>
                <a:gd name="T4" fmla="*/ 305 w 581"/>
                <a:gd name="T5" fmla="*/ 565 h 596"/>
                <a:gd name="T6" fmla="*/ 323 w 581"/>
                <a:gd name="T7" fmla="*/ 565 h 596"/>
                <a:gd name="T8" fmla="*/ 323 w 581"/>
                <a:gd name="T9" fmla="*/ 531 h 596"/>
                <a:gd name="T10" fmla="*/ 342 w 581"/>
                <a:gd name="T11" fmla="*/ 511 h 596"/>
                <a:gd name="T12" fmla="*/ 376 w 581"/>
                <a:gd name="T13" fmla="*/ 506 h 596"/>
                <a:gd name="T14" fmla="*/ 455 w 581"/>
                <a:gd name="T15" fmla="*/ 502 h 596"/>
                <a:gd name="T16" fmla="*/ 493 w 581"/>
                <a:gd name="T17" fmla="*/ 506 h 596"/>
                <a:gd name="T18" fmla="*/ 525 w 581"/>
                <a:gd name="T19" fmla="*/ 490 h 596"/>
                <a:gd name="T20" fmla="*/ 546 w 581"/>
                <a:gd name="T21" fmla="*/ 490 h 596"/>
                <a:gd name="T22" fmla="*/ 563 w 581"/>
                <a:gd name="T23" fmla="*/ 481 h 596"/>
                <a:gd name="T24" fmla="*/ 581 w 581"/>
                <a:gd name="T25" fmla="*/ 469 h 596"/>
                <a:gd name="T26" fmla="*/ 568 w 581"/>
                <a:gd name="T27" fmla="*/ 440 h 596"/>
                <a:gd name="T28" fmla="*/ 556 w 581"/>
                <a:gd name="T29" fmla="*/ 452 h 596"/>
                <a:gd name="T30" fmla="*/ 543 w 581"/>
                <a:gd name="T31" fmla="*/ 447 h 596"/>
                <a:gd name="T32" fmla="*/ 525 w 581"/>
                <a:gd name="T33" fmla="*/ 440 h 596"/>
                <a:gd name="T34" fmla="*/ 534 w 581"/>
                <a:gd name="T35" fmla="*/ 400 h 596"/>
                <a:gd name="T36" fmla="*/ 546 w 581"/>
                <a:gd name="T37" fmla="*/ 389 h 596"/>
                <a:gd name="T38" fmla="*/ 544 w 581"/>
                <a:gd name="T39" fmla="*/ 371 h 596"/>
                <a:gd name="T40" fmla="*/ 514 w 581"/>
                <a:gd name="T41" fmla="*/ 333 h 596"/>
                <a:gd name="T42" fmla="*/ 489 w 581"/>
                <a:gd name="T43" fmla="*/ 304 h 596"/>
                <a:gd name="T44" fmla="*/ 459 w 581"/>
                <a:gd name="T45" fmla="*/ 285 h 596"/>
                <a:gd name="T46" fmla="*/ 459 w 581"/>
                <a:gd name="T47" fmla="*/ 261 h 596"/>
                <a:gd name="T48" fmla="*/ 465 w 581"/>
                <a:gd name="T49" fmla="*/ 230 h 596"/>
                <a:gd name="T50" fmla="*/ 472 w 581"/>
                <a:gd name="T51" fmla="*/ 191 h 596"/>
                <a:gd name="T52" fmla="*/ 453 w 581"/>
                <a:gd name="T53" fmla="*/ 167 h 596"/>
                <a:gd name="T54" fmla="*/ 461 w 581"/>
                <a:gd name="T55" fmla="*/ 109 h 596"/>
                <a:gd name="T56" fmla="*/ 450 w 581"/>
                <a:gd name="T57" fmla="*/ 29 h 596"/>
                <a:gd name="T58" fmla="*/ 408 w 581"/>
                <a:gd name="T59" fmla="*/ 0 h 596"/>
                <a:gd name="T60" fmla="*/ 364 w 581"/>
                <a:gd name="T61" fmla="*/ 25 h 596"/>
                <a:gd name="T62" fmla="*/ 342 w 581"/>
                <a:gd name="T63" fmla="*/ 4 h 596"/>
                <a:gd name="T64" fmla="*/ 326 w 581"/>
                <a:gd name="T65" fmla="*/ 18 h 596"/>
                <a:gd name="T66" fmla="*/ 335 w 581"/>
                <a:gd name="T67" fmla="*/ 40 h 596"/>
                <a:gd name="T68" fmla="*/ 315 w 581"/>
                <a:gd name="T69" fmla="*/ 92 h 596"/>
                <a:gd name="T70" fmla="*/ 289 w 581"/>
                <a:gd name="T71" fmla="*/ 125 h 596"/>
                <a:gd name="T72" fmla="*/ 293 w 581"/>
                <a:gd name="T73" fmla="*/ 148 h 596"/>
                <a:gd name="T74" fmla="*/ 239 w 581"/>
                <a:gd name="T75" fmla="*/ 179 h 596"/>
                <a:gd name="T76" fmla="*/ 223 w 581"/>
                <a:gd name="T77" fmla="*/ 153 h 596"/>
                <a:gd name="T78" fmla="*/ 176 w 581"/>
                <a:gd name="T79" fmla="*/ 160 h 596"/>
                <a:gd name="T80" fmla="*/ 175 w 581"/>
                <a:gd name="T81" fmla="*/ 191 h 596"/>
                <a:gd name="T82" fmla="*/ 136 w 581"/>
                <a:gd name="T83" fmla="*/ 191 h 596"/>
                <a:gd name="T84" fmla="*/ 107 w 581"/>
                <a:gd name="T85" fmla="*/ 224 h 596"/>
                <a:gd name="T86" fmla="*/ 70 w 581"/>
                <a:gd name="T87" fmla="*/ 244 h 596"/>
                <a:gd name="T88" fmla="*/ 50 w 581"/>
                <a:gd name="T89" fmla="*/ 257 h 596"/>
                <a:gd name="T90" fmla="*/ 0 w 581"/>
                <a:gd name="T91" fmla="*/ 314 h 596"/>
                <a:gd name="T92" fmla="*/ 31 w 581"/>
                <a:gd name="T93" fmla="*/ 326 h 596"/>
                <a:gd name="T94" fmla="*/ 70 w 581"/>
                <a:gd name="T95" fmla="*/ 381 h 596"/>
                <a:gd name="T96" fmla="*/ 109 w 581"/>
                <a:gd name="T97" fmla="*/ 386 h 596"/>
                <a:gd name="T98" fmla="*/ 126 w 581"/>
                <a:gd name="T99" fmla="*/ 409 h 596"/>
                <a:gd name="T100" fmla="*/ 119 w 581"/>
                <a:gd name="T101" fmla="*/ 434 h 596"/>
                <a:gd name="T102" fmla="*/ 122 w 581"/>
                <a:gd name="T103" fmla="*/ 459 h 596"/>
                <a:gd name="T104" fmla="*/ 148 w 581"/>
                <a:gd name="T105" fmla="*/ 484 h 596"/>
                <a:gd name="T106" fmla="*/ 197 w 581"/>
                <a:gd name="T107" fmla="*/ 556 h 596"/>
                <a:gd name="T108" fmla="*/ 227 w 581"/>
                <a:gd name="T109" fmla="*/ 560 h 596"/>
                <a:gd name="T110" fmla="*/ 258 w 581"/>
                <a:gd name="T111" fmla="*/ 596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81" h="596">
                  <a:moveTo>
                    <a:pt x="258" y="596"/>
                  </a:moveTo>
                  <a:lnTo>
                    <a:pt x="280" y="574"/>
                  </a:lnTo>
                  <a:lnTo>
                    <a:pt x="305" y="565"/>
                  </a:lnTo>
                  <a:lnTo>
                    <a:pt x="323" y="565"/>
                  </a:lnTo>
                  <a:lnTo>
                    <a:pt x="323" y="531"/>
                  </a:lnTo>
                  <a:lnTo>
                    <a:pt x="342" y="511"/>
                  </a:lnTo>
                  <a:lnTo>
                    <a:pt x="376" y="506"/>
                  </a:lnTo>
                  <a:lnTo>
                    <a:pt x="455" y="502"/>
                  </a:lnTo>
                  <a:lnTo>
                    <a:pt x="493" y="506"/>
                  </a:lnTo>
                  <a:lnTo>
                    <a:pt x="525" y="490"/>
                  </a:lnTo>
                  <a:lnTo>
                    <a:pt x="546" y="490"/>
                  </a:lnTo>
                  <a:lnTo>
                    <a:pt x="563" y="481"/>
                  </a:lnTo>
                  <a:lnTo>
                    <a:pt x="581" y="469"/>
                  </a:lnTo>
                  <a:lnTo>
                    <a:pt x="568" y="440"/>
                  </a:lnTo>
                  <a:lnTo>
                    <a:pt x="556" y="452"/>
                  </a:lnTo>
                  <a:lnTo>
                    <a:pt x="543" y="447"/>
                  </a:lnTo>
                  <a:lnTo>
                    <a:pt x="525" y="440"/>
                  </a:lnTo>
                  <a:lnTo>
                    <a:pt x="534" y="400"/>
                  </a:lnTo>
                  <a:lnTo>
                    <a:pt x="546" y="389"/>
                  </a:lnTo>
                  <a:lnTo>
                    <a:pt x="544" y="371"/>
                  </a:lnTo>
                  <a:lnTo>
                    <a:pt x="514" y="333"/>
                  </a:lnTo>
                  <a:lnTo>
                    <a:pt x="489" y="304"/>
                  </a:lnTo>
                  <a:lnTo>
                    <a:pt x="459" y="285"/>
                  </a:lnTo>
                  <a:lnTo>
                    <a:pt x="459" y="261"/>
                  </a:lnTo>
                  <a:lnTo>
                    <a:pt x="465" y="230"/>
                  </a:lnTo>
                  <a:lnTo>
                    <a:pt x="472" y="191"/>
                  </a:lnTo>
                  <a:lnTo>
                    <a:pt x="453" y="167"/>
                  </a:lnTo>
                  <a:lnTo>
                    <a:pt x="461" y="109"/>
                  </a:lnTo>
                  <a:lnTo>
                    <a:pt x="450" y="29"/>
                  </a:lnTo>
                  <a:lnTo>
                    <a:pt x="408" y="0"/>
                  </a:lnTo>
                  <a:lnTo>
                    <a:pt x="364" y="25"/>
                  </a:lnTo>
                  <a:lnTo>
                    <a:pt x="342" y="4"/>
                  </a:lnTo>
                  <a:lnTo>
                    <a:pt x="326" y="18"/>
                  </a:lnTo>
                  <a:lnTo>
                    <a:pt x="335" y="40"/>
                  </a:lnTo>
                  <a:lnTo>
                    <a:pt x="315" y="92"/>
                  </a:lnTo>
                  <a:lnTo>
                    <a:pt x="289" y="125"/>
                  </a:lnTo>
                  <a:lnTo>
                    <a:pt x="293" y="148"/>
                  </a:lnTo>
                  <a:lnTo>
                    <a:pt x="239" y="179"/>
                  </a:lnTo>
                  <a:lnTo>
                    <a:pt x="223" y="153"/>
                  </a:lnTo>
                  <a:lnTo>
                    <a:pt x="176" y="160"/>
                  </a:lnTo>
                  <a:lnTo>
                    <a:pt x="175" y="191"/>
                  </a:lnTo>
                  <a:lnTo>
                    <a:pt x="136" y="191"/>
                  </a:lnTo>
                  <a:lnTo>
                    <a:pt x="107" y="224"/>
                  </a:lnTo>
                  <a:lnTo>
                    <a:pt x="70" y="244"/>
                  </a:lnTo>
                  <a:lnTo>
                    <a:pt x="50" y="257"/>
                  </a:lnTo>
                  <a:lnTo>
                    <a:pt x="0" y="314"/>
                  </a:lnTo>
                  <a:lnTo>
                    <a:pt x="31" y="326"/>
                  </a:lnTo>
                  <a:lnTo>
                    <a:pt x="70" y="381"/>
                  </a:lnTo>
                  <a:lnTo>
                    <a:pt x="109" y="386"/>
                  </a:lnTo>
                  <a:lnTo>
                    <a:pt x="126" y="409"/>
                  </a:lnTo>
                  <a:lnTo>
                    <a:pt x="119" y="434"/>
                  </a:lnTo>
                  <a:lnTo>
                    <a:pt x="122" y="459"/>
                  </a:lnTo>
                  <a:lnTo>
                    <a:pt x="148" y="484"/>
                  </a:lnTo>
                  <a:lnTo>
                    <a:pt x="197" y="556"/>
                  </a:lnTo>
                  <a:lnTo>
                    <a:pt x="227" y="560"/>
                  </a:lnTo>
                  <a:lnTo>
                    <a:pt x="258" y="596"/>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38" name="Freeform 22"/>
            <p:cNvSpPr>
              <a:spLocks/>
            </p:cNvSpPr>
            <p:nvPr/>
          </p:nvSpPr>
          <p:spPr bwMode="auto">
            <a:xfrm>
              <a:off x="1760494" y="2081193"/>
              <a:ext cx="276168" cy="193374"/>
            </a:xfrm>
            <a:custGeom>
              <a:avLst/>
              <a:gdLst>
                <a:gd name="T0" fmla="*/ 71 w 440"/>
                <a:gd name="T1" fmla="*/ 0 h 307"/>
                <a:gd name="T2" fmla="*/ 97 w 440"/>
                <a:gd name="T3" fmla="*/ 17 h 307"/>
                <a:gd name="T4" fmla="*/ 126 w 440"/>
                <a:gd name="T5" fmla="*/ 37 h 307"/>
                <a:gd name="T6" fmla="*/ 158 w 440"/>
                <a:gd name="T7" fmla="*/ 67 h 307"/>
                <a:gd name="T8" fmla="*/ 186 w 440"/>
                <a:gd name="T9" fmla="*/ 78 h 307"/>
                <a:gd name="T10" fmla="*/ 229 w 440"/>
                <a:gd name="T11" fmla="*/ 83 h 307"/>
                <a:gd name="T12" fmla="*/ 279 w 440"/>
                <a:gd name="T13" fmla="*/ 124 h 307"/>
                <a:gd name="T14" fmla="*/ 311 w 440"/>
                <a:gd name="T15" fmla="*/ 106 h 307"/>
                <a:gd name="T16" fmla="*/ 353 w 440"/>
                <a:gd name="T17" fmla="*/ 127 h 307"/>
                <a:gd name="T18" fmla="*/ 365 w 440"/>
                <a:gd name="T19" fmla="*/ 152 h 307"/>
                <a:gd name="T20" fmla="*/ 374 w 440"/>
                <a:gd name="T21" fmla="*/ 180 h 307"/>
                <a:gd name="T22" fmla="*/ 426 w 440"/>
                <a:gd name="T23" fmla="*/ 182 h 307"/>
                <a:gd name="T24" fmla="*/ 440 w 440"/>
                <a:gd name="T25" fmla="*/ 202 h 307"/>
                <a:gd name="T26" fmla="*/ 436 w 440"/>
                <a:gd name="T27" fmla="*/ 236 h 307"/>
                <a:gd name="T28" fmla="*/ 403 w 440"/>
                <a:gd name="T29" fmla="*/ 241 h 307"/>
                <a:gd name="T30" fmla="*/ 402 w 440"/>
                <a:gd name="T31" fmla="*/ 286 h 307"/>
                <a:gd name="T32" fmla="*/ 380 w 440"/>
                <a:gd name="T33" fmla="*/ 307 h 307"/>
                <a:gd name="T34" fmla="*/ 353 w 440"/>
                <a:gd name="T35" fmla="*/ 306 h 307"/>
                <a:gd name="T36" fmla="*/ 323 w 440"/>
                <a:gd name="T37" fmla="*/ 293 h 307"/>
                <a:gd name="T38" fmla="*/ 316 w 440"/>
                <a:gd name="T39" fmla="*/ 248 h 307"/>
                <a:gd name="T40" fmla="*/ 314 w 440"/>
                <a:gd name="T41" fmla="*/ 230 h 307"/>
                <a:gd name="T42" fmla="*/ 260 w 440"/>
                <a:gd name="T43" fmla="*/ 224 h 307"/>
                <a:gd name="T44" fmla="*/ 194 w 440"/>
                <a:gd name="T45" fmla="*/ 230 h 307"/>
                <a:gd name="T46" fmla="*/ 180 w 440"/>
                <a:gd name="T47" fmla="*/ 262 h 307"/>
                <a:gd name="T48" fmla="*/ 164 w 440"/>
                <a:gd name="T49" fmla="*/ 285 h 307"/>
                <a:gd name="T50" fmla="*/ 128 w 440"/>
                <a:gd name="T51" fmla="*/ 296 h 307"/>
                <a:gd name="T52" fmla="*/ 116 w 440"/>
                <a:gd name="T53" fmla="*/ 288 h 307"/>
                <a:gd name="T54" fmla="*/ 111 w 440"/>
                <a:gd name="T55" fmla="*/ 248 h 307"/>
                <a:gd name="T56" fmla="*/ 111 w 440"/>
                <a:gd name="T57" fmla="*/ 230 h 307"/>
                <a:gd name="T58" fmla="*/ 97 w 440"/>
                <a:gd name="T59" fmla="*/ 227 h 307"/>
                <a:gd name="T60" fmla="*/ 82 w 440"/>
                <a:gd name="T61" fmla="*/ 241 h 307"/>
                <a:gd name="T62" fmla="*/ 75 w 440"/>
                <a:gd name="T63" fmla="*/ 281 h 307"/>
                <a:gd name="T64" fmla="*/ 48 w 440"/>
                <a:gd name="T65" fmla="*/ 295 h 307"/>
                <a:gd name="T66" fmla="*/ 27 w 440"/>
                <a:gd name="T67" fmla="*/ 287 h 307"/>
                <a:gd name="T68" fmla="*/ 24 w 440"/>
                <a:gd name="T69" fmla="*/ 240 h 307"/>
                <a:gd name="T70" fmla="*/ 28 w 440"/>
                <a:gd name="T71" fmla="*/ 214 h 307"/>
                <a:gd name="T72" fmla="*/ 16 w 440"/>
                <a:gd name="T73" fmla="*/ 193 h 307"/>
                <a:gd name="T74" fmla="*/ 0 w 440"/>
                <a:gd name="T75" fmla="*/ 168 h 307"/>
                <a:gd name="T76" fmla="*/ 0 w 440"/>
                <a:gd name="T77" fmla="*/ 142 h 307"/>
                <a:gd name="T78" fmla="*/ 28 w 440"/>
                <a:gd name="T79" fmla="*/ 122 h 307"/>
                <a:gd name="T80" fmla="*/ 24 w 440"/>
                <a:gd name="T81" fmla="*/ 83 h 307"/>
                <a:gd name="T82" fmla="*/ 6 w 440"/>
                <a:gd name="T83" fmla="*/ 50 h 307"/>
                <a:gd name="T84" fmla="*/ 11 w 440"/>
                <a:gd name="T85" fmla="*/ 31 h 307"/>
                <a:gd name="T86" fmla="*/ 71 w 440"/>
                <a:gd name="T87"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0" h="307">
                  <a:moveTo>
                    <a:pt x="71" y="0"/>
                  </a:moveTo>
                  <a:lnTo>
                    <a:pt x="97" y="17"/>
                  </a:lnTo>
                  <a:lnTo>
                    <a:pt x="126" y="37"/>
                  </a:lnTo>
                  <a:lnTo>
                    <a:pt x="158" y="67"/>
                  </a:lnTo>
                  <a:lnTo>
                    <a:pt x="186" y="78"/>
                  </a:lnTo>
                  <a:lnTo>
                    <a:pt x="229" y="83"/>
                  </a:lnTo>
                  <a:lnTo>
                    <a:pt x="279" y="124"/>
                  </a:lnTo>
                  <a:lnTo>
                    <a:pt x="311" y="106"/>
                  </a:lnTo>
                  <a:lnTo>
                    <a:pt x="353" y="127"/>
                  </a:lnTo>
                  <a:lnTo>
                    <a:pt x="365" y="152"/>
                  </a:lnTo>
                  <a:lnTo>
                    <a:pt x="374" y="180"/>
                  </a:lnTo>
                  <a:lnTo>
                    <a:pt x="426" y="182"/>
                  </a:lnTo>
                  <a:lnTo>
                    <a:pt x="440" y="202"/>
                  </a:lnTo>
                  <a:lnTo>
                    <a:pt x="436" y="236"/>
                  </a:lnTo>
                  <a:lnTo>
                    <a:pt x="403" y="241"/>
                  </a:lnTo>
                  <a:lnTo>
                    <a:pt x="402" y="286"/>
                  </a:lnTo>
                  <a:lnTo>
                    <a:pt x="380" y="307"/>
                  </a:lnTo>
                  <a:lnTo>
                    <a:pt x="353" y="306"/>
                  </a:lnTo>
                  <a:lnTo>
                    <a:pt x="323" y="293"/>
                  </a:lnTo>
                  <a:lnTo>
                    <a:pt x="316" y="248"/>
                  </a:lnTo>
                  <a:lnTo>
                    <a:pt x="314" y="230"/>
                  </a:lnTo>
                  <a:lnTo>
                    <a:pt x="260" y="224"/>
                  </a:lnTo>
                  <a:lnTo>
                    <a:pt x="194" y="230"/>
                  </a:lnTo>
                  <a:lnTo>
                    <a:pt x="180" y="262"/>
                  </a:lnTo>
                  <a:lnTo>
                    <a:pt x="164" y="285"/>
                  </a:lnTo>
                  <a:lnTo>
                    <a:pt x="128" y="296"/>
                  </a:lnTo>
                  <a:lnTo>
                    <a:pt x="116" y="288"/>
                  </a:lnTo>
                  <a:lnTo>
                    <a:pt x="111" y="248"/>
                  </a:lnTo>
                  <a:lnTo>
                    <a:pt x="111" y="230"/>
                  </a:lnTo>
                  <a:lnTo>
                    <a:pt x="97" y="227"/>
                  </a:lnTo>
                  <a:lnTo>
                    <a:pt x="82" y="241"/>
                  </a:lnTo>
                  <a:lnTo>
                    <a:pt x="75" y="281"/>
                  </a:lnTo>
                  <a:lnTo>
                    <a:pt x="48" y="295"/>
                  </a:lnTo>
                  <a:lnTo>
                    <a:pt x="27" y="287"/>
                  </a:lnTo>
                  <a:lnTo>
                    <a:pt x="24" y="240"/>
                  </a:lnTo>
                  <a:lnTo>
                    <a:pt x="28" y="214"/>
                  </a:lnTo>
                  <a:lnTo>
                    <a:pt x="16" y="193"/>
                  </a:lnTo>
                  <a:lnTo>
                    <a:pt x="0" y="168"/>
                  </a:lnTo>
                  <a:lnTo>
                    <a:pt x="0" y="142"/>
                  </a:lnTo>
                  <a:lnTo>
                    <a:pt x="28" y="122"/>
                  </a:lnTo>
                  <a:lnTo>
                    <a:pt x="24" y="83"/>
                  </a:lnTo>
                  <a:lnTo>
                    <a:pt x="6" y="50"/>
                  </a:lnTo>
                  <a:lnTo>
                    <a:pt x="11" y="31"/>
                  </a:lnTo>
                  <a:lnTo>
                    <a:pt x="71" y="0"/>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39" name="Freeform 6"/>
            <p:cNvSpPr>
              <a:spLocks/>
            </p:cNvSpPr>
            <p:nvPr/>
          </p:nvSpPr>
          <p:spPr bwMode="auto">
            <a:xfrm>
              <a:off x="1447095" y="2489611"/>
              <a:ext cx="318399" cy="331736"/>
            </a:xfrm>
            <a:custGeom>
              <a:avLst/>
              <a:gdLst>
                <a:gd name="T0" fmla="*/ 17 w 507"/>
                <a:gd name="T1" fmla="*/ 418 h 528"/>
                <a:gd name="T2" fmla="*/ 0 w 507"/>
                <a:gd name="T3" fmla="*/ 396 h 528"/>
                <a:gd name="T4" fmla="*/ 0 w 507"/>
                <a:gd name="T5" fmla="*/ 386 h 528"/>
                <a:gd name="T6" fmla="*/ 16 w 507"/>
                <a:gd name="T7" fmla="*/ 376 h 528"/>
                <a:gd name="T8" fmla="*/ 35 w 507"/>
                <a:gd name="T9" fmla="*/ 345 h 528"/>
                <a:gd name="T10" fmla="*/ 84 w 507"/>
                <a:gd name="T11" fmla="*/ 305 h 528"/>
                <a:gd name="T12" fmla="*/ 77 w 507"/>
                <a:gd name="T13" fmla="*/ 276 h 528"/>
                <a:gd name="T14" fmla="*/ 147 w 507"/>
                <a:gd name="T15" fmla="*/ 207 h 528"/>
                <a:gd name="T16" fmla="*/ 169 w 507"/>
                <a:gd name="T17" fmla="*/ 173 h 528"/>
                <a:gd name="T18" fmla="*/ 197 w 507"/>
                <a:gd name="T19" fmla="*/ 164 h 528"/>
                <a:gd name="T20" fmla="*/ 199 w 507"/>
                <a:gd name="T21" fmla="*/ 125 h 528"/>
                <a:gd name="T22" fmla="*/ 231 w 507"/>
                <a:gd name="T23" fmla="*/ 102 h 528"/>
                <a:gd name="T24" fmla="*/ 342 w 507"/>
                <a:gd name="T25" fmla="*/ 0 h 528"/>
                <a:gd name="T26" fmla="*/ 354 w 507"/>
                <a:gd name="T27" fmla="*/ 2 h 528"/>
                <a:gd name="T28" fmla="*/ 353 w 507"/>
                <a:gd name="T29" fmla="*/ 15 h 528"/>
                <a:gd name="T30" fmla="*/ 394 w 507"/>
                <a:gd name="T31" fmla="*/ 57 h 528"/>
                <a:gd name="T32" fmla="*/ 384 w 507"/>
                <a:gd name="T33" fmla="*/ 86 h 528"/>
                <a:gd name="T34" fmla="*/ 378 w 507"/>
                <a:gd name="T35" fmla="*/ 113 h 528"/>
                <a:gd name="T36" fmla="*/ 418 w 507"/>
                <a:gd name="T37" fmla="*/ 225 h 528"/>
                <a:gd name="T38" fmla="*/ 416 w 507"/>
                <a:gd name="T39" fmla="*/ 242 h 528"/>
                <a:gd name="T40" fmla="*/ 444 w 507"/>
                <a:gd name="T41" fmla="*/ 251 h 528"/>
                <a:gd name="T42" fmla="*/ 473 w 507"/>
                <a:gd name="T43" fmla="*/ 392 h 528"/>
                <a:gd name="T44" fmla="*/ 507 w 507"/>
                <a:gd name="T45" fmla="*/ 418 h 528"/>
                <a:gd name="T46" fmla="*/ 507 w 507"/>
                <a:gd name="T47" fmla="*/ 443 h 528"/>
                <a:gd name="T48" fmla="*/ 464 w 507"/>
                <a:gd name="T49" fmla="*/ 456 h 528"/>
                <a:gd name="T50" fmla="*/ 412 w 507"/>
                <a:gd name="T51" fmla="*/ 456 h 528"/>
                <a:gd name="T52" fmla="*/ 321 w 507"/>
                <a:gd name="T53" fmla="*/ 528 h 528"/>
                <a:gd name="T54" fmla="*/ 309 w 507"/>
                <a:gd name="T55" fmla="*/ 502 h 528"/>
                <a:gd name="T56" fmla="*/ 330 w 507"/>
                <a:gd name="T57" fmla="*/ 471 h 528"/>
                <a:gd name="T58" fmla="*/ 322 w 507"/>
                <a:gd name="T59" fmla="*/ 446 h 528"/>
                <a:gd name="T60" fmla="*/ 237 w 507"/>
                <a:gd name="T61" fmla="*/ 430 h 528"/>
                <a:gd name="T62" fmla="*/ 148 w 507"/>
                <a:gd name="T63" fmla="*/ 375 h 528"/>
                <a:gd name="T64" fmla="*/ 90 w 507"/>
                <a:gd name="T65" fmla="*/ 403 h 528"/>
                <a:gd name="T66" fmla="*/ 17 w 507"/>
                <a:gd name="T67" fmla="*/ 418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7" h="528">
                  <a:moveTo>
                    <a:pt x="17" y="418"/>
                  </a:moveTo>
                  <a:lnTo>
                    <a:pt x="0" y="396"/>
                  </a:lnTo>
                  <a:lnTo>
                    <a:pt x="0" y="386"/>
                  </a:lnTo>
                  <a:lnTo>
                    <a:pt x="16" y="376"/>
                  </a:lnTo>
                  <a:lnTo>
                    <a:pt x="35" y="345"/>
                  </a:lnTo>
                  <a:lnTo>
                    <a:pt x="84" y="305"/>
                  </a:lnTo>
                  <a:lnTo>
                    <a:pt x="77" y="276"/>
                  </a:lnTo>
                  <a:lnTo>
                    <a:pt x="147" y="207"/>
                  </a:lnTo>
                  <a:lnTo>
                    <a:pt x="169" y="173"/>
                  </a:lnTo>
                  <a:lnTo>
                    <a:pt x="197" y="164"/>
                  </a:lnTo>
                  <a:lnTo>
                    <a:pt x="199" y="125"/>
                  </a:lnTo>
                  <a:lnTo>
                    <a:pt x="231" y="102"/>
                  </a:lnTo>
                  <a:lnTo>
                    <a:pt x="342" y="0"/>
                  </a:lnTo>
                  <a:lnTo>
                    <a:pt x="354" y="2"/>
                  </a:lnTo>
                  <a:lnTo>
                    <a:pt x="353" y="15"/>
                  </a:lnTo>
                  <a:lnTo>
                    <a:pt x="394" y="57"/>
                  </a:lnTo>
                  <a:lnTo>
                    <a:pt x="384" y="86"/>
                  </a:lnTo>
                  <a:lnTo>
                    <a:pt x="378" y="113"/>
                  </a:lnTo>
                  <a:lnTo>
                    <a:pt x="418" y="225"/>
                  </a:lnTo>
                  <a:lnTo>
                    <a:pt x="416" y="242"/>
                  </a:lnTo>
                  <a:lnTo>
                    <a:pt x="444" y="251"/>
                  </a:lnTo>
                  <a:lnTo>
                    <a:pt x="473" y="392"/>
                  </a:lnTo>
                  <a:lnTo>
                    <a:pt x="507" y="418"/>
                  </a:lnTo>
                  <a:lnTo>
                    <a:pt x="507" y="443"/>
                  </a:lnTo>
                  <a:lnTo>
                    <a:pt x="464" y="456"/>
                  </a:lnTo>
                  <a:lnTo>
                    <a:pt x="412" y="456"/>
                  </a:lnTo>
                  <a:lnTo>
                    <a:pt x="321" y="528"/>
                  </a:lnTo>
                  <a:lnTo>
                    <a:pt x="309" y="502"/>
                  </a:lnTo>
                  <a:lnTo>
                    <a:pt x="330" y="471"/>
                  </a:lnTo>
                  <a:lnTo>
                    <a:pt x="322" y="446"/>
                  </a:lnTo>
                  <a:lnTo>
                    <a:pt x="237" y="430"/>
                  </a:lnTo>
                  <a:lnTo>
                    <a:pt x="148" y="375"/>
                  </a:lnTo>
                  <a:lnTo>
                    <a:pt x="90" y="403"/>
                  </a:lnTo>
                  <a:lnTo>
                    <a:pt x="17" y="418"/>
                  </a:lnTo>
                  <a:close/>
                </a:path>
              </a:pathLst>
            </a:custGeom>
            <a:gradFill>
              <a:gsLst>
                <a:gs pos="0">
                  <a:schemeClr val="accent2">
                    <a:shade val="51000"/>
                    <a:satMod val="130000"/>
                  </a:schemeClr>
                </a:gs>
                <a:gs pos="100000">
                  <a:schemeClr val="accent2">
                    <a:shade val="94000"/>
                    <a:satMod val="135000"/>
                  </a:schemeClr>
                </a:gs>
              </a:gsLst>
            </a:gradFill>
            <a:ln w="12700">
              <a:headEnd/>
              <a:tailEnd/>
            </a:ln>
            <a:effectLst>
              <a:outerShdw blurRad="50800" dist="25400" dir="2700000" algn="tl" rotWithShape="0">
                <a:schemeClr val="tx1">
                  <a:alpha val="40000"/>
                </a:schemeClr>
              </a:outerShdw>
            </a:effectLst>
          </p:spPr>
          <p:style>
            <a:lnRef idx="1">
              <a:schemeClr val="accent2"/>
            </a:lnRef>
            <a:fillRef idx="3">
              <a:schemeClr val="accent2"/>
            </a:fillRef>
            <a:effectRef idx="2">
              <a:schemeClr val="accent2"/>
            </a:effectRef>
            <a:fontRef idx="minor">
              <a:schemeClr val="lt1"/>
            </a:fontRef>
          </p:style>
          <p:txBody>
            <a:bodyPr/>
            <a:lstStyle/>
            <a:p>
              <a:endParaRPr lang="es-ES"/>
            </a:p>
          </p:txBody>
        </p:sp>
        <p:sp>
          <p:nvSpPr>
            <p:cNvPr id="40" name="Freeform 33"/>
            <p:cNvSpPr>
              <a:spLocks/>
            </p:cNvSpPr>
            <p:nvPr/>
          </p:nvSpPr>
          <p:spPr bwMode="auto">
            <a:xfrm>
              <a:off x="731393" y="2066190"/>
              <a:ext cx="305619" cy="213933"/>
            </a:xfrm>
            <a:custGeom>
              <a:avLst/>
              <a:gdLst>
                <a:gd name="T0" fmla="*/ 33 w 614"/>
                <a:gd name="T1" fmla="*/ 16 h 430"/>
                <a:gd name="T2" fmla="*/ 69 w 614"/>
                <a:gd name="T3" fmla="*/ 0 h 430"/>
                <a:gd name="T4" fmla="*/ 112 w 614"/>
                <a:gd name="T5" fmla="*/ 6 h 430"/>
                <a:gd name="T6" fmla="*/ 130 w 614"/>
                <a:gd name="T7" fmla="*/ 66 h 430"/>
                <a:gd name="T8" fmla="*/ 190 w 614"/>
                <a:gd name="T9" fmla="*/ 86 h 430"/>
                <a:gd name="T10" fmla="*/ 248 w 614"/>
                <a:gd name="T11" fmla="*/ 97 h 430"/>
                <a:gd name="T12" fmla="*/ 305 w 614"/>
                <a:gd name="T13" fmla="*/ 117 h 430"/>
                <a:gd name="T14" fmla="*/ 395 w 614"/>
                <a:gd name="T15" fmla="*/ 110 h 430"/>
                <a:gd name="T16" fmla="*/ 432 w 614"/>
                <a:gd name="T17" fmla="*/ 100 h 430"/>
                <a:gd name="T18" fmla="*/ 469 w 614"/>
                <a:gd name="T19" fmla="*/ 79 h 430"/>
                <a:gd name="T20" fmla="*/ 501 w 614"/>
                <a:gd name="T21" fmla="*/ 77 h 430"/>
                <a:gd name="T22" fmla="*/ 518 w 614"/>
                <a:gd name="T23" fmla="*/ 93 h 430"/>
                <a:gd name="T24" fmla="*/ 542 w 614"/>
                <a:gd name="T25" fmla="*/ 90 h 430"/>
                <a:gd name="T26" fmla="*/ 560 w 614"/>
                <a:gd name="T27" fmla="*/ 90 h 430"/>
                <a:gd name="T28" fmla="*/ 598 w 614"/>
                <a:gd name="T29" fmla="*/ 134 h 430"/>
                <a:gd name="T30" fmla="*/ 614 w 614"/>
                <a:gd name="T31" fmla="*/ 199 h 430"/>
                <a:gd name="T32" fmla="*/ 609 w 614"/>
                <a:gd name="T33" fmla="*/ 213 h 430"/>
                <a:gd name="T34" fmla="*/ 586 w 614"/>
                <a:gd name="T35" fmla="*/ 213 h 430"/>
                <a:gd name="T36" fmla="*/ 511 w 614"/>
                <a:gd name="T37" fmla="*/ 338 h 430"/>
                <a:gd name="T38" fmla="*/ 480 w 614"/>
                <a:gd name="T39" fmla="*/ 319 h 430"/>
                <a:gd name="T40" fmla="*/ 455 w 614"/>
                <a:gd name="T41" fmla="*/ 319 h 430"/>
                <a:gd name="T42" fmla="*/ 432 w 614"/>
                <a:gd name="T43" fmla="*/ 342 h 430"/>
                <a:gd name="T44" fmla="*/ 412 w 614"/>
                <a:gd name="T45" fmla="*/ 369 h 430"/>
                <a:gd name="T46" fmla="*/ 421 w 614"/>
                <a:gd name="T47" fmla="*/ 390 h 430"/>
                <a:gd name="T48" fmla="*/ 427 w 614"/>
                <a:gd name="T49" fmla="*/ 430 h 430"/>
                <a:gd name="T50" fmla="*/ 379 w 614"/>
                <a:gd name="T51" fmla="*/ 378 h 430"/>
                <a:gd name="T52" fmla="*/ 358 w 614"/>
                <a:gd name="T53" fmla="*/ 390 h 430"/>
                <a:gd name="T54" fmla="*/ 330 w 614"/>
                <a:gd name="T55" fmla="*/ 390 h 430"/>
                <a:gd name="T56" fmla="*/ 306 w 614"/>
                <a:gd name="T57" fmla="*/ 393 h 430"/>
                <a:gd name="T58" fmla="*/ 247 w 614"/>
                <a:gd name="T59" fmla="*/ 378 h 430"/>
                <a:gd name="T60" fmla="*/ 216 w 614"/>
                <a:gd name="T61" fmla="*/ 375 h 430"/>
                <a:gd name="T62" fmla="*/ 170 w 614"/>
                <a:gd name="T63" fmla="*/ 383 h 430"/>
                <a:gd name="T64" fmla="*/ 131 w 614"/>
                <a:gd name="T65" fmla="*/ 363 h 430"/>
                <a:gd name="T66" fmla="*/ 111 w 614"/>
                <a:gd name="T67" fmla="*/ 342 h 430"/>
                <a:gd name="T68" fmla="*/ 97 w 614"/>
                <a:gd name="T69" fmla="*/ 347 h 430"/>
                <a:gd name="T70" fmla="*/ 83 w 614"/>
                <a:gd name="T71" fmla="*/ 363 h 430"/>
                <a:gd name="T72" fmla="*/ 33 w 614"/>
                <a:gd name="T73" fmla="*/ 378 h 430"/>
                <a:gd name="T74" fmla="*/ 0 w 614"/>
                <a:gd name="T75" fmla="*/ 319 h 430"/>
                <a:gd name="T76" fmla="*/ 33 w 614"/>
                <a:gd name="T77" fmla="*/ 247 h 430"/>
                <a:gd name="T78" fmla="*/ 33 w 614"/>
                <a:gd name="T79" fmla="*/ 219 h 430"/>
                <a:gd name="T80" fmla="*/ 25 w 614"/>
                <a:gd name="T81" fmla="*/ 192 h 430"/>
                <a:gd name="T82" fmla="*/ 10 w 614"/>
                <a:gd name="T83" fmla="*/ 165 h 430"/>
                <a:gd name="T84" fmla="*/ 23 w 614"/>
                <a:gd name="T85" fmla="*/ 120 h 430"/>
                <a:gd name="T86" fmla="*/ 16 w 614"/>
                <a:gd name="T87" fmla="*/ 73 h 430"/>
                <a:gd name="T88" fmla="*/ 11 w 614"/>
                <a:gd name="T89" fmla="*/ 43 h 430"/>
                <a:gd name="T90" fmla="*/ 33 w 614"/>
                <a:gd name="T91" fmla="*/ 16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4" h="430">
                  <a:moveTo>
                    <a:pt x="33" y="16"/>
                  </a:moveTo>
                  <a:lnTo>
                    <a:pt x="69" y="0"/>
                  </a:lnTo>
                  <a:lnTo>
                    <a:pt x="112" y="6"/>
                  </a:lnTo>
                  <a:lnTo>
                    <a:pt x="130" y="66"/>
                  </a:lnTo>
                  <a:lnTo>
                    <a:pt x="190" y="86"/>
                  </a:lnTo>
                  <a:lnTo>
                    <a:pt x="248" y="97"/>
                  </a:lnTo>
                  <a:lnTo>
                    <a:pt x="305" y="117"/>
                  </a:lnTo>
                  <a:lnTo>
                    <a:pt x="395" y="110"/>
                  </a:lnTo>
                  <a:lnTo>
                    <a:pt x="432" y="100"/>
                  </a:lnTo>
                  <a:lnTo>
                    <a:pt x="469" y="79"/>
                  </a:lnTo>
                  <a:lnTo>
                    <a:pt x="501" y="77"/>
                  </a:lnTo>
                  <a:lnTo>
                    <a:pt x="518" y="93"/>
                  </a:lnTo>
                  <a:lnTo>
                    <a:pt x="542" y="90"/>
                  </a:lnTo>
                  <a:lnTo>
                    <a:pt x="560" y="90"/>
                  </a:lnTo>
                  <a:lnTo>
                    <a:pt x="598" y="134"/>
                  </a:lnTo>
                  <a:lnTo>
                    <a:pt x="614" y="199"/>
                  </a:lnTo>
                  <a:lnTo>
                    <a:pt x="609" y="213"/>
                  </a:lnTo>
                  <a:lnTo>
                    <a:pt x="586" y="213"/>
                  </a:lnTo>
                  <a:lnTo>
                    <a:pt x="511" y="338"/>
                  </a:lnTo>
                  <a:lnTo>
                    <a:pt x="480" y="319"/>
                  </a:lnTo>
                  <a:lnTo>
                    <a:pt x="455" y="319"/>
                  </a:lnTo>
                  <a:lnTo>
                    <a:pt x="432" y="342"/>
                  </a:lnTo>
                  <a:lnTo>
                    <a:pt x="412" y="369"/>
                  </a:lnTo>
                  <a:lnTo>
                    <a:pt x="421" y="390"/>
                  </a:lnTo>
                  <a:lnTo>
                    <a:pt x="427" y="430"/>
                  </a:lnTo>
                  <a:lnTo>
                    <a:pt x="379" y="378"/>
                  </a:lnTo>
                  <a:lnTo>
                    <a:pt x="358" y="390"/>
                  </a:lnTo>
                  <a:lnTo>
                    <a:pt x="330" y="390"/>
                  </a:lnTo>
                  <a:lnTo>
                    <a:pt x="306" y="393"/>
                  </a:lnTo>
                  <a:lnTo>
                    <a:pt x="247" y="378"/>
                  </a:lnTo>
                  <a:lnTo>
                    <a:pt x="216" y="375"/>
                  </a:lnTo>
                  <a:lnTo>
                    <a:pt x="170" y="383"/>
                  </a:lnTo>
                  <a:lnTo>
                    <a:pt x="131" y="363"/>
                  </a:lnTo>
                  <a:lnTo>
                    <a:pt x="111" y="342"/>
                  </a:lnTo>
                  <a:lnTo>
                    <a:pt x="97" y="347"/>
                  </a:lnTo>
                  <a:lnTo>
                    <a:pt x="83" y="363"/>
                  </a:lnTo>
                  <a:lnTo>
                    <a:pt x="33" y="378"/>
                  </a:lnTo>
                  <a:lnTo>
                    <a:pt x="0" y="319"/>
                  </a:lnTo>
                  <a:lnTo>
                    <a:pt x="33" y="247"/>
                  </a:lnTo>
                  <a:lnTo>
                    <a:pt x="33" y="219"/>
                  </a:lnTo>
                  <a:lnTo>
                    <a:pt x="25" y="192"/>
                  </a:lnTo>
                  <a:lnTo>
                    <a:pt x="10" y="165"/>
                  </a:lnTo>
                  <a:lnTo>
                    <a:pt x="23" y="120"/>
                  </a:lnTo>
                  <a:lnTo>
                    <a:pt x="16" y="73"/>
                  </a:lnTo>
                  <a:lnTo>
                    <a:pt x="11" y="43"/>
                  </a:lnTo>
                  <a:lnTo>
                    <a:pt x="33" y="16"/>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41" name="Freeform 34"/>
            <p:cNvSpPr>
              <a:spLocks/>
            </p:cNvSpPr>
            <p:nvPr/>
          </p:nvSpPr>
          <p:spPr bwMode="auto">
            <a:xfrm>
              <a:off x="587474" y="2003399"/>
              <a:ext cx="212266" cy="223935"/>
            </a:xfrm>
            <a:custGeom>
              <a:avLst/>
              <a:gdLst>
                <a:gd name="T0" fmla="*/ 320 w 338"/>
                <a:gd name="T1" fmla="*/ 20 h 357"/>
                <a:gd name="T2" fmla="*/ 334 w 338"/>
                <a:gd name="T3" fmla="*/ 63 h 357"/>
                <a:gd name="T4" fmla="*/ 338 w 338"/>
                <a:gd name="T5" fmla="*/ 96 h 357"/>
                <a:gd name="T6" fmla="*/ 319 w 338"/>
                <a:gd name="T7" fmla="*/ 107 h 357"/>
                <a:gd name="T8" fmla="*/ 287 w 338"/>
                <a:gd name="T9" fmla="*/ 100 h 357"/>
                <a:gd name="T10" fmla="*/ 252 w 338"/>
                <a:gd name="T11" fmla="*/ 113 h 357"/>
                <a:gd name="T12" fmla="*/ 239 w 338"/>
                <a:gd name="T13" fmla="*/ 137 h 357"/>
                <a:gd name="T14" fmla="*/ 247 w 338"/>
                <a:gd name="T15" fmla="*/ 192 h 357"/>
                <a:gd name="T16" fmla="*/ 237 w 338"/>
                <a:gd name="T17" fmla="*/ 231 h 357"/>
                <a:gd name="T18" fmla="*/ 229 w 338"/>
                <a:gd name="T19" fmla="*/ 252 h 357"/>
                <a:gd name="T20" fmla="*/ 210 w 338"/>
                <a:gd name="T21" fmla="*/ 262 h 357"/>
                <a:gd name="T22" fmla="*/ 183 w 338"/>
                <a:gd name="T23" fmla="*/ 280 h 357"/>
                <a:gd name="T24" fmla="*/ 133 w 338"/>
                <a:gd name="T25" fmla="*/ 299 h 357"/>
                <a:gd name="T26" fmla="*/ 105 w 338"/>
                <a:gd name="T27" fmla="*/ 303 h 357"/>
                <a:gd name="T28" fmla="*/ 79 w 338"/>
                <a:gd name="T29" fmla="*/ 307 h 357"/>
                <a:gd name="T30" fmla="*/ 66 w 338"/>
                <a:gd name="T31" fmla="*/ 325 h 357"/>
                <a:gd name="T32" fmla="*/ 50 w 338"/>
                <a:gd name="T33" fmla="*/ 340 h 357"/>
                <a:gd name="T34" fmla="*/ 17 w 338"/>
                <a:gd name="T35" fmla="*/ 357 h 357"/>
                <a:gd name="T36" fmla="*/ 22 w 338"/>
                <a:gd name="T37" fmla="*/ 340 h 357"/>
                <a:gd name="T38" fmla="*/ 7 w 338"/>
                <a:gd name="T39" fmla="*/ 332 h 357"/>
                <a:gd name="T40" fmla="*/ 11 w 338"/>
                <a:gd name="T41" fmla="*/ 307 h 357"/>
                <a:gd name="T42" fmla="*/ 7 w 338"/>
                <a:gd name="T43" fmla="*/ 284 h 357"/>
                <a:gd name="T44" fmla="*/ 0 w 338"/>
                <a:gd name="T45" fmla="*/ 266 h 357"/>
                <a:gd name="T46" fmla="*/ 29 w 338"/>
                <a:gd name="T47" fmla="*/ 244 h 357"/>
                <a:gd name="T48" fmla="*/ 66 w 338"/>
                <a:gd name="T49" fmla="*/ 209 h 357"/>
                <a:gd name="T50" fmla="*/ 50 w 338"/>
                <a:gd name="T51" fmla="*/ 202 h 357"/>
                <a:gd name="T52" fmla="*/ 39 w 338"/>
                <a:gd name="T53" fmla="*/ 183 h 357"/>
                <a:gd name="T54" fmla="*/ 54 w 338"/>
                <a:gd name="T55" fmla="*/ 178 h 357"/>
                <a:gd name="T56" fmla="*/ 66 w 338"/>
                <a:gd name="T57" fmla="*/ 165 h 357"/>
                <a:gd name="T58" fmla="*/ 95 w 338"/>
                <a:gd name="T59" fmla="*/ 158 h 357"/>
                <a:gd name="T60" fmla="*/ 108 w 338"/>
                <a:gd name="T61" fmla="*/ 149 h 357"/>
                <a:gd name="T62" fmla="*/ 105 w 338"/>
                <a:gd name="T63" fmla="*/ 131 h 357"/>
                <a:gd name="T64" fmla="*/ 79 w 338"/>
                <a:gd name="T65" fmla="*/ 131 h 357"/>
                <a:gd name="T66" fmla="*/ 66 w 338"/>
                <a:gd name="T67" fmla="*/ 131 h 357"/>
                <a:gd name="T68" fmla="*/ 50 w 338"/>
                <a:gd name="T69" fmla="*/ 123 h 357"/>
                <a:gd name="T70" fmla="*/ 47 w 338"/>
                <a:gd name="T71" fmla="*/ 106 h 357"/>
                <a:gd name="T72" fmla="*/ 47 w 338"/>
                <a:gd name="T73" fmla="*/ 82 h 357"/>
                <a:gd name="T74" fmla="*/ 54 w 338"/>
                <a:gd name="T75" fmla="*/ 65 h 357"/>
                <a:gd name="T76" fmla="*/ 66 w 338"/>
                <a:gd name="T77" fmla="*/ 48 h 357"/>
                <a:gd name="T78" fmla="*/ 88 w 338"/>
                <a:gd name="T79" fmla="*/ 48 h 357"/>
                <a:gd name="T80" fmla="*/ 156 w 338"/>
                <a:gd name="T81" fmla="*/ 27 h 357"/>
                <a:gd name="T82" fmla="*/ 209 w 338"/>
                <a:gd name="T83" fmla="*/ 12 h 357"/>
                <a:gd name="T84" fmla="*/ 269 w 338"/>
                <a:gd name="T85" fmla="*/ 0 h 357"/>
                <a:gd name="T86" fmla="*/ 320 w 338"/>
                <a:gd name="T87" fmla="*/ 2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38" h="357">
                  <a:moveTo>
                    <a:pt x="320" y="20"/>
                  </a:moveTo>
                  <a:lnTo>
                    <a:pt x="334" y="63"/>
                  </a:lnTo>
                  <a:lnTo>
                    <a:pt x="338" y="96"/>
                  </a:lnTo>
                  <a:lnTo>
                    <a:pt x="319" y="107"/>
                  </a:lnTo>
                  <a:lnTo>
                    <a:pt x="287" y="100"/>
                  </a:lnTo>
                  <a:lnTo>
                    <a:pt x="252" y="113"/>
                  </a:lnTo>
                  <a:lnTo>
                    <a:pt x="239" y="137"/>
                  </a:lnTo>
                  <a:lnTo>
                    <a:pt x="247" y="192"/>
                  </a:lnTo>
                  <a:lnTo>
                    <a:pt x="237" y="231"/>
                  </a:lnTo>
                  <a:lnTo>
                    <a:pt x="229" y="252"/>
                  </a:lnTo>
                  <a:lnTo>
                    <a:pt x="210" y="262"/>
                  </a:lnTo>
                  <a:lnTo>
                    <a:pt x="183" y="280"/>
                  </a:lnTo>
                  <a:lnTo>
                    <a:pt x="133" y="299"/>
                  </a:lnTo>
                  <a:lnTo>
                    <a:pt x="105" y="303"/>
                  </a:lnTo>
                  <a:lnTo>
                    <a:pt x="79" y="307"/>
                  </a:lnTo>
                  <a:lnTo>
                    <a:pt x="66" y="325"/>
                  </a:lnTo>
                  <a:lnTo>
                    <a:pt x="50" y="340"/>
                  </a:lnTo>
                  <a:lnTo>
                    <a:pt x="17" y="357"/>
                  </a:lnTo>
                  <a:lnTo>
                    <a:pt x="22" y="340"/>
                  </a:lnTo>
                  <a:lnTo>
                    <a:pt x="7" y="332"/>
                  </a:lnTo>
                  <a:lnTo>
                    <a:pt x="11" y="307"/>
                  </a:lnTo>
                  <a:lnTo>
                    <a:pt x="7" y="284"/>
                  </a:lnTo>
                  <a:lnTo>
                    <a:pt x="0" y="266"/>
                  </a:lnTo>
                  <a:lnTo>
                    <a:pt x="29" y="244"/>
                  </a:lnTo>
                  <a:lnTo>
                    <a:pt x="66" y="209"/>
                  </a:lnTo>
                  <a:lnTo>
                    <a:pt x="50" y="202"/>
                  </a:lnTo>
                  <a:lnTo>
                    <a:pt x="39" y="183"/>
                  </a:lnTo>
                  <a:lnTo>
                    <a:pt x="54" y="178"/>
                  </a:lnTo>
                  <a:lnTo>
                    <a:pt x="66" y="165"/>
                  </a:lnTo>
                  <a:lnTo>
                    <a:pt x="95" y="158"/>
                  </a:lnTo>
                  <a:lnTo>
                    <a:pt x="108" y="149"/>
                  </a:lnTo>
                  <a:lnTo>
                    <a:pt x="105" y="131"/>
                  </a:lnTo>
                  <a:lnTo>
                    <a:pt x="79" y="131"/>
                  </a:lnTo>
                  <a:lnTo>
                    <a:pt x="66" y="131"/>
                  </a:lnTo>
                  <a:lnTo>
                    <a:pt x="50" y="123"/>
                  </a:lnTo>
                  <a:lnTo>
                    <a:pt x="47" y="106"/>
                  </a:lnTo>
                  <a:lnTo>
                    <a:pt x="47" y="82"/>
                  </a:lnTo>
                  <a:lnTo>
                    <a:pt x="54" y="65"/>
                  </a:lnTo>
                  <a:lnTo>
                    <a:pt x="66" y="48"/>
                  </a:lnTo>
                  <a:lnTo>
                    <a:pt x="88" y="48"/>
                  </a:lnTo>
                  <a:lnTo>
                    <a:pt x="156" y="27"/>
                  </a:lnTo>
                  <a:lnTo>
                    <a:pt x="209" y="12"/>
                  </a:lnTo>
                  <a:lnTo>
                    <a:pt x="269" y="0"/>
                  </a:lnTo>
                  <a:lnTo>
                    <a:pt x="320" y="20"/>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42" name="Freeform 35"/>
            <p:cNvSpPr>
              <a:spLocks/>
            </p:cNvSpPr>
            <p:nvPr/>
          </p:nvSpPr>
          <p:spPr bwMode="auto">
            <a:xfrm>
              <a:off x="534685" y="1747791"/>
              <a:ext cx="319510" cy="301729"/>
            </a:xfrm>
            <a:custGeom>
              <a:avLst/>
              <a:gdLst>
                <a:gd name="T0" fmla="*/ 463 w 509"/>
                <a:gd name="T1" fmla="*/ 163 h 481"/>
                <a:gd name="T2" fmla="*/ 454 w 509"/>
                <a:gd name="T3" fmla="*/ 232 h 481"/>
                <a:gd name="T4" fmla="*/ 422 w 509"/>
                <a:gd name="T5" fmla="*/ 255 h 481"/>
                <a:gd name="T6" fmla="*/ 415 w 509"/>
                <a:gd name="T7" fmla="*/ 308 h 481"/>
                <a:gd name="T8" fmla="*/ 416 w 509"/>
                <a:gd name="T9" fmla="*/ 412 h 481"/>
                <a:gd name="T10" fmla="*/ 406 w 509"/>
                <a:gd name="T11" fmla="*/ 427 h 481"/>
                <a:gd name="T12" fmla="*/ 350 w 509"/>
                <a:gd name="T13" fmla="*/ 407 h 481"/>
                <a:gd name="T14" fmla="*/ 289 w 509"/>
                <a:gd name="T15" fmla="*/ 422 h 481"/>
                <a:gd name="T16" fmla="*/ 241 w 509"/>
                <a:gd name="T17" fmla="*/ 433 h 481"/>
                <a:gd name="T18" fmla="*/ 172 w 509"/>
                <a:gd name="T19" fmla="*/ 455 h 481"/>
                <a:gd name="T20" fmla="*/ 154 w 509"/>
                <a:gd name="T21" fmla="*/ 437 h 481"/>
                <a:gd name="T22" fmla="*/ 126 w 509"/>
                <a:gd name="T23" fmla="*/ 447 h 481"/>
                <a:gd name="T24" fmla="*/ 117 w 509"/>
                <a:gd name="T25" fmla="*/ 459 h 481"/>
                <a:gd name="T26" fmla="*/ 84 w 509"/>
                <a:gd name="T27" fmla="*/ 481 h 481"/>
                <a:gd name="T28" fmla="*/ 70 w 509"/>
                <a:gd name="T29" fmla="*/ 459 h 481"/>
                <a:gd name="T30" fmla="*/ 73 w 509"/>
                <a:gd name="T31" fmla="*/ 434 h 481"/>
                <a:gd name="T32" fmla="*/ 79 w 509"/>
                <a:gd name="T33" fmla="*/ 412 h 481"/>
                <a:gd name="T34" fmla="*/ 95 w 509"/>
                <a:gd name="T35" fmla="*/ 395 h 481"/>
                <a:gd name="T36" fmla="*/ 101 w 509"/>
                <a:gd name="T37" fmla="*/ 383 h 481"/>
                <a:gd name="T38" fmla="*/ 91 w 509"/>
                <a:gd name="T39" fmla="*/ 371 h 481"/>
                <a:gd name="T40" fmla="*/ 73 w 509"/>
                <a:gd name="T41" fmla="*/ 380 h 481"/>
                <a:gd name="T42" fmla="*/ 62 w 509"/>
                <a:gd name="T43" fmla="*/ 383 h 481"/>
                <a:gd name="T44" fmla="*/ 44 w 509"/>
                <a:gd name="T45" fmla="*/ 354 h 481"/>
                <a:gd name="T46" fmla="*/ 34 w 509"/>
                <a:gd name="T47" fmla="*/ 335 h 481"/>
                <a:gd name="T48" fmla="*/ 22 w 509"/>
                <a:gd name="T49" fmla="*/ 327 h 481"/>
                <a:gd name="T50" fmla="*/ 0 w 509"/>
                <a:gd name="T51" fmla="*/ 318 h 481"/>
                <a:gd name="T52" fmla="*/ 13 w 509"/>
                <a:gd name="T53" fmla="*/ 305 h 481"/>
                <a:gd name="T54" fmla="*/ 13 w 509"/>
                <a:gd name="T55" fmla="*/ 246 h 481"/>
                <a:gd name="T56" fmla="*/ 25 w 509"/>
                <a:gd name="T57" fmla="*/ 235 h 481"/>
                <a:gd name="T58" fmla="*/ 54 w 509"/>
                <a:gd name="T59" fmla="*/ 214 h 481"/>
                <a:gd name="T60" fmla="*/ 73 w 509"/>
                <a:gd name="T61" fmla="*/ 201 h 481"/>
                <a:gd name="T62" fmla="*/ 91 w 509"/>
                <a:gd name="T63" fmla="*/ 192 h 481"/>
                <a:gd name="T64" fmla="*/ 113 w 509"/>
                <a:gd name="T65" fmla="*/ 201 h 481"/>
                <a:gd name="T66" fmla="*/ 113 w 509"/>
                <a:gd name="T67" fmla="*/ 185 h 481"/>
                <a:gd name="T68" fmla="*/ 138 w 509"/>
                <a:gd name="T69" fmla="*/ 156 h 481"/>
                <a:gd name="T70" fmla="*/ 154 w 509"/>
                <a:gd name="T71" fmla="*/ 160 h 481"/>
                <a:gd name="T72" fmla="*/ 204 w 509"/>
                <a:gd name="T73" fmla="*/ 172 h 481"/>
                <a:gd name="T74" fmla="*/ 222 w 509"/>
                <a:gd name="T75" fmla="*/ 179 h 481"/>
                <a:gd name="T76" fmla="*/ 239 w 509"/>
                <a:gd name="T77" fmla="*/ 172 h 481"/>
                <a:gd name="T78" fmla="*/ 273 w 509"/>
                <a:gd name="T79" fmla="*/ 156 h 481"/>
                <a:gd name="T80" fmla="*/ 280 w 509"/>
                <a:gd name="T81" fmla="*/ 148 h 481"/>
                <a:gd name="T82" fmla="*/ 294 w 509"/>
                <a:gd name="T83" fmla="*/ 156 h 481"/>
                <a:gd name="T84" fmla="*/ 304 w 509"/>
                <a:gd name="T85" fmla="*/ 144 h 481"/>
                <a:gd name="T86" fmla="*/ 317 w 509"/>
                <a:gd name="T87" fmla="*/ 151 h 481"/>
                <a:gd name="T88" fmla="*/ 342 w 509"/>
                <a:gd name="T89" fmla="*/ 160 h 481"/>
                <a:gd name="T90" fmla="*/ 351 w 509"/>
                <a:gd name="T91" fmla="*/ 148 h 481"/>
                <a:gd name="T92" fmla="*/ 351 w 509"/>
                <a:gd name="T93" fmla="*/ 126 h 481"/>
                <a:gd name="T94" fmla="*/ 342 w 509"/>
                <a:gd name="T95" fmla="*/ 106 h 481"/>
                <a:gd name="T96" fmla="*/ 339 w 509"/>
                <a:gd name="T97" fmla="*/ 88 h 481"/>
                <a:gd name="T98" fmla="*/ 366 w 509"/>
                <a:gd name="T99" fmla="*/ 76 h 481"/>
                <a:gd name="T100" fmla="*/ 401 w 509"/>
                <a:gd name="T101" fmla="*/ 54 h 481"/>
                <a:gd name="T102" fmla="*/ 423 w 509"/>
                <a:gd name="T103" fmla="*/ 62 h 481"/>
                <a:gd name="T104" fmla="*/ 408 w 509"/>
                <a:gd name="T105" fmla="*/ 40 h 481"/>
                <a:gd name="T106" fmla="*/ 426 w 509"/>
                <a:gd name="T107" fmla="*/ 29 h 481"/>
                <a:gd name="T108" fmla="*/ 448 w 509"/>
                <a:gd name="T109" fmla="*/ 13 h 481"/>
                <a:gd name="T110" fmla="*/ 462 w 509"/>
                <a:gd name="T111" fmla="*/ 0 h 481"/>
                <a:gd name="T112" fmla="*/ 480 w 509"/>
                <a:gd name="T113" fmla="*/ 0 h 481"/>
                <a:gd name="T114" fmla="*/ 496 w 509"/>
                <a:gd name="T115" fmla="*/ 22 h 481"/>
                <a:gd name="T116" fmla="*/ 509 w 509"/>
                <a:gd name="T117" fmla="*/ 4 h 481"/>
                <a:gd name="T118" fmla="*/ 463 w 509"/>
                <a:gd name="T119" fmla="*/ 163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09" h="481">
                  <a:moveTo>
                    <a:pt x="463" y="163"/>
                  </a:moveTo>
                  <a:lnTo>
                    <a:pt x="454" y="232"/>
                  </a:lnTo>
                  <a:lnTo>
                    <a:pt x="422" y="255"/>
                  </a:lnTo>
                  <a:lnTo>
                    <a:pt x="415" y="308"/>
                  </a:lnTo>
                  <a:lnTo>
                    <a:pt x="416" y="412"/>
                  </a:lnTo>
                  <a:lnTo>
                    <a:pt x="406" y="427"/>
                  </a:lnTo>
                  <a:lnTo>
                    <a:pt x="350" y="407"/>
                  </a:lnTo>
                  <a:lnTo>
                    <a:pt x="289" y="422"/>
                  </a:lnTo>
                  <a:lnTo>
                    <a:pt x="241" y="433"/>
                  </a:lnTo>
                  <a:lnTo>
                    <a:pt x="172" y="455"/>
                  </a:lnTo>
                  <a:lnTo>
                    <a:pt x="154" y="437"/>
                  </a:lnTo>
                  <a:lnTo>
                    <a:pt x="126" y="447"/>
                  </a:lnTo>
                  <a:lnTo>
                    <a:pt x="117" y="459"/>
                  </a:lnTo>
                  <a:lnTo>
                    <a:pt x="84" y="481"/>
                  </a:lnTo>
                  <a:lnTo>
                    <a:pt x="70" y="459"/>
                  </a:lnTo>
                  <a:lnTo>
                    <a:pt x="73" y="434"/>
                  </a:lnTo>
                  <a:lnTo>
                    <a:pt x="79" y="412"/>
                  </a:lnTo>
                  <a:lnTo>
                    <a:pt x="95" y="395"/>
                  </a:lnTo>
                  <a:lnTo>
                    <a:pt x="101" y="383"/>
                  </a:lnTo>
                  <a:lnTo>
                    <a:pt x="91" y="371"/>
                  </a:lnTo>
                  <a:lnTo>
                    <a:pt x="73" y="380"/>
                  </a:lnTo>
                  <a:lnTo>
                    <a:pt x="62" y="383"/>
                  </a:lnTo>
                  <a:lnTo>
                    <a:pt x="44" y="354"/>
                  </a:lnTo>
                  <a:lnTo>
                    <a:pt x="34" y="335"/>
                  </a:lnTo>
                  <a:lnTo>
                    <a:pt x="22" y="327"/>
                  </a:lnTo>
                  <a:lnTo>
                    <a:pt x="0" y="318"/>
                  </a:lnTo>
                  <a:lnTo>
                    <a:pt x="13" y="305"/>
                  </a:lnTo>
                  <a:lnTo>
                    <a:pt x="13" y="246"/>
                  </a:lnTo>
                  <a:lnTo>
                    <a:pt x="25" y="235"/>
                  </a:lnTo>
                  <a:lnTo>
                    <a:pt x="54" y="214"/>
                  </a:lnTo>
                  <a:lnTo>
                    <a:pt x="73" y="201"/>
                  </a:lnTo>
                  <a:lnTo>
                    <a:pt x="91" y="192"/>
                  </a:lnTo>
                  <a:lnTo>
                    <a:pt x="113" y="201"/>
                  </a:lnTo>
                  <a:lnTo>
                    <a:pt x="113" y="185"/>
                  </a:lnTo>
                  <a:lnTo>
                    <a:pt x="138" y="156"/>
                  </a:lnTo>
                  <a:lnTo>
                    <a:pt x="154" y="160"/>
                  </a:lnTo>
                  <a:lnTo>
                    <a:pt x="204" y="172"/>
                  </a:lnTo>
                  <a:lnTo>
                    <a:pt x="222" y="179"/>
                  </a:lnTo>
                  <a:lnTo>
                    <a:pt x="239" y="172"/>
                  </a:lnTo>
                  <a:lnTo>
                    <a:pt x="273" y="156"/>
                  </a:lnTo>
                  <a:lnTo>
                    <a:pt x="280" y="148"/>
                  </a:lnTo>
                  <a:lnTo>
                    <a:pt x="294" y="156"/>
                  </a:lnTo>
                  <a:lnTo>
                    <a:pt x="304" y="144"/>
                  </a:lnTo>
                  <a:lnTo>
                    <a:pt x="317" y="151"/>
                  </a:lnTo>
                  <a:lnTo>
                    <a:pt x="342" y="160"/>
                  </a:lnTo>
                  <a:lnTo>
                    <a:pt x="351" y="148"/>
                  </a:lnTo>
                  <a:lnTo>
                    <a:pt x="351" y="126"/>
                  </a:lnTo>
                  <a:lnTo>
                    <a:pt x="342" y="106"/>
                  </a:lnTo>
                  <a:lnTo>
                    <a:pt x="339" y="88"/>
                  </a:lnTo>
                  <a:lnTo>
                    <a:pt x="366" y="76"/>
                  </a:lnTo>
                  <a:lnTo>
                    <a:pt x="401" y="54"/>
                  </a:lnTo>
                  <a:lnTo>
                    <a:pt x="423" y="62"/>
                  </a:lnTo>
                  <a:lnTo>
                    <a:pt x="408" y="40"/>
                  </a:lnTo>
                  <a:lnTo>
                    <a:pt x="426" y="29"/>
                  </a:lnTo>
                  <a:lnTo>
                    <a:pt x="448" y="13"/>
                  </a:lnTo>
                  <a:lnTo>
                    <a:pt x="462" y="0"/>
                  </a:lnTo>
                  <a:lnTo>
                    <a:pt x="480" y="0"/>
                  </a:lnTo>
                  <a:lnTo>
                    <a:pt x="496" y="22"/>
                  </a:lnTo>
                  <a:lnTo>
                    <a:pt x="509" y="4"/>
                  </a:lnTo>
                  <a:lnTo>
                    <a:pt x="463" y="163"/>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43" name="Freeform 38"/>
            <p:cNvSpPr>
              <a:spLocks/>
            </p:cNvSpPr>
            <p:nvPr/>
          </p:nvSpPr>
          <p:spPr bwMode="auto">
            <a:xfrm>
              <a:off x="828079" y="2671870"/>
              <a:ext cx="614016" cy="355073"/>
            </a:xfrm>
            <a:custGeom>
              <a:avLst/>
              <a:gdLst>
                <a:gd name="T0" fmla="*/ 244 w 978"/>
                <a:gd name="T1" fmla="*/ 101 h 566"/>
                <a:gd name="T2" fmla="*/ 304 w 978"/>
                <a:gd name="T3" fmla="*/ 72 h 566"/>
                <a:gd name="T4" fmla="*/ 336 w 978"/>
                <a:gd name="T5" fmla="*/ 98 h 566"/>
                <a:gd name="T6" fmla="*/ 345 w 978"/>
                <a:gd name="T7" fmla="*/ 90 h 566"/>
                <a:gd name="T8" fmla="*/ 370 w 978"/>
                <a:gd name="T9" fmla="*/ 47 h 566"/>
                <a:gd name="T10" fmla="*/ 417 w 978"/>
                <a:gd name="T11" fmla="*/ 35 h 566"/>
                <a:gd name="T12" fmla="*/ 461 w 978"/>
                <a:gd name="T13" fmla="*/ 0 h 566"/>
                <a:gd name="T14" fmla="*/ 491 w 978"/>
                <a:gd name="T15" fmla="*/ 0 h 566"/>
                <a:gd name="T16" fmla="*/ 555 w 978"/>
                <a:gd name="T17" fmla="*/ 72 h 566"/>
                <a:gd name="T18" fmla="*/ 593 w 978"/>
                <a:gd name="T19" fmla="*/ 65 h 566"/>
                <a:gd name="T20" fmla="*/ 621 w 978"/>
                <a:gd name="T21" fmla="*/ 82 h 566"/>
                <a:gd name="T22" fmla="*/ 654 w 978"/>
                <a:gd name="T23" fmla="*/ 72 h 566"/>
                <a:gd name="T24" fmla="*/ 691 w 978"/>
                <a:gd name="T25" fmla="*/ 110 h 566"/>
                <a:gd name="T26" fmla="*/ 738 w 978"/>
                <a:gd name="T27" fmla="*/ 87 h 566"/>
                <a:gd name="T28" fmla="*/ 749 w 978"/>
                <a:gd name="T29" fmla="*/ 100 h 566"/>
                <a:gd name="T30" fmla="*/ 758 w 978"/>
                <a:gd name="T31" fmla="*/ 153 h 566"/>
                <a:gd name="T32" fmla="*/ 770 w 978"/>
                <a:gd name="T33" fmla="*/ 173 h 566"/>
                <a:gd name="T34" fmla="*/ 738 w 978"/>
                <a:gd name="T35" fmla="*/ 207 h 566"/>
                <a:gd name="T36" fmla="*/ 741 w 978"/>
                <a:gd name="T37" fmla="*/ 230 h 566"/>
                <a:gd name="T38" fmla="*/ 827 w 978"/>
                <a:gd name="T39" fmla="*/ 320 h 566"/>
                <a:gd name="T40" fmla="*/ 804 w 978"/>
                <a:gd name="T41" fmla="*/ 346 h 566"/>
                <a:gd name="T42" fmla="*/ 822 w 978"/>
                <a:gd name="T43" fmla="*/ 379 h 566"/>
                <a:gd name="T44" fmla="*/ 849 w 978"/>
                <a:gd name="T45" fmla="*/ 405 h 566"/>
                <a:gd name="T46" fmla="*/ 853 w 978"/>
                <a:gd name="T47" fmla="*/ 427 h 566"/>
                <a:gd name="T48" fmla="*/ 867 w 978"/>
                <a:gd name="T49" fmla="*/ 465 h 566"/>
                <a:gd name="T50" fmla="*/ 896 w 978"/>
                <a:gd name="T51" fmla="*/ 465 h 566"/>
                <a:gd name="T52" fmla="*/ 959 w 978"/>
                <a:gd name="T53" fmla="*/ 452 h 566"/>
                <a:gd name="T54" fmla="*/ 978 w 978"/>
                <a:gd name="T55" fmla="*/ 481 h 566"/>
                <a:gd name="T56" fmla="*/ 839 w 978"/>
                <a:gd name="T57" fmla="*/ 489 h 566"/>
                <a:gd name="T58" fmla="*/ 787 w 978"/>
                <a:gd name="T59" fmla="*/ 512 h 566"/>
                <a:gd name="T60" fmla="*/ 717 w 978"/>
                <a:gd name="T61" fmla="*/ 560 h 566"/>
                <a:gd name="T62" fmla="*/ 653 w 978"/>
                <a:gd name="T63" fmla="*/ 553 h 566"/>
                <a:gd name="T64" fmla="*/ 563 w 978"/>
                <a:gd name="T65" fmla="*/ 540 h 566"/>
                <a:gd name="T66" fmla="*/ 496 w 978"/>
                <a:gd name="T67" fmla="*/ 566 h 566"/>
                <a:gd name="T68" fmla="*/ 451 w 978"/>
                <a:gd name="T69" fmla="*/ 544 h 566"/>
                <a:gd name="T70" fmla="*/ 362 w 978"/>
                <a:gd name="T71" fmla="*/ 560 h 566"/>
                <a:gd name="T72" fmla="*/ 307 w 978"/>
                <a:gd name="T73" fmla="*/ 544 h 566"/>
                <a:gd name="T74" fmla="*/ 261 w 978"/>
                <a:gd name="T75" fmla="*/ 511 h 566"/>
                <a:gd name="T76" fmla="*/ 181 w 978"/>
                <a:gd name="T77" fmla="*/ 492 h 566"/>
                <a:gd name="T78" fmla="*/ 140 w 978"/>
                <a:gd name="T79" fmla="*/ 464 h 566"/>
                <a:gd name="T80" fmla="*/ 101 w 978"/>
                <a:gd name="T81" fmla="*/ 456 h 566"/>
                <a:gd name="T82" fmla="*/ 101 w 978"/>
                <a:gd name="T83" fmla="*/ 445 h 566"/>
                <a:gd name="T84" fmla="*/ 69 w 978"/>
                <a:gd name="T85" fmla="*/ 423 h 566"/>
                <a:gd name="T86" fmla="*/ 65 w 978"/>
                <a:gd name="T87" fmla="*/ 386 h 566"/>
                <a:gd name="T88" fmla="*/ 51 w 978"/>
                <a:gd name="T89" fmla="*/ 364 h 566"/>
                <a:gd name="T90" fmla="*/ 35 w 978"/>
                <a:gd name="T91" fmla="*/ 335 h 566"/>
                <a:gd name="T92" fmla="*/ 0 w 978"/>
                <a:gd name="T93" fmla="*/ 302 h 566"/>
                <a:gd name="T94" fmla="*/ 0 w 978"/>
                <a:gd name="T95" fmla="*/ 292 h 566"/>
                <a:gd name="T96" fmla="*/ 148 w 978"/>
                <a:gd name="T97" fmla="*/ 292 h 566"/>
                <a:gd name="T98" fmla="*/ 195 w 978"/>
                <a:gd name="T99" fmla="*/ 235 h 566"/>
                <a:gd name="T100" fmla="*/ 224 w 978"/>
                <a:gd name="T101" fmla="*/ 238 h 566"/>
                <a:gd name="T102" fmla="*/ 232 w 978"/>
                <a:gd name="T103" fmla="*/ 219 h 566"/>
                <a:gd name="T104" fmla="*/ 244 w 978"/>
                <a:gd name="T105" fmla="*/ 182 h 566"/>
                <a:gd name="T106" fmla="*/ 257 w 978"/>
                <a:gd name="T107" fmla="*/ 153 h 566"/>
                <a:gd name="T108" fmla="*/ 244 w 978"/>
                <a:gd name="T109" fmla="*/ 101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8" h="566">
                  <a:moveTo>
                    <a:pt x="244" y="101"/>
                  </a:moveTo>
                  <a:lnTo>
                    <a:pt x="304" y="72"/>
                  </a:lnTo>
                  <a:lnTo>
                    <a:pt x="336" y="98"/>
                  </a:lnTo>
                  <a:lnTo>
                    <a:pt x="345" y="90"/>
                  </a:lnTo>
                  <a:lnTo>
                    <a:pt x="370" y="47"/>
                  </a:lnTo>
                  <a:lnTo>
                    <a:pt x="417" y="35"/>
                  </a:lnTo>
                  <a:lnTo>
                    <a:pt x="461" y="0"/>
                  </a:lnTo>
                  <a:lnTo>
                    <a:pt x="491" y="0"/>
                  </a:lnTo>
                  <a:lnTo>
                    <a:pt x="555" y="72"/>
                  </a:lnTo>
                  <a:lnTo>
                    <a:pt x="593" y="65"/>
                  </a:lnTo>
                  <a:lnTo>
                    <a:pt x="621" y="82"/>
                  </a:lnTo>
                  <a:lnTo>
                    <a:pt x="654" y="72"/>
                  </a:lnTo>
                  <a:lnTo>
                    <a:pt x="691" y="110"/>
                  </a:lnTo>
                  <a:lnTo>
                    <a:pt x="738" y="87"/>
                  </a:lnTo>
                  <a:lnTo>
                    <a:pt x="749" y="100"/>
                  </a:lnTo>
                  <a:lnTo>
                    <a:pt x="758" y="153"/>
                  </a:lnTo>
                  <a:lnTo>
                    <a:pt x="770" y="173"/>
                  </a:lnTo>
                  <a:lnTo>
                    <a:pt x="738" y="207"/>
                  </a:lnTo>
                  <a:lnTo>
                    <a:pt x="741" y="230"/>
                  </a:lnTo>
                  <a:lnTo>
                    <a:pt x="827" y="320"/>
                  </a:lnTo>
                  <a:lnTo>
                    <a:pt x="804" y="346"/>
                  </a:lnTo>
                  <a:lnTo>
                    <a:pt x="822" y="379"/>
                  </a:lnTo>
                  <a:lnTo>
                    <a:pt x="849" y="405"/>
                  </a:lnTo>
                  <a:lnTo>
                    <a:pt x="853" y="427"/>
                  </a:lnTo>
                  <a:lnTo>
                    <a:pt x="867" y="465"/>
                  </a:lnTo>
                  <a:lnTo>
                    <a:pt x="896" y="465"/>
                  </a:lnTo>
                  <a:lnTo>
                    <a:pt x="959" y="452"/>
                  </a:lnTo>
                  <a:lnTo>
                    <a:pt x="978" y="481"/>
                  </a:lnTo>
                  <a:lnTo>
                    <a:pt x="839" y="489"/>
                  </a:lnTo>
                  <a:lnTo>
                    <a:pt x="787" y="512"/>
                  </a:lnTo>
                  <a:lnTo>
                    <a:pt x="717" y="560"/>
                  </a:lnTo>
                  <a:lnTo>
                    <a:pt x="653" y="553"/>
                  </a:lnTo>
                  <a:lnTo>
                    <a:pt x="563" y="540"/>
                  </a:lnTo>
                  <a:lnTo>
                    <a:pt x="496" y="566"/>
                  </a:lnTo>
                  <a:lnTo>
                    <a:pt x="451" y="544"/>
                  </a:lnTo>
                  <a:lnTo>
                    <a:pt x="362" y="560"/>
                  </a:lnTo>
                  <a:lnTo>
                    <a:pt x="307" y="544"/>
                  </a:lnTo>
                  <a:lnTo>
                    <a:pt x="261" y="511"/>
                  </a:lnTo>
                  <a:lnTo>
                    <a:pt x="181" y="492"/>
                  </a:lnTo>
                  <a:lnTo>
                    <a:pt x="140" y="464"/>
                  </a:lnTo>
                  <a:lnTo>
                    <a:pt x="101" y="456"/>
                  </a:lnTo>
                  <a:lnTo>
                    <a:pt x="101" y="445"/>
                  </a:lnTo>
                  <a:lnTo>
                    <a:pt x="69" y="423"/>
                  </a:lnTo>
                  <a:lnTo>
                    <a:pt x="65" y="386"/>
                  </a:lnTo>
                  <a:lnTo>
                    <a:pt x="51" y="364"/>
                  </a:lnTo>
                  <a:lnTo>
                    <a:pt x="35" y="335"/>
                  </a:lnTo>
                  <a:lnTo>
                    <a:pt x="0" y="302"/>
                  </a:lnTo>
                  <a:lnTo>
                    <a:pt x="0" y="292"/>
                  </a:lnTo>
                  <a:lnTo>
                    <a:pt x="148" y="292"/>
                  </a:lnTo>
                  <a:lnTo>
                    <a:pt x="195" y="235"/>
                  </a:lnTo>
                  <a:lnTo>
                    <a:pt x="224" y="238"/>
                  </a:lnTo>
                  <a:lnTo>
                    <a:pt x="232" y="219"/>
                  </a:lnTo>
                  <a:lnTo>
                    <a:pt x="244" y="182"/>
                  </a:lnTo>
                  <a:lnTo>
                    <a:pt x="257" y="153"/>
                  </a:lnTo>
                  <a:lnTo>
                    <a:pt x="244" y="101"/>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grpSp>
          <p:nvGrpSpPr>
            <p:cNvPr id="3" name="2 Grupo"/>
            <p:cNvGrpSpPr/>
            <p:nvPr/>
          </p:nvGrpSpPr>
          <p:grpSpPr>
            <a:xfrm>
              <a:off x="2097230" y="2588521"/>
              <a:ext cx="403417" cy="784606"/>
              <a:chOff x="2731120" y="4364768"/>
              <a:chExt cx="602224" cy="1171268"/>
            </a:xfrm>
            <a:gradFill>
              <a:gsLst>
                <a:gs pos="0">
                  <a:schemeClr val="accent6">
                    <a:lumMod val="75000"/>
                  </a:schemeClr>
                </a:gs>
                <a:gs pos="100000">
                  <a:schemeClr val="accent6"/>
                </a:gs>
              </a:gsLst>
              <a:lin ang="16200000" scaled="0"/>
            </a:gradFill>
            <a:effectLst>
              <a:outerShdw blurRad="50800" dist="25400" dir="2700000" algn="tl" rotWithShape="0">
                <a:schemeClr val="tx1">
                  <a:alpha val="40000"/>
                </a:schemeClr>
              </a:outerShdw>
            </a:effectLst>
          </p:grpSpPr>
          <p:sp>
            <p:nvSpPr>
              <p:cNvPr id="33" name="Freeform 41"/>
              <p:cNvSpPr>
                <a:spLocks/>
              </p:cNvSpPr>
              <p:nvPr/>
            </p:nvSpPr>
            <p:spPr bwMode="auto">
              <a:xfrm>
                <a:off x="2731120" y="4577122"/>
                <a:ext cx="469503" cy="627939"/>
              </a:xfrm>
              <a:custGeom>
                <a:avLst/>
                <a:gdLst>
                  <a:gd name="T0" fmla="*/ 501 w 501"/>
                  <a:gd name="T1" fmla="*/ 568 h 670"/>
                  <a:gd name="T2" fmla="*/ 501 w 501"/>
                  <a:gd name="T3" fmla="*/ 555 h 670"/>
                  <a:gd name="T4" fmla="*/ 476 w 501"/>
                  <a:gd name="T5" fmla="*/ 518 h 670"/>
                  <a:gd name="T6" fmla="*/ 427 w 501"/>
                  <a:gd name="T7" fmla="*/ 455 h 670"/>
                  <a:gd name="T8" fmla="*/ 422 w 501"/>
                  <a:gd name="T9" fmla="*/ 417 h 670"/>
                  <a:gd name="T10" fmla="*/ 415 w 501"/>
                  <a:gd name="T11" fmla="*/ 401 h 670"/>
                  <a:gd name="T12" fmla="*/ 403 w 501"/>
                  <a:gd name="T13" fmla="*/ 393 h 670"/>
                  <a:gd name="T14" fmla="*/ 415 w 501"/>
                  <a:gd name="T15" fmla="*/ 333 h 670"/>
                  <a:gd name="T16" fmla="*/ 418 w 501"/>
                  <a:gd name="T17" fmla="*/ 296 h 670"/>
                  <a:gd name="T18" fmla="*/ 427 w 501"/>
                  <a:gd name="T19" fmla="*/ 270 h 670"/>
                  <a:gd name="T20" fmla="*/ 432 w 501"/>
                  <a:gd name="T21" fmla="*/ 232 h 670"/>
                  <a:gd name="T22" fmla="*/ 444 w 501"/>
                  <a:gd name="T23" fmla="*/ 220 h 670"/>
                  <a:gd name="T24" fmla="*/ 444 w 501"/>
                  <a:gd name="T25" fmla="*/ 198 h 670"/>
                  <a:gd name="T26" fmla="*/ 472 w 501"/>
                  <a:gd name="T27" fmla="*/ 154 h 670"/>
                  <a:gd name="T28" fmla="*/ 490 w 501"/>
                  <a:gd name="T29" fmla="*/ 117 h 670"/>
                  <a:gd name="T30" fmla="*/ 457 w 501"/>
                  <a:gd name="T31" fmla="*/ 83 h 670"/>
                  <a:gd name="T32" fmla="*/ 412 w 501"/>
                  <a:gd name="T33" fmla="*/ 75 h 670"/>
                  <a:gd name="T34" fmla="*/ 381 w 501"/>
                  <a:gd name="T35" fmla="*/ 47 h 670"/>
                  <a:gd name="T36" fmla="*/ 339 w 501"/>
                  <a:gd name="T37" fmla="*/ 22 h 670"/>
                  <a:gd name="T38" fmla="*/ 322 w 501"/>
                  <a:gd name="T39" fmla="*/ 7 h 670"/>
                  <a:gd name="T40" fmla="*/ 302 w 501"/>
                  <a:gd name="T41" fmla="*/ 0 h 670"/>
                  <a:gd name="T42" fmla="*/ 292 w 501"/>
                  <a:gd name="T43" fmla="*/ 6 h 670"/>
                  <a:gd name="T44" fmla="*/ 292 w 501"/>
                  <a:gd name="T45" fmla="*/ 53 h 670"/>
                  <a:gd name="T46" fmla="*/ 284 w 501"/>
                  <a:gd name="T47" fmla="*/ 78 h 670"/>
                  <a:gd name="T48" fmla="*/ 261 w 501"/>
                  <a:gd name="T49" fmla="*/ 91 h 670"/>
                  <a:gd name="T50" fmla="*/ 239 w 501"/>
                  <a:gd name="T51" fmla="*/ 103 h 670"/>
                  <a:gd name="T52" fmla="*/ 227 w 501"/>
                  <a:gd name="T53" fmla="*/ 129 h 670"/>
                  <a:gd name="T54" fmla="*/ 217 w 501"/>
                  <a:gd name="T55" fmla="*/ 153 h 670"/>
                  <a:gd name="T56" fmla="*/ 184 w 501"/>
                  <a:gd name="T57" fmla="*/ 153 h 670"/>
                  <a:gd name="T58" fmla="*/ 172 w 501"/>
                  <a:gd name="T59" fmla="*/ 146 h 670"/>
                  <a:gd name="T60" fmla="*/ 176 w 501"/>
                  <a:gd name="T61" fmla="*/ 119 h 670"/>
                  <a:gd name="T62" fmla="*/ 158 w 501"/>
                  <a:gd name="T63" fmla="*/ 109 h 670"/>
                  <a:gd name="T64" fmla="*/ 142 w 501"/>
                  <a:gd name="T65" fmla="*/ 120 h 670"/>
                  <a:gd name="T66" fmla="*/ 97 w 501"/>
                  <a:gd name="T67" fmla="*/ 142 h 670"/>
                  <a:gd name="T68" fmla="*/ 106 w 501"/>
                  <a:gd name="T69" fmla="*/ 195 h 670"/>
                  <a:gd name="T70" fmla="*/ 81 w 501"/>
                  <a:gd name="T71" fmla="*/ 228 h 670"/>
                  <a:gd name="T72" fmla="*/ 64 w 501"/>
                  <a:gd name="T73" fmla="*/ 228 h 670"/>
                  <a:gd name="T74" fmla="*/ 70 w 501"/>
                  <a:gd name="T75" fmla="*/ 258 h 670"/>
                  <a:gd name="T76" fmla="*/ 18 w 501"/>
                  <a:gd name="T77" fmla="*/ 270 h 670"/>
                  <a:gd name="T78" fmla="*/ 0 w 501"/>
                  <a:gd name="T79" fmla="*/ 360 h 670"/>
                  <a:gd name="T80" fmla="*/ 81 w 501"/>
                  <a:gd name="T81" fmla="*/ 393 h 670"/>
                  <a:gd name="T82" fmla="*/ 122 w 501"/>
                  <a:gd name="T83" fmla="*/ 417 h 670"/>
                  <a:gd name="T84" fmla="*/ 122 w 501"/>
                  <a:gd name="T85" fmla="*/ 430 h 670"/>
                  <a:gd name="T86" fmla="*/ 107 w 501"/>
                  <a:gd name="T87" fmla="*/ 477 h 670"/>
                  <a:gd name="T88" fmla="*/ 107 w 501"/>
                  <a:gd name="T89" fmla="*/ 531 h 670"/>
                  <a:gd name="T90" fmla="*/ 117 w 501"/>
                  <a:gd name="T91" fmla="*/ 550 h 670"/>
                  <a:gd name="T92" fmla="*/ 144 w 501"/>
                  <a:gd name="T93" fmla="*/ 561 h 670"/>
                  <a:gd name="T94" fmla="*/ 195 w 501"/>
                  <a:gd name="T95" fmla="*/ 583 h 670"/>
                  <a:gd name="T96" fmla="*/ 213 w 501"/>
                  <a:gd name="T97" fmla="*/ 593 h 670"/>
                  <a:gd name="T98" fmla="*/ 217 w 501"/>
                  <a:gd name="T99" fmla="*/ 622 h 670"/>
                  <a:gd name="T100" fmla="*/ 201 w 501"/>
                  <a:gd name="T101" fmla="*/ 638 h 670"/>
                  <a:gd name="T102" fmla="*/ 238 w 501"/>
                  <a:gd name="T103" fmla="*/ 646 h 670"/>
                  <a:gd name="T104" fmla="*/ 270 w 501"/>
                  <a:gd name="T105" fmla="*/ 657 h 670"/>
                  <a:gd name="T106" fmla="*/ 294 w 501"/>
                  <a:gd name="T107" fmla="*/ 670 h 670"/>
                  <a:gd name="T108" fmla="*/ 326 w 501"/>
                  <a:gd name="T109" fmla="*/ 662 h 670"/>
                  <a:gd name="T110" fmla="*/ 348 w 501"/>
                  <a:gd name="T111" fmla="*/ 640 h 670"/>
                  <a:gd name="T112" fmla="*/ 375 w 501"/>
                  <a:gd name="T113" fmla="*/ 616 h 670"/>
                  <a:gd name="T114" fmla="*/ 420 w 501"/>
                  <a:gd name="T115" fmla="*/ 598 h 670"/>
                  <a:gd name="T116" fmla="*/ 450 w 501"/>
                  <a:gd name="T117" fmla="*/ 579 h 670"/>
                  <a:gd name="T118" fmla="*/ 501 w 501"/>
                  <a:gd name="T119" fmla="*/ 568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01" h="670">
                    <a:moveTo>
                      <a:pt x="501" y="568"/>
                    </a:moveTo>
                    <a:lnTo>
                      <a:pt x="501" y="555"/>
                    </a:lnTo>
                    <a:lnTo>
                      <a:pt x="476" y="518"/>
                    </a:lnTo>
                    <a:lnTo>
                      <a:pt x="427" y="455"/>
                    </a:lnTo>
                    <a:lnTo>
                      <a:pt x="422" y="417"/>
                    </a:lnTo>
                    <a:lnTo>
                      <a:pt x="415" y="401"/>
                    </a:lnTo>
                    <a:lnTo>
                      <a:pt x="403" y="393"/>
                    </a:lnTo>
                    <a:lnTo>
                      <a:pt x="415" y="333"/>
                    </a:lnTo>
                    <a:lnTo>
                      <a:pt x="418" y="296"/>
                    </a:lnTo>
                    <a:lnTo>
                      <a:pt x="427" y="270"/>
                    </a:lnTo>
                    <a:lnTo>
                      <a:pt x="432" y="232"/>
                    </a:lnTo>
                    <a:lnTo>
                      <a:pt x="444" y="220"/>
                    </a:lnTo>
                    <a:lnTo>
                      <a:pt x="444" y="198"/>
                    </a:lnTo>
                    <a:lnTo>
                      <a:pt x="472" y="154"/>
                    </a:lnTo>
                    <a:lnTo>
                      <a:pt x="490" y="117"/>
                    </a:lnTo>
                    <a:lnTo>
                      <a:pt x="457" y="83"/>
                    </a:lnTo>
                    <a:lnTo>
                      <a:pt x="412" y="75"/>
                    </a:lnTo>
                    <a:lnTo>
                      <a:pt x="381" y="47"/>
                    </a:lnTo>
                    <a:lnTo>
                      <a:pt x="339" y="22"/>
                    </a:lnTo>
                    <a:lnTo>
                      <a:pt x="322" y="7"/>
                    </a:lnTo>
                    <a:lnTo>
                      <a:pt x="302" y="0"/>
                    </a:lnTo>
                    <a:lnTo>
                      <a:pt x="292" y="6"/>
                    </a:lnTo>
                    <a:lnTo>
                      <a:pt x="292" y="53"/>
                    </a:lnTo>
                    <a:lnTo>
                      <a:pt x="284" y="78"/>
                    </a:lnTo>
                    <a:lnTo>
                      <a:pt x="261" y="91"/>
                    </a:lnTo>
                    <a:lnTo>
                      <a:pt x="239" y="103"/>
                    </a:lnTo>
                    <a:lnTo>
                      <a:pt x="227" y="129"/>
                    </a:lnTo>
                    <a:lnTo>
                      <a:pt x="217" y="153"/>
                    </a:lnTo>
                    <a:lnTo>
                      <a:pt x="184" y="153"/>
                    </a:lnTo>
                    <a:lnTo>
                      <a:pt x="172" y="146"/>
                    </a:lnTo>
                    <a:lnTo>
                      <a:pt x="176" y="119"/>
                    </a:lnTo>
                    <a:lnTo>
                      <a:pt x="158" y="109"/>
                    </a:lnTo>
                    <a:lnTo>
                      <a:pt x="142" y="120"/>
                    </a:lnTo>
                    <a:lnTo>
                      <a:pt x="97" y="142"/>
                    </a:lnTo>
                    <a:lnTo>
                      <a:pt x="106" y="195"/>
                    </a:lnTo>
                    <a:lnTo>
                      <a:pt x="81" y="228"/>
                    </a:lnTo>
                    <a:lnTo>
                      <a:pt x="64" y="228"/>
                    </a:lnTo>
                    <a:lnTo>
                      <a:pt x="70" y="258"/>
                    </a:lnTo>
                    <a:lnTo>
                      <a:pt x="18" y="270"/>
                    </a:lnTo>
                    <a:lnTo>
                      <a:pt x="0" y="360"/>
                    </a:lnTo>
                    <a:lnTo>
                      <a:pt x="81" y="393"/>
                    </a:lnTo>
                    <a:lnTo>
                      <a:pt x="122" y="417"/>
                    </a:lnTo>
                    <a:lnTo>
                      <a:pt x="122" y="430"/>
                    </a:lnTo>
                    <a:lnTo>
                      <a:pt x="107" y="477"/>
                    </a:lnTo>
                    <a:lnTo>
                      <a:pt x="107" y="531"/>
                    </a:lnTo>
                    <a:lnTo>
                      <a:pt x="117" y="550"/>
                    </a:lnTo>
                    <a:lnTo>
                      <a:pt x="144" y="561"/>
                    </a:lnTo>
                    <a:lnTo>
                      <a:pt x="195" y="583"/>
                    </a:lnTo>
                    <a:lnTo>
                      <a:pt x="213" y="593"/>
                    </a:lnTo>
                    <a:lnTo>
                      <a:pt x="217" y="622"/>
                    </a:lnTo>
                    <a:lnTo>
                      <a:pt x="201" y="638"/>
                    </a:lnTo>
                    <a:lnTo>
                      <a:pt x="238" y="646"/>
                    </a:lnTo>
                    <a:lnTo>
                      <a:pt x="270" y="657"/>
                    </a:lnTo>
                    <a:lnTo>
                      <a:pt x="294" y="670"/>
                    </a:lnTo>
                    <a:lnTo>
                      <a:pt x="326" y="662"/>
                    </a:lnTo>
                    <a:lnTo>
                      <a:pt x="348" y="640"/>
                    </a:lnTo>
                    <a:lnTo>
                      <a:pt x="375" y="616"/>
                    </a:lnTo>
                    <a:lnTo>
                      <a:pt x="420" y="598"/>
                    </a:lnTo>
                    <a:lnTo>
                      <a:pt x="450" y="579"/>
                    </a:lnTo>
                    <a:lnTo>
                      <a:pt x="501" y="568"/>
                    </a:lnTo>
                    <a:close/>
                  </a:path>
                </a:pathLst>
              </a:custGeom>
              <a:grpFill/>
              <a:ln w="12700">
                <a:solidFill>
                  <a:schemeClr val="accent6"/>
                </a:solidFill>
                <a:headEnd/>
                <a:tailEnd/>
              </a:ln>
              <a:effectLst/>
            </p:spPr>
            <p:style>
              <a:lnRef idx="1">
                <a:schemeClr val="accent6"/>
              </a:lnRef>
              <a:fillRef idx="3">
                <a:schemeClr val="accent6"/>
              </a:fillRef>
              <a:effectRef idx="2">
                <a:schemeClr val="accent6"/>
              </a:effectRef>
              <a:fontRef idx="minor">
                <a:schemeClr val="lt1"/>
              </a:fontRef>
            </p:style>
            <p:txBody>
              <a:bodyPr/>
              <a:lstStyle/>
              <a:p>
                <a:endParaRPr lang="es-ES"/>
              </a:p>
            </p:txBody>
          </p:sp>
          <p:sp>
            <p:nvSpPr>
              <p:cNvPr id="44" name="Freeform 40"/>
              <p:cNvSpPr>
                <a:spLocks/>
              </p:cNvSpPr>
              <p:nvPr/>
            </p:nvSpPr>
            <p:spPr bwMode="auto">
              <a:xfrm>
                <a:off x="3048822" y="4364768"/>
                <a:ext cx="284522" cy="321850"/>
              </a:xfrm>
              <a:custGeom>
                <a:avLst/>
                <a:gdLst>
                  <a:gd name="T0" fmla="*/ 48 w 303"/>
                  <a:gd name="T1" fmla="*/ 278 h 343"/>
                  <a:gd name="T2" fmla="*/ 75 w 303"/>
                  <a:gd name="T3" fmla="*/ 302 h 343"/>
                  <a:gd name="T4" fmla="*/ 118 w 303"/>
                  <a:gd name="T5" fmla="*/ 309 h 343"/>
                  <a:gd name="T6" fmla="*/ 151 w 303"/>
                  <a:gd name="T7" fmla="*/ 343 h 343"/>
                  <a:gd name="T8" fmla="*/ 206 w 303"/>
                  <a:gd name="T9" fmla="*/ 255 h 343"/>
                  <a:gd name="T10" fmla="*/ 217 w 303"/>
                  <a:gd name="T11" fmla="*/ 233 h 343"/>
                  <a:gd name="T12" fmla="*/ 239 w 303"/>
                  <a:gd name="T13" fmla="*/ 194 h 343"/>
                  <a:gd name="T14" fmla="*/ 299 w 303"/>
                  <a:gd name="T15" fmla="*/ 129 h 343"/>
                  <a:gd name="T16" fmla="*/ 303 w 303"/>
                  <a:gd name="T17" fmla="*/ 106 h 343"/>
                  <a:gd name="T18" fmla="*/ 290 w 303"/>
                  <a:gd name="T19" fmla="*/ 87 h 343"/>
                  <a:gd name="T20" fmla="*/ 285 w 303"/>
                  <a:gd name="T21" fmla="*/ 63 h 343"/>
                  <a:gd name="T22" fmla="*/ 263 w 303"/>
                  <a:gd name="T23" fmla="*/ 57 h 343"/>
                  <a:gd name="T24" fmla="*/ 246 w 303"/>
                  <a:gd name="T25" fmla="*/ 81 h 343"/>
                  <a:gd name="T26" fmla="*/ 234 w 303"/>
                  <a:gd name="T27" fmla="*/ 65 h 343"/>
                  <a:gd name="T28" fmla="*/ 231 w 303"/>
                  <a:gd name="T29" fmla="*/ 23 h 343"/>
                  <a:gd name="T30" fmla="*/ 212 w 303"/>
                  <a:gd name="T31" fmla="*/ 28 h 343"/>
                  <a:gd name="T32" fmla="*/ 195 w 303"/>
                  <a:gd name="T33" fmla="*/ 4 h 343"/>
                  <a:gd name="T34" fmla="*/ 173 w 303"/>
                  <a:gd name="T35" fmla="*/ 4 h 343"/>
                  <a:gd name="T36" fmla="*/ 155 w 303"/>
                  <a:gd name="T37" fmla="*/ 23 h 343"/>
                  <a:gd name="T38" fmla="*/ 130 w 303"/>
                  <a:gd name="T39" fmla="*/ 4 h 343"/>
                  <a:gd name="T40" fmla="*/ 96 w 303"/>
                  <a:gd name="T41" fmla="*/ 0 h 343"/>
                  <a:gd name="T42" fmla="*/ 45 w 303"/>
                  <a:gd name="T43" fmla="*/ 47 h 343"/>
                  <a:gd name="T44" fmla="*/ 19 w 303"/>
                  <a:gd name="T45" fmla="*/ 69 h 343"/>
                  <a:gd name="T46" fmla="*/ 67 w 303"/>
                  <a:gd name="T47" fmla="*/ 141 h 343"/>
                  <a:gd name="T48" fmla="*/ 67 w 303"/>
                  <a:gd name="T49" fmla="*/ 170 h 343"/>
                  <a:gd name="T50" fmla="*/ 45 w 303"/>
                  <a:gd name="T51" fmla="*/ 183 h 343"/>
                  <a:gd name="T52" fmla="*/ 16 w 303"/>
                  <a:gd name="T53" fmla="*/ 220 h 343"/>
                  <a:gd name="T54" fmla="*/ 0 w 303"/>
                  <a:gd name="T55" fmla="*/ 248 h 343"/>
                  <a:gd name="T56" fmla="*/ 48 w 303"/>
                  <a:gd name="T57" fmla="*/ 278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3" h="343">
                    <a:moveTo>
                      <a:pt x="48" y="278"/>
                    </a:moveTo>
                    <a:lnTo>
                      <a:pt x="75" y="302"/>
                    </a:lnTo>
                    <a:lnTo>
                      <a:pt x="118" y="309"/>
                    </a:lnTo>
                    <a:lnTo>
                      <a:pt x="151" y="343"/>
                    </a:lnTo>
                    <a:lnTo>
                      <a:pt x="206" y="255"/>
                    </a:lnTo>
                    <a:lnTo>
                      <a:pt x="217" y="233"/>
                    </a:lnTo>
                    <a:lnTo>
                      <a:pt x="239" y="194"/>
                    </a:lnTo>
                    <a:lnTo>
                      <a:pt x="299" y="129"/>
                    </a:lnTo>
                    <a:lnTo>
                      <a:pt x="303" y="106"/>
                    </a:lnTo>
                    <a:lnTo>
                      <a:pt x="290" y="87"/>
                    </a:lnTo>
                    <a:lnTo>
                      <a:pt x="285" y="63"/>
                    </a:lnTo>
                    <a:lnTo>
                      <a:pt x="263" y="57"/>
                    </a:lnTo>
                    <a:lnTo>
                      <a:pt x="246" y="81"/>
                    </a:lnTo>
                    <a:lnTo>
                      <a:pt x="234" y="65"/>
                    </a:lnTo>
                    <a:lnTo>
                      <a:pt x="231" y="23"/>
                    </a:lnTo>
                    <a:lnTo>
                      <a:pt x="212" y="28"/>
                    </a:lnTo>
                    <a:lnTo>
                      <a:pt x="195" y="4"/>
                    </a:lnTo>
                    <a:lnTo>
                      <a:pt x="173" y="4"/>
                    </a:lnTo>
                    <a:lnTo>
                      <a:pt x="155" y="23"/>
                    </a:lnTo>
                    <a:lnTo>
                      <a:pt x="130" y="4"/>
                    </a:lnTo>
                    <a:lnTo>
                      <a:pt x="96" y="0"/>
                    </a:lnTo>
                    <a:lnTo>
                      <a:pt x="45" y="47"/>
                    </a:lnTo>
                    <a:lnTo>
                      <a:pt x="19" y="69"/>
                    </a:lnTo>
                    <a:lnTo>
                      <a:pt x="67" y="141"/>
                    </a:lnTo>
                    <a:lnTo>
                      <a:pt x="67" y="170"/>
                    </a:lnTo>
                    <a:lnTo>
                      <a:pt x="45" y="183"/>
                    </a:lnTo>
                    <a:lnTo>
                      <a:pt x="16" y="220"/>
                    </a:lnTo>
                    <a:lnTo>
                      <a:pt x="0" y="248"/>
                    </a:lnTo>
                    <a:lnTo>
                      <a:pt x="48" y="278"/>
                    </a:lnTo>
                    <a:close/>
                  </a:path>
                </a:pathLst>
              </a:custGeom>
              <a:grpFill/>
              <a:ln w="12700">
                <a:solidFill>
                  <a:schemeClr val="accent6"/>
                </a:solidFill>
                <a:headEnd/>
                <a:tailEnd/>
              </a:ln>
              <a:effectLst/>
            </p:spPr>
            <p:style>
              <a:lnRef idx="1">
                <a:schemeClr val="accent6"/>
              </a:lnRef>
              <a:fillRef idx="3">
                <a:schemeClr val="accent6"/>
              </a:fillRef>
              <a:effectRef idx="2">
                <a:schemeClr val="accent6"/>
              </a:effectRef>
              <a:fontRef idx="minor">
                <a:schemeClr val="lt1"/>
              </a:fontRef>
            </p:style>
            <p:txBody>
              <a:bodyPr/>
              <a:lstStyle/>
              <a:p>
                <a:endParaRPr lang="es-ES"/>
              </a:p>
            </p:txBody>
          </p:sp>
          <p:sp>
            <p:nvSpPr>
              <p:cNvPr id="45" name="Freeform 42"/>
              <p:cNvSpPr>
                <a:spLocks/>
              </p:cNvSpPr>
              <p:nvPr/>
            </p:nvSpPr>
            <p:spPr bwMode="auto">
              <a:xfrm>
                <a:off x="2899510" y="5109668"/>
                <a:ext cx="395677" cy="426368"/>
              </a:xfrm>
              <a:custGeom>
                <a:avLst/>
                <a:gdLst>
                  <a:gd name="T0" fmla="*/ 93 w 422"/>
                  <a:gd name="T1" fmla="*/ 455 h 455"/>
                  <a:gd name="T2" fmla="*/ 110 w 422"/>
                  <a:gd name="T3" fmla="*/ 439 h 455"/>
                  <a:gd name="T4" fmla="*/ 115 w 422"/>
                  <a:gd name="T5" fmla="*/ 399 h 455"/>
                  <a:gd name="T6" fmla="*/ 154 w 422"/>
                  <a:gd name="T7" fmla="*/ 339 h 455"/>
                  <a:gd name="T8" fmla="*/ 159 w 422"/>
                  <a:gd name="T9" fmla="*/ 291 h 455"/>
                  <a:gd name="T10" fmla="*/ 163 w 422"/>
                  <a:gd name="T11" fmla="*/ 272 h 455"/>
                  <a:gd name="T12" fmla="*/ 176 w 422"/>
                  <a:gd name="T13" fmla="*/ 245 h 455"/>
                  <a:gd name="T14" fmla="*/ 242 w 422"/>
                  <a:gd name="T15" fmla="*/ 179 h 455"/>
                  <a:gd name="T16" fmla="*/ 271 w 422"/>
                  <a:gd name="T17" fmla="*/ 164 h 455"/>
                  <a:gd name="T18" fmla="*/ 327 w 422"/>
                  <a:gd name="T19" fmla="*/ 148 h 455"/>
                  <a:gd name="T20" fmla="*/ 354 w 422"/>
                  <a:gd name="T21" fmla="*/ 126 h 455"/>
                  <a:gd name="T22" fmla="*/ 373 w 422"/>
                  <a:gd name="T23" fmla="*/ 84 h 455"/>
                  <a:gd name="T24" fmla="*/ 393 w 422"/>
                  <a:gd name="T25" fmla="*/ 81 h 455"/>
                  <a:gd name="T26" fmla="*/ 405 w 422"/>
                  <a:gd name="T27" fmla="*/ 70 h 455"/>
                  <a:gd name="T28" fmla="*/ 422 w 422"/>
                  <a:gd name="T29" fmla="*/ 66 h 455"/>
                  <a:gd name="T30" fmla="*/ 419 w 422"/>
                  <a:gd name="T31" fmla="*/ 59 h 455"/>
                  <a:gd name="T32" fmla="*/ 415 w 422"/>
                  <a:gd name="T33" fmla="*/ 43 h 455"/>
                  <a:gd name="T34" fmla="*/ 384 w 422"/>
                  <a:gd name="T35" fmla="*/ 22 h 455"/>
                  <a:gd name="T36" fmla="*/ 361 w 422"/>
                  <a:gd name="T37" fmla="*/ 9 h 455"/>
                  <a:gd name="T38" fmla="*/ 336 w 422"/>
                  <a:gd name="T39" fmla="*/ 4 h 455"/>
                  <a:gd name="T40" fmla="*/ 321 w 422"/>
                  <a:gd name="T41" fmla="*/ 0 h 455"/>
                  <a:gd name="T42" fmla="*/ 271 w 422"/>
                  <a:gd name="T43" fmla="*/ 11 h 455"/>
                  <a:gd name="T44" fmla="*/ 238 w 422"/>
                  <a:gd name="T45" fmla="*/ 31 h 455"/>
                  <a:gd name="T46" fmla="*/ 198 w 422"/>
                  <a:gd name="T47" fmla="*/ 47 h 455"/>
                  <a:gd name="T48" fmla="*/ 169 w 422"/>
                  <a:gd name="T49" fmla="*/ 70 h 455"/>
                  <a:gd name="T50" fmla="*/ 146 w 422"/>
                  <a:gd name="T51" fmla="*/ 94 h 455"/>
                  <a:gd name="T52" fmla="*/ 115 w 422"/>
                  <a:gd name="T53" fmla="*/ 102 h 455"/>
                  <a:gd name="T54" fmla="*/ 88 w 422"/>
                  <a:gd name="T55" fmla="*/ 89 h 455"/>
                  <a:gd name="T56" fmla="*/ 57 w 422"/>
                  <a:gd name="T57" fmla="*/ 77 h 455"/>
                  <a:gd name="T58" fmla="*/ 21 w 422"/>
                  <a:gd name="T59" fmla="*/ 70 h 455"/>
                  <a:gd name="T60" fmla="*/ 0 w 422"/>
                  <a:gd name="T61" fmla="*/ 115 h 455"/>
                  <a:gd name="T62" fmla="*/ 2 w 422"/>
                  <a:gd name="T63" fmla="*/ 138 h 455"/>
                  <a:gd name="T64" fmla="*/ 9 w 422"/>
                  <a:gd name="T65" fmla="*/ 192 h 455"/>
                  <a:gd name="T66" fmla="*/ 5 w 422"/>
                  <a:gd name="T67" fmla="*/ 214 h 455"/>
                  <a:gd name="T68" fmla="*/ 1 w 422"/>
                  <a:gd name="T69" fmla="*/ 252 h 455"/>
                  <a:gd name="T70" fmla="*/ 20 w 422"/>
                  <a:gd name="T71" fmla="*/ 272 h 455"/>
                  <a:gd name="T72" fmla="*/ 13 w 422"/>
                  <a:gd name="T73" fmla="*/ 311 h 455"/>
                  <a:gd name="T74" fmla="*/ 5 w 422"/>
                  <a:gd name="T75" fmla="*/ 343 h 455"/>
                  <a:gd name="T76" fmla="*/ 5 w 422"/>
                  <a:gd name="T77" fmla="*/ 368 h 455"/>
                  <a:gd name="T78" fmla="*/ 9 w 422"/>
                  <a:gd name="T79" fmla="*/ 371 h 455"/>
                  <a:gd name="T80" fmla="*/ 25 w 422"/>
                  <a:gd name="T81" fmla="*/ 380 h 455"/>
                  <a:gd name="T82" fmla="*/ 53 w 422"/>
                  <a:gd name="T83" fmla="*/ 405 h 455"/>
                  <a:gd name="T84" fmla="*/ 68 w 422"/>
                  <a:gd name="T85" fmla="*/ 427 h 455"/>
                  <a:gd name="T86" fmla="*/ 93 w 422"/>
                  <a:gd name="T87" fmla="*/ 45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2" h="455">
                    <a:moveTo>
                      <a:pt x="93" y="455"/>
                    </a:moveTo>
                    <a:lnTo>
                      <a:pt x="110" y="439"/>
                    </a:lnTo>
                    <a:lnTo>
                      <a:pt x="115" y="399"/>
                    </a:lnTo>
                    <a:lnTo>
                      <a:pt x="154" y="339"/>
                    </a:lnTo>
                    <a:lnTo>
                      <a:pt x="159" y="291"/>
                    </a:lnTo>
                    <a:lnTo>
                      <a:pt x="163" y="272"/>
                    </a:lnTo>
                    <a:lnTo>
                      <a:pt x="176" y="245"/>
                    </a:lnTo>
                    <a:lnTo>
                      <a:pt x="242" y="179"/>
                    </a:lnTo>
                    <a:lnTo>
                      <a:pt x="271" y="164"/>
                    </a:lnTo>
                    <a:lnTo>
                      <a:pt x="327" y="148"/>
                    </a:lnTo>
                    <a:lnTo>
                      <a:pt x="354" y="126"/>
                    </a:lnTo>
                    <a:lnTo>
                      <a:pt x="373" y="84"/>
                    </a:lnTo>
                    <a:lnTo>
                      <a:pt x="393" y="81"/>
                    </a:lnTo>
                    <a:lnTo>
                      <a:pt x="405" y="70"/>
                    </a:lnTo>
                    <a:lnTo>
                      <a:pt x="422" y="66"/>
                    </a:lnTo>
                    <a:lnTo>
                      <a:pt x="419" y="59"/>
                    </a:lnTo>
                    <a:lnTo>
                      <a:pt x="415" y="43"/>
                    </a:lnTo>
                    <a:lnTo>
                      <a:pt x="384" y="22"/>
                    </a:lnTo>
                    <a:lnTo>
                      <a:pt x="361" y="9"/>
                    </a:lnTo>
                    <a:lnTo>
                      <a:pt x="336" y="4"/>
                    </a:lnTo>
                    <a:lnTo>
                      <a:pt x="321" y="0"/>
                    </a:lnTo>
                    <a:lnTo>
                      <a:pt x="271" y="11"/>
                    </a:lnTo>
                    <a:lnTo>
                      <a:pt x="238" y="31"/>
                    </a:lnTo>
                    <a:lnTo>
                      <a:pt x="198" y="47"/>
                    </a:lnTo>
                    <a:lnTo>
                      <a:pt x="169" y="70"/>
                    </a:lnTo>
                    <a:lnTo>
                      <a:pt x="146" y="94"/>
                    </a:lnTo>
                    <a:lnTo>
                      <a:pt x="115" y="102"/>
                    </a:lnTo>
                    <a:lnTo>
                      <a:pt x="88" y="89"/>
                    </a:lnTo>
                    <a:lnTo>
                      <a:pt x="57" y="77"/>
                    </a:lnTo>
                    <a:lnTo>
                      <a:pt x="21" y="70"/>
                    </a:lnTo>
                    <a:lnTo>
                      <a:pt x="0" y="115"/>
                    </a:lnTo>
                    <a:lnTo>
                      <a:pt x="2" y="138"/>
                    </a:lnTo>
                    <a:lnTo>
                      <a:pt x="9" y="192"/>
                    </a:lnTo>
                    <a:lnTo>
                      <a:pt x="5" y="214"/>
                    </a:lnTo>
                    <a:lnTo>
                      <a:pt x="1" y="252"/>
                    </a:lnTo>
                    <a:lnTo>
                      <a:pt x="20" y="272"/>
                    </a:lnTo>
                    <a:lnTo>
                      <a:pt x="13" y="311"/>
                    </a:lnTo>
                    <a:lnTo>
                      <a:pt x="5" y="343"/>
                    </a:lnTo>
                    <a:lnTo>
                      <a:pt x="5" y="368"/>
                    </a:lnTo>
                    <a:lnTo>
                      <a:pt x="9" y="371"/>
                    </a:lnTo>
                    <a:lnTo>
                      <a:pt x="25" y="380"/>
                    </a:lnTo>
                    <a:lnTo>
                      <a:pt x="53" y="405"/>
                    </a:lnTo>
                    <a:lnTo>
                      <a:pt x="68" y="427"/>
                    </a:lnTo>
                    <a:lnTo>
                      <a:pt x="93" y="455"/>
                    </a:lnTo>
                    <a:close/>
                  </a:path>
                </a:pathLst>
              </a:custGeom>
              <a:grpFill/>
              <a:ln w="12700">
                <a:solidFill>
                  <a:schemeClr val="accent6"/>
                </a:solidFill>
                <a:headEnd/>
                <a:tailEnd/>
              </a:ln>
              <a:effectLst/>
            </p:spPr>
            <p:style>
              <a:lnRef idx="1">
                <a:schemeClr val="accent6"/>
              </a:lnRef>
              <a:fillRef idx="3">
                <a:schemeClr val="accent6"/>
              </a:fillRef>
              <a:effectRef idx="2">
                <a:schemeClr val="accent6"/>
              </a:effectRef>
              <a:fontRef idx="minor">
                <a:schemeClr val="lt1"/>
              </a:fontRef>
            </p:style>
            <p:txBody>
              <a:bodyPr/>
              <a:lstStyle/>
              <a:p>
                <a:endParaRPr lang="es-ES"/>
              </a:p>
            </p:txBody>
          </p:sp>
        </p:grpSp>
        <p:sp>
          <p:nvSpPr>
            <p:cNvPr id="46" name="Freeform 24"/>
            <p:cNvSpPr>
              <a:spLocks/>
            </p:cNvSpPr>
            <p:nvPr/>
          </p:nvSpPr>
          <p:spPr bwMode="auto">
            <a:xfrm>
              <a:off x="1411533" y="1848368"/>
              <a:ext cx="347850" cy="198930"/>
            </a:xfrm>
            <a:custGeom>
              <a:avLst/>
              <a:gdLst>
                <a:gd name="T0" fmla="*/ 130 w 554"/>
                <a:gd name="T1" fmla="*/ 36 h 317"/>
                <a:gd name="T2" fmla="*/ 134 w 554"/>
                <a:gd name="T3" fmla="*/ 59 h 317"/>
                <a:gd name="T4" fmla="*/ 126 w 554"/>
                <a:gd name="T5" fmla="*/ 87 h 317"/>
                <a:gd name="T6" fmla="*/ 87 w 554"/>
                <a:gd name="T7" fmla="*/ 127 h 317"/>
                <a:gd name="T8" fmla="*/ 39 w 554"/>
                <a:gd name="T9" fmla="*/ 125 h 317"/>
                <a:gd name="T10" fmla="*/ 1 w 554"/>
                <a:gd name="T11" fmla="*/ 139 h 317"/>
                <a:gd name="T12" fmla="*/ 0 w 554"/>
                <a:gd name="T13" fmla="*/ 175 h 317"/>
                <a:gd name="T14" fmla="*/ 44 w 554"/>
                <a:gd name="T15" fmla="*/ 211 h 317"/>
                <a:gd name="T16" fmla="*/ 63 w 554"/>
                <a:gd name="T17" fmla="*/ 227 h 317"/>
                <a:gd name="T18" fmla="*/ 93 w 554"/>
                <a:gd name="T19" fmla="*/ 220 h 317"/>
                <a:gd name="T20" fmla="*/ 135 w 554"/>
                <a:gd name="T21" fmla="*/ 211 h 317"/>
                <a:gd name="T22" fmla="*/ 164 w 554"/>
                <a:gd name="T23" fmla="*/ 269 h 317"/>
                <a:gd name="T24" fmla="*/ 186 w 554"/>
                <a:gd name="T25" fmla="*/ 260 h 317"/>
                <a:gd name="T26" fmla="*/ 238 w 554"/>
                <a:gd name="T27" fmla="*/ 301 h 317"/>
                <a:gd name="T28" fmla="*/ 258 w 554"/>
                <a:gd name="T29" fmla="*/ 317 h 317"/>
                <a:gd name="T30" fmla="*/ 283 w 554"/>
                <a:gd name="T31" fmla="*/ 310 h 317"/>
                <a:gd name="T32" fmla="*/ 307 w 554"/>
                <a:gd name="T33" fmla="*/ 301 h 317"/>
                <a:gd name="T34" fmla="*/ 326 w 554"/>
                <a:gd name="T35" fmla="*/ 299 h 317"/>
                <a:gd name="T36" fmla="*/ 346 w 554"/>
                <a:gd name="T37" fmla="*/ 287 h 317"/>
                <a:gd name="T38" fmla="*/ 360 w 554"/>
                <a:gd name="T39" fmla="*/ 268 h 317"/>
                <a:gd name="T40" fmla="*/ 357 w 554"/>
                <a:gd name="T41" fmla="*/ 245 h 317"/>
                <a:gd name="T42" fmla="*/ 327 w 554"/>
                <a:gd name="T43" fmla="*/ 227 h 317"/>
                <a:gd name="T44" fmla="*/ 327 w 554"/>
                <a:gd name="T45" fmla="*/ 211 h 317"/>
                <a:gd name="T46" fmla="*/ 343 w 554"/>
                <a:gd name="T47" fmla="*/ 198 h 317"/>
                <a:gd name="T48" fmla="*/ 374 w 554"/>
                <a:gd name="T49" fmla="*/ 182 h 317"/>
                <a:gd name="T50" fmla="*/ 396 w 554"/>
                <a:gd name="T51" fmla="*/ 179 h 317"/>
                <a:gd name="T52" fmla="*/ 414 w 554"/>
                <a:gd name="T53" fmla="*/ 197 h 317"/>
                <a:gd name="T54" fmla="*/ 434 w 554"/>
                <a:gd name="T55" fmla="*/ 179 h 317"/>
                <a:gd name="T56" fmla="*/ 455 w 554"/>
                <a:gd name="T57" fmla="*/ 163 h 317"/>
                <a:gd name="T58" fmla="*/ 494 w 554"/>
                <a:gd name="T59" fmla="*/ 141 h 317"/>
                <a:gd name="T60" fmla="*/ 489 w 554"/>
                <a:gd name="T61" fmla="*/ 109 h 317"/>
                <a:gd name="T62" fmla="*/ 513 w 554"/>
                <a:gd name="T63" fmla="*/ 101 h 317"/>
                <a:gd name="T64" fmla="*/ 538 w 554"/>
                <a:gd name="T65" fmla="*/ 78 h 317"/>
                <a:gd name="T66" fmla="*/ 554 w 554"/>
                <a:gd name="T67" fmla="*/ 77 h 317"/>
                <a:gd name="T68" fmla="*/ 552 w 554"/>
                <a:gd name="T69" fmla="*/ 66 h 317"/>
                <a:gd name="T70" fmla="*/ 535 w 554"/>
                <a:gd name="T71" fmla="*/ 59 h 317"/>
                <a:gd name="T72" fmla="*/ 515 w 554"/>
                <a:gd name="T73" fmla="*/ 48 h 317"/>
                <a:gd name="T74" fmla="*/ 493 w 554"/>
                <a:gd name="T75" fmla="*/ 44 h 317"/>
                <a:gd name="T76" fmla="*/ 468 w 554"/>
                <a:gd name="T77" fmla="*/ 44 h 317"/>
                <a:gd name="T78" fmla="*/ 455 w 554"/>
                <a:gd name="T79" fmla="*/ 44 h 317"/>
                <a:gd name="T80" fmla="*/ 450 w 554"/>
                <a:gd name="T81" fmla="*/ 37 h 317"/>
                <a:gd name="T82" fmla="*/ 450 w 554"/>
                <a:gd name="T83" fmla="*/ 25 h 317"/>
                <a:gd name="T84" fmla="*/ 464 w 554"/>
                <a:gd name="T85" fmla="*/ 19 h 317"/>
                <a:gd name="T86" fmla="*/ 475 w 554"/>
                <a:gd name="T87" fmla="*/ 19 h 317"/>
                <a:gd name="T88" fmla="*/ 475 w 554"/>
                <a:gd name="T89" fmla="*/ 7 h 317"/>
                <a:gd name="T90" fmla="*/ 461 w 554"/>
                <a:gd name="T91" fmla="*/ 0 h 317"/>
                <a:gd name="T92" fmla="*/ 425 w 554"/>
                <a:gd name="T93" fmla="*/ 3 h 317"/>
                <a:gd name="T94" fmla="*/ 390 w 554"/>
                <a:gd name="T95" fmla="*/ 12 h 317"/>
                <a:gd name="T96" fmla="*/ 368 w 554"/>
                <a:gd name="T97" fmla="*/ 12 h 317"/>
                <a:gd name="T98" fmla="*/ 339 w 554"/>
                <a:gd name="T99" fmla="*/ 12 h 317"/>
                <a:gd name="T100" fmla="*/ 327 w 554"/>
                <a:gd name="T101" fmla="*/ 3 h 317"/>
                <a:gd name="T102" fmla="*/ 314 w 554"/>
                <a:gd name="T103" fmla="*/ 7 h 317"/>
                <a:gd name="T104" fmla="*/ 299 w 554"/>
                <a:gd name="T105" fmla="*/ 19 h 317"/>
                <a:gd name="T106" fmla="*/ 277 w 554"/>
                <a:gd name="T107" fmla="*/ 25 h 317"/>
                <a:gd name="T108" fmla="*/ 248 w 554"/>
                <a:gd name="T109" fmla="*/ 19 h 317"/>
                <a:gd name="T110" fmla="*/ 235 w 554"/>
                <a:gd name="T111" fmla="*/ 29 h 317"/>
                <a:gd name="T112" fmla="*/ 213 w 554"/>
                <a:gd name="T113" fmla="*/ 44 h 317"/>
                <a:gd name="T114" fmla="*/ 206 w 554"/>
                <a:gd name="T115" fmla="*/ 44 h 317"/>
                <a:gd name="T116" fmla="*/ 178 w 554"/>
                <a:gd name="T117" fmla="*/ 37 h 317"/>
                <a:gd name="T118" fmla="*/ 153 w 554"/>
                <a:gd name="T119" fmla="*/ 37 h 317"/>
                <a:gd name="T120" fmla="*/ 130 w 554"/>
                <a:gd name="T121" fmla="*/ 3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54" h="317">
                  <a:moveTo>
                    <a:pt x="130" y="36"/>
                  </a:moveTo>
                  <a:lnTo>
                    <a:pt x="134" y="59"/>
                  </a:lnTo>
                  <a:lnTo>
                    <a:pt x="126" y="87"/>
                  </a:lnTo>
                  <a:lnTo>
                    <a:pt x="87" y="127"/>
                  </a:lnTo>
                  <a:lnTo>
                    <a:pt x="39" y="125"/>
                  </a:lnTo>
                  <a:lnTo>
                    <a:pt x="1" y="139"/>
                  </a:lnTo>
                  <a:lnTo>
                    <a:pt x="0" y="175"/>
                  </a:lnTo>
                  <a:lnTo>
                    <a:pt x="44" y="211"/>
                  </a:lnTo>
                  <a:lnTo>
                    <a:pt x="63" y="227"/>
                  </a:lnTo>
                  <a:lnTo>
                    <a:pt x="93" y="220"/>
                  </a:lnTo>
                  <a:lnTo>
                    <a:pt x="135" y="211"/>
                  </a:lnTo>
                  <a:lnTo>
                    <a:pt x="164" y="269"/>
                  </a:lnTo>
                  <a:lnTo>
                    <a:pt x="186" y="260"/>
                  </a:lnTo>
                  <a:lnTo>
                    <a:pt x="238" y="301"/>
                  </a:lnTo>
                  <a:lnTo>
                    <a:pt x="258" y="317"/>
                  </a:lnTo>
                  <a:lnTo>
                    <a:pt x="283" y="310"/>
                  </a:lnTo>
                  <a:lnTo>
                    <a:pt x="307" y="301"/>
                  </a:lnTo>
                  <a:lnTo>
                    <a:pt x="326" y="299"/>
                  </a:lnTo>
                  <a:lnTo>
                    <a:pt x="346" y="287"/>
                  </a:lnTo>
                  <a:lnTo>
                    <a:pt x="360" y="268"/>
                  </a:lnTo>
                  <a:lnTo>
                    <a:pt x="357" y="245"/>
                  </a:lnTo>
                  <a:lnTo>
                    <a:pt x="327" y="227"/>
                  </a:lnTo>
                  <a:lnTo>
                    <a:pt x="327" y="211"/>
                  </a:lnTo>
                  <a:lnTo>
                    <a:pt x="343" y="198"/>
                  </a:lnTo>
                  <a:lnTo>
                    <a:pt x="374" y="182"/>
                  </a:lnTo>
                  <a:lnTo>
                    <a:pt x="396" y="179"/>
                  </a:lnTo>
                  <a:lnTo>
                    <a:pt x="414" y="197"/>
                  </a:lnTo>
                  <a:lnTo>
                    <a:pt x="434" y="179"/>
                  </a:lnTo>
                  <a:lnTo>
                    <a:pt x="455" y="163"/>
                  </a:lnTo>
                  <a:lnTo>
                    <a:pt x="494" y="141"/>
                  </a:lnTo>
                  <a:lnTo>
                    <a:pt x="489" y="109"/>
                  </a:lnTo>
                  <a:lnTo>
                    <a:pt x="513" y="101"/>
                  </a:lnTo>
                  <a:lnTo>
                    <a:pt x="538" y="78"/>
                  </a:lnTo>
                  <a:lnTo>
                    <a:pt x="554" y="77"/>
                  </a:lnTo>
                  <a:lnTo>
                    <a:pt x="552" y="66"/>
                  </a:lnTo>
                  <a:lnTo>
                    <a:pt x="535" y="59"/>
                  </a:lnTo>
                  <a:lnTo>
                    <a:pt x="515" y="48"/>
                  </a:lnTo>
                  <a:lnTo>
                    <a:pt x="493" y="44"/>
                  </a:lnTo>
                  <a:lnTo>
                    <a:pt x="468" y="44"/>
                  </a:lnTo>
                  <a:lnTo>
                    <a:pt x="455" y="44"/>
                  </a:lnTo>
                  <a:lnTo>
                    <a:pt x="450" y="37"/>
                  </a:lnTo>
                  <a:lnTo>
                    <a:pt x="450" y="25"/>
                  </a:lnTo>
                  <a:lnTo>
                    <a:pt x="464" y="19"/>
                  </a:lnTo>
                  <a:lnTo>
                    <a:pt x="475" y="19"/>
                  </a:lnTo>
                  <a:lnTo>
                    <a:pt x="475" y="7"/>
                  </a:lnTo>
                  <a:lnTo>
                    <a:pt x="461" y="0"/>
                  </a:lnTo>
                  <a:lnTo>
                    <a:pt x="425" y="3"/>
                  </a:lnTo>
                  <a:lnTo>
                    <a:pt x="390" y="12"/>
                  </a:lnTo>
                  <a:lnTo>
                    <a:pt x="368" y="12"/>
                  </a:lnTo>
                  <a:lnTo>
                    <a:pt x="339" y="12"/>
                  </a:lnTo>
                  <a:lnTo>
                    <a:pt x="327" y="3"/>
                  </a:lnTo>
                  <a:lnTo>
                    <a:pt x="314" y="7"/>
                  </a:lnTo>
                  <a:lnTo>
                    <a:pt x="299" y="19"/>
                  </a:lnTo>
                  <a:lnTo>
                    <a:pt x="277" y="25"/>
                  </a:lnTo>
                  <a:lnTo>
                    <a:pt x="248" y="19"/>
                  </a:lnTo>
                  <a:lnTo>
                    <a:pt x="235" y="29"/>
                  </a:lnTo>
                  <a:lnTo>
                    <a:pt x="213" y="44"/>
                  </a:lnTo>
                  <a:lnTo>
                    <a:pt x="206" y="44"/>
                  </a:lnTo>
                  <a:lnTo>
                    <a:pt x="178" y="37"/>
                  </a:lnTo>
                  <a:lnTo>
                    <a:pt x="153" y="37"/>
                  </a:lnTo>
                  <a:lnTo>
                    <a:pt x="130" y="36"/>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47" name="Freeform 50"/>
            <p:cNvSpPr>
              <a:spLocks/>
            </p:cNvSpPr>
            <p:nvPr/>
          </p:nvSpPr>
          <p:spPr bwMode="auto">
            <a:xfrm>
              <a:off x="1718263" y="1870038"/>
              <a:ext cx="188928" cy="106133"/>
            </a:xfrm>
            <a:custGeom>
              <a:avLst/>
              <a:gdLst>
                <a:gd name="T0" fmla="*/ 367 w 380"/>
                <a:gd name="T1" fmla="*/ 161 h 214"/>
                <a:gd name="T2" fmla="*/ 380 w 380"/>
                <a:gd name="T3" fmla="*/ 122 h 214"/>
                <a:gd name="T4" fmla="*/ 380 w 380"/>
                <a:gd name="T5" fmla="*/ 52 h 214"/>
                <a:gd name="T6" fmla="*/ 346 w 380"/>
                <a:gd name="T7" fmla="*/ 31 h 214"/>
                <a:gd name="T8" fmla="*/ 309 w 380"/>
                <a:gd name="T9" fmla="*/ 37 h 214"/>
                <a:gd name="T10" fmla="*/ 263 w 380"/>
                <a:gd name="T11" fmla="*/ 21 h 214"/>
                <a:gd name="T12" fmla="*/ 245 w 380"/>
                <a:gd name="T13" fmla="*/ 0 h 214"/>
                <a:gd name="T14" fmla="*/ 172 w 380"/>
                <a:gd name="T15" fmla="*/ 11 h 214"/>
                <a:gd name="T16" fmla="*/ 145 w 380"/>
                <a:gd name="T17" fmla="*/ 16 h 214"/>
                <a:gd name="T18" fmla="*/ 137 w 380"/>
                <a:gd name="T19" fmla="*/ 37 h 214"/>
                <a:gd name="T20" fmla="*/ 147 w 380"/>
                <a:gd name="T21" fmla="*/ 55 h 214"/>
                <a:gd name="T22" fmla="*/ 130 w 380"/>
                <a:gd name="T23" fmla="*/ 57 h 214"/>
                <a:gd name="T24" fmla="*/ 110 w 380"/>
                <a:gd name="T25" fmla="*/ 52 h 214"/>
                <a:gd name="T26" fmla="*/ 66 w 380"/>
                <a:gd name="T27" fmla="*/ 55 h 214"/>
                <a:gd name="T28" fmla="*/ 29 w 380"/>
                <a:gd name="T29" fmla="*/ 86 h 214"/>
                <a:gd name="T30" fmla="*/ 0 w 380"/>
                <a:gd name="T31" fmla="*/ 95 h 214"/>
                <a:gd name="T32" fmla="*/ 7 w 380"/>
                <a:gd name="T33" fmla="*/ 135 h 214"/>
                <a:gd name="T34" fmla="*/ 42 w 380"/>
                <a:gd name="T35" fmla="*/ 136 h 214"/>
                <a:gd name="T36" fmla="*/ 81 w 380"/>
                <a:gd name="T37" fmla="*/ 145 h 214"/>
                <a:gd name="T38" fmla="*/ 105 w 380"/>
                <a:gd name="T39" fmla="*/ 170 h 214"/>
                <a:gd name="T40" fmla="*/ 142 w 380"/>
                <a:gd name="T41" fmla="*/ 160 h 214"/>
                <a:gd name="T42" fmla="*/ 172 w 380"/>
                <a:gd name="T43" fmla="*/ 170 h 214"/>
                <a:gd name="T44" fmla="*/ 209 w 380"/>
                <a:gd name="T45" fmla="*/ 191 h 214"/>
                <a:gd name="T46" fmla="*/ 241 w 380"/>
                <a:gd name="T47" fmla="*/ 210 h 214"/>
                <a:gd name="T48" fmla="*/ 274 w 380"/>
                <a:gd name="T49" fmla="*/ 214 h 214"/>
                <a:gd name="T50" fmla="*/ 322 w 380"/>
                <a:gd name="T51" fmla="*/ 204 h 214"/>
                <a:gd name="T52" fmla="*/ 327 w 380"/>
                <a:gd name="T53" fmla="*/ 175 h 214"/>
                <a:gd name="T54" fmla="*/ 367 w 380"/>
                <a:gd name="T55" fmla="*/ 161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80" h="214">
                  <a:moveTo>
                    <a:pt x="367" y="161"/>
                  </a:moveTo>
                  <a:lnTo>
                    <a:pt x="380" y="122"/>
                  </a:lnTo>
                  <a:lnTo>
                    <a:pt x="380" y="52"/>
                  </a:lnTo>
                  <a:lnTo>
                    <a:pt x="346" y="31"/>
                  </a:lnTo>
                  <a:lnTo>
                    <a:pt x="309" y="37"/>
                  </a:lnTo>
                  <a:lnTo>
                    <a:pt x="263" y="21"/>
                  </a:lnTo>
                  <a:lnTo>
                    <a:pt x="245" y="0"/>
                  </a:lnTo>
                  <a:lnTo>
                    <a:pt x="172" y="11"/>
                  </a:lnTo>
                  <a:lnTo>
                    <a:pt x="145" y="16"/>
                  </a:lnTo>
                  <a:lnTo>
                    <a:pt x="137" y="37"/>
                  </a:lnTo>
                  <a:lnTo>
                    <a:pt x="147" y="55"/>
                  </a:lnTo>
                  <a:lnTo>
                    <a:pt x="130" y="57"/>
                  </a:lnTo>
                  <a:lnTo>
                    <a:pt x="110" y="52"/>
                  </a:lnTo>
                  <a:lnTo>
                    <a:pt x="66" y="55"/>
                  </a:lnTo>
                  <a:lnTo>
                    <a:pt x="29" y="86"/>
                  </a:lnTo>
                  <a:lnTo>
                    <a:pt x="0" y="95"/>
                  </a:lnTo>
                  <a:lnTo>
                    <a:pt x="7" y="135"/>
                  </a:lnTo>
                  <a:lnTo>
                    <a:pt x="42" y="136"/>
                  </a:lnTo>
                  <a:lnTo>
                    <a:pt x="81" y="145"/>
                  </a:lnTo>
                  <a:lnTo>
                    <a:pt x="105" y="170"/>
                  </a:lnTo>
                  <a:lnTo>
                    <a:pt x="142" y="160"/>
                  </a:lnTo>
                  <a:lnTo>
                    <a:pt x="172" y="170"/>
                  </a:lnTo>
                  <a:lnTo>
                    <a:pt x="209" y="191"/>
                  </a:lnTo>
                  <a:lnTo>
                    <a:pt x="241" y="210"/>
                  </a:lnTo>
                  <a:lnTo>
                    <a:pt x="274" y="214"/>
                  </a:lnTo>
                  <a:lnTo>
                    <a:pt x="322" y="204"/>
                  </a:lnTo>
                  <a:lnTo>
                    <a:pt x="327" y="175"/>
                  </a:lnTo>
                  <a:lnTo>
                    <a:pt x="367" y="161"/>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48" name="Freeform 54"/>
            <p:cNvSpPr>
              <a:spLocks/>
            </p:cNvSpPr>
            <p:nvPr/>
          </p:nvSpPr>
          <p:spPr bwMode="auto">
            <a:xfrm>
              <a:off x="1882742" y="1884486"/>
              <a:ext cx="139473" cy="98354"/>
            </a:xfrm>
            <a:custGeom>
              <a:avLst/>
              <a:gdLst>
                <a:gd name="T0" fmla="*/ 223 w 223"/>
                <a:gd name="T1" fmla="*/ 19 h 157"/>
                <a:gd name="T2" fmla="*/ 220 w 223"/>
                <a:gd name="T3" fmla="*/ 0 h 157"/>
                <a:gd name="T4" fmla="*/ 182 w 223"/>
                <a:gd name="T5" fmla="*/ 5 h 157"/>
                <a:gd name="T6" fmla="*/ 149 w 223"/>
                <a:gd name="T7" fmla="*/ 22 h 157"/>
                <a:gd name="T8" fmla="*/ 99 w 223"/>
                <a:gd name="T9" fmla="*/ 28 h 157"/>
                <a:gd name="T10" fmla="*/ 40 w 223"/>
                <a:gd name="T11" fmla="*/ 16 h 157"/>
                <a:gd name="T12" fmla="*/ 40 w 223"/>
                <a:gd name="T13" fmla="*/ 74 h 157"/>
                <a:gd name="T14" fmla="*/ 30 w 223"/>
                <a:gd name="T15" fmla="*/ 104 h 157"/>
                <a:gd name="T16" fmla="*/ 0 w 223"/>
                <a:gd name="T17" fmla="*/ 116 h 157"/>
                <a:gd name="T18" fmla="*/ 39 w 223"/>
                <a:gd name="T19" fmla="*/ 148 h 157"/>
                <a:gd name="T20" fmla="*/ 73 w 223"/>
                <a:gd name="T21" fmla="*/ 157 h 157"/>
                <a:gd name="T22" fmla="*/ 100 w 223"/>
                <a:gd name="T23" fmla="*/ 153 h 157"/>
                <a:gd name="T24" fmla="*/ 122 w 223"/>
                <a:gd name="T25" fmla="*/ 135 h 157"/>
                <a:gd name="T26" fmla="*/ 154 w 223"/>
                <a:gd name="T27" fmla="*/ 131 h 157"/>
                <a:gd name="T28" fmla="*/ 155 w 223"/>
                <a:gd name="T29" fmla="*/ 93 h 157"/>
                <a:gd name="T30" fmla="*/ 173 w 223"/>
                <a:gd name="T31" fmla="*/ 63 h 157"/>
                <a:gd name="T32" fmla="*/ 200 w 223"/>
                <a:gd name="T33" fmla="*/ 45 h 157"/>
                <a:gd name="T34" fmla="*/ 223 w 223"/>
                <a:gd name="T35" fmla="*/ 1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3" h="157">
                  <a:moveTo>
                    <a:pt x="223" y="19"/>
                  </a:moveTo>
                  <a:lnTo>
                    <a:pt x="220" y="0"/>
                  </a:lnTo>
                  <a:lnTo>
                    <a:pt x="182" y="5"/>
                  </a:lnTo>
                  <a:lnTo>
                    <a:pt x="149" y="22"/>
                  </a:lnTo>
                  <a:lnTo>
                    <a:pt x="99" y="28"/>
                  </a:lnTo>
                  <a:lnTo>
                    <a:pt x="40" y="16"/>
                  </a:lnTo>
                  <a:lnTo>
                    <a:pt x="40" y="74"/>
                  </a:lnTo>
                  <a:lnTo>
                    <a:pt x="30" y="104"/>
                  </a:lnTo>
                  <a:lnTo>
                    <a:pt x="0" y="116"/>
                  </a:lnTo>
                  <a:lnTo>
                    <a:pt x="39" y="148"/>
                  </a:lnTo>
                  <a:lnTo>
                    <a:pt x="73" y="157"/>
                  </a:lnTo>
                  <a:lnTo>
                    <a:pt x="100" y="153"/>
                  </a:lnTo>
                  <a:lnTo>
                    <a:pt x="122" y="135"/>
                  </a:lnTo>
                  <a:lnTo>
                    <a:pt x="154" y="131"/>
                  </a:lnTo>
                  <a:lnTo>
                    <a:pt x="155" y="93"/>
                  </a:lnTo>
                  <a:lnTo>
                    <a:pt x="173" y="63"/>
                  </a:lnTo>
                  <a:lnTo>
                    <a:pt x="200" y="45"/>
                  </a:lnTo>
                  <a:lnTo>
                    <a:pt x="223" y="19"/>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49" name="Freeform 56"/>
            <p:cNvSpPr>
              <a:spLocks/>
            </p:cNvSpPr>
            <p:nvPr/>
          </p:nvSpPr>
          <p:spPr bwMode="auto">
            <a:xfrm>
              <a:off x="1749380" y="1949500"/>
              <a:ext cx="196151" cy="183927"/>
            </a:xfrm>
            <a:custGeom>
              <a:avLst/>
              <a:gdLst>
                <a:gd name="T0" fmla="*/ 287 w 312"/>
                <a:gd name="T1" fmla="*/ 53 h 293"/>
                <a:gd name="T2" fmla="*/ 251 w 312"/>
                <a:gd name="T3" fmla="*/ 44 h 293"/>
                <a:gd name="T4" fmla="*/ 212 w 312"/>
                <a:gd name="T5" fmla="*/ 12 h 293"/>
                <a:gd name="T6" fmla="*/ 204 w 312"/>
                <a:gd name="T7" fmla="*/ 34 h 293"/>
                <a:gd name="T8" fmla="*/ 171 w 312"/>
                <a:gd name="T9" fmla="*/ 42 h 293"/>
                <a:gd name="T10" fmla="*/ 152 w 312"/>
                <a:gd name="T11" fmla="*/ 41 h 293"/>
                <a:gd name="T12" fmla="*/ 136 w 312"/>
                <a:gd name="T13" fmla="*/ 36 h 293"/>
                <a:gd name="T14" fmla="*/ 89 w 312"/>
                <a:gd name="T15" fmla="*/ 11 h 293"/>
                <a:gd name="T16" fmla="*/ 64 w 312"/>
                <a:gd name="T17" fmla="*/ 0 h 293"/>
                <a:gd name="T18" fmla="*/ 32 w 312"/>
                <a:gd name="T19" fmla="*/ 7 h 293"/>
                <a:gd name="T20" fmla="*/ 48 w 312"/>
                <a:gd name="T21" fmla="*/ 42 h 293"/>
                <a:gd name="T22" fmla="*/ 52 w 312"/>
                <a:gd name="T23" fmla="*/ 64 h 293"/>
                <a:gd name="T24" fmla="*/ 44 w 312"/>
                <a:gd name="T25" fmla="*/ 86 h 293"/>
                <a:gd name="T26" fmla="*/ 13 w 312"/>
                <a:gd name="T27" fmla="*/ 92 h 293"/>
                <a:gd name="T28" fmla="*/ 0 w 312"/>
                <a:gd name="T29" fmla="*/ 100 h 293"/>
                <a:gd name="T30" fmla="*/ 4 w 312"/>
                <a:gd name="T31" fmla="*/ 113 h 293"/>
                <a:gd name="T32" fmla="*/ 34 w 312"/>
                <a:gd name="T33" fmla="*/ 118 h 293"/>
                <a:gd name="T34" fmla="*/ 64 w 312"/>
                <a:gd name="T35" fmla="*/ 126 h 293"/>
                <a:gd name="T36" fmla="*/ 75 w 312"/>
                <a:gd name="T37" fmla="*/ 154 h 293"/>
                <a:gd name="T38" fmla="*/ 71 w 312"/>
                <a:gd name="T39" fmla="*/ 181 h 293"/>
                <a:gd name="T40" fmla="*/ 85 w 312"/>
                <a:gd name="T41" fmla="*/ 207 h 293"/>
                <a:gd name="T42" fmla="*/ 112 w 312"/>
                <a:gd name="T43" fmla="*/ 228 h 293"/>
                <a:gd name="T44" fmla="*/ 140 w 312"/>
                <a:gd name="T45" fmla="*/ 247 h 293"/>
                <a:gd name="T46" fmla="*/ 171 w 312"/>
                <a:gd name="T47" fmla="*/ 277 h 293"/>
                <a:gd name="T48" fmla="*/ 193 w 312"/>
                <a:gd name="T49" fmla="*/ 286 h 293"/>
                <a:gd name="T50" fmla="*/ 238 w 312"/>
                <a:gd name="T51" fmla="*/ 293 h 293"/>
                <a:gd name="T52" fmla="*/ 241 w 312"/>
                <a:gd name="T53" fmla="*/ 261 h 293"/>
                <a:gd name="T54" fmla="*/ 236 w 312"/>
                <a:gd name="T55" fmla="*/ 228 h 293"/>
                <a:gd name="T56" fmla="*/ 260 w 312"/>
                <a:gd name="T57" fmla="*/ 215 h 293"/>
                <a:gd name="T58" fmla="*/ 255 w 312"/>
                <a:gd name="T59" fmla="*/ 193 h 293"/>
                <a:gd name="T60" fmla="*/ 275 w 312"/>
                <a:gd name="T61" fmla="*/ 152 h 293"/>
                <a:gd name="T62" fmla="*/ 284 w 312"/>
                <a:gd name="T63" fmla="*/ 103 h 293"/>
                <a:gd name="T64" fmla="*/ 307 w 312"/>
                <a:gd name="T65" fmla="*/ 95 h 293"/>
                <a:gd name="T66" fmla="*/ 312 w 312"/>
                <a:gd name="T67" fmla="*/ 49 h 293"/>
                <a:gd name="T68" fmla="*/ 287 w 312"/>
                <a:gd name="T69" fmla="*/ 5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2" h="293">
                  <a:moveTo>
                    <a:pt x="287" y="53"/>
                  </a:moveTo>
                  <a:lnTo>
                    <a:pt x="251" y="44"/>
                  </a:lnTo>
                  <a:lnTo>
                    <a:pt x="212" y="12"/>
                  </a:lnTo>
                  <a:lnTo>
                    <a:pt x="204" y="34"/>
                  </a:lnTo>
                  <a:lnTo>
                    <a:pt x="171" y="42"/>
                  </a:lnTo>
                  <a:lnTo>
                    <a:pt x="152" y="41"/>
                  </a:lnTo>
                  <a:lnTo>
                    <a:pt x="136" y="36"/>
                  </a:lnTo>
                  <a:lnTo>
                    <a:pt x="89" y="11"/>
                  </a:lnTo>
                  <a:lnTo>
                    <a:pt x="64" y="0"/>
                  </a:lnTo>
                  <a:lnTo>
                    <a:pt x="32" y="7"/>
                  </a:lnTo>
                  <a:lnTo>
                    <a:pt x="48" y="42"/>
                  </a:lnTo>
                  <a:lnTo>
                    <a:pt x="52" y="64"/>
                  </a:lnTo>
                  <a:lnTo>
                    <a:pt x="44" y="86"/>
                  </a:lnTo>
                  <a:lnTo>
                    <a:pt x="13" y="92"/>
                  </a:lnTo>
                  <a:lnTo>
                    <a:pt x="0" y="100"/>
                  </a:lnTo>
                  <a:lnTo>
                    <a:pt x="4" y="113"/>
                  </a:lnTo>
                  <a:lnTo>
                    <a:pt x="34" y="118"/>
                  </a:lnTo>
                  <a:lnTo>
                    <a:pt x="64" y="126"/>
                  </a:lnTo>
                  <a:lnTo>
                    <a:pt x="75" y="154"/>
                  </a:lnTo>
                  <a:lnTo>
                    <a:pt x="71" y="181"/>
                  </a:lnTo>
                  <a:lnTo>
                    <a:pt x="85" y="207"/>
                  </a:lnTo>
                  <a:lnTo>
                    <a:pt x="112" y="228"/>
                  </a:lnTo>
                  <a:lnTo>
                    <a:pt x="140" y="247"/>
                  </a:lnTo>
                  <a:lnTo>
                    <a:pt x="171" y="277"/>
                  </a:lnTo>
                  <a:lnTo>
                    <a:pt x="193" y="286"/>
                  </a:lnTo>
                  <a:lnTo>
                    <a:pt x="238" y="293"/>
                  </a:lnTo>
                  <a:lnTo>
                    <a:pt x="241" y="261"/>
                  </a:lnTo>
                  <a:lnTo>
                    <a:pt x="236" y="228"/>
                  </a:lnTo>
                  <a:lnTo>
                    <a:pt x="260" y="215"/>
                  </a:lnTo>
                  <a:lnTo>
                    <a:pt x="255" y="193"/>
                  </a:lnTo>
                  <a:lnTo>
                    <a:pt x="275" y="152"/>
                  </a:lnTo>
                  <a:lnTo>
                    <a:pt x="284" y="103"/>
                  </a:lnTo>
                  <a:lnTo>
                    <a:pt x="307" y="95"/>
                  </a:lnTo>
                  <a:lnTo>
                    <a:pt x="312" y="49"/>
                  </a:lnTo>
                  <a:lnTo>
                    <a:pt x="287" y="53"/>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50" name="Freeform 19"/>
            <p:cNvSpPr>
              <a:spLocks/>
            </p:cNvSpPr>
            <p:nvPr/>
          </p:nvSpPr>
          <p:spPr bwMode="auto">
            <a:xfrm>
              <a:off x="2019436" y="2457938"/>
              <a:ext cx="434534" cy="371188"/>
            </a:xfrm>
            <a:custGeom>
              <a:avLst/>
              <a:gdLst>
                <a:gd name="T0" fmla="*/ 248 w 692"/>
                <a:gd name="T1" fmla="*/ 72 h 591"/>
                <a:gd name="T2" fmla="*/ 314 w 692"/>
                <a:gd name="T3" fmla="*/ 48 h 591"/>
                <a:gd name="T4" fmla="*/ 451 w 692"/>
                <a:gd name="T5" fmla="*/ 38 h 591"/>
                <a:gd name="T6" fmla="*/ 586 w 692"/>
                <a:gd name="T7" fmla="*/ 0 h 591"/>
                <a:gd name="T8" fmla="*/ 692 w 692"/>
                <a:gd name="T9" fmla="*/ 39 h 591"/>
                <a:gd name="T10" fmla="*/ 671 w 692"/>
                <a:gd name="T11" fmla="*/ 60 h 591"/>
                <a:gd name="T12" fmla="*/ 680 w 692"/>
                <a:gd name="T13" fmla="*/ 99 h 591"/>
                <a:gd name="T14" fmla="*/ 682 w 692"/>
                <a:gd name="T15" fmla="*/ 131 h 591"/>
                <a:gd name="T16" fmla="*/ 667 w 692"/>
                <a:gd name="T17" fmla="*/ 160 h 591"/>
                <a:gd name="T18" fmla="*/ 670 w 692"/>
                <a:gd name="T19" fmla="*/ 187 h 591"/>
                <a:gd name="T20" fmla="*/ 652 w 692"/>
                <a:gd name="T21" fmla="*/ 212 h 591"/>
                <a:gd name="T22" fmla="*/ 635 w 692"/>
                <a:gd name="T23" fmla="*/ 214 h 591"/>
                <a:gd name="T24" fmla="*/ 617 w 692"/>
                <a:gd name="T25" fmla="*/ 233 h 591"/>
                <a:gd name="T26" fmla="*/ 595 w 692"/>
                <a:gd name="T27" fmla="*/ 212 h 591"/>
                <a:gd name="T28" fmla="*/ 563 w 692"/>
                <a:gd name="T29" fmla="*/ 210 h 591"/>
                <a:gd name="T30" fmla="*/ 541 w 692"/>
                <a:gd name="T31" fmla="*/ 223 h 591"/>
                <a:gd name="T32" fmla="*/ 506 w 692"/>
                <a:gd name="T33" fmla="*/ 256 h 591"/>
                <a:gd name="T34" fmla="*/ 484 w 692"/>
                <a:gd name="T35" fmla="*/ 279 h 591"/>
                <a:gd name="T36" fmla="*/ 529 w 692"/>
                <a:gd name="T37" fmla="*/ 346 h 591"/>
                <a:gd name="T38" fmla="*/ 529 w 692"/>
                <a:gd name="T39" fmla="*/ 380 h 591"/>
                <a:gd name="T40" fmla="*/ 513 w 692"/>
                <a:gd name="T41" fmla="*/ 390 h 591"/>
                <a:gd name="T42" fmla="*/ 480 w 692"/>
                <a:gd name="T43" fmla="*/ 427 h 591"/>
                <a:gd name="T44" fmla="*/ 464 w 692"/>
                <a:gd name="T45" fmla="*/ 458 h 591"/>
                <a:gd name="T46" fmla="*/ 445 w 692"/>
                <a:gd name="T47" fmla="*/ 441 h 591"/>
                <a:gd name="T48" fmla="*/ 426 w 692"/>
                <a:gd name="T49" fmla="*/ 434 h 591"/>
                <a:gd name="T50" fmla="*/ 418 w 692"/>
                <a:gd name="T51" fmla="*/ 443 h 591"/>
                <a:gd name="T52" fmla="*/ 419 w 692"/>
                <a:gd name="T53" fmla="*/ 486 h 591"/>
                <a:gd name="T54" fmla="*/ 413 w 692"/>
                <a:gd name="T55" fmla="*/ 513 h 591"/>
                <a:gd name="T56" fmla="*/ 404 w 692"/>
                <a:gd name="T57" fmla="*/ 518 h 591"/>
                <a:gd name="T58" fmla="*/ 366 w 692"/>
                <a:gd name="T59" fmla="*/ 535 h 591"/>
                <a:gd name="T60" fmla="*/ 358 w 692"/>
                <a:gd name="T61" fmla="*/ 548 h 591"/>
                <a:gd name="T62" fmla="*/ 350 w 692"/>
                <a:gd name="T63" fmla="*/ 570 h 591"/>
                <a:gd name="T64" fmla="*/ 341 w 692"/>
                <a:gd name="T65" fmla="*/ 588 h 591"/>
                <a:gd name="T66" fmla="*/ 329 w 692"/>
                <a:gd name="T67" fmla="*/ 591 h 591"/>
                <a:gd name="T68" fmla="*/ 307 w 692"/>
                <a:gd name="T69" fmla="*/ 588 h 591"/>
                <a:gd name="T70" fmla="*/ 296 w 692"/>
                <a:gd name="T71" fmla="*/ 578 h 591"/>
                <a:gd name="T72" fmla="*/ 296 w 692"/>
                <a:gd name="T73" fmla="*/ 554 h 591"/>
                <a:gd name="T74" fmla="*/ 282 w 692"/>
                <a:gd name="T75" fmla="*/ 543 h 591"/>
                <a:gd name="T76" fmla="*/ 226 w 692"/>
                <a:gd name="T77" fmla="*/ 577 h 591"/>
                <a:gd name="T78" fmla="*/ 212 w 692"/>
                <a:gd name="T79" fmla="*/ 551 h 591"/>
                <a:gd name="T80" fmla="*/ 190 w 692"/>
                <a:gd name="T81" fmla="*/ 540 h 591"/>
                <a:gd name="T82" fmla="*/ 156 w 692"/>
                <a:gd name="T83" fmla="*/ 526 h 591"/>
                <a:gd name="T84" fmla="*/ 92 w 692"/>
                <a:gd name="T85" fmla="*/ 432 h 591"/>
                <a:gd name="T86" fmla="*/ 54 w 692"/>
                <a:gd name="T87" fmla="*/ 453 h 591"/>
                <a:gd name="T88" fmla="*/ 0 w 692"/>
                <a:gd name="T89" fmla="*/ 355 h 591"/>
                <a:gd name="T90" fmla="*/ 22 w 692"/>
                <a:gd name="T91" fmla="*/ 355 h 591"/>
                <a:gd name="T92" fmla="*/ 50 w 692"/>
                <a:gd name="T93" fmla="*/ 321 h 591"/>
                <a:gd name="T94" fmla="*/ 72 w 692"/>
                <a:gd name="T95" fmla="*/ 284 h 591"/>
                <a:gd name="T96" fmla="*/ 112 w 692"/>
                <a:gd name="T97" fmla="*/ 284 h 591"/>
                <a:gd name="T98" fmla="*/ 114 w 692"/>
                <a:gd name="T99" fmla="*/ 258 h 591"/>
                <a:gd name="T100" fmla="*/ 90 w 692"/>
                <a:gd name="T101" fmla="*/ 250 h 591"/>
                <a:gd name="T102" fmla="*/ 90 w 692"/>
                <a:gd name="T103" fmla="*/ 154 h 591"/>
                <a:gd name="T104" fmla="*/ 248 w 692"/>
                <a:gd name="T105" fmla="*/ 72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2" h="591">
                  <a:moveTo>
                    <a:pt x="248" y="72"/>
                  </a:moveTo>
                  <a:lnTo>
                    <a:pt x="314" y="48"/>
                  </a:lnTo>
                  <a:lnTo>
                    <a:pt x="451" y="38"/>
                  </a:lnTo>
                  <a:lnTo>
                    <a:pt x="586" y="0"/>
                  </a:lnTo>
                  <a:lnTo>
                    <a:pt x="692" y="39"/>
                  </a:lnTo>
                  <a:lnTo>
                    <a:pt x="671" y="60"/>
                  </a:lnTo>
                  <a:lnTo>
                    <a:pt x="680" y="99"/>
                  </a:lnTo>
                  <a:lnTo>
                    <a:pt x="682" y="131"/>
                  </a:lnTo>
                  <a:lnTo>
                    <a:pt x="667" y="160"/>
                  </a:lnTo>
                  <a:lnTo>
                    <a:pt x="670" y="187"/>
                  </a:lnTo>
                  <a:lnTo>
                    <a:pt x="652" y="212"/>
                  </a:lnTo>
                  <a:lnTo>
                    <a:pt x="635" y="214"/>
                  </a:lnTo>
                  <a:lnTo>
                    <a:pt x="617" y="233"/>
                  </a:lnTo>
                  <a:lnTo>
                    <a:pt x="595" y="212"/>
                  </a:lnTo>
                  <a:lnTo>
                    <a:pt x="563" y="210"/>
                  </a:lnTo>
                  <a:lnTo>
                    <a:pt x="541" y="223"/>
                  </a:lnTo>
                  <a:lnTo>
                    <a:pt x="506" y="256"/>
                  </a:lnTo>
                  <a:lnTo>
                    <a:pt x="484" y="279"/>
                  </a:lnTo>
                  <a:lnTo>
                    <a:pt x="529" y="346"/>
                  </a:lnTo>
                  <a:lnTo>
                    <a:pt x="529" y="380"/>
                  </a:lnTo>
                  <a:lnTo>
                    <a:pt x="513" y="390"/>
                  </a:lnTo>
                  <a:lnTo>
                    <a:pt x="480" y="427"/>
                  </a:lnTo>
                  <a:lnTo>
                    <a:pt x="464" y="458"/>
                  </a:lnTo>
                  <a:lnTo>
                    <a:pt x="445" y="441"/>
                  </a:lnTo>
                  <a:lnTo>
                    <a:pt x="426" y="434"/>
                  </a:lnTo>
                  <a:lnTo>
                    <a:pt x="418" y="443"/>
                  </a:lnTo>
                  <a:lnTo>
                    <a:pt x="419" y="486"/>
                  </a:lnTo>
                  <a:lnTo>
                    <a:pt x="413" y="513"/>
                  </a:lnTo>
                  <a:lnTo>
                    <a:pt x="404" y="518"/>
                  </a:lnTo>
                  <a:lnTo>
                    <a:pt x="366" y="535"/>
                  </a:lnTo>
                  <a:lnTo>
                    <a:pt x="358" y="548"/>
                  </a:lnTo>
                  <a:lnTo>
                    <a:pt x="350" y="570"/>
                  </a:lnTo>
                  <a:lnTo>
                    <a:pt x="341" y="588"/>
                  </a:lnTo>
                  <a:lnTo>
                    <a:pt x="329" y="591"/>
                  </a:lnTo>
                  <a:lnTo>
                    <a:pt x="307" y="588"/>
                  </a:lnTo>
                  <a:lnTo>
                    <a:pt x="296" y="578"/>
                  </a:lnTo>
                  <a:lnTo>
                    <a:pt x="296" y="554"/>
                  </a:lnTo>
                  <a:lnTo>
                    <a:pt x="282" y="543"/>
                  </a:lnTo>
                  <a:lnTo>
                    <a:pt x="226" y="577"/>
                  </a:lnTo>
                  <a:lnTo>
                    <a:pt x="212" y="551"/>
                  </a:lnTo>
                  <a:lnTo>
                    <a:pt x="190" y="540"/>
                  </a:lnTo>
                  <a:lnTo>
                    <a:pt x="156" y="526"/>
                  </a:lnTo>
                  <a:lnTo>
                    <a:pt x="92" y="432"/>
                  </a:lnTo>
                  <a:lnTo>
                    <a:pt x="54" y="453"/>
                  </a:lnTo>
                  <a:lnTo>
                    <a:pt x="0" y="355"/>
                  </a:lnTo>
                  <a:lnTo>
                    <a:pt x="22" y="355"/>
                  </a:lnTo>
                  <a:lnTo>
                    <a:pt x="50" y="321"/>
                  </a:lnTo>
                  <a:lnTo>
                    <a:pt x="72" y="284"/>
                  </a:lnTo>
                  <a:lnTo>
                    <a:pt x="112" y="284"/>
                  </a:lnTo>
                  <a:lnTo>
                    <a:pt x="114" y="258"/>
                  </a:lnTo>
                  <a:lnTo>
                    <a:pt x="90" y="250"/>
                  </a:lnTo>
                  <a:lnTo>
                    <a:pt x="90" y="154"/>
                  </a:lnTo>
                  <a:lnTo>
                    <a:pt x="248" y="72"/>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51" name="Freeform 58"/>
            <p:cNvSpPr>
              <a:spLocks/>
            </p:cNvSpPr>
            <p:nvPr/>
          </p:nvSpPr>
          <p:spPr bwMode="auto">
            <a:xfrm>
              <a:off x="2197806" y="2002288"/>
              <a:ext cx="342293" cy="400638"/>
            </a:xfrm>
            <a:custGeom>
              <a:avLst/>
              <a:gdLst>
                <a:gd name="T0" fmla="*/ 477 w 545"/>
                <a:gd name="T1" fmla="*/ 68 h 638"/>
                <a:gd name="T2" fmla="*/ 545 w 545"/>
                <a:gd name="T3" fmla="*/ 253 h 638"/>
                <a:gd name="T4" fmla="*/ 506 w 545"/>
                <a:gd name="T5" fmla="*/ 274 h 638"/>
                <a:gd name="T6" fmla="*/ 518 w 545"/>
                <a:gd name="T7" fmla="*/ 317 h 638"/>
                <a:gd name="T8" fmla="*/ 527 w 545"/>
                <a:gd name="T9" fmla="*/ 367 h 638"/>
                <a:gd name="T10" fmla="*/ 521 w 545"/>
                <a:gd name="T11" fmla="*/ 395 h 638"/>
                <a:gd name="T12" fmla="*/ 468 w 545"/>
                <a:gd name="T13" fmla="*/ 469 h 638"/>
                <a:gd name="T14" fmla="*/ 411 w 545"/>
                <a:gd name="T15" fmla="*/ 533 h 638"/>
                <a:gd name="T16" fmla="*/ 412 w 545"/>
                <a:gd name="T17" fmla="*/ 555 h 638"/>
                <a:gd name="T18" fmla="*/ 436 w 545"/>
                <a:gd name="T19" fmla="*/ 571 h 638"/>
                <a:gd name="T20" fmla="*/ 414 w 545"/>
                <a:gd name="T21" fmla="*/ 605 h 638"/>
                <a:gd name="T22" fmla="*/ 401 w 545"/>
                <a:gd name="T23" fmla="*/ 638 h 638"/>
                <a:gd name="T24" fmla="*/ 315 w 545"/>
                <a:gd name="T25" fmla="*/ 570 h 638"/>
                <a:gd name="T26" fmla="*/ 194 w 545"/>
                <a:gd name="T27" fmla="*/ 470 h 638"/>
                <a:gd name="T28" fmla="*/ 50 w 545"/>
                <a:gd name="T29" fmla="*/ 422 h 638"/>
                <a:gd name="T30" fmla="*/ 24 w 545"/>
                <a:gd name="T31" fmla="*/ 278 h 638"/>
                <a:gd name="T32" fmla="*/ 40 w 545"/>
                <a:gd name="T33" fmla="*/ 125 h 638"/>
                <a:gd name="T34" fmla="*/ 0 w 545"/>
                <a:gd name="T35" fmla="*/ 95 h 638"/>
                <a:gd name="T36" fmla="*/ 73 w 545"/>
                <a:gd name="T37" fmla="*/ 0 h 638"/>
                <a:gd name="T38" fmla="*/ 103 w 545"/>
                <a:gd name="T39" fmla="*/ 29 h 638"/>
                <a:gd name="T40" fmla="*/ 125 w 545"/>
                <a:gd name="T41" fmla="*/ 29 h 638"/>
                <a:gd name="T42" fmla="*/ 161 w 545"/>
                <a:gd name="T43" fmla="*/ 43 h 638"/>
                <a:gd name="T44" fmla="*/ 216 w 545"/>
                <a:gd name="T45" fmla="*/ 47 h 638"/>
                <a:gd name="T46" fmla="*/ 251 w 545"/>
                <a:gd name="T47" fmla="*/ 72 h 638"/>
                <a:gd name="T48" fmla="*/ 292 w 545"/>
                <a:gd name="T49" fmla="*/ 87 h 638"/>
                <a:gd name="T50" fmla="*/ 333 w 545"/>
                <a:gd name="T51" fmla="*/ 84 h 638"/>
                <a:gd name="T52" fmla="*/ 389 w 545"/>
                <a:gd name="T53" fmla="*/ 72 h 638"/>
                <a:gd name="T54" fmla="*/ 434 w 545"/>
                <a:gd name="T55" fmla="*/ 72 h 638"/>
                <a:gd name="T56" fmla="*/ 477 w 545"/>
                <a:gd name="T57" fmla="*/ 6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5" h="638">
                  <a:moveTo>
                    <a:pt x="477" y="68"/>
                  </a:moveTo>
                  <a:lnTo>
                    <a:pt x="545" y="253"/>
                  </a:lnTo>
                  <a:lnTo>
                    <a:pt x="506" y="274"/>
                  </a:lnTo>
                  <a:lnTo>
                    <a:pt x="518" y="317"/>
                  </a:lnTo>
                  <a:lnTo>
                    <a:pt x="527" y="367"/>
                  </a:lnTo>
                  <a:lnTo>
                    <a:pt x="521" y="395"/>
                  </a:lnTo>
                  <a:lnTo>
                    <a:pt x="468" y="469"/>
                  </a:lnTo>
                  <a:lnTo>
                    <a:pt x="411" y="533"/>
                  </a:lnTo>
                  <a:lnTo>
                    <a:pt x="412" y="555"/>
                  </a:lnTo>
                  <a:lnTo>
                    <a:pt x="436" y="571"/>
                  </a:lnTo>
                  <a:lnTo>
                    <a:pt x="414" y="605"/>
                  </a:lnTo>
                  <a:lnTo>
                    <a:pt x="401" y="638"/>
                  </a:lnTo>
                  <a:lnTo>
                    <a:pt x="315" y="570"/>
                  </a:lnTo>
                  <a:lnTo>
                    <a:pt x="194" y="470"/>
                  </a:lnTo>
                  <a:lnTo>
                    <a:pt x="50" y="422"/>
                  </a:lnTo>
                  <a:lnTo>
                    <a:pt x="24" y="278"/>
                  </a:lnTo>
                  <a:lnTo>
                    <a:pt x="40" y="125"/>
                  </a:lnTo>
                  <a:lnTo>
                    <a:pt x="0" y="95"/>
                  </a:lnTo>
                  <a:lnTo>
                    <a:pt x="73" y="0"/>
                  </a:lnTo>
                  <a:lnTo>
                    <a:pt x="103" y="29"/>
                  </a:lnTo>
                  <a:lnTo>
                    <a:pt x="125" y="29"/>
                  </a:lnTo>
                  <a:lnTo>
                    <a:pt x="161" y="43"/>
                  </a:lnTo>
                  <a:lnTo>
                    <a:pt x="216" y="47"/>
                  </a:lnTo>
                  <a:lnTo>
                    <a:pt x="251" y="72"/>
                  </a:lnTo>
                  <a:lnTo>
                    <a:pt x="292" y="87"/>
                  </a:lnTo>
                  <a:lnTo>
                    <a:pt x="333" y="84"/>
                  </a:lnTo>
                  <a:lnTo>
                    <a:pt x="389" y="72"/>
                  </a:lnTo>
                  <a:lnTo>
                    <a:pt x="434" y="72"/>
                  </a:lnTo>
                  <a:lnTo>
                    <a:pt x="477" y="68"/>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52" name="Freeform 59"/>
            <p:cNvSpPr>
              <a:spLocks/>
            </p:cNvSpPr>
            <p:nvPr/>
          </p:nvSpPr>
          <p:spPr bwMode="auto">
            <a:xfrm>
              <a:off x="1938864" y="2061745"/>
              <a:ext cx="531221" cy="492880"/>
            </a:xfrm>
            <a:custGeom>
              <a:avLst/>
              <a:gdLst>
                <a:gd name="T0" fmla="*/ 602 w 846"/>
                <a:gd name="T1" fmla="*/ 372 h 785"/>
                <a:gd name="T2" fmla="*/ 726 w 846"/>
                <a:gd name="T3" fmla="*/ 473 h 785"/>
                <a:gd name="T4" fmla="*/ 813 w 846"/>
                <a:gd name="T5" fmla="*/ 543 h 785"/>
                <a:gd name="T6" fmla="*/ 846 w 846"/>
                <a:gd name="T7" fmla="*/ 607 h 785"/>
                <a:gd name="T8" fmla="*/ 834 w 846"/>
                <a:gd name="T9" fmla="*/ 642 h 785"/>
                <a:gd name="T10" fmla="*/ 820 w 846"/>
                <a:gd name="T11" fmla="*/ 670 h 785"/>
                <a:gd name="T12" fmla="*/ 793 w 846"/>
                <a:gd name="T13" fmla="*/ 659 h 785"/>
                <a:gd name="T14" fmla="*/ 711 w 846"/>
                <a:gd name="T15" fmla="*/ 632 h 785"/>
                <a:gd name="T16" fmla="*/ 584 w 846"/>
                <a:gd name="T17" fmla="*/ 668 h 785"/>
                <a:gd name="T18" fmla="*/ 442 w 846"/>
                <a:gd name="T19" fmla="*/ 679 h 785"/>
                <a:gd name="T20" fmla="*/ 369 w 846"/>
                <a:gd name="T21" fmla="*/ 708 h 785"/>
                <a:gd name="T22" fmla="*/ 218 w 846"/>
                <a:gd name="T23" fmla="*/ 785 h 785"/>
                <a:gd name="T24" fmla="*/ 189 w 846"/>
                <a:gd name="T25" fmla="*/ 765 h 785"/>
                <a:gd name="T26" fmla="*/ 90 w 846"/>
                <a:gd name="T27" fmla="*/ 670 h 785"/>
                <a:gd name="T28" fmla="*/ 48 w 846"/>
                <a:gd name="T29" fmla="*/ 705 h 785"/>
                <a:gd name="T30" fmla="*/ 24 w 846"/>
                <a:gd name="T31" fmla="*/ 656 h 785"/>
                <a:gd name="T32" fmla="*/ 0 w 846"/>
                <a:gd name="T33" fmla="*/ 626 h 785"/>
                <a:gd name="T34" fmla="*/ 37 w 846"/>
                <a:gd name="T35" fmla="*/ 582 h 785"/>
                <a:gd name="T36" fmla="*/ 45 w 846"/>
                <a:gd name="T37" fmla="*/ 549 h 785"/>
                <a:gd name="T38" fmla="*/ 57 w 846"/>
                <a:gd name="T39" fmla="*/ 578 h 785"/>
                <a:gd name="T40" fmla="*/ 79 w 846"/>
                <a:gd name="T41" fmla="*/ 570 h 785"/>
                <a:gd name="T42" fmla="*/ 62 w 846"/>
                <a:gd name="T43" fmla="*/ 536 h 785"/>
                <a:gd name="T44" fmla="*/ 62 w 846"/>
                <a:gd name="T45" fmla="*/ 489 h 785"/>
                <a:gd name="T46" fmla="*/ 96 w 846"/>
                <a:gd name="T47" fmla="*/ 468 h 785"/>
                <a:gd name="T48" fmla="*/ 118 w 846"/>
                <a:gd name="T49" fmla="*/ 438 h 785"/>
                <a:gd name="T50" fmla="*/ 127 w 846"/>
                <a:gd name="T51" fmla="*/ 374 h 785"/>
                <a:gd name="T52" fmla="*/ 102 w 846"/>
                <a:gd name="T53" fmla="*/ 363 h 785"/>
                <a:gd name="T54" fmla="*/ 96 w 846"/>
                <a:gd name="T55" fmla="*/ 337 h 785"/>
                <a:gd name="T56" fmla="*/ 114 w 846"/>
                <a:gd name="T57" fmla="*/ 318 h 785"/>
                <a:gd name="T58" fmla="*/ 192 w 846"/>
                <a:gd name="T59" fmla="*/ 319 h 785"/>
                <a:gd name="T60" fmla="*/ 244 w 846"/>
                <a:gd name="T61" fmla="*/ 344 h 785"/>
                <a:gd name="T62" fmla="*/ 291 w 846"/>
                <a:gd name="T63" fmla="*/ 266 h 785"/>
                <a:gd name="T64" fmla="*/ 258 w 846"/>
                <a:gd name="T65" fmla="*/ 244 h 785"/>
                <a:gd name="T66" fmla="*/ 266 w 846"/>
                <a:gd name="T67" fmla="*/ 156 h 785"/>
                <a:gd name="T68" fmla="*/ 344 w 846"/>
                <a:gd name="T69" fmla="*/ 44 h 785"/>
                <a:gd name="T70" fmla="*/ 348 w 846"/>
                <a:gd name="T71" fmla="*/ 25 h 785"/>
                <a:gd name="T72" fmla="*/ 412 w 846"/>
                <a:gd name="T73" fmla="*/ 0 h 785"/>
                <a:gd name="T74" fmla="*/ 450 w 846"/>
                <a:gd name="T75" fmla="*/ 27 h 785"/>
                <a:gd name="T76" fmla="*/ 436 w 846"/>
                <a:gd name="T77" fmla="*/ 190 h 785"/>
                <a:gd name="T78" fmla="*/ 462 w 846"/>
                <a:gd name="T79" fmla="*/ 327 h 785"/>
                <a:gd name="T80" fmla="*/ 602 w 846"/>
                <a:gd name="T81" fmla="*/ 372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46" h="785">
                  <a:moveTo>
                    <a:pt x="602" y="372"/>
                  </a:moveTo>
                  <a:lnTo>
                    <a:pt x="726" y="473"/>
                  </a:lnTo>
                  <a:lnTo>
                    <a:pt x="813" y="543"/>
                  </a:lnTo>
                  <a:lnTo>
                    <a:pt x="846" y="607"/>
                  </a:lnTo>
                  <a:lnTo>
                    <a:pt x="834" y="642"/>
                  </a:lnTo>
                  <a:lnTo>
                    <a:pt x="820" y="670"/>
                  </a:lnTo>
                  <a:lnTo>
                    <a:pt x="793" y="659"/>
                  </a:lnTo>
                  <a:lnTo>
                    <a:pt x="711" y="632"/>
                  </a:lnTo>
                  <a:lnTo>
                    <a:pt x="584" y="668"/>
                  </a:lnTo>
                  <a:lnTo>
                    <a:pt x="442" y="679"/>
                  </a:lnTo>
                  <a:lnTo>
                    <a:pt x="369" y="708"/>
                  </a:lnTo>
                  <a:lnTo>
                    <a:pt x="218" y="785"/>
                  </a:lnTo>
                  <a:lnTo>
                    <a:pt x="189" y="765"/>
                  </a:lnTo>
                  <a:lnTo>
                    <a:pt x="90" y="670"/>
                  </a:lnTo>
                  <a:lnTo>
                    <a:pt x="48" y="705"/>
                  </a:lnTo>
                  <a:lnTo>
                    <a:pt x="24" y="656"/>
                  </a:lnTo>
                  <a:lnTo>
                    <a:pt x="0" y="626"/>
                  </a:lnTo>
                  <a:lnTo>
                    <a:pt x="37" y="582"/>
                  </a:lnTo>
                  <a:lnTo>
                    <a:pt x="45" y="549"/>
                  </a:lnTo>
                  <a:lnTo>
                    <a:pt x="57" y="578"/>
                  </a:lnTo>
                  <a:lnTo>
                    <a:pt x="79" y="570"/>
                  </a:lnTo>
                  <a:lnTo>
                    <a:pt x="62" y="536"/>
                  </a:lnTo>
                  <a:lnTo>
                    <a:pt x="62" y="489"/>
                  </a:lnTo>
                  <a:lnTo>
                    <a:pt x="96" y="468"/>
                  </a:lnTo>
                  <a:lnTo>
                    <a:pt x="118" y="438"/>
                  </a:lnTo>
                  <a:lnTo>
                    <a:pt x="127" y="374"/>
                  </a:lnTo>
                  <a:lnTo>
                    <a:pt x="102" y="363"/>
                  </a:lnTo>
                  <a:lnTo>
                    <a:pt x="96" y="337"/>
                  </a:lnTo>
                  <a:lnTo>
                    <a:pt x="114" y="318"/>
                  </a:lnTo>
                  <a:lnTo>
                    <a:pt x="192" y="319"/>
                  </a:lnTo>
                  <a:lnTo>
                    <a:pt x="244" y="344"/>
                  </a:lnTo>
                  <a:lnTo>
                    <a:pt x="291" y="266"/>
                  </a:lnTo>
                  <a:lnTo>
                    <a:pt x="258" y="244"/>
                  </a:lnTo>
                  <a:lnTo>
                    <a:pt x="266" y="156"/>
                  </a:lnTo>
                  <a:lnTo>
                    <a:pt x="344" y="44"/>
                  </a:lnTo>
                  <a:lnTo>
                    <a:pt x="348" y="25"/>
                  </a:lnTo>
                  <a:lnTo>
                    <a:pt x="412" y="0"/>
                  </a:lnTo>
                  <a:lnTo>
                    <a:pt x="450" y="27"/>
                  </a:lnTo>
                  <a:lnTo>
                    <a:pt x="436" y="190"/>
                  </a:lnTo>
                  <a:lnTo>
                    <a:pt x="462" y="327"/>
                  </a:lnTo>
                  <a:lnTo>
                    <a:pt x="602" y="372"/>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grpSp>
          <p:nvGrpSpPr>
            <p:cNvPr id="126" name="125 Grupo"/>
            <p:cNvGrpSpPr/>
            <p:nvPr/>
          </p:nvGrpSpPr>
          <p:grpSpPr>
            <a:xfrm>
              <a:off x="789182" y="3130855"/>
              <a:ext cx="1299157" cy="729040"/>
              <a:chOff x="778452" y="5174370"/>
              <a:chExt cx="1939396" cy="1088319"/>
            </a:xfrm>
            <a:gradFill>
              <a:gsLst>
                <a:gs pos="0">
                  <a:srgbClr val="92D050"/>
                </a:gs>
                <a:gs pos="100000">
                  <a:srgbClr val="92D050">
                    <a:lumMod val="78000"/>
                  </a:srgbClr>
                </a:gs>
              </a:gsLst>
              <a:lin ang="5400000" scaled="0"/>
            </a:gradFill>
            <a:effectLst>
              <a:outerShdw blurRad="50800" dist="25400" dir="2700000" algn="tl" rotWithShape="0">
                <a:schemeClr val="tx1">
                  <a:alpha val="40000"/>
                </a:schemeClr>
              </a:outerShdw>
            </a:effectLst>
          </p:grpSpPr>
          <p:sp>
            <p:nvSpPr>
              <p:cNvPr id="53" name="Freeform 71"/>
              <p:cNvSpPr>
                <a:spLocks/>
              </p:cNvSpPr>
              <p:nvPr/>
            </p:nvSpPr>
            <p:spPr bwMode="auto">
              <a:xfrm>
                <a:off x="778452" y="5364328"/>
                <a:ext cx="491070" cy="554113"/>
              </a:xfrm>
              <a:custGeom>
                <a:avLst/>
                <a:gdLst>
                  <a:gd name="T0" fmla="*/ 187 w 524"/>
                  <a:gd name="T1" fmla="*/ 10 h 591"/>
                  <a:gd name="T2" fmla="*/ 216 w 524"/>
                  <a:gd name="T3" fmla="*/ 2 h 591"/>
                  <a:gd name="T4" fmla="*/ 235 w 524"/>
                  <a:gd name="T5" fmla="*/ 27 h 591"/>
                  <a:gd name="T6" fmla="*/ 285 w 524"/>
                  <a:gd name="T7" fmla="*/ 0 h 591"/>
                  <a:gd name="T8" fmla="*/ 321 w 524"/>
                  <a:gd name="T9" fmla="*/ 56 h 591"/>
                  <a:gd name="T10" fmla="*/ 424 w 524"/>
                  <a:gd name="T11" fmla="*/ 93 h 591"/>
                  <a:gd name="T12" fmla="*/ 524 w 524"/>
                  <a:gd name="T13" fmla="*/ 140 h 591"/>
                  <a:gd name="T14" fmla="*/ 513 w 524"/>
                  <a:gd name="T15" fmla="*/ 176 h 591"/>
                  <a:gd name="T16" fmla="*/ 462 w 524"/>
                  <a:gd name="T17" fmla="*/ 174 h 591"/>
                  <a:gd name="T18" fmla="*/ 449 w 524"/>
                  <a:gd name="T19" fmla="*/ 211 h 591"/>
                  <a:gd name="T20" fmla="*/ 495 w 524"/>
                  <a:gd name="T21" fmla="*/ 260 h 591"/>
                  <a:gd name="T22" fmla="*/ 488 w 524"/>
                  <a:gd name="T23" fmla="*/ 406 h 591"/>
                  <a:gd name="T24" fmla="*/ 433 w 524"/>
                  <a:gd name="T25" fmla="*/ 490 h 591"/>
                  <a:gd name="T26" fmla="*/ 405 w 524"/>
                  <a:gd name="T27" fmla="*/ 560 h 591"/>
                  <a:gd name="T28" fmla="*/ 398 w 524"/>
                  <a:gd name="T29" fmla="*/ 591 h 591"/>
                  <a:gd name="T30" fmla="*/ 373 w 524"/>
                  <a:gd name="T31" fmla="*/ 540 h 591"/>
                  <a:gd name="T32" fmla="*/ 348 w 524"/>
                  <a:gd name="T33" fmla="*/ 520 h 591"/>
                  <a:gd name="T34" fmla="*/ 318 w 524"/>
                  <a:gd name="T35" fmla="*/ 503 h 591"/>
                  <a:gd name="T36" fmla="*/ 252 w 524"/>
                  <a:gd name="T37" fmla="*/ 463 h 591"/>
                  <a:gd name="T38" fmla="*/ 210 w 524"/>
                  <a:gd name="T39" fmla="*/ 435 h 591"/>
                  <a:gd name="T40" fmla="*/ 188 w 524"/>
                  <a:gd name="T41" fmla="*/ 438 h 591"/>
                  <a:gd name="T42" fmla="*/ 147 w 524"/>
                  <a:gd name="T43" fmla="*/ 406 h 591"/>
                  <a:gd name="T44" fmla="*/ 47 w 524"/>
                  <a:gd name="T45" fmla="*/ 406 h 591"/>
                  <a:gd name="T46" fmla="*/ 35 w 524"/>
                  <a:gd name="T47" fmla="*/ 419 h 591"/>
                  <a:gd name="T48" fmla="*/ 25 w 524"/>
                  <a:gd name="T49" fmla="*/ 394 h 591"/>
                  <a:gd name="T50" fmla="*/ 29 w 524"/>
                  <a:gd name="T51" fmla="*/ 352 h 591"/>
                  <a:gd name="T52" fmla="*/ 29 w 524"/>
                  <a:gd name="T53" fmla="*/ 306 h 591"/>
                  <a:gd name="T54" fmla="*/ 13 w 524"/>
                  <a:gd name="T55" fmla="*/ 263 h 591"/>
                  <a:gd name="T56" fmla="*/ 0 w 524"/>
                  <a:gd name="T57" fmla="*/ 241 h 591"/>
                  <a:gd name="T58" fmla="*/ 50 w 524"/>
                  <a:gd name="T59" fmla="*/ 197 h 591"/>
                  <a:gd name="T60" fmla="*/ 116 w 524"/>
                  <a:gd name="T61" fmla="*/ 115 h 591"/>
                  <a:gd name="T62" fmla="*/ 122 w 524"/>
                  <a:gd name="T63" fmla="*/ 86 h 591"/>
                  <a:gd name="T64" fmla="*/ 163 w 524"/>
                  <a:gd name="T65" fmla="*/ 45 h 591"/>
                  <a:gd name="T66" fmla="*/ 192 w 524"/>
                  <a:gd name="T67" fmla="*/ 45 h 591"/>
                  <a:gd name="T68" fmla="*/ 187 w 524"/>
                  <a:gd name="T69" fmla="*/ 1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24" h="591">
                    <a:moveTo>
                      <a:pt x="187" y="10"/>
                    </a:moveTo>
                    <a:lnTo>
                      <a:pt x="216" y="2"/>
                    </a:lnTo>
                    <a:lnTo>
                      <a:pt x="235" y="27"/>
                    </a:lnTo>
                    <a:lnTo>
                      <a:pt x="285" y="0"/>
                    </a:lnTo>
                    <a:lnTo>
                      <a:pt x="321" y="56"/>
                    </a:lnTo>
                    <a:lnTo>
                      <a:pt x="424" y="93"/>
                    </a:lnTo>
                    <a:lnTo>
                      <a:pt x="524" y="140"/>
                    </a:lnTo>
                    <a:lnTo>
                      <a:pt x="513" y="176"/>
                    </a:lnTo>
                    <a:lnTo>
                      <a:pt x="462" y="174"/>
                    </a:lnTo>
                    <a:lnTo>
                      <a:pt x="449" y="211"/>
                    </a:lnTo>
                    <a:lnTo>
                      <a:pt x="495" y="260"/>
                    </a:lnTo>
                    <a:lnTo>
                      <a:pt x="488" y="406"/>
                    </a:lnTo>
                    <a:lnTo>
                      <a:pt x="433" y="490"/>
                    </a:lnTo>
                    <a:lnTo>
                      <a:pt x="405" y="560"/>
                    </a:lnTo>
                    <a:lnTo>
                      <a:pt x="398" y="591"/>
                    </a:lnTo>
                    <a:lnTo>
                      <a:pt x="373" y="540"/>
                    </a:lnTo>
                    <a:lnTo>
                      <a:pt x="348" y="520"/>
                    </a:lnTo>
                    <a:lnTo>
                      <a:pt x="318" y="503"/>
                    </a:lnTo>
                    <a:lnTo>
                      <a:pt x="252" y="463"/>
                    </a:lnTo>
                    <a:lnTo>
                      <a:pt x="210" y="435"/>
                    </a:lnTo>
                    <a:lnTo>
                      <a:pt x="188" y="438"/>
                    </a:lnTo>
                    <a:lnTo>
                      <a:pt x="147" y="406"/>
                    </a:lnTo>
                    <a:lnTo>
                      <a:pt x="47" y="406"/>
                    </a:lnTo>
                    <a:lnTo>
                      <a:pt x="35" y="419"/>
                    </a:lnTo>
                    <a:lnTo>
                      <a:pt x="25" y="394"/>
                    </a:lnTo>
                    <a:lnTo>
                      <a:pt x="29" y="352"/>
                    </a:lnTo>
                    <a:lnTo>
                      <a:pt x="29" y="306"/>
                    </a:lnTo>
                    <a:lnTo>
                      <a:pt x="13" y="263"/>
                    </a:lnTo>
                    <a:lnTo>
                      <a:pt x="0" y="241"/>
                    </a:lnTo>
                    <a:lnTo>
                      <a:pt x="50" y="197"/>
                    </a:lnTo>
                    <a:lnTo>
                      <a:pt x="116" y="115"/>
                    </a:lnTo>
                    <a:lnTo>
                      <a:pt x="122" y="86"/>
                    </a:lnTo>
                    <a:lnTo>
                      <a:pt x="163" y="45"/>
                    </a:lnTo>
                    <a:lnTo>
                      <a:pt x="192" y="45"/>
                    </a:lnTo>
                    <a:lnTo>
                      <a:pt x="187" y="10"/>
                    </a:lnTo>
                    <a:close/>
                  </a:path>
                </a:pathLst>
              </a:custGeom>
              <a:grpFill/>
              <a:ln w="12700">
                <a:solidFill>
                  <a:srgbClr val="92D050"/>
                </a:solidFill>
                <a:headEnd/>
                <a:tailEnd/>
              </a:ln>
              <a:effectLst/>
            </p:spPr>
            <p:style>
              <a:lnRef idx="1">
                <a:schemeClr val="accent3"/>
              </a:lnRef>
              <a:fillRef idx="3">
                <a:schemeClr val="accent3"/>
              </a:fillRef>
              <a:effectRef idx="2">
                <a:schemeClr val="accent3"/>
              </a:effectRef>
              <a:fontRef idx="minor">
                <a:schemeClr val="lt1"/>
              </a:fontRef>
            </p:style>
            <p:txBody>
              <a:bodyPr/>
              <a:lstStyle/>
              <a:p>
                <a:endParaRPr lang="es-ES"/>
              </a:p>
            </p:txBody>
          </p:sp>
          <p:sp>
            <p:nvSpPr>
              <p:cNvPr id="54" name="Freeform 72"/>
              <p:cNvSpPr>
                <a:spLocks/>
              </p:cNvSpPr>
              <p:nvPr/>
            </p:nvSpPr>
            <p:spPr bwMode="auto">
              <a:xfrm>
                <a:off x="1140948" y="5871160"/>
                <a:ext cx="433833" cy="391529"/>
              </a:xfrm>
              <a:custGeom>
                <a:avLst/>
                <a:gdLst>
                  <a:gd name="T0" fmla="*/ 222 w 463"/>
                  <a:gd name="T1" fmla="*/ 14 h 417"/>
                  <a:gd name="T2" fmla="*/ 344 w 463"/>
                  <a:gd name="T3" fmla="*/ 0 h 417"/>
                  <a:gd name="T4" fmla="*/ 448 w 463"/>
                  <a:gd name="T5" fmla="*/ 8 h 417"/>
                  <a:gd name="T6" fmla="*/ 463 w 463"/>
                  <a:gd name="T7" fmla="*/ 41 h 417"/>
                  <a:gd name="T8" fmla="*/ 449 w 463"/>
                  <a:gd name="T9" fmla="*/ 152 h 417"/>
                  <a:gd name="T10" fmla="*/ 341 w 463"/>
                  <a:gd name="T11" fmla="*/ 229 h 417"/>
                  <a:gd name="T12" fmla="*/ 336 w 463"/>
                  <a:gd name="T13" fmla="*/ 253 h 417"/>
                  <a:gd name="T14" fmla="*/ 389 w 463"/>
                  <a:gd name="T15" fmla="*/ 250 h 417"/>
                  <a:gd name="T16" fmla="*/ 402 w 463"/>
                  <a:gd name="T17" fmla="*/ 313 h 417"/>
                  <a:gd name="T18" fmla="*/ 391 w 463"/>
                  <a:gd name="T19" fmla="*/ 352 h 417"/>
                  <a:gd name="T20" fmla="*/ 366 w 463"/>
                  <a:gd name="T21" fmla="*/ 388 h 417"/>
                  <a:gd name="T22" fmla="*/ 361 w 463"/>
                  <a:gd name="T23" fmla="*/ 361 h 417"/>
                  <a:gd name="T24" fmla="*/ 351 w 463"/>
                  <a:gd name="T25" fmla="*/ 361 h 417"/>
                  <a:gd name="T26" fmla="*/ 339 w 463"/>
                  <a:gd name="T27" fmla="*/ 374 h 417"/>
                  <a:gd name="T28" fmla="*/ 339 w 463"/>
                  <a:gd name="T29" fmla="*/ 392 h 417"/>
                  <a:gd name="T30" fmla="*/ 267 w 463"/>
                  <a:gd name="T31" fmla="*/ 417 h 417"/>
                  <a:gd name="T32" fmla="*/ 248 w 463"/>
                  <a:gd name="T33" fmla="*/ 396 h 417"/>
                  <a:gd name="T34" fmla="*/ 91 w 463"/>
                  <a:gd name="T35" fmla="*/ 308 h 417"/>
                  <a:gd name="T36" fmla="*/ 87 w 463"/>
                  <a:gd name="T37" fmla="*/ 273 h 417"/>
                  <a:gd name="T38" fmla="*/ 52 w 463"/>
                  <a:gd name="T39" fmla="*/ 231 h 417"/>
                  <a:gd name="T40" fmla="*/ 56 w 463"/>
                  <a:gd name="T41" fmla="*/ 207 h 417"/>
                  <a:gd name="T42" fmla="*/ 83 w 463"/>
                  <a:gd name="T43" fmla="*/ 219 h 417"/>
                  <a:gd name="T44" fmla="*/ 94 w 463"/>
                  <a:gd name="T45" fmla="*/ 207 h 417"/>
                  <a:gd name="T46" fmla="*/ 87 w 463"/>
                  <a:gd name="T47" fmla="*/ 185 h 417"/>
                  <a:gd name="T48" fmla="*/ 74 w 463"/>
                  <a:gd name="T49" fmla="*/ 160 h 417"/>
                  <a:gd name="T50" fmla="*/ 52 w 463"/>
                  <a:gd name="T51" fmla="*/ 148 h 417"/>
                  <a:gd name="T52" fmla="*/ 40 w 463"/>
                  <a:gd name="T53" fmla="*/ 157 h 417"/>
                  <a:gd name="T54" fmla="*/ 0 w 463"/>
                  <a:gd name="T55" fmla="*/ 100 h 417"/>
                  <a:gd name="T56" fmla="*/ 15 w 463"/>
                  <a:gd name="T57" fmla="*/ 82 h 417"/>
                  <a:gd name="T58" fmla="*/ 11 w 463"/>
                  <a:gd name="T59" fmla="*/ 50 h 417"/>
                  <a:gd name="T60" fmla="*/ 19 w 463"/>
                  <a:gd name="T61" fmla="*/ 17 h 417"/>
                  <a:gd name="T62" fmla="*/ 158 w 463"/>
                  <a:gd name="T63" fmla="*/ 8 h 417"/>
                  <a:gd name="T64" fmla="*/ 222 w 463"/>
                  <a:gd name="T65" fmla="*/ 14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3" h="417">
                    <a:moveTo>
                      <a:pt x="222" y="14"/>
                    </a:moveTo>
                    <a:lnTo>
                      <a:pt x="344" y="0"/>
                    </a:lnTo>
                    <a:lnTo>
                      <a:pt x="448" y="8"/>
                    </a:lnTo>
                    <a:lnTo>
                      <a:pt x="463" y="41"/>
                    </a:lnTo>
                    <a:lnTo>
                      <a:pt x="449" y="152"/>
                    </a:lnTo>
                    <a:lnTo>
                      <a:pt x="341" y="229"/>
                    </a:lnTo>
                    <a:lnTo>
                      <a:pt x="336" y="253"/>
                    </a:lnTo>
                    <a:lnTo>
                      <a:pt x="389" y="250"/>
                    </a:lnTo>
                    <a:lnTo>
                      <a:pt x="402" y="313"/>
                    </a:lnTo>
                    <a:lnTo>
                      <a:pt x="391" y="352"/>
                    </a:lnTo>
                    <a:lnTo>
                      <a:pt x="366" y="388"/>
                    </a:lnTo>
                    <a:lnTo>
                      <a:pt x="361" y="361"/>
                    </a:lnTo>
                    <a:lnTo>
                      <a:pt x="351" y="361"/>
                    </a:lnTo>
                    <a:lnTo>
                      <a:pt x="339" y="374"/>
                    </a:lnTo>
                    <a:lnTo>
                      <a:pt x="339" y="392"/>
                    </a:lnTo>
                    <a:lnTo>
                      <a:pt x="267" y="417"/>
                    </a:lnTo>
                    <a:lnTo>
                      <a:pt x="248" y="396"/>
                    </a:lnTo>
                    <a:lnTo>
                      <a:pt x="91" y="308"/>
                    </a:lnTo>
                    <a:lnTo>
                      <a:pt x="87" y="273"/>
                    </a:lnTo>
                    <a:lnTo>
                      <a:pt x="52" y="231"/>
                    </a:lnTo>
                    <a:lnTo>
                      <a:pt x="56" y="207"/>
                    </a:lnTo>
                    <a:lnTo>
                      <a:pt x="83" y="219"/>
                    </a:lnTo>
                    <a:lnTo>
                      <a:pt x="94" y="207"/>
                    </a:lnTo>
                    <a:lnTo>
                      <a:pt x="87" y="185"/>
                    </a:lnTo>
                    <a:lnTo>
                      <a:pt x="74" y="160"/>
                    </a:lnTo>
                    <a:lnTo>
                      <a:pt x="52" y="148"/>
                    </a:lnTo>
                    <a:lnTo>
                      <a:pt x="40" y="157"/>
                    </a:lnTo>
                    <a:lnTo>
                      <a:pt x="0" y="100"/>
                    </a:lnTo>
                    <a:lnTo>
                      <a:pt x="15" y="82"/>
                    </a:lnTo>
                    <a:lnTo>
                      <a:pt x="11" y="50"/>
                    </a:lnTo>
                    <a:lnTo>
                      <a:pt x="19" y="17"/>
                    </a:lnTo>
                    <a:lnTo>
                      <a:pt x="158" y="8"/>
                    </a:lnTo>
                    <a:lnTo>
                      <a:pt x="222" y="14"/>
                    </a:lnTo>
                    <a:close/>
                  </a:path>
                </a:pathLst>
              </a:custGeom>
              <a:grpFill/>
              <a:ln w="12700">
                <a:solidFill>
                  <a:srgbClr val="92D050"/>
                </a:solidFill>
                <a:headEnd/>
                <a:tailEnd/>
              </a:ln>
              <a:effectLst/>
            </p:spPr>
            <p:style>
              <a:lnRef idx="1">
                <a:schemeClr val="accent3"/>
              </a:lnRef>
              <a:fillRef idx="3">
                <a:schemeClr val="accent3"/>
              </a:fillRef>
              <a:effectRef idx="2">
                <a:schemeClr val="accent3"/>
              </a:effectRef>
              <a:fontRef idx="minor">
                <a:schemeClr val="lt1"/>
              </a:fontRef>
            </p:style>
            <p:txBody>
              <a:bodyPr/>
              <a:lstStyle/>
              <a:p>
                <a:endParaRPr lang="es-ES"/>
              </a:p>
            </p:txBody>
          </p:sp>
          <p:sp>
            <p:nvSpPr>
              <p:cNvPr id="55" name="Freeform 73"/>
              <p:cNvSpPr>
                <a:spLocks/>
              </p:cNvSpPr>
              <p:nvPr/>
            </p:nvSpPr>
            <p:spPr bwMode="auto">
              <a:xfrm>
                <a:off x="1157538" y="5373453"/>
                <a:ext cx="564067" cy="540841"/>
              </a:xfrm>
              <a:custGeom>
                <a:avLst/>
                <a:gdLst>
                  <a:gd name="T0" fmla="*/ 90 w 601"/>
                  <a:gd name="T1" fmla="*/ 255 h 577"/>
                  <a:gd name="T2" fmla="*/ 44 w 601"/>
                  <a:gd name="T3" fmla="*/ 205 h 577"/>
                  <a:gd name="T4" fmla="*/ 57 w 601"/>
                  <a:gd name="T5" fmla="*/ 165 h 577"/>
                  <a:gd name="T6" fmla="*/ 109 w 601"/>
                  <a:gd name="T7" fmla="*/ 165 h 577"/>
                  <a:gd name="T8" fmla="*/ 119 w 601"/>
                  <a:gd name="T9" fmla="*/ 131 h 577"/>
                  <a:gd name="T10" fmla="*/ 142 w 601"/>
                  <a:gd name="T11" fmla="*/ 125 h 577"/>
                  <a:gd name="T12" fmla="*/ 151 w 601"/>
                  <a:gd name="T13" fmla="*/ 102 h 577"/>
                  <a:gd name="T14" fmla="*/ 182 w 601"/>
                  <a:gd name="T15" fmla="*/ 112 h 577"/>
                  <a:gd name="T16" fmla="*/ 195 w 601"/>
                  <a:gd name="T17" fmla="*/ 90 h 577"/>
                  <a:gd name="T18" fmla="*/ 185 w 601"/>
                  <a:gd name="T19" fmla="*/ 57 h 577"/>
                  <a:gd name="T20" fmla="*/ 232 w 601"/>
                  <a:gd name="T21" fmla="*/ 3 h 577"/>
                  <a:gd name="T22" fmla="*/ 252 w 601"/>
                  <a:gd name="T23" fmla="*/ 0 h 577"/>
                  <a:gd name="T24" fmla="*/ 293 w 601"/>
                  <a:gd name="T25" fmla="*/ 36 h 577"/>
                  <a:gd name="T26" fmla="*/ 364 w 601"/>
                  <a:gd name="T27" fmla="*/ 79 h 577"/>
                  <a:gd name="T28" fmla="*/ 383 w 601"/>
                  <a:gd name="T29" fmla="*/ 132 h 577"/>
                  <a:gd name="T30" fmla="*/ 407 w 601"/>
                  <a:gd name="T31" fmla="*/ 245 h 577"/>
                  <a:gd name="T32" fmla="*/ 469 w 601"/>
                  <a:gd name="T33" fmla="*/ 242 h 577"/>
                  <a:gd name="T34" fmla="*/ 548 w 601"/>
                  <a:gd name="T35" fmla="*/ 276 h 577"/>
                  <a:gd name="T36" fmla="*/ 575 w 601"/>
                  <a:gd name="T37" fmla="*/ 317 h 577"/>
                  <a:gd name="T38" fmla="*/ 594 w 601"/>
                  <a:gd name="T39" fmla="*/ 422 h 577"/>
                  <a:gd name="T40" fmla="*/ 601 w 601"/>
                  <a:gd name="T41" fmla="*/ 465 h 577"/>
                  <a:gd name="T42" fmla="*/ 565 w 601"/>
                  <a:gd name="T43" fmla="*/ 506 h 577"/>
                  <a:gd name="T44" fmla="*/ 498 w 601"/>
                  <a:gd name="T45" fmla="*/ 537 h 577"/>
                  <a:gd name="T46" fmla="*/ 445 w 601"/>
                  <a:gd name="T47" fmla="*/ 577 h 577"/>
                  <a:gd name="T48" fmla="*/ 430 w 601"/>
                  <a:gd name="T49" fmla="*/ 540 h 577"/>
                  <a:gd name="T50" fmla="*/ 329 w 601"/>
                  <a:gd name="T51" fmla="*/ 531 h 577"/>
                  <a:gd name="T52" fmla="*/ 203 w 601"/>
                  <a:gd name="T53" fmla="*/ 546 h 577"/>
                  <a:gd name="T54" fmla="*/ 139 w 601"/>
                  <a:gd name="T55" fmla="*/ 540 h 577"/>
                  <a:gd name="T56" fmla="*/ 0 w 601"/>
                  <a:gd name="T57" fmla="*/ 549 h 577"/>
                  <a:gd name="T58" fmla="*/ 29 w 601"/>
                  <a:gd name="T59" fmla="*/ 477 h 577"/>
                  <a:gd name="T60" fmla="*/ 83 w 601"/>
                  <a:gd name="T61" fmla="*/ 398 h 577"/>
                  <a:gd name="T62" fmla="*/ 90 w 601"/>
                  <a:gd name="T63" fmla="*/ 255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1" h="577">
                    <a:moveTo>
                      <a:pt x="90" y="255"/>
                    </a:moveTo>
                    <a:lnTo>
                      <a:pt x="44" y="205"/>
                    </a:lnTo>
                    <a:lnTo>
                      <a:pt x="57" y="165"/>
                    </a:lnTo>
                    <a:lnTo>
                      <a:pt x="109" y="165"/>
                    </a:lnTo>
                    <a:lnTo>
                      <a:pt x="119" y="131"/>
                    </a:lnTo>
                    <a:lnTo>
                      <a:pt x="142" y="125"/>
                    </a:lnTo>
                    <a:lnTo>
                      <a:pt x="151" y="102"/>
                    </a:lnTo>
                    <a:lnTo>
                      <a:pt x="182" y="112"/>
                    </a:lnTo>
                    <a:lnTo>
                      <a:pt x="195" y="90"/>
                    </a:lnTo>
                    <a:lnTo>
                      <a:pt x="185" y="57"/>
                    </a:lnTo>
                    <a:lnTo>
                      <a:pt x="232" y="3"/>
                    </a:lnTo>
                    <a:lnTo>
                      <a:pt x="252" y="0"/>
                    </a:lnTo>
                    <a:lnTo>
                      <a:pt x="293" y="36"/>
                    </a:lnTo>
                    <a:lnTo>
                      <a:pt x="364" y="79"/>
                    </a:lnTo>
                    <a:lnTo>
                      <a:pt x="383" y="132"/>
                    </a:lnTo>
                    <a:lnTo>
                      <a:pt x="407" y="245"/>
                    </a:lnTo>
                    <a:lnTo>
                      <a:pt x="469" y="242"/>
                    </a:lnTo>
                    <a:lnTo>
                      <a:pt x="548" y="276"/>
                    </a:lnTo>
                    <a:lnTo>
                      <a:pt x="575" y="317"/>
                    </a:lnTo>
                    <a:lnTo>
                      <a:pt x="594" y="422"/>
                    </a:lnTo>
                    <a:lnTo>
                      <a:pt x="601" y="465"/>
                    </a:lnTo>
                    <a:lnTo>
                      <a:pt x="565" y="506"/>
                    </a:lnTo>
                    <a:lnTo>
                      <a:pt x="498" y="537"/>
                    </a:lnTo>
                    <a:lnTo>
                      <a:pt x="445" y="577"/>
                    </a:lnTo>
                    <a:lnTo>
                      <a:pt x="430" y="540"/>
                    </a:lnTo>
                    <a:lnTo>
                      <a:pt x="329" y="531"/>
                    </a:lnTo>
                    <a:lnTo>
                      <a:pt x="203" y="546"/>
                    </a:lnTo>
                    <a:lnTo>
                      <a:pt x="139" y="540"/>
                    </a:lnTo>
                    <a:lnTo>
                      <a:pt x="0" y="549"/>
                    </a:lnTo>
                    <a:lnTo>
                      <a:pt x="29" y="477"/>
                    </a:lnTo>
                    <a:lnTo>
                      <a:pt x="83" y="398"/>
                    </a:lnTo>
                    <a:lnTo>
                      <a:pt x="90" y="255"/>
                    </a:lnTo>
                    <a:close/>
                  </a:path>
                </a:pathLst>
              </a:custGeom>
              <a:grpFill/>
              <a:ln w="12700">
                <a:solidFill>
                  <a:srgbClr val="92D050"/>
                </a:solidFill>
                <a:headEnd/>
                <a:tailEnd/>
              </a:ln>
              <a:effectLst/>
            </p:spPr>
            <p:style>
              <a:lnRef idx="1">
                <a:schemeClr val="accent3"/>
              </a:lnRef>
              <a:fillRef idx="3">
                <a:schemeClr val="accent3"/>
              </a:fillRef>
              <a:effectRef idx="2">
                <a:schemeClr val="accent3"/>
              </a:effectRef>
              <a:fontRef idx="minor">
                <a:schemeClr val="lt1"/>
              </a:fontRef>
            </p:style>
            <p:txBody>
              <a:bodyPr/>
              <a:lstStyle/>
              <a:p>
                <a:endParaRPr lang="es-ES"/>
              </a:p>
            </p:txBody>
          </p:sp>
          <p:sp>
            <p:nvSpPr>
              <p:cNvPr id="56" name="Freeform 74"/>
              <p:cNvSpPr>
                <a:spLocks/>
              </p:cNvSpPr>
              <p:nvPr/>
            </p:nvSpPr>
            <p:spPr bwMode="auto">
              <a:xfrm>
                <a:off x="1456162" y="5769129"/>
                <a:ext cx="582316" cy="396506"/>
              </a:xfrm>
              <a:custGeom>
                <a:avLst/>
                <a:gdLst>
                  <a:gd name="T0" fmla="*/ 485 w 621"/>
                  <a:gd name="T1" fmla="*/ 148 h 423"/>
                  <a:gd name="T2" fmla="*/ 621 w 621"/>
                  <a:gd name="T3" fmla="*/ 241 h 423"/>
                  <a:gd name="T4" fmla="*/ 558 w 621"/>
                  <a:gd name="T5" fmla="*/ 241 h 423"/>
                  <a:gd name="T6" fmla="*/ 520 w 621"/>
                  <a:gd name="T7" fmla="*/ 249 h 423"/>
                  <a:gd name="T8" fmla="*/ 486 w 621"/>
                  <a:gd name="T9" fmla="*/ 241 h 423"/>
                  <a:gd name="T10" fmla="*/ 389 w 621"/>
                  <a:gd name="T11" fmla="*/ 241 h 423"/>
                  <a:gd name="T12" fmla="*/ 382 w 621"/>
                  <a:gd name="T13" fmla="*/ 245 h 423"/>
                  <a:gd name="T14" fmla="*/ 306 w 621"/>
                  <a:gd name="T15" fmla="*/ 321 h 423"/>
                  <a:gd name="T16" fmla="*/ 254 w 621"/>
                  <a:gd name="T17" fmla="*/ 351 h 423"/>
                  <a:gd name="T18" fmla="*/ 222 w 621"/>
                  <a:gd name="T19" fmla="*/ 346 h 423"/>
                  <a:gd name="T20" fmla="*/ 193 w 621"/>
                  <a:gd name="T21" fmla="*/ 351 h 423"/>
                  <a:gd name="T22" fmla="*/ 150 w 621"/>
                  <a:gd name="T23" fmla="*/ 354 h 423"/>
                  <a:gd name="T24" fmla="*/ 125 w 621"/>
                  <a:gd name="T25" fmla="*/ 363 h 423"/>
                  <a:gd name="T26" fmla="*/ 84 w 621"/>
                  <a:gd name="T27" fmla="*/ 401 h 423"/>
                  <a:gd name="T28" fmla="*/ 66 w 621"/>
                  <a:gd name="T29" fmla="*/ 423 h 423"/>
                  <a:gd name="T30" fmla="*/ 53 w 621"/>
                  <a:gd name="T31" fmla="*/ 360 h 423"/>
                  <a:gd name="T32" fmla="*/ 0 w 621"/>
                  <a:gd name="T33" fmla="*/ 364 h 423"/>
                  <a:gd name="T34" fmla="*/ 4 w 621"/>
                  <a:gd name="T35" fmla="*/ 340 h 423"/>
                  <a:gd name="T36" fmla="*/ 113 w 621"/>
                  <a:gd name="T37" fmla="*/ 261 h 423"/>
                  <a:gd name="T38" fmla="*/ 127 w 621"/>
                  <a:gd name="T39" fmla="*/ 155 h 423"/>
                  <a:gd name="T40" fmla="*/ 178 w 621"/>
                  <a:gd name="T41" fmla="*/ 117 h 423"/>
                  <a:gd name="T42" fmla="*/ 247 w 621"/>
                  <a:gd name="T43" fmla="*/ 83 h 423"/>
                  <a:gd name="T44" fmla="*/ 283 w 621"/>
                  <a:gd name="T45" fmla="*/ 45 h 423"/>
                  <a:gd name="T46" fmla="*/ 277 w 621"/>
                  <a:gd name="T47" fmla="*/ 0 h 423"/>
                  <a:gd name="T48" fmla="*/ 376 w 621"/>
                  <a:gd name="T49" fmla="*/ 20 h 423"/>
                  <a:gd name="T50" fmla="*/ 456 w 621"/>
                  <a:gd name="T51" fmla="*/ 43 h 423"/>
                  <a:gd name="T52" fmla="*/ 456 w 621"/>
                  <a:gd name="T53" fmla="*/ 91 h 423"/>
                  <a:gd name="T54" fmla="*/ 485 w 621"/>
                  <a:gd name="T55" fmla="*/ 148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21" h="423">
                    <a:moveTo>
                      <a:pt x="485" y="148"/>
                    </a:moveTo>
                    <a:lnTo>
                      <a:pt x="621" y="241"/>
                    </a:lnTo>
                    <a:lnTo>
                      <a:pt x="558" y="241"/>
                    </a:lnTo>
                    <a:lnTo>
                      <a:pt x="520" y="249"/>
                    </a:lnTo>
                    <a:lnTo>
                      <a:pt x="486" y="241"/>
                    </a:lnTo>
                    <a:lnTo>
                      <a:pt x="389" y="241"/>
                    </a:lnTo>
                    <a:lnTo>
                      <a:pt x="382" y="245"/>
                    </a:lnTo>
                    <a:lnTo>
                      <a:pt x="306" y="321"/>
                    </a:lnTo>
                    <a:lnTo>
                      <a:pt x="254" y="351"/>
                    </a:lnTo>
                    <a:lnTo>
                      <a:pt x="222" y="346"/>
                    </a:lnTo>
                    <a:lnTo>
                      <a:pt x="193" y="351"/>
                    </a:lnTo>
                    <a:lnTo>
                      <a:pt x="150" y="354"/>
                    </a:lnTo>
                    <a:lnTo>
                      <a:pt x="125" y="363"/>
                    </a:lnTo>
                    <a:lnTo>
                      <a:pt x="84" y="401"/>
                    </a:lnTo>
                    <a:lnTo>
                      <a:pt x="66" y="423"/>
                    </a:lnTo>
                    <a:lnTo>
                      <a:pt x="53" y="360"/>
                    </a:lnTo>
                    <a:lnTo>
                      <a:pt x="0" y="364"/>
                    </a:lnTo>
                    <a:lnTo>
                      <a:pt x="4" y="340"/>
                    </a:lnTo>
                    <a:lnTo>
                      <a:pt x="113" y="261"/>
                    </a:lnTo>
                    <a:lnTo>
                      <a:pt x="127" y="155"/>
                    </a:lnTo>
                    <a:lnTo>
                      <a:pt x="178" y="117"/>
                    </a:lnTo>
                    <a:lnTo>
                      <a:pt x="247" y="83"/>
                    </a:lnTo>
                    <a:lnTo>
                      <a:pt x="283" y="45"/>
                    </a:lnTo>
                    <a:lnTo>
                      <a:pt x="277" y="0"/>
                    </a:lnTo>
                    <a:lnTo>
                      <a:pt x="376" y="20"/>
                    </a:lnTo>
                    <a:lnTo>
                      <a:pt x="456" y="43"/>
                    </a:lnTo>
                    <a:lnTo>
                      <a:pt x="456" y="91"/>
                    </a:lnTo>
                    <a:lnTo>
                      <a:pt x="485" y="148"/>
                    </a:lnTo>
                    <a:close/>
                  </a:path>
                </a:pathLst>
              </a:custGeom>
              <a:grpFill/>
              <a:ln w="12700">
                <a:solidFill>
                  <a:srgbClr val="92D050"/>
                </a:solidFill>
                <a:headEnd/>
                <a:tailEnd/>
              </a:ln>
              <a:effectLst/>
            </p:spPr>
            <p:style>
              <a:lnRef idx="1">
                <a:schemeClr val="accent3"/>
              </a:lnRef>
              <a:fillRef idx="3">
                <a:schemeClr val="accent3"/>
              </a:fillRef>
              <a:effectRef idx="2">
                <a:schemeClr val="accent3"/>
              </a:effectRef>
              <a:fontRef idx="minor">
                <a:schemeClr val="lt1"/>
              </a:fontRef>
            </p:style>
            <p:txBody>
              <a:bodyPr/>
              <a:lstStyle/>
              <a:p>
                <a:endParaRPr lang="es-ES"/>
              </a:p>
            </p:txBody>
          </p:sp>
          <p:sp>
            <p:nvSpPr>
              <p:cNvPr id="57" name="Freeform 75"/>
              <p:cNvSpPr>
                <a:spLocks/>
              </p:cNvSpPr>
              <p:nvPr/>
            </p:nvSpPr>
            <p:spPr bwMode="auto">
              <a:xfrm>
                <a:off x="1883360" y="5454745"/>
                <a:ext cx="657802" cy="559919"/>
              </a:xfrm>
              <a:custGeom>
                <a:avLst/>
                <a:gdLst>
                  <a:gd name="T0" fmla="*/ 204 w 702"/>
                  <a:gd name="T1" fmla="*/ 225 h 598"/>
                  <a:gd name="T2" fmla="*/ 367 w 702"/>
                  <a:gd name="T3" fmla="*/ 220 h 598"/>
                  <a:gd name="T4" fmla="*/ 410 w 702"/>
                  <a:gd name="T5" fmla="*/ 210 h 598"/>
                  <a:gd name="T6" fmla="*/ 446 w 702"/>
                  <a:gd name="T7" fmla="*/ 172 h 598"/>
                  <a:gd name="T8" fmla="*/ 456 w 702"/>
                  <a:gd name="T9" fmla="*/ 107 h 598"/>
                  <a:gd name="T10" fmla="*/ 575 w 702"/>
                  <a:gd name="T11" fmla="*/ 0 h 598"/>
                  <a:gd name="T12" fmla="*/ 577 w 702"/>
                  <a:gd name="T13" fmla="*/ 15 h 598"/>
                  <a:gd name="T14" fmla="*/ 589 w 702"/>
                  <a:gd name="T15" fmla="*/ 19 h 598"/>
                  <a:gd name="T16" fmla="*/ 634 w 702"/>
                  <a:gd name="T17" fmla="*/ 29 h 598"/>
                  <a:gd name="T18" fmla="*/ 663 w 702"/>
                  <a:gd name="T19" fmla="*/ 41 h 598"/>
                  <a:gd name="T20" fmla="*/ 702 w 702"/>
                  <a:gd name="T21" fmla="*/ 97 h 598"/>
                  <a:gd name="T22" fmla="*/ 674 w 702"/>
                  <a:gd name="T23" fmla="*/ 124 h 598"/>
                  <a:gd name="T24" fmla="*/ 622 w 702"/>
                  <a:gd name="T25" fmla="*/ 143 h 598"/>
                  <a:gd name="T26" fmla="*/ 610 w 702"/>
                  <a:gd name="T27" fmla="*/ 191 h 598"/>
                  <a:gd name="T28" fmla="*/ 607 w 702"/>
                  <a:gd name="T29" fmla="*/ 239 h 598"/>
                  <a:gd name="T30" fmla="*/ 564 w 702"/>
                  <a:gd name="T31" fmla="*/ 282 h 598"/>
                  <a:gd name="T32" fmla="*/ 566 w 702"/>
                  <a:gd name="T33" fmla="*/ 333 h 598"/>
                  <a:gd name="T34" fmla="*/ 540 w 702"/>
                  <a:gd name="T35" fmla="*/ 374 h 598"/>
                  <a:gd name="T36" fmla="*/ 456 w 702"/>
                  <a:gd name="T37" fmla="*/ 453 h 598"/>
                  <a:gd name="T38" fmla="*/ 427 w 702"/>
                  <a:gd name="T39" fmla="*/ 506 h 598"/>
                  <a:gd name="T40" fmla="*/ 418 w 702"/>
                  <a:gd name="T41" fmla="*/ 576 h 598"/>
                  <a:gd name="T42" fmla="*/ 393 w 702"/>
                  <a:gd name="T43" fmla="*/ 587 h 598"/>
                  <a:gd name="T44" fmla="*/ 356 w 702"/>
                  <a:gd name="T45" fmla="*/ 573 h 598"/>
                  <a:gd name="T46" fmla="*/ 329 w 702"/>
                  <a:gd name="T47" fmla="*/ 576 h 598"/>
                  <a:gd name="T48" fmla="*/ 297 w 702"/>
                  <a:gd name="T49" fmla="*/ 593 h 598"/>
                  <a:gd name="T50" fmla="*/ 272 w 702"/>
                  <a:gd name="T51" fmla="*/ 593 h 598"/>
                  <a:gd name="T52" fmla="*/ 228 w 702"/>
                  <a:gd name="T53" fmla="*/ 598 h 598"/>
                  <a:gd name="T54" fmla="*/ 202 w 702"/>
                  <a:gd name="T55" fmla="*/ 584 h 598"/>
                  <a:gd name="T56" fmla="*/ 177 w 702"/>
                  <a:gd name="T57" fmla="*/ 567 h 598"/>
                  <a:gd name="T58" fmla="*/ 165 w 702"/>
                  <a:gd name="T59" fmla="*/ 576 h 598"/>
                  <a:gd name="T60" fmla="*/ 30 w 702"/>
                  <a:gd name="T61" fmla="*/ 484 h 598"/>
                  <a:gd name="T62" fmla="*/ 0 w 702"/>
                  <a:gd name="T63" fmla="*/ 428 h 598"/>
                  <a:gd name="T64" fmla="*/ 0 w 702"/>
                  <a:gd name="T65" fmla="*/ 378 h 598"/>
                  <a:gd name="T66" fmla="*/ 0 w 702"/>
                  <a:gd name="T67" fmla="*/ 333 h 598"/>
                  <a:gd name="T68" fmla="*/ 24 w 702"/>
                  <a:gd name="T69" fmla="*/ 318 h 598"/>
                  <a:gd name="T70" fmla="*/ 146 w 702"/>
                  <a:gd name="T71" fmla="*/ 299 h 598"/>
                  <a:gd name="T72" fmla="*/ 204 w 702"/>
                  <a:gd name="T73" fmla="*/ 225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02" h="598">
                    <a:moveTo>
                      <a:pt x="204" y="225"/>
                    </a:moveTo>
                    <a:lnTo>
                      <a:pt x="367" y="220"/>
                    </a:lnTo>
                    <a:lnTo>
                      <a:pt x="410" y="210"/>
                    </a:lnTo>
                    <a:lnTo>
                      <a:pt x="446" y="172"/>
                    </a:lnTo>
                    <a:lnTo>
                      <a:pt x="456" y="107"/>
                    </a:lnTo>
                    <a:lnTo>
                      <a:pt x="575" y="0"/>
                    </a:lnTo>
                    <a:lnTo>
                      <a:pt x="577" y="15"/>
                    </a:lnTo>
                    <a:lnTo>
                      <a:pt x="589" y="19"/>
                    </a:lnTo>
                    <a:lnTo>
                      <a:pt x="634" y="29"/>
                    </a:lnTo>
                    <a:lnTo>
                      <a:pt x="663" y="41"/>
                    </a:lnTo>
                    <a:lnTo>
                      <a:pt x="702" y="97"/>
                    </a:lnTo>
                    <a:lnTo>
                      <a:pt x="674" y="124"/>
                    </a:lnTo>
                    <a:lnTo>
                      <a:pt x="622" y="143"/>
                    </a:lnTo>
                    <a:lnTo>
                      <a:pt x="610" y="191"/>
                    </a:lnTo>
                    <a:lnTo>
                      <a:pt x="607" y="239"/>
                    </a:lnTo>
                    <a:lnTo>
                      <a:pt x="564" y="282"/>
                    </a:lnTo>
                    <a:lnTo>
                      <a:pt x="566" y="333"/>
                    </a:lnTo>
                    <a:lnTo>
                      <a:pt x="540" y="374"/>
                    </a:lnTo>
                    <a:lnTo>
                      <a:pt x="456" y="453"/>
                    </a:lnTo>
                    <a:lnTo>
                      <a:pt x="427" y="506"/>
                    </a:lnTo>
                    <a:lnTo>
                      <a:pt x="418" y="576"/>
                    </a:lnTo>
                    <a:lnTo>
                      <a:pt x="393" y="587"/>
                    </a:lnTo>
                    <a:lnTo>
                      <a:pt x="356" y="573"/>
                    </a:lnTo>
                    <a:lnTo>
                      <a:pt x="329" y="576"/>
                    </a:lnTo>
                    <a:lnTo>
                      <a:pt x="297" y="593"/>
                    </a:lnTo>
                    <a:lnTo>
                      <a:pt x="272" y="593"/>
                    </a:lnTo>
                    <a:lnTo>
                      <a:pt x="228" y="598"/>
                    </a:lnTo>
                    <a:lnTo>
                      <a:pt x="202" y="584"/>
                    </a:lnTo>
                    <a:lnTo>
                      <a:pt x="177" y="567"/>
                    </a:lnTo>
                    <a:lnTo>
                      <a:pt x="165" y="576"/>
                    </a:lnTo>
                    <a:lnTo>
                      <a:pt x="30" y="484"/>
                    </a:lnTo>
                    <a:lnTo>
                      <a:pt x="0" y="428"/>
                    </a:lnTo>
                    <a:lnTo>
                      <a:pt x="0" y="378"/>
                    </a:lnTo>
                    <a:lnTo>
                      <a:pt x="0" y="333"/>
                    </a:lnTo>
                    <a:lnTo>
                      <a:pt x="24" y="318"/>
                    </a:lnTo>
                    <a:lnTo>
                      <a:pt x="146" y="299"/>
                    </a:lnTo>
                    <a:lnTo>
                      <a:pt x="204" y="225"/>
                    </a:lnTo>
                    <a:close/>
                  </a:path>
                </a:pathLst>
              </a:custGeom>
              <a:grpFill/>
              <a:ln w="12700">
                <a:solidFill>
                  <a:srgbClr val="92D050"/>
                </a:solidFill>
                <a:headEnd/>
                <a:tailEnd/>
              </a:ln>
              <a:effectLst/>
            </p:spPr>
            <p:style>
              <a:lnRef idx="1">
                <a:schemeClr val="accent3"/>
              </a:lnRef>
              <a:fillRef idx="3">
                <a:schemeClr val="accent3"/>
              </a:fillRef>
              <a:effectRef idx="2">
                <a:schemeClr val="accent3"/>
              </a:effectRef>
              <a:fontRef idx="minor">
                <a:schemeClr val="lt1"/>
              </a:fontRef>
            </p:style>
            <p:txBody>
              <a:bodyPr/>
              <a:lstStyle/>
              <a:p>
                <a:endParaRPr lang="es-ES"/>
              </a:p>
            </p:txBody>
          </p:sp>
          <p:sp>
            <p:nvSpPr>
              <p:cNvPr id="58" name="Freeform 77"/>
              <p:cNvSpPr>
                <a:spLocks/>
              </p:cNvSpPr>
              <p:nvPr/>
            </p:nvSpPr>
            <p:spPr bwMode="auto">
              <a:xfrm>
                <a:off x="2274889" y="5545991"/>
                <a:ext cx="442959" cy="472821"/>
              </a:xfrm>
              <a:custGeom>
                <a:avLst/>
                <a:gdLst>
                  <a:gd name="T0" fmla="*/ 146 w 472"/>
                  <a:gd name="T1" fmla="*/ 185 h 505"/>
                  <a:gd name="T2" fmla="*/ 189 w 472"/>
                  <a:gd name="T3" fmla="*/ 142 h 505"/>
                  <a:gd name="T4" fmla="*/ 192 w 472"/>
                  <a:gd name="T5" fmla="*/ 94 h 505"/>
                  <a:gd name="T6" fmla="*/ 204 w 472"/>
                  <a:gd name="T7" fmla="*/ 46 h 505"/>
                  <a:gd name="T8" fmla="*/ 258 w 472"/>
                  <a:gd name="T9" fmla="*/ 27 h 505"/>
                  <a:gd name="T10" fmla="*/ 284 w 472"/>
                  <a:gd name="T11" fmla="*/ 0 h 505"/>
                  <a:gd name="T12" fmla="*/ 321 w 472"/>
                  <a:gd name="T13" fmla="*/ 3 h 505"/>
                  <a:gd name="T14" fmla="*/ 341 w 472"/>
                  <a:gd name="T15" fmla="*/ 29 h 505"/>
                  <a:gd name="T16" fmla="*/ 333 w 472"/>
                  <a:gd name="T17" fmla="*/ 53 h 505"/>
                  <a:gd name="T18" fmla="*/ 338 w 472"/>
                  <a:gd name="T19" fmla="*/ 79 h 505"/>
                  <a:gd name="T20" fmla="*/ 362 w 472"/>
                  <a:gd name="T21" fmla="*/ 103 h 505"/>
                  <a:gd name="T22" fmla="*/ 411 w 472"/>
                  <a:gd name="T23" fmla="*/ 175 h 505"/>
                  <a:gd name="T24" fmla="*/ 441 w 472"/>
                  <a:gd name="T25" fmla="*/ 179 h 505"/>
                  <a:gd name="T26" fmla="*/ 472 w 472"/>
                  <a:gd name="T27" fmla="*/ 216 h 505"/>
                  <a:gd name="T28" fmla="*/ 462 w 472"/>
                  <a:gd name="T29" fmla="*/ 233 h 505"/>
                  <a:gd name="T30" fmla="*/ 441 w 472"/>
                  <a:gd name="T31" fmla="*/ 242 h 505"/>
                  <a:gd name="T32" fmla="*/ 416 w 472"/>
                  <a:gd name="T33" fmla="*/ 270 h 505"/>
                  <a:gd name="T34" fmla="*/ 399 w 472"/>
                  <a:gd name="T35" fmla="*/ 322 h 505"/>
                  <a:gd name="T36" fmla="*/ 377 w 472"/>
                  <a:gd name="T37" fmla="*/ 376 h 505"/>
                  <a:gd name="T38" fmla="*/ 344 w 472"/>
                  <a:gd name="T39" fmla="*/ 448 h 505"/>
                  <a:gd name="T40" fmla="*/ 333 w 472"/>
                  <a:gd name="T41" fmla="*/ 470 h 505"/>
                  <a:gd name="T42" fmla="*/ 315 w 472"/>
                  <a:gd name="T43" fmla="*/ 487 h 505"/>
                  <a:gd name="T44" fmla="*/ 290 w 472"/>
                  <a:gd name="T45" fmla="*/ 487 h 505"/>
                  <a:gd name="T46" fmla="*/ 272 w 472"/>
                  <a:gd name="T47" fmla="*/ 476 h 505"/>
                  <a:gd name="T48" fmla="*/ 239 w 472"/>
                  <a:gd name="T49" fmla="*/ 449 h 505"/>
                  <a:gd name="T50" fmla="*/ 148 w 472"/>
                  <a:gd name="T51" fmla="*/ 449 h 505"/>
                  <a:gd name="T52" fmla="*/ 123 w 472"/>
                  <a:gd name="T53" fmla="*/ 487 h 505"/>
                  <a:gd name="T54" fmla="*/ 101 w 472"/>
                  <a:gd name="T55" fmla="*/ 501 h 505"/>
                  <a:gd name="T56" fmla="*/ 71 w 472"/>
                  <a:gd name="T57" fmla="*/ 505 h 505"/>
                  <a:gd name="T58" fmla="*/ 54 w 472"/>
                  <a:gd name="T59" fmla="*/ 487 h 505"/>
                  <a:gd name="T60" fmla="*/ 29 w 472"/>
                  <a:gd name="T61" fmla="*/ 476 h 505"/>
                  <a:gd name="T62" fmla="*/ 0 w 472"/>
                  <a:gd name="T63" fmla="*/ 479 h 505"/>
                  <a:gd name="T64" fmla="*/ 9 w 472"/>
                  <a:gd name="T65" fmla="*/ 410 h 505"/>
                  <a:gd name="T66" fmla="*/ 34 w 472"/>
                  <a:gd name="T67" fmla="*/ 359 h 505"/>
                  <a:gd name="T68" fmla="*/ 123 w 472"/>
                  <a:gd name="T69" fmla="*/ 275 h 505"/>
                  <a:gd name="T70" fmla="*/ 148 w 472"/>
                  <a:gd name="T71" fmla="*/ 236 h 505"/>
                  <a:gd name="T72" fmla="*/ 146 w 472"/>
                  <a:gd name="T73" fmla="*/ 18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72" h="505">
                    <a:moveTo>
                      <a:pt x="146" y="185"/>
                    </a:moveTo>
                    <a:lnTo>
                      <a:pt x="189" y="142"/>
                    </a:lnTo>
                    <a:lnTo>
                      <a:pt x="192" y="94"/>
                    </a:lnTo>
                    <a:lnTo>
                      <a:pt x="204" y="46"/>
                    </a:lnTo>
                    <a:lnTo>
                      <a:pt x="258" y="27"/>
                    </a:lnTo>
                    <a:lnTo>
                      <a:pt x="284" y="0"/>
                    </a:lnTo>
                    <a:lnTo>
                      <a:pt x="321" y="3"/>
                    </a:lnTo>
                    <a:lnTo>
                      <a:pt x="341" y="29"/>
                    </a:lnTo>
                    <a:lnTo>
                      <a:pt x="333" y="53"/>
                    </a:lnTo>
                    <a:lnTo>
                      <a:pt x="338" y="79"/>
                    </a:lnTo>
                    <a:lnTo>
                      <a:pt x="362" y="103"/>
                    </a:lnTo>
                    <a:lnTo>
                      <a:pt x="411" y="175"/>
                    </a:lnTo>
                    <a:lnTo>
                      <a:pt x="441" y="179"/>
                    </a:lnTo>
                    <a:lnTo>
                      <a:pt x="472" y="216"/>
                    </a:lnTo>
                    <a:lnTo>
                      <a:pt x="462" y="233"/>
                    </a:lnTo>
                    <a:lnTo>
                      <a:pt x="441" y="242"/>
                    </a:lnTo>
                    <a:lnTo>
                      <a:pt x="416" y="270"/>
                    </a:lnTo>
                    <a:lnTo>
                      <a:pt x="399" y="322"/>
                    </a:lnTo>
                    <a:lnTo>
                      <a:pt x="377" y="376"/>
                    </a:lnTo>
                    <a:lnTo>
                      <a:pt x="344" y="448"/>
                    </a:lnTo>
                    <a:lnTo>
                      <a:pt x="333" y="470"/>
                    </a:lnTo>
                    <a:lnTo>
                      <a:pt x="315" y="487"/>
                    </a:lnTo>
                    <a:lnTo>
                      <a:pt x="290" y="487"/>
                    </a:lnTo>
                    <a:lnTo>
                      <a:pt x="272" y="476"/>
                    </a:lnTo>
                    <a:lnTo>
                      <a:pt x="239" y="449"/>
                    </a:lnTo>
                    <a:lnTo>
                      <a:pt x="148" y="449"/>
                    </a:lnTo>
                    <a:lnTo>
                      <a:pt x="123" y="487"/>
                    </a:lnTo>
                    <a:lnTo>
                      <a:pt x="101" y="501"/>
                    </a:lnTo>
                    <a:lnTo>
                      <a:pt x="71" y="505"/>
                    </a:lnTo>
                    <a:lnTo>
                      <a:pt x="54" y="487"/>
                    </a:lnTo>
                    <a:lnTo>
                      <a:pt x="29" y="476"/>
                    </a:lnTo>
                    <a:lnTo>
                      <a:pt x="0" y="479"/>
                    </a:lnTo>
                    <a:lnTo>
                      <a:pt x="9" y="410"/>
                    </a:lnTo>
                    <a:lnTo>
                      <a:pt x="34" y="359"/>
                    </a:lnTo>
                    <a:lnTo>
                      <a:pt x="123" y="275"/>
                    </a:lnTo>
                    <a:lnTo>
                      <a:pt x="148" y="236"/>
                    </a:lnTo>
                    <a:lnTo>
                      <a:pt x="146" y="185"/>
                    </a:lnTo>
                    <a:close/>
                  </a:path>
                </a:pathLst>
              </a:custGeom>
              <a:grpFill/>
              <a:ln w="12700">
                <a:solidFill>
                  <a:srgbClr val="92D050"/>
                </a:solidFill>
                <a:headEnd/>
                <a:tailEnd/>
              </a:ln>
              <a:effectLst/>
            </p:spPr>
            <p:style>
              <a:lnRef idx="1">
                <a:schemeClr val="accent3"/>
              </a:lnRef>
              <a:fillRef idx="3">
                <a:schemeClr val="accent3"/>
              </a:fillRef>
              <a:effectRef idx="2">
                <a:schemeClr val="accent3"/>
              </a:effectRef>
              <a:fontRef idx="minor">
                <a:schemeClr val="lt1"/>
              </a:fontRef>
            </p:style>
            <p:txBody>
              <a:bodyPr/>
              <a:lstStyle/>
              <a:p>
                <a:endParaRPr lang="es-ES"/>
              </a:p>
            </p:txBody>
          </p:sp>
          <p:sp>
            <p:nvSpPr>
              <p:cNvPr id="59" name="Freeform 76"/>
              <p:cNvSpPr>
                <a:spLocks/>
              </p:cNvSpPr>
              <p:nvPr/>
            </p:nvSpPr>
            <p:spPr bwMode="auto">
              <a:xfrm>
                <a:off x="1847691" y="5274741"/>
                <a:ext cx="621304" cy="477798"/>
              </a:xfrm>
              <a:custGeom>
                <a:avLst/>
                <a:gdLst>
                  <a:gd name="T0" fmla="*/ 12 w 662"/>
                  <a:gd name="T1" fmla="*/ 143 h 509"/>
                  <a:gd name="T2" fmla="*/ 14 w 662"/>
                  <a:gd name="T3" fmla="*/ 82 h 509"/>
                  <a:gd name="T4" fmla="*/ 27 w 662"/>
                  <a:gd name="T5" fmla="*/ 68 h 509"/>
                  <a:gd name="T6" fmla="*/ 81 w 662"/>
                  <a:gd name="T7" fmla="*/ 69 h 509"/>
                  <a:gd name="T8" fmla="*/ 157 w 662"/>
                  <a:gd name="T9" fmla="*/ 56 h 509"/>
                  <a:gd name="T10" fmla="*/ 180 w 662"/>
                  <a:gd name="T11" fmla="*/ 41 h 509"/>
                  <a:gd name="T12" fmla="*/ 218 w 662"/>
                  <a:gd name="T13" fmla="*/ 72 h 509"/>
                  <a:gd name="T14" fmla="*/ 247 w 662"/>
                  <a:gd name="T15" fmla="*/ 41 h 509"/>
                  <a:gd name="T16" fmla="*/ 287 w 662"/>
                  <a:gd name="T17" fmla="*/ 59 h 509"/>
                  <a:gd name="T18" fmla="*/ 318 w 662"/>
                  <a:gd name="T19" fmla="*/ 24 h 509"/>
                  <a:gd name="T20" fmla="*/ 360 w 662"/>
                  <a:gd name="T21" fmla="*/ 41 h 509"/>
                  <a:gd name="T22" fmla="*/ 409 w 662"/>
                  <a:gd name="T23" fmla="*/ 31 h 509"/>
                  <a:gd name="T24" fmla="*/ 439 w 662"/>
                  <a:gd name="T25" fmla="*/ 59 h 509"/>
                  <a:gd name="T26" fmla="*/ 466 w 662"/>
                  <a:gd name="T27" fmla="*/ 24 h 509"/>
                  <a:gd name="T28" fmla="*/ 495 w 662"/>
                  <a:gd name="T29" fmla="*/ 31 h 509"/>
                  <a:gd name="T30" fmla="*/ 517 w 662"/>
                  <a:gd name="T31" fmla="*/ 0 h 509"/>
                  <a:gd name="T32" fmla="*/ 568 w 662"/>
                  <a:gd name="T33" fmla="*/ 24 h 509"/>
                  <a:gd name="T34" fmla="*/ 595 w 662"/>
                  <a:gd name="T35" fmla="*/ 18 h 509"/>
                  <a:gd name="T36" fmla="*/ 662 w 662"/>
                  <a:gd name="T37" fmla="*/ 115 h 509"/>
                  <a:gd name="T38" fmla="*/ 613 w 662"/>
                  <a:gd name="T39" fmla="*/ 191 h 509"/>
                  <a:gd name="T40" fmla="*/ 496 w 662"/>
                  <a:gd name="T41" fmla="*/ 297 h 509"/>
                  <a:gd name="T42" fmla="*/ 484 w 662"/>
                  <a:gd name="T43" fmla="*/ 362 h 509"/>
                  <a:gd name="T44" fmla="*/ 447 w 662"/>
                  <a:gd name="T45" fmla="*/ 403 h 509"/>
                  <a:gd name="T46" fmla="*/ 410 w 662"/>
                  <a:gd name="T47" fmla="*/ 410 h 509"/>
                  <a:gd name="T48" fmla="*/ 243 w 662"/>
                  <a:gd name="T49" fmla="*/ 417 h 509"/>
                  <a:gd name="T50" fmla="*/ 184 w 662"/>
                  <a:gd name="T51" fmla="*/ 490 h 509"/>
                  <a:gd name="T52" fmla="*/ 64 w 662"/>
                  <a:gd name="T53" fmla="*/ 509 h 509"/>
                  <a:gd name="T54" fmla="*/ 57 w 662"/>
                  <a:gd name="T55" fmla="*/ 460 h 509"/>
                  <a:gd name="T56" fmla="*/ 41 w 662"/>
                  <a:gd name="T57" fmla="*/ 421 h 509"/>
                  <a:gd name="T58" fmla="*/ 41 w 662"/>
                  <a:gd name="T59" fmla="*/ 322 h 509"/>
                  <a:gd name="T60" fmla="*/ 22 w 662"/>
                  <a:gd name="T61" fmla="*/ 236 h 509"/>
                  <a:gd name="T62" fmla="*/ 0 w 662"/>
                  <a:gd name="T63" fmla="*/ 188 h 509"/>
                  <a:gd name="T64" fmla="*/ 12 w 662"/>
                  <a:gd name="T65" fmla="*/ 143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2" h="509">
                    <a:moveTo>
                      <a:pt x="12" y="143"/>
                    </a:moveTo>
                    <a:lnTo>
                      <a:pt x="14" y="82"/>
                    </a:lnTo>
                    <a:lnTo>
                      <a:pt x="27" y="68"/>
                    </a:lnTo>
                    <a:lnTo>
                      <a:pt x="81" y="69"/>
                    </a:lnTo>
                    <a:lnTo>
                      <a:pt x="157" y="56"/>
                    </a:lnTo>
                    <a:lnTo>
                      <a:pt x="180" y="41"/>
                    </a:lnTo>
                    <a:lnTo>
                      <a:pt x="218" y="72"/>
                    </a:lnTo>
                    <a:lnTo>
                      <a:pt x="247" y="41"/>
                    </a:lnTo>
                    <a:lnTo>
                      <a:pt x="287" y="59"/>
                    </a:lnTo>
                    <a:lnTo>
                      <a:pt x="318" y="24"/>
                    </a:lnTo>
                    <a:lnTo>
                      <a:pt x="360" y="41"/>
                    </a:lnTo>
                    <a:lnTo>
                      <a:pt x="409" y="31"/>
                    </a:lnTo>
                    <a:lnTo>
                      <a:pt x="439" y="59"/>
                    </a:lnTo>
                    <a:lnTo>
                      <a:pt x="466" y="24"/>
                    </a:lnTo>
                    <a:lnTo>
                      <a:pt x="495" y="31"/>
                    </a:lnTo>
                    <a:lnTo>
                      <a:pt x="517" y="0"/>
                    </a:lnTo>
                    <a:lnTo>
                      <a:pt x="568" y="24"/>
                    </a:lnTo>
                    <a:lnTo>
                      <a:pt x="595" y="18"/>
                    </a:lnTo>
                    <a:lnTo>
                      <a:pt x="662" y="115"/>
                    </a:lnTo>
                    <a:lnTo>
                      <a:pt x="613" y="191"/>
                    </a:lnTo>
                    <a:lnTo>
                      <a:pt x="496" y="297"/>
                    </a:lnTo>
                    <a:lnTo>
                      <a:pt x="484" y="362"/>
                    </a:lnTo>
                    <a:lnTo>
                      <a:pt x="447" y="403"/>
                    </a:lnTo>
                    <a:lnTo>
                      <a:pt x="410" y="410"/>
                    </a:lnTo>
                    <a:lnTo>
                      <a:pt x="243" y="417"/>
                    </a:lnTo>
                    <a:lnTo>
                      <a:pt x="184" y="490"/>
                    </a:lnTo>
                    <a:lnTo>
                      <a:pt x="64" y="509"/>
                    </a:lnTo>
                    <a:lnTo>
                      <a:pt x="57" y="460"/>
                    </a:lnTo>
                    <a:lnTo>
                      <a:pt x="41" y="421"/>
                    </a:lnTo>
                    <a:lnTo>
                      <a:pt x="41" y="322"/>
                    </a:lnTo>
                    <a:lnTo>
                      <a:pt x="22" y="236"/>
                    </a:lnTo>
                    <a:lnTo>
                      <a:pt x="0" y="188"/>
                    </a:lnTo>
                    <a:lnTo>
                      <a:pt x="12" y="143"/>
                    </a:lnTo>
                    <a:close/>
                  </a:path>
                </a:pathLst>
              </a:custGeom>
              <a:grpFill/>
              <a:ln w="12700">
                <a:solidFill>
                  <a:srgbClr val="92D050"/>
                </a:solidFill>
                <a:headEnd/>
                <a:tailEnd/>
              </a:ln>
              <a:effectLst/>
            </p:spPr>
            <p:style>
              <a:lnRef idx="1">
                <a:schemeClr val="accent3"/>
              </a:lnRef>
              <a:fillRef idx="3">
                <a:schemeClr val="accent3"/>
              </a:fillRef>
              <a:effectRef idx="2">
                <a:schemeClr val="accent3"/>
              </a:effectRef>
              <a:fontRef idx="minor">
                <a:schemeClr val="lt1"/>
              </a:fontRef>
            </p:style>
            <p:txBody>
              <a:bodyPr/>
              <a:lstStyle/>
              <a:p>
                <a:endParaRPr lang="es-ES"/>
              </a:p>
            </p:txBody>
          </p:sp>
          <p:sp>
            <p:nvSpPr>
              <p:cNvPr id="60" name="Freeform 79"/>
              <p:cNvSpPr>
                <a:spLocks/>
              </p:cNvSpPr>
              <p:nvPr/>
            </p:nvSpPr>
            <p:spPr bwMode="auto">
              <a:xfrm>
                <a:off x="1432935" y="5174370"/>
                <a:ext cx="475310" cy="634575"/>
              </a:xfrm>
              <a:custGeom>
                <a:avLst/>
                <a:gdLst>
                  <a:gd name="T0" fmla="*/ 115 w 507"/>
                  <a:gd name="T1" fmla="*/ 456 h 676"/>
                  <a:gd name="T2" fmla="*/ 89 w 507"/>
                  <a:gd name="T3" fmla="*/ 343 h 676"/>
                  <a:gd name="T4" fmla="*/ 72 w 507"/>
                  <a:gd name="T5" fmla="*/ 290 h 676"/>
                  <a:gd name="T6" fmla="*/ 0 w 507"/>
                  <a:gd name="T7" fmla="*/ 247 h 676"/>
                  <a:gd name="T8" fmla="*/ 40 w 507"/>
                  <a:gd name="T9" fmla="*/ 209 h 676"/>
                  <a:gd name="T10" fmla="*/ 21 w 507"/>
                  <a:gd name="T11" fmla="*/ 147 h 676"/>
                  <a:gd name="T12" fmla="*/ 25 w 507"/>
                  <a:gd name="T13" fmla="*/ 121 h 676"/>
                  <a:gd name="T14" fmla="*/ 138 w 507"/>
                  <a:gd name="T15" fmla="*/ 44 h 676"/>
                  <a:gd name="T16" fmla="*/ 138 w 507"/>
                  <a:gd name="T17" fmla="*/ 16 h 676"/>
                  <a:gd name="T18" fmla="*/ 156 w 507"/>
                  <a:gd name="T19" fmla="*/ 0 h 676"/>
                  <a:gd name="T20" fmla="*/ 194 w 507"/>
                  <a:gd name="T21" fmla="*/ 4 h 676"/>
                  <a:gd name="T22" fmla="*/ 263 w 507"/>
                  <a:gd name="T23" fmla="*/ 68 h 676"/>
                  <a:gd name="T24" fmla="*/ 306 w 507"/>
                  <a:gd name="T25" fmla="*/ 78 h 676"/>
                  <a:gd name="T26" fmla="*/ 457 w 507"/>
                  <a:gd name="T27" fmla="*/ 189 h 676"/>
                  <a:gd name="T28" fmla="*/ 455 w 507"/>
                  <a:gd name="T29" fmla="*/ 252 h 676"/>
                  <a:gd name="T30" fmla="*/ 441 w 507"/>
                  <a:gd name="T31" fmla="*/ 295 h 676"/>
                  <a:gd name="T32" fmla="*/ 467 w 507"/>
                  <a:gd name="T33" fmla="*/ 344 h 676"/>
                  <a:gd name="T34" fmla="*/ 483 w 507"/>
                  <a:gd name="T35" fmla="*/ 429 h 676"/>
                  <a:gd name="T36" fmla="*/ 483 w 507"/>
                  <a:gd name="T37" fmla="*/ 529 h 676"/>
                  <a:gd name="T38" fmla="*/ 499 w 507"/>
                  <a:gd name="T39" fmla="*/ 566 h 676"/>
                  <a:gd name="T40" fmla="*/ 507 w 507"/>
                  <a:gd name="T41" fmla="*/ 616 h 676"/>
                  <a:gd name="T42" fmla="*/ 481 w 507"/>
                  <a:gd name="T43" fmla="*/ 629 h 676"/>
                  <a:gd name="T44" fmla="*/ 481 w 507"/>
                  <a:gd name="T45" fmla="*/ 676 h 676"/>
                  <a:gd name="T46" fmla="*/ 396 w 507"/>
                  <a:gd name="T47" fmla="*/ 651 h 676"/>
                  <a:gd name="T48" fmla="*/ 302 w 507"/>
                  <a:gd name="T49" fmla="*/ 633 h 676"/>
                  <a:gd name="T50" fmla="*/ 283 w 507"/>
                  <a:gd name="T51" fmla="*/ 531 h 676"/>
                  <a:gd name="T52" fmla="*/ 258 w 507"/>
                  <a:gd name="T53" fmla="*/ 489 h 676"/>
                  <a:gd name="T54" fmla="*/ 176 w 507"/>
                  <a:gd name="T55" fmla="*/ 453 h 676"/>
                  <a:gd name="T56" fmla="*/ 115 w 507"/>
                  <a:gd name="T57" fmla="*/ 456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7" h="676">
                    <a:moveTo>
                      <a:pt x="115" y="456"/>
                    </a:moveTo>
                    <a:lnTo>
                      <a:pt x="89" y="343"/>
                    </a:lnTo>
                    <a:lnTo>
                      <a:pt x="72" y="290"/>
                    </a:lnTo>
                    <a:lnTo>
                      <a:pt x="0" y="247"/>
                    </a:lnTo>
                    <a:lnTo>
                      <a:pt x="40" y="209"/>
                    </a:lnTo>
                    <a:lnTo>
                      <a:pt x="21" y="147"/>
                    </a:lnTo>
                    <a:lnTo>
                      <a:pt x="25" y="121"/>
                    </a:lnTo>
                    <a:lnTo>
                      <a:pt x="138" y="44"/>
                    </a:lnTo>
                    <a:lnTo>
                      <a:pt x="138" y="16"/>
                    </a:lnTo>
                    <a:lnTo>
                      <a:pt x="156" y="0"/>
                    </a:lnTo>
                    <a:lnTo>
                      <a:pt x="194" y="4"/>
                    </a:lnTo>
                    <a:lnTo>
                      <a:pt x="263" y="68"/>
                    </a:lnTo>
                    <a:lnTo>
                      <a:pt x="306" y="78"/>
                    </a:lnTo>
                    <a:lnTo>
                      <a:pt x="457" y="189"/>
                    </a:lnTo>
                    <a:lnTo>
                      <a:pt x="455" y="252"/>
                    </a:lnTo>
                    <a:lnTo>
                      <a:pt x="441" y="295"/>
                    </a:lnTo>
                    <a:lnTo>
                      <a:pt x="467" y="344"/>
                    </a:lnTo>
                    <a:lnTo>
                      <a:pt x="483" y="429"/>
                    </a:lnTo>
                    <a:lnTo>
                      <a:pt x="483" y="529"/>
                    </a:lnTo>
                    <a:lnTo>
                      <a:pt x="499" y="566"/>
                    </a:lnTo>
                    <a:lnTo>
                      <a:pt x="507" y="616"/>
                    </a:lnTo>
                    <a:lnTo>
                      <a:pt x="481" y="629"/>
                    </a:lnTo>
                    <a:lnTo>
                      <a:pt x="481" y="676"/>
                    </a:lnTo>
                    <a:lnTo>
                      <a:pt x="396" y="651"/>
                    </a:lnTo>
                    <a:lnTo>
                      <a:pt x="302" y="633"/>
                    </a:lnTo>
                    <a:lnTo>
                      <a:pt x="283" y="531"/>
                    </a:lnTo>
                    <a:lnTo>
                      <a:pt x="258" y="489"/>
                    </a:lnTo>
                    <a:lnTo>
                      <a:pt x="176" y="453"/>
                    </a:lnTo>
                    <a:lnTo>
                      <a:pt x="115" y="456"/>
                    </a:lnTo>
                    <a:close/>
                  </a:path>
                </a:pathLst>
              </a:custGeom>
              <a:grpFill/>
              <a:ln w="12700">
                <a:solidFill>
                  <a:srgbClr val="92D050"/>
                </a:solidFill>
                <a:headEnd/>
                <a:tailEnd/>
              </a:ln>
              <a:effectLst/>
            </p:spPr>
            <p:style>
              <a:lnRef idx="1">
                <a:schemeClr val="accent3"/>
              </a:lnRef>
              <a:fillRef idx="3">
                <a:schemeClr val="accent3"/>
              </a:fillRef>
              <a:effectRef idx="2">
                <a:schemeClr val="accent3"/>
              </a:effectRef>
              <a:fontRef idx="minor">
                <a:schemeClr val="lt1"/>
              </a:fontRef>
            </p:style>
            <p:txBody>
              <a:bodyPr/>
              <a:lstStyle/>
              <a:p>
                <a:endParaRPr lang="es-ES"/>
              </a:p>
            </p:txBody>
          </p:sp>
        </p:grpSp>
        <p:sp>
          <p:nvSpPr>
            <p:cNvPr id="61" name="Freeform 82"/>
            <p:cNvSpPr>
              <a:spLocks/>
            </p:cNvSpPr>
            <p:nvPr/>
          </p:nvSpPr>
          <p:spPr bwMode="auto">
            <a:xfrm>
              <a:off x="973664" y="2440712"/>
              <a:ext cx="366743" cy="294505"/>
            </a:xfrm>
            <a:custGeom>
              <a:avLst/>
              <a:gdLst>
                <a:gd name="T0" fmla="*/ 737 w 737"/>
                <a:gd name="T1" fmla="*/ 205 h 591"/>
                <a:gd name="T2" fmla="*/ 694 w 737"/>
                <a:gd name="T3" fmla="*/ 305 h 591"/>
                <a:gd name="T4" fmla="*/ 641 w 737"/>
                <a:gd name="T5" fmla="*/ 374 h 591"/>
                <a:gd name="T6" fmla="*/ 629 w 737"/>
                <a:gd name="T7" fmla="*/ 435 h 591"/>
                <a:gd name="T8" fmla="*/ 575 w 737"/>
                <a:gd name="T9" fmla="*/ 451 h 591"/>
                <a:gd name="T10" fmla="*/ 532 w 737"/>
                <a:gd name="T11" fmla="*/ 555 h 591"/>
                <a:gd name="T12" fmla="*/ 488 w 737"/>
                <a:gd name="T13" fmla="*/ 569 h 591"/>
                <a:gd name="T14" fmla="*/ 444 w 737"/>
                <a:gd name="T15" fmla="*/ 550 h 591"/>
                <a:gd name="T16" fmla="*/ 402 w 737"/>
                <a:gd name="T17" fmla="*/ 558 h 591"/>
                <a:gd name="T18" fmla="*/ 327 w 737"/>
                <a:gd name="T19" fmla="*/ 468 h 591"/>
                <a:gd name="T20" fmla="*/ 296 w 737"/>
                <a:gd name="T21" fmla="*/ 466 h 591"/>
                <a:gd name="T22" fmla="*/ 231 w 737"/>
                <a:gd name="T23" fmla="*/ 511 h 591"/>
                <a:gd name="T24" fmla="*/ 172 w 737"/>
                <a:gd name="T25" fmla="*/ 525 h 591"/>
                <a:gd name="T26" fmla="*/ 145 w 737"/>
                <a:gd name="T27" fmla="*/ 575 h 591"/>
                <a:gd name="T28" fmla="*/ 130 w 737"/>
                <a:gd name="T29" fmla="*/ 586 h 591"/>
                <a:gd name="T30" fmla="*/ 93 w 737"/>
                <a:gd name="T31" fmla="*/ 556 h 591"/>
                <a:gd name="T32" fmla="*/ 15 w 737"/>
                <a:gd name="T33" fmla="*/ 591 h 591"/>
                <a:gd name="T34" fmla="*/ 0 w 737"/>
                <a:gd name="T35" fmla="*/ 535 h 591"/>
                <a:gd name="T36" fmla="*/ 83 w 737"/>
                <a:gd name="T37" fmla="*/ 482 h 591"/>
                <a:gd name="T38" fmla="*/ 68 w 737"/>
                <a:gd name="T39" fmla="*/ 448 h 591"/>
                <a:gd name="T40" fmla="*/ 55 w 737"/>
                <a:gd name="T41" fmla="*/ 416 h 591"/>
                <a:gd name="T42" fmla="*/ 100 w 737"/>
                <a:gd name="T43" fmla="*/ 353 h 591"/>
                <a:gd name="T44" fmla="*/ 88 w 737"/>
                <a:gd name="T45" fmla="*/ 270 h 591"/>
                <a:gd name="T46" fmla="*/ 100 w 737"/>
                <a:gd name="T47" fmla="*/ 106 h 591"/>
                <a:gd name="T48" fmla="*/ 142 w 737"/>
                <a:gd name="T49" fmla="*/ 47 h 591"/>
                <a:gd name="T50" fmla="*/ 206 w 737"/>
                <a:gd name="T51" fmla="*/ 0 h 591"/>
                <a:gd name="T52" fmla="*/ 260 w 737"/>
                <a:gd name="T53" fmla="*/ 32 h 591"/>
                <a:gd name="T54" fmla="*/ 333 w 737"/>
                <a:gd name="T55" fmla="*/ 32 h 591"/>
                <a:gd name="T56" fmla="*/ 353 w 737"/>
                <a:gd name="T57" fmla="*/ 74 h 591"/>
                <a:gd name="T58" fmla="*/ 456 w 737"/>
                <a:gd name="T59" fmla="*/ 78 h 591"/>
                <a:gd name="T60" fmla="*/ 472 w 737"/>
                <a:gd name="T61" fmla="*/ 28 h 591"/>
                <a:gd name="T62" fmla="*/ 595 w 737"/>
                <a:gd name="T63" fmla="*/ 44 h 591"/>
                <a:gd name="T64" fmla="*/ 668 w 737"/>
                <a:gd name="T65" fmla="*/ 78 h 591"/>
                <a:gd name="T66" fmla="*/ 729 w 737"/>
                <a:gd name="T67" fmla="*/ 120 h 591"/>
                <a:gd name="T68" fmla="*/ 737 w 737"/>
                <a:gd name="T69" fmla="*/ 205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37" h="591">
                  <a:moveTo>
                    <a:pt x="737" y="205"/>
                  </a:moveTo>
                  <a:lnTo>
                    <a:pt x="694" y="305"/>
                  </a:lnTo>
                  <a:lnTo>
                    <a:pt x="641" y="374"/>
                  </a:lnTo>
                  <a:lnTo>
                    <a:pt x="629" y="435"/>
                  </a:lnTo>
                  <a:lnTo>
                    <a:pt x="575" y="451"/>
                  </a:lnTo>
                  <a:lnTo>
                    <a:pt x="532" y="555"/>
                  </a:lnTo>
                  <a:lnTo>
                    <a:pt x="488" y="569"/>
                  </a:lnTo>
                  <a:lnTo>
                    <a:pt x="444" y="550"/>
                  </a:lnTo>
                  <a:lnTo>
                    <a:pt x="402" y="558"/>
                  </a:lnTo>
                  <a:lnTo>
                    <a:pt x="327" y="468"/>
                  </a:lnTo>
                  <a:lnTo>
                    <a:pt x="296" y="466"/>
                  </a:lnTo>
                  <a:lnTo>
                    <a:pt x="231" y="511"/>
                  </a:lnTo>
                  <a:lnTo>
                    <a:pt x="172" y="525"/>
                  </a:lnTo>
                  <a:lnTo>
                    <a:pt x="145" y="575"/>
                  </a:lnTo>
                  <a:lnTo>
                    <a:pt x="130" y="586"/>
                  </a:lnTo>
                  <a:lnTo>
                    <a:pt x="93" y="556"/>
                  </a:lnTo>
                  <a:lnTo>
                    <a:pt x="15" y="591"/>
                  </a:lnTo>
                  <a:lnTo>
                    <a:pt x="0" y="535"/>
                  </a:lnTo>
                  <a:lnTo>
                    <a:pt x="83" y="482"/>
                  </a:lnTo>
                  <a:lnTo>
                    <a:pt x="68" y="448"/>
                  </a:lnTo>
                  <a:lnTo>
                    <a:pt x="55" y="416"/>
                  </a:lnTo>
                  <a:lnTo>
                    <a:pt x="100" y="353"/>
                  </a:lnTo>
                  <a:lnTo>
                    <a:pt x="88" y="270"/>
                  </a:lnTo>
                  <a:lnTo>
                    <a:pt x="100" y="106"/>
                  </a:lnTo>
                  <a:lnTo>
                    <a:pt x="142" y="47"/>
                  </a:lnTo>
                  <a:lnTo>
                    <a:pt x="206" y="0"/>
                  </a:lnTo>
                  <a:lnTo>
                    <a:pt x="260" y="32"/>
                  </a:lnTo>
                  <a:lnTo>
                    <a:pt x="333" y="32"/>
                  </a:lnTo>
                  <a:lnTo>
                    <a:pt x="353" y="74"/>
                  </a:lnTo>
                  <a:lnTo>
                    <a:pt x="456" y="78"/>
                  </a:lnTo>
                  <a:lnTo>
                    <a:pt x="472" y="28"/>
                  </a:lnTo>
                  <a:lnTo>
                    <a:pt x="595" y="44"/>
                  </a:lnTo>
                  <a:lnTo>
                    <a:pt x="668" y="78"/>
                  </a:lnTo>
                  <a:lnTo>
                    <a:pt x="729" y="120"/>
                  </a:lnTo>
                  <a:lnTo>
                    <a:pt x="737" y="205"/>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62" name="Freeform 84"/>
            <p:cNvSpPr>
              <a:spLocks/>
            </p:cNvSpPr>
            <p:nvPr/>
          </p:nvSpPr>
          <p:spPr bwMode="auto">
            <a:xfrm>
              <a:off x="1238720" y="2497946"/>
              <a:ext cx="313398" cy="281725"/>
            </a:xfrm>
            <a:custGeom>
              <a:avLst/>
              <a:gdLst>
                <a:gd name="T0" fmla="*/ 297 w 630"/>
                <a:gd name="T1" fmla="*/ 0 h 566"/>
                <a:gd name="T2" fmla="*/ 374 w 630"/>
                <a:gd name="T3" fmla="*/ 3 h 566"/>
                <a:gd name="T4" fmla="*/ 412 w 630"/>
                <a:gd name="T5" fmla="*/ 22 h 566"/>
                <a:gd name="T6" fmla="*/ 447 w 630"/>
                <a:gd name="T7" fmla="*/ 64 h 566"/>
                <a:gd name="T8" fmla="*/ 473 w 630"/>
                <a:gd name="T9" fmla="*/ 169 h 566"/>
                <a:gd name="T10" fmla="*/ 524 w 630"/>
                <a:gd name="T11" fmla="*/ 204 h 566"/>
                <a:gd name="T12" fmla="*/ 630 w 630"/>
                <a:gd name="T13" fmla="*/ 202 h 566"/>
                <a:gd name="T14" fmla="*/ 606 w 630"/>
                <a:gd name="T15" fmla="*/ 243 h 566"/>
                <a:gd name="T16" fmla="*/ 518 w 630"/>
                <a:gd name="T17" fmla="*/ 330 h 566"/>
                <a:gd name="T18" fmla="*/ 526 w 630"/>
                <a:gd name="T19" fmla="*/ 368 h 566"/>
                <a:gd name="T20" fmla="*/ 462 w 630"/>
                <a:gd name="T21" fmla="*/ 417 h 566"/>
                <a:gd name="T22" fmla="*/ 441 w 630"/>
                <a:gd name="T23" fmla="*/ 455 h 566"/>
                <a:gd name="T24" fmla="*/ 419 w 630"/>
                <a:gd name="T25" fmla="*/ 468 h 566"/>
                <a:gd name="T26" fmla="*/ 420 w 630"/>
                <a:gd name="T27" fmla="*/ 482 h 566"/>
                <a:gd name="T28" fmla="*/ 441 w 630"/>
                <a:gd name="T29" fmla="*/ 511 h 566"/>
                <a:gd name="T30" fmla="*/ 404 w 630"/>
                <a:gd name="T31" fmla="*/ 521 h 566"/>
                <a:gd name="T32" fmla="*/ 388 w 630"/>
                <a:gd name="T33" fmla="*/ 472 h 566"/>
                <a:gd name="T34" fmla="*/ 363 w 630"/>
                <a:gd name="T35" fmla="*/ 442 h 566"/>
                <a:gd name="T36" fmla="*/ 323 w 630"/>
                <a:gd name="T37" fmla="*/ 457 h 566"/>
                <a:gd name="T38" fmla="*/ 304 w 630"/>
                <a:gd name="T39" fmla="*/ 495 h 566"/>
                <a:gd name="T40" fmla="*/ 224 w 630"/>
                <a:gd name="T41" fmla="*/ 510 h 566"/>
                <a:gd name="T42" fmla="*/ 193 w 630"/>
                <a:gd name="T43" fmla="*/ 523 h 566"/>
                <a:gd name="T44" fmla="*/ 144 w 630"/>
                <a:gd name="T45" fmla="*/ 566 h 566"/>
                <a:gd name="T46" fmla="*/ 129 w 630"/>
                <a:gd name="T47" fmla="*/ 536 h 566"/>
                <a:gd name="T48" fmla="*/ 119 w 630"/>
                <a:gd name="T49" fmla="*/ 474 h 566"/>
                <a:gd name="T50" fmla="*/ 102 w 630"/>
                <a:gd name="T51" fmla="*/ 459 h 566"/>
                <a:gd name="T52" fmla="*/ 46 w 630"/>
                <a:gd name="T53" fmla="*/ 489 h 566"/>
                <a:gd name="T54" fmla="*/ 0 w 630"/>
                <a:gd name="T55" fmla="*/ 440 h 566"/>
                <a:gd name="T56" fmla="*/ 42 w 630"/>
                <a:gd name="T57" fmla="*/ 337 h 566"/>
                <a:gd name="T58" fmla="*/ 98 w 630"/>
                <a:gd name="T59" fmla="*/ 320 h 566"/>
                <a:gd name="T60" fmla="*/ 107 w 630"/>
                <a:gd name="T61" fmla="*/ 261 h 566"/>
                <a:gd name="T62" fmla="*/ 160 w 630"/>
                <a:gd name="T63" fmla="*/ 194 h 566"/>
                <a:gd name="T64" fmla="*/ 204 w 630"/>
                <a:gd name="T65" fmla="*/ 88 h 566"/>
                <a:gd name="T66" fmla="*/ 197 w 630"/>
                <a:gd name="T67" fmla="*/ 6 h 566"/>
                <a:gd name="T68" fmla="*/ 297 w 630"/>
                <a:gd name="T69" fmla="*/ 0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0" h="566">
                  <a:moveTo>
                    <a:pt x="297" y="0"/>
                  </a:moveTo>
                  <a:lnTo>
                    <a:pt x="374" y="3"/>
                  </a:lnTo>
                  <a:lnTo>
                    <a:pt x="412" y="22"/>
                  </a:lnTo>
                  <a:lnTo>
                    <a:pt x="447" y="64"/>
                  </a:lnTo>
                  <a:lnTo>
                    <a:pt x="473" y="169"/>
                  </a:lnTo>
                  <a:lnTo>
                    <a:pt x="524" y="204"/>
                  </a:lnTo>
                  <a:lnTo>
                    <a:pt x="630" y="202"/>
                  </a:lnTo>
                  <a:lnTo>
                    <a:pt x="606" y="243"/>
                  </a:lnTo>
                  <a:lnTo>
                    <a:pt x="518" y="330"/>
                  </a:lnTo>
                  <a:lnTo>
                    <a:pt x="526" y="368"/>
                  </a:lnTo>
                  <a:lnTo>
                    <a:pt x="462" y="417"/>
                  </a:lnTo>
                  <a:lnTo>
                    <a:pt x="441" y="455"/>
                  </a:lnTo>
                  <a:lnTo>
                    <a:pt x="419" y="468"/>
                  </a:lnTo>
                  <a:lnTo>
                    <a:pt x="420" y="482"/>
                  </a:lnTo>
                  <a:lnTo>
                    <a:pt x="441" y="511"/>
                  </a:lnTo>
                  <a:lnTo>
                    <a:pt x="404" y="521"/>
                  </a:lnTo>
                  <a:lnTo>
                    <a:pt x="388" y="472"/>
                  </a:lnTo>
                  <a:lnTo>
                    <a:pt x="363" y="442"/>
                  </a:lnTo>
                  <a:lnTo>
                    <a:pt x="323" y="457"/>
                  </a:lnTo>
                  <a:lnTo>
                    <a:pt x="304" y="495"/>
                  </a:lnTo>
                  <a:lnTo>
                    <a:pt x="224" y="510"/>
                  </a:lnTo>
                  <a:lnTo>
                    <a:pt x="193" y="523"/>
                  </a:lnTo>
                  <a:lnTo>
                    <a:pt x="144" y="566"/>
                  </a:lnTo>
                  <a:lnTo>
                    <a:pt x="129" y="536"/>
                  </a:lnTo>
                  <a:lnTo>
                    <a:pt x="119" y="474"/>
                  </a:lnTo>
                  <a:lnTo>
                    <a:pt x="102" y="459"/>
                  </a:lnTo>
                  <a:lnTo>
                    <a:pt x="46" y="489"/>
                  </a:lnTo>
                  <a:lnTo>
                    <a:pt x="0" y="440"/>
                  </a:lnTo>
                  <a:lnTo>
                    <a:pt x="42" y="337"/>
                  </a:lnTo>
                  <a:lnTo>
                    <a:pt x="98" y="320"/>
                  </a:lnTo>
                  <a:lnTo>
                    <a:pt x="107" y="261"/>
                  </a:lnTo>
                  <a:lnTo>
                    <a:pt x="160" y="194"/>
                  </a:lnTo>
                  <a:lnTo>
                    <a:pt x="204" y="88"/>
                  </a:lnTo>
                  <a:lnTo>
                    <a:pt x="197" y="6"/>
                  </a:lnTo>
                  <a:lnTo>
                    <a:pt x="297" y="0"/>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63" name="Freeform 85"/>
            <p:cNvSpPr>
              <a:spLocks/>
            </p:cNvSpPr>
            <p:nvPr/>
          </p:nvSpPr>
          <p:spPr bwMode="auto">
            <a:xfrm>
              <a:off x="985334" y="2163989"/>
              <a:ext cx="340070" cy="316176"/>
            </a:xfrm>
            <a:custGeom>
              <a:avLst/>
              <a:gdLst>
                <a:gd name="T0" fmla="*/ 0 w 682"/>
                <a:gd name="T1" fmla="*/ 139 h 634"/>
                <a:gd name="T2" fmla="*/ 74 w 682"/>
                <a:gd name="T3" fmla="*/ 16 h 634"/>
                <a:gd name="T4" fmla="*/ 99 w 682"/>
                <a:gd name="T5" fmla="*/ 17 h 634"/>
                <a:gd name="T6" fmla="*/ 103 w 682"/>
                <a:gd name="T7" fmla="*/ 0 h 634"/>
                <a:gd name="T8" fmla="*/ 165 w 682"/>
                <a:gd name="T9" fmla="*/ 70 h 634"/>
                <a:gd name="T10" fmla="*/ 253 w 682"/>
                <a:gd name="T11" fmla="*/ 74 h 634"/>
                <a:gd name="T12" fmla="*/ 308 w 682"/>
                <a:gd name="T13" fmla="*/ 122 h 634"/>
                <a:gd name="T14" fmla="*/ 432 w 682"/>
                <a:gd name="T15" fmla="*/ 142 h 634"/>
                <a:gd name="T16" fmla="*/ 538 w 682"/>
                <a:gd name="T17" fmla="*/ 142 h 634"/>
                <a:gd name="T18" fmla="*/ 632 w 682"/>
                <a:gd name="T19" fmla="*/ 209 h 634"/>
                <a:gd name="T20" fmla="*/ 682 w 682"/>
                <a:gd name="T21" fmla="*/ 298 h 634"/>
                <a:gd name="T22" fmla="*/ 649 w 682"/>
                <a:gd name="T23" fmla="*/ 331 h 634"/>
                <a:gd name="T24" fmla="*/ 649 w 682"/>
                <a:gd name="T25" fmla="*/ 449 h 634"/>
                <a:gd name="T26" fmla="*/ 666 w 682"/>
                <a:gd name="T27" fmla="*/ 475 h 634"/>
                <a:gd name="T28" fmla="*/ 639 w 682"/>
                <a:gd name="T29" fmla="*/ 487 h 634"/>
                <a:gd name="T30" fmla="*/ 644 w 682"/>
                <a:gd name="T31" fmla="*/ 550 h 634"/>
                <a:gd name="T32" fmla="*/ 648 w 682"/>
                <a:gd name="T33" fmla="*/ 634 h 634"/>
                <a:gd name="T34" fmla="*/ 571 w 682"/>
                <a:gd name="T35" fmla="*/ 599 h 634"/>
                <a:gd name="T36" fmla="*/ 448 w 682"/>
                <a:gd name="T37" fmla="*/ 584 h 634"/>
                <a:gd name="T38" fmla="*/ 432 w 682"/>
                <a:gd name="T39" fmla="*/ 632 h 634"/>
                <a:gd name="T40" fmla="*/ 330 w 682"/>
                <a:gd name="T41" fmla="*/ 630 h 634"/>
                <a:gd name="T42" fmla="*/ 308 w 682"/>
                <a:gd name="T43" fmla="*/ 587 h 634"/>
                <a:gd name="T44" fmla="*/ 236 w 682"/>
                <a:gd name="T45" fmla="*/ 587 h 634"/>
                <a:gd name="T46" fmla="*/ 182 w 682"/>
                <a:gd name="T47" fmla="*/ 555 h 634"/>
                <a:gd name="T48" fmla="*/ 241 w 682"/>
                <a:gd name="T49" fmla="*/ 509 h 634"/>
                <a:gd name="T50" fmla="*/ 292 w 682"/>
                <a:gd name="T51" fmla="*/ 465 h 634"/>
                <a:gd name="T52" fmla="*/ 318 w 682"/>
                <a:gd name="T53" fmla="*/ 437 h 634"/>
                <a:gd name="T54" fmla="*/ 333 w 682"/>
                <a:gd name="T55" fmla="*/ 410 h 634"/>
                <a:gd name="T56" fmla="*/ 329 w 682"/>
                <a:gd name="T57" fmla="*/ 366 h 634"/>
                <a:gd name="T58" fmla="*/ 301 w 682"/>
                <a:gd name="T59" fmla="*/ 339 h 634"/>
                <a:gd name="T60" fmla="*/ 265 w 682"/>
                <a:gd name="T61" fmla="*/ 330 h 634"/>
                <a:gd name="T62" fmla="*/ 224 w 682"/>
                <a:gd name="T63" fmla="*/ 330 h 634"/>
                <a:gd name="T64" fmla="*/ 213 w 682"/>
                <a:gd name="T65" fmla="*/ 310 h 634"/>
                <a:gd name="T66" fmla="*/ 205 w 682"/>
                <a:gd name="T67" fmla="*/ 272 h 634"/>
                <a:gd name="T68" fmla="*/ 197 w 682"/>
                <a:gd name="T69" fmla="*/ 219 h 634"/>
                <a:gd name="T70" fmla="*/ 165 w 682"/>
                <a:gd name="T71" fmla="*/ 172 h 634"/>
                <a:gd name="T72" fmla="*/ 134 w 682"/>
                <a:gd name="T73" fmla="*/ 157 h 634"/>
                <a:gd name="T74" fmla="*/ 82 w 682"/>
                <a:gd name="T75" fmla="*/ 144 h 634"/>
                <a:gd name="T76" fmla="*/ 44 w 682"/>
                <a:gd name="T77" fmla="*/ 149 h 634"/>
                <a:gd name="T78" fmla="*/ 23 w 682"/>
                <a:gd name="T79" fmla="*/ 157 h 634"/>
                <a:gd name="T80" fmla="*/ 0 w 682"/>
                <a:gd name="T81" fmla="*/ 139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2" h="634">
                  <a:moveTo>
                    <a:pt x="0" y="139"/>
                  </a:moveTo>
                  <a:lnTo>
                    <a:pt x="74" y="16"/>
                  </a:lnTo>
                  <a:lnTo>
                    <a:pt x="99" y="17"/>
                  </a:lnTo>
                  <a:lnTo>
                    <a:pt x="103" y="0"/>
                  </a:lnTo>
                  <a:lnTo>
                    <a:pt x="165" y="70"/>
                  </a:lnTo>
                  <a:lnTo>
                    <a:pt x="253" y="74"/>
                  </a:lnTo>
                  <a:lnTo>
                    <a:pt x="308" y="122"/>
                  </a:lnTo>
                  <a:lnTo>
                    <a:pt x="432" y="142"/>
                  </a:lnTo>
                  <a:lnTo>
                    <a:pt x="538" y="142"/>
                  </a:lnTo>
                  <a:lnTo>
                    <a:pt x="632" y="209"/>
                  </a:lnTo>
                  <a:lnTo>
                    <a:pt x="682" y="298"/>
                  </a:lnTo>
                  <a:lnTo>
                    <a:pt x="649" y="331"/>
                  </a:lnTo>
                  <a:lnTo>
                    <a:pt x="649" y="449"/>
                  </a:lnTo>
                  <a:lnTo>
                    <a:pt x="666" y="475"/>
                  </a:lnTo>
                  <a:lnTo>
                    <a:pt x="639" y="487"/>
                  </a:lnTo>
                  <a:lnTo>
                    <a:pt x="644" y="550"/>
                  </a:lnTo>
                  <a:lnTo>
                    <a:pt x="648" y="634"/>
                  </a:lnTo>
                  <a:lnTo>
                    <a:pt x="571" y="599"/>
                  </a:lnTo>
                  <a:lnTo>
                    <a:pt x="448" y="584"/>
                  </a:lnTo>
                  <a:lnTo>
                    <a:pt x="432" y="632"/>
                  </a:lnTo>
                  <a:lnTo>
                    <a:pt x="330" y="630"/>
                  </a:lnTo>
                  <a:lnTo>
                    <a:pt x="308" y="587"/>
                  </a:lnTo>
                  <a:lnTo>
                    <a:pt x="236" y="587"/>
                  </a:lnTo>
                  <a:lnTo>
                    <a:pt x="182" y="555"/>
                  </a:lnTo>
                  <a:lnTo>
                    <a:pt x="241" y="509"/>
                  </a:lnTo>
                  <a:lnTo>
                    <a:pt x="292" y="465"/>
                  </a:lnTo>
                  <a:lnTo>
                    <a:pt x="318" y="437"/>
                  </a:lnTo>
                  <a:lnTo>
                    <a:pt x="333" y="410"/>
                  </a:lnTo>
                  <a:lnTo>
                    <a:pt x="329" y="366"/>
                  </a:lnTo>
                  <a:lnTo>
                    <a:pt x="301" y="339"/>
                  </a:lnTo>
                  <a:lnTo>
                    <a:pt x="265" y="330"/>
                  </a:lnTo>
                  <a:lnTo>
                    <a:pt x="224" y="330"/>
                  </a:lnTo>
                  <a:lnTo>
                    <a:pt x="213" y="310"/>
                  </a:lnTo>
                  <a:lnTo>
                    <a:pt x="205" y="272"/>
                  </a:lnTo>
                  <a:lnTo>
                    <a:pt x="197" y="219"/>
                  </a:lnTo>
                  <a:lnTo>
                    <a:pt x="165" y="172"/>
                  </a:lnTo>
                  <a:lnTo>
                    <a:pt x="134" y="157"/>
                  </a:lnTo>
                  <a:lnTo>
                    <a:pt x="82" y="144"/>
                  </a:lnTo>
                  <a:lnTo>
                    <a:pt x="44" y="149"/>
                  </a:lnTo>
                  <a:lnTo>
                    <a:pt x="23" y="157"/>
                  </a:lnTo>
                  <a:lnTo>
                    <a:pt x="0" y="139"/>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64" name="Freeform 92"/>
            <p:cNvSpPr>
              <a:spLocks/>
            </p:cNvSpPr>
            <p:nvPr/>
          </p:nvSpPr>
          <p:spPr bwMode="auto">
            <a:xfrm>
              <a:off x="1688812" y="2221778"/>
              <a:ext cx="329512" cy="304508"/>
            </a:xfrm>
            <a:custGeom>
              <a:avLst/>
              <a:gdLst>
                <a:gd name="T0" fmla="*/ 4 w 662"/>
                <a:gd name="T1" fmla="*/ 321 h 612"/>
                <a:gd name="T2" fmla="*/ 78 w 662"/>
                <a:gd name="T3" fmla="*/ 260 h 612"/>
                <a:gd name="T4" fmla="*/ 106 w 662"/>
                <a:gd name="T5" fmla="*/ 190 h 612"/>
                <a:gd name="T6" fmla="*/ 154 w 662"/>
                <a:gd name="T7" fmla="*/ 148 h 612"/>
                <a:gd name="T8" fmla="*/ 178 w 662"/>
                <a:gd name="T9" fmla="*/ 81 h 612"/>
                <a:gd name="T10" fmla="*/ 204 w 662"/>
                <a:gd name="T11" fmla="*/ 90 h 612"/>
                <a:gd name="T12" fmla="*/ 238 w 662"/>
                <a:gd name="T13" fmla="*/ 72 h 612"/>
                <a:gd name="T14" fmla="*/ 247 w 662"/>
                <a:gd name="T15" fmla="*/ 22 h 612"/>
                <a:gd name="T16" fmla="*/ 265 w 662"/>
                <a:gd name="T17" fmla="*/ 4 h 612"/>
                <a:gd name="T18" fmla="*/ 284 w 662"/>
                <a:gd name="T19" fmla="*/ 11 h 612"/>
                <a:gd name="T20" fmla="*/ 284 w 662"/>
                <a:gd name="T21" fmla="*/ 36 h 612"/>
                <a:gd name="T22" fmla="*/ 293 w 662"/>
                <a:gd name="T23" fmla="*/ 84 h 612"/>
                <a:gd name="T24" fmla="*/ 308 w 662"/>
                <a:gd name="T25" fmla="*/ 93 h 612"/>
                <a:gd name="T26" fmla="*/ 349 w 662"/>
                <a:gd name="T27" fmla="*/ 77 h 612"/>
                <a:gd name="T28" fmla="*/ 370 w 662"/>
                <a:gd name="T29" fmla="*/ 51 h 612"/>
                <a:gd name="T30" fmla="*/ 389 w 662"/>
                <a:gd name="T31" fmla="*/ 9 h 612"/>
                <a:gd name="T32" fmla="*/ 473 w 662"/>
                <a:gd name="T33" fmla="*/ 0 h 612"/>
                <a:gd name="T34" fmla="*/ 540 w 662"/>
                <a:gd name="T35" fmla="*/ 7 h 612"/>
                <a:gd name="T36" fmla="*/ 545 w 662"/>
                <a:gd name="T37" fmla="*/ 48 h 612"/>
                <a:gd name="T38" fmla="*/ 553 w 662"/>
                <a:gd name="T39" fmla="*/ 88 h 612"/>
                <a:gd name="T40" fmla="*/ 589 w 662"/>
                <a:gd name="T41" fmla="*/ 103 h 612"/>
                <a:gd name="T42" fmla="*/ 620 w 662"/>
                <a:gd name="T43" fmla="*/ 106 h 612"/>
                <a:gd name="T44" fmla="*/ 632 w 662"/>
                <a:gd name="T45" fmla="*/ 137 h 612"/>
                <a:gd name="T46" fmla="*/ 662 w 662"/>
                <a:gd name="T47" fmla="*/ 148 h 612"/>
                <a:gd name="T48" fmla="*/ 651 w 662"/>
                <a:gd name="T49" fmla="*/ 236 h 612"/>
                <a:gd name="T50" fmla="*/ 619 w 662"/>
                <a:gd name="T51" fmla="*/ 274 h 612"/>
                <a:gd name="T52" fmla="*/ 581 w 662"/>
                <a:gd name="T53" fmla="*/ 297 h 612"/>
                <a:gd name="T54" fmla="*/ 581 w 662"/>
                <a:gd name="T55" fmla="*/ 355 h 612"/>
                <a:gd name="T56" fmla="*/ 604 w 662"/>
                <a:gd name="T57" fmla="*/ 398 h 612"/>
                <a:gd name="T58" fmla="*/ 574 w 662"/>
                <a:gd name="T59" fmla="*/ 409 h 612"/>
                <a:gd name="T60" fmla="*/ 560 w 662"/>
                <a:gd name="T61" fmla="*/ 375 h 612"/>
                <a:gd name="T62" fmla="*/ 546 w 662"/>
                <a:gd name="T63" fmla="*/ 417 h 612"/>
                <a:gd name="T64" fmla="*/ 504 w 662"/>
                <a:gd name="T65" fmla="*/ 467 h 612"/>
                <a:gd name="T66" fmla="*/ 540 w 662"/>
                <a:gd name="T67" fmla="*/ 519 h 612"/>
                <a:gd name="T68" fmla="*/ 562 w 662"/>
                <a:gd name="T69" fmla="*/ 567 h 612"/>
                <a:gd name="T70" fmla="*/ 523 w 662"/>
                <a:gd name="T71" fmla="*/ 583 h 612"/>
                <a:gd name="T72" fmla="*/ 473 w 662"/>
                <a:gd name="T73" fmla="*/ 594 h 612"/>
                <a:gd name="T74" fmla="*/ 440 w 662"/>
                <a:gd name="T75" fmla="*/ 587 h 612"/>
                <a:gd name="T76" fmla="*/ 396 w 662"/>
                <a:gd name="T77" fmla="*/ 612 h 612"/>
                <a:gd name="T78" fmla="*/ 366 w 662"/>
                <a:gd name="T79" fmla="*/ 531 h 612"/>
                <a:gd name="T80" fmla="*/ 402 w 662"/>
                <a:gd name="T81" fmla="*/ 492 h 612"/>
                <a:gd name="T82" fmla="*/ 313 w 662"/>
                <a:gd name="T83" fmla="*/ 473 h 612"/>
                <a:gd name="T84" fmla="*/ 266 w 662"/>
                <a:gd name="T85" fmla="*/ 452 h 612"/>
                <a:gd name="T86" fmla="*/ 240 w 662"/>
                <a:gd name="T87" fmla="*/ 459 h 612"/>
                <a:gd name="T88" fmla="*/ 203 w 662"/>
                <a:gd name="T89" fmla="*/ 427 h 612"/>
                <a:gd name="T90" fmla="*/ 193 w 662"/>
                <a:gd name="T91" fmla="*/ 450 h 612"/>
                <a:gd name="T92" fmla="*/ 170 w 662"/>
                <a:gd name="T93" fmla="*/ 468 h 612"/>
                <a:gd name="T94" fmla="*/ 145 w 662"/>
                <a:gd name="T95" fmla="*/ 471 h 612"/>
                <a:gd name="T96" fmla="*/ 117 w 662"/>
                <a:gd name="T97" fmla="*/ 440 h 612"/>
                <a:gd name="T98" fmla="*/ 61 w 662"/>
                <a:gd name="T99" fmla="*/ 474 h 612"/>
                <a:gd name="T100" fmla="*/ 53 w 662"/>
                <a:gd name="T101" fmla="*/ 372 h 612"/>
                <a:gd name="T102" fmla="*/ 0 w 662"/>
                <a:gd name="T103" fmla="*/ 349 h 612"/>
                <a:gd name="T104" fmla="*/ 4 w 662"/>
                <a:gd name="T105" fmla="*/ 321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62" h="612">
                  <a:moveTo>
                    <a:pt x="4" y="321"/>
                  </a:moveTo>
                  <a:lnTo>
                    <a:pt x="78" y="260"/>
                  </a:lnTo>
                  <a:lnTo>
                    <a:pt x="106" y="190"/>
                  </a:lnTo>
                  <a:lnTo>
                    <a:pt x="154" y="148"/>
                  </a:lnTo>
                  <a:lnTo>
                    <a:pt x="178" y="81"/>
                  </a:lnTo>
                  <a:lnTo>
                    <a:pt x="204" y="90"/>
                  </a:lnTo>
                  <a:lnTo>
                    <a:pt x="238" y="72"/>
                  </a:lnTo>
                  <a:lnTo>
                    <a:pt x="247" y="22"/>
                  </a:lnTo>
                  <a:lnTo>
                    <a:pt x="265" y="4"/>
                  </a:lnTo>
                  <a:lnTo>
                    <a:pt x="284" y="11"/>
                  </a:lnTo>
                  <a:lnTo>
                    <a:pt x="284" y="36"/>
                  </a:lnTo>
                  <a:lnTo>
                    <a:pt x="293" y="84"/>
                  </a:lnTo>
                  <a:lnTo>
                    <a:pt x="308" y="93"/>
                  </a:lnTo>
                  <a:lnTo>
                    <a:pt x="349" y="77"/>
                  </a:lnTo>
                  <a:lnTo>
                    <a:pt x="370" y="51"/>
                  </a:lnTo>
                  <a:lnTo>
                    <a:pt x="389" y="9"/>
                  </a:lnTo>
                  <a:lnTo>
                    <a:pt x="473" y="0"/>
                  </a:lnTo>
                  <a:lnTo>
                    <a:pt x="540" y="7"/>
                  </a:lnTo>
                  <a:lnTo>
                    <a:pt x="545" y="48"/>
                  </a:lnTo>
                  <a:lnTo>
                    <a:pt x="553" y="88"/>
                  </a:lnTo>
                  <a:lnTo>
                    <a:pt x="589" y="103"/>
                  </a:lnTo>
                  <a:lnTo>
                    <a:pt x="620" y="106"/>
                  </a:lnTo>
                  <a:lnTo>
                    <a:pt x="632" y="137"/>
                  </a:lnTo>
                  <a:lnTo>
                    <a:pt x="662" y="148"/>
                  </a:lnTo>
                  <a:lnTo>
                    <a:pt x="651" y="236"/>
                  </a:lnTo>
                  <a:lnTo>
                    <a:pt x="619" y="274"/>
                  </a:lnTo>
                  <a:lnTo>
                    <a:pt x="581" y="297"/>
                  </a:lnTo>
                  <a:lnTo>
                    <a:pt x="581" y="355"/>
                  </a:lnTo>
                  <a:lnTo>
                    <a:pt x="604" y="398"/>
                  </a:lnTo>
                  <a:lnTo>
                    <a:pt x="574" y="409"/>
                  </a:lnTo>
                  <a:lnTo>
                    <a:pt x="560" y="375"/>
                  </a:lnTo>
                  <a:lnTo>
                    <a:pt x="546" y="417"/>
                  </a:lnTo>
                  <a:lnTo>
                    <a:pt x="504" y="467"/>
                  </a:lnTo>
                  <a:lnTo>
                    <a:pt x="540" y="519"/>
                  </a:lnTo>
                  <a:lnTo>
                    <a:pt x="562" y="567"/>
                  </a:lnTo>
                  <a:lnTo>
                    <a:pt x="523" y="583"/>
                  </a:lnTo>
                  <a:lnTo>
                    <a:pt x="473" y="594"/>
                  </a:lnTo>
                  <a:lnTo>
                    <a:pt x="440" y="587"/>
                  </a:lnTo>
                  <a:lnTo>
                    <a:pt x="396" y="612"/>
                  </a:lnTo>
                  <a:lnTo>
                    <a:pt x="366" y="531"/>
                  </a:lnTo>
                  <a:lnTo>
                    <a:pt x="402" y="492"/>
                  </a:lnTo>
                  <a:lnTo>
                    <a:pt x="313" y="473"/>
                  </a:lnTo>
                  <a:lnTo>
                    <a:pt x="266" y="452"/>
                  </a:lnTo>
                  <a:lnTo>
                    <a:pt x="240" y="459"/>
                  </a:lnTo>
                  <a:lnTo>
                    <a:pt x="203" y="427"/>
                  </a:lnTo>
                  <a:lnTo>
                    <a:pt x="193" y="450"/>
                  </a:lnTo>
                  <a:lnTo>
                    <a:pt x="170" y="468"/>
                  </a:lnTo>
                  <a:lnTo>
                    <a:pt x="145" y="471"/>
                  </a:lnTo>
                  <a:lnTo>
                    <a:pt x="117" y="440"/>
                  </a:lnTo>
                  <a:lnTo>
                    <a:pt x="61" y="474"/>
                  </a:lnTo>
                  <a:lnTo>
                    <a:pt x="53" y="372"/>
                  </a:lnTo>
                  <a:lnTo>
                    <a:pt x="0" y="349"/>
                  </a:lnTo>
                  <a:lnTo>
                    <a:pt x="4" y="321"/>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65" name="Freeform 93"/>
            <p:cNvSpPr>
              <a:spLocks/>
            </p:cNvSpPr>
            <p:nvPr/>
          </p:nvSpPr>
          <p:spPr bwMode="auto">
            <a:xfrm>
              <a:off x="1444317" y="2395147"/>
              <a:ext cx="275057" cy="203375"/>
            </a:xfrm>
            <a:custGeom>
              <a:avLst/>
              <a:gdLst>
                <a:gd name="T0" fmla="*/ 40 w 552"/>
                <a:gd name="T1" fmla="*/ 110 h 408"/>
                <a:gd name="T2" fmla="*/ 83 w 552"/>
                <a:gd name="T3" fmla="*/ 107 h 408"/>
                <a:gd name="T4" fmla="*/ 93 w 552"/>
                <a:gd name="T5" fmla="*/ 33 h 408"/>
                <a:gd name="T6" fmla="*/ 253 w 552"/>
                <a:gd name="T7" fmla="*/ 33 h 408"/>
                <a:gd name="T8" fmla="*/ 272 w 552"/>
                <a:gd name="T9" fmla="*/ 0 h 408"/>
                <a:gd name="T10" fmla="*/ 491 w 552"/>
                <a:gd name="T11" fmla="*/ 0 h 408"/>
                <a:gd name="T12" fmla="*/ 544 w 552"/>
                <a:gd name="T13" fmla="*/ 23 h 408"/>
                <a:gd name="T14" fmla="*/ 552 w 552"/>
                <a:gd name="T15" fmla="*/ 125 h 408"/>
                <a:gd name="T16" fmla="*/ 520 w 552"/>
                <a:gd name="T17" fmla="*/ 172 h 408"/>
                <a:gd name="T18" fmla="*/ 450 w 552"/>
                <a:gd name="T19" fmla="*/ 189 h 408"/>
                <a:gd name="T20" fmla="*/ 436 w 552"/>
                <a:gd name="T21" fmla="*/ 189 h 408"/>
                <a:gd name="T22" fmla="*/ 298 w 552"/>
                <a:gd name="T23" fmla="*/ 317 h 408"/>
                <a:gd name="T24" fmla="*/ 257 w 552"/>
                <a:gd name="T25" fmla="*/ 346 h 408"/>
                <a:gd name="T26" fmla="*/ 254 w 552"/>
                <a:gd name="T27" fmla="*/ 395 h 408"/>
                <a:gd name="T28" fmla="*/ 217 w 552"/>
                <a:gd name="T29" fmla="*/ 408 h 408"/>
                <a:gd name="T30" fmla="*/ 112 w 552"/>
                <a:gd name="T31" fmla="*/ 408 h 408"/>
                <a:gd name="T32" fmla="*/ 61 w 552"/>
                <a:gd name="T33" fmla="*/ 377 h 408"/>
                <a:gd name="T34" fmla="*/ 34 w 552"/>
                <a:gd name="T35" fmla="*/ 272 h 408"/>
                <a:gd name="T36" fmla="*/ 0 w 552"/>
                <a:gd name="T37" fmla="*/ 228 h 408"/>
                <a:gd name="T38" fmla="*/ 37 w 552"/>
                <a:gd name="T39" fmla="*/ 201 h 408"/>
                <a:gd name="T40" fmla="*/ 37 w 552"/>
                <a:gd name="T41" fmla="*/ 158 h 408"/>
                <a:gd name="T42" fmla="*/ 61 w 552"/>
                <a:gd name="T43" fmla="*/ 143 h 408"/>
                <a:gd name="T44" fmla="*/ 40 w 552"/>
                <a:gd name="T45" fmla="*/ 11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2" h="408">
                  <a:moveTo>
                    <a:pt x="40" y="110"/>
                  </a:moveTo>
                  <a:lnTo>
                    <a:pt x="83" y="107"/>
                  </a:lnTo>
                  <a:lnTo>
                    <a:pt x="93" y="33"/>
                  </a:lnTo>
                  <a:lnTo>
                    <a:pt x="253" y="33"/>
                  </a:lnTo>
                  <a:lnTo>
                    <a:pt x="272" y="0"/>
                  </a:lnTo>
                  <a:lnTo>
                    <a:pt x="491" y="0"/>
                  </a:lnTo>
                  <a:lnTo>
                    <a:pt x="544" y="23"/>
                  </a:lnTo>
                  <a:lnTo>
                    <a:pt x="552" y="125"/>
                  </a:lnTo>
                  <a:lnTo>
                    <a:pt x="520" y="172"/>
                  </a:lnTo>
                  <a:lnTo>
                    <a:pt x="450" y="189"/>
                  </a:lnTo>
                  <a:lnTo>
                    <a:pt x="436" y="189"/>
                  </a:lnTo>
                  <a:lnTo>
                    <a:pt x="298" y="317"/>
                  </a:lnTo>
                  <a:lnTo>
                    <a:pt x="257" y="346"/>
                  </a:lnTo>
                  <a:lnTo>
                    <a:pt x="254" y="395"/>
                  </a:lnTo>
                  <a:lnTo>
                    <a:pt x="217" y="408"/>
                  </a:lnTo>
                  <a:lnTo>
                    <a:pt x="112" y="408"/>
                  </a:lnTo>
                  <a:lnTo>
                    <a:pt x="61" y="377"/>
                  </a:lnTo>
                  <a:lnTo>
                    <a:pt x="34" y="272"/>
                  </a:lnTo>
                  <a:lnTo>
                    <a:pt x="0" y="228"/>
                  </a:lnTo>
                  <a:lnTo>
                    <a:pt x="37" y="201"/>
                  </a:lnTo>
                  <a:lnTo>
                    <a:pt x="37" y="158"/>
                  </a:lnTo>
                  <a:lnTo>
                    <a:pt x="61" y="143"/>
                  </a:lnTo>
                  <a:lnTo>
                    <a:pt x="40" y="110"/>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66" name="Freeform 87"/>
            <p:cNvSpPr>
              <a:spLocks/>
            </p:cNvSpPr>
            <p:nvPr/>
          </p:nvSpPr>
          <p:spPr bwMode="auto">
            <a:xfrm>
              <a:off x="1300399" y="2215665"/>
              <a:ext cx="279503" cy="293394"/>
            </a:xfrm>
            <a:custGeom>
              <a:avLst/>
              <a:gdLst>
                <a:gd name="T0" fmla="*/ 157 w 561"/>
                <a:gd name="T1" fmla="*/ 131 h 589"/>
                <a:gd name="T2" fmla="*/ 188 w 561"/>
                <a:gd name="T3" fmla="*/ 169 h 589"/>
                <a:gd name="T4" fmla="*/ 349 w 561"/>
                <a:gd name="T5" fmla="*/ 188 h 589"/>
                <a:gd name="T6" fmla="*/ 511 w 561"/>
                <a:gd name="T7" fmla="*/ 223 h 589"/>
                <a:gd name="T8" fmla="*/ 561 w 561"/>
                <a:gd name="T9" fmla="*/ 361 h 589"/>
                <a:gd name="T10" fmla="*/ 544 w 561"/>
                <a:gd name="T11" fmla="*/ 394 h 589"/>
                <a:gd name="T12" fmla="*/ 382 w 561"/>
                <a:gd name="T13" fmla="*/ 394 h 589"/>
                <a:gd name="T14" fmla="*/ 371 w 561"/>
                <a:gd name="T15" fmla="*/ 467 h 589"/>
                <a:gd name="T16" fmla="*/ 331 w 561"/>
                <a:gd name="T17" fmla="*/ 471 h 589"/>
                <a:gd name="T18" fmla="*/ 349 w 561"/>
                <a:gd name="T19" fmla="*/ 503 h 589"/>
                <a:gd name="T20" fmla="*/ 326 w 561"/>
                <a:gd name="T21" fmla="*/ 523 h 589"/>
                <a:gd name="T22" fmla="*/ 326 w 561"/>
                <a:gd name="T23" fmla="*/ 557 h 589"/>
                <a:gd name="T24" fmla="*/ 289 w 561"/>
                <a:gd name="T25" fmla="*/ 589 h 589"/>
                <a:gd name="T26" fmla="*/ 246 w 561"/>
                <a:gd name="T27" fmla="*/ 569 h 589"/>
                <a:gd name="T28" fmla="*/ 174 w 561"/>
                <a:gd name="T29" fmla="*/ 567 h 589"/>
                <a:gd name="T30" fmla="*/ 73 w 561"/>
                <a:gd name="T31" fmla="*/ 573 h 589"/>
                <a:gd name="T32" fmla="*/ 16 w 561"/>
                <a:gd name="T33" fmla="*/ 531 h 589"/>
                <a:gd name="T34" fmla="*/ 8 w 561"/>
                <a:gd name="T35" fmla="*/ 385 h 589"/>
                <a:gd name="T36" fmla="*/ 34 w 561"/>
                <a:gd name="T37" fmla="*/ 372 h 589"/>
                <a:gd name="T38" fmla="*/ 17 w 561"/>
                <a:gd name="T39" fmla="*/ 346 h 589"/>
                <a:gd name="T40" fmla="*/ 17 w 561"/>
                <a:gd name="T41" fmla="*/ 229 h 589"/>
                <a:gd name="T42" fmla="*/ 50 w 561"/>
                <a:gd name="T43" fmla="*/ 193 h 589"/>
                <a:gd name="T44" fmla="*/ 0 w 561"/>
                <a:gd name="T45" fmla="*/ 106 h 589"/>
                <a:gd name="T46" fmla="*/ 0 w 561"/>
                <a:gd name="T47" fmla="*/ 23 h 589"/>
                <a:gd name="T48" fmla="*/ 27 w 561"/>
                <a:gd name="T49" fmla="*/ 0 h 589"/>
                <a:gd name="T50" fmla="*/ 154 w 561"/>
                <a:gd name="T51" fmla="*/ 0 h 589"/>
                <a:gd name="T52" fmla="*/ 157 w 561"/>
                <a:gd name="T53" fmla="*/ 131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1" h="589">
                  <a:moveTo>
                    <a:pt x="157" y="131"/>
                  </a:moveTo>
                  <a:lnTo>
                    <a:pt x="188" y="169"/>
                  </a:lnTo>
                  <a:lnTo>
                    <a:pt x="349" y="188"/>
                  </a:lnTo>
                  <a:lnTo>
                    <a:pt x="511" y="223"/>
                  </a:lnTo>
                  <a:lnTo>
                    <a:pt x="561" y="361"/>
                  </a:lnTo>
                  <a:lnTo>
                    <a:pt x="544" y="394"/>
                  </a:lnTo>
                  <a:lnTo>
                    <a:pt x="382" y="394"/>
                  </a:lnTo>
                  <a:lnTo>
                    <a:pt x="371" y="467"/>
                  </a:lnTo>
                  <a:lnTo>
                    <a:pt x="331" y="471"/>
                  </a:lnTo>
                  <a:lnTo>
                    <a:pt x="349" y="503"/>
                  </a:lnTo>
                  <a:lnTo>
                    <a:pt x="326" y="523"/>
                  </a:lnTo>
                  <a:lnTo>
                    <a:pt x="326" y="557"/>
                  </a:lnTo>
                  <a:lnTo>
                    <a:pt x="289" y="589"/>
                  </a:lnTo>
                  <a:lnTo>
                    <a:pt x="246" y="569"/>
                  </a:lnTo>
                  <a:lnTo>
                    <a:pt x="174" y="567"/>
                  </a:lnTo>
                  <a:lnTo>
                    <a:pt x="73" y="573"/>
                  </a:lnTo>
                  <a:lnTo>
                    <a:pt x="16" y="531"/>
                  </a:lnTo>
                  <a:lnTo>
                    <a:pt x="8" y="385"/>
                  </a:lnTo>
                  <a:lnTo>
                    <a:pt x="34" y="372"/>
                  </a:lnTo>
                  <a:lnTo>
                    <a:pt x="17" y="346"/>
                  </a:lnTo>
                  <a:lnTo>
                    <a:pt x="17" y="229"/>
                  </a:lnTo>
                  <a:lnTo>
                    <a:pt x="50" y="193"/>
                  </a:lnTo>
                  <a:lnTo>
                    <a:pt x="0" y="106"/>
                  </a:lnTo>
                  <a:lnTo>
                    <a:pt x="0" y="23"/>
                  </a:lnTo>
                  <a:lnTo>
                    <a:pt x="27" y="0"/>
                  </a:lnTo>
                  <a:lnTo>
                    <a:pt x="154" y="0"/>
                  </a:lnTo>
                  <a:lnTo>
                    <a:pt x="157" y="131"/>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67" name="Freeform 95"/>
            <p:cNvSpPr>
              <a:spLocks/>
            </p:cNvSpPr>
            <p:nvPr/>
          </p:nvSpPr>
          <p:spPr bwMode="auto">
            <a:xfrm>
              <a:off x="1539337" y="1936719"/>
              <a:ext cx="265055" cy="458428"/>
            </a:xfrm>
            <a:custGeom>
              <a:avLst/>
              <a:gdLst>
                <a:gd name="T0" fmla="*/ 41 w 532"/>
                <a:gd name="T1" fmla="*/ 199 h 921"/>
                <a:gd name="T2" fmla="*/ 68 w 532"/>
                <a:gd name="T3" fmla="*/ 222 h 921"/>
                <a:gd name="T4" fmla="*/ 101 w 532"/>
                <a:gd name="T5" fmla="*/ 213 h 921"/>
                <a:gd name="T6" fmla="*/ 127 w 532"/>
                <a:gd name="T7" fmla="*/ 203 h 921"/>
                <a:gd name="T8" fmla="*/ 154 w 532"/>
                <a:gd name="T9" fmla="*/ 200 h 921"/>
                <a:gd name="T10" fmla="*/ 181 w 532"/>
                <a:gd name="T11" fmla="*/ 186 h 921"/>
                <a:gd name="T12" fmla="*/ 196 w 532"/>
                <a:gd name="T13" fmla="*/ 161 h 921"/>
                <a:gd name="T14" fmla="*/ 194 w 532"/>
                <a:gd name="T15" fmla="*/ 133 h 921"/>
                <a:gd name="T16" fmla="*/ 156 w 532"/>
                <a:gd name="T17" fmla="*/ 109 h 921"/>
                <a:gd name="T18" fmla="*/ 157 w 532"/>
                <a:gd name="T19" fmla="*/ 89 h 921"/>
                <a:gd name="T20" fmla="*/ 175 w 532"/>
                <a:gd name="T21" fmla="*/ 69 h 921"/>
                <a:gd name="T22" fmla="*/ 215 w 532"/>
                <a:gd name="T23" fmla="*/ 54 h 921"/>
                <a:gd name="T24" fmla="*/ 240 w 532"/>
                <a:gd name="T25" fmla="*/ 48 h 921"/>
                <a:gd name="T26" fmla="*/ 265 w 532"/>
                <a:gd name="T27" fmla="*/ 69 h 921"/>
                <a:gd name="T28" fmla="*/ 290 w 532"/>
                <a:gd name="T29" fmla="*/ 48 h 921"/>
                <a:gd name="T30" fmla="*/ 316 w 532"/>
                <a:gd name="T31" fmla="*/ 28 h 921"/>
                <a:gd name="T32" fmla="*/ 366 w 532"/>
                <a:gd name="T33" fmla="*/ 0 h 921"/>
                <a:gd name="T34" fmla="*/ 406 w 532"/>
                <a:gd name="T35" fmla="*/ 1 h 921"/>
                <a:gd name="T36" fmla="*/ 444 w 532"/>
                <a:gd name="T37" fmla="*/ 11 h 921"/>
                <a:gd name="T38" fmla="*/ 461 w 532"/>
                <a:gd name="T39" fmla="*/ 35 h 921"/>
                <a:gd name="T40" fmla="*/ 484 w 532"/>
                <a:gd name="T41" fmla="*/ 81 h 921"/>
                <a:gd name="T42" fmla="*/ 487 w 532"/>
                <a:gd name="T43" fmla="*/ 102 h 921"/>
                <a:gd name="T44" fmla="*/ 476 w 532"/>
                <a:gd name="T45" fmla="*/ 134 h 921"/>
                <a:gd name="T46" fmla="*/ 434 w 532"/>
                <a:gd name="T47" fmla="*/ 141 h 921"/>
                <a:gd name="T48" fmla="*/ 422 w 532"/>
                <a:gd name="T49" fmla="*/ 153 h 921"/>
                <a:gd name="T50" fmla="*/ 430 w 532"/>
                <a:gd name="T51" fmla="*/ 167 h 921"/>
                <a:gd name="T52" fmla="*/ 502 w 532"/>
                <a:gd name="T53" fmla="*/ 182 h 921"/>
                <a:gd name="T54" fmla="*/ 516 w 532"/>
                <a:gd name="T55" fmla="*/ 221 h 921"/>
                <a:gd name="T56" fmla="*/ 511 w 532"/>
                <a:gd name="T57" fmla="*/ 255 h 921"/>
                <a:gd name="T58" fmla="*/ 532 w 532"/>
                <a:gd name="T59" fmla="*/ 291 h 921"/>
                <a:gd name="T60" fmla="*/ 457 w 532"/>
                <a:gd name="T61" fmla="*/ 329 h 921"/>
                <a:gd name="T62" fmla="*/ 451 w 532"/>
                <a:gd name="T63" fmla="*/ 355 h 921"/>
                <a:gd name="T64" fmla="*/ 474 w 532"/>
                <a:gd name="T65" fmla="*/ 393 h 921"/>
                <a:gd name="T66" fmla="*/ 476 w 532"/>
                <a:gd name="T67" fmla="*/ 444 h 921"/>
                <a:gd name="T68" fmla="*/ 443 w 532"/>
                <a:gd name="T69" fmla="*/ 474 h 921"/>
                <a:gd name="T70" fmla="*/ 445 w 532"/>
                <a:gd name="T71" fmla="*/ 503 h 921"/>
                <a:gd name="T72" fmla="*/ 469 w 532"/>
                <a:gd name="T73" fmla="*/ 538 h 921"/>
                <a:gd name="T74" fmla="*/ 479 w 532"/>
                <a:gd name="T75" fmla="*/ 564 h 921"/>
                <a:gd name="T76" fmla="*/ 474 w 532"/>
                <a:gd name="T77" fmla="*/ 593 h 921"/>
                <a:gd name="T78" fmla="*/ 478 w 532"/>
                <a:gd name="T79" fmla="*/ 653 h 921"/>
                <a:gd name="T80" fmla="*/ 451 w 532"/>
                <a:gd name="T81" fmla="*/ 723 h 921"/>
                <a:gd name="T82" fmla="*/ 403 w 532"/>
                <a:gd name="T83" fmla="*/ 767 h 921"/>
                <a:gd name="T84" fmla="*/ 384 w 532"/>
                <a:gd name="T85" fmla="*/ 822 h 921"/>
                <a:gd name="T86" fmla="*/ 307 w 532"/>
                <a:gd name="T87" fmla="*/ 894 h 921"/>
                <a:gd name="T88" fmla="*/ 300 w 532"/>
                <a:gd name="T89" fmla="*/ 921 h 921"/>
                <a:gd name="T90" fmla="*/ 79 w 532"/>
                <a:gd name="T91" fmla="*/ 921 h 921"/>
                <a:gd name="T92" fmla="*/ 32 w 532"/>
                <a:gd name="T93" fmla="*/ 785 h 921"/>
                <a:gd name="T94" fmla="*/ 96 w 532"/>
                <a:gd name="T95" fmla="*/ 727 h 921"/>
                <a:gd name="T96" fmla="*/ 58 w 532"/>
                <a:gd name="T97" fmla="*/ 618 h 921"/>
                <a:gd name="T98" fmla="*/ 3 w 532"/>
                <a:gd name="T99" fmla="*/ 573 h 921"/>
                <a:gd name="T100" fmla="*/ 13 w 532"/>
                <a:gd name="T101" fmla="*/ 391 h 921"/>
                <a:gd name="T102" fmla="*/ 0 w 532"/>
                <a:gd name="T103" fmla="*/ 291 h 921"/>
                <a:gd name="T104" fmla="*/ 26 w 532"/>
                <a:gd name="T105" fmla="*/ 237 h 921"/>
                <a:gd name="T106" fmla="*/ 41 w 532"/>
                <a:gd name="T107" fmla="*/ 199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32" h="921">
                  <a:moveTo>
                    <a:pt x="41" y="199"/>
                  </a:moveTo>
                  <a:lnTo>
                    <a:pt x="68" y="222"/>
                  </a:lnTo>
                  <a:lnTo>
                    <a:pt x="101" y="213"/>
                  </a:lnTo>
                  <a:lnTo>
                    <a:pt x="127" y="203"/>
                  </a:lnTo>
                  <a:lnTo>
                    <a:pt x="154" y="200"/>
                  </a:lnTo>
                  <a:lnTo>
                    <a:pt x="181" y="186"/>
                  </a:lnTo>
                  <a:lnTo>
                    <a:pt x="196" y="161"/>
                  </a:lnTo>
                  <a:lnTo>
                    <a:pt x="194" y="133"/>
                  </a:lnTo>
                  <a:lnTo>
                    <a:pt x="156" y="109"/>
                  </a:lnTo>
                  <a:lnTo>
                    <a:pt x="157" y="89"/>
                  </a:lnTo>
                  <a:lnTo>
                    <a:pt x="175" y="69"/>
                  </a:lnTo>
                  <a:lnTo>
                    <a:pt x="215" y="54"/>
                  </a:lnTo>
                  <a:lnTo>
                    <a:pt x="240" y="48"/>
                  </a:lnTo>
                  <a:lnTo>
                    <a:pt x="265" y="69"/>
                  </a:lnTo>
                  <a:lnTo>
                    <a:pt x="290" y="48"/>
                  </a:lnTo>
                  <a:lnTo>
                    <a:pt x="316" y="28"/>
                  </a:lnTo>
                  <a:lnTo>
                    <a:pt x="366" y="0"/>
                  </a:lnTo>
                  <a:lnTo>
                    <a:pt x="406" y="1"/>
                  </a:lnTo>
                  <a:lnTo>
                    <a:pt x="444" y="11"/>
                  </a:lnTo>
                  <a:lnTo>
                    <a:pt x="461" y="35"/>
                  </a:lnTo>
                  <a:lnTo>
                    <a:pt x="484" y="81"/>
                  </a:lnTo>
                  <a:lnTo>
                    <a:pt x="487" y="102"/>
                  </a:lnTo>
                  <a:lnTo>
                    <a:pt x="476" y="134"/>
                  </a:lnTo>
                  <a:lnTo>
                    <a:pt x="434" y="141"/>
                  </a:lnTo>
                  <a:lnTo>
                    <a:pt x="422" y="153"/>
                  </a:lnTo>
                  <a:lnTo>
                    <a:pt x="430" y="167"/>
                  </a:lnTo>
                  <a:lnTo>
                    <a:pt x="502" y="182"/>
                  </a:lnTo>
                  <a:lnTo>
                    <a:pt x="516" y="221"/>
                  </a:lnTo>
                  <a:lnTo>
                    <a:pt x="511" y="255"/>
                  </a:lnTo>
                  <a:lnTo>
                    <a:pt x="532" y="291"/>
                  </a:lnTo>
                  <a:lnTo>
                    <a:pt x="457" y="329"/>
                  </a:lnTo>
                  <a:lnTo>
                    <a:pt x="451" y="355"/>
                  </a:lnTo>
                  <a:lnTo>
                    <a:pt x="474" y="393"/>
                  </a:lnTo>
                  <a:lnTo>
                    <a:pt x="476" y="444"/>
                  </a:lnTo>
                  <a:lnTo>
                    <a:pt x="443" y="474"/>
                  </a:lnTo>
                  <a:lnTo>
                    <a:pt x="445" y="503"/>
                  </a:lnTo>
                  <a:lnTo>
                    <a:pt x="469" y="538"/>
                  </a:lnTo>
                  <a:lnTo>
                    <a:pt x="479" y="564"/>
                  </a:lnTo>
                  <a:lnTo>
                    <a:pt x="474" y="593"/>
                  </a:lnTo>
                  <a:lnTo>
                    <a:pt x="478" y="653"/>
                  </a:lnTo>
                  <a:lnTo>
                    <a:pt x="451" y="723"/>
                  </a:lnTo>
                  <a:lnTo>
                    <a:pt x="403" y="767"/>
                  </a:lnTo>
                  <a:lnTo>
                    <a:pt x="384" y="822"/>
                  </a:lnTo>
                  <a:lnTo>
                    <a:pt x="307" y="894"/>
                  </a:lnTo>
                  <a:lnTo>
                    <a:pt x="300" y="921"/>
                  </a:lnTo>
                  <a:lnTo>
                    <a:pt x="79" y="921"/>
                  </a:lnTo>
                  <a:lnTo>
                    <a:pt x="32" y="785"/>
                  </a:lnTo>
                  <a:lnTo>
                    <a:pt x="96" y="727"/>
                  </a:lnTo>
                  <a:lnTo>
                    <a:pt x="58" y="618"/>
                  </a:lnTo>
                  <a:lnTo>
                    <a:pt x="3" y="573"/>
                  </a:lnTo>
                  <a:lnTo>
                    <a:pt x="13" y="391"/>
                  </a:lnTo>
                  <a:lnTo>
                    <a:pt x="0" y="291"/>
                  </a:lnTo>
                  <a:lnTo>
                    <a:pt x="26" y="237"/>
                  </a:lnTo>
                  <a:lnTo>
                    <a:pt x="41" y="199"/>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68" name="Freeform 97"/>
            <p:cNvSpPr>
              <a:spLocks/>
            </p:cNvSpPr>
            <p:nvPr/>
          </p:nvSpPr>
          <p:spPr bwMode="auto">
            <a:xfrm>
              <a:off x="1375970" y="1981172"/>
              <a:ext cx="210043" cy="346183"/>
            </a:xfrm>
            <a:custGeom>
              <a:avLst/>
              <a:gdLst>
                <a:gd name="T0" fmla="*/ 40 w 422"/>
                <a:gd name="T1" fmla="*/ 436 h 696"/>
                <a:gd name="T2" fmla="*/ 8 w 422"/>
                <a:gd name="T3" fmla="*/ 388 h 696"/>
                <a:gd name="T4" fmla="*/ 27 w 422"/>
                <a:gd name="T5" fmla="*/ 350 h 696"/>
                <a:gd name="T6" fmla="*/ 72 w 422"/>
                <a:gd name="T7" fmla="*/ 334 h 696"/>
                <a:gd name="T8" fmla="*/ 69 w 422"/>
                <a:gd name="T9" fmla="*/ 103 h 696"/>
                <a:gd name="T10" fmla="*/ 114 w 422"/>
                <a:gd name="T11" fmla="*/ 46 h 696"/>
                <a:gd name="T12" fmla="*/ 150 w 422"/>
                <a:gd name="T13" fmla="*/ 19 h 696"/>
                <a:gd name="T14" fmla="*/ 187 w 422"/>
                <a:gd name="T15" fmla="*/ 11 h 696"/>
                <a:gd name="T16" fmla="*/ 245 w 422"/>
                <a:gd name="T17" fmla="*/ 0 h 696"/>
                <a:gd name="T18" fmla="*/ 278 w 422"/>
                <a:gd name="T19" fmla="*/ 74 h 696"/>
                <a:gd name="T20" fmla="*/ 309 w 422"/>
                <a:gd name="T21" fmla="*/ 61 h 696"/>
                <a:gd name="T22" fmla="*/ 369 w 422"/>
                <a:gd name="T23" fmla="*/ 110 h 696"/>
                <a:gd name="T24" fmla="*/ 326 w 422"/>
                <a:gd name="T25" fmla="*/ 201 h 696"/>
                <a:gd name="T26" fmla="*/ 341 w 422"/>
                <a:gd name="T27" fmla="*/ 300 h 696"/>
                <a:gd name="T28" fmla="*/ 330 w 422"/>
                <a:gd name="T29" fmla="*/ 486 h 696"/>
                <a:gd name="T30" fmla="*/ 382 w 422"/>
                <a:gd name="T31" fmla="*/ 524 h 696"/>
                <a:gd name="T32" fmla="*/ 422 w 422"/>
                <a:gd name="T33" fmla="*/ 636 h 696"/>
                <a:gd name="T34" fmla="*/ 360 w 422"/>
                <a:gd name="T35" fmla="*/ 696 h 696"/>
                <a:gd name="T36" fmla="*/ 192 w 422"/>
                <a:gd name="T37" fmla="*/ 657 h 696"/>
                <a:gd name="T38" fmla="*/ 35 w 422"/>
                <a:gd name="T39" fmla="*/ 640 h 696"/>
                <a:gd name="T40" fmla="*/ 5 w 422"/>
                <a:gd name="T41" fmla="*/ 603 h 696"/>
                <a:gd name="T42" fmla="*/ 0 w 422"/>
                <a:gd name="T43" fmla="*/ 471 h 696"/>
                <a:gd name="T44" fmla="*/ 40 w 422"/>
                <a:gd name="T45" fmla="*/ 436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2" h="696">
                  <a:moveTo>
                    <a:pt x="40" y="436"/>
                  </a:moveTo>
                  <a:lnTo>
                    <a:pt x="8" y="388"/>
                  </a:lnTo>
                  <a:lnTo>
                    <a:pt x="27" y="350"/>
                  </a:lnTo>
                  <a:lnTo>
                    <a:pt x="72" y="334"/>
                  </a:lnTo>
                  <a:lnTo>
                    <a:pt x="69" y="103"/>
                  </a:lnTo>
                  <a:lnTo>
                    <a:pt x="114" y="46"/>
                  </a:lnTo>
                  <a:lnTo>
                    <a:pt x="150" y="19"/>
                  </a:lnTo>
                  <a:lnTo>
                    <a:pt x="187" y="11"/>
                  </a:lnTo>
                  <a:lnTo>
                    <a:pt x="245" y="0"/>
                  </a:lnTo>
                  <a:lnTo>
                    <a:pt x="278" y="74"/>
                  </a:lnTo>
                  <a:lnTo>
                    <a:pt x="309" y="61"/>
                  </a:lnTo>
                  <a:lnTo>
                    <a:pt x="369" y="110"/>
                  </a:lnTo>
                  <a:lnTo>
                    <a:pt x="326" y="201"/>
                  </a:lnTo>
                  <a:lnTo>
                    <a:pt x="341" y="300"/>
                  </a:lnTo>
                  <a:lnTo>
                    <a:pt x="330" y="486"/>
                  </a:lnTo>
                  <a:lnTo>
                    <a:pt x="382" y="524"/>
                  </a:lnTo>
                  <a:lnTo>
                    <a:pt x="422" y="636"/>
                  </a:lnTo>
                  <a:lnTo>
                    <a:pt x="360" y="696"/>
                  </a:lnTo>
                  <a:lnTo>
                    <a:pt x="192" y="657"/>
                  </a:lnTo>
                  <a:lnTo>
                    <a:pt x="35" y="640"/>
                  </a:lnTo>
                  <a:lnTo>
                    <a:pt x="5" y="603"/>
                  </a:lnTo>
                  <a:lnTo>
                    <a:pt x="0" y="471"/>
                  </a:lnTo>
                  <a:lnTo>
                    <a:pt x="40" y="436"/>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grpSp>
      <p:sp>
        <p:nvSpPr>
          <p:cNvPr id="129" name="128 Rectángulo"/>
          <p:cNvSpPr/>
          <p:nvPr/>
        </p:nvSpPr>
        <p:spPr>
          <a:xfrm>
            <a:off x="3145878" y="1540271"/>
            <a:ext cx="1244251" cy="400110"/>
          </a:xfrm>
          <a:prstGeom prst="rect">
            <a:avLst/>
          </a:prstGeom>
        </p:spPr>
        <p:txBody>
          <a:bodyPr wrap="none">
            <a:spAutoFit/>
          </a:bodyPr>
          <a:lstStyle/>
          <a:p>
            <a:pPr algn="l"/>
            <a:r>
              <a:rPr lang="es-ES" sz="2000" b="1" i="1" dirty="0" smtClean="0">
                <a:solidFill>
                  <a:srgbClr val="92D050"/>
                </a:solidFill>
                <a:latin typeface="Calibri" pitchFamily="34" charset="0"/>
                <a:cs typeface="Calibri" pitchFamily="34" charset="0"/>
              </a:rPr>
              <a:t>Andalucía</a:t>
            </a:r>
            <a:endParaRPr lang="es-ES" b="1" dirty="0">
              <a:solidFill>
                <a:srgbClr val="92D050"/>
              </a:solidFill>
            </a:endParaRPr>
          </a:p>
        </p:txBody>
      </p:sp>
      <p:grpSp>
        <p:nvGrpSpPr>
          <p:cNvPr id="150" name="149 Grupo"/>
          <p:cNvGrpSpPr/>
          <p:nvPr/>
        </p:nvGrpSpPr>
        <p:grpSpPr>
          <a:xfrm>
            <a:off x="3210895" y="2056095"/>
            <a:ext cx="936001" cy="307777"/>
            <a:chOff x="3845895" y="2056095"/>
            <a:chExt cx="936001" cy="307777"/>
          </a:xfrm>
        </p:grpSpPr>
        <p:sp>
          <p:nvSpPr>
            <p:cNvPr id="130" name="129 CuadroTexto"/>
            <p:cNvSpPr txBox="1"/>
            <p:nvPr/>
          </p:nvSpPr>
          <p:spPr>
            <a:xfrm>
              <a:off x="3845895" y="2056095"/>
              <a:ext cx="936001" cy="307777"/>
            </a:xfrm>
            <a:prstGeom prst="rect">
              <a:avLst/>
            </a:prstGeom>
            <a:noFill/>
          </p:spPr>
          <p:txBody>
            <a:bodyPr wrap="square" rtlCol="0">
              <a:spAutoFit/>
            </a:bodyPr>
            <a:lstStyle/>
            <a:p>
              <a:pPr algn="r"/>
              <a:r>
                <a:rPr lang="es-ES" sz="1400" dirty="0" smtClean="0">
                  <a:latin typeface="Calibri" pitchFamily="34" charset="0"/>
                  <a:cs typeface="Calibri" pitchFamily="34" charset="0"/>
                </a:rPr>
                <a:t>Total</a:t>
              </a:r>
              <a:endParaRPr lang="es-ES" sz="1400" dirty="0">
                <a:latin typeface="Calibri" pitchFamily="34" charset="0"/>
                <a:cs typeface="Calibri" pitchFamily="34" charset="0"/>
              </a:endParaRPr>
            </a:p>
          </p:txBody>
        </p:sp>
        <p:cxnSp>
          <p:nvCxnSpPr>
            <p:cNvPr id="134" name="133 Conector recto"/>
            <p:cNvCxnSpPr/>
            <p:nvPr/>
          </p:nvCxnSpPr>
          <p:spPr bwMode="auto">
            <a:xfrm>
              <a:off x="3970038" y="2209984"/>
              <a:ext cx="288494" cy="0"/>
            </a:xfrm>
            <a:prstGeom prst="line">
              <a:avLst/>
            </a:prstGeom>
            <a:ln w="19050">
              <a:headEnd type="none" w="med" len="med"/>
              <a:tailEnd type="none" w="med" len="med"/>
            </a:ln>
            <a:extLst/>
          </p:spPr>
          <p:style>
            <a:lnRef idx="2">
              <a:schemeClr val="dk1"/>
            </a:lnRef>
            <a:fillRef idx="0">
              <a:schemeClr val="dk1"/>
            </a:fillRef>
            <a:effectRef idx="1">
              <a:schemeClr val="dk1"/>
            </a:effectRef>
            <a:fontRef idx="minor">
              <a:schemeClr val="tx1"/>
            </a:fontRef>
          </p:style>
        </p:cxnSp>
      </p:grpSp>
      <p:sp>
        <p:nvSpPr>
          <p:cNvPr id="93" name="Rectangle 3"/>
          <p:cNvSpPr>
            <a:spLocks noChangeArrowheads="1"/>
          </p:cNvSpPr>
          <p:nvPr/>
        </p:nvSpPr>
        <p:spPr bwMode="auto">
          <a:xfrm>
            <a:off x="36513" y="35999"/>
            <a:ext cx="8516887" cy="648000"/>
          </a:xfrm>
          <a:prstGeom prst="rect">
            <a:avLst/>
          </a:prstGeom>
          <a:solidFill>
            <a:schemeClr val="accent5"/>
          </a:solidFill>
          <a:ln>
            <a:noFill/>
          </a:ln>
          <a:effectLst/>
          <a:extLst/>
        </p:spPr>
        <p:txBody>
          <a:bodyPr wrap="square" lIns="0" tIns="0" rIns="0" bIns="0" anchor="ctr">
            <a:noAutofit/>
          </a:bodyPr>
          <a:lstStyle/>
          <a:p>
            <a:endParaRPr lang="es-ES"/>
          </a:p>
        </p:txBody>
      </p:sp>
      <p:sp>
        <p:nvSpPr>
          <p:cNvPr id="94" name="93 CuadroTexto"/>
          <p:cNvSpPr txBox="1"/>
          <p:nvPr/>
        </p:nvSpPr>
        <p:spPr>
          <a:xfrm>
            <a:off x="56456" y="170534"/>
            <a:ext cx="6165021" cy="400110"/>
          </a:xfrm>
          <a:prstGeom prst="rect">
            <a:avLst/>
          </a:prstGeom>
          <a:noFill/>
        </p:spPr>
        <p:txBody>
          <a:bodyPr wrap="none" rtlCol="0">
            <a:spAutoFit/>
          </a:bodyPr>
          <a:lstStyle>
            <a:defPPr>
              <a:defRPr lang="es-ES_tradnl"/>
            </a:defPPr>
            <a:lvl1pPr algn="l">
              <a:defRPr sz="2000">
                <a:ln>
                  <a:solidFill>
                    <a:schemeClr val="bg1"/>
                  </a:solidFill>
                </a:ln>
                <a:solidFill>
                  <a:schemeClr val="bg1"/>
                </a:solidFill>
                <a:latin typeface="Calibri" pitchFamily="34" charset="0"/>
                <a:cs typeface="Calibri" pitchFamily="34" charset="0"/>
              </a:defRPr>
            </a:lvl1pPr>
          </a:lstStyle>
          <a:p>
            <a:r>
              <a:rPr lang="es-ES" dirty="0"/>
              <a:t>SEGURIDAD CIUDADANA EN LAS INSTALACIONES DE OCIO</a:t>
            </a:r>
          </a:p>
        </p:txBody>
      </p:sp>
      <p:sp>
        <p:nvSpPr>
          <p:cNvPr id="92" name="91 CuadroTexto"/>
          <p:cNvSpPr txBox="1"/>
          <p:nvPr/>
        </p:nvSpPr>
        <p:spPr>
          <a:xfrm>
            <a:off x="0" y="6396335"/>
            <a:ext cx="7545288" cy="461665"/>
          </a:xfrm>
          <a:prstGeom prst="rect">
            <a:avLst/>
          </a:prstGeom>
          <a:noFill/>
        </p:spPr>
        <p:txBody>
          <a:bodyPr wrap="square" rtlCol="0">
            <a:spAutoFit/>
          </a:bodyPr>
          <a:lstStyle>
            <a:defPPr>
              <a:defRPr lang="es-ES_tradnl"/>
            </a:defPPr>
            <a:lvl1pPr algn="l">
              <a:defRPr sz="1200">
                <a:solidFill>
                  <a:schemeClr val="bg1">
                    <a:lumMod val="50000"/>
                  </a:schemeClr>
                </a:solidFill>
                <a:latin typeface="Calibri" pitchFamily="34" charset="0"/>
                <a:cs typeface="Calibri" pitchFamily="34" charset="0"/>
              </a:defRPr>
            </a:lvl1pPr>
          </a:lstStyle>
          <a:p>
            <a:r>
              <a:rPr lang="es-ES" dirty="0" err="1" smtClean="0"/>
              <a:t>O2a</a:t>
            </a:r>
            <a:r>
              <a:rPr lang="es-ES" dirty="0"/>
              <a:t>.- Considerando </a:t>
            </a:r>
            <a:r>
              <a:rPr lang="es-ES" dirty="0" smtClean="0"/>
              <a:t>los siguientes espacios de ocio y entretenimiento ¿Cuál </a:t>
            </a:r>
            <a:r>
              <a:rPr lang="es-ES" dirty="0"/>
              <a:t>es su percepción </a:t>
            </a:r>
            <a:r>
              <a:rPr lang="es-ES" dirty="0" smtClean="0"/>
              <a:t/>
            </a:r>
            <a:br>
              <a:rPr lang="es-ES" dirty="0" smtClean="0"/>
            </a:br>
            <a:r>
              <a:rPr lang="es-ES" dirty="0" smtClean="0"/>
              <a:t>sobre la seguridad, </a:t>
            </a:r>
            <a:r>
              <a:rPr lang="es-ES" dirty="0"/>
              <a:t>en cuanto a posibles comportamientos antisociales, </a:t>
            </a:r>
            <a:r>
              <a:rPr lang="es-ES" dirty="0" smtClean="0"/>
              <a:t>en cada uno de éstos?</a:t>
            </a:r>
            <a:endParaRPr lang="es-ES" dirty="0"/>
          </a:p>
        </p:txBody>
      </p:sp>
      <p:sp>
        <p:nvSpPr>
          <p:cNvPr id="85" name="84 CuadroTexto"/>
          <p:cNvSpPr txBox="1"/>
          <p:nvPr/>
        </p:nvSpPr>
        <p:spPr>
          <a:xfrm rot="16200000">
            <a:off x="8431549" y="3909634"/>
            <a:ext cx="2521538" cy="261610"/>
          </a:xfrm>
          <a:prstGeom prst="rect">
            <a:avLst/>
          </a:prstGeom>
          <a:noFill/>
        </p:spPr>
        <p:txBody>
          <a:bodyPr wrap="square" lIns="36000" rIns="36000" rtlCol="0" anchor="ctr">
            <a:spAutoFit/>
          </a:bodyPr>
          <a:lstStyle/>
          <a:p>
            <a:pPr algn="l"/>
            <a:r>
              <a:rPr lang="es-ES" sz="1100" dirty="0" smtClean="0">
                <a:latin typeface="Calibri" pitchFamily="34" charset="0"/>
                <a:cs typeface="Calibri" pitchFamily="34" charset="0"/>
              </a:rPr>
              <a:t>BASE Total muestra: 404 CASOS</a:t>
            </a:r>
            <a:endParaRPr lang="es-ES" sz="1100" dirty="0">
              <a:latin typeface="Calibri" pitchFamily="34" charset="0"/>
              <a:cs typeface="Calibri" pitchFamily="34" charset="0"/>
            </a:endParaRPr>
          </a:p>
        </p:txBody>
      </p:sp>
    </p:spTree>
    <p:extLst>
      <p:ext uri="{BB962C8B-B14F-4D97-AF65-F5344CB8AC3E}">
        <p14:creationId xmlns:p14="http://schemas.microsoft.com/office/powerpoint/2010/main" xmlns="" val="3779313123"/>
      </p:ext>
    </p:extLst>
  </p:cSld>
  <p:clrMapOvr>
    <a:masterClrMapping/>
  </p:clrMapOvr>
  <p:transition>
    <p:wipe dir="d"/>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0"/>
          </p:nvPr>
        </p:nvSpPr>
        <p:spPr/>
        <p:txBody>
          <a:bodyPr/>
          <a:lstStyle/>
          <a:p>
            <a:r>
              <a:rPr lang="en-US" smtClean="0"/>
              <a:t>-</a:t>
            </a:r>
            <a:fld id="{41B2AE44-E9C6-4EAB-BC73-5008DB342051}" type="slidenum">
              <a:rPr lang="en-US" smtClean="0"/>
              <a:pPr/>
              <a:t>54</a:t>
            </a:fld>
            <a:r>
              <a:rPr lang="en-US" smtClean="0"/>
              <a:t>-</a:t>
            </a:r>
            <a:endParaRPr lang="en-US"/>
          </a:p>
        </p:txBody>
      </p:sp>
      <p:sp>
        <p:nvSpPr>
          <p:cNvPr id="8" name="7 CuadroTexto"/>
          <p:cNvSpPr txBox="1"/>
          <p:nvPr/>
        </p:nvSpPr>
        <p:spPr>
          <a:xfrm>
            <a:off x="56456" y="836712"/>
            <a:ext cx="8640960" cy="646331"/>
          </a:xfrm>
          <a:prstGeom prst="rect">
            <a:avLst/>
          </a:prstGeom>
          <a:noFill/>
          <a:ln>
            <a:noFill/>
          </a:ln>
        </p:spPr>
        <p:txBody>
          <a:bodyPr wrap="square" rtlCol="0">
            <a:spAutoFit/>
          </a:bodyPr>
          <a:lstStyle>
            <a:defPPr>
              <a:defRPr lang="es-ES_tradnl"/>
            </a:defPPr>
            <a:lvl1pPr algn="l">
              <a:spcBef>
                <a:spcPts val="0"/>
              </a:spcBef>
              <a:defRPr sz="2000" b="1">
                <a:solidFill>
                  <a:schemeClr val="bg1">
                    <a:lumMod val="50000"/>
                  </a:schemeClr>
                </a:solidFill>
                <a:latin typeface="Calibri" pitchFamily="34" charset="0"/>
                <a:cs typeface="Calibri" pitchFamily="34" charset="0"/>
              </a:defRPr>
            </a:lvl1pPr>
          </a:lstStyle>
          <a:p>
            <a:r>
              <a:rPr lang="es-ES" dirty="0">
                <a:solidFill>
                  <a:schemeClr val="accent5">
                    <a:lumMod val="75000"/>
                  </a:schemeClr>
                </a:solidFill>
              </a:rPr>
              <a:t>Índice de seguridad</a:t>
            </a:r>
            <a:r>
              <a:rPr lang="es-ES" dirty="0">
                <a:solidFill>
                  <a:schemeClr val="accent4">
                    <a:lumMod val="75000"/>
                  </a:schemeClr>
                </a:solidFill>
              </a:rPr>
              <a:t/>
            </a:r>
            <a:br>
              <a:rPr lang="es-ES" dirty="0">
                <a:solidFill>
                  <a:schemeClr val="accent4">
                    <a:lumMod val="75000"/>
                  </a:schemeClr>
                </a:solidFill>
              </a:rPr>
            </a:br>
            <a:r>
              <a:rPr lang="es-ES" sz="1600" i="1" dirty="0" smtClean="0">
                <a:solidFill>
                  <a:schemeClr val="bg1">
                    <a:lumMod val="65000"/>
                  </a:schemeClr>
                </a:solidFill>
              </a:rPr>
              <a:t>Por Comunidad autónoma</a:t>
            </a:r>
            <a:endParaRPr lang="es-ES" sz="1600" i="1" dirty="0">
              <a:solidFill>
                <a:schemeClr val="bg1">
                  <a:lumMod val="65000"/>
                </a:schemeClr>
              </a:solidFill>
            </a:endParaRPr>
          </a:p>
        </p:txBody>
      </p:sp>
      <p:sp>
        <p:nvSpPr>
          <p:cNvPr id="129" name="128 Rectángulo"/>
          <p:cNvSpPr/>
          <p:nvPr/>
        </p:nvSpPr>
        <p:spPr>
          <a:xfrm>
            <a:off x="3145878" y="1540271"/>
            <a:ext cx="1138645" cy="400110"/>
          </a:xfrm>
          <a:prstGeom prst="rect">
            <a:avLst/>
          </a:prstGeom>
        </p:spPr>
        <p:txBody>
          <a:bodyPr wrap="none">
            <a:spAutoFit/>
          </a:bodyPr>
          <a:lstStyle/>
          <a:p>
            <a:pPr algn="l"/>
            <a:r>
              <a:rPr lang="es-ES" sz="2000" b="1" i="1" dirty="0" smtClean="0">
                <a:solidFill>
                  <a:srgbClr val="6777C5"/>
                </a:solidFill>
                <a:latin typeface="Calibri" pitchFamily="34" charset="0"/>
                <a:cs typeface="Calibri" pitchFamily="34" charset="0"/>
              </a:rPr>
              <a:t>Cataluña</a:t>
            </a:r>
            <a:endParaRPr lang="es-ES" b="1" dirty="0">
              <a:solidFill>
                <a:srgbClr val="6777C5"/>
              </a:solidFill>
            </a:endParaRPr>
          </a:p>
        </p:txBody>
      </p:sp>
      <p:sp>
        <p:nvSpPr>
          <p:cNvPr id="133" name="Rectangle 3"/>
          <p:cNvSpPr>
            <a:spLocks noChangeArrowheads="1"/>
          </p:cNvSpPr>
          <p:nvPr/>
        </p:nvSpPr>
        <p:spPr bwMode="auto">
          <a:xfrm>
            <a:off x="36513" y="35999"/>
            <a:ext cx="8516887" cy="648000"/>
          </a:xfrm>
          <a:prstGeom prst="rect">
            <a:avLst/>
          </a:prstGeom>
          <a:solidFill>
            <a:schemeClr val="accent5"/>
          </a:solidFill>
          <a:ln>
            <a:noFill/>
          </a:ln>
          <a:effectLst/>
          <a:extLst/>
        </p:spPr>
        <p:txBody>
          <a:bodyPr wrap="square" lIns="0" tIns="0" rIns="0" bIns="0" anchor="ctr">
            <a:noAutofit/>
          </a:bodyPr>
          <a:lstStyle/>
          <a:p>
            <a:endParaRPr lang="es-ES"/>
          </a:p>
        </p:txBody>
      </p:sp>
      <p:sp>
        <p:nvSpPr>
          <p:cNvPr id="135" name="134 CuadroTexto"/>
          <p:cNvSpPr txBox="1"/>
          <p:nvPr/>
        </p:nvSpPr>
        <p:spPr>
          <a:xfrm>
            <a:off x="56456" y="170534"/>
            <a:ext cx="6165021" cy="400110"/>
          </a:xfrm>
          <a:prstGeom prst="rect">
            <a:avLst/>
          </a:prstGeom>
          <a:noFill/>
        </p:spPr>
        <p:txBody>
          <a:bodyPr wrap="none" rtlCol="0">
            <a:spAutoFit/>
          </a:bodyPr>
          <a:lstStyle>
            <a:defPPr>
              <a:defRPr lang="es-ES_tradnl"/>
            </a:defPPr>
            <a:lvl1pPr algn="l">
              <a:defRPr sz="2000">
                <a:ln>
                  <a:solidFill>
                    <a:schemeClr val="bg1"/>
                  </a:solidFill>
                </a:ln>
                <a:solidFill>
                  <a:schemeClr val="bg1"/>
                </a:solidFill>
                <a:latin typeface="Calibri" pitchFamily="34" charset="0"/>
                <a:cs typeface="Calibri" pitchFamily="34" charset="0"/>
              </a:defRPr>
            </a:lvl1pPr>
          </a:lstStyle>
          <a:p>
            <a:r>
              <a:rPr lang="es-ES" dirty="0"/>
              <a:t>SEGURIDAD CIUDADANA EN LAS INSTALACIONES DE OCIO</a:t>
            </a:r>
          </a:p>
        </p:txBody>
      </p:sp>
      <p:sp>
        <p:nvSpPr>
          <p:cNvPr id="132" name="131 CuadroTexto"/>
          <p:cNvSpPr txBox="1"/>
          <p:nvPr/>
        </p:nvSpPr>
        <p:spPr>
          <a:xfrm>
            <a:off x="0" y="6396335"/>
            <a:ext cx="7545288" cy="461665"/>
          </a:xfrm>
          <a:prstGeom prst="rect">
            <a:avLst/>
          </a:prstGeom>
          <a:noFill/>
        </p:spPr>
        <p:txBody>
          <a:bodyPr wrap="square" rtlCol="0">
            <a:spAutoFit/>
          </a:bodyPr>
          <a:lstStyle>
            <a:defPPr>
              <a:defRPr lang="es-ES_tradnl"/>
            </a:defPPr>
            <a:lvl1pPr algn="l">
              <a:defRPr sz="1200">
                <a:solidFill>
                  <a:schemeClr val="bg1">
                    <a:lumMod val="50000"/>
                  </a:schemeClr>
                </a:solidFill>
                <a:latin typeface="Calibri" pitchFamily="34" charset="0"/>
                <a:cs typeface="Calibri" pitchFamily="34" charset="0"/>
              </a:defRPr>
            </a:lvl1pPr>
          </a:lstStyle>
          <a:p>
            <a:r>
              <a:rPr lang="es-ES" dirty="0" err="1" smtClean="0"/>
              <a:t>O2a</a:t>
            </a:r>
            <a:r>
              <a:rPr lang="es-ES" dirty="0"/>
              <a:t>.- Considerando </a:t>
            </a:r>
            <a:r>
              <a:rPr lang="es-ES" dirty="0" smtClean="0"/>
              <a:t>los siguientes espacios de ocio y entretenimiento ¿Cuál </a:t>
            </a:r>
            <a:r>
              <a:rPr lang="es-ES" dirty="0"/>
              <a:t>es su percepción </a:t>
            </a:r>
            <a:r>
              <a:rPr lang="es-ES" dirty="0" smtClean="0"/>
              <a:t/>
            </a:r>
            <a:br>
              <a:rPr lang="es-ES" dirty="0" smtClean="0"/>
            </a:br>
            <a:r>
              <a:rPr lang="es-ES" dirty="0" smtClean="0"/>
              <a:t>sobre la seguridad, </a:t>
            </a:r>
            <a:r>
              <a:rPr lang="es-ES" dirty="0"/>
              <a:t>en cuanto a posibles comportamientos antisociales, </a:t>
            </a:r>
            <a:r>
              <a:rPr lang="es-ES" dirty="0" smtClean="0"/>
              <a:t>en cada uno de éstos?</a:t>
            </a:r>
            <a:endParaRPr lang="es-ES" dirty="0"/>
          </a:p>
        </p:txBody>
      </p:sp>
      <p:grpSp>
        <p:nvGrpSpPr>
          <p:cNvPr id="137" name="136 Grupo"/>
          <p:cNvGrpSpPr/>
          <p:nvPr/>
        </p:nvGrpSpPr>
        <p:grpSpPr>
          <a:xfrm>
            <a:off x="382285" y="1747791"/>
            <a:ext cx="2093818" cy="1758419"/>
            <a:chOff x="534685" y="1747791"/>
            <a:chExt cx="2514964" cy="2112104"/>
          </a:xfrm>
        </p:grpSpPr>
        <p:sp>
          <p:nvSpPr>
            <p:cNvPr id="138" name="Freeform 100"/>
            <p:cNvSpPr>
              <a:spLocks/>
            </p:cNvSpPr>
            <p:nvPr/>
          </p:nvSpPr>
          <p:spPr bwMode="auto">
            <a:xfrm>
              <a:off x="976443" y="1933941"/>
              <a:ext cx="473987" cy="334513"/>
            </a:xfrm>
            <a:custGeom>
              <a:avLst/>
              <a:gdLst>
                <a:gd name="T0" fmla="*/ 184 w 952"/>
                <a:gd name="T1" fmla="*/ 532 h 671"/>
                <a:gd name="T2" fmla="*/ 121 w 952"/>
                <a:gd name="T3" fmla="*/ 462 h 671"/>
                <a:gd name="T4" fmla="*/ 96 w 952"/>
                <a:gd name="T5" fmla="*/ 392 h 671"/>
                <a:gd name="T6" fmla="*/ 67 w 952"/>
                <a:gd name="T7" fmla="*/ 355 h 671"/>
                <a:gd name="T8" fmla="*/ 49 w 952"/>
                <a:gd name="T9" fmla="*/ 354 h 671"/>
                <a:gd name="T10" fmla="*/ 26 w 952"/>
                <a:gd name="T11" fmla="*/ 359 h 671"/>
                <a:gd name="T12" fmla="*/ 8 w 952"/>
                <a:gd name="T13" fmla="*/ 341 h 671"/>
                <a:gd name="T14" fmla="*/ 0 w 952"/>
                <a:gd name="T15" fmla="*/ 301 h 671"/>
                <a:gd name="T16" fmla="*/ 13 w 952"/>
                <a:gd name="T17" fmla="*/ 244 h 671"/>
                <a:gd name="T18" fmla="*/ 68 w 952"/>
                <a:gd name="T19" fmla="*/ 182 h 671"/>
                <a:gd name="T20" fmla="*/ 76 w 952"/>
                <a:gd name="T21" fmla="*/ 156 h 671"/>
                <a:gd name="T22" fmla="*/ 61 w 952"/>
                <a:gd name="T23" fmla="*/ 132 h 671"/>
                <a:gd name="T24" fmla="*/ 88 w 952"/>
                <a:gd name="T25" fmla="*/ 122 h 671"/>
                <a:gd name="T26" fmla="*/ 206 w 952"/>
                <a:gd name="T27" fmla="*/ 125 h 671"/>
                <a:gd name="T28" fmla="*/ 248 w 952"/>
                <a:gd name="T29" fmla="*/ 106 h 671"/>
                <a:gd name="T30" fmla="*/ 278 w 952"/>
                <a:gd name="T31" fmla="*/ 61 h 671"/>
                <a:gd name="T32" fmla="*/ 326 w 952"/>
                <a:gd name="T33" fmla="*/ 90 h 671"/>
                <a:gd name="T34" fmla="*/ 385 w 952"/>
                <a:gd name="T35" fmla="*/ 53 h 671"/>
                <a:gd name="T36" fmla="*/ 413 w 952"/>
                <a:gd name="T37" fmla="*/ 66 h 671"/>
                <a:gd name="T38" fmla="*/ 460 w 952"/>
                <a:gd name="T39" fmla="*/ 98 h 671"/>
                <a:gd name="T40" fmla="*/ 495 w 952"/>
                <a:gd name="T41" fmla="*/ 109 h 671"/>
                <a:gd name="T42" fmla="*/ 573 w 952"/>
                <a:gd name="T43" fmla="*/ 57 h 671"/>
                <a:gd name="T44" fmla="*/ 656 w 952"/>
                <a:gd name="T45" fmla="*/ 84 h 671"/>
                <a:gd name="T46" fmla="*/ 719 w 952"/>
                <a:gd name="T47" fmla="*/ 57 h 671"/>
                <a:gd name="T48" fmla="*/ 757 w 952"/>
                <a:gd name="T49" fmla="*/ 71 h 671"/>
                <a:gd name="T50" fmla="*/ 826 w 952"/>
                <a:gd name="T51" fmla="*/ 0 h 671"/>
                <a:gd name="T52" fmla="*/ 875 w 952"/>
                <a:gd name="T53" fmla="*/ 5 h 671"/>
                <a:gd name="T54" fmla="*/ 873 w 952"/>
                <a:gd name="T55" fmla="*/ 50 h 671"/>
                <a:gd name="T56" fmla="*/ 928 w 952"/>
                <a:gd name="T57" fmla="*/ 92 h 671"/>
                <a:gd name="T58" fmla="*/ 952 w 952"/>
                <a:gd name="T59" fmla="*/ 113 h 671"/>
                <a:gd name="T60" fmla="*/ 917 w 952"/>
                <a:gd name="T61" fmla="*/ 138 h 671"/>
                <a:gd name="T62" fmla="*/ 871 w 952"/>
                <a:gd name="T63" fmla="*/ 196 h 671"/>
                <a:gd name="T64" fmla="*/ 874 w 952"/>
                <a:gd name="T65" fmla="*/ 426 h 671"/>
                <a:gd name="T66" fmla="*/ 831 w 952"/>
                <a:gd name="T67" fmla="*/ 442 h 671"/>
                <a:gd name="T68" fmla="*/ 812 w 952"/>
                <a:gd name="T69" fmla="*/ 482 h 671"/>
                <a:gd name="T70" fmla="*/ 840 w 952"/>
                <a:gd name="T71" fmla="*/ 532 h 671"/>
                <a:gd name="T72" fmla="*/ 802 w 952"/>
                <a:gd name="T73" fmla="*/ 565 h 671"/>
                <a:gd name="T74" fmla="*/ 676 w 952"/>
                <a:gd name="T75" fmla="*/ 565 h 671"/>
                <a:gd name="T76" fmla="*/ 650 w 952"/>
                <a:gd name="T77" fmla="*/ 587 h 671"/>
                <a:gd name="T78" fmla="*/ 650 w 952"/>
                <a:gd name="T79" fmla="*/ 671 h 671"/>
                <a:gd name="T80" fmla="*/ 556 w 952"/>
                <a:gd name="T81" fmla="*/ 604 h 671"/>
                <a:gd name="T82" fmla="*/ 448 w 952"/>
                <a:gd name="T83" fmla="*/ 604 h 671"/>
                <a:gd name="T84" fmla="*/ 328 w 952"/>
                <a:gd name="T85" fmla="*/ 586 h 671"/>
                <a:gd name="T86" fmla="*/ 271 w 952"/>
                <a:gd name="T87" fmla="*/ 536 h 671"/>
                <a:gd name="T88" fmla="*/ 184 w 952"/>
                <a:gd name="T89" fmla="*/ 532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52" h="671">
                  <a:moveTo>
                    <a:pt x="184" y="532"/>
                  </a:moveTo>
                  <a:lnTo>
                    <a:pt x="121" y="462"/>
                  </a:lnTo>
                  <a:lnTo>
                    <a:pt x="96" y="392"/>
                  </a:lnTo>
                  <a:lnTo>
                    <a:pt x="67" y="355"/>
                  </a:lnTo>
                  <a:lnTo>
                    <a:pt x="49" y="354"/>
                  </a:lnTo>
                  <a:lnTo>
                    <a:pt x="26" y="359"/>
                  </a:lnTo>
                  <a:lnTo>
                    <a:pt x="8" y="341"/>
                  </a:lnTo>
                  <a:lnTo>
                    <a:pt x="0" y="301"/>
                  </a:lnTo>
                  <a:lnTo>
                    <a:pt x="13" y="244"/>
                  </a:lnTo>
                  <a:lnTo>
                    <a:pt x="68" y="182"/>
                  </a:lnTo>
                  <a:lnTo>
                    <a:pt x="76" y="156"/>
                  </a:lnTo>
                  <a:lnTo>
                    <a:pt x="61" y="132"/>
                  </a:lnTo>
                  <a:lnTo>
                    <a:pt x="88" y="122"/>
                  </a:lnTo>
                  <a:lnTo>
                    <a:pt x="206" y="125"/>
                  </a:lnTo>
                  <a:lnTo>
                    <a:pt x="248" y="106"/>
                  </a:lnTo>
                  <a:lnTo>
                    <a:pt x="278" y="61"/>
                  </a:lnTo>
                  <a:lnTo>
                    <a:pt x="326" y="90"/>
                  </a:lnTo>
                  <a:lnTo>
                    <a:pt x="385" y="53"/>
                  </a:lnTo>
                  <a:lnTo>
                    <a:pt x="413" y="66"/>
                  </a:lnTo>
                  <a:lnTo>
                    <a:pt x="460" y="98"/>
                  </a:lnTo>
                  <a:lnTo>
                    <a:pt x="495" y="109"/>
                  </a:lnTo>
                  <a:lnTo>
                    <a:pt x="573" y="57"/>
                  </a:lnTo>
                  <a:lnTo>
                    <a:pt x="656" y="84"/>
                  </a:lnTo>
                  <a:lnTo>
                    <a:pt x="719" y="57"/>
                  </a:lnTo>
                  <a:lnTo>
                    <a:pt x="757" y="71"/>
                  </a:lnTo>
                  <a:lnTo>
                    <a:pt x="826" y="0"/>
                  </a:lnTo>
                  <a:lnTo>
                    <a:pt x="875" y="5"/>
                  </a:lnTo>
                  <a:lnTo>
                    <a:pt x="873" y="50"/>
                  </a:lnTo>
                  <a:lnTo>
                    <a:pt x="928" y="92"/>
                  </a:lnTo>
                  <a:lnTo>
                    <a:pt x="952" y="113"/>
                  </a:lnTo>
                  <a:lnTo>
                    <a:pt x="917" y="138"/>
                  </a:lnTo>
                  <a:lnTo>
                    <a:pt x="871" y="196"/>
                  </a:lnTo>
                  <a:lnTo>
                    <a:pt x="874" y="426"/>
                  </a:lnTo>
                  <a:lnTo>
                    <a:pt x="831" y="442"/>
                  </a:lnTo>
                  <a:lnTo>
                    <a:pt x="812" y="482"/>
                  </a:lnTo>
                  <a:lnTo>
                    <a:pt x="840" y="532"/>
                  </a:lnTo>
                  <a:lnTo>
                    <a:pt x="802" y="565"/>
                  </a:lnTo>
                  <a:lnTo>
                    <a:pt x="676" y="565"/>
                  </a:lnTo>
                  <a:lnTo>
                    <a:pt x="650" y="587"/>
                  </a:lnTo>
                  <a:lnTo>
                    <a:pt x="650" y="671"/>
                  </a:lnTo>
                  <a:lnTo>
                    <a:pt x="556" y="604"/>
                  </a:lnTo>
                  <a:lnTo>
                    <a:pt x="448" y="604"/>
                  </a:lnTo>
                  <a:lnTo>
                    <a:pt x="328" y="586"/>
                  </a:lnTo>
                  <a:lnTo>
                    <a:pt x="271" y="536"/>
                  </a:lnTo>
                  <a:lnTo>
                    <a:pt x="184" y="532"/>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139" name="Freeform 65"/>
            <p:cNvSpPr>
              <a:spLocks/>
            </p:cNvSpPr>
            <p:nvPr/>
          </p:nvSpPr>
          <p:spPr bwMode="auto">
            <a:xfrm>
              <a:off x="1287618" y="2716880"/>
              <a:ext cx="531221" cy="250052"/>
            </a:xfrm>
            <a:custGeom>
              <a:avLst/>
              <a:gdLst>
                <a:gd name="T0" fmla="*/ 38 w 846"/>
                <a:gd name="T1" fmla="*/ 98 h 398"/>
                <a:gd name="T2" fmla="*/ 79 w 846"/>
                <a:gd name="T3" fmla="*/ 63 h 398"/>
                <a:gd name="T4" fmla="*/ 122 w 846"/>
                <a:gd name="T5" fmla="*/ 51 h 398"/>
                <a:gd name="T6" fmla="*/ 164 w 846"/>
                <a:gd name="T7" fmla="*/ 45 h 398"/>
                <a:gd name="T8" fmla="*/ 176 w 846"/>
                <a:gd name="T9" fmla="*/ 15 h 398"/>
                <a:gd name="T10" fmla="*/ 210 w 846"/>
                <a:gd name="T11" fmla="*/ 0 h 398"/>
                <a:gd name="T12" fmla="*/ 230 w 846"/>
                <a:gd name="T13" fmla="*/ 29 h 398"/>
                <a:gd name="T14" fmla="*/ 242 w 846"/>
                <a:gd name="T15" fmla="*/ 63 h 398"/>
                <a:gd name="T16" fmla="*/ 273 w 846"/>
                <a:gd name="T17" fmla="*/ 55 h 398"/>
                <a:gd name="T18" fmla="*/ 336 w 846"/>
                <a:gd name="T19" fmla="*/ 41 h 398"/>
                <a:gd name="T20" fmla="*/ 407 w 846"/>
                <a:gd name="T21" fmla="*/ 10 h 398"/>
                <a:gd name="T22" fmla="*/ 492 w 846"/>
                <a:gd name="T23" fmla="*/ 63 h 398"/>
                <a:gd name="T24" fmla="*/ 580 w 846"/>
                <a:gd name="T25" fmla="*/ 81 h 398"/>
                <a:gd name="T26" fmla="*/ 587 w 846"/>
                <a:gd name="T27" fmla="*/ 101 h 398"/>
                <a:gd name="T28" fmla="*/ 587 w 846"/>
                <a:gd name="T29" fmla="*/ 110 h 398"/>
                <a:gd name="T30" fmla="*/ 562 w 846"/>
                <a:gd name="T31" fmla="*/ 139 h 398"/>
                <a:gd name="T32" fmla="*/ 576 w 846"/>
                <a:gd name="T33" fmla="*/ 162 h 398"/>
                <a:gd name="T34" fmla="*/ 665 w 846"/>
                <a:gd name="T35" fmla="*/ 94 h 398"/>
                <a:gd name="T36" fmla="*/ 711 w 846"/>
                <a:gd name="T37" fmla="*/ 92 h 398"/>
                <a:gd name="T38" fmla="*/ 760 w 846"/>
                <a:gd name="T39" fmla="*/ 81 h 398"/>
                <a:gd name="T40" fmla="*/ 779 w 846"/>
                <a:gd name="T41" fmla="*/ 217 h 398"/>
                <a:gd name="T42" fmla="*/ 811 w 846"/>
                <a:gd name="T43" fmla="*/ 259 h 398"/>
                <a:gd name="T44" fmla="*/ 846 w 846"/>
                <a:gd name="T45" fmla="*/ 373 h 398"/>
                <a:gd name="T46" fmla="*/ 737 w 846"/>
                <a:gd name="T47" fmla="*/ 374 h 398"/>
                <a:gd name="T48" fmla="*/ 610 w 846"/>
                <a:gd name="T49" fmla="*/ 398 h 398"/>
                <a:gd name="T50" fmla="*/ 544 w 846"/>
                <a:gd name="T51" fmla="*/ 380 h 398"/>
                <a:gd name="T52" fmla="*/ 470 w 846"/>
                <a:gd name="T53" fmla="*/ 338 h 398"/>
                <a:gd name="T54" fmla="*/ 294 w 846"/>
                <a:gd name="T55" fmla="*/ 357 h 398"/>
                <a:gd name="T56" fmla="*/ 229 w 846"/>
                <a:gd name="T57" fmla="*/ 381 h 398"/>
                <a:gd name="T58" fmla="*/ 193 w 846"/>
                <a:gd name="T59" fmla="*/ 391 h 398"/>
                <a:gd name="T60" fmla="*/ 164 w 846"/>
                <a:gd name="T61" fmla="*/ 393 h 398"/>
                <a:gd name="T62" fmla="*/ 134 w 846"/>
                <a:gd name="T63" fmla="*/ 393 h 398"/>
                <a:gd name="T64" fmla="*/ 116 w 846"/>
                <a:gd name="T65" fmla="*/ 355 h 398"/>
                <a:gd name="T66" fmla="*/ 116 w 846"/>
                <a:gd name="T67" fmla="*/ 333 h 398"/>
                <a:gd name="T68" fmla="*/ 84 w 846"/>
                <a:gd name="T69" fmla="*/ 304 h 398"/>
                <a:gd name="T70" fmla="*/ 72 w 846"/>
                <a:gd name="T71" fmla="*/ 274 h 398"/>
                <a:gd name="T72" fmla="*/ 94 w 846"/>
                <a:gd name="T73" fmla="*/ 247 h 398"/>
                <a:gd name="T74" fmla="*/ 7 w 846"/>
                <a:gd name="T75" fmla="*/ 158 h 398"/>
                <a:gd name="T76" fmla="*/ 3 w 846"/>
                <a:gd name="T77" fmla="*/ 142 h 398"/>
                <a:gd name="T78" fmla="*/ 0 w 846"/>
                <a:gd name="T79" fmla="*/ 135 h 398"/>
                <a:gd name="T80" fmla="*/ 38 w 846"/>
                <a:gd name="T81" fmla="*/ 9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46" h="398">
                  <a:moveTo>
                    <a:pt x="38" y="98"/>
                  </a:moveTo>
                  <a:lnTo>
                    <a:pt x="79" y="63"/>
                  </a:lnTo>
                  <a:lnTo>
                    <a:pt x="122" y="51"/>
                  </a:lnTo>
                  <a:lnTo>
                    <a:pt x="164" y="45"/>
                  </a:lnTo>
                  <a:lnTo>
                    <a:pt x="176" y="15"/>
                  </a:lnTo>
                  <a:lnTo>
                    <a:pt x="210" y="0"/>
                  </a:lnTo>
                  <a:lnTo>
                    <a:pt x="230" y="29"/>
                  </a:lnTo>
                  <a:lnTo>
                    <a:pt x="242" y="63"/>
                  </a:lnTo>
                  <a:lnTo>
                    <a:pt x="273" y="55"/>
                  </a:lnTo>
                  <a:lnTo>
                    <a:pt x="336" y="41"/>
                  </a:lnTo>
                  <a:lnTo>
                    <a:pt x="407" y="10"/>
                  </a:lnTo>
                  <a:lnTo>
                    <a:pt x="492" y="63"/>
                  </a:lnTo>
                  <a:lnTo>
                    <a:pt x="580" y="81"/>
                  </a:lnTo>
                  <a:lnTo>
                    <a:pt x="587" y="101"/>
                  </a:lnTo>
                  <a:lnTo>
                    <a:pt x="587" y="110"/>
                  </a:lnTo>
                  <a:lnTo>
                    <a:pt x="562" y="139"/>
                  </a:lnTo>
                  <a:lnTo>
                    <a:pt x="576" y="162"/>
                  </a:lnTo>
                  <a:lnTo>
                    <a:pt x="665" y="94"/>
                  </a:lnTo>
                  <a:lnTo>
                    <a:pt x="711" y="92"/>
                  </a:lnTo>
                  <a:lnTo>
                    <a:pt x="760" y="81"/>
                  </a:lnTo>
                  <a:lnTo>
                    <a:pt x="779" y="217"/>
                  </a:lnTo>
                  <a:lnTo>
                    <a:pt x="811" y="259"/>
                  </a:lnTo>
                  <a:lnTo>
                    <a:pt x="846" y="373"/>
                  </a:lnTo>
                  <a:lnTo>
                    <a:pt x="737" y="374"/>
                  </a:lnTo>
                  <a:lnTo>
                    <a:pt x="610" y="398"/>
                  </a:lnTo>
                  <a:lnTo>
                    <a:pt x="544" y="380"/>
                  </a:lnTo>
                  <a:lnTo>
                    <a:pt x="470" y="338"/>
                  </a:lnTo>
                  <a:lnTo>
                    <a:pt x="294" y="357"/>
                  </a:lnTo>
                  <a:lnTo>
                    <a:pt x="229" y="381"/>
                  </a:lnTo>
                  <a:lnTo>
                    <a:pt x="193" y="391"/>
                  </a:lnTo>
                  <a:lnTo>
                    <a:pt x="164" y="393"/>
                  </a:lnTo>
                  <a:lnTo>
                    <a:pt x="134" y="393"/>
                  </a:lnTo>
                  <a:lnTo>
                    <a:pt x="116" y="355"/>
                  </a:lnTo>
                  <a:lnTo>
                    <a:pt x="116" y="333"/>
                  </a:lnTo>
                  <a:lnTo>
                    <a:pt x="84" y="304"/>
                  </a:lnTo>
                  <a:lnTo>
                    <a:pt x="72" y="274"/>
                  </a:lnTo>
                  <a:lnTo>
                    <a:pt x="94" y="247"/>
                  </a:lnTo>
                  <a:lnTo>
                    <a:pt x="7" y="158"/>
                  </a:lnTo>
                  <a:lnTo>
                    <a:pt x="3" y="142"/>
                  </a:lnTo>
                  <a:lnTo>
                    <a:pt x="0" y="135"/>
                  </a:lnTo>
                  <a:lnTo>
                    <a:pt x="38" y="98"/>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40" name="Freeform 66"/>
            <p:cNvSpPr>
              <a:spLocks/>
            </p:cNvSpPr>
            <p:nvPr/>
          </p:nvSpPr>
          <p:spPr bwMode="auto">
            <a:xfrm>
              <a:off x="1668808" y="2434600"/>
              <a:ext cx="421754" cy="317288"/>
            </a:xfrm>
            <a:custGeom>
              <a:avLst/>
              <a:gdLst>
                <a:gd name="T0" fmla="*/ 423 w 672"/>
                <a:gd name="T1" fmla="*/ 355 h 505"/>
                <a:gd name="T2" fmla="*/ 347 w 672"/>
                <a:gd name="T3" fmla="*/ 403 h 505"/>
                <a:gd name="T4" fmla="*/ 247 w 672"/>
                <a:gd name="T5" fmla="*/ 426 h 505"/>
                <a:gd name="T6" fmla="*/ 225 w 672"/>
                <a:gd name="T7" fmla="*/ 496 h 505"/>
                <a:gd name="T8" fmla="*/ 153 w 672"/>
                <a:gd name="T9" fmla="*/ 505 h 505"/>
                <a:gd name="T10" fmla="*/ 120 w 672"/>
                <a:gd name="T11" fmla="*/ 482 h 505"/>
                <a:gd name="T12" fmla="*/ 90 w 672"/>
                <a:gd name="T13" fmla="*/ 340 h 505"/>
                <a:gd name="T14" fmla="*/ 59 w 672"/>
                <a:gd name="T15" fmla="*/ 332 h 505"/>
                <a:gd name="T16" fmla="*/ 60 w 672"/>
                <a:gd name="T17" fmla="*/ 308 h 505"/>
                <a:gd name="T18" fmla="*/ 24 w 672"/>
                <a:gd name="T19" fmla="*/ 195 h 505"/>
                <a:gd name="T20" fmla="*/ 40 w 672"/>
                <a:gd name="T21" fmla="*/ 144 h 505"/>
                <a:gd name="T22" fmla="*/ 0 w 672"/>
                <a:gd name="T23" fmla="*/ 102 h 505"/>
                <a:gd name="T24" fmla="*/ 0 w 672"/>
                <a:gd name="T25" fmla="*/ 87 h 505"/>
                <a:gd name="T26" fmla="*/ 56 w 672"/>
                <a:gd name="T27" fmla="*/ 73 h 505"/>
                <a:gd name="T28" fmla="*/ 77 w 672"/>
                <a:gd name="T29" fmla="*/ 39 h 505"/>
                <a:gd name="T30" fmla="*/ 125 w 672"/>
                <a:gd name="T31" fmla="*/ 9 h 505"/>
                <a:gd name="T32" fmla="*/ 145 w 672"/>
                <a:gd name="T33" fmla="*/ 33 h 505"/>
                <a:gd name="T34" fmla="*/ 164 w 672"/>
                <a:gd name="T35" fmla="*/ 33 h 505"/>
                <a:gd name="T36" fmla="*/ 186 w 672"/>
                <a:gd name="T37" fmla="*/ 18 h 505"/>
                <a:gd name="T38" fmla="*/ 191 w 672"/>
                <a:gd name="T39" fmla="*/ 0 h 505"/>
                <a:gd name="T40" fmla="*/ 220 w 672"/>
                <a:gd name="T41" fmla="*/ 24 h 505"/>
                <a:gd name="T42" fmla="*/ 245 w 672"/>
                <a:gd name="T43" fmla="*/ 19 h 505"/>
                <a:gd name="T44" fmla="*/ 280 w 672"/>
                <a:gd name="T45" fmla="*/ 37 h 505"/>
                <a:gd name="T46" fmla="*/ 352 w 672"/>
                <a:gd name="T47" fmla="*/ 50 h 505"/>
                <a:gd name="T48" fmla="*/ 324 w 672"/>
                <a:gd name="T49" fmla="*/ 81 h 505"/>
                <a:gd name="T50" fmla="*/ 347 w 672"/>
                <a:gd name="T51" fmla="*/ 146 h 505"/>
                <a:gd name="T52" fmla="*/ 378 w 672"/>
                <a:gd name="T53" fmla="*/ 126 h 505"/>
                <a:gd name="T54" fmla="*/ 408 w 672"/>
                <a:gd name="T55" fmla="*/ 131 h 505"/>
                <a:gd name="T56" fmla="*/ 450 w 672"/>
                <a:gd name="T57" fmla="*/ 123 h 505"/>
                <a:gd name="T58" fmla="*/ 479 w 672"/>
                <a:gd name="T59" fmla="*/ 108 h 505"/>
                <a:gd name="T60" fmla="*/ 521 w 672"/>
                <a:gd name="T61" fmla="*/ 72 h 505"/>
                <a:gd name="T62" fmla="*/ 618 w 672"/>
                <a:gd name="T63" fmla="*/ 168 h 505"/>
                <a:gd name="T64" fmla="*/ 649 w 672"/>
                <a:gd name="T65" fmla="*/ 191 h 505"/>
                <a:gd name="T66" fmla="*/ 648 w 672"/>
                <a:gd name="T67" fmla="*/ 287 h 505"/>
                <a:gd name="T68" fmla="*/ 672 w 672"/>
                <a:gd name="T69" fmla="*/ 296 h 505"/>
                <a:gd name="T70" fmla="*/ 671 w 672"/>
                <a:gd name="T71" fmla="*/ 324 h 505"/>
                <a:gd name="T72" fmla="*/ 630 w 672"/>
                <a:gd name="T73" fmla="*/ 323 h 505"/>
                <a:gd name="T74" fmla="*/ 608 w 672"/>
                <a:gd name="T75" fmla="*/ 358 h 505"/>
                <a:gd name="T76" fmla="*/ 581 w 672"/>
                <a:gd name="T77" fmla="*/ 392 h 505"/>
                <a:gd name="T78" fmla="*/ 561 w 672"/>
                <a:gd name="T79" fmla="*/ 395 h 505"/>
                <a:gd name="T80" fmla="*/ 513 w 672"/>
                <a:gd name="T81" fmla="*/ 352 h 505"/>
                <a:gd name="T82" fmla="*/ 423 w 672"/>
                <a:gd name="T83" fmla="*/ 35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72" h="505">
                  <a:moveTo>
                    <a:pt x="423" y="355"/>
                  </a:moveTo>
                  <a:lnTo>
                    <a:pt x="347" y="403"/>
                  </a:lnTo>
                  <a:lnTo>
                    <a:pt x="247" y="426"/>
                  </a:lnTo>
                  <a:lnTo>
                    <a:pt x="225" y="496"/>
                  </a:lnTo>
                  <a:lnTo>
                    <a:pt x="153" y="505"/>
                  </a:lnTo>
                  <a:lnTo>
                    <a:pt x="120" y="482"/>
                  </a:lnTo>
                  <a:lnTo>
                    <a:pt x="90" y="340"/>
                  </a:lnTo>
                  <a:lnTo>
                    <a:pt x="59" y="332"/>
                  </a:lnTo>
                  <a:lnTo>
                    <a:pt x="60" y="308"/>
                  </a:lnTo>
                  <a:lnTo>
                    <a:pt x="24" y="195"/>
                  </a:lnTo>
                  <a:lnTo>
                    <a:pt x="40" y="144"/>
                  </a:lnTo>
                  <a:lnTo>
                    <a:pt x="0" y="102"/>
                  </a:lnTo>
                  <a:lnTo>
                    <a:pt x="0" y="87"/>
                  </a:lnTo>
                  <a:lnTo>
                    <a:pt x="56" y="73"/>
                  </a:lnTo>
                  <a:lnTo>
                    <a:pt x="77" y="39"/>
                  </a:lnTo>
                  <a:lnTo>
                    <a:pt x="125" y="9"/>
                  </a:lnTo>
                  <a:lnTo>
                    <a:pt x="145" y="33"/>
                  </a:lnTo>
                  <a:lnTo>
                    <a:pt x="164" y="33"/>
                  </a:lnTo>
                  <a:lnTo>
                    <a:pt x="186" y="18"/>
                  </a:lnTo>
                  <a:lnTo>
                    <a:pt x="191" y="0"/>
                  </a:lnTo>
                  <a:lnTo>
                    <a:pt x="220" y="24"/>
                  </a:lnTo>
                  <a:lnTo>
                    <a:pt x="245" y="19"/>
                  </a:lnTo>
                  <a:lnTo>
                    <a:pt x="280" y="37"/>
                  </a:lnTo>
                  <a:lnTo>
                    <a:pt x="352" y="50"/>
                  </a:lnTo>
                  <a:lnTo>
                    <a:pt x="324" y="81"/>
                  </a:lnTo>
                  <a:lnTo>
                    <a:pt x="347" y="146"/>
                  </a:lnTo>
                  <a:lnTo>
                    <a:pt x="378" y="126"/>
                  </a:lnTo>
                  <a:lnTo>
                    <a:pt x="408" y="131"/>
                  </a:lnTo>
                  <a:lnTo>
                    <a:pt x="450" y="123"/>
                  </a:lnTo>
                  <a:lnTo>
                    <a:pt x="479" y="108"/>
                  </a:lnTo>
                  <a:lnTo>
                    <a:pt x="521" y="72"/>
                  </a:lnTo>
                  <a:lnTo>
                    <a:pt x="618" y="168"/>
                  </a:lnTo>
                  <a:lnTo>
                    <a:pt x="649" y="191"/>
                  </a:lnTo>
                  <a:lnTo>
                    <a:pt x="648" y="287"/>
                  </a:lnTo>
                  <a:lnTo>
                    <a:pt x="672" y="296"/>
                  </a:lnTo>
                  <a:lnTo>
                    <a:pt x="671" y="324"/>
                  </a:lnTo>
                  <a:lnTo>
                    <a:pt x="630" y="323"/>
                  </a:lnTo>
                  <a:lnTo>
                    <a:pt x="608" y="358"/>
                  </a:lnTo>
                  <a:lnTo>
                    <a:pt x="581" y="392"/>
                  </a:lnTo>
                  <a:lnTo>
                    <a:pt x="561" y="395"/>
                  </a:lnTo>
                  <a:lnTo>
                    <a:pt x="513" y="352"/>
                  </a:lnTo>
                  <a:lnTo>
                    <a:pt x="423" y="355"/>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41" name="Freeform 67"/>
            <p:cNvSpPr>
              <a:spLocks/>
            </p:cNvSpPr>
            <p:nvPr/>
          </p:nvSpPr>
          <p:spPr bwMode="auto">
            <a:xfrm>
              <a:off x="1764939" y="2655756"/>
              <a:ext cx="401750" cy="330068"/>
            </a:xfrm>
            <a:custGeom>
              <a:avLst/>
              <a:gdLst>
                <a:gd name="T0" fmla="*/ 427 w 639"/>
                <a:gd name="T1" fmla="*/ 514 h 525"/>
                <a:gd name="T2" fmla="*/ 258 w 639"/>
                <a:gd name="T3" fmla="*/ 525 h 525"/>
                <a:gd name="T4" fmla="*/ 173 w 639"/>
                <a:gd name="T5" fmla="*/ 506 h 525"/>
                <a:gd name="T6" fmla="*/ 86 w 639"/>
                <a:gd name="T7" fmla="*/ 469 h 525"/>
                <a:gd name="T8" fmla="*/ 51 w 639"/>
                <a:gd name="T9" fmla="*/ 352 h 525"/>
                <a:gd name="T10" fmla="*/ 19 w 639"/>
                <a:gd name="T11" fmla="*/ 316 h 525"/>
                <a:gd name="T12" fmla="*/ 0 w 639"/>
                <a:gd name="T13" fmla="*/ 178 h 525"/>
                <a:gd name="T14" fmla="*/ 0 w 639"/>
                <a:gd name="T15" fmla="*/ 153 h 525"/>
                <a:gd name="T16" fmla="*/ 72 w 639"/>
                <a:gd name="T17" fmla="*/ 144 h 525"/>
                <a:gd name="T18" fmla="*/ 94 w 639"/>
                <a:gd name="T19" fmla="*/ 74 h 525"/>
                <a:gd name="T20" fmla="*/ 195 w 639"/>
                <a:gd name="T21" fmla="*/ 51 h 525"/>
                <a:gd name="T22" fmla="*/ 268 w 639"/>
                <a:gd name="T23" fmla="*/ 4 h 525"/>
                <a:gd name="T24" fmla="*/ 360 w 639"/>
                <a:gd name="T25" fmla="*/ 0 h 525"/>
                <a:gd name="T26" fmla="*/ 408 w 639"/>
                <a:gd name="T27" fmla="*/ 43 h 525"/>
                <a:gd name="T28" fmla="*/ 461 w 639"/>
                <a:gd name="T29" fmla="*/ 137 h 525"/>
                <a:gd name="T30" fmla="*/ 499 w 639"/>
                <a:gd name="T31" fmla="*/ 118 h 525"/>
                <a:gd name="T32" fmla="*/ 561 w 639"/>
                <a:gd name="T33" fmla="*/ 207 h 525"/>
                <a:gd name="T34" fmla="*/ 599 w 639"/>
                <a:gd name="T35" fmla="*/ 225 h 525"/>
                <a:gd name="T36" fmla="*/ 619 w 639"/>
                <a:gd name="T37" fmla="*/ 235 h 525"/>
                <a:gd name="T38" fmla="*/ 632 w 639"/>
                <a:gd name="T39" fmla="*/ 261 h 525"/>
                <a:gd name="T40" fmla="*/ 639 w 639"/>
                <a:gd name="T41" fmla="*/ 314 h 525"/>
                <a:gd name="T42" fmla="*/ 613 w 639"/>
                <a:gd name="T43" fmla="*/ 352 h 525"/>
                <a:gd name="T44" fmla="*/ 595 w 639"/>
                <a:gd name="T45" fmla="*/ 351 h 525"/>
                <a:gd name="T46" fmla="*/ 604 w 639"/>
                <a:gd name="T47" fmla="*/ 380 h 525"/>
                <a:gd name="T48" fmla="*/ 545 w 639"/>
                <a:gd name="T49" fmla="*/ 391 h 525"/>
                <a:gd name="T50" fmla="*/ 532 w 639"/>
                <a:gd name="T51" fmla="*/ 476 h 525"/>
                <a:gd name="T52" fmla="*/ 427 w 639"/>
                <a:gd name="T53" fmla="*/ 514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39" h="525">
                  <a:moveTo>
                    <a:pt x="427" y="514"/>
                  </a:moveTo>
                  <a:lnTo>
                    <a:pt x="258" y="525"/>
                  </a:lnTo>
                  <a:lnTo>
                    <a:pt x="173" y="506"/>
                  </a:lnTo>
                  <a:lnTo>
                    <a:pt x="86" y="469"/>
                  </a:lnTo>
                  <a:lnTo>
                    <a:pt x="51" y="352"/>
                  </a:lnTo>
                  <a:lnTo>
                    <a:pt x="19" y="316"/>
                  </a:lnTo>
                  <a:lnTo>
                    <a:pt x="0" y="178"/>
                  </a:lnTo>
                  <a:lnTo>
                    <a:pt x="0" y="153"/>
                  </a:lnTo>
                  <a:lnTo>
                    <a:pt x="72" y="144"/>
                  </a:lnTo>
                  <a:lnTo>
                    <a:pt x="94" y="74"/>
                  </a:lnTo>
                  <a:lnTo>
                    <a:pt x="195" y="51"/>
                  </a:lnTo>
                  <a:lnTo>
                    <a:pt x="268" y="4"/>
                  </a:lnTo>
                  <a:lnTo>
                    <a:pt x="360" y="0"/>
                  </a:lnTo>
                  <a:lnTo>
                    <a:pt x="408" y="43"/>
                  </a:lnTo>
                  <a:lnTo>
                    <a:pt x="461" y="137"/>
                  </a:lnTo>
                  <a:lnTo>
                    <a:pt x="499" y="118"/>
                  </a:lnTo>
                  <a:lnTo>
                    <a:pt x="561" y="207"/>
                  </a:lnTo>
                  <a:lnTo>
                    <a:pt x="599" y="225"/>
                  </a:lnTo>
                  <a:lnTo>
                    <a:pt x="619" y="235"/>
                  </a:lnTo>
                  <a:lnTo>
                    <a:pt x="632" y="261"/>
                  </a:lnTo>
                  <a:lnTo>
                    <a:pt x="639" y="314"/>
                  </a:lnTo>
                  <a:lnTo>
                    <a:pt x="613" y="352"/>
                  </a:lnTo>
                  <a:lnTo>
                    <a:pt x="595" y="351"/>
                  </a:lnTo>
                  <a:lnTo>
                    <a:pt x="604" y="380"/>
                  </a:lnTo>
                  <a:lnTo>
                    <a:pt x="545" y="391"/>
                  </a:lnTo>
                  <a:lnTo>
                    <a:pt x="532" y="476"/>
                  </a:lnTo>
                  <a:lnTo>
                    <a:pt x="427" y="514"/>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42" name="Freeform 68"/>
            <p:cNvSpPr>
              <a:spLocks/>
            </p:cNvSpPr>
            <p:nvPr/>
          </p:nvSpPr>
          <p:spPr bwMode="auto">
            <a:xfrm>
              <a:off x="1812171" y="2950262"/>
              <a:ext cx="421754" cy="386191"/>
            </a:xfrm>
            <a:custGeom>
              <a:avLst/>
              <a:gdLst>
                <a:gd name="T0" fmla="*/ 26 w 671"/>
                <a:gd name="T1" fmla="*/ 152 h 614"/>
                <a:gd name="T2" fmla="*/ 0 w 671"/>
                <a:gd name="T3" fmla="*/ 81 h 614"/>
                <a:gd name="T4" fmla="*/ 11 w 671"/>
                <a:gd name="T5" fmla="*/ 0 h 614"/>
                <a:gd name="T6" fmla="*/ 98 w 671"/>
                <a:gd name="T7" fmla="*/ 37 h 614"/>
                <a:gd name="T8" fmla="*/ 186 w 671"/>
                <a:gd name="T9" fmla="*/ 56 h 614"/>
                <a:gd name="T10" fmla="*/ 352 w 671"/>
                <a:gd name="T11" fmla="*/ 45 h 614"/>
                <a:gd name="T12" fmla="*/ 457 w 671"/>
                <a:gd name="T13" fmla="*/ 7 h 614"/>
                <a:gd name="T14" fmla="*/ 528 w 671"/>
                <a:gd name="T15" fmla="*/ 37 h 614"/>
                <a:gd name="T16" fmla="*/ 576 w 671"/>
                <a:gd name="T17" fmla="*/ 66 h 614"/>
                <a:gd name="T18" fmla="*/ 564 w 671"/>
                <a:gd name="T19" fmla="*/ 126 h 614"/>
                <a:gd name="T20" fmla="*/ 561 w 671"/>
                <a:gd name="T21" fmla="*/ 176 h 614"/>
                <a:gd name="T22" fmla="*/ 571 w 671"/>
                <a:gd name="T23" fmla="*/ 200 h 614"/>
                <a:gd name="T24" fmla="*/ 650 w 671"/>
                <a:gd name="T25" fmla="*/ 230 h 614"/>
                <a:gd name="T26" fmla="*/ 667 w 671"/>
                <a:gd name="T27" fmla="*/ 243 h 614"/>
                <a:gd name="T28" fmla="*/ 671 w 671"/>
                <a:gd name="T29" fmla="*/ 272 h 614"/>
                <a:gd name="T30" fmla="*/ 654 w 671"/>
                <a:gd name="T31" fmla="*/ 290 h 614"/>
                <a:gd name="T32" fmla="*/ 634 w 671"/>
                <a:gd name="T33" fmla="*/ 332 h 614"/>
                <a:gd name="T34" fmla="*/ 590 w 671"/>
                <a:gd name="T35" fmla="*/ 302 h 614"/>
                <a:gd name="T36" fmla="*/ 547 w 671"/>
                <a:gd name="T37" fmla="*/ 327 h 614"/>
                <a:gd name="T38" fmla="*/ 526 w 671"/>
                <a:gd name="T39" fmla="*/ 307 h 614"/>
                <a:gd name="T40" fmla="*/ 509 w 671"/>
                <a:gd name="T41" fmla="*/ 320 h 614"/>
                <a:gd name="T42" fmla="*/ 518 w 671"/>
                <a:gd name="T43" fmla="*/ 338 h 614"/>
                <a:gd name="T44" fmla="*/ 497 w 671"/>
                <a:gd name="T45" fmla="*/ 400 h 614"/>
                <a:gd name="T46" fmla="*/ 473 w 671"/>
                <a:gd name="T47" fmla="*/ 427 h 614"/>
                <a:gd name="T48" fmla="*/ 478 w 671"/>
                <a:gd name="T49" fmla="*/ 448 h 614"/>
                <a:gd name="T50" fmla="*/ 425 w 671"/>
                <a:gd name="T51" fmla="*/ 481 h 614"/>
                <a:gd name="T52" fmla="*/ 406 w 671"/>
                <a:gd name="T53" fmla="*/ 456 h 614"/>
                <a:gd name="T54" fmla="*/ 358 w 671"/>
                <a:gd name="T55" fmla="*/ 463 h 614"/>
                <a:gd name="T56" fmla="*/ 357 w 671"/>
                <a:gd name="T57" fmla="*/ 493 h 614"/>
                <a:gd name="T58" fmla="*/ 322 w 671"/>
                <a:gd name="T59" fmla="*/ 495 h 614"/>
                <a:gd name="T60" fmla="*/ 289 w 671"/>
                <a:gd name="T61" fmla="*/ 528 h 614"/>
                <a:gd name="T62" fmla="*/ 251 w 671"/>
                <a:gd name="T63" fmla="*/ 544 h 614"/>
                <a:gd name="T64" fmla="*/ 229 w 671"/>
                <a:gd name="T65" fmla="*/ 560 h 614"/>
                <a:gd name="T66" fmla="*/ 187 w 671"/>
                <a:gd name="T67" fmla="*/ 614 h 614"/>
                <a:gd name="T68" fmla="*/ 127 w 671"/>
                <a:gd name="T69" fmla="*/ 602 h 614"/>
                <a:gd name="T70" fmla="*/ 125 w 671"/>
                <a:gd name="T71" fmla="*/ 586 h 614"/>
                <a:gd name="T72" fmla="*/ 174 w 671"/>
                <a:gd name="T73" fmla="*/ 508 h 614"/>
                <a:gd name="T74" fmla="*/ 104 w 671"/>
                <a:gd name="T75" fmla="*/ 414 h 614"/>
                <a:gd name="T76" fmla="*/ 83 w 671"/>
                <a:gd name="T77" fmla="*/ 420 h 614"/>
                <a:gd name="T78" fmla="*/ 31 w 671"/>
                <a:gd name="T79" fmla="*/ 398 h 614"/>
                <a:gd name="T80" fmla="*/ 16 w 671"/>
                <a:gd name="T81" fmla="*/ 321 h 614"/>
                <a:gd name="T82" fmla="*/ 39 w 671"/>
                <a:gd name="T83" fmla="*/ 267 h 614"/>
                <a:gd name="T84" fmla="*/ 7 w 671"/>
                <a:gd name="T85" fmla="*/ 209 h 614"/>
                <a:gd name="T86" fmla="*/ 26 w 671"/>
                <a:gd name="T87" fmla="*/ 152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71" h="614">
                  <a:moveTo>
                    <a:pt x="26" y="152"/>
                  </a:moveTo>
                  <a:lnTo>
                    <a:pt x="0" y="81"/>
                  </a:lnTo>
                  <a:lnTo>
                    <a:pt x="11" y="0"/>
                  </a:lnTo>
                  <a:lnTo>
                    <a:pt x="98" y="37"/>
                  </a:lnTo>
                  <a:lnTo>
                    <a:pt x="186" y="56"/>
                  </a:lnTo>
                  <a:lnTo>
                    <a:pt x="352" y="45"/>
                  </a:lnTo>
                  <a:lnTo>
                    <a:pt x="457" y="7"/>
                  </a:lnTo>
                  <a:lnTo>
                    <a:pt x="528" y="37"/>
                  </a:lnTo>
                  <a:lnTo>
                    <a:pt x="576" y="66"/>
                  </a:lnTo>
                  <a:lnTo>
                    <a:pt x="564" y="126"/>
                  </a:lnTo>
                  <a:lnTo>
                    <a:pt x="561" y="176"/>
                  </a:lnTo>
                  <a:lnTo>
                    <a:pt x="571" y="200"/>
                  </a:lnTo>
                  <a:lnTo>
                    <a:pt x="650" y="230"/>
                  </a:lnTo>
                  <a:lnTo>
                    <a:pt x="667" y="243"/>
                  </a:lnTo>
                  <a:lnTo>
                    <a:pt x="671" y="272"/>
                  </a:lnTo>
                  <a:lnTo>
                    <a:pt x="654" y="290"/>
                  </a:lnTo>
                  <a:lnTo>
                    <a:pt x="634" y="332"/>
                  </a:lnTo>
                  <a:lnTo>
                    <a:pt x="590" y="302"/>
                  </a:lnTo>
                  <a:lnTo>
                    <a:pt x="547" y="327"/>
                  </a:lnTo>
                  <a:lnTo>
                    <a:pt x="526" y="307"/>
                  </a:lnTo>
                  <a:lnTo>
                    <a:pt x="509" y="320"/>
                  </a:lnTo>
                  <a:lnTo>
                    <a:pt x="518" y="338"/>
                  </a:lnTo>
                  <a:lnTo>
                    <a:pt x="497" y="400"/>
                  </a:lnTo>
                  <a:lnTo>
                    <a:pt x="473" y="427"/>
                  </a:lnTo>
                  <a:lnTo>
                    <a:pt x="478" y="448"/>
                  </a:lnTo>
                  <a:lnTo>
                    <a:pt x="425" y="481"/>
                  </a:lnTo>
                  <a:lnTo>
                    <a:pt x="406" y="456"/>
                  </a:lnTo>
                  <a:lnTo>
                    <a:pt x="358" y="463"/>
                  </a:lnTo>
                  <a:lnTo>
                    <a:pt x="357" y="493"/>
                  </a:lnTo>
                  <a:lnTo>
                    <a:pt x="322" y="495"/>
                  </a:lnTo>
                  <a:lnTo>
                    <a:pt x="289" y="528"/>
                  </a:lnTo>
                  <a:lnTo>
                    <a:pt x="251" y="544"/>
                  </a:lnTo>
                  <a:lnTo>
                    <a:pt x="229" y="560"/>
                  </a:lnTo>
                  <a:lnTo>
                    <a:pt x="187" y="614"/>
                  </a:lnTo>
                  <a:lnTo>
                    <a:pt x="127" y="602"/>
                  </a:lnTo>
                  <a:lnTo>
                    <a:pt x="125" y="586"/>
                  </a:lnTo>
                  <a:lnTo>
                    <a:pt x="174" y="508"/>
                  </a:lnTo>
                  <a:lnTo>
                    <a:pt x="104" y="414"/>
                  </a:lnTo>
                  <a:lnTo>
                    <a:pt x="83" y="420"/>
                  </a:lnTo>
                  <a:lnTo>
                    <a:pt x="31" y="398"/>
                  </a:lnTo>
                  <a:lnTo>
                    <a:pt x="16" y="321"/>
                  </a:lnTo>
                  <a:lnTo>
                    <a:pt x="39" y="267"/>
                  </a:lnTo>
                  <a:lnTo>
                    <a:pt x="7" y="209"/>
                  </a:lnTo>
                  <a:lnTo>
                    <a:pt x="26" y="152"/>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43" name="Freeform 69"/>
            <p:cNvSpPr>
              <a:spLocks/>
            </p:cNvSpPr>
            <p:nvPr/>
          </p:nvSpPr>
          <p:spPr bwMode="auto">
            <a:xfrm>
              <a:off x="1349298" y="2929146"/>
              <a:ext cx="487323" cy="322288"/>
            </a:xfrm>
            <a:custGeom>
              <a:avLst/>
              <a:gdLst>
                <a:gd name="T0" fmla="*/ 197 w 776"/>
                <a:gd name="T1" fmla="*/ 18 h 513"/>
                <a:gd name="T2" fmla="*/ 376 w 776"/>
                <a:gd name="T3" fmla="*/ 0 h 513"/>
                <a:gd name="T4" fmla="*/ 448 w 776"/>
                <a:gd name="T5" fmla="*/ 42 h 513"/>
                <a:gd name="T6" fmla="*/ 515 w 776"/>
                <a:gd name="T7" fmla="*/ 59 h 513"/>
                <a:gd name="T8" fmla="*/ 643 w 776"/>
                <a:gd name="T9" fmla="*/ 36 h 513"/>
                <a:gd name="T10" fmla="*/ 748 w 776"/>
                <a:gd name="T11" fmla="*/ 35 h 513"/>
                <a:gd name="T12" fmla="*/ 737 w 776"/>
                <a:gd name="T13" fmla="*/ 114 h 513"/>
                <a:gd name="T14" fmla="*/ 761 w 776"/>
                <a:gd name="T15" fmla="*/ 185 h 513"/>
                <a:gd name="T16" fmla="*/ 746 w 776"/>
                <a:gd name="T17" fmla="*/ 244 h 513"/>
                <a:gd name="T18" fmla="*/ 776 w 776"/>
                <a:gd name="T19" fmla="*/ 303 h 513"/>
                <a:gd name="T20" fmla="*/ 753 w 776"/>
                <a:gd name="T21" fmla="*/ 355 h 513"/>
                <a:gd name="T22" fmla="*/ 767 w 776"/>
                <a:gd name="T23" fmla="*/ 432 h 513"/>
                <a:gd name="T24" fmla="*/ 745 w 776"/>
                <a:gd name="T25" fmla="*/ 462 h 513"/>
                <a:gd name="T26" fmla="*/ 715 w 776"/>
                <a:gd name="T27" fmla="*/ 454 h 513"/>
                <a:gd name="T28" fmla="*/ 689 w 776"/>
                <a:gd name="T29" fmla="*/ 491 h 513"/>
                <a:gd name="T30" fmla="*/ 658 w 776"/>
                <a:gd name="T31" fmla="*/ 462 h 513"/>
                <a:gd name="T32" fmla="*/ 607 w 776"/>
                <a:gd name="T33" fmla="*/ 472 h 513"/>
                <a:gd name="T34" fmla="*/ 565 w 776"/>
                <a:gd name="T35" fmla="*/ 454 h 513"/>
                <a:gd name="T36" fmla="*/ 538 w 776"/>
                <a:gd name="T37" fmla="*/ 488 h 513"/>
                <a:gd name="T38" fmla="*/ 495 w 776"/>
                <a:gd name="T39" fmla="*/ 472 h 513"/>
                <a:gd name="T40" fmla="*/ 467 w 776"/>
                <a:gd name="T41" fmla="*/ 503 h 513"/>
                <a:gd name="T42" fmla="*/ 429 w 776"/>
                <a:gd name="T43" fmla="*/ 472 h 513"/>
                <a:gd name="T44" fmla="*/ 408 w 776"/>
                <a:gd name="T45" fmla="*/ 486 h 513"/>
                <a:gd name="T46" fmla="*/ 327 w 776"/>
                <a:gd name="T47" fmla="*/ 500 h 513"/>
                <a:gd name="T48" fmla="*/ 275 w 776"/>
                <a:gd name="T49" fmla="*/ 498 h 513"/>
                <a:gd name="T50" fmla="*/ 263 w 776"/>
                <a:gd name="T51" fmla="*/ 513 h 513"/>
                <a:gd name="T52" fmla="*/ 106 w 776"/>
                <a:gd name="T53" fmla="*/ 399 h 513"/>
                <a:gd name="T54" fmla="*/ 66 w 776"/>
                <a:gd name="T55" fmla="*/ 391 h 513"/>
                <a:gd name="T56" fmla="*/ 0 w 776"/>
                <a:gd name="T57" fmla="*/ 329 h 513"/>
                <a:gd name="T58" fmla="*/ 10 w 776"/>
                <a:gd name="T59" fmla="*/ 296 h 513"/>
                <a:gd name="T60" fmla="*/ 9 w 776"/>
                <a:gd name="T61" fmla="*/ 270 h 513"/>
                <a:gd name="T62" fmla="*/ 46 w 776"/>
                <a:gd name="T63" fmla="*/ 245 h 513"/>
                <a:gd name="T64" fmla="*/ 36 w 776"/>
                <a:gd name="T65" fmla="*/ 206 h 513"/>
                <a:gd name="T66" fmla="*/ 36 w 776"/>
                <a:gd name="T67" fmla="*/ 169 h 513"/>
                <a:gd name="T68" fmla="*/ 90 w 776"/>
                <a:gd name="T69" fmla="*/ 134 h 513"/>
                <a:gd name="T70" fmla="*/ 130 w 776"/>
                <a:gd name="T71" fmla="*/ 122 h 513"/>
                <a:gd name="T72" fmla="*/ 137 w 776"/>
                <a:gd name="T73" fmla="*/ 102 h 513"/>
                <a:gd name="T74" fmla="*/ 151 w 776"/>
                <a:gd name="T75" fmla="*/ 73 h 513"/>
                <a:gd name="T76" fmla="*/ 131 w 776"/>
                <a:gd name="T77" fmla="*/ 42 h 513"/>
                <a:gd name="T78" fmla="*/ 197 w 776"/>
                <a:gd name="T79" fmla="*/ 18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76" h="513">
                  <a:moveTo>
                    <a:pt x="197" y="18"/>
                  </a:moveTo>
                  <a:lnTo>
                    <a:pt x="376" y="0"/>
                  </a:lnTo>
                  <a:lnTo>
                    <a:pt x="448" y="42"/>
                  </a:lnTo>
                  <a:lnTo>
                    <a:pt x="515" y="59"/>
                  </a:lnTo>
                  <a:lnTo>
                    <a:pt x="643" y="36"/>
                  </a:lnTo>
                  <a:lnTo>
                    <a:pt x="748" y="35"/>
                  </a:lnTo>
                  <a:lnTo>
                    <a:pt x="737" y="114"/>
                  </a:lnTo>
                  <a:lnTo>
                    <a:pt x="761" y="185"/>
                  </a:lnTo>
                  <a:lnTo>
                    <a:pt x="746" y="244"/>
                  </a:lnTo>
                  <a:lnTo>
                    <a:pt x="776" y="303"/>
                  </a:lnTo>
                  <a:lnTo>
                    <a:pt x="753" y="355"/>
                  </a:lnTo>
                  <a:lnTo>
                    <a:pt x="767" y="432"/>
                  </a:lnTo>
                  <a:lnTo>
                    <a:pt x="745" y="462"/>
                  </a:lnTo>
                  <a:lnTo>
                    <a:pt x="715" y="454"/>
                  </a:lnTo>
                  <a:lnTo>
                    <a:pt x="689" y="491"/>
                  </a:lnTo>
                  <a:lnTo>
                    <a:pt x="658" y="462"/>
                  </a:lnTo>
                  <a:lnTo>
                    <a:pt x="607" y="472"/>
                  </a:lnTo>
                  <a:lnTo>
                    <a:pt x="565" y="454"/>
                  </a:lnTo>
                  <a:lnTo>
                    <a:pt x="538" y="488"/>
                  </a:lnTo>
                  <a:lnTo>
                    <a:pt x="495" y="472"/>
                  </a:lnTo>
                  <a:lnTo>
                    <a:pt x="467" y="503"/>
                  </a:lnTo>
                  <a:lnTo>
                    <a:pt x="429" y="472"/>
                  </a:lnTo>
                  <a:lnTo>
                    <a:pt x="408" y="486"/>
                  </a:lnTo>
                  <a:lnTo>
                    <a:pt x="327" y="500"/>
                  </a:lnTo>
                  <a:lnTo>
                    <a:pt x="275" y="498"/>
                  </a:lnTo>
                  <a:lnTo>
                    <a:pt x="263" y="513"/>
                  </a:lnTo>
                  <a:lnTo>
                    <a:pt x="106" y="399"/>
                  </a:lnTo>
                  <a:lnTo>
                    <a:pt x="66" y="391"/>
                  </a:lnTo>
                  <a:lnTo>
                    <a:pt x="0" y="329"/>
                  </a:lnTo>
                  <a:lnTo>
                    <a:pt x="10" y="296"/>
                  </a:lnTo>
                  <a:lnTo>
                    <a:pt x="9" y="270"/>
                  </a:lnTo>
                  <a:lnTo>
                    <a:pt x="46" y="245"/>
                  </a:lnTo>
                  <a:lnTo>
                    <a:pt x="36" y="206"/>
                  </a:lnTo>
                  <a:lnTo>
                    <a:pt x="36" y="169"/>
                  </a:lnTo>
                  <a:lnTo>
                    <a:pt x="90" y="134"/>
                  </a:lnTo>
                  <a:lnTo>
                    <a:pt x="130" y="122"/>
                  </a:lnTo>
                  <a:lnTo>
                    <a:pt x="137" y="102"/>
                  </a:lnTo>
                  <a:lnTo>
                    <a:pt x="151" y="73"/>
                  </a:lnTo>
                  <a:lnTo>
                    <a:pt x="131" y="42"/>
                  </a:lnTo>
                  <a:lnTo>
                    <a:pt x="197" y="18"/>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grpSp>
          <p:nvGrpSpPr>
            <p:cNvPr id="144" name="143 Grupo"/>
            <p:cNvGrpSpPr/>
            <p:nvPr/>
          </p:nvGrpSpPr>
          <p:grpSpPr>
            <a:xfrm>
              <a:off x="2430632" y="2006178"/>
              <a:ext cx="619017" cy="660692"/>
              <a:chOff x="3228826" y="3495441"/>
              <a:chExt cx="924075" cy="986288"/>
            </a:xfrm>
            <a:gradFill>
              <a:gsLst>
                <a:gs pos="0">
                  <a:srgbClr val="6777C5">
                    <a:lumMod val="64000"/>
                  </a:srgbClr>
                </a:gs>
                <a:gs pos="100000">
                  <a:srgbClr val="6777C5"/>
                </a:gs>
              </a:gsLst>
              <a:lin ang="16200000" scaled="0"/>
            </a:gradFill>
            <a:effectLst>
              <a:outerShdw blurRad="50800" dist="25400" dir="2700000" algn="tl" rotWithShape="0">
                <a:schemeClr val="tx1">
                  <a:alpha val="40000"/>
                </a:schemeClr>
              </a:outerShdw>
            </a:effectLst>
          </p:grpSpPr>
          <p:sp>
            <p:nvSpPr>
              <p:cNvPr id="185" name="Freeform 60"/>
              <p:cNvSpPr>
                <a:spLocks/>
              </p:cNvSpPr>
              <p:nvPr/>
            </p:nvSpPr>
            <p:spPr bwMode="auto">
              <a:xfrm>
                <a:off x="3256200" y="3495441"/>
                <a:ext cx="426368" cy="651995"/>
              </a:xfrm>
              <a:custGeom>
                <a:avLst/>
                <a:gdLst>
                  <a:gd name="T0" fmla="*/ 77 w 455"/>
                  <a:gd name="T1" fmla="*/ 65 h 695"/>
                  <a:gd name="T2" fmla="*/ 143 w 455"/>
                  <a:gd name="T3" fmla="*/ 244 h 695"/>
                  <a:gd name="T4" fmla="*/ 102 w 455"/>
                  <a:gd name="T5" fmla="*/ 264 h 695"/>
                  <a:gd name="T6" fmla="*/ 118 w 455"/>
                  <a:gd name="T7" fmla="*/ 311 h 695"/>
                  <a:gd name="T8" fmla="*/ 125 w 455"/>
                  <a:gd name="T9" fmla="*/ 358 h 695"/>
                  <a:gd name="T10" fmla="*/ 119 w 455"/>
                  <a:gd name="T11" fmla="*/ 389 h 695"/>
                  <a:gd name="T12" fmla="*/ 64 w 455"/>
                  <a:gd name="T13" fmla="*/ 466 h 695"/>
                  <a:gd name="T14" fmla="*/ 8 w 455"/>
                  <a:gd name="T15" fmla="*/ 527 h 695"/>
                  <a:gd name="T16" fmla="*/ 12 w 455"/>
                  <a:gd name="T17" fmla="*/ 546 h 695"/>
                  <a:gd name="T18" fmla="*/ 34 w 455"/>
                  <a:gd name="T19" fmla="*/ 565 h 695"/>
                  <a:gd name="T20" fmla="*/ 13 w 455"/>
                  <a:gd name="T21" fmla="*/ 598 h 695"/>
                  <a:gd name="T22" fmla="*/ 0 w 455"/>
                  <a:gd name="T23" fmla="*/ 631 h 695"/>
                  <a:gd name="T24" fmla="*/ 34 w 455"/>
                  <a:gd name="T25" fmla="*/ 695 h 695"/>
                  <a:gd name="T26" fmla="*/ 137 w 455"/>
                  <a:gd name="T27" fmla="*/ 663 h 695"/>
                  <a:gd name="T28" fmla="*/ 242 w 455"/>
                  <a:gd name="T29" fmla="*/ 610 h 695"/>
                  <a:gd name="T30" fmla="*/ 379 w 455"/>
                  <a:gd name="T31" fmla="*/ 562 h 695"/>
                  <a:gd name="T32" fmla="*/ 446 w 455"/>
                  <a:gd name="T33" fmla="*/ 466 h 695"/>
                  <a:gd name="T34" fmla="*/ 448 w 455"/>
                  <a:gd name="T35" fmla="*/ 126 h 695"/>
                  <a:gd name="T36" fmla="*/ 455 w 455"/>
                  <a:gd name="T37" fmla="*/ 84 h 695"/>
                  <a:gd name="T38" fmla="*/ 426 w 455"/>
                  <a:gd name="T39" fmla="*/ 79 h 695"/>
                  <a:gd name="T40" fmla="*/ 401 w 455"/>
                  <a:gd name="T41" fmla="*/ 69 h 695"/>
                  <a:gd name="T42" fmla="*/ 359 w 455"/>
                  <a:gd name="T43" fmla="*/ 60 h 695"/>
                  <a:gd name="T44" fmla="*/ 339 w 455"/>
                  <a:gd name="T45" fmla="*/ 69 h 695"/>
                  <a:gd name="T46" fmla="*/ 306 w 455"/>
                  <a:gd name="T47" fmla="*/ 57 h 695"/>
                  <a:gd name="T48" fmla="*/ 244 w 455"/>
                  <a:gd name="T49" fmla="*/ 29 h 695"/>
                  <a:gd name="T50" fmla="*/ 198 w 455"/>
                  <a:gd name="T51" fmla="*/ 29 h 695"/>
                  <a:gd name="T52" fmla="*/ 160 w 455"/>
                  <a:gd name="T53" fmla="*/ 13 h 695"/>
                  <a:gd name="T54" fmla="*/ 135 w 455"/>
                  <a:gd name="T55" fmla="*/ 0 h 695"/>
                  <a:gd name="T56" fmla="*/ 109 w 455"/>
                  <a:gd name="T57" fmla="*/ 7 h 695"/>
                  <a:gd name="T58" fmla="*/ 97 w 455"/>
                  <a:gd name="T59" fmla="*/ 25 h 695"/>
                  <a:gd name="T60" fmla="*/ 77 w 455"/>
                  <a:gd name="T61" fmla="*/ 6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5" h="695">
                    <a:moveTo>
                      <a:pt x="77" y="65"/>
                    </a:moveTo>
                    <a:lnTo>
                      <a:pt x="143" y="244"/>
                    </a:lnTo>
                    <a:lnTo>
                      <a:pt x="102" y="264"/>
                    </a:lnTo>
                    <a:lnTo>
                      <a:pt x="118" y="311"/>
                    </a:lnTo>
                    <a:lnTo>
                      <a:pt x="125" y="358"/>
                    </a:lnTo>
                    <a:lnTo>
                      <a:pt x="119" y="389"/>
                    </a:lnTo>
                    <a:lnTo>
                      <a:pt x="64" y="466"/>
                    </a:lnTo>
                    <a:lnTo>
                      <a:pt x="8" y="527"/>
                    </a:lnTo>
                    <a:lnTo>
                      <a:pt x="12" y="546"/>
                    </a:lnTo>
                    <a:lnTo>
                      <a:pt x="34" y="565"/>
                    </a:lnTo>
                    <a:lnTo>
                      <a:pt x="13" y="598"/>
                    </a:lnTo>
                    <a:lnTo>
                      <a:pt x="0" y="631"/>
                    </a:lnTo>
                    <a:lnTo>
                      <a:pt x="34" y="695"/>
                    </a:lnTo>
                    <a:lnTo>
                      <a:pt x="137" y="663"/>
                    </a:lnTo>
                    <a:lnTo>
                      <a:pt x="242" y="610"/>
                    </a:lnTo>
                    <a:lnTo>
                      <a:pt x="379" y="562"/>
                    </a:lnTo>
                    <a:lnTo>
                      <a:pt x="446" y="466"/>
                    </a:lnTo>
                    <a:lnTo>
                      <a:pt x="448" y="126"/>
                    </a:lnTo>
                    <a:lnTo>
                      <a:pt x="455" y="84"/>
                    </a:lnTo>
                    <a:lnTo>
                      <a:pt x="426" y="79"/>
                    </a:lnTo>
                    <a:lnTo>
                      <a:pt x="401" y="69"/>
                    </a:lnTo>
                    <a:lnTo>
                      <a:pt x="359" y="60"/>
                    </a:lnTo>
                    <a:lnTo>
                      <a:pt x="339" y="69"/>
                    </a:lnTo>
                    <a:lnTo>
                      <a:pt x="306" y="57"/>
                    </a:lnTo>
                    <a:lnTo>
                      <a:pt x="244" y="29"/>
                    </a:lnTo>
                    <a:lnTo>
                      <a:pt x="198" y="29"/>
                    </a:lnTo>
                    <a:lnTo>
                      <a:pt x="160" y="13"/>
                    </a:lnTo>
                    <a:lnTo>
                      <a:pt x="135" y="0"/>
                    </a:lnTo>
                    <a:lnTo>
                      <a:pt x="109" y="7"/>
                    </a:lnTo>
                    <a:lnTo>
                      <a:pt x="97" y="25"/>
                    </a:lnTo>
                    <a:lnTo>
                      <a:pt x="77" y="65"/>
                    </a:lnTo>
                    <a:close/>
                  </a:path>
                </a:pathLst>
              </a:custGeom>
              <a:grpFill/>
              <a:ln w="12700">
                <a:solidFill>
                  <a:srgbClr val="6777C5"/>
                </a:solidFill>
                <a:headEnd/>
                <a:tailEnd/>
              </a:ln>
              <a:effectLst/>
            </p:spPr>
            <p:style>
              <a:lnRef idx="1">
                <a:schemeClr val="accent1"/>
              </a:lnRef>
              <a:fillRef idx="3">
                <a:schemeClr val="accent1"/>
              </a:fillRef>
              <a:effectRef idx="2">
                <a:schemeClr val="accent1"/>
              </a:effectRef>
              <a:fontRef idx="minor">
                <a:schemeClr val="lt1"/>
              </a:fontRef>
            </p:style>
            <p:txBody>
              <a:bodyPr/>
              <a:lstStyle/>
              <a:p>
                <a:endParaRPr lang="es-ES"/>
              </a:p>
            </p:txBody>
          </p:sp>
          <p:sp>
            <p:nvSpPr>
              <p:cNvPr id="186" name="Freeform 61"/>
              <p:cNvSpPr>
                <a:spLocks/>
              </p:cNvSpPr>
              <p:nvPr/>
            </p:nvSpPr>
            <p:spPr bwMode="auto">
              <a:xfrm>
                <a:off x="3228826" y="4023839"/>
                <a:ext cx="435493" cy="457890"/>
              </a:xfrm>
              <a:custGeom>
                <a:avLst/>
                <a:gdLst>
                  <a:gd name="T0" fmla="*/ 277 w 464"/>
                  <a:gd name="T1" fmla="*/ 46 h 488"/>
                  <a:gd name="T2" fmla="*/ 162 w 464"/>
                  <a:gd name="T3" fmla="*/ 102 h 488"/>
                  <a:gd name="T4" fmla="*/ 63 w 464"/>
                  <a:gd name="T5" fmla="*/ 132 h 488"/>
                  <a:gd name="T6" fmla="*/ 41 w 464"/>
                  <a:gd name="T7" fmla="*/ 190 h 488"/>
                  <a:gd name="T8" fmla="*/ 15 w 464"/>
                  <a:gd name="T9" fmla="*/ 212 h 488"/>
                  <a:gd name="T10" fmla="*/ 25 w 464"/>
                  <a:gd name="T11" fmla="*/ 251 h 488"/>
                  <a:gd name="T12" fmla="*/ 25 w 464"/>
                  <a:gd name="T13" fmla="*/ 289 h 488"/>
                  <a:gd name="T14" fmla="*/ 10 w 464"/>
                  <a:gd name="T15" fmla="*/ 315 h 488"/>
                  <a:gd name="T16" fmla="*/ 15 w 464"/>
                  <a:gd name="T17" fmla="*/ 343 h 488"/>
                  <a:gd name="T18" fmla="*/ 0 w 464"/>
                  <a:gd name="T19" fmla="*/ 366 h 488"/>
                  <a:gd name="T20" fmla="*/ 19 w 464"/>
                  <a:gd name="T21" fmla="*/ 391 h 488"/>
                  <a:gd name="T22" fmla="*/ 41 w 464"/>
                  <a:gd name="T23" fmla="*/ 387 h 488"/>
                  <a:gd name="T24" fmla="*/ 41 w 464"/>
                  <a:gd name="T25" fmla="*/ 427 h 488"/>
                  <a:gd name="T26" fmla="*/ 55 w 464"/>
                  <a:gd name="T27" fmla="*/ 443 h 488"/>
                  <a:gd name="T28" fmla="*/ 71 w 464"/>
                  <a:gd name="T29" fmla="*/ 422 h 488"/>
                  <a:gd name="T30" fmla="*/ 88 w 464"/>
                  <a:gd name="T31" fmla="*/ 427 h 488"/>
                  <a:gd name="T32" fmla="*/ 98 w 464"/>
                  <a:gd name="T33" fmla="*/ 452 h 488"/>
                  <a:gd name="T34" fmla="*/ 109 w 464"/>
                  <a:gd name="T35" fmla="*/ 467 h 488"/>
                  <a:gd name="T36" fmla="*/ 109 w 464"/>
                  <a:gd name="T37" fmla="*/ 488 h 488"/>
                  <a:gd name="T38" fmla="*/ 150 w 464"/>
                  <a:gd name="T39" fmla="*/ 427 h 488"/>
                  <a:gd name="T40" fmla="*/ 150 w 464"/>
                  <a:gd name="T41" fmla="*/ 412 h 488"/>
                  <a:gd name="T42" fmla="*/ 172 w 464"/>
                  <a:gd name="T43" fmla="*/ 397 h 488"/>
                  <a:gd name="T44" fmla="*/ 207 w 464"/>
                  <a:gd name="T45" fmla="*/ 416 h 488"/>
                  <a:gd name="T46" fmla="*/ 227 w 464"/>
                  <a:gd name="T47" fmla="*/ 380 h 488"/>
                  <a:gd name="T48" fmla="*/ 244 w 464"/>
                  <a:gd name="T49" fmla="*/ 361 h 488"/>
                  <a:gd name="T50" fmla="*/ 239 w 464"/>
                  <a:gd name="T51" fmla="*/ 339 h 488"/>
                  <a:gd name="T52" fmla="*/ 227 w 464"/>
                  <a:gd name="T53" fmla="*/ 339 h 488"/>
                  <a:gd name="T54" fmla="*/ 197 w 464"/>
                  <a:gd name="T55" fmla="*/ 317 h 488"/>
                  <a:gd name="T56" fmla="*/ 222 w 464"/>
                  <a:gd name="T57" fmla="*/ 303 h 488"/>
                  <a:gd name="T58" fmla="*/ 288 w 464"/>
                  <a:gd name="T59" fmla="*/ 230 h 488"/>
                  <a:gd name="T60" fmla="*/ 346 w 464"/>
                  <a:gd name="T61" fmla="*/ 205 h 488"/>
                  <a:gd name="T62" fmla="*/ 464 w 464"/>
                  <a:gd name="T63" fmla="*/ 154 h 488"/>
                  <a:gd name="T64" fmla="*/ 410 w 464"/>
                  <a:gd name="T65" fmla="*/ 0 h 488"/>
                  <a:gd name="T66" fmla="*/ 277 w 464"/>
                  <a:gd name="T67" fmla="*/ 46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64" h="488">
                    <a:moveTo>
                      <a:pt x="277" y="46"/>
                    </a:moveTo>
                    <a:lnTo>
                      <a:pt x="162" y="102"/>
                    </a:lnTo>
                    <a:lnTo>
                      <a:pt x="63" y="132"/>
                    </a:lnTo>
                    <a:lnTo>
                      <a:pt x="41" y="190"/>
                    </a:lnTo>
                    <a:lnTo>
                      <a:pt x="15" y="212"/>
                    </a:lnTo>
                    <a:lnTo>
                      <a:pt x="25" y="251"/>
                    </a:lnTo>
                    <a:lnTo>
                      <a:pt x="25" y="289"/>
                    </a:lnTo>
                    <a:lnTo>
                      <a:pt x="10" y="315"/>
                    </a:lnTo>
                    <a:lnTo>
                      <a:pt x="15" y="343"/>
                    </a:lnTo>
                    <a:lnTo>
                      <a:pt x="0" y="366"/>
                    </a:lnTo>
                    <a:lnTo>
                      <a:pt x="19" y="391"/>
                    </a:lnTo>
                    <a:lnTo>
                      <a:pt x="41" y="387"/>
                    </a:lnTo>
                    <a:lnTo>
                      <a:pt x="41" y="427"/>
                    </a:lnTo>
                    <a:lnTo>
                      <a:pt x="55" y="443"/>
                    </a:lnTo>
                    <a:lnTo>
                      <a:pt x="71" y="422"/>
                    </a:lnTo>
                    <a:lnTo>
                      <a:pt x="88" y="427"/>
                    </a:lnTo>
                    <a:lnTo>
                      <a:pt x="98" y="452"/>
                    </a:lnTo>
                    <a:lnTo>
                      <a:pt x="109" y="467"/>
                    </a:lnTo>
                    <a:lnTo>
                      <a:pt x="109" y="488"/>
                    </a:lnTo>
                    <a:lnTo>
                      <a:pt x="150" y="427"/>
                    </a:lnTo>
                    <a:lnTo>
                      <a:pt x="150" y="412"/>
                    </a:lnTo>
                    <a:lnTo>
                      <a:pt x="172" y="397"/>
                    </a:lnTo>
                    <a:lnTo>
                      <a:pt x="207" y="416"/>
                    </a:lnTo>
                    <a:lnTo>
                      <a:pt x="227" y="380"/>
                    </a:lnTo>
                    <a:lnTo>
                      <a:pt x="244" y="361"/>
                    </a:lnTo>
                    <a:lnTo>
                      <a:pt x="239" y="339"/>
                    </a:lnTo>
                    <a:lnTo>
                      <a:pt x="227" y="339"/>
                    </a:lnTo>
                    <a:lnTo>
                      <a:pt x="197" y="317"/>
                    </a:lnTo>
                    <a:lnTo>
                      <a:pt x="222" y="303"/>
                    </a:lnTo>
                    <a:lnTo>
                      <a:pt x="288" y="230"/>
                    </a:lnTo>
                    <a:lnTo>
                      <a:pt x="346" y="205"/>
                    </a:lnTo>
                    <a:lnTo>
                      <a:pt x="464" y="154"/>
                    </a:lnTo>
                    <a:lnTo>
                      <a:pt x="410" y="0"/>
                    </a:lnTo>
                    <a:lnTo>
                      <a:pt x="277" y="46"/>
                    </a:lnTo>
                    <a:close/>
                  </a:path>
                </a:pathLst>
              </a:custGeom>
              <a:grpFill/>
              <a:ln w="12700">
                <a:solidFill>
                  <a:srgbClr val="6777C5"/>
                </a:solidFill>
                <a:headEnd/>
                <a:tailEnd/>
              </a:ln>
              <a:effectLst/>
            </p:spPr>
            <p:style>
              <a:lnRef idx="1">
                <a:schemeClr val="accent1"/>
              </a:lnRef>
              <a:fillRef idx="3">
                <a:schemeClr val="accent1"/>
              </a:fillRef>
              <a:effectRef idx="2">
                <a:schemeClr val="accent1"/>
              </a:effectRef>
              <a:fontRef idx="minor">
                <a:schemeClr val="lt1"/>
              </a:fontRef>
            </p:style>
            <p:txBody>
              <a:bodyPr/>
              <a:lstStyle/>
              <a:p>
                <a:endParaRPr lang="es-ES"/>
              </a:p>
            </p:txBody>
          </p:sp>
          <p:sp>
            <p:nvSpPr>
              <p:cNvPr id="187" name="Freeform 62"/>
              <p:cNvSpPr>
                <a:spLocks/>
              </p:cNvSpPr>
              <p:nvPr/>
            </p:nvSpPr>
            <p:spPr bwMode="auto">
              <a:xfrm>
                <a:off x="3675932" y="3590834"/>
                <a:ext cx="476969" cy="363326"/>
              </a:xfrm>
              <a:custGeom>
                <a:avLst/>
                <a:gdLst>
                  <a:gd name="T0" fmla="*/ 339 w 508"/>
                  <a:gd name="T1" fmla="*/ 388 h 388"/>
                  <a:gd name="T2" fmla="*/ 490 w 508"/>
                  <a:gd name="T3" fmla="*/ 251 h 388"/>
                  <a:gd name="T4" fmla="*/ 486 w 508"/>
                  <a:gd name="T5" fmla="*/ 231 h 388"/>
                  <a:gd name="T6" fmla="*/ 465 w 508"/>
                  <a:gd name="T7" fmla="*/ 168 h 388"/>
                  <a:gd name="T8" fmla="*/ 432 w 508"/>
                  <a:gd name="T9" fmla="*/ 131 h 388"/>
                  <a:gd name="T10" fmla="*/ 429 w 508"/>
                  <a:gd name="T11" fmla="*/ 113 h 388"/>
                  <a:gd name="T12" fmla="*/ 436 w 508"/>
                  <a:gd name="T13" fmla="*/ 100 h 388"/>
                  <a:gd name="T14" fmla="*/ 458 w 508"/>
                  <a:gd name="T15" fmla="*/ 91 h 388"/>
                  <a:gd name="T16" fmla="*/ 508 w 508"/>
                  <a:gd name="T17" fmla="*/ 77 h 388"/>
                  <a:gd name="T18" fmla="*/ 495 w 508"/>
                  <a:gd name="T19" fmla="*/ 68 h 388"/>
                  <a:gd name="T20" fmla="*/ 468 w 508"/>
                  <a:gd name="T21" fmla="*/ 59 h 388"/>
                  <a:gd name="T22" fmla="*/ 443 w 508"/>
                  <a:gd name="T23" fmla="*/ 34 h 388"/>
                  <a:gd name="T24" fmla="*/ 452 w 508"/>
                  <a:gd name="T25" fmla="*/ 16 h 388"/>
                  <a:gd name="T26" fmla="*/ 436 w 508"/>
                  <a:gd name="T27" fmla="*/ 16 h 388"/>
                  <a:gd name="T28" fmla="*/ 382 w 508"/>
                  <a:gd name="T29" fmla="*/ 8 h 388"/>
                  <a:gd name="T30" fmla="*/ 360 w 508"/>
                  <a:gd name="T31" fmla="*/ 0 h 388"/>
                  <a:gd name="T32" fmla="*/ 339 w 508"/>
                  <a:gd name="T33" fmla="*/ 22 h 388"/>
                  <a:gd name="T34" fmla="*/ 316 w 508"/>
                  <a:gd name="T35" fmla="*/ 55 h 388"/>
                  <a:gd name="T36" fmla="*/ 298 w 508"/>
                  <a:gd name="T37" fmla="*/ 65 h 388"/>
                  <a:gd name="T38" fmla="*/ 264 w 508"/>
                  <a:gd name="T39" fmla="*/ 68 h 388"/>
                  <a:gd name="T40" fmla="*/ 233 w 508"/>
                  <a:gd name="T41" fmla="*/ 77 h 388"/>
                  <a:gd name="T42" fmla="*/ 214 w 508"/>
                  <a:gd name="T43" fmla="*/ 68 h 388"/>
                  <a:gd name="T44" fmla="*/ 203 w 508"/>
                  <a:gd name="T45" fmla="*/ 55 h 388"/>
                  <a:gd name="T46" fmla="*/ 167 w 508"/>
                  <a:gd name="T47" fmla="*/ 55 h 388"/>
                  <a:gd name="T48" fmla="*/ 142 w 508"/>
                  <a:gd name="T49" fmla="*/ 52 h 388"/>
                  <a:gd name="T50" fmla="*/ 117 w 508"/>
                  <a:gd name="T51" fmla="*/ 65 h 388"/>
                  <a:gd name="T52" fmla="*/ 84 w 508"/>
                  <a:gd name="T53" fmla="*/ 72 h 388"/>
                  <a:gd name="T54" fmla="*/ 50 w 508"/>
                  <a:gd name="T55" fmla="*/ 59 h 388"/>
                  <a:gd name="T56" fmla="*/ 19 w 508"/>
                  <a:gd name="T57" fmla="*/ 43 h 388"/>
                  <a:gd name="T58" fmla="*/ 0 w 508"/>
                  <a:gd name="T59" fmla="*/ 25 h 388"/>
                  <a:gd name="T60" fmla="*/ 1 w 508"/>
                  <a:gd name="T61" fmla="*/ 98 h 388"/>
                  <a:gd name="T62" fmla="*/ 87 w 508"/>
                  <a:gd name="T63" fmla="*/ 132 h 388"/>
                  <a:gd name="T64" fmla="*/ 111 w 508"/>
                  <a:gd name="T65" fmla="*/ 175 h 388"/>
                  <a:gd name="T66" fmla="*/ 212 w 508"/>
                  <a:gd name="T67" fmla="*/ 223 h 388"/>
                  <a:gd name="T68" fmla="*/ 246 w 508"/>
                  <a:gd name="T69" fmla="*/ 334 h 388"/>
                  <a:gd name="T70" fmla="*/ 339 w 508"/>
                  <a:gd name="T71" fmla="*/ 388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08" h="388">
                    <a:moveTo>
                      <a:pt x="339" y="388"/>
                    </a:moveTo>
                    <a:lnTo>
                      <a:pt x="490" y="251"/>
                    </a:lnTo>
                    <a:lnTo>
                      <a:pt x="486" y="231"/>
                    </a:lnTo>
                    <a:lnTo>
                      <a:pt x="465" y="168"/>
                    </a:lnTo>
                    <a:lnTo>
                      <a:pt x="432" y="131"/>
                    </a:lnTo>
                    <a:lnTo>
                      <a:pt x="429" y="113"/>
                    </a:lnTo>
                    <a:lnTo>
                      <a:pt x="436" y="100"/>
                    </a:lnTo>
                    <a:lnTo>
                      <a:pt x="458" y="91"/>
                    </a:lnTo>
                    <a:lnTo>
                      <a:pt x="508" y="77"/>
                    </a:lnTo>
                    <a:lnTo>
                      <a:pt x="495" y="68"/>
                    </a:lnTo>
                    <a:lnTo>
                      <a:pt x="468" y="59"/>
                    </a:lnTo>
                    <a:lnTo>
                      <a:pt x="443" y="34"/>
                    </a:lnTo>
                    <a:lnTo>
                      <a:pt x="452" y="16"/>
                    </a:lnTo>
                    <a:lnTo>
                      <a:pt x="436" y="16"/>
                    </a:lnTo>
                    <a:lnTo>
                      <a:pt x="382" y="8"/>
                    </a:lnTo>
                    <a:lnTo>
                      <a:pt x="360" y="0"/>
                    </a:lnTo>
                    <a:lnTo>
                      <a:pt x="339" y="22"/>
                    </a:lnTo>
                    <a:lnTo>
                      <a:pt x="316" y="55"/>
                    </a:lnTo>
                    <a:lnTo>
                      <a:pt x="298" y="65"/>
                    </a:lnTo>
                    <a:lnTo>
                      <a:pt x="264" y="68"/>
                    </a:lnTo>
                    <a:lnTo>
                      <a:pt x="233" y="77"/>
                    </a:lnTo>
                    <a:lnTo>
                      <a:pt x="214" y="68"/>
                    </a:lnTo>
                    <a:lnTo>
                      <a:pt x="203" y="55"/>
                    </a:lnTo>
                    <a:lnTo>
                      <a:pt x="167" y="55"/>
                    </a:lnTo>
                    <a:lnTo>
                      <a:pt x="142" y="52"/>
                    </a:lnTo>
                    <a:lnTo>
                      <a:pt x="117" y="65"/>
                    </a:lnTo>
                    <a:lnTo>
                      <a:pt x="84" y="72"/>
                    </a:lnTo>
                    <a:lnTo>
                      <a:pt x="50" y="59"/>
                    </a:lnTo>
                    <a:lnTo>
                      <a:pt x="19" y="43"/>
                    </a:lnTo>
                    <a:lnTo>
                      <a:pt x="0" y="25"/>
                    </a:lnTo>
                    <a:lnTo>
                      <a:pt x="1" y="98"/>
                    </a:lnTo>
                    <a:lnTo>
                      <a:pt x="87" y="132"/>
                    </a:lnTo>
                    <a:lnTo>
                      <a:pt x="111" y="175"/>
                    </a:lnTo>
                    <a:lnTo>
                      <a:pt x="212" y="223"/>
                    </a:lnTo>
                    <a:lnTo>
                      <a:pt x="246" y="334"/>
                    </a:lnTo>
                    <a:lnTo>
                      <a:pt x="339" y="388"/>
                    </a:lnTo>
                    <a:close/>
                  </a:path>
                </a:pathLst>
              </a:custGeom>
              <a:grpFill/>
              <a:ln w="12700">
                <a:solidFill>
                  <a:srgbClr val="6777C5"/>
                </a:solidFill>
                <a:headEnd/>
                <a:tailEnd/>
              </a:ln>
              <a:effectLst/>
            </p:spPr>
            <p:style>
              <a:lnRef idx="1">
                <a:schemeClr val="accent1"/>
              </a:lnRef>
              <a:fillRef idx="3">
                <a:schemeClr val="accent1"/>
              </a:fillRef>
              <a:effectRef idx="2">
                <a:schemeClr val="accent1"/>
              </a:effectRef>
              <a:fontRef idx="minor">
                <a:schemeClr val="lt1"/>
              </a:fontRef>
            </p:style>
            <p:txBody>
              <a:bodyPr/>
              <a:lstStyle/>
              <a:p>
                <a:endParaRPr lang="es-ES"/>
              </a:p>
            </p:txBody>
          </p:sp>
          <p:sp>
            <p:nvSpPr>
              <p:cNvPr id="188" name="Freeform 63"/>
              <p:cNvSpPr>
                <a:spLocks/>
              </p:cNvSpPr>
              <p:nvPr/>
            </p:nvSpPr>
            <p:spPr bwMode="auto">
              <a:xfrm>
                <a:off x="3613719" y="3684569"/>
                <a:ext cx="379916" cy="483604"/>
              </a:xfrm>
              <a:custGeom>
                <a:avLst/>
                <a:gdLst>
                  <a:gd name="T0" fmla="*/ 54 w 406"/>
                  <a:gd name="T1" fmla="*/ 516 h 516"/>
                  <a:gd name="T2" fmla="*/ 113 w 406"/>
                  <a:gd name="T3" fmla="*/ 483 h 516"/>
                  <a:gd name="T4" fmla="*/ 192 w 406"/>
                  <a:gd name="T5" fmla="*/ 451 h 516"/>
                  <a:gd name="T6" fmla="*/ 256 w 406"/>
                  <a:gd name="T7" fmla="*/ 397 h 516"/>
                  <a:gd name="T8" fmla="*/ 270 w 406"/>
                  <a:gd name="T9" fmla="*/ 358 h 516"/>
                  <a:gd name="T10" fmla="*/ 296 w 406"/>
                  <a:gd name="T11" fmla="*/ 361 h 516"/>
                  <a:gd name="T12" fmla="*/ 406 w 406"/>
                  <a:gd name="T13" fmla="*/ 288 h 516"/>
                  <a:gd name="T14" fmla="*/ 313 w 406"/>
                  <a:gd name="T15" fmla="*/ 235 h 516"/>
                  <a:gd name="T16" fmla="*/ 279 w 406"/>
                  <a:gd name="T17" fmla="*/ 123 h 516"/>
                  <a:gd name="T18" fmla="*/ 177 w 406"/>
                  <a:gd name="T19" fmla="*/ 74 h 516"/>
                  <a:gd name="T20" fmla="*/ 154 w 406"/>
                  <a:gd name="T21" fmla="*/ 31 h 516"/>
                  <a:gd name="T22" fmla="*/ 67 w 406"/>
                  <a:gd name="T23" fmla="*/ 0 h 516"/>
                  <a:gd name="T24" fmla="*/ 65 w 406"/>
                  <a:gd name="T25" fmla="*/ 266 h 516"/>
                  <a:gd name="T26" fmla="*/ 0 w 406"/>
                  <a:gd name="T27" fmla="*/ 362 h 516"/>
                  <a:gd name="T28" fmla="*/ 54 w 406"/>
                  <a:gd name="T29" fmla="*/ 516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6" h="516">
                    <a:moveTo>
                      <a:pt x="54" y="516"/>
                    </a:moveTo>
                    <a:lnTo>
                      <a:pt x="113" y="483"/>
                    </a:lnTo>
                    <a:lnTo>
                      <a:pt x="192" y="451"/>
                    </a:lnTo>
                    <a:lnTo>
                      <a:pt x="256" y="397"/>
                    </a:lnTo>
                    <a:lnTo>
                      <a:pt x="270" y="358"/>
                    </a:lnTo>
                    <a:lnTo>
                      <a:pt x="296" y="361"/>
                    </a:lnTo>
                    <a:lnTo>
                      <a:pt x="406" y="288"/>
                    </a:lnTo>
                    <a:lnTo>
                      <a:pt x="313" y="235"/>
                    </a:lnTo>
                    <a:lnTo>
                      <a:pt x="279" y="123"/>
                    </a:lnTo>
                    <a:lnTo>
                      <a:pt x="177" y="74"/>
                    </a:lnTo>
                    <a:lnTo>
                      <a:pt x="154" y="31"/>
                    </a:lnTo>
                    <a:lnTo>
                      <a:pt x="67" y="0"/>
                    </a:lnTo>
                    <a:lnTo>
                      <a:pt x="65" y="266"/>
                    </a:lnTo>
                    <a:lnTo>
                      <a:pt x="0" y="362"/>
                    </a:lnTo>
                    <a:lnTo>
                      <a:pt x="54" y="516"/>
                    </a:lnTo>
                    <a:close/>
                  </a:path>
                </a:pathLst>
              </a:custGeom>
              <a:grpFill/>
              <a:ln w="12700">
                <a:solidFill>
                  <a:srgbClr val="6777C5"/>
                </a:solidFill>
                <a:headEnd/>
                <a:tailEnd/>
              </a:ln>
              <a:effectLst/>
            </p:spPr>
            <p:style>
              <a:lnRef idx="1">
                <a:schemeClr val="accent1"/>
              </a:lnRef>
              <a:fillRef idx="3">
                <a:schemeClr val="accent1"/>
              </a:fillRef>
              <a:effectRef idx="2">
                <a:schemeClr val="accent1"/>
              </a:effectRef>
              <a:fontRef idx="minor">
                <a:schemeClr val="lt1"/>
              </a:fontRef>
            </p:style>
            <p:txBody>
              <a:bodyPr/>
              <a:lstStyle/>
              <a:p>
                <a:endParaRPr lang="es-ES"/>
              </a:p>
            </p:txBody>
          </p:sp>
        </p:grpSp>
        <p:sp>
          <p:nvSpPr>
            <p:cNvPr id="145" name="Freeform 20"/>
            <p:cNvSpPr>
              <a:spLocks/>
            </p:cNvSpPr>
            <p:nvPr/>
          </p:nvSpPr>
          <p:spPr bwMode="auto">
            <a:xfrm>
              <a:off x="1897189" y="1897267"/>
              <a:ext cx="346183" cy="382301"/>
            </a:xfrm>
            <a:custGeom>
              <a:avLst/>
              <a:gdLst>
                <a:gd name="T0" fmla="*/ 551 w 551"/>
                <a:gd name="T1" fmla="*/ 169 h 609"/>
                <a:gd name="T2" fmla="*/ 535 w 551"/>
                <a:gd name="T3" fmla="*/ 150 h 609"/>
                <a:gd name="T4" fmla="*/ 503 w 551"/>
                <a:gd name="T5" fmla="*/ 150 h 609"/>
                <a:gd name="T6" fmla="*/ 465 w 551"/>
                <a:gd name="T7" fmla="*/ 142 h 609"/>
                <a:gd name="T8" fmla="*/ 399 w 551"/>
                <a:gd name="T9" fmla="*/ 120 h 609"/>
                <a:gd name="T10" fmla="*/ 370 w 551"/>
                <a:gd name="T11" fmla="*/ 89 h 609"/>
                <a:gd name="T12" fmla="*/ 358 w 551"/>
                <a:gd name="T13" fmla="*/ 81 h 609"/>
                <a:gd name="T14" fmla="*/ 348 w 551"/>
                <a:gd name="T15" fmla="*/ 97 h 609"/>
                <a:gd name="T16" fmla="*/ 340 w 551"/>
                <a:gd name="T17" fmla="*/ 126 h 609"/>
                <a:gd name="T18" fmla="*/ 315 w 551"/>
                <a:gd name="T19" fmla="*/ 101 h 609"/>
                <a:gd name="T20" fmla="*/ 311 w 551"/>
                <a:gd name="T21" fmla="*/ 85 h 609"/>
                <a:gd name="T22" fmla="*/ 333 w 551"/>
                <a:gd name="T23" fmla="*/ 67 h 609"/>
                <a:gd name="T24" fmla="*/ 336 w 551"/>
                <a:gd name="T25" fmla="*/ 64 h 609"/>
                <a:gd name="T26" fmla="*/ 311 w 551"/>
                <a:gd name="T27" fmla="*/ 9 h 609"/>
                <a:gd name="T28" fmla="*/ 282 w 551"/>
                <a:gd name="T29" fmla="*/ 19 h 609"/>
                <a:gd name="T30" fmla="*/ 249 w 551"/>
                <a:gd name="T31" fmla="*/ 19 h 609"/>
                <a:gd name="T32" fmla="*/ 200 w 551"/>
                <a:gd name="T33" fmla="*/ 0 h 609"/>
                <a:gd name="T34" fmla="*/ 178 w 551"/>
                <a:gd name="T35" fmla="*/ 21 h 609"/>
                <a:gd name="T36" fmla="*/ 151 w 551"/>
                <a:gd name="T37" fmla="*/ 39 h 609"/>
                <a:gd name="T38" fmla="*/ 130 w 551"/>
                <a:gd name="T39" fmla="*/ 72 h 609"/>
                <a:gd name="T40" fmla="*/ 130 w 551"/>
                <a:gd name="T41" fmla="*/ 108 h 609"/>
                <a:gd name="T42" fmla="*/ 100 w 551"/>
                <a:gd name="T43" fmla="*/ 112 h 609"/>
                <a:gd name="T44" fmla="*/ 77 w 551"/>
                <a:gd name="T45" fmla="*/ 130 h 609"/>
                <a:gd name="T46" fmla="*/ 69 w 551"/>
                <a:gd name="T47" fmla="*/ 175 h 609"/>
                <a:gd name="T48" fmla="*/ 47 w 551"/>
                <a:gd name="T49" fmla="*/ 189 h 609"/>
                <a:gd name="T50" fmla="*/ 39 w 551"/>
                <a:gd name="T51" fmla="*/ 234 h 609"/>
                <a:gd name="T52" fmla="*/ 17 w 551"/>
                <a:gd name="T53" fmla="*/ 276 h 609"/>
                <a:gd name="T54" fmla="*/ 25 w 551"/>
                <a:gd name="T55" fmla="*/ 298 h 609"/>
                <a:gd name="T56" fmla="*/ 0 w 551"/>
                <a:gd name="T57" fmla="*/ 312 h 609"/>
                <a:gd name="T58" fmla="*/ 4 w 551"/>
                <a:gd name="T59" fmla="*/ 337 h 609"/>
                <a:gd name="T60" fmla="*/ 4 w 551"/>
                <a:gd name="T61" fmla="*/ 371 h 609"/>
                <a:gd name="T62" fmla="*/ 40 w 551"/>
                <a:gd name="T63" fmla="*/ 399 h 609"/>
                <a:gd name="T64" fmla="*/ 59 w 551"/>
                <a:gd name="T65" fmla="*/ 417 h 609"/>
                <a:gd name="T66" fmla="*/ 94 w 551"/>
                <a:gd name="T67" fmla="*/ 401 h 609"/>
                <a:gd name="T68" fmla="*/ 131 w 551"/>
                <a:gd name="T69" fmla="*/ 420 h 609"/>
                <a:gd name="T70" fmla="*/ 148 w 551"/>
                <a:gd name="T71" fmla="*/ 445 h 609"/>
                <a:gd name="T72" fmla="*/ 155 w 551"/>
                <a:gd name="T73" fmla="*/ 472 h 609"/>
                <a:gd name="T74" fmla="*/ 204 w 551"/>
                <a:gd name="T75" fmla="*/ 483 h 609"/>
                <a:gd name="T76" fmla="*/ 223 w 551"/>
                <a:gd name="T77" fmla="*/ 495 h 609"/>
                <a:gd name="T78" fmla="*/ 217 w 551"/>
                <a:gd name="T79" fmla="*/ 527 h 609"/>
                <a:gd name="T80" fmla="*/ 186 w 551"/>
                <a:gd name="T81" fmla="*/ 533 h 609"/>
                <a:gd name="T82" fmla="*/ 183 w 551"/>
                <a:gd name="T83" fmla="*/ 581 h 609"/>
                <a:gd name="T84" fmla="*/ 261 w 551"/>
                <a:gd name="T85" fmla="*/ 581 h 609"/>
                <a:gd name="T86" fmla="*/ 311 w 551"/>
                <a:gd name="T87" fmla="*/ 609 h 609"/>
                <a:gd name="T88" fmla="*/ 358 w 551"/>
                <a:gd name="T89" fmla="*/ 527 h 609"/>
                <a:gd name="T90" fmla="*/ 326 w 551"/>
                <a:gd name="T91" fmla="*/ 503 h 609"/>
                <a:gd name="T92" fmla="*/ 334 w 551"/>
                <a:gd name="T93" fmla="*/ 419 h 609"/>
                <a:gd name="T94" fmla="*/ 408 w 551"/>
                <a:gd name="T95" fmla="*/ 311 h 609"/>
                <a:gd name="T96" fmla="*/ 417 w 551"/>
                <a:gd name="T97" fmla="*/ 286 h 609"/>
                <a:gd name="T98" fmla="*/ 478 w 551"/>
                <a:gd name="T99" fmla="*/ 263 h 609"/>
                <a:gd name="T100" fmla="*/ 551 w 551"/>
                <a:gd name="T101" fmla="*/ 16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1" h="609">
                  <a:moveTo>
                    <a:pt x="551" y="169"/>
                  </a:moveTo>
                  <a:lnTo>
                    <a:pt x="535" y="150"/>
                  </a:lnTo>
                  <a:lnTo>
                    <a:pt x="503" y="150"/>
                  </a:lnTo>
                  <a:lnTo>
                    <a:pt x="465" y="142"/>
                  </a:lnTo>
                  <a:lnTo>
                    <a:pt x="399" y="120"/>
                  </a:lnTo>
                  <a:lnTo>
                    <a:pt x="370" y="89"/>
                  </a:lnTo>
                  <a:lnTo>
                    <a:pt x="358" y="81"/>
                  </a:lnTo>
                  <a:lnTo>
                    <a:pt x="348" y="97"/>
                  </a:lnTo>
                  <a:lnTo>
                    <a:pt x="340" y="126"/>
                  </a:lnTo>
                  <a:lnTo>
                    <a:pt x="315" y="101"/>
                  </a:lnTo>
                  <a:lnTo>
                    <a:pt x="311" y="85"/>
                  </a:lnTo>
                  <a:lnTo>
                    <a:pt x="333" y="67"/>
                  </a:lnTo>
                  <a:lnTo>
                    <a:pt x="336" y="64"/>
                  </a:lnTo>
                  <a:lnTo>
                    <a:pt x="311" y="9"/>
                  </a:lnTo>
                  <a:lnTo>
                    <a:pt x="282" y="19"/>
                  </a:lnTo>
                  <a:lnTo>
                    <a:pt x="249" y="19"/>
                  </a:lnTo>
                  <a:lnTo>
                    <a:pt x="200" y="0"/>
                  </a:lnTo>
                  <a:lnTo>
                    <a:pt x="178" y="21"/>
                  </a:lnTo>
                  <a:lnTo>
                    <a:pt x="151" y="39"/>
                  </a:lnTo>
                  <a:lnTo>
                    <a:pt x="130" y="72"/>
                  </a:lnTo>
                  <a:lnTo>
                    <a:pt x="130" y="108"/>
                  </a:lnTo>
                  <a:lnTo>
                    <a:pt x="100" y="112"/>
                  </a:lnTo>
                  <a:lnTo>
                    <a:pt x="77" y="130"/>
                  </a:lnTo>
                  <a:lnTo>
                    <a:pt x="69" y="175"/>
                  </a:lnTo>
                  <a:lnTo>
                    <a:pt x="47" y="189"/>
                  </a:lnTo>
                  <a:lnTo>
                    <a:pt x="39" y="234"/>
                  </a:lnTo>
                  <a:lnTo>
                    <a:pt x="17" y="276"/>
                  </a:lnTo>
                  <a:lnTo>
                    <a:pt x="25" y="298"/>
                  </a:lnTo>
                  <a:lnTo>
                    <a:pt x="0" y="312"/>
                  </a:lnTo>
                  <a:lnTo>
                    <a:pt x="4" y="337"/>
                  </a:lnTo>
                  <a:lnTo>
                    <a:pt x="4" y="371"/>
                  </a:lnTo>
                  <a:lnTo>
                    <a:pt x="40" y="399"/>
                  </a:lnTo>
                  <a:lnTo>
                    <a:pt x="59" y="417"/>
                  </a:lnTo>
                  <a:lnTo>
                    <a:pt x="94" y="401"/>
                  </a:lnTo>
                  <a:lnTo>
                    <a:pt x="131" y="420"/>
                  </a:lnTo>
                  <a:lnTo>
                    <a:pt x="148" y="445"/>
                  </a:lnTo>
                  <a:lnTo>
                    <a:pt x="155" y="472"/>
                  </a:lnTo>
                  <a:lnTo>
                    <a:pt x="204" y="483"/>
                  </a:lnTo>
                  <a:lnTo>
                    <a:pt x="223" y="495"/>
                  </a:lnTo>
                  <a:lnTo>
                    <a:pt x="217" y="527"/>
                  </a:lnTo>
                  <a:lnTo>
                    <a:pt x="186" y="533"/>
                  </a:lnTo>
                  <a:lnTo>
                    <a:pt x="183" y="581"/>
                  </a:lnTo>
                  <a:lnTo>
                    <a:pt x="261" y="581"/>
                  </a:lnTo>
                  <a:lnTo>
                    <a:pt x="311" y="609"/>
                  </a:lnTo>
                  <a:lnTo>
                    <a:pt x="358" y="527"/>
                  </a:lnTo>
                  <a:lnTo>
                    <a:pt x="326" y="503"/>
                  </a:lnTo>
                  <a:lnTo>
                    <a:pt x="334" y="419"/>
                  </a:lnTo>
                  <a:lnTo>
                    <a:pt x="408" y="311"/>
                  </a:lnTo>
                  <a:lnTo>
                    <a:pt x="417" y="286"/>
                  </a:lnTo>
                  <a:lnTo>
                    <a:pt x="478" y="263"/>
                  </a:lnTo>
                  <a:lnTo>
                    <a:pt x="551" y="169"/>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46" name="Freeform 39"/>
            <p:cNvSpPr>
              <a:spLocks/>
            </p:cNvSpPr>
            <p:nvPr/>
          </p:nvSpPr>
          <p:spPr bwMode="auto">
            <a:xfrm>
              <a:off x="849749" y="2958041"/>
              <a:ext cx="591233" cy="388414"/>
            </a:xfrm>
            <a:custGeom>
              <a:avLst/>
              <a:gdLst>
                <a:gd name="T0" fmla="*/ 681 w 941"/>
                <a:gd name="T1" fmla="*/ 105 h 618"/>
                <a:gd name="T2" fmla="*/ 750 w 941"/>
                <a:gd name="T3" fmla="*/ 56 h 618"/>
                <a:gd name="T4" fmla="*/ 801 w 941"/>
                <a:gd name="T5" fmla="*/ 34 h 618"/>
                <a:gd name="T6" fmla="*/ 941 w 941"/>
                <a:gd name="T7" fmla="*/ 25 h 618"/>
                <a:gd name="T8" fmla="*/ 938 w 941"/>
                <a:gd name="T9" fmla="*/ 58 h 618"/>
                <a:gd name="T10" fmla="*/ 927 w 941"/>
                <a:gd name="T11" fmla="*/ 75 h 618"/>
                <a:gd name="T12" fmla="*/ 885 w 941"/>
                <a:gd name="T13" fmla="*/ 87 h 618"/>
                <a:gd name="T14" fmla="*/ 836 w 941"/>
                <a:gd name="T15" fmla="*/ 122 h 618"/>
                <a:gd name="T16" fmla="*/ 836 w 941"/>
                <a:gd name="T17" fmla="*/ 156 h 618"/>
                <a:gd name="T18" fmla="*/ 842 w 941"/>
                <a:gd name="T19" fmla="*/ 200 h 618"/>
                <a:gd name="T20" fmla="*/ 808 w 941"/>
                <a:gd name="T21" fmla="*/ 222 h 618"/>
                <a:gd name="T22" fmla="*/ 808 w 941"/>
                <a:gd name="T23" fmla="*/ 247 h 618"/>
                <a:gd name="T24" fmla="*/ 794 w 941"/>
                <a:gd name="T25" fmla="*/ 281 h 618"/>
                <a:gd name="T26" fmla="*/ 757 w 941"/>
                <a:gd name="T27" fmla="*/ 276 h 618"/>
                <a:gd name="T28" fmla="*/ 740 w 941"/>
                <a:gd name="T29" fmla="*/ 294 h 618"/>
                <a:gd name="T30" fmla="*/ 740 w 941"/>
                <a:gd name="T31" fmla="*/ 319 h 618"/>
                <a:gd name="T32" fmla="*/ 627 w 941"/>
                <a:gd name="T33" fmla="*/ 395 h 618"/>
                <a:gd name="T34" fmla="*/ 622 w 941"/>
                <a:gd name="T35" fmla="*/ 424 h 618"/>
                <a:gd name="T36" fmla="*/ 640 w 941"/>
                <a:gd name="T37" fmla="*/ 484 h 618"/>
                <a:gd name="T38" fmla="*/ 600 w 941"/>
                <a:gd name="T39" fmla="*/ 525 h 618"/>
                <a:gd name="T40" fmla="*/ 558 w 941"/>
                <a:gd name="T41" fmla="*/ 487 h 618"/>
                <a:gd name="T42" fmla="*/ 541 w 941"/>
                <a:gd name="T43" fmla="*/ 490 h 618"/>
                <a:gd name="T44" fmla="*/ 495 w 941"/>
                <a:gd name="T45" fmla="*/ 543 h 618"/>
                <a:gd name="T46" fmla="*/ 503 w 941"/>
                <a:gd name="T47" fmla="*/ 581 h 618"/>
                <a:gd name="T48" fmla="*/ 490 w 941"/>
                <a:gd name="T49" fmla="*/ 600 h 618"/>
                <a:gd name="T50" fmla="*/ 461 w 941"/>
                <a:gd name="T51" fmla="*/ 589 h 618"/>
                <a:gd name="T52" fmla="*/ 451 w 941"/>
                <a:gd name="T53" fmla="*/ 610 h 618"/>
                <a:gd name="T54" fmla="*/ 426 w 941"/>
                <a:gd name="T55" fmla="*/ 618 h 618"/>
                <a:gd name="T56" fmla="*/ 342 w 941"/>
                <a:gd name="T57" fmla="*/ 577 h 618"/>
                <a:gd name="T58" fmla="*/ 222 w 941"/>
                <a:gd name="T59" fmla="*/ 534 h 618"/>
                <a:gd name="T60" fmla="*/ 189 w 941"/>
                <a:gd name="T61" fmla="*/ 480 h 618"/>
                <a:gd name="T62" fmla="*/ 138 w 941"/>
                <a:gd name="T63" fmla="*/ 505 h 618"/>
                <a:gd name="T64" fmla="*/ 118 w 941"/>
                <a:gd name="T65" fmla="*/ 480 h 618"/>
                <a:gd name="T66" fmla="*/ 90 w 941"/>
                <a:gd name="T67" fmla="*/ 489 h 618"/>
                <a:gd name="T68" fmla="*/ 84 w 941"/>
                <a:gd name="T69" fmla="*/ 448 h 618"/>
                <a:gd name="T70" fmla="*/ 78 w 941"/>
                <a:gd name="T71" fmla="*/ 436 h 618"/>
                <a:gd name="T72" fmla="*/ 30 w 941"/>
                <a:gd name="T73" fmla="*/ 395 h 618"/>
                <a:gd name="T74" fmla="*/ 30 w 941"/>
                <a:gd name="T75" fmla="*/ 382 h 618"/>
                <a:gd name="T76" fmla="*/ 0 w 941"/>
                <a:gd name="T77" fmla="*/ 354 h 618"/>
                <a:gd name="T78" fmla="*/ 0 w 941"/>
                <a:gd name="T79" fmla="*/ 326 h 618"/>
                <a:gd name="T80" fmla="*/ 22 w 941"/>
                <a:gd name="T81" fmla="*/ 286 h 618"/>
                <a:gd name="T82" fmla="*/ 41 w 941"/>
                <a:gd name="T83" fmla="*/ 253 h 618"/>
                <a:gd name="T84" fmla="*/ 41 w 941"/>
                <a:gd name="T85" fmla="*/ 223 h 618"/>
                <a:gd name="T86" fmla="*/ 91 w 941"/>
                <a:gd name="T87" fmla="*/ 181 h 618"/>
                <a:gd name="T88" fmla="*/ 113 w 941"/>
                <a:gd name="T89" fmla="*/ 171 h 618"/>
                <a:gd name="T90" fmla="*/ 120 w 941"/>
                <a:gd name="T91" fmla="*/ 144 h 618"/>
                <a:gd name="T92" fmla="*/ 131 w 941"/>
                <a:gd name="T93" fmla="*/ 91 h 618"/>
                <a:gd name="T94" fmla="*/ 113 w 941"/>
                <a:gd name="T95" fmla="*/ 80 h 618"/>
                <a:gd name="T96" fmla="*/ 88 w 941"/>
                <a:gd name="T97" fmla="*/ 84 h 618"/>
                <a:gd name="T98" fmla="*/ 71 w 941"/>
                <a:gd name="T99" fmla="*/ 50 h 618"/>
                <a:gd name="T100" fmla="*/ 66 w 941"/>
                <a:gd name="T101" fmla="*/ 0 h 618"/>
                <a:gd name="T102" fmla="*/ 106 w 941"/>
                <a:gd name="T103" fmla="*/ 8 h 618"/>
                <a:gd name="T104" fmla="*/ 150 w 941"/>
                <a:gd name="T105" fmla="*/ 36 h 618"/>
                <a:gd name="T106" fmla="*/ 231 w 941"/>
                <a:gd name="T107" fmla="*/ 55 h 618"/>
                <a:gd name="T108" fmla="*/ 271 w 941"/>
                <a:gd name="T109" fmla="*/ 88 h 618"/>
                <a:gd name="T110" fmla="*/ 328 w 941"/>
                <a:gd name="T111" fmla="*/ 104 h 618"/>
                <a:gd name="T112" fmla="*/ 418 w 941"/>
                <a:gd name="T113" fmla="*/ 88 h 618"/>
                <a:gd name="T114" fmla="*/ 462 w 941"/>
                <a:gd name="T115" fmla="*/ 110 h 618"/>
                <a:gd name="T116" fmla="*/ 530 w 941"/>
                <a:gd name="T117" fmla="*/ 82 h 618"/>
                <a:gd name="T118" fmla="*/ 681 w 941"/>
                <a:gd name="T119" fmla="*/ 105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41" h="618">
                  <a:moveTo>
                    <a:pt x="681" y="105"/>
                  </a:moveTo>
                  <a:lnTo>
                    <a:pt x="750" y="56"/>
                  </a:lnTo>
                  <a:lnTo>
                    <a:pt x="801" y="34"/>
                  </a:lnTo>
                  <a:lnTo>
                    <a:pt x="941" y="25"/>
                  </a:lnTo>
                  <a:lnTo>
                    <a:pt x="938" y="58"/>
                  </a:lnTo>
                  <a:lnTo>
                    <a:pt x="927" y="75"/>
                  </a:lnTo>
                  <a:lnTo>
                    <a:pt x="885" y="87"/>
                  </a:lnTo>
                  <a:lnTo>
                    <a:pt x="836" y="122"/>
                  </a:lnTo>
                  <a:lnTo>
                    <a:pt x="836" y="156"/>
                  </a:lnTo>
                  <a:lnTo>
                    <a:pt x="842" y="200"/>
                  </a:lnTo>
                  <a:lnTo>
                    <a:pt x="808" y="222"/>
                  </a:lnTo>
                  <a:lnTo>
                    <a:pt x="808" y="247"/>
                  </a:lnTo>
                  <a:lnTo>
                    <a:pt x="794" y="281"/>
                  </a:lnTo>
                  <a:lnTo>
                    <a:pt x="757" y="276"/>
                  </a:lnTo>
                  <a:lnTo>
                    <a:pt x="740" y="294"/>
                  </a:lnTo>
                  <a:lnTo>
                    <a:pt x="740" y="319"/>
                  </a:lnTo>
                  <a:lnTo>
                    <a:pt x="627" y="395"/>
                  </a:lnTo>
                  <a:lnTo>
                    <a:pt x="622" y="424"/>
                  </a:lnTo>
                  <a:lnTo>
                    <a:pt x="640" y="484"/>
                  </a:lnTo>
                  <a:lnTo>
                    <a:pt x="600" y="525"/>
                  </a:lnTo>
                  <a:lnTo>
                    <a:pt x="558" y="487"/>
                  </a:lnTo>
                  <a:lnTo>
                    <a:pt x="541" y="490"/>
                  </a:lnTo>
                  <a:lnTo>
                    <a:pt x="495" y="543"/>
                  </a:lnTo>
                  <a:lnTo>
                    <a:pt x="503" y="581"/>
                  </a:lnTo>
                  <a:lnTo>
                    <a:pt x="490" y="600"/>
                  </a:lnTo>
                  <a:lnTo>
                    <a:pt x="461" y="589"/>
                  </a:lnTo>
                  <a:lnTo>
                    <a:pt x="451" y="610"/>
                  </a:lnTo>
                  <a:lnTo>
                    <a:pt x="426" y="618"/>
                  </a:lnTo>
                  <a:lnTo>
                    <a:pt x="342" y="577"/>
                  </a:lnTo>
                  <a:lnTo>
                    <a:pt x="222" y="534"/>
                  </a:lnTo>
                  <a:lnTo>
                    <a:pt x="189" y="480"/>
                  </a:lnTo>
                  <a:lnTo>
                    <a:pt x="138" y="505"/>
                  </a:lnTo>
                  <a:lnTo>
                    <a:pt x="118" y="480"/>
                  </a:lnTo>
                  <a:lnTo>
                    <a:pt x="90" y="489"/>
                  </a:lnTo>
                  <a:lnTo>
                    <a:pt x="84" y="448"/>
                  </a:lnTo>
                  <a:lnTo>
                    <a:pt x="78" y="436"/>
                  </a:lnTo>
                  <a:lnTo>
                    <a:pt x="30" y="395"/>
                  </a:lnTo>
                  <a:lnTo>
                    <a:pt x="30" y="382"/>
                  </a:lnTo>
                  <a:lnTo>
                    <a:pt x="0" y="354"/>
                  </a:lnTo>
                  <a:lnTo>
                    <a:pt x="0" y="326"/>
                  </a:lnTo>
                  <a:lnTo>
                    <a:pt x="22" y="286"/>
                  </a:lnTo>
                  <a:lnTo>
                    <a:pt x="41" y="253"/>
                  </a:lnTo>
                  <a:lnTo>
                    <a:pt x="41" y="223"/>
                  </a:lnTo>
                  <a:lnTo>
                    <a:pt x="91" y="181"/>
                  </a:lnTo>
                  <a:lnTo>
                    <a:pt x="113" y="171"/>
                  </a:lnTo>
                  <a:lnTo>
                    <a:pt x="120" y="144"/>
                  </a:lnTo>
                  <a:lnTo>
                    <a:pt x="131" y="91"/>
                  </a:lnTo>
                  <a:lnTo>
                    <a:pt x="113" y="80"/>
                  </a:lnTo>
                  <a:lnTo>
                    <a:pt x="88" y="84"/>
                  </a:lnTo>
                  <a:lnTo>
                    <a:pt x="71" y="50"/>
                  </a:lnTo>
                  <a:lnTo>
                    <a:pt x="66" y="0"/>
                  </a:lnTo>
                  <a:lnTo>
                    <a:pt x="106" y="8"/>
                  </a:lnTo>
                  <a:lnTo>
                    <a:pt x="150" y="36"/>
                  </a:lnTo>
                  <a:lnTo>
                    <a:pt x="231" y="55"/>
                  </a:lnTo>
                  <a:lnTo>
                    <a:pt x="271" y="88"/>
                  </a:lnTo>
                  <a:lnTo>
                    <a:pt x="328" y="104"/>
                  </a:lnTo>
                  <a:lnTo>
                    <a:pt x="418" y="88"/>
                  </a:lnTo>
                  <a:lnTo>
                    <a:pt x="462" y="110"/>
                  </a:lnTo>
                  <a:lnTo>
                    <a:pt x="530" y="82"/>
                  </a:lnTo>
                  <a:lnTo>
                    <a:pt x="681" y="105"/>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147" name="Freeform 23"/>
            <p:cNvSpPr>
              <a:spLocks/>
            </p:cNvSpPr>
            <p:nvPr/>
          </p:nvSpPr>
          <p:spPr bwMode="auto">
            <a:xfrm>
              <a:off x="976999" y="1800580"/>
              <a:ext cx="521219" cy="199486"/>
            </a:xfrm>
            <a:custGeom>
              <a:avLst/>
              <a:gdLst>
                <a:gd name="T0" fmla="*/ 78 w 1047"/>
                <a:gd name="T1" fmla="*/ 23 h 400"/>
                <a:gd name="T2" fmla="*/ 81 w 1047"/>
                <a:gd name="T3" fmla="*/ 44 h 400"/>
                <a:gd name="T4" fmla="*/ 50 w 1047"/>
                <a:gd name="T5" fmla="*/ 73 h 400"/>
                <a:gd name="T6" fmla="*/ 23 w 1047"/>
                <a:gd name="T7" fmla="*/ 112 h 400"/>
                <a:gd name="T8" fmla="*/ 0 w 1047"/>
                <a:gd name="T9" fmla="*/ 175 h 400"/>
                <a:gd name="T10" fmla="*/ 33 w 1047"/>
                <a:gd name="T11" fmla="*/ 222 h 400"/>
                <a:gd name="T12" fmla="*/ 45 w 1047"/>
                <a:gd name="T13" fmla="*/ 249 h 400"/>
                <a:gd name="T14" fmla="*/ 45 w 1047"/>
                <a:gd name="T15" fmla="*/ 270 h 400"/>
                <a:gd name="T16" fmla="*/ 38 w 1047"/>
                <a:gd name="T17" fmla="*/ 308 h 400"/>
                <a:gd name="T18" fmla="*/ 30 w 1047"/>
                <a:gd name="T19" fmla="*/ 331 h 400"/>
                <a:gd name="T20" fmla="*/ 40 w 1047"/>
                <a:gd name="T21" fmla="*/ 362 h 400"/>
                <a:gd name="T22" fmla="*/ 59 w 1047"/>
                <a:gd name="T23" fmla="*/ 400 h 400"/>
                <a:gd name="T24" fmla="*/ 88 w 1047"/>
                <a:gd name="T25" fmla="*/ 391 h 400"/>
                <a:gd name="T26" fmla="*/ 205 w 1047"/>
                <a:gd name="T27" fmla="*/ 394 h 400"/>
                <a:gd name="T28" fmla="*/ 244 w 1047"/>
                <a:gd name="T29" fmla="*/ 377 h 400"/>
                <a:gd name="T30" fmla="*/ 276 w 1047"/>
                <a:gd name="T31" fmla="*/ 329 h 400"/>
                <a:gd name="T32" fmla="*/ 324 w 1047"/>
                <a:gd name="T33" fmla="*/ 358 h 400"/>
                <a:gd name="T34" fmla="*/ 383 w 1047"/>
                <a:gd name="T35" fmla="*/ 322 h 400"/>
                <a:gd name="T36" fmla="*/ 415 w 1047"/>
                <a:gd name="T37" fmla="*/ 337 h 400"/>
                <a:gd name="T38" fmla="*/ 459 w 1047"/>
                <a:gd name="T39" fmla="*/ 367 h 400"/>
                <a:gd name="T40" fmla="*/ 493 w 1047"/>
                <a:gd name="T41" fmla="*/ 377 h 400"/>
                <a:gd name="T42" fmla="*/ 572 w 1047"/>
                <a:gd name="T43" fmla="*/ 326 h 400"/>
                <a:gd name="T44" fmla="*/ 655 w 1047"/>
                <a:gd name="T45" fmla="*/ 353 h 400"/>
                <a:gd name="T46" fmla="*/ 718 w 1047"/>
                <a:gd name="T47" fmla="*/ 326 h 400"/>
                <a:gd name="T48" fmla="*/ 757 w 1047"/>
                <a:gd name="T49" fmla="*/ 338 h 400"/>
                <a:gd name="T50" fmla="*/ 827 w 1047"/>
                <a:gd name="T51" fmla="*/ 269 h 400"/>
                <a:gd name="T52" fmla="*/ 874 w 1047"/>
                <a:gd name="T53" fmla="*/ 271 h 400"/>
                <a:gd name="T54" fmla="*/ 920 w 1047"/>
                <a:gd name="T55" fmla="*/ 254 h 400"/>
                <a:gd name="T56" fmla="*/ 984 w 1047"/>
                <a:gd name="T57" fmla="*/ 256 h 400"/>
                <a:gd name="T58" fmla="*/ 1014 w 1047"/>
                <a:gd name="T59" fmla="*/ 221 h 400"/>
                <a:gd name="T60" fmla="*/ 1031 w 1047"/>
                <a:gd name="T61" fmla="*/ 206 h 400"/>
                <a:gd name="T62" fmla="*/ 1047 w 1047"/>
                <a:gd name="T63" fmla="*/ 172 h 400"/>
                <a:gd name="T64" fmla="*/ 1034 w 1047"/>
                <a:gd name="T65" fmla="*/ 141 h 400"/>
                <a:gd name="T66" fmla="*/ 876 w 1047"/>
                <a:gd name="T67" fmla="*/ 105 h 400"/>
                <a:gd name="T68" fmla="*/ 729 w 1047"/>
                <a:gd name="T69" fmla="*/ 63 h 400"/>
                <a:gd name="T70" fmla="*/ 699 w 1047"/>
                <a:gd name="T71" fmla="*/ 71 h 400"/>
                <a:gd name="T72" fmla="*/ 534 w 1047"/>
                <a:gd name="T73" fmla="*/ 0 h 400"/>
                <a:gd name="T74" fmla="*/ 475 w 1047"/>
                <a:gd name="T75" fmla="*/ 23 h 400"/>
                <a:gd name="T76" fmla="*/ 406 w 1047"/>
                <a:gd name="T77" fmla="*/ 44 h 400"/>
                <a:gd name="T78" fmla="*/ 315 w 1047"/>
                <a:gd name="T79" fmla="*/ 44 h 400"/>
                <a:gd name="T80" fmla="*/ 287 w 1047"/>
                <a:gd name="T81" fmla="*/ 50 h 400"/>
                <a:gd name="T82" fmla="*/ 277 w 1047"/>
                <a:gd name="T83" fmla="*/ 28 h 400"/>
                <a:gd name="T84" fmla="*/ 252 w 1047"/>
                <a:gd name="T85" fmla="*/ 50 h 400"/>
                <a:gd name="T86" fmla="*/ 204 w 1047"/>
                <a:gd name="T87" fmla="*/ 44 h 400"/>
                <a:gd name="T88" fmla="*/ 150 w 1047"/>
                <a:gd name="T89" fmla="*/ 23 h 400"/>
                <a:gd name="T90" fmla="*/ 125 w 1047"/>
                <a:gd name="T91" fmla="*/ 16 h 400"/>
                <a:gd name="T92" fmla="*/ 78 w 1047"/>
                <a:gd name="T93" fmla="*/ 2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47" h="400">
                  <a:moveTo>
                    <a:pt x="78" y="23"/>
                  </a:moveTo>
                  <a:lnTo>
                    <a:pt x="81" y="44"/>
                  </a:lnTo>
                  <a:lnTo>
                    <a:pt x="50" y="73"/>
                  </a:lnTo>
                  <a:lnTo>
                    <a:pt x="23" y="112"/>
                  </a:lnTo>
                  <a:lnTo>
                    <a:pt x="0" y="175"/>
                  </a:lnTo>
                  <a:lnTo>
                    <a:pt x="33" y="222"/>
                  </a:lnTo>
                  <a:lnTo>
                    <a:pt x="45" y="249"/>
                  </a:lnTo>
                  <a:lnTo>
                    <a:pt x="45" y="270"/>
                  </a:lnTo>
                  <a:lnTo>
                    <a:pt x="38" y="308"/>
                  </a:lnTo>
                  <a:lnTo>
                    <a:pt x="30" y="331"/>
                  </a:lnTo>
                  <a:lnTo>
                    <a:pt x="40" y="362"/>
                  </a:lnTo>
                  <a:lnTo>
                    <a:pt x="59" y="400"/>
                  </a:lnTo>
                  <a:lnTo>
                    <a:pt x="88" y="391"/>
                  </a:lnTo>
                  <a:lnTo>
                    <a:pt x="205" y="394"/>
                  </a:lnTo>
                  <a:lnTo>
                    <a:pt x="244" y="377"/>
                  </a:lnTo>
                  <a:lnTo>
                    <a:pt x="276" y="329"/>
                  </a:lnTo>
                  <a:lnTo>
                    <a:pt x="324" y="358"/>
                  </a:lnTo>
                  <a:lnTo>
                    <a:pt x="383" y="322"/>
                  </a:lnTo>
                  <a:lnTo>
                    <a:pt x="415" y="337"/>
                  </a:lnTo>
                  <a:lnTo>
                    <a:pt x="459" y="367"/>
                  </a:lnTo>
                  <a:lnTo>
                    <a:pt x="493" y="377"/>
                  </a:lnTo>
                  <a:lnTo>
                    <a:pt x="572" y="326"/>
                  </a:lnTo>
                  <a:lnTo>
                    <a:pt x="655" y="353"/>
                  </a:lnTo>
                  <a:lnTo>
                    <a:pt x="718" y="326"/>
                  </a:lnTo>
                  <a:lnTo>
                    <a:pt x="757" y="338"/>
                  </a:lnTo>
                  <a:lnTo>
                    <a:pt x="827" y="269"/>
                  </a:lnTo>
                  <a:lnTo>
                    <a:pt x="874" y="271"/>
                  </a:lnTo>
                  <a:lnTo>
                    <a:pt x="920" y="254"/>
                  </a:lnTo>
                  <a:lnTo>
                    <a:pt x="984" y="256"/>
                  </a:lnTo>
                  <a:lnTo>
                    <a:pt x="1014" y="221"/>
                  </a:lnTo>
                  <a:lnTo>
                    <a:pt x="1031" y="206"/>
                  </a:lnTo>
                  <a:lnTo>
                    <a:pt x="1047" y="172"/>
                  </a:lnTo>
                  <a:lnTo>
                    <a:pt x="1034" y="141"/>
                  </a:lnTo>
                  <a:lnTo>
                    <a:pt x="876" y="105"/>
                  </a:lnTo>
                  <a:lnTo>
                    <a:pt x="729" y="63"/>
                  </a:lnTo>
                  <a:lnTo>
                    <a:pt x="699" y="71"/>
                  </a:lnTo>
                  <a:lnTo>
                    <a:pt x="534" y="0"/>
                  </a:lnTo>
                  <a:lnTo>
                    <a:pt x="475" y="23"/>
                  </a:lnTo>
                  <a:lnTo>
                    <a:pt x="406" y="44"/>
                  </a:lnTo>
                  <a:lnTo>
                    <a:pt x="315" y="44"/>
                  </a:lnTo>
                  <a:lnTo>
                    <a:pt x="287" y="50"/>
                  </a:lnTo>
                  <a:lnTo>
                    <a:pt x="277" y="28"/>
                  </a:lnTo>
                  <a:lnTo>
                    <a:pt x="252" y="50"/>
                  </a:lnTo>
                  <a:lnTo>
                    <a:pt x="204" y="44"/>
                  </a:lnTo>
                  <a:lnTo>
                    <a:pt x="150" y="23"/>
                  </a:lnTo>
                  <a:lnTo>
                    <a:pt x="125" y="16"/>
                  </a:lnTo>
                  <a:lnTo>
                    <a:pt x="78" y="23"/>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48" name="Freeform 36"/>
            <p:cNvSpPr>
              <a:spLocks/>
            </p:cNvSpPr>
            <p:nvPr/>
          </p:nvSpPr>
          <p:spPr bwMode="auto">
            <a:xfrm>
              <a:off x="787515" y="1750014"/>
              <a:ext cx="231159" cy="373967"/>
            </a:xfrm>
            <a:custGeom>
              <a:avLst/>
              <a:gdLst>
                <a:gd name="T0" fmla="*/ 362 w 368"/>
                <a:gd name="T1" fmla="*/ 91 h 595"/>
                <a:gd name="T2" fmla="*/ 368 w 368"/>
                <a:gd name="T3" fmla="*/ 113 h 595"/>
                <a:gd name="T4" fmla="*/ 354 w 368"/>
                <a:gd name="T5" fmla="*/ 127 h 595"/>
                <a:gd name="T6" fmla="*/ 340 w 368"/>
                <a:gd name="T7" fmla="*/ 140 h 595"/>
                <a:gd name="T8" fmla="*/ 321 w 368"/>
                <a:gd name="T9" fmla="*/ 168 h 595"/>
                <a:gd name="T10" fmla="*/ 307 w 368"/>
                <a:gd name="T11" fmla="*/ 210 h 595"/>
                <a:gd name="T12" fmla="*/ 303 w 368"/>
                <a:gd name="T13" fmla="*/ 218 h 595"/>
                <a:gd name="T14" fmla="*/ 337 w 368"/>
                <a:gd name="T15" fmla="*/ 276 h 595"/>
                <a:gd name="T16" fmla="*/ 340 w 368"/>
                <a:gd name="T17" fmla="*/ 298 h 595"/>
                <a:gd name="T18" fmla="*/ 332 w 368"/>
                <a:gd name="T19" fmla="*/ 323 h 595"/>
                <a:gd name="T20" fmla="*/ 328 w 368"/>
                <a:gd name="T21" fmla="*/ 338 h 595"/>
                <a:gd name="T22" fmla="*/ 332 w 368"/>
                <a:gd name="T23" fmla="*/ 367 h 595"/>
                <a:gd name="T24" fmla="*/ 350 w 368"/>
                <a:gd name="T25" fmla="*/ 401 h 595"/>
                <a:gd name="T26" fmla="*/ 362 w 368"/>
                <a:gd name="T27" fmla="*/ 416 h 595"/>
                <a:gd name="T28" fmla="*/ 354 w 368"/>
                <a:gd name="T29" fmla="*/ 438 h 595"/>
                <a:gd name="T30" fmla="*/ 310 w 368"/>
                <a:gd name="T31" fmla="*/ 487 h 595"/>
                <a:gd name="T32" fmla="*/ 300 w 368"/>
                <a:gd name="T33" fmla="*/ 534 h 595"/>
                <a:gd name="T34" fmla="*/ 307 w 368"/>
                <a:gd name="T35" fmla="*/ 564 h 595"/>
                <a:gd name="T36" fmla="*/ 295 w 368"/>
                <a:gd name="T37" fmla="*/ 564 h 595"/>
                <a:gd name="T38" fmla="*/ 283 w 368"/>
                <a:gd name="T39" fmla="*/ 565 h 595"/>
                <a:gd name="T40" fmla="*/ 255 w 368"/>
                <a:gd name="T41" fmla="*/ 582 h 595"/>
                <a:gd name="T42" fmla="*/ 222 w 368"/>
                <a:gd name="T43" fmla="*/ 589 h 595"/>
                <a:gd name="T44" fmla="*/ 151 w 368"/>
                <a:gd name="T45" fmla="*/ 595 h 595"/>
                <a:gd name="T46" fmla="*/ 107 w 368"/>
                <a:gd name="T47" fmla="*/ 580 h 595"/>
                <a:gd name="T48" fmla="*/ 63 w 368"/>
                <a:gd name="T49" fmla="*/ 573 h 595"/>
                <a:gd name="T50" fmla="*/ 12 w 368"/>
                <a:gd name="T51" fmla="*/ 552 h 595"/>
                <a:gd name="T52" fmla="*/ 0 w 368"/>
                <a:gd name="T53" fmla="*/ 511 h 595"/>
                <a:gd name="T54" fmla="*/ 18 w 368"/>
                <a:gd name="T55" fmla="*/ 498 h 595"/>
                <a:gd name="T56" fmla="*/ 16 w 368"/>
                <a:gd name="T57" fmla="*/ 471 h 595"/>
                <a:gd name="T58" fmla="*/ 3 w 368"/>
                <a:gd name="T59" fmla="*/ 423 h 595"/>
                <a:gd name="T60" fmla="*/ 15 w 368"/>
                <a:gd name="T61" fmla="*/ 405 h 595"/>
                <a:gd name="T62" fmla="*/ 11 w 368"/>
                <a:gd name="T63" fmla="*/ 303 h 595"/>
                <a:gd name="T64" fmla="*/ 19 w 368"/>
                <a:gd name="T65" fmla="*/ 252 h 595"/>
                <a:gd name="T66" fmla="*/ 51 w 368"/>
                <a:gd name="T67" fmla="*/ 229 h 595"/>
                <a:gd name="T68" fmla="*/ 60 w 368"/>
                <a:gd name="T69" fmla="*/ 163 h 595"/>
                <a:gd name="T70" fmla="*/ 106 w 368"/>
                <a:gd name="T71" fmla="*/ 0 h 595"/>
                <a:gd name="T72" fmla="*/ 128 w 368"/>
                <a:gd name="T73" fmla="*/ 0 h 595"/>
                <a:gd name="T74" fmla="*/ 136 w 368"/>
                <a:gd name="T75" fmla="*/ 14 h 595"/>
                <a:gd name="T76" fmla="*/ 169 w 368"/>
                <a:gd name="T77" fmla="*/ 14 h 595"/>
                <a:gd name="T78" fmla="*/ 206 w 368"/>
                <a:gd name="T79" fmla="*/ 25 h 595"/>
                <a:gd name="T80" fmla="*/ 227 w 368"/>
                <a:gd name="T81" fmla="*/ 46 h 595"/>
                <a:gd name="T82" fmla="*/ 237 w 368"/>
                <a:gd name="T83" fmla="*/ 75 h 595"/>
                <a:gd name="T84" fmla="*/ 249 w 368"/>
                <a:gd name="T85" fmla="*/ 84 h 595"/>
                <a:gd name="T86" fmla="*/ 274 w 368"/>
                <a:gd name="T87" fmla="*/ 75 h 595"/>
                <a:gd name="T88" fmla="*/ 296 w 368"/>
                <a:gd name="T89" fmla="*/ 87 h 595"/>
                <a:gd name="T90" fmla="*/ 325 w 368"/>
                <a:gd name="T91" fmla="*/ 97 h 595"/>
                <a:gd name="T92" fmla="*/ 362 w 368"/>
                <a:gd name="T93" fmla="*/ 9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8" h="595">
                  <a:moveTo>
                    <a:pt x="362" y="91"/>
                  </a:moveTo>
                  <a:lnTo>
                    <a:pt x="368" y="113"/>
                  </a:lnTo>
                  <a:lnTo>
                    <a:pt x="354" y="127"/>
                  </a:lnTo>
                  <a:lnTo>
                    <a:pt x="340" y="140"/>
                  </a:lnTo>
                  <a:lnTo>
                    <a:pt x="321" y="168"/>
                  </a:lnTo>
                  <a:lnTo>
                    <a:pt x="307" y="210"/>
                  </a:lnTo>
                  <a:lnTo>
                    <a:pt x="303" y="218"/>
                  </a:lnTo>
                  <a:lnTo>
                    <a:pt x="337" y="276"/>
                  </a:lnTo>
                  <a:lnTo>
                    <a:pt x="340" y="298"/>
                  </a:lnTo>
                  <a:lnTo>
                    <a:pt x="332" y="323"/>
                  </a:lnTo>
                  <a:lnTo>
                    <a:pt x="328" y="338"/>
                  </a:lnTo>
                  <a:lnTo>
                    <a:pt x="332" y="367"/>
                  </a:lnTo>
                  <a:lnTo>
                    <a:pt x="350" y="401"/>
                  </a:lnTo>
                  <a:lnTo>
                    <a:pt x="362" y="416"/>
                  </a:lnTo>
                  <a:lnTo>
                    <a:pt x="354" y="438"/>
                  </a:lnTo>
                  <a:lnTo>
                    <a:pt x="310" y="487"/>
                  </a:lnTo>
                  <a:lnTo>
                    <a:pt x="300" y="534"/>
                  </a:lnTo>
                  <a:lnTo>
                    <a:pt x="307" y="564"/>
                  </a:lnTo>
                  <a:lnTo>
                    <a:pt x="295" y="564"/>
                  </a:lnTo>
                  <a:lnTo>
                    <a:pt x="283" y="565"/>
                  </a:lnTo>
                  <a:lnTo>
                    <a:pt x="255" y="582"/>
                  </a:lnTo>
                  <a:lnTo>
                    <a:pt x="222" y="589"/>
                  </a:lnTo>
                  <a:lnTo>
                    <a:pt x="151" y="595"/>
                  </a:lnTo>
                  <a:lnTo>
                    <a:pt x="107" y="580"/>
                  </a:lnTo>
                  <a:lnTo>
                    <a:pt x="63" y="573"/>
                  </a:lnTo>
                  <a:lnTo>
                    <a:pt x="12" y="552"/>
                  </a:lnTo>
                  <a:lnTo>
                    <a:pt x="0" y="511"/>
                  </a:lnTo>
                  <a:lnTo>
                    <a:pt x="18" y="498"/>
                  </a:lnTo>
                  <a:lnTo>
                    <a:pt x="16" y="471"/>
                  </a:lnTo>
                  <a:lnTo>
                    <a:pt x="3" y="423"/>
                  </a:lnTo>
                  <a:lnTo>
                    <a:pt x="15" y="405"/>
                  </a:lnTo>
                  <a:lnTo>
                    <a:pt x="11" y="303"/>
                  </a:lnTo>
                  <a:lnTo>
                    <a:pt x="19" y="252"/>
                  </a:lnTo>
                  <a:lnTo>
                    <a:pt x="51" y="229"/>
                  </a:lnTo>
                  <a:lnTo>
                    <a:pt x="60" y="163"/>
                  </a:lnTo>
                  <a:lnTo>
                    <a:pt x="106" y="0"/>
                  </a:lnTo>
                  <a:lnTo>
                    <a:pt x="128" y="0"/>
                  </a:lnTo>
                  <a:lnTo>
                    <a:pt x="136" y="14"/>
                  </a:lnTo>
                  <a:lnTo>
                    <a:pt x="169" y="14"/>
                  </a:lnTo>
                  <a:lnTo>
                    <a:pt x="206" y="25"/>
                  </a:lnTo>
                  <a:lnTo>
                    <a:pt x="227" y="46"/>
                  </a:lnTo>
                  <a:lnTo>
                    <a:pt x="237" y="75"/>
                  </a:lnTo>
                  <a:lnTo>
                    <a:pt x="249" y="84"/>
                  </a:lnTo>
                  <a:lnTo>
                    <a:pt x="274" y="75"/>
                  </a:lnTo>
                  <a:lnTo>
                    <a:pt x="296" y="87"/>
                  </a:lnTo>
                  <a:lnTo>
                    <a:pt x="325" y="97"/>
                  </a:lnTo>
                  <a:lnTo>
                    <a:pt x="362" y="91"/>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49" name="Freeform 10"/>
            <p:cNvSpPr>
              <a:spLocks/>
            </p:cNvSpPr>
            <p:nvPr/>
          </p:nvSpPr>
          <p:spPr bwMode="auto">
            <a:xfrm>
              <a:off x="1926084" y="3140301"/>
              <a:ext cx="365631" cy="374521"/>
            </a:xfrm>
            <a:custGeom>
              <a:avLst/>
              <a:gdLst>
                <a:gd name="T0" fmla="*/ 258 w 581"/>
                <a:gd name="T1" fmla="*/ 596 h 596"/>
                <a:gd name="T2" fmla="*/ 280 w 581"/>
                <a:gd name="T3" fmla="*/ 574 h 596"/>
                <a:gd name="T4" fmla="*/ 305 w 581"/>
                <a:gd name="T5" fmla="*/ 565 h 596"/>
                <a:gd name="T6" fmla="*/ 323 w 581"/>
                <a:gd name="T7" fmla="*/ 565 h 596"/>
                <a:gd name="T8" fmla="*/ 323 w 581"/>
                <a:gd name="T9" fmla="*/ 531 h 596"/>
                <a:gd name="T10" fmla="*/ 342 w 581"/>
                <a:gd name="T11" fmla="*/ 511 h 596"/>
                <a:gd name="T12" fmla="*/ 376 w 581"/>
                <a:gd name="T13" fmla="*/ 506 h 596"/>
                <a:gd name="T14" fmla="*/ 455 w 581"/>
                <a:gd name="T15" fmla="*/ 502 h 596"/>
                <a:gd name="T16" fmla="*/ 493 w 581"/>
                <a:gd name="T17" fmla="*/ 506 h 596"/>
                <a:gd name="T18" fmla="*/ 525 w 581"/>
                <a:gd name="T19" fmla="*/ 490 h 596"/>
                <a:gd name="T20" fmla="*/ 546 w 581"/>
                <a:gd name="T21" fmla="*/ 490 h 596"/>
                <a:gd name="T22" fmla="*/ 563 w 581"/>
                <a:gd name="T23" fmla="*/ 481 h 596"/>
                <a:gd name="T24" fmla="*/ 581 w 581"/>
                <a:gd name="T25" fmla="*/ 469 h 596"/>
                <a:gd name="T26" fmla="*/ 568 w 581"/>
                <a:gd name="T27" fmla="*/ 440 h 596"/>
                <a:gd name="T28" fmla="*/ 556 w 581"/>
                <a:gd name="T29" fmla="*/ 452 h 596"/>
                <a:gd name="T30" fmla="*/ 543 w 581"/>
                <a:gd name="T31" fmla="*/ 447 h 596"/>
                <a:gd name="T32" fmla="*/ 525 w 581"/>
                <a:gd name="T33" fmla="*/ 440 h 596"/>
                <a:gd name="T34" fmla="*/ 534 w 581"/>
                <a:gd name="T35" fmla="*/ 400 h 596"/>
                <a:gd name="T36" fmla="*/ 546 w 581"/>
                <a:gd name="T37" fmla="*/ 389 h 596"/>
                <a:gd name="T38" fmla="*/ 544 w 581"/>
                <a:gd name="T39" fmla="*/ 371 h 596"/>
                <a:gd name="T40" fmla="*/ 514 w 581"/>
                <a:gd name="T41" fmla="*/ 333 h 596"/>
                <a:gd name="T42" fmla="*/ 489 w 581"/>
                <a:gd name="T43" fmla="*/ 304 h 596"/>
                <a:gd name="T44" fmla="*/ 459 w 581"/>
                <a:gd name="T45" fmla="*/ 285 h 596"/>
                <a:gd name="T46" fmla="*/ 459 w 581"/>
                <a:gd name="T47" fmla="*/ 261 h 596"/>
                <a:gd name="T48" fmla="*/ 465 w 581"/>
                <a:gd name="T49" fmla="*/ 230 h 596"/>
                <a:gd name="T50" fmla="*/ 472 w 581"/>
                <a:gd name="T51" fmla="*/ 191 h 596"/>
                <a:gd name="T52" fmla="*/ 453 w 581"/>
                <a:gd name="T53" fmla="*/ 167 h 596"/>
                <a:gd name="T54" fmla="*/ 461 w 581"/>
                <a:gd name="T55" fmla="*/ 109 h 596"/>
                <a:gd name="T56" fmla="*/ 450 w 581"/>
                <a:gd name="T57" fmla="*/ 29 h 596"/>
                <a:gd name="T58" fmla="*/ 408 w 581"/>
                <a:gd name="T59" fmla="*/ 0 h 596"/>
                <a:gd name="T60" fmla="*/ 364 w 581"/>
                <a:gd name="T61" fmla="*/ 25 h 596"/>
                <a:gd name="T62" fmla="*/ 342 w 581"/>
                <a:gd name="T63" fmla="*/ 4 h 596"/>
                <a:gd name="T64" fmla="*/ 326 w 581"/>
                <a:gd name="T65" fmla="*/ 18 h 596"/>
                <a:gd name="T66" fmla="*/ 335 w 581"/>
                <a:gd name="T67" fmla="*/ 40 h 596"/>
                <a:gd name="T68" fmla="*/ 315 w 581"/>
                <a:gd name="T69" fmla="*/ 92 h 596"/>
                <a:gd name="T70" fmla="*/ 289 w 581"/>
                <a:gd name="T71" fmla="*/ 125 h 596"/>
                <a:gd name="T72" fmla="*/ 293 w 581"/>
                <a:gd name="T73" fmla="*/ 148 h 596"/>
                <a:gd name="T74" fmla="*/ 239 w 581"/>
                <a:gd name="T75" fmla="*/ 179 h 596"/>
                <a:gd name="T76" fmla="*/ 223 w 581"/>
                <a:gd name="T77" fmla="*/ 153 h 596"/>
                <a:gd name="T78" fmla="*/ 176 w 581"/>
                <a:gd name="T79" fmla="*/ 160 h 596"/>
                <a:gd name="T80" fmla="*/ 175 w 581"/>
                <a:gd name="T81" fmla="*/ 191 h 596"/>
                <a:gd name="T82" fmla="*/ 136 w 581"/>
                <a:gd name="T83" fmla="*/ 191 h 596"/>
                <a:gd name="T84" fmla="*/ 107 w 581"/>
                <a:gd name="T85" fmla="*/ 224 h 596"/>
                <a:gd name="T86" fmla="*/ 70 w 581"/>
                <a:gd name="T87" fmla="*/ 244 h 596"/>
                <a:gd name="T88" fmla="*/ 50 w 581"/>
                <a:gd name="T89" fmla="*/ 257 h 596"/>
                <a:gd name="T90" fmla="*/ 0 w 581"/>
                <a:gd name="T91" fmla="*/ 314 h 596"/>
                <a:gd name="T92" fmla="*/ 31 w 581"/>
                <a:gd name="T93" fmla="*/ 326 h 596"/>
                <a:gd name="T94" fmla="*/ 70 w 581"/>
                <a:gd name="T95" fmla="*/ 381 h 596"/>
                <a:gd name="T96" fmla="*/ 109 w 581"/>
                <a:gd name="T97" fmla="*/ 386 h 596"/>
                <a:gd name="T98" fmla="*/ 126 w 581"/>
                <a:gd name="T99" fmla="*/ 409 h 596"/>
                <a:gd name="T100" fmla="*/ 119 w 581"/>
                <a:gd name="T101" fmla="*/ 434 h 596"/>
                <a:gd name="T102" fmla="*/ 122 w 581"/>
                <a:gd name="T103" fmla="*/ 459 h 596"/>
                <a:gd name="T104" fmla="*/ 148 w 581"/>
                <a:gd name="T105" fmla="*/ 484 h 596"/>
                <a:gd name="T106" fmla="*/ 197 w 581"/>
                <a:gd name="T107" fmla="*/ 556 h 596"/>
                <a:gd name="T108" fmla="*/ 227 w 581"/>
                <a:gd name="T109" fmla="*/ 560 h 596"/>
                <a:gd name="T110" fmla="*/ 258 w 581"/>
                <a:gd name="T111" fmla="*/ 596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81" h="596">
                  <a:moveTo>
                    <a:pt x="258" y="596"/>
                  </a:moveTo>
                  <a:lnTo>
                    <a:pt x="280" y="574"/>
                  </a:lnTo>
                  <a:lnTo>
                    <a:pt x="305" y="565"/>
                  </a:lnTo>
                  <a:lnTo>
                    <a:pt x="323" y="565"/>
                  </a:lnTo>
                  <a:lnTo>
                    <a:pt x="323" y="531"/>
                  </a:lnTo>
                  <a:lnTo>
                    <a:pt x="342" y="511"/>
                  </a:lnTo>
                  <a:lnTo>
                    <a:pt x="376" y="506"/>
                  </a:lnTo>
                  <a:lnTo>
                    <a:pt x="455" y="502"/>
                  </a:lnTo>
                  <a:lnTo>
                    <a:pt x="493" y="506"/>
                  </a:lnTo>
                  <a:lnTo>
                    <a:pt x="525" y="490"/>
                  </a:lnTo>
                  <a:lnTo>
                    <a:pt x="546" y="490"/>
                  </a:lnTo>
                  <a:lnTo>
                    <a:pt x="563" y="481"/>
                  </a:lnTo>
                  <a:lnTo>
                    <a:pt x="581" y="469"/>
                  </a:lnTo>
                  <a:lnTo>
                    <a:pt x="568" y="440"/>
                  </a:lnTo>
                  <a:lnTo>
                    <a:pt x="556" y="452"/>
                  </a:lnTo>
                  <a:lnTo>
                    <a:pt x="543" y="447"/>
                  </a:lnTo>
                  <a:lnTo>
                    <a:pt x="525" y="440"/>
                  </a:lnTo>
                  <a:lnTo>
                    <a:pt x="534" y="400"/>
                  </a:lnTo>
                  <a:lnTo>
                    <a:pt x="546" y="389"/>
                  </a:lnTo>
                  <a:lnTo>
                    <a:pt x="544" y="371"/>
                  </a:lnTo>
                  <a:lnTo>
                    <a:pt x="514" y="333"/>
                  </a:lnTo>
                  <a:lnTo>
                    <a:pt x="489" y="304"/>
                  </a:lnTo>
                  <a:lnTo>
                    <a:pt x="459" y="285"/>
                  </a:lnTo>
                  <a:lnTo>
                    <a:pt x="459" y="261"/>
                  </a:lnTo>
                  <a:lnTo>
                    <a:pt x="465" y="230"/>
                  </a:lnTo>
                  <a:lnTo>
                    <a:pt x="472" y="191"/>
                  </a:lnTo>
                  <a:lnTo>
                    <a:pt x="453" y="167"/>
                  </a:lnTo>
                  <a:lnTo>
                    <a:pt x="461" y="109"/>
                  </a:lnTo>
                  <a:lnTo>
                    <a:pt x="450" y="29"/>
                  </a:lnTo>
                  <a:lnTo>
                    <a:pt x="408" y="0"/>
                  </a:lnTo>
                  <a:lnTo>
                    <a:pt x="364" y="25"/>
                  </a:lnTo>
                  <a:lnTo>
                    <a:pt x="342" y="4"/>
                  </a:lnTo>
                  <a:lnTo>
                    <a:pt x="326" y="18"/>
                  </a:lnTo>
                  <a:lnTo>
                    <a:pt x="335" y="40"/>
                  </a:lnTo>
                  <a:lnTo>
                    <a:pt x="315" y="92"/>
                  </a:lnTo>
                  <a:lnTo>
                    <a:pt x="289" y="125"/>
                  </a:lnTo>
                  <a:lnTo>
                    <a:pt x="293" y="148"/>
                  </a:lnTo>
                  <a:lnTo>
                    <a:pt x="239" y="179"/>
                  </a:lnTo>
                  <a:lnTo>
                    <a:pt x="223" y="153"/>
                  </a:lnTo>
                  <a:lnTo>
                    <a:pt x="176" y="160"/>
                  </a:lnTo>
                  <a:lnTo>
                    <a:pt x="175" y="191"/>
                  </a:lnTo>
                  <a:lnTo>
                    <a:pt x="136" y="191"/>
                  </a:lnTo>
                  <a:lnTo>
                    <a:pt x="107" y="224"/>
                  </a:lnTo>
                  <a:lnTo>
                    <a:pt x="70" y="244"/>
                  </a:lnTo>
                  <a:lnTo>
                    <a:pt x="50" y="257"/>
                  </a:lnTo>
                  <a:lnTo>
                    <a:pt x="0" y="314"/>
                  </a:lnTo>
                  <a:lnTo>
                    <a:pt x="31" y="326"/>
                  </a:lnTo>
                  <a:lnTo>
                    <a:pt x="70" y="381"/>
                  </a:lnTo>
                  <a:lnTo>
                    <a:pt x="109" y="386"/>
                  </a:lnTo>
                  <a:lnTo>
                    <a:pt x="126" y="409"/>
                  </a:lnTo>
                  <a:lnTo>
                    <a:pt x="119" y="434"/>
                  </a:lnTo>
                  <a:lnTo>
                    <a:pt x="122" y="459"/>
                  </a:lnTo>
                  <a:lnTo>
                    <a:pt x="148" y="484"/>
                  </a:lnTo>
                  <a:lnTo>
                    <a:pt x="197" y="556"/>
                  </a:lnTo>
                  <a:lnTo>
                    <a:pt x="227" y="560"/>
                  </a:lnTo>
                  <a:lnTo>
                    <a:pt x="258" y="596"/>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51" name="Freeform 22"/>
            <p:cNvSpPr>
              <a:spLocks/>
            </p:cNvSpPr>
            <p:nvPr/>
          </p:nvSpPr>
          <p:spPr bwMode="auto">
            <a:xfrm>
              <a:off x="1760494" y="2081193"/>
              <a:ext cx="276168" cy="193374"/>
            </a:xfrm>
            <a:custGeom>
              <a:avLst/>
              <a:gdLst>
                <a:gd name="T0" fmla="*/ 71 w 440"/>
                <a:gd name="T1" fmla="*/ 0 h 307"/>
                <a:gd name="T2" fmla="*/ 97 w 440"/>
                <a:gd name="T3" fmla="*/ 17 h 307"/>
                <a:gd name="T4" fmla="*/ 126 w 440"/>
                <a:gd name="T5" fmla="*/ 37 h 307"/>
                <a:gd name="T6" fmla="*/ 158 w 440"/>
                <a:gd name="T7" fmla="*/ 67 h 307"/>
                <a:gd name="T8" fmla="*/ 186 w 440"/>
                <a:gd name="T9" fmla="*/ 78 h 307"/>
                <a:gd name="T10" fmla="*/ 229 w 440"/>
                <a:gd name="T11" fmla="*/ 83 h 307"/>
                <a:gd name="T12" fmla="*/ 279 w 440"/>
                <a:gd name="T13" fmla="*/ 124 h 307"/>
                <a:gd name="T14" fmla="*/ 311 w 440"/>
                <a:gd name="T15" fmla="*/ 106 h 307"/>
                <a:gd name="T16" fmla="*/ 353 w 440"/>
                <a:gd name="T17" fmla="*/ 127 h 307"/>
                <a:gd name="T18" fmla="*/ 365 w 440"/>
                <a:gd name="T19" fmla="*/ 152 h 307"/>
                <a:gd name="T20" fmla="*/ 374 w 440"/>
                <a:gd name="T21" fmla="*/ 180 h 307"/>
                <a:gd name="T22" fmla="*/ 426 w 440"/>
                <a:gd name="T23" fmla="*/ 182 h 307"/>
                <a:gd name="T24" fmla="*/ 440 w 440"/>
                <a:gd name="T25" fmla="*/ 202 h 307"/>
                <a:gd name="T26" fmla="*/ 436 w 440"/>
                <a:gd name="T27" fmla="*/ 236 h 307"/>
                <a:gd name="T28" fmla="*/ 403 w 440"/>
                <a:gd name="T29" fmla="*/ 241 h 307"/>
                <a:gd name="T30" fmla="*/ 402 w 440"/>
                <a:gd name="T31" fmla="*/ 286 h 307"/>
                <a:gd name="T32" fmla="*/ 380 w 440"/>
                <a:gd name="T33" fmla="*/ 307 h 307"/>
                <a:gd name="T34" fmla="*/ 353 w 440"/>
                <a:gd name="T35" fmla="*/ 306 h 307"/>
                <a:gd name="T36" fmla="*/ 323 w 440"/>
                <a:gd name="T37" fmla="*/ 293 h 307"/>
                <a:gd name="T38" fmla="*/ 316 w 440"/>
                <a:gd name="T39" fmla="*/ 248 h 307"/>
                <a:gd name="T40" fmla="*/ 314 w 440"/>
                <a:gd name="T41" fmla="*/ 230 h 307"/>
                <a:gd name="T42" fmla="*/ 260 w 440"/>
                <a:gd name="T43" fmla="*/ 224 h 307"/>
                <a:gd name="T44" fmla="*/ 194 w 440"/>
                <a:gd name="T45" fmla="*/ 230 h 307"/>
                <a:gd name="T46" fmla="*/ 180 w 440"/>
                <a:gd name="T47" fmla="*/ 262 h 307"/>
                <a:gd name="T48" fmla="*/ 164 w 440"/>
                <a:gd name="T49" fmla="*/ 285 h 307"/>
                <a:gd name="T50" fmla="*/ 128 w 440"/>
                <a:gd name="T51" fmla="*/ 296 h 307"/>
                <a:gd name="T52" fmla="*/ 116 w 440"/>
                <a:gd name="T53" fmla="*/ 288 h 307"/>
                <a:gd name="T54" fmla="*/ 111 w 440"/>
                <a:gd name="T55" fmla="*/ 248 h 307"/>
                <a:gd name="T56" fmla="*/ 111 w 440"/>
                <a:gd name="T57" fmla="*/ 230 h 307"/>
                <a:gd name="T58" fmla="*/ 97 w 440"/>
                <a:gd name="T59" fmla="*/ 227 h 307"/>
                <a:gd name="T60" fmla="*/ 82 w 440"/>
                <a:gd name="T61" fmla="*/ 241 h 307"/>
                <a:gd name="T62" fmla="*/ 75 w 440"/>
                <a:gd name="T63" fmla="*/ 281 h 307"/>
                <a:gd name="T64" fmla="*/ 48 w 440"/>
                <a:gd name="T65" fmla="*/ 295 h 307"/>
                <a:gd name="T66" fmla="*/ 27 w 440"/>
                <a:gd name="T67" fmla="*/ 287 h 307"/>
                <a:gd name="T68" fmla="*/ 24 w 440"/>
                <a:gd name="T69" fmla="*/ 240 h 307"/>
                <a:gd name="T70" fmla="*/ 28 w 440"/>
                <a:gd name="T71" fmla="*/ 214 h 307"/>
                <a:gd name="T72" fmla="*/ 16 w 440"/>
                <a:gd name="T73" fmla="*/ 193 h 307"/>
                <a:gd name="T74" fmla="*/ 0 w 440"/>
                <a:gd name="T75" fmla="*/ 168 h 307"/>
                <a:gd name="T76" fmla="*/ 0 w 440"/>
                <a:gd name="T77" fmla="*/ 142 h 307"/>
                <a:gd name="T78" fmla="*/ 28 w 440"/>
                <a:gd name="T79" fmla="*/ 122 h 307"/>
                <a:gd name="T80" fmla="*/ 24 w 440"/>
                <a:gd name="T81" fmla="*/ 83 h 307"/>
                <a:gd name="T82" fmla="*/ 6 w 440"/>
                <a:gd name="T83" fmla="*/ 50 h 307"/>
                <a:gd name="T84" fmla="*/ 11 w 440"/>
                <a:gd name="T85" fmla="*/ 31 h 307"/>
                <a:gd name="T86" fmla="*/ 71 w 440"/>
                <a:gd name="T87"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0" h="307">
                  <a:moveTo>
                    <a:pt x="71" y="0"/>
                  </a:moveTo>
                  <a:lnTo>
                    <a:pt x="97" y="17"/>
                  </a:lnTo>
                  <a:lnTo>
                    <a:pt x="126" y="37"/>
                  </a:lnTo>
                  <a:lnTo>
                    <a:pt x="158" y="67"/>
                  </a:lnTo>
                  <a:lnTo>
                    <a:pt x="186" y="78"/>
                  </a:lnTo>
                  <a:lnTo>
                    <a:pt x="229" y="83"/>
                  </a:lnTo>
                  <a:lnTo>
                    <a:pt x="279" y="124"/>
                  </a:lnTo>
                  <a:lnTo>
                    <a:pt x="311" y="106"/>
                  </a:lnTo>
                  <a:lnTo>
                    <a:pt x="353" y="127"/>
                  </a:lnTo>
                  <a:lnTo>
                    <a:pt x="365" y="152"/>
                  </a:lnTo>
                  <a:lnTo>
                    <a:pt x="374" y="180"/>
                  </a:lnTo>
                  <a:lnTo>
                    <a:pt x="426" y="182"/>
                  </a:lnTo>
                  <a:lnTo>
                    <a:pt x="440" y="202"/>
                  </a:lnTo>
                  <a:lnTo>
                    <a:pt x="436" y="236"/>
                  </a:lnTo>
                  <a:lnTo>
                    <a:pt x="403" y="241"/>
                  </a:lnTo>
                  <a:lnTo>
                    <a:pt x="402" y="286"/>
                  </a:lnTo>
                  <a:lnTo>
                    <a:pt x="380" y="307"/>
                  </a:lnTo>
                  <a:lnTo>
                    <a:pt x="353" y="306"/>
                  </a:lnTo>
                  <a:lnTo>
                    <a:pt x="323" y="293"/>
                  </a:lnTo>
                  <a:lnTo>
                    <a:pt x="316" y="248"/>
                  </a:lnTo>
                  <a:lnTo>
                    <a:pt x="314" y="230"/>
                  </a:lnTo>
                  <a:lnTo>
                    <a:pt x="260" y="224"/>
                  </a:lnTo>
                  <a:lnTo>
                    <a:pt x="194" y="230"/>
                  </a:lnTo>
                  <a:lnTo>
                    <a:pt x="180" y="262"/>
                  </a:lnTo>
                  <a:lnTo>
                    <a:pt x="164" y="285"/>
                  </a:lnTo>
                  <a:lnTo>
                    <a:pt x="128" y="296"/>
                  </a:lnTo>
                  <a:lnTo>
                    <a:pt x="116" y="288"/>
                  </a:lnTo>
                  <a:lnTo>
                    <a:pt x="111" y="248"/>
                  </a:lnTo>
                  <a:lnTo>
                    <a:pt x="111" y="230"/>
                  </a:lnTo>
                  <a:lnTo>
                    <a:pt x="97" y="227"/>
                  </a:lnTo>
                  <a:lnTo>
                    <a:pt x="82" y="241"/>
                  </a:lnTo>
                  <a:lnTo>
                    <a:pt x="75" y="281"/>
                  </a:lnTo>
                  <a:lnTo>
                    <a:pt x="48" y="295"/>
                  </a:lnTo>
                  <a:lnTo>
                    <a:pt x="27" y="287"/>
                  </a:lnTo>
                  <a:lnTo>
                    <a:pt x="24" y="240"/>
                  </a:lnTo>
                  <a:lnTo>
                    <a:pt x="28" y="214"/>
                  </a:lnTo>
                  <a:lnTo>
                    <a:pt x="16" y="193"/>
                  </a:lnTo>
                  <a:lnTo>
                    <a:pt x="0" y="168"/>
                  </a:lnTo>
                  <a:lnTo>
                    <a:pt x="0" y="142"/>
                  </a:lnTo>
                  <a:lnTo>
                    <a:pt x="28" y="122"/>
                  </a:lnTo>
                  <a:lnTo>
                    <a:pt x="24" y="83"/>
                  </a:lnTo>
                  <a:lnTo>
                    <a:pt x="6" y="50"/>
                  </a:lnTo>
                  <a:lnTo>
                    <a:pt x="11" y="31"/>
                  </a:lnTo>
                  <a:lnTo>
                    <a:pt x="71" y="0"/>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52" name="Freeform 6"/>
            <p:cNvSpPr>
              <a:spLocks/>
            </p:cNvSpPr>
            <p:nvPr/>
          </p:nvSpPr>
          <p:spPr bwMode="auto">
            <a:xfrm>
              <a:off x="1447095" y="2489611"/>
              <a:ext cx="318399" cy="331736"/>
            </a:xfrm>
            <a:custGeom>
              <a:avLst/>
              <a:gdLst>
                <a:gd name="T0" fmla="*/ 17 w 507"/>
                <a:gd name="T1" fmla="*/ 418 h 528"/>
                <a:gd name="T2" fmla="*/ 0 w 507"/>
                <a:gd name="T3" fmla="*/ 396 h 528"/>
                <a:gd name="T4" fmla="*/ 0 w 507"/>
                <a:gd name="T5" fmla="*/ 386 h 528"/>
                <a:gd name="T6" fmla="*/ 16 w 507"/>
                <a:gd name="T7" fmla="*/ 376 h 528"/>
                <a:gd name="T8" fmla="*/ 35 w 507"/>
                <a:gd name="T9" fmla="*/ 345 h 528"/>
                <a:gd name="T10" fmla="*/ 84 w 507"/>
                <a:gd name="T11" fmla="*/ 305 h 528"/>
                <a:gd name="T12" fmla="*/ 77 w 507"/>
                <a:gd name="T13" fmla="*/ 276 h 528"/>
                <a:gd name="T14" fmla="*/ 147 w 507"/>
                <a:gd name="T15" fmla="*/ 207 h 528"/>
                <a:gd name="T16" fmla="*/ 169 w 507"/>
                <a:gd name="T17" fmla="*/ 173 h 528"/>
                <a:gd name="T18" fmla="*/ 197 w 507"/>
                <a:gd name="T19" fmla="*/ 164 h 528"/>
                <a:gd name="T20" fmla="*/ 199 w 507"/>
                <a:gd name="T21" fmla="*/ 125 h 528"/>
                <a:gd name="T22" fmla="*/ 231 w 507"/>
                <a:gd name="T23" fmla="*/ 102 h 528"/>
                <a:gd name="T24" fmla="*/ 342 w 507"/>
                <a:gd name="T25" fmla="*/ 0 h 528"/>
                <a:gd name="T26" fmla="*/ 354 w 507"/>
                <a:gd name="T27" fmla="*/ 2 h 528"/>
                <a:gd name="T28" fmla="*/ 353 w 507"/>
                <a:gd name="T29" fmla="*/ 15 h 528"/>
                <a:gd name="T30" fmla="*/ 394 w 507"/>
                <a:gd name="T31" fmla="*/ 57 h 528"/>
                <a:gd name="T32" fmla="*/ 384 w 507"/>
                <a:gd name="T33" fmla="*/ 86 h 528"/>
                <a:gd name="T34" fmla="*/ 378 w 507"/>
                <a:gd name="T35" fmla="*/ 113 h 528"/>
                <a:gd name="T36" fmla="*/ 418 w 507"/>
                <a:gd name="T37" fmla="*/ 225 h 528"/>
                <a:gd name="T38" fmla="*/ 416 w 507"/>
                <a:gd name="T39" fmla="*/ 242 h 528"/>
                <a:gd name="T40" fmla="*/ 444 w 507"/>
                <a:gd name="T41" fmla="*/ 251 h 528"/>
                <a:gd name="T42" fmla="*/ 473 w 507"/>
                <a:gd name="T43" fmla="*/ 392 h 528"/>
                <a:gd name="T44" fmla="*/ 507 w 507"/>
                <a:gd name="T45" fmla="*/ 418 h 528"/>
                <a:gd name="T46" fmla="*/ 507 w 507"/>
                <a:gd name="T47" fmla="*/ 443 h 528"/>
                <a:gd name="T48" fmla="*/ 464 w 507"/>
                <a:gd name="T49" fmla="*/ 456 h 528"/>
                <a:gd name="T50" fmla="*/ 412 w 507"/>
                <a:gd name="T51" fmla="*/ 456 h 528"/>
                <a:gd name="T52" fmla="*/ 321 w 507"/>
                <a:gd name="T53" fmla="*/ 528 h 528"/>
                <a:gd name="T54" fmla="*/ 309 w 507"/>
                <a:gd name="T55" fmla="*/ 502 h 528"/>
                <a:gd name="T56" fmla="*/ 330 w 507"/>
                <a:gd name="T57" fmla="*/ 471 h 528"/>
                <a:gd name="T58" fmla="*/ 322 w 507"/>
                <a:gd name="T59" fmla="*/ 446 h 528"/>
                <a:gd name="T60" fmla="*/ 237 w 507"/>
                <a:gd name="T61" fmla="*/ 430 h 528"/>
                <a:gd name="T62" fmla="*/ 148 w 507"/>
                <a:gd name="T63" fmla="*/ 375 h 528"/>
                <a:gd name="T64" fmla="*/ 90 w 507"/>
                <a:gd name="T65" fmla="*/ 403 h 528"/>
                <a:gd name="T66" fmla="*/ 17 w 507"/>
                <a:gd name="T67" fmla="*/ 418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7" h="528">
                  <a:moveTo>
                    <a:pt x="17" y="418"/>
                  </a:moveTo>
                  <a:lnTo>
                    <a:pt x="0" y="396"/>
                  </a:lnTo>
                  <a:lnTo>
                    <a:pt x="0" y="386"/>
                  </a:lnTo>
                  <a:lnTo>
                    <a:pt x="16" y="376"/>
                  </a:lnTo>
                  <a:lnTo>
                    <a:pt x="35" y="345"/>
                  </a:lnTo>
                  <a:lnTo>
                    <a:pt x="84" y="305"/>
                  </a:lnTo>
                  <a:lnTo>
                    <a:pt x="77" y="276"/>
                  </a:lnTo>
                  <a:lnTo>
                    <a:pt x="147" y="207"/>
                  </a:lnTo>
                  <a:lnTo>
                    <a:pt x="169" y="173"/>
                  </a:lnTo>
                  <a:lnTo>
                    <a:pt x="197" y="164"/>
                  </a:lnTo>
                  <a:lnTo>
                    <a:pt x="199" y="125"/>
                  </a:lnTo>
                  <a:lnTo>
                    <a:pt x="231" y="102"/>
                  </a:lnTo>
                  <a:lnTo>
                    <a:pt x="342" y="0"/>
                  </a:lnTo>
                  <a:lnTo>
                    <a:pt x="354" y="2"/>
                  </a:lnTo>
                  <a:lnTo>
                    <a:pt x="353" y="15"/>
                  </a:lnTo>
                  <a:lnTo>
                    <a:pt x="394" y="57"/>
                  </a:lnTo>
                  <a:lnTo>
                    <a:pt x="384" y="86"/>
                  </a:lnTo>
                  <a:lnTo>
                    <a:pt x="378" y="113"/>
                  </a:lnTo>
                  <a:lnTo>
                    <a:pt x="418" y="225"/>
                  </a:lnTo>
                  <a:lnTo>
                    <a:pt x="416" y="242"/>
                  </a:lnTo>
                  <a:lnTo>
                    <a:pt x="444" y="251"/>
                  </a:lnTo>
                  <a:lnTo>
                    <a:pt x="473" y="392"/>
                  </a:lnTo>
                  <a:lnTo>
                    <a:pt x="507" y="418"/>
                  </a:lnTo>
                  <a:lnTo>
                    <a:pt x="507" y="443"/>
                  </a:lnTo>
                  <a:lnTo>
                    <a:pt x="464" y="456"/>
                  </a:lnTo>
                  <a:lnTo>
                    <a:pt x="412" y="456"/>
                  </a:lnTo>
                  <a:lnTo>
                    <a:pt x="321" y="528"/>
                  </a:lnTo>
                  <a:lnTo>
                    <a:pt x="309" y="502"/>
                  </a:lnTo>
                  <a:lnTo>
                    <a:pt x="330" y="471"/>
                  </a:lnTo>
                  <a:lnTo>
                    <a:pt x="322" y="446"/>
                  </a:lnTo>
                  <a:lnTo>
                    <a:pt x="237" y="430"/>
                  </a:lnTo>
                  <a:lnTo>
                    <a:pt x="148" y="375"/>
                  </a:lnTo>
                  <a:lnTo>
                    <a:pt x="90" y="403"/>
                  </a:lnTo>
                  <a:lnTo>
                    <a:pt x="17" y="418"/>
                  </a:lnTo>
                  <a:close/>
                </a:path>
              </a:pathLst>
            </a:custGeom>
            <a:gradFill>
              <a:gsLst>
                <a:gs pos="0">
                  <a:schemeClr val="accent2">
                    <a:shade val="51000"/>
                    <a:satMod val="130000"/>
                  </a:schemeClr>
                </a:gs>
                <a:gs pos="100000">
                  <a:schemeClr val="accent2">
                    <a:shade val="94000"/>
                    <a:satMod val="135000"/>
                  </a:schemeClr>
                </a:gs>
              </a:gsLst>
            </a:gradFill>
            <a:ln w="12700">
              <a:headEnd/>
              <a:tailEnd/>
            </a:ln>
            <a:effectLst>
              <a:outerShdw blurRad="50800" dist="25400" dir="2700000" algn="tl" rotWithShape="0">
                <a:schemeClr val="tx1">
                  <a:alpha val="40000"/>
                </a:schemeClr>
              </a:outerShdw>
            </a:effectLst>
          </p:spPr>
          <p:style>
            <a:lnRef idx="1">
              <a:schemeClr val="accent2"/>
            </a:lnRef>
            <a:fillRef idx="3">
              <a:schemeClr val="accent2"/>
            </a:fillRef>
            <a:effectRef idx="2">
              <a:schemeClr val="accent2"/>
            </a:effectRef>
            <a:fontRef idx="minor">
              <a:schemeClr val="lt1"/>
            </a:fontRef>
          </p:style>
          <p:txBody>
            <a:bodyPr/>
            <a:lstStyle/>
            <a:p>
              <a:endParaRPr lang="es-ES"/>
            </a:p>
          </p:txBody>
        </p:sp>
        <p:sp>
          <p:nvSpPr>
            <p:cNvPr id="153" name="Freeform 33"/>
            <p:cNvSpPr>
              <a:spLocks/>
            </p:cNvSpPr>
            <p:nvPr/>
          </p:nvSpPr>
          <p:spPr bwMode="auto">
            <a:xfrm>
              <a:off x="731393" y="2066190"/>
              <a:ext cx="305619" cy="213933"/>
            </a:xfrm>
            <a:custGeom>
              <a:avLst/>
              <a:gdLst>
                <a:gd name="T0" fmla="*/ 33 w 614"/>
                <a:gd name="T1" fmla="*/ 16 h 430"/>
                <a:gd name="T2" fmla="*/ 69 w 614"/>
                <a:gd name="T3" fmla="*/ 0 h 430"/>
                <a:gd name="T4" fmla="*/ 112 w 614"/>
                <a:gd name="T5" fmla="*/ 6 h 430"/>
                <a:gd name="T6" fmla="*/ 130 w 614"/>
                <a:gd name="T7" fmla="*/ 66 h 430"/>
                <a:gd name="T8" fmla="*/ 190 w 614"/>
                <a:gd name="T9" fmla="*/ 86 h 430"/>
                <a:gd name="T10" fmla="*/ 248 w 614"/>
                <a:gd name="T11" fmla="*/ 97 h 430"/>
                <a:gd name="T12" fmla="*/ 305 w 614"/>
                <a:gd name="T13" fmla="*/ 117 h 430"/>
                <a:gd name="T14" fmla="*/ 395 w 614"/>
                <a:gd name="T15" fmla="*/ 110 h 430"/>
                <a:gd name="T16" fmla="*/ 432 w 614"/>
                <a:gd name="T17" fmla="*/ 100 h 430"/>
                <a:gd name="T18" fmla="*/ 469 w 614"/>
                <a:gd name="T19" fmla="*/ 79 h 430"/>
                <a:gd name="T20" fmla="*/ 501 w 614"/>
                <a:gd name="T21" fmla="*/ 77 h 430"/>
                <a:gd name="T22" fmla="*/ 518 w 614"/>
                <a:gd name="T23" fmla="*/ 93 h 430"/>
                <a:gd name="T24" fmla="*/ 542 w 614"/>
                <a:gd name="T25" fmla="*/ 90 h 430"/>
                <a:gd name="T26" fmla="*/ 560 w 614"/>
                <a:gd name="T27" fmla="*/ 90 h 430"/>
                <a:gd name="T28" fmla="*/ 598 w 614"/>
                <a:gd name="T29" fmla="*/ 134 h 430"/>
                <a:gd name="T30" fmla="*/ 614 w 614"/>
                <a:gd name="T31" fmla="*/ 199 h 430"/>
                <a:gd name="T32" fmla="*/ 609 w 614"/>
                <a:gd name="T33" fmla="*/ 213 h 430"/>
                <a:gd name="T34" fmla="*/ 586 w 614"/>
                <a:gd name="T35" fmla="*/ 213 h 430"/>
                <a:gd name="T36" fmla="*/ 511 w 614"/>
                <a:gd name="T37" fmla="*/ 338 h 430"/>
                <a:gd name="T38" fmla="*/ 480 w 614"/>
                <a:gd name="T39" fmla="*/ 319 h 430"/>
                <a:gd name="T40" fmla="*/ 455 w 614"/>
                <a:gd name="T41" fmla="*/ 319 h 430"/>
                <a:gd name="T42" fmla="*/ 432 w 614"/>
                <a:gd name="T43" fmla="*/ 342 h 430"/>
                <a:gd name="T44" fmla="*/ 412 w 614"/>
                <a:gd name="T45" fmla="*/ 369 h 430"/>
                <a:gd name="T46" fmla="*/ 421 w 614"/>
                <a:gd name="T47" fmla="*/ 390 h 430"/>
                <a:gd name="T48" fmla="*/ 427 w 614"/>
                <a:gd name="T49" fmla="*/ 430 h 430"/>
                <a:gd name="T50" fmla="*/ 379 w 614"/>
                <a:gd name="T51" fmla="*/ 378 h 430"/>
                <a:gd name="T52" fmla="*/ 358 w 614"/>
                <a:gd name="T53" fmla="*/ 390 h 430"/>
                <a:gd name="T54" fmla="*/ 330 w 614"/>
                <a:gd name="T55" fmla="*/ 390 h 430"/>
                <a:gd name="T56" fmla="*/ 306 w 614"/>
                <a:gd name="T57" fmla="*/ 393 h 430"/>
                <a:gd name="T58" fmla="*/ 247 w 614"/>
                <a:gd name="T59" fmla="*/ 378 h 430"/>
                <a:gd name="T60" fmla="*/ 216 w 614"/>
                <a:gd name="T61" fmla="*/ 375 h 430"/>
                <a:gd name="T62" fmla="*/ 170 w 614"/>
                <a:gd name="T63" fmla="*/ 383 h 430"/>
                <a:gd name="T64" fmla="*/ 131 w 614"/>
                <a:gd name="T65" fmla="*/ 363 h 430"/>
                <a:gd name="T66" fmla="*/ 111 w 614"/>
                <a:gd name="T67" fmla="*/ 342 h 430"/>
                <a:gd name="T68" fmla="*/ 97 w 614"/>
                <a:gd name="T69" fmla="*/ 347 h 430"/>
                <a:gd name="T70" fmla="*/ 83 w 614"/>
                <a:gd name="T71" fmla="*/ 363 h 430"/>
                <a:gd name="T72" fmla="*/ 33 w 614"/>
                <a:gd name="T73" fmla="*/ 378 h 430"/>
                <a:gd name="T74" fmla="*/ 0 w 614"/>
                <a:gd name="T75" fmla="*/ 319 h 430"/>
                <a:gd name="T76" fmla="*/ 33 w 614"/>
                <a:gd name="T77" fmla="*/ 247 h 430"/>
                <a:gd name="T78" fmla="*/ 33 w 614"/>
                <a:gd name="T79" fmla="*/ 219 h 430"/>
                <a:gd name="T80" fmla="*/ 25 w 614"/>
                <a:gd name="T81" fmla="*/ 192 h 430"/>
                <a:gd name="T82" fmla="*/ 10 w 614"/>
                <a:gd name="T83" fmla="*/ 165 h 430"/>
                <a:gd name="T84" fmla="*/ 23 w 614"/>
                <a:gd name="T85" fmla="*/ 120 h 430"/>
                <a:gd name="T86" fmla="*/ 16 w 614"/>
                <a:gd name="T87" fmla="*/ 73 h 430"/>
                <a:gd name="T88" fmla="*/ 11 w 614"/>
                <a:gd name="T89" fmla="*/ 43 h 430"/>
                <a:gd name="T90" fmla="*/ 33 w 614"/>
                <a:gd name="T91" fmla="*/ 16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4" h="430">
                  <a:moveTo>
                    <a:pt x="33" y="16"/>
                  </a:moveTo>
                  <a:lnTo>
                    <a:pt x="69" y="0"/>
                  </a:lnTo>
                  <a:lnTo>
                    <a:pt x="112" y="6"/>
                  </a:lnTo>
                  <a:lnTo>
                    <a:pt x="130" y="66"/>
                  </a:lnTo>
                  <a:lnTo>
                    <a:pt x="190" y="86"/>
                  </a:lnTo>
                  <a:lnTo>
                    <a:pt x="248" y="97"/>
                  </a:lnTo>
                  <a:lnTo>
                    <a:pt x="305" y="117"/>
                  </a:lnTo>
                  <a:lnTo>
                    <a:pt x="395" y="110"/>
                  </a:lnTo>
                  <a:lnTo>
                    <a:pt x="432" y="100"/>
                  </a:lnTo>
                  <a:lnTo>
                    <a:pt x="469" y="79"/>
                  </a:lnTo>
                  <a:lnTo>
                    <a:pt x="501" y="77"/>
                  </a:lnTo>
                  <a:lnTo>
                    <a:pt x="518" y="93"/>
                  </a:lnTo>
                  <a:lnTo>
                    <a:pt x="542" y="90"/>
                  </a:lnTo>
                  <a:lnTo>
                    <a:pt x="560" y="90"/>
                  </a:lnTo>
                  <a:lnTo>
                    <a:pt x="598" y="134"/>
                  </a:lnTo>
                  <a:lnTo>
                    <a:pt x="614" y="199"/>
                  </a:lnTo>
                  <a:lnTo>
                    <a:pt x="609" y="213"/>
                  </a:lnTo>
                  <a:lnTo>
                    <a:pt x="586" y="213"/>
                  </a:lnTo>
                  <a:lnTo>
                    <a:pt x="511" y="338"/>
                  </a:lnTo>
                  <a:lnTo>
                    <a:pt x="480" y="319"/>
                  </a:lnTo>
                  <a:lnTo>
                    <a:pt x="455" y="319"/>
                  </a:lnTo>
                  <a:lnTo>
                    <a:pt x="432" y="342"/>
                  </a:lnTo>
                  <a:lnTo>
                    <a:pt x="412" y="369"/>
                  </a:lnTo>
                  <a:lnTo>
                    <a:pt x="421" y="390"/>
                  </a:lnTo>
                  <a:lnTo>
                    <a:pt x="427" y="430"/>
                  </a:lnTo>
                  <a:lnTo>
                    <a:pt x="379" y="378"/>
                  </a:lnTo>
                  <a:lnTo>
                    <a:pt x="358" y="390"/>
                  </a:lnTo>
                  <a:lnTo>
                    <a:pt x="330" y="390"/>
                  </a:lnTo>
                  <a:lnTo>
                    <a:pt x="306" y="393"/>
                  </a:lnTo>
                  <a:lnTo>
                    <a:pt x="247" y="378"/>
                  </a:lnTo>
                  <a:lnTo>
                    <a:pt x="216" y="375"/>
                  </a:lnTo>
                  <a:lnTo>
                    <a:pt x="170" y="383"/>
                  </a:lnTo>
                  <a:lnTo>
                    <a:pt x="131" y="363"/>
                  </a:lnTo>
                  <a:lnTo>
                    <a:pt x="111" y="342"/>
                  </a:lnTo>
                  <a:lnTo>
                    <a:pt x="97" y="347"/>
                  </a:lnTo>
                  <a:lnTo>
                    <a:pt x="83" y="363"/>
                  </a:lnTo>
                  <a:lnTo>
                    <a:pt x="33" y="378"/>
                  </a:lnTo>
                  <a:lnTo>
                    <a:pt x="0" y="319"/>
                  </a:lnTo>
                  <a:lnTo>
                    <a:pt x="33" y="247"/>
                  </a:lnTo>
                  <a:lnTo>
                    <a:pt x="33" y="219"/>
                  </a:lnTo>
                  <a:lnTo>
                    <a:pt x="25" y="192"/>
                  </a:lnTo>
                  <a:lnTo>
                    <a:pt x="10" y="165"/>
                  </a:lnTo>
                  <a:lnTo>
                    <a:pt x="23" y="120"/>
                  </a:lnTo>
                  <a:lnTo>
                    <a:pt x="16" y="73"/>
                  </a:lnTo>
                  <a:lnTo>
                    <a:pt x="11" y="43"/>
                  </a:lnTo>
                  <a:lnTo>
                    <a:pt x="33" y="16"/>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54" name="Freeform 34"/>
            <p:cNvSpPr>
              <a:spLocks/>
            </p:cNvSpPr>
            <p:nvPr/>
          </p:nvSpPr>
          <p:spPr bwMode="auto">
            <a:xfrm>
              <a:off x="587474" y="2003399"/>
              <a:ext cx="212266" cy="223935"/>
            </a:xfrm>
            <a:custGeom>
              <a:avLst/>
              <a:gdLst>
                <a:gd name="T0" fmla="*/ 320 w 338"/>
                <a:gd name="T1" fmla="*/ 20 h 357"/>
                <a:gd name="T2" fmla="*/ 334 w 338"/>
                <a:gd name="T3" fmla="*/ 63 h 357"/>
                <a:gd name="T4" fmla="*/ 338 w 338"/>
                <a:gd name="T5" fmla="*/ 96 h 357"/>
                <a:gd name="T6" fmla="*/ 319 w 338"/>
                <a:gd name="T7" fmla="*/ 107 h 357"/>
                <a:gd name="T8" fmla="*/ 287 w 338"/>
                <a:gd name="T9" fmla="*/ 100 h 357"/>
                <a:gd name="T10" fmla="*/ 252 w 338"/>
                <a:gd name="T11" fmla="*/ 113 h 357"/>
                <a:gd name="T12" fmla="*/ 239 w 338"/>
                <a:gd name="T13" fmla="*/ 137 h 357"/>
                <a:gd name="T14" fmla="*/ 247 w 338"/>
                <a:gd name="T15" fmla="*/ 192 h 357"/>
                <a:gd name="T16" fmla="*/ 237 w 338"/>
                <a:gd name="T17" fmla="*/ 231 h 357"/>
                <a:gd name="T18" fmla="*/ 229 w 338"/>
                <a:gd name="T19" fmla="*/ 252 h 357"/>
                <a:gd name="T20" fmla="*/ 210 w 338"/>
                <a:gd name="T21" fmla="*/ 262 h 357"/>
                <a:gd name="T22" fmla="*/ 183 w 338"/>
                <a:gd name="T23" fmla="*/ 280 h 357"/>
                <a:gd name="T24" fmla="*/ 133 w 338"/>
                <a:gd name="T25" fmla="*/ 299 h 357"/>
                <a:gd name="T26" fmla="*/ 105 w 338"/>
                <a:gd name="T27" fmla="*/ 303 h 357"/>
                <a:gd name="T28" fmla="*/ 79 w 338"/>
                <a:gd name="T29" fmla="*/ 307 h 357"/>
                <a:gd name="T30" fmla="*/ 66 w 338"/>
                <a:gd name="T31" fmla="*/ 325 h 357"/>
                <a:gd name="T32" fmla="*/ 50 w 338"/>
                <a:gd name="T33" fmla="*/ 340 h 357"/>
                <a:gd name="T34" fmla="*/ 17 w 338"/>
                <a:gd name="T35" fmla="*/ 357 h 357"/>
                <a:gd name="T36" fmla="*/ 22 w 338"/>
                <a:gd name="T37" fmla="*/ 340 h 357"/>
                <a:gd name="T38" fmla="*/ 7 w 338"/>
                <a:gd name="T39" fmla="*/ 332 h 357"/>
                <a:gd name="T40" fmla="*/ 11 w 338"/>
                <a:gd name="T41" fmla="*/ 307 h 357"/>
                <a:gd name="T42" fmla="*/ 7 w 338"/>
                <a:gd name="T43" fmla="*/ 284 h 357"/>
                <a:gd name="T44" fmla="*/ 0 w 338"/>
                <a:gd name="T45" fmla="*/ 266 h 357"/>
                <a:gd name="T46" fmla="*/ 29 w 338"/>
                <a:gd name="T47" fmla="*/ 244 h 357"/>
                <a:gd name="T48" fmla="*/ 66 w 338"/>
                <a:gd name="T49" fmla="*/ 209 h 357"/>
                <a:gd name="T50" fmla="*/ 50 w 338"/>
                <a:gd name="T51" fmla="*/ 202 h 357"/>
                <a:gd name="T52" fmla="*/ 39 w 338"/>
                <a:gd name="T53" fmla="*/ 183 h 357"/>
                <a:gd name="T54" fmla="*/ 54 w 338"/>
                <a:gd name="T55" fmla="*/ 178 h 357"/>
                <a:gd name="T56" fmla="*/ 66 w 338"/>
                <a:gd name="T57" fmla="*/ 165 h 357"/>
                <a:gd name="T58" fmla="*/ 95 w 338"/>
                <a:gd name="T59" fmla="*/ 158 h 357"/>
                <a:gd name="T60" fmla="*/ 108 w 338"/>
                <a:gd name="T61" fmla="*/ 149 h 357"/>
                <a:gd name="T62" fmla="*/ 105 w 338"/>
                <a:gd name="T63" fmla="*/ 131 h 357"/>
                <a:gd name="T64" fmla="*/ 79 w 338"/>
                <a:gd name="T65" fmla="*/ 131 h 357"/>
                <a:gd name="T66" fmla="*/ 66 w 338"/>
                <a:gd name="T67" fmla="*/ 131 h 357"/>
                <a:gd name="T68" fmla="*/ 50 w 338"/>
                <a:gd name="T69" fmla="*/ 123 h 357"/>
                <a:gd name="T70" fmla="*/ 47 w 338"/>
                <a:gd name="T71" fmla="*/ 106 h 357"/>
                <a:gd name="T72" fmla="*/ 47 w 338"/>
                <a:gd name="T73" fmla="*/ 82 h 357"/>
                <a:gd name="T74" fmla="*/ 54 w 338"/>
                <a:gd name="T75" fmla="*/ 65 h 357"/>
                <a:gd name="T76" fmla="*/ 66 w 338"/>
                <a:gd name="T77" fmla="*/ 48 h 357"/>
                <a:gd name="T78" fmla="*/ 88 w 338"/>
                <a:gd name="T79" fmla="*/ 48 h 357"/>
                <a:gd name="T80" fmla="*/ 156 w 338"/>
                <a:gd name="T81" fmla="*/ 27 h 357"/>
                <a:gd name="T82" fmla="*/ 209 w 338"/>
                <a:gd name="T83" fmla="*/ 12 h 357"/>
                <a:gd name="T84" fmla="*/ 269 w 338"/>
                <a:gd name="T85" fmla="*/ 0 h 357"/>
                <a:gd name="T86" fmla="*/ 320 w 338"/>
                <a:gd name="T87" fmla="*/ 2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38" h="357">
                  <a:moveTo>
                    <a:pt x="320" y="20"/>
                  </a:moveTo>
                  <a:lnTo>
                    <a:pt x="334" y="63"/>
                  </a:lnTo>
                  <a:lnTo>
                    <a:pt x="338" y="96"/>
                  </a:lnTo>
                  <a:lnTo>
                    <a:pt x="319" y="107"/>
                  </a:lnTo>
                  <a:lnTo>
                    <a:pt x="287" y="100"/>
                  </a:lnTo>
                  <a:lnTo>
                    <a:pt x="252" y="113"/>
                  </a:lnTo>
                  <a:lnTo>
                    <a:pt x="239" y="137"/>
                  </a:lnTo>
                  <a:lnTo>
                    <a:pt x="247" y="192"/>
                  </a:lnTo>
                  <a:lnTo>
                    <a:pt x="237" y="231"/>
                  </a:lnTo>
                  <a:lnTo>
                    <a:pt x="229" y="252"/>
                  </a:lnTo>
                  <a:lnTo>
                    <a:pt x="210" y="262"/>
                  </a:lnTo>
                  <a:lnTo>
                    <a:pt x="183" y="280"/>
                  </a:lnTo>
                  <a:lnTo>
                    <a:pt x="133" y="299"/>
                  </a:lnTo>
                  <a:lnTo>
                    <a:pt x="105" y="303"/>
                  </a:lnTo>
                  <a:lnTo>
                    <a:pt x="79" y="307"/>
                  </a:lnTo>
                  <a:lnTo>
                    <a:pt x="66" y="325"/>
                  </a:lnTo>
                  <a:lnTo>
                    <a:pt x="50" y="340"/>
                  </a:lnTo>
                  <a:lnTo>
                    <a:pt x="17" y="357"/>
                  </a:lnTo>
                  <a:lnTo>
                    <a:pt x="22" y="340"/>
                  </a:lnTo>
                  <a:lnTo>
                    <a:pt x="7" y="332"/>
                  </a:lnTo>
                  <a:lnTo>
                    <a:pt x="11" y="307"/>
                  </a:lnTo>
                  <a:lnTo>
                    <a:pt x="7" y="284"/>
                  </a:lnTo>
                  <a:lnTo>
                    <a:pt x="0" y="266"/>
                  </a:lnTo>
                  <a:lnTo>
                    <a:pt x="29" y="244"/>
                  </a:lnTo>
                  <a:lnTo>
                    <a:pt x="66" y="209"/>
                  </a:lnTo>
                  <a:lnTo>
                    <a:pt x="50" y="202"/>
                  </a:lnTo>
                  <a:lnTo>
                    <a:pt x="39" y="183"/>
                  </a:lnTo>
                  <a:lnTo>
                    <a:pt x="54" y="178"/>
                  </a:lnTo>
                  <a:lnTo>
                    <a:pt x="66" y="165"/>
                  </a:lnTo>
                  <a:lnTo>
                    <a:pt x="95" y="158"/>
                  </a:lnTo>
                  <a:lnTo>
                    <a:pt x="108" y="149"/>
                  </a:lnTo>
                  <a:lnTo>
                    <a:pt x="105" y="131"/>
                  </a:lnTo>
                  <a:lnTo>
                    <a:pt x="79" y="131"/>
                  </a:lnTo>
                  <a:lnTo>
                    <a:pt x="66" y="131"/>
                  </a:lnTo>
                  <a:lnTo>
                    <a:pt x="50" y="123"/>
                  </a:lnTo>
                  <a:lnTo>
                    <a:pt x="47" y="106"/>
                  </a:lnTo>
                  <a:lnTo>
                    <a:pt x="47" y="82"/>
                  </a:lnTo>
                  <a:lnTo>
                    <a:pt x="54" y="65"/>
                  </a:lnTo>
                  <a:lnTo>
                    <a:pt x="66" y="48"/>
                  </a:lnTo>
                  <a:lnTo>
                    <a:pt x="88" y="48"/>
                  </a:lnTo>
                  <a:lnTo>
                    <a:pt x="156" y="27"/>
                  </a:lnTo>
                  <a:lnTo>
                    <a:pt x="209" y="12"/>
                  </a:lnTo>
                  <a:lnTo>
                    <a:pt x="269" y="0"/>
                  </a:lnTo>
                  <a:lnTo>
                    <a:pt x="320" y="20"/>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55" name="Freeform 35"/>
            <p:cNvSpPr>
              <a:spLocks/>
            </p:cNvSpPr>
            <p:nvPr/>
          </p:nvSpPr>
          <p:spPr bwMode="auto">
            <a:xfrm>
              <a:off x="534685" y="1747791"/>
              <a:ext cx="319510" cy="301729"/>
            </a:xfrm>
            <a:custGeom>
              <a:avLst/>
              <a:gdLst>
                <a:gd name="T0" fmla="*/ 463 w 509"/>
                <a:gd name="T1" fmla="*/ 163 h 481"/>
                <a:gd name="T2" fmla="*/ 454 w 509"/>
                <a:gd name="T3" fmla="*/ 232 h 481"/>
                <a:gd name="T4" fmla="*/ 422 w 509"/>
                <a:gd name="T5" fmla="*/ 255 h 481"/>
                <a:gd name="T6" fmla="*/ 415 w 509"/>
                <a:gd name="T7" fmla="*/ 308 h 481"/>
                <a:gd name="T8" fmla="*/ 416 w 509"/>
                <a:gd name="T9" fmla="*/ 412 h 481"/>
                <a:gd name="T10" fmla="*/ 406 w 509"/>
                <a:gd name="T11" fmla="*/ 427 h 481"/>
                <a:gd name="T12" fmla="*/ 350 w 509"/>
                <a:gd name="T13" fmla="*/ 407 h 481"/>
                <a:gd name="T14" fmla="*/ 289 w 509"/>
                <a:gd name="T15" fmla="*/ 422 h 481"/>
                <a:gd name="T16" fmla="*/ 241 w 509"/>
                <a:gd name="T17" fmla="*/ 433 h 481"/>
                <a:gd name="T18" fmla="*/ 172 w 509"/>
                <a:gd name="T19" fmla="*/ 455 h 481"/>
                <a:gd name="T20" fmla="*/ 154 w 509"/>
                <a:gd name="T21" fmla="*/ 437 h 481"/>
                <a:gd name="T22" fmla="*/ 126 w 509"/>
                <a:gd name="T23" fmla="*/ 447 h 481"/>
                <a:gd name="T24" fmla="*/ 117 w 509"/>
                <a:gd name="T25" fmla="*/ 459 h 481"/>
                <a:gd name="T26" fmla="*/ 84 w 509"/>
                <a:gd name="T27" fmla="*/ 481 h 481"/>
                <a:gd name="T28" fmla="*/ 70 w 509"/>
                <a:gd name="T29" fmla="*/ 459 h 481"/>
                <a:gd name="T30" fmla="*/ 73 w 509"/>
                <a:gd name="T31" fmla="*/ 434 h 481"/>
                <a:gd name="T32" fmla="*/ 79 w 509"/>
                <a:gd name="T33" fmla="*/ 412 h 481"/>
                <a:gd name="T34" fmla="*/ 95 w 509"/>
                <a:gd name="T35" fmla="*/ 395 h 481"/>
                <a:gd name="T36" fmla="*/ 101 w 509"/>
                <a:gd name="T37" fmla="*/ 383 h 481"/>
                <a:gd name="T38" fmla="*/ 91 w 509"/>
                <a:gd name="T39" fmla="*/ 371 h 481"/>
                <a:gd name="T40" fmla="*/ 73 w 509"/>
                <a:gd name="T41" fmla="*/ 380 h 481"/>
                <a:gd name="T42" fmla="*/ 62 w 509"/>
                <a:gd name="T43" fmla="*/ 383 h 481"/>
                <a:gd name="T44" fmla="*/ 44 w 509"/>
                <a:gd name="T45" fmla="*/ 354 h 481"/>
                <a:gd name="T46" fmla="*/ 34 w 509"/>
                <a:gd name="T47" fmla="*/ 335 h 481"/>
                <a:gd name="T48" fmla="*/ 22 w 509"/>
                <a:gd name="T49" fmla="*/ 327 h 481"/>
                <a:gd name="T50" fmla="*/ 0 w 509"/>
                <a:gd name="T51" fmla="*/ 318 h 481"/>
                <a:gd name="T52" fmla="*/ 13 w 509"/>
                <a:gd name="T53" fmla="*/ 305 h 481"/>
                <a:gd name="T54" fmla="*/ 13 w 509"/>
                <a:gd name="T55" fmla="*/ 246 h 481"/>
                <a:gd name="T56" fmla="*/ 25 w 509"/>
                <a:gd name="T57" fmla="*/ 235 h 481"/>
                <a:gd name="T58" fmla="*/ 54 w 509"/>
                <a:gd name="T59" fmla="*/ 214 h 481"/>
                <a:gd name="T60" fmla="*/ 73 w 509"/>
                <a:gd name="T61" fmla="*/ 201 h 481"/>
                <a:gd name="T62" fmla="*/ 91 w 509"/>
                <a:gd name="T63" fmla="*/ 192 h 481"/>
                <a:gd name="T64" fmla="*/ 113 w 509"/>
                <a:gd name="T65" fmla="*/ 201 h 481"/>
                <a:gd name="T66" fmla="*/ 113 w 509"/>
                <a:gd name="T67" fmla="*/ 185 h 481"/>
                <a:gd name="T68" fmla="*/ 138 w 509"/>
                <a:gd name="T69" fmla="*/ 156 h 481"/>
                <a:gd name="T70" fmla="*/ 154 w 509"/>
                <a:gd name="T71" fmla="*/ 160 h 481"/>
                <a:gd name="T72" fmla="*/ 204 w 509"/>
                <a:gd name="T73" fmla="*/ 172 h 481"/>
                <a:gd name="T74" fmla="*/ 222 w 509"/>
                <a:gd name="T75" fmla="*/ 179 h 481"/>
                <a:gd name="T76" fmla="*/ 239 w 509"/>
                <a:gd name="T77" fmla="*/ 172 h 481"/>
                <a:gd name="T78" fmla="*/ 273 w 509"/>
                <a:gd name="T79" fmla="*/ 156 h 481"/>
                <a:gd name="T80" fmla="*/ 280 w 509"/>
                <a:gd name="T81" fmla="*/ 148 h 481"/>
                <a:gd name="T82" fmla="*/ 294 w 509"/>
                <a:gd name="T83" fmla="*/ 156 h 481"/>
                <a:gd name="T84" fmla="*/ 304 w 509"/>
                <a:gd name="T85" fmla="*/ 144 h 481"/>
                <a:gd name="T86" fmla="*/ 317 w 509"/>
                <a:gd name="T87" fmla="*/ 151 h 481"/>
                <a:gd name="T88" fmla="*/ 342 w 509"/>
                <a:gd name="T89" fmla="*/ 160 h 481"/>
                <a:gd name="T90" fmla="*/ 351 w 509"/>
                <a:gd name="T91" fmla="*/ 148 h 481"/>
                <a:gd name="T92" fmla="*/ 351 w 509"/>
                <a:gd name="T93" fmla="*/ 126 h 481"/>
                <a:gd name="T94" fmla="*/ 342 w 509"/>
                <a:gd name="T95" fmla="*/ 106 h 481"/>
                <a:gd name="T96" fmla="*/ 339 w 509"/>
                <a:gd name="T97" fmla="*/ 88 h 481"/>
                <a:gd name="T98" fmla="*/ 366 w 509"/>
                <a:gd name="T99" fmla="*/ 76 h 481"/>
                <a:gd name="T100" fmla="*/ 401 w 509"/>
                <a:gd name="T101" fmla="*/ 54 h 481"/>
                <a:gd name="T102" fmla="*/ 423 w 509"/>
                <a:gd name="T103" fmla="*/ 62 h 481"/>
                <a:gd name="T104" fmla="*/ 408 w 509"/>
                <a:gd name="T105" fmla="*/ 40 h 481"/>
                <a:gd name="T106" fmla="*/ 426 w 509"/>
                <a:gd name="T107" fmla="*/ 29 h 481"/>
                <a:gd name="T108" fmla="*/ 448 w 509"/>
                <a:gd name="T109" fmla="*/ 13 h 481"/>
                <a:gd name="T110" fmla="*/ 462 w 509"/>
                <a:gd name="T111" fmla="*/ 0 h 481"/>
                <a:gd name="T112" fmla="*/ 480 w 509"/>
                <a:gd name="T113" fmla="*/ 0 h 481"/>
                <a:gd name="T114" fmla="*/ 496 w 509"/>
                <a:gd name="T115" fmla="*/ 22 h 481"/>
                <a:gd name="T116" fmla="*/ 509 w 509"/>
                <a:gd name="T117" fmla="*/ 4 h 481"/>
                <a:gd name="T118" fmla="*/ 463 w 509"/>
                <a:gd name="T119" fmla="*/ 163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09" h="481">
                  <a:moveTo>
                    <a:pt x="463" y="163"/>
                  </a:moveTo>
                  <a:lnTo>
                    <a:pt x="454" y="232"/>
                  </a:lnTo>
                  <a:lnTo>
                    <a:pt x="422" y="255"/>
                  </a:lnTo>
                  <a:lnTo>
                    <a:pt x="415" y="308"/>
                  </a:lnTo>
                  <a:lnTo>
                    <a:pt x="416" y="412"/>
                  </a:lnTo>
                  <a:lnTo>
                    <a:pt x="406" y="427"/>
                  </a:lnTo>
                  <a:lnTo>
                    <a:pt x="350" y="407"/>
                  </a:lnTo>
                  <a:lnTo>
                    <a:pt x="289" y="422"/>
                  </a:lnTo>
                  <a:lnTo>
                    <a:pt x="241" y="433"/>
                  </a:lnTo>
                  <a:lnTo>
                    <a:pt x="172" y="455"/>
                  </a:lnTo>
                  <a:lnTo>
                    <a:pt x="154" y="437"/>
                  </a:lnTo>
                  <a:lnTo>
                    <a:pt x="126" y="447"/>
                  </a:lnTo>
                  <a:lnTo>
                    <a:pt x="117" y="459"/>
                  </a:lnTo>
                  <a:lnTo>
                    <a:pt x="84" y="481"/>
                  </a:lnTo>
                  <a:lnTo>
                    <a:pt x="70" y="459"/>
                  </a:lnTo>
                  <a:lnTo>
                    <a:pt x="73" y="434"/>
                  </a:lnTo>
                  <a:lnTo>
                    <a:pt x="79" y="412"/>
                  </a:lnTo>
                  <a:lnTo>
                    <a:pt x="95" y="395"/>
                  </a:lnTo>
                  <a:lnTo>
                    <a:pt x="101" y="383"/>
                  </a:lnTo>
                  <a:lnTo>
                    <a:pt x="91" y="371"/>
                  </a:lnTo>
                  <a:lnTo>
                    <a:pt x="73" y="380"/>
                  </a:lnTo>
                  <a:lnTo>
                    <a:pt x="62" y="383"/>
                  </a:lnTo>
                  <a:lnTo>
                    <a:pt x="44" y="354"/>
                  </a:lnTo>
                  <a:lnTo>
                    <a:pt x="34" y="335"/>
                  </a:lnTo>
                  <a:lnTo>
                    <a:pt x="22" y="327"/>
                  </a:lnTo>
                  <a:lnTo>
                    <a:pt x="0" y="318"/>
                  </a:lnTo>
                  <a:lnTo>
                    <a:pt x="13" y="305"/>
                  </a:lnTo>
                  <a:lnTo>
                    <a:pt x="13" y="246"/>
                  </a:lnTo>
                  <a:lnTo>
                    <a:pt x="25" y="235"/>
                  </a:lnTo>
                  <a:lnTo>
                    <a:pt x="54" y="214"/>
                  </a:lnTo>
                  <a:lnTo>
                    <a:pt x="73" y="201"/>
                  </a:lnTo>
                  <a:lnTo>
                    <a:pt x="91" y="192"/>
                  </a:lnTo>
                  <a:lnTo>
                    <a:pt x="113" y="201"/>
                  </a:lnTo>
                  <a:lnTo>
                    <a:pt x="113" y="185"/>
                  </a:lnTo>
                  <a:lnTo>
                    <a:pt x="138" y="156"/>
                  </a:lnTo>
                  <a:lnTo>
                    <a:pt x="154" y="160"/>
                  </a:lnTo>
                  <a:lnTo>
                    <a:pt x="204" y="172"/>
                  </a:lnTo>
                  <a:lnTo>
                    <a:pt x="222" y="179"/>
                  </a:lnTo>
                  <a:lnTo>
                    <a:pt x="239" y="172"/>
                  </a:lnTo>
                  <a:lnTo>
                    <a:pt x="273" y="156"/>
                  </a:lnTo>
                  <a:lnTo>
                    <a:pt x="280" y="148"/>
                  </a:lnTo>
                  <a:lnTo>
                    <a:pt x="294" y="156"/>
                  </a:lnTo>
                  <a:lnTo>
                    <a:pt x="304" y="144"/>
                  </a:lnTo>
                  <a:lnTo>
                    <a:pt x="317" y="151"/>
                  </a:lnTo>
                  <a:lnTo>
                    <a:pt x="342" y="160"/>
                  </a:lnTo>
                  <a:lnTo>
                    <a:pt x="351" y="148"/>
                  </a:lnTo>
                  <a:lnTo>
                    <a:pt x="351" y="126"/>
                  </a:lnTo>
                  <a:lnTo>
                    <a:pt x="342" y="106"/>
                  </a:lnTo>
                  <a:lnTo>
                    <a:pt x="339" y="88"/>
                  </a:lnTo>
                  <a:lnTo>
                    <a:pt x="366" y="76"/>
                  </a:lnTo>
                  <a:lnTo>
                    <a:pt x="401" y="54"/>
                  </a:lnTo>
                  <a:lnTo>
                    <a:pt x="423" y="62"/>
                  </a:lnTo>
                  <a:lnTo>
                    <a:pt x="408" y="40"/>
                  </a:lnTo>
                  <a:lnTo>
                    <a:pt x="426" y="29"/>
                  </a:lnTo>
                  <a:lnTo>
                    <a:pt x="448" y="13"/>
                  </a:lnTo>
                  <a:lnTo>
                    <a:pt x="462" y="0"/>
                  </a:lnTo>
                  <a:lnTo>
                    <a:pt x="480" y="0"/>
                  </a:lnTo>
                  <a:lnTo>
                    <a:pt x="496" y="22"/>
                  </a:lnTo>
                  <a:lnTo>
                    <a:pt x="509" y="4"/>
                  </a:lnTo>
                  <a:lnTo>
                    <a:pt x="463" y="163"/>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56" name="Freeform 38"/>
            <p:cNvSpPr>
              <a:spLocks/>
            </p:cNvSpPr>
            <p:nvPr/>
          </p:nvSpPr>
          <p:spPr bwMode="auto">
            <a:xfrm>
              <a:off x="828079" y="2671870"/>
              <a:ext cx="614016" cy="355073"/>
            </a:xfrm>
            <a:custGeom>
              <a:avLst/>
              <a:gdLst>
                <a:gd name="T0" fmla="*/ 244 w 978"/>
                <a:gd name="T1" fmla="*/ 101 h 566"/>
                <a:gd name="T2" fmla="*/ 304 w 978"/>
                <a:gd name="T3" fmla="*/ 72 h 566"/>
                <a:gd name="T4" fmla="*/ 336 w 978"/>
                <a:gd name="T5" fmla="*/ 98 h 566"/>
                <a:gd name="T6" fmla="*/ 345 w 978"/>
                <a:gd name="T7" fmla="*/ 90 h 566"/>
                <a:gd name="T8" fmla="*/ 370 w 978"/>
                <a:gd name="T9" fmla="*/ 47 h 566"/>
                <a:gd name="T10" fmla="*/ 417 w 978"/>
                <a:gd name="T11" fmla="*/ 35 h 566"/>
                <a:gd name="T12" fmla="*/ 461 w 978"/>
                <a:gd name="T13" fmla="*/ 0 h 566"/>
                <a:gd name="T14" fmla="*/ 491 w 978"/>
                <a:gd name="T15" fmla="*/ 0 h 566"/>
                <a:gd name="T16" fmla="*/ 555 w 978"/>
                <a:gd name="T17" fmla="*/ 72 h 566"/>
                <a:gd name="T18" fmla="*/ 593 w 978"/>
                <a:gd name="T19" fmla="*/ 65 h 566"/>
                <a:gd name="T20" fmla="*/ 621 w 978"/>
                <a:gd name="T21" fmla="*/ 82 h 566"/>
                <a:gd name="T22" fmla="*/ 654 w 978"/>
                <a:gd name="T23" fmla="*/ 72 h 566"/>
                <a:gd name="T24" fmla="*/ 691 w 978"/>
                <a:gd name="T25" fmla="*/ 110 h 566"/>
                <a:gd name="T26" fmla="*/ 738 w 978"/>
                <a:gd name="T27" fmla="*/ 87 h 566"/>
                <a:gd name="T28" fmla="*/ 749 w 978"/>
                <a:gd name="T29" fmla="*/ 100 h 566"/>
                <a:gd name="T30" fmla="*/ 758 w 978"/>
                <a:gd name="T31" fmla="*/ 153 h 566"/>
                <a:gd name="T32" fmla="*/ 770 w 978"/>
                <a:gd name="T33" fmla="*/ 173 h 566"/>
                <a:gd name="T34" fmla="*/ 738 w 978"/>
                <a:gd name="T35" fmla="*/ 207 h 566"/>
                <a:gd name="T36" fmla="*/ 741 w 978"/>
                <a:gd name="T37" fmla="*/ 230 h 566"/>
                <a:gd name="T38" fmla="*/ 827 w 978"/>
                <a:gd name="T39" fmla="*/ 320 h 566"/>
                <a:gd name="T40" fmla="*/ 804 w 978"/>
                <a:gd name="T41" fmla="*/ 346 h 566"/>
                <a:gd name="T42" fmla="*/ 822 w 978"/>
                <a:gd name="T43" fmla="*/ 379 h 566"/>
                <a:gd name="T44" fmla="*/ 849 w 978"/>
                <a:gd name="T45" fmla="*/ 405 h 566"/>
                <a:gd name="T46" fmla="*/ 853 w 978"/>
                <a:gd name="T47" fmla="*/ 427 h 566"/>
                <a:gd name="T48" fmla="*/ 867 w 978"/>
                <a:gd name="T49" fmla="*/ 465 h 566"/>
                <a:gd name="T50" fmla="*/ 896 w 978"/>
                <a:gd name="T51" fmla="*/ 465 h 566"/>
                <a:gd name="T52" fmla="*/ 959 w 978"/>
                <a:gd name="T53" fmla="*/ 452 h 566"/>
                <a:gd name="T54" fmla="*/ 978 w 978"/>
                <a:gd name="T55" fmla="*/ 481 h 566"/>
                <a:gd name="T56" fmla="*/ 839 w 978"/>
                <a:gd name="T57" fmla="*/ 489 h 566"/>
                <a:gd name="T58" fmla="*/ 787 w 978"/>
                <a:gd name="T59" fmla="*/ 512 h 566"/>
                <a:gd name="T60" fmla="*/ 717 w 978"/>
                <a:gd name="T61" fmla="*/ 560 h 566"/>
                <a:gd name="T62" fmla="*/ 653 w 978"/>
                <a:gd name="T63" fmla="*/ 553 h 566"/>
                <a:gd name="T64" fmla="*/ 563 w 978"/>
                <a:gd name="T65" fmla="*/ 540 h 566"/>
                <a:gd name="T66" fmla="*/ 496 w 978"/>
                <a:gd name="T67" fmla="*/ 566 h 566"/>
                <a:gd name="T68" fmla="*/ 451 w 978"/>
                <a:gd name="T69" fmla="*/ 544 h 566"/>
                <a:gd name="T70" fmla="*/ 362 w 978"/>
                <a:gd name="T71" fmla="*/ 560 h 566"/>
                <a:gd name="T72" fmla="*/ 307 w 978"/>
                <a:gd name="T73" fmla="*/ 544 h 566"/>
                <a:gd name="T74" fmla="*/ 261 w 978"/>
                <a:gd name="T75" fmla="*/ 511 h 566"/>
                <a:gd name="T76" fmla="*/ 181 w 978"/>
                <a:gd name="T77" fmla="*/ 492 h 566"/>
                <a:gd name="T78" fmla="*/ 140 w 978"/>
                <a:gd name="T79" fmla="*/ 464 h 566"/>
                <a:gd name="T80" fmla="*/ 101 w 978"/>
                <a:gd name="T81" fmla="*/ 456 h 566"/>
                <a:gd name="T82" fmla="*/ 101 w 978"/>
                <a:gd name="T83" fmla="*/ 445 h 566"/>
                <a:gd name="T84" fmla="*/ 69 w 978"/>
                <a:gd name="T85" fmla="*/ 423 h 566"/>
                <a:gd name="T86" fmla="*/ 65 w 978"/>
                <a:gd name="T87" fmla="*/ 386 h 566"/>
                <a:gd name="T88" fmla="*/ 51 w 978"/>
                <a:gd name="T89" fmla="*/ 364 h 566"/>
                <a:gd name="T90" fmla="*/ 35 w 978"/>
                <a:gd name="T91" fmla="*/ 335 h 566"/>
                <a:gd name="T92" fmla="*/ 0 w 978"/>
                <a:gd name="T93" fmla="*/ 302 h 566"/>
                <a:gd name="T94" fmla="*/ 0 w 978"/>
                <a:gd name="T95" fmla="*/ 292 h 566"/>
                <a:gd name="T96" fmla="*/ 148 w 978"/>
                <a:gd name="T97" fmla="*/ 292 h 566"/>
                <a:gd name="T98" fmla="*/ 195 w 978"/>
                <a:gd name="T99" fmla="*/ 235 h 566"/>
                <a:gd name="T100" fmla="*/ 224 w 978"/>
                <a:gd name="T101" fmla="*/ 238 h 566"/>
                <a:gd name="T102" fmla="*/ 232 w 978"/>
                <a:gd name="T103" fmla="*/ 219 h 566"/>
                <a:gd name="T104" fmla="*/ 244 w 978"/>
                <a:gd name="T105" fmla="*/ 182 h 566"/>
                <a:gd name="T106" fmla="*/ 257 w 978"/>
                <a:gd name="T107" fmla="*/ 153 h 566"/>
                <a:gd name="T108" fmla="*/ 244 w 978"/>
                <a:gd name="T109" fmla="*/ 101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8" h="566">
                  <a:moveTo>
                    <a:pt x="244" y="101"/>
                  </a:moveTo>
                  <a:lnTo>
                    <a:pt x="304" y="72"/>
                  </a:lnTo>
                  <a:lnTo>
                    <a:pt x="336" y="98"/>
                  </a:lnTo>
                  <a:lnTo>
                    <a:pt x="345" y="90"/>
                  </a:lnTo>
                  <a:lnTo>
                    <a:pt x="370" y="47"/>
                  </a:lnTo>
                  <a:lnTo>
                    <a:pt x="417" y="35"/>
                  </a:lnTo>
                  <a:lnTo>
                    <a:pt x="461" y="0"/>
                  </a:lnTo>
                  <a:lnTo>
                    <a:pt x="491" y="0"/>
                  </a:lnTo>
                  <a:lnTo>
                    <a:pt x="555" y="72"/>
                  </a:lnTo>
                  <a:lnTo>
                    <a:pt x="593" y="65"/>
                  </a:lnTo>
                  <a:lnTo>
                    <a:pt x="621" y="82"/>
                  </a:lnTo>
                  <a:lnTo>
                    <a:pt x="654" y="72"/>
                  </a:lnTo>
                  <a:lnTo>
                    <a:pt x="691" y="110"/>
                  </a:lnTo>
                  <a:lnTo>
                    <a:pt x="738" y="87"/>
                  </a:lnTo>
                  <a:lnTo>
                    <a:pt x="749" y="100"/>
                  </a:lnTo>
                  <a:lnTo>
                    <a:pt x="758" y="153"/>
                  </a:lnTo>
                  <a:lnTo>
                    <a:pt x="770" y="173"/>
                  </a:lnTo>
                  <a:lnTo>
                    <a:pt x="738" y="207"/>
                  </a:lnTo>
                  <a:lnTo>
                    <a:pt x="741" y="230"/>
                  </a:lnTo>
                  <a:lnTo>
                    <a:pt x="827" y="320"/>
                  </a:lnTo>
                  <a:lnTo>
                    <a:pt x="804" y="346"/>
                  </a:lnTo>
                  <a:lnTo>
                    <a:pt x="822" y="379"/>
                  </a:lnTo>
                  <a:lnTo>
                    <a:pt x="849" y="405"/>
                  </a:lnTo>
                  <a:lnTo>
                    <a:pt x="853" y="427"/>
                  </a:lnTo>
                  <a:lnTo>
                    <a:pt x="867" y="465"/>
                  </a:lnTo>
                  <a:lnTo>
                    <a:pt x="896" y="465"/>
                  </a:lnTo>
                  <a:lnTo>
                    <a:pt x="959" y="452"/>
                  </a:lnTo>
                  <a:lnTo>
                    <a:pt x="978" y="481"/>
                  </a:lnTo>
                  <a:lnTo>
                    <a:pt x="839" y="489"/>
                  </a:lnTo>
                  <a:lnTo>
                    <a:pt x="787" y="512"/>
                  </a:lnTo>
                  <a:lnTo>
                    <a:pt x="717" y="560"/>
                  </a:lnTo>
                  <a:lnTo>
                    <a:pt x="653" y="553"/>
                  </a:lnTo>
                  <a:lnTo>
                    <a:pt x="563" y="540"/>
                  </a:lnTo>
                  <a:lnTo>
                    <a:pt x="496" y="566"/>
                  </a:lnTo>
                  <a:lnTo>
                    <a:pt x="451" y="544"/>
                  </a:lnTo>
                  <a:lnTo>
                    <a:pt x="362" y="560"/>
                  </a:lnTo>
                  <a:lnTo>
                    <a:pt x="307" y="544"/>
                  </a:lnTo>
                  <a:lnTo>
                    <a:pt x="261" y="511"/>
                  </a:lnTo>
                  <a:lnTo>
                    <a:pt x="181" y="492"/>
                  </a:lnTo>
                  <a:lnTo>
                    <a:pt x="140" y="464"/>
                  </a:lnTo>
                  <a:lnTo>
                    <a:pt x="101" y="456"/>
                  </a:lnTo>
                  <a:lnTo>
                    <a:pt x="101" y="445"/>
                  </a:lnTo>
                  <a:lnTo>
                    <a:pt x="69" y="423"/>
                  </a:lnTo>
                  <a:lnTo>
                    <a:pt x="65" y="386"/>
                  </a:lnTo>
                  <a:lnTo>
                    <a:pt x="51" y="364"/>
                  </a:lnTo>
                  <a:lnTo>
                    <a:pt x="35" y="335"/>
                  </a:lnTo>
                  <a:lnTo>
                    <a:pt x="0" y="302"/>
                  </a:lnTo>
                  <a:lnTo>
                    <a:pt x="0" y="292"/>
                  </a:lnTo>
                  <a:lnTo>
                    <a:pt x="148" y="292"/>
                  </a:lnTo>
                  <a:lnTo>
                    <a:pt x="195" y="235"/>
                  </a:lnTo>
                  <a:lnTo>
                    <a:pt x="224" y="238"/>
                  </a:lnTo>
                  <a:lnTo>
                    <a:pt x="232" y="219"/>
                  </a:lnTo>
                  <a:lnTo>
                    <a:pt x="244" y="182"/>
                  </a:lnTo>
                  <a:lnTo>
                    <a:pt x="257" y="153"/>
                  </a:lnTo>
                  <a:lnTo>
                    <a:pt x="244" y="101"/>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grpSp>
          <p:nvGrpSpPr>
            <p:cNvPr id="157" name="156 Grupo"/>
            <p:cNvGrpSpPr/>
            <p:nvPr/>
          </p:nvGrpSpPr>
          <p:grpSpPr>
            <a:xfrm>
              <a:off x="2097230" y="2588521"/>
              <a:ext cx="403417" cy="784606"/>
              <a:chOff x="2731120" y="4364768"/>
              <a:chExt cx="602224" cy="1171268"/>
            </a:xfrm>
            <a:gradFill>
              <a:gsLst>
                <a:gs pos="0">
                  <a:schemeClr val="accent6">
                    <a:lumMod val="75000"/>
                  </a:schemeClr>
                </a:gs>
                <a:gs pos="100000">
                  <a:schemeClr val="accent6"/>
                </a:gs>
              </a:gsLst>
              <a:lin ang="16200000" scaled="0"/>
            </a:gradFill>
            <a:effectLst>
              <a:outerShdw blurRad="50800" dist="25400" dir="2700000" algn="tl" rotWithShape="0">
                <a:schemeClr val="tx1">
                  <a:alpha val="40000"/>
                </a:schemeClr>
              </a:outerShdw>
            </a:effectLst>
          </p:grpSpPr>
          <p:sp>
            <p:nvSpPr>
              <p:cNvPr id="182" name="Freeform 41"/>
              <p:cNvSpPr>
                <a:spLocks/>
              </p:cNvSpPr>
              <p:nvPr/>
            </p:nvSpPr>
            <p:spPr bwMode="auto">
              <a:xfrm>
                <a:off x="2731120" y="4577122"/>
                <a:ext cx="469503" cy="627939"/>
              </a:xfrm>
              <a:custGeom>
                <a:avLst/>
                <a:gdLst>
                  <a:gd name="T0" fmla="*/ 501 w 501"/>
                  <a:gd name="T1" fmla="*/ 568 h 670"/>
                  <a:gd name="T2" fmla="*/ 501 w 501"/>
                  <a:gd name="T3" fmla="*/ 555 h 670"/>
                  <a:gd name="T4" fmla="*/ 476 w 501"/>
                  <a:gd name="T5" fmla="*/ 518 h 670"/>
                  <a:gd name="T6" fmla="*/ 427 w 501"/>
                  <a:gd name="T7" fmla="*/ 455 h 670"/>
                  <a:gd name="T8" fmla="*/ 422 w 501"/>
                  <a:gd name="T9" fmla="*/ 417 h 670"/>
                  <a:gd name="T10" fmla="*/ 415 w 501"/>
                  <a:gd name="T11" fmla="*/ 401 h 670"/>
                  <a:gd name="T12" fmla="*/ 403 w 501"/>
                  <a:gd name="T13" fmla="*/ 393 h 670"/>
                  <a:gd name="T14" fmla="*/ 415 w 501"/>
                  <a:gd name="T15" fmla="*/ 333 h 670"/>
                  <a:gd name="T16" fmla="*/ 418 w 501"/>
                  <a:gd name="T17" fmla="*/ 296 h 670"/>
                  <a:gd name="T18" fmla="*/ 427 w 501"/>
                  <a:gd name="T19" fmla="*/ 270 h 670"/>
                  <a:gd name="T20" fmla="*/ 432 w 501"/>
                  <a:gd name="T21" fmla="*/ 232 h 670"/>
                  <a:gd name="T22" fmla="*/ 444 w 501"/>
                  <a:gd name="T23" fmla="*/ 220 h 670"/>
                  <a:gd name="T24" fmla="*/ 444 w 501"/>
                  <a:gd name="T25" fmla="*/ 198 h 670"/>
                  <a:gd name="T26" fmla="*/ 472 w 501"/>
                  <a:gd name="T27" fmla="*/ 154 h 670"/>
                  <a:gd name="T28" fmla="*/ 490 w 501"/>
                  <a:gd name="T29" fmla="*/ 117 h 670"/>
                  <a:gd name="T30" fmla="*/ 457 w 501"/>
                  <a:gd name="T31" fmla="*/ 83 h 670"/>
                  <a:gd name="T32" fmla="*/ 412 w 501"/>
                  <a:gd name="T33" fmla="*/ 75 h 670"/>
                  <a:gd name="T34" fmla="*/ 381 w 501"/>
                  <a:gd name="T35" fmla="*/ 47 h 670"/>
                  <a:gd name="T36" fmla="*/ 339 w 501"/>
                  <a:gd name="T37" fmla="*/ 22 h 670"/>
                  <a:gd name="T38" fmla="*/ 322 w 501"/>
                  <a:gd name="T39" fmla="*/ 7 h 670"/>
                  <a:gd name="T40" fmla="*/ 302 w 501"/>
                  <a:gd name="T41" fmla="*/ 0 h 670"/>
                  <a:gd name="T42" fmla="*/ 292 w 501"/>
                  <a:gd name="T43" fmla="*/ 6 h 670"/>
                  <a:gd name="T44" fmla="*/ 292 w 501"/>
                  <a:gd name="T45" fmla="*/ 53 h 670"/>
                  <a:gd name="T46" fmla="*/ 284 w 501"/>
                  <a:gd name="T47" fmla="*/ 78 h 670"/>
                  <a:gd name="T48" fmla="*/ 261 w 501"/>
                  <a:gd name="T49" fmla="*/ 91 h 670"/>
                  <a:gd name="T50" fmla="*/ 239 w 501"/>
                  <a:gd name="T51" fmla="*/ 103 h 670"/>
                  <a:gd name="T52" fmla="*/ 227 w 501"/>
                  <a:gd name="T53" fmla="*/ 129 h 670"/>
                  <a:gd name="T54" fmla="*/ 217 w 501"/>
                  <a:gd name="T55" fmla="*/ 153 h 670"/>
                  <a:gd name="T56" fmla="*/ 184 w 501"/>
                  <a:gd name="T57" fmla="*/ 153 h 670"/>
                  <a:gd name="T58" fmla="*/ 172 w 501"/>
                  <a:gd name="T59" fmla="*/ 146 h 670"/>
                  <a:gd name="T60" fmla="*/ 176 w 501"/>
                  <a:gd name="T61" fmla="*/ 119 h 670"/>
                  <a:gd name="T62" fmla="*/ 158 w 501"/>
                  <a:gd name="T63" fmla="*/ 109 h 670"/>
                  <a:gd name="T64" fmla="*/ 142 w 501"/>
                  <a:gd name="T65" fmla="*/ 120 h 670"/>
                  <a:gd name="T66" fmla="*/ 97 w 501"/>
                  <a:gd name="T67" fmla="*/ 142 h 670"/>
                  <a:gd name="T68" fmla="*/ 106 w 501"/>
                  <a:gd name="T69" fmla="*/ 195 h 670"/>
                  <a:gd name="T70" fmla="*/ 81 w 501"/>
                  <a:gd name="T71" fmla="*/ 228 h 670"/>
                  <a:gd name="T72" fmla="*/ 64 w 501"/>
                  <a:gd name="T73" fmla="*/ 228 h 670"/>
                  <a:gd name="T74" fmla="*/ 70 w 501"/>
                  <a:gd name="T75" fmla="*/ 258 h 670"/>
                  <a:gd name="T76" fmla="*/ 18 w 501"/>
                  <a:gd name="T77" fmla="*/ 270 h 670"/>
                  <a:gd name="T78" fmla="*/ 0 w 501"/>
                  <a:gd name="T79" fmla="*/ 360 h 670"/>
                  <a:gd name="T80" fmla="*/ 81 w 501"/>
                  <a:gd name="T81" fmla="*/ 393 h 670"/>
                  <a:gd name="T82" fmla="*/ 122 w 501"/>
                  <a:gd name="T83" fmla="*/ 417 h 670"/>
                  <a:gd name="T84" fmla="*/ 122 w 501"/>
                  <a:gd name="T85" fmla="*/ 430 h 670"/>
                  <a:gd name="T86" fmla="*/ 107 w 501"/>
                  <a:gd name="T87" fmla="*/ 477 h 670"/>
                  <a:gd name="T88" fmla="*/ 107 w 501"/>
                  <a:gd name="T89" fmla="*/ 531 h 670"/>
                  <a:gd name="T90" fmla="*/ 117 w 501"/>
                  <a:gd name="T91" fmla="*/ 550 h 670"/>
                  <a:gd name="T92" fmla="*/ 144 w 501"/>
                  <a:gd name="T93" fmla="*/ 561 h 670"/>
                  <a:gd name="T94" fmla="*/ 195 w 501"/>
                  <a:gd name="T95" fmla="*/ 583 h 670"/>
                  <a:gd name="T96" fmla="*/ 213 w 501"/>
                  <a:gd name="T97" fmla="*/ 593 h 670"/>
                  <a:gd name="T98" fmla="*/ 217 w 501"/>
                  <a:gd name="T99" fmla="*/ 622 h 670"/>
                  <a:gd name="T100" fmla="*/ 201 w 501"/>
                  <a:gd name="T101" fmla="*/ 638 h 670"/>
                  <a:gd name="T102" fmla="*/ 238 w 501"/>
                  <a:gd name="T103" fmla="*/ 646 h 670"/>
                  <a:gd name="T104" fmla="*/ 270 w 501"/>
                  <a:gd name="T105" fmla="*/ 657 h 670"/>
                  <a:gd name="T106" fmla="*/ 294 w 501"/>
                  <a:gd name="T107" fmla="*/ 670 h 670"/>
                  <a:gd name="T108" fmla="*/ 326 w 501"/>
                  <a:gd name="T109" fmla="*/ 662 h 670"/>
                  <a:gd name="T110" fmla="*/ 348 w 501"/>
                  <a:gd name="T111" fmla="*/ 640 h 670"/>
                  <a:gd name="T112" fmla="*/ 375 w 501"/>
                  <a:gd name="T113" fmla="*/ 616 h 670"/>
                  <a:gd name="T114" fmla="*/ 420 w 501"/>
                  <a:gd name="T115" fmla="*/ 598 h 670"/>
                  <a:gd name="T116" fmla="*/ 450 w 501"/>
                  <a:gd name="T117" fmla="*/ 579 h 670"/>
                  <a:gd name="T118" fmla="*/ 501 w 501"/>
                  <a:gd name="T119" fmla="*/ 568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01" h="670">
                    <a:moveTo>
                      <a:pt x="501" y="568"/>
                    </a:moveTo>
                    <a:lnTo>
                      <a:pt x="501" y="555"/>
                    </a:lnTo>
                    <a:lnTo>
                      <a:pt x="476" y="518"/>
                    </a:lnTo>
                    <a:lnTo>
                      <a:pt x="427" y="455"/>
                    </a:lnTo>
                    <a:lnTo>
                      <a:pt x="422" y="417"/>
                    </a:lnTo>
                    <a:lnTo>
                      <a:pt x="415" y="401"/>
                    </a:lnTo>
                    <a:lnTo>
                      <a:pt x="403" y="393"/>
                    </a:lnTo>
                    <a:lnTo>
                      <a:pt x="415" y="333"/>
                    </a:lnTo>
                    <a:lnTo>
                      <a:pt x="418" y="296"/>
                    </a:lnTo>
                    <a:lnTo>
                      <a:pt x="427" y="270"/>
                    </a:lnTo>
                    <a:lnTo>
                      <a:pt x="432" y="232"/>
                    </a:lnTo>
                    <a:lnTo>
                      <a:pt x="444" y="220"/>
                    </a:lnTo>
                    <a:lnTo>
                      <a:pt x="444" y="198"/>
                    </a:lnTo>
                    <a:lnTo>
                      <a:pt x="472" y="154"/>
                    </a:lnTo>
                    <a:lnTo>
                      <a:pt x="490" y="117"/>
                    </a:lnTo>
                    <a:lnTo>
                      <a:pt x="457" y="83"/>
                    </a:lnTo>
                    <a:lnTo>
                      <a:pt x="412" y="75"/>
                    </a:lnTo>
                    <a:lnTo>
                      <a:pt x="381" y="47"/>
                    </a:lnTo>
                    <a:lnTo>
                      <a:pt x="339" y="22"/>
                    </a:lnTo>
                    <a:lnTo>
                      <a:pt x="322" y="7"/>
                    </a:lnTo>
                    <a:lnTo>
                      <a:pt x="302" y="0"/>
                    </a:lnTo>
                    <a:lnTo>
                      <a:pt x="292" y="6"/>
                    </a:lnTo>
                    <a:lnTo>
                      <a:pt x="292" y="53"/>
                    </a:lnTo>
                    <a:lnTo>
                      <a:pt x="284" y="78"/>
                    </a:lnTo>
                    <a:lnTo>
                      <a:pt x="261" y="91"/>
                    </a:lnTo>
                    <a:lnTo>
                      <a:pt x="239" y="103"/>
                    </a:lnTo>
                    <a:lnTo>
                      <a:pt x="227" y="129"/>
                    </a:lnTo>
                    <a:lnTo>
                      <a:pt x="217" y="153"/>
                    </a:lnTo>
                    <a:lnTo>
                      <a:pt x="184" y="153"/>
                    </a:lnTo>
                    <a:lnTo>
                      <a:pt x="172" y="146"/>
                    </a:lnTo>
                    <a:lnTo>
                      <a:pt x="176" y="119"/>
                    </a:lnTo>
                    <a:lnTo>
                      <a:pt x="158" y="109"/>
                    </a:lnTo>
                    <a:lnTo>
                      <a:pt x="142" y="120"/>
                    </a:lnTo>
                    <a:lnTo>
                      <a:pt x="97" y="142"/>
                    </a:lnTo>
                    <a:lnTo>
                      <a:pt x="106" y="195"/>
                    </a:lnTo>
                    <a:lnTo>
                      <a:pt x="81" y="228"/>
                    </a:lnTo>
                    <a:lnTo>
                      <a:pt x="64" y="228"/>
                    </a:lnTo>
                    <a:lnTo>
                      <a:pt x="70" y="258"/>
                    </a:lnTo>
                    <a:lnTo>
                      <a:pt x="18" y="270"/>
                    </a:lnTo>
                    <a:lnTo>
                      <a:pt x="0" y="360"/>
                    </a:lnTo>
                    <a:lnTo>
                      <a:pt x="81" y="393"/>
                    </a:lnTo>
                    <a:lnTo>
                      <a:pt x="122" y="417"/>
                    </a:lnTo>
                    <a:lnTo>
                      <a:pt x="122" y="430"/>
                    </a:lnTo>
                    <a:lnTo>
                      <a:pt x="107" y="477"/>
                    </a:lnTo>
                    <a:lnTo>
                      <a:pt x="107" y="531"/>
                    </a:lnTo>
                    <a:lnTo>
                      <a:pt x="117" y="550"/>
                    </a:lnTo>
                    <a:lnTo>
                      <a:pt x="144" y="561"/>
                    </a:lnTo>
                    <a:lnTo>
                      <a:pt x="195" y="583"/>
                    </a:lnTo>
                    <a:lnTo>
                      <a:pt x="213" y="593"/>
                    </a:lnTo>
                    <a:lnTo>
                      <a:pt x="217" y="622"/>
                    </a:lnTo>
                    <a:lnTo>
                      <a:pt x="201" y="638"/>
                    </a:lnTo>
                    <a:lnTo>
                      <a:pt x="238" y="646"/>
                    </a:lnTo>
                    <a:lnTo>
                      <a:pt x="270" y="657"/>
                    </a:lnTo>
                    <a:lnTo>
                      <a:pt x="294" y="670"/>
                    </a:lnTo>
                    <a:lnTo>
                      <a:pt x="326" y="662"/>
                    </a:lnTo>
                    <a:lnTo>
                      <a:pt x="348" y="640"/>
                    </a:lnTo>
                    <a:lnTo>
                      <a:pt x="375" y="616"/>
                    </a:lnTo>
                    <a:lnTo>
                      <a:pt x="420" y="598"/>
                    </a:lnTo>
                    <a:lnTo>
                      <a:pt x="450" y="579"/>
                    </a:lnTo>
                    <a:lnTo>
                      <a:pt x="501" y="568"/>
                    </a:lnTo>
                    <a:close/>
                  </a:path>
                </a:pathLst>
              </a:custGeom>
              <a:grpFill/>
              <a:ln w="12700">
                <a:solidFill>
                  <a:schemeClr val="accent6"/>
                </a:solidFill>
                <a:headEnd/>
                <a:tailEnd/>
              </a:ln>
              <a:effectLst/>
            </p:spPr>
            <p:style>
              <a:lnRef idx="1">
                <a:schemeClr val="accent6"/>
              </a:lnRef>
              <a:fillRef idx="3">
                <a:schemeClr val="accent6"/>
              </a:fillRef>
              <a:effectRef idx="2">
                <a:schemeClr val="accent6"/>
              </a:effectRef>
              <a:fontRef idx="minor">
                <a:schemeClr val="lt1"/>
              </a:fontRef>
            </p:style>
            <p:txBody>
              <a:bodyPr/>
              <a:lstStyle/>
              <a:p>
                <a:endParaRPr lang="es-ES"/>
              </a:p>
            </p:txBody>
          </p:sp>
          <p:sp>
            <p:nvSpPr>
              <p:cNvPr id="183" name="Freeform 40"/>
              <p:cNvSpPr>
                <a:spLocks/>
              </p:cNvSpPr>
              <p:nvPr/>
            </p:nvSpPr>
            <p:spPr bwMode="auto">
              <a:xfrm>
                <a:off x="3048822" y="4364768"/>
                <a:ext cx="284522" cy="321850"/>
              </a:xfrm>
              <a:custGeom>
                <a:avLst/>
                <a:gdLst>
                  <a:gd name="T0" fmla="*/ 48 w 303"/>
                  <a:gd name="T1" fmla="*/ 278 h 343"/>
                  <a:gd name="T2" fmla="*/ 75 w 303"/>
                  <a:gd name="T3" fmla="*/ 302 h 343"/>
                  <a:gd name="T4" fmla="*/ 118 w 303"/>
                  <a:gd name="T5" fmla="*/ 309 h 343"/>
                  <a:gd name="T6" fmla="*/ 151 w 303"/>
                  <a:gd name="T7" fmla="*/ 343 h 343"/>
                  <a:gd name="T8" fmla="*/ 206 w 303"/>
                  <a:gd name="T9" fmla="*/ 255 h 343"/>
                  <a:gd name="T10" fmla="*/ 217 w 303"/>
                  <a:gd name="T11" fmla="*/ 233 h 343"/>
                  <a:gd name="T12" fmla="*/ 239 w 303"/>
                  <a:gd name="T13" fmla="*/ 194 h 343"/>
                  <a:gd name="T14" fmla="*/ 299 w 303"/>
                  <a:gd name="T15" fmla="*/ 129 h 343"/>
                  <a:gd name="T16" fmla="*/ 303 w 303"/>
                  <a:gd name="T17" fmla="*/ 106 h 343"/>
                  <a:gd name="T18" fmla="*/ 290 w 303"/>
                  <a:gd name="T19" fmla="*/ 87 h 343"/>
                  <a:gd name="T20" fmla="*/ 285 w 303"/>
                  <a:gd name="T21" fmla="*/ 63 h 343"/>
                  <a:gd name="T22" fmla="*/ 263 w 303"/>
                  <a:gd name="T23" fmla="*/ 57 h 343"/>
                  <a:gd name="T24" fmla="*/ 246 w 303"/>
                  <a:gd name="T25" fmla="*/ 81 h 343"/>
                  <a:gd name="T26" fmla="*/ 234 w 303"/>
                  <a:gd name="T27" fmla="*/ 65 h 343"/>
                  <a:gd name="T28" fmla="*/ 231 w 303"/>
                  <a:gd name="T29" fmla="*/ 23 h 343"/>
                  <a:gd name="T30" fmla="*/ 212 w 303"/>
                  <a:gd name="T31" fmla="*/ 28 h 343"/>
                  <a:gd name="T32" fmla="*/ 195 w 303"/>
                  <a:gd name="T33" fmla="*/ 4 h 343"/>
                  <a:gd name="T34" fmla="*/ 173 w 303"/>
                  <a:gd name="T35" fmla="*/ 4 h 343"/>
                  <a:gd name="T36" fmla="*/ 155 w 303"/>
                  <a:gd name="T37" fmla="*/ 23 h 343"/>
                  <a:gd name="T38" fmla="*/ 130 w 303"/>
                  <a:gd name="T39" fmla="*/ 4 h 343"/>
                  <a:gd name="T40" fmla="*/ 96 w 303"/>
                  <a:gd name="T41" fmla="*/ 0 h 343"/>
                  <a:gd name="T42" fmla="*/ 45 w 303"/>
                  <a:gd name="T43" fmla="*/ 47 h 343"/>
                  <a:gd name="T44" fmla="*/ 19 w 303"/>
                  <a:gd name="T45" fmla="*/ 69 h 343"/>
                  <a:gd name="T46" fmla="*/ 67 w 303"/>
                  <a:gd name="T47" fmla="*/ 141 h 343"/>
                  <a:gd name="T48" fmla="*/ 67 w 303"/>
                  <a:gd name="T49" fmla="*/ 170 h 343"/>
                  <a:gd name="T50" fmla="*/ 45 w 303"/>
                  <a:gd name="T51" fmla="*/ 183 h 343"/>
                  <a:gd name="T52" fmla="*/ 16 w 303"/>
                  <a:gd name="T53" fmla="*/ 220 h 343"/>
                  <a:gd name="T54" fmla="*/ 0 w 303"/>
                  <a:gd name="T55" fmla="*/ 248 h 343"/>
                  <a:gd name="T56" fmla="*/ 48 w 303"/>
                  <a:gd name="T57" fmla="*/ 278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3" h="343">
                    <a:moveTo>
                      <a:pt x="48" y="278"/>
                    </a:moveTo>
                    <a:lnTo>
                      <a:pt x="75" y="302"/>
                    </a:lnTo>
                    <a:lnTo>
                      <a:pt x="118" y="309"/>
                    </a:lnTo>
                    <a:lnTo>
                      <a:pt x="151" y="343"/>
                    </a:lnTo>
                    <a:lnTo>
                      <a:pt x="206" y="255"/>
                    </a:lnTo>
                    <a:lnTo>
                      <a:pt x="217" y="233"/>
                    </a:lnTo>
                    <a:lnTo>
                      <a:pt x="239" y="194"/>
                    </a:lnTo>
                    <a:lnTo>
                      <a:pt x="299" y="129"/>
                    </a:lnTo>
                    <a:lnTo>
                      <a:pt x="303" y="106"/>
                    </a:lnTo>
                    <a:lnTo>
                      <a:pt x="290" y="87"/>
                    </a:lnTo>
                    <a:lnTo>
                      <a:pt x="285" y="63"/>
                    </a:lnTo>
                    <a:lnTo>
                      <a:pt x="263" y="57"/>
                    </a:lnTo>
                    <a:lnTo>
                      <a:pt x="246" y="81"/>
                    </a:lnTo>
                    <a:lnTo>
                      <a:pt x="234" y="65"/>
                    </a:lnTo>
                    <a:lnTo>
                      <a:pt x="231" y="23"/>
                    </a:lnTo>
                    <a:lnTo>
                      <a:pt x="212" y="28"/>
                    </a:lnTo>
                    <a:lnTo>
                      <a:pt x="195" y="4"/>
                    </a:lnTo>
                    <a:lnTo>
                      <a:pt x="173" y="4"/>
                    </a:lnTo>
                    <a:lnTo>
                      <a:pt x="155" y="23"/>
                    </a:lnTo>
                    <a:lnTo>
                      <a:pt x="130" y="4"/>
                    </a:lnTo>
                    <a:lnTo>
                      <a:pt x="96" y="0"/>
                    </a:lnTo>
                    <a:lnTo>
                      <a:pt x="45" y="47"/>
                    </a:lnTo>
                    <a:lnTo>
                      <a:pt x="19" y="69"/>
                    </a:lnTo>
                    <a:lnTo>
                      <a:pt x="67" y="141"/>
                    </a:lnTo>
                    <a:lnTo>
                      <a:pt x="67" y="170"/>
                    </a:lnTo>
                    <a:lnTo>
                      <a:pt x="45" y="183"/>
                    </a:lnTo>
                    <a:lnTo>
                      <a:pt x="16" y="220"/>
                    </a:lnTo>
                    <a:lnTo>
                      <a:pt x="0" y="248"/>
                    </a:lnTo>
                    <a:lnTo>
                      <a:pt x="48" y="278"/>
                    </a:lnTo>
                    <a:close/>
                  </a:path>
                </a:pathLst>
              </a:custGeom>
              <a:grpFill/>
              <a:ln w="12700">
                <a:solidFill>
                  <a:schemeClr val="accent6"/>
                </a:solidFill>
                <a:headEnd/>
                <a:tailEnd/>
              </a:ln>
              <a:effectLst/>
            </p:spPr>
            <p:style>
              <a:lnRef idx="1">
                <a:schemeClr val="accent6"/>
              </a:lnRef>
              <a:fillRef idx="3">
                <a:schemeClr val="accent6"/>
              </a:fillRef>
              <a:effectRef idx="2">
                <a:schemeClr val="accent6"/>
              </a:effectRef>
              <a:fontRef idx="minor">
                <a:schemeClr val="lt1"/>
              </a:fontRef>
            </p:style>
            <p:txBody>
              <a:bodyPr/>
              <a:lstStyle/>
              <a:p>
                <a:endParaRPr lang="es-ES"/>
              </a:p>
            </p:txBody>
          </p:sp>
          <p:sp>
            <p:nvSpPr>
              <p:cNvPr id="184" name="Freeform 42"/>
              <p:cNvSpPr>
                <a:spLocks/>
              </p:cNvSpPr>
              <p:nvPr/>
            </p:nvSpPr>
            <p:spPr bwMode="auto">
              <a:xfrm>
                <a:off x="2899510" y="5109668"/>
                <a:ext cx="395677" cy="426368"/>
              </a:xfrm>
              <a:custGeom>
                <a:avLst/>
                <a:gdLst>
                  <a:gd name="T0" fmla="*/ 93 w 422"/>
                  <a:gd name="T1" fmla="*/ 455 h 455"/>
                  <a:gd name="T2" fmla="*/ 110 w 422"/>
                  <a:gd name="T3" fmla="*/ 439 h 455"/>
                  <a:gd name="T4" fmla="*/ 115 w 422"/>
                  <a:gd name="T5" fmla="*/ 399 h 455"/>
                  <a:gd name="T6" fmla="*/ 154 w 422"/>
                  <a:gd name="T7" fmla="*/ 339 h 455"/>
                  <a:gd name="T8" fmla="*/ 159 w 422"/>
                  <a:gd name="T9" fmla="*/ 291 h 455"/>
                  <a:gd name="T10" fmla="*/ 163 w 422"/>
                  <a:gd name="T11" fmla="*/ 272 h 455"/>
                  <a:gd name="T12" fmla="*/ 176 w 422"/>
                  <a:gd name="T13" fmla="*/ 245 h 455"/>
                  <a:gd name="T14" fmla="*/ 242 w 422"/>
                  <a:gd name="T15" fmla="*/ 179 h 455"/>
                  <a:gd name="T16" fmla="*/ 271 w 422"/>
                  <a:gd name="T17" fmla="*/ 164 h 455"/>
                  <a:gd name="T18" fmla="*/ 327 w 422"/>
                  <a:gd name="T19" fmla="*/ 148 h 455"/>
                  <a:gd name="T20" fmla="*/ 354 w 422"/>
                  <a:gd name="T21" fmla="*/ 126 h 455"/>
                  <a:gd name="T22" fmla="*/ 373 w 422"/>
                  <a:gd name="T23" fmla="*/ 84 h 455"/>
                  <a:gd name="T24" fmla="*/ 393 w 422"/>
                  <a:gd name="T25" fmla="*/ 81 h 455"/>
                  <a:gd name="T26" fmla="*/ 405 w 422"/>
                  <a:gd name="T27" fmla="*/ 70 h 455"/>
                  <a:gd name="T28" fmla="*/ 422 w 422"/>
                  <a:gd name="T29" fmla="*/ 66 h 455"/>
                  <a:gd name="T30" fmla="*/ 419 w 422"/>
                  <a:gd name="T31" fmla="*/ 59 h 455"/>
                  <a:gd name="T32" fmla="*/ 415 w 422"/>
                  <a:gd name="T33" fmla="*/ 43 h 455"/>
                  <a:gd name="T34" fmla="*/ 384 w 422"/>
                  <a:gd name="T35" fmla="*/ 22 h 455"/>
                  <a:gd name="T36" fmla="*/ 361 w 422"/>
                  <a:gd name="T37" fmla="*/ 9 h 455"/>
                  <a:gd name="T38" fmla="*/ 336 w 422"/>
                  <a:gd name="T39" fmla="*/ 4 h 455"/>
                  <a:gd name="T40" fmla="*/ 321 w 422"/>
                  <a:gd name="T41" fmla="*/ 0 h 455"/>
                  <a:gd name="T42" fmla="*/ 271 w 422"/>
                  <a:gd name="T43" fmla="*/ 11 h 455"/>
                  <a:gd name="T44" fmla="*/ 238 w 422"/>
                  <a:gd name="T45" fmla="*/ 31 h 455"/>
                  <a:gd name="T46" fmla="*/ 198 w 422"/>
                  <a:gd name="T47" fmla="*/ 47 h 455"/>
                  <a:gd name="T48" fmla="*/ 169 w 422"/>
                  <a:gd name="T49" fmla="*/ 70 h 455"/>
                  <a:gd name="T50" fmla="*/ 146 w 422"/>
                  <a:gd name="T51" fmla="*/ 94 h 455"/>
                  <a:gd name="T52" fmla="*/ 115 w 422"/>
                  <a:gd name="T53" fmla="*/ 102 h 455"/>
                  <a:gd name="T54" fmla="*/ 88 w 422"/>
                  <a:gd name="T55" fmla="*/ 89 h 455"/>
                  <a:gd name="T56" fmla="*/ 57 w 422"/>
                  <a:gd name="T57" fmla="*/ 77 h 455"/>
                  <a:gd name="T58" fmla="*/ 21 w 422"/>
                  <a:gd name="T59" fmla="*/ 70 h 455"/>
                  <a:gd name="T60" fmla="*/ 0 w 422"/>
                  <a:gd name="T61" fmla="*/ 115 h 455"/>
                  <a:gd name="T62" fmla="*/ 2 w 422"/>
                  <a:gd name="T63" fmla="*/ 138 h 455"/>
                  <a:gd name="T64" fmla="*/ 9 w 422"/>
                  <a:gd name="T65" fmla="*/ 192 h 455"/>
                  <a:gd name="T66" fmla="*/ 5 w 422"/>
                  <a:gd name="T67" fmla="*/ 214 h 455"/>
                  <a:gd name="T68" fmla="*/ 1 w 422"/>
                  <a:gd name="T69" fmla="*/ 252 h 455"/>
                  <a:gd name="T70" fmla="*/ 20 w 422"/>
                  <a:gd name="T71" fmla="*/ 272 h 455"/>
                  <a:gd name="T72" fmla="*/ 13 w 422"/>
                  <a:gd name="T73" fmla="*/ 311 h 455"/>
                  <a:gd name="T74" fmla="*/ 5 w 422"/>
                  <a:gd name="T75" fmla="*/ 343 h 455"/>
                  <a:gd name="T76" fmla="*/ 5 w 422"/>
                  <a:gd name="T77" fmla="*/ 368 h 455"/>
                  <a:gd name="T78" fmla="*/ 9 w 422"/>
                  <a:gd name="T79" fmla="*/ 371 h 455"/>
                  <a:gd name="T80" fmla="*/ 25 w 422"/>
                  <a:gd name="T81" fmla="*/ 380 h 455"/>
                  <a:gd name="T82" fmla="*/ 53 w 422"/>
                  <a:gd name="T83" fmla="*/ 405 h 455"/>
                  <a:gd name="T84" fmla="*/ 68 w 422"/>
                  <a:gd name="T85" fmla="*/ 427 h 455"/>
                  <a:gd name="T86" fmla="*/ 93 w 422"/>
                  <a:gd name="T87" fmla="*/ 45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2" h="455">
                    <a:moveTo>
                      <a:pt x="93" y="455"/>
                    </a:moveTo>
                    <a:lnTo>
                      <a:pt x="110" y="439"/>
                    </a:lnTo>
                    <a:lnTo>
                      <a:pt x="115" y="399"/>
                    </a:lnTo>
                    <a:lnTo>
                      <a:pt x="154" y="339"/>
                    </a:lnTo>
                    <a:lnTo>
                      <a:pt x="159" y="291"/>
                    </a:lnTo>
                    <a:lnTo>
                      <a:pt x="163" y="272"/>
                    </a:lnTo>
                    <a:lnTo>
                      <a:pt x="176" y="245"/>
                    </a:lnTo>
                    <a:lnTo>
                      <a:pt x="242" y="179"/>
                    </a:lnTo>
                    <a:lnTo>
                      <a:pt x="271" y="164"/>
                    </a:lnTo>
                    <a:lnTo>
                      <a:pt x="327" y="148"/>
                    </a:lnTo>
                    <a:lnTo>
                      <a:pt x="354" y="126"/>
                    </a:lnTo>
                    <a:lnTo>
                      <a:pt x="373" y="84"/>
                    </a:lnTo>
                    <a:lnTo>
                      <a:pt x="393" y="81"/>
                    </a:lnTo>
                    <a:lnTo>
                      <a:pt x="405" y="70"/>
                    </a:lnTo>
                    <a:lnTo>
                      <a:pt x="422" y="66"/>
                    </a:lnTo>
                    <a:lnTo>
                      <a:pt x="419" y="59"/>
                    </a:lnTo>
                    <a:lnTo>
                      <a:pt x="415" y="43"/>
                    </a:lnTo>
                    <a:lnTo>
                      <a:pt x="384" y="22"/>
                    </a:lnTo>
                    <a:lnTo>
                      <a:pt x="361" y="9"/>
                    </a:lnTo>
                    <a:lnTo>
                      <a:pt x="336" y="4"/>
                    </a:lnTo>
                    <a:lnTo>
                      <a:pt x="321" y="0"/>
                    </a:lnTo>
                    <a:lnTo>
                      <a:pt x="271" y="11"/>
                    </a:lnTo>
                    <a:lnTo>
                      <a:pt x="238" y="31"/>
                    </a:lnTo>
                    <a:lnTo>
                      <a:pt x="198" y="47"/>
                    </a:lnTo>
                    <a:lnTo>
                      <a:pt x="169" y="70"/>
                    </a:lnTo>
                    <a:lnTo>
                      <a:pt x="146" y="94"/>
                    </a:lnTo>
                    <a:lnTo>
                      <a:pt x="115" y="102"/>
                    </a:lnTo>
                    <a:lnTo>
                      <a:pt x="88" y="89"/>
                    </a:lnTo>
                    <a:lnTo>
                      <a:pt x="57" y="77"/>
                    </a:lnTo>
                    <a:lnTo>
                      <a:pt x="21" y="70"/>
                    </a:lnTo>
                    <a:lnTo>
                      <a:pt x="0" y="115"/>
                    </a:lnTo>
                    <a:lnTo>
                      <a:pt x="2" y="138"/>
                    </a:lnTo>
                    <a:lnTo>
                      <a:pt x="9" y="192"/>
                    </a:lnTo>
                    <a:lnTo>
                      <a:pt x="5" y="214"/>
                    </a:lnTo>
                    <a:lnTo>
                      <a:pt x="1" y="252"/>
                    </a:lnTo>
                    <a:lnTo>
                      <a:pt x="20" y="272"/>
                    </a:lnTo>
                    <a:lnTo>
                      <a:pt x="13" y="311"/>
                    </a:lnTo>
                    <a:lnTo>
                      <a:pt x="5" y="343"/>
                    </a:lnTo>
                    <a:lnTo>
                      <a:pt x="5" y="368"/>
                    </a:lnTo>
                    <a:lnTo>
                      <a:pt x="9" y="371"/>
                    </a:lnTo>
                    <a:lnTo>
                      <a:pt x="25" y="380"/>
                    </a:lnTo>
                    <a:lnTo>
                      <a:pt x="53" y="405"/>
                    </a:lnTo>
                    <a:lnTo>
                      <a:pt x="68" y="427"/>
                    </a:lnTo>
                    <a:lnTo>
                      <a:pt x="93" y="455"/>
                    </a:lnTo>
                    <a:close/>
                  </a:path>
                </a:pathLst>
              </a:custGeom>
              <a:grpFill/>
              <a:ln w="12700">
                <a:solidFill>
                  <a:schemeClr val="accent6"/>
                </a:solidFill>
                <a:headEnd/>
                <a:tailEnd/>
              </a:ln>
              <a:effectLst/>
            </p:spPr>
            <p:style>
              <a:lnRef idx="1">
                <a:schemeClr val="accent6"/>
              </a:lnRef>
              <a:fillRef idx="3">
                <a:schemeClr val="accent6"/>
              </a:fillRef>
              <a:effectRef idx="2">
                <a:schemeClr val="accent6"/>
              </a:effectRef>
              <a:fontRef idx="minor">
                <a:schemeClr val="lt1"/>
              </a:fontRef>
            </p:style>
            <p:txBody>
              <a:bodyPr/>
              <a:lstStyle/>
              <a:p>
                <a:endParaRPr lang="es-ES"/>
              </a:p>
            </p:txBody>
          </p:sp>
        </p:grpSp>
        <p:sp>
          <p:nvSpPr>
            <p:cNvPr id="158" name="Freeform 24"/>
            <p:cNvSpPr>
              <a:spLocks/>
            </p:cNvSpPr>
            <p:nvPr/>
          </p:nvSpPr>
          <p:spPr bwMode="auto">
            <a:xfrm>
              <a:off x="1411533" y="1848368"/>
              <a:ext cx="347850" cy="198930"/>
            </a:xfrm>
            <a:custGeom>
              <a:avLst/>
              <a:gdLst>
                <a:gd name="T0" fmla="*/ 130 w 554"/>
                <a:gd name="T1" fmla="*/ 36 h 317"/>
                <a:gd name="T2" fmla="*/ 134 w 554"/>
                <a:gd name="T3" fmla="*/ 59 h 317"/>
                <a:gd name="T4" fmla="*/ 126 w 554"/>
                <a:gd name="T5" fmla="*/ 87 h 317"/>
                <a:gd name="T6" fmla="*/ 87 w 554"/>
                <a:gd name="T7" fmla="*/ 127 h 317"/>
                <a:gd name="T8" fmla="*/ 39 w 554"/>
                <a:gd name="T9" fmla="*/ 125 h 317"/>
                <a:gd name="T10" fmla="*/ 1 w 554"/>
                <a:gd name="T11" fmla="*/ 139 h 317"/>
                <a:gd name="T12" fmla="*/ 0 w 554"/>
                <a:gd name="T13" fmla="*/ 175 h 317"/>
                <a:gd name="T14" fmla="*/ 44 w 554"/>
                <a:gd name="T15" fmla="*/ 211 h 317"/>
                <a:gd name="T16" fmla="*/ 63 w 554"/>
                <a:gd name="T17" fmla="*/ 227 h 317"/>
                <a:gd name="T18" fmla="*/ 93 w 554"/>
                <a:gd name="T19" fmla="*/ 220 h 317"/>
                <a:gd name="T20" fmla="*/ 135 w 554"/>
                <a:gd name="T21" fmla="*/ 211 h 317"/>
                <a:gd name="T22" fmla="*/ 164 w 554"/>
                <a:gd name="T23" fmla="*/ 269 h 317"/>
                <a:gd name="T24" fmla="*/ 186 w 554"/>
                <a:gd name="T25" fmla="*/ 260 h 317"/>
                <a:gd name="T26" fmla="*/ 238 w 554"/>
                <a:gd name="T27" fmla="*/ 301 h 317"/>
                <a:gd name="T28" fmla="*/ 258 w 554"/>
                <a:gd name="T29" fmla="*/ 317 h 317"/>
                <a:gd name="T30" fmla="*/ 283 w 554"/>
                <a:gd name="T31" fmla="*/ 310 h 317"/>
                <a:gd name="T32" fmla="*/ 307 w 554"/>
                <a:gd name="T33" fmla="*/ 301 h 317"/>
                <a:gd name="T34" fmla="*/ 326 w 554"/>
                <a:gd name="T35" fmla="*/ 299 h 317"/>
                <a:gd name="T36" fmla="*/ 346 w 554"/>
                <a:gd name="T37" fmla="*/ 287 h 317"/>
                <a:gd name="T38" fmla="*/ 360 w 554"/>
                <a:gd name="T39" fmla="*/ 268 h 317"/>
                <a:gd name="T40" fmla="*/ 357 w 554"/>
                <a:gd name="T41" fmla="*/ 245 h 317"/>
                <a:gd name="T42" fmla="*/ 327 w 554"/>
                <a:gd name="T43" fmla="*/ 227 h 317"/>
                <a:gd name="T44" fmla="*/ 327 w 554"/>
                <a:gd name="T45" fmla="*/ 211 h 317"/>
                <a:gd name="T46" fmla="*/ 343 w 554"/>
                <a:gd name="T47" fmla="*/ 198 h 317"/>
                <a:gd name="T48" fmla="*/ 374 w 554"/>
                <a:gd name="T49" fmla="*/ 182 h 317"/>
                <a:gd name="T50" fmla="*/ 396 w 554"/>
                <a:gd name="T51" fmla="*/ 179 h 317"/>
                <a:gd name="T52" fmla="*/ 414 w 554"/>
                <a:gd name="T53" fmla="*/ 197 h 317"/>
                <a:gd name="T54" fmla="*/ 434 w 554"/>
                <a:gd name="T55" fmla="*/ 179 h 317"/>
                <a:gd name="T56" fmla="*/ 455 w 554"/>
                <a:gd name="T57" fmla="*/ 163 h 317"/>
                <a:gd name="T58" fmla="*/ 494 w 554"/>
                <a:gd name="T59" fmla="*/ 141 h 317"/>
                <a:gd name="T60" fmla="*/ 489 w 554"/>
                <a:gd name="T61" fmla="*/ 109 h 317"/>
                <a:gd name="T62" fmla="*/ 513 w 554"/>
                <a:gd name="T63" fmla="*/ 101 h 317"/>
                <a:gd name="T64" fmla="*/ 538 w 554"/>
                <a:gd name="T65" fmla="*/ 78 h 317"/>
                <a:gd name="T66" fmla="*/ 554 w 554"/>
                <a:gd name="T67" fmla="*/ 77 h 317"/>
                <a:gd name="T68" fmla="*/ 552 w 554"/>
                <a:gd name="T69" fmla="*/ 66 h 317"/>
                <a:gd name="T70" fmla="*/ 535 w 554"/>
                <a:gd name="T71" fmla="*/ 59 h 317"/>
                <a:gd name="T72" fmla="*/ 515 w 554"/>
                <a:gd name="T73" fmla="*/ 48 h 317"/>
                <a:gd name="T74" fmla="*/ 493 w 554"/>
                <a:gd name="T75" fmla="*/ 44 h 317"/>
                <a:gd name="T76" fmla="*/ 468 w 554"/>
                <a:gd name="T77" fmla="*/ 44 h 317"/>
                <a:gd name="T78" fmla="*/ 455 w 554"/>
                <a:gd name="T79" fmla="*/ 44 h 317"/>
                <a:gd name="T80" fmla="*/ 450 w 554"/>
                <a:gd name="T81" fmla="*/ 37 h 317"/>
                <a:gd name="T82" fmla="*/ 450 w 554"/>
                <a:gd name="T83" fmla="*/ 25 h 317"/>
                <a:gd name="T84" fmla="*/ 464 w 554"/>
                <a:gd name="T85" fmla="*/ 19 h 317"/>
                <a:gd name="T86" fmla="*/ 475 w 554"/>
                <a:gd name="T87" fmla="*/ 19 h 317"/>
                <a:gd name="T88" fmla="*/ 475 w 554"/>
                <a:gd name="T89" fmla="*/ 7 h 317"/>
                <a:gd name="T90" fmla="*/ 461 w 554"/>
                <a:gd name="T91" fmla="*/ 0 h 317"/>
                <a:gd name="T92" fmla="*/ 425 w 554"/>
                <a:gd name="T93" fmla="*/ 3 h 317"/>
                <a:gd name="T94" fmla="*/ 390 w 554"/>
                <a:gd name="T95" fmla="*/ 12 h 317"/>
                <a:gd name="T96" fmla="*/ 368 w 554"/>
                <a:gd name="T97" fmla="*/ 12 h 317"/>
                <a:gd name="T98" fmla="*/ 339 w 554"/>
                <a:gd name="T99" fmla="*/ 12 h 317"/>
                <a:gd name="T100" fmla="*/ 327 w 554"/>
                <a:gd name="T101" fmla="*/ 3 h 317"/>
                <a:gd name="T102" fmla="*/ 314 w 554"/>
                <a:gd name="T103" fmla="*/ 7 h 317"/>
                <a:gd name="T104" fmla="*/ 299 w 554"/>
                <a:gd name="T105" fmla="*/ 19 h 317"/>
                <a:gd name="T106" fmla="*/ 277 w 554"/>
                <a:gd name="T107" fmla="*/ 25 h 317"/>
                <a:gd name="T108" fmla="*/ 248 w 554"/>
                <a:gd name="T109" fmla="*/ 19 h 317"/>
                <a:gd name="T110" fmla="*/ 235 w 554"/>
                <a:gd name="T111" fmla="*/ 29 h 317"/>
                <a:gd name="T112" fmla="*/ 213 w 554"/>
                <a:gd name="T113" fmla="*/ 44 h 317"/>
                <a:gd name="T114" fmla="*/ 206 w 554"/>
                <a:gd name="T115" fmla="*/ 44 h 317"/>
                <a:gd name="T116" fmla="*/ 178 w 554"/>
                <a:gd name="T117" fmla="*/ 37 h 317"/>
                <a:gd name="T118" fmla="*/ 153 w 554"/>
                <a:gd name="T119" fmla="*/ 37 h 317"/>
                <a:gd name="T120" fmla="*/ 130 w 554"/>
                <a:gd name="T121" fmla="*/ 3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54" h="317">
                  <a:moveTo>
                    <a:pt x="130" y="36"/>
                  </a:moveTo>
                  <a:lnTo>
                    <a:pt x="134" y="59"/>
                  </a:lnTo>
                  <a:lnTo>
                    <a:pt x="126" y="87"/>
                  </a:lnTo>
                  <a:lnTo>
                    <a:pt x="87" y="127"/>
                  </a:lnTo>
                  <a:lnTo>
                    <a:pt x="39" y="125"/>
                  </a:lnTo>
                  <a:lnTo>
                    <a:pt x="1" y="139"/>
                  </a:lnTo>
                  <a:lnTo>
                    <a:pt x="0" y="175"/>
                  </a:lnTo>
                  <a:lnTo>
                    <a:pt x="44" y="211"/>
                  </a:lnTo>
                  <a:lnTo>
                    <a:pt x="63" y="227"/>
                  </a:lnTo>
                  <a:lnTo>
                    <a:pt x="93" y="220"/>
                  </a:lnTo>
                  <a:lnTo>
                    <a:pt x="135" y="211"/>
                  </a:lnTo>
                  <a:lnTo>
                    <a:pt x="164" y="269"/>
                  </a:lnTo>
                  <a:lnTo>
                    <a:pt x="186" y="260"/>
                  </a:lnTo>
                  <a:lnTo>
                    <a:pt x="238" y="301"/>
                  </a:lnTo>
                  <a:lnTo>
                    <a:pt x="258" y="317"/>
                  </a:lnTo>
                  <a:lnTo>
                    <a:pt x="283" y="310"/>
                  </a:lnTo>
                  <a:lnTo>
                    <a:pt x="307" y="301"/>
                  </a:lnTo>
                  <a:lnTo>
                    <a:pt x="326" y="299"/>
                  </a:lnTo>
                  <a:lnTo>
                    <a:pt x="346" y="287"/>
                  </a:lnTo>
                  <a:lnTo>
                    <a:pt x="360" y="268"/>
                  </a:lnTo>
                  <a:lnTo>
                    <a:pt x="357" y="245"/>
                  </a:lnTo>
                  <a:lnTo>
                    <a:pt x="327" y="227"/>
                  </a:lnTo>
                  <a:lnTo>
                    <a:pt x="327" y="211"/>
                  </a:lnTo>
                  <a:lnTo>
                    <a:pt x="343" y="198"/>
                  </a:lnTo>
                  <a:lnTo>
                    <a:pt x="374" y="182"/>
                  </a:lnTo>
                  <a:lnTo>
                    <a:pt x="396" y="179"/>
                  </a:lnTo>
                  <a:lnTo>
                    <a:pt x="414" y="197"/>
                  </a:lnTo>
                  <a:lnTo>
                    <a:pt x="434" y="179"/>
                  </a:lnTo>
                  <a:lnTo>
                    <a:pt x="455" y="163"/>
                  </a:lnTo>
                  <a:lnTo>
                    <a:pt x="494" y="141"/>
                  </a:lnTo>
                  <a:lnTo>
                    <a:pt x="489" y="109"/>
                  </a:lnTo>
                  <a:lnTo>
                    <a:pt x="513" y="101"/>
                  </a:lnTo>
                  <a:lnTo>
                    <a:pt x="538" y="78"/>
                  </a:lnTo>
                  <a:lnTo>
                    <a:pt x="554" y="77"/>
                  </a:lnTo>
                  <a:lnTo>
                    <a:pt x="552" y="66"/>
                  </a:lnTo>
                  <a:lnTo>
                    <a:pt x="535" y="59"/>
                  </a:lnTo>
                  <a:lnTo>
                    <a:pt x="515" y="48"/>
                  </a:lnTo>
                  <a:lnTo>
                    <a:pt x="493" y="44"/>
                  </a:lnTo>
                  <a:lnTo>
                    <a:pt x="468" y="44"/>
                  </a:lnTo>
                  <a:lnTo>
                    <a:pt x="455" y="44"/>
                  </a:lnTo>
                  <a:lnTo>
                    <a:pt x="450" y="37"/>
                  </a:lnTo>
                  <a:lnTo>
                    <a:pt x="450" y="25"/>
                  </a:lnTo>
                  <a:lnTo>
                    <a:pt x="464" y="19"/>
                  </a:lnTo>
                  <a:lnTo>
                    <a:pt x="475" y="19"/>
                  </a:lnTo>
                  <a:lnTo>
                    <a:pt x="475" y="7"/>
                  </a:lnTo>
                  <a:lnTo>
                    <a:pt x="461" y="0"/>
                  </a:lnTo>
                  <a:lnTo>
                    <a:pt x="425" y="3"/>
                  </a:lnTo>
                  <a:lnTo>
                    <a:pt x="390" y="12"/>
                  </a:lnTo>
                  <a:lnTo>
                    <a:pt x="368" y="12"/>
                  </a:lnTo>
                  <a:lnTo>
                    <a:pt x="339" y="12"/>
                  </a:lnTo>
                  <a:lnTo>
                    <a:pt x="327" y="3"/>
                  </a:lnTo>
                  <a:lnTo>
                    <a:pt x="314" y="7"/>
                  </a:lnTo>
                  <a:lnTo>
                    <a:pt x="299" y="19"/>
                  </a:lnTo>
                  <a:lnTo>
                    <a:pt x="277" y="25"/>
                  </a:lnTo>
                  <a:lnTo>
                    <a:pt x="248" y="19"/>
                  </a:lnTo>
                  <a:lnTo>
                    <a:pt x="235" y="29"/>
                  </a:lnTo>
                  <a:lnTo>
                    <a:pt x="213" y="44"/>
                  </a:lnTo>
                  <a:lnTo>
                    <a:pt x="206" y="44"/>
                  </a:lnTo>
                  <a:lnTo>
                    <a:pt x="178" y="37"/>
                  </a:lnTo>
                  <a:lnTo>
                    <a:pt x="153" y="37"/>
                  </a:lnTo>
                  <a:lnTo>
                    <a:pt x="130" y="36"/>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59" name="Freeform 50"/>
            <p:cNvSpPr>
              <a:spLocks/>
            </p:cNvSpPr>
            <p:nvPr/>
          </p:nvSpPr>
          <p:spPr bwMode="auto">
            <a:xfrm>
              <a:off x="1718263" y="1870038"/>
              <a:ext cx="188928" cy="106133"/>
            </a:xfrm>
            <a:custGeom>
              <a:avLst/>
              <a:gdLst>
                <a:gd name="T0" fmla="*/ 367 w 380"/>
                <a:gd name="T1" fmla="*/ 161 h 214"/>
                <a:gd name="T2" fmla="*/ 380 w 380"/>
                <a:gd name="T3" fmla="*/ 122 h 214"/>
                <a:gd name="T4" fmla="*/ 380 w 380"/>
                <a:gd name="T5" fmla="*/ 52 h 214"/>
                <a:gd name="T6" fmla="*/ 346 w 380"/>
                <a:gd name="T7" fmla="*/ 31 h 214"/>
                <a:gd name="T8" fmla="*/ 309 w 380"/>
                <a:gd name="T9" fmla="*/ 37 h 214"/>
                <a:gd name="T10" fmla="*/ 263 w 380"/>
                <a:gd name="T11" fmla="*/ 21 h 214"/>
                <a:gd name="T12" fmla="*/ 245 w 380"/>
                <a:gd name="T13" fmla="*/ 0 h 214"/>
                <a:gd name="T14" fmla="*/ 172 w 380"/>
                <a:gd name="T15" fmla="*/ 11 h 214"/>
                <a:gd name="T16" fmla="*/ 145 w 380"/>
                <a:gd name="T17" fmla="*/ 16 h 214"/>
                <a:gd name="T18" fmla="*/ 137 w 380"/>
                <a:gd name="T19" fmla="*/ 37 h 214"/>
                <a:gd name="T20" fmla="*/ 147 w 380"/>
                <a:gd name="T21" fmla="*/ 55 h 214"/>
                <a:gd name="T22" fmla="*/ 130 w 380"/>
                <a:gd name="T23" fmla="*/ 57 h 214"/>
                <a:gd name="T24" fmla="*/ 110 w 380"/>
                <a:gd name="T25" fmla="*/ 52 h 214"/>
                <a:gd name="T26" fmla="*/ 66 w 380"/>
                <a:gd name="T27" fmla="*/ 55 h 214"/>
                <a:gd name="T28" fmla="*/ 29 w 380"/>
                <a:gd name="T29" fmla="*/ 86 h 214"/>
                <a:gd name="T30" fmla="*/ 0 w 380"/>
                <a:gd name="T31" fmla="*/ 95 h 214"/>
                <a:gd name="T32" fmla="*/ 7 w 380"/>
                <a:gd name="T33" fmla="*/ 135 h 214"/>
                <a:gd name="T34" fmla="*/ 42 w 380"/>
                <a:gd name="T35" fmla="*/ 136 h 214"/>
                <a:gd name="T36" fmla="*/ 81 w 380"/>
                <a:gd name="T37" fmla="*/ 145 h 214"/>
                <a:gd name="T38" fmla="*/ 105 w 380"/>
                <a:gd name="T39" fmla="*/ 170 h 214"/>
                <a:gd name="T40" fmla="*/ 142 w 380"/>
                <a:gd name="T41" fmla="*/ 160 h 214"/>
                <a:gd name="T42" fmla="*/ 172 w 380"/>
                <a:gd name="T43" fmla="*/ 170 h 214"/>
                <a:gd name="T44" fmla="*/ 209 w 380"/>
                <a:gd name="T45" fmla="*/ 191 h 214"/>
                <a:gd name="T46" fmla="*/ 241 w 380"/>
                <a:gd name="T47" fmla="*/ 210 h 214"/>
                <a:gd name="T48" fmla="*/ 274 w 380"/>
                <a:gd name="T49" fmla="*/ 214 h 214"/>
                <a:gd name="T50" fmla="*/ 322 w 380"/>
                <a:gd name="T51" fmla="*/ 204 h 214"/>
                <a:gd name="T52" fmla="*/ 327 w 380"/>
                <a:gd name="T53" fmla="*/ 175 h 214"/>
                <a:gd name="T54" fmla="*/ 367 w 380"/>
                <a:gd name="T55" fmla="*/ 161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80" h="214">
                  <a:moveTo>
                    <a:pt x="367" y="161"/>
                  </a:moveTo>
                  <a:lnTo>
                    <a:pt x="380" y="122"/>
                  </a:lnTo>
                  <a:lnTo>
                    <a:pt x="380" y="52"/>
                  </a:lnTo>
                  <a:lnTo>
                    <a:pt x="346" y="31"/>
                  </a:lnTo>
                  <a:lnTo>
                    <a:pt x="309" y="37"/>
                  </a:lnTo>
                  <a:lnTo>
                    <a:pt x="263" y="21"/>
                  </a:lnTo>
                  <a:lnTo>
                    <a:pt x="245" y="0"/>
                  </a:lnTo>
                  <a:lnTo>
                    <a:pt x="172" y="11"/>
                  </a:lnTo>
                  <a:lnTo>
                    <a:pt x="145" y="16"/>
                  </a:lnTo>
                  <a:lnTo>
                    <a:pt x="137" y="37"/>
                  </a:lnTo>
                  <a:lnTo>
                    <a:pt x="147" y="55"/>
                  </a:lnTo>
                  <a:lnTo>
                    <a:pt x="130" y="57"/>
                  </a:lnTo>
                  <a:lnTo>
                    <a:pt x="110" y="52"/>
                  </a:lnTo>
                  <a:lnTo>
                    <a:pt x="66" y="55"/>
                  </a:lnTo>
                  <a:lnTo>
                    <a:pt x="29" y="86"/>
                  </a:lnTo>
                  <a:lnTo>
                    <a:pt x="0" y="95"/>
                  </a:lnTo>
                  <a:lnTo>
                    <a:pt x="7" y="135"/>
                  </a:lnTo>
                  <a:lnTo>
                    <a:pt x="42" y="136"/>
                  </a:lnTo>
                  <a:lnTo>
                    <a:pt x="81" y="145"/>
                  </a:lnTo>
                  <a:lnTo>
                    <a:pt x="105" y="170"/>
                  </a:lnTo>
                  <a:lnTo>
                    <a:pt x="142" y="160"/>
                  </a:lnTo>
                  <a:lnTo>
                    <a:pt x="172" y="170"/>
                  </a:lnTo>
                  <a:lnTo>
                    <a:pt x="209" y="191"/>
                  </a:lnTo>
                  <a:lnTo>
                    <a:pt x="241" y="210"/>
                  </a:lnTo>
                  <a:lnTo>
                    <a:pt x="274" y="214"/>
                  </a:lnTo>
                  <a:lnTo>
                    <a:pt x="322" y="204"/>
                  </a:lnTo>
                  <a:lnTo>
                    <a:pt x="327" y="175"/>
                  </a:lnTo>
                  <a:lnTo>
                    <a:pt x="367" y="161"/>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60" name="Freeform 54"/>
            <p:cNvSpPr>
              <a:spLocks/>
            </p:cNvSpPr>
            <p:nvPr/>
          </p:nvSpPr>
          <p:spPr bwMode="auto">
            <a:xfrm>
              <a:off x="1882742" y="1884486"/>
              <a:ext cx="139473" cy="98354"/>
            </a:xfrm>
            <a:custGeom>
              <a:avLst/>
              <a:gdLst>
                <a:gd name="T0" fmla="*/ 223 w 223"/>
                <a:gd name="T1" fmla="*/ 19 h 157"/>
                <a:gd name="T2" fmla="*/ 220 w 223"/>
                <a:gd name="T3" fmla="*/ 0 h 157"/>
                <a:gd name="T4" fmla="*/ 182 w 223"/>
                <a:gd name="T5" fmla="*/ 5 h 157"/>
                <a:gd name="T6" fmla="*/ 149 w 223"/>
                <a:gd name="T7" fmla="*/ 22 h 157"/>
                <a:gd name="T8" fmla="*/ 99 w 223"/>
                <a:gd name="T9" fmla="*/ 28 h 157"/>
                <a:gd name="T10" fmla="*/ 40 w 223"/>
                <a:gd name="T11" fmla="*/ 16 h 157"/>
                <a:gd name="T12" fmla="*/ 40 w 223"/>
                <a:gd name="T13" fmla="*/ 74 h 157"/>
                <a:gd name="T14" fmla="*/ 30 w 223"/>
                <a:gd name="T15" fmla="*/ 104 h 157"/>
                <a:gd name="T16" fmla="*/ 0 w 223"/>
                <a:gd name="T17" fmla="*/ 116 h 157"/>
                <a:gd name="T18" fmla="*/ 39 w 223"/>
                <a:gd name="T19" fmla="*/ 148 h 157"/>
                <a:gd name="T20" fmla="*/ 73 w 223"/>
                <a:gd name="T21" fmla="*/ 157 h 157"/>
                <a:gd name="T22" fmla="*/ 100 w 223"/>
                <a:gd name="T23" fmla="*/ 153 h 157"/>
                <a:gd name="T24" fmla="*/ 122 w 223"/>
                <a:gd name="T25" fmla="*/ 135 h 157"/>
                <a:gd name="T26" fmla="*/ 154 w 223"/>
                <a:gd name="T27" fmla="*/ 131 h 157"/>
                <a:gd name="T28" fmla="*/ 155 w 223"/>
                <a:gd name="T29" fmla="*/ 93 h 157"/>
                <a:gd name="T30" fmla="*/ 173 w 223"/>
                <a:gd name="T31" fmla="*/ 63 h 157"/>
                <a:gd name="T32" fmla="*/ 200 w 223"/>
                <a:gd name="T33" fmla="*/ 45 h 157"/>
                <a:gd name="T34" fmla="*/ 223 w 223"/>
                <a:gd name="T35" fmla="*/ 1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3" h="157">
                  <a:moveTo>
                    <a:pt x="223" y="19"/>
                  </a:moveTo>
                  <a:lnTo>
                    <a:pt x="220" y="0"/>
                  </a:lnTo>
                  <a:lnTo>
                    <a:pt x="182" y="5"/>
                  </a:lnTo>
                  <a:lnTo>
                    <a:pt x="149" y="22"/>
                  </a:lnTo>
                  <a:lnTo>
                    <a:pt x="99" y="28"/>
                  </a:lnTo>
                  <a:lnTo>
                    <a:pt x="40" y="16"/>
                  </a:lnTo>
                  <a:lnTo>
                    <a:pt x="40" y="74"/>
                  </a:lnTo>
                  <a:lnTo>
                    <a:pt x="30" y="104"/>
                  </a:lnTo>
                  <a:lnTo>
                    <a:pt x="0" y="116"/>
                  </a:lnTo>
                  <a:lnTo>
                    <a:pt x="39" y="148"/>
                  </a:lnTo>
                  <a:lnTo>
                    <a:pt x="73" y="157"/>
                  </a:lnTo>
                  <a:lnTo>
                    <a:pt x="100" y="153"/>
                  </a:lnTo>
                  <a:lnTo>
                    <a:pt x="122" y="135"/>
                  </a:lnTo>
                  <a:lnTo>
                    <a:pt x="154" y="131"/>
                  </a:lnTo>
                  <a:lnTo>
                    <a:pt x="155" y="93"/>
                  </a:lnTo>
                  <a:lnTo>
                    <a:pt x="173" y="63"/>
                  </a:lnTo>
                  <a:lnTo>
                    <a:pt x="200" y="45"/>
                  </a:lnTo>
                  <a:lnTo>
                    <a:pt x="223" y="19"/>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61" name="Freeform 56"/>
            <p:cNvSpPr>
              <a:spLocks/>
            </p:cNvSpPr>
            <p:nvPr/>
          </p:nvSpPr>
          <p:spPr bwMode="auto">
            <a:xfrm>
              <a:off x="1749380" y="1949500"/>
              <a:ext cx="196151" cy="183927"/>
            </a:xfrm>
            <a:custGeom>
              <a:avLst/>
              <a:gdLst>
                <a:gd name="T0" fmla="*/ 287 w 312"/>
                <a:gd name="T1" fmla="*/ 53 h 293"/>
                <a:gd name="T2" fmla="*/ 251 w 312"/>
                <a:gd name="T3" fmla="*/ 44 h 293"/>
                <a:gd name="T4" fmla="*/ 212 w 312"/>
                <a:gd name="T5" fmla="*/ 12 h 293"/>
                <a:gd name="T6" fmla="*/ 204 w 312"/>
                <a:gd name="T7" fmla="*/ 34 h 293"/>
                <a:gd name="T8" fmla="*/ 171 w 312"/>
                <a:gd name="T9" fmla="*/ 42 h 293"/>
                <a:gd name="T10" fmla="*/ 152 w 312"/>
                <a:gd name="T11" fmla="*/ 41 h 293"/>
                <a:gd name="T12" fmla="*/ 136 w 312"/>
                <a:gd name="T13" fmla="*/ 36 h 293"/>
                <a:gd name="T14" fmla="*/ 89 w 312"/>
                <a:gd name="T15" fmla="*/ 11 h 293"/>
                <a:gd name="T16" fmla="*/ 64 w 312"/>
                <a:gd name="T17" fmla="*/ 0 h 293"/>
                <a:gd name="T18" fmla="*/ 32 w 312"/>
                <a:gd name="T19" fmla="*/ 7 h 293"/>
                <a:gd name="T20" fmla="*/ 48 w 312"/>
                <a:gd name="T21" fmla="*/ 42 h 293"/>
                <a:gd name="T22" fmla="*/ 52 w 312"/>
                <a:gd name="T23" fmla="*/ 64 h 293"/>
                <a:gd name="T24" fmla="*/ 44 w 312"/>
                <a:gd name="T25" fmla="*/ 86 h 293"/>
                <a:gd name="T26" fmla="*/ 13 w 312"/>
                <a:gd name="T27" fmla="*/ 92 h 293"/>
                <a:gd name="T28" fmla="*/ 0 w 312"/>
                <a:gd name="T29" fmla="*/ 100 h 293"/>
                <a:gd name="T30" fmla="*/ 4 w 312"/>
                <a:gd name="T31" fmla="*/ 113 h 293"/>
                <a:gd name="T32" fmla="*/ 34 w 312"/>
                <a:gd name="T33" fmla="*/ 118 h 293"/>
                <a:gd name="T34" fmla="*/ 64 w 312"/>
                <a:gd name="T35" fmla="*/ 126 h 293"/>
                <a:gd name="T36" fmla="*/ 75 w 312"/>
                <a:gd name="T37" fmla="*/ 154 h 293"/>
                <a:gd name="T38" fmla="*/ 71 w 312"/>
                <a:gd name="T39" fmla="*/ 181 h 293"/>
                <a:gd name="T40" fmla="*/ 85 w 312"/>
                <a:gd name="T41" fmla="*/ 207 h 293"/>
                <a:gd name="T42" fmla="*/ 112 w 312"/>
                <a:gd name="T43" fmla="*/ 228 h 293"/>
                <a:gd name="T44" fmla="*/ 140 w 312"/>
                <a:gd name="T45" fmla="*/ 247 h 293"/>
                <a:gd name="T46" fmla="*/ 171 w 312"/>
                <a:gd name="T47" fmla="*/ 277 h 293"/>
                <a:gd name="T48" fmla="*/ 193 w 312"/>
                <a:gd name="T49" fmla="*/ 286 h 293"/>
                <a:gd name="T50" fmla="*/ 238 w 312"/>
                <a:gd name="T51" fmla="*/ 293 h 293"/>
                <a:gd name="T52" fmla="*/ 241 w 312"/>
                <a:gd name="T53" fmla="*/ 261 h 293"/>
                <a:gd name="T54" fmla="*/ 236 w 312"/>
                <a:gd name="T55" fmla="*/ 228 h 293"/>
                <a:gd name="T56" fmla="*/ 260 w 312"/>
                <a:gd name="T57" fmla="*/ 215 h 293"/>
                <a:gd name="T58" fmla="*/ 255 w 312"/>
                <a:gd name="T59" fmla="*/ 193 h 293"/>
                <a:gd name="T60" fmla="*/ 275 w 312"/>
                <a:gd name="T61" fmla="*/ 152 h 293"/>
                <a:gd name="T62" fmla="*/ 284 w 312"/>
                <a:gd name="T63" fmla="*/ 103 h 293"/>
                <a:gd name="T64" fmla="*/ 307 w 312"/>
                <a:gd name="T65" fmla="*/ 95 h 293"/>
                <a:gd name="T66" fmla="*/ 312 w 312"/>
                <a:gd name="T67" fmla="*/ 49 h 293"/>
                <a:gd name="T68" fmla="*/ 287 w 312"/>
                <a:gd name="T69" fmla="*/ 5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2" h="293">
                  <a:moveTo>
                    <a:pt x="287" y="53"/>
                  </a:moveTo>
                  <a:lnTo>
                    <a:pt x="251" y="44"/>
                  </a:lnTo>
                  <a:lnTo>
                    <a:pt x="212" y="12"/>
                  </a:lnTo>
                  <a:lnTo>
                    <a:pt x="204" y="34"/>
                  </a:lnTo>
                  <a:lnTo>
                    <a:pt x="171" y="42"/>
                  </a:lnTo>
                  <a:lnTo>
                    <a:pt x="152" y="41"/>
                  </a:lnTo>
                  <a:lnTo>
                    <a:pt x="136" y="36"/>
                  </a:lnTo>
                  <a:lnTo>
                    <a:pt x="89" y="11"/>
                  </a:lnTo>
                  <a:lnTo>
                    <a:pt x="64" y="0"/>
                  </a:lnTo>
                  <a:lnTo>
                    <a:pt x="32" y="7"/>
                  </a:lnTo>
                  <a:lnTo>
                    <a:pt x="48" y="42"/>
                  </a:lnTo>
                  <a:lnTo>
                    <a:pt x="52" y="64"/>
                  </a:lnTo>
                  <a:lnTo>
                    <a:pt x="44" y="86"/>
                  </a:lnTo>
                  <a:lnTo>
                    <a:pt x="13" y="92"/>
                  </a:lnTo>
                  <a:lnTo>
                    <a:pt x="0" y="100"/>
                  </a:lnTo>
                  <a:lnTo>
                    <a:pt x="4" y="113"/>
                  </a:lnTo>
                  <a:lnTo>
                    <a:pt x="34" y="118"/>
                  </a:lnTo>
                  <a:lnTo>
                    <a:pt x="64" y="126"/>
                  </a:lnTo>
                  <a:lnTo>
                    <a:pt x="75" y="154"/>
                  </a:lnTo>
                  <a:lnTo>
                    <a:pt x="71" y="181"/>
                  </a:lnTo>
                  <a:lnTo>
                    <a:pt x="85" y="207"/>
                  </a:lnTo>
                  <a:lnTo>
                    <a:pt x="112" y="228"/>
                  </a:lnTo>
                  <a:lnTo>
                    <a:pt x="140" y="247"/>
                  </a:lnTo>
                  <a:lnTo>
                    <a:pt x="171" y="277"/>
                  </a:lnTo>
                  <a:lnTo>
                    <a:pt x="193" y="286"/>
                  </a:lnTo>
                  <a:lnTo>
                    <a:pt x="238" y="293"/>
                  </a:lnTo>
                  <a:lnTo>
                    <a:pt x="241" y="261"/>
                  </a:lnTo>
                  <a:lnTo>
                    <a:pt x="236" y="228"/>
                  </a:lnTo>
                  <a:lnTo>
                    <a:pt x="260" y="215"/>
                  </a:lnTo>
                  <a:lnTo>
                    <a:pt x="255" y="193"/>
                  </a:lnTo>
                  <a:lnTo>
                    <a:pt x="275" y="152"/>
                  </a:lnTo>
                  <a:lnTo>
                    <a:pt x="284" y="103"/>
                  </a:lnTo>
                  <a:lnTo>
                    <a:pt x="307" y="95"/>
                  </a:lnTo>
                  <a:lnTo>
                    <a:pt x="312" y="49"/>
                  </a:lnTo>
                  <a:lnTo>
                    <a:pt x="287" y="53"/>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62" name="Freeform 19"/>
            <p:cNvSpPr>
              <a:spLocks/>
            </p:cNvSpPr>
            <p:nvPr/>
          </p:nvSpPr>
          <p:spPr bwMode="auto">
            <a:xfrm>
              <a:off x="2019436" y="2457938"/>
              <a:ext cx="434534" cy="371188"/>
            </a:xfrm>
            <a:custGeom>
              <a:avLst/>
              <a:gdLst>
                <a:gd name="T0" fmla="*/ 248 w 692"/>
                <a:gd name="T1" fmla="*/ 72 h 591"/>
                <a:gd name="T2" fmla="*/ 314 w 692"/>
                <a:gd name="T3" fmla="*/ 48 h 591"/>
                <a:gd name="T4" fmla="*/ 451 w 692"/>
                <a:gd name="T5" fmla="*/ 38 h 591"/>
                <a:gd name="T6" fmla="*/ 586 w 692"/>
                <a:gd name="T7" fmla="*/ 0 h 591"/>
                <a:gd name="T8" fmla="*/ 692 w 692"/>
                <a:gd name="T9" fmla="*/ 39 h 591"/>
                <a:gd name="T10" fmla="*/ 671 w 692"/>
                <a:gd name="T11" fmla="*/ 60 h 591"/>
                <a:gd name="T12" fmla="*/ 680 w 692"/>
                <a:gd name="T13" fmla="*/ 99 h 591"/>
                <a:gd name="T14" fmla="*/ 682 w 692"/>
                <a:gd name="T15" fmla="*/ 131 h 591"/>
                <a:gd name="T16" fmla="*/ 667 w 692"/>
                <a:gd name="T17" fmla="*/ 160 h 591"/>
                <a:gd name="T18" fmla="*/ 670 w 692"/>
                <a:gd name="T19" fmla="*/ 187 h 591"/>
                <a:gd name="T20" fmla="*/ 652 w 692"/>
                <a:gd name="T21" fmla="*/ 212 h 591"/>
                <a:gd name="T22" fmla="*/ 635 w 692"/>
                <a:gd name="T23" fmla="*/ 214 h 591"/>
                <a:gd name="T24" fmla="*/ 617 w 692"/>
                <a:gd name="T25" fmla="*/ 233 h 591"/>
                <a:gd name="T26" fmla="*/ 595 w 692"/>
                <a:gd name="T27" fmla="*/ 212 h 591"/>
                <a:gd name="T28" fmla="*/ 563 w 692"/>
                <a:gd name="T29" fmla="*/ 210 h 591"/>
                <a:gd name="T30" fmla="*/ 541 w 692"/>
                <a:gd name="T31" fmla="*/ 223 h 591"/>
                <a:gd name="T32" fmla="*/ 506 w 692"/>
                <a:gd name="T33" fmla="*/ 256 h 591"/>
                <a:gd name="T34" fmla="*/ 484 w 692"/>
                <a:gd name="T35" fmla="*/ 279 h 591"/>
                <a:gd name="T36" fmla="*/ 529 w 692"/>
                <a:gd name="T37" fmla="*/ 346 h 591"/>
                <a:gd name="T38" fmla="*/ 529 w 692"/>
                <a:gd name="T39" fmla="*/ 380 h 591"/>
                <a:gd name="T40" fmla="*/ 513 w 692"/>
                <a:gd name="T41" fmla="*/ 390 h 591"/>
                <a:gd name="T42" fmla="*/ 480 w 692"/>
                <a:gd name="T43" fmla="*/ 427 h 591"/>
                <a:gd name="T44" fmla="*/ 464 w 692"/>
                <a:gd name="T45" fmla="*/ 458 h 591"/>
                <a:gd name="T46" fmla="*/ 445 w 692"/>
                <a:gd name="T47" fmla="*/ 441 h 591"/>
                <a:gd name="T48" fmla="*/ 426 w 692"/>
                <a:gd name="T49" fmla="*/ 434 h 591"/>
                <a:gd name="T50" fmla="*/ 418 w 692"/>
                <a:gd name="T51" fmla="*/ 443 h 591"/>
                <a:gd name="T52" fmla="*/ 419 w 692"/>
                <a:gd name="T53" fmla="*/ 486 h 591"/>
                <a:gd name="T54" fmla="*/ 413 w 692"/>
                <a:gd name="T55" fmla="*/ 513 h 591"/>
                <a:gd name="T56" fmla="*/ 404 w 692"/>
                <a:gd name="T57" fmla="*/ 518 h 591"/>
                <a:gd name="T58" fmla="*/ 366 w 692"/>
                <a:gd name="T59" fmla="*/ 535 h 591"/>
                <a:gd name="T60" fmla="*/ 358 w 692"/>
                <a:gd name="T61" fmla="*/ 548 h 591"/>
                <a:gd name="T62" fmla="*/ 350 w 692"/>
                <a:gd name="T63" fmla="*/ 570 h 591"/>
                <a:gd name="T64" fmla="*/ 341 w 692"/>
                <a:gd name="T65" fmla="*/ 588 h 591"/>
                <a:gd name="T66" fmla="*/ 329 w 692"/>
                <a:gd name="T67" fmla="*/ 591 h 591"/>
                <a:gd name="T68" fmla="*/ 307 w 692"/>
                <a:gd name="T69" fmla="*/ 588 h 591"/>
                <a:gd name="T70" fmla="*/ 296 w 692"/>
                <a:gd name="T71" fmla="*/ 578 h 591"/>
                <a:gd name="T72" fmla="*/ 296 w 692"/>
                <a:gd name="T73" fmla="*/ 554 h 591"/>
                <a:gd name="T74" fmla="*/ 282 w 692"/>
                <a:gd name="T75" fmla="*/ 543 h 591"/>
                <a:gd name="T76" fmla="*/ 226 w 692"/>
                <a:gd name="T77" fmla="*/ 577 h 591"/>
                <a:gd name="T78" fmla="*/ 212 w 692"/>
                <a:gd name="T79" fmla="*/ 551 h 591"/>
                <a:gd name="T80" fmla="*/ 190 w 692"/>
                <a:gd name="T81" fmla="*/ 540 h 591"/>
                <a:gd name="T82" fmla="*/ 156 w 692"/>
                <a:gd name="T83" fmla="*/ 526 h 591"/>
                <a:gd name="T84" fmla="*/ 92 w 692"/>
                <a:gd name="T85" fmla="*/ 432 h 591"/>
                <a:gd name="T86" fmla="*/ 54 w 692"/>
                <a:gd name="T87" fmla="*/ 453 h 591"/>
                <a:gd name="T88" fmla="*/ 0 w 692"/>
                <a:gd name="T89" fmla="*/ 355 h 591"/>
                <a:gd name="T90" fmla="*/ 22 w 692"/>
                <a:gd name="T91" fmla="*/ 355 h 591"/>
                <a:gd name="T92" fmla="*/ 50 w 692"/>
                <a:gd name="T93" fmla="*/ 321 h 591"/>
                <a:gd name="T94" fmla="*/ 72 w 692"/>
                <a:gd name="T95" fmla="*/ 284 h 591"/>
                <a:gd name="T96" fmla="*/ 112 w 692"/>
                <a:gd name="T97" fmla="*/ 284 h 591"/>
                <a:gd name="T98" fmla="*/ 114 w 692"/>
                <a:gd name="T99" fmla="*/ 258 h 591"/>
                <a:gd name="T100" fmla="*/ 90 w 692"/>
                <a:gd name="T101" fmla="*/ 250 h 591"/>
                <a:gd name="T102" fmla="*/ 90 w 692"/>
                <a:gd name="T103" fmla="*/ 154 h 591"/>
                <a:gd name="T104" fmla="*/ 248 w 692"/>
                <a:gd name="T105" fmla="*/ 72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2" h="591">
                  <a:moveTo>
                    <a:pt x="248" y="72"/>
                  </a:moveTo>
                  <a:lnTo>
                    <a:pt x="314" y="48"/>
                  </a:lnTo>
                  <a:lnTo>
                    <a:pt x="451" y="38"/>
                  </a:lnTo>
                  <a:lnTo>
                    <a:pt x="586" y="0"/>
                  </a:lnTo>
                  <a:lnTo>
                    <a:pt x="692" y="39"/>
                  </a:lnTo>
                  <a:lnTo>
                    <a:pt x="671" y="60"/>
                  </a:lnTo>
                  <a:lnTo>
                    <a:pt x="680" y="99"/>
                  </a:lnTo>
                  <a:lnTo>
                    <a:pt x="682" y="131"/>
                  </a:lnTo>
                  <a:lnTo>
                    <a:pt x="667" y="160"/>
                  </a:lnTo>
                  <a:lnTo>
                    <a:pt x="670" y="187"/>
                  </a:lnTo>
                  <a:lnTo>
                    <a:pt x="652" y="212"/>
                  </a:lnTo>
                  <a:lnTo>
                    <a:pt x="635" y="214"/>
                  </a:lnTo>
                  <a:lnTo>
                    <a:pt x="617" y="233"/>
                  </a:lnTo>
                  <a:lnTo>
                    <a:pt x="595" y="212"/>
                  </a:lnTo>
                  <a:lnTo>
                    <a:pt x="563" y="210"/>
                  </a:lnTo>
                  <a:lnTo>
                    <a:pt x="541" y="223"/>
                  </a:lnTo>
                  <a:lnTo>
                    <a:pt x="506" y="256"/>
                  </a:lnTo>
                  <a:lnTo>
                    <a:pt x="484" y="279"/>
                  </a:lnTo>
                  <a:lnTo>
                    <a:pt x="529" y="346"/>
                  </a:lnTo>
                  <a:lnTo>
                    <a:pt x="529" y="380"/>
                  </a:lnTo>
                  <a:lnTo>
                    <a:pt x="513" y="390"/>
                  </a:lnTo>
                  <a:lnTo>
                    <a:pt x="480" y="427"/>
                  </a:lnTo>
                  <a:lnTo>
                    <a:pt x="464" y="458"/>
                  </a:lnTo>
                  <a:lnTo>
                    <a:pt x="445" y="441"/>
                  </a:lnTo>
                  <a:lnTo>
                    <a:pt x="426" y="434"/>
                  </a:lnTo>
                  <a:lnTo>
                    <a:pt x="418" y="443"/>
                  </a:lnTo>
                  <a:lnTo>
                    <a:pt x="419" y="486"/>
                  </a:lnTo>
                  <a:lnTo>
                    <a:pt x="413" y="513"/>
                  </a:lnTo>
                  <a:lnTo>
                    <a:pt x="404" y="518"/>
                  </a:lnTo>
                  <a:lnTo>
                    <a:pt x="366" y="535"/>
                  </a:lnTo>
                  <a:lnTo>
                    <a:pt x="358" y="548"/>
                  </a:lnTo>
                  <a:lnTo>
                    <a:pt x="350" y="570"/>
                  </a:lnTo>
                  <a:lnTo>
                    <a:pt x="341" y="588"/>
                  </a:lnTo>
                  <a:lnTo>
                    <a:pt x="329" y="591"/>
                  </a:lnTo>
                  <a:lnTo>
                    <a:pt x="307" y="588"/>
                  </a:lnTo>
                  <a:lnTo>
                    <a:pt x="296" y="578"/>
                  </a:lnTo>
                  <a:lnTo>
                    <a:pt x="296" y="554"/>
                  </a:lnTo>
                  <a:lnTo>
                    <a:pt x="282" y="543"/>
                  </a:lnTo>
                  <a:lnTo>
                    <a:pt x="226" y="577"/>
                  </a:lnTo>
                  <a:lnTo>
                    <a:pt x="212" y="551"/>
                  </a:lnTo>
                  <a:lnTo>
                    <a:pt x="190" y="540"/>
                  </a:lnTo>
                  <a:lnTo>
                    <a:pt x="156" y="526"/>
                  </a:lnTo>
                  <a:lnTo>
                    <a:pt x="92" y="432"/>
                  </a:lnTo>
                  <a:lnTo>
                    <a:pt x="54" y="453"/>
                  </a:lnTo>
                  <a:lnTo>
                    <a:pt x="0" y="355"/>
                  </a:lnTo>
                  <a:lnTo>
                    <a:pt x="22" y="355"/>
                  </a:lnTo>
                  <a:lnTo>
                    <a:pt x="50" y="321"/>
                  </a:lnTo>
                  <a:lnTo>
                    <a:pt x="72" y="284"/>
                  </a:lnTo>
                  <a:lnTo>
                    <a:pt x="112" y="284"/>
                  </a:lnTo>
                  <a:lnTo>
                    <a:pt x="114" y="258"/>
                  </a:lnTo>
                  <a:lnTo>
                    <a:pt x="90" y="250"/>
                  </a:lnTo>
                  <a:lnTo>
                    <a:pt x="90" y="154"/>
                  </a:lnTo>
                  <a:lnTo>
                    <a:pt x="248" y="72"/>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163" name="Freeform 58"/>
            <p:cNvSpPr>
              <a:spLocks/>
            </p:cNvSpPr>
            <p:nvPr/>
          </p:nvSpPr>
          <p:spPr bwMode="auto">
            <a:xfrm>
              <a:off x="2197806" y="2002288"/>
              <a:ext cx="342293" cy="400638"/>
            </a:xfrm>
            <a:custGeom>
              <a:avLst/>
              <a:gdLst>
                <a:gd name="T0" fmla="*/ 477 w 545"/>
                <a:gd name="T1" fmla="*/ 68 h 638"/>
                <a:gd name="T2" fmla="*/ 545 w 545"/>
                <a:gd name="T3" fmla="*/ 253 h 638"/>
                <a:gd name="T4" fmla="*/ 506 w 545"/>
                <a:gd name="T5" fmla="*/ 274 h 638"/>
                <a:gd name="T6" fmla="*/ 518 w 545"/>
                <a:gd name="T7" fmla="*/ 317 h 638"/>
                <a:gd name="T8" fmla="*/ 527 w 545"/>
                <a:gd name="T9" fmla="*/ 367 h 638"/>
                <a:gd name="T10" fmla="*/ 521 w 545"/>
                <a:gd name="T11" fmla="*/ 395 h 638"/>
                <a:gd name="T12" fmla="*/ 468 w 545"/>
                <a:gd name="T13" fmla="*/ 469 h 638"/>
                <a:gd name="T14" fmla="*/ 411 w 545"/>
                <a:gd name="T15" fmla="*/ 533 h 638"/>
                <a:gd name="T16" fmla="*/ 412 w 545"/>
                <a:gd name="T17" fmla="*/ 555 h 638"/>
                <a:gd name="T18" fmla="*/ 436 w 545"/>
                <a:gd name="T19" fmla="*/ 571 h 638"/>
                <a:gd name="T20" fmla="*/ 414 w 545"/>
                <a:gd name="T21" fmla="*/ 605 h 638"/>
                <a:gd name="T22" fmla="*/ 401 w 545"/>
                <a:gd name="T23" fmla="*/ 638 h 638"/>
                <a:gd name="T24" fmla="*/ 315 w 545"/>
                <a:gd name="T25" fmla="*/ 570 h 638"/>
                <a:gd name="T26" fmla="*/ 194 w 545"/>
                <a:gd name="T27" fmla="*/ 470 h 638"/>
                <a:gd name="T28" fmla="*/ 50 w 545"/>
                <a:gd name="T29" fmla="*/ 422 h 638"/>
                <a:gd name="T30" fmla="*/ 24 w 545"/>
                <a:gd name="T31" fmla="*/ 278 h 638"/>
                <a:gd name="T32" fmla="*/ 40 w 545"/>
                <a:gd name="T33" fmla="*/ 125 h 638"/>
                <a:gd name="T34" fmla="*/ 0 w 545"/>
                <a:gd name="T35" fmla="*/ 95 h 638"/>
                <a:gd name="T36" fmla="*/ 73 w 545"/>
                <a:gd name="T37" fmla="*/ 0 h 638"/>
                <a:gd name="T38" fmla="*/ 103 w 545"/>
                <a:gd name="T39" fmla="*/ 29 h 638"/>
                <a:gd name="T40" fmla="*/ 125 w 545"/>
                <a:gd name="T41" fmla="*/ 29 h 638"/>
                <a:gd name="T42" fmla="*/ 161 w 545"/>
                <a:gd name="T43" fmla="*/ 43 h 638"/>
                <a:gd name="T44" fmla="*/ 216 w 545"/>
                <a:gd name="T45" fmla="*/ 47 h 638"/>
                <a:gd name="T46" fmla="*/ 251 w 545"/>
                <a:gd name="T47" fmla="*/ 72 h 638"/>
                <a:gd name="T48" fmla="*/ 292 w 545"/>
                <a:gd name="T49" fmla="*/ 87 h 638"/>
                <a:gd name="T50" fmla="*/ 333 w 545"/>
                <a:gd name="T51" fmla="*/ 84 h 638"/>
                <a:gd name="T52" fmla="*/ 389 w 545"/>
                <a:gd name="T53" fmla="*/ 72 h 638"/>
                <a:gd name="T54" fmla="*/ 434 w 545"/>
                <a:gd name="T55" fmla="*/ 72 h 638"/>
                <a:gd name="T56" fmla="*/ 477 w 545"/>
                <a:gd name="T57" fmla="*/ 6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5" h="638">
                  <a:moveTo>
                    <a:pt x="477" y="68"/>
                  </a:moveTo>
                  <a:lnTo>
                    <a:pt x="545" y="253"/>
                  </a:lnTo>
                  <a:lnTo>
                    <a:pt x="506" y="274"/>
                  </a:lnTo>
                  <a:lnTo>
                    <a:pt x="518" y="317"/>
                  </a:lnTo>
                  <a:lnTo>
                    <a:pt x="527" y="367"/>
                  </a:lnTo>
                  <a:lnTo>
                    <a:pt x="521" y="395"/>
                  </a:lnTo>
                  <a:lnTo>
                    <a:pt x="468" y="469"/>
                  </a:lnTo>
                  <a:lnTo>
                    <a:pt x="411" y="533"/>
                  </a:lnTo>
                  <a:lnTo>
                    <a:pt x="412" y="555"/>
                  </a:lnTo>
                  <a:lnTo>
                    <a:pt x="436" y="571"/>
                  </a:lnTo>
                  <a:lnTo>
                    <a:pt x="414" y="605"/>
                  </a:lnTo>
                  <a:lnTo>
                    <a:pt x="401" y="638"/>
                  </a:lnTo>
                  <a:lnTo>
                    <a:pt x="315" y="570"/>
                  </a:lnTo>
                  <a:lnTo>
                    <a:pt x="194" y="470"/>
                  </a:lnTo>
                  <a:lnTo>
                    <a:pt x="50" y="422"/>
                  </a:lnTo>
                  <a:lnTo>
                    <a:pt x="24" y="278"/>
                  </a:lnTo>
                  <a:lnTo>
                    <a:pt x="40" y="125"/>
                  </a:lnTo>
                  <a:lnTo>
                    <a:pt x="0" y="95"/>
                  </a:lnTo>
                  <a:lnTo>
                    <a:pt x="73" y="0"/>
                  </a:lnTo>
                  <a:lnTo>
                    <a:pt x="103" y="29"/>
                  </a:lnTo>
                  <a:lnTo>
                    <a:pt x="125" y="29"/>
                  </a:lnTo>
                  <a:lnTo>
                    <a:pt x="161" y="43"/>
                  </a:lnTo>
                  <a:lnTo>
                    <a:pt x="216" y="47"/>
                  </a:lnTo>
                  <a:lnTo>
                    <a:pt x="251" y="72"/>
                  </a:lnTo>
                  <a:lnTo>
                    <a:pt x="292" y="87"/>
                  </a:lnTo>
                  <a:lnTo>
                    <a:pt x="333" y="84"/>
                  </a:lnTo>
                  <a:lnTo>
                    <a:pt x="389" y="72"/>
                  </a:lnTo>
                  <a:lnTo>
                    <a:pt x="434" y="72"/>
                  </a:lnTo>
                  <a:lnTo>
                    <a:pt x="477" y="68"/>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164" name="Freeform 59"/>
            <p:cNvSpPr>
              <a:spLocks/>
            </p:cNvSpPr>
            <p:nvPr/>
          </p:nvSpPr>
          <p:spPr bwMode="auto">
            <a:xfrm>
              <a:off x="1938864" y="2061745"/>
              <a:ext cx="531221" cy="492880"/>
            </a:xfrm>
            <a:custGeom>
              <a:avLst/>
              <a:gdLst>
                <a:gd name="T0" fmla="*/ 602 w 846"/>
                <a:gd name="T1" fmla="*/ 372 h 785"/>
                <a:gd name="T2" fmla="*/ 726 w 846"/>
                <a:gd name="T3" fmla="*/ 473 h 785"/>
                <a:gd name="T4" fmla="*/ 813 w 846"/>
                <a:gd name="T5" fmla="*/ 543 h 785"/>
                <a:gd name="T6" fmla="*/ 846 w 846"/>
                <a:gd name="T7" fmla="*/ 607 h 785"/>
                <a:gd name="T8" fmla="*/ 834 w 846"/>
                <a:gd name="T9" fmla="*/ 642 h 785"/>
                <a:gd name="T10" fmla="*/ 820 w 846"/>
                <a:gd name="T11" fmla="*/ 670 h 785"/>
                <a:gd name="T12" fmla="*/ 793 w 846"/>
                <a:gd name="T13" fmla="*/ 659 h 785"/>
                <a:gd name="T14" fmla="*/ 711 w 846"/>
                <a:gd name="T15" fmla="*/ 632 h 785"/>
                <a:gd name="T16" fmla="*/ 584 w 846"/>
                <a:gd name="T17" fmla="*/ 668 h 785"/>
                <a:gd name="T18" fmla="*/ 442 w 846"/>
                <a:gd name="T19" fmla="*/ 679 h 785"/>
                <a:gd name="T20" fmla="*/ 369 w 846"/>
                <a:gd name="T21" fmla="*/ 708 h 785"/>
                <a:gd name="T22" fmla="*/ 218 w 846"/>
                <a:gd name="T23" fmla="*/ 785 h 785"/>
                <a:gd name="T24" fmla="*/ 189 w 846"/>
                <a:gd name="T25" fmla="*/ 765 h 785"/>
                <a:gd name="T26" fmla="*/ 90 w 846"/>
                <a:gd name="T27" fmla="*/ 670 h 785"/>
                <a:gd name="T28" fmla="*/ 48 w 846"/>
                <a:gd name="T29" fmla="*/ 705 h 785"/>
                <a:gd name="T30" fmla="*/ 24 w 846"/>
                <a:gd name="T31" fmla="*/ 656 h 785"/>
                <a:gd name="T32" fmla="*/ 0 w 846"/>
                <a:gd name="T33" fmla="*/ 626 h 785"/>
                <a:gd name="T34" fmla="*/ 37 w 846"/>
                <a:gd name="T35" fmla="*/ 582 h 785"/>
                <a:gd name="T36" fmla="*/ 45 w 846"/>
                <a:gd name="T37" fmla="*/ 549 h 785"/>
                <a:gd name="T38" fmla="*/ 57 w 846"/>
                <a:gd name="T39" fmla="*/ 578 h 785"/>
                <a:gd name="T40" fmla="*/ 79 w 846"/>
                <a:gd name="T41" fmla="*/ 570 h 785"/>
                <a:gd name="T42" fmla="*/ 62 w 846"/>
                <a:gd name="T43" fmla="*/ 536 h 785"/>
                <a:gd name="T44" fmla="*/ 62 w 846"/>
                <a:gd name="T45" fmla="*/ 489 h 785"/>
                <a:gd name="T46" fmla="*/ 96 w 846"/>
                <a:gd name="T47" fmla="*/ 468 h 785"/>
                <a:gd name="T48" fmla="*/ 118 w 846"/>
                <a:gd name="T49" fmla="*/ 438 h 785"/>
                <a:gd name="T50" fmla="*/ 127 w 846"/>
                <a:gd name="T51" fmla="*/ 374 h 785"/>
                <a:gd name="T52" fmla="*/ 102 w 846"/>
                <a:gd name="T53" fmla="*/ 363 h 785"/>
                <a:gd name="T54" fmla="*/ 96 w 846"/>
                <a:gd name="T55" fmla="*/ 337 h 785"/>
                <a:gd name="T56" fmla="*/ 114 w 846"/>
                <a:gd name="T57" fmla="*/ 318 h 785"/>
                <a:gd name="T58" fmla="*/ 192 w 846"/>
                <a:gd name="T59" fmla="*/ 319 h 785"/>
                <a:gd name="T60" fmla="*/ 244 w 846"/>
                <a:gd name="T61" fmla="*/ 344 h 785"/>
                <a:gd name="T62" fmla="*/ 291 w 846"/>
                <a:gd name="T63" fmla="*/ 266 h 785"/>
                <a:gd name="T64" fmla="*/ 258 w 846"/>
                <a:gd name="T65" fmla="*/ 244 h 785"/>
                <a:gd name="T66" fmla="*/ 266 w 846"/>
                <a:gd name="T67" fmla="*/ 156 h 785"/>
                <a:gd name="T68" fmla="*/ 344 w 846"/>
                <a:gd name="T69" fmla="*/ 44 h 785"/>
                <a:gd name="T70" fmla="*/ 348 w 846"/>
                <a:gd name="T71" fmla="*/ 25 h 785"/>
                <a:gd name="T72" fmla="*/ 412 w 846"/>
                <a:gd name="T73" fmla="*/ 0 h 785"/>
                <a:gd name="T74" fmla="*/ 450 w 846"/>
                <a:gd name="T75" fmla="*/ 27 h 785"/>
                <a:gd name="T76" fmla="*/ 436 w 846"/>
                <a:gd name="T77" fmla="*/ 190 h 785"/>
                <a:gd name="T78" fmla="*/ 462 w 846"/>
                <a:gd name="T79" fmla="*/ 327 h 785"/>
                <a:gd name="T80" fmla="*/ 602 w 846"/>
                <a:gd name="T81" fmla="*/ 372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46" h="785">
                  <a:moveTo>
                    <a:pt x="602" y="372"/>
                  </a:moveTo>
                  <a:lnTo>
                    <a:pt x="726" y="473"/>
                  </a:lnTo>
                  <a:lnTo>
                    <a:pt x="813" y="543"/>
                  </a:lnTo>
                  <a:lnTo>
                    <a:pt x="846" y="607"/>
                  </a:lnTo>
                  <a:lnTo>
                    <a:pt x="834" y="642"/>
                  </a:lnTo>
                  <a:lnTo>
                    <a:pt x="820" y="670"/>
                  </a:lnTo>
                  <a:lnTo>
                    <a:pt x="793" y="659"/>
                  </a:lnTo>
                  <a:lnTo>
                    <a:pt x="711" y="632"/>
                  </a:lnTo>
                  <a:lnTo>
                    <a:pt x="584" y="668"/>
                  </a:lnTo>
                  <a:lnTo>
                    <a:pt x="442" y="679"/>
                  </a:lnTo>
                  <a:lnTo>
                    <a:pt x="369" y="708"/>
                  </a:lnTo>
                  <a:lnTo>
                    <a:pt x="218" y="785"/>
                  </a:lnTo>
                  <a:lnTo>
                    <a:pt x="189" y="765"/>
                  </a:lnTo>
                  <a:lnTo>
                    <a:pt x="90" y="670"/>
                  </a:lnTo>
                  <a:lnTo>
                    <a:pt x="48" y="705"/>
                  </a:lnTo>
                  <a:lnTo>
                    <a:pt x="24" y="656"/>
                  </a:lnTo>
                  <a:lnTo>
                    <a:pt x="0" y="626"/>
                  </a:lnTo>
                  <a:lnTo>
                    <a:pt x="37" y="582"/>
                  </a:lnTo>
                  <a:lnTo>
                    <a:pt x="45" y="549"/>
                  </a:lnTo>
                  <a:lnTo>
                    <a:pt x="57" y="578"/>
                  </a:lnTo>
                  <a:lnTo>
                    <a:pt x="79" y="570"/>
                  </a:lnTo>
                  <a:lnTo>
                    <a:pt x="62" y="536"/>
                  </a:lnTo>
                  <a:lnTo>
                    <a:pt x="62" y="489"/>
                  </a:lnTo>
                  <a:lnTo>
                    <a:pt x="96" y="468"/>
                  </a:lnTo>
                  <a:lnTo>
                    <a:pt x="118" y="438"/>
                  </a:lnTo>
                  <a:lnTo>
                    <a:pt x="127" y="374"/>
                  </a:lnTo>
                  <a:lnTo>
                    <a:pt x="102" y="363"/>
                  </a:lnTo>
                  <a:lnTo>
                    <a:pt x="96" y="337"/>
                  </a:lnTo>
                  <a:lnTo>
                    <a:pt x="114" y="318"/>
                  </a:lnTo>
                  <a:lnTo>
                    <a:pt x="192" y="319"/>
                  </a:lnTo>
                  <a:lnTo>
                    <a:pt x="244" y="344"/>
                  </a:lnTo>
                  <a:lnTo>
                    <a:pt x="291" y="266"/>
                  </a:lnTo>
                  <a:lnTo>
                    <a:pt x="258" y="244"/>
                  </a:lnTo>
                  <a:lnTo>
                    <a:pt x="266" y="156"/>
                  </a:lnTo>
                  <a:lnTo>
                    <a:pt x="344" y="44"/>
                  </a:lnTo>
                  <a:lnTo>
                    <a:pt x="348" y="25"/>
                  </a:lnTo>
                  <a:lnTo>
                    <a:pt x="412" y="0"/>
                  </a:lnTo>
                  <a:lnTo>
                    <a:pt x="450" y="27"/>
                  </a:lnTo>
                  <a:lnTo>
                    <a:pt x="436" y="190"/>
                  </a:lnTo>
                  <a:lnTo>
                    <a:pt x="462" y="327"/>
                  </a:lnTo>
                  <a:lnTo>
                    <a:pt x="602" y="372"/>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grpSp>
          <p:nvGrpSpPr>
            <p:cNvPr id="165" name="164 Grupo"/>
            <p:cNvGrpSpPr/>
            <p:nvPr/>
          </p:nvGrpSpPr>
          <p:grpSpPr>
            <a:xfrm>
              <a:off x="789182" y="3130855"/>
              <a:ext cx="1299157" cy="729040"/>
              <a:chOff x="778452" y="5174370"/>
              <a:chExt cx="1939396" cy="1088319"/>
            </a:xfrm>
            <a:gradFill>
              <a:gsLst>
                <a:gs pos="0">
                  <a:srgbClr val="92D050"/>
                </a:gs>
                <a:gs pos="100000">
                  <a:srgbClr val="92D050">
                    <a:lumMod val="78000"/>
                  </a:srgbClr>
                </a:gs>
              </a:gsLst>
              <a:lin ang="5400000" scaled="0"/>
            </a:gradFill>
            <a:effectLst>
              <a:outerShdw blurRad="50800" dist="25400" dir="2700000" algn="tl" rotWithShape="0">
                <a:schemeClr val="tx1">
                  <a:alpha val="40000"/>
                </a:schemeClr>
              </a:outerShdw>
            </a:effectLst>
          </p:grpSpPr>
          <p:sp>
            <p:nvSpPr>
              <p:cNvPr id="174" name="Freeform 71"/>
              <p:cNvSpPr>
                <a:spLocks/>
              </p:cNvSpPr>
              <p:nvPr/>
            </p:nvSpPr>
            <p:spPr bwMode="auto">
              <a:xfrm>
                <a:off x="778452" y="5364328"/>
                <a:ext cx="491070" cy="554113"/>
              </a:xfrm>
              <a:custGeom>
                <a:avLst/>
                <a:gdLst>
                  <a:gd name="T0" fmla="*/ 187 w 524"/>
                  <a:gd name="T1" fmla="*/ 10 h 591"/>
                  <a:gd name="T2" fmla="*/ 216 w 524"/>
                  <a:gd name="T3" fmla="*/ 2 h 591"/>
                  <a:gd name="T4" fmla="*/ 235 w 524"/>
                  <a:gd name="T5" fmla="*/ 27 h 591"/>
                  <a:gd name="T6" fmla="*/ 285 w 524"/>
                  <a:gd name="T7" fmla="*/ 0 h 591"/>
                  <a:gd name="T8" fmla="*/ 321 w 524"/>
                  <a:gd name="T9" fmla="*/ 56 h 591"/>
                  <a:gd name="T10" fmla="*/ 424 w 524"/>
                  <a:gd name="T11" fmla="*/ 93 h 591"/>
                  <a:gd name="T12" fmla="*/ 524 w 524"/>
                  <a:gd name="T13" fmla="*/ 140 h 591"/>
                  <a:gd name="T14" fmla="*/ 513 w 524"/>
                  <a:gd name="T15" fmla="*/ 176 h 591"/>
                  <a:gd name="T16" fmla="*/ 462 w 524"/>
                  <a:gd name="T17" fmla="*/ 174 h 591"/>
                  <a:gd name="T18" fmla="*/ 449 w 524"/>
                  <a:gd name="T19" fmla="*/ 211 h 591"/>
                  <a:gd name="T20" fmla="*/ 495 w 524"/>
                  <a:gd name="T21" fmla="*/ 260 h 591"/>
                  <a:gd name="T22" fmla="*/ 488 w 524"/>
                  <a:gd name="T23" fmla="*/ 406 h 591"/>
                  <a:gd name="T24" fmla="*/ 433 w 524"/>
                  <a:gd name="T25" fmla="*/ 490 h 591"/>
                  <a:gd name="T26" fmla="*/ 405 w 524"/>
                  <a:gd name="T27" fmla="*/ 560 h 591"/>
                  <a:gd name="T28" fmla="*/ 398 w 524"/>
                  <a:gd name="T29" fmla="*/ 591 h 591"/>
                  <a:gd name="T30" fmla="*/ 373 w 524"/>
                  <a:gd name="T31" fmla="*/ 540 h 591"/>
                  <a:gd name="T32" fmla="*/ 348 w 524"/>
                  <a:gd name="T33" fmla="*/ 520 h 591"/>
                  <a:gd name="T34" fmla="*/ 318 w 524"/>
                  <a:gd name="T35" fmla="*/ 503 h 591"/>
                  <a:gd name="T36" fmla="*/ 252 w 524"/>
                  <a:gd name="T37" fmla="*/ 463 h 591"/>
                  <a:gd name="T38" fmla="*/ 210 w 524"/>
                  <a:gd name="T39" fmla="*/ 435 h 591"/>
                  <a:gd name="T40" fmla="*/ 188 w 524"/>
                  <a:gd name="T41" fmla="*/ 438 h 591"/>
                  <a:gd name="T42" fmla="*/ 147 w 524"/>
                  <a:gd name="T43" fmla="*/ 406 h 591"/>
                  <a:gd name="T44" fmla="*/ 47 w 524"/>
                  <a:gd name="T45" fmla="*/ 406 h 591"/>
                  <a:gd name="T46" fmla="*/ 35 w 524"/>
                  <a:gd name="T47" fmla="*/ 419 h 591"/>
                  <a:gd name="T48" fmla="*/ 25 w 524"/>
                  <a:gd name="T49" fmla="*/ 394 h 591"/>
                  <a:gd name="T50" fmla="*/ 29 w 524"/>
                  <a:gd name="T51" fmla="*/ 352 h 591"/>
                  <a:gd name="T52" fmla="*/ 29 w 524"/>
                  <a:gd name="T53" fmla="*/ 306 h 591"/>
                  <a:gd name="T54" fmla="*/ 13 w 524"/>
                  <a:gd name="T55" fmla="*/ 263 h 591"/>
                  <a:gd name="T56" fmla="*/ 0 w 524"/>
                  <a:gd name="T57" fmla="*/ 241 h 591"/>
                  <a:gd name="T58" fmla="*/ 50 w 524"/>
                  <a:gd name="T59" fmla="*/ 197 h 591"/>
                  <a:gd name="T60" fmla="*/ 116 w 524"/>
                  <a:gd name="T61" fmla="*/ 115 h 591"/>
                  <a:gd name="T62" fmla="*/ 122 w 524"/>
                  <a:gd name="T63" fmla="*/ 86 h 591"/>
                  <a:gd name="T64" fmla="*/ 163 w 524"/>
                  <a:gd name="T65" fmla="*/ 45 h 591"/>
                  <a:gd name="T66" fmla="*/ 192 w 524"/>
                  <a:gd name="T67" fmla="*/ 45 h 591"/>
                  <a:gd name="T68" fmla="*/ 187 w 524"/>
                  <a:gd name="T69" fmla="*/ 1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24" h="591">
                    <a:moveTo>
                      <a:pt x="187" y="10"/>
                    </a:moveTo>
                    <a:lnTo>
                      <a:pt x="216" y="2"/>
                    </a:lnTo>
                    <a:lnTo>
                      <a:pt x="235" y="27"/>
                    </a:lnTo>
                    <a:lnTo>
                      <a:pt x="285" y="0"/>
                    </a:lnTo>
                    <a:lnTo>
                      <a:pt x="321" y="56"/>
                    </a:lnTo>
                    <a:lnTo>
                      <a:pt x="424" y="93"/>
                    </a:lnTo>
                    <a:lnTo>
                      <a:pt x="524" y="140"/>
                    </a:lnTo>
                    <a:lnTo>
                      <a:pt x="513" y="176"/>
                    </a:lnTo>
                    <a:lnTo>
                      <a:pt x="462" y="174"/>
                    </a:lnTo>
                    <a:lnTo>
                      <a:pt x="449" y="211"/>
                    </a:lnTo>
                    <a:lnTo>
                      <a:pt x="495" y="260"/>
                    </a:lnTo>
                    <a:lnTo>
                      <a:pt x="488" y="406"/>
                    </a:lnTo>
                    <a:lnTo>
                      <a:pt x="433" y="490"/>
                    </a:lnTo>
                    <a:lnTo>
                      <a:pt x="405" y="560"/>
                    </a:lnTo>
                    <a:lnTo>
                      <a:pt x="398" y="591"/>
                    </a:lnTo>
                    <a:lnTo>
                      <a:pt x="373" y="540"/>
                    </a:lnTo>
                    <a:lnTo>
                      <a:pt x="348" y="520"/>
                    </a:lnTo>
                    <a:lnTo>
                      <a:pt x="318" y="503"/>
                    </a:lnTo>
                    <a:lnTo>
                      <a:pt x="252" y="463"/>
                    </a:lnTo>
                    <a:lnTo>
                      <a:pt x="210" y="435"/>
                    </a:lnTo>
                    <a:lnTo>
                      <a:pt x="188" y="438"/>
                    </a:lnTo>
                    <a:lnTo>
                      <a:pt x="147" y="406"/>
                    </a:lnTo>
                    <a:lnTo>
                      <a:pt x="47" y="406"/>
                    </a:lnTo>
                    <a:lnTo>
                      <a:pt x="35" y="419"/>
                    </a:lnTo>
                    <a:lnTo>
                      <a:pt x="25" y="394"/>
                    </a:lnTo>
                    <a:lnTo>
                      <a:pt x="29" y="352"/>
                    </a:lnTo>
                    <a:lnTo>
                      <a:pt x="29" y="306"/>
                    </a:lnTo>
                    <a:lnTo>
                      <a:pt x="13" y="263"/>
                    </a:lnTo>
                    <a:lnTo>
                      <a:pt x="0" y="241"/>
                    </a:lnTo>
                    <a:lnTo>
                      <a:pt x="50" y="197"/>
                    </a:lnTo>
                    <a:lnTo>
                      <a:pt x="116" y="115"/>
                    </a:lnTo>
                    <a:lnTo>
                      <a:pt x="122" y="86"/>
                    </a:lnTo>
                    <a:lnTo>
                      <a:pt x="163" y="45"/>
                    </a:lnTo>
                    <a:lnTo>
                      <a:pt x="192" y="45"/>
                    </a:lnTo>
                    <a:lnTo>
                      <a:pt x="187" y="10"/>
                    </a:lnTo>
                    <a:close/>
                  </a:path>
                </a:pathLst>
              </a:custGeom>
              <a:grpFill/>
              <a:ln w="12700">
                <a:solidFill>
                  <a:srgbClr val="92D050"/>
                </a:solidFill>
                <a:headEnd/>
                <a:tailEnd/>
              </a:ln>
              <a:effectLst/>
            </p:spPr>
            <p:style>
              <a:lnRef idx="1">
                <a:schemeClr val="accent3"/>
              </a:lnRef>
              <a:fillRef idx="3">
                <a:schemeClr val="accent3"/>
              </a:fillRef>
              <a:effectRef idx="2">
                <a:schemeClr val="accent3"/>
              </a:effectRef>
              <a:fontRef idx="minor">
                <a:schemeClr val="lt1"/>
              </a:fontRef>
            </p:style>
            <p:txBody>
              <a:bodyPr/>
              <a:lstStyle/>
              <a:p>
                <a:endParaRPr lang="es-ES"/>
              </a:p>
            </p:txBody>
          </p:sp>
          <p:sp>
            <p:nvSpPr>
              <p:cNvPr id="175" name="Freeform 72"/>
              <p:cNvSpPr>
                <a:spLocks/>
              </p:cNvSpPr>
              <p:nvPr/>
            </p:nvSpPr>
            <p:spPr bwMode="auto">
              <a:xfrm>
                <a:off x="1140948" y="5871160"/>
                <a:ext cx="433833" cy="391529"/>
              </a:xfrm>
              <a:custGeom>
                <a:avLst/>
                <a:gdLst>
                  <a:gd name="T0" fmla="*/ 222 w 463"/>
                  <a:gd name="T1" fmla="*/ 14 h 417"/>
                  <a:gd name="T2" fmla="*/ 344 w 463"/>
                  <a:gd name="T3" fmla="*/ 0 h 417"/>
                  <a:gd name="T4" fmla="*/ 448 w 463"/>
                  <a:gd name="T5" fmla="*/ 8 h 417"/>
                  <a:gd name="T6" fmla="*/ 463 w 463"/>
                  <a:gd name="T7" fmla="*/ 41 h 417"/>
                  <a:gd name="T8" fmla="*/ 449 w 463"/>
                  <a:gd name="T9" fmla="*/ 152 h 417"/>
                  <a:gd name="T10" fmla="*/ 341 w 463"/>
                  <a:gd name="T11" fmla="*/ 229 h 417"/>
                  <a:gd name="T12" fmla="*/ 336 w 463"/>
                  <a:gd name="T13" fmla="*/ 253 h 417"/>
                  <a:gd name="T14" fmla="*/ 389 w 463"/>
                  <a:gd name="T15" fmla="*/ 250 h 417"/>
                  <a:gd name="T16" fmla="*/ 402 w 463"/>
                  <a:gd name="T17" fmla="*/ 313 h 417"/>
                  <a:gd name="T18" fmla="*/ 391 w 463"/>
                  <a:gd name="T19" fmla="*/ 352 h 417"/>
                  <a:gd name="T20" fmla="*/ 366 w 463"/>
                  <a:gd name="T21" fmla="*/ 388 h 417"/>
                  <a:gd name="T22" fmla="*/ 361 w 463"/>
                  <a:gd name="T23" fmla="*/ 361 h 417"/>
                  <a:gd name="T24" fmla="*/ 351 w 463"/>
                  <a:gd name="T25" fmla="*/ 361 h 417"/>
                  <a:gd name="T26" fmla="*/ 339 w 463"/>
                  <a:gd name="T27" fmla="*/ 374 h 417"/>
                  <a:gd name="T28" fmla="*/ 339 w 463"/>
                  <a:gd name="T29" fmla="*/ 392 h 417"/>
                  <a:gd name="T30" fmla="*/ 267 w 463"/>
                  <a:gd name="T31" fmla="*/ 417 h 417"/>
                  <a:gd name="T32" fmla="*/ 248 w 463"/>
                  <a:gd name="T33" fmla="*/ 396 h 417"/>
                  <a:gd name="T34" fmla="*/ 91 w 463"/>
                  <a:gd name="T35" fmla="*/ 308 h 417"/>
                  <a:gd name="T36" fmla="*/ 87 w 463"/>
                  <a:gd name="T37" fmla="*/ 273 h 417"/>
                  <a:gd name="T38" fmla="*/ 52 w 463"/>
                  <a:gd name="T39" fmla="*/ 231 h 417"/>
                  <a:gd name="T40" fmla="*/ 56 w 463"/>
                  <a:gd name="T41" fmla="*/ 207 h 417"/>
                  <a:gd name="T42" fmla="*/ 83 w 463"/>
                  <a:gd name="T43" fmla="*/ 219 h 417"/>
                  <a:gd name="T44" fmla="*/ 94 w 463"/>
                  <a:gd name="T45" fmla="*/ 207 h 417"/>
                  <a:gd name="T46" fmla="*/ 87 w 463"/>
                  <a:gd name="T47" fmla="*/ 185 h 417"/>
                  <a:gd name="T48" fmla="*/ 74 w 463"/>
                  <a:gd name="T49" fmla="*/ 160 h 417"/>
                  <a:gd name="T50" fmla="*/ 52 w 463"/>
                  <a:gd name="T51" fmla="*/ 148 h 417"/>
                  <a:gd name="T52" fmla="*/ 40 w 463"/>
                  <a:gd name="T53" fmla="*/ 157 h 417"/>
                  <a:gd name="T54" fmla="*/ 0 w 463"/>
                  <a:gd name="T55" fmla="*/ 100 h 417"/>
                  <a:gd name="T56" fmla="*/ 15 w 463"/>
                  <a:gd name="T57" fmla="*/ 82 h 417"/>
                  <a:gd name="T58" fmla="*/ 11 w 463"/>
                  <a:gd name="T59" fmla="*/ 50 h 417"/>
                  <a:gd name="T60" fmla="*/ 19 w 463"/>
                  <a:gd name="T61" fmla="*/ 17 h 417"/>
                  <a:gd name="T62" fmla="*/ 158 w 463"/>
                  <a:gd name="T63" fmla="*/ 8 h 417"/>
                  <a:gd name="T64" fmla="*/ 222 w 463"/>
                  <a:gd name="T65" fmla="*/ 14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3" h="417">
                    <a:moveTo>
                      <a:pt x="222" y="14"/>
                    </a:moveTo>
                    <a:lnTo>
                      <a:pt x="344" y="0"/>
                    </a:lnTo>
                    <a:lnTo>
                      <a:pt x="448" y="8"/>
                    </a:lnTo>
                    <a:lnTo>
                      <a:pt x="463" y="41"/>
                    </a:lnTo>
                    <a:lnTo>
                      <a:pt x="449" y="152"/>
                    </a:lnTo>
                    <a:lnTo>
                      <a:pt x="341" y="229"/>
                    </a:lnTo>
                    <a:lnTo>
                      <a:pt x="336" y="253"/>
                    </a:lnTo>
                    <a:lnTo>
                      <a:pt x="389" y="250"/>
                    </a:lnTo>
                    <a:lnTo>
                      <a:pt x="402" y="313"/>
                    </a:lnTo>
                    <a:lnTo>
                      <a:pt x="391" y="352"/>
                    </a:lnTo>
                    <a:lnTo>
                      <a:pt x="366" y="388"/>
                    </a:lnTo>
                    <a:lnTo>
                      <a:pt x="361" y="361"/>
                    </a:lnTo>
                    <a:lnTo>
                      <a:pt x="351" y="361"/>
                    </a:lnTo>
                    <a:lnTo>
                      <a:pt x="339" y="374"/>
                    </a:lnTo>
                    <a:lnTo>
                      <a:pt x="339" y="392"/>
                    </a:lnTo>
                    <a:lnTo>
                      <a:pt x="267" y="417"/>
                    </a:lnTo>
                    <a:lnTo>
                      <a:pt x="248" y="396"/>
                    </a:lnTo>
                    <a:lnTo>
                      <a:pt x="91" y="308"/>
                    </a:lnTo>
                    <a:lnTo>
                      <a:pt x="87" y="273"/>
                    </a:lnTo>
                    <a:lnTo>
                      <a:pt x="52" y="231"/>
                    </a:lnTo>
                    <a:lnTo>
                      <a:pt x="56" y="207"/>
                    </a:lnTo>
                    <a:lnTo>
                      <a:pt x="83" y="219"/>
                    </a:lnTo>
                    <a:lnTo>
                      <a:pt x="94" y="207"/>
                    </a:lnTo>
                    <a:lnTo>
                      <a:pt x="87" y="185"/>
                    </a:lnTo>
                    <a:lnTo>
                      <a:pt x="74" y="160"/>
                    </a:lnTo>
                    <a:lnTo>
                      <a:pt x="52" y="148"/>
                    </a:lnTo>
                    <a:lnTo>
                      <a:pt x="40" y="157"/>
                    </a:lnTo>
                    <a:lnTo>
                      <a:pt x="0" y="100"/>
                    </a:lnTo>
                    <a:lnTo>
                      <a:pt x="15" y="82"/>
                    </a:lnTo>
                    <a:lnTo>
                      <a:pt x="11" y="50"/>
                    </a:lnTo>
                    <a:lnTo>
                      <a:pt x="19" y="17"/>
                    </a:lnTo>
                    <a:lnTo>
                      <a:pt x="158" y="8"/>
                    </a:lnTo>
                    <a:lnTo>
                      <a:pt x="222" y="14"/>
                    </a:lnTo>
                    <a:close/>
                  </a:path>
                </a:pathLst>
              </a:custGeom>
              <a:grpFill/>
              <a:ln w="12700">
                <a:solidFill>
                  <a:srgbClr val="92D050"/>
                </a:solidFill>
                <a:headEnd/>
                <a:tailEnd/>
              </a:ln>
              <a:effectLst/>
            </p:spPr>
            <p:style>
              <a:lnRef idx="1">
                <a:schemeClr val="accent3"/>
              </a:lnRef>
              <a:fillRef idx="3">
                <a:schemeClr val="accent3"/>
              </a:fillRef>
              <a:effectRef idx="2">
                <a:schemeClr val="accent3"/>
              </a:effectRef>
              <a:fontRef idx="minor">
                <a:schemeClr val="lt1"/>
              </a:fontRef>
            </p:style>
            <p:txBody>
              <a:bodyPr/>
              <a:lstStyle/>
              <a:p>
                <a:endParaRPr lang="es-ES"/>
              </a:p>
            </p:txBody>
          </p:sp>
          <p:sp>
            <p:nvSpPr>
              <p:cNvPr id="176" name="Freeform 73"/>
              <p:cNvSpPr>
                <a:spLocks/>
              </p:cNvSpPr>
              <p:nvPr/>
            </p:nvSpPr>
            <p:spPr bwMode="auto">
              <a:xfrm>
                <a:off x="1157538" y="5373453"/>
                <a:ext cx="564067" cy="540841"/>
              </a:xfrm>
              <a:custGeom>
                <a:avLst/>
                <a:gdLst>
                  <a:gd name="T0" fmla="*/ 90 w 601"/>
                  <a:gd name="T1" fmla="*/ 255 h 577"/>
                  <a:gd name="T2" fmla="*/ 44 w 601"/>
                  <a:gd name="T3" fmla="*/ 205 h 577"/>
                  <a:gd name="T4" fmla="*/ 57 w 601"/>
                  <a:gd name="T5" fmla="*/ 165 h 577"/>
                  <a:gd name="T6" fmla="*/ 109 w 601"/>
                  <a:gd name="T7" fmla="*/ 165 h 577"/>
                  <a:gd name="T8" fmla="*/ 119 w 601"/>
                  <a:gd name="T9" fmla="*/ 131 h 577"/>
                  <a:gd name="T10" fmla="*/ 142 w 601"/>
                  <a:gd name="T11" fmla="*/ 125 h 577"/>
                  <a:gd name="T12" fmla="*/ 151 w 601"/>
                  <a:gd name="T13" fmla="*/ 102 h 577"/>
                  <a:gd name="T14" fmla="*/ 182 w 601"/>
                  <a:gd name="T15" fmla="*/ 112 h 577"/>
                  <a:gd name="T16" fmla="*/ 195 w 601"/>
                  <a:gd name="T17" fmla="*/ 90 h 577"/>
                  <a:gd name="T18" fmla="*/ 185 w 601"/>
                  <a:gd name="T19" fmla="*/ 57 h 577"/>
                  <a:gd name="T20" fmla="*/ 232 w 601"/>
                  <a:gd name="T21" fmla="*/ 3 h 577"/>
                  <a:gd name="T22" fmla="*/ 252 w 601"/>
                  <a:gd name="T23" fmla="*/ 0 h 577"/>
                  <a:gd name="T24" fmla="*/ 293 w 601"/>
                  <a:gd name="T25" fmla="*/ 36 h 577"/>
                  <a:gd name="T26" fmla="*/ 364 w 601"/>
                  <a:gd name="T27" fmla="*/ 79 h 577"/>
                  <a:gd name="T28" fmla="*/ 383 w 601"/>
                  <a:gd name="T29" fmla="*/ 132 h 577"/>
                  <a:gd name="T30" fmla="*/ 407 w 601"/>
                  <a:gd name="T31" fmla="*/ 245 h 577"/>
                  <a:gd name="T32" fmla="*/ 469 w 601"/>
                  <a:gd name="T33" fmla="*/ 242 h 577"/>
                  <a:gd name="T34" fmla="*/ 548 w 601"/>
                  <a:gd name="T35" fmla="*/ 276 h 577"/>
                  <a:gd name="T36" fmla="*/ 575 w 601"/>
                  <a:gd name="T37" fmla="*/ 317 h 577"/>
                  <a:gd name="T38" fmla="*/ 594 w 601"/>
                  <a:gd name="T39" fmla="*/ 422 h 577"/>
                  <a:gd name="T40" fmla="*/ 601 w 601"/>
                  <a:gd name="T41" fmla="*/ 465 h 577"/>
                  <a:gd name="T42" fmla="*/ 565 w 601"/>
                  <a:gd name="T43" fmla="*/ 506 h 577"/>
                  <a:gd name="T44" fmla="*/ 498 w 601"/>
                  <a:gd name="T45" fmla="*/ 537 h 577"/>
                  <a:gd name="T46" fmla="*/ 445 w 601"/>
                  <a:gd name="T47" fmla="*/ 577 h 577"/>
                  <a:gd name="T48" fmla="*/ 430 w 601"/>
                  <a:gd name="T49" fmla="*/ 540 h 577"/>
                  <a:gd name="T50" fmla="*/ 329 w 601"/>
                  <a:gd name="T51" fmla="*/ 531 h 577"/>
                  <a:gd name="T52" fmla="*/ 203 w 601"/>
                  <a:gd name="T53" fmla="*/ 546 h 577"/>
                  <a:gd name="T54" fmla="*/ 139 w 601"/>
                  <a:gd name="T55" fmla="*/ 540 h 577"/>
                  <a:gd name="T56" fmla="*/ 0 w 601"/>
                  <a:gd name="T57" fmla="*/ 549 h 577"/>
                  <a:gd name="T58" fmla="*/ 29 w 601"/>
                  <a:gd name="T59" fmla="*/ 477 h 577"/>
                  <a:gd name="T60" fmla="*/ 83 w 601"/>
                  <a:gd name="T61" fmla="*/ 398 h 577"/>
                  <a:gd name="T62" fmla="*/ 90 w 601"/>
                  <a:gd name="T63" fmla="*/ 255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1" h="577">
                    <a:moveTo>
                      <a:pt x="90" y="255"/>
                    </a:moveTo>
                    <a:lnTo>
                      <a:pt x="44" y="205"/>
                    </a:lnTo>
                    <a:lnTo>
                      <a:pt x="57" y="165"/>
                    </a:lnTo>
                    <a:lnTo>
                      <a:pt x="109" y="165"/>
                    </a:lnTo>
                    <a:lnTo>
                      <a:pt x="119" y="131"/>
                    </a:lnTo>
                    <a:lnTo>
                      <a:pt x="142" y="125"/>
                    </a:lnTo>
                    <a:lnTo>
                      <a:pt x="151" y="102"/>
                    </a:lnTo>
                    <a:lnTo>
                      <a:pt x="182" y="112"/>
                    </a:lnTo>
                    <a:lnTo>
                      <a:pt x="195" y="90"/>
                    </a:lnTo>
                    <a:lnTo>
                      <a:pt x="185" y="57"/>
                    </a:lnTo>
                    <a:lnTo>
                      <a:pt x="232" y="3"/>
                    </a:lnTo>
                    <a:lnTo>
                      <a:pt x="252" y="0"/>
                    </a:lnTo>
                    <a:lnTo>
                      <a:pt x="293" y="36"/>
                    </a:lnTo>
                    <a:lnTo>
                      <a:pt x="364" y="79"/>
                    </a:lnTo>
                    <a:lnTo>
                      <a:pt x="383" y="132"/>
                    </a:lnTo>
                    <a:lnTo>
                      <a:pt x="407" y="245"/>
                    </a:lnTo>
                    <a:lnTo>
                      <a:pt x="469" y="242"/>
                    </a:lnTo>
                    <a:lnTo>
                      <a:pt x="548" y="276"/>
                    </a:lnTo>
                    <a:lnTo>
                      <a:pt x="575" y="317"/>
                    </a:lnTo>
                    <a:lnTo>
                      <a:pt x="594" y="422"/>
                    </a:lnTo>
                    <a:lnTo>
                      <a:pt x="601" y="465"/>
                    </a:lnTo>
                    <a:lnTo>
                      <a:pt x="565" y="506"/>
                    </a:lnTo>
                    <a:lnTo>
                      <a:pt x="498" y="537"/>
                    </a:lnTo>
                    <a:lnTo>
                      <a:pt x="445" y="577"/>
                    </a:lnTo>
                    <a:lnTo>
                      <a:pt x="430" y="540"/>
                    </a:lnTo>
                    <a:lnTo>
                      <a:pt x="329" y="531"/>
                    </a:lnTo>
                    <a:lnTo>
                      <a:pt x="203" y="546"/>
                    </a:lnTo>
                    <a:lnTo>
                      <a:pt x="139" y="540"/>
                    </a:lnTo>
                    <a:lnTo>
                      <a:pt x="0" y="549"/>
                    </a:lnTo>
                    <a:lnTo>
                      <a:pt x="29" y="477"/>
                    </a:lnTo>
                    <a:lnTo>
                      <a:pt x="83" y="398"/>
                    </a:lnTo>
                    <a:lnTo>
                      <a:pt x="90" y="255"/>
                    </a:lnTo>
                    <a:close/>
                  </a:path>
                </a:pathLst>
              </a:custGeom>
              <a:grpFill/>
              <a:ln w="12700">
                <a:solidFill>
                  <a:srgbClr val="92D050"/>
                </a:solidFill>
                <a:headEnd/>
                <a:tailEnd/>
              </a:ln>
              <a:effectLst/>
            </p:spPr>
            <p:style>
              <a:lnRef idx="1">
                <a:schemeClr val="accent3"/>
              </a:lnRef>
              <a:fillRef idx="3">
                <a:schemeClr val="accent3"/>
              </a:fillRef>
              <a:effectRef idx="2">
                <a:schemeClr val="accent3"/>
              </a:effectRef>
              <a:fontRef idx="minor">
                <a:schemeClr val="lt1"/>
              </a:fontRef>
            </p:style>
            <p:txBody>
              <a:bodyPr/>
              <a:lstStyle/>
              <a:p>
                <a:endParaRPr lang="es-ES"/>
              </a:p>
            </p:txBody>
          </p:sp>
          <p:sp>
            <p:nvSpPr>
              <p:cNvPr id="177" name="Freeform 74"/>
              <p:cNvSpPr>
                <a:spLocks/>
              </p:cNvSpPr>
              <p:nvPr/>
            </p:nvSpPr>
            <p:spPr bwMode="auto">
              <a:xfrm>
                <a:off x="1456162" y="5769129"/>
                <a:ext cx="582316" cy="396506"/>
              </a:xfrm>
              <a:custGeom>
                <a:avLst/>
                <a:gdLst>
                  <a:gd name="T0" fmla="*/ 485 w 621"/>
                  <a:gd name="T1" fmla="*/ 148 h 423"/>
                  <a:gd name="T2" fmla="*/ 621 w 621"/>
                  <a:gd name="T3" fmla="*/ 241 h 423"/>
                  <a:gd name="T4" fmla="*/ 558 w 621"/>
                  <a:gd name="T5" fmla="*/ 241 h 423"/>
                  <a:gd name="T6" fmla="*/ 520 w 621"/>
                  <a:gd name="T7" fmla="*/ 249 h 423"/>
                  <a:gd name="T8" fmla="*/ 486 w 621"/>
                  <a:gd name="T9" fmla="*/ 241 h 423"/>
                  <a:gd name="T10" fmla="*/ 389 w 621"/>
                  <a:gd name="T11" fmla="*/ 241 h 423"/>
                  <a:gd name="T12" fmla="*/ 382 w 621"/>
                  <a:gd name="T13" fmla="*/ 245 h 423"/>
                  <a:gd name="T14" fmla="*/ 306 w 621"/>
                  <a:gd name="T15" fmla="*/ 321 h 423"/>
                  <a:gd name="T16" fmla="*/ 254 w 621"/>
                  <a:gd name="T17" fmla="*/ 351 h 423"/>
                  <a:gd name="T18" fmla="*/ 222 w 621"/>
                  <a:gd name="T19" fmla="*/ 346 h 423"/>
                  <a:gd name="T20" fmla="*/ 193 w 621"/>
                  <a:gd name="T21" fmla="*/ 351 h 423"/>
                  <a:gd name="T22" fmla="*/ 150 w 621"/>
                  <a:gd name="T23" fmla="*/ 354 h 423"/>
                  <a:gd name="T24" fmla="*/ 125 w 621"/>
                  <a:gd name="T25" fmla="*/ 363 h 423"/>
                  <a:gd name="T26" fmla="*/ 84 w 621"/>
                  <a:gd name="T27" fmla="*/ 401 h 423"/>
                  <a:gd name="T28" fmla="*/ 66 w 621"/>
                  <a:gd name="T29" fmla="*/ 423 h 423"/>
                  <a:gd name="T30" fmla="*/ 53 w 621"/>
                  <a:gd name="T31" fmla="*/ 360 h 423"/>
                  <a:gd name="T32" fmla="*/ 0 w 621"/>
                  <a:gd name="T33" fmla="*/ 364 h 423"/>
                  <a:gd name="T34" fmla="*/ 4 w 621"/>
                  <a:gd name="T35" fmla="*/ 340 h 423"/>
                  <a:gd name="T36" fmla="*/ 113 w 621"/>
                  <a:gd name="T37" fmla="*/ 261 h 423"/>
                  <a:gd name="T38" fmla="*/ 127 w 621"/>
                  <a:gd name="T39" fmla="*/ 155 h 423"/>
                  <a:gd name="T40" fmla="*/ 178 w 621"/>
                  <a:gd name="T41" fmla="*/ 117 h 423"/>
                  <a:gd name="T42" fmla="*/ 247 w 621"/>
                  <a:gd name="T43" fmla="*/ 83 h 423"/>
                  <a:gd name="T44" fmla="*/ 283 w 621"/>
                  <a:gd name="T45" fmla="*/ 45 h 423"/>
                  <a:gd name="T46" fmla="*/ 277 w 621"/>
                  <a:gd name="T47" fmla="*/ 0 h 423"/>
                  <a:gd name="T48" fmla="*/ 376 w 621"/>
                  <a:gd name="T49" fmla="*/ 20 h 423"/>
                  <a:gd name="T50" fmla="*/ 456 w 621"/>
                  <a:gd name="T51" fmla="*/ 43 h 423"/>
                  <a:gd name="T52" fmla="*/ 456 w 621"/>
                  <a:gd name="T53" fmla="*/ 91 h 423"/>
                  <a:gd name="T54" fmla="*/ 485 w 621"/>
                  <a:gd name="T55" fmla="*/ 148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21" h="423">
                    <a:moveTo>
                      <a:pt x="485" y="148"/>
                    </a:moveTo>
                    <a:lnTo>
                      <a:pt x="621" y="241"/>
                    </a:lnTo>
                    <a:lnTo>
                      <a:pt x="558" y="241"/>
                    </a:lnTo>
                    <a:lnTo>
                      <a:pt x="520" y="249"/>
                    </a:lnTo>
                    <a:lnTo>
                      <a:pt x="486" y="241"/>
                    </a:lnTo>
                    <a:lnTo>
                      <a:pt x="389" y="241"/>
                    </a:lnTo>
                    <a:lnTo>
                      <a:pt x="382" y="245"/>
                    </a:lnTo>
                    <a:lnTo>
                      <a:pt x="306" y="321"/>
                    </a:lnTo>
                    <a:lnTo>
                      <a:pt x="254" y="351"/>
                    </a:lnTo>
                    <a:lnTo>
                      <a:pt x="222" y="346"/>
                    </a:lnTo>
                    <a:lnTo>
                      <a:pt x="193" y="351"/>
                    </a:lnTo>
                    <a:lnTo>
                      <a:pt x="150" y="354"/>
                    </a:lnTo>
                    <a:lnTo>
                      <a:pt x="125" y="363"/>
                    </a:lnTo>
                    <a:lnTo>
                      <a:pt x="84" y="401"/>
                    </a:lnTo>
                    <a:lnTo>
                      <a:pt x="66" y="423"/>
                    </a:lnTo>
                    <a:lnTo>
                      <a:pt x="53" y="360"/>
                    </a:lnTo>
                    <a:lnTo>
                      <a:pt x="0" y="364"/>
                    </a:lnTo>
                    <a:lnTo>
                      <a:pt x="4" y="340"/>
                    </a:lnTo>
                    <a:lnTo>
                      <a:pt x="113" y="261"/>
                    </a:lnTo>
                    <a:lnTo>
                      <a:pt x="127" y="155"/>
                    </a:lnTo>
                    <a:lnTo>
                      <a:pt x="178" y="117"/>
                    </a:lnTo>
                    <a:lnTo>
                      <a:pt x="247" y="83"/>
                    </a:lnTo>
                    <a:lnTo>
                      <a:pt x="283" y="45"/>
                    </a:lnTo>
                    <a:lnTo>
                      <a:pt x="277" y="0"/>
                    </a:lnTo>
                    <a:lnTo>
                      <a:pt x="376" y="20"/>
                    </a:lnTo>
                    <a:lnTo>
                      <a:pt x="456" y="43"/>
                    </a:lnTo>
                    <a:lnTo>
                      <a:pt x="456" y="91"/>
                    </a:lnTo>
                    <a:lnTo>
                      <a:pt x="485" y="148"/>
                    </a:lnTo>
                    <a:close/>
                  </a:path>
                </a:pathLst>
              </a:custGeom>
              <a:grpFill/>
              <a:ln w="12700">
                <a:solidFill>
                  <a:srgbClr val="92D050"/>
                </a:solidFill>
                <a:headEnd/>
                <a:tailEnd/>
              </a:ln>
              <a:effectLst/>
            </p:spPr>
            <p:style>
              <a:lnRef idx="1">
                <a:schemeClr val="accent3"/>
              </a:lnRef>
              <a:fillRef idx="3">
                <a:schemeClr val="accent3"/>
              </a:fillRef>
              <a:effectRef idx="2">
                <a:schemeClr val="accent3"/>
              </a:effectRef>
              <a:fontRef idx="minor">
                <a:schemeClr val="lt1"/>
              </a:fontRef>
            </p:style>
            <p:txBody>
              <a:bodyPr/>
              <a:lstStyle/>
              <a:p>
                <a:endParaRPr lang="es-ES"/>
              </a:p>
            </p:txBody>
          </p:sp>
          <p:sp>
            <p:nvSpPr>
              <p:cNvPr id="178" name="Freeform 75"/>
              <p:cNvSpPr>
                <a:spLocks/>
              </p:cNvSpPr>
              <p:nvPr/>
            </p:nvSpPr>
            <p:spPr bwMode="auto">
              <a:xfrm>
                <a:off x="1883360" y="5454745"/>
                <a:ext cx="657802" cy="559919"/>
              </a:xfrm>
              <a:custGeom>
                <a:avLst/>
                <a:gdLst>
                  <a:gd name="T0" fmla="*/ 204 w 702"/>
                  <a:gd name="T1" fmla="*/ 225 h 598"/>
                  <a:gd name="T2" fmla="*/ 367 w 702"/>
                  <a:gd name="T3" fmla="*/ 220 h 598"/>
                  <a:gd name="T4" fmla="*/ 410 w 702"/>
                  <a:gd name="T5" fmla="*/ 210 h 598"/>
                  <a:gd name="T6" fmla="*/ 446 w 702"/>
                  <a:gd name="T7" fmla="*/ 172 h 598"/>
                  <a:gd name="T8" fmla="*/ 456 w 702"/>
                  <a:gd name="T9" fmla="*/ 107 h 598"/>
                  <a:gd name="T10" fmla="*/ 575 w 702"/>
                  <a:gd name="T11" fmla="*/ 0 h 598"/>
                  <a:gd name="T12" fmla="*/ 577 w 702"/>
                  <a:gd name="T13" fmla="*/ 15 h 598"/>
                  <a:gd name="T14" fmla="*/ 589 w 702"/>
                  <a:gd name="T15" fmla="*/ 19 h 598"/>
                  <a:gd name="T16" fmla="*/ 634 w 702"/>
                  <a:gd name="T17" fmla="*/ 29 h 598"/>
                  <a:gd name="T18" fmla="*/ 663 w 702"/>
                  <a:gd name="T19" fmla="*/ 41 h 598"/>
                  <a:gd name="T20" fmla="*/ 702 w 702"/>
                  <a:gd name="T21" fmla="*/ 97 h 598"/>
                  <a:gd name="T22" fmla="*/ 674 w 702"/>
                  <a:gd name="T23" fmla="*/ 124 h 598"/>
                  <a:gd name="T24" fmla="*/ 622 w 702"/>
                  <a:gd name="T25" fmla="*/ 143 h 598"/>
                  <a:gd name="T26" fmla="*/ 610 w 702"/>
                  <a:gd name="T27" fmla="*/ 191 h 598"/>
                  <a:gd name="T28" fmla="*/ 607 w 702"/>
                  <a:gd name="T29" fmla="*/ 239 h 598"/>
                  <a:gd name="T30" fmla="*/ 564 w 702"/>
                  <a:gd name="T31" fmla="*/ 282 h 598"/>
                  <a:gd name="T32" fmla="*/ 566 w 702"/>
                  <a:gd name="T33" fmla="*/ 333 h 598"/>
                  <a:gd name="T34" fmla="*/ 540 w 702"/>
                  <a:gd name="T35" fmla="*/ 374 h 598"/>
                  <a:gd name="T36" fmla="*/ 456 w 702"/>
                  <a:gd name="T37" fmla="*/ 453 h 598"/>
                  <a:gd name="T38" fmla="*/ 427 w 702"/>
                  <a:gd name="T39" fmla="*/ 506 h 598"/>
                  <a:gd name="T40" fmla="*/ 418 w 702"/>
                  <a:gd name="T41" fmla="*/ 576 h 598"/>
                  <a:gd name="T42" fmla="*/ 393 w 702"/>
                  <a:gd name="T43" fmla="*/ 587 h 598"/>
                  <a:gd name="T44" fmla="*/ 356 w 702"/>
                  <a:gd name="T45" fmla="*/ 573 h 598"/>
                  <a:gd name="T46" fmla="*/ 329 w 702"/>
                  <a:gd name="T47" fmla="*/ 576 h 598"/>
                  <a:gd name="T48" fmla="*/ 297 w 702"/>
                  <a:gd name="T49" fmla="*/ 593 h 598"/>
                  <a:gd name="T50" fmla="*/ 272 w 702"/>
                  <a:gd name="T51" fmla="*/ 593 h 598"/>
                  <a:gd name="T52" fmla="*/ 228 w 702"/>
                  <a:gd name="T53" fmla="*/ 598 h 598"/>
                  <a:gd name="T54" fmla="*/ 202 w 702"/>
                  <a:gd name="T55" fmla="*/ 584 h 598"/>
                  <a:gd name="T56" fmla="*/ 177 w 702"/>
                  <a:gd name="T57" fmla="*/ 567 h 598"/>
                  <a:gd name="T58" fmla="*/ 165 w 702"/>
                  <a:gd name="T59" fmla="*/ 576 h 598"/>
                  <a:gd name="T60" fmla="*/ 30 w 702"/>
                  <a:gd name="T61" fmla="*/ 484 h 598"/>
                  <a:gd name="T62" fmla="*/ 0 w 702"/>
                  <a:gd name="T63" fmla="*/ 428 h 598"/>
                  <a:gd name="T64" fmla="*/ 0 w 702"/>
                  <a:gd name="T65" fmla="*/ 378 h 598"/>
                  <a:gd name="T66" fmla="*/ 0 w 702"/>
                  <a:gd name="T67" fmla="*/ 333 h 598"/>
                  <a:gd name="T68" fmla="*/ 24 w 702"/>
                  <a:gd name="T69" fmla="*/ 318 h 598"/>
                  <a:gd name="T70" fmla="*/ 146 w 702"/>
                  <a:gd name="T71" fmla="*/ 299 h 598"/>
                  <a:gd name="T72" fmla="*/ 204 w 702"/>
                  <a:gd name="T73" fmla="*/ 225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02" h="598">
                    <a:moveTo>
                      <a:pt x="204" y="225"/>
                    </a:moveTo>
                    <a:lnTo>
                      <a:pt x="367" y="220"/>
                    </a:lnTo>
                    <a:lnTo>
                      <a:pt x="410" y="210"/>
                    </a:lnTo>
                    <a:lnTo>
                      <a:pt x="446" y="172"/>
                    </a:lnTo>
                    <a:lnTo>
                      <a:pt x="456" y="107"/>
                    </a:lnTo>
                    <a:lnTo>
                      <a:pt x="575" y="0"/>
                    </a:lnTo>
                    <a:lnTo>
                      <a:pt x="577" y="15"/>
                    </a:lnTo>
                    <a:lnTo>
                      <a:pt x="589" y="19"/>
                    </a:lnTo>
                    <a:lnTo>
                      <a:pt x="634" y="29"/>
                    </a:lnTo>
                    <a:lnTo>
                      <a:pt x="663" y="41"/>
                    </a:lnTo>
                    <a:lnTo>
                      <a:pt x="702" y="97"/>
                    </a:lnTo>
                    <a:lnTo>
                      <a:pt x="674" y="124"/>
                    </a:lnTo>
                    <a:lnTo>
                      <a:pt x="622" y="143"/>
                    </a:lnTo>
                    <a:lnTo>
                      <a:pt x="610" y="191"/>
                    </a:lnTo>
                    <a:lnTo>
                      <a:pt x="607" y="239"/>
                    </a:lnTo>
                    <a:lnTo>
                      <a:pt x="564" y="282"/>
                    </a:lnTo>
                    <a:lnTo>
                      <a:pt x="566" y="333"/>
                    </a:lnTo>
                    <a:lnTo>
                      <a:pt x="540" y="374"/>
                    </a:lnTo>
                    <a:lnTo>
                      <a:pt x="456" y="453"/>
                    </a:lnTo>
                    <a:lnTo>
                      <a:pt x="427" y="506"/>
                    </a:lnTo>
                    <a:lnTo>
                      <a:pt x="418" y="576"/>
                    </a:lnTo>
                    <a:lnTo>
                      <a:pt x="393" y="587"/>
                    </a:lnTo>
                    <a:lnTo>
                      <a:pt x="356" y="573"/>
                    </a:lnTo>
                    <a:lnTo>
                      <a:pt x="329" y="576"/>
                    </a:lnTo>
                    <a:lnTo>
                      <a:pt x="297" y="593"/>
                    </a:lnTo>
                    <a:lnTo>
                      <a:pt x="272" y="593"/>
                    </a:lnTo>
                    <a:lnTo>
                      <a:pt x="228" y="598"/>
                    </a:lnTo>
                    <a:lnTo>
                      <a:pt x="202" y="584"/>
                    </a:lnTo>
                    <a:lnTo>
                      <a:pt x="177" y="567"/>
                    </a:lnTo>
                    <a:lnTo>
                      <a:pt x="165" y="576"/>
                    </a:lnTo>
                    <a:lnTo>
                      <a:pt x="30" y="484"/>
                    </a:lnTo>
                    <a:lnTo>
                      <a:pt x="0" y="428"/>
                    </a:lnTo>
                    <a:lnTo>
                      <a:pt x="0" y="378"/>
                    </a:lnTo>
                    <a:lnTo>
                      <a:pt x="0" y="333"/>
                    </a:lnTo>
                    <a:lnTo>
                      <a:pt x="24" y="318"/>
                    </a:lnTo>
                    <a:lnTo>
                      <a:pt x="146" y="299"/>
                    </a:lnTo>
                    <a:lnTo>
                      <a:pt x="204" y="225"/>
                    </a:lnTo>
                    <a:close/>
                  </a:path>
                </a:pathLst>
              </a:custGeom>
              <a:grpFill/>
              <a:ln w="12700">
                <a:solidFill>
                  <a:srgbClr val="92D050"/>
                </a:solidFill>
                <a:headEnd/>
                <a:tailEnd/>
              </a:ln>
              <a:effectLst/>
            </p:spPr>
            <p:style>
              <a:lnRef idx="1">
                <a:schemeClr val="accent3"/>
              </a:lnRef>
              <a:fillRef idx="3">
                <a:schemeClr val="accent3"/>
              </a:fillRef>
              <a:effectRef idx="2">
                <a:schemeClr val="accent3"/>
              </a:effectRef>
              <a:fontRef idx="minor">
                <a:schemeClr val="lt1"/>
              </a:fontRef>
            </p:style>
            <p:txBody>
              <a:bodyPr/>
              <a:lstStyle/>
              <a:p>
                <a:endParaRPr lang="es-ES"/>
              </a:p>
            </p:txBody>
          </p:sp>
          <p:sp>
            <p:nvSpPr>
              <p:cNvPr id="179" name="Freeform 77"/>
              <p:cNvSpPr>
                <a:spLocks/>
              </p:cNvSpPr>
              <p:nvPr/>
            </p:nvSpPr>
            <p:spPr bwMode="auto">
              <a:xfrm>
                <a:off x="2274889" y="5545991"/>
                <a:ext cx="442959" cy="472821"/>
              </a:xfrm>
              <a:custGeom>
                <a:avLst/>
                <a:gdLst>
                  <a:gd name="T0" fmla="*/ 146 w 472"/>
                  <a:gd name="T1" fmla="*/ 185 h 505"/>
                  <a:gd name="T2" fmla="*/ 189 w 472"/>
                  <a:gd name="T3" fmla="*/ 142 h 505"/>
                  <a:gd name="T4" fmla="*/ 192 w 472"/>
                  <a:gd name="T5" fmla="*/ 94 h 505"/>
                  <a:gd name="T6" fmla="*/ 204 w 472"/>
                  <a:gd name="T7" fmla="*/ 46 h 505"/>
                  <a:gd name="T8" fmla="*/ 258 w 472"/>
                  <a:gd name="T9" fmla="*/ 27 h 505"/>
                  <a:gd name="T10" fmla="*/ 284 w 472"/>
                  <a:gd name="T11" fmla="*/ 0 h 505"/>
                  <a:gd name="T12" fmla="*/ 321 w 472"/>
                  <a:gd name="T13" fmla="*/ 3 h 505"/>
                  <a:gd name="T14" fmla="*/ 341 w 472"/>
                  <a:gd name="T15" fmla="*/ 29 h 505"/>
                  <a:gd name="T16" fmla="*/ 333 w 472"/>
                  <a:gd name="T17" fmla="*/ 53 h 505"/>
                  <a:gd name="T18" fmla="*/ 338 w 472"/>
                  <a:gd name="T19" fmla="*/ 79 h 505"/>
                  <a:gd name="T20" fmla="*/ 362 w 472"/>
                  <a:gd name="T21" fmla="*/ 103 h 505"/>
                  <a:gd name="T22" fmla="*/ 411 w 472"/>
                  <a:gd name="T23" fmla="*/ 175 h 505"/>
                  <a:gd name="T24" fmla="*/ 441 w 472"/>
                  <a:gd name="T25" fmla="*/ 179 h 505"/>
                  <a:gd name="T26" fmla="*/ 472 w 472"/>
                  <a:gd name="T27" fmla="*/ 216 h 505"/>
                  <a:gd name="T28" fmla="*/ 462 w 472"/>
                  <a:gd name="T29" fmla="*/ 233 h 505"/>
                  <a:gd name="T30" fmla="*/ 441 w 472"/>
                  <a:gd name="T31" fmla="*/ 242 h 505"/>
                  <a:gd name="T32" fmla="*/ 416 w 472"/>
                  <a:gd name="T33" fmla="*/ 270 h 505"/>
                  <a:gd name="T34" fmla="*/ 399 w 472"/>
                  <a:gd name="T35" fmla="*/ 322 h 505"/>
                  <a:gd name="T36" fmla="*/ 377 w 472"/>
                  <a:gd name="T37" fmla="*/ 376 h 505"/>
                  <a:gd name="T38" fmla="*/ 344 w 472"/>
                  <a:gd name="T39" fmla="*/ 448 h 505"/>
                  <a:gd name="T40" fmla="*/ 333 w 472"/>
                  <a:gd name="T41" fmla="*/ 470 h 505"/>
                  <a:gd name="T42" fmla="*/ 315 w 472"/>
                  <a:gd name="T43" fmla="*/ 487 h 505"/>
                  <a:gd name="T44" fmla="*/ 290 w 472"/>
                  <a:gd name="T45" fmla="*/ 487 h 505"/>
                  <a:gd name="T46" fmla="*/ 272 w 472"/>
                  <a:gd name="T47" fmla="*/ 476 h 505"/>
                  <a:gd name="T48" fmla="*/ 239 w 472"/>
                  <a:gd name="T49" fmla="*/ 449 h 505"/>
                  <a:gd name="T50" fmla="*/ 148 w 472"/>
                  <a:gd name="T51" fmla="*/ 449 h 505"/>
                  <a:gd name="T52" fmla="*/ 123 w 472"/>
                  <a:gd name="T53" fmla="*/ 487 h 505"/>
                  <a:gd name="T54" fmla="*/ 101 w 472"/>
                  <a:gd name="T55" fmla="*/ 501 h 505"/>
                  <a:gd name="T56" fmla="*/ 71 w 472"/>
                  <a:gd name="T57" fmla="*/ 505 h 505"/>
                  <a:gd name="T58" fmla="*/ 54 w 472"/>
                  <a:gd name="T59" fmla="*/ 487 h 505"/>
                  <a:gd name="T60" fmla="*/ 29 w 472"/>
                  <a:gd name="T61" fmla="*/ 476 h 505"/>
                  <a:gd name="T62" fmla="*/ 0 w 472"/>
                  <a:gd name="T63" fmla="*/ 479 h 505"/>
                  <a:gd name="T64" fmla="*/ 9 w 472"/>
                  <a:gd name="T65" fmla="*/ 410 h 505"/>
                  <a:gd name="T66" fmla="*/ 34 w 472"/>
                  <a:gd name="T67" fmla="*/ 359 h 505"/>
                  <a:gd name="T68" fmla="*/ 123 w 472"/>
                  <a:gd name="T69" fmla="*/ 275 h 505"/>
                  <a:gd name="T70" fmla="*/ 148 w 472"/>
                  <a:gd name="T71" fmla="*/ 236 h 505"/>
                  <a:gd name="T72" fmla="*/ 146 w 472"/>
                  <a:gd name="T73" fmla="*/ 18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72" h="505">
                    <a:moveTo>
                      <a:pt x="146" y="185"/>
                    </a:moveTo>
                    <a:lnTo>
                      <a:pt x="189" y="142"/>
                    </a:lnTo>
                    <a:lnTo>
                      <a:pt x="192" y="94"/>
                    </a:lnTo>
                    <a:lnTo>
                      <a:pt x="204" y="46"/>
                    </a:lnTo>
                    <a:lnTo>
                      <a:pt x="258" y="27"/>
                    </a:lnTo>
                    <a:lnTo>
                      <a:pt x="284" y="0"/>
                    </a:lnTo>
                    <a:lnTo>
                      <a:pt x="321" y="3"/>
                    </a:lnTo>
                    <a:lnTo>
                      <a:pt x="341" y="29"/>
                    </a:lnTo>
                    <a:lnTo>
                      <a:pt x="333" y="53"/>
                    </a:lnTo>
                    <a:lnTo>
                      <a:pt x="338" y="79"/>
                    </a:lnTo>
                    <a:lnTo>
                      <a:pt x="362" y="103"/>
                    </a:lnTo>
                    <a:lnTo>
                      <a:pt x="411" y="175"/>
                    </a:lnTo>
                    <a:lnTo>
                      <a:pt x="441" y="179"/>
                    </a:lnTo>
                    <a:lnTo>
                      <a:pt x="472" y="216"/>
                    </a:lnTo>
                    <a:lnTo>
                      <a:pt x="462" y="233"/>
                    </a:lnTo>
                    <a:lnTo>
                      <a:pt x="441" y="242"/>
                    </a:lnTo>
                    <a:lnTo>
                      <a:pt x="416" y="270"/>
                    </a:lnTo>
                    <a:lnTo>
                      <a:pt x="399" y="322"/>
                    </a:lnTo>
                    <a:lnTo>
                      <a:pt x="377" y="376"/>
                    </a:lnTo>
                    <a:lnTo>
                      <a:pt x="344" y="448"/>
                    </a:lnTo>
                    <a:lnTo>
                      <a:pt x="333" y="470"/>
                    </a:lnTo>
                    <a:lnTo>
                      <a:pt x="315" y="487"/>
                    </a:lnTo>
                    <a:lnTo>
                      <a:pt x="290" y="487"/>
                    </a:lnTo>
                    <a:lnTo>
                      <a:pt x="272" y="476"/>
                    </a:lnTo>
                    <a:lnTo>
                      <a:pt x="239" y="449"/>
                    </a:lnTo>
                    <a:lnTo>
                      <a:pt x="148" y="449"/>
                    </a:lnTo>
                    <a:lnTo>
                      <a:pt x="123" y="487"/>
                    </a:lnTo>
                    <a:lnTo>
                      <a:pt x="101" y="501"/>
                    </a:lnTo>
                    <a:lnTo>
                      <a:pt x="71" y="505"/>
                    </a:lnTo>
                    <a:lnTo>
                      <a:pt x="54" y="487"/>
                    </a:lnTo>
                    <a:lnTo>
                      <a:pt x="29" y="476"/>
                    </a:lnTo>
                    <a:lnTo>
                      <a:pt x="0" y="479"/>
                    </a:lnTo>
                    <a:lnTo>
                      <a:pt x="9" y="410"/>
                    </a:lnTo>
                    <a:lnTo>
                      <a:pt x="34" y="359"/>
                    </a:lnTo>
                    <a:lnTo>
                      <a:pt x="123" y="275"/>
                    </a:lnTo>
                    <a:lnTo>
                      <a:pt x="148" y="236"/>
                    </a:lnTo>
                    <a:lnTo>
                      <a:pt x="146" y="185"/>
                    </a:lnTo>
                    <a:close/>
                  </a:path>
                </a:pathLst>
              </a:custGeom>
              <a:grpFill/>
              <a:ln w="12700">
                <a:solidFill>
                  <a:srgbClr val="92D050"/>
                </a:solidFill>
                <a:headEnd/>
                <a:tailEnd/>
              </a:ln>
              <a:effectLst/>
            </p:spPr>
            <p:style>
              <a:lnRef idx="1">
                <a:schemeClr val="accent3"/>
              </a:lnRef>
              <a:fillRef idx="3">
                <a:schemeClr val="accent3"/>
              </a:fillRef>
              <a:effectRef idx="2">
                <a:schemeClr val="accent3"/>
              </a:effectRef>
              <a:fontRef idx="minor">
                <a:schemeClr val="lt1"/>
              </a:fontRef>
            </p:style>
            <p:txBody>
              <a:bodyPr/>
              <a:lstStyle/>
              <a:p>
                <a:endParaRPr lang="es-ES"/>
              </a:p>
            </p:txBody>
          </p:sp>
          <p:sp>
            <p:nvSpPr>
              <p:cNvPr id="180" name="Freeform 76"/>
              <p:cNvSpPr>
                <a:spLocks/>
              </p:cNvSpPr>
              <p:nvPr/>
            </p:nvSpPr>
            <p:spPr bwMode="auto">
              <a:xfrm>
                <a:off x="1847691" y="5274741"/>
                <a:ext cx="621304" cy="477798"/>
              </a:xfrm>
              <a:custGeom>
                <a:avLst/>
                <a:gdLst>
                  <a:gd name="T0" fmla="*/ 12 w 662"/>
                  <a:gd name="T1" fmla="*/ 143 h 509"/>
                  <a:gd name="T2" fmla="*/ 14 w 662"/>
                  <a:gd name="T3" fmla="*/ 82 h 509"/>
                  <a:gd name="T4" fmla="*/ 27 w 662"/>
                  <a:gd name="T5" fmla="*/ 68 h 509"/>
                  <a:gd name="T6" fmla="*/ 81 w 662"/>
                  <a:gd name="T7" fmla="*/ 69 h 509"/>
                  <a:gd name="T8" fmla="*/ 157 w 662"/>
                  <a:gd name="T9" fmla="*/ 56 h 509"/>
                  <a:gd name="T10" fmla="*/ 180 w 662"/>
                  <a:gd name="T11" fmla="*/ 41 h 509"/>
                  <a:gd name="T12" fmla="*/ 218 w 662"/>
                  <a:gd name="T13" fmla="*/ 72 h 509"/>
                  <a:gd name="T14" fmla="*/ 247 w 662"/>
                  <a:gd name="T15" fmla="*/ 41 h 509"/>
                  <a:gd name="T16" fmla="*/ 287 w 662"/>
                  <a:gd name="T17" fmla="*/ 59 h 509"/>
                  <a:gd name="T18" fmla="*/ 318 w 662"/>
                  <a:gd name="T19" fmla="*/ 24 h 509"/>
                  <a:gd name="T20" fmla="*/ 360 w 662"/>
                  <a:gd name="T21" fmla="*/ 41 h 509"/>
                  <a:gd name="T22" fmla="*/ 409 w 662"/>
                  <a:gd name="T23" fmla="*/ 31 h 509"/>
                  <a:gd name="T24" fmla="*/ 439 w 662"/>
                  <a:gd name="T25" fmla="*/ 59 h 509"/>
                  <a:gd name="T26" fmla="*/ 466 w 662"/>
                  <a:gd name="T27" fmla="*/ 24 h 509"/>
                  <a:gd name="T28" fmla="*/ 495 w 662"/>
                  <a:gd name="T29" fmla="*/ 31 h 509"/>
                  <a:gd name="T30" fmla="*/ 517 w 662"/>
                  <a:gd name="T31" fmla="*/ 0 h 509"/>
                  <a:gd name="T32" fmla="*/ 568 w 662"/>
                  <a:gd name="T33" fmla="*/ 24 h 509"/>
                  <a:gd name="T34" fmla="*/ 595 w 662"/>
                  <a:gd name="T35" fmla="*/ 18 h 509"/>
                  <a:gd name="T36" fmla="*/ 662 w 662"/>
                  <a:gd name="T37" fmla="*/ 115 h 509"/>
                  <a:gd name="T38" fmla="*/ 613 w 662"/>
                  <a:gd name="T39" fmla="*/ 191 h 509"/>
                  <a:gd name="T40" fmla="*/ 496 w 662"/>
                  <a:gd name="T41" fmla="*/ 297 h 509"/>
                  <a:gd name="T42" fmla="*/ 484 w 662"/>
                  <a:gd name="T43" fmla="*/ 362 h 509"/>
                  <a:gd name="T44" fmla="*/ 447 w 662"/>
                  <a:gd name="T45" fmla="*/ 403 h 509"/>
                  <a:gd name="T46" fmla="*/ 410 w 662"/>
                  <a:gd name="T47" fmla="*/ 410 h 509"/>
                  <a:gd name="T48" fmla="*/ 243 w 662"/>
                  <a:gd name="T49" fmla="*/ 417 h 509"/>
                  <a:gd name="T50" fmla="*/ 184 w 662"/>
                  <a:gd name="T51" fmla="*/ 490 h 509"/>
                  <a:gd name="T52" fmla="*/ 64 w 662"/>
                  <a:gd name="T53" fmla="*/ 509 h 509"/>
                  <a:gd name="T54" fmla="*/ 57 w 662"/>
                  <a:gd name="T55" fmla="*/ 460 h 509"/>
                  <a:gd name="T56" fmla="*/ 41 w 662"/>
                  <a:gd name="T57" fmla="*/ 421 h 509"/>
                  <a:gd name="T58" fmla="*/ 41 w 662"/>
                  <a:gd name="T59" fmla="*/ 322 h 509"/>
                  <a:gd name="T60" fmla="*/ 22 w 662"/>
                  <a:gd name="T61" fmla="*/ 236 h 509"/>
                  <a:gd name="T62" fmla="*/ 0 w 662"/>
                  <a:gd name="T63" fmla="*/ 188 h 509"/>
                  <a:gd name="T64" fmla="*/ 12 w 662"/>
                  <a:gd name="T65" fmla="*/ 143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2" h="509">
                    <a:moveTo>
                      <a:pt x="12" y="143"/>
                    </a:moveTo>
                    <a:lnTo>
                      <a:pt x="14" y="82"/>
                    </a:lnTo>
                    <a:lnTo>
                      <a:pt x="27" y="68"/>
                    </a:lnTo>
                    <a:lnTo>
                      <a:pt x="81" y="69"/>
                    </a:lnTo>
                    <a:lnTo>
                      <a:pt x="157" y="56"/>
                    </a:lnTo>
                    <a:lnTo>
                      <a:pt x="180" y="41"/>
                    </a:lnTo>
                    <a:lnTo>
                      <a:pt x="218" y="72"/>
                    </a:lnTo>
                    <a:lnTo>
                      <a:pt x="247" y="41"/>
                    </a:lnTo>
                    <a:lnTo>
                      <a:pt x="287" y="59"/>
                    </a:lnTo>
                    <a:lnTo>
                      <a:pt x="318" y="24"/>
                    </a:lnTo>
                    <a:lnTo>
                      <a:pt x="360" y="41"/>
                    </a:lnTo>
                    <a:lnTo>
                      <a:pt x="409" y="31"/>
                    </a:lnTo>
                    <a:lnTo>
                      <a:pt x="439" y="59"/>
                    </a:lnTo>
                    <a:lnTo>
                      <a:pt x="466" y="24"/>
                    </a:lnTo>
                    <a:lnTo>
                      <a:pt x="495" y="31"/>
                    </a:lnTo>
                    <a:lnTo>
                      <a:pt x="517" y="0"/>
                    </a:lnTo>
                    <a:lnTo>
                      <a:pt x="568" y="24"/>
                    </a:lnTo>
                    <a:lnTo>
                      <a:pt x="595" y="18"/>
                    </a:lnTo>
                    <a:lnTo>
                      <a:pt x="662" y="115"/>
                    </a:lnTo>
                    <a:lnTo>
                      <a:pt x="613" y="191"/>
                    </a:lnTo>
                    <a:lnTo>
                      <a:pt x="496" y="297"/>
                    </a:lnTo>
                    <a:lnTo>
                      <a:pt x="484" y="362"/>
                    </a:lnTo>
                    <a:lnTo>
                      <a:pt x="447" y="403"/>
                    </a:lnTo>
                    <a:lnTo>
                      <a:pt x="410" y="410"/>
                    </a:lnTo>
                    <a:lnTo>
                      <a:pt x="243" y="417"/>
                    </a:lnTo>
                    <a:lnTo>
                      <a:pt x="184" y="490"/>
                    </a:lnTo>
                    <a:lnTo>
                      <a:pt x="64" y="509"/>
                    </a:lnTo>
                    <a:lnTo>
                      <a:pt x="57" y="460"/>
                    </a:lnTo>
                    <a:lnTo>
                      <a:pt x="41" y="421"/>
                    </a:lnTo>
                    <a:lnTo>
                      <a:pt x="41" y="322"/>
                    </a:lnTo>
                    <a:lnTo>
                      <a:pt x="22" y="236"/>
                    </a:lnTo>
                    <a:lnTo>
                      <a:pt x="0" y="188"/>
                    </a:lnTo>
                    <a:lnTo>
                      <a:pt x="12" y="143"/>
                    </a:lnTo>
                    <a:close/>
                  </a:path>
                </a:pathLst>
              </a:custGeom>
              <a:grpFill/>
              <a:ln w="12700">
                <a:solidFill>
                  <a:srgbClr val="92D050"/>
                </a:solidFill>
                <a:headEnd/>
                <a:tailEnd/>
              </a:ln>
              <a:effectLst/>
            </p:spPr>
            <p:style>
              <a:lnRef idx="1">
                <a:schemeClr val="accent3"/>
              </a:lnRef>
              <a:fillRef idx="3">
                <a:schemeClr val="accent3"/>
              </a:fillRef>
              <a:effectRef idx="2">
                <a:schemeClr val="accent3"/>
              </a:effectRef>
              <a:fontRef idx="minor">
                <a:schemeClr val="lt1"/>
              </a:fontRef>
            </p:style>
            <p:txBody>
              <a:bodyPr/>
              <a:lstStyle/>
              <a:p>
                <a:endParaRPr lang="es-ES"/>
              </a:p>
            </p:txBody>
          </p:sp>
          <p:sp>
            <p:nvSpPr>
              <p:cNvPr id="181" name="Freeform 79"/>
              <p:cNvSpPr>
                <a:spLocks/>
              </p:cNvSpPr>
              <p:nvPr/>
            </p:nvSpPr>
            <p:spPr bwMode="auto">
              <a:xfrm>
                <a:off x="1432935" y="5174370"/>
                <a:ext cx="475310" cy="634575"/>
              </a:xfrm>
              <a:custGeom>
                <a:avLst/>
                <a:gdLst>
                  <a:gd name="T0" fmla="*/ 115 w 507"/>
                  <a:gd name="T1" fmla="*/ 456 h 676"/>
                  <a:gd name="T2" fmla="*/ 89 w 507"/>
                  <a:gd name="T3" fmla="*/ 343 h 676"/>
                  <a:gd name="T4" fmla="*/ 72 w 507"/>
                  <a:gd name="T5" fmla="*/ 290 h 676"/>
                  <a:gd name="T6" fmla="*/ 0 w 507"/>
                  <a:gd name="T7" fmla="*/ 247 h 676"/>
                  <a:gd name="T8" fmla="*/ 40 w 507"/>
                  <a:gd name="T9" fmla="*/ 209 h 676"/>
                  <a:gd name="T10" fmla="*/ 21 w 507"/>
                  <a:gd name="T11" fmla="*/ 147 h 676"/>
                  <a:gd name="T12" fmla="*/ 25 w 507"/>
                  <a:gd name="T13" fmla="*/ 121 h 676"/>
                  <a:gd name="T14" fmla="*/ 138 w 507"/>
                  <a:gd name="T15" fmla="*/ 44 h 676"/>
                  <a:gd name="T16" fmla="*/ 138 w 507"/>
                  <a:gd name="T17" fmla="*/ 16 h 676"/>
                  <a:gd name="T18" fmla="*/ 156 w 507"/>
                  <a:gd name="T19" fmla="*/ 0 h 676"/>
                  <a:gd name="T20" fmla="*/ 194 w 507"/>
                  <a:gd name="T21" fmla="*/ 4 h 676"/>
                  <a:gd name="T22" fmla="*/ 263 w 507"/>
                  <a:gd name="T23" fmla="*/ 68 h 676"/>
                  <a:gd name="T24" fmla="*/ 306 w 507"/>
                  <a:gd name="T25" fmla="*/ 78 h 676"/>
                  <a:gd name="T26" fmla="*/ 457 w 507"/>
                  <a:gd name="T27" fmla="*/ 189 h 676"/>
                  <a:gd name="T28" fmla="*/ 455 w 507"/>
                  <a:gd name="T29" fmla="*/ 252 h 676"/>
                  <a:gd name="T30" fmla="*/ 441 w 507"/>
                  <a:gd name="T31" fmla="*/ 295 h 676"/>
                  <a:gd name="T32" fmla="*/ 467 w 507"/>
                  <a:gd name="T33" fmla="*/ 344 h 676"/>
                  <a:gd name="T34" fmla="*/ 483 w 507"/>
                  <a:gd name="T35" fmla="*/ 429 h 676"/>
                  <a:gd name="T36" fmla="*/ 483 w 507"/>
                  <a:gd name="T37" fmla="*/ 529 h 676"/>
                  <a:gd name="T38" fmla="*/ 499 w 507"/>
                  <a:gd name="T39" fmla="*/ 566 h 676"/>
                  <a:gd name="T40" fmla="*/ 507 w 507"/>
                  <a:gd name="T41" fmla="*/ 616 h 676"/>
                  <a:gd name="T42" fmla="*/ 481 w 507"/>
                  <a:gd name="T43" fmla="*/ 629 h 676"/>
                  <a:gd name="T44" fmla="*/ 481 w 507"/>
                  <a:gd name="T45" fmla="*/ 676 h 676"/>
                  <a:gd name="T46" fmla="*/ 396 w 507"/>
                  <a:gd name="T47" fmla="*/ 651 h 676"/>
                  <a:gd name="T48" fmla="*/ 302 w 507"/>
                  <a:gd name="T49" fmla="*/ 633 h 676"/>
                  <a:gd name="T50" fmla="*/ 283 w 507"/>
                  <a:gd name="T51" fmla="*/ 531 h 676"/>
                  <a:gd name="T52" fmla="*/ 258 w 507"/>
                  <a:gd name="T53" fmla="*/ 489 h 676"/>
                  <a:gd name="T54" fmla="*/ 176 w 507"/>
                  <a:gd name="T55" fmla="*/ 453 h 676"/>
                  <a:gd name="T56" fmla="*/ 115 w 507"/>
                  <a:gd name="T57" fmla="*/ 456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7" h="676">
                    <a:moveTo>
                      <a:pt x="115" y="456"/>
                    </a:moveTo>
                    <a:lnTo>
                      <a:pt x="89" y="343"/>
                    </a:lnTo>
                    <a:lnTo>
                      <a:pt x="72" y="290"/>
                    </a:lnTo>
                    <a:lnTo>
                      <a:pt x="0" y="247"/>
                    </a:lnTo>
                    <a:lnTo>
                      <a:pt x="40" y="209"/>
                    </a:lnTo>
                    <a:lnTo>
                      <a:pt x="21" y="147"/>
                    </a:lnTo>
                    <a:lnTo>
                      <a:pt x="25" y="121"/>
                    </a:lnTo>
                    <a:lnTo>
                      <a:pt x="138" y="44"/>
                    </a:lnTo>
                    <a:lnTo>
                      <a:pt x="138" y="16"/>
                    </a:lnTo>
                    <a:lnTo>
                      <a:pt x="156" y="0"/>
                    </a:lnTo>
                    <a:lnTo>
                      <a:pt x="194" y="4"/>
                    </a:lnTo>
                    <a:lnTo>
                      <a:pt x="263" y="68"/>
                    </a:lnTo>
                    <a:lnTo>
                      <a:pt x="306" y="78"/>
                    </a:lnTo>
                    <a:lnTo>
                      <a:pt x="457" y="189"/>
                    </a:lnTo>
                    <a:lnTo>
                      <a:pt x="455" y="252"/>
                    </a:lnTo>
                    <a:lnTo>
                      <a:pt x="441" y="295"/>
                    </a:lnTo>
                    <a:lnTo>
                      <a:pt x="467" y="344"/>
                    </a:lnTo>
                    <a:lnTo>
                      <a:pt x="483" y="429"/>
                    </a:lnTo>
                    <a:lnTo>
                      <a:pt x="483" y="529"/>
                    </a:lnTo>
                    <a:lnTo>
                      <a:pt x="499" y="566"/>
                    </a:lnTo>
                    <a:lnTo>
                      <a:pt x="507" y="616"/>
                    </a:lnTo>
                    <a:lnTo>
                      <a:pt x="481" y="629"/>
                    </a:lnTo>
                    <a:lnTo>
                      <a:pt x="481" y="676"/>
                    </a:lnTo>
                    <a:lnTo>
                      <a:pt x="396" y="651"/>
                    </a:lnTo>
                    <a:lnTo>
                      <a:pt x="302" y="633"/>
                    </a:lnTo>
                    <a:lnTo>
                      <a:pt x="283" y="531"/>
                    </a:lnTo>
                    <a:lnTo>
                      <a:pt x="258" y="489"/>
                    </a:lnTo>
                    <a:lnTo>
                      <a:pt x="176" y="453"/>
                    </a:lnTo>
                    <a:lnTo>
                      <a:pt x="115" y="456"/>
                    </a:lnTo>
                    <a:close/>
                  </a:path>
                </a:pathLst>
              </a:custGeom>
              <a:grpFill/>
              <a:ln w="12700">
                <a:solidFill>
                  <a:srgbClr val="92D050"/>
                </a:solidFill>
                <a:headEnd/>
                <a:tailEnd/>
              </a:ln>
              <a:effectLst/>
            </p:spPr>
            <p:style>
              <a:lnRef idx="1">
                <a:schemeClr val="accent3"/>
              </a:lnRef>
              <a:fillRef idx="3">
                <a:schemeClr val="accent3"/>
              </a:fillRef>
              <a:effectRef idx="2">
                <a:schemeClr val="accent3"/>
              </a:effectRef>
              <a:fontRef idx="minor">
                <a:schemeClr val="lt1"/>
              </a:fontRef>
            </p:style>
            <p:txBody>
              <a:bodyPr/>
              <a:lstStyle/>
              <a:p>
                <a:endParaRPr lang="es-ES"/>
              </a:p>
            </p:txBody>
          </p:sp>
        </p:grpSp>
        <p:sp>
          <p:nvSpPr>
            <p:cNvPr id="166" name="Freeform 82"/>
            <p:cNvSpPr>
              <a:spLocks/>
            </p:cNvSpPr>
            <p:nvPr/>
          </p:nvSpPr>
          <p:spPr bwMode="auto">
            <a:xfrm>
              <a:off x="973664" y="2440712"/>
              <a:ext cx="366743" cy="294505"/>
            </a:xfrm>
            <a:custGeom>
              <a:avLst/>
              <a:gdLst>
                <a:gd name="T0" fmla="*/ 737 w 737"/>
                <a:gd name="T1" fmla="*/ 205 h 591"/>
                <a:gd name="T2" fmla="*/ 694 w 737"/>
                <a:gd name="T3" fmla="*/ 305 h 591"/>
                <a:gd name="T4" fmla="*/ 641 w 737"/>
                <a:gd name="T5" fmla="*/ 374 h 591"/>
                <a:gd name="T6" fmla="*/ 629 w 737"/>
                <a:gd name="T7" fmla="*/ 435 h 591"/>
                <a:gd name="T8" fmla="*/ 575 w 737"/>
                <a:gd name="T9" fmla="*/ 451 h 591"/>
                <a:gd name="T10" fmla="*/ 532 w 737"/>
                <a:gd name="T11" fmla="*/ 555 h 591"/>
                <a:gd name="T12" fmla="*/ 488 w 737"/>
                <a:gd name="T13" fmla="*/ 569 h 591"/>
                <a:gd name="T14" fmla="*/ 444 w 737"/>
                <a:gd name="T15" fmla="*/ 550 h 591"/>
                <a:gd name="T16" fmla="*/ 402 w 737"/>
                <a:gd name="T17" fmla="*/ 558 h 591"/>
                <a:gd name="T18" fmla="*/ 327 w 737"/>
                <a:gd name="T19" fmla="*/ 468 h 591"/>
                <a:gd name="T20" fmla="*/ 296 w 737"/>
                <a:gd name="T21" fmla="*/ 466 h 591"/>
                <a:gd name="T22" fmla="*/ 231 w 737"/>
                <a:gd name="T23" fmla="*/ 511 h 591"/>
                <a:gd name="T24" fmla="*/ 172 w 737"/>
                <a:gd name="T25" fmla="*/ 525 h 591"/>
                <a:gd name="T26" fmla="*/ 145 w 737"/>
                <a:gd name="T27" fmla="*/ 575 h 591"/>
                <a:gd name="T28" fmla="*/ 130 w 737"/>
                <a:gd name="T29" fmla="*/ 586 h 591"/>
                <a:gd name="T30" fmla="*/ 93 w 737"/>
                <a:gd name="T31" fmla="*/ 556 h 591"/>
                <a:gd name="T32" fmla="*/ 15 w 737"/>
                <a:gd name="T33" fmla="*/ 591 h 591"/>
                <a:gd name="T34" fmla="*/ 0 w 737"/>
                <a:gd name="T35" fmla="*/ 535 h 591"/>
                <a:gd name="T36" fmla="*/ 83 w 737"/>
                <a:gd name="T37" fmla="*/ 482 h 591"/>
                <a:gd name="T38" fmla="*/ 68 w 737"/>
                <a:gd name="T39" fmla="*/ 448 h 591"/>
                <a:gd name="T40" fmla="*/ 55 w 737"/>
                <a:gd name="T41" fmla="*/ 416 h 591"/>
                <a:gd name="T42" fmla="*/ 100 w 737"/>
                <a:gd name="T43" fmla="*/ 353 h 591"/>
                <a:gd name="T44" fmla="*/ 88 w 737"/>
                <a:gd name="T45" fmla="*/ 270 h 591"/>
                <a:gd name="T46" fmla="*/ 100 w 737"/>
                <a:gd name="T47" fmla="*/ 106 h 591"/>
                <a:gd name="T48" fmla="*/ 142 w 737"/>
                <a:gd name="T49" fmla="*/ 47 h 591"/>
                <a:gd name="T50" fmla="*/ 206 w 737"/>
                <a:gd name="T51" fmla="*/ 0 h 591"/>
                <a:gd name="T52" fmla="*/ 260 w 737"/>
                <a:gd name="T53" fmla="*/ 32 h 591"/>
                <a:gd name="T54" fmla="*/ 333 w 737"/>
                <a:gd name="T55" fmla="*/ 32 h 591"/>
                <a:gd name="T56" fmla="*/ 353 w 737"/>
                <a:gd name="T57" fmla="*/ 74 h 591"/>
                <a:gd name="T58" fmla="*/ 456 w 737"/>
                <a:gd name="T59" fmla="*/ 78 h 591"/>
                <a:gd name="T60" fmla="*/ 472 w 737"/>
                <a:gd name="T61" fmla="*/ 28 h 591"/>
                <a:gd name="T62" fmla="*/ 595 w 737"/>
                <a:gd name="T63" fmla="*/ 44 h 591"/>
                <a:gd name="T64" fmla="*/ 668 w 737"/>
                <a:gd name="T65" fmla="*/ 78 h 591"/>
                <a:gd name="T66" fmla="*/ 729 w 737"/>
                <a:gd name="T67" fmla="*/ 120 h 591"/>
                <a:gd name="T68" fmla="*/ 737 w 737"/>
                <a:gd name="T69" fmla="*/ 205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37" h="591">
                  <a:moveTo>
                    <a:pt x="737" y="205"/>
                  </a:moveTo>
                  <a:lnTo>
                    <a:pt x="694" y="305"/>
                  </a:lnTo>
                  <a:lnTo>
                    <a:pt x="641" y="374"/>
                  </a:lnTo>
                  <a:lnTo>
                    <a:pt x="629" y="435"/>
                  </a:lnTo>
                  <a:lnTo>
                    <a:pt x="575" y="451"/>
                  </a:lnTo>
                  <a:lnTo>
                    <a:pt x="532" y="555"/>
                  </a:lnTo>
                  <a:lnTo>
                    <a:pt x="488" y="569"/>
                  </a:lnTo>
                  <a:lnTo>
                    <a:pt x="444" y="550"/>
                  </a:lnTo>
                  <a:lnTo>
                    <a:pt x="402" y="558"/>
                  </a:lnTo>
                  <a:lnTo>
                    <a:pt x="327" y="468"/>
                  </a:lnTo>
                  <a:lnTo>
                    <a:pt x="296" y="466"/>
                  </a:lnTo>
                  <a:lnTo>
                    <a:pt x="231" y="511"/>
                  </a:lnTo>
                  <a:lnTo>
                    <a:pt x="172" y="525"/>
                  </a:lnTo>
                  <a:lnTo>
                    <a:pt x="145" y="575"/>
                  </a:lnTo>
                  <a:lnTo>
                    <a:pt x="130" y="586"/>
                  </a:lnTo>
                  <a:lnTo>
                    <a:pt x="93" y="556"/>
                  </a:lnTo>
                  <a:lnTo>
                    <a:pt x="15" y="591"/>
                  </a:lnTo>
                  <a:lnTo>
                    <a:pt x="0" y="535"/>
                  </a:lnTo>
                  <a:lnTo>
                    <a:pt x="83" y="482"/>
                  </a:lnTo>
                  <a:lnTo>
                    <a:pt x="68" y="448"/>
                  </a:lnTo>
                  <a:lnTo>
                    <a:pt x="55" y="416"/>
                  </a:lnTo>
                  <a:lnTo>
                    <a:pt x="100" y="353"/>
                  </a:lnTo>
                  <a:lnTo>
                    <a:pt x="88" y="270"/>
                  </a:lnTo>
                  <a:lnTo>
                    <a:pt x="100" y="106"/>
                  </a:lnTo>
                  <a:lnTo>
                    <a:pt x="142" y="47"/>
                  </a:lnTo>
                  <a:lnTo>
                    <a:pt x="206" y="0"/>
                  </a:lnTo>
                  <a:lnTo>
                    <a:pt x="260" y="32"/>
                  </a:lnTo>
                  <a:lnTo>
                    <a:pt x="333" y="32"/>
                  </a:lnTo>
                  <a:lnTo>
                    <a:pt x="353" y="74"/>
                  </a:lnTo>
                  <a:lnTo>
                    <a:pt x="456" y="78"/>
                  </a:lnTo>
                  <a:lnTo>
                    <a:pt x="472" y="28"/>
                  </a:lnTo>
                  <a:lnTo>
                    <a:pt x="595" y="44"/>
                  </a:lnTo>
                  <a:lnTo>
                    <a:pt x="668" y="78"/>
                  </a:lnTo>
                  <a:lnTo>
                    <a:pt x="729" y="120"/>
                  </a:lnTo>
                  <a:lnTo>
                    <a:pt x="737" y="205"/>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167" name="Freeform 84"/>
            <p:cNvSpPr>
              <a:spLocks/>
            </p:cNvSpPr>
            <p:nvPr/>
          </p:nvSpPr>
          <p:spPr bwMode="auto">
            <a:xfrm>
              <a:off x="1238720" y="2497946"/>
              <a:ext cx="313398" cy="281725"/>
            </a:xfrm>
            <a:custGeom>
              <a:avLst/>
              <a:gdLst>
                <a:gd name="T0" fmla="*/ 297 w 630"/>
                <a:gd name="T1" fmla="*/ 0 h 566"/>
                <a:gd name="T2" fmla="*/ 374 w 630"/>
                <a:gd name="T3" fmla="*/ 3 h 566"/>
                <a:gd name="T4" fmla="*/ 412 w 630"/>
                <a:gd name="T5" fmla="*/ 22 h 566"/>
                <a:gd name="T6" fmla="*/ 447 w 630"/>
                <a:gd name="T7" fmla="*/ 64 h 566"/>
                <a:gd name="T8" fmla="*/ 473 w 630"/>
                <a:gd name="T9" fmla="*/ 169 h 566"/>
                <a:gd name="T10" fmla="*/ 524 w 630"/>
                <a:gd name="T11" fmla="*/ 204 h 566"/>
                <a:gd name="T12" fmla="*/ 630 w 630"/>
                <a:gd name="T13" fmla="*/ 202 h 566"/>
                <a:gd name="T14" fmla="*/ 606 w 630"/>
                <a:gd name="T15" fmla="*/ 243 h 566"/>
                <a:gd name="T16" fmla="*/ 518 w 630"/>
                <a:gd name="T17" fmla="*/ 330 h 566"/>
                <a:gd name="T18" fmla="*/ 526 w 630"/>
                <a:gd name="T19" fmla="*/ 368 h 566"/>
                <a:gd name="T20" fmla="*/ 462 w 630"/>
                <a:gd name="T21" fmla="*/ 417 h 566"/>
                <a:gd name="T22" fmla="*/ 441 w 630"/>
                <a:gd name="T23" fmla="*/ 455 h 566"/>
                <a:gd name="T24" fmla="*/ 419 w 630"/>
                <a:gd name="T25" fmla="*/ 468 h 566"/>
                <a:gd name="T26" fmla="*/ 420 w 630"/>
                <a:gd name="T27" fmla="*/ 482 h 566"/>
                <a:gd name="T28" fmla="*/ 441 w 630"/>
                <a:gd name="T29" fmla="*/ 511 h 566"/>
                <a:gd name="T30" fmla="*/ 404 w 630"/>
                <a:gd name="T31" fmla="*/ 521 h 566"/>
                <a:gd name="T32" fmla="*/ 388 w 630"/>
                <a:gd name="T33" fmla="*/ 472 h 566"/>
                <a:gd name="T34" fmla="*/ 363 w 630"/>
                <a:gd name="T35" fmla="*/ 442 h 566"/>
                <a:gd name="T36" fmla="*/ 323 w 630"/>
                <a:gd name="T37" fmla="*/ 457 h 566"/>
                <a:gd name="T38" fmla="*/ 304 w 630"/>
                <a:gd name="T39" fmla="*/ 495 h 566"/>
                <a:gd name="T40" fmla="*/ 224 w 630"/>
                <a:gd name="T41" fmla="*/ 510 h 566"/>
                <a:gd name="T42" fmla="*/ 193 w 630"/>
                <a:gd name="T43" fmla="*/ 523 h 566"/>
                <a:gd name="T44" fmla="*/ 144 w 630"/>
                <a:gd name="T45" fmla="*/ 566 h 566"/>
                <a:gd name="T46" fmla="*/ 129 w 630"/>
                <a:gd name="T47" fmla="*/ 536 h 566"/>
                <a:gd name="T48" fmla="*/ 119 w 630"/>
                <a:gd name="T49" fmla="*/ 474 h 566"/>
                <a:gd name="T50" fmla="*/ 102 w 630"/>
                <a:gd name="T51" fmla="*/ 459 h 566"/>
                <a:gd name="T52" fmla="*/ 46 w 630"/>
                <a:gd name="T53" fmla="*/ 489 h 566"/>
                <a:gd name="T54" fmla="*/ 0 w 630"/>
                <a:gd name="T55" fmla="*/ 440 h 566"/>
                <a:gd name="T56" fmla="*/ 42 w 630"/>
                <a:gd name="T57" fmla="*/ 337 h 566"/>
                <a:gd name="T58" fmla="*/ 98 w 630"/>
                <a:gd name="T59" fmla="*/ 320 h 566"/>
                <a:gd name="T60" fmla="*/ 107 w 630"/>
                <a:gd name="T61" fmla="*/ 261 h 566"/>
                <a:gd name="T62" fmla="*/ 160 w 630"/>
                <a:gd name="T63" fmla="*/ 194 h 566"/>
                <a:gd name="T64" fmla="*/ 204 w 630"/>
                <a:gd name="T65" fmla="*/ 88 h 566"/>
                <a:gd name="T66" fmla="*/ 197 w 630"/>
                <a:gd name="T67" fmla="*/ 6 h 566"/>
                <a:gd name="T68" fmla="*/ 297 w 630"/>
                <a:gd name="T69" fmla="*/ 0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0" h="566">
                  <a:moveTo>
                    <a:pt x="297" y="0"/>
                  </a:moveTo>
                  <a:lnTo>
                    <a:pt x="374" y="3"/>
                  </a:lnTo>
                  <a:lnTo>
                    <a:pt x="412" y="22"/>
                  </a:lnTo>
                  <a:lnTo>
                    <a:pt x="447" y="64"/>
                  </a:lnTo>
                  <a:lnTo>
                    <a:pt x="473" y="169"/>
                  </a:lnTo>
                  <a:lnTo>
                    <a:pt x="524" y="204"/>
                  </a:lnTo>
                  <a:lnTo>
                    <a:pt x="630" y="202"/>
                  </a:lnTo>
                  <a:lnTo>
                    <a:pt x="606" y="243"/>
                  </a:lnTo>
                  <a:lnTo>
                    <a:pt x="518" y="330"/>
                  </a:lnTo>
                  <a:lnTo>
                    <a:pt x="526" y="368"/>
                  </a:lnTo>
                  <a:lnTo>
                    <a:pt x="462" y="417"/>
                  </a:lnTo>
                  <a:lnTo>
                    <a:pt x="441" y="455"/>
                  </a:lnTo>
                  <a:lnTo>
                    <a:pt x="419" y="468"/>
                  </a:lnTo>
                  <a:lnTo>
                    <a:pt x="420" y="482"/>
                  </a:lnTo>
                  <a:lnTo>
                    <a:pt x="441" y="511"/>
                  </a:lnTo>
                  <a:lnTo>
                    <a:pt x="404" y="521"/>
                  </a:lnTo>
                  <a:lnTo>
                    <a:pt x="388" y="472"/>
                  </a:lnTo>
                  <a:lnTo>
                    <a:pt x="363" y="442"/>
                  </a:lnTo>
                  <a:lnTo>
                    <a:pt x="323" y="457"/>
                  </a:lnTo>
                  <a:lnTo>
                    <a:pt x="304" y="495"/>
                  </a:lnTo>
                  <a:lnTo>
                    <a:pt x="224" y="510"/>
                  </a:lnTo>
                  <a:lnTo>
                    <a:pt x="193" y="523"/>
                  </a:lnTo>
                  <a:lnTo>
                    <a:pt x="144" y="566"/>
                  </a:lnTo>
                  <a:lnTo>
                    <a:pt x="129" y="536"/>
                  </a:lnTo>
                  <a:lnTo>
                    <a:pt x="119" y="474"/>
                  </a:lnTo>
                  <a:lnTo>
                    <a:pt x="102" y="459"/>
                  </a:lnTo>
                  <a:lnTo>
                    <a:pt x="46" y="489"/>
                  </a:lnTo>
                  <a:lnTo>
                    <a:pt x="0" y="440"/>
                  </a:lnTo>
                  <a:lnTo>
                    <a:pt x="42" y="337"/>
                  </a:lnTo>
                  <a:lnTo>
                    <a:pt x="98" y="320"/>
                  </a:lnTo>
                  <a:lnTo>
                    <a:pt x="107" y="261"/>
                  </a:lnTo>
                  <a:lnTo>
                    <a:pt x="160" y="194"/>
                  </a:lnTo>
                  <a:lnTo>
                    <a:pt x="204" y="88"/>
                  </a:lnTo>
                  <a:lnTo>
                    <a:pt x="197" y="6"/>
                  </a:lnTo>
                  <a:lnTo>
                    <a:pt x="297" y="0"/>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168" name="Freeform 85"/>
            <p:cNvSpPr>
              <a:spLocks/>
            </p:cNvSpPr>
            <p:nvPr/>
          </p:nvSpPr>
          <p:spPr bwMode="auto">
            <a:xfrm>
              <a:off x="985334" y="2163989"/>
              <a:ext cx="340070" cy="316176"/>
            </a:xfrm>
            <a:custGeom>
              <a:avLst/>
              <a:gdLst>
                <a:gd name="T0" fmla="*/ 0 w 682"/>
                <a:gd name="T1" fmla="*/ 139 h 634"/>
                <a:gd name="T2" fmla="*/ 74 w 682"/>
                <a:gd name="T3" fmla="*/ 16 h 634"/>
                <a:gd name="T4" fmla="*/ 99 w 682"/>
                <a:gd name="T5" fmla="*/ 17 h 634"/>
                <a:gd name="T6" fmla="*/ 103 w 682"/>
                <a:gd name="T7" fmla="*/ 0 h 634"/>
                <a:gd name="T8" fmla="*/ 165 w 682"/>
                <a:gd name="T9" fmla="*/ 70 h 634"/>
                <a:gd name="T10" fmla="*/ 253 w 682"/>
                <a:gd name="T11" fmla="*/ 74 h 634"/>
                <a:gd name="T12" fmla="*/ 308 w 682"/>
                <a:gd name="T13" fmla="*/ 122 h 634"/>
                <a:gd name="T14" fmla="*/ 432 w 682"/>
                <a:gd name="T15" fmla="*/ 142 h 634"/>
                <a:gd name="T16" fmla="*/ 538 w 682"/>
                <a:gd name="T17" fmla="*/ 142 h 634"/>
                <a:gd name="T18" fmla="*/ 632 w 682"/>
                <a:gd name="T19" fmla="*/ 209 h 634"/>
                <a:gd name="T20" fmla="*/ 682 w 682"/>
                <a:gd name="T21" fmla="*/ 298 h 634"/>
                <a:gd name="T22" fmla="*/ 649 w 682"/>
                <a:gd name="T23" fmla="*/ 331 h 634"/>
                <a:gd name="T24" fmla="*/ 649 w 682"/>
                <a:gd name="T25" fmla="*/ 449 h 634"/>
                <a:gd name="T26" fmla="*/ 666 w 682"/>
                <a:gd name="T27" fmla="*/ 475 h 634"/>
                <a:gd name="T28" fmla="*/ 639 w 682"/>
                <a:gd name="T29" fmla="*/ 487 h 634"/>
                <a:gd name="T30" fmla="*/ 644 w 682"/>
                <a:gd name="T31" fmla="*/ 550 h 634"/>
                <a:gd name="T32" fmla="*/ 648 w 682"/>
                <a:gd name="T33" fmla="*/ 634 h 634"/>
                <a:gd name="T34" fmla="*/ 571 w 682"/>
                <a:gd name="T35" fmla="*/ 599 h 634"/>
                <a:gd name="T36" fmla="*/ 448 w 682"/>
                <a:gd name="T37" fmla="*/ 584 h 634"/>
                <a:gd name="T38" fmla="*/ 432 w 682"/>
                <a:gd name="T39" fmla="*/ 632 h 634"/>
                <a:gd name="T40" fmla="*/ 330 w 682"/>
                <a:gd name="T41" fmla="*/ 630 h 634"/>
                <a:gd name="T42" fmla="*/ 308 w 682"/>
                <a:gd name="T43" fmla="*/ 587 h 634"/>
                <a:gd name="T44" fmla="*/ 236 w 682"/>
                <a:gd name="T45" fmla="*/ 587 h 634"/>
                <a:gd name="T46" fmla="*/ 182 w 682"/>
                <a:gd name="T47" fmla="*/ 555 h 634"/>
                <a:gd name="T48" fmla="*/ 241 w 682"/>
                <a:gd name="T49" fmla="*/ 509 h 634"/>
                <a:gd name="T50" fmla="*/ 292 w 682"/>
                <a:gd name="T51" fmla="*/ 465 h 634"/>
                <a:gd name="T52" fmla="*/ 318 w 682"/>
                <a:gd name="T53" fmla="*/ 437 h 634"/>
                <a:gd name="T54" fmla="*/ 333 w 682"/>
                <a:gd name="T55" fmla="*/ 410 h 634"/>
                <a:gd name="T56" fmla="*/ 329 w 682"/>
                <a:gd name="T57" fmla="*/ 366 h 634"/>
                <a:gd name="T58" fmla="*/ 301 w 682"/>
                <a:gd name="T59" fmla="*/ 339 h 634"/>
                <a:gd name="T60" fmla="*/ 265 w 682"/>
                <a:gd name="T61" fmla="*/ 330 h 634"/>
                <a:gd name="T62" fmla="*/ 224 w 682"/>
                <a:gd name="T63" fmla="*/ 330 h 634"/>
                <a:gd name="T64" fmla="*/ 213 w 682"/>
                <a:gd name="T65" fmla="*/ 310 h 634"/>
                <a:gd name="T66" fmla="*/ 205 w 682"/>
                <a:gd name="T67" fmla="*/ 272 h 634"/>
                <a:gd name="T68" fmla="*/ 197 w 682"/>
                <a:gd name="T69" fmla="*/ 219 h 634"/>
                <a:gd name="T70" fmla="*/ 165 w 682"/>
                <a:gd name="T71" fmla="*/ 172 h 634"/>
                <a:gd name="T72" fmla="*/ 134 w 682"/>
                <a:gd name="T73" fmla="*/ 157 h 634"/>
                <a:gd name="T74" fmla="*/ 82 w 682"/>
                <a:gd name="T75" fmla="*/ 144 h 634"/>
                <a:gd name="T76" fmla="*/ 44 w 682"/>
                <a:gd name="T77" fmla="*/ 149 h 634"/>
                <a:gd name="T78" fmla="*/ 23 w 682"/>
                <a:gd name="T79" fmla="*/ 157 h 634"/>
                <a:gd name="T80" fmla="*/ 0 w 682"/>
                <a:gd name="T81" fmla="*/ 139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2" h="634">
                  <a:moveTo>
                    <a:pt x="0" y="139"/>
                  </a:moveTo>
                  <a:lnTo>
                    <a:pt x="74" y="16"/>
                  </a:lnTo>
                  <a:lnTo>
                    <a:pt x="99" y="17"/>
                  </a:lnTo>
                  <a:lnTo>
                    <a:pt x="103" y="0"/>
                  </a:lnTo>
                  <a:lnTo>
                    <a:pt x="165" y="70"/>
                  </a:lnTo>
                  <a:lnTo>
                    <a:pt x="253" y="74"/>
                  </a:lnTo>
                  <a:lnTo>
                    <a:pt x="308" y="122"/>
                  </a:lnTo>
                  <a:lnTo>
                    <a:pt x="432" y="142"/>
                  </a:lnTo>
                  <a:lnTo>
                    <a:pt x="538" y="142"/>
                  </a:lnTo>
                  <a:lnTo>
                    <a:pt x="632" y="209"/>
                  </a:lnTo>
                  <a:lnTo>
                    <a:pt x="682" y="298"/>
                  </a:lnTo>
                  <a:lnTo>
                    <a:pt x="649" y="331"/>
                  </a:lnTo>
                  <a:lnTo>
                    <a:pt x="649" y="449"/>
                  </a:lnTo>
                  <a:lnTo>
                    <a:pt x="666" y="475"/>
                  </a:lnTo>
                  <a:lnTo>
                    <a:pt x="639" y="487"/>
                  </a:lnTo>
                  <a:lnTo>
                    <a:pt x="644" y="550"/>
                  </a:lnTo>
                  <a:lnTo>
                    <a:pt x="648" y="634"/>
                  </a:lnTo>
                  <a:lnTo>
                    <a:pt x="571" y="599"/>
                  </a:lnTo>
                  <a:lnTo>
                    <a:pt x="448" y="584"/>
                  </a:lnTo>
                  <a:lnTo>
                    <a:pt x="432" y="632"/>
                  </a:lnTo>
                  <a:lnTo>
                    <a:pt x="330" y="630"/>
                  </a:lnTo>
                  <a:lnTo>
                    <a:pt x="308" y="587"/>
                  </a:lnTo>
                  <a:lnTo>
                    <a:pt x="236" y="587"/>
                  </a:lnTo>
                  <a:lnTo>
                    <a:pt x="182" y="555"/>
                  </a:lnTo>
                  <a:lnTo>
                    <a:pt x="241" y="509"/>
                  </a:lnTo>
                  <a:lnTo>
                    <a:pt x="292" y="465"/>
                  </a:lnTo>
                  <a:lnTo>
                    <a:pt x="318" y="437"/>
                  </a:lnTo>
                  <a:lnTo>
                    <a:pt x="333" y="410"/>
                  </a:lnTo>
                  <a:lnTo>
                    <a:pt x="329" y="366"/>
                  </a:lnTo>
                  <a:lnTo>
                    <a:pt x="301" y="339"/>
                  </a:lnTo>
                  <a:lnTo>
                    <a:pt x="265" y="330"/>
                  </a:lnTo>
                  <a:lnTo>
                    <a:pt x="224" y="330"/>
                  </a:lnTo>
                  <a:lnTo>
                    <a:pt x="213" y="310"/>
                  </a:lnTo>
                  <a:lnTo>
                    <a:pt x="205" y="272"/>
                  </a:lnTo>
                  <a:lnTo>
                    <a:pt x="197" y="219"/>
                  </a:lnTo>
                  <a:lnTo>
                    <a:pt x="165" y="172"/>
                  </a:lnTo>
                  <a:lnTo>
                    <a:pt x="134" y="157"/>
                  </a:lnTo>
                  <a:lnTo>
                    <a:pt x="82" y="144"/>
                  </a:lnTo>
                  <a:lnTo>
                    <a:pt x="44" y="149"/>
                  </a:lnTo>
                  <a:lnTo>
                    <a:pt x="23" y="157"/>
                  </a:lnTo>
                  <a:lnTo>
                    <a:pt x="0" y="139"/>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169" name="Freeform 92"/>
            <p:cNvSpPr>
              <a:spLocks/>
            </p:cNvSpPr>
            <p:nvPr/>
          </p:nvSpPr>
          <p:spPr bwMode="auto">
            <a:xfrm>
              <a:off x="1688812" y="2221778"/>
              <a:ext cx="329512" cy="304508"/>
            </a:xfrm>
            <a:custGeom>
              <a:avLst/>
              <a:gdLst>
                <a:gd name="T0" fmla="*/ 4 w 662"/>
                <a:gd name="T1" fmla="*/ 321 h 612"/>
                <a:gd name="T2" fmla="*/ 78 w 662"/>
                <a:gd name="T3" fmla="*/ 260 h 612"/>
                <a:gd name="T4" fmla="*/ 106 w 662"/>
                <a:gd name="T5" fmla="*/ 190 h 612"/>
                <a:gd name="T6" fmla="*/ 154 w 662"/>
                <a:gd name="T7" fmla="*/ 148 h 612"/>
                <a:gd name="T8" fmla="*/ 178 w 662"/>
                <a:gd name="T9" fmla="*/ 81 h 612"/>
                <a:gd name="T10" fmla="*/ 204 w 662"/>
                <a:gd name="T11" fmla="*/ 90 h 612"/>
                <a:gd name="T12" fmla="*/ 238 w 662"/>
                <a:gd name="T13" fmla="*/ 72 h 612"/>
                <a:gd name="T14" fmla="*/ 247 w 662"/>
                <a:gd name="T15" fmla="*/ 22 h 612"/>
                <a:gd name="T16" fmla="*/ 265 w 662"/>
                <a:gd name="T17" fmla="*/ 4 h 612"/>
                <a:gd name="T18" fmla="*/ 284 w 662"/>
                <a:gd name="T19" fmla="*/ 11 h 612"/>
                <a:gd name="T20" fmla="*/ 284 w 662"/>
                <a:gd name="T21" fmla="*/ 36 h 612"/>
                <a:gd name="T22" fmla="*/ 293 w 662"/>
                <a:gd name="T23" fmla="*/ 84 h 612"/>
                <a:gd name="T24" fmla="*/ 308 w 662"/>
                <a:gd name="T25" fmla="*/ 93 h 612"/>
                <a:gd name="T26" fmla="*/ 349 w 662"/>
                <a:gd name="T27" fmla="*/ 77 h 612"/>
                <a:gd name="T28" fmla="*/ 370 w 662"/>
                <a:gd name="T29" fmla="*/ 51 h 612"/>
                <a:gd name="T30" fmla="*/ 389 w 662"/>
                <a:gd name="T31" fmla="*/ 9 h 612"/>
                <a:gd name="T32" fmla="*/ 473 w 662"/>
                <a:gd name="T33" fmla="*/ 0 h 612"/>
                <a:gd name="T34" fmla="*/ 540 w 662"/>
                <a:gd name="T35" fmla="*/ 7 h 612"/>
                <a:gd name="T36" fmla="*/ 545 w 662"/>
                <a:gd name="T37" fmla="*/ 48 h 612"/>
                <a:gd name="T38" fmla="*/ 553 w 662"/>
                <a:gd name="T39" fmla="*/ 88 h 612"/>
                <a:gd name="T40" fmla="*/ 589 w 662"/>
                <a:gd name="T41" fmla="*/ 103 h 612"/>
                <a:gd name="T42" fmla="*/ 620 w 662"/>
                <a:gd name="T43" fmla="*/ 106 h 612"/>
                <a:gd name="T44" fmla="*/ 632 w 662"/>
                <a:gd name="T45" fmla="*/ 137 h 612"/>
                <a:gd name="T46" fmla="*/ 662 w 662"/>
                <a:gd name="T47" fmla="*/ 148 h 612"/>
                <a:gd name="T48" fmla="*/ 651 w 662"/>
                <a:gd name="T49" fmla="*/ 236 h 612"/>
                <a:gd name="T50" fmla="*/ 619 w 662"/>
                <a:gd name="T51" fmla="*/ 274 h 612"/>
                <a:gd name="T52" fmla="*/ 581 w 662"/>
                <a:gd name="T53" fmla="*/ 297 h 612"/>
                <a:gd name="T54" fmla="*/ 581 w 662"/>
                <a:gd name="T55" fmla="*/ 355 h 612"/>
                <a:gd name="T56" fmla="*/ 604 w 662"/>
                <a:gd name="T57" fmla="*/ 398 h 612"/>
                <a:gd name="T58" fmla="*/ 574 w 662"/>
                <a:gd name="T59" fmla="*/ 409 h 612"/>
                <a:gd name="T60" fmla="*/ 560 w 662"/>
                <a:gd name="T61" fmla="*/ 375 h 612"/>
                <a:gd name="T62" fmla="*/ 546 w 662"/>
                <a:gd name="T63" fmla="*/ 417 h 612"/>
                <a:gd name="T64" fmla="*/ 504 w 662"/>
                <a:gd name="T65" fmla="*/ 467 h 612"/>
                <a:gd name="T66" fmla="*/ 540 w 662"/>
                <a:gd name="T67" fmla="*/ 519 h 612"/>
                <a:gd name="T68" fmla="*/ 562 w 662"/>
                <a:gd name="T69" fmla="*/ 567 h 612"/>
                <a:gd name="T70" fmla="*/ 523 w 662"/>
                <a:gd name="T71" fmla="*/ 583 h 612"/>
                <a:gd name="T72" fmla="*/ 473 w 662"/>
                <a:gd name="T73" fmla="*/ 594 h 612"/>
                <a:gd name="T74" fmla="*/ 440 w 662"/>
                <a:gd name="T75" fmla="*/ 587 h 612"/>
                <a:gd name="T76" fmla="*/ 396 w 662"/>
                <a:gd name="T77" fmla="*/ 612 h 612"/>
                <a:gd name="T78" fmla="*/ 366 w 662"/>
                <a:gd name="T79" fmla="*/ 531 h 612"/>
                <a:gd name="T80" fmla="*/ 402 w 662"/>
                <a:gd name="T81" fmla="*/ 492 h 612"/>
                <a:gd name="T82" fmla="*/ 313 w 662"/>
                <a:gd name="T83" fmla="*/ 473 h 612"/>
                <a:gd name="T84" fmla="*/ 266 w 662"/>
                <a:gd name="T85" fmla="*/ 452 h 612"/>
                <a:gd name="T86" fmla="*/ 240 w 662"/>
                <a:gd name="T87" fmla="*/ 459 h 612"/>
                <a:gd name="T88" fmla="*/ 203 w 662"/>
                <a:gd name="T89" fmla="*/ 427 h 612"/>
                <a:gd name="T90" fmla="*/ 193 w 662"/>
                <a:gd name="T91" fmla="*/ 450 h 612"/>
                <a:gd name="T92" fmla="*/ 170 w 662"/>
                <a:gd name="T93" fmla="*/ 468 h 612"/>
                <a:gd name="T94" fmla="*/ 145 w 662"/>
                <a:gd name="T95" fmla="*/ 471 h 612"/>
                <a:gd name="T96" fmla="*/ 117 w 662"/>
                <a:gd name="T97" fmla="*/ 440 h 612"/>
                <a:gd name="T98" fmla="*/ 61 w 662"/>
                <a:gd name="T99" fmla="*/ 474 h 612"/>
                <a:gd name="T100" fmla="*/ 53 w 662"/>
                <a:gd name="T101" fmla="*/ 372 h 612"/>
                <a:gd name="T102" fmla="*/ 0 w 662"/>
                <a:gd name="T103" fmla="*/ 349 h 612"/>
                <a:gd name="T104" fmla="*/ 4 w 662"/>
                <a:gd name="T105" fmla="*/ 321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62" h="612">
                  <a:moveTo>
                    <a:pt x="4" y="321"/>
                  </a:moveTo>
                  <a:lnTo>
                    <a:pt x="78" y="260"/>
                  </a:lnTo>
                  <a:lnTo>
                    <a:pt x="106" y="190"/>
                  </a:lnTo>
                  <a:lnTo>
                    <a:pt x="154" y="148"/>
                  </a:lnTo>
                  <a:lnTo>
                    <a:pt x="178" y="81"/>
                  </a:lnTo>
                  <a:lnTo>
                    <a:pt x="204" y="90"/>
                  </a:lnTo>
                  <a:lnTo>
                    <a:pt x="238" y="72"/>
                  </a:lnTo>
                  <a:lnTo>
                    <a:pt x="247" y="22"/>
                  </a:lnTo>
                  <a:lnTo>
                    <a:pt x="265" y="4"/>
                  </a:lnTo>
                  <a:lnTo>
                    <a:pt x="284" y="11"/>
                  </a:lnTo>
                  <a:lnTo>
                    <a:pt x="284" y="36"/>
                  </a:lnTo>
                  <a:lnTo>
                    <a:pt x="293" y="84"/>
                  </a:lnTo>
                  <a:lnTo>
                    <a:pt x="308" y="93"/>
                  </a:lnTo>
                  <a:lnTo>
                    <a:pt x="349" y="77"/>
                  </a:lnTo>
                  <a:lnTo>
                    <a:pt x="370" y="51"/>
                  </a:lnTo>
                  <a:lnTo>
                    <a:pt x="389" y="9"/>
                  </a:lnTo>
                  <a:lnTo>
                    <a:pt x="473" y="0"/>
                  </a:lnTo>
                  <a:lnTo>
                    <a:pt x="540" y="7"/>
                  </a:lnTo>
                  <a:lnTo>
                    <a:pt x="545" y="48"/>
                  </a:lnTo>
                  <a:lnTo>
                    <a:pt x="553" y="88"/>
                  </a:lnTo>
                  <a:lnTo>
                    <a:pt x="589" y="103"/>
                  </a:lnTo>
                  <a:lnTo>
                    <a:pt x="620" y="106"/>
                  </a:lnTo>
                  <a:lnTo>
                    <a:pt x="632" y="137"/>
                  </a:lnTo>
                  <a:lnTo>
                    <a:pt x="662" y="148"/>
                  </a:lnTo>
                  <a:lnTo>
                    <a:pt x="651" y="236"/>
                  </a:lnTo>
                  <a:lnTo>
                    <a:pt x="619" y="274"/>
                  </a:lnTo>
                  <a:lnTo>
                    <a:pt x="581" y="297"/>
                  </a:lnTo>
                  <a:lnTo>
                    <a:pt x="581" y="355"/>
                  </a:lnTo>
                  <a:lnTo>
                    <a:pt x="604" y="398"/>
                  </a:lnTo>
                  <a:lnTo>
                    <a:pt x="574" y="409"/>
                  </a:lnTo>
                  <a:lnTo>
                    <a:pt x="560" y="375"/>
                  </a:lnTo>
                  <a:lnTo>
                    <a:pt x="546" y="417"/>
                  </a:lnTo>
                  <a:lnTo>
                    <a:pt x="504" y="467"/>
                  </a:lnTo>
                  <a:lnTo>
                    <a:pt x="540" y="519"/>
                  </a:lnTo>
                  <a:lnTo>
                    <a:pt x="562" y="567"/>
                  </a:lnTo>
                  <a:lnTo>
                    <a:pt x="523" y="583"/>
                  </a:lnTo>
                  <a:lnTo>
                    <a:pt x="473" y="594"/>
                  </a:lnTo>
                  <a:lnTo>
                    <a:pt x="440" y="587"/>
                  </a:lnTo>
                  <a:lnTo>
                    <a:pt x="396" y="612"/>
                  </a:lnTo>
                  <a:lnTo>
                    <a:pt x="366" y="531"/>
                  </a:lnTo>
                  <a:lnTo>
                    <a:pt x="402" y="492"/>
                  </a:lnTo>
                  <a:lnTo>
                    <a:pt x="313" y="473"/>
                  </a:lnTo>
                  <a:lnTo>
                    <a:pt x="266" y="452"/>
                  </a:lnTo>
                  <a:lnTo>
                    <a:pt x="240" y="459"/>
                  </a:lnTo>
                  <a:lnTo>
                    <a:pt x="203" y="427"/>
                  </a:lnTo>
                  <a:lnTo>
                    <a:pt x="193" y="450"/>
                  </a:lnTo>
                  <a:lnTo>
                    <a:pt x="170" y="468"/>
                  </a:lnTo>
                  <a:lnTo>
                    <a:pt x="145" y="471"/>
                  </a:lnTo>
                  <a:lnTo>
                    <a:pt x="117" y="440"/>
                  </a:lnTo>
                  <a:lnTo>
                    <a:pt x="61" y="474"/>
                  </a:lnTo>
                  <a:lnTo>
                    <a:pt x="53" y="372"/>
                  </a:lnTo>
                  <a:lnTo>
                    <a:pt x="0" y="349"/>
                  </a:lnTo>
                  <a:lnTo>
                    <a:pt x="4" y="321"/>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170" name="Freeform 93"/>
            <p:cNvSpPr>
              <a:spLocks/>
            </p:cNvSpPr>
            <p:nvPr/>
          </p:nvSpPr>
          <p:spPr bwMode="auto">
            <a:xfrm>
              <a:off x="1444317" y="2395147"/>
              <a:ext cx="275057" cy="203375"/>
            </a:xfrm>
            <a:custGeom>
              <a:avLst/>
              <a:gdLst>
                <a:gd name="T0" fmla="*/ 40 w 552"/>
                <a:gd name="T1" fmla="*/ 110 h 408"/>
                <a:gd name="T2" fmla="*/ 83 w 552"/>
                <a:gd name="T3" fmla="*/ 107 h 408"/>
                <a:gd name="T4" fmla="*/ 93 w 552"/>
                <a:gd name="T5" fmla="*/ 33 h 408"/>
                <a:gd name="T6" fmla="*/ 253 w 552"/>
                <a:gd name="T7" fmla="*/ 33 h 408"/>
                <a:gd name="T8" fmla="*/ 272 w 552"/>
                <a:gd name="T9" fmla="*/ 0 h 408"/>
                <a:gd name="T10" fmla="*/ 491 w 552"/>
                <a:gd name="T11" fmla="*/ 0 h 408"/>
                <a:gd name="T12" fmla="*/ 544 w 552"/>
                <a:gd name="T13" fmla="*/ 23 h 408"/>
                <a:gd name="T14" fmla="*/ 552 w 552"/>
                <a:gd name="T15" fmla="*/ 125 h 408"/>
                <a:gd name="T16" fmla="*/ 520 w 552"/>
                <a:gd name="T17" fmla="*/ 172 h 408"/>
                <a:gd name="T18" fmla="*/ 450 w 552"/>
                <a:gd name="T19" fmla="*/ 189 h 408"/>
                <a:gd name="T20" fmla="*/ 436 w 552"/>
                <a:gd name="T21" fmla="*/ 189 h 408"/>
                <a:gd name="T22" fmla="*/ 298 w 552"/>
                <a:gd name="T23" fmla="*/ 317 h 408"/>
                <a:gd name="T24" fmla="*/ 257 w 552"/>
                <a:gd name="T25" fmla="*/ 346 h 408"/>
                <a:gd name="T26" fmla="*/ 254 w 552"/>
                <a:gd name="T27" fmla="*/ 395 h 408"/>
                <a:gd name="T28" fmla="*/ 217 w 552"/>
                <a:gd name="T29" fmla="*/ 408 h 408"/>
                <a:gd name="T30" fmla="*/ 112 w 552"/>
                <a:gd name="T31" fmla="*/ 408 h 408"/>
                <a:gd name="T32" fmla="*/ 61 w 552"/>
                <a:gd name="T33" fmla="*/ 377 h 408"/>
                <a:gd name="T34" fmla="*/ 34 w 552"/>
                <a:gd name="T35" fmla="*/ 272 h 408"/>
                <a:gd name="T36" fmla="*/ 0 w 552"/>
                <a:gd name="T37" fmla="*/ 228 h 408"/>
                <a:gd name="T38" fmla="*/ 37 w 552"/>
                <a:gd name="T39" fmla="*/ 201 h 408"/>
                <a:gd name="T40" fmla="*/ 37 w 552"/>
                <a:gd name="T41" fmla="*/ 158 h 408"/>
                <a:gd name="T42" fmla="*/ 61 w 552"/>
                <a:gd name="T43" fmla="*/ 143 h 408"/>
                <a:gd name="T44" fmla="*/ 40 w 552"/>
                <a:gd name="T45" fmla="*/ 11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2" h="408">
                  <a:moveTo>
                    <a:pt x="40" y="110"/>
                  </a:moveTo>
                  <a:lnTo>
                    <a:pt x="83" y="107"/>
                  </a:lnTo>
                  <a:lnTo>
                    <a:pt x="93" y="33"/>
                  </a:lnTo>
                  <a:lnTo>
                    <a:pt x="253" y="33"/>
                  </a:lnTo>
                  <a:lnTo>
                    <a:pt x="272" y="0"/>
                  </a:lnTo>
                  <a:lnTo>
                    <a:pt x="491" y="0"/>
                  </a:lnTo>
                  <a:lnTo>
                    <a:pt x="544" y="23"/>
                  </a:lnTo>
                  <a:lnTo>
                    <a:pt x="552" y="125"/>
                  </a:lnTo>
                  <a:lnTo>
                    <a:pt x="520" y="172"/>
                  </a:lnTo>
                  <a:lnTo>
                    <a:pt x="450" y="189"/>
                  </a:lnTo>
                  <a:lnTo>
                    <a:pt x="436" y="189"/>
                  </a:lnTo>
                  <a:lnTo>
                    <a:pt x="298" y="317"/>
                  </a:lnTo>
                  <a:lnTo>
                    <a:pt x="257" y="346"/>
                  </a:lnTo>
                  <a:lnTo>
                    <a:pt x="254" y="395"/>
                  </a:lnTo>
                  <a:lnTo>
                    <a:pt x="217" y="408"/>
                  </a:lnTo>
                  <a:lnTo>
                    <a:pt x="112" y="408"/>
                  </a:lnTo>
                  <a:lnTo>
                    <a:pt x="61" y="377"/>
                  </a:lnTo>
                  <a:lnTo>
                    <a:pt x="34" y="272"/>
                  </a:lnTo>
                  <a:lnTo>
                    <a:pt x="0" y="228"/>
                  </a:lnTo>
                  <a:lnTo>
                    <a:pt x="37" y="201"/>
                  </a:lnTo>
                  <a:lnTo>
                    <a:pt x="37" y="158"/>
                  </a:lnTo>
                  <a:lnTo>
                    <a:pt x="61" y="143"/>
                  </a:lnTo>
                  <a:lnTo>
                    <a:pt x="40" y="110"/>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171" name="Freeform 87"/>
            <p:cNvSpPr>
              <a:spLocks/>
            </p:cNvSpPr>
            <p:nvPr/>
          </p:nvSpPr>
          <p:spPr bwMode="auto">
            <a:xfrm>
              <a:off x="1300399" y="2215665"/>
              <a:ext cx="279503" cy="293394"/>
            </a:xfrm>
            <a:custGeom>
              <a:avLst/>
              <a:gdLst>
                <a:gd name="T0" fmla="*/ 157 w 561"/>
                <a:gd name="T1" fmla="*/ 131 h 589"/>
                <a:gd name="T2" fmla="*/ 188 w 561"/>
                <a:gd name="T3" fmla="*/ 169 h 589"/>
                <a:gd name="T4" fmla="*/ 349 w 561"/>
                <a:gd name="T5" fmla="*/ 188 h 589"/>
                <a:gd name="T6" fmla="*/ 511 w 561"/>
                <a:gd name="T7" fmla="*/ 223 h 589"/>
                <a:gd name="T8" fmla="*/ 561 w 561"/>
                <a:gd name="T9" fmla="*/ 361 h 589"/>
                <a:gd name="T10" fmla="*/ 544 w 561"/>
                <a:gd name="T11" fmla="*/ 394 h 589"/>
                <a:gd name="T12" fmla="*/ 382 w 561"/>
                <a:gd name="T13" fmla="*/ 394 h 589"/>
                <a:gd name="T14" fmla="*/ 371 w 561"/>
                <a:gd name="T15" fmla="*/ 467 h 589"/>
                <a:gd name="T16" fmla="*/ 331 w 561"/>
                <a:gd name="T17" fmla="*/ 471 h 589"/>
                <a:gd name="T18" fmla="*/ 349 w 561"/>
                <a:gd name="T19" fmla="*/ 503 h 589"/>
                <a:gd name="T20" fmla="*/ 326 w 561"/>
                <a:gd name="T21" fmla="*/ 523 h 589"/>
                <a:gd name="T22" fmla="*/ 326 w 561"/>
                <a:gd name="T23" fmla="*/ 557 h 589"/>
                <a:gd name="T24" fmla="*/ 289 w 561"/>
                <a:gd name="T25" fmla="*/ 589 h 589"/>
                <a:gd name="T26" fmla="*/ 246 w 561"/>
                <a:gd name="T27" fmla="*/ 569 h 589"/>
                <a:gd name="T28" fmla="*/ 174 w 561"/>
                <a:gd name="T29" fmla="*/ 567 h 589"/>
                <a:gd name="T30" fmla="*/ 73 w 561"/>
                <a:gd name="T31" fmla="*/ 573 h 589"/>
                <a:gd name="T32" fmla="*/ 16 w 561"/>
                <a:gd name="T33" fmla="*/ 531 h 589"/>
                <a:gd name="T34" fmla="*/ 8 w 561"/>
                <a:gd name="T35" fmla="*/ 385 h 589"/>
                <a:gd name="T36" fmla="*/ 34 w 561"/>
                <a:gd name="T37" fmla="*/ 372 h 589"/>
                <a:gd name="T38" fmla="*/ 17 w 561"/>
                <a:gd name="T39" fmla="*/ 346 h 589"/>
                <a:gd name="T40" fmla="*/ 17 w 561"/>
                <a:gd name="T41" fmla="*/ 229 h 589"/>
                <a:gd name="T42" fmla="*/ 50 w 561"/>
                <a:gd name="T43" fmla="*/ 193 h 589"/>
                <a:gd name="T44" fmla="*/ 0 w 561"/>
                <a:gd name="T45" fmla="*/ 106 h 589"/>
                <a:gd name="T46" fmla="*/ 0 w 561"/>
                <a:gd name="T47" fmla="*/ 23 h 589"/>
                <a:gd name="T48" fmla="*/ 27 w 561"/>
                <a:gd name="T49" fmla="*/ 0 h 589"/>
                <a:gd name="T50" fmla="*/ 154 w 561"/>
                <a:gd name="T51" fmla="*/ 0 h 589"/>
                <a:gd name="T52" fmla="*/ 157 w 561"/>
                <a:gd name="T53" fmla="*/ 131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1" h="589">
                  <a:moveTo>
                    <a:pt x="157" y="131"/>
                  </a:moveTo>
                  <a:lnTo>
                    <a:pt x="188" y="169"/>
                  </a:lnTo>
                  <a:lnTo>
                    <a:pt x="349" y="188"/>
                  </a:lnTo>
                  <a:lnTo>
                    <a:pt x="511" y="223"/>
                  </a:lnTo>
                  <a:lnTo>
                    <a:pt x="561" y="361"/>
                  </a:lnTo>
                  <a:lnTo>
                    <a:pt x="544" y="394"/>
                  </a:lnTo>
                  <a:lnTo>
                    <a:pt x="382" y="394"/>
                  </a:lnTo>
                  <a:lnTo>
                    <a:pt x="371" y="467"/>
                  </a:lnTo>
                  <a:lnTo>
                    <a:pt x="331" y="471"/>
                  </a:lnTo>
                  <a:lnTo>
                    <a:pt x="349" y="503"/>
                  </a:lnTo>
                  <a:lnTo>
                    <a:pt x="326" y="523"/>
                  </a:lnTo>
                  <a:lnTo>
                    <a:pt x="326" y="557"/>
                  </a:lnTo>
                  <a:lnTo>
                    <a:pt x="289" y="589"/>
                  </a:lnTo>
                  <a:lnTo>
                    <a:pt x="246" y="569"/>
                  </a:lnTo>
                  <a:lnTo>
                    <a:pt x="174" y="567"/>
                  </a:lnTo>
                  <a:lnTo>
                    <a:pt x="73" y="573"/>
                  </a:lnTo>
                  <a:lnTo>
                    <a:pt x="16" y="531"/>
                  </a:lnTo>
                  <a:lnTo>
                    <a:pt x="8" y="385"/>
                  </a:lnTo>
                  <a:lnTo>
                    <a:pt x="34" y="372"/>
                  </a:lnTo>
                  <a:lnTo>
                    <a:pt x="17" y="346"/>
                  </a:lnTo>
                  <a:lnTo>
                    <a:pt x="17" y="229"/>
                  </a:lnTo>
                  <a:lnTo>
                    <a:pt x="50" y="193"/>
                  </a:lnTo>
                  <a:lnTo>
                    <a:pt x="0" y="106"/>
                  </a:lnTo>
                  <a:lnTo>
                    <a:pt x="0" y="23"/>
                  </a:lnTo>
                  <a:lnTo>
                    <a:pt x="27" y="0"/>
                  </a:lnTo>
                  <a:lnTo>
                    <a:pt x="154" y="0"/>
                  </a:lnTo>
                  <a:lnTo>
                    <a:pt x="157" y="131"/>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172" name="Freeform 95"/>
            <p:cNvSpPr>
              <a:spLocks/>
            </p:cNvSpPr>
            <p:nvPr/>
          </p:nvSpPr>
          <p:spPr bwMode="auto">
            <a:xfrm>
              <a:off x="1539337" y="1936719"/>
              <a:ext cx="265055" cy="458428"/>
            </a:xfrm>
            <a:custGeom>
              <a:avLst/>
              <a:gdLst>
                <a:gd name="T0" fmla="*/ 41 w 532"/>
                <a:gd name="T1" fmla="*/ 199 h 921"/>
                <a:gd name="T2" fmla="*/ 68 w 532"/>
                <a:gd name="T3" fmla="*/ 222 h 921"/>
                <a:gd name="T4" fmla="*/ 101 w 532"/>
                <a:gd name="T5" fmla="*/ 213 h 921"/>
                <a:gd name="T6" fmla="*/ 127 w 532"/>
                <a:gd name="T7" fmla="*/ 203 h 921"/>
                <a:gd name="T8" fmla="*/ 154 w 532"/>
                <a:gd name="T9" fmla="*/ 200 h 921"/>
                <a:gd name="T10" fmla="*/ 181 w 532"/>
                <a:gd name="T11" fmla="*/ 186 h 921"/>
                <a:gd name="T12" fmla="*/ 196 w 532"/>
                <a:gd name="T13" fmla="*/ 161 h 921"/>
                <a:gd name="T14" fmla="*/ 194 w 532"/>
                <a:gd name="T15" fmla="*/ 133 h 921"/>
                <a:gd name="T16" fmla="*/ 156 w 532"/>
                <a:gd name="T17" fmla="*/ 109 h 921"/>
                <a:gd name="T18" fmla="*/ 157 w 532"/>
                <a:gd name="T19" fmla="*/ 89 h 921"/>
                <a:gd name="T20" fmla="*/ 175 w 532"/>
                <a:gd name="T21" fmla="*/ 69 h 921"/>
                <a:gd name="T22" fmla="*/ 215 w 532"/>
                <a:gd name="T23" fmla="*/ 54 h 921"/>
                <a:gd name="T24" fmla="*/ 240 w 532"/>
                <a:gd name="T25" fmla="*/ 48 h 921"/>
                <a:gd name="T26" fmla="*/ 265 w 532"/>
                <a:gd name="T27" fmla="*/ 69 h 921"/>
                <a:gd name="T28" fmla="*/ 290 w 532"/>
                <a:gd name="T29" fmla="*/ 48 h 921"/>
                <a:gd name="T30" fmla="*/ 316 w 532"/>
                <a:gd name="T31" fmla="*/ 28 h 921"/>
                <a:gd name="T32" fmla="*/ 366 w 532"/>
                <a:gd name="T33" fmla="*/ 0 h 921"/>
                <a:gd name="T34" fmla="*/ 406 w 532"/>
                <a:gd name="T35" fmla="*/ 1 h 921"/>
                <a:gd name="T36" fmla="*/ 444 w 532"/>
                <a:gd name="T37" fmla="*/ 11 h 921"/>
                <a:gd name="T38" fmla="*/ 461 w 532"/>
                <a:gd name="T39" fmla="*/ 35 h 921"/>
                <a:gd name="T40" fmla="*/ 484 w 532"/>
                <a:gd name="T41" fmla="*/ 81 h 921"/>
                <a:gd name="T42" fmla="*/ 487 w 532"/>
                <a:gd name="T43" fmla="*/ 102 h 921"/>
                <a:gd name="T44" fmla="*/ 476 w 532"/>
                <a:gd name="T45" fmla="*/ 134 h 921"/>
                <a:gd name="T46" fmla="*/ 434 w 532"/>
                <a:gd name="T47" fmla="*/ 141 h 921"/>
                <a:gd name="T48" fmla="*/ 422 w 532"/>
                <a:gd name="T49" fmla="*/ 153 h 921"/>
                <a:gd name="T50" fmla="*/ 430 w 532"/>
                <a:gd name="T51" fmla="*/ 167 h 921"/>
                <a:gd name="T52" fmla="*/ 502 w 532"/>
                <a:gd name="T53" fmla="*/ 182 h 921"/>
                <a:gd name="T54" fmla="*/ 516 w 532"/>
                <a:gd name="T55" fmla="*/ 221 h 921"/>
                <a:gd name="T56" fmla="*/ 511 w 532"/>
                <a:gd name="T57" fmla="*/ 255 h 921"/>
                <a:gd name="T58" fmla="*/ 532 w 532"/>
                <a:gd name="T59" fmla="*/ 291 h 921"/>
                <a:gd name="T60" fmla="*/ 457 w 532"/>
                <a:gd name="T61" fmla="*/ 329 h 921"/>
                <a:gd name="T62" fmla="*/ 451 w 532"/>
                <a:gd name="T63" fmla="*/ 355 h 921"/>
                <a:gd name="T64" fmla="*/ 474 w 532"/>
                <a:gd name="T65" fmla="*/ 393 h 921"/>
                <a:gd name="T66" fmla="*/ 476 w 532"/>
                <a:gd name="T67" fmla="*/ 444 h 921"/>
                <a:gd name="T68" fmla="*/ 443 w 532"/>
                <a:gd name="T69" fmla="*/ 474 h 921"/>
                <a:gd name="T70" fmla="*/ 445 w 532"/>
                <a:gd name="T71" fmla="*/ 503 h 921"/>
                <a:gd name="T72" fmla="*/ 469 w 532"/>
                <a:gd name="T73" fmla="*/ 538 h 921"/>
                <a:gd name="T74" fmla="*/ 479 w 532"/>
                <a:gd name="T75" fmla="*/ 564 h 921"/>
                <a:gd name="T76" fmla="*/ 474 w 532"/>
                <a:gd name="T77" fmla="*/ 593 h 921"/>
                <a:gd name="T78" fmla="*/ 478 w 532"/>
                <a:gd name="T79" fmla="*/ 653 h 921"/>
                <a:gd name="T80" fmla="*/ 451 w 532"/>
                <a:gd name="T81" fmla="*/ 723 h 921"/>
                <a:gd name="T82" fmla="*/ 403 w 532"/>
                <a:gd name="T83" fmla="*/ 767 h 921"/>
                <a:gd name="T84" fmla="*/ 384 w 532"/>
                <a:gd name="T85" fmla="*/ 822 h 921"/>
                <a:gd name="T86" fmla="*/ 307 w 532"/>
                <a:gd name="T87" fmla="*/ 894 h 921"/>
                <a:gd name="T88" fmla="*/ 300 w 532"/>
                <a:gd name="T89" fmla="*/ 921 h 921"/>
                <a:gd name="T90" fmla="*/ 79 w 532"/>
                <a:gd name="T91" fmla="*/ 921 h 921"/>
                <a:gd name="T92" fmla="*/ 32 w 532"/>
                <a:gd name="T93" fmla="*/ 785 h 921"/>
                <a:gd name="T94" fmla="*/ 96 w 532"/>
                <a:gd name="T95" fmla="*/ 727 h 921"/>
                <a:gd name="T96" fmla="*/ 58 w 532"/>
                <a:gd name="T97" fmla="*/ 618 h 921"/>
                <a:gd name="T98" fmla="*/ 3 w 532"/>
                <a:gd name="T99" fmla="*/ 573 h 921"/>
                <a:gd name="T100" fmla="*/ 13 w 532"/>
                <a:gd name="T101" fmla="*/ 391 h 921"/>
                <a:gd name="T102" fmla="*/ 0 w 532"/>
                <a:gd name="T103" fmla="*/ 291 h 921"/>
                <a:gd name="T104" fmla="*/ 26 w 532"/>
                <a:gd name="T105" fmla="*/ 237 h 921"/>
                <a:gd name="T106" fmla="*/ 41 w 532"/>
                <a:gd name="T107" fmla="*/ 199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32" h="921">
                  <a:moveTo>
                    <a:pt x="41" y="199"/>
                  </a:moveTo>
                  <a:lnTo>
                    <a:pt x="68" y="222"/>
                  </a:lnTo>
                  <a:lnTo>
                    <a:pt x="101" y="213"/>
                  </a:lnTo>
                  <a:lnTo>
                    <a:pt x="127" y="203"/>
                  </a:lnTo>
                  <a:lnTo>
                    <a:pt x="154" y="200"/>
                  </a:lnTo>
                  <a:lnTo>
                    <a:pt x="181" y="186"/>
                  </a:lnTo>
                  <a:lnTo>
                    <a:pt x="196" y="161"/>
                  </a:lnTo>
                  <a:lnTo>
                    <a:pt x="194" y="133"/>
                  </a:lnTo>
                  <a:lnTo>
                    <a:pt x="156" y="109"/>
                  </a:lnTo>
                  <a:lnTo>
                    <a:pt x="157" y="89"/>
                  </a:lnTo>
                  <a:lnTo>
                    <a:pt x="175" y="69"/>
                  </a:lnTo>
                  <a:lnTo>
                    <a:pt x="215" y="54"/>
                  </a:lnTo>
                  <a:lnTo>
                    <a:pt x="240" y="48"/>
                  </a:lnTo>
                  <a:lnTo>
                    <a:pt x="265" y="69"/>
                  </a:lnTo>
                  <a:lnTo>
                    <a:pt x="290" y="48"/>
                  </a:lnTo>
                  <a:lnTo>
                    <a:pt x="316" y="28"/>
                  </a:lnTo>
                  <a:lnTo>
                    <a:pt x="366" y="0"/>
                  </a:lnTo>
                  <a:lnTo>
                    <a:pt x="406" y="1"/>
                  </a:lnTo>
                  <a:lnTo>
                    <a:pt x="444" y="11"/>
                  </a:lnTo>
                  <a:lnTo>
                    <a:pt x="461" y="35"/>
                  </a:lnTo>
                  <a:lnTo>
                    <a:pt x="484" y="81"/>
                  </a:lnTo>
                  <a:lnTo>
                    <a:pt x="487" y="102"/>
                  </a:lnTo>
                  <a:lnTo>
                    <a:pt x="476" y="134"/>
                  </a:lnTo>
                  <a:lnTo>
                    <a:pt x="434" y="141"/>
                  </a:lnTo>
                  <a:lnTo>
                    <a:pt x="422" y="153"/>
                  </a:lnTo>
                  <a:lnTo>
                    <a:pt x="430" y="167"/>
                  </a:lnTo>
                  <a:lnTo>
                    <a:pt x="502" y="182"/>
                  </a:lnTo>
                  <a:lnTo>
                    <a:pt x="516" y="221"/>
                  </a:lnTo>
                  <a:lnTo>
                    <a:pt x="511" y="255"/>
                  </a:lnTo>
                  <a:lnTo>
                    <a:pt x="532" y="291"/>
                  </a:lnTo>
                  <a:lnTo>
                    <a:pt x="457" y="329"/>
                  </a:lnTo>
                  <a:lnTo>
                    <a:pt x="451" y="355"/>
                  </a:lnTo>
                  <a:lnTo>
                    <a:pt x="474" y="393"/>
                  </a:lnTo>
                  <a:lnTo>
                    <a:pt x="476" y="444"/>
                  </a:lnTo>
                  <a:lnTo>
                    <a:pt x="443" y="474"/>
                  </a:lnTo>
                  <a:lnTo>
                    <a:pt x="445" y="503"/>
                  </a:lnTo>
                  <a:lnTo>
                    <a:pt x="469" y="538"/>
                  </a:lnTo>
                  <a:lnTo>
                    <a:pt x="479" y="564"/>
                  </a:lnTo>
                  <a:lnTo>
                    <a:pt x="474" y="593"/>
                  </a:lnTo>
                  <a:lnTo>
                    <a:pt x="478" y="653"/>
                  </a:lnTo>
                  <a:lnTo>
                    <a:pt x="451" y="723"/>
                  </a:lnTo>
                  <a:lnTo>
                    <a:pt x="403" y="767"/>
                  </a:lnTo>
                  <a:lnTo>
                    <a:pt x="384" y="822"/>
                  </a:lnTo>
                  <a:lnTo>
                    <a:pt x="307" y="894"/>
                  </a:lnTo>
                  <a:lnTo>
                    <a:pt x="300" y="921"/>
                  </a:lnTo>
                  <a:lnTo>
                    <a:pt x="79" y="921"/>
                  </a:lnTo>
                  <a:lnTo>
                    <a:pt x="32" y="785"/>
                  </a:lnTo>
                  <a:lnTo>
                    <a:pt x="96" y="727"/>
                  </a:lnTo>
                  <a:lnTo>
                    <a:pt x="58" y="618"/>
                  </a:lnTo>
                  <a:lnTo>
                    <a:pt x="3" y="573"/>
                  </a:lnTo>
                  <a:lnTo>
                    <a:pt x="13" y="391"/>
                  </a:lnTo>
                  <a:lnTo>
                    <a:pt x="0" y="291"/>
                  </a:lnTo>
                  <a:lnTo>
                    <a:pt x="26" y="237"/>
                  </a:lnTo>
                  <a:lnTo>
                    <a:pt x="41" y="199"/>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173" name="Freeform 97"/>
            <p:cNvSpPr>
              <a:spLocks/>
            </p:cNvSpPr>
            <p:nvPr/>
          </p:nvSpPr>
          <p:spPr bwMode="auto">
            <a:xfrm>
              <a:off x="1375970" y="1981172"/>
              <a:ext cx="210043" cy="346183"/>
            </a:xfrm>
            <a:custGeom>
              <a:avLst/>
              <a:gdLst>
                <a:gd name="T0" fmla="*/ 40 w 422"/>
                <a:gd name="T1" fmla="*/ 436 h 696"/>
                <a:gd name="T2" fmla="*/ 8 w 422"/>
                <a:gd name="T3" fmla="*/ 388 h 696"/>
                <a:gd name="T4" fmla="*/ 27 w 422"/>
                <a:gd name="T5" fmla="*/ 350 h 696"/>
                <a:gd name="T6" fmla="*/ 72 w 422"/>
                <a:gd name="T7" fmla="*/ 334 h 696"/>
                <a:gd name="T8" fmla="*/ 69 w 422"/>
                <a:gd name="T9" fmla="*/ 103 h 696"/>
                <a:gd name="T10" fmla="*/ 114 w 422"/>
                <a:gd name="T11" fmla="*/ 46 h 696"/>
                <a:gd name="T12" fmla="*/ 150 w 422"/>
                <a:gd name="T13" fmla="*/ 19 h 696"/>
                <a:gd name="T14" fmla="*/ 187 w 422"/>
                <a:gd name="T15" fmla="*/ 11 h 696"/>
                <a:gd name="T16" fmla="*/ 245 w 422"/>
                <a:gd name="T17" fmla="*/ 0 h 696"/>
                <a:gd name="T18" fmla="*/ 278 w 422"/>
                <a:gd name="T19" fmla="*/ 74 h 696"/>
                <a:gd name="T20" fmla="*/ 309 w 422"/>
                <a:gd name="T21" fmla="*/ 61 h 696"/>
                <a:gd name="T22" fmla="*/ 369 w 422"/>
                <a:gd name="T23" fmla="*/ 110 h 696"/>
                <a:gd name="T24" fmla="*/ 326 w 422"/>
                <a:gd name="T25" fmla="*/ 201 h 696"/>
                <a:gd name="T26" fmla="*/ 341 w 422"/>
                <a:gd name="T27" fmla="*/ 300 h 696"/>
                <a:gd name="T28" fmla="*/ 330 w 422"/>
                <a:gd name="T29" fmla="*/ 486 h 696"/>
                <a:gd name="T30" fmla="*/ 382 w 422"/>
                <a:gd name="T31" fmla="*/ 524 h 696"/>
                <a:gd name="T32" fmla="*/ 422 w 422"/>
                <a:gd name="T33" fmla="*/ 636 h 696"/>
                <a:gd name="T34" fmla="*/ 360 w 422"/>
                <a:gd name="T35" fmla="*/ 696 h 696"/>
                <a:gd name="T36" fmla="*/ 192 w 422"/>
                <a:gd name="T37" fmla="*/ 657 h 696"/>
                <a:gd name="T38" fmla="*/ 35 w 422"/>
                <a:gd name="T39" fmla="*/ 640 h 696"/>
                <a:gd name="T40" fmla="*/ 5 w 422"/>
                <a:gd name="T41" fmla="*/ 603 h 696"/>
                <a:gd name="T42" fmla="*/ 0 w 422"/>
                <a:gd name="T43" fmla="*/ 471 h 696"/>
                <a:gd name="T44" fmla="*/ 40 w 422"/>
                <a:gd name="T45" fmla="*/ 436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2" h="696">
                  <a:moveTo>
                    <a:pt x="40" y="436"/>
                  </a:moveTo>
                  <a:lnTo>
                    <a:pt x="8" y="388"/>
                  </a:lnTo>
                  <a:lnTo>
                    <a:pt x="27" y="350"/>
                  </a:lnTo>
                  <a:lnTo>
                    <a:pt x="72" y="334"/>
                  </a:lnTo>
                  <a:lnTo>
                    <a:pt x="69" y="103"/>
                  </a:lnTo>
                  <a:lnTo>
                    <a:pt x="114" y="46"/>
                  </a:lnTo>
                  <a:lnTo>
                    <a:pt x="150" y="19"/>
                  </a:lnTo>
                  <a:lnTo>
                    <a:pt x="187" y="11"/>
                  </a:lnTo>
                  <a:lnTo>
                    <a:pt x="245" y="0"/>
                  </a:lnTo>
                  <a:lnTo>
                    <a:pt x="278" y="74"/>
                  </a:lnTo>
                  <a:lnTo>
                    <a:pt x="309" y="61"/>
                  </a:lnTo>
                  <a:lnTo>
                    <a:pt x="369" y="110"/>
                  </a:lnTo>
                  <a:lnTo>
                    <a:pt x="326" y="201"/>
                  </a:lnTo>
                  <a:lnTo>
                    <a:pt x="341" y="300"/>
                  </a:lnTo>
                  <a:lnTo>
                    <a:pt x="330" y="486"/>
                  </a:lnTo>
                  <a:lnTo>
                    <a:pt x="382" y="524"/>
                  </a:lnTo>
                  <a:lnTo>
                    <a:pt x="422" y="636"/>
                  </a:lnTo>
                  <a:lnTo>
                    <a:pt x="360" y="696"/>
                  </a:lnTo>
                  <a:lnTo>
                    <a:pt x="192" y="657"/>
                  </a:lnTo>
                  <a:lnTo>
                    <a:pt x="35" y="640"/>
                  </a:lnTo>
                  <a:lnTo>
                    <a:pt x="5" y="603"/>
                  </a:lnTo>
                  <a:lnTo>
                    <a:pt x="0" y="471"/>
                  </a:lnTo>
                  <a:lnTo>
                    <a:pt x="40" y="436"/>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grpSp>
      <p:sp>
        <p:nvSpPr>
          <p:cNvPr id="189" name="188 CuadroTexto"/>
          <p:cNvSpPr txBox="1"/>
          <p:nvPr/>
        </p:nvSpPr>
        <p:spPr>
          <a:xfrm>
            <a:off x="245726" y="4083184"/>
            <a:ext cx="2437603" cy="1323439"/>
          </a:xfrm>
          <a:prstGeom prst="rect">
            <a:avLst/>
          </a:prstGeom>
          <a:noFill/>
        </p:spPr>
        <p:txBody>
          <a:bodyPr wrap="square" rtlCol="0">
            <a:spAutoFit/>
          </a:bodyPr>
          <a:lstStyle/>
          <a:p>
            <a:pPr algn="l"/>
            <a:r>
              <a:rPr lang="es-ES" sz="1600" dirty="0" smtClean="0">
                <a:latin typeface="Calibri" pitchFamily="34" charset="0"/>
                <a:cs typeface="Calibri" pitchFamily="34" charset="0"/>
              </a:rPr>
              <a:t>Los lugares y zonas turísticas de Cataluña, aprueba en seguridad, pero muy por debajo del resto de comunidades.</a:t>
            </a:r>
            <a:endParaRPr lang="es-ES" sz="1600" dirty="0">
              <a:latin typeface="Calibri" pitchFamily="34" charset="0"/>
              <a:cs typeface="Calibri" pitchFamily="34" charset="0"/>
            </a:endParaRPr>
          </a:p>
        </p:txBody>
      </p:sp>
      <p:grpSp>
        <p:nvGrpSpPr>
          <p:cNvPr id="190" name="189 Grupo"/>
          <p:cNvGrpSpPr/>
          <p:nvPr/>
        </p:nvGrpSpPr>
        <p:grpSpPr>
          <a:xfrm>
            <a:off x="3138966" y="1981609"/>
            <a:ext cx="6422548" cy="4183695"/>
            <a:chOff x="883392" y="1981609"/>
            <a:chExt cx="8854916" cy="4354870"/>
          </a:xfrm>
        </p:grpSpPr>
        <p:sp>
          <p:nvSpPr>
            <p:cNvPr id="191" name="190 Rectángulo"/>
            <p:cNvSpPr/>
            <p:nvPr/>
          </p:nvSpPr>
          <p:spPr bwMode="auto">
            <a:xfrm>
              <a:off x="3845895" y="1981609"/>
              <a:ext cx="936000" cy="4354870"/>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192" name="191 Rectángulo"/>
            <p:cNvSpPr/>
            <p:nvPr/>
          </p:nvSpPr>
          <p:spPr bwMode="auto">
            <a:xfrm>
              <a:off x="4837178" y="1981609"/>
              <a:ext cx="936000" cy="4354870"/>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193" name="192 Rectángulo"/>
            <p:cNvSpPr/>
            <p:nvPr/>
          </p:nvSpPr>
          <p:spPr bwMode="auto">
            <a:xfrm>
              <a:off x="5828461" y="1981609"/>
              <a:ext cx="936000" cy="4354870"/>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209" name="208 Rectángulo"/>
            <p:cNvSpPr/>
            <p:nvPr/>
          </p:nvSpPr>
          <p:spPr bwMode="auto">
            <a:xfrm>
              <a:off x="6819744" y="1981609"/>
              <a:ext cx="936000" cy="4354870"/>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210" name="209 Rectángulo"/>
            <p:cNvSpPr/>
            <p:nvPr/>
          </p:nvSpPr>
          <p:spPr bwMode="auto">
            <a:xfrm>
              <a:off x="7811027" y="1981609"/>
              <a:ext cx="936000" cy="4354870"/>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211" name="210 Rectángulo"/>
            <p:cNvSpPr/>
            <p:nvPr/>
          </p:nvSpPr>
          <p:spPr bwMode="auto">
            <a:xfrm>
              <a:off x="8802308" y="1981609"/>
              <a:ext cx="936000" cy="4354870"/>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212" name="211 Rectángulo"/>
            <p:cNvSpPr/>
            <p:nvPr/>
          </p:nvSpPr>
          <p:spPr bwMode="auto">
            <a:xfrm>
              <a:off x="883392" y="1981609"/>
              <a:ext cx="936000" cy="4354870"/>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213" name="212 Rectángulo"/>
            <p:cNvSpPr/>
            <p:nvPr/>
          </p:nvSpPr>
          <p:spPr bwMode="auto">
            <a:xfrm>
              <a:off x="1874674" y="1981609"/>
              <a:ext cx="936000" cy="4354870"/>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214" name="213 Rectángulo"/>
            <p:cNvSpPr/>
            <p:nvPr/>
          </p:nvSpPr>
          <p:spPr bwMode="auto">
            <a:xfrm>
              <a:off x="2865956" y="1981609"/>
              <a:ext cx="936000" cy="4354870"/>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grpSp>
      <p:graphicFrame>
        <p:nvGraphicFramePr>
          <p:cNvPr id="216" name="215 Tabla"/>
          <p:cNvGraphicFramePr>
            <a:graphicFrameLocks noGrp="1"/>
          </p:cNvGraphicFramePr>
          <p:nvPr>
            <p:extLst>
              <p:ext uri="{D42A27DB-BD31-4B8C-83A1-F6EECF244321}">
                <p14:modId xmlns:p14="http://schemas.microsoft.com/office/powerpoint/2010/main" xmlns="" val="1681053373"/>
              </p:ext>
            </p:extLst>
          </p:nvPr>
        </p:nvGraphicFramePr>
        <p:xfrm>
          <a:off x="3138965" y="5368862"/>
          <a:ext cx="6432300" cy="689610"/>
        </p:xfrm>
        <a:graphic>
          <a:graphicData uri="http://schemas.openxmlformats.org/drawingml/2006/table">
            <a:tbl>
              <a:tblPr firstRow="1" bandRow="1">
                <a:tableStyleId>{00A15C55-8517-42AA-B614-E9B94910E393}</a:tableStyleId>
              </a:tblPr>
              <a:tblGrid>
                <a:gridCol w="714700"/>
                <a:gridCol w="714700"/>
                <a:gridCol w="714700"/>
                <a:gridCol w="714700"/>
                <a:gridCol w="714700"/>
                <a:gridCol w="714700"/>
                <a:gridCol w="714700"/>
                <a:gridCol w="714700"/>
                <a:gridCol w="714700"/>
              </a:tblGrid>
              <a:tr h="370840">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s-ES" sz="1050" b="0" i="0" u="none" strike="noStrike" kern="1200" cap="none" spc="0" normalizeH="0" baseline="0" noProof="0" dirty="0" smtClean="0">
                          <a:ln>
                            <a:noFill/>
                          </a:ln>
                          <a:solidFill>
                            <a:prstClr val="black"/>
                          </a:solidFill>
                          <a:effectLst/>
                          <a:uLnTx/>
                          <a:uFillTx/>
                          <a:latin typeface="Calibri" pitchFamily="34" charset="0"/>
                          <a:ea typeface="+mn-ea"/>
                          <a:cs typeface="Calibri" pitchFamily="34" charset="0"/>
                        </a:rPr>
                        <a:t>GENERAL </a:t>
                      </a:r>
                    </a:p>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s-ES" sz="1050" b="0" i="0" u="none" strike="noStrike" kern="1200" cap="none" spc="0" normalizeH="0" baseline="0" noProof="0" dirty="0" smtClean="0">
                        <a:ln>
                          <a:noFill/>
                        </a:ln>
                        <a:solidFill>
                          <a:prstClr val="black"/>
                        </a:solidFill>
                        <a:effectLst/>
                        <a:uLnTx/>
                        <a:uFillTx/>
                        <a:latin typeface="Calibri" pitchFamily="34" charset="0"/>
                        <a:ea typeface="+mn-ea"/>
                        <a:cs typeface="Calibri" pitchFamily="34" charset="0"/>
                      </a:endParaRP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s-ES" sz="1050" b="0" i="0" u="none" strike="noStrike" kern="1200" cap="none" spc="0" normalizeH="0" baseline="0" noProof="0" dirty="0" smtClean="0">
                          <a:ln>
                            <a:noFill/>
                          </a:ln>
                          <a:solidFill>
                            <a:prstClr val="black"/>
                          </a:solidFill>
                          <a:effectLst/>
                          <a:uLnTx/>
                          <a:uFillTx/>
                          <a:latin typeface="Calibri" pitchFamily="34" charset="0"/>
                          <a:ea typeface="+mn-ea"/>
                          <a:cs typeface="Calibri" pitchFamily="34" charset="0"/>
                        </a:rPr>
                        <a:t>(</a:t>
                      </a:r>
                      <a:r>
                        <a:rPr kumimoji="0" lang="es-ES" sz="1050" b="0" i="0" u="none" strike="noStrike" kern="1200" cap="none" spc="0" normalizeH="0" baseline="0" noProof="0" dirty="0" err="1" smtClean="0">
                          <a:ln>
                            <a:noFill/>
                          </a:ln>
                          <a:solidFill>
                            <a:prstClr val="black"/>
                          </a:solidFill>
                          <a:effectLst/>
                          <a:uLnTx/>
                          <a:uFillTx/>
                          <a:latin typeface="Calibri" pitchFamily="34" charset="0"/>
                          <a:ea typeface="+mn-ea"/>
                          <a:cs typeface="Calibri" pitchFamily="34" charset="0"/>
                        </a:rPr>
                        <a:t>P1</a:t>
                      </a:r>
                      <a:r>
                        <a:rPr kumimoji="0" lang="es-ES" sz="1050" b="0" i="0" u="none" strike="noStrike" kern="1200" cap="none" spc="0" normalizeH="0" baseline="0" noProof="0" dirty="0" smtClean="0">
                          <a:ln>
                            <a:noFill/>
                          </a:ln>
                          <a:solidFill>
                            <a:prstClr val="black"/>
                          </a:solidFill>
                          <a:effectLst/>
                          <a:uLnTx/>
                          <a:uFillTx/>
                          <a:latin typeface="Calibri" pitchFamily="34" charset="0"/>
                          <a:ea typeface="+mn-ea"/>
                          <a:cs typeface="Calibri" pitchFamily="34" charset="0"/>
                        </a:rPr>
                        <a:t>)</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85000"/>
                        </a:lnSpc>
                      </a:pPr>
                      <a:r>
                        <a:rPr lang="es-ES" sz="1050" b="0" i="0" u="none" strike="noStrike" dirty="0">
                          <a:solidFill>
                            <a:srgbClr val="000000"/>
                          </a:solidFill>
                          <a:effectLst/>
                          <a:latin typeface="Calibri"/>
                        </a:rPr>
                        <a:t>Parque y jardines públicos</a:t>
                      </a:r>
                    </a:p>
                  </a:txBody>
                  <a:tcPr marL="9525" marR="9525" marT="9525"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85000"/>
                        </a:lnSpc>
                      </a:pPr>
                      <a:r>
                        <a:rPr lang="es-ES" sz="1050" b="0" i="0" u="none" strike="noStrike" dirty="0">
                          <a:solidFill>
                            <a:srgbClr val="000000"/>
                          </a:solidFill>
                          <a:effectLst/>
                          <a:latin typeface="Calibri"/>
                        </a:rPr>
                        <a:t>Lugares / zonas turísticos </a:t>
                      </a:r>
                      <a:r>
                        <a:rPr lang="es-ES" sz="1050" b="0" i="0" u="none" strike="noStrike" dirty="0" smtClean="0">
                          <a:solidFill>
                            <a:srgbClr val="000000"/>
                          </a:solidFill>
                          <a:effectLst/>
                          <a:latin typeface="Calibri"/>
                        </a:rPr>
                        <a:t/>
                      </a:r>
                      <a:br>
                        <a:rPr lang="es-ES" sz="1050" b="0" i="0" u="none" strike="noStrike" dirty="0" smtClean="0">
                          <a:solidFill>
                            <a:srgbClr val="000000"/>
                          </a:solidFill>
                          <a:effectLst/>
                          <a:latin typeface="Calibri"/>
                        </a:rPr>
                      </a:br>
                      <a:r>
                        <a:rPr lang="es-ES" sz="1050" b="0" i="0" u="none" strike="noStrike" dirty="0" smtClean="0">
                          <a:solidFill>
                            <a:srgbClr val="000000"/>
                          </a:solidFill>
                          <a:effectLst/>
                          <a:latin typeface="Calibri"/>
                        </a:rPr>
                        <a:t>y </a:t>
                      </a:r>
                      <a:r>
                        <a:rPr lang="es-ES" sz="1050" b="0" i="0" u="none" strike="noStrike" dirty="0">
                          <a:solidFill>
                            <a:srgbClr val="000000"/>
                          </a:solidFill>
                          <a:effectLst/>
                          <a:latin typeface="Calibri"/>
                        </a:rPr>
                        <a:t>comerciales</a:t>
                      </a:r>
                    </a:p>
                  </a:txBody>
                  <a:tcPr marL="9525" marR="9525" marT="9525"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85000"/>
                        </a:lnSpc>
                      </a:pPr>
                      <a:r>
                        <a:rPr lang="es-ES" sz="1050" b="0" i="0" u="none" strike="noStrike" dirty="0">
                          <a:solidFill>
                            <a:srgbClr val="000000"/>
                          </a:solidFill>
                          <a:effectLst/>
                          <a:latin typeface="Calibri"/>
                        </a:rPr>
                        <a:t>Recintos deportivos </a:t>
                      </a:r>
                      <a:r>
                        <a:rPr lang="es-ES" sz="1050" b="0" i="0" u="none" strike="noStrike" dirty="0" smtClean="0">
                          <a:solidFill>
                            <a:srgbClr val="000000"/>
                          </a:solidFill>
                          <a:effectLst/>
                          <a:latin typeface="Calibri"/>
                        </a:rPr>
                        <a:t/>
                      </a:r>
                      <a:br>
                        <a:rPr lang="es-ES" sz="1050" b="0" i="0" u="none" strike="noStrike" dirty="0" smtClean="0">
                          <a:solidFill>
                            <a:srgbClr val="000000"/>
                          </a:solidFill>
                          <a:effectLst/>
                          <a:latin typeface="Calibri"/>
                        </a:rPr>
                      </a:br>
                      <a:r>
                        <a:rPr lang="es-ES" sz="1050" b="0" i="0" u="none" strike="noStrike" dirty="0" smtClean="0">
                          <a:solidFill>
                            <a:srgbClr val="000000"/>
                          </a:solidFill>
                          <a:effectLst/>
                          <a:latin typeface="Calibri"/>
                        </a:rPr>
                        <a:t>/ </a:t>
                      </a:r>
                      <a:r>
                        <a:rPr lang="es-ES" sz="1050" b="0" i="0" u="none" strike="noStrike" dirty="0">
                          <a:solidFill>
                            <a:srgbClr val="000000"/>
                          </a:solidFill>
                          <a:effectLst/>
                          <a:latin typeface="Calibri"/>
                        </a:rPr>
                        <a:t>Piscinas</a:t>
                      </a:r>
                    </a:p>
                  </a:txBody>
                  <a:tcPr marL="9525" marR="9525" marT="9525"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85000"/>
                        </a:lnSpc>
                      </a:pPr>
                      <a:r>
                        <a:rPr lang="es-ES" sz="1050" b="0" i="0" u="none" strike="noStrike" dirty="0">
                          <a:solidFill>
                            <a:srgbClr val="000000"/>
                          </a:solidFill>
                          <a:effectLst/>
                          <a:latin typeface="Calibri"/>
                        </a:rPr>
                        <a:t>Salas de conciertos </a:t>
                      </a:r>
                      <a:r>
                        <a:rPr lang="es-ES" sz="1050" b="0" i="0" u="none" strike="noStrike" dirty="0" smtClean="0">
                          <a:solidFill>
                            <a:srgbClr val="000000"/>
                          </a:solidFill>
                          <a:effectLst/>
                          <a:latin typeface="Calibri"/>
                        </a:rPr>
                        <a:t/>
                      </a:r>
                      <a:br>
                        <a:rPr lang="es-ES" sz="1050" b="0" i="0" u="none" strike="noStrike" dirty="0" smtClean="0">
                          <a:solidFill>
                            <a:srgbClr val="000000"/>
                          </a:solidFill>
                          <a:effectLst/>
                          <a:latin typeface="Calibri"/>
                        </a:rPr>
                      </a:br>
                      <a:r>
                        <a:rPr lang="es-ES" sz="1050" b="0" i="0" u="none" strike="noStrike" dirty="0" smtClean="0">
                          <a:solidFill>
                            <a:srgbClr val="000000"/>
                          </a:solidFill>
                          <a:effectLst/>
                          <a:latin typeface="Calibri"/>
                        </a:rPr>
                        <a:t>/ </a:t>
                      </a:r>
                      <a:r>
                        <a:rPr lang="es-ES" sz="1050" b="0" i="0" u="none" strike="noStrike" dirty="0" err="1" smtClean="0">
                          <a:solidFill>
                            <a:srgbClr val="000000"/>
                          </a:solidFill>
                          <a:effectLst/>
                          <a:latin typeface="Calibri"/>
                        </a:rPr>
                        <a:t>espec-taculos</a:t>
                      </a:r>
                      <a:endParaRPr lang="es-ES" sz="1050" b="0" i="0" u="none" strike="noStrike" dirty="0">
                        <a:solidFill>
                          <a:srgbClr val="000000"/>
                        </a:solidFill>
                        <a:effectLst/>
                        <a:latin typeface="Calibri"/>
                      </a:endParaRPr>
                    </a:p>
                  </a:txBody>
                  <a:tcPr marL="9525" marR="9525" marT="9525"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85000"/>
                        </a:lnSpc>
                      </a:pPr>
                      <a:r>
                        <a:rPr lang="es-ES" sz="1050" b="0" i="0" u="none" strike="noStrike" dirty="0" smtClean="0">
                          <a:solidFill>
                            <a:srgbClr val="000000"/>
                          </a:solidFill>
                          <a:effectLst/>
                          <a:latin typeface="Calibri"/>
                        </a:rPr>
                        <a:t>Parques </a:t>
                      </a:r>
                      <a:r>
                        <a:rPr lang="es-ES" sz="1050" b="0" i="0" u="none" strike="noStrike" dirty="0">
                          <a:solidFill>
                            <a:srgbClr val="000000"/>
                          </a:solidFill>
                          <a:effectLst/>
                          <a:latin typeface="Calibri"/>
                        </a:rPr>
                        <a:t>temáticos </a:t>
                      </a:r>
                      <a:r>
                        <a:rPr lang="es-ES" sz="1050" b="0" i="0" u="none" strike="noStrike" dirty="0" smtClean="0">
                          <a:solidFill>
                            <a:srgbClr val="000000"/>
                          </a:solidFill>
                          <a:effectLst/>
                          <a:latin typeface="Calibri"/>
                        </a:rPr>
                        <a:t/>
                      </a:r>
                      <a:br>
                        <a:rPr lang="es-ES" sz="1050" b="0" i="0" u="none" strike="noStrike" dirty="0" smtClean="0">
                          <a:solidFill>
                            <a:srgbClr val="000000"/>
                          </a:solidFill>
                          <a:effectLst/>
                          <a:latin typeface="Calibri"/>
                        </a:rPr>
                      </a:br>
                      <a:r>
                        <a:rPr lang="es-ES" sz="1050" b="0" i="0" u="none" strike="noStrike" dirty="0" smtClean="0">
                          <a:solidFill>
                            <a:srgbClr val="000000"/>
                          </a:solidFill>
                          <a:effectLst/>
                          <a:latin typeface="Calibri"/>
                        </a:rPr>
                        <a:t>y </a:t>
                      </a:r>
                      <a:r>
                        <a:rPr lang="es-ES" sz="1050" b="0" i="0" u="none" strike="noStrike" dirty="0">
                          <a:solidFill>
                            <a:srgbClr val="000000"/>
                          </a:solidFill>
                          <a:effectLst/>
                          <a:latin typeface="Calibri"/>
                        </a:rPr>
                        <a:t>de atracciones</a:t>
                      </a:r>
                    </a:p>
                  </a:txBody>
                  <a:tcPr marL="9525" marR="9525" marT="9525"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85000"/>
                        </a:lnSpc>
                      </a:pPr>
                      <a:r>
                        <a:rPr lang="es-ES" sz="1050" b="0" i="0" u="none" strike="noStrike" dirty="0">
                          <a:solidFill>
                            <a:srgbClr val="000000"/>
                          </a:solidFill>
                          <a:effectLst/>
                          <a:latin typeface="Calibri"/>
                        </a:rPr>
                        <a:t>Centros comerciales / Centros </a:t>
                      </a:r>
                      <a:r>
                        <a:rPr lang="es-ES" sz="1050" b="0" i="0" u="none" strike="noStrike" dirty="0" smtClean="0">
                          <a:solidFill>
                            <a:srgbClr val="000000"/>
                          </a:solidFill>
                          <a:effectLst/>
                          <a:latin typeface="Calibri"/>
                        </a:rPr>
                        <a:t/>
                      </a:r>
                      <a:br>
                        <a:rPr lang="es-ES" sz="1050" b="0" i="0" u="none" strike="noStrike" dirty="0" smtClean="0">
                          <a:solidFill>
                            <a:srgbClr val="000000"/>
                          </a:solidFill>
                          <a:effectLst/>
                          <a:latin typeface="Calibri"/>
                        </a:rPr>
                      </a:br>
                      <a:r>
                        <a:rPr lang="es-ES" sz="1050" b="0" i="0" u="none" strike="noStrike" dirty="0" smtClean="0">
                          <a:solidFill>
                            <a:srgbClr val="000000"/>
                          </a:solidFill>
                          <a:effectLst/>
                          <a:latin typeface="Calibri"/>
                        </a:rPr>
                        <a:t>de </a:t>
                      </a:r>
                      <a:r>
                        <a:rPr lang="es-ES" sz="1050" b="0" i="0" u="none" strike="noStrike" dirty="0">
                          <a:solidFill>
                            <a:srgbClr val="000000"/>
                          </a:solidFill>
                          <a:effectLst/>
                          <a:latin typeface="Calibri"/>
                        </a:rPr>
                        <a:t>ocio</a:t>
                      </a:r>
                    </a:p>
                  </a:txBody>
                  <a:tcPr marL="9525" marR="9525" marT="9525"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85000"/>
                        </a:lnSpc>
                      </a:pPr>
                      <a:r>
                        <a:rPr lang="es-ES" sz="1050" b="0" i="0" u="none" strike="noStrike" dirty="0">
                          <a:solidFill>
                            <a:srgbClr val="000000"/>
                          </a:solidFill>
                          <a:effectLst/>
                          <a:latin typeface="Calibri"/>
                        </a:rPr>
                        <a:t>Cines / </a:t>
                      </a:r>
                      <a:r>
                        <a:rPr lang="es-ES" sz="1050" b="0" i="0" u="none" strike="noStrike" dirty="0" smtClean="0">
                          <a:solidFill>
                            <a:srgbClr val="000000"/>
                          </a:solidFill>
                          <a:effectLst/>
                          <a:latin typeface="Calibri"/>
                        </a:rPr>
                        <a:t/>
                      </a:r>
                      <a:br>
                        <a:rPr lang="es-ES" sz="1050" b="0" i="0" u="none" strike="noStrike" dirty="0" smtClean="0">
                          <a:solidFill>
                            <a:srgbClr val="000000"/>
                          </a:solidFill>
                          <a:effectLst/>
                          <a:latin typeface="Calibri"/>
                        </a:rPr>
                      </a:br>
                      <a:r>
                        <a:rPr lang="es-ES" sz="1050" b="0" i="0" u="none" strike="noStrike" dirty="0" smtClean="0">
                          <a:solidFill>
                            <a:srgbClr val="000000"/>
                          </a:solidFill>
                          <a:effectLst/>
                          <a:latin typeface="Calibri"/>
                        </a:rPr>
                        <a:t>teatro</a:t>
                      </a:r>
                      <a:endParaRPr lang="es-ES" sz="1050" b="0" i="0" u="none" strike="noStrike" dirty="0">
                        <a:solidFill>
                          <a:srgbClr val="000000"/>
                        </a:solidFill>
                        <a:effectLst/>
                        <a:latin typeface="Calibri"/>
                      </a:endParaRPr>
                    </a:p>
                  </a:txBody>
                  <a:tcPr marL="9525" marR="9525" marT="9525"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85000"/>
                        </a:lnSpc>
                      </a:pPr>
                      <a:r>
                        <a:rPr lang="es-ES" sz="1050" b="0" i="0" u="none" strike="noStrike" dirty="0">
                          <a:solidFill>
                            <a:srgbClr val="000000"/>
                          </a:solidFill>
                          <a:effectLst/>
                          <a:latin typeface="Calibri"/>
                        </a:rPr>
                        <a:t>Museos y salas de exposiciones</a:t>
                      </a:r>
                    </a:p>
                  </a:txBody>
                  <a:tcPr marL="9525" marR="9525" marT="9525"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217" name="216 Gráfico"/>
          <p:cNvGraphicFramePr/>
          <p:nvPr>
            <p:extLst>
              <p:ext uri="{D42A27DB-BD31-4B8C-83A1-F6EECF244321}">
                <p14:modId xmlns:p14="http://schemas.microsoft.com/office/powerpoint/2010/main" xmlns="" val="1767294313"/>
              </p:ext>
            </p:extLst>
          </p:nvPr>
        </p:nvGraphicFramePr>
        <p:xfrm>
          <a:off x="2628503" y="1846326"/>
          <a:ext cx="7194619" cy="3600400"/>
        </p:xfrm>
        <a:graphic>
          <a:graphicData uri="http://schemas.openxmlformats.org/drawingml/2006/chart">
            <c:chart xmlns:c="http://schemas.openxmlformats.org/drawingml/2006/chart" xmlns:r="http://schemas.openxmlformats.org/officeDocument/2006/relationships" r:id="rId2"/>
          </a:graphicData>
        </a:graphic>
      </p:graphicFrame>
      <p:grpSp>
        <p:nvGrpSpPr>
          <p:cNvPr id="218" name="217 Grupo"/>
          <p:cNvGrpSpPr/>
          <p:nvPr/>
        </p:nvGrpSpPr>
        <p:grpSpPr>
          <a:xfrm>
            <a:off x="3210895" y="2056095"/>
            <a:ext cx="936001" cy="307777"/>
            <a:chOff x="3845895" y="2056095"/>
            <a:chExt cx="936001" cy="307777"/>
          </a:xfrm>
        </p:grpSpPr>
        <p:sp>
          <p:nvSpPr>
            <p:cNvPr id="219" name="218 CuadroTexto"/>
            <p:cNvSpPr txBox="1"/>
            <p:nvPr/>
          </p:nvSpPr>
          <p:spPr>
            <a:xfrm>
              <a:off x="3845895" y="2056095"/>
              <a:ext cx="936001" cy="307777"/>
            </a:xfrm>
            <a:prstGeom prst="rect">
              <a:avLst/>
            </a:prstGeom>
            <a:noFill/>
          </p:spPr>
          <p:txBody>
            <a:bodyPr wrap="square" rtlCol="0">
              <a:spAutoFit/>
            </a:bodyPr>
            <a:lstStyle/>
            <a:p>
              <a:pPr algn="r"/>
              <a:r>
                <a:rPr lang="es-ES" sz="1400" dirty="0" smtClean="0">
                  <a:latin typeface="Calibri" pitchFamily="34" charset="0"/>
                  <a:cs typeface="Calibri" pitchFamily="34" charset="0"/>
                </a:rPr>
                <a:t>Total</a:t>
              </a:r>
              <a:endParaRPr lang="es-ES" sz="1400" dirty="0">
                <a:latin typeface="Calibri" pitchFamily="34" charset="0"/>
                <a:cs typeface="Calibri" pitchFamily="34" charset="0"/>
              </a:endParaRPr>
            </a:p>
          </p:txBody>
        </p:sp>
        <p:cxnSp>
          <p:nvCxnSpPr>
            <p:cNvPr id="220" name="219 Conector recto"/>
            <p:cNvCxnSpPr/>
            <p:nvPr/>
          </p:nvCxnSpPr>
          <p:spPr bwMode="auto">
            <a:xfrm>
              <a:off x="3970038" y="2209984"/>
              <a:ext cx="288494" cy="0"/>
            </a:xfrm>
            <a:prstGeom prst="line">
              <a:avLst/>
            </a:prstGeom>
            <a:ln w="19050">
              <a:headEnd type="none" w="med" len="med"/>
              <a:tailEnd type="none" w="med" len="med"/>
            </a:ln>
            <a:extLst/>
          </p:spPr>
          <p:style>
            <a:lnRef idx="2">
              <a:schemeClr val="dk1"/>
            </a:lnRef>
            <a:fillRef idx="0">
              <a:schemeClr val="dk1"/>
            </a:fillRef>
            <a:effectRef idx="1">
              <a:schemeClr val="dk1"/>
            </a:effectRef>
            <a:fontRef idx="minor">
              <a:schemeClr val="tx1"/>
            </a:fontRef>
          </p:style>
        </p:cxnSp>
      </p:grpSp>
      <p:sp>
        <p:nvSpPr>
          <p:cNvPr id="221" name="220 CuadroTexto"/>
          <p:cNvSpPr txBox="1"/>
          <p:nvPr/>
        </p:nvSpPr>
        <p:spPr>
          <a:xfrm rot="16200000">
            <a:off x="8431549" y="3909634"/>
            <a:ext cx="2521538" cy="261610"/>
          </a:xfrm>
          <a:prstGeom prst="rect">
            <a:avLst/>
          </a:prstGeom>
          <a:noFill/>
        </p:spPr>
        <p:txBody>
          <a:bodyPr wrap="square" lIns="36000" rIns="36000" rtlCol="0" anchor="ctr">
            <a:spAutoFit/>
          </a:bodyPr>
          <a:lstStyle/>
          <a:p>
            <a:pPr algn="l"/>
            <a:r>
              <a:rPr lang="es-ES" sz="1100" dirty="0" smtClean="0">
                <a:latin typeface="Calibri" pitchFamily="34" charset="0"/>
                <a:cs typeface="Calibri" pitchFamily="34" charset="0"/>
              </a:rPr>
              <a:t>BASE Total muestra: 405 CASOS</a:t>
            </a:r>
            <a:endParaRPr lang="es-ES" sz="1100" dirty="0">
              <a:latin typeface="Calibri" pitchFamily="34" charset="0"/>
              <a:cs typeface="Calibri" pitchFamily="34" charset="0"/>
            </a:endParaRPr>
          </a:p>
        </p:txBody>
      </p:sp>
    </p:spTree>
    <p:extLst>
      <p:ext uri="{BB962C8B-B14F-4D97-AF65-F5344CB8AC3E}">
        <p14:creationId xmlns:p14="http://schemas.microsoft.com/office/powerpoint/2010/main" xmlns="" val="494373703"/>
      </p:ext>
    </p:extLst>
  </p:cSld>
  <p:clrMapOvr>
    <a:masterClrMapping/>
  </p:clrMapOvr>
  <p:transition>
    <p:wipe dir="d"/>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0"/>
          </p:nvPr>
        </p:nvSpPr>
        <p:spPr/>
        <p:txBody>
          <a:bodyPr/>
          <a:lstStyle/>
          <a:p>
            <a:r>
              <a:rPr lang="en-US" smtClean="0"/>
              <a:t>-</a:t>
            </a:r>
            <a:fld id="{41B2AE44-E9C6-4EAB-BC73-5008DB342051}" type="slidenum">
              <a:rPr lang="en-US" smtClean="0"/>
              <a:pPr/>
              <a:t>55</a:t>
            </a:fld>
            <a:r>
              <a:rPr lang="en-US" smtClean="0"/>
              <a:t>-</a:t>
            </a:r>
            <a:endParaRPr lang="en-US"/>
          </a:p>
        </p:txBody>
      </p:sp>
      <p:sp>
        <p:nvSpPr>
          <p:cNvPr id="8" name="7 CuadroTexto"/>
          <p:cNvSpPr txBox="1"/>
          <p:nvPr/>
        </p:nvSpPr>
        <p:spPr>
          <a:xfrm>
            <a:off x="56456" y="836712"/>
            <a:ext cx="8640960" cy="646331"/>
          </a:xfrm>
          <a:prstGeom prst="rect">
            <a:avLst/>
          </a:prstGeom>
          <a:noFill/>
          <a:ln>
            <a:noFill/>
          </a:ln>
        </p:spPr>
        <p:txBody>
          <a:bodyPr wrap="square" rtlCol="0">
            <a:spAutoFit/>
          </a:bodyPr>
          <a:lstStyle>
            <a:defPPr>
              <a:defRPr lang="es-ES_tradnl"/>
            </a:defPPr>
            <a:lvl1pPr algn="l">
              <a:spcBef>
                <a:spcPts val="0"/>
              </a:spcBef>
              <a:defRPr sz="2000" b="1">
                <a:solidFill>
                  <a:schemeClr val="bg1">
                    <a:lumMod val="50000"/>
                  </a:schemeClr>
                </a:solidFill>
                <a:latin typeface="Calibri" pitchFamily="34" charset="0"/>
                <a:cs typeface="Calibri" pitchFamily="34" charset="0"/>
              </a:defRPr>
            </a:lvl1pPr>
          </a:lstStyle>
          <a:p>
            <a:r>
              <a:rPr lang="es-ES" dirty="0">
                <a:solidFill>
                  <a:schemeClr val="accent5">
                    <a:lumMod val="75000"/>
                  </a:schemeClr>
                </a:solidFill>
              </a:rPr>
              <a:t>Índice de seguridad</a:t>
            </a:r>
            <a:r>
              <a:rPr lang="es-ES" dirty="0">
                <a:solidFill>
                  <a:schemeClr val="accent4">
                    <a:lumMod val="75000"/>
                  </a:schemeClr>
                </a:solidFill>
              </a:rPr>
              <a:t/>
            </a:r>
            <a:br>
              <a:rPr lang="es-ES" dirty="0">
                <a:solidFill>
                  <a:schemeClr val="accent4">
                    <a:lumMod val="75000"/>
                  </a:schemeClr>
                </a:solidFill>
              </a:rPr>
            </a:br>
            <a:r>
              <a:rPr lang="es-ES" sz="1600" i="1" dirty="0" smtClean="0">
                <a:solidFill>
                  <a:schemeClr val="bg1">
                    <a:lumMod val="65000"/>
                  </a:schemeClr>
                </a:solidFill>
              </a:rPr>
              <a:t>Por Comunidad autónoma</a:t>
            </a:r>
            <a:endParaRPr lang="es-ES" sz="1600" i="1" dirty="0">
              <a:solidFill>
                <a:schemeClr val="bg1">
                  <a:lumMod val="65000"/>
                </a:schemeClr>
              </a:solidFill>
            </a:endParaRPr>
          </a:p>
        </p:txBody>
      </p:sp>
      <p:sp>
        <p:nvSpPr>
          <p:cNvPr id="129" name="128 Rectángulo"/>
          <p:cNvSpPr/>
          <p:nvPr/>
        </p:nvSpPr>
        <p:spPr>
          <a:xfrm>
            <a:off x="3145878" y="1540271"/>
            <a:ext cx="2623154" cy="400110"/>
          </a:xfrm>
          <a:prstGeom prst="rect">
            <a:avLst/>
          </a:prstGeom>
        </p:spPr>
        <p:txBody>
          <a:bodyPr wrap="none">
            <a:spAutoFit/>
          </a:bodyPr>
          <a:lstStyle/>
          <a:p>
            <a:pPr algn="l"/>
            <a:r>
              <a:rPr lang="es-ES" sz="2000" b="1" i="1" dirty="0" smtClean="0">
                <a:solidFill>
                  <a:schemeClr val="accent6"/>
                </a:solidFill>
                <a:latin typeface="Calibri" pitchFamily="34" charset="0"/>
                <a:cs typeface="Calibri" pitchFamily="34" charset="0"/>
              </a:rPr>
              <a:t>Comunidad Valenciana</a:t>
            </a:r>
            <a:endParaRPr lang="es-ES" b="1" dirty="0">
              <a:solidFill>
                <a:schemeClr val="accent6"/>
              </a:solidFill>
            </a:endParaRPr>
          </a:p>
        </p:txBody>
      </p:sp>
      <p:sp>
        <p:nvSpPr>
          <p:cNvPr id="133" name="Rectangle 3"/>
          <p:cNvSpPr>
            <a:spLocks noChangeArrowheads="1"/>
          </p:cNvSpPr>
          <p:nvPr/>
        </p:nvSpPr>
        <p:spPr bwMode="auto">
          <a:xfrm>
            <a:off x="36513" y="35999"/>
            <a:ext cx="8516887" cy="648000"/>
          </a:xfrm>
          <a:prstGeom prst="rect">
            <a:avLst/>
          </a:prstGeom>
          <a:solidFill>
            <a:schemeClr val="accent5"/>
          </a:solidFill>
          <a:ln>
            <a:noFill/>
          </a:ln>
          <a:effectLst/>
          <a:extLst/>
        </p:spPr>
        <p:txBody>
          <a:bodyPr wrap="square" lIns="0" tIns="0" rIns="0" bIns="0" anchor="ctr">
            <a:noAutofit/>
          </a:bodyPr>
          <a:lstStyle/>
          <a:p>
            <a:endParaRPr lang="es-ES"/>
          </a:p>
        </p:txBody>
      </p:sp>
      <p:sp>
        <p:nvSpPr>
          <p:cNvPr id="135" name="134 CuadroTexto"/>
          <p:cNvSpPr txBox="1"/>
          <p:nvPr/>
        </p:nvSpPr>
        <p:spPr>
          <a:xfrm>
            <a:off x="56456" y="170534"/>
            <a:ext cx="6165021" cy="400110"/>
          </a:xfrm>
          <a:prstGeom prst="rect">
            <a:avLst/>
          </a:prstGeom>
          <a:noFill/>
        </p:spPr>
        <p:txBody>
          <a:bodyPr wrap="none" rtlCol="0">
            <a:spAutoFit/>
          </a:bodyPr>
          <a:lstStyle>
            <a:defPPr>
              <a:defRPr lang="es-ES_tradnl"/>
            </a:defPPr>
            <a:lvl1pPr algn="l">
              <a:defRPr sz="2000">
                <a:ln>
                  <a:solidFill>
                    <a:schemeClr val="bg1"/>
                  </a:solidFill>
                </a:ln>
                <a:solidFill>
                  <a:schemeClr val="bg1"/>
                </a:solidFill>
                <a:latin typeface="Calibri" pitchFamily="34" charset="0"/>
                <a:cs typeface="Calibri" pitchFamily="34" charset="0"/>
              </a:defRPr>
            </a:lvl1pPr>
          </a:lstStyle>
          <a:p>
            <a:r>
              <a:rPr lang="es-ES" dirty="0"/>
              <a:t>SEGURIDAD CIUDADANA EN LAS INSTALACIONES DE OCIO</a:t>
            </a:r>
          </a:p>
        </p:txBody>
      </p:sp>
      <p:sp>
        <p:nvSpPr>
          <p:cNvPr id="132" name="131 CuadroTexto"/>
          <p:cNvSpPr txBox="1"/>
          <p:nvPr/>
        </p:nvSpPr>
        <p:spPr>
          <a:xfrm>
            <a:off x="0" y="6396335"/>
            <a:ext cx="7545288" cy="461665"/>
          </a:xfrm>
          <a:prstGeom prst="rect">
            <a:avLst/>
          </a:prstGeom>
          <a:noFill/>
        </p:spPr>
        <p:txBody>
          <a:bodyPr wrap="square" rtlCol="0">
            <a:spAutoFit/>
          </a:bodyPr>
          <a:lstStyle>
            <a:defPPr>
              <a:defRPr lang="es-ES_tradnl"/>
            </a:defPPr>
            <a:lvl1pPr algn="l">
              <a:defRPr sz="1200">
                <a:solidFill>
                  <a:schemeClr val="bg1">
                    <a:lumMod val="50000"/>
                  </a:schemeClr>
                </a:solidFill>
                <a:latin typeface="Calibri" pitchFamily="34" charset="0"/>
                <a:cs typeface="Calibri" pitchFamily="34" charset="0"/>
              </a:defRPr>
            </a:lvl1pPr>
          </a:lstStyle>
          <a:p>
            <a:r>
              <a:rPr lang="es-ES" dirty="0" err="1" smtClean="0"/>
              <a:t>O2a</a:t>
            </a:r>
            <a:r>
              <a:rPr lang="es-ES" dirty="0"/>
              <a:t>.- Considerando </a:t>
            </a:r>
            <a:r>
              <a:rPr lang="es-ES" dirty="0" smtClean="0"/>
              <a:t>los siguientes espacios de ocio y entretenimiento ¿Cuál </a:t>
            </a:r>
            <a:r>
              <a:rPr lang="es-ES" dirty="0"/>
              <a:t>es su percepción </a:t>
            </a:r>
            <a:r>
              <a:rPr lang="es-ES" dirty="0" smtClean="0"/>
              <a:t/>
            </a:r>
            <a:br>
              <a:rPr lang="es-ES" dirty="0" smtClean="0"/>
            </a:br>
            <a:r>
              <a:rPr lang="es-ES" dirty="0" smtClean="0"/>
              <a:t>sobre la seguridad, </a:t>
            </a:r>
            <a:r>
              <a:rPr lang="es-ES" dirty="0"/>
              <a:t>en cuanto a posibles comportamientos antisociales, </a:t>
            </a:r>
            <a:r>
              <a:rPr lang="es-ES" dirty="0" smtClean="0"/>
              <a:t>en cada uno de éstos?</a:t>
            </a:r>
            <a:endParaRPr lang="es-ES" dirty="0"/>
          </a:p>
        </p:txBody>
      </p:sp>
      <p:grpSp>
        <p:nvGrpSpPr>
          <p:cNvPr id="137" name="136 Grupo"/>
          <p:cNvGrpSpPr/>
          <p:nvPr/>
        </p:nvGrpSpPr>
        <p:grpSpPr>
          <a:xfrm>
            <a:off x="382285" y="1747791"/>
            <a:ext cx="2093818" cy="1758419"/>
            <a:chOff x="534685" y="1747791"/>
            <a:chExt cx="2514964" cy="2112104"/>
          </a:xfrm>
        </p:grpSpPr>
        <p:sp>
          <p:nvSpPr>
            <p:cNvPr id="138" name="Freeform 100"/>
            <p:cNvSpPr>
              <a:spLocks/>
            </p:cNvSpPr>
            <p:nvPr/>
          </p:nvSpPr>
          <p:spPr bwMode="auto">
            <a:xfrm>
              <a:off x="976443" y="1933941"/>
              <a:ext cx="473987" cy="334513"/>
            </a:xfrm>
            <a:custGeom>
              <a:avLst/>
              <a:gdLst>
                <a:gd name="T0" fmla="*/ 184 w 952"/>
                <a:gd name="T1" fmla="*/ 532 h 671"/>
                <a:gd name="T2" fmla="*/ 121 w 952"/>
                <a:gd name="T3" fmla="*/ 462 h 671"/>
                <a:gd name="T4" fmla="*/ 96 w 952"/>
                <a:gd name="T5" fmla="*/ 392 h 671"/>
                <a:gd name="T6" fmla="*/ 67 w 952"/>
                <a:gd name="T7" fmla="*/ 355 h 671"/>
                <a:gd name="T8" fmla="*/ 49 w 952"/>
                <a:gd name="T9" fmla="*/ 354 h 671"/>
                <a:gd name="T10" fmla="*/ 26 w 952"/>
                <a:gd name="T11" fmla="*/ 359 h 671"/>
                <a:gd name="T12" fmla="*/ 8 w 952"/>
                <a:gd name="T13" fmla="*/ 341 h 671"/>
                <a:gd name="T14" fmla="*/ 0 w 952"/>
                <a:gd name="T15" fmla="*/ 301 h 671"/>
                <a:gd name="T16" fmla="*/ 13 w 952"/>
                <a:gd name="T17" fmla="*/ 244 h 671"/>
                <a:gd name="T18" fmla="*/ 68 w 952"/>
                <a:gd name="T19" fmla="*/ 182 h 671"/>
                <a:gd name="T20" fmla="*/ 76 w 952"/>
                <a:gd name="T21" fmla="*/ 156 h 671"/>
                <a:gd name="T22" fmla="*/ 61 w 952"/>
                <a:gd name="T23" fmla="*/ 132 h 671"/>
                <a:gd name="T24" fmla="*/ 88 w 952"/>
                <a:gd name="T25" fmla="*/ 122 h 671"/>
                <a:gd name="T26" fmla="*/ 206 w 952"/>
                <a:gd name="T27" fmla="*/ 125 h 671"/>
                <a:gd name="T28" fmla="*/ 248 w 952"/>
                <a:gd name="T29" fmla="*/ 106 h 671"/>
                <a:gd name="T30" fmla="*/ 278 w 952"/>
                <a:gd name="T31" fmla="*/ 61 h 671"/>
                <a:gd name="T32" fmla="*/ 326 w 952"/>
                <a:gd name="T33" fmla="*/ 90 h 671"/>
                <a:gd name="T34" fmla="*/ 385 w 952"/>
                <a:gd name="T35" fmla="*/ 53 h 671"/>
                <a:gd name="T36" fmla="*/ 413 w 952"/>
                <a:gd name="T37" fmla="*/ 66 h 671"/>
                <a:gd name="T38" fmla="*/ 460 w 952"/>
                <a:gd name="T39" fmla="*/ 98 h 671"/>
                <a:gd name="T40" fmla="*/ 495 w 952"/>
                <a:gd name="T41" fmla="*/ 109 h 671"/>
                <a:gd name="T42" fmla="*/ 573 w 952"/>
                <a:gd name="T43" fmla="*/ 57 h 671"/>
                <a:gd name="T44" fmla="*/ 656 w 952"/>
                <a:gd name="T45" fmla="*/ 84 h 671"/>
                <a:gd name="T46" fmla="*/ 719 w 952"/>
                <a:gd name="T47" fmla="*/ 57 h 671"/>
                <a:gd name="T48" fmla="*/ 757 w 952"/>
                <a:gd name="T49" fmla="*/ 71 h 671"/>
                <a:gd name="T50" fmla="*/ 826 w 952"/>
                <a:gd name="T51" fmla="*/ 0 h 671"/>
                <a:gd name="T52" fmla="*/ 875 w 952"/>
                <a:gd name="T53" fmla="*/ 5 h 671"/>
                <a:gd name="T54" fmla="*/ 873 w 952"/>
                <a:gd name="T55" fmla="*/ 50 h 671"/>
                <a:gd name="T56" fmla="*/ 928 w 952"/>
                <a:gd name="T57" fmla="*/ 92 h 671"/>
                <a:gd name="T58" fmla="*/ 952 w 952"/>
                <a:gd name="T59" fmla="*/ 113 h 671"/>
                <a:gd name="T60" fmla="*/ 917 w 952"/>
                <a:gd name="T61" fmla="*/ 138 h 671"/>
                <a:gd name="T62" fmla="*/ 871 w 952"/>
                <a:gd name="T63" fmla="*/ 196 h 671"/>
                <a:gd name="T64" fmla="*/ 874 w 952"/>
                <a:gd name="T65" fmla="*/ 426 h 671"/>
                <a:gd name="T66" fmla="*/ 831 w 952"/>
                <a:gd name="T67" fmla="*/ 442 h 671"/>
                <a:gd name="T68" fmla="*/ 812 w 952"/>
                <a:gd name="T69" fmla="*/ 482 h 671"/>
                <a:gd name="T70" fmla="*/ 840 w 952"/>
                <a:gd name="T71" fmla="*/ 532 h 671"/>
                <a:gd name="T72" fmla="*/ 802 w 952"/>
                <a:gd name="T73" fmla="*/ 565 h 671"/>
                <a:gd name="T74" fmla="*/ 676 w 952"/>
                <a:gd name="T75" fmla="*/ 565 h 671"/>
                <a:gd name="T76" fmla="*/ 650 w 952"/>
                <a:gd name="T77" fmla="*/ 587 h 671"/>
                <a:gd name="T78" fmla="*/ 650 w 952"/>
                <a:gd name="T79" fmla="*/ 671 h 671"/>
                <a:gd name="T80" fmla="*/ 556 w 952"/>
                <a:gd name="T81" fmla="*/ 604 h 671"/>
                <a:gd name="T82" fmla="*/ 448 w 952"/>
                <a:gd name="T83" fmla="*/ 604 h 671"/>
                <a:gd name="T84" fmla="*/ 328 w 952"/>
                <a:gd name="T85" fmla="*/ 586 h 671"/>
                <a:gd name="T86" fmla="*/ 271 w 952"/>
                <a:gd name="T87" fmla="*/ 536 h 671"/>
                <a:gd name="T88" fmla="*/ 184 w 952"/>
                <a:gd name="T89" fmla="*/ 532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52" h="671">
                  <a:moveTo>
                    <a:pt x="184" y="532"/>
                  </a:moveTo>
                  <a:lnTo>
                    <a:pt x="121" y="462"/>
                  </a:lnTo>
                  <a:lnTo>
                    <a:pt x="96" y="392"/>
                  </a:lnTo>
                  <a:lnTo>
                    <a:pt x="67" y="355"/>
                  </a:lnTo>
                  <a:lnTo>
                    <a:pt x="49" y="354"/>
                  </a:lnTo>
                  <a:lnTo>
                    <a:pt x="26" y="359"/>
                  </a:lnTo>
                  <a:lnTo>
                    <a:pt x="8" y="341"/>
                  </a:lnTo>
                  <a:lnTo>
                    <a:pt x="0" y="301"/>
                  </a:lnTo>
                  <a:lnTo>
                    <a:pt x="13" y="244"/>
                  </a:lnTo>
                  <a:lnTo>
                    <a:pt x="68" y="182"/>
                  </a:lnTo>
                  <a:lnTo>
                    <a:pt x="76" y="156"/>
                  </a:lnTo>
                  <a:lnTo>
                    <a:pt x="61" y="132"/>
                  </a:lnTo>
                  <a:lnTo>
                    <a:pt x="88" y="122"/>
                  </a:lnTo>
                  <a:lnTo>
                    <a:pt x="206" y="125"/>
                  </a:lnTo>
                  <a:lnTo>
                    <a:pt x="248" y="106"/>
                  </a:lnTo>
                  <a:lnTo>
                    <a:pt x="278" y="61"/>
                  </a:lnTo>
                  <a:lnTo>
                    <a:pt x="326" y="90"/>
                  </a:lnTo>
                  <a:lnTo>
                    <a:pt x="385" y="53"/>
                  </a:lnTo>
                  <a:lnTo>
                    <a:pt x="413" y="66"/>
                  </a:lnTo>
                  <a:lnTo>
                    <a:pt x="460" y="98"/>
                  </a:lnTo>
                  <a:lnTo>
                    <a:pt x="495" y="109"/>
                  </a:lnTo>
                  <a:lnTo>
                    <a:pt x="573" y="57"/>
                  </a:lnTo>
                  <a:lnTo>
                    <a:pt x="656" y="84"/>
                  </a:lnTo>
                  <a:lnTo>
                    <a:pt x="719" y="57"/>
                  </a:lnTo>
                  <a:lnTo>
                    <a:pt x="757" y="71"/>
                  </a:lnTo>
                  <a:lnTo>
                    <a:pt x="826" y="0"/>
                  </a:lnTo>
                  <a:lnTo>
                    <a:pt x="875" y="5"/>
                  </a:lnTo>
                  <a:lnTo>
                    <a:pt x="873" y="50"/>
                  </a:lnTo>
                  <a:lnTo>
                    <a:pt x="928" y="92"/>
                  </a:lnTo>
                  <a:lnTo>
                    <a:pt x="952" y="113"/>
                  </a:lnTo>
                  <a:lnTo>
                    <a:pt x="917" y="138"/>
                  </a:lnTo>
                  <a:lnTo>
                    <a:pt x="871" y="196"/>
                  </a:lnTo>
                  <a:lnTo>
                    <a:pt x="874" y="426"/>
                  </a:lnTo>
                  <a:lnTo>
                    <a:pt x="831" y="442"/>
                  </a:lnTo>
                  <a:lnTo>
                    <a:pt x="812" y="482"/>
                  </a:lnTo>
                  <a:lnTo>
                    <a:pt x="840" y="532"/>
                  </a:lnTo>
                  <a:lnTo>
                    <a:pt x="802" y="565"/>
                  </a:lnTo>
                  <a:lnTo>
                    <a:pt x="676" y="565"/>
                  </a:lnTo>
                  <a:lnTo>
                    <a:pt x="650" y="587"/>
                  </a:lnTo>
                  <a:lnTo>
                    <a:pt x="650" y="671"/>
                  </a:lnTo>
                  <a:lnTo>
                    <a:pt x="556" y="604"/>
                  </a:lnTo>
                  <a:lnTo>
                    <a:pt x="448" y="604"/>
                  </a:lnTo>
                  <a:lnTo>
                    <a:pt x="328" y="586"/>
                  </a:lnTo>
                  <a:lnTo>
                    <a:pt x="271" y="536"/>
                  </a:lnTo>
                  <a:lnTo>
                    <a:pt x="184" y="532"/>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139" name="Freeform 65"/>
            <p:cNvSpPr>
              <a:spLocks/>
            </p:cNvSpPr>
            <p:nvPr/>
          </p:nvSpPr>
          <p:spPr bwMode="auto">
            <a:xfrm>
              <a:off x="1287618" y="2716880"/>
              <a:ext cx="531221" cy="250052"/>
            </a:xfrm>
            <a:custGeom>
              <a:avLst/>
              <a:gdLst>
                <a:gd name="T0" fmla="*/ 38 w 846"/>
                <a:gd name="T1" fmla="*/ 98 h 398"/>
                <a:gd name="T2" fmla="*/ 79 w 846"/>
                <a:gd name="T3" fmla="*/ 63 h 398"/>
                <a:gd name="T4" fmla="*/ 122 w 846"/>
                <a:gd name="T5" fmla="*/ 51 h 398"/>
                <a:gd name="T6" fmla="*/ 164 w 846"/>
                <a:gd name="T7" fmla="*/ 45 h 398"/>
                <a:gd name="T8" fmla="*/ 176 w 846"/>
                <a:gd name="T9" fmla="*/ 15 h 398"/>
                <a:gd name="T10" fmla="*/ 210 w 846"/>
                <a:gd name="T11" fmla="*/ 0 h 398"/>
                <a:gd name="T12" fmla="*/ 230 w 846"/>
                <a:gd name="T13" fmla="*/ 29 h 398"/>
                <a:gd name="T14" fmla="*/ 242 w 846"/>
                <a:gd name="T15" fmla="*/ 63 h 398"/>
                <a:gd name="T16" fmla="*/ 273 w 846"/>
                <a:gd name="T17" fmla="*/ 55 h 398"/>
                <a:gd name="T18" fmla="*/ 336 w 846"/>
                <a:gd name="T19" fmla="*/ 41 h 398"/>
                <a:gd name="T20" fmla="*/ 407 w 846"/>
                <a:gd name="T21" fmla="*/ 10 h 398"/>
                <a:gd name="T22" fmla="*/ 492 w 846"/>
                <a:gd name="T23" fmla="*/ 63 h 398"/>
                <a:gd name="T24" fmla="*/ 580 w 846"/>
                <a:gd name="T25" fmla="*/ 81 h 398"/>
                <a:gd name="T26" fmla="*/ 587 w 846"/>
                <a:gd name="T27" fmla="*/ 101 h 398"/>
                <a:gd name="T28" fmla="*/ 587 w 846"/>
                <a:gd name="T29" fmla="*/ 110 h 398"/>
                <a:gd name="T30" fmla="*/ 562 w 846"/>
                <a:gd name="T31" fmla="*/ 139 h 398"/>
                <a:gd name="T32" fmla="*/ 576 w 846"/>
                <a:gd name="T33" fmla="*/ 162 h 398"/>
                <a:gd name="T34" fmla="*/ 665 w 846"/>
                <a:gd name="T35" fmla="*/ 94 h 398"/>
                <a:gd name="T36" fmla="*/ 711 w 846"/>
                <a:gd name="T37" fmla="*/ 92 h 398"/>
                <a:gd name="T38" fmla="*/ 760 w 846"/>
                <a:gd name="T39" fmla="*/ 81 h 398"/>
                <a:gd name="T40" fmla="*/ 779 w 846"/>
                <a:gd name="T41" fmla="*/ 217 h 398"/>
                <a:gd name="T42" fmla="*/ 811 w 846"/>
                <a:gd name="T43" fmla="*/ 259 h 398"/>
                <a:gd name="T44" fmla="*/ 846 w 846"/>
                <a:gd name="T45" fmla="*/ 373 h 398"/>
                <a:gd name="T46" fmla="*/ 737 w 846"/>
                <a:gd name="T47" fmla="*/ 374 h 398"/>
                <a:gd name="T48" fmla="*/ 610 w 846"/>
                <a:gd name="T49" fmla="*/ 398 h 398"/>
                <a:gd name="T50" fmla="*/ 544 w 846"/>
                <a:gd name="T51" fmla="*/ 380 h 398"/>
                <a:gd name="T52" fmla="*/ 470 w 846"/>
                <a:gd name="T53" fmla="*/ 338 h 398"/>
                <a:gd name="T54" fmla="*/ 294 w 846"/>
                <a:gd name="T55" fmla="*/ 357 h 398"/>
                <a:gd name="T56" fmla="*/ 229 w 846"/>
                <a:gd name="T57" fmla="*/ 381 h 398"/>
                <a:gd name="T58" fmla="*/ 193 w 846"/>
                <a:gd name="T59" fmla="*/ 391 h 398"/>
                <a:gd name="T60" fmla="*/ 164 w 846"/>
                <a:gd name="T61" fmla="*/ 393 h 398"/>
                <a:gd name="T62" fmla="*/ 134 w 846"/>
                <a:gd name="T63" fmla="*/ 393 h 398"/>
                <a:gd name="T64" fmla="*/ 116 w 846"/>
                <a:gd name="T65" fmla="*/ 355 h 398"/>
                <a:gd name="T66" fmla="*/ 116 w 846"/>
                <a:gd name="T67" fmla="*/ 333 h 398"/>
                <a:gd name="T68" fmla="*/ 84 w 846"/>
                <a:gd name="T69" fmla="*/ 304 h 398"/>
                <a:gd name="T70" fmla="*/ 72 w 846"/>
                <a:gd name="T71" fmla="*/ 274 h 398"/>
                <a:gd name="T72" fmla="*/ 94 w 846"/>
                <a:gd name="T73" fmla="*/ 247 h 398"/>
                <a:gd name="T74" fmla="*/ 7 w 846"/>
                <a:gd name="T75" fmla="*/ 158 h 398"/>
                <a:gd name="T76" fmla="*/ 3 w 846"/>
                <a:gd name="T77" fmla="*/ 142 h 398"/>
                <a:gd name="T78" fmla="*/ 0 w 846"/>
                <a:gd name="T79" fmla="*/ 135 h 398"/>
                <a:gd name="T80" fmla="*/ 38 w 846"/>
                <a:gd name="T81" fmla="*/ 9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46" h="398">
                  <a:moveTo>
                    <a:pt x="38" y="98"/>
                  </a:moveTo>
                  <a:lnTo>
                    <a:pt x="79" y="63"/>
                  </a:lnTo>
                  <a:lnTo>
                    <a:pt x="122" y="51"/>
                  </a:lnTo>
                  <a:lnTo>
                    <a:pt x="164" y="45"/>
                  </a:lnTo>
                  <a:lnTo>
                    <a:pt x="176" y="15"/>
                  </a:lnTo>
                  <a:lnTo>
                    <a:pt x="210" y="0"/>
                  </a:lnTo>
                  <a:lnTo>
                    <a:pt x="230" y="29"/>
                  </a:lnTo>
                  <a:lnTo>
                    <a:pt x="242" y="63"/>
                  </a:lnTo>
                  <a:lnTo>
                    <a:pt x="273" y="55"/>
                  </a:lnTo>
                  <a:lnTo>
                    <a:pt x="336" y="41"/>
                  </a:lnTo>
                  <a:lnTo>
                    <a:pt x="407" y="10"/>
                  </a:lnTo>
                  <a:lnTo>
                    <a:pt x="492" y="63"/>
                  </a:lnTo>
                  <a:lnTo>
                    <a:pt x="580" y="81"/>
                  </a:lnTo>
                  <a:lnTo>
                    <a:pt x="587" y="101"/>
                  </a:lnTo>
                  <a:lnTo>
                    <a:pt x="587" y="110"/>
                  </a:lnTo>
                  <a:lnTo>
                    <a:pt x="562" y="139"/>
                  </a:lnTo>
                  <a:lnTo>
                    <a:pt x="576" y="162"/>
                  </a:lnTo>
                  <a:lnTo>
                    <a:pt x="665" y="94"/>
                  </a:lnTo>
                  <a:lnTo>
                    <a:pt x="711" y="92"/>
                  </a:lnTo>
                  <a:lnTo>
                    <a:pt x="760" y="81"/>
                  </a:lnTo>
                  <a:lnTo>
                    <a:pt x="779" y="217"/>
                  </a:lnTo>
                  <a:lnTo>
                    <a:pt x="811" y="259"/>
                  </a:lnTo>
                  <a:lnTo>
                    <a:pt x="846" y="373"/>
                  </a:lnTo>
                  <a:lnTo>
                    <a:pt x="737" y="374"/>
                  </a:lnTo>
                  <a:lnTo>
                    <a:pt x="610" y="398"/>
                  </a:lnTo>
                  <a:lnTo>
                    <a:pt x="544" y="380"/>
                  </a:lnTo>
                  <a:lnTo>
                    <a:pt x="470" y="338"/>
                  </a:lnTo>
                  <a:lnTo>
                    <a:pt x="294" y="357"/>
                  </a:lnTo>
                  <a:lnTo>
                    <a:pt x="229" y="381"/>
                  </a:lnTo>
                  <a:lnTo>
                    <a:pt x="193" y="391"/>
                  </a:lnTo>
                  <a:lnTo>
                    <a:pt x="164" y="393"/>
                  </a:lnTo>
                  <a:lnTo>
                    <a:pt x="134" y="393"/>
                  </a:lnTo>
                  <a:lnTo>
                    <a:pt x="116" y="355"/>
                  </a:lnTo>
                  <a:lnTo>
                    <a:pt x="116" y="333"/>
                  </a:lnTo>
                  <a:lnTo>
                    <a:pt x="84" y="304"/>
                  </a:lnTo>
                  <a:lnTo>
                    <a:pt x="72" y="274"/>
                  </a:lnTo>
                  <a:lnTo>
                    <a:pt x="94" y="247"/>
                  </a:lnTo>
                  <a:lnTo>
                    <a:pt x="7" y="158"/>
                  </a:lnTo>
                  <a:lnTo>
                    <a:pt x="3" y="142"/>
                  </a:lnTo>
                  <a:lnTo>
                    <a:pt x="0" y="135"/>
                  </a:lnTo>
                  <a:lnTo>
                    <a:pt x="38" y="98"/>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40" name="Freeform 66"/>
            <p:cNvSpPr>
              <a:spLocks/>
            </p:cNvSpPr>
            <p:nvPr/>
          </p:nvSpPr>
          <p:spPr bwMode="auto">
            <a:xfrm>
              <a:off x="1668808" y="2434600"/>
              <a:ext cx="421754" cy="317288"/>
            </a:xfrm>
            <a:custGeom>
              <a:avLst/>
              <a:gdLst>
                <a:gd name="T0" fmla="*/ 423 w 672"/>
                <a:gd name="T1" fmla="*/ 355 h 505"/>
                <a:gd name="T2" fmla="*/ 347 w 672"/>
                <a:gd name="T3" fmla="*/ 403 h 505"/>
                <a:gd name="T4" fmla="*/ 247 w 672"/>
                <a:gd name="T5" fmla="*/ 426 h 505"/>
                <a:gd name="T6" fmla="*/ 225 w 672"/>
                <a:gd name="T7" fmla="*/ 496 h 505"/>
                <a:gd name="T8" fmla="*/ 153 w 672"/>
                <a:gd name="T9" fmla="*/ 505 h 505"/>
                <a:gd name="T10" fmla="*/ 120 w 672"/>
                <a:gd name="T11" fmla="*/ 482 h 505"/>
                <a:gd name="T12" fmla="*/ 90 w 672"/>
                <a:gd name="T13" fmla="*/ 340 h 505"/>
                <a:gd name="T14" fmla="*/ 59 w 672"/>
                <a:gd name="T15" fmla="*/ 332 h 505"/>
                <a:gd name="T16" fmla="*/ 60 w 672"/>
                <a:gd name="T17" fmla="*/ 308 h 505"/>
                <a:gd name="T18" fmla="*/ 24 w 672"/>
                <a:gd name="T19" fmla="*/ 195 h 505"/>
                <a:gd name="T20" fmla="*/ 40 w 672"/>
                <a:gd name="T21" fmla="*/ 144 h 505"/>
                <a:gd name="T22" fmla="*/ 0 w 672"/>
                <a:gd name="T23" fmla="*/ 102 h 505"/>
                <a:gd name="T24" fmla="*/ 0 w 672"/>
                <a:gd name="T25" fmla="*/ 87 h 505"/>
                <a:gd name="T26" fmla="*/ 56 w 672"/>
                <a:gd name="T27" fmla="*/ 73 h 505"/>
                <a:gd name="T28" fmla="*/ 77 w 672"/>
                <a:gd name="T29" fmla="*/ 39 h 505"/>
                <a:gd name="T30" fmla="*/ 125 w 672"/>
                <a:gd name="T31" fmla="*/ 9 h 505"/>
                <a:gd name="T32" fmla="*/ 145 w 672"/>
                <a:gd name="T33" fmla="*/ 33 h 505"/>
                <a:gd name="T34" fmla="*/ 164 w 672"/>
                <a:gd name="T35" fmla="*/ 33 h 505"/>
                <a:gd name="T36" fmla="*/ 186 w 672"/>
                <a:gd name="T37" fmla="*/ 18 h 505"/>
                <a:gd name="T38" fmla="*/ 191 w 672"/>
                <a:gd name="T39" fmla="*/ 0 h 505"/>
                <a:gd name="T40" fmla="*/ 220 w 672"/>
                <a:gd name="T41" fmla="*/ 24 h 505"/>
                <a:gd name="T42" fmla="*/ 245 w 672"/>
                <a:gd name="T43" fmla="*/ 19 h 505"/>
                <a:gd name="T44" fmla="*/ 280 w 672"/>
                <a:gd name="T45" fmla="*/ 37 h 505"/>
                <a:gd name="T46" fmla="*/ 352 w 672"/>
                <a:gd name="T47" fmla="*/ 50 h 505"/>
                <a:gd name="T48" fmla="*/ 324 w 672"/>
                <a:gd name="T49" fmla="*/ 81 h 505"/>
                <a:gd name="T50" fmla="*/ 347 w 672"/>
                <a:gd name="T51" fmla="*/ 146 h 505"/>
                <a:gd name="T52" fmla="*/ 378 w 672"/>
                <a:gd name="T53" fmla="*/ 126 h 505"/>
                <a:gd name="T54" fmla="*/ 408 w 672"/>
                <a:gd name="T55" fmla="*/ 131 h 505"/>
                <a:gd name="T56" fmla="*/ 450 w 672"/>
                <a:gd name="T57" fmla="*/ 123 h 505"/>
                <a:gd name="T58" fmla="*/ 479 w 672"/>
                <a:gd name="T59" fmla="*/ 108 h 505"/>
                <a:gd name="T60" fmla="*/ 521 w 672"/>
                <a:gd name="T61" fmla="*/ 72 h 505"/>
                <a:gd name="T62" fmla="*/ 618 w 672"/>
                <a:gd name="T63" fmla="*/ 168 h 505"/>
                <a:gd name="T64" fmla="*/ 649 w 672"/>
                <a:gd name="T65" fmla="*/ 191 h 505"/>
                <a:gd name="T66" fmla="*/ 648 w 672"/>
                <a:gd name="T67" fmla="*/ 287 h 505"/>
                <a:gd name="T68" fmla="*/ 672 w 672"/>
                <a:gd name="T69" fmla="*/ 296 h 505"/>
                <a:gd name="T70" fmla="*/ 671 w 672"/>
                <a:gd name="T71" fmla="*/ 324 h 505"/>
                <a:gd name="T72" fmla="*/ 630 w 672"/>
                <a:gd name="T73" fmla="*/ 323 h 505"/>
                <a:gd name="T74" fmla="*/ 608 w 672"/>
                <a:gd name="T75" fmla="*/ 358 h 505"/>
                <a:gd name="T76" fmla="*/ 581 w 672"/>
                <a:gd name="T77" fmla="*/ 392 h 505"/>
                <a:gd name="T78" fmla="*/ 561 w 672"/>
                <a:gd name="T79" fmla="*/ 395 h 505"/>
                <a:gd name="T80" fmla="*/ 513 w 672"/>
                <a:gd name="T81" fmla="*/ 352 h 505"/>
                <a:gd name="T82" fmla="*/ 423 w 672"/>
                <a:gd name="T83" fmla="*/ 35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72" h="505">
                  <a:moveTo>
                    <a:pt x="423" y="355"/>
                  </a:moveTo>
                  <a:lnTo>
                    <a:pt x="347" y="403"/>
                  </a:lnTo>
                  <a:lnTo>
                    <a:pt x="247" y="426"/>
                  </a:lnTo>
                  <a:lnTo>
                    <a:pt x="225" y="496"/>
                  </a:lnTo>
                  <a:lnTo>
                    <a:pt x="153" y="505"/>
                  </a:lnTo>
                  <a:lnTo>
                    <a:pt x="120" y="482"/>
                  </a:lnTo>
                  <a:lnTo>
                    <a:pt x="90" y="340"/>
                  </a:lnTo>
                  <a:lnTo>
                    <a:pt x="59" y="332"/>
                  </a:lnTo>
                  <a:lnTo>
                    <a:pt x="60" y="308"/>
                  </a:lnTo>
                  <a:lnTo>
                    <a:pt x="24" y="195"/>
                  </a:lnTo>
                  <a:lnTo>
                    <a:pt x="40" y="144"/>
                  </a:lnTo>
                  <a:lnTo>
                    <a:pt x="0" y="102"/>
                  </a:lnTo>
                  <a:lnTo>
                    <a:pt x="0" y="87"/>
                  </a:lnTo>
                  <a:lnTo>
                    <a:pt x="56" y="73"/>
                  </a:lnTo>
                  <a:lnTo>
                    <a:pt x="77" y="39"/>
                  </a:lnTo>
                  <a:lnTo>
                    <a:pt x="125" y="9"/>
                  </a:lnTo>
                  <a:lnTo>
                    <a:pt x="145" y="33"/>
                  </a:lnTo>
                  <a:lnTo>
                    <a:pt x="164" y="33"/>
                  </a:lnTo>
                  <a:lnTo>
                    <a:pt x="186" y="18"/>
                  </a:lnTo>
                  <a:lnTo>
                    <a:pt x="191" y="0"/>
                  </a:lnTo>
                  <a:lnTo>
                    <a:pt x="220" y="24"/>
                  </a:lnTo>
                  <a:lnTo>
                    <a:pt x="245" y="19"/>
                  </a:lnTo>
                  <a:lnTo>
                    <a:pt x="280" y="37"/>
                  </a:lnTo>
                  <a:lnTo>
                    <a:pt x="352" y="50"/>
                  </a:lnTo>
                  <a:lnTo>
                    <a:pt x="324" y="81"/>
                  </a:lnTo>
                  <a:lnTo>
                    <a:pt x="347" y="146"/>
                  </a:lnTo>
                  <a:lnTo>
                    <a:pt x="378" y="126"/>
                  </a:lnTo>
                  <a:lnTo>
                    <a:pt x="408" y="131"/>
                  </a:lnTo>
                  <a:lnTo>
                    <a:pt x="450" y="123"/>
                  </a:lnTo>
                  <a:lnTo>
                    <a:pt x="479" y="108"/>
                  </a:lnTo>
                  <a:lnTo>
                    <a:pt x="521" y="72"/>
                  </a:lnTo>
                  <a:lnTo>
                    <a:pt x="618" y="168"/>
                  </a:lnTo>
                  <a:lnTo>
                    <a:pt x="649" y="191"/>
                  </a:lnTo>
                  <a:lnTo>
                    <a:pt x="648" y="287"/>
                  </a:lnTo>
                  <a:lnTo>
                    <a:pt x="672" y="296"/>
                  </a:lnTo>
                  <a:lnTo>
                    <a:pt x="671" y="324"/>
                  </a:lnTo>
                  <a:lnTo>
                    <a:pt x="630" y="323"/>
                  </a:lnTo>
                  <a:lnTo>
                    <a:pt x="608" y="358"/>
                  </a:lnTo>
                  <a:lnTo>
                    <a:pt x="581" y="392"/>
                  </a:lnTo>
                  <a:lnTo>
                    <a:pt x="561" y="395"/>
                  </a:lnTo>
                  <a:lnTo>
                    <a:pt x="513" y="352"/>
                  </a:lnTo>
                  <a:lnTo>
                    <a:pt x="423" y="355"/>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41" name="Freeform 67"/>
            <p:cNvSpPr>
              <a:spLocks/>
            </p:cNvSpPr>
            <p:nvPr/>
          </p:nvSpPr>
          <p:spPr bwMode="auto">
            <a:xfrm>
              <a:off x="1764939" y="2655756"/>
              <a:ext cx="401750" cy="330068"/>
            </a:xfrm>
            <a:custGeom>
              <a:avLst/>
              <a:gdLst>
                <a:gd name="T0" fmla="*/ 427 w 639"/>
                <a:gd name="T1" fmla="*/ 514 h 525"/>
                <a:gd name="T2" fmla="*/ 258 w 639"/>
                <a:gd name="T3" fmla="*/ 525 h 525"/>
                <a:gd name="T4" fmla="*/ 173 w 639"/>
                <a:gd name="T5" fmla="*/ 506 h 525"/>
                <a:gd name="T6" fmla="*/ 86 w 639"/>
                <a:gd name="T7" fmla="*/ 469 h 525"/>
                <a:gd name="T8" fmla="*/ 51 w 639"/>
                <a:gd name="T9" fmla="*/ 352 h 525"/>
                <a:gd name="T10" fmla="*/ 19 w 639"/>
                <a:gd name="T11" fmla="*/ 316 h 525"/>
                <a:gd name="T12" fmla="*/ 0 w 639"/>
                <a:gd name="T13" fmla="*/ 178 h 525"/>
                <a:gd name="T14" fmla="*/ 0 w 639"/>
                <a:gd name="T15" fmla="*/ 153 h 525"/>
                <a:gd name="T16" fmla="*/ 72 w 639"/>
                <a:gd name="T17" fmla="*/ 144 h 525"/>
                <a:gd name="T18" fmla="*/ 94 w 639"/>
                <a:gd name="T19" fmla="*/ 74 h 525"/>
                <a:gd name="T20" fmla="*/ 195 w 639"/>
                <a:gd name="T21" fmla="*/ 51 h 525"/>
                <a:gd name="T22" fmla="*/ 268 w 639"/>
                <a:gd name="T23" fmla="*/ 4 h 525"/>
                <a:gd name="T24" fmla="*/ 360 w 639"/>
                <a:gd name="T25" fmla="*/ 0 h 525"/>
                <a:gd name="T26" fmla="*/ 408 w 639"/>
                <a:gd name="T27" fmla="*/ 43 h 525"/>
                <a:gd name="T28" fmla="*/ 461 w 639"/>
                <a:gd name="T29" fmla="*/ 137 h 525"/>
                <a:gd name="T30" fmla="*/ 499 w 639"/>
                <a:gd name="T31" fmla="*/ 118 h 525"/>
                <a:gd name="T32" fmla="*/ 561 w 639"/>
                <a:gd name="T33" fmla="*/ 207 h 525"/>
                <a:gd name="T34" fmla="*/ 599 w 639"/>
                <a:gd name="T35" fmla="*/ 225 h 525"/>
                <a:gd name="T36" fmla="*/ 619 w 639"/>
                <a:gd name="T37" fmla="*/ 235 h 525"/>
                <a:gd name="T38" fmla="*/ 632 w 639"/>
                <a:gd name="T39" fmla="*/ 261 h 525"/>
                <a:gd name="T40" fmla="*/ 639 w 639"/>
                <a:gd name="T41" fmla="*/ 314 h 525"/>
                <a:gd name="T42" fmla="*/ 613 w 639"/>
                <a:gd name="T43" fmla="*/ 352 h 525"/>
                <a:gd name="T44" fmla="*/ 595 w 639"/>
                <a:gd name="T45" fmla="*/ 351 h 525"/>
                <a:gd name="T46" fmla="*/ 604 w 639"/>
                <a:gd name="T47" fmla="*/ 380 h 525"/>
                <a:gd name="T48" fmla="*/ 545 w 639"/>
                <a:gd name="T49" fmla="*/ 391 h 525"/>
                <a:gd name="T50" fmla="*/ 532 w 639"/>
                <a:gd name="T51" fmla="*/ 476 h 525"/>
                <a:gd name="T52" fmla="*/ 427 w 639"/>
                <a:gd name="T53" fmla="*/ 514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39" h="525">
                  <a:moveTo>
                    <a:pt x="427" y="514"/>
                  </a:moveTo>
                  <a:lnTo>
                    <a:pt x="258" y="525"/>
                  </a:lnTo>
                  <a:lnTo>
                    <a:pt x="173" y="506"/>
                  </a:lnTo>
                  <a:lnTo>
                    <a:pt x="86" y="469"/>
                  </a:lnTo>
                  <a:lnTo>
                    <a:pt x="51" y="352"/>
                  </a:lnTo>
                  <a:lnTo>
                    <a:pt x="19" y="316"/>
                  </a:lnTo>
                  <a:lnTo>
                    <a:pt x="0" y="178"/>
                  </a:lnTo>
                  <a:lnTo>
                    <a:pt x="0" y="153"/>
                  </a:lnTo>
                  <a:lnTo>
                    <a:pt x="72" y="144"/>
                  </a:lnTo>
                  <a:lnTo>
                    <a:pt x="94" y="74"/>
                  </a:lnTo>
                  <a:lnTo>
                    <a:pt x="195" y="51"/>
                  </a:lnTo>
                  <a:lnTo>
                    <a:pt x="268" y="4"/>
                  </a:lnTo>
                  <a:lnTo>
                    <a:pt x="360" y="0"/>
                  </a:lnTo>
                  <a:lnTo>
                    <a:pt x="408" y="43"/>
                  </a:lnTo>
                  <a:lnTo>
                    <a:pt x="461" y="137"/>
                  </a:lnTo>
                  <a:lnTo>
                    <a:pt x="499" y="118"/>
                  </a:lnTo>
                  <a:lnTo>
                    <a:pt x="561" y="207"/>
                  </a:lnTo>
                  <a:lnTo>
                    <a:pt x="599" y="225"/>
                  </a:lnTo>
                  <a:lnTo>
                    <a:pt x="619" y="235"/>
                  </a:lnTo>
                  <a:lnTo>
                    <a:pt x="632" y="261"/>
                  </a:lnTo>
                  <a:lnTo>
                    <a:pt x="639" y="314"/>
                  </a:lnTo>
                  <a:lnTo>
                    <a:pt x="613" y="352"/>
                  </a:lnTo>
                  <a:lnTo>
                    <a:pt x="595" y="351"/>
                  </a:lnTo>
                  <a:lnTo>
                    <a:pt x="604" y="380"/>
                  </a:lnTo>
                  <a:lnTo>
                    <a:pt x="545" y="391"/>
                  </a:lnTo>
                  <a:lnTo>
                    <a:pt x="532" y="476"/>
                  </a:lnTo>
                  <a:lnTo>
                    <a:pt x="427" y="514"/>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42" name="Freeform 68"/>
            <p:cNvSpPr>
              <a:spLocks/>
            </p:cNvSpPr>
            <p:nvPr/>
          </p:nvSpPr>
          <p:spPr bwMode="auto">
            <a:xfrm>
              <a:off x="1812171" y="2950262"/>
              <a:ext cx="421754" cy="386191"/>
            </a:xfrm>
            <a:custGeom>
              <a:avLst/>
              <a:gdLst>
                <a:gd name="T0" fmla="*/ 26 w 671"/>
                <a:gd name="T1" fmla="*/ 152 h 614"/>
                <a:gd name="T2" fmla="*/ 0 w 671"/>
                <a:gd name="T3" fmla="*/ 81 h 614"/>
                <a:gd name="T4" fmla="*/ 11 w 671"/>
                <a:gd name="T5" fmla="*/ 0 h 614"/>
                <a:gd name="T6" fmla="*/ 98 w 671"/>
                <a:gd name="T7" fmla="*/ 37 h 614"/>
                <a:gd name="T8" fmla="*/ 186 w 671"/>
                <a:gd name="T9" fmla="*/ 56 h 614"/>
                <a:gd name="T10" fmla="*/ 352 w 671"/>
                <a:gd name="T11" fmla="*/ 45 h 614"/>
                <a:gd name="T12" fmla="*/ 457 w 671"/>
                <a:gd name="T13" fmla="*/ 7 h 614"/>
                <a:gd name="T14" fmla="*/ 528 w 671"/>
                <a:gd name="T15" fmla="*/ 37 h 614"/>
                <a:gd name="T16" fmla="*/ 576 w 671"/>
                <a:gd name="T17" fmla="*/ 66 h 614"/>
                <a:gd name="T18" fmla="*/ 564 w 671"/>
                <a:gd name="T19" fmla="*/ 126 h 614"/>
                <a:gd name="T20" fmla="*/ 561 w 671"/>
                <a:gd name="T21" fmla="*/ 176 h 614"/>
                <a:gd name="T22" fmla="*/ 571 w 671"/>
                <a:gd name="T23" fmla="*/ 200 h 614"/>
                <a:gd name="T24" fmla="*/ 650 w 671"/>
                <a:gd name="T25" fmla="*/ 230 h 614"/>
                <a:gd name="T26" fmla="*/ 667 w 671"/>
                <a:gd name="T27" fmla="*/ 243 h 614"/>
                <a:gd name="T28" fmla="*/ 671 w 671"/>
                <a:gd name="T29" fmla="*/ 272 h 614"/>
                <a:gd name="T30" fmla="*/ 654 w 671"/>
                <a:gd name="T31" fmla="*/ 290 h 614"/>
                <a:gd name="T32" fmla="*/ 634 w 671"/>
                <a:gd name="T33" fmla="*/ 332 h 614"/>
                <a:gd name="T34" fmla="*/ 590 w 671"/>
                <a:gd name="T35" fmla="*/ 302 h 614"/>
                <a:gd name="T36" fmla="*/ 547 w 671"/>
                <a:gd name="T37" fmla="*/ 327 h 614"/>
                <a:gd name="T38" fmla="*/ 526 w 671"/>
                <a:gd name="T39" fmla="*/ 307 h 614"/>
                <a:gd name="T40" fmla="*/ 509 w 671"/>
                <a:gd name="T41" fmla="*/ 320 h 614"/>
                <a:gd name="T42" fmla="*/ 518 w 671"/>
                <a:gd name="T43" fmla="*/ 338 h 614"/>
                <a:gd name="T44" fmla="*/ 497 w 671"/>
                <a:gd name="T45" fmla="*/ 400 h 614"/>
                <a:gd name="T46" fmla="*/ 473 w 671"/>
                <a:gd name="T47" fmla="*/ 427 h 614"/>
                <a:gd name="T48" fmla="*/ 478 w 671"/>
                <a:gd name="T49" fmla="*/ 448 h 614"/>
                <a:gd name="T50" fmla="*/ 425 w 671"/>
                <a:gd name="T51" fmla="*/ 481 h 614"/>
                <a:gd name="T52" fmla="*/ 406 w 671"/>
                <a:gd name="T53" fmla="*/ 456 h 614"/>
                <a:gd name="T54" fmla="*/ 358 w 671"/>
                <a:gd name="T55" fmla="*/ 463 h 614"/>
                <a:gd name="T56" fmla="*/ 357 w 671"/>
                <a:gd name="T57" fmla="*/ 493 h 614"/>
                <a:gd name="T58" fmla="*/ 322 w 671"/>
                <a:gd name="T59" fmla="*/ 495 h 614"/>
                <a:gd name="T60" fmla="*/ 289 w 671"/>
                <a:gd name="T61" fmla="*/ 528 h 614"/>
                <a:gd name="T62" fmla="*/ 251 w 671"/>
                <a:gd name="T63" fmla="*/ 544 h 614"/>
                <a:gd name="T64" fmla="*/ 229 w 671"/>
                <a:gd name="T65" fmla="*/ 560 h 614"/>
                <a:gd name="T66" fmla="*/ 187 w 671"/>
                <a:gd name="T67" fmla="*/ 614 h 614"/>
                <a:gd name="T68" fmla="*/ 127 w 671"/>
                <a:gd name="T69" fmla="*/ 602 h 614"/>
                <a:gd name="T70" fmla="*/ 125 w 671"/>
                <a:gd name="T71" fmla="*/ 586 h 614"/>
                <a:gd name="T72" fmla="*/ 174 w 671"/>
                <a:gd name="T73" fmla="*/ 508 h 614"/>
                <a:gd name="T74" fmla="*/ 104 w 671"/>
                <a:gd name="T75" fmla="*/ 414 h 614"/>
                <a:gd name="T76" fmla="*/ 83 w 671"/>
                <a:gd name="T77" fmla="*/ 420 h 614"/>
                <a:gd name="T78" fmla="*/ 31 w 671"/>
                <a:gd name="T79" fmla="*/ 398 h 614"/>
                <a:gd name="T80" fmla="*/ 16 w 671"/>
                <a:gd name="T81" fmla="*/ 321 h 614"/>
                <a:gd name="T82" fmla="*/ 39 w 671"/>
                <a:gd name="T83" fmla="*/ 267 h 614"/>
                <a:gd name="T84" fmla="*/ 7 w 671"/>
                <a:gd name="T85" fmla="*/ 209 h 614"/>
                <a:gd name="T86" fmla="*/ 26 w 671"/>
                <a:gd name="T87" fmla="*/ 152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71" h="614">
                  <a:moveTo>
                    <a:pt x="26" y="152"/>
                  </a:moveTo>
                  <a:lnTo>
                    <a:pt x="0" y="81"/>
                  </a:lnTo>
                  <a:lnTo>
                    <a:pt x="11" y="0"/>
                  </a:lnTo>
                  <a:lnTo>
                    <a:pt x="98" y="37"/>
                  </a:lnTo>
                  <a:lnTo>
                    <a:pt x="186" y="56"/>
                  </a:lnTo>
                  <a:lnTo>
                    <a:pt x="352" y="45"/>
                  </a:lnTo>
                  <a:lnTo>
                    <a:pt x="457" y="7"/>
                  </a:lnTo>
                  <a:lnTo>
                    <a:pt x="528" y="37"/>
                  </a:lnTo>
                  <a:lnTo>
                    <a:pt x="576" y="66"/>
                  </a:lnTo>
                  <a:lnTo>
                    <a:pt x="564" y="126"/>
                  </a:lnTo>
                  <a:lnTo>
                    <a:pt x="561" y="176"/>
                  </a:lnTo>
                  <a:lnTo>
                    <a:pt x="571" y="200"/>
                  </a:lnTo>
                  <a:lnTo>
                    <a:pt x="650" y="230"/>
                  </a:lnTo>
                  <a:lnTo>
                    <a:pt x="667" y="243"/>
                  </a:lnTo>
                  <a:lnTo>
                    <a:pt x="671" y="272"/>
                  </a:lnTo>
                  <a:lnTo>
                    <a:pt x="654" y="290"/>
                  </a:lnTo>
                  <a:lnTo>
                    <a:pt x="634" y="332"/>
                  </a:lnTo>
                  <a:lnTo>
                    <a:pt x="590" y="302"/>
                  </a:lnTo>
                  <a:lnTo>
                    <a:pt x="547" y="327"/>
                  </a:lnTo>
                  <a:lnTo>
                    <a:pt x="526" y="307"/>
                  </a:lnTo>
                  <a:lnTo>
                    <a:pt x="509" y="320"/>
                  </a:lnTo>
                  <a:lnTo>
                    <a:pt x="518" y="338"/>
                  </a:lnTo>
                  <a:lnTo>
                    <a:pt x="497" y="400"/>
                  </a:lnTo>
                  <a:lnTo>
                    <a:pt x="473" y="427"/>
                  </a:lnTo>
                  <a:lnTo>
                    <a:pt x="478" y="448"/>
                  </a:lnTo>
                  <a:lnTo>
                    <a:pt x="425" y="481"/>
                  </a:lnTo>
                  <a:lnTo>
                    <a:pt x="406" y="456"/>
                  </a:lnTo>
                  <a:lnTo>
                    <a:pt x="358" y="463"/>
                  </a:lnTo>
                  <a:lnTo>
                    <a:pt x="357" y="493"/>
                  </a:lnTo>
                  <a:lnTo>
                    <a:pt x="322" y="495"/>
                  </a:lnTo>
                  <a:lnTo>
                    <a:pt x="289" y="528"/>
                  </a:lnTo>
                  <a:lnTo>
                    <a:pt x="251" y="544"/>
                  </a:lnTo>
                  <a:lnTo>
                    <a:pt x="229" y="560"/>
                  </a:lnTo>
                  <a:lnTo>
                    <a:pt x="187" y="614"/>
                  </a:lnTo>
                  <a:lnTo>
                    <a:pt x="127" y="602"/>
                  </a:lnTo>
                  <a:lnTo>
                    <a:pt x="125" y="586"/>
                  </a:lnTo>
                  <a:lnTo>
                    <a:pt x="174" y="508"/>
                  </a:lnTo>
                  <a:lnTo>
                    <a:pt x="104" y="414"/>
                  </a:lnTo>
                  <a:lnTo>
                    <a:pt x="83" y="420"/>
                  </a:lnTo>
                  <a:lnTo>
                    <a:pt x="31" y="398"/>
                  </a:lnTo>
                  <a:lnTo>
                    <a:pt x="16" y="321"/>
                  </a:lnTo>
                  <a:lnTo>
                    <a:pt x="39" y="267"/>
                  </a:lnTo>
                  <a:lnTo>
                    <a:pt x="7" y="209"/>
                  </a:lnTo>
                  <a:lnTo>
                    <a:pt x="26" y="152"/>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43" name="Freeform 69"/>
            <p:cNvSpPr>
              <a:spLocks/>
            </p:cNvSpPr>
            <p:nvPr/>
          </p:nvSpPr>
          <p:spPr bwMode="auto">
            <a:xfrm>
              <a:off x="1349298" y="2929146"/>
              <a:ext cx="487323" cy="322288"/>
            </a:xfrm>
            <a:custGeom>
              <a:avLst/>
              <a:gdLst>
                <a:gd name="T0" fmla="*/ 197 w 776"/>
                <a:gd name="T1" fmla="*/ 18 h 513"/>
                <a:gd name="T2" fmla="*/ 376 w 776"/>
                <a:gd name="T3" fmla="*/ 0 h 513"/>
                <a:gd name="T4" fmla="*/ 448 w 776"/>
                <a:gd name="T5" fmla="*/ 42 h 513"/>
                <a:gd name="T6" fmla="*/ 515 w 776"/>
                <a:gd name="T7" fmla="*/ 59 h 513"/>
                <a:gd name="T8" fmla="*/ 643 w 776"/>
                <a:gd name="T9" fmla="*/ 36 h 513"/>
                <a:gd name="T10" fmla="*/ 748 w 776"/>
                <a:gd name="T11" fmla="*/ 35 h 513"/>
                <a:gd name="T12" fmla="*/ 737 w 776"/>
                <a:gd name="T13" fmla="*/ 114 h 513"/>
                <a:gd name="T14" fmla="*/ 761 w 776"/>
                <a:gd name="T15" fmla="*/ 185 h 513"/>
                <a:gd name="T16" fmla="*/ 746 w 776"/>
                <a:gd name="T17" fmla="*/ 244 h 513"/>
                <a:gd name="T18" fmla="*/ 776 w 776"/>
                <a:gd name="T19" fmla="*/ 303 h 513"/>
                <a:gd name="T20" fmla="*/ 753 w 776"/>
                <a:gd name="T21" fmla="*/ 355 h 513"/>
                <a:gd name="T22" fmla="*/ 767 w 776"/>
                <a:gd name="T23" fmla="*/ 432 h 513"/>
                <a:gd name="T24" fmla="*/ 745 w 776"/>
                <a:gd name="T25" fmla="*/ 462 h 513"/>
                <a:gd name="T26" fmla="*/ 715 w 776"/>
                <a:gd name="T27" fmla="*/ 454 h 513"/>
                <a:gd name="T28" fmla="*/ 689 w 776"/>
                <a:gd name="T29" fmla="*/ 491 h 513"/>
                <a:gd name="T30" fmla="*/ 658 w 776"/>
                <a:gd name="T31" fmla="*/ 462 h 513"/>
                <a:gd name="T32" fmla="*/ 607 w 776"/>
                <a:gd name="T33" fmla="*/ 472 h 513"/>
                <a:gd name="T34" fmla="*/ 565 w 776"/>
                <a:gd name="T35" fmla="*/ 454 h 513"/>
                <a:gd name="T36" fmla="*/ 538 w 776"/>
                <a:gd name="T37" fmla="*/ 488 h 513"/>
                <a:gd name="T38" fmla="*/ 495 w 776"/>
                <a:gd name="T39" fmla="*/ 472 h 513"/>
                <a:gd name="T40" fmla="*/ 467 w 776"/>
                <a:gd name="T41" fmla="*/ 503 h 513"/>
                <a:gd name="T42" fmla="*/ 429 w 776"/>
                <a:gd name="T43" fmla="*/ 472 h 513"/>
                <a:gd name="T44" fmla="*/ 408 w 776"/>
                <a:gd name="T45" fmla="*/ 486 h 513"/>
                <a:gd name="T46" fmla="*/ 327 w 776"/>
                <a:gd name="T47" fmla="*/ 500 h 513"/>
                <a:gd name="T48" fmla="*/ 275 w 776"/>
                <a:gd name="T49" fmla="*/ 498 h 513"/>
                <a:gd name="T50" fmla="*/ 263 w 776"/>
                <a:gd name="T51" fmla="*/ 513 h 513"/>
                <a:gd name="T52" fmla="*/ 106 w 776"/>
                <a:gd name="T53" fmla="*/ 399 h 513"/>
                <a:gd name="T54" fmla="*/ 66 w 776"/>
                <a:gd name="T55" fmla="*/ 391 h 513"/>
                <a:gd name="T56" fmla="*/ 0 w 776"/>
                <a:gd name="T57" fmla="*/ 329 h 513"/>
                <a:gd name="T58" fmla="*/ 10 w 776"/>
                <a:gd name="T59" fmla="*/ 296 h 513"/>
                <a:gd name="T60" fmla="*/ 9 w 776"/>
                <a:gd name="T61" fmla="*/ 270 h 513"/>
                <a:gd name="T62" fmla="*/ 46 w 776"/>
                <a:gd name="T63" fmla="*/ 245 h 513"/>
                <a:gd name="T64" fmla="*/ 36 w 776"/>
                <a:gd name="T65" fmla="*/ 206 h 513"/>
                <a:gd name="T66" fmla="*/ 36 w 776"/>
                <a:gd name="T67" fmla="*/ 169 h 513"/>
                <a:gd name="T68" fmla="*/ 90 w 776"/>
                <a:gd name="T69" fmla="*/ 134 h 513"/>
                <a:gd name="T70" fmla="*/ 130 w 776"/>
                <a:gd name="T71" fmla="*/ 122 h 513"/>
                <a:gd name="T72" fmla="*/ 137 w 776"/>
                <a:gd name="T73" fmla="*/ 102 h 513"/>
                <a:gd name="T74" fmla="*/ 151 w 776"/>
                <a:gd name="T75" fmla="*/ 73 h 513"/>
                <a:gd name="T76" fmla="*/ 131 w 776"/>
                <a:gd name="T77" fmla="*/ 42 h 513"/>
                <a:gd name="T78" fmla="*/ 197 w 776"/>
                <a:gd name="T79" fmla="*/ 18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76" h="513">
                  <a:moveTo>
                    <a:pt x="197" y="18"/>
                  </a:moveTo>
                  <a:lnTo>
                    <a:pt x="376" y="0"/>
                  </a:lnTo>
                  <a:lnTo>
                    <a:pt x="448" y="42"/>
                  </a:lnTo>
                  <a:lnTo>
                    <a:pt x="515" y="59"/>
                  </a:lnTo>
                  <a:lnTo>
                    <a:pt x="643" y="36"/>
                  </a:lnTo>
                  <a:lnTo>
                    <a:pt x="748" y="35"/>
                  </a:lnTo>
                  <a:lnTo>
                    <a:pt x="737" y="114"/>
                  </a:lnTo>
                  <a:lnTo>
                    <a:pt x="761" y="185"/>
                  </a:lnTo>
                  <a:lnTo>
                    <a:pt x="746" y="244"/>
                  </a:lnTo>
                  <a:lnTo>
                    <a:pt x="776" y="303"/>
                  </a:lnTo>
                  <a:lnTo>
                    <a:pt x="753" y="355"/>
                  </a:lnTo>
                  <a:lnTo>
                    <a:pt x="767" y="432"/>
                  </a:lnTo>
                  <a:lnTo>
                    <a:pt x="745" y="462"/>
                  </a:lnTo>
                  <a:lnTo>
                    <a:pt x="715" y="454"/>
                  </a:lnTo>
                  <a:lnTo>
                    <a:pt x="689" y="491"/>
                  </a:lnTo>
                  <a:lnTo>
                    <a:pt x="658" y="462"/>
                  </a:lnTo>
                  <a:lnTo>
                    <a:pt x="607" y="472"/>
                  </a:lnTo>
                  <a:lnTo>
                    <a:pt x="565" y="454"/>
                  </a:lnTo>
                  <a:lnTo>
                    <a:pt x="538" y="488"/>
                  </a:lnTo>
                  <a:lnTo>
                    <a:pt x="495" y="472"/>
                  </a:lnTo>
                  <a:lnTo>
                    <a:pt x="467" y="503"/>
                  </a:lnTo>
                  <a:lnTo>
                    <a:pt x="429" y="472"/>
                  </a:lnTo>
                  <a:lnTo>
                    <a:pt x="408" y="486"/>
                  </a:lnTo>
                  <a:lnTo>
                    <a:pt x="327" y="500"/>
                  </a:lnTo>
                  <a:lnTo>
                    <a:pt x="275" y="498"/>
                  </a:lnTo>
                  <a:lnTo>
                    <a:pt x="263" y="513"/>
                  </a:lnTo>
                  <a:lnTo>
                    <a:pt x="106" y="399"/>
                  </a:lnTo>
                  <a:lnTo>
                    <a:pt x="66" y="391"/>
                  </a:lnTo>
                  <a:lnTo>
                    <a:pt x="0" y="329"/>
                  </a:lnTo>
                  <a:lnTo>
                    <a:pt x="10" y="296"/>
                  </a:lnTo>
                  <a:lnTo>
                    <a:pt x="9" y="270"/>
                  </a:lnTo>
                  <a:lnTo>
                    <a:pt x="46" y="245"/>
                  </a:lnTo>
                  <a:lnTo>
                    <a:pt x="36" y="206"/>
                  </a:lnTo>
                  <a:lnTo>
                    <a:pt x="36" y="169"/>
                  </a:lnTo>
                  <a:lnTo>
                    <a:pt x="90" y="134"/>
                  </a:lnTo>
                  <a:lnTo>
                    <a:pt x="130" y="122"/>
                  </a:lnTo>
                  <a:lnTo>
                    <a:pt x="137" y="102"/>
                  </a:lnTo>
                  <a:lnTo>
                    <a:pt x="151" y="73"/>
                  </a:lnTo>
                  <a:lnTo>
                    <a:pt x="131" y="42"/>
                  </a:lnTo>
                  <a:lnTo>
                    <a:pt x="197" y="18"/>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grpSp>
          <p:nvGrpSpPr>
            <p:cNvPr id="144" name="143 Grupo"/>
            <p:cNvGrpSpPr/>
            <p:nvPr/>
          </p:nvGrpSpPr>
          <p:grpSpPr>
            <a:xfrm>
              <a:off x="2430632" y="2006178"/>
              <a:ext cx="619017" cy="660692"/>
              <a:chOff x="3228826" y="3495441"/>
              <a:chExt cx="924075" cy="986288"/>
            </a:xfrm>
            <a:gradFill>
              <a:gsLst>
                <a:gs pos="0">
                  <a:srgbClr val="6777C5">
                    <a:lumMod val="64000"/>
                  </a:srgbClr>
                </a:gs>
                <a:gs pos="100000">
                  <a:srgbClr val="6777C5"/>
                </a:gs>
              </a:gsLst>
              <a:lin ang="16200000" scaled="0"/>
            </a:gradFill>
            <a:effectLst>
              <a:outerShdw blurRad="50800" dist="25400" dir="2700000" algn="tl" rotWithShape="0">
                <a:schemeClr val="tx1">
                  <a:alpha val="40000"/>
                </a:schemeClr>
              </a:outerShdw>
            </a:effectLst>
          </p:grpSpPr>
          <p:sp>
            <p:nvSpPr>
              <p:cNvPr id="185" name="Freeform 60"/>
              <p:cNvSpPr>
                <a:spLocks/>
              </p:cNvSpPr>
              <p:nvPr/>
            </p:nvSpPr>
            <p:spPr bwMode="auto">
              <a:xfrm>
                <a:off x="3256200" y="3495441"/>
                <a:ext cx="426368" cy="651995"/>
              </a:xfrm>
              <a:custGeom>
                <a:avLst/>
                <a:gdLst>
                  <a:gd name="T0" fmla="*/ 77 w 455"/>
                  <a:gd name="T1" fmla="*/ 65 h 695"/>
                  <a:gd name="T2" fmla="*/ 143 w 455"/>
                  <a:gd name="T3" fmla="*/ 244 h 695"/>
                  <a:gd name="T4" fmla="*/ 102 w 455"/>
                  <a:gd name="T5" fmla="*/ 264 h 695"/>
                  <a:gd name="T6" fmla="*/ 118 w 455"/>
                  <a:gd name="T7" fmla="*/ 311 h 695"/>
                  <a:gd name="T8" fmla="*/ 125 w 455"/>
                  <a:gd name="T9" fmla="*/ 358 h 695"/>
                  <a:gd name="T10" fmla="*/ 119 w 455"/>
                  <a:gd name="T11" fmla="*/ 389 h 695"/>
                  <a:gd name="T12" fmla="*/ 64 w 455"/>
                  <a:gd name="T13" fmla="*/ 466 h 695"/>
                  <a:gd name="T14" fmla="*/ 8 w 455"/>
                  <a:gd name="T15" fmla="*/ 527 h 695"/>
                  <a:gd name="T16" fmla="*/ 12 w 455"/>
                  <a:gd name="T17" fmla="*/ 546 h 695"/>
                  <a:gd name="T18" fmla="*/ 34 w 455"/>
                  <a:gd name="T19" fmla="*/ 565 h 695"/>
                  <a:gd name="T20" fmla="*/ 13 w 455"/>
                  <a:gd name="T21" fmla="*/ 598 h 695"/>
                  <a:gd name="T22" fmla="*/ 0 w 455"/>
                  <a:gd name="T23" fmla="*/ 631 h 695"/>
                  <a:gd name="T24" fmla="*/ 34 w 455"/>
                  <a:gd name="T25" fmla="*/ 695 h 695"/>
                  <a:gd name="T26" fmla="*/ 137 w 455"/>
                  <a:gd name="T27" fmla="*/ 663 h 695"/>
                  <a:gd name="T28" fmla="*/ 242 w 455"/>
                  <a:gd name="T29" fmla="*/ 610 h 695"/>
                  <a:gd name="T30" fmla="*/ 379 w 455"/>
                  <a:gd name="T31" fmla="*/ 562 h 695"/>
                  <a:gd name="T32" fmla="*/ 446 w 455"/>
                  <a:gd name="T33" fmla="*/ 466 h 695"/>
                  <a:gd name="T34" fmla="*/ 448 w 455"/>
                  <a:gd name="T35" fmla="*/ 126 h 695"/>
                  <a:gd name="T36" fmla="*/ 455 w 455"/>
                  <a:gd name="T37" fmla="*/ 84 h 695"/>
                  <a:gd name="T38" fmla="*/ 426 w 455"/>
                  <a:gd name="T39" fmla="*/ 79 h 695"/>
                  <a:gd name="T40" fmla="*/ 401 w 455"/>
                  <a:gd name="T41" fmla="*/ 69 h 695"/>
                  <a:gd name="T42" fmla="*/ 359 w 455"/>
                  <a:gd name="T43" fmla="*/ 60 h 695"/>
                  <a:gd name="T44" fmla="*/ 339 w 455"/>
                  <a:gd name="T45" fmla="*/ 69 h 695"/>
                  <a:gd name="T46" fmla="*/ 306 w 455"/>
                  <a:gd name="T47" fmla="*/ 57 h 695"/>
                  <a:gd name="T48" fmla="*/ 244 w 455"/>
                  <a:gd name="T49" fmla="*/ 29 h 695"/>
                  <a:gd name="T50" fmla="*/ 198 w 455"/>
                  <a:gd name="T51" fmla="*/ 29 h 695"/>
                  <a:gd name="T52" fmla="*/ 160 w 455"/>
                  <a:gd name="T53" fmla="*/ 13 h 695"/>
                  <a:gd name="T54" fmla="*/ 135 w 455"/>
                  <a:gd name="T55" fmla="*/ 0 h 695"/>
                  <a:gd name="T56" fmla="*/ 109 w 455"/>
                  <a:gd name="T57" fmla="*/ 7 h 695"/>
                  <a:gd name="T58" fmla="*/ 97 w 455"/>
                  <a:gd name="T59" fmla="*/ 25 h 695"/>
                  <a:gd name="T60" fmla="*/ 77 w 455"/>
                  <a:gd name="T61" fmla="*/ 6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5" h="695">
                    <a:moveTo>
                      <a:pt x="77" y="65"/>
                    </a:moveTo>
                    <a:lnTo>
                      <a:pt x="143" y="244"/>
                    </a:lnTo>
                    <a:lnTo>
                      <a:pt x="102" y="264"/>
                    </a:lnTo>
                    <a:lnTo>
                      <a:pt x="118" y="311"/>
                    </a:lnTo>
                    <a:lnTo>
                      <a:pt x="125" y="358"/>
                    </a:lnTo>
                    <a:lnTo>
                      <a:pt x="119" y="389"/>
                    </a:lnTo>
                    <a:lnTo>
                      <a:pt x="64" y="466"/>
                    </a:lnTo>
                    <a:lnTo>
                      <a:pt x="8" y="527"/>
                    </a:lnTo>
                    <a:lnTo>
                      <a:pt x="12" y="546"/>
                    </a:lnTo>
                    <a:lnTo>
                      <a:pt x="34" y="565"/>
                    </a:lnTo>
                    <a:lnTo>
                      <a:pt x="13" y="598"/>
                    </a:lnTo>
                    <a:lnTo>
                      <a:pt x="0" y="631"/>
                    </a:lnTo>
                    <a:lnTo>
                      <a:pt x="34" y="695"/>
                    </a:lnTo>
                    <a:lnTo>
                      <a:pt x="137" y="663"/>
                    </a:lnTo>
                    <a:lnTo>
                      <a:pt x="242" y="610"/>
                    </a:lnTo>
                    <a:lnTo>
                      <a:pt x="379" y="562"/>
                    </a:lnTo>
                    <a:lnTo>
                      <a:pt x="446" y="466"/>
                    </a:lnTo>
                    <a:lnTo>
                      <a:pt x="448" y="126"/>
                    </a:lnTo>
                    <a:lnTo>
                      <a:pt x="455" y="84"/>
                    </a:lnTo>
                    <a:lnTo>
                      <a:pt x="426" y="79"/>
                    </a:lnTo>
                    <a:lnTo>
                      <a:pt x="401" y="69"/>
                    </a:lnTo>
                    <a:lnTo>
                      <a:pt x="359" y="60"/>
                    </a:lnTo>
                    <a:lnTo>
                      <a:pt x="339" y="69"/>
                    </a:lnTo>
                    <a:lnTo>
                      <a:pt x="306" y="57"/>
                    </a:lnTo>
                    <a:lnTo>
                      <a:pt x="244" y="29"/>
                    </a:lnTo>
                    <a:lnTo>
                      <a:pt x="198" y="29"/>
                    </a:lnTo>
                    <a:lnTo>
                      <a:pt x="160" y="13"/>
                    </a:lnTo>
                    <a:lnTo>
                      <a:pt x="135" y="0"/>
                    </a:lnTo>
                    <a:lnTo>
                      <a:pt x="109" y="7"/>
                    </a:lnTo>
                    <a:lnTo>
                      <a:pt x="97" y="25"/>
                    </a:lnTo>
                    <a:lnTo>
                      <a:pt x="77" y="65"/>
                    </a:lnTo>
                    <a:close/>
                  </a:path>
                </a:pathLst>
              </a:custGeom>
              <a:grpFill/>
              <a:ln w="12700">
                <a:solidFill>
                  <a:srgbClr val="6777C5"/>
                </a:solidFill>
                <a:headEnd/>
                <a:tailEnd/>
              </a:ln>
              <a:effectLst/>
            </p:spPr>
            <p:style>
              <a:lnRef idx="1">
                <a:schemeClr val="accent1"/>
              </a:lnRef>
              <a:fillRef idx="3">
                <a:schemeClr val="accent1"/>
              </a:fillRef>
              <a:effectRef idx="2">
                <a:schemeClr val="accent1"/>
              </a:effectRef>
              <a:fontRef idx="minor">
                <a:schemeClr val="lt1"/>
              </a:fontRef>
            </p:style>
            <p:txBody>
              <a:bodyPr/>
              <a:lstStyle/>
              <a:p>
                <a:endParaRPr lang="es-ES"/>
              </a:p>
            </p:txBody>
          </p:sp>
          <p:sp>
            <p:nvSpPr>
              <p:cNvPr id="186" name="Freeform 61"/>
              <p:cNvSpPr>
                <a:spLocks/>
              </p:cNvSpPr>
              <p:nvPr/>
            </p:nvSpPr>
            <p:spPr bwMode="auto">
              <a:xfrm>
                <a:off x="3228826" y="4023839"/>
                <a:ext cx="435493" cy="457890"/>
              </a:xfrm>
              <a:custGeom>
                <a:avLst/>
                <a:gdLst>
                  <a:gd name="T0" fmla="*/ 277 w 464"/>
                  <a:gd name="T1" fmla="*/ 46 h 488"/>
                  <a:gd name="T2" fmla="*/ 162 w 464"/>
                  <a:gd name="T3" fmla="*/ 102 h 488"/>
                  <a:gd name="T4" fmla="*/ 63 w 464"/>
                  <a:gd name="T5" fmla="*/ 132 h 488"/>
                  <a:gd name="T6" fmla="*/ 41 w 464"/>
                  <a:gd name="T7" fmla="*/ 190 h 488"/>
                  <a:gd name="T8" fmla="*/ 15 w 464"/>
                  <a:gd name="T9" fmla="*/ 212 h 488"/>
                  <a:gd name="T10" fmla="*/ 25 w 464"/>
                  <a:gd name="T11" fmla="*/ 251 h 488"/>
                  <a:gd name="T12" fmla="*/ 25 w 464"/>
                  <a:gd name="T13" fmla="*/ 289 h 488"/>
                  <a:gd name="T14" fmla="*/ 10 w 464"/>
                  <a:gd name="T15" fmla="*/ 315 h 488"/>
                  <a:gd name="T16" fmla="*/ 15 w 464"/>
                  <a:gd name="T17" fmla="*/ 343 h 488"/>
                  <a:gd name="T18" fmla="*/ 0 w 464"/>
                  <a:gd name="T19" fmla="*/ 366 h 488"/>
                  <a:gd name="T20" fmla="*/ 19 w 464"/>
                  <a:gd name="T21" fmla="*/ 391 h 488"/>
                  <a:gd name="T22" fmla="*/ 41 w 464"/>
                  <a:gd name="T23" fmla="*/ 387 h 488"/>
                  <a:gd name="T24" fmla="*/ 41 w 464"/>
                  <a:gd name="T25" fmla="*/ 427 h 488"/>
                  <a:gd name="T26" fmla="*/ 55 w 464"/>
                  <a:gd name="T27" fmla="*/ 443 h 488"/>
                  <a:gd name="T28" fmla="*/ 71 w 464"/>
                  <a:gd name="T29" fmla="*/ 422 h 488"/>
                  <a:gd name="T30" fmla="*/ 88 w 464"/>
                  <a:gd name="T31" fmla="*/ 427 h 488"/>
                  <a:gd name="T32" fmla="*/ 98 w 464"/>
                  <a:gd name="T33" fmla="*/ 452 h 488"/>
                  <a:gd name="T34" fmla="*/ 109 w 464"/>
                  <a:gd name="T35" fmla="*/ 467 h 488"/>
                  <a:gd name="T36" fmla="*/ 109 w 464"/>
                  <a:gd name="T37" fmla="*/ 488 h 488"/>
                  <a:gd name="T38" fmla="*/ 150 w 464"/>
                  <a:gd name="T39" fmla="*/ 427 h 488"/>
                  <a:gd name="T40" fmla="*/ 150 w 464"/>
                  <a:gd name="T41" fmla="*/ 412 h 488"/>
                  <a:gd name="T42" fmla="*/ 172 w 464"/>
                  <a:gd name="T43" fmla="*/ 397 h 488"/>
                  <a:gd name="T44" fmla="*/ 207 w 464"/>
                  <a:gd name="T45" fmla="*/ 416 h 488"/>
                  <a:gd name="T46" fmla="*/ 227 w 464"/>
                  <a:gd name="T47" fmla="*/ 380 h 488"/>
                  <a:gd name="T48" fmla="*/ 244 w 464"/>
                  <a:gd name="T49" fmla="*/ 361 h 488"/>
                  <a:gd name="T50" fmla="*/ 239 w 464"/>
                  <a:gd name="T51" fmla="*/ 339 h 488"/>
                  <a:gd name="T52" fmla="*/ 227 w 464"/>
                  <a:gd name="T53" fmla="*/ 339 h 488"/>
                  <a:gd name="T54" fmla="*/ 197 w 464"/>
                  <a:gd name="T55" fmla="*/ 317 h 488"/>
                  <a:gd name="T56" fmla="*/ 222 w 464"/>
                  <a:gd name="T57" fmla="*/ 303 h 488"/>
                  <a:gd name="T58" fmla="*/ 288 w 464"/>
                  <a:gd name="T59" fmla="*/ 230 h 488"/>
                  <a:gd name="T60" fmla="*/ 346 w 464"/>
                  <a:gd name="T61" fmla="*/ 205 h 488"/>
                  <a:gd name="T62" fmla="*/ 464 w 464"/>
                  <a:gd name="T63" fmla="*/ 154 h 488"/>
                  <a:gd name="T64" fmla="*/ 410 w 464"/>
                  <a:gd name="T65" fmla="*/ 0 h 488"/>
                  <a:gd name="T66" fmla="*/ 277 w 464"/>
                  <a:gd name="T67" fmla="*/ 46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64" h="488">
                    <a:moveTo>
                      <a:pt x="277" y="46"/>
                    </a:moveTo>
                    <a:lnTo>
                      <a:pt x="162" y="102"/>
                    </a:lnTo>
                    <a:lnTo>
                      <a:pt x="63" y="132"/>
                    </a:lnTo>
                    <a:lnTo>
                      <a:pt x="41" y="190"/>
                    </a:lnTo>
                    <a:lnTo>
                      <a:pt x="15" y="212"/>
                    </a:lnTo>
                    <a:lnTo>
                      <a:pt x="25" y="251"/>
                    </a:lnTo>
                    <a:lnTo>
                      <a:pt x="25" y="289"/>
                    </a:lnTo>
                    <a:lnTo>
                      <a:pt x="10" y="315"/>
                    </a:lnTo>
                    <a:lnTo>
                      <a:pt x="15" y="343"/>
                    </a:lnTo>
                    <a:lnTo>
                      <a:pt x="0" y="366"/>
                    </a:lnTo>
                    <a:lnTo>
                      <a:pt x="19" y="391"/>
                    </a:lnTo>
                    <a:lnTo>
                      <a:pt x="41" y="387"/>
                    </a:lnTo>
                    <a:lnTo>
                      <a:pt x="41" y="427"/>
                    </a:lnTo>
                    <a:lnTo>
                      <a:pt x="55" y="443"/>
                    </a:lnTo>
                    <a:lnTo>
                      <a:pt x="71" y="422"/>
                    </a:lnTo>
                    <a:lnTo>
                      <a:pt x="88" y="427"/>
                    </a:lnTo>
                    <a:lnTo>
                      <a:pt x="98" y="452"/>
                    </a:lnTo>
                    <a:lnTo>
                      <a:pt x="109" y="467"/>
                    </a:lnTo>
                    <a:lnTo>
                      <a:pt x="109" y="488"/>
                    </a:lnTo>
                    <a:lnTo>
                      <a:pt x="150" y="427"/>
                    </a:lnTo>
                    <a:lnTo>
                      <a:pt x="150" y="412"/>
                    </a:lnTo>
                    <a:lnTo>
                      <a:pt x="172" y="397"/>
                    </a:lnTo>
                    <a:lnTo>
                      <a:pt x="207" y="416"/>
                    </a:lnTo>
                    <a:lnTo>
                      <a:pt x="227" y="380"/>
                    </a:lnTo>
                    <a:lnTo>
                      <a:pt x="244" y="361"/>
                    </a:lnTo>
                    <a:lnTo>
                      <a:pt x="239" y="339"/>
                    </a:lnTo>
                    <a:lnTo>
                      <a:pt x="227" y="339"/>
                    </a:lnTo>
                    <a:lnTo>
                      <a:pt x="197" y="317"/>
                    </a:lnTo>
                    <a:lnTo>
                      <a:pt x="222" y="303"/>
                    </a:lnTo>
                    <a:lnTo>
                      <a:pt x="288" y="230"/>
                    </a:lnTo>
                    <a:lnTo>
                      <a:pt x="346" y="205"/>
                    </a:lnTo>
                    <a:lnTo>
                      <a:pt x="464" y="154"/>
                    </a:lnTo>
                    <a:lnTo>
                      <a:pt x="410" y="0"/>
                    </a:lnTo>
                    <a:lnTo>
                      <a:pt x="277" y="46"/>
                    </a:lnTo>
                    <a:close/>
                  </a:path>
                </a:pathLst>
              </a:custGeom>
              <a:grpFill/>
              <a:ln w="12700">
                <a:solidFill>
                  <a:srgbClr val="6777C5"/>
                </a:solidFill>
                <a:headEnd/>
                <a:tailEnd/>
              </a:ln>
              <a:effectLst/>
            </p:spPr>
            <p:style>
              <a:lnRef idx="1">
                <a:schemeClr val="accent1"/>
              </a:lnRef>
              <a:fillRef idx="3">
                <a:schemeClr val="accent1"/>
              </a:fillRef>
              <a:effectRef idx="2">
                <a:schemeClr val="accent1"/>
              </a:effectRef>
              <a:fontRef idx="minor">
                <a:schemeClr val="lt1"/>
              </a:fontRef>
            </p:style>
            <p:txBody>
              <a:bodyPr/>
              <a:lstStyle/>
              <a:p>
                <a:endParaRPr lang="es-ES"/>
              </a:p>
            </p:txBody>
          </p:sp>
          <p:sp>
            <p:nvSpPr>
              <p:cNvPr id="187" name="Freeform 62"/>
              <p:cNvSpPr>
                <a:spLocks/>
              </p:cNvSpPr>
              <p:nvPr/>
            </p:nvSpPr>
            <p:spPr bwMode="auto">
              <a:xfrm>
                <a:off x="3675932" y="3590834"/>
                <a:ext cx="476969" cy="363326"/>
              </a:xfrm>
              <a:custGeom>
                <a:avLst/>
                <a:gdLst>
                  <a:gd name="T0" fmla="*/ 339 w 508"/>
                  <a:gd name="T1" fmla="*/ 388 h 388"/>
                  <a:gd name="T2" fmla="*/ 490 w 508"/>
                  <a:gd name="T3" fmla="*/ 251 h 388"/>
                  <a:gd name="T4" fmla="*/ 486 w 508"/>
                  <a:gd name="T5" fmla="*/ 231 h 388"/>
                  <a:gd name="T6" fmla="*/ 465 w 508"/>
                  <a:gd name="T7" fmla="*/ 168 h 388"/>
                  <a:gd name="T8" fmla="*/ 432 w 508"/>
                  <a:gd name="T9" fmla="*/ 131 h 388"/>
                  <a:gd name="T10" fmla="*/ 429 w 508"/>
                  <a:gd name="T11" fmla="*/ 113 h 388"/>
                  <a:gd name="T12" fmla="*/ 436 w 508"/>
                  <a:gd name="T13" fmla="*/ 100 h 388"/>
                  <a:gd name="T14" fmla="*/ 458 w 508"/>
                  <a:gd name="T15" fmla="*/ 91 h 388"/>
                  <a:gd name="T16" fmla="*/ 508 w 508"/>
                  <a:gd name="T17" fmla="*/ 77 h 388"/>
                  <a:gd name="T18" fmla="*/ 495 w 508"/>
                  <a:gd name="T19" fmla="*/ 68 h 388"/>
                  <a:gd name="T20" fmla="*/ 468 w 508"/>
                  <a:gd name="T21" fmla="*/ 59 h 388"/>
                  <a:gd name="T22" fmla="*/ 443 w 508"/>
                  <a:gd name="T23" fmla="*/ 34 h 388"/>
                  <a:gd name="T24" fmla="*/ 452 w 508"/>
                  <a:gd name="T25" fmla="*/ 16 h 388"/>
                  <a:gd name="T26" fmla="*/ 436 w 508"/>
                  <a:gd name="T27" fmla="*/ 16 h 388"/>
                  <a:gd name="T28" fmla="*/ 382 w 508"/>
                  <a:gd name="T29" fmla="*/ 8 h 388"/>
                  <a:gd name="T30" fmla="*/ 360 w 508"/>
                  <a:gd name="T31" fmla="*/ 0 h 388"/>
                  <a:gd name="T32" fmla="*/ 339 w 508"/>
                  <a:gd name="T33" fmla="*/ 22 h 388"/>
                  <a:gd name="T34" fmla="*/ 316 w 508"/>
                  <a:gd name="T35" fmla="*/ 55 h 388"/>
                  <a:gd name="T36" fmla="*/ 298 w 508"/>
                  <a:gd name="T37" fmla="*/ 65 h 388"/>
                  <a:gd name="T38" fmla="*/ 264 w 508"/>
                  <a:gd name="T39" fmla="*/ 68 h 388"/>
                  <a:gd name="T40" fmla="*/ 233 w 508"/>
                  <a:gd name="T41" fmla="*/ 77 h 388"/>
                  <a:gd name="T42" fmla="*/ 214 w 508"/>
                  <a:gd name="T43" fmla="*/ 68 h 388"/>
                  <a:gd name="T44" fmla="*/ 203 w 508"/>
                  <a:gd name="T45" fmla="*/ 55 h 388"/>
                  <a:gd name="T46" fmla="*/ 167 w 508"/>
                  <a:gd name="T47" fmla="*/ 55 h 388"/>
                  <a:gd name="T48" fmla="*/ 142 w 508"/>
                  <a:gd name="T49" fmla="*/ 52 h 388"/>
                  <a:gd name="T50" fmla="*/ 117 w 508"/>
                  <a:gd name="T51" fmla="*/ 65 h 388"/>
                  <a:gd name="T52" fmla="*/ 84 w 508"/>
                  <a:gd name="T53" fmla="*/ 72 h 388"/>
                  <a:gd name="T54" fmla="*/ 50 w 508"/>
                  <a:gd name="T55" fmla="*/ 59 h 388"/>
                  <a:gd name="T56" fmla="*/ 19 w 508"/>
                  <a:gd name="T57" fmla="*/ 43 h 388"/>
                  <a:gd name="T58" fmla="*/ 0 w 508"/>
                  <a:gd name="T59" fmla="*/ 25 h 388"/>
                  <a:gd name="T60" fmla="*/ 1 w 508"/>
                  <a:gd name="T61" fmla="*/ 98 h 388"/>
                  <a:gd name="T62" fmla="*/ 87 w 508"/>
                  <a:gd name="T63" fmla="*/ 132 h 388"/>
                  <a:gd name="T64" fmla="*/ 111 w 508"/>
                  <a:gd name="T65" fmla="*/ 175 h 388"/>
                  <a:gd name="T66" fmla="*/ 212 w 508"/>
                  <a:gd name="T67" fmla="*/ 223 h 388"/>
                  <a:gd name="T68" fmla="*/ 246 w 508"/>
                  <a:gd name="T69" fmla="*/ 334 h 388"/>
                  <a:gd name="T70" fmla="*/ 339 w 508"/>
                  <a:gd name="T71" fmla="*/ 388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08" h="388">
                    <a:moveTo>
                      <a:pt x="339" y="388"/>
                    </a:moveTo>
                    <a:lnTo>
                      <a:pt x="490" y="251"/>
                    </a:lnTo>
                    <a:lnTo>
                      <a:pt x="486" y="231"/>
                    </a:lnTo>
                    <a:lnTo>
                      <a:pt x="465" y="168"/>
                    </a:lnTo>
                    <a:lnTo>
                      <a:pt x="432" y="131"/>
                    </a:lnTo>
                    <a:lnTo>
                      <a:pt x="429" y="113"/>
                    </a:lnTo>
                    <a:lnTo>
                      <a:pt x="436" y="100"/>
                    </a:lnTo>
                    <a:lnTo>
                      <a:pt x="458" y="91"/>
                    </a:lnTo>
                    <a:lnTo>
                      <a:pt x="508" y="77"/>
                    </a:lnTo>
                    <a:lnTo>
                      <a:pt x="495" y="68"/>
                    </a:lnTo>
                    <a:lnTo>
                      <a:pt x="468" y="59"/>
                    </a:lnTo>
                    <a:lnTo>
                      <a:pt x="443" y="34"/>
                    </a:lnTo>
                    <a:lnTo>
                      <a:pt x="452" y="16"/>
                    </a:lnTo>
                    <a:lnTo>
                      <a:pt x="436" y="16"/>
                    </a:lnTo>
                    <a:lnTo>
                      <a:pt x="382" y="8"/>
                    </a:lnTo>
                    <a:lnTo>
                      <a:pt x="360" y="0"/>
                    </a:lnTo>
                    <a:lnTo>
                      <a:pt x="339" y="22"/>
                    </a:lnTo>
                    <a:lnTo>
                      <a:pt x="316" y="55"/>
                    </a:lnTo>
                    <a:lnTo>
                      <a:pt x="298" y="65"/>
                    </a:lnTo>
                    <a:lnTo>
                      <a:pt x="264" y="68"/>
                    </a:lnTo>
                    <a:lnTo>
                      <a:pt x="233" y="77"/>
                    </a:lnTo>
                    <a:lnTo>
                      <a:pt x="214" y="68"/>
                    </a:lnTo>
                    <a:lnTo>
                      <a:pt x="203" y="55"/>
                    </a:lnTo>
                    <a:lnTo>
                      <a:pt x="167" y="55"/>
                    </a:lnTo>
                    <a:lnTo>
                      <a:pt x="142" y="52"/>
                    </a:lnTo>
                    <a:lnTo>
                      <a:pt x="117" y="65"/>
                    </a:lnTo>
                    <a:lnTo>
                      <a:pt x="84" y="72"/>
                    </a:lnTo>
                    <a:lnTo>
                      <a:pt x="50" y="59"/>
                    </a:lnTo>
                    <a:lnTo>
                      <a:pt x="19" y="43"/>
                    </a:lnTo>
                    <a:lnTo>
                      <a:pt x="0" y="25"/>
                    </a:lnTo>
                    <a:lnTo>
                      <a:pt x="1" y="98"/>
                    </a:lnTo>
                    <a:lnTo>
                      <a:pt x="87" y="132"/>
                    </a:lnTo>
                    <a:lnTo>
                      <a:pt x="111" y="175"/>
                    </a:lnTo>
                    <a:lnTo>
                      <a:pt x="212" y="223"/>
                    </a:lnTo>
                    <a:lnTo>
                      <a:pt x="246" y="334"/>
                    </a:lnTo>
                    <a:lnTo>
                      <a:pt x="339" y="388"/>
                    </a:lnTo>
                    <a:close/>
                  </a:path>
                </a:pathLst>
              </a:custGeom>
              <a:grpFill/>
              <a:ln w="12700">
                <a:solidFill>
                  <a:srgbClr val="6777C5"/>
                </a:solidFill>
                <a:headEnd/>
                <a:tailEnd/>
              </a:ln>
              <a:effectLst/>
            </p:spPr>
            <p:style>
              <a:lnRef idx="1">
                <a:schemeClr val="accent1"/>
              </a:lnRef>
              <a:fillRef idx="3">
                <a:schemeClr val="accent1"/>
              </a:fillRef>
              <a:effectRef idx="2">
                <a:schemeClr val="accent1"/>
              </a:effectRef>
              <a:fontRef idx="minor">
                <a:schemeClr val="lt1"/>
              </a:fontRef>
            </p:style>
            <p:txBody>
              <a:bodyPr/>
              <a:lstStyle/>
              <a:p>
                <a:endParaRPr lang="es-ES"/>
              </a:p>
            </p:txBody>
          </p:sp>
          <p:sp>
            <p:nvSpPr>
              <p:cNvPr id="188" name="Freeform 63"/>
              <p:cNvSpPr>
                <a:spLocks/>
              </p:cNvSpPr>
              <p:nvPr/>
            </p:nvSpPr>
            <p:spPr bwMode="auto">
              <a:xfrm>
                <a:off x="3613719" y="3684569"/>
                <a:ext cx="379916" cy="483604"/>
              </a:xfrm>
              <a:custGeom>
                <a:avLst/>
                <a:gdLst>
                  <a:gd name="T0" fmla="*/ 54 w 406"/>
                  <a:gd name="T1" fmla="*/ 516 h 516"/>
                  <a:gd name="T2" fmla="*/ 113 w 406"/>
                  <a:gd name="T3" fmla="*/ 483 h 516"/>
                  <a:gd name="T4" fmla="*/ 192 w 406"/>
                  <a:gd name="T5" fmla="*/ 451 h 516"/>
                  <a:gd name="T6" fmla="*/ 256 w 406"/>
                  <a:gd name="T7" fmla="*/ 397 h 516"/>
                  <a:gd name="T8" fmla="*/ 270 w 406"/>
                  <a:gd name="T9" fmla="*/ 358 h 516"/>
                  <a:gd name="T10" fmla="*/ 296 w 406"/>
                  <a:gd name="T11" fmla="*/ 361 h 516"/>
                  <a:gd name="T12" fmla="*/ 406 w 406"/>
                  <a:gd name="T13" fmla="*/ 288 h 516"/>
                  <a:gd name="T14" fmla="*/ 313 w 406"/>
                  <a:gd name="T15" fmla="*/ 235 h 516"/>
                  <a:gd name="T16" fmla="*/ 279 w 406"/>
                  <a:gd name="T17" fmla="*/ 123 h 516"/>
                  <a:gd name="T18" fmla="*/ 177 w 406"/>
                  <a:gd name="T19" fmla="*/ 74 h 516"/>
                  <a:gd name="T20" fmla="*/ 154 w 406"/>
                  <a:gd name="T21" fmla="*/ 31 h 516"/>
                  <a:gd name="T22" fmla="*/ 67 w 406"/>
                  <a:gd name="T23" fmla="*/ 0 h 516"/>
                  <a:gd name="T24" fmla="*/ 65 w 406"/>
                  <a:gd name="T25" fmla="*/ 266 h 516"/>
                  <a:gd name="T26" fmla="*/ 0 w 406"/>
                  <a:gd name="T27" fmla="*/ 362 h 516"/>
                  <a:gd name="T28" fmla="*/ 54 w 406"/>
                  <a:gd name="T29" fmla="*/ 516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6" h="516">
                    <a:moveTo>
                      <a:pt x="54" y="516"/>
                    </a:moveTo>
                    <a:lnTo>
                      <a:pt x="113" y="483"/>
                    </a:lnTo>
                    <a:lnTo>
                      <a:pt x="192" y="451"/>
                    </a:lnTo>
                    <a:lnTo>
                      <a:pt x="256" y="397"/>
                    </a:lnTo>
                    <a:lnTo>
                      <a:pt x="270" y="358"/>
                    </a:lnTo>
                    <a:lnTo>
                      <a:pt x="296" y="361"/>
                    </a:lnTo>
                    <a:lnTo>
                      <a:pt x="406" y="288"/>
                    </a:lnTo>
                    <a:lnTo>
                      <a:pt x="313" y="235"/>
                    </a:lnTo>
                    <a:lnTo>
                      <a:pt x="279" y="123"/>
                    </a:lnTo>
                    <a:lnTo>
                      <a:pt x="177" y="74"/>
                    </a:lnTo>
                    <a:lnTo>
                      <a:pt x="154" y="31"/>
                    </a:lnTo>
                    <a:lnTo>
                      <a:pt x="67" y="0"/>
                    </a:lnTo>
                    <a:lnTo>
                      <a:pt x="65" y="266"/>
                    </a:lnTo>
                    <a:lnTo>
                      <a:pt x="0" y="362"/>
                    </a:lnTo>
                    <a:lnTo>
                      <a:pt x="54" y="516"/>
                    </a:lnTo>
                    <a:close/>
                  </a:path>
                </a:pathLst>
              </a:custGeom>
              <a:grpFill/>
              <a:ln w="12700">
                <a:solidFill>
                  <a:srgbClr val="6777C5"/>
                </a:solidFill>
                <a:headEnd/>
                <a:tailEnd/>
              </a:ln>
              <a:effectLst/>
            </p:spPr>
            <p:style>
              <a:lnRef idx="1">
                <a:schemeClr val="accent1"/>
              </a:lnRef>
              <a:fillRef idx="3">
                <a:schemeClr val="accent1"/>
              </a:fillRef>
              <a:effectRef idx="2">
                <a:schemeClr val="accent1"/>
              </a:effectRef>
              <a:fontRef idx="minor">
                <a:schemeClr val="lt1"/>
              </a:fontRef>
            </p:style>
            <p:txBody>
              <a:bodyPr/>
              <a:lstStyle/>
              <a:p>
                <a:endParaRPr lang="es-ES"/>
              </a:p>
            </p:txBody>
          </p:sp>
        </p:grpSp>
        <p:sp>
          <p:nvSpPr>
            <p:cNvPr id="145" name="Freeform 20"/>
            <p:cNvSpPr>
              <a:spLocks/>
            </p:cNvSpPr>
            <p:nvPr/>
          </p:nvSpPr>
          <p:spPr bwMode="auto">
            <a:xfrm>
              <a:off x="1897189" y="1897267"/>
              <a:ext cx="346183" cy="382301"/>
            </a:xfrm>
            <a:custGeom>
              <a:avLst/>
              <a:gdLst>
                <a:gd name="T0" fmla="*/ 551 w 551"/>
                <a:gd name="T1" fmla="*/ 169 h 609"/>
                <a:gd name="T2" fmla="*/ 535 w 551"/>
                <a:gd name="T3" fmla="*/ 150 h 609"/>
                <a:gd name="T4" fmla="*/ 503 w 551"/>
                <a:gd name="T5" fmla="*/ 150 h 609"/>
                <a:gd name="T6" fmla="*/ 465 w 551"/>
                <a:gd name="T7" fmla="*/ 142 h 609"/>
                <a:gd name="T8" fmla="*/ 399 w 551"/>
                <a:gd name="T9" fmla="*/ 120 h 609"/>
                <a:gd name="T10" fmla="*/ 370 w 551"/>
                <a:gd name="T11" fmla="*/ 89 h 609"/>
                <a:gd name="T12" fmla="*/ 358 w 551"/>
                <a:gd name="T13" fmla="*/ 81 h 609"/>
                <a:gd name="T14" fmla="*/ 348 w 551"/>
                <a:gd name="T15" fmla="*/ 97 h 609"/>
                <a:gd name="T16" fmla="*/ 340 w 551"/>
                <a:gd name="T17" fmla="*/ 126 h 609"/>
                <a:gd name="T18" fmla="*/ 315 w 551"/>
                <a:gd name="T19" fmla="*/ 101 h 609"/>
                <a:gd name="T20" fmla="*/ 311 w 551"/>
                <a:gd name="T21" fmla="*/ 85 h 609"/>
                <a:gd name="T22" fmla="*/ 333 w 551"/>
                <a:gd name="T23" fmla="*/ 67 h 609"/>
                <a:gd name="T24" fmla="*/ 336 w 551"/>
                <a:gd name="T25" fmla="*/ 64 h 609"/>
                <a:gd name="T26" fmla="*/ 311 w 551"/>
                <a:gd name="T27" fmla="*/ 9 h 609"/>
                <a:gd name="T28" fmla="*/ 282 w 551"/>
                <a:gd name="T29" fmla="*/ 19 h 609"/>
                <a:gd name="T30" fmla="*/ 249 w 551"/>
                <a:gd name="T31" fmla="*/ 19 h 609"/>
                <a:gd name="T32" fmla="*/ 200 w 551"/>
                <a:gd name="T33" fmla="*/ 0 h 609"/>
                <a:gd name="T34" fmla="*/ 178 w 551"/>
                <a:gd name="T35" fmla="*/ 21 h 609"/>
                <a:gd name="T36" fmla="*/ 151 w 551"/>
                <a:gd name="T37" fmla="*/ 39 h 609"/>
                <a:gd name="T38" fmla="*/ 130 w 551"/>
                <a:gd name="T39" fmla="*/ 72 h 609"/>
                <a:gd name="T40" fmla="*/ 130 w 551"/>
                <a:gd name="T41" fmla="*/ 108 h 609"/>
                <a:gd name="T42" fmla="*/ 100 w 551"/>
                <a:gd name="T43" fmla="*/ 112 h 609"/>
                <a:gd name="T44" fmla="*/ 77 w 551"/>
                <a:gd name="T45" fmla="*/ 130 h 609"/>
                <a:gd name="T46" fmla="*/ 69 w 551"/>
                <a:gd name="T47" fmla="*/ 175 h 609"/>
                <a:gd name="T48" fmla="*/ 47 w 551"/>
                <a:gd name="T49" fmla="*/ 189 h 609"/>
                <a:gd name="T50" fmla="*/ 39 w 551"/>
                <a:gd name="T51" fmla="*/ 234 h 609"/>
                <a:gd name="T52" fmla="*/ 17 w 551"/>
                <a:gd name="T53" fmla="*/ 276 h 609"/>
                <a:gd name="T54" fmla="*/ 25 w 551"/>
                <a:gd name="T55" fmla="*/ 298 h 609"/>
                <a:gd name="T56" fmla="*/ 0 w 551"/>
                <a:gd name="T57" fmla="*/ 312 h 609"/>
                <a:gd name="T58" fmla="*/ 4 w 551"/>
                <a:gd name="T59" fmla="*/ 337 h 609"/>
                <a:gd name="T60" fmla="*/ 4 w 551"/>
                <a:gd name="T61" fmla="*/ 371 h 609"/>
                <a:gd name="T62" fmla="*/ 40 w 551"/>
                <a:gd name="T63" fmla="*/ 399 h 609"/>
                <a:gd name="T64" fmla="*/ 59 w 551"/>
                <a:gd name="T65" fmla="*/ 417 h 609"/>
                <a:gd name="T66" fmla="*/ 94 w 551"/>
                <a:gd name="T67" fmla="*/ 401 h 609"/>
                <a:gd name="T68" fmla="*/ 131 w 551"/>
                <a:gd name="T69" fmla="*/ 420 h 609"/>
                <a:gd name="T70" fmla="*/ 148 w 551"/>
                <a:gd name="T71" fmla="*/ 445 h 609"/>
                <a:gd name="T72" fmla="*/ 155 w 551"/>
                <a:gd name="T73" fmla="*/ 472 h 609"/>
                <a:gd name="T74" fmla="*/ 204 w 551"/>
                <a:gd name="T75" fmla="*/ 483 h 609"/>
                <a:gd name="T76" fmla="*/ 223 w 551"/>
                <a:gd name="T77" fmla="*/ 495 h 609"/>
                <a:gd name="T78" fmla="*/ 217 w 551"/>
                <a:gd name="T79" fmla="*/ 527 h 609"/>
                <a:gd name="T80" fmla="*/ 186 w 551"/>
                <a:gd name="T81" fmla="*/ 533 h 609"/>
                <a:gd name="T82" fmla="*/ 183 w 551"/>
                <a:gd name="T83" fmla="*/ 581 h 609"/>
                <a:gd name="T84" fmla="*/ 261 w 551"/>
                <a:gd name="T85" fmla="*/ 581 h 609"/>
                <a:gd name="T86" fmla="*/ 311 w 551"/>
                <a:gd name="T87" fmla="*/ 609 h 609"/>
                <a:gd name="T88" fmla="*/ 358 w 551"/>
                <a:gd name="T89" fmla="*/ 527 h 609"/>
                <a:gd name="T90" fmla="*/ 326 w 551"/>
                <a:gd name="T91" fmla="*/ 503 h 609"/>
                <a:gd name="T92" fmla="*/ 334 w 551"/>
                <a:gd name="T93" fmla="*/ 419 h 609"/>
                <a:gd name="T94" fmla="*/ 408 w 551"/>
                <a:gd name="T95" fmla="*/ 311 h 609"/>
                <a:gd name="T96" fmla="*/ 417 w 551"/>
                <a:gd name="T97" fmla="*/ 286 h 609"/>
                <a:gd name="T98" fmla="*/ 478 w 551"/>
                <a:gd name="T99" fmla="*/ 263 h 609"/>
                <a:gd name="T100" fmla="*/ 551 w 551"/>
                <a:gd name="T101" fmla="*/ 16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1" h="609">
                  <a:moveTo>
                    <a:pt x="551" y="169"/>
                  </a:moveTo>
                  <a:lnTo>
                    <a:pt x="535" y="150"/>
                  </a:lnTo>
                  <a:lnTo>
                    <a:pt x="503" y="150"/>
                  </a:lnTo>
                  <a:lnTo>
                    <a:pt x="465" y="142"/>
                  </a:lnTo>
                  <a:lnTo>
                    <a:pt x="399" y="120"/>
                  </a:lnTo>
                  <a:lnTo>
                    <a:pt x="370" y="89"/>
                  </a:lnTo>
                  <a:lnTo>
                    <a:pt x="358" y="81"/>
                  </a:lnTo>
                  <a:lnTo>
                    <a:pt x="348" y="97"/>
                  </a:lnTo>
                  <a:lnTo>
                    <a:pt x="340" y="126"/>
                  </a:lnTo>
                  <a:lnTo>
                    <a:pt x="315" y="101"/>
                  </a:lnTo>
                  <a:lnTo>
                    <a:pt x="311" y="85"/>
                  </a:lnTo>
                  <a:lnTo>
                    <a:pt x="333" y="67"/>
                  </a:lnTo>
                  <a:lnTo>
                    <a:pt x="336" y="64"/>
                  </a:lnTo>
                  <a:lnTo>
                    <a:pt x="311" y="9"/>
                  </a:lnTo>
                  <a:lnTo>
                    <a:pt x="282" y="19"/>
                  </a:lnTo>
                  <a:lnTo>
                    <a:pt x="249" y="19"/>
                  </a:lnTo>
                  <a:lnTo>
                    <a:pt x="200" y="0"/>
                  </a:lnTo>
                  <a:lnTo>
                    <a:pt x="178" y="21"/>
                  </a:lnTo>
                  <a:lnTo>
                    <a:pt x="151" y="39"/>
                  </a:lnTo>
                  <a:lnTo>
                    <a:pt x="130" y="72"/>
                  </a:lnTo>
                  <a:lnTo>
                    <a:pt x="130" y="108"/>
                  </a:lnTo>
                  <a:lnTo>
                    <a:pt x="100" y="112"/>
                  </a:lnTo>
                  <a:lnTo>
                    <a:pt x="77" y="130"/>
                  </a:lnTo>
                  <a:lnTo>
                    <a:pt x="69" y="175"/>
                  </a:lnTo>
                  <a:lnTo>
                    <a:pt x="47" y="189"/>
                  </a:lnTo>
                  <a:lnTo>
                    <a:pt x="39" y="234"/>
                  </a:lnTo>
                  <a:lnTo>
                    <a:pt x="17" y="276"/>
                  </a:lnTo>
                  <a:lnTo>
                    <a:pt x="25" y="298"/>
                  </a:lnTo>
                  <a:lnTo>
                    <a:pt x="0" y="312"/>
                  </a:lnTo>
                  <a:lnTo>
                    <a:pt x="4" y="337"/>
                  </a:lnTo>
                  <a:lnTo>
                    <a:pt x="4" y="371"/>
                  </a:lnTo>
                  <a:lnTo>
                    <a:pt x="40" y="399"/>
                  </a:lnTo>
                  <a:lnTo>
                    <a:pt x="59" y="417"/>
                  </a:lnTo>
                  <a:lnTo>
                    <a:pt x="94" y="401"/>
                  </a:lnTo>
                  <a:lnTo>
                    <a:pt x="131" y="420"/>
                  </a:lnTo>
                  <a:lnTo>
                    <a:pt x="148" y="445"/>
                  </a:lnTo>
                  <a:lnTo>
                    <a:pt x="155" y="472"/>
                  </a:lnTo>
                  <a:lnTo>
                    <a:pt x="204" y="483"/>
                  </a:lnTo>
                  <a:lnTo>
                    <a:pt x="223" y="495"/>
                  </a:lnTo>
                  <a:lnTo>
                    <a:pt x="217" y="527"/>
                  </a:lnTo>
                  <a:lnTo>
                    <a:pt x="186" y="533"/>
                  </a:lnTo>
                  <a:lnTo>
                    <a:pt x="183" y="581"/>
                  </a:lnTo>
                  <a:lnTo>
                    <a:pt x="261" y="581"/>
                  </a:lnTo>
                  <a:lnTo>
                    <a:pt x="311" y="609"/>
                  </a:lnTo>
                  <a:lnTo>
                    <a:pt x="358" y="527"/>
                  </a:lnTo>
                  <a:lnTo>
                    <a:pt x="326" y="503"/>
                  </a:lnTo>
                  <a:lnTo>
                    <a:pt x="334" y="419"/>
                  </a:lnTo>
                  <a:lnTo>
                    <a:pt x="408" y="311"/>
                  </a:lnTo>
                  <a:lnTo>
                    <a:pt x="417" y="286"/>
                  </a:lnTo>
                  <a:lnTo>
                    <a:pt x="478" y="263"/>
                  </a:lnTo>
                  <a:lnTo>
                    <a:pt x="551" y="169"/>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46" name="Freeform 39"/>
            <p:cNvSpPr>
              <a:spLocks/>
            </p:cNvSpPr>
            <p:nvPr/>
          </p:nvSpPr>
          <p:spPr bwMode="auto">
            <a:xfrm>
              <a:off x="849749" y="2958041"/>
              <a:ext cx="591233" cy="388414"/>
            </a:xfrm>
            <a:custGeom>
              <a:avLst/>
              <a:gdLst>
                <a:gd name="T0" fmla="*/ 681 w 941"/>
                <a:gd name="T1" fmla="*/ 105 h 618"/>
                <a:gd name="T2" fmla="*/ 750 w 941"/>
                <a:gd name="T3" fmla="*/ 56 h 618"/>
                <a:gd name="T4" fmla="*/ 801 w 941"/>
                <a:gd name="T5" fmla="*/ 34 h 618"/>
                <a:gd name="T6" fmla="*/ 941 w 941"/>
                <a:gd name="T7" fmla="*/ 25 h 618"/>
                <a:gd name="T8" fmla="*/ 938 w 941"/>
                <a:gd name="T9" fmla="*/ 58 h 618"/>
                <a:gd name="T10" fmla="*/ 927 w 941"/>
                <a:gd name="T11" fmla="*/ 75 h 618"/>
                <a:gd name="T12" fmla="*/ 885 w 941"/>
                <a:gd name="T13" fmla="*/ 87 h 618"/>
                <a:gd name="T14" fmla="*/ 836 w 941"/>
                <a:gd name="T15" fmla="*/ 122 h 618"/>
                <a:gd name="T16" fmla="*/ 836 w 941"/>
                <a:gd name="T17" fmla="*/ 156 h 618"/>
                <a:gd name="T18" fmla="*/ 842 w 941"/>
                <a:gd name="T19" fmla="*/ 200 h 618"/>
                <a:gd name="T20" fmla="*/ 808 w 941"/>
                <a:gd name="T21" fmla="*/ 222 h 618"/>
                <a:gd name="T22" fmla="*/ 808 w 941"/>
                <a:gd name="T23" fmla="*/ 247 h 618"/>
                <a:gd name="T24" fmla="*/ 794 w 941"/>
                <a:gd name="T25" fmla="*/ 281 h 618"/>
                <a:gd name="T26" fmla="*/ 757 w 941"/>
                <a:gd name="T27" fmla="*/ 276 h 618"/>
                <a:gd name="T28" fmla="*/ 740 w 941"/>
                <a:gd name="T29" fmla="*/ 294 h 618"/>
                <a:gd name="T30" fmla="*/ 740 w 941"/>
                <a:gd name="T31" fmla="*/ 319 h 618"/>
                <a:gd name="T32" fmla="*/ 627 w 941"/>
                <a:gd name="T33" fmla="*/ 395 h 618"/>
                <a:gd name="T34" fmla="*/ 622 w 941"/>
                <a:gd name="T35" fmla="*/ 424 h 618"/>
                <a:gd name="T36" fmla="*/ 640 w 941"/>
                <a:gd name="T37" fmla="*/ 484 h 618"/>
                <a:gd name="T38" fmla="*/ 600 w 941"/>
                <a:gd name="T39" fmla="*/ 525 h 618"/>
                <a:gd name="T40" fmla="*/ 558 w 941"/>
                <a:gd name="T41" fmla="*/ 487 h 618"/>
                <a:gd name="T42" fmla="*/ 541 w 941"/>
                <a:gd name="T43" fmla="*/ 490 h 618"/>
                <a:gd name="T44" fmla="*/ 495 w 941"/>
                <a:gd name="T45" fmla="*/ 543 h 618"/>
                <a:gd name="T46" fmla="*/ 503 w 941"/>
                <a:gd name="T47" fmla="*/ 581 h 618"/>
                <a:gd name="T48" fmla="*/ 490 w 941"/>
                <a:gd name="T49" fmla="*/ 600 h 618"/>
                <a:gd name="T50" fmla="*/ 461 w 941"/>
                <a:gd name="T51" fmla="*/ 589 h 618"/>
                <a:gd name="T52" fmla="*/ 451 w 941"/>
                <a:gd name="T53" fmla="*/ 610 h 618"/>
                <a:gd name="T54" fmla="*/ 426 w 941"/>
                <a:gd name="T55" fmla="*/ 618 h 618"/>
                <a:gd name="T56" fmla="*/ 342 w 941"/>
                <a:gd name="T57" fmla="*/ 577 h 618"/>
                <a:gd name="T58" fmla="*/ 222 w 941"/>
                <a:gd name="T59" fmla="*/ 534 h 618"/>
                <a:gd name="T60" fmla="*/ 189 w 941"/>
                <a:gd name="T61" fmla="*/ 480 h 618"/>
                <a:gd name="T62" fmla="*/ 138 w 941"/>
                <a:gd name="T63" fmla="*/ 505 h 618"/>
                <a:gd name="T64" fmla="*/ 118 w 941"/>
                <a:gd name="T65" fmla="*/ 480 h 618"/>
                <a:gd name="T66" fmla="*/ 90 w 941"/>
                <a:gd name="T67" fmla="*/ 489 h 618"/>
                <a:gd name="T68" fmla="*/ 84 w 941"/>
                <a:gd name="T69" fmla="*/ 448 h 618"/>
                <a:gd name="T70" fmla="*/ 78 w 941"/>
                <a:gd name="T71" fmla="*/ 436 h 618"/>
                <a:gd name="T72" fmla="*/ 30 w 941"/>
                <a:gd name="T73" fmla="*/ 395 h 618"/>
                <a:gd name="T74" fmla="*/ 30 w 941"/>
                <a:gd name="T75" fmla="*/ 382 h 618"/>
                <a:gd name="T76" fmla="*/ 0 w 941"/>
                <a:gd name="T77" fmla="*/ 354 h 618"/>
                <a:gd name="T78" fmla="*/ 0 w 941"/>
                <a:gd name="T79" fmla="*/ 326 h 618"/>
                <a:gd name="T80" fmla="*/ 22 w 941"/>
                <a:gd name="T81" fmla="*/ 286 h 618"/>
                <a:gd name="T82" fmla="*/ 41 w 941"/>
                <a:gd name="T83" fmla="*/ 253 h 618"/>
                <a:gd name="T84" fmla="*/ 41 w 941"/>
                <a:gd name="T85" fmla="*/ 223 h 618"/>
                <a:gd name="T86" fmla="*/ 91 w 941"/>
                <a:gd name="T87" fmla="*/ 181 h 618"/>
                <a:gd name="T88" fmla="*/ 113 w 941"/>
                <a:gd name="T89" fmla="*/ 171 h 618"/>
                <a:gd name="T90" fmla="*/ 120 w 941"/>
                <a:gd name="T91" fmla="*/ 144 h 618"/>
                <a:gd name="T92" fmla="*/ 131 w 941"/>
                <a:gd name="T93" fmla="*/ 91 h 618"/>
                <a:gd name="T94" fmla="*/ 113 w 941"/>
                <a:gd name="T95" fmla="*/ 80 h 618"/>
                <a:gd name="T96" fmla="*/ 88 w 941"/>
                <a:gd name="T97" fmla="*/ 84 h 618"/>
                <a:gd name="T98" fmla="*/ 71 w 941"/>
                <a:gd name="T99" fmla="*/ 50 h 618"/>
                <a:gd name="T100" fmla="*/ 66 w 941"/>
                <a:gd name="T101" fmla="*/ 0 h 618"/>
                <a:gd name="T102" fmla="*/ 106 w 941"/>
                <a:gd name="T103" fmla="*/ 8 h 618"/>
                <a:gd name="T104" fmla="*/ 150 w 941"/>
                <a:gd name="T105" fmla="*/ 36 h 618"/>
                <a:gd name="T106" fmla="*/ 231 w 941"/>
                <a:gd name="T107" fmla="*/ 55 h 618"/>
                <a:gd name="T108" fmla="*/ 271 w 941"/>
                <a:gd name="T109" fmla="*/ 88 h 618"/>
                <a:gd name="T110" fmla="*/ 328 w 941"/>
                <a:gd name="T111" fmla="*/ 104 h 618"/>
                <a:gd name="T112" fmla="*/ 418 w 941"/>
                <a:gd name="T113" fmla="*/ 88 h 618"/>
                <a:gd name="T114" fmla="*/ 462 w 941"/>
                <a:gd name="T115" fmla="*/ 110 h 618"/>
                <a:gd name="T116" fmla="*/ 530 w 941"/>
                <a:gd name="T117" fmla="*/ 82 h 618"/>
                <a:gd name="T118" fmla="*/ 681 w 941"/>
                <a:gd name="T119" fmla="*/ 105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41" h="618">
                  <a:moveTo>
                    <a:pt x="681" y="105"/>
                  </a:moveTo>
                  <a:lnTo>
                    <a:pt x="750" y="56"/>
                  </a:lnTo>
                  <a:lnTo>
                    <a:pt x="801" y="34"/>
                  </a:lnTo>
                  <a:lnTo>
                    <a:pt x="941" y="25"/>
                  </a:lnTo>
                  <a:lnTo>
                    <a:pt x="938" y="58"/>
                  </a:lnTo>
                  <a:lnTo>
                    <a:pt x="927" y="75"/>
                  </a:lnTo>
                  <a:lnTo>
                    <a:pt x="885" y="87"/>
                  </a:lnTo>
                  <a:lnTo>
                    <a:pt x="836" y="122"/>
                  </a:lnTo>
                  <a:lnTo>
                    <a:pt x="836" y="156"/>
                  </a:lnTo>
                  <a:lnTo>
                    <a:pt x="842" y="200"/>
                  </a:lnTo>
                  <a:lnTo>
                    <a:pt x="808" y="222"/>
                  </a:lnTo>
                  <a:lnTo>
                    <a:pt x="808" y="247"/>
                  </a:lnTo>
                  <a:lnTo>
                    <a:pt x="794" y="281"/>
                  </a:lnTo>
                  <a:lnTo>
                    <a:pt x="757" y="276"/>
                  </a:lnTo>
                  <a:lnTo>
                    <a:pt x="740" y="294"/>
                  </a:lnTo>
                  <a:lnTo>
                    <a:pt x="740" y="319"/>
                  </a:lnTo>
                  <a:lnTo>
                    <a:pt x="627" y="395"/>
                  </a:lnTo>
                  <a:lnTo>
                    <a:pt x="622" y="424"/>
                  </a:lnTo>
                  <a:lnTo>
                    <a:pt x="640" y="484"/>
                  </a:lnTo>
                  <a:lnTo>
                    <a:pt x="600" y="525"/>
                  </a:lnTo>
                  <a:lnTo>
                    <a:pt x="558" y="487"/>
                  </a:lnTo>
                  <a:lnTo>
                    <a:pt x="541" y="490"/>
                  </a:lnTo>
                  <a:lnTo>
                    <a:pt x="495" y="543"/>
                  </a:lnTo>
                  <a:lnTo>
                    <a:pt x="503" y="581"/>
                  </a:lnTo>
                  <a:lnTo>
                    <a:pt x="490" y="600"/>
                  </a:lnTo>
                  <a:lnTo>
                    <a:pt x="461" y="589"/>
                  </a:lnTo>
                  <a:lnTo>
                    <a:pt x="451" y="610"/>
                  </a:lnTo>
                  <a:lnTo>
                    <a:pt x="426" y="618"/>
                  </a:lnTo>
                  <a:lnTo>
                    <a:pt x="342" y="577"/>
                  </a:lnTo>
                  <a:lnTo>
                    <a:pt x="222" y="534"/>
                  </a:lnTo>
                  <a:lnTo>
                    <a:pt x="189" y="480"/>
                  </a:lnTo>
                  <a:lnTo>
                    <a:pt x="138" y="505"/>
                  </a:lnTo>
                  <a:lnTo>
                    <a:pt x="118" y="480"/>
                  </a:lnTo>
                  <a:lnTo>
                    <a:pt x="90" y="489"/>
                  </a:lnTo>
                  <a:lnTo>
                    <a:pt x="84" y="448"/>
                  </a:lnTo>
                  <a:lnTo>
                    <a:pt x="78" y="436"/>
                  </a:lnTo>
                  <a:lnTo>
                    <a:pt x="30" y="395"/>
                  </a:lnTo>
                  <a:lnTo>
                    <a:pt x="30" y="382"/>
                  </a:lnTo>
                  <a:lnTo>
                    <a:pt x="0" y="354"/>
                  </a:lnTo>
                  <a:lnTo>
                    <a:pt x="0" y="326"/>
                  </a:lnTo>
                  <a:lnTo>
                    <a:pt x="22" y="286"/>
                  </a:lnTo>
                  <a:lnTo>
                    <a:pt x="41" y="253"/>
                  </a:lnTo>
                  <a:lnTo>
                    <a:pt x="41" y="223"/>
                  </a:lnTo>
                  <a:lnTo>
                    <a:pt x="91" y="181"/>
                  </a:lnTo>
                  <a:lnTo>
                    <a:pt x="113" y="171"/>
                  </a:lnTo>
                  <a:lnTo>
                    <a:pt x="120" y="144"/>
                  </a:lnTo>
                  <a:lnTo>
                    <a:pt x="131" y="91"/>
                  </a:lnTo>
                  <a:lnTo>
                    <a:pt x="113" y="80"/>
                  </a:lnTo>
                  <a:lnTo>
                    <a:pt x="88" y="84"/>
                  </a:lnTo>
                  <a:lnTo>
                    <a:pt x="71" y="50"/>
                  </a:lnTo>
                  <a:lnTo>
                    <a:pt x="66" y="0"/>
                  </a:lnTo>
                  <a:lnTo>
                    <a:pt x="106" y="8"/>
                  </a:lnTo>
                  <a:lnTo>
                    <a:pt x="150" y="36"/>
                  </a:lnTo>
                  <a:lnTo>
                    <a:pt x="231" y="55"/>
                  </a:lnTo>
                  <a:lnTo>
                    <a:pt x="271" y="88"/>
                  </a:lnTo>
                  <a:lnTo>
                    <a:pt x="328" y="104"/>
                  </a:lnTo>
                  <a:lnTo>
                    <a:pt x="418" y="88"/>
                  </a:lnTo>
                  <a:lnTo>
                    <a:pt x="462" y="110"/>
                  </a:lnTo>
                  <a:lnTo>
                    <a:pt x="530" y="82"/>
                  </a:lnTo>
                  <a:lnTo>
                    <a:pt x="681" y="105"/>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147" name="Freeform 23"/>
            <p:cNvSpPr>
              <a:spLocks/>
            </p:cNvSpPr>
            <p:nvPr/>
          </p:nvSpPr>
          <p:spPr bwMode="auto">
            <a:xfrm>
              <a:off x="976999" y="1800580"/>
              <a:ext cx="521219" cy="199486"/>
            </a:xfrm>
            <a:custGeom>
              <a:avLst/>
              <a:gdLst>
                <a:gd name="T0" fmla="*/ 78 w 1047"/>
                <a:gd name="T1" fmla="*/ 23 h 400"/>
                <a:gd name="T2" fmla="*/ 81 w 1047"/>
                <a:gd name="T3" fmla="*/ 44 h 400"/>
                <a:gd name="T4" fmla="*/ 50 w 1047"/>
                <a:gd name="T5" fmla="*/ 73 h 400"/>
                <a:gd name="T6" fmla="*/ 23 w 1047"/>
                <a:gd name="T7" fmla="*/ 112 h 400"/>
                <a:gd name="T8" fmla="*/ 0 w 1047"/>
                <a:gd name="T9" fmla="*/ 175 h 400"/>
                <a:gd name="T10" fmla="*/ 33 w 1047"/>
                <a:gd name="T11" fmla="*/ 222 h 400"/>
                <a:gd name="T12" fmla="*/ 45 w 1047"/>
                <a:gd name="T13" fmla="*/ 249 h 400"/>
                <a:gd name="T14" fmla="*/ 45 w 1047"/>
                <a:gd name="T15" fmla="*/ 270 h 400"/>
                <a:gd name="T16" fmla="*/ 38 w 1047"/>
                <a:gd name="T17" fmla="*/ 308 h 400"/>
                <a:gd name="T18" fmla="*/ 30 w 1047"/>
                <a:gd name="T19" fmla="*/ 331 h 400"/>
                <a:gd name="T20" fmla="*/ 40 w 1047"/>
                <a:gd name="T21" fmla="*/ 362 h 400"/>
                <a:gd name="T22" fmla="*/ 59 w 1047"/>
                <a:gd name="T23" fmla="*/ 400 h 400"/>
                <a:gd name="T24" fmla="*/ 88 w 1047"/>
                <a:gd name="T25" fmla="*/ 391 h 400"/>
                <a:gd name="T26" fmla="*/ 205 w 1047"/>
                <a:gd name="T27" fmla="*/ 394 h 400"/>
                <a:gd name="T28" fmla="*/ 244 w 1047"/>
                <a:gd name="T29" fmla="*/ 377 h 400"/>
                <a:gd name="T30" fmla="*/ 276 w 1047"/>
                <a:gd name="T31" fmla="*/ 329 h 400"/>
                <a:gd name="T32" fmla="*/ 324 w 1047"/>
                <a:gd name="T33" fmla="*/ 358 h 400"/>
                <a:gd name="T34" fmla="*/ 383 w 1047"/>
                <a:gd name="T35" fmla="*/ 322 h 400"/>
                <a:gd name="T36" fmla="*/ 415 w 1047"/>
                <a:gd name="T37" fmla="*/ 337 h 400"/>
                <a:gd name="T38" fmla="*/ 459 w 1047"/>
                <a:gd name="T39" fmla="*/ 367 h 400"/>
                <a:gd name="T40" fmla="*/ 493 w 1047"/>
                <a:gd name="T41" fmla="*/ 377 h 400"/>
                <a:gd name="T42" fmla="*/ 572 w 1047"/>
                <a:gd name="T43" fmla="*/ 326 h 400"/>
                <a:gd name="T44" fmla="*/ 655 w 1047"/>
                <a:gd name="T45" fmla="*/ 353 h 400"/>
                <a:gd name="T46" fmla="*/ 718 w 1047"/>
                <a:gd name="T47" fmla="*/ 326 h 400"/>
                <a:gd name="T48" fmla="*/ 757 w 1047"/>
                <a:gd name="T49" fmla="*/ 338 h 400"/>
                <a:gd name="T50" fmla="*/ 827 w 1047"/>
                <a:gd name="T51" fmla="*/ 269 h 400"/>
                <a:gd name="T52" fmla="*/ 874 w 1047"/>
                <a:gd name="T53" fmla="*/ 271 h 400"/>
                <a:gd name="T54" fmla="*/ 920 w 1047"/>
                <a:gd name="T55" fmla="*/ 254 h 400"/>
                <a:gd name="T56" fmla="*/ 984 w 1047"/>
                <a:gd name="T57" fmla="*/ 256 h 400"/>
                <a:gd name="T58" fmla="*/ 1014 w 1047"/>
                <a:gd name="T59" fmla="*/ 221 h 400"/>
                <a:gd name="T60" fmla="*/ 1031 w 1047"/>
                <a:gd name="T61" fmla="*/ 206 h 400"/>
                <a:gd name="T62" fmla="*/ 1047 w 1047"/>
                <a:gd name="T63" fmla="*/ 172 h 400"/>
                <a:gd name="T64" fmla="*/ 1034 w 1047"/>
                <a:gd name="T65" fmla="*/ 141 h 400"/>
                <a:gd name="T66" fmla="*/ 876 w 1047"/>
                <a:gd name="T67" fmla="*/ 105 h 400"/>
                <a:gd name="T68" fmla="*/ 729 w 1047"/>
                <a:gd name="T69" fmla="*/ 63 h 400"/>
                <a:gd name="T70" fmla="*/ 699 w 1047"/>
                <a:gd name="T71" fmla="*/ 71 h 400"/>
                <a:gd name="T72" fmla="*/ 534 w 1047"/>
                <a:gd name="T73" fmla="*/ 0 h 400"/>
                <a:gd name="T74" fmla="*/ 475 w 1047"/>
                <a:gd name="T75" fmla="*/ 23 h 400"/>
                <a:gd name="T76" fmla="*/ 406 w 1047"/>
                <a:gd name="T77" fmla="*/ 44 h 400"/>
                <a:gd name="T78" fmla="*/ 315 w 1047"/>
                <a:gd name="T79" fmla="*/ 44 h 400"/>
                <a:gd name="T80" fmla="*/ 287 w 1047"/>
                <a:gd name="T81" fmla="*/ 50 h 400"/>
                <a:gd name="T82" fmla="*/ 277 w 1047"/>
                <a:gd name="T83" fmla="*/ 28 h 400"/>
                <a:gd name="T84" fmla="*/ 252 w 1047"/>
                <a:gd name="T85" fmla="*/ 50 h 400"/>
                <a:gd name="T86" fmla="*/ 204 w 1047"/>
                <a:gd name="T87" fmla="*/ 44 h 400"/>
                <a:gd name="T88" fmla="*/ 150 w 1047"/>
                <a:gd name="T89" fmla="*/ 23 h 400"/>
                <a:gd name="T90" fmla="*/ 125 w 1047"/>
                <a:gd name="T91" fmla="*/ 16 h 400"/>
                <a:gd name="T92" fmla="*/ 78 w 1047"/>
                <a:gd name="T93" fmla="*/ 2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47" h="400">
                  <a:moveTo>
                    <a:pt x="78" y="23"/>
                  </a:moveTo>
                  <a:lnTo>
                    <a:pt x="81" y="44"/>
                  </a:lnTo>
                  <a:lnTo>
                    <a:pt x="50" y="73"/>
                  </a:lnTo>
                  <a:lnTo>
                    <a:pt x="23" y="112"/>
                  </a:lnTo>
                  <a:lnTo>
                    <a:pt x="0" y="175"/>
                  </a:lnTo>
                  <a:lnTo>
                    <a:pt x="33" y="222"/>
                  </a:lnTo>
                  <a:lnTo>
                    <a:pt x="45" y="249"/>
                  </a:lnTo>
                  <a:lnTo>
                    <a:pt x="45" y="270"/>
                  </a:lnTo>
                  <a:lnTo>
                    <a:pt x="38" y="308"/>
                  </a:lnTo>
                  <a:lnTo>
                    <a:pt x="30" y="331"/>
                  </a:lnTo>
                  <a:lnTo>
                    <a:pt x="40" y="362"/>
                  </a:lnTo>
                  <a:lnTo>
                    <a:pt x="59" y="400"/>
                  </a:lnTo>
                  <a:lnTo>
                    <a:pt x="88" y="391"/>
                  </a:lnTo>
                  <a:lnTo>
                    <a:pt x="205" y="394"/>
                  </a:lnTo>
                  <a:lnTo>
                    <a:pt x="244" y="377"/>
                  </a:lnTo>
                  <a:lnTo>
                    <a:pt x="276" y="329"/>
                  </a:lnTo>
                  <a:lnTo>
                    <a:pt x="324" y="358"/>
                  </a:lnTo>
                  <a:lnTo>
                    <a:pt x="383" y="322"/>
                  </a:lnTo>
                  <a:lnTo>
                    <a:pt x="415" y="337"/>
                  </a:lnTo>
                  <a:lnTo>
                    <a:pt x="459" y="367"/>
                  </a:lnTo>
                  <a:lnTo>
                    <a:pt x="493" y="377"/>
                  </a:lnTo>
                  <a:lnTo>
                    <a:pt x="572" y="326"/>
                  </a:lnTo>
                  <a:lnTo>
                    <a:pt x="655" y="353"/>
                  </a:lnTo>
                  <a:lnTo>
                    <a:pt x="718" y="326"/>
                  </a:lnTo>
                  <a:lnTo>
                    <a:pt x="757" y="338"/>
                  </a:lnTo>
                  <a:lnTo>
                    <a:pt x="827" y="269"/>
                  </a:lnTo>
                  <a:lnTo>
                    <a:pt x="874" y="271"/>
                  </a:lnTo>
                  <a:lnTo>
                    <a:pt x="920" y="254"/>
                  </a:lnTo>
                  <a:lnTo>
                    <a:pt x="984" y="256"/>
                  </a:lnTo>
                  <a:lnTo>
                    <a:pt x="1014" y="221"/>
                  </a:lnTo>
                  <a:lnTo>
                    <a:pt x="1031" y="206"/>
                  </a:lnTo>
                  <a:lnTo>
                    <a:pt x="1047" y="172"/>
                  </a:lnTo>
                  <a:lnTo>
                    <a:pt x="1034" y="141"/>
                  </a:lnTo>
                  <a:lnTo>
                    <a:pt x="876" y="105"/>
                  </a:lnTo>
                  <a:lnTo>
                    <a:pt x="729" y="63"/>
                  </a:lnTo>
                  <a:lnTo>
                    <a:pt x="699" y="71"/>
                  </a:lnTo>
                  <a:lnTo>
                    <a:pt x="534" y="0"/>
                  </a:lnTo>
                  <a:lnTo>
                    <a:pt x="475" y="23"/>
                  </a:lnTo>
                  <a:lnTo>
                    <a:pt x="406" y="44"/>
                  </a:lnTo>
                  <a:lnTo>
                    <a:pt x="315" y="44"/>
                  </a:lnTo>
                  <a:lnTo>
                    <a:pt x="287" y="50"/>
                  </a:lnTo>
                  <a:lnTo>
                    <a:pt x="277" y="28"/>
                  </a:lnTo>
                  <a:lnTo>
                    <a:pt x="252" y="50"/>
                  </a:lnTo>
                  <a:lnTo>
                    <a:pt x="204" y="44"/>
                  </a:lnTo>
                  <a:lnTo>
                    <a:pt x="150" y="23"/>
                  </a:lnTo>
                  <a:lnTo>
                    <a:pt x="125" y="16"/>
                  </a:lnTo>
                  <a:lnTo>
                    <a:pt x="78" y="23"/>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48" name="Freeform 36"/>
            <p:cNvSpPr>
              <a:spLocks/>
            </p:cNvSpPr>
            <p:nvPr/>
          </p:nvSpPr>
          <p:spPr bwMode="auto">
            <a:xfrm>
              <a:off x="787515" y="1750014"/>
              <a:ext cx="231159" cy="373967"/>
            </a:xfrm>
            <a:custGeom>
              <a:avLst/>
              <a:gdLst>
                <a:gd name="T0" fmla="*/ 362 w 368"/>
                <a:gd name="T1" fmla="*/ 91 h 595"/>
                <a:gd name="T2" fmla="*/ 368 w 368"/>
                <a:gd name="T3" fmla="*/ 113 h 595"/>
                <a:gd name="T4" fmla="*/ 354 w 368"/>
                <a:gd name="T5" fmla="*/ 127 h 595"/>
                <a:gd name="T6" fmla="*/ 340 w 368"/>
                <a:gd name="T7" fmla="*/ 140 h 595"/>
                <a:gd name="T8" fmla="*/ 321 w 368"/>
                <a:gd name="T9" fmla="*/ 168 h 595"/>
                <a:gd name="T10" fmla="*/ 307 w 368"/>
                <a:gd name="T11" fmla="*/ 210 h 595"/>
                <a:gd name="T12" fmla="*/ 303 w 368"/>
                <a:gd name="T13" fmla="*/ 218 h 595"/>
                <a:gd name="T14" fmla="*/ 337 w 368"/>
                <a:gd name="T15" fmla="*/ 276 h 595"/>
                <a:gd name="T16" fmla="*/ 340 w 368"/>
                <a:gd name="T17" fmla="*/ 298 h 595"/>
                <a:gd name="T18" fmla="*/ 332 w 368"/>
                <a:gd name="T19" fmla="*/ 323 h 595"/>
                <a:gd name="T20" fmla="*/ 328 w 368"/>
                <a:gd name="T21" fmla="*/ 338 h 595"/>
                <a:gd name="T22" fmla="*/ 332 w 368"/>
                <a:gd name="T23" fmla="*/ 367 h 595"/>
                <a:gd name="T24" fmla="*/ 350 w 368"/>
                <a:gd name="T25" fmla="*/ 401 h 595"/>
                <a:gd name="T26" fmla="*/ 362 w 368"/>
                <a:gd name="T27" fmla="*/ 416 h 595"/>
                <a:gd name="T28" fmla="*/ 354 w 368"/>
                <a:gd name="T29" fmla="*/ 438 h 595"/>
                <a:gd name="T30" fmla="*/ 310 w 368"/>
                <a:gd name="T31" fmla="*/ 487 h 595"/>
                <a:gd name="T32" fmla="*/ 300 w 368"/>
                <a:gd name="T33" fmla="*/ 534 h 595"/>
                <a:gd name="T34" fmla="*/ 307 w 368"/>
                <a:gd name="T35" fmla="*/ 564 h 595"/>
                <a:gd name="T36" fmla="*/ 295 w 368"/>
                <a:gd name="T37" fmla="*/ 564 h 595"/>
                <a:gd name="T38" fmla="*/ 283 w 368"/>
                <a:gd name="T39" fmla="*/ 565 h 595"/>
                <a:gd name="T40" fmla="*/ 255 w 368"/>
                <a:gd name="T41" fmla="*/ 582 h 595"/>
                <a:gd name="T42" fmla="*/ 222 w 368"/>
                <a:gd name="T43" fmla="*/ 589 h 595"/>
                <a:gd name="T44" fmla="*/ 151 w 368"/>
                <a:gd name="T45" fmla="*/ 595 h 595"/>
                <a:gd name="T46" fmla="*/ 107 w 368"/>
                <a:gd name="T47" fmla="*/ 580 h 595"/>
                <a:gd name="T48" fmla="*/ 63 w 368"/>
                <a:gd name="T49" fmla="*/ 573 h 595"/>
                <a:gd name="T50" fmla="*/ 12 w 368"/>
                <a:gd name="T51" fmla="*/ 552 h 595"/>
                <a:gd name="T52" fmla="*/ 0 w 368"/>
                <a:gd name="T53" fmla="*/ 511 h 595"/>
                <a:gd name="T54" fmla="*/ 18 w 368"/>
                <a:gd name="T55" fmla="*/ 498 h 595"/>
                <a:gd name="T56" fmla="*/ 16 w 368"/>
                <a:gd name="T57" fmla="*/ 471 h 595"/>
                <a:gd name="T58" fmla="*/ 3 w 368"/>
                <a:gd name="T59" fmla="*/ 423 h 595"/>
                <a:gd name="T60" fmla="*/ 15 w 368"/>
                <a:gd name="T61" fmla="*/ 405 h 595"/>
                <a:gd name="T62" fmla="*/ 11 w 368"/>
                <a:gd name="T63" fmla="*/ 303 h 595"/>
                <a:gd name="T64" fmla="*/ 19 w 368"/>
                <a:gd name="T65" fmla="*/ 252 h 595"/>
                <a:gd name="T66" fmla="*/ 51 w 368"/>
                <a:gd name="T67" fmla="*/ 229 h 595"/>
                <a:gd name="T68" fmla="*/ 60 w 368"/>
                <a:gd name="T69" fmla="*/ 163 h 595"/>
                <a:gd name="T70" fmla="*/ 106 w 368"/>
                <a:gd name="T71" fmla="*/ 0 h 595"/>
                <a:gd name="T72" fmla="*/ 128 w 368"/>
                <a:gd name="T73" fmla="*/ 0 h 595"/>
                <a:gd name="T74" fmla="*/ 136 w 368"/>
                <a:gd name="T75" fmla="*/ 14 h 595"/>
                <a:gd name="T76" fmla="*/ 169 w 368"/>
                <a:gd name="T77" fmla="*/ 14 h 595"/>
                <a:gd name="T78" fmla="*/ 206 w 368"/>
                <a:gd name="T79" fmla="*/ 25 h 595"/>
                <a:gd name="T80" fmla="*/ 227 w 368"/>
                <a:gd name="T81" fmla="*/ 46 h 595"/>
                <a:gd name="T82" fmla="*/ 237 w 368"/>
                <a:gd name="T83" fmla="*/ 75 h 595"/>
                <a:gd name="T84" fmla="*/ 249 w 368"/>
                <a:gd name="T85" fmla="*/ 84 h 595"/>
                <a:gd name="T86" fmla="*/ 274 w 368"/>
                <a:gd name="T87" fmla="*/ 75 h 595"/>
                <a:gd name="T88" fmla="*/ 296 w 368"/>
                <a:gd name="T89" fmla="*/ 87 h 595"/>
                <a:gd name="T90" fmla="*/ 325 w 368"/>
                <a:gd name="T91" fmla="*/ 97 h 595"/>
                <a:gd name="T92" fmla="*/ 362 w 368"/>
                <a:gd name="T93" fmla="*/ 9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8" h="595">
                  <a:moveTo>
                    <a:pt x="362" y="91"/>
                  </a:moveTo>
                  <a:lnTo>
                    <a:pt x="368" y="113"/>
                  </a:lnTo>
                  <a:lnTo>
                    <a:pt x="354" y="127"/>
                  </a:lnTo>
                  <a:lnTo>
                    <a:pt x="340" y="140"/>
                  </a:lnTo>
                  <a:lnTo>
                    <a:pt x="321" y="168"/>
                  </a:lnTo>
                  <a:lnTo>
                    <a:pt x="307" y="210"/>
                  </a:lnTo>
                  <a:lnTo>
                    <a:pt x="303" y="218"/>
                  </a:lnTo>
                  <a:lnTo>
                    <a:pt x="337" y="276"/>
                  </a:lnTo>
                  <a:lnTo>
                    <a:pt x="340" y="298"/>
                  </a:lnTo>
                  <a:lnTo>
                    <a:pt x="332" y="323"/>
                  </a:lnTo>
                  <a:lnTo>
                    <a:pt x="328" y="338"/>
                  </a:lnTo>
                  <a:lnTo>
                    <a:pt x="332" y="367"/>
                  </a:lnTo>
                  <a:lnTo>
                    <a:pt x="350" y="401"/>
                  </a:lnTo>
                  <a:lnTo>
                    <a:pt x="362" y="416"/>
                  </a:lnTo>
                  <a:lnTo>
                    <a:pt x="354" y="438"/>
                  </a:lnTo>
                  <a:lnTo>
                    <a:pt x="310" y="487"/>
                  </a:lnTo>
                  <a:lnTo>
                    <a:pt x="300" y="534"/>
                  </a:lnTo>
                  <a:lnTo>
                    <a:pt x="307" y="564"/>
                  </a:lnTo>
                  <a:lnTo>
                    <a:pt x="295" y="564"/>
                  </a:lnTo>
                  <a:lnTo>
                    <a:pt x="283" y="565"/>
                  </a:lnTo>
                  <a:lnTo>
                    <a:pt x="255" y="582"/>
                  </a:lnTo>
                  <a:lnTo>
                    <a:pt x="222" y="589"/>
                  </a:lnTo>
                  <a:lnTo>
                    <a:pt x="151" y="595"/>
                  </a:lnTo>
                  <a:lnTo>
                    <a:pt x="107" y="580"/>
                  </a:lnTo>
                  <a:lnTo>
                    <a:pt x="63" y="573"/>
                  </a:lnTo>
                  <a:lnTo>
                    <a:pt x="12" y="552"/>
                  </a:lnTo>
                  <a:lnTo>
                    <a:pt x="0" y="511"/>
                  </a:lnTo>
                  <a:lnTo>
                    <a:pt x="18" y="498"/>
                  </a:lnTo>
                  <a:lnTo>
                    <a:pt x="16" y="471"/>
                  </a:lnTo>
                  <a:lnTo>
                    <a:pt x="3" y="423"/>
                  </a:lnTo>
                  <a:lnTo>
                    <a:pt x="15" y="405"/>
                  </a:lnTo>
                  <a:lnTo>
                    <a:pt x="11" y="303"/>
                  </a:lnTo>
                  <a:lnTo>
                    <a:pt x="19" y="252"/>
                  </a:lnTo>
                  <a:lnTo>
                    <a:pt x="51" y="229"/>
                  </a:lnTo>
                  <a:lnTo>
                    <a:pt x="60" y="163"/>
                  </a:lnTo>
                  <a:lnTo>
                    <a:pt x="106" y="0"/>
                  </a:lnTo>
                  <a:lnTo>
                    <a:pt x="128" y="0"/>
                  </a:lnTo>
                  <a:lnTo>
                    <a:pt x="136" y="14"/>
                  </a:lnTo>
                  <a:lnTo>
                    <a:pt x="169" y="14"/>
                  </a:lnTo>
                  <a:lnTo>
                    <a:pt x="206" y="25"/>
                  </a:lnTo>
                  <a:lnTo>
                    <a:pt x="227" y="46"/>
                  </a:lnTo>
                  <a:lnTo>
                    <a:pt x="237" y="75"/>
                  </a:lnTo>
                  <a:lnTo>
                    <a:pt x="249" y="84"/>
                  </a:lnTo>
                  <a:lnTo>
                    <a:pt x="274" y="75"/>
                  </a:lnTo>
                  <a:lnTo>
                    <a:pt x="296" y="87"/>
                  </a:lnTo>
                  <a:lnTo>
                    <a:pt x="325" y="97"/>
                  </a:lnTo>
                  <a:lnTo>
                    <a:pt x="362" y="91"/>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49" name="Freeform 10"/>
            <p:cNvSpPr>
              <a:spLocks/>
            </p:cNvSpPr>
            <p:nvPr/>
          </p:nvSpPr>
          <p:spPr bwMode="auto">
            <a:xfrm>
              <a:off x="1926084" y="3140301"/>
              <a:ext cx="365631" cy="374521"/>
            </a:xfrm>
            <a:custGeom>
              <a:avLst/>
              <a:gdLst>
                <a:gd name="T0" fmla="*/ 258 w 581"/>
                <a:gd name="T1" fmla="*/ 596 h 596"/>
                <a:gd name="T2" fmla="*/ 280 w 581"/>
                <a:gd name="T3" fmla="*/ 574 h 596"/>
                <a:gd name="T4" fmla="*/ 305 w 581"/>
                <a:gd name="T5" fmla="*/ 565 h 596"/>
                <a:gd name="T6" fmla="*/ 323 w 581"/>
                <a:gd name="T7" fmla="*/ 565 h 596"/>
                <a:gd name="T8" fmla="*/ 323 w 581"/>
                <a:gd name="T9" fmla="*/ 531 h 596"/>
                <a:gd name="T10" fmla="*/ 342 w 581"/>
                <a:gd name="T11" fmla="*/ 511 h 596"/>
                <a:gd name="T12" fmla="*/ 376 w 581"/>
                <a:gd name="T13" fmla="*/ 506 h 596"/>
                <a:gd name="T14" fmla="*/ 455 w 581"/>
                <a:gd name="T15" fmla="*/ 502 h 596"/>
                <a:gd name="T16" fmla="*/ 493 w 581"/>
                <a:gd name="T17" fmla="*/ 506 h 596"/>
                <a:gd name="T18" fmla="*/ 525 w 581"/>
                <a:gd name="T19" fmla="*/ 490 h 596"/>
                <a:gd name="T20" fmla="*/ 546 w 581"/>
                <a:gd name="T21" fmla="*/ 490 h 596"/>
                <a:gd name="T22" fmla="*/ 563 w 581"/>
                <a:gd name="T23" fmla="*/ 481 h 596"/>
                <a:gd name="T24" fmla="*/ 581 w 581"/>
                <a:gd name="T25" fmla="*/ 469 h 596"/>
                <a:gd name="T26" fmla="*/ 568 w 581"/>
                <a:gd name="T27" fmla="*/ 440 h 596"/>
                <a:gd name="T28" fmla="*/ 556 w 581"/>
                <a:gd name="T29" fmla="*/ 452 h 596"/>
                <a:gd name="T30" fmla="*/ 543 w 581"/>
                <a:gd name="T31" fmla="*/ 447 h 596"/>
                <a:gd name="T32" fmla="*/ 525 w 581"/>
                <a:gd name="T33" fmla="*/ 440 h 596"/>
                <a:gd name="T34" fmla="*/ 534 w 581"/>
                <a:gd name="T35" fmla="*/ 400 h 596"/>
                <a:gd name="T36" fmla="*/ 546 w 581"/>
                <a:gd name="T37" fmla="*/ 389 h 596"/>
                <a:gd name="T38" fmla="*/ 544 w 581"/>
                <a:gd name="T39" fmla="*/ 371 h 596"/>
                <a:gd name="T40" fmla="*/ 514 w 581"/>
                <a:gd name="T41" fmla="*/ 333 h 596"/>
                <a:gd name="T42" fmla="*/ 489 w 581"/>
                <a:gd name="T43" fmla="*/ 304 h 596"/>
                <a:gd name="T44" fmla="*/ 459 w 581"/>
                <a:gd name="T45" fmla="*/ 285 h 596"/>
                <a:gd name="T46" fmla="*/ 459 w 581"/>
                <a:gd name="T47" fmla="*/ 261 h 596"/>
                <a:gd name="T48" fmla="*/ 465 w 581"/>
                <a:gd name="T49" fmla="*/ 230 h 596"/>
                <a:gd name="T50" fmla="*/ 472 w 581"/>
                <a:gd name="T51" fmla="*/ 191 h 596"/>
                <a:gd name="T52" fmla="*/ 453 w 581"/>
                <a:gd name="T53" fmla="*/ 167 h 596"/>
                <a:gd name="T54" fmla="*/ 461 w 581"/>
                <a:gd name="T55" fmla="*/ 109 h 596"/>
                <a:gd name="T56" fmla="*/ 450 w 581"/>
                <a:gd name="T57" fmla="*/ 29 h 596"/>
                <a:gd name="T58" fmla="*/ 408 w 581"/>
                <a:gd name="T59" fmla="*/ 0 h 596"/>
                <a:gd name="T60" fmla="*/ 364 w 581"/>
                <a:gd name="T61" fmla="*/ 25 h 596"/>
                <a:gd name="T62" fmla="*/ 342 w 581"/>
                <a:gd name="T63" fmla="*/ 4 h 596"/>
                <a:gd name="T64" fmla="*/ 326 w 581"/>
                <a:gd name="T65" fmla="*/ 18 h 596"/>
                <a:gd name="T66" fmla="*/ 335 w 581"/>
                <a:gd name="T67" fmla="*/ 40 h 596"/>
                <a:gd name="T68" fmla="*/ 315 w 581"/>
                <a:gd name="T69" fmla="*/ 92 h 596"/>
                <a:gd name="T70" fmla="*/ 289 w 581"/>
                <a:gd name="T71" fmla="*/ 125 h 596"/>
                <a:gd name="T72" fmla="*/ 293 w 581"/>
                <a:gd name="T73" fmla="*/ 148 h 596"/>
                <a:gd name="T74" fmla="*/ 239 w 581"/>
                <a:gd name="T75" fmla="*/ 179 h 596"/>
                <a:gd name="T76" fmla="*/ 223 w 581"/>
                <a:gd name="T77" fmla="*/ 153 h 596"/>
                <a:gd name="T78" fmla="*/ 176 w 581"/>
                <a:gd name="T79" fmla="*/ 160 h 596"/>
                <a:gd name="T80" fmla="*/ 175 w 581"/>
                <a:gd name="T81" fmla="*/ 191 h 596"/>
                <a:gd name="T82" fmla="*/ 136 w 581"/>
                <a:gd name="T83" fmla="*/ 191 h 596"/>
                <a:gd name="T84" fmla="*/ 107 w 581"/>
                <a:gd name="T85" fmla="*/ 224 h 596"/>
                <a:gd name="T86" fmla="*/ 70 w 581"/>
                <a:gd name="T87" fmla="*/ 244 h 596"/>
                <a:gd name="T88" fmla="*/ 50 w 581"/>
                <a:gd name="T89" fmla="*/ 257 h 596"/>
                <a:gd name="T90" fmla="*/ 0 w 581"/>
                <a:gd name="T91" fmla="*/ 314 h 596"/>
                <a:gd name="T92" fmla="*/ 31 w 581"/>
                <a:gd name="T93" fmla="*/ 326 h 596"/>
                <a:gd name="T94" fmla="*/ 70 w 581"/>
                <a:gd name="T95" fmla="*/ 381 h 596"/>
                <a:gd name="T96" fmla="*/ 109 w 581"/>
                <a:gd name="T97" fmla="*/ 386 h 596"/>
                <a:gd name="T98" fmla="*/ 126 w 581"/>
                <a:gd name="T99" fmla="*/ 409 h 596"/>
                <a:gd name="T100" fmla="*/ 119 w 581"/>
                <a:gd name="T101" fmla="*/ 434 h 596"/>
                <a:gd name="T102" fmla="*/ 122 w 581"/>
                <a:gd name="T103" fmla="*/ 459 h 596"/>
                <a:gd name="T104" fmla="*/ 148 w 581"/>
                <a:gd name="T105" fmla="*/ 484 h 596"/>
                <a:gd name="T106" fmla="*/ 197 w 581"/>
                <a:gd name="T107" fmla="*/ 556 h 596"/>
                <a:gd name="T108" fmla="*/ 227 w 581"/>
                <a:gd name="T109" fmla="*/ 560 h 596"/>
                <a:gd name="T110" fmla="*/ 258 w 581"/>
                <a:gd name="T111" fmla="*/ 596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81" h="596">
                  <a:moveTo>
                    <a:pt x="258" y="596"/>
                  </a:moveTo>
                  <a:lnTo>
                    <a:pt x="280" y="574"/>
                  </a:lnTo>
                  <a:lnTo>
                    <a:pt x="305" y="565"/>
                  </a:lnTo>
                  <a:lnTo>
                    <a:pt x="323" y="565"/>
                  </a:lnTo>
                  <a:lnTo>
                    <a:pt x="323" y="531"/>
                  </a:lnTo>
                  <a:lnTo>
                    <a:pt x="342" y="511"/>
                  </a:lnTo>
                  <a:lnTo>
                    <a:pt x="376" y="506"/>
                  </a:lnTo>
                  <a:lnTo>
                    <a:pt x="455" y="502"/>
                  </a:lnTo>
                  <a:lnTo>
                    <a:pt x="493" y="506"/>
                  </a:lnTo>
                  <a:lnTo>
                    <a:pt x="525" y="490"/>
                  </a:lnTo>
                  <a:lnTo>
                    <a:pt x="546" y="490"/>
                  </a:lnTo>
                  <a:lnTo>
                    <a:pt x="563" y="481"/>
                  </a:lnTo>
                  <a:lnTo>
                    <a:pt x="581" y="469"/>
                  </a:lnTo>
                  <a:lnTo>
                    <a:pt x="568" y="440"/>
                  </a:lnTo>
                  <a:lnTo>
                    <a:pt x="556" y="452"/>
                  </a:lnTo>
                  <a:lnTo>
                    <a:pt x="543" y="447"/>
                  </a:lnTo>
                  <a:lnTo>
                    <a:pt x="525" y="440"/>
                  </a:lnTo>
                  <a:lnTo>
                    <a:pt x="534" y="400"/>
                  </a:lnTo>
                  <a:lnTo>
                    <a:pt x="546" y="389"/>
                  </a:lnTo>
                  <a:lnTo>
                    <a:pt x="544" y="371"/>
                  </a:lnTo>
                  <a:lnTo>
                    <a:pt x="514" y="333"/>
                  </a:lnTo>
                  <a:lnTo>
                    <a:pt x="489" y="304"/>
                  </a:lnTo>
                  <a:lnTo>
                    <a:pt x="459" y="285"/>
                  </a:lnTo>
                  <a:lnTo>
                    <a:pt x="459" y="261"/>
                  </a:lnTo>
                  <a:lnTo>
                    <a:pt x="465" y="230"/>
                  </a:lnTo>
                  <a:lnTo>
                    <a:pt x="472" y="191"/>
                  </a:lnTo>
                  <a:lnTo>
                    <a:pt x="453" y="167"/>
                  </a:lnTo>
                  <a:lnTo>
                    <a:pt x="461" y="109"/>
                  </a:lnTo>
                  <a:lnTo>
                    <a:pt x="450" y="29"/>
                  </a:lnTo>
                  <a:lnTo>
                    <a:pt x="408" y="0"/>
                  </a:lnTo>
                  <a:lnTo>
                    <a:pt x="364" y="25"/>
                  </a:lnTo>
                  <a:lnTo>
                    <a:pt x="342" y="4"/>
                  </a:lnTo>
                  <a:lnTo>
                    <a:pt x="326" y="18"/>
                  </a:lnTo>
                  <a:lnTo>
                    <a:pt x="335" y="40"/>
                  </a:lnTo>
                  <a:lnTo>
                    <a:pt x="315" y="92"/>
                  </a:lnTo>
                  <a:lnTo>
                    <a:pt x="289" y="125"/>
                  </a:lnTo>
                  <a:lnTo>
                    <a:pt x="293" y="148"/>
                  </a:lnTo>
                  <a:lnTo>
                    <a:pt x="239" y="179"/>
                  </a:lnTo>
                  <a:lnTo>
                    <a:pt x="223" y="153"/>
                  </a:lnTo>
                  <a:lnTo>
                    <a:pt x="176" y="160"/>
                  </a:lnTo>
                  <a:lnTo>
                    <a:pt x="175" y="191"/>
                  </a:lnTo>
                  <a:lnTo>
                    <a:pt x="136" y="191"/>
                  </a:lnTo>
                  <a:lnTo>
                    <a:pt x="107" y="224"/>
                  </a:lnTo>
                  <a:lnTo>
                    <a:pt x="70" y="244"/>
                  </a:lnTo>
                  <a:lnTo>
                    <a:pt x="50" y="257"/>
                  </a:lnTo>
                  <a:lnTo>
                    <a:pt x="0" y="314"/>
                  </a:lnTo>
                  <a:lnTo>
                    <a:pt x="31" y="326"/>
                  </a:lnTo>
                  <a:lnTo>
                    <a:pt x="70" y="381"/>
                  </a:lnTo>
                  <a:lnTo>
                    <a:pt x="109" y="386"/>
                  </a:lnTo>
                  <a:lnTo>
                    <a:pt x="126" y="409"/>
                  </a:lnTo>
                  <a:lnTo>
                    <a:pt x="119" y="434"/>
                  </a:lnTo>
                  <a:lnTo>
                    <a:pt x="122" y="459"/>
                  </a:lnTo>
                  <a:lnTo>
                    <a:pt x="148" y="484"/>
                  </a:lnTo>
                  <a:lnTo>
                    <a:pt x="197" y="556"/>
                  </a:lnTo>
                  <a:lnTo>
                    <a:pt x="227" y="560"/>
                  </a:lnTo>
                  <a:lnTo>
                    <a:pt x="258" y="596"/>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51" name="Freeform 22"/>
            <p:cNvSpPr>
              <a:spLocks/>
            </p:cNvSpPr>
            <p:nvPr/>
          </p:nvSpPr>
          <p:spPr bwMode="auto">
            <a:xfrm>
              <a:off x="1760494" y="2081193"/>
              <a:ext cx="276168" cy="193374"/>
            </a:xfrm>
            <a:custGeom>
              <a:avLst/>
              <a:gdLst>
                <a:gd name="T0" fmla="*/ 71 w 440"/>
                <a:gd name="T1" fmla="*/ 0 h 307"/>
                <a:gd name="T2" fmla="*/ 97 w 440"/>
                <a:gd name="T3" fmla="*/ 17 h 307"/>
                <a:gd name="T4" fmla="*/ 126 w 440"/>
                <a:gd name="T5" fmla="*/ 37 h 307"/>
                <a:gd name="T6" fmla="*/ 158 w 440"/>
                <a:gd name="T7" fmla="*/ 67 h 307"/>
                <a:gd name="T8" fmla="*/ 186 w 440"/>
                <a:gd name="T9" fmla="*/ 78 h 307"/>
                <a:gd name="T10" fmla="*/ 229 w 440"/>
                <a:gd name="T11" fmla="*/ 83 h 307"/>
                <a:gd name="T12" fmla="*/ 279 w 440"/>
                <a:gd name="T13" fmla="*/ 124 h 307"/>
                <a:gd name="T14" fmla="*/ 311 w 440"/>
                <a:gd name="T15" fmla="*/ 106 h 307"/>
                <a:gd name="T16" fmla="*/ 353 w 440"/>
                <a:gd name="T17" fmla="*/ 127 h 307"/>
                <a:gd name="T18" fmla="*/ 365 w 440"/>
                <a:gd name="T19" fmla="*/ 152 h 307"/>
                <a:gd name="T20" fmla="*/ 374 w 440"/>
                <a:gd name="T21" fmla="*/ 180 h 307"/>
                <a:gd name="T22" fmla="*/ 426 w 440"/>
                <a:gd name="T23" fmla="*/ 182 h 307"/>
                <a:gd name="T24" fmla="*/ 440 w 440"/>
                <a:gd name="T25" fmla="*/ 202 h 307"/>
                <a:gd name="T26" fmla="*/ 436 w 440"/>
                <a:gd name="T27" fmla="*/ 236 h 307"/>
                <a:gd name="T28" fmla="*/ 403 w 440"/>
                <a:gd name="T29" fmla="*/ 241 h 307"/>
                <a:gd name="T30" fmla="*/ 402 w 440"/>
                <a:gd name="T31" fmla="*/ 286 h 307"/>
                <a:gd name="T32" fmla="*/ 380 w 440"/>
                <a:gd name="T33" fmla="*/ 307 h 307"/>
                <a:gd name="T34" fmla="*/ 353 w 440"/>
                <a:gd name="T35" fmla="*/ 306 h 307"/>
                <a:gd name="T36" fmla="*/ 323 w 440"/>
                <a:gd name="T37" fmla="*/ 293 h 307"/>
                <a:gd name="T38" fmla="*/ 316 w 440"/>
                <a:gd name="T39" fmla="*/ 248 h 307"/>
                <a:gd name="T40" fmla="*/ 314 w 440"/>
                <a:gd name="T41" fmla="*/ 230 h 307"/>
                <a:gd name="T42" fmla="*/ 260 w 440"/>
                <a:gd name="T43" fmla="*/ 224 h 307"/>
                <a:gd name="T44" fmla="*/ 194 w 440"/>
                <a:gd name="T45" fmla="*/ 230 h 307"/>
                <a:gd name="T46" fmla="*/ 180 w 440"/>
                <a:gd name="T47" fmla="*/ 262 h 307"/>
                <a:gd name="T48" fmla="*/ 164 w 440"/>
                <a:gd name="T49" fmla="*/ 285 h 307"/>
                <a:gd name="T50" fmla="*/ 128 w 440"/>
                <a:gd name="T51" fmla="*/ 296 h 307"/>
                <a:gd name="T52" fmla="*/ 116 w 440"/>
                <a:gd name="T53" fmla="*/ 288 h 307"/>
                <a:gd name="T54" fmla="*/ 111 w 440"/>
                <a:gd name="T55" fmla="*/ 248 h 307"/>
                <a:gd name="T56" fmla="*/ 111 w 440"/>
                <a:gd name="T57" fmla="*/ 230 h 307"/>
                <a:gd name="T58" fmla="*/ 97 w 440"/>
                <a:gd name="T59" fmla="*/ 227 h 307"/>
                <a:gd name="T60" fmla="*/ 82 w 440"/>
                <a:gd name="T61" fmla="*/ 241 h 307"/>
                <a:gd name="T62" fmla="*/ 75 w 440"/>
                <a:gd name="T63" fmla="*/ 281 h 307"/>
                <a:gd name="T64" fmla="*/ 48 w 440"/>
                <a:gd name="T65" fmla="*/ 295 h 307"/>
                <a:gd name="T66" fmla="*/ 27 w 440"/>
                <a:gd name="T67" fmla="*/ 287 h 307"/>
                <a:gd name="T68" fmla="*/ 24 w 440"/>
                <a:gd name="T69" fmla="*/ 240 h 307"/>
                <a:gd name="T70" fmla="*/ 28 w 440"/>
                <a:gd name="T71" fmla="*/ 214 h 307"/>
                <a:gd name="T72" fmla="*/ 16 w 440"/>
                <a:gd name="T73" fmla="*/ 193 h 307"/>
                <a:gd name="T74" fmla="*/ 0 w 440"/>
                <a:gd name="T75" fmla="*/ 168 h 307"/>
                <a:gd name="T76" fmla="*/ 0 w 440"/>
                <a:gd name="T77" fmla="*/ 142 h 307"/>
                <a:gd name="T78" fmla="*/ 28 w 440"/>
                <a:gd name="T79" fmla="*/ 122 h 307"/>
                <a:gd name="T80" fmla="*/ 24 w 440"/>
                <a:gd name="T81" fmla="*/ 83 h 307"/>
                <a:gd name="T82" fmla="*/ 6 w 440"/>
                <a:gd name="T83" fmla="*/ 50 h 307"/>
                <a:gd name="T84" fmla="*/ 11 w 440"/>
                <a:gd name="T85" fmla="*/ 31 h 307"/>
                <a:gd name="T86" fmla="*/ 71 w 440"/>
                <a:gd name="T87"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0" h="307">
                  <a:moveTo>
                    <a:pt x="71" y="0"/>
                  </a:moveTo>
                  <a:lnTo>
                    <a:pt x="97" y="17"/>
                  </a:lnTo>
                  <a:lnTo>
                    <a:pt x="126" y="37"/>
                  </a:lnTo>
                  <a:lnTo>
                    <a:pt x="158" y="67"/>
                  </a:lnTo>
                  <a:lnTo>
                    <a:pt x="186" y="78"/>
                  </a:lnTo>
                  <a:lnTo>
                    <a:pt x="229" y="83"/>
                  </a:lnTo>
                  <a:lnTo>
                    <a:pt x="279" y="124"/>
                  </a:lnTo>
                  <a:lnTo>
                    <a:pt x="311" y="106"/>
                  </a:lnTo>
                  <a:lnTo>
                    <a:pt x="353" y="127"/>
                  </a:lnTo>
                  <a:lnTo>
                    <a:pt x="365" y="152"/>
                  </a:lnTo>
                  <a:lnTo>
                    <a:pt x="374" y="180"/>
                  </a:lnTo>
                  <a:lnTo>
                    <a:pt x="426" y="182"/>
                  </a:lnTo>
                  <a:lnTo>
                    <a:pt x="440" y="202"/>
                  </a:lnTo>
                  <a:lnTo>
                    <a:pt x="436" y="236"/>
                  </a:lnTo>
                  <a:lnTo>
                    <a:pt x="403" y="241"/>
                  </a:lnTo>
                  <a:lnTo>
                    <a:pt x="402" y="286"/>
                  </a:lnTo>
                  <a:lnTo>
                    <a:pt x="380" y="307"/>
                  </a:lnTo>
                  <a:lnTo>
                    <a:pt x="353" y="306"/>
                  </a:lnTo>
                  <a:lnTo>
                    <a:pt x="323" y="293"/>
                  </a:lnTo>
                  <a:lnTo>
                    <a:pt x="316" y="248"/>
                  </a:lnTo>
                  <a:lnTo>
                    <a:pt x="314" y="230"/>
                  </a:lnTo>
                  <a:lnTo>
                    <a:pt x="260" y="224"/>
                  </a:lnTo>
                  <a:lnTo>
                    <a:pt x="194" y="230"/>
                  </a:lnTo>
                  <a:lnTo>
                    <a:pt x="180" y="262"/>
                  </a:lnTo>
                  <a:lnTo>
                    <a:pt x="164" y="285"/>
                  </a:lnTo>
                  <a:lnTo>
                    <a:pt x="128" y="296"/>
                  </a:lnTo>
                  <a:lnTo>
                    <a:pt x="116" y="288"/>
                  </a:lnTo>
                  <a:lnTo>
                    <a:pt x="111" y="248"/>
                  </a:lnTo>
                  <a:lnTo>
                    <a:pt x="111" y="230"/>
                  </a:lnTo>
                  <a:lnTo>
                    <a:pt x="97" y="227"/>
                  </a:lnTo>
                  <a:lnTo>
                    <a:pt x="82" y="241"/>
                  </a:lnTo>
                  <a:lnTo>
                    <a:pt x="75" y="281"/>
                  </a:lnTo>
                  <a:lnTo>
                    <a:pt x="48" y="295"/>
                  </a:lnTo>
                  <a:lnTo>
                    <a:pt x="27" y="287"/>
                  </a:lnTo>
                  <a:lnTo>
                    <a:pt x="24" y="240"/>
                  </a:lnTo>
                  <a:lnTo>
                    <a:pt x="28" y="214"/>
                  </a:lnTo>
                  <a:lnTo>
                    <a:pt x="16" y="193"/>
                  </a:lnTo>
                  <a:lnTo>
                    <a:pt x="0" y="168"/>
                  </a:lnTo>
                  <a:lnTo>
                    <a:pt x="0" y="142"/>
                  </a:lnTo>
                  <a:lnTo>
                    <a:pt x="28" y="122"/>
                  </a:lnTo>
                  <a:lnTo>
                    <a:pt x="24" y="83"/>
                  </a:lnTo>
                  <a:lnTo>
                    <a:pt x="6" y="50"/>
                  </a:lnTo>
                  <a:lnTo>
                    <a:pt x="11" y="31"/>
                  </a:lnTo>
                  <a:lnTo>
                    <a:pt x="71" y="0"/>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52" name="Freeform 6"/>
            <p:cNvSpPr>
              <a:spLocks/>
            </p:cNvSpPr>
            <p:nvPr/>
          </p:nvSpPr>
          <p:spPr bwMode="auto">
            <a:xfrm>
              <a:off x="1447095" y="2489611"/>
              <a:ext cx="318399" cy="331736"/>
            </a:xfrm>
            <a:custGeom>
              <a:avLst/>
              <a:gdLst>
                <a:gd name="T0" fmla="*/ 17 w 507"/>
                <a:gd name="T1" fmla="*/ 418 h 528"/>
                <a:gd name="T2" fmla="*/ 0 w 507"/>
                <a:gd name="T3" fmla="*/ 396 h 528"/>
                <a:gd name="T4" fmla="*/ 0 w 507"/>
                <a:gd name="T5" fmla="*/ 386 h 528"/>
                <a:gd name="T6" fmla="*/ 16 w 507"/>
                <a:gd name="T7" fmla="*/ 376 h 528"/>
                <a:gd name="T8" fmla="*/ 35 w 507"/>
                <a:gd name="T9" fmla="*/ 345 h 528"/>
                <a:gd name="T10" fmla="*/ 84 w 507"/>
                <a:gd name="T11" fmla="*/ 305 h 528"/>
                <a:gd name="T12" fmla="*/ 77 w 507"/>
                <a:gd name="T13" fmla="*/ 276 h 528"/>
                <a:gd name="T14" fmla="*/ 147 w 507"/>
                <a:gd name="T15" fmla="*/ 207 h 528"/>
                <a:gd name="T16" fmla="*/ 169 w 507"/>
                <a:gd name="T17" fmla="*/ 173 h 528"/>
                <a:gd name="T18" fmla="*/ 197 w 507"/>
                <a:gd name="T19" fmla="*/ 164 h 528"/>
                <a:gd name="T20" fmla="*/ 199 w 507"/>
                <a:gd name="T21" fmla="*/ 125 h 528"/>
                <a:gd name="T22" fmla="*/ 231 w 507"/>
                <a:gd name="T23" fmla="*/ 102 h 528"/>
                <a:gd name="T24" fmla="*/ 342 w 507"/>
                <a:gd name="T25" fmla="*/ 0 h 528"/>
                <a:gd name="T26" fmla="*/ 354 w 507"/>
                <a:gd name="T27" fmla="*/ 2 h 528"/>
                <a:gd name="T28" fmla="*/ 353 w 507"/>
                <a:gd name="T29" fmla="*/ 15 h 528"/>
                <a:gd name="T30" fmla="*/ 394 w 507"/>
                <a:gd name="T31" fmla="*/ 57 h 528"/>
                <a:gd name="T32" fmla="*/ 384 w 507"/>
                <a:gd name="T33" fmla="*/ 86 h 528"/>
                <a:gd name="T34" fmla="*/ 378 w 507"/>
                <a:gd name="T35" fmla="*/ 113 h 528"/>
                <a:gd name="T36" fmla="*/ 418 w 507"/>
                <a:gd name="T37" fmla="*/ 225 h 528"/>
                <a:gd name="T38" fmla="*/ 416 w 507"/>
                <a:gd name="T39" fmla="*/ 242 h 528"/>
                <a:gd name="T40" fmla="*/ 444 w 507"/>
                <a:gd name="T41" fmla="*/ 251 h 528"/>
                <a:gd name="T42" fmla="*/ 473 w 507"/>
                <a:gd name="T43" fmla="*/ 392 h 528"/>
                <a:gd name="T44" fmla="*/ 507 w 507"/>
                <a:gd name="T45" fmla="*/ 418 h 528"/>
                <a:gd name="T46" fmla="*/ 507 w 507"/>
                <a:gd name="T47" fmla="*/ 443 h 528"/>
                <a:gd name="T48" fmla="*/ 464 w 507"/>
                <a:gd name="T49" fmla="*/ 456 h 528"/>
                <a:gd name="T50" fmla="*/ 412 w 507"/>
                <a:gd name="T51" fmla="*/ 456 h 528"/>
                <a:gd name="T52" fmla="*/ 321 w 507"/>
                <a:gd name="T53" fmla="*/ 528 h 528"/>
                <a:gd name="T54" fmla="*/ 309 w 507"/>
                <a:gd name="T55" fmla="*/ 502 h 528"/>
                <a:gd name="T56" fmla="*/ 330 w 507"/>
                <a:gd name="T57" fmla="*/ 471 h 528"/>
                <a:gd name="T58" fmla="*/ 322 w 507"/>
                <a:gd name="T59" fmla="*/ 446 h 528"/>
                <a:gd name="T60" fmla="*/ 237 w 507"/>
                <a:gd name="T61" fmla="*/ 430 h 528"/>
                <a:gd name="T62" fmla="*/ 148 w 507"/>
                <a:gd name="T63" fmla="*/ 375 h 528"/>
                <a:gd name="T64" fmla="*/ 90 w 507"/>
                <a:gd name="T65" fmla="*/ 403 h 528"/>
                <a:gd name="T66" fmla="*/ 17 w 507"/>
                <a:gd name="T67" fmla="*/ 418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7" h="528">
                  <a:moveTo>
                    <a:pt x="17" y="418"/>
                  </a:moveTo>
                  <a:lnTo>
                    <a:pt x="0" y="396"/>
                  </a:lnTo>
                  <a:lnTo>
                    <a:pt x="0" y="386"/>
                  </a:lnTo>
                  <a:lnTo>
                    <a:pt x="16" y="376"/>
                  </a:lnTo>
                  <a:lnTo>
                    <a:pt x="35" y="345"/>
                  </a:lnTo>
                  <a:lnTo>
                    <a:pt x="84" y="305"/>
                  </a:lnTo>
                  <a:lnTo>
                    <a:pt x="77" y="276"/>
                  </a:lnTo>
                  <a:lnTo>
                    <a:pt x="147" y="207"/>
                  </a:lnTo>
                  <a:lnTo>
                    <a:pt x="169" y="173"/>
                  </a:lnTo>
                  <a:lnTo>
                    <a:pt x="197" y="164"/>
                  </a:lnTo>
                  <a:lnTo>
                    <a:pt x="199" y="125"/>
                  </a:lnTo>
                  <a:lnTo>
                    <a:pt x="231" y="102"/>
                  </a:lnTo>
                  <a:lnTo>
                    <a:pt x="342" y="0"/>
                  </a:lnTo>
                  <a:lnTo>
                    <a:pt x="354" y="2"/>
                  </a:lnTo>
                  <a:lnTo>
                    <a:pt x="353" y="15"/>
                  </a:lnTo>
                  <a:lnTo>
                    <a:pt x="394" y="57"/>
                  </a:lnTo>
                  <a:lnTo>
                    <a:pt x="384" y="86"/>
                  </a:lnTo>
                  <a:lnTo>
                    <a:pt x="378" y="113"/>
                  </a:lnTo>
                  <a:lnTo>
                    <a:pt x="418" y="225"/>
                  </a:lnTo>
                  <a:lnTo>
                    <a:pt x="416" y="242"/>
                  </a:lnTo>
                  <a:lnTo>
                    <a:pt x="444" y="251"/>
                  </a:lnTo>
                  <a:lnTo>
                    <a:pt x="473" y="392"/>
                  </a:lnTo>
                  <a:lnTo>
                    <a:pt x="507" y="418"/>
                  </a:lnTo>
                  <a:lnTo>
                    <a:pt x="507" y="443"/>
                  </a:lnTo>
                  <a:lnTo>
                    <a:pt x="464" y="456"/>
                  </a:lnTo>
                  <a:lnTo>
                    <a:pt x="412" y="456"/>
                  </a:lnTo>
                  <a:lnTo>
                    <a:pt x="321" y="528"/>
                  </a:lnTo>
                  <a:lnTo>
                    <a:pt x="309" y="502"/>
                  </a:lnTo>
                  <a:lnTo>
                    <a:pt x="330" y="471"/>
                  </a:lnTo>
                  <a:lnTo>
                    <a:pt x="322" y="446"/>
                  </a:lnTo>
                  <a:lnTo>
                    <a:pt x="237" y="430"/>
                  </a:lnTo>
                  <a:lnTo>
                    <a:pt x="148" y="375"/>
                  </a:lnTo>
                  <a:lnTo>
                    <a:pt x="90" y="403"/>
                  </a:lnTo>
                  <a:lnTo>
                    <a:pt x="17" y="418"/>
                  </a:lnTo>
                  <a:close/>
                </a:path>
              </a:pathLst>
            </a:custGeom>
            <a:gradFill>
              <a:gsLst>
                <a:gs pos="0">
                  <a:schemeClr val="accent2">
                    <a:shade val="51000"/>
                    <a:satMod val="130000"/>
                  </a:schemeClr>
                </a:gs>
                <a:gs pos="100000">
                  <a:schemeClr val="accent2">
                    <a:shade val="94000"/>
                    <a:satMod val="135000"/>
                  </a:schemeClr>
                </a:gs>
              </a:gsLst>
            </a:gradFill>
            <a:ln w="12700">
              <a:headEnd/>
              <a:tailEnd/>
            </a:ln>
            <a:effectLst>
              <a:outerShdw blurRad="50800" dist="25400" dir="2700000" algn="tl" rotWithShape="0">
                <a:schemeClr val="tx1">
                  <a:alpha val="40000"/>
                </a:schemeClr>
              </a:outerShdw>
            </a:effectLst>
          </p:spPr>
          <p:style>
            <a:lnRef idx="1">
              <a:schemeClr val="accent2"/>
            </a:lnRef>
            <a:fillRef idx="3">
              <a:schemeClr val="accent2"/>
            </a:fillRef>
            <a:effectRef idx="2">
              <a:schemeClr val="accent2"/>
            </a:effectRef>
            <a:fontRef idx="minor">
              <a:schemeClr val="lt1"/>
            </a:fontRef>
          </p:style>
          <p:txBody>
            <a:bodyPr/>
            <a:lstStyle/>
            <a:p>
              <a:endParaRPr lang="es-ES"/>
            </a:p>
          </p:txBody>
        </p:sp>
        <p:sp>
          <p:nvSpPr>
            <p:cNvPr id="153" name="Freeform 33"/>
            <p:cNvSpPr>
              <a:spLocks/>
            </p:cNvSpPr>
            <p:nvPr/>
          </p:nvSpPr>
          <p:spPr bwMode="auto">
            <a:xfrm>
              <a:off x="731393" y="2066190"/>
              <a:ext cx="305619" cy="213933"/>
            </a:xfrm>
            <a:custGeom>
              <a:avLst/>
              <a:gdLst>
                <a:gd name="T0" fmla="*/ 33 w 614"/>
                <a:gd name="T1" fmla="*/ 16 h 430"/>
                <a:gd name="T2" fmla="*/ 69 w 614"/>
                <a:gd name="T3" fmla="*/ 0 h 430"/>
                <a:gd name="T4" fmla="*/ 112 w 614"/>
                <a:gd name="T5" fmla="*/ 6 h 430"/>
                <a:gd name="T6" fmla="*/ 130 w 614"/>
                <a:gd name="T7" fmla="*/ 66 h 430"/>
                <a:gd name="T8" fmla="*/ 190 w 614"/>
                <a:gd name="T9" fmla="*/ 86 h 430"/>
                <a:gd name="T10" fmla="*/ 248 w 614"/>
                <a:gd name="T11" fmla="*/ 97 h 430"/>
                <a:gd name="T12" fmla="*/ 305 w 614"/>
                <a:gd name="T13" fmla="*/ 117 h 430"/>
                <a:gd name="T14" fmla="*/ 395 w 614"/>
                <a:gd name="T15" fmla="*/ 110 h 430"/>
                <a:gd name="T16" fmla="*/ 432 w 614"/>
                <a:gd name="T17" fmla="*/ 100 h 430"/>
                <a:gd name="T18" fmla="*/ 469 w 614"/>
                <a:gd name="T19" fmla="*/ 79 h 430"/>
                <a:gd name="T20" fmla="*/ 501 w 614"/>
                <a:gd name="T21" fmla="*/ 77 h 430"/>
                <a:gd name="T22" fmla="*/ 518 w 614"/>
                <a:gd name="T23" fmla="*/ 93 h 430"/>
                <a:gd name="T24" fmla="*/ 542 w 614"/>
                <a:gd name="T25" fmla="*/ 90 h 430"/>
                <a:gd name="T26" fmla="*/ 560 w 614"/>
                <a:gd name="T27" fmla="*/ 90 h 430"/>
                <a:gd name="T28" fmla="*/ 598 w 614"/>
                <a:gd name="T29" fmla="*/ 134 h 430"/>
                <a:gd name="T30" fmla="*/ 614 w 614"/>
                <a:gd name="T31" fmla="*/ 199 h 430"/>
                <a:gd name="T32" fmla="*/ 609 w 614"/>
                <a:gd name="T33" fmla="*/ 213 h 430"/>
                <a:gd name="T34" fmla="*/ 586 w 614"/>
                <a:gd name="T35" fmla="*/ 213 h 430"/>
                <a:gd name="T36" fmla="*/ 511 w 614"/>
                <a:gd name="T37" fmla="*/ 338 h 430"/>
                <a:gd name="T38" fmla="*/ 480 w 614"/>
                <a:gd name="T39" fmla="*/ 319 h 430"/>
                <a:gd name="T40" fmla="*/ 455 w 614"/>
                <a:gd name="T41" fmla="*/ 319 h 430"/>
                <a:gd name="T42" fmla="*/ 432 w 614"/>
                <a:gd name="T43" fmla="*/ 342 h 430"/>
                <a:gd name="T44" fmla="*/ 412 w 614"/>
                <a:gd name="T45" fmla="*/ 369 h 430"/>
                <a:gd name="T46" fmla="*/ 421 w 614"/>
                <a:gd name="T47" fmla="*/ 390 h 430"/>
                <a:gd name="T48" fmla="*/ 427 w 614"/>
                <a:gd name="T49" fmla="*/ 430 h 430"/>
                <a:gd name="T50" fmla="*/ 379 w 614"/>
                <a:gd name="T51" fmla="*/ 378 h 430"/>
                <a:gd name="T52" fmla="*/ 358 w 614"/>
                <a:gd name="T53" fmla="*/ 390 h 430"/>
                <a:gd name="T54" fmla="*/ 330 w 614"/>
                <a:gd name="T55" fmla="*/ 390 h 430"/>
                <a:gd name="T56" fmla="*/ 306 w 614"/>
                <a:gd name="T57" fmla="*/ 393 h 430"/>
                <a:gd name="T58" fmla="*/ 247 w 614"/>
                <a:gd name="T59" fmla="*/ 378 h 430"/>
                <a:gd name="T60" fmla="*/ 216 w 614"/>
                <a:gd name="T61" fmla="*/ 375 h 430"/>
                <a:gd name="T62" fmla="*/ 170 w 614"/>
                <a:gd name="T63" fmla="*/ 383 h 430"/>
                <a:gd name="T64" fmla="*/ 131 w 614"/>
                <a:gd name="T65" fmla="*/ 363 h 430"/>
                <a:gd name="T66" fmla="*/ 111 w 614"/>
                <a:gd name="T67" fmla="*/ 342 h 430"/>
                <a:gd name="T68" fmla="*/ 97 w 614"/>
                <a:gd name="T69" fmla="*/ 347 h 430"/>
                <a:gd name="T70" fmla="*/ 83 w 614"/>
                <a:gd name="T71" fmla="*/ 363 h 430"/>
                <a:gd name="T72" fmla="*/ 33 w 614"/>
                <a:gd name="T73" fmla="*/ 378 h 430"/>
                <a:gd name="T74" fmla="*/ 0 w 614"/>
                <a:gd name="T75" fmla="*/ 319 h 430"/>
                <a:gd name="T76" fmla="*/ 33 w 614"/>
                <a:gd name="T77" fmla="*/ 247 h 430"/>
                <a:gd name="T78" fmla="*/ 33 w 614"/>
                <a:gd name="T79" fmla="*/ 219 h 430"/>
                <a:gd name="T80" fmla="*/ 25 w 614"/>
                <a:gd name="T81" fmla="*/ 192 h 430"/>
                <a:gd name="T82" fmla="*/ 10 w 614"/>
                <a:gd name="T83" fmla="*/ 165 h 430"/>
                <a:gd name="T84" fmla="*/ 23 w 614"/>
                <a:gd name="T85" fmla="*/ 120 h 430"/>
                <a:gd name="T86" fmla="*/ 16 w 614"/>
                <a:gd name="T87" fmla="*/ 73 h 430"/>
                <a:gd name="T88" fmla="*/ 11 w 614"/>
                <a:gd name="T89" fmla="*/ 43 h 430"/>
                <a:gd name="T90" fmla="*/ 33 w 614"/>
                <a:gd name="T91" fmla="*/ 16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4" h="430">
                  <a:moveTo>
                    <a:pt x="33" y="16"/>
                  </a:moveTo>
                  <a:lnTo>
                    <a:pt x="69" y="0"/>
                  </a:lnTo>
                  <a:lnTo>
                    <a:pt x="112" y="6"/>
                  </a:lnTo>
                  <a:lnTo>
                    <a:pt x="130" y="66"/>
                  </a:lnTo>
                  <a:lnTo>
                    <a:pt x="190" y="86"/>
                  </a:lnTo>
                  <a:lnTo>
                    <a:pt x="248" y="97"/>
                  </a:lnTo>
                  <a:lnTo>
                    <a:pt x="305" y="117"/>
                  </a:lnTo>
                  <a:lnTo>
                    <a:pt x="395" y="110"/>
                  </a:lnTo>
                  <a:lnTo>
                    <a:pt x="432" y="100"/>
                  </a:lnTo>
                  <a:lnTo>
                    <a:pt x="469" y="79"/>
                  </a:lnTo>
                  <a:lnTo>
                    <a:pt x="501" y="77"/>
                  </a:lnTo>
                  <a:lnTo>
                    <a:pt x="518" y="93"/>
                  </a:lnTo>
                  <a:lnTo>
                    <a:pt x="542" y="90"/>
                  </a:lnTo>
                  <a:lnTo>
                    <a:pt x="560" y="90"/>
                  </a:lnTo>
                  <a:lnTo>
                    <a:pt x="598" y="134"/>
                  </a:lnTo>
                  <a:lnTo>
                    <a:pt x="614" y="199"/>
                  </a:lnTo>
                  <a:lnTo>
                    <a:pt x="609" y="213"/>
                  </a:lnTo>
                  <a:lnTo>
                    <a:pt x="586" y="213"/>
                  </a:lnTo>
                  <a:lnTo>
                    <a:pt x="511" y="338"/>
                  </a:lnTo>
                  <a:lnTo>
                    <a:pt x="480" y="319"/>
                  </a:lnTo>
                  <a:lnTo>
                    <a:pt x="455" y="319"/>
                  </a:lnTo>
                  <a:lnTo>
                    <a:pt x="432" y="342"/>
                  </a:lnTo>
                  <a:lnTo>
                    <a:pt x="412" y="369"/>
                  </a:lnTo>
                  <a:lnTo>
                    <a:pt x="421" y="390"/>
                  </a:lnTo>
                  <a:lnTo>
                    <a:pt x="427" y="430"/>
                  </a:lnTo>
                  <a:lnTo>
                    <a:pt x="379" y="378"/>
                  </a:lnTo>
                  <a:lnTo>
                    <a:pt x="358" y="390"/>
                  </a:lnTo>
                  <a:lnTo>
                    <a:pt x="330" y="390"/>
                  </a:lnTo>
                  <a:lnTo>
                    <a:pt x="306" y="393"/>
                  </a:lnTo>
                  <a:lnTo>
                    <a:pt x="247" y="378"/>
                  </a:lnTo>
                  <a:lnTo>
                    <a:pt x="216" y="375"/>
                  </a:lnTo>
                  <a:lnTo>
                    <a:pt x="170" y="383"/>
                  </a:lnTo>
                  <a:lnTo>
                    <a:pt x="131" y="363"/>
                  </a:lnTo>
                  <a:lnTo>
                    <a:pt x="111" y="342"/>
                  </a:lnTo>
                  <a:lnTo>
                    <a:pt x="97" y="347"/>
                  </a:lnTo>
                  <a:lnTo>
                    <a:pt x="83" y="363"/>
                  </a:lnTo>
                  <a:lnTo>
                    <a:pt x="33" y="378"/>
                  </a:lnTo>
                  <a:lnTo>
                    <a:pt x="0" y="319"/>
                  </a:lnTo>
                  <a:lnTo>
                    <a:pt x="33" y="247"/>
                  </a:lnTo>
                  <a:lnTo>
                    <a:pt x="33" y="219"/>
                  </a:lnTo>
                  <a:lnTo>
                    <a:pt x="25" y="192"/>
                  </a:lnTo>
                  <a:lnTo>
                    <a:pt x="10" y="165"/>
                  </a:lnTo>
                  <a:lnTo>
                    <a:pt x="23" y="120"/>
                  </a:lnTo>
                  <a:lnTo>
                    <a:pt x="16" y="73"/>
                  </a:lnTo>
                  <a:lnTo>
                    <a:pt x="11" y="43"/>
                  </a:lnTo>
                  <a:lnTo>
                    <a:pt x="33" y="16"/>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54" name="Freeform 34"/>
            <p:cNvSpPr>
              <a:spLocks/>
            </p:cNvSpPr>
            <p:nvPr/>
          </p:nvSpPr>
          <p:spPr bwMode="auto">
            <a:xfrm>
              <a:off x="587474" y="2003399"/>
              <a:ext cx="212266" cy="223935"/>
            </a:xfrm>
            <a:custGeom>
              <a:avLst/>
              <a:gdLst>
                <a:gd name="T0" fmla="*/ 320 w 338"/>
                <a:gd name="T1" fmla="*/ 20 h 357"/>
                <a:gd name="T2" fmla="*/ 334 w 338"/>
                <a:gd name="T3" fmla="*/ 63 h 357"/>
                <a:gd name="T4" fmla="*/ 338 w 338"/>
                <a:gd name="T5" fmla="*/ 96 h 357"/>
                <a:gd name="T6" fmla="*/ 319 w 338"/>
                <a:gd name="T7" fmla="*/ 107 h 357"/>
                <a:gd name="T8" fmla="*/ 287 w 338"/>
                <a:gd name="T9" fmla="*/ 100 h 357"/>
                <a:gd name="T10" fmla="*/ 252 w 338"/>
                <a:gd name="T11" fmla="*/ 113 h 357"/>
                <a:gd name="T12" fmla="*/ 239 w 338"/>
                <a:gd name="T13" fmla="*/ 137 h 357"/>
                <a:gd name="T14" fmla="*/ 247 w 338"/>
                <a:gd name="T15" fmla="*/ 192 h 357"/>
                <a:gd name="T16" fmla="*/ 237 w 338"/>
                <a:gd name="T17" fmla="*/ 231 h 357"/>
                <a:gd name="T18" fmla="*/ 229 w 338"/>
                <a:gd name="T19" fmla="*/ 252 h 357"/>
                <a:gd name="T20" fmla="*/ 210 w 338"/>
                <a:gd name="T21" fmla="*/ 262 h 357"/>
                <a:gd name="T22" fmla="*/ 183 w 338"/>
                <a:gd name="T23" fmla="*/ 280 h 357"/>
                <a:gd name="T24" fmla="*/ 133 w 338"/>
                <a:gd name="T25" fmla="*/ 299 h 357"/>
                <a:gd name="T26" fmla="*/ 105 w 338"/>
                <a:gd name="T27" fmla="*/ 303 h 357"/>
                <a:gd name="T28" fmla="*/ 79 w 338"/>
                <a:gd name="T29" fmla="*/ 307 h 357"/>
                <a:gd name="T30" fmla="*/ 66 w 338"/>
                <a:gd name="T31" fmla="*/ 325 h 357"/>
                <a:gd name="T32" fmla="*/ 50 w 338"/>
                <a:gd name="T33" fmla="*/ 340 h 357"/>
                <a:gd name="T34" fmla="*/ 17 w 338"/>
                <a:gd name="T35" fmla="*/ 357 h 357"/>
                <a:gd name="T36" fmla="*/ 22 w 338"/>
                <a:gd name="T37" fmla="*/ 340 h 357"/>
                <a:gd name="T38" fmla="*/ 7 w 338"/>
                <a:gd name="T39" fmla="*/ 332 h 357"/>
                <a:gd name="T40" fmla="*/ 11 w 338"/>
                <a:gd name="T41" fmla="*/ 307 h 357"/>
                <a:gd name="T42" fmla="*/ 7 w 338"/>
                <a:gd name="T43" fmla="*/ 284 h 357"/>
                <a:gd name="T44" fmla="*/ 0 w 338"/>
                <a:gd name="T45" fmla="*/ 266 h 357"/>
                <a:gd name="T46" fmla="*/ 29 w 338"/>
                <a:gd name="T47" fmla="*/ 244 h 357"/>
                <a:gd name="T48" fmla="*/ 66 w 338"/>
                <a:gd name="T49" fmla="*/ 209 h 357"/>
                <a:gd name="T50" fmla="*/ 50 w 338"/>
                <a:gd name="T51" fmla="*/ 202 h 357"/>
                <a:gd name="T52" fmla="*/ 39 w 338"/>
                <a:gd name="T53" fmla="*/ 183 h 357"/>
                <a:gd name="T54" fmla="*/ 54 w 338"/>
                <a:gd name="T55" fmla="*/ 178 h 357"/>
                <a:gd name="T56" fmla="*/ 66 w 338"/>
                <a:gd name="T57" fmla="*/ 165 h 357"/>
                <a:gd name="T58" fmla="*/ 95 w 338"/>
                <a:gd name="T59" fmla="*/ 158 h 357"/>
                <a:gd name="T60" fmla="*/ 108 w 338"/>
                <a:gd name="T61" fmla="*/ 149 h 357"/>
                <a:gd name="T62" fmla="*/ 105 w 338"/>
                <a:gd name="T63" fmla="*/ 131 h 357"/>
                <a:gd name="T64" fmla="*/ 79 w 338"/>
                <a:gd name="T65" fmla="*/ 131 h 357"/>
                <a:gd name="T66" fmla="*/ 66 w 338"/>
                <a:gd name="T67" fmla="*/ 131 h 357"/>
                <a:gd name="T68" fmla="*/ 50 w 338"/>
                <a:gd name="T69" fmla="*/ 123 h 357"/>
                <a:gd name="T70" fmla="*/ 47 w 338"/>
                <a:gd name="T71" fmla="*/ 106 h 357"/>
                <a:gd name="T72" fmla="*/ 47 w 338"/>
                <a:gd name="T73" fmla="*/ 82 h 357"/>
                <a:gd name="T74" fmla="*/ 54 w 338"/>
                <a:gd name="T75" fmla="*/ 65 h 357"/>
                <a:gd name="T76" fmla="*/ 66 w 338"/>
                <a:gd name="T77" fmla="*/ 48 h 357"/>
                <a:gd name="T78" fmla="*/ 88 w 338"/>
                <a:gd name="T79" fmla="*/ 48 h 357"/>
                <a:gd name="T80" fmla="*/ 156 w 338"/>
                <a:gd name="T81" fmla="*/ 27 h 357"/>
                <a:gd name="T82" fmla="*/ 209 w 338"/>
                <a:gd name="T83" fmla="*/ 12 h 357"/>
                <a:gd name="T84" fmla="*/ 269 w 338"/>
                <a:gd name="T85" fmla="*/ 0 h 357"/>
                <a:gd name="T86" fmla="*/ 320 w 338"/>
                <a:gd name="T87" fmla="*/ 2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38" h="357">
                  <a:moveTo>
                    <a:pt x="320" y="20"/>
                  </a:moveTo>
                  <a:lnTo>
                    <a:pt x="334" y="63"/>
                  </a:lnTo>
                  <a:lnTo>
                    <a:pt x="338" y="96"/>
                  </a:lnTo>
                  <a:lnTo>
                    <a:pt x="319" y="107"/>
                  </a:lnTo>
                  <a:lnTo>
                    <a:pt x="287" y="100"/>
                  </a:lnTo>
                  <a:lnTo>
                    <a:pt x="252" y="113"/>
                  </a:lnTo>
                  <a:lnTo>
                    <a:pt x="239" y="137"/>
                  </a:lnTo>
                  <a:lnTo>
                    <a:pt x="247" y="192"/>
                  </a:lnTo>
                  <a:lnTo>
                    <a:pt x="237" y="231"/>
                  </a:lnTo>
                  <a:lnTo>
                    <a:pt x="229" y="252"/>
                  </a:lnTo>
                  <a:lnTo>
                    <a:pt x="210" y="262"/>
                  </a:lnTo>
                  <a:lnTo>
                    <a:pt x="183" y="280"/>
                  </a:lnTo>
                  <a:lnTo>
                    <a:pt x="133" y="299"/>
                  </a:lnTo>
                  <a:lnTo>
                    <a:pt x="105" y="303"/>
                  </a:lnTo>
                  <a:lnTo>
                    <a:pt x="79" y="307"/>
                  </a:lnTo>
                  <a:lnTo>
                    <a:pt x="66" y="325"/>
                  </a:lnTo>
                  <a:lnTo>
                    <a:pt x="50" y="340"/>
                  </a:lnTo>
                  <a:lnTo>
                    <a:pt x="17" y="357"/>
                  </a:lnTo>
                  <a:lnTo>
                    <a:pt x="22" y="340"/>
                  </a:lnTo>
                  <a:lnTo>
                    <a:pt x="7" y="332"/>
                  </a:lnTo>
                  <a:lnTo>
                    <a:pt x="11" y="307"/>
                  </a:lnTo>
                  <a:lnTo>
                    <a:pt x="7" y="284"/>
                  </a:lnTo>
                  <a:lnTo>
                    <a:pt x="0" y="266"/>
                  </a:lnTo>
                  <a:lnTo>
                    <a:pt x="29" y="244"/>
                  </a:lnTo>
                  <a:lnTo>
                    <a:pt x="66" y="209"/>
                  </a:lnTo>
                  <a:lnTo>
                    <a:pt x="50" y="202"/>
                  </a:lnTo>
                  <a:lnTo>
                    <a:pt x="39" y="183"/>
                  </a:lnTo>
                  <a:lnTo>
                    <a:pt x="54" y="178"/>
                  </a:lnTo>
                  <a:lnTo>
                    <a:pt x="66" y="165"/>
                  </a:lnTo>
                  <a:lnTo>
                    <a:pt x="95" y="158"/>
                  </a:lnTo>
                  <a:lnTo>
                    <a:pt x="108" y="149"/>
                  </a:lnTo>
                  <a:lnTo>
                    <a:pt x="105" y="131"/>
                  </a:lnTo>
                  <a:lnTo>
                    <a:pt x="79" y="131"/>
                  </a:lnTo>
                  <a:lnTo>
                    <a:pt x="66" y="131"/>
                  </a:lnTo>
                  <a:lnTo>
                    <a:pt x="50" y="123"/>
                  </a:lnTo>
                  <a:lnTo>
                    <a:pt x="47" y="106"/>
                  </a:lnTo>
                  <a:lnTo>
                    <a:pt x="47" y="82"/>
                  </a:lnTo>
                  <a:lnTo>
                    <a:pt x="54" y="65"/>
                  </a:lnTo>
                  <a:lnTo>
                    <a:pt x="66" y="48"/>
                  </a:lnTo>
                  <a:lnTo>
                    <a:pt x="88" y="48"/>
                  </a:lnTo>
                  <a:lnTo>
                    <a:pt x="156" y="27"/>
                  </a:lnTo>
                  <a:lnTo>
                    <a:pt x="209" y="12"/>
                  </a:lnTo>
                  <a:lnTo>
                    <a:pt x="269" y="0"/>
                  </a:lnTo>
                  <a:lnTo>
                    <a:pt x="320" y="20"/>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55" name="Freeform 35"/>
            <p:cNvSpPr>
              <a:spLocks/>
            </p:cNvSpPr>
            <p:nvPr/>
          </p:nvSpPr>
          <p:spPr bwMode="auto">
            <a:xfrm>
              <a:off x="534685" y="1747791"/>
              <a:ext cx="319510" cy="301729"/>
            </a:xfrm>
            <a:custGeom>
              <a:avLst/>
              <a:gdLst>
                <a:gd name="T0" fmla="*/ 463 w 509"/>
                <a:gd name="T1" fmla="*/ 163 h 481"/>
                <a:gd name="T2" fmla="*/ 454 w 509"/>
                <a:gd name="T3" fmla="*/ 232 h 481"/>
                <a:gd name="T4" fmla="*/ 422 w 509"/>
                <a:gd name="T5" fmla="*/ 255 h 481"/>
                <a:gd name="T6" fmla="*/ 415 w 509"/>
                <a:gd name="T7" fmla="*/ 308 h 481"/>
                <a:gd name="T8" fmla="*/ 416 w 509"/>
                <a:gd name="T9" fmla="*/ 412 h 481"/>
                <a:gd name="T10" fmla="*/ 406 w 509"/>
                <a:gd name="T11" fmla="*/ 427 h 481"/>
                <a:gd name="T12" fmla="*/ 350 w 509"/>
                <a:gd name="T13" fmla="*/ 407 h 481"/>
                <a:gd name="T14" fmla="*/ 289 w 509"/>
                <a:gd name="T15" fmla="*/ 422 h 481"/>
                <a:gd name="T16" fmla="*/ 241 w 509"/>
                <a:gd name="T17" fmla="*/ 433 h 481"/>
                <a:gd name="T18" fmla="*/ 172 w 509"/>
                <a:gd name="T19" fmla="*/ 455 h 481"/>
                <a:gd name="T20" fmla="*/ 154 w 509"/>
                <a:gd name="T21" fmla="*/ 437 h 481"/>
                <a:gd name="T22" fmla="*/ 126 w 509"/>
                <a:gd name="T23" fmla="*/ 447 h 481"/>
                <a:gd name="T24" fmla="*/ 117 w 509"/>
                <a:gd name="T25" fmla="*/ 459 h 481"/>
                <a:gd name="T26" fmla="*/ 84 w 509"/>
                <a:gd name="T27" fmla="*/ 481 h 481"/>
                <a:gd name="T28" fmla="*/ 70 w 509"/>
                <a:gd name="T29" fmla="*/ 459 h 481"/>
                <a:gd name="T30" fmla="*/ 73 w 509"/>
                <a:gd name="T31" fmla="*/ 434 h 481"/>
                <a:gd name="T32" fmla="*/ 79 w 509"/>
                <a:gd name="T33" fmla="*/ 412 h 481"/>
                <a:gd name="T34" fmla="*/ 95 w 509"/>
                <a:gd name="T35" fmla="*/ 395 h 481"/>
                <a:gd name="T36" fmla="*/ 101 w 509"/>
                <a:gd name="T37" fmla="*/ 383 h 481"/>
                <a:gd name="T38" fmla="*/ 91 w 509"/>
                <a:gd name="T39" fmla="*/ 371 h 481"/>
                <a:gd name="T40" fmla="*/ 73 w 509"/>
                <a:gd name="T41" fmla="*/ 380 h 481"/>
                <a:gd name="T42" fmla="*/ 62 w 509"/>
                <a:gd name="T43" fmla="*/ 383 h 481"/>
                <a:gd name="T44" fmla="*/ 44 w 509"/>
                <a:gd name="T45" fmla="*/ 354 h 481"/>
                <a:gd name="T46" fmla="*/ 34 w 509"/>
                <a:gd name="T47" fmla="*/ 335 h 481"/>
                <a:gd name="T48" fmla="*/ 22 w 509"/>
                <a:gd name="T49" fmla="*/ 327 h 481"/>
                <a:gd name="T50" fmla="*/ 0 w 509"/>
                <a:gd name="T51" fmla="*/ 318 h 481"/>
                <a:gd name="T52" fmla="*/ 13 w 509"/>
                <a:gd name="T53" fmla="*/ 305 h 481"/>
                <a:gd name="T54" fmla="*/ 13 w 509"/>
                <a:gd name="T55" fmla="*/ 246 h 481"/>
                <a:gd name="T56" fmla="*/ 25 w 509"/>
                <a:gd name="T57" fmla="*/ 235 h 481"/>
                <a:gd name="T58" fmla="*/ 54 w 509"/>
                <a:gd name="T59" fmla="*/ 214 h 481"/>
                <a:gd name="T60" fmla="*/ 73 w 509"/>
                <a:gd name="T61" fmla="*/ 201 h 481"/>
                <a:gd name="T62" fmla="*/ 91 w 509"/>
                <a:gd name="T63" fmla="*/ 192 h 481"/>
                <a:gd name="T64" fmla="*/ 113 w 509"/>
                <a:gd name="T65" fmla="*/ 201 h 481"/>
                <a:gd name="T66" fmla="*/ 113 w 509"/>
                <a:gd name="T67" fmla="*/ 185 h 481"/>
                <a:gd name="T68" fmla="*/ 138 w 509"/>
                <a:gd name="T69" fmla="*/ 156 h 481"/>
                <a:gd name="T70" fmla="*/ 154 w 509"/>
                <a:gd name="T71" fmla="*/ 160 h 481"/>
                <a:gd name="T72" fmla="*/ 204 w 509"/>
                <a:gd name="T73" fmla="*/ 172 h 481"/>
                <a:gd name="T74" fmla="*/ 222 w 509"/>
                <a:gd name="T75" fmla="*/ 179 h 481"/>
                <a:gd name="T76" fmla="*/ 239 w 509"/>
                <a:gd name="T77" fmla="*/ 172 h 481"/>
                <a:gd name="T78" fmla="*/ 273 w 509"/>
                <a:gd name="T79" fmla="*/ 156 h 481"/>
                <a:gd name="T80" fmla="*/ 280 w 509"/>
                <a:gd name="T81" fmla="*/ 148 h 481"/>
                <a:gd name="T82" fmla="*/ 294 w 509"/>
                <a:gd name="T83" fmla="*/ 156 h 481"/>
                <a:gd name="T84" fmla="*/ 304 w 509"/>
                <a:gd name="T85" fmla="*/ 144 h 481"/>
                <a:gd name="T86" fmla="*/ 317 w 509"/>
                <a:gd name="T87" fmla="*/ 151 h 481"/>
                <a:gd name="T88" fmla="*/ 342 w 509"/>
                <a:gd name="T89" fmla="*/ 160 h 481"/>
                <a:gd name="T90" fmla="*/ 351 w 509"/>
                <a:gd name="T91" fmla="*/ 148 h 481"/>
                <a:gd name="T92" fmla="*/ 351 w 509"/>
                <a:gd name="T93" fmla="*/ 126 h 481"/>
                <a:gd name="T94" fmla="*/ 342 w 509"/>
                <a:gd name="T95" fmla="*/ 106 h 481"/>
                <a:gd name="T96" fmla="*/ 339 w 509"/>
                <a:gd name="T97" fmla="*/ 88 h 481"/>
                <a:gd name="T98" fmla="*/ 366 w 509"/>
                <a:gd name="T99" fmla="*/ 76 h 481"/>
                <a:gd name="T100" fmla="*/ 401 w 509"/>
                <a:gd name="T101" fmla="*/ 54 h 481"/>
                <a:gd name="T102" fmla="*/ 423 w 509"/>
                <a:gd name="T103" fmla="*/ 62 h 481"/>
                <a:gd name="T104" fmla="*/ 408 w 509"/>
                <a:gd name="T105" fmla="*/ 40 h 481"/>
                <a:gd name="T106" fmla="*/ 426 w 509"/>
                <a:gd name="T107" fmla="*/ 29 h 481"/>
                <a:gd name="T108" fmla="*/ 448 w 509"/>
                <a:gd name="T109" fmla="*/ 13 h 481"/>
                <a:gd name="T110" fmla="*/ 462 w 509"/>
                <a:gd name="T111" fmla="*/ 0 h 481"/>
                <a:gd name="T112" fmla="*/ 480 w 509"/>
                <a:gd name="T113" fmla="*/ 0 h 481"/>
                <a:gd name="T114" fmla="*/ 496 w 509"/>
                <a:gd name="T115" fmla="*/ 22 h 481"/>
                <a:gd name="T116" fmla="*/ 509 w 509"/>
                <a:gd name="T117" fmla="*/ 4 h 481"/>
                <a:gd name="T118" fmla="*/ 463 w 509"/>
                <a:gd name="T119" fmla="*/ 163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09" h="481">
                  <a:moveTo>
                    <a:pt x="463" y="163"/>
                  </a:moveTo>
                  <a:lnTo>
                    <a:pt x="454" y="232"/>
                  </a:lnTo>
                  <a:lnTo>
                    <a:pt x="422" y="255"/>
                  </a:lnTo>
                  <a:lnTo>
                    <a:pt x="415" y="308"/>
                  </a:lnTo>
                  <a:lnTo>
                    <a:pt x="416" y="412"/>
                  </a:lnTo>
                  <a:lnTo>
                    <a:pt x="406" y="427"/>
                  </a:lnTo>
                  <a:lnTo>
                    <a:pt x="350" y="407"/>
                  </a:lnTo>
                  <a:lnTo>
                    <a:pt x="289" y="422"/>
                  </a:lnTo>
                  <a:lnTo>
                    <a:pt x="241" y="433"/>
                  </a:lnTo>
                  <a:lnTo>
                    <a:pt x="172" y="455"/>
                  </a:lnTo>
                  <a:lnTo>
                    <a:pt x="154" y="437"/>
                  </a:lnTo>
                  <a:lnTo>
                    <a:pt x="126" y="447"/>
                  </a:lnTo>
                  <a:lnTo>
                    <a:pt x="117" y="459"/>
                  </a:lnTo>
                  <a:lnTo>
                    <a:pt x="84" y="481"/>
                  </a:lnTo>
                  <a:lnTo>
                    <a:pt x="70" y="459"/>
                  </a:lnTo>
                  <a:lnTo>
                    <a:pt x="73" y="434"/>
                  </a:lnTo>
                  <a:lnTo>
                    <a:pt x="79" y="412"/>
                  </a:lnTo>
                  <a:lnTo>
                    <a:pt x="95" y="395"/>
                  </a:lnTo>
                  <a:lnTo>
                    <a:pt x="101" y="383"/>
                  </a:lnTo>
                  <a:lnTo>
                    <a:pt x="91" y="371"/>
                  </a:lnTo>
                  <a:lnTo>
                    <a:pt x="73" y="380"/>
                  </a:lnTo>
                  <a:lnTo>
                    <a:pt x="62" y="383"/>
                  </a:lnTo>
                  <a:lnTo>
                    <a:pt x="44" y="354"/>
                  </a:lnTo>
                  <a:lnTo>
                    <a:pt x="34" y="335"/>
                  </a:lnTo>
                  <a:lnTo>
                    <a:pt x="22" y="327"/>
                  </a:lnTo>
                  <a:lnTo>
                    <a:pt x="0" y="318"/>
                  </a:lnTo>
                  <a:lnTo>
                    <a:pt x="13" y="305"/>
                  </a:lnTo>
                  <a:lnTo>
                    <a:pt x="13" y="246"/>
                  </a:lnTo>
                  <a:lnTo>
                    <a:pt x="25" y="235"/>
                  </a:lnTo>
                  <a:lnTo>
                    <a:pt x="54" y="214"/>
                  </a:lnTo>
                  <a:lnTo>
                    <a:pt x="73" y="201"/>
                  </a:lnTo>
                  <a:lnTo>
                    <a:pt x="91" y="192"/>
                  </a:lnTo>
                  <a:lnTo>
                    <a:pt x="113" y="201"/>
                  </a:lnTo>
                  <a:lnTo>
                    <a:pt x="113" y="185"/>
                  </a:lnTo>
                  <a:lnTo>
                    <a:pt x="138" y="156"/>
                  </a:lnTo>
                  <a:lnTo>
                    <a:pt x="154" y="160"/>
                  </a:lnTo>
                  <a:lnTo>
                    <a:pt x="204" y="172"/>
                  </a:lnTo>
                  <a:lnTo>
                    <a:pt x="222" y="179"/>
                  </a:lnTo>
                  <a:lnTo>
                    <a:pt x="239" y="172"/>
                  </a:lnTo>
                  <a:lnTo>
                    <a:pt x="273" y="156"/>
                  </a:lnTo>
                  <a:lnTo>
                    <a:pt x="280" y="148"/>
                  </a:lnTo>
                  <a:lnTo>
                    <a:pt x="294" y="156"/>
                  </a:lnTo>
                  <a:lnTo>
                    <a:pt x="304" y="144"/>
                  </a:lnTo>
                  <a:lnTo>
                    <a:pt x="317" y="151"/>
                  </a:lnTo>
                  <a:lnTo>
                    <a:pt x="342" y="160"/>
                  </a:lnTo>
                  <a:lnTo>
                    <a:pt x="351" y="148"/>
                  </a:lnTo>
                  <a:lnTo>
                    <a:pt x="351" y="126"/>
                  </a:lnTo>
                  <a:lnTo>
                    <a:pt x="342" y="106"/>
                  </a:lnTo>
                  <a:lnTo>
                    <a:pt x="339" y="88"/>
                  </a:lnTo>
                  <a:lnTo>
                    <a:pt x="366" y="76"/>
                  </a:lnTo>
                  <a:lnTo>
                    <a:pt x="401" y="54"/>
                  </a:lnTo>
                  <a:lnTo>
                    <a:pt x="423" y="62"/>
                  </a:lnTo>
                  <a:lnTo>
                    <a:pt x="408" y="40"/>
                  </a:lnTo>
                  <a:lnTo>
                    <a:pt x="426" y="29"/>
                  </a:lnTo>
                  <a:lnTo>
                    <a:pt x="448" y="13"/>
                  </a:lnTo>
                  <a:lnTo>
                    <a:pt x="462" y="0"/>
                  </a:lnTo>
                  <a:lnTo>
                    <a:pt x="480" y="0"/>
                  </a:lnTo>
                  <a:lnTo>
                    <a:pt x="496" y="22"/>
                  </a:lnTo>
                  <a:lnTo>
                    <a:pt x="509" y="4"/>
                  </a:lnTo>
                  <a:lnTo>
                    <a:pt x="463" y="163"/>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56" name="Freeform 38"/>
            <p:cNvSpPr>
              <a:spLocks/>
            </p:cNvSpPr>
            <p:nvPr/>
          </p:nvSpPr>
          <p:spPr bwMode="auto">
            <a:xfrm>
              <a:off x="828079" y="2671870"/>
              <a:ext cx="614016" cy="355073"/>
            </a:xfrm>
            <a:custGeom>
              <a:avLst/>
              <a:gdLst>
                <a:gd name="T0" fmla="*/ 244 w 978"/>
                <a:gd name="T1" fmla="*/ 101 h 566"/>
                <a:gd name="T2" fmla="*/ 304 w 978"/>
                <a:gd name="T3" fmla="*/ 72 h 566"/>
                <a:gd name="T4" fmla="*/ 336 w 978"/>
                <a:gd name="T5" fmla="*/ 98 h 566"/>
                <a:gd name="T6" fmla="*/ 345 w 978"/>
                <a:gd name="T7" fmla="*/ 90 h 566"/>
                <a:gd name="T8" fmla="*/ 370 w 978"/>
                <a:gd name="T9" fmla="*/ 47 h 566"/>
                <a:gd name="T10" fmla="*/ 417 w 978"/>
                <a:gd name="T11" fmla="*/ 35 h 566"/>
                <a:gd name="T12" fmla="*/ 461 w 978"/>
                <a:gd name="T13" fmla="*/ 0 h 566"/>
                <a:gd name="T14" fmla="*/ 491 w 978"/>
                <a:gd name="T15" fmla="*/ 0 h 566"/>
                <a:gd name="T16" fmla="*/ 555 w 978"/>
                <a:gd name="T17" fmla="*/ 72 h 566"/>
                <a:gd name="T18" fmla="*/ 593 w 978"/>
                <a:gd name="T19" fmla="*/ 65 h 566"/>
                <a:gd name="T20" fmla="*/ 621 w 978"/>
                <a:gd name="T21" fmla="*/ 82 h 566"/>
                <a:gd name="T22" fmla="*/ 654 w 978"/>
                <a:gd name="T23" fmla="*/ 72 h 566"/>
                <a:gd name="T24" fmla="*/ 691 w 978"/>
                <a:gd name="T25" fmla="*/ 110 h 566"/>
                <a:gd name="T26" fmla="*/ 738 w 978"/>
                <a:gd name="T27" fmla="*/ 87 h 566"/>
                <a:gd name="T28" fmla="*/ 749 w 978"/>
                <a:gd name="T29" fmla="*/ 100 h 566"/>
                <a:gd name="T30" fmla="*/ 758 w 978"/>
                <a:gd name="T31" fmla="*/ 153 h 566"/>
                <a:gd name="T32" fmla="*/ 770 w 978"/>
                <a:gd name="T33" fmla="*/ 173 h 566"/>
                <a:gd name="T34" fmla="*/ 738 w 978"/>
                <a:gd name="T35" fmla="*/ 207 h 566"/>
                <a:gd name="T36" fmla="*/ 741 w 978"/>
                <a:gd name="T37" fmla="*/ 230 h 566"/>
                <a:gd name="T38" fmla="*/ 827 w 978"/>
                <a:gd name="T39" fmla="*/ 320 h 566"/>
                <a:gd name="T40" fmla="*/ 804 w 978"/>
                <a:gd name="T41" fmla="*/ 346 h 566"/>
                <a:gd name="T42" fmla="*/ 822 w 978"/>
                <a:gd name="T43" fmla="*/ 379 h 566"/>
                <a:gd name="T44" fmla="*/ 849 w 978"/>
                <a:gd name="T45" fmla="*/ 405 h 566"/>
                <a:gd name="T46" fmla="*/ 853 w 978"/>
                <a:gd name="T47" fmla="*/ 427 h 566"/>
                <a:gd name="T48" fmla="*/ 867 w 978"/>
                <a:gd name="T49" fmla="*/ 465 h 566"/>
                <a:gd name="T50" fmla="*/ 896 w 978"/>
                <a:gd name="T51" fmla="*/ 465 h 566"/>
                <a:gd name="T52" fmla="*/ 959 w 978"/>
                <a:gd name="T53" fmla="*/ 452 h 566"/>
                <a:gd name="T54" fmla="*/ 978 w 978"/>
                <a:gd name="T55" fmla="*/ 481 h 566"/>
                <a:gd name="T56" fmla="*/ 839 w 978"/>
                <a:gd name="T57" fmla="*/ 489 h 566"/>
                <a:gd name="T58" fmla="*/ 787 w 978"/>
                <a:gd name="T59" fmla="*/ 512 h 566"/>
                <a:gd name="T60" fmla="*/ 717 w 978"/>
                <a:gd name="T61" fmla="*/ 560 h 566"/>
                <a:gd name="T62" fmla="*/ 653 w 978"/>
                <a:gd name="T63" fmla="*/ 553 h 566"/>
                <a:gd name="T64" fmla="*/ 563 w 978"/>
                <a:gd name="T65" fmla="*/ 540 h 566"/>
                <a:gd name="T66" fmla="*/ 496 w 978"/>
                <a:gd name="T67" fmla="*/ 566 h 566"/>
                <a:gd name="T68" fmla="*/ 451 w 978"/>
                <a:gd name="T69" fmla="*/ 544 h 566"/>
                <a:gd name="T70" fmla="*/ 362 w 978"/>
                <a:gd name="T71" fmla="*/ 560 h 566"/>
                <a:gd name="T72" fmla="*/ 307 w 978"/>
                <a:gd name="T73" fmla="*/ 544 h 566"/>
                <a:gd name="T74" fmla="*/ 261 w 978"/>
                <a:gd name="T75" fmla="*/ 511 h 566"/>
                <a:gd name="T76" fmla="*/ 181 w 978"/>
                <a:gd name="T77" fmla="*/ 492 h 566"/>
                <a:gd name="T78" fmla="*/ 140 w 978"/>
                <a:gd name="T79" fmla="*/ 464 h 566"/>
                <a:gd name="T80" fmla="*/ 101 w 978"/>
                <a:gd name="T81" fmla="*/ 456 h 566"/>
                <a:gd name="T82" fmla="*/ 101 w 978"/>
                <a:gd name="T83" fmla="*/ 445 h 566"/>
                <a:gd name="T84" fmla="*/ 69 w 978"/>
                <a:gd name="T85" fmla="*/ 423 h 566"/>
                <a:gd name="T86" fmla="*/ 65 w 978"/>
                <a:gd name="T87" fmla="*/ 386 h 566"/>
                <a:gd name="T88" fmla="*/ 51 w 978"/>
                <a:gd name="T89" fmla="*/ 364 h 566"/>
                <a:gd name="T90" fmla="*/ 35 w 978"/>
                <a:gd name="T91" fmla="*/ 335 h 566"/>
                <a:gd name="T92" fmla="*/ 0 w 978"/>
                <a:gd name="T93" fmla="*/ 302 h 566"/>
                <a:gd name="T94" fmla="*/ 0 w 978"/>
                <a:gd name="T95" fmla="*/ 292 h 566"/>
                <a:gd name="T96" fmla="*/ 148 w 978"/>
                <a:gd name="T97" fmla="*/ 292 h 566"/>
                <a:gd name="T98" fmla="*/ 195 w 978"/>
                <a:gd name="T99" fmla="*/ 235 h 566"/>
                <a:gd name="T100" fmla="*/ 224 w 978"/>
                <a:gd name="T101" fmla="*/ 238 h 566"/>
                <a:gd name="T102" fmla="*/ 232 w 978"/>
                <a:gd name="T103" fmla="*/ 219 h 566"/>
                <a:gd name="T104" fmla="*/ 244 w 978"/>
                <a:gd name="T105" fmla="*/ 182 h 566"/>
                <a:gd name="T106" fmla="*/ 257 w 978"/>
                <a:gd name="T107" fmla="*/ 153 h 566"/>
                <a:gd name="T108" fmla="*/ 244 w 978"/>
                <a:gd name="T109" fmla="*/ 101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8" h="566">
                  <a:moveTo>
                    <a:pt x="244" y="101"/>
                  </a:moveTo>
                  <a:lnTo>
                    <a:pt x="304" y="72"/>
                  </a:lnTo>
                  <a:lnTo>
                    <a:pt x="336" y="98"/>
                  </a:lnTo>
                  <a:lnTo>
                    <a:pt x="345" y="90"/>
                  </a:lnTo>
                  <a:lnTo>
                    <a:pt x="370" y="47"/>
                  </a:lnTo>
                  <a:lnTo>
                    <a:pt x="417" y="35"/>
                  </a:lnTo>
                  <a:lnTo>
                    <a:pt x="461" y="0"/>
                  </a:lnTo>
                  <a:lnTo>
                    <a:pt x="491" y="0"/>
                  </a:lnTo>
                  <a:lnTo>
                    <a:pt x="555" y="72"/>
                  </a:lnTo>
                  <a:lnTo>
                    <a:pt x="593" y="65"/>
                  </a:lnTo>
                  <a:lnTo>
                    <a:pt x="621" y="82"/>
                  </a:lnTo>
                  <a:lnTo>
                    <a:pt x="654" y="72"/>
                  </a:lnTo>
                  <a:lnTo>
                    <a:pt x="691" y="110"/>
                  </a:lnTo>
                  <a:lnTo>
                    <a:pt x="738" y="87"/>
                  </a:lnTo>
                  <a:lnTo>
                    <a:pt x="749" y="100"/>
                  </a:lnTo>
                  <a:lnTo>
                    <a:pt x="758" y="153"/>
                  </a:lnTo>
                  <a:lnTo>
                    <a:pt x="770" y="173"/>
                  </a:lnTo>
                  <a:lnTo>
                    <a:pt x="738" y="207"/>
                  </a:lnTo>
                  <a:lnTo>
                    <a:pt x="741" y="230"/>
                  </a:lnTo>
                  <a:lnTo>
                    <a:pt x="827" y="320"/>
                  </a:lnTo>
                  <a:lnTo>
                    <a:pt x="804" y="346"/>
                  </a:lnTo>
                  <a:lnTo>
                    <a:pt x="822" y="379"/>
                  </a:lnTo>
                  <a:lnTo>
                    <a:pt x="849" y="405"/>
                  </a:lnTo>
                  <a:lnTo>
                    <a:pt x="853" y="427"/>
                  </a:lnTo>
                  <a:lnTo>
                    <a:pt x="867" y="465"/>
                  </a:lnTo>
                  <a:lnTo>
                    <a:pt x="896" y="465"/>
                  </a:lnTo>
                  <a:lnTo>
                    <a:pt x="959" y="452"/>
                  </a:lnTo>
                  <a:lnTo>
                    <a:pt x="978" y="481"/>
                  </a:lnTo>
                  <a:lnTo>
                    <a:pt x="839" y="489"/>
                  </a:lnTo>
                  <a:lnTo>
                    <a:pt x="787" y="512"/>
                  </a:lnTo>
                  <a:lnTo>
                    <a:pt x="717" y="560"/>
                  </a:lnTo>
                  <a:lnTo>
                    <a:pt x="653" y="553"/>
                  </a:lnTo>
                  <a:lnTo>
                    <a:pt x="563" y="540"/>
                  </a:lnTo>
                  <a:lnTo>
                    <a:pt x="496" y="566"/>
                  </a:lnTo>
                  <a:lnTo>
                    <a:pt x="451" y="544"/>
                  </a:lnTo>
                  <a:lnTo>
                    <a:pt x="362" y="560"/>
                  </a:lnTo>
                  <a:lnTo>
                    <a:pt x="307" y="544"/>
                  </a:lnTo>
                  <a:lnTo>
                    <a:pt x="261" y="511"/>
                  </a:lnTo>
                  <a:lnTo>
                    <a:pt x="181" y="492"/>
                  </a:lnTo>
                  <a:lnTo>
                    <a:pt x="140" y="464"/>
                  </a:lnTo>
                  <a:lnTo>
                    <a:pt x="101" y="456"/>
                  </a:lnTo>
                  <a:lnTo>
                    <a:pt x="101" y="445"/>
                  </a:lnTo>
                  <a:lnTo>
                    <a:pt x="69" y="423"/>
                  </a:lnTo>
                  <a:lnTo>
                    <a:pt x="65" y="386"/>
                  </a:lnTo>
                  <a:lnTo>
                    <a:pt x="51" y="364"/>
                  </a:lnTo>
                  <a:lnTo>
                    <a:pt x="35" y="335"/>
                  </a:lnTo>
                  <a:lnTo>
                    <a:pt x="0" y="302"/>
                  </a:lnTo>
                  <a:lnTo>
                    <a:pt x="0" y="292"/>
                  </a:lnTo>
                  <a:lnTo>
                    <a:pt x="148" y="292"/>
                  </a:lnTo>
                  <a:lnTo>
                    <a:pt x="195" y="235"/>
                  </a:lnTo>
                  <a:lnTo>
                    <a:pt x="224" y="238"/>
                  </a:lnTo>
                  <a:lnTo>
                    <a:pt x="232" y="219"/>
                  </a:lnTo>
                  <a:lnTo>
                    <a:pt x="244" y="182"/>
                  </a:lnTo>
                  <a:lnTo>
                    <a:pt x="257" y="153"/>
                  </a:lnTo>
                  <a:lnTo>
                    <a:pt x="244" y="101"/>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grpSp>
          <p:nvGrpSpPr>
            <p:cNvPr id="157" name="156 Grupo"/>
            <p:cNvGrpSpPr/>
            <p:nvPr/>
          </p:nvGrpSpPr>
          <p:grpSpPr>
            <a:xfrm>
              <a:off x="2097230" y="2588521"/>
              <a:ext cx="403417" cy="784606"/>
              <a:chOff x="2731120" y="4364768"/>
              <a:chExt cx="602224" cy="1171268"/>
            </a:xfrm>
            <a:gradFill>
              <a:gsLst>
                <a:gs pos="0">
                  <a:schemeClr val="accent6">
                    <a:lumMod val="75000"/>
                  </a:schemeClr>
                </a:gs>
                <a:gs pos="100000">
                  <a:schemeClr val="accent6"/>
                </a:gs>
              </a:gsLst>
              <a:lin ang="16200000" scaled="0"/>
            </a:gradFill>
            <a:effectLst>
              <a:outerShdw blurRad="50800" dist="25400" dir="2700000" algn="tl" rotWithShape="0">
                <a:schemeClr val="tx1">
                  <a:alpha val="40000"/>
                </a:schemeClr>
              </a:outerShdw>
            </a:effectLst>
          </p:grpSpPr>
          <p:sp>
            <p:nvSpPr>
              <p:cNvPr id="182" name="Freeform 41"/>
              <p:cNvSpPr>
                <a:spLocks/>
              </p:cNvSpPr>
              <p:nvPr/>
            </p:nvSpPr>
            <p:spPr bwMode="auto">
              <a:xfrm>
                <a:off x="2731120" y="4577122"/>
                <a:ext cx="469503" cy="627939"/>
              </a:xfrm>
              <a:custGeom>
                <a:avLst/>
                <a:gdLst>
                  <a:gd name="T0" fmla="*/ 501 w 501"/>
                  <a:gd name="T1" fmla="*/ 568 h 670"/>
                  <a:gd name="T2" fmla="*/ 501 w 501"/>
                  <a:gd name="T3" fmla="*/ 555 h 670"/>
                  <a:gd name="T4" fmla="*/ 476 w 501"/>
                  <a:gd name="T5" fmla="*/ 518 h 670"/>
                  <a:gd name="T6" fmla="*/ 427 w 501"/>
                  <a:gd name="T7" fmla="*/ 455 h 670"/>
                  <a:gd name="T8" fmla="*/ 422 w 501"/>
                  <a:gd name="T9" fmla="*/ 417 h 670"/>
                  <a:gd name="T10" fmla="*/ 415 w 501"/>
                  <a:gd name="T11" fmla="*/ 401 h 670"/>
                  <a:gd name="T12" fmla="*/ 403 w 501"/>
                  <a:gd name="T13" fmla="*/ 393 h 670"/>
                  <a:gd name="T14" fmla="*/ 415 w 501"/>
                  <a:gd name="T15" fmla="*/ 333 h 670"/>
                  <a:gd name="T16" fmla="*/ 418 w 501"/>
                  <a:gd name="T17" fmla="*/ 296 h 670"/>
                  <a:gd name="T18" fmla="*/ 427 w 501"/>
                  <a:gd name="T19" fmla="*/ 270 h 670"/>
                  <a:gd name="T20" fmla="*/ 432 w 501"/>
                  <a:gd name="T21" fmla="*/ 232 h 670"/>
                  <a:gd name="T22" fmla="*/ 444 w 501"/>
                  <a:gd name="T23" fmla="*/ 220 h 670"/>
                  <a:gd name="T24" fmla="*/ 444 w 501"/>
                  <a:gd name="T25" fmla="*/ 198 h 670"/>
                  <a:gd name="T26" fmla="*/ 472 w 501"/>
                  <a:gd name="T27" fmla="*/ 154 h 670"/>
                  <a:gd name="T28" fmla="*/ 490 w 501"/>
                  <a:gd name="T29" fmla="*/ 117 h 670"/>
                  <a:gd name="T30" fmla="*/ 457 w 501"/>
                  <a:gd name="T31" fmla="*/ 83 h 670"/>
                  <a:gd name="T32" fmla="*/ 412 w 501"/>
                  <a:gd name="T33" fmla="*/ 75 h 670"/>
                  <a:gd name="T34" fmla="*/ 381 w 501"/>
                  <a:gd name="T35" fmla="*/ 47 h 670"/>
                  <a:gd name="T36" fmla="*/ 339 w 501"/>
                  <a:gd name="T37" fmla="*/ 22 h 670"/>
                  <a:gd name="T38" fmla="*/ 322 w 501"/>
                  <a:gd name="T39" fmla="*/ 7 h 670"/>
                  <a:gd name="T40" fmla="*/ 302 w 501"/>
                  <a:gd name="T41" fmla="*/ 0 h 670"/>
                  <a:gd name="T42" fmla="*/ 292 w 501"/>
                  <a:gd name="T43" fmla="*/ 6 h 670"/>
                  <a:gd name="T44" fmla="*/ 292 w 501"/>
                  <a:gd name="T45" fmla="*/ 53 h 670"/>
                  <a:gd name="T46" fmla="*/ 284 w 501"/>
                  <a:gd name="T47" fmla="*/ 78 h 670"/>
                  <a:gd name="T48" fmla="*/ 261 w 501"/>
                  <a:gd name="T49" fmla="*/ 91 h 670"/>
                  <a:gd name="T50" fmla="*/ 239 w 501"/>
                  <a:gd name="T51" fmla="*/ 103 h 670"/>
                  <a:gd name="T52" fmla="*/ 227 w 501"/>
                  <a:gd name="T53" fmla="*/ 129 h 670"/>
                  <a:gd name="T54" fmla="*/ 217 w 501"/>
                  <a:gd name="T55" fmla="*/ 153 h 670"/>
                  <a:gd name="T56" fmla="*/ 184 w 501"/>
                  <a:gd name="T57" fmla="*/ 153 h 670"/>
                  <a:gd name="T58" fmla="*/ 172 w 501"/>
                  <a:gd name="T59" fmla="*/ 146 h 670"/>
                  <a:gd name="T60" fmla="*/ 176 w 501"/>
                  <a:gd name="T61" fmla="*/ 119 h 670"/>
                  <a:gd name="T62" fmla="*/ 158 w 501"/>
                  <a:gd name="T63" fmla="*/ 109 h 670"/>
                  <a:gd name="T64" fmla="*/ 142 w 501"/>
                  <a:gd name="T65" fmla="*/ 120 h 670"/>
                  <a:gd name="T66" fmla="*/ 97 w 501"/>
                  <a:gd name="T67" fmla="*/ 142 h 670"/>
                  <a:gd name="T68" fmla="*/ 106 w 501"/>
                  <a:gd name="T69" fmla="*/ 195 h 670"/>
                  <a:gd name="T70" fmla="*/ 81 w 501"/>
                  <a:gd name="T71" fmla="*/ 228 h 670"/>
                  <a:gd name="T72" fmla="*/ 64 w 501"/>
                  <a:gd name="T73" fmla="*/ 228 h 670"/>
                  <a:gd name="T74" fmla="*/ 70 w 501"/>
                  <a:gd name="T75" fmla="*/ 258 h 670"/>
                  <a:gd name="T76" fmla="*/ 18 w 501"/>
                  <a:gd name="T77" fmla="*/ 270 h 670"/>
                  <a:gd name="T78" fmla="*/ 0 w 501"/>
                  <a:gd name="T79" fmla="*/ 360 h 670"/>
                  <a:gd name="T80" fmla="*/ 81 w 501"/>
                  <a:gd name="T81" fmla="*/ 393 h 670"/>
                  <a:gd name="T82" fmla="*/ 122 w 501"/>
                  <a:gd name="T83" fmla="*/ 417 h 670"/>
                  <a:gd name="T84" fmla="*/ 122 w 501"/>
                  <a:gd name="T85" fmla="*/ 430 h 670"/>
                  <a:gd name="T86" fmla="*/ 107 w 501"/>
                  <a:gd name="T87" fmla="*/ 477 h 670"/>
                  <a:gd name="T88" fmla="*/ 107 w 501"/>
                  <a:gd name="T89" fmla="*/ 531 h 670"/>
                  <a:gd name="T90" fmla="*/ 117 w 501"/>
                  <a:gd name="T91" fmla="*/ 550 h 670"/>
                  <a:gd name="T92" fmla="*/ 144 w 501"/>
                  <a:gd name="T93" fmla="*/ 561 h 670"/>
                  <a:gd name="T94" fmla="*/ 195 w 501"/>
                  <a:gd name="T95" fmla="*/ 583 h 670"/>
                  <a:gd name="T96" fmla="*/ 213 w 501"/>
                  <a:gd name="T97" fmla="*/ 593 h 670"/>
                  <a:gd name="T98" fmla="*/ 217 w 501"/>
                  <a:gd name="T99" fmla="*/ 622 h 670"/>
                  <a:gd name="T100" fmla="*/ 201 w 501"/>
                  <a:gd name="T101" fmla="*/ 638 h 670"/>
                  <a:gd name="T102" fmla="*/ 238 w 501"/>
                  <a:gd name="T103" fmla="*/ 646 h 670"/>
                  <a:gd name="T104" fmla="*/ 270 w 501"/>
                  <a:gd name="T105" fmla="*/ 657 h 670"/>
                  <a:gd name="T106" fmla="*/ 294 w 501"/>
                  <a:gd name="T107" fmla="*/ 670 h 670"/>
                  <a:gd name="T108" fmla="*/ 326 w 501"/>
                  <a:gd name="T109" fmla="*/ 662 h 670"/>
                  <a:gd name="T110" fmla="*/ 348 w 501"/>
                  <a:gd name="T111" fmla="*/ 640 h 670"/>
                  <a:gd name="T112" fmla="*/ 375 w 501"/>
                  <a:gd name="T113" fmla="*/ 616 h 670"/>
                  <a:gd name="T114" fmla="*/ 420 w 501"/>
                  <a:gd name="T115" fmla="*/ 598 h 670"/>
                  <a:gd name="T116" fmla="*/ 450 w 501"/>
                  <a:gd name="T117" fmla="*/ 579 h 670"/>
                  <a:gd name="T118" fmla="*/ 501 w 501"/>
                  <a:gd name="T119" fmla="*/ 568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01" h="670">
                    <a:moveTo>
                      <a:pt x="501" y="568"/>
                    </a:moveTo>
                    <a:lnTo>
                      <a:pt x="501" y="555"/>
                    </a:lnTo>
                    <a:lnTo>
                      <a:pt x="476" y="518"/>
                    </a:lnTo>
                    <a:lnTo>
                      <a:pt x="427" y="455"/>
                    </a:lnTo>
                    <a:lnTo>
                      <a:pt x="422" y="417"/>
                    </a:lnTo>
                    <a:lnTo>
                      <a:pt x="415" y="401"/>
                    </a:lnTo>
                    <a:lnTo>
                      <a:pt x="403" y="393"/>
                    </a:lnTo>
                    <a:lnTo>
                      <a:pt x="415" y="333"/>
                    </a:lnTo>
                    <a:lnTo>
                      <a:pt x="418" y="296"/>
                    </a:lnTo>
                    <a:lnTo>
                      <a:pt x="427" y="270"/>
                    </a:lnTo>
                    <a:lnTo>
                      <a:pt x="432" y="232"/>
                    </a:lnTo>
                    <a:lnTo>
                      <a:pt x="444" y="220"/>
                    </a:lnTo>
                    <a:lnTo>
                      <a:pt x="444" y="198"/>
                    </a:lnTo>
                    <a:lnTo>
                      <a:pt x="472" y="154"/>
                    </a:lnTo>
                    <a:lnTo>
                      <a:pt x="490" y="117"/>
                    </a:lnTo>
                    <a:lnTo>
                      <a:pt x="457" y="83"/>
                    </a:lnTo>
                    <a:lnTo>
                      <a:pt x="412" y="75"/>
                    </a:lnTo>
                    <a:lnTo>
                      <a:pt x="381" y="47"/>
                    </a:lnTo>
                    <a:lnTo>
                      <a:pt x="339" y="22"/>
                    </a:lnTo>
                    <a:lnTo>
                      <a:pt x="322" y="7"/>
                    </a:lnTo>
                    <a:lnTo>
                      <a:pt x="302" y="0"/>
                    </a:lnTo>
                    <a:lnTo>
                      <a:pt x="292" y="6"/>
                    </a:lnTo>
                    <a:lnTo>
                      <a:pt x="292" y="53"/>
                    </a:lnTo>
                    <a:lnTo>
                      <a:pt x="284" y="78"/>
                    </a:lnTo>
                    <a:lnTo>
                      <a:pt x="261" y="91"/>
                    </a:lnTo>
                    <a:lnTo>
                      <a:pt x="239" y="103"/>
                    </a:lnTo>
                    <a:lnTo>
                      <a:pt x="227" y="129"/>
                    </a:lnTo>
                    <a:lnTo>
                      <a:pt x="217" y="153"/>
                    </a:lnTo>
                    <a:lnTo>
                      <a:pt x="184" y="153"/>
                    </a:lnTo>
                    <a:lnTo>
                      <a:pt x="172" y="146"/>
                    </a:lnTo>
                    <a:lnTo>
                      <a:pt x="176" y="119"/>
                    </a:lnTo>
                    <a:lnTo>
                      <a:pt x="158" y="109"/>
                    </a:lnTo>
                    <a:lnTo>
                      <a:pt x="142" y="120"/>
                    </a:lnTo>
                    <a:lnTo>
                      <a:pt x="97" y="142"/>
                    </a:lnTo>
                    <a:lnTo>
                      <a:pt x="106" y="195"/>
                    </a:lnTo>
                    <a:lnTo>
                      <a:pt x="81" y="228"/>
                    </a:lnTo>
                    <a:lnTo>
                      <a:pt x="64" y="228"/>
                    </a:lnTo>
                    <a:lnTo>
                      <a:pt x="70" y="258"/>
                    </a:lnTo>
                    <a:lnTo>
                      <a:pt x="18" y="270"/>
                    </a:lnTo>
                    <a:lnTo>
                      <a:pt x="0" y="360"/>
                    </a:lnTo>
                    <a:lnTo>
                      <a:pt x="81" y="393"/>
                    </a:lnTo>
                    <a:lnTo>
                      <a:pt x="122" y="417"/>
                    </a:lnTo>
                    <a:lnTo>
                      <a:pt x="122" y="430"/>
                    </a:lnTo>
                    <a:lnTo>
                      <a:pt x="107" y="477"/>
                    </a:lnTo>
                    <a:lnTo>
                      <a:pt x="107" y="531"/>
                    </a:lnTo>
                    <a:lnTo>
                      <a:pt x="117" y="550"/>
                    </a:lnTo>
                    <a:lnTo>
                      <a:pt x="144" y="561"/>
                    </a:lnTo>
                    <a:lnTo>
                      <a:pt x="195" y="583"/>
                    </a:lnTo>
                    <a:lnTo>
                      <a:pt x="213" y="593"/>
                    </a:lnTo>
                    <a:lnTo>
                      <a:pt x="217" y="622"/>
                    </a:lnTo>
                    <a:lnTo>
                      <a:pt x="201" y="638"/>
                    </a:lnTo>
                    <a:lnTo>
                      <a:pt x="238" y="646"/>
                    </a:lnTo>
                    <a:lnTo>
                      <a:pt x="270" y="657"/>
                    </a:lnTo>
                    <a:lnTo>
                      <a:pt x="294" y="670"/>
                    </a:lnTo>
                    <a:lnTo>
                      <a:pt x="326" y="662"/>
                    </a:lnTo>
                    <a:lnTo>
                      <a:pt x="348" y="640"/>
                    </a:lnTo>
                    <a:lnTo>
                      <a:pt x="375" y="616"/>
                    </a:lnTo>
                    <a:lnTo>
                      <a:pt x="420" y="598"/>
                    </a:lnTo>
                    <a:lnTo>
                      <a:pt x="450" y="579"/>
                    </a:lnTo>
                    <a:lnTo>
                      <a:pt x="501" y="568"/>
                    </a:lnTo>
                    <a:close/>
                  </a:path>
                </a:pathLst>
              </a:custGeom>
              <a:grpFill/>
              <a:ln w="12700">
                <a:solidFill>
                  <a:schemeClr val="accent6"/>
                </a:solidFill>
                <a:headEnd/>
                <a:tailEnd/>
              </a:ln>
              <a:effectLst/>
            </p:spPr>
            <p:style>
              <a:lnRef idx="1">
                <a:schemeClr val="accent6"/>
              </a:lnRef>
              <a:fillRef idx="3">
                <a:schemeClr val="accent6"/>
              </a:fillRef>
              <a:effectRef idx="2">
                <a:schemeClr val="accent6"/>
              </a:effectRef>
              <a:fontRef idx="minor">
                <a:schemeClr val="lt1"/>
              </a:fontRef>
            </p:style>
            <p:txBody>
              <a:bodyPr/>
              <a:lstStyle/>
              <a:p>
                <a:endParaRPr lang="es-ES"/>
              </a:p>
            </p:txBody>
          </p:sp>
          <p:sp>
            <p:nvSpPr>
              <p:cNvPr id="183" name="Freeform 40"/>
              <p:cNvSpPr>
                <a:spLocks/>
              </p:cNvSpPr>
              <p:nvPr/>
            </p:nvSpPr>
            <p:spPr bwMode="auto">
              <a:xfrm>
                <a:off x="3048822" y="4364768"/>
                <a:ext cx="284522" cy="321850"/>
              </a:xfrm>
              <a:custGeom>
                <a:avLst/>
                <a:gdLst>
                  <a:gd name="T0" fmla="*/ 48 w 303"/>
                  <a:gd name="T1" fmla="*/ 278 h 343"/>
                  <a:gd name="T2" fmla="*/ 75 w 303"/>
                  <a:gd name="T3" fmla="*/ 302 h 343"/>
                  <a:gd name="T4" fmla="*/ 118 w 303"/>
                  <a:gd name="T5" fmla="*/ 309 h 343"/>
                  <a:gd name="T6" fmla="*/ 151 w 303"/>
                  <a:gd name="T7" fmla="*/ 343 h 343"/>
                  <a:gd name="T8" fmla="*/ 206 w 303"/>
                  <a:gd name="T9" fmla="*/ 255 h 343"/>
                  <a:gd name="T10" fmla="*/ 217 w 303"/>
                  <a:gd name="T11" fmla="*/ 233 h 343"/>
                  <a:gd name="T12" fmla="*/ 239 w 303"/>
                  <a:gd name="T13" fmla="*/ 194 h 343"/>
                  <a:gd name="T14" fmla="*/ 299 w 303"/>
                  <a:gd name="T15" fmla="*/ 129 h 343"/>
                  <a:gd name="T16" fmla="*/ 303 w 303"/>
                  <a:gd name="T17" fmla="*/ 106 h 343"/>
                  <a:gd name="T18" fmla="*/ 290 w 303"/>
                  <a:gd name="T19" fmla="*/ 87 h 343"/>
                  <a:gd name="T20" fmla="*/ 285 w 303"/>
                  <a:gd name="T21" fmla="*/ 63 h 343"/>
                  <a:gd name="T22" fmla="*/ 263 w 303"/>
                  <a:gd name="T23" fmla="*/ 57 h 343"/>
                  <a:gd name="T24" fmla="*/ 246 w 303"/>
                  <a:gd name="T25" fmla="*/ 81 h 343"/>
                  <a:gd name="T26" fmla="*/ 234 w 303"/>
                  <a:gd name="T27" fmla="*/ 65 h 343"/>
                  <a:gd name="T28" fmla="*/ 231 w 303"/>
                  <a:gd name="T29" fmla="*/ 23 h 343"/>
                  <a:gd name="T30" fmla="*/ 212 w 303"/>
                  <a:gd name="T31" fmla="*/ 28 h 343"/>
                  <a:gd name="T32" fmla="*/ 195 w 303"/>
                  <a:gd name="T33" fmla="*/ 4 h 343"/>
                  <a:gd name="T34" fmla="*/ 173 w 303"/>
                  <a:gd name="T35" fmla="*/ 4 h 343"/>
                  <a:gd name="T36" fmla="*/ 155 w 303"/>
                  <a:gd name="T37" fmla="*/ 23 h 343"/>
                  <a:gd name="T38" fmla="*/ 130 w 303"/>
                  <a:gd name="T39" fmla="*/ 4 h 343"/>
                  <a:gd name="T40" fmla="*/ 96 w 303"/>
                  <a:gd name="T41" fmla="*/ 0 h 343"/>
                  <a:gd name="T42" fmla="*/ 45 w 303"/>
                  <a:gd name="T43" fmla="*/ 47 h 343"/>
                  <a:gd name="T44" fmla="*/ 19 w 303"/>
                  <a:gd name="T45" fmla="*/ 69 h 343"/>
                  <a:gd name="T46" fmla="*/ 67 w 303"/>
                  <a:gd name="T47" fmla="*/ 141 h 343"/>
                  <a:gd name="T48" fmla="*/ 67 w 303"/>
                  <a:gd name="T49" fmla="*/ 170 h 343"/>
                  <a:gd name="T50" fmla="*/ 45 w 303"/>
                  <a:gd name="T51" fmla="*/ 183 h 343"/>
                  <a:gd name="T52" fmla="*/ 16 w 303"/>
                  <a:gd name="T53" fmla="*/ 220 h 343"/>
                  <a:gd name="T54" fmla="*/ 0 w 303"/>
                  <a:gd name="T55" fmla="*/ 248 h 343"/>
                  <a:gd name="T56" fmla="*/ 48 w 303"/>
                  <a:gd name="T57" fmla="*/ 278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3" h="343">
                    <a:moveTo>
                      <a:pt x="48" y="278"/>
                    </a:moveTo>
                    <a:lnTo>
                      <a:pt x="75" y="302"/>
                    </a:lnTo>
                    <a:lnTo>
                      <a:pt x="118" y="309"/>
                    </a:lnTo>
                    <a:lnTo>
                      <a:pt x="151" y="343"/>
                    </a:lnTo>
                    <a:lnTo>
                      <a:pt x="206" y="255"/>
                    </a:lnTo>
                    <a:lnTo>
                      <a:pt x="217" y="233"/>
                    </a:lnTo>
                    <a:lnTo>
                      <a:pt x="239" y="194"/>
                    </a:lnTo>
                    <a:lnTo>
                      <a:pt x="299" y="129"/>
                    </a:lnTo>
                    <a:lnTo>
                      <a:pt x="303" y="106"/>
                    </a:lnTo>
                    <a:lnTo>
                      <a:pt x="290" y="87"/>
                    </a:lnTo>
                    <a:lnTo>
                      <a:pt x="285" y="63"/>
                    </a:lnTo>
                    <a:lnTo>
                      <a:pt x="263" y="57"/>
                    </a:lnTo>
                    <a:lnTo>
                      <a:pt x="246" y="81"/>
                    </a:lnTo>
                    <a:lnTo>
                      <a:pt x="234" y="65"/>
                    </a:lnTo>
                    <a:lnTo>
                      <a:pt x="231" y="23"/>
                    </a:lnTo>
                    <a:lnTo>
                      <a:pt x="212" y="28"/>
                    </a:lnTo>
                    <a:lnTo>
                      <a:pt x="195" y="4"/>
                    </a:lnTo>
                    <a:lnTo>
                      <a:pt x="173" y="4"/>
                    </a:lnTo>
                    <a:lnTo>
                      <a:pt x="155" y="23"/>
                    </a:lnTo>
                    <a:lnTo>
                      <a:pt x="130" y="4"/>
                    </a:lnTo>
                    <a:lnTo>
                      <a:pt x="96" y="0"/>
                    </a:lnTo>
                    <a:lnTo>
                      <a:pt x="45" y="47"/>
                    </a:lnTo>
                    <a:lnTo>
                      <a:pt x="19" y="69"/>
                    </a:lnTo>
                    <a:lnTo>
                      <a:pt x="67" y="141"/>
                    </a:lnTo>
                    <a:lnTo>
                      <a:pt x="67" y="170"/>
                    </a:lnTo>
                    <a:lnTo>
                      <a:pt x="45" y="183"/>
                    </a:lnTo>
                    <a:lnTo>
                      <a:pt x="16" y="220"/>
                    </a:lnTo>
                    <a:lnTo>
                      <a:pt x="0" y="248"/>
                    </a:lnTo>
                    <a:lnTo>
                      <a:pt x="48" y="278"/>
                    </a:lnTo>
                    <a:close/>
                  </a:path>
                </a:pathLst>
              </a:custGeom>
              <a:grpFill/>
              <a:ln w="12700">
                <a:solidFill>
                  <a:schemeClr val="accent6"/>
                </a:solidFill>
                <a:headEnd/>
                <a:tailEnd/>
              </a:ln>
              <a:effectLst/>
            </p:spPr>
            <p:style>
              <a:lnRef idx="1">
                <a:schemeClr val="accent6"/>
              </a:lnRef>
              <a:fillRef idx="3">
                <a:schemeClr val="accent6"/>
              </a:fillRef>
              <a:effectRef idx="2">
                <a:schemeClr val="accent6"/>
              </a:effectRef>
              <a:fontRef idx="minor">
                <a:schemeClr val="lt1"/>
              </a:fontRef>
            </p:style>
            <p:txBody>
              <a:bodyPr/>
              <a:lstStyle/>
              <a:p>
                <a:endParaRPr lang="es-ES"/>
              </a:p>
            </p:txBody>
          </p:sp>
          <p:sp>
            <p:nvSpPr>
              <p:cNvPr id="184" name="Freeform 42"/>
              <p:cNvSpPr>
                <a:spLocks/>
              </p:cNvSpPr>
              <p:nvPr/>
            </p:nvSpPr>
            <p:spPr bwMode="auto">
              <a:xfrm>
                <a:off x="2899510" y="5109668"/>
                <a:ext cx="395677" cy="426368"/>
              </a:xfrm>
              <a:custGeom>
                <a:avLst/>
                <a:gdLst>
                  <a:gd name="T0" fmla="*/ 93 w 422"/>
                  <a:gd name="T1" fmla="*/ 455 h 455"/>
                  <a:gd name="T2" fmla="*/ 110 w 422"/>
                  <a:gd name="T3" fmla="*/ 439 h 455"/>
                  <a:gd name="T4" fmla="*/ 115 w 422"/>
                  <a:gd name="T5" fmla="*/ 399 h 455"/>
                  <a:gd name="T6" fmla="*/ 154 w 422"/>
                  <a:gd name="T7" fmla="*/ 339 h 455"/>
                  <a:gd name="T8" fmla="*/ 159 w 422"/>
                  <a:gd name="T9" fmla="*/ 291 h 455"/>
                  <a:gd name="T10" fmla="*/ 163 w 422"/>
                  <a:gd name="T11" fmla="*/ 272 h 455"/>
                  <a:gd name="T12" fmla="*/ 176 w 422"/>
                  <a:gd name="T13" fmla="*/ 245 h 455"/>
                  <a:gd name="T14" fmla="*/ 242 w 422"/>
                  <a:gd name="T15" fmla="*/ 179 h 455"/>
                  <a:gd name="T16" fmla="*/ 271 w 422"/>
                  <a:gd name="T17" fmla="*/ 164 h 455"/>
                  <a:gd name="T18" fmla="*/ 327 w 422"/>
                  <a:gd name="T19" fmla="*/ 148 h 455"/>
                  <a:gd name="T20" fmla="*/ 354 w 422"/>
                  <a:gd name="T21" fmla="*/ 126 h 455"/>
                  <a:gd name="T22" fmla="*/ 373 w 422"/>
                  <a:gd name="T23" fmla="*/ 84 h 455"/>
                  <a:gd name="T24" fmla="*/ 393 w 422"/>
                  <a:gd name="T25" fmla="*/ 81 h 455"/>
                  <a:gd name="T26" fmla="*/ 405 w 422"/>
                  <a:gd name="T27" fmla="*/ 70 h 455"/>
                  <a:gd name="T28" fmla="*/ 422 w 422"/>
                  <a:gd name="T29" fmla="*/ 66 h 455"/>
                  <a:gd name="T30" fmla="*/ 419 w 422"/>
                  <a:gd name="T31" fmla="*/ 59 h 455"/>
                  <a:gd name="T32" fmla="*/ 415 w 422"/>
                  <a:gd name="T33" fmla="*/ 43 h 455"/>
                  <a:gd name="T34" fmla="*/ 384 w 422"/>
                  <a:gd name="T35" fmla="*/ 22 h 455"/>
                  <a:gd name="T36" fmla="*/ 361 w 422"/>
                  <a:gd name="T37" fmla="*/ 9 h 455"/>
                  <a:gd name="T38" fmla="*/ 336 w 422"/>
                  <a:gd name="T39" fmla="*/ 4 h 455"/>
                  <a:gd name="T40" fmla="*/ 321 w 422"/>
                  <a:gd name="T41" fmla="*/ 0 h 455"/>
                  <a:gd name="T42" fmla="*/ 271 w 422"/>
                  <a:gd name="T43" fmla="*/ 11 h 455"/>
                  <a:gd name="T44" fmla="*/ 238 w 422"/>
                  <a:gd name="T45" fmla="*/ 31 h 455"/>
                  <a:gd name="T46" fmla="*/ 198 w 422"/>
                  <a:gd name="T47" fmla="*/ 47 h 455"/>
                  <a:gd name="T48" fmla="*/ 169 w 422"/>
                  <a:gd name="T49" fmla="*/ 70 h 455"/>
                  <a:gd name="T50" fmla="*/ 146 w 422"/>
                  <a:gd name="T51" fmla="*/ 94 h 455"/>
                  <a:gd name="T52" fmla="*/ 115 w 422"/>
                  <a:gd name="T53" fmla="*/ 102 h 455"/>
                  <a:gd name="T54" fmla="*/ 88 w 422"/>
                  <a:gd name="T55" fmla="*/ 89 h 455"/>
                  <a:gd name="T56" fmla="*/ 57 w 422"/>
                  <a:gd name="T57" fmla="*/ 77 h 455"/>
                  <a:gd name="T58" fmla="*/ 21 w 422"/>
                  <a:gd name="T59" fmla="*/ 70 h 455"/>
                  <a:gd name="T60" fmla="*/ 0 w 422"/>
                  <a:gd name="T61" fmla="*/ 115 h 455"/>
                  <a:gd name="T62" fmla="*/ 2 w 422"/>
                  <a:gd name="T63" fmla="*/ 138 h 455"/>
                  <a:gd name="T64" fmla="*/ 9 w 422"/>
                  <a:gd name="T65" fmla="*/ 192 h 455"/>
                  <a:gd name="T66" fmla="*/ 5 w 422"/>
                  <a:gd name="T67" fmla="*/ 214 h 455"/>
                  <a:gd name="T68" fmla="*/ 1 w 422"/>
                  <a:gd name="T69" fmla="*/ 252 h 455"/>
                  <a:gd name="T70" fmla="*/ 20 w 422"/>
                  <a:gd name="T71" fmla="*/ 272 h 455"/>
                  <a:gd name="T72" fmla="*/ 13 w 422"/>
                  <a:gd name="T73" fmla="*/ 311 h 455"/>
                  <a:gd name="T74" fmla="*/ 5 w 422"/>
                  <a:gd name="T75" fmla="*/ 343 h 455"/>
                  <a:gd name="T76" fmla="*/ 5 w 422"/>
                  <a:gd name="T77" fmla="*/ 368 h 455"/>
                  <a:gd name="T78" fmla="*/ 9 w 422"/>
                  <a:gd name="T79" fmla="*/ 371 h 455"/>
                  <a:gd name="T80" fmla="*/ 25 w 422"/>
                  <a:gd name="T81" fmla="*/ 380 h 455"/>
                  <a:gd name="T82" fmla="*/ 53 w 422"/>
                  <a:gd name="T83" fmla="*/ 405 h 455"/>
                  <a:gd name="T84" fmla="*/ 68 w 422"/>
                  <a:gd name="T85" fmla="*/ 427 h 455"/>
                  <a:gd name="T86" fmla="*/ 93 w 422"/>
                  <a:gd name="T87" fmla="*/ 45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2" h="455">
                    <a:moveTo>
                      <a:pt x="93" y="455"/>
                    </a:moveTo>
                    <a:lnTo>
                      <a:pt x="110" y="439"/>
                    </a:lnTo>
                    <a:lnTo>
                      <a:pt x="115" y="399"/>
                    </a:lnTo>
                    <a:lnTo>
                      <a:pt x="154" y="339"/>
                    </a:lnTo>
                    <a:lnTo>
                      <a:pt x="159" y="291"/>
                    </a:lnTo>
                    <a:lnTo>
                      <a:pt x="163" y="272"/>
                    </a:lnTo>
                    <a:lnTo>
                      <a:pt x="176" y="245"/>
                    </a:lnTo>
                    <a:lnTo>
                      <a:pt x="242" y="179"/>
                    </a:lnTo>
                    <a:lnTo>
                      <a:pt x="271" y="164"/>
                    </a:lnTo>
                    <a:lnTo>
                      <a:pt x="327" y="148"/>
                    </a:lnTo>
                    <a:lnTo>
                      <a:pt x="354" y="126"/>
                    </a:lnTo>
                    <a:lnTo>
                      <a:pt x="373" y="84"/>
                    </a:lnTo>
                    <a:lnTo>
                      <a:pt x="393" y="81"/>
                    </a:lnTo>
                    <a:lnTo>
                      <a:pt x="405" y="70"/>
                    </a:lnTo>
                    <a:lnTo>
                      <a:pt x="422" y="66"/>
                    </a:lnTo>
                    <a:lnTo>
                      <a:pt x="419" y="59"/>
                    </a:lnTo>
                    <a:lnTo>
                      <a:pt x="415" y="43"/>
                    </a:lnTo>
                    <a:lnTo>
                      <a:pt x="384" y="22"/>
                    </a:lnTo>
                    <a:lnTo>
                      <a:pt x="361" y="9"/>
                    </a:lnTo>
                    <a:lnTo>
                      <a:pt x="336" y="4"/>
                    </a:lnTo>
                    <a:lnTo>
                      <a:pt x="321" y="0"/>
                    </a:lnTo>
                    <a:lnTo>
                      <a:pt x="271" y="11"/>
                    </a:lnTo>
                    <a:lnTo>
                      <a:pt x="238" y="31"/>
                    </a:lnTo>
                    <a:lnTo>
                      <a:pt x="198" y="47"/>
                    </a:lnTo>
                    <a:lnTo>
                      <a:pt x="169" y="70"/>
                    </a:lnTo>
                    <a:lnTo>
                      <a:pt x="146" y="94"/>
                    </a:lnTo>
                    <a:lnTo>
                      <a:pt x="115" y="102"/>
                    </a:lnTo>
                    <a:lnTo>
                      <a:pt x="88" y="89"/>
                    </a:lnTo>
                    <a:lnTo>
                      <a:pt x="57" y="77"/>
                    </a:lnTo>
                    <a:lnTo>
                      <a:pt x="21" y="70"/>
                    </a:lnTo>
                    <a:lnTo>
                      <a:pt x="0" y="115"/>
                    </a:lnTo>
                    <a:lnTo>
                      <a:pt x="2" y="138"/>
                    </a:lnTo>
                    <a:lnTo>
                      <a:pt x="9" y="192"/>
                    </a:lnTo>
                    <a:lnTo>
                      <a:pt x="5" y="214"/>
                    </a:lnTo>
                    <a:lnTo>
                      <a:pt x="1" y="252"/>
                    </a:lnTo>
                    <a:lnTo>
                      <a:pt x="20" y="272"/>
                    </a:lnTo>
                    <a:lnTo>
                      <a:pt x="13" y="311"/>
                    </a:lnTo>
                    <a:lnTo>
                      <a:pt x="5" y="343"/>
                    </a:lnTo>
                    <a:lnTo>
                      <a:pt x="5" y="368"/>
                    </a:lnTo>
                    <a:lnTo>
                      <a:pt x="9" y="371"/>
                    </a:lnTo>
                    <a:lnTo>
                      <a:pt x="25" y="380"/>
                    </a:lnTo>
                    <a:lnTo>
                      <a:pt x="53" y="405"/>
                    </a:lnTo>
                    <a:lnTo>
                      <a:pt x="68" y="427"/>
                    </a:lnTo>
                    <a:lnTo>
                      <a:pt x="93" y="455"/>
                    </a:lnTo>
                    <a:close/>
                  </a:path>
                </a:pathLst>
              </a:custGeom>
              <a:grpFill/>
              <a:ln w="12700">
                <a:solidFill>
                  <a:schemeClr val="accent6"/>
                </a:solidFill>
                <a:headEnd/>
                <a:tailEnd/>
              </a:ln>
              <a:effectLst/>
            </p:spPr>
            <p:style>
              <a:lnRef idx="1">
                <a:schemeClr val="accent6"/>
              </a:lnRef>
              <a:fillRef idx="3">
                <a:schemeClr val="accent6"/>
              </a:fillRef>
              <a:effectRef idx="2">
                <a:schemeClr val="accent6"/>
              </a:effectRef>
              <a:fontRef idx="minor">
                <a:schemeClr val="lt1"/>
              </a:fontRef>
            </p:style>
            <p:txBody>
              <a:bodyPr/>
              <a:lstStyle/>
              <a:p>
                <a:endParaRPr lang="es-ES"/>
              </a:p>
            </p:txBody>
          </p:sp>
        </p:grpSp>
        <p:sp>
          <p:nvSpPr>
            <p:cNvPr id="158" name="Freeform 24"/>
            <p:cNvSpPr>
              <a:spLocks/>
            </p:cNvSpPr>
            <p:nvPr/>
          </p:nvSpPr>
          <p:spPr bwMode="auto">
            <a:xfrm>
              <a:off x="1411533" y="1848368"/>
              <a:ext cx="347850" cy="198930"/>
            </a:xfrm>
            <a:custGeom>
              <a:avLst/>
              <a:gdLst>
                <a:gd name="T0" fmla="*/ 130 w 554"/>
                <a:gd name="T1" fmla="*/ 36 h 317"/>
                <a:gd name="T2" fmla="*/ 134 w 554"/>
                <a:gd name="T3" fmla="*/ 59 h 317"/>
                <a:gd name="T4" fmla="*/ 126 w 554"/>
                <a:gd name="T5" fmla="*/ 87 h 317"/>
                <a:gd name="T6" fmla="*/ 87 w 554"/>
                <a:gd name="T7" fmla="*/ 127 h 317"/>
                <a:gd name="T8" fmla="*/ 39 w 554"/>
                <a:gd name="T9" fmla="*/ 125 h 317"/>
                <a:gd name="T10" fmla="*/ 1 w 554"/>
                <a:gd name="T11" fmla="*/ 139 h 317"/>
                <a:gd name="T12" fmla="*/ 0 w 554"/>
                <a:gd name="T13" fmla="*/ 175 h 317"/>
                <a:gd name="T14" fmla="*/ 44 w 554"/>
                <a:gd name="T15" fmla="*/ 211 h 317"/>
                <a:gd name="T16" fmla="*/ 63 w 554"/>
                <a:gd name="T17" fmla="*/ 227 h 317"/>
                <a:gd name="T18" fmla="*/ 93 w 554"/>
                <a:gd name="T19" fmla="*/ 220 h 317"/>
                <a:gd name="T20" fmla="*/ 135 w 554"/>
                <a:gd name="T21" fmla="*/ 211 h 317"/>
                <a:gd name="T22" fmla="*/ 164 w 554"/>
                <a:gd name="T23" fmla="*/ 269 h 317"/>
                <a:gd name="T24" fmla="*/ 186 w 554"/>
                <a:gd name="T25" fmla="*/ 260 h 317"/>
                <a:gd name="T26" fmla="*/ 238 w 554"/>
                <a:gd name="T27" fmla="*/ 301 h 317"/>
                <a:gd name="T28" fmla="*/ 258 w 554"/>
                <a:gd name="T29" fmla="*/ 317 h 317"/>
                <a:gd name="T30" fmla="*/ 283 w 554"/>
                <a:gd name="T31" fmla="*/ 310 h 317"/>
                <a:gd name="T32" fmla="*/ 307 w 554"/>
                <a:gd name="T33" fmla="*/ 301 h 317"/>
                <a:gd name="T34" fmla="*/ 326 w 554"/>
                <a:gd name="T35" fmla="*/ 299 h 317"/>
                <a:gd name="T36" fmla="*/ 346 w 554"/>
                <a:gd name="T37" fmla="*/ 287 h 317"/>
                <a:gd name="T38" fmla="*/ 360 w 554"/>
                <a:gd name="T39" fmla="*/ 268 h 317"/>
                <a:gd name="T40" fmla="*/ 357 w 554"/>
                <a:gd name="T41" fmla="*/ 245 h 317"/>
                <a:gd name="T42" fmla="*/ 327 w 554"/>
                <a:gd name="T43" fmla="*/ 227 h 317"/>
                <a:gd name="T44" fmla="*/ 327 w 554"/>
                <a:gd name="T45" fmla="*/ 211 h 317"/>
                <a:gd name="T46" fmla="*/ 343 w 554"/>
                <a:gd name="T47" fmla="*/ 198 h 317"/>
                <a:gd name="T48" fmla="*/ 374 w 554"/>
                <a:gd name="T49" fmla="*/ 182 h 317"/>
                <a:gd name="T50" fmla="*/ 396 w 554"/>
                <a:gd name="T51" fmla="*/ 179 h 317"/>
                <a:gd name="T52" fmla="*/ 414 w 554"/>
                <a:gd name="T53" fmla="*/ 197 h 317"/>
                <a:gd name="T54" fmla="*/ 434 w 554"/>
                <a:gd name="T55" fmla="*/ 179 h 317"/>
                <a:gd name="T56" fmla="*/ 455 w 554"/>
                <a:gd name="T57" fmla="*/ 163 h 317"/>
                <a:gd name="T58" fmla="*/ 494 w 554"/>
                <a:gd name="T59" fmla="*/ 141 h 317"/>
                <a:gd name="T60" fmla="*/ 489 w 554"/>
                <a:gd name="T61" fmla="*/ 109 h 317"/>
                <a:gd name="T62" fmla="*/ 513 w 554"/>
                <a:gd name="T63" fmla="*/ 101 h 317"/>
                <a:gd name="T64" fmla="*/ 538 w 554"/>
                <a:gd name="T65" fmla="*/ 78 h 317"/>
                <a:gd name="T66" fmla="*/ 554 w 554"/>
                <a:gd name="T67" fmla="*/ 77 h 317"/>
                <a:gd name="T68" fmla="*/ 552 w 554"/>
                <a:gd name="T69" fmla="*/ 66 h 317"/>
                <a:gd name="T70" fmla="*/ 535 w 554"/>
                <a:gd name="T71" fmla="*/ 59 h 317"/>
                <a:gd name="T72" fmla="*/ 515 w 554"/>
                <a:gd name="T73" fmla="*/ 48 h 317"/>
                <a:gd name="T74" fmla="*/ 493 w 554"/>
                <a:gd name="T75" fmla="*/ 44 h 317"/>
                <a:gd name="T76" fmla="*/ 468 w 554"/>
                <a:gd name="T77" fmla="*/ 44 h 317"/>
                <a:gd name="T78" fmla="*/ 455 w 554"/>
                <a:gd name="T79" fmla="*/ 44 h 317"/>
                <a:gd name="T80" fmla="*/ 450 w 554"/>
                <a:gd name="T81" fmla="*/ 37 h 317"/>
                <a:gd name="T82" fmla="*/ 450 w 554"/>
                <a:gd name="T83" fmla="*/ 25 h 317"/>
                <a:gd name="T84" fmla="*/ 464 w 554"/>
                <a:gd name="T85" fmla="*/ 19 h 317"/>
                <a:gd name="T86" fmla="*/ 475 w 554"/>
                <a:gd name="T87" fmla="*/ 19 h 317"/>
                <a:gd name="T88" fmla="*/ 475 w 554"/>
                <a:gd name="T89" fmla="*/ 7 h 317"/>
                <a:gd name="T90" fmla="*/ 461 w 554"/>
                <a:gd name="T91" fmla="*/ 0 h 317"/>
                <a:gd name="T92" fmla="*/ 425 w 554"/>
                <a:gd name="T93" fmla="*/ 3 h 317"/>
                <a:gd name="T94" fmla="*/ 390 w 554"/>
                <a:gd name="T95" fmla="*/ 12 h 317"/>
                <a:gd name="T96" fmla="*/ 368 w 554"/>
                <a:gd name="T97" fmla="*/ 12 h 317"/>
                <a:gd name="T98" fmla="*/ 339 w 554"/>
                <a:gd name="T99" fmla="*/ 12 h 317"/>
                <a:gd name="T100" fmla="*/ 327 w 554"/>
                <a:gd name="T101" fmla="*/ 3 h 317"/>
                <a:gd name="T102" fmla="*/ 314 w 554"/>
                <a:gd name="T103" fmla="*/ 7 h 317"/>
                <a:gd name="T104" fmla="*/ 299 w 554"/>
                <a:gd name="T105" fmla="*/ 19 h 317"/>
                <a:gd name="T106" fmla="*/ 277 w 554"/>
                <a:gd name="T107" fmla="*/ 25 h 317"/>
                <a:gd name="T108" fmla="*/ 248 w 554"/>
                <a:gd name="T109" fmla="*/ 19 h 317"/>
                <a:gd name="T110" fmla="*/ 235 w 554"/>
                <a:gd name="T111" fmla="*/ 29 h 317"/>
                <a:gd name="T112" fmla="*/ 213 w 554"/>
                <a:gd name="T113" fmla="*/ 44 h 317"/>
                <a:gd name="T114" fmla="*/ 206 w 554"/>
                <a:gd name="T115" fmla="*/ 44 h 317"/>
                <a:gd name="T116" fmla="*/ 178 w 554"/>
                <a:gd name="T117" fmla="*/ 37 h 317"/>
                <a:gd name="T118" fmla="*/ 153 w 554"/>
                <a:gd name="T119" fmla="*/ 37 h 317"/>
                <a:gd name="T120" fmla="*/ 130 w 554"/>
                <a:gd name="T121" fmla="*/ 3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54" h="317">
                  <a:moveTo>
                    <a:pt x="130" y="36"/>
                  </a:moveTo>
                  <a:lnTo>
                    <a:pt x="134" y="59"/>
                  </a:lnTo>
                  <a:lnTo>
                    <a:pt x="126" y="87"/>
                  </a:lnTo>
                  <a:lnTo>
                    <a:pt x="87" y="127"/>
                  </a:lnTo>
                  <a:lnTo>
                    <a:pt x="39" y="125"/>
                  </a:lnTo>
                  <a:lnTo>
                    <a:pt x="1" y="139"/>
                  </a:lnTo>
                  <a:lnTo>
                    <a:pt x="0" y="175"/>
                  </a:lnTo>
                  <a:lnTo>
                    <a:pt x="44" y="211"/>
                  </a:lnTo>
                  <a:lnTo>
                    <a:pt x="63" y="227"/>
                  </a:lnTo>
                  <a:lnTo>
                    <a:pt x="93" y="220"/>
                  </a:lnTo>
                  <a:lnTo>
                    <a:pt x="135" y="211"/>
                  </a:lnTo>
                  <a:lnTo>
                    <a:pt x="164" y="269"/>
                  </a:lnTo>
                  <a:lnTo>
                    <a:pt x="186" y="260"/>
                  </a:lnTo>
                  <a:lnTo>
                    <a:pt x="238" y="301"/>
                  </a:lnTo>
                  <a:lnTo>
                    <a:pt x="258" y="317"/>
                  </a:lnTo>
                  <a:lnTo>
                    <a:pt x="283" y="310"/>
                  </a:lnTo>
                  <a:lnTo>
                    <a:pt x="307" y="301"/>
                  </a:lnTo>
                  <a:lnTo>
                    <a:pt x="326" y="299"/>
                  </a:lnTo>
                  <a:lnTo>
                    <a:pt x="346" y="287"/>
                  </a:lnTo>
                  <a:lnTo>
                    <a:pt x="360" y="268"/>
                  </a:lnTo>
                  <a:lnTo>
                    <a:pt x="357" y="245"/>
                  </a:lnTo>
                  <a:lnTo>
                    <a:pt x="327" y="227"/>
                  </a:lnTo>
                  <a:lnTo>
                    <a:pt x="327" y="211"/>
                  </a:lnTo>
                  <a:lnTo>
                    <a:pt x="343" y="198"/>
                  </a:lnTo>
                  <a:lnTo>
                    <a:pt x="374" y="182"/>
                  </a:lnTo>
                  <a:lnTo>
                    <a:pt x="396" y="179"/>
                  </a:lnTo>
                  <a:lnTo>
                    <a:pt x="414" y="197"/>
                  </a:lnTo>
                  <a:lnTo>
                    <a:pt x="434" y="179"/>
                  </a:lnTo>
                  <a:lnTo>
                    <a:pt x="455" y="163"/>
                  </a:lnTo>
                  <a:lnTo>
                    <a:pt x="494" y="141"/>
                  </a:lnTo>
                  <a:lnTo>
                    <a:pt x="489" y="109"/>
                  </a:lnTo>
                  <a:lnTo>
                    <a:pt x="513" y="101"/>
                  </a:lnTo>
                  <a:lnTo>
                    <a:pt x="538" y="78"/>
                  </a:lnTo>
                  <a:lnTo>
                    <a:pt x="554" y="77"/>
                  </a:lnTo>
                  <a:lnTo>
                    <a:pt x="552" y="66"/>
                  </a:lnTo>
                  <a:lnTo>
                    <a:pt x="535" y="59"/>
                  </a:lnTo>
                  <a:lnTo>
                    <a:pt x="515" y="48"/>
                  </a:lnTo>
                  <a:lnTo>
                    <a:pt x="493" y="44"/>
                  </a:lnTo>
                  <a:lnTo>
                    <a:pt x="468" y="44"/>
                  </a:lnTo>
                  <a:lnTo>
                    <a:pt x="455" y="44"/>
                  </a:lnTo>
                  <a:lnTo>
                    <a:pt x="450" y="37"/>
                  </a:lnTo>
                  <a:lnTo>
                    <a:pt x="450" y="25"/>
                  </a:lnTo>
                  <a:lnTo>
                    <a:pt x="464" y="19"/>
                  </a:lnTo>
                  <a:lnTo>
                    <a:pt x="475" y="19"/>
                  </a:lnTo>
                  <a:lnTo>
                    <a:pt x="475" y="7"/>
                  </a:lnTo>
                  <a:lnTo>
                    <a:pt x="461" y="0"/>
                  </a:lnTo>
                  <a:lnTo>
                    <a:pt x="425" y="3"/>
                  </a:lnTo>
                  <a:lnTo>
                    <a:pt x="390" y="12"/>
                  </a:lnTo>
                  <a:lnTo>
                    <a:pt x="368" y="12"/>
                  </a:lnTo>
                  <a:lnTo>
                    <a:pt x="339" y="12"/>
                  </a:lnTo>
                  <a:lnTo>
                    <a:pt x="327" y="3"/>
                  </a:lnTo>
                  <a:lnTo>
                    <a:pt x="314" y="7"/>
                  </a:lnTo>
                  <a:lnTo>
                    <a:pt x="299" y="19"/>
                  </a:lnTo>
                  <a:lnTo>
                    <a:pt x="277" y="25"/>
                  </a:lnTo>
                  <a:lnTo>
                    <a:pt x="248" y="19"/>
                  </a:lnTo>
                  <a:lnTo>
                    <a:pt x="235" y="29"/>
                  </a:lnTo>
                  <a:lnTo>
                    <a:pt x="213" y="44"/>
                  </a:lnTo>
                  <a:lnTo>
                    <a:pt x="206" y="44"/>
                  </a:lnTo>
                  <a:lnTo>
                    <a:pt x="178" y="37"/>
                  </a:lnTo>
                  <a:lnTo>
                    <a:pt x="153" y="37"/>
                  </a:lnTo>
                  <a:lnTo>
                    <a:pt x="130" y="36"/>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59" name="Freeform 50"/>
            <p:cNvSpPr>
              <a:spLocks/>
            </p:cNvSpPr>
            <p:nvPr/>
          </p:nvSpPr>
          <p:spPr bwMode="auto">
            <a:xfrm>
              <a:off x="1718263" y="1870038"/>
              <a:ext cx="188928" cy="106133"/>
            </a:xfrm>
            <a:custGeom>
              <a:avLst/>
              <a:gdLst>
                <a:gd name="T0" fmla="*/ 367 w 380"/>
                <a:gd name="T1" fmla="*/ 161 h 214"/>
                <a:gd name="T2" fmla="*/ 380 w 380"/>
                <a:gd name="T3" fmla="*/ 122 h 214"/>
                <a:gd name="T4" fmla="*/ 380 w 380"/>
                <a:gd name="T5" fmla="*/ 52 h 214"/>
                <a:gd name="T6" fmla="*/ 346 w 380"/>
                <a:gd name="T7" fmla="*/ 31 h 214"/>
                <a:gd name="T8" fmla="*/ 309 w 380"/>
                <a:gd name="T9" fmla="*/ 37 h 214"/>
                <a:gd name="T10" fmla="*/ 263 w 380"/>
                <a:gd name="T11" fmla="*/ 21 h 214"/>
                <a:gd name="T12" fmla="*/ 245 w 380"/>
                <a:gd name="T13" fmla="*/ 0 h 214"/>
                <a:gd name="T14" fmla="*/ 172 w 380"/>
                <a:gd name="T15" fmla="*/ 11 h 214"/>
                <a:gd name="T16" fmla="*/ 145 w 380"/>
                <a:gd name="T17" fmla="*/ 16 h 214"/>
                <a:gd name="T18" fmla="*/ 137 w 380"/>
                <a:gd name="T19" fmla="*/ 37 h 214"/>
                <a:gd name="T20" fmla="*/ 147 w 380"/>
                <a:gd name="T21" fmla="*/ 55 h 214"/>
                <a:gd name="T22" fmla="*/ 130 w 380"/>
                <a:gd name="T23" fmla="*/ 57 h 214"/>
                <a:gd name="T24" fmla="*/ 110 w 380"/>
                <a:gd name="T25" fmla="*/ 52 h 214"/>
                <a:gd name="T26" fmla="*/ 66 w 380"/>
                <a:gd name="T27" fmla="*/ 55 h 214"/>
                <a:gd name="T28" fmla="*/ 29 w 380"/>
                <a:gd name="T29" fmla="*/ 86 h 214"/>
                <a:gd name="T30" fmla="*/ 0 w 380"/>
                <a:gd name="T31" fmla="*/ 95 h 214"/>
                <a:gd name="T32" fmla="*/ 7 w 380"/>
                <a:gd name="T33" fmla="*/ 135 h 214"/>
                <a:gd name="T34" fmla="*/ 42 w 380"/>
                <a:gd name="T35" fmla="*/ 136 h 214"/>
                <a:gd name="T36" fmla="*/ 81 w 380"/>
                <a:gd name="T37" fmla="*/ 145 h 214"/>
                <a:gd name="T38" fmla="*/ 105 w 380"/>
                <a:gd name="T39" fmla="*/ 170 h 214"/>
                <a:gd name="T40" fmla="*/ 142 w 380"/>
                <a:gd name="T41" fmla="*/ 160 h 214"/>
                <a:gd name="T42" fmla="*/ 172 w 380"/>
                <a:gd name="T43" fmla="*/ 170 h 214"/>
                <a:gd name="T44" fmla="*/ 209 w 380"/>
                <a:gd name="T45" fmla="*/ 191 h 214"/>
                <a:gd name="T46" fmla="*/ 241 w 380"/>
                <a:gd name="T47" fmla="*/ 210 h 214"/>
                <a:gd name="T48" fmla="*/ 274 w 380"/>
                <a:gd name="T49" fmla="*/ 214 h 214"/>
                <a:gd name="T50" fmla="*/ 322 w 380"/>
                <a:gd name="T51" fmla="*/ 204 h 214"/>
                <a:gd name="T52" fmla="*/ 327 w 380"/>
                <a:gd name="T53" fmla="*/ 175 h 214"/>
                <a:gd name="T54" fmla="*/ 367 w 380"/>
                <a:gd name="T55" fmla="*/ 161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80" h="214">
                  <a:moveTo>
                    <a:pt x="367" y="161"/>
                  </a:moveTo>
                  <a:lnTo>
                    <a:pt x="380" y="122"/>
                  </a:lnTo>
                  <a:lnTo>
                    <a:pt x="380" y="52"/>
                  </a:lnTo>
                  <a:lnTo>
                    <a:pt x="346" y="31"/>
                  </a:lnTo>
                  <a:lnTo>
                    <a:pt x="309" y="37"/>
                  </a:lnTo>
                  <a:lnTo>
                    <a:pt x="263" y="21"/>
                  </a:lnTo>
                  <a:lnTo>
                    <a:pt x="245" y="0"/>
                  </a:lnTo>
                  <a:lnTo>
                    <a:pt x="172" y="11"/>
                  </a:lnTo>
                  <a:lnTo>
                    <a:pt x="145" y="16"/>
                  </a:lnTo>
                  <a:lnTo>
                    <a:pt x="137" y="37"/>
                  </a:lnTo>
                  <a:lnTo>
                    <a:pt x="147" y="55"/>
                  </a:lnTo>
                  <a:lnTo>
                    <a:pt x="130" y="57"/>
                  </a:lnTo>
                  <a:lnTo>
                    <a:pt x="110" y="52"/>
                  </a:lnTo>
                  <a:lnTo>
                    <a:pt x="66" y="55"/>
                  </a:lnTo>
                  <a:lnTo>
                    <a:pt x="29" y="86"/>
                  </a:lnTo>
                  <a:lnTo>
                    <a:pt x="0" y="95"/>
                  </a:lnTo>
                  <a:lnTo>
                    <a:pt x="7" y="135"/>
                  </a:lnTo>
                  <a:lnTo>
                    <a:pt x="42" y="136"/>
                  </a:lnTo>
                  <a:lnTo>
                    <a:pt x="81" y="145"/>
                  </a:lnTo>
                  <a:lnTo>
                    <a:pt x="105" y="170"/>
                  </a:lnTo>
                  <a:lnTo>
                    <a:pt x="142" y="160"/>
                  </a:lnTo>
                  <a:lnTo>
                    <a:pt x="172" y="170"/>
                  </a:lnTo>
                  <a:lnTo>
                    <a:pt x="209" y="191"/>
                  </a:lnTo>
                  <a:lnTo>
                    <a:pt x="241" y="210"/>
                  </a:lnTo>
                  <a:lnTo>
                    <a:pt x="274" y="214"/>
                  </a:lnTo>
                  <a:lnTo>
                    <a:pt x="322" y="204"/>
                  </a:lnTo>
                  <a:lnTo>
                    <a:pt x="327" y="175"/>
                  </a:lnTo>
                  <a:lnTo>
                    <a:pt x="367" y="161"/>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60" name="Freeform 54"/>
            <p:cNvSpPr>
              <a:spLocks/>
            </p:cNvSpPr>
            <p:nvPr/>
          </p:nvSpPr>
          <p:spPr bwMode="auto">
            <a:xfrm>
              <a:off x="1882742" y="1884486"/>
              <a:ext cx="139473" cy="98354"/>
            </a:xfrm>
            <a:custGeom>
              <a:avLst/>
              <a:gdLst>
                <a:gd name="T0" fmla="*/ 223 w 223"/>
                <a:gd name="T1" fmla="*/ 19 h 157"/>
                <a:gd name="T2" fmla="*/ 220 w 223"/>
                <a:gd name="T3" fmla="*/ 0 h 157"/>
                <a:gd name="T4" fmla="*/ 182 w 223"/>
                <a:gd name="T5" fmla="*/ 5 h 157"/>
                <a:gd name="T6" fmla="*/ 149 w 223"/>
                <a:gd name="T7" fmla="*/ 22 h 157"/>
                <a:gd name="T8" fmla="*/ 99 w 223"/>
                <a:gd name="T9" fmla="*/ 28 h 157"/>
                <a:gd name="T10" fmla="*/ 40 w 223"/>
                <a:gd name="T11" fmla="*/ 16 h 157"/>
                <a:gd name="T12" fmla="*/ 40 w 223"/>
                <a:gd name="T13" fmla="*/ 74 h 157"/>
                <a:gd name="T14" fmla="*/ 30 w 223"/>
                <a:gd name="T15" fmla="*/ 104 h 157"/>
                <a:gd name="T16" fmla="*/ 0 w 223"/>
                <a:gd name="T17" fmla="*/ 116 h 157"/>
                <a:gd name="T18" fmla="*/ 39 w 223"/>
                <a:gd name="T19" fmla="*/ 148 h 157"/>
                <a:gd name="T20" fmla="*/ 73 w 223"/>
                <a:gd name="T21" fmla="*/ 157 h 157"/>
                <a:gd name="T22" fmla="*/ 100 w 223"/>
                <a:gd name="T23" fmla="*/ 153 h 157"/>
                <a:gd name="T24" fmla="*/ 122 w 223"/>
                <a:gd name="T25" fmla="*/ 135 h 157"/>
                <a:gd name="T26" fmla="*/ 154 w 223"/>
                <a:gd name="T27" fmla="*/ 131 h 157"/>
                <a:gd name="T28" fmla="*/ 155 w 223"/>
                <a:gd name="T29" fmla="*/ 93 h 157"/>
                <a:gd name="T30" fmla="*/ 173 w 223"/>
                <a:gd name="T31" fmla="*/ 63 h 157"/>
                <a:gd name="T32" fmla="*/ 200 w 223"/>
                <a:gd name="T33" fmla="*/ 45 h 157"/>
                <a:gd name="T34" fmla="*/ 223 w 223"/>
                <a:gd name="T35" fmla="*/ 1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3" h="157">
                  <a:moveTo>
                    <a:pt x="223" y="19"/>
                  </a:moveTo>
                  <a:lnTo>
                    <a:pt x="220" y="0"/>
                  </a:lnTo>
                  <a:lnTo>
                    <a:pt x="182" y="5"/>
                  </a:lnTo>
                  <a:lnTo>
                    <a:pt x="149" y="22"/>
                  </a:lnTo>
                  <a:lnTo>
                    <a:pt x="99" y="28"/>
                  </a:lnTo>
                  <a:lnTo>
                    <a:pt x="40" y="16"/>
                  </a:lnTo>
                  <a:lnTo>
                    <a:pt x="40" y="74"/>
                  </a:lnTo>
                  <a:lnTo>
                    <a:pt x="30" y="104"/>
                  </a:lnTo>
                  <a:lnTo>
                    <a:pt x="0" y="116"/>
                  </a:lnTo>
                  <a:lnTo>
                    <a:pt x="39" y="148"/>
                  </a:lnTo>
                  <a:lnTo>
                    <a:pt x="73" y="157"/>
                  </a:lnTo>
                  <a:lnTo>
                    <a:pt x="100" y="153"/>
                  </a:lnTo>
                  <a:lnTo>
                    <a:pt x="122" y="135"/>
                  </a:lnTo>
                  <a:lnTo>
                    <a:pt x="154" y="131"/>
                  </a:lnTo>
                  <a:lnTo>
                    <a:pt x="155" y="93"/>
                  </a:lnTo>
                  <a:lnTo>
                    <a:pt x="173" y="63"/>
                  </a:lnTo>
                  <a:lnTo>
                    <a:pt x="200" y="45"/>
                  </a:lnTo>
                  <a:lnTo>
                    <a:pt x="223" y="19"/>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61" name="Freeform 56"/>
            <p:cNvSpPr>
              <a:spLocks/>
            </p:cNvSpPr>
            <p:nvPr/>
          </p:nvSpPr>
          <p:spPr bwMode="auto">
            <a:xfrm>
              <a:off x="1749380" y="1949500"/>
              <a:ext cx="196151" cy="183927"/>
            </a:xfrm>
            <a:custGeom>
              <a:avLst/>
              <a:gdLst>
                <a:gd name="T0" fmla="*/ 287 w 312"/>
                <a:gd name="T1" fmla="*/ 53 h 293"/>
                <a:gd name="T2" fmla="*/ 251 w 312"/>
                <a:gd name="T3" fmla="*/ 44 h 293"/>
                <a:gd name="T4" fmla="*/ 212 w 312"/>
                <a:gd name="T5" fmla="*/ 12 h 293"/>
                <a:gd name="T6" fmla="*/ 204 w 312"/>
                <a:gd name="T7" fmla="*/ 34 h 293"/>
                <a:gd name="T8" fmla="*/ 171 w 312"/>
                <a:gd name="T9" fmla="*/ 42 h 293"/>
                <a:gd name="T10" fmla="*/ 152 w 312"/>
                <a:gd name="T11" fmla="*/ 41 h 293"/>
                <a:gd name="T12" fmla="*/ 136 w 312"/>
                <a:gd name="T13" fmla="*/ 36 h 293"/>
                <a:gd name="T14" fmla="*/ 89 w 312"/>
                <a:gd name="T15" fmla="*/ 11 h 293"/>
                <a:gd name="T16" fmla="*/ 64 w 312"/>
                <a:gd name="T17" fmla="*/ 0 h 293"/>
                <a:gd name="T18" fmla="*/ 32 w 312"/>
                <a:gd name="T19" fmla="*/ 7 h 293"/>
                <a:gd name="T20" fmla="*/ 48 w 312"/>
                <a:gd name="T21" fmla="*/ 42 h 293"/>
                <a:gd name="T22" fmla="*/ 52 w 312"/>
                <a:gd name="T23" fmla="*/ 64 h 293"/>
                <a:gd name="T24" fmla="*/ 44 w 312"/>
                <a:gd name="T25" fmla="*/ 86 h 293"/>
                <a:gd name="T26" fmla="*/ 13 w 312"/>
                <a:gd name="T27" fmla="*/ 92 h 293"/>
                <a:gd name="T28" fmla="*/ 0 w 312"/>
                <a:gd name="T29" fmla="*/ 100 h 293"/>
                <a:gd name="T30" fmla="*/ 4 w 312"/>
                <a:gd name="T31" fmla="*/ 113 h 293"/>
                <a:gd name="T32" fmla="*/ 34 w 312"/>
                <a:gd name="T33" fmla="*/ 118 h 293"/>
                <a:gd name="T34" fmla="*/ 64 w 312"/>
                <a:gd name="T35" fmla="*/ 126 h 293"/>
                <a:gd name="T36" fmla="*/ 75 w 312"/>
                <a:gd name="T37" fmla="*/ 154 h 293"/>
                <a:gd name="T38" fmla="*/ 71 w 312"/>
                <a:gd name="T39" fmla="*/ 181 h 293"/>
                <a:gd name="T40" fmla="*/ 85 w 312"/>
                <a:gd name="T41" fmla="*/ 207 h 293"/>
                <a:gd name="T42" fmla="*/ 112 w 312"/>
                <a:gd name="T43" fmla="*/ 228 h 293"/>
                <a:gd name="T44" fmla="*/ 140 w 312"/>
                <a:gd name="T45" fmla="*/ 247 h 293"/>
                <a:gd name="T46" fmla="*/ 171 w 312"/>
                <a:gd name="T47" fmla="*/ 277 h 293"/>
                <a:gd name="T48" fmla="*/ 193 w 312"/>
                <a:gd name="T49" fmla="*/ 286 h 293"/>
                <a:gd name="T50" fmla="*/ 238 w 312"/>
                <a:gd name="T51" fmla="*/ 293 h 293"/>
                <a:gd name="T52" fmla="*/ 241 w 312"/>
                <a:gd name="T53" fmla="*/ 261 h 293"/>
                <a:gd name="T54" fmla="*/ 236 w 312"/>
                <a:gd name="T55" fmla="*/ 228 h 293"/>
                <a:gd name="T56" fmla="*/ 260 w 312"/>
                <a:gd name="T57" fmla="*/ 215 h 293"/>
                <a:gd name="T58" fmla="*/ 255 w 312"/>
                <a:gd name="T59" fmla="*/ 193 h 293"/>
                <a:gd name="T60" fmla="*/ 275 w 312"/>
                <a:gd name="T61" fmla="*/ 152 h 293"/>
                <a:gd name="T62" fmla="*/ 284 w 312"/>
                <a:gd name="T63" fmla="*/ 103 h 293"/>
                <a:gd name="T64" fmla="*/ 307 w 312"/>
                <a:gd name="T65" fmla="*/ 95 h 293"/>
                <a:gd name="T66" fmla="*/ 312 w 312"/>
                <a:gd name="T67" fmla="*/ 49 h 293"/>
                <a:gd name="T68" fmla="*/ 287 w 312"/>
                <a:gd name="T69" fmla="*/ 5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2" h="293">
                  <a:moveTo>
                    <a:pt x="287" y="53"/>
                  </a:moveTo>
                  <a:lnTo>
                    <a:pt x="251" y="44"/>
                  </a:lnTo>
                  <a:lnTo>
                    <a:pt x="212" y="12"/>
                  </a:lnTo>
                  <a:lnTo>
                    <a:pt x="204" y="34"/>
                  </a:lnTo>
                  <a:lnTo>
                    <a:pt x="171" y="42"/>
                  </a:lnTo>
                  <a:lnTo>
                    <a:pt x="152" y="41"/>
                  </a:lnTo>
                  <a:lnTo>
                    <a:pt x="136" y="36"/>
                  </a:lnTo>
                  <a:lnTo>
                    <a:pt x="89" y="11"/>
                  </a:lnTo>
                  <a:lnTo>
                    <a:pt x="64" y="0"/>
                  </a:lnTo>
                  <a:lnTo>
                    <a:pt x="32" y="7"/>
                  </a:lnTo>
                  <a:lnTo>
                    <a:pt x="48" y="42"/>
                  </a:lnTo>
                  <a:lnTo>
                    <a:pt x="52" y="64"/>
                  </a:lnTo>
                  <a:lnTo>
                    <a:pt x="44" y="86"/>
                  </a:lnTo>
                  <a:lnTo>
                    <a:pt x="13" y="92"/>
                  </a:lnTo>
                  <a:lnTo>
                    <a:pt x="0" y="100"/>
                  </a:lnTo>
                  <a:lnTo>
                    <a:pt x="4" y="113"/>
                  </a:lnTo>
                  <a:lnTo>
                    <a:pt x="34" y="118"/>
                  </a:lnTo>
                  <a:lnTo>
                    <a:pt x="64" y="126"/>
                  </a:lnTo>
                  <a:lnTo>
                    <a:pt x="75" y="154"/>
                  </a:lnTo>
                  <a:lnTo>
                    <a:pt x="71" y="181"/>
                  </a:lnTo>
                  <a:lnTo>
                    <a:pt x="85" y="207"/>
                  </a:lnTo>
                  <a:lnTo>
                    <a:pt x="112" y="228"/>
                  </a:lnTo>
                  <a:lnTo>
                    <a:pt x="140" y="247"/>
                  </a:lnTo>
                  <a:lnTo>
                    <a:pt x="171" y="277"/>
                  </a:lnTo>
                  <a:lnTo>
                    <a:pt x="193" y="286"/>
                  </a:lnTo>
                  <a:lnTo>
                    <a:pt x="238" y="293"/>
                  </a:lnTo>
                  <a:lnTo>
                    <a:pt x="241" y="261"/>
                  </a:lnTo>
                  <a:lnTo>
                    <a:pt x="236" y="228"/>
                  </a:lnTo>
                  <a:lnTo>
                    <a:pt x="260" y="215"/>
                  </a:lnTo>
                  <a:lnTo>
                    <a:pt x="255" y="193"/>
                  </a:lnTo>
                  <a:lnTo>
                    <a:pt x="275" y="152"/>
                  </a:lnTo>
                  <a:lnTo>
                    <a:pt x="284" y="103"/>
                  </a:lnTo>
                  <a:lnTo>
                    <a:pt x="307" y="95"/>
                  </a:lnTo>
                  <a:lnTo>
                    <a:pt x="312" y="49"/>
                  </a:lnTo>
                  <a:lnTo>
                    <a:pt x="287" y="53"/>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62" name="Freeform 19"/>
            <p:cNvSpPr>
              <a:spLocks/>
            </p:cNvSpPr>
            <p:nvPr/>
          </p:nvSpPr>
          <p:spPr bwMode="auto">
            <a:xfrm>
              <a:off x="2019436" y="2457938"/>
              <a:ext cx="434534" cy="371188"/>
            </a:xfrm>
            <a:custGeom>
              <a:avLst/>
              <a:gdLst>
                <a:gd name="T0" fmla="*/ 248 w 692"/>
                <a:gd name="T1" fmla="*/ 72 h 591"/>
                <a:gd name="T2" fmla="*/ 314 w 692"/>
                <a:gd name="T3" fmla="*/ 48 h 591"/>
                <a:gd name="T4" fmla="*/ 451 w 692"/>
                <a:gd name="T5" fmla="*/ 38 h 591"/>
                <a:gd name="T6" fmla="*/ 586 w 692"/>
                <a:gd name="T7" fmla="*/ 0 h 591"/>
                <a:gd name="T8" fmla="*/ 692 w 692"/>
                <a:gd name="T9" fmla="*/ 39 h 591"/>
                <a:gd name="T10" fmla="*/ 671 w 692"/>
                <a:gd name="T11" fmla="*/ 60 h 591"/>
                <a:gd name="T12" fmla="*/ 680 w 692"/>
                <a:gd name="T13" fmla="*/ 99 h 591"/>
                <a:gd name="T14" fmla="*/ 682 w 692"/>
                <a:gd name="T15" fmla="*/ 131 h 591"/>
                <a:gd name="T16" fmla="*/ 667 w 692"/>
                <a:gd name="T17" fmla="*/ 160 h 591"/>
                <a:gd name="T18" fmla="*/ 670 w 692"/>
                <a:gd name="T19" fmla="*/ 187 h 591"/>
                <a:gd name="T20" fmla="*/ 652 w 692"/>
                <a:gd name="T21" fmla="*/ 212 h 591"/>
                <a:gd name="T22" fmla="*/ 635 w 692"/>
                <a:gd name="T23" fmla="*/ 214 h 591"/>
                <a:gd name="T24" fmla="*/ 617 w 692"/>
                <a:gd name="T25" fmla="*/ 233 h 591"/>
                <a:gd name="T26" fmla="*/ 595 w 692"/>
                <a:gd name="T27" fmla="*/ 212 h 591"/>
                <a:gd name="T28" fmla="*/ 563 w 692"/>
                <a:gd name="T29" fmla="*/ 210 h 591"/>
                <a:gd name="T30" fmla="*/ 541 w 692"/>
                <a:gd name="T31" fmla="*/ 223 h 591"/>
                <a:gd name="T32" fmla="*/ 506 w 692"/>
                <a:gd name="T33" fmla="*/ 256 h 591"/>
                <a:gd name="T34" fmla="*/ 484 w 692"/>
                <a:gd name="T35" fmla="*/ 279 h 591"/>
                <a:gd name="T36" fmla="*/ 529 w 692"/>
                <a:gd name="T37" fmla="*/ 346 h 591"/>
                <a:gd name="T38" fmla="*/ 529 w 692"/>
                <a:gd name="T39" fmla="*/ 380 h 591"/>
                <a:gd name="T40" fmla="*/ 513 w 692"/>
                <a:gd name="T41" fmla="*/ 390 h 591"/>
                <a:gd name="T42" fmla="*/ 480 w 692"/>
                <a:gd name="T43" fmla="*/ 427 h 591"/>
                <a:gd name="T44" fmla="*/ 464 w 692"/>
                <a:gd name="T45" fmla="*/ 458 h 591"/>
                <a:gd name="T46" fmla="*/ 445 w 692"/>
                <a:gd name="T47" fmla="*/ 441 h 591"/>
                <a:gd name="T48" fmla="*/ 426 w 692"/>
                <a:gd name="T49" fmla="*/ 434 h 591"/>
                <a:gd name="T50" fmla="*/ 418 w 692"/>
                <a:gd name="T51" fmla="*/ 443 h 591"/>
                <a:gd name="T52" fmla="*/ 419 w 692"/>
                <a:gd name="T53" fmla="*/ 486 h 591"/>
                <a:gd name="T54" fmla="*/ 413 w 692"/>
                <a:gd name="T55" fmla="*/ 513 h 591"/>
                <a:gd name="T56" fmla="*/ 404 w 692"/>
                <a:gd name="T57" fmla="*/ 518 h 591"/>
                <a:gd name="T58" fmla="*/ 366 w 692"/>
                <a:gd name="T59" fmla="*/ 535 h 591"/>
                <a:gd name="T60" fmla="*/ 358 w 692"/>
                <a:gd name="T61" fmla="*/ 548 h 591"/>
                <a:gd name="T62" fmla="*/ 350 w 692"/>
                <a:gd name="T63" fmla="*/ 570 h 591"/>
                <a:gd name="T64" fmla="*/ 341 w 692"/>
                <a:gd name="T65" fmla="*/ 588 h 591"/>
                <a:gd name="T66" fmla="*/ 329 w 692"/>
                <a:gd name="T67" fmla="*/ 591 h 591"/>
                <a:gd name="T68" fmla="*/ 307 w 692"/>
                <a:gd name="T69" fmla="*/ 588 h 591"/>
                <a:gd name="T70" fmla="*/ 296 w 692"/>
                <a:gd name="T71" fmla="*/ 578 h 591"/>
                <a:gd name="T72" fmla="*/ 296 w 692"/>
                <a:gd name="T73" fmla="*/ 554 h 591"/>
                <a:gd name="T74" fmla="*/ 282 w 692"/>
                <a:gd name="T75" fmla="*/ 543 h 591"/>
                <a:gd name="T76" fmla="*/ 226 w 692"/>
                <a:gd name="T77" fmla="*/ 577 h 591"/>
                <a:gd name="T78" fmla="*/ 212 w 692"/>
                <a:gd name="T79" fmla="*/ 551 h 591"/>
                <a:gd name="T80" fmla="*/ 190 w 692"/>
                <a:gd name="T81" fmla="*/ 540 h 591"/>
                <a:gd name="T82" fmla="*/ 156 w 692"/>
                <a:gd name="T83" fmla="*/ 526 h 591"/>
                <a:gd name="T84" fmla="*/ 92 w 692"/>
                <a:gd name="T85" fmla="*/ 432 h 591"/>
                <a:gd name="T86" fmla="*/ 54 w 692"/>
                <a:gd name="T87" fmla="*/ 453 h 591"/>
                <a:gd name="T88" fmla="*/ 0 w 692"/>
                <a:gd name="T89" fmla="*/ 355 h 591"/>
                <a:gd name="T90" fmla="*/ 22 w 692"/>
                <a:gd name="T91" fmla="*/ 355 h 591"/>
                <a:gd name="T92" fmla="*/ 50 w 692"/>
                <a:gd name="T93" fmla="*/ 321 h 591"/>
                <a:gd name="T94" fmla="*/ 72 w 692"/>
                <a:gd name="T95" fmla="*/ 284 h 591"/>
                <a:gd name="T96" fmla="*/ 112 w 692"/>
                <a:gd name="T97" fmla="*/ 284 h 591"/>
                <a:gd name="T98" fmla="*/ 114 w 692"/>
                <a:gd name="T99" fmla="*/ 258 h 591"/>
                <a:gd name="T100" fmla="*/ 90 w 692"/>
                <a:gd name="T101" fmla="*/ 250 h 591"/>
                <a:gd name="T102" fmla="*/ 90 w 692"/>
                <a:gd name="T103" fmla="*/ 154 h 591"/>
                <a:gd name="T104" fmla="*/ 248 w 692"/>
                <a:gd name="T105" fmla="*/ 72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2" h="591">
                  <a:moveTo>
                    <a:pt x="248" y="72"/>
                  </a:moveTo>
                  <a:lnTo>
                    <a:pt x="314" y="48"/>
                  </a:lnTo>
                  <a:lnTo>
                    <a:pt x="451" y="38"/>
                  </a:lnTo>
                  <a:lnTo>
                    <a:pt x="586" y="0"/>
                  </a:lnTo>
                  <a:lnTo>
                    <a:pt x="692" y="39"/>
                  </a:lnTo>
                  <a:lnTo>
                    <a:pt x="671" y="60"/>
                  </a:lnTo>
                  <a:lnTo>
                    <a:pt x="680" y="99"/>
                  </a:lnTo>
                  <a:lnTo>
                    <a:pt x="682" y="131"/>
                  </a:lnTo>
                  <a:lnTo>
                    <a:pt x="667" y="160"/>
                  </a:lnTo>
                  <a:lnTo>
                    <a:pt x="670" y="187"/>
                  </a:lnTo>
                  <a:lnTo>
                    <a:pt x="652" y="212"/>
                  </a:lnTo>
                  <a:lnTo>
                    <a:pt x="635" y="214"/>
                  </a:lnTo>
                  <a:lnTo>
                    <a:pt x="617" y="233"/>
                  </a:lnTo>
                  <a:lnTo>
                    <a:pt x="595" y="212"/>
                  </a:lnTo>
                  <a:lnTo>
                    <a:pt x="563" y="210"/>
                  </a:lnTo>
                  <a:lnTo>
                    <a:pt x="541" y="223"/>
                  </a:lnTo>
                  <a:lnTo>
                    <a:pt x="506" y="256"/>
                  </a:lnTo>
                  <a:lnTo>
                    <a:pt x="484" y="279"/>
                  </a:lnTo>
                  <a:lnTo>
                    <a:pt x="529" y="346"/>
                  </a:lnTo>
                  <a:lnTo>
                    <a:pt x="529" y="380"/>
                  </a:lnTo>
                  <a:lnTo>
                    <a:pt x="513" y="390"/>
                  </a:lnTo>
                  <a:lnTo>
                    <a:pt x="480" y="427"/>
                  </a:lnTo>
                  <a:lnTo>
                    <a:pt x="464" y="458"/>
                  </a:lnTo>
                  <a:lnTo>
                    <a:pt x="445" y="441"/>
                  </a:lnTo>
                  <a:lnTo>
                    <a:pt x="426" y="434"/>
                  </a:lnTo>
                  <a:lnTo>
                    <a:pt x="418" y="443"/>
                  </a:lnTo>
                  <a:lnTo>
                    <a:pt x="419" y="486"/>
                  </a:lnTo>
                  <a:lnTo>
                    <a:pt x="413" y="513"/>
                  </a:lnTo>
                  <a:lnTo>
                    <a:pt x="404" y="518"/>
                  </a:lnTo>
                  <a:lnTo>
                    <a:pt x="366" y="535"/>
                  </a:lnTo>
                  <a:lnTo>
                    <a:pt x="358" y="548"/>
                  </a:lnTo>
                  <a:lnTo>
                    <a:pt x="350" y="570"/>
                  </a:lnTo>
                  <a:lnTo>
                    <a:pt x="341" y="588"/>
                  </a:lnTo>
                  <a:lnTo>
                    <a:pt x="329" y="591"/>
                  </a:lnTo>
                  <a:lnTo>
                    <a:pt x="307" y="588"/>
                  </a:lnTo>
                  <a:lnTo>
                    <a:pt x="296" y="578"/>
                  </a:lnTo>
                  <a:lnTo>
                    <a:pt x="296" y="554"/>
                  </a:lnTo>
                  <a:lnTo>
                    <a:pt x="282" y="543"/>
                  </a:lnTo>
                  <a:lnTo>
                    <a:pt x="226" y="577"/>
                  </a:lnTo>
                  <a:lnTo>
                    <a:pt x="212" y="551"/>
                  </a:lnTo>
                  <a:lnTo>
                    <a:pt x="190" y="540"/>
                  </a:lnTo>
                  <a:lnTo>
                    <a:pt x="156" y="526"/>
                  </a:lnTo>
                  <a:lnTo>
                    <a:pt x="92" y="432"/>
                  </a:lnTo>
                  <a:lnTo>
                    <a:pt x="54" y="453"/>
                  </a:lnTo>
                  <a:lnTo>
                    <a:pt x="0" y="355"/>
                  </a:lnTo>
                  <a:lnTo>
                    <a:pt x="22" y="355"/>
                  </a:lnTo>
                  <a:lnTo>
                    <a:pt x="50" y="321"/>
                  </a:lnTo>
                  <a:lnTo>
                    <a:pt x="72" y="284"/>
                  </a:lnTo>
                  <a:lnTo>
                    <a:pt x="112" y="284"/>
                  </a:lnTo>
                  <a:lnTo>
                    <a:pt x="114" y="258"/>
                  </a:lnTo>
                  <a:lnTo>
                    <a:pt x="90" y="250"/>
                  </a:lnTo>
                  <a:lnTo>
                    <a:pt x="90" y="154"/>
                  </a:lnTo>
                  <a:lnTo>
                    <a:pt x="248" y="72"/>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163" name="Freeform 58"/>
            <p:cNvSpPr>
              <a:spLocks/>
            </p:cNvSpPr>
            <p:nvPr/>
          </p:nvSpPr>
          <p:spPr bwMode="auto">
            <a:xfrm>
              <a:off x="2197806" y="2002288"/>
              <a:ext cx="342293" cy="400638"/>
            </a:xfrm>
            <a:custGeom>
              <a:avLst/>
              <a:gdLst>
                <a:gd name="T0" fmla="*/ 477 w 545"/>
                <a:gd name="T1" fmla="*/ 68 h 638"/>
                <a:gd name="T2" fmla="*/ 545 w 545"/>
                <a:gd name="T3" fmla="*/ 253 h 638"/>
                <a:gd name="T4" fmla="*/ 506 w 545"/>
                <a:gd name="T5" fmla="*/ 274 h 638"/>
                <a:gd name="T6" fmla="*/ 518 w 545"/>
                <a:gd name="T7" fmla="*/ 317 h 638"/>
                <a:gd name="T8" fmla="*/ 527 w 545"/>
                <a:gd name="T9" fmla="*/ 367 h 638"/>
                <a:gd name="T10" fmla="*/ 521 w 545"/>
                <a:gd name="T11" fmla="*/ 395 h 638"/>
                <a:gd name="T12" fmla="*/ 468 w 545"/>
                <a:gd name="T13" fmla="*/ 469 h 638"/>
                <a:gd name="T14" fmla="*/ 411 w 545"/>
                <a:gd name="T15" fmla="*/ 533 h 638"/>
                <a:gd name="T16" fmla="*/ 412 w 545"/>
                <a:gd name="T17" fmla="*/ 555 h 638"/>
                <a:gd name="T18" fmla="*/ 436 w 545"/>
                <a:gd name="T19" fmla="*/ 571 h 638"/>
                <a:gd name="T20" fmla="*/ 414 w 545"/>
                <a:gd name="T21" fmla="*/ 605 h 638"/>
                <a:gd name="T22" fmla="*/ 401 w 545"/>
                <a:gd name="T23" fmla="*/ 638 h 638"/>
                <a:gd name="T24" fmla="*/ 315 w 545"/>
                <a:gd name="T25" fmla="*/ 570 h 638"/>
                <a:gd name="T26" fmla="*/ 194 w 545"/>
                <a:gd name="T27" fmla="*/ 470 h 638"/>
                <a:gd name="T28" fmla="*/ 50 w 545"/>
                <a:gd name="T29" fmla="*/ 422 h 638"/>
                <a:gd name="T30" fmla="*/ 24 w 545"/>
                <a:gd name="T31" fmla="*/ 278 h 638"/>
                <a:gd name="T32" fmla="*/ 40 w 545"/>
                <a:gd name="T33" fmla="*/ 125 h 638"/>
                <a:gd name="T34" fmla="*/ 0 w 545"/>
                <a:gd name="T35" fmla="*/ 95 h 638"/>
                <a:gd name="T36" fmla="*/ 73 w 545"/>
                <a:gd name="T37" fmla="*/ 0 h 638"/>
                <a:gd name="T38" fmla="*/ 103 w 545"/>
                <a:gd name="T39" fmla="*/ 29 h 638"/>
                <a:gd name="T40" fmla="*/ 125 w 545"/>
                <a:gd name="T41" fmla="*/ 29 h 638"/>
                <a:gd name="T42" fmla="*/ 161 w 545"/>
                <a:gd name="T43" fmla="*/ 43 h 638"/>
                <a:gd name="T44" fmla="*/ 216 w 545"/>
                <a:gd name="T45" fmla="*/ 47 h 638"/>
                <a:gd name="T46" fmla="*/ 251 w 545"/>
                <a:gd name="T47" fmla="*/ 72 h 638"/>
                <a:gd name="T48" fmla="*/ 292 w 545"/>
                <a:gd name="T49" fmla="*/ 87 h 638"/>
                <a:gd name="T50" fmla="*/ 333 w 545"/>
                <a:gd name="T51" fmla="*/ 84 h 638"/>
                <a:gd name="T52" fmla="*/ 389 w 545"/>
                <a:gd name="T53" fmla="*/ 72 h 638"/>
                <a:gd name="T54" fmla="*/ 434 w 545"/>
                <a:gd name="T55" fmla="*/ 72 h 638"/>
                <a:gd name="T56" fmla="*/ 477 w 545"/>
                <a:gd name="T57" fmla="*/ 6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5" h="638">
                  <a:moveTo>
                    <a:pt x="477" y="68"/>
                  </a:moveTo>
                  <a:lnTo>
                    <a:pt x="545" y="253"/>
                  </a:lnTo>
                  <a:lnTo>
                    <a:pt x="506" y="274"/>
                  </a:lnTo>
                  <a:lnTo>
                    <a:pt x="518" y="317"/>
                  </a:lnTo>
                  <a:lnTo>
                    <a:pt x="527" y="367"/>
                  </a:lnTo>
                  <a:lnTo>
                    <a:pt x="521" y="395"/>
                  </a:lnTo>
                  <a:lnTo>
                    <a:pt x="468" y="469"/>
                  </a:lnTo>
                  <a:lnTo>
                    <a:pt x="411" y="533"/>
                  </a:lnTo>
                  <a:lnTo>
                    <a:pt x="412" y="555"/>
                  </a:lnTo>
                  <a:lnTo>
                    <a:pt x="436" y="571"/>
                  </a:lnTo>
                  <a:lnTo>
                    <a:pt x="414" y="605"/>
                  </a:lnTo>
                  <a:lnTo>
                    <a:pt x="401" y="638"/>
                  </a:lnTo>
                  <a:lnTo>
                    <a:pt x="315" y="570"/>
                  </a:lnTo>
                  <a:lnTo>
                    <a:pt x="194" y="470"/>
                  </a:lnTo>
                  <a:lnTo>
                    <a:pt x="50" y="422"/>
                  </a:lnTo>
                  <a:lnTo>
                    <a:pt x="24" y="278"/>
                  </a:lnTo>
                  <a:lnTo>
                    <a:pt x="40" y="125"/>
                  </a:lnTo>
                  <a:lnTo>
                    <a:pt x="0" y="95"/>
                  </a:lnTo>
                  <a:lnTo>
                    <a:pt x="73" y="0"/>
                  </a:lnTo>
                  <a:lnTo>
                    <a:pt x="103" y="29"/>
                  </a:lnTo>
                  <a:lnTo>
                    <a:pt x="125" y="29"/>
                  </a:lnTo>
                  <a:lnTo>
                    <a:pt x="161" y="43"/>
                  </a:lnTo>
                  <a:lnTo>
                    <a:pt x="216" y="47"/>
                  </a:lnTo>
                  <a:lnTo>
                    <a:pt x="251" y="72"/>
                  </a:lnTo>
                  <a:lnTo>
                    <a:pt x="292" y="87"/>
                  </a:lnTo>
                  <a:lnTo>
                    <a:pt x="333" y="84"/>
                  </a:lnTo>
                  <a:lnTo>
                    <a:pt x="389" y="72"/>
                  </a:lnTo>
                  <a:lnTo>
                    <a:pt x="434" y="72"/>
                  </a:lnTo>
                  <a:lnTo>
                    <a:pt x="477" y="68"/>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164" name="Freeform 59"/>
            <p:cNvSpPr>
              <a:spLocks/>
            </p:cNvSpPr>
            <p:nvPr/>
          </p:nvSpPr>
          <p:spPr bwMode="auto">
            <a:xfrm>
              <a:off x="1938864" y="2061745"/>
              <a:ext cx="531221" cy="492880"/>
            </a:xfrm>
            <a:custGeom>
              <a:avLst/>
              <a:gdLst>
                <a:gd name="T0" fmla="*/ 602 w 846"/>
                <a:gd name="T1" fmla="*/ 372 h 785"/>
                <a:gd name="T2" fmla="*/ 726 w 846"/>
                <a:gd name="T3" fmla="*/ 473 h 785"/>
                <a:gd name="T4" fmla="*/ 813 w 846"/>
                <a:gd name="T5" fmla="*/ 543 h 785"/>
                <a:gd name="T6" fmla="*/ 846 w 846"/>
                <a:gd name="T7" fmla="*/ 607 h 785"/>
                <a:gd name="T8" fmla="*/ 834 w 846"/>
                <a:gd name="T9" fmla="*/ 642 h 785"/>
                <a:gd name="T10" fmla="*/ 820 w 846"/>
                <a:gd name="T11" fmla="*/ 670 h 785"/>
                <a:gd name="T12" fmla="*/ 793 w 846"/>
                <a:gd name="T13" fmla="*/ 659 h 785"/>
                <a:gd name="T14" fmla="*/ 711 w 846"/>
                <a:gd name="T15" fmla="*/ 632 h 785"/>
                <a:gd name="T16" fmla="*/ 584 w 846"/>
                <a:gd name="T17" fmla="*/ 668 h 785"/>
                <a:gd name="T18" fmla="*/ 442 w 846"/>
                <a:gd name="T19" fmla="*/ 679 h 785"/>
                <a:gd name="T20" fmla="*/ 369 w 846"/>
                <a:gd name="T21" fmla="*/ 708 h 785"/>
                <a:gd name="T22" fmla="*/ 218 w 846"/>
                <a:gd name="T23" fmla="*/ 785 h 785"/>
                <a:gd name="T24" fmla="*/ 189 w 846"/>
                <a:gd name="T25" fmla="*/ 765 h 785"/>
                <a:gd name="T26" fmla="*/ 90 w 846"/>
                <a:gd name="T27" fmla="*/ 670 h 785"/>
                <a:gd name="T28" fmla="*/ 48 w 846"/>
                <a:gd name="T29" fmla="*/ 705 h 785"/>
                <a:gd name="T30" fmla="*/ 24 w 846"/>
                <a:gd name="T31" fmla="*/ 656 h 785"/>
                <a:gd name="T32" fmla="*/ 0 w 846"/>
                <a:gd name="T33" fmla="*/ 626 h 785"/>
                <a:gd name="T34" fmla="*/ 37 w 846"/>
                <a:gd name="T35" fmla="*/ 582 h 785"/>
                <a:gd name="T36" fmla="*/ 45 w 846"/>
                <a:gd name="T37" fmla="*/ 549 h 785"/>
                <a:gd name="T38" fmla="*/ 57 w 846"/>
                <a:gd name="T39" fmla="*/ 578 h 785"/>
                <a:gd name="T40" fmla="*/ 79 w 846"/>
                <a:gd name="T41" fmla="*/ 570 h 785"/>
                <a:gd name="T42" fmla="*/ 62 w 846"/>
                <a:gd name="T43" fmla="*/ 536 h 785"/>
                <a:gd name="T44" fmla="*/ 62 w 846"/>
                <a:gd name="T45" fmla="*/ 489 h 785"/>
                <a:gd name="T46" fmla="*/ 96 w 846"/>
                <a:gd name="T47" fmla="*/ 468 h 785"/>
                <a:gd name="T48" fmla="*/ 118 w 846"/>
                <a:gd name="T49" fmla="*/ 438 h 785"/>
                <a:gd name="T50" fmla="*/ 127 w 846"/>
                <a:gd name="T51" fmla="*/ 374 h 785"/>
                <a:gd name="T52" fmla="*/ 102 w 846"/>
                <a:gd name="T53" fmla="*/ 363 h 785"/>
                <a:gd name="T54" fmla="*/ 96 w 846"/>
                <a:gd name="T55" fmla="*/ 337 h 785"/>
                <a:gd name="T56" fmla="*/ 114 w 846"/>
                <a:gd name="T57" fmla="*/ 318 h 785"/>
                <a:gd name="T58" fmla="*/ 192 w 846"/>
                <a:gd name="T59" fmla="*/ 319 h 785"/>
                <a:gd name="T60" fmla="*/ 244 w 846"/>
                <a:gd name="T61" fmla="*/ 344 h 785"/>
                <a:gd name="T62" fmla="*/ 291 w 846"/>
                <a:gd name="T63" fmla="*/ 266 h 785"/>
                <a:gd name="T64" fmla="*/ 258 w 846"/>
                <a:gd name="T65" fmla="*/ 244 h 785"/>
                <a:gd name="T66" fmla="*/ 266 w 846"/>
                <a:gd name="T67" fmla="*/ 156 h 785"/>
                <a:gd name="T68" fmla="*/ 344 w 846"/>
                <a:gd name="T69" fmla="*/ 44 h 785"/>
                <a:gd name="T70" fmla="*/ 348 w 846"/>
                <a:gd name="T71" fmla="*/ 25 h 785"/>
                <a:gd name="T72" fmla="*/ 412 w 846"/>
                <a:gd name="T73" fmla="*/ 0 h 785"/>
                <a:gd name="T74" fmla="*/ 450 w 846"/>
                <a:gd name="T75" fmla="*/ 27 h 785"/>
                <a:gd name="T76" fmla="*/ 436 w 846"/>
                <a:gd name="T77" fmla="*/ 190 h 785"/>
                <a:gd name="T78" fmla="*/ 462 w 846"/>
                <a:gd name="T79" fmla="*/ 327 h 785"/>
                <a:gd name="T80" fmla="*/ 602 w 846"/>
                <a:gd name="T81" fmla="*/ 372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46" h="785">
                  <a:moveTo>
                    <a:pt x="602" y="372"/>
                  </a:moveTo>
                  <a:lnTo>
                    <a:pt x="726" y="473"/>
                  </a:lnTo>
                  <a:lnTo>
                    <a:pt x="813" y="543"/>
                  </a:lnTo>
                  <a:lnTo>
                    <a:pt x="846" y="607"/>
                  </a:lnTo>
                  <a:lnTo>
                    <a:pt x="834" y="642"/>
                  </a:lnTo>
                  <a:lnTo>
                    <a:pt x="820" y="670"/>
                  </a:lnTo>
                  <a:lnTo>
                    <a:pt x="793" y="659"/>
                  </a:lnTo>
                  <a:lnTo>
                    <a:pt x="711" y="632"/>
                  </a:lnTo>
                  <a:lnTo>
                    <a:pt x="584" y="668"/>
                  </a:lnTo>
                  <a:lnTo>
                    <a:pt x="442" y="679"/>
                  </a:lnTo>
                  <a:lnTo>
                    <a:pt x="369" y="708"/>
                  </a:lnTo>
                  <a:lnTo>
                    <a:pt x="218" y="785"/>
                  </a:lnTo>
                  <a:lnTo>
                    <a:pt x="189" y="765"/>
                  </a:lnTo>
                  <a:lnTo>
                    <a:pt x="90" y="670"/>
                  </a:lnTo>
                  <a:lnTo>
                    <a:pt x="48" y="705"/>
                  </a:lnTo>
                  <a:lnTo>
                    <a:pt x="24" y="656"/>
                  </a:lnTo>
                  <a:lnTo>
                    <a:pt x="0" y="626"/>
                  </a:lnTo>
                  <a:lnTo>
                    <a:pt x="37" y="582"/>
                  </a:lnTo>
                  <a:lnTo>
                    <a:pt x="45" y="549"/>
                  </a:lnTo>
                  <a:lnTo>
                    <a:pt x="57" y="578"/>
                  </a:lnTo>
                  <a:lnTo>
                    <a:pt x="79" y="570"/>
                  </a:lnTo>
                  <a:lnTo>
                    <a:pt x="62" y="536"/>
                  </a:lnTo>
                  <a:lnTo>
                    <a:pt x="62" y="489"/>
                  </a:lnTo>
                  <a:lnTo>
                    <a:pt x="96" y="468"/>
                  </a:lnTo>
                  <a:lnTo>
                    <a:pt x="118" y="438"/>
                  </a:lnTo>
                  <a:lnTo>
                    <a:pt x="127" y="374"/>
                  </a:lnTo>
                  <a:lnTo>
                    <a:pt x="102" y="363"/>
                  </a:lnTo>
                  <a:lnTo>
                    <a:pt x="96" y="337"/>
                  </a:lnTo>
                  <a:lnTo>
                    <a:pt x="114" y="318"/>
                  </a:lnTo>
                  <a:lnTo>
                    <a:pt x="192" y="319"/>
                  </a:lnTo>
                  <a:lnTo>
                    <a:pt x="244" y="344"/>
                  </a:lnTo>
                  <a:lnTo>
                    <a:pt x="291" y="266"/>
                  </a:lnTo>
                  <a:lnTo>
                    <a:pt x="258" y="244"/>
                  </a:lnTo>
                  <a:lnTo>
                    <a:pt x="266" y="156"/>
                  </a:lnTo>
                  <a:lnTo>
                    <a:pt x="344" y="44"/>
                  </a:lnTo>
                  <a:lnTo>
                    <a:pt x="348" y="25"/>
                  </a:lnTo>
                  <a:lnTo>
                    <a:pt x="412" y="0"/>
                  </a:lnTo>
                  <a:lnTo>
                    <a:pt x="450" y="27"/>
                  </a:lnTo>
                  <a:lnTo>
                    <a:pt x="436" y="190"/>
                  </a:lnTo>
                  <a:lnTo>
                    <a:pt x="462" y="327"/>
                  </a:lnTo>
                  <a:lnTo>
                    <a:pt x="602" y="372"/>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grpSp>
          <p:nvGrpSpPr>
            <p:cNvPr id="165" name="164 Grupo"/>
            <p:cNvGrpSpPr/>
            <p:nvPr/>
          </p:nvGrpSpPr>
          <p:grpSpPr>
            <a:xfrm>
              <a:off x="789182" y="3130855"/>
              <a:ext cx="1299157" cy="729040"/>
              <a:chOff x="778452" y="5174370"/>
              <a:chExt cx="1939396" cy="1088319"/>
            </a:xfrm>
            <a:gradFill>
              <a:gsLst>
                <a:gs pos="0">
                  <a:srgbClr val="92D050"/>
                </a:gs>
                <a:gs pos="100000">
                  <a:srgbClr val="92D050">
                    <a:lumMod val="78000"/>
                  </a:srgbClr>
                </a:gs>
              </a:gsLst>
              <a:lin ang="5400000" scaled="0"/>
            </a:gradFill>
            <a:effectLst>
              <a:outerShdw blurRad="50800" dist="25400" dir="2700000" algn="tl" rotWithShape="0">
                <a:schemeClr val="tx1">
                  <a:alpha val="40000"/>
                </a:schemeClr>
              </a:outerShdw>
            </a:effectLst>
          </p:grpSpPr>
          <p:sp>
            <p:nvSpPr>
              <p:cNvPr id="174" name="Freeform 71"/>
              <p:cNvSpPr>
                <a:spLocks/>
              </p:cNvSpPr>
              <p:nvPr/>
            </p:nvSpPr>
            <p:spPr bwMode="auto">
              <a:xfrm>
                <a:off x="778452" y="5364328"/>
                <a:ext cx="491070" cy="554113"/>
              </a:xfrm>
              <a:custGeom>
                <a:avLst/>
                <a:gdLst>
                  <a:gd name="T0" fmla="*/ 187 w 524"/>
                  <a:gd name="T1" fmla="*/ 10 h 591"/>
                  <a:gd name="T2" fmla="*/ 216 w 524"/>
                  <a:gd name="T3" fmla="*/ 2 h 591"/>
                  <a:gd name="T4" fmla="*/ 235 w 524"/>
                  <a:gd name="T5" fmla="*/ 27 h 591"/>
                  <a:gd name="T6" fmla="*/ 285 w 524"/>
                  <a:gd name="T7" fmla="*/ 0 h 591"/>
                  <a:gd name="T8" fmla="*/ 321 w 524"/>
                  <a:gd name="T9" fmla="*/ 56 h 591"/>
                  <a:gd name="T10" fmla="*/ 424 w 524"/>
                  <a:gd name="T11" fmla="*/ 93 h 591"/>
                  <a:gd name="T12" fmla="*/ 524 w 524"/>
                  <a:gd name="T13" fmla="*/ 140 h 591"/>
                  <a:gd name="T14" fmla="*/ 513 w 524"/>
                  <a:gd name="T15" fmla="*/ 176 h 591"/>
                  <a:gd name="T16" fmla="*/ 462 w 524"/>
                  <a:gd name="T17" fmla="*/ 174 h 591"/>
                  <a:gd name="T18" fmla="*/ 449 w 524"/>
                  <a:gd name="T19" fmla="*/ 211 h 591"/>
                  <a:gd name="T20" fmla="*/ 495 w 524"/>
                  <a:gd name="T21" fmla="*/ 260 h 591"/>
                  <a:gd name="T22" fmla="*/ 488 w 524"/>
                  <a:gd name="T23" fmla="*/ 406 h 591"/>
                  <a:gd name="T24" fmla="*/ 433 w 524"/>
                  <a:gd name="T25" fmla="*/ 490 h 591"/>
                  <a:gd name="T26" fmla="*/ 405 w 524"/>
                  <a:gd name="T27" fmla="*/ 560 h 591"/>
                  <a:gd name="T28" fmla="*/ 398 w 524"/>
                  <a:gd name="T29" fmla="*/ 591 h 591"/>
                  <a:gd name="T30" fmla="*/ 373 w 524"/>
                  <a:gd name="T31" fmla="*/ 540 h 591"/>
                  <a:gd name="T32" fmla="*/ 348 w 524"/>
                  <a:gd name="T33" fmla="*/ 520 h 591"/>
                  <a:gd name="T34" fmla="*/ 318 w 524"/>
                  <a:gd name="T35" fmla="*/ 503 h 591"/>
                  <a:gd name="T36" fmla="*/ 252 w 524"/>
                  <a:gd name="T37" fmla="*/ 463 h 591"/>
                  <a:gd name="T38" fmla="*/ 210 w 524"/>
                  <a:gd name="T39" fmla="*/ 435 h 591"/>
                  <a:gd name="T40" fmla="*/ 188 w 524"/>
                  <a:gd name="T41" fmla="*/ 438 h 591"/>
                  <a:gd name="T42" fmla="*/ 147 w 524"/>
                  <a:gd name="T43" fmla="*/ 406 h 591"/>
                  <a:gd name="T44" fmla="*/ 47 w 524"/>
                  <a:gd name="T45" fmla="*/ 406 h 591"/>
                  <a:gd name="T46" fmla="*/ 35 w 524"/>
                  <a:gd name="T47" fmla="*/ 419 h 591"/>
                  <a:gd name="T48" fmla="*/ 25 w 524"/>
                  <a:gd name="T49" fmla="*/ 394 h 591"/>
                  <a:gd name="T50" fmla="*/ 29 w 524"/>
                  <a:gd name="T51" fmla="*/ 352 h 591"/>
                  <a:gd name="T52" fmla="*/ 29 w 524"/>
                  <a:gd name="T53" fmla="*/ 306 h 591"/>
                  <a:gd name="T54" fmla="*/ 13 w 524"/>
                  <a:gd name="T55" fmla="*/ 263 h 591"/>
                  <a:gd name="T56" fmla="*/ 0 w 524"/>
                  <a:gd name="T57" fmla="*/ 241 h 591"/>
                  <a:gd name="T58" fmla="*/ 50 w 524"/>
                  <a:gd name="T59" fmla="*/ 197 h 591"/>
                  <a:gd name="T60" fmla="*/ 116 w 524"/>
                  <a:gd name="T61" fmla="*/ 115 h 591"/>
                  <a:gd name="T62" fmla="*/ 122 w 524"/>
                  <a:gd name="T63" fmla="*/ 86 h 591"/>
                  <a:gd name="T64" fmla="*/ 163 w 524"/>
                  <a:gd name="T65" fmla="*/ 45 h 591"/>
                  <a:gd name="T66" fmla="*/ 192 w 524"/>
                  <a:gd name="T67" fmla="*/ 45 h 591"/>
                  <a:gd name="T68" fmla="*/ 187 w 524"/>
                  <a:gd name="T69" fmla="*/ 1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24" h="591">
                    <a:moveTo>
                      <a:pt x="187" y="10"/>
                    </a:moveTo>
                    <a:lnTo>
                      <a:pt x="216" y="2"/>
                    </a:lnTo>
                    <a:lnTo>
                      <a:pt x="235" y="27"/>
                    </a:lnTo>
                    <a:lnTo>
                      <a:pt x="285" y="0"/>
                    </a:lnTo>
                    <a:lnTo>
                      <a:pt x="321" y="56"/>
                    </a:lnTo>
                    <a:lnTo>
                      <a:pt x="424" y="93"/>
                    </a:lnTo>
                    <a:lnTo>
                      <a:pt x="524" y="140"/>
                    </a:lnTo>
                    <a:lnTo>
                      <a:pt x="513" y="176"/>
                    </a:lnTo>
                    <a:lnTo>
                      <a:pt x="462" y="174"/>
                    </a:lnTo>
                    <a:lnTo>
                      <a:pt x="449" y="211"/>
                    </a:lnTo>
                    <a:lnTo>
                      <a:pt x="495" y="260"/>
                    </a:lnTo>
                    <a:lnTo>
                      <a:pt x="488" y="406"/>
                    </a:lnTo>
                    <a:lnTo>
                      <a:pt x="433" y="490"/>
                    </a:lnTo>
                    <a:lnTo>
                      <a:pt x="405" y="560"/>
                    </a:lnTo>
                    <a:lnTo>
                      <a:pt x="398" y="591"/>
                    </a:lnTo>
                    <a:lnTo>
                      <a:pt x="373" y="540"/>
                    </a:lnTo>
                    <a:lnTo>
                      <a:pt x="348" y="520"/>
                    </a:lnTo>
                    <a:lnTo>
                      <a:pt x="318" y="503"/>
                    </a:lnTo>
                    <a:lnTo>
                      <a:pt x="252" y="463"/>
                    </a:lnTo>
                    <a:lnTo>
                      <a:pt x="210" y="435"/>
                    </a:lnTo>
                    <a:lnTo>
                      <a:pt x="188" y="438"/>
                    </a:lnTo>
                    <a:lnTo>
                      <a:pt x="147" y="406"/>
                    </a:lnTo>
                    <a:lnTo>
                      <a:pt x="47" y="406"/>
                    </a:lnTo>
                    <a:lnTo>
                      <a:pt x="35" y="419"/>
                    </a:lnTo>
                    <a:lnTo>
                      <a:pt x="25" y="394"/>
                    </a:lnTo>
                    <a:lnTo>
                      <a:pt x="29" y="352"/>
                    </a:lnTo>
                    <a:lnTo>
                      <a:pt x="29" y="306"/>
                    </a:lnTo>
                    <a:lnTo>
                      <a:pt x="13" y="263"/>
                    </a:lnTo>
                    <a:lnTo>
                      <a:pt x="0" y="241"/>
                    </a:lnTo>
                    <a:lnTo>
                      <a:pt x="50" y="197"/>
                    </a:lnTo>
                    <a:lnTo>
                      <a:pt x="116" y="115"/>
                    </a:lnTo>
                    <a:lnTo>
                      <a:pt x="122" y="86"/>
                    </a:lnTo>
                    <a:lnTo>
                      <a:pt x="163" y="45"/>
                    </a:lnTo>
                    <a:lnTo>
                      <a:pt x="192" y="45"/>
                    </a:lnTo>
                    <a:lnTo>
                      <a:pt x="187" y="10"/>
                    </a:lnTo>
                    <a:close/>
                  </a:path>
                </a:pathLst>
              </a:custGeom>
              <a:grpFill/>
              <a:ln w="12700">
                <a:solidFill>
                  <a:srgbClr val="92D050"/>
                </a:solidFill>
                <a:headEnd/>
                <a:tailEnd/>
              </a:ln>
              <a:effectLst/>
            </p:spPr>
            <p:style>
              <a:lnRef idx="1">
                <a:schemeClr val="accent3"/>
              </a:lnRef>
              <a:fillRef idx="3">
                <a:schemeClr val="accent3"/>
              </a:fillRef>
              <a:effectRef idx="2">
                <a:schemeClr val="accent3"/>
              </a:effectRef>
              <a:fontRef idx="minor">
                <a:schemeClr val="lt1"/>
              </a:fontRef>
            </p:style>
            <p:txBody>
              <a:bodyPr/>
              <a:lstStyle/>
              <a:p>
                <a:endParaRPr lang="es-ES"/>
              </a:p>
            </p:txBody>
          </p:sp>
          <p:sp>
            <p:nvSpPr>
              <p:cNvPr id="175" name="Freeform 72"/>
              <p:cNvSpPr>
                <a:spLocks/>
              </p:cNvSpPr>
              <p:nvPr/>
            </p:nvSpPr>
            <p:spPr bwMode="auto">
              <a:xfrm>
                <a:off x="1140948" y="5871160"/>
                <a:ext cx="433833" cy="391529"/>
              </a:xfrm>
              <a:custGeom>
                <a:avLst/>
                <a:gdLst>
                  <a:gd name="T0" fmla="*/ 222 w 463"/>
                  <a:gd name="T1" fmla="*/ 14 h 417"/>
                  <a:gd name="T2" fmla="*/ 344 w 463"/>
                  <a:gd name="T3" fmla="*/ 0 h 417"/>
                  <a:gd name="T4" fmla="*/ 448 w 463"/>
                  <a:gd name="T5" fmla="*/ 8 h 417"/>
                  <a:gd name="T6" fmla="*/ 463 w 463"/>
                  <a:gd name="T7" fmla="*/ 41 h 417"/>
                  <a:gd name="T8" fmla="*/ 449 w 463"/>
                  <a:gd name="T9" fmla="*/ 152 h 417"/>
                  <a:gd name="T10" fmla="*/ 341 w 463"/>
                  <a:gd name="T11" fmla="*/ 229 h 417"/>
                  <a:gd name="T12" fmla="*/ 336 w 463"/>
                  <a:gd name="T13" fmla="*/ 253 h 417"/>
                  <a:gd name="T14" fmla="*/ 389 w 463"/>
                  <a:gd name="T15" fmla="*/ 250 h 417"/>
                  <a:gd name="T16" fmla="*/ 402 w 463"/>
                  <a:gd name="T17" fmla="*/ 313 h 417"/>
                  <a:gd name="T18" fmla="*/ 391 w 463"/>
                  <a:gd name="T19" fmla="*/ 352 h 417"/>
                  <a:gd name="T20" fmla="*/ 366 w 463"/>
                  <a:gd name="T21" fmla="*/ 388 h 417"/>
                  <a:gd name="T22" fmla="*/ 361 w 463"/>
                  <a:gd name="T23" fmla="*/ 361 h 417"/>
                  <a:gd name="T24" fmla="*/ 351 w 463"/>
                  <a:gd name="T25" fmla="*/ 361 h 417"/>
                  <a:gd name="T26" fmla="*/ 339 w 463"/>
                  <a:gd name="T27" fmla="*/ 374 h 417"/>
                  <a:gd name="T28" fmla="*/ 339 w 463"/>
                  <a:gd name="T29" fmla="*/ 392 h 417"/>
                  <a:gd name="T30" fmla="*/ 267 w 463"/>
                  <a:gd name="T31" fmla="*/ 417 h 417"/>
                  <a:gd name="T32" fmla="*/ 248 w 463"/>
                  <a:gd name="T33" fmla="*/ 396 h 417"/>
                  <a:gd name="T34" fmla="*/ 91 w 463"/>
                  <a:gd name="T35" fmla="*/ 308 h 417"/>
                  <a:gd name="T36" fmla="*/ 87 w 463"/>
                  <a:gd name="T37" fmla="*/ 273 h 417"/>
                  <a:gd name="T38" fmla="*/ 52 w 463"/>
                  <a:gd name="T39" fmla="*/ 231 h 417"/>
                  <a:gd name="T40" fmla="*/ 56 w 463"/>
                  <a:gd name="T41" fmla="*/ 207 h 417"/>
                  <a:gd name="T42" fmla="*/ 83 w 463"/>
                  <a:gd name="T43" fmla="*/ 219 h 417"/>
                  <a:gd name="T44" fmla="*/ 94 w 463"/>
                  <a:gd name="T45" fmla="*/ 207 h 417"/>
                  <a:gd name="T46" fmla="*/ 87 w 463"/>
                  <a:gd name="T47" fmla="*/ 185 h 417"/>
                  <a:gd name="T48" fmla="*/ 74 w 463"/>
                  <a:gd name="T49" fmla="*/ 160 h 417"/>
                  <a:gd name="T50" fmla="*/ 52 w 463"/>
                  <a:gd name="T51" fmla="*/ 148 h 417"/>
                  <a:gd name="T52" fmla="*/ 40 w 463"/>
                  <a:gd name="T53" fmla="*/ 157 h 417"/>
                  <a:gd name="T54" fmla="*/ 0 w 463"/>
                  <a:gd name="T55" fmla="*/ 100 h 417"/>
                  <a:gd name="T56" fmla="*/ 15 w 463"/>
                  <a:gd name="T57" fmla="*/ 82 h 417"/>
                  <a:gd name="T58" fmla="*/ 11 w 463"/>
                  <a:gd name="T59" fmla="*/ 50 h 417"/>
                  <a:gd name="T60" fmla="*/ 19 w 463"/>
                  <a:gd name="T61" fmla="*/ 17 h 417"/>
                  <a:gd name="T62" fmla="*/ 158 w 463"/>
                  <a:gd name="T63" fmla="*/ 8 h 417"/>
                  <a:gd name="T64" fmla="*/ 222 w 463"/>
                  <a:gd name="T65" fmla="*/ 14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3" h="417">
                    <a:moveTo>
                      <a:pt x="222" y="14"/>
                    </a:moveTo>
                    <a:lnTo>
                      <a:pt x="344" y="0"/>
                    </a:lnTo>
                    <a:lnTo>
                      <a:pt x="448" y="8"/>
                    </a:lnTo>
                    <a:lnTo>
                      <a:pt x="463" y="41"/>
                    </a:lnTo>
                    <a:lnTo>
                      <a:pt x="449" y="152"/>
                    </a:lnTo>
                    <a:lnTo>
                      <a:pt x="341" y="229"/>
                    </a:lnTo>
                    <a:lnTo>
                      <a:pt x="336" y="253"/>
                    </a:lnTo>
                    <a:lnTo>
                      <a:pt x="389" y="250"/>
                    </a:lnTo>
                    <a:lnTo>
                      <a:pt x="402" y="313"/>
                    </a:lnTo>
                    <a:lnTo>
                      <a:pt x="391" y="352"/>
                    </a:lnTo>
                    <a:lnTo>
                      <a:pt x="366" y="388"/>
                    </a:lnTo>
                    <a:lnTo>
                      <a:pt x="361" y="361"/>
                    </a:lnTo>
                    <a:lnTo>
                      <a:pt x="351" y="361"/>
                    </a:lnTo>
                    <a:lnTo>
                      <a:pt x="339" y="374"/>
                    </a:lnTo>
                    <a:lnTo>
                      <a:pt x="339" y="392"/>
                    </a:lnTo>
                    <a:lnTo>
                      <a:pt x="267" y="417"/>
                    </a:lnTo>
                    <a:lnTo>
                      <a:pt x="248" y="396"/>
                    </a:lnTo>
                    <a:lnTo>
                      <a:pt x="91" y="308"/>
                    </a:lnTo>
                    <a:lnTo>
                      <a:pt x="87" y="273"/>
                    </a:lnTo>
                    <a:lnTo>
                      <a:pt x="52" y="231"/>
                    </a:lnTo>
                    <a:lnTo>
                      <a:pt x="56" y="207"/>
                    </a:lnTo>
                    <a:lnTo>
                      <a:pt x="83" y="219"/>
                    </a:lnTo>
                    <a:lnTo>
                      <a:pt x="94" y="207"/>
                    </a:lnTo>
                    <a:lnTo>
                      <a:pt x="87" y="185"/>
                    </a:lnTo>
                    <a:lnTo>
                      <a:pt x="74" y="160"/>
                    </a:lnTo>
                    <a:lnTo>
                      <a:pt x="52" y="148"/>
                    </a:lnTo>
                    <a:lnTo>
                      <a:pt x="40" y="157"/>
                    </a:lnTo>
                    <a:lnTo>
                      <a:pt x="0" y="100"/>
                    </a:lnTo>
                    <a:lnTo>
                      <a:pt x="15" y="82"/>
                    </a:lnTo>
                    <a:lnTo>
                      <a:pt x="11" y="50"/>
                    </a:lnTo>
                    <a:lnTo>
                      <a:pt x="19" y="17"/>
                    </a:lnTo>
                    <a:lnTo>
                      <a:pt x="158" y="8"/>
                    </a:lnTo>
                    <a:lnTo>
                      <a:pt x="222" y="14"/>
                    </a:lnTo>
                    <a:close/>
                  </a:path>
                </a:pathLst>
              </a:custGeom>
              <a:grpFill/>
              <a:ln w="12700">
                <a:solidFill>
                  <a:srgbClr val="92D050"/>
                </a:solidFill>
                <a:headEnd/>
                <a:tailEnd/>
              </a:ln>
              <a:effectLst/>
            </p:spPr>
            <p:style>
              <a:lnRef idx="1">
                <a:schemeClr val="accent3"/>
              </a:lnRef>
              <a:fillRef idx="3">
                <a:schemeClr val="accent3"/>
              </a:fillRef>
              <a:effectRef idx="2">
                <a:schemeClr val="accent3"/>
              </a:effectRef>
              <a:fontRef idx="minor">
                <a:schemeClr val="lt1"/>
              </a:fontRef>
            </p:style>
            <p:txBody>
              <a:bodyPr/>
              <a:lstStyle/>
              <a:p>
                <a:endParaRPr lang="es-ES"/>
              </a:p>
            </p:txBody>
          </p:sp>
          <p:sp>
            <p:nvSpPr>
              <p:cNvPr id="176" name="Freeform 73"/>
              <p:cNvSpPr>
                <a:spLocks/>
              </p:cNvSpPr>
              <p:nvPr/>
            </p:nvSpPr>
            <p:spPr bwMode="auto">
              <a:xfrm>
                <a:off x="1157538" y="5373453"/>
                <a:ext cx="564067" cy="540841"/>
              </a:xfrm>
              <a:custGeom>
                <a:avLst/>
                <a:gdLst>
                  <a:gd name="T0" fmla="*/ 90 w 601"/>
                  <a:gd name="T1" fmla="*/ 255 h 577"/>
                  <a:gd name="T2" fmla="*/ 44 w 601"/>
                  <a:gd name="T3" fmla="*/ 205 h 577"/>
                  <a:gd name="T4" fmla="*/ 57 w 601"/>
                  <a:gd name="T5" fmla="*/ 165 h 577"/>
                  <a:gd name="T6" fmla="*/ 109 w 601"/>
                  <a:gd name="T7" fmla="*/ 165 h 577"/>
                  <a:gd name="T8" fmla="*/ 119 w 601"/>
                  <a:gd name="T9" fmla="*/ 131 h 577"/>
                  <a:gd name="T10" fmla="*/ 142 w 601"/>
                  <a:gd name="T11" fmla="*/ 125 h 577"/>
                  <a:gd name="T12" fmla="*/ 151 w 601"/>
                  <a:gd name="T13" fmla="*/ 102 h 577"/>
                  <a:gd name="T14" fmla="*/ 182 w 601"/>
                  <a:gd name="T15" fmla="*/ 112 h 577"/>
                  <a:gd name="T16" fmla="*/ 195 w 601"/>
                  <a:gd name="T17" fmla="*/ 90 h 577"/>
                  <a:gd name="T18" fmla="*/ 185 w 601"/>
                  <a:gd name="T19" fmla="*/ 57 h 577"/>
                  <a:gd name="T20" fmla="*/ 232 w 601"/>
                  <a:gd name="T21" fmla="*/ 3 h 577"/>
                  <a:gd name="T22" fmla="*/ 252 w 601"/>
                  <a:gd name="T23" fmla="*/ 0 h 577"/>
                  <a:gd name="T24" fmla="*/ 293 w 601"/>
                  <a:gd name="T25" fmla="*/ 36 h 577"/>
                  <a:gd name="T26" fmla="*/ 364 w 601"/>
                  <a:gd name="T27" fmla="*/ 79 h 577"/>
                  <a:gd name="T28" fmla="*/ 383 w 601"/>
                  <a:gd name="T29" fmla="*/ 132 h 577"/>
                  <a:gd name="T30" fmla="*/ 407 w 601"/>
                  <a:gd name="T31" fmla="*/ 245 h 577"/>
                  <a:gd name="T32" fmla="*/ 469 w 601"/>
                  <a:gd name="T33" fmla="*/ 242 h 577"/>
                  <a:gd name="T34" fmla="*/ 548 w 601"/>
                  <a:gd name="T35" fmla="*/ 276 h 577"/>
                  <a:gd name="T36" fmla="*/ 575 w 601"/>
                  <a:gd name="T37" fmla="*/ 317 h 577"/>
                  <a:gd name="T38" fmla="*/ 594 w 601"/>
                  <a:gd name="T39" fmla="*/ 422 h 577"/>
                  <a:gd name="T40" fmla="*/ 601 w 601"/>
                  <a:gd name="T41" fmla="*/ 465 h 577"/>
                  <a:gd name="T42" fmla="*/ 565 w 601"/>
                  <a:gd name="T43" fmla="*/ 506 h 577"/>
                  <a:gd name="T44" fmla="*/ 498 w 601"/>
                  <a:gd name="T45" fmla="*/ 537 h 577"/>
                  <a:gd name="T46" fmla="*/ 445 w 601"/>
                  <a:gd name="T47" fmla="*/ 577 h 577"/>
                  <a:gd name="T48" fmla="*/ 430 w 601"/>
                  <a:gd name="T49" fmla="*/ 540 h 577"/>
                  <a:gd name="T50" fmla="*/ 329 w 601"/>
                  <a:gd name="T51" fmla="*/ 531 h 577"/>
                  <a:gd name="T52" fmla="*/ 203 w 601"/>
                  <a:gd name="T53" fmla="*/ 546 h 577"/>
                  <a:gd name="T54" fmla="*/ 139 w 601"/>
                  <a:gd name="T55" fmla="*/ 540 h 577"/>
                  <a:gd name="T56" fmla="*/ 0 w 601"/>
                  <a:gd name="T57" fmla="*/ 549 h 577"/>
                  <a:gd name="T58" fmla="*/ 29 w 601"/>
                  <a:gd name="T59" fmla="*/ 477 h 577"/>
                  <a:gd name="T60" fmla="*/ 83 w 601"/>
                  <a:gd name="T61" fmla="*/ 398 h 577"/>
                  <a:gd name="T62" fmla="*/ 90 w 601"/>
                  <a:gd name="T63" fmla="*/ 255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1" h="577">
                    <a:moveTo>
                      <a:pt x="90" y="255"/>
                    </a:moveTo>
                    <a:lnTo>
                      <a:pt x="44" y="205"/>
                    </a:lnTo>
                    <a:lnTo>
                      <a:pt x="57" y="165"/>
                    </a:lnTo>
                    <a:lnTo>
                      <a:pt x="109" y="165"/>
                    </a:lnTo>
                    <a:lnTo>
                      <a:pt x="119" y="131"/>
                    </a:lnTo>
                    <a:lnTo>
                      <a:pt x="142" y="125"/>
                    </a:lnTo>
                    <a:lnTo>
                      <a:pt x="151" y="102"/>
                    </a:lnTo>
                    <a:lnTo>
                      <a:pt x="182" y="112"/>
                    </a:lnTo>
                    <a:lnTo>
                      <a:pt x="195" y="90"/>
                    </a:lnTo>
                    <a:lnTo>
                      <a:pt x="185" y="57"/>
                    </a:lnTo>
                    <a:lnTo>
                      <a:pt x="232" y="3"/>
                    </a:lnTo>
                    <a:lnTo>
                      <a:pt x="252" y="0"/>
                    </a:lnTo>
                    <a:lnTo>
                      <a:pt x="293" y="36"/>
                    </a:lnTo>
                    <a:lnTo>
                      <a:pt x="364" y="79"/>
                    </a:lnTo>
                    <a:lnTo>
                      <a:pt x="383" y="132"/>
                    </a:lnTo>
                    <a:lnTo>
                      <a:pt x="407" y="245"/>
                    </a:lnTo>
                    <a:lnTo>
                      <a:pt x="469" y="242"/>
                    </a:lnTo>
                    <a:lnTo>
                      <a:pt x="548" y="276"/>
                    </a:lnTo>
                    <a:lnTo>
                      <a:pt x="575" y="317"/>
                    </a:lnTo>
                    <a:lnTo>
                      <a:pt x="594" y="422"/>
                    </a:lnTo>
                    <a:lnTo>
                      <a:pt x="601" y="465"/>
                    </a:lnTo>
                    <a:lnTo>
                      <a:pt x="565" y="506"/>
                    </a:lnTo>
                    <a:lnTo>
                      <a:pt x="498" y="537"/>
                    </a:lnTo>
                    <a:lnTo>
                      <a:pt x="445" y="577"/>
                    </a:lnTo>
                    <a:lnTo>
                      <a:pt x="430" y="540"/>
                    </a:lnTo>
                    <a:lnTo>
                      <a:pt x="329" y="531"/>
                    </a:lnTo>
                    <a:lnTo>
                      <a:pt x="203" y="546"/>
                    </a:lnTo>
                    <a:lnTo>
                      <a:pt x="139" y="540"/>
                    </a:lnTo>
                    <a:lnTo>
                      <a:pt x="0" y="549"/>
                    </a:lnTo>
                    <a:lnTo>
                      <a:pt x="29" y="477"/>
                    </a:lnTo>
                    <a:lnTo>
                      <a:pt x="83" y="398"/>
                    </a:lnTo>
                    <a:lnTo>
                      <a:pt x="90" y="255"/>
                    </a:lnTo>
                    <a:close/>
                  </a:path>
                </a:pathLst>
              </a:custGeom>
              <a:grpFill/>
              <a:ln w="12700">
                <a:solidFill>
                  <a:srgbClr val="92D050"/>
                </a:solidFill>
                <a:headEnd/>
                <a:tailEnd/>
              </a:ln>
              <a:effectLst/>
            </p:spPr>
            <p:style>
              <a:lnRef idx="1">
                <a:schemeClr val="accent3"/>
              </a:lnRef>
              <a:fillRef idx="3">
                <a:schemeClr val="accent3"/>
              </a:fillRef>
              <a:effectRef idx="2">
                <a:schemeClr val="accent3"/>
              </a:effectRef>
              <a:fontRef idx="minor">
                <a:schemeClr val="lt1"/>
              </a:fontRef>
            </p:style>
            <p:txBody>
              <a:bodyPr/>
              <a:lstStyle/>
              <a:p>
                <a:endParaRPr lang="es-ES"/>
              </a:p>
            </p:txBody>
          </p:sp>
          <p:sp>
            <p:nvSpPr>
              <p:cNvPr id="177" name="Freeform 74"/>
              <p:cNvSpPr>
                <a:spLocks/>
              </p:cNvSpPr>
              <p:nvPr/>
            </p:nvSpPr>
            <p:spPr bwMode="auto">
              <a:xfrm>
                <a:off x="1456162" y="5769129"/>
                <a:ext cx="582316" cy="396506"/>
              </a:xfrm>
              <a:custGeom>
                <a:avLst/>
                <a:gdLst>
                  <a:gd name="T0" fmla="*/ 485 w 621"/>
                  <a:gd name="T1" fmla="*/ 148 h 423"/>
                  <a:gd name="T2" fmla="*/ 621 w 621"/>
                  <a:gd name="T3" fmla="*/ 241 h 423"/>
                  <a:gd name="T4" fmla="*/ 558 w 621"/>
                  <a:gd name="T5" fmla="*/ 241 h 423"/>
                  <a:gd name="T6" fmla="*/ 520 w 621"/>
                  <a:gd name="T7" fmla="*/ 249 h 423"/>
                  <a:gd name="T8" fmla="*/ 486 w 621"/>
                  <a:gd name="T9" fmla="*/ 241 h 423"/>
                  <a:gd name="T10" fmla="*/ 389 w 621"/>
                  <a:gd name="T11" fmla="*/ 241 h 423"/>
                  <a:gd name="T12" fmla="*/ 382 w 621"/>
                  <a:gd name="T13" fmla="*/ 245 h 423"/>
                  <a:gd name="T14" fmla="*/ 306 w 621"/>
                  <a:gd name="T15" fmla="*/ 321 h 423"/>
                  <a:gd name="T16" fmla="*/ 254 w 621"/>
                  <a:gd name="T17" fmla="*/ 351 h 423"/>
                  <a:gd name="T18" fmla="*/ 222 w 621"/>
                  <a:gd name="T19" fmla="*/ 346 h 423"/>
                  <a:gd name="T20" fmla="*/ 193 w 621"/>
                  <a:gd name="T21" fmla="*/ 351 h 423"/>
                  <a:gd name="T22" fmla="*/ 150 w 621"/>
                  <a:gd name="T23" fmla="*/ 354 h 423"/>
                  <a:gd name="T24" fmla="*/ 125 w 621"/>
                  <a:gd name="T25" fmla="*/ 363 h 423"/>
                  <a:gd name="T26" fmla="*/ 84 w 621"/>
                  <a:gd name="T27" fmla="*/ 401 h 423"/>
                  <a:gd name="T28" fmla="*/ 66 w 621"/>
                  <a:gd name="T29" fmla="*/ 423 h 423"/>
                  <a:gd name="T30" fmla="*/ 53 w 621"/>
                  <a:gd name="T31" fmla="*/ 360 h 423"/>
                  <a:gd name="T32" fmla="*/ 0 w 621"/>
                  <a:gd name="T33" fmla="*/ 364 h 423"/>
                  <a:gd name="T34" fmla="*/ 4 w 621"/>
                  <a:gd name="T35" fmla="*/ 340 h 423"/>
                  <a:gd name="T36" fmla="*/ 113 w 621"/>
                  <a:gd name="T37" fmla="*/ 261 h 423"/>
                  <a:gd name="T38" fmla="*/ 127 w 621"/>
                  <a:gd name="T39" fmla="*/ 155 h 423"/>
                  <a:gd name="T40" fmla="*/ 178 w 621"/>
                  <a:gd name="T41" fmla="*/ 117 h 423"/>
                  <a:gd name="T42" fmla="*/ 247 w 621"/>
                  <a:gd name="T43" fmla="*/ 83 h 423"/>
                  <a:gd name="T44" fmla="*/ 283 w 621"/>
                  <a:gd name="T45" fmla="*/ 45 h 423"/>
                  <a:gd name="T46" fmla="*/ 277 w 621"/>
                  <a:gd name="T47" fmla="*/ 0 h 423"/>
                  <a:gd name="T48" fmla="*/ 376 w 621"/>
                  <a:gd name="T49" fmla="*/ 20 h 423"/>
                  <a:gd name="T50" fmla="*/ 456 w 621"/>
                  <a:gd name="T51" fmla="*/ 43 h 423"/>
                  <a:gd name="T52" fmla="*/ 456 w 621"/>
                  <a:gd name="T53" fmla="*/ 91 h 423"/>
                  <a:gd name="T54" fmla="*/ 485 w 621"/>
                  <a:gd name="T55" fmla="*/ 148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21" h="423">
                    <a:moveTo>
                      <a:pt x="485" y="148"/>
                    </a:moveTo>
                    <a:lnTo>
                      <a:pt x="621" y="241"/>
                    </a:lnTo>
                    <a:lnTo>
                      <a:pt x="558" y="241"/>
                    </a:lnTo>
                    <a:lnTo>
                      <a:pt x="520" y="249"/>
                    </a:lnTo>
                    <a:lnTo>
                      <a:pt x="486" y="241"/>
                    </a:lnTo>
                    <a:lnTo>
                      <a:pt x="389" y="241"/>
                    </a:lnTo>
                    <a:lnTo>
                      <a:pt x="382" y="245"/>
                    </a:lnTo>
                    <a:lnTo>
                      <a:pt x="306" y="321"/>
                    </a:lnTo>
                    <a:lnTo>
                      <a:pt x="254" y="351"/>
                    </a:lnTo>
                    <a:lnTo>
                      <a:pt x="222" y="346"/>
                    </a:lnTo>
                    <a:lnTo>
                      <a:pt x="193" y="351"/>
                    </a:lnTo>
                    <a:lnTo>
                      <a:pt x="150" y="354"/>
                    </a:lnTo>
                    <a:lnTo>
                      <a:pt x="125" y="363"/>
                    </a:lnTo>
                    <a:lnTo>
                      <a:pt x="84" y="401"/>
                    </a:lnTo>
                    <a:lnTo>
                      <a:pt x="66" y="423"/>
                    </a:lnTo>
                    <a:lnTo>
                      <a:pt x="53" y="360"/>
                    </a:lnTo>
                    <a:lnTo>
                      <a:pt x="0" y="364"/>
                    </a:lnTo>
                    <a:lnTo>
                      <a:pt x="4" y="340"/>
                    </a:lnTo>
                    <a:lnTo>
                      <a:pt x="113" y="261"/>
                    </a:lnTo>
                    <a:lnTo>
                      <a:pt x="127" y="155"/>
                    </a:lnTo>
                    <a:lnTo>
                      <a:pt x="178" y="117"/>
                    </a:lnTo>
                    <a:lnTo>
                      <a:pt x="247" y="83"/>
                    </a:lnTo>
                    <a:lnTo>
                      <a:pt x="283" y="45"/>
                    </a:lnTo>
                    <a:lnTo>
                      <a:pt x="277" y="0"/>
                    </a:lnTo>
                    <a:lnTo>
                      <a:pt x="376" y="20"/>
                    </a:lnTo>
                    <a:lnTo>
                      <a:pt x="456" y="43"/>
                    </a:lnTo>
                    <a:lnTo>
                      <a:pt x="456" y="91"/>
                    </a:lnTo>
                    <a:lnTo>
                      <a:pt x="485" y="148"/>
                    </a:lnTo>
                    <a:close/>
                  </a:path>
                </a:pathLst>
              </a:custGeom>
              <a:grpFill/>
              <a:ln w="12700">
                <a:solidFill>
                  <a:srgbClr val="92D050"/>
                </a:solidFill>
                <a:headEnd/>
                <a:tailEnd/>
              </a:ln>
              <a:effectLst/>
            </p:spPr>
            <p:style>
              <a:lnRef idx="1">
                <a:schemeClr val="accent3"/>
              </a:lnRef>
              <a:fillRef idx="3">
                <a:schemeClr val="accent3"/>
              </a:fillRef>
              <a:effectRef idx="2">
                <a:schemeClr val="accent3"/>
              </a:effectRef>
              <a:fontRef idx="minor">
                <a:schemeClr val="lt1"/>
              </a:fontRef>
            </p:style>
            <p:txBody>
              <a:bodyPr/>
              <a:lstStyle/>
              <a:p>
                <a:endParaRPr lang="es-ES"/>
              </a:p>
            </p:txBody>
          </p:sp>
          <p:sp>
            <p:nvSpPr>
              <p:cNvPr id="178" name="Freeform 75"/>
              <p:cNvSpPr>
                <a:spLocks/>
              </p:cNvSpPr>
              <p:nvPr/>
            </p:nvSpPr>
            <p:spPr bwMode="auto">
              <a:xfrm>
                <a:off x="1883360" y="5454745"/>
                <a:ext cx="657802" cy="559919"/>
              </a:xfrm>
              <a:custGeom>
                <a:avLst/>
                <a:gdLst>
                  <a:gd name="T0" fmla="*/ 204 w 702"/>
                  <a:gd name="T1" fmla="*/ 225 h 598"/>
                  <a:gd name="T2" fmla="*/ 367 w 702"/>
                  <a:gd name="T3" fmla="*/ 220 h 598"/>
                  <a:gd name="T4" fmla="*/ 410 w 702"/>
                  <a:gd name="T5" fmla="*/ 210 h 598"/>
                  <a:gd name="T6" fmla="*/ 446 w 702"/>
                  <a:gd name="T7" fmla="*/ 172 h 598"/>
                  <a:gd name="T8" fmla="*/ 456 w 702"/>
                  <a:gd name="T9" fmla="*/ 107 h 598"/>
                  <a:gd name="T10" fmla="*/ 575 w 702"/>
                  <a:gd name="T11" fmla="*/ 0 h 598"/>
                  <a:gd name="T12" fmla="*/ 577 w 702"/>
                  <a:gd name="T13" fmla="*/ 15 h 598"/>
                  <a:gd name="T14" fmla="*/ 589 w 702"/>
                  <a:gd name="T15" fmla="*/ 19 h 598"/>
                  <a:gd name="T16" fmla="*/ 634 w 702"/>
                  <a:gd name="T17" fmla="*/ 29 h 598"/>
                  <a:gd name="T18" fmla="*/ 663 w 702"/>
                  <a:gd name="T19" fmla="*/ 41 h 598"/>
                  <a:gd name="T20" fmla="*/ 702 w 702"/>
                  <a:gd name="T21" fmla="*/ 97 h 598"/>
                  <a:gd name="T22" fmla="*/ 674 w 702"/>
                  <a:gd name="T23" fmla="*/ 124 h 598"/>
                  <a:gd name="T24" fmla="*/ 622 w 702"/>
                  <a:gd name="T25" fmla="*/ 143 h 598"/>
                  <a:gd name="T26" fmla="*/ 610 w 702"/>
                  <a:gd name="T27" fmla="*/ 191 h 598"/>
                  <a:gd name="T28" fmla="*/ 607 w 702"/>
                  <a:gd name="T29" fmla="*/ 239 h 598"/>
                  <a:gd name="T30" fmla="*/ 564 w 702"/>
                  <a:gd name="T31" fmla="*/ 282 h 598"/>
                  <a:gd name="T32" fmla="*/ 566 w 702"/>
                  <a:gd name="T33" fmla="*/ 333 h 598"/>
                  <a:gd name="T34" fmla="*/ 540 w 702"/>
                  <a:gd name="T35" fmla="*/ 374 h 598"/>
                  <a:gd name="T36" fmla="*/ 456 w 702"/>
                  <a:gd name="T37" fmla="*/ 453 h 598"/>
                  <a:gd name="T38" fmla="*/ 427 w 702"/>
                  <a:gd name="T39" fmla="*/ 506 h 598"/>
                  <a:gd name="T40" fmla="*/ 418 w 702"/>
                  <a:gd name="T41" fmla="*/ 576 h 598"/>
                  <a:gd name="T42" fmla="*/ 393 w 702"/>
                  <a:gd name="T43" fmla="*/ 587 h 598"/>
                  <a:gd name="T44" fmla="*/ 356 w 702"/>
                  <a:gd name="T45" fmla="*/ 573 h 598"/>
                  <a:gd name="T46" fmla="*/ 329 w 702"/>
                  <a:gd name="T47" fmla="*/ 576 h 598"/>
                  <a:gd name="T48" fmla="*/ 297 w 702"/>
                  <a:gd name="T49" fmla="*/ 593 h 598"/>
                  <a:gd name="T50" fmla="*/ 272 w 702"/>
                  <a:gd name="T51" fmla="*/ 593 h 598"/>
                  <a:gd name="T52" fmla="*/ 228 w 702"/>
                  <a:gd name="T53" fmla="*/ 598 h 598"/>
                  <a:gd name="T54" fmla="*/ 202 w 702"/>
                  <a:gd name="T55" fmla="*/ 584 h 598"/>
                  <a:gd name="T56" fmla="*/ 177 w 702"/>
                  <a:gd name="T57" fmla="*/ 567 h 598"/>
                  <a:gd name="T58" fmla="*/ 165 w 702"/>
                  <a:gd name="T59" fmla="*/ 576 h 598"/>
                  <a:gd name="T60" fmla="*/ 30 w 702"/>
                  <a:gd name="T61" fmla="*/ 484 h 598"/>
                  <a:gd name="T62" fmla="*/ 0 w 702"/>
                  <a:gd name="T63" fmla="*/ 428 h 598"/>
                  <a:gd name="T64" fmla="*/ 0 w 702"/>
                  <a:gd name="T65" fmla="*/ 378 h 598"/>
                  <a:gd name="T66" fmla="*/ 0 w 702"/>
                  <a:gd name="T67" fmla="*/ 333 h 598"/>
                  <a:gd name="T68" fmla="*/ 24 w 702"/>
                  <a:gd name="T69" fmla="*/ 318 h 598"/>
                  <a:gd name="T70" fmla="*/ 146 w 702"/>
                  <a:gd name="T71" fmla="*/ 299 h 598"/>
                  <a:gd name="T72" fmla="*/ 204 w 702"/>
                  <a:gd name="T73" fmla="*/ 225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02" h="598">
                    <a:moveTo>
                      <a:pt x="204" y="225"/>
                    </a:moveTo>
                    <a:lnTo>
                      <a:pt x="367" y="220"/>
                    </a:lnTo>
                    <a:lnTo>
                      <a:pt x="410" y="210"/>
                    </a:lnTo>
                    <a:lnTo>
                      <a:pt x="446" y="172"/>
                    </a:lnTo>
                    <a:lnTo>
                      <a:pt x="456" y="107"/>
                    </a:lnTo>
                    <a:lnTo>
                      <a:pt x="575" y="0"/>
                    </a:lnTo>
                    <a:lnTo>
                      <a:pt x="577" y="15"/>
                    </a:lnTo>
                    <a:lnTo>
                      <a:pt x="589" y="19"/>
                    </a:lnTo>
                    <a:lnTo>
                      <a:pt x="634" y="29"/>
                    </a:lnTo>
                    <a:lnTo>
                      <a:pt x="663" y="41"/>
                    </a:lnTo>
                    <a:lnTo>
                      <a:pt x="702" y="97"/>
                    </a:lnTo>
                    <a:lnTo>
                      <a:pt x="674" y="124"/>
                    </a:lnTo>
                    <a:lnTo>
                      <a:pt x="622" y="143"/>
                    </a:lnTo>
                    <a:lnTo>
                      <a:pt x="610" y="191"/>
                    </a:lnTo>
                    <a:lnTo>
                      <a:pt x="607" y="239"/>
                    </a:lnTo>
                    <a:lnTo>
                      <a:pt x="564" y="282"/>
                    </a:lnTo>
                    <a:lnTo>
                      <a:pt x="566" y="333"/>
                    </a:lnTo>
                    <a:lnTo>
                      <a:pt x="540" y="374"/>
                    </a:lnTo>
                    <a:lnTo>
                      <a:pt x="456" y="453"/>
                    </a:lnTo>
                    <a:lnTo>
                      <a:pt x="427" y="506"/>
                    </a:lnTo>
                    <a:lnTo>
                      <a:pt x="418" y="576"/>
                    </a:lnTo>
                    <a:lnTo>
                      <a:pt x="393" y="587"/>
                    </a:lnTo>
                    <a:lnTo>
                      <a:pt x="356" y="573"/>
                    </a:lnTo>
                    <a:lnTo>
                      <a:pt x="329" y="576"/>
                    </a:lnTo>
                    <a:lnTo>
                      <a:pt x="297" y="593"/>
                    </a:lnTo>
                    <a:lnTo>
                      <a:pt x="272" y="593"/>
                    </a:lnTo>
                    <a:lnTo>
                      <a:pt x="228" y="598"/>
                    </a:lnTo>
                    <a:lnTo>
                      <a:pt x="202" y="584"/>
                    </a:lnTo>
                    <a:lnTo>
                      <a:pt x="177" y="567"/>
                    </a:lnTo>
                    <a:lnTo>
                      <a:pt x="165" y="576"/>
                    </a:lnTo>
                    <a:lnTo>
                      <a:pt x="30" y="484"/>
                    </a:lnTo>
                    <a:lnTo>
                      <a:pt x="0" y="428"/>
                    </a:lnTo>
                    <a:lnTo>
                      <a:pt x="0" y="378"/>
                    </a:lnTo>
                    <a:lnTo>
                      <a:pt x="0" y="333"/>
                    </a:lnTo>
                    <a:lnTo>
                      <a:pt x="24" y="318"/>
                    </a:lnTo>
                    <a:lnTo>
                      <a:pt x="146" y="299"/>
                    </a:lnTo>
                    <a:lnTo>
                      <a:pt x="204" y="225"/>
                    </a:lnTo>
                    <a:close/>
                  </a:path>
                </a:pathLst>
              </a:custGeom>
              <a:grpFill/>
              <a:ln w="12700">
                <a:solidFill>
                  <a:srgbClr val="92D050"/>
                </a:solidFill>
                <a:headEnd/>
                <a:tailEnd/>
              </a:ln>
              <a:effectLst/>
            </p:spPr>
            <p:style>
              <a:lnRef idx="1">
                <a:schemeClr val="accent3"/>
              </a:lnRef>
              <a:fillRef idx="3">
                <a:schemeClr val="accent3"/>
              </a:fillRef>
              <a:effectRef idx="2">
                <a:schemeClr val="accent3"/>
              </a:effectRef>
              <a:fontRef idx="minor">
                <a:schemeClr val="lt1"/>
              </a:fontRef>
            </p:style>
            <p:txBody>
              <a:bodyPr/>
              <a:lstStyle/>
              <a:p>
                <a:endParaRPr lang="es-ES"/>
              </a:p>
            </p:txBody>
          </p:sp>
          <p:sp>
            <p:nvSpPr>
              <p:cNvPr id="179" name="Freeform 77"/>
              <p:cNvSpPr>
                <a:spLocks/>
              </p:cNvSpPr>
              <p:nvPr/>
            </p:nvSpPr>
            <p:spPr bwMode="auto">
              <a:xfrm>
                <a:off x="2274889" y="5545991"/>
                <a:ext cx="442959" cy="472821"/>
              </a:xfrm>
              <a:custGeom>
                <a:avLst/>
                <a:gdLst>
                  <a:gd name="T0" fmla="*/ 146 w 472"/>
                  <a:gd name="T1" fmla="*/ 185 h 505"/>
                  <a:gd name="T2" fmla="*/ 189 w 472"/>
                  <a:gd name="T3" fmla="*/ 142 h 505"/>
                  <a:gd name="T4" fmla="*/ 192 w 472"/>
                  <a:gd name="T5" fmla="*/ 94 h 505"/>
                  <a:gd name="T6" fmla="*/ 204 w 472"/>
                  <a:gd name="T7" fmla="*/ 46 h 505"/>
                  <a:gd name="T8" fmla="*/ 258 w 472"/>
                  <a:gd name="T9" fmla="*/ 27 h 505"/>
                  <a:gd name="T10" fmla="*/ 284 w 472"/>
                  <a:gd name="T11" fmla="*/ 0 h 505"/>
                  <a:gd name="T12" fmla="*/ 321 w 472"/>
                  <a:gd name="T13" fmla="*/ 3 h 505"/>
                  <a:gd name="T14" fmla="*/ 341 w 472"/>
                  <a:gd name="T15" fmla="*/ 29 h 505"/>
                  <a:gd name="T16" fmla="*/ 333 w 472"/>
                  <a:gd name="T17" fmla="*/ 53 h 505"/>
                  <a:gd name="T18" fmla="*/ 338 w 472"/>
                  <a:gd name="T19" fmla="*/ 79 h 505"/>
                  <a:gd name="T20" fmla="*/ 362 w 472"/>
                  <a:gd name="T21" fmla="*/ 103 h 505"/>
                  <a:gd name="T22" fmla="*/ 411 w 472"/>
                  <a:gd name="T23" fmla="*/ 175 h 505"/>
                  <a:gd name="T24" fmla="*/ 441 w 472"/>
                  <a:gd name="T25" fmla="*/ 179 h 505"/>
                  <a:gd name="T26" fmla="*/ 472 w 472"/>
                  <a:gd name="T27" fmla="*/ 216 h 505"/>
                  <a:gd name="T28" fmla="*/ 462 w 472"/>
                  <a:gd name="T29" fmla="*/ 233 h 505"/>
                  <a:gd name="T30" fmla="*/ 441 w 472"/>
                  <a:gd name="T31" fmla="*/ 242 h 505"/>
                  <a:gd name="T32" fmla="*/ 416 w 472"/>
                  <a:gd name="T33" fmla="*/ 270 h 505"/>
                  <a:gd name="T34" fmla="*/ 399 w 472"/>
                  <a:gd name="T35" fmla="*/ 322 h 505"/>
                  <a:gd name="T36" fmla="*/ 377 w 472"/>
                  <a:gd name="T37" fmla="*/ 376 h 505"/>
                  <a:gd name="T38" fmla="*/ 344 w 472"/>
                  <a:gd name="T39" fmla="*/ 448 h 505"/>
                  <a:gd name="T40" fmla="*/ 333 w 472"/>
                  <a:gd name="T41" fmla="*/ 470 h 505"/>
                  <a:gd name="T42" fmla="*/ 315 w 472"/>
                  <a:gd name="T43" fmla="*/ 487 h 505"/>
                  <a:gd name="T44" fmla="*/ 290 w 472"/>
                  <a:gd name="T45" fmla="*/ 487 h 505"/>
                  <a:gd name="T46" fmla="*/ 272 w 472"/>
                  <a:gd name="T47" fmla="*/ 476 h 505"/>
                  <a:gd name="T48" fmla="*/ 239 w 472"/>
                  <a:gd name="T49" fmla="*/ 449 h 505"/>
                  <a:gd name="T50" fmla="*/ 148 w 472"/>
                  <a:gd name="T51" fmla="*/ 449 h 505"/>
                  <a:gd name="T52" fmla="*/ 123 w 472"/>
                  <a:gd name="T53" fmla="*/ 487 h 505"/>
                  <a:gd name="T54" fmla="*/ 101 w 472"/>
                  <a:gd name="T55" fmla="*/ 501 h 505"/>
                  <a:gd name="T56" fmla="*/ 71 w 472"/>
                  <a:gd name="T57" fmla="*/ 505 h 505"/>
                  <a:gd name="T58" fmla="*/ 54 w 472"/>
                  <a:gd name="T59" fmla="*/ 487 h 505"/>
                  <a:gd name="T60" fmla="*/ 29 w 472"/>
                  <a:gd name="T61" fmla="*/ 476 h 505"/>
                  <a:gd name="T62" fmla="*/ 0 w 472"/>
                  <a:gd name="T63" fmla="*/ 479 h 505"/>
                  <a:gd name="T64" fmla="*/ 9 w 472"/>
                  <a:gd name="T65" fmla="*/ 410 h 505"/>
                  <a:gd name="T66" fmla="*/ 34 w 472"/>
                  <a:gd name="T67" fmla="*/ 359 h 505"/>
                  <a:gd name="T68" fmla="*/ 123 w 472"/>
                  <a:gd name="T69" fmla="*/ 275 h 505"/>
                  <a:gd name="T70" fmla="*/ 148 w 472"/>
                  <a:gd name="T71" fmla="*/ 236 h 505"/>
                  <a:gd name="T72" fmla="*/ 146 w 472"/>
                  <a:gd name="T73" fmla="*/ 18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72" h="505">
                    <a:moveTo>
                      <a:pt x="146" y="185"/>
                    </a:moveTo>
                    <a:lnTo>
                      <a:pt x="189" y="142"/>
                    </a:lnTo>
                    <a:lnTo>
                      <a:pt x="192" y="94"/>
                    </a:lnTo>
                    <a:lnTo>
                      <a:pt x="204" y="46"/>
                    </a:lnTo>
                    <a:lnTo>
                      <a:pt x="258" y="27"/>
                    </a:lnTo>
                    <a:lnTo>
                      <a:pt x="284" y="0"/>
                    </a:lnTo>
                    <a:lnTo>
                      <a:pt x="321" y="3"/>
                    </a:lnTo>
                    <a:lnTo>
                      <a:pt x="341" y="29"/>
                    </a:lnTo>
                    <a:lnTo>
                      <a:pt x="333" y="53"/>
                    </a:lnTo>
                    <a:lnTo>
                      <a:pt x="338" y="79"/>
                    </a:lnTo>
                    <a:lnTo>
                      <a:pt x="362" y="103"/>
                    </a:lnTo>
                    <a:lnTo>
                      <a:pt x="411" y="175"/>
                    </a:lnTo>
                    <a:lnTo>
                      <a:pt x="441" y="179"/>
                    </a:lnTo>
                    <a:lnTo>
                      <a:pt x="472" y="216"/>
                    </a:lnTo>
                    <a:lnTo>
                      <a:pt x="462" y="233"/>
                    </a:lnTo>
                    <a:lnTo>
                      <a:pt x="441" y="242"/>
                    </a:lnTo>
                    <a:lnTo>
                      <a:pt x="416" y="270"/>
                    </a:lnTo>
                    <a:lnTo>
                      <a:pt x="399" y="322"/>
                    </a:lnTo>
                    <a:lnTo>
                      <a:pt x="377" y="376"/>
                    </a:lnTo>
                    <a:lnTo>
                      <a:pt x="344" y="448"/>
                    </a:lnTo>
                    <a:lnTo>
                      <a:pt x="333" y="470"/>
                    </a:lnTo>
                    <a:lnTo>
                      <a:pt x="315" y="487"/>
                    </a:lnTo>
                    <a:lnTo>
                      <a:pt x="290" y="487"/>
                    </a:lnTo>
                    <a:lnTo>
                      <a:pt x="272" y="476"/>
                    </a:lnTo>
                    <a:lnTo>
                      <a:pt x="239" y="449"/>
                    </a:lnTo>
                    <a:lnTo>
                      <a:pt x="148" y="449"/>
                    </a:lnTo>
                    <a:lnTo>
                      <a:pt x="123" y="487"/>
                    </a:lnTo>
                    <a:lnTo>
                      <a:pt x="101" y="501"/>
                    </a:lnTo>
                    <a:lnTo>
                      <a:pt x="71" y="505"/>
                    </a:lnTo>
                    <a:lnTo>
                      <a:pt x="54" y="487"/>
                    </a:lnTo>
                    <a:lnTo>
                      <a:pt x="29" y="476"/>
                    </a:lnTo>
                    <a:lnTo>
                      <a:pt x="0" y="479"/>
                    </a:lnTo>
                    <a:lnTo>
                      <a:pt x="9" y="410"/>
                    </a:lnTo>
                    <a:lnTo>
                      <a:pt x="34" y="359"/>
                    </a:lnTo>
                    <a:lnTo>
                      <a:pt x="123" y="275"/>
                    </a:lnTo>
                    <a:lnTo>
                      <a:pt x="148" y="236"/>
                    </a:lnTo>
                    <a:lnTo>
                      <a:pt x="146" y="185"/>
                    </a:lnTo>
                    <a:close/>
                  </a:path>
                </a:pathLst>
              </a:custGeom>
              <a:grpFill/>
              <a:ln w="12700">
                <a:solidFill>
                  <a:srgbClr val="92D050"/>
                </a:solidFill>
                <a:headEnd/>
                <a:tailEnd/>
              </a:ln>
              <a:effectLst/>
            </p:spPr>
            <p:style>
              <a:lnRef idx="1">
                <a:schemeClr val="accent3"/>
              </a:lnRef>
              <a:fillRef idx="3">
                <a:schemeClr val="accent3"/>
              </a:fillRef>
              <a:effectRef idx="2">
                <a:schemeClr val="accent3"/>
              </a:effectRef>
              <a:fontRef idx="minor">
                <a:schemeClr val="lt1"/>
              </a:fontRef>
            </p:style>
            <p:txBody>
              <a:bodyPr/>
              <a:lstStyle/>
              <a:p>
                <a:endParaRPr lang="es-ES"/>
              </a:p>
            </p:txBody>
          </p:sp>
          <p:sp>
            <p:nvSpPr>
              <p:cNvPr id="180" name="Freeform 76"/>
              <p:cNvSpPr>
                <a:spLocks/>
              </p:cNvSpPr>
              <p:nvPr/>
            </p:nvSpPr>
            <p:spPr bwMode="auto">
              <a:xfrm>
                <a:off x="1847691" y="5274741"/>
                <a:ext cx="621304" cy="477798"/>
              </a:xfrm>
              <a:custGeom>
                <a:avLst/>
                <a:gdLst>
                  <a:gd name="T0" fmla="*/ 12 w 662"/>
                  <a:gd name="T1" fmla="*/ 143 h 509"/>
                  <a:gd name="T2" fmla="*/ 14 w 662"/>
                  <a:gd name="T3" fmla="*/ 82 h 509"/>
                  <a:gd name="T4" fmla="*/ 27 w 662"/>
                  <a:gd name="T5" fmla="*/ 68 h 509"/>
                  <a:gd name="T6" fmla="*/ 81 w 662"/>
                  <a:gd name="T7" fmla="*/ 69 h 509"/>
                  <a:gd name="T8" fmla="*/ 157 w 662"/>
                  <a:gd name="T9" fmla="*/ 56 h 509"/>
                  <a:gd name="T10" fmla="*/ 180 w 662"/>
                  <a:gd name="T11" fmla="*/ 41 h 509"/>
                  <a:gd name="T12" fmla="*/ 218 w 662"/>
                  <a:gd name="T13" fmla="*/ 72 h 509"/>
                  <a:gd name="T14" fmla="*/ 247 w 662"/>
                  <a:gd name="T15" fmla="*/ 41 h 509"/>
                  <a:gd name="T16" fmla="*/ 287 w 662"/>
                  <a:gd name="T17" fmla="*/ 59 h 509"/>
                  <a:gd name="T18" fmla="*/ 318 w 662"/>
                  <a:gd name="T19" fmla="*/ 24 h 509"/>
                  <a:gd name="T20" fmla="*/ 360 w 662"/>
                  <a:gd name="T21" fmla="*/ 41 h 509"/>
                  <a:gd name="T22" fmla="*/ 409 w 662"/>
                  <a:gd name="T23" fmla="*/ 31 h 509"/>
                  <a:gd name="T24" fmla="*/ 439 w 662"/>
                  <a:gd name="T25" fmla="*/ 59 h 509"/>
                  <a:gd name="T26" fmla="*/ 466 w 662"/>
                  <a:gd name="T27" fmla="*/ 24 h 509"/>
                  <a:gd name="T28" fmla="*/ 495 w 662"/>
                  <a:gd name="T29" fmla="*/ 31 h 509"/>
                  <a:gd name="T30" fmla="*/ 517 w 662"/>
                  <a:gd name="T31" fmla="*/ 0 h 509"/>
                  <a:gd name="T32" fmla="*/ 568 w 662"/>
                  <a:gd name="T33" fmla="*/ 24 h 509"/>
                  <a:gd name="T34" fmla="*/ 595 w 662"/>
                  <a:gd name="T35" fmla="*/ 18 h 509"/>
                  <a:gd name="T36" fmla="*/ 662 w 662"/>
                  <a:gd name="T37" fmla="*/ 115 h 509"/>
                  <a:gd name="T38" fmla="*/ 613 w 662"/>
                  <a:gd name="T39" fmla="*/ 191 h 509"/>
                  <a:gd name="T40" fmla="*/ 496 w 662"/>
                  <a:gd name="T41" fmla="*/ 297 h 509"/>
                  <a:gd name="T42" fmla="*/ 484 w 662"/>
                  <a:gd name="T43" fmla="*/ 362 h 509"/>
                  <a:gd name="T44" fmla="*/ 447 w 662"/>
                  <a:gd name="T45" fmla="*/ 403 h 509"/>
                  <a:gd name="T46" fmla="*/ 410 w 662"/>
                  <a:gd name="T47" fmla="*/ 410 h 509"/>
                  <a:gd name="T48" fmla="*/ 243 w 662"/>
                  <a:gd name="T49" fmla="*/ 417 h 509"/>
                  <a:gd name="T50" fmla="*/ 184 w 662"/>
                  <a:gd name="T51" fmla="*/ 490 h 509"/>
                  <a:gd name="T52" fmla="*/ 64 w 662"/>
                  <a:gd name="T53" fmla="*/ 509 h 509"/>
                  <a:gd name="T54" fmla="*/ 57 w 662"/>
                  <a:gd name="T55" fmla="*/ 460 h 509"/>
                  <a:gd name="T56" fmla="*/ 41 w 662"/>
                  <a:gd name="T57" fmla="*/ 421 h 509"/>
                  <a:gd name="T58" fmla="*/ 41 w 662"/>
                  <a:gd name="T59" fmla="*/ 322 h 509"/>
                  <a:gd name="T60" fmla="*/ 22 w 662"/>
                  <a:gd name="T61" fmla="*/ 236 h 509"/>
                  <a:gd name="T62" fmla="*/ 0 w 662"/>
                  <a:gd name="T63" fmla="*/ 188 h 509"/>
                  <a:gd name="T64" fmla="*/ 12 w 662"/>
                  <a:gd name="T65" fmla="*/ 143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2" h="509">
                    <a:moveTo>
                      <a:pt x="12" y="143"/>
                    </a:moveTo>
                    <a:lnTo>
                      <a:pt x="14" y="82"/>
                    </a:lnTo>
                    <a:lnTo>
                      <a:pt x="27" y="68"/>
                    </a:lnTo>
                    <a:lnTo>
                      <a:pt x="81" y="69"/>
                    </a:lnTo>
                    <a:lnTo>
                      <a:pt x="157" y="56"/>
                    </a:lnTo>
                    <a:lnTo>
                      <a:pt x="180" y="41"/>
                    </a:lnTo>
                    <a:lnTo>
                      <a:pt x="218" y="72"/>
                    </a:lnTo>
                    <a:lnTo>
                      <a:pt x="247" y="41"/>
                    </a:lnTo>
                    <a:lnTo>
                      <a:pt x="287" y="59"/>
                    </a:lnTo>
                    <a:lnTo>
                      <a:pt x="318" y="24"/>
                    </a:lnTo>
                    <a:lnTo>
                      <a:pt x="360" y="41"/>
                    </a:lnTo>
                    <a:lnTo>
                      <a:pt x="409" y="31"/>
                    </a:lnTo>
                    <a:lnTo>
                      <a:pt x="439" y="59"/>
                    </a:lnTo>
                    <a:lnTo>
                      <a:pt x="466" y="24"/>
                    </a:lnTo>
                    <a:lnTo>
                      <a:pt x="495" y="31"/>
                    </a:lnTo>
                    <a:lnTo>
                      <a:pt x="517" y="0"/>
                    </a:lnTo>
                    <a:lnTo>
                      <a:pt x="568" y="24"/>
                    </a:lnTo>
                    <a:lnTo>
                      <a:pt x="595" y="18"/>
                    </a:lnTo>
                    <a:lnTo>
                      <a:pt x="662" y="115"/>
                    </a:lnTo>
                    <a:lnTo>
                      <a:pt x="613" y="191"/>
                    </a:lnTo>
                    <a:lnTo>
                      <a:pt x="496" y="297"/>
                    </a:lnTo>
                    <a:lnTo>
                      <a:pt x="484" y="362"/>
                    </a:lnTo>
                    <a:lnTo>
                      <a:pt x="447" y="403"/>
                    </a:lnTo>
                    <a:lnTo>
                      <a:pt x="410" y="410"/>
                    </a:lnTo>
                    <a:lnTo>
                      <a:pt x="243" y="417"/>
                    </a:lnTo>
                    <a:lnTo>
                      <a:pt x="184" y="490"/>
                    </a:lnTo>
                    <a:lnTo>
                      <a:pt x="64" y="509"/>
                    </a:lnTo>
                    <a:lnTo>
                      <a:pt x="57" y="460"/>
                    </a:lnTo>
                    <a:lnTo>
                      <a:pt x="41" y="421"/>
                    </a:lnTo>
                    <a:lnTo>
                      <a:pt x="41" y="322"/>
                    </a:lnTo>
                    <a:lnTo>
                      <a:pt x="22" y="236"/>
                    </a:lnTo>
                    <a:lnTo>
                      <a:pt x="0" y="188"/>
                    </a:lnTo>
                    <a:lnTo>
                      <a:pt x="12" y="143"/>
                    </a:lnTo>
                    <a:close/>
                  </a:path>
                </a:pathLst>
              </a:custGeom>
              <a:grpFill/>
              <a:ln w="12700">
                <a:solidFill>
                  <a:srgbClr val="92D050"/>
                </a:solidFill>
                <a:headEnd/>
                <a:tailEnd/>
              </a:ln>
              <a:effectLst/>
            </p:spPr>
            <p:style>
              <a:lnRef idx="1">
                <a:schemeClr val="accent3"/>
              </a:lnRef>
              <a:fillRef idx="3">
                <a:schemeClr val="accent3"/>
              </a:fillRef>
              <a:effectRef idx="2">
                <a:schemeClr val="accent3"/>
              </a:effectRef>
              <a:fontRef idx="minor">
                <a:schemeClr val="lt1"/>
              </a:fontRef>
            </p:style>
            <p:txBody>
              <a:bodyPr/>
              <a:lstStyle/>
              <a:p>
                <a:endParaRPr lang="es-ES"/>
              </a:p>
            </p:txBody>
          </p:sp>
          <p:sp>
            <p:nvSpPr>
              <p:cNvPr id="181" name="Freeform 79"/>
              <p:cNvSpPr>
                <a:spLocks/>
              </p:cNvSpPr>
              <p:nvPr/>
            </p:nvSpPr>
            <p:spPr bwMode="auto">
              <a:xfrm>
                <a:off x="1432935" y="5174370"/>
                <a:ext cx="475310" cy="634575"/>
              </a:xfrm>
              <a:custGeom>
                <a:avLst/>
                <a:gdLst>
                  <a:gd name="T0" fmla="*/ 115 w 507"/>
                  <a:gd name="T1" fmla="*/ 456 h 676"/>
                  <a:gd name="T2" fmla="*/ 89 w 507"/>
                  <a:gd name="T3" fmla="*/ 343 h 676"/>
                  <a:gd name="T4" fmla="*/ 72 w 507"/>
                  <a:gd name="T5" fmla="*/ 290 h 676"/>
                  <a:gd name="T6" fmla="*/ 0 w 507"/>
                  <a:gd name="T7" fmla="*/ 247 h 676"/>
                  <a:gd name="T8" fmla="*/ 40 w 507"/>
                  <a:gd name="T9" fmla="*/ 209 h 676"/>
                  <a:gd name="T10" fmla="*/ 21 w 507"/>
                  <a:gd name="T11" fmla="*/ 147 h 676"/>
                  <a:gd name="T12" fmla="*/ 25 w 507"/>
                  <a:gd name="T13" fmla="*/ 121 h 676"/>
                  <a:gd name="T14" fmla="*/ 138 w 507"/>
                  <a:gd name="T15" fmla="*/ 44 h 676"/>
                  <a:gd name="T16" fmla="*/ 138 w 507"/>
                  <a:gd name="T17" fmla="*/ 16 h 676"/>
                  <a:gd name="T18" fmla="*/ 156 w 507"/>
                  <a:gd name="T19" fmla="*/ 0 h 676"/>
                  <a:gd name="T20" fmla="*/ 194 w 507"/>
                  <a:gd name="T21" fmla="*/ 4 h 676"/>
                  <a:gd name="T22" fmla="*/ 263 w 507"/>
                  <a:gd name="T23" fmla="*/ 68 h 676"/>
                  <a:gd name="T24" fmla="*/ 306 w 507"/>
                  <a:gd name="T25" fmla="*/ 78 h 676"/>
                  <a:gd name="T26" fmla="*/ 457 w 507"/>
                  <a:gd name="T27" fmla="*/ 189 h 676"/>
                  <a:gd name="T28" fmla="*/ 455 w 507"/>
                  <a:gd name="T29" fmla="*/ 252 h 676"/>
                  <a:gd name="T30" fmla="*/ 441 w 507"/>
                  <a:gd name="T31" fmla="*/ 295 h 676"/>
                  <a:gd name="T32" fmla="*/ 467 w 507"/>
                  <a:gd name="T33" fmla="*/ 344 h 676"/>
                  <a:gd name="T34" fmla="*/ 483 w 507"/>
                  <a:gd name="T35" fmla="*/ 429 h 676"/>
                  <a:gd name="T36" fmla="*/ 483 w 507"/>
                  <a:gd name="T37" fmla="*/ 529 h 676"/>
                  <a:gd name="T38" fmla="*/ 499 w 507"/>
                  <a:gd name="T39" fmla="*/ 566 h 676"/>
                  <a:gd name="T40" fmla="*/ 507 w 507"/>
                  <a:gd name="T41" fmla="*/ 616 h 676"/>
                  <a:gd name="T42" fmla="*/ 481 w 507"/>
                  <a:gd name="T43" fmla="*/ 629 h 676"/>
                  <a:gd name="T44" fmla="*/ 481 w 507"/>
                  <a:gd name="T45" fmla="*/ 676 h 676"/>
                  <a:gd name="T46" fmla="*/ 396 w 507"/>
                  <a:gd name="T47" fmla="*/ 651 h 676"/>
                  <a:gd name="T48" fmla="*/ 302 w 507"/>
                  <a:gd name="T49" fmla="*/ 633 h 676"/>
                  <a:gd name="T50" fmla="*/ 283 w 507"/>
                  <a:gd name="T51" fmla="*/ 531 h 676"/>
                  <a:gd name="T52" fmla="*/ 258 w 507"/>
                  <a:gd name="T53" fmla="*/ 489 h 676"/>
                  <a:gd name="T54" fmla="*/ 176 w 507"/>
                  <a:gd name="T55" fmla="*/ 453 h 676"/>
                  <a:gd name="T56" fmla="*/ 115 w 507"/>
                  <a:gd name="T57" fmla="*/ 456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7" h="676">
                    <a:moveTo>
                      <a:pt x="115" y="456"/>
                    </a:moveTo>
                    <a:lnTo>
                      <a:pt x="89" y="343"/>
                    </a:lnTo>
                    <a:lnTo>
                      <a:pt x="72" y="290"/>
                    </a:lnTo>
                    <a:lnTo>
                      <a:pt x="0" y="247"/>
                    </a:lnTo>
                    <a:lnTo>
                      <a:pt x="40" y="209"/>
                    </a:lnTo>
                    <a:lnTo>
                      <a:pt x="21" y="147"/>
                    </a:lnTo>
                    <a:lnTo>
                      <a:pt x="25" y="121"/>
                    </a:lnTo>
                    <a:lnTo>
                      <a:pt x="138" y="44"/>
                    </a:lnTo>
                    <a:lnTo>
                      <a:pt x="138" y="16"/>
                    </a:lnTo>
                    <a:lnTo>
                      <a:pt x="156" y="0"/>
                    </a:lnTo>
                    <a:lnTo>
                      <a:pt x="194" y="4"/>
                    </a:lnTo>
                    <a:lnTo>
                      <a:pt x="263" y="68"/>
                    </a:lnTo>
                    <a:lnTo>
                      <a:pt x="306" y="78"/>
                    </a:lnTo>
                    <a:lnTo>
                      <a:pt x="457" y="189"/>
                    </a:lnTo>
                    <a:lnTo>
                      <a:pt x="455" y="252"/>
                    </a:lnTo>
                    <a:lnTo>
                      <a:pt x="441" y="295"/>
                    </a:lnTo>
                    <a:lnTo>
                      <a:pt x="467" y="344"/>
                    </a:lnTo>
                    <a:lnTo>
                      <a:pt x="483" y="429"/>
                    </a:lnTo>
                    <a:lnTo>
                      <a:pt x="483" y="529"/>
                    </a:lnTo>
                    <a:lnTo>
                      <a:pt x="499" y="566"/>
                    </a:lnTo>
                    <a:lnTo>
                      <a:pt x="507" y="616"/>
                    </a:lnTo>
                    <a:lnTo>
                      <a:pt x="481" y="629"/>
                    </a:lnTo>
                    <a:lnTo>
                      <a:pt x="481" y="676"/>
                    </a:lnTo>
                    <a:lnTo>
                      <a:pt x="396" y="651"/>
                    </a:lnTo>
                    <a:lnTo>
                      <a:pt x="302" y="633"/>
                    </a:lnTo>
                    <a:lnTo>
                      <a:pt x="283" y="531"/>
                    </a:lnTo>
                    <a:lnTo>
                      <a:pt x="258" y="489"/>
                    </a:lnTo>
                    <a:lnTo>
                      <a:pt x="176" y="453"/>
                    </a:lnTo>
                    <a:lnTo>
                      <a:pt x="115" y="456"/>
                    </a:lnTo>
                    <a:close/>
                  </a:path>
                </a:pathLst>
              </a:custGeom>
              <a:grpFill/>
              <a:ln w="12700">
                <a:solidFill>
                  <a:srgbClr val="92D050"/>
                </a:solidFill>
                <a:headEnd/>
                <a:tailEnd/>
              </a:ln>
              <a:effectLst/>
            </p:spPr>
            <p:style>
              <a:lnRef idx="1">
                <a:schemeClr val="accent3"/>
              </a:lnRef>
              <a:fillRef idx="3">
                <a:schemeClr val="accent3"/>
              </a:fillRef>
              <a:effectRef idx="2">
                <a:schemeClr val="accent3"/>
              </a:effectRef>
              <a:fontRef idx="minor">
                <a:schemeClr val="lt1"/>
              </a:fontRef>
            </p:style>
            <p:txBody>
              <a:bodyPr/>
              <a:lstStyle/>
              <a:p>
                <a:endParaRPr lang="es-ES"/>
              </a:p>
            </p:txBody>
          </p:sp>
        </p:grpSp>
        <p:sp>
          <p:nvSpPr>
            <p:cNvPr id="166" name="Freeform 82"/>
            <p:cNvSpPr>
              <a:spLocks/>
            </p:cNvSpPr>
            <p:nvPr/>
          </p:nvSpPr>
          <p:spPr bwMode="auto">
            <a:xfrm>
              <a:off x="973664" y="2440712"/>
              <a:ext cx="366743" cy="294505"/>
            </a:xfrm>
            <a:custGeom>
              <a:avLst/>
              <a:gdLst>
                <a:gd name="T0" fmla="*/ 737 w 737"/>
                <a:gd name="T1" fmla="*/ 205 h 591"/>
                <a:gd name="T2" fmla="*/ 694 w 737"/>
                <a:gd name="T3" fmla="*/ 305 h 591"/>
                <a:gd name="T4" fmla="*/ 641 w 737"/>
                <a:gd name="T5" fmla="*/ 374 h 591"/>
                <a:gd name="T6" fmla="*/ 629 w 737"/>
                <a:gd name="T7" fmla="*/ 435 h 591"/>
                <a:gd name="T8" fmla="*/ 575 w 737"/>
                <a:gd name="T9" fmla="*/ 451 h 591"/>
                <a:gd name="T10" fmla="*/ 532 w 737"/>
                <a:gd name="T11" fmla="*/ 555 h 591"/>
                <a:gd name="T12" fmla="*/ 488 w 737"/>
                <a:gd name="T13" fmla="*/ 569 h 591"/>
                <a:gd name="T14" fmla="*/ 444 w 737"/>
                <a:gd name="T15" fmla="*/ 550 h 591"/>
                <a:gd name="T16" fmla="*/ 402 w 737"/>
                <a:gd name="T17" fmla="*/ 558 h 591"/>
                <a:gd name="T18" fmla="*/ 327 w 737"/>
                <a:gd name="T19" fmla="*/ 468 h 591"/>
                <a:gd name="T20" fmla="*/ 296 w 737"/>
                <a:gd name="T21" fmla="*/ 466 h 591"/>
                <a:gd name="T22" fmla="*/ 231 w 737"/>
                <a:gd name="T23" fmla="*/ 511 h 591"/>
                <a:gd name="T24" fmla="*/ 172 w 737"/>
                <a:gd name="T25" fmla="*/ 525 h 591"/>
                <a:gd name="T26" fmla="*/ 145 w 737"/>
                <a:gd name="T27" fmla="*/ 575 h 591"/>
                <a:gd name="T28" fmla="*/ 130 w 737"/>
                <a:gd name="T29" fmla="*/ 586 h 591"/>
                <a:gd name="T30" fmla="*/ 93 w 737"/>
                <a:gd name="T31" fmla="*/ 556 h 591"/>
                <a:gd name="T32" fmla="*/ 15 w 737"/>
                <a:gd name="T33" fmla="*/ 591 h 591"/>
                <a:gd name="T34" fmla="*/ 0 w 737"/>
                <a:gd name="T35" fmla="*/ 535 h 591"/>
                <a:gd name="T36" fmla="*/ 83 w 737"/>
                <a:gd name="T37" fmla="*/ 482 h 591"/>
                <a:gd name="T38" fmla="*/ 68 w 737"/>
                <a:gd name="T39" fmla="*/ 448 h 591"/>
                <a:gd name="T40" fmla="*/ 55 w 737"/>
                <a:gd name="T41" fmla="*/ 416 h 591"/>
                <a:gd name="T42" fmla="*/ 100 w 737"/>
                <a:gd name="T43" fmla="*/ 353 h 591"/>
                <a:gd name="T44" fmla="*/ 88 w 737"/>
                <a:gd name="T45" fmla="*/ 270 h 591"/>
                <a:gd name="T46" fmla="*/ 100 w 737"/>
                <a:gd name="T47" fmla="*/ 106 h 591"/>
                <a:gd name="T48" fmla="*/ 142 w 737"/>
                <a:gd name="T49" fmla="*/ 47 h 591"/>
                <a:gd name="T50" fmla="*/ 206 w 737"/>
                <a:gd name="T51" fmla="*/ 0 h 591"/>
                <a:gd name="T52" fmla="*/ 260 w 737"/>
                <a:gd name="T53" fmla="*/ 32 h 591"/>
                <a:gd name="T54" fmla="*/ 333 w 737"/>
                <a:gd name="T55" fmla="*/ 32 h 591"/>
                <a:gd name="T56" fmla="*/ 353 w 737"/>
                <a:gd name="T57" fmla="*/ 74 h 591"/>
                <a:gd name="T58" fmla="*/ 456 w 737"/>
                <a:gd name="T59" fmla="*/ 78 h 591"/>
                <a:gd name="T60" fmla="*/ 472 w 737"/>
                <a:gd name="T61" fmla="*/ 28 h 591"/>
                <a:gd name="T62" fmla="*/ 595 w 737"/>
                <a:gd name="T63" fmla="*/ 44 h 591"/>
                <a:gd name="T64" fmla="*/ 668 w 737"/>
                <a:gd name="T65" fmla="*/ 78 h 591"/>
                <a:gd name="T66" fmla="*/ 729 w 737"/>
                <a:gd name="T67" fmla="*/ 120 h 591"/>
                <a:gd name="T68" fmla="*/ 737 w 737"/>
                <a:gd name="T69" fmla="*/ 205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37" h="591">
                  <a:moveTo>
                    <a:pt x="737" y="205"/>
                  </a:moveTo>
                  <a:lnTo>
                    <a:pt x="694" y="305"/>
                  </a:lnTo>
                  <a:lnTo>
                    <a:pt x="641" y="374"/>
                  </a:lnTo>
                  <a:lnTo>
                    <a:pt x="629" y="435"/>
                  </a:lnTo>
                  <a:lnTo>
                    <a:pt x="575" y="451"/>
                  </a:lnTo>
                  <a:lnTo>
                    <a:pt x="532" y="555"/>
                  </a:lnTo>
                  <a:lnTo>
                    <a:pt x="488" y="569"/>
                  </a:lnTo>
                  <a:lnTo>
                    <a:pt x="444" y="550"/>
                  </a:lnTo>
                  <a:lnTo>
                    <a:pt x="402" y="558"/>
                  </a:lnTo>
                  <a:lnTo>
                    <a:pt x="327" y="468"/>
                  </a:lnTo>
                  <a:lnTo>
                    <a:pt x="296" y="466"/>
                  </a:lnTo>
                  <a:lnTo>
                    <a:pt x="231" y="511"/>
                  </a:lnTo>
                  <a:lnTo>
                    <a:pt x="172" y="525"/>
                  </a:lnTo>
                  <a:lnTo>
                    <a:pt x="145" y="575"/>
                  </a:lnTo>
                  <a:lnTo>
                    <a:pt x="130" y="586"/>
                  </a:lnTo>
                  <a:lnTo>
                    <a:pt x="93" y="556"/>
                  </a:lnTo>
                  <a:lnTo>
                    <a:pt x="15" y="591"/>
                  </a:lnTo>
                  <a:lnTo>
                    <a:pt x="0" y="535"/>
                  </a:lnTo>
                  <a:lnTo>
                    <a:pt x="83" y="482"/>
                  </a:lnTo>
                  <a:lnTo>
                    <a:pt x="68" y="448"/>
                  </a:lnTo>
                  <a:lnTo>
                    <a:pt x="55" y="416"/>
                  </a:lnTo>
                  <a:lnTo>
                    <a:pt x="100" y="353"/>
                  </a:lnTo>
                  <a:lnTo>
                    <a:pt x="88" y="270"/>
                  </a:lnTo>
                  <a:lnTo>
                    <a:pt x="100" y="106"/>
                  </a:lnTo>
                  <a:lnTo>
                    <a:pt x="142" y="47"/>
                  </a:lnTo>
                  <a:lnTo>
                    <a:pt x="206" y="0"/>
                  </a:lnTo>
                  <a:lnTo>
                    <a:pt x="260" y="32"/>
                  </a:lnTo>
                  <a:lnTo>
                    <a:pt x="333" y="32"/>
                  </a:lnTo>
                  <a:lnTo>
                    <a:pt x="353" y="74"/>
                  </a:lnTo>
                  <a:lnTo>
                    <a:pt x="456" y="78"/>
                  </a:lnTo>
                  <a:lnTo>
                    <a:pt x="472" y="28"/>
                  </a:lnTo>
                  <a:lnTo>
                    <a:pt x="595" y="44"/>
                  </a:lnTo>
                  <a:lnTo>
                    <a:pt x="668" y="78"/>
                  </a:lnTo>
                  <a:lnTo>
                    <a:pt x="729" y="120"/>
                  </a:lnTo>
                  <a:lnTo>
                    <a:pt x="737" y="205"/>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167" name="Freeform 84"/>
            <p:cNvSpPr>
              <a:spLocks/>
            </p:cNvSpPr>
            <p:nvPr/>
          </p:nvSpPr>
          <p:spPr bwMode="auto">
            <a:xfrm>
              <a:off x="1238720" y="2497946"/>
              <a:ext cx="313398" cy="281725"/>
            </a:xfrm>
            <a:custGeom>
              <a:avLst/>
              <a:gdLst>
                <a:gd name="T0" fmla="*/ 297 w 630"/>
                <a:gd name="T1" fmla="*/ 0 h 566"/>
                <a:gd name="T2" fmla="*/ 374 w 630"/>
                <a:gd name="T3" fmla="*/ 3 h 566"/>
                <a:gd name="T4" fmla="*/ 412 w 630"/>
                <a:gd name="T5" fmla="*/ 22 h 566"/>
                <a:gd name="T6" fmla="*/ 447 w 630"/>
                <a:gd name="T7" fmla="*/ 64 h 566"/>
                <a:gd name="T8" fmla="*/ 473 w 630"/>
                <a:gd name="T9" fmla="*/ 169 h 566"/>
                <a:gd name="T10" fmla="*/ 524 w 630"/>
                <a:gd name="T11" fmla="*/ 204 h 566"/>
                <a:gd name="T12" fmla="*/ 630 w 630"/>
                <a:gd name="T13" fmla="*/ 202 h 566"/>
                <a:gd name="T14" fmla="*/ 606 w 630"/>
                <a:gd name="T15" fmla="*/ 243 h 566"/>
                <a:gd name="T16" fmla="*/ 518 w 630"/>
                <a:gd name="T17" fmla="*/ 330 h 566"/>
                <a:gd name="T18" fmla="*/ 526 w 630"/>
                <a:gd name="T19" fmla="*/ 368 h 566"/>
                <a:gd name="T20" fmla="*/ 462 w 630"/>
                <a:gd name="T21" fmla="*/ 417 h 566"/>
                <a:gd name="T22" fmla="*/ 441 w 630"/>
                <a:gd name="T23" fmla="*/ 455 h 566"/>
                <a:gd name="T24" fmla="*/ 419 w 630"/>
                <a:gd name="T25" fmla="*/ 468 h 566"/>
                <a:gd name="T26" fmla="*/ 420 w 630"/>
                <a:gd name="T27" fmla="*/ 482 h 566"/>
                <a:gd name="T28" fmla="*/ 441 w 630"/>
                <a:gd name="T29" fmla="*/ 511 h 566"/>
                <a:gd name="T30" fmla="*/ 404 w 630"/>
                <a:gd name="T31" fmla="*/ 521 h 566"/>
                <a:gd name="T32" fmla="*/ 388 w 630"/>
                <a:gd name="T33" fmla="*/ 472 h 566"/>
                <a:gd name="T34" fmla="*/ 363 w 630"/>
                <a:gd name="T35" fmla="*/ 442 h 566"/>
                <a:gd name="T36" fmla="*/ 323 w 630"/>
                <a:gd name="T37" fmla="*/ 457 h 566"/>
                <a:gd name="T38" fmla="*/ 304 w 630"/>
                <a:gd name="T39" fmla="*/ 495 h 566"/>
                <a:gd name="T40" fmla="*/ 224 w 630"/>
                <a:gd name="T41" fmla="*/ 510 h 566"/>
                <a:gd name="T42" fmla="*/ 193 w 630"/>
                <a:gd name="T43" fmla="*/ 523 h 566"/>
                <a:gd name="T44" fmla="*/ 144 w 630"/>
                <a:gd name="T45" fmla="*/ 566 h 566"/>
                <a:gd name="T46" fmla="*/ 129 w 630"/>
                <a:gd name="T47" fmla="*/ 536 h 566"/>
                <a:gd name="T48" fmla="*/ 119 w 630"/>
                <a:gd name="T49" fmla="*/ 474 h 566"/>
                <a:gd name="T50" fmla="*/ 102 w 630"/>
                <a:gd name="T51" fmla="*/ 459 h 566"/>
                <a:gd name="T52" fmla="*/ 46 w 630"/>
                <a:gd name="T53" fmla="*/ 489 h 566"/>
                <a:gd name="T54" fmla="*/ 0 w 630"/>
                <a:gd name="T55" fmla="*/ 440 h 566"/>
                <a:gd name="T56" fmla="*/ 42 w 630"/>
                <a:gd name="T57" fmla="*/ 337 h 566"/>
                <a:gd name="T58" fmla="*/ 98 w 630"/>
                <a:gd name="T59" fmla="*/ 320 h 566"/>
                <a:gd name="T60" fmla="*/ 107 w 630"/>
                <a:gd name="T61" fmla="*/ 261 h 566"/>
                <a:gd name="T62" fmla="*/ 160 w 630"/>
                <a:gd name="T63" fmla="*/ 194 h 566"/>
                <a:gd name="T64" fmla="*/ 204 w 630"/>
                <a:gd name="T65" fmla="*/ 88 h 566"/>
                <a:gd name="T66" fmla="*/ 197 w 630"/>
                <a:gd name="T67" fmla="*/ 6 h 566"/>
                <a:gd name="T68" fmla="*/ 297 w 630"/>
                <a:gd name="T69" fmla="*/ 0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0" h="566">
                  <a:moveTo>
                    <a:pt x="297" y="0"/>
                  </a:moveTo>
                  <a:lnTo>
                    <a:pt x="374" y="3"/>
                  </a:lnTo>
                  <a:lnTo>
                    <a:pt x="412" y="22"/>
                  </a:lnTo>
                  <a:lnTo>
                    <a:pt x="447" y="64"/>
                  </a:lnTo>
                  <a:lnTo>
                    <a:pt x="473" y="169"/>
                  </a:lnTo>
                  <a:lnTo>
                    <a:pt x="524" y="204"/>
                  </a:lnTo>
                  <a:lnTo>
                    <a:pt x="630" y="202"/>
                  </a:lnTo>
                  <a:lnTo>
                    <a:pt x="606" y="243"/>
                  </a:lnTo>
                  <a:lnTo>
                    <a:pt x="518" y="330"/>
                  </a:lnTo>
                  <a:lnTo>
                    <a:pt x="526" y="368"/>
                  </a:lnTo>
                  <a:lnTo>
                    <a:pt x="462" y="417"/>
                  </a:lnTo>
                  <a:lnTo>
                    <a:pt x="441" y="455"/>
                  </a:lnTo>
                  <a:lnTo>
                    <a:pt x="419" y="468"/>
                  </a:lnTo>
                  <a:lnTo>
                    <a:pt x="420" y="482"/>
                  </a:lnTo>
                  <a:lnTo>
                    <a:pt x="441" y="511"/>
                  </a:lnTo>
                  <a:lnTo>
                    <a:pt x="404" y="521"/>
                  </a:lnTo>
                  <a:lnTo>
                    <a:pt x="388" y="472"/>
                  </a:lnTo>
                  <a:lnTo>
                    <a:pt x="363" y="442"/>
                  </a:lnTo>
                  <a:lnTo>
                    <a:pt x="323" y="457"/>
                  </a:lnTo>
                  <a:lnTo>
                    <a:pt x="304" y="495"/>
                  </a:lnTo>
                  <a:lnTo>
                    <a:pt x="224" y="510"/>
                  </a:lnTo>
                  <a:lnTo>
                    <a:pt x="193" y="523"/>
                  </a:lnTo>
                  <a:lnTo>
                    <a:pt x="144" y="566"/>
                  </a:lnTo>
                  <a:lnTo>
                    <a:pt x="129" y="536"/>
                  </a:lnTo>
                  <a:lnTo>
                    <a:pt x="119" y="474"/>
                  </a:lnTo>
                  <a:lnTo>
                    <a:pt x="102" y="459"/>
                  </a:lnTo>
                  <a:lnTo>
                    <a:pt x="46" y="489"/>
                  </a:lnTo>
                  <a:lnTo>
                    <a:pt x="0" y="440"/>
                  </a:lnTo>
                  <a:lnTo>
                    <a:pt x="42" y="337"/>
                  </a:lnTo>
                  <a:lnTo>
                    <a:pt x="98" y="320"/>
                  </a:lnTo>
                  <a:lnTo>
                    <a:pt x="107" y="261"/>
                  </a:lnTo>
                  <a:lnTo>
                    <a:pt x="160" y="194"/>
                  </a:lnTo>
                  <a:lnTo>
                    <a:pt x="204" y="88"/>
                  </a:lnTo>
                  <a:lnTo>
                    <a:pt x="197" y="6"/>
                  </a:lnTo>
                  <a:lnTo>
                    <a:pt x="297" y="0"/>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168" name="Freeform 85"/>
            <p:cNvSpPr>
              <a:spLocks/>
            </p:cNvSpPr>
            <p:nvPr/>
          </p:nvSpPr>
          <p:spPr bwMode="auto">
            <a:xfrm>
              <a:off x="985334" y="2163989"/>
              <a:ext cx="340070" cy="316176"/>
            </a:xfrm>
            <a:custGeom>
              <a:avLst/>
              <a:gdLst>
                <a:gd name="T0" fmla="*/ 0 w 682"/>
                <a:gd name="T1" fmla="*/ 139 h 634"/>
                <a:gd name="T2" fmla="*/ 74 w 682"/>
                <a:gd name="T3" fmla="*/ 16 h 634"/>
                <a:gd name="T4" fmla="*/ 99 w 682"/>
                <a:gd name="T5" fmla="*/ 17 h 634"/>
                <a:gd name="T6" fmla="*/ 103 w 682"/>
                <a:gd name="T7" fmla="*/ 0 h 634"/>
                <a:gd name="T8" fmla="*/ 165 w 682"/>
                <a:gd name="T9" fmla="*/ 70 h 634"/>
                <a:gd name="T10" fmla="*/ 253 w 682"/>
                <a:gd name="T11" fmla="*/ 74 h 634"/>
                <a:gd name="T12" fmla="*/ 308 w 682"/>
                <a:gd name="T13" fmla="*/ 122 h 634"/>
                <a:gd name="T14" fmla="*/ 432 w 682"/>
                <a:gd name="T15" fmla="*/ 142 h 634"/>
                <a:gd name="T16" fmla="*/ 538 w 682"/>
                <a:gd name="T17" fmla="*/ 142 h 634"/>
                <a:gd name="T18" fmla="*/ 632 w 682"/>
                <a:gd name="T19" fmla="*/ 209 h 634"/>
                <a:gd name="T20" fmla="*/ 682 w 682"/>
                <a:gd name="T21" fmla="*/ 298 h 634"/>
                <a:gd name="T22" fmla="*/ 649 w 682"/>
                <a:gd name="T23" fmla="*/ 331 h 634"/>
                <a:gd name="T24" fmla="*/ 649 w 682"/>
                <a:gd name="T25" fmla="*/ 449 h 634"/>
                <a:gd name="T26" fmla="*/ 666 w 682"/>
                <a:gd name="T27" fmla="*/ 475 h 634"/>
                <a:gd name="T28" fmla="*/ 639 w 682"/>
                <a:gd name="T29" fmla="*/ 487 h 634"/>
                <a:gd name="T30" fmla="*/ 644 w 682"/>
                <a:gd name="T31" fmla="*/ 550 h 634"/>
                <a:gd name="T32" fmla="*/ 648 w 682"/>
                <a:gd name="T33" fmla="*/ 634 h 634"/>
                <a:gd name="T34" fmla="*/ 571 w 682"/>
                <a:gd name="T35" fmla="*/ 599 h 634"/>
                <a:gd name="T36" fmla="*/ 448 w 682"/>
                <a:gd name="T37" fmla="*/ 584 h 634"/>
                <a:gd name="T38" fmla="*/ 432 w 682"/>
                <a:gd name="T39" fmla="*/ 632 h 634"/>
                <a:gd name="T40" fmla="*/ 330 w 682"/>
                <a:gd name="T41" fmla="*/ 630 h 634"/>
                <a:gd name="T42" fmla="*/ 308 w 682"/>
                <a:gd name="T43" fmla="*/ 587 h 634"/>
                <a:gd name="T44" fmla="*/ 236 w 682"/>
                <a:gd name="T45" fmla="*/ 587 h 634"/>
                <a:gd name="T46" fmla="*/ 182 w 682"/>
                <a:gd name="T47" fmla="*/ 555 h 634"/>
                <a:gd name="T48" fmla="*/ 241 w 682"/>
                <a:gd name="T49" fmla="*/ 509 h 634"/>
                <a:gd name="T50" fmla="*/ 292 w 682"/>
                <a:gd name="T51" fmla="*/ 465 h 634"/>
                <a:gd name="T52" fmla="*/ 318 w 682"/>
                <a:gd name="T53" fmla="*/ 437 h 634"/>
                <a:gd name="T54" fmla="*/ 333 w 682"/>
                <a:gd name="T55" fmla="*/ 410 h 634"/>
                <a:gd name="T56" fmla="*/ 329 w 682"/>
                <a:gd name="T57" fmla="*/ 366 h 634"/>
                <a:gd name="T58" fmla="*/ 301 w 682"/>
                <a:gd name="T59" fmla="*/ 339 h 634"/>
                <a:gd name="T60" fmla="*/ 265 w 682"/>
                <a:gd name="T61" fmla="*/ 330 h 634"/>
                <a:gd name="T62" fmla="*/ 224 w 682"/>
                <a:gd name="T63" fmla="*/ 330 h 634"/>
                <a:gd name="T64" fmla="*/ 213 w 682"/>
                <a:gd name="T65" fmla="*/ 310 h 634"/>
                <a:gd name="T66" fmla="*/ 205 w 682"/>
                <a:gd name="T67" fmla="*/ 272 h 634"/>
                <a:gd name="T68" fmla="*/ 197 w 682"/>
                <a:gd name="T69" fmla="*/ 219 h 634"/>
                <a:gd name="T70" fmla="*/ 165 w 682"/>
                <a:gd name="T71" fmla="*/ 172 h 634"/>
                <a:gd name="T72" fmla="*/ 134 w 682"/>
                <a:gd name="T73" fmla="*/ 157 h 634"/>
                <a:gd name="T74" fmla="*/ 82 w 682"/>
                <a:gd name="T75" fmla="*/ 144 h 634"/>
                <a:gd name="T76" fmla="*/ 44 w 682"/>
                <a:gd name="T77" fmla="*/ 149 h 634"/>
                <a:gd name="T78" fmla="*/ 23 w 682"/>
                <a:gd name="T79" fmla="*/ 157 h 634"/>
                <a:gd name="T80" fmla="*/ 0 w 682"/>
                <a:gd name="T81" fmla="*/ 139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2" h="634">
                  <a:moveTo>
                    <a:pt x="0" y="139"/>
                  </a:moveTo>
                  <a:lnTo>
                    <a:pt x="74" y="16"/>
                  </a:lnTo>
                  <a:lnTo>
                    <a:pt x="99" y="17"/>
                  </a:lnTo>
                  <a:lnTo>
                    <a:pt x="103" y="0"/>
                  </a:lnTo>
                  <a:lnTo>
                    <a:pt x="165" y="70"/>
                  </a:lnTo>
                  <a:lnTo>
                    <a:pt x="253" y="74"/>
                  </a:lnTo>
                  <a:lnTo>
                    <a:pt x="308" y="122"/>
                  </a:lnTo>
                  <a:lnTo>
                    <a:pt x="432" y="142"/>
                  </a:lnTo>
                  <a:lnTo>
                    <a:pt x="538" y="142"/>
                  </a:lnTo>
                  <a:lnTo>
                    <a:pt x="632" y="209"/>
                  </a:lnTo>
                  <a:lnTo>
                    <a:pt x="682" y="298"/>
                  </a:lnTo>
                  <a:lnTo>
                    <a:pt x="649" y="331"/>
                  </a:lnTo>
                  <a:lnTo>
                    <a:pt x="649" y="449"/>
                  </a:lnTo>
                  <a:lnTo>
                    <a:pt x="666" y="475"/>
                  </a:lnTo>
                  <a:lnTo>
                    <a:pt x="639" y="487"/>
                  </a:lnTo>
                  <a:lnTo>
                    <a:pt x="644" y="550"/>
                  </a:lnTo>
                  <a:lnTo>
                    <a:pt x="648" y="634"/>
                  </a:lnTo>
                  <a:lnTo>
                    <a:pt x="571" y="599"/>
                  </a:lnTo>
                  <a:lnTo>
                    <a:pt x="448" y="584"/>
                  </a:lnTo>
                  <a:lnTo>
                    <a:pt x="432" y="632"/>
                  </a:lnTo>
                  <a:lnTo>
                    <a:pt x="330" y="630"/>
                  </a:lnTo>
                  <a:lnTo>
                    <a:pt x="308" y="587"/>
                  </a:lnTo>
                  <a:lnTo>
                    <a:pt x="236" y="587"/>
                  </a:lnTo>
                  <a:lnTo>
                    <a:pt x="182" y="555"/>
                  </a:lnTo>
                  <a:lnTo>
                    <a:pt x="241" y="509"/>
                  </a:lnTo>
                  <a:lnTo>
                    <a:pt x="292" y="465"/>
                  </a:lnTo>
                  <a:lnTo>
                    <a:pt x="318" y="437"/>
                  </a:lnTo>
                  <a:lnTo>
                    <a:pt x="333" y="410"/>
                  </a:lnTo>
                  <a:lnTo>
                    <a:pt x="329" y="366"/>
                  </a:lnTo>
                  <a:lnTo>
                    <a:pt x="301" y="339"/>
                  </a:lnTo>
                  <a:lnTo>
                    <a:pt x="265" y="330"/>
                  </a:lnTo>
                  <a:lnTo>
                    <a:pt x="224" y="330"/>
                  </a:lnTo>
                  <a:lnTo>
                    <a:pt x="213" y="310"/>
                  </a:lnTo>
                  <a:lnTo>
                    <a:pt x="205" y="272"/>
                  </a:lnTo>
                  <a:lnTo>
                    <a:pt x="197" y="219"/>
                  </a:lnTo>
                  <a:lnTo>
                    <a:pt x="165" y="172"/>
                  </a:lnTo>
                  <a:lnTo>
                    <a:pt x="134" y="157"/>
                  </a:lnTo>
                  <a:lnTo>
                    <a:pt x="82" y="144"/>
                  </a:lnTo>
                  <a:lnTo>
                    <a:pt x="44" y="149"/>
                  </a:lnTo>
                  <a:lnTo>
                    <a:pt x="23" y="157"/>
                  </a:lnTo>
                  <a:lnTo>
                    <a:pt x="0" y="139"/>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169" name="Freeform 92"/>
            <p:cNvSpPr>
              <a:spLocks/>
            </p:cNvSpPr>
            <p:nvPr/>
          </p:nvSpPr>
          <p:spPr bwMode="auto">
            <a:xfrm>
              <a:off x="1688812" y="2221778"/>
              <a:ext cx="329512" cy="304508"/>
            </a:xfrm>
            <a:custGeom>
              <a:avLst/>
              <a:gdLst>
                <a:gd name="T0" fmla="*/ 4 w 662"/>
                <a:gd name="T1" fmla="*/ 321 h 612"/>
                <a:gd name="T2" fmla="*/ 78 w 662"/>
                <a:gd name="T3" fmla="*/ 260 h 612"/>
                <a:gd name="T4" fmla="*/ 106 w 662"/>
                <a:gd name="T5" fmla="*/ 190 h 612"/>
                <a:gd name="T6" fmla="*/ 154 w 662"/>
                <a:gd name="T7" fmla="*/ 148 h 612"/>
                <a:gd name="T8" fmla="*/ 178 w 662"/>
                <a:gd name="T9" fmla="*/ 81 h 612"/>
                <a:gd name="T10" fmla="*/ 204 w 662"/>
                <a:gd name="T11" fmla="*/ 90 h 612"/>
                <a:gd name="T12" fmla="*/ 238 w 662"/>
                <a:gd name="T13" fmla="*/ 72 h 612"/>
                <a:gd name="T14" fmla="*/ 247 w 662"/>
                <a:gd name="T15" fmla="*/ 22 h 612"/>
                <a:gd name="T16" fmla="*/ 265 w 662"/>
                <a:gd name="T17" fmla="*/ 4 h 612"/>
                <a:gd name="T18" fmla="*/ 284 w 662"/>
                <a:gd name="T19" fmla="*/ 11 h 612"/>
                <a:gd name="T20" fmla="*/ 284 w 662"/>
                <a:gd name="T21" fmla="*/ 36 h 612"/>
                <a:gd name="T22" fmla="*/ 293 w 662"/>
                <a:gd name="T23" fmla="*/ 84 h 612"/>
                <a:gd name="T24" fmla="*/ 308 w 662"/>
                <a:gd name="T25" fmla="*/ 93 h 612"/>
                <a:gd name="T26" fmla="*/ 349 w 662"/>
                <a:gd name="T27" fmla="*/ 77 h 612"/>
                <a:gd name="T28" fmla="*/ 370 w 662"/>
                <a:gd name="T29" fmla="*/ 51 h 612"/>
                <a:gd name="T30" fmla="*/ 389 w 662"/>
                <a:gd name="T31" fmla="*/ 9 h 612"/>
                <a:gd name="T32" fmla="*/ 473 w 662"/>
                <a:gd name="T33" fmla="*/ 0 h 612"/>
                <a:gd name="T34" fmla="*/ 540 w 662"/>
                <a:gd name="T35" fmla="*/ 7 h 612"/>
                <a:gd name="T36" fmla="*/ 545 w 662"/>
                <a:gd name="T37" fmla="*/ 48 h 612"/>
                <a:gd name="T38" fmla="*/ 553 w 662"/>
                <a:gd name="T39" fmla="*/ 88 h 612"/>
                <a:gd name="T40" fmla="*/ 589 w 662"/>
                <a:gd name="T41" fmla="*/ 103 h 612"/>
                <a:gd name="T42" fmla="*/ 620 w 662"/>
                <a:gd name="T43" fmla="*/ 106 h 612"/>
                <a:gd name="T44" fmla="*/ 632 w 662"/>
                <a:gd name="T45" fmla="*/ 137 h 612"/>
                <a:gd name="T46" fmla="*/ 662 w 662"/>
                <a:gd name="T47" fmla="*/ 148 h 612"/>
                <a:gd name="T48" fmla="*/ 651 w 662"/>
                <a:gd name="T49" fmla="*/ 236 h 612"/>
                <a:gd name="T50" fmla="*/ 619 w 662"/>
                <a:gd name="T51" fmla="*/ 274 h 612"/>
                <a:gd name="T52" fmla="*/ 581 w 662"/>
                <a:gd name="T53" fmla="*/ 297 h 612"/>
                <a:gd name="T54" fmla="*/ 581 w 662"/>
                <a:gd name="T55" fmla="*/ 355 h 612"/>
                <a:gd name="T56" fmla="*/ 604 w 662"/>
                <a:gd name="T57" fmla="*/ 398 h 612"/>
                <a:gd name="T58" fmla="*/ 574 w 662"/>
                <a:gd name="T59" fmla="*/ 409 h 612"/>
                <a:gd name="T60" fmla="*/ 560 w 662"/>
                <a:gd name="T61" fmla="*/ 375 h 612"/>
                <a:gd name="T62" fmla="*/ 546 w 662"/>
                <a:gd name="T63" fmla="*/ 417 h 612"/>
                <a:gd name="T64" fmla="*/ 504 w 662"/>
                <a:gd name="T65" fmla="*/ 467 h 612"/>
                <a:gd name="T66" fmla="*/ 540 w 662"/>
                <a:gd name="T67" fmla="*/ 519 h 612"/>
                <a:gd name="T68" fmla="*/ 562 w 662"/>
                <a:gd name="T69" fmla="*/ 567 h 612"/>
                <a:gd name="T70" fmla="*/ 523 w 662"/>
                <a:gd name="T71" fmla="*/ 583 h 612"/>
                <a:gd name="T72" fmla="*/ 473 w 662"/>
                <a:gd name="T73" fmla="*/ 594 h 612"/>
                <a:gd name="T74" fmla="*/ 440 w 662"/>
                <a:gd name="T75" fmla="*/ 587 h 612"/>
                <a:gd name="T76" fmla="*/ 396 w 662"/>
                <a:gd name="T77" fmla="*/ 612 h 612"/>
                <a:gd name="T78" fmla="*/ 366 w 662"/>
                <a:gd name="T79" fmla="*/ 531 h 612"/>
                <a:gd name="T80" fmla="*/ 402 w 662"/>
                <a:gd name="T81" fmla="*/ 492 h 612"/>
                <a:gd name="T82" fmla="*/ 313 w 662"/>
                <a:gd name="T83" fmla="*/ 473 h 612"/>
                <a:gd name="T84" fmla="*/ 266 w 662"/>
                <a:gd name="T85" fmla="*/ 452 h 612"/>
                <a:gd name="T86" fmla="*/ 240 w 662"/>
                <a:gd name="T87" fmla="*/ 459 h 612"/>
                <a:gd name="T88" fmla="*/ 203 w 662"/>
                <a:gd name="T89" fmla="*/ 427 h 612"/>
                <a:gd name="T90" fmla="*/ 193 w 662"/>
                <a:gd name="T91" fmla="*/ 450 h 612"/>
                <a:gd name="T92" fmla="*/ 170 w 662"/>
                <a:gd name="T93" fmla="*/ 468 h 612"/>
                <a:gd name="T94" fmla="*/ 145 w 662"/>
                <a:gd name="T95" fmla="*/ 471 h 612"/>
                <a:gd name="T96" fmla="*/ 117 w 662"/>
                <a:gd name="T97" fmla="*/ 440 h 612"/>
                <a:gd name="T98" fmla="*/ 61 w 662"/>
                <a:gd name="T99" fmla="*/ 474 h 612"/>
                <a:gd name="T100" fmla="*/ 53 w 662"/>
                <a:gd name="T101" fmla="*/ 372 h 612"/>
                <a:gd name="T102" fmla="*/ 0 w 662"/>
                <a:gd name="T103" fmla="*/ 349 h 612"/>
                <a:gd name="T104" fmla="*/ 4 w 662"/>
                <a:gd name="T105" fmla="*/ 321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62" h="612">
                  <a:moveTo>
                    <a:pt x="4" y="321"/>
                  </a:moveTo>
                  <a:lnTo>
                    <a:pt x="78" y="260"/>
                  </a:lnTo>
                  <a:lnTo>
                    <a:pt x="106" y="190"/>
                  </a:lnTo>
                  <a:lnTo>
                    <a:pt x="154" y="148"/>
                  </a:lnTo>
                  <a:lnTo>
                    <a:pt x="178" y="81"/>
                  </a:lnTo>
                  <a:lnTo>
                    <a:pt x="204" y="90"/>
                  </a:lnTo>
                  <a:lnTo>
                    <a:pt x="238" y="72"/>
                  </a:lnTo>
                  <a:lnTo>
                    <a:pt x="247" y="22"/>
                  </a:lnTo>
                  <a:lnTo>
                    <a:pt x="265" y="4"/>
                  </a:lnTo>
                  <a:lnTo>
                    <a:pt x="284" y="11"/>
                  </a:lnTo>
                  <a:lnTo>
                    <a:pt x="284" y="36"/>
                  </a:lnTo>
                  <a:lnTo>
                    <a:pt x="293" y="84"/>
                  </a:lnTo>
                  <a:lnTo>
                    <a:pt x="308" y="93"/>
                  </a:lnTo>
                  <a:lnTo>
                    <a:pt x="349" y="77"/>
                  </a:lnTo>
                  <a:lnTo>
                    <a:pt x="370" y="51"/>
                  </a:lnTo>
                  <a:lnTo>
                    <a:pt x="389" y="9"/>
                  </a:lnTo>
                  <a:lnTo>
                    <a:pt x="473" y="0"/>
                  </a:lnTo>
                  <a:lnTo>
                    <a:pt x="540" y="7"/>
                  </a:lnTo>
                  <a:lnTo>
                    <a:pt x="545" y="48"/>
                  </a:lnTo>
                  <a:lnTo>
                    <a:pt x="553" y="88"/>
                  </a:lnTo>
                  <a:lnTo>
                    <a:pt x="589" y="103"/>
                  </a:lnTo>
                  <a:lnTo>
                    <a:pt x="620" y="106"/>
                  </a:lnTo>
                  <a:lnTo>
                    <a:pt x="632" y="137"/>
                  </a:lnTo>
                  <a:lnTo>
                    <a:pt x="662" y="148"/>
                  </a:lnTo>
                  <a:lnTo>
                    <a:pt x="651" y="236"/>
                  </a:lnTo>
                  <a:lnTo>
                    <a:pt x="619" y="274"/>
                  </a:lnTo>
                  <a:lnTo>
                    <a:pt x="581" y="297"/>
                  </a:lnTo>
                  <a:lnTo>
                    <a:pt x="581" y="355"/>
                  </a:lnTo>
                  <a:lnTo>
                    <a:pt x="604" y="398"/>
                  </a:lnTo>
                  <a:lnTo>
                    <a:pt x="574" y="409"/>
                  </a:lnTo>
                  <a:lnTo>
                    <a:pt x="560" y="375"/>
                  </a:lnTo>
                  <a:lnTo>
                    <a:pt x="546" y="417"/>
                  </a:lnTo>
                  <a:lnTo>
                    <a:pt x="504" y="467"/>
                  </a:lnTo>
                  <a:lnTo>
                    <a:pt x="540" y="519"/>
                  </a:lnTo>
                  <a:lnTo>
                    <a:pt x="562" y="567"/>
                  </a:lnTo>
                  <a:lnTo>
                    <a:pt x="523" y="583"/>
                  </a:lnTo>
                  <a:lnTo>
                    <a:pt x="473" y="594"/>
                  </a:lnTo>
                  <a:lnTo>
                    <a:pt x="440" y="587"/>
                  </a:lnTo>
                  <a:lnTo>
                    <a:pt x="396" y="612"/>
                  </a:lnTo>
                  <a:lnTo>
                    <a:pt x="366" y="531"/>
                  </a:lnTo>
                  <a:lnTo>
                    <a:pt x="402" y="492"/>
                  </a:lnTo>
                  <a:lnTo>
                    <a:pt x="313" y="473"/>
                  </a:lnTo>
                  <a:lnTo>
                    <a:pt x="266" y="452"/>
                  </a:lnTo>
                  <a:lnTo>
                    <a:pt x="240" y="459"/>
                  </a:lnTo>
                  <a:lnTo>
                    <a:pt x="203" y="427"/>
                  </a:lnTo>
                  <a:lnTo>
                    <a:pt x="193" y="450"/>
                  </a:lnTo>
                  <a:lnTo>
                    <a:pt x="170" y="468"/>
                  </a:lnTo>
                  <a:lnTo>
                    <a:pt x="145" y="471"/>
                  </a:lnTo>
                  <a:lnTo>
                    <a:pt x="117" y="440"/>
                  </a:lnTo>
                  <a:lnTo>
                    <a:pt x="61" y="474"/>
                  </a:lnTo>
                  <a:lnTo>
                    <a:pt x="53" y="372"/>
                  </a:lnTo>
                  <a:lnTo>
                    <a:pt x="0" y="349"/>
                  </a:lnTo>
                  <a:lnTo>
                    <a:pt x="4" y="321"/>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170" name="Freeform 93"/>
            <p:cNvSpPr>
              <a:spLocks/>
            </p:cNvSpPr>
            <p:nvPr/>
          </p:nvSpPr>
          <p:spPr bwMode="auto">
            <a:xfrm>
              <a:off x="1444317" y="2395147"/>
              <a:ext cx="275057" cy="203375"/>
            </a:xfrm>
            <a:custGeom>
              <a:avLst/>
              <a:gdLst>
                <a:gd name="T0" fmla="*/ 40 w 552"/>
                <a:gd name="T1" fmla="*/ 110 h 408"/>
                <a:gd name="T2" fmla="*/ 83 w 552"/>
                <a:gd name="T3" fmla="*/ 107 h 408"/>
                <a:gd name="T4" fmla="*/ 93 w 552"/>
                <a:gd name="T5" fmla="*/ 33 h 408"/>
                <a:gd name="T6" fmla="*/ 253 w 552"/>
                <a:gd name="T7" fmla="*/ 33 h 408"/>
                <a:gd name="T8" fmla="*/ 272 w 552"/>
                <a:gd name="T9" fmla="*/ 0 h 408"/>
                <a:gd name="T10" fmla="*/ 491 w 552"/>
                <a:gd name="T11" fmla="*/ 0 h 408"/>
                <a:gd name="T12" fmla="*/ 544 w 552"/>
                <a:gd name="T13" fmla="*/ 23 h 408"/>
                <a:gd name="T14" fmla="*/ 552 w 552"/>
                <a:gd name="T15" fmla="*/ 125 h 408"/>
                <a:gd name="T16" fmla="*/ 520 w 552"/>
                <a:gd name="T17" fmla="*/ 172 h 408"/>
                <a:gd name="T18" fmla="*/ 450 w 552"/>
                <a:gd name="T19" fmla="*/ 189 h 408"/>
                <a:gd name="T20" fmla="*/ 436 w 552"/>
                <a:gd name="T21" fmla="*/ 189 h 408"/>
                <a:gd name="T22" fmla="*/ 298 w 552"/>
                <a:gd name="T23" fmla="*/ 317 h 408"/>
                <a:gd name="T24" fmla="*/ 257 w 552"/>
                <a:gd name="T25" fmla="*/ 346 h 408"/>
                <a:gd name="T26" fmla="*/ 254 w 552"/>
                <a:gd name="T27" fmla="*/ 395 h 408"/>
                <a:gd name="T28" fmla="*/ 217 w 552"/>
                <a:gd name="T29" fmla="*/ 408 h 408"/>
                <a:gd name="T30" fmla="*/ 112 w 552"/>
                <a:gd name="T31" fmla="*/ 408 h 408"/>
                <a:gd name="T32" fmla="*/ 61 w 552"/>
                <a:gd name="T33" fmla="*/ 377 h 408"/>
                <a:gd name="T34" fmla="*/ 34 w 552"/>
                <a:gd name="T35" fmla="*/ 272 h 408"/>
                <a:gd name="T36" fmla="*/ 0 w 552"/>
                <a:gd name="T37" fmla="*/ 228 h 408"/>
                <a:gd name="T38" fmla="*/ 37 w 552"/>
                <a:gd name="T39" fmla="*/ 201 h 408"/>
                <a:gd name="T40" fmla="*/ 37 w 552"/>
                <a:gd name="T41" fmla="*/ 158 h 408"/>
                <a:gd name="T42" fmla="*/ 61 w 552"/>
                <a:gd name="T43" fmla="*/ 143 h 408"/>
                <a:gd name="T44" fmla="*/ 40 w 552"/>
                <a:gd name="T45" fmla="*/ 11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2" h="408">
                  <a:moveTo>
                    <a:pt x="40" y="110"/>
                  </a:moveTo>
                  <a:lnTo>
                    <a:pt x="83" y="107"/>
                  </a:lnTo>
                  <a:lnTo>
                    <a:pt x="93" y="33"/>
                  </a:lnTo>
                  <a:lnTo>
                    <a:pt x="253" y="33"/>
                  </a:lnTo>
                  <a:lnTo>
                    <a:pt x="272" y="0"/>
                  </a:lnTo>
                  <a:lnTo>
                    <a:pt x="491" y="0"/>
                  </a:lnTo>
                  <a:lnTo>
                    <a:pt x="544" y="23"/>
                  </a:lnTo>
                  <a:lnTo>
                    <a:pt x="552" y="125"/>
                  </a:lnTo>
                  <a:lnTo>
                    <a:pt x="520" y="172"/>
                  </a:lnTo>
                  <a:lnTo>
                    <a:pt x="450" y="189"/>
                  </a:lnTo>
                  <a:lnTo>
                    <a:pt x="436" y="189"/>
                  </a:lnTo>
                  <a:lnTo>
                    <a:pt x="298" y="317"/>
                  </a:lnTo>
                  <a:lnTo>
                    <a:pt x="257" y="346"/>
                  </a:lnTo>
                  <a:lnTo>
                    <a:pt x="254" y="395"/>
                  </a:lnTo>
                  <a:lnTo>
                    <a:pt x="217" y="408"/>
                  </a:lnTo>
                  <a:lnTo>
                    <a:pt x="112" y="408"/>
                  </a:lnTo>
                  <a:lnTo>
                    <a:pt x="61" y="377"/>
                  </a:lnTo>
                  <a:lnTo>
                    <a:pt x="34" y="272"/>
                  </a:lnTo>
                  <a:lnTo>
                    <a:pt x="0" y="228"/>
                  </a:lnTo>
                  <a:lnTo>
                    <a:pt x="37" y="201"/>
                  </a:lnTo>
                  <a:lnTo>
                    <a:pt x="37" y="158"/>
                  </a:lnTo>
                  <a:lnTo>
                    <a:pt x="61" y="143"/>
                  </a:lnTo>
                  <a:lnTo>
                    <a:pt x="40" y="110"/>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171" name="Freeform 87"/>
            <p:cNvSpPr>
              <a:spLocks/>
            </p:cNvSpPr>
            <p:nvPr/>
          </p:nvSpPr>
          <p:spPr bwMode="auto">
            <a:xfrm>
              <a:off x="1300399" y="2215665"/>
              <a:ext cx="279503" cy="293394"/>
            </a:xfrm>
            <a:custGeom>
              <a:avLst/>
              <a:gdLst>
                <a:gd name="T0" fmla="*/ 157 w 561"/>
                <a:gd name="T1" fmla="*/ 131 h 589"/>
                <a:gd name="T2" fmla="*/ 188 w 561"/>
                <a:gd name="T3" fmla="*/ 169 h 589"/>
                <a:gd name="T4" fmla="*/ 349 w 561"/>
                <a:gd name="T5" fmla="*/ 188 h 589"/>
                <a:gd name="T6" fmla="*/ 511 w 561"/>
                <a:gd name="T7" fmla="*/ 223 h 589"/>
                <a:gd name="T8" fmla="*/ 561 w 561"/>
                <a:gd name="T9" fmla="*/ 361 h 589"/>
                <a:gd name="T10" fmla="*/ 544 w 561"/>
                <a:gd name="T11" fmla="*/ 394 h 589"/>
                <a:gd name="T12" fmla="*/ 382 w 561"/>
                <a:gd name="T13" fmla="*/ 394 h 589"/>
                <a:gd name="T14" fmla="*/ 371 w 561"/>
                <a:gd name="T15" fmla="*/ 467 h 589"/>
                <a:gd name="T16" fmla="*/ 331 w 561"/>
                <a:gd name="T17" fmla="*/ 471 h 589"/>
                <a:gd name="T18" fmla="*/ 349 w 561"/>
                <a:gd name="T19" fmla="*/ 503 h 589"/>
                <a:gd name="T20" fmla="*/ 326 w 561"/>
                <a:gd name="T21" fmla="*/ 523 h 589"/>
                <a:gd name="T22" fmla="*/ 326 w 561"/>
                <a:gd name="T23" fmla="*/ 557 h 589"/>
                <a:gd name="T24" fmla="*/ 289 w 561"/>
                <a:gd name="T25" fmla="*/ 589 h 589"/>
                <a:gd name="T26" fmla="*/ 246 w 561"/>
                <a:gd name="T27" fmla="*/ 569 h 589"/>
                <a:gd name="T28" fmla="*/ 174 w 561"/>
                <a:gd name="T29" fmla="*/ 567 h 589"/>
                <a:gd name="T30" fmla="*/ 73 w 561"/>
                <a:gd name="T31" fmla="*/ 573 h 589"/>
                <a:gd name="T32" fmla="*/ 16 w 561"/>
                <a:gd name="T33" fmla="*/ 531 h 589"/>
                <a:gd name="T34" fmla="*/ 8 w 561"/>
                <a:gd name="T35" fmla="*/ 385 h 589"/>
                <a:gd name="T36" fmla="*/ 34 w 561"/>
                <a:gd name="T37" fmla="*/ 372 h 589"/>
                <a:gd name="T38" fmla="*/ 17 w 561"/>
                <a:gd name="T39" fmla="*/ 346 h 589"/>
                <a:gd name="T40" fmla="*/ 17 w 561"/>
                <a:gd name="T41" fmla="*/ 229 h 589"/>
                <a:gd name="T42" fmla="*/ 50 w 561"/>
                <a:gd name="T43" fmla="*/ 193 h 589"/>
                <a:gd name="T44" fmla="*/ 0 w 561"/>
                <a:gd name="T45" fmla="*/ 106 h 589"/>
                <a:gd name="T46" fmla="*/ 0 w 561"/>
                <a:gd name="T47" fmla="*/ 23 h 589"/>
                <a:gd name="T48" fmla="*/ 27 w 561"/>
                <a:gd name="T49" fmla="*/ 0 h 589"/>
                <a:gd name="T50" fmla="*/ 154 w 561"/>
                <a:gd name="T51" fmla="*/ 0 h 589"/>
                <a:gd name="T52" fmla="*/ 157 w 561"/>
                <a:gd name="T53" fmla="*/ 131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1" h="589">
                  <a:moveTo>
                    <a:pt x="157" y="131"/>
                  </a:moveTo>
                  <a:lnTo>
                    <a:pt x="188" y="169"/>
                  </a:lnTo>
                  <a:lnTo>
                    <a:pt x="349" y="188"/>
                  </a:lnTo>
                  <a:lnTo>
                    <a:pt x="511" y="223"/>
                  </a:lnTo>
                  <a:lnTo>
                    <a:pt x="561" y="361"/>
                  </a:lnTo>
                  <a:lnTo>
                    <a:pt x="544" y="394"/>
                  </a:lnTo>
                  <a:lnTo>
                    <a:pt x="382" y="394"/>
                  </a:lnTo>
                  <a:lnTo>
                    <a:pt x="371" y="467"/>
                  </a:lnTo>
                  <a:lnTo>
                    <a:pt x="331" y="471"/>
                  </a:lnTo>
                  <a:lnTo>
                    <a:pt x="349" y="503"/>
                  </a:lnTo>
                  <a:lnTo>
                    <a:pt x="326" y="523"/>
                  </a:lnTo>
                  <a:lnTo>
                    <a:pt x="326" y="557"/>
                  </a:lnTo>
                  <a:lnTo>
                    <a:pt x="289" y="589"/>
                  </a:lnTo>
                  <a:lnTo>
                    <a:pt x="246" y="569"/>
                  </a:lnTo>
                  <a:lnTo>
                    <a:pt x="174" y="567"/>
                  </a:lnTo>
                  <a:lnTo>
                    <a:pt x="73" y="573"/>
                  </a:lnTo>
                  <a:lnTo>
                    <a:pt x="16" y="531"/>
                  </a:lnTo>
                  <a:lnTo>
                    <a:pt x="8" y="385"/>
                  </a:lnTo>
                  <a:lnTo>
                    <a:pt x="34" y="372"/>
                  </a:lnTo>
                  <a:lnTo>
                    <a:pt x="17" y="346"/>
                  </a:lnTo>
                  <a:lnTo>
                    <a:pt x="17" y="229"/>
                  </a:lnTo>
                  <a:lnTo>
                    <a:pt x="50" y="193"/>
                  </a:lnTo>
                  <a:lnTo>
                    <a:pt x="0" y="106"/>
                  </a:lnTo>
                  <a:lnTo>
                    <a:pt x="0" y="23"/>
                  </a:lnTo>
                  <a:lnTo>
                    <a:pt x="27" y="0"/>
                  </a:lnTo>
                  <a:lnTo>
                    <a:pt x="154" y="0"/>
                  </a:lnTo>
                  <a:lnTo>
                    <a:pt x="157" y="131"/>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172" name="Freeform 95"/>
            <p:cNvSpPr>
              <a:spLocks/>
            </p:cNvSpPr>
            <p:nvPr/>
          </p:nvSpPr>
          <p:spPr bwMode="auto">
            <a:xfrm>
              <a:off x="1539337" y="1936719"/>
              <a:ext cx="265055" cy="458428"/>
            </a:xfrm>
            <a:custGeom>
              <a:avLst/>
              <a:gdLst>
                <a:gd name="T0" fmla="*/ 41 w 532"/>
                <a:gd name="T1" fmla="*/ 199 h 921"/>
                <a:gd name="T2" fmla="*/ 68 w 532"/>
                <a:gd name="T3" fmla="*/ 222 h 921"/>
                <a:gd name="T4" fmla="*/ 101 w 532"/>
                <a:gd name="T5" fmla="*/ 213 h 921"/>
                <a:gd name="T6" fmla="*/ 127 w 532"/>
                <a:gd name="T7" fmla="*/ 203 h 921"/>
                <a:gd name="T8" fmla="*/ 154 w 532"/>
                <a:gd name="T9" fmla="*/ 200 h 921"/>
                <a:gd name="T10" fmla="*/ 181 w 532"/>
                <a:gd name="T11" fmla="*/ 186 h 921"/>
                <a:gd name="T12" fmla="*/ 196 w 532"/>
                <a:gd name="T13" fmla="*/ 161 h 921"/>
                <a:gd name="T14" fmla="*/ 194 w 532"/>
                <a:gd name="T15" fmla="*/ 133 h 921"/>
                <a:gd name="T16" fmla="*/ 156 w 532"/>
                <a:gd name="T17" fmla="*/ 109 h 921"/>
                <a:gd name="T18" fmla="*/ 157 w 532"/>
                <a:gd name="T19" fmla="*/ 89 h 921"/>
                <a:gd name="T20" fmla="*/ 175 w 532"/>
                <a:gd name="T21" fmla="*/ 69 h 921"/>
                <a:gd name="T22" fmla="*/ 215 w 532"/>
                <a:gd name="T23" fmla="*/ 54 h 921"/>
                <a:gd name="T24" fmla="*/ 240 w 532"/>
                <a:gd name="T25" fmla="*/ 48 h 921"/>
                <a:gd name="T26" fmla="*/ 265 w 532"/>
                <a:gd name="T27" fmla="*/ 69 h 921"/>
                <a:gd name="T28" fmla="*/ 290 w 532"/>
                <a:gd name="T29" fmla="*/ 48 h 921"/>
                <a:gd name="T30" fmla="*/ 316 w 532"/>
                <a:gd name="T31" fmla="*/ 28 h 921"/>
                <a:gd name="T32" fmla="*/ 366 w 532"/>
                <a:gd name="T33" fmla="*/ 0 h 921"/>
                <a:gd name="T34" fmla="*/ 406 w 532"/>
                <a:gd name="T35" fmla="*/ 1 h 921"/>
                <a:gd name="T36" fmla="*/ 444 w 532"/>
                <a:gd name="T37" fmla="*/ 11 h 921"/>
                <a:gd name="T38" fmla="*/ 461 w 532"/>
                <a:gd name="T39" fmla="*/ 35 h 921"/>
                <a:gd name="T40" fmla="*/ 484 w 532"/>
                <a:gd name="T41" fmla="*/ 81 h 921"/>
                <a:gd name="T42" fmla="*/ 487 w 532"/>
                <a:gd name="T43" fmla="*/ 102 h 921"/>
                <a:gd name="T44" fmla="*/ 476 w 532"/>
                <a:gd name="T45" fmla="*/ 134 h 921"/>
                <a:gd name="T46" fmla="*/ 434 w 532"/>
                <a:gd name="T47" fmla="*/ 141 h 921"/>
                <a:gd name="T48" fmla="*/ 422 w 532"/>
                <a:gd name="T49" fmla="*/ 153 h 921"/>
                <a:gd name="T50" fmla="*/ 430 w 532"/>
                <a:gd name="T51" fmla="*/ 167 h 921"/>
                <a:gd name="T52" fmla="*/ 502 w 532"/>
                <a:gd name="T53" fmla="*/ 182 h 921"/>
                <a:gd name="T54" fmla="*/ 516 w 532"/>
                <a:gd name="T55" fmla="*/ 221 h 921"/>
                <a:gd name="T56" fmla="*/ 511 w 532"/>
                <a:gd name="T57" fmla="*/ 255 h 921"/>
                <a:gd name="T58" fmla="*/ 532 w 532"/>
                <a:gd name="T59" fmla="*/ 291 h 921"/>
                <a:gd name="T60" fmla="*/ 457 w 532"/>
                <a:gd name="T61" fmla="*/ 329 h 921"/>
                <a:gd name="T62" fmla="*/ 451 w 532"/>
                <a:gd name="T63" fmla="*/ 355 h 921"/>
                <a:gd name="T64" fmla="*/ 474 w 532"/>
                <a:gd name="T65" fmla="*/ 393 h 921"/>
                <a:gd name="T66" fmla="*/ 476 w 532"/>
                <a:gd name="T67" fmla="*/ 444 h 921"/>
                <a:gd name="T68" fmla="*/ 443 w 532"/>
                <a:gd name="T69" fmla="*/ 474 h 921"/>
                <a:gd name="T70" fmla="*/ 445 w 532"/>
                <a:gd name="T71" fmla="*/ 503 h 921"/>
                <a:gd name="T72" fmla="*/ 469 w 532"/>
                <a:gd name="T73" fmla="*/ 538 h 921"/>
                <a:gd name="T74" fmla="*/ 479 w 532"/>
                <a:gd name="T75" fmla="*/ 564 h 921"/>
                <a:gd name="T76" fmla="*/ 474 w 532"/>
                <a:gd name="T77" fmla="*/ 593 h 921"/>
                <a:gd name="T78" fmla="*/ 478 w 532"/>
                <a:gd name="T79" fmla="*/ 653 h 921"/>
                <a:gd name="T80" fmla="*/ 451 w 532"/>
                <a:gd name="T81" fmla="*/ 723 h 921"/>
                <a:gd name="T82" fmla="*/ 403 w 532"/>
                <a:gd name="T83" fmla="*/ 767 h 921"/>
                <a:gd name="T84" fmla="*/ 384 w 532"/>
                <a:gd name="T85" fmla="*/ 822 h 921"/>
                <a:gd name="T86" fmla="*/ 307 w 532"/>
                <a:gd name="T87" fmla="*/ 894 h 921"/>
                <a:gd name="T88" fmla="*/ 300 w 532"/>
                <a:gd name="T89" fmla="*/ 921 h 921"/>
                <a:gd name="T90" fmla="*/ 79 w 532"/>
                <a:gd name="T91" fmla="*/ 921 h 921"/>
                <a:gd name="T92" fmla="*/ 32 w 532"/>
                <a:gd name="T93" fmla="*/ 785 h 921"/>
                <a:gd name="T94" fmla="*/ 96 w 532"/>
                <a:gd name="T95" fmla="*/ 727 h 921"/>
                <a:gd name="T96" fmla="*/ 58 w 532"/>
                <a:gd name="T97" fmla="*/ 618 h 921"/>
                <a:gd name="T98" fmla="*/ 3 w 532"/>
                <a:gd name="T99" fmla="*/ 573 h 921"/>
                <a:gd name="T100" fmla="*/ 13 w 532"/>
                <a:gd name="T101" fmla="*/ 391 h 921"/>
                <a:gd name="T102" fmla="*/ 0 w 532"/>
                <a:gd name="T103" fmla="*/ 291 h 921"/>
                <a:gd name="T104" fmla="*/ 26 w 532"/>
                <a:gd name="T105" fmla="*/ 237 h 921"/>
                <a:gd name="T106" fmla="*/ 41 w 532"/>
                <a:gd name="T107" fmla="*/ 199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32" h="921">
                  <a:moveTo>
                    <a:pt x="41" y="199"/>
                  </a:moveTo>
                  <a:lnTo>
                    <a:pt x="68" y="222"/>
                  </a:lnTo>
                  <a:lnTo>
                    <a:pt x="101" y="213"/>
                  </a:lnTo>
                  <a:lnTo>
                    <a:pt x="127" y="203"/>
                  </a:lnTo>
                  <a:lnTo>
                    <a:pt x="154" y="200"/>
                  </a:lnTo>
                  <a:lnTo>
                    <a:pt x="181" y="186"/>
                  </a:lnTo>
                  <a:lnTo>
                    <a:pt x="196" y="161"/>
                  </a:lnTo>
                  <a:lnTo>
                    <a:pt x="194" y="133"/>
                  </a:lnTo>
                  <a:lnTo>
                    <a:pt x="156" y="109"/>
                  </a:lnTo>
                  <a:lnTo>
                    <a:pt x="157" y="89"/>
                  </a:lnTo>
                  <a:lnTo>
                    <a:pt x="175" y="69"/>
                  </a:lnTo>
                  <a:lnTo>
                    <a:pt x="215" y="54"/>
                  </a:lnTo>
                  <a:lnTo>
                    <a:pt x="240" y="48"/>
                  </a:lnTo>
                  <a:lnTo>
                    <a:pt x="265" y="69"/>
                  </a:lnTo>
                  <a:lnTo>
                    <a:pt x="290" y="48"/>
                  </a:lnTo>
                  <a:lnTo>
                    <a:pt x="316" y="28"/>
                  </a:lnTo>
                  <a:lnTo>
                    <a:pt x="366" y="0"/>
                  </a:lnTo>
                  <a:lnTo>
                    <a:pt x="406" y="1"/>
                  </a:lnTo>
                  <a:lnTo>
                    <a:pt x="444" y="11"/>
                  </a:lnTo>
                  <a:lnTo>
                    <a:pt x="461" y="35"/>
                  </a:lnTo>
                  <a:lnTo>
                    <a:pt x="484" y="81"/>
                  </a:lnTo>
                  <a:lnTo>
                    <a:pt x="487" y="102"/>
                  </a:lnTo>
                  <a:lnTo>
                    <a:pt x="476" y="134"/>
                  </a:lnTo>
                  <a:lnTo>
                    <a:pt x="434" y="141"/>
                  </a:lnTo>
                  <a:lnTo>
                    <a:pt x="422" y="153"/>
                  </a:lnTo>
                  <a:lnTo>
                    <a:pt x="430" y="167"/>
                  </a:lnTo>
                  <a:lnTo>
                    <a:pt x="502" y="182"/>
                  </a:lnTo>
                  <a:lnTo>
                    <a:pt x="516" y="221"/>
                  </a:lnTo>
                  <a:lnTo>
                    <a:pt x="511" y="255"/>
                  </a:lnTo>
                  <a:lnTo>
                    <a:pt x="532" y="291"/>
                  </a:lnTo>
                  <a:lnTo>
                    <a:pt x="457" y="329"/>
                  </a:lnTo>
                  <a:lnTo>
                    <a:pt x="451" y="355"/>
                  </a:lnTo>
                  <a:lnTo>
                    <a:pt x="474" y="393"/>
                  </a:lnTo>
                  <a:lnTo>
                    <a:pt x="476" y="444"/>
                  </a:lnTo>
                  <a:lnTo>
                    <a:pt x="443" y="474"/>
                  </a:lnTo>
                  <a:lnTo>
                    <a:pt x="445" y="503"/>
                  </a:lnTo>
                  <a:lnTo>
                    <a:pt x="469" y="538"/>
                  </a:lnTo>
                  <a:lnTo>
                    <a:pt x="479" y="564"/>
                  </a:lnTo>
                  <a:lnTo>
                    <a:pt x="474" y="593"/>
                  </a:lnTo>
                  <a:lnTo>
                    <a:pt x="478" y="653"/>
                  </a:lnTo>
                  <a:lnTo>
                    <a:pt x="451" y="723"/>
                  </a:lnTo>
                  <a:lnTo>
                    <a:pt x="403" y="767"/>
                  </a:lnTo>
                  <a:lnTo>
                    <a:pt x="384" y="822"/>
                  </a:lnTo>
                  <a:lnTo>
                    <a:pt x="307" y="894"/>
                  </a:lnTo>
                  <a:lnTo>
                    <a:pt x="300" y="921"/>
                  </a:lnTo>
                  <a:lnTo>
                    <a:pt x="79" y="921"/>
                  </a:lnTo>
                  <a:lnTo>
                    <a:pt x="32" y="785"/>
                  </a:lnTo>
                  <a:lnTo>
                    <a:pt x="96" y="727"/>
                  </a:lnTo>
                  <a:lnTo>
                    <a:pt x="58" y="618"/>
                  </a:lnTo>
                  <a:lnTo>
                    <a:pt x="3" y="573"/>
                  </a:lnTo>
                  <a:lnTo>
                    <a:pt x="13" y="391"/>
                  </a:lnTo>
                  <a:lnTo>
                    <a:pt x="0" y="291"/>
                  </a:lnTo>
                  <a:lnTo>
                    <a:pt x="26" y="237"/>
                  </a:lnTo>
                  <a:lnTo>
                    <a:pt x="41" y="199"/>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173" name="Freeform 97"/>
            <p:cNvSpPr>
              <a:spLocks/>
            </p:cNvSpPr>
            <p:nvPr/>
          </p:nvSpPr>
          <p:spPr bwMode="auto">
            <a:xfrm>
              <a:off x="1375970" y="1981172"/>
              <a:ext cx="210043" cy="346183"/>
            </a:xfrm>
            <a:custGeom>
              <a:avLst/>
              <a:gdLst>
                <a:gd name="T0" fmla="*/ 40 w 422"/>
                <a:gd name="T1" fmla="*/ 436 h 696"/>
                <a:gd name="T2" fmla="*/ 8 w 422"/>
                <a:gd name="T3" fmla="*/ 388 h 696"/>
                <a:gd name="T4" fmla="*/ 27 w 422"/>
                <a:gd name="T5" fmla="*/ 350 h 696"/>
                <a:gd name="T6" fmla="*/ 72 w 422"/>
                <a:gd name="T7" fmla="*/ 334 h 696"/>
                <a:gd name="T8" fmla="*/ 69 w 422"/>
                <a:gd name="T9" fmla="*/ 103 h 696"/>
                <a:gd name="T10" fmla="*/ 114 w 422"/>
                <a:gd name="T11" fmla="*/ 46 h 696"/>
                <a:gd name="T12" fmla="*/ 150 w 422"/>
                <a:gd name="T13" fmla="*/ 19 h 696"/>
                <a:gd name="T14" fmla="*/ 187 w 422"/>
                <a:gd name="T15" fmla="*/ 11 h 696"/>
                <a:gd name="T16" fmla="*/ 245 w 422"/>
                <a:gd name="T17" fmla="*/ 0 h 696"/>
                <a:gd name="T18" fmla="*/ 278 w 422"/>
                <a:gd name="T19" fmla="*/ 74 h 696"/>
                <a:gd name="T20" fmla="*/ 309 w 422"/>
                <a:gd name="T21" fmla="*/ 61 h 696"/>
                <a:gd name="T22" fmla="*/ 369 w 422"/>
                <a:gd name="T23" fmla="*/ 110 h 696"/>
                <a:gd name="T24" fmla="*/ 326 w 422"/>
                <a:gd name="T25" fmla="*/ 201 h 696"/>
                <a:gd name="T26" fmla="*/ 341 w 422"/>
                <a:gd name="T27" fmla="*/ 300 h 696"/>
                <a:gd name="T28" fmla="*/ 330 w 422"/>
                <a:gd name="T29" fmla="*/ 486 h 696"/>
                <a:gd name="T30" fmla="*/ 382 w 422"/>
                <a:gd name="T31" fmla="*/ 524 h 696"/>
                <a:gd name="T32" fmla="*/ 422 w 422"/>
                <a:gd name="T33" fmla="*/ 636 h 696"/>
                <a:gd name="T34" fmla="*/ 360 w 422"/>
                <a:gd name="T35" fmla="*/ 696 h 696"/>
                <a:gd name="T36" fmla="*/ 192 w 422"/>
                <a:gd name="T37" fmla="*/ 657 h 696"/>
                <a:gd name="T38" fmla="*/ 35 w 422"/>
                <a:gd name="T39" fmla="*/ 640 h 696"/>
                <a:gd name="T40" fmla="*/ 5 w 422"/>
                <a:gd name="T41" fmla="*/ 603 h 696"/>
                <a:gd name="T42" fmla="*/ 0 w 422"/>
                <a:gd name="T43" fmla="*/ 471 h 696"/>
                <a:gd name="T44" fmla="*/ 40 w 422"/>
                <a:gd name="T45" fmla="*/ 436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2" h="696">
                  <a:moveTo>
                    <a:pt x="40" y="436"/>
                  </a:moveTo>
                  <a:lnTo>
                    <a:pt x="8" y="388"/>
                  </a:lnTo>
                  <a:lnTo>
                    <a:pt x="27" y="350"/>
                  </a:lnTo>
                  <a:lnTo>
                    <a:pt x="72" y="334"/>
                  </a:lnTo>
                  <a:lnTo>
                    <a:pt x="69" y="103"/>
                  </a:lnTo>
                  <a:lnTo>
                    <a:pt x="114" y="46"/>
                  </a:lnTo>
                  <a:lnTo>
                    <a:pt x="150" y="19"/>
                  </a:lnTo>
                  <a:lnTo>
                    <a:pt x="187" y="11"/>
                  </a:lnTo>
                  <a:lnTo>
                    <a:pt x="245" y="0"/>
                  </a:lnTo>
                  <a:lnTo>
                    <a:pt x="278" y="74"/>
                  </a:lnTo>
                  <a:lnTo>
                    <a:pt x="309" y="61"/>
                  </a:lnTo>
                  <a:lnTo>
                    <a:pt x="369" y="110"/>
                  </a:lnTo>
                  <a:lnTo>
                    <a:pt x="326" y="201"/>
                  </a:lnTo>
                  <a:lnTo>
                    <a:pt x="341" y="300"/>
                  </a:lnTo>
                  <a:lnTo>
                    <a:pt x="330" y="486"/>
                  </a:lnTo>
                  <a:lnTo>
                    <a:pt x="382" y="524"/>
                  </a:lnTo>
                  <a:lnTo>
                    <a:pt x="422" y="636"/>
                  </a:lnTo>
                  <a:lnTo>
                    <a:pt x="360" y="696"/>
                  </a:lnTo>
                  <a:lnTo>
                    <a:pt x="192" y="657"/>
                  </a:lnTo>
                  <a:lnTo>
                    <a:pt x="35" y="640"/>
                  </a:lnTo>
                  <a:lnTo>
                    <a:pt x="5" y="603"/>
                  </a:lnTo>
                  <a:lnTo>
                    <a:pt x="0" y="471"/>
                  </a:lnTo>
                  <a:lnTo>
                    <a:pt x="40" y="436"/>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grpSp>
      <p:sp>
        <p:nvSpPr>
          <p:cNvPr id="189" name="188 CuadroTexto"/>
          <p:cNvSpPr txBox="1"/>
          <p:nvPr/>
        </p:nvSpPr>
        <p:spPr>
          <a:xfrm>
            <a:off x="245726" y="4083184"/>
            <a:ext cx="2437603" cy="1323439"/>
          </a:xfrm>
          <a:prstGeom prst="rect">
            <a:avLst/>
          </a:prstGeom>
          <a:noFill/>
        </p:spPr>
        <p:txBody>
          <a:bodyPr wrap="square" rtlCol="0">
            <a:spAutoFit/>
          </a:bodyPr>
          <a:lstStyle/>
          <a:p>
            <a:pPr algn="l"/>
            <a:r>
              <a:rPr lang="es-ES" sz="1600" dirty="0" smtClean="0">
                <a:latin typeface="Calibri" pitchFamily="34" charset="0"/>
                <a:cs typeface="Calibri" pitchFamily="34" charset="0"/>
              </a:rPr>
              <a:t>Los parques y jardines públicos de la comunidad Valenciana muestra un problemática mayor al resto de comunidades.</a:t>
            </a:r>
            <a:endParaRPr lang="es-ES" sz="1600" dirty="0">
              <a:latin typeface="Calibri" pitchFamily="34" charset="0"/>
              <a:cs typeface="Calibri" pitchFamily="34" charset="0"/>
            </a:endParaRPr>
          </a:p>
        </p:txBody>
      </p:sp>
      <p:grpSp>
        <p:nvGrpSpPr>
          <p:cNvPr id="190" name="189 Grupo"/>
          <p:cNvGrpSpPr/>
          <p:nvPr/>
        </p:nvGrpSpPr>
        <p:grpSpPr>
          <a:xfrm>
            <a:off x="3138966" y="1981609"/>
            <a:ext cx="6422548" cy="4183695"/>
            <a:chOff x="883392" y="1981609"/>
            <a:chExt cx="8854916" cy="4354870"/>
          </a:xfrm>
        </p:grpSpPr>
        <p:sp>
          <p:nvSpPr>
            <p:cNvPr id="191" name="190 Rectángulo"/>
            <p:cNvSpPr/>
            <p:nvPr/>
          </p:nvSpPr>
          <p:spPr bwMode="auto">
            <a:xfrm>
              <a:off x="3845895" y="1981609"/>
              <a:ext cx="936000" cy="4354870"/>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192" name="191 Rectángulo"/>
            <p:cNvSpPr/>
            <p:nvPr/>
          </p:nvSpPr>
          <p:spPr bwMode="auto">
            <a:xfrm>
              <a:off x="4837178" y="1981609"/>
              <a:ext cx="936000" cy="4354870"/>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193" name="192 Rectángulo"/>
            <p:cNvSpPr/>
            <p:nvPr/>
          </p:nvSpPr>
          <p:spPr bwMode="auto">
            <a:xfrm>
              <a:off x="5828461" y="1981609"/>
              <a:ext cx="936000" cy="4354870"/>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208" name="207 Rectángulo"/>
            <p:cNvSpPr/>
            <p:nvPr/>
          </p:nvSpPr>
          <p:spPr bwMode="auto">
            <a:xfrm>
              <a:off x="6819744" y="1981609"/>
              <a:ext cx="936000" cy="4354870"/>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210" name="209 Rectángulo"/>
            <p:cNvSpPr/>
            <p:nvPr/>
          </p:nvSpPr>
          <p:spPr bwMode="auto">
            <a:xfrm>
              <a:off x="7811027" y="1981609"/>
              <a:ext cx="936000" cy="4354870"/>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211" name="210 Rectángulo"/>
            <p:cNvSpPr/>
            <p:nvPr/>
          </p:nvSpPr>
          <p:spPr bwMode="auto">
            <a:xfrm>
              <a:off x="8802308" y="1981609"/>
              <a:ext cx="936000" cy="4354870"/>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212" name="211 Rectángulo"/>
            <p:cNvSpPr/>
            <p:nvPr/>
          </p:nvSpPr>
          <p:spPr bwMode="auto">
            <a:xfrm>
              <a:off x="883392" y="1981609"/>
              <a:ext cx="936000" cy="4354870"/>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213" name="212 Rectángulo"/>
            <p:cNvSpPr/>
            <p:nvPr/>
          </p:nvSpPr>
          <p:spPr bwMode="auto">
            <a:xfrm>
              <a:off x="1874674" y="1981609"/>
              <a:ext cx="936000" cy="4354870"/>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214" name="213 Rectángulo"/>
            <p:cNvSpPr/>
            <p:nvPr/>
          </p:nvSpPr>
          <p:spPr bwMode="auto">
            <a:xfrm>
              <a:off x="2865956" y="1981609"/>
              <a:ext cx="936000" cy="4354870"/>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grpSp>
      <p:graphicFrame>
        <p:nvGraphicFramePr>
          <p:cNvPr id="216" name="215 Tabla"/>
          <p:cNvGraphicFramePr>
            <a:graphicFrameLocks noGrp="1"/>
          </p:cNvGraphicFramePr>
          <p:nvPr>
            <p:extLst>
              <p:ext uri="{D42A27DB-BD31-4B8C-83A1-F6EECF244321}">
                <p14:modId xmlns:p14="http://schemas.microsoft.com/office/powerpoint/2010/main" xmlns="" val="587016819"/>
              </p:ext>
            </p:extLst>
          </p:nvPr>
        </p:nvGraphicFramePr>
        <p:xfrm>
          <a:off x="3138965" y="5368862"/>
          <a:ext cx="6432300" cy="689610"/>
        </p:xfrm>
        <a:graphic>
          <a:graphicData uri="http://schemas.openxmlformats.org/drawingml/2006/table">
            <a:tbl>
              <a:tblPr firstRow="1" bandRow="1">
                <a:tableStyleId>{00A15C55-8517-42AA-B614-E9B94910E393}</a:tableStyleId>
              </a:tblPr>
              <a:tblGrid>
                <a:gridCol w="714700"/>
                <a:gridCol w="714700"/>
                <a:gridCol w="714700"/>
                <a:gridCol w="714700"/>
                <a:gridCol w="714700"/>
                <a:gridCol w="714700"/>
                <a:gridCol w="714700"/>
                <a:gridCol w="714700"/>
                <a:gridCol w="714700"/>
              </a:tblGrid>
              <a:tr h="370840">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s-ES" sz="1050" b="0" i="0" u="none" strike="noStrike" kern="1200" cap="none" spc="0" normalizeH="0" baseline="0" noProof="0" dirty="0" smtClean="0">
                          <a:ln>
                            <a:noFill/>
                          </a:ln>
                          <a:solidFill>
                            <a:prstClr val="black"/>
                          </a:solidFill>
                          <a:effectLst/>
                          <a:uLnTx/>
                          <a:uFillTx/>
                          <a:latin typeface="Calibri" pitchFamily="34" charset="0"/>
                          <a:ea typeface="+mn-ea"/>
                          <a:cs typeface="Calibri" pitchFamily="34" charset="0"/>
                        </a:rPr>
                        <a:t>GENERAL </a:t>
                      </a:r>
                    </a:p>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s-ES" sz="1050" b="0" i="0" u="none" strike="noStrike" kern="1200" cap="none" spc="0" normalizeH="0" baseline="0" noProof="0" dirty="0" smtClean="0">
                        <a:ln>
                          <a:noFill/>
                        </a:ln>
                        <a:solidFill>
                          <a:prstClr val="black"/>
                        </a:solidFill>
                        <a:effectLst/>
                        <a:uLnTx/>
                        <a:uFillTx/>
                        <a:latin typeface="Calibri" pitchFamily="34" charset="0"/>
                        <a:ea typeface="+mn-ea"/>
                        <a:cs typeface="Calibri" pitchFamily="34" charset="0"/>
                      </a:endParaRP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s-ES" sz="1050" b="0" i="0" u="none" strike="noStrike" kern="1200" cap="none" spc="0" normalizeH="0" baseline="0" noProof="0" dirty="0" smtClean="0">
                          <a:ln>
                            <a:noFill/>
                          </a:ln>
                          <a:solidFill>
                            <a:prstClr val="black"/>
                          </a:solidFill>
                          <a:effectLst/>
                          <a:uLnTx/>
                          <a:uFillTx/>
                          <a:latin typeface="Calibri" pitchFamily="34" charset="0"/>
                          <a:ea typeface="+mn-ea"/>
                          <a:cs typeface="Calibri" pitchFamily="34" charset="0"/>
                        </a:rPr>
                        <a:t>(</a:t>
                      </a:r>
                      <a:r>
                        <a:rPr kumimoji="0" lang="es-ES" sz="1050" b="0" i="0" u="none" strike="noStrike" kern="1200" cap="none" spc="0" normalizeH="0" baseline="0" noProof="0" dirty="0" err="1" smtClean="0">
                          <a:ln>
                            <a:noFill/>
                          </a:ln>
                          <a:solidFill>
                            <a:prstClr val="black"/>
                          </a:solidFill>
                          <a:effectLst/>
                          <a:uLnTx/>
                          <a:uFillTx/>
                          <a:latin typeface="Calibri" pitchFamily="34" charset="0"/>
                          <a:ea typeface="+mn-ea"/>
                          <a:cs typeface="Calibri" pitchFamily="34" charset="0"/>
                        </a:rPr>
                        <a:t>P1</a:t>
                      </a:r>
                      <a:r>
                        <a:rPr kumimoji="0" lang="es-ES" sz="1050" b="0" i="0" u="none" strike="noStrike" kern="1200" cap="none" spc="0" normalizeH="0" baseline="0" noProof="0" dirty="0" smtClean="0">
                          <a:ln>
                            <a:noFill/>
                          </a:ln>
                          <a:solidFill>
                            <a:prstClr val="black"/>
                          </a:solidFill>
                          <a:effectLst/>
                          <a:uLnTx/>
                          <a:uFillTx/>
                          <a:latin typeface="Calibri" pitchFamily="34" charset="0"/>
                          <a:ea typeface="+mn-ea"/>
                          <a:cs typeface="Calibri" pitchFamily="34" charset="0"/>
                        </a:rPr>
                        <a:t>)</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85000"/>
                        </a:lnSpc>
                      </a:pPr>
                      <a:r>
                        <a:rPr lang="es-ES" sz="1050" b="0" i="0" u="none" strike="noStrike" dirty="0">
                          <a:solidFill>
                            <a:srgbClr val="000000"/>
                          </a:solidFill>
                          <a:effectLst/>
                          <a:latin typeface="Calibri"/>
                        </a:rPr>
                        <a:t>Parque y jardines públicos</a:t>
                      </a:r>
                    </a:p>
                  </a:txBody>
                  <a:tcPr marL="9525" marR="9525" marT="9525"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85000"/>
                        </a:lnSpc>
                      </a:pPr>
                      <a:r>
                        <a:rPr lang="es-ES" sz="1050" b="0" i="0" u="none" strike="noStrike" dirty="0">
                          <a:solidFill>
                            <a:srgbClr val="000000"/>
                          </a:solidFill>
                          <a:effectLst/>
                          <a:latin typeface="Calibri"/>
                        </a:rPr>
                        <a:t>Lugares / zonas turísticos </a:t>
                      </a:r>
                      <a:r>
                        <a:rPr lang="es-ES" sz="1050" b="0" i="0" u="none" strike="noStrike" dirty="0" smtClean="0">
                          <a:solidFill>
                            <a:srgbClr val="000000"/>
                          </a:solidFill>
                          <a:effectLst/>
                          <a:latin typeface="Calibri"/>
                        </a:rPr>
                        <a:t/>
                      </a:r>
                      <a:br>
                        <a:rPr lang="es-ES" sz="1050" b="0" i="0" u="none" strike="noStrike" dirty="0" smtClean="0">
                          <a:solidFill>
                            <a:srgbClr val="000000"/>
                          </a:solidFill>
                          <a:effectLst/>
                          <a:latin typeface="Calibri"/>
                        </a:rPr>
                      </a:br>
                      <a:r>
                        <a:rPr lang="es-ES" sz="1050" b="0" i="0" u="none" strike="noStrike" dirty="0" smtClean="0">
                          <a:solidFill>
                            <a:srgbClr val="000000"/>
                          </a:solidFill>
                          <a:effectLst/>
                          <a:latin typeface="Calibri"/>
                        </a:rPr>
                        <a:t>y </a:t>
                      </a:r>
                      <a:r>
                        <a:rPr lang="es-ES" sz="1050" b="0" i="0" u="none" strike="noStrike" dirty="0">
                          <a:solidFill>
                            <a:srgbClr val="000000"/>
                          </a:solidFill>
                          <a:effectLst/>
                          <a:latin typeface="Calibri"/>
                        </a:rPr>
                        <a:t>comerciales</a:t>
                      </a:r>
                    </a:p>
                  </a:txBody>
                  <a:tcPr marL="9525" marR="9525" marT="9525"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85000"/>
                        </a:lnSpc>
                      </a:pPr>
                      <a:r>
                        <a:rPr lang="es-ES" sz="1050" b="0" i="0" u="none" strike="noStrike" dirty="0">
                          <a:solidFill>
                            <a:srgbClr val="000000"/>
                          </a:solidFill>
                          <a:effectLst/>
                          <a:latin typeface="Calibri"/>
                        </a:rPr>
                        <a:t>Recintos deportivos </a:t>
                      </a:r>
                      <a:r>
                        <a:rPr lang="es-ES" sz="1050" b="0" i="0" u="none" strike="noStrike" dirty="0" smtClean="0">
                          <a:solidFill>
                            <a:srgbClr val="000000"/>
                          </a:solidFill>
                          <a:effectLst/>
                          <a:latin typeface="Calibri"/>
                        </a:rPr>
                        <a:t/>
                      </a:r>
                      <a:br>
                        <a:rPr lang="es-ES" sz="1050" b="0" i="0" u="none" strike="noStrike" dirty="0" smtClean="0">
                          <a:solidFill>
                            <a:srgbClr val="000000"/>
                          </a:solidFill>
                          <a:effectLst/>
                          <a:latin typeface="Calibri"/>
                        </a:rPr>
                      </a:br>
                      <a:r>
                        <a:rPr lang="es-ES" sz="1050" b="0" i="0" u="none" strike="noStrike" dirty="0" smtClean="0">
                          <a:solidFill>
                            <a:srgbClr val="000000"/>
                          </a:solidFill>
                          <a:effectLst/>
                          <a:latin typeface="Calibri"/>
                        </a:rPr>
                        <a:t>/ </a:t>
                      </a:r>
                      <a:r>
                        <a:rPr lang="es-ES" sz="1050" b="0" i="0" u="none" strike="noStrike" dirty="0">
                          <a:solidFill>
                            <a:srgbClr val="000000"/>
                          </a:solidFill>
                          <a:effectLst/>
                          <a:latin typeface="Calibri"/>
                        </a:rPr>
                        <a:t>Piscinas</a:t>
                      </a:r>
                    </a:p>
                  </a:txBody>
                  <a:tcPr marL="9525" marR="9525" marT="9525"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85000"/>
                        </a:lnSpc>
                      </a:pPr>
                      <a:r>
                        <a:rPr lang="es-ES" sz="1050" b="0" i="0" u="none" strike="noStrike" dirty="0">
                          <a:solidFill>
                            <a:srgbClr val="000000"/>
                          </a:solidFill>
                          <a:effectLst/>
                          <a:latin typeface="Calibri"/>
                        </a:rPr>
                        <a:t>Salas de conciertos </a:t>
                      </a:r>
                      <a:r>
                        <a:rPr lang="es-ES" sz="1050" b="0" i="0" u="none" strike="noStrike" dirty="0" smtClean="0">
                          <a:solidFill>
                            <a:srgbClr val="000000"/>
                          </a:solidFill>
                          <a:effectLst/>
                          <a:latin typeface="Calibri"/>
                        </a:rPr>
                        <a:t/>
                      </a:r>
                      <a:br>
                        <a:rPr lang="es-ES" sz="1050" b="0" i="0" u="none" strike="noStrike" dirty="0" smtClean="0">
                          <a:solidFill>
                            <a:srgbClr val="000000"/>
                          </a:solidFill>
                          <a:effectLst/>
                          <a:latin typeface="Calibri"/>
                        </a:rPr>
                      </a:br>
                      <a:r>
                        <a:rPr lang="es-ES" sz="1050" b="0" i="0" u="none" strike="noStrike" dirty="0" smtClean="0">
                          <a:solidFill>
                            <a:srgbClr val="000000"/>
                          </a:solidFill>
                          <a:effectLst/>
                          <a:latin typeface="Calibri"/>
                        </a:rPr>
                        <a:t>/ </a:t>
                      </a:r>
                      <a:r>
                        <a:rPr lang="es-ES" sz="1050" b="0" i="0" u="none" strike="noStrike" dirty="0" err="1" smtClean="0">
                          <a:solidFill>
                            <a:srgbClr val="000000"/>
                          </a:solidFill>
                          <a:effectLst/>
                          <a:latin typeface="Calibri"/>
                        </a:rPr>
                        <a:t>espec-taculos</a:t>
                      </a:r>
                      <a:endParaRPr lang="es-ES" sz="1050" b="0" i="0" u="none" strike="noStrike" dirty="0">
                        <a:solidFill>
                          <a:srgbClr val="000000"/>
                        </a:solidFill>
                        <a:effectLst/>
                        <a:latin typeface="Calibri"/>
                      </a:endParaRPr>
                    </a:p>
                  </a:txBody>
                  <a:tcPr marL="9525" marR="9525" marT="9525"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85000"/>
                        </a:lnSpc>
                      </a:pPr>
                      <a:r>
                        <a:rPr lang="es-ES" sz="1050" b="0" i="0" u="none" strike="noStrike" dirty="0" smtClean="0">
                          <a:solidFill>
                            <a:srgbClr val="000000"/>
                          </a:solidFill>
                          <a:effectLst/>
                          <a:latin typeface="Calibri"/>
                        </a:rPr>
                        <a:t>Parques </a:t>
                      </a:r>
                      <a:r>
                        <a:rPr lang="es-ES" sz="1050" b="0" i="0" u="none" strike="noStrike" dirty="0">
                          <a:solidFill>
                            <a:srgbClr val="000000"/>
                          </a:solidFill>
                          <a:effectLst/>
                          <a:latin typeface="Calibri"/>
                        </a:rPr>
                        <a:t>temáticos </a:t>
                      </a:r>
                      <a:r>
                        <a:rPr lang="es-ES" sz="1050" b="0" i="0" u="none" strike="noStrike" dirty="0" smtClean="0">
                          <a:solidFill>
                            <a:srgbClr val="000000"/>
                          </a:solidFill>
                          <a:effectLst/>
                          <a:latin typeface="Calibri"/>
                        </a:rPr>
                        <a:t/>
                      </a:r>
                      <a:br>
                        <a:rPr lang="es-ES" sz="1050" b="0" i="0" u="none" strike="noStrike" dirty="0" smtClean="0">
                          <a:solidFill>
                            <a:srgbClr val="000000"/>
                          </a:solidFill>
                          <a:effectLst/>
                          <a:latin typeface="Calibri"/>
                        </a:rPr>
                      </a:br>
                      <a:r>
                        <a:rPr lang="es-ES" sz="1050" b="0" i="0" u="none" strike="noStrike" dirty="0" smtClean="0">
                          <a:solidFill>
                            <a:srgbClr val="000000"/>
                          </a:solidFill>
                          <a:effectLst/>
                          <a:latin typeface="Calibri"/>
                        </a:rPr>
                        <a:t>y </a:t>
                      </a:r>
                      <a:r>
                        <a:rPr lang="es-ES" sz="1050" b="0" i="0" u="none" strike="noStrike" dirty="0">
                          <a:solidFill>
                            <a:srgbClr val="000000"/>
                          </a:solidFill>
                          <a:effectLst/>
                          <a:latin typeface="Calibri"/>
                        </a:rPr>
                        <a:t>de atracciones</a:t>
                      </a:r>
                    </a:p>
                  </a:txBody>
                  <a:tcPr marL="9525" marR="9525" marT="9525"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85000"/>
                        </a:lnSpc>
                      </a:pPr>
                      <a:r>
                        <a:rPr lang="es-ES" sz="1050" b="0" i="0" u="none" strike="noStrike" dirty="0">
                          <a:solidFill>
                            <a:srgbClr val="000000"/>
                          </a:solidFill>
                          <a:effectLst/>
                          <a:latin typeface="Calibri"/>
                        </a:rPr>
                        <a:t>Centros comerciales / Centros </a:t>
                      </a:r>
                      <a:r>
                        <a:rPr lang="es-ES" sz="1050" b="0" i="0" u="none" strike="noStrike" dirty="0" smtClean="0">
                          <a:solidFill>
                            <a:srgbClr val="000000"/>
                          </a:solidFill>
                          <a:effectLst/>
                          <a:latin typeface="Calibri"/>
                        </a:rPr>
                        <a:t/>
                      </a:r>
                      <a:br>
                        <a:rPr lang="es-ES" sz="1050" b="0" i="0" u="none" strike="noStrike" dirty="0" smtClean="0">
                          <a:solidFill>
                            <a:srgbClr val="000000"/>
                          </a:solidFill>
                          <a:effectLst/>
                          <a:latin typeface="Calibri"/>
                        </a:rPr>
                      </a:br>
                      <a:r>
                        <a:rPr lang="es-ES" sz="1050" b="0" i="0" u="none" strike="noStrike" dirty="0" smtClean="0">
                          <a:solidFill>
                            <a:srgbClr val="000000"/>
                          </a:solidFill>
                          <a:effectLst/>
                          <a:latin typeface="Calibri"/>
                        </a:rPr>
                        <a:t>de </a:t>
                      </a:r>
                      <a:r>
                        <a:rPr lang="es-ES" sz="1050" b="0" i="0" u="none" strike="noStrike" dirty="0">
                          <a:solidFill>
                            <a:srgbClr val="000000"/>
                          </a:solidFill>
                          <a:effectLst/>
                          <a:latin typeface="Calibri"/>
                        </a:rPr>
                        <a:t>ocio</a:t>
                      </a:r>
                    </a:p>
                  </a:txBody>
                  <a:tcPr marL="9525" marR="9525" marT="9525"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85000"/>
                        </a:lnSpc>
                      </a:pPr>
                      <a:r>
                        <a:rPr lang="es-ES" sz="1050" b="0" i="0" u="none" strike="noStrike" dirty="0">
                          <a:solidFill>
                            <a:srgbClr val="000000"/>
                          </a:solidFill>
                          <a:effectLst/>
                          <a:latin typeface="Calibri"/>
                        </a:rPr>
                        <a:t>Cines / </a:t>
                      </a:r>
                      <a:r>
                        <a:rPr lang="es-ES" sz="1050" b="0" i="0" u="none" strike="noStrike" dirty="0" smtClean="0">
                          <a:solidFill>
                            <a:srgbClr val="000000"/>
                          </a:solidFill>
                          <a:effectLst/>
                          <a:latin typeface="Calibri"/>
                        </a:rPr>
                        <a:t/>
                      </a:r>
                      <a:br>
                        <a:rPr lang="es-ES" sz="1050" b="0" i="0" u="none" strike="noStrike" dirty="0" smtClean="0">
                          <a:solidFill>
                            <a:srgbClr val="000000"/>
                          </a:solidFill>
                          <a:effectLst/>
                          <a:latin typeface="Calibri"/>
                        </a:rPr>
                      </a:br>
                      <a:r>
                        <a:rPr lang="es-ES" sz="1050" b="0" i="0" u="none" strike="noStrike" dirty="0" smtClean="0">
                          <a:solidFill>
                            <a:srgbClr val="000000"/>
                          </a:solidFill>
                          <a:effectLst/>
                          <a:latin typeface="Calibri"/>
                        </a:rPr>
                        <a:t>teatro</a:t>
                      </a:r>
                      <a:endParaRPr lang="es-ES" sz="1050" b="0" i="0" u="none" strike="noStrike" dirty="0">
                        <a:solidFill>
                          <a:srgbClr val="000000"/>
                        </a:solidFill>
                        <a:effectLst/>
                        <a:latin typeface="Calibri"/>
                      </a:endParaRPr>
                    </a:p>
                  </a:txBody>
                  <a:tcPr marL="9525" marR="9525" marT="9525"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85000"/>
                        </a:lnSpc>
                      </a:pPr>
                      <a:r>
                        <a:rPr lang="es-ES" sz="1050" b="0" i="0" u="none" strike="noStrike" dirty="0">
                          <a:solidFill>
                            <a:srgbClr val="000000"/>
                          </a:solidFill>
                          <a:effectLst/>
                          <a:latin typeface="Calibri"/>
                        </a:rPr>
                        <a:t>Museos y salas de exposiciones</a:t>
                      </a:r>
                    </a:p>
                  </a:txBody>
                  <a:tcPr marL="9525" marR="9525" marT="9525"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217" name="216 Gráfico"/>
          <p:cNvGraphicFramePr/>
          <p:nvPr>
            <p:extLst>
              <p:ext uri="{D42A27DB-BD31-4B8C-83A1-F6EECF244321}">
                <p14:modId xmlns:p14="http://schemas.microsoft.com/office/powerpoint/2010/main" xmlns="" val="1181965373"/>
              </p:ext>
            </p:extLst>
          </p:nvPr>
        </p:nvGraphicFramePr>
        <p:xfrm>
          <a:off x="2628503" y="1846326"/>
          <a:ext cx="7194619" cy="3600400"/>
        </p:xfrm>
        <a:graphic>
          <a:graphicData uri="http://schemas.openxmlformats.org/drawingml/2006/chart">
            <c:chart xmlns:c="http://schemas.openxmlformats.org/drawingml/2006/chart" xmlns:r="http://schemas.openxmlformats.org/officeDocument/2006/relationships" r:id="rId2"/>
          </a:graphicData>
        </a:graphic>
      </p:graphicFrame>
      <p:grpSp>
        <p:nvGrpSpPr>
          <p:cNvPr id="218" name="217 Grupo"/>
          <p:cNvGrpSpPr/>
          <p:nvPr/>
        </p:nvGrpSpPr>
        <p:grpSpPr>
          <a:xfrm>
            <a:off x="3210895" y="2056095"/>
            <a:ext cx="936001" cy="307777"/>
            <a:chOff x="3845895" y="2056095"/>
            <a:chExt cx="936001" cy="307777"/>
          </a:xfrm>
        </p:grpSpPr>
        <p:sp>
          <p:nvSpPr>
            <p:cNvPr id="219" name="218 CuadroTexto"/>
            <p:cNvSpPr txBox="1"/>
            <p:nvPr/>
          </p:nvSpPr>
          <p:spPr>
            <a:xfrm>
              <a:off x="3845895" y="2056095"/>
              <a:ext cx="936001" cy="307777"/>
            </a:xfrm>
            <a:prstGeom prst="rect">
              <a:avLst/>
            </a:prstGeom>
            <a:noFill/>
          </p:spPr>
          <p:txBody>
            <a:bodyPr wrap="square" rtlCol="0">
              <a:spAutoFit/>
            </a:bodyPr>
            <a:lstStyle/>
            <a:p>
              <a:pPr algn="r"/>
              <a:r>
                <a:rPr lang="es-ES" sz="1400" dirty="0" smtClean="0">
                  <a:latin typeface="Calibri" pitchFamily="34" charset="0"/>
                  <a:cs typeface="Calibri" pitchFamily="34" charset="0"/>
                </a:rPr>
                <a:t>Total</a:t>
              </a:r>
              <a:endParaRPr lang="es-ES" sz="1400" dirty="0">
                <a:latin typeface="Calibri" pitchFamily="34" charset="0"/>
                <a:cs typeface="Calibri" pitchFamily="34" charset="0"/>
              </a:endParaRPr>
            </a:p>
          </p:txBody>
        </p:sp>
        <p:cxnSp>
          <p:nvCxnSpPr>
            <p:cNvPr id="220" name="219 Conector recto"/>
            <p:cNvCxnSpPr/>
            <p:nvPr/>
          </p:nvCxnSpPr>
          <p:spPr bwMode="auto">
            <a:xfrm>
              <a:off x="3970038" y="2209984"/>
              <a:ext cx="288494" cy="0"/>
            </a:xfrm>
            <a:prstGeom prst="line">
              <a:avLst/>
            </a:prstGeom>
            <a:ln w="19050">
              <a:headEnd type="none" w="med" len="med"/>
              <a:tailEnd type="none" w="med" len="med"/>
            </a:ln>
            <a:extLst/>
          </p:spPr>
          <p:style>
            <a:lnRef idx="2">
              <a:schemeClr val="dk1"/>
            </a:lnRef>
            <a:fillRef idx="0">
              <a:schemeClr val="dk1"/>
            </a:fillRef>
            <a:effectRef idx="1">
              <a:schemeClr val="dk1"/>
            </a:effectRef>
            <a:fontRef idx="minor">
              <a:schemeClr val="tx1"/>
            </a:fontRef>
          </p:style>
        </p:cxnSp>
      </p:grpSp>
      <p:sp>
        <p:nvSpPr>
          <p:cNvPr id="221" name="220 CuadroTexto"/>
          <p:cNvSpPr txBox="1"/>
          <p:nvPr/>
        </p:nvSpPr>
        <p:spPr>
          <a:xfrm rot="16200000">
            <a:off x="8431549" y="3909634"/>
            <a:ext cx="2521538" cy="261610"/>
          </a:xfrm>
          <a:prstGeom prst="rect">
            <a:avLst/>
          </a:prstGeom>
          <a:noFill/>
        </p:spPr>
        <p:txBody>
          <a:bodyPr wrap="square" lIns="36000" rIns="36000" rtlCol="0" anchor="ctr">
            <a:spAutoFit/>
          </a:bodyPr>
          <a:lstStyle/>
          <a:p>
            <a:pPr algn="l"/>
            <a:r>
              <a:rPr lang="es-ES" sz="1100" dirty="0" smtClean="0">
                <a:latin typeface="Calibri" pitchFamily="34" charset="0"/>
                <a:cs typeface="Calibri" pitchFamily="34" charset="0"/>
              </a:rPr>
              <a:t>BASE Total muestra: 406 CASOS</a:t>
            </a:r>
            <a:endParaRPr lang="es-ES" sz="1100" dirty="0">
              <a:latin typeface="Calibri" pitchFamily="34" charset="0"/>
              <a:cs typeface="Calibri" pitchFamily="34" charset="0"/>
            </a:endParaRPr>
          </a:p>
        </p:txBody>
      </p:sp>
    </p:spTree>
    <p:extLst>
      <p:ext uri="{BB962C8B-B14F-4D97-AF65-F5344CB8AC3E}">
        <p14:creationId xmlns:p14="http://schemas.microsoft.com/office/powerpoint/2010/main" xmlns="" val="1900609135"/>
      </p:ext>
    </p:extLst>
  </p:cSld>
  <p:clrMapOvr>
    <a:masterClrMapping/>
  </p:clrMapOvr>
  <p:transition>
    <p:wipe dir="d"/>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0"/>
          </p:nvPr>
        </p:nvSpPr>
        <p:spPr/>
        <p:txBody>
          <a:bodyPr/>
          <a:lstStyle/>
          <a:p>
            <a:r>
              <a:rPr lang="en-US" smtClean="0"/>
              <a:t>-</a:t>
            </a:r>
            <a:fld id="{41B2AE44-E9C6-4EAB-BC73-5008DB342051}" type="slidenum">
              <a:rPr lang="en-US" smtClean="0"/>
              <a:pPr/>
              <a:t>56</a:t>
            </a:fld>
            <a:r>
              <a:rPr lang="en-US" smtClean="0"/>
              <a:t>-</a:t>
            </a:r>
            <a:endParaRPr lang="en-US"/>
          </a:p>
        </p:txBody>
      </p:sp>
      <p:sp>
        <p:nvSpPr>
          <p:cNvPr id="8" name="7 CuadroTexto"/>
          <p:cNvSpPr txBox="1"/>
          <p:nvPr/>
        </p:nvSpPr>
        <p:spPr>
          <a:xfrm>
            <a:off x="56456" y="836712"/>
            <a:ext cx="8640960" cy="646331"/>
          </a:xfrm>
          <a:prstGeom prst="rect">
            <a:avLst/>
          </a:prstGeom>
          <a:noFill/>
          <a:ln>
            <a:noFill/>
          </a:ln>
        </p:spPr>
        <p:txBody>
          <a:bodyPr wrap="square" rtlCol="0">
            <a:spAutoFit/>
          </a:bodyPr>
          <a:lstStyle>
            <a:defPPr>
              <a:defRPr lang="es-ES_tradnl"/>
            </a:defPPr>
            <a:lvl1pPr algn="l">
              <a:spcBef>
                <a:spcPts val="0"/>
              </a:spcBef>
              <a:defRPr sz="2000" b="1">
                <a:solidFill>
                  <a:schemeClr val="bg1">
                    <a:lumMod val="50000"/>
                  </a:schemeClr>
                </a:solidFill>
                <a:latin typeface="Calibri" pitchFamily="34" charset="0"/>
                <a:cs typeface="Calibri" pitchFamily="34" charset="0"/>
              </a:defRPr>
            </a:lvl1pPr>
          </a:lstStyle>
          <a:p>
            <a:r>
              <a:rPr lang="es-ES" dirty="0">
                <a:solidFill>
                  <a:schemeClr val="accent5">
                    <a:lumMod val="75000"/>
                  </a:schemeClr>
                </a:solidFill>
              </a:rPr>
              <a:t>Índice de seguridad</a:t>
            </a:r>
            <a:r>
              <a:rPr lang="es-ES" dirty="0">
                <a:solidFill>
                  <a:schemeClr val="accent4">
                    <a:lumMod val="75000"/>
                  </a:schemeClr>
                </a:solidFill>
              </a:rPr>
              <a:t/>
            </a:r>
            <a:br>
              <a:rPr lang="es-ES" dirty="0">
                <a:solidFill>
                  <a:schemeClr val="accent4">
                    <a:lumMod val="75000"/>
                  </a:schemeClr>
                </a:solidFill>
              </a:rPr>
            </a:br>
            <a:r>
              <a:rPr lang="es-ES" sz="1600" i="1" dirty="0" smtClean="0">
                <a:solidFill>
                  <a:schemeClr val="bg1">
                    <a:lumMod val="65000"/>
                  </a:schemeClr>
                </a:solidFill>
              </a:rPr>
              <a:t>Por Comunidad autónoma</a:t>
            </a:r>
            <a:endParaRPr lang="es-ES" sz="1600" i="1" dirty="0">
              <a:solidFill>
                <a:schemeClr val="bg1">
                  <a:lumMod val="65000"/>
                </a:schemeClr>
              </a:solidFill>
            </a:endParaRPr>
          </a:p>
        </p:txBody>
      </p:sp>
      <p:sp>
        <p:nvSpPr>
          <p:cNvPr id="129" name="128 Rectángulo"/>
          <p:cNvSpPr/>
          <p:nvPr/>
        </p:nvSpPr>
        <p:spPr>
          <a:xfrm>
            <a:off x="3145878" y="1540271"/>
            <a:ext cx="965329" cy="400110"/>
          </a:xfrm>
          <a:prstGeom prst="rect">
            <a:avLst/>
          </a:prstGeom>
          <a:ln>
            <a:noFill/>
          </a:ln>
        </p:spPr>
        <p:txBody>
          <a:bodyPr wrap="none">
            <a:spAutoFit/>
          </a:bodyPr>
          <a:lstStyle/>
          <a:p>
            <a:pPr algn="l"/>
            <a:r>
              <a:rPr lang="es-ES" sz="2000" b="1" i="1" dirty="0" smtClean="0">
                <a:solidFill>
                  <a:schemeClr val="accent2"/>
                </a:solidFill>
                <a:latin typeface="Calibri" pitchFamily="34" charset="0"/>
                <a:cs typeface="Calibri" pitchFamily="34" charset="0"/>
              </a:rPr>
              <a:t>Madrid</a:t>
            </a:r>
            <a:endParaRPr lang="es-ES" b="1" dirty="0">
              <a:solidFill>
                <a:schemeClr val="accent2"/>
              </a:solidFill>
            </a:endParaRPr>
          </a:p>
        </p:txBody>
      </p:sp>
      <p:sp>
        <p:nvSpPr>
          <p:cNvPr id="133" name="Rectangle 3"/>
          <p:cNvSpPr>
            <a:spLocks noChangeArrowheads="1"/>
          </p:cNvSpPr>
          <p:nvPr/>
        </p:nvSpPr>
        <p:spPr bwMode="auto">
          <a:xfrm>
            <a:off x="36513" y="35999"/>
            <a:ext cx="8516887" cy="648000"/>
          </a:xfrm>
          <a:prstGeom prst="rect">
            <a:avLst/>
          </a:prstGeom>
          <a:solidFill>
            <a:schemeClr val="accent5"/>
          </a:solidFill>
          <a:ln>
            <a:noFill/>
          </a:ln>
          <a:effectLst/>
          <a:extLst/>
        </p:spPr>
        <p:txBody>
          <a:bodyPr wrap="square" lIns="0" tIns="0" rIns="0" bIns="0" anchor="ctr">
            <a:noAutofit/>
          </a:bodyPr>
          <a:lstStyle/>
          <a:p>
            <a:endParaRPr lang="es-ES"/>
          </a:p>
        </p:txBody>
      </p:sp>
      <p:sp>
        <p:nvSpPr>
          <p:cNvPr id="135" name="134 CuadroTexto"/>
          <p:cNvSpPr txBox="1"/>
          <p:nvPr/>
        </p:nvSpPr>
        <p:spPr>
          <a:xfrm>
            <a:off x="56456" y="170534"/>
            <a:ext cx="6165021" cy="400110"/>
          </a:xfrm>
          <a:prstGeom prst="rect">
            <a:avLst/>
          </a:prstGeom>
          <a:noFill/>
        </p:spPr>
        <p:txBody>
          <a:bodyPr wrap="none" rtlCol="0">
            <a:spAutoFit/>
          </a:bodyPr>
          <a:lstStyle>
            <a:defPPr>
              <a:defRPr lang="es-ES_tradnl"/>
            </a:defPPr>
            <a:lvl1pPr algn="l">
              <a:defRPr sz="2000">
                <a:ln>
                  <a:solidFill>
                    <a:schemeClr val="bg1"/>
                  </a:solidFill>
                </a:ln>
                <a:solidFill>
                  <a:schemeClr val="bg1"/>
                </a:solidFill>
                <a:latin typeface="Calibri" pitchFamily="34" charset="0"/>
                <a:cs typeface="Calibri" pitchFamily="34" charset="0"/>
              </a:defRPr>
            </a:lvl1pPr>
          </a:lstStyle>
          <a:p>
            <a:r>
              <a:rPr lang="es-ES" dirty="0"/>
              <a:t>SEGURIDAD CIUDADANA EN LAS INSTALACIONES DE OCIO</a:t>
            </a:r>
          </a:p>
        </p:txBody>
      </p:sp>
      <p:sp>
        <p:nvSpPr>
          <p:cNvPr id="132" name="131 CuadroTexto"/>
          <p:cNvSpPr txBox="1"/>
          <p:nvPr/>
        </p:nvSpPr>
        <p:spPr>
          <a:xfrm>
            <a:off x="0" y="6396335"/>
            <a:ext cx="7545288" cy="461665"/>
          </a:xfrm>
          <a:prstGeom prst="rect">
            <a:avLst/>
          </a:prstGeom>
          <a:noFill/>
        </p:spPr>
        <p:txBody>
          <a:bodyPr wrap="square" rtlCol="0">
            <a:spAutoFit/>
          </a:bodyPr>
          <a:lstStyle>
            <a:defPPr>
              <a:defRPr lang="es-ES_tradnl"/>
            </a:defPPr>
            <a:lvl1pPr algn="l">
              <a:defRPr sz="1200">
                <a:solidFill>
                  <a:schemeClr val="bg1">
                    <a:lumMod val="50000"/>
                  </a:schemeClr>
                </a:solidFill>
                <a:latin typeface="Calibri" pitchFamily="34" charset="0"/>
                <a:cs typeface="Calibri" pitchFamily="34" charset="0"/>
              </a:defRPr>
            </a:lvl1pPr>
          </a:lstStyle>
          <a:p>
            <a:r>
              <a:rPr lang="es-ES" dirty="0" err="1" smtClean="0"/>
              <a:t>O2a</a:t>
            </a:r>
            <a:r>
              <a:rPr lang="es-ES" dirty="0"/>
              <a:t>.- Considerando </a:t>
            </a:r>
            <a:r>
              <a:rPr lang="es-ES" dirty="0" smtClean="0"/>
              <a:t>los siguientes espacios de ocio y entretenimiento ¿Cuál </a:t>
            </a:r>
            <a:r>
              <a:rPr lang="es-ES" dirty="0"/>
              <a:t>es su percepción </a:t>
            </a:r>
            <a:r>
              <a:rPr lang="es-ES" dirty="0" smtClean="0"/>
              <a:t/>
            </a:r>
            <a:br>
              <a:rPr lang="es-ES" dirty="0" smtClean="0"/>
            </a:br>
            <a:r>
              <a:rPr lang="es-ES" dirty="0" smtClean="0"/>
              <a:t>sobre la seguridad, </a:t>
            </a:r>
            <a:r>
              <a:rPr lang="es-ES" dirty="0"/>
              <a:t>en cuanto a posibles comportamientos antisociales, </a:t>
            </a:r>
            <a:r>
              <a:rPr lang="es-ES" dirty="0" smtClean="0"/>
              <a:t>en cada uno de éstos?</a:t>
            </a:r>
            <a:endParaRPr lang="es-ES" dirty="0"/>
          </a:p>
        </p:txBody>
      </p:sp>
      <p:grpSp>
        <p:nvGrpSpPr>
          <p:cNvPr id="137" name="136 Grupo"/>
          <p:cNvGrpSpPr/>
          <p:nvPr/>
        </p:nvGrpSpPr>
        <p:grpSpPr>
          <a:xfrm>
            <a:off x="382285" y="1747791"/>
            <a:ext cx="2093818" cy="1758419"/>
            <a:chOff x="534685" y="1747791"/>
            <a:chExt cx="2514964" cy="2112104"/>
          </a:xfrm>
        </p:grpSpPr>
        <p:sp>
          <p:nvSpPr>
            <p:cNvPr id="138" name="Freeform 100"/>
            <p:cNvSpPr>
              <a:spLocks/>
            </p:cNvSpPr>
            <p:nvPr/>
          </p:nvSpPr>
          <p:spPr bwMode="auto">
            <a:xfrm>
              <a:off x="976443" y="1933941"/>
              <a:ext cx="473987" cy="334513"/>
            </a:xfrm>
            <a:custGeom>
              <a:avLst/>
              <a:gdLst>
                <a:gd name="T0" fmla="*/ 184 w 952"/>
                <a:gd name="T1" fmla="*/ 532 h 671"/>
                <a:gd name="T2" fmla="*/ 121 w 952"/>
                <a:gd name="T3" fmla="*/ 462 h 671"/>
                <a:gd name="T4" fmla="*/ 96 w 952"/>
                <a:gd name="T5" fmla="*/ 392 h 671"/>
                <a:gd name="T6" fmla="*/ 67 w 952"/>
                <a:gd name="T7" fmla="*/ 355 h 671"/>
                <a:gd name="T8" fmla="*/ 49 w 952"/>
                <a:gd name="T9" fmla="*/ 354 h 671"/>
                <a:gd name="T10" fmla="*/ 26 w 952"/>
                <a:gd name="T11" fmla="*/ 359 h 671"/>
                <a:gd name="T12" fmla="*/ 8 w 952"/>
                <a:gd name="T13" fmla="*/ 341 h 671"/>
                <a:gd name="T14" fmla="*/ 0 w 952"/>
                <a:gd name="T15" fmla="*/ 301 h 671"/>
                <a:gd name="T16" fmla="*/ 13 w 952"/>
                <a:gd name="T17" fmla="*/ 244 h 671"/>
                <a:gd name="T18" fmla="*/ 68 w 952"/>
                <a:gd name="T19" fmla="*/ 182 h 671"/>
                <a:gd name="T20" fmla="*/ 76 w 952"/>
                <a:gd name="T21" fmla="*/ 156 h 671"/>
                <a:gd name="T22" fmla="*/ 61 w 952"/>
                <a:gd name="T23" fmla="*/ 132 h 671"/>
                <a:gd name="T24" fmla="*/ 88 w 952"/>
                <a:gd name="T25" fmla="*/ 122 h 671"/>
                <a:gd name="T26" fmla="*/ 206 w 952"/>
                <a:gd name="T27" fmla="*/ 125 h 671"/>
                <a:gd name="T28" fmla="*/ 248 w 952"/>
                <a:gd name="T29" fmla="*/ 106 h 671"/>
                <a:gd name="T30" fmla="*/ 278 w 952"/>
                <a:gd name="T31" fmla="*/ 61 h 671"/>
                <a:gd name="T32" fmla="*/ 326 w 952"/>
                <a:gd name="T33" fmla="*/ 90 h 671"/>
                <a:gd name="T34" fmla="*/ 385 w 952"/>
                <a:gd name="T35" fmla="*/ 53 h 671"/>
                <a:gd name="T36" fmla="*/ 413 w 952"/>
                <a:gd name="T37" fmla="*/ 66 h 671"/>
                <a:gd name="T38" fmla="*/ 460 w 952"/>
                <a:gd name="T39" fmla="*/ 98 h 671"/>
                <a:gd name="T40" fmla="*/ 495 w 952"/>
                <a:gd name="T41" fmla="*/ 109 h 671"/>
                <a:gd name="T42" fmla="*/ 573 w 952"/>
                <a:gd name="T43" fmla="*/ 57 h 671"/>
                <a:gd name="T44" fmla="*/ 656 w 952"/>
                <a:gd name="T45" fmla="*/ 84 h 671"/>
                <a:gd name="T46" fmla="*/ 719 w 952"/>
                <a:gd name="T47" fmla="*/ 57 h 671"/>
                <a:gd name="T48" fmla="*/ 757 w 952"/>
                <a:gd name="T49" fmla="*/ 71 h 671"/>
                <a:gd name="T50" fmla="*/ 826 w 952"/>
                <a:gd name="T51" fmla="*/ 0 h 671"/>
                <a:gd name="T52" fmla="*/ 875 w 952"/>
                <a:gd name="T53" fmla="*/ 5 h 671"/>
                <a:gd name="T54" fmla="*/ 873 w 952"/>
                <a:gd name="T55" fmla="*/ 50 h 671"/>
                <a:gd name="T56" fmla="*/ 928 w 952"/>
                <a:gd name="T57" fmla="*/ 92 h 671"/>
                <a:gd name="T58" fmla="*/ 952 w 952"/>
                <a:gd name="T59" fmla="*/ 113 h 671"/>
                <a:gd name="T60" fmla="*/ 917 w 952"/>
                <a:gd name="T61" fmla="*/ 138 h 671"/>
                <a:gd name="T62" fmla="*/ 871 w 952"/>
                <a:gd name="T63" fmla="*/ 196 h 671"/>
                <a:gd name="T64" fmla="*/ 874 w 952"/>
                <a:gd name="T65" fmla="*/ 426 h 671"/>
                <a:gd name="T66" fmla="*/ 831 w 952"/>
                <a:gd name="T67" fmla="*/ 442 h 671"/>
                <a:gd name="T68" fmla="*/ 812 w 952"/>
                <a:gd name="T69" fmla="*/ 482 h 671"/>
                <a:gd name="T70" fmla="*/ 840 w 952"/>
                <a:gd name="T71" fmla="*/ 532 h 671"/>
                <a:gd name="T72" fmla="*/ 802 w 952"/>
                <a:gd name="T73" fmla="*/ 565 h 671"/>
                <a:gd name="T74" fmla="*/ 676 w 952"/>
                <a:gd name="T75" fmla="*/ 565 h 671"/>
                <a:gd name="T76" fmla="*/ 650 w 952"/>
                <a:gd name="T77" fmla="*/ 587 h 671"/>
                <a:gd name="T78" fmla="*/ 650 w 952"/>
                <a:gd name="T79" fmla="*/ 671 h 671"/>
                <a:gd name="T80" fmla="*/ 556 w 952"/>
                <a:gd name="T81" fmla="*/ 604 h 671"/>
                <a:gd name="T82" fmla="*/ 448 w 952"/>
                <a:gd name="T83" fmla="*/ 604 h 671"/>
                <a:gd name="T84" fmla="*/ 328 w 952"/>
                <a:gd name="T85" fmla="*/ 586 h 671"/>
                <a:gd name="T86" fmla="*/ 271 w 952"/>
                <a:gd name="T87" fmla="*/ 536 h 671"/>
                <a:gd name="T88" fmla="*/ 184 w 952"/>
                <a:gd name="T89" fmla="*/ 532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52" h="671">
                  <a:moveTo>
                    <a:pt x="184" y="532"/>
                  </a:moveTo>
                  <a:lnTo>
                    <a:pt x="121" y="462"/>
                  </a:lnTo>
                  <a:lnTo>
                    <a:pt x="96" y="392"/>
                  </a:lnTo>
                  <a:lnTo>
                    <a:pt x="67" y="355"/>
                  </a:lnTo>
                  <a:lnTo>
                    <a:pt x="49" y="354"/>
                  </a:lnTo>
                  <a:lnTo>
                    <a:pt x="26" y="359"/>
                  </a:lnTo>
                  <a:lnTo>
                    <a:pt x="8" y="341"/>
                  </a:lnTo>
                  <a:lnTo>
                    <a:pt x="0" y="301"/>
                  </a:lnTo>
                  <a:lnTo>
                    <a:pt x="13" y="244"/>
                  </a:lnTo>
                  <a:lnTo>
                    <a:pt x="68" y="182"/>
                  </a:lnTo>
                  <a:lnTo>
                    <a:pt x="76" y="156"/>
                  </a:lnTo>
                  <a:lnTo>
                    <a:pt x="61" y="132"/>
                  </a:lnTo>
                  <a:lnTo>
                    <a:pt x="88" y="122"/>
                  </a:lnTo>
                  <a:lnTo>
                    <a:pt x="206" y="125"/>
                  </a:lnTo>
                  <a:lnTo>
                    <a:pt x="248" y="106"/>
                  </a:lnTo>
                  <a:lnTo>
                    <a:pt x="278" y="61"/>
                  </a:lnTo>
                  <a:lnTo>
                    <a:pt x="326" y="90"/>
                  </a:lnTo>
                  <a:lnTo>
                    <a:pt x="385" y="53"/>
                  </a:lnTo>
                  <a:lnTo>
                    <a:pt x="413" y="66"/>
                  </a:lnTo>
                  <a:lnTo>
                    <a:pt x="460" y="98"/>
                  </a:lnTo>
                  <a:lnTo>
                    <a:pt x="495" y="109"/>
                  </a:lnTo>
                  <a:lnTo>
                    <a:pt x="573" y="57"/>
                  </a:lnTo>
                  <a:lnTo>
                    <a:pt x="656" y="84"/>
                  </a:lnTo>
                  <a:lnTo>
                    <a:pt x="719" y="57"/>
                  </a:lnTo>
                  <a:lnTo>
                    <a:pt x="757" y="71"/>
                  </a:lnTo>
                  <a:lnTo>
                    <a:pt x="826" y="0"/>
                  </a:lnTo>
                  <a:lnTo>
                    <a:pt x="875" y="5"/>
                  </a:lnTo>
                  <a:lnTo>
                    <a:pt x="873" y="50"/>
                  </a:lnTo>
                  <a:lnTo>
                    <a:pt x="928" y="92"/>
                  </a:lnTo>
                  <a:lnTo>
                    <a:pt x="952" y="113"/>
                  </a:lnTo>
                  <a:lnTo>
                    <a:pt x="917" y="138"/>
                  </a:lnTo>
                  <a:lnTo>
                    <a:pt x="871" y="196"/>
                  </a:lnTo>
                  <a:lnTo>
                    <a:pt x="874" y="426"/>
                  </a:lnTo>
                  <a:lnTo>
                    <a:pt x="831" y="442"/>
                  </a:lnTo>
                  <a:lnTo>
                    <a:pt x="812" y="482"/>
                  </a:lnTo>
                  <a:lnTo>
                    <a:pt x="840" y="532"/>
                  </a:lnTo>
                  <a:lnTo>
                    <a:pt x="802" y="565"/>
                  </a:lnTo>
                  <a:lnTo>
                    <a:pt x="676" y="565"/>
                  </a:lnTo>
                  <a:lnTo>
                    <a:pt x="650" y="587"/>
                  </a:lnTo>
                  <a:lnTo>
                    <a:pt x="650" y="671"/>
                  </a:lnTo>
                  <a:lnTo>
                    <a:pt x="556" y="604"/>
                  </a:lnTo>
                  <a:lnTo>
                    <a:pt x="448" y="604"/>
                  </a:lnTo>
                  <a:lnTo>
                    <a:pt x="328" y="586"/>
                  </a:lnTo>
                  <a:lnTo>
                    <a:pt x="271" y="536"/>
                  </a:lnTo>
                  <a:lnTo>
                    <a:pt x="184" y="532"/>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139" name="Freeform 65"/>
            <p:cNvSpPr>
              <a:spLocks/>
            </p:cNvSpPr>
            <p:nvPr/>
          </p:nvSpPr>
          <p:spPr bwMode="auto">
            <a:xfrm>
              <a:off x="1287618" y="2716880"/>
              <a:ext cx="531221" cy="250052"/>
            </a:xfrm>
            <a:custGeom>
              <a:avLst/>
              <a:gdLst>
                <a:gd name="T0" fmla="*/ 38 w 846"/>
                <a:gd name="T1" fmla="*/ 98 h 398"/>
                <a:gd name="T2" fmla="*/ 79 w 846"/>
                <a:gd name="T3" fmla="*/ 63 h 398"/>
                <a:gd name="T4" fmla="*/ 122 w 846"/>
                <a:gd name="T5" fmla="*/ 51 h 398"/>
                <a:gd name="T6" fmla="*/ 164 w 846"/>
                <a:gd name="T7" fmla="*/ 45 h 398"/>
                <a:gd name="T8" fmla="*/ 176 w 846"/>
                <a:gd name="T9" fmla="*/ 15 h 398"/>
                <a:gd name="T10" fmla="*/ 210 w 846"/>
                <a:gd name="T11" fmla="*/ 0 h 398"/>
                <a:gd name="T12" fmla="*/ 230 w 846"/>
                <a:gd name="T13" fmla="*/ 29 h 398"/>
                <a:gd name="T14" fmla="*/ 242 w 846"/>
                <a:gd name="T15" fmla="*/ 63 h 398"/>
                <a:gd name="T16" fmla="*/ 273 w 846"/>
                <a:gd name="T17" fmla="*/ 55 h 398"/>
                <a:gd name="T18" fmla="*/ 336 w 846"/>
                <a:gd name="T19" fmla="*/ 41 h 398"/>
                <a:gd name="T20" fmla="*/ 407 w 846"/>
                <a:gd name="T21" fmla="*/ 10 h 398"/>
                <a:gd name="T22" fmla="*/ 492 w 846"/>
                <a:gd name="T23" fmla="*/ 63 h 398"/>
                <a:gd name="T24" fmla="*/ 580 w 846"/>
                <a:gd name="T25" fmla="*/ 81 h 398"/>
                <a:gd name="T26" fmla="*/ 587 w 846"/>
                <a:gd name="T27" fmla="*/ 101 h 398"/>
                <a:gd name="T28" fmla="*/ 587 w 846"/>
                <a:gd name="T29" fmla="*/ 110 h 398"/>
                <a:gd name="T30" fmla="*/ 562 w 846"/>
                <a:gd name="T31" fmla="*/ 139 h 398"/>
                <a:gd name="T32" fmla="*/ 576 w 846"/>
                <a:gd name="T33" fmla="*/ 162 h 398"/>
                <a:gd name="T34" fmla="*/ 665 w 846"/>
                <a:gd name="T35" fmla="*/ 94 h 398"/>
                <a:gd name="T36" fmla="*/ 711 w 846"/>
                <a:gd name="T37" fmla="*/ 92 h 398"/>
                <a:gd name="T38" fmla="*/ 760 w 846"/>
                <a:gd name="T39" fmla="*/ 81 h 398"/>
                <a:gd name="T40" fmla="*/ 779 w 846"/>
                <a:gd name="T41" fmla="*/ 217 h 398"/>
                <a:gd name="T42" fmla="*/ 811 w 846"/>
                <a:gd name="T43" fmla="*/ 259 h 398"/>
                <a:gd name="T44" fmla="*/ 846 w 846"/>
                <a:gd name="T45" fmla="*/ 373 h 398"/>
                <a:gd name="T46" fmla="*/ 737 w 846"/>
                <a:gd name="T47" fmla="*/ 374 h 398"/>
                <a:gd name="T48" fmla="*/ 610 w 846"/>
                <a:gd name="T49" fmla="*/ 398 h 398"/>
                <a:gd name="T50" fmla="*/ 544 w 846"/>
                <a:gd name="T51" fmla="*/ 380 h 398"/>
                <a:gd name="T52" fmla="*/ 470 w 846"/>
                <a:gd name="T53" fmla="*/ 338 h 398"/>
                <a:gd name="T54" fmla="*/ 294 w 846"/>
                <a:gd name="T55" fmla="*/ 357 h 398"/>
                <a:gd name="T56" fmla="*/ 229 w 846"/>
                <a:gd name="T57" fmla="*/ 381 h 398"/>
                <a:gd name="T58" fmla="*/ 193 w 846"/>
                <a:gd name="T59" fmla="*/ 391 h 398"/>
                <a:gd name="T60" fmla="*/ 164 w 846"/>
                <a:gd name="T61" fmla="*/ 393 h 398"/>
                <a:gd name="T62" fmla="*/ 134 w 846"/>
                <a:gd name="T63" fmla="*/ 393 h 398"/>
                <a:gd name="T64" fmla="*/ 116 w 846"/>
                <a:gd name="T65" fmla="*/ 355 h 398"/>
                <a:gd name="T66" fmla="*/ 116 w 846"/>
                <a:gd name="T67" fmla="*/ 333 h 398"/>
                <a:gd name="T68" fmla="*/ 84 w 846"/>
                <a:gd name="T69" fmla="*/ 304 h 398"/>
                <a:gd name="T70" fmla="*/ 72 w 846"/>
                <a:gd name="T71" fmla="*/ 274 h 398"/>
                <a:gd name="T72" fmla="*/ 94 w 846"/>
                <a:gd name="T73" fmla="*/ 247 h 398"/>
                <a:gd name="T74" fmla="*/ 7 w 846"/>
                <a:gd name="T75" fmla="*/ 158 h 398"/>
                <a:gd name="T76" fmla="*/ 3 w 846"/>
                <a:gd name="T77" fmla="*/ 142 h 398"/>
                <a:gd name="T78" fmla="*/ 0 w 846"/>
                <a:gd name="T79" fmla="*/ 135 h 398"/>
                <a:gd name="T80" fmla="*/ 38 w 846"/>
                <a:gd name="T81" fmla="*/ 9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46" h="398">
                  <a:moveTo>
                    <a:pt x="38" y="98"/>
                  </a:moveTo>
                  <a:lnTo>
                    <a:pt x="79" y="63"/>
                  </a:lnTo>
                  <a:lnTo>
                    <a:pt x="122" y="51"/>
                  </a:lnTo>
                  <a:lnTo>
                    <a:pt x="164" y="45"/>
                  </a:lnTo>
                  <a:lnTo>
                    <a:pt x="176" y="15"/>
                  </a:lnTo>
                  <a:lnTo>
                    <a:pt x="210" y="0"/>
                  </a:lnTo>
                  <a:lnTo>
                    <a:pt x="230" y="29"/>
                  </a:lnTo>
                  <a:lnTo>
                    <a:pt x="242" y="63"/>
                  </a:lnTo>
                  <a:lnTo>
                    <a:pt x="273" y="55"/>
                  </a:lnTo>
                  <a:lnTo>
                    <a:pt x="336" y="41"/>
                  </a:lnTo>
                  <a:lnTo>
                    <a:pt x="407" y="10"/>
                  </a:lnTo>
                  <a:lnTo>
                    <a:pt x="492" y="63"/>
                  </a:lnTo>
                  <a:lnTo>
                    <a:pt x="580" y="81"/>
                  </a:lnTo>
                  <a:lnTo>
                    <a:pt x="587" y="101"/>
                  </a:lnTo>
                  <a:lnTo>
                    <a:pt x="587" y="110"/>
                  </a:lnTo>
                  <a:lnTo>
                    <a:pt x="562" y="139"/>
                  </a:lnTo>
                  <a:lnTo>
                    <a:pt x="576" y="162"/>
                  </a:lnTo>
                  <a:lnTo>
                    <a:pt x="665" y="94"/>
                  </a:lnTo>
                  <a:lnTo>
                    <a:pt x="711" y="92"/>
                  </a:lnTo>
                  <a:lnTo>
                    <a:pt x="760" y="81"/>
                  </a:lnTo>
                  <a:lnTo>
                    <a:pt x="779" y="217"/>
                  </a:lnTo>
                  <a:lnTo>
                    <a:pt x="811" y="259"/>
                  </a:lnTo>
                  <a:lnTo>
                    <a:pt x="846" y="373"/>
                  </a:lnTo>
                  <a:lnTo>
                    <a:pt x="737" y="374"/>
                  </a:lnTo>
                  <a:lnTo>
                    <a:pt x="610" y="398"/>
                  </a:lnTo>
                  <a:lnTo>
                    <a:pt x="544" y="380"/>
                  </a:lnTo>
                  <a:lnTo>
                    <a:pt x="470" y="338"/>
                  </a:lnTo>
                  <a:lnTo>
                    <a:pt x="294" y="357"/>
                  </a:lnTo>
                  <a:lnTo>
                    <a:pt x="229" y="381"/>
                  </a:lnTo>
                  <a:lnTo>
                    <a:pt x="193" y="391"/>
                  </a:lnTo>
                  <a:lnTo>
                    <a:pt x="164" y="393"/>
                  </a:lnTo>
                  <a:lnTo>
                    <a:pt x="134" y="393"/>
                  </a:lnTo>
                  <a:lnTo>
                    <a:pt x="116" y="355"/>
                  </a:lnTo>
                  <a:lnTo>
                    <a:pt x="116" y="333"/>
                  </a:lnTo>
                  <a:lnTo>
                    <a:pt x="84" y="304"/>
                  </a:lnTo>
                  <a:lnTo>
                    <a:pt x="72" y="274"/>
                  </a:lnTo>
                  <a:lnTo>
                    <a:pt x="94" y="247"/>
                  </a:lnTo>
                  <a:lnTo>
                    <a:pt x="7" y="158"/>
                  </a:lnTo>
                  <a:lnTo>
                    <a:pt x="3" y="142"/>
                  </a:lnTo>
                  <a:lnTo>
                    <a:pt x="0" y="135"/>
                  </a:lnTo>
                  <a:lnTo>
                    <a:pt x="38" y="98"/>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40" name="Freeform 66"/>
            <p:cNvSpPr>
              <a:spLocks/>
            </p:cNvSpPr>
            <p:nvPr/>
          </p:nvSpPr>
          <p:spPr bwMode="auto">
            <a:xfrm>
              <a:off x="1668808" y="2434600"/>
              <a:ext cx="421754" cy="317288"/>
            </a:xfrm>
            <a:custGeom>
              <a:avLst/>
              <a:gdLst>
                <a:gd name="T0" fmla="*/ 423 w 672"/>
                <a:gd name="T1" fmla="*/ 355 h 505"/>
                <a:gd name="T2" fmla="*/ 347 w 672"/>
                <a:gd name="T3" fmla="*/ 403 h 505"/>
                <a:gd name="T4" fmla="*/ 247 w 672"/>
                <a:gd name="T5" fmla="*/ 426 h 505"/>
                <a:gd name="T6" fmla="*/ 225 w 672"/>
                <a:gd name="T7" fmla="*/ 496 h 505"/>
                <a:gd name="T8" fmla="*/ 153 w 672"/>
                <a:gd name="T9" fmla="*/ 505 h 505"/>
                <a:gd name="T10" fmla="*/ 120 w 672"/>
                <a:gd name="T11" fmla="*/ 482 h 505"/>
                <a:gd name="T12" fmla="*/ 90 w 672"/>
                <a:gd name="T13" fmla="*/ 340 h 505"/>
                <a:gd name="T14" fmla="*/ 59 w 672"/>
                <a:gd name="T15" fmla="*/ 332 h 505"/>
                <a:gd name="T16" fmla="*/ 60 w 672"/>
                <a:gd name="T17" fmla="*/ 308 h 505"/>
                <a:gd name="T18" fmla="*/ 24 w 672"/>
                <a:gd name="T19" fmla="*/ 195 h 505"/>
                <a:gd name="T20" fmla="*/ 40 w 672"/>
                <a:gd name="T21" fmla="*/ 144 h 505"/>
                <a:gd name="T22" fmla="*/ 0 w 672"/>
                <a:gd name="T23" fmla="*/ 102 h 505"/>
                <a:gd name="T24" fmla="*/ 0 w 672"/>
                <a:gd name="T25" fmla="*/ 87 h 505"/>
                <a:gd name="T26" fmla="*/ 56 w 672"/>
                <a:gd name="T27" fmla="*/ 73 h 505"/>
                <a:gd name="T28" fmla="*/ 77 w 672"/>
                <a:gd name="T29" fmla="*/ 39 h 505"/>
                <a:gd name="T30" fmla="*/ 125 w 672"/>
                <a:gd name="T31" fmla="*/ 9 h 505"/>
                <a:gd name="T32" fmla="*/ 145 w 672"/>
                <a:gd name="T33" fmla="*/ 33 h 505"/>
                <a:gd name="T34" fmla="*/ 164 w 672"/>
                <a:gd name="T35" fmla="*/ 33 h 505"/>
                <a:gd name="T36" fmla="*/ 186 w 672"/>
                <a:gd name="T37" fmla="*/ 18 h 505"/>
                <a:gd name="T38" fmla="*/ 191 w 672"/>
                <a:gd name="T39" fmla="*/ 0 h 505"/>
                <a:gd name="T40" fmla="*/ 220 w 672"/>
                <a:gd name="T41" fmla="*/ 24 h 505"/>
                <a:gd name="T42" fmla="*/ 245 w 672"/>
                <a:gd name="T43" fmla="*/ 19 h 505"/>
                <a:gd name="T44" fmla="*/ 280 w 672"/>
                <a:gd name="T45" fmla="*/ 37 h 505"/>
                <a:gd name="T46" fmla="*/ 352 w 672"/>
                <a:gd name="T47" fmla="*/ 50 h 505"/>
                <a:gd name="T48" fmla="*/ 324 w 672"/>
                <a:gd name="T49" fmla="*/ 81 h 505"/>
                <a:gd name="T50" fmla="*/ 347 w 672"/>
                <a:gd name="T51" fmla="*/ 146 h 505"/>
                <a:gd name="T52" fmla="*/ 378 w 672"/>
                <a:gd name="T53" fmla="*/ 126 h 505"/>
                <a:gd name="T54" fmla="*/ 408 w 672"/>
                <a:gd name="T55" fmla="*/ 131 h 505"/>
                <a:gd name="T56" fmla="*/ 450 w 672"/>
                <a:gd name="T57" fmla="*/ 123 h 505"/>
                <a:gd name="T58" fmla="*/ 479 w 672"/>
                <a:gd name="T59" fmla="*/ 108 h 505"/>
                <a:gd name="T60" fmla="*/ 521 w 672"/>
                <a:gd name="T61" fmla="*/ 72 h 505"/>
                <a:gd name="T62" fmla="*/ 618 w 672"/>
                <a:gd name="T63" fmla="*/ 168 h 505"/>
                <a:gd name="T64" fmla="*/ 649 w 672"/>
                <a:gd name="T65" fmla="*/ 191 h 505"/>
                <a:gd name="T66" fmla="*/ 648 w 672"/>
                <a:gd name="T67" fmla="*/ 287 h 505"/>
                <a:gd name="T68" fmla="*/ 672 w 672"/>
                <a:gd name="T69" fmla="*/ 296 h 505"/>
                <a:gd name="T70" fmla="*/ 671 w 672"/>
                <a:gd name="T71" fmla="*/ 324 h 505"/>
                <a:gd name="T72" fmla="*/ 630 w 672"/>
                <a:gd name="T73" fmla="*/ 323 h 505"/>
                <a:gd name="T74" fmla="*/ 608 w 672"/>
                <a:gd name="T75" fmla="*/ 358 h 505"/>
                <a:gd name="T76" fmla="*/ 581 w 672"/>
                <a:gd name="T77" fmla="*/ 392 h 505"/>
                <a:gd name="T78" fmla="*/ 561 w 672"/>
                <a:gd name="T79" fmla="*/ 395 h 505"/>
                <a:gd name="T80" fmla="*/ 513 w 672"/>
                <a:gd name="T81" fmla="*/ 352 h 505"/>
                <a:gd name="T82" fmla="*/ 423 w 672"/>
                <a:gd name="T83" fmla="*/ 35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72" h="505">
                  <a:moveTo>
                    <a:pt x="423" y="355"/>
                  </a:moveTo>
                  <a:lnTo>
                    <a:pt x="347" y="403"/>
                  </a:lnTo>
                  <a:lnTo>
                    <a:pt x="247" y="426"/>
                  </a:lnTo>
                  <a:lnTo>
                    <a:pt x="225" y="496"/>
                  </a:lnTo>
                  <a:lnTo>
                    <a:pt x="153" y="505"/>
                  </a:lnTo>
                  <a:lnTo>
                    <a:pt x="120" y="482"/>
                  </a:lnTo>
                  <a:lnTo>
                    <a:pt x="90" y="340"/>
                  </a:lnTo>
                  <a:lnTo>
                    <a:pt x="59" y="332"/>
                  </a:lnTo>
                  <a:lnTo>
                    <a:pt x="60" y="308"/>
                  </a:lnTo>
                  <a:lnTo>
                    <a:pt x="24" y="195"/>
                  </a:lnTo>
                  <a:lnTo>
                    <a:pt x="40" y="144"/>
                  </a:lnTo>
                  <a:lnTo>
                    <a:pt x="0" y="102"/>
                  </a:lnTo>
                  <a:lnTo>
                    <a:pt x="0" y="87"/>
                  </a:lnTo>
                  <a:lnTo>
                    <a:pt x="56" y="73"/>
                  </a:lnTo>
                  <a:lnTo>
                    <a:pt x="77" y="39"/>
                  </a:lnTo>
                  <a:lnTo>
                    <a:pt x="125" y="9"/>
                  </a:lnTo>
                  <a:lnTo>
                    <a:pt x="145" y="33"/>
                  </a:lnTo>
                  <a:lnTo>
                    <a:pt x="164" y="33"/>
                  </a:lnTo>
                  <a:lnTo>
                    <a:pt x="186" y="18"/>
                  </a:lnTo>
                  <a:lnTo>
                    <a:pt x="191" y="0"/>
                  </a:lnTo>
                  <a:lnTo>
                    <a:pt x="220" y="24"/>
                  </a:lnTo>
                  <a:lnTo>
                    <a:pt x="245" y="19"/>
                  </a:lnTo>
                  <a:lnTo>
                    <a:pt x="280" y="37"/>
                  </a:lnTo>
                  <a:lnTo>
                    <a:pt x="352" y="50"/>
                  </a:lnTo>
                  <a:lnTo>
                    <a:pt x="324" y="81"/>
                  </a:lnTo>
                  <a:lnTo>
                    <a:pt x="347" y="146"/>
                  </a:lnTo>
                  <a:lnTo>
                    <a:pt x="378" y="126"/>
                  </a:lnTo>
                  <a:lnTo>
                    <a:pt x="408" y="131"/>
                  </a:lnTo>
                  <a:lnTo>
                    <a:pt x="450" y="123"/>
                  </a:lnTo>
                  <a:lnTo>
                    <a:pt x="479" y="108"/>
                  </a:lnTo>
                  <a:lnTo>
                    <a:pt x="521" y="72"/>
                  </a:lnTo>
                  <a:lnTo>
                    <a:pt x="618" y="168"/>
                  </a:lnTo>
                  <a:lnTo>
                    <a:pt x="649" y="191"/>
                  </a:lnTo>
                  <a:lnTo>
                    <a:pt x="648" y="287"/>
                  </a:lnTo>
                  <a:lnTo>
                    <a:pt x="672" y="296"/>
                  </a:lnTo>
                  <a:lnTo>
                    <a:pt x="671" y="324"/>
                  </a:lnTo>
                  <a:lnTo>
                    <a:pt x="630" y="323"/>
                  </a:lnTo>
                  <a:lnTo>
                    <a:pt x="608" y="358"/>
                  </a:lnTo>
                  <a:lnTo>
                    <a:pt x="581" y="392"/>
                  </a:lnTo>
                  <a:lnTo>
                    <a:pt x="561" y="395"/>
                  </a:lnTo>
                  <a:lnTo>
                    <a:pt x="513" y="352"/>
                  </a:lnTo>
                  <a:lnTo>
                    <a:pt x="423" y="355"/>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41" name="Freeform 67"/>
            <p:cNvSpPr>
              <a:spLocks/>
            </p:cNvSpPr>
            <p:nvPr/>
          </p:nvSpPr>
          <p:spPr bwMode="auto">
            <a:xfrm>
              <a:off x="1764939" y="2655756"/>
              <a:ext cx="401750" cy="330068"/>
            </a:xfrm>
            <a:custGeom>
              <a:avLst/>
              <a:gdLst>
                <a:gd name="T0" fmla="*/ 427 w 639"/>
                <a:gd name="T1" fmla="*/ 514 h 525"/>
                <a:gd name="T2" fmla="*/ 258 w 639"/>
                <a:gd name="T3" fmla="*/ 525 h 525"/>
                <a:gd name="T4" fmla="*/ 173 w 639"/>
                <a:gd name="T5" fmla="*/ 506 h 525"/>
                <a:gd name="T6" fmla="*/ 86 w 639"/>
                <a:gd name="T7" fmla="*/ 469 h 525"/>
                <a:gd name="T8" fmla="*/ 51 w 639"/>
                <a:gd name="T9" fmla="*/ 352 h 525"/>
                <a:gd name="T10" fmla="*/ 19 w 639"/>
                <a:gd name="T11" fmla="*/ 316 h 525"/>
                <a:gd name="T12" fmla="*/ 0 w 639"/>
                <a:gd name="T13" fmla="*/ 178 h 525"/>
                <a:gd name="T14" fmla="*/ 0 w 639"/>
                <a:gd name="T15" fmla="*/ 153 h 525"/>
                <a:gd name="T16" fmla="*/ 72 w 639"/>
                <a:gd name="T17" fmla="*/ 144 h 525"/>
                <a:gd name="T18" fmla="*/ 94 w 639"/>
                <a:gd name="T19" fmla="*/ 74 h 525"/>
                <a:gd name="T20" fmla="*/ 195 w 639"/>
                <a:gd name="T21" fmla="*/ 51 h 525"/>
                <a:gd name="T22" fmla="*/ 268 w 639"/>
                <a:gd name="T23" fmla="*/ 4 h 525"/>
                <a:gd name="T24" fmla="*/ 360 w 639"/>
                <a:gd name="T25" fmla="*/ 0 h 525"/>
                <a:gd name="T26" fmla="*/ 408 w 639"/>
                <a:gd name="T27" fmla="*/ 43 h 525"/>
                <a:gd name="T28" fmla="*/ 461 w 639"/>
                <a:gd name="T29" fmla="*/ 137 h 525"/>
                <a:gd name="T30" fmla="*/ 499 w 639"/>
                <a:gd name="T31" fmla="*/ 118 h 525"/>
                <a:gd name="T32" fmla="*/ 561 w 639"/>
                <a:gd name="T33" fmla="*/ 207 h 525"/>
                <a:gd name="T34" fmla="*/ 599 w 639"/>
                <a:gd name="T35" fmla="*/ 225 h 525"/>
                <a:gd name="T36" fmla="*/ 619 w 639"/>
                <a:gd name="T37" fmla="*/ 235 h 525"/>
                <a:gd name="T38" fmla="*/ 632 w 639"/>
                <a:gd name="T39" fmla="*/ 261 h 525"/>
                <a:gd name="T40" fmla="*/ 639 w 639"/>
                <a:gd name="T41" fmla="*/ 314 h 525"/>
                <a:gd name="T42" fmla="*/ 613 w 639"/>
                <a:gd name="T43" fmla="*/ 352 h 525"/>
                <a:gd name="T44" fmla="*/ 595 w 639"/>
                <a:gd name="T45" fmla="*/ 351 h 525"/>
                <a:gd name="T46" fmla="*/ 604 w 639"/>
                <a:gd name="T47" fmla="*/ 380 h 525"/>
                <a:gd name="T48" fmla="*/ 545 w 639"/>
                <a:gd name="T49" fmla="*/ 391 h 525"/>
                <a:gd name="T50" fmla="*/ 532 w 639"/>
                <a:gd name="T51" fmla="*/ 476 h 525"/>
                <a:gd name="T52" fmla="*/ 427 w 639"/>
                <a:gd name="T53" fmla="*/ 514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39" h="525">
                  <a:moveTo>
                    <a:pt x="427" y="514"/>
                  </a:moveTo>
                  <a:lnTo>
                    <a:pt x="258" y="525"/>
                  </a:lnTo>
                  <a:lnTo>
                    <a:pt x="173" y="506"/>
                  </a:lnTo>
                  <a:lnTo>
                    <a:pt x="86" y="469"/>
                  </a:lnTo>
                  <a:lnTo>
                    <a:pt x="51" y="352"/>
                  </a:lnTo>
                  <a:lnTo>
                    <a:pt x="19" y="316"/>
                  </a:lnTo>
                  <a:lnTo>
                    <a:pt x="0" y="178"/>
                  </a:lnTo>
                  <a:lnTo>
                    <a:pt x="0" y="153"/>
                  </a:lnTo>
                  <a:lnTo>
                    <a:pt x="72" y="144"/>
                  </a:lnTo>
                  <a:lnTo>
                    <a:pt x="94" y="74"/>
                  </a:lnTo>
                  <a:lnTo>
                    <a:pt x="195" y="51"/>
                  </a:lnTo>
                  <a:lnTo>
                    <a:pt x="268" y="4"/>
                  </a:lnTo>
                  <a:lnTo>
                    <a:pt x="360" y="0"/>
                  </a:lnTo>
                  <a:lnTo>
                    <a:pt x="408" y="43"/>
                  </a:lnTo>
                  <a:lnTo>
                    <a:pt x="461" y="137"/>
                  </a:lnTo>
                  <a:lnTo>
                    <a:pt x="499" y="118"/>
                  </a:lnTo>
                  <a:lnTo>
                    <a:pt x="561" y="207"/>
                  </a:lnTo>
                  <a:lnTo>
                    <a:pt x="599" y="225"/>
                  </a:lnTo>
                  <a:lnTo>
                    <a:pt x="619" y="235"/>
                  </a:lnTo>
                  <a:lnTo>
                    <a:pt x="632" y="261"/>
                  </a:lnTo>
                  <a:lnTo>
                    <a:pt x="639" y="314"/>
                  </a:lnTo>
                  <a:lnTo>
                    <a:pt x="613" y="352"/>
                  </a:lnTo>
                  <a:lnTo>
                    <a:pt x="595" y="351"/>
                  </a:lnTo>
                  <a:lnTo>
                    <a:pt x="604" y="380"/>
                  </a:lnTo>
                  <a:lnTo>
                    <a:pt x="545" y="391"/>
                  </a:lnTo>
                  <a:lnTo>
                    <a:pt x="532" y="476"/>
                  </a:lnTo>
                  <a:lnTo>
                    <a:pt x="427" y="514"/>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42" name="Freeform 68"/>
            <p:cNvSpPr>
              <a:spLocks/>
            </p:cNvSpPr>
            <p:nvPr/>
          </p:nvSpPr>
          <p:spPr bwMode="auto">
            <a:xfrm>
              <a:off x="1812171" y="2950262"/>
              <a:ext cx="421754" cy="386191"/>
            </a:xfrm>
            <a:custGeom>
              <a:avLst/>
              <a:gdLst>
                <a:gd name="T0" fmla="*/ 26 w 671"/>
                <a:gd name="T1" fmla="*/ 152 h 614"/>
                <a:gd name="T2" fmla="*/ 0 w 671"/>
                <a:gd name="T3" fmla="*/ 81 h 614"/>
                <a:gd name="T4" fmla="*/ 11 w 671"/>
                <a:gd name="T5" fmla="*/ 0 h 614"/>
                <a:gd name="T6" fmla="*/ 98 w 671"/>
                <a:gd name="T7" fmla="*/ 37 h 614"/>
                <a:gd name="T8" fmla="*/ 186 w 671"/>
                <a:gd name="T9" fmla="*/ 56 h 614"/>
                <a:gd name="T10" fmla="*/ 352 w 671"/>
                <a:gd name="T11" fmla="*/ 45 h 614"/>
                <a:gd name="T12" fmla="*/ 457 w 671"/>
                <a:gd name="T13" fmla="*/ 7 h 614"/>
                <a:gd name="T14" fmla="*/ 528 w 671"/>
                <a:gd name="T15" fmla="*/ 37 h 614"/>
                <a:gd name="T16" fmla="*/ 576 w 671"/>
                <a:gd name="T17" fmla="*/ 66 h 614"/>
                <a:gd name="T18" fmla="*/ 564 w 671"/>
                <a:gd name="T19" fmla="*/ 126 h 614"/>
                <a:gd name="T20" fmla="*/ 561 w 671"/>
                <a:gd name="T21" fmla="*/ 176 h 614"/>
                <a:gd name="T22" fmla="*/ 571 w 671"/>
                <a:gd name="T23" fmla="*/ 200 h 614"/>
                <a:gd name="T24" fmla="*/ 650 w 671"/>
                <a:gd name="T25" fmla="*/ 230 h 614"/>
                <a:gd name="T26" fmla="*/ 667 w 671"/>
                <a:gd name="T27" fmla="*/ 243 h 614"/>
                <a:gd name="T28" fmla="*/ 671 w 671"/>
                <a:gd name="T29" fmla="*/ 272 h 614"/>
                <a:gd name="T30" fmla="*/ 654 w 671"/>
                <a:gd name="T31" fmla="*/ 290 h 614"/>
                <a:gd name="T32" fmla="*/ 634 w 671"/>
                <a:gd name="T33" fmla="*/ 332 h 614"/>
                <a:gd name="T34" fmla="*/ 590 w 671"/>
                <a:gd name="T35" fmla="*/ 302 h 614"/>
                <a:gd name="T36" fmla="*/ 547 w 671"/>
                <a:gd name="T37" fmla="*/ 327 h 614"/>
                <a:gd name="T38" fmla="*/ 526 w 671"/>
                <a:gd name="T39" fmla="*/ 307 h 614"/>
                <a:gd name="T40" fmla="*/ 509 w 671"/>
                <a:gd name="T41" fmla="*/ 320 h 614"/>
                <a:gd name="T42" fmla="*/ 518 w 671"/>
                <a:gd name="T43" fmla="*/ 338 h 614"/>
                <a:gd name="T44" fmla="*/ 497 w 671"/>
                <a:gd name="T45" fmla="*/ 400 h 614"/>
                <a:gd name="T46" fmla="*/ 473 w 671"/>
                <a:gd name="T47" fmla="*/ 427 h 614"/>
                <a:gd name="T48" fmla="*/ 478 w 671"/>
                <a:gd name="T49" fmla="*/ 448 h 614"/>
                <a:gd name="T50" fmla="*/ 425 w 671"/>
                <a:gd name="T51" fmla="*/ 481 h 614"/>
                <a:gd name="T52" fmla="*/ 406 w 671"/>
                <a:gd name="T53" fmla="*/ 456 h 614"/>
                <a:gd name="T54" fmla="*/ 358 w 671"/>
                <a:gd name="T55" fmla="*/ 463 h 614"/>
                <a:gd name="T56" fmla="*/ 357 w 671"/>
                <a:gd name="T57" fmla="*/ 493 h 614"/>
                <a:gd name="T58" fmla="*/ 322 w 671"/>
                <a:gd name="T59" fmla="*/ 495 h 614"/>
                <a:gd name="T60" fmla="*/ 289 w 671"/>
                <a:gd name="T61" fmla="*/ 528 h 614"/>
                <a:gd name="T62" fmla="*/ 251 w 671"/>
                <a:gd name="T63" fmla="*/ 544 h 614"/>
                <a:gd name="T64" fmla="*/ 229 w 671"/>
                <a:gd name="T65" fmla="*/ 560 h 614"/>
                <a:gd name="T66" fmla="*/ 187 w 671"/>
                <a:gd name="T67" fmla="*/ 614 h 614"/>
                <a:gd name="T68" fmla="*/ 127 w 671"/>
                <a:gd name="T69" fmla="*/ 602 h 614"/>
                <a:gd name="T70" fmla="*/ 125 w 671"/>
                <a:gd name="T71" fmla="*/ 586 h 614"/>
                <a:gd name="T72" fmla="*/ 174 w 671"/>
                <a:gd name="T73" fmla="*/ 508 h 614"/>
                <a:gd name="T74" fmla="*/ 104 w 671"/>
                <a:gd name="T75" fmla="*/ 414 h 614"/>
                <a:gd name="T76" fmla="*/ 83 w 671"/>
                <a:gd name="T77" fmla="*/ 420 h 614"/>
                <a:gd name="T78" fmla="*/ 31 w 671"/>
                <a:gd name="T79" fmla="*/ 398 h 614"/>
                <a:gd name="T80" fmla="*/ 16 w 671"/>
                <a:gd name="T81" fmla="*/ 321 h 614"/>
                <a:gd name="T82" fmla="*/ 39 w 671"/>
                <a:gd name="T83" fmla="*/ 267 h 614"/>
                <a:gd name="T84" fmla="*/ 7 w 671"/>
                <a:gd name="T85" fmla="*/ 209 h 614"/>
                <a:gd name="T86" fmla="*/ 26 w 671"/>
                <a:gd name="T87" fmla="*/ 152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71" h="614">
                  <a:moveTo>
                    <a:pt x="26" y="152"/>
                  </a:moveTo>
                  <a:lnTo>
                    <a:pt x="0" y="81"/>
                  </a:lnTo>
                  <a:lnTo>
                    <a:pt x="11" y="0"/>
                  </a:lnTo>
                  <a:lnTo>
                    <a:pt x="98" y="37"/>
                  </a:lnTo>
                  <a:lnTo>
                    <a:pt x="186" y="56"/>
                  </a:lnTo>
                  <a:lnTo>
                    <a:pt x="352" y="45"/>
                  </a:lnTo>
                  <a:lnTo>
                    <a:pt x="457" y="7"/>
                  </a:lnTo>
                  <a:lnTo>
                    <a:pt x="528" y="37"/>
                  </a:lnTo>
                  <a:lnTo>
                    <a:pt x="576" y="66"/>
                  </a:lnTo>
                  <a:lnTo>
                    <a:pt x="564" y="126"/>
                  </a:lnTo>
                  <a:lnTo>
                    <a:pt x="561" y="176"/>
                  </a:lnTo>
                  <a:lnTo>
                    <a:pt x="571" y="200"/>
                  </a:lnTo>
                  <a:lnTo>
                    <a:pt x="650" y="230"/>
                  </a:lnTo>
                  <a:lnTo>
                    <a:pt x="667" y="243"/>
                  </a:lnTo>
                  <a:lnTo>
                    <a:pt x="671" y="272"/>
                  </a:lnTo>
                  <a:lnTo>
                    <a:pt x="654" y="290"/>
                  </a:lnTo>
                  <a:lnTo>
                    <a:pt x="634" y="332"/>
                  </a:lnTo>
                  <a:lnTo>
                    <a:pt x="590" y="302"/>
                  </a:lnTo>
                  <a:lnTo>
                    <a:pt x="547" y="327"/>
                  </a:lnTo>
                  <a:lnTo>
                    <a:pt x="526" y="307"/>
                  </a:lnTo>
                  <a:lnTo>
                    <a:pt x="509" y="320"/>
                  </a:lnTo>
                  <a:lnTo>
                    <a:pt x="518" y="338"/>
                  </a:lnTo>
                  <a:lnTo>
                    <a:pt x="497" y="400"/>
                  </a:lnTo>
                  <a:lnTo>
                    <a:pt x="473" y="427"/>
                  </a:lnTo>
                  <a:lnTo>
                    <a:pt x="478" y="448"/>
                  </a:lnTo>
                  <a:lnTo>
                    <a:pt x="425" y="481"/>
                  </a:lnTo>
                  <a:lnTo>
                    <a:pt x="406" y="456"/>
                  </a:lnTo>
                  <a:lnTo>
                    <a:pt x="358" y="463"/>
                  </a:lnTo>
                  <a:lnTo>
                    <a:pt x="357" y="493"/>
                  </a:lnTo>
                  <a:lnTo>
                    <a:pt x="322" y="495"/>
                  </a:lnTo>
                  <a:lnTo>
                    <a:pt x="289" y="528"/>
                  </a:lnTo>
                  <a:lnTo>
                    <a:pt x="251" y="544"/>
                  </a:lnTo>
                  <a:lnTo>
                    <a:pt x="229" y="560"/>
                  </a:lnTo>
                  <a:lnTo>
                    <a:pt x="187" y="614"/>
                  </a:lnTo>
                  <a:lnTo>
                    <a:pt x="127" y="602"/>
                  </a:lnTo>
                  <a:lnTo>
                    <a:pt x="125" y="586"/>
                  </a:lnTo>
                  <a:lnTo>
                    <a:pt x="174" y="508"/>
                  </a:lnTo>
                  <a:lnTo>
                    <a:pt x="104" y="414"/>
                  </a:lnTo>
                  <a:lnTo>
                    <a:pt x="83" y="420"/>
                  </a:lnTo>
                  <a:lnTo>
                    <a:pt x="31" y="398"/>
                  </a:lnTo>
                  <a:lnTo>
                    <a:pt x="16" y="321"/>
                  </a:lnTo>
                  <a:lnTo>
                    <a:pt x="39" y="267"/>
                  </a:lnTo>
                  <a:lnTo>
                    <a:pt x="7" y="209"/>
                  </a:lnTo>
                  <a:lnTo>
                    <a:pt x="26" y="152"/>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43" name="Freeform 69"/>
            <p:cNvSpPr>
              <a:spLocks/>
            </p:cNvSpPr>
            <p:nvPr/>
          </p:nvSpPr>
          <p:spPr bwMode="auto">
            <a:xfrm>
              <a:off x="1349298" y="2929146"/>
              <a:ext cx="487323" cy="322288"/>
            </a:xfrm>
            <a:custGeom>
              <a:avLst/>
              <a:gdLst>
                <a:gd name="T0" fmla="*/ 197 w 776"/>
                <a:gd name="T1" fmla="*/ 18 h 513"/>
                <a:gd name="T2" fmla="*/ 376 w 776"/>
                <a:gd name="T3" fmla="*/ 0 h 513"/>
                <a:gd name="T4" fmla="*/ 448 w 776"/>
                <a:gd name="T5" fmla="*/ 42 h 513"/>
                <a:gd name="T6" fmla="*/ 515 w 776"/>
                <a:gd name="T7" fmla="*/ 59 h 513"/>
                <a:gd name="T8" fmla="*/ 643 w 776"/>
                <a:gd name="T9" fmla="*/ 36 h 513"/>
                <a:gd name="T10" fmla="*/ 748 w 776"/>
                <a:gd name="T11" fmla="*/ 35 h 513"/>
                <a:gd name="T12" fmla="*/ 737 w 776"/>
                <a:gd name="T13" fmla="*/ 114 h 513"/>
                <a:gd name="T14" fmla="*/ 761 w 776"/>
                <a:gd name="T15" fmla="*/ 185 h 513"/>
                <a:gd name="T16" fmla="*/ 746 w 776"/>
                <a:gd name="T17" fmla="*/ 244 h 513"/>
                <a:gd name="T18" fmla="*/ 776 w 776"/>
                <a:gd name="T19" fmla="*/ 303 h 513"/>
                <a:gd name="T20" fmla="*/ 753 w 776"/>
                <a:gd name="T21" fmla="*/ 355 h 513"/>
                <a:gd name="T22" fmla="*/ 767 w 776"/>
                <a:gd name="T23" fmla="*/ 432 h 513"/>
                <a:gd name="T24" fmla="*/ 745 w 776"/>
                <a:gd name="T25" fmla="*/ 462 h 513"/>
                <a:gd name="T26" fmla="*/ 715 w 776"/>
                <a:gd name="T27" fmla="*/ 454 h 513"/>
                <a:gd name="T28" fmla="*/ 689 w 776"/>
                <a:gd name="T29" fmla="*/ 491 h 513"/>
                <a:gd name="T30" fmla="*/ 658 w 776"/>
                <a:gd name="T31" fmla="*/ 462 h 513"/>
                <a:gd name="T32" fmla="*/ 607 w 776"/>
                <a:gd name="T33" fmla="*/ 472 h 513"/>
                <a:gd name="T34" fmla="*/ 565 w 776"/>
                <a:gd name="T35" fmla="*/ 454 h 513"/>
                <a:gd name="T36" fmla="*/ 538 w 776"/>
                <a:gd name="T37" fmla="*/ 488 h 513"/>
                <a:gd name="T38" fmla="*/ 495 w 776"/>
                <a:gd name="T39" fmla="*/ 472 h 513"/>
                <a:gd name="T40" fmla="*/ 467 w 776"/>
                <a:gd name="T41" fmla="*/ 503 h 513"/>
                <a:gd name="T42" fmla="*/ 429 w 776"/>
                <a:gd name="T43" fmla="*/ 472 h 513"/>
                <a:gd name="T44" fmla="*/ 408 w 776"/>
                <a:gd name="T45" fmla="*/ 486 h 513"/>
                <a:gd name="T46" fmla="*/ 327 w 776"/>
                <a:gd name="T47" fmla="*/ 500 h 513"/>
                <a:gd name="T48" fmla="*/ 275 w 776"/>
                <a:gd name="T49" fmla="*/ 498 h 513"/>
                <a:gd name="T50" fmla="*/ 263 w 776"/>
                <a:gd name="T51" fmla="*/ 513 h 513"/>
                <a:gd name="T52" fmla="*/ 106 w 776"/>
                <a:gd name="T53" fmla="*/ 399 h 513"/>
                <a:gd name="T54" fmla="*/ 66 w 776"/>
                <a:gd name="T55" fmla="*/ 391 h 513"/>
                <a:gd name="T56" fmla="*/ 0 w 776"/>
                <a:gd name="T57" fmla="*/ 329 h 513"/>
                <a:gd name="T58" fmla="*/ 10 w 776"/>
                <a:gd name="T59" fmla="*/ 296 h 513"/>
                <a:gd name="T60" fmla="*/ 9 w 776"/>
                <a:gd name="T61" fmla="*/ 270 h 513"/>
                <a:gd name="T62" fmla="*/ 46 w 776"/>
                <a:gd name="T63" fmla="*/ 245 h 513"/>
                <a:gd name="T64" fmla="*/ 36 w 776"/>
                <a:gd name="T65" fmla="*/ 206 h 513"/>
                <a:gd name="T66" fmla="*/ 36 w 776"/>
                <a:gd name="T67" fmla="*/ 169 h 513"/>
                <a:gd name="T68" fmla="*/ 90 w 776"/>
                <a:gd name="T69" fmla="*/ 134 h 513"/>
                <a:gd name="T70" fmla="*/ 130 w 776"/>
                <a:gd name="T71" fmla="*/ 122 h 513"/>
                <a:gd name="T72" fmla="*/ 137 w 776"/>
                <a:gd name="T73" fmla="*/ 102 h 513"/>
                <a:gd name="T74" fmla="*/ 151 w 776"/>
                <a:gd name="T75" fmla="*/ 73 h 513"/>
                <a:gd name="T76" fmla="*/ 131 w 776"/>
                <a:gd name="T77" fmla="*/ 42 h 513"/>
                <a:gd name="T78" fmla="*/ 197 w 776"/>
                <a:gd name="T79" fmla="*/ 18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76" h="513">
                  <a:moveTo>
                    <a:pt x="197" y="18"/>
                  </a:moveTo>
                  <a:lnTo>
                    <a:pt x="376" y="0"/>
                  </a:lnTo>
                  <a:lnTo>
                    <a:pt x="448" y="42"/>
                  </a:lnTo>
                  <a:lnTo>
                    <a:pt x="515" y="59"/>
                  </a:lnTo>
                  <a:lnTo>
                    <a:pt x="643" y="36"/>
                  </a:lnTo>
                  <a:lnTo>
                    <a:pt x="748" y="35"/>
                  </a:lnTo>
                  <a:lnTo>
                    <a:pt x="737" y="114"/>
                  </a:lnTo>
                  <a:lnTo>
                    <a:pt x="761" y="185"/>
                  </a:lnTo>
                  <a:lnTo>
                    <a:pt x="746" y="244"/>
                  </a:lnTo>
                  <a:lnTo>
                    <a:pt x="776" y="303"/>
                  </a:lnTo>
                  <a:lnTo>
                    <a:pt x="753" y="355"/>
                  </a:lnTo>
                  <a:lnTo>
                    <a:pt x="767" y="432"/>
                  </a:lnTo>
                  <a:lnTo>
                    <a:pt x="745" y="462"/>
                  </a:lnTo>
                  <a:lnTo>
                    <a:pt x="715" y="454"/>
                  </a:lnTo>
                  <a:lnTo>
                    <a:pt x="689" y="491"/>
                  </a:lnTo>
                  <a:lnTo>
                    <a:pt x="658" y="462"/>
                  </a:lnTo>
                  <a:lnTo>
                    <a:pt x="607" y="472"/>
                  </a:lnTo>
                  <a:lnTo>
                    <a:pt x="565" y="454"/>
                  </a:lnTo>
                  <a:lnTo>
                    <a:pt x="538" y="488"/>
                  </a:lnTo>
                  <a:lnTo>
                    <a:pt x="495" y="472"/>
                  </a:lnTo>
                  <a:lnTo>
                    <a:pt x="467" y="503"/>
                  </a:lnTo>
                  <a:lnTo>
                    <a:pt x="429" y="472"/>
                  </a:lnTo>
                  <a:lnTo>
                    <a:pt x="408" y="486"/>
                  </a:lnTo>
                  <a:lnTo>
                    <a:pt x="327" y="500"/>
                  </a:lnTo>
                  <a:lnTo>
                    <a:pt x="275" y="498"/>
                  </a:lnTo>
                  <a:lnTo>
                    <a:pt x="263" y="513"/>
                  </a:lnTo>
                  <a:lnTo>
                    <a:pt x="106" y="399"/>
                  </a:lnTo>
                  <a:lnTo>
                    <a:pt x="66" y="391"/>
                  </a:lnTo>
                  <a:lnTo>
                    <a:pt x="0" y="329"/>
                  </a:lnTo>
                  <a:lnTo>
                    <a:pt x="10" y="296"/>
                  </a:lnTo>
                  <a:lnTo>
                    <a:pt x="9" y="270"/>
                  </a:lnTo>
                  <a:lnTo>
                    <a:pt x="46" y="245"/>
                  </a:lnTo>
                  <a:lnTo>
                    <a:pt x="36" y="206"/>
                  </a:lnTo>
                  <a:lnTo>
                    <a:pt x="36" y="169"/>
                  </a:lnTo>
                  <a:lnTo>
                    <a:pt x="90" y="134"/>
                  </a:lnTo>
                  <a:lnTo>
                    <a:pt x="130" y="122"/>
                  </a:lnTo>
                  <a:lnTo>
                    <a:pt x="137" y="102"/>
                  </a:lnTo>
                  <a:lnTo>
                    <a:pt x="151" y="73"/>
                  </a:lnTo>
                  <a:lnTo>
                    <a:pt x="131" y="42"/>
                  </a:lnTo>
                  <a:lnTo>
                    <a:pt x="197" y="18"/>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grpSp>
          <p:nvGrpSpPr>
            <p:cNvPr id="144" name="143 Grupo"/>
            <p:cNvGrpSpPr/>
            <p:nvPr/>
          </p:nvGrpSpPr>
          <p:grpSpPr>
            <a:xfrm>
              <a:off x="2430632" y="2006178"/>
              <a:ext cx="619017" cy="660692"/>
              <a:chOff x="3228826" y="3495441"/>
              <a:chExt cx="924075" cy="986288"/>
            </a:xfrm>
            <a:gradFill>
              <a:gsLst>
                <a:gs pos="0">
                  <a:srgbClr val="6777C5">
                    <a:lumMod val="64000"/>
                  </a:srgbClr>
                </a:gs>
                <a:gs pos="100000">
                  <a:srgbClr val="6777C5"/>
                </a:gs>
              </a:gsLst>
              <a:lin ang="16200000" scaled="0"/>
            </a:gradFill>
            <a:effectLst>
              <a:outerShdw blurRad="50800" dist="25400" dir="2700000" algn="tl" rotWithShape="0">
                <a:schemeClr val="tx1">
                  <a:alpha val="40000"/>
                </a:schemeClr>
              </a:outerShdw>
            </a:effectLst>
          </p:grpSpPr>
          <p:sp>
            <p:nvSpPr>
              <p:cNvPr id="185" name="Freeform 60"/>
              <p:cNvSpPr>
                <a:spLocks/>
              </p:cNvSpPr>
              <p:nvPr/>
            </p:nvSpPr>
            <p:spPr bwMode="auto">
              <a:xfrm>
                <a:off x="3256200" y="3495441"/>
                <a:ext cx="426368" cy="651995"/>
              </a:xfrm>
              <a:custGeom>
                <a:avLst/>
                <a:gdLst>
                  <a:gd name="T0" fmla="*/ 77 w 455"/>
                  <a:gd name="T1" fmla="*/ 65 h 695"/>
                  <a:gd name="T2" fmla="*/ 143 w 455"/>
                  <a:gd name="T3" fmla="*/ 244 h 695"/>
                  <a:gd name="T4" fmla="*/ 102 w 455"/>
                  <a:gd name="T5" fmla="*/ 264 h 695"/>
                  <a:gd name="T6" fmla="*/ 118 w 455"/>
                  <a:gd name="T7" fmla="*/ 311 h 695"/>
                  <a:gd name="T8" fmla="*/ 125 w 455"/>
                  <a:gd name="T9" fmla="*/ 358 h 695"/>
                  <a:gd name="T10" fmla="*/ 119 w 455"/>
                  <a:gd name="T11" fmla="*/ 389 h 695"/>
                  <a:gd name="T12" fmla="*/ 64 w 455"/>
                  <a:gd name="T13" fmla="*/ 466 h 695"/>
                  <a:gd name="T14" fmla="*/ 8 w 455"/>
                  <a:gd name="T15" fmla="*/ 527 h 695"/>
                  <a:gd name="T16" fmla="*/ 12 w 455"/>
                  <a:gd name="T17" fmla="*/ 546 h 695"/>
                  <a:gd name="T18" fmla="*/ 34 w 455"/>
                  <a:gd name="T19" fmla="*/ 565 h 695"/>
                  <a:gd name="T20" fmla="*/ 13 w 455"/>
                  <a:gd name="T21" fmla="*/ 598 h 695"/>
                  <a:gd name="T22" fmla="*/ 0 w 455"/>
                  <a:gd name="T23" fmla="*/ 631 h 695"/>
                  <a:gd name="T24" fmla="*/ 34 w 455"/>
                  <a:gd name="T25" fmla="*/ 695 h 695"/>
                  <a:gd name="T26" fmla="*/ 137 w 455"/>
                  <a:gd name="T27" fmla="*/ 663 h 695"/>
                  <a:gd name="T28" fmla="*/ 242 w 455"/>
                  <a:gd name="T29" fmla="*/ 610 h 695"/>
                  <a:gd name="T30" fmla="*/ 379 w 455"/>
                  <a:gd name="T31" fmla="*/ 562 h 695"/>
                  <a:gd name="T32" fmla="*/ 446 w 455"/>
                  <a:gd name="T33" fmla="*/ 466 h 695"/>
                  <a:gd name="T34" fmla="*/ 448 w 455"/>
                  <a:gd name="T35" fmla="*/ 126 h 695"/>
                  <a:gd name="T36" fmla="*/ 455 w 455"/>
                  <a:gd name="T37" fmla="*/ 84 h 695"/>
                  <a:gd name="T38" fmla="*/ 426 w 455"/>
                  <a:gd name="T39" fmla="*/ 79 h 695"/>
                  <a:gd name="T40" fmla="*/ 401 w 455"/>
                  <a:gd name="T41" fmla="*/ 69 h 695"/>
                  <a:gd name="T42" fmla="*/ 359 w 455"/>
                  <a:gd name="T43" fmla="*/ 60 h 695"/>
                  <a:gd name="T44" fmla="*/ 339 w 455"/>
                  <a:gd name="T45" fmla="*/ 69 h 695"/>
                  <a:gd name="T46" fmla="*/ 306 w 455"/>
                  <a:gd name="T47" fmla="*/ 57 h 695"/>
                  <a:gd name="T48" fmla="*/ 244 w 455"/>
                  <a:gd name="T49" fmla="*/ 29 h 695"/>
                  <a:gd name="T50" fmla="*/ 198 w 455"/>
                  <a:gd name="T51" fmla="*/ 29 h 695"/>
                  <a:gd name="T52" fmla="*/ 160 w 455"/>
                  <a:gd name="T53" fmla="*/ 13 h 695"/>
                  <a:gd name="T54" fmla="*/ 135 w 455"/>
                  <a:gd name="T55" fmla="*/ 0 h 695"/>
                  <a:gd name="T56" fmla="*/ 109 w 455"/>
                  <a:gd name="T57" fmla="*/ 7 h 695"/>
                  <a:gd name="T58" fmla="*/ 97 w 455"/>
                  <a:gd name="T59" fmla="*/ 25 h 695"/>
                  <a:gd name="T60" fmla="*/ 77 w 455"/>
                  <a:gd name="T61" fmla="*/ 6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5" h="695">
                    <a:moveTo>
                      <a:pt x="77" y="65"/>
                    </a:moveTo>
                    <a:lnTo>
                      <a:pt x="143" y="244"/>
                    </a:lnTo>
                    <a:lnTo>
                      <a:pt x="102" y="264"/>
                    </a:lnTo>
                    <a:lnTo>
                      <a:pt x="118" y="311"/>
                    </a:lnTo>
                    <a:lnTo>
                      <a:pt x="125" y="358"/>
                    </a:lnTo>
                    <a:lnTo>
                      <a:pt x="119" y="389"/>
                    </a:lnTo>
                    <a:lnTo>
                      <a:pt x="64" y="466"/>
                    </a:lnTo>
                    <a:lnTo>
                      <a:pt x="8" y="527"/>
                    </a:lnTo>
                    <a:lnTo>
                      <a:pt x="12" y="546"/>
                    </a:lnTo>
                    <a:lnTo>
                      <a:pt x="34" y="565"/>
                    </a:lnTo>
                    <a:lnTo>
                      <a:pt x="13" y="598"/>
                    </a:lnTo>
                    <a:lnTo>
                      <a:pt x="0" y="631"/>
                    </a:lnTo>
                    <a:lnTo>
                      <a:pt x="34" y="695"/>
                    </a:lnTo>
                    <a:lnTo>
                      <a:pt x="137" y="663"/>
                    </a:lnTo>
                    <a:lnTo>
                      <a:pt x="242" y="610"/>
                    </a:lnTo>
                    <a:lnTo>
                      <a:pt x="379" y="562"/>
                    </a:lnTo>
                    <a:lnTo>
                      <a:pt x="446" y="466"/>
                    </a:lnTo>
                    <a:lnTo>
                      <a:pt x="448" y="126"/>
                    </a:lnTo>
                    <a:lnTo>
                      <a:pt x="455" y="84"/>
                    </a:lnTo>
                    <a:lnTo>
                      <a:pt x="426" y="79"/>
                    </a:lnTo>
                    <a:lnTo>
                      <a:pt x="401" y="69"/>
                    </a:lnTo>
                    <a:lnTo>
                      <a:pt x="359" y="60"/>
                    </a:lnTo>
                    <a:lnTo>
                      <a:pt x="339" y="69"/>
                    </a:lnTo>
                    <a:lnTo>
                      <a:pt x="306" y="57"/>
                    </a:lnTo>
                    <a:lnTo>
                      <a:pt x="244" y="29"/>
                    </a:lnTo>
                    <a:lnTo>
                      <a:pt x="198" y="29"/>
                    </a:lnTo>
                    <a:lnTo>
                      <a:pt x="160" y="13"/>
                    </a:lnTo>
                    <a:lnTo>
                      <a:pt x="135" y="0"/>
                    </a:lnTo>
                    <a:lnTo>
                      <a:pt x="109" y="7"/>
                    </a:lnTo>
                    <a:lnTo>
                      <a:pt x="97" y="25"/>
                    </a:lnTo>
                    <a:lnTo>
                      <a:pt x="77" y="65"/>
                    </a:lnTo>
                    <a:close/>
                  </a:path>
                </a:pathLst>
              </a:custGeom>
              <a:grpFill/>
              <a:ln w="12700">
                <a:solidFill>
                  <a:srgbClr val="6777C5"/>
                </a:solidFill>
                <a:headEnd/>
                <a:tailEnd/>
              </a:ln>
              <a:effectLst/>
            </p:spPr>
            <p:style>
              <a:lnRef idx="1">
                <a:schemeClr val="accent1"/>
              </a:lnRef>
              <a:fillRef idx="3">
                <a:schemeClr val="accent1"/>
              </a:fillRef>
              <a:effectRef idx="2">
                <a:schemeClr val="accent1"/>
              </a:effectRef>
              <a:fontRef idx="minor">
                <a:schemeClr val="lt1"/>
              </a:fontRef>
            </p:style>
            <p:txBody>
              <a:bodyPr/>
              <a:lstStyle/>
              <a:p>
                <a:endParaRPr lang="es-ES"/>
              </a:p>
            </p:txBody>
          </p:sp>
          <p:sp>
            <p:nvSpPr>
              <p:cNvPr id="186" name="Freeform 61"/>
              <p:cNvSpPr>
                <a:spLocks/>
              </p:cNvSpPr>
              <p:nvPr/>
            </p:nvSpPr>
            <p:spPr bwMode="auto">
              <a:xfrm>
                <a:off x="3228826" y="4023839"/>
                <a:ext cx="435493" cy="457890"/>
              </a:xfrm>
              <a:custGeom>
                <a:avLst/>
                <a:gdLst>
                  <a:gd name="T0" fmla="*/ 277 w 464"/>
                  <a:gd name="T1" fmla="*/ 46 h 488"/>
                  <a:gd name="T2" fmla="*/ 162 w 464"/>
                  <a:gd name="T3" fmla="*/ 102 h 488"/>
                  <a:gd name="T4" fmla="*/ 63 w 464"/>
                  <a:gd name="T5" fmla="*/ 132 h 488"/>
                  <a:gd name="T6" fmla="*/ 41 w 464"/>
                  <a:gd name="T7" fmla="*/ 190 h 488"/>
                  <a:gd name="T8" fmla="*/ 15 w 464"/>
                  <a:gd name="T9" fmla="*/ 212 h 488"/>
                  <a:gd name="T10" fmla="*/ 25 w 464"/>
                  <a:gd name="T11" fmla="*/ 251 h 488"/>
                  <a:gd name="T12" fmla="*/ 25 w 464"/>
                  <a:gd name="T13" fmla="*/ 289 h 488"/>
                  <a:gd name="T14" fmla="*/ 10 w 464"/>
                  <a:gd name="T15" fmla="*/ 315 h 488"/>
                  <a:gd name="T16" fmla="*/ 15 w 464"/>
                  <a:gd name="T17" fmla="*/ 343 h 488"/>
                  <a:gd name="T18" fmla="*/ 0 w 464"/>
                  <a:gd name="T19" fmla="*/ 366 h 488"/>
                  <a:gd name="T20" fmla="*/ 19 w 464"/>
                  <a:gd name="T21" fmla="*/ 391 h 488"/>
                  <a:gd name="T22" fmla="*/ 41 w 464"/>
                  <a:gd name="T23" fmla="*/ 387 h 488"/>
                  <a:gd name="T24" fmla="*/ 41 w 464"/>
                  <a:gd name="T25" fmla="*/ 427 h 488"/>
                  <a:gd name="T26" fmla="*/ 55 w 464"/>
                  <a:gd name="T27" fmla="*/ 443 h 488"/>
                  <a:gd name="T28" fmla="*/ 71 w 464"/>
                  <a:gd name="T29" fmla="*/ 422 h 488"/>
                  <a:gd name="T30" fmla="*/ 88 w 464"/>
                  <a:gd name="T31" fmla="*/ 427 h 488"/>
                  <a:gd name="T32" fmla="*/ 98 w 464"/>
                  <a:gd name="T33" fmla="*/ 452 h 488"/>
                  <a:gd name="T34" fmla="*/ 109 w 464"/>
                  <a:gd name="T35" fmla="*/ 467 h 488"/>
                  <a:gd name="T36" fmla="*/ 109 w 464"/>
                  <a:gd name="T37" fmla="*/ 488 h 488"/>
                  <a:gd name="T38" fmla="*/ 150 w 464"/>
                  <a:gd name="T39" fmla="*/ 427 h 488"/>
                  <a:gd name="T40" fmla="*/ 150 w 464"/>
                  <a:gd name="T41" fmla="*/ 412 h 488"/>
                  <a:gd name="T42" fmla="*/ 172 w 464"/>
                  <a:gd name="T43" fmla="*/ 397 h 488"/>
                  <a:gd name="T44" fmla="*/ 207 w 464"/>
                  <a:gd name="T45" fmla="*/ 416 h 488"/>
                  <a:gd name="T46" fmla="*/ 227 w 464"/>
                  <a:gd name="T47" fmla="*/ 380 h 488"/>
                  <a:gd name="T48" fmla="*/ 244 w 464"/>
                  <a:gd name="T49" fmla="*/ 361 h 488"/>
                  <a:gd name="T50" fmla="*/ 239 w 464"/>
                  <a:gd name="T51" fmla="*/ 339 h 488"/>
                  <a:gd name="T52" fmla="*/ 227 w 464"/>
                  <a:gd name="T53" fmla="*/ 339 h 488"/>
                  <a:gd name="T54" fmla="*/ 197 w 464"/>
                  <a:gd name="T55" fmla="*/ 317 h 488"/>
                  <a:gd name="T56" fmla="*/ 222 w 464"/>
                  <a:gd name="T57" fmla="*/ 303 h 488"/>
                  <a:gd name="T58" fmla="*/ 288 w 464"/>
                  <a:gd name="T59" fmla="*/ 230 h 488"/>
                  <a:gd name="T60" fmla="*/ 346 w 464"/>
                  <a:gd name="T61" fmla="*/ 205 h 488"/>
                  <a:gd name="T62" fmla="*/ 464 w 464"/>
                  <a:gd name="T63" fmla="*/ 154 h 488"/>
                  <a:gd name="T64" fmla="*/ 410 w 464"/>
                  <a:gd name="T65" fmla="*/ 0 h 488"/>
                  <a:gd name="T66" fmla="*/ 277 w 464"/>
                  <a:gd name="T67" fmla="*/ 46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64" h="488">
                    <a:moveTo>
                      <a:pt x="277" y="46"/>
                    </a:moveTo>
                    <a:lnTo>
                      <a:pt x="162" y="102"/>
                    </a:lnTo>
                    <a:lnTo>
                      <a:pt x="63" y="132"/>
                    </a:lnTo>
                    <a:lnTo>
                      <a:pt x="41" y="190"/>
                    </a:lnTo>
                    <a:lnTo>
                      <a:pt x="15" y="212"/>
                    </a:lnTo>
                    <a:lnTo>
                      <a:pt x="25" y="251"/>
                    </a:lnTo>
                    <a:lnTo>
                      <a:pt x="25" y="289"/>
                    </a:lnTo>
                    <a:lnTo>
                      <a:pt x="10" y="315"/>
                    </a:lnTo>
                    <a:lnTo>
                      <a:pt x="15" y="343"/>
                    </a:lnTo>
                    <a:lnTo>
                      <a:pt x="0" y="366"/>
                    </a:lnTo>
                    <a:lnTo>
                      <a:pt x="19" y="391"/>
                    </a:lnTo>
                    <a:lnTo>
                      <a:pt x="41" y="387"/>
                    </a:lnTo>
                    <a:lnTo>
                      <a:pt x="41" y="427"/>
                    </a:lnTo>
                    <a:lnTo>
                      <a:pt x="55" y="443"/>
                    </a:lnTo>
                    <a:lnTo>
                      <a:pt x="71" y="422"/>
                    </a:lnTo>
                    <a:lnTo>
                      <a:pt x="88" y="427"/>
                    </a:lnTo>
                    <a:lnTo>
                      <a:pt x="98" y="452"/>
                    </a:lnTo>
                    <a:lnTo>
                      <a:pt x="109" y="467"/>
                    </a:lnTo>
                    <a:lnTo>
                      <a:pt x="109" y="488"/>
                    </a:lnTo>
                    <a:lnTo>
                      <a:pt x="150" y="427"/>
                    </a:lnTo>
                    <a:lnTo>
                      <a:pt x="150" y="412"/>
                    </a:lnTo>
                    <a:lnTo>
                      <a:pt x="172" y="397"/>
                    </a:lnTo>
                    <a:lnTo>
                      <a:pt x="207" y="416"/>
                    </a:lnTo>
                    <a:lnTo>
                      <a:pt x="227" y="380"/>
                    </a:lnTo>
                    <a:lnTo>
                      <a:pt x="244" y="361"/>
                    </a:lnTo>
                    <a:lnTo>
                      <a:pt x="239" y="339"/>
                    </a:lnTo>
                    <a:lnTo>
                      <a:pt x="227" y="339"/>
                    </a:lnTo>
                    <a:lnTo>
                      <a:pt x="197" y="317"/>
                    </a:lnTo>
                    <a:lnTo>
                      <a:pt x="222" y="303"/>
                    </a:lnTo>
                    <a:lnTo>
                      <a:pt x="288" y="230"/>
                    </a:lnTo>
                    <a:lnTo>
                      <a:pt x="346" y="205"/>
                    </a:lnTo>
                    <a:lnTo>
                      <a:pt x="464" y="154"/>
                    </a:lnTo>
                    <a:lnTo>
                      <a:pt x="410" y="0"/>
                    </a:lnTo>
                    <a:lnTo>
                      <a:pt x="277" y="46"/>
                    </a:lnTo>
                    <a:close/>
                  </a:path>
                </a:pathLst>
              </a:custGeom>
              <a:grpFill/>
              <a:ln w="12700">
                <a:solidFill>
                  <a:srgbClr val="6777C5"/>
                </a:solidFill>
                <a:headEnd/>
                <a:tailEnd/>
              </a:ln>
              <a:effectLst/>
            </p:spPr>
            <p:style>
              <a:lnRef idx="1">
                <a:schemeClr val="accent1"/>
              </a:lnRef>
              <a:fillRef idx="3">
                <a:schemeClr val="accent1"/>
              </a:fillRef>
              <a:effectRef idx="2">
                <a:schemeClr val="accent1"/>
              </a:effectRef>
              <a:fontRef idx="minor">
                <a:schemeClr val="lt1"/>
              </a:fontRef>
            </p:style>
            <p:txBody>
              <a:bodyPr/>
              <a:lstStyle/>
              <a:p>
                <a:endParaRPr lang="es-ES"/>
              </a:p>
            </p:txBody>
          </p:sp>
          <p:sp>
            <p:nvSpPr>
              <p:cNvPr id="187" name="Freeform 62"/>
              <p:cNvSpPr>
                <a:spLocks/>
              </p:cNvSpPr>
              <p:nvPr/>
            </p:nvSpPr>
            <p:spPr bwMode="auto">
              <a:xfrm>
                <a:off x="3675932" y="3590834"/>
                <a:ext cx="476969" cy="363326"/>
              </a:xfrm>
              <a:custGeom>
                <a:avLst/>
                <a:gdLst>
                  <a:gd name="T0" fmla="*/ 339 w 508"/>
                  <a:gd name="T1" fmla="*/ 388 h 388"/>
                  <a:gd name="T2" fmla="*/ 490 w 508"/>
                  <a:gd name="T3" fmla="*/ 251 h 388"/>
                  <a:gd name="T4" fmla="*/ 486 w 508"/>
                  <a:gd name="T5" fmla="*/ 231 h 388"/>
                  <a:gd name="T6" fmla="*/ 465 w 508"/>
                  <a:gd name="T7" fmla="*/ 168 h 388"/>
                  <a:gd name="T8" fmla="*/ 432 w 508"/>
                  <a:gd name="T9" fmla="*/ 131 h 388"/>
                  <a:gd name="T10" fmla="*/ 429 w 508"/>
                  <a:gd name="T11" fmla="*/ 113 h 388"/>
                  <a:gd name="T12" fmla="*/ 436 w 508"/>
                  <a:gd name="T13" fmla="*/ 100 h 388"/>
                  <a:gd name="T14" fmla="*/ 458 w 508"/>
                  <a:gd name="T15" fmla="*/ 91 h 388"/>
                  <a:gd name="T16" fmla="*/ 508 w 508"/>
                  <a:gd name="T17" fmla="*/ 77 h 388"/>
                  <a:gd name="T18" fmla="*/ 495 w 508"/>
                  <a:gd name="T19" fmla="*/ 68 h 388"/>
                  <a:gd name="T20" fmla="*/ 468 w 508"/>
                  <a:gd name="T21" fmla="*/ 59 h 388"/>
                  <a:gd name="T22" fmla="*/ 443 w 508"/>
                  <a:gd name="T23" fmla="*/ 34 h 388"/>
                  <a:gd name="T24" fmla="*/ 452 w 508"/>
                  <a:gd name="T25" fmla="*/ 16 h 388"/>
                  <a:gd name="T26" fmla="*/ 436 w 508"/>
                  <a:gd name="T27" fmla="*/ 16 h 388"/>
                  <a:gd name="T28" fmla="*/ 382 w 508"/>
                  <a:gd name="T29" fmla="*/ 8 h 388"/>
                  <a:gd name="T30" fmla="*/ 360 w 508"/>
                  <a:gd name="T31" fmla="*/ 0 h 388"/>
                  <a:gd name="T32" fmla="*/ 339 w 508"/>
                  <a:gd name="T33" fmla="*/ 22 h 388"/>
                  <a:gd name="T34" fmla="*/ 316 w 508"/>
                  <a:gd name="T35" fmla="*/ 55 h 388"/>
                  <a:gd name="T36" fmla="*/ 298 w 508"/>
                  <a:gd name="T37" fmla="*/ 65 h 388"/>
                  <a:gd name="T38" fmla="*/ 264 w 508"/>
                  <a:gd name="T39" fmla="*/ 68 h 388"/>
                  <a:gd name="T40" fmla="*/ 233 w 508"/>
                  <a:gd name="T41" fmla="*/ 77 h 388"/>
                  <a:gd name="T42" fmla="*/ 214 w 508"/>
                  <a:gd name="T43" fmla="*/ 68 h 388"/>
                  <a:gd name="T44" fmla="*/ 203 w 508"/>
                  <a:gd name="T45" fmla="*/ 55 h 388"/>
                  <a:gd name="T46" fmla="*/ 167 w 508"/>
                  <a:gd name="T47" fmla="*/ 55 h 388"/>
                  <a:gd name="T48" fmla="*/ 142 w 508"/>
                  <a:gd name="T49" fmla="*/ 52 h 388"/>
                  <a:gd name="T50" fmla="*/ 117 w 508"/>
                  <a:gd name="T51" fmla="*/ 65 h 388"/>
                  <a:gd name="T52" fmla="*/ 84 w 508"/>
                  <a:gd name="T53" fmla="*/ 72 h 388"/>
                  <a:gd name="T54" fmla="*/ 50 w 508"/>
                  <a:gd name="T55" fmla="*/ 59 h 388"/>
                  <a:gd name="T56" fmla="*/ 19 w 508"/>
                  <a:gd name="T57" fmla="*/ 43 h 388"/>
                  <a:gd name="T58" fmla="*/ 0 w 508"/>
                  <a:gd name="T59" fmla="*/ 25 h 388"/>
                  <a:gd name="T60" fmla="*/ 1 w 508"/>
                  <a:gd name="T61" fmla="*/ 98 h 388"/>
                  <a:gd name="T62" fmla="*/ 87 w 508"/>
                  <a:gd name="T63" fmla="*/ 132 h 388"/>
                  <a:gd name="T64" fmla="*/ 111 w 508"/>
                  <a:gd name="T65" fmla="*/ 175 h 388"/>
                  <a:gd name="T66" fmla="*/ 212 w 508"/>
                  <a:gd name="T67" fmla="*/ 223 h 388"/>
                  <a:gd name="T68" fmla="*/ 246 w 508"/>
                  <a:gd name="T69" fmla="*/ 334 h 388"/>
                  <a:gd name="T70" fmla="*/ 339 w 508"/>
                  <a:gd name="T71" fmla="*/ 388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08" h="388">
                    <a:moveTo>
                      <a:pt x="339" y="388"/>
                    </a:moveTo>
                    <a:lnTo>
                      <a:pt x="490" y="251"/>
                    </a:lnTo>
                    <a:lnTo>
                      <a:pt x="486" y="231"/>
                    </a:lnTo>
                    <a:lnTo>
                      <a:pt x="465" y="168"/>
                    </a:lnTo>
                    <a:lnTo>
                      <a:pt x="432" y="131"/>
                    </a:lnTo>
                    <a:lnTo>
                      <a:pt x="429" y="113"/>
                    </a:lnTo>
                    <a:lnTo>
                      <a:pt x="436" y="100"/>
                    </a:lnTo>
                    <a:lnTo>
                      <a:pt x="458" y="91"/>
                    </a:lnTo>
                    <a:lnTo>
                      <a:pt x="508" y="77"/>
                    </a:lnTo>
                    <a:lnTo>
                      <a:pt x="495" y="68"/>
                    </a:lnTo>
                    <a:lnTo>
                      <a:pt x="468" y="59"/>
                    </a:lnTo>
                    <a:lnTo>
                      <a:pt x="443" y="34"/>
                    </a:lnTo>
                    <a:lnTo>
                      <a:pt x="452" y="16"/>
                    </a:lnTo>
                    <a:lnTo>
                      <a:pt x="436" y="16"/>
                    </a:lnTo>
                    <a:lnTo>
                      <a:pt x="382" y="8"/>
                    </a:lnTo>
                    <a:lnTo>
                      <a:pt x="360" y="0"/>
                    </a:lnTo>
                    <a:lnTo>
                      <a:pt x="339" y="22"/>
                    </a:lnTo>
                    <a:lnTo>
                      <a:pt x="316" y="55"/>
                    </a:lnTo>
                    <a:lnTo>
                      <a:pt x="298" y="65"/>
                    </a:lnTo>
                    <a:lnTo>
                      <a:pt x="264" y="68"/>
                    </a:lnTo>
                    <a:lnTo>
                      <a:pt x="233" y="77"/>
                    </a:lnTo>
                    <a:lnTo>
                      <a:pt x="214" y="68"/>
                    </a:lnTo>
                    <a:lnTo>
                      <a:pt x="203" y="55"/>
                    </a:lnTo>
                    <a:lnTo>
                      <a:pt x="167" y="55"/>
                    </a:lnTo>
                    <a:lnTo>
                      <a:pt x="142" y="52"/>
                    </a:lnTo>
                    <a:lnTo>
                      <a:pt x="117" y="65"/>
                    </a:lnTo>
                    <a:lnTo>
                      <a:pt x="84" y="72"/>
                    </a:lnTo>
                    <a:lnTo>
                      <a:pt x="50" y="59"/>
                    </a:lnTo>
                    <a:lnTo>
                      <a:pt x="19" y="43"/>
                    </a:lnTo>
                    <a:lnTo>
                      <a:pt x="0" y="25"/>
                    </a:lnTo>
                    <a:lnTo>
                      <a:pt x="1" y="98"/>
                    </a:lnTo>
                    <a:lnTo>
                      <a:pt x="87" y="132"/>
                    </a:lnTo>
                    <a:lnTo>
                      <a:pt x="111" y="175"/>
                    </a:lnTo>
                    <a:lnTo>
                      <a:pt x="212" y="223"/>
                    </a:lnTo>
                    <a:lnTo>
                      <a:pt x="246" y="334"/>
                    </a:lnTo>
                    <a:lnTo>
                      <a:pt x="339" y="388"/>
                    </a:lnTo>
                    <a:close/>
                  </a:path>
                </a:pathLst>
              </a:custGeom>
              <a:grpFill/>
              <a:ln w="12700">
                <a:solidFill>
                  <a:srgbClr val="6777C5"/>
                </a:solidFill>
                <a:headEnd/>
                <a:tailEnd/>
              </a:ln>
              <a:effectLst/>
            </p:spPr>
            <p:style>
              <a:lnRef idx="1">
                <a:schemeClr val="accent1"/>
              </a:lnRef>
              <a:fillRef idx="3">
                <a:schemeClr val="accent1"/>
              </a:fillRef>
              <a:effectRef idx="2">
                <a:schemeClr val="accent1"/>
              </a:effectRef>
              <a:fontRef idx="minor">
                <a:schemeClr val="lt1"/>
              </a:fontRef>
            </p:style>
            <p:txBody>
              <a:bodyPr/>
              <a:lstStyle/>
              <a:p>
                <a:endParaRPr lang="es-ES"/>
              </a:p>
            </p:txBody>
          </p:sp>
          <p:sp>
            <p:nvSpPr>
              <p:cNvPr id="188" name="Freeform 63"/>
              <p:cNvSpPr>
                <a:spLocks/>
              </p:cNvSpPr>
              <p:nvPr/>
            </p:nvSpPr>
            <p:spPr bwMode="auto">
              <a:xfrm>
                <a:off x="3613719" y="3684569"/>
                <a:ext cx="379916" cy="483604"/>
              </a:xfrm>
              <a:custGeom>
                <a:avLst/>
                <a:gdLst>
                  <a:gd name="T0" fmla="*/ 54 w 406"/>
                  <a:gd name="T1" fmla="*/ 516 h 516"/>
                  <a:gd name="T2" fmla="*/ 113 w 406"/>
                  <a:gd name="T3" fmla="*/ 483 h 516"/>
                  <a:gd name="T4" fmla="*/ 192 w 406"/>
                  <a:gd name="T5" fmla="*/ 451 h 516"/>
                  <a:gd name="T6" fmla="*/ 256 w 406"/>
                  <a:gd name="T7" fmla="*/ 397 h 516"/>
                  <a:gd name="T8" fmla="*/ 270 w 406"/>
                  <a:gd name="T9" fmla="*/ 358 h 516"/>
                  <a:gd name="T10" fmla="*/ 296 w 406"/>
                  <a:gd name="T11" fmla="*/ 361 h 516"/>
                  <a:gd name="T12" fmla="*/ 406 w 406"/>
                  <a:gd name="T13" fmla="*/ 288 h 516"/>
                  <a:gd name="T14" fmla="*/ 313 w 406"/>
                  <a:gd name="T15" fmla="*/ 235 h 516"/>
                  <a:gd name="T16" fmla="*/ 279 w 406"/>
                  <a:gd name="T17" fmla="*/ 123 h 516"/>
                  <a:gd name="T18" fmla="*/ 177 w 406"/>
                  <a:gd name="T19" fmla="*/ 74 h 516"/>
                  <a:gd name="T20" fmla="*/ 154 w 406"/>
                  <a:gd name="T21" fmla="*/ 31 h 516"/>
                  <a:gd name="T22" fmla="*/ 67 w 406"/>
                  <a:gd name="T23" fmla="*/ 0 h 516"/>
                  <a:gd name="T24" fmla="*/ 65 w 406"/>
                  <a:gd name="T25" fmla="*/ 266 h 516"/>
                  <a:gd name="T26" fmla="*/ 0 w 406"/>
                  <a:gd name="T27" fmla="*/ 362 h 516"/>
                  <a:gd name="T28" fmla="*/ 54 w 406"/>
                  <a:gd name="T29" fmla="*/ 516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6" h="516">
                    <a:moveTo>
                      <a:pt x="54" y="516"/>
                    </a:moveTo>
                    <a:lnTo>
                      <a:pt x="113" y="483"/>
                    </a:lnTo>
                    <a:lnTo>
                      <a:pt x="192" y="451"/>
                    </a:lnTo>
                    <a:lnTo>
                      <a:pt x="256" y="397"/>
                    </a:lnTo>
                    <a:lnTo>
                      <a:pt x="270" y="358"/>
                    </a:lnTo>
                    <a:lnTo>
                      <a:pt x="296" y="361"/>
                    </a:lnTo>
                    <a:lnTo>
                      <a:pt x="406" y="288"/>
                    </a:lnTo>
                    <a:lnTo>
                      <a:pt x="313" y="235"/>
                    </a:lnTo>
                    <a:lnTo>
                      <a:pt x="279" y="123"/>
                    </a:lnTo>
                    <a:lnTo>
                      <a:pt x="177" y="74"/>
                    </a:lnTo>
                    <a:lnTo>
                      <a:pt x="154" y="31"/>
                    </a:lnTo>
                    <a:lnTo>
                      <a:pt x="67" y="0"/>
                    </a:lnTo>
                    <a:lnTo>
                      <a:pt x="65" y="266"/>
                    </a:lnTo>
                    <a:lnTo>
                      <a:pt x="0" y="362"/>
                    </a:lnTo>
                    <a:lnTo>
                      <a:pt x="54" y="516"/>
                    </a:lnTo>
                    <a:close/>
                  </a:path>
                </a:pathLst>
              </a:custGeom>
              <a:grpFill/>
              <a:ln w="12700">
                <a:solidFill>
                  <a:srgbClr val="6777C5"/>
                </a:solidFill>
                <a:headEnd/>
                <a:tailEnd/>
              </a:ln>
              <a:effectLst/>
            </p:spPr>
            <p:style>
              <a:lnRef idx="1">
                <a:schemeClr val="accent1"/>
              </a:lnRef>
              <a:fillRef idx="3">
                <a:schemeClr val="accent1"/>
              </a:fillRef>
              <a:effectRef idx="2">
                <a:schemeClr val="accent1"/>
              </a:effectRef>
              <a:fontRef idx="minor">
                <a:schemeClr val="lt1"/>
              </a:fontRef>
            </p:style>
            <p:txBody>
              <a:bodyPr/>
              <a:lstStyle/>
              <a:p>
                <a:endParaRPr lang="es-ES"/>
              </a:p>
            </p:txBody>
          </p:sp>
        </p:grpSp>
        <p:sp>
          <p:nvSpPr>
            <p:cNvPr id="145" name="Freeform 20"/>
            <p:cNvSpPr>
              <a:spLocks/>
            </p:cNvSpPr>
            <p:nvPr/>
          </p:nvSpPr>
          <p:spPr bwMode="auto">
            <a:xfrm>
              <a:off x="1897189" y="1897267"/>
              <a:ext cx="346183" cy="382301"/>
            </a:xfrm>
            <a:custGeom>
              <a:avLst/>
              <a:gdLst>
                <a:gd name="T0" fmla="*/ 551 w 551"/>
                <a:gd name="T1" fmla="*/ 169 h 609"/>
                <a:gd name="T2" fmla="*/ 535 w 551"/>
                <a:gd name="T3" fmla="*/ 150 h 609"/>
                <a:gd name="T4" fmla="*/ 503 w 551"/>
                <a:gd name="T5" fmla="*/ 150 h 609"/>
                <a:gd name="T6" fmla="*/ 465 w 551"/>
                <a:gd name="T7" fmla="*/ 142 h 609"/>
                <a:gd name="T8" fmla="*/ 399 w 551"/>
                <a:gd name="T9" fmla="*/ 120 h 609"/>
                <a:gd name="T10" fmla="*/ 370 w 551"/>
                <a:gd name="T11" fmla="*/ 89 h 609"/>
                <a:gd name="T12" fmla="*/ 358 w 551"/>
                <a:gd name="T13" fmla="*/ 81 h 609"/>
                <a:gd name="T14" fmla="*/ 348 w 551"/>
                <a:gd name="T15" fmla="*/ 97 h 609"/>
                <a:gd name="T16" fmla="*/ 340 w 551"/>
                <a:gd name="T17" fmla="*/ 126 h 609"/>
                <a:gd name="T18" fmla="*/ 315 w 551"/>
                <a:gd name="T19" fmla="*/ 101 h 609"/>
                <a:gd name="T20" fmla="*/ 311 w 551"/>
                <a:gd name="T21" fmla="*/ 85 h 609"/>
                <a:gd name="T22" fmla="*/ 333 w 551"/>
                <a:gd name="T23" fmla="*/ 67 h 609"/>
                <a:gd name="T24" fmla="*/ 336 w 551"/>
                <a:gd name="T25" fmla="*/ 64 h 609"/>
                <a:gd name="T26" fmla="*/ 311 w 551"/>
                <a:gd name="T27" fmla="*/ 9 h 609"/>
                <a:gd name="T28" fmla="*/ 282 w 551"/>
                <a:gd name="T29" fmla="*/ 19 h 609"/>
                <a:gd name="T30" fmla="*/ 249 w 551"/>
                <a:gd name="T31" fmla="*/ 19 h 609"/>
                <a:gd name="T32" fmla="*/ 200 w 551"/>
                <a:gd name="T33" fmla="*/ 0 h 609"/>
                <a:gd name="T34" fmla="*/ 178 w 551"/>
                <a:gd name="T35" fmla="*/ 21 h 609"/>
                <a:gd name="T36" fmla="*/ 151 w 551"/>
                <a:gd name="T37" fmla="*/ 39 h 609"/>
                <a:gd name="T38" fmla="*/ 130 w 551"/>
                <a:gd name="T39" fmla="*/ 72 h 609"/>
                <a:gd name="T40" fmla="*/ 130 w 551"/>
                <a:gd name="T41" fmla="*/ 108 h 609"/>
                <a:gd name="T42" fmla="*/ 100 w 551"/>
                <a:gd name="T43" fmla="*/ 112 h 609"/>
                <a:gd name="T44" fmla="*/ 77 w 551"/>
                <a:gd name="T45" fmla="*/ 130 h 609"/>
                <a:gd name="T46" fmla="*/ 69 w 551"/>
                <a:gd name="T47" fmla="*/ 175 h 609"/>
                <a:gd name="T48" fmla="*/ 47 w 551"/>
                <a:gd name="T49" fmla="*/ 189 h 609"/>
                <a:gd name="T50" fmla="*/ 39 w 551"/>
                <a:gd name="T51" fmla="*/ 234 h 609"/>
                <a:gd name="T52" fmla="*/ 17 w 551"/>
                <a:gd name="T53" fmla="*/ 276 h 609"/>
                <a:gd name="T54" fmla="*/ 25 w 551"/>
                <a:gd name="T55" fmla="*/ 298 h 609"/>
                <a:gd name="T56" fmla="*/ 0 w 551"/>
                <a:gd name="T57" fmla="*/ 312 h 609"/>
                <a:gd name="T58" fmla="*/ 4 w 551"/>
                <a:gd name="T59" fmla="*/ 337 h 609"/>
                <a:gd name="T60" fmla="*/ 4 w 551"/>
                <a:gd name="T61" fmla="*/ 371 h 609"/>
                <a:gd name="T62" fmla="*/ 40 w 551"/>
                <a:gd name="T63" fmla="*/ 399 h 609"/>
                <a:gd name="T64" fmla="*/ 59 w 551"/>
                <a:gd name="T65" fmla="*/ 417 h 609"/>
                <a:gd name="T66" fmla="*/ 94 w 551"/>
                <a:gd name="T67" fmla="*/ 401 h 609"/>
                <a:gd name="T68" fmla="*/ 131 w 551"/>
                <a:gd name="T69" fmla="*/ 420 h 609"/>
                <a:gd name="T70" fmla="*/ 148 w 551"/>
                <a:gd name="T71" fmla="*/ 445 h 609"/>
                <a:gd name="T72" fmla="*/ 155 w 551"/>
                <a:gd name="T73" fmla="*/ 472 h 609"/>
                <a:gd name="T74" fmla="*/ 204 w 551"/>
                <a:gd name="T75" fmla="*/ 483 h 609"/>
                <a:gd name="T76" fmla="*/ 223 w 551"/>
                <a:gd name="T77" fmla="*/ 495 h 609"/>
                <a:gd name="T78" fmla="*/ 217 w 551"/>
                <a:gd name="T79" fmla="*/ 527 h 609"/>
                <a:gd name="T80" fmla="*/ 186 w 551"/>
                <a:gd name="T81" fmla="*/ 533 h 609"/>
                <a:gd name="T82" fmla="*/ 183 w 551"/>
                <a:gd name="T83" fmla="*/ 581 h 609"/>
                <a:gd name="T84" fmla="*/ 261 w 551"/>
                <a:gd name="T85" fmla="*/ 581 h 609"/>
                <a:gd name="T86" fmla="*/ 311 w 551"/>
                <a:gd name="T87" fmla="*/ 609 h 609"/>
                <a:gd name="T88" fmla="*/ 358 w 551"/>
                <a:gd name="T89" fmla="*/ 527 h 609"/>
                <a:gd name="T90" fmla="*/ 326 w 551"/>
                <a:gd name="T91" fmla="*/ 503 h 609"/>
                <a:gd name="T92" fmla="*/ 334 w 551"/>
                <a:gd name="T93" fmla="*/ 419 h 609"/>
                <a:gd name="T94" fmla="*/ 408 w 551"/>
                <a:gd name="T95" fmla="*/ 311 h 609"/>
                <a:gd name="T96" fmla="*/ 417 w 551"/>
                <a:gd name="T97" fmla="*/ 286 h 609"/>
                <a:gd name="T98" fmla="*/ 478 w 551"/>
                <a:gd name="T99" fmla="*/ 263 h 609"/>
                <a:gd name="T100" fmla="*/ 551 w 551"/>
                <a:gd name="T101" fmla="*/ 16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1" h="609">
                  <a:moveTo>
                    <a:pt x="551" y="169"/>
                  </a:moveTo>
                  <a:lnTo>
                    <a:pt x="535" y="150"/>
                  </a:lnTo>
                  <a:lnTo>
                    <a:pt x="503" y="150"/>
                  </a:lnTo>
                  <a:lnTo>
                    <a:pt x="465" y="142"/>
                  </a:lnTo>
                  <a:lnTo>
                    <a:pt x="399" y="120"/>
                  </a:lnTo>
                  <a:lnTo>
                    <a:pt x="370" y="89"/>
                  </a:lnTo>
                  <a:lnTo>
                    <a:pt x="358" y="81"/>
                  </a:lnTo>
                  <a:lnTo>
                    <a:pt x="348" y="97"/>
                  </a:lnTo>
                  <a:lnTo>
                    <a:pt x="340" y="126"/>
                  </a:lnTo>
                  <a:lnTo>
                    <a:pt x="315" y="101"/>
                  </a:lnTo>
                  <a:lnTo>
                    <a:pt x="311" y="85"/>
                  </a:lnTo>
                  <a:lnTo>
                    <a:pt x="333" y="67"/>
                  </a:lnTo>
                  <a:lnTo>
                    <a:pt x="336" y="64"/>
                  </a:lnTo>
                  <a:lnTo>
                    <a:pt x="311" y="9"/>
                  </a:lnTo>
                  <a:lnTo>
                    <a:pt x="282" y="19"/>
                  </a:lnTo>
                  <a:lnTo>
                    <a:pt x="249" y="19"/>
                  </a:lnTo>
                  <a:lnTo>
                    <a:pt x="200" y="0"/>
                  </a:lnTo>
                  <a:lnTo>
                    <a:pt x="178" y="21"/>
                  </a:lnTo>
                  <a:lnTo>
                    <a:pt x="151" y="39"/>
                  </a:lnTo>
                  <a:lnTo>
                    <a:pt x="130" y="72"/>
                  </a:lnTo>
                  <a:lnTo>
                    <a:pt x="130" y="108"/>
                  </a:lnTo>
                  <a:lnTo>
                    <a:pt x="100" y="112"/>
                  </a:lnTo>
                  <a:lnTo>
                    <a:pt x="77" y="130"/>
                  </a:lnTo>
                  <a:lnTo>
                    <a:pt x="69" y="175"/>
                  </a:lnTo>
                  <a:lnTo>
                    <a:pt x="47" y="189"/>
                  </a:lnTo>
                  <a:lnTo>
                    <a:pt x="39" y="234"/>
                  </a:lnTo>
                  <a:lnTo>
                    <a:pt x="17" y="276"/>
                  </a:lnTo>
                  <a:lnTo>
                    <a:pt x="25" y="298"/>
                  </a:lnTo>
                  <a:lnTo>
                    <a:pt x="0" y="312"/>
                  </a:lnTo>
                  <a:lnTo>
                    <a:pt x="4" y="337"/>
                  </a:lnTo>
                  <a:lnTo>
                    <a:pt x="4" y="371"/>
                  </a:lnTo>
                  <a:lnTo>
                    <a:pt x="40" y="399"/>
                  </a:lnTo>
                  <a:lnTo>
                    <a:pt x="59" y="417"/>
                  </a:lnTo>
                  <a:lnTo>
                    <a:pt x="94" y="401"/>
                  </a:lnTo>
                  <a:lnTo>
                    <a:pt x="131" y="420"/>
                  </a:lnTo>
                  <a:lnTo>
                    <a:pt x="148" y="445"/>
                  </a:lnTo>
                  <a:lnTo>
                    <a:pt x="155" y="472"/>
                  </a:lnTo>
                  <a:lnTo>
                    <a:pt x="204" y="483"/>
                  </a:lnTo>
                  <a:lnTo>
                    <a:pt x="223" y="495"/>
                  </a:lnTo>
                  <a:lnTo>
                    <a:pt x="217" y="527"/>
                  </a:lnTo>
                  <a:lnTo>
                    <a:pt x="186" y="533"/>
                  </a:lnTo>
                  <a:lnTo>
                    <a:pt x="183" y="581"/>
                  </a:lnTo>
                  <a:lnTo>
                    <a:pt x="261" y="581"/>
                  </a:lnTo>
                  <a:lnTo>
                    <a:pt x="311" y="609"/>
                  </a:lnTo>
                  <a:lnTo>
                    <a:pt x="358" y="527"/>
                  </a:lnTo>
                  <a:lnTo>
                    <a:pt x="326" y="503"/>
                  </a:lnTo>
                  <a:lnTo>
                    <a:pt x="334" y="419"/>
                  </a:lnTo>
                  <a:lnTo>
                    <a:pt x="408" y="311"/>
                  </a:lnTo>
                  <a:lnTo>
                    <a:pt x="417" y="286"/>
                  </a:lnTo>
                  <a:lnTo>
                    <a:pt x="478" y="263"/>
                  </a:lnTo>
                  <a:lnTo>
                    <a:pt x="551" y="169"/>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46" name="Freeform 39"/>
            <p:cNvSpPr>
              <a:spLocks/>
            </p:cNvSpPr>
            <p:nvPr/>
          </p:nvSpPr>
          <p:spPr bwMode="auto">
            <a:xfrm>
              <a:off x="849749" y="2958041"/>
              <a:ext cx="591233" cy="388414"/>
            </a:xfrm>
            <a:custGeom>
              <a:avLst/>
              <a:gdLst>
                <a:gd name="T0" fmla="*/ 681 w 941"/>
                <a:gd name="T1" fmla="*/ 105 h 618"/>
                <a:gd name="T2" fmla="*/ 750 w 941"/>
                <a:gd name="T3" fmla="*/ 56 h 618"/>
                <a:gd name="T4" fmla="*/ 801 w 941"/>
                <a:gd name="T5" fmla="*/ 34 h 618"/>
                <a:gd name="T6" fmla="*/ 941 w 941"/>
                <a:gd name="T7" fmla="*/ 25 h 618"/>
                <a:gd name="T8" fmla="*/ 938 w 941"/>
                <a:gd name="T9" fmla="*/ 58 h 618"/>
                <a:gd name="T10" fmla="*/ 927 w 941"/>
                <a:gd name="T11" fmla="*/ 75 h 618"/>
                <a:gd name="T12" fmla="*/ 885 w 941"/>
                <a:gd name="T13" fmla="*/ 87 h 618"/>
                <a:gd name="T14" fmla="*/ 836 w 941"/>
                <a:gd name="T15" fmla="*/ 122 h 618"/>
                <a:gd name="T16" fmla="*/ 836 w 941"/>
                <a:gd name="T17" fmla="*/ 156 h 618"/>
                <a:gd name="T18" fmla="*/ 842 w 941"/>
                <a:gd name="T19" fmla="*/ 200 h 618"/>
                <a:gd name="T20" fmla="*/ 808 w 941"/>
                <a:gd name="T21" fmla="*/ 222 h 618"/>
                <a:gd name="T22" fmla="*/ 808 w 941"/>
                <a:gd name="T23" fmla="*/ 247 h 618"/>
                <a:gd name="T24" fmla="*/ 794 w 941"/>
                <a:gd name="T25" fmla="*/ 281 h 618"/>
                <a:gd name="T26" fmla="*/ 757 w 941"/>
                <a:gd name="T27" fmla="*/ 276 h 618"/>
                <a:gd name="T28" fmla="*/ 740 w 941"/>
                <a:gd name="T29" fmla="*/ 294 h 618"/>
                <a:gd name="T30" fmla="*/ 740 w 941"/>
                <a:gd name="T31" fmla="*/ 319 h 618"/>
                <a:gd name="T32" fmla="*/ 627 w 941"/>
                <a:gd name="T33" fmla="*/ 395 h 618"/>
                <a:gd name="T34" fmla="*/ 622 w 941"/>
                <a:gd name="T35" fmla="*/ 424 h 618"/>
                <a:gd name="T36" fmla="*/ 640 w 941"/>
                <a:gd name="T37" fmla="*/ 484 h 618"/>
                <a:gd name="T38" fmla="*/ 600 w 941"/>
                <a:gd name="T39" fmla="*/ 525 h 618"/>
                <a:gd name="T40" fmla="*/ 558 w 941"/>
                <a:gd name="T41" fmla="*/ 487 h 618"/>
                <a:gd name="T42" fmla="*/ 541 w 941"/>
                <a:gd name="T43" fmla="*/ 490 h 618"/>
                <a:gd name="T44" fmla="*/ 495 w 941"/>
                <a:gd name="T45" fmla="*/ 543 h 618"/>
                <a:gd name="T46" fmla="*/ 503 w 941"/>
                <a:gd name="T47" fmla="*/ 581 h 618"/>
                <a:gd name="T48" fmla="*/ 490 w 941"/>
                <a:gd name="T49" fmla="*/ 600 h 618"/>
                <a:gd name="T50" fmla="*/ 461 w 941"/>
                <a:gd name="T51" fmla="*/ 589 h 618"/>
                <a:gd name="T52" fmla="*/ 451 w 941"/>
                <a:gd name="T53" fmla="*/ 610 h 618"/>
                <a:gd name="T54" fmla="*/ 426 w 941"/>
                <a:gd name="T55" fmla="*/ 618 h 618"/>
                <a:gd name="T56" fmla="*/ 342 w 941"/>
                <a:gd name="T57" fmla="*/ 577 h 618"/>
                <a:gd name="T58" fmla="*/ 222 w 941"/>
                <a:gd name="T59" fmla="*/ 534 h 618"/>
                <a:gd name="T60" fmla="*/ 189 w 941"/>
                <a:gd name="T61" fmla="*/ 480 h 618"/>
                <a:gd name="T62" fmla="*/ 138 w 941"/>
                <a:gd name="T63" fmla="*/ 505 h 618"/>
                <a:gd name="T64" fmla="*/ 118 w 941"/>
                <a:gd name="T65" fmla="*/ 480 h 618"/>
                <a:gd name="T66" fmla="*/ 90 w 941"/>
                <a:gd name="T67" fmla="*/ 489 h 618"/>
                <a:gd name="T68" fmla="*/ 84 w 941"/>
                <a:gd name="T69" fmla="*/ 448 h 618"/>
                <a:gd name="T70" fmla="*/ 78 w 941"/>
                <a:gd name="T71" fmla="*/ 436 h 618"/>
                <a:gd name="T72" fmla="*/ 30 w 941"/>
                <a:gd name="T73" fmla="*/ 395 h 618"/>
                <a:gd name="T74" fmla="*/ 30 w 941"/>
                <a:gd name="T75" fmla="*/ 382 h 618"/>
                <a:gd name="T76" fmla="*/ 0 w 941"/>
                <a:gd name="T77" fmla="*/ 354 h 618"/>
                <a:gd name="T78" fmla="*/ 0 w 941"/>
                <a:gd name="T79" fmla="*/ 326 h 618"/>
                <a:gd name="T80" fmla="*/ 22 w 941"/>
                <a:gd name="T81" fmla="*/ 286 h 618"/>
                <a:gd name="T82" fmla="*/ 41 w 941"/>
                <a:gd name="T83" fmla="*/ 253 h 618"/>
                <a:gd name="T84" fmla="*/ 41 w 941"/>
                <a:gd name="T85" fmla="*/ 223 h 618"/>
                <a:gd name="T86" fmla="*/ 91 w 941"/>
                <a:gd name="T87" fmla="*/ 181 h 618"/>
                <a:gd name="T88" fmla="*/ 113 w 941"/>
                <a:gd name="T89" fmla="*/ 171 h 618"/>
                <a:gd name="T90" fmla="*/ 120 w 941"/>
                <a:gd name="T91" fmla="*/ 144 h 618"/>
                <a:gd name="T92" fmla="*/ 131 w 941"/>
                <a:gd name="T93" fmla="*/ 91 h 618"/>
                <a:gd name="T94" fmla="*/ 113 w 941"/>
                <a:gd name="T95" fmla="*/ 80 h 618"/>
                <a:gd name="T96" fmla="*/ 88 w 941"/>
                <a:gd name="T97" fmla="*/ 84 h 618"/>
                <a:gd name="T98" fmla="*/ 71 w 941"/>
                <a:gd name="T99" fmla="*/ 50 h 618"/>
                <a:gd name="T100" fmla="*/ 66 w 941"/>
                <a:gd name="T101" fmla="*/ 0 h 618"/>
                <a:gd name="T102" fmla="*/ 106 w 941"/>
                <a:gd name="T103" fmla="*/ 8 h 618"/>
                <a:gd name="T104" fmla="*/ 150 w 941"/>
                <a:gd name="T105" fmla="*/ 36 h 618"/>
                <a:gd name="T106" fmla="*/ 231 w 941"/>
                <a:gd name="T107" fmla="*/ 55 h 618"/>
                <a:gd name="T108" fmla="*/ 271 w 941"/>
                <a:gd name="T109" fmla="*/ 88 h 618"/>
                <a:gd name="T110" fmla="*/ 328 w 941"/>
                <a:gd name="T111" fmla="*/ 104 h 618"/>
                <a:gd name="T112" fmla="*/ 418 w 941"/>
                <a:gd name="T113" fmla="*/ 88 h 618"/>
                <a:gd name="T114" fmla="*/ 462 w 941"/>
                <a:gd name="T115" fmla="*/ 110 h 618"/>
                <a:gd name="T116" fmla="*/ 530 w 941"/>
                <a:gd name="T117" fmla="*/ 82 h 618"/>
                <a:gd name="T118" fmla="*/ 681 w 941"/>
                <a:gd name="T119" fmla="*/ 105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41" h="618">
                  <a:moveTo>
                    <a:pt x="681" y="105"/>
                  </a:moveTo>
                  <a:lnTo>
                    <a:pt x="750" y="56"/>
                  </a:lnTo>
                  <a:lnTo>
                    <a:pt x="801" y="34"/>
                  </a:lnTo>
                  <a:lnTo>
                    <a:pt x="941" y="25"/>
                  </a:lnTo>
                  <a:lnTo>
                    <a:pt x="938" y="58"/>
                  </a:lnTo>
                  <a:lnTo>
                    <a:pt x="927" y="75"/>
                  </a:lnTo>
                  <a:lnTo>
                    <a:pt x="885" y="87"/>
                  </a:lnTo>
                  <a:lnTo>
                    <a:pt x="836" y="122"/>
                  </a:lnTo>
                  <a:lnTo>
                    <a:pt x="836" y="156"/>
                  </a:lnTo>
                  <a:lnTo>
                    <a:pt x="842" y="200"/>
                  </a:lnTo>
                  <a:lnTo>
                    <a:pt x="808" y="222"/>
                  </a:lnTo>
                  <a:lnTo>
                    <a:pt x="808" y="247"/>
                  </a:lnTo>
                  <a:lnTo>
                    <a:pt x="794" y="281"/>
                  </a:lnTo>
                  <a:lnTo>
                    <a:pt x="757" y="276"/>
                  </a:lnTo>
                  <a:lnTo>
                    <a:pt x="740" y="294"/>
                  </a:lnTo>
                  <a:lnTo>
                    <a:pt x="740" y="319"/>
                  </a:lnTo>
                  <a:lnTo>
                    <a:pt x="627" y="395"/>
                  </a:lnTo>
                  <a:lnTo>
                    <a:pt x="622" y="424"/>
                  </a:lnTo>
                  <a:lnTo>
                    <a:pt x="640" y="484"/>
                  </a:lnTo>
                  <a:lnTo>
                    <a:pt x="600" y="525"/>
                  </a:lnTo>
                  <a:lnTo>
                    <a:pt x="558" y="487"/>
                  </a:lnTo>
                  <a:lnTo>
                    <a:pt x="541" y="490"/>
                  </a:lnTo>
                  <a:lnTo>
                    <a:pt x="495" y="543"/>
                  </a:lnTo>
                  <a:lnTo>
                    <a:pt x="503" y="581"/>
                  </a:lnTo>
                  <a:lnTo>
                    <a:pt x="490" y="600"/>
                  </a:lnTo>
                  <a:lnTo>
                    <a:pt x="461" y="589"/>
                  </a:lnTo>
                  <a:lnTo>
                    <a:pt x="451" y="610"/>
                  </a:lnTo>
                  <a:lnTo>
                    <a:pt x="426" y="618"/>
                  </a:lnTo>
                  <a:lnTo>
                    <a:pt x="342" y="577"/>
                  </a:lnTo>
                  <a:lnTo>
                    <a:pt x="222" y="534"/>
                  </a:lnTo>
                  <a:lnTo>
                    <a:pt x="189" y="480"/>
                  </a:lnTo>
                  <a:lnTo>
                    <a:pt x="138" y="505"/>
                  </a:lnTo>
                  <a:lnTo>
                    <a:pt x="118" y="480"/>
                  </a:lnTo>
                  <a:lnTo>
                    <a:pt x="90" y="489"/>
                  </a:lnTo>
                  <a:lnTo>
                    <a:pt x="84" y="448"/>
                  </a:lnTo>
                  <a:lnTo>
                    <a:pt x="78" y="436"/>
                  </a:lnTo>
                  <a:lnTo>
                    <a:pt x="30" y="395"/>
                  </a:lnTo>
                  <a:lnTo>
                    <a:pt x="30" y="382"/>
                  </a:lnTo>
                  <a:lnTo>
                    <a:pt x="0" y="354"/>
                  </a:lnTo>
                  <a:lnTo>
                    <a:pt x="0" y="326"/>
                  </a:lnTo>
                  <a:lnTo>
                    <a:pt x="22" y="286"/>
                  </a:lnTo>
                  <a:lnTo>
                    <a:pt x="41" y="253"/>
                  </a:lnTo>
                  <a:lnTo>
                    <a:pt x="41" y="223"/>
                  </a:lnTo>
                  <a:lnTo>
                    <a:pt x="91" y="181"/>
                  </a:lnTo>
                  <a:lnTo>
                    <a:pt x="113" y="171"/>
                  </a:lnTo>
                  <a:lnTo>
                    <a:pt x="120" y="144"/>
                  </a:lnTo>
                  <a:lnTo>
                    <a:pt x="131" y="91"/>
                  </a:lnTo>
                  <a:lnTo>
                    <a:pt x="113" y="80"/>
                  </a:lnTo>
                  <a:lnTo>
                    <a:pt x="88" y="84"/>
                  </a:lnTo>
                  <a:lnTo>
                    <a:pt x="71" y="50"/>
                  </a:lnTo>
                  <a:lnTo>
                    <a:pt x="66" y="0"/>
                  </a:lnTo>
                  <a:lnTo>
                    <a:pt x="106" y="8"/>
                  </a:lnTo>
                  <a:lnTo>
                    <a:pt x="150" y="36"/>
                  </a:lnTo>
                  <a:lnTo>
                    <a:pt x="231" y="55"/>
                  </a:lnTo>
                  <a:lnTo>
                    <a:pt x="271" y="88"/>
                  </a:lnTo>
                  <a:lnTo>
                    <a:pt x="328" y="104"/>
                  </a:lnTo>
                  <a:lnTo>
                    <a:pt x="418" y="88"/>
                  </a:lnTo>
                  <a:lnTo>
                    <a:pt x="462" y="110"/>
                  </a:lnTo>
                  <a:lnTo>
                    <a:pt x="530" y="82"/>
                  </a:lnTo>
                  <a:lnTo>
                    <a:pt x="681" y="105"/>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147" name="Freeform 23"/>
            <p:cNvSpPr>
              <a:spLocks/>
            </p:cNvSpPr>
            <p:nvPr/>
          </p:nvSpPr>
          <p:spPr bwMode="auto">
            <a:xfrm>
              <a:off x="976999" y="1800580"/>
              <a:ext cx="521219" cy="199486"/>
            </a:xfrm>
            <a:custGeom>
              <a:avLst/>
              <a:gdLst>
                <a:gd name="T0" fmla="*/ 78 w 1047"/>
                <a:gd name="T1" fmla="*/ 23 h 400"/>
                <a:gd name="T2" fmla="*/ 81 w 1047"/>
                <a:gd name="T3" fmla="*/ 44 h 400"/>
                <a:gd name="T4" fmla="*/ 50 w 1047"/>
                <a:gd name="T5" fmla="*/ 73 h 400"/>
                <a:gd name="T6" fmla="*/ 23 w 1047"/>
                <a:gd name="T7" fmla="*/ 112 h 400"/>
                <a:gd name="T8" fmla="*/ 0 w 1047"/>
                <a:gd name="T9" fmla="*/ 175 h 400"/>
                <a:gd name="T10" fmla="*/ 33 w 1047"/>
                <a:gd name="T11" fmla="*/ 222 h 400"/>
                <a:gd name="T12" fmla="*/ 45 w 1047"/>
                <a:gd name="T13" fmla="*/ 249 h 400"/>
                <a:gd name="T14" fmla="*/ 45 w 1047"/>
                <a:gd name="T15" fmla="*/ 270 h 400"/>
                <a:gd name="T16" fmla="*/ 38 w 1047"/>
                <a:gd name="T17" fmla="*/ 308 h 400"/>
                <a:gd name="T18" fmla="*/ 30 w 1047"/>
                <a:gd name="T19" fmla="*/ 331 h 400"/>
                <a:gd name="T20" fmla="*/ 40 w 1047"/>
                <a:gd name="T21" fmla="*/ 362 h 400"/>
                <a:gd name="T22" fmla="*/ 59 w 1047"/>
                <a:gd name="T23" fmla="*/ 400 h 400"/>
                <a:gd name="T24" fmla="*/ 88 w 1047"/>
                <a:gd name="T25" fmla="*/ 391 h 400"/>
                <a:gd name="T26" fmla="*/ 205 w 1047"/>
                <a:gd name="T27" fmla="*/ 394 h 400"/>
                <a:gd name="T28" fmla="*/ 244 w 1047"/>
                <a:gd name="T29" fmla="*/ 377 h 400"/>
                <a:gd name="T30" fmla="*/ 276 w 1047"/>
                <a:gd name="T31" fmla="*/ 329 h 400"/>
                <a:gd name="T32" fmla="*/ 324 w 1047"/>
                <a:gd name="T33" fmla="*/ 358 h 400"/>
                <a:gd name="T34" fmla="*/ 383 w 1047"/>
                <a:gd name="T35" fmla="*/ 322 h 400"/>
                <a:gd name="T36" fmla="*/ 415 w 1047"/>
                <a:gd name="T37" fmla="*/ 337 h 400"/>
                <a:gd name="T38" fmla="*/ 459 w 1047"/>
                <a:gd name="T39" fmla="*/ 367 h 400"/>
                <a:gd name="T40" fmla="*/ 493 w 1047"/>
                <a:gd name="T41" fmla="*/ 377 h 400"/>
                <a:gd name="T42" fmla="*/ 572 w 1047"/>
                <a:gd name="T43" fmla="*/ 326 h 400"/>
                <a:gd name="T44" fmla="*/ 655 w 1047"/>
                <a:gd name="T45" fmla="*/ 353 h 400"/>
                <a:gd name="T46" fmla="*/ 718 w 1047"/>
                <a:gd name="T47" fmla="*/ 326 h 400"/>
                <a:gd name="T48" fmla="*/ 757 w 1047"/>
                <a:gd name="T49" fmla="*/ 338 h 400"/>
                <a:gd name="T50" fmla="*/ 827 w 1047"/>
                <a:gd name="T51" fmla="*/ 269 h 400"/>
                <a:gd name="T52" fmla="*/ 874 w 1047"/>
                <a:gd name="T53" fmla="*/ 271 h 400"/>
                <a:gd name="T54" fmla="*/ 920 w 1047"/>
                <a:gd name="T55" fmla="*/ 254 h 400"/>
                <a:gd name="T56" fmla="*/ 984 w 1047"/>
                <a:gd name="T57" fmla="*/ 256 h 400"/>
                <a:gd name="T58" fmla="*/ 1014 w 1047"/>
                <a:gd name="T59" fmla="*/ 221 h 400"/>
                <a:gd name="T60" fmla="*/ 1031 w 1047"/>
                <a:gd name="T61" fmla="*/ 206 h 400"/>
                <a:gd name="T62" fmla="*/ 1047 w 1047"/>
                <a:gd name="T63" fmla="*/ 172 h 400"/>
                <a:gd name="T64" fmla="*/ 1034 w 1047"/>
                <a:gd name="T65" fmla="*/ 141 h 400"/>
                <a:gd name="T66" fmla="*/ 876 w 1047"/>
                <a:gd name="T67" fmla="*/ 105 h 400"/>
                <a:gd name="T68" fmla="*/ 729 w 1047"/>
                <a:gd name="T69" fmla="*/ 63 h 400"/>
                <a:gd name="T70" fmla="*/ 699 w 1047"/>
                <a:gd name="T71" fmla="*/ 71 h 400"/>
                <a:gd name="T72" fmla="*/ 534 w 1047"/>
                <a:gd name="T73" fmla="*/ 0 h 400"/>
                <a:gd name="T74" fmla="*/ 475 w 1047"/>
                <a:gd name="T75" fmla="*/ 23 h 400"/>
                <a:gd name="T76" fmla="*/ 406 w 1047"/>
                <a:gd name="T77" fmla="*/ 44 h 400"/>
                <a:gd name="T78" fmla="*/ 315 w 1047"/>
                <a:gd name="T79" fmla="*/ 44 h 400"/>
                <a:gd name="T80" fmla="*/ 287 w 1047"/>
                <a:gd name="T81" fmla="*/ 50 h 400"/>
                <a:gd name="T82" fmla="*/ 277 w 1047"/>
                <a:gd name="T83" fmla="*/ 28 h 400"/>
                <a:gd name="T84" fmla="*/ 252 w 1047"/>
                <a:gd name="T85" fmla="*/ 50 h 400"/>
                <a:gd name="T86" fmla="*/ 204 w 1047"/>
                <a:gd name="T87" fmla="*/ 44 h 400"/>
                <a:gd name="T88" fmla="*/ 150 w 1047"/>
                <a:gd name="T89" fmla="*/ 23 h 400"/>
                <a:gd name="T90" fmla="*/ 125 w 1047"/>
                <a:gd name="T91" fmla="*/ 16 h 400"/>
                <a:gd name="T92" fmla="*/ 78 w 1047"/>
                <a:gd name="T93" fmla="*/ 2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47" h="400">
                  <a:moveTo>
                    <a:pt x="78" y="23"/>
                  </a:moveTo>
                  <a:lnTo>
                    <a:pt x="81" y="44"/>
                  </a:lnTo>
                  <a:lnTo>
                    <a:pt x="50" y="73"/>
                  </a:lnTo>
                  <a:lnTo>
                    <a:pt x="23" y="112"/>
                  </a:lnTo>
                  <a:lnTo>
                    <a:pt x="0" y="175"/>
                  </a:lnTo>
                  <a:lnTo>
                    <a:pt x="33" y="222"/>
                  </a:lnTo>
                  <a:lnTo>
                    <a:pt x="45" y="249"/>
                  </a:lnTo>
                  <a:lnTo>
                    <a:pt x="45" y="270"/>
                  </a:lnTo>
                  <a:lnTo>
                    <a:pt x="38" y="308"/>
                  </a:lnTo>
                  <a:lnTo>
                    <a:pt x="30" y="331"/>
                  </a:lnTo>
                  <a:lnTo>
                    <a:pt x="40" y="362"/>
                  </a:lnTo>
                  <a:lnTo>
                    <a:pt x="59" y="400"/>
                  </a:lnTo>
                  <a:lnTo>
                    <a:pt x="88" y="391"/>
                  </a:lnTo>
                  <a:lnTo>
                    <a:pt x="205" y="394"/>
                  </a:lnTo>
                  <a:lnTo>
                    <a:pt x="244" y="377"/>
                  </a:lnTo>
                  <a:lnTo>
                    <a:pt x="276" y="329"/>
                  </a:lnTo>
                  <a:lnTo>
                    <a:pt x="324" y="358"/>
                  </a:lnTo>
                  <a:lnTo>
                    <a:pt x="383" y="322"/>
                  </a:lnTo>
                  <a:lnTo>
                    <a:pt x="415" y="337"/>
                  </a:lnTo>
                  <a:lnTo>
                    <a:pt x="459" y="367"/>
                  </a:lnTo>
                  <a:lnTo>
                    <a:pt x="493" y="377"/>
                  </a:lnTo>
                  <a:lnTo>
                    <a:pt x="572" y="326"/>
                  </a:lnTo>
                  <a:lnTo>
                    <a:pt x="655" y="353"/>
                  </a:lnTo>
                  <a:lnTo>
                    <a:pt x="718" y="326"/>
                  </a:lnTo>
                  <a:lnTo>
                    <a:pt x="757" y="338"/>
                  </a:lnTo>
                  <a:lnTo>
                    <a:pt x="827" y="269"/>
                  </a:lnTo>
                  <a:lnTo>
                    <a:pt x="874" y="271"/>
                  </a:lnTo>
                  <a:lnTo>
                    <a:pt x="920" y="254"/>
                  </a:lnTo>
                  <a:lnTo>
                    <a:pt x="984" y="256"/>
                  </a:lnTo>
                  <a:lnTo>
                    <a:pt x="1014" y="221"/>
                  </a:lnTo>
                  <a:lnTo>
                    <a:pt x="1031" y="206"/>
                  </a:lnTo>
                  <a:lnTo>
                    <a:pt x="1047" y="172"/>
                  </a:lnTo>
                  <a:lnTo>
                    <a:pt x="1034" y="141"/>
                  </a:lnTo>
                  <a:lnTo>
                    <a:pt x="876" y="105"/>
                  </a:lnTo>
                  <a:lnTo>
                    <a:pt x="729" y="63"/>
                  </a:lnTo>
                  <a:lnTo>
                    <a:pt x="699" y="71"/>
                  </a:lnTo>
                  <a:lnTo>
                    <a:pt x="534" y="0"/>
                  </a:lnTo>
                  <a:lnTo>
                    <a:pt x="475" y="23"/>
                  </a:lnTo>
                  <a:lnTo>
                    <a:pt x="406" y="44"/>
                  </a:lnTo>
                  <a:lnTo>
                    <a:pt x="315" y="44"/>
                  </a:lnTo>
                  <a:lnTo>
                    <a:pt x="287" y="50"/>
                  </a:lnTo>
                  <a:lnTo>
                    <a:pt x="277" y="28"/>
                  </a:lnTo>
                  <a:lnTo>
                    <a:pt x="252" y="50"/>
                  </a:lnTo>
                  <a:lnTo>
                    <a:pt x="204" y="44"/>
                  </a:lnTo>
                  <a:lnTo>
                    <a:pt x="150" y="23"/>
                  </a:lnTo>
                  <a:lnTo>
                    <a:pt x="125" y="16"/>
                  </a:lnTo>
                  <a:lnTo>
                    <a:pt x="78" y="23"/>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48" name="Freeform 36"/>
            <p:cNvSpPr>
              <a:spLocks/>
            </p:cNvSpPr>
            <p:nvPr/>
          </p:nvSpPr>
          <p:spPr bwMode="auto">
            <a:xfrm>
              <a:off x="787515" y="1750014"/>
              <a:ext cx="231159" cy="373967"/>
            </a:xfrm>
            <a:custGeom>
              <a:avLst/>
              <a:gdLst>
                <a:gd name="T0" fmla="*/ 362 w 368"/>
                <a:gd name="T1" fmla="*/ 91 h 595"/>
                <a:gd name="T2" fmla="*/ 368 w 368"/>
                <a:gd name="T3" fmla="*/ 113 h 595"/>
                <a:gd name="T4" fmla="*/ 354 w 368"/>
                <a:gd name="T5" fmla="*/ 127 h 595"/>
                <a:gd name="T6" fmla="*/ 340 w 368"/>
                <a:gd name="T7" fmla="*/ 140 h 595"/>
                <a:gd name="T8" fmla="*/ 321 w 368"/>
                <a:gd name="T9" fmla="*/ 168 h 595"/>
                <a:gd name="T10" fmla="*/ 307 w 368"/>
                <a:gd name="T11" fmla="*/ 210 h 595"/>
                <a:gd name="T12" fmla="*/ 303 w 368"/>
                <a:gd name="T13" fmla="*/ 218 h 595"/>
                <a:gd name="T14" fmla="*/ 337 w 368"/>
                <a:gd name="T15" fmla="*/ 276 h 595"/>
                <a:gd name="T16" fmla="*/ 340 w 368"/>
                <a:gd name="T17" fmla="*/ 298 h 595"/>
                <a:gd name="T18" fmla="*/ 332 w 368"/>
                <a:gd name="T19" fmla="*/ 323 h 595"/>
                <a:gd name="T20" fmla="*/ 328 w 368"/>
                <a:gd name="T21" fmla="*/ 338 h 595"/>
                <a:gd name="T22" fmla="*/ 332 w 368"/>
                <a:gd name="T23" fmla="*/ 367 h 595"/>
                <a:gd name="T24" fmla="*/ 350 w 368"/>
                <a:gd name="T25" fmla="*/ 401 h 595"/>
                <a:gd name="T26" fmla="*/ 362 w 368"/>
                <a:gd name="T27" fmla="*/ 416 h 595"/>
                <a:gd name="T28" fmla="*/ 354 w 368"/>
                <a:gd name="T29" fmla="*/ 438 h 595"/>
                <a:gd name="T30" fmla="*/ 310 w 368"/>
                <a:gd name="T31" fmla="*/ 487 h 595"/>
                <a:gd name="T32" fmla="*/ 300 w 368"/>
                <a:gd name="T33" fmla="*/ 534 h 595"/>
                <a:gd name="T34" fmla="*/ 307 w 368"/>
                <a:gd name="T35" fmla="*/ 564 h 595"/>
                <a:gd name="T36" fmla="*/ 295 w 368"/>
                <a:gd name="T37" fmla="*/ 564 h 595"/>
                <a:gd name="T38" fmla="*/ 283 w 368"/>
                <a:gd name="T39" fmla="*/ 565 h 595"/>
                <a:gd name="T40" fmla="*/ 255 w 368"/>
                <a:gd name="T41" fmla="*/ 582 h 595"/>
                <a:gd name="T42" fmla="*/ 222 w 368"/>
                <a:gd name="T43" fmla="*/ 589 h 595"/>
                <a:gd name="T44" fmla="*/ 151 w 368"/>
                <a:gd name="T45" fmla="*/ 595 h 595"/>
                <a:gd name="T46" fmla="*/ 107 w 368"/>
                <a:gd name="T47" fmla="*/ 580 h 595"/>
                <a:gd name="T48" fmla="*/ 63 w 368"/>
                <a:gd name="T49" fmla="*/ 573 h 595"/>
                <a:gd name="T50" fmla="*/ 12 w 368"/>
                <a:gd name="T51" fmla="*/ 552 h 595"/>
                <a:gd name="T52" fmla="*/ 0 w 368"/>
                <a:gd name="T53" fmla="*/ 511 h 595"/>
                <a:gd name="T54" fmla="*/ 18 w 368"/>
                <a:gd name="T55" fmla="*/ 498 h 595"/>
                <a:gd name="T56" fmla="*/ 16 w 368"/>
                <a:gd name="T57" fmla="*/ 471 h 595"/>
                <a:gd name="T58" fmla="*/ 3 w 368"/>
                <a:gd name="T59" fmla="*/ 423 h 595"/>
                <a:gd name="T60" fmla="*/ 15 w 368"/>
                <a:gd name="T61" fmla="*/ 405 h 595"/>
                <a:gd name="T62" fmla="*/ 11 w 368"/>
                <a:gd name="T63" fmla="*/ 303 h 595"/>
                <a:gd name="T64" fmla="*/ 19 w 368"/>
                <a:gd name="T65" fmla="*/ 252 h 595"/>
                <a:gd name="T66" fmla="*/ 51 w 368"/>
                <a:gd name="T67" fmla="*/ 229 h 595"/>
                <a:gd name="T68" fmla="*/ 60 w 368"/>
                <a:gd name="T69" fmla="*/ 163 h 595"/>
                <a:gd name="T70" fmla="*/ 106 w 368"/>
                <a:gd name="T71" fmla="*/ 0 h 595"/>
                <a:gd name="T72" fmla="*/ 128 w 368"/>
                <a:gd name="T73" fmla="*/ 0 h 595"/>
                <a:gd name="T74" fmla="*/ 136 w 368"/>
                <a:gd name="T75" fmla="*/ 14 h 595"/>
                <a:gd name="T76" fmla="*/ 169 w 368"/>
                <a:gd name="T77" fmla="*/ 14 h 595"/>
                <a:gd name="T78" fmla="*/ 206 w 368"/>
                <a:gd name="T79" fmla="*/ 25 h 595"/>
                <a:gd name="T80" fmla="*/ 227 w 368"/>
                <a:gd name="T81" fmla="*/ 46 h 595"/>
                <a:gd name="T82" fmla="*/ 237 w 368"/>
                <a:gd name="T83" fmla="*/ 75 h 595"/>
                <a:gd name="T84" fmla="*/ 249 w 368"/>
                <a:gd name="T85" fmla="*/ 84 h 595"/>
                <a:gd name="T86" fmla="*/ 274 w 368"/>
                <a:gd name="T87" fmla="*/ 75 h 595"/>
                <a:gd name="T88" fmla="*/ 296 w 368"/>
                <a:gd name="T89" fmla="*/ 87 h 595"/>
                <a:gd name="T90" fmla="*/ 325 w 368"/>
                <a:gd name="T91" fmla="*/ 97 h 595"/>
                <a:gd name="T92" fmla="*/ 362 w 368"/>
                <a:gd name="T93" fmla="*/ 9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8" h="595">
                  <a:moveTo>
                    <a:pt x="362" y="91"/>
                  </a:moveTo>
                  <a:lnTo>
                    <a:pt x="368" y="113"/>
                  </a:lnTo>
                  <a:lnTo>
                    <a:pt x="354" y="127"/>
                  </a:lnTo>
                  <a:lnTo>
                    <a:pt x="340" y="140"/>
                  </a:lnTo>
                  <a:lnTo>
                    <a:pt x="321" y="168"/>
                  </a:lnTo>
                  <a:lnTo>
                    <a:pt x="307" y="210"/>
                  </a:lnTo>
                  <a:lnTo>
                    <a:pt x="303" y="218"/>
                  </a:lnTo>
                  <a:lnTo>
                    <a:pt x="337" y="276"/>
                  </a:lnTo>
                  <a:lnTo>
                    <a:pt x="340" y="298"/>
                  </a:lnTo>
                  <a:lnTo>
                    <a:pt x="332" y="323"/>
                  </a:lnTo>
                  <a:lnTo>
                    <a:pt x="328" y="338"/>
                  </a:lnTo>
                  <a:lnTo>
                    <a:pt x="332" y="367"/>
                  </a:lnTo>
                  <a:lnTo>
                    <a:pt x="350" y="401"/>
                  </a:lnTo>
                  <a:lnTo>
                    <a:pt x="362" y="416"/>
                  </a:lnTo>
                  <a:lnTo>
                    <a:pt x="354" y="438"/>
                  </a:lnTo>
                  <a:lnTo>
                    <a:pt x="310" y="487"/>
                  </a:lnTo>
                  <a:lnTo>
                    <a:pt x="300" y="534"/>
                  </a:lnTo>
                  <a:lnTo>
                    <a:pt x="307" y="564"/>
                  </a:lnTo>
                  <a:lnTo>
                    <a:pt x="295" y="564"/>
                  </a:lnTo>
                  <a:lnTo>
                    <a:pt x="283" y="565"/>
                  </a:lnTo>
                  <a:lnTo>
                    <a:pt x="255" y="582"/>
                  </a:lnTo>
                  <a:lnTo>
                    <a:pt x="222" y="589"/>
                  </a:lnTo>
                  <a:lnTo>
                    <a:pt x="151" y="595"/>
                  </a:lnTo>
                  <a:lnTo>
                    <a:pt x="107" y="580"/>
                  </a:lnTo>
                  <a:lnTo>
                    <a:pt x="63" y="573"/>
                  </a:lnTo>
                  <a:lnTo>
                    <a:pt x="12" y="552"/>
                  </a:lnTo>
                  <a:lnTo>
                    <a:pt x="0" y="511"/>
                  </a:lnTo>
                  <a:lnTo>
                    <a:pt x="18" y="498"/>
                  </a:lnTo>
                  <a:lnTo>
                    <a:pt x="16" y="471"/>
                  </a:lnTo>
                  <a:lnTo>
                    <a:pt x="3" y="423"/>
                  </a:lnTo>
                  <a:lnTo>
                    <a:pt x="15" y="405"/>
                  </a:lnTo>
                  <a:lnTo>
                    <a:pt x="11" y="303"/>
                  </a:lnTo>
                  <a:lnTo>
                    <a:pt x="19" y="252"/>
                  </a:lnTo>
                  <a:lnTo>
                    <a:pt x="51" y="229"/>
                  </a:lnTo>
                  <a:lnTo>
                    <a:pt x="60" y="163"/>
                  </a:lnTo>
                  <a:lnTo>
                    <a:pt x="106" y="0"/>
                  </a:lnTo>
                  <a:lnTo>
                    <a:pt x="128" y="0"/>
                  </a:lnTo>
                  <a:lnTo>
                    <a:pt x="136" y="14"/>
                  </a:lnTo>
                  <a:lnTo>
                    <a:pt x="169" y="14"/>
                  </a:lnTo>
                  <a:lnTo>
                    <a:pt x="206" y="25"/>
                  </a:lnTo>
                  <a:lnTo>
                    <a:pt x="227" y="46"/>
                  </a:lnTo>
                  <a:lnTo>
                    <a:pt x="237" y="75"/>
                  </a:lnTo>
                  <a:lnTo>
                    <a:pt x="249" y="84"/>
                  </a:lnTo>
                  <a:lnTo>
                    <a:pt x="274" y="75"/>
                  </a:lnTo>
                  <a:lnTo>
                    <a:pt x="296" y="87"/>
                  </a:lnTo>
                  <a:lnTo>
                    <a:pt x="325" y="97"/>
                  </a:lnTo>
                  <a:lnTo>
                    <a:pt x="362" y="91"/>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49" name="Freeform 10"/>
            <p:cNvSpPr>
              <a:spLocks/>
            </p:cNvSpPr>
            <p:nvPr/>
          </p:nvSpPr>
          <p:spPr bwMode="auto">
            <a:xfrm>
              <a:off x="1926084" y="3140301"/>
              <a:ext cx="365631" cy="374521"/>
            </a:xfrm>
            <a:custGeom>
              <a:avLst/>
              <a:gdLst>
                <a:gd name="T0" fmla="*/ 258 w 581"/>
                <a:gd name="T1" fmla="*/ 596 h 596"/>
                <a:gd name="T2" fmla="*/ 280 w 581"/>
                <a:gd name="T3" fmla="*/ 574 h 596"/>
                <a:gd name="T4" fmla="*/ 305 w 581"/>
                <a:gd name="T5" fmla="*/ 565 h 596"/>
                <a:gd name="T6" fmla="*/ 323 w 581"/>
                <a:gd name="T7" fmla="*/ 565 h 596"/>
                <a:gd name="T8" fmla="*/ 323 w 581"/>
                <a:gd name="T9" fmla="*/ 531 h 596"/>
                <a:gd name="T10" fmla="*/ 342 w 581"/>
                <a:gd name="T11" fmla="*/ 511 h 596"/>
                <a:gd name="T12" fmla="*/ 376 w 581"/>
                <a:gd name="T13" fmla="*/ 506 h 596"/>
                <a:gd name="T14" fmla="*/ 455 w 581"/>
                <a:gd name="T15" fmla="*/ 502 h 596"/>
                <a:gd name="T16" fmla="*/ 493 w 581"/>
                <a:gd name="T17" fmla="*/ 506 h 596"/>
                <a:gd name="T18" fmla="*/ 525 w 581"/>
                <a:gd name="T19" fmla="*/ 490 h 596"/>
                <a:gd name="T20" fmla="*/ 546 w 581"/>
                <a:gd name="T21" fmla="*/ 490 h 596"/>
                <a:gd name="T22" fmla="*/ 563 w 581"/>
                <a:gd name="T23" fmla="*/ 481 h 596"/>
                <a:gd name="T24" fmla="*/ 581 w 581"/>
                <a:gd name="T25" fmla="*/ 469 h 596"/>
                <a:gd name="T26" fmla="*/ 568 w 581"/>
                <a:gd name="T27" fmla="*/ 440 h 596"/>
                <a:gd name="T28" fmla="*/ 556 w 581"/>
                <a:gd name="T29" fmla="*/ 452 h 596"/>
                <a:gd name="T30" fmla="*/ 543 w 581"/>
                <a:gd name="T31" fmla="*/ 447 h 596"/>
                <a:gd name="T32" fmla="*/ 525 w 581"/>
                <a:gd name="T33" fmla="*/ 440 h 596"/>
                <a:gd name="T34" fmla="*/ 534 w 581"/>
                <a:gd name="T35" fmla="*/ 400 h 596"/>
                <a:gd name="T36" fmla="*/ 546 w 581"/>
                <a:gd name="T37" fmla="*/ 389 h 596"/>
                <a:gd name="T38" fmla="*/ 544 w 581"/>
                <a:gd name="T39" fmla="*/ 371 h 596"/>
                <a:gd name="T40" fmla="*/ 514 w 581"/>
                <a:gd name="T41" fmla="*/ 333 h 596"/>
                <a:gd name="T42" fmla="*/ 489 w 581"/>
                <a:gd name="T43" fmla="*/ 304 h 596"/>
                <a:gd name="T44" fmla="*/ 459 w 581"/>
                <a:gd name="T45" fmla="*/ 285 h 596"/>
                <a:gd name="T46" fmla="*/ 459 w 581"/>
                <a:gd name="T47" fmla="*/ 261 h 596"/>
                <a:gd name="T48" fmla="*/ 465 w 581"/>
                <a:gd name="T49" fmla="*/ 230 h 596"/>
                <a:gd name="T50" fmla="*/ 472 w 581"/>
                <a:gd name="T51" fmla="*/ 191 h 596"/>
                <a:gd name="T52" fmla="*/ 453 w 581"/>
                <a:gd name="T53" fmla="*/ 167 h 596"/>
                <a:gd name="T54" fmla="*/ 461 w 581"/>
                <a:gd name="T55" fmla="*/ 109 h 596"/>
                <a:gd name="T56" fmla="*/ 450 w 581"/>
                <a:gd name="T57" fmla="*/ 29 h 596"/>
                <a:gd name="T58" fmla="*/ 408 w 581"/>
                <a:gd name="T59" fmla="*/ 0 h 596"/>
                <a:gd name="T60" fmla="*/ 364 w 581"/>
                <a:gd name="T61" fmla="*/ 25 h 596"/>
                <a:gd name="T62" fmla="*/ 342 w 581"/>
                <a:gd name="T63" fmla="*/ 4 h 596"/>
                <a:gd name="T64" fmla="*/ 326 w 581"/>
                <a:gd name="T65" fmla="*/ 18 h 596"/>
                <a:gd name="T66" fmla="*/ 335 w 581"/>
                <a:gd name="T67" fmla="*/ 40 h 596"/>
                <a:gd name="T68" fmla="*/ 315 w 581"/>
                <a:gd name="T69" fmla="*/ 92 h 596"/>
                <a:gd name="T70" fmla="*/ 289 w 581"/>
                <a:gd name="T71" fmla="*/ 125 h 596"/>
                <a:gd name="T72" fmla="*/ 293 w 581"/>
                <a:gd name="T73" fmla="*/ 148 h 596"/>
                <a:gd name="T74" fmla="*/ 239 w 581"/>
                <a:gd name="T75" fmla="*/ 179 h 596"/>
                <a:gd name="T76" fmla="*/ 223 w 581"/>
                <a:gd name="T77" fmla="*/ 153 h 596"/>
                <a:gd name="T78" fmla="*/ 176 w 581"/>
                <a:gd name="T79" fmla="*/ 160 h 596"/>
                <a:gd name="T80" fmla="*/ 175 w 581"/>
                <a:gd name="T81" fmla="*/ 191 h 596"/>
                <a:gd name="T82" fmla="*/ 136 w 581"/>
                <a:gd name="T83" fmla="*/ 191 h 596"/>
                <a:gd name="T84" fmla="*/ 107 w 581"/>
                <a:gd name="T85" fmla="*/ 224 h 596"/>
                <a:gd name="T86" fmla="*/ 70 w 581"/>
                <a:gd name="T87" fmla="*/ 244 h 596"/>
                <a:gd name="T88" fmla="*/ 50 w 581"/>
                <a:gd name="T89" fmla="*/ 257 h 596"/>
                <a:gd name="T90" fmla="*/ 0 w 581"/>
                <a:gd name="T91" fmla="*/ 314 h 596"/>
                <a:gd name="T92" fmla="*/ 31 w 581"/>
                <a:gd name="T93" fmla="*/ 326 h 596"/>
                <a:gd name="T94" fmla="*/ 70 w 581"/>
                <a:gd name="T95" fmla="*/ 381 h 596"/>
                <a:gd name="T96" fmla="*/ 109 w 581"/>
                <a:gd name="T97" fmla="*/ 386 h 596"/>
                <a:gd name="T98" fmla="*/ 126 w 581"/>
                <a:gd name="T99" fmla="*/ 409 h 596"/>
                <a:gd name="T100" fmla="*/ 119 w 581"/>
                <a:gd name="T101" fmla="*/ 434 h 596"/>
                <a:gd name="T102" fmla="*/ 122 w 581"/>
                <a:gd name="T103" fmla="*/ 459 h 596"/>
                <a:gd name="T104" fmla="*/ 148 w 581"/>
                <a:gd name="T105" fmla="*/ 484 h 596"/>
                <a:gd name="T106" fmla="*/ 197 w 581"/>
                <a:gd name="T107" fmla="*/ 556 h 596"/>
                <a:gd name="T108" fmla="*/ 227 w 581"/>
                <a:gd name="T109" fmla="*/ 560 h 596"/>
                <a:gd name="T110" fmla="*/ 258 w 581"/>
                <a:gd name="T111" fmla="*/ 596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81" h="596">
                  <a:moveTo>
                    <a:pt x="258" y="596"/>
                  </a:moveTo>
                  <a:lnTo>
                    <a:pt x="280" y="574"/>
                  </a:lnTo>
                  <a:lnTo>
                    <a:pt x="305" y="565"/>
                  </a:lnTo>
                  <a:lnTo>
                    <a:pt x="323" y="565"/>
                  </a:lnTo>
                  <a:lnTo>
                    <a:pt x="323" y="531"/>
                  </a:lnTo>
                  <a:lnTo>
                    <a:pt x="342" y="511"/>
                  </a:lnTo>
                  <a:lnTo>
                    <a:pt x="376" y="506"/>
                  </a:lnTo>
                  <a:lnTo>
                    <a:pt x="455" y="502"/>
                  </a:lnTo>
                  <a:lnTo>
                    <a:pt x="493" y="506"/>
                  </a:lnTo>
                  <a:lnTo>
                    <a:pt x="525" y="490"/>
                  </a:lnTo>
                  <a:lnTo>
                    <a:pt x="546" y="490"/>
                  </a:lnTo>
                  <a:lnTo>
                    <a:pt x="563" y="481"/>
                  </a:lnTo>
                  <a:lnTo>
                    <a:pt x="581" y="469"/>
                  </a:lnTo>
                  <a:lnTo>
                    <a:pt x="568" y="440"/>
                  </a:lnTo>
                  <a:lnTo>
                    <a:pt x="556" y="452"/>
                  </a:lnTo>
                  <a:lnTo>
                    <a:pt x="543" y="447"/>
                  </a:lnTo>
                  <a:lnTo>
                    <a:pt x="525" y="440"/>
                  </a:lnTo>
                  <a:lnTo>
                    <a:pt x="534" y="400"/>
                  </a:lnTo>
                  <a:lnTo>
                    <a:pt x="546" y="389"/>
                  </a:lnTo>
                  <a:lnTo>
                    <a:pt x="544" y="371"/>
                  </a:lnTo>
                  <a:lnTo>
                    <a:pt x="514" y="333"/>
                  </a:lnTo>
                  <a:lnTo>
                    <a:pt x="489" y="304"/>
                  </a:lnTo>
                  <a:lnTo>
                    <a:pt x="459" y="285"/>
                  </a:lnTo>
                  <a:lnTo>
                    <a:pt x="459" y="261"/>
                  </a:lnTo>
                  <a:lnTo>
                    <a:pt x="465" y="230"/>
                  </a:lnTo>
                  <a:lnTo>
                    <a:pt x="472" y="191"/>
                  </a:lnTo>
                  <a:lnTo>
                    <a:pt x="453" y="167"/>
                  </a:lnTo>
                  <a:lnTo>
                    <a:pt x="461" y="109"/>
                  </a:lnTo>
                  <a:lnTo>
                    <a:pt x="450" y="29"/>
                  </a:lnTo>
                  <a:lnTo>
                    <a:pt x="408" y="0"/>
                  </a:lnTo>
                  <a:lnTo>
                    <a:pt x="364" y="25"/>
                  </a:lnTo>
                  <a:lnTo>
                    <a:pt x="342" y="4"/>
                  </a:lnTo>
                  <a:lnTo>
                    <a:pt x="326" y="18"/>
                  </a:lnTo>
                  <a:lnTo>
                    <a:pt x="335" y="40"/>
                  </a:lnTo>
                  <a:lnTo>
                    <a:pt x="315" y="92"/>
                  </a:lnTo>
                  <a:lnTo>
                    <a:pt x="289" y="125"/>
                  </a:lnTo>
                  <a:lnTo>
                    <a:pt x="293" y="148"/>
                  </a:lnTo>
                  <a:lnTo>
                    <a:pt x="239" y="179"/>
                  </a:lnTo>
                  <a:lnTo>
                    <a:pt x="223" y="153"/>
                  </a:lnTo>
                  <a:lnTo>
                    <a:pt x="176" y="160"/>
                  </a:lnTo>
                  <a:lnTo>
                    <a:pt x="175" y="191"/>
                  </a:lnTo>
                  <a:lnTo>
                    <a:pt x="136" y="191"/>
                  </a:lnTo>
                  <a:lnTo>
                    <a:pt x="107" y="224"/>
                  </a:lnTo>
                  <a:lnTo>
                    <a:pt x="70" y="244"/>
                  </a:lnTo>
                  <a:lnTo>
                    <a:pt x="50" y="257"/>
                  </a:lnTo>
                  <a:lnTo>
                    <a:pt x="0" y="314"/>
                  </a:lnTo>
                  <a:lnTo>
                    <a:pt x="31" y="326"/>
                  </a:lnTo>
                  <a:lnTo>
                    <a:pt x="70" y="381"/>
                  </a:lnTo>
                  <a:lnTo>
                    <a:pt x="109" y="386"/>
                  </a:lnTo>
                  <a:lnTo>
                    <a:pt x="126" y="409"/>
                  </a:lnTo>
                  <a:lnTo>
                    <a:pt x="119" y="434"/>
                  </a:lnTo>
                  <a:lnTo>
                    <a:pt x="122" y="459"/>
                  </a:lnTo>
                  <a:lnTo>
                    <a:pt x="148" y="484"/>
                  </a:lnTo>
                  <a:lnTo>
                    <a:pt x="197" y="556"/>
                  </a:lnTo>
                  <a:lnTo>
                    <a:pt x="227" y="560"/>
                  </a:lnTo>
                  <a:lnTo>
                    <a:pt x="258" y="596"/>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51" name="Freeform 22"/>
            <p:cNvSpPr>
              <a:spLocks/>
            </p:cNvSpPr>
            <p:nvPr/>
          </p:nvSpPr>
          <p:spPr bwMode="auto">
            <a:xfrm>
              <a:off x="1760494" y="2081193"/>
              <a:ext cx="276168" cy="193374"/>
            </a:xfrm>
            <a:custGeom>
              <a:avLst/>
              <a:gdLst>
                <a:gd name="T0" fmla="*/ 71 w 440"/>
                <a:gd name="T1" fmla="*/ 0 h 307"/>
                <a:gd name="T2" fmla="*/ 97 w 440"/>
                <a:gd name="T3" fmla="*/ 17 h 307"/>
                <a:gd name="T4" fmla="*/ 126 w 440"/>
                <a:gd name="T5" fmla="*/ 37 h 307"/>
                <a:gd name="T6" fmla="*/ 158 w 440"/>
                <a:gd name="T7" fmla="*/ 67 h 307"/>
                <a:gd name="T8" fmla="*/ 186 w 440"/>
                <a:gd name="T9" fmla="*/ 78 h 307"/>
                <a:gd name="T10" fmla="*/ 229 w 440"/>
                <a:gd name="T11" fmla="*/ 83 h 307"/>
                <a:gd name="T12" fmla="*/ 279 w 440"/>
                <a:gd name="T13" fmla="*/ 124 h 307"/>
                <a:gd name="T14" fmla="*/ 311 w 440"/>
                <a:gd name="T15" fmla="*/ 106 h 307"/>
                <a:gd name="T16" fmla="*/ 353 w 440"/>
                <a:gd name="T17" fmla="*/ 127 h 307"/>
                <a:gd name="T18" fmla="*/ 365 w 440"/>
                <a:gd name="T19" fmla="*/ 152 h 307"/>
                <a:gd name="T20" fmla="*/ 374 w 440"/>
                <a:gd name="T21" fmla="*/ 180 h 307"/>
                <a:gd name="T22" fmla="*/ 426 w 440"/>
                <a:gd name="T23" fmla="*/ 182 h 307"/>
                <a:gd name="T24" fmla="*/ 440 w 440"/>
                <a:gd name="T25" fmla="*/ 202 h 307"/>
                <a:gd name="T26" fmla="*/ 436 w 440"/>
                <a:gd name="T27" fmla="*/ 236 h 307"/>
                <a:gd name="T28" fmla="*/ 403 w 440"/>
                <a:gd name="T29" fmla="*/ 241 h 307"/>
                <a:gd name="T30" fmla="*/ 402 w 440"/>
                <a:gd name="T31" fmla="*/ 286 h 307"/>
                <a:gd name="T32" fmla="*/ 380 w 440"/>
                <a:gd name="T33" fmla="*/ 307 h 307"/>
                <a:gd name="T34" fmla="*/ 353 w 440"/>
                <a:gd name="T35" fmla="*/ 306 h 307"/>
                <a:gd name="T36" fmla="*/ 323 w 440"/>
                <a:gd name="T37" fmla="*/ 293 h 307"/>
                <a:gd name="T38" fmla="*/ 316 w 440"/>
                <a:gd name="T39" fmla="*/ 248 h 307"/>
                <a:gd name="T40" fmla="*/ 314 w 440"/>
                <a:gd name="T41" fmla="*/ 230 h 307"/>
                <a:gd name="T42" fmla="*/ 260 w 440"/>
                <a:gd name="T43" fmla="*/ 224 h 307"/>
                <a:gd name="T44" fmla="*/ 194 w 440"/>
                <a:gd name="T45" fmla="*/ 230 h 307"/>
                <a:gd name="T46" fmla="*/ 180 w 440"/>
                <a:gd name="T47" fmla="*/ 262 h 307"/>
                <a:gd name="T48" fmla="*/ 164 w 440"/>
                <a:gd name="T49" fmla="*/ 285 h 307"/>
                <a:gd name="T50" fmla="*/ 128 w 440"/>
                <a:gd name="T51" fmla="*/ 296 h 307"/>
                <a:gd name="T52" fmla="*/ 116 w 440"/>
                <a:gd name="T53" fmla="*/ 288 h 307"/>
                <a:gd name="T54" fmla="*/ 111 w 440"/>
                <a:gd name="T55" fmla="*/ 248 h 307"/>
                <a:gd name="T56" fmla="*/ 111 w 440"/>
                <a:gd name="T57" fmla="*/ 230 h 307"/>
                <a:gd name="T58" fmla="*/ 97 w 440"/>
                <a:gd name="T59" fmla="*/ 227 h 307"/>
                <a:gd name="T60" fmla="*/ 82 w 440"/>
                <a:gd name="T61" fmla="*/ 241 h 307"/>
                <a:gd name="T62" fmla="*/ 75 w 440"/>
                <a:gd name="T63" fmla="*/ 281 h 307"/>
                <a:gd name="T64" fmla="*/ 48 w 440"/>
                <a:gd name="T65" fmla="*/ 295 h 307"/>
                <a:gd name="T66" fmla="*/ 27 w 440"/>
                <a:gd name="T67" fmla="*/ 287 h 307"/>
                <a:gd name="T68" fmla="*/ 24 w 440"/>
                <a:gd name="T69" fmla="*/ 240 h 307"/>
                <a:gd name="T70" fmla="*/ 28 w 440"/>
                <a:gd name="T71" fmla="*/ 214 h 307"/>
                <a:gd name="T72" fmla="*/ 16 w 440"/>
                <a:gd name="T73" fmla="*/ 193 h 307"/>
                <a:gd name="T74" fmla="*/ 0 w 440"/>
                <a:gd name="T75" fmla="*/ 168 h 307"/>
                <a:gd name="T76" fmla="*/ 0 w 440"/>
                <a:gd name="T77" fmla="*/ 142 h 307"/>
                <a:gd name="T78" fmla="*/ 28 w 440"/>
                <a:gd name="T79" fmla="*/ 122 h 307"/>
                <a:gd name="T80" fmla="*/ 24 w 440"/>
                <a:gd name="T81" fmla="*/ 83 h 307"/>
                <a:gd name="T82" fmla="*/ 6 w 440"/>
                <a:gd name="T83" fmla="*/ 50 h 307"/>
                <a:gd name="T84" fmla="*/ 11 w 440"/>
                <a:gd name="T85" fmla="*/ 31 h 307"/>
                <a:gd name="T86" fmla="*/ 71 w 440"/>
                <a:gd name="T87"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0" h="307">
                  <a:moveTo>
                    <a:pt x="71" y="0"/>
                  </a:moveTo>
                  <a:lnTo>
                    <a:pt x="97" y="17"/>
                  </a:lnTo>
                  <a:lnTo>
                    <a:pt x="126" y="37"/>
                  </a:lnTo>
                  <a:lnTo>
                    <a:pt x="158" y="67"/>
                  </a:lnTo>
                  <a:lnTo>
                    <a:pt x="186" y="78"/>
                  </a:lnTo>
                  <a:lnTo>
                    <a:pt x="229" y="83"/>
                  </a:lnTo>
                  <a:lnTo>
                    <a:pt x="279" y="124"/>
                  </a:lnTo>
                  <a:lnTo>
                    <a:pt x="311" y="106"/>
                  </a:lnTo>
                  <a:lnTo>
                    <a:pt x="353" y="127"/>
                  </a:lnTo>
                  <a:lnTo>
                    <a:pt x="365" y="152"/>
                  </a:lnTo>
                  <a:lnTo>
                    <a:pt x="374" y="180"/>
                  </a:lnTo>
                  <a:lnTo>
                    <a:pt x="426" y="182"/>
                  </a:lnTo>
                  <a:lnTo>
                    <a:pt x="440" y="202"/>
                  </a:lnTo>
                  <a:lnTo>
                    <a:pt x="436" y="236"/>
                  </a:lnTo>
                  <a:lnTo>
                    <a:pt x="403" y="241"/>
                  </a:lnTo>
                  <a:lnTo>
                    <a:pt x="402" y="286"/>
                  </a:lnTo>
                  <a:lnTo>
                    <a:pt x="380" y="307"/>
                  </a:lnTo>
                  <a:lnTo>
                    <a:pt x="353" y="306"/>
                  </a:lnTo>
                  <a:lnTo>
                    <a:pt x="323" y="293"/>
                  </a:lnTo>
                  <a:lnTo>
                    <a:pt x="316" y="248"/>
                  </a:lnTo>
                  <a:lnTo>
                    <a:pt x="314" y="230"/>
                  </a:lnTo>
                  <a:lnTo>
                    <a:pt x="260" y="224"/>
                  </a:lnTo>
                  <a:lnTo>
                    <a:pt x="194" y="230"/>
                  </a:lnTo>
                  <a:lnTo>
                    <a:pt x="180" y="262"/>
                  </a:lnTo>
                  <a:lnTo>
                    <a:pt x="164" y="285"/>
                  </a:lnTo>
                  <a:lnTo>
                    <a:pt x="128" y="296"/>
                  </a:lnTo>
                  <a:lnTo>
                    <a:pt x="116" y="288"/>
                  </a:lnTo>
                  <a:lnTo>
                    <a:pt x="111" y="248"/>
                  </a:lnTo>
                  <a:lnTo>
                    <a:pt x="111" y="230"/>
                  </a:lnTo>
                  <a:lnTo>
                    <a:pt x="97" y="227"/>
                  </a:lnTo>
                  <a:lnTo>
                    <a:pt x="82" y="241"/>
                  </a:lnTo>
                  <a:lnTo>
                    <a:pt x="75" y="281"/>
                  </a:lnTo>
                  <a:lnTo>
                    <a:pt x="48" y="295"/>
                  </a:lnTo>
                  <a:lnTo>
                    <a:pt x="27" y="287"/>
                  </a:lnTo>
                  <a:lnTo>
                    <a:pt x="24" y="240"/>
                  </a:lnTo>
                  <a:lnTo>
                    <a:pt x="28" y="214"/>
                  </a:lnTo>
                  <a:lnTo>
                    <a:pt x="16" y="193"/>
                  </a:lnTo>
                  <a:lnTo>
                    <a:pt x="0" y="168"/>
                  </a:lnTo>
                  <a:lnTo>
                    <a:pt x="0" y="142"/>
                  </a:lnTo>
                  <a:lnTo>
                    <a:pt x="28" y="122"/>
                  </a:lnTo>
                  <a:lnTo>
                    <a:pt x="24" y="83"/>
                  </a:lnTo>
                  <a:lnTo>
                    <a:pt x="6" y="50"/>
                  </a:lnTo>
                  <a:lnTo>
                    <a:pt x="11" y="31"/>
                  </a:lnTo>
                  <a:lnTo>
                    <a:pt x="71" y="0"/>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52" name="Freeform 6"/>
            <p:cNvSpPr>
              <a:spLocks/>
            </p:cNvSpPr>
            <p:nvPr/>
          </p:nvSpPr>
          <p:spPr bwMode="auto">
            <a:xfrm>
              <a:off x="1447095" y="2489611"/>
              <a:ext cx="318399" cy="331736"/>
            </a:xfrm>
            <a:custGeom>
              <a:avLst/>
              <a:gdLst>
                <a:gd name="T0" fmla="*/ 17 w 507"/>
                <a:gd name="T1" fmla="*/ 418 h 528"/>
                <a:gd name="T2" fmla="*/ 0 w 507"/>
                <a:gd name="T3" fmla="*/ 396 h 528"/>
                <a:gd name="T4" fmla="*/ 0 w 507"/>
                <a:gd name="T5" fmla="*/ 386 h 528"/>
                <a:gd name="T6" fmla="*/ 16 w 507"/>
                <a:gd name="T7" fmla="*/ 376 h 528"/>
                <a:gd name="T8" fmla="*/ 35 w 507"/>
                <a:gd name="T9" fmla="*/ 345 h 528"/>
                <a:gd name="T10" fmla="*/ 84 w 507"/>
                <a:gd name="T11" fmla="*/ 305 h 528"/>
                <a:gd name="T12" fmla="*/ 77 w 507"/>
                <a:gd name="T13" fmla="*/ 276 h 528"/>
                <a:gd name="T14" fmla="*/ 147 w 507"/>
                <a:gd name="T15" fmla="*/ 207 h 528"/>
                <a:gd name="T16" fmla="*/ 169 w 507"/>
                <a:gd name="T17" fmla="*/ 173 h 528"/>
                <a:gd name="T18" fmla="*/ 197 w 507"/>
                <a:gd name="T19" fmla="*/ 164 h 528"/>
                <a:gd name="T20" fmla="*/ 199 w 507"/>
                <a:gd name="T21" fmla="*/ 125 h 528"/>
                <a:gd name="T22" fmla="*/ 231 w 507"/>
                <a:gd name="T23" fmla="*/ 102 h 528"/>
                <a:gd name="T24" fmla="*/ 342 w 507"/>
                <a:gd name="T25" fmla="*/ 0 h 528"/>
                <a:gd name="T26" fmla="*/ 354 w 507"/>
                <a:gd name="T27" fmla="*/ 2 h 528"/>
                <a:gd name="T28" fmla="*/ 353 w 507"/>
                <a:gd name="T29" fmla="*/ 15 h 528"/>
                <a:gd name="T30" fmla="*/ 394 w 507"/>
                <a:gd name="T31" fmla="*/ 57 h 528"/>
                <a:gd name="T32" fmla="*/ 384 w 507"/>
                <a:gd name="T33" fmla="*/ 86 h 528"/>
                <a:gd name="T34" fmla="*/ 378 w 507"/>
                <a:gd name="T35" fmla="*/ 113 h 528"/>
                <a:gd name="T36" fmla="*/ 418 w 507"/>
                <a:gd name="T37" fmla="*/ 225 h 528"/>
                <a:gd name="T38" fmla="*/ 416 w 507"/>
                <a:gd name="T39" fmla="*/ 242 h 528"/>
                <a:gd name="T40" fmla="*/ 444 w 507"/>
                <a:gd name="T41" fmla="*/ 251 h 528"/>
                <a:gd name="T42" fmla="*/ 473 w 507"/>
                <a:gd name="T43" fmla="*/ 392 h 528"/>
                <a:gd name="T44" fmla="*/ 507 w 507"/>
                <a:gd name="T45" fmla="*/ 418 h 528"/>
                <a:gd name="T46" fmla="*/ 507 w 507"/>
                <a:gd name="T47" fmla="*/ 443 h 528"/>
                <a:gd name="T48" fmla="*/ 464 w 507"/>
                <a:gd name="T49" fmla="*/ 456 h 528"/>
                <a:gd name="T50" fmla="*/ 412 w 507"/>
                <a:gd name="T51" fmla="*/ 456 h 528"/>
                <a:gd name="T52" fmla="*/ 321 w 507"/>
                <a:gd name="T53" fmla="*/ 528 h 528"/>
                <a:gd name="T54" fmla="*/ 309 w 507"/>
                <a:gd name="T55" fmla="*/ 502 h 528"/>
                <a:gd name="T56" fmla="*/ 330 w 507"/>
                <a:gd name="T57" fmla="*/ 471 h 528"/>
                <a:gd name="T58" fmla="*/ 322 w 507"/>
                <a:gd name="T59" fmla="*/ 446 h 528"/>
                <a:gd name="T60" fmla="*/ 237 w 507"/>
                <a:gd name="T61" fmla="*/ 430 h 528"/>
                <a:gd name="T62" fmla="*/ 148 w 507"/>
                <a:gd name="T63" fmla="*/ 375 h 528"/>
                <a:gd name="T64" fmla="*/ 90 w 507"/>
                <a:gd name="T65" fmla="*/ 403 h 528"/>
                <a:gd name="T66" fmla="*/ 17 w 507"/>
                <a:gd name="T67" fmla="*/ 418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7" h="528">
                  <a:moveTo>
                    <a:pt x="17" y="418"/>
                  </a:moveTo>
                  <a:lnTo>
                    <a:pt x="0" y="396"/>
                  </a:lnTo>
                  <a:lnTo>
                    <a:pt x="0" y="386"/>
                  </a:lnTo>
                  <a:lnTo>
                    <a:pt x="16" y="376"/>
                  </a:lnTo>
                  <a:lnTo>
                    <a:pt x="35" y="345"/>
                  </a:lnTo>
                  <a:lnTo>
                    <a:pt x="84" y="305"/>
                  </a:lnTo>
                  <a:lnTo>
                    <a:pt x="77" y="276"/>
                  </a:lnTo>
                  <a:lnTo>
                    <a:pt x="147" y="207"/>
                  </a:lnTo>
                  <a:lnTo>
                    <a:pt x="169" y="173"/>
                  </a:lnTo>
                  <a:lnTo>
                    <a:pt x="197" y="164"/>
                  </a:lnTo>
                  <a:lnTo>
                    <a:pt x="199" y="125"/>
                  </a:lnTo>
                  <a:lnTo>
                    <a:pt x="231" y="102"/>
                  </a:lnTo>
                  <a:lnTo>
                    <a:pt x="342" y="0"/>
                  </a:lnTo>
                  <a:lnTo>
                    <a:pt x="354" y="2"/>
                  </a:lnTo>
                  <a:lnTo>
                    <a:pt x="353" y="15"/>
                  </a:lnTo>
                  <a:lnTo>
                    <a:pt x="394" y="57"/>
                  </a:lnTo>
                  <a:lnTo>
                    <a:pt x="384" y="86"/>
                  </a:lnTo>
                  <a:lnTo>
                    <a:pt x="378" y="113"/>
                  </a:lnTo>
                  <a:lnTo>
                    <a:pt x="418" y="225"/>
                  </a:lnTo>
                  <a:lnTo>
                    <a:pt x="416" y="242"/>
                  </a:lnTo>
                  <a:lnTo>
                    <a:pt x="444" y="251"/>
                  </a:lnTo>
                  <a:lnTo>
                    <a:pt x="473" y="392"/>
                  </a:lnTo>
                  <a:lnTo>
                    <a:pt x="507" y="418"/>
                  </a:lnTo>
                  <a:lnTo>
                    <a:pt x="507" y="443"/>
                  </a:lnTo>
                  <a:lnTo>
                    <a:pt x="464" y="456"/>
                  </a:lnTo>
                  <a:lnTo>
                    <a:pt x="412" y="456"/>
                  </a:lnTo>
                  <a:lnTo>
                    <a:pt x="321" y="528"/>
                  </a:lnTo>
                  <a:lnTo>
                    <a:pt x="309" y="502"/>
                  </a:lnTo>
                  <a:lnTo>
                    <a:pt x="330" y="471"/>
                  </a:lnTo>
                  <a:lnTo>
                    <a:pt x="322" y="446"/>
                  </a:lnTo>
                  <a:lnTo>
                    <a:pt x="237" y="430"/>
                  </a:lnTo>
                  <a:lnTo>
                    <a:pt x="148" y="375"/>
                  </a:lnTo>
                  <a:lnTo>
                    <a:pt x="90" y="403"/>
                  </a:lnTo>
                  <a:lnTo>
                    <a:pt x="17" y="418"/>
                  </a:lnTo>
                  <a:close/>
                </a:path>
              </a:pathLst>
            </a:custGeom>
            <a:gradFill>
              <a:gsLst>
                <a:gs pos="0">
                  <a:schemeClr val="accent2">
                    <a:shade val="51000"/>
                    <a:satMod val="130000"/>
                  </a:schemeClr>
                </a:gs>
                <a:gs pos="100000">
                  <a:schemeClr val="accent2">
                    <a:shade val="94000"/>
                    <a:satMod val="135000"/>
                  </a:schemeClr>
                </a:gs>
              </a:gsLst>
            </a:gradFill>
            <a:ln w="12700">
              <a:headEnd/>
              <a:tailEnd/>
            </a:ln>
            <a:effectLst>
              <a:outerShdw blurRad="50800" dist="25400" dir="2700000" algn="tl" rotWithShape="0">
                <a:schemeClr val="tx1">
                  <a:alpha val="40000"/>
                </a:schemeClr>
              </a:outerShdw>
            </a:effectLst>
          </p:spPr>
          <p:style>
            <a:lnRef idx="1">
              <a:schemeClr val="accent2"/>
            </a:lnRef>
            <a:fillRef idx="3">
              <a:schemeClr val="accent2"/>
            </a:fillRef>
            <a:effectRef idx="2">
              <a:schemeClr val="accent2"/>
            </a:effectRef>
            <a:fontRef idx="minor">
              <a:schemeClr val="lt1"/>
            </a:fontRef>
          </p:style>
          <p:txBody>
            <a:bodyPr/>
            <a:lstStyle/>
            <a:p>
              <a:endParaRPr lang="es-ES"/>
            </a:p>
          </p:txBody>
        </p:sp>
        <p:sp>
          <p:nvSpPr>
            <p:cNvPr id="153" name="Freeform 33"/>
            <p:cNvSpPr>
              <a:spLocks/>
            </p:cNvSpPr>
            <p:nvPr/>
          </p:nvSpPr>
          <p:spPr bwMode="auto">
            <a:xfrm>
              <a:off x="731393" y="2066190"/>
              <a:ext cx="305619" cy="213933"/>
            </a:xfrm>
            <a:custGeom>
              <a:avLst/>
              <a:gdLst>
                <a:gd name="T0" fmla="*/ 33 w 614"/>
                <a:gd name="T1" fmla="*/ 16 h 430"/>
                <a:gd name="T2" fmla="*/ 69 w 614"/>
                <a:gd name="T3" fmla="*/ 0 h 430"/>
                <a:gd name="T4" fmla="*/ 112 w 614"/>
                <a:gd name="T5" fmla="*/ 6 h 430"/>
                <a:gd name="T6" fmla="*/ 130 w 614"/>
                <a:gd name="T7" fmla="*/ 66 h 430"/>
                <a:gd name="T8" fmla="*/ 190 w 614"/>
                <a:gd name="T9" fmla="*/ 86 h 430"/>
                <a:gd name="T10" fmla="*/ 248 w 614"/>
                <a:gd name="T11" fmla="*/ 97 h 430"/>
                <a:gd name="T12" fmla="*/ 305 w 614"/>
                <a:gd name="T13" fmla="*/ 117 h 430"/>
                <a:gd name="T14" fmla="*/ 395 w 614"/>
                <a:gd name="T15" fmla="*/ 110 h 430"/>
                <a:gd name="T16" fmla="*/ 432 w 614"/>
                <a:gd name="T17" fmla="*/ 100 h 430"/>
                <a:gd name="T18" fmla="*/ 469 w 614"/>
                <a:gd name="T19" fmla="*/ 79 h 430"/>
                <a:gd name="T20" fmla="*/ 501 w 614"/>
                <a:gd name="T21" fmla="*/ 77 h 430"/>
                <a:gd name="T22" fmla="*/ 518 w 614"/>
                <a:gd name="T23" fmla="*/ 93 h 430"/>
                <a:gd name="T24" fmla="*/ 542 w 614"/>
                <a:gd name="T25" fmla="*/ 90 h 430"/>
                <a:gd name="T26" fmla="*/ 560 w 614"/>
                <a:gd name="T27" fmla="*/ 90 h 430"/>
                <a:gd name="T28" fmla="*/ 598 w 614"/>
                <a:gd name="T29" fmla="*/ 134 h 430"/>
                <a:gd name="T30" fmla="*/ 614 w 614"/>
                <a:gd name="T31" fmla="*/ 199 h 430"/>
                <a:gd name="T32" fmla="*/ 609 w 614"/>
                <a:gd name="T33" fmla="*/ 213 h 430"/>
                <a:gd name="T34" fmla="*/ 586 w 614"/>
                <a:gd name="T35" fmla="*/ 213 h 430"/>
                <a:gd name="T36" fmla="*/ 511 w 614"/>
                <a:gd name="T37" fmla="*/ 338 h 430"/>
                <a:gd name="T38" fmla="*/ 480 w 614"/>
                <a:gd name="T39" fmla="*/ 319 h 430"/>
                <a:gd name="T40" fmla="*/ 455 w 614"/>
                <a:gd name="T41" fmla="*/ 319 h 430"/>
                <a:gd name="T42" fmla="*/ 432 w 614"/>
                <a:gd name="T43" fmla="*/ 342 h 430"/>
                <a:gd name="T44" fmla="*/ 412 w 614"/>
                <a:gd name="T45" fmla="*/ 369 h 430"/>
                <a:gd name="T46" fmla="*/ 421 w 614"/>
                <a:gd name="T47" fmla="*/ 390 h 430"/>
                <a:gd name="T48" fmla="*/ 427 w 614"/>
                <a:gd name="T49" fmla="*/ 430 h 430"/>
                <a:gd name="T50" fmla="*/ 379 w 614"/>
                <a:gd name="T51" fmla="*/ 378 h 430"/>
                <a:gd name="T52" fmla="*/ 358 w 614"/>
                <a:gd name="T53" fmla="*/ 390 h 430"/>
                <a:gd name="T54" fmla="*/ 330 w 614"/>
                <a:gd name="T55" fmla="*/ 390 h 430"/>
                <a:gd name="T56" fmla="*/ 306 w 614"/>
                <a:gd name="T57" fmla="*/ 393 h 430"/>
                <a:gd name="T58" fmla="*/ 247 w 614"/>
                <a:gd name="T59" fmla="*/ 378 h 430"/>
                <a:gd name="T60" fmla="*/ 216 w 614"/>
                <a:gd name="T61" fmla="*/ 375 h 430"/>
                <a:gd name="T62" fmla="*/ 170 w 614"/>
                <a:gd name="T63" fmla="*/ 383 h 430"/>
                <a:gd name="T64" fmla="*/ 131 w 614"/>
                <a:gd name="T65" fmla="*/ 363 h 430"/>
                <a:gd name="T66" fmla="*/ 111 w 614"/>
                <a:gd name="T67" fmla="*/ 342 h 430"/>
                <a:gd name="T68" fmla="*/ 97 w 614"/>
                <a:gd name="T69" fmla="*/ 347 h 430"/>
                <a:gd name="T70" fmla="*/ 83 w 614"/>
                <a:gd name="T71" fmla="*/ 363 h 430"/>
                <a:gd name="T72" fmla="*/ 33 w 614"/>
                <a:gd name="T73" fmla="*/ 378 h 430"/>
                <a:gd name="T74" fmla="*/ 0 w 614"/>
                <a:gd name="T75" fmla="*/ 319 h 430"/>
                <a:gd name="T76" fmla="*/ 33 w 614"/>
                <a:gd name="T77" fmla="*/ 247 h 430"/>
                <a:gd name="T78" fmla="*/ 33 w 614"/>
                <a:gd name="T79" fmla="*/ 219 h 430"/>
                <a:gd name="T80" fmla="*/ 25 w 614"/>
                <a:gd name="T81" fmla="*/ 192 h 430"/>
                <a:gd name="T82" fmla="*/ 10 w 614"/>
                <a:gd name="T83" fmla="*/ 165 h 430"/>
                <a:gd name="T84" fmla="*/ 23 w 614"/>
                <a:gd name="T85" fmla="*/ 120 h 430"/>
                <a:gd name="T86" fmla="*/ 16 w 614"/>
                <a:gd name="T87" fmla="*/ 73 h 430"/>
                <a:gd name="T88" fmla="*/ 11 w 614"/>
                <a:gd name="T89" fmla="*/ 43 h 430"/>
                <a:gd name="T90" fmla="*/ 33 w 614"/>
                <a:gd name="T91" fmla="*/ 16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4" h="430">
                  <a:moveTo>
                    <a:pt x="33" y="16"/>
                  </a:moveTo>
                  <a:lnTo>
                    <a:pt x="69" y="0"/>
                  </a:lnTo>
                  <a:lnTo>
                    <a:pt x="112" y="6"/>
                  </a:lnTo>
                  <a:lnTo>
                    <a:pt x="130" y="66"/>
                  </a:lnTo>
                  <a:lnTo>
                    <a:pt x="190" y="86"/>
                  </a:lnTo>
                  <a:lnTo>
                    <a:pt x="248" y="97"/>
                  </a:lnTo>
                  <a:lnTo>
                    <a:pt x="305" y="117"/>
                  </a:lnTo>
                  <a:lnTo>
                    <a:pt x="395" y="110"/>
                  </a:lnTo>
                  <a:lnTo>
                    <a:pt x="432" y="100"/>
                  </a:lnTo>
                  <a:lnTo>
                    <a:pt x="469" y="79"/>
                  </a:lnTo>
                  <a:lnTo>
                    <a:pt x="501" y="77"/>
                  </a:lnTo>
                  <a:lnTo>
                    <a:pt x="518" y="93"/>
                  </a:lnTo>
                  <a:lnTo>
                    <a:pt x="542" y="90"/>
                  </a:lnTo>
                  <a:lnTo>
                    <a:pt x="560" y="90"/>
                  </a:lnTo>
                  <a:lnTo>
                    <a:pt x="598" y="134"/>
                  </a:lnTo>
                  <a:lnTo>
                    <a:pt x="614" y="199"/>
                  </a:lnTo>
                  <a:lnTo>
                    <a:pt x="609" y="213"/>
                  </a:lnTo>
                  <a:lnTo>
                    <a:pt x="586" y="213"/>
                  </a:lnTo>
                  <a:lnTo>
                    <a:pt x="511" y="338"/>
                  </a:lnTo>
                  <a:lnTo>
                    <a:pt x="480" y="319"/>
                  </a:lnTo>
                  <a:lnTo>
                    <a:pt x="455" y="319"/>
                  </a:lnTo>
                  <a:lnTo>
                    <a:pt x="432" y="342"/>
                  </a:lnTo>
                  <a:lnTo>
                    <a:pt x="412" y="369"/>
                  </a:lnTo>
                  <a:lnTo>
                    <a:pt x="421" y="390"/>
                  </a:lnTo>
                  <a:lnTo>
                    <a:pt x="427" y="430"/>
                  </a:lnTo>
                  <a:lnTo>
                    <a:pt x="379" y="378"/>
                  </a:lnTo>
                  <a:lnTo>
                    <a:pt x="358" y="390"/>
                  </a:lnTo>
                  <a:lnTo>
                    <a:pt x="330" y="390"/>
                  </a:lnTo>
                  <a:lnTo>
                    <a:pt x="306" y="393"/>
                  </a:lnTo>
                  <a:lnTo>
                    <a:pt x="247" y="378"/>
                  </a:lnTo>
                  <a:lnTo>
                    <a:pt x="216" y="375"/>
                  </a:lnTo>
                  <a:lnTo>
                    <a:pt x="170" y="383"/>
                  </a:lnTo>
                  <a:lnTo>
                    <a:pt x="131" y="363"/>
                  </a:lnTo>
                  <a:lnTo>
                    <a:pt x="111" y="342"/>
                  </a:lnTo>
                  <a:lnTo>
                    <a:pt x="97" y="347"/>
                  </a:lnTo>
                  <a:lnTo>
                    <a:pt x="83" y="363"/>
                  </a:lnTo>
                  <a:lnTo>
                    <a:pt x="33" y="378"/>
                  </a:lnTo>
                  <a:lnTo>
                    <a:pt x="0" y="319"/>
                  </a:lnTo>
                  <a:lnTo>
                    <a:pt x="33" y="247"/>
                  </a:lnTo>
                  <a:lnTo>
                    <a:pt x="33" y="219"/>
                  </a:lnTo>
                  <a:lnTo>
                    <a:pt x="25" y="192"/>
                  </a:lnTo>
                  <a:lnTo>
                    <a:pt x="10" y="165"/>
                  </a:lnTo>
                  <a:lnTo>
                    <a:pt x="23" y="120"/>
                  </a:lnTo>
                  <a:lnTo>
                    <a:pt x="16" y="73"/>
                  </a:lnTo>
                  <a:lnTo>
                    <a:pt x="11" y="43"/>
                  </a:lnTo>
                  <a:lnTo>
                    <a:pt x="33" y="16"/>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54" name="Freeform 34"/>
            <p:cNvSpPr>
              <a:spLocks/>
            </p:cNvSpPr>
            <p:nvPr/>
          </p:nvSpPr>
          <p:spPr bwMode="auto">
            <a:xfrm>
              <a:off x="587474" y="2003399"/>
              <a:ext cx="212266" cy="223935"/>
            </a:xfrm>
            <a:custGeom>
              <a:avLst/>
              <a:gdLst>
                <a:gd name="T0" fmla="*/ 320 w 338"/>
                <a:gd name="T1" fmla="*/ 20 h 357"/>
                <a:gd name="T2" fmla="*/ 334 w 338"/>
                <a:gd name="T3" fmla="*/ 63 h 357"/>
                <a:gd name="T4" fmla="*/ 338 w 338"/>
                <a:gd name="T5" fmla="*/ 96 h 357"/>
                <a:gd name="T6" fmla="*/ 319 w 338"/>
                <a:gd name="T7" fmla="*/ 107 h 357"/>
                <a:gd name="T8" fmla="*/ 287 w 338"/>
                <a:gd name="T9" fmla="*/ 100 h 357"/>
                <a:gd name="T10" fmla="*/ 252 w 338"/>
                <a:gd name="T11" fmla="*/ 113 h 357"/>
                <a:gd name="T12" fmla="*/ 239 w 338"/>
                <a:gd name="T13" fmla="*/ 137 h 357"/>
                <a:gd name="T14" fmla="*/ 247 w 338"/>
                <a:gd name="T15" fmla="*/ 192 h 357"/>
                <a:gd name="T16" fmla="*/ 237 w 338"/>
                <a:gd name="T17" fmla="*/ 231 h 357"/>
                <a:gd name="T18" fmla="*/ 229 w 338"/>
                <a:gd name="T19" fmla="*/ 252 h 357"/>
                <a:gd name="T20" fmla="*/ 210 w 338"/>
                <a:gd name="T21" fmla="*/ 262 h 357"/>
                <a:gd name="T22" fmla="*/ 183 w 338"/>
                <a:gd name="T23" fmla="*/ 280 h 357"/>
                <a:gd name="T24" fmla="*/ 133 w 338"/>
                <a:gd name="T25" fmla="*/ 299 h 357"/>
                <a:gd name="T26" fmla="*/ 105 w 338"/>
                <a:gd name="T27" fmla="*/ 303 h 357"/>
                <a:gd name="T28" fmla="*/ 79 w 338"/>
                <a:gd name="T29" fmla="*/ 307 h 357"/>
                <a:gd name="T30" fmla="*/ 66 w 338"/>
                <a:gd name="T31" fmla="*/ 325 h 357"/>
                <a:gd name="T32" fmla="*/ 50 w 338"/>
                <a:gd name="T33" fmla="*/ 340 h 357"/>
                <a:gd name="T34" fmla="*/ 17 w 338"/>
                <a:gd name="T35" fmla="*/ 357 h 357"/>
                <a:gd name="T36" fmla="*/ 22 w 338"/>
                <a:gd name="T37" fmla="*/ 340 h 357"/>
                <a:gd name="T38" fmla="*/ 7 w 338"/>
                <a:gd name="T39" fmla="*/ 332 h 357"/>
                <a:gd name="T40" fmla="*/ 11 w 338"/>
                <a:gd name="T41" fmla="*/ 307 h 357"/>
                <a:gd name="T42" fmla="*/ 7 w 338"/>
                <a:gd name="T43" fmla="*/ 284 h 357"/>
                <a:gd name="T44" fmla="*/ 0 w 338"/>
                <a:gd name="T45" fmla="*/ 266 h 357"/>
                <a:gd name="T46" fmla="*/ 29 w 338"/>
                <a:gd name="T47" fmla="*/ 244 h 357"/>
                <a:gd name="T48" fmla="*/ 66 w 338"/>
                <a:gd name="T49" fmla="*/ 209 h 357"/>
                <a:gd name="T50" fmla="*/ 50 w 338"/>
                <a:gd name="T51" fmla="*/ 202 h 357"/>
                <a:gd name="T52" fmla="*/ 39 w 338"/>
                <a:gd name="T53" fmla="*/ 183 h 357"/>
                <a:gd name="T54" fmla="*/ 54 w 338"/>
                <a:gd name="T55" fmla="*/ 178 h 357"/>
                <a:gd name="T56" fmla="*/ 66 w 338"/>
                <a:gd name="T57" fmla="*/ 165 h 357"/>
                <a:gd name="T58" fmla="*/ 95 w 338"/>
                <a:gd name="T59" fmla="*/ 158 h 357"/>
                <a:gd name="T60" fmla="*/ 108 w 338"/>
                <a:gd name="T61" fmla="*/ 149 h 357"/>
                <a:gd name="T62" fmla="*/ 105 w 338"/>
                <a:gd name="T63" fmla="*/ 131 h 357"/>
                <a:gd name="T64" fmla="*/ 79 w 338"/>
                <a:gd name="T65" fmla="*/ 131 h 357"/>
                <a:gd name="T66" fmla="*/ 66 w 338"/>
                <a:gd name="T67" fmla="*/ 131 h 357"/>
                <a:gd name="T68" fmla="*/ 50 w 338"/>
                <a:gd name="T69" fmla="*/ 123 h 357"/>
                <a:gd name="T70" fmla="*/ 47 w 338"/>
                <a:gd name="T71" fmla="*/ 106 h 357"/>
                <a:gd name="T72" fmla="*/ 47 w 338"/>
                <a:gd name="T73" fmla="*/ 82 h 357"/>
                <a:gd name="T74" fmla="*/ 54 w 338"/>
                <a:gd name="T75" fmla="*/ 65 h 357"/>
                <a:gd name="T76" fmla="*/ 66 w 338"/>
                <a:gd name="T77" fmla="*/ 48 h 357"/>
                <a:gd name="T78" fmla="*/ 88 w 338"/>
                <a:gd name="T79" fmla="*/ 48 h 357"/>
                <a:gd name="T80" fmla="*/ 156 w 338"/>
                <a:gd name="T81" fmla="*/ 27 h 357"/>
                <a:gd name="T82" fmla="*/ 209 w 338"/>
                <a:gd name="T83" fmla="*/ 12 h 357"/>
                <a:gd name="T84" fmla="*/ 269 w 338"/>
                <a:gd name="T85" fmla="*/ 0 h 357"/>
                <a:gd name="T86" fmla="*/ 320 w 338"/>
                <a:gd name="T87" fmla="*/ 2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38" h="357">
                  <a:moveTo>
                    <a:pt x="320" y="20"/>
                  </a:moveTo>
                  <a:lnTo>
                    <a:pt x="334" y="63"/>
                  </a:lnTo>
                  <a:lnTo>
                    <a:pt x="338" y="96"/>
                  </a:lnTo>
                  <a:lnTo>
                    <a:pt x="319" y="107"/>
                  </a:lnTo>
                  <a:lnTo>
                    <a:pt x="287" y="100"/>
                  </a:lnTo>
                  <a:lnTo>
                    <a:pt x="252" y="113"/>
                  </a:lnTo>
                  <a:lnTo>
                    <a:pt x="239" y="137"/>
                  </a:lnTo>
                  <a:lnTo>
                    <a:pt x="247" y="192"/>
                  </a:lnTo>
                  <a:lnTo>
                    <a:pt x="237" y="231"/>
                  </a:lnTo>
                  <a:lnTo>
                    <a:pt x="229" y="252"/>
                  </a:lnTo>
                  <a:lnTo>
                    <a:pt x="210" y="262"/>
                  </a:lnTo>
                  <a:lnTo>
                    <a:pt x="183" y="280"/>
                  </a:lnTo>
                  <a:lnTo>
                    <a:pt x="133" y="299"/>
                  </a:lnTo>
                  <a:lnTo>
                    <a:pt x="105" y="303"/>
                  </a:lnTo>
                  <a:lnTo>
                    <a:pt x="79" y="307"/>
                  </a:lnTo>
                  <a:lnTo>
                    <a:pt x="66" y="325"/>
                  </a:lnTo>
                  <a:lnTo>
                    <a:pt x="50" y="340"/>
                  </a:lnTo>
                  <a:lnTo>
                    <a:pt x="17" y="357"/>
                  </a:lnTo>
                  <a:lnTo>
                    <a:pt x="22" y="340"/>
                  </a:lnTo>
                  <a:lnTo>
                    <a:pt x="7" y="332"/>
                  </a:lnTo>
                  <a:lnTo>
                    <a:pt x="11" y="307"/>
                  </a:lnTo>
                  <a:lnTo>
                    <a:pt x="7" y="284"/>
                  </a:lnTo>
                  <a:lnTo>
                    <a:pt x="0" y="266"/>
                  </a:lnTo>
                  <a:lnTo>
                    <a:pt x="29" y="244"/>
                  </a:lnTo>
                  <a:lnTo>
                    <a:pt x="66" y="209"/>
                  </a:lnTo>
                  <a:lnTo>
                    <a:pt x="50" y="202"/>
                  </a:lnTo>
                  <a:lnTo>
                    <a:pt x="39" y="183"/>
                  </a:lnTo>
                  <a:lnTo>
                    <a:pt x="54" y="178"/>
                  </a:lnTo>
                  <a:lnTo>
                    <a:pt x="66" y="165"/>
                  </a:lnTo>
                  <a:lnTo>
                    <a:pt x="95" y="158"/>
                  </a:lnTo>
                  <a:lnTo>
                    <a:pt x="108" y="149"/>
                  </a:lnTo>
                  <a:lnTo>
                    <a:pt x="105" y="131"/>
                  </a:lnTo>
                  <a:lnTo>
                    <a:pt x="79" y="131"/>
                  </a:lnTo>
                  <a:lnTo>
                    <a:pt x="66" y="131"/>
                  </a:lnTo>
                  <a:lnTo>
                    <a:pt x="50" y="123"/>
                  </a:lnTo>
                  <a:lnTo>
                    <a:pt x="47" y="106"/>
                  </a:lnTo>
                  <a:lnTo>
                    <a:pt x="47" y="82"/>
                  </a:lnTo>
                  <a:lnTo>
                    <a:pt x="54" y="65"/>
                  </a:lnTo>
                  <a:lnTo>
                    <a:pt x="66" y="48"/>
                  </a:lnTo>
                  <a:lnTo>
                    <a:pt x="88" y="48"/>
                  </a:lnTo>
                  <a:lnTo>
                    <a:pt x="156" y="27"/>
                  </a:lnTo>
                  <a:lnTo>
                    <a:pt x="209" y="12"/>
                  </a:lnTo>
                  <a:lnTo>
                    <a:pt x="269" y="0"/>
                  </a:lnTo>
                  <a:lnTo>
                    <a:pt x="320" y="20"/>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55" name="Freeform 35"/>
            <p:cNvSpPr>
              <a:spLocks/>
            </p:cNvSpPr>
            <p:nvPr/>
          </p:nvSpPr>
          <p:spPr bwMode="auto">
            <a:xfrm>
              <a:off x="534685" y="1747791"/>
              <a:ext cx="319510" cy="301729"/>
            </a:xfrm>
            <a:custGeom>
              <a:avLst/>
              <a:gdLst>
                <a:gd name="T0" fmla="*/ 463 w 509"/>
                <a:gd name="T1" fmla="*/ 163 h 481"/>
                <a:gd name="T2" fmla="*/ 454 w 509"/>
                <a:gd name="T3" fmla="*/ 232 h 481"/>
                <a:gd name="T4" fmla="*/ 422 w 509"/>
                <a:gd name="T5" fmla="*/ 255 h 481"/>
                <a:gd name="T6" fmla="*/ 415 w 509"/>
                <a:gd name="T7" fmla="*/ 308 h 481"/>
                <a:gd name="T8" fmla="*/ 416 w 509"/>
                <a:gd name="T9" fmla="*/ 412 h 481"/>
                <a:gd name="T10" fmla="*/ 406 w 509"/>
                <a:gd name="T11" fmla="*/ 427 h 481"/>
                <a:gd name="T12" fmla="*/ 350 w 509"/>
                <a:gd name="T13" fmla="*/ 407 h 481"/>
                <a:gd name="T14" fmla="*/ 289 w 509"/>
                <a:gd name="T15" fmla="*/ 422 h 481"/>
                <a:gd name="T16" fmla="*/ 241 w 509"/>
                <a:gd name="T17" fmla="*/ 433 h 481"/>
                <a:gd name="T18" fmla="*/ 172 w 509"/>
                <a:gd name="T19" fmla="*/ 455 h 481"/>
                <a:gd name="T20" fmla="*/ 154 w 509"/>
                <a:gd name="T21" fmla="*/ 437 h 481"/>
                <a:gd name="T22" fmla="*/ 126 w 509"/>
                <a:gd name="T23" fmla="*/ 447 h 481"/>
                <a:gd name="T24" fmla="*/ 117 w 509"/>
                <a:gd name="T25" fmla="*/ 459 h 481"/>
                <a:gd name="T26" fmla="*/ 84 w 509"/>
                <a:gd name="T27" fmla="*/ 481 h 481"/>
                <a:gd name="T28" fmla="*/ 70 w 509"/>
                <a:gd name="T29" fmla="*/ 459 h 481"/>
                <a:gd name="T30" fmla="*/ 73 w 509"/>
                <a:gd name="T31" fmla="*/ 434 h 481"/>
                <a:gd name="T32" fmla="*/ 79 w 509"/>
                <a:gd name="T33" fmla="*/ 412 h 481"/>
                <a:gd name="T34" fmla="*/ 95 w 509"/>
                <a:gd name="T35" fmla="*/ 395 h 481"/>
                <a:gd name="T36" fmla="*/ 101 w 509"/>
                <a:gd name="T37" fmla="*/ 383 h 481"/>
                <a:gd name="T38" fmla="*/ 91 w 509"/>
                <a:gd name="T39" fmla="*/ 371 h 481"/>
                <a:gd name="T40" fmla="*/ 73 w 509"/>
                <a:gd name="T41" fmla="*/ 380 h 481"/>
                <a:gd name="T42" fmla="*/ 62 w 509"/>
                <a:gd name="T43" fmla="*/ 383 h 481"/>
                <a:gd name="T44" fmla="*/ 44 w 509"/>
                <a:gd name="T45" fmla="*/ 354 h 481"/>
                <a:gd name="T46" fmla="*/ 34 w 509"/>
                <a:gd name="T47" fmla="*/ 335 h 481"/>
                <a:gd name="T48" fmla="*/ 22 w 509"/>
                <a:gd name="T49" fmla="*/ 327 h 481"/>
                <a:gd name="T50" fmla="*/ 0 w 509"/>
                <a:gd name="T51" fmla="*/ 318 h 481"/>
                <a:gd name="T52" fmla="*/ 13 w 509"/>
                <a:gd name="T53" fmla="*/ 305 h 481"/>
                <a:gd name="T54" fmla="*/ 13 w 509"/>
                <a:gd name="T55" fmla="*/ 246 h 481"/>
                <a:gd name="T56" fmla="*/ 25 w 509"/>
                <a:gd name="T57" fmla="*/ 235 h 481"/>
                <a:gd name="T58" fmla="*/ 54 w 509"/>
                <a:gd name="T59" fmla="*/ 214 h 481"/>
                <a:gd name="T60" fmla="*/ 73 w 509"/>
                <a:gd name="T61" fmla="*/ 201 h 481"/>
                <a:gd name="T62" fmla="*/ 91 w 509"/>
                <a:gd name="T63" fmla="*/ 192 h 481"/>
                <a:gd name="T64" fmla="*/ 113 w 509"/>
                <a:gd name="T65" fmla="*/ 201 h 481"/>
                <a:gd name="T66" fmla="*/ 113 w 509"/>
                <a:gd name="T67" fmla="*/ 185 h 481"/>
                <a:gd name="T68" fmla="*/ 138 w 509"/>
                <a:gd name="T69" fmla="*/ 156 h 481"/>
                <a:gd name="T70" fmla="*/ 154 w 509"/>
                <a:gd name="T71" fmla="*/ 160 h 481"/>
                <a:gd name="T72" fmla="*/ 204 w 509"/>
                <a:gd name="T73" fmla="*/ 172 h 481"/>
                <a:gd name="T74" fmla="*/ 222 w 509"/>
                <a:gd name="T75" fmla="*/ 179 h 481"/>
                <a:gd name="T76" fmla="*/ 239 w 509"/>
                <a:gd name="T77" fmla="*/ 172 h 481"/>
                <a:gd name="T78" fmla="*/ 273 w 509"/>
                <a:gd name="T79" fmla="*/ 156 h 481"/>
                <a:gd name="T80" fmla="*/ 280 w 509"/>
                <a:gd name="T81" fmla="*/ 148 h 481"/>
                <a:gd name="T82" fmla="*/ 294 w 509"/>
                <a:gd name="T83" fmla="*/ 156 h 481"/>
                <a:gd name="T84" fmla="*/ 304 w 509"/>
                <a:gd name="T85" fmla="*/ 144 h 481"/>
                <a:gd name="T86" fmla="*/ 317 w 509"/>
                <a:gd name="T87" fmla="*/ 151 h 481"/>
                <a:gd name="T88" fmla="*/ 342 w 509"/>
                <a:gd name="T89" fmla="*/ 160 h 481"/>
                <a:gd name="T90" fmla="*/ 351 w 509"/>
                <a:gd name="T91" fmla="*/ 148 h 481"/>
                <a:gd name="T92" fmla="*/ 351 w 509"/>
                <a:gd name="T93" fmla="*/ 126 h 481"/>
                <a:gd name="T94" fmla="*/ 342 w 509"/>
                <a:gd name="T95" fmla="*/ 106 h 481"/>
                <a:gd name="T96" fmla="*/ 339 w 509"/>
                <a:gd name="T97" fmla="*/ 88 h 481"/>
                <a:gd name="T98" fmla="*/ 366 w 509"/>
                <a:gd name="T99" fmla="*/ 76 h 481"/>
                <a:gd name="T100" fmla="*/ 401 w 509"/>
                <a:gd name="T101" fmla="*/ 54 h 481"/>
                <a:gd name="T102" fmla="*/ 423 w 509"/>
                <a:gd name="T103" fmla="*/ 62 h 481"/>
                <a:gd name="T104" fmla="*/ 408 w 509"/>
                <a:gd name="T105" fmla="*/ 40 h 481"/>
                <a:gd name="T106" fmla="*/ 426 w 509"/>
                <a:gd name="T107" fmla="*/ 29 h 481"/>
                <a:gd name="T108" fmla="*/ 448 w 509"/>
                <a:gd name="T109" fmla="*/ 13 h 481"/>
                <a:gd name="T110" fmla="*/ 462 w 509"/>
                <a:gd name="T111" fmla="*/ 0 h 481"/>
                <a:gd name="T112" fmla="*/ 480 w 509"/>
                <a:gd name="T113" fmla="*/ 0 h 481"/>
                <a:gd name="T114" fmla="*/ 496 w 509"/>
                <a:gd name="T115" fmla="*/ 22 h 481"/>
                <a:gd name="T116" fmla="*/ 509 w 509"/>
                <a:gd name="T117" fmla="*/ 4 h 481"/>
                <a:gd name="T118" fmla="*/ 463 w 509"/>
                <a:gd name="T119" fmla="*/ 163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09" h="481">
                  <a:moveTo>
                    <a:pt x="463" y="163"/>
                  </a:moveTo>
                  <a:lnTo>
                    <a:pt x="454" y="232"/>
                  </a:lnTo>
                  <a:lnTo>
                    <a:pt x="422" y="255"/>
                  </a:lnTo>
                  <a:lnTo>
                    <a:pt x="415" y="308"/>
                  </a:lnTo>
                  <a:lnTo>
                    <a:pt x="416" y="412"/>
                  </a:lnTo>
                  <a:lnTo>
                    <a:pt x="406" y="427"/>
                  </a:lnTo>
                  <a:lnTo>
                    <a:pt x="350" y="407"/>
                  </a:lnTo>
                  <a:lnTo>
                    <a:pt x="289" y="422"/>
                  </a:lnTo>
                  <a:lnTo>
                    <a:pt x="241" y="433"/>
                  </a:lnTo>
                  <a:lnTo>
                    <a:pt x="172" y="455"/>
                  </a:lnTo>
                  <a:lnTo>
                    <a:pt x="154" y="437"/>
                  </a:lnTo>
                  <a:lnTo>
                    <a:pt x="126" y="447"/>
                  </a:lnTo>
                  <a:lnTo>
                    <a:pt x="117" y="459"/>
                  </a:lnTo>
                  <a:lnTo>
                    <a:pt x="84" y="481"/>
                  </a:lnTo>
                  <a:lnTo>
                    <a:pt x="70" y="459"/>
                  </a:lnTo>
                  <a:lnTo>
                    <a:pt x="73" y="434"/>
                  </a:lnTo>
                  <a:lnTo>
                    <a:pt x="79" y="412"/>
                  </a:lnTo>
                  <a:lnTo>
                    <a:pt x="95" y="395"/>
                  </a:lnTo>
                  <a:lnTo>
                    <a:pt x="101" y="383"/>
                  </a:lnTo>
                  <a:lnTo>
                    <a:pt x="91" y="371"/>
                  </a:lnTo>
                  <a:lnTo>
                    <a:pt x="73" y="380"/>
                  </a:lnTo>
                  <a:lnTo>
                    <a:pt x="62" y="383"/>
                  </a:lnTo>
                  <a:lnTo>
                    <a:pt x="44" y="354"/>
                  </a:lnTo>
                  <a:lnTo>
                    <a:pt x="34" y="335"/>
                  </a:lnTo>
                  <a:lnTo>
                    <a:pt x="22" y="327"/>
                  </a:lnTo>
                  <a:lnTo>
                    <a:pt x="0" y="318"/>
                  </a:lnTo>
                  <a:lnTo>
                    <a:pt x="13" y="305"/>
                  </a:lnTo>
                  <a:lnTo>
                    <a:pt x="13" y="246"/>
                  </a:lnTo>
                  <a:lnTo>
                    <a:pt x="25" y="235"/>
                  </a:lnTo>
                  <a:lnTo>
                    <a:pt x="54" y="214"/>
                  </a:lnTo>
                  <a:lnTo>
                    <a:pt x="73" y="201"/>
                  </a:lnTo>
                  <a:lnTo>
                    <a:pt x="91" y="192"/>
                  </a:lnTo>
                  <a:lnTo>
                    <a:pt x="113" y="201"/>
                  </a:lnTo>
                  <a:lnTo>
                    <a:pt x="113" y="185"/>
                  </a:lnTo>
                  <a:lnTo>
                    <a:pt x="138" y="156"/>
                  </a:lnTo>
                  <a:lnTo>
                    <a:pt x="154" y="160"/>
                  </a:lnTo>
                  <a:lnTo>
                    <a:pt x="204" y="172"/>
                  </a:lnTo>
                  <a:lnTo>
                    <a:pt x="222" y="179"/>
                  </a:lnTo>
                  <a:lnTo>
                    <a:pt x="239" y="172"/>
                  </a:lnTo>
                  <a:lnTo>
                    <a:pt x="273" y="156"/>
                  </a:lnTo>
                  <a:lnTo>
                    <a:pt x="280" y="148"/>
                  </a:lnTo>
                  <a:lnTo>
                    <a:pt x="294" y="156"/>
                  </a:lnTo>
                  <a:lnTo>
                    <a:pt x="304" y="144"/>
                  </a:lnTo>
                  <a:lnTo>
                    <a:pt x="317" y="151"/>
                  </a:lnTo>
                  <a:lnTo>
                    <a:pt x="342" y="160"/>
                  </a:lnTo>
                  <a:lnTo>
                    <a:pt x="351" y="148"/>
                  </a:lnTo>
                  <a:lnTo>
                    <a:pt x="351" y="126"/>
                  </a:lnTo>
                  <a:lnTo>
                    <a:pt x="342" y="106"/>
                  </a:lnTo>
                  <a:lnTo>
                    <a:pt x="339" y="88"/>
                  </a:lnTo>
                  <a:lnTo>
                    <a:pt x="366" y="76"/>
                  </a:lnTo>
                  <a:lnTo>
                    <a:pt x="401" y="54"/>
                  </a:lnTo>
                  <a:lnTo>
                    <a:pt x="423" y="62"/>
                  </a:lnTo>
                  <a:lnTo>
                    <a:pt x="408" y="40"/>
                  </a:lnTo>
                  <a:lnTo>
                    <a:pt x="426" y="29"/>
                  </a:lnTo>
                  <a:lnTo>
                    <a:pt x="448" y="13"/>
                  </a:lnTo>
                  <a:lnTo>
                    <a:pt x="462" y="0"/>
                  </a:lnTo>
                  <a:lnTo>
                    <a:pt x="480" y="0"/>
                  </a:lnTo>
                  <a:lnTo>
                    <a:pt x="496" y="22"/>
                  </a:lnTo>
                  <a:lnTo>
                    <a:pt x="509" y="4"/>
                  </a:lnTo>
                  <a:lnTo>
                    <a:pt x="463" y="163"/>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56" name="Freeform 38"/>
            <p:cNvSpPr>
              <a:spLocks/>
            </p:cNvSpPr>
            <p:nvPr/>
          </p:nvSpPr>
          <p:spPr bwMode="auto">
            <a:xfrm>
              <a:off x="828079" y="2671870"/>
              <a:ext cx="614016" cy="355073"/>
            </a:xfrm>
            <a:custGeom>
              <a:avLst/>
              <a:gdLst>
                <a:gd name="T0" fmla="*/ 244 w 978"/>
                <a:gd name="T1" fmla="*/ 101 h 566"/>
                <a:gd name="T2" fmla="*/ 304 w 978"/>
                <a:gd name="T3" fmla="*/ 72 h 566"/>
                <a:gd name="T4" fmla="*/ 336 w 978"/>
                <a:gd name="T5" fmla="*/ 98 h 566"/>
                <a:gd name="T6" fmla="*/ 345 w 978"/>
                <a:gd name="T7" fmla="*/ 90 h 566"/>
                <a:gd name="T8" fmla="*/ 370 w 978"/>
                <a:gd name="T9" fmla="*/ 47 h 566"/>
                <a:gd name="T10" fmla="*/ 417 w 978"/>
                <a:gd name="T11" fmla="*/ 35 h 566"/>
                <a:gd name="T12" fmla="*/ 461 w 978"/>
                <a:gd name="T13" fmla="*/ 0 h 566"/>
                <a:gd name="T14" fmla="*/ 491 w 978"/>
                <a:gd name="T15" fmla="*/ 0 h 566"/>
                <a:gd name="T16" fmla="*/ 555 w 978"/>
                <a:gd name="T17" fmla="*/ 72 h 566"/>
                <a:gd name="T18" fmla="*/ 593 w 978"/>
                <a:gd name="T19" fmla="*/ 65 h 566"/>
                <a:gd name="T20" fmla="*/ 621 w 978"/>
                <a:gd name="T21" fmla="*/ 82 h 566"/>
                <a:gd name="T22" fmla="*/ 654 w 978"/>
                <a:gd name="T23" fmla="*/ 72 h 566"/>
                <a:gd name="T24" fmla="*/ 691 w 978"/>
                <a:gd name="T25" fmla="*/ 110 h 566"/>
                <a:gd name="T26" fmla="*/ 738 w 978"/>
                <a:gd name="T27" fmla="*/ 87 h 566"/>
                <a:gd name="T28" fmla="*/ 749 w 978"/>
                <a:gd name="T29" fmla="*/ 100 h 566"/>
                <a:gd name="T30" fmla="*/ 758 w 978"/>
                <a:gd name="T31" fmla="*/ 153 h 566"/>
                <a:gd name="T32" fmla="*/ 770 w 978"/>
                <a:gd name="T33" fmla="*/ 173 h 566"/>
                <a:gd name="T34" fmla="*/ 738 w 978"/>
                <a:gd name="T35" fmla="*/ 207 h 566"/>
                <a:gd name="T36" fmla="*/ 741 w 978"/>
                <a:gd name="T37" fmla="*/ 230 h 566"/>
                <a:gd name="T38" fmla="*/ 827 w 978"/>
                <a:gd name="T39" fmla="*/ 320 h 566"/>
                <a:gd name="T40" fmla="*/ 804 w 978"/>
                <a:gd name="T41" fmla="*/ 346 h 566"/>
                <a:gd name="T42" fmla="*/ 822 w 978"/>
                <a:gd name="T43" fmla="*/ 379 h 566"/>
                <a:gd name="T44" fmla="*/ 849 w 978"/>
                <a:gd name="T45" fmla="*/ 405 h 566"/>
                <a:gd name="T46" fmla="*/ 853 w 978"/>
                <a:gd name="T47" fmla="*/ 427 h 566"/>
                <a:gd name="T48" fmla="*/ 867 w 978"/>
                <a:gd name="T49" fmla="*/ 465 h 566"/>
                <a:gd name="T50" fmla="*/ 896 w 978"/>
                <a:gd name="T51" fmla="*/ 465 h 566"/>
                <a:gd name="T52" fmla="*/ 959 w 978"/>
                <a:gd name="T53" fmla="*/ 452 h 566"/>
                <a:gd name="T54" fmla="*/ 978 w 978"/>
                <a:gd name="T55" fmla="*/ 481 h 566"/>
                <a:gd name="T56" fmla="*/ 839 w 978"/>
                <a:gd name="T57" fmla="*/ 489 h 566"/>
                <a:gd name="T58" fmla="*/ 787 w 978"/>
                <a:gd name="T59" fmla="*/ 512 h 566"/>
                <a:gd name="T60" fmla="*/ 717 w 978"/>
                <a:gd name="T61" fmla="*/ 560 h 566"/>
                <a:gd name="T62" fmla="*/ 653 w 978"/>
                <a:gd name="T63" fmla="*/ 553 h 566"/>
                <a:gd name="T64" fmla="*/ 563 w 978"/>
                <a:gd name="T65" fmla="*/ 540 h 566"/>
                <a:gd name="T66" fmla="*/ 496 w 978"/>
                <a:gd name="T67" fmla="*/ 566 h 566"/>
                <a:gd name="T68" fmla="*/ 451 w 978"/>
                <a:gd name="T69" fmla="*/ 544 h 566"/>
                <a:gd name="T70" fmla="*/ 362 w 978"/>
                <a:gd name="T71" fmla="*/ 560 h 566"/>
                <a:gd name="T72" fmla="*/ 307 w 978"/>
                <a:gd name="T73" fmla="*/ 544 h 566"/>
                <a:gd name="T74" fmla="*/ 261 w 978"/>
                <a:gd name="T75" fmla="*/ 511 h 566"/>
                <a:gd name="T76" fmla="*/ 181 w 978"/>
                <a:gd name="T77" fmla="*/ 492 h 566"/>
                <a:gd name="T78" fmla="*/ 140 w 978"/>
                <a:gd name="T79" fmla="*/ 464 h 566"/>
                <a:gd name="T80" fmla="*/ 101 w 978"/>
                <a:gd name="T81" fmla="*/ 456 h 566"/>
                <a:gd name="T82" fmla="*/ 101 w 978"/>
                <a:gd name="T83" fmla="*/ 445 h 566"/>
                <a:gd name="T84" fmla="*/ 69 w 978"/>
                <a:gd name="T85" fmla="*/ 423 h 566"/>
                <a:gd name="T86" fmla="*/ 65 w 978"/>
                <a:gd name="T87" fmla="*/ 386 h 566"/>
                <a:gd name="T88" fmla="*/ 51 w 978"/>
                <a:gd name="T89" fmla="*/ 364 h 566"/>
                <a:gd name="T90" fmla="*/ 35 w 978"/>
                <a:gd name="T91" fmla="*/ 335 h 566"/>
                <a:gd name="T92" fmla="*/ 0 w 978"/>
                <a:gd name="T93" fmla="*/ 302 h 566"/>
                <a:gd name="T94" fmla="*/ 0 w 978"/>
                <a:gd name="T95" fmla="*/ 292 h 566"/>
                <a:gd name="T96" fmla="*/ 148 w 978"/>
                <a:gd name="T97" fmla="*/ 292 h 566"/>
                <a:gd name="T98" fmla="*/ 195 w 978"/>
                <a:gd name="T99" fmla="*/ 235 h 566"/>
                <a:gd name="T100" fmla="*/ 224 w 978"/>
                <a:gd name="T101" fmla="*/ 238 h 566"/>
                <a:gd name="T102" fmla="*/ 232 w 978"/>
                <a:gd name="T103" fmla="*/ 219 h 566"/>
                <a:gd name="T104" fmla="*/ 244 w 978"/>
                <a:gd name="T105" fmla="*/ 182 h 566"/>
                <a:gd name="T106" fmla="*/ 257 w 978"/>
                <a:gd name="T107" fmla="*/ 153 h 566"/>
                <a:gd name="T108" fmla="*/ 244 w 978"/>
                <a:gd name="T109" fmla="*/ 101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8" h="566">
                  <a:moveTo>
                    <a:pt x="244" y="101"/>
                  </a:moveTo>
                  <a:lnTo>
                    <a:pt x="304" y="72"/>
                  </a:lnTo>
                  <a:lnTo>
                    <a:pt x="336" y="98"/>
                  </a:lnTo>
                  <a:lnTo>
                    <a:pt x="345" y="90"/>
                  </a:lnTo>
                  <a:lnTo>
                    <a:pt x="370" y="47"/>
                  </a:lnTo>
                  <a:lnTo>
                    <a:pt x="417" y="35"/>
                  </a:lnTo>
                  <a:lnTo>
                    <a:pt x="461" y="0"/>
                  </a:lnTo>
                  <a:lnTo>
                    <a:pt x="491" y="0"/>
                  </a:lnTo>
                  <a:lnTo>
                    <a:pt x="555" y="72"/>
                  </a:lnTo>
                  <a:lnTo>
                    <a:pt x="593" y="65"/>
                  </a:lnTo>
                  <a:lnTo>
                    <a:pt x="621" y="82"/>
                  </a:lnTo>
                  <a:lnTo>
                    <a:pt x="654" y="72"/>
                  </a:lnTo>
                  <a:lnTo>
                    <a:pt x="691" y="110"/>
                  </a:lnTo>
                  <a:lnTo>
                    <a:pt x="738" y="87"/>
                  </a:lnTo>
                  <a:lnTo>
                    <a:pt x="749" y="100"/>
                  </a:lnTo>
                  <a:lnTo>
                    <a:pt x="758" y="153"/>
                  </a:lnTo>
                  <a:lnTo>
                    <a:pt x="770" y="173"/>
                  </a:lnTo>
                  <a:lnTo>
                    <a:pt x="738" y="207"/>
                  </a:lnTo>
                  <a:lnTo>
                    <a:pt x="741" y="230"/>
                  </a:lnTo>
                  <a:lnTo>
                    <a:pt x="827" y="320"/>
                  </a:lnTo>
                  <a:lnTo>
                    <a:pt x="804" y="346"/>
                  </a:lnTo>
                  <a:lnTo>
                    <a:pt x="822" y="379"/>
                  </a:lnTo>
                  <a:lnTo>
                    <a:pt x="849" y="405"/>
                  </a:lnTo>
                  <a:lnTo>
                    <a:pt x="853" y="427"/>
                  </a:lnTo>
                  <a:lnTo>
                    <a:pt x="867" y="465"/>
                  </a:lnTo>
                  <a:lnTo>
                    <a:pt x="896" y="465"/>
                  </a:lnTo>
                  <a:lnTo>
                    <a:pt x="959" y="452"/>
                  </a:lnTo>
                  <a:lnTo>
                    <a:pt x="978" y="481"/>
                  </a:lnTo>
                  <a:lnTo>
                    <a:pt x="839" y="489"/>
                  </a:lnTo>
                  <a:lnTo>
                    <a:pt x="787" y="512"/>
                  </a:lnTo>
                  <a:lnTo>
                    <a:pt x="717" y="560"/>
                  </a:lnTo>
                  <a:lnTo>
                    <a:pt x="653" y="553"/>
                  </a:lnTo>
                  <a:lnTo>
                    <a:pt x="563" y="540"/>
                  </a:lnTo>
                  <a:lnTo>
                    <a:pt x="496" y="566"/>
                  </a:lnTo>
                  <a:lnTo>
                    <a:pt x="451" y="544"/>
                  </a:lnTo>
                  <a:lnTo>
                    <a:pt x="362" y="560"/>
                  </a:lnTo>
                  <a:lnTo>
                    <a:pt x="307" y="544"/>
                  </a:lnTo>
                  <a:lnTo>
                    <a:pt x="261" y="511"/>
                  </a:lnTo>
                  <a:lnTo>
                    <a:pt x="181" y="492"/>
                  </a:lnTo>
                  <a:lnTo>
                    <a:pt x="140" y="464"/>
                  </a:lnTo>
                  <a:lnTo>
                    <a:pt x="101" y="456"/>
                  </a:lnTo>
                  <a:lnTo>
                    <a:pt x="101" y="445"/>
                  </a:lnTo>
                  <a:lnTo>
                    <a:pt x="69" y="423"/>
                  </a:lnTo>
                  <a:lnTo>
                    <a:pt x="65" y="386"/>
                  </a:lnTo>
                  <a:lnTo>
                    <a:pt x="51" y="364"/>
                  </a:lnTo>
                  <a:lnTo>
                    <a:pt x="35" y="335"/>
                  </a:lnTo>
                  <a:lnTo>
                    <a:pt x="0" y="302"/>
                  </a:lnTo>
                  <a:lnTo>
                    <a:pt x="0" y="292"/>
                  </a:lnTo>
                  <a:lnTo>
                    <a:pt x="148" y="292"/>
                  </a:lnTo>
                  <a:lnTo>
                    <a:pt x="195" y="235"/>
                  </a:lnTo>
                  <a:lnTo>
                    <a:pt x="224" y="238"/>
                  </a:lnTo>
                  <a:lnTo>
                    <a:pt x="232" y="219"/>
                  </a:lnTo>
                  <a:lnTo>
                    <a:pt x="244" y="182"/>
                  </a:lnTo>
                  <a:lnTo>
                    <a:pt x="257" y="153"/>
                  </a:lnTo>
                  <a:lnTo>
                    <a:pt x="244" y="101"/>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grpSp>
          <p:nvGrpSpPr>
            <p:cNvPr id="157" name="156 Grupo"/>
            <p:cNvGrpSpPr/>
            <p:nvPr/>
          </p:nvGrpSpPr>
          <p:grpSpPr>
            <a:xfrm>
              <a:off x="2097230" y="2588521"/>
              <a:ext cx="403417" cy="784606"/>
              <a:chOff x="2731120" y="4364768"/>
              <a:chExt cx="602224" cy="1171268"/>
            </a:xfrm>
            <a:gradFill>
              <a:gsLst>
                <a:gs pos="0">
                  <a:schemeClr val="accent6">
                    <a:lumMod val="75000"/>
                  </a:schemeClr>
                </a:gs>
                <a:gs pos="100000">
                  <a:schemeClr val="accent6"/>
                </a:gs>
              </a:gsLst>
              <a:lin ang="16200000" scaled="0"/>
            </a:gradFill>
            <a:effectLst>
              <a:outerShdw blurRad="50800" dist="25400" dir="2700000" algn="tl" rotWithShape="0">
                <a:schemeClr val="tx1">
                  <a:alpha val="40000"/>
                </a:schemeClr>
              </a:outerShdw>
            </a:effectLst>
          </p:grpSpPr>
          <p:sp>
            <p:nvSpPr>
              <p:cNvPr id="182" name="Freeform 41"/>
              <p:cNvSpPr>
                <a:spLocks/>
              </p:cNvSpPr>
              <p:nvPr/>
            </p:nvSpPr>
            <p:spPr bwMode="auto">
              <a:xfrm>
                <a:off x="2731120" y="4577122"/>
                <a:ext cx="469503" cy="627939"/>
              </a:xfrm>
              <a:custGeom>
                <a:avLst/>
                <a:gdLst>
                  <a:gd name="T0" fmla="*/ 501 w 501"/>
                  <a:gd name="T1" fmla="*/ 568 h 670"/>
                  <a:gd name="T2" fmla="*/ 501 w 501"/>
                  <a:gd name="T3" fmla="*/ 555 h 670"/>
                  <a:gd name="T4" fmla="*/ 476 w 501"/>
                  <a:gd name="T5" fmla="*/ 518 h 670"/>
                  <a:gd name="T6" fmla="*/ 427 w 501"/>
                  <a:gd name="T7" fmla="*/ 455 h 670"/>
                  <a:gd name="T8" fmla="*/ 422 w 501"/>
                  <a:gd name="T9" fmla="*/ 417 h 670"/>
                  <a:gd name="T10" fmla="*/ 415 w 501"/>
                  <a:gd name="T11" fmla="*/ 401 h 670"/>
                  <a:gd name="T12" fmla="*/ 403 w 501"/>
                  <a:gd name="T13" fmla="*/ 393 h 670"/>
                  <a:gd name="T14" fmla="*/ 415 w 501"/>
                  <a:gd name="T15" fmla="*/ 333 h 670"/>
                  <a:gd name="T16" fmla="*/ 418 w 501"/>
                  <a:gd name="T17" fmla="*/ 296 h 670"/>
                  <a:gd name="T18" fmla="*/ 427 w 501"/>
                  <a:gd name="T19" fmla="*/ 270 h 670"/>
                  <a:gd name="T20" fmla="*/ 432 w 501"/>
                  <a:gd name="T21" fmla="*/ 232 h 670"/>
                  <a:gd name="T22" fmla="*/ 444 w 501"/>
                  <a:gd name="T23" fmla="*/ 220 h 670"/>
                  <a:gd name="T24" fmla="*/ 444 w 501"/>
                  <a:gd name="T25" fmla="*/ 198 h 670"/>
                  <a:gd name="T26" fmla="*/ 472 w 501"/>
                  <a:gd name="T27" fmla="*/ 154 h 670"/>
                  <a:gd name="T28" fmla="*/ 490 w 501"/>
                  <a:gd name="T29" fmla="*/ 117 h 670"/>
                  <a:gd name="T30" fmla="*/ 457 w 501"/>
                  <a:gd name="T31" fmla="*/ 83 h 670"/>
                  <a:gd name="T32" fmla="*/ 412 w 501"/>
                  <a:gd name="T33" fmla="*/ 75 h 670"/>
                  <a:gd name="T34" fmla="*/ 381 w 501"/>
                  <a:gd name="T35" fmla="*/ 47 h 670"/>
                  <a:gd name="T36" fmla="*/ 339 w 501"/>
                  <a:gd name="T37" fmla="*/ 22 h 670"/>
                  <a:gd name="T38" fmla="*/ 322 w 501"/>
                  <a:gd name="T39" fmla="*/ 7 h 670"/>
                  <a:gd name="T40" fmla="*/ 302 w 501"/>
                  <a:gd name="T41" fmla="*/ 0 h 670"/>
                  <a:gd name="T42" fmla="*/ 292 w 501"/>
                  <a:gd name="T43" fmla="*/ 6 h 670"/>
                  <a:gd name="T44" fmla="*/ 292 w 501"/>
                  <a:gd name="T45" fmla="*/ 53 h 670"/>
                  <a:gd name="T46" fmla="*/ 284 w 501"/>
                  <a:gd name="T47" fmla="*/ 78 h 670"/>
                  <a:gd name="T48" fmla="*/ 261 w 501"/>
                  <a:gd name="T49" fmla="*/ 91 h 670"/>
                  <a:gd name="T50" fmla="*/ 239 w 501"/>
                  <a:gd name="T51" fmla="*/ 103 h 670"/>
                  <a:gd name="T52" fmla="*/ 227 w 501"/>
                  <a:gd name="T53" fmla="*/ 129 h 670"/>
                  <a:gd name="T54" fmla="*/ 217 w 501"/>
                  <a:gd name="T55" fmla="*/ 153 h 670"/>
                  <a:gd name="T56" fmla="*/ 184 w 501"/>
                  <a:gd name="T57" fmla="*/ 153 h 670"/>
                  <a:gd name="T58" fmla="*/ 172 w 501"/>
                  <a:gd name="T59" fmla="*/ 146 h 670"/>
                  <a:gd name="T60" fmla="*/ 176 w 501"/>
                  <a:gd name="T61" fmla="*/ 119 h 670"/>
                  <a:gd name="T62" fmla="*/ 158 w 501"/>
                  <a:gd name="T63" fmla="*/ 109 h 670"/>
                  <a:gd name="T64" fmla="*/ 142 w 501"/>
                  <a:gd name="T65" fmla="*/ 120 h 670"/>
                  <a:gd name="T66" fmla="*/ 97 w 501"/>
                  <a:gd name="T67" fmla="*/ 142 h 670"/>
                  <a:gd name="T68" fmla="*/ 106 w 501"/>
                  <a:gd name="T69" fmla="*/ 195 h 670"/>
                  <a:gd name="T70" fmla="*/ 81 w 501"/>
                  <a:gd name="T71" fmla="*/ 228 h 670"/>
                  <a:gd name="T72" fmla="*/ 64 w 501"/>
                  <a:gd name="T73" fmla="*/ 228 h 670"/>
                  <a:gd name="T74" fmla="*/ 70 w 501"/>
                  <a:gd name="T75" fmla="*/ 258 h 670"/>
                  <a:gd name="T76" fmla="*/ 18 w 501"/>
                  <a:gd name="T77" fmla="*/ 270 h 670"/>
                  <a:gd name="T78" fmla="*/ 0 w 501"/>
                  <a:gd name="T79" fmla="*/ 360 h 670"/>
                  <a:gd name="T80" fmla="*/ 81 w 501"/>
                  <a:gd name="T81" fmla="*/ 393 h 670"/>
                  <a:gd name="T82" fmla="*/ 122 w 501"/>
                  <a:gd name="T83" fmla="*/ 417 h 670"/>
                  <a:gd name="T84" fmla="*/ 122 w 501"/>
                  <a:gd name="T85" fmla="*/ 430 h 670"/>
                  <a:gd name="T86" fmla="*/ 107 w 501"/>
                  <a:gd name="T87" fmla="*/ 477 h 670"/>
                  <a:gd name="T88" fmla="*/ 107 w 501"/>
                  <a:gd name="T89" fmla="*/ 531 h 670"/>
                  <a:gd name="T90" fmla="*/ 117 w 501"/>
                  <a:gd name="T91" fmla="*/ 550 h 670"/>
                  <a:gd name="T92" fmla="*/ 144 w 501"/>
                  <a:gd name="T93" fmla="*/ 561 h 670"/>
                  <a:gd name="T94" fmla="*/ 195 w 501"/>
                  <a:gd name="T95" fmla="*/ 583 h 670"/>
                  <a:gd name="T96" fmla="*/ 213 w 501"/>
                  <a:gd name="T97" fmla="*/ 593 h 670"/>
                  <a:gd name="T98" fmla="*/ 217 w 501"/>
                  <a:gd name="T99" fmla="*/ 622 h 670"/>
                  <a:gd name="T100" fmla="*/ 201 w 501"/>
                  <a:gd name="T101" fmla="*/ 638 h 670"/>
                  <a:gd name="T102" fmla="*/ 238 w 501"/>
                  <a:gd name="T103" fmla="*/ 646 h 670"/>
                  <a:gd name="T104" fmla="*/ 270 w 501"/>
                  <a:gd name="T105" fmla="*/ 657 h 670"/>
                  <a:gd name="T106" fmla="*/ 294 w 501"/>
                  <a:gd name="T107" fmla="*/ 670 h 670"/>
                  <a:gd name="T108" fmla="*/ 326 w 501"/>
                  <a:gd name="T109" fmla="*/ 662 h 670"/>
                  <a:gd name="T110" fmla="*/ 348 w 501"/>
                  <a:gd name="T111" fmla="*/ 640 h 670"/>
                  <a:gd name="T112" fmla="*/ 375 w 501"/>
                  <a:gd name="T113" fmla="*/ 616 h 670"/>
                  <a:gd name="T114" fmla="*/ 420 w 501"/>
                  <a:gd name="T115" fmla="*/ 598 h 670"/>
                  <a:gd name="T116" fmla="*/ 450 w 501"/>
                  <a:gd name="T117" fmla="*/ 579 h 670"/>
                  <a:gd name="T118" fmla="*/ 501 w 501"/>
                  <a:gd name="T119" fmla="*/ 568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01" h="670">
                    <a:moveTo>
                      <a:pt x="501" y="568"/>
                    </a:moveTo>
                    <a:lnTo>
                      <a:pt x="501" y="555"/>
                    </a:lnTo>
                    <a:lnTo>
                      <a:pt x="476" y="518"/>
                    </a:lnTo>
                    <a:lnTo>
                      <a:pt x="427" y="455"/>
                    </a:lnTo>
                    <a:lnTo>
                      <a:pt x="422" y="417"/>
                    </a:lnTo>
                    <a:lnTo>
                      <a:pt x="415" y="401"/>
                    </a:lnTo>
                    <a:lnTo>
                      <a:pt x="403" y="393"/>
                    </a:lnTo>
                    <a:lnTo>
                      <a:pt x="415" y="333"/>
                    </a:lnTo>
                    <a:lnTo>
                      <a:pt x="418" y="296"/>
                    </a:lnTo>
                    <a:lnTo>
                      <a:pt x="427" y="270"/>
                    </a:lnTo>
                    <a:lnTo>
                      <a:pt x="432" y="232"/>
                    </a:lnTo>
                    <a:lnTo>
                      <a:pt x="444" y="220"/>
                    </a:lnTo>
                    <a:lnTo>
                      <a:pt x="444" y="198"/>
                    </a:lnTo>
                    <a:lnTo>
                      <a:pt x="472" y="154"/>
                    </a:lnTo>
                    <a:lnTo>
                      <a:pt x="490" y="117"/>
                    </a:lnTo>
                    <a:lnTo>
                      <a:pt x="457" y="83"/>
                    </a:lnTo>
                    <a:lnTo>
                      <a:pt x="412" y="75"/>
                    </a:lnTo>
                    <a:lnTo>
                      <a:pt x="381" y="47"/>
                    </a:lnTo>
                    <a:lnTo>
                      <a:pt x="339" y="22"/>
                    </a:lnTo>
                    <a:lnTo>
                      <a:pt x="322" y="7"/>
                    </a:lnTo>
                    <a:lnTo>
                      <a:pt x="302" y="0"/>
                    </a:lnTo>
                    <a:lnTo>
                      <a:pt x="292" y="6"/>
                    </a:lnTo>
                    <a:lnTo>
                      <a:pt x="292" y="53"/>
                    </a:lnTo>
                    <a:lnTo>
                      <a:pt x="284" y="78"/>
                    </a:lnTo>
                    <a:lnTo>
                      <a:pt x="261" y="91"/>
                    </a:lnTo>
                    <a:lnTo>
                      <a:pt x="239" y="103"/>
                    </a:lnTo>
                    <a:lnTo>
                      <a:pt x="227" y="129"/>
                    </a:lnTo>
                    <a:lnTo>
                      <a:pt x="217" y="153"/>
                    </a:lnTo>
                    <a:lnTo>
                      <a:pt x="184" y="153"/>
                    </a:lnTo>
                    <a:lnTo>
                      <a:pt x="172" y="146"/>
                    </a:lnTo>
                    <a:lnTo>
                      <a:pt x="176" y="119"/>
                    </a:lnTo>
                    <a:lnTo>
                      <a:pt x="158" y="109"/>
                    </a:lnTo>
                    <a:lnTo>
                      <a:pt x="142" y="120"/>
                    </a:lnTo>
                    <a:lnTo>
                      <a:pt x="97" y="142"/>
                    </a:lnTo>
                    <a:lnTo>
                      <a:pt x="106" y="195"/>
                    </a:lnTo>
                    <a:lnTo>
                      <a:pt x="81" y="228"/>
                    </a:lnTo>
                    <a:lnTo>
                      <a:pt x="64" y="228"/>
                    </a:lnTo>
                    <a:lnTo>
                      <a:pt x="70" y="258"/>
                    </a:lnTo>
                    <a:lnTo>
                      <a:pt x="18" y="270"/>
                    </a:lnTo>
                    <a:lnTo>
                      <a:pt x="0" y="360"/>
                    </a:lnTo>
                    <a:lnTo>
                      <a:pt x="81" y="393"/>
                    </a:lnTo>
                    <a:lnTo>
                      <a:pt x="122" y="417"/>
                    </a:lnTo>
                    <a:lnTo>
                      <a:pt x="122" y="430"/>
                    </a:lnTo>
                    <a:lnTo>
                      <a:pt x="107" y="477"/>
                    </a:lnTo>
                    <a:lnTo>
                      <a:pt x="107" y="531"/>
                    </a:lnTo>
                    <a:lnTo>
                      <a:pt x="117" y="550"/>
                    </a:lnTo>
                    <a:lnTo>
                      <a:pt x="144" y="561"/>
                    </a:lnTo>
                    <a:lnTo>
                      <a:pt x="195" y="583"/>
                    </a:lnTo>
                    <a:lnTo>
                      <a:pt x="213" y="593"/>
                    </a:lnTo>
                    <a:lnTo>
                      <a:pt x="217" y="622"/>
                    </a:lnTo>
                    <a:lnTo>
                      <a:pt x="201" y="638"/>
                    </a:lnTo>
                    <a:lnTo>
                      <a:pt x="238" y="646"/>
                    </a:lnTo>
                    <a:lnTo>
                      <a:pt x="270" y="657"/>
                    </a:lnTo>
                    <a:lnTo>
                      <a:pt x="294" y="670"/>
                    </a:lnTo>
                    <a:lnTo>
                      <a:pt x="326" y="662"/>
                    </a:lnTo>
                    <a:lnTo>
                      <a:pt x="348" y="640"/>
                    </a:lnTo>
                    <a:lnTo>
                      <a:pt x="375" y="616"/>
                    </a:lnTo>
                    <a:lnTo>
                      <a:pt x="420" y="598"/>
                    </a:lnTo>
                    <a:lnTo>
                      <a:pt x="450" y="579"/>
                    </a:lnTo>
                    <a:lnTo>
                      <a:pt x="501" y="568"/>
                    </a:lnTo>
                    <a:close/>
                  </a:path>
                </a:pathLst>
              </a:custGeom>
              <a:grpFill/>
              <a:ln w="12700">
                <a:solidFill>
                  <a:schemeClr val="accent6"/>
                </a:solidFill>
                <a:headEnd/>
                <a:tailEnd/>
              </a:ln>
              <a:effectLst/>
            </p:spPr>
            <p:style>
              <a:lnRef idx="1">
                <a:schemeClr val="accent6"/>
              </a:lnRef>
              <a:fillRef idx="3">
                <a:schemeClr val="accent6"/>
              </a:fillRef>
              <a:effectRef idx="2">
                <a:schemeClr val="accent6"/>
              </a:effectRef>
              <a:fontRef idx="minor">
                <a:schemeClr val="lt1"/>
              </a:fontRef>
            </p:style>
            <p:txBody>
              <a:bodyPr/>
              <a:lstStyle/>
              <a:p>
                <a:endParaRPr lang="es-ES"/>
              </a:p>
            </p:txBody>
          </p:sp>
          <p:sp>
            <p:nvSpPr>
              <p:cNvPr id="183" name="Freeform 40"/>
              <p:cNvSpPr>
                <a:spLocks/>
              </p:cNvSpPr>
              <p:nvPr/>
            </p:nvSpPr>
            <p:spPr bwMode="auto">
              <a:xfrm>
                <a:off x="3048822" y="4364768"/>
                <a:ext cx="284522" cy="321850"/>
              </a:xfrm>
              <a:custGeom>
                <a:avLst/>
                <a:gdLst>
                  <a:gd name="T0" fmla="*/ 48 w 303"/>
                  <a:gd name="T1" fmla="*/ 278 h 343"/>
                  <a:gd name="T2" fmla="*/ 75 w 303"/>
                  <a:gd name="T3" fmla="*/ 302 h 343"/>
                  <a:gd name="T4" fmla="*/ 118 w 303"/>
                  <a:gd name="T5" fmla="*/ 309 h 343"/>
                  <a:gd name="T6" fmla="*/ 151 w 303"/>
                  <a:gd name="T7" fmla="*/ 343 h 343"/>
                  <a:gd name="T8" fmla="*/ 206 w 303"/>
                  <a:gd name="T9" fmla="*/ 255 h 343"/>
                  <a:gd name="T10" fmla="*/ 217 w 303"/>
                  <a:gd name="T11" fmla="*/ 233 h 343"/>
                  <a:gd name="T12" fmla="*/ 239 w 303"/>
                  <a:gd name="T13" fmla="*/ 194 h 343"/>
                  <a:gd name="T14" fmla="*/ 299 w 303"/>
                  <a:gd name="T15" fmla="*/ 129 h 343"/>
                  <a:gd name="T16" fmla="*/ 303 w 303"/>
                  <a:gd name="T17" fmla="*/ 106 h 343"/>
                  <a:gd name="T18" fmla="*/ 290 w 303"/>
                  <a:gd name="T19" fmla="*/ 87 h 343"/>
                  <a:gd name="T20" fmla="*/ 285 w 303"/>
                  <a:gd name="T21" fmla="*/ 63 h 343"/>
                  <a:gd name="T22" fmla="*/ 263 w 303"/>
                  <a:gd name="T23" fmla="*/ 57 h 343"/>
                  <a:gd name="T24" fmla="*/ 246 w 303"/>
                  <a:gd name="T25" fmla="*/ 81 h 343"/>
                  <a:gd name="T26" fmla="*/ 234 w 303"/>
                  <a:gd name="T27" fmla="*/ 65 h 343"/>
                  <a:gd name="T28" fmla="*/ 231 w 303"/>
                  <a:gd name="T29" fmla="*/ 23 h 343"/>
                  <a:gd name="T30" fmla="*/ 212 w 303"/>
                  <a:gd name="T31" fmla="*/ 28 h 343"/>
                  <a:gd name="T32" fmla="*/ 195 w 303"/>
                  <a:gd name="T33" fmla="*/ 4 h 343"/>
                  <a:gd name="T34" fmla="*/ 173 w 303"/>
                  <a:gd name="T35" fmla="*/ 4 h 343"/>
                  <a:gd name="T36" fmla="*/ 155 w 303"/>
                  <a:gd name="T37" fmla="*/ 23 h 343"/>
                  <a:gd name="T38" fmla="*/ 130 w 303"/>
                  <a:gd name="T39" fmla="*/ 4 h 343"/>
                  <a:gd name="T40" fmla="*/ 96 w 303"/>
                  <a:gd name="T41" fmla="*/ 0 h 343"/>
                  <a:gd name="T42" fmla="*/ 45 w 303"/>
                  <a:gd name="T43" fmla="*/ 47 h 343"/>
                  <a:gd name="T44" fmla="*/ 19 w 303"/>
                  <a:gd name="T45" fmla="*/ 69 h 343"/>
                  <a:gd name="T46" fmla="*/ 67 w 303"/>
                  <a:gd name="T47" fmla="*/ 141 h 343"/>
                  <a:gd name="T48" fmla="*/ 67 w 303"/>
                  <a:gd name="T49" fmla="*/ 170 h 343"/>
                  <a:gd name="T50" fmla="*/ 45 w 303"/>
                  <a:gd name="T51" fmla="*/ 183 h 343"/>
                  <a:gd name="T52" fmla="*/ 16 w 303"/>
                  <a:gd name="T53" fmla="*/ 220 h 343"/>
                  <a:gd name="T54" fmla="*/ 0 w 303"/>
                  <a:gd name="T55" fmla="*/ 248 h 343"/>
                  <a:gd name="T56" fmla="*/ 48 w 303"/>
                  <a:gd name="T57" fmla="*/ 278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3" h="343">
                    <a:moveTo>
                      <a:pt x="48" y="278"/>
                    </a:moveTo>
                    <a:lnTo>
                      <a:pt x="75" y="302"/>
                    </a:lnTo>
                    <a:lnTo>
                      <a:pt x="118" y="309"/>
                    </a:lnTo>
                    <a:lnTo>
                      <a:pt x="151" y="343"/>
                    </a:lnTo>
                    <a:lnTo>
                      <a:pt x="206" y="255"/>
                    </a:lnTo>
                    <a:lnTo>
                      <a:pt x="217" y="233"/>
                    </a:lnTo>
                    <a:lnTo>
                      <a:pt x="239" y="194"/>
                    </a:lnTo>
                    <a:lnTo>
                      <a:pt x="299" y="129"/>
                    </a:lnTo>
                    <a:lnTo>
                      <a:pt x="303" y="106"/>
                    </a:lnTo>
                    <a:lnTo>
                      <a:pt x="290" y="87"/>
                    </a:lnTo>
                    <a:lnTo>
                      <a:pt x="285" y="63"/>
                    </a:lnTo>
                    <a:lnTo>
                      <a:pt x="263" y="57"/>
                    </a:lnTo>
                    <a:lnTo>
                      <a:pt x="246" y="81"/>
                    </a:lnTo>
                    <a:lnTo>
                      <a:pt x="234" y="65"/>
                    </a:lnTo>
                    <a:lnTo>
                      <a:pt x="231" y="23"/>
                    </a:lnTo>
                    <a:lnTo>
                      <a:pt x="212" y="28"/>
                    </a:lnTo>
                    <a:lnTo>
                      <a:pt x="195" y="4"/>
                    </a:lnTo>
                    <a:lnTo>
                      <a:pt x="173" y="4"/>
                    </a:lnTo>
                    <a:lnTo>
                      <a:pt x="155" y="23"/>
                    </a:lnTo>
                    <a:lnTo>
                      <a:pt x="130" y="4"/>
                    </a:lnTo>
                    <a:lnTo>
                      <a:pt x="96" y="0"/>
                    </a:lnTo>
                    <a:lnTo>
                      <a:pt x="45" y="47"/>
                    </a:lnTo>
                    <a:lnTo>
                      <a:pt x="19" y="69"/>
                    </a:lnTo>
                    <a:lnTo>
                      <a:pt x="67" y="141"/>
                    </a:lnTo>
                    <a:lnTo>
                      <a:pt x="67" y="170"/>
                    </a:lnTo>
                    <a:lnTo>
                      <a:pt x="45" y="183"/>
                    </a:lnTo>
                    <a:lnTo>
                      <a:pt x="16" y="220"/>
                    </a:lnTo>
                    <a:lnTo>
                      <a:pt x="0" y="248"/>
                    </a:lnTo>
                    <a:lnTo>
                      <a:pt x="48" y="278"/>
                    </a:lnTo>
                    <a:close/>
                  </a:path>
                </a:pathLst>
              </a:custGeom>
              <a:grpFill/>
              <a:ln w="12700">
                <a:solidFill>
                  <a:schemeClr val="accent6"/>
                </a:solidFill>
                <a:headEnd/>
                <a:tailEnd/>
              </a:ln>
              <a:effectLst/>
            </p:spPr>
            <p:style>
              <a:lnRef idx="1">
                <a:schemeClr val="accent6"/>
              </a:lnRef>
              <a:fillRef idx="3">
                <a:schemeClr val="accent6"/>
              </a:fillRef>
              <a:effectRef idx="2">
                <a:schemeClr val="accent6"/>
              </a:effectRef>
              <a:fontRef idx="minor">
                <a:schemeClr val="lt1"/>
              </a:fontRef>
            </p:style>
            <p:txBody>
              <a:bodyPr/>
              <a:lstStyle/>
              <a:p>
                <a:endParaRPr lang="es-ES"/>
              </a:p>
            </p:txBody>
          </p:sp>
          <p:sp>
            <p:nvSpPr>
              <p:cNvPr id="184" name="Freeform 42"/>
              <p:cNvSpPr>
                <a:spLocks/>
              </p:cNvSpPr>
              <p:nvPr/>
            </p:nvSpPr>
            <p:spPr bwMode="auto">
              <a:xfrm>
                <a:off x="2899510" y="5109668"/>
                <a:ext cx="395677" cy="426368"/>
              </a:xfrm>
              <a:custGeom>
                <a:avLst/>
                <a:gdLst>
                  <a:gd name="T0" fmla="*/ 93 w 422"/>
                  <a:gd name="T1" fmla="*/ 455 h 455"/>
                  <a:gd name="T2" fmla="*/ 110 w 422"/>
                  <a:gd name="T3" fmla="*/ 439 h 455"/>
                  <a:gd name="T4" fmla="*/ 115 w 422"/>
                  <a:gd name="T5" fmla="*/ 399 h 455"/>
                  <a:gd name="T6" fmla="*/ 154 w 422"/>
                  <a:gd name="T7" fmla="*/ 339 h 455"/>
                  <a:gd name="T8" fmla="*/ 159 w 422"/>
                  <a:gd name="T9" fmla="*/ 291 h 455"/>
                  <a:gd name="T10" fmla="*/ 163 w 422"/>
                  <a:gd name="T11" fmla="*/ 272 h 455"/>
                  <a:gd name="T12" fmla="*/ 176 w 422"/>
                  <a:gd name="T13" fmla="*/ 245 h 455"/>
                  <a:gd name="T14" fmla="*/ 242 w 422"/>
                  <a:gd name="T15" fmla="*/ 179 h 455"/>
                  <a:gd name="T16" fmla="*/ 271 w 422"/>
                  <a:gd name="T17" fmla="*/ 164 h 455"/>
                  <a:gd name="T18" fmla="*/ 327 w 422"/>
                  <a:gd name="T19" fmla="*/ 148 h 455"/>
                  <a:gd name="T20" fmla="*/ 354 w 422"/>
                  <a:gd name="T21" fmla="*/ 126 h 455"/>
                  <a:gd name="T22" fmla="*/ 373 w 422"/>
                  <a:gd name="T23" fmla="*/ 84 h 455"/>
                  <a:gd name="T24" fmla="*/ 393 w 422"/>
                  <a:gd name="T25" fmla="*/ 81 h 455"/>
                  <a:gd name="T26" fmla="*/ 405 w 422"/>
                  <a:gd name="T27" fmla="*/ 70 h 455"/>
                  <a:gd name="T28" fmla="*/ 422 w 422"/>
                  <a:gd name="T29" fmla="*/ 66 h 455"/>
                  <a:gd name="T30" fmla="*/ 419 w 422"/>
                  <a:gd name="T31" fmla="*/ 59 h 455"/>
                  <a:gd name="T32" fmla="*/ 415 w 422"/>
                  <a:gd name="T33" fmla="*/ 43 h 455"/>
                  <a:gd name="T34" fmla="*/ 384 w 422"/>
                  <a:gd name="T35" fmla="*/ 22 h 455"/>
                  <a:gd name="T36" fmla="*/ 361 w 422"/>
                  <a:gd name="T37" fmla="*/ 9 h 455"/>
                  <a:gd name="T38" fmla="*/ 336 w 422"/>
                  <a:gd name="T39" fmla="*/ 4 h 455"/>
                  <a:gd name="T40" fmla="*/ 321 w 422"/>
                  <a:gd name="T41" fmla="*/ 0 h 455"/>
                  <a:gd name="T42" fmla="*/ 271 w 422"/>
                  <a:gd name="T43" fmla="*/ 11 h 455"/>
                  <a:gd name="T44" fmla="*/ 238 w 422"/>
                  <a:gd name="T45" fmla="*/ 31 h 455"/>
                  <a:gd name="T46" fmla="*/ 198 w 422"/>
                  <a:gd name="T47" fmla="*/ 47 h 455"/>
                  <a:gd name="T48" fmla="*/ 169 w 422"/>
                  <a:gd name="T49" fmla="*/ 70 h 455"/>
                  <a:gd name="T50" fmla="*/ 146 w 422"/>
                  <a:gd name="T51" fmla="*/ 94 h 455"/>
                  <a:gd name="T52" fmla="*/ 115 w 422"/>
                  <a:gd name="T53" fmla="*/ 102 h 455"/>
                  <a:gd name="T54" fmla="*/ 88 w 422"/>
                  <a:gd name="T55" fmla="*/ 89 h 455"/>
                  <a:gd name="T56" fmla="*/ 57 w 422"/>
                  <a:gd name="T57" fmla="*/ 77 h 455"/>
                  <a:gd name="T58" fmla="*/ 21 w 422"/>
                  <a:gd name="T59" fmla="*/ 70 h 455"/>
                  <a:gd name="T60" fmla="*/ 0 w 422"/>
                  <a:gd name="T61" fmla="*/ 115 h 455"/>
                  <a:gd name="T62" fmla="*/ 2 w 422"/>
                  <a:gd name="T63" fmla="*/ 138 h 455"/>
                  <a:gd name="T64" fmla="*/ 9 w 422"/>
                  <a:gd name="T65" fmla="*/ 192 h 455"/>
                  <a:gd name="T66" fmla="*/ 5 w 422"/>
                  <a:gd name="T67" fmla="*/ 214 h 455"/>
                  <a:gd name="T68" fmla="*/ 1 w 422"/>
                  <a:gd name="T69" fmla="*/ 252 h 455"/>
                  <a:gd name="T70" fmla="*/ 20 w 422"/>
                  <a:gd name="T71" fmla="*/ 272 h 455"/>
                  <a:gd name="T72" fmla="*/ 13 w 422"/>
                  <a:gd name="T73" fmla="*/ 311 h 455"/>
                  <a:gd name="T74" fmla="*/ 5 w 422"/>
                  <a:gd name="T75" fmla="*/ 343 h 455"/>
                  <a:gd name="T76" fmla="*/ 5 w 422"/>
                  <a:gd name="T77" fmla="*/ 368 h 455"/>
                  <a:gd name="T78" fmla="*/ 9 w 422"/>
                  <a:gd name="T79" fmla="*/ 371 h 455"/>
                  <a:gd name="T80" fmla="*/ 25 w 422"/>
                  <a:gd name="T81" fmla="*/ 380 h 455"/>
                  <a:gd name="T82" fmla="*/ 53 w 422"/>
                  <a:gd name="T83" fmla="*/ 405 h 455"/>
                  <a:gd name="T84" fmla="*/ 68 w 422"/>
                  <a:gd name="T85" fmla="*/ 427 h 455"/>
                  <a:gd name="T86" fmla="*/ 93 w 422"/>
                  <a:gd name="T87" fmla="*/ 45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2" h="455">
                    <a:moveTo>
                      <a:pt x="93" y="455"/>
                    </a:moveTo>
                    <a:lnTo>
                      <a:pt x="110" y="439"/>
                    </a:lnTo>
                    <a:lnTo>
                      <a:pt x="115" y="399"/>
                    </a:lnTo>
                    <a:lnTo>
                      <a:pt x="154" y="339"/>
                    </a:lnTo>
                    <a:lnTo>
                      <a:pt x="159" y="291"/>
                    </a:lnTo>
                    <a:lnTo>
                      <a:pt x="163" y="272"/>
                    </a:lnTo>
                    <a:lnTo>
                      <a:pt x="176" y="245"/>
                    </a:lnTo>
                    <a:lnTo>
                      <a:pt x="242" y="179"/>
                    </a:lnTo>
                    <a:lnTo>
                      <a:pt x="271" y="164"/>
                    </a:lnTo>
                    <a:lnTo>
                      <a:pt x="327" y="148"/>
                    </a:lnTo>
                    <a:lnTo>
                      <a:pt x="354" y="126"/>
                    </a:lnTo>
                    <a:lnTo>
                      <a:pt x="373" y="84"/>
                    </a:lnTo>
                    <a:lnTo>
                      <a:pt x="393" y="81"/>
                    </a:lnTo>
                    <a:lnTo>
                      <a:pt x="405" y="70"/>
                    </a:lnTo>
                    <a:lnTo>
                      <a:pt x="422" y="66"/>
                    </a:lnTo>
                    <a:lnTo>
                      <a:pt x="419" y="59"/>
                    </a:lnTo>
                    <a:lnTo>
                      <a:pt x="415" y="43"/>
                    </a:lnTo>
                    <a:lnTo>
                      <a:pt x="384" y="22"/>
                    </a:lnTo>
                    <a:lnTo>
                      <a:pt x="361" y="9"/>
                    </a:lnTo>
                    <a:lnTo>
                      <a:pt x="336" y="4"/>
                    </a:lnTo>
                    <a:lnTo>
                      <a:pt x="321" y="0"/>
                    </a:lnTo>
                    <a:lnTo>
                      <a:pt x="271" y="11"/>
                    </a:lnTo>
                    <a:lnTo>
                      <a:pt x="238" y="31"/>
                    </a:lnTo>
                    <a:lnTo>
                      <a:pt x="198" y="47"/>
                    </a:lnTo>
                    <a:lnTo>
                      <a:pt x="169" y="70"/>
                    </a:lnTo>
                    <a:lnTo>
                      <a:pt x="146" y="94"/>
                    </a:lnTo>
                    <a:lnTo>
                      <a:pt x="115" y="102"/>
                    </a:lnTo>
                    <a:lnTo>
                      <a:pt x="88" y="89"/>
                    </a:lnTo>
                    <a:lnTo>
                      <a:pt x="57" y="77"/>
                    </a:lnTo>
                    <a:lnTo>
                      <a:pt x="21" y="70"/>
                    </a:lnTo>
                    <a:lnTo>
                      <a:pt x="0" y="115"/>
                    </a:lnTo>
                    <a:lnTo>
                      <a:pt x="2" y="138"/>
                    </a:lnTo>
                    <a:lnTo>
                      <a:pt x="9" y="192"/>
                    </a:lnTo>
                    <a:lnTo>
                      <a:pt x="5" y="214"/>
                    </a:lnTo>
                    <a:lnTo>
                      <a:pt x="1" y="252"/>
                    </a:lnTo>
                    <a:lnTo>
                      <a:pt x="20" y="272"/>
                    </a:lnTo>
                    <a:lnTo>
                      <a:pt x="13" y="311"/>
                    </a:lnTo>
                    <a:lnTo>
                      <a:pt x="5" y="343"/>
                    </a:lnTo>
                    <a:lnTo>
                      <a:pt x="5" y="368"/>
                    </a:lnTo>
                    <a:lnTo>
                      <a:pt x="9" y="371"/>
                    </a:lnTo>
                    <a:lnTo>
                      <a:pt x="25" y="380"/>
                    </a:lnTo>
                    <a:lnTo>
                      <a:pt x="53" y="405"/>
                    </a:lnTo>
                    <a:lnTo>
                      <a:pt x="68" y="427"/>
                    </a:lnTo>
                    <a:lnTo>
                      <a:pt x="93" y="455"/>
                    </a:lnTo>
                    <a:close/>
                  </a:path>
                </a:pathLst>
              </a:custGeom>
              <a:grpFill/>
              <a:ln w="12700">
                <a:solidFill>
                  <a:schemeClr val="accent6"/>
                </a:solidFill>
                <a:headEnd/>
                <a:tailEnd/>
              </a:ln>
              <a:effectLst/>
            </p:spPr>
            <p:style>
              <a:lnRef idx="1">
                <a:schemeClr val="accent6"/>
              </a:lnRef>
              <a:fillRef idx="3">
                <a:schemeClr val="accent6"/>
              </a:fillRef>
              <a:effectRef idx="2">
                <a:schemeClr val="accent6"/>
              </a:effectRef>
              <a:fontRef idx="minor">
                <a:schemeClr val="lt1"/>
              </a:fontRef>
            </p:style>
            <p:txBody>
              <a:bodyPr/>
              <a:lstStyle/>
              <a:p>
                <a:endParaRPr lang="es-ES"/>
              </a:p>
            </p:txBody>
          </p:sp>
        </p:grpSp>
        <p:sp>
          <p:nvSpPr>
            <p:cNvPr id="158" name="Freeform 24"/>
            <p:cNvSpPr>
              <a:spLocks/>
            </p:cNvSpPr>
            <p:nvPr/>
          </p:nvSpPr>
          <p:spPr bwMode="auto">
            <a:xfrm>
              <a:off x="1411533" y="1848368"/>
              <a:ext cx="347850" cy="198930"/>
            </a:xfrm>
            <a:custGeom>
              <a:avLst/>
              <a:gdLst>
                <a:gd name="T0" fmla="*/ 130 w 554"/>
                <a:gd name="T1" fmla="*/ 36 h 317"/>
                <a:gd name="T2" fmla="*/ 134 w 554"/>
                <a:gd name="T3" fmla="*/ 59 h 317"/>
                <a:gd name="T4" fmla="*/ 126 w 554"/>
                <a:gd name="T5" fmla="*/ 87 h 317"/>
                <a:gd name="T6" fmla="*/ 87 w 554"/>
                <a:gd name="T7" fmla="*/ 127 h 317"/>
                <a:gd name="T8" fmla="*/ 39 w 554"/>
                <a:gd name="T9" fmla="*/ 125 h 317"/>
                <a:gd name="T10" fmla="*/ 1 w 554"/>
                <a:gd name="T11" fmla="*/ 139 h 317"/>
                <a:gd name="T12" fmla="*/ 0 w 554"/>
                <a:gd name="T13" fmla="*/ 175 h 317"/>
                <a:gd name="T14" fmla="*/ 44 w 554"/>
                <a:gd name="T15" fmla="*/ 211 h 317"/>
                <a:gd name="T16" fmla="*/ 63 w 554"/>
                <a:gd name="T17" fmla="*/ 227 h 317"/>
                <a:gd name="T18" fmla="*/ 93 w 554"/>
                <a:gd name="T19" fmla="*/ 220 h 317"/>
                <a:gd name="T20" fmla="*/ 135 w 554"/>
                <a:gd name="T21" fmla="*/ 211 h 317"/>
                <a:gd name="T22" fmla="*/ 164 w 554"/>
                <a:gd name="T23" fmla="*/ 269 h 317"/>
                <a:gd name="T24" fmla="*/ 186 w 554"/>
                <a:gd name="T25" fmla="*/ 260 h 317"/>
                <a:gd name="T26" fmla="*/ 238 w 554"/>
                <a:gd name="T27" fmla="*/ 301 h 317"/>
                <a:gd name="T28" fmla="*/ 258 w 554"/>
                <a:gd name="T29" fmla="*/ 317 h 317"/>
                <a:gd name="T30" fmla="*/ 283 w 554"/>
                <a:gd name="T31" fmla="*/ 310 h 317"/>
                <a:gd name="T32" fmla="*/ 307 w 554"/>
                <a:gd name="T33" fmla="*/ 301 h 317"/>
                <a:gd name="T34" fmla="*/ 326 w 554"/>
                <a:gd name="T35" fmla="*/ 299 h 317"/>
                <a:gd name="T36" fmla="*/ 346 w 554"/>
                <a:gd name="T37" fmla="*/ 287 h 317"/>
                <a:gd name="T38" fmla="*/ 360 w 554"/>
                <a:gd name="T39" fmla="*/ 268 h 317"/>
                <a:gd name="T40" fmla="*/ 357 w 554"/>
                <a:gd name="T41" fmla="*/ 245 h 317"/>
                <a:gd name="T42" fmla="*/ 327 w 554"/>
                <a:gd name="T43" fmla="*/ 227 h 317"/>
                <a:gd name="T44" fmla="*/ 327 w 554"/>
                <a:gd name="T45" fmla="*/ 211 h 317"/>
                <a:gd name="T46" fmla="*/ 343 w 554"/>
                <a:gd name="T47" fmla="*/ 198 h 317"/>
                <a:gd name="T48" fmla="*/ 374 w 554"/>
                <a:gd name="T49" fmla="*/ 182 h 317"/>
                <a:gd name="T50" fmla="*/ 396 w 554"/>
                <a:gd name="T51" fmla="*/ 179 h 317"/>
                <a:gd name="T52" fmla="*/ 414 w 554"/>
                <a:gd name="T53" fmla="*/ 197 h 317"/>
                <a:gd name="T54" fmla="*/ 434 w 554"/>
                <a:gd name="T55" fmla="*/ 179 h 317"/>
                <a:gd name="T56" fmla="*/ 455 w 554"/>
                <a:gd name="T57" fmla="*/ 163 h 317"/>
                <a:gd name="T58" fmla="*/ 494 w 554"/>
                <a:gd name="T59" fmla="*/ 141 h 317"/>
                <a:gd name="T60" fmla="*/ 489 w 554"/>
                <a:gd name="T61" fmla="*/ 109 h 317"/>
                <a:gd name="T62" fmla="*/ 513 w 554"/>
                <a:gd name="T63" fmla="*/ 101 h 317"/>
                <a:gd name="T64" fmla="*/ 538 w 554"/>
                <a:gd name="T65" fmla="*/ 78 h 317"/>
                <a:gd name="T66" fmla="*/ 554 w 554"/>
                <a:gd name="T67" fmla="*/ 77 h 317"/>
                <a:gd name="T68" fmla="*/ 552 w 554"/>
                <a:gd name="T69" fmla="*/ 66 h 317"/>
                <a:gd name="T70" fmla="*/ 535 w 554"/>
                <a:gd name="T71" fmla="*/ 59 h 317"/>
                <a:gd name="T72" fmla="*/ 515 w 554"/>
                <a:gd name="T73" fmla="*/ 48 h 317"/>
                <a:gd name="T74" fmla="*/ 493 w 554"/>
                <a:gd name="T75" fmla="*/ 44 h 317"/>
                <a:gd name="T76" fmla="*/ 468 w 554"/>
                <a:gd name="T77" fmla="*/ 44 h 317"/>
                <a:gd name="T78" fmla="*/ 455 w 554"/>
                <a:gd name="T79" fmla="*/ 44 h 317"/>
                <a:gd name="T80" fmla="*/ 450 w 554"/>
                <a:gd name="T81" fmla="*/ 37 h 317"/>
                <a:gd name="T82" fmla="*/ 450 w 554"/>
                <a:gd name="T83" fmla="*/ 25 h 317"/>
                <a:gd name="T84" fmla="*/ 464 w 554"/>
                <a:gd name="T85" fmla="*/ 19 h 317"/>
                <a:gd name="T86" fmla="*/ 475 w 554"/>
                <a:gd name="T87" fmla="*/ 19 h 317"/>
                <a:gd name="T88" fmla="*/ 475 w 554"/>
                <a:gd name="T89" fmla="*/ 7 h 317"/>
                <a:gd name="T90" fmla="*/ 461 w 554"/>
                <a:gd name="T91" fmla="*/ 0 h 317"/>
                <a:gd name="T92" fmla="*/ 425 w 554"/>
                <a:gd name="T93" fmla="*/ 3 h 317"/>
                <a:gd name="T94" fmla="*/ 390 w 554"/>
                <a:gd name="T95" fmla="*/ 12 h 317"/>
                <a:gd name="T96" fmla="*/ 368 w 554"/>
                <a:gd name="T97" fmla="*/ 12 h 317"/>
                <a:gd name="T98" fmla="*/ 339 w 554"/>
                <a:gd name="T99" fmla="*/ 12 h 317"/>
                <a:gd name="T100" fmla="*/ 327 w 554"/>
                <a:gd name="T101" fmla="*/ 3 h 317"/>
                <a:gd name="T102" fmla="*/ 314 w 554"/>
                <a:gd name="T103" fmla="*/ 7 h 317"/>
                <a:gd name="T104" fmla="*/ 299 w 554"/>
                <a:gd name="T105" fmla="*/ 19 h 317"/>
                <a:gd name="T106" fmla="*/ 277 w 554"/>
                <a:gd name="T107" fmla="*/ 25 h 317"/>
                <a:gd name="T108" fmla="*/ 248 w 554"/>
                <a:gd name="T109" fmla="*/ 19 h 317"/>
                <a:gd name="T110" fmla="*/ 235 w 554"/>
                <a:gd name="T111" fmla="*/ 29 h 317"/>
                <a:gd name="T112" fmla="*/ 213 w 554"/>
                <a:gd name="T113" fmla="*/ 44 h 317"/>
                <a:gd name="T114" fmla="*/ 206 w 554"/>
                <a:gd name="T115" fmla="*/ 44 h 317"/>
                <a:gd name="T116" fmla="*/ 178 w 554"/>
                <a:gd name="T117" fmla="*/ 37 h 317"/>
                <a:gd name="T118" fmla="*/ 153 w 554"/>
                <a:gd name="T119" fmla="*/ 37 h 317"/>
                <a:gd name="T120" fmla="*/ 130 w 554"/>
                <a:gd name="T121" fmla="*/ 3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54" h="317">
                  <a:moveTo>
                    <a:pt x="130" y="36"/>
                  </a:moveTo>
                  <a:lnTo>
                    <a:pt x="134" y="59"/>
                  </a:lnTo>
                  <a:lnTo>
                    <a:pt x="126" y="87"/>
                  </a:lnTo>
                  <a:lnTo>
                    <a:pt x="87" y="127"/>
                  </a:lnTo>
                  <a:lnTo>
                    <a:pt x="39" y="125"/>
                  </a:lnTo>
                  <a:lnTo>
                    <a:pt x="1" y="139"/>
                  </a:lnTo>
                  <a:lnTo>
                    <a:pt x="0" y="175"/>
                  </a:lnTo>
                  <a:lnTo>
                    <a:pt x="44" y="211"/>
                  </a:lnTo>
                  <a:lnTo>
                    <a:pt x="63" y="227"/>
                  </a:lnTo>
                  <a:lnTo>
                    <a:pt x="93" y="220"/>
                  </a:lnTo>
                  <a:lnTo>
                    <a:pt x="135" y="211"/>
                  </a:lnTo>
                  <a:lnTo>
                    <a:pt x="164" y="269"/>
                  </a:lnTo>
                  <a:lnTo>
                    <a:pt x="186" y="260"/>
                  </a:lnTo>
                  <a:lnTo>
                    <a:pt x="238" y="301"/>
                  </a:lnTo>
                  <a:lnTo>
                    <a:pt x="258" y="317"/>
                  </a:lnTo>
                  <a:lnTo>
                    <a:pt x="283" y="310"/>
                  </a:lnTo>
                  <a:lnTo>
                    <a:pt x="307" y="301"/>
                  </a:lnTo>
                  <a:lnTo>
                    <a:pt x="326" y="299"/>
                  </a:lnTo>
                  <a:lnTo>
                    <a:pt x="346" y="287"/>
                  </a:lnTo>
                  <a:lnTo>
                    <a:pt x="360" y="268"/>
                  </a:lnTo>
                  <a:lnTo>
                    <a:pt x="357" y="245"/>
                  </a:lnTo>
                  <a:lnTo>
                    <a:pt x="327" y="227"/>
                  </a:lnTo>
                  <a:lnTo>
                    <a:pt x="327" y="211"/>
                  </a:lnTo>
                  <a:lnTo>
                    <a:pt x="343" y="198"/>
                  </a:lnTo>
                  <a:lnTo>
                    <a:pt x="374" y="182"/>
                  </a:lnTo>
                  <a:lnTo>
                    <a:pt x="396" y="179"/>
                  </a:lnTo>
                  <a:lnTo>
                    <a:pt x="414" y="197"/>
                  </a:lnTo>
                  <a:lnTo>
                    <a:pt x="434" y="179"/>
                  </a:lnTo>
                  <a:lnTo>
                    <a:pt x="455" y="163"/>
                  </a:lnTo>
                  <a:lnTo>
                    <a:pt x="494" y="141"/>
                  </a:lnTo>
                  <a:lnTo>
                    <a:pt x="489" y="109"/>
                  </a:lnTo>
                  <a:lnTo>
                    <a:pt x="513" y="101"/>
                  </a:lnTo>
                  <a:lnTo>
                    <a:pt x="538" y="78"/>
                  </a:lnTo>
                  <a:lnTo>
                    <a:pt x="554" y="77"/>
                  </a:lnTo>
                  <a:lnTo>
                    <a:pt x="552" y="66"/>
                  </a:lnTo>
                  <a:lnTo>
                    <a:pt x="535" y="59"/>
                  </a:lnTo>
                  <a:lnTo>
                    <a:pt x="515" y="48"/>
                  </a:lnTo>
                  <a:lnTo>
                    <a:pt x="493" y="44"/>
                  </a:lnTo>
                  <a:lnTo>
                    <a:pt x="468" y="44"/>
                  </a:lnTo>
                  <a:lnTo>
                    <a:pt x="455" y="44"/>
                  </a:lnTo>
                  <a:lnTo>
                    <a:pt x="450" y="37"/>
                  </a:lnTo>
                  <a:lnTo>
                    <a:pt x="450" y="25"/>
                  </a:lnTo>
                  <a:lnTo>
                    <a:pt x="464" y="19"/>
                  </a:lnTo>
                  <a:lnTo>
                    <a:pt x="475" y="19"/>
                  </a:lnTo>
                  <a:lnTo>
                    <a:pt x="475" y="7"/>
                  </a:lnTo>
                  <a:lnTo>
                    <a:pt x="461" y="0"/>
                  </a:lnTo>
                  <a:lnTo>
                    <a:pt x="425" y="3"/>
                  </a:lnTo>
                  <a:lnTo>
                    <a:pt x="390" y="12"/>
                  </a:lnTo>
                  <a:lnTo>
                    <a:pt x="368" y="12"/>
                  </a:lnTo>
                  <a:lnTo>
                    <a:pt x="339" y="12"/>
                  </a:lnTo>
                  <a:lnTo>
                    <a:pt x="327" y="3"/>
                  </a:lnTo>
                  <a:lnTo>
                    <a:pt x="314" y="7"/>
                  </a:lnTo>
                  <a:lnTo>
                    <a:pt x="299" y="19"/>
                  </a:lnTo>
                  <a:lnTo>
                    <a:pt x="277" y="25"/>
                  </a:lnTo>
                  <a:lnTo>
                    <a:pt x="248" y="19"/>
                  </a:lnTo>
                  <a:lnTo>
                    <a:pt x="235" y="29"/>
                  </a:lnTo>
                  <a:lnTo>
                    <a:pt x="213" y="44"/>
                  </a:lnTo>
                  <a:lnTo>
                    <a:pt x="206" y="44"/>
                  </a:lnTo>
                  <a:lnTo>
                    <a:pt x="178" y="37"/>
                  </a:lnTo>
                  <a:lnTo>
                    <a:pt x="153" y="37"/>
                  </a:lnTo>
                  <a:lnTo>
                    <a:pt x="130" y="36"/>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59" name="Freeform 50"/>
            <p:cNvSpPr>
              <a:spLocks/>
            </p:cNvSpPr>
            <p:nvPr/>
          </p:nvSpPr>
          <p:spPr bwMode="auto">
            <a:xfrm>
              <a:off x="1718263" y="1870038"/>
              <a:ext cx="188928" cy="106133"/>
            </a:xfrm>
            <a:custGeom>
              <a:avLst/>
              <a:gdLst>
                <a:gd name="T0" fmla="*/ 367 w 380"/>
                <a:gd name="T1" fmla="*/ 161 h 214"/>
                <a:gd name="T2" fmla="*/ 380 w 380"/>
                <a:gd name="T3" fmla="*/ 122 h 214"/>
                <a:gd name="T4" fmla="*/ 380 w 380"/>
                <a:gd name="T5" fmla="*/ 52 h 214"/>
                <a:gd name="T6" fmla="*/ 346 w 380"/>
                <a:gd name="T7" fmla="*/ 31 h 214"/>
                <a:gd name="T8" fmla="*/ 309 w 380"/>
                <a:gd name="T9" fmla="*/ 37 h 214"/>
                <a:gd name="T10" fmla="*/ 263 w 380"/>
                <a:gd name="T11" fmla="*/ 21 h 214"/>
                <a:gd name="T12" fmla="*/ 245 w 380"/>
                <a:gd name="T13" fmla="*/ 0 h 214"/>
                <a:gd name="T14" fmla="*/ 172 w 380"/>
                <a:gd name="T15" fmla="*/ 11 h 214"/>
                <a:gd name="T16" fmla="*/ 145 w 380"/>
                <a:gd name="T17" fmla="*/ 16 h 214"/>
                <a:gd name="T18" fmla="*/ 137 w 380"/>
                <a:gd name="T19" fmla="*/ 37 h 214"/>
                <a:gd name="T20" fmla="*/ 147 w 380"/>
                <a:gd name="T21" fmla="*/ 55 h 214"/>
                <a:gd name="T22" fmla="*/ 130 w 380"/>
                <a:gd name="T23" fmla="*/ 57 h 214"/>
                <a:gd name="T24" fmla="*/ 110 w 380"/>
                <a:gd name="T25" fmla="*/ 52 h 214"/>
                <a:gd name="T26" fmla="*/ 66 w 380"/>
                <a:gd name="T27" fmla="*/ 55 h 214"/>
                <a:gd name="T28" fmla="*/ 29 w 380"/>
                <a:gd name="T29" fmla="*/ 86 h 214"/>
                <a:gd name="T30" fmla="*/ 0 w 380"/>
                <a:gd name="T31" fmla="*/ 95 h 214"/>
                <a:gd name="T32" fmla="*/ 7 w 380"/>
                <a:gd name="T33" fmla="*/ 135 h 214"/>
                <a:gd name="T34" fmla="*/ 42 w 380"/>
                <a:gd name="T35" fmla="*/ 136 h 214"/>
                <a:gd name="T36" fmla="*/ 81 w 380"/>
                <a:gd name="T37" fmla="*/ 145 h 214"/>
                <a:gd name="T38" fmla="*/ 105 w 380"/>
                <a:gd name="T39" fmla="*/ 170 h 214"/>
                <a:gd name="T40" fmla="*/ 142 w 380"/>
                <a:gd name="T41" fmla="*/ 160 h 214"/>
                <a:gd name="T42" fmla="*/ 172 w 380"/>
                <a:gd name="T43" fmla="*/ 170 h 214"/>
                <a:gd name="T44" fmla="*/ 209 w 380"/>
                <a:gd name="T45" fmla="*/ 191 h 214"/>
                <a:gd name="T46" fmla="*/ 241 w 380"/>
                <a:gd name="T47" fmla="*/ 210 h 214"/>
                <a:gd name="T48" fmla="*/ 274 w 380"/>
                <a:gd name="T49" fmla="*/ 214 h 214"/>
                <a:gd name="T50" fmla="*/ 322 w 380"/>
                <a:gd name="T51" fmla="*/ 204 h 214"/>
                <a:gd name="T52" fmla="*/ 327 w 380"/>
                <a:gd name="T53" fmla="*/ 175 h 214"/>
                <a:gd name="T54" fmla="*/ 367 w 380"/>
                <a:gd name="T55" fmla="*/ 161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80" h="214">
                  <a:moveTo>
                    <a:pt x="367" y="161"/>
                  </a:moveTo>
                  <a:lnTo>
                    <a:pt x="380" y="122"/>
                  </a:lnTo>
                  <a:lnTo>
                    <a:pt x="380" y="52"/>
                  </a:lnTo>
                  <a:lnTo>
                    <a:pt x="346" y="31"/>
                  </a:lnTo>
                  <a:lnTo>
                    <a:pt x="309" y="37"/>
                  </a:lnTo>
                  <a:lnTo>
                    <a:pt x="263" y="21"/>
                  </a:lnTo>
                  <a:lnTo>
                    <a:pt x="245" y="0"/>
                  </a:lnTo>
                  <a:lnTo>
                    <a:pt x="172" y="11"/>
                  </a:lnTo>
                  <a:lnTo>
                    <a:pt x="145" y="16"/>
                  </a:lnTo>
                  <a:lnTo>
                    <a:pt x="137" y="37"/>
                  </a:lnTo>
                  <a:lnTo>
                    <a:pt x="147" y="55"/>
                  </a:lnTo>
                  <a:lnTo>
                    <a:pt x="130" y="57"/>
                  </a:lnTo>
                  <a:lnTo>
                    <a:pt x="110" y="52"/>
                  </a:lnTo>
                  <a:lnTo>
                    <a:pt x="66" y="55"/>
                  </a:lnTo>
                  <a:lnTo>
                    <a:pt x="29" y="86"/>
                  </a:lnTo>
                  <a:lnTo>
                    <a:pt x="0" y="95"/>
                  </a:lnTo>
                  <a:lnTo>
                    <a:pt x="7" y="135"/>
                  </a:lnTo>
                  <a:lnTo>
                    <a:pt x="42" y="136"/>
                  </a:lnTo>
                  <a:lnTo>
                    <a:pt x="81" y="145"/>
                  </a:lnTo>
                  <a:lnTo>
                    <a:pt x="105" y="170"/>
                  </a:lnTo>
                  <a:lnTo>
                    <a:pt x="142" y="160"/>
                  </a:lnTo>
                  <a:lnTo>
                    <a:pt x="172" y="170"/>
                  </a:lnTo>
                  <a:lnTo>
                    <a:pt x="209" y="191"/>
                  </a:lnTo>
                  <a:lnTo>
                    <a:pt x="241" y="210"/>
                  </a:lnTo>
                  <a:lnTo>
                    <a:pt x="274" y="214"/>
                  </a:lnTo>
                  <a:lnTo>
                    <a:pt x="322" y="204"/>
                  </a:lnTo>
                  <a:lnTo>
                    <a:pt x="327" y="175"/>
                  </a:lnTo>
                  <a:lnTo>
                    <a:pt x="367" y="161"/>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60" name="Freeform 54"/>
            <p:cNvSpPr>
              <a:spLocks/>
            </p:cNvSpPr>
            <p:nvPr/>
          </p:nvSpPr>
          <p:spPr bwMode="auto">
            <a:xfrm>
              <a:off x="1882742" y="1884486"/>
              <a:ext cx="139473" cy="98354"/>
            </a:xfrm>
            <a:custGeom>
              <a:avLst/>
              <a:gdLst>
                <a:gd name="T0" fmla="*/ 223 w 223"/>
                <a:gd name="T1" fmla="*/ 19 h 157"/>
                <a:gd name="T2" fmla="*/ 220 w 223"/>
                <a:gd name="T3" fmla="*/ 0 h 157"/>
                <a:gd name="T4" fmla="*/ 182 w 223"/>
                <a:gd name="T5" fmla="*/ 5 h 157"/>
                <a:gd name="T6" fmla="*/ 149 w 223"/>
                <a:gd name="T7" fmla="*/ 22 h 157"/>
                <a:gd name="T8" fmla="*/ 99 w 223"/>
                <a:gd name="T9" fmla="*/ 28 h 157"/>
                <a:gd name="T10" fmla="*/ 40 w 223"/>
                <a:gd name="T11" fmla="*/ 16 h 157"/>
                <a:gd name="T12" fmla="*/ 40 w 223"/>
                <a:gd name="T13" fmla="*/ 74 h 157"/>
                <a:gd name="T14" fmla="*/ 30 w 223"/>
                <a:gd name="T15" fmla="*/ 104 h 157"/>
                <a:gd name="T16" fmla="*/ 0 w 223"/>
                <a:gd name="T17" fmla="*/ 116 h 157"/>
                <a:gd name="T18" fmla="*/ 39 w 223"/>
                <a:gd name="T19" fmla="*/ 148 h 157"/>
                <a:gd name="T20" fmla="*/ 73 w 223"/>
                <a:gd name="T21" fmla="*/ 157 h 157"/>
                <a:gd name="T22" fmla="*/ 100 w 223"/>
                <a:gd name="T23" fmla="*/ 153 h 157"/>
                <a:gd name="T24" fmla="*/ 122 w 223"/>
                <a:gd name="T25" fmla="*/ 135 h 157"/>
                <a:gd name="T26" fmla="*/ 154 w 223"/>
                <a:gd name="T27" fmla="*/ 131 h 157"/>
                <a:gd name="T28" fmla="*/ 155 w 223"/>
                <a:gd name="T29" fmla="*/ 93 h 157"/>
                <a:gd name="T30" fmla="*/ 173 w 223"/>
                <a:gd name="T31" fmla="*/ 63 h 157"/>
                <a:gd name="T32" fmla="*/ 200 w 223"/>
                <a:gd name="T33" fmla="*/ 45 h 157"/>
                <a:gd name="T34" fmla="*/ 223 w 223"/>
                <a:gd name="T35" fmla="*/ 1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3" h="157">
                  <a:moveTo>
                    <a:pt x="223" y="19"/>
                  </a:moveTo>
                  <a:lnTo>
                    <a:pt x="220" y="0"/>
                  </a:lnTo>
                  <a:lnTo>
                    <a:pt x="182" y="5"/>
                  </a:lnTo>
                  <a:lnTo>
                    <a:pt x="149" y="22"/>
                  </a:lnTo>
                  <a:lnTo>
                    <a:pt x="99" y="28"/>
                  </a:lnTo>
                  <a:lnTo>
                    <a:pt x="40" y="16"/>
                  </a:lnTo>
                  <a:lnTo>
                    <a:pt x="40" y="74"/>
                  </a:lnTo>
                  <a:lnTo>
                    <a:pt x="30" y="104"/>
                  </a:lnTo>
                  <a:lnTo>
                    <a:pt x="0" y="116"/>
                  </a:lnTo>
                  <a:lnTo>
                    <a:pt x="39" y="148"/>
                  </a:lnTo>
                  <a:lnTo>
                    <a:pt x="73" y="157"/>
                  </a:lnTo>
                  <a:lnTo>
                    <a:pt x="100" y="153"/>
                  </a:lnTo>
                  <a:lnTo>
                    <a:pt x="122" y="135"/>
                  </a:lnTo>
                  <a:lnTo>
                    <a:pt x="154" y="131"/>
                  </a:lnTo>
                  <a:lnTo>
                    <a:pt x="155" y="93"/>
                  </a:lnTo>
                  <a:lnTo>
                    <a:pt x="173" y="63"/>
                  </a:lnTo>
                  <a:lnTo>
                    <a:pt x="200" y="45"/>
                  </a:lnTo>
                  <a:lnTo>
                    <a:pt x="223" y="19"/>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61" name="Freeform 56"/>
            <p:cNvSpPr>
              <a:spLocks/>
            </p:cNvSpPr>
            <p:nvPr/>
          </p:nvSpPr>
          <p:spPr bwMode="auto">
            <a:xfrm>
              <a:off x="1749380" y="1949500"/>
              <a:ext cx="196151" cy="183927"/>
            </a:xfrm>
            <a:custGeom>
              <a:avLst/>
              <a:gdLst>
                <a:gd name="T0" fmla="*/ 287 w 312"/>
                <a:gd name="T1" fmla="*/ 53 h 293"/>
                <a:gd name="T2" fmla="*/ 251 w 312"/>
                <a:gd name="T3" fmla="*/ 44 h 293"/>
                <a:gd name="T4" fmla="*/ 212 w 312"/>
                <a:gd name="T5" fmla="*/ 12 h 293"/>
                <a:gd name="T6" fmla="*/ 204 w 312"/>
                <a:gd name="T7" fmla="*/ 34 h 293"/>
                <a:gd name="T8" fmla="*/ 171 w 312"/>
                <a:gd name="T9" fmla="*/ 42 h 293"/>
                <a:gd name="T10" fmla="*/ 152 w 312"/>
                <a:gd name="T11" fmla="*/ 41 h 293"/>
                <a:gd name="T12" fmla="*/ 136 w 312"/>
                <a:gd name="T13" fmla="*/ 36 h 293"/>
                <a:gd name="T14" fmla="*/ 89 w 312"/>
                <a:gd name="T15" fmla="*/ 11 h 293"/>
                <a:gd name="T16" fmla="*/ 64 w 312"/>
                <a:gd name="T17" fmla="*/ 0 h 293"/>
                <a:gd name="T18" fmla="*/ 32 w 312"/>
                <a:gd name="T19" fmla="*/ 7 h 293"/>
                <a:gd name="T20" fmla="*/ 48 w 312"/>
                <a:gd name="T21" fmla="*/ 42 h 293"/>
                <a:gd name="T22" fmla="*/ 52 w 312"/>
                <a:gd name="T23" fmla="*/ 64 h 293"/>
                <a:gd name="T24" fmla="*/ 44 w 312"/>
                <a:gd name="T25" fmla="*/ 86 h 293"/>
                <a:gd name="T26" fmla="*/ 13 w 312"/>
                <a:gd name="T27" fmla="*/ 92 h 293"/>
                <a:gd name="T28" fmla="*/ 0 w 312"/>
                <a:gd name="T29" fmla="*/ 100 h 293"/>
                <a:gd name="T30" fmla="*/ 4 w 312"/>
                <a:gd name="T31" fmla="*/ 113 h 293"/>
                <a:gd name="T32" fmla="*/ 34 w 312"/>
                <a:gd name="T33" fmla="*/ 118 h 293"/>
                <a:gd name="T34" fmla="*/ 64 w 312"/>
                <a:gd name="T35" fmla="*/ 126 h 293"/>
                <a:gd name="T36" fmla="*/ 75 w 312"/>
                <a:gd name="T37" fmla="*/ 154 h 293"/>
                <a:gd name="T38" fmla="*/ 71 w 312"/>
                <a:gd name="T39" fmla="*/ 181 h 293"/>
                <a:gd name="T40" fmla="*/ 85 w 312"/>
                <a:gd name="T41" fmla="*/ 207 h 293"/>
                <a:gd name="T42" fmla="*/ 112 w 312"/>
                <a:gd name="T43" fmla="*/ 228 h 293"/>
                <a:gd name="T44" fmla="*/ 140 w 312"/>
                <a:gd name="T45" fmla="*/ 247 h 293"/>
                <a:gd name="T46" fmla="*/ 171 w 312"/>
                <a:gd name="T47" fmla="*/ 277 h 293"/>
                <a:gd name="T48" fmla="*/ 193 w 312"/>
                <a:gd name="T49" fmla="*/ 286 h 293"/>
                <a:gd name="T50" fmla="*/ 238 w 312"/>
                <a:gd name="T51" fmla="*/ 293 h 293"/>
                <a:gd name="T52" fmla="*/ 241 w 312"/>
                <a:gd name="T53" fmla="*/ 261 h 293"/>
                <a:gd name="T54" fmla="*/ 236 w 312"/>
                <a:gd name="T55" fmla="*/ 228 h 293"/>
                <a:gd name="T56" fmla="*/ 260 w 312"/>
                <a:gd name="T57" fmla="*/ 215 h 293"/>
                <a:gd name="T58" fmla="*/ 255 w 312"/>
                <a:gd name="T59" fmla="*/ 193 h 293"/>
                <a:gd name="T60" fmla="*/ 275 w 312"/>
                <a:gd name="T61" fmla="*/ 152 h 293"/>
                <a:gd name="T62" fmla="*/ 284 w 312"/>
                <a:gd name="T63" fmla="*/ 103 h 293"/>
                <a:gd name="T64" fmla="*/ 307 w 312"/>
                <a:gd name="T65" fmla="*/ 95 h 293"/>
                <a:gd name="T66" fmla="*/ 312 w 312"/>
                <a:gd name="T67" fmla="*/ 49 h 293"/>
                <a:gd name="T68" fmla="*/ 287 w 312"/>
                <a:gd name="T69" fmla="*/ 5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2" h="293">
                  <a:moveTo>
                    <a:pt x="287" y="53"/>
                  </a:moveTo>
                  <a:lnTo>
                    <a:pt x="251" y="44"/>
                  </a:lnTo>
                  <a:lnTo>
                    <a:pt x="212" y="12"/>
                  </a:lnTo>
                  <a:lnTo>
                    <a:pt x="204" y="34"/>
                  </a:lnTo>
                  <a:lnTo>
                    <a:pt x="171" y="42"/>
                  </a:lnTo>
                  <a:lnTo>
                    <a:pt x="152" y="41"/>
                  </a:lnTo>
                  <a:lnTo>
                    <a:pt x="136" y="36"/>
                  </a:lnTo>
                  <a:lnTo>
                    <a:pt x="89" y="11"/>
                  </a:lnTo>
                  <a:lnTo>
                    <a:pt x="64" y="0"/>
                  </a:lnTo>
                  <a:lnTo>
                    <a:pt x="32" y="7"/>
                  </a:lnTo>
                  <a:lnTo>
                    <a:pt x="48" y="42"/>
                  </a:lnTo>
                  <a:lnTo>
                    <a:pt x="52" y="64"/>
                  </a:lnTo>
                  <a:lnTo>
                    <a:pt x="44" y="86"/>
                  </a:lnTo>
                  <a:lnTo>
                    <a:pt x="13" y="92"/>
                  </a:lnTo>
                  <a:lnTo>
                    <a:pt x="0" y="100"/>
                  </a:lnTo>
                  <a:lnTo>
                    <a:pt x="4" y="113"/>
                  </a:lnTo>
                  <a:lnTo>
                    <a:pt x="34" y="118"/>
                  </a:lnTo>
                  <a:lnTo>
                    <a:pt x="64" y="126"/>
                  </a:lnTo>
                  <a:lnTo>
                    <a:pt x="75" y="154"/>
                  </a:lnTo>
                  <a:lnTo>
                    <a:pt x="71" y="181"/>
                  </a:lnTo>
                  <a:lnTo>
                    <a:pt x="85" y="207"/>
                  </a:lnTo>
                  <a:lnTo>
                    <a:pt x="112" y="228"/>
                  </a:lnTo>
                  <a:lnTo>
                    <a:pt x="140" y="247"/>
                  </a:lnTo>
                  <a:lnTo>
                    <a:pt x="171" y="277"/>
                  </a:lnTo>
                  <a:lnTo>
                    <a:pt x="193" y="286"/>
                  </a:lnTo>
                  <a:lnTo>
                    <a:pt x="238" y="293"/>
                  </a:lnTo>
                  <a:lnTo>
                    <a:pt x="241" y="261"/>
                  </a:lnTo>
                  <a:lnTo>
                    <a:pt x="236" y="228"/>
                  </a:lnTo>
                  <a:lnTo>
                    <a:pt x="260" y="215"/>
                  </a:lnTo>
                  <a:lnTo>
                    <a:pt x="255" y="193"/>
                  </a:lnTo>
                  <a:lnTo>
                    <a:pt x="275" y="152"/>
                  </a:lnTo>
                  <a:lnTo>
                    <a:pt x="284" y="103"/>
                  </a:lnTo>
                  <a:lnTo>
                    <a:pt x="307" y="95"/>
                  </a:lnTo>
                  <a:lnTo>
                    <a:pt x="312" y="49"/>
                  </a:lnTo>
                  <a:lnTo>
                    <a:pt x="287" y="53"/>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62" name="Freeform 19"/>
            <p:cNvSpPr>
              <a:spLocks/>
            </p:cNvSpPr>
            <p:nvPr/>
          </p:nvSpPr>
          <p:spPr bwMode="auto">
            <a:xfrm>
              <a:off x="2019436" y="2457938"/>
              <a:ext cx="434534" cy="371188"/>
            </a:xfrm>
            <a:custGeom>
              <a:avLst/>
              <a:gdLst>
                <a:gd name="T0" fmla="*/ 248 w 692"/>
                <a:gd name="T1" fmla="*/ 72 h 591"/>
                <a:gd name="T2" fmla="*/ 314 w 692"/>
                <a:gd name="T3" fmla="*/ 48 h 591"/>
                <a:gd name="T4" fmla="*/ 451 w 692"/>
                <a:gd name="T5" fmla="*/ 38 h 591"/>
                <a:gd name="T6" fmla="*/ 586 w 692"/>
                <a:gd name="T7" fmla="*/ 0 h 591"/>
                <a:gd name="T8" fmla="*/ 692 w 692"/>
                <a:gd name="T9" fmla="*/ 39 h 591"/>
                <a:gd name="T10" fmla="*/ 671 w 692"/>
                <a:gd name="T11" fmla="*/ 60 h 591"/>
                <a:gd name="T12" fmla="*/ 680 w 692"/>
                <a:gd name="T13" fmla="*/ 99 h 591"/>
                <a:gd name="T14" fmla="*/ 682 w 692"/>
                <a:gd name="T15" fmla="*/ 131 h 591"/>
                <a:gd name="T16" fmla="*/ 667 w 692"/>
                <a:gd name="T17" fmla="*/ 160 h 591"/>
                <a:gd name="T18" fmla="*/ 670 w 692"/>
                <a:gd name="T19" fmla="*/ 187 h 591"/>
                <a:gd name="T20" fmla="*/ 652 w 692"/>
                <a:gd name="T21" fmla="*/ 212 h 591"/>
                <a:gd name="T22" fmla="*/ 635 w 692"/>
                <a:gd name="T23" fmla="*/ 214 h 591"/>
                <a:gd name="T24" fmla="*/ 617 w 692"/>
                <a:gd name="T25" fmla="*/ 233 h 591"/>
                <a:gd name="T26" fmla="*/ 595 w 692"/>
                <a:gd name="T27" fmla="*/ 212 h 591"/>
                <a:gd name="T28" fmla="*/ 563 w 692"/>
                <a:gd name="T29" fmla="*/ 210 h 591"/>
                <a:gd name="T30" fmla="*/ 541 w 692"/>
                <a:gd name="T31" fmla="*/ 223 h 591"/>
                <a:gd name="T32" fmla="*/ 506 w 692"/>
                <a:gd name="T33" fmla="*/ 256 h 591"/>
                <a:gd name="T34" fmla="*/ 484 w 692"/>
                <a:gd name="T35" fmla="*/ 279 h 591"/>
                <a:gd name="T36" fmla="*/ 529 w 692"/>
                <a:gd name="T37" fmla="*/ 346 h 591"/>
                <a:gd name="T38" fmla="*/ 529 w 692"/>
                <a:gd name="T39" fmla="*/ 380 h 591"/>
                <a:gd name="T40" fmla="*/ 513 w 692"/>
                <a:gd name="T41" fmla="*/ 390 h 591"/>
                <a:gd name="T42" fmla="*/ 480 w 692"/>
                <a:gd name="T43" fmla="*/ 427 h 591"/>
                <a:gd name="T44" fmla="*/ 464 w 692"/>
                <a:gd name="T45" fmla="*/ 458 h 591"/>
                <a:gd name="T46" fmla="*/ 445 w 692"/>
                <a:gd name="T47" fmla="*/ 441 h 591"/>
                <a:gd name="T48" fmla="*/ 426 w 692"/>
                <a:gd name="T49" fmla="*/ 434 h 591"/>
                <a:gd name="T50" fmla="*/ 418 w 692"/>
                <a:gd name="T51" fmla="*/ 443 h 591"/>
                <a:gd name="T52" fmla="*/ 419 w 692"/>
                <a:gd name="T53" fmla="*/ 486 h 591"/>
                <a:gd name="T54" fmla="*/ 413 w 692"/>
                <a:gd name="T55" fmla="*/ 513 h 591"/>
                <a:gd name="T56" fmla="*/ 404 w 692"/>
                <a:gd name="T57" fmla="*/ 518 h 591"/>
                <a:gd name="T58" fmla="*/ 366 w 692"/>
                <a:gd name="T59" fmla="*/ 535 h 591"/>
                <a:gd name="T60" fmla="*/ 358 w 692"/>
                <a:gd name="T61" fmla="*/ 548 h 591"/>
                <a:gd name="T62" fmla="*/ 350 w 692"/>
                <a:gd name="T63" fmla="*/ 570 h 591"/>
                <a:gd name="T64" fmla="*/ 341 w 692"/>
                <a:gd name="T65" fmla="*/ 588 h 591"/>
                <a:gd name="T66" fmla="*/ 329 w 692"/>
                <a:gd name="T67" fmla="*/ 591 h 591"/>
                <a:gd name="T68" fmla="*/ 307 w 692"/>
                <a:gd name="T69" fmla="*/ 588 h 591"/>
                <a:gd name="T70" fmla="*/ 296 w 692"/>
                <a:gd name="T71" fmla="*/ 578 h 591"/>
                <a:gd name="T72" fmla="*/ 296 w 692"/>
                <a:gd name="T73" fmla="*/ 554 h 591"/>
                <a:gd name="T74" fmla="*/ 282 w 692"/>
                <a:gd name="T75" fmla="*/ 543 h 591"/>
                <a:gd name="T76" fmla="*/ 226 w 692"/>
                <a:gd name="T77" fmla="*/ 577 h 591"/>
                <a:gd name="T78" fmla="*/ 212 w 692"/>
                <a:gd name="T79" fmla="*/ 551 h 591"/>
                <a:gd name="T80" fmla="*/ 190 w 692"/>
                <a:gd name="T81" fmla="*/ 540 h 591"/>
                <a:gd name="T82" fmla="*/ 156 w 692"/>
                <a:gd name="T83" fmla="*/ 526 h 591"/>
                <a:gd name="T84" fmla="*/ 92 w 692"/>
                <a:gd name="T85" fmla="*/ 432 h 591"/>
                <a:gd name="T86" fmla="*/ 54 w 692"/>
                <a:gd name="T87" fmla="*/ 453 h 591"/>
                <a:gd name="T88" fmla="*/ 0 w 692"/>
                <a:gd name="T89" fmla="*/ 355 h 591"/>
                <a:gd name="T90" fmla="*/ 22 w 692"/>
                <a:gd name="T91" fmla="*/ 355 h 591"/>
                <a:gd name="T92" fmla="*/ 50 w 692"/>
                <a:gd name="T93" fmla="*/ 321 h 591"/>
                <a:gd name="T94" fmla="*/ 72 w 692"/>
                <a:gd name="T95" fmla="*/ 284 h 591"/>
                <a:gd name="T96" fmla="*/ 112 w 692"/>
                <a:gd name="T97" fmla="*/ 284 h 591"/>
                <a:gd name="T98" fmla="*/ 114 w 692"/>
                <a:gd name="T99" fmla="*/ 258 h 591"/>
                <a:gd name="T100" fmla="*/ 90 w 692"/>
                <a:gd name="T101" fmla="*/ 250 h 591"/>
                <a:gd name="T102" fmla="*/ 90 w 692"/>
                <a:gd name="T103" fmla="*/ 154 h 591"/>
                <a:gd name="T104" fmla="*/ 248 w 692"/>
                <a:gd name="T105" fmla="*/ 72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2" h="591">
                  <a:moveTo>
                    <a:pt x="248" y="72"/>
                  </a:moveTo>
                  <a:lnTo>
                    <a:pt x="314" y="48"/>
                  </a:lnTo>
                  <a:lnTo>
                    <a:pt x="451" y="38"/>
                  </a:lnTo>
                  <a:lnTo>
                    <a:pt x="586" y="0"/>
                  </a:lnTo>
                  <a:lnTo>
                    <a:pt x="692" y="39"/>
                  </a:lnTo>
                  <a:lnTo>
                    <a:pt x="671" y="60"/>
                  </a:lnTo>
                  <a:lnTo>
                    <a:pt x="680" y="99"/>
                  </a:lnTo>
                  <a:lnTo>
                    <a:pt x="682" y="131"/>
                  </a:lnTo>
                  <a:lnTo>
                    <a:pt x="667" y="160"/>
                  </a:lnTo>
                  <a:lnTo>
                    <a:pt x="670" y="187"/>
                  </a:lnTo>
                  <a:lnTo>
                    <a:pt x="652" y="212"/>
                  </a:lnTo>
                  <a:lnTo>
                    <a:pt x="635" y="214"/>
                  </a:lnTo>
                  <a:lnTo>
                    <a:pt x="617" y="233"/>
                  </a:lnTo>
                  <a:lnTo>
                    <a:pt x="595" y="212"/>
                  </a:lnTo>
                  <a:lnTo>
                    <a:pt x="563" y="210"/>
                  </a:lnTo>
                  <a:lnTo>
                    <a:pt x="541" y="223"/>
                  </a:lnTo>
                  <a:lnTo>
                    <a:pt x="506" y="256"/>
                  </a:lnTo>
                  <a:lnTo>
                    <a:pt x="484" y="279"/>
                  </a:lnTo>
                  <a:lnTo>
                    <a:pt x="529" y="346"/>
                  </a:lnTo>
                  <a:lnTo>
                    <a:pt x="529" y="380"/>
                  </a:lnTo>
                  <a:lnTo>
                    <a:pt x="513" y="390"/>
                  </a:lnTo>
                  <a:lnTo>
                    <a:pt x="480" y="427"/>
                  </a:lnTo>
                  <a:lnTo>
                    <a:pt x="464" y="458"/>
                  </a:lnTo>
                  <a:lnTo>
                    <a:pt x="445" y="441"/>
                  </a:lnTo>
                  <a:lnTo>
                    <a:pt x="426" y="434"/>
                  </a:lnTo>
                  <a:lnTo>
                    <a:pt x="418" y="443"/>
                  </a:lnTo>
                  <a:lnTo>
                    <a:pt x="419" y="486"/>
                  </a:lnTo>
                  <a:lnTo>
                    <a:pt x="413" y="513"/>
                  </a:lnTo>
                  <a:lnTo>
                    <a:pt x="404" y="518"/>
                  </a:lnTo>
                  <a:lnTo>
                    <a:pt x="366" y="535"/>
                  </a:lnTo>
                  <a:lnTo>
                    <a:pt x="358" y="548"/>
                  </a:lnTo>
                  <a:lnTo>
                    <a:pt x="350" y="570"/>
                  </a:lnTo>
                  <a:lnTo>
                    <a:pt x="341" y="588"/>
                  </a:lnTo>
                  <a:lnTo>
                    <a:pt x="329" y="591"/>
                  </a:lnTo>
                  <a:lnTo>
                    <a:pt x="307" y="588"/>
                  </a:lnTo>
                  <a:lnTo>
                    <a:pt x="296" y="578"/>
                  </a:lnTo>
                  <a:lnTo>
                    <a:pt x="296" y="554"/>
                  </a:lnTo>
                  <a:lnTo>
                    <a:pt x="282" y="543"/>
                  </a:lnTo>
                  <a:lnTo>
                    <a:pt x="226" y="577"/>
                  </a:lnTo>
                  <a:lnTo>
                    <a:pt x="212" y="551"/>
                  </a:lnTo>
                  <a:lnTo>
                    <a:pt x="190" y="540"/>
                  </a:lnTo>
                  <a:lnTo>
                    <a:pt x="156" y="526"/>
                  </a:lnTo>
                  <a:lnTo>
                    <a:pt x="92" y="432"/>
                  </a:lnTo>
                  <a:lnTo>
                    <a:pt x="54" y="453"/>
                  </a:lnTo>
                  <a:lnTo>
                    <a:pt x="0" y="355"/>
                  </a:lnTo>
                  <a:lnTo>
                    <a:pt x="22" y="355"/>
                  </a:lnTo>
                  <a:lnTo>
                    <a:pt x="50" y="321"/>
                  </a:lnTo>
                  <a:lnTo>
                    <a:pt x="72" y="284"/>
                  </a:lnTo>
                  <a:lnTo>
                    <a:pt x="112" y="284"/>
                  </a:lnTo>
                  <a:lnTo>
                    <a:pt x="114" y="258"/>
                  </a:lnTo>
                  <a:lnTo>
                    <a:pt x="90" y="250"/>
                  </a:lnTo>
                  <a:lnTo>
                    <a:pt x="90" y="154"/>
                  </a:lnTo>
                  <a:lnTo>
                    <a:pt x="248" y="72"/>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163" name="Freeform 58"/>
            <p:cNvSpPr>
              <a:spLocks/>
            </p:cNvSpPr>
            <p:nvPr/>
          </p:nvSpPr>
          <p:spPr bwMode="auto">
            <a:xfrm>
              <a:off x="2197806" y="2002288"/>
              <a:ext cx="342293" cy="400638"/>
            </a:xfrm>
            <a:custGeom>
              <a:avLst/>
              <a:gdLst>
                <a:gd name="T0" fmla="*/ 477 w 545"/>
                <a:gd name="T1" fmla="*/ 68 h 638"/>
                <a:gd name="T2" fmla="*/ 545 w 545"/>
                <a:gd name="T3" fmla="*/ 253 h 638"/>
                <a:gd name="T4" fmla="*/ 506 w 545"/>
                <a:gd name="T5" fmla="*/ 274 h 638"/>
                <a:gd name="T6" fmla="*/ 518 w 545"/>
                <a:gd name="T7" fmla="*/ 317 h 638"/>
                <a:gd name="T8" fmla="*/ 527 w 545"/>
                <a:gd name="T9" fmla="*/ 367 h 638"/>
                <a:gd name="T10" fmla="*/ 521 w 545"/>
                <a:gd name="T11" fmla="*/ 395 h 638"/>
                <a:gd name="T12" fmla="*/ 468 w 545"/>
                <a:gd name="T13" fmla="*/ 469 h 638"/>
                <a:gd name="T14" fmla="*/ 411 w 545"/>
                <a:gd name="T15" fmla="*/ 533 h 638"/>
                <a:gd name="T16" fmla="*/ 412 w 545"/>
                <a:gd name="T17" fmla="*/ 555 h 638"/>
                <a:gd name="T18" fmla="*/ 436 w 545"/>
                <a:gd name="T19" fmla="*/ 571 h 638"/>
                <a:gd name="T20" fmla="*/ 414 w 545"/>
                <a:gd name="T21" fmla="*/ 605 h 638"/>
                <a:gd name="T22" fmla="*/ 401 w 545"/>
                <a:gd name="T23" fmla="*/ 638 h 638"/>
                <a:gd name="T24" fmla="*/ 315 w 545"/>
                <a:gd name="T25" fmla="*/ 570 h 638"/>
                <a:gd name="T26" fmla="*/ 194 w 545"/>
                <a:gd name="T27" fmla="*/ 470 h 638"/>
                <a:gd name="T28" fmla="*/ 50 w 545"/>
                <a:gd name="T29" fmla="*/ 422 h 638"/>
                <a:gd name="T30" fmla="*/ 24 w 545"/>
                <a:gd name="T31" fmla="*/ 278 h 638"/>
                <a:gd name="T32" fmla="*/ 40 w 545"/>
                <a:gd name="T33" fmla="*/ 125 h 638"/>
                <a:gd name="T34" fmla="*/ 0 w 545"/>
                <a:gd name="T35" fmla="*/ 95 h 638"/>
                <a:gd name="T36" fmla="*/ 73 w 545"/>
                <a:gd name="T37" fmla="*/ 0 h 638"/>
                <a:gd name="T38" fmla="*/ 103 w 545"/>
                <a:gd name="T39" fmla="*/ 29 h 638"/>
                <a:gd name="T40" fmla="*/ 125 w 545"/>
                <a:gd name="T41" fmla="*/ 29 h 638"/>
                <a:gd name="T42" fmla="*/ 161 w 545"/>
                <a:gd name="T43" fmla="*/ 43 h 638"/>
                <a:gd name="T44" fmla="*/ 216 w 545"/>
                <a:gd name="T45" fmla="*/ 47 h 638"/>
                <a:gd name="T46" fmla="*/ 251 w 545"/>
                <a:gd name="T47" fmla="*/ 72 h 638"/>
                <a:gd name="T48" fmla="*/ 292 w 545"/>
                <a:gd name="T49" fmla="*/ 87 h 638"/>
                <a:gd name="T50" fmla="*/ 333 w 545"/>
                <a:gd name="T51" fmla="*/ 84 h 638"/>
                <a:gd name="T52" fmla="*/ 389 w 545"/>
                <a:gd name="T53" fmla="*/ 72 h 638"/>
                <a:gd name="T54" fmla="*/ 434 w 545"/>
                <a:gd name="T55" fmla="*/ 72 h 638"/>
                <a:gd name="T56" fmla="*/ 477 w 545"/>
                <a:gd name="T57" fmla="*/ 6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5" h="638">
                  <a:moveTo>
                    <a:pt x="477" y="68"/>
                  </a:moveTo>
                  <a:lnTo>
                    <a:pt x="545" y="253"/>
                  </a:lnTo>
                  <a:lnTo>
                    <a:pt x="506" y="274"/>
                  </a:lnTo>
                  <a:lnTo>
                    <a:pt x="518" y="317"/>
                  </a:lnTo>
                  <a:lnTo>
                    <a:pt x="527" y="367"/>
                  </a:lnTo>
                  <a:lnTo>
                    <a:pt x="521" y="395"/>
                  </a:lnTo>
                  <a:lnTo>
                    <a:pt x="468" y="469"/>
                  </a:lnTo>
                  <a:lnTo>
                    <a:pt x="411" y="533"/>
                  </a:lnTo>
                  <a:lnTo>
                    <a:pt x="412" y="555"/>
                  </a:lnTo>
                  <a:lnTo>
                    <a:pt x="436" y="571"/>
                  </a:lnTo>
                  <a:lnTo>
                    <a:pt x="414" y="605"/>
                  </a:lnTo>
                  <a:lnTo>
                    <a:pt x="401" y="638"/>
                  </a:lnTo>
                  <a:lnTo>
                    <a:pt x="315" y="570"/>
                  </a:lnTo>
                  <a:lnTo>
                    <a:pt x="194" y="470"/>
                  </a:lnTo>
                  <a:lnTo>
                    <a:pt x="50" y="422"/>
                  </a:lnTo>
                  <a:lnTo>
                    <a:pt x="24" y="278"/>
                  </a:lnTo>
                  <a:lnTo>
                    <a:pt x="40" y="125"/>
                  </a:lnTo>
                  <a:lnTo>
                    <a:pt x="0" y="95"/>
                  </a:lnTo>
                  <a:lnTo>
                    <a:pt x="73" y="0"/>
                  </a:lnTo>
                  <a:lnTo>
                    <a:pt x="103" y="29"/>
                  </a:lnTo>
                  <a:lnTo>
                    <a:pt x="125" y="29"/>
                  </a:lnTo>
                  <a:lnTo>
                    <a:pt x="161" y="43"/>
                  </a:lnTo>
                  <a:lnTo>
                    <a:pt x="216" y="47"/>
                  </a:lnTo>
                  <a:lnTo>
                    <a:pt x="251" y="72"/>
                  </a:lnTo>
                  <a:lnTo>
                    <a:pt x="292" y="87"/>
                  </a:lnTo>
                  <a:lnTo>
                    <a:pt x="333" y="84"/>
                  </a:lnTo>
                  <a:lnTo>
                    <a:pt x="389" y="72"/>
                  </a:lnTo>
                  <a:lnTo>
                    <a:pt x="434" y="72"/>
                  </a:lnTo>
                  <a:lnTo>
                    <a:pt x="477" y="68"/>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164" name="Freeform 59"/>
            <p:cNvSpPr>
              <a:spLocks/>
            </p:cNvSpPr>
            <p:nvPr/>
          </p:nvSpPr>
          <p:spPr bwMode="auto">
            <a:xfrm>
              <a:off x="1938864" y="2061745"/>
              <a:ext cx="531221" cy="492880"/>
            </a:xfrm>
            <a:custGeom>
              <a:avLst/>
              <a:gdLst>
                <a:gd name="T0" fmla="*/ 602 w 846"/>
                <a:gd name="T1" fmla="*/ 372 h 785"/>
                <a:gd name="T2" fmla="*/ 726 w 846"/>
                <a:gd name="T3" fmla="*/ 473 h 785"/>
                <a:gd name="T4" fmla="*/ 813 w 846"/>
                <a:gd name="T5" fmla="*/ 543 h 785"/>
                <a:gd name="T6" fmla="*/ 846 w 846"/>
                <a:gd name="T7" fmla="*/ 607 h 785"/>
                <a:gd name="T8" fmla="*/ 834 w 846"/>
                <a:gd name="T9" fmla="*/ 642 h 785"/>
                <a:gd name="T10" fmla="*/ 820 w 846"/>
                <a:gd name="T11" fmla="*/ 670 h 785"/>
                <a:gd name="T12" fmla="*/ 793 w 846"/>
                <a:gd name="T13" fmla="*/ 659 h 785"/>
                <a:gd name="T14" fmla="*/ 711 w 846"/>
                <a:gd name="T15" fmla="*/ 632 h 785"/>
                <a:gd name="T16" fmla="*/ 584 w 846"/>
                <a:gd name="T17" fmla="*/ 668 h 785"/>
                <a:gd name="T18" fmla="*/ 442 w 846"/>
                <a:gd name="T19" fmla="*/ 679 h 785"/>
                <a:gd name="T20" fmla="*/ 369 w 846"/>
                <a:gd name="T21" fmla="*/ 708 h 785"/>
                <a:gd name="T22" fmla="*/ 218 w 846"/>
                <a:gd name="T23" fmla="*/ 785 h 785"/>
                <a:gd name="T24" fmla="*/ 189 w 846"/>
                <a:gd name="T25" fmla="*/ 765 h 785"/>
                <a:gd name="T26" fmla="*/ 90 w 846"/>
                <a:gd name="T27" fmla="*/ 670 h 785"/>
                <a:gd name="T28" fmla="*/ 48 w 846"/>
                <a:gd name="T29" fmla="*/ 705 h 785"/>
                <a:gd name="T30" fmla="*/ 24 w 846"/>
                <a:gd name="T31" fmla="*/ 656 h 785"/>
                <a:gd name="T32" fmla="*/ 0 w 846"/>
                <a:gd name="T33" fmla="*/ 626 h 785"/>
                <a:gd name="T34" fmla="*/ 37 w 846"/>
                <a:gd name="T35" fmla="*/ 582 h 785"/>
                <a:gd name="T36" fmla="*/ 45 w 846"/>
                <a:gd name="T37" fmla="*/ 549 h 785"/>
                <a:gd name="T38" fmla="*/ 57 w 846"/>
                <a:gd name="T39" fmla="*/ 578 h 785"/>
                <a:gd name="T40" fmla="*/ 79 w 846"/>
                <a:gd name="T41" fmla="*/ 570 h 785"/>
                <a:gd name="T42" fmla="*/ 62 w 846"/>
                <a:gd name="T43" fmla="*/ 536 h 785"/>
                <a:gd name="T44" fmla="*/ 62 w 846"/>
                <a:gd name="T45" fmla="*/ 489 h 785"/>
                <a:gd name="T46" fmla="*/ 96 w 846"/>
                <a:gd name="T47" fmla="*/ 468 h 785"/>
                <a:gd name="T48" fmla="*/ 118 w 846"/>
                <a:gd name="T49" fmla="*/ 438 h 785"/>
                <a:gd name="T50" fmla="*/ 127 w 846"/>
                <a:gd name="T51" fmla="*/ 374 h 785"/>
                <a:gd name="T52" fmla="*/ 102 w 846"/>
                <a:gd name="T53" fmla="*/ 363 h 785"/>
                <a:gd name="T54" fmla="*/ 96 w 846"/>
                <a:gd name="T55" fmla="*/ 337 h 785"/>
                <a:gd name="T56" fmla="*/ 114 w 846"/>
                <a:gd name="T57" fmla="*/ 318 h 785"/>
                <a:gd name="T58" fmla="*/ 192 w 846"/>
                <a:gd name="T59" fmla="*/ 319 h 785"/>
                <a:gd name="T60" fmla="*/ 244 w 846"/>
                <a:gd name="T61" fmla="*/ 344 h 785"/>
                <a:gd name="T62" fmla="*/ 291 w 846"/>
                <a:gd name="T63" fmla="*/ 266 h 785"/>
                <a:gd name="T64" fmla="*/ 258 w 846"/>
                <a:gd name="T65" fmla="*/ 244 h 785"/>
                <a:gd name="T66" fmla="*/ 266 w 846"/>
                <a:gd name="T67" fmla="*/ 156 h 785"/>
                <a:gd name="T68" fmla="*/ 344 w 846"/>
                <a:gd name="T69" fmla="*/ 44 h 785"/>
                <a:gd name="T70" fmla="*/ 348 w 846"/>
                <a:gd name="T71" fmla="*/ 25 h 785"/>
                <a:gd name="T72" fmla="*/ 412 w 846"/>
                <a:gd name="T73" fmla="*/ 0 h 785"/>
                <a:gd name="T74" fmla="*/ 450 w 846"/>
                <a:gd name="T75" fmla="*/ 27 h 785"/>
                <a:gd name="T76" fmla="*/ 436 w 846"/>
                <a:gd name="T77" fmla="*/ 190 h 785"/>
                <a:gd name="T78" fmla="*/ 462 w 846"/>
                <a:gd name="T79" fmla="*/ 327 h 785"/>
                <a:gd name="T80" fmla="*/ 602 w 846"/>
                <a:gd name="T81" fmla="*/ 372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46" h="785">
                  <a:moveTo>
                    <a:pt x="602" y="372"/>
                  </a:moveTo>
                  <a:lnTo>
                    <a:pt x="726" y="473"/>
                  </a:lnTo>
                  <a:lnTo>
                    <a:pt x="813" y="543"/>
                  </a:lnTo>
                  <a:lnTo>
                    <a:pt x="846" y="607"/>
                  </a:lnTo>
                  <a:lnTo>
                    <a:pt x="834" y="642"/>
                  </a:lnTo>
                  <a:lnTo>
                    <a:pt x="820" y="670"/>
                  </a:lnTo>
                  <a:lnTo>
                    <a:pt x="793" y="659"/>
                  </a:lnTo>
                  <a:lnTo>
                    <a:pt x="711" y="632"/>
                  </a:lnTo>
                  <a:lnTo>
                    <a:pt x="584" y="668"/>
                  </a:lnTo>
                  <a:lnTo>
                    <a:pt x="442" y="679"/>
                  </a:lnTo>
                  <a:lnTo>
                    <a:pt x="369" y="708"/>
                  </a:lnTo>
                  <a:lnTo>
                    <a:pt x="218" y="785"/>
                  </a:lnTo>
                  <a:lnTo>
                    <a:pt x="189" y="765"/>
                  </a:lnTo>
                  <a:lnTo>
                    <a:pt x="90" y="670"/>
                  </a:lnTo>
                  <a:lnTo>
                    <a:pt x="48" y="705"/>
                  </a:lnTo>
                  <a:lnTo>
                    <a:pt x="24" y="656"/>
                  </a:lnTo>
                  <a:lnTo>
                    <a:pt x="0" y="626"/>
                  </a:lnTo>
                  <a:lnTo>
                    <a:pt x="37" y="582"/>
                  </a:lnTo>
                  <a:lnTo>
                    <a:pt x="45" y="549"/>
                  </a:lnTo>
                  <a:lnTo>
                    <a:pt x="57" y="578"/>
                  </a:lnTo>
                  <a:lnTo>
                    <a:pt x="79" y="570"/>
                  </a:lnTo>
                  <a:lnTo>
                    <a:pt x="62" y="536"/>
                  </a:lnTo>
                  <a:lnTo>
                    <a:pt x="62" y="489"/>
                  </a:lnTo>
                  <a:lnTo>
                    <a:pt x="96" y="468"/>
                  </a:lnTo>
                  <a:lnTo>
                    <a:pt x="118" y="438"/>
                  </a:lnTo>
                  <a:lnTo>
                    <a:pt x="127" y="374"/>
                  </a:lnTo>
                  <a:lnTo>
                    <a:pt x="102" y="363"/>
                  </a:lnTo>
                  <a:lnTo>
                    <a:pt x="96" y="337"/>
                  </a:lnTo>
                  <a:lnTo>
                    <a:pt x="114" y="318"/>
                  </a:lnTo>
                  <a:lnTo>
                    <a:pt x="192" y="319"/>
                  </a:lnTo>
                  <a:lnTo>
                    <a:pt x="244" y="344"/>
                  </a:lnTo>
                  <a:lnTo>
                    <a:pt x="291" y="266"/>
                  </a:lnTo>
                  <a:lnTo>
                    <a:pt x="258" y="244"/>
                  </a:lnTo>
                  <a:lnTo>
                    <a:pt x="266" y="156"/>
                  </a:lnTo>
                  <a:lnTo>
                    <a:pt x="344" y="44"/>
                  </a:lnTo>
                  <a:lnTo>
                    <a:pt x="348" y="25"/>
                  </a:lnTo>
                  <a:lnTo>
                    <a:pt x="412" y="0"/>
                  </a:lnTo>
                  <a:lnTo>
                    <a:pt x="450" y="27"/>
                  </a:lnTo>
                  <a:lnTo>
                    <a:pt x="436" y="190"/>
                  </a:lnTo>
                  <a:lnTo>
                    <a:pt x="462" y="327"/>
                  </a:lnTo>
                  <a:lnTo>
                    <a:pt x="602" y="372"/>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grpSp>
          <p:nvGrpSpPr>
            <p:cNvPr id="165" name="164 Grupo"/>
            <p:cNvGrpSpPr/>
            <p:nvPr/>
          </p:nvGrpSpPr>
          <p:grpSpPr>
            <a:xfrm>
              <a:off x="789182" y="3130855"/>
              <a:ext cx="1299157" cy="729040"/>
              <a:chOff x="778452" y="5174370"/>
              <a:chExt cx="1939396" cy="1088319"/>
            </a:xfrm>
            <a:gradFill>
              <a:gsLst>
                <a:gs pos="0">
                  <a:srgbClr val="92D050"/>
                </a:gs>
                <a:gs pos="100000">
                  <a:srgbClr val="92D050">
                    <a:lumMod val="78000"/>
                  </a:srgbClr>
                </a:gs>
              </a:gsLst>
              <a:lin ang="5400000" scaled="0"/>
            </a:gradFill>
            <a:effectLst>
              <a:outerShdw blurRad="50800" dist="25400" dir="2700000" algn="tl" rotWithShape="0">
                <a:schemeClr val="tx1">
                  <a:alpha val="40000"/>
                </a:schemeClr>
              </a:outerShdw>
            </a:effectLst>
          </p:grpSpPr>
          <p:sp>
            <p:nvSpPr>
              <p:cNvPr id="174" name="Freeform 71"/>
              <p:cNvSpPr>
                <a:spLocks/>
              </p:cNvSpPr>
              <p:nvPr/>
            </p:nvSpPr>
            <p:spPr bwMode="auto">
              <a:xfrm>
                <a:off x="778452" y="5364328"/>
                <a:ext cx="491070" cy="554113"/>
              </a:xfrm>
              <a:custGeom>
                <a:avLst/>
                <a:gdLst>
                  <a:gd name="T0" fmla="*/ 187 w 524"/>
                  <a:gd name="T1" fmla="*/ 10 h 591"/>
                  <a:gd name="T2" fmla="*/ 216 w 524"/>
                  <a:gd name="T3" fmla="*/ 2 h 591"/>
                  <a:gd name="T4" fmla="*/ 235 w 524"/>
                  <a:gd name="T5" fmla="*/ 27 h 591"/>
                  <a:gd name="T6" fmla="*/ 285 w 524"/>
                  <a:gd name="T7" fmla="*/ 0 h 591"/>
                  <a:gd name="T8" fmla="*/ 321 w 524"/>
                  <a:gd name="T9" fmla="*/ 56 h 591"/>
                  <a:gd name="T10" fmla="*/ 424 w 524"/>
                  <a:gd name="T11" fmla="*/ 93 h 591"/>
                  <a:gd name="T12" fmla="*/ 524 w 524"/>
                  <a:gd name="T13" fmla="*/ 140 h 591"/>
                  <a:gd name="T14" fmla="*/ 513 w 524"/>
                  <a:gd name="T15" fmla="*/ 176 h 591"/>
                  <a:gd name="T16" fmla="*/ 462 w 524"/>
                  <a:gd name="T17" fmla="*/ 174 h 591"/>
                  <a:gd name="T18" fmla="*/ 449 w 524"/>
                  <a:gd name="T19" fmla="*/ 211 h 591"/>
                  <a:gd name="T20" fmla="*/ 495 w 524"/>
                  <a:gd name="T21" fmla="*/ 260 h 591"/>
                  <a:gd name="T22" fmla="*/ 488 w 524"/>
                  <a:gd name="T23" fmla="*/ 406 h 591"/>
                  <a:gd name="T24" fmla="*/ 433 w 524"/>
                  <a:gd name="T25" fmla="*/ 490 h 591"/>
                  <a:gd name="T26" fmla="*/ 405 w 524"/>
                  <a:gd name="T27" fmla="*/ 560 h 591"/>
                  <a:gd name="T28" fmla="*/ 398 w 524"/>
                  <a:gd name="T29" fmla="*/ 591 h 591"/>
                  <a:gd name="T30" fmla="*/ 373 w 524"/>
                  <a:gd name="T31" fmla="*/ 540 h 591"/>
                  <a:gd name="T32" fmla="*/ 348 w 524"/>
                  <a:gd name="T33" fmla="*/ 520 h 591"/>
                  <a:gd name="T34" fmla="*/ 318 w 524"/>
                  <a:gd name="T35" fmla="*/ 503 h 591"/>
                  <a:gd name="T36" fmla="*/ 252 w 524"/>
                  <a:gd name="T37" fmla="*/ 463 h 591"/>
                  <a:gd name="T38" fmla="*/ 210 w 524"/>
                  <a:gd name="T39" fmla="*/ 435 h 591"/>
                  <a:gd name="T40" fmla="*/ 188 w 524"/>
                  <a:gd name="T41" fmla="*/ 438 h 591"/>
                  <a:gd name="T42" fmla="*/ 147 w 524"/>
                  <a:gd name="T43" fmla="*/ 406 h 591"/>
                  <a:gd name="T44" fmla="*/ 47 w 524"/>
                  <a:gd name="T45" fmla="*/ 406 h 591"/>
                  <a:gd name="T46" fmla="*/ 35 w 524"/>
                  <a:gd name="T47" fmla="*/ 419 h 591"/>
                  <a:gd name="T48" fmla="*/ 25 w 524"/>
                  <a:gd name="T49" fmla="*/ 394 h 591"/>
                  <a:gd name="T50" fmla="*/ 29 w 524"/>
                  <a:gd name="T51" fmla="*/ 352 h 591"/>
                  <a:gd name="T52" fmla="*/ 29 w 524"/>
                  <a:gd name="T53" fmla="*/ 306 h 591"/>
                  <a:gd name="T54" fmla="*/ 13 w 524"/>
                  <a:gd name="T55" fmla="*/ 263 h 591"/>
                  <a:gd name="T56" fmla="*/ 0 w 524"/>
                  <a:gd name="T57" fmla="*/ 241 h 591"/>
                  <a:gd name="T58" fmla="*/ 50 w 524"/>
                  <a:gd name="T59" fmla="*/ 197 h 591"/>
                  <a:gd name="T60" fmla="*/ 116 w 524"/>
                  <a:gd name="T61" fmla="*/ 115 h 591"/>
                  <a:gd name="T62" fmla="*/ 122 w 524"/>
                  <a:gd name="T63" fmla="*/ 86 h 591"/>
                  <a:gd name="T64" fmla="*/ 163 w 524"/>
                  <a:gd name="T65" fmla="*/ 45 h 591"/>
                  <a:gd name="T66" fmla="*/ 192 w 524"/>
                  <a:gd name="T67" fmla="*/ 45 h 591"/>
                  <a:gd name="T68" fmla="*/ 187 w 524"/>
                  <a:gd name="T69" fmla="*/ 1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24" h="591">
                    <a:moveTo>
                      <a:pt x="187" y="10"/>
                    </a:moveTo>
                    <a:lnTo>
                      <a:pt x="216" y="2"/>
                    </a:lnTo>
                    <a:lnTo>
                      <a:pt x="235" y="27"/>
                    </a:lnTo>
                    <a:lnTo>
                      <a:pt x="285" y="0"/>
                    </a:lnTo>
                    <a:lnTo>
                      <a:pt x="321" y="56"/>
                    </a:lnTo>
                    <a:lnTo>
                      <a:pt x="424" y="93"/>
                    </a:lnTo>
                    <a:lnTo>
                      <a:pt x="524" y="140"/>
                    </a:lnTo>
                    <a:lnTo>
                      <a:pt x="513" y="176"/>
                    </a:lnTo>
                    <a:lnTo>
                      <a:pt x="462" y="174"/>
                    </a:lnTo>
                    <a:lnTo>
                      <a:pt x="449" y="211"/>
                    </a:lnTo>
                    <a:lnTo>
                      <a:pt x="495" y="260"/>
                    </a:lnTo>
                    <a:lnTo>
                      <a:pt x="488" y="406"/>
                    </a:lnTo>
                    <a:lnTo>
                      <a:pt x="433" y="490"/>
                    </a:lnTo>
                    <a:lnTo>
                      <a:pt x="405" y="560"/>
                    </a:lnTo>
                    <a:lnTo>
                      <a:pt x="398" y="591"/>
                    </a:lnTo>
                    <a:lnTo>
                      <a:pt x="373" y="540"/>
                    </a:lnTo>
                    <a:lnTo>
                      <a:pt x="348" y="520"/>
                    </a:lnTo>
                    <a:lnTo>
                      <a:pt x="318" y="503"/>
                    </a:lnTo>
                    <a:lnTo>
                      <a:pt x="252" y="463"/>
                    </a:lnTo>
                    <a:lnTo>
                      <a:pt x="210" y="435"/>
                    </a:lnTo>
                    <a:lnTo>
                      <a:pt x="188" y="438"/>
                    </a:lnTo>
                    <a:lnTo>
                      <a:pt x="147" y="406"/>
                    </a:lnTo>
                    <a:lnTo>
                      <a:pt x="47" y="406"/>
                    </a:lnTo>
                    <a:lnTo>
                      <a:pt x="35" y="419"/>
                    </a:lnTo>
                    <a:lnTo>
                      <a:pt x="25" y="394"/>
                    </a:lnTo>
                    <a:lnTo>
                      <a:pt x="29" y="352"/>
                    </a:lnTo>
                    <a:lnTo>
                      <a:pt x="29" y="306"/>
                    </a:lnTo>
                    <a:lnTo>
                      <a:pt x="13" y="263"/>
                    </a:lnTo>
                    <a:lnTo>
                      <a:pt x="0" y="241"/>
                    </a:lnTo>
                    <a:lnTo>
                      <a:pt x="50" y="197"/>
                    </a:lnTo>
                    <a:lnTo>
                      <a:pt x="116" y="115"/>
                    </a:lnTo>
                    <a:lnTo>
                      <a:pt x="122" y="86"/>
                    </a:lnTo>
                    <a:lnTo>
                      <a:pt x="163" y="45"/>
                    </a:lnTo>
                    <a:lnTo>
                      <a:pt x="192" y="45"/>
                    </a:lnTo>
                    <a:lnTo>
                      <a:pt x="187" y="10"/>
                    </a:lnTo>
                    <a:close/>
                  </a:path>
                </a:pathLst>
              </a:custGeom>
              <a:grpFill/>
              <a:ln w="12700">
                <a:solidFill>
                  <a:srgbClr val="92D050"/>
                </a:solidFill>
                <a:headEnd/>
                <a:tailEnd/>
              </a:ln>
              <a:effectLst/>
            </p:spPr>
            <p:style>
              <a:lnRef idx="1">
                <a:schemeClr val="accent3"/>
              </a:lnRef>
              <a:fillRef idx="3">
                <a:schemeClr val="accent3"/>
              </a:fillRef>
              <a:effectRef idx="2">
                <a:schemeClr val="accent3"/>
              </a:effectRef>
              <a:fontRef idx="minor">
                <a:schemeClr val="lt1"/>
              </a:fontRef>
            </p:style>
            <p:txBody>
              <a:bodyPr/>
              <a:lstStyle/>
              <a:p>
                <a:endParaRPr lang="es-ES"/>
              </a:p>
            </p:txBody>
          </p:sp>
          <p:sp>
            <p:nvSpPr>
              <p:cNvPr id="175" name="Freeform 72"/>
              <p:cNvSpPr>
                <a:spLocks/>
              </p:cNvSpPr>
              <p:nvPr/>
            </p:nvSpPr>
            <p:spPr bwMode="auto">
              <a:xfrm>
                <a:off x="1140948" y="5871160"/>
                <a:ext cx="433833" cy="391529"/>
              </a:xfrm>
              <a:custGeom>
                <a:avLst/>
                <a:gdLst>
                  <a:gd name="T0" fmla="*/ 222 w 463"/>
                  <a:gd name="T1" fmla="*/ 14 h 417"/>
                  <a:gd name="T2" fmla="*/ 344 w 463"/>
                  <a:gd name="T3" fmla="*/ 0 h 417"/>
                  <a:gd name="T4" fmla="*/ 448 w 463"/>
                  <a:gd name="T5" fmla="*/ 8 h 417"/>
                  <a:gd name="T6" fmla="*/ 463 w 463"/>
                  <a:gd name="T7" fmla="*/ 41 h 417"/>
                  <a:gd name="T8" fmla="*/ 449 w 463"/>
                  <a:gd name="T9" fmla="*/ 152 h 417"/>
                  <a:gd name="T10" fmla="*/ 341 w 463"/>
                  <a:gd name="T11" fmla="*/ 229 h 417"/>
                  <a:gd name="T12" fmla="*/ 336 w 463"/>
                  <a:gd name="T13" fmla="*/ 253 h 417"/>
                  <a:gd name="T14" fmla="*/ 389 w 463"/>
                  <a:gd name="T15" fmla="*/ 250 h 417"/>
                  <a:gd name="T16" fmla="*/ 402 w 463"/>
                  <a:gd name="T17" fmla="*/ 313 h 417"/>
                  <a:gd name="T18" fmla="*/ 391 w 463"/>
                  <a:gd name="T19" fmla="*/ 352 h 417"/>
                  <a:gd name="T20" fmla="*/ 366 w 463"/>
                  <a:gd name="T21" fmla="*/ 388 h 417"/>
                  <a:gd name="T22" fmla="*/ 361 w 463"/>
                  <a:gd name="T23" fmla="*/ 361 h 417"/>
                  <a:gd name="T24" fmla="*/ 351 w 463"/>
                  <a:gd name="T25" fmla="*/ 361 h 417"/>
                  <a:gd name="T26" fmla="*/ 339 w 463"/>
                  <a:gd name="T27" fmla="*/ 374 h 417"/>
                  <a:gd name="T28" fmla="*/ 339 w 463"/>
                  <a:gd name="T29" fmla="*/ 392 h 417"/>
                  <a:gd name="T30" fmla="*/ 267 w 463"/>
                  <a:gd name="T31" fmla="*/ 417 h 417"/>
                  <a:gd name="T32" fmla="*/ 248 w 463"/>
                  <a:gd name="T33" fmla="*/ 396 h 417"/>
                  <a:gd name="T34" fmla="*/ 91 w 463"/>
                  <a:gd name="T35" fmla="*/ 308 h 417"/>
                  <a:gd name="T36" fmla="*/ 87 w 463"/>
                  <a:gd name="T37" fmla="*/ 273 h 417"/>
                  <a:gd name="T38" fmla="*/ 52 w 463"/>
                  <a:gd name="T39" fmla="*/ 231 h 417"/>
                  <a:gd name="T40" fmla="*/ 56 w 463"/>
                  <a:gd name="T41" fmla="*/ 207 h 417"/>
                  <a:gd name="T42" fmla="*/ 83 w 463"/>
                  <a:gd name="T43" fmla="*/ 219 h 417"/>
                  <a:gd name="T44" fmla="*/ 94 w 463"/>
                  <a:gd name="T45" fmla="*/ 207 h 417"/>
                  <a:gd name="T46" fmla="*/ 87 w 463"/>
                  <a:gd name="T47" fmla="*/ 185 h 417"/>
                  <a:gd name="T48" fmla="*/ 74 w 463"/>
                  <a:gd name="T49" fmla="*/ 160 h 417"/>
                  <a:gd name="T50" fmla="*/ 52 w 463"/>
                  <a:gd name="T51" fmla="*/ 148 h 417"/>
                  <a:gd name="T52" fmla="*/ 40 w 463"/>
                  <a:gd name="T53" fmla="*/ 157 h 417"/>
                  <a:gd name="T54" fmla="*/ 0 w 463"/>
                  <a:gd name="T55" fmla="*/ 100 h 417"/>
                  <a:gd name="T56" fmla="*/ 15 w 463"/>
                  <a:gd name="T57" fmla="*/ 82 h 417"/>
                  <a:gd name="T58" fmla="*/ 11 w 463"/>
                  <a:gd name="T59" fmla="*/ 50 h 417"/>
                  <a:gd name="T60" fmla="*/ 19 w 463"/>
                  <a:gd name="T61" fmla="*/ 17 h 417"/>
                  <a:gd name="T62" fmla="*/ 158 w 463"/>
                  <a:gd name="T63" fmla="*/ 8 h 417"/>
                  <a:gd name="T64" fmla="*/ 222 w 463"/>
                  <a:gd name="T65" fmla="*/ 14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3" h="417">
                    <a:moveTo>
                      <a:pt x="222" y="14"/>
                    </a:moveTo>
                    <a:lnTo>
                      <a:pt x="344" y="0"/>
                    </a:lnTo>
                    <a:lnTo>
                      <a:pt x="448" y="8"/>
                    </a:lnTo>
                    <a:lnTo>
                      <a:pt x="463" y="41"/>
                    </a:lnTo>
                    <a:lnTo>
                      <a:pt x="449" y="152"/>
                    </a:lnTo>
                    <a:lnTo>
                      <a:pt x="341" y="229"/>
                    </a:lnTo>
                    <a:lnTo>
                      <a:pt x="336" y="253"/>
                    </a:lnTo>
                    <a:lnTo>
                      <a:pt x="389" y="250"/>
                    </a:lnTo>
                    <a:lnTo>
                      <a:pt x="402" y="313"/>
                    </a:lnTo>
                    <a:lnTo>
                      <a:pt x="391" y="352"/>
                    </a:lnTo>
                    <a:lnTo>
                      <a:pt x="366" y="388"/>
                    </a:lnTo>
                    <a:lnTo>
                      <a:pt x="361" y="361"/>
                    </a:lnTo>
                    <a:lnTo>
                      <a:pt x="351" y="361"/>
                    </a:lnTo>
                    <a:lnTo>
                      <a:pt x="339" y="374"/>
                    </a:lnTo>
                    <a:lnTo>
                      <a:pt x="339" y="392"/>
                    </a:lnTo>
                    <a:lnTo>
                      <a:pt x="267" y="417"/>
                    </a:lnTo>
                    <a:lnTo>
                      <a:pt x="248" y="396"/>
                    </a:lnTo>
                    <a:lnTo>
                      <a:pt x="91" y="308"/>
                    </a:lnTo>
                    <a:lnTo>
                      <a:pt x="87" y="273"/>
                    </a:lnTo>
                    <a:lnTo>
                      <a:pt x="52" y="231"/>
                    </a:lnTo>
                    <a:lnTo>
                      <a:pt x="56" y="207"/>
                    </a:lnTo>
                    <a:lnTo>
                      <a:pt x="83" y="219"/>
                    </a:lnTo>
                    <a:lnTo>
                      <a:pt x="94" y="207"/>
                    </a:lnTo>
                    <a:lnTo>
                      <a:pt x="87" y="185"/>
                    </a:lnTo>
                    <a:lnTo>
                      <a:pt x="74" y="160"/>
                    </a:lnTo>
                    <a:lnTo>
                      <a:pt x="52" y="148"/>
                    </a:lnTo>
                    <a:lnTo>
                      <a:pt x="40" y="157"/>
                    </a:lnTo>
                    <a:lnTo>
                      <a:pt x="0" y="100"/>
                    </a:lnTo>
                    <a:lnTo>
                      <a:pt x="15" y="82"/>
                    </a:lnTo>
                    <a:lnTo>
                      <a:pt x="11" y="50"/>
                    </a:lnTo>
                    <a:lnTo>
                      <a:pt x="19" y="17"/>
                    </a:lnTo>
                    <a:lnTo>
                      <a:pt x="158" y="8"/>
                    </a:lnTo>
                    <a:lnTo>
                      <a:pt x="222" y="14"/>
                    </a:lnTo>
                    <a:close/>
                  </a:path>
                </a:pathLst>
              </a:custGeom>
              <a:grpFill/>
              <a:ln w="12700">
                <a:solidFill>
                  <a:srgbClr val="92D050"/>
                </a:solidFill>
                <a:headEnd/>
                <a:tailEnd/>
              </a:ln>
              <a:effectLst/>
            </p:spPr>
            <p:style>
              <a:lnRef idx="1">
                <a:schemeClr val="accent3"/>
              </a:lnRef>
              <a:fillRef idx="3">
                <a:schemeClr val="accent3"/>
              </a:fillRef>
              <a:effectRef idx="2">
                <a:schemeClr val="accent3"/>
              </a:effectRef>
              <a:fontRef idx="minor">
                <a:schemeClr val="lt1"/>
              </a:fontRef>
            </p:style>
            <p:txBody>
              <a:bodyPr/>
              <a:lstStyle/>
              <a:p>
                <a:endParaRPr lang="es-ES"/>
              </a:p>
            </p:txBody>
          </p:sp>
          <p:sp>
            <p:nvSpPr>
              <p:cNvPr id="176" name="Freeform 73"/>
              <p:cNvSpPr>
                <a:spLocks/>
              </p:cNvSpPr>
              <p:nvPr/>
            </p:nvSpPr>
            <p:spPr bwMode="auto">
              <a:xfrm>
                <a:off x="1157538" y="5373453"/>
                <a:ext cx="564067" cy="540841"/>
              </a:xfrm>
              <a:custGeom>
                <a:avLst/>
                <a:gdLst>
                  <a:gd name="T0" fmla="*/ 90 w 601"/>
                  <a:gd name="T1" fmla="*/ 255 h 577"/>
                  <a:gd name="T2" fmla="*/ 44 w 601"/>
                  <a:gd name="T3" fmla="*/ 205 h 577"/>
                  <a:gd name="T4" fmla="*/ 57 w 601"/>
                  <a:gd name="T5" fmla="*/ 165 h 577"/>
                  <a:gd name="T6" fmla="*/ 109 w 601"/>
                  <a:gd name="T7" fmla="*/ 165 h 577"/>
                  <a:gd name="T8" fmla="*/ 119 w 601"/>
                  <a:gd name="T9" fmla="*/ 131 h 577"/>
                  <a:gd name="T10" fmla="*/ 142 w 601"/>
                  <a:gd name="T11" fmla="*/ 125 h 577"/>
                  <a:gd name="T12" fmla="*/ 151 w 601"/>
                  <a:gd name="T13" fmla="*/ 102 h 577"/>
                  <a:gd name="T14" fmla="*/ 182 w 601"/>
                  <a:gd name="T15" fmla="*/ 112 h 577"/>
                  <a:gd name="T16" fmla="*/ 195 w 601"/>
                  <a:gd name="T17" fmla="*/ 90 h 577"/>
                  <a:gd name="T18" fmla="*/ 185 w 601"/>
                  <a:gd name="T19" fmla="*/ 57 h 577"/>
                  <a:gd name="T20" fmla="*/ 232 w 601"/>
                  <a:gd name="T21" fmla="*/ 3 h 577"/>
                  <a:gd name="T22" fmla="*/ 252 w 601"/>
                  <a:gd name="T23" fmla="*/ 0 h 577"/>
                  <a:gd name="T24" fmla="*/ 293 w 601"/>
                  <a:gd name="T25" fmla="*/ 36 h 577"/>
                  <a:gd name="T26" fmla="*/ 364 w 601"/>
                  <a:gd name="T27" fmla="*/ 79 h 577"/>
                  <a:gd name="T28" fmla="*/ 383 w 601"/>
                  <a:gd name="T29" fmla="*/ 132 h 577"/>
                  <a:gd name="T30" fmla="*/ 407 w 601"/>
                  <a:gd name="T31" fmla="*/ 245 h 577"/>
                  <a:gd name="T32" fmla="*/ 469 w 601"/>
                  <a:gd name="T33" fmla="*/ 242 h 577"/>
                  <a:gd name="T34" fmla="*/ 548 w 601"/>
                  <a:gd name="T35" fmla="*/ 276 h 577"/>
                  <a:gd name="T36" fmla="*/ 575 w 601"/>
                  <a:gd name="T37" fmla="*/ 317 h 577"/>
                  <a:gd name="T38" fmla="*/ 594 w 601"/>
                  <a:gd name="T39" fmla="*/ 422 h 577"/>
                  <a:gd name="T40" fmla="*/ 601 w 601"/>
                  <a:gd name="T41" fmla="*/ 465 h 577"/>
                  <a:gd name="T42" fmla="*/ 565 w 601"/>
                  <a:gd name="T43" fmla="*/ 506 h 577"/>
                  <a:gd name="T44" fmla="*/ 498 w 601"/>
                  <a:gd name="T45" fmla="*/ 537 h 577"/>
                  <a:gd name="T46" fmla="*/ 445 w 601"/>
                  <a:gd name="T47" fmla="*/ 577 h 577"/>
                  <a:gd name="T48" fmla="*/ 430 w 601"/>
                  <a:gd name="T49" fmla="*/ 540 h 577"/>
                  <a:gd name="T50" fmla="*/ 329 w 601"/>
                  <a:gd name="T51" fmla="*/ 531 h 577"/>
                  <a:gd name="T52" fmla="*/ 203 w 601"/>
                  <a:gd name="T53" fmla="*/ 546 h 577"/>
                  <a:gd name="T54" fmla="*/ 139 w 601"/>
                  <a:gd name="T55" fmla="*/ 540 h 577"/>
                  <a:gd name="T56" fmla="*/ 0 w 601"/>
                  <a:gd name="T57" fmla="*/ 549 h 577"/>
                  <a:gd name="T58" fmla="*/ 29 w 601"/>
                  <a:gd name="T59" fmla="*/ 477 h 577"/>
                  <a:gd name="T60" fmla="*/ 83 w 601"/>
                  <a:gd name="T61" fmla="*/ 398 h 577"/>
                  <a:gd name="T62" fmla="*/ 90 w 601"/>
                  <a:gd name="T63" fmla="*/ 255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1" h="577">
                    <a:moveTo>
                      <a:pt x="90" y="255"/>
                    </a:moveTo>
                    <a:lnTo>
                      <a:pt x="44" y="205"/>
                    </a:lnTo>
                    <a:lnTo>
                      <a:pt x="57" y="165"/>
                    </a:lnTo>
                    <a:lnTo>
                      <a:pt x="109" y="165"/>
                    </a:lnTo>
                    <a:lnTo>
                      <a:pt x="119" y="131"/>
                    </a:lnTo>
                    <a:lnTo>
                      <a:pt x="142" y="125"/>
                    </a:lnTo>
                    <a:lnTo>
                      <a:pt x="151" y="102"/>
                    </a:lnTo>
                    <a:lnTo>
                      <a:pt x="182" y="112"/>
                    </a:lnTo>
                    <a:lnTo>
                      <a:pt x="195" y="90"/>
                    </a:lnTo>
                    <a:lnTo>
                      <a:pt x="185" y="57"/>
                    </a:lnTo>
                    <a:lnTo>
                      <a:pt x="232" y="3"/>
                    </a:lnTo>
                    <a:lnTo>
                      <a:pt x="252" y="0"/>
                    </a:lnTo>
                    <a:lnTo>
                      <a:pt x="293" y="36"/>
                    </a:lnTo>
                    <a:lnTo>
                      <a:pt x="364" y="79"/>
                    </a:lnTo>
                    <a:lnTo>
                      <a:pt x="383" y="132"/>
                    </a:lnTo>
                    <a:lnTo>
                      <a:pt x="407" y="245"/>
                    </a:lnTo>
                    <a:lnTo>
                      <a:pt x="469" y="242"/>
                    </a:lnTo>
                    <a:lnTo>
                      <a:pt x="548" y="276"/>
                    </a:lnTo>
                    <a:lnTo>
                      <a:pt x="575" y="317"/>
                    </a:lnTo>
                    <a:lnTo>
                      <a:pt x="594" y="422"/>
                    </a:lnTo>
                    <a:lnTo>
                      <a:pt x="601" y="465"/>
                    </a:lnTo>
                    <a:lnTo>
                      <a:pt x="565" y="506"/>
                    </a:lnTo>
                    <a:lnTo>
                      <a:pt x="498" y="537"/>
                    </a:lnTo>
                    <a:lnTo>
                      <a:pt x="445" y="577"/>
                    </a:lnTo>
                    <a:lnTo>
                      <a:pt x="430" y="540"/>
                    </a:lnTo>
                    <a:lnTo>
                      <a:pt x="329" y="531"/>
                    </a:lnTo>
                    <a:lnTo>
                      <a:pt x="203" y="546"/>
                    </a:lnTo>
                    <a:lnTo>
                      <a:pt x="139" y="540"/>
                    </a:lnTo>
                    <a:lnTo>
                      <a:pt x="0" y="549"/>
                    </a:lnTo>
                    <a:lnTo>
                      <a:pt x="29" y="477"/>
                    </a:lnTo>
                    <a:lnTo>
                      <a:pt x="83" y="398"/>
                    </a:lnTo>
                    <a:lnTo>
                      <a:pt x="90" y="255"/>
                    </a:lnTo>
                    <a:close/>
                  </a:path>
                </a:pathLst>
              </a:custGeom>
              <a:grpFill/>
              <a:ln w="12700">
                <a:solidFill>
                  <a:srgbClr val="92D050"/>
                </a:solidFill>
                <a:headEnd/>
                <a:tailEnd/>
              </a:ln>
              <a:effectLst/>
            </p:spPr>
            <p:style>
              <a:lnRef idx="1">
                <a:schemeClr val="accent3"/>
              </a:lnRef>
              <a:fillRef idx="3">
                <a:schemeClr val="accent3"/>
              </a:fillRef>
              <a:effectRef idx="2">
                <a:schemeClr val="accent3"/>
              </a:effectRef>
              <a:fontRef idx="minor">
                <a:schemeClr val="lt1"/>
              </a:fontRef>
            </p:style>
            <p:txBody>
              <a:bodyPr/>
              <a:lstStyle/>
              <a:p>
                <a:endParaRPr lang="es-ES"/>
              </a:p>
            </p:txBody>
          </p:sp>
          <p:sp>
            <p:nvSpPr>
              <p:cNvPr id="177" name="Freeform 74"/>
              <p:cNvSpPr>
                <a:spLocks/>
              </p:cNvSpPr>
              <p:nvPr/>
            </p:nvSpPr>
            <p:spPr bwMode="auto">
              <a:xfrm>
                <a:off x="1456162" y="5769129"/>
                <a:ext cx="582316" cy="396506"/>
              </a:xfrm>
              <a:custGeom>
                <a:avLst/>
                <a:gdLst>
                  <a:gd name="T0" fmla="*/ 485 w 621"/>
                  <a:gd name="T1" fmla="*/ 148 h 423"/>
                  <a:gd name="T2" fmla="*/ 621 w 621"/>
                  <a:gd name="T3" fmla="*/ 241 h 423"/>
                  <a:gd name="T4" fmla="*/ 558 w 621"/>
                  <a:gd name="T5" fmla="*/ 241 h 423"/>
                  <a:gd name="T6" fmla="*/ 520 w 621"/>
                  <a:gd name="T7" fmla="*/ 249 h 423"/>
                  <a:gd name="T8" fmla="*/ 486 w 621"/>
                  <a:gd name="T9" fmla="*/ 241 h 423"/>
                  <a:gd name="T10" fmla="*/ 389 w 621"/>
                  <a:gd name="T11" fmla="*/ 241 h 423"/>
                  <a:gd name="T12" fmla="*/ 382 w 621"/>
                  <a:gd name="T13" fmla="*/ 245 h 423"/>
                  <a:gd name="T14" fmla="*/ 306 w 621"/>
                  <a:gd name="T15" fmla="*/ 321 h 423"/>
                  <a:gd name="T16" fmla="*/ 254 w 621"/>
                  <a:gd name="T17" fmla="*/ 351 h 423"/>
                  <a:gd name="T18" fmla="*/ 222 w 621"/>
                  <a:gd name="T19" fmla="*/ 346 h 423"/>
                  <a:gd name="T20" fmla="*/ 193 w 621"/>
                  <a:gd name="T21" fmla="*/ 351 h 423"/>
                  <a:gd name="T22" fmla="*/ 150 w 621"/>
                  <a:gd name="T23" fmla="*/ 354 h 423"/>
                  <a:gd name="T24" fmla="*/ 125 w 621"/>
                  <a:gd name="T25" fmla="*/ 363 h 423"/>
                  <a:gd name="T26" fmla="*/ 84 w 621"/>
                  <a:gd name="T27" fmla="*/ 401 h 423"/>
                  <a:gd name="T28" fmla="*/ 66 w 621"/>
                  <a:gd name="T29" fmla="*/ 423 h 423"/>
                  <a:gd name="T30" fmla="*/ 53 w 621"/>
                  <a:gd name="T31" fmla="*/ 360 h 423"/>
                  <a:gd name="T32" fmla="*/ 0 w 621"/>
                  <a:gd name="T33" fmla="*/ 364 h 423"/>
                  <a:gd name="T34" fmla="*/ 4 w 621"/>
                  <a:gd name="T35" fmla="*/ 340 h 423"/>
                  <a:gd name="T36" fmla="*/ 113 w 621"/>
                  <a:gd name="T37" fmla="*/ 261 h 423"/>
                  <a:gd name="T38" fmla="*/ 127 w 621"/>
                  <a:gd name="T39" fmla="*/ 155 h 423"/>
                  <a:gd name="T40" fmla="*/ 178 w 621"/>
                  <a:gd name="T41" fmla="*/ 117 h 423"/>
                  <a:gd name="T42" fmla="*/ 247 w 621"/>
                  <a:gd name="T43" fmla="*/ 83 h 423"/>
                  <a:gd name="T44" fmla="*/ 283 w 621"/>
                  <a:gd name="T45" fmla="*/ 45 h 423"/>
                  <a:gd name="T46" fmla="*/ 277 w 621"/>
                  <a:gd name="T47" fmla="*/ 0 h 423"/>
                  <a:gd name="T48" fmla="*/ 376 w 621"/>
                  <a:gd name="T49" fmla="*/ 20 h 423"/>
                  <a:gd name="T50" fmla="*/ 456 w 621"/>
                  <a:gd name="T51" fmla="*/ 43 h 423"/>
                  <a:gd name="T52" fmla="*/ 456 w 621"/>
                  <a:gd name="T53" fmla="*/ 91 h 423"/>
                  <a:gd name="T54" fmla="*/ 485 w 621"/>
                  <a:gd name="T55" fmla="*/ 148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21" h="423">
                    <a:moveTo>
                      <a:pt x="485" y="148"/>
                    </a:moveTo>
                    <a:lnTo>
                      <a:pt x="621" y="241"/>
                    </a:lnTo>
                    <a:lnTo>
                      <a:pt x="558" y="241"/>
                    </a:lnTo>
                    <a:lnTo>
                      <a:pt x="520" y="249"/>
                    </a:lnTo>
                    <a:lnTo>
                      <a:pt x="486" y="241"/>
                    </a:lnTo>
                    <a:lnTo>
                      <a:pt x="389" y="241"/>
                    </a:lnTo>
                    <a:lnTo>
                      <a:pt x="382" y="245"/>
                    </a:lnTo>
                    <a:lnTo>
                      <a:pt x="306" y="321"/>
                    </a:lnTo>
                    <a:lnTo>
                      <a:pt x="254" y="351"/>
                    </a:lnTo>
                    <a:lnTo>
                      <a:pt x="222" y="346"/>
                    </a:lnTo>
                    <a:lnTo>
                      <a:pt x="193" y="351"/>
                    </a:lnTo>
                    <a:lnTo>
                      <a:pt x="150" y="354"/>
                    </a:lnTo>
                    <a:lnTo>
                      <a:pt x="125" y="363"/>
                    </a:lnTo>
                    <a:lnTo>
                      <a:pt x="84" y="401"/>
                    </a:lnTo>
                    <a:lnTo>
                      <a:pt x="66" y="423"/>
                    </a:lnTo>
                    <a:lnTo>
                      <a:pt x="53" y="360"/>
                    </a:lnTo>
                    <a:lnTo>
                      <a:pt x="0" y="364"/>
                    </a:lnTo>
                    <a:lnTo>
                      <a:pt x="4" y="340"/>
                    </a:lnTo>
                    <a:lnTo>
                      <a:pt x="113" y="261"/>
                    </a:lnTo>
                    <a:lnTo>
                      <a:pt x="127" y="155"/>
                    </a:lnTo>
                    <a:lnTo>
                      <a:pt x="178" y="117"/>
                    </a:lnTo>
                    <a:lnTo>
                      <a:pt x="247" y="83"/>
                    </a:lnTo>
                    <a:lnTo>
                      <a:pt x="283" y="45"/>
                    </a:lnTo>
                    <a:lnTo>
                      <a:pt x="277" y="0"/>
                    </a:lnTo>
                    <a:lnTo>
                      <a:pt x="376" y="20"/>
                    </a:lnTo>
                    <a:lnTo>
                      <a:pt x="456" y="43"/>
                    </a:lnTo>
                    <a:lnTo>
                      <a:pt x="456" y="91"/>
                    </a:lnTo>
                    <a:lnTo>
                      <a:pt x="485" y="148"/>
                    </a:lnTo>
                    <a:close/>
                  </a:path>
                </a:pathLst>
              </a:custGeom>
              <a:grpFill/>
              <a:ln w="12700">
                <a:solidFill>
                  <a:srgbClr val="92D050"/>
                </a:solidFill>
                <a:headEnd/>
                <a:tailEnd/>
              </a:ln>
              <a:effectLst/>
            </p:spPr>
            <p:style>
              <a:lnRef idx="1">
                <a:schemeClr val="accent3"/>
              </a:lnRef>
              <a:fillRef idx="3">
                <a:schemeClr val="accent3"/>
              </a:fillRef>
              <a:effectRef idx="2">
                <a:schemeClr val="accent3"/>
              </a:effectRef>
              <a:fontRef idx="minor">
                <a:schemeClr val="lt1"/>
              </a:fontRef>
            </p:style>
            <p:txBody>
              <a:bodyPr/>
              <a:lstStyle/>
              <a:p>
                <a:endParaRPr lang="es-ES"/>
              </a:p>
            </p:txBody>
          </p:sp>
          <p:sp>
            <p:nvSpPr>
              <p:cNvPr id="178" name="Freeform 75"/>
              <p:cNvSpPr>
                <a:spLocks/>
              </p:cNvSpPr>
              <p:nvPr/>
            </p:nvSpPr>
            <p:spPr bwMode="auto">
              <a:xfrm>
                <a:off x="1883360" y="5454745"/>
                <a:ext cx="657802" cy="559919"/>
              </a:xfrm>
              <a:custGeom>
                <a:avLst/>
                <a:gdLst>
                  <a:gd name="T0" fmla="*/ 204 w 702"/>
                  <a:gd name="T1" fmla="*/ 225 h 598"/>
                  <a:gd name="T2" fmla="*/ 367 w 702"/>
                  <a:gd name="T3" fmla="*/ 220 h 598"/>
                  <a:gd name="T4" fmla="*/ 410 w 702"/>
                  <a:gd name="T5" fmla="*/ 210 h 598"/>
                  <a:gd name="T6" fmla="*/ 446 w 702"/>
                  <a:gd name="T7" fmla="*/ 172 h 598"/>
                  <a:gd name="T8" fmla="*/ 456 w 702"/>
                  <a:gd name="T9" fmla="*/ 107 h 598"/>
                  <a:gd name="T10" fmla="*/ 575 w 702"/>
                  <a:gd name="T11" fmla="*/ 0 h 598"/>
                  <a:gd name="T12" fmla="*/ 577 w 702"/>
                  <a:gd name="T13" fmla="*/ 15 h 598"/>
                  <a:gd name="T14" fmla="*/ 589 w 702"/>
                  <a:gd name="T15" fmla="*/ 19 h 598"/>
                  <a:gd name="T16" fmla="*/ 634 w 702"/>
                  <a:gd name="T17" fmla="*/ 29 h 598"/>
                  <a:gd name="T18" fmla="*/ 663 w 702"/>
                  <a:gd name="T19" fmla="*/ 41 h 598"/>
                  <a:gd name="T20" fmla="*/ 702 w 702"/>
                  <a:gd name="T21" fmla="*/ 97 h 598"/>
                  <a:gd name="T22" fmla="*/ 674 w 702"/>
                  <a:gd name="T23" fmla="*/ 124 h 598"/>
                  <a:gd name="T24" fmla="*/ 622 w 702"/>
                  <a:gd name="T25" fmla="*/ 143 h 598"/>
                  <a:gd name="T26" fmla="*/ 610 w 702"/>
                  <a:gd name="T27" fmla="*/ 191 h 598"/>
                  <a:gd name="T28" fmla="*/ 607 w 702"/>
                  <a:gd name="T29" fmla="*/ 239 h 598"/>
                  <a:gd name="T30" fmla="*/ 564 w 702"/>
                  <a:gd name="T31" fmla="*/ 282 h 598"/>
                  <a:gd name="T32" fmla="*/ 566 w 702"/>
                  <a:gd name="T33" fmla="*/ 333 h 598"/>
                  <a:gd name="T34" fmla="*/ 540 w 702"/>
                  <a:gd name="T35" fmla="*/ 374 h 598"/>
                  <a:gd name="T36" fmla="*/ 456 w 702"/>
                  <a:gd name="T37" fmla="*/ 453 h 598"/>
                  <a:gd name="T38" fmla="*/ 427 w 702"/>
                  <a:gd name="T39" fmla="*/ 506 h 598"/>
                  <a:gd name="T40" fmla="*/ 418 w 702"/>
                  <a:gd name="T41" fmla="*/ 576 h 598"/>
                  <a:gd name="T42" fmla="*/ 393 w 702"/>
                  <a:gd name="T43" fmla="*/ 587 h 598"/>
                  <a:gd name="T44" fmla="*/ 356 w 702"/>
                  <a:gd name="T45" fmla="*/ 573 h 598"/>
                  <a:gd name="T46" fmla="*/ 329 w 702"/>
                  <a:gd name="T47" fmla="*/ 576 h 598"/>
                  <a:gd name="T48" fmla="*/ 297 w 702"/>
                  <a:gd name="T49" fmla="*/ 593 h 598"/>
                  <a:gd name="T50" fmla="*/ 272 w 702"/>
                  <a:gd name="T51" fmla="*/ 593 h 598"/>
                  <a:gd name="T52" fmla="*/ 228 w 702"/>
                  <a:gd name="T53" fmla="*/ 598 h 598"/>
                  <a:gd name="T54" fmla="*/ 202 w 702"/>
                  <a:gd name="T55" fmla="*/ 584 h 598"/>
                  <a:gd name="T56" fmla="*/ 177 w 702"/>
                  <a:gd name="T57" fmla="*/ 567 h 598"/>
                  <a:gd name="T58" fmla="*/ 165 w 702"/>
                  <a:gd name="T59" fmla="*/ 576 h 598"/>
                  <a:gd name="T60" fmla="*/ 30 w 702"/>
                  <a:gd name="T61" fmla="*/ 484 h 598"/>
                  <a:gd name="T62" fmla="*/ 0 w 702"/>
                  <a:gd name="T63" fmla="*/ 428 h 598"/>
                  <a:gd name="T64" fmla="*/ 0 w 702"/>
                  <a:gd name="T65" fmla="*/ 378 h 598"/>
                  <a:gd name="T66" fmla="*/ 0 w 702"/>
                  <a:gd name="T67" fmla="*/ 333 h 598"/>
                  <a:gd name="T68" fmla="*/ 24 w 702"/>
                  <a:gd name="T69" fmla="*/ 318 h 598"/>
                  <a:gd name="T70" fmla="*/ 146 w 702"/>
                  <a:gd name="T71" fmla="*/ 299 h 598"/>
                  <a:gd name="T72" fmla="*/ 204 w 702"/>
                  <a:gd name="T73" fmla="*/ 225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02" h="598">
                    <a:moveTo>
                      <a:pt x="204" y="225"/>
                    </a:moveTo>
                    <a:lnTo>
                      <a:pt x="367" y="220"/>
                    </a:lnTo>
                    <a:lnTo>
                      <a:pt x="410" y="210"/>
                    </a:lnTo>
                    <a:lnTo>
                      <a:pt x="446" y="172"/>
                    </a:lnTo>
                    <a:lnTo>
                      <a:pt x="456" y="107"/>
                    </a:lnTo>
                    <a:lnTo>
                      <a:pt x="575" y="0"/>
                    </a:lnTo>
                    <a:lnTo>
                      <a:pt x="577" y="15"/>
                    </a:lnTo>
                    <a:lnTo>
                      <a:pt x="589" y="19"/>
                    </a:lnTo>
                    <a:lnTo>
                      <a:pt x="634" y="29"/>
                    </a:lnTo>
                    <a:lnTo>
                      <a:pt x="663" y="41"/>
                    </a:lnTo>
                    <a:lnTo>
                      <a:pt x="702" y="97"/>
                    </a:lnTo>
                    <a:lnTo>
                      <a:pt x="674" y="124"/>
                    </a:lnTo>
                    <a:lnTo>
                      <a:pt x="622" y="143"/>
                    </a:lnTo>
                    <a:lnTo>
                      <a:pt x="610" y="191"/>
                    </a:lnTo>
                    <a:lnTo>
                      <a:pt x="607" y="239"/>
                    </a:lnTo>
                    <a:lnTo>
                      <a:pt x="564" y="282"/>
                    </a:lnTo>
                    <a:lnTo>
                      <a:pt x="566" y="333"/>
                    </a:lnTo>
                    <a:lnTo>
                      <a:pt x="540" y="374"/>
                    </a:lnTo>
                    <a:lnTo>
                      <a:pt x="456" y="453"/>
                    </a:lnTo>
                    <a:lnTo>
                      <a:pt x="427" y="506"/>
                    </a:lnTo>
                    <a:lnTo>
                      <a:pt x="418" y="576"/>
                    </a:lnTo>
                    <a:lnTo>
                      <a:pt x="393" y="587"/>
                    </a:lnTo>
                    <a:lnTo>
                      <a:pt x="356" y="573"/>
                    </a:lnTo>
                    <a:lnTo>
                      <a:pt x="329" y="576"/>
                    </a:lnTo>
                    <a:lnTo>
                      <a:pt x="297" y="593"/>
                    </a:lnTo>
                    <a:lnTo>
                      <a:pt x="272" y="593"/>
                    </a:lnTo>
                    <a:lnTo>
                      <a:pt x="228" y="598"/>
                    </a:lnTo>
                    <a:lnTo>
                      <a:pt x="202" y="584"/>
                    </a:lnTo>
                    <a:lnTo>
                      <a:pt x="177" y="567"/>
                    </a:lnTo>
                    <a:lnTo>
                      <a:pt x="165" y="576"/>
                    </a:lnTo>
                    <a:lnTo>
                      <a:pt x="30" y="484"/>
                    </a:lnTo>
                    <a:lnTo>
                      <a:pt x="0" y="428"/>
                    </a:lnTo>
                    <a:lnTo>
                      <a:pt x="0" y="378"/>
                    </a:lnTo>
                    <a:lnTo>
                      <a:pt x="0" y="333"/>
                    </a:lnTo>
                    <a:lnTo>
                      <a:pt x="24" y="318"/>
                    </a:lnTo>
                    <a:lnTo>
                      <a:pt x="146" y="299"/>
                    </a:lnTo>
                    <a:lnTo>
                      <a:pt x="204" y="225"/>
                    </a:lnTo>
                    <a:close/>
                  </a:path>
                </a:pathLst>
              </a:custGeom>
              <a:grpFill/>
              <a:ln w="12700">
                <a:solidFill>
                  <a:srgbClr val="92D050"/>
                </a:solidFill>
                <a:headEnd/>
                <a:tailEnd/>
              </a:ln>
              <a:effectLst/>
            </p:spPr>
            <p:style>
              <a:lnRef idx="1">
                <a:schemeClr val="accent3"/>
              </a:lnRef>
              <a:fillRef idx="3">
                <a:schemeClr val="accent3"/>
              </a:fillRef>
              <a:effectRef idx="2">
                <a:schemeClr val="accent3"/>
              </a:effectRef>
              <a:fontRef idx="minor">
                <a:schemeClr val="lt1"/>
              </a:fontRef>
            </p:style>
            <p:txBody>
              <a:bodyPr/>
              <a:lstStyle/>
              <a:p>
                <a:endParaRPr lang="es-ES"/>
              </a:p>
            </p:txBody>
          </p:sp>
          <p:sp>
            <p:nvSpPr>
              <p:cNvPr id="179" name="Freeform 77"/>
              <p:cNvSpPr>
                <a:spLocks/>
              </p:cNvSpPr>
              <p:nvPr/>
            </p:nvSpPr>
            <p:spPr bwMode="auto">
              <a:xfrm>
                <a:off x="2274889" y="5545991"/>
                <a:ext cx="442959" cy="472821"/>
              </a:xfrm>
              <a:custGeom>
                <a:avLst/>
                <a:gdLst>
                  <a:gd name="T0" fmla="*/ 146 w 472"/>
                  <a:gd name="T1" fmla="*/ 185 h 505"/>
                  <a:gd name="T2" fmla="*/ 189 w 472"/>
                  <a:gd name="T3" fmla="*/ 142 h 505"/>
                  <a:gd name="T4" fmla="*/ 192 w 472"/>
                  <a:gd name="T5" fmla="*/ 94 h 505"/>
                  <a:gd name="T6" fmla="*/ 204 w 472"/>
                  <a:gd name="T7" fmla="*/ 46 h 505"/>
                  <a:gd name="T8" fmla="*/ 258 w 472"/>
                  <a:gd name="T9" fmla="*/ 27 h 505"/>
                  <a:gd name="T10" fmla="*/ 284 w 472"/>
                  <a:gd name="T11" fmla="*/ 0 h 505"/>
                  <a:gd name="T12" fmla="*/ 321 w 472"/>
                  <a:gd name="T13" fmla="*/ 3 h 505"/>
                  <a:gd name="T14" fmla="*/ 341 w 472"/>
                  <a:gd name="T15" fmla="*/ 29 h 505"/>
                  <a:gd name="T16" fmla="*/ 333 w 472"/>
                  <a:gd name="T17" fmla="*/ 53 h 505"/>
                  <a:gd name="T18" fmla="*/ 338 w 472"/>
                  <a:gd name="T19" fmla="*/ 79 h 505"/>
                  <a:gd name="T20" fmla="*/ 362 w 472"/>
                  <a:gd name="T21" fmla="*/ 103 h 505"/>
                  <a:gd name="T22" fmla="*/ 411 w 472"/>
                  <a:gd name="T23" fmla="*/ 175 h 505"/>
                  <a:gd name="T24" fmla="*/ 441 w 472"/>
                  <a:gd name="T25" fmla="*/ 179 h 505"/>
                  <a:gd name="T26" fmla="*/ 472 w 472"/>
                  <a:gd name="T27" fmla="*/ 216 h 505"/>
                  <a:gd name="T28" fmla="*/ 462 w 472"/>
                  <a:gd name="T29" fmla="*/ 233 h 505"/>
                  <a:gd name="T30" fmla="*/ 441 w 472"/>
                  <a:gd name="T31" fmla="*/ 242 h 505"/>
                  <a:gd name="T32" fmla="*/ 416 w 472"/>
                  <a:gd name="T33" fmla="*/ 270 h 505"/>
                  <a:gd name="T34" fmla="*/ 399 w 472"/>
                  <a:gd name="T35" fmla="*/ 322 h 505"/>
                  <a:gd name="T36" fmla="*/ 377 w 472"/>
                  <a:gd name="T37" fmla="*/ 376 h 505"/>
                  <a:gd name="T38" fmla="*/ 344 w 472"/>
                  <a:gd name="T39" fmla="*/ 448 h 505"/>
                  <a:gd name="T40" fmla="*/ 333 w 472"/>
                  <a:gd name="T41" fmla="*/ 470 h 505"/>
                  <a:gd name="T42" fmla="*/ 315 w 472"/>
                  <a:gd name="T43" fmla="*/ 487 h 505"/>
                  <a:gd name="T44" fmla="*/ 290 w 472"/>
                  <a:gd name="T45" fmla="*/ 487 h 505"/>
                  <a:gd name="T46" fmla="*/ 272 w 472"/>
                  <a:gd name="T47" fmla="*/ 476 h 505"/>
                  <a:gd name="T48" fmla="*/ 239 w 472"/>
                  <a:gd name="T49" fmla="*/ 449 h 505"/>
                  <a:gd name="T50" fmla="*/ 148 w 472"/>
                  <a:gd name="T51" fmla="*/ 449 h 505"/>
                  <a:gd name="T52" fmla="*/ 123 w 472"/>
                  <a:gd name="T53" fmla="*/ 487 h 505"/>
                  <a:gd name="T54" fmla="*/ 101 w 472"/>
                  <a:gd name="T55" fmla="*/ 501 h 505"/>
                  <a:gd name="T56" fmla="*/ 71 w 472"/>
                  <a:gd name="T57" fmla="*/ 505 h 505"/>
                  <a:gd name="T58" fmla="*/ 54 w 472"/>
                  <a:gd name="T59" fmla="*/ 487 h 505"/>
                  <a:gd name="T60" fmla="*/ 29 w 472"/>
                  <a:gd name="T61" fmla="*/ 476 h 505"/>
                  <a:gd name="T62" fmla="*/ 0 w 472"/>
                  <a:gd name="T63" fmla="*/ 479 h 505"/>
                  <a:gd name="T64" fmla="*/ 9 w 472"/>
                  <a:gd name="T65" fmla="*/ 410 h 505"/>
                  <a:gd name="T66" fmla="*/ 34 w 472"/>
                  <a:gd name="T67" fmla="*/ 359 h 505"/>
                  <a:gd name="T68" fmla="*/ 123 w 472"/>
                  <a:gd name="T69" fmla="*/ 275 h 505"/>
                  <a:gd name="T70" fmla="*/ 148 w 472"/>
                  <a:gd name="T71" fmla="*/ 236 h 505"/>
                  <a:gd name="T72" fmla="*/ 146 w 472"/>
                  <a:gd name="T73" fmla="*/ 18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72" h="505">
                    <a:moveTo>
                      <a:pt x="146" y="185"/>
                    </a:moveTo>
                    <a:lnTo>
                      <a:pt x="189" y="142"/>
                    </a:lnTo>
                    <a:lnTo>
                      <a:pt x="192" y="94"/>
                    </a:lnTo>
                    <a:lnTo>
                      <a:pt x="204" y="46"/>
                    </a:lnTo>
                    <a:lnTo>
                      <a:pt x="258" y="27"/>
                    </a:lnTo>
                    <a:lnTo>
                      <a:pt x="284" y="0"/>
                    </a:lnTo>
                    <a:lnTo>
                      <a:pt x="321" y="3"/>
                    </a:lnTo>
                    <a:lnTo>
                      <a:pt x="341" y="29"/>
                    </a:lnTo>
                    <a:lnTo>
                      <a:pt x="333" y="53"/>
                    </a:lnTo>
                    <a:lnTo>
                      <a:pt x="338" y="79"/>
                    </a:lnTo>
                    <a:lnTo>
                      <a:pt x="362" y="103"/>
                    </a:lnTo>
                    <a:lnTo>
                      <a:pt x="411" y="175"/>
                    </a:lnTo>
                    <a:lnTo>
                      <a:pt x="441" y="179"/>
                    </a:lnTo>
                    <a:lnTo>
                      <a:pt x="472" y="216"/>
                    </a:lnTo>
                    <a:lnTo>
                      <a:pt x="462" y="233"/>
                    </a:lnTo>
                    <a:lnTo>
                      <a:pt x="441" y="242"/>
                    </a:lnTo>
                    <a:lnTo>
                      <a:pt x="416" y="270"/>
                    </a:lnTo>
                    <a:lnTo>
                      <a:pt x="399" y="322"/>
                    </a:lnTo>
                    <a:lnTo>
                      <a:pt x="377" y="376"/>
                    </a:lnTo>
                    <a:lnTo>
                      <a:pt x="344" y="448"/>
                    </a:lnTo>
                    <a:lnTo>
                      <a:pt x="333" y="470"/>
                    </a:lnTo>
                    <a:lnTo>
                      <a:pt x="315" y="487"/>
                    </a:lnTo>
                    <a:lnTo>
                      <a:pt x="290" y="487"/>
                    </a:lnTo>
                    <a:lnTo>
                      <a:pt x="272" y="476"/>
                    </a:lnTo>
                    <a:lnTo>
                      <a:pt x="239" y="449"/>
                    </a:lnTo>
                    <a:lnTo>
                      <a:pt x="148" y="449"/>
                    </a:lnTo>
                    <a:lnTo>
                      <a:pt x="123" y="487"/>
                    </a:lnTo>
                    <a:lnTo>
                      <a:pt x="101" y="501"/>
                    </a:lnTo>
                    <a:lnTo>
                      <a:pt x="71" y="505"/>
                    </a:lnTo>
                    <a:lnTo>
                      <a:pt x="54" y="487"/>
                    </a:lnTo>
                    <a:lnTo>
                      <a:pt x="29" y="476"/>
                    </a:lnTo>
                    <a:lnTo>
                      <a:pt x="0" y="479"/>
                    </a:lnTo>
                    <a:lnTo>
                      <a:pt x="9" y="410"/>
                    </a:lnTo>
                    <a:lnTo>
                      <a:pt x="34" y="359"/>
                    </a:lnTo>
                    <a:lnTo>
                      <a:pt x="123" y="275"/>
                    </a:lnTo>
                    <a:lnTo>
                      <a:pt x="148" y="236"/>
                    </a:lnTo>
                    <a:lnTo>
                      <a:pt x="146" y="185"/>
                    </a:lnTo>
                    <a:close/>
                  </a:path>
                </a:pathLst>
              </a:custGeom>
              <a:grpFill/>
              <a:ln w="12700">
                <a:solidFill>
                  <a:srgbClr val="92D050"/>
                </a:solidFill>
                <a:headEnd/>
                <a:tailEnd/>
              </a:ln>
              <a:effectLst/>
            </p:spPr>
            <p:style>
              <a:lnRef idx="1">
                <a:schemeClr val="accent3"/>
              </a:lnRef>
              <a:fillRef idx="3">
                <a:schemeClr val="accent3"/>
              </a:fillRef>
              <a:effectRef idx="2">
                <a:schemeClr val="accent3"/>
              </a:effectRef>
              <a:fontRef idx="minor">
                <a:schemeClr val="lt1"/>
              </a:fontRef>
            </p:style>
            <p:txBody>
              <a:bodyPr/>
              <a:lstStyle/>
              <a:p>
                <a:endParaRPr lang="es-ES"/>
              </a:p>
            </p:txBody>
          </p:sp>
          <p:sp>
            <p:nvSpPr>
              <p:cNvPr id="180" name="Freeform 76"/>
              <p:cNvSpPr>
                <a:spLocks/>
              </p:cNvSpPr>
              <p:nvPr/>
            </p:nvSpPr>
            <p:spPr bwMode="auto">
              <a:xfrm>
                <a:off x="1847691" y="5274741"/>
                <a:ext cx="621304" cy="477798"/>
              </a:xfrm>
              <a:custGeom>
                <a:avLst/>
                <a:gdLst>
                  <a:gd name="T0" fmla="*/ 12 w 662"/>
                  <a:gd name="T1" fmla="*/ 143 h 509"/>
                  <a:gd name="T2" fmla="*/ 14 w 662"/>
                  <a:gd name="T3" fmla="*/ 82 h 509"/>
                  <a:gd name="T4" fmla="*/ 27 w 662"/>
                  <a:gd name="T5" fmla="*/ 68 h 509"/>
                  <a:gd name="T6" fmla="*/ 81 w 662"/>
                  <a:gd name="T7" fmla="*/ 69 h 509"/>
                  <a:gd name="T8" fmla="*/ 157 w 662"/>
                  <a:gd name="T9" fmla="*/ 56 h 509"/>
                  <a:gd name="T10" fmla="*/ 180 w 662"/>
                  <a:gd name="T11" fmla="*/ 41 h 509"/>
                  <a:gd name="T12" fmla="*/ 218 w 662"/>
                  <a:gd name="T13" fmla="*/ 72 h 509"/>
                  <a:gd name="T14" fmla="*/ 247 w 662"/>
                  <a:gd name="T15" fmla="*/ 41 h 509"/>
                  <a:gd name="T16" fmla="*/ 287 w 662"/>
                  <a:gd name="T17" fmla="*/ 59 h 509"/>
                  <a:gd name="T18" fmla="*/ 318 w 662"/>
                  <a:gd name="T19" fmla="*/ 24 h 509"/>
                  <a:gd name="T20" fmla="*/ 360 w 662"/>
                  <a:gd name="T21" fmla="*/ 41 h 509"/>
                  <a:gd name="T22" fmla="*/ 409 w 662"/>
                  <a:gd name="T23" fmla="*/ 31 h 509"/>
                  <a:gd name="T24" fmla="*/ 439 w 662"/>
                  <a:gd name="T25" fmla="*/ 59 h 509"/>
                  <a:gd name="T26" fmla="*/ 466 w 662"/>
                  <a:gd name="T27" fmla="*/ 24 h 509"/>
                  <a:gd name="T28" fmla="*/ 495 w 662"/>
                  <a:gd name="T29" fmla="*/ 31 h 509"/>
                  <a:gd name="T30" fmla="*/ 517 w 662"/>
                  <a:gd name="T31" fmla="*/ 0 h 509"/>
                  <a:gd name="T32" fmla="*/ 568 w 662"/>
                  <a:gd name="T33" fmla="*/ 24 h 509"/>
                  <a:gd name="T34" fmla="*/ 595 w 662"/>
                  <a:gd name="T35" fmla="*/ 18 h 509"/>
                  <a:gd name="T36" fmla="*/ 662 w 662"/>
                  <a:gd name="T37" fmla="*/ 115 h 509"/>
                  <a:gd name="T38" fmla="*/ 613 w 662"/>
                  <a:gd name="T39" fmla="*/ 191 h 509"/>
                  <a:gd name="T40" fmla="*/ 496 w 662"/>
                  <a:gd name="T41" fmla="*/ 297 h 509"/>
                  <a:gd name="T42" fmla="*/ 484 w 662"/>
                  <a:gd name="T43" fmla="*/ 362 h 509"/>
                  <a:gd name="T44" fmla="*/ 447 w 662"/>
                  <a:gd name="T45" fmla="*/ 403 h 509"/>
                  <a:gd name="T46" fmla="*/ 410 w 662"/>
                  <a:gd name="T47" fmla="*/ 410 h 509"/>
                  <a:gd name="T48" fmla="*/ 243 w 662"/>
                  <a:gd name="T49" fmla="*/ 417 h 509"/>
                  <a:gd name="T50" fmla="*/ 184 w 662"/>
                  <a:gd name="T51" fmla="*/ 490 h 509"/>
                  <a:gd name="T52" fmla="*/ 64 w 662"/>
                  <a:gd name="T53" fmla="*/ 509 h 509"/>
                  <a:gd name="T54" fmla="*/ 57 w 662"/>
                  <a:gd name="T55" fmla="*/ 460 h 509"/>
                  <a:gd name="T56" fmla="*/ 41 w 662"/>
                  <a:gd name="T57" fmla="*/ 421 h 509"/>
                  <a:gd name="T58" fmla="*/ 41 w 662"/>
                  <a:gd name="T59" fmla="*/ 322 h 509"/>
                  <a:gd name="T60" fmla="*/ 22 w 662"/>
                  <a:gd name="T61" fmla="*/ 236 h 509"/>
                  <a:gd name="T62" fmla="*/ 0 w 662"/>
                  <a:gd name="T63" fmla="*/ 188 h 509"/>
                  <a:gd name="T64" fmla="*/ 12 w 662"/>
                  <a:gd name="T65" fmla="*/ 143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2" h="509">
                    <a:moveTo>
                      <a:pt x="12" y="143"/>
                    </a:moveTo>
                    <a:lnTo>
                      <a:pt x="14" y="82"/>
                    </a:lnTo>
                    <a:lnTo>
                      <a:pt x="27" y="68"/>
                    </a:lnTo>
                    <a:lnTo>
                      <a:pt x="81" y="69"/>
                    </a:lnTo>
                    <a:lnTo>
                      <a:pt x="157" y="56"/>
                    </a:lnTo>
                    <a:lnTo>
                      <a:pt x="180" y="41"/>
                    </a:lnTo>
                    <a:lnTo>
                      <a:pt x="218" y="72"/>
                    </a:lnTo>
                    <a:lnTo>
                      <a:pt x="247" y="41"/>
                    </a:lnTo>
                    <a:lnTo>
                      <a:pt x="287" y="59"/>
                    </a:lnTo>
                    <a:lnTo>
                      <a:pt x="318" y="24"/>
                    </a:lnTo>
                    <a:lnTo>
                      <a:pt x="360" y="41"/>
                    </a:lnTo>
                    <a:lnTo>
                      <a:pt x="409" y="31"/>
                    </a:lnTo>
                    <a:lnTo>
                      <a:pt x="439" y="59"/>
                    </a:lnTo>
                    <a:lnTo>
                      <a:pt x="466" y="24"/>
                    </a:lnTo>
                    <a:lnTo>
                      <a:pt x="495" y="31"/>
                    </a:lnTo>
                    <a:lnTo>
                      <a:pt x="517" y="0"/>
                    </a:lnTo>
                    <a:lnTo>
                      <a:pt x="568" y="24"/>
                    </a:lnTo>
                    <a:lnTo>
                      <a:pt x="595" y="18"/>
                    </a:lnTo>
                    <a:lnTo>
                      <a:pt x="662" y="115"/>
                    </a:lnTo>
                    <a:lnTo>
                      <a:pt x="613" y="191"/>
                    </a:lnTo>
                    <a:lnTo>
                      <a:pt x="496" y="297"/>
                    </a:lnTo>
                    <a:lnTo>
                      <a:pt x="484" y="362"/>
                    </a:lnTo>
                    <a:lnTo>
                      <a:pt x="447" y="403"/>
                    </a:lnTo>
                    <a:lnTo>
                      <a:pt x="410" y="410"/>
                    </a:lnTo>
                    <a:lnTo>
                      <a:pt x="243" y="417"/>
                    </a:lnTo>
                    <a:lnTo>
                      <a:pt x="184" y="490"/>
                    </a:lnTo>
                    <a:lnTo>
                      <a:pt x="64" y="509"/>
                    </a:lnTo>
                    <a:lnTo>
                      <a:pt x="57" y="460"/>
                    </a:lnTo>
                    <a:lnTo>
                      <a:pt x="41" y="421"/>
                    </a:lnTo>
                    <a:lnTo>
                      <a:pt x="41" y="322"/>
                    </a:lnTo>
                    <a:lnTo>
                      <a:pt x="22" y="236"/>
                    </a:lnTo>
                    <a:lnTo>
                      <a:pt x="0" y="188"/>
                    </a:lnTo>
                    <a:lnTo>
                      <a:pt x="12" y="143"/>
                    </a:lnTo>
                    <a:close/>
                  </a:path>
                </a:pathLst>
              </a:custGeom>
              <a:grpFill/>
              <a:ln w="12700">
                <a:solidFill>
                  <a:srgbClr val="92D050"/>
                </a:solidFill>
                <a:headEnd/>
                <a:tailEnd/>
              </a:ln>
              <a:effectLst/>
            </p:spPr>
            <p:style>
              <a:lnRef idx="1">
                <a:schemeClr val="accent3"/>
              </a:lnRef>
              <a:fillRef idx="3">
                <a:schemeClr val="accent3"/>
              </a:fillRef>
              <a:effectRef idx="2">
                <a:schemeClr val="accent3"/>
              </a:effectRef>
              <a:fontRef idx="minor">
                <a:schemeClr val="lt1"/>
              </a:fontRef>
            </p:style>
            <p:txBody>
              <a:bodyPr/>
              <a:lstStyle/>
              <a:p>
                <a:endParaRPr lang="es-ES"/>
              </a:p>
            </p:txBody>
          </p:sp>
          <p:sp>
            <p:nvSpPr>
              <p:cNvPr id="181" name="Freeform 79"/>
              <p:cNvSpPr>
                <a:spLocks/>
              </p:cNvSpPr>
              <p:nvPr/>
            </p:nvSpPr>
            <p:spPr bwMode="auto">
              <a:xfrm>
                <a:off x="1432935" y="5174370"/>
                <a:ext cx="475310" cy="634575"/>
              </a:xfrm>
              <a:custGeom>
                <a:avLst/>
                <a:gdLst>
                  <a:gd name="T0" fmla="*/ 115 w 507"/>
                  <a:gd name="T1" fmla="*/ 456 h 676"/>
                  <a:gd name="T2" fmla="*/ 89 w 507"/>
                  <a:gd name="T3" fmla="*/ 343 h 676"/>
                  <a:gd name="T4" fmla="*/ 72 w 507"/>
                  <a:gd name="T5" fmla="*/ 290 h 676"/>
                  <a:gd name="T6" fmla="*/ 0 w 507"/>
                  <a:gd name="T7" fmla="*/ 247 h 676"/>
                  <a:gd name="T8" fmla="*/ 40 w 507"/>
                  <a:gd name="T9" fmla="*/ 209 h 676"/>
                  <a:gd name="T10" fmla="*/ 21 w 507"/>
                  <a:gd name="T11" fmla="*/ 147 h 676"/>
                  <a:gd name="T12" fmla="*/ 25 w 507"/>
                  <a:gd name="T13" fmla="*/ 121 h 676"/>
                  <a:gd name="T14" fmla="*/ 138 w 507"/>
                  <a:gd name="T15" fmla="*/ 44 h 676"/>
                  <a:gd name="T16" fmla="*/ 138 w 507"/>
                  <a:gd name="T17" fmla="*/ 16 h 676"/>
                  <a:gd name="T18" fmla="*/ 156 w 507"/>
                  <a:gd name="T19" fmla="*/ 0 h 676"/>
                  <a:gd name="T20" fmla="*/ 194 w 507"/>
                  <a:gd name="T21" fmla="*/ 4 h 676"/>
                  <a:gd name="T22" fmla="*/ 263 w 507"/>
                  <a:gd name="T23" fmla="*/ 68 h 676"/>
                  <a:gd name="T24" fmla="*/ 306 w 507"/>
                  <a:gd name="T25" fmla="*/ 78 h 676"/>
                  <a:gd name="T26" fmla="*/ 457 w 507"/>
                  <a:gd name="T27" fmla="*/ 189 h 676"/>
                  <a:gd name="T28" fmla="*/ 455 w 507"/>
                  <a:gd name="T29" fmla="*/ 252 h 676"/>
                  <a:gd name="T30" fmla="*/ 441 w 507"/>
                  <a:gd name="T31" fmla="*/ 295 h 676"/>
                  <a:gd name="T32" fmla="*/ 467 w 507"/>
                  <a:gd name="T33" fmla="*/ 344 h 676"/>
                  <a:gd name="T34" fmla="*/ 483 w 507"/>
                  <a:gd name="T35" fmla="*/ 429 h 676"/>
                  <a:gd name="T36" fmla="*/ 483 w 507"/>
                  <a:gd name="T37" fmla="*/ 529 h 676"/>
                  <a:gd name="T38" fmla="*/ 499 w 507"/>
                  <a:gd name="T39" fmla="*/ 566 h 676"/>
                  <a:gd name="T40" fmla="*/ 507 w 507"/>
                  <a:gd name="T41" fmla="*/ 616 h 676"/>
                  <a:gd name="T42" fmla="*/ 481 w 507"/>
                  <a:gd name="T43" fmla="*/ 629 h 676"/>
                  <a:gd name="T44" fmla="*/ 481 w 507"/>
                  <a:gd name="T45" fmla="*/ 676 h 676"/>
                  <a:gd name="T46" fmla="*/ 396 w 507"/>
                  <a:gd name="T47" fmla="*/ 651 h 676"/>
                  <a:gd name="T48" fmla="*/ 302 w 507"/>
                  <a:gd name="T49" fmla="*/ 633 h 676"/>
                  <a:gd name="T50" fmla="*/ 283 w 507"/>
                  <a:gd name="T51" fmla="*/ 531 h 676"/>
                  <a:gd name="T52" fmla="*/ 258 w 507"/>
                  <a:gd name="T53" fmla="*/ 489 h 676"/>
                  <a:gd name="T54" fmla="*/ 176 w 507"/>
                  <a:gd name="T55" fmla="*/ 453 h 676"/>
                  <a:gd name="T56" fmla="*/ 115 w 507"/>
                  <a:gd name="T57" fmla="*/ 456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7" h="676">
                    <a:moveTo>
                      <a:pt x="115" y="456"/>
                    </a:moveTo>
                    <a:lnTo>
                      <a:pt x="89" y="343"/>
                    </a:lnTo>
                    <a:lnTo>
                      <a:pt x="72" y="290"/>
                    </a:lnTo>
                    <a:lnTo>
                      <a:pt x="0" y="247"/>
                    </a:lnTo>
                    <a:lnTo>
                      <a:pt x="40" y="209"/>
                    </a:lnTo>
                    <a:lnTo>
                      <a:pt x="21" y="147"/>
                    </a:lnTo>
                    <a:lnTo>
                      <a:pt x="25" y="121"/>
                    </a:lnTo>
                    <a:lnTo>
                      <a:pt x="138" y="44"/>
                    </a:lnTo>
                    <a:lnTo>
                      <a:pt x="138" y="16"/>
                    </a:lnTo>
                    <a:lnTo>
                      <a:pt x="156" y="0"/>
                    </a:lnTo>
                    <a:lnTo>
                      <a:pt x="194" y="4"/>
                    </a:lnTo>
                    <a:lnTo>
                      <a:pt x="263" y="68"/>
                    </a:lnTo>
                    <a:lnTo>
                      <a:pt x="306" y="78"/>
                    </a:lnTo>
                    <a:lnTo>
                      <a:pt x="457" y="189"/>
                    </a:lnTo>
                    <a:lnTo>
                      <a:pt x="455" y="252"/>
                    </a:lnTo>
                    <a:lnTo>
                      <a:pt x="441" y="295"/>
                    </a:lnTo>
                    <a:lnTo>
                      <a:pt x="467" y="344"/>
                    </a:lnTo>
                    <a:lnTo>
                      <a:pt x="483" y="429"/>
                    </a:lnTo>
                    <a:lnTo>
                      <a:pt x="483" y="529"/>
                    </a:lnTo>
                    <a:lnTo>
                      <a:pt x="499" y="566"/>
                    </a:lnTo>
                    <a:lnTo>
                      <a:pt x="507" y="616"/>
                    </a:lnTo>
                    <a:lnTo>
                      <a:pt x="481" y="629"/>
                    </a:lnTo>
                    <a:lnTo>
                      <a:pt x="481" y="676"/>
                    </a:lnTo>
                    <a:lnTo>
                      <a:pt x="396" y="651"/>
                    </a:lnTo>
                    <a:lnTo>
                      <a:pt x="302" y="633"/>
                    </a:lnTo>
                    <a:lnTo>
                      <a:pt x="283" y="531"/>
                    </a:lnTo>
                    <a:lnTo>
                      <a:pt x="258" y="489"/>
                    </a:lnTo>
                    <a:lnTo>
                      <a:pt x="176" y="453"/>
                    </a:lnTo>
                    <a:lnTo>
                      <a:pt x="115" y="456"/>
                    </a:lnTo>
                    <a:close/>
                  </a:path>
                </a:pathLst>
              </a:custGeom>
              <a:grpFill/>
              <a:ln w="12700">
                <a:solidFill>
                  <a:srgbClr val="92D050"/>
                </a:solidFill>
                <a:headEnd/>
                <a:tailEnd/>
              </a:ln>
              <a:effectLst/>
            </p:spPr>
            <p:style>
              <a:lnRef idx="1">
                <a:schemeClr val="accent3"/>
              </a:lnRef>
              <a:fillRef idx="3">
                <a:schemeClr val="accent3"/>
              </a:fillRef>
              <a:effectRef idx="2">
                <a:schemeClr val="accent3"/>
              </a:effectRef>
              <a:fontRef idx="minor">
                <a:schemeClr val="lt1"/>
              </a:fontRef>
            </p:style>
            <p:txBody>
              <a:bodyPr/>
              <a:lstStyle/>
              <a:p>
                <a:endParaRPr lang="es-ES"/>
              </a:p>
            </p:txBody>
          </p:sp>
        </p:grpSp>
        <p:sp>
          <p:nvSpPr>
            <p:cNvPr id="166" name="Freeform 82"/>
            <p:cNvSpPr>
              <a:spLocks/>
            </p:cNvSpPr>
            <p:nvPr/>
          </p:nvSpPr>
          <p:spPr bwMode="auto">
            <a:xfrm>
              <a:off x="973664" y="2440712"/>
              <a:ext cx="366743" cy="294505"/>
            </a:xfrm>
            <a:custGeom>
              <a:avLst/>
              <a:gdLst>
                <a:gd name="T0" fmla="*/ 737 w 737"/>
                <a:gd name="T1" fmla="*/ 205 h 591"/>
                <a:gd name="T2" fmla="*/ 694 w 737"/>
                <a:gd name="T3" fmla="*/ 305 h 591"/>
                <a:gd name="T4" fmla="*/ 641 w 737"/>
                <a:gd name="T5" fmla="*/ 374 h 591"/>
                <a:gd name="T6" fmla="*/ 629 w 737"/>
                <a:gd name="T7" fmla="*/ 435 h 591"/>
                <a:gd name="T8" fmla="*/ 575 w 737"/>
                <a:gd name="T9" fmla="*/ 451 h 591"/>
                <a:gd name="T10" fmla="*/ 532 w 737"/>
                <a:gd name="T11" fmla="*/ 555 h 591"/>
                <a:gd name="T12" fmla="*/ 488 w 737"/>
                <a:gd name="T13" fmla="*/ 569 h 591"/>
                <a:gd name="T14" fmla="*/ 444 w 737"/>
                <a:gd name="T15" fmla="*/ 550 h 591"/>
                <a:gd name="T16" fmla="*/ 402 w 737"/>
                <a:gd name="T17" fmla="*/ 558 h 591"/>
                <a:gd name="T18" fmla="*/ 327 w 737"/>
                <a:gd name="T19" fmla="*/ 468 h 591"/>
                <a:gd name="T20" fmla="*/ 296 w 737"/>
                <a:gd name="T21" fmla="*/ 466 h 591"/>
                <a:gd name="T22" fmla="*/ 231 w 737"/>
                <a:gd name="T23" fmla="*/ 511 h 591"/>
                <a:gd name="T24" fmla="*/ 172 w 737"/>
                <a:gd name="T25" fmla="*/ 525 h 591"/>
                <a:gd name="T26" fmla="*/ 145 w 737"/>
                <a:gd name="T27" fmla="*/ 575 h 591"/>
                <a:gd name="T28" fmla="*/ 130 w 737"/>
                <a:gd name="T29" fmla="*/ 586 h 591"/>
                <a:gd name="T30" fmla="*/ 93 w 737"/>
                <a:gd name="T31" fmla="*/ 556 h 591"/>
                <a:gd name="T32" fmla="*/ 15 w 737"/>
                <a:gd name="T33" fmla="*/ 591 h 591"/>
                <a:gd name="T34" fmla="*/ 0 w 737"/>
                <a:gd name="T35" fmla="*/ 535 h 591"/>
                <a:gd name="T36" fmla="*/ 83 w 737"/>
                <a:gd name="T37" fmla="*/ 482 h 591"/>
                <a:gd name="T38" fmla="*/ 68 w 737"/>
                <a:gd name="T39" fmla="*/ 448 h 591"/>
                <a:gd name="T40" fmla="*/ 55 w 737"/>
                <a:gd name="T41" fmla="*/ 416 h 591"/>
                <a:gd name="T42" fmla="*/ 100 w 737"/>
                <a:gd name="T43" fmla="*/ 353 h 591"/>
                <a:gd name="T44" fmla="*/ 88 w 737"/>
                <a:gd name="T45" fmla="*/ 270 h 591"/>
                <a:gd name="T46" fmla="*/ 100 w 737"/>
                <a:gd name="T47" fmla="*/ 106 h 591"/>
                <a:gd name="T48" fmla="*/ 142 w 737"/>
                <a:gd name="T49" fmla="*/ 47 h 591"/>
                <a:gd name="T50" fmla="*/ 206 w 737"/>
                <a:gd name="T51" fmla="*/ 0 h 591"/>
                <a:gd name="T52" fmla="*/ 260 w 737"/>
                <a:gd name="T53" fmla="*/ 32 h 591"/>
                <a:gd name="T54" fmla="*/ 333 w 737"/>
                <a:gd name="T55" fmla="*/ 32 h 591"/>
                <a:gd name="T56" fmla="*/ 353 w 737"/>
                <a:gd name="T57" fmla="*/ 74 h 591"/>
                <a:gd name="T58" fmla="*/ 456 w 737"/>
                <a:gd name="T59" fmla="*/ 78 h 591"/>
                <a:gd name="T60" fmla="*/ 472 w 737"/>
                <a:gd name="T61" fmla="*/ 28 h 591"/>
                <a:gd name="T62" fmla="*/ 595 w 737"/>
                <a:gd name="T63" fmla="*/ 44 h 591"/>
                <a:gd name="T64" fmla="*/ 668 w 737"/>
                <a:gd name="T65" fmla="*/ 78 h 591"/>
                <a:gd name="T66" fmla="*/ 729 w 737"/>
                <a:gd name="T67" fmla="*/ 120 h 591"/>
                <a:gd name="T68" fmla="*/ 737 w 737"/>
                <a:gd name="T69" fmla="*/ 205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37" h="591">
                  <a:moveTo>
                    <a:pt x="737" y="205"/>
                  </a:moveTo>
                  <a:lnTo>
                    <a:pt x="694" y="305"/>
                  </a:lnTo>
                  <a:lnTo>
                    <a:pt x="641" y="374"/>
                  </a:lnTo>
                  <a:lnTo>
                    <a:pt x="629" y="435"/>
                  </a:lnTo>
                  <a:lnTo>
                    <a:pt x="575" y="451"/>
                  </a:lnTo>
                  <a:lnTo>
                    <a:pt x="532" y="555"/>
                  </a:lnTo>
                  <a:lnTo>
                    <a:pt x="488" y="569"/>
                  </a:lnTo>
                  <a:lnTo>
                    <a:pt x="444" y="550"/>
                  </a:lnTo>
                  <a:lnTo>
                    <a:pt x="402" y="558"/>
                  </a:lnTo>
                  <a:lnTo>
                    <a:pt x="327" y="468"/>
                  </a:lnTo>
                  <a:lnTo>
                    <a:pt x="296" y="466"/>
                  </a:lnTo>
                  <a:lnTo>
                    <a:pt x="231" y="511"/>
                  </a:lnTo>
                  <a:lnTo>
                    <a:pt x="172" y="525"/>
                  </a:lnTo>
                  <a:lnTo>
                    <a:pt x="145" y="575"/>
                  </a:lnTo>
                  <a:lnTo>
                    <a:pt x="130" y="586"/>
                  </a:lnTo>
                  <a:lnTo>
                    <a:pt x="93" y="556"/>
                  </a:lnTo>
                  <a:lnTo>
                    <a:pt x="15" y="591"/>
                  </a:lnTo>
                  <a:lnTo>
                    <a:pt x="0" y="535"/>
                  </a:lnTo>
                  <a:lnTo>
                    <a:pt x="83" y="482"/>
                  </a:lnTo>
                  <a:lnTo>
                    <a:pt x="68" y="448"/>
                  </a:lnTo>
                  <a:lnTo>
                    <a:pt x="55" y="416"/>
                  </a:lnTo>
                  <a:lnTo>
                    <a:pt x="100" y="353"/>
                  </a:lnTo>
                  <a:lnTo>
                    <a:pt x="88" y="270"/>
                  </a:lnTo>
                  <a:lnTo>
                    <a:pt x="100" y="106"/>
                  </a:lnTo>
                  <a:lnTo>
                    <a:pt x="142" y="47"/>
                  </a:lnTo>
                  <a:lnTo>
                    <a:pt x="206" y="0"/>
                  </a:lnTo>
                  <a:lnTo>
                    <a:pt x="260" y="32"/>
                  </a:lnTo>
                  <a:lnTo>
                    <a:pt x="333" y="32"/>
                  </a:lnTo>
                  <a:lnTo>
                    <a:pt x="353" y="74"/>
                  </a:lnTo>
                  <a:lnTo>
                    <a:pt x="456" y="78"/>
                  </a:lnTo>
                  <a:lnTo>
                    <a:pt x="472" y="28"/>
                  </a:lnTo>
                  <a:lnTo>
                    <a:pt x="595" y="44"/>
                  </a:lnTo>
                  <a:lnTo>
                    <a:pt x="668" y="78"/>
                  </a:lnTo>
                  <a:lnTo>
                    <a:pt x="729" y="120"/>
                  </a:lnTo>
                  <a:lnTo>
                    <a:pt x="737" y="205"/>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167" name="Freeform 84"/>
            <p:cNvSpPr>
              <a:spLocks/>
            </p:cNvSpPr>
            <p:nvPr/>
          </p:nvSpPr>
          <p:spPr bwMode="auto">
            <a:xfrm>
              <a:off x="1238720" y="2497946"/>
              <a:ext cx="313398" cy="281725"/>
            </a:xfrm>
            <a:custGeom>
              <a:avLst/>
              <a:gdLst>
                <a:gd name="T0" fmla="*/ 297 w 630"/>
                <a:gd name="T1" fmla="*/ 0 h 566"/>
                <a:gd name="T2" fmla="*/ 374 w 630"/>
                <a:gd name="T3" fmla="*/ 3 h 566"/>
                <a:gd name="T4" fmla="*/ 412 w 630"/>
                <a:gd name="T5" fmla="*/ 22 h 566"/>
                <a:gd name="T6" fmla="*/ 447 w 630"/>
                <a:gd name="T7" fmla="*/ 64 h 566"/>
                <a:gd name="T8" fmla="*/ 473 w 630"/>
                <a:gd name="T9" fmla="*/ 169 h 566"/>
                <a:gd name="T10" fmla="*/ 524 w 630"/>
                <a:gd name="T11" fmla="*/ 204 h 566"/>
                <a:gd name="T12" fmla="*/ 630 w 630"/>
                <a:gd name="T13" fmla="*/ 202 h 566"/>
                <a:gd name="T14" fmla="*/ 606 w 630"/>
                <a:gd name="T15" fmla="*/ 243 h 566"/>
                <a:gd name="T16" fmla="*/ 518 w 630"/>
                <a:gd name="T17" fmla="*/ 330 h 566"/>
                <a:gd name="T18" fmla="*/ 526 w 630"/>
                <a:gd name="T19" fmla="*/ 368 h 566"/>
                <a:gd name="T20" fmla="*/ 462 w 630"/>
                <a:gd name="T21" fmla="*/ 417 h 566"/>
                <a:gd name="T22" fmla="*/ 441 w 630"/>
                <a:gd name="T23" fmla="*/ 455 h 566"/>
                <a:gd name="T24" fmla="*/ 419 w 630"/>
                <a:gd name="T25" fmla="*/ 468 h 566"/>
                <a:gd name="T26" fmla="*/ 420 w 630"/>
                <a:gd name="T27" fmla="*/ 482 h 566"/>
                <a:gd name="T28" fmla="*/ 441 w 630"/>
                <a:gd name="T29" fmla="*/ 511 h 566"/>
                <a:gd name="T30" fmla="*/ 404 w 630"/>
                <a:gd name="T31" fmla="*/ 521 h 566"/>
                <a:gd name="T32" fmla="*/ 388 w 630"/>
                <a:gd name="T33" fmla="*/ 472 h 566"/>
                <a:gd name="T34" fmla="*/ 363 w 630"/>
                <a:gd name="T35" fmla="*/ 442 h 566"/>
                <a:gd name="T36" fmla="*/ 323 w 630"/>
                <a:gd name="T37" fmla="*/ 457 h 566"/>
                <a:gd name="T38" fmla="*/ 304 w 630"/>
                <a:gd name="T39" fmla="*/ 495 h 566"/>
                <a:gd name="T40" fmla="*/ 224 w 630"/>
                <a:gd name="T41" fmla="*/ 510 h 566"/>
                <a:gd name="T42" fmla="*/ 193 w 630"/>
                <a:gd name="T43" fmla="*/ 523 h 566"/>
                <a:gd name="T44" fmla="*/ 144 w 630"/>
                <a:gd name="T45" fmla="*/ 566 h 566"/>
                <a:gd name="T46" fmla="*/ 129 w 630"/>
                <a:gd name="T47" fmla="*/ 536 h 566"/>
                <a:gd name="T48" fmla="*/ 119 w 630"/>
                <a:gd name="T49" fmla="*/ 474 h 566"/>
                <a:gd name="T50" fmla="*/ 102 w 630"/>
                <a:gd name="T51" fmla="*/ 459 h 566"/>
                <a:gd name="T52" fmla="*/ 46 w 630"/>
                <a:gd name="T53" fmla="*/ 489 h 566"/>
                <a:gd name="T54" fmla="*/ 0 w 630"/>
                <a:gd name="T55" fmla="*/ 440 h 566"/>
                <a:gd name="T56" fmla="*/ 42 w 630"/>
                <a:gd name="T57" fmla="*/ 337 h 566"/>
                <a:gd name="T58" fmla="*/ 98 w 630"/>
                <a:gd name="T59" fmla="*/ 320 h 566"/>
                <a:gd name="T60" fmla="*/ 107 w 630"/>
                <a:gd name="T61" fmla="*/ 261 h 566"/>
                <a:gd name="T62" fmla="*/ 160 w 630"/>
                <a:gd name="T63" fmla="*/ 194 h 566"/>
                <a:gd name="T64" fmla="*/ 204 w 630"/>
                <a:gd name="T65" fmla="*/ 88 h 566"/>
                <a:gd name="T66" fmla="*/ 197 w 630"/>
                <a:gd name="T67" fmla="*/ 6 h 566"/>
                <a:gd name="T68" fmla="*/ 297 w 630"/>
                <a:gd name="T69" fmla="*/ 0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0" h="566">
                  <a:moveTo>
                    <a:pt x="297" y="0"/>
                  </a:moveTo>
                  <a:lnTo>
                    <a:pt x="374" y="3"/>
                  </a:lnTo>
                  <a:lnTo>
                    <a:pt x="412" y="22"/>
                  </a:lnTo>
                  <a:lnTo>
                    <a:pt x="447" y="64"/>
                  </a:lnTo>
                  <a:lnTo>
                    <a:pt x="473" y="169"/>
                  </a:lnTo>
                  <a:lnTo>
                    <a:pt x="524" y="204"/>
                  </a:lnTo>
                  <a:lnTo>
                    <a:pt x="630" y="202"/>
                  </a:lnTo>
                  <a:lnTo>
                    <a:pt x="606" y="243"/>
                  </a:lnTo>
                  <a:lnTo>
                    <a:pt x="518" y="330"/>
                  </a:lnTo>
                  <a:lnTo>
                    <a:pt x="526" y="368"/>
                  </a:lnTo>
                  <a:lnTo>
                    <a:pt x="462" y="417"/>
                  </a:lnTo>
                  <a:lnTo>
                    <a:pt x="441" y="455"/>
                  </a:lnTo>
                  <a:lnTo>
                    <a:pt x="419" y="468"/>
                  </a:lnTo>
                  <a:lnTo>
                    <a:pt x="420" y="482"/>
                  </a:lnTo>
                  <a:lnTo>
                    <a:pt x="441" y="511"/>
                  </a:lnTo>
                  <a:lnTo>
                    <a:pt x="404" y="521"/>
                  </a:lnTo>
                  <a:lnTo>
                    <a:pt x="388" y="472"/>
                  </a:lnTo>
                  <a:lnTo>
                    <a:pt x="363" y="442"/>
                  </a:lnTo>
                  <a:lnTo>
                    <a:pt x="323" y="457"/>
                  </a:lnTo>
                  <a:lnTo>
                    <a:pt x="304" y="495"/>
                  </a:lnTo>
                  <a:lnTo>
                    <a:pt x="224" y="510"/>
                  </a:lnTo>
                  <a:lnTo>
                    <a:pt x="193" y="523"/>
                  </a:lnTo>
                  <a:lnTo>
                    <a:pt x="144" y="566"/>
                  </a:lnTo>
                  <a:lnTo>
                    <a:pt x="129" y="536"/>
                  </a:lnTo>
                  <a:lnTo>
                    <a:pt x="119" y="474"/>
                  </a:lnTo>
                  <a:lnTo>
                    <a:pt x="102" y="459"/>
                  </a:lnTo>
                  <a:lnTo>
                    <a:pt x="46" y="489"/>
                  </a:lnTo>
                  <a:lnTo>
                    <a:pt x="0" y="440"/>
                  </a:lnTo>
                  <a:lnTo>
                    <a:pt x="42" y="337"/>
                  </a:lnTo>
                  <a:lnTo>
                    <a:pt x="98" y="320"/>
                  </a:lnTo>
                  <a:lnTo>
                    <a:pt x="107" y="261"/>
                  </a:lnTo>
                  <a:lnTo>
                    <a:pt x="160" y="194"/>
                  </a:lnTo>
                  <a:lnTo>
                    <a:pt x="204" y="88"/>
                  </a:lnTo>
                  <a:lnTo>
                    <a:pt x="197" y="6"/>
                  </a:lnTo>
                  <a:lnTo>
                    <a:pt x="297" y="0"/>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168" name="Freeform 85"/>
            <p:cNvSpPr>
              <a:spLocks/>
            </p:cNvSpPr>
            <p:nvPr/>
          </p:nvSpPr>
          <p:spPr bwMode="auto">
            <a:xfrm>
              <a:off x="985334" y="2163989"/>
              <a:ext cx="340070" cy="316176"/>
            </a:xfrm>
            <a:custGeom>
              <a:avLst/>
              <a:gdLst>
                <a:gd name="T0" fmla="*/ 0 w 682"/>
                <a:gd name="T1" fmla="*/ 139 h 634"/>
                <a:gd name="T2" fmla="*/ 74 w 682"/>
                <a:gd name="T3" fmla="*/ 16 h 634"/>
                <a:gd name="T4" fmla="*/ 99 w 682"/>
                <a:gd name="T5" fmla="*/ 17 h 634"/>
                <a:gd name="T6" fmla="*/ 103 w 682"/>
                <a:gd name="T7" fmla="*/ 0 h 634"/>
                <a:gd name="T8" fmla="*/ 165 w 682"/>
                <a:gd name="T9" fmla="*/ 70 h 634"/>
                <a:gd name="T10" fmla="*/ 253 w 682"/>
                <a:gd name="T11" fmla="*/ 74 h 634"/>
                <a:gd name="T12" fmla="*/ 308 w 682"/>
                <a:gd name="T13" fmla="*/ 122 h 634"/>
                <a:gd name="T14" fmla="*/ 432 w 682"/>
                <a:gd name="T15" fmla="*/ 142 h 634"/>
                <a:gd name="T16" fmla="*/ 538 w 682"/>
                <a:gd name="T17" fmla="*/ 142 h 634"/>
                <a:gd name="T18" fmla="*/ 632 w 682"/>
                <a:gd name="T19" fmla="*/ 209 h 634"/>
                <a:gd name="T20" fmla="*/ 682 w 682"/>
                <a:gd name="T21" fmla="*/ 298 h 634"/>
                <a:gd name="T22" fmla="*/ 649 w 682"/>
                <a:gd name="T23" fmla="*/ 331 h 634"/>
                <a:gd name="T24" fmla="*/ 649 w 682"/>
                <a:gd name="T25" fmla="*/ 449 h 634"/>
                <a:gd name="T26" fmla="*/ 666 w 682"/>
                <a:gd name="T27" fmla="*/ 475 h 634"/>
                <a:gd name="T28" fmla="*/ 639 w 682"/>
                <a:gd name="T29" fmla="*/ 487 h 634"/>
                <a:gd name="T30" fmla="*/ 644 w 682"/>
                <a:gd name="T31" fmla="*/ 550 h 634"/>
                <a:gd name="T32" fmla="*/ 648 w 682"/>
                <a:gd name="T33" fmla="*/ 634 h 634"/>
                <a:gd name="T34" fmla="*/ 571 w 682"/>
                <a:gd name="T35" fmla="*/ 599 h 634"/>
                <a:gd name="T36" fmla="*/ 448 w 682"/>
                <a:gd name="T37" fmla="*/ 584 h 634"/>
                <a:gd name="T38" fmla="*/ 432 w 682"/>
                <a:gd name="T39" fmla="*/ 632 h 634"/>
                <a:gd name="T40" fmla="*/ 330 w 682"/>
                <a:gd name="T41" fmla="*/ 630 h 634"/>
                <a:gd name="T42" fmla="*/ 308 w 682"/>
                <a:gd name="T43" fmla="*/ 587 h 634"/>
                <a:gd name="T44" fmla="*/ 236 w 682"/>
                <a:gd name="T45" fmla="*/ 587 h 634"/>
                <a:gd name="T46" fmla="*/ 182 w 682"/>
                <a:gd name="T47" fmla="*/ 555 h 634"/>
                <a:gd name="T48" fmla="*/ 241 w 682"/>
                <a:gd name="T49" fmla="*/ 509 h 634"/>
                <a:gd name="T50" fmla="*/ 292 w 682"/>
                <a:gd name="T51" fmla="*/ 465 h 634"/>
                <a:gd name="T52" fmla="*/ 318 w 682"/>
                <a:gd name="T53" fmla="*/ 437 h 634"/>
                <a:gd name="T54" fmla="*/ 333 w 682"/>
                <a:gd name="T55" fmla="*/ 410 h 634"/>
                <a:gd name="T56" fmla="*/ 329 w 682"/>
                <a:gd name="T57" fmla="*/ 366 h 634"/>
                <a:gd name="T58" fmla="*/ 301 w 682"/>
                <a:gd name="T59" fmla="*/ 339 h 634"/>
                <a:gd name="T60" fmla="*/ 265 w 682"/>
                <a:gd name="T61" fmla="*/ 330 h 634"/>
                <a:gd name="T62" fmla="*/ 224 w 682"/>
                <a:gd name="T63" fmla="*/ 330 h 634"/>
                <a:gd name="T64" fmla="*/ 213 w 682"/>
                <a:gd name="T65" fmla="*/ 310 h 634"/>
                <a:gd name="T66" fmla="*/ 205 w 682"/>
                <a:gd name="T67" fmla="*/ 272 h 634"/>
                <a:gd name="T68" fmla="*/ 197 w 682"/>
                <a:gd name="T69" fmla="*/ 219 h 634"/>
                <a:gd name="T70" fmla="*/ 165 w 682"/>
                <a:gd name="T71" fmla="*/ 172 h 634"/>
                <a:gd name="T72" fmla="*/ 134 w 682"/>
                <a:gd name="T73" fmla="*/ 157 h 634"/>
                <a:gd name="T74" fmla="*/ 82 w 682"/>
                <a:gd name="T75" fmla="*/ 144 h 634"/>
                <a:gd name="T76" fmla="*/ 44 w 682"/>
                <a:gd name="T77" fmla="*/ 149 h 634"/>
                <a:gd name="T78" fmla="*/ 23 w 682"/>
                <a:gd name="T79" fmla="*/ 157 h 634"/>
                <a:gd name="T80" fmla="*/ 0 w 682"/>
                <a:gd name="T81" fmla="*/ 139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2" h="634">
                  <a:moveTo>
                    <a:pt x="0" y="139"/>
                  </a:moveTo>
                  <a:lnTo>
                    <a:pt x="74" y="16"/>
                  </a:lnTo>
                  <a:lnTo>
                    <a:pt x="99" y="17"/>
                  </a:lnTo>
                  <a:lnTo>
                    <a:pt x="103" y="0"/>
                  </a:lnTo>
                  <a:lnTo>
                    <a:pt x="165" y="70"/>
                  </a:lnTo>
                  <a:lnTo>
                    <a:pt x="253" y="74"/>
                  </a:lnTo>
                  <a:lnTo>
                    <a:pt x="308" y="122"/>
                  </a:lnTo>
                  <a:lnTo>
                    <a:pt x="432" y="142"/>
                  </a:lnTo>
                  <a:lnTo>
                    <a:pt x="538" y="142"/>
                  </a:lnTo>
                  <a:lnTo>
                    <a:pt x="632" y="209"/>
                  </a:lnTo>
                  <a:lnTo>
                    <a:pt x="682" y="298"/>
                  </a:lnTo>
                  <a:lnTo>
                    <a:pt x="649" y="331"/>
                  </a:lnTo>
                  <a:lnTo>
                    <a:pt x="649" y="449"/>
                  </a:lnTo>
                  <a:lnTo>
                    <a:pt x="666" y="475"/>
                  </a:lnTo>
                  <a:lnTo>
                    <a:pt x="639" y="487"/>
                  </a:lnTo>
                  <a:lnTo>
                    <a:pt x="644" y="550"/>
                  </a:lnTo>
                  <a:lnTo>
                    <a:pt x="648" y="634"/>
                  </a:lnTo>
                  <a:lnTo>
                    <a:pt x="571" y="599"/>
                  </a:lnTo>
                  <a:lnTo>
                    <a:pt x="448" y="584"/>
                  </a:lnTo>
                  <a:lnTo>
                    <a:pt x="432" y="632"/>
                  </a:lnTo>
                  <a:lnTo>
                    <a:pt x="330" y="630"/>
                  </a:lnTo>
                  <a:lnTo>
                    <a:pt x="308" y="587"/>
                  </a:lnTo>
                  <a:lnTo>
                    <a:pt x="236" y="587"/>
                  </a:lnTo>
                  <a:lnTo>
                    <a:pt x="182" y="555"/>
                  </a:lnTo>
                  <a:lnTo>
                    <a:pt x="241" y="509"/>
                  </a:lnTo>
                  <a:lnTo>
                    <a:pt x="292" y="465"/>
                  </a:lnTo>
                  <a:lnTo>
                    <a:pt x="318" y="437"/>
                  </a:lnTo>
                  <a:lnTo>
                    <a:pt x="333" y="410"/>
                  </a:lnTo>
                  <a:lnTo>
                    <a:pt x="329" y="366"/>
                  </a:lnTo>
                  <a:lnTo>
                    <a:pt x="301" y="339"/>
                  </a:lnTo>
                  <a:lnTo>
                    <a:pt x="265" y="330"/>
                  </a:lnTo>
                  <a:lnTo>
                    <a:pt x="224" y="330"/>
                  </a:lnTo>
                  <a:lnTo>
                    <a:pt x="213" y="310"/>
                  </a:lnTo>
                  <a:lnTo>
                    <a:pt x="205" y="272"/>
                  </a:lnTo>
                  <a:lnTo>
                    <a:pt x="197" y="219"/>
                  </a:lnTo>
                  <a:lnTo>
                    <a:pt x="165" y="172"/>
                  </a:lnTo>
                  <a:lnTo>
                    <a:pt x="134" y="157"/>
                  </a:lnTo>
                  <a:lnTo>
                    <a:pt x="82" y="144"/>
                  </a:lnTo>
                  <a:lnTo>
                    <a:pt x="44" y="149"/>
                  </a:lnTo>
                  <a:lnTo>
                    <a:pt x="23" y="157"/>
                  </a:lnTo>
                  <a:lnTo>
                    <a:pt x="0" y="139"/>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169" name="Freeform 92"/>
            <p:cNvSpPr>
              <a:spLocks/>
            </p:cNvSpPr>
            <p:nvPr/>
          </p:nvSpPr>
          <p:spPr bwMode="auto">
            <a:xfrm>
              <a:off x="1688812" y="2221778"/>
              <a:ext cx="329512" cy="304508"/>
            </a:xfrm>
            <a:custGeom>
              <a:avLst/>
              <a:gdLst>
                <a:gd name="T0" fmla="*/ 4 w 662"/>
                <a:gd name="T1" fmla="*/ 321 h 612"/>
                <a:gd name="T2" fmla="*/ 78 w 662"/>
                <a:gd name="T3" fmla="*/ 260 h 612"/>
                <a:gd name="T4" fmla="*/ 106 w 662"/>
                <a:gd name="T5" fmla="*/ 190 h 612"/>
                <a:gd name="T6" fmla="*/ 154 w 662"/>
                <a:gd name="T7" fmla="*/ 148 h 612"/>
                <a:gd name="T8" fmla="*/ 178 w 662"/>
                <a:gd name="T9" fmla="*/ 81 h 612"/>
                <a:gd name="T10" fmla="*/ 204 w 662"/>
                <a:gd name="T11" fmla="*/ 90 h 612"/>
                <a:gd name="T12" fmla="*/ 238 w 662"/>
                <a:gd name="T13" fmla="*/ 72 h 612"/>
                <a:gd name="T14" fmla="*/ 247 w 662"/>
                <a:gd name="T15" fmla="*/ 22 h 612"/>
                <a:gd name="T16" fmla="*/ 265 w 662"/>
                <a:gd name="T17" fmla="*/ 4 h 612"/>
                <a:gd name="T18" fmla="*/ 284 w 662"/>
                <a:gd name="T19" fmla="*/ 11 h 612"/>
                <a:gd name="T20" fmla="*/ 284 w 662"/>
                <a:gd name="T21" fmla="*/ 36 h 612"/>
                <a:gd name="T22" fmla="*/ 293 w 662"/>
                <a:gd name="T23" fmla="*/ 84 h 612"/>
                <a:gd name="T24" fmla="*/ 308 w 662"/>
                <a:gd name="T25" fmla="*/ 93 h 612"/>
                <a:gd name="T26" fmla="*/ 349 w 662"/>
                <a:gd name="T27" fmla="*/ 77 h 612"/>
                <a:gd name="T28" fmla="*/ 370 w 662"/>
                <a:gd name="T29" fmla="*/ 51 h 612"/>
                <a:gd name="T30" fmla="*/ 389 w 662"/>
                <a:gd name="T31" fmla="*/ 9 h 612"/>
                <a:gd name="T32" fmla="*/ 473 w 662"/>
                <a:gd name="T33" fmla="*/ 0 h 612"/>
                <a:gd name="T34" fmla="*/ 540 w 662"/>
                <a:gd name="T35" fmla="*/ 7 h 612"/>
                <a:gd name="T36" fmla="*/ 545 w 662"/>
                <a:gd name="T37" fmla="*/ 48 h 612"/>
                <a:gd name="T38" fmla="*/ 553 w 662"/>
                <a:gd name="T39" fmla="*/ 88 h 612"/>
                <a:gd name="T40" fmla="*/ 589 w 662"/>
                <a:gd name="T41" fmla="*/ 103 h 612"/>
                <a:gd name="T42" fmla="*/ 620 w 662"/>
                <a:gd name="T43" fmla="*/ 106 h 612"/>
                <a:gd name="T44" fmla="*/ 632 w 662"/>
                <a:gd name="T45" fmla="*/ 137 h 612"/>
                <a:gd name="T46" fmla="*/ 662 w 662"/>
                <a:gd name="T47" fmla="*/ 148 h 612"/>
                <a:gd name="T48" fmla="*/ 651 w 662"/>
                <a:gd name="T49" fmla="*/ 236 h 612"/>
                <a:gd name="T50" fmla="*/ 619 w 662"/>
                <a:gd name="T51" fmla="*/ 274 h 612"/>
                <a:gd name="T52" fmla="*/ 581 w 662"/>
                <a:gd name="T53" fmla="*/ 297 h 612"/>
                <a:gd name="T54" fmla="*/ 581 w 662"/>
                <a:gd name="T55" fmla="*/ 355 h 612"/>
                <a:gd name="T56" fmla="*/ 604 w 662"/>
                <a:gd name="T57" fmla="*/ 398 h 612"/>
                <a:gd name="T58" fmla="*/ 574 w 662"/>
                <a:gd name="T59" fmla="*/ 409 h 612"/>
                <a:gd name="T60" fmla="*/ 560 w 662"/>
                <a:gd name="T61" fmla="*/ 375 h 612"/>
                <a:gd name="T62" fmla="*/ 546 w 662"/>
                <a:gd name="T63" fmla="*/ 417 h 612"/>
                <a:gd name="T64" fmla="*/ 504 w 662"/>
                <a:gd name="T65" fmla="*/ 467 h 612"/>
                <a:gd name="T66" fmla="*/ 540 w 662"/>
                <a:gd name="T67" fmla="*/ 519 h 612"/>
                <a:gd name="T68" fmla="*/ 562 w 662"/>
                <a:gd name="T69" fmla="*/ 567 h 612"/>
                <a:gd name="T70" fmla="*/ 523 w 662"/>
                <a:gd name="T71" fmla="*/ 583 h 612"/>
                <a:gd name="T72" fmla="*/ 473 w 662"/>
                <a:gd name="T73" fmla="*/ 594 h 612"/>
                <a:gd name="T74" fmla="*/ 440 w 662"/>
                <a:gd name="T75" fmla="*/ 587 h 612"/>
                <a:gd name="T76" fmla="*/ 396 w 662"/>
                <a:gd name="T77" fmla="*/ 612 h 612"/>
                <a:gd name="T78" fmla="*/ 366 w 662"/>
                <a:gd name="T79" fmla="*/ 531 h 612"/>
                <a:gd name="T80" fmla="*/ 402 w 662"/>
                <a:gd name="T81" fmla="*/ 492 h 612"/>
                <a:gd name="T82" fmla="*/ 313 w 662"/>
                <a:gd name="T83" fmla="*/ 473 h 612"/>
                <a:gd name="T84" fmla="*/ 266 w 662"/>
                <a:gd name="T85" fmla="*/ 452 h 612"/>
                <a:gd name="T86" fmla="*/ 240 w 662"/>
                <a:gd name="T87" fmla="*/ 459 h 612"/>
                <a:gd name="T88" fmla="*/ 203 w 662"/>
                <a:gd name="T89" fmla="*/ 427 h 612"/>
                <a:gd name="T90" fmla="*/ 193 w 662"/>
                <a:gd name="T91" fmla="*/ 450 h 612"/>
                <a:gd name="T92" fmla="*/ 170 w 662"/>
                <a:gd name="T93" fmla="*/ 468 h 612"/>
                <a:gd name="T94" fmla="*/ 145 w 662"/>
                <a:gd name="T95" fmla="*/ 471 h 612"/>
                <a:gd name="T96" fmla="*/ 117 w 662"/>
                <a:gd name="T97" fmla="*/ 440 h 612"/>
                <a:gd name="T98" fmla="*/ 61 w 662"/>
                <a:gd name="T99" fmla="*/ 474 h 612"/>
                <a:gd name="T100" fmla="*/ 53 w 662"/>
                <a:gd name="T101" fmla="*/ 372 h 612"/>
                <a:gd name="T102" fmla="*/ 0 w 662"/>
                <a:gd name="T103" fmla="*/ 349 h 612"/>
                <a:gd name="T104" fmla="*/ 4 w 662"/>
                <a:gd name="T105" fmla="*/ 321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62" h="612">
                  <a:moveTo>
                    <a:pt x="4" y="321"/>
                  </a:moveTo>
                  <a:lnTo>
                    <a:pt x="78" y="260"/>
                  </a:lnTo>
                  <a:lnTo>
                    <a:pt x="106" y="190"/>
                  </a:lnTo>
                  <a:lnTo>
                    <a:pt x="154" y="148"/>
                  </a:lnTo>
                  <a:lnTo>
                    <a:pt x="178" y="81"/>
                  </a:lnTo>
                  <a:lnTo>
                    <a:pt x="204" y="90"/>
                  </a:lnTo>
                  <a:lnTo>
                    <a:pt x="238" y="72"/>
                  </a:lnTo>
                  <a:lnTo>
                    <a:pt x="247" y="22"/>
                  </a:lnTo>
                  <a:lnTo>
                    <a:pt x="265" y="4"/>
                  </a:lnTo>
                  <a:lnTo>
                    <a:pt x="284" y="11"/>
                  </a:lnTo>
                  <a:lnTo>
                    <a:pt x="284" y="36"/>
                  </a:lnTo>
                  <a:lnTo>
                    <a:pt x="293" y="84"/>
                  </a:lnTo>
                  <a:lnTo>
                    <a:pt x="308" y="93"/>
                  </a:lnTo>
                  <a:lnTo>
                    <a:pt x="349" y="77"/>
                  </a:lnTo>
                  <a:lnTo>
                    <a:pt x="370" y="51"/>
                  </a:lnTo>
                  <a:lnTo>
                    <a:pt x="389" y="9"/>
                  </a:lnTo>
                  <a:lnTo>
                    <a:pt x="473" y="0"/>
                  </a:lnTo>
                  <a:lnTo>
                    <a:pt x="540" y="7"/>
                  </a:lnTo>
                  <a:lnTo>
                    <a:pt x="545" y="48"/>
                  </a:lnTo>
                  <a:lnTo>
                    <a:pt x="553" y="88"/>
                  </a:lnTo>
                  <a:lnTo>
                    <a:pt x="589" y="103"/>
                  </a:lnTo>
                  <a:lnTo>
                    <a:pt x="620" y="106"/>
                  </a:lnTo>
                  <a:lnTo>
                    <a:pt x="632" y="137"/>
                  </a:lnTo>
                  <a:lnTo>
                    <a:pt x="662" y="148"/>
                  </a:lnTo>
                  <a:lnTo>
                    <a:pt x="651" y="236"/>
                  </a:lnTo>
                  <a:lnTo>
                    <a:pt x="619" y="274"/>
                  </a:lnTo>
                  <a:lnTo>
                    <a:pt x="581" y="297"/>
                  </a:lnTo>
                  <a:lnTo>
                    <a:pt x="581" y="355"/>
                  </a:lnTo>
                  <a:lnTo>
                    <a:pt x="604" y="398"/>
                  </a:lnTo>
                  <a:lnTo>
                    <a:pt x="574" y="409"/>
                  </a:lnTo>
                  <a:lnTo>
                    <a:pt x="560" y="375"/>
                  </a:lnTo>
                  <a:lnTo>
                    <a:pt x="546" y="417"/>
                  </a:lnTo>
                  <a:lnTo>
                    <a:pt x="504" y="467"/>
                  </a:lnTo>
                  <a:lnTo>
                    <a:pt x="540" y="519"/>
                  </a:lnTo>
                  <a:lnTo>
                    <a:pt x="562" y="567"/>
                  </a:lnTo>
                  <a:lnTo>
                    <a:pt x="523" y="583"/>
                  </a:lnTo>
                  <a:lnTo>
                    <a:pt x="473" y="594"/>
                  </a:lnTo>
                  <a:lnTo>
                    <a:pt x="440" y="587"/>
                  </a:lnTo>
                  <a:lnTo>
                    <a:pt x="396" y="612"/>
                  </a:lnTo>
                  <a:lnTo>
                    <a:pt x="366" y="531"/>
                  </a:lnTo>
                  <a:lnTo>
                    <a:pt x="402" y="492"/>
                  </a:lnTo>
                  <a:lnTo>
                    <a:pt x="313" y="473"/>
                  </a:lnTo>
                  <a:lnTo>
                    <a:pt x="266" y="452"/>
                  </a:lnTo>
                  <a:lnTo>
                    <a:pt x="240" y="459"/>
                  </a:lnTo>
                  <a:lnTo>
                    <a:pt x="203" y="427"/>
                  </a:lnTo>
                  <a:lnTo>
                    <a:pt x="193" y="450"/>
                  </a:lnTo>
                  <a:lnTo>
                    <a:pt x="170" y="468"/>
                  </a:lnTo>
                  <a:lnTo>
                    <a:pt x="145" y="471"/>
                  </a:lnTo>
                  <a:lnTo>
                    <a:pt x="117" y="440"/>
                  </a:lnTo>
                  <a:lnTo>
                    <a:pt x="61" y="474"/>
                  </a:lnTo>
                  <a:lnTo>
                    <a:pt x="53" y="372"/>
                  </a:lnTo>
                  <a:lnTo>
                    <a:pt x="0" y="349"/>
                  </a:lnTo>
                  <a:lnTo>
                    <a:pt x="4" y="321"/>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170" name="Freeform 93"/>
            <p:cNvSpPr>
              <a:spLocks/>
            </p:cNvSpPr>
            <p:nvPr/>
          </p:nvSpPr>
          <p:spPr bwMode="auto">
            <a:xfrm>
              <a:off x="1444317" y="2395147"/>
              <a:ext cx="275057" cy="203375"/>
            </a:xfrm>
            <a:custGeom>
              <a:avLst/>
              <a:gdLst>
                <a:gd name="T0" fmla="*/ 40 w 552"/>
                <a:gd name="T1" fmla="*/ 110 h 408"/>
                <a:gd name="T2" fmla="*/ 83 w 552"/>
                <a:gd name="T3" fmla="*/ 107 h 408"/>
                <a:gd name="T4" fmla="*/ 93 w 552"/>
                <a:gd name="T5" fmla="*/ 33 h 408"/>
                <a:gd name="T6" fmla="*/ 253 w 552"/>
                <a:gd name="T7" fmla="*/ 33 h 408"/>
                <a:gd name="T8" fmla="*/ 272 w 552"/>
                <a:gd name="T9" fmla="*/ 0 h 408"/>
                <a:gd name="T10" fmla="*/ 491 w 552"/>
                <a:gd name="T11" fmla="*/ 0 h 408"/>
                <a:gd name="T12" fmla="*/ 544 w 552"/>
                <a:gd name="T13" fmla="*/ 23 h 408"/>
                <a:gd name="T14" fmla="*/ 552 w 552"/>
                <a:gd name="T15" fmla="*/ 125 h 408"/>
                <a:gd name="T16" fmla="*/ 520 w 552"/>
                <a:gd name="T17" fmla="*/ 172 h 408"/>
                <a:gd name="T18" fmla="*/ 450 w 552"/>
                <a:gd name="T19" fmla="*/ 189 h 408"/>
                <a:gd name="T20" fmla="*/ 436 w 552"/>
                <a:gd name="T21" fmla="*/ 189 h 408"/>
                <a:gd name="T22" fmla="*/ 298 w 552"/>
                <a:gd name="T23" fmla="*/ 317 h 408"/>
                <a:gd name="T24" fmla="*/ 257 w 552"/>
                <a:gd name="T25" fmla="*/ 346 h 408"/>
                <a:gd name="T26" fmla="*/ 254 w 552"/>
                <a:gd name="T27" fmla="*/ 395 h 408"/>
                <a:gd name="T28" fmla="*/ 217 w 552"/>
                <a:gd name="T29" fmla="*/ 408 h 408"/>
                <a:gd name="T30" fmla="*/ 112 w 552"/>
                <a:gd name="T31" fmla="*/ 408 h 408"/>
                <a:gd name="T32" fmla="*/ 61 w 552"/>
                <a:gd name="T33" fmla="*/ 377 h 408"/>
                <a:gd name="T34" fmla="*/ 34 w 552"/>
                <a:gd name="T35" fmla="*/ 272 h 408"/>
                <a:gd name="T36" fmla="*/ 0 w 552"/>
                <a:gd name="T37" fmla="*/ 228 h 408"/>
                <a:gd name="T38" fmla="*/ 37 w 552"/>
                <a:gd name="T39" fmla="*/ 201 h 408"/>
                <a:gd name="T40" fmla="*/ 37 w 552"/>
                <a:gd name="T41" fmla="*/ 158 h 408"/>
                <a:gd name="T42" fmla="*/ 61 w 552"/>
                <a:gd name="T43" fmla="*/ 143 h 408"/>
                <a:gd name="T44" fmla="*/ 40 w 552"/>
                <a:gd name="T45" fmla="*/ 11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2" h="408">
                  <a:moveTo>
                    <a:pt x="40" y="110"/>
                  </a:moveTo>
                  <a:lnTo>
                    <a:pt x="83" y="107"/>
                  </a:lnTo>
                  <a:lnTo>
                    <a:pt x="93" y="33"/>
                  </a:lnTo>
                  <a:lnTo>
                    <a:pt x="253" y="33"/>
                  </a:lnTo>
                  <a:lnTo>
                    <a:pt x="272" y="0"/>
                  </a:lnTo>
                  <a:lnTo>
                    <a:pt x="491" y="0"/>
                  </a:lnTo>
                  <a:lnTo>
                    <a:pt x="544" y="23"/>
                  </a:lnTo>
                  <a:lnTo>
                    <a:pt x="552" y="125"/>
                  </a:lnTo>
                  <a:lnTo>
                    <a:pt x="520" y="172"/>
                  </a:lnTo>
                  <a:lnTo>
                    <a:pt x="450" y="189"/>
                  </a:lnTo>
                  <a:lnTo>
                    <a:pt x="436" y="189"/>
                  </a:lnTo>
                  <a:lnTo>
                    <a:pt x="298" y="317"/>
                  </a:lnTo>
                  <a:lnTo>
                    <a:pt x="257" y="346"/>
                  </a:lnTo>
                  <a:lnTo>
                    <a:pt x="254" y="395"/>
                  </a:lnTo>
                  <a:lnTo>
                    <a:pt x="217" y="408"/>
                  </a:lnTo>
                  <a:lnTo>
                    <a:pt x="112" y="408"/>
                  </a:lnTo>
                  <a:lnTo>
                    <a:pt x="61" y="377"/>
                  </a:lnTo>
                  <a:lnTo>
                    <a:pt x="34" y="272"/>
                  </a:lnTo>
                  <a:lnTo>
                    <a:pt x="0" y="228"/>
                  </a:lnTo>
                  <a:lnTo>
                    <a:pt x="37" y="201"/>
                  </a:lnTo>
                  <a:lnTo>
                    <a:pt x="37" y="158"/>
                  </a:lnTo>
                  <a:lnTo>
                    <a:pt x="61" y="143"/>
                  </a:lnTo>
                  <a:lnTo>
                    <a:pt x="40" y="110"/>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171" name="Freeform 87"/>
            <p:cNvSpPr>
              <a:spLocks/>
            </p:cNvSpPr>
            <p:nvPr/>
          </p:nvSpPr>
          <p:spPr bwMode="auto">
            <a:xfrm>
              <a:off x="1300399" y="2215665"/>
              <a:ext cx="279503" cy="293394"/>
            </a:xfrm>
            <a:custGeom>
              <a:avLst/>
              <a:gdLst>
                <a:gd name="T0" fmla="*/ 157 w 561"/>
                <a:gd name="T1" fmla="*/ 131 h 589"/>
                <a:gd name="T2" fmla="*/ 188 w 561"/>
                <a:gd name="T3" fmla="*/ 169 h 589"/>
                <a:gd name="T4" fmla="*/ 349 w 561"/>
                <a:gd name="T5" fmla="*/ 188 h 589"/>
                <a:gd name="T6" fmla="*/ 511 w 561"/>
                <a:gd name="T7" fmla="*/ 223 h 589"/>
                <a:gd name="T8" fmla="*/ 561 w 561"/>
                <a:gd name="T9" fmla="*/ 361 h 589"/>
                <a:gd name="T10" fmla="*/ 544 w 561"/>
                <a:gd name="T11" fmla="*/ 394 h 589"/>
                <a:gd name="T12" fmla="*/ 382 w 561"/>
                <a:gd name="T13" fmla="*/ 394 h 589"/>
                <a:gd name="T14" fmla="*/ 371 w 561"/>
                <a:gd name="T15" fmla="*/ 467 h 589"/>
                <a:gd name="T16" fmla="*/ 331 w 561"/>
                <a:gd name="T17" fmla="*/ 471 h 589"/>
                <a:gd name="T18" fmla="*/ 349 w 561"/>
                <a:gd name="T19" fmla="*/ 503 h 589"/>
                <a:gd name="T20" fmla="*/ 326 w 561"/>
                <a:gd name="T21" fmla="*/ 523 h 589"/>
                <a:gd name="T22" fmla="*/ 326 w 561"/>
                <a:gd name="T23" fmla="*/ 557 h 589"/>
                <a:gd name="T24" fmla="*/ 289 w 561"/>
                <a:gd name="T25" fmla="*/ 589 h 589"/>
                <a:gd name="T26" fmla="*/ 246 w 561"/>
                <a:gd name="T27" fmla="*/ 569 h 589"/>
                <a:gd name="T28" fmla="*/ 174 w 561"/>
                <a:gd name="T29" fmla="*/ 567 h 589"/>
                <a:gd name="T30" fmla="*/ 73 w 561"/>
                <a:gd name="T31" fmla="*/ 573 h 589"/>
                <a:gd name="T32" fmla="*/ 16 w 561"/>
                <a:gd name="T33" fmla="*/ 531 h 589"/>
                <a:gd name="T34" fmla="*/ 8 w 561"/>
                <a:gd name="T35" fmla="*/ 385 h 589"/>
                <a:gd name="T36" fmla="*/ 34 w 561"/>
                <a:gd name="T37" fmla="*/ 372 h 589"/>
                <a:gd name="T38" fmla="*/ 17 w 561"/>
                <a:gd name="T39" fmla="*/ 346 h 589"/>
                <a:gd name="T40" fmla="*/ 17 w 561"/>
                <a:gd name="T41" fmla="*/ 229 h 589"/>
                <a:gd name="T42" fmla="*/ 50 w 561"/>
                <a:gd name="T43" fmla="*/ 193 h 589"/>
                <a:gd name="T44" fmla="*/ 0 w 561"/>
                <a:gd name="T45" fmla="*/ 106 h 589"/>
                <a:gd name="T46" fmla="*/ 0 w 561"/>
                <a:gd name="T47" fmla="*/ 23 h 589"/>
                <a:gd name="T48" fmla="*/ 27 w 561"/>
                <a:gd name="T49" fmla="*/ 0 h 589"/>
                <a:gd name="T50" fmla="*/ 154 w 561"/>
                <a:gd name="T51" fmla="*/ 0 h 589"/>
                <a:gd name="T52" fmla="*/ 157 w 561"/>
                <a:gd name="T53" fmla="*/ 131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1" h="589">
                  <a:moveTo>
                    <a:pt x="157" y="131"/>
                  </a:moveTo>
                  <a:lnTo>
                    <a:pt x="188" y="169"/>
                  </a:lnTo>
                  <a:lnTo>
                    <a:pt x="349" y="188"/>
                  </a:lnTo>
                  <a:lnTo>
                    <a:pt x="511" y="223"/>
                  </a:lnTo>
                  <a:lnTo>
                    <a:pt x="561" y="361"/>
                  </a:lnTo>
                  <a:lnTo>
                    <a:pt x="544" y="394"/>
                  </a:lnTo>
                  <a:lnTo>
                    <a:pt x="382" y="394"/>
                  </a:lnTo>
                  <a:lnTo>
                    <a:pt x="371" y="467"/>
                  </a:lnTo>
                  <a:lnTo>
                    <a:pt x="331" y="471"/>
                  </a:lnTo>
                  <a:lnTo>
                    <a:pt x="349" y="503"/>
                  </a:lnTo>
                  <a:lnTo>
                    <a:pt x="326" y="523"/>
                  </a:lnTo>
                  <a:lnTo>
                    <a:pt x="326" y="557"/>
                  </a:lnTo>
                  <a:lnTo>
                    <a:pt x="289" y="589"/>
                  </a:lnTo>
                  <a:lnTo>
                    <a:pt x="246" y="569"/>
                  </a:lnTo>
                  <a:lnTo>
                    <a:pt x="174" y="567"/>
                  </a:lnTo>
                  <a:lnTo>
                    <a:pt x="73" y="573"/>
                  </a:lnTo>
                  <a:lnTo>
                    <a:pt x="16" y="531"/>
                  </a:lnTo>
                  <a:lnTo>
                    <a:pt x="8" y="385"/>
                  </a:lnTo>
                  <a:lnTo>
                    <a:pt x="34" y="372"/>
                  </a:lnTo>
                  <a:lnTo>
                    <a:pt x="17" y="346"/>
                  </a:lnTo>
                  <a:lnTo>
                    <a:pt x="17" y="229"/>
                  </a:lnTo>
                  <a:lnTo>
                    <a:pt x="50" y="193"/>
                  </a:lnTo>
                  <a:lnTo>
                    <a:pt x="0" y="106"/>
                  </a:lnTo>
                  <a:lnTo>
                    <a:pt x="0" y="23"/>
                  </a:lnTo>
                  <a:lnTo>
                    <a:pt x="27" y="0"/>
                  </a:lnTo>
                  <a:lnTo>
                    <a:pt x="154" y="0"/>
                  </a:lnTo>
                  <a:lnTo>
                    <a:pt x="157" y="131"/>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172" name="Freeform 95"/>
            <p:cNvSpPr>
              <a:spLocks/>
            </p:cNvSpPr>
            <p:nvPr/>
          </p:nvSpPr>
          <p:spPr bwMode="auto">
            <a:xfrm>
              <a:off x="1539337" y="1936719"/>
              <a:ext cx="265055" cy="458428"/>
            </a:xfrm>
            <a:custGeom>
              <a:avLst/>
              <a:gdLst>
                <a:gd name="T0" fmla="*/ 41 w 532"/>
                <a:gd name="T1" fmla="*/ 199 h 921"/>
                <a:gd name="T2" fmla="*/ 68 w 532"/>
                <a:gd name="T3" fmla="*/ 222 h 921"/>
                <a:gd name="T4" fmla="*/ 101 w 532"/>
                <a:gd name="T5" fmla="*/ 213 h 921"/>
                <a:gd name="T6" fmla="*/ 127 w 532"/>
                <a:gd name="T7" fmla="*/ 203 h 921"/>
                <a:gd name="T8" fmla="*/ 154 w 532"/>
                <a:gd name="T9" fmla="*/ 200 h 921"/>
                <a:gd name="T10" fmla="*/ 181 w 532"/>
                <a:gd name="T11" fmla="*/ 186 h 921"/>
                <a:gd name="T12" fmla="*/ 196 w 532"/>
                <a:gd name="T13" fmla="*/ 161 h 921"/>
                <a:gd name="T14" fmla="*/ 194 w 532"/>
                <a:gd name="T15" fmla="*/ 133 h 921"/>
                <a:gd name="T16" fmla="*/ 156 w 532"/>
                <a:gd name="T17" fmla="*/ 109 h 921"/>
                <a:gd name="T18" fmla="*/ 157 w 532"/>
                <a:gd name="T19" fmla="*/ 89 h 921"/>
                <a:gd name="T20" fmla="*/ 175 w 532"/>
                <a:gd name="T21" fmla="*/ 69 h 921"/>
                <a:gd name="T22" fmla="*/ 215 w 532"/>
                <a:gd name="T23" fmla="*/ 54 h 921"/>
                <a:gd name="T24" fmla="*/ 240 w 532"/>
                <a:gd name="T25" fmla="*/ 48 h 921"/>
                <a:gd name="T26" fmla="*/ 265 w 532"/>
                <a:gd name="T27" fmla="*/ 69 h 921"/>
                <a:gd name="T28" fmla="*/ 290 w 532"/>
                <a:gd name="T29" fmla="*/ 48 h 921"/>
                <a:gd name="T30" fmla="*/ 316 w 532"/>
                <a:gd name="T31" fmla="*/ 28 h 921"/>
                <a:gd name="T32" fmla="*/ 366 w 532"/>
                <a:gd name="T33" fmla="*/ 0 h 921"/>
                <a:gd name="T34" fmla="*/ 406 w 532"/>
                <a:gd name="T35" fmla="*/ 1 h 921"/>
                <a:gd name="T36" fmla="*/ 444 w 532"/>
                <a:gd name="T37" fmla="*/ 11 h 921"/>
                <a:gd name="T38" fmla="*/ 461 w 532"/>
                <a:gd name="T39" fmla="*/ 35 h 921"/>
                <a:gd name="T40" fmla="*/ 484 w 532"/>
                <a:gd name="T41" fmla="*/ 81 h 921"/>
                <a:gd name="T42" fmla="*/ 487 w 532"/>
                <a:gd name="T43" fmla="*/ 102 h 921"/>
                <a:gd name="T44" fmla="*/ 476 w 532"/>
                <a:gd name="T45" fmla="*/ 134 h 921"/>
                <a:gd name="T46" fmla="*/ 434 w 532"/>
                <a:gd name="T47" fmla="*/ 141 h 921"/>
                <a:gd name="T48" fmla="*/ 422 w 532"/>
                <a:gd name="T49" fmla="*/ 153 h 921"/>
                <a:gd name="T50" fmla="*/ 430 w 532"/>
                <a:gd name="T51" fmla="*/ 167 h 921"/>
                <a:gd name="T52" fmla="*/ 502 w 532"/>
                <a:gd name="T53" fmla="*/ 182 h 921"/>
                <a:gd name="T54" fmla="*/ 516 w 532"/>
                <a:gd name="T55" fmla="*/ 221 h 921"/>
                <a:gd name="T56" fmla="*/ 511 w 532"/>
                <a:gd name="T57" fmla="*/ 255 h 921"/>
                <a:gd name="T58" fmla="*/ 532 w 532"/>
                <a:gd name="T59" fmla="*/ 291 h 921"/>
                <a:gd name="T60" fmla="*/ 457 w 532"/>
                <a:gd name="T61" fmla="*/ 329 h 921"/>
                <a:gd name="T62" fmla="*/ 451 w 532"/>
                <a:gd name="T63" fmla="*/ 355 h 921"/>
                <a:gd name="T64" fmla="*/ 474 w 532"/>
                <a:gd name="T65" fmla="*/ 393 h 921"/>
                <a:gd name="T66" fmla="*/ 476 w 532"/>
                <a:gd name="T67" fmla="*/ 444 h 921"/>
                <a:gd name="T68" fmla="*/ 443 w 532"/>
                <a:gd name="T69" fmla="*/ 474 h 921"/>
                <a:gd name="T70" fmla="*/ 445 w 532"/>
                <a:gd name="T71" fmla="*/ 503 h 921"/>
                <a:gd name="T72" fmla="*/ 469 w 532"/>
                <a:gd name="T73" fmla="*/ 538 h 921"/>
                <a:gd name="T74" fmla="*/ 479 w 532"/>
                <a:gd name="T75" fmla="*/ 564 h 921"/>
                <a:gd name="T76" fmla="*/ 474 w 532"/>
                <a:gd name="T77" fmla="*/ 593 h 921"/>
                <a:gd name="T78" fmla="*/ 478 w 532"/>
                <a:gd name="T79" fmla="*/ 653 h 921"/>
                <a:gd name="T80" fmla="*/ 451 w 532"/>
                <a:gd name="T81" fmla="*/ 723 h 921"/>
                <a:gd name="T82" fmla="*/ 403 w 532"/>
                <a:gd name="T83" fmla="*/ 767 h 921"/>
                <a:gd name="T84" fmla="*/ 384 w 532"/>
                <a:gd name="T85" fmla="*/ 822 h 921"/>
                <a:gd name="T86" fmla="*/ 307 w 532"/>
                <a:gd name="T87" fmla="*/ 894 h 921"/>
                <a:gd name="T88" fmla="*/ 300 w 532"/>
                <a:gd name="T89" fmla="*/ 921 h 921"/>
                <a:gd name="T90" fmla="*/ 79 w 532"/>
                <a:gd name="T91" fmla="*/ 921 h 921"/>
                <a:gd name="T92" fmla="*/ 32 w 532"/>
                <a:gd name="T93" fmla="*/ 785 h 921"/>
                <a:gd name="T94" fmla="*/ 96 w 532"/>
                <a:gd name="T95" fmla="*/ 727 h 921"/>
                <a:gd name="T96" fmla="*/ 58 w 532"/>
                <a:gd name="T97" fmla="*/ 618 h 921"/>
                <a:gd name="T98" fmla="*/ 3 w 532"/>
                <a:gd name="T99" fmla="*/ 573 h 921"/>
                <a:gd name="T100" fmla="*/ 13 w 532"/>
                <a:gd name="T101" fmla="*/ 391 h 921"/>
                <a:gd name="T102" fmla="*/ 0 w 532"/>
                <a:gd name="T103" fmla="*/ 291 h 921"/>
                <a:gd name="T104" fmla="*/ 26 w 532"/>
                <a:gd name="T105" fmla="*/ 237 h 921"/>
                <a:gd name="T106" fmla="*/ 41 w 532"/>
                <a:gd name="T107" fmla="*/ 199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32" h="921">
                  <a:moveTo>
                    <a:pt x="41" y="199"/>
                  </a:moveTo>
                  <a:lnTo>
                    <a:pt x="68" y="222"/>
                  </a:lnTo>
                  <a:lnTo>
                    <a:pt x="101" y="213"/>
                  </a:lnTo>
                  <a:lnTo>
                    <a:pt x="127" y="203"/>
                  </a:lnTo>
                  <a:lnTo>
                    <a:pt x="154" y="200"/>
                  </a:lnTo>
                  <a:lnTo>
                    <a:pt x="181" y="186"/>
                  </a:lnTo>
                  <a:lnTo>
                    <a:pt x="196" y="161"/>
                  </a:lnTo>
                  <a:lnTo>
                    <a:pt x="194" y="133"/>
                  </a:lnTo>
                  <a:lnTo>
                    <a:pt x="156" y="109"/>
                  </a:lnTo>
                  <a:lnTo>
                    <a:pt x="157" y="89"/>
                  </a:lnTo>
                  <a:lnTo>
                    <a:pt x="175" y="69"/>
                  </a:lnTo>
                  <a:lnTo>
                    <a:pt x="215" y="54"/>
                  </a:lnTo>
                  <a:lnTo>
                    <a:pt x="240" y="48"/>
                  </a:lnTo>
                  <a:lnTo>
                    <a:pt x="265" y="69"/>
                  </a:lnTo>
                  <a:lnTo>
                    <a:pt x="290" y="48"/>
                  </a:lnTo>
                  <a:lnTo>
                    <a:pt x="316" y="28"/>
                  </a:lnTo>
                  <a:lnTo>
                    <a:pt x="366" y="0"/>
                  </a:lnTo>
                  <a:lnTo>
                    <a:pt x="406" y="1"/>
                  </a:lnTo>
                  <a:lnTo>
                    <a:pt x="444" y="11"/>
                  </a:lnTo>
                  <a:lnTo>
                    <a:pt x="461" y="35"/>
                  </a:lnTo>
                  <a:lnTo>
                    <a:pt x="484" y="81"/>
                  </a:lnTo>
                  <a:lnTo>
                    <a:pt x="487" y="102"/>
                  </a:lnTo>
                  <a:lnTo>
                    <a:pt x="476" y="134"/>
                  </a:lnTo>
                  <a:lnTo>
                    <a:pt x="434" y="141"/>
                  </a:lnTo>
                  <a:lnTo>
                    <a:pt x="422" y="153"/>
                  </a:lnTo>
                  <a:lnTo>
                    <a:pt x="430" y="167"/>
                  </a:lnTo>
                  <a:lnTo>
                    <a:pt x="502" y="182"/>
                  </a:lnTo>
                  <a:lnTo>
                    <a:pt x="516" y="221"/>
                  </a:lnTo>
                  <a:lnTo>
                    <a:pt x="511" y="255"/>
                  </a:lnTo>
                  <a:lnTo>
                    <a:pt x="532" y="291"/>
                  </a:lnTo>
                  <a:lnTo>
                    <a:pt x="457" y="329"/>
                  </a:lnTo>
                  <a:lnTo>
                    <a:pt x="451" y="355"/>
                  </a:lnTo>
                  <a:lnTo>
                    <a:pt x="474" y="393"/>
                  </a:lnTo>
                  <a:lnTo>
                    <a:pt x="476" y="444"/>
                  </a:lnTo>
                  <a:lnTo>
                    <a:pt x="443" y="474"/>
                  </a:lnTo>
                  <a:lnTo>
                    <a:pt x="445" y="503"/>
                  </a:lnTo>
                  <a:lnTo>
                    <a:pt x="469" y="538"/>
                  </a:lnTo>
                  <a:lnTo>
                    <a:pt x="479" y="564"/>
                  </a:lnTo>
                  <a:lnTo>
                    <a:pt x="474" y="593"/>
                  </a:lnTo>
                  <a:lnTo>
                    <a:pt x="478" y="653"/>
                  </a:lnTo>
                  <a:lnTo>
                    <a:pt x="451" y="723"/>
                  </a:lnTo>
                  <a:lnTo>
                    <a:pt x="403" y="767"/>
                  </a:lnTo>
                  <a:lnTo>
                    <a:pt x="384" y="822"/>
                  </a:lnTo>
                  <a:lnTo>
                    <a:pt x="307" y="894"/>
                  </a:lnTo>
                  <a:lnTo>
                    <a:pt x="300" y="921"/>
                  </a:lnTo>
                  <a:lnTo>
                    <a:pt x="79" y="921"/>
                  </a:lnTo>
                  <a:lnTo>
                    <a:pt x="32" y="785"/>
                  </a:lnTo>
                  <a:lnTo>
                    <a:pt x="96" y="727"/>
                  </a:lnTo>
                  <a:lnTo>
                    <a:pt x="58" y="618"/>
                  </a:lnTo>
                  <a:lnTo>
                    <a:pt x="3" y="573"/>
                  </a:lnTo>
                  <a:lnTo>
                    <a:pt x="13" y="391"/>
                  </a:lnTo>
                  <a:lnTo>
                    <a:pt x="0" y="291"/>
                  </a:lnTo>
                  <a:lnTo>
                    <a:pt x="26" y="237"/>
                  </a:lnTo>
                  <a:lnTo>
                    <a:pt x="41" y="199"/>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173" name="Freeform 97"/>
            <p:cNvSpPr>
              <a:spLocks/>
            </p:cNvSpPr>
            <p:nvPr/>
          </p:nvSpPr>
          <p:spPr bwMode="auto">
            <a:xfrm>
              <a:off x="1375970" y="1981172"/>
              <a:ext cx="210043" cy="346183"/>
            </a:xfrm>
            <a:custGeom>
              <a:avLst/>
              <a:gdLst>
                <a:gd name="T0" fmla="*/ 40 w 422"/>
                <a:gd name="T1" fmla="*/ 436 h 696"/>
                <a:gd name="T2" fmla="*/ 8 w 422"/>
                <a:gd name="T3" fmla="*/ 388 h 696"/>
                <a:gd name="T4" fmla="*/ 27 w 422"/>
                <a:gd name="T5" fmla="*/ 350 h 696"/>
                <a:gd name="T6" fmla="*/ 72 w 422"/>
                <a:gd name="T7" fmla="*/ 334 h 696"/>
                <a:gd name="T8" fmla="*/ 69 w 422"/>
                <a:gd name="T9" fmla="*/ 103 h 696"/>
                <a:gd name="T10" fmla="*/ 114 w 422"/>
                <a:gd name="T11" fmla="*/ 46 h 696"/>
                <a:gd name="T12" fmla="*/ 150 w 422"/>
                <a:gd name="T13" fmla="*/ 19 h 696"/>
                <a:gd name="T14" fmla="*/ 187 w 422"/>
                <a:gd name="T15" fmla="*/ 11 h 696"/>
                <a:gd name="T16" fmla="*/ 245 w 422"/>
                <a:gd name="T17" fmla="*/ 0 h 696"/>
                <a:gd name="T18" fmla="*/ 278 w 422"/>
                <a:gd name="T19" fmla="*/ 74 h 696"/>
                <a:gd name="T20" fmla="*/ 309 w 422"/>
                <a:gd name="T21" fmla="*/ 61 h 696"/>
                <a:gd name="T22" fmla="*/ 369 w 422"/>
                <a:gd name="T23" fmla="*/ 110 h 696"/>
                <a:gd name="T24" fmla="*/ 326 w 422"/>
                <a:gd name="T25" fmla="*/ 201 h 696"/>
                <a:gd name="T26" fmla="*/ 341 w 422"/>
                <a:gd name="T27" fmla="*/ 300 h 696"/>
                <a:gd name="T28" fmla="*/ 330 w 422"/>
                <a:gd name="T29" fmla="*/ 486 h 696"/>
                <a:gd name="T30" fmla="*/ 382 w 422"/>
                <a:gd name="T31" fmla="*/ 524 h 696"/>
                <a:gd name="T32" fmla="*/ 422 w 422"/>
                <a:gd name="T33" fmla="*/ 636 h 696"/>
                <a:gd name="T34" fmla="*/ 360 w 422"/>
                <a:gd name="T35" fmla="*/ 696 h 696"/>
                <a:gd name="T36" fmla="*/ 192 w 422"/>
                <a:gd name="T37" fmla="*/ 657 h 696"/>
                <a:gd name="T38" fmla="*/ 35 w 422"/>
                <a:gd name="T39" fmla="*/ 640 h 696"/>
                <a:gd name="T40" fmla="*/ 5 w 422"/>
                <a:gd name="T41" fmla="*/ 603 h 696"/>
                <a:gd name="T42" fmla="*/ 0 w 422"/>
                <a:gd name="T43" fmla="*/ 471 h 696"/>
                <a:gd name="T44" fmla="*/ 40 w 422"/>
                <a:gd name="T45" fmla="*/ 436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2" h="696">
                  <a:moveTo>
                    <a:pt x="40" y="436"/>
                  </a:moveTo>
                  <a:lnTo>
                    <a:pt x="8" y="388"/>
                  </a:lnTo>
                  <a:lnTo>
                    <a:pt x="27" y="350"/>
                  </a:lnTo>
                  <a:lnTo>
                    <a:pt x="72" y="334"/>
                  </a:lnTo>
                  <a:lnTo>
                    <a:pt x="69" y="103"/>
                  </a:lnTo>
                  <a:lnTo>
                    <a:pt x="114" y="46"/>
                  </a:lnTo>
                  <a:lnTo>
                    <a:pt x="150" y="19"/>
                  </a:lnTo>
                  <a:lnTo>
                    <a:pt x="187" y="11"/>
                  </a:lnTo>
                  <a:lnTo>
                    <a:pt x="245" y="0"/>
                  </a:lnTo>
                  <a:lnTo>
                    <a:pt x="278" y="74"/>
                  </a:lnTo>
                  <a:lnTo>
                    <a:pt x="309" y="61"/>
                  </a:lnTo>
                  <a:lnTo>
                    <a:pt x="369" y="110"/>
                  </a:lnTo>
                  <a:lnTo>
                    <a:pt x="326" y="201"/>
                  </a:lnTo>
                  <a:lnTo>
                    <a:pt x="341" y="300"/>
                  </a:lnTo>
                  <a:lnTo>
                    <a:pt x="330" y="486"/>
                  </a:lnTo>
                  <a:lnTo>
                    <a:pt x="382" y="524"/>
                  </a:lnTo>
                  <a:lnTo>
                    <a:pt x="422" y="636"/>
                  </a:lnTo>
                  <a:lnTo>
                    <a:pt x="360" y="696"/>
                  </a:lnTo>
                  <a:lnTo>
                    <a:pt x="192" y="657"/>
                  </a:lnTo>
                  <a:lnTo>
                    <a:pt x="35" y="640"/>
                  </a:lnTo>
                  <a:lnTo>
                    <a:pt x="5" y="603"/>
                  </a:lnTo>
                  <a:lnTo>
                    <a:pt x="0" y="471"/>
                  </a:lnTo>
                  <a:lnTo>
                    <a:pt x="40" y="436"/>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grpSp>
      <p:grpSp>
        <p:nvGrpSpPr>
          <p:cNvPr id="190" name="189 Grupo"/>
          <p:cNvGrpSpPr/>
          <p:nvPr/>
        </p:nvGrpSpPr>
        <p:grpSpPr>
          <a:xfrm>
            <a:off x="3138966" y="1981609"/>
            <a:ext cx="6422548" cy="4183695"/>
            <a:chOff x="883392" y="1981609"/>
            <a:chExt cx="8854916" cy="4354870"/>
          </a:xfrm>
        </p:grpSpPr>
        <p:sp>
          <p:nvSpPr>
            <p:cNvPr id="191" name="190 Rectángulo"/>
            <p:cNvSpPr/>
            <p:nvPr/>
          </p:nvSpPr>
          <p:spPr bwMode="auto">
            <a:xfrm>
              <a:off x="3845895" y="1981609"/>
              <a:ext cx="936000" cy="4354870"/>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192" name="191 Rectángulo"/>
            <p:cNvSpPr/>
            <p:nvPr/>
          </p:nvSpPr>
          <p:spPr bwMode="auto">
            <a:xfrm>
              <a:off x="4837178" y="1981609"/>
              <a:ext cx="936000" cy="4354870"/>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193" name="192 Rectángulo"/>
            <p:cNvSpPr/>
            <p:nvPr/>
          </p:nvSpPr>
          <p:spPr bwMode="auto">
            <a:xfrm>
              <a:off x="5828461" y="1981609"/>
              <a:ext cx="936000" cy="4354870"/>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194" name="193 Rectángulo"/>
            <p:cNvSpPr/>
            <p:nvPr/>
          </p:nvSpPr>
          <p:spPr bwMode="auto">
            <a:xfrm>
              <a:off x="6819744" y="1981609"/>
              <a:ext cx="936000" cy="4354870"/>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195" name="194 Rectángulo"/>
            <p:cNvSpPr/>
            <p:nvPr/>
          </p:nvSpPr>
          <p:spPr bwMode="auto">
            <a:xfrm>
              <a:off x="7811027" y="1981609"/>
              <a:ext cx="936000" cy="4354870"/>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196" name="195 Rectángulo"/>
            <p:cNvSpPr/>
            <p:nvPr/>
          </p:nvSpPr>
          <p:spPr bwMode="auto">
            <a:xfrm>
              <a:off x="8802308" y="1981609"/>
              <a:ext cx="936000" cy="4354870"/>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197" name="196 Rectángulo"/>
            <p:cNvSpPr/>
            <p:nvPr/>
          </p:nvSpPr>
          <p:spPr bwMode="auto">
            <a:xfrm>
              <a:off x="883392" y="1981609"/>
              <a:ext cx="936000" cy="4354870"/>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198" name="197 Rectángulo"/>
            <p:cNvSpPr/>
            <p:nvPr/>
          </p:nvSpPr>
          <p:spPr bwMode="auto">
            <a:xfrm>
              <a:off x="1874674" y="1981609"/>
              <a:ext cx="936000" cy="4354870"/>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199" name="198 Rectángulo"/>
            <p:cNvSpPr/>
            <p:nvPr/>
          </p:nvSpPr>
          <p:spPr bwMode="auto">
            <a:xfrm>
              <a:off x="2865956" y="1981609"/>
              <a:ext cx="936000" cy="4354870"/>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grpSp>
      <p:graphicFrame>
        <p:nvGraphicFramePr>
          <p:cNvPr id="200" name="199 Tabla"/>
          <p:cNvGraphicFramePr>
            <a:graphicFrameLocks noGrp="1"/>
          </p:cNvGraphicFramePr>
          <p:nvPr>
            <p:extLst>
              <p:ext uri="{D42A27DB-BD31-4B8C-83A1-F6EECF244321}">
                <p14:modId xmlns:p14="http://schemas.microsoft.com/office/powerpoint/2010/main" xmlns="" val="2322995673"/>
              </p:ext>
            </p:extLst>
          </p:nvPr>
        </p:nvGraphicFramePr>
        <p:xfrm>
          <a:off x="3138965" y="5368862"/>
          <a:ext cx="6432300" cy="689610"/>
        </p:xfrm>
        <a:graphic>
          <a:graphicData uri="http://schemas.openxmlformats.org/drawingml/2006/table">
            <a:tbl>
              <a:tblPr firstRow="1" bandRow="1">
                <a:tableStyleId>{00A15C55-8517-42AA-B614-E9B94910E393}</a:tableStyleId>
              </a:tblPr>
              <a:tblGrid>
                <a:gridCol w="714700"/>
                <a:gridCol w="714700"/>
                <a:gridCol w="714700"/>
                <a:gridCol w="714700"/>
                <a:gridCol w="714700"/>
                <a:gridCol w="714700"/>
                <a:gridCol w="714700"/>
                <a:gridCol w="714700"/>
                <a:gridCol w="714700"/>
              </a:tblGrid>
              <a:tr h="370840">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s-ES" sz="1050" b="0" i="0" u="none" strike="noStrike" kern="1200" cap="none" spc="0" normalizeH="0" baseline="0" noProof="0" dirty="0" smtClean="0">
                          <a:ln>
                            <a:noFill/>
                          </a:ln>
                          <a:solidFill>
                            <a:prstClr val="black"/>
                          </a:solidFill>
                          <a:effectLst/>
                          <a:uLnTx/>
                          <a:uFillTx/>
                          <a:latin typeface="Calibri" pitchFamily="34" charset="0"/>
                          <a:ea typeface="+mn-ea"/>
                          <a:cs typeface="Calibri" pitchFamily="34" charset="0"/>
                        </a:rPr>
                        <a:t>GENERAL </a:t>
                      </a:r>
                    </a:p>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s-ES" sz="1050" b="0" i="0" u="none" strike="noStrike" kern="1200" cap="none" spc="0" normalizeH="0" baseline="0" noProof="0" dirty="0" smtClean="0">
                        <a:ln>
                          <a:noFill/>
                        </a:ln>
                        <a:solidFill>
                          <a:prstClr val="black"/>
                        </a:solidFill>
                        <a:effectLst/>
                        <a:uLnTx/>
                        <a:uFillTx/>
                        <a:latin typeface="Calibri" pitchFamily="34" charset="0"/>
                        <a:ea typeface="+mn-ea"/>
                        <a:cs typeface="Calibri" pitchFamily="34" charset="0"/>
                      </a:endParaRP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s-ES" sz="1050" b="0" i="0" u="none" strike="noStrike" kern="1200" cap="none" spc="0" normalizeH="0" baseline="0" noProof="0" dirty="0" smtClean="0">
                          <a:ln>
                            <a:noFill/>
                          </a:ln>
                          <a:solidFill>
                            <a:prstClr val="black"/>
                          </a:solidFill>
                          <a:effectLst/>
                          <a:uLnTx/>
                          <a:uFillTx/>
                          <a:latin typeface="Calibri" pitchFamily="34" charset="0"/>
                          <a:ea typeface="+mn-ea"/>
                          <a:cs typeface="Calibri" pitchFamily="34" charset="0"/>
                        </a:rPr>
                        <a:t>(</a:t>
                      </a:r>
                      <a:r>
                        <a:rPr kumimoji="0" lang="es-ES" sz="1050" b="0" i="0" u="none" strike="noStrike" kern="1200" cap="none" spc="0" normalizeH="0" baseline="0" noProof="0" dirty="0" err="1" smtClean="0">
                          <a:ln>
                            <a:noFill/>
                          </a:ln>
                          <a:solidFill>
                            <a:prstClr val="black"/>
                          </a:solidFill>
                          <a:effectLst/>
                          <a:uLnTx/>
                          <a:uFillTx/>
                          <a:latin typeface="Calibri" pitchFamily="34" charset="0"/>
                          <a:ea typeface="+mn-ea"/>
                          <a:cs typeface="Calibri" pitchFamily="34" charset="0"/>
                        </a:rPr>
                        <a:t>P1</a:t>
                      </a:r>
                      <a:r>
                        <a:rPr kumimoji="0" lang="es-ES" sz="1050" b="0" i="0" u="none" strike="noStrike" kern="1200" cap="none" spc="0" normalizeH="0" baseline="0" noProof="0" dirty="0" smtClean="0">
                          <a:ln>
                            <a:noFill/>
                          </a:ln>
                          <a:solidFill>
                            <a:prstClr val="black"/>
                          </a:solidFill>
                          <a:effectLst/>
                          <a:uLnTx/>
                          <a:uFillTx/>
                          <a:latin typeface="Calibri" pitchFamily="34" charset="0"/>
                          <a:ea typeface="+mn-ea"/>
                          <a:cs typeface="Calibri" pitchFamily="34" charset="0"/>
                        </a:rPr>
                        <a:t>)</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85000"/>
                        </a:lnSpc>
                      </a:pPr>
                      <a:r>
                        <a:rPr lang="es-ES" sz="1050" b="0" i="0" u="none" strike="noStrike" dirty="0">
                          <a:solidFill>
                            <a:srgbClr val="000000"/>
                          </a:solidFill>
                          <a:effectLst/>
                          <a:latin typeface="Calibri"/>
                        </a:rPr>
                        <a:t>Parque y jardines públicos</a:t>
                      </a:r>
                    </a:p>
                  </a:txBody>
                  <a:tcPr marL="9525" marR="9525" marT="9525"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85000"/>
                        </a:lnSpc>
                      </a:pPr>
                      <a:r>
                        <a:rPr lang="es-ES" sz="1050" b="0" i="0" u="none" strike="noStrike" dirty="0">
                          <a:solidFill>
                            <a:srgbClr val="000000"/>
                          </a:solidFill>
                          <a:effectLst/>
                          <a:latin typeface="Calibri"/>
                        </a:rPr>
                        <a:t>Lugares / zonas turísticos </a:t>
                      </a:r>
                      <a:r>
                        <a:rPr lang="es-ES" sz="1050" b="0" i="0" u="none" strike="noStrike" dirty="0" smtClean="0">
                          <a:solidFill>
                            <a:srgbClr val="000000"/>
                          </a:solidFill>
                          <a:effectLst/>
                          <a:latin typeface="Calibri"/>
                        </a:rPr>
                        <a:t/>
                      </a:r>
                      <a:br>
                        <a:rPr lang="es-ES" sz="1050" b="0" i="0" u="none" strike="noStrike" dirty="0" smtClean="0">
                          <a:solidFill>
                            <a:srgbClr val="000000"/>
                          </a:solidFill>
                          <a:effectLst/>
                          <a:latin typeface="Calibri"/>
                        </a:rPr>
                      </a:br>
                      <a:r>
                        <a:rPr lang="es-ES" sz="1050" b="0" i="0" u="none" strike="noStrike" dirty="0" smtClean="0">
                          <a:solidFill>
                            <a:srgbClr val="000000"/>
                          </a:solidFill>
                          <a:effectLst/>
                          <a:latin typeface="Calibri"/>
                        </a:rPr>
                        <a:t>y </a:t>
                      </a:r>
                      <a:r>
                        <a:rPr lang="es-ES" sz="1050" b="0" i="0" u="none" strike="noStrike" dirty="0">
                          <a:solidFill>
                            <a:srgbClr val="000000"/>
                          </a:solidFill>
                          <a:effectLst/>
                          <a:latin typeface="Calibri"/>
                        </a:rPr>
                        <a:t>comerciales</a:t>
                      </a:r>
                    </a:p>
                  </a:txBody>
                  <a:tcPr marL="9525" marR="9525" marT="9525"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85000"/>
                        </a:lnSpc>
                      </a:pPr>
                      <a:r>
                        <a:rPr lang="es-ES" sz="1050" b="0" i="0" u="none" strike="noStrike" dirty="0">
                          <a:solidFill>
                            <a:srgbClr val="000000"/>
                          </a:solidFill>
                          <a:effectLst/>
                          <a:latin typeface="Calibri"/>
                        </a:rPr>
                        <a:t>Recintos deportivos </a:t>
                      </a:r>
                      <a:r>
                        <a:rPr lang="es-ES" sz="1050" b="0" i="0" u="none" strike="noStrike" dirty="0" smtClean="0">
                          <a:solidFill>
                            <a:srgbClr val="000000"/>
                          </a:solidFill>
                          <a:effectLst/>
                          <a:latin typeface="Calibri"/>
                        </a:rPr>
                        <a:t/>
                      </a:r>
                      <a:br>
                        <a:rPr lang="es-ES" sz="1050" b="0" i="0" u="none" strike="noStrike" dirty="0" smtClean="0">
                          <a:solidFill>
                            <a:srgbClr val="000000"/>
                          </a:solidFill>
                          <a:effectLst/>
                          <a:latin typeface="Calibri"/>
                        </a:rPr>
                      </a:br>
                      <a:r>
                        <a:rPr lang="es-ES" sz="1050" b="0" i="0" u="none" strike="noStrike" dirty="0" smtClean="0">
                          <a:solidFill>
                            <a:srgbClr val="000000"/>
                          </a:solidFill>
                          <a:effectLst/>
                          <a:latin typeface="Calibri"/>
                        </a:rPr>
                        <a:t>/ </a:t>
                      </a:r>
                      <a:r>
                        <a:rPr lang="es-ES" sz="1050" b="0" i="0" u="none" strike="noStrike" dirty="0">
                          <a:solidFill>
                            <a:srgbClr val="000000"/>
                          </a:solidFill>
                          <a:effectLst/>
                          <a:latin typeface="Calibri"/>
                        </a:rPr>
                        <a:t>Piscinas</a:t>
                      </a:r>
                    </a:p>
                  </a:txBody>
                  <a:tcPr marL="9525" marR="9525" marT="9525"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85000"/>
                        </a:lnSpc>
                      </a:pPr>
                      <a:r>
                        <a:rPr lang="es-ES" sz="1050" b="0" i="0" u="none" strike="noStrike" dirty="0">
                          <a:solidFill>
                            <a:srgbClr val="000000"/>
                          </a:solidFill>
                          <a:effectLst/>
                          <a:latin typeface="Calibri"/>
                        </a:rPr>
                        <a:t>Salas de conciertos </a:t>
                      </a:r>
                      <a:r>
                        <a:rPr lang="es-ES" sz="1050" b="0" i="0" u="none" strike="noStrike" dirty="0" smtClean="0">
                          <a:solidFill>
                            <a:srgbClr val="000000"/>
                          </a:solidFill>
                          <a:effectLst/>
                          <a:latin typeface="Calibri"/>
                        </a:rPr>
                        <a:t/>
                      </a:r>
                      <a:br>
                        <a:rPr lang="es-ES" sz="1050" b="0" i="0" u="none" strike="noStrike" dirty="0" smtClean="0">
                          <a:solidFill>
                            <a:srgbClr val="000000"/>
                          </a:solidFill>
                          <a:effectLst/>
                          <a:latin typeface="Calibri"/>
                        </a:rPr>
                      </a:br>
                      <a:r>
                        <a:rPr lang="es-ES" sz="1050" b="0" i="0" u="none" strike="noStrike" dirty="0" smtClean="0">
                          <a:solidFill>
                            <a:srgbClr val="000000"/>
                          </a:solidFill>
                          <a:effectLst/>
                          <a:latin typeface="Calibri"/>
                        </a:rPr>
                        <a:t>/ </a:t>
                      </a:r>
                      <a:r>
                        <a:rPr lang="es-ES" sz="1050" b="0" i="0" u="none" strike="noStrike" dirty="0" err="1" smtClean="0">
                          <a:solidFill>
                            <a:srgbClr val="000000"/>
                          </a:solidFill>
                          <a:effectLst/>
                          <a:latin typeface="Calibri"/>
                        </a:rPr>
                        <a:t>espec-taculos</a:t>
                      </a:r>
                      <a:endParaRPr lang="es-ES" sz="1050" b="0" i="0" u="none" strike="noStrike" dirty="0">
                        <a:solidFill>
                          <a:srgbClr val="000000"/>
                        </a:solidFill>
                        <a:effectLst/>
                        <a:latin typeface="Calibri"/>
                      </a:endParaRPr>
                    </a:p>
                  </a:txBody>
                  <a:tcPr marL="9525" marR="9525" marT="9525"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85000"/>
                        </a:lnSpc>
                      </a:pPr>
                      <a:r>
                        <a:rPr lang="es-ES" sz="1050" b="0" i="0" u="none" strike="noStrike" dirty="0" smtClean="0">
                          <a:solidFill>
                            <a:srgbClr val="000000"/>
                          </a:solidFill>
                          <a:effectLst/>
                          <a:latin typeface="Calibri"/>
                        </a:rPr>
                        <a:t>Parques </a:t>
                      </a:r>
                      <a:r>
                        <a:rPr lang="es-ES" sz="1050" b="0" i="0" u="none" strike="noStrike" dirty="0">
                          <a:solidFill>
                            <a:srgbClr val="000000"/>
                          </a:solidFill>
                          <a:effectLst/>
                          <a:latin typeface="Calibri"/>
                        </a:rPr>
                        <a:t>temáticos </a:t>
                      </a:r>
                      <a:r>
                        <a:rPr lang="es-ES" sz="1050" b="0" i="0" u="none" strike="noStrike" dirty="0" smtClean="0">
                          <a:solidFill>
                            <a:srgbClr val="000000"/>
                          </a:solidFill>
                          <a:effectLst/>
                          <a:latin typeface="Calibri"/>
                        </a:rPr>
                        <a:t/>
                      </a:r>
                      <a:br>
                        <a:rPr lang="es-ES" sz="1050" b="0" i="0" u="none" strike="noStrike" dirty="0" smtClean="0">
                          <a:solidFill>
                            <a:srgbClr val="000000"/>
                          </a:solidFill>
                          <a:effectLst/>
                          <a:latin typeface="Calibri"/>
                        </a:rPr>
                      </a:br>
                      <a:r>
                        <a:rPr lang="es-ES" sz="1050" b="0" i="0" u="none" strike="noStrike" dirty="0" smtClean="0">
                          <a:solidFill>
                            <a:srgbClr val="000000"/>
                          </a:solidFill>
                          <a:effectLst/>
                          <a:latin typeface="Calibri"/>
                        </a:rPr>
                        <a:t>y </a:t>
                      </a:r>
                      <a:r>
                        <a:rPr lang="es-ES" sz="1050" b="0" i="0" u="none" strike="noStrike" dirty="0">
                          <a:solidFill>
                            <a:srgbClr val="000000"/>
                          </a:solidFill>
                          <a:effectLst/>
                          <a:latin typeface="Calibri"/>
                        </a:rPr>
                        <a:t>de atracciones</a:t>
                      </a:r>
                    </a:p>
                  </a:txBody>
                  <a:tcPr marL="9525" marR="9525" marT="9525"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85000"/>
                        </a:lnSpc>
                      </a:pPr>
                      <a:r>
                        <a:rPr lang="es-ES" sz="1050" b="0" i="0" u="none" strike="noStrike" dirty="0">
                          <a:solidFill>
                            <a:srgbClr val="000000"/>
                          </a:solidFill>
                          <a:effectLst/>
                          <a:latin typeface="Calibri"/>
                        </a:rPr>
                        <a:t>Centros comerciales / Centros </a:t>
                      </a:r>
                      <a:r>
                        <a:rPr lang="es-ES" sz="1050" b="0" i="0" u="none" strike="noStrike" dirty="0" smtClean="0">
                          <a:solidFill>
                            <a:srgbClr val="000000"/>
                          </a:solidFill>
                          <a:effectLst/>
                          <a:latin typeface="Calibri"/>
                        </a:rPr>
                        <a:t/>
                      </a:r>
                      <a:br>
                        <a:rPr lang="es-ES" sz="1050" b="0" i="0" u="none" strike="noStrike" dirty="0" smtClean="0">
                          <a:solidFill>
                            <a:srgbClr val="000000"/>
                          </a:solidFill>
                          <a:effectLst/>
                          <a:latin typeface="Calibri"/>
                        </a:rPr>
                      </a:br>
                      <a:r>
                        <a:rPr lang="es-ES" sz="1050" b="0" i="0" u="none" strike="noStrike" dirty="0" smtClean="0">
                          <a:solidFill>
                            <a:srgbClr val="000000"/>
                          </a:solidFill>
                          <a:effectLst/>
                          <a:latin typeface="Calibri"/>
                        </a:rPr>
                        <a:t>de </a:t>
                      </a:r>
                      <a:r>
                        <a:rPr lang="es-ES" sz="1050" b="0" i="0" u="none" strike="noStrike" dirty="0">
                          <a:solidFill>
                            <a:srgbClr val="000000"/>
                          </a:solidFill>
                          <a:effectLst/>
                          <a:latin typeface="Calibri"/>
                        </a:rPr>
                        <a:t>ocio</a:t>
                      </a:r>
                    </a:p>
                  </a:txBody>
                  <a:tcPr marL="9525" marR="9525" marT="9525"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85000"/>
                        </a:lnSpc>
                      </a:pPr>
                      <a:r>
                        <a:rPr lang="es-ES" sz="1050" b="0" i="0" u="none" strike="noStrike" dirty="0">
                          <a:solidFill>
                            <a:srgbClr val="000000"/>
                          </a:solidFill>
                          <a:effectLst/>
                          <a:latin typeface="Calibri"/>
                        </a:rPr>
                        <a:t>Cines / </a:t>
                      </a:r>
                      <a:r>
                        <a:rPr lang="es-ES" sz="1050" b="0" i="0" u="none" strike="noStrike" dirty="0" smtClean="0">
                          <a:solidFill>
                            <a:srgbClr val="000000"/>
                          </a:solidFill>
                          <a:effectLst/>
                          <a:latin typeface="Calibri"/>
                        </a:rPr>
                        <a:t/>
                      </a:r>
                      <a:br>
                        <a:rPr lang="es-ES" sz="1050" b="0" i="0" u="none" strike="noStrike" dirty="0" smtClean="0">
                          <a:solidFill>
                            <a:srgbClr val="000000"/>
                          </a:solidFill>
                          <a:effectLst/>
                          <a:latin typeface="Calibri"/>
                        </a:rPr>
                      </a:br>
                      <a:r>
                        <a:rPr lang="es-ES" sz="1050" b="0" i="0" u="none" strike="noStrike" dirty="0" smtClean="0">
                          <a:solidFill>
                            <a:srgbClr val="000000"/>
                          </a:solidFill>
                          <a:effectLst/>
                          <a:latin typeface="Calibri"/>
                        </a:rPr>
                        <a:t>teatro</a:t>
                      </a:r>
                      <a:endParaRPr lang="es-ES" sz="1050" b="0" i="0" u="none" strike="noStrike" dirty="0">
                        <a:solidFill>
                          <a:srgbClr val="000000"/>
                        </a:solidFill>
                        <a:effectLst/>
                        <a:latin typeface="Calibri"/>
                      </a:endParaRPr>
                    </a:p>
                  </a:txBody>
                  <a:tcPr marL="9525" marR="9525" marT="9525"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85000"/>
                        </a:lnSpc>
                      </a:pPr>
                      <a:r>
                        <a:rPr lang="es-ES" sz="1050" b="0" i="0" u="none" strike="noStrike" dirty="0">
                          <a:solidFill>
                            <a:srgbClr val="000000"/>
                          </a:solidFill>
                          <a:effectLst/>
                          <a:latin typeface="Calibri"/>
                        </a:rPr>
                        <a:t>Museos y salas de exposiciones</a:t>
                      </a:r>
                    </a:p>
                  </a:txBody>
                  <a:tcPr marL="9525" marR="9525" marT="9525"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201" name="200 Gráfico"/>
          <p:cNvGraphicFramePr/>
          <p:nvPr>
            <p:extLst>
              <p:ext uri="{D42A27DB-BD31-4B8C-83A1-F6EECF244321}">
                <p14:modId xmlns:p14="http://schemas.microsoft.com/office/powerpoint/2010/main" xmlns="" val="1423795411"/>
              </p:ext>
            </p:extLst>
          </p:nvPr>
        </p:nvGraphicFramePr>
        <p:xfrm>
          <a:off x="2628503" y="1846326"/>
          <a:ext cx="7194619" cy="3600400"/>
        </p:xfrm>
        <a:graphic>
          <a:graphicData uri="http://schemas.openxmlformats.org/drawingml/2006/chart">
            <c:chart xmlns:c="http://schemas.openxmlformats.org/drawingml/2006/chart" xmlns:r="http://schemas.openxmlformats.org/officeDocument/2006/relationships" r:id="rId2"/>
          </a:graphicData>
        </a:graphic>
      </p:graphicFrame>
      <p:grpSp>
        <p:nvGrpSpPr>
          <p:cNvPr id="216" name="215 Grupo"/>
          <p:cNvGrpSpPr/>
          <p:nvPr/>
        </p:nvGrpSpPr>
        <p:grpSpPr>
          <a:xfrm>
            <a:off x="3210895" y="2056095"/>
            <a:ext cx="936001" cy="307777"/>
            <a:chOff x="3845895" y="2056095"/>
            <a:chExt cx="936001" cy="307777"/>
          </a:xfrm>
        </p:grpSpPr>
        <p:sp>
          <p:nvSpPr>
            <p:cNvPr id="218" name="217 CuadroTexto"/>
            <p:cNvSpPr txBox="1"/>
            <p:nvPr/>
          </p:nvSpPr>
          <p:spPr>
            <a:xfrm>
              <a:off x="3845895" y="2056095"/>
              <a:ext cx="936001" cy="307777"/>
            </a:xfrm>
            <a:prstGeom prst="rect">
              <a:avLst/>
            </a:prstGeom>
            <a:noFill/>
          </p:spPr>
          <p:txBody>
            <a:bodyPr wrap="square" rtlCol="0">
              <a:spAutoFit/>
            </a:bodyPr>
            <a:lstStyle/>
            <a:p>
              <a:pPr algn="r"/>
              <a:r>
                <a:rPr lang="es-ES" sz="1400" dirty="0" smtClean="0">
                  <a:latin typeface="Calibri" pitchFamily="34" charset="0"/>
                  <a:cs typeface="Calibri" pitchFamily="34" charset="0"/>
                </a:rPr>
                <a:t>Total</a:t>
              </a:r>
              <a:endParaRPr lang="es-ES" sz="1400" dirty="0">
                <a:latin typeface="Calibri" pitchFamily="34" charset="0"/>
                <a:cs typeface="Calibri" pitchFamily="34" charset="0"/>
              </a:endParaRPr>
            </a:p>
          </p:txBody>
        </p:sp>
        <p:cxnSp>
          <p:nvCxnSpPr>
            <p:cNvPr id="219" name="218 Conector recto"/>
            <p:cNvCxnSpPr/>
            <p:nvPr/>
          </p:nvCxnSpPr>
          <p:spPr bwMode="auto">
            <a:xfrm>
              <a:off x="3970038" y="2209984"/>
              <a:ext cx="288494" cy="0"/>
            </a:xfrm>
            <a:prstGeom prst="line">
              <a:avLst/>
            </a:prstGeom>
            <a:ln w="19050">
              <a:headEnd type="none" w="med" len="med"/>
              <a:tailEnd type="none" w="med" len="med"/>
            </a:ln>
            <a:extLst/>
          </p:spPr>
          <p:style>
            <a:lnRef idx="2">
              <a:schemeClr val="dk1"/>
            </a:lnRef>
            <a:fillRef idx="0">
              <a:schemeClr val="dk1"/>
            </a:fillRef>
            <a:effectRef idx="1">
              <a:schemeClr val="dk1"/>
            </a:effectRef>
            <a:fontRef idx="minor">
              <a:schemeClr val="tx1"/>
            </a:fontRef>
          </p:style>
        </p:cxnSp>
      </p:grpSp>
      <p:sp>
        <p:nvSpPr>
          <p:cNvPr id="220" name="219 CuadroTexto"/>
          <p:cNvSpPr txBox="1"/>
          <p:nvPr/>
        </p:nvSpPr>
        <p:spPr>
          <a:xfrm rot="16200000">
            <a:off x="8431549" y="3909634"/>
            <a:ext cx="2521538" cy="261610"/>
          </a:xfrm>
          <a:prstGeom prst="rect">
            <a:avLst/>
          </a:prstGeom>
          <a:noFill/>
        </p:spPr>
        <p:txBody>
          <a:bodyPr wrap="square" lIns="36000" rIns="36000" rtlCol="0" anchor="ctr">
            <a:spAutoFit/>
          </a:bodyPr>
          <a:lstStyle/>
          <a:p>
            <a:pPr algn="l"/>
            <a:r>
              <a:rPr lang="es-ES" sz="1100" dirty="0" smtClean="0">
                <a:latin typeface="Calibri" pitchFamily="34" charset="0"/>
                <a:cs typeface="Calibri" pitchFamily="34" charset="0"/>
              </a:rPr>
              <a:t>BASE Total muestra: 404 CASOS</a:t>
            </a:r>
            <a:endParaRPr lang="es-ES" sz="1100" dirty="0">
              <a:latin typeface="Calibri" pitchFamily="34" charset="0"/>
              <a:cs typeface="Calibri" pitchFamily="34" charset="0"/>
            </a:endParaRPr>
          </a:p>
        </p:txBody>
      </p:sp>
    </p:spTree>
    <p:extLst>
      <p:ext uri="{BB962C8B-B14F-4D97-AF65-F5344CB8AC3E}">
        <p14:creationId xmlns:p14="http://schemas.microsoft.com/office/powerpoint/2010/main" xmlns="" val="28726247"/>
      </p:ext>
    </p:extLst>
  </p:cSld>
  <p:clrMapOvr>
    <a:masterClrMapping/>
  </p:clrMapOvr>
  <p:transition>
    <p:wipe dir="d"/>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0"/>
          </p:nvPr>
        </p:nvSpPr>
        <p:spPr/>
        <p:txBody>
          <a:bodyPr/>
          <a:lstStyle/>
          <a:p>
            <a:r>
              <a:rPr lang="en-US" smtClean="0"/>
              <a:t>-</a:t>
            </a:r>
            <a:fld id="{41B2AE44-E9C6-4EAB-BC73-5008DB342051}" type="slidenum">
              <a:rPr lang="en-US" smtClean="0"/>
              <a:pPr/>
              <a:t>57</a:t>
            </a:fld>
            <a:r>
              <a:rPr lang="en-US" smtClean="0"/>
              <a:t>-</a:t>
            </a:r>
            <a:endParaRPr lang="en-US"/>
          </a:p>
        </p:txBody>
      </p:sp>
      <p:sp>
        <p:nvSpPr>
          <p:cNvPr id="8" name="7 CuadroTexto"/>
          <p:cNvSpPr txBox="1"/>
          <p:nvPr/>
        </p:nvSpPr>
        <p:spPr>
          <a:xfrm>
            <a:off x="56456" y="836712"/>
            <a:ext cx="8640960" cy="646331"/>
          </a:xfrm>
          <a:prstGeom prst="rect">
            <a:avLst/>
          </a:prstGeom>
          <a:noFill/>
          <a:ln>
            <a:noFill/>
          </a:ln>
        </p:spPr>
        <p:txBody>
          <a:bodyPr wrap="square" rtlCol="0">
            <a:spAutoFit/>
          </a:bodyPr>
          <a:lstStyle>
            <a:defPPr>
              <a:defRPr lang="es-ES_tradnl"/>
            </a:defPPr>
            <a:lvl1pPr algn="l">
              <a:spcBef>
                <a:spcPts val="0"/>
              </a:spcBef>
              <a:defRPr sz="2000" b="1">
                <a:solidFill>
                  <a:schemeClr val="bg1">
                    <a:lumMod val="50000"/>
                  </a:schemeClr>
                </a:solidFill>
                <a:latin typeface="Calibri" pitchFamily="34" charset="0"/>
                <a:cs typeface="Calibri" pitchFamily="34" charset="0"/>
              </a:defRPr>
            </a:lvl1pPr>
          </a:lstStyle>
          <a:p>
            <a:r>
              <a:rPr lang="es-ES" dirty="0">
                <a:solidFill>
                  <a:schemeClr val="accent5">
                    <a:lumMod val="75000"/>
                  </a:schemeClr>
                </a:solidFill>
              </a:rPr>
              <a:t>Índice de seguridad</a:t>
            </a:r>
            <a:r>
              <a:rPr lang="es-ES" dirty="0"/>
              <a:t/>
            </a:r>
            <a:br>
              <a:rPr lang="es-ES" dirty="0"/>
            </a:br>
            <a:r>
              <a:rPr lang="es-ES" sz="1600" i="1" dirty="0" smtClean="0">
                <a:solidFill>
                  <a:schemeClr val="bg1">
                    <a:lumMod val="65000"/>
                  </a:schemeClr>
                </a:solidFill>
              </a:rPr>
              <a:t>Por Comunidad autónoma</a:t>
            </a:r>
            <a:endParaRPr lang="es-ES" sz="1600" i="1" dirty="0">
              <a:solidFill>
                <a:schemeClr val="bg1">
                  <a:lumMod val="65000"/>
                </a:schemeClr>
              </a:solidFill>
            </a:endParaRPr>
          </a:p>
        </p:txBody>
      </p:sp>
      <p:sp>
        <p:nvSpPr>
          <p:cNvPr id="129" name="128 Rectángulo"/>
          <p:cNvSpPr/>
          <p:nvPr/>
        </p:nvSpPr>
        <p:spPr>
          <a:xfrm>
            <a:off x="3145878" y="1540271"/>
            <a:ext cx="2265428" cy="400110"/>
          </a:xfrm>
          <a:prstGeom prst="rect">
            <a:avLst/>
          </a:prstGeom>
        </p:spPr>
        <p:txBody>
          <a:bodyPr wrap="none">
            <a:spAutoFit/>
          </a:bodyPr>
          <a:lstStyle/>
          <a:p>
            <a:pPr algn="l"/>
            <a:r>
              <a:rPr lang="es-ES" sz="2000" b="1" i="1" dirty="0" smtClean="0">
                <a:solidFill>
                  <a:schemeClr val="bg1">
                    <a:lumMod val="50000"/>
                  </a:schemeClr>
                </a:solidFill>
                <a:latin typeface="Calibri" pitchFamily="34" charset="0"/>
                <a:cs typeface="Calibri" pitchFamily="34" charset="0"/>
              </a:rPr>
              <a:t>Resto Comunidades</a:t>
            </a:r>
            <a:endParaRPr lang="es-ES" b="1" dirty="0">
              <a:solidFill>
                <a:schemeClr val="bg1">
                  <a:lumMod val="50000"/>
                </a:schemeClr>
              </a:solidFill>
            </a:endParaRPr>
          </a:p>
        </p:txBody>
      </p:sp>
      <p:sp>
        <p:nvSpPr>
          <p:cNvPr id="132" name="Rectangle 3"/>
          <p:cNvSpPr>
            <a:spLocks noChangeArrowheads="1"/>
          </p:cNvSpPr>
          <p:nvPr/>
        </p:nvSpPr>
        <p:spPr bwMode="auto">
          <a:xfrm>
            <a:off x="36513" y="35999"/>
            <a:ext cx="8516887" cy="648000"/>
          </a:xfrm>
          <a:prstGeom prst="rect">
            <a:avLst/>
          </a:prstGeom>
          <a:solidFill>
            <a:schemeClr val="accent5"/>
          </a:solidFill>
          <a:ln>
            <a:noFill/>
          </a:ln>
          <a:effectLst/>
          <a:extLst/>
        </p:spPr>
        <p:txBody>
          <a:bodyPr wrap="square" lIns="0" tIns="0" rIns="0" bIns="0" anchor="ctr">
            <a:noAutofit/>
          </a:bodyPr>
          <a:lstStyle/>
          <a:p>
            <a:endParaRPr lang="es-ES"/>
          </a:p>
        </p:txBody>
      </p:sp>
      <p:sp>
        <p:nvSpPr>
          <p:cNvPr id="133" name="132 CuadroTexto"/>
          <p:cNvSpPr txBox="1"/>
          <p:nvPr/>
        </p:nvSpPr>
        <p:spPr>
          <a:xfrm>
            <a:off x="56456" y="170534"/>
            <a:ext cx="6165021" cy="400110"/>
          </a:xfrm>
          <a:prstGeom prst="rect">
            <a:avLst/>
          </a:prstGeom>
          <a:noFill/>
        </p:spPr>
        <p:txBody>
          <a:bodyPr wrap="none" rtlCol="0">
            <a:spAutoFit/>
          </a:bodyPr>
          <a:lstStyle>
            <a:defPPr>
              <a:defRPr lang="es-ES_tradnl"/>
            </a:defPPr>
            <a:lvl1pPr algn="l">
              <a:defRPr sz="2000">
                <a:ln>
                  <a:solidFill>
                    <a:schemeClr val="bg1"/>
                  </a:solidFill>
                </a:ln>
                <a:solidFill>
                  <a:schemeClr val="bg1"/>
                </a:solidFill>
                <a:latin typeface="Calibri" pitchFamily="34" charset="0"/>
                <a:cs typeface="Calibri" pitchFamily="34" charset="0"/>
              </a:defRPr>
            </a:lvl1pPr>
          </a:lstStyle>
          <a:p>
            <a:r>
              <a:rPr lang="es-ES" dirty="0"/>
              <a:t>SEGURIDAD CIUDADANA EN LAS INSTALACIONES DE OCIO</a:t>
            </a:r>
          </a:p>
        </p:txBody>
      </p:sp>
      <p:sp>
        <p:nvSpPr>
          <p:cNvPr id="148" name="147 CuadroTexto"/>
          <p:cNvSpPr txBox="1"/>
          <p:nvPr/>
        </p:nvSpPr>
        <p:spPr>
          <a:xfrm>
            <a:off x="0" y="6396335"/>
            <a:ext cx="7545288" cy="461665"/>
          </a:xfrm>
          <a:prstGeom prst="rect">
            <a:avLst/>
          </a:prstGeom>
          <a:noFill/>
        </p:spPr>
        <p:txBody>
          <a:bodyPr wrap="square" rtlCol="0">
            <a:spAutoFit/>
          </a:bodyPr>
          <a:lstStyle>
            <a:defPPr>
              <a:defRPr lang="es-ES_tradnl"/>
            </a:defPPr>
            <a:lvl1pPr algn="l">
              <a:defRPr sz="1200">
                <a:solidFill>
                  <a:schemeClr val="bg1">
                    <a:lumMod val="50000"/>
                  </a:schemeClr>
                </a:solidFill>
                <a:latin typeface="Calibri" pitchFamily="34" charset="0"/>
                <a:cs typeface="Calibri" pitchFamily="34" charset="0"/>
              </a:defRPr>
            </a:lvl1pPr>
          </a:lstStyle>
          <a:p>
            <a:r>
              <a:rPr lang="es-ES" dirty="0" err="1" smtClean="0"/>
              <a:t>O2a</a:t>
            </a:r>
            <a:r>
              <a:rPr lang="es-ES" dirty="0"/>
              <a:t>.- Considerando </a:t>
            </a:r>
            <a:r>
              <a:rPr lang="es-ES" dirty="0" smtClean="0"/>
              <a:t>los siguientes espacios de ocio y entretenimiento ¿Cuál </a:t>
            </a:r>
            <a:r>
              <a:rPr lang="es-ES" dirty="0"/>
              <a:t>es su percepción </a:t>
            </a:r>
            <a:r>
              <a:rPr lang="es-ES" dirty="0" smtClean="0"/>
              <a:t/>
            </a:r>
            <a:br>
              <a:rPr lang="es-ES" dirty="0" smtClean="0"/>
            </a:br>
            <a:r>
              <a:rPr lang="es-ES" dirty="0" smtClean="0"/>
              <a:t>sobre la seguridad, </a:t>
            </a:r>
            <a:r>
              <a:rPr lang="es-ES" dirty="0"/>
              <a:t>en cuanto a posibles comportamientos antisociales, </a:t>
            </a:r>
            <a:r>
              <a:rPr lang="es-ES" dirty="0" smtClean="0"/>
              <a:t>en cada uno de éstos?</a:t>
            </a:r>
            <a:endParaRPr lang="es-ES" dirty="0"/>
          </a:p>
        </p:txBody>
      </p:sp>
      <p:grpSp>
        <p:nvGrpSpPr>
          <p:cNvPr id="149" name="148 Grupo"/>
          <p:cNvGrpSpPr/>
          <p:nvPr/>
        </p:nvGrpSpPr>
        <p:grpSpPr>
          <a:xfrm>
            <a:off x="382285" y="1747791"/>
            <a:ext cx="2093818" cy="1758419"/>
            <a:chOff x="534685" y="1747791"/>
            <a:chExt cx="2514964" cy="2112104"/>
          </a:xfrm>
        </p:grpSpPr>
        <p:sp>
          <p:nvSpPr>
            <p:cNvPr id="151" name="Freeform 100"/>
            <p:cNvSpPr>
              <a:spLocks/>
            </p:cNvSpPr>
            <p:nvPr/>
          </p:nvSpPr>
          <p:spPr bwMode="auto">
            <a:xfrm>
              <a:off x="976443" y="1933941"/>
              <a:ext cx="473987" cy="334513"/>
            </a:xfrm>
            <a:custGeom>
              <a:avLst/>
              <a:gdLst>
                <a:gd name="T0" fmla="*/ 184 w 952"/>
                <a:gd name="T1" fmla="*/ 532 h 671"/>
                <a:gd name="T2" fmla="*/ 121 w 952"/>
                <a:gd name="T3" fmla="*/ 462 h 671"/>
                <a:gd name="T4" fmla="*/ 96 w 952"/>
                <a:gd name="T5" fmla="*/ 392 h 671"/>
                <a:gd name="T6" fmla="*/ 67 w 952"/>
                <a:gd name="T7" fmla="*/ 355 h 671"/>
                <a:gd name="T8" fmla="*/ 49 w 952"/>
                <a:gd name="T9" fmla="*/ 354 h 671"/>
                <a:gd name="T10" fmla="*/ 26 w 952"/>
                <a:gd name="T11" fmla="*/ 359 h 671"/>
                <a:gd name="T12" fmla="*/ 8 w 952"/>
                <a:gd name="T13" fmla="*/ 341 h 671"/>
                <a:gd name="T14" fmla="*/ 0 w 952"/>
                <a:gd name="T15" fmla="*/ 301 h 671"/>
                <a:gd name="T16" fmla="*/ 13 w 952"/>
                <a:gd name="T17" fmla="*/ 244 h 671"/>
                <a:gd name="T18" fmla="*/ 68 w 952"/>
                <a:gd name="T19" fmla="*/ 182 h 671"/>
                <a:gd name="T20" fmla="*/ 76 w 952"/>
                <a:gd name="T21" fmla="*/ 156 h 671"/>
                <a:gd name="T22" fmla="*/ 61 w 952"/>
                <a:gd name="T23" fmla="*/ 132 h 671"/>
                <a:gd name="T24" fmla="*/ 88 w 952"/>
                <a:gd name="T25" fmla="*/ 122 h 671"/>
                <a:gd name="T26" fmla="*/ 206 w 952"/>
                <a:gd name="T27" fmla="*/ 125 h 671"/>
                <a:gd name="T28" fmla="*/ 248 w 952"/>
                <a:gd name="T29" fmla="*/ 106 h 671"/>
                <a:gd name="T30" fmla="*/ 278 w 952"/>
                <a:gd name="T31" fmla="*/ 61 h 671"/>
                <a:gd name="T32" fmla="*/ 326 w 952"/>
                <a:gd name="T33" fmla="*/ 90 h 671"/>
                <a:gd name="T34" fmla="*/ 385 w 952"/>
                <a:gd name="T35" fmla="*/ 53 h 671"/>
                <a:gd name="T36" fmla="*/ 413 w 952"/>
                <a:gd name="T37" fmla="*/ 66 h 671"/>
                <a:gd name="T38" fmla="*/ 460 w 952"/>
                <a:gd name="T39" fmla="*/ 98 h 671"/>
                <a:gd name="T40" fmla="*/ 495 w 952"/>
                <a:gd name="T41" fmla="*/ 109 h 671"/>
                <a:gd name="T42" fmla="*/ 573 w 952"/>
                <a:gd name="T43" fmla="*/ 57 h 671"/>
                <a:gd name="T44" fmla="*/ 656 w 952"/>
                <a:gd name="T45" fmla="*/ 84 h 671"/>
                <a:gd name="T46" fmla="*/ 719 w 952"/>
                <a:gd name="T47" fmla="*/ 57 h 671"/>
                <a:gd name="T48" fmla="*/ 757 w 952"/>
                <a:gd name="T49" fmla="*/ 71 h 671"/>
                <a:gd name="T50" fmla="*/ 826 w 952"/>
                <a:gd name="T51" fmla="*/ 0 h 671"/>
                <a:gd name="T52" fmla="*/ 875 w 952"/>
                <a:gd name="T53" fmla="*/ 5 h 671"/>
                <a:gd name="T54" fmla="*/ 873 w 952"/>
                <a:gd name="T55" fmla="*/ 50 h 671"/>
                <a:gd name="T56" fmla="*/ 928 w 952"/>
                <a:gd name="T57" fmla="*/ 92 h 671"/>
                <a:gd name="T58" fmla="*/ 952 w 952"/>
                <a:gd name="T59" fmla="*/ 113 h 671"/>
                <a:gd name="T60" fmla="*/ 917 w 952"/>
                <a:gd name="T61" fmla="*/ 138 h 671"/>
                <a:gd name="T62" fmla="*/ 871 w 952"/>
                <a:gd name="T63" fmla="*/ 196 h 671"/>
                <a:gd name="T64" fmla="*/ 874 w 952"/>
                <a:gd name="T65" fmla="*/ 426 h 671"/>
                <a:gd name="T66" fmla="*/ 831 w 952"/>
                <a:gd name="T67" fmla="*/ 442 h 671"/>
                <a:gd name="T68" fmla="*/ 812 w 952"/>
                <a:gd name="T69" fmla="*/ 482 h 671"/>
                <a:gd name="T70" fmla="*/ 840 w 952"/>
                <a:gd name="T71" fmla="*/ 532 h 671"/>
                <a:gd name="T72" fmla="*/ 802 w 952"/>
                <a:gd name="T73" fmla="*/ 565 h 671"/>
                <a:gd name="T74" fmla="*/ 676 w 952"/>
                <a:gd name="T75" fmla="*/ 565 h 671"/>
                <a:gd name="T76" fmla="*/ 650 w 952"/>
                <a:gd name="T77" fmla="*/ 587 h 671"/>
                <a:gd name="T78" fmla="*/ 650 w 952"/>
                <a:gd name="T79" fmla="*/ 671 h 671"/>
                <a:gd name="T80" fmla="*/ 556 w 952"/>
                <a:gd name="T81" fmla="*/ 604 h 671"/>
                <a:gd name="T82" fmla="*/ 448 w 952"/>
                <a:gd name="T83" fmla="*/ 604 h 671"/>
                <a:gd name="T84" fmla="*/ 328 w 952"/>
                <a:gd name="T85" fmla="*/ 586 h 671"/>
                <a:gd name="T86" fmla="*/ 271 w 952"/>
                <a:gd name="T87" fmla="*/ 536 h 671"/>
                <a:gd name="T88" fmla="*/ 184 w 952"/>
                <a:gd name="T89" fmla="*/ 532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52" h="671">
                  <a:moveTo>
                    <a:pt x="184" y="532"/>
                  </a:moveTo>
                  <a:lnTo>
                    <a:pt x="121" y="462"/>
                  </a:lnTo>
                  <a:lnTo>
                    <a:pt x="96" y="392"/>
                  </a:lnTo>
                  <a:lnTo>
                    <a:pt x="67" y="355"/>
                  </a:lnTo>
                  <a:lnTo>
                    <a:pt x="49" y="354"/>
                  </a:lnTo>
                  <a:lnTo>
                    <a:pt x="26" y="359"/>
                  </a:lnTo>
                  <a:lnTo>
                    <a:pt x="8" y="341"/>
                  </a:lnTo>
                  <a:lnTo>
                    <a:pt x="0" y="301"/>
                  </a:lnTo>
                  <a:lnTo>
                    <a:pt x="13" y="244"/>
                  </a:lnTo>
                  <a:lnTo>
                    <a:pt x="68" y="182"/>
                  </a:lnTo>
                  <a:lnTo>
                    <a:pt x="76" y="156"/>
                  </a:lnTo>
                  <a:lnTo>
                    <a:pt x="61" y="132"/>
                  </a:lnTo>
                  <a:lnTo>
                    <a:pt x="88" y="122"/>
                  </a:lnTo>
                  <a:lnTo>
                    <a:pt x="206" y="125"/>
                  </a:lnTo>
                  <a:lnTo>
                    <a:pt x="248" y="106"/>
                  </a:lnTo>
                  <a:lnTo>
                    <a:pt x="278" y="61"/>
                  </a:lnTo>
                  <a:lnTo>
                    <a:pt x="326" y="90"/>
                  </a:lnTo>
                  <a:lnTo>
                    <a:pt x="385" y="53"/>
                  </a:lnTo>
                  <a:lnTo>
                    <a:pt x="413" y="66"/>
                  </a:lnTo>
                  <a:lnTo>
                    <a:pt x="460" y="98"/>
                  </a:lnTo>
                  <a:lnTo>
                    <a:pt x="495" y="109"/>
                  </a:lnTo>
                  <a:lnTo>
                    <a:pt x="573" y="57"/>
                  </a:lnTo>
                  <a:lnTo>
                    <a:pt x="656" y="84"/>
                  </a:lnTo>
                  <a:lnTo>
                    <a:pt x="719" y="57"/>
                  </a:lnTo>
                  <a:lnTo>
                    <a:pt x="757" y="71"/>
                  </a:lnTo>
                  <a:lnTo>
                    <a:pt x="826" y="0"/>
                  </a:lnTo>
                  <a:lnTo>
                    <a:pt x="875" y="5"/>
                  </a:lnTo>
                  <a:lnTo>
                    <a:pt x="873" y="50"/>
                  </a:lnTo>
                  <a:lnTo>
                    <a:pt x="928" y="92"/>
                  </a:lnTo>
                  <a:lnTo>
                    <a:pt x="952" y="113"/>
                  </a:lnTo>
                  <a:lnTo>
                    <a:pt x="917" y="138"/>
                  </a:lnTo>
                  <a:lnTo>
                    <a:pt x="871" y="196"/>
                  </a:lnTo>
                  <a:lnTo>
                    <a:pt x="874" y="426"/>
                  </a:lnTo>
                  <a:lnTo>
                    <a:pt x="831" y="442"/>
                  </a:lnTo>
                  <a:lnTo>
                    <a:pt x="812" y="482"/>
                  </a:lnTo>
                  <a:lnTo>
                    <a:pt x="840" y="532"/>
                  </a:lnTo>
                  <a:lnTo>
                    <a:pt x="802" y="565"/>
                  </a:lnTo>
                  <a:lnTo>
                    <a:pt x="676" y="565"/>
                  </a:lnTo>
                  <a:lnTo>
                    <a:pt x="650" y="587"/>
                  </a:lnTo>
                  <a:lnTo>
                    <a:pt x="650" y="671"/>
                  </a:lnTo>
                  <a:lnTo>
                    <a:pt x="556" y="604"/>
                  </a:lnTo>
                  <a:lnTo>
                    <a:pt x="448" y="604"/>
                  </a:lnTo>
                  <a:lnTo>
                    <a:pt x="328" y="586"/>
                  </a:lnTo>
                  <a:lnTo>
                    <a:pt x="271" y="536"/>
                  </a:lnTo>
                  <a:lnTo>
                    <a:pt x="184" y="532"/>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152" name="Freeform 65"/>
            <p:cNvSpPr>
              <a:spLocks/>
            </p:cNvSpPr>
            <p:nvPr/>
          </p:nvSpPr>
          <p:spPr bwMode="auto">
            <a:xfrm>
              <a:off x="1287618" y="2716880"/>
              <a:ext cx="531221" cy="250052"/>
            </a:xfrm>
            <a:custGeom>
              <a:avLst/>
              <a:gdLst>
                <a:gd name="T0" fmla="*/ 38 w 846"/>
                <a:gd name="T1" fmla="*/ 98 h 398"/>
                <a:gd name="T2" fmla="*/ 79 w 846"/>
                <a:gd name="T3" fmla="*/ 63 h 398"/>
                <a:gd name="T4" fmla="*/ 122 w 846"/>
                <a:gd name="T5" fmla="*/ 51 h 398"/>
                <a:gd name="T6" fmla="*/ 164 w 846"/>
                <a:gd name="T7" fmla="*/ 45 h 398"/>
                <a:gd name="T8" fmla="*/ 176 w 846"/>
                <a:gd name="T9" fmla="*/ 15 h 398"/>
                <a:gd name="T10" fmla="*/ 210 w 846"/>
                <a:gd name="T11" fmla="*/ 0 h 398"/>
                <a:gd name="T12" fmla="*/ 230 w 846"/>
                <a:gd name="T13" fmla="*/ 29 h 398"/>
                <a:gd name="T14" fmla="*/ 242 w 846"/>
                <a:gd name="T15" fmla="*/ 63 h 398"/>
                <a:gd name="T16" fmla="*/ 273 w 846"/>
                <a:gd name="T17" fmla="*/ 55 h 398"/>
                <a:gd name="T18" fmla="*/ 336 w 846"/>
                <a:gd name="T19" fmla="*/ 41 h 398"/>
                <a:gd name="T20" fmla="*/ 407 w 846"/>
                <a:gd name="T21" fmla="*/ 10 h 398"/>
                <a:gd name="T22" fmla="*/ 492 w 846"/>
                <a:gd name="T23" fmla="*/ 63 h 398"/>
                <a:gd name="T24" fmla="*/ 580 w 846"/>
                <a:gd name="T25" fmla="*/ 81 h 398"/>
                <a:gd name="T26" fmla="*/ 587 w 846"/>
                <a:gd name="T27" fmla="*/ 101 h 398"/>
                <a:gd name="T28" fmla="*/ 587 w 846"/>
                <a:gd name="T29" fmla="*/ 110 h 398"/>
                <a:gd name="T30" fmla="*/ 562 w 846"/>
                <a:gd name="T31" fmla="*/ 139 h 398"/>
                <a:gd name="T32" fmla="*/ 576 w 846"/>
                <a:gd name="T33" fmla="*/ 162 h 398"/>
                <a:gd name="T34" fmla="*/ 665 w 846"/>
                <a:gd name="T35" fmla="*/ 94 h 398"/>
                <a:gd name="T36" fmla="*/ 711 w 846"/>
                <a:gd name="T37" fmla="*/ 92 h 398"/>
                <a:gd name="T38" fmla="*/ 760 w 846"/>
                <a:gd name="T39" fmla="*/ 81 h 398"/>
                <a:gd name="T40" fmla="*/ 779 w 846"/>
                <a:gd name="T41" fmla="*/ 217 h 398"/>
                <a:gd name="T42" fmla="*/ 811 w 846"/>
                <a:gd name="T43" fmla="*/ 259 h 398"/>
                <a:gd name="T44" fmla="*/ 846 w 846"/>
                <a:gd name="T45" fmla="*/ 373 h 398"/>
                <a:gd name="T46" fmla="*/ 737 w 846"/>
                <a:gd name="T47" fmla="*/ 374 h 398"/>
                <a:gd name="T48" fmla="*/ 610 w 846"/>
                <a:gd name="T49" fmla="*/ 398 h 398"/>
                <a:gd name="T50" fmla="*/ 544 w 846"/>
                <a:gd name="T51" fmla="*/ 380 h 398"/>
                <a:gd name="T52" fmla="*/ 470 w 846"/>
                <a:gd name="T53" fmla="*/ 338 h 398"/>
                <a:gd name="T54" fmla="*/ 294 w 846"/>
                <a:gd name="T55" fmla="*/ 357 h 398"/>
                <a:gd name="T56" fmla="*/ 229 w 846"/>
                <a:gd name="T57" fmla="*/ 381 h 398"/>
                <a:gd name="T58" fmla="*/ 193 w 846"/>
                <a:gd name="T59" fmla="*/ 391 h 398"/>
                <a:gd name="T60" fmla="*/ 164 w 846"/>
                <a:gd name="T61" fmla="*/ 393 h 398"/>
                <a:gd name="T62" fmla="*/ 134 w 846"/>
                <a:gd name="T63" fmla="*/ 393 h 398"/>
                <a:gd name="T64" fmla="*/ 116 w 846"/>
                <a:gd name="T65" fmla="*/ 355 h 398"/>
                <a:gd name="T66" fmla="*/ 116 w 846"/>
                <a:gd name="T67" fmla="*/ 333 h 398"/>
                <a:gd name="T68" fmla="*/ 84 w 846"/>
                <a:gd name="T69" fmla="*/ 304 h 398"/>
                <a:gd name="T70" fmla="*/ 72 w 846"/>
                <a:gd name="T71" fmla="*/ 274 h 398"/>
                <a:gd name="T72" fmla="*/ 94 w 846"/>
                <a:gd name="T73" fmla="*/ 247 h 398"/>
                <a:gd name="T74" fmla="*/ 7 w 846"/>
                <a:gd name="T75" fmla="*/ 158 h 398"/>
                <a:gd name="T76" fmla="*/ 3 w 846"/>
                <a:gd name="T77" fmla="*/ 142 h 398"/>
                <a:gd name="T78" fmla="*/ 0 w 846"/>
                <a:gd name="T79" fmla="*/ 135 h 398"/>
                <a:gd name="T80" fmla="*/ 38 w 846"/>
                <a:gd name="T81" fmla="*/ 9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46" h="398">
                  <a:moveTo>
                    <a:pt x="38" y="98"/>
                  </a:moveTo>
                  <a:lnTo>
                    <a:pt x="79" y="63"/>
                  </a:lnTo>
                  <a:lnTo>
                    <a:pt x="122" y="51"/>
                  </a:lnTo>
                  <a:lnTo>
                    <a:pt x="164" y="45"/>
                  </a:lnTo>
                  <a:lnTo>
                    <a:pt x="176" y="15"/>
                  </a:lnTo>
                  <a:lnTo>
                    <a:pt x="210" y="0"/>
                  </a:lnTo>
                  <a:lnTo>
                    <a:pt x="230" y="29"/>
                  </a:lnTo>
                  <a:lnTo>
                    <a:pt x="242" y="63"/>
                  </a:lnTo>
                  <a:lnTo>
                    <a:pt x="273" y="55"/>
                  </a:lnTo>
                  <a:lnTo>
                    <a:pt x="336" y="41"/>
                  </a:lnTo>
                  <a:lnTo>
                    <a:pt x="407" y="10"/>
                  </a:lnTo>
                  <a:lnTo>
                    <a:pt x="492" y="63"/>
                  </a:lnTo>
                  <a:lnTo>
                    <a:pt x="580" y="81"/>
                  </a:lnTo>
                  <a:lnTo>
                    <a:pt x="587" y="101"/>
                  </a:lnTo>
                  <a:lnTo>
                    <a:pt x="587" y="110"/>
                  </a:lnTo>
                  <a:lnTo>
                    <a:pt x="562" y="139"/>
                  </a:lnTo>
                  <a:lnTo>
                    <a:pt x="576" y="162"/>
                  </a:lnTo>
                  <a:lnTo>
                    <a:pt x="665" y="94"/>
                  </a:lnTo>
                  <a:lnTo>
                    <a:pt x="711" y="92"/>
                  </a:lnTo>
                  <a:lnTo>
                    <a:pt x="760" y="81"/>
                  </a:lnTo>
                  <a:lnTo>
                    <a:pt x="779" y="217"/>
                  </a:lnTo>
                  <a:lnTo>
                    <a:pt x="811" y="259"/>
                  </a:lnTo>
                  <a:lnTo>
                    <a:pt x="846" y="373"/>
                  </a:lnTo>
                  <a:lnTo>
                    <a:pt x="737" y="374"/>
                  </a:lnTo>
                  <a:lnTo>
                    <a:pt x="610" y="398"/>
                  </a:lnTo>
                  <a:lnTo>
                    <a:pt x="544" y="380"/>
                  </a:lnTo>
                  <a:lnTo>
                    <a:pt x="470" y="338"/>
                  </a:lnTo>
                  <a:lnTo>
                    <a:pt x="294" y="357"/>
                  </a:lnTo>
                  <a:lnTo>
                    <a:pt x="229" y="381"/>
                  </a:lnTo>
                  <a:lnTo>
                    <a:pt x="193" y="391"/>
                  </a:lnTo>
                  <a:lnTo>
                    <a:pt x="164" y="393"/>
                  </a:lnTo>
                  <a:lnTo>
                    <a:pt x="134" y="393"/>
                  </a:lnTo>
                  <a:lnTo>
                    <a:pt x="116" y="355"/>
                  </a:lnTo>
                  <a:lnTo>
                    <a:pt x="116" y="333"/>
                  </a:lnTo>
                  <a:lnTo>
                    <a:pt x="84" y="304"/>
                  </a:lnTo>
                  <a:lnTo>
                    <a:pt x="72" y="274"/>
                  </a:lnTo>
                  <a:lnTo>
                    <a:pt x="94" y="247"/>
                  </a:lnTo>
                  <a:lnTo>
                    <a:pt x="7" y="158"/>
                  </a:lnTo>
                  <a:lnTo>
                    <a:pt x="3" y="142"/>
                  </a:lnTo>
                  <a:lnTo>
                    <a:pt x="0" y="135"/>
                  </a:lnTo>
                  <a:lnTo>
                    <a:pt x="38" y="98"/>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53" name="Freeform 66"/>
            <p:cNvSpPr>
              <a:spLocks/>
            </p:cNvSpPr>
            <p:nvPr/>
          </p:nvSpPr>
          <p:spPr bwMode="auto">
            <a:xfrm>
              <a:off x="1668808" y="2434600"/>
              <a:ext cx="421754" cy="317288"/>
            </a:xfrm>
            <a:custGeom>
              <a:avLst/>
              <a:gdLst>
                <a:gd name="T0" fmla="*/ 423 w 672"/>
                <a:gd name="T1" fmla="*/ 355 h 505"/>
                <a:gd name="T2" fmla="*/ 347 w 672"/>
                <a:gd name="T3" fmla="*/ 403 h 505"/>
                <a:gd name="T4" fmla="*/ 247 w 672"/>
                <a:gd name="T5" fmla="*/ 426 h 505"/>
                <a:gd name="T6" fmla="*/ 225 w 672"/>
                <a:gd name="T7" fmla="*/ 496 h 505"/>
                <a:gd name="T8" fmla="*/ 153 w 672"/>
                <a:gd name="T9" fmla="*/ 505 h 505"/>
                <a:gd name="T10" fmla="*/ 120 w 672"/>
                <a:gd name="T11" fmla="*/ 482 h 505"/>
                <a:gd name="T12" fmla="*/ 90 w 672"/>
                <a:gd name="T13" fmla="*/ 340 h 505"/>
                <a:gd name="T14" fmla="*/ 59 w 672"/>
                <a:gd name="T15" fmla="*/ 332 h 505"/>
                <a:gd name="T16" fmla="*/ 60 w 672"/>
                <a:gd name="T17" fmla="*/ 308 h 505"/>
                <a:gd name="T18" fmla="*/ 24 w 672"/>
                <a:gd name="T19" fmla="*/ 195 h 505"/>
                <a:gd name="T20" fmla="*/ 40 w 672"/>
                <a:gd name="T21" fmla="*/ 144 h 505"/>
                <a:gd name="T22" fmla="*/ 0 w 672"/>
                <a:gd name="T23" fmla="*/ 102 h 505"/>
                <a:gd name="T24" fmla="*/ 0 w 672"/>
                <a:gd name="T25" fmla="*/ 87 h 505"/>
                <a:gd name="T26" fmla="*/ 56 w 672"/>
                <a:gd name="T27" fmla="*/ 73 h 505"/>
                <a:gd name="T28" fmla="*/ 77 w 672"/>
                <a:gd name="T29" fmla="*/ 39 h 505"/>
                <a:gd name="T30" fmla="*/ 125 w 672"/>
                <a:gd name="T31" fmla="*/ 9 h 505"/>
                <a:gd name="T32" fmla="*/ 145 w 672"/>
                <a:gd name="T33" fmla="*/ 33 h 505"/>
                <a:gd name="T34" fmla="*/ 164 w 672"/>
                <a:gd name="T35" fmla="*/ 33 h 505"/>
                <a:gd name="T36" fmla="*/ 186 w 672"/>
                <a:gd name="T37" fmla="*/ 18 h 505"/>
                <a:gd name="T38" fmla="*/ 191 w 672"/>
                <a:gd name="T39" fmla="*/ 0 h 505"/>
                <a:gd name="T40" fmla="*/ 220 w 672"/>
                <a:gd name="T41" fmla="*/ 24 h 505"/>
                <a:gd name="T42" fmla="*/ 245 w 672"/>
                <a:gd name="T43" fmla="*/ 19 h 505"/>
                <a:gd name="T44" fmla="*/ 280 w 672"/>
                <a:gd name="T45" fmla="*/ 37 h 505"/>
                <a:gd name="T46" fmla="*/ 352 w 672"/>
                <a:gd name="T47" fmla="*/ 50 h 505"/>
                <a:gd name="T48" fmla="*/ 324 w 672"/>
                <a:gd name="T49" fmla="*/ 81 h 505"/>
                <a:gd name="T50" fmla="*/ 347 w 672"/>
                <a:gd name="T51" fmla="*/ 146 h 505"/>
                <a:gd name="T52" fmla="*/ 378 w 672"/>
                <a:gd name="T53" fmla="*/ 126 h 505"/>
                <a:gd name="T54" fmla="*/ 408 w 672"/>
                <a:gd name="T55" fmla="*/ 131 h 505"/>
                <a:gd name="T56" fmla="*/ 450 w 672"/>
                <a:gd name="T57" fmla="*/ 123 h 505"/>
                <a:gd name="T58" fmla="*/ 479 w 672"/>
                <a:gd name="T59" fmla="*/ 108 h 505"/>
                <a:gd name="T60" fmla="*/ 521 w 672"/>
                <a:gd name="T61" fmla="*/ 72 h 505"/>
                <a:gd name="T62" fmla="*/ 618 w 672"/>
                <a:gd name="T63" fmla="*/ 168 h 505"/>
                <a:gd name="T64" fmla="*/ 649 w 672"/>
                <a:gd name="T65" fmla="*/ 191 h 505"/>
                <a:gd name="T66" fmla="*/ 648 w 672"/>
                <a:gd name="T67" fmla="*/ 287 h 505"/>
                <a:gd name="T68" fmla="*/ 672 w 672"/>
                <a:gd name="T69" fmla="*/ 296 h 505"/>
                <a:gd name="T70" fmla="*/ 671 w 672"/>
                <a:gd name="T71" fmla="*/ 324 h 505"/>
                <a:gd name="T72" fmla="*/ 630 w 672"/>
                <a:gd name="T73" fmla="*/ 323 h 505"/>
                <a:gd name="T74" fmla="*/ 608 w 672"/>
                <a:gd name="T75" fmla="*/ 358 h 505"/>
                <a:gd name="T76" fmla="*/ 581 w 672"/>
                <a:gd name="T77" fmla="*/ 392 h 505"/>
                <a:gd name="T78" fmla="*/ 561 w 672"/>
                <a:gd name="T79" fmla="*/ 395 h 505"/>
                <a:gd name="T80" fmla="*/ 513 w 672"/>
                <a:gd name="T81" fmla="*/ 352 h 505"/>
                <a:gd name="T82" fmla="*/ 423 w 672"/>
                <a:gd name="T83" fmla="*/ 35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72" h="505">
                  <a:moveTo>
                    <a:pt x="423" y="355"/>
                  </a:moveTo>
                  <a:lnTo>
                    <a:pt x="347" y="403"/>
                  </a:lnTo>
                  <a:lnTo>
                    <a:pt x="247" y="426"/>
                  </a:lnTo>
                  <a:lnTo>
                    <a:pt x="225" y="496"/>
                  </a:lnTo>
                  <a:lnTo>
                    <a:pt x="153" y="505"/>
                  </a:lnTo>
                  <a:lnTo>
                    <a:pt x="120" y="482"/>
                  </a:lnTo>
                  <a:lnTo>
                    <a:pt x="90" y="340"/>
                  </a:lnTo>
                  <a:lnTo>
                    <a:pt x="59" y="332"/>
                  </a:lnTo>
                  <a:lnTo>
                    <a:pt x="60" y="308"/>
                  </a:lnTo>
                  <a:lnTo>
                    <a:pt x="24" y="195"/>
                  </a:lnTo>
                  <a:lnTo>
                    <a:pt x="40" y="144"/>
                  </a:lnTo>
                  <a:lnTo>
                    <a:pt x="0" y="102"/>
                  </a:lnTo>
                  <a:lnTo>
                    <a:pt x="0" y="87"/>
                  </a:lnTo>
                  <a:lnTo>
                    <a:pt x="56" y="73"/>
                  </a:lnTo>
                  <a:lnTo>
                    <a:pt x="77" y="39"/>
                  </a:lnTo>
                  <a:lnTo>
                    <a:pt x="125" y="9"/>
                  </a:lnTo>
                  <a:lnTo>
                    <a:pt x="145" y="33"/>
                  </a:lnTo>
                  <a:lnTo>
                    <a:pt x="164" y="33"/>
                  </a:lnTo>
                  <a:lnTo>
                    <a:pt x="186" y="18"/>
                  </a:lnTo>
                  <a:lnTo>
                    <a:pt x="191" y="0"/>
                  </a:lnTo>
                  <a:lnTo>
                    <a:pt x="220" y="24"/>
                  </a:lnTo>
                  <a:lnTo>
                    <a:pt x="245" y="19"/>
                  </a:lnTo>
                  <a:lnTo>
                    <a:pt x="280" y="37"/>
                  </a:lnTo>
                  <a:lnTo>
                    <a:pt x="352" y="50"/>
                  </a:lnTo>
                  <a:lnTo>
                    <a:pt x="324" y="81"/>
                  </a:lnTo>
                  <a:lnTo>
                    <a:pt x="347" y="146"/>
                  </a:lnTo>
                  <a:lnTo>
                    <a:pt x="378" y="126"/>
                  </a:lnTo>
                  <a:lnTo>
                    <a:pt x="408" y="131"/>
                  </a:lnTo>
                  <a:lnTo>
                    <a:pt x="450" y="123"/>
                  </a:lnTo>
                  <a:lnTo>
                    <a:pt x="479" y="108"/>
                  </a:lnTo>
                  <a:lnTo>
                    <a:pt x="521" y="72"/>
                  </a:lnTo>
                  <a:lnTo>
                    <a:pt x="618" y="168"/>
                  </a:lnTo>
                  <a:lnTo>
                    <a:pt x="649" y="191"/>
                  </a:lnTo>
                  <a:lnTo>
                    <a:pt x="648" y="287"/>
                  </a:lnTo>
                  <a:lnTo>
                    <a:pt x="672" y="296"/>
                  </a:lnTo>
                  <a:lnTo>
                    <a:pt x="671" y="324"/>
                  </a:lnTo>
                  <a:lnTo>
                    <a:pt x="630" y="323"/>
                  </a:lnTo>
                  <a:lnTo>
                    <a:pt x="608" y="358"/>
                  </a:lnTo>
                  <a:lnTo>
                    <a:pt x="581" y="392"/>
                  </a:lnTo>
                  <a:lnTo>
                    <a:pt x="561" y="395"/>
                  </a:lnTo>
                  <a:lnTo>
                    <a:pt x="513" y="352"/>
                  </a:lnTo>
                  <a:lnTo>
                    <a:pt x="423" y="355"/>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54" name="Freeform 67"/>
            <p:cNvSpPr>
              <a:spLocks/>
            </p:cNvSpPr>
            <p:nvPr/>
          </p:nvSpPr>
          <p:spPr bwMode="auto">
            <a:xfrm>
              <a:off x="1764939" y="2655756"/>
              <a:ext cx="401750" cy="330068"/>
            </a:xfrm>
            <a:custGeom>
              <a:avLst/>
              <a:gdLst>
                <a:gd name="T0" fmla="*/ 427 w 639"/>
                <a:gd name="T1" fmla="*/ 514 h 525"/>
                <a:gd name="T2" fmla="*/ 258 w 639"/>
                <a:gd name="T3" fmla="*/ 525 h 525"/>
                <a:gd name="T4" fmla="*/ 173 w 639"/>
                <a:gd name="T5" fmla="*/ 506 h 525"/>
                <a:gd name="T6" fmla="*/ 86 w 639"/>
                <a:gd name="T7" fmla="*/ 469 h 525"/>
                <a:gd name="T8" fmla="*/ 51 w 639"/>
                <a:gd name="T9" fmla="*/ 352 h 525"/>
                <a:gd name="T10" fmla="*/ 19 w 639"/>
                <a:gd name="T11" fmla="*/ 316 h 525"/>
                <a:gd name="T12" fmla="*/ 0 w 639"/>
                <a:gd name="T13" fmla="*/ 178 h 525"/>
                <a:gd name="T14" fmla="*/ 0 w 639"/>
                <a:gd name="T15" fmla="*/ 153 h 525"/>
                <a:gd name="T16" fmla="*/ 72 w 639"/>
                <a:gd name="T17" fmla="*/ 144 h 525"/>
                <a:gd name="T18" fmla="*/ 94 w 639"/>
                <a:gd name="T19" fmla="*/ 74 h 525"/>
                <a:gd name="T20" fmla="*/ 195 w 639"/>
                <a:gd name="T21" fmla="*/ 51 h 525"/>
                <a:gd name="T22" fmla="*/ 268 w 639"/>
                <a:gd name="T23" fmla="*/ 4 h 525"/>
                <a:gd name="T24" fmla="*/ 360 w 639"/>
                <a:gd name="T25" fmla="*/ 0 h 525"/>
                <a:gd name="T26" fmla="*/ 408 w 639"/>
                <a:gd name="T27" fmla="*/ 43 h 525"/>
                <a:gd name="T28" fmla="*/ 461 w 639"/>
                <a:gd name="T29" fmla="*/ 137 h 525"/>
                <a:gd name="T30" fmla="*/ 499 w 639"/>
                <a:gd name="T31" fmla="*/ 118 h 525"/>
                <a:gd name="T32" fmla="*/ 561 w 639"/>
                <a:gd name="T33" fmla="*/ 207 h 525"/>
                <a:gd name="T34" fmla="*/ 599 w 639"/>
                <a:gd name="T35" fmla="*/ 225 h 525"/>
                <a:gd name="T36" fmla="*/ 619 w 639"/>
                <a:gd name="T37" fmla="*/ 235 h 525"/>
                <a:gd name="T38" fmla="*/ 632 w 639"/>
                <a:gd name="T39" fmla="*/ 261 h 525"/>
                <a:gd name="T40" fmla="*/ 639 w 639"/>
                <a:gd name="T41" fmla="*/ 314 h 525"/>
                <a:gd name="T42" fmla="*/ 613 w 639"/>
                <a:gd name="T43" fmla="*/ 352 h 525"/>
                <a:gd name="T44" fmla="*/ 595 w 639"/>
                <a:gd name="T45" fmla="*/ 351 h 525"/>
                <a:gd name="T46" fmla="*/ 604 w 639"/>
                <a:gd name="T47" fmla="*/ 380 h 525"/>
                <a:gd name="T48" fmla="*/ 545 w 639"/>
                <a:gd name="T49" fmla="*/ 391 h 525"/>
                <a:gd name="T50" fmla="*/ 532 w 639"/>
                <a:gd name="T51" fmla="*/ 476 h 525"/>
                <a:gd name="T52" fmla="*/ 427 w 639"/>
                <a:gd name="T53" fmla="*/ 514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39" h="525">
                  <a:moveTo>
                    <a:pt x="427" y="514"/>
                  </a:moveTo>
                  <a:lnTo>
                    <a:pt x="258" y="525"/>
                  </a:lnTo>
                  <a:lnTo>
                    <a:pt x="173" y="506"/>
                  </a:lnTo>
                  <a:lnTo>
                    <a:pt x="86" y="469"/>
                  </a:lnTo>
                  <a:lnTo>
                    <a:pt x="51" y="352"/>
                  </a:lnTo>
                  <a:lnTo>
                    <a:pt x="19" y="316"/>
                  </a:lnTo>
                  <a:lnTo>
                    <a:pt x="0" y="178"/>
                  </a:lnTo>
                  <a:lnTo>
                    <a:pt x="0" y="153"/>
                  </a:lnTo>
                  <a:lnTo>
                    <a:pt x="72" y="144"/>
                  </a:lnTo>
                  <a:lnTo>
                    <a:pt x="94" y="74"/>
                  </a:lnTo>
                  <a:lnTo>
                    <a:pt x="195" y="51"/>
                  </a:lnTo>
                  <a:lnTo>
                    <a:pt x="268" y="4"/>
                  </a:lnTo>
                  <a:lnTo>
                    <a:pt x="360" y="0"/>
                  </a:lnTo>
                  <a:lnTo>
                    <a:pt x="408" y="43"/>
                  </a:lnTo>
                  <a:lnTo>
                    <a:pt x="461" y="137"/>
                  </a:lnTo>
                  <a:lnTo>
                    <a:pt x="499" y="118"/>
                  </a:lnTo>
                  <a:lnTo>
                    <a:pt x="561" y="207"/>
                  </a:lnTo>
                  <a:lnTo>
                    <a:pt x="599" y="225"/>
                  </a:lnTo>
                  <a:lnTo>
                    <a:pt x="619" y="235"/>
                  </a:lnTo>
                  <a:lnTo>
                    <a:pt x="632" y="261"/>
                  </a:lnTo>
                  <a:lnTo>
                    <a:pt x="639" y="314"/>
                  </a:lnTo>
                  <a:lnTo>
                    <a:pt x="613" y="352"/>
                  </a:lnTo>
                  <a:lnTo>
                    <a:pt x="595" y="351"/>
                  </a:lnTo>
                  <a:lnTo>
                    <a:pt x="604" y="380"/>
                  </a:lnTo>
                  <a:lnTo>
                    <a:pt x="545" y="391"/>
                  </a:lnTo>
                  <a:lnTo>
                    <a:pt x="532" y="476"/>
                  </a:lnTo>
                  <a:lnTo>
                    <a:pt x="427" y="514"/>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55" name="Freeform 68"/>
            <p:cNvSpPr>
              <a:spLocks/>
            </p:cNvSpPr>
            <p:nvPr/>
          </p:nvSpPr>
          <p:spPr bwMode="auto">
            <a:xfrm>
              <a:off x="1812171" y="2950262"/>
              <a:ext cx="421754" cy="386191"/>
            </a:xfrm>
            <a:custGeom>
              <a:avLst/>
              <a:gdLst>
                <a:gd name="T0" fmla="*/ 26 w 671"/>
                <a:gd name="T1" fmla="*/ 152 h 614"/>
                <a:gd name="T2" fmla="*/ 0 w 671"/>
                <a:gd name="T3" fmla="*/ 81 h 614"/>
                <a:gd name="T4" fmla="*/ 11 w 671"/>
                <a:gd name="T5" fmla="*/ 0 h 614"/>
                <a:gd name="T6" fmla="*/ 98 w 671"/>
                <a:gd name="T7" fmla="*/ 37 h 614"/>
                <a:gd name="T8" fmla="*/ 186 w 671"/>
                <a:gd name="T9" fmla="*/ 56 h 614"/>
                <a:gd name="T10" fmla="*/ 352 w 671"/>
                <a:gd name="T11" fmla="*/ 45 h 614"/>
                <a:gd name="T12" fmla="*/ 457 w 671"/>
                <a:gd name="T13" fmla="*/ 7 h 614"/>
                <a:gd name="T14" fmla="*/ 528 w 671"/>
                <a:gd name="T15" fmla="*/ 37 h 614"/>
                <a:gd name="T16" fmla="*/ 576 w 671"/>
                <a:gd name="T17" fmla="*/ 66 h 614"/>
                <a:gd name="T18" fmla="*/ 564 w 671"/>
                <a:gd name="T19" fmla="*/ 126 h 614"/>
                <a:gd name="T20" fmla="*/ 561 w 671"/>
                <a:gd name="T21" fmla="*/ 176 h 614"/>
                <a:gd name="T22" fmla="*/ 571 w 671"/>
                <a:gd name="T23" fmla="*/ 200 h 614"/>
                <a:gd name="T24" fmla="*/ 650 w 671"/>
                <a:gd name="T25" fmla="*/ 230 h 614"/>
                <a:gd name="T26" fmla="*/ 667 w 671"/>
                <a:gd name="T27" fmla="*/ 243 h 614"/>
                <a:gd name="T28" fmla="*/ 671 w 671"/>
                <a:gd name="T29" fmla="*/ 272 h 614"/>
                <a:gd name="T30" fmla="*/ 654 w 671"/>
                <a:gd name="T31" fmla="*/ 290 h 614"/>
                <a:gd name="T32" fmla="*/ 634 w 671"/>
                <a:gd name="T33" fmla="*/ 332 h 614"/>
                <a:gd name="T34" fmla="*/ 590 w 671"/>
                <a:gd name="T35" fmla="*/ 302 h 614"/>
                <a:gd name="T36" fmla="*/ 547 w 671"/>
                <a:gd name="T37" fmla="*/ 327 h 614"/>
                <a:gd name="T38" fmla="*/ 526 w 671"/>
                <a:gd name="T39" fmla="*/ 307 h 614"/>
                <a:gd name="T40" fmla="*/ 509 w 671"/>
                <a:gd name="T41" fmla="*/ 320 h 614"/>
                <a:gd name="T42" fmla="*/ 518 w 671"/>
                <a:gd name="T43" fmla="*/ 338 h 614"/>
                <a:gd name="T44" fmla="*/ 497 w 671"/>
                <a:gd name="T45" fmla="*/ 400 h 614"/>
                <a:gd name="T46" fmla="*/ 473 w 671"/>
                <a:gd name="T47" fmla="*/ 427 h 614"/>
                <a:gd name="T48" fmla="*/ 478 w 671"/>
                <a:gd name="T49" fmla="*/ 448 h 614"/>
                <a:gd name="T50" fmla="*/ 425 w 671"/>
                <a:gd name="T51" fmla="*/ 481 h 614"/>
                <a:gd name="T52" fmla="*/ 406 w 671"/>
                <a:gd name="T53" fmla="*/ 456 h 614"/>
                <a:gd name="T54" fmla="*/ 358 w 671"/>
                <a:gd name="T55" fmla="*/ 463 h 614"/>
                <a:gd name="T56" fmla="*/ 357 w 671"/>
                <a:gd name="T57" fmla="*/ 493 h 614"/>
                <a:gd name="T58" fmla="*/ 322 w 671"/>
                <a:gd name="T59" fmla="*/ 495 h 614"/>
                <a:gd name="T60" fmla="*/ 289 w 671"/>
                <a:gd name="T61" fmla="*/ 528 h 614"/>
                <a:gd name="T62" fmla="*/ 251 w 671"/>
                <a:gd name="T63" fmla="*/ 544 h 614"/>
                <a:gd name="T64" fmla="*/ 229 w 671"/>
                <a:gd name="T65" fmla="*/ 560 h 614"/>
                <a:gd name="T66" fmla="*/ 187 w 671"/>
                <a:gd name="T67" fmla="*/ 614 h 614"/>
                <a:gd name="T68" fmla="*/ 127 w 671"/>
                <a:gd name="T69" fmla="*/ 602 h 614"/>
                <a:gd name="T70" fmla="*/ 125 w 671"/>
                <a:gd name="T71" fmla="*/ 586 h 614"/>
                <a:gd name="T72" fmla="*/ 174 w 671"/>
                <a:gd name="T73" fmla="*/ 508 h 614"/>
                <a:gd name="T74" fmla="*/ 104 w 671"/>
                <a:gd name="T75" fmla="*/ 414 h 614"/>
                <a:gd name="T76" fmla="*/ 83 w 671"/>
                <a:gd name="T77" fmla="*/ 420 h 614"/>
                <a:gd name="T78" fmla="*/ 31 w 671"/>
                <a:gd name="T79" fmla="*/ 398 h 614"/>
                <a:gd name="T80" fmla="*/ 16 w 671"/>
                <a:gd name="T81" fmla="*/ 321 h 614"/>
                <a:gd name="T82" fmla="*/ 39 w 671"/>
                <a:gd name="T83" fmla="*/ 267 h 614"/>
                <a:gd name="T84" fmla="*/ 7 w 671"/>
                <a:gd name="T85" fmla="*/ 209 h 614"/>
                <a:gd name="T86" fmla="*/ 26 w 671"/>
                <a:gd name="T87" fmla="*/ 152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71" h="614">
                  <a:moveTo>
                    <a:pt x="26" y="152"/>
                  </a:moveTo>
                  <a:lnTo>
                    <a:pt x="0" y="81"/>
                  </a:lnTo>
                  <a:lnTo>
                    <a:pt x="11" y="0"/>
                  </a:lnTo>
                  <a:lnTo>
                    <a:pt x="98" y="37"/>
                  </a:lnTo>
                  <a:lnTo>
                    <a:pt x="186" y="56"/>
                  </a:lnTo>
                  <a:lnTo>
                    <a:pt x="352" y="45"/>
                  </a:lnTo>
                  <a:lnTo>
                    <a:pt x="457" y="7"/>
                  </a:lnTo>
                  <a:lnTo>
                    <a:pt x="528" y="37"/>
                  </a:lnTo>
                  <a:lnTo>
                    <a:pt x="576" y="66"/>
                  </a:lnTo>
                  <a:lnTo>
                    <a:pt x="564" y="126"/>
                  </a:lnTo>
                  <a:lnTo>
                    <a:pt x="561" y="176"/>
                  </a:lnTo>
                  <a:lnTo>
                    <a:pt x="571" y="200"/>
                  </a:lnTo>
                  <a:lnTo>
                    <a:pt x="650" y="230"/>
                  </a:lnTo>
                  <a:lnTo>
                    <a:pt x="667" y="243"/>
                  </a:lnTo>
                  <a:lnTo>
                    <a:pt x="671" y="272"/>
                  </a:lnTo>
                  <a:lnTo>
                    <a:pt x="654" y="290"/>
                  </a:lnTo>
                  <a:lnTo>
                    <a:pt x="634" y="332"/>
                  </a:lnTo>
                  <a:lnTo>
                    <a:pt x="590" y="302"/>
                  </a:lnTo>
                  <a:lnTo>
                    <a:pt x="547" y="327"/>
                  </a:lnTo>
                  <a:lnTo>
                    <a:pt x="526" y="307"/>
                  </a:lnTo>
                  <a:lnTo>
                    <a:pt x="509" y="320"/>
                  </a:lnTo>
                  <a:lnTo>
                    <a:pt x="518" y="338"/>
                  </a:lnTo>
                  <a:lnTo>
                    <a:pt x="497" y="400"/>
                  </a:lnTo>
                  <a:lnTo>
                    <a:pt x="473" y="427"/>
                  </a:lnTo>
                  <a:lnTo>
                    <a:pt x="478" y="448"/>
                  </a:lnTo>
                  <a:lnTo>
                    <a:pt x="425" y="481"/>
                  </a:lnTo>
                  <a:lnTo>
                    <a:pt x="406" y="456"/>
                  </a:lnTo>
                  <a:lnTo>
                    <a:pt x="358" y="463"/>
                  </a:lnTo>
                  <a:lnTo>
                    <a:pt x="357" y="493"/>
                  </a:lnTo>
                  <a:lnTo>
                    <a:pt x="322" y="495"/>
                  </a:lnTo>
                  <a:lnTo>
                    <a:pt x="289" y="528"/>
                  </a:lnTo>
                  <a:lnTo>
                    <a:pt x="251" y="544"/>
                  </a:lnTo>
                  <a:lnTo>
                    <a:pt x="229" y="560"/>
                  </a:lnTo>
                  <a:lnTo>
                    <a:pt x="187" y="614"/>
                  </a:lnTo>
                  <a:lnTo>
                    <a:pt x="127" y="602"/>
                  </a:lnTo>
                  <a:lnTo>
                    <a:pt x="125" y="586"/>
                  </a:lnTo>
                  <a:lnTo>
                    <a:pt x="174" y="508"/>
                  </a:lnTo>
                  <a:lnTo>
                    <a:pt x="104" y="414"/>
                  </a:lnTo>
                  <a:lnTo>
                    <a:pt x="83" y="420"/>
                  </a:lnTo>
                  <a:lnTo>
                    <a:pt x="31" y="398"/>
                  </a:lnTo>
                  <a:lnTo>
                    <a:pt x="16" y="321"/>
                  </a:lnTo>
                  <a:lnTo>
                    <a:pt x="39" y="267"/>
                  </a:lnTo>
                  <a:lnTo>
                    <a:pt x="7" y="209"/>
                  </a:lnTo>
                  <a:lnTo>
                    <a:pt x="26" y="152"/>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56" name="Freeform 69"/>
            <p:cNvSpPr>
              <a:spLocks/>
            </p:cNvSpPr>
            <p:nvPr/>
          </p:nvSpPr>
          <p:spPr bwMode="auto">
            <a:xfrm>
              <a:off x="1349298" y="2929146"/>
              <a:ext cx="487323" cy="322288"/>
            </a:xfrm>
            <a:custGeom>
              <a:avLst/>
              <a:gdLst>
                <a:gd name="T0" fmla="*/ 197 w 776"/>
                <a:gd name="T1" fmla="*/ 18 h 513"/>
                <a:gd name="T2" fmla="*/ 376 w 776"/>
                <a:gd name="T3" fmla="*/ 0 h 513"/>
                <a:gd name="T4" fmla="*/ 448 w 776"/>
                <a:gd name="T5" fmla="*/ 42 h 513"/>
                <a:gd name="T6" fmla="*/ 515 w 776"/>
                <a:gd name="T7" fmla="*/ 59 h 513"/>
                <a:gd name="T8" fmla="*/ 643 w 776"/>
                <a:gd name="T9" fmla="*/ 36 h 513"/>
                <a:gd name="T10" fmla="*/ 748 w 776"/>
                <a:gd name="T11" fmla="*/ 35 h 513"/>
                <a:gd name="T12" fmla="*/ 737 w 776"/>
                <a:gd name="T13" fmla="*/ 114 h 513"/>
                <a:gd name="T14" fmla="*/ 761 w 776"/>
                <a:gd name="T15" fmla="*/ 185 h 513"/>
                <a:gd name="T16" fmla="*/ 746 w 776"/>
                <a:gd name="T17" fmla="*/ 244 h 513"/>
                <a:gd name="T18" fmla="*/ 776 w 776"/>
                <a:gd name="T19" fmla="*/ 303 h 513"/>
                <a:gd name="T20" fmla="*/ 753 w 776"/>
                <a:gd name="T21" fmla="*/ 355 h 513"/>
                <a:gd name="T22" fmla="*/ 767 w 776"/>
                <a:gd name="T23" fmla="*/ 432 h 513"/>
                <a:gd name="T24" fmla="*/ 745 w 776"/>
                <a:gd name="T25" fmla="*/ 462 h 513"/>
                <a:gd name="T26" fmla="*/ 715 w 776"/>
                <a:gd name="T27" fmla="*/ 454 h 513"/>
                <a:gd name="T28" fmla="*/ 689 w 776"/>
                <a:gd name="T29" fmla="*/ 491 h 513"/>
                <a:gd name="T30" fmla="*/ 658 w 776"/>
                <a:gd name="T31" fmla="*/ 462 h 513"/>
                <a:gd name="T32" fmla="*/ 607 w 776"/>
                <a:gd name="T33" fmla="*/ 472 h 513"/>
                <a:gd name="T34" fmla="*/ 565 w 776"/>
                <a:gd name="T35" fmla="*/ 454 h 513"/>
                <a:gd name="T36" fmla="*/ 538 w 776"/>
                <a:gd name="T37" fmla="*/ 488 h 513"/>
                <a:gd name="T38" fmla="*/ 495 w 776"/>
                <a:gd name="T39" fmla="*/ 472 h 513"/>
                <a:gd name="T40" fmla="*/ 467 w 776"/>
                <a:gd name="T41" fmla="*/ 503 h 513"/>
                <a:gd name="T42" fmla="*/ 429 w 776"/>
                <a:gd name="T43" fmla="*/ 472 h 513"/>
                <a:gd name="T44" fmla="*/ 408 w 776"/>
                <a:gd name="T45" fmla="*/ 486 h 513"/>
                <a:gd name="T46" fmla="*/ 327 w 776"/>
                <a:gd name="T47" fmla="*/ 500 h 513"/>
                <a:gd name="T48" fmla="*/ 275 w 776"/>
                <a:gd name="T49" fmla="*/ 498 h 513"/>
                <a:gd name="T50" fmla="*/ 263 w 776"/>
                <a:gd name="T51" fmla="*/ 513 h 513"/>
                <a:gd name="T52" fmla="*/ 106 w 776"/>
                <a:gd name="T53" fmla="*/ 399 h 513"/>
                <a:gd name="T54" fmla="*/ 66 w 776"/>
                <a:gd name="T55" fmla="*/ 391 h 513"/>
                <a:gd name="T56" fmla="*/ 0 w 776"/>
                <a:gd name="T57" fmla="*/ 329 h 513"/>
                <a:gd name="T58" fmla="*/ 10 w 776"/>
                <a:gd name="T59" fmla="*/ 296 h 513"/>
                <a:gd name="T60" fmla="*/ 9 w 776"/>
                <a:gd name="T61" fmla="*/ 270 h 513"/>
                <a:gd name="T62" fmla="*/ 46 w 776"/>
                <a:gd name="T63" fmla="*/ 245 h 513"/>
                <a:gd name="T64" fmla="*/ 36 w 776"/>
                <a:gd name="T65" fmla="*/ 206 h 513"/>
                <a:gd name="T66" fmla="*/ 36 w 776"/>
                <a:gd name="T67" fmla="*/ 169 h 513"/>
                <a:gd name="T68" fmla="*/ 90 w 776"/>
                <a:gd name="T69" fmla="*/ 134 h 513"/>
                <a:gd name="T70" fmla="*/ 130 w 776"/>
                <a:gd name="T71" fmla="*/ 122 h 513"/>
                <a:gd name="T72" fmla="*/ 137 w 776"/>
                <a:gd name="T73" fmla="*/ 102 h 513"/>
                <a:gd name="T74" fmla="*/ 151 w 776"/>
                <a:gd name="T75" fmla="*/ 73 h 513"/>
                <a:gd name="T76" fmla="*/ 131 w 776"/>
                <a:gd name="T77" fmla="*/ 42 h 513"/>
                <a:gd name="T78" fmla="*/ 197 w 776"/>
                <a:gd name="T79" fmla="*/ 18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76" h="513">
                  <a:moveTo>
                    <a:pt x="197" y="18"/>
                  </a:moveTo>
                  <a:lnTo>
                    <a:pt x="376" y="0"/>
                  </a:lnTo>
                  <a:lnTo>
                    <a:pt x="448" y="42"/>
                  </a:lnTo>
                  <a:lnTo>
                    <a:pt x="515" y="59"/>
                  </a:lnTo>
                  <a:lnTo>
                    <a:pt x="643" y="36"/>
                  </a:lnTo>
                  <a:lnTo>
                    <a:pt x="748" y="35"/>
                  </a:lnTo>
                  <a:lnTo>
                    <a:pt x="737" y="114"/>
                  </a:lnTo>
                  <a:lnTo>
                    <a:pt x="761" y="185"/>
                  </a:lnTo>
                  <a:lnTo>
                    <a:pt x="746" y="244"/>
                  </a:lnTo>
                  <a:lnTo>
                    <a:pt x="776" y="303"/>
                  </a:lnTo>
                  <a:lnTo>
                    <a:pt x="753" y="355"/>
                  </a:lnTo>
                  <a:lnTo>
                    <a:pt x="767" y="432"/>
                  </a:lnTo>
                  <a:lnTo>
                    <a:pt x="745" y="462"/>
                  </a:lnTo>
                  <a:lnTo>
                    <a:pt x="715" y="454"/>
                  </a:lnTo>
                  <a:lnTo>
                    <a:pt x="689" y="491"/>
                  </a:lnTo>
                  <a:lnTo>
                    <a:pt x="658" y="462"/>
                  </a:lnTo>
                  <a:lnTo>
                    <a:pt x="607" y="472"/>
                  </a:lnTo>
                  <a:lnTo>
                    <a:pt x="565" y="454"/>
                  </a:lnTo>
                  <a:lnTo>
                    <a:pt x="538" y="488"/>
                  </a:lnTo>
                  <a:lnTo>
                    <a:pt x="495" y="472"/>
                  </a:lnTo>
                  <a:lnTo>
                    <a:pt x="467" y="503"/>
                  </a:lnTo>
                  <a:lnTo>
                    <a:pt x="429" y="472"/>
                  </a:lnTo>
                  <a:lnTo>
                    <a:pt x="408" y="486"/>
                  </a:lnTo>
                  <a:lnTo>
                    <a:pt x="327" y="500"/>
                  </a:lnTo>
                  <a:lnTo>
                    <a:pt x="275" y="498"/>
                  </a:lnTo>
                  <a:lnTo>
                    <a:pt x="263" y="513"/>
                  </a:lnTo>
                  <a:lnTo>
                    <a:pt x="106" y="399"/>
                  </a:lnTo>
                  <a:lnTo>
                    <a:pt x="66" y="391"/>
                  </a:lnTo>
                  <a:lnTo>
                    <a:pt x="0" y="329"/>
                  </a:lnTo>
                  <a:lnTo>
                    <a:pt x="10" y="296"/>
                  </a:lnTo>
                  <a:lnTo>
                    <a:pt x="9" y="270"/>
                  </a:lnTo>
                  <a:lnTo>
                    <a:pt x="46" y="245"/>
                  </a:lnTo>
                  <a:lnTo>
                    <a:pt x="36" y="206"/>
                  </a:lnTo>
                  <a:lnTo>
                    <a:pt x="36" y="169"/>
                  </a:lnTo>
                  <a:lnTo>
                    <a:pt x="90" y="134"/>
                  </a:lnTo>
                  <a:lnTo>
                    <a:pt x="130" y="122"/>
                  </a:lnTo>
                  <a:lnTo>
                    <a:pt x="137" y="102"/>
                  </a:lnTo>
                  <a:lnTo>
                    <a:pt x="151" y="73"/>
                  </a:lnTo>
                  <a:lnTo>
                    <a:pt x="131" y="42"/>
                  </a:lnTo>
                  <a:lnTo>
                    <a:pt x="197" y="18"/>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grpSp>
          <p:nvGrpSpPr>
            <p:cNvPr id="157" name="156 Grupo"/>
            <p:cNvGrpSpPr/>
            <p:nvPr/>
          </p:nvGrpSpPr>
          <p:grpSpPr>
            <a:xfrm>
              <a:off x="2430632" y="2006178"/>
              <a:ext cx="619017" cy="660692"/>
              <a:chOff x="3228826" y="3495441"/>
              <a:chExt cx="924075" cy="986288"/>
            </a:xfrm>
            <a:gradFill>
              <a:gsLst>
                <a:gs pos="0">
                  <a:srgbClr val="6777C5">
                    <a:lumMod val="64000"/>
                  </a:srgbClr>
                </a:gs>
                <a:gs pos="100000">
                  <a:srgbClr val="6777C5"/>
                </a:gs>
              </a:gsLst>
              <a:lin ang="16200000" scaled="0"/>
            </a:gradFill>
            <a:effectLst>
              <a:outerShdw blurRad="50800" dist="25400" dir="2700000" algn="tl" rotWithShape="0">
                <a:schemeClr val="tx1">
                  <a:alpha val="40000"/>
                </a:schemeClr>
              </a:outerShdw>
            </a:effectLst>
          </p:grpSpPr>
          <p:sp>
            <p:nvSpPr>
              <p:cNvPr id="198" name="Freeform 60"/>
              <p:cNvSpPr>
                <a:spLocks/>
              </p:cNvSpPr>
              <p:nvPr/>
            </p:nvSpPr>
            <p:spPr bwMode="auto">
              <a:xfrm>
                <a:off x="3256200" y="3495441"/>
                <a:ext cx="426368" cy="651995"/>
              </a:xfrm>
              <a:custGeom>
                <a:avLst/>
                <a:gdLst>
                  <a:gd name="T0" fmla="*/ 77 w 455"/>
                  <a:gd name="T1" fmla="*/ 65 h 695"/>
                  <a:gd name="T2" fmla="*/ 143 w 455"/>
                  <a:gd name="T3" fmla="*/ 244 h 695"/>
                  <a:gd name="T4" fmla="*/ 102 w 455"/>
                  <a:gd name="T5" fmla="*/ 264 h 695"/>
                  <a:gd name="T6" fmla="*/ 118 w 455"/>
                  <a:gd name="T7" fmla="*/ 311 h 695"/>
                  <a:gd name="T8" fmla="*/ 125 w 455"/>
                  <a:gd name="T9" fmla="*/ 358 h 695"/>
                  <a:gd name="T10" fmla="*/ 119 w 455"/>
                  <a:gd name="T11" fmla="*/ 389 h 695"/>
                  <a:gd name="T12" fmla="*/ 64 w 455"/>
                  <a:gd name="T13" fmla="*/ 466 h 695"/>
                  <a:gd name="T14" fmla="*/ 8 w 455"/>
                  <a:gd name="T15" fmla="*/ 527 h 695"/>
                  <a:gd name="T16" fmla="*/ 12 w 455"/>
                  <a:gd name="T17" fmla="*/ 546 h 695"/>
                  <a:gd name="T18" fmla="*/ 34 w 455"/>
                  <a:gd name="T19" fmla="*/ 565 h 695"/>
                  <a:gd name="T20" fmla="*/ 13 w 455"/>
                  <a:gd name="T21" fmla="*/ 598 h 695"/>
                  <a:gd name="T22" fmla="*/ 0 w 455"/>
                  <a:gd name="T23" fmla="*/ 631 h 695"/>
                  <a:gd name="T24" fmla="*/ 34 w 455"/>
                  <a:gd name="T25" fmla="*/ 695 h 695"/>
                  <a:gd name="T26" fmla="*/ 137 w 455"/>
                  <a:gd name="T27" fmla="*/ 663 h 695"/>
                  <a:gd name="T28" fmla="*/ 242 w 455"/>
                  <a:gd name="T29" fmla="*/ 610 h 695"/>
                  <a:gd name="T30" fmla="*/ 379 w 455"/>
                  <a:gd name="T31" fmla="*/ 562 h 695"/>
                  <a:gd name="T32" fmla="*/ 446 w 455"/>
                  <a:gd name="T33" fmla="*/ 466 h 695"/>
                  <a:gd name="T34" fmla="*/ 448 w 455"/>
                  <a:gd name="T35" fmla="*/ 126 h 695"/>
                  <a:gd name="T36" fmla="*/ 455 w 455"/>
                  <a:gd name="T37" fmla="*/ 84 h 695"/>
                  <a:gd name="T38" fmla="*/ 426 w 455"/>
                  <a:gd name="T39" fmla="*/ 79 h 695"/>
                  <a:gd name="T40" fmla="*/ 401 w 455"/>
                  <a:gd name="T41" fmla="*/ 69 h 695"/>
                  <a:gd name="T42" fmla="*/ 359 w 455"/>
                  <a:gd name="T43" fmla="*/ 60 h 695"/>
                  <a:gd name="T44" fmla="*/ 339 w 455"/>
                  <a:gd name="T45" fmla="*/ 69 h 695"/>
                  <a:gd name="T46" fmla="*/ 306 w 455"/>
                  <a:gd name="T47" fmla="*/ 57 h 695"/>
                  <a:gd name="T48" fmla="*/ 244 w 455"/>
                  <a:gd name="T49" fmla="*/ 29 h 695"/>
                  <a:gd name="T50" fmla="*/ 198 w 455"/>
                  <a:gd name="T51" fmla="*/ 29 h 695"/>
                  <a:gd name="T52" fmla="*/ 160 w 455"/>
                  <a:gd name="T53" fmla="*/ 13 h 695"/>
                  <a:gd name="T54" fmla="*/ 135 w 455"/>
                  <a:gd name="T55" fmla="*/ 0 h 695"/>
                  <a:gd name="T56" fmla="*/ 109 w 455"/>
                  <a:gd name="T57" fmla="*/ 7 h 695"/>
                  <a:gd name="T58" fmla="*/ 97 w 455"/>
                  <a:gd name="T59" fmla="*/ 25 h 695"/>
                  <a:gd name="T60" fmla="*/ 77 w 455"/>
                  <a:gd name="T61" fmla="*/ 6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5" h="695">
                    <a:moveTo>
                      <a:pt x="77" y="65"/>
                    </a:moveTo>
                    <a:lnTo>
                      <a:pt x="143" y="244"/>
                    </a:lnTo>
                    <a:lnTo>
                      <a:pt x="102" y="264"/>
                    </a:lnTo>
                    <a:lnTo>
                      <a:pt x="118" y="311"/>
                    </a:lnTo>
                    <a:lnTo>
                      <a:pt x="125" y="358"/>
                    </a:lnTo>
                    <a:lnTo>
                      <a:pt x="119" y="389"/>
                    </a:lnTo>
                    <a:lnTo>
                      <a:pt x="64" y="466"/>
                    </a:lnTo>
                    <a:lnTo>
                      <a:pt x="8" y="527"/>
                    </a:lnTo>
                    <a:lnTo>
                      <a:pt x="12" y="546"/>
                    </a:lnTo>
                    <a:lnTo>
                      <a:pt x="34" y="565"/>
                    </a:lnTo>
                    <a:lnTo>
                      <a:pt x="13" y="598"/>
                    </a:lnTo>
                    <a:lnTo>
                      <a:pt x="0" y="631"/>
                    </a:lnTo>
                    <a:lnTo>
                      <a:pt x="34" y="695"/>
                    </a:lnTo>
                    <a:lnTo>
                      <a:pt x="137" y="663"/>
                    </a:lnTo>
                    <a:lnTo>
                      <a:pt x="242" y="610"/>
                    </a:lnTo>
                    <a:lnTo>
                      <a:pt x="379" y="562"/>
                    </a:lnTo>
                    <a:lnTo>
                      <a:pt x="446" y="466"/>
                    </a:lnTo>
                    <a:lnTo>
                      <a:pt x="448" y="126"/>
                    </a:lnTo>
                    <a:lnTo>
                      <a:pt x="455" y="84"/>
                    </a:lnTo>
                    <a:lnTo>
                      <a:pt x="426" y="79"/>
                    </a:lnTo>
                    <a:lnTo>
                      <a:pt x="401" y="69"/>
                    </a:lnTo>
                    <a:lnTo>
                      <a:pt x="359" y="60"/>
                    </a:lnTo>
                    <a:lnTo>
                      <a:pt x="339" y="69"/>
                    </a:lnTo>
                    <a:lnTo>
                      <a:pt x="306" y="57"/>
                    </a:lnTo>
                    <a:lnTo>
                      <a:pt x="244" y="29"/>
                    </a:lnTo>
                    <a:lnTo>
                      <a:pt x="198" y="29"/>
                    </a:lnTo>
                    <a:lnTo>
                      <a:pt x="160" y="13"/>
                    </a:lnTo>
                    <a:lnTo>
                      <a:pt x="135" y="0"/>
                    </a:lnTo>
                    <a:lnTo>
                      <a:pt x="109" y="7"/>
                    </a:lnTo>
                    <a:lnTo>
                      <a:pt x="97" y="25"/>
                    </a:lnTo>
                    <a:lnTo>
                      <a:pt x="77" y="65"/>
                    </a:lnTo>
                    <a:close/>
                  </a:path>
                </a:pathLst>
              </a:custGeom>
              <a:grpFill/>
              <a:ln w="12700">
                <a:solidFill>
                  <a:srgbClr val="6777C5"/>
                </a:solidFill>
                <a:headEnd/>
                <a:tailEnd/>
              </a:ln>
              <a:effectLst/>
            </p:spPr>
            <p:style>
              <a:lnRef idx="1">
                <a:schemeClr val="accent1"/>
              </a:lnRef>
              <a:fillRef idx="3">
                <a:schemeClr val="accent1"/>
              </a:fillRef>
              <a:effectRef idx="2">
                <a:schemeClr val="accent1"/>
              </a:effectRef>
              <a:fontRef idx="minor">
                <a:schemeClr val="lt1"/>
              </a:fontRef>
            </p:style>
            <p:txBody>
              <a:bodyPr/>
              <a:lstStyle/>
              <a:p>
                <a:endParaRPr lang="es-ES"/>
              </a:p>
            </p:txBody>
          </p:sp>
          <p:sp>
            <p:nvSpPr>
              <p:cNvPr id="199" name="Freeform 61"/>
              <p:cNvSpPr>
                <a:spLocks/>
              </p:cNvSpPr>
              <p:nvPr/>
            </p:nvSpPr>
            <p:spPr bwMode="auto">
              <a:xfrm>
                <a:off x="3228826" y="4023839"/>
                <a:ext cx="435493" cy="457890"/>
              </a:xfrm>
              <a:custGeom>
                <a:avLst/>
                <a:gdLst>
                  <a:gd name="T0" fmla="*/ 277 w 464"/>
                  <a:gd name="T1" fmla="*/ 46 h 488"/>
                  <a:gd name="T2" fmla="*/ 162 w 464"/>
                  <a:gd name="T3" fmla="*/ 102 h 488"/>
                  <a:gd name="T4" fmla="*/ 63 w 464"/>
                  <a:gd name="T5" fmla="*/ 132 h 488"/>
                  <a:gd name="T6" fmla="*/ 41 w 464"/>
                  <a:gd name="T7" fmla="*/ 190 h 488"/>
                  <a:gd name="T8" fmla="*/ 15 w 464"/>
                  <a:gd name="T9" fmla="*/ 212 h 488"/>
                  <a:gd name="T10" fmla="*/ 25 w 464"/>
                  <a:gd name="T11" fmla="*/ 251 h 488"/>
                  <a:gd name="T12" fmla="*/ 25 w 464"/>
                  <a:gd name="T13" fmla="*/ 289 h 488"/>
                  <a:gd name="T14" fmla="*/ 10 w 464"/>
                  <a:gd name="T15" fmla="*/ 315 h 488"/>
                  <a:gd name="T16" fmla="*/ 15 w 464"/>
                  <a:gd name="T17" fmla="*/ 343 h 488"/>
                  <a:gd name="T18" fmla="*/ 0 w 464"/>
                  <a:gd name="T19" fmla="*/ 366 h 488"/>
                  <a:gd name="T20" fmla="*/ 19 w 464"/>
                  <a:gd name="T21" fmla="*/ 391 h 488"/>
                  <a:gd name="T22" fmla="*/ 41 w 464"/>
                  <a:gd name="T23" fmla="*/ 387 h 488"/>
                  <a:gd name="T24" fmla="*/ 41 w 464"/>
                  <a:gd name="T25" fmla="*/ 427 h 488"/>
                  <a:gd name="T26" fmla="*/ 55 w 464"/>
                  <a:gd name="T27" fmla="*/ 443 h 488"/>
                  <a:gd name="T28" fmla="*/ 71 w 464"/>
                  <a:gd name="T29" fmla="*/ 422 h 488"/>
                  <a:gd name="T30" fmla="*/ 88 w 464"/>
                  <a:gd name="T31" fmla="*/ 427 h 488"/>
                  <a:gd name="T32" fmla="*/ 98 w 464"/>
                  <a:gd name="T33" fmla="*/ 452 h 488"/>
                  <a:gd name="T34" fmla="*/ 109 w 464"/>
                  <a:gd name="T35" fmla="*/ 467 h 488"/>
                  <a:gd name="T36" fmla="*/ 109 w 464"/>
                  <a:gd name="T37" fmla="*/ 488 h 488"/>
                  <a:gd name="T38" fmla="*/ 150 w 464"/>
                  <a:gd name="T39" fmla="*/ 427 h 488"/>
                  <a:gd name="T40" fmla="*/ 150 w 464"/>
                  <a:gd name="T41" fmla="*/ 412 h 488"/>
                  <a:gd name="T42" fmla="*/ 172 w 464"/>
                  <a:gd name="T43" fmla="*/ 397 h 488"/>
                  <a:gd name="T44" fmla="*/ 207 w 464"/>
                  <a:gd name="T45" fmla="*/ 416 h 488"/>
                  <a:gd name="T46" fmla="*/ 227 w 464"/>
                  <a:gd name="T47" fmla="*/ 380 h 488"/>
                  <a:gd name="T48" fmla="*/ 244 w 464"/>
                  <a:gd name="T49" fmla="*/ 361 h 488"/>
                  <a:gd name="T50" fmla="*/ 239 w 464"/>
                  <a:gd name="T51" fmla="*/ 339 h 488"/>
                  <a:gd name="T52" fmla="*/ 227 w 464"/>
                  <a:gd name="T53" fmla="*/ 339 h 488"/>
                  <a:gd name="T54" fmla="*/ 197 w 464"/>
                  <a:gd name="T55" fmla="*/ 317 h 488"/>
                  <a:gd name="T56" fmla="*/ 222 w 464"/>
                  <a:gd name="T57" fmla="*/ 303 h 488"/>
                  <a:gd name="T58" fmla="*/ 288 w 464"/>
                  <a:gd name="T59" fmla="*/ 230 h 488"/>
                  <a:gd name="T60" fmla="*/ 346 w 464"/>
                  <a:gd name="T61" fmla="*/ 205 h 488"/>
                  <a:gd name="T62" fmla="*/ 464 w 464"/>
                  <a:gd name="T63" fmla="*/ 154 h 488"/>
                  <a:gd name="T64" fmla="*/ 410 w 464"/>
                  <a:gd name="T65" fmla="*/ 0 h 488"/>
                  <a:gd name="T66" fmla="*/ 277 w 464"/>
                  <a:gd name="T67" fmla="*/ 46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64" h="488">
                    <a:moveTo>
                      <a:pt x="277" y="46"/>
                    </a:moveTo>
                    <a:lnTo>
                      <a:pt x="162" y="102"/>
                    </a:lnTo>
                    <a:lnTo>
                      <a:pt x="63" y="132"/>
                    </a:lnTo>
                    <a:lnTo>
                      <a:pt x="41" y="190"/>
                    </a:lnTo>
                    <a:lnTo>
                      <a:pt x="15" y="212"/>
                    </a:lnTo>
                    <a:lnTo>
                      <a:pt x="25" y="251"/>
                    </a:lnTo>
                    <a:lnTo>
                      <a:pt x="25" y="289"/>
                    </a:lnTo>
                    <a:lnTo>
                      <a:pt x="10" y="315"/>
                    </a:lnTo>
                    <a:lnTo>
                      <a:pt x="15" y="343"/>
                    </a:lnTo>
                    <a:lnTo>
                      <a:pt x="0" y="366"/>
                    </a:lnTo>
                    <a:lnTo>
                      <a:pt x="19" y="391"/>
                    </a:lnTo>
                    <a:lnTo>
                      <a:pt x="41" y="387"/>
                    </a:lnTo>
                    <a:lnTo>
                      <a:pt x="41" y="427"/>
                    </a:lnTo>
                    <a:lnTo>
                      <a:pt x="55" y="443"/>
                    </a:lnTo>
                    <a:lnTo>
                      <a:pt x="71" y="422"/>
                    </a:lnTo>
                    <a:lnTo>
                      <a:pt x="88" y="427"/>
                    </a:lnTo>
                    <a:lnTo>
                      <a:pt x="98" y="452"/>
                    </a:lnTo>
                    <a:lnTo>
                      <a:pt x="109" y="467"/>
                    </a:lnTo>
                    <a:lnTo>
                      <a:pt x="109" y="488"/>
                    </a:lnTo>
                    <a:lnTo>
                      <a:pt x="150" y="427"/>
                    </a:lnTo>
                    <a:lnTo>
                      <a:pt x="150" y="412"/>
                    </a:lnTo>
                    <a:lnTo>
                      <a:pt x="172" y="397"/>
                    </a:lnTo>
                    <a:lnTo>
                      <a:pt x="207" y="416"/>
                    </a:lnTo>
                    <a:lnTo>
                      <a:pt x="227" y="380"/>
                    </a:lnTo>
                    <a:lnTo>
                      <a:pt x="244" y="361"/>
                    </a:lnTo>
                    <a:lnTo>
                      <a:pt x="239" y="339"/>
                    </a:lnTo>
                    <a:lnTo>
                      <a:pt x="227" y="339"/>
                    </a:lnTo>
                    <a:lnTo>
                      <a:pt x="197" y="317"/>
                    </a:lnTo>
                    <a:lnTo>
                      <a:pt x="222" y="303"/>
                    </a:lnTo>
                    <a:lnTo>
                      <a:pt x="288" y="230"/>
                    </a:lnTo>
                    <a:lnTo>
                      <a:pt x="346" y="205"/>
                    </a:lnTo>
                    <a:lnTo>
                      <a:pt x="464" y="154"/>
                    </a:lnTo>
                    <a:lnTo>
                      <a:pt x="410" y="0"/>
                    </a:lnTo>
                    <a:lnTo>
                      <a:pt x="277" y="46"/>
                    </a:lnTo>
                    <a:close/>
                  </a:path>
                </a:pathLst>
              </a:custGeom>
              <a:grpFill/>
              <a:ln w="12700">
                <a:solidFill>
                  <a:srgbClr val="6777C5"/>
                </a:solidFill>
                <a:headEnd/>
                <a:tailEnd/>
              </a:ln>
              <a:effectLst/>
            </p:spPr>
            <p:style>
              <a:lnRef idx="1">
                <a:schemeClr val="accent1"/>
              </a:lnRef>
              <a:fillRef idx="3">
                <a:schemeClr val="accent1"/>
              </a:fillRef>
              <a:effectRef idx="2">
                <a:schemeClr val="accent1"/>
              </a:effectRef>
              <a:fontRef idx="minor">
                <a:schemeClr val="lt1"/>
              </a:fontRef>
            </p:style>
            <p:txBody>
              <a:bodyPr/>
              <a:lstStyle/>
              <a:p>
                <a:endParaRPr lang="es-ES"/>
              </a:p>
            </p:txBody>
          </p:sp>
          <p:sp>
            <p:nvSpPr>
              <p:cNvPr id="200" name="Freeform 62"/>
              <p:cNvSpPr>
                <a:spLocks/>
              </p:cNvSpPr>
              <p:nvPr/>
            </p:nvSpPr>
            <p:spPr bwMode="auto">
              <a:xfrm>
                <a:off x="3675932" y="3590834"/>
                <a:ext cx="476969" cy="363326"/>
              </a:xfrm>
              <a:custGeom>
                <a:avLst/>
                <a:gdLst>
                  <a:gd name="T0" fmla="*/ 339 w 508"/>
                  <a:gd name="T1" fmla="*/ 388 h 388"/>
                  <a:gd name="T2" fmla="*/ 490 w 508"/>
                  <a:gd name="T3" fmla="*/ 251 h 388"/>
                  <a:gd name="T4" fmla="*/ 486 w 508"/>
                  <a:gd name="T5" fmla="*/ 231 h 388"/>
                  <a:gd name="T6" fmla="*/ 465 w 508"/>
                  <a:gd name="T7" fmla="*/ 168 h 388"/>
                  <a:gd name="T8" fmla="*/ 432 w 508"/>
                  <a:gd name="T9" fmla="*/ 131 h 388"/>
                  <a:gd name="T10" fmla="*/ 429 w 508"/>
                  <a:gd name="T11" fmla="*/ 113 h 388"/>
                  <a:gd name="T12" fmla="*/ 436 w 508"/>
                  <a:gd name="T13" fmla="*/ 100 h 388"/>
                  <a:gd name="T14" fmla="*/ 458 w 508"/>
                  <a:gd name="T15" fmla="*/ 91 h 388"/>
                  <a:gd name="T16" fmla="*/ 508 w 508"/>
                  <a:gd name="T17" fmla="*/ 77 h 388"/>
                  <a:gd name="T18" fmla="*/ 495 w 508"/>
                  <a:gd name="T19" fmla="*/ 68 h 388"/>
                  <a:gd name="T20" fmla="*/ 468 w 508"/>
                  <a:gd name="T21" fmla="*/ 59 h 388"/>
                  <a:gd name="T22" fmla="*/ 443 w 508"/>
                  <a:gd name="T23" fmla="*/ 34 h 388"/>
                  <a:gd name="T24" fmla="*/ 452 w 508"/>
                  <a:gd name="T25" fmla="*/ 16 h 388"/>
                  <a:gd name="T26" fmla="*/ 436 w 508"/>
                  <a:gd name="T27" fmla="*/ 16 h 388"/>
                  <a:gd name="T28" fmla="*/ 382 w 508"/>
                  <a:gd name="T29" fmla="*/ 8 h 388"/>
                  <a:gd name="T30" fmla="*/ 360 w 508"/>
                  <a:gd name="T31" fmla="*/ 0 h 388"/>
                  <a:gd name="T32" fmla="*/ 339 w 508"/>
                  <a:gd name="T33" fmla="*/ 22 h 388"/>
                  <a:gd name="T34" fmla="*/ 316 w 508"/>
                  <a:gd name="T35" fmla="*/ 55 h 388"/>
                  <a:gd name="T36" fmla="*/ 298 w 508"/>
                  <a:gd name="T37" fmla="*/ 65 h 388"/>
                  <a:gd name="T38" fmla="*/ 264 w 508"/>
                  <a:gd name="T39" fmla="*/ 68 h 388"/>
                  <a:gd name="T40" fmla="*/ 233 w 508"/>
                  <a:gd name="T41" fmla="*/ 77 h 388"/>
                  <a:gd name="T42" fmla="*/ 214 w 508"/>
                  <a:gd name="T43" fmla="*/ 68 h 388"/>
                  <a:gd name="T44" fmla="*/ 203 w 508"/>
                  <a:gd name="T45" fmla="*/ 55 h 388"/>
                  <a:gd name="T46" fmla="*/ 167 w 508"/>
                  <a:gd name="T47" fmla="*/ 55 h 388"/>
                  <a:gd name="T48" fmla="*/ 142 w 508"/>
                  <a:gd name="T49" fmla="*/ 52 h 388"/>
                  <a:gd name="T50" fmla="*/ 117 w 508"/>
                  <a:gd name="T51" fmla="*/ 65 h 388"/>
                  <a:gd name="T52" fmla="*/ 84 w 508"/>
                  <a:gd name="T53" fmla="*/ 72 h 388"/>
                  <a:gd name="T54" fmla="*/ 50 w 508"/>
                  <a:gd name="T55" fmla="*/ 59 h 388"/>
                  <a:gd name="T56" fmla="*/ 19 w 508"/>
                  <a:gd name="T57" fmla="*/ 43 h 388"/>
                  <a:gd name="T58" fmla="*/ 0 w 508"/>
                  <a:gd name="T59" fmla="*/ 25 h 388"/>
                  <a:gd name="T60" fmla="*/ 1 w 508"/>
                  <a:gd name="T61" fmla="*/ 98 h 388"/>
                  <a:gd name="T62" fmla="*/ 87 w 508"/>
                  <a:gd name="T63" fmla="*/ 132 h 388"/>
                  <a:gd name="T64" fmla="*/ 111 w 508"/>
                  <a:gd name="T65" fmla="*/ 175 h 388"/>
                  <a:gd name="T66" fmla="*/ 212 w 508"/>
                  <a:gd name="T67" fmla="*/ 223 h 388"/>
                  <a:gd name="T68" fmla="*/ 246 w 508"/>
                  <a:gd name="T69" fmla="*/ 334 h 388"/>
                  <a:gd name="T70" fmla="*/ 339 w 508"/>
                  <a:gd name="T71" fmla="*/ 388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08" h="388">
                    <a:moveTo>
                      <a:pt x="339" y="388"/>
                    </a:moveTo>
                    <a:lnTo>
                      <a:pt x="490" y="251"/>
                    </a:lnTo>
                    <a:lnTo>
                      <a:pt x="486" y="231"/>
                    </a:lnTo>
                    <a:lnTo>
                      <a:pt x="465" y="168"/>
                    </a:lnTo>
                    <a:lnTo>
                      <a:pt x="432" y="131"/>
                    </a:lnTo>
                    <a:lnTo>
                      <a:pt x="429" y="113"/>
                    </a:lnTo>
                    <a:lnTo>
                      <a:pt x="436" y="100"/>
                    </a:lnTo>
                    <a:lnTo>
                      <a:pt x="458" y="91"/>
                    </a:lnTo>
                    <a:lnTo>
                      <a:pt x="508" y="77"/>
                    </a:lnTo>
                    <a:lnTo>
                      <a:pt x="495" y="68"/>
                    </a:lnTo>
                    <a:lnTo>
                      <a:pt x="468" y="59"/>
                    </a:lnTo>
                    <a:lnTo>
                      <a:pt x="443" y="34"/>
                    </a:lnTo>
                    <a:lnTo>
                      <a:pt x="452" y="16"/>
                    </a:lnTo>
                    <a:lnTo>
                      <a:pt x="436" y="16"/>
                    </a:lnTo>
                    <a:lnTo>
                      <a:pt x="382" y="8"/>
                    </a:lnTo>
                    <a:lnTo>
                      <a:pt x="360" y="0"/>
                    </a:lnTo>
                    <a:lnTo>
                      <a:pt x="339" y="22"/>
                    </a:lnTo>
                    <a:lnTo>
                      <a:pt x="316" y="55"/>
                    </a:lnTo>
                    <a:lnTo>
                      <a:pt x="298" y="65"/>
                    </a:lnTo>
                    <a:lnTo>
                      <a:pt x="264" y="68"/>
                    </a:lnTo>
                    <a:lnTo>
                      <a:pt x="233" y="77"/>
                    </a:lnTo>
                    <a:lnTo>
                      <a:pt x="214" y="68"/>
                    </a:lnTo>
                    <a:lnTo>
                      <a:pt x="203" y="55"/>
                    </a:lnTo>
                    <a:lnTo>
                      <a:pt x="167" y="55"/>
                    </a:lnTo>
                    <a:lnTo>
                      <a:pt x="142" y="52"/>
                    </a:lnTo>
                    <a:lnTo>
                      <a:pt x="117" y="65"/>
                    </a:lnTo>
                    <a:lnTo>
                      <a:pt x="84" y="72"/>
                    </a:lnTo>
                    <a:lnTo>
                      <a:pt x="50" y="59"/>
                    </a:lnTo>
                    <a:lnTo>
                      <a:pt x="19" y="43"/>
                    </a:lnTo>
                    <a:lnTo>
                      <a:pt x="0" y="25"/>
                    </a:lnTo>
                    <a:lnTo>
                      <a:pt x="1" y="98"/>
                    </a:lnTo>
                    <a:lnTo>
                      <a:pt x="87" y="132"/>
                    </a:lnTo>
                    <a:lnTo>
                      <a:pt x="111" y="175"/>
                    </a:lnTo>
                    <a:lnTo>
                      <a:pt x="212" y="223"/>
                    </a:lnTo>
                    <a:lnTo>
                      <a:pt x="246" y="334"/>
                    </a:lnTo>
                    <a:lnTo>
                      <a:pt x="339" y="388"/>
                    </a:lnTo>
                    <a:close/>
                  </a:path>
                </a:pathLst>
              </a:custGeom>
              <a:grpFill/>
              <a:ln w="12700">
                <a:solidFill>
                  <a:srgbClr val="6777C5"/>
                </a:solidFill>
                <a:headEnd/>
                <a:tailEnd/>
              </a:ln>
              <a:effectLst/>
            </p:spPr>
            <p:style>
              <a:lnRef idx="1">
                <a:schemeClr val="accent1"/>
              </a:lnRef>
              <a:fillRef idx="3">
                <a:schemeClr val="accent1"/>
              </a:fillRef>
              <a:effectRef idx="2">
                <a:schemeClr val="accent1"/>
              </a:effectRef>
              <a:fontRef idx="minor">
                <a:schemeClr val="lt1"/>
              </a:fontRef>
            </p:style>
            <p:txBody>
              <a:bodyPr/>
              <a:lstStyle/>
              <a:p>
                <a:endParaRPr lang="es-ES"/>
              </a:p>
            </p:txBody>
          </p:sp>
          <p:sp>
            <p:nvSpPr>
              <p:cNvPr id="201" name="Freeform 63"/>
              <p:cNvSpPr>
                <a:spLocks/>
              </p:cNvSpPr>
              <p:nvPr/>
            </p:nvSpPr>
            <p:spPr bwMode="auto">
              <a:xfrm>
                <a:off x="3613719" y="3684569"/>
                <a:ext cx="379916" cy="483604"/>
              </a:xfrm>
              <a:custGeom>
                <a:avLst/>
                <a:gdLst>
                  <a:gd name="T0" fmla="*/ 54 w 406"/>
                  <a:gd name="T1" fmla="*/ 516 h 516"/>
                  <a:gd name="T2" fmla="*/ 113 w 406"/>
                  <a:gd name="T3" fmla="*/ 483 h 516"/>
                  <a:gd name="T4" fmla="*/ 192 w 406"/>
                  <a:gd name="T5" fmla="*/ 451 h 516"/>
                  <a:gd name="T6" fmla="*/ 256 w 406"/>
                  <a:gd name="T7" fmla="*/ 397 h 516"/>
                  <a:gd name="T8" fmla="*/ 270 w 406"/>
                  <a:gd name="T9" fmla="*/ 358 h 516"/>
                  <a:gd name="T10" fmla="*/ 296 w 406"/>
                  <a:gd name="T11" fmla="*/ 361 h 516"/>
                  <a:gd name="T12" fmla="*/ 406 w 406"/>
                  <a:gd name="T13" fmla="*/ 288 h 516"/>
                  <a:gd name="T14" fmla="*/ 313 w 406"/>
                  <a:gd name="T15" fmla="*/ 235 h 516"/>
                  <a:gd name="T16" fmla="*/ 279 w 406"/>
                  <a:gd name="T17" fmla="*/ 123 h 516"/>
                  <a:gd name="T18" fmla="*/ 177 w 406"/>
                  <a:gd name="T19" fmla="*/ 74 h 516"/>
                  <a:gd name="T20" fmla="*/ 154 w 406"/>
                  <a:gd name="T21" fmla="*/ 31 h 516"/>
                  <a:gd name="T22" fmla="*/ 67 w 406"/>
                  <a:gd name="T23" fmla="*/ 0 h 516"/>
                  <a:gd name="T24" fmla="*/ 65 w 406"/>
                  <a:gd name="T25" fmla="*/ 266 h 516"/>
                  <a:gd name="T26" fmla="*/ 0 w 406"/>
                  <a:gd name="T27" fmla="*/ 362 h 516"/>
                  <a:gd name="T28" fmla="*/ 54 w 406"/>
                  <a:gd name="T29" fmla="*/ 516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6" h="516">
                    <a:moveTo>
                      <a:pt x="54" y="516"/>
                    </a:moveTo>
                    <a:lnTo>
                      <a:pt x="113" y="483"/>
                    </a:lnTo>
                    <a:lnTo>
                      <a:pt x="192" y="451"/>
                    </a:lnTo>
                    <a:lnTo>
                      <a:pt x="256" y="397"/>
                    </a:lnTo>
                    <a:lnTo>
                      <a:pt x="270" y="358"/>
                    </a:lnTo>
                    <a:lnTo>
                      <a:pt x="296" y="361"/>
                    </a:lnTo>
                    <a:lnTo>
                      <a:pt x="406" y="288"/>
                    </a:lnTo>
                    <a:lnTo>
                      <a:pt x="313" y="235"/>
                    </a:lnTo>
                    <a:lnTo>
                      <a:pt x="279" y="123"/>
                    </a:lnTo>
                    <a:lnTo>
                      <a:pt x="177" y="74"/>
                    </a:lnTo>
                    <a:lnTo>
                      <a:pt x="154" y="31"/>
                    </a:lnTo>
                    <a:lnTo>
                      <a:pt x="67" y="0"/>
                    </a:lnTo>
                    <a:lnTo>
                      <a:pt x="65" y="266"/>
                    </a:lnTo>
                    <a:lnTo>
                      <a:pt x="0" y="362"/>
                    </a:lnTo>
                    <a:lnTo>
                      <a:pt x="54" y="516"/>
                    </a:lnTo>
                    <a:close/>
                  </a:path>
                </a:pathLst>
              </a:custGeom>
              <a:grpFill/>
              <a:ln w="12700">
                <a:solidFill>
                  <a:srgbClr val="6777C5"/>
                </a:solidFill>
                <a:headEnd/>
                <a:tailEnd/>
              </a:ln>
              <a:effectLst/>
            </p:spPr>
            <p:style>
              <a:lnRef idx="1">
                <a:schemeClr val="accent1"/>
              </a:lnRef>
              <a:fillRef idx="3">
                <a:schemeClr val="accent1"/>
              </a:fillRef>
              <a:effectRef idx="2">
                <a:schemeClr val="accent1"/>
              </a:effectRef>
              <a:fontRef idx="minor">
                <a:schemeClr val="lt1"/>
              </a:fontRef>
            </p:style>
            <p:txBody>
              <a:bodyPr/>
              <a:lstStyle/>
              <a:p>
                <a:endParaRPr lang="es-ES"/>
              </a:p>
            </p:txBody>
          </p:sp>
        </p:grpSp>
        <p:sp>
          <p:nvSpPr>
            <p:cNvPr id="158" name="Freeform 20"/>
            <p:cNvSpPr>
              <a:spLocks/>
            </p:cNvSpPr>
            <p:nvPr/>
          </p:nvSpPr>
          <p:spPr bwMode="auto">
            <a:xfrm>
              <a:off x="1897189" y="1897267"/>
              <a:ext cx="346183" cy="382301"/>
            </a:xfrm>
            <a:custGeom>
              <a:avLst/>
              <a:gdLst>
                <a:gd name="T0" fmla="*/ 551 w 551"/>
                <a:gd name="T1" fmla="*/ 169 h 609"/>
                <a:gd name="T2" fmla="*/ 535 w 551"/>
                <a:gd name="T3" fmla="*/ 150 h 609"/>
                <a:gd name="T4" fmla="*/ 503 w 551"/>
                <a:gd name="T5" fmla="*/ 150 h 609"/>
                <a:gd name="T6" fmla="*/ 465 w 551"/>
                <a:gd name="T7" fmla="*/ 142 h 609"/>
                <a:gd name="T8" fmla="*/ 399 w 551"/>
                <a:gd name="T9" fmla="*/ 120 h 609"/>
                <a:gd name="T10" fmla="*/ 370 w 551"/>
                <a:gd name="T11" fmla="*/ 89 h 609"/>
                <a:gd name="T12" fmla="*/ 358 w 551"/>
                <a:gd name="T13" fmla="*/ 81 h 609"/>
                <a:gd name="T14" fmla="*/ 348 w 551"/>
                <a:gd name="T15" fmla="*/ 97 h 609"/>
                <a:gd name="T16" fmla="*/ 340 w 551"/>
                <a:gd name="T17" fmla="*/ 126 h 609"/>
                <a:gd name="T18" fmla="*/ 315 w 551"/>
                <a:gd name="T19" fmla="*/ 101 h 609"/>
                <a:gd name="T20" fmla="*/ 311 w 551"/>
                <a:gd name="T21" fmla="*/ 85 h 609"/>
                <a:gd name="T22" fmla="*/ 333 w 551"/>
                <a:gd name="T23" fmla="*/ 67 h 609"/>
                <a:gd name="T24" fmla="*/ 336 w 551"/>
                <a:gd name="T25" fmla="*/ 64 h 609"/>
                <a:gd name="T26" fmla="*/ 311 w 551"/>
                <a:gd name="T27" fmla="*/ 9 h 609"/>
                <a:gd name="T28" fmla="*/ 282 w 551"/>
                <a:gd name="T29" fmla="*/ 19 h 609"/>
                <a:gd name="T30" fmla="*/ 249 w 551"/>
                <a:gd name="T31" fmla="*/ 19 h 609"/>
                <a:gd name="T32" fmla="*/ 200 w 551"/>
                <a:gd name="T33" fmla="*/ 0 h 609"/>
                <a:gd name="T34" fmla="*/ 178 w 551"/>
                <a:gd name="T35" fmla="*/ 21 h 609"/>
                <a:gd name="T36" fmla="*/ 151 w 551"/>
                <a:gd name="T37" fmla="*/ 39 h 609"/>
                <a:gd name="T38" fmla="*/ 130 w 551"/>
                <a:gd name="T39" fmla="*/ 72 h 609"/>
                <a:gd name="T40" fmla="*/ 130 w 551"/>
                <a:gd name="T41" fmla="*/ 108 h 609"/>
                <a:gd name="T42" fmla="*/ 100 w 551"/>
                <a:gd name="T43" fmla="*/ 112 h 609"/>
                <a:gd name="T44" fmla="*/ 77 w 551"/>
                <a:gd name="T45" fmla="*/ 130 h 609"/>
                <a:gd name="T46" fmla="*/ 69 w 551"/>
                <a:gd name="T47" fmla="*/ 175 h 609"/>
                <a:gd name="T48" fmla="*/ 47 w 551"/>
                <a:gd name="T49" fmla="*/ 189 h 609"/>
                <a:gd name="T50" fmla="*/ 39 w 551"/>
                <a:gd name="T51" fmla="*/ 234 h 609"/>
                <a:gd name="T52" fmla="*/ 17 w 551"/>
                <a:gd name="T53" fmla="*/ 276 h 609"/>
                <a:gd name="T54" fmla="*/ 25 w 551"/>
                <a:gd name="T55" fmla="*/ 298 h 609"/>
                <a:gd name="T56" fmla="*/ 0 w 551"/>
                <a:gd name="T57" fmla="*/ 312 h 609"/>
                <a:gd name="T58" fmla="*/ 4 w 551"/>
                <a:gd name="T59" fmla="*/ 337 h 609"/>
                <a:gd name="T60" fmla="*/ 4 w 551"/>
                <a:gd name="T61" fmla="*/ 371 h 609"/>
                <a:gd name="T62" fmla="*/ 40 w 551"/>
                <a:gd name="T63" fmla="*/ 399 h 609"/>
                <a:gd name="T64" fmla="*/ 59 w 551"/>
                <a:gd name="T65" fmla="*/ 417 h 609"/>
                <a:gd name="T66" fmla="*/ 94 w 551"/>
                <a:gd name="T67" fmla="*/ 401 h 609"/>
                <a:gd name="T68" fmla="*/ 131 w 551"/>
                <a:gd name="T69" fmla="*/ 420 h 609"/>
                <a:gd name="T70" fmla="*/ 148 w 551"/>
                <a:gd name="T71" fmla="*/ 445 h 609"/>
                <a:gd name="T72" fmla="*/ 155 w 551"/>
                <a:gd name="T73" fmla="*/ 472 h 609"/>
                <a:gd name="T74" fmla="*/ 204 w 551"/>
                <a:gd name="T75" fmla="*/ 483 h 609"/>
                <a:gd name="T76" fmla="*/ 223 w 551"/>
                <a:gd name="T77" fmla="*/ 495 h 609"/>
                <a:gd name="T78" fmla="*/ 217 w 551"/>
                <a:gd name="T79" fmla="*/ 527 h 609"/>
                <a:gd name="T80" fmla="*/ 186 w 551"/>
                <a:gd name="T81" fmla="*/ 533 h 609"/>
                <a:gd name="T82" fmla="*/ 183 w 551"/>
                <a:gd name="T83" fmla="*/ 581 h 609"/>
                <a:gd name="T84" fmla="*/ 261 w 551"/>
                <a:gd name="T85" fmla="*/ 581 h 609"/>
                <a:gd name="T86" fmla="*/ 311 w 551"/>
                <a:gd name="T87" fmla="*/ 609 h 609"/>
                <a:gd name="T88" fmla="*/ 358 w 551"/>
                <a:gd name="T89" fmla="*/ 527 h 609"/>
                <a:gd name="T90" fmla="*/ 326 w 551"/>
                <a:gd name="T91" fmla="*/ 503 h 609"/>
                <a:gd name="T92" fmla="*/ 334 w 551"/>
                <a:gd name="T93" fmla="*/ 419 h 609"/>
                <a:gd name="T94" fmla="*/ 408 w 551"/>
                <a:gd name="T95" fmla="*/ 311 h 609"/>
                <a:gd name="T96" fmla="*/ 417 w 551"/>
                <a:gd name="T97" fmla="*/ 286 h 609"/>
                <a:gd name="T98" fmla="*/ 478 w 551"/>
                <a:gd name="T99" fmla="*/ 263 h 609"/>
                <a:gd name="T100" fmla="*/ 551 w 551"/>
                <a:gd name="T101" fmla="*/ 16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1" h="609">
                  <a:moveTo>
                    <a:pt x="551" y="169"/>
                  </a:moveTo>
                  <a:lnTo>
                    <a:pt x="535" y="150"/>
                  </a:lnTo>
                  <a:lnTo>
                    <a:pt x="503" y="150"/>
                  </a:lnTo>
                  <a:lnTo>
                    <a:pt x="465" y="142"/>
                  </a:lnTo>
                  <a:lnTo>
                    <a:pt x="399" y="120"/>
                  </a:lnTo>
                  <a:lnTo>
                    <a:pt x="370" y="89"/>
                  </a:lnTo>
                  <a:lnTo>
                    <a:pt x="358" y="81"/>
                  </a:lnTo>
                  <a:lnTo>
                    <a:pt x="348" y="97"/>
                  </a:lnTo>
                  <a:lnTo>
                    <a:pt x="340" y="126"/>
                  </a:lnTo>
                  <a:lnTo>
                    <a:pt x="315" y="101"/>
                  </a:lnTo>
                  <a:lnTo>
                    <a:pt x="311" y="85"/>
                  </a:lnTo>
                  <a:lnTo>
                    <a:pt x="333" y="67"/>
                  </a:lnTo>
                  <a:lnTo>
                    <a:pt x="336" y="64"/>
                  </a:lnTo>
                  <a:lnTo>
                    <a:pt x="311" y="9"/>
                  </a:lnTo>
                  <a:lnTo>
                    <a:pt x="282" y="19"/>
                  </a:lnTo>
                  <a:lnTo>
                    <a:pt x="249" y="19"/>
                  </a:lnTo>
                  <a:lnTo>
                    <a:pt x="200" y="0"/>
                  </a:lnTo>
                  <a:lnTo>
                    <a:pt x="178" y="21"/>
                  </a:lnTo>
                  <a:lnTo>
                    <a:pt x="151" y="39"/>
                  </a:lnTo>
                  <a:lnTo>
                    <a:pt x="130" y="72"/>
                  </a:lnTo>
                  <a:lnTo>
                    <a:pt x="130" y="108"/>
                  </a:lnTo>
                  <a:lnTo>
                    <a:pt x="100" y="112"/>
                  </a:lnTo>
                  <a:lnTo>
                    <a:pt x="77" y="130"/>
                  </a:lnTo>
                  <a:lnTo>
                    <a:pt x="69" y="175"/>
                  </a:lnTo>
                  <a:lnTo>
                    <a:pt x="47" y="189"/>
                  </a:lnTo>
                  <a:lnTo>
                    <a:pt x="39" y="234"/>
                  </a:lnTo>
                  <a:lnTo>
                    <a:pt x="17" y="276"/>
                  </a:lnTo>
                  <a:lnTo>
                    <a:pt x="25" y="298"/>
                  </a:lnTo>
                  <a:lnTo>
                    <a:pt x="0" y="312"/>
                  </a:lnTo>
                  <a:lnTo>
                    <a:pt x="4" y="337"/>
                  </a:lnTo>
                  <a:lnTo>
                    <a:pt x="4" y="371"/>
                  </a:lnTo>
                  <a:lnTo>
                    <a:pt x="40" y="399"/>
                  </a:lnTo>
                  <a:lnTo>
                    <a:pt x="59" y="417"/>
                  </a:lnTo>
                  <a:lnTo>
                    <a:pt x="94" y="401"/>
                  </a:lnTo>
                  <a:lnTo>
                    <a:pt x="131" y="420"/>
                  </a:lnTo>
                  <a:lnTo>
                    <a:pt x="148" y="445"/>
                  </a:lnTo>
                  <a:lnTo>
                    <a:pt x="155" y="472"/>
                  </a:lnTo>
                  <a:lnTo>
                    <a:pt x="204" y="483"/>
                  </a:lnTo>
                  <a:lnTo>
                    <a:pt x="223" y="495"/>
                  </a:lnTo>
                  <a:lnTo>
                    <a:pt x="217" y="527"/>
                  </a:lnTo>
                  <a:lnTo>
                    <a:pt x="186" y="533"/>
                  </a:lnTo>
                  <a:lnTo>
                    <a:pt x="183" y="581"/>
                  </a:lnTo>
                  <a:lnTo>
                    <a:pt x="261" y="581"/>
                  </a:lnTo>
                  <a:lnTo>
                    <a:pt x="311" y="609"/>
                  </a:lnTo>
                  <a:lnTo>
                    <a:pt x="358" y="527"/>
                  </a:lnTo>
                  <a:lnTo>
                    <a:pt x="326" y="503"/>
                  </a:lnTo>
                  <a:lnTo>
                    <a:pt x="334" y="419"/>
                  </a:lnTo>
                  <a:lnTo>
                    <a:pt x="408" y="311"/>
                  </a:lnTo>
                  <a:lnTo>
                    <a:pt x="417" y="286"/>
                  </a:lnTo>
                  <a:lnTo>
                    <a:pt x="478" y="263"/>
                  </a:lnTo>
                  <a:lnTo>
                    <a:pt x="551" y="169"/>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59" name="Freeform 39"/>
            <p:cNvSpPr>
              <a:spLocks/>
            </p:cNvSpPr>
            <p:nvPr/>
          </p:nvSpPr>
          <p:spPr bwMode="auto">
            <a:xfrm>
              <a:off x="849749" y="2958041"/>
              <a:ext cx="591233" cy="388414"/>
            </a:xfrm>
            <a:custGeom>
              <a:avLst/>
              <a:gdLst>
                <a:gd name="T0" fmla="*/ 681 w 941"/>
                <a:gd name="T1" fmla="*/ 105 h 618"/>
                <a:gd name="T2" fmla="*/ 750 w 941"/>
                <a:gd name="T3" fmla="*/ 56 h 618"/>
                <a:gd name="T4" fmla="*/ 801 w 941"/>
                <a:gd name="T5" fmla="*/ 34 h 618"/>
                <a:gd name="T6" fmla="*/ 941 w 941"/>
                <a:gd name="T7" fmla="*/ 25 h 618"/>
                <a:gd name="T8" fmla="*/ 938 w 941"/>
                <a:gd name="T9" fmla="*/ 58 h 618"/>
                <a:gd name="T10" fmla="*/ 927 w 941"/>
                <a:gd name="T11" fmla="*/ 75 h 618"/>
                <a:gd name="T12" fmla="*/ 885 w 941"/>
                <a:gd name="T13" fmla="*/ 87 h 618"/>
                <a:gd name="T14" fmla="*/ 836 w 941"/>
                <a:gd name="T15" fmla="*/ 122 h 618"/>
                <a:gd name="T16" fmla="*/ 836 w 941"/>
                <a:gd name="T17" fmla="*/ 156 h 618"/>
                <a:gd name="T18" fmla="*/ 842 w 941"/>
                <a:gd name="T19" fmla="*/ 200 h 618"/>
                <a:gd name="T20" fmla="*/ 808 w 941"/>
                <a:gd name="T21" fmla="*/ 222 h 618"/>
                <a:gd name="T22" fmla="*/ 808 w 941"/>
                <a:gd name="T23" fmla="*/ 247 h 618"/>
                <a:gd name="T24" fmla="*/ 794 w 941"/>
                <a:gd name="T25" fmla="*/ 281 h 618"/>
                <a:gd name="T26" fmla="*/ 757 w 941"/>
                <a:gd name="T27" fmla="*/ 276 h 618"/>
                <a:gd name="T28" fmla="*/ 740 w 941"/>
                <a:gd name="T29" fmla="*/ 294 h 618"/>
                <a:gd name="T30" fmla="*/ 740 w 941"/>
                <a:gd name="T31" fmla="*/ 319 h 618"/>
                <a:gd name="T32" fmla="*/ 627 w 941"/>
                <a:gd name="T33" fmla="*/ 395 h 618"/>
                <a:gd name="T34" fmla="*/ 622 w 941"/>
                <a:gd name="T35" fmla="*/ 424 h 618"/>
                <a:gd name="T36" fmla="*/ 640 w 941"/>
                <a:gd name="T37" fmla="*/ 484 h 618"/>
                <a:gd name="T38" fmla="*/ 600 w 941"/>
                <a:gd name="T39" fmla="*/ 525 h 618"/>
                <a:gd name="T40" fmla="*/ 558 w 941"/>
                <a:gd name="T41" fmla="*/ 487 h 618"/>
                <a:gd name="T42" fmla="*/ 541 w 941"/>
                <a:gd name="T43" fmla="*/ 490 h 618"/>
                <a:gd name="T44" fmla="*/ 495 w 941"/>
                <a:gd name="T45" fmla="*/ 543 h 618"/>
                <a:gd name="T46" fmla="*/ 503 w 941"/>
                <a:gd name="T47" fmla="*/ 581 h 618"/>
                <a:gd name="T48" fmla="*/ 490 w 941"/>
                <a:gd name="T49" fmla="*/ 600 h 618"/>
                <a:gd name="T50" fmla="*/ 461 w 941"/>
                <a:gd name="T51" fmla="*/ 589 h 618"/>
                <a:gd name="T52" fmla="*/ 451 w 941"/>
                <a:gd name="T53" fmla="*/ 610 h 618"/>
                <a:gd name="T54" fmla="*/ 426 w 941"/>
                <a:gd name="T55" fmla="*/ 618 h 618"/>
                <a:gd name="T56" fmla="*/ 342 w 941"/>
                <a:gd name="T57" fmla="*/ 577 h 618"/>
                <a:gd name="T58" fmla="*/ 222 w 941"/>
                <a:gd name="T59" fmla="*/ 534 h 618"/>
                <a:gd name="T60" fmla="*/ 189 w 941"/>
                <a:gd name="T61" fmla="*/ 480 h 618"/>
                <a:gd name="T62" fmla="*/ 138 w 941"/>
                <a:gd name="T63" fmla="*/ 505 h 618"/>
                <a:gd name="T64" fmla="*/ 118 w 941"/>
                <a:gd name="T65" fmla="*/ 480 h 618"/>
                <a:gd name="T66" fmla="*/ 90 w 941"/>
                <a:gd name="T67" fmla="*/ 489 h 618"/>
                <a:gd name="T68" fmla="*/ 84 w 941"/>
                <a:gd name="T69" fmla="*/ 448 h 618"/>
                <a:gd name="T70" fmla="*/ 78 w 941"/>
                <a:gd name="T71" fmla="*/ 436 h 618"/>
                <a:gd name="T72" fmla="*/ 30 w 941"/>
                <a:gd name="T73" fmla="*/ 395 h 618"/>
                <a:gd name="T74" fmla="*/ 30 w 941"/>
                <a:gd name="T75" fmla="*/ 382 h 618"/>
                <a:gd name="T76" fmla="*/ 0 w 941"/>
                <a:gd name="T77" fmla="*/ 354 h 618"/>
                <a:gd name="T78" fmla="*/ 0 w 941"/>
                <a:gd name="T79" fmla="*/ 326 h 618"/>
                <a:gd name="T80" fmla="*/ 22 w 941"/>
                <a:gd name="T81" fmla="*/ 286 h 618"/>
                <a:gd name="T82" fmla="*/ 41 w 941"/>
                <a:gd name="T83" fmla="*/ 253 h 618"/>
                <a:gd name="T84" fmla="*/ 41 w 941"/>
                <a:gd name="T85" fmla="*/ 223 h 618"/>
                <a:gd name="T86" fmla="*/ 91 w 941"/>
                <a:gd name="T87" fmla="*/ 181 h 618"/>
                <a:gd name="T88" fmla="*/ 113 w 941"/>
                <a:gd name="T89" fmla="*/ 171 h 618"/>
                <a:gd name="T90" fmla="*/ 120 w 941"/>
                <a:gd name="T91" fmla="*/ 144 h 618"/>
                <a:gd name="T92" fmla="*/ 131 w 941"/>
                <a:gd name="T93" fmla="*/ 91 h 618"/>
                <a:gd name="T94" fmla="*/ 113 w 941"/>
                <a:gd name="T95" fmla="*/ 80 h 618"/>
                <a:gd name="T96" fmla="*/ 88 w 941"/>
                <a:gd name="T97" fmla="*/ 84 h 618"/>
                <a:gd name="T98" fmla="*/ 71 w 941"/>
                <a:gd name="T99" fmla="*/ 50 h 618"/>
                <a:gd name="T100" fmla="*/ 66 w 941"/>
                <a:gd name="T101" fmla="*/ 0 h 618"/>
                <a:gd name="T102" fmla="*/ 106 w 941"/>
                <a:gd name="T103" fmla="*/ 8 h 618"/>
                <a:gd name="T104" fmla="*/ 150 w 941"/>
                <a:gd name="T105" fmla="*/ 36 h 618"/>
                <a:gd name="T106" fmla="*/ 231 w 941"/>
                <a:gd name="T107" fmla="*/ 55 h 618"/>
                <a:gd name="T108" fmla="*/ 271 w 941"/>
                <a:gd name="T109" fmla="*/ 88 h 618"/>
                <a:gd name="T110" fmla="*/ 328 w 941"/>
                <a:gd name="T111" fmla="*/ 104 h 618"/>
                <a:gd name="T112" fmla="*/ 418 w 941"/>
                <a:gd name="T113" fmla="*/ 88 h 618"/>
                <a:gd name="T114" fmla="*/ 462 w 941"/>
                <a:gd name="T115" fmla="*/ 110 h 618"/>
                <a:gd name="T116" fmla="*/ 530 w 941"/>
                <a:gd name="T117" fmla="*/ 82 h 618"/>
                <a:gd name="T118" fmla="*/ 681 w 941"/>
                <a:gd name="T119" fmla="*/ 105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41" h="618">
                  <a:moveTo>
                    <a:pt x="681" y="105"/>
                  </a:moveTo>
                  <a:lnTo>
                    <a:pt x="750" y="56"/>
                  </a:lnTo>
                  <a:lnTo>
                    <a:pt x="801" y="34"/>
                  </a:lnTo>
                  <a:lnTo>
                    <a:pt x="941" y="25"/>
                  </a:lnTo>
                  <a:lnTo>
                    <a:pt x="938" y="58"/>
                  </a:lnTo>
                  <a:lnTo>
                    <a:pt x="927" y="75"/>
                  </a:lnTo>
                  <a:lnTo>
                    <a:pt x="885" y="87"/>
                  </a:lnTo>
                  <a:lnTo>
                    <a:pt x="836" y="122"/>
                  </a:lnTo>
                  <a:lnTo>
                    <a:pt x="836" y="156"/>
                  </a:lnTo>
                  <a:lnTo>
                    <a:pt x="842" y="200"/>
                  </a:lnTo>
                  <a:lnTo>
                    <a:pt x="808" y="222"/>
                  </a:lnTo>
                  <a:lnTo>
                    <a:pt x="808" y="247"/>
                  </a:lnTo>
                  <a:lnTo>
                    <a:pt x="794" y="281"/>
                  </a:lnTo>
                  <a:lnTo>
                    <a:pt x="757" y="276"/>
                  </a:lnTo>
                  <a:lnTo>
                    <a:pt x="740" y="294"/>
                  </a:lnTo>
                  <a:lnTo>
                    <a:pt x="740" y="319"/>
                  </a:lnTo>
                  <a:lnTo>
                    <a:pt x="627" y="395"/>
                  </a:lnTo>
                  <a:lnTo>
                    <a:pt x="622" y="424"/>
                  </a:lnTo>
                  <a:lnTo>
                    <a:pt x="640" y="484"/>
                  </a:lnTo>
                  <a:lnTo>
                    <a:pt x="600" y="525"/>
                  </a:lnTo>
                  <a:lnTo>
                    <a:pt x="558" y="487"/>
                  </a:lnTo>
                  <a:lnTo>
                    <a:pt x="541" y="490"/>
                  </a:lnTo>
                  <a:lnTo>
                    <a:pt x="495" y="543"/>
                  </a:lnTo>
                  <a:lnTo>
                    <a:pt x="503" y="581"/>
                  </a:lnTo>
                  <a:lnTo>
                    <a:pt x="490" y="600"/>
                  </a:lnTo>
                  <a:lnTo>
                    <a:pt x="461" y="589"/>
                  </a:lnTo>
                  <a:lnTo>
                    <a:pt x="451" y="610"/>
                  </a:lnTo>
                  <a:lnTo>
                    <a:pt x="426" y="618"/>
                  </a:lnTo>
                  <a:lnTo>
                    <a:pt x="342" y="577"/>
                  </a:lnTo>
                  <a:lnTo>
                    <a:pt x="222" y="534"/>
                  </a:lnTo>
                  <a:lnTo>
                    <a:pt x="189" y="480"/>
                  </a:lnTo>
                  <a:lnTo>
                    <a:pt x="138" y="505"/>
                  </a:lnTo>
                  <a:lnTo>
                    <a:pt x="118" y="480"/>
                  </a:lnTo>
                  <a:lnTo>
                    <a:pt x="90" y="489"/>
                  </a:lnTo>
                  <a:lnTo>
                    <a:pt x="84" y="448"/>
                  </a:lnTo>
                  <a:lnTo>
                    <a:pt x="78" y="436"/>
                  </a:lnTo>
                  <a:lnTo>
                    <a:pt x="30" y="395"/>
                  </a:lnTo>
                  <a:lnTo>
                    <a:pt x="30" y="382"/>
                  </a:lnTo>
                  <a:lnTo>
                    <a:pt x="0" y="354"/>
                  </a:lnTo>
                  <a:lnTo>
                    <a:pt x="0" y="326"/>
                  </a:lnTo>
                  <a:lnTo>
                    <a:pt x="22" y="286"/>
                  </a:lnTo>
                  <a:lnTo>
                    <a:pt x="41" y="253"/>
                  </a:lnTo>
                  <a:lnTo>
                    <a:pt x="41" y="223"/>
                  </a:lnTo>
                  <a:lnTo>
                    <a:pt x="91" y="181"/>
                  </a:lnTo>
                  <a:lnTo>
                    <a:pt x="113" y="171"/>
                  </a:lnTo>
                  <a:lnTo>
                    <a:pt x="120" y="144"/>
                  </a:lnTo>
                  <a:lnTo>
                    <a:pt x="131" y="91"/>
                  </a:lnTo>
                  <a:lnTo>
                    <a:pt x="113" y="80"/>
                  </a:lnTo>
                  <a:lnTo>
                    <a:pt x="88" y="84"/>
                  </a:lnTo>
                  <a:lnTo>
                    <a:pt x="71" y="50"/>
                  </a:lnTo>
                  <a:lnTo>
                    <a:pt x="66" y="0"/>
                  </a:lnTo>
                  <a:lnTo>
                    <a:pt x="106" y="8"/>
                  </a:lnTo>
                  <a:lnTo>
                    <a:pt x="150" y="36"/>
                  </a:lnTo>
                  <a:lnTo>
                    <a:pt x="231" y="55"/>
                  </a:lnTo>
                  <a:lnTo>
                    <a:pt x="271" y="88"/>
                  </a:lnTo>
                  <a:lnTo>
                    <a:pt x="328" y="104"/>
                  </a:lnTo>
                  <a:lnTo>
                    <a:pt x="418" y="88"/>
                  </a:lnTo>
                  <a:lnTo>
                    <a:pt x="462" y="110"/>
                  </a:lnTo>
                  <a:lnTo>
                    <a:pt x="530" y="82"/>
                  </a:lnTo>
                  <a:lnTo>
                    <a:pt x="681" y="105"/>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160" name="Freeform 23"/>
            <p:cNvSpPr>
              <a:spLocks/>
            </p:cNvSpPr>
            <p:nvPr/>
          </p:nvSpPr>
          <p:spPr bwMode="auto">
            <a:xfrm>
              <a:off x="976999" y="1800580"/>
              <a:ext cx="521219" cy="199486"/>
            </a:xfrm>
            <a:custGeom>
              <a:avLst/>
              <a:gdLst>
                <a:gd name="T0" fmla="*/ 78 w 1047"/>
                <a:gd name="T1" fmla="*/ 23 h 400"/>
                <a:gd name="T2" fmla="*/ 81 w 1047"/>
                <a:gd name="T3" fmla="*/ 44 h 400"/>
                <a:gd name="T4" fmla="*/ 50 w 1047"/>
                <a:gd name="T5" fmla="*/ 73 h 400"/>
                <a:gd name="T6" fmla="*/ 23 w 1047"/>
                <a:gd name="T7" fmla="*/ 112 h 400"/>
                <a:gd name="T8" fmla="*/ 0 w 1047"/>
                <a:gd name="T9" fmla="*/ 175 h 400"/>
                <a:gd name="T10" fmla="*/ 33 w 1047"/>
                <a:gd name="T11" fmla="*/ 222 h 400"/>
                <a:gd name="T12" fmla="*/ 45 w 1047"/>
                <a:gd name="T13" fmla="*/ 249 h 400"/>
                <a:gd name="T14" fmla="*/ 45 w 1047"/>
                <a:gd name="T15" fmla="*/ 270 h 400"/>
                <a:gd name="T16" fmla="*/ 38 w 1047"/>
                <a:gd name="T17" fmla="*/ 308 h 400"/>
                <a:gd name="T18" fmla="*/ 30 w 1047"/>
                <a:gd name="T19" fmla="*/ 331 h 400"/>
                <a:gd name="T20" fmla="*/ 40 w 1047"/>
                <a:gd name="T21" fmla="*/ 362 h 400"/>
                <a:gd name="T22" fmla="*/ 59 w 1047"/>
                <a:gd name="T23" fmla="*/ 400 h 400"/>
                <a:gd name="T24" fmla="*/ 88 w 1047"/>
                <a:gd name="T25" fmla="*/ 391 h 400"/>
                <a:gd name="T26" fmla="*/ 205 w 1047"/>
                <a:gd name="T27" fmla="*/ 394 h 400"/>
                <a:gd name="T28" fmla="*/ 244 w 1047"/>
                <a:gd name="T29" fmla="*/ 377 h 400"/>
                <a:gd name="T30" fmla="*/ 276 w 1047"/>
                <a:gd name="T31" fmla="*/ 329 h 400"/>
                <a:gd name="T32" fmla="*/ 324 w 1047"/>
                <a:gd name="T33" fmla="*/ 358 h 400"/>
                <a:gd name="T34" fmla="*/ 383 w 1047"/>
                <a:gd name="T35" fmla="*/ 322 h 400"/>
                <a:gd name="T36" fmla="*/ 415 w 1047"/>
                <a:gd name="T37" fmla="*/ 337 h 400"/>
                <a:gd name="T38" fmla="*/ 459 w 1047"/>
                <a:gd name="T39" fmla="*/ 367 h 400"/>
                <a:gd name="T40" fmla="*/ 493 w 1047"/>
                <a:gd name="T41" fmla="*/ 377 h 400"/>
                <a:gd name="T42" fmla="*/ 572 w 1047"/>
                <a:gd name="T43" fmla="*/ 326 h 400"/>
                <a:gd name="T44" fmla="*/ 655 w 1047"/>
                <a:gd name="T45" fmla="*/ 353 h 400"/>
                <a:gd name="T46" fmla="*/ 718 w 1047"/>
                <a:gd name="T47" fmla="*/ 326 h 400"/>
                <a:gd name="T48" fmla="*/ 757 w 1047"/>
                <a:gd name="T49" fmla="*/ 338 h 400"/>
                <a:gd name="T50" fmla="*/ 827 w 1047"/>
                <a:gd name="T51" fmla="*/ 269 h 400"/>
                <a:gd name="T52" fmla="*/ 874 w 1047"/>
                <a:gd name="T53" fmla="*/ 271 h 400"/>
                <a:gd name="T54" fmla="*/ 920 w 1047"/>
                <a:gd name="T55" fmla="*/ 254 h 400"/>
                <a:gd name="T56" fmla="*/ 984 w 1047"/>
                <a:gd name="T57" fmla="*/ 256 h 400"/>
                <a:gd name="T58" fmla="*/ 1014 w 1047"/>
                <a:gd name="T59" fmla="*/ 221 h 400"/>
                <a:gd name="T60" fmla="*/ 1031 w 1047"/>
                <a:gd name="T61" fmla="*/ 206 h 400"/>
                <a:gd name="T62" fmla="*/ 1047 w 1047"/>
                <a:gd name="T63" fmla="*/ 172 h 400"/>
                <a:gd name="T64" fmla="*/ 1034 w 1047"/>
                <a:gd name="T65" fmla="*/ 141 h 400"/>
                <a:gd name="T66" fmla="*/ 876 w 1047"/>
                <a:gd name="T67" fmla="*/ 105 h 400"/>
                <a:gd name="T68" fmla="*/ 729 w 1047"/>
                <a:gd name="T69" fmla="*/ 63 h 400"/>
                <a:gd name="T70" fmla="*/ 699 w 1047"/>
                <a:gd name="T71" fmla="*/ 71 h 400"/>
                <a:gd name="T72" fmla="*/ 534 w 1047"/>
                <a:gd name="T73" fmla="*/ 0 h 400"/>
                <a:gd name="T74" fmla="*/ 475 w 1047"/>
                <a:gd name="T75" fmla="*/ 23 h 400"/>
                <a:gd name="T76" fmla="*/ 406 w 1047"/>
                <a:gd name="T77" fmla="*/ 44 h 400"/>
                <a:gd name="T78" fmla="*/ 315 w 1047"/>
                <a:gd name="T79" fmla="*/ 44 h 400"/>
                <a:gd name="T80" fmla="*/ 287 w 1047"/>
                <a:gd name="T81" fmla="*/ 50 h 400"/>
                <a:gd name="T82" fmla="*/ 277 w 1047"/>
                <a:gd name="T83" fmla="*/ 28 h 400"/>
                <a:gd name="T84" fmla="*/ 252 w 1047"/>
                <a:gd name="T85" fmla="*/ 50 h 400"/>
                <a:gd name="T86" fmla="*/ 204 w 1047"/>
                <a:gd name="T87" fmla="*/ 44 h 400"/>
                <a:gd name="T88" fmla="*/ 150 w 1047"/>
                <a:gd name="T89" fmla="*/ 23 h 400"/>
                <a:gd name="T90" fmla="*/ 125 w 1047"/>
                <a:gd name="T91" fmla="*/ 16 h 400"/>
                <a:gd name="T92" fmla="*/ 78 w 1047"/>
                <a:gd name="T93" fmla="*/ 2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47" h="400">
                  <a:moveTo>
                    <a:pt x="78" y="23"/>
                  </a:moveTo>
                  <a:lnTo>
                    <a:pt x="81" y="44"/>
                  </a:lnTo>
                  <a:lnTo>
                    <a:pt x="50" y="73"/>
                  </a:lnTo>
                  <a:lnTo>
                    <a:pt x="23" y="112"/>
                  </a:lnTo>
                  <a:lnTo>
                    <a:pt x="0" y="175"/>
                  </a:lnTo>
                  <a:lnTo>
                    <a:pt x="33" y="222"/>
                  </a:lnTo>
                  <a:lnTo>
                    <a:pt x="45" y="249"/>
                  </a:lnTo>
                  <a:lnTo>
                    <a:pt x="45" y="270"/>
                  </a:lnTo>
                  <a:lnTo>
                    <a:pt x="38" y="308"/>
                  </a:lnTo>
                  <a:lnTo>
                    <a:pt x="30" y="331"/>
                  </a:lnTo>
                  <a:lnTo>
                    <a:pt x="40" y="362"/>
                  </a:lnTo>
                  <a:lnTo>
                    <a:pt x="59" y="400"/>
                  </a:lnTo>
                  <a:lnTo>
                    <a:pt x="88" y="391"/>
                  </a:lnTo>
                  <a:lnTo>
                    <a:pt x="205" y="394"/>
                  </a:lnTo>
                  <a:lnTo>
                    <a:pt x="244" y="377"/>
                  </a:lnTo>
                  <a:lnTo>
                    <a:pt x="276" y="329"/>
                  </a:lnTo>
                  <a:lnTo>
                    <a:pt x="324" y="358"/>
                  </a:lnTo>
                  <a:lnTo>
                    <a:pt x="383" y="322"/>
                  </a:lnTo>
                  <a:lnTo>
                    <a:pt x="415" y="337"/>
                  </a:lnTo>
                  <a:lnTo>
                    <a:pt x="459" y="367"/>
                  </a:lnTo>
                  <a:lnTo>
                    <a:pt x="493" y="377"/>
                  </a:lnTo>
                  <a:lnTo>
                    <a:pt x="572" y="326"/>
                  </a:lnTo>
                  <a:lnTo>
                    <a:pt x="655" y="353"/>
                  </a:lnTo>
                  <a:lnTo>
                    <a:pt x="718" y="326"/>
                  </a:lnTo>
                  <a:lnTo>
                    <a:pt x="757" y="338"/>
                  </a:lnTo>
                  <a:lnTo>
                    <a:pt x="827" y="269"/>
                  </a:lnTo>
                  <a:lnTo>
                    <a:pt x="874" y="271"/>
                  </a:lnTo>
                  <a:lnTo>
                    <a:pt x="920" y="254"/>
                  </a:lnTo>
                  <a:lnTo>
                    <a:pt x="984" y="256"/>
                  </a:lnTo>
                  <a:lnTo>
                    <a:pt x="1014" y="221"/>
                  </a:lnTo>
                  <a:lnTo>
                    <a:pt x="1031" y="206"/>
                  </a:lnTo>
                  <a:lnTo>
                    <a:pt x="1047" y="172"/>
                  </a:lnTo>
                  <a:lnTo>
                    <a:pt x="1034" y="141"/>
                  </a:lnTo>
                  <a:lnTo>
                    <a:pt x="876" y="105"/>
                  </a:lnTo>
                  <a:lnTo>
                    <a:pt x="729" y="63"/>
                  </a:lnTo>
                  <a:lnTo>
                    <a:pt x="699" y="71"/>
                  </a:lnTo>
                  <a:lnTo>
                    <a:pt x="534" y="0"/>
                  </a:lnTo>
                  <a:lnTo>
                    <a:pt x="475" y="23"/>
                  </a:lnTo>
                  <a:lnTo>
                    <a:pt x="406" y="44"/>
                  </a:lnTo>
                  <a:lnTo>
                    <a:pt x="315" y="44"/>
                  </a:lnTo>
                  <a:lnTo>
                    <a:pt x="287" y="50"/>
                  </a:lnTo>
                  <a:lnTo>
                    <a:pt x="277" y="28"/>
                  </a:lnTo>
                  <a:lnTo>
                    <a:pt x="252" y="50"/>
                  </a:lnTo>
                  <a:lnTo>
                    <a:pt x="204" y="44"/>
                  </a:lnTo>
                  <a:lnTo>
                    <a:pt x="150" y="23"/>
                  </a:lnTo>
                  <a:lnTo>
                    <a:pt x="125" y="16"/>
                  </a:lnTo>
                  <a:lnTo>
                    <a:pt x="78" y="23"/>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61" name="Freeform 36"/>
            <p:cNvSpPr>
              <a:spLocks/>
            </p:cNvSpPr>
            <p:nvPr/>
          </p:nvSpPr>
          <p:spPr bwMode="auto">
            <a:xfrm>
              <a:off x="787515" y="1750014"/>
              <a:ext cx="231159" cy="373967"/>
            </a:xfrm>
            <a:custGeom>
              <a:avLst/>
              <a:gdLst>
                <a:gd name="T0" fmla="*/ 362 w 368"/>
                <a:gd name="T1" fmla="*/ 91 h 595"/>
                <a:gd name="T2" fmla="*/ 368 w 368"/>
                <a:gd name="T3" fmla="*/ 113 h 595"/>
                <a:gd name="T4" fmla="*/ 354 w 368"/>
                <a:gd name="T5" fmla="*/ 127 h 595"/>
                <a:gd name="T6" fmla="*/ 340 w 368"/>
                <a:gd name="T7" fmla="*/ 140 h 595"/>
                <a:gd name="T8" fmla="*/ 321 w 368"/>
                <a:gd name="T9" fmla="*/ 168 h 595"/>
                <a:gd name="T10" fmla="*/ 307 w 368"/>
                <a:gd name="T11" fmla="*/ 210 h 595"/>
                <a:gd name="T12" fmla="*/ 303 w 368"/>
                <a:gd name="T13" fmla="*/ 218 h 595"/>
                <a:gd name="T14" fmla="*/ 337 w 368"/>
                <a:gd name="T15" fmla="*/ 276 h 595"/>
                <a:gd name="T16" fmla="*/ 340 w 368"/>
                <a:gd name="T17" fmla="*/ 298 h 595"/>
                <a:gd name="T18" fmla="*/ 332 w 368"/>
                <a:gd name="T19" fmla="*/ 323 h 595"/>
                <a:gd name="T20" fmla="*/ 328 w 368"/>
                <a:gd name="T21" fmla="*/ 338 h 595"/>
                <a:gd name="T22" fmla="*/ 332 w 368"/>
                <a:gd name="T23" fmla="*/ 367 h 595"/>
                <a:gd name="T24" fmla="*/ 350 w 368"/>
                <a:gd name="T25" fmla="*/ 401 h 595"/>
                <a:gd name="T26" fmla="*/ 362 w 368"/>
                <a:gd name="T27" fmla="*/ 416 h 595"/>
                <a:gd name="T28" fmla="*/ 354 w 368"/>
                <a:gd name="T29" fmla="*/ 438 h 595"/>
                <a:gd name="T30" fmla="*/ 310 w 368"/>
                <a:gd name="T31" fmla="*/ 487 h 595"/>
                <a:gd name="T32" fmla="*/ 300 w 368"/>
                <a:gd name="T33" fmla="*/ 534 h 595"/>
                <a:gd name="T34" fmla="*/ 307 w 368"/>
                <a:gd name="T35" fmla="*/ 564 h 595"/>
                <a:gd name="T36" fmla="*/ 295 w 368"/>
                <a:gd name="T37" fmla="*/ 564 h 595"/>
                <a:gd name="T38" fmla="*/ 283 w 368"/>
                <a:gd name="T39" fmla="*/ 565 h 595"/>
                <a:gd name="T40" fmla="*/ 255 w 368"/>
                <a:gd name="T41" fmla="*/ 582 h 595"/>
                <a:gd name="T42" fmla="*/ 222 w 368"/>
                <a:gd name="T43" fmla="*/ 589 h 595"/>
                <a:gd name="T44" fmla="*/ 151 w 368"/>
                <a:gd name="T45" fmla="*/ 595 h 595"/>
                <a:gd name="T46" fmla="*/ 107 w 368"/>
                <a:gd name="T47" fmla="*/ 580 h 595"/>
                <a:gd name="T48" fmla="*/ 63 w 368"/>
                <a:gd name="T49" fmla="*/ 573 h 595"/>
                <a:gd name="T50" fmla="*/ 12 w 368"/>
                <a:gd name="T51" fmla="*/ 552 h 595"/>
                <a:gd name="T52" fmla="*/ 0 w 368"/>
                <a:gd name="T53" fmla="*/ 511 h 595"/>
                <a:gd name="T54" fmla="*/ 18 w 368"/>
                <a:gd name="T55" fmla="*/ 498 h 595"/>
                <a:gd name="T56" fmla="*/ 16 w 368"/>
                <a:gd name="T57" fmla="*/ 471 h 595"/>
                <a:gd name="T58" fmla="*/ 3 w 368"/>
                <a:gd name="T59" fmla="*/ 423 h 595"/>
                <a:gd name="T60" fmla="*/ 15 w 368"/>
                <a:gd name="T61" fmla="*/ 405 h 595"/>
                <a:gd name="T62" fmla="*/ 11 w 368"/>
                <a:gd name="T63" fmla="*/ 303 h 595"/>
                <a:gd name="T64" fmla="*/ 19 w 368"/>
                <a:gd name="T65" fmla="*/ 252 h 595"/>
                <a:gd name="T66" fmla="*/ 51 w 368"/>
                <a:gd name="T67" fmla="*/ 229 h 595"/>
                <a:gd name="T68" fmla="*/ 60 w 368"/>
                <a:gd name="T69" fmla="*/ 163 h 595"/>
                <a:gd name="T70" fmla="*/ 106 w 368"/>
                <a:gd name="T71" fmla="*/ 0 h 595"/>
                <a:gd name="T72" fmla="*/ 128 w 368"/>
                <a:gd name="T73" fmla="*/ 0 h 595"/>
                <a:gd name="T74" fmla="*/ 136 w 368"/>
                <a:gd name="T75" fmla="*/ 14 h 595"/>
                <a:gd name="T76" fmla="*/ 169 w 368"/>
                <a:gd name="T77" fmla="*/ 14 h 595"/>
                <a:gd name="T78" fmla="*/ 206 w 368"/>
                <a:gd name="T79" fmla="*/ 25 h 595"/>
                <a:gd name="T80" fmla="*/ 227 w 368"/>
                <a:gd name="T81" fmla="*/ 46 h 595"/>
                <a:gd name="T82" fmla="*/ 237 w 368"/>
                <a:gd name="T83" fmla="*/ 75 h 595"/>
                <a:gd name="T84" fmla="*/ 249 w 368"/>
                <a:gd name="T85" fmla="*/ 84 h 595"/>
                <a:gd name="T86" fmla="*/ 274 w 368"/>
                <a:gd name="T87" fmla="*/ 75 h 595"/>
                <a:gd name="T88" fmla="*/ 296 w 368"/>
                <a:gd name="T89" fmla="*/ 87 h 595"/>
                <a:gd name="T90" fmla="*/ 325 w 368"/>
                <a:gd name="T91" fmla="*/ 97 h 595"/>
                <a:gd name="T92" fmla="*/ 362 w 368"/>
                <a:gd name="T93" fmla="*/ 9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8" h="595">
                  <a:moveTo>
                    <a:pt x="362" y="91"/>
                  </a:moveTo>
                  <a:lnTo>
                    <a:pt x="368" y="113"/>
                  </a:lnTo>
                  <a:lnTo>
                    <a:pt x="354" y="127"/>
                  </a:lnTo>
                  <a:lnTo>
                    <a:pt x="340" y="140"/>
                  </a:lnTo>
                  <a:lnTo>
                    <a:pt x="321" y="168"/>
                  </a:lnTo>
                  <a:lnTo>
                    <a:pt x="307" y="210"/>
                  </a:lnTo>
                  <a:lnTo>
                    <a:pt x="303" y="218"/>
                  </a:lnTo>
                  <a:lnTo>
                    <a:pt x="337" y="276"/>
                  </a:lnTo>
                  <a:lnTo>
                    <a:pt x="340" y="298"/>
                  </a:lnTo>
                  <a:lnTo>
                    <a:pt x="332" y="323"/>
                  </a:lnTo>
                  <a:lnTo>
                    <a:pt x="328" y="338"/>
                  </a:lnTo>
                  <a:lnTo>
                    <a:pt x="332" y="367"/>
                  </a:lnTo>
                  <a:lnTo>
                    <a:pt x="350" y="401"/>
                  </a:lnTo>
                  <a:lnTo>
                    <a:pt x="362" y="416"/>
                  </a:lnTo>
                  <a:lnTo>
                    <a:pt x="354" y="438"/>
                  </a:lnTo>
                  <a:lnTo>
                    <a:pt x="310" y="487"/>
                  </a:lnTo>
                  <a:lnTo>
                    <a:pt x="300" y="534"/>
                  </a:lnTo>
                  <a:lnTo>
                    <a:pt x="307" y="564"/>
                  </a:lnTo>
                  <a:lnTo>
                    <a:pt x="295" y="564"/>
                  </a:lnTo>
                  <a:lnTo>
                    <a:pt x="283" y="565"/>
                  </a:lnTo>
                  <a:lnTo>
                    <a:pt x="255" y="582"/>
                  </a:lnTo>
                  <a:lnTo>
                    <a:pt x="222" y="589"/>
                  </a:lnTo>
                  <a:lnTo>
                    <a:pt x="151" y="595"/>
                  </a:lnTo>
                  <a:lnTo>
                    <a:pt x="107" y="580"/>
                  </a:lnTo>
                  <a:lnTo>
                    <a:pt x="63" y="573"/>
                  </a:lnTo>
                  <a:lnTo>
                    <a:pt x="12" y="552"/>
                  </a:lnTo>
                  <a:lnTo>
                    <a:pt x="0" y="511"/>
                  </a:lnTo>
                  <a:lnTo>
                    <a:pt x="18" y="498"/>
                  </a:lnTo>
                  <a:lnTo>
                    <a:pt x="16" y="471"/>
                  </a:lnTo>
                  <a:lnTo>
                    <a:pt x="3" y="423"/>
                  </a:lnTo>
                  <a:lnTo>
                    <a:pt x="15" y="405"/>
                  </a:lnTo>
                  <a:lnTo>
                    <a:pt x="11" y="303"/>
                  </a:lnTo>
                  <a:lnTo>
                    <a:pt x="19" y="252"/>
                  </a:lnTo>
                  <a:lnTo>
                    <a:pt x="51" y="229"/>
                  </a:lnTo>
                  <a:lnTo>
                    <a:pt x="60" y="163"/>
                  </a:lnTo>
                  <a:lnTo>
                    <a:pt x="106" y="0"/>
                  </a:lnTo>
                  <a:lnTo>
                    <a:pt x="128" y="0"/>
                  </a:lnTo>
                  <a:lnTo>
                    <a:pt x="136" y="14"/>
                  </a:lnTo>
                  <a:lnTo>
                    <a:pt x="169" y="14"/>
                  </a:lnTo>
                  <a:lnTo>
                    <a:pt x="206" y="25"/>
                  </a:lnTo>
                  <a:lnTo>
                    <a:pt x="227" y="46"/>
                  </a:lnTo>
                  <a:lnTo>
                    <a:pt x="237" y="75"/>
                  </a:lnTo>
                  <a:lnTo>
                    <a:pt x="249" y="84"/>
                  </a:lnTo>
                  <a:lnTo>
                    <a:pt x="274" y="75"/>
                  </a:lnTo>
                  <a:lnTo>
                    <a:pt x="296" y="87"/>
                  </a:lnTo>
                  <a:lnTo>
                    <a:pt x="325" y="97"/>
                  </a:lnTo>
                  <a:lnTo>
                    <a:pt x="362" y="91"/>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62" name="Freeform 10"/>
            <p:cNvSpPr>
              <a:spLocks/>
            </p:cNvSpPr>
            <p:nvPr/>
          </p:nvSpPr>
          <p:spPr bwMode="auto">
            <a:xfrm>
              <a:off x="1926084" y="3140301"/>
              <a:ext cx="365631" cy="374521"/>
            </a:xfrm>
            <a:custGeom>
              <a:avLst/>
              <a:gdLst>
                <a:gd name="T0" fmla="*/ 258 w 581"/>
                <a:gd name="T1" fmla="*/ 596 h 596"/>
                <a:gd name="T2" fmla="*/ 280 w 581"/>
                <a:gd name="T3" fmla="*/ 574 h 596"/>
                <a:gd name="T4" fmla="*/ 305 w 581"/>
                <a:gd name="T5" fmla="*/ 565 h 596"/>
                <a:gd name="T6" fmla="*/ 323 w 581"/>
                <a:gd name="T7" fmla="*/ 565 h 596"/>
                <a:gd name="T8" fmla="*/ 323 w 581"/>
                <a:gd name="T9" fmla="*/ 531 h 596"/>
                <a:gd name="T10" fmla="*/ 342 w 581"/>
                <a:gd name="T11" fmla="*/ 511 h 596"/>
                <a:gd name="T12" fmla="*/ 376 w 581"/>
                <a:gd name="T13" fmla="*/ 506 h 596"/>
                <a:gd name="T14" fmla="*/ 455 w 581"/>
                <a:gd name="T15" fmla="*/ 502 h 596"/>
                <a:gd name="T16" fmla="*/ 493 w 581"/>
                <a:gd name="T17" fmla="*/ 506 h 596"/>
                <a:gd name="T18" fmla="*/ 525 w 581"/>
                <a:gd name="T19" fmla="*/ 490 h 596"/>
                <a:gd name="T20" fmla="*/ 546 w 581"/>
                <a:gd name="T21" fmla="*/ 490 h 596"/>
                <a:gd name="T22" fmla="*/ 563 w 581"/>
                <a:gd name="T23" fmla="*/ 481 h 596"/>
                <a:gd name="T24" fmla="*/ 581 w 581"/>
                <a:gd name="T25" fmla="*/ 469 h 596"/>
                <a:gd name="T26" fmla="*/ 568 w 581"/>
                <a:gd name="T27" fmla="*/ 440 h 596"/>
                <a:gd name="T28" fmla="*/ 556 w 581"/>
                <a:gd name="T29" fmla="*/ 452 h 596"/>
                <a:gd name="T30" fmla="*/ 543 w 581"/>
                <a:gd name="T31" fmla="*/ 447 h 596"/>
                <a:gd name="T32" fmla="*/ 525 w 581"/>
                <a:gd name="T33" fmla="*/ 440 h 596"/>
                <a:gd name="T34" fmla="*/ 534 w 581"/>
                <a:gd name="T35" fmla="*/ 400 h 596"/>
                <a:gd name="T36" fmla="*/ 546 w 581"/>
                <a:gd name="T37" fmla="*/ 389 h 596"/>
                <a:gd name="T38" fmla="*/ 544 w 581"/>
                <a:gd name="T39" fmla="*/ 371 h 596"/>
                <a:gd name="T40" fmla="*/ 514 w 581"/>
                <a:gd name="T41" fmla="*/ 333 h 596"/>
                <a:gd name="T42" fmla="*/ 489 w 581"/>
                <a:gd name="T43" fmla="*/ 304 h 596"/>
                <a:gd name="T44" fmla="*/ 459 w 581"/>
                <a:gd name="T45" fmla="*/ 285 h 596"/>
                <a:gd name="T46" fmla="*/ 459 w 581"/>
                <a:gd name="T47" fmla="*/ 261 h 596"/>
                <a:gd name="T48" fmla="*/ 465 w 581"/>
                <a:gd name="T49" fmla="*/ 230 h 596"/>
                <a:gd name="T50" fmla="*/ 472 w 581"/>
                <a:gd name="T51" fmla="*/ 191 h 596"/>
                <a:gd name="T52" fmla="*/ 453 w 581"/>
                <a:gd name="T53" fmla="*/ 167 h 596"/>
                <a:gd name="T54" fmla="*/ 461 w 581"/>
                <a:gd name="T55" fmla="*/ 109 h 596"/>
                <a:gd name="T56" fmla="*/ 450 w 581"/>
                <a:gd name="T57" fmla="*/ 29 h 596"/>
                <a:gd name="T58" fmla="*/ 408 w 581"/>
                <a:gd name="T59" fmla="*/ 0 h 596"/>
                <a:gd name="T60" fmla="*/ 364 w 581"/>
                <a:gd name="T61" fmla="*/ 25 h 596"/>
                <a:gd name="T62" fmla="*/ 342 w 581"/>
                <a:gd name="T63" fmla="*/ 4 h 596"/>
                <a:gd name="T64" fmla="*/ 326 w 581"/>
                <a:gd name="T65" fmla="*/ 18 h 596"/>
                <a:gd name="T66" fmla="*/ 335 w 581"/>
                <a:gd name="T67" fmla="*/ 40 h 596"/>
                <a:gd name="T68" fmla="*/ 315 w 581"/>
                <a:gd name="T69" fmla="*/ 92 h 596"/>
                <a:gd name="T70" fmla="*/ 289 w 581"/>
                <a:gd name="T71" fmla="*/ 125 h 596"/>
                <a:gd name="T72" fmla="*/ 293 w 581"/>
                <a:gd name="T73" fmla="*/ 148 h 596"/>
                <a:gd name="T74" fmla="*/ 239 w 581"/>
                <a:gd name="T75" fmla="*/ 179 h 596"/>
                <a:gd name="T76" fmla="*/ 223 w 581"/>
                <a:gd name="T77" fmla="*/ 153 h 596"/>
                <a:gd name="T78" fmla="*/ 176 w 581"/>
                <a:gd name="T79" fmla="*/ 160 h 596"/>
                <a:gd name="T80" fmla="*/ 175 w 581"/>
                <a:gd name="T81" fmla="*/ 191 h 596"/>
                <a:gd name="T82" fmla="*/ 136 w 581"/>
                <a:gd name="T83" fmla="*/ 191 h 596"/>
                <a:gd name="T84" fmla="*/ 107 w 581"/>
                <a:gd name="T85" fmla="*/ 224 h 596"/>
                <a:gd name="T86" fmla="*/ 70 w 581"/>
                <a:gd name="T87" fmla="*/ 244 h 596"/>
                <a:gd name="T88" fmla="*/ 50 w 581"/>
                <a:gd name="T89" fmla="*/ 257 h 596"/>
                <a:gd name="T90" fmla="*/ 0 w 581"/>
                <a:gd name="T91" fmla="*/ 314 h 596"/>
                <a:gd name="T92" fmla="*/ 31 w 581"/>
                <a:gd name="T93" fmla="*/ 326 h 596"/>
                <a:gd name="T94" fmla="*/ 70 w 581"/>
                <a:gd name="T95" fmla="*/ 381 h 596"/>
                <a:gd name="T96" fmla="*/ 109 w 581"/>
                <a:gd name="T97" fmla="*/ 386 h 596"/>
                <a:gd name="T98" fmla="*/ 126 w 581"/>
                <a:gd name="T99" fmla="*/ 409 h 596"/>
                <a:gd name="T100" fmla="*/ 119 w 581"/>
                <a:gd name="T101" fmla="*/ 434 h 596"/>
                <a:gd name="T102" fmla="*/ 122 w 581"/>
                <a:gd name="T103" fmla="*/ 459 h 596"/>
                <a:gd name="T104" fmla="*/ 148 w 581"/>
                <a:gd name="T105" fmla="*/ 484 h 596"/>
                <a:gd name="T106" fmla="*/ 197 w 581"/>
                <a:gd name="T107" fmla="*/ 556 h 596"/>
                <a:gd name="T108" fmla="*/ 227 w 581"/>
                <a:gd name="T109" fmla="*/ 560 h 596"/>
                <a:gd name="T110" fmla="*/ 258 w 581"/>
                <a:gd name="T111" fmla="*/ 596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81" h="596">
                  <a:moveTo>
                    <a:pt x="258" y="596"/>
                  </a:moveTo>
                  <a:lnTo>
                    <a:pt x="280" y="574"/>
                  </a:lnTo>
                  <a:lnTo>
                    <a:pt x="305" y="565"/>
                  </a:lnTo>
                  <a:lnTo>
                    <a:pt x="323" y="565"/>
                  </a:lnTo>
                  <a:lnTo>
                    <a:pt x="323" y="531"/>
                  </a:lnTo>
                  <a:lnTo>
                    <a:pt x="342" y="511"/>
                  </a:lnTo>
                  <a:lnTo>
                    <a:pt x="376" y="506"/>
                  </a:lnTo>
                  <a:lnTo>
                    <a:pt x="455" y="502"/>
                  </a:lnTo>
                  <a:lnTo>
                    <a:pt x="493" y="506"/>
                  </a:lnTo>
                  <a:lnTo>
                    <a:pt x="525" y="490"/>
                  </a:lnTo>
                  <a:lnTo>
                    <a:pt x="546" y="490"/>
                  </a:lnTo>
                  <a:lnTo>
                    <a:pt x="563" y="481"/>
                  </a:lnTo>
                  <a:lnTo>
                    <a:pt x="581" y="469"/>
                  </a:lnTo>
                  <a:lnTo>
                    <a:pt x="568" y="440"/>
                  </a:lnTo>
                  <a:lnTo>
                    <a:pt x="556" y="452"/>
                  </a:lnTo>
                  <a:lnTo>
                    <a:pt x="543" y="447"/>
                  </a:lnTo>
                  <a:lnTo>
                    <a:pt x="525" y="440"/>
                  </a:lnTo>
                  <a:lnTo>
                    <a:pt x="534" y="400"/>
                  </a:lnTo>
                  <a:lnTo>
                    <a:pt x="546" y="389"/>
                  </a:lnTo>
                  <a:lnTo>
                    <a:pt x="544" y="371"/>
                  </a:lnTo>
                  <a:lnTo>
                    <a:pt x="514" y="333"/>
                  </a:lnTo>
                  <a:lnTo>
                    <a:pt x="489" y="304"/>
                  </a:lnTo>
                  <a:lnTo>
                    <a:pt x="459" y="285"/>
                  </a:lnTo>
                  <a:lnTo>
                    <a:pt x="459" y="261"/>
                  </a:lnTo>
                  <a:lnTo>
                    <a:pt x="465" y="230"/>
                  </a:lnTo>
                  <a:lnTo>
                    <a:pt x="472" y="191"/>
                  </a:lnTo>
                  <a:lnTo>
                    <a:pt x="453" y="167"/>
                  </a:lnTo>
                  <a:lnTo>
                    <a:pt x="461" y="109"/>
                  </a:lnTo>
                  <a:lnTo>
                    <a:pt x="450" y="29"/>
                  </a:lnTo>
                  <a:lnTo>
                    <a:pt x="408" y="0"/>
                  </a:lnTo>
                  <a:lnTo>
                    <a:pt x="364" y="25"/>
                  </a:lnTo>
                  <a:lnTo>
                    <a:pt x="342" y="4"/>
                  </a:lnTo>
                  <a:lnTo>
                    <a:pt x="326" y="18"/>
                  </a:lnTo>
                  <a:lnTo>
                    <a:pt x="335" y="40"/>
                  </a:lnTo>
                  <a:lnTo>
                    <a:pt x="315" y="92"/>
                  </a:lnTo>
                  <a:lnTo>
                    <a:pt x="289" y="125"/>
                  </a:lnTo>
                  <a:lnTo>
                    <a:pt x="293" y="148"/>
                  </a:lnTo>
                  <a:lnTo>
                    <a:pt x="239" y="179"/>
                  </a:lnTo>
                  <a:lnTo>
                    <a:pt x="223" y="153"/>
                  </a:lnTo>
                  <a:lnTo>
                    <a:pt x="176" y="160"/>
                  </a:lnTo>
                  <a:lnTo>
                    <a:pt x="175" y="191"/>
                  </a:lnTo>
                  <a:lnTo>
                    <a:pt x="136" y="191"/>
                  </a:lnTo>
                  <a:lnTo>
                    <a:pt x="107" y="224"/>
                  </a:lnTo>
                  <a:lnTo>
                    <a:pt x="70" y="244"/>
                  </a:lnTo>
                  <a:lnTo>
                    <a:pt x="50" y="257"/>
                  </a:lnTo>
                  <a:lnTo>
                    <a:pt x="0" y="314"/>
                  </a:lnTo>
                  <a:lnTo>
                    <a:pt x="31" y="326"/>
                  </a:lnTo>
                  <a:lnTo>
                    <a:pt x="70" y="381"/>
                  </a:lnTo>
                  <a:lnTo>
                    <a:pt x="109" y="386"/>
                  </a:lnTo>
                  <a:lnTo>
                    <a:pt x="126" y="409"/>
                  </a:lnTo>
                  <a:lnTo>
                    <a:pt x="119" y="434"/>
                  </a:lnTo>
                  <a:lnTo>
                    <a:pt x="122" y="459"/>
                  </a:lnTo>
                  <a:lnTo>
                    <a:pt x="148" y="484"/>
                  </a:lnTo>
                  <a:lnTo>
                    <a:pt x="197" y="556"/>
                  </a:lnTo>
                  <a:lnTo>
                    <a:pt x="227" y="560"/>
                  </a:lnTo>
                  <a:lnTo>
                    <a:pt x="258" y="596"/>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63" name="Freeform 22"/>
            <p:cNvSpPr>
              <a:spLocks/>
            </p:cNvSpPr>
            <p:nvPr/>
          </p:nvSpPr>
          <p:spPr bwMode="auto">
            <a:xfrm>
              <a:off x="1760494" y="2081193"/>
              <a:ext cx="276168" cy="193374"/>
            </a:xfrm>
            <a:custGeom>
              <a:avLst/>
              <a:gdLst>
                <a:gd name="T0" fmla="*/ 71 w 440"/>
                <a:gd name="T1" fmla="*/ 0 h 307"/>
                <a:gd name="T2" fmla="*/ 97 w 440"/>
                <a:gd name="T3" fmla="*/ 17 h 307"/>
                <a:gd name="T4" fmla="*/ 126 w 440"/>
                <a:gd name="T5" fmla="*/ 37 h 307"/>
                <a:gd name="T6" fmla="*/ 158 w 440"/>
                <a:gd name="T7" fmla="*/ 67 h 307"/>
                <a:gd name="T8" fmla="*/ 186 w 440"/>
                <a:gd name="T9" fmla="*/ 78 h 307"/>
                <a:gd name="T10" fmla="*/ 229 w 440"/>
                <a:gd name="T11" fmla="*/ 83 h 307"/>
                <a:gd name="T12" fmla="*/ 279 w 440"/>
                <a:gd name="T13" fmla="*/ 124 h 307"/>
                <a:gd name="T14" fmla="*/ 311 w 440"/>
                <a:gd name="T15" fmla="*/ 106 h 307"/>
                <a:gd name="T16" fmla="*/ 353 w 440"/>
                <a:gd name="T17" fmla="*/ 127 h 307"/>
                <a:gd name="T18" fmla="*/ 365 w 440"/>
                <a:gd name="T19" fmla="*/ 152 h 307"/>
                <a:gd name="T20" fmla="*/ 374 w 440"/>
                <a:gd name="T21" fmla="*/ 180 h 307"/>
                <a:gd name="T22" fmla="*/ 426 w 440"/>
                <a:gd name="T23" fmla="*/ 182 h 307"/>
                <a:gd name="T24" fmla="*/ 440 w 440"/>
                <a:gd name="T25" fmla="*/ 202 h 307"/>
                <a:gd name="T26" fmla="*/ 436 w 440"/>
                <a:gd name="T27" fmla="*/ 236 h 307"/>
                <a:gd name="T28" fmla="*/ 403 w 440"/>
                <a:gd name="T29" fmla="*/ 241 h 307"/>
                <a:gd name="T30" fmla="*/ 402 w 440"/>
                <a:gd name="T31" fmla="*/ 286 h 307"/>
                <a:gd name="T32" fmla="*/ 380 w 440"/>
                <a:gd name="T33" fmla="*/ 307 h 307"/>
                <a:gd name="T34" fmla="*/ 353 w 440"/>
                <a:gd name="T35" fmla="*/ 306 h 307"/>
                <a:gd name="T36" fmla="*/ 323 w 440"/>
                <a:gd name="T37" fmla="*/ 293 h 307"/>
                <a:gd name="T38" fmla="*/ 316 w 440"/>
                <a:gd name="T39" fmla="*/ 248 h 307"/>
                <a:gd name="T40" fmla="*/ 314 w 440"/>
                <a:gd name="T41" fmla="*/ 230 h 307"/>
                <a:gd name="T42" fmla="*/ 260 w 440"/>
                <a:gd name="T43" fmla="*/ 224 h 307"/>
                <a:gd name="T44" fmla="*/ 194 w 440"/>
                <a:gd name="T45" fmla="*/ 230 h 307"/>
                <a:gd name="T46" fmla="*/ 180 w 440"/>
                <a:gd name="T47" fmla="*/ 262 h 307"/>
                <a:gd name="T48" fmla="*/ 164 w 440"/>
                <a:gd name="T49" fmla="*/ 285 h 307"/>
                <a:gd name="T50" fmla="*/ 128 w 440"/>
                <a:gd name="T51" fmla="*/ 296 h 307"/>
                <a:gd name="T52" fmla="*/ 116 w 440"/>
                <a:gd name="T53" fmla="*/ 288 h 307"/>
                <a:gd name="T54" fmla="*/ 111 w 440"/>
                <a:gd name="T55" fmla="*/ 248 h 307"/>
                <a:gd name="T56" fmla="*/ 111 w 440"/>
                <a:gd name="T57" fmla="*/ 230 h 307"/>
                <a:gd name="T58" fmla="*/ 97 w 440"/>
                <a:gd name="T59" fmla="*/ 227 h 307"/>
                <a:gd name="T60" fmla="*/ 82 w 440"/>
                <a:gd name="T61" fmla="*/ 241 h 307"/>
                <a:gd name="T62" fmla="*/ 75 w 440"/>
                <a:gd name="T63" fmla="*/ 281 h 307"/>
                <a:gd name="T64" fmla="*/ 48 w 440"/>
                <a:gd name="T65" fmla="*/ 295 h 307"/>
                <a:gd name="T66" fmla="*/ 27 w 440"/>
                <a:gd name="T67" fmla="*/ 287 h 307"/>
                <a:gd name="T68" fmla="*/ 24 w 440"/>
                <a:gd name="T69" fmla="*/ 240 h 307"/>
                <a:gd name="T70" fmla="*/ 28 w 440"/>
                <a:gd name="T71" fmla="*/ 214 h 307"/>
                <a:gd name="T72" fmla="*/ 16 w 440"/>
                <a:gd name="T73" fmla="*/ 193 h 307"/>
                <a:gd name="T74" fmla="*/ 0 w 440"/>
                <a:gd name="T75" fmla="*/ 168 h 307"/>
                <a:gd name="T76" fmla="*/ 0 w 440"/>
                <a:gd name="T77" fmla="*/ 142 h 307"/>
                <a:gd name="T78" fmla="*/ 28 w 440"/>
                <a:gd name="T79" fmla="*/ 122 h 307"/>
                <a:gd name="T80" fmla="*/ 24 w 440"/>
                <a:gd name="T81" fmla="*/ 83 h 307"/>
                <a:gd name="T82" fmla="*/ 6 w 440"/>
                <a:gd name="T83" fmla="*/ 50 h 307"/>
                <a:gd name="T84" fmla="*/ 11 w 440"/>
                <a:gd name="T85" fmla="*/ 31 h 307"/>
                <a:gd name="T86" fmla="*/ 71 w 440"/>
                <a:gd name="T87"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0" h="307">
                  <a:moveTo>
                    <a:pt x="71" y="0"/>
                  </a:moveTo>
                  <a:lnTo>
                    <a:pt x="97" y="17"/>
                  </a:lnTo>
                  <a:lnTo>
                    <a:pt x="126" y="37"/>
                  </a:lnTo>
                  <a:lnTo>
                    <a:pt x="158" y="67"/>
                  </a:lnTo>
                  <a:lnTo>
                    <a:pt x="186" y="78"/>
                  </a:lnTo>
                  <a:lnTo>
                    <a:pt x="229" y="83"/>
                  </a:lnTo>
                  <a:lnTo>
                    <a:pt x="279" y="124"/>
                  </a:lnTo>
                  <a:lnTo>
                    <a:pt x="311" y="106"/>
                  </a:lnTo>
                  <a:lnTo>
                    <a:pt x="353" y="127"/>
                  </a:lnTo>
                  <a:lnTo>
                    <a:pt x="365" y="152"/>
                  </a:lnTo>
                  <a:lnTo>
                    <a:pt x="374" y="180"/>
                  </a:lnTo>
                  <a:lnTo>
                    <a:pt x="426" y="182"/>
                  </a:lnTo>
                  <a:lnTo>
                    <a:pt x="440" y="202"/>
                  </a:lnTo>
                  <a:lnTo>
                    <a:pt x="436" y="236"/>
                  </a:lnTo>
                  <a:lnTo>
                    <a:pt x="403" y="241"/>
                  </a:lnTo>
                  <a:lnTo>
                    <a:pt x="402" y="286"/>
                  </a:lnTo>
                  <a:lnTo>
                    <a:pt x="380" y="307"/>
                  </a:lnTo>
                  <a:lnTo>
                    <a:pt x="353" y="306"/>
                  </a:lnTo>
                  <a:lnTo>
                    <a:pt x="323" y="293"/>
                  </a:lnTo>
                  <a:lnTo>
                    <a:pt x="316" y="248"/>
                  </a:lnTo>
                  <a:lnTo>
                    <a:pt x="314" y="230"/>
                  </a:lnTo>
                  <a:lnTo>
                    <a:pt x="260" y="224"/>
                  </a:lnTo>
                  <a:lnTo>
                    <a:pt x="194" y="230"/>
                  </a:lnTo>
                  <a:lnTo>
                    <a:pt x="180" y="262"/>
                  </a:lnTo>
                  <a:lnTo>
                    <a:pt x="164" y="285"/>
                  </a:lnTo>
                  <a:lnTo>
                    <a:pt x="128" y="296"/>
                  </a:lnTo>
                  <a:lnTo>
                    <a:pt x="116" y="288"/>
                  </a:lnTo>
                  <a:lnTo>
                    <a:pt x="111" y="248"/>
                  </a:lnTo>
                  <a:lnTo>
                    <a:pt x="111" y="230"/>
                  </a:lnTo>
                  <a:lnTo>
                    <a:pt x="97" y="227"/>
                  </a:lnTo>
                  <a:lnTo>
                    <a:pt x="82" y="241"/>
                  </a:lnTo>
                  <a:lnTo>
                    <a:pt x="75" y="281"/>
                  </a:lnTo>
                  <a:lnTo>
                    <a:pt x="48" y="295"/>
                  </a:lnTo>
                  <a:lnTo>
                    <a:pt x="27" y="287"/>
                  </a:lnTo>
                  <a:lnTo>
                    <a:pt x="24" y="240"/>
                  </a:lnTo>
                  <a:lnTo>
                    <a:pt x="28" y="214"/>
                  </a:lnTo>
                  <a:lnTo>
                    <a:pt x="16" y="193"/>
                  </a:lnTo>
                  <a:lnTo>
                    <a:pt x="0" y="168"/>
                  </a:lnTo>
                  <a:lnTo>
                    <a:pt x="0" y="142"/>
                  </a:lnTo>
                  <a:lnTo>
                    <a:pt x="28" y="122"/>
                  </a:lnTo>
                  <a:lnTo>
                    <a:pt x="24" y="83"/>
                  </a:lnTo>
                  <a:lnTo>
                    <a:pt x="6" y="50"/>
                  </a:lnTo>
                  <a:lnTo>
                    <a:pt x="11" y="31"/>
                  </a:lnTo>
                  <a:lnTo>
                    <a:pt x="71" y="0"/>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64" name="Freeform 6"/>
            <p:cNvSpPr>
              <a:spLocks/>
            </p:cNvSpPr>
            <p:nvPr/>
          </p:nvSpPr>
          <p:spPr bwMode="auto">
            <a:xfrm>
              <a:off x="1447095" y="2489611"/>
              <a:ext cx="318399" cy="331736"/>
            </a:xfrm>
            <a:custGeom>
              <a:avLst/>
              <a:gdLst>
                <a:gd name="T0" fmla="*/ 17 w 507"/>
                <a:gd name="T1" fmla="*/ 418 h 528"/>
                <a:gd name="T2" fmla="*/ 0 w 507"/>
                <a:gd name="T3" fmla="*/ 396 h 528"/>
                <a:gd name="T4" fmla="*/ 0 w 507"/>
                <a:gd name="T5" fmla="*/ 386 h 528"/>
                <a:gd name="T6" fmla="*/ 16 w 507"/>
                <a:gd name="T7" fmla="*/ 376 h 528"/>
                <a:gd name="T8" fmla="*/ 35 w 507"/>
                <a:gd name="T9" fmla="*/ 345 h 528"/>
                <a:gd name="T10" fmla="*/ 84 w 507"/>
                <a:gd name="T11" fmla="*/ 305 h 528"/>
                <a:gd name="T12" fmla="*/ 77 w 507"/>
                <a:gd name="T13" fmla="*/ 276 h 528"/>
                <a:gd name="T14" fmla="*/ 147 w 507"/>
                <a:gd name="T15" fmla="*/ 207 h 528"/>
                <a:gd name="T16" fmla="*/ 169 w 507"/>
                <a:gd name="T17" fmla="*/ 173 h 528"/>
                <a:gd name="T18" fmla="*/ 197 w 507"/>
                <a:gd name="T19" fmla="*/ 164 h 528"/>
                <a:gd name="T20" fmla="*/ 199 w 507"/>
                <a:gd name="T21" fmla="*/ 125 h 528"/>
                <a:gd name="T22" fmla="*/ 231 w 507"/>
                <a:gd name="T23" fmla="*/ 102 h 528"/>
                <a:gd name="T24" fmla="*/ 342 w 507"/>
                <a:gd name="T25" fmla="*/ 0 h 528"/>
                <a:gd name="T26" fmla="*/ 354 w 507"/>
                <a:gd name="T27" fmla="*/ 2 h 528"/>
                <a:gd name="T28" fmla="*/ 353 w 507"/>
                <a:gd name="T29" fmla="*/ 15 h 528"/>
                <a:gd name="T30" fmla="*/ 394 w 507"/>
                <a:gd name="T31" fmla="*/ 57 h 528"/>
                <a:gd name="T32" fmla="*/ 384 w 507"/>
                <a:gd name="T33" fmla="*/ 86 h 528"/>
                <a:gd name="T34" fmla="*/ 378 w 507"/>
                <a:gd name="T35" fmla="*/ 113 h 528"/>
                <a:gd name="T36" fmla="*/ 418 w 507"/>
                <a:gd name="T37" fmla="*/ 225 h 528"/>
                <a:gd name="T38" fmla="*/ 416 w 507"/>
                <a:gd name="T39" fmla="*/ 242 h 528"/>
                <a:gd name="T40" fmla="*/ 444 w 507"/>
                <a:gd name="T41" fmla="*/ 251 h 528"/>
                <a:gd name="T42" fmla="*/ 473 w 507"/>
                <a:gd name="T43" fmla="*/ 392 h 528"/>
                <a:gd name="T44" fmla="*/ 507 w 507"/>
                <a:gd name="T45" fmla="*/ 418 h 528"/>
                <a:gd name="T46" fmla="*/ 507 w 507"/>
                <a:gd name="T47" fmla="*/ 443 h 528"/>
                <a:gd name="T48" fmla="*/ 464 w 507"/>
                <a:gd name="T49" fmla="*/ 456 h 528"/>
                <a:gd name="T50" fmla="*/ 412 w 507"/>
                <a:gd name="T51" fmla="*/ 456 h 528"/>
                <a:gd name="T52" fmla="*/ 321 w 507"/>
                <a:gd name="T53" fmla="*/ 528 h 528"/>
                <a:gd name="T54" fmla="*/ 309 w 507"/>
                <a:gd name="T55" fmla="*/ 502 h 528"/>
                <a:gd name="T56" fmla="*/ 330 w 507"/>
                <a:gd name="T57" fmla="*/ 471 h 528"/>
                <a:gd name="T58" fmla="*/ 322 w 507"/>
                <a:gd name="T59" fmla="*/ 446 h 528"/>
                <a:gd name="T60" fmla="*/ 237 w 507"/>
                <a:gd name="T61" fmla="*/ 430 h 528"/>
                <a:gd name="T62" fmla="*/ 148 w 507"/>
                <a:gd name="T63" fmla="*/ 375 h 528"/>
                <a:gd name="T64" fmla="*/ 90 w 507"/>
                <a:gd name="T65" fmla="*/ 403 h 528"/>
                <a:gd name="T66" fmla="*/ 17 w 507"/>
                <a:gd name="T67" fmla="*/ 418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7" h="528">
                  <a:moveTo>
                    <a:pt x="17" y="418"/>
                  </a:moveTo>
                  <a:lnTo>
                    <a:pt x="0" y="396"/>
                  </a:lnTo>
                  <a:lnTo>
                    <a:pt x="0" y="386"/>
                  </a:lnTo>
                  <a:lnTo>
                    <a:pt x="16" y="376"/>
                  </a:lnTo>
                  <a:lnTo>
                    <a:pt x="35" y="345"/>
                  </a:lnTo>
                  <a:lnTo>
                    <a:pt x="84" y="305"/>
                  </a:lnTo>
                  <a:lnTo>
                    <a:pt x="77" y="276"/>
                  </a:lnTo>
                  <a:lnTo>
                    <a:pt x="147" y="207"/>
                  </a:lnTo>
                  <a:lnTo>
                    <a:pt x="169" y="173"/>
                  </a:lnTo>
                  <a:lnTo>
                    <a:pt x="197" y="164"/>
                  </a:lnTo>
                  <a:lnTo>
                    <a:pt x="199" y="125"/>
                  </a:lnTo>
                  <a:lnTo>
                    <a:pt x="231" y="102"/>
                  </a:lnTo>
                  <a:lnTo>
                    <a:pt x="342" y="0"/>
                  </a:lnTo>
                  <a:lnTo>
                    <a:pt x="354" y="2"/>
                  </a:lnTo>
                  <a:lnTo>
                    <a:pt x="353" y="15"/>
                  </a:lnTo>
                  <a:lnTo>
                    <a:pt x="394" y="57"/>
                  </a:lnTo>
                  <a:lnTo>
                    <a:pt x="384" y="86"/>
                  </a:lnTo>
                  <a:lnTo>
                    <a:pt x="378" y="113"/>
                  </a:lnTo>
                  <a:lnTo>
                    <a:pt x="418" y="225"/>
                  </a:lnTo>
                  <a:lnTo>
                    <a:pt x="416" y="242"/>
                  </a:lnTo>
                  <a:lnTo>
                    <a:pt x="444" y="251"/>
                  </a:lnTo>
                  <a:lnTo>
                    <a:pt x="473" y="392"/>
                  </a:lnTo>
                  <a:lnTo>
                    <a:pt x="507" y="418"/>
                  </a:lnTo>
                  <a:lnTo>
                    <a:pt x="507" y="443"/>
                  </a:lnTo>
                  <a:lnTo>
                    <a:pt x="464" y="456"/>
                  </a:lnTo>
                  <a:lnTo>
                    <a:pt x="412" y="456"/>
                  </a:lnTo>
                  <a:lnTo>
                    <a:pt x="321" y="528"/>
                  </a:lnTo>
                  <a:lnTo>
                    <a:pt x="309" y="502"/>
                  </a:lnTo>
                  <a:lnTo>
                    <a:pt x="330" y="471"/>
                  </a:lnTo>
                  <a:lnTo>
                    <a:pt x="322" y="446"/>
                  </a:lnTo>
                  <a:lnTo>
                    <a:pt x="237" y="430"/>
                  </a:lnTo>
                  <a:lnTo>
                    <a:pt x="148" y="375"/>
                  </a:lnTo>
                  <a:lnTo>
                    <a:pt x="90" y="403"/>
                  </a:lnTo>
                  <a:lnTo>
                    <a:pt x="17" y="418"/>
                  </a:lnTo>
                  <a:close/>
                </a:path>
              </a:pathLst>
            </a:custGeom>
            <a:gradFill>
              <a:gsLst>
                <a:gs pos="0">
                  <a:schemeClr val="accent2">
                    <a:shade val="51000"/>
                    <a:satMod val="130000"/>
                  </a:schemeClr>
                </a:gs>
                <a:gs pos="100000">
                  <a:schemeClr val="accent2">
                    <a:shade val="94000"/>
                    <a:satMod val="135000"/>
                  </a:schemeClr>
                </a:gs>
              </a:gsLst>
            </a:gradFill>
            <a:ln w="12700">
              <a:headEnd/>
              <a:tailEnd/>
            </a:ln>
            <a:effectLst>
              <a:outerShdw blurRad="50800" dist="25400" dir="2700000" algn="tl" rotWithShape="0">
                <a:schemeClr val="tx1">
                  <a:alpha val="40000"/>
                </a:schemeClr>
              </a:outerShdw>
            </a:effectLst>
          </p:spPr>
          <p:style>
            <a:lnRef idx="1">
              <a:schemeClr val="accent2"/>
            </a:lnRef>
            <a:fillRef idx="3">
              <a:schemeClr val="accent2"/>
            </a:fillRef>
            <a:effectRef idx="2">
              <a:schemeClr val="accent2"/>
            </a:effectRef>
            <a:fontRef idx="minor">
              <a:schemeClr val="lt1"/>
            </a:fontRef>
          </p:style>
          <p:txBody>
            <a:bodyPr/>
            <a:lstStyle/>
            <a:p>
              <a:endParaRPr lang="es-ES"/>
            </a:p>
          </p:txBody>
        </p:sp>
        <p:sp>
          <p:nvSpPr>
            <p:cNvPr id="165" name="Freeform 33"/>
            <p:cNvSpPr>
              <a:spLocks/>
            </p:cNvSpPr>
            <p:nvPr/>
          </p:nvSpPr>
          <p:spPr bwMode="auto">
            <a:xfrm>
              <a:off x="731393" y="2066190"/>
              <a:ext cx="305619" cy="213933"/>
            </a:xfrm>
            <a:custGeom>
              <a:avLst/>
              <a:gdLst>
                <a:gd name="T0" fmla="*/ 33 w 614"/>
                <a:gd name="T1" fmla="*/ 16 h 430"/>
                <a:gd name="T2" fmla="*/ 69 w 614"/>
                <a:gd name="T3" fmla="*/ 0 h 430"/>
                <a:gd name="T4" fmla="*/ 112 w 614"/>
                <a:gd name="T5" fmla="*/ 6 h 430"/>
                <a:gd name="T6" fmla="*/ 130 w 614"/>
                <a:gd name="T7" fmla="*/ 66 h 430"/>
                <a:gd name="T8" fmla="*/ 190 w 614"/>
                <a:gd name="T9" fmla="*/ 86 h 430"/>
                <a:gd name="T10" fmla="*/ 248 w 614"/>
                <a:gd name="T11" fmla="*/ 97 h 430"/>
                <a:gd name="T12" fmla="*/ 305 w 614"/>
                <a:gd name="T13" fmla="*/ 117 h 430"/>
                <a:gd name="T14" fmla="*/ 395 w 614"/>
                <a:gd name="T15" fmla="*/ 110 h 430"/>
                <a:gd name="T16" fmla="*/ 432 w 614"/>
                <a:gd name="T17" fmla="*/ 100 h 430"/>
                <a:gd name="T18" fmla="*/ 469 w 614"/>
                <a:gd name="T19" fmla="*/ 79 h 430"/>
                <a:gd name="T20" fmla="*/ 501 w 614"/>
                <a:gd name="T21" fmla="*/ 77 h 430"/>
                <a:gd name="T22" fmla="*/ 518 w 614"/>
                <a:gd name="T23" fmla="*/ 93 h 430"/>
                <a:gd name="T24" fmla="*/ 542 w 614"/>
                <a:gd name="T25" fmla="*/ 90 h 430"/>
                <a:gd name="T26" fmla="*/ 560 w 614"/>
                <a:gd name="T27" fmla="*/ 90 h 430"/>
                <a:gd name="T28" fmla="*/ 598 w 614"/>
                <a:gd name="T29" fmla="*/ 134 h 430"/>
                <a:gd name="T30" fmla="*/ 614 w 614"/>
                <a:gd name="T31" fmla="*/ 199 h 430"/>
                <a:gd name="T32" fmla="*/ 609 w 614"/>
                <a:gd name="T33" fmla="*/ 213 h 430"/>
                <a:gd name="T34" fmla="*/ 586 w 614"/>
                <a:gd name="T35" fmla="*/ 213 h 430"/>
                <a:gd name="T36" fmla="*/ 511 w 614"/>
                <a:gd name="T37" fmla="*/ 338 h 430"/>
                <a:gd name="T38" fmla="*/ 480 w 614"/>
                <a:gd name="T39" fmla="*/ 319 h 430"/>
                <a:gd name="T40" fmla="*/ 455 w 614"/>
                <a:gd name="T41" fmla="*/ 319 h 430"/>
                <a:gd name="T42" fmla="*/ 432 w 614"/>
                <a:gd name="T43" fmla="*/ 342 h 430"/>
                <a:gd name="T44" fmla="*/ 412 w 614"/>
                <a:gd name="T45" fmla="*/ 369 h 430"/>
                <a:gd name="T46" fmla="*/ 421 w 614"/>
                <a:gd name="T47" fmla="*/ 390 h 430"/>
                <a:gd name="T48" fmla="*/ 427 w 614"/>
                <a:gd name="T49" fmla="*/ 430 h 430"/>
                <a:gd name="T50" fmla="*/ 379 w 614"/>
                <a:gd name="T51" fmla="*/ 378 h 430"/>
                <a:gd name="T52" fmla="*/ 358 w 614"/>
                <a:gd name="T53" fmla="*/ 390 h 430"/>
                <a:gd name="T54" fmla="*/ 330 w 614"/>
                <a:gd name="T55" fmla="*/ 390 h 430"/>
                <a:gd name="T56" fmla="*/ 306 w 614"/>
                <a:gd name="T57" fmla="*/ 393 h 430"/>
                <a:gd name="T58" fmla="*/ 247 w 614"/>
                <a:gd name="T59" fmla="*/ 378 h 430"/>
                <a:gd name="T60" fmla="*/ 216 w 614"/>
                <a:gd name="T61" fmla="*/ 375 h 430"/>
                <a:gd name="T62" fmla="*/ 170 w 614"/>
                <a:gd name="T63" fmla="*/ 383 h 430"/>
                <a:gd name="T64" fmla="*/ 131 w 614"/>
                <a:gd name="T65" fmla="*/ 363 h 430"/>
                <a:gd name="T66" fmla="*/ 111 w 614"/>
                <a:gd name="T67" fmla="*/ 342 h 430"/>
                <a:gd name="T68" fmla="*/ 97 w 614"/>
                <a:gd name="T69" fmla="*/ 347 h 430"/>
                <a:gd name="T70" fmla="*/ 83 w 614"/>
                <a:gd name="T71" fmla="*/ 363 h 430"/>
                <a:gd name="T72" fmla="*/ 33 w 614"/>
                <a:gd name="T73" fmla="*/ 378 h 430"/>
                <a:gd name="T74" fmla="*/ 0 w 614"/>
                <a:gd name="T75" fmla="*/ 319 h 430"/>
                <a:gd name="T76" fmla="*/ 33 w 614"/>
                <a:gd name="T77" fmla="*/ 247 h 430"/>
                <a:gd name="T78" fmla="*/ 33 w 614"/>
                <a:gd name="T79" fmla="*/ 219 h 430"/>
                <a:gd name="T80" fmla="*/ 25 w 614"/>
                <a:gd name="T81" fmla="*/ 192 h 430"/>
                <a:gd name="T82" fmla="*/ 10 w 614"/>
                <a:gd name="T83" fmla="*/ 165 h 430"/>
                <a:gd name="T84" fmla="*/ 23 w 614"/>
                <a:gd name="T85" fmla="*/ 120 h 430"/>
                <a:gd name="T86" fmla="*/ 16 w 614"/>
                <a:gd name="T87" fmla="*/ 73 h 430"/>
                <a:gd name="T88" fmla="*/ 11 w 614"/>
                <a:gd name="T89" fmla="*/ 43 h 430"/>
                <a:gd name="T90" fmla="*/ 33 w 614"/>
                <a:gd name="T91" fmla="*/ 16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4" h="430">
                  <a:moveTo>
                    <a:pt x="33" y="16"/>
                  </a:moveTo>
                  <a:lnTo>
                    <a:pt x="69" y="0"/>
                  </a:lnTo>
                  <a:lnTo>
                    <a:pt x="112" y="6"/>
                  </a:lnTo>
                  <a:lnTo>
                    <a:pt x="130" y="66"/>
                  </a:lnTo>
                  <a:lnTo>
                    <a:pt x="190" y="86"/>
                  </a:lnTo>
                  <a:lnTo>
                    <a:pt x="248" y="97"/>
                  </a:lnTo>
                  <a:lnTo>
                    <a:pt x="305" y="117"/>
                  </a:lnTo>
                  <a:lnTo>
                    <a:pt x="395" y="110"/>
                  </a:lnTo>
                  <a:lnTo>
                    <a:pt x="432" y="100"/>
                  </a:lnTo>
                  <a:lnTo>
                    <a:pt x="469" y="79"/>
                  </a:lnTo>
                  <a:lnTo>
                    <a:pt x="501" y="77"/>
                  </a:lnTo>
                  <a:lnTo>
                    <a:pt x="518" y="93"/>
                  </a:lnTo>
                  <a:lnTo>
                    <a:pt x="542" y="90"/>
                  </a:lnTo>
                  <a:lnTo>
                    <a:pt x="560" y="90"/>
                  </a:lnTo>
                  <a:lnTo>
                    <a:pt x="598" y="134"/>
                  </a:lnTo>
                  <a:lnTo>
                    <a:pt x="614" y="199"/>
                  </a:lnTo>
                  <a:lnTo>
                    <a:pt x="609" y="213"/>
                  </a:lnTo>
                  <a:lnTo>
                    <a:pt x="586" y="213"/>
                  </a:lnTo>
                  <a:lnTo>
                    <a:pt x="511" y="338"/>
                  </a:lnTo>
                  <a:lnTo>
                    <a:pt x="480" y="319"/>
                  </a:lnTo>
                  <a:lnTo>
                    <a:pt x="455" y="319"/>
                  </a:lnTo>
                  <a:lnTo>
                    <a:pt x="432" y="342"/>
                  </a:lnTo>
                  <a:lnTo>
                    <a:pt x="412" y="369"/>
                  </a:lnTo>
                  <a:lnTo>
                    <a:pt x="421" y="390"/>
                  </a:lnTo>
                  <a:lnTo>
                    <a:pt x="427" y="430"/>
                  </a:lnTo>
                  <a:lnTo>
                    <a:pt x="379" y="378"/>
                  </a:lnTo>
                  <a:lnTo>
                    <a:pt x="358" y="390"/>
                  </a:lnTo>
                  <a:lnTo>
                    <a:pt x="330" y="390"/>
                  </a:lnTo>
                  <a:lnTo>
                    <a:pt x="306" y="393"/>
                  </a:lnTo>
                  <a:lnTo>
                    <a:pt x="247" y="378"/>
                  </a:lnTo>
                  <a:lnTo>
                    <a:pt x="216" y="375"/>
                  </a:lnTo>
                  <a:lnTo>
                    <a:pt x="170" y="383"/>
                  </a:lnTo>
                  <a:lnTo>
                    <a:pt x="131" y="363"/>
                  </a:lnTo>
                  <a:lnTo>
                    <a:pt x="111" y="342"/>
                  </a:lnTo>
                  <a:lnTo>
                    <a:pt x="97" y="347"/>
                  </a:lnTo>
                  <a:lnTo>
                    <a:pt x="83" y="363"/>
                  </a:lnTo>
                  <a:lnTo>
                    <a:pt x="33" y="378"/>
                  </a:lnTo>
                  <a:lnTo>
                    <a:pt x="0" y="319"/>
                  </a:lnTo>
                  <a:lnTo>
                    <a:pt x="33" y="247"/>
                  </a:lnTo>
                  <a:lnTo>
                    <a:pt x="33" y="219"/>
                  </a:lnTo>
                  <a:lnTo>
                    <a:pt x="25" y="192"/>
                  </a:lnTo>
                  <a:lnTo>
                    <a:pt x="10" y="165"/>
                  </a:lnTo>
                  <a:lnTo>
                    <a:pt x="23" y="120"/>
                  </a:lnTo>
                  <a:lnTo>
                    <a:pt x="16" y="73"/>
                  </a:lnTo>
                  <a:lnTo>
                    <a:pt x="11" y="43"/>
                  </a:lnTo>
                  <a:lnTo>
                    <a:pt x="33" y="16"/>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66" name="Freeform 34"/>
            <p:cNvSpPr>
              <a:spLocks/>
            </p:cNvSpPr>
            <p:nvPr/>
          </p:nvSpPr>
          <p:spPr bwMode="auto">
            <a:xfrm>
              <a:off x="587474" y="2003399"/>
              <a:ext cx="212266" cy="223935"/>
            </a:xfrm>
            <a:custGeom>
              <a:avLst/>
              <a:gdLst>
                <a:gd name="T0" fmla="*/ 320 w 338"/>
                <a:gd name="T1" fmla="*/ 20 h 357"/>
                <a:gd name="T2" fmla="*/ 334 w 338"/>
                <a:gd name="T3" fmla="*/ 63 h 357"/>
                <a:gd name="T4" fmla="*/ 338 w 338"/>
                <a:gd name="T5" fmla="*/ 96 h 357"/>
                <a:gd name="T6" fmla="*/ 319 w 338"/>
                <a:gd name="T7" fmla="*/ 107 h 357"/>
                <a:gd name="T8" fmla="*/ 287 w 338"/>
                <a:gd name="T9" fmla="*/ 100 h 357"/>
                <a:gd name="T10" fmla="*/ 252 w 338"/>
                <a:gd name="T11" fmla="*/ 113 h 357"/>
                <a:gd name="T12" fmla="*/ 239 w 338"/>
                <a:gd name="T13" fmla="*/ 137 h 357"/>
                <a:gd name="T14" fmla="*/ 247 w 338"/>
                <a:gd name="T15" fmla="*/ 192 h 357"/>
                <a:gd name="T16" fmla="*/ 237 w 338"/>
                <a:gd name="T17" fmla="*/ 231 h 357"/>
                <a:gd name="T18" fmla="*/ 229 w 338"/>
                <a:gd name="T19" fmla="*/ 252 h 357"/>
                <a:gd name="T20" fmla="*/ 210 w 338"/>
                <a:gd name="T21" fmla="*/ 262 h 357"/>
                <a:gd name="T22" fmla="*/ 183 w 338"/>
                <a:gd name="T23" fmla="*/ 280 h 357"/>
                <a:gd name="T24" fmla="*/ 133 w 338"/>
                <a:gd name="T25" fmla="*/ 299 h 357"/>
                <a:gd name="T26" fmla="*/ 105 w 338"/>
                <a:gd name="T27" fmla="*/ 303 h 357"/>
                <a:gd name="T28" fmla="*/ 79 w 338"/>
                <a:gd name="T29" fmla="*/ 307 h 357"/>
                <a:gd name="T30" fmla="*/ 66 w 338"/>
                <a:gd name="T31" fmla="*/ 325 h 357"/>
                <a:gd name="T32" fmla="*/ 50 w 338"/>
                <a:gd name="T33" fmla="*/ 340 h 357"/>
                <a:gd name="T34" fmla="*/ 17 w 338"/>
                <a:gd name="T35" fmla="*/ 357 h 357"/>
                <a:gd name="T36" fmla="*/ 22 w 338"/>
                <a:gd name="T37" fmla="*/ 340 h 357"/>
                <a:gd name="T38" fmla="*/ 7 w 338"/>
                <a:gd name="T39" fmla="*/ 332 h 357"/>
                <a:gd name="T40" fmla="*/ 11 w 338"/>
                <a:gd name="T41" fmla="*/ 307 h 357"/>
                <a:gd name="T42" fmla="*/ 7 w 338"/>
                <a:gd name="T43" fmla="*/ 284 h 357"/>
                <a:gd name="T44" fmla="*/ 0 w 338"/>
                <a:gd name="T45" fmla="*/ 266 h 357"/>
                <a:gd name="T46" fmla="*/ 29 w 338"/>
                <a:gd name="T47" fmla="*/ 244 h 357"/>
                <a:gd name="T48" fmla="*/ 66 w 338"/>
                <a:gd name="T49" fmla="*/ 209 h 357"/>
                <a:gd name="T50" fmla="*/ 50 w 338"/>
                <a:gd name="T51" fmla="*/ 202 h 357"/>
                <a:gd name="T52" fmla="*/ 39 w 338"/>
                <a:gd name="T53" fmla="*/ 183 h 357"/>
                <a:gd name="T54" fmla="*/ 54 w 338"/>
                <a:gd name="T55" fmla="*/ 178 h 357"/>
                <a:gd name="T56" fmla="*/ 66 w 338"/>
                <a:gd name="T57" fmla="*/ 165 h 357"/>
                <a:gd name="T58" fmla="*/ 95 w 338"/>
                <a:gd name="T59" fmla="*/ 158 h 357"/>
                <a:gd name="T60" fmla="*/ 108 w 338"/>
                <a:gd name="T61" fmla="*/ 149 h 357"/>
                <a:gd name="T62" fmla="*/ 105 w 338"/>
                <a:gd name="T63" fmla="*/ 131 h 357"/>
                <a:gd name="T64" fmla="*/ 79 w 338"/>
                <a:gd name="T65" fmla="*/ 131 h 357"/>
                <a:gd name="T66" fmla="*/ 66 w 338"/>
                <a:gd name="T67" fmla="*/ 131 h 357"/>
                <a:gd name="T68" fmla="*/ 50 w 338"/>
                <a:gd name="T69" fmla="*/ 123 h 357"/>
                <a:gd name="T70" fmla="*/ 47 w 338"/>
                <a:gd name="T71" fmla="*/ 106 h 357"/>
                <a:gd name="T72" fmla="*/ 47 w 338"/>
                <a:gd name="T73" fmla="*/ 82 h 357"/>
                <a:gd name="T74" fmla="*/ 54 w 338"/>
                <a:gd name="T75" fmla="*/ 65 h 357"/>
                <a:gd name="T76" fmla="*/ 66 w 338"/>
                <a:gd name="T77" fmla="*/ 48 h 357"/>
                <a:gd name="T78" fmla="*/ 88 w 338"/>
                <a:gd name="T79" fmla="*/ 48 h 357"/>
                <a:gd name="T80" fmla="*/ 156 w 338"/>
                <a:gd name="T81" fmla="*/ 27 h 357"/>
                <a:gd name="T82" fmla="*/ 209 w 338"/>
                <a:gd name="T83" fmla="*/ 12 h 357"/>
                <a:gd name="T84" fmla="*/ 269 w 338"/>
                <a:gd name="T85" fmla="*/ 0 h 357"/>
                <a:gd name="T86" fmla="*/ 320 w 338"/>
                <a:gd name="T87" fmla="*/ 2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38" h="357">
                  <a:moveTo>
                    <a:pt x="320" y="20"/>
                  </a:moveTo>
                  <a:lnTo>
                    <a:pt x="334" y="63"/>
                  </a:lnTo>
                  <a:lnTo>
                    <a:pt x="338" y="96"/>
                  </a:lnTo>
                  <a:lnTo>
                    <a:pt x="319" y="107"/>
                  </a:lnTo>
                  <a:lnTo>
                    <a:pt x="287" y="100"/>
                  </a:lnTo>
                  <a:lnTo>
                    <a:pt x="252" y="113"/>
                  </a:lnTo>
                  <a:lnTo>
                    <a:pt x="239" y="137"/>
                  </a:lnTo>
                  <a:lnTo>
                    <a:pt x="247" y="192"/>
                  </a:lnTo>
                  <a:lnTo>
                    <a:pt x="237" y="231"/>
                  </a:lnTo>
                  <a:lnTo>
                    <a:pt x="229" y="252"/>
                  </a:lnTo>
                  <a:lnTo>
                    <a:pt x="210" y="262"/>
                  </a:lnTo>
                  <a:lnTo>
                    <a:pt x="183" y="280"/>
                  </a:lnTo>
                  <a:lnTo>
                    <a:pt x="133" y="299"/>
                  </a:lnTo>
                  <a:lnTo>
                    <a:pt x="105" y="303"/>
                  </a:lnTo>
                  <a:lnTo>
                    <a:pt x="79" y="307"/>
                  </a:lnTo>
                  <a:lnTo>
                    <a:pt x="66" y="325"/>
                  </a:lnTo>
                  <a:lnTo>
                    <a:pt x="50" y="340"/>
                  </a:lnTo>
                  <a:lnTo>
                    <a:pt x="17" y="357"/>
                  </a:lnTo>
                  <a:lnTo>
                    <a:pt x="22" y="340"/>
                  </a:lnTo>
                  <a:lnTo>
                    <a:pt x="7" y="332"/>
                  </a:lnTo>
                  <a:lnTo>
                    <a:pt x="11" y="307"/>
                  </a:lnTo>
                  <a:lnTo>
                    <a:pt x="7" y="284"/>
                  </a:lnTo>
                  <a:lnTo>
                    <a:pt x="0" y="266"/>
                  </a:lnTo>
                  <a:lnTo>
                    <a:pt x="29" y="244"/>
                  </a:lnTo>
                  <a:lnTo>
                    <a:pt x="66" y="209"/>
                  </a:lnTo>
                  <a:lnTo>
                    <a:pt x="50" y="202"/>
                  </a:lnTo>
                  <a:lnTo>
                    <a:pt x="39" y="183"/>
                  </a:lnTo>
                  <a:lnTo>
                    <a:pt x="54" y="178"/>
                  </a:lnTo>
                  <a:lnTo>
                    <a:pt x="66" y="165"/>
                  </a:lnTo>
                  <a:lnTo>
                    <a:pt x="95" y="158"/>
                  </a:lnTo>
                  <a:lnTo>
                    <a:pt x="108" y="149"/>
                  </a:lnTo>
                  <a:lnTo>
                    <a:pt x="105" y="131"/>
                  </a:lnTo>
                  <a:lnTo>
                    <a:pt x="79" y="131"/>
                  </a:lnTo>
                  <a:lnTo>
                    <a:pt x="66" y="131"/>
                  </a:lnTo>
                  <a:lnTo>
                    <a:pt x="50" y="123"/>
                  </a:lnTo>
                  <a:lnTo>
                    <a:pt x="47" y="106"/>
                  </a:lnTo>
                  <a:lnTo>
                    <a:pt x="47" y="82"/>
                  </a:lnTo>
                  <a:lnTo>
                    <a:pt x="54" y="65"/>
                  </a:lnTo>
                  <a:lnTo>
                    <a:pt x="66" y="48"/>
                  </a:lnTo>
                  <a:lnTo>
                    <a:pt x="88" y="48"/>
                  </a:lnTo>
                  <a:lnTo>
                    <a:pt x="156" y="27"/>
                  </a:lnTo>
                  <a:lnTo>
                    <a:pt x="209" y="12"/>
                  </a:lnTo>
                  <a:lnTo>
                    <a:pt x="269" y="0"/>
                  </a:lnTo>
                  <a:lnTo>
                    <a:pt x="320" y="20"/>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67" name="Freeform 35"/>
            <p:cNvSpPr>
              <a:spLocks/>
            </p:cNvSpPr>
            <p:nvPr/>
          </p:nvSpPr>
          <p:spPr bwMode="auto">
            <a:xfrm>
              <a:off x="534685" y="1747791"/>
              <a:ext cx="319510" cy="301729"/>
            </a:xfrm>
            <a:custGeom>
              <a:avLst/>
              <a:gdLst>
                <a:gd name="T0" fmla="*/ 463 w 509"/>
                <a:gd name="T1" fmla="*/ 163 h 481"/>
                <a:gd name="T2" fmla="*/ 454 w 509"/>
                <a:gd name="T3" fmla="*/ 232 h 481"/>
                <a:gd name="T4" fmla="*/ 422 w 509"/>
                <a:gd name="T5" fmla="*/ 255 h 481"/>
                <a:gd name="T6" fmla="*/ 415 w 509"/>
                <a:gd name="T7" fmla="*/ 308 h 481"/>
                <a:gd name="T8" fmla="*/ 416 w 509"/>
                <a:gd name="T9" fmla="*/ 412 h 481"/>
                <a:gd name="T10" fmla="*/ 406 w 509"/>
                <a:gd name="T11" fmla="*/ 427 h 481"/>
                <a:gd name="T12" fmla="*/ 350 w 509"/>
                <a:gd name="T13" fmla="*/ 407 h 481"/>
                <a:gd name="T14" fmla="*/ 289 w 509"/>
                <a:gd name="T15" fmla="*/ 422 h 481"/>
                <a:gd name="T16" fmla="*/ 241 w 509"/>
                <a:gd name="T17" fmla="*/ 433 h 481"/>
                <a:gd name="T18" fmla="*/ 172 w 509"/>
                <a:gd name="T19" fmla="*/ 455 h 481"/>
                <a:gd name="T20" fmla="*/ 154 w 509"/>
                <a:gd name="T21" fmla="*/ 437 h 481"/>
                <a:gd name="T22" fmla="*/ 126 w 509"/>
                <a:gd name="T23" fmla="*/ 447 h 481"/>
                <a:gd name="T24" fmla="*/ 117 w 509"/>
                <a:gd name="T25" fmla="*/ 459 h 481"/>
                <a:gd name="T26" fmla="*/ 84 w 509"/>
                <a:gd name="T27" fmla="*/ 481 h 481"/>
                <a:gd name="T28" fmla="*/ 70 w 509"/>
                <a:gd name="T29" fmla="*/ 459 h 481"/>
                <a:gd name="T30" fmla="*/ 73 w 509"/>
                <a:gd name="T31" fmla="*/ 434 h 481"/>
                <a:gd name="T32" fmla="*/ 79 w 509"/>
                <a:gd name="T33" fmla="*/ 412 h 481"/>
                <a:gd name="T34" fmla="*/ 95 w 509"/>
                <a:gd name="T35" fmla="*/ 395 h 481"/>
                <a:gd name="T36" fmla="*/ 101 w 509"/>
                <a:gd name="T37" fmla="*/ 383 h 481"/>
                <a:gd name="T38" fmla="*/ 91 w 509"/>
                <a:gd name="T39" fmla="*/ 371 h 481"/>
                <a:gd name="T40" fmla="*/ 73 w 509"/>
                <a:gd name="T41" fmla="*/ 380 h 481"/>
                <a:gd name="T42" fmla="*/ 62 w 509"/>
                <a:gd name="T43" fmla="*/ 383 h 481"/>
                <a:gd name="T44" fmla="*/ 44 w 509"/>
                <a:gd name="T45" fmla="*/ 354 h 481"/>
                <a:gd name="T46" fmla="*/ 34 w 509"/>
                <a:gd name="T47" fmla="*/ 335 h 481"/>
                <a:gd name="T48" fmla="*/ 22 w 509"/>
                <a:gd name="T49" fmla="*/ 327 h 481"/>
                <a:gd name="T50" fmla="*/ 0 w 509"/>
                <a:gd name="T51" fmla="*/ 318 h 481"/>
                <a:gd name="T52" fmla="*/ 13 w 509"/>
                <a:gd name="T53" fmla="*/ 305 h 481"/>
                <a:gd name="T54" fmla="*/ 13 w 509"/>
                <a:gd name="T55" fmla="*/ 246 h 481"/>
                <a:gd name="T56" fmla="*/ 25 w 509"/>
                <a:gd name="T57" fmla="*/ 235 h 481"/>
                <a:gd name="T58" fmla="*/ 54 w 509"/>
                <a:gd name="T59" fmla="*/ 214 h 481"/>
                <a:gd name="T60" fmla="*/ 73 w 509"/>
                <a:gd name="T61" fmla="*/ 201 h 481"/>
                <a:gd name="T62" fmla="*/ 91 w 509"/>
                <a:gd name="T63" fmla="*/ 192 h 481"/>
                <a:gd name="T64" fmla="*/ 113 w 509"/>
                <a:gd name="T65" fmla="*/ 201 h 481"/>
                <a:gd name="T66" fmla="*/ 113 w 509"/>
                <a:gd name="T67" fmla="*/ 185 h 481"/>
                <a:gd name="T68" fmla="*/ 138 w 509"/>
                <a:gd name="T69" fmla="*/ 156 h 481"/>
                <a:gd name="T70" fmla="*/ 154 w 509"/>
                <a:gd name="T71" fmla="*/ 160 h 481"/>
                <a:gd name="T72" fmla="*/ 204 w 509"/>
                <a:gd name="T73" fmla="*/ 172 h 481"/>
                <a:gd name="T74" fmla="*/ 222 w 509"/>
                <a:gd name="T75" fmla="*/ 179 h 481"/>
                <a:gd name="T76" fmla="*/ 239 w 509"/>
                <a:gd name="T77" fmla="*/ 172 h 481"/>
                <a:gd name="T78" fmla="*/ 273 w 509"/>
                <a:gd name="T79" fmla="*/ 156 h 481"/>
                <a:gd name="T80" fmla="*/ 280 w 509"/>
                <a:gd name="T81" fmla="*/ 148 h 481"/>
                <a:gd name="T82" fmla="*/ 294 w 509"/>
                <a:gd name="T83" fmla="*/ 156 h 481"/>
                <a:gd name="T84" fmla="*/ 304 w 509"/>
                <a:gd name="T85" fmla="*/ 144 h 481"/>
                <a:gd name="T86" fmla="*/ 317 w 509"/>
                <a:gd name="T87" fmla="*/ 151 h 481"/>
                <a:gd name="T88" fmla="*/ 342 w 509"/>
                <a:gd name="T89" fmla="*/ 160 h 481"/>
                <a:gd name="T90" fmla="*/ 351 w 509"/>
                <a:gd name="T91" fmla="*/ 148 h 481"/>
                <a:gd name="T92" fmla="*/ 351 w 509"/>
                <a:gd name="T93" fmla="*/ 126 h 481"/>
                <a:gd name="T94" fmla="*/ 342 w 509"/>
                <a:gd name="T95" fmla="*/ 106 h 481"/>
                <a:gd name="T96" fmla="*/ 339 w 509"/>
                <a:gd name="T97" fmla="*/ 88 h 481"/>
                <a:gd name="T98" fmla="*/ 366 w 509"/>
                <a:gd name="T99" fmla="*/ 76 h 481"/>
                <a:gd name="T100" fmla="*/ 401 w 509"/>
                <a:gd name="T101" fmla="*/ 54 h 481"/>
                <a:gd name="T102" fmla="*/ 423 w 509"/>
                <a:gd name="T103" fmla="*/ 62 h 481"/>
                <a:gd name="T104" fmla="*/ 408 w 509"/>
                <a:gd name="T105" fmla="*/ 40 h 481"/>
                <a:gd name="T106" fmla="*/ 426 w 509"/>
                <a:gd name="T107" fmla="*/ 29 h 481"/>
                <a:gd name="T108" fmla="*/ 448 w 509"/>
                <a:gd name="T109" fmla="*/ 13 h 481"/>
                <a:gd name="T110" fmla="*/ 462 w 509"/>
                <a:gd name="T111" fmla="*/ 0 h 481"/>
                <a:gd name="T112" fmla="*/ 480 w 509"/>
                <a:gd name="T113" fmla="*/ 0 h 481"/>
                <a:gd name="T114" fmla="*/ 496 w 509"/>
                <a:gd name="T115" fmla="*/ 22 h 481"/>
                <a:gd name="T116" fmla="*/ 509 w 509"/>
                <a:gd name="T117" fmla="*/ 4 h 481"/>
                <a:gd name="T118" fmla="*/ 463 w 509"/>
                <a:gd name="T119" fmla="*/ 163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09" h="481">
                  <a:moveTo>
                    <a:pt x="463" y="163"/>
                  </a:moveTo>
                  <a:lnTo>
                    <a:pt x="454" y="232"/>
                  </a:lnTo>
                  <a:lnTo>
                    <a:pt x="422" y="255"/>
                  </a:lnTo>
                  <a:lnTo>
                    <a:pt x="415" y="308"/>
                  </a:lnTo>
                  <a:lnTo>
                    <a:pt x="416" y="412"/>
                  </a:lnTo>
                  <a:lnTo>
                    <a:pt x="406" y="427"/>
                  </a:lnTo>
                  <a:lnTo>
                    <a:pt x="350" y="407"/>
                  </a:lnTo>
                  <a:lnTo>
                    <a:pt x="289" y="422"/>
                  </a:lnTo>
                  <a:lnTo>
                    <a:pt x="241" y="433"/>
                  </a:lnTo>
                  <a:lnTo>
                    <a:pt x="172" y="455"/>
                  </a:lnTo>
                  <a:lnTo>
                    <a:pt x="154" y="437"/>
                  </a:lnTo>
                  <a:lnTo>
                    <a:pt x="126" y="447"/>
                  </a:lnTo>
                  <a:lnTo>
                    <a:pt x="117" y="459"/>
                  </a:lnTo>
                  <a:lnTo>
                    <a:pt x="84" y="481"/>
                  </a:lnTo>
                  <a:lnTo>
                    <a:pt x="70" y="459"/>
                  </a:lnTo>
                  <a:lnTo>
                    <a:pt x="73" y="434"/>
                  </a:lnTo>
                  <a:lnTo>
                    <a:pt x="79" y="412"/>
                  </a:lnTo>
                  <a:lnTo>
                    <a:pt x="95" y="395"/>
                  </a:lnTo>
                  <a:lnTo>
                    <a:pt x="101" y="383"/>
                  </a:lnTo>
                  <a:lnTo>
                    <a:pt x="91" y="371"/>
                  </a:lnTo>
                  <a:lnTo>
                    <a:pt x="73" y="380"/>
                  </a:lnTo>
                  <a:lnTo>
                    <a:pt x="62" y="383"/>
                  </a:lnTo>
                  <a:lnTo>
                    <a:pt x="44" y="354"/>
                  </a:lnTo>
                  <a:lnTo>
                    <a:pt x="34" y="335"/>
                  </a:lnTo>
                  <a:lnTo>
                    <a:pt x="22" y="327"/>
                  </a:lnTo>
                  <a:lnTo>
                    <a:pt x="0" y="318"/>
                  </a:lnTo>
                  <a:lnTo>
                    <a:pt x="13" y="305"/>
                  </a:lnTo>
                  <a:lnTo>
                    <a:pt x="13" y="246"/>
                  </a:lnTo>
                  <a:lnTo>
                    <a:pt x="25" y="235"/>
                  </a:lnTo>
                  <a:lnTo>
                    <a:pt x="54" y="214"/>
                  </a:lnTo>
                  <a:lnTo>
                    <a:pt x="73" y="201"/>
                  </a:lnTo>
                  <a:lnTo>
                    <a:pt x="91" y="192"/>
                  </a:lnTo>
                  <a:lnTo>
                    <a:pt x="113" y="201"/>
                  </a:lnTo>
                  <a:lnTo>
                    <a:pt x="113" y="185"/>
                  </a:lnTo>
                  <a:lnTo>
                    <a:pt x="138" y="156"/>
                  </a:lnTo>
                  <a:lnTo>
                    <a:pt x="154" y="160"/>
                  </a:lnTo>
                  <a:lnTo>
                    <a:pt x="204" y="172"/>
                  </a:lnTo>
                  <a:lnTo>
                    <a:pt x="222" y="179"/>
                  </a:lnTo>
                  <a:lnTo>
                    <a:pt x="239" y="172"/>
                  </a:lnTo>
                  <a:lnTo>
                    <a:pt x="273" y="156"/>
                  </a:lnTo>
                  <a:lnTo>
                    <a:pt x="280" y="148"/>
                  </a:lnTo>
                  <a:lnTo>
                    <a:pt x="294" y="156"/>
                  </a:lnTo>
                  <a:lnTo>
                    <a:pt x="304" y="144"/>
                  </a:lnTo>
                  <a:lnTo>
                    <a:pt x="317" y="151"/>
                  </a:lnTo>
                  <a:lnTo>
                    <a:pt x="342" y="160"/>
                  </a:lnTo>
                  <a:lnTo>
                    <a:pt x="351" y="148"/>
                  </a:lnTo>
                  <a:lnTo>
                    <a:pt x="351" y="126"/>
                  </a:lnTo>
                  <a:lnTo>
                    <a:pt x="342" y="106"/>
                  </a:lnTo>
                  <a:lnTo>
                    <a:pt x="339" y="88"/>
                  </a:lnTo>
                  <a:lnTo>
                    <a:pt x="366" y="76"/>
                  </a:lnTo>
                  <a:lnTo>
                    <a:pt x="401" y="54"/>
                  </a:lnTo>
                  <a:lnTo>
                    <a:pt x="423" y="62"/>
                  </a:lnTo>
                  <a:lnTo>
                    <a:pt x="408" y="40"/>
                  </a:lnTo>
                  <a:lnTo>
                    <a:pt x="426" y="29"/>
                  </a:lnTo>
                  <a:lnTo>
                    <a:pt x="448" y="13"/>
                  </a:lnTo>
                  <a:lnTo>
                    <a:pt x="462" y="0"/>
                  </a:lnTo>
                  <a:lnTo>
                    <a:pt x="480" y="0"/>
                  </a:lnTo>
                  <a:lnTo>
                    <a:pt x="496" y="22"/>
                  </a:lnTo>
                  <a:lnTo>
                    <a:pt x="509" y="4"/>
                  </a:lnTo>
                  <a:lnTo>
                    <a:pt x="463" y="163"/>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68" name="Freeform 38"/>
            <p:cNvSpPr>
              <a:spLocks/>
            </p:cNvSpPr>
            <p:nvPr/>
          </p:nvSpPr>
          <p:spPr bwMode="auto">
            <a:xfrm>
              <a:off x="828079" y="2671870"/>
              <a:ext cx="614016" cy="355073"/>
            </a:xfrm>
            <a:custGeom>
              <a:avLst/>
              <a:gdLst>
                <a:gd name="T0" fmla="*/ 244 w 978"/>
                <a:gd name="T1" fmla="*/ 101 h 566"/>
                <a:gd name="T2" fmla="*/ 304 w 978"/>
                <a:gd name="T3" fmla="*/ 72 h 566"/>
                <a:gd name="T4" fmla="*/ 336 w 978"/>
                <a:gd name="T5" fmla="*/ 98 h 566"/>
                <a:gd name="T6" fmla="*/ 345 w 978"/>
                <a:gd name="T7" fmla="*/ 90 h 566"/>
                <a:gd name="T8" fmla="*/ 370 w 978"/>
                <a:gd name="T9" fmla="*/ 47 h 566"/>
                <a:gd name="T10" fmla="*/ 417 w 978"/>
                <a:gd name="T11" fmla="*/ 35 h 566"/>
                <a:gd name="T12" fmla="*/ 461 w 978"/>
                <a:gd name="T13" fmla="*/ 0 h 566"/>
                <a:gd name="T14" fmla="*/ 491 w 978"/>
                <a:gd name="T15" fmla="*/ 0 h 566"/>
                <a:gd name="T16" fmla="*/ 555 w 978"/>
                <a:gd name="T17" fmla="*/ 72 h 566"/>
                <a:gd name="T18" fmla="*/ 593 w 978"/>
                <a:gd name="T19" fmla="*/ 65 h 566"/>
                <a:gd name="T20" fmla="*/ 621 w 978"/>
                <a:gd name="T21" fmla="*/ 82 h 566"/>
                <a:gd name="T22" fmla="*/ 654 w 978"/>
                <a:gd name="T23" fmla="*/ 72 h 566"/>
                <a:gd name="T24" fmla="*/ 691 w 978"/>
                <a:gd name="T25" fmla="*/ 110 h 566"/>
                <a:gd name="T26" fmla="*/ 738 w 978"/>
                <a:gd name="T27" fmla="*/ 87 h 566"/>
                <a:gd name="T28" fmla="*/ 749 w 978"/>
                <a:gd name="T29" fmla="*/ 100 h 566"/>
                <a:gd name="T30" fmla="*/ 758 w 978"/>
                <a:gd name="T31" fmla="*/ 153 h 566"/>
                <a:gd name="T32" fmla="*/ 770 w 978"/>
                <a:gd name="T33" fmla="*/ 173 h 566"/>
                <a:gd name="T34" fmla="*/ 738 w 978"/>
                <a:gd name="T35" fmla="*/ 207 h 566"/>
                <a:gd name="T36" fmla="*/ 741 w 978"/>
                <a:gd name="T37" fmla="*/ 230 h 566"/>
                <a:gd name="T38" fmla="*/ 827 w 978"/>
                <a:gd name="T39" fmla="*/ 320 h 566"/>
                <a:gd name="T40" fmla="*/ 804 w 978"/>
                <a:gd name="T41" fmla="*/ 346 h 566"/>
                <a:gd name="T42" fmla="*/ 822 w 978"/>
                <a:gd name="T43" fmla="*/ 379 h 566"/>
                <a:gd name="T44" fmla="*/ 849 w 978"/>
                <a:gd name="T45" fmla="*/ 405 h 566"/>
                <a:gd name="T46" fmla="*/ 853 w 978"/>
                <a:gd name="T47" fmla="*/ 427 h 566"/>
                <a:gd name="T48" fmla="*/ 867 w 978"/>
                <a:gd name="T49" fmla="*/ 465 h 566"/>
                <a:gd name="T50" fmla="*/ 896 w 978"/>
                <a:gd name="T51" fmla="*/ 465 h 566"/>
                <a:gd name="T52" fmla="*/ 959 w 978"/>
                <a:gd name="T53" fmla="*/ 452 h 566"/>
                <a:gd name="T54" fmla="*/ 978 w 978"/>
                <a:gd name="T55" fmla="*/ 481 h 566"/>
                <a:gd name="T56" fmla="*/ 839 w 978"/>
                <a:gd name="T57" fmla="*/ 489 h 566"/>
                <a:gd name="T58" fmla="*/ 787 w 978"/>
                <a:gd name="T59" fmla="*/ 512 h 566"/>
                <a:gd name="T60" fmla="*/ 717 w 978"/>
                <a:gd name="T61" fmla="*/ 560 h 566"/>
                <a:gd name="T62" fmla="*/ 653 w 978"/>
                <a:gd name="T63" fmla="*/ 553 h 566"/>
                <a:gd name="T64" fmla="*/ 563 w 978"/>
                <a:gd name="T65" fmla="*/ 540 h 566"/>
                <a:gd name="T66" fmla="*/ 496 w 978"/>
                <a:gd name="T67" fmla="*/ 566 h 566"/>
                <a:gd name="T68" fmla="*/ 451 w 978"/>
                <a:gd name="T69" fmla="*/ 544 h 566"/>
                <a:gd name="T70" fmla="*/ 362 w 978"/>
                <a:gd name="T71" fmla="*/ 560 h 566"/>
                <a:gd name="T72" fmla="*/ 307 w 978"/>
                <a:gd name="T73" fmla="*/ 544 h 566"/>
                <a:gd name="T74" fmla="*/ 261 w 978"/>
                <a:gd name="T75" fmla="*/ 511 h 566"/>
                <a:gd name="T76" fmla="*/ 181 w 978"/>
                <a:gd name="T77" fmla="*/ 492 h 566"/>
                <a:gd name="T78" fmla="*/ 140 w 978"/>
                <a:gd name="T79" fmla="*/ 464 h 566"/>
                <a:gd name="T80" fmla="*/ 101 w 978"/>
                <a:gd name="T81" fmla="*/ 456 h 566"/>
                <a:gd name="T82" fmla="*/ 101 w 978"/>
                <a:gd name="T83" fmla="*/ 445 h 566"/>
                <a:gd name="T84" fmla="*/ 69 w 978"/>
                <a:gd name="T85" fmla="*/ 423 h 566"/>
                <a:gd name="T86" fmla="*/ 65 w 978"/>
                <a:gd name="T87" fmla="*/ 386 h 566"/>
                <a:gd name="T88" fmla="*/ 51 w 978"/>
                <a:gd name="T89" fmla="*/ 364 h 566"/>
                <a:gd name="T90" fmla="*/ 35 w 978"/>
                <a:gd name="T91" fmla="*/ 335 h 566"/>
                <a:gd name="T92" fmla="*/ 0 w 978"/>
                <a:gd name="T93" fmla="*/ 302 h 566"/>
                <a:gd name="T94" fmla="*/ 0 w 978"/>
                <a:gd name="T95" fmla="*/ 292 h 566"/>
                <a:gd name="T96" fmla="*/ 148 w 978"/>
                <a:gd name="T97" fmla="*/ 292 h 566"/>
                <a:gd name="T98" fmla="*/ 195 w 978"/>
                <a:gd name="T99" fmla="*/ 235 h 566"/>
                <a:gd name="T100" fmla="*/ 224 w 978"/>
                <a:gd name="T101" fmla="*/ 238 h 566"/>
                <a:gd name="T102" fmla="*/ 232 w 978"/>
                <a:gd name="T103" fmla="*/ 219 h 566"/>
                <a:gd name="T104" fmla="*/ 244 w 978"/>
                <a:gd name="T105" fmla="*/ 182 h 566"/>
                <a:gd name="T106" fmla="*/ 257 w 978"/>
                <a:gd name="T107" fmla="*/ 153 h 566"/>
                <a:gd name="T108" fmla="*/ 244 w 978"/>
                <a:gd name="T109" fmla="*/ 101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8" h="566">
                  <a:moveTo>
                    <a:pt x="244" y="101"/>
                  </a:moveTo>
                  <a:lnTo>
                    <a:pt x="304" y="72"/>
                  </a:lnTo>
                  <a:lnTo>
                    <a:pt x="336" y="98"/>
                  </a:lnTo>
                  <a:lnTo>
                    <a:pt x="345" y="90"/>
                  </a:lnTo>
                  <a:lnTo>
                    <a:pt x="370" y="47"/>
                  </a:lnTo>
                  <a:lnTo>
                    <a:pt x="417" y="35"/>
                  </a:lnTo>
                  <a:lnTo>
                    <a:pt x="461" y="0"/>
                  </a:lnTo>
                  <a:lnTo>
                    <a:pt x="491" y="0"/>
                  </a:lnTo>
                  <a:lnTo>
                    <a:pt x="555" y="72"/>
                  </a:lnTo>
                  <a:lnTo>
                    <a:pt x="593" y="65"/>
                  </a:lnTo>
                  <a:lnTo>
                    <a:pt x="621" y="82"/>
                  </a:lnTo>
                  <a:lnTo>
                    <a:pt x="654" y="72"/>
                  </a:lnTo>
                  <a:lnTo>
                    <a:pt x="691" y="110"/>
                  </a:lnTo>
                  <a:lnTo>
                    <a:pt x="738" y="87"/>
                  </a:lnTo>
                  <a:lnTo>
                    <a:pt x="749" y="100"/>
                  </a:lnTo>
                  <a:lnTo>
                    <a:pt x="758" y="153"/>
                  </a:lnTo>
                  <a:lnTo>
                    <a:pt x="770" y="173"/>
                  </a:lnTo>
                  <a:lnTo>
                    <a:pt x="738" y="207"/>
                  </a:lnTo>
                  <a:lnTo>
                    <a:pt x="741" y="230"/>
                  </a:lnTo>
                  <a:lnTo>
                    <a:pt x="827" y="320"/>
                  </a:lnTo>
                  <a:lnTo>
                    <a:pt x="804" y="346"/>
                  </a:lnTo>
                  <a:lnTo>
                    <a:pt x="822" y="379"/>
                  </a:lnTo>
                  <a:lnTo>
                    <a:pt x="849" y="405"/>
                  </a:lnTo>
                  <a:lnTo>
                    <a:pt x="853" y="427"/>
                  </a:lnTo>
                  <a:lnTo>
                    <a:pt x="867" y="465"/>
                  </a:lnTo>
                  <a:lnTo>
                    <a:pt x="896" y="465"/>
                  </a:lnTo>
                  <a:lnTo>
                    <a:pt x="959" y="452"/>
                  </a:lnTo>
                  <a:lnTo>
                    <a:pt x="978" y="481"/>
                  </a:lnTo>
                  <a:lnTo>
                    <a:pt x="839" y="489"/>
                  </a:lnTo>
                  <a:lnTo>
                    <a:pt x="787" y="512"/>
                  </a:lnTo>
                  <a:lnTo>
                    <a:pt x="717" y="560"/>
                  </a:lnTo>
                  <a:lnTo>
                    <a:pt x="653" y="553"/>
                  </a:lnTo>
                  <a:lnTo>
                    <a:pt x="563" y="540"/>
                  </a:lnTo>
                  <a:lnTo>
                    <a:pt x="496" y="566"/>
                  </a:lnTo>
                  <a:lnTo>
                    <a:pt x="451" y="544"/>
                  </a:lnTo>
                  <a:lnTo>
                    <a:pt x="362" y="560"/>
                  </a:lnTo>
                  <a:lnTo>
                    <a:pt x="307" y="544"/>
                  </a:lnTo>
                  <a:lnTo>
                    <a:pt x="261" y="511"/>
                  </a:lnTo>
                  <a:lnTo>
                    <a:pt x="181" y="492"/>
                  </a:lnTo>
                  <a:lnTo>
                    <a:pt x="140" y="464"/>
                  </a:lnTo>
                  <a:lnTo>
                    <a:pt x="101" y="456"/>
                  </a:lnTo>
                  <a:lnTo>
                    <a:pt x="101" y="445"/>
                  </a:lnTo>
                  <a:lnTo>
                    <a:pt x="69" y="423"/>
                  </a:lnTo>
                  <a:lnTo>
                    <a:pt x="65" y="386"/>
                  </a:lnTo>
                  <a:lnTo>
                    <a:pt x="51" y="364"/>
                  </a:lnTo>
                  <a:lnTo>
                    <a:pt x="35" y="335"/>
                  </a:lnTo>
                  <a:lnTo>
                    <a:pt x="0" y="302"/>
                  </a:lnTo>
                  <a:lnTo>
                    <a:pt x="0" y="292"/>
                  </a:lnTo>
                  <a:lnTo>
                    <a:pt x="148" y="292"/>
                  </a:lnTo>
                  <a:lnTo>
                    <a:pt x="195" y="235"/>
                  </a:lnTo>
                  <a:lnTo>
                    <a:pt x="224" y="238"/>
                  </a:lnTo>
                  <a:lnTo>
                    <a:pt x="232" y="219"/>
                  </a:lnTo>
                  <a:lnTo>
                    <a:pt x="244" y="182"/>
                  </a:lnTo>
                  <a:lnTo>
                    <a:pt x="257" y="153"/>
                  </a:lnTo>
                  <a:lnTo>
                    <a:pt x="244" y="101"/>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grpSp>
          <p:nvGrpSpPr>
            <p:cNvPr id="169" name="168 Grupo"/>
            <p:cNvGrpSpPr/>
            <p:nvPr/>
          </p:nvGrpSpPr>
          <p:grpSpPr>
            <a:xfrm>
              <a:off x="2097230" y="2588521"/>
              <a:ext cx="403417" cy="784606"/>
              <a:chOff x="2731120" y="4364768"/>
              <a:chExt cx="602224" cy="1171268"/>
            </a:xfrm>
            <a:gradFill>
              <a:gsLst>
                <a:gs pos="0">
                  <a:schemeClr val="accent6">
                    <a:lumMod val="75000"/>
                  </a:schemeClr>
                </a:gs>
                <a:gs pos="100000">
                  <a:schemeClr val="accent6"/>
                </a:gs>
              </a:gsLst>
              <a:lin ang="16200000" scaled="0"/>
            </a:gradFill>
            <a:effectLst>
              <a:outerShdw blurRad="50800" dist="25400" dir="2700000" algn="tl" rotWithShape="0">
                <a:schemeClr val="tx1">
                  <a:alpha val="40000"/>
                </a:schemeClr>
              </a:outerShdw>
            </a:effectLst>
          </p:grpSpPr>
          <p:sp>
            <p:nvSpPr>
              <p:cNvPr id="194" name="Freeform 41"/>
              <p:cNvSpPr>
                <a:spLocks/>
              </p:cNvSpPr>
              <p:nvPr/>
            </p:nvSpPr>
            <p:spPr bwMode="auto">
              <a:xfrm>
                <a:off x="2731120" y="4577122"/>
                <a:ext cx="469503" cy="627939"/>
              </a:xfrm>
              <a:custGeom>
                <a:avLst/>
                <a:gdLst>
                  <a:gd name="T0" fmla="*/ 501 w 501"/>
                  <a:gd name="T1" fmla="*/ 568 h 670"/>
                  <a:gd name="T2" fmla="*/ 501 w 501"/>
                  <a:gd name="T3" fmla="*/ 555 h 670"/>
                  <a:gd name="T4" fmla="*/ 476 w 501"/>
                  <a:gd name="T5" fmla="*/ 518 h 670"/>
                  <a:gd name="T6" fmla="*/ 427 w 501"/>
                  <a:gd name="T7" fmla="*/ 455 h 670"/>
                  <a:gd name="T8" fmla="*/ 422 w 501"/>
                  <a:gd name="T9" fmla="*/ 417 h 670"/>
                  <a:gd name="T10" fmla="*/ 415 w 501"/>
                  <a:gd name="T11" fmla="*/ 401 h 670"/>
                  <a:gd name="T12" fmla="*/ 403 w 501"/>
                  <a:gd name="T13" fmla="*/ 393 h 670"/>
                  <a:gd name="T14" fmla="*/ 415 w 501"/>
                  <a:gd name="T15" fmla="*/ 333 h 670"/>
                  <a:gd name="T16" fmla="*/ 418 w 501"/>
                  <a:gd name="T17" fmla="*/ 296 h 670"/>
                  <a:gd name="T18" fmla="*/ 427 w 501"/>
                  <a:gd name="T19" fmla="*/ 270 h 670"/>
                  <a:gd name="T20" fmla="*/ 432 w 501"/>
                  <a:gd name="T21" fmla="*/ 232 h 670"/>
                  <a:gd name="T22" fmla="*/ 444 w 501"/>
                  <a:gd name="T23" fmla="*/ 220 h 670"/>
                  <a:gd name="T24" fmla="*/ 444 w 501"/>
                  <a:gd name="T25" fmla="*/ 198 h 670"/>
                  <a:gd name="T26" fmla="*/ 472 w 501"/>
                  <a:gd name="T27" fmla="*/ 154 h 670"/>
                  <a:gd name="T28" fmla="*/ 490 w 501"/>
                  <a:gd name="T29" fmla="*/ 117 h 670"/>
                  <a:gd name="T30" fmla="*/ 457 w 501"/>
                  <a:gd name="T31" fmla="*/ 83 h 670"/>
                  <a:gd name="T32" fmla="*/ 412 w 501"/>
                  <a:gd name="T33" fmla="*/ 75 h 670"/>
                  <a:gd name="T34" fmla="*/ 381 w 501"/>
                  <a:gd name="T35" fmla="*/ 47 h 670"/>
                  <a:gd name="T36" fmla="*/ 339 w 501"/>
                  <a:gd name="T37" fmla="*/ 22 h 670"/>
                  <a:gd name="T38" fmla="*/ 322 w 501"/>
                  <a:gd name="T39" fmla="*/ 7 h 670"/>
                  <a:gd name="T40" fmla="*/ 302 w 501"/>
                  <a:gd name="T41" fmla="*/ 0 h 670"/>
                  <a:gd name="T42" fmla="*/ 292 w 501"/>
                  <a:gd name="T43" fmla="*/ 6 h 670"/>
                  <a:gd name="T44" fmla="*/ 292 w 501"/>
                  <a:gd name="T45" fmla="*/ 53 h 670"/>
                  <a:gd name="T46" fmla="*/ 284 w 501"/>
                  <a:gd name="T47" fmla="*/ 78 h 670"/>
                  <a:gd name="T48" fmla="*/ 261 w 501"/>
                  <a:gd name="T49" fmla="*/ 91 h 670"/>
                  <a:gd name="T50" fmla="*/ 239 w 501"/>
                  <a:gd name="T51" fmla="*/ 103 h 670"/>
                  <a:gd name="T52" fmla="*/ 227 w 501"/>
                  <a:gd name="T53" fmla="*/ 129 h 670"/>
                  <a:gd name="T54" fmla="*/ 217 w 501"/>
                  <a:gd name="T55" fmla="*/ 153 h 670"/>
                  <a:gd name="T56" fmla="*/ 184 w 501"/>
                  <a:gd name="T57" fmla="*/ 153 h 670"/>
                  <a:gd name="T58" fmla="*/ 172 w 501"/>
                  <a:gd name="T59" fmla="*/ 146 h 670"/>
                  <a:gd name="T60" fmla="*/ 176 w 501"/>
                  <a:gd name="T61" fmla="*/ 119 h 670"/>
                  <a:gd name="T62" fmla="*/ 158 w 501"/>
                  <a:gd name="T63" fmla="*/ 109 h 670"/>
                  <a:gd name="T64" fmla="*/ 142 w 501"/>
                  <a:gd name="T65" fmla="*/ 120 h 670"/>
                  <a:gd name="T66" fmla="*/ 97 w 501"/>
                  <a:gd name="T67" fmla="*/ 142 h 670"/>
                  <a:gd name="T68" fmla="*/ 106 w 501"/>
                  <a:gd name="T69" fmla="*/ 195 h 670"/>
                  <a:gd name="T70" fmla="*/ 81 w 501"/>
                  <a:gd name="T71" fmla="*/ 228 h 670"/>
                  <a:gd name="T72" fmla="*/ 64 w 501"/>
                  <a:gd name="T73" fmla="*/ 228 h 670"/>
                  <a:gd name="T74" fmla="*/ 70 w 501"/>
                  <a:gd name="T75" fmla="*/ 258 h 670"/>
                  <a:gd name="T76" fmla="*/ 18 w 501"/>
                  <a:gd name="T77" fmla="*/ 270 h 670"/>
                  <a:gd name="T78" fmla="*/ 0 w 501"/>
                  <a:gd name="T79" fmla="*/ 360 h 670"/>
                  <a:gd name="T80" fmla="*/ 81 w 501"/>
                  <a:gd name="T81" fmla="*/ 393 h 670"/>
                  <a:gd name="T82" fmla="*/ 122 w 501"/>
                  <a:gd name="T83" fmla="*/ 417 h 670"/>
                  <a:gd name="T84" fmla="*/ 122 w 501"/>
                  <a:gd name="T85" fmla="*/ 430 h 670"/>
                  <a:gd name="T86" fmla="*/ 107 w 501"/>
                  <a:gd name="T87" fmla="*/ 477 h 670"/>
                  <a:gd name="T88" fmla="*/ 107 w 501"/>
                  <a:gd name="T89" fmla="*/ 531 h 670"/>
                  <a:gd name="T90" fmla="*/ 117 w 501"/>
                  <a:gd name="T91" fmla="*/ 550 h 670"/>
                  <a:gd name="T92" fmla="*/ 144 w 501"/>
                  <a:gd name="T93" fmla="*/ 561 h 670"/>
                  <a:gd name="T94" fmla="*/ 195 w 501"/>
                  <a:gd name="T95" fmla="*/ 583 h 670"/>
                  <a:gd name="T96" fmla="*/ 213 w 501"/>
                  <a:gd name="T97" fmla="*/ 593 h 670"/>
                  <a:gd name="T98" fmla="*/ 217 w 501"/>
                  <a:gd name="T99" fmla="*/ 622 h 670"/>
                  <a:gd name="T100" fmla="*/ 201 w 501"/>
                  <a:gd name="T101" fmla="*/ 638 h 670"/>
                  <a:gd name="T102" fmla="*/ 238 w 501"/>
                  <a:gd name="T103" fmla="*/ 646 h 670"/>
                  <a:gd name="T104" fmla="*/ 270 w 501"/>
                  <a:gd name="T105" fmla="*/ 657 h 670"/>
                  <a:gd name="T106" fmla="*/ 294 w 501"/>
                  <a:gd name="T107" fmla="*/ 670 h 670"/>
                  <a:gd name="T108" fmla="*/ 326 w 501"/>
                  <a:gd name="T109" fmla="*/ 662 h 670"/>
                  <a:gd name="T110" fmla="*/ 348 w 501"/>
                  <a:gd name="T111" fmla="*/ 640 h 670"/>
                  <a:gd name="T112" fmla="*/ 375 w 501"/>
                  <a:gd name="T113" fmla="*/ 616 h 670"/>
                  <a:gd name="T114" fmla="*/ 420 w 501"/>
                  <a:gd name="T115" fmla="*/ 598 h 670"/>
                  <a:gd name="T116" fmla="*/ 450 w 501"/>
                  <a:gd name="T117" fmla="*/ 579 h 670"/>
                  <a:gd name="T118" fmla="*/ 501 w 501"/>
                  <a:gd name="T119" fmla="*/ 568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01" h="670">
                    <a:moveTo>
                      <a:pt x="501" y="568"/>
                    </a:moveTo>
                    <a:lnTo>
                      <a:pt x="501" y="555"/>
                    </a:lnTo>
                    <a:lnTo>
                      <a:pt x="476" y="518"/>
                    </a:lnTo>
                    <a:lnTo>
                      <a:pt x="427" y="455"/>
                    </a:lnTo>
                    <a:lnTo>
                      <a:pt x="422" y="417"/>
                    </a:lnTo>
                    <a:lnTo>
                      <a:pt x="415" y="401"/>
                    </a:lnTo>
                    <a:lnTo>
                      <a:pt x="403" y="393"/>
                    </a:lnTo>
                    <a:lnTo>
                      <a:pt x="415" y="333"/>
                    </a:lnTo>
                    <a:lnTo>
                      <a:pt x="418" y="296"/>
                    </a:lnTo>
                    <a:lnTo>
                      <a:pt x="427" y="270"/>
                    </a:lnTo>
                    <a:lnTo>
                      <a:pt x="432" y="232"/>
                    </a:lnTo>
                    <a:lnTo>
                      <a:pt x="444" y="220"/>
                    </a:lnTo>
                    <a:lnTo>
                      <a:pt x="444" y="198"/>
                    </a:lnTo>
                    <a:lnTo>
                      <a:pt x="472" y="154"/>
                    </a:lnTo>
                    <a:lnTo>
                      <a:pt x="490" y="117"/>
                    </a:lnTo>
                    <a:lnTo>
                      <a:pt x="457" y="83"/>
                    </a:lnTo>
                    <a:lnTo>
                      <a:pt x="412" y="75"/>
                    </a:lnTo>
                    <a:lnTo>
                      <a:pt x="381" y="47"/>
                    </a:lnTo>
                    <a:lnTo>
                      <a:pt x="339" y="22"/>
                    </a:lnTo>
                    <a:lnTo>
                      <a:pt x="322" y="7"/>
                    </a:lnTo>
                    <a:lnTo>
                      <a:pt x="302" y="0"/>
                    </a:lnTo>
                    <a:lnTo>
                      <a:pt x="292" y="6"/>
                    </a:lnTo>
                    <a:lnTo>
                      <a:pt x="292" y="53"/>
                    </a:lnTo>
                    <a:lnTo>
                      <a:pt x="284" y="78"/>
                    </a:lnTo>
                    <a:lnTo>
                      <a:pt x="261" y="91"/>
                    </a:lnTo>
                    <a:lnTo>
                      <a:pt x="239" y="103"/>
                    </a:lnTo>
                    <a:lnTo>
                      <a:pt x="227" y="129"/>
                    </a:lnTo>
                    <a:lnTo>
                      <a:pt x="217" y="153"/>
                    </a:lnTo>
                    <a:lnTo>
                      <a:pt x="184" y="153"/>
                    </a:lnTo>
                    <a:lnTo>
                      <a:pt x="172" y="146"/>
                    </a:lnTo>
                    <a:lnTo>
                      <a:pt x="176" y="119"/>
                    </a:lnTo>
                    <a:lnTo>
                      <a:pt x="158" y="109"/>
                    </a:lnTo>
                    <a:lnTo>
                      <a:pt x="142" y="120"/>
                    </a:lnTo>
                    <a:lnTo>
                      <a:pt x="97" y="142"/>
                    </a:lnTo>
                    <a:lnTo>
                      <a:pt x="106" y="195"/>
                    </a:lnTo>
                    <a:lnTo>
                      <a:pt x="81" y="228"/>
                    </a:lnTo>
                    <a:lnTo>
                      <a:pt x="64" y="228"/>
                    </a:lnTo>
                    <a:lnTo>
                      <a:pt x="70" y="258"/>
                    </a:lnTo>
                    <a:lnTo>
                      <a:pt x="18" y="270"/>
                    </a:lnTo>
                    <a:lnTo>
                      <a:pt x="0" y="360"/>
                    </a:lnTo>
                    <a:lnTo>
                      <a:pt x="81" y="393"/>
                    </a:lnTo>
                    <a:lnTo>
                      <a:pt x="122" y="417"/>
                    </a:lnTo>
                    <a:lnTo>
                      <a:pt x="122" y="430"/>
                    </a:lnTo>
                    <a:lnTo>
                      <a:pt x="107" y="477"/>
                    </a:lnTo>
                    <a:lnTo>
                      <a:pt x="107" y="531"/>
                    </a:lnTo>
                    <a:lnTo>
                      <a:pt x="117" y="550"/>
                    </a:lnTo>
                    <a:lnTo>
                      <a:pt x="144" y="561"/>
                    </a:lnTo>
                    <a:lnTo>
                      <a:pt x="195" y="583"/>
                    </a:lnTo>
                    <a:lnTo>
                      <a:pt x="213" y="593"/>
                    </a:lnTo>
                    <a:lnTo>
                      <a:pt x="217" y="622"/>
                    </a:lnTo>
                    <a:lnTo>
                      <a:pt x="201" y="638"/>
                    </a:lnTo>
                    <a:lnTo>
                      <a:pt x="238" y="646"/>
                    </a:lnTo>
                    <a:lnTo>
                      <a:pt x="270" y="657"/>
                    </a:lnTo>
                    <a:lnTo>
                      <a:pt x="294" y="670"/>
                    </a:lnTo>
                    <a:lnTo>
                      <a:pt x="326" y="662"/>
                    </a:lnTo>
                    <a:lnTo>
                      <a:pt x="348" y="640"/>
                    </a:lnTo>
                    <a:lnTo>
                      <a:pt x="375" y="616"/>
                    </a:lnTo>
                    <a:lnTo>
                      <a:pt x="420" y="598"/>
                    </a:lnTo>
                    <a:lnTo>
                      <a:pt x="450" y="579"/>
                    </a:lnTo>
                    <a:lnTo>
                      <a:pt x="501" y="568"/>
                    </a:lnTo>
                    <a:close/>
                  </a:path>
                </a:pathLst>
              </a:custGeom>
              <a:grpFill/>
              <a:ln w="12700">
                <a:solidFill>
                  <a:schemeClr val="accent6"/>
                </a:solidFill>
                <a:headEnd/>
                <a:tailEnd/>
              </a:ln>
              <a:effectLst/>
            </p:spPr>
            <p:style>
              <a:lnRef idx="1">
                <a:schemeClr val="accent6"/>
              </a:lnRef>
              <a:fillRef idx="3">
                <a:schemeClr val="accent6"/>
              </a:fillRef>
              <a:effectRef idx="2">
                <a:schemeClr val="accent6"/>
              </a:effectRef>
              <a:fontRef idx="minor">
                <a:schemeClr val="lt1"/>
              </a:fontRef>
            </p:style>
            <p:txBody>
              <a:bodyPr/>
              <a:lstStyle/>
              <a:p>
                <a:endParaRPr lang="es-ES"/>
              </a:p>
            </p:txBody>
          </p:sp>
          <p:sp>
            <p:nvSpPr>
              <p:cNvPr id="196" name="Freeform 40"/>
              <p:cNvSpPr>
                <a:spLocks/>
              </p:cNvSpPr>
              <p:nvPr/>
            </p:nvSpPr>
            <p:spPr bwMode="auto">
              <a:xfrm>
                <a:off x="3048822" y="4364768"/>
                <a:ext cx="284522" cy="321850"/>
              </a:xfrm>
              <a:custGeom>
                <a:avLst/>
                <a:gdLst>
                  <a:gd name="T0" fmla="*/ 48 w 303"/>
                  <a:gd name="T1" fmla="*/ 278 h 343"/>
                  <a:gd name="T2" fmla="*/ 75 w 303"/>
                  <a:gd name="T3" fmla="*/ 302 h 343"/>
                  <a:gd name="T4" fmla="*/ 118 w 303"/>
                  <a:gd name="T5" fmla="*/ 309 h 343"/>
                  <a:gd name="T6" fmla="*/ 151 w 303"/>
                  <a:gd name="T7" fmla="*/ 343 h 343"/>
                  <a:gd name="T8" fmla="*/ 206 w 303"/>
                  <a:gd name="T9" fmla="*/ 255 h 343"/>
                  <a:gd name="T10" fmla="*/ 217 w 303"/>
                  <a:gd name="T11" fmla="*/ 233 h 343"/>
                  <a:gd name="T12" fmla="*/ 239 w 303"/>
                  <a:gd name="T13" fmla="*/ 194 h 343"/>
                  <a:gd name="T14" fmla="*/ 299 w 303"/>
                  <a:gd name="T15" fmla="*/ 129 h 343"/>
                  <a:gd name="T16" fmla="*/ 303 w 303"/>
                  <a:gd name="T17" fmla="*/ 106 h 343"/>
                  <a:gd name="T18" fmla="*/ 290 w 303"/>
                  <a:gd name="T19" fmla="*/ 87 h 343"/>
                  <a:gd name="T20" fmla="*/ 285 w 303"/>
                  <a:gd name="T21" fmla="*/ 63 h 343"/>
                  <a:gd name="T22" fmla="*/ 263 w 303"/>
                  <a:gd name="T23" fmla="*/ 57 h 343"/>
                  <a:gd name="T24" fmla="*/ 246 w 303"/>
                  <a:gd name="T25" fmla="*/ 81 h 343"/>
                  <a:gd name="T26" fmla="*/ 234 w 303"/>
                  <a:gd name="T27" fmla="*/ 65 h 343"/>
                  <a:gd name="T28" fmla="*/ 231 w 303"/>
                  <a:gd name="T29" fmla="*/ 23 h 343"/>
                  <a:gd name="T30" fmla="*/ 212 w 303"/>
                  <a:gd name="T31" fmla="*/ 28 h 343"/>
                  <a:gd name="T32" fmla="*/ 195 w 303"/>
                  <a:gd name="T33" fmla="*/ 4 h 343"/>
                  <a:gd name="T34" fmla="*/ 173 w 303"/>
                  <a:gd name="T35" fmla="*/ 4 h 343"/>
                  <a:gd name="T36" fmla="*/ 155 w 303"/>
                  <a:gd name="T37" fmla="*/ 23 h 343"/>
                  <a:gd name="T38" fmla="*/ 130 w 303"/>
                  <a:gd name="T39" fmla="*/ 4 h 343"/>
                  <a:gd name="T40" fmla="*/ 96 w 303"/>
                  <a:gd name="T41" fmla="*/ 0 h 343"/>
                  <a:gd name="T42" fmla="*/ 45 w 303"/>
                  <a:gd name="T43" fmla="*/ 47 h 343"/>
                  <a:gd name="T44" fmla="*/ 19 w 303"/>
                  <a:gd name="T45" fmla="*/ 69 h 343"/>
                  <a:gd name="T46" fmla="*/ 67 w 303"/>
                  <a:gd name="T47" fmla="*/ 141 h 343"/>
                  <a:gd name="T48" fmla="*/ 67 w 303"/>
                  <a:gd name="T49" fmla="*/ 170 h 343"/>
                  <a:gd name="T50" fmla="*/ 45 w 303"/>
                  <a:gd name="T51" fmla="*/ 183 h 343"/>
                  <a:gd name="T52" fmla="*/ 16 w 303"/>
                  <a:gd name="T53" fmla="*/ 220 h 343"/>
                  <a:gd name="T54" fmla="*/ 0 w 303"/>
                  <a:gd name="T55" fmla="*/ 248 h 343"/>
                  <a:gd name="T56" fmla="*/ 48 w 303"/>
                  <a:gd name="T57" fmla="*/ 278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3" h="343">
                    <a:moveTo>
                      <a:pt x="48" y="278"/>
                    </a:moveTo>
                    <a:lnTo>
                      <a:pt x="75" y="302"/>
                    </a:lnTo>
                    <a:lnTo>
                      <a:pt x="118" y="309"/>
                    </a:lnTo>
                    <a:lnTo>
                      <a:pt x="151" y="343"/>
                    </a:lnTo>
                    <a:lnTo>
                      <a:pt x="206" y="255"/>
                    </a:lnTo>
                    <a:lnTo>
                      <a:pt x="217" y="233"/>
                    </a:lnTo>
                    <a:lnTo>
                      <a:pt x="239" y="194"/>
                    </a:lnTo>
                    <a:lnTo>
                      <a:pt x="299" y="129"/>
                    </a:lnTo>
                    <a:lnTo>
                      <a:pt x="303" y="106"/>
                    </a:lnTo>
                    <a:lnTo>
                      <a:pt x="290" y="87"/>
                    </a:lnTo>
                    <a:lnTo>
                      <a:pt x="285" y="63"/>
                    </a:lnTo>
                    <a:lnTo>
                      <a:pt x="263" y="57"/>
                    </a:lnTo>
                    <a:lnTo>
                      <a:pt x="246" y="81"/>
                    </a:lnTo>
                    <a:lnTo>
                      <a:pt x="234" y="65"/>
                    </a:lnTo>
                    <a:lnTo>
                      <a:pt x="231" y="23"/>
                    </a:lnTo>
                    <a:lnTo>
                      <a:pt x="212" y="28"/>
                    </a:lnTo>
                    <a:lnTo>
                      <a:pt x="195" y="4"/>
                    </a:lnTo>
                    <a:lnTo>
                      <a:pt x="173" y="4"/>
                    </a:lnTo>
                    <a:lnTo>
                      <a:pt x="155" y="23"/>
                    </a:lnTo>
                    <a:lnTo>
                      <a:pt x="130" y="4"/>
                    </a:lnTo>
                    <a:lnTo>
                      <a:pt x="96" y="0"/>
                    </a:lnTo>
                    <a:lnTo>
                      <a:pt x="45" y="47"/>
                    </a:lnTo>
                    <a:lnTo>
                      <a:pt x="19" y="69"/>
                    </a:lnTo>
                    <a:lnTo>
                      <a:pt x="67" y="141"/>
                    </a:lnTo>
                    <a:lnTo>
                      <a:pt x="67" y="170"/>
                    </a:lnTo>
                    <a:lnTo>
                      <a:pt x="45" y="183"/>
                    </a:lnTo>
                    <a:lnTo>
                      <a:pt x="16" y="220"/>
                    </a:lnTo>
                    <a:lnTo>
                      <a:pt x="0" y="248"/>
                    </a:lnTo>
                    <a:lnTo>
                      <a:pt x="48" y="278"/>
                    </a:lnTo>
                    <a:close/>
                  </a:path>
                </a:pathLst>
              </a:custGeom>
              <a:grpFill/>
              <a:ln w="12700">
                <a:solidFill>
                  <a:schemeClr val="accent6"/>
                </a:solidFill>
                <a:headEnd/>
                <a:tailEnd/>
              </a:ln>
              <a:effectLst/>
            </p:spPr>
            <p:style>
              <a:lnRef idx="1">
                <a:schemeClr val="accent6"/>
              </a:lnRef>
              <a:fillRef idx="3">
                <a:schemeClr val="accent6"/>
              </a:fillRef>
              <a:effectRef idx="2">
                <a:schemeClr val="accent6"/>
              </a:effectRef>
              <a:fontRef idx="minor">
                <a:schemeClr val="lt1"/>
              </a:fontRef>
            </p:style>
            <p:txBody>
              <a:bodyPr/>
              <a:lstStyle/>
              <a:p>
                <a:endParaRPr lang="es-ES"/>
              </a:p>
            </p:txBody>
          </p:sp>
          <p:sp>
            <p:nvSpPr>
              <p:cNvPr id="197" name="Freeform 42"/>
              <p:cNvSpPr>
                <a:spLocks/>
              </p:cNvSpPr>
              <p:nvPr/>
            </p:nvSpPr>
            <p:spPr bwMode="auto">
              <a:xfrm>
                <a:off x="2899510" y="5109668"/>
                <a:ext cx="395677" cy="426368"/>
              </a:xfrm>
              <a:custGeom>
                <a:avLst/>
                <a:gdLst>
                  <a:gd name="T0" fmla="*/ 93 w 422"/>
                  <a:gd name="T1" fmla="*/ 455 h 455"/>
                  <a:gd name="T2" fmla="*/ 110 w 422"/>
                  <a:gd name="T3" fmla="*/ 439 h 455"/>
                  <a:gd name="T4" fmla="*/ 115 w 422"/>
                  <a:gd name="T5" fmla="*/ 399 h 455"/>
                  <a:gd name="T6" fmla="*/ 154 w 422"/>
                  <a:gd name="T7" fmla="*/ 339 h 455"/>
                  <a:gd name="T8" fmla="*/ 159 w 422"/>
                  <a:gd name="T9" fmla="*/ 291 h 455"/>
                  <a:gd name="T10" fmla="*/ 163 w 422"/>
                  <a:gd name="T11" fmla="*/ 272 h 455"/>
                  <a:gd name="T12" fmla="*/ 176 w 422"/>
                  <a:gd name="T13" fmla="*/ 245 h 455"/>
                  <a:gd name="T14" fmla="*/ 242 w 422"/>
                  <a:gd name="T15" fmla="*/ 179 h 455"/>
                  <a:gd name="T16" fmla="*/ 271 w 422"/>
                  <a:gd name="T17" fmla="*/ 164 h 455"/>
                  <a:gd name="T18" fmla="*/ 327 w 422"/>
                  <a:gd name="T19" fmla="*/ 148 h 455"/>
                  <a:gd name="T20" fmla="*/ 354 w 422"/>
                  <a:gd name="T21" fmla="*/ 126 h 455"/>
                  <a:gd name="T22" fmla="*/ 373 w 422"/>
                  <a:gd name="T23" fmla="*/ 84 h 455"/>
                  <a:gd name="T24" fmla="*/ 393 w 422"/>
                  <a:gd name="T25" fmla="*/ 81 h 455"/>
                  <a:gd name="T26" fmla="*/ 405 w 422"/>
                  <a:gd name="T27" fmla="*/ 70 h 455"/>
                  <a:gd name="T28" fmla="*/ 422 w 422"/>
                  <a:gd name="T29" fmla="*/ 66 h 455"/>
                  <a:gd name="T30" fmla="*/ 419 w 422"/>
                  <a:gd name="T31" fmla="*/ 59 h 455"/>
                  <a:gd name="T32" fmla="*/ 415 w 422"/>
                  <a:gd name="T33" fmla="*/ 43 h 455"/>
                  <a:gd name="T34" fmla="*/ 384 w 422"/>
                  <a:gd name="T35" fmla="*/ 22 h 455"/>
                  <a:gd name="T36" fmla="*/ 361 w 422"/>
                  <a:gd name="T37" fmla="*/ 9 h 455"/>
                  <a:gd name="T38" fmla="*/ 336 w 422"/>
                  <a:gd name="T39" fmla="*/ 4 h 455"/>
                  <a:gd name="T40" fmla="*/ 321 w 422"/>
                  <a:gd name="T41" fmla="*/ 0 h 455"/>
                  <a:gd name="T42" fmla="*/ 271 w 422"/>
                  <a:gd name="T43" fmla="*/ 11 h 455"/>
                  <a:gd name="T44" fmla="*/ 238 w 422"/>
                  <a:gd name="T45" fmla="*/ 31 h 455"/>
                  <a:gd name="T46" fmla="*/ 198 w 422"/>
                  <a:gd name="T47" fmla="*/ 47 h 455"/>
                  <a:gd name="T48" fmla="*/ 169 w 422"/>
                  <a:gd name="T49" fmla="*/ 70 h 455"/>
                  <a:gd name="T50" fmla="*/ 146 w 422"/>
                  <a:gd name="T51" fmla="*/ 94 h 455"/>
                  <a:gd name="T52" fmla="*/ 115 w 422"/>
                  <a:gd name="T53" fmla="*/ 102 h 455"/>
                  <a:gd name="T54" fmla="*/ 88 w 422"/>
                  <a:gd name="T55" fmla="*/ 89 h 455"/>
                  <a:gd name="T56" fmla="*/ 57 w 422"/>
                  <a:gd name="T57" fmla="*/ 77 h 455"/>
                  <a:gd name="T58" fmla="*/ 21 w 422"/>
                  <a:gd name="T59" fmla="*/ 70 h 455"/>
                  <a:gd name="T60" fmla="*/ 0 w 422"/>
                  <a:gd name="T61" fmla="*/ 115 h 455"/>
                  <a:gd name="T62" fmla="*/ 2 w 422"/>
                  <a:gd name="T63" fmla="*/ 138 h 455"/>
                  <a:gd name="T64" fmla="*/ 9 w 422"/>
                  <a:gd name="T65" fmla="*/ 192 h 455"/>
                  <a:gd name="T66" fmla="*/ 5 w 422"/>
                  <a:gd name="T67" fmla="*/ 214 h 455"/>
                  <a:gd name="T68" fmla="*/ 1 w 422"/>
                  <a:gd name="T69" fmla="*/ 252 h 455"/>
                  <a:gd name="T70" fmla="*/ 20 w 422"/>
                  <a:gd name="T71" fmla="*/ 272 h 455"/>
                  <a:gd name="T72" fmla="*/ 13 w 422"/>
                  <a:gd name="T73" fmla="*/ 311 h 455"/>
                  <a:gd name="T74" fmla="*/ 5 w 422"/>
                  <a:gd name="T75" fmla="*/ 343 h 455"/>
                  <a:gd name="T76" fmla="*/ 5 w 422"/>
                  <a:gd name="T77" fmla="*/ 368 h 455"/>
                  <a:gd name="T78" fmla="*/ 9 w 422"/>
                  <a:gd name="T79" fmla="*/ 371 h 455"/>
                  <a:gd name="T80" fmla="*/ 25 w 422"/>
                  <a:gd name="T81" fmla="*/ 380 h 455"/>
                  <a:gd name="T82" fmla="*/ 53 w 422"/>
                  <a:gd name="T83" fmla="*/ 405 h 455"/>
                  <a:gd name="T84" fmla="*/ 68 w 422"/>
                  <a:gd name="T85" fmla="*/ 427 h 455"/>
                  <a:gd name="T86" fmla="*/ 93 w 422"/>
                  <a:gd name="T87" fmla="*/ 45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2" h="455">
                    <a:moveTo>
                      <a:pt x="93" y="455"/>
                    </a:moveTo>
                    <a:lnTo>
                      <a:pt x="110" y="439"/>
                    </a:lnTo>
                    <a:lnTo>
                      <a:pt x="115" y="399"/>
                    </a:lnTo>
                    <a:lnTo>
                      <a:pt x="154" y="339"/>
                    </a:lnTo>
                    <a:lnTo>
                      <a:pt x="159" y="291"/>
                    </a:lnTo>
                    <a:lnTo>
                      <a:pt x="163" y="272"/>
                    </a:lnTo>
                    <a:lnTo>
                      <a:pt x="176" y="245"/>
                    </a:lnTo>
                    <a:lnTo>
                      <a:pt x="242" y="179"/>
                    </a:lnTo>
                    <a:lnTo>
                      <a:pt x="271" y="164"/>
                    </a:lnTo>
                    <a:lnTo>
                      <a:pt x="327" y="148"/>
                    </a:lnTo>
                    <a:lnTo>
                      <a:pt x="354" y="126"/>
                    </a:lnTo>
                    <a:lnTo>
                      <a:pt x="373" y="84"/>
                    </a:lnTo>
                    <a:lnTo>
                      <a:pt x="393" y="81"/>
                    </a:lnTo>
                    <a:lnTo>
                      <a:pt x="405" y="70"/>
                    </a:lnTo>
                    <a:lnTo>
                      <a:pt x="422" y="66"/>
                    </a:lnTo>
                    <a:lnTo>
                      <a:pt x="419" y="59"/>
                    </a:lnTo>
                    <a:lnTo>
                      <a:pt x="415" y="43"/>
                    </a:lnTo>
                    <a:lnTo>
                      <a:pt x="384" y="22"/>
                    </a:lnTo>
                    <a:lnTo>
                      <a:pt x="361" y="9"/>
                    </a:lnTo>
                    <a:lnTo>
                      <a:pt x="336" y="4"/>
                    </a:lnTo>
                    <a:lnTo>
                      <a:pt x="321" y="0"/>
                    </a:lnTo>
                    <a:lnTo>
                      <a:pt x="271" y="11"/>
                    </a:lnTo>
                    <a:lnTo>
                      <a:pt x="238" y="31"/>
                    </a:lnTo>
                    <a:lnTo>
                      <a:pt x="198" y="47"/>
                    </a:lnTo>
                    <a:lnTo>
                      <a:pt x="169" y="70"/>
                    </a:lnTo>
                    <a:lnTo>
                      <a:pt x="146" y="94"/>
                    </a:lnTo>
                    <a:lnTo>
                      <a:pt x="115" y="102"/>
                    </a:lnTo>
                    <a:lnTo>
                      <a:pt x="88" y="89"/>
                    </a:lnTo>
                    <a:lnTo>
                      <a:pt x="57" y="77"/>
                    </a:lnTo>
                    <a:lnTo>
                      <a:pt x="21" y="70"/>
                    </a:lnTo>
                    <a:lnTo>
                      <a:pt x="0" y="115"/>
                    </a:lnTo>
                    <a:lnTo>
                      <a:pt x="2" y="138"/>
                    </a:lnTo>
                    <a:lnTo>
                      <a:pt x="9" y="192"/>
                    </a:lnTo>
                    <a:lnTo>
                      <a:pt x="5" y="214"/>
                    </a:lnTo>
                    <a:lnTo>
                      <a:pt x="1" y="252"/>
                    </a:lnTo>
                    <a:lnTo>
                      <a:pt x="20" y="272"/>
                    </a:lnTo>
                    <a:lnTo>
                      <a:pt x="13" y="311"/>
                    </a:lnTo>
                    <a:lnTo>
                      <a:pt x="5" y="343"/>
                    </a:lnTo>
                    <a:lnTo>
                      <a:pt x="5" y="368"/>
                    </a:lnTo>
                    <a:lnTo>
                      <a:pt x="9" y="371"/>
                    </a:lnTo>
                    <a:lnTo>
                      <a:pt x="25" y="380"/>
                    </a:lnTo>
                    <a:lnTo>
                      <a:pt x="53" y="405"/>
                    </a:lnTo>
                    <a:lnTo>
                      <a:pt x="68" y="427"/>
                    </a:lnTo>
                    <a:lnTo>
                      <a:pt x="93" y="455"/>
                    </a:lnTo>
                    <a:close/>
                  </a:path>
                </a:pathLst>
              </a:custGeom>
              <a:grpFill/>
              <a:ln w="12700">
                <a:solidFill>
                  <a:schemeClr val="accent6"/>
                </a:solidFill>
                <a:headEnd/>
                <a:tailEnd/>
              </a:ln>
              <a:effectLst/>
            </p:spPr>
            <p:style>
              <a:lnRef idx="1">
                <a:schemeClr val="accent6"/>
              </a:lnRef>
              <a:fillRef idx="3">
                <a:schemeClr val="accent6"/>
              </a:fillRef>
              <a:effectRef idx="2">
                <a:schemeClr val="accent6"/>
              </a:effectRef>
              <a:fontRef idx="minor">
                <a:schemeClr val="lt1"/>
              </a:fontRef>
            </p:style>
            <p:txBody>
              <a:bodyPr/>
              <a:lstStyle/>
              <a:p>
                <a:endParaRPr lang="es-ES"/>
              </a:p>
            </p:txBody>
          </p:sp>
        </p:grpSp>
        <p:sp>
          <p:nvSpPr>
            <p:cNvPr id="170" name="Freeform 24"/>
            <p:cNvSpPr>
              <a:spLocks/>
            </p:cNvSpPr>
            <p:nvPr/>
          </p:nvSpPr>
          <p:spPr bwMode="auto">
            <a:xfrm>
              <a:off x="1411533" y="1848368"/>
              <a:ext cx="347850" cy="198930"/>
            </a:xfrm>
            <a:custGeom>
              <a:avLst/>
              <a:gdLst>
                <a:gd name="T0" fmla="*/ 130 w 554"/>
                <a:gd name="T1" fmla="*/ 36 h 317"/>
                <a:gd name="T2" fmla="*/ 134 w 554"/>
                <a:gd name="T3" fmla="*/ 59 h 317"/>
                <a:gd name="T4" fmla="*/ 126 w 554"/>
                <a:gd name="T5" fmla="*/ 87 h 317"/>
                <a:gd name="T6" fmla="*/ 87 w 554"/>
                <a:gd name="T7" fmla="*/ 127 h 317"/>
                <a:gd name="T8" fmla="*/ 39 w 554"/>
                <a:gd name="T9" fmla="*/ 125 h 317"/>
                <a:gd name="T10" fmla="*/ 1 w 554"/>
                <a:gd name="T11" fmla="*/ 139 h 317"/>
                <a:gd name="T12" fmla="*/ 0 w 554"/>
                <a:gd name="T13" fmla="*/ 175 h 317"/>
                <a:gd name="T14" fmla="*/ 44 w 554"/>
                <a:gd name="T15" fmla="*/ 211 h 317"/>
                <a:gd name="T16" fmla="*/ 63 w 554"/>
                <a:gd name="T17" fmla="*/ 227 h 317"/>
                <a:gd name="T18" fmla="*/ 93 w 554"/>
                <a:gd name="T19" fmla="*/ 220 h 317"/>
                <a:gd name="T20" fmla="*/ 135 w 554"/>
                <a:gd name="T21" fmla="*/ 211 h 317"/>
                <a:gd name="T22" fmla="*/ 164 w 554"/>
                <a:gd name="T23" fmla="*/ 269 h 317"/>
                <a:gd name="T24" fmla="*/ 186 w 554"/>
                <a:gd name="T25" fmla="*/ 260 h 317"/>
                <a:gd name="T26" fmla="*/ 238 w 554"/>
                <a:gd name="T27" fmla="*/ 301 h 317"/>
                <a:gd name="T28" fmla="*/ 258 w 554"/>
                <a:gd name="T29" fmla="*/ 317 h 317"/>
                <a:gd name="T30" fmla="*/ 283 w 554"/>
                <a:gd name="T31" fmla="*/ 310 h 317"/>
                <a:gd name="T32" fmla="*/ 307 w 554"/>
                <a:gd name="T33" fmla="*/ 301 h 317"/>
                <a:gd name="T34" fmla="*/ 326 w 554"/>
                <a:gd name="T35" fmla="*/ 299 h 317"/>
                <a:gd name="T36" fmla="*/ 346 w 554"/>
                <a:gd name="T37" fmla="*/ 287 h 317"/>
                <a:gd name="T38" fmla="*/ 360 w 554"/>
                <a:gd name="T39" fmla="*/ 268 h 317"/>
                <a:gd name="T40" fmla="*/ 357 w 554"/>
                <a:gd name="T41" fmla="*/ 245 h 317"/>
                <a:gd name="T42" fmla="*/ 327 w 554"/>
                <a:gd name="T43" fmla="*/ 227 h 317"/>
                <a:gd name="T44" fmla="*/ 327 w 554"/>
                <a:gd name="T45" fmla="*/ 211 h 317"/>
                <a:gd name="T46" fmla="*/ 343 w 554"/>
                <a:gd name="T47" fmla="*/ 198 h 317"/>
                <a:gd name="T48" fmla="*/ 374 w 554"/>
                <a:gd name="T49" fmla="*/ 182 h 317"/>
                <a:gd name="T50" fmla="*/ 396 w 554"/>
                <a:gd name="T51" fmla="*/ 179 h 317"/>
                <a:gd name="T52" fmla="*/ 414 w 554"/>
                <a:gd name="T53" fmla="*/ 197 h 317"/>
                <a:gd name="T54" fmla="*/ 434 w 554"/>
                <a:gd name="T55" fmla="*/ 179 h 317"/>
                <a:gd name="T56" fmla="*/ 455 w 554"/>
                <a:gd name="T57" fmla="*/ 163 h 317"/>
                <a:gd name="T58" fmla="*/ 494 w 554"/>
                <a:gd name="T59" fmla="*/ 141 h 317"/>
                <a:gd name="T60" fmla="*/ 489 w 554"/>
                <a:gd name="T61" fmla="*/ 109 h 317"/>
                <a:gd name="T62" fmla="*/ 513 w 554"/>
                <a:gd name="T63" fmla="*/ 101 h 317"/>
                <a:gd name="T64" fmla="*/ 538 w 554"/>
                <a:gd name="T65" fmla="*/ 78 h 317"/>
                <a:gd name="T66" fmla="*/ 554 w 554"/>
                <a:gd name="T67" fmla="*/ 77 h 317"/>
                <a:gd name="T68" fmla="*/ 552 w 554"/>
                <a:gd name="T69" fmla="*/ 66 h 317"/>
                <a:gd name="T70" fmla="*/ 535 w 554"/>
                <a:gd name="T71" fmla="*/ 59 h 317"/>
                <a:gd name="T72" fmla="*/ 515 w 554"/>
                <a:gd name="T73" fmla="*/ 48 h 317"/>
                <a:gd name="T74" fmla="*/ 493 w 554"/>
                <a:gd name="T75" fmla="*/ 44 h 317"/>
                <a:gd name="T76" fmla="*/ 468 w 554"/>
                <a:gd name="T77" fmla="*/ 44 h 317"/>
                <a:gd name="T78" fmla="*/ 455 w 554"/>
                <a:gd name="T79" fmla="*/ 44 h 317"/>
                <a:gd name="T80" fmla="*/ 450 w 554"/>
                <a:gd name="T81" fmla="*/ 37 h 317"/>
                <a:gd name="T82" fmla="*/ 450 w 554"/>
                <a:gd name="T83" fmla="*/ 25 h 317"/>
                <a:gd name="T84" fmla="*/ 464 w 554"/>
                <a:gd name="T85" fmla="*/ 19 h 317"/>
                <a:gd name="T86" fmla="*/ 475 w 554"/>
                <a:gd name="T87" fmla="*/ 19 h 317"/>
                <a:gd name="T88" fmla="*/ 475 w 554"/>
                <a:gd name="T89" fmla="*/ 7 h 317"/>
                <a:gd name="T90" fmla="*/ 461 w 554"/>
                <a:gd name="T91" fmla="*/ 0 h 317"/>
                <a:gd name="T92" fmla="*/ 425 w 554"/>
                <a:gd name="T93" fmla="*/ 3 h 317"/>
                <a:gd name="T94" fmla="*/ 390 w 554"/>
                <a:gd name="T95" fmla="*/ 12 h 317"/>
                <a:gd name="T96" fmla="*/ 368 w 554"/>
                <a:gd name="T97" fmla="*/ 12 h 317"/>
                <a:gd name="T98" fmla="*/ 339 w 554"/>
                <a:gd name="T99" fmla="*/ 12 h 317"/>
                <a:gd name="T100" fmla="*/ 327 w 554"/>
                <a:gd name="T101" fmla="*/ 3 h 317"/>
                <a:gd name="T102" fmla="*/ 314 w 554"/>
                <a:gd name="T103" fmla="*/ 7 h 317"/>
                <a:gd name="T104" fmla="*/ 299 w 554"/>
                <a:gd name="T105" fmla="*/ 19 h 317"/>
                <a:gd name="T106" fmla="*/ 277 w 554"/>
                <a:gd name="T107" fmla="*/ 25 h 317"/>
                <a:gd name="T108" fmla="*/ 248 w 554"/>
                <a:gd name="T109" fmla="*/ 19 h 317"/>
                <a:gd name="T110" fmla="*/ 235 w 554"/>
                <a:gd name="T111" fmla="*/ 29 h 317"/>
                <a:gd name="T112" fmla="*/ 213 w 554"/>
                <a:gd name="T113" fmla="*/ 44 h 317"/>
                <a:gd name="T114" fmla="*/ 206 w 554"/>
                <a:gd name="T115" fmla="*/ 44 h 317"/>
                <a:gd name="T116" fmla="*/ 178 w 554"/>
                <a:gd name="T117" fmla="*/ 37 h 317"/>
                <a:gd name="T118" fmla="*/ 153 w 554"/>
                <a:gd name="T119" fmla="*/ 37 h 317"/>
                <a:gd name="T120" fmla="*/ 130 w 554"/>
                <a:gd name="T121" fmla="*/ 3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54" h="317">
                  <a:moveTo>
                    <a:pt x="130" y="36"/>
                  </a:moveTo>
                  <a:lnTo>
                    <a:pt x="134" y="59"/>
                  </a:lnTo>
                  <a:lnTo>
                    <a:pt x="126" y="87"/>
                  </a:lnTo>
                  <a:lnTo>
                    <a:pt x="87" y="127"/>
                  </a:lnTo>
                  <a:lnTo>
                    <a:pt x="39" y="125"/>
                  </a:lnTo>
                  <a:lnTo>
                    <a:pt x="1" y="139"/>
                  </a:lnTo>
                  <a:lnTo>
                    <a:pt x="0" y="175"/>
                  </a:lnTo>
                  <a:lnTo>
                    <a:pt x="44" y="211"/>
                  </a:lnTo>
                  <a:lnTo>
                    <a:pt x="63" y="227"/>
                  </a:lnTo>
                  <a:lnTo>
                    <a:pt x="93" y="220"/>
                  </a:lnTo>
                  <a:lnTo>
                    <a:pt x="135" y="211"/>
                  </a:lnTo>
                  <a:lnTo>
                    <a:pt x="164" y="269"/>
                  </a:lnTo>
                  <a:lnTo>
                    <a:pt x="186" y="260"/>
                  </a:lnTo>
                  <a:lnTo>
                    <a:pt x="238" y="301"/>
                  </a:lnTo>
                  <a:lnTo>
                    <a:pt x="258" y="317"/>
                  </a:lnTo>
                  <a:lnTo>
                    <a:pt x="283" y="310"/>
                  </a:lnTo>
                  <a:lnTo>
                    <a:pt x="307" y="301"/>
                  </a:lnTo>
                  <a:lnTo>
                    <a:pt x="326" y="299"/>
                  </a:lnTo>
                  <a:lnTo>
                    <a:pt x="346" y="287"/>
                  </a:lnTo>
                  <a:lnTo>
                    <a:pt x="360" y="268"/>
                  </a:lnTo>
                  <a:lnTo>
                    <a:pt x="357" y="245"/>
                  </a:lnTo>
                  <a:lnTo>
                    <a:pt x="327" y="227"/>
                  </a:lnTo>
                  <a:lnTo>
                    <a:pt x="327" y="211"/>
                  </a:lnTo>
                  <a:lnTo>
                    <a:pt x="343" y="198"/>
                  </a:lnTo>
                  <a:lnTo>
                    <a:pt x="374" y="182"/>
                  </a:lnTo>
                  <a:lnTo>
                    <a:pt x="396" y="179"/>
                  </a:lnTo>
                  <a:lnTo>
                    <a:pt x="414" y="197"/>
                  </a:lnTo>
                  <a:lnTo>
                    <a:pt x="434" y="179"/>
                  </a:lnTo>
                  <a:lnTo>
                    <a:pt x="455" y="163"/>
                  </a:lnTo>
                  <a:lnTo>
                    <a:pt x="494" y="141"/>
                  </a:lnTo>
                  <a:lnTo>
                    <a:pt x="489" y="109"/>
                  </a:lnTo>
                  <a:lnTo>
                    <a:pt x="513" y="101"/>
                  </a:lnTo>
                  <a:lnTo>
                    <a:pt x="538" y="78"/>
                  </a:lnTo>
                  <a:lnTo>
                    <a:pt x="554" y="77"/>
                  </a:lnTo>
                  <a:lnTo>
                    <a:pt x="552" y="66"/>
                  </a:lnTo>
                  <a:lnTo>
                    <a:pt x="535" y="59"/>
                  </a:lnTo>
                  <a:lnTo>
                    <a:pt x="515" y="48"/>
                  </a:lnTo>
                  <a:lnTo>
                    <a:pt x="493" y="44"/>
                  </a:lnTo>
                  <a:lnTo>
                    <a:pt x="468" y="44"/>
                  </a:lnTo>
                  <a:lnTo>
                    <a:pt x="455" y="44"/>
                  </a:lnTo>
                  <a:lnTo>
                    <a:pt x="450" y="37"/>
                  </a:lnTo>
                  <a:lnTo>
                    <a:pt x="450" y="25"/>
                  </a:lnTo>
                  <a:lnTo>
                    <a:pt x="464" y="19"/>
                  </a:lnTo>
                  <a:lnTo>
                    <a:pt x="475" y="19"/>
                  </a:lnTo>
                  <a:lnTo>
                    <a:pt x="475" y="7"/>
                  </a:lnTo>
                  <a:lnTo>
                    <a:pt x="461" y="0"/>
                  </a:lnTo>
                  <a:lnTo>
                    <a:pt x="425" y="3"/>
                  </a:lnTo>
                  <a:lnTo>
                    <a:pt x="390" y="12"/>
                  </a:lnTo>
                  <a:lnTo>
                    <a:pt x="368" y="12"/>
                  </a:lnTo>
                  <a:lnTo>
                    <a:pt x="339" y="12"/>
                  </a:lnTo>
                  <a:lnTo>
                    <a:pt x="327" y="3"/>
                  </a:lnTo>
                  <a:lnTo>
                    <a:pt x="314" y="7"/>
                  </a:lnTo>
                  <a:lnTo>
                    <a:pt x="299" y="19"/>
                  </a:lnTo>
                  <a:lnTo>
                    <a:pt x="277" y="25"/>
                  </a:lnTo>
                  <a:lnTo>
                    <a:pt x="248" y="19"/>
                  </a:lnTo>
                  <a:lnTo>
                    <a:pt x="235" y="29"/>
                  </a:lnTo>
                  <a:lnTo>
                    <a:pt x="213" y="44"/>
                  </a:lnTo>
                  <a:lnTo>
                    <a:pt x="206" y="44"/>
                  </a:lnTo>
                  <a:lnTo>
                    <a:pt x="178" y="37"/>
                  </a:lnTo>
                  <a:lnTo>
                    <a:pt x="153" y="37"/>
                  </a:lnTo>
                  <a:lnTo>
                    <a:pt x="130" y="36"/>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71" name="Freeform 50"/>
            <p:cNvSpPr>
              <a:spLocks/>
            </p:cNvSpPr>
            <p:nvPr/>
          </p:nvSpPr>
          <p:spPr bwMode="auto">
            <a:xfrm>
              <a:off x="1718263" y="1870038"/>
              <a:ext cx="188928" cy="106133"/>
            </a:xfrm>
            <a:custGeom>
              <a:avLst/>
              <a:gdLst>
                <a:gd name="T0" fmla="*/ 367 w 380"/>
                <a:gd name="T1" fmla="*/ 161 h 214"/>
                <a:gd name="T2" fmla="*/ 380 w 380"/>
                <a:gd name="T3" fmla="*/ 122 h 214"/>
                <a:gd name="T4" fmla="*/ 380 w 380"/>
                <a:gd name="T5" fmla="*/ 52 h 214"/>
                <a:gd name="T6" fmla="*/ 346 w 380"/>
                <a:gd name="T7" fmla="*/ 31 h 214"/>
                <a:gd name="T8" fmla="*/ 309 w 380"/>
                <a:gd name="T9" fmla="*/ 37 h 214"/>
                <a:gd name="T10" fmla="*/ 263 w 380"/>
                <a:gd name="T11" fmla="*/ 21 h 214"/>
                <a:gd name="T12" fmla="*/ 245 w 380"/>
                <a:gd name="T13" fmla="*/ 0 h 214"/>
                <a:gd name="T14" fmla="*/ 172 w 380"/>
                <a:gd name="T15" fmla="*/ 11 h 214"/>
                <a:gd name="T16" fmla="*/ 145 w 380"/>
                <a:gd name="T17" fmla="*/ 16 h 214"/>
                <a:gd name="T18" fmla="*/ 137 w 380"/>
                <a:gd name="T19" fmla="*/ 37 h 214"/>
                <a:gd name="T20" fmla="*/ 147 w 380"/>
                <a:gd name="T21" fmla="*/ 55 h 214"/>
                <a:gd name="T22" fmla="*/ 130 w 380"/>
                <a:gd name="T23" fmla="*/ 57 h 214"/>
                <a:gd name="T24" fmla="*/ 110 w 380"/>
                <a:gd name="T25" fmla="*/ 52 h 214"/>
                <a:gd name="T26" fmla="*/ 66 w 380"/>
                <a:gd name="T27" fmla="*/ 55 h 214"/>
                <a:gd name="T28" fmla="*/ 29 w 380"/>
                <a:gd name="T29" fmla="*/ 86 h 214"/>
                <a:gd name="T30" fmla="*/ 0 w 380"/>
                <a:gd name="T31" fmla="*/ 95 h 214"/>
                <a:gd name="T32" fmla="*/ 7 w 380"/>
                <a:gd name="T33" fmla="*/ 135 h 214"/>
                <a:gd name="T34" fmla="*/ 42 w 380"/>
                <a:gd name="T35" fmla="*/ 136 h 214"/>
                <a:gd name="T36" fmla="*/ 81 w 380"/>
                <a:gd name="T37" fmla="*/ 145 h 214"/>
                <a:gd name="T38" fmla="*/ 105 w 380"/>
                <a:gd name="T39" fmla="*/ 170 h 214"/>
                <a:gd name="T40" fmla="*/ 142 w 380"/>
                <a:gd name="T41" fmla="*/ 160 h 214"/>
                <a:gd name="T42" fmla="*/ 172 w 380"/>
                <a:gd name="T43" fmla="*/ 170 h 214"/>
                <a:gd name="T44" fmla="*/ 209 w 380"/>
                <a:gd name="T45" fmla="*/ 191 h 214"/>
                <a:gd name="T46" fmla="*/ 241 w 380"/>
                <a:gd name="T47" fmla="*/ 210 h 214"/>
                <a:gd name="T48" fmla="*/ 274 w 380"/>
                <a:gd name="T49" fmla="*/ 214 h 214"/>
                <a:gd name="T50" fmla="*/ 322 w 380"/>
                <a:gd name="T51" fmla="*/ 204 h 214"/>
                <a:gd name="T52" fmla="*/ 327 w 380"/>
                <a:gd name="T53" fmla="*/ 175 h 214"/>
                <a:gd name="T54" fmla="*/ 367 w 380"/>
                <a:gd name="T55" fmla="*/ 161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80" h="214">
                  <a:moveTo>
                    <a:pt x="367" y="161"/>
                  </a:moveTo>
                  <a:lnTo>
                    <a:pt x="380" y="122"/>
                  </a:lnTo>
                  <a:lnTo>
                    <a:pt x="380" y="52"/>
                  </a:lnTo>
                  <a:lnTo>
                    <a:pt x="346" y="31"/>
                  </a:lnTo>
                  <a:lnTo>
                    <a:pt x="309" y="37"/>
                  </a:lnTo>
                  <a:lnTo>
                    <a:pt x="263" y="21"/>
                  </a:lnTo>
                  <a:lnTo>
                    <a:pt x="245" y="0"/>
                  </a:lnTo>
                  <a:lnTo>
                    <a:pt x="172" y="11"/>
                  </a:lnTo>
                  <a:lnTo>
                    <a:pt x="145" y="16"/>
                  </a:lnTo>
                  <a:lnTo>
                    <a:pt x="137" y="37"/>
                  </a:lnTo>
                  <a:lnTo>
                    <a:pt x="147" y="55"/>
                  </a:lnTo>
                  <a:lnTo>
                    <a:pt x="130" y="57"/>
                  </a:lnTo>
                  <a:lnTo>
                    <a:pt x="110" y="52"/>
                  </a:lnTo>
                  <a:lnTo>
                    <a:pt x="66" y="55"/>
                  </a:lnTo>
                  <a:lnTo>
                    <a:pt x="29" y="86"/>
                  </a:lnTo>
                  <a:lnTo>
                    <a:pt x="0" y="95"/>
                  </a:lnTo>
                  <a:lnTo>
                    <a:pt x="7" y="135"/>
                  </a:lnTo>
                  <a:lnTo>
                    <a:pt x="42" y="136"/>
                  </a:lnTo>
                  <a:lnTo>
                    <a:pt x="81" y="145"/>
                  </a:lnTo>
                  <a:lnTo>
                    <a:pt x="105" y="170"/>
                  </a:lnTo>
                  <a:lnTo>
                    <a:pt x="142" y="160"/>
                  </a:lnTo>
                  <a:lnTo>
                    <a:pt x="172" y="170"/>
                  </a:lnTo>
                  <a:lnTo>
                    <a:pt x="209" y="191"/>
                  </a:lnTo>
                  <a:lnTo>
                    <a:pt x="241" y="210"/>
                  </a:lnTo>
                  <a:lnTo>
                    <a:pt x="274" y="214"/>
                  </a:lnTo>
                  <a:lnTo>
                    <a:pt x="322" y="204"/>
                  </a:lnTo>
                  <a:lnTo>
                    <a:pt x="327" y="175"/>
                  </a:lnTo>
                  <a:lnTo>
                    <a:pt x="367" y="161"/>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72" name="Freeform 54"/>
            <p:cNvSpPr>
              <a:spLocks/>
            </p:cNvSpPr>
            <p:nvPr/>
          </p:nvSpPr>
          <p:spPr bwMode="auto">
            <a:xfrm>
              <a:off x="1882742" y="1884486"/>
              <a:ext cx="139473" cy="98354"/>
            </a:xfrm>
            <a:custGeom>
              <a:avLst/>
              <a:gdLst>
                <a:gd name="T0" fmla="*/ 223 w 223"/>
                <a:gd name="T1" fmla="*/ 19 h 157"/>
                <a:gd name="T2" fmla="*/ 220 w 223"/>
                <a:gd name="T3" fmla="*/ 0 h 157"/>
                <a:gd name="T4" fmla="*/ 182 w 223"/>
                <a:gd name="T5" fmla="*/ 5 h 157"/>
                <a:gd name="T6" fmla="*/ 149 w 223"/>
                <a:gd name="T7" fmla="*/ 22 h 157"/>
                <a:gd name="T8" fmla="*/ 99 w 223"/>
                <a:gd name="T9" fmla="*/ 28 h 157"/>
                <a:gd name="T10" fmla="*/ 40 w 223"/>
                <a:gd name="T11" fmla="*/ 16 h 157"/>
                <a:gd name="T12" fmla="*/ 40 w 223"/>
                <a:gd name="T13" fmla="*/ 74 h 157"/>
                <a:gd name="T14" fmla="*/ 30 w 223"/>
                <a:gd name="T15" fmla="*/ 104 h 157"/>
                <a:gd name="T16" fmla="*/ 0 w 223"/>
                <a:gd name="T17" fmla="*/ 116 h 157"/>
                <a:gd name="T18" fmla="*/ 39 w 223"/>
                <a:gd name="T19" fmla="*/ 148 h 157"/>
                <a:gd name="T20" fmla="*/ 73 w 223"/>
                <a:gd name="T21" fmla="*/ 157 h 157"/>
                <a:gd name="T22" fmla="*/ 100 w 223"/>
                <a:gd name="T23" fmla="*/ 153 h 157"/>
                <a:gd name="T24" fmla="*/ 122 w 223"/>
                <a:gd name="T25" fmla="*/ 135 h 157"/>
                <a:gd name="T26" fmla="*/ 154 w 223"/>
                <a:gd name="T27" fmla="*/ 131 h 157"/>
                <a:gd name="T28" fmla="*/ 155 w 223"/>
                <a:gd name="T29" fmla="*/ 93 h 157"/>
                <a:gd name="T30" fmla="*/ 173 w 223"/>
                <a:gd name="T31" fmla="*/ 63 h 157"/>
                <a:gd name="T32" fmla="*/ 200 w 223"/>
                <a:gd name="T33" fmla="*/ 45 h 157"/>
                <a:gd name="T34" fmla="*/ 223 w 223"/>
                <a:gd name="T35" fmla="*/ 1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3" h="157">
                  <a:moveTo>
                    <a:pt x="223" y="19"/>
                  </a:moveTo>
                  <a:lnTo>
                    <a:pt x="220" y="0"/>
                  </a:lnTo>
                  <a:lnTo>
                    <a:pt x="182" y="5"/>
                  </a:lnTo>
                  <a:lnTo>
                    <a:pt x="149" y="22"/>
                  </a:lnTo>
                  <a:lnTo>
                    <a:pt x="99" y="28"/>
                  </a:lnTo>
                  <a:lnTo>
                    <a:pt x="40" y="16"/>
                  </a:lnTo>
                  <a:lnTo>
                    <a:pt x="40" y="74"/>
                  </a:lnTo>
                  <a:lnTo>
                    <a:pt x="30" y="104"/>
                  </a:lnTo>
                  <a:lnTo>
                    <a:pt x="0" y="116"/>
                  </a:lnTo>
                  <a:lnTo>
                    <a:pt x="39" y="148"/>
                  </a:lnTo>
                  <a:lnTo>
                    <a:pt x="73" y="157"/>
                  </a:lnTo>
                  <a:lnTo>
                    <a:pt x="100" y="153"/>
                  </a:lnTo>
                  <a:lnTo>
                    <a:pt x="122" y="135"/>
                  </a:lnTo>
                  <a:lnTo>
                    <a:pt x="154" y="131"/>
                  </a:lnTo>
                  <a:lnTo>
                    <a:pt x="155" y="93"/>
                  </a:lnTo>
                  <a:lnTo>
                    <a:pt x="173" y="63"/>
                  </a:lnTo>
                  <a:lnTo>
                    <a:pt x="200" y="45"/>
                  </a:lnTo>
                  <a:lnTo>
                    <a:pt x="223" y="19"/>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73" name="Freeform 56"/>
            <p:cNvSpPr>
              <a:spLocks/>
            </p:cNvSpPr>
            <p:nvPr/>
          </p:nvSpPr>
          <p:spPr bwMode="auto">
            <a:xfrm>
              <a:off x="1749380" y="1949500"/>
              <a:ext cx="196151" cy="183927"/>
            </a:xfrm>
            <a:custGeom>
              <a:avLst/>
              <a:gdLst>
                <a:gd name="T0" fmla="*/ 287 w 312"/>
                <a:gd name="T1" fmla="*/ 53 h 293"/>
                <a:gd name="T2" fmla="*/ 251 w 312"/>
                <a:gd name="T3" fmla="*/ 44 h 293"/>
                <a:gd name="T4" fmla="*/ 212 w 312"/>
                <a:gd name="T5" fmla="*/ 12 h 293"/>
                <a:gd name="T6" fmla="*/ 204 w 312"/>
                <a:gd name="T7" fmla="*/ 34 h 293"/>
                <a:gd name="T8" fmla="*/ 171 w 312"/>
                <a:gd name="T9" fmla="*/ 42 h 293"/>
                <a:gd name="T10" fmla="*/ 152 w 312"/>
                <a:gd name="T11" fmla="*/ 41 h 293"/>
                <a:gd name="T12" fmla="*/ 136 w 312"/>
                <a:gd name="T13" fmla="*/ 36 h 293"/>
                <a:gd name="T14" fmla="*/ 89 w 312"/>
                <a:gd name="T15" fmla="*/ 11 h 293"/>
                <a:gd name="T16" fmla="*/ 64 w 312"/>
                <a:gd name="T17" fmla="*/ 0 h 293"/>
                <a:gd name="T18" fmla="*/ 32 w 312"/>
                <a:gd name="T19" fmla="*/ 7 h 293"/>
                <a:gd name="T20" fmla="*/ 48 w 312"/>
                <a:gd name="T21" fmla="*/ 42 h 293"/>
                <a:gd name="T22" fmla="*/ 52 w 312"/>
                <a:gd name="T23" fmla="*/ 64 h 293"/>
                <a:gd name="T24" fmla="*/ 44 w 312"/>
                <a:gd name="T25" fmla="*/ 86 h 293"/>
                <a:gd name="T26" fmla="*/ 13 w 312"/>
                <a:gd name="T27" fmla="*/ 92 h 293"/>
                <a:gd name="T28" fmla="*/ 0 w 312"/>
                <a:gd name="T29" fmla="*/ 100 h 293"/>
                <a:gd name="T30" fmla="*/ 4 w 312"/>
                <a:gd name="T31" fmla="*/ 113 h 293"/>
                <a:gd name="T32" fmla="*/ 34 w 312"/>
                <a:gd name="T33" fmla="*/ 118 h 293"/>
                <a:gd name="T34" fmla="*/ 64 w 312"/>
                <a:gd name="T35" fmla="*/ 126 h 293"/>
                <a:gd name="T36" fmla="*/ 75 w 312"/>
                <a:gd name="T37" fmla="*/ 154 h 293"/>
                <a:gd name="T38" fmla="*/ 71 w 312"/>
                <a:gd name="T39" fmla="*/ 181 h 293"/>
                <a:gd name="T40" fmla="*/ 85 w 312"/>
                <a:gd name="T41" fmla="*/ 207 h 293"/>
                <a:gd name="T42" fmla="*/ 112 w 312"/>
                <a:gd name="T43" fmla="*/ 228 h 293"/>
                <a:gd name="T44" fmla="*/ 140 w 312"/>
                <a:gd name="T45" fmla="*/ 247 h 293"/>
                <a:gd name="T46" fmla="*/ 171 w 312"/>
                <a:gd name="T47" fmla="*/ 277 h 293"/>
                <a:gd name="T48" fmla="*/ 193 w 312"/>
                <a:gd name="T49" fmla="*/ 286 h 293"/>
                <a:gd name="T50" fmla="*/ 238 w 312"/>
                <a:gd name="T51" fmla="*/ 293 h 293"/>
                <a:gd name="T52" fmla="*/ 241 w 312"/>
                <a:gd name="T53" fmla="*/ 261 h 293"/>
                <a:gd name="T54" fmla="*/ 236 w 312"/>
                <a:gd name="T55" fmla="*/ 228 h 293"/>
                <a:gd name="T56" fmla="*/ 260 w 312"/>
                <a:gd name="T57" fmla="*/ 215 h 293"/>
                <a:gd name="T58" fmla="*/ 255 w 312"/>
                <a:gd name="T59" fmla="*/ 193 h 293"/>
                <a:gd name="T60" fmla="*/ 275 w 312"/>
                <a:gd name="T61" fmla="*/ 152 h 293"/>
                <a:gd name="T62" fmla="*/ 284 w 312"/>
                <a:gd name="T63" fmla="*/ 103 h 293"/>
                <a:gd name="T64" fmla="*/ 307 w 312"/>
                <a:gd name="T65" fmla="*/ 95 h 293"/>
                <a:gd name="T66" fmla="*/ 312 w 312"/>
                <a:gd name="T67" fmla="*/ 49 h 293"/>
                <a:gd name="T68" fmla="*/ 287 w 312"/>
                <a:gd name="T69" fmla="*/ 5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2" h="293">
                  <a:moveTo>
                    <a:pt x="287" y="53"/>
                  </a:moveTo>
                  <a:lnTo>
                    <a:pt x="251" y="44"/>
                  </a:lnTo>
                  <a:lnTo>
                    <a:pt x="212" y="12"/>
                  </a:lnTo>
                  <a:lnTo>
                    <a:pt x="204" y="34"/>
                  </a:lnTo>
                  <a:lnTo>
                    <a:pt x="171" y="42"/>
                  </a:lnTo>
                  <a:lnTo>
                    <a:pt x="152" y="41"/>
                  </a:lnTo>
                  <a:lnTo>
                    <a:pt x="136" y="36"/>
                  </a:lnTo>
                  <a:lnTo>
                    <a:pt x="89" y="11"/>
                  </a:lnTo>
                  <a:lnTo>
                    <a:pt x="64" y="0"/>
                  </a:lnTo>
                  <a:lnTo>
                    <a:pt x="32" y="7"/>
                  </a:lnTo>
                  <a:lnTo>
                    <a:pt x="48" y="42"/>
                  </a:lnTo>
                  <a:lnTo>
                    <a:pt x="52" y="64"/>
                  </a:lnTo>
                  <a:lnTo>
                    <a:pt x="44" y="86"/>
                  </a:lnTo>
                  <a:lnTo>
                    <a:pt x="13" y="92"/>
                  </a:lnTo>
                  <a:lnTo>
                    <a:pt x="0" y="100"/>
                  </a:lnTo>
                  <a:lnTo>
                    <a:pt x="4" y="113"/>
                  </a:lnTo>
                  <a:lnTo>
                    <a:pt x="34" y="118"/>
                  </a:lnTo>
                  <a:lnTo>
                    <a:pt x="64" y="126"/>
                  </a:lnTo>
                  <a:lnTo>
                    <a:pt x="75" y="154"/>
                  </a:lnTo>
                  <a:lnTo>
                    <a:pt x="71" y="181"/>
                  </a:lnTo>
                  <a:lnTo>
                    <a:pt x="85" y="207"/>
                  </a:lnTo>
                  <a:lnTo>
                    <a:pt x="112" y="228"/>
                  </a:lnTo>
                  <a:lnTo>
                    <a:pt x="140" y="247"/>
                  </a:lnTo>
                  <a:lnTo>
                    <a:pt x="171" y="277"/>
                  </a:lnTo>
                  <a:lnTo>
                    <a:pt x="193" y="286"/>
                  </a:lnTo>
                  <a:lnTo>
                    <a:pt x="238" y="293"/>
                  </a:lnTo>
                  <a:lnTo>
                    <a:pt x="241" y="261"/>
                  </a:lnTo>
                  <a:lnTo>
                    <a:pt x="236" y="228"/>
                  </a:lnTo>
                  <a:lnTo>
                    <a:pt x="260" y="215"/>
                  </a:lnTo>
                  <a:lnTo>
                    <a:pt x="255" y="193"/>
                  </a:lnTo>
                  <a:lnTo>
                    <a:pt x="275" y="152"/>
                  </a:lnTo>
                  <a:lnTo>
                    <a:pt x="284" y="103"/>
                  </a:lnTo>
                  <a:lnTo>
                    <a:pt x="307" y="95"/>
                  </a:lnTo>
                  <a:lnTo>
                    <a:pt x="312" y="49"/>
                  </a:lnTo>
                  <a:lnTo>
                    <a:pt x="287" y="53"/>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74" name="Freeform 19"/>
            <p:cNvSpPr>
              <a:spLocks/>
            </p:cNvSpPr>
            <p:nvPr/>
          </p:nvSpPr>
          <p:spPr bwMode="auto">
            <a:xfrm>
              <a:off x="2019436" y="2457938"/>
              <a:ext cx="434534" cy="371188"/>
            </a:xfrm>
            <a:custGeom>
              <a:avLst/>
              <a:gdLst>
                <a:gd name="T0" fmla="*/ 248 w 692"/>
                <a:gd name="T1" fmla="*/ 72 h 591"/>
                <a:gd name="T2" fmla="*/ 314 w 692"/>
                <a:gd name="T3" fmla="*/ 48 h 591"/>
                <a:gd name="T4" fmla="*/ 451 w 692"/>
                <a:gd name="T5" fmla="*/ 38 h 591"/>
                <a:gd name="T6" fmla="*/ 586 w 692"/>
                <a:gd name="T7" fmla="*/ 0 h 591"/>
                <a:gd name="T8" fmla="*/ 692 w 692"/>
                <a:gd name="T9" fmla="*/ 39 h 591"/>
                <a:gd name="T10" fmla="*/ 671 w 692"/>
                <a:gd name="T11" fmla="*/ 60 h 591"/>
                <a:gd name="T12" fmla="*/ 680 w 692"/>
                <a:gd name="T13" fmla="*/ 99 h 591"/>
                <a:gd name="T14" fmla="*/ 682 w 692"/>
                <a:gd name="T15" fmla="*/ 131 h 591"/>
                <a:gd name="T16" fmla="*/ 667 w 692"/>
                <a:gd name="T17" fmla="*/ 160 h 591"/>
                <a:gd name="T18" fmla="*/ 670 w 692"/>
                <a:gd name="T19" fmla="*/ 187 h 591"/>
                <a:gd name="T20" fmla="*/ 652 w 692"/>
                <a:gd name="T21" fmla="*/ 212 h 591"/>
                <a:gd name="T22" fmla="*/ 635 w 692"/>
                <a:gd name="T23" fmla="*/ 214 h 591"/>
                <a:gd name="T24" fmla="*/ 617 w 692"/>
                <a:gd name="T25" fmla="*/ 233 h 591"/>
                <a:gd name="T26" fmla="*/ 595 w 692"/>
                <a:gd name="T27" fmla="*/ 212 h 591"/>
                <a:gd name="T28" fmla="*/ 563 w 692"/>
                <a:gd name="T29" fmla="*/ 210 h 591"/>
                <a:gd name="T30" fmla="*/ 541 w 692"/>
                <a:gd name="T31" fmla="*/ 223 h 591"/>
                <a:gd name="T32" fmla="*/ 506 w 692"/>
                <a:gd name="T33" fmla="*/ 256 h 591"/>
                <a:gd name="T34" fmla="*/ 484 w 692"/>
                <a:gd name="T35" fmla="*/ 279 h 591"/>
                <a:gd name="T36" fmla="*/ 529 w 692"/>
                <a:gd name="T37" fmla="*/ 346 h 591"/>
                <a:gd name="T38" fmla="*/ 529 w 692"/>
                <a:gd name="T39" fmla="*/ 380 h 591"/>
                <a:gd name="T40" fmla="*/ 513 w 692"/>
                <a:gd name="T41" fmla="*/ 390 h 591"/>
                <a:gd name="T42" fmla="*/ 480 w 692"/>
                <a:gd name="T43" fmla="*/ 427 h 591"/>
                <a:gd name="T44" fmla="*/ 464 w 692"/>
                <a:gd name="T45" fmla="*/ 458 h 591"/>
                <a:gd name="T46" fmla="*/ 445 w 692"/>
                <a:gd name="T47" fmla="*/ 441 h 591"/>
                <a:gd name="T48" fmla="*/ 426 w 692"/>
                <a:gd name="T49" fmla="*/ 434 h 591"/>
                <a:gd name="T50" fmla="*/ 418 w 692"/>
                <a:gd name="T51" fmla="*/ 443 h 591"/>
                <a:gd name="T52" fmla="*/ 419 w 692"/>
                <a:gd name="T53" fmla="*/ 486 h 591"/>
                <a:gd name="T54" fmla="*/ 413 w 692"/>
                <a:gd name="T55" fmla="*/ 513 h 591"/>
                <a:gd name="T56" fmla="*/ 404 w 692"/>
                <a:gd name="T57" fmla="*/ 518 h 591"/>
                <a:gd name="T58" fmla="*/ 366 w 692"/>
                <a:gd name="T59" fmla="*/ 535 h 591"/>
                <a:gd name="T60" fmla="*/ 358 w 692"/>
                <a:gd name="T61" fmla="*/ 548 h 591"/>
                <a:gd name="T62" fmla="*/ 350 w 692"/>
                <a:gd name="T63" fmla="*/ 570 h 591"/>
                <a:gd name="T64" fmla="*/ 341 w 692"/>
                <a:gd name="T65" fmla="*/ 588 h 591"/>
                <a:gd name="T66" fmla="*/ 329 w 692"/>
                <a:gd name="T67" fmla="*/ 591 h 591"/>
                <a:gd name="T68" fmla="*/ 307 w 692"/>
                <a:gd name="T69" fmla="*/ 588 h 591"/>
                <a:gd name="T70" fmla="*/ 296 w 692"/>
                <a:gd name="T71" fmla="*/ 578 h 591"/>
                <a:gd name="T72" fmla="*/ 296 w 692"/>
                <a:gd name="T73" fmla="*/ 554 h 591"/>
                <a:gd name="T74" fmla="*/ 282 w 692"/>
                <a:gd name="T75" fmla="*/ 543 h 591"/>
                <a:gd name="T76" fmla="*/ 226 w 692"/>
                <a:gd name="T77" fmla="*/ 577 h 591"/>
                <a:gd name="T78" fmla="*/ 212 w 692"/>
                <a:gd name="T79" fmla="*/ 551 h 591"/>
                <a:gd name="T80" fmla="*/ 190 w 692"/>
                <a:gd name="T81" fmla="*/ 540 h 591"/>
                <a:gd name="T82" fmla="*/ 156 w 692"/>
                <a:gd name="T83" fmla="*/ 526 h 591"/>
                <a:gd name="T84" fmla="*/ 92 w 692"/>
                <a:gd name="T85" fmla="*/ 432 h 591"/>
                <a:gd name="T86" fmla="*/ 54 w 692"/>
                <a:gd name="T87" fmla="*/ 453 h 591"/>
                <a:gd name="T88" fmla="*/ 0 w 692"/>
                <a:gd name="T89" fmla="*/ 355 h 591"/>
                <a:gd name="T90" fmla="*/ 22 w 692"/>
                <a:gd name="T91" fmla="*/ 355 h 591"/>
                <a:gd name="T92" fmla="*/ 50 w 692"/>
                <a:gd name="T93" fmla="*/ 321 h 591"/>
                <a:gd name="T94" fmla="*/ 72 w 692"/>
                <a:gd name="T95" fmla="*/ 284 h 591"/>
                <a:gd name="T96" fmla="*/ 112 w 692"/>
                <a:gd name="T97" fmla="*/ 284 h 591"/>
                <a:gd name="T98" fmla="*/ 114 w 692"/>
                <a:gd name="T99" fmla="*/ 258 h 591"/>
                <a:gd name="T100" fmla="*/ 90 w 692"/>
                <a:gd name="T101" fmla="*/ 250 h 591"/>
                <a:gd name="T102" fmla="*/ 90 w 692"/>
                <a:gd name="T103" fmla="*/ 154 h 591"/>
                <a:gd name="T104" fmla="*/ 248 w 692"/>
                <a:gd name="T105" fmla="*/ 72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2" h="591">
                  <a:moveTo>
                    <a:pt x="248" y="72"/>
                  </a:moveTo>
                  <a:lnTo>
                    <a:pt x="314" y="48"/>
                  </a:lnTo>
                  <a:lnTo>
                    <a:pt x="451" y="38"/>
                  </a:lnTo>
                  <a:lnTo>
                    <a:pt x="586" y="0"/>
                  </a:lnTo>
                  <a:lnTo>
                    <a:pt x="692" y="39"/>
                  </a:lnTo>
                  <a:lnTo>
                    <a:pt x="671" y="60"/>
                  </a:lnTo>
                  <a:lnTo>
                    <a:pt x="680" y="99"/>
                  </a:lnTo>
                  <a:lnTo>
                    <a:pt x="682" y="131"/>
                  </a:lnTo>
                  <a:lnTo>
                    <a:pt x="667" y="160"/>
                  </a:lnTo>
                  <a:lnTo>
                    <a:pt x="670" y="187"/>
                  </a:lnTo>
                  <a:lnTo>
                    <a:pt x="652" y="212"/>
                  </a:lnTo>
                  <a:lnTo>
                    <a:pt x="635" y="214"/>
                  </a:lnTo>
                  <a:lnTo>
                    <a:pt x="617" y="233"/>
                  </a:lnTo>
                  <a:lnTo>
                    <a:pt x="595" y="212"/>
                  </a:lnTo>
                  <a:lnTo>
                    <a:pt x="563" y="210"/>
                  </a:lnTo>
                  <a:lnTo>
                    <a:pt x="541" y="223"/>
                  </a:lnTo>
                  <a:lnTo>
                    <a:pt x="506" y="256"/>
                  </a:lnTo>
                  <a:lnTo>
                    <a:pt x="484" y="279"/>
                  </a:lnTo>
                  <a:lnTo>
                    <a:pt x="529" y="346"/>
                  </a:lnTo>
                  <a:lnTo>
                    <a:pt x="529" y="380"/>
                  </a:lnTo>
                  <a:lnTo>
                    <a:pt x="513" y="390"/>
                  </a:lnTo>
                  <a:lnTo>
                    <a:pt x="480" y="427"/>
                  </a:lnTo>
                  <a:lnTo>
                    <a:pt x="464" y="458"/>
                  </a:lnTo>
                  <a:lnTo>
                    <a:pt x="445" y="441"/>
                  </a:lnTo>
                  <a:lnTo>
                    <a:pt x="426" y="434"/>
                  </a:lnTo>
                  <a:lnTo>
                    <a:pt x="418" y="443"/>
                  </a:lnTo>
                  <a:lnTo>
                    <a:pt x="419" y="486"/>
                  </a:lnTo>
                  <a:lnTo>
                    <a:pt x="413" y="513"/>
                  </a:lnTo>
                  <a:lnTo>
                    <a:pt x="404" y="518"/>
                  </a:lnTo>
                  <a:lnTo>
                    <a:pt x="366" y="535"/>
                  </a:lnTo>
                  <a:lnTo>
                    <a:pt x="358" y="548"/>
                  </a:lnTo>
                  <a:lnTo>
                    <a:pt x="350" y="570"/>
                  </a:lnTo>
                  <a:lnTo>
                    <a:pt x="341" y="588"/>
                  </a:lnTo>
                  <a:lnTo>
                    <a:pt x="329" y="591"/>
                  </a:lnTo>
                  <a:lnTo>
                    <a:pt x="307" y="588"/>
                  </a:lnTo>
                  <a:lnTo>
                    <a:pt x="296" y="578"/>
                  </a:lnTo>
                  <a:lnTo>
                    <a:pt x="296" y="554"/>
                  </a:lnTo>
                  <a:lnTo>
                    <a:pt x="282" y="543"/>
                  </a:lnTo>
                  <a:lnTo>
                    <a:pt x="226" y="577"/>
                  </a:lnTo>
                  <a:lnTo>
                    <a:pt x="212" y="551"/>
                  </a:lnTo>
                  <a:lnTo>
                    <a:pt x="190" y="540"/>
                  </a:lnTo>
                  <a:lnTo>
                    <a:pt x="156" y="526"/>
                  </a:lnTo>
                  <a:lnTo>
                    <a:pt x="92" y="432"/>
                  </a:lnTo>
                  <a:lnTo>
                    <a:pt x="54" y="453"/>
                  </a:lnTo>
                  <a:lnTo>
                    <a:pt x="0" y="355"/>
                  </a:lnTo>
                  <a:lnTo>
                    <a:pt x="22" y="355"/>
                  </a:lnTo>
                  <a:lnTo>
                    <a:pt x="50" y="321"/>
                  </a:lnTo>
                  <a:lnTo>
                    <a:pt x="72" y="284"/>
                  </a:lnTo>
                  <a:lnTo>
                    <a:pt x="112" y="284"/>
                  </a:lnTo>
                  <a:lnTo>
                    <a:pt x="114" y="258"/>
                  </a:lnTo>
                  <a:lnTo>
                    <a:pt x="90" y="250"/>
                  </a:lnTo>
                  <a:lnTo>
                    <a:pt x="90" y="154"/>
                  </a:lnTo>
                  <a:lnTo>
                    <a:pt x="248" y="72"/>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175" name="Freeform 58"/>
            <p:cNvSpPr>
              <a:spLocks/>
            </p:cNvSpPr>
            <p:nvPr/>
          </p:nvSpPr>
          <p:spPr bwMode="auto">
            <a:xfrm>
              <a:off x="2197806" y="2002288"/>
              <a:ext cx="342293" cy="400638"/>
            </a:xfrm>
            <a:custGeom>
              <a:avLst/>
              <a:gdLst>
                <a:gd name="T0" fmla="*/ 477 w 545"/>
                <a:gd name="T1" fmla="*/ 68 h 638"/>
                <a:gd name="T2" fmla="*/ 545 w 545"/>
                <a:gd name="T3" fmla="*/ 253 h 638"/>
                <a:gd name="T4" fmla="*/ 506 w 545"/>
                <a:gd name="T5" fmla="*/ 274 h 638"/>
                <a:gd name="T6" fmla="*/ 518 w 545"/>
                <a:gd name="T7" fmla="*/ 317 h 638"/>
                <a:gd name="T8" fmla="*/ 527 w 545"/>
                <a:gd name="T9" fmla="*/ 367 h 638"/>
                <a:gd name="T10" fmla="*/ 521 w 545"/>
                <a:gd name="T11" fmla="*/ 395 h 638"/>
                <a:gd name="T12" fmla="*/ 468 w 545"/>
                <a:gd name="T13" fmla="*/ 469 h 638"/>
                <a:gd name="T14" fmla="*/ 411 w 545"/>
                <a:gd name="T15" fmla="*/ 533 h 638"/>
                <a:gd name="T16" fmla="*/ 412 w 545"/>
                <a:gd name="T17" fmla="*/ 555 h 638"/>
                <a:gd name="T18" fmla="*/ 436 w 545"/>
                <a:gd name="T19" fmla="*/ 571 h 638"/>
                <a:gd name="T20" fmla="*/ 414 w 545"/>
                <a:gd name="T21" fmla="*/ 605 h 638"/>
                <a:gd name="T22" fmla="*/ 401 w 545"/>
                <a:gd name="T23" fmla="*/ 638 h 638"/>
                <a:gd name="T24" fmla="*/ 315 w 545"/>
                <a:gd name="T25" fmla="*/ 570 h 638"/>
                <a:gd name="T26" fmla="*/ 194 w 545"/>
                <a:gd name="T27" fmla="*/ 470 h 638"/>
                <a:gd name="T28" fmla="*/ 50 w 545"/>
                <a:gd name="T29" fmla="*/ 422 h 638"/>
                <a:gd name="T30" fmla="*/ 24 w 545"/>
                <a:gd name="T31" fmla="*/ 278 h 638"/>
                <a:gd name="T32" fmla="*/ 40 w 545"/>
                <a:gd name="T33" fmla="*/ 125 h 638"/>
                <a:gd name="T34" fmla="*/ 0 w 545"/>
                <a:gd name="T35" fmla="*/ 95 h 638"/>
                <a:gd name="T36" fmla="*/ 73 w 545"/>
                <a:gd name="T37" fmla="*/ 0 h 638"/>
                <a:gd name="T38" fmla="*/ 103 w 545"/>
                <a:gd name="T39" fmla="*/ 29 h 638"/>
                <a:gd name="T40" fmla="*/ 125 w 545"/>
                <a:gd name="T41" fmla="*/ 29 h 638"/>
                <a:gd name="T42" fmla="*/ 161 w 545"/>
                <a:gd name="T43" fmla="*/ 43 h 638"/>
                <a:gd name="T44" fmla="*/ 216 w 545"/>
                <a:gd name="T45" fmla="*/ 47 h 638"/>
                <a:gd name="T46" fmla="*/ 251 w 545"/>
                <a:gd name="T47" fmla="*/ 72 h 638"/>
                <a:gd name="T48" fmla="*/ 292 w 545"/>
                <a:gd name="T49" fmla="*/ 87 h 638"/>
                <a:gd name="T50" fmla="*/ 333 w 545"/>
                <a:gd name="T51" fmla="*/ 84 h 638"/>
                <a:gd name="T52" fmla="*/ 389 w 545"/>
                <a:gd name="T53" fmla="*/ 72 h 638"/>
                <a:gd name="T54" fmla="*/ 434 w 545"/>
                <a:gd name="T55" fmla="*/ 72 h 638"/>
                <a:gd name="T56" fmla="*/ 477 w 545"/>
                <a:gd name="T57" fmla="*/ 6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5" h="638">
                  <a:moveTo>
                    <a:pt x="477" y="68"/>
                  </a:moveTo>
                  <a:lnTo>
                    <a:pt x="545" y="253"/>
                  </a:lnTo>
                  <a:lnTo>
                    <a:pt x="506" y="274"/>
                  </a:lnTo>
                  <a:lnTo>
                    <a:pt x="518" y="317"/>
                  </a:lnTo>
                  <a:lnTo>
                    <a:pt x="527" y="367"/>
                  </a:lnTo>
                  <a:lnTo>
                    <a:pt x="521" y="395"/>
                  </a:lnTo>
                  <a:lnTo>
                    <a:pt x="468" y="469"/>
                  </a:lnTo>
                  <a:lnTo>
                    <a:pt x="411" y="533"/>
                  </a:lnTo>
                  <a:lnTo>
                    <a:pt x="412" y="555"/>
                  </a:lnTo>
                  <a:lnTo>
                    <a:pt x="436" y="571"/>
                  </a:lnTo>
                  <a:lnTo>
                    <a:pt x="414" y="605"/>
                  </a:lnTo>
                  <a:lnTo>
                    <a:pt x="401" y="638"/>
                  </a:lnTo>
                  <a:lnTo>
                    <a:pt x="315" y="570"/>
                  </a:lnTo>
                  <a:lnTo>
                    <a:pt x="194" y="470"/>
                  </a:lnTo>
                  <a:lnTo>
                    <a:pt x="50" y="422"/>
                  </a:lnTo>
                  <a:lnTo>
                    <a:pt x="24" y="278"/>
                  </a:lnTo>
                  <a:lnTo>
                    <a:pt x="40" y="125"/>
                  </a:lnTo>
                  <a:lnTo>
                    <a:pt x="0" y="95"/>
                  </a:lnTo>
                  <a:lnTo>
                    <a:pt x="73" y="0"/>
                  </a:lnTo>
                  <a:lnTo>
                    <a:pt x="103" y="29"/>
                  </a:lnTo>
                  <a:lnTo>
                    <a:pt x="125" y="29"/>
                  </a:lnTo>
                  <a:lnTo>
                    <a:pt x="161" y="43"/>
                  </a:lnTo>
                  <a:lnTo>
                    <a:pt x="216" y="47"/>
                  </a:lnTo>
                  <a:lnTo>
                    <a:pt x="251" y="72"/>
                  </a:lnTo>
                  <a:lnTo>
                    <a:pt x="292" y="87"/>
                  </a:lnTo>
                  <a:lnTo>
                    <a:pt x="333" y="84"/>
                  </a:lnTo>
                  <a:lnTo>
                    <a:pt x="389" y="72"/>
                  </a:lnTo>
                  <a:lnTo>
                    <a:pt x="434" y="72"/>
                  </a:lnTo>
                  <a:lnTo>
                    <a:pt x="477" y="68"/>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176" name="Freeform 59"/>
            <p:cNvSpPr>
              <a:spLocks/>
            </p:cNvSpPr>
            <p:nvPr/>
          </p:nvSpPr>
          <p:spPr bwMode="auto">
            <a:xfrm>
              <a:off x="1938864" y="2061745"/>
              <a:ext cx="531221" cy="492880"/>
            </a:xfrm>
            <a:custGeom>
              <a:avLst/>
              <a:gdLst>
                <a:gd name="T0" fmla="*/ 602 w 846"/>
                <a:gd name="T1" fmla="*/ 372 h 785"/>
                <a:gd name="T2" fmla="*/ 726 w 846"/>
                <a:gd name="T3" fmla="*/ 473 h 785"/>
                <a:gd name="T4" fmla="*/ 813 w 846"/>
                <a:gd name="T5" fmla="*/ 543 h 785"/>
                <a:gd name="T6" fmla="*/ 846 w 846"/>
                <a:gd name="T7" fmla="*/ 607 h 785"/>
                <a:gd name="T8" fmla="*/ 834 w 846"/>
                <a:gd name="T9" fmla="*/ 642 h 785"/>
                <a:gd name="T10" fmla="*/ 820 w 846"/>
                <a:gd name="T11" fmla="*/ 670 h 785"/>
                <a:gd name="T12" fmla="*/ 793 w 846"/>
                <a:gd name="T13" fmla="*/ 659 h 785"/>
                <a:gd name="T14" fmla="*/ 711 w 846"/>
                <a:gd name="T15" fmla="*/ 632 h 785"/>
                <a:gd name="T16" fmla="*/ 584 w 846"/>
                <a:gd name="T17" fmla="*/ 668 h 785"/>
                <a:gd name="T18" fmla="*/ 442 w 846"/>
                <a:gd name="T19" fmla="*/ 679 h 785"/>
                <a:gd name="T20" fmla="*/ 369 w 846"/>
                <a:gd name="T21" fmla="*/ 708 h 785"/>
                <a:gd name="T22" fmla="*/ 218 w 846"/>
                <a:gd name="T23" fmla="*/ 785 h 785"/>
                <a:gd name="T24" fmla="*/ 189 w 846"/>
                <a:gd name="T25" fmla="*/ 765 h 785"/>
                <a:gd name="T26" fmla="*/ 90 w 846"/>
                <a:gd name="T27" fmla="*/ 670 h 785"/>
                <a:gd name="T28" fmla="*/ 48 w 846"/>
                <a:gd name="T29" fmla="*/ 705 h 785"/>
                <a:gd name="T30" fmla="*/ 24 w 846"/>
                <a:gd name="T31" fmla="*/ 656 h 785"/>
                <a:gd name="T32" fmla="*/ 0 w 846"/>
                <a:gd name="T33" fmla="*/ 626 h 785"/>
                <a:gd name="T34" fmla="*/ 37 w 846"/>
                <a:gd name="T35" fmla="*/ 582 h 785"/>
                <a:gd name="T36" fmla="*/ 45 w 846"/>
                <a:gd name="T37" fmla="*/ 549 h 785"/>
                <a:gd name="T38" fmla="*/ 57 w 846"/>
                <a:gd name="T39" fmla="*/ 578 h 785"/>
                <a:gd name="T40" fmla="*/ 79 w 846"/>
                <a:gd name="T41" fmla="*/ 570 h 785"/>
                <a:gd name="T42" fmla="*/ 62 w 846"/>
                <a:gd name="T43" fmla="*/ 536 h 785"/>
                <a:gd name="T44" fmla="*/ 62 w 846"/>
                <a:gd name="T45" fmla="*/ 489 h 785"/>
                <a:gd name="T46" fmla="*/ 96 w 846"/>
                <a:gd name="T47" fmla="*/ 468 h 785"/>
                <a:gd name="T48" fmla="*/ 118 w 846"/>
                <a:gd name="T49" fmla="*/ 438 h 785"/>
                <a:gd name="T50" fmla="*/ 127 w 846"/>
                <a:gd name="T51" fmla="*/ 374 h 785"/>
                <a:gd name="T52" fmla="*/ 102 w 846"/>
                <a:gd name="T53" fmla="*/ 363 h 785"/>
                <a:gd name="T54" fmla="*/ 96 w 846"/>
                <a:gd name="T55" fmla="*/ 337 h 785"/>
                <a:gd name="T56" fmla="*/ 114 w 846"/>
                <a:gd name="T57" fmla="*/ 318 h 785"/>
                <a:gd name="T58" fmla="*/ 192 w 846"/>
                <a:gd name="T59" fmla="*/ 319 h 785"/>
                <a:gd name="T60" fmla="*/ 244 w 846"/>
                <a:gd name="T61" fmla="*/ 344 h 785"/>
                <a:gd name="T62" fmla="*/ 291 w 846"/>
                <a:gd name="T63" fmla="*/ 266 h 785"/>
                <a:gd name="T64" fmla="*/ 258 w 846"/>
                <a:gd name="T65" fmla="*/ 244 h 785"/>
                <a:gd name="T66" fmla="*/ 266 w 846"/>
                <a:gd name="T67" fmla="*/ 156 h 785"/>
                <a:gd name="T68" fmla="*/ 344 w 846"/>
                <a:gd name="T69" fmla="*/ 44 h 785"/>
                <a:gd name="T70" fmla="*/ 348 w 846"/>
                <a:gd name="T71" fmla="*/ 25 h 785"/>
                <a:gd name="T72" fmla="*/ 412 w 846"/>
                <a:gd name="T73" fmla="*/ 0 h 785"/>
                <a:gd name="T74" fmla="*/ 450 w 846"/>
                <a:gd name="T75" fmla="*/ 27 h 785"/>
                <a:gd name="T76" fmla="*/ 436 w 846"/>
                <a:gd name="T77" fmla="*/ 190 h 785"/>
                <a:gd name="T78" fmla="*/ 462 w 846"/>
                <a:gd name="T79" fmla="*/ 327 h 785"/>
                <a:gd name="T80" fmla="*/ 602 w 846"/>
                <a:gd name="T81" fmla="*/ 372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46" h="785">
                  <a:moveTo>
                    <a:pt x="602" y="372"/>
                  </a:moveTo>
                  <a:lnTo>
                    <a:pt x="726" y="473"/>
                  </a:lnTo>
                  <a:lnTo>
                    <a:pt x="813" y="543"/>
                  </a:lnTo>
                  <a:lnTo>
                    <a:pt x="846" y="607"/>
                  </a:lnTo>
                  <a:lnTo>
                    <a:pt x="834" y="642"/>
                  </a:lnTo>
                  <a:lnTo>
                    <a:pt x="820" y="670"/>
                  </a:lnTo>
                  <a:lnTo>
                    <a:pt x="793" y="659"/>
                  </a:lnTo>
                  <a:lnTo>
                    <a:pt x="711" y="632"/>
                  </a:lnTo>
                  <a:lnTo>
                    <a:pt x="584" y="668"/>
                  </a:lnTo>
                  <a:lnTo>
                    <a:pt x="442" y="679"/>
                  </a:lnTo>
                  <a:lnTo>
                    <a:pt x="369" y="708"/>
                  </a:lnTo>
                  <a:lnTo>
                    <a:pt x="218" y="785"/>
                  </a:lnTo>
                  <a:lnTo>
                    <a:pt x="189" y="765"/>
                  </a:lnTo>
                  <a:lnTo>
                    <a:pt x="90" y="670"/>
                  </a:lnTo>
                  <a:lnTo>
                    <a:pt x="48" y="705"/>
                  </a:lnTo>
                  <a:lnTo>
                    <a:pt x="24" y="656"/>
                  </a:lnTo>
                  <a:lnTo>
                    <a:pt x="0" y="626"/>
                  </a:lnTo>
                  <a:lnTo>
                    <a:pt x="37" y="582"/>
                  </a:lnTo>
                  <a:lnTo>
                    <a:pt x="45" y="549"/>
                  </a:lnTo>
                  <a:lnTo>
                    <a:pt x="57" y="578"/>
                  </a:lnTo>
                  <a:lnTo>
                    <a:pt x="79" y="570"/>
                  </a:lnTo>
                  <a:lnTo>
                    <a:pt x="62" y="536"/>
                  </a:lnTo>
                  <a:lnTo>
                    <a:pt x="62" y="489"/>
                  </a:lnTo>
                  <a:lnTo>
                    <a:pt x="96" y="468"/>
                  </a:lnTo>
                  <a:lnTo>
                    <a:pt x="118" y="438"/>
                  </a:lnTo>
                  <a:lnTo>
                    <a:pt x="127" y="374"/>
                  </a:lnTo>
                  <a:lnTo>
                    <a:pt x="102" y="363"/>
                  </a:lnTo>
                  <a:lnTo>
                    <a:pt x="96" y="337"/>
                  </a:lnTo>
                  <a:lnTo>
                    <a:pt x="114" y="318"/>
                  </a:lnTo>
                  <a:lnTo>
                    <a:pt x="192" y="319"/>
                  </a:lnTo>
                  <a:lnTo>
                    <a:pt x="244" y="344"/>
                  </a:lnTo>
                  <a:lnTo>
                    <a:pt x="291" y="266"/>
                  </a:lnTo>
                  <a:lnTo>
                    <a:pt x="258" y="244"/>
                  </a:lnTo>
                  <a:lnTo>
                    <a:pt x="266" y="156"/>
                  </a:lnTo>
                  <a:lnTo>
                    <a:pt x="344" y="44"/>
                  </a:lnTo>
                  <a:lnTo>
                    <a:pt x="348" y="25"/>
                  </a:lnTo>
                  <a:lnTo>
                    <a:pt x="412" y="0"/>
                  </a:lnTo>
                  <a:lnTo>
                    <a:pt x="450" y="27"/>
                  </a:lnTo>
                  <a:lnTo>
                    <a:pt x="436" y="190"/>
                  </a:lnTo>
                  <a:lnTo>
                    <a:pt x="462" y="327"/>
                  </a:lnTo>
                  <a:lnTo>
                    <a:pt x="602" y="372"/>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grpSp>
          <p:nvGrpSpPr>
            <p:cNvPr id="177" name="176 Grupo"/>
            <p:cNvGrpSpPr/>
            <p:nvPr/>
          </p:nvGrpSpPr>
          <p:grpSpPr>
            <a:xfrm>
              <a:off x="789182" y="3130855"/>
              <a:ext cx="1299157" cy="729040"/>
              <a:chOff x="778452" y="5174370"/>
              <a:chExt cx="1939396" cy="1088319"/>
            </a:xfrm>
            <a:gradFill>
              <a:gsLst>
                <a:gs pos="0">
                  <a:srgbClr val="92D050"/>
                </a:gs>
                <a:gs pos="100000">
                  <a:srgbClr val="92D050">
                    <a:lumMod val="78000"/>
                  </a:srgbClr>
                </a:gs>
              </a:gsLst>
              <a:lin ang="5400000" scaled="0"/>
            </a:gradFill>
            <a:effectLst>
              <a:outerShdw blurRad="50800" dist="25400" dir="2700000" algn="tl" rotWithShape="0">
                <a:schemeClr val="tx1">
                  <a:alpha val="40000"/>
                </a:schemeClr>
              </a:outerShdw>
            </a:effectLst>
          </p:grpSpPr>
          <p:sp>
            <p:nvSpPr>
              <p:cNvPr id="186" name="Freeform 71"/>
              <p:cNvSpPr>
                <a:spLocks/>
              </p:cNvSpPr>
              <p:nvPr/>
            </p:nvSpPr>
            <p:spPr bwMode="auto">
              <a:xfrm>
                <a:off x="778452" y="5364328"/>
                <a:ext cx="491070" cy="554113"/>
              </a:xfrm>
              <a:custGeom>
                <a:avLst/>
                <a:gdLst>
                  <a:gd name="T0" fmla="*/ 187 w 524"/>
                  <a:gd name="T1" fmla="*/ 10 h 591"/>
                  <a:gd name="T2" fmla="*/ 216 w 524"/>
                  <a:gd name="T3" fmla="*/ 2 h 591"/>
                  <a:gd name="T4" fmla="*/ 235 w 524"/>
                  <a:gd name="T5" fmla="*/ 27 h 591"/>
                  <a:gd name="T6" fmla="*/ 285 w 524"/>
                  <a:gd name="T7" fmla="*/ 0 h 591"/>
                  <a:gd name="T8" fmla="*/ 321 w 524"/>
                  <a:gd name="T9" fmla="*/ 56 h 591"/>
                  <a:gd name="T10" fmla="*/ 424 w 524"/>
                  <a:gd name="T11" fmla="*/ 93 h 591"/>
                  <a:gd name="T12" fmla="*/ 524 w 524"/>
                  <a:gd name="T13" fmla="*/ 140 h 591"/>
                  <a:gd name="T14" fmla="*/ 513 w 524"/>
                  <a:gd name="T15" fmla="*/ 176 h 591"/>
                  <a:gd name="T16" fmla="*/ 462 w 524"/>
                  <a:gd name="T17" fmla="*/ 174 h 591"/>
                  <a:gd name="T18" fmla="*/ 449 w 524"/>
                  <a:gd name="T19" fmla="*/ 211 h 591"/>
                  <a:gd name="T20" fmla="*/ 495 w 524"/>
                  <a:gd name="T21" fmla="*/ 260 h 591"/>
                  <a:gd name="T22" fmla="*/ 488 w 524"/>
                  <a:gd name="T23" fmla="*/ 406 h 591"/>
                  <a:gd name="T24" fmla="*/ 433 w 524"/>
                  <a:gd name="T25" fmla="*/ 490 h 591"/>
                  <a:gd name="T26" fmla="*/ 405 w 524"/>
                  <a:gd name="T27" fmla="*/ 560 h 591"/>
                  <a:gd name="T28" fmla="*/ 398 w 524"/>
                  <a:gd name="T29" fmla="*/ 591 h 591"/>
                  <a:gd name="T30" fmla="*/ 373 w 524"/>
                  <a:gd name="T31" fmla="*/ 540 h 591"/>
                  <a:gd name="T32" fmla="*/ 348 w 524"/>
                  <a:gd name="T33" fmla="*/ 520 h 591"/>
                  <a:gd name="T34" fmla="*/ 318 w 524"/>
                  <a:gd name="T35" fmla="*/ 503 h 591"/>
                  <a:gd name="T36" fmla="*/ 252 w 524"/>
                  <a:gd name="T37" fmla="*/ 463 h 591"/>
                  <a:gd name="T38" fmla="*/ 210 w 524"/>
                  <a:gd name="T39" fmla="*/ 435 h 591"/>
                  <a:gd name="T40" fmla="*/ 188 w 524"/>
                  <a:gd name="T41" fmla="*/ 438 h 591"/>
                  <a:gd name="T42" fmla="*/ 147 w 524"/>
                  <a:gd name="T43" fmla="*/ 406 h 591"/>
                  <a:gd name="T44" fmla="*/ 47 w 524"/>
                  <a:gd name="T45" fmla="*/ 406 h 591"/>
                  <a:gd name="T46" fmla="*/ 35 w 524"/>
                  <a:gd name="T47" fmla="*/ 419 h 591"/>
                  <a:gd name="T48" fmla="*/ 25 w 524"/>
                  <a:gd name="T49" fmla="*/ 394 h 591"/>
                  <a:gd name="T50" fmla="*/ 29 w 524"/>
                  <a:gd name="T51" fmla="*/ 352 h 591"/>
                  <a:gd name="T52" fmla="*/ 29 w 524"/>
                  <a:gd name="T53" fmla="*/ 306 h 591"/>
                  <a:gd name="T54" fmla="*/ 13 w 524"/>
                  <a:gd name="T55" fmla="*/ 263 h 591"/>
                  <a:gd name="T56" fmla="*/ 0 w 524"/>
                  <a:gd name="T57" fmla="*/ 241 h 591"/>
                  <a:gd name="T58" fmla="*/ 50 w 524"/>
                  <a:gd name="T59" fmla="*/ 197 h 591"/>
                  <a:gd name="T60" fmla="*/ 116 w 524"/>
                  <a:gd name="T61" fmla="*/ 115 h 591"/>
                  <a:gd name="T62" fmla="*/ 122 w 524"/>
                  <a:gd name="T63" fmla="*/ 86 h 591"/>
                  <a:gd name="T64" fmla="*/ 163 w 524"/>
                  <a:gd name="T65" fmla="*/ 45 h 591"/>
                  <a:gd name="T66" fmla="*/ 192 w 524"/>
                  <a:gd name="T67" fmla="*/ 45 h 591"/>
                  <a:gd name="T68" fmla="*/ 187 w 524"/>
                  <a:gd name="T69" fmla="*/ 1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24" h="591">
                    <a:moveTo>
                      <a:pt x="187" y="10"/>
                    </a:moveTo>
                    <a:lnTo>
                      <a:pt x="216" y="2"/>
                    </a:lnTo>
                    <a:lnTo>
                      <a:pt x="235" y="27"/>
                    </a:lnTo>
                    <a:lnTo>
                      <a:pt x="285" y="0"/>
                    </a:lnTo>
                    <a:lnTo>
                      <a:pt x="321" y="56"/>
                    </a:lnTo>
                    <a:lnTo>
                      <a:pt x="424" y="93"/>
                    </a:lnTo>
                    <a:lnTo>
                      <a:pt x="524" y="140"/>
                    </a:lnTo>
                    <a:lnTo>
                      <a:pt x="513" y="176"/>
                    </a:lnTo>
                    <a:lnTo>
                      <a:pt x="462" y="174"/>
                    </a:lnTo>
                    <a:lnTo>
                      <a:pt x="449" y="211"/>
                    </a:lnTo>
                    <a:lnTo>
                      <a:pt x="495" y="260"/>
                    </a:lnTo>
                    <a:lnTo>
                      <a:pt x="488" y="406"/>
                    </a:lnTo>
                    <a:lnTo>
                      <a:pt x="433" y="490"/>
                    </a:lnTo>
                    <a:lnTo>
                      <a:pt x="405" y="560"/>
                    </a:lnTo>
                    <a:lnTo>
                      <a:pt x="398" y="591"/>
                    </a:lnTo>
                    <a:lnTo>
                      <a:pt x="373" y="540"/>
                    </a:lnTo>
                    <a:lnTo>
                      <a:pt x="348" y="520"/>
                    </a:lnTo>
                    <a:lnTo>
                      <a:pt x="318" y="503"/>
                    </a:lnTo>
                    <a:lnTo>
                      <a:pt x="252" y="463"/>
                    </a:lnTo>
                    <a:lnTo>
                      <a:pt x="210" y="435"/>
                    </a:lnTo>
                    <a:lnTo>
                      <a:pt x="188" y="438"/>
                    </a:lnTo>
                    <a:lnTo>
                      <a:pt x="147" y="406"/>
                    </a:lnTo>
                    <a:lnTo>
                      <a:pt x="47" y="406"/>
                    </a:lnTo>
                    <a:lnTo>
                      <a:pt x="35" y="419"/>
                    </a:lnTo>
                    <a:lnTo>
                      <a:pt x="25" y="394"/>
                    </a:lnTo>
                    <a:lnTo>
                      <a:pt x="29" y="352"/>
                    </a:lnTo>
                    <a:lnTo>
                      <a:pt x="29" y="306"/>
                    </a:lnTo>
                    <a:lnTo>
                      <a:pt x="13" y="263"/>
                    </a:lnTo>
                    <a:lnTo>
                      <a:pt x="0" y="241"/>
                    </a:lnTo>
                    <a:lnTo>
                      <a:pt x="50" y="197"/>
                    </a:lnTo>
                    <a:lnTo>
                      <a:pt x="116" y="115"/>
                    </a:lnTo>
                    <a:lnTo>
                      <a:pt x="122" y="86"/>
                    </a:lnTo>
                    <a:lnTo>
                      <a:pt x="163" y="45"/>
                    </a:lnTo>
                    <a:lnTo>
                      <a:pt x="192" y="45"/>
                    </a:lnTo>
                    <a:lnTo>
                      <a:pt x="187" y="10"/>
                    </a:lnTo>
                    <a:close/>
                  </a:path>
                </a:pathLst>
              </a:custGeom>
              <a:grpFill/>
              <a:ln w="12700">
                <a:solidFill>
                  <a:srgbClr val="92D050"/>
                </a:solidFill>
                <a:headEnd/>
                <a:tailEnd/>
              </a:ln>
              <a:effectLst/>
            </p:spPr>
            <p:style>
              <a:lnRef idx="1">
                <a:schemeClr val="accent3"/>
              </a:lnRef>
              <a:fillRef idx="3">
                <a:schemeClr val="accent3"/>
              </a:fillRef>
              <a:effectRef idx="2">
                <a:schemeClr val="accent3"/>
              </a:effectRef>
              <a:fontRef idx="minor">
                <a:schemeClr val="lt1"/>
              </a:fontRef>
            </p:style>
            <p:txBody>
              <a:bodyPr/>
              <a:lstStyle/>
              <a:p>
                <a:endParaRPr lang="es-ES"/>
              </a:p>
            </p:txBody>
          </p:sp>
          <p:sp>
            <p:nvSpPr>
              <p:cNvPr id="187" name="Freeform 72"/>
              <p:cNvSpPr>
                <a:spLocks/>
              </p:cNvSpPr>
              <p:nvPr/>
            </p:nvSpPr>
            <p:spPr bwMode="auto">
              <a:xfrm>
                <a:off x="1140948" y="5871160"/>
                <a:ext cx="433833" cy="391529"/>
              </a:xfrm>
              <a:custGeom>
                <a:avLst/>
                <a:gdLst>
                  <a:gd name="T0" fmla="*/ 222 w 463"/>
                  <a:gd name="T1" fmla="*/ 14 h 417"/>
                  <a:gd name="T2" fmla="*/ 344 w 463"/>
                  <a:gd name="T3" fmla="*/ 0 h 417"/>
                  <a:gd name="T4" fmla="*/ 448 w 463"/>
                  <a:gd name="T5" fmla="*/ 8 h 417"/>
                  <a:gd name="T6" fmla="*/ 463 w 463"/>
                  <a:gd name="T7" fmla="*/ 41 h 417"/>
                  <a:gd name="T8" fmla="*/ 449 w 463"/>
                  <a:gd name="T9" fmla="*/ 152 h 417"/>
                  <a:gd name="T10" fmla="*/ 341 w 463"/>
                  <a:gd name="T11" fmla="*/ 229 h 417"/>
                  <a:gd name="T12" fmla="*/ 336 w 463"/>
                  <a:gd name="T13" fmla="*/ 253 h 417"/>
                  <a:gd name="T14" fmla="*/ 389 w 463"/>
                  <a:gd name="T15" fmla="*/ 250 h 417"/>
                  <a:gd name="T16" fmla="*/ 402 w 463"/>
                  <a:gd name="T17" fmla="*/ 313 h 417"/>
                  <a:gd name="T18" fmla="*/ 391 w 463"/>
                  <a:gd name="T19" fmla="*/ 352 h 417"/>
                  <a:gd name="T20" fmla="*/ 366 w 463"/>
                  <a:gd name="T21" fmla="*/ 388 h 417"/>
                  <a:gd name="T22" fmla="*/ 361 w 463"/>
                  <a:gd name="T23" fmla="*/ 361 h 417"/>
                  <a:gd name="T24" fmla="*/ 351 w 463"/>
                  <a:gd name="T25" fmla="*/ 361 h 417"/>
                  <a:gd name="T26" fmla="*/ 339 w 463"/>
                  <a:gd name="T27" fmla="*/ 374 h 417"/>
                  <a:gd name="T28" fmla="*/ 339 w 463"/>
                  <a:gd name="T29" fmla="*/ 392 h 417"/>
                  <a:gd name="T30" fmla="*/ 267 w 463"/>
                  <a:gd name="T31" fmla="*/ 417 h 417"/>
                  <a:gd name="T32" fmla="*/ 248 w 463"/>
                  <a:gd name="T33" fmla="*/ 396 h 417"/>
                  <a:gd name="T34" fmla="*/ 91 w 463"/>
                  <a:gd name="T35" fmla="*/ 308 h 417"/>
                  <a:gd name="T36" fmla="*/ 87 w 463"/>
                  <a:gd name="T37" fmla="*/ 273 h 417"/>
                  <a:gd name="T38" fmla="*/ 52 w 463"/>
                  <a:gd name="T39" fmla="*/ 231 h 417"/>
                  <a:gd name="T40" fmla="*/ 56 w 463"/>
                  <a:gd name="T41" fmla="*/ 207 h 417"/>
                  <a:gd name="T42" fmla="*/ 83 w 463"/>
                  <a:gd name="T43" fmla="*/ 219 h 417"/>
                  <a:gd name="T44" fmla="*/ 94 w 463"/>
                  <a:gd name="T45" fmla="*/ 207 h 417"/>
                  <a:gd name="T46" fmla="*/ 87 w 463"/>
                  <a:gd name="T47" fmla="*/ 185 h 417"/>
                  <a:gd name="T48" fmla="*/ 74 w 463"/>
                  <a:gd name="T49" fmla="*/ 160 h 417"/>
                  <a:gd name="T50" fmla="*/ 52 w 463"/>
                  <a:gd name="T51" fmla="*/ 148 h 417"/>
                  <a:gd name="T52" fmla="*/ 40 w 463"/>
                  <a:gd name="T53" fmla="*/ 157 h 417"/>
                  <a:gd name="T54" fmla="*/ 0 w 463"/>
                  <a:gd name="T55" fmla="*/ 100 h 417"/>
                  <a:gd name="T56" fmla="*/ 15 w 463"/>
                  <a:gd name="T57" fmla="*/ 82 h 417"/>
                  <a:gd name="T58" fmla="*/ 11 w 463"/>
                  <a:gd name="T59" fmla="*/ 50 h 417"/>
                  <a:gd name="T60" fmla="*/ 19 w 463"/>
                  <a:gd name="T61" fmla="*/ 17 h 417"/>
                  <a:gd name="T62" fmla="*/ 158 w 463"/>
                  <a:gd name="T63" fmla="*/ 8 h 417"/>
                  <a:gd name="T64" fmla="*/ 222 w 463"/>
                  <a:gd name="T65" fmla="*/ 14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3" h="417">
                    <a:moveTo>
                      <a:pt x="222" y="14"/>
                    </a:moveTo>
                    <a:lnTo>
                      <a:pt x="344" y="0"/>
                    </a:lnTo>
                    <a:lnTo>
                      <a:pt x="448" y="8"/>
                    </a:lnTo>
                    <a:lnTo>
                      <a:pt x="463" y="41"/>
                    </a:lnTo>
                    <a:lnTo>
                      <a:pt x="449" y="152"/>
                    </a:lnTo>
                    <a:lnTo>
                      <a:pt x="341" y="229"/>
                    </a:lnTo>
                    <a:lnTo>
                      <a:pt x="336" y="253"/>
                    </a:lnTo>
                    <a:lnTo>
                      <a:pt x="389" y="250"/>
                    </a:lnTo>
                    <a:lnTo>
                      <a:pt x="402" y="313"/>
                    </a:lnTo>
                    <a:lnTo>
                      <a:pt x="391" y="352"/>
                    </a:lnTo>
                    <a:lnTo>
                      <a:pt x="366" y="388"/>
                    </a:lnTo>
                    <a:lnTo>
                      <a:pt x="361" y="361"/>
                    </a:lnTo>
                    <a:lnTo>
                      <a:pt x="351" y="361"/>
                    </a:lnTo>
                    <a:lnTo>
                      <a:pt x="339" y="374"/>
                    </a:lnTo>
                    <a:lnTo>
                      <a:pt x="339" y="392"/>
                    </a:lnTo>
                    <a:lnTo>
                      <a:pt x="267" y="417"/>
                    </a:lnTo>
                    <a:lnTo>
                      <a:pt x="248" y="396"/>
                    </a:lnTo>
                    <a:lnTo>
                      <a:pt x="91" y="308"/>
                    </a:lnTo>
                    <a:lnTo>
                      <a:pt x="87" y="273"/>
                    </a:lnTo>
                    <a:lnTo>
                      <a:pt x="52" y="231"/>
                    </a:lnTo>
                    <a:lnTo>
                      <a:pt x="56" y="207"/>
                    </a:lnTo>
                    <a:lnTo>
                      <a:pt x="83" y="219"/>
                    </a:lnTo>
                    <a:lnTo>
                      <a:pt x="94" y="207"/>
                    </a:lnTo>
                    <a:lnTo>
                      <a:pt x="87" y="185"/>
                    </a:lnTo>
                    <a:lnTo>
                      <a:pt x="74" y="160"/>
                    </a:lnTo>
                    <a:lnTo>
                      <a:pt x="52" y="148"/>
                    </a:lnTo>
                    <a:lnTo>
                      <a:pt x="40" y="157"/>
                    </a:lnTo>
                    <a:lnTo>
                      <a:pt x="0" y="100"/>
                    </a:lnTo>
                    <a:lnTo>
                      <a:pt x="15" y="82"/>
                    </a:lnTo>
                    <a:lnTo>
                      <a:pt x="11" y="50"/>
                    </a:lnTo>
                    <a:lnTo>
                      <a:pt x="19" y="17"/>
                    </a:lnTo>
                    <a:lnTo>
                      <a:pt x="158" y="8"/>
                    </a:lnTo>
                    <a:lnTo>
                      <a:pt x="222" y="14"/>
                    </a:lnTo>
                    <a:close/>
                  </a:path>
                </a:pathLst>
              </a:custGeom>
              <a:grpFill/>
              <a:ln w="12700">
                <a:solidFill>
                  <a:srgbClr val="92D050"/>
                </a:solidFill>
                <a:headEnd/>
                <a:tailEnd/>
              </a:ln>
              <a:effectLst/>
            </p:spPr>
            <p:style>
              <a:lnRef idx="1">
                <a:schemeClr val="accent3"/>
              </a:lnRef>
              <a:fillRef idx="3">
                <a:schemeClr val="accent3"/>
              </a:fillRef>
              <a:effectRef idx="2">
                <a:schemeClr val="accent3"/>
              </a:effectRef>
              <a:fontRef idx="minor">
                <a:schemeClr val="lt1"/>
              </a:fontRef>
            </p:style>
            <p:txBody>
              <a:bodyPr/>
              <a:lstStyle/>
              <a:p>
                <a:endParaRPr lang="es-ES"/>
              </a:p>
            </p:txBody>
          </p:sp>
          <p:sp>
            <p:nvSpPr>
              <p:cNvPr id="188" name="Freeform 73"/>
              <p:cNvSpPr>
                <a:spLocks/>
              </p:cNvSpPr>
              <p:nvPr/>
            </p:nvSpPr>
            <p:spPr bwMode="auto">
              <a:xfrm>
                <a:off x="1157538" y="5373453"/>
                <a:ext cx="564067" cy="540841"/>
              </a:xfrm>
              <a:custGeom>
                <a:avLst/>
                <a:gdLst>
                  <a:gd name="T0" fmla="*/ 90 w 601"/>
                  <a:gd name="T1" fmla="*/ 255 h 577"/>
                  <a:gd name="T2" fmla="*/ 44 w 601"/>
                  <a:gd name="T3" fmla="*/ 205 h 577"/>
                  <a:gd name="T4" fmla="*/ 57 w 601"/>
                  <a:gd name="T5" fmla="*/ 165 h 577"/>
                  <a:gd name="T6" fmla="*/ 109 w 601"/>
                  <a:gd name="T7" fmla="*/ 165 h 577"/>
                  <a:gd name="T8" fmla="*/ 119 w 601"/>
                  <a:gd name="T9" fmla="*/ 131 h 577"/>
                  <a:gd name="T10" fmla="*/ 142 w 601"/>
                  <a:gd name="T11" fmla="*/ 125 h 577"/>
                  <a:gd name="T12" fmla="*/ 151 w 601"/>
                  <a:gd name="T13" fmla="*/ 102 h 577"/>
                  <a:gd name="T14" fmla="*/ 182 w 601"/>
                  <a:gd name="T15" fmla="*/ 112 h 577"/>
                  <a:gd name="T16" fmla="*/ 195 w 601"/>
                  <a:gd name="T17" fmla="*/ 90 h 577"/>
                  <a:gd name="T18" fmla="*/ 185 w 601"/>
                  <a:gd name="T19" fmla="*/ 57 h 577"/>
                  <a:gd name="T20" fmla="*/ 232 w 601"/>
                  <a:gd name="T21" fmla="*/ 3 h 577"/>
                  <a:gd name="T22" fmla="*/ 252 w 601"/>
                  <a:gd name="T23" fmla="*/ 0 h 577"/>
                  <a:gd name="T24" fmla="*/ 293 w 601"/>
                  <a:gd name="T25" fmla="*/ 36 h 577"/>
                  <a:gd name="T26" fmla="*/ 364 w 601"/>
                  <a:gd name="T27" fmla="*/ 79 h 577"/>
                  <a:gd name="T28" fmla="*/ 383 w 601"/>
                  <a:gd name="T29" fmla="*/ 132 h 577"/>
                  <a:gd name="T30" fmla="*/ 407 w 601"/>
                  <a:gd name="T31" fmla="*/ 245 h 577"/>
                  <a:gd name="T32" fmla="*/ 469 w 601"/>
                  <a:gd name="T33" fmla="*/ 242 h 577"/>
                  <a:gd name="T34" fmla="*/ 548 w 601"/>
                  <a:gd name="T35" fmla="*/ 276 h 577"/>
                  <a:gd name="T36" fmla="*/ 575 w 601"/>
                  <a:gd name="T37" fmla="*/ 317 h 577"/>
                  <a:gd name="T38" fmla="*/ 594 w 601"/>
                  <a:gd name="T39" fmla="*/ 422 h 577"/>
                  <a:gd name="T40" fmla="*/ 601 w 601"/>
                  <a:gd name="T41" fmla="*/ 465 h 577"/>
                  <a:gd name="T42" fmla="*/ 565 w 601"/>
                  <a:gd name="T43" fmla="*/ 506 h 577"/>
                  <a:gd name="T44" fmla="*/ 498 w 601"/>
                  <a:gd name="T45" fmla="*/ 537 h 577"/>
                  <a:gd name="T46" fmla="*/ 445 w 601"/>
                  <a:gd name="T47" fmla="*/ 577 h 577"/>
                  <a:gd name="T48" fmla="*/ 430 w 601"/>
                  <a:gd name="T49" fmla="*/ 540 h 577"/>
                  <a:gd name="T50" fmla="*/ 329 w 601"/>
                  <a:gd name="T51" fmla="*/ 531 h 577"/>
                  <a:gd name="T52" fmla="*/ 203 w 601"/>
                  <a:gd name="T53" fmla="*/ 546 h 577"/>
                  <a:gd name="T54" fmla="*/ 139 w 601"/>
                  <a:gd name="T55" fmla="*/ 540 h 577"/>
                  <a:gd name="T56" fmla="*/ 0 w 601"/>
                  <a:gd name="T57" fmla="*/ 549 h 577"/>
                  <a:gd name="T58" fmla="*/ 29 w 601"/>
                  <a:gd name="T59" fmla="*/ 477 h 577"/>
                  <a:gd name="T60" fmla="*/ 83 w 601"/>
                  <a:gd name="T61" fmla="*/ 398 h 577"/>
                  <a:gd name="T62" fmla="*/ 90 w 601"/>
                  <a:gd name="T63" fmla="*/ 255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1" h="577">
                    <a:moveTo>
                      <a:pt x="90" y="255"/>
                    </a:moveTo>
                    <a:lnTo>
                      <a:pt x="44" y="205"/>
                    </a:lnTo>
                    <a:lnTo>
                      <a:pt x="57" y="165"/>
                    </a:lnTo>
                    <a:lnTo>
                      <a:pt x="109" y="165"/>
                    </a:lnTo>
                    <a:lnTo>
                      <a:pt x="119" y="131"/>
                    </a:lnTo>
                    <a:lnTo>
                      <a:pt x="142" y="125"/>
                    </a:lnTo>
                    <a:lnTo>
                      <a:pt x="151" y="102"/>
                    </a:lnTo>
                    <a:lnTo>
                      <a:pt x="182" y="112"/>
                    </a:lnTo>
                    <a:lnTo>
                      <a:pt x="195" y="90"/>
                    </a:lnTo>
                    <a:lnTo>
                      <a:pt x="185" y="57"/>
                    </a:lnTo>
                    <a:lnTo>
                      <a:pt x="232" y="3"/>
                    </a:lnTo>
                    <a:lnTo>
                      <a:pt x="252" y="0"/>
                    </a:lnTo>
                    <a:lnTo>
                      <a:pt x="293" y="36"/>
                    </a:lnTo>
                    <a:lnTo>
                      <a:pt x="364" y="79"/>
                    </a:lnTo>
                    <a:lnTo>
                      <a:pt x="383" y="132"/>
                    </a:lnTo>
                    <a:lnTo>
                      <a:pt x="407" y="245"/>
                    </a:lnTo>
                    <a:lnTo>
                      <a:pt x="469" y="242"/>
                    </a:lnTo>
                    <a:lnTo>
                      <a:pt x="548" y="276"/>
                    </a:lnTo>
                    <a:lnTo>
                      <a:pt x="575" y="317"/>
                    </a:lnTo>
                    <a:lnTo>
                      <a:pt x="594" y="422"/>
                    </a:lnTo>
                    <a:lnTo>
                      <a:pt x="601" y="465"/>
                    </a:lnTo>
                    <a:lnTo>
                      <a:pt x="565" y="506"/>
                    </a:lnTo>
                    <a:lnTo>
                      <a:pt x="498" y="537"/>
                    </a:lnTo>
                    <a:lnTo>
                      <a:pt x="445" y="577"/>
                    </a:lnTo>
                    <a:lnTo>
                      <a:pt x="430" y="540"/>
                    </a:lnTo>
                    <a:lnTo>
                      <a:pt x="329" y="531"/>
                    </a:lnTo>
                    <a:lnTo>
                      <a:pt x="203" y="546"/>
                    </a:lnTo>
                    <a:lnTo>
                      <a:pt x="139" y="540"/>
                    </a:lnTo>
                    <a:lnTo>
                      <a:pt x="0" y="549"/>
                    </a:lnTo>
                    <a:lnTo>
                      <a:pt x="29" y="477"/>
                    </a:lnTo>
                    <a:lnTo>
                      <a:pt x="83" y="398"/>
                    </a:lnTo>
                    <a:lnTo>
                      <a:pt x="90" y="255"/>
                    </a:lnTo>
                    <a:close/>
                  </a:path>
                </a:pathLst>
              </a:custGeom>
              <a:grpFill/>
              <a:ln w="12700">
                <a:solidFill>
                  <a:srgbClr val="92D050"/>
                </a:solidFill>
                <a:headEnd/>
                <a:tailEnd/>
              </a:ln>
              <a:effectLst/>
            </p:spPr>
            <p:style>
              <a:lnRef idx="1">
                <a:schemeClr val="accent3"/>
              </a:lnRef>
              <a:fillRef idx="3">
                <a:schemeClr val="accent3"/>
              </a:fillRef>
              <a:effectRef idx="2">
                <a:schemeClr val="accent3"/>
              </a:effectRef>
              <a:fontRef idx="minor">
                <a:schemeClr val="lt1"/>
              </a:fontRef>
            </p:style>
            <p:txBody>
              <a:bodyPr/>
              <a:lstStyle/>
              <a:p>
                <a:endParaRPr lang="es-ES"/>
              </a:p>
            </p:txBody>
          </p:sp>
          <p:sp>
            <p:nvSpPr>
              <p:cNvPr id="189" name="Freeform 74"/>
              <p:cNvSpPr>
                <a:spLocks/>
              </p:cNvSpPr>
              <p:nvPr/>
            </p:nvSpPr>
            <p:spPr bwMode="auto">
              <a:xfrm>
                <a:off x="1456162" y="5769129"/>
                <a:ext cx="582316" cy="396506"/>
              </a:xfrm>
              <a:custGeom>
                <a:avLst/>
                <a:gdLst>
                  <a:gd name="T0" fmla="*/ 485 w 621"/>
                  <a:gd name="T1" fmla="*/ 148 h 423"/>
                  <a:gd name="T2" fmla="*/ 621 w 621"/>
                  <a:gd name="T3" fmla="*/ 241 h 423"/>
                  <a:gd name="T4" fmla="*/ 558 w 621"/>
                  <a:gd name="T5" fmla="*/ 241 h 423"/>
                  <a:gd name="T6" fmla="*/ 520 w 621"/>
                  <a:gd name="T7" fmla="*/ 249 h 423"/>
                  <a:gd name="T8" fmla="*/ 486 w 621"/>
                  <a:gd name="T9" fmla="*/ 241 h 423"/>
                  <a:gd name="T10" fmla="*/ 389 w 621"/>
                  <a:gd name="T11" fmla="*/ 241 h 423"/>
                  <a:gd name="T12" fmla="*/ 382 w 621"/>
                  <a:gd name="T13" fmla="*/ 245 h 423"/>
                  <a:gd name="T14" fmla="*/ 306 w 621"/>
                  <a:gd name="T15" fmla="*/ 321 h 423"/>
                  <a:gd name="T16" fmla="*/ 254 w 621"/>
                  <a:gd name="T17" fmla="*/ 351 h 423"/>
                  <a:gd name="T18" fmla="*/ 222 w 621"/>
                  <a:gd name="T19" fmla="*/ 346 h 423"/>
                  <a:gd name="T20" fmla="*/ 193 w 621"/>
                  <a:gd name="T21" fmla="*/ 351 h 423"/>
                  <a:gd name="T22" fmla="*/ 150 w 621"/>
                  <a:gd name="T23" fmla="*/ 354 h 423"/>
                  <a:gd name="T24" fmla="*/ 125 w 621"/>
                  <a:gd name="T25" fmla="*/ 363 h 423"/>
                  <a:gd name="T26" fmla="*/ 84 w 621"/>
                  <a:gd name="T27" fmla="*/ 401 h 423"/>
                  <a:gd name="T28" fmla="*/ 66 w 621"/>
                  <a:gd name="T29" fmla="*/ 423 h 423"/>
                  <a:gd name="T30" fmla="*/ 53 w 621"/>
                  <a:gd name="T31" fmla="*/ 360 h 423"/>
                  <a:gd name="T32" fmla="*/ 0 w 621"/>
                  <a:gd name="T33" fmla="*/ 364 h 423"/>
                  <a:gd name="T34" fmla="*/ 4 w 621"/>
                  <a:gd name="T35" fmla="*/ 340 h 423"/>
                  <a:gd name="T36" fmla="*/ 113 w 621"/>
                  <a:gd name="T37" fmla="*/ 261 h 423"/>
                  <a:gd name="T38" fmla="*/ 127 w 621"/>
                  <a:gd name="T39" fmla="*/ 155 h 423"/>
                  <a:gd name="T40" fmla="*/ 178 w 621"/>
                  <a:gd name="T41" fmla="*/ 117 h 423"/>
                  <a:gd name="T42" fmla="*/ 247 w 621"/>
                  <a:gd name="T43" fmla="*/ 83 h 423"/>
                  <a:gd name="T44" fmla="*/ 283 w 621"/>
                  <a:gd name="T45" fmla="*/ 45 h 423"/>
                  <a:gd name="T46" fmla="*/ 277 w 621"/>
                  <a:gd name="T47" fmla="*/ 0 h 423"/>
                  <a:gd name="T48" fmla="*/ 376 w 621"/>
                  <a:gd name="T49" fmla="*/ 20 h 423"/>
                  <a:gd name="T50" fmla="*/ 456 w 621"/>
                  <a:gd name="T51" fmla="*/ 43 h 423"/>
                  <a:gd name="T52" fmla="*/ 456 w 621"/>
                  <a:gd name="T53" fmla="*/ 91 h 423"/>
                  <a:gd name="T54" fmla="*/ 485 w 621"/>
                  <a:gd name="T55" fmla="*/ 148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21" h="423">
                    <a:moveTo>
                      <a:pt x="485" y="148"/>
                    </a:moveTo>
                    <a:lnTo>
                      <a:pt x="621" y="241"/>
                    </a:lnTo>
                    <a:lnTo>
                      <a:pt x="558" y="241"/>
                    </a:lnTo>
                    <a:lnTo>
                      <a:pt x="520" y="249"/>
                    </a:lnTo>
                    <a:lnTo>
                      <a:pt x="486" y="241"/>
                    </a:lnTo>
                    <a:lnTo>
                      <a:pt x="389" y="241"/>
                    </a:lnTo>
                    <a:lnTo>
                      <a:pt x="382" y="245"/>
                    </a:lnTo>
                    <a:lnTo>
                      <a:pt x="306" y="321"/>
                    </a:lnTo>
                    <a:lnTo>
                      <a:pt x="254" y="351"/>
                    </a:lnTo>
                    <a:lnTo>
                      <a:pt x="222" y="346"/>
                    </a:lnTo>
                    <a:lnTo>
                      <a:pt x="193" y="351"/>
                    </a:lnTo>
                    <a:lnTo>
                      <a:pt x="150" y="354"/>
                    </a:lnTo>
                    <a:lnTo>
                      <a:pt x="125" y="363"/>
                    </a:lnTo>
                    <a:lnTo>
                      <a:pt x="84" y="401"/>
                    </a:lnTo>
                    <a:lnTo>
                      <a:pt x="66" y="423"/>
                    </a:lnTo>
                    <a:lnTo>
                      <a:pt x="53" y="360"/>
                    </a:lnTo>
                    <a:lnTo>
                      <a:pt x="0" y="364"/>
                    </a:lnTo>
                    <a:lnTo>
                      <a:pt x="4" y="340"/>
                    </a:lnTo>
                    <a:lnTo>
                      <a:pt x="113" y="261"/>
                    </a:lnTo>
                    <a:lnTo>
                      <a:pt x="127" y="155"/>
                    </a:lnTo>
                    <a:lnTo>
                      <a:pt x="178" y="117"/>
                    </a:lnTo>
                    <a:lnTo>
                      <a:pt x="247" y="83"/>
                    </a:lnTo>
                    <a:lnTo>
                      <a:pt x="283" y="45"/>
                    </a:lnTo>
                    <a:lnTo>
                      <a:pt x="277" y="0"/>
                    </a:lnTo>
                    <a:lnTo>
                      <a:pt x="376" y="20"/>
                    </a:lnTo>
                    <a:lnTo>
                      <a:pt x="456" y="43"/>
                    </a:lnTo>
                    <a:lnTo>
                      <a:pt x="456" y="91"/>
                    </a:lnTo>
                    <a:lnTo>
                      <a:pt x="485" y="148"/>
                    </a:lnTo>
                    <a:close/>
                  </a:path>
                </a:pathLst>
              </a:custGeom>
              <a:grpFill/>
              <a:ln w="12700">
                <a:solidFill>
                  <a:srgbClr val="92D050"/>
                </a:solidFill>
                <a:headEnd/>
                <a:tailEnd/>
              </a:ln>
              <a:effectLst/>
            </p:spPr>
            <p:style>
              <a:lnRef idx="1">
                <a:schemeClr val="accent3"/>
              </a:lnRef>
              <a:fillRef idx="3">
                <a:schemeClr val="accent3"/>
              </a:fillRef>
              <a:effectRef idx="2">
                <a:schemeClr val="accent3"/>
              </a:effectRef>
              <a:fontRef idx="minor">
                <a:schemeClr val="lt1"/>
              </a:fontRef>
            </p:style>
            <p:txBody>
              <a:bodyPr/>
              <a:lstStyle/>
              <a:p>
                <a:endParaRPr lang="es-ES"/>
              </a:p>
            </p:txBody>
          </p:sp>
          <p:sp>
            <p:nvSpPr>
              <p:cNvPr id="190" name="Freeform 75"/>
              <p:cNvSpPr>
                <a:spLocks/>
              </p:cNvSpPr>
              <p:nvPr/>
            </p:nvSpPr>
            <p:spPr bwMode="auto">
              <a:xfrm>
                <a:off x="1883360" y="5454745"/>
                <a:ext cx="657802" cy="559919"/>
              </a:xfrm>
              <a:custGeom>
                <a:avLst/>
                <a:gdLst>
                  <a:gd name="T0" fmla="*/ 204 w 702"/>
                  <a:gd name="T1" fmla="*/ 225 h 598"/>
                  <a:gd name="T2" fmla="*/ 367 w 702"/>
                  <a:gd name="T3" fmla="*/ 220 h 598"/>
                  <a:gd name="T4" fmla="*/ 410 w 702"/>
                  <a:gd name="T5" fmla="*/ 210 h 598"/>
                  <a:gd name="T6" fmla="*/ 446 w 702"/>
                  <a:gd name="T7" fmla="*/ 172 h 598"/>
                  <a:gd name="T8" fmla="*/ 456 w 702"/>
                  <a:gd name="T9" fmla="*/ 107 h 598"/>
                  <a:gd name="T10" fmla="*/ 575 w 702"/>
                  <a:gd name="T11" fmla="*/ 0 h 598"/>
                  <a:gd name="T12" fmla="*/ 577 w 702"/>
                  <a:gd name="T13" fmla="*/ 15 h 598"/>
                  <a:gd name="T14" fmla="*/ 589 w 702"/>
                  <a:gd name="T15" fmla="*/ 19 h 598"/>
                  <a:gd name="T16" fmla="*/ 634 w 702"/>
                  <a:gd name="T17" fmla="*/ 29 h 598"/>
                  <a:gd name="T18" fmla="*/ 663 w 702"/>
                  <a:gd name="T19" fmla="*/ 41 h 598"/>
                  <a:gd name="T20" fmla="*/ 702 w 702"/>
                  <a:gd name="T21" fmla="*/ 97 h 598"/>
                  <a:gd name="T22" fmla="*/ 674 w 702"/>
                  <a:gd name="T23" fmla="*/ 124 h 598"/>
                  <a:gd name="T24" fmla="*/ 622 w 702"/>
                  <a:gd name="T25" fmla="*/ 143 h 598"/>
                  <a:gd name="T26" fmla="*/ 610 w 702"/>
                  <a:gd name="T27" fmla="*/ 191 h 598"/>
                  <a:gd name="T28" fmla="*/ 607 w 702"/>
                  <a:gd name="T29" fmla="*/ 239 h 598"/>
                  <a:gd name="T30" fmla="*/ 564 w 702"/>
                  <a:gd name="T31" fmla="*/ 282 h 598"/>
                  <a:gd name="T32" fmla="*/ 566 w 702"/>
                  <a:gd name="T33" fmla="*/ 333 h 598"/>
                  <a:gd name="T34" fmla="*/ 540 w 702"/>
                  <a:gd name="T35" fmla="*/ 374 h 598"/>
                  <a:gd name="T36" fmla="*/ 456 w 702"/>
                  <a:gd name="T37" fmla="*/ 453 h 598"/>
                  <a:gd name="T38" fmla="*/ 427 w 702"/>
                  <a:gd name="T39" fmla="*/ 506 h 598"/>
                  <a:gd name="T40" fmla="*/ 418 w 702"/>
                  <a:gd name="T41" fmla="*/ 576 h 598"/>
                  <a:gd name="T42" fmla="*/ 393 w 702"/>
                  <a:gd name="T43" fmla="*/ 587 h 598"/>
                  <a:gd name="T44" fmla="*/ 356 w 702"/>
                  <a:gd name="T45" fmla="*/ 573 h 598"/>
                  <a:gd name="T46" fmla="*/ 329 w 702"/>
                  <a:gd name="T47" fmla="*/ 576 h 598"/>
                  <a:gd name="T48" fmla="*/ 297 w 702"/>
                  <a:gd name="T49" fmla="*/ 593 h 598"/>
                  <a:gd name="T50" fmla="*/ 272 w 702"/>
                  <a:gd name="T51" fmla="*/ 593 h 598"/>
                  <a:gd name="T52" fmla="*/ 228 w 702"/>
                  <a:gd name="T53" fmla="*/ 598 h 598"/>
                  <a:gd name="T54" fmla="*/ 202 w 702"/>
                  <a:gd name="T55" fmla="*/ 584 h 598"/>
                  <a:gd name="T56" fmla="*/ 177 w 702"/>
                  <a:gd name="T57" fmla="*/ 567 h 598"/>
                  <a:gd name="T58" fmla="*/ 165 w 702"/>
                  <a:gd name="T59" fmla="*/ 576 h 598"/>
                  <a:gd name="T60" fmla="*/ 30 w 702"/>
                  <a:gd name="T61" fmla="*/ 484 h 598"/>
                  <a:gd name="T62" fmla="*/ 0 w 702"/>
                  <a:gd name="T63" fmla="*/ 428 h 598"/>
                  <a:gd name="T64" fmla="*/ 0 w 702"/>
                  <a:gd name="T65" fmla="*/ 378 h 598"/>
                  <a:gd name="T66" fmla="*/ 0 w 702"/>
                  <a:gd name="T67" fmla="*/ 333 h 598"/>
                  <a:gd name="T68" fmla="*/ 24 w 702"/>
                  <a:gd name="T69" fmla="*/ 318 h 598"/>
                  <a:gd name="T70" fmla="*/ 146 w 702"/>
                  <a:gd name="T71" fmla="*/ 299 h 598"/>
                  <a:gd name="T72" fmla="*/ 204 w 702"/>
                  <a:gd name="T73" fmla="*/ 225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02" h="598">
                    <a:moveTo>
                      <a:pt x="204" y="225"/>
                    </a:moveTo>
                    <a:lnTo>
                      <a:pt x="367" y="220"/>
                    </a:lnTo>
                    <a:lnTo>
                      <a:pt x="410" y="210"/>
                    </a:lnTo>
                    <a:lnTo>
                      <a:pt x="446" y="172"/>
                    </a:lnTo>
                    <a:lnTo>
                      <a:pt x="456" y="107"/>
                    </a:lnTo>
                    <a:lnTo>
                      <a:pt x="575" y="0"/>
                    </a:lnTo>
                    <a:lnTo>
                      <a:pt x="577" y="15"/>
                    </a:lnTo>
                    <a:lnTo>
                      <a:pt x="589" y="19"/>
                    </a:lnTo>
                    <a:lnTo>
                      <a:pt x="634" y="29"/>
                    </a:lnTo>
                    <a:lnTo>
                      <a:pt x="663" y="41"/>
                    </a:lnTo>
                    <a:lnTo>
                      <a:pt x="702" y="97"/>
                    </a:lnTo>
                    <a:lnTo>
                      <a:pt x="674" y="124"/>
                    </a:lnTo>
                    <a:lnTo>
                      <a:pt x="622" y="143"/>
                    </a:lnTo>
                    <a:lnTo>
                      <a:pt x="610" y="191"/>
                    </a:lnTo>
                    <a:lnTo>
                      <a:pt x="607" y="239"/>
                    </a:lnTo>
                    <a:lnTo>
                      <a:pt x="564" y="282"/>
                    </a:lnTo>
                    <a:lnTo>
                      <a:pt x="566" y="333"/>
                    </a:lnTo>
                    <a:lnTo>
                      <a:pt x="540" y="374"/>
                    </a:lnTo>
                    <a:lnTo>
                      <a:pt x="456" y="453"/>
                    </a:lnTo>
                    <a:lnTo>
                      <a:pt x="427" y="506"/>
                    </a:lnTo>
                    <a:lnTo>
                      <a:pt x="418" y="576"/>
                    </a:lnTo>
                    <a:lnTo>
                      <a:pt x="393" y="587"/>
                    </a:lnTo>
                    <a:lnTo>
                      <a:pt x="356" y="573"/>
                    </a:lnTo>
                    <a:lnTo>
                      <a:pt x="329" y="576"/>
                    </a:lnTo>
                    <a:lnTo>
                      <a:pt x="297" y="593"/>
                    </a:lnTo>
                    <a:lnTo>
                      <a:pt x="272" y="593"/>
                    </a:lnTo>
                    <a:lnTo>
                      <a:pt x="228" y="598"/>
                    </a:lnTo>
                    <a:lnTo>
                      <a:pt x="202" y="584"/>
                    </a:lnTo>
                    <a:lnTo>
                      <a:pt x="177" y="567"/>
                    </a:lnTo>
                    <a:lnTo>
                      <a:pt x="165" y="576"/>
                    </a:lnTo>
                    <a:lnTo>
                      <a:pt x="30" y="484"/>
                    </a:lnTo>
                    <a:lnTo>
                      <a:pt x="0" y="428"/>
                    </a:lnTo>
                    <a:lnTo>
                      <a:pt x="0" y="378"/>
                    </a:lnTo>
                    <a:lnTo>
                      <a:pt x="0" y="333"/>
                    </a:lnTo>
                    <a:lnTo>
                      <a:pt x="24" y="318"/>
                    </a:lnTo>
                    <a:lnTo>
                      <a:pt x="146" y="299"/>
                    </a:lnTo>
                    <a:lnTo>
                      <a:pt x="204" y="225"/>
                    </a:lnTo>
                    <a:close/>
                  </a:path>
                </a:pathLst>
              </a:custGeom>
              <a:grpFill/>
              <a:ln w="12700">
                <a:solidFill>
                  <a:srgbClr val="92D050"/>
                </a:solidFill>
                <a:headEnd/>
                <a:tailEnd/>
              </a:ln>
              <a:effectLst/>
            </p:spPr>
            <p:style>
              <a:lnRef idx="1">
                <a:schemeClr val="accent3"/>
              </a:lnRef>
              <a:fillRef idx="3">
                <a:schemeClr val="accent3"/>
              </a:fillRef>
              <a:effectRef idx="2">
                <a:schemeClr val="accent3"/>
              </a:effectRef>
              <a:fontRef idx="minor">
                <a:schemeClr val="lt1"/>
              </a:fontRef>
            </p:style>
            <p:txBody>
              <a:bodyPr/>
              <a:lstStyle/>
              <a:p>
                <a:endParaRPr lang="es-ES"/>
              </a:p>
            </p:txBody>
          </p:sp>
          <p:sp>
            <p:nvSpPr>
              <p:cNvPr id="191" name="Freeform 77"/>
              <p:cNvSpPr>
                <a:spLocks/>
              </p:cNvSpPr>
              <p:nvPr/>
            </p:nvSpPr>
            <p:spPr bwMode="auto">
              <a:xfrm>
                <a:off x="2274889" y="5545991"/>
                <a:ext cx="442959" cy="472821"/>
              </a:xfrm>
              <a:custGeom>
                <a:avLst/>
                <a:gdLst>
                  <a:gd name="T0" fmla="*/ 146 w 472"/>
                  <a:gd name="T1" fmla="*/ 185 h 505"/>
                  <a:gd name="T2" fmla="*/ 189 w 472"/>
                  <a:gd name="T3" fmla="*/ 142 h 505"/>
                  <a:gd name="T4" fmla="*/ 192 w 472"/>
                  <a:gd name="T5" fmla="*/ 94 h 505"/>
                  <a:gd name="T6" fmla="*/ 204 w 472"/>
                  <a:gd name="T7" fmla="*/ 46 h 505"/>
                  <a:gd name="T8" fmla="*/ 258 w 472"/>
                  <a:gd name="T9" fmla="*/ 27 h 505"/>
                  <a:gd name="T10" fmla="*/ 284 w 472"/>
                  <a:gd name="T11" fmla="*/ 0 h 505"/>
                  <a:gd name="T12" fmla="*/ 321 w 472"/>
                  <a:gd name="T13" fmla="*/ 3 h 505"/>
                  <a:gd name="T14" fmla="*/ 341 w 472"/>
                  <a:gd name="T15" fmla="*/ 29 h 505"/>
                  <a:gd name="T16" fmla="*/ 333 w 472"/>
                  <a:gd name="T17" fmla="*/ 53 h 505"/>
                  <a:gd name="T18" fmla="*/ 338 w 472"/>
                  <a:gd name="T19" fmla="*/ 79 h 505"/>
                  <a:gd name="T20" fmla="*/ 362 w 472"/>
                  <a:gd name="T21" fmla="*/ 103 h 505"/>
                  <a:gd name="T22" fmla="*/ 411 w 472"/>
                  <a:gd name="T23" fmla="*/ 175 h 505"/>
                  <a:gd name="T24" fmla="*/ 441 w 472"/>
                  <a:gd name="T25" fmla="*/ 179 h 505"/>
                  <a:gd name="T26" fmla="*/ 472 w 472"/>
                  <a:gd name="T27" fmla="*/ 216 h 505"/>
                  <a:gd name="T28" fmla="*/ 462 w 472"/>
                  <a:gd name="T29" fmla="*/ 233 h 505"/>
                  <a:gd name="T30" fmla="*/ 441 w 472"/>
                  <a:gd name="T31" fmla="*/ 242 h 505"/>
                  <a:gd name="T32" fmla="*/ 416 w 472"/>
                  <a:gd name="T33" fmla="*/ 270 h 505"/>
                  <a:gd name="T34" fmla="*/ 399 w 472"/>
                  <a:gd name="T35" fmla="*/ 322 h 505"/>
                  <a:gd name="T36" fmla="*/ 377 w 472"/>
                  <a:gd name="T37" fmla="*/ 376 h 505"/>
                  <a:gd name="T38" fmla="*/ 344 w 472"/>
                  <a:gd name="T39" fmla="*/ 448 h 505"/>
                  <a:gd name="T40" fmla="*/ 333 w 472"/>
                  <a:gd name="T41" fmla="*/ 470 h 505"/>
                  <a:gd name="T42" fmla="*/ 315 w 472"/>
                  <a:gd name="T43" fmla="*/ 487 h 505"/>
                  <a:gd name="T44" fmla="*/ 290 w 472"/>
                  <a:gd name="T45" fmla="*/ 487 h 505"/>
                  <a:gd name="T46" fmla="*/ 272 w 472"/>
                  <a:gd name="T47" fmla="*/ 476 h 505"/>
                  <a:gd name="T48" fmla="*/ 239 w 472"/>
                  <a:gd name="T49" fmla="*/ 449 h 505"/>
                  <a:gd name="T50" fmla="*/ 148 w 472"/>
                  <a:gd name="T51" fmla="*/ 449 h 505"/>
                  <a:gd name="T52" fmla="*/ 123 w 472"/>
                  <a:gd name="T53" fmla="*/ 487 h 505"/>
                  <a:gd name="T54" fmla="*/ 101 w 472"/>
                  <a:gd name="T55" fmla="*/ 501 h 505"/>
                  <a:gd name="T56" fmla="*/ 71 w 472"/>
                  <a:gd name="T57" fmla="*/ 505 h 505"/>
                  <a:gd name="T58" fmla="*/ 54 w 472"/>
                  <a:gd name="T59" fmla="*/ 487 h 505"/>
                  <a:gd name="T60" fmla="*/ 29 w 472"/>
                  <a:gd name="T61" fmla="*/ 476 h 505"/>
                  <a:gd name="T62" fmla="*/ 0 w 472"/>
                  <a:gd name="T63" fmla="*/ 479 h 505"/>
                  <a:gd name="T64" fmla="*/ 9 w 472"/>
                  <a:gd name="T65" fmla="*/ 410 h 505"/>
                  <a:gd name="T66" fmla="*/ 34 w 472"/>
                  <a:gd name="T67" fmla="*/ 359 h 505"/>
                  <a:gd name="T68" fmla="*/ 123 w 472"/>
                  <a:gd name="T69" fmla="*/ 275 h 505"/>
                  <a:gd name="T70" fmla="*/ 148 w 472"/>
                  <a:gd name="T71" fmla="*/ 236 h 505"/>
                  <a:gd name="T72" fmla="*/ 146 w 472"/>
                  <a:gd name="T73" fmla="*/ 18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72" h="505">
                    <a:moveTo>
                      <a:pt x="146" y="185"/>
                    </a:moveTo>
                    <a:lnTo>
                      <a:pt x="189" y="142"/>
                    </a:lnTo>
                    <a:lnTo>
                      <a:pt x="192" y="94"/>
                    </a:lnTo>
                    <a:lnTo>
                      <a:pt x="204" y="46"/>
                    </a:lnTo>
                    <a:lnTo>
                      <a:pt x="258" y="27"/>
                    </a:lnTo>
                    <a:lnTo>
                      <a:pt x="284" y="0"/>
                    </a:lnTo>
                    <a:lnTo>
                      <a:pt x="321" y="3"/>
                    </a:lnTo>
                    <a:lnTo>
                      <a:pt x="341" y="29"/>
                    </a:lnTo>
                    <a:lnTo>
                      <a:pt x="333" y="53"/>
                    </a:lnTo>
                    <a:lnTo>
                      <a:pt x="338" y="79"/>
                    </a:lnTo>
                    <a:lnTo>
                      <a:pt x="362" y="103"/>
                    </a:lnTo>
                    <a:lnTo>
                      <a:pt x="411" y="175"/>
                    </a:lnTo>
                    <a:lnTo>
                      <a:pt x="441" y="179"/>
                    </a:lnTo>
                    <a:lnTo>
                      <a:pt x="472" y="216"/>
                    </a:lnTo>
                    <a:lnTo>
                      <a:pt x="462" y="233"/>
                    </a:lnTo>
                    <a:lnTo>
                      <a:pt x="441" y="242"/>
                    </a:lnTo>
                    <a:lnTo>
                      <a:pt x="416" y="270"/>
                    </a:lnTo>
                    <a:lnTo>
                      <a:pt x="399" y="322"/>
                    </a:lnTo>
                    <a:lnTo>
                      <a:pt x="377" y="376"/>
                    </a:lnTo>
                    <a:lnTo>
                      <a:pt x="344" y="448"/>
                    </a:lnTo>
                    <a:lnTo>
                      <a:pt x="333" y="470"/>
                    </a:lnTo>
                    <a:lnTo>
                      <a:pt x="315" y="487"/>
                    </a:lnTo>
                    <a:lnTo>
                      <a:pt x="290" y="487"/>
                    </a:lnTo>
                    <a:lnTo>
                      <a:pt x="272" y="476"/>
                    </a:lnTo>
                    <a:lnTo>
                      <a:pt x="239" y="449"/>
                    </a:lnTo>
                    <a:lnTo>
                      <a:pt x="148" y="449"/>
                    </a:lnTo>
                    <a:lnTo>
                      <a:pt x="123" y="487"/>
                    </a:lnTo>
                    <a:lnTo>
                      <a:pt x="101" y="501"/>
                    </a:lnTo>
                    <a:lnTo>
                      <a:pt x="71" y="505"/>
                    </a:lnTo>
                    <a:lnTo>
                      <a:pt x="54" y="487"/>
                    </a:lnTo>
                    <a:lnTo>
                      <a:pt x="29" y="476"/>
                    </a:lnTo>
                    <a:lnTo>
                      <a:pt x="0" y="479"/>
                    </a:lnTo>
                    <a:lnTo>
                      <a:pt x="9" y="410"/>
                    </a:lnTo>
                    <a:lnTo>
                      <a:pt x="34" y="359"/>
                    </a:lnTo>
                    <a:lnTo>
                      <a:pt x="123" y="275"/>
                    </a:lnTo>
                    <a:lnTo>
                      <a:pt x="148" y="236"/>
                    </a:lnTo>
                    <a:lnTo>
                      <a:pt x="146" y="185"/>
                    </a:lnTo>
                    <a:close/>
                  </a:path>
                </a:pathLst>
              </a:custGeom>
              <a:grpFill/>
              <a:ln w="12700">
                <a:solidFill>
                  <a:srgbClr val="92D050"/>
                </a:solidFill>
                <a:headEnd/>
                <a:tailEnd/>
              </a:ln>
              <a:effectLst/>
            </p:spPr>
            <p:style>
              <a:lnRef idx="1">
                <a:schemeClr val="accent3"/>
              </a:lnRef>
              <a:fillRef idx="3">
                <a:schemeClr val="accent3"/>
              </a:fillRef>
              <a:effectRef idx="2">
                <a:schemeClr val="accent3"/>
              </a:effectRef>
              <a:fontRef idx="minor">
                <a:schemeClr val="lt1"/>
              </a:fontRef>
            </p:style>
            <p:txBody>
              <a:bodyPr/>
              <a:lstStyle/>
              <a:p>
                <a:endParaRPr lang="es-ES"/>
              </a:p>
            </p:txBody>
          </p:sp>
          <p:sp>
            <p:nvSpPr>
              <p:cNvPr id="192" name="Freeform 76"/>
              <p:cNvSpPr>
                <a:spLocks/>
              </p:cNvSpPr>
              <p:nvPr/>
            </p:nvSpPr>
            <p:spPr bwMode="auto">
              <a:xfrm>
                <a:off x="1847691" y="5274741"/>
                <a:ext cx="621304" cy="477798"/>
              </a:xfrm>
              <a:custGeom>
                <a:avLst/>
                <a:gdLst>
                  <a:gd name="T0" fmla="*/ 12 w 662"/>
                  <a:gd name="T1" fmla="*/ 143 h 509"/>
                  <a:gd name="T2" fmla="*/ 14 w 662"/>
                  <a:gd name="T3" fmla="*/ 82 h 509"/>
                  <a:gd name="T4" fmla="*/ 27 w 662"/>
                  <a:gd name="T5" fmla="*/ 68 h 509"/>
                  <a:gd name="T6" fmla="*/ 81 w 662"/>
                  <a:gd name="T7" fmla="*/ 69 h 509"/>
                  <a:gd name="T8" fmla="*/ 157 w 662"/>
                  <a:gd name="T9" fmla="*/ 56 h 509"/>
                  <a:gd name="T10" fmla="*/ 180 w 662"/>
                  <a:gd name="T11" fmla="*/ 41 h 509"/>
                  <a:gd name="T12" fmla="*/ 218 w 662"/>
                  <a:gd name="T13" fmla="*/ 72 h 509"/>
                  <a:gd name="T14" fmla="*/ 247 w 662"/>
                  <a:gd name="T15" fmla="*/ 41 h 509"/>
                  <a:gd name="T16" fmla="*/ 287 w 662"/>
                  <a:gd name="T17" fmla="*/ 59 h 509"/>
                  <a:gd name="T18" fmla="*/ 318 w 662"/>
                  <a:gd name="T19" fmla="*/ 24 h 509"/>
                  <a:gd name="T20" fmla="*/ 360 w 662"/>
                  <a:gd name="T21" fmla="*/ 41 h 509"/>
                  <a:gd name="T22" fmla="*/ 409 w 662"/>
                  <a:gd name="T23" fmla="*/ 31 h 509"/>
                  <a:gd name="T24" fmla="*/ 439 w 662"/>
                  <a:gd name="T25" fmla="*/ 59 h 509"/>
                  <a:gd name="T26" fmla="*/ 466 w 662"/>
                  <a:gd name="T27" fmla="*/ 24 h 509"/>
                  <a:gd name="T28" fmla="*/ 495 w 662"/>
                  <a:gd name="T29" fmla="*/ 31 h 509"/>
                  <a:gd name="T30" fmla="*/ 517 w 662"/>
                  <a:gd name="T31" fmla="*/ 0 h 509"/>
                  <a:gd name="T32" fmla="*/ 568 w 662"/>
                  <a:gd name="T33" fmla="*/ 24 h 509"/>
                  <a:gd name="T34" fmla="*/ 595 w 662"/>
                  <a:gd name="T35" fmla="*/ 18 h 509"/>
                  <a:gd name="T36" fmla="*/ 662 w 662"/>
                  <a:gd name="T37" fmla="*/ 115 h 509"/>
                  <a:gd name="T38" fmla="*/ 613 w 662"/>
                  <a:gd name="T39" fmla="*/ 191 h 509"/>
                  <a:gd name="T40" fmla="*/ 496 w 662"/>
                  <a:gd name="T41" fmla="*/ 297 h 509"/>
                  <a:gd name="T42" fmla="*/ 484 w 662"/>
                  <a:gd name="T43" fmla="*/ 362 h 509"/>
                  <a:gd name="T44" fmla="*/ 447 w 662"/>
                  <a:gd name="T45" fmla="*/ 403 h 509"/>
                  <a:gd name="T46" fmla="*/ 410 w 662"/>
                  <a:gd name="T47" fmla="*/ 410 h 509"/>
                  <a:gd name="T48" fmla="*/ 243 w 662"/>
                  <a:gd name="T49" fmla="*/ 417 h 509"/>
                  <a:gd name="T50" fmla="*/ 184 w 662"/>
                  <a:gd name="T51" fmla="*/ 490 h 509"/>
                  <a:gd name="T52" fmla="*/ 64 w 662"/>
                  <a:gd name="T53" fmla="*/ 509 h 509"/>
                  <a:gd name="T54" fmla="*/ 57 w 662"/>
                  <a:gd name="T55" fmla="*/ 460 h 509"/>
                  <a:gd name="T56" fmla="*/ 41 w 662"/>
                  <a:gd name="T57" fmla="*/ 421 h 509"/>
                  <a:gd name="T58" fmla="*/ 41 w 662"/>
                  <a:gd name="T59" fmla="*/ 322 h 509"/>
                  <a:gd name="T60" fmla="*/ 22 w 662"/>
                  <a:gd name="T61" fmla="*/ 236 h 509"/>
                  <a:gd name="T62" fmla="*/ 0 w 662"/>
                  <a:gd name="T63" fmla="*/ 188 h 509"/>
                  <a:gd name="T64" fmla="*/ 12 w 662"/>
                  <a:gd name="T65" fmla="*/ 143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2" h="509">
                    <a:moveTo>
                      <a:pt x="12" y="143"/>
                    </a:moveTo>
                    <a:lnTo>
                      <a:pt x="14" y="82"/>
                    </a:lnTo>
                    <a:lnTo>
                      <a:pt x="27" y="68"/>
                    </a:lnTo>
                    <a:lnTo>
                      <a:pt x="81" y="69"/>
                    </a:lnTo>
                    <a:lnTo>
                      <a:pt x="157" y="56"/>
                    </a:lnTo>
                    <a:lnTo>
                      <a:pt x="180" y="41"/>
                    </a:lnTo>
                    <a:lnTo>
                      <a:pt x="218" y="72"/>
                    </a:lnTo>
                    <a:lnTo>
                      <a:pt x="247" y="41"/>
                    </a:lnTo>
                    <a:lnTo>
                      <a:pt x="287" y="59"/>
                    </a:lnTo>
                    <a:lnTo>
                      <a:pt x="318" y="24"/>
                    </a:lnTo>
                    <a:lnTo>
                      <a:pt x="360" y="41"/>
                    </a:lnTo>
                    <a:lnTo>
                      <a:pt x="409" y="31"/>
                    </a:lnTo>
                    <a:lnTo>
                      <a:pt x="439" y="59"/>
                    </a:lnTo>
                    <a:lnTo>
                      <a:pt x="466" y="24"/>
                    </a:lnTo>
                    <a:lnTo>
                      <a:pt x="495" y="31"/>
                    </a:lnTo>
                    <a:lnTo>
                      <a:pt x="517" y="0"/>
                    </a:lnTo>
                    <a:lnTo>
                      <a:pt x="568" y="24"/>
                    </a:lnTo>
                    <a:lnTo>
                      <a:pt x="595" y="18"/>
                    </a:lnTo>
                    <a:lnTo>
                      <a:pt x="662" y="115"/>
                    </a:lnTo>
                    <a:lnTo>
                      <a:pt x="613" y="191"/>
                    </a:lnTo>
                    <a:lnTo>
                      <a:pt x="496" y="297"/>
                    </a:lnTo>
                    <a:lnTo>
                      <a:pt x="484" y="362"/>
                    </a:lnTo>
                    <a:lnTo>
                      <a:pt x="447" y="403"/>
                    </a:lnTo>
                    <a:lnTo>
                      <a:pt x="410" y="410"/>
                    </a:lnTo>
                    <a:lnTo>
                      <a:pt x="243" y="417"/>
                    </a:lnTo>
                    <a:lnTo>
                      <a:pt x="184" y="490"/>
                    </a:lnTo>
                    <a:lnTo>
                      <a:pt x="64" y="509"/>
                    </a:lnTo>
                    <a:lnTo>
                      <a:pt x="57" y="460"/>
                    </a:lnTo>
                    <a:lnTo>
                      <a:pt x="41" y="421"/>
                    </a:lnTo>
                    <a:lnTo>
                      <a:pt x="41" y="322"/>
                    </a:lnTo>
                    <a:lnTo>
                      <a:pt x="22" y="236"/>
                    </a:lnTo>
                    <a:lnTo>
                      <a:pt x="0" y="188"/>
                    </a:lnTo>
                    <a:lnTo>
                      <a:pt x="12" y="143"/>
                    </a:lnTo>
                    <a:close/>
                  </a:path>
                </a:pathLst>
              </a:custGeom>
              <a:grpFill/>
              <a:ln w="12700">
                <a:solidFill>
                  <a:srgbClr val="92D050"/>
                </a:solidFill>
                <a:headEnd/>
                <a:tailEnd/>
              </a:ln>
              <a:effectLst/>
            </p:spPr>
            <p:style>
              <a:lnRef idx="1">
                <a:schemeClr val="accent3"/>
              </a:lnRef>
              <a:fillRef idx="3">
                <a:schemeClr val="accent3"/>
              </a:fillRef>
              <a:effectRef idx="2">
                <a:schemeClr val="accent3"/>
              </a:effectRef>
              <a:fontRef idx="minor">
                <a:schemeClr val="lt1"/>
              </a:fontRef>
            </p:style>
            <p:txBody>
              <a:bodyPr/>
              <a:lstStyle/>
              <a:p>
                <a:endParaRPr lang="es-ES"/>
              </a:p>
            </p:txBody>
          </p:sp>
          <p:sp>
            <p:nvSpPr>
              <p:cNvPr id="193" name="Freeform 79"/>
              <p:cNvSpPr>
                <a:spLocks/>
              </p:cNvSpPr>
              <p:nvPr/>
            </p:nvSpPr>
            <p:spPr bwMode="auto">
              <a:xfrm>
                <a:off x="1432935" y="5174370"/>
                <a:ext cx="475310" cy="634575"/>
              </a:xfrm>
              <a:custGeom>
                <a:avLst/>
                <a:gdLst>
                  <a:gd name="T0" fmla="*/ 115 w 507"/>
                  <a:gd name="T1" fmla="*/ 456 h 676"/>
                  <a:gd name="T2" fmla="*/ 89 w 507"/>
                  <a:gd name="T3" fmla="*/ 343 h 676"/>
                  <a:gd name="T4" fmla="*/ 72 w 507"/>
                  <a:gd name="T5" fmla="*/ 290 h 676"/>
                  <a:gd name="T6" fmla="*/ 0 w 507"/>
                  <a:gd name="T7" fmla="*/ 247 h 676"/>
                  <a:gd name="T8" fmla="*/ 40 w 507"/>
                  <a:gd name="T9" fmla="*/ 209 h 676"/>
                  <a:gd name="T10" fmla="*/ 21 w 507"/>
                  <a:gd name="T11" fmla="*/ 147 h 676"/>
                  <a:gd name="T12" fmla="*/ 25 w 507"/>
                  <a:gd name="T13" fmla="*/ 121 h 676"/>
                  <a:gd name="T14" fmla="*/ 138 w 507"/>
                  <a:gd name="T15" fmla="*/ 44 h 676"/>
                  <a:gd name="T16" fmla="*/ 138 w 507"/>
                  <a:gd name="T17" fmla="*/ 16 h 676"/>
                  <a:gd name="T18" fmla="*/ 156 w 507"/>
                  <a:gd name="T19" fmla="*/ 0 h 676"/>
                  <a:gd name="T20" fmla="*/ 194 w 507"/>
                  <a:gd name="T21" fmla="*/ 4 h 676"/>
                  <a:gd name="T22" fmla="*/ 263 w 507"/>
                  <a:gd name="T23" fmla="*/ 68 h 676"/>
                  <a:gd name="T24" fmla="*/ 306 w 507"/>
                  <a:gd name="T25" fmla="*/ 78 h 676"/>
                  <a:gd name="T26" fmla="*/ 457 w 507"/>
                  <a:gd name="T27" fmla="*/ 189 h 676"/>
                  <a:gd name="T28" fmla="*/ 455 w 507"/>
                  <a:gd name="T29" fmla="*/ 252 h 676"/>
                  <a:gd name="T30" fmla="*/ 441 w 507"/>
                  <a:gd name="T31" fmla="*/ 295 h 676"/>
                  <a:gd name="T32" fmla="*/ 467 w 507"/>
                  <a:gd name="T33" fmla="*/ 344 h 676"/>
                  <a:gd name="T34" fmla="*/ 483 w 507"/>
                  <a:gd name="T35" fmla="*/ 429 h 676"/>
                  <a:gd name="T36" fmla="*/ 483 w 507"/>
                  <a:gd name="T37" fmla="*/ 529 h 676"/>
                  <a:gd name="T38" fmla="*/ 499 w 507"/>
                  <a:gd name="T39" fmla="*/ 566 h 676"/>
                  <a:gd name="T40" fmla="*/ 507 w 507"/>
                  <a:gd name="T41" fmla="*/ 616 h 676"/>
                  <a:gd name="T42" fmla="*/ 481 w 507"/>
                  <a:gd name="T43" fmla="*/ 629 h 676"/>
                  <a:gd name="T44" fmla="*/ 481 w 507"/>
                  <a:gd name="T45" fmla="*/ 676 h 676"/>
                  <a:gd name="T46" fmla="*/ 396 w 507"/>
                  <a:gd name="T47" fmla="*/ 651 h 676"/>
                  <a:gd name="T48" fmla="*/ 302 w 507"/>
                  <a:gd name="T49" fmla="*/ 633 h 676"/>
                  <a:gd name="T50" fmla="*/ 283 w 507"/>
                  <a:gd name="T51" fmla="*/ 531 h 676"/>
                  <a:gd name="T52" fmla="*/ 258 w 507"/>
                  <a:gd name="T53" fmla="*/ 489 h 676"/>
                  <a:gd name="T54" fmla="*/ 176 w 507"/>
                  <a:gd name="T55" fmla="*/ 453 h 676"/>
                  <a:gd name="T56" fmla="*/ 115 w 507"/>
                  <a:gd name="T57" fmla="*/ 456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7" h="676">
                    <a:moveTo>
                      <a:pt x="115" y="456"/>
                    </a:moveTo>
                    <a:lnTo>
                      <a:pt x="89" y="343"/>
                    </a:lnTo>
                    <a:lnTo>
                      <a:pt x="72" y="290"/>
                    </a:lnTo>
                    <a:lnTo>
                      <a:pt x="0" y="247"/>
                    </a:lnTo>
                    <a:lnTo>
                      <a:pt x="40" y="209"/>
                    </a:lnTo>
                    <a:lnTo>
                      <a:pt x="21" y="147"/>
                    </a:lnTo>
                    <a:lnTo>
                      <a:pt x="25" y="121"/>
                    </a:lnTo>
                    <a:lnTo>
                      <a:pt x="138" y="44"/>
                    </a:lnTo>
                    <a:lnTo>
                      <a:pt x="138" y="16"/>
                    </a:lnTo>
                    <a:lnTo>
                      <a:pt x="156" y="0"/>
                    </a:lnTo>
                    <a:lnTo>
                      <a:pt x="194" y="4"/>
                    </a:lnTo>
                    <a:lnTo>
                      <a:pt x="263" y="68"/>
                    </a:lnTo>
                    <a:lnTo>
                      <a:pt x="306" y="78"/>
                    </a:lnTo>
                    <a:lnTo>
                      <a:pt x="457" y="189"/>
                    </a:lnTo>
                    <a:lnTo>
                      <a:pt x="455" y="252"/>
                    </a:lnTo>
                    <a:lnTo>
                      <a:pt x="441" y="295"/>
                    </a:lnTo>
                    <a:lnTo>
                      <a:pt x="467" y="344"/>
                    </a:lnTo>
                    <a:lnTo>
                      <a:pt x="483" y="429"/>
                    </a:lnTo>
                    <a:lnTo>
                      <a:pt x="483" y="529"/>
                    </a:lnTo>
                    <a:lnTo>
                      <a:pt x="499" y="566"/>
                    </a:lnTo>
                    <a:lnTo>
                      <a:pt x="507" y="616"/>
                    </a:lnTo>
                    <a:lnTo>
                      <a:pt x="481" y="629"/>
                    </a:lnTo>
                    <a:lnTo>
                      <a:pt x="481" y="676"/>
                    </a:lnTo>
                    <a:lnTo>
                      <a:pt x="396" y="651"/>
                    </a:lnTo>
                    <a:lnTo>
                      <a:pt x="302" y="633"/>
                    </a:lnTo>
                    <a:lnTo>
                      <a:pt x="283" y="531"/>
                    </a:lnTo>
                    <a:lnTo>
                      <a:pt x="258" y="489"/>
                    </a:lnTo>
                    <a:lnTo>
                      <a:pt x="176" y="453"/>
                    </a:lnTo>
                    <a:lnTo>
                      <a:pt x="115" y="456"/>
                    </a:lnTo>
                    <a:close/>
                  </a:path>
                </a:pathLst>
              </a:custGeom>
              <a:grpFill/>
              <a:ln w="12700">
                <a:solidFill>
                  <a:srgbClr val="92D050"/>
                </a:solidFill>
                <a:headEnd/>
                <a:tailEnd/>
              </a:ln>
              <a:effectLst/>
            </p:spPr>
            <p:style>
              <a:lnRef idx="1">
                <a:schemeClr val="accent3"/>
              </a:lnRef>
              <a:fillRef idx="3">
                <a:schemeClr val="accent3"/>
              </a:fillRef>
              <a:effectRef idx="2">
                <a:schemeClr val="accent3"/>
              </a:effectRef>
              <a:fontRef idx="minor">
                <a:schemeClr val="lt1"/>
              </a:fontRef>
            </p:style>
            <p:txBody>
              <a:bodyPr/>
              <a:lstStyle/>
              <a:p>
                <a:endParaRPr lang="es-ES"/>
              </a:p>
            </p:txBody>
          </p:sp>
        </p:grpSp>
        <p:sp>
          <p:nvSpPr>
            <p:cNvPr id="178" name="Freeform 82"/>
            <p:cNvSpPr>
              <a:spLocks/>
            </p:cNvSpPr>
            <p:nvPr/>
          </p:nvSpPr>
          <p:spPr bwMode="auto">
            <a:xfrm>
              <a:off x="973664" y="2440712"/>
              <a:ext cx="366743" cy="294505"/>
            </a:xfrm>
            <a:custGeom>
              <a:avLst/>
              <a:gdLst>
                <a:gd name="T0" fmla="*/ 737 w 737"/>
                <a:gd name="T1" fmla="*/ 205 h 591"/>
                <a:gd name="T2" fmla="*/ 694 w 737"/>
                <a:gd name="T3" fmla="*/ 305 h 591"/>
                <a:gd name="T4" fmla="*/ 641 w 737"/>
                <a:gd name="T5" fmla="*/ 374 h 591"/>
                <a:gd name="T6" fmla="*/ 629 w 737"/>
                <a:gd name="T7" fmla="*/ 435 h 591"/>
                <a:gd name="T8" fmla="*/ 575 w 737"/>
                <a:gd name="T9" fmla="*/ 451 h 591"/>
                <a:gd name="T10" fmla="*/ 532 w 737"/>
                <a:gd name="T11" fmla="*/ 555 h 591"/>
                <a:gd name="T12" fmla="*/ 488 w 737"/>
                <a:gd name="T13" fmla="*/ 569 h 591"/>
                <a:gd name="T14" fmla="*/ 444 w 737"/>
                <a:gd name="T15" fmla="*/ 550 h 591"/>
                <a:gd name="T16" fmla="*/ 402 w 737"/>
                <a:gd name="T17" fmla="*/ 558 h 591"/>
                <a:gd name="T18" fmla="*/ 327 w 737"/>
                <a:gd name="T19" fmla="*/ 468 h 591"/>
                <a:gd name="T20" fmla="*/ 296 w 737"/>
                <a:gd name="T21" fmla="*/ 466 h 591"/>
                <a:gd name="T22" fmla="*/ 231 w 737"/>
                <a:gd name="T23" fmla="*/ 511 h 591"/>
                <a:gd name="T24" fmla="*/ 172 w 737"/>
                <a:gd name="T25" fmla="*/ 525 h 591"/>
                <a:gd name="T26" fmla="*/ 145 w 737"/>
                <a:gd name="T27" fmla="*/ 575 h 591"/>
                <a:gd name="T28" fmla="*/ 130 w 737"/>
                <a:gd name="T29" fmla="*/ 586 h 591"/>
                <a:gd name="T30" fmla="*/ 93 w 737"/>
                <a:gd name="T31" fmla="*/ 556 h 591"/>
                <a:gd name="T32" fmla="*/ 15 w 737"/>
                <a:gd name="T33" fmla="*/ 591 h 591"/>
                <a:gd name="T34" fmla="*/ 0 w 737"/>
                <a:gd name="T35" fmla="*/ 535 h 591"/>
                <a:gd name="T36" fmla="*/ 83 w 737"/>
                <a:gd name="T37" fmla="*/ 482 h 591"/>
                <a:gd name="T38" fmla="*/ 68 w 737"/>
                <a:gd name="T39" fmla="*/ 448 h 591"/>
                <a:gd name="T40" fmla="*/ 55 w 737"/>
                <a:gd name="T41" fmla="*/ 416 h 591"/>
                <a:gd name="T42" fmla="*/ 100 w 737"/>
                <a:gd name="T43" fmla="*/ 353 h 591"/>
                <a:gd name="T44" fmla="*/ 88 w 737"/>
                <a:gd name="T45" fmla="*/ 270 h 591"/>
                <a:gd name="T46" fmla="*/ 100 w 737"/>
                <a:gd name="T47" fmla="*/ 106 h 591"/>
                <a:gd name="T48" fmla="*/ 142 w 737"/>
                <a:gd name="T49" fmla="*/ 47 h 591"/>
                <a:gd name="T50" fmla="*/ 206 w 737"/>
                <a:gd name="T51" fmla="*/ 0 h 591"/>
                <a:gd name="T52" fmla="*/ 260 w 737"/>
                <a:gd name="T53" fmla="*/ 32 h 591"/>
                <a:gd name="T54" fmla="*/ 333 w 737"/>
                <a:gd name="T55" fmla="*/ 32 h 591"/>
                <a:gd name="T56" fmla="*/ 353 w 737"/>
                <a:gd name="T57" fmla="*/ 74 h 591"/>
                <a:gd name="T58" fmla="*/ 456 w 737"/>
                <a:gd name="T59" fmla="*/ 78 h 591"/>
                <a:gd name="T60" fmla="*/ 472 w 737"/>
                <a:gd name="T61" fmla="*/ 28 h 591"/>
                <a:gd name="T62" fmla="*/ 595 w 737"/>
                <a:gd name="T63" fmla="*/ 44 h 591"/>
                <a:gd name="T64" fmla="*/ 668 w 737"/>
                <a:gd name="T65" fmla="*/ 78 h 591"/>
                <a:gd name="T66" fmla="*/ 729 w 737"/>
                <a:gd name="T67" fmla="*/ 120 h 591"/>
                <a:gd name="T68" fmla="*/ 737 w 737"/>
                <a:gd name="T69" fmla="*/ 205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37" h="591">
                  <a:moveTo>
                    <a:pt x="737" y="205"/>
                  </a:moveTo>
                  <a:lnTo>
                    <a:pt x="694" y="305"/>
                  </a:lnTo>
                  <a:lnTo>
                    <a:pt x="641" y="374"/>
                  </a:lnTo>
                  <a:lnTo>
                    <a:pt x="629" y="435"/>
                  </a:lnTo>
                  <a:lnTo>
                    <a:pt x="575" y="451"/>
                  </a:lnTo>
                  <a:lnTo>
                    <a:pt x="532" y="555"/>
                  </a:lnTo>
                  <a:lnTo>
                    <a:pt x="488" y="569"/>
                  </a:lnTo>
                  <a:lnTo>
                    <a:pt x="444" y="550"/>
                  </a:lnTo>
                  <a:lnTo>
                    <a:pt x="402" y="558"/>
                  </a:lnTo>
                  <a:lnTo>
                    <a:pt x="327" y="468"/>
                  </a:lnTo>
                  <a:lnTo>
                    <a:pt x="296" y="466"/>
                  </a:lnTo>
                  <a:lnTo>
                    <a:pt x="231" y="511"/>
                  </a:lnTo>
                  <a:lnTo>
                    <a:pt x="172" y="525"/>
                  </a:lnTo>
                  <a:lnTo>
                    <a:pt x="145" y="575"/>
                  </a:lnTo>
                  <a:lnTo>
                    <a:pt x="130" y="586"/>
                  </a:lnTo>
                  <a:lnTo>
                    <a:pt x="93" y="556"/>
                  </a:lnTo>
                  <a:lnTo>
                    <a:pt x="15" y="591"/>
                  </a:lnTo>
                  <a:lnTo>
                    <a:pt x="0" y="535"/>
                  </a:lnTo>
                  <a:lnTo>
                    <a:pt x="83" y="482"/>
                  </a:lnTo>
                  <a:lnTo>
                    <a:pt x="68" y="448"/>
                  </a:lnTo>
                  <a:lnTo>
                    <a:pt x="55" y="416"/>
                  </a:lnTo>
                  <a:lnTo>
                    <a:pt x="100" y="353"/>
                  </a:lnTo>
                  <a:lnTo>
                    <a:pt x="88" y="270"/>
                  </a:lnTo>
                  <a:lnTo>
                    <a:pt x="100" y="106"/>
                  </a:lnTo>
                  <a:lnTo>
                    <a:pt x="142" y="47"/>
                  </a:lnTo>
                  <a:lnTo>
                    <a:pt x="206" y="0"/>
                  </a:lnTo>
                  <a:lnTo>
                    <a:pt x="260" y="32"/>
                  </a:lnTo>
                  <a:lnTo>
                    <a:pt x="333" y="32"/>
                  </a:lnTo>
                  <a:lnTo>
                    <a:pt x="353" y="74"/>
                  </a:lnTo>
                  <a:lnTo>
                    <a:pt x="456" y="78"/>
                  </a:lnTo>
                  <a:lnTo>
                    <a:pt x="472" y="28"/>
                  </a:lnTo>
                  <a:lnTo>
                    <a:pt x="595" y="44"/>
                  </a:lnTo>
                  <a:lnTo>
                    <a:pt x="668" y="78"/>
                  </a:lnTo>
                  <a:lnTo>
                    <a:pt x="729" y="120"/>
                  </a:lnTo>
                  <a:lnTo>
                    <a:pt x="737" y="205"/>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179" name="Freeform 84"/>
            <p:cNvSpPr>
              <a:spLocks/>
            </p:cNvSpPr>
            <p:nvPr/>
          </p:nvSpPr>
          <p:spPr bwMode="auto">
            <a:xfrm>
              <a:off x="1238720" y="2497946"/>
              <a:ext cx="313398" cy="281725"/>
            </a:xfrm>
            <a:custGeom>
              <a:avLst/>
              <a:gdLst>
                <a:gd name="T0" fmla="*/ 297 w 630"/>
                <a:gd name="T1" fmla="*/ 0 h 566"/>
                <a:gd name="T2" fmla="*/ 374 w 630"/>
                <a:gd name="T3" fmla="*/ 3 h 566"/>
                <a:gd name="T4" fmla="*/ 412 w 630"/>
                <a:gd name="T5" fmla="*/ 22 h 566"/>
                <a:gd name="T6" fmla="*/ 447 w 630"/>
                <a:gd name="T7" fmla="*/ 64 h 566"/>
                <a:gd name="T8" fmla="*/ 473 w 630"/>
                <a:gd name="T9" fmla="*/ 169 h 566"/>
                <a:gd name="T10" fmla="*/ 524 w 630"/>
                <a:gd name="T11" fmla="*/ 204 h 566"/>
                <a:gd name="T12" fmla="*/ 630 w 630"/>
                <a:gd name="T13" fmla="*/ 202 h 566"/>
                <a:gd name="T14" fmla="*/ 606 w 630"/>
                <a:gd name="T15" fmla="*/ 243 h 566"/>
                <a:gd name="T16" fmla="*/ 518 w 630"/>
                <a:gd name="T17" fmla="*/ 330 h 566"/>
                <a:gd name="T18" fmla="*/ 526 w 630"/>
                <a:gd name="T19" fmla="*/ 368 h 566"/>
                <a:gd name="T20" fmla="*/ 462 w 630"/>
                <a:gd name="T21" fmla="*/ 417 h 566"/>
                <a:gd name="T22" fmla="*/ 441 w 630"/>
                <a:gd name="T23" fmla="*/ 455 h 566"/>
                <a:gd name="T24" fmla="*/ 419 w 630"/>
                <a:gd name="T25" fmla="*/ 468 h 566"/>
                <a:gd name="T26" fmla="*/ 420 w 630"/>
                <a:gd name="T27" fmla="*/ 482 h 566"/>
                <a:gd name="T28" fmla="*/ 441 w 630"/>
                <a:gd name="T29" fmla="*/ 511 h 566"/>
                <a:gd name="T30" fmla="*/ 404 w 630"/>
                <a:gd name="T31" fmla="*/ 521 h 566"/>
                <a:gd name="T32" fmla="*/ 388 w 630"/>
                <a:gd name="T33" fmla="*/ 472 h 566"/>
                <a:gd name="T34" fmla="*/ 363 w 630"/>
                <a:gd name="T35" fmla="*/ 442 h 566"/>
                <a:gd name="T36" fmla="*/ 323 w 630"/>
                <a:gd name="T37" fmla="*/ 457 h 566"/>
                <a:gd name="T38" fmla="*/ 304 w 630"/>
                <a:gd name="T39" fmla="*/ 495 h 566"/>
                <a:gd name="T40" fmla="*/ 224 w 630"/>
                <a:gd name="T41" fmla="*/ 510 h 566"/>
                <a:gd name="T42" fmla="*/ 193 w 630"/>
                <a:gd name="T43" fmla="*/ 523 h 566"/>
                <a:gd name="T44" fmla="*/ 144 w 630"/>
                <a:gd name="T45" fmla="*/ 566 h 566"/>
                <a:gd name="T46" fmla="*/ 129 w 630"/>
                <a:gd name="T47" fmla="*/ 536 h 566"/>
                <a:gd name="T48" fmla="*/ 119 w 630"/>
                <a:gd name="T49" fmla="*/ 474 h 566"/>
                <a:gd name="T50" fmla="*/ 102 w 630"/>
                <a:gd name="T51" fmla="*/ 459 h 566"/>
                <a:gd name="T52" fmla="*/ 46 w 630"/>
                <a:gd name="T53" fmla="*/ 489 h 566"/>
                <a:gd name="T54" fmla="*/ 0 w 630"/>
                <a:gd name="T55" fmla="*/ 440 h 566"/>
                <a:gd name="T56" fmla="*/ 42 w 630"/>
                <a:gd name="T57" fmla="*/ 337 h 566"/>
                <a:gd name="T58" fmla="*/ 98 w 630"/>
                <a:gd name="T59" fmla="*/ 320 h 566"/>
                <a:gd name="T60" fmla="*/ 107 w 630"/>
                <a:gd name="T61" fmla="*/ 261 h 566"/>
                <a:gd name="T62" fmla="*/ 160 w 630"/>
                <a:gd name="T63" fmla="*/ 194 h 566"/>
                <a:gd name="T64" fmla="*/ 204 w 630"/>
                <a:gd name="T65" fmla="*/ 88 h 566"/>
                <a:gd name="T66" fmla="*/ 197 w 630"/>
                <a:gd name="T67" fmla="*/ 6 h 566"/>
                <a:gd name="T68" fmla="*/ 297 w 630"/>
                <a:gd name="T69" fmla="*/ 0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0" h="566">
                  <a:moveTo>
                    <a:pt x="297" y="0"/>
                  </a:moveTo>
                  <a:lnTo>
                    <a:pt x="374" y="3"/>
                  </a:lnTo>
                  <a:lnTo>
                    <a:pt x="412" y="22"/>
                  </a:lnTo>
                  <a:lnTo>
                    <a:pt x="447" y="64"/>
                  </a:lnTo>
                  <a:lnTo>
                    <a:pt x="473" y="169"/>
                  </a:lnTo>
                  <a:lnTo>
                    <a:pt x="524" y="204"/>
                  </a:lnTo>
                  <a:lnTo>
                    <a:pt x="630" y="202"/>
                  </a:lnTo>
                  <a:lnTo>
                    <a:pt x="606" y="243"/>
                  </a:lnTo>
                  <a:lnTo>
                    <a:pt x="518" y="330"/>
                  </a:lnTo>
                  <a:lnTo>
                    <a:pt x="526" y="368"/>
                  </a:lnTo>
                  <a:lnTo>
                    <a:pt x="462" y="417"/>
                  </a:lnTo>
                  <a:lnTo>
                    <a:pt x="441" y="455"/>
                  </a:lnTo>
                  <a:lnTo>
                    <a:pt x="419" y="468"/>
                  </a:lnTo>
                  <a:lnTo>
                    <a:pt x="420" y="482"/>
                  </a:lnTo>
                  <a:lnTo>
                    <a:pt x="441" y="511"/>
                  </a:lnTo>
                  <a:lnTo>
                    <a:pt x="404" y="521"/>
                  </a:lnTo>
                  <a:lnTo>
                    <a:pt x="388" y="472"/>
                  </a:lnTo>
                  <a:lnTo>
                    <a:pt x="363" y="442"/>
                  </a:lnTo>
                  <a:lnTo>
                    <a:pt x="323" y="457"/>
                  </a:lnTo>
                  <a:lnTo>
                    <a:pt x="304" y="495"/>
                  </a:lnTo>
                  <a:lnTo>
                    <a:pt x="224" y="510"/>
                  </a:lnTo>
                  <a:lnTo>
                    <a:pt x="193" y="523"/>
                  </a:lnTo>
                  <a:lnTo>
                    <a:pt x="144" y="566"/>
                  </a:lnTo>
                  <a:lnTo>
                    <a:pt x="129" y="536"/>
                  </a:lnTo>
                  <a:lnTo>
                    <a:pt x="119" y="474"/>
                  </a:lnTo>
                  <a:lnTo>
                    <a:pt x="102" y="459"/>
                  </a:lnTo>
                  <a:lnTo>
                    <a:pt x="46" y="489"/>
                  </a:lnTo>
                  <a:lnTo>
                    <a:pt x="0" y="440"/>
                  </a:lnTo>
                  <a:lnTo>
                    <a:pt x="42" y="337"/>
                  </a:lnTo>
                  <a:lnTo>
                    <a:pt x="98" y="320"/>
                  </a:lnTo>
                  <a:lnTo>
                    <a:pt x="107" y="261"/>
                  </a:lnTo>
                  <a:lnTo>
                    <a:pt x="160" y="194"/>
                  </a:lnTo>
                  <a:lnTo>
                    <a:pt x="204" y="88"/>
                  </a:lnTo>
                  <a:lnTo>
                    <a:pt x="197" y="6"/>
                  </a:lnTo>
                  <a:lnTo>
                    <a:pt x="297" y="0"/>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180" name="Freeform 85"/>
            <p:cNvSpPr>
              <a:spLocks/>
            </p:cNvSpPr>
            <p:nvPr/>
          </p:nvSpPr>
          <p:spPr bwMode="auto">
            <a:xfrm>
              <a:off x="985334" y="2163989"/>
              <a:ext cx="340070" cy="316176"/>
            </a:xfrm>
            <a:custGeom>
              <a:avLst/>
              <a:gdLst>
                <a:gd name="T0" fmla="*/ 0 w 682"/>
                <a:gd name="T1" fmla="*/ 139 h 634"/>
                <a:gd name="T2" fmla="*/ 74 w 682"/>
                <a:gd name="T3" fmla="*/ 16 h 634"/>
                <a:gd name="T4" fmla="*/ 99 w 682"/>
                <a:gd name="T5" fmla="*/ 17 h 634"/>
                <a:gd name="T6" fmla="*/ 103 w 682"/>
                <a:gd name="T7" fmla="*/ 0 h 634"/>
                <a:gd name="T8" fmla="*/ 165 w 682"/>
                <a:gd name="T9" fmla="*/ 70 h 634"/>
                <a:gd name="T10" fmla="*/ 253 w 682"/>
                <a:gd name="T11" fmla="*/ 74 h 634"/>
                <a:gd name="T12" fmla="*/ 308 w 682"/>
                <a:gd name="T13" fmla="*/ 122 h 634"/>
                <a:gd name="T14" fmla="*/ 432 w 682"/>
                <a:gd name="T15" fmla="*/ 142 h 634"/>
                <a:gd name="T16" fmla="*/ 538 w 682"/>
                <a:gd name="T17" fmla="*/ 142 h 634"/>
                <a:gd name="T18" fmla="*/ 632 w 682"/>
                <a:gd name="T19" fmla="*/ 209 h 634"/>
                <a:gd name="T20" fmla="*/ 682 w 682"/>
                <a:gd name="T21" fmla="*/ 298 h 634"/>
                <a:gd name="T22" fmla="*/ 649 w 682"/>
                <a:gd name="T23" fmla="*/ 331 h 634"/>
                <a:gd name="T24" fmla="*/ 649 w 682"/>
                <a:gd name="T25" fmla="*/ 449 h 634"/>
                <a:gd name="T26" fmla="*/ 666 w 682"/>
                <a:gd name="T27" fmla="*/ 475 h 634"/>
                <a:gd name="T28" fmla="*/ 639 w 682"/>
                <a:gd name="T29" fmla="*/ 487 h 634"/>
                <a:gd name="T30" fmla="*/ 644 w 682"/>
                <a:gd name="T31" fmla="*/ 550 h 634"/>
                <a:gd name="T32" fmla="*/ 648 w 682"/>
                <a:gd name="T33" fmla="*/ 634 h 634"/>
                <a:gd name="T34" fmla="*/ 571 w 682"/>
                <a:gd name="T35" fmla="*/ 599 h 634"/>
                <a:gd name="T36" fmla="*/ 448 w 682"/>
                <a:gd name="T37" fmla="*/ 584 h 634"/>
                <a:gd name="T38" fmla="*/ 432 w 682"/>
                <a:gd name="T39" fmla="*/ 632 h 634"/>
                <a:gd name="T40" fmla="*/ 330 w 682"/>
                <a:gd name="T41" fmla="*/ 630 h 634"/>
                <a:gd name="T42" fmla="*/ 308 w 682"/>
                <a:gd name="T43" fmla="*/ 587 h 634"/>
                <a:gd name="T44" fmla="*/ 236 w 682"/>
                <a:gd name="T45" fmla="*/ 587 h 634"/>
                <a:gd name="T46" fmla="*/ 182 w 682"/>
                <a:gd name="T47" fmla="*/ 555 h 634"/>
                <a:gd name="T48" fmla="*/ 241 w 682"/>
                <a:gd name="T49" fmla="*/ 509 h 634"/>
                <a:gd name="T50" fmla="*/ 292 w 682"/>
                <a:gd name="T51" fmla="*/ 465 h 634"/>
                <a:gd name="T52" fmla="*/ 318 w 682"/>
                <a:gd name="T53" fmla="*/ 437 h 634"/>
                <a:gd name="T54" fmla="*/ 333 w 682"/>
                <a:gd name="T55" fmla="*/ 410 h 634"/>
                <a:gd name="T56" fmla="*/ 329 w 682"/>
                <a:gd name="T57" fmla="*/ 366 h 634"/>
                <a:gd name="T58" fmla="*/ 301 w 682"/>
                <a:gd name="T59" fmla="*/ 339 h 634"/>
                <a:gd name="T60" fmla="*/ 265 w 682"/>
                <a:gd name="T61" fmla="*/ 330 h 634"/>
                <a:gd name="T62" fmla="*/ 224 w 682"/>
                <a:gd name="T63" fmla="*/ 330 h 634"/>
                <a:gd name="T64" fmla="*/ 213 w 682"/>
                <a:gd name="T65" fmla="*/ 310 h 634"/>
                <a:gd name="T66" fmla="*/ 205 w 682"/>
                <a:gd name="T67" fmla="*/ 272 h 634"/>
                <a:gd name="T68" fmla="*/ 197 w 682"/>
                <a:gd name="T69" fmla="*/ 219 h 634"/>
                <a:gd name="T70" fmla="*/ 165 w 682"/>
                <a:gd name="T71" fmla="*/ 172 h 634"/>
                <a:gd name="T72" fmla="*/ 134 w 682"/>
                <a:gd name="T73" fmla="*/ 157 h 634"/>
                <a:gd name="T74" fmla="*/ 82 w 682"/>
                <a:gd name="T75" fmla="*/ 144 h 634"/>
                <a:gd name="T76" fmla="*/ 44 w 682"/>
                <a:gd name="T77" fmla="*/ 149 h 634"/>
                <a:gd name="T78" fmla="*/ 23 w 682"/>
                <a:gd name="T79" fmla="*/ 157 h 634"/>
                <a:gd name="T80" fmla="*/ 0 w 682"/>
                <a:gd name="T81" fmla="*/ 139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2" h="634">
                  <a:moveTo>
                    <a:pt x="0" y="139"/>
                  </a:moveTo>
                  <a:lnTo>
                    <a:pt x="74" y="16"/>
                  </a:lnTo>
                  <a:lnTo>
                    <a:pt x="99" y="17"/>
                  </a:lnTo>
                  <a:lnTo>
                    <a:pt x="103" y="0"/>
                  </a:lnTo>
                  <a:lnTo>
                    <a:pt x="165" y="70"/>
                  </a:lnTo>
                  <a:lnTo>
                    <a:pt x="253" y="74"/>
                  </a:lnTo>
                  <a:lnTo>
                    <a:pt x="308" y="122"/>
                  </a:lnTo>
                  <a:lnTo>
                    <a:pt x="432" y="142"/>
                  </a:lnTo>
                  <a:lnTo>
                    <a:pt x="538" y="142"/>
                  </a:lnTo>
                  <a:lnTo>
                    <a:pt x="632" y="209"/>
                  </a:lnTo>
                  <a:lnTo>
                    <a:pt x="682" y="298"/>
                  </a:lnTo>
                  <a:lnTo>
                    <a:pt x="649" y="331"/>
                  </a:lnTo>
                  <a:lnTo>
                    <a:pt x="649" y="449"/>
                  </a:lnTo>
                  <a:lnTo>
                    <a:pt x="666" y="475"/>
                  </a:lnTo>
                  <a:lnTo>
                    <a:pt x="639" y="487"/>
                  </a:lnTo>
                  <a:lnTo>
                    <a:pt x="644" y="550"/>
                  </a:lnTo>
                  <a:lnTo>
                    <a:pt x="648" y="634"/>
                  </a:lnTo>
                  <a:lnTo>
                    <a:pt x="571" y="599"/>
                  </a:lnTo>
                  <a:lnTo>
                    <a:pt x="448" y="584"/>
                  </a:lnTo>
                  <a:lnTo>
                    <a:pt x="432" y="632"/>
                  </a:lnTo>
                  <a:lnTo>
                    <a:pt x="330" y="630"/>
                  </a:lnTo>
                  <a:lnTo>
                    <a:pt x="308" y="587"/>
                  </a:lnTo>
                  <a:lnTo>
                    <a:pt x="236" y="587"/>
                  </a:lnTo>
                  <a:lnTo>
                    <a:pt x="182" y="555"/>
                  </a:lnTo>
                  <a:lnTo>
                    <a:pt x="241" y="509"/>
                  </a:lnTo>
                  <a:lnTo>
                    <a:pt x="292" y="465"/>
                  </a:lnTo>
                  <a:lnTo>
                    <a:pt x="318" y="437"/>
                  </a:lnTo>
                  <a:lnTo>
                    <a:pt x="333" y="410"/>
                  </a:lnTo>
                  <a:lnTo>
                    <a:pt x="329" y="366"/>
                  </a:lnTo>
                  <a:lnTo>
                    <a:pt x="301" y="339"/>
                  </a:lnTo>
                  <a:lnTo>
                    <a:pt x="265" y="330"/>
                  </a:lnTo>
                  <a:lnTo>
                    <a:pt x="224" y="330"/>
                  </a:lnTo>
                  <a:lnTo>
                    <a:pt x="213" y="310"/>
                  </a:lnTo>
                  <a:lnTo>
                    <a:pt x="205" y="272"/>
                  </a:lnTo>
                  <a:lnTo>
                    <a:pt x="197" y="219"/>
                  </a:lnTo>
                  <a:lnTo>
                    <a:pt x="165" y="172"/>
                  </a:lnTo>
                  <a:lnTo>
                    <a:pt x="134" y="157"/>
                  </a:lnTo>
                  <a:lnTo>
                    <a:pt x="82" y="144"/>
                  </a:lnTo>
                  <a:lnTo>
                    <a:pt x="44" y="149"/>
                  </a:lnTo>
                  <a:lnTo>
                    <a:pt x="23" y="157"/>
                  </a:lnTo>
                  <a:lnTo>
                    <a:pt x="0" y="139"/>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181" name="Freeform 92"/>
            <p:cNvSpPr>
              <a:spLocks/>
            </p:cNvSpPr>
            <p:nvPr/>
          </p:nvSpPr>
          <p:spPr bwMode="auto">
            <a:xfrm>
              <a:off x="1688812" y="2221778"/>
              <a:ext cx="329512" cy="304508"/>
            </a:xfrm>
            <a:custGeom>
              <a:avLst/>
              <a:gdLst>
                <a:gd name="T0" fmla="*/ 4 w 662"/>
                <a:gd name="T1" fmla="*/ 321 h 612"/>
                <a:gd name="T2" fmla="*/ 78 w 662"/>
                <a:gd name="T3" fmla="*/ 260 h 612"/>
                <a:gd name="T4" fmla="*/ 106 w 662"/>
                <a:gd name="T5" fmla="*/ 190 h 612"/>
                <a:gd name="T6" fmla="*/ 154 w 662"/>
                <a:gd name="T7" fmla="*/ 148 h 612"/>
                <a:gd name="T8" fmla="*/ 178 w 662"/>
                <a:gd name="T9" fmla="*/ 81 h 612"/>
                <a:gd name="T10" fmla="*/ 204 w 662"/>
                <a:gd name="T11" fmla="*/ 90 h 612"/>
                <a:gd name="T12" fmla="*/ 238 w 662"/>
                <a:gd name="T13" fmla="*/ 72 h 612"/>
                <a:gd name="T14" fmla="*/ 247 w 662"/>
                <a:gd name="T15" fmla="*/ 22 h 612"/>
                <a:gd name="T16" fmla="*/ 265 w 662"/>
                <a:gd name="T17" fmla="*/ 4 h 612"/>
                <a:gd name="T18" fmla="*/ 284 w 662"/>
                <a:gd name="T19" fmla="*/ 11 h 612"/>
                <a:gd name="T20" fmla="*/ 284 w 662"/>
                <a:gd name="T21" fmla="*/ 36 h 612"/>
                <a:gd name="T22" fmla="*/ 293 w 662"/>
                <a:gd name="T23" fmla="*/ 84 h 612"/>
                <a:gd name="T24" fmla="*/ 308 w 662"/>
                <a:gd name="T25" fmla="*/ 93 h 612"/>
                <a:gd name="T26" fmla="*/ 349 w 662"/>
                <a:gd name="T27" fmla="*/ 77 h 612"/>
                <a:gd name="T28" fmla="*/ 370 w 662"/>
                <a:gd name="T29" fmla="*/ 51 h 612"/>
                <a:gd name="T30" fmla="*/ 389 w 662"/>
                <a:gd name="T31" fmla="*/ 9 h 612"/>
                <a:gd name="T32" fmla="*/ 473 w 662"/>
                <a:gd name="T33" fmla="*/ 0 h 612"/>
                <a:gd name="T34" fmla="*/ 540 w 662"/>
                <a:gd name="T35" fmla="*/ 7 h 612"/>
                <a:gd name="T36" fmla="*/ 545 w 662"/>
                <a:gd name="T37" fmla="*/ 48 h 612"/>
                <a:gd name="T38" fmla="*/ 553 w 662"/>
                <a:gd name="T39" fmla="*/ 88 h 612"/>
                <a:gd name="T40" fmla="*/ 589 w 662"/>
                <a:gd name="T41" fmla="*/ 103 h 612"/>
                <a:gd name="T42" fmla="*/ 620 w 662"/>
                <a:gd name="T43" fmla="*/ 106 h 612"/>
                <a:gd name="T44" fmla="*/ 632 w 662"/>
                <a:gd name="T45" fmla="*/ 137 h 612"/>
                <a:gd name="T46" fmla="*/ 662 w 662"/>
                <a:gd name="T47" fmla="*/ 148 h 612"/>
                <a:gd name="T48" fmla="*/ 651 w 662"/>
                <a:gd name="T49" fmla="*/ 236 h 612"/>
                <a:gd name="T50" fmla="*/ 619 w 662"/>
                <a:gd name="T51" fmla="*/ 274 h 612"/>
                <a:gd name="T52" fmla="*/ 581 w 662"/>
                <a:gd name="T53" fmla="*/ 297 h 612"/>
                <a:gd name="T54" fmla="*/ 581 w 662"/>
                <a:gd name="T55" fmla="*/ 355 h 612"/>
                <a:gd name="T56" fmla="*/ 604 w 662"/>
                <a:gd name="T57" fmla="*/ 398 h 612"/>
                <a:gd name="T58" fmla="*/ 574 w 662"/>
                <a:gd name="T59" fmla="*/ 409 h 612"/>
                <a:gd name="T60" fmla="*/ 560 w 662"/>
                <a:gd name="T61" fmla="*/ 375 h 612"/>
                <a:gd name="T62" fmla="*/ 546 w 662"/>
                <a:gd name="T63" fmla="*/ 417 h 612"/>
                <a:gd name="T64" fmla="*/ 504 w 662"/>
                <a:gd name="T65" fmla="*/ 467 h 612"/>
                <a:gd name="T66" fmla="*/ 540 w 662"/>
                <a:gd name="T67" fmla="*/ 519 h 612"/>
                <a:gd name="T68" fmla="*/ 562 w 662"/>
                <a:gd name="T69" fmla="*/ 567 h 612"/>
                <a:gd name="T70" fmla="*/ 523 w 662"/>
                <a:gd name="T71" fmla="*/ 583 h 612"/>
                <a:gd name="T72" fmla="*/ 473 w 662"/>
                <a:gd name="T73" fmla="*/ 594 h 612"/>
                <a:gd name="T74" fmla="*/ 440 w 662"/>
                <a:gd name="T75" fmla="*/ 587 h 612"/>
                <a:gd name="T76" fmla="*/ 396 w 662"/>
                <a:gd name="T77" fmla="*/ 612 h 612"/>
                <a:gd name="T78" fmla="*/ 366 w 662"/>
                <a:gd name="T79" fmla="*/ 531 h 612"/>
                <a:gd name="T80" fmla="*/ 402 w 662"/>
                <a:gd name="T81" fmla="*/ 492 h 612"/>
                <a:gd name="T82" fmla="*/ 313 w 662"/>
                <a:gd name="T83" fmla="*/ 473 h 612"/>
                <a:gd name="T84" fmla="*/ 266 w 662"/>
                <a:gd name="T85" fmla="*/ 452 h 612"/>
                <a:gd name="T86" fmla="*/ 240 w 662"/>
                <a:gd name="T87" fmla="*/ 459 h 612"/>
                <a:gd name="T88" fmla="*/ 203 w 662"/>
                <a:gd name="T89" fmla="*/ 427 h 612"/>
                <a:gd name="T90" fmla="*/ 193 w 662"/>
                <a:gd name="T91" fmla="*/ 450 h 612"/>
                <a:gd name="T92" fmla="*/ 170 w 662"/>
                <a:gd name="T93" fmla="*/ 468 h 612"/>
                <a:gd name="T94" fmla="*/ 145 w 662"/>
                <a:gd name="T95" fmla="*/ 471 h 612"/>
                <a:gd name="T96" fmla="*/ 117 w 662"/>
                <a:gd name="T97" fmla="*/ 440 h 612"/>
                <a:gd name="T98" fmla="*/ 61 w 662"/>
                <a:gd name="T99" fmla="*/ 474 h 612"/>
                <a:gd name="T100" fmla="*/ 53 w 662"/>
                <a:gd name="T101" fmla="*/ 372 h 612"/>
                <a:gd name="T102" fmla="*/ 0 w 662"/>
                <a:gd name="T103" fmla="*/ 349 h 612"/>
                <a:gd name="T104" fmla="*/ 4 w 662"/>
                <a:gd name="T105" fmla="*/ 321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62" h="612">
                  <a:moveTo>
                    <a:pt x="4" y="321"/>
                  </a:moveTo>
                  <a:lnTo>
                    <a:pt x="78" y="260"/>
                  </a:lnTo>
                  <a:lnTo>
                    <a:pt x="106" y="190"/>
                  </a:lnTo>
                  <a:lnTo>
                    <a:pt x="154" y="148"/>
                  </a:lnTo>
                  <a:lnTo>
                    <a:pt x="178" y="81"/>
                  </a:lnTo>
                  <a:lnTo>
                    <a:pt x="204" y="90"/>
                  </a:lnTo>
                  <a:lnTo>
                    <a:pt x="238" y="72"/>
                  </a:lnTo>
                  <a:lnTo>
                    <a:pt x="247" y="22"/>
                  </a:lnTo>
                  <a:lnTo>
                    <a:pt x="265" y="4"/>
                  </a:lnTo>
                  <a:lnTo>
                    <a:pt x="284" y="11"/>
                  </a:lnTo>
                  <a:lnTo>
                    <a:pt x="284" y="36"/>
                  </a:lnTo>
                  <a:lnTo>
                    <a:pt x="293" y="84"/>
                  </a:lnTo>
                  <a:lnTo>
                    <a:pt x="308" y="93"/>
                  </a:lnTo>
                  <a:lnTo>
                    <a:pt x="349" y="77"/>
                  </a:lnTo>
                  <a:lnTo>
                    <a:pt x="370" y="51"/>
                  </a:lnTo>
                  <a:lnTo>
                    <a:pt x="389" y="9"/>
                  </a:lnTo>
                  <a:lnTo>
                    <a:pt x="473" y="0"/>
                  </a:lnTo>
                  <a:lnTo>
                    <a:pt x="540" y="7"/>
                  </a:lnTo>
                  <a:lnTo>
                    <a:pt x="545" y="48"/>
                  </a:lnTo>
                  <a:lnTo>
                    <a:pt x="553" y="88"/>
                  </a:lnTo>
                  <a:lnTo>
                    <a:pt x="589" y="103"/>
                  </a:lnTo>
                  <a:lnTo>
                    <a:pt x="620" y="106"/>
                  </a:lnTo>
                  <a:lnTo>
                    <a:pt x="632" y="137"/>
                  </a:lnTo>
                  <a:lnTo>
                    <a:pt x="662" y="148"/>
                  </a:lnTo>
                  <a:lnTo>
                    <a:pt x="651" y="236"/>
                  </a:lnTo>
                  <a:lnTo>
                    <a:pt x="619" y="274"/>
                  </a:lnTo>
                  <a:lnTo>
                    <a:pt x="581" y="297"/>
                  </a:lnTo>
                  <a:lnTo>
                    <a:pt x="581" y="355"/>
                  </a:lnTo>
                  <a:lnTo>
                    <a:pt x="604" y="398"/>
                  </a:lnTo>
                  <a:lnTo>
                    <a:pt x="574" y="409"/>
                  </a:lnTo>
                  <a:lnTo>
                    <a:pt x="560" y="375"/>
                  </a:lnTo>
                  <a:lnTo>
                    <a:pt x="546" y="417"/>
                  </a:lnTo>
                  <a:lnTo>
                    <a:pt x="504" y="467"/>
                  </a:lnTo>
                  <a:lnTo>
                    <a:pt x="540" y="519"/>
                  </a:lnTo>
                  <a:lnTo>
                    <a:pt x="562" y="567"/>
                  </a:lnTo>
                  <a:lnTo>
                    <a:pt x="523" y="583"/>
                  </a:lnTo>
                  <a:lnTo>
                    <a:pt x="473" y="594"/>
                  </a:lnTo>
                  <a:lnTo>
                    <a:pt x="440" y="587"/>
                  </a:lnTo>
                  <a:lnTo>
                    <a:pt x="396" y="612"/>
                  </a:lnTo>
                  <a:lnTo>
                    <a:pt x="366" y="531"/>
                  </a:lnTo>
                  <a:lnTo>
                    <a:pt x="402" y="492"/>
                  </a:lnTo>
                  <a:lnTo>
                    <a:pt x="313" y="473"/>
                  </a:lnTo>
                  <a:lnTo>
                    <a:pt x="266" y="452"/>
                  </a:lnTo>
                  <a:lnTo>
                    <a:pt x="240" y="459"/>
                  </a:lnTo>
                  <a:lnTo>
                    <a:pt x="203" y="427"/>
                  </a:lnTo>
                  <a:lnTo>
                    <a:pt x="193" y="450"/>
                  </a:lnTo>
                  <a:lnTo>
                    <a:pt x="170" y="468"/>
                  </a:lnTo>
                  <a:lnTo>
                    <a:pt x="145" y="471"/>
                  </a:lnTo>
                  <a:lnTo>
                    <a:pt x="117" y="440"/>
                  </a:lnTo>
                  <a:lnTo>
                    <a:pt x="61" y="474"/>
                  </a:lnTo>
                  <a:lnTo>
                    <a:pt x="53" y="372"/>
                  </a:lnTo>
                  <a:lnTo>
                    <a:pt x="0" y="349"/>
                  </a:lnTo>
                  <a:lnTo>
                    <a:pt x="4" y="321"/>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182" name="Freeform 93"/>
            <p:cNvSpPr>
              <a:spLocks/>
            </p:cNvSpPr>
            <p:nvPr/>
          </p:nvSpPr>
          <p:spPr bwMode="auto">
            <a:xfrm>
              <a:off x="1444317" y="2395147"/>
              <a:ext cx="275057" cy="203375"/>
            </a:xfrm>
            <a:custGeom>
              <a:avLst/>
              <a:gdLst>
                <a:gd name="T0" fmla="*/ 40 w 552"/>
                <a:gd name="T1" fmla="*/ 110 h 408"/>
                <a:gd name="T2" fmla="*/ 83 w 552"/>
                <a:gd name="T3" fmla="*/ 107 h 408"/>
                <a:gd name="T4" fmla="*/ 93 w 552"/>
                <a:gd name="T5" fmla="*/ 33 h 408"/>
                <a:gd name="T6" fmla="*/ 253 w 552"/>
                <a:gd name="T7" fmla="*/ 33 h 408"/>
                <a:gd name="T8" fmla="*/ 272 w 552"/>
                <a:gd name="T9" fmla="*/ 0 h 408"/>
                <a:gd name="T10" fmla="*/ 491 w 552"/>
                <a:gd name="T11" fmla="*/ 0 h 408"/>
                <a:gd name="T12" fmla="*/ 544 w 552"/>
                <a:gd name="T13" fmla="*/ 23 h 408"/>
                <a:gd name="T14" fmla="*/ 552 w 552"/>
                <a:gd name="T15" fmla="*/ 125 h 408"/>
                <a:gd name="T16" fmla="*/ 520 w 552"/>
                <a:gd name="T17" fmla="*/ 172 h 408"/>
                <a:gd name="T18" fmla="*/ 450 w 552"/>
                <a:gd name="T19" fmla="*/ 189 h 408"/>
                <a:gd name="T20" fmla="*/ 436 w 552"/>
                <a:gd name="T21" fmla="*/ 189 h 408"/>
                <a:gd name="T22" fmla="*/ 298 w 552"/>
                <a:gd name="T23" fmla="*/ 317 h 408"/>
                <a:gd name="T24" fmla="*/ 257 w 552"/>
                <a:gd name="T25" fmla="*/ 346 h 408"/>
                <a:gd name="T26" fmla="*/ 254 w 552"/>
                <a:gd name="T27" fmla="*/ 395 h 408"/>
                <a:gd name="T28" fmla="*/ 217 w 552"/>
                <a:gd name="T29" fmla="*/ 408 h 408"/>
                <a:gd name="T30" fmla="*/ 112 w 552"/>
                <a:gd name="T31" fmla="*/ 408 h 408"/>
                <a:gd name="T32" fmla="*/ 61 w 552"/>
                <a:gd name="T33" fmla="*/ 377 h 408"/>
                <a:gd name="T34" fmla="*/ 34 w 552"/>
                <a:gd name="T35" fmla="*/ 272 h 408"/>
                <a:gd name="T36" fmla="*/ 0 w 552"/>
                <a:gd name="T37" fmla="*/ 228 h 408"/>
                <a:gd name="T38" fmla="*/ 37 w 552"/>
                <a:gd name="T39" fmla="*/ 201 h 408"/>
                <a:gd name="T40" fmla="*/ 37 w 552"/>
                <a:gd name="T41" fmla="*/ 158 h 408"/>
                <a:gd name="T42" fmla="*/ 61 w 552"/>
                <a:gd name="T43" fmla="*/ 143 h 408"/>
                <a:gd name="T44" fmla="*/ 40 w 552"/>
                <a:gd name="T45" fmla="*/ 11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2" h="408">
                  <a:moveTo>
                    <a:pt x="40" y="110"/>
                  </a:moveTo>
                  <a:lnTo>
                    <a:pt x="83" y="107"/>
                  </a:lnTo>
                  <a:lnTo>
                    <a:pt x="93" y="33"/>
                  </a:lnTo>
                  <a:lnTo>
                    <a:pt x="253" y="33"/>
                  </a:lnTo>
                  <a:lnTo>
                    <a:pt x="272" y="0"/>
                  </a:lnTo>
                  <a:lnTo>
                    <a:pt x="491" y="0"/>
                  </a:lnTo>
                  <a:lnTo>
                    <a:pt x="544" y="23"/>
                  </a:lnTo>
                  <a:lnTo>
                    <a:pt x="552" y="125"/>
                  </a:lnTo>
                  <a:lnTo>
                    <a:pt x="520" y="172"/>
                  </a:lnTo>
                  <a:lnTo>
                    <a:pt x="450" y="189"/>
                  </a:lnTo>
                  <a:lnTo>
                    <a:pt x="436" y="189"/>
                  </a:lnTo>
                  <a:lnTo>
                    <a:pt x="298" y="317"/>
                  </a:lnTo>
                  <a:lnTo>
                    <a:pt x="257" y="346"/>
                  </a:lnTo>
                  <a:lnTo>
                    <a:pt x="254" y="395"/>
                  </a:lnTo>
                  <a:lnTo>
                    <a:pt x="217" y="408"/>
                  </a:lnTo>
                  <a:lnTo>
                    <a:pt x="112" y="408"/>
                  </a:lnTo>
                  <a:lnTo>
                    <a:pt x="61" y="377"/>
                  </a:lnTo>
                  <a:lnTo>
                    <a:pt x="34" y="272"/>
                  </a:lnTo>
                  <a:lnTo>
                    <a:pt x="0" y="228"/>
                  </a:lnTo>
                  <a:lnTo>
                    <a:pt x="37" y="201"/>
                  </a:lnTo>
                  <a:lnTo>
                    <a:pt x="37" y="158"/>
                  </a:lnTo>
                  <a:lnTo>
                    <a:pt x="61" y="143"/>
                  </a:lnTo>
                  <a:lnTo>
                    <a:pt x="40" y="110"/>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183" name="Freeform 87"/>
            <p:cNvSpPr>
              <a:spLocks/>
            </p:cNvSpPr>
            <p:nvPr/>
          </p:nvSpPr>
          <p:spPr bwMode="auto">
            <a:xfrm>
              <a:off x="1300399" y="2215665"/>
              <a:ext cx="279503" cy="293394"/>
            </a:xfrm>
            <a:custGeom>
              <a:avLst/>
              <a:gdLst>
                <a:gd name="T0" fmla="*/ 157 w 561"/>
                <a:gd name="T1" fmla="*/ 131 h 589"/>
                <a:gd name="T2" fmla="*/ 188 w 561"/>
                <a:gd name="T3" fmla="*/ 169 h 589"/>
                <a:gd name="T4" fmla="*/ 349 w 561"/>
                <a:gd name="T5" fmla="*/ 188 h 589"/>
                <a:gd name="T6" fmla="*/ 511 w 561"/>
                <a:gd name="T7" fmla="*/ 223 h 589"/>
                <a:gd name="T8" fmla="*/ 561 w 561"/>
                <a:gd name="T9" fmla="*/ 361 h 589"/>
                <a:gd name="T10" fmla="*/ 544 w 561"/>
                <a:gd name="T11" fmla="*/ 394 h 589"/>
                <a:gd name="T12" fmla="*/ 382 w 561"/>
                <a:gd name="T13" fmla="*/ 394 h 589"/>
                <a:gd name="T14" fmla="*/ 371 w 561"/>
                <a:gd name="T15" fmla="*/ 467 h 589"/>
                <a:gd name="T16" fmla="*/ 331 w 561"/>
                <a:gd name="T17" fmla="*/ 471 h 589"/>
                <a:gd name="T18" fmla="*/ 349 w 561"/>
                <a:gd name="T19" fmla="*/ 503 h 589"/>
                <a:gd name="T20" fmla="*/ 326 w 561"/>
                <a:gd name="T21" fmla="*/ 523 h 589"/>
                <a:gd name="T22" fmla="*/ 326 w 561"/>
                <a:gd name="T23" fmla="*/ 557 h 589"/>
                <a:gd name="T24" fmla="*/ 289 w 561"/>
                <a:gd name="T25" fmla="*/ 589 h 589"/>
                <a:gd name="T26" fmla="*/ 246 w 561"/>
                <a:gd name="T27" fmla="*/ 569 h 589"/>
                <a:gd name="T28" fmla="*/ 174 w 561"/>
                <a:gd name="T29" fmla="*/ 567 h 589"/>
                <a:gd name="T30" fmla="*/ 73 w 561"/>
                <a:gd name="T31" fmla="*/ 573 h 589"/>
                <a:gd name="T32" fmla="*/ 16 w 561"/>
                <a:gd name="T33" fmla="*/ 531 h 589"/>
                <a:gd name="T34" fmla="*/ 8 w 561"/>
                <a:gd name="T35" fmla="*/ 385 h 589"/>
                <a:gd name="T36" fmla="*/ 34 w 561"/>
                <a:gd name="T37" fmla="*/ 372 h 589"/>
                <a:gd name="T38" fmla="*/ 17 w 561"/>
                <a:gd name="T39" fmla="*/ 346 h 589"/>
                <a:gd name="T40" fmla="*/ 17 w 561"/>
                <a:gd name="T41" fmla="*/ 229 h 589"/>
                <a:gd name="T42" fmla="*/ 50 w 561"/>
                <a:gd name="T43" fmla="*/ 193 h 589"/>
                <a:gd name="T44" fmla="*/ 0 w 561"/>
                <a:gd name="T45" fmla="*/ 106 h 589"/>
                <a:gd name="T46" fmla="*/ 0 w 561"/>
                <a:gd name="T47" fmla="*/ 23 h 589"/>
                <a:gd name="T48" fmla="*/ 27 w 561"/>
                <a:gd name="T49" fmla="*/ 0 h 589"/>
                <a:gd name="T50" fmla="*/ 154 w 561"/>
                <a:gd name="T51" fmla="*/ 0 h 589"/>
                <a:gd name="T52" fmla="*/ 157 w 561"/>
                <a:gd name="T53" fmla="*/ 131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1" h="589">
                  <a:moveTo>
                    <a:pt x="157" y="131"/>
                  </a:moveTo>
                  <a:lnTo>
                    <a:pt x="188" y="169"/>
                  </a:lnTo>
                  <a:lnTo>
                    <a:pt x="349" y="188"/>
                  </a:lnTo>
                  <a:lnTo>
                    <a:pt x="511" y="223"/>
                  </a:lnTo>
                  <a:lnTo>
                    <a:pt x="561" y="361"/>
                  </a:lnTo>
                  <a:lnTo>
                    <a:pt x="544" y="394"/>
                  </a:lnTo>
                  <a:lnTo>
                    <a:pt x="382" y="394"/>
                  </a:lnTo>
                  <a:lnTo>
                    <a:pt x="371" y="467"/>
                  </a:lnTo>
                  <a:lnTo>
                    <a:pt x="331" y="471"/>
                  </a:lnTo>
                  <a:lnTo>
                    <a:pt x="349" y="503"/>
                  </a:lnTo>
                  <a:lnTo>
                    <a:pt x="326" y="523"/>
                  </a:lnTo>
                  <a:lnTo>
                    <a:pt x="326" y="557"/>
                  </a:lnTo>
                  <a:lnTo>
                    <a:pt x="289" y="589"/>
                  </a:lnTo>
                  <a:lnTo>
                    <a:pt x="246" y="569"/>
                  </a:lnTo>
                  <a:lnTo>
                    <a:pt x="174" y="567"/>
                  </a:lnTo>
                  <a:lnTo>
                    <a:pt x="73" y="573"/>
                  </a:lnTo>
                  <a:lnTo>
                    <a:pt x="16" y="531"/>
                  </a:lnTo>
                  <a:lnTo>
                    <a:pt x="8" y="385"/>
                  </a:lnTo>
                  <a:lnTo>
                    <a:pt x="34" y="372"/>
                  </a:lnTo>
                  <a:lnTo>
                    <a:pt x="17" y="346"/>
                  </a:lnTo>
                  <a:lnTo>
                    <a:pt x="17" y="229"/>
                  </a:lnTo>
                  <a:lnTo>
                    <a:pt x="50" y="193"/>
                  </a:lnTo>
                  <a:lnTo>
                    <a:pt x="0" y="106"/>
                  </a:lnTo>
                  <a:lnTo>
                    <a:pt x="0" y="23"/>
                  </a:lnTo>
                  <a:lnTo>
                    <a:pt x="27" y="0"/>
                  </a:lnTo>
                  <a:lnTo>
                    <a:pt x="154" y="0"/>
                  </a:lnTo>
                  <a:lnTo>
                    <a:pt x="157" y="131"/>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184" name="Freeform 95"/>
            <p:cNvSpPr>
              <a:spLocks/>
            </p:cNvSpPr>
            <p:nvPr/>
          </p:nvSpPr>
          <p:spPr bwMode="auto">
            <a:xfrm>
              <a:off x="1539337" y="1936719"/>
              <a:ext cx="265055" cy="458428"/>
            </a:xfrm>
            <a:custGeom>
              <a:avLst/>
              <a:gdLst>
                <a:gd name="T0" fmla="*/ 41 w 532"/>
                <a:gd name="T1" fmla="*/ 199 h 921"/>
                <a:gd name="T2" fmla="*/ 68 w 532"/>
                <a:gd name="T3" fmla="*/ 222 h 921"/>
                <a:gd name="T4" fmla="*/ 101 w 532"/>
                <a:gd name="T5" fmla="*/ 213 h 921"/>
                <a:gd name="T6" fmla="*/ 127 w 532"/>
                <a:gd name="T7" fmla="*/ 203 h 921"/>
                <a:gd name="T8" fmla="*/ 154 w 532"/>
                <a:gd name="T9" fmla="*/ 200 h 921"/>
                <a:gd name="T10" fmla="*/ 181 w 532"/>
                <a:gd name="T11" fmla="*/ 186 h 921"/>
                <a:gd name="T12" fmla="*/ 196 w 532"/>
                <a:gd name="T13" fmla="*/ 161 h 921"/>
                <a:gd name="T14" fmla="*/ 194 w 532"/>
                <a:gd name="T15" fmla="*/ 133 h 921"/>
                <a:gd name="T16" fmla="*/ 156 w 532"/>
                <a:gd name="T17" fmla="*/ 109 h 921"/>
                <a:gd name="T18" fmla="*/ 157 w 532"/>
                <a:gd name="T19" fmla="*/ 89 h 921"/>
                <a:gd name="T20" fmla="*/ 175 w 532"/>
                <a:gd name="T21" fmla="*/ 69 h 921"/>
                <a:gd name="T22" fmla="*/ 215 w 532"/>
                <a:gd name="T23" fmla="*/ 54 h 921"/>
                <a:gd name="T24" fmla="*/ 240 w 532"/>
                <a:gd name="T25" fmla="*/ 48 h 921"/>
                <a:gd name="T26" fmla="*/ 265 w 532"/>
                <a:gd name="T27" fmla="*/ 69 h 921"/>
                <a:gd name="T28" fmla="*/ 290 w 532"/>
                <a:gd name="T29" fmla="*/ 48 h 921"/>
                <a:gd name="T30" fmla="*/ 316 w 532"/>
                <a:gd name="T31" fmla="*/ 28 h 921"/>
                <a:gd name="T32" fmla="*/ 366 w 532"/>
                <a:gd name="T33" fmla="*/ 0 h 921"/>
                <a:gd name="T34" fmla="*/ 406 w 532"/>
                <a:gd name="T35" fmla="*/ 1 h 921"/>
                <a:gd name="T36" fmla="*/ 444 w 532"/>
                <a:gd name="T37" fmla="*/ 11 h 921"/>
                <a:gd name="T38" fmla="*/ 461 w 532"/>
                <a:gd name="T39" fmla="*/ 35 h 921"/>
                <a:gd name="T40" fmla="*/ 484 w 532"/>
                <a:gd name="T41" fmla="*/ 81 h 921"/>
                <a:gd name="T42" fmla="*/ 487 w 532"/>
                <a:gd name="T43" fmla="*/ 102 h 921"/>
                <a:gd name="T44" fmla="*/ 476 w 532"/>
                <a:gd name="T45" fmla="*/ 134 h 921"/>
                <a:gd name="T46" fmla="*/ 434 w 532"/>
                <a:gd name="T47" fmla="*/ 141 h 921"/>
                <a:gd name="T48" fmla="*/ 422 w 532"/>
                <a:gd name="T49" fmla="*/ 153 h 921"/>
                <a:gd name="T50" fmla="*/ 430 w 532"/>
                <a:gd name="T51" fmla="*/ 167 h 921"/>
                <a:gd name="T52" fmla="*/ 502 w 532"/>
                <a:gd name="T53" fmla="*/ 182 h 921"/>
                <a:gd name="T54" fmla="*/ 516 w 532"/>
                <a:gd name="T55" fmla="*/ 221 h 921"/>
                <a:gd name="T56" fmla="*/ 511 w 532"/>
                <a:gd name="T57" fmla="*/ 255 h 921"/>
                <a:gd name="T58" fmla="*/ 532 w 532"/>
                <a:gd name="T59" fmla="*/ 291 h 921"/>
                <a:gd name="T60" fmla="*/ 457 w 532"/>
                <a:gd name="T61" fmla="*/ 329 h 921"/>
                <a:gd name="T62" fmla="*/ 451 w 532"/>
                <a:gd name="T63" fmla="*/ 355 h 921"/>
                <a:gd name="T64" fmla="*/ 474 w 532"/>
                <a:gd name="T65" fmla="*/ 393 h 921"/>
                <a:gd name="T66" fmla="*/ 476 w 532"/>
                <a:gd name="T67" fmla="*/ 444 h 921"/>
                <a:gd name="T68" fmla="*/ 443 w 532"/>
                <a:gd name="T69" fmla="*/ 474 h 921"/>
                <a:gd name="T70" fmla="*/ 445 w 532"/>
                <a:gd name="T71" fmla="*/ 503 h 921"/>
                <a:gd name="T72" fmla="*/ 469 w 532"/>
                <a:gd name="T73" fmla="*/ 538 h 921"/>
                <a:gd name="T74" fmla="*/ 479 w 532"/>
                <a:gd name="T75" fmla="*/ 564 h 921"/>
                <a:gd name="T76" fmla="*/ 474 w 532"/>
                <a:gd name="T77" fmla="*/ 593 h 921"/>
                <a:gd name="T78" fmla="*/ 478 w 532"/>
                <a:gd name="T79" fmla="*/ 653 h 921"/>
                <a:gd name="T80" fmla="*/ 451 w 532"/>
                <a:gd name="T81" fmla="*/ 723 h 921"/>
                <a:gd name="T82" fmla="*/ 403 w 532"/>
                <a:gd name="T83" fmla="*/ 767 h 921"/>
                <a:gd name="T84" fmla="*/ 384 w 532"/>
                <a:gd name="T85" fmla="*/ 822 h 921"/>
                <a:gd name="T86" fmla="*/ 307 w 532"/>
                <a:gd name="T87" fmla="*/ 894 h 921"/>
                <a:gd name="T88" fmla="*/ 300 w 532"/>
                <a:gd name="T89" fmla="*/ 921 h 921"/>
                <a:gd name="T90" fmla="*/ 79 w 532"/>
                <a:gd name="T91" fmla="*/ 921 h 921"/>
                <a:gd name="T92" fmla="*/ 32 w 532"/>
                <a:gd name="T93" fmla="*/ 785 h 921"/>
                <a:gd name="T94" fmla="*/ 96 w 532"/>
                <a:gd name="T95" fmla="*/ 727 h 921"/>
                <a:gd name="T96" fmla="*/ 58 w 532"/>
                <a:gd name="T97" fmla="*/ 618 h 921"/>
                <a:gd name="T98" fmla="*/ 3 w 532"/>
                <a:gd name="T99" fmla="*/ 573 h 921"/>
                <a:gd name="T100" fmla="*/ 13 w 532"/>
                <a:gd name="T101" fmla="*/ 391 h 921"/>
                <a:gd name="T102" fmla="*/ 0 w 532"/>
                <a:gd name="T103" fmla="*/ 291 h 921"/>
                <a:gd name="T104" fmla="*/ 26 w 532"/>
                <a:gd name="T105" fmla="*/ 237 h 921"/>
                <a:gd name="T106" fmla="*/ 41 w 532"/>
                <a:gd name="T107" fmla="*/ 199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32" h="921">
                  <a:moveTo>
                    <a:pt x="41" y="199"/>
                  </a:moveTo>
                  <a:lnTo>
                    <a:pt x="68" y="222"/>
                  </a:lnTo>
                  <a:lnTo>
                    <a:pt x="101" y="213"/>
                  </a:lnTo>
                  <a:lnTo>
                    <a:pt x="127" y="203"/>
                  </a:lnTo>
                  <a:lnTo>
                    <a:pt x="154" y="200"/>
                  </a:lnTo>
                  <a:lnTo>
                    <a:pt x="181" y="186"/>
                  </a:lnTo>
                  <a:lnTo>
                    <a:pt x="196" y="161"/>
                  </a:lnTo>
                  <a:lnTo>
                    <a:pt x="194" y="133"/>
                  </a:lnTo>
                  <a:lnTo>
                    <a:pt x="156" y="109"/>
                  </a:lnTo>
                  <a:lnTo>
                    <a:pt x="157" y="89"/>
                  </a:lnTo>
                  <a:lnTo>
                    <a:pt x="175" y="69"/>
                  </a:lnTo>
                  <a:lnTo>
                    <a:pt x="215" y="54"/>
                  </a:lnTo>
                  <a:lnTo>
                    <a:pt x="240" y="48"/>
                  </a:lnTo>
                  <a:lnTo>
                    <a:pt x="265" y="69"/>
                  </a:lnTo>
                  <a:lnTo>
                    <a:pt x="290" y="48"/>
                  </a:lnTo>
                  <a:lnTo>
                    <a:pt x="316" y="28"/>
                  </a:lnTo>
                  <a:lnTo>
                    <a:pt x="366" y="0"/>
                  </a:lnTo>
                  <a:lnTo>
                    <a:pt x="406" y="1"/>
                  </a:lnTo>
                  <a:lnTo>
                    <a:pt x="444" y="11"/>
                  </a:lnTo>
                  <a:lnTo>
                    <a:pt x="461" y="35"/>
                  </a:lnTo>
                  <a:lnTo>
                    <a:pt x="484" y="81"/>
                  </a:lnTo>
                  <a:lnTo>
                    <a:pt x="487" y="102"/>
                  </a:lnTo>
                  <a:lnTo>
                    <a:pt x="476" y="134"/>
                  </a:lnTo>
                  <a:lnTo>
                    <a:pt x="434" y="141"/>
                  </a:lnTo>
                  <a:lnTo>
                    <a:pt x="422" y="153"/>
                  </a:lnTo>
                  <a:lnTo>
                    <a:pt x="430" y="167"/>
                  </a:lnTo>
                  <a:lnTo>
                    <a:pt x="502" y="182"/>
                  </a:lnTo>
                  <a:lnTo>
                    <a:pt x="516" y="221"/>
                  </a:lnTo>
                  <a:lnTo>
                    <a:pt x="511" y="255"/>
                  </a:lnTo>
                  <a:lnTo>
                    <a:pt x="532" y="291"/>
                  </a:lnTo>
                  <a:lnTo>
                    <a:pt x="457" y="329"/>
                  </a:lnTo>
                  <a:lnTo>
                    <a:pt x="451" y="355"/>
                  </a:lnTo>
                  <a:lnTo>
                    <a:pt x="474" y="393"/>
                  </a:lnTo>
                  <a:lnTo>
                    <a:pt x="476" y="444"/>
                  </a:lnTo>
                  <a:lnTo>
                    <a:pt x="443" y="474"/>
                  </a:lnTo>
                  <a:lnTo>
                    <a:pt x="445" y="503"/>
                  </a:lnTo>
                  <a:lnTo>
                    <a:pt x="469" y="538"/>
                  </a:lnTo>
                  <a:lnTo>
                    <a:pt x="479" y="564"/>
                  </a:lnTo>
                  <a:lnTo>
                    <a:pt x="474" y="593"/>
                  </a:lnTo>
                  <a:lnTo>
                    <a:pt x="478" y="653"/>
                  </a:lnTo>
                  <a:lnTo>
                    <a:pt x="451" y="723"/>
                  </a:lnTo>
                  <a:lnTo>
                    <a:pt x="403" y="767"/>
                  </a:lnTo>
                  <a:lnTo>
                    <a:pt x="384" y="822"/>
                  </a:lnTo>
                  <a:lnTo>
                    <a:pt x="307" y="894"/>
                  </a:lnTo>
                  <a:lnTo>
                    <a:pt x="300" y="921"/>
                  </a:lnTo>
                  <a:lnTo>
                    <a:pt x="79" y="921"/>
                  </a:lnTo>
                  <a:lnTo>
                    <a:pt x="32" y="785"/>
                  </a:lnTo>
                  <a:lnTo>
                    <a:pt x="96" y="727"/>
                  </a:lnTo>
                  <a:lnTo>
                    <a:pt x="58" y="618"/>
                  </a:lnTo>
                  <a:lnTo>
                    <a:pt x="3" y="573"/>
                  </a:lnTo>
                  <a:lnTo>
                    <a:pt x="13" y="391"/>
                  </a:lnTo>
                  <a:lnTo>
                    <a:pt x="0" y="291"/>
                  </a:lnTo>
                  <a:lnTo>
                    <a:pt x="26" y="237"/>
                  </a:lnTo>
                  <a:lnTo>
                    <a:pt x="41" y="199"/>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185" name="Freeform 97"/>
            <p:cNvSpPr>
              <a:spLocks/>
            </p:cNvSpPr>
            <p:nvPr/>
          </p:nvSpPr>
          <p:spPr bwMode="auto">
            <a:xfrm>
              <a:off x="1375970" y="1981172"/>
              <a:ext cx="210043" cy="346183"/>
            </a:xfrm>
            <a:custGeom>
              <a:avLst/>
              <a:gdLst>
                <a:gd name="T0" fmla="*/ 40 w 422"/>
                <a:gd name="T1" fmla="*/ 436 h 696"/>
                <a:gd name="T2" fmla="*/ 8 w 422"/>
                <a:gd name="T3" fmla="*/ 388 h 696"/>
                <a:gd name="T4" fmla="*/ 27 w 422"/>
                <a:gd name="T5" fmla="*/ 350 h 696"/>
                <a:gd name="T6" fmla="*/ 72 w 422"/>
                <a:gd name="T7" fmla="*/ 334 h 696"/>
                <a:gd name="T8" fmla="*/ 69 w 422"/>
                <a:gd name="T9" fmla="*/ 103 h 696"/>
                <a:gd name="T10" fmla="*/ 114 w 422"/>
                <a:gd name="T11" fmla="*/ 46 h 696"/>
                <a:gd name="T12" fmla="*/ 150 w 422"/>
                <a:gd name="T13" fmla="*/ 19 h 696"/>
                <a:gd name="T14" fmla="*/ 187 w 422"/>
                <a:gd name="T15" fmla="*/ 11 h 696"/>
                <a:gd name="T16" fmla="*/ 245 w 422"/>
                <a:gd name="T17" fmla="*/ 0 h 696"/>
                <a:gd name="T18" fmla="*/ 278 w 422"/>
                <a:gd name="T19" fmla="*/ 74 h 696"/>
                <a:gd name="T20" fmla="*/ 309 w 422"/>
                <a:gd name="T21" fmla="*/ 61 h 696"/>
                <a:gd name="T22" fmla="*/ 369 w 422"/>
                <a:gd name="T23" fmla="*/ 110 h 696"/>
                <a:gd name="T24" fmla="*/ 326 w 422"/>
                <a:gd name="T25" fmla="*/ 201 h 696"/>
                <a:gd name="T26" fmla="*/ 341 w 422"/>
                <a:gd name="T27" fmla="*/ 300 h 696"/>
                <a:gd name="T28" fmla="*/ 330 w 422"/>
                <a:gd name="T29" fmla="*/ 486 h 696"/>
                <a:gd name="T30" fmla="*/ 382 w 422"/>
                <a:gd name="T31" fmla="*/ 524 h 696"/>
                <a:gd name="T32" fmla="*/ 422 w 422"/>
                <a:gd name="T33" fmla="*/ 636 h 696"/>
                <a:gd name="T34" fmla="*/ 360 w 422"/>
                <a:gd name="T35" fmla="*/ 696 h 696"/>
                <a:gd name="T36" fmla="*/ 192 w 422"/>
                <a:gd name="T37" fmla="*/ 657 h 696"/>
                <a:gd name="T38" fmla="*/ 35 w 422"/>
                <a:gd name="T39" fmla="*/ 640 h 696"/>
                <a:gd name="T40" fmla="*/ 5 w 422"/>
                <a:gd name="T41" fmla="*/ 603 h 696"/>
                <a:gd name="T42" fmla="*/ 0 w 422"/>
                <a:gd name="T43" fmla="*/ 471 h 696"/>
                <a:gd name="T44" fmla="*/ 40 w 422"/>
                <a:gd name="T45" fmla="*/ 436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2" h="696">
                  <a:moveTo>
                    <a:pt x="40" y="436"/>
                  </a:moveTo>
                  <a:lnTo>
                    <a:pt x="8" y="388"/>
                  </a:lnTo>
                  <a:lnTo>
                    <a:pt x="27" y="350"/>
                  </a:lnTo>
                  <a:lnTo>
                    <a:pt x="72" y="334"/>
                  </a:lnTo>
                  <a:lnTo>
                    <a:pt x="69" y="103"/>
                  </a:lnTo>
                  <a:lnTo>
                    <a:pt x="114" y="46"/>
                  </a:lnTo>
                  <a:lnTo>
                    <a:pt x="150" y="19"/>
                  </a:lnTo>
                  <a:lnTo>
                    <a:pt x="187" y="11"/>
                  </a:lnTo>
                  <a:lnTo>
                    <a:pt x="245" y="0"/>
                  </a:lnTo>
                  <a:lnTo>
                    <a:pt x="278" y="74"/>
                  </a:lnTo>
                  <a:lnTo>
                    <a:pt x="309" y="61"/>
                  </a:lnTo>
                  <a:lnTo>
                    <a:pt x="369" y="110"/>
                  </a:lnTo>
                  <a:lnTo>
                    <a:pt x="326" y="201"/>
                  </a:lnTo>
                  <a:lnTo>
                    <a:pt x="341" y="300"/>
                  </a:lnTo>
                  <a:lnTo>
                    <a:pt x="330" y="486"/>
                  </a:lnTo>
                  <a:lnTo>
                    <a:pt x="382" y="524"/>
                  </a:lnTo>
                  <a:lnTo>
                    <a:pt x="422" y="636"/>
                  </a:lnTo>
                  <a:lnTo>
                    <a:pt x="360" y="696"/>
                  </a:lnTo>
                  <a:lnTo>
                    <a:pt x="192" y="657"/>
                  </a:lnTo>
                  <a:lnTo>
                    <a:pt x="35" y="640"/>
                  </a:lnTo>
                  <a:lnTo>
                    <a:pt x="5" y="603"/>
                  </a:lnTo>
                  <a:lnTo>
                    <a:pt x="0" y="471"/>
                  </a:lnTo>
                  <a:lnTo>
                    <a:pt x="40" y="436"/>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grpSp>
      <p:grpSp>
        <p:nvGrpSpPr>
          <p:cNvPr id="203" name="202 Grupo"/>
          <p:cNvGrpSpPr/>
          <p:nvPr/>
        </p:nvGrpSpPr>
        <p:grpSpPr>
          <a:xfrm>
            <a:off x="3138966" y="1981609"/>
            <a:ext cx="6422548" cy="4183695"/>
            <a:chOff x="883392" y="1981609"/>
            <a:chExt cx="8854916" cy="4354870"/>
          </a:xfrm>
        </p:grpSpPr>
        <p:sp>
          <p:nvSpPr>
            <p:cNvPr id="204" name="203 Rectángulo"/>
            <p:cNvSpPr/>
            <p:nvPr/>
          </p:nvSpPr>
          <p:spPr bwMode="auto">
            <a:xfrm>
              <a:off x="3845895" y="1981609"/>
              <a:ext cx="936000" cy="4354870"/>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205" name="204 Rectángulo"/>
            <p:cNvSpPr/>
            <p:nvPr/>
          </p:nvSpPr>
          <p:spPr bwMode="auto">
            <a:xfrm>
              <a:off x="4837178" y="1981609"/>
              <a:ext cx="936000" cy="4354870"/>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206" name="205 Rectángulo"/>
            <p:cNvSpPr/>
            <p:nvPr/>
          </p:nvSpPr>
          <p:spPr bwMode="auto">
            <a:xfrm>
              <a:off x="5828461" y="1981609"/>
              <a:ext cx="936000" cy="4354870"/>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207" name="206 Rectángulo"/>
            <p:cNvSpPr/>
            <p:nvPr/>
          </p:nvSpPr>
          <p:spPr bwMode="auto">
            <a:xfrm>
              <a:off x="6819744" y="1981609"/>
              <a:ext cx="936000" cy="4354870"/>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208" name="207 Rectángulo"/>
            <p:cNvSpPr/>
            <p:nvPr/>
          </p:nvSpPr>
          <p:spPr bwMode="auto">
            <a:xfrm>
              <a:off x="7811027" y="1981609"/>
              <a:ext cx="936000" cy="4354870"/>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209" name="208 Rectángulo"/>
            <p:cNvSpPr/>
            <p:nvPr/>
          </p:nvSpPr>
          <p:spPr bwMode="auto">
            <a:xfrm>
              <a:off x="8802308" y="1981609"/>
              <a:ext cx="936000" cy="4354870"/>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210" name="209 Rectángulo"/>
            <p:cNvSpPr/>
            <p:nvPr/>
          </p:nvSpPr>
          <p:spPr bwMode="auto">
            <a:xfrm>
              <a:off x="883392" y="1981609"/>
              <a:ext cx="936000" cy="4354870"/>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211" name="210 Rectángulo"/>
            <p:cNvSpPr/>
            <p:nvPr/>
          </p:nvSpPr>
          <p:spPr bwMode="auto">
            <a:xfrm>
              <a:off x="1874674" y="1981609"/>
              <a:ext cx="936000" cy="4354870"/>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212" name="211 Rectángulo"/>
            <p:cNvSpPr/>
            <p:nvPr/>
          </p:nvSpPr>
          <p:spPr bwMode="auto">
            <a:xfrm>
              <a:off x="2865956" y="1981609"/>
              <a:ext cx="936000" cy="4354870"/>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grpSp>
      <p:graphicFrame>
        <p:nvGraphicFramePr>
          <p:cNvPr id="213" name="212 Tabla"/>
          <p:cNvGraphicFramePr>
            <a:graphicFrameLocks noGrp="1"/>
          </p:cNvGraphicFramePr>
          <p:nvPr>
            <p:extLst>
              <p:ext uri="{D42A27DB-BD31-4B8C-83A1-F6EECF244321}">
                <p14:modId xmlns:p14="http://schemas.microsoft.com/office/powerpoint/2010/main" xmlns="" val="2224449036"/>
              </p:ext>
            </p:extLst>
          </p:nvPr>
        </p:nvGraphicFramePr>
        <p:xfrm>
          <a:off x="3138965" y="5368862"/>
          <a:ext cx="6432300" cy="689610"/>
        </p:xfrm>
        <a:graphic>
          <a:graphicData uri="http://schemas.openxmlformats.org/drawingml/2006/table">
            <a:tbl>
              <a:tblPr firstRow="1" bandRow="1">
                <a:tableStyleId>{00A15C55-8517-42AA-B614-E9B94910E393}</a:tableStyleId>
              </a:tblPr>
              <a:tblGrid>
                <a:gridCol w="714700"/>
                <a:gridCol w="714700"/>
                <a:gridCol w="714700"/>
                <a:gridCol w="714700"/>
                <a:gridCol w="714700"/>
                <a:gridCol w="714700"/>
                <a:gridCol w="714700"/>
                <a:gridCol w="714700"/>
                <a:gridCol w="714700"/>
              </a:tblGrid>
              <a:tr h="370840">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s-ES" sz="1050" b="0" i="0" u="none" strike="noStrike" kern="1200" cap="none" spc="0" normalizeH="0" baseline="0" noProof="0" dirty="0" smtClean="0">
                          <a:ln>
                            <a:noFill/>
                          </a:ln>
                          <a:solidFill>
                            <a:prstClr val="black"/>
                          </a:solidFill>
                          <a:effectLst/>
                          <a:uLnTx/>
                          <a:uFillTx/>
                          <a:latin typeface="Calibri" pitchFamily="34" charset="0"/>
                          <a:ea typeface="+mn-ea"/>
                          <a:cs typeface="Calibri" pitchFamily="34" charset="0"/>
                        </a:rPr>
                        <a:t>GENERAL </a:t>
                      </a:r>
                    </a:p>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s-ES" sz="1050" b="0" i="0" u="none" strike="noStrike" kern="1200" cap="none" spc="0" normalizeH="0" baseline="0" noProof="0" dirty="0" smtClean="0">
                        <a:ln>
                          <a:noFill/>
                        </a:ln>
                        <a:solidFill>
                          <a:prstClr val="black"/>
                        </a:solidFill>
                        <a:effectLst/>
                        <a:uLnTx/>
                        <a:uFillTx/>
                        <a:latin typeface="Calibri" pitchFamily="34" charset="0"/>
                        <a:ea typeface="+mn-ea"/>
                        <a:cs typeface="Calibri" pitchFamily="34" charset="0"/>
                      </a:endParaRP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s-ES" sz="1050" b="0" i="0" u="none" strike="noStrike" kern="1200" cap="none" spc="0" normalizeH="0" baseline="0" noProof="0" dirty="0" smtClean="0">
                          <a:ln>
                            <a:noFill/>
                          </a:ln>
                          <a:solidFill>
                            <a:prstClr val="black"/>
                          </a:solidFill>
                          <a:effectLst/>
                          <a:uLnTx/>
                          <a:uFillTx/>
                          <a:latin typeface="Calibri" pitchFamily="34" charset="0"/>
                          <a:ea typeface="+mn-ea"/>
                          <a:cs typeface="Calibri" pitchFamily="34" charset="0"/>
                        </a:rPr>
                        <a:t>(</a:t>
                      </a:r>
                      <a:r>
                        <a:rPr kumimoji="0" lang="es-ES" sz="1050" b="0" i="0" u="none" strike="noStrike" kern="1200" cap="none" spc="0" normalizeH="0" baseline="0" noProof="0" dirty="0" err="1" smtClean="0">
                          <a:ln>
                            <a:noFill/>
                          </a:ln>
                          <a:solidFill>
                            <a:prstClr val="black"/>
                          </a:solidFill>
                          <a:effectLst/>
                          <a:uLnTx/>
                          <a:uFillTx/>
                          <a:latin typeface="Calibri" pitchFamily="34" charset="0"/>
                          <a:ea typeface="+mn-ea"/>
                          <a:cs typeface="Calibri" pitchFamily="34" charset="0"/>
                        </a:rPr>
                        <a:t>P1</a:t>
                      </a:r>
                      <a:r>
                        <a:rPr kumimoji="0" lang="es-ES" sz="1050" b="0" i="0" u="none" strike="noStrike" kern="1200" cap="none" spc="0" normalizeH="0" baseline="0" noProof="0" dirty="0" smtClean="0">
                          <a:ln>
                            <a:noFill/>
                          </a:ln>
                          <a:solidFill>
                            <a:prstClr val="black"/>
                          </a:solidFill>
                          <a:effectLst/>
                          <a:uLnTx/>
                          <a:uFillTx/>
                          <a:latin typeface="Calibri" pitchFamily="34" charset="0"/>
                          <a:ea typeface="+mn-ea"/>
                          <a:cs typeface="Calibri" pitchFamily="34" charset="0"/>
                        </a:rPr>
                        <a:t>)</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85000"/>
                        </a:lnSpc>
                      </a:pPr>
                      <a:r>
                        <a:rPr lang="es-ES" sz="1050" b="0" i="0" u="none" strike="noStrike" dirty="0">
                          <a:solidFill>
                            <a:srgbClr val="000000"/>
                          </a:solidFill>
                          <a:effectLst/>
                          <a:latin typeface="Calibri"/>
                        </a:rPr>
                        <a:t>Parque y jardines públicos</a:t>
                      </a:r>
                    </a:p>
                  </a:txBody>
                  <a:tcPr marL="9525" marR="9525" marT="9525"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85000"/>
                        </a:lnSpc>
                      </a:pPr>
                      <a:r>
                        <a:rPr lang="es-ES" sz="1050" b="0" i="0" u="none" strike="noStrike" dirty="0">
                          <a:solidFill>
                            <a:srgbClr val="000000"/>
                          </a:solidFill>
                          <a:effectLst/>
                          <a:latin typeface="Calibri"/>
                        </a:rPr>
                        <a:t>Lugares / zonas turísticos </a:t>
                      </a:r>
                      <a:r>
                        <a:rPr lang="es-ES" sz="1050" b="0" i="0" u="none" strike="noStrike" dirty="0" smtClean="0">
                          <a:solidFill>
                            <a:srgbClr val="000000"/>
                          </a:solidFill>
                          <a:effectLst/>
                          <a:latin typeface="Calibri"/>
                        </a:rPr>
                        <a:t/>
                      </a:r>
                      <a:br>
                        <a:rPr lang="es-ES" sz="1050" b="0" i="0" u="none" strike="noStrike" dirty="0" smtClean="0">
                          <a:solidFill>
                            <a:srgbClr val="000000"/>
                          </a:solidFill>
                          <a:effectLst/>
                          <a:latin typeface="Calibri"/>
                        </a:rPr>
                      </a:br>
                      <a:r>
                        <a:rPr lang="es-ES" sz="1050" b="0" i="0" u="none" strike="noStrike" dirty="0" smtClean="0">
                          <a:solidFill>
                            <a:srgbClr val="000000"/>
                          </a:solidFill>
                          <a:effectLst/>
                          <a:latin typeface="Calibri"/>
                        </a:rPr>
                        <a:t>y </a:t>
                      </a:r>
                      <a:r>
                        <a:rPr lang="es-ES" sz="1050" b="0" i="0" u="none" strike="noStrike" dirty="0">
                          <a:solidFill>
                            <a:srgbClr val="000000"/>
                          </a:solidFill>
                          <a:effectLst/>
                          <a:latin typeface="Calibri"/>
                        </a:rPr>
                        <a:t>comerciales</a:t>
                      </a:r>
                    </a:p>
                  </a:txBody>
                  <a:tcPr marL="9525" marR="9525" marT="9525"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85000"/>
                        </a:lnSpc>
                      </a:pPr>
                      <a:r>
                        <a:rPr lang="es-ES" sz="1050" b="0" i="0" u="none" strike="noStrike" dirty="0">
                          <a:solidFill>
                            <a:srgbClr val="000000"/>
                          </a:solidFill>
                          <a:effectLst/>
                          <a:latin typeface="Calibri"/>
                        </a:rPr>
                        <a:t>Recintos deportivos </a:t>
                      </a:r>
                      <a:r>
                        <a:rPr lang="es-ES" sz="1050" b="0" i="0" u="none" strike="noStrike" dirty="0" smtClean="0">
                          <a:solidFill>
                            <a:srgbClr val="000000"/>
                          </a:solidFill>
                          <a:effectLst/>
                          <a:latin typeface="Calibri"/>
                        </a:rPr>
                        <a:t/>
                      </a:r>
                      <a:br>
                        <a:rPr lang="es-ES" sz="1050" b="0" i="0" u="none" strike="noStrike" dirty="0" smtClean="0">
                          <a:solidFill>
                            <a:srgbClr val="000000"/>
                          </a:solidFill>
                          <a:effectLst/>
                          <a:latin typeface="Calibri"/>
                        </a:rPr>
                      </a:br>
                      <a:r>
                        <a:rPr lang="es-ES" sz="1050" b="0" i="0" u="none" strike="noStrike" dirty="0" smtClean="0">
                          <a:solidFill>
                            <a:srgbClr val="000000"/>
                          </a:solidFill>
                          <a:effectLst/>
                          <a:latin typeface="Calibri"/>
                        </a:rPr>
                        <a:t>/ </a:t>
                      </a:r>
                      <a:r>
                        <a:rPr lang="es-ES" sz="1050" b="0" i="0" u="none" strike="noStrike" dirty="0">
                          <a:solidFill>
                            <a:srgbClr val="000000"/>
                          </a:solidFill>
                          <a:effectLst/>
                          <a:latin typeface="Calibri"/>
                        </a:rPr>
                        <a:t>Piscinas</a:t>
                      </a:r>
                    </a:p>
                  </a:txBody>
                  <a:tcPr marL="9525" marR="9525" marT="9525"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85000"/>
                        </a:lnSpc>
                      </a:pPr>
                      <a:r>
                        <a:rPr lang="es-ES" sz="1050" b="0" i="0" u="none" strike="noStrike" dirty="0">
                          <a:solidFill>
                            <a:srgbClr val="000000"/>
                          </a:solidFill>
                          <a:effectLst/>
                          <a:latin typeface="Calibri"/>
                        </a:rPr>
                        <a:t>Salas de conciertos </a:t>
                      </a:r>
                      <a:r>
                        <a:rPr lang="es-ES" sz="1050" b="0" i="0" u="none" strike="noStrike" dirty="0" smtClean="0">
                          <a:solidFill>
                            <a:srgbClr val="000000"/>
                          </a:solidFill>
                          <a:effectLst/>
                          <a:latin typeface="Calibri"/>
                        </a:rPr>
                        <a:t/>
                      </a:r>
                      <a:br>
                        <a:rPr lang="es-ES" sz="1050" b="0" i="0" u="none" strike="noStrike" dirty="0" smtClean="0">
                          <a:solidFill>
                            <a:srgbClr val="000000"/>
                          </a:solidFill>
                          <a:effectLst/>
                          <a:latin typeface="Calibri"/>
                        </a:rPr>
                      </a:br>
                      <a:r>
                        <a:rPr lang="es-ES" sz="1050" b="0" i="0" u="none" strike="noStrike" dirty="0" smtClean="0">
                          <a:solidFill>
                            <a:srgbClr val="000000"/>
                          </a:solidFill>
                          <a:effectLst/>
                          <a:latin typeface="Calibri"/>
                        </a:rPr>
                        <a:t>/ </a:t>
                      </a:r>
                      <a:r>
                        <a:rPr lang="es-ES" sz="1050" b="0" i="0" u="none" strike="noStrike" dirty="0" err="1" smtClean="0">
                          <a:solidFill>
                            <a:srgbClr val="000000"/>
                          </a:solidFill>
                          <a:effectLst/>
                          <a:latin typeface="Calibri"/>
                        </a:rPr>
                        <a:t>espec-taculos</a:t>
                      </a:r>
                      <a:endParaRPr lang="es-ES" sz="1050" b="0" i="0" u="none" strike="noStrike" dirty="0">
                        <a:solidFill>
                          <a:srgbClr val="000000"/>
                        </a:solidFill>
                        <a:effectLst/>
                        <a:latin typeface="Calibri"/>
                      </a:endParaRPr>
                    </a:p>
                  </a:txBody>
                  <a:tcPr marL="9525" marR="9525" marT="9525"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85000"/>
                        </a:lnSpc>
                      </a:pPr>
                      <a:r>
                        <a:rPr lang="es-ES" sz="1050" b="0" i="0" u="none" strike="noStrike" dirty="0" smtClean="0">
                          <a:solidFill>
                            <a:srgbClr val="000000"/>
                          </a:solidFill>
                          <a:effectLst/>
                          <a:latin typeface="Calibri"/>
                        </a:rPr>
                        <a:t>Parques </a:t>
                      </a:r>
                      <a:r>
                        <a:rPr lang="es-ES" sz="1050" b="0" i="0" u="none" strike="noStrike" dirty="0">
                          <a:solidFill>
                            <a:srgbClr val="000000"/>
                          </a:solidFill>
                          <a:effectLst/>
                          <a:latin typeface="Calibri"/>
                        </a:rPr>
                        <a:t>temáticos </a:t>
                      </a:r>
                      <a:r>
                        <a:rPr lang="es-ES" sz="1050" b="0" i="0" u="none" strike="noStrike" dirty="0" smtClean="0">
                          <a:solidFill>
                            <a:srgbClr val="000000"/>
                          </a:solidFill>
                          <a:effectLst/>
                          <a:latin typeface="Calibri"/>
                        </a:rPr>
                        <a:t/>
                      </a:r>
                      <a:br>
                        <a:rPr lang="es-ES" sz="1050" b="0" i="0" u="none" strike="noStrike" dirty="0" smtClean="0">
                          <a:solidFill>
                            <a:srgbClr val="000000"/>
                          </a:solidFill>
                          <a:effectLst/>
                          <a:latin typeface="Calibri"/>
                        </a:rPr>
                      </a:br>
                      <a:r>
                        <a:rPr lang="es-ES" sz="1050" b="0" i="0" u="none" strike="noStrike" dirty="0" smtClean="0">
                          <a:solidFill>
                            <a:srgbClr val="000000"/>
                          </a:solidFill>
                          <a:effectLst/>
                          <a:latin typeface="Calibri"/>
                        </a:rPr>
                        <a:t>y </a:t>
                      </a:r>
                      <a:r>
                        <a:rPr lang="es-ES" sz="1050" b="0" i="0" u="none" strike="noStrike" dirty="0">
                          <a:solidFill>
                            <a:srgbClr val="000000"/>
                          </a:solidFill>
                          <a:effectLst/>
                          <a:latin typeface="Calibri"/>
                        </a:rPr>
                        <a:t>de atracciones</a:t>
                      </a:r>
                    </a:p>
                  </a:txBody>
                  <a:tcPr marL="9525" marR="9525" marT="9525"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85000"/>
                        </a:lnSpc>
                      </a:pPr>
                      <a:r>
                        <a:rPr lang="es-ES" sz="1050" b="0" i="0" u="none" strike="noStrike" dirty="0">
                          <a:solidFill>
                            <a:srgbClr val="000000"/>
                          </a:solidFill>
                          <a:effectLst/>
                          <a:latin typeface="Calibri"/>
                        </a:rPr>
                        <a:t>Centros comerciales / Centros </a:t>
                      </a:r>
                      <a:r>
                        <a:rPr lang="es-ES" sz="1050" b="0" i="0" u="none" strike="noStrike" dirty="0" smtClean="0">
                          <a:solidFill>
                            <a:srgbClr val="000000"/>
                          </a:solidFill>
                          <a:effectLst/>
                          <a:latin typeface="Calibri"/>
                        </a:rPr>
                        <a:t/>
                      </a:r>
                      <a:br>
                        <a:rPr lang="es-ES" sz="1050" b="0" i="0" u="none" strike="noStrike" dirty="0" smtClean="0">
                          <a:solidFill>
                            <a:srgbClr val="000000"/>
                          </a:solidFill>
                          <a:effectLst/>
                          <a:latin typeface="Calibri"/>
                        </a:rPr>
                      </a:br>
                      <a:r>
                        <a:rPr lang="es-ES" sz="1050" b="0" i="0" u="none" strike="noStrike" dirty="0" smtClean="0">
                          <a:solidFill>
                            <a:srgbClr val="000000"/>
                          </a:solidFill>
                          <a:effectLst/>
                          <a:latin typeface="Calibri"/>
                        </a:rPr>
                        <a:t>de </a:t>
                      </a:r>
                      <a:r>
                        <a:rPr lang="es-ES" sz="1050" b="0" i="0" u="none" strike="noStrike" dirty="0">
                          <a:solidFill>
                            <a:srgbClr val="000000"/>
                          </a:solidFill>
                          <a:effectLst/>
                          <a:latin typeface="Calibri"/>
                        </a:rPr>
                        <a:t>ocio</a:t>
                      </a:r>
                    </a:p>
                  </a:txBody>
                  <a:tcPr marL="9525" marR="9525" marT="9525"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85000"/>
                        </a:lnSpc>
                      </a:pPr>
                      <a:r>
                        <a:rPr lang="es-ES" sz="1050" b="0" i="0" u="none" strike="noStrike" dirty="0">
                          <a:solidFill>
                            <a:srgbClr val="000000"/>
                          </a:solidFill>
                          <a:effectLst/>
                          <a:latin typeface="Calibri"/>
                        </a:rPr>
                        <a:t>Cines / </a:t>
                      </a:r>
                      <a:r>
                        <a:rPr lang="es-ES" sz="1050" b="0" i="0" u="none" strike="noStrike" dirty="0" smtClean="0">
                          <a:solidFill>
                            <a:srgbClr val="000000"/>
                          </a:solidFill>
                          <a:effectLst/>
                          <a:latin typeface="Calibri"/>
                        </a:rPr>
                        <a:t/>
                      </a:r>
                      <a:br>
                        <a:rPr lang="es-ES" sz="1050" b="0" i="0" u="none" strike="noStrike" dirty="0" smtClean="0">
                          <a:solidFill>
                            <a:srgbClr val="000000"/>
                          </a:solidFill>
                          <a:effectLst/>
                          <a:latin typeface="Calibri"/>
                        </a:rPr>
                      </a:br>
                      <a:r>
                        <a:rPr lang="es-ES" sz="1050" b="0" i="0" u="none" strike="noStrike" dirty="0" smtClean="0">
                          <a:solidFill>
                            <a:srgbClr val="000000"/>
                          </a:solidFill>
                          <a:effectLst/>
                          <a:latin typeface="Calibri"/>
                        </a:rPr>
                        <a:t>teatro</a:t>
                      </a:r>
                      <a:endParaRPr lang="es-ES" sz="1050" b="0" i="0" u="none" strike="noStrike" dirty="0">
                        <a:solidFill>
                          <a:srgbClr val="000000"/>
                        </a:solidFill>
                        <a:effectLst/>
                        <a:latin typeface="Calibri"/>
                      </a:endParaRPr>
                    </a:p>
                  </a:txBody>
                  <a:tcPr marL="9525" marR="9525" marT="9525"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85000"/>
                        </a:lnSpc>
                      </a:pPr>
                      <a:r>
                        <a:rPr lang="es-ES" sz="1050" b="0" i="0" u="none" strike="noStrike" dirty="0">
                          <a:solidFill>
                            <a:srgbClr val="000000"/>
                          </a:solidFill>
                          <a:effectLst/>
                          <a:latin typeface="Calibri"/>
                        </a:rPr>
                        <a:t>Museos y salas de exposiciones</a:t>
                      </a:r>
                    </a:p>
                  </a:txBody>
                  <a:tcPr marL="9525" marR="9525" marT="9525"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214" name="213 Gráfico"/>
          <p:cNvGraphicFramePr/>
          <p:nvPr>
            <p:extLst>
              <p:ext uri="{D42A27DB-BD31-4B8C-83A1-F6EECF244321}">
                <p14:modId xmlns:p14="http://schemas.microsoft.com/office/powerpoint/2010/main" xmlns="" val="2047555288"/>
              </p:ext>
            </p:extLst>
          </p:nvPr>
        </p:nvGraphicFramePr>
        <p:xfrm>
          <a:off x="2628503" y="1846326"/>
          <a:ext cx="7194619" cy="3600400"/>
        </p:xfrm>
        <a:graphic>
          <a:graphicData uri="http://schemas.openxmlformats.org/drawingml/2006/chart">
            <c:chart xmlns:c="http://schemas.openxmlformats.org/drawingml/2006/chart" xmlns:r="http://schemas.openxmlformats.org/officeDocument/2006/relationships" r:id="rId2"/>
          </a:graphicData>
        </a:graphic>
      </p:graphicFrame>
      <p:grpSp>
        <p:nvGrpSpPr>
          <p:cNvPr id="215" name="214 Grupo"/>
          <p:cNvGrpSpPr/>
          <p:nvPr/>
        </p:nvGrpSpPr>
        <p:grpSpPr>
          <a:xfrm>
            <a:off x="3210895" y="2056095"/>
            <a:ext cx="936001" cy="307777"/>
            <a:chOff x="3845895" y="2056095"/>
            <a:chExt cx="936001" cy="307777"/>
          </a:xfrm>
        </p:grpSpPr>
        <p:sp>
          <p:nvSpPr>
            <p:cNvPr id="216" name="215 CuadroTexto"/>
            <p:cNvSpPr txBox="1"/>
            <p:nvPr/>
          </p:nvSpPr>
          <p:spPr>
            <a:xfrm>
              <a:off x="3845895" y="2056095"/>
              <a:ext cx="936001" cy="307777"/>
            </a:xfrm>
            <a:prstGeom prst="rect">
              <a:avLst/>
            </a:prstGeom>
            <a:noFill/>
          </p:spPr>
          <p:txBody>
            <a:bodyPr wrap="square" rtlCol="0">
              <a:spAutoFit/>
            </a:bodyPr>
            <a:lstStyle/>
            <a:p>
              <a:pPr algn="r"/>
              <a:r>
                <a:rPr lang="es-ES" sz="1400" dirty="0" smtClean="0">
                  <a:latin typeface="Calibri" pitchFamily="34" charset="0"/>
                  <a:cs typeface="Calibri" pitchFamily="34" charset="0"/>
                </a:rPr>
                <a:t>Total</a:t>
              </a:r>
              <a:endParaRPr lang="es-ES" sz="1400" dirty="0">
                <a:latin typeface="Calibri" pitchFamily="34" charset="0"/>
                <a:cs typeface="Calibri" pitchFamily="34" charset="0"/>
              </a:endParaRPr>
            </a:p>
          </p:txBody>
        </p:sp>
        <p:cxnSp>
          <p:nvCxnSpPr>
            <p:cNvPr id="217" name="216 Conector recto"/>
            <p:cNvCxnSpPr/>
            <p:nvPr/>
          </p:nvCxnSpPr>
          <p:spPr bwMode="auto">
            <a:xfrm>
              <a:off x="3970038" y="2209984"/>
              <a:ext cx="288494" cy="0"/>
            </a:xfrm>
            <a:prstGeom prst="line">
              <a:avLst/>
            </a:prstGeom>
            <a:ln w="19050">
              <a:headEnd type="none" w="med" len="med"/>
              <a:tailEnd type="none" w="med" len="med"/>
            </a:ln>
            <a:extLst/>
          </p:spPr>
          <p:style>
            <a:lnRef idx="2">
              <a:schemeClr val="dk1"/>
            </a:lnRef>
            <a:fillRef idx="0">
              <a:schemeClr val="dk1"/>
            </a:fillRef>
            <a:effectRef idx="1">
              <a:schemeClr val="dk1"/>
            </a:effectRef>
            <a:fontRef idx="minor">
              <a:schemeClr val="tx1"/>
            </a:fontRef>
          </p:style>
        </p:cxnSp>
      </p:grpSp>
      <p:sp>
        <p:nvSpPr>
          <p:cNvPr id="218" name="217 CuadroTexto"/>
          <p:cNvSpPr txBox="1"/>
          <p:nvPr/>
        </p:nvSpPr>
        <p:spPr>
          <a:xfrm rot="16200000">
            <a:off x="8431549" y="3909634"/>
            <a:ext cx="2521538" cy="261610"/>
          </a:xfrm>
          <a:prstGeom prst="rect">
            <a:avLst/>
          </a:prstGeom>
          <a:noFill/>
        </p:spPr>
        <p:txBody>
          <a:bodyPr wrap="square" lIns="36000" rIns="36000" rtlCol="0" anchor="ctr">
            <a:spAutoFit/>
          </a:bodyPr>
          <a:lstStyle/>
          <a:p>
            <a:pPr algn="l"/>
            <a:r>
              <a:rPr lang="es-ES" sz="1100" dirty="0" smtClean="0">
                <a:latin typeface="Calibri" pitchFamily="34" charset="0"/>
                <a:cs typeface="Calibri" pitchFamily="34" charset="0"/>
              </a:rPr>
              <a:t>BASE Total muestra: 462 CASOS</a:t>
            </a:r>
            <a:endParaRPr lang="es-ES" sz="1100" dirty="0">
              <a:latin typeface="Calibri" pitchFamily="34" charset="0"/>
              <a:cs typeface="Calibri" pitchFamily="34" charset="0"/>
            </a:endParaRPr>
          </a:p>
        </p:txBody>
      </p:sp>
    </p:spTree>
    <p:extLst>
      <p:ext uri="{BB962C8B-B14F-4D97-AF65-F5344CB8AC3E}">
        <p14:creationId xmlns:p14="http://schemas.microsoft.com/office/powerpoint/2010/main" xmlns="" val="3916788953"/>
      </p:ext>
    </p:extLst>
  </p:cSld>
  <p:clrMapOvr>
    <a:masterClrMapping/>
  </p:clrMapOvr>
  <p:transition>
    <p:wipe dir="d"/>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5756292" y="2647756"/>
            <a:ext cx="1136608" cy="884238"/>
          </a:xfrm>
          <a:prstGeom prst="rect">
            <a:avLst/>
          </a:prstGeom>
          <a:noFill/>
        </p:spPr>
        <p:txBody>
          <a:bodyPr wrap="none" lIns="0" tIns="720000" rIns="0" bIns="0" rtlCol="0" anchor="ctr">
            <a:noAutofit/>
          </a:bodyPr>
          <a:lstStyle/>
          <a:p>
            <a:pPr>
              <a:spcBef>
                <a:spcPts val="600"/>
              </a:spcBef>
            </a:pPr>
            <a:r>
              <a:rPr lang="es-ES" sz="16600" b="1" dirty="0" smtClean="0">
                <a:solidFill>
                  <a:schemeClr val="accent5">
                    <a:lumMod val="20000"/>
                    <a:lumOff val="80000"/>
                  </a:schemeClr>
                </a:solidFill>
                <a:latin typeface="+mj-lt"/>
                <a:ea typeface="Verdana" pitchFamily="34" charset="0"/>
                <a:cs typeface="Verdana" pitchFamily="34" charset="0"/>
              </a:rPr>
              <a:t>“</a:t>
            </a:r>
            <a:endParaRPr lang="es-ES" sz="16600" i="1" dirty="0">
              <a:solidFill>
                <a:schemeClr val="accent5">
                  <a:lumMod val="20000"/>
                  <a:lumOff val="80000"/>
                </a:schemeClr>
              </a:solidFill>
              <a:latin typeface="+mj-lt"/>
              <a:ea typeface="Verdana" pitchFamily="34" charset="0"/>
              <a:cs typeface="Verdana" pitchFamily="34" charset="0"/>
            </a:endParaRPr>
          </a:p>
        </p:txBody>
      </p:sp>
      <p:sp>
        <p:nvSpPr>
          <p:cNvPr id="10" name="9 CuadroTexto"/>
          <p:cNvSpPr txBox="1"/>
          <p:nvPr/>
        </p:nvSpPr>
        <p:spPr>
          <a:xfrm>
            <a:off x="7984596" y="3985878"/>
            <a:ext cx="1136608" cy="884238"/>
          </a:xfrm>
          <a:prstGeom prst="rect">
            <a:avLst/>
          </a:prstGeom>
          <a:noFill/>
          <a:ln>
            <a:noFill/>
          </a:ln>
        </p:spPr>
        <p:txBody>
          <a:bodyPr wrap="none" lIns="0" tIns="720000" rIns="0" bIns="0" rtlCol="0" anchor="ctr">
            <a:noAutofit/>
          </a:bodyPr>
          <a:lstStyle/>
          <a:p>
            <a:pPr>
              <a:spcBef>
                <a:spcPts val="600"/>
              </a:spcBef>
            </a:pPr>
            <a:r>
              <a:rPr lang="es-ES" sz="16600" b="1" dirty="0" smtClean="0">
                <a:solidFill>
                  <a:schemeClr val="accent5">
                    <a:lumMod val="20000"/>
                    <a:lumOff val="80000"/>
                  </a:schemeClr>
                </a:solidFill>
                <a:latin typeface="+mj-lt"/>
                <a:ea typeface="Verdana" pitchFamily="34" charset="0"/>
                <a:cs typeface="Verdana" pitchFamily="34" charset="0"/>
              </a:rPr>
              <a:t>”</a:t>
            </a:r>
            <a:endParaRPr lang="es-ES" sz="16600" i="1" dirty="0">
              <a:solidFill>
                <a:schemeClr val="accent5">
                  <a:lumMod val="20000"/>
                  <a:lumOff val="80000"/>
                </a:schemeClr>
              </a:solidFill>
              <a:latin typeface="+mj-lt"/>
              <a:ea typeface="Verdana" pitchFamily="34" charset="0"/>
              <a:cs typeface="Verdana" pitchFamily="34" charset="0"/>
            </a:endParaRPr>
          </a:p>
        </p:txBody>
      </p:sp>
      <p:sp>
        <p:nvSpPr>
          <p:cNvPr id="4" name="3 Marcador de número de diapositiva"/>
          <p:cNvSpPr>
            <a:spLocks noGrp="1"/>
          </p:cNvSpPr>
          <p:nvPr>
            <p:ph type="sldNum" sz="quarter" idx="10"/>
          </p:nvPr>
        </p:nvSpPr>
        <p:spPr/>
        <p:txBody>
          <a:bodyPr/>
          <a:lstStyle/>
          <a:p>
            <a:r>
              <a:rPr lang="en-US" smtClean="0"/>
              <a:t>-</a:t>
            </a:r>
            <a:fld id="{41B2AE44-E9C6-4EAB-BC73-5008DB342051}" type="slidenum">
              <a:rPr lang="en-US" smtClean="0"/>
              <a:pPr/>
              <a:t>58</a:t>
            </a:fld>
            <a:r>
              <a:rPr lang="en-US" smtClean="0"/>
              <a:t>-</a:t>
            </a:r>
            <a:endParaRPr lang="en-US"/>
          </a:p>
        </p:txBody>
      </p:sp>
      <p:sp>
        <p:nvSpPr>
          <p:cNvPr id="8" name="7 CuadroTexto"/>
          <p:cNvSpPr txBox="1"/>
          <p:nvPr/>
        </p:nvSpPr>
        <p:spPr>
          <a:xfrm>
            <a:off x="56456" y="836712"/>
            <a:ext cx="8640960" cy="646331"/>
          </a:xfrm>
          <a:prstGeom prst="rect">
            <a:avLst/>
          </a:prstGeom>
          <a:noFill/>
          <a:ln>
            <a:noFill/>
          </a:ln>
        </p:spPr>
        <p:txBody>
          <a:bodyPr wrap="square" rtlCol="0">
            <a:spAutoFit/>
          </a:bodyPr>
          <a:lstStyle>
            <a:defPPr>
              <a:defRPr lang="es-ES_tradnl"/>
            </a:defPPr>
            <a:lvl1pPr algn="l">
              <a:spcBef>
                <a:spcPts val="0"/>
              </a:spcBef>
              <a:defRPr sz="2000" b="1">
                <a:solidFill>
                  <a:schemeClr val="bg1">
                    <a:lumMod val="50000"/>
                  </a:schemeClr>
                </a:solidFill>
                <a:latin typeface="Calibri" pitchFamily="34" charset="0"/>
                <a:cs typeface="Calibri" pitchFamily="34" charset="0"/>
              </a:defRPr>
            </a:lvl1pPr>
          </a:lstStyle>
          <a:p>
            <a:r>
              <a:rPr lang="es-ES" dirty="0">
                <a:solidFill>
                  <a:schemeClr val="accent5">
                    <a:lumMod val="75000"/>
                  </a:schemeClr>
                </a:solidFill>
              </a:rPr>
              <a:t>Comportamiento de los usuarios en las infraestructuras de transporte</a:t>
            </a:r>
            <a:r>
              <a:rPr lang="es-ES" dirty="0" smtClean="0">
                <a:solidFill>
                  <a:schemeClr val="accent4">
                    <a:lumMod val="75000"/>
                  </a:schemeClr>
                </a:solidFill>
              </a:rPr>
              <a:t/>
            </a:r>
            <a:br>
              <a:rPr lang="es-ES" dirty="0" smtClean="0">
                <a:solidFill>
                  <a:schemeClr val="accent4">
                    <a:lumMod val="75000"/>
                  </a:schemeClr>
                </a:solidFill>
              </a:rPr>
            </a:br>
            <a:endParaRPr lang="es-ES" sz="1600" i="1" dirty="0">
              <a:solidFill>
                <a:schemeClr val="bg1">
                  <a:lumMod val="65000"/>
                </a:schemeClr>
              </a:solidFill>
            </a:endParaRPr>
          </a:p>
        </p:txBody>
      </p:sp>
      <p:sp>
        <p:nvSpPr>
          <p:cNvPr id="74" name="73 CuadroTexto"/>
          <p:cNvSpPr txBox="1"/>
          <p:nvPr/>
        </p:nvSpPr>
        <p:spPr>
          <a:xfrm>
            <a:off x="0" y="6396335"/>
            <a:ext cx="7545288" cy="461665"/>
          </a:xfrm>
          <a:prstGeom prst="rect">
            <a:avLst/>
          </a:prstGeom>
          <a:noFill/>
        </p:spPr>
        <p:txBody>
          <a:bodyPr wrap="square" rtlCol="0">
            <a:spAutoFit/>
          </a:bodyPr>
          <a:lstStyle>
            <a:defPPr>
              <a:defRPr lang="es-ES_tradnl"/>
            </a:defPPr>
            <a:lvl1pPr algn="l">
              <a:defRPr sz="1200">
                <a:solidFill>
                  <a:schemeClr val="bg1">
                    <a:lumMod val="50000"/>
                  </a:schemeClr>
                </a:solidFill>
                <a:latin typeface="Calibri" pitchFamily="34" charset="0"/>
                <a:cs typeface="Calibri" pitchFamily="34" charset="0"/>
              </a:defRPr>
            </a:lvl1pPr>
          </a:lstStyle>
          <a:p>
            <a:r>
              <a:rPr lang="es-ES" dirty="0" err="1" smtClean="0"/>
              <a:t>O3</a:t>
            </a:r>
            <a:r>
              <a:rPr lang="es-ES" dirty="0" smtClean="0"/>
              <a:t>.- </a:t>
            </a:r>
            <a:r>
              <a:rPr lang="es-ES" dirty="0"/>
              <a:t>En general y según su experiencia, ¿cómo diría usted  que es </a:t>
            </a:r>
            <a:r>
              <a:rPr lang="es-ES" dirty="0" smtClean="0"/>
              <a:t>el comportamiento </a:t>
            </a:r>
            <a:br>
              <a:rPr lang="es-ES" dirty="0" smtClean="0"/>
            </a:br>
            <a:r>
              <a:rPr lang="es-ES" dirty="0" smtClean="0"/>
              <a:t>de </a:t>
            </a:r>
            <a:r>
              <a:rPr lang="es-ES" dirty="0"/>
              <a:t>los usuarios de </a:t>
            </a:r>
            <a:r>
              <a:rPr lang="es-ES" dirty="0" smtClean="0"/>
              <a:t>los espacios de ocio y entretenimiento?</a:t>
            </a:r>
            <a:endParaRPr lang="es-ES" dirty="0"/>
          </a:p>
        </p:txBody>
      </p:sp>
      <p:sp>
        <p:nvSpPr>
          <p:cNvPr id="62" name="61 CuadroTexto"/>
          <p:cNvSpPr txBox="1"/>
          <p:nvPr/>
        </p:nvSpPr>
        <p:spPr>
          <a:xfrm>
            <a:off x="6324596" y="2931124"/>
            <a:ext cx="2736304" cy="1569660"/>
          </a:xfrm>
          <a:prstGeom prst="rect">
            <a:avLst/>
          </a:prstGeom>
          <a:noFill/>
        </p:spPr>
        <p:txBody>
          <a:bodyPr wrap="square" rtlCol="0">
            <a:spAutoFit/>
          </a:bodyPr>
          <a:lstStyle/>
          <a:p>
            <a:pPr>
              <a:spcBef>
                <a:spcPts val="600"/>
              </a:spcBef>
            </a:pPr>
            <a:r>
              <a:rPr lang="es-ES" sz="2400" dirty="0" smtClean="0">
                <a:ln>
                  <a:solidFill>
                    <a:schemeClr val="bg1">
                      <a:lumMod val="50000"/>
                    </a:schemeClr>
                  </a:solidFill>
                </a:ln>
                <a:solidFill>
                  <a:schemeClr val="tx1">
                    <a:lumMod val="50000"/>
                    <a:lumOff val="50000"/>
                  </a:schemeClr>
                </a:solidFill>
                <a:latin typeface="Palatino" pitchFamily="18" charset="0"/>
                <a:ea typeface="Verdana" pitchFamily="34" charset="0"/>
                <a:cs typeface="Lucida Sans Unicode" pitchFamily="34" charset="0"/>
              </a:rPr>
              <a:t>La percepción sobre el comportamiento de los usuarios es positiva</a:t>
            </a:r>
            <a:endParaRPr lang="es-ES" sz="2400" i="1" dirty="0">
              <a:ln>
                <a:solidFill>
                  <a:schemeClr val="bg1">
                    <a:lumMod val="50000"/>
                  </a:schemeClr>
                </a:solidFill>
              </a:ln>
              <a:solidFill>
                <a:schemeClr val="tx1">
                  <a:lumMod val="50000"/>
                  <a:lumOff val="50000"/>
                </a:schemeClr>
              </a:solidFill>
              <a:latin typeface="Palatino" pitchFamily="18" charset="0"/>
              <a:ea typeface="Verdana" pitchFamily="34" charset="0"/>
              <a:cs typeface="Lucida Sans Unicode" pitchFamily="34" charset="0"/>
            </a:endParaRPr>
          </a:p>
        </p:txBody>
      </p:sp>
      <p:graphicFrame>
        <p:nvGraphicFramePr>
          <p:cNvPr id="11" name="10 Gráfico"/>
          <p:cNvGraphicFramePr/>
          <p:nvPr>
            <p:extLst>
              <p:ext uri="{D42A27DB-BD31-4B8C-83A1-F6EECF244321}">
                <p14:modId xmlns:p14="http://schemas.microsoft.com/office/powerpoint/2010/main" xmlns="" val="4184737655"/>
              </p:ext>
            </p:extLst>
          </p:nvPr>
        </p:nvGraphicFramePr>
        <p:xfrm>
          <a:off x="344488" y="1844824"/>
          <a:ext cx="4824536" cy="4295003"/>
        </p:xfrm>
        <a:graphic>
          <a:graphicData uri="http://schemas.openxmlformats.org/drawingml/2006/chart">
            <c:chart xmlns:c="http://schemas.openxmlformats.org/drawingml/2006/chart" xmlns:r="http://schemas.openxmlformats.org/officeDocument/2006/relationships" r:id="rId2"/>
          </a:graphicData>
        </a:graphic>
      </p:graphicFrame>
      <p:sp>
        <p:nvSpPr>
          <p:cNvPr id="14" name="Rectangle 3"/>
          <p:cNvSpPr>
            <a:spLocks noChangeArrowheads="1"/>
          </p:cNvSpPr>
          <p:nvPr/>
        </p:nvSpPr>
        <p:spPr bwMode="auto">
          <a:xfrm>
            <a:off x="36513" y="35999"/>
            <a:ext cx="8516887" cy="648000"/>
          </a:xfrm>
          <a:prstGeom prst="rect">
            <a:avLst/>
          </a:prstGeom>
          <a:solidFill>
            <a:schemeClr val="accent5"/>
          </a:solidFill>
          <a:ln>
            <a:noFill/>
          </a:ln>
          <a:effectLst/>
          <a:extLst/>
        </p:spPr>
        <p:txBody>
          <a:bodyPr wrap="square" lIns="0" tIns="0" rIns="0" bIns="0" anchor="ctr">
            <a:noAutofit/>
          </a:bodyPr>
          <a:lstStyle/>
          <a:p>
            <a:endParaRPr lang="es-ES"/>
          </a:p>
        </p:txBody>
      </p:sp>
      <p:sp>
        <p:nvSpPr>
          <p:cNvPr id="15" name="14 CuadroTexto"/>
          <p:cNvSpPr txBox="1"/>
          <p:nvPr/>
        </p:nvSpPr>
        <p:spPr>
          <a:xfrm>
            <a:off x="56456" y="170534"/>
            <a:ext cx="6165021" cy="400110"/>
          </a:xfrm>
          <a:prstGeom prst="rect">
            <a:avLst/>
          </a:prstGeom>
          <a:noFill/>
        </p:spPr>
        <p:txBody>
          <a:bodyPr wrap="none" rtlCol="0">
            <a:spAutoFit/>
          </a:bodyPr>
          <a:lstStyle>
            <a:defPPr>
              <a:defRPr lang="es-ES_tradnl"/>
            </a:defPPr>
            <a:lvl1pPr algn="l">
              <a:defRPr sz="2000">
                <a:ln>
                  <a:solidFill>
                    <a:schemeClr val="bg1"/>
                  </a:solidFill>
                </a:ln>
                <a:solidFill>
                  <a:schemeClr val="bg1"/>
                </a:solidFill>
                <a:latin typeface="Calibri" pitchFamily="34" charset="0"/>
                <a:cs typeface="Calibri" pitchFamily="34" charset="0"/>
              </a:defRPr>
            </a:lvl1pPr>
          </a:lstStyle>
          <a:p>
            <a:r>
              <a:rPr lang="es-ES" dirty="0"/>
              <a:t>SEGURIDAD CIUDADANA EN LAS INSTALACIONES DE OCIO</a:t>
            </a:r>
          </a:p>
        </p:txBody>
      </p:sp>
      <p:sp>
        <p:nvSpPr>
          <p:cNvPr id="17" name="16 CuadroTexto"/>
          <p:cNvSpPr txBox="1"/>
          <p:nvPr/>
        </p:nvSpPr>
        <p:spPr>
          <a:xfrm rot="16200000">
            <a:off x="3957215" y="4008289"/>
            <a:ext cx="2468008" cy="276999"/>
          </a:xfrm>
          <a:prstGeom prst="rect">
            <a:avLst/>
          </a:prstGeom>
          <a:noFill/>
        </p:spPr>
        <p:txBody>
          <a:bodyPr wrap="square" lIns="36000" rIns="36000" rtlCol="0" anchor="ctr">
            <a:spAutoFit/>
          </a:bodyPr>
          <a:lstStyle>
            <a:defPPr>
              <a:defRPr lang="es-ES_tradnl"/>
            </a:defPPr>
            <a:lvl1pPr algn="l">
              <a:defRPr sz="1100">
                <a:latin typeface="Calibri" pitchFamily="34" charset="0"/>
                <a:cs typeface="Calibri" pitchFamily="34" charset="0"/>
              </a:defRPr>
            </a:lvl1pPr>
          </a:lstStyle>
          <a:p>
            <a:r>
              <a:rPr lang="es-ES" sz="1200" dirty="0" smtClean="0"/>
              <a:t>BASE Total muestra: 2.081 CASOS</a:t>
            </a:r>
            <a:endParaRPr lang="es-ES" sz="1200" dirty="0"/>
          </a:p>
        </p:txBody>
      </p:sp>
    </p:spTree>
    <p:extLst>
      <p:ext uri="{BB962C8B-B14F-4D97-AF65-F5344CB8AC3E}">
        <p14:creationId xmlns:p14="http://schemas.microsoft.com/office/powerpoint/2010/main" xmlns="" val="188017455"/>
      </p:ext>
    </p:extLst>
  </p:cSld>
  <p:clrMapOvr>
    <a:masterClrMapping/>
  </p:clrMapOvr>
  <p:transition>
    <p:wipe dir="d"/>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bwMode="auto">
          <a:xfrm>
            <a:off x="420909" y="1480461"/>
            <a:ext cx="6363005" cy="4654691"/>
          </a:xfrm>
          <a:prstGeom prst="rect">
            <a:avLst/>
          </a:prstGeom>
          <a:solidFill>
            <a:schemeClr val="bg1"/>
          </a:solidFill>
          <a:ln w="9525" cap="flat" cmpd="sng" algn="ctr">
            <a:solidFill>
              <a:srgbClr val="808080"/>
            </a:solidFill>
            <a:prstDash val="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spAutoFit/>
          </a:bodyPr>
          <a:lstStyle/>
          <a:p>
            <a:endParaRPr lang="es-ES" smtClean="0">
              <a:solidFill>
                <a:prstClr val="black"/>
              </a:solidFill>
            </a:endParaRPr>
          </a:p>
        </p:txBody>
      </p:sp>
      <p:sp>
        <p:nvSpPr>
          <p:cNvPr id="4" name="3 Marcador de número de diapositiva"/>
          <p:cNvSpPr>
            <a:spLocks noGrp="1"/>
          </p:cNvSpPr>
          <p:nvPr>
            <p:ph type="sldNum" sz="quarter" idx="10"/>
          </p:nvPr>
        </p:nvSpPr>
        <p:spPr/>
        <p:txBody>
          <a:bodyPr/>
          <a:lstStyle/>
          <a:p>
            <a:r>
              <a:rPr lang="en-US" smtClean="0"/>
              <a:t>-</a:t>
            </a:r>
            <a:fld id="{41B2AE44-E9C6-4EAB-BC73-5008DB342051}" type="slidenum">
              <a:rPr lang="en-US" smtClean="0"/>
              <a:pPr/>
              <a:t>59</a:t>
            </a:fld>
            <a:r>
              <a:rPr lang="en-US" smtClean="0"/>
              <a:t>-</a:t>
            </a:r>
            <a:endParaRPr lang="en-US"/>
          </a:p>
        </p:txBody>
      </p:sp>
      <p:sp>
        <p:nvSpPr>
          <p:cNvPr id="8" name="7 CuadroTexto"/>
          <p:cNvSpPr txBox="1"/>
          <p:nvPr/>
        </p:nvSpPr>
        <p:spPr>
          <a:xfrm>
            <a:off x="56456" y="836712"/>
            <a:ext cx="8640960" cy="400110"/>
          </a:xfrm>
          <a:prstGeom prst="rect">
            <a:avLst/>
          </a:prstGeom>
          <a:noFill/>
          <a:ln>
            <a:noFill/>
          </a:ln>
        </p:spPr>
        <p:txBody>
          <a:bodyPr wrap="square" rtlCol="0">
            <a:spAutoFit/>
          </a:bodyPr>
          <a:lstStyle>
            <a:defPPr>
              <a:defRPr lang="es-ES_tradnl"/>
            </a:defPPr>
            <a:lvl1pPr algn="l">
              <a:spcBef>
                <a:spcPts val="0"/>
              </a:spcBef>
              <a:defRPr sz="2000" b="1">
                <a:solidFill>
                  <a:schemeClr val="bg1">
                    <a:lumMod val="50000"/>
                  </a:schemeClr>
                </a:solidFill>
                <a:latin typeface="Calibri" pitchFamily="34" charset="0"/>
                <a:cs typeface="Calibri" pitchFamily="34" charset="0"/>
              </a:defRPr>
            </a:lvl1pPr>
          </a:lstStyle>
          <a:p>
            <a:r>
              <a:rPr lang="es-ES" dirty="0">
                <a:solidFill>
                  <a:schemeClr val="accent5">
                    <a:lumMod val="75000"/>
                  </a:schemeClr>
                </a:solidFill>
              </a:rPr>
              <a:t>Comportamientos antisociales más </a:t>
            </a:r>
            <a:r>
              <a:rPr lang="es-ES" dirty="0" smtClean="0">
                <a:solidFill>
                  <a:schemeClr val="accent5">
                    <a:lumMod val="75000"/>
                  </a:schemeClr>
                </a:solidFill>
              </a:rPr>
              <a:t>frecuentes (I)</a:t>
            </a:r>
            <a:endParaRPr lang="es-ES" dirty="0">
              <a:solidFill>
                <a:schemeClr val="accent5">
                  <a:lumMod val="75000"/>
                </a:schemeClr>
              </a:solidFill>
            </a:endParaRPr>
          </a:p>
        </p:txBody>
      </p:sp>
      <p:sp>
        <p:nvSpPr>
          <p:cNvPr id="74" name="73 CuadroTexto"/>
          <p:cNvSpPr txBox="1"/>
          <p:nvPr/>
        </p:nvSpPr>
        <p:spPr>
          <a:xfrm>
            <a:off x="0" y="6396335"/>
            <a:ext cx="7545288" cy="461665"/>
          </a:xfrm>
          <a:prstGeom prst="rect">
            <a:avLst/>
          </a:prstGeom>
          <a:noFill/>
        </p:spPr>
        <p:txBody>
          <a:bodyPr wrap="square" rtlCol="0">
            <a:spAutoFit/>
          </a:bodyPr>
          <a:lstStyle>
            <a:defPPr>
              <a:defRPr lang="es-ES_tradnl"/>
            </a:defPPr>
            <a:lvl1pPr algn="l">
              <a:defRPr sz="1200">
                <a:solidFill>
                  <a:schemeClr val="bg1">
                    <a:lumMod val="50000"/>
                  </a:schemeClr>
                </a:solidFill>
                <a:latin typeface="Calibri" pitchFamily="34" charset="0"/>
                <a:cs typeface="Calibri" pitchFamily="34" charset="0"/>
              </a:defRPr>
            </a:lvl1pPr>
          </a:lstStyle>
          <a:p>
            <a:r>
              <a:rPr lang="es-ES" dirty="0" err="1" smtClean="0">
                <a:solidFill>
                  <a:prstClr val="white">
                    <a:lumMod val="50000"/>
                  </a:prstClr>
                </a:solidFill>
              </a:rPr>
              <a:t>O4</a:t>
            </a:r>
            <a:r>
              <a:rPr lang="es-ES" dirty="0" smtClean="0">
                <a:solidFill>
                  <a:prstClr val="white">
                    <a:lumMod val="50000"/>
                  </a:prstClr>
                </a:solidFill>
              </a:rPr>
              <a:t>.- </a:t>
            </a:r>
            <a:r>
              <a:rPr lang="es-ES" dirty="0">
                <a:solidFill>
                  <a:prstClr val="white">
                    <a:lumMod val="50000"/>
                  </a:prstClr>
                </a:solidFill>
              </a:rPr>
              <a:t>En </a:t>
            </a:r>
            <a:r>
              <a:rPr lang="es-ES" dirty="0" smtClean="0">
                <a:solidFill>
                  <a:prstClr val="white">
                    <a:lumMod val="50000"/>
                  </a:prstClr>
                </a:solidFill>
              </a:rPr>
              <a:t>su opinión, ¿cuáles son los comportamiento antisociales y riesgos </a:t>
            </a:r>
            <a:br>
              <a:rPr lang="es-ES" dirty="0" smtClean="0">
                <a:solidFill>
                  <a:prstClr val="white">
                    <a:lumMod val="50000"/>
                  </a:prstClr>
                </a:solidFill>
              </a:rPr>
            </a:br>
            <a:r>
              <a:rPr lang="es-ES" dirty="0" smtClean="0">
                <a:solidFill>
                  <a:prstClr val="white">
                    <a:lumMod val="50000"/>
                  </a:prstClr>
                </a:solidFill>
              </a:rPr>
              <a:t>más habituales que percibe en cada uno de estos entornos?</a:t>
            </a:r>
            <a:endParaRPr lang="es-ES" dirty="0">
              <a:solidFill>
                <a:prstClr val="white">
                  <a:lumMod val="50000"/>
                </a:prstClr>
              </a:solidFill>
            </a:endParaRPr>
          </a:p>
        </p:txBody>
      </p:sp>
      <p:graphicFrame>
        <p:nvGraphicFramePr>
          <p:cNvPr id="9" name="8 Tabla"/>
          <p:cNvGraphicFramePr>
            <a:graphicFrameLocks noGrp="1"/>
          </p:cNvGraphicFramePr>
          <p:nvPr>
            <p:extLst>
              <p:ext uri="{D42A27DB-BD31-4B8C-83A1-F6EECF244321}">
                <p14:modId xmlns:p14="http://schemas.microsoft.com/office/powerpoint/2010/main" xmlns="" val="2473823849"/>
              </p:ext>
            </p:extLst>
          </p:nvPr>
        </p:nvGraphicFramePr>
        <p:xfrm>
          <a:off x="576711" y="1369556"/>
          <a:ext cx="4376289" cy="4679998"/>
        </p:xfrm>
        <a:graphic>
          <a:graphicData uri="http://schemas.openxmlformats.org/drawingml/2006/table">
            <a:tbl>
              <a:tblPr>
                <a:tableStyleId>{5C22544A-7EE6-4342-B048-85BDC9FD1C3A}</a:tableStyleId>
              </a:tblPr>
              <a:tblGrid>
                <a:gridCol w="4376289"/>
              </a:tblGrid>
              <a:tr h="424474">
                <a:tc>
                  <a:txBody>
                    <a:bodyPr/>
                    <a:lstStyle/>
                    <a:p>
                      <a:pPr marL="0" algn="l" defTabSz="914400" rtl="0" eaLnBrk="1" fontAlgn="b" latinLnBrk="0" hangingPunct="1">
                        <a:lnSpc>
                          <a:spcPct val="90000"/>
                        </a:lnSpc>
                      </a:pPr>
                      <a:r>
                        <a:rPr lang="es-ES" sz="1400" b="1" i="0" u="none" strike="noStrike" kern="1200" dirty="0" smtClean="0">
                          <a:solidFill>
                            <a:schemeClr val="accent5">
                              <a:lumMod val="75000"/>
                            </a:schemeClr>
                          </a:solidFill>
                          <a:effectLst/>
                          <a:latin typeface="Calibri" pitchFamily="34" charset="0"/>
                          <a:ea typeface="+mn-ea"/>
                          <a:cs typeface="Calibri" pitchFamily="34" charset="0"/>
                        </a:rPr>
                        <a:t>PARQUES Y JARDINES PÚBLICOS</a:t>
                      </a:r>
                      <a:r>
                        <a:rPr lang="es-ES" sz="1200" b="0" i="0" u="none" strike="noStrike" kern="1200" dirty="0" smtClean="0">
                          <a:solidFill>
                            <a:schemeClr val="accent5">
                              <a:lumMod val="75000"/>
                            </a:schemeClr>
                          </a:solidFill>
                          <a:effectLst/>
                          <a:latin typeface="Calibri" pitchFamily="34" charset="0"/>
                          <a:ea typeface="+mn-ea"/>
                          <a:cs typeface="Calibri" pitchFamily="34" charset="0"/>
                        </a:rPr>
                        <a:t> (1.942 Casos)</a:t>
                      </a:r>
                      <a:endParaRPr lang="es-ES" sz="1400" b="0" i="0" u="none" strike="noStrike" kern="1200" dirty="0">
                        <a:solidFill>
                          <a:schemeClr val="accent5">
                            <a:lumMod val="75000"/>
                          </a:schemeClr>
                        </a:solidFill>
                        <a:effectLst/>
                        <a:latin typeface="Calibri" pitchFamily="34" charset="0"/>
                        <a:ea typeface="+mn-ea"/>
                        <a:cs typeface="Calibri" pitchFamily="34" charset="0"/>
                      </a:endParaRPr>
                    </a:p>
                  </a:txBody>
                  <a:tcPr marL="9525" marR="9525" marT="2160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46130">
                <a:tc>
                  <a:txBody>
                    <a:bodyPr/>
                    <a:lstStyle/>
                    <a:p>
                      <a:pPr marL="536575" indent="0" algn="l" fontAlgn="b">
                        <a:lnSpc>
                          <a:spcPct val="90000"/>
                        </a:lnSpc>
                      </a:pPr>
                      <a:r>
                        <a:rPr lang="es-ES" sz="1200" b="0" i="0" u="none" strike="noStrike" dirty="0">
                          <a:solidFill>
                            <a:srgbClr val="000000"/>
                          </a:solidFill>
                          <a:effectLst/>
                          <a:latin typeface="Calibri"/>
                        </a:rPr>
                        <a:t>Consumo de alcohol/ drogas</a:t>
                      </a:r>
                    </a:p>
                  </a:txBody>
                  <a:tcPr marL="9525" marR="9525" marT="720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46130">
                <a:tc>
                  <a:txBody>
                    <a:bodyPr/>
                    <a:lstStyle/>
                    <a:p>
                      <a:pPr marL="536575" indent="0" algn="l" fontAlgn="b">
                        <a:lnSpc>
                          <a:spcPct val="90000"/>
                        </a:lnSpc>
                      </a:pPr>
                      <a:r>
                        <a:rPr lang="es-ES" sz="1200" b="0" i="0" u="none" strike="noStrike" dirty="0">
                          <a:solidFill>
                            <a:srgbClr val="000000"/>
                          </a:solidFill>
                          <a:effectLst/>
                          <a:latin typeface="Calibri"/>
                        </a:rPr>
                        <a:t>Vandalismo/ gamberrismo en general</a:t>
                      </a:r>
                    </a:p>
                  </a:txBody>
                  <a:tcPr marL="9525" marR="9525" marT="720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46130">
                <a:tc>
                  <a:txBody>
                    <a:bodyPr/>
                    <a:lstStyle/>
                    <a:p>
                      <a:pPr marL="536575" indent="0" algn="l" fontAlgn="b">
                        <a:lnSpc>
                          <a:spcPct val="90000"/>
                        </a:lnSpc>
                      </a:pPr>
                      <a:r>
                        <a:rPr lang="es-ES" sz="1200" b="0" i="0" u="none" strike="noStrike" dirty="0">
                          <a:solidFill>
                            <a:srgbClr val="000000"/>
                          </a:solidFill>
                          <a:effectLst/>
                          <a:latin typeface="Calibri"/>
                        </a:rPr>
                        <a:t>Presencia de personas sospechosas o que le intimiden</a:t>
                      </a:r>
                    </a:p>
                  </a:txBody>
                  <a:tcPr marL="9525" marR="9525" marT="720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24474">
                <a:tc>
                  <a:txBody>
                    <a:bodyPr/>
                    <a:lstStyle/>
                    <a:p>
                      <a:pPr marL="0" algn="l" defTabSz="914400" rtl="0" eaLnBrk="1" fontAlgn="b" latinLnBrk="0" hangingPunct="1">
                        <a:lnSpc>
                          <a:spcPct val="90000"/>
                        </a:lnSpc>
                      </a:pPr>
                      <a:r>
                        <a:rPr lang="es-ES" sz="1400" b="1" i="0" u="none" strike="noStrike" kern="1200" dirty="0" smtClean="0">
                          <a:solidFill>
                            <a:schemeClr val="accent5">
                              <a:lumMod val="75000"/>
                            </a:schemeClr>
                          </a:solidFill>
                          <a:effectLst/>
                          <a:latin typeface="Calibri" pitchFamily="34" charset="0"/>
                          <a:ea typeface="+mn-ea"/>
                          <a:cs typeface="Calibri" pitchFamily="34" charset="0"/>
                        </a:rPr>
                        <a:t>LUGARES Y ZONAS TURÍSTICAS Y COMERCIALES </a:t>
                      </a:r>
                      <a:r>
                        <a:rPr kumimoji="0" lang="es-ES" sz="1200" b="0" i="0" u="none" strike="noStrike" kern="1200" cap="none" spc="0" normalizeH="0" baseline="0" noProof="0" dirty="0" smtClean="0">
                          <a:ln>
                            <a:noFill/>
                          </a:ln>
                          <a:solidFill>
                            <a:srgbClr val="4BACC6">
                              <a:lumMod val="75000"/>
                            </a:srgbClr>
                          </a:solidFill>
                          <a:effectLst/>
                          <a:uLnTx/>
                          <a:uFillTx/>
                          <a:latin typeface="Calibri" pitchFamily="34" charset="0"/>
                          <a:ea typeface="+mn-ea"/>
                          <a:cs typeface="Calibri" pitchFamily="34" charset="0"/>
                        </a:rPr>
                        <a:t>(1.925 Casos)</a:t>
                      </a:r>
                      <a:endParaRPr lang="es-ES" sz="1400" b="1" i="0" u="none" strike="noStrike" kern="1200" dirty="0">
                        <a:solidFill>
                          <a:schemeClr val="accent5">
                            <a:lumMod val="75000"/>
                          </a:schemeClr>
                        </a:solidFill>
                        <a:effectLst/>
                        <a:latin typeface="Calibri" pitchFamily="34" charset="0"/>
                        <a:ea typeface="+mn-ea"/>
                        <a:cs typeface="Calibri" pitchFamily="34" charset="0"/>
                      </a:endParaRPr>
                    </a:p>
                  </a:txBody>
                  <a:tcPr marL="9525" marR="9525" marT="2160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46130">
                <a:tc>
                  <a:txBody>
                    <a:bodyPr/>
                    <a:lstStyle/>
                    <a:p>
                      <a:pPr marL="536575" indent="0" algn="l" fontAlgn="b">
                        <a:lnSpc>
                          <a:spcPct val="90000"/>
                        </a:lnSpc>
                      </a:pPr>
                      <a:r>
                        <a:rPr lang="es-ES" sz="1200" b="0" i="0" u="none" strike="noStrike" dirty="0">
                          <a:solidFill>
                            <a:srgbClr val="000000"/>
                          </a:solidFill>
                          <a:effectLst/>
                          <a:latin typeface="Calibri"/>
                        </a:rPr>
                        <a:t>Robos/ atracos/ tirones</a:t>
                      </a:r>
                    </a:p>
                  </a:txBody>
                  <a:tcPr marL="9525" marR="9525" marT="720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46130">
                <a:tc>
                  <a:txBody>
                    <a:bodyPr/>
                    <a:lstStyle/>
                    <a:p>
                      <a:pPr marL="536575" indent="0" algn="l" fontAlgn="b">
                        <a:lnSpc>
                          <a:spcPct val="90000"/>
                        </a:lnSpc>
                      </a:pPr>
                      <a:r>
                        <a:rPr lang="es-ES" sz="1200" b="0" i="0" u="none" strike="noStrike" dirty="0">
                          <a:solidFill>
                            <a:srgbClr val="000000"/>
                          </a:solidFill>
                          <a:effectLst/>
                          <a:latin typeface="Calibri"/>
                        </a:rPr>
                        <a:t>Sustracción de objeto de vehículo (zona de parking)</a:t>
                      </a:r>
                    </a:p>
                  </a:txBody>
                  <a:tcPr marL="9525" marR="9525" marT="720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46130">
                <a:tc>
                  <a:txBody>
                    <a:bodyPr/>
                    <a:lstStyle/>
                    <a:p>
                      <a:pPr marL="536575" indent="0" algn="l" fontAlgn="b">
                        <a:lnSpc>
                          <a:spcPct val="90000"/>
                        </a:lnSpc>
                      </a:pPr>
                      <a:r>
                        <a:rPr lang="es-ES" sz="1200" b="0" i="0" u="none" strike="noStrike" dirty="0">
                          <a:solidFill>
                            <a:srgbClr val="000000"/>
                          </a:solidFill>
                          <a:effectLst/>
                          <a:latin typeface="Calibri"/>
                        </a:rPr>
                        <a:t>Presencia de personas sospechosas o que le intimiden</a:t>
                      </a:r>
                    </a:p>
                  </a:txBody>
                  <a:tcPr marL="9525" marR="9525" marT="720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24474">
                <a:tc>
                  <a:txBody>
                    <a:bodyPr/>
                    <a:lstStyle/>
                    <a:p>
                      <a:pPr marL="0" algn="l" defTabSz="914400" rtl="0" eaLnBrk="1" fontAlgn="b" latinLnBrk="0" hangingPunct="1">
                        <a:lnSpc>
                          <a:spcPct val="90000"/>
                        </a:lnSpc>
                      </a:pPr>
                      <a:r>
                        <a:rPr lang="es-ES" sz="1400" b="1" i="0" u="none" strike="noStrike" kern="1200" dirty="0" smtClean="0">
                          <a:solidFill>
                            <a:schemeClr val="accent5">
                              <a:lumMod val="75000"/>
                            </a:schemeClr>
                          </a:solidFill>
                          <a:effectLst/>
                          <a:latin typeface="Calibri" pitchFamily="34" charset="0"/>
                          <a:ea typeface="+mn-ea"/>
                          <a:cs typeface="Calibri" pitchFamily="34" charset="0"/>
                        </a:rPr>
                        <a:t>RECINTOS DEPORTIVOS / PISCINAS</a:t>
                      </a:r>
                      <a:r>
                        <a:rPr kumimoji="0" lang="es-ES" sz="1200" b="0" i="0" u="none" strike="noStrike" kern="1200" cap="none" spc="0" normalizeH="0" baseline="0" noProof="0" dirty="0" smtClean="0">
                          <a:ln>
                            <a:noFill/>
                          </a:ln>
                          <a:solidFill>
                            <a:srgbClr val="4BACC6">
                              <a:lumMod val="75000"/>
                            </a:srgbClr>
                          </a:solidFill>
                          <a:effectLst/>
                          <a:uLnTx/>
                          <a:uFillTx/>
                          <a:latin typeface="Calibri" pitchFamily="34" charset="0"/>
                          <a:ea typeface="+mn-ea"/>
                          <a:cs typeface="Calibri" pitchFamily="34" charset="0"/>
                        </a:rPr>
                        <a:t> (1.422 Casos)</a:t>
                      </a:r>
                      <a:endParaRPr lang="es-ES" sz="1400" b="1" i="0" u="none" strike="noStrike" kern="1200" dirty="0">
                        <a:solidFill>
                          <a:schemeClr val="accent5">
                            <a:lumMod val="75000"/>
                          </a:schemeClr>
                        </a:solidFill>
                        <a:effectLst/>
                        <a:latin typeface="Calibri" pitchFamily="34" charset="0"/>
                        <a:ea typeface="+mn-ea"/>
                        <a:cs typeface="Calibri" pitchFamily="34" charset="0"/>
                      </a:endParaRPr>
                    </a:p>
                  </a:txBody>
                  <a:tcPr marL="9525" marR="9525" marT="2160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50887">
                <a:tc>
                  <a:txBody>
                    <a:bodyPr/>
                    <a:lstStyle/>
                    <a:p>
                      <a:pPr marL="530225" indent="0" algn="l" fontAlgn="ctr">
                        <a:lnSpc>
                          <a:spcPct val="90000"/>
                        </a:lnSpc>
                      </a:pPr>
                      <a:r>
                        <a:rPr lang="es-ES" sz="1200" b="0" i="0" u="none" strike="noStrike" dirty="0">
                          <a:solidFill>
                            <a:srgbClr val="000000"/>
                          </a:solidFill>
                          <a:effectLst/>
                          <a:latin typeface="Calibri"/>
                        </a:rPr>
                        <a:t>Robos/ atracos/ tirones</a:t>
                      </a:r>
                    </a:p>
                  </a:txBody>
                  <a:tcPr marL="9525" marR="9525" marT="720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50887">
                <a:tc>
                  <a:txBody>
                    <a:bodyPr/>
                    <a:lstStyle/>
                    <a:p>
                      <a:pPr marL="530225" indent="0" algn="l" fontAlgn="ctr">
                        <a:lnSpc>
                          <a:spcPct val="90000"/>
                        </a:lnSpc>
                      </a:pPr>
                      <a:r>
                        <a:rPr lang="es-ES" sz="1200" b="0" i="0" u="none" strike="noStrike" dirty="0">
                          <a:solidFill>
                            <a:srgbClr val="000000"/>
                          </a:solidFill>
                          <a:effectLst/>
                          <a:latin typeface="Calibri"/>
                        </a:rPr>
                        <a:t>Violencia verbal/ </a:t>
                      </a:r>
                      <a:r>
                        <a:rPr lang="es-ES" sz="1200" b="0" i="0" u="none" strike="noStrike" dirty="0" smtClean="0">
                          <a:solidFill>
                            <a:srgbClr val="000000"/>
                          </a:solidFill>
                          <a:effectLst/>
                          <a:latin typeface="Calibri"/>
                        </a:rPr>
                        <a:t>escándalos/ </a:t>
                      </a:r>
                      <a:r>
                        <a:rPr lang="es-ES" sz="1200" b="0" i="0" u="none" strike="noStrike" dirty="0">
                          <a:solidFill>
                            <a:srgbClr val="000000"/>
                          </a:solidFill>
                          <a:effectLst/>
                          <a:latin typeface="Calibri"/>
                        </a:rPr>
                        <a:t>riñas</a:t>
                      </a:r>
                    </a:p>
                  </a:txBody>
                  <a:tcPr marL="9525" marR="9525" marT="720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50887">
                <a:tc>
                  <a:txBody>
                    <a:bodyPr/>
                    <a:lstStyle/>
                    <a:p>
                      <a:pPr marL="530225" indent="0" algn="l" fontAlgn="ctr">
                        <a:lnSpc>
                          <a:spcPct val="90000"/>
                        </a:lnSpc>
                      </a:pPr>
                      <a:r>
                        <a:rPr lang="es-ES" sz="1200" b="0" i="0" u="none" strike="noStrike" dirty="0">
                          <a:solidFill>
                            <a:srgbClr val="000000"/>
                          </a:solidFill>
                          <a:effectLst/>
                          <a:latin typeface="Calibri"/>
                        </a:rPr>
                        <a:t>Vandalismo/ gamberrismo en general</a:t>
                      </a:r>
                    </a:p>
                  </a:txBody>
                  <a:tcPr marL="9525" marR="9525" marT="720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24474">
                <a:tc>
                  <a:txBody>
                    <a:bodyPr/>
                    <a:lstStyle/>
                    <a:p>
                      <a:pPr marL="0" algn="l" defTabSz="914400" rtl="0" eaLnBrk="1" fontAlgn="b" latinLnBrk="0" hangingPunct="1">
                        <a:lnSpc>
                          <a:spcPct val="90000"/>
                        </a:lnSpc>
                      </a:pPr>
                      <a:r>
                        <a:rPr lang="es-ES" sz="1400" b="1" i="0" u="none" strike="noStrike" kern="1200" dirty="0" smtClean="0">
                          <a:solidFill>
                            <a:schemeClr val="accent5">
                              <a:lumMod val="75000"/>
                            </a:schemeClr>
                          </a:solidFill>
                          <a:effectLst/>
                          <a:latin typeface="Calibri" pitchFamily="34" charset="0"/>
                          <a:ea typeface="+mn-ea"/>
                          <a:cs typeface="Calibri" pitchFamily="34" charset="0"/>
                        </a:rPr>
                        <a:t>SALAS DE CONCIERTOS / ESPECTÁCULOS</a:t>
                      </a:r>
                      <a:r>
                        <a:rPr kumimoji="0" lang="es-ES" sz="1200" b="0" i="0" u="none" strike="noStrike" kern="1200" cap="none" spc="0" normalizeH="0" baseline="0" noProof="0" dirty="0" smtClean="0">
                          <a:ln>
                            <a:noFill/>
                          </a:ln>
                          <a:solidFill>
                            <a:srgbClr val="4BACC6">
                              <a:lumMod val="75000"/>
                            </a:srgbClr>
                          </a:solidFill>
                          <a:effectLst/>
                          <a:uLnTx/>
                          <a:uFillTx/>
                          <a:latin typeface="Calibri" pitchFamily="34" charset="0"/>
                          <a:ea typeface="+mn-ea"/>
                          <a:cs typeface="Calibri" pitchFamily="34" charset="0"/>
                        </a:rPr>
                        <a:t> (1.200 Casos)</a:t>
                      </a:r>
                      <a:endParaRPr lang="es-ES" sz="1400" b="1" i="0" u="none" strike="noStrike" kern="1200" dirty="0">
                        <a:solidFill>
                          <a:schemeClr val="accent5">
                            <a:lumMod val="75000"/>
                          </a:schemeClr>
                        </a:solidFill>
                        <a:effectLst/>
                        <a:latin typeface="Calibri" pitchFamily="34" charset="0"/>
                        <a:ea typeface="+mn-ea"/>
                        <a:cs typeface="Calibri" pitchFamily="34" charset="0"/>
                      </a:endParaRPr>
                    </a:p>
                  </a:txBody>
                  <a:tcPr marL="9525" marR="9525" marT="2160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50887">
                <a:tc>
                  <a:txBody>
                    <a:bodyPr/>
                    <a:lstStyle/>
                    <a:p>
                      <a:pPr marL="530225" indent="0" algn="l" fontAlgn="ctr">
                        <a:lnSpc>
                          <a:spcPct val="90000"/>
                        </a:lnSpc>
                      </a:pPr>
                      <a:r>
                        <a:rPr lang="es-ES" sz="1200" b="0" i="0" u="none" strike="noStrike" dirty="0">
                          <a:solidFill>
                            <a:srgbClr val="000000"/>
                          </a:solidFill>
                          <a:effectLst/>
                          <a:latin typeface="Calibri"/>
                        </a:rPr>
                        <a:t>Consumo de alcohol/ drogas</a:t>
                      </a:r>
                    </a:p>
                  </a:txBody>
                  <a:tcPr marL="9525" marR="9525" marT="720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50887">
                <a:tc>
                  <a:txBody>
                    <a:bodyPr/>
                    <a:lstStyle/>
                    <a:p>
                      <a:pPr marL="530225" indent="0" algn="l" fontAlgn="ctr">
                        <a:lnSpc>
                          <a:spcPct val="90000"/>
                        </a:lnSpc>
                      </a:pPr>
                      <a:r>
                        <a:rPr lang="es-ES" sz="1200" b="0" i="0" u="none" strike="noStrike" dirty="0">
                          <a:solidFill>
                            <a:srgbClr val="000000"/>
                          </a:solidFill>
                          <a:effectLst/>
                          <a:latin typeface="Calibri"/>
                        </a:rPr>
                        <a:t>Venta de alcohol/ drogas</a:t>
                      </a:r>
                    </a:p>
                  </a:txBody>
                  <a:tcPr marL="9525" marR="9525" marT="720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50887">
                <a:tc>
                  <a:txBody>
                    <a:bodyPr/>
                    <a:lstStyle/>
                    <a:p>
                      <a:pPr marL="530225" indent="0" algn="l" fontAlgn="ctr">
                        <a:lnSpc>
                          <a:spcPct val="90000"/>
                        </a:lnSpc>
                      </a:pPr>
                      <a:r>
                        <a:rPr lang="es-ES" sz="1200" b="0" i="0" u="none" strike="noStrike" dirty="0">
                          <a:solidFill>
                            <a:srgbClr val="000000"/>
                          </a:solidFill>
                          <a:effectLst/>
                          <a:latin typeface="Calibri"/>
                        </a:rPr>
                        <a:t>Violencia verbal/ </a:t>
                      </a:r>
                      <a:r>
                        <a:rPr lang="es-ES" sz="1200" b="0" i="0" u="none" strike="noStrike" dirty="0" smtClean="0">
                          <a:solidFill>
                            <a:srgbClr val="000000"/>
                          </a:solidFill>
                          <a:effectLst/>
                          <a:latin typeface="Calibri"/>
                        </a:rPr>
                        <a:t>escándalos/ </a:t>
                      </a:r>
                      <a:r>
                        <a:rPr lang="es-ES" sz="1200" b="0" i="0" u="none" strike="noStrike" dirty="0">
                          <a:solidFill>
                            <a:srgbClr val="000000"/>
                          </a:solidFill>
                          <a:effectLst/>
                          <a:latin typeface="Calibri"/>
                        </a:rPr>
                        <a:t>riñas</a:t>
                      </a:r>
                    </a:p>
                  </a:txBody>
                  <a:tcPr marL="9525" marR="9525" marT="720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10" name="9 Gráfico"/>
          <p:cNvGraphicFramePr/>
          <p:nvPr>
            <p:extLst>
              <p:ext uri="{D42A27DB-BD31-4B8C-83A1-F6EECF244321}">
                <p14:modId xmlns:p14="http://schemas.microsoft.com/office/powerpoint/2010/main" xmlns="" val="743552134"/>
              </p:ext>
            </p:extLst>
          </p:nvPr>
        </p:nvGraphicFramePr>
        <p:xfrm>
          <a:off x="4199741" y="1258547"/>
          <a:ext cx="2610140" cy="5004000"/>
        </p:xfrm>
        <a:graphic>
          <a:graphicData uri="http://schemas.openxmlformats.org/drawingml/2006/chart">
            <c:chart xmlns:c="http://schemas.openxmlformats.org/drawingml/2006/chart" xmlns:r="http://schemas.openxmlformats.org/officeDocument/2006/relationships" r:id="rId2"/>
          </a:graphicData>
        </a:graphic>
      </p:graphicFrame>
      <p:grpSp>
        <p:nvGrpSpPr>
          <p:cNvPr id="12" name="11 Grupo"/>
          <p:cNvGrpSpPr/>
          <p:nvPr/>
        </p:nvGrpSpPr>
        <p:grpSpPr>
          <a:xfrm>
            <a:off x="566053" y="2652485"/>
            <a:ext cx="6066971" cy="2375769"/>
            <a:chOff x="667651" y="2521858"/>
            <a:chExt cx="6066971" cy="1869249"/>
          </a:xfrm>
        </p:grpSpPr>
        <p:cxnSp>
          <p:nvCxnSpPr>
            <p:cNvPr id="5" name="4 Conector recto"/>
            <p:cNvCxnSpPr/>
            <p:nvPr/>
          </p:nvCxnSpPr>
          <p:spPr bwMode="auto">
            <a:xfrm>
              <a:off x="667651" y="2521858"/>
              <a:ext cx="6066971" cy="0"/>
            </a:xfrm>
            <a:prstGeom prst="line">
              <a:avLst/>
            </a:prstGeom>
            <a:solidFill>
              <a:schemeClr val="bg1"/>
            </a:solidFill>
            <a:ln w="9525" cap="flat" cmpd="sng" algn="ctr">
              <a:solidFill>
                <a:srgbClr val="808080"/>
              </a:solidFill>
              <a:prstDash val="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4" name="13 Conector recto"/>
            <p:cNvCxnSpPr/>
            <p:nvPr/>
          </p:nvCxnSpPr>
          <p:spPr bwMode="auto">
            <a:xfrm>
              <a:off x="667651" y="3462193"/>
              <a:ext cx="6066971" cy="0"/>
            </a:xfrm>
            <a:prstGeom prst="line">
              <a:avLst/>
            </a:prstGeom>
            <a:solidFill>
              <a:schemeClr val="bg1"/>
            </a:solidFill>
            <a:ln w="9525" cap="flat" cmpd="sng" algn="ctr">
              <a:solidFill>
                <a:srgbClr val="808080"/>
              </a:solidFill>
              <a:prstDash val="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 name="14 Conector recto"/>
            <p:cNvCxnSpPr/>
            <p:nvPr/>
          </p:nvCxnSpPr>
          <p:spPr bwMode="auto">
            <a:xfrm>
              <a:off x="667651" y="4391107"/>
              <a:ext cx="6066971" cy="0"/>
            </a:xfrm>
            <a:prstGeom prst="line">
              <a:avLst/>
            </a:prstGeom>
            <a:solidFill>
              <a:schemeClr val="bg1"/>
            </a:solidFill>
            <a:ln w="9525" cap="flat" cmpd="sng" algn="ctr">
              <a:solidFill>
                <a:srgbClr val="808080"/>
              </a:solidFill>
              <a:prstDash val="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sp>
        <p:nvSpPr>
          <p:cNvPr id="27" name="Rectangle 3"/>
          <p:cNvSpPr>
            <a:spLocks noChangeArrowheads="1"/>
          </p:cNvSpPr>
          <p:nvPr/>
        </p:nvSpPr>
        <p:spPr bwMode="auto">
          <a:xfrm>
            <a:off x="36513" y="35999"/>
            <a:ext cx="8516887" cy="648000"/>
          </a:xfrm>
          <a:prstGeom prst="rect">
            <a:avLst/>
          </a:prstGeom>
          <a:solidFill>
            <a:schemeClr val="accent5"/>
          </a:solidFill>
          <a:ln>
            <a:noFill/>
          </a:ln>
          <a:effectLst/>
          <a:extLst/>
        </p:spPr>
        <p:txBody>
          <a:bodyPr wrap="square" lIns="0" tIns="0" rIns="0" bIns="0" anchor="ctr">
            <a:noAutofit/>
          </a:bodyPr>
          <a:lstStyle/>
          <a:p>
            <a:endParaRPr lang="es-ES"/>
          </a:p>
        </p:txBody>
      </p:sp>
      <p:sp>
        <p:nvSpPr>
          <p:cNvPr id="28" name="27 CuadroTexto"/>
          <p:cNvSpPr txBox="1"/>
          <p:nvPr/>
        </p:nvSpPr>
        <p:spPr>
          <a:xfrm>
            <a:off x="56456" y="170534"/>
            <a:ext cx="6165021" cy="400110"/>
          </a:xfrm>
          <a:prstGeom prst="rect">
            <a:avLst/>
          </a:prstGeom>
          <a:noFill/>
        </p:spPr>
        <p:txBody>
          <a:bodyPr wrap="none" rtlCol="0">
            <a:spAutoFit/>
          </a:bodyPr>
          <a:lstStyle>
            <a:defPPr>
              <a:defRPr lang="es-ES_tradnl"/>
            </a:defPPr>
            <a:lvl1pPr algn="l">
              <a:defRPr sz="2000">
                <a:ln>
                  <a:solidFill>
                    <a:schemeClr val="bg1"/>
                  </a:solidFill>
                </a:ln>
                <a:solidFill>
                  <a:schemeClr val="bg1"/>
                </a:solidFill>
                <a:latin typeface="Calibri" pitchFamily="34" charset="0"/>
                <a:cs typeface="Calibri" pitchFamily="34" charset="0"/>
              </a:defRPr>
            </a:lvl1pPr>
          </a:lstStyle>
          <a:p>
            <a:r>
              <a:rPr lang="es-ES" dirty="0"/>
              <a:t>SEGURIDAD CIUDADANA EN LAS INSTALACIONES DE OCIO</a:t>
            </a:r>
          </a:p>
        </p:txBody>
      </p:sp>
      <p:sp>
        <p:nvSpPr>
          <p:cNvPr id="30" name="29 CuadroTexto"/>
          <p:cNvSpPr txBox="1"/>
          <p:nvPr/>
        </p:nvSpPr>
        <p:spPr>
          <a:xfrm rot="16200000">
            <a:off x="-953879" y="4795302"/>
            <a:ext cx="2472576" cy="276999"/>
          </a:xfrm>
          <a:prstGeom prst="rect">
            <a:avLst/>
          </a:prstGeom>
          <a:noFill/>
        </p:spPr>
        <p:txBody>
          <a:bodyPr wrap="square" lIns="36000" rIns="36000" rtlCol="0" anchor="ctr">
            <a:spAutoFit/>
          </a:bodyPr>
          <a:lstStyle>
            <a:defPPr>
              <a:defRPr lang="es-ES_tradnl"/>
            </a:defPPr>
            <a:lvl1pPr algn="l">
              <a:defRPr sz="1100">
                <a:latin typeface="Calibri" pitchFamily="34" charset="0"/>
                <a:cs typeface="Calibri" pitchFamily="34" charset="0"/>
              </a:defRPr>
            </a:lvl1pPr>
          </a:lstStyle>
          <a:p>
            <a:r>
              <a:rPr lang="es-ES" sz="1200" dirty="0" smtClean="0"/>
              <a:t>BASE Hace uso de instalación</a:t>
            </a:r>
            <a:endParaRPr lang="es-ES" sz="1200" dirty="0"/>
          </a:p>
        </p:txBody>
      </p:sp>
      <p:sp>
        <p:nvSpPr>
          <p:cNvPr id="31" name="30 CuadroTexto"/>
          <p:cNvSpPr txBox="1"/>
          <p:nvPr/>
        </p:nvSpPr>
        <p:spPr>
          <a:xfrm>
            <a:off x="6818632" y="1044986"/>
            <a:ext cx="1136608" cy="884238"/>
          </a:xfrm>
          <a:prstGeom prst="rect">
            <a:avLst/>
          </a:prstGeom>
          <a:noFill/>
        </p:spPr>
        <p:txBody>
          <a:bodyPr wrap="none" lIns="0" tIns="720000" rIns="0" bIns="0" rtlCol="0" anchor="ctr">
            <a:noAutofit/>
          </a:bodyPr>
          <a:lstStyle/>
          <a:p>
            <a:pPr>
              <a:spcBef>
                <a:spcPts val="600"/>
              </a:spcBef>
            </a:pPr>
            <a:r>
              <a:rPr lang="es-ES" sz="13800" b="1" dirty="0" smtClean="0">
                <a:solidFill>
                  <a:schemeClr val="accent5">
                    <a:lumMod val="20000"/>
                    <a:lumOff val="80000"/>
                  </a:schemeClr>
                </a:solidFill>
                <a:latin typeface="+mj-lt"/>
                <a:ea typeface="Verdana" pitchFamily="34" charset="0"/>
                <a:cs typeface="Verdana" pitchFamily="34" charset="0"/>
              </a:rPr>
              <a:t>“</a:t>
            </a:r>
            <a:endParaRPr lang="es-ES" sz="13800" i="1" dirty="0">
              <a:solidFill>
                <a:schemeClr val="accent5">
                  <a:lumMod val="20000"/>
                  <a:lumOff val="80000"/>
                </a:schemeClr>
              </a:solidFill>
              <a:latin typeface="+mj-lt"/>
              <a:ea typeface="Verdana" pitchFamily="34" charset="0"/>
              <a:cs typeface="Verdana" pitchFamily="34" charset="0"/>
            </a:endParaRPr>
          </a:p>
        </p:txBody>
      </p:sp>
      <p:sp>
        <p:nvSpPr>
          <p:cNvPr id="35" name="34 CuadroTexto"/>
          <p:cNvSpPr txBox="1"/>
          <p:nvPr/>
        </p:nvSpPr>
        <p:spPr>
          <a:xfrm>
            <a:off x="8324108" y="3400116"/>
            <a:ext cx="1136608" cy="884238"/>
          </a:xfrm>
          <a:prstGeom prst="rect">
            <a:avLst/>
          </a:prstGeom>
          <a:noFill/>
          <a:ln>
            <a:noFill/>
          </a:ln>
        </p:spPr>
        <p:txBody>
          <a:bodyPr wrap="none" lIns="0" tIns="720000" rIns="0" bIns="0" rtlCol="0" anchor="ctr">
            <a:noAutofit/>
          </a:bodyPr>
          <a:lstStyle/>
          <a:p>
            <a:pPr>
              <a:spcBef>
                <a:spcPts val="600"/>
              </a:spcBef>
            </a:pPr>
            <a:r>
              <a:rPr lang="es-ES" sz="13800" b="1" dirty="0" smtClean="0">
                <a:solidFill>
                  <a:schemeClr val="accent5">
                    <a:lumMod val="20000"/>
                    <a:lumOff val="80000"/>
                  </a:schemeClr>
                </a:solidFill>
                <a:latin typeface="+mj-lt"/>
                <a:ea typeface="Verdana" pitchFamily="34" charset="0"/>
                <a:cs typeface="Verdana" pitchFamily="34" charset="0"/>
              </a:rPr>
              <a:t>”</a:t>
            </a:r>
            <a:endParaRPr lang="es-ES" sz="13800" i="1" dirty="0">
              <a:solidFill>
                <a:schemeClr val="accent5">
                  <a:lumMod val="20000"/>
                  <a:lumOff val="80000"/>
                </a:schemeClr>
              </a:solidFill>
              <a:latin typeface="+mj-lt"/>
              <a:ea typeface="Verdana" pitchFamily="34" charset="0"/>
              <a:cs typeface="Verdana" pitchFamily="34" charset="0"/>
            </a:endParaRPr>
          </a:p>
        </p:txBody>
      </p:sp>
      <p:sp>
        <p:nvSpPr>
          <p:cNvPr id="36" name="35 CuadroTexto"/>
          <p:cNvSpPr txBox="1"/>
          <p:nvPr/>
        </p:nvSpPr>
        <p:spPr>
          <a:xfrm>
            <a:off x="6920593" y="1405217"/>
            <a:ext cx="2736304" cy="2677656"/>
          </a:xfrm>
          <a:prstGeom prst="rect">
            <a:avLst/>
          </a:prstGeom>
          <a:noFill/>
        </p:spPr>
        <p:txBody>
          <a:bodyPr wrap="square" rtlCol="0">
            <a:spAutoFit/>
          </a:bodyPr>
          <a:lstStyle/>
          <a:p>
            <a:pPr>
              <a:spcBef>
                <a:spcPts val="600"/>
              </a:spcBef>
            </a:pPr>
            <a:r>
              <a:rPr lang="es-ES" sz="2100" dirty="0" smtClean="0">
                <a:ln>
                  <a:solidFill>
                    <a:schemeClr val="bg1">
                      <a:lumMod val="50000"/>
                    </a:schemeClr>
                  </a:solidFill>
                </a:ln>
                <a:solidFill>
                  <a:schemeClr val="tx1">
                    <a:lumMod val="50000"/>
                    <a:lumOff val="50000"/>
                  </a:schemeClr>
                </a:solidFill>
                <a:latin typeface="Palatino" pitchFamily="18" charset="0"/>
                <a:ea typeface="Verdana" pitchFamily="34" charset="0"/>
                <a:cs typeface="Lucida Sans Unicode" pitchFamily="34" charset="0"/>
              </a:rPr>
              <a:t>La incidencia de comportamientos antisociales es mayor en parque y jardines públicos, zonas turísticas y comerciales y, centros comerciales y de ocio</a:t>
            </a:r>
            <a:endParaRPr lang="es-ES" sz="2100" dirty="0">
              <a:ln>
                <a:solidFill>
                  <a:schemeClr val="bg1">
                    <a:lumMod val="50000"/>
                  </a:schemeClr>
                </a:solidFill>
              </a:ln>
              <a:solidFill>
                <a:schemeClr val="tx1">
                  <a:lumMod val="50000"/>
                  <a:lumOff val="50000"/>
                </a:schemeClr>
              </a:solidFill>
              <a:latin typeface="Palatino" pitchFamily="18" charset="0"/>
              <a:ea typeface="Verdana" pitchFamily="34" charset="0"/>
              <a:cs typeface="Lucida Sans Unicode" pitchFamily="34" charset="0"/>
            </a:endParaRPr>
          </a:p>
        </p:txBody>
      </p:sp>
      <p:pic>
        <p:nvPicPr>
          <p:cNvPr id="48" name="47 Imagen"/>
          <p:cNvPicPr>
            <a:picLocks noChangeAspect="1"/>
          </p:cNvPicPr>
          <p:nvPr/>
        </p:nvPicPr>
        <p:blipFill>
          <a:blip r:embed="rId3" cstate="email">
            <a:extLst>
              <a:ext uri="{BEBA8EAE-BF5A-486C-A8C5-ECC9F3942E4B}">
                <a14:imgProps xmlns:a14="http://schemas.microsoft.com/office/drawing/2010/main" xmlns="">
                  <a14:imgLayer r:embed="rId4">
                    <a14:imgEffect>
                      <a14:colorTemperature colorTemp="5300"/>
                    </a14:imgEffect>
                    <a14:imgEffect>
                      <a14:saturation sat="60000"/>
                    </a14:imgEffect>
                    <a14:imgEffect>
                      <a14:brightnessContrast bright="20000" contrast="-20000"/>
                    </a14:imgEffect>
                  </a14:imgLayer>
                </a14:imgProps>
              </a:ext>
              <a:ext uri="{28A0092B-C50C-407E-A947-70E740481C1C}">
                <a14:useLocalDpi xmlns:a14="http://schemas.microsoft.com/office/drawing/2010/main" xmlns=""/>
              </a:ext>
            </a:extLst>
          </a:blip>
          <a:stretch>
            <a:fillRect/>
          </a:stretch>
        </p:blipFill>
        <p:spPr>
          <a:xfrm>
            <a:off x="536264" y="3122683"/>
            <a:ext cx="495208" cy="468000"/>
          </a:xfrm>
          <a:prstGeom prst="rect">
            <a:avLst/>
          </a:prstGeom>
          <a:ln>
            <a:noFill/>
          </a:ln>
          <a:effectLst>
            <a:glow rad="12700">
              <a:schemeClr val="tx1">
                <a:alpha val="18000"/>
              </a:schemeClr>
            </a:glow>
            <a:outerShdw blurRad="63500" algn="tl" rotWithShape="0">
              <a:srgbClr val="000000">
                <a:alpha val="70000"/>
              </a:srgbClr>
            </a:outerShdw>
          </a:effectLst>
        </p:spPr>
      </p:pic>
      <p:pic>
        <p:nvPicPr>
          <p:cNvPr id="49" name="48 Imagen"/>
          <p:cNvPicPr>
            <a:picLocks noChangeAspect="1"/>
          </p:cNvPicPr>
          <p:nvPr/>
        </p:nvPicPr>
        <p:blipFill>
          <a:blip r:embed="rId5" cstate="email">
            <a:extLst>
              <a:ext uri="{BEBA8EAE-BF5A-486C-A8C5-ECC9F3942E4B}">
                <a14:imgProps xmlns:a14="http://schemas.microsoft.com/office/drawing/2010/main" xmlns="">
                  <a14:imgLayer r:embed="rId6">
                    <a14:imgEffect>
                      <a14:colorTemperature colorTemp="8800"/>
                    </a14:imgEffect>
                    <a14:imgEffect>
                      <a14:saturation sat="60000"/>
                    </a14:imgEffect>
                    <a14:imgEffect>
                      <a14:brightnessContrast bright="-10000" contrast="15000"/>
                    </a14:imgEffect>
                  </a14:imgLayer>
                </a14:imgProps>
              </a:ext>
              <a:ext uri="{28A0092B-C50C-407E-A947-70E740481C1C}">
                <a14:useLocalDpi xmlns:a14="http://schemas.microsoft.com/office/drawing/2010/main" xmlns=""/>
              </a:ext>
            </a:extLst>
          </a:blip>
          <a:stretch>
            <a:fillRect/>
          </a:stretch>
        </p:blipFill>
        <p:spPr>
          <a:xfrm>
            <a:off x="536264" y="1941489"/>
            <a:ext cx="495208" cy="468000"/>
          </a:xfrm>
          <a:prstGeom prst="rect">
            <a:avLst/>
          </a:prstGeom>
          <a:ln>
            <a:noFill/>
          </a:ln>
          <a:effectLst>
            <a:glow rad="12700">
              <a:schemeClr val="tx1">
                <a:alpha val="18000"/>
              </a:schemeClr>
            </a:glow>
            <a:outerShdw blurRad="63500" algn="tl" rotWithShape="0">
              <a:srgbClr val="000000">
                <a:alpha val="70000"/>
              </a:srgbClr>
            </a:outerShdw>
          </a:effectLst>
        </p:spPr>
      </p:pic>
      <p:pic>
        <p:nvPicPr>
          <p:cNvPr id="50" name="49 Imagen"/>
          <p:cNvPicPr>
            <a:picLocks noChangeAspect="1"/>
          </p:cNvPicPr>
          <p:nvPr/>
        </p:nvPicPr>
        <p:blipFill>
          <a:blip r:embed="rId7" cstate="email">
            <a:extLst>
              <a:ext uri="{28A0092B-C50C-407E-A947-70E740481C1C}">
                <a14:useLocalDpi xmlns:a14="http://schemas.microsoft.com/office/drawing/2010/main" xmlns=""/>
              </a:ext>
            </a:extLst>
          </a:blip>
          <a:stretch>
            <a:fillRect/>
          </a:stretch>
        </p:blipFill>
        <p:spPr>
          <a:xfrm>
            <a:off x="536264" y="4302503"/>
            <a:ext cx="495208" cy="468000"/>
          </a:xfrm>
          <a:prstGeom prst="rect">
            <a:avLst/>
          </a:prstGeom>
          <a:ln>
            <a:noFill/>
          </a:ln>
          <a:effectLst>
            <a:glow rad="12700">
              <a:schemeClr val="tx1">
                <a:alpha val="18000"/>
              </a:schemeClr>
            </a:glow>
            <a:outerShdw blurRad="63500" algn="tl" rotWithShape="0">
              <a:srgbClr val="000000">
                <a:alpha val="70000"/>
              </a:srgbClr>
            </a:outerShdw>
          </a:effectLst>
        </p:spPr>
      </p:pic>
      <p:pic>
        <p:nvPicPr>
          <p:cNvPr id="51" name="50 Imagen"/>
          <p:cNvPicPr>
            <a:picLocks noChangeAspect="1"/>
          </p:cNvPicPr>
          <p:nvPr/>
        </p:nvPicPr>
        <p:blipFill>
          <a:blip r:embed="rId8" cstate="email">
            <a:extLst>
              <a:ext uri="{BEBA8EAE-BF5A-486C-A8C5-ECC9F3942E4B}">
                <a14:imgProps xmlns:a14="http://schemas.microsoft.com/office/drawing/2010/main" xmlns="">
                  <a14:imgLayer r:embed="rId9">
                    <a14:imgEffect>
                      <a14:saturation sat="25000"/>
                    </a14:imgEffect>
                    <a14:imgEffect>
                      <a14:brightnessContrast bright="20000" contrast="-40000"/>
                    </a14:imgEffect>
                  </a14:imgLayer>
                </a14:imgProps>
              </a:ext>
              <a:ext uri="{28A0092B-C50C-407E-A947-70E740481C1C}">
                <a14:useLocalDpi xmlns:a14="http://schemas.microsoft.com/office/drawing/2010/main" xmlns=""/>
              </a:ext>
            </a:extLst>
          </a:blip>
          <a:stretch>
            <a:fillRect/>
          </a:stretch>
        </p:blipFill>
        <p:spPr>
          <a:xfrm>
            <a:off x="536264" y="5480740"/>
            <a:ext cx="495208" cy="468000"/>
          </a:xfrm>
          <a:prstGeom prst="rect">
            <a:avLst/>
          </a:prstGeom>
          <a:ln>
            <a:noFill/>
          </a:ln>
          <a:effectLst>
            <a:glow rad="12700">
              <a:schemeClr val="tx1">
                <a:alpha val="18000"/>
              </a:schemeClr>
            </a:glow>
            <a:outerShdw blurRad="63500" algn="tl" rotWithShape="0">
              <a:srgbClr val="000000">
                <a:alpha val="70000"/>
              </a:srgbClr>
            </a:outerShdw>
          </a:effectLst>
        </p:spPr>
      </p:pic>
    </p:spTree>
    <p:extLst>
      <p:ext uri="{BB962C8B-B14F-4D97-AF65-F5344CB8AC3E}">
        <p14:creationId xmlns:p14="http://schemas.microsoft.com/office/powerpoint/2010/main" xmlns="" val="4198515572"/>
      </p:ext>
    </p:extLst>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36513" y="35999"/>
            <a:ext cx="8516887" cy="648000"/>
          </a:xfrm>
          <a:prstGeom prst="rect">
            <a:avLst/>
          </a:prstGeom>
          <a:solidFill>
            <a:schemeClr val="accent1">
              <a:lumMod val="75000"/>
            </a:schemeClr>
          </a:solidFill>
          <a:ln>
            <a:noFill/>
          </a:ln>
          <a:effectLst/>
          <a:extLst/>
        </p:spPr>
        <p:txBody>
          <a:bodyPr wrap="square" lIns="0" tIns="0" rIns="0" bIns="0" anchor="ctr">
            <a:spAutoFit/>
          </a:bodyPr>
          <a:lstStyle/>
          <a:p>
            <a:endParaRPr lang="es-ES"/>
          </a:p>
        </p:txBody>
      </p:sp>
      <p:sp>
        <p:nvSpPr>
          <p:cNvPr id="4" name="3 Marcador de número de diapositiva"/>
          <p:cNvSpPr>
            <a:spLocks noGrp="1"/>
          </p:cNvSpPr>
          <p:nvPr>
            <p:ph type="sldNum" sz="quarter" idx="10"/>
          </p:nvPr>
        </p:nvSpPr>
        <p:spPr/>
        <p:txBody>
          <a:bodyPr/>
          <a:lstStyle/>
          <a:p>
            <a:r>
              <a:rPr lang="en-US" smtClean="0"/>
              <a:t>-</a:t>
            </a:r>
            <a:fld id="{41B2AE44-E9C6-4EAB-BC73-5008DB342051}" type="slidenum">
              <a:rPr lang="en-US" smtClean="0"/>
              <a:pPr/>
              <a:t>6</a:t>
            </a:fld>
            <a:r>
              <a:rPr lang="en-US" smtClean="0"/>
              <a:t>-</a:t>
            </a:r>
            <a:endParaRPr lang="en-US"/>
          </a:p>
        </p:txBody>
      </p:sp>
      <p:sp>
        <p:nvSpPr>
          <p:cNvPr id="6" name="5 CuadroTexto"/>
          <p:cNvSpPr txBox="1"/>
          <p:nvPr/>
        </p:nvSpPr>
        <p:spPr>
          <a:xfrm>
            <a:off x="56456" y="170534"/>
            <a:ext cx="1827616" cy="400110"/>
          </a:xfrm>
          <a:prstGeom prst="rect">
            <a:avLst/>
          </a:prstGeom>
          <a:noFill/>
        </p:spPr>
        <p:txBody>
          <a:bodyPr wrap="none" rtlCol="0">
            <a:spAutoFit/>
          </a:bodyPr>
          <a:lstStyle/>
          <a:p>
            <a:pPr algn="l"/>
            <a:r>
              <a:rPr lang="es-ES" sz="2000" dirty="0" smtClean="0">
                <a:ln>
                  <a:solidFill>
                    <a:schemeClr val="bg1"/>
                  </a:solidFill>
                </a:ln>
                <a:solidFill>
                  <a:schemeClr val="bg1"/>
                </a:solidFill>
                <a:latin typeface="Calibri" pitchFamily="34" charset="0"/>
                <a:cs typeface="Calibri" pitchFamily="34" charset="0"/>
              </a:rPr>
              <a:t>METODOLOGÍA</a:t>
            </a:r>
            <a:endParaRPr lang="es-ES" sz="2000" dirty="0">
              <a:ln>
                <a:solidFill>
                  <a:schemeClr val="bg1"/>
                </a:solidFill>
              </a:ln>
              <a:solidFill>
                <a:schemeClr val="bg1"/>
              </a:solidFill>
              <a:latin typeface="Calibri" pitchFamily="34" charset="0"/>
              <a:cs typeface="Calibri" pitchFamily="34" charset="0"/>
            </a:endParaRPr>
          </a:p>
        </p:txBody>
      </p:sp>
      <p:sp>
        <p:nvSpPr>
          <p:cNvPr id="10" name="Rectangle 2"/>
          <p:cNvSpPr txBox="1">
            <a:spLocks noChangeArrowheads="1"/>
          </p:cNvSpPr>
          <p:nvPr/>
        </p:nvSpPr>
        <p:spPr bwMode="auto">
          <a:xfrm>
            <a:off x="661945" y="743744"/>
            <a:ext cx="8778937" cy="2202141"/>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fontAlgn="auto">
              <a:lnSpc>
                <a:spcPct val="95000"/>
              </a:lnSpc>
              <a:spcBef>
                <a:spcPts val="600"/>
              </a:spcBef>
              <a:spcAft>
                <a:spcPts val="0"/>
              </a:spcAft>
              <a:buClr>
                <a:srgbClr val="9BBB59">
                  <a:lumMod val="75000"/>
                </a:srgbClr>
              </a:buClr>
              <a:buSzPct val="150000"/>
              <a:buNone/>
              <a:tabLst>
                <a:tab pos="7081838" algn="l"/>
              </a:tabLst>
            </a:pPr>
            <a:r>
              <a:rPr lang="es-ES" sz="1800" dirty="0">
                <a:latin typeface="Calibri"/>
              </a:rPr>
              <a:t>Se realizó un sondeo cuantitativo conforme a la siguiente ficha técnica</a:t>
            </a:r>
            <a:r>
              <a:rPr lang="es-ES" sz="1800" dirty="0" smtClean="0">
                <a:latin typeface="Calibri"/>
              </a:rPr>
              <a:t>:</a:t>
            </a:r>
            <a:endParaRPr kumimoji="0" lang="es-ES" sz="2000" b="1" i="0" u="none" strike="noStrike" kern="1200" cap="none" spc="0" normalizeH="0" baseline="0" noProof="0" dirty="0" smtClean="0">
              <a:ln>
                <a:noFill/>
              </a:ln>
              <a:solidFill>
                <a:schemeClr val="tx2"/>
              </a:solidFill>
              <a:effectLst/>
              <a:uLnTx/>
              <a:uFillTx/>
              <a:latin typeface="Calibri"/>
              <a:ea typeface="+mn-ea"/>
              <a:cs typeface="+mn-cs"/>
            </a:endParaRPr>
          </a:p>
          <a:p>
            <a:pPr marL="0" marR="0" lvl="0" indent="0" algn="just" defTabSz="914400" rtl="0" eaLnBrk="1" fontAlgn="auto" latinLnBrk="0" hangingPunct="1">
              <a:lnSpc>
                <a:spcPct val="95000"/>
              </a:lnSpc>
              <a:spcBef>
                <a:spcPts val="600"/>
              </a:spcBef>
              <a:spcAft>
                <a:spcPts val="0"/>
              </a:spcAft>
              <a:buClr>
                <a:srgbClr val="9BBB59">
                  <a:lumMod val="75000"/>
                </a:srgbClr>
              </a:buClr>
              <a:buSzPct val="150000"/>
              <a:buFont typeface="Arial" pitchFamily="34" charset="0"/>
              <a:buNone/>
              <a:tabLst>
                <a:tab pos="7081838" algn="l"/>
              </a:tabLst>
              <a:defRPr/>
            </a:pPr>
            <a:r>
              <a:rPr kumimoji="0" lang="es-ES" sz="2000" b="1" i="0" u="none" strike="noStrike" kern="1200" cap="none" spc="0" normalizeH="0" baseline="0" noProof="0" dirty="0" smtClean="0">
                <a:ln>
                  <a:noFill/>
                </a:ln>
                <a:solidFill>
                  <a:schemeClr val="tx2"/>
                </a:solidFill>
                <a:effectLst/>
                <a:uLnTx/>
                <a:uFillTx/>
                <a:latin typeface="Calibri"/>
                <a:ea typeface="+mn-ea"/>
                <a:cs typeface="+mn-cs"/>
              </a:rPr>
              <a:t>FICHA TÉCNICA</a:t>
            </a:r>
            <a:endParaRPr kumimoji="0" lang="es-ES" sz="1800" b="1" i="0" u="none" strike="noStrike" kern="1200" cap="none" spc="0" normalizeH="0" baseline="0" noProof="0" dirty="0" smtClean="0">
              <a:ln>
                <a:noFill/>
              </a:ln>
              <a:solidFill>
                <a:schemeClr val="tx2"/>
              </a:solidFill>
              <a:effectLst/>
              <a:uLnTx/>
              <a:uFillTx/>
              <a:latin typeface="Calibri"/>
              <a:ea typeface="+mn-ea"/>
              <a:cs typeface="+mn-cs"/>
            </a:endParaRPr>
          </a:p>
          <a:p>
            <a:pPr marL="495300" indent="-266700" eaLnBrk="0" hangingPunct="0">
              <a:lnSpc>
                <a:spcPct val="95000"/>
              </a:lnSpc>
              <a:spcBef>
                <a:spcPts val="600"/>
              </a:spcBef>
              <a:spcAft>
                <a:spcPts val="0"/>
              </a:spcAft>
              <a:buClr>
                <a:schemeClr val="accent1"/>
              </a:buClr>
              <a:buFont typeface="Wingdings" pitchFamily="2" charset="2"/>
              <a:buChar char="§"/>
            </a:pPr>
            <a:r>
              <a:rPr lang="es-ES" sz="1600" b="1" u="sng" dirty="0" smtClean="0">
                <a:solidFill>
                  <a:srgbClr val="333333"/>
                </a:solidFill>
                <a:latin typeface="Calibri" pitchFamily="34" charset="0"/>
                <a:cs typeface="Calibri" pitchFamily="34" charset="0"/>
              </a:rPr>
              <a:t>Ámbito</a:t>
            </a:r>
            <a:r>
              <a:rPr lang="es-ES" sz="1600" dirty="0">
                <a:solidFill>
                  <a:srgbClr val="333333"/>
                </a:solidFill>
                <a:latin typeface="Calibri" pitchFamily="34" charset="0"/>
                <a:cs typeface="Calibri" pitchFamily="34" charset="0"/>
              </a:rPr>
              <a:t>: </a:t>
            </a:r>
            <a:r>
              <a:rPr lang="es-ES" sz="1600" dirty="0" smtClean="0">
                <a:solidFill>
                  <a:srgbClr val="333333"/>
                </a:solidFill>
                <a:latin typeface="Calibri" pitchFamily="34" charset="0"/>
                <a:cs typeface="Calibri" pitchFamily="34" charset="0"/>
              </a:rPr>
              <a:t>se realizaron entrevistas a nivel nacional, con cuotas por las diferentes comunidades autónomas, reforzando las comunidades de Andalucía, Cataluña, Comunidad Valenciana y Madrid.</a:t>
            </a:r>
            <a:endParaRPr lang="es-ES" sz="1600" dirty="0">
              <a:solidFill>
                <a:srgbClr val="333333"/>
              </a:solidFill>
              <a:latin typeface="Calibri" pitchFamily="34" charset="0"/>
              <a:cs typeface="Calibri" pitchFamily="34" charset="0"/>
            </a:endParaRPr>
          </a:p>
          <a:p>
            <a:pPr marL="495300" indent="-266700" eaLnBrk="0" hangingPunct="0">
              <a:lnSpc>
                <a:spcPct val="95000"/>
              </a:lnSpc>
              <a:spcBef>
                <a:spcPts val="600"/>
              </a:spcBef>
              <a:spcAft>
                <a:spcPts val="0"/>
              </a:spcAft>
              <a:buClr>
                <a:schemeClr val="accent1"/>
              </a:buClr>
              <a:buFont typeface="Wingdings" pitchFamily="2" charset="2"/>
              <a:buChar char="§"/>
            </a:pPr>
            <a:r>
              <a:rPr lang="es-ES" sz="1600" b="1" u="sng" dirty="0">
                <a:solidFill>
                  <a:srgbClr val="333333"/>
                </a:solidFill>
                <a:latin typeface="Calibri" pitchFamily="34" charset="0"/>
                <a:cs typeface="Calibri" pitchFamily="34" charset="0"/>
              </a:rPr>
              <a:t>Universo</a:t>
            </a:r>
            <a:r>
              <a:rPr lang="es-ES" sz="1600" dirty="0">
                <a:solidFill>
                  <a:srgbClr val="333333"/>
                </a:solidFill>
                <a:latin typeface="Calibri" pitchFamily="34" charset="0"/>
                <a:cs typeface="Calibri" pitchFamily="34" charset="0"/>
              </a:rPr>
              <a:t>: Población general de entre 18 – 65 años</a:t>
            </a:r>
          </a:p>
          <a:p>
            <a:pPr marL="495300" indent="-266700" eaLnBrk="0" hangingPunct="0">
              <a:lnSpc>
                <a:spcPct val="95000"/>
              </a:lnSpc>
              <a:spcBef>
                <a:spcPts val="600"/>
              </a:spcBef>
              <a:spcAft>
                <a:spcPts val="0"/>
              </a:spcAft>
              <a:buClr>
                <a:schemeClr val="accent1"/>
              </a:buClr>
              <a:buFont typeface="Wingdings" pitchFamily="2" charset="2"/>
              <a:buChar char="§"/>
            </a:pPr>
            <a:r>
              <a:rPr lang="es-ES" sz="1600" b="1" u="sng" dirty="0">
                <a:solidFill>
                  <a:srgbClr val="333333"/>
                </a:solidFill>
                <a:latin typeface="Calibri" pitchFamily="34" charset="0"/>
                <a:cs typeface="Calibri" pitchFamily="34" charset="0"/>
              </a:rPr>
              <a:t>Tipo de entrevista</a:t>
            </a:r>
            <a:r>
              <a:rPr lang="es-ES" sz="1600" dirty="0">
                <a:solidFill>
                  <a:srgbClr val="333333"/>
                </a:solidFill>
                <a:latin typeface="Calibri" pitchFamily="34" charset="0"/>
                <a:cs typeface="Calibri" pitchFamily="34" charset="0"/>
              </a:rPr>
              <a:t>: Entrevista </a:t>
            </a:r>
            <a:r>
              <a:rPr lang="es-ES" sz="1600" dirty="0" smtClean="0">
                <a:solidFill>
                  <a:srgbClr val="333333"/>
                </a:solidFill>
                <a:latin typeface="Calibri" pitchFamily="34" charset="0"/>
                <a:cs typeface="Calibri" pitchFamily="34" charset="0"/>
              </a:rPr>
              <a:t>online, bajo sistema CAWI (</a:t>
            </a:r>
            <a:r>
              <a:rPr lang="en-US" sz="1600" dirty="0" smtClean="0">
                <a:solidFill>
                  <a:srgbClr val="333333"/>
                </a:solidFill>
                <a:latin typeface="Calibri" pitchFamily="34" charset="0"/>
                <a:cs typeface="Calibri" pitchFamily="34" charset="0"/>
              </a:rPr>
              <a:t>Computer Assisted Web Interview</a:t>
            </a:r>
            <a:r>
              <a:rPr lang="es-ES" sz="1600" dirty="0" smtClean="0">
                <a:solidFill>
                  <a:srgbClr val="333333"/>
                </a:solidFill>
                <a:latin typeface="Calibri" pitchFamily="34" charset="0"/>
                <a:cs typeface="Calibri" pitchFamily="34" charset="0"/>
              </a:rPr>
              <a:t>)</a:t>
            </a:r>
          </a:p>
          <a:p>
            <a:pPr marL="495300" indent="-266700" eaLnBrk="0" hangingPunct="0">
              <a:lnSpc>
                <a:spcPct val="95000"/>
              </a:lnSpc>
              <a:spcBef>
                <a:spcPts val="600"/>
              </a:spcBef>
              <a:spcAft>
                <a:spcPts val="0"/>
              </a:spcAft>
              <a:buClr>
                <a:schemeClr val="accent1"/>
              </a:buClr>
              <a:buFont typeface="Wingdings" pitchFamily="2" charset="2"/>
              <a:buChar char="§"/>
            </a:pPr>
            <a:r>
              <a:rPr lang="es-ES" sz="1600" b="1" u="sng" dirty="0" smtClean="0">
                <a:solidFill>
                  <a:srgbClr val="333333"/>
                </a:solidFill>
                <a:latin typeface="Calibri" pitchFamily="34" charset="0"/>
                <a:cs typeface="Calibri" pitchFamily="34" charset="0"/>
              </a:rPr>
              <a:t>Muestra</a:t>
            </a:r>
            <a:r>
              <a:rPr lang="es-ES" sz="1600" dirty="0" smtClean="0">
                <a:solidFill>
                  <a:srgbClr val="333333"/>
                </a:solidFill>
                <a:latin typeface="Calibri" pitchFamily="34" charset="0"/>
                <a:cs typeface="Calibri" pitchFamily="34" charset="0"/>
              </a:rPr>
              <a:t>: se realizaron un total de 2081 </a:t>
            </a:r>
            <a:r>
              <a:rPr lang="es-ES" sz="1600" dirty="0">
                <a:solidFill>
                  <a:srgbClr val="333333"/>
                </a:solidFill>
                <a:latin typeface="Calibri" pitchFamily="34" charset="0"/>
                <a:cs typeface="Calibri" pitchFamily="34" charset="0"/>
              </a:rPr>
              <a:t>entrevistas finales, que se distribuyen como sigue:</a:t>
            </a:r>
          </a:p>
        </p:txBody>
      </p:sp>
      <p:graphicFrame>
        <p:nvGraphicFramePr>
          <p:cNvPr id="8" name="7 Tabla"/>
          <p:cNvGraphicFramePr>
            <a:graphicFrameLocks noGrp="1"/>
          </p:cNvGraphicFramePr>
          <p:nvPr>
            <p:extLst>
              <p:ext uri="{D42A27DB-BD31-4B8C-83A1-F6EECF244321}">
                <p14:modId xmlns:p14="http://schemas.microsoft.com/office/powerpoint/2010/main" xmlns="" val="4027700039"/>
              </p:ext>
            </p:extLst>
          </p:nvPr>
        </p:nvGraphicFramePr>
        <p:xfrm>
          <a:off x="2523004" y="3004378"/>
          <a:ext cx="5455944" cy="3372995"/>
        </p:xfrm>
        <a:graphic>
          <a:graphicData uri="http://schemas.openxmlformats.org/drawingml/2006/table">
            <a:tbl>
              <a:tblPr firstRow="1" bandRow="1">
                <a:tableStyleId>{5C22544A-7EE6-4342-B048-85BDC9FD1C3A}</a:tableStyleId>
              </a:tblPr>
              <a:tblGrid>
                <a:gridCol w="1473633"/>
                <a:gridCol w="671050"/>
                <a:gridCol w="701212"/>
                <a:gridCol w="869487"/>
                <a:gridCol w="869487"/>
                <a:gridCol w="871075"/>
              </a:tblGrid>
              <a:tr h="321691">
                <a:tc>
                  <a:txBody>
                    <a:bodyPr/>
                    <a:lstStyle/>
                    <a:p>
                      <a:pPr algn="ctr">
                        <a:lnSpc>
                          <a:spcPct val="85000"/>
                        </a:lnSpc>
                      </a:pPr>
                      <a:endParaRPr lang="es-ES" sz="1000" i="1" dirty="0">
                        <a:solidFill>
                          <a:srgbClr val="425222"/>
                        </a:solidFill>
                        <a:latin typeface="Calibri" pitchFamily="34" charset="0"/>
                        <a:cs typeface="Calibri" pitchFamily="34" charset="0"/>
                      </a:endParaRPr>
                    </a:p>
                  </a:txBody>
                  <a:tcPr marL="72000" marR="72000" marT="0" marB="0" anchor="ctr">
                    <a:lnL w="12700" cmpd="sng">
                      <a:noFill/>
                    </a:lnL>
                    <a:lnR w="12700" cmpd="sng">
                      <a:noFill/>
                    </a:lnR>
                    <a:lnT w="19050" cap="flat" cmpd="sng" algn="ctr">
                      <a:no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pPr>
                      <a:r>
                        <a:rPr lang="es-ES" sz="1000" i="0" dirty="0" smtClean="0">
                          <a:solidFill>
                            <a:srgbClr val="425222"/>
                          </a:solidFill>
                          <a:latin typeface="Calibri" pitchFamily="34" charset="0"/>
                          <a:cs typeface="Calibri" pitchFamily="34" charset="0"/>
                        </a:rPr>
                        <a:t>Muestra </a:t>
                      </a:r>
                    </a:p>
                    <a:p>
                      <a:pPr algn="ctr">
                        <a:lnSpc>
                          <a:spcPct val="85000"/>
                        </a:lnSpc>
                      </a:pPr>
                      <a:r>
                        <a:rPr lang="es-ES" sz="1000" i="0" dirty="0" smtClean="0">
                          <a:solidFill>
                            <a:srgbClr val="425222"/>
                          </a:solidFill>
                          <a:latin typeface="Calibri" pitchFamily="34" charset="0"/>
                          <a:cs typeface="Calibri" pitchFamily="34" charset="0"/>
                        </a:rPr>
                        <a:t>teórica</a:t>
                      </a:r>
                      <a:endParaRPr lang="es-ES" sz="1000" i="0" dirty="0">
                        <a:solidFill>
                          <a:srgbClr val="425222"/>
                        </a:solidFill>
                        <a:latin typeface="Calibri" pitchFamily="34" charset="0"/>
                        <a:cs typeface="Calibri" pitchFamily="34" charset="0"/>
                      </a:endParaRPr>
                    </a:p>
                  </a:txBody>
                  <a:tcPr marL="72000" marR="72000" marT="0" marB="0" anchor="ctr">
                    <a:lnL w="12700" cmpd="sng">
                      <a:noFill/>
                    </a:lnL>
                    <a:lnT w="19050" cap="flat" cmpd="sng" algn="ctr">
                      <a:solidFill>
                        <a:schemeClr val="accent1"/>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solidFill>
                      <a:schemeClr val="tx2">
                        <a:lumMod val="20000"/>
                        <a:lumOff val="80000"/>
                      </a:schemeClr>
                    </a:solidFill>
                  </a:tcPr>
                </a:tc>
                <a:tc>
                  <a:txBody>
                    <a:bodyPr/>
                    <a:lstStyle/>
                    <a:p>
                      <a:pPr algn="ctr">
                        <a:lnSpc>
                          <a:spcPct val="85000"/>
                        </a:lnSpc>
                      </a:pPr>
                      <a:r>
                        <a:rPr lang="es-ES" sz="1000" i="0" dirty="0" smtClean="0">
                          <a:solidFill>
                            <a:srgbClr val="425222"/>
                          </a:solidFill>
                          <a:latin typeface="Calibri" pitchFamily="34" charset="0"/>
                          <a:cs typeface="Calibri" pitchFamily="34" charset="0"/>
                        </a:rPr>
                        <a:t>Muestra </a:t>
                      </a:r>
                      <a:r>
                        <a:rPr lang="es-ES" sz="1000" i="0" baseline="0" dirty="0" smtClean="0">
                          <a:solidFill>
                            <a:srgbClr val="425222"/>
                          </a:solidFill>
                          <a:latin typeface="Calibri" pitchFamily="34" charset="0"/>
                          <a:cs typeface="Calibri" pitchFamily="34" charset="0"/>
                        </a:rPr>
                        <a:t> </a:t>
                      </a:r>
                    </a:p>
                    <a:p>
                      <a:pPr algn="ctr">
                        <a:lnSpc>
                          <a:spcPct val="85000"/>
                        </a:lnSpc>
                      </a:pPr>
                      <a:r>
                        <a:rPr lang="es-ES" sz="1000" i="0" baseline="0" dirty="0" smtClean="0">
                          <a:solidFill>
                            <a:srgbClr val="425222"/>
                          </a:solidFill>
                          <a:latin typeface="Calibri" pitchFamily="34" charset="0"/>
                          <a:cs typeface="Calibri" pitchFamily="34" charset="0"/>
                        </a:rPr>
                        <a:t>Real</a:t>
                      </a:r>
                      <a:endParaRPr lang="es-ES" sz="1000" i="0" dirty="0">
                        <a:solidFill>
                          <a:srgbClr val="425222"/>
                        </a:solidFill>
                        <a:latin typeface="Calibri" pitchFamily="34" charset="0"/>
                        <a:cs typeface="Calibri" pitchFamily="34" charset="0"/>
                      </a:endParaRPr>
                    </a:p>
                  </a:txBody>
                  <a:tcPr marL="72000" marR="72000" marT="0" marB="0" anchor="ctr">
                    <a:lnT w="19050" cap="flat" cmpd="sng" algn="ctr">
                      <a:solidFill>
                        <a:schemeClr val="accent1"/>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solidFill>
                      <a:schemeClr val="tx2">
                        <a:lumMod val="20000"/>
                        <a:lumOff val="80000"/>
                      </a:schemeClr>
                    </a:solidFill>
                  </a:tcPr>
                </a:tc>
                <a:tc>
                  <a:txBody>
                    <a:bodyPr/>
                    <a:lstStyle/>
                    <a:p>
                      <a:pPr algn="ctr">
                        <a:lnSpc>
                          <a:spcPct val="85000"/>
                        </a:lnSpc>
                      </a:pPr>
                      <a:r>
                        <a:rPr lang="es-ES" sz="1000" i="0" dirty="0" smtClean="0">
                          <a:solidFill>
                            <a:srgbClr val="425222"/>
                          </a:solidFill>
                          <a:latin typeface="Calibri" pitchFamily="34" charset="0"/>
                          <a:cs typeface="Calibri" pitchFamily="34" charset="0"/>
                        </a:rPr>
                        <a:t>Muestra Real</a:t>
                      </a:r>
                    </a:p>
                    <a:p>
                      <a:pPr algn="ctr">
                        <a:lnSpc>
                          <a:spcPct val="85000"/>
                        </a:lnSpc>
                      </a:pPr>
                      <a:r>
                        <a:rPr lang="es-ES" sz="1000" i="0" dirty="0" smtClean="0">
                          <a:solidFill>
                            <a:srgbClr val="425222"/>
                          </a:solidFill>
                          <a:latin typeface="Calibri" pitchFamily="34" charset="0"/>
                          <a:cs typeface="Calibri" pitchFamily="34" charset="0"/>
                        </a:rPr>
                        <a:t>(Porcentajes)</a:t>
                      </a:r>
                      <a:endParaRPr lang="es-ES" sz="1000" i="0" dirty="0">
                        <a:solidFill>
                          <a:srgbClr val="425222"/>
                        </a:solidFill>
                        <a:latin typeface="Calibri" pitchFamily="34" charset="0"/>
                        <a:cs typeface="Calibri" pitchFamily="34" charset="0"/>
                      </a:endParaRPr>
                    </a:p>
                  </a:txBody>
                  <a:tcPr marL="72000" marR="72000" marT="0" marB="0" anchor="ctr">
                    <a:lnT w="19050" cap="flat" cmpd="sng" algn="ctr">
                      <a:solidFill>
                        <a:schemeClr val="accent1"/>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solidFill>
                      <a:schemeClr val="tx2">
                        <a:lumMod val="20000"/>
                        <a:lumOff val="80000"/>
                      </a:schemeClr>
                    </a:solidFill>
                  </a:tcPr>
                </a:tc>
                <a:tc>
                  <a:txBody>
                    <a:bodyPr/>
                    <a:lstStyle/>
                    <a:p>
                      <a:pPr algn="ctr">
                        <a:lnSpc>
                          <a:spcPct val="85000"/>
                        </a:lnSpc>
                      </a:pPr>
                      <a:r>
                        <a:rPr lang="es-ES" sz="1000" i="0" dirty="0" smtClean="0">
                          <a:solidFill>
                            <a:srgbClr val="425222"/>
                          </a:solidFill>
                          <a:latin typeface="Calibri" pitchFamily="34" charset="0"/>
                          <a:cs typeface="Calibri" pitchFamily="34" charset="0"/>
                        </a:rPr>
                        <a:t>Universo</a:t>
                      </a:r>
                    </a:p>
                    <a:p>
                      <a:pPr algn="ctr">
                        <a:lnSpc>
                          <a:spcPct val="85000"/>
                        </a:lnSpc>
                      </a:pPr>
                      <a:r>
                        <a:rPr lang="es-ES" sz="1000" i="0" dirty="0" smtClean="0">
                          <a:solidFill>
                            <a:srgbClr val="425222"/>
                          </a:solidFill>
                          <a:latin typeface="Calibri" pitchFamily="34" charset="0"/>
                          <a:cs typeface="Calibri" pitchFamily="34" charset="0"/>
                        </a:rPr>
                        <a:t>(Porcentajes)</a:t>
                      </a:r>
                      <a:endParaRPr lang="es-ES" sz="1000" i="0" dirty="0">
                        <a:solidFill>
                          <a:srgbClr val="425222"/>
                        </a:solidFill>
                        <a:latin typeface="Calibri" pitchFamily="34" charset="0"/>
                        <a:cs typeface="Calibri" pitchFamily="34" charset="0"/>
                      </a:endParaRPr>
                    </a:p>
                  </a:txBody>
                  <a:tcPr marL="72000" marR="72000" marT="0" marB="0" anchor="ctr">
                    <a:lnT w="19050" cap="flat" cmpd="sng" algn="ctr">
                      <a:solidFill>
                        <a:schemeClr val="accent1"/>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solidFill>
                      <a:schemeClr val="tx2">
                        <a:lumMod val="20000"/>
                        <a:lumOff val="80000"/>
                      </a:schemeClr>
                    </a:solidFill>
                  </a:tcPr>
                </a:tc>
                <a:tc>
                  <a:txBody>
                    <a:bodyPr/>
                    <a:lstStyle/>
                    <a:p>
                      <a:pPr algn="ctr">
                        <a:lnSpc>
                          <a:spcPct val="85000"/>
                        </a:lnSpc>
                      </a:pPr>
                      <a:r>
                        <a:rPr lang="es-ES" sz="1000" i="0" dirty="0" smtClean="0">
                          <a:solidFill>
                            <a:srgbClr val="425222"/>
                          </a:solidFill>
                          <a:latin typeface="Calibri" pitchFamily="34" charset="0"/>
                          <a:cs typeface="Calibri" pitchFamily="34" charset="0"/>
                        </a:rPr>
                        <a:t>Factor de </a:t>
                      </a:r>
                    </a:p>
                    <a:p>
                      <a:pPr algn="ctr">
                        <a:lnSpc>
                          <a:spcPct val="85000"/>
                        </a:lnSpc>
                      </a:pPr>
                      <a:r>
                        <a:rPr lang="es-ES" sz="1000" i="0" dirty="0" smtClean="0">
                          <a:solidFill>
                            <a:srgbClr val="425222"/>
                          </a:solidFill>
                          <a:latin typeface="Calibri" pitchFamily="34" charset="0"/>
                          <a:cs typeface="Calibri" pitchFamily="34" charset="0"/>
                        </a:rPr>
                        <a:t>ponderación</a:t>
                      </a:r>
                      <a:endParaRPr lang="es-ES" sz="1000" i="0" dirty="0">
                        <a:solidFill>
                          <a:srgbClr val="425222"/>
                        </a:solidFill>
                        <a:latin typeface="Calibri" pitchFamily="34" charset="0"/>
                        <a:cs typeface="Calibri" pitchFamily="34" charset="0"/>
                      </a:endParaRPr>
                    </a:p>
                  </a:txBody>
                  <a:tcPr marL="72000" marR="72000" marT="0" marB="0" anchor="ctr">
                    <a:lnT w="19050" cap="flat" cmpd="sng" algn="ctr">
                      <a:solidFill>
                        <a:schemeClr val="accent1"/>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solidFill>
                      <a:schemeClr val="tx2">
                        <a:lumMod val="20000"/>
                        <a:lumOff val="80000"/>
                      </a:schemeClr>
                    </a:solidFill>
                  </a:tcPr>
                </a:tc>
              </a:tr>
              <a:tr h="169067">
                <a:tc>
                  <a:txBody>
                    <a:bodyPr/>
                    <a:lstStyle/>
                    <a:p>
                      <a:pPr algn="l">
                        <a:lnSpc>
                          <a:spcPct val="85000"/>
                        </a:lnSpc>
                      </a:pPr>
                      <a:r>
                        <a:rPr lang="es-ES" sz="1000" dirty="0" smtClean="0">
                          <a:solidFill>
                            <a:srgbClr val="425222"/>
                          </a:solidFill>
                          <a:latin typeface="Calibri" pitchFamily="34" charset="0"/>
                          <a:cs typeface="Calibri" pitchFamily="34" charset="0"/>
                        </a:rPr>
                        <a:t>Andalucía</a:t>
                      </a:r>
                    </a:p>
                  </a:txBody>
                  <a:tcPr marL="72000" marR="72000" marT="0" marB="0" anchor="ctr">
                    <a:lnR w="3175"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noFill/>
                  </a:tcPr>
                </a:tc>
                <a:tc>
                  <a:txBody>
                    <a:bodyPr/>
                    <a:lstStyle/>
                    <a:p>
                      <a:pPr marL="0" algn="ctr" defTabSz="914400" rtl="0" eaLnBrk="1" fontAlgn="t" latinLnBrk="0" hangingPunct="1">
                        <a:lnSpc>
                          <a:spcPct val="85000"/>
                        </a:lnSpc>
                      </a:pPr>
                      <a:r>
                        <a:rPr lang="es-ES" sz="1000" kern="1200" dirty="0" smtClean="0">
                          <a:solidFill>
                            <a:srgbClr val="425222"/>
                          </a:solidFill>
                          <a:latin typeface="Calibri" pitchFamily="34" charset="0"/>
                          <a:ea typeface="+mn-ea"/>
                          <a:cs typeface="Calibri" pitchFamily="34" charset="0"/>
                        </a:rPr>
                        <a:t>400</a:t>
                      </a:r>
                      <a:endParaRPr lang="es-ES" sz="1000" kern="1200" dirty="0">
                        <a:solidFill>
                          <a:srgbClr val="425222"/>
                        </a:solidFill>
                        <a:latin typeface="Calibri" pitchFamily="34" charset="0"/>
                        <a:ea typeface="+mn-ea"/>
                        <a:cs typeface="Calibri" pitchFamily="34" charset="0"/>
                      </a:endParaRPr>
                    </a:p>
                  </a:txBody>
                  <a:tcPr marL="72000" marR="72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noFill/>
                  </a:tcPr>
                </a:tc>
                <a:tc>
                  <a:txBody>
                    <a:bodyPr/>
                    <a:lstStyle/>
                    <a:p>
                      <a:pPr algn="ctr" fontAlgn="t"/>
                      <a:r>
                        <a:rPr lang="es-ES" sz="1000" kern="1200" dirty="0">
                          <a:solidFill>
                            <a:srgbClr val="425222"/>
                          </a:solidFill>
                          <a:latin typeface="Calibri" pitchFamily="34" charset="0"/>
                          <a:ea typeface="+mn-ea"/>
                          <a:cs typeface="Calibri" pitchFamily="34" charset="0"/>
                        </a:rPr>
                        <a:t>404</a:t>
                      </a:r>
                    </a:p>
                  </a:txBody>
                  <a:tcPr marL="9525" marR="9525" marT="9525"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noFill/>
                  </a:tcPr>
                </a:tc>
                <a:tc>
                  <a:txBody>
                    <a:bodyPr/>
                    <a:lstStyle/>
                    <a:p>
                      <a:pPr marL="0" algn="ctr" defTabSz="914400" rtl="0" eaLnBrk="1" fontAlgn="t" latinLnBrk="0" hangingPunct="1">
                        <a:lnSpc>
                          <a:spcPct val="85000"/>
                        </a:lnSpc>
                      </a:pPr>
                      <a:r>
                        <a:rPr lang="es-ES" sz="1000" kern="1200" dirty="0">
                          <a:solidFill>
                            <a:srgbClr val="425222"/>
                          </a:solidFill>
                          <a:latin typeface="Calibri" pitchFamily="34" charset="0"/>
                          <a:ea typeface="+mn-ea"/>
                          <a:cs typeface="Calibri" pitchFamily="34" charset="0"/>
                        </a:rPr>
                        <a:t>19,4</a:t>
                      </a:r>
                    </a:p>
                  </a:txBody>
                  <a:tcPr marL="9525" marR="9525" marT="9525"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noFill/>
                  </a:tcPr>
                </a:tc>
                <a:tc>
                  <a:txBody>
                    <a:bodyPr/>
                    <a:lstStyle/>
                    <a:p>
                      <a:pPr algn="ctr" fontAlgn="b"/>
                      <a:r>
                        <a:rPr lang="es-ES" sz="1000" kern="1200" dirty="0">
                          <a:solidFill>
                            <a:srgbClr val="425222"/>
                          </a:solidFill>
                          <a:latin typeface="Calibri" pitchFamily="34" charset="0"/>
                          <a:ea typeface="+mn-ea"/>
                          <a:cs typeface="Calibri" pitchFamily="34" charset="0"/>
                        </a:rPr>
                        <a:t>17,9</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noFill/>
                  </a:tcPr>
                </a:tc>
                <a:tc>
                  <a:txBody>
                    <a:bodyPr/>
                    <a:lstStyle/>
                    <a:p>
                      <a:pPr algn="ctr" fontAlgn="b"/>
                      <a:r>
                        <a:rPr lang="es-ES" sz="1000" kern="1200" dirty="0">
                          <a:solidFill>
                            <a:srgbClr val="425222"/>
                          </a:solidFill>
                          <a:latin typeface="Calibri" pitchFamily="34" charset="0"/>
                          <a:ea typeface="+mn-ea"/>
                          <a:cs typeface="Calibri" pitchFamily="34" charset="0"/>
                        </a:rPr>
                        <a:t>0,92008</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noFill/>
                  </a:tcPr>
                </a:tc>
              </a:tr>
              <a:tr h="169067">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es-ES" sz="1000" dirty="0" smtClean="0">
                          <a:solidFill>
                            <a:srgbClr val="425222"/>
                          </a:solidFill>
                          <a:latin typeface="Calibri" pitchFamily="34" charset="0"/>
                          <a:cs typeface="Calibri" pitchFamily="34" charset="0"/>
                        </a:rPr>
                        <a:t>Aragón</a:t>
                      </a:r>
                    </a:p>
                  </a:txBody>
                  <a:tcPr marL="72000" marR="72000" marT="0" marB="0" anchor="ctr">
                    <a:lnR w="3175" cap="flat" cmpd="sng" algn="ctr">
                      <a:noFill/>
                      <a:prstDash val="solid"/>
                      <a:round/>
                      <a:headEnd type="none" w="med" len="med"/>
                      <a:tailEnd type="none" w="med" len="med"/>
                    </a:lnR>
                    <a:solidFill>
                      <a:schemeClr val="bg1">
                        <a:lumMod val="95000"/>
                      </a:schemeClr>
                    </a:solidFill>
                  </a:tcPr>
                </a:tc>
                <a:tc>
                  <a:txBody>
                    <a:bodyPr/>
                    <a:lstStyle/>
                    <a:p>
                      <a:pPr marL="0" algn="ctr" defTabSz="914400" rtl="0" eaLnBrk="1" fontAlgn="t" latinLnBrk="0" hangingPunct="1">
                        <a:lnSpc>
                          <a:spcPct val="85000"/>
                        </a:lnSpc>
                      </a:pPr>
                      <a:r>
                        <a:rPr lang="es-ES" sz="1000" kern="1200" dirty="0" smtClean="0">
                          <a:solidFill>
                            <a:srgbClr val="425222"/>
                          </a:solidFill>
                          <a:latin typeface="Calibri" pitchFamily="34" charset="0"/>
                          <a:ea typeface="+mn-ea"/>
                          <a:cs typeface="Calibri" pitchFamily="34" charset="0"/>
                        </a:rPr>
                        <a:t>32</a:t>
                      </a:r>
                      <a:endParaRPr lang="es-ES" sz="1000" kern="1200" dirty="0">
                        <a:solidFill>
                          <a:srgbClr val="425222"/>
                        </a:solidFill>
                        <a:latin typeface="Calibri" pitchFamily="34" charset="0"/>
                        <a:ea typeface="+mn-ea"/>
                        <a:cs typeface="Calibri" pitchFamily="34" charset="0"/>
                      </a:endParaRPr>
                    </a:p>
                  </a:txBody>
                  <a:tcPr marL="72000" marR="72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solidFill>
                      <a:schemeClr val="bg1">
                        <a:lumMod val="95000"/>
                      </a:schemeClr>
                    </a:solidFill>
                  </a:tcPr>
                </a:tc>
                <a:tc>
                  <a:txBody>
                    <a:bodyPr/>
                    <a:lstStyle/>
                    <a:p>
                      <a:pPr algn="ctr" fontAlgn="t"/>
                      <a:r>
                        <a:rPr lang="es-ES" sz="1000" kern="1200" dirty="0">
                          <a:solidFill>
                            <a:srgbClr val="425222"/>
                          </a:solidFill>
                          <a:latin typeface="Calibri" pitchFamily="34" charset="0"/>
                          <a:ea typeface="+mn-ea"/>
                          <a:cs typeface="Calibri" pitchFamily="34" charset="0"/>
                        </a:rPr>
                        <a:t>32</a:t>
                      </a:r>
                    </a:p>
                  </a:txBody>
                  <a:tcPr marL="9525" marR="9525" marT="9525" marB="0">
                    <a:lnL w="3175" cap="flat" cmpd="sng" algn="ctr">
                      <a:noFill/>
                      <a:prstDash val="solid"/>
                      <a:round/>
                      <a:headEnd type="none" w="med" len="med"/>
                      <a:tailEnd type="none" w="med" len="med"/>
                    </a:lnL>
                    <a:lnR w="3175" cap="flat" cmpd="sng" algn="ctr">
                      <a:noFill/>
                      <a:prstDash val="solid"/>
                      <a:round/>
                      <a:headEnd type="none" w="med" len="med"/>
                      <a:tailEnd type="none" w="med" len="med"/>
                    </a:lnR>
                    <a:solidFill>
                      <a:schemeClr val="bg1">
                        <a:lumMod val="95000"/>
                      </a:schemeClr>
                    </a:solidFill>
                  </a:tcPr>
                </a:tc>
                <a:tc>
                  <a:txBody>
                    <a:bodyPr/>
                    <a:lstStyle/>
                    <a:p>
                      <a:pPr marL="0" algn="ctr" defTabSz="914400" rtl="0" eaLnBrk="1" fontAlgn="t" latinLnBrk="0" hangingPunct="1">
                        <a:lnSpc>
                          <a:spcPct val="85000"/>
                        </a:lnSpc>
                      </a:pPr>
                      <a:r>
                        <a:rPr lang="es-ES" sz="1000" kern="1200" dirty="0">
                          <a:solidFill>
                            <a:srgbClr val="425222"/>
                          </a:solidFill>
                          <a:latin typeface="Calibri" pitchFamily="34" charset="0"/>
                          <a:ea typeface="+mn-ea"/>
                          <a:cs typeface="Calibri" pitchFamily="34" charset="0"/>
                        </a:rPr>
                        <a:t>1,5</a:t>
                      </a:r>
                    </a:p>
                  </a:txBody>
                  <a:tcPr marL="9525" marR="9525" marT="9525" marB="0">
                    <a:lnL w="3175" cap="flat" cmpd="sng" algn="ctr">
                      <a:noFill/>
                      <a:prstDash val="solid"/>
                      <a:round/>
                      <a:headEnd type="none" w="med" len="med"/>
                      <a:tailEnd type="none" w="med" len="med"/>
                    </a:lnL>
                    <a:lnR w="3175" cap="flat" cmpd="sng" algn="ctr">
                      <a:noFill/>
                      <a:prstDash val="solid"/>
                      <a:round/>
                      <a:headEnd type="none" w="med" len="med"/>
                      <a:tailEnd type="none" w="med" len="med"/>
                    </a:lnR>
                    <a:solidFill>
                      <a:schemeClr val="bg1">
                        <a:lumMod val="95000"/>
                      </a:schemeClr>
                    </a:solidFill>
                  </a:tcPr>
                </a:tc>
                <a:tc>
                  <a:txBody>
                    <a:bodyPr/>
                    <a:lstStyle/>
                    <a:p>
                      <a:pPr algn="ctr" fontAlgn="b"/>
                      <a:r>
                        <a:rPr lang="es-ES" sz="1000" kern="1200" dirty="0">
                          <a:solidFill>
                            <a:srgbClr val="425222"/>
                          </a:solidFill>
                          <a:latin typeface="Calibri" pitchFamily="34" charset="0"/>
                          <a:ea typeface="+mn-ea"/>
                          <a:cs typeface="Calibri" pitchFamily="34" charset="0"/>
                        </a:rPr>
                        <a:t>2,9</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solidFill>
                      <a:schemeClr val="bg1">
                        <a:lumMod val="95000"/>
                      </a:schemeClr>
                    </a:solidFill>
                  </a:tcPr>
                </a:tc>
                <a:tc>
                  <a:txBody>
                    <a:bodyPr/>
                    <a:lstStyle/>
                    <a:p>
                      <a:pPr algn="ctr" fontAlgn="b"/>
                      <a:r>
                        <a:rPr lang="es-ES" sz="1000" kern="1200" dirty="0">
                          <a:solidFill>
                            <a:srgbClr val="425222"/>
                          </a:solidFill>
                          <a:latin typeface="Calibri" pitchFamily="34" charset="0"/>
                          <a:ea typeface="+mn-ea"/>
                          <a:cs typeface="Calibri" pitchFamily="34" charset="0"/>
                        </a:rPr>
                        <a:t>1,86929</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solidFill>
                      <a:schemeClr val="bg1">
                        <a:lumMod val="95000"/>
                      </a:schemeClr>
                    </a:solidFill>
                  </a:tcPr>
                </a:tc>
              </a:tr>
              <a:tr h="169067">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es-ES" sz="1000" dirty="0" smtClean="0">
                          <a:solidFill>
                            <a:srgbClr val="425222"/>
                          </a:solidFill>
                          <a:latin typeface="Calibri" pitchFamily="34" charset="0"/>
                          <a:cs typeface="Calibri" pitchFamily="34" charset="0"/>
                        </a:rPr>
                        <a:t>Asturias (Principado</a:t>
                      </a:r>
                      <a:r>
                        <a:rPr lang="es-ES" sz="1000" baseline="0" dirty="0" smtClean="0">
                          <a:solidFill>
                            <a:srgbClr val="425222"/>
                          </a:solidFill>
                          <a:latin typeface="Calibri" pitchFamily="34" charset="0"/>
                          <a:cs typeface="Calibri" pitchFamily="34" charset="0"/>
                        </a:rPr>
                        <a:t> de)</a:t>
                      </a:r>
                      <a:endParaRPr lang="es-ES" sz="1000" dirty="0" smtClean="0">
                        <a:solidFill>
                          <a:srgbClr val="425222"/>
                        </a:solidFill>
                        <a:latin typeface="Calibri" pitchFamily="34" charset="0"/>
                        <a:cs typeface="Calibri" pitchFamily="34" charset="0"/>
                      </a:endParaRPr>
                    </a:p>
                  </a:txBody>
                  <a:tcPr marL="72000" marR="72000" marT="0" marB="0" anchor="ctr">
                    <a:lnR w="3175" cap="flat" cmpd="sng" algn="ctr">
                      <a:noFill/>
                      <a:prstDash val="solid"/>
                      <a:round/>
                      <a:headEnd type="none" w="med" len="med"/>
                      <a:tailEnd type="none" w="med" len="med"/>
                    </a:lnR>
                    <a:noFill/>
                  </a:tcPr>
                </a:tc>
                <a:tc>
                  <a:txBody>
                    <a:bodyPr/>
                    <a:lstStyle/>
                    <a:p>
                      <a:pPr marL="0" algn="ctr" defTabSz="914400" rtl="0" eaLnBrk="1" fontAlgn="t" latinLnBrk="0" hangingPunct="1">
                        <a:lnSpc>
                          <a:spcPct val="85000"/>
                        </a:lnSpc>
                      </a:pPr>
                      <a:r>
                        <a:rPr lang="es-ES" sz="1000" kern="1200" dirty="0" smtClean="0">
                          <a:solidFill>
                            <a:srgbClr val="425222"/>
                          </a:solidFill>
                          <a:latin typeface="Calibri" pitchFamily="34" charset="0"/>
                          <a:ea typeface="+mn-ea"/>
                          <a:cs typeface="Calibri" pitchFamily="34" charset="0"/>
                        </a:rPr>
                        <a:t>25</a:t>
                      </a:r>
                      <a:endParaRPr lang="es-ES" sz="1000" kern="1200" dirty="0">
                        <a:solidFill>
                          <a:srgbClr val="425222"/>
                        </a:solidFill>
                        <a:latin typeface="Calibri" pitchFamily="34" charset="0"/>
                        <a:ea typeface="+mn-ea"/>
                        <a:cs typeface="Calibri" pitchFamily="34" charset="0"/>
                      </a:endParaRPr>
                    </a:p>
                  </a:txBody>
                  <a:tcPr marL="72000" marR="72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noFill/>
                  </a:tcPr>
                </a:tc>
                <a:tc>
                  <a:txBody>
                    <a:bodyPr/>
                    <a:lstStyle/>
                    <a:p>
                      <a:pPr algn="ctr" fontAlgn="t"/>
                      <a:r>
                        <a:rPr lang="es-ES" sz="1000" kern="1200" dirty="0">
                          <a:solidFill>
                            <a:srgbClr val="425222"/>
                          </a:solidFill>
                          <a:latin typeface="Calibri" pitchFamily="34" charset="0"/>
                          <a:ea typeface="+mn-ea"/>
                          <a:cs typeface="Calibri" pitchFamily="34" charset="0"/>
                        </a:rPr>
                        <a:t>25</a:t>
                      </a:r>
                    </a:p>
                  </a:txBody>
                  <a:tcPr marL="9525" marR="9525" marT="9525" marB="0">
                    <a:lnL w="3175" cap="flat" cmpd="sng" algn="ctr">
                      <a:noFill/>
                      <a:prstDash val="solid"/>
                      <a:round/>
                      <a:headEnd type="none" w="med" len="med"/>
                      <a:tailEnd type="none" w="med" len="med"/>
                    </a:lnL>
                    <a:lnR w="3175" cap="flat" cmpd="sng" algn="ctr">
                      <a:noFill/>
                      <a:prstDash val="solid"/>
                      <a:round/>
                      <a:headEnd type="none" w="med" len="med"/>
                      <a:tailEnd type="none" w="med" len="med"/>
                    </a:lnR>
                    <a:noFill/>
                  </a:tcPr>
                </a:tc>
                <a:tc>
                  <a:txBody>
                    <a:bodyPr/>
                    <a:lstStyle/>
                    <a:p>
                      <a:pPr marL="0" algn="ctr" defTabSz="914400" rtl="0" eaLnBrk="1" fontAlgn="t" latinLnBrk="0" hangingPunct="1">
                        <a:lnSpc>
                          <a:spcPct val="85000"/>
                        </a:lnSpc>
                      </a:pPr>
                      <a:r>
                        <a:rPr lang="es-ES" sz="1000" kern="1200" dirty="0">
                          <a:solidFill>
                            <a:srgbClr val="425222"/>
                          </a:solidFill>
                          <a:latin typeface="Calibri" pitchFamily="34" charset="0"/>
                          <a:ea typeface="+mn-ea"/>
                          <a:cs typeface="Calibri" pitchFamily="34" charset="0"/>
                        </a:rPr>
                        <a:t>1,2</a:t>
                      </a:r>
                    </a:p>
                  </a:txBody>
                  <a:tcPr marL="9525" marR="9525" marT="9525" marB="0">
                    <a:lnL w="3175" cap="flat" cmpd="sng" algn="ctr">
                      <a:noFill/>
                      <a:prstDash val="solid"/>
                      <a:round/>
                      <a:headEnd type="none" w="med" len="med"/>
                      <a:tailEnd type="none" w="med" len="med"/>
                    </a:lnL>
                    <a:lnR w="3175" cap="flat" cmpd="sng" algn="ctr">
                      <a:noFill/>
                      <a:prstDash val="solid"/>
                      <a:round/>
                      <a:headEnd type="none" w="med" len="med"/>
                      <a:tailEnd type="none" w="med" len="med"/>
                    </a:lnR>
                    <a:noFill/>
                  </a:tcPr>
                </a:tc>
                <a:tc>
                  <a:txBody>
                    <a:bodyPr/>
                    <a:lstStyle/>
                    <a:p>
                      <a:pPr algn="ctr" fontAlgn="b"/>
                      <a:r>
                        <a:rPr lang="es-ES" sz="1000" kern="1200" dirty="0">
                          <a:solidFill>
                            <a:srgbClr val="425222"/>
                          </a:solidFill>
                          <a:latin typeface="Calibri" pitchFamily="34" charset="0"/>
                          <a:ea typeface="+mn-ea"/>
                          <a:cs typeface="Calibri" pitchFamily="34" charset="0"/>
                        </a:rPr>
                        <a:t>2,3</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noFill/>
                  </a:tcPr>
                </a:tc>
                <a:tc>
                  <a:txBody>
                    <a:bodyPr/>
                    <a:lstStyle/>
                    <a:p>
                      <a:pPr algn="ctr" fontAlgn="b"/>
                      <a:r>
                        <a:rPr lang="es-ES" sz="1000" kern="1200">
                          <a:solidFill>
                            <a:srgbClr val="425222"/>
                          </a:solidFill>
                          <a:latin typeface="Calibri" pitchFamily="34" charset="0"/>
                          <a:ea typeface="+mn-ea"/>
                          <a:cs typeface="Calibri" pitchFamily="34" charset="0"/>
                        </a:rPr>
                        <a:t>1,92599</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noFill/>
                  </a:tcPr>
                </a:tc>
              </a:tr>
              <a:tr h="169067">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es-ES" sz="1000" dirty="0" smtClean="0">
                          <a:solidFill>
                            <a:srgbClr val="425222"/>
                          </a:solidFill>
                          <a:latin typeface="Calibri" pitchFamily="34" charset="0"/>
                          <a:cs typeface="Calibri" pitchFamily="34" charset="0"/>
                        </a:rPr>
                        <a:t>Baleares (Illes)</a:t>
                      </a:r>
                    </a:p>
                  </a:txBody>
                  <a:tcPr marL="72000" marR="72000" marT="0" marB="0" anchor="ctr">
                    <a:lnR w="3175" cap="flat" cmpd="sng" algn="ctr">
                      <a:noFill/>
                      <a:prstDash val="solid"/>
                      <a:round/>
                      <a:headEnd type="none" w="med" len="med"/>
                      <a:tailEnd type="none" w="med" len="med"/>
                    </a:lnR>
                    <a:solidFill>
                      <a:schemeClr val="bg1">
                        <a:lumMod val="95000"/>
                      </a:schemeClr>
                    </a:solidFill>
                  </a:tcPr>
                </a:tc>
                <a:tc>
                  <a:txBody>
                    <a:bodyPr/>
                    <a:lstStyle/>
                    <a:p>
                      <a:pPr marL="0" algn="ctr" defTabSz="914400" rtl="0" eaLnBrk="1" fontAlgn="t" latinLnBrk="0" hangingPunct="1">
                        <a:lnSpc>
                          <a:spcPct val="85000"/>
                        </a:lnSpc>
                      </a:pPr>
                      <a:r>
                        <a:rPr lang="es-ES" sz="1000" kern="1200" dirty="0" smtClean="0">
                          <a:solidFill>
                            <a:srgbClr val="425222"/>
                          </a:solidFill>
                          <a:latin typeface="Calibri" pitchFamily="34" charset="0"/>
                          <a:ea typeface="+mn-ea"/>
                          <a:cs typeface="Calibri" pitchFamily="34" charset="0"/>
                        </a:rPr>
                        <a:t>26</a:t>
                      </a:r>
                      <a:endParaRPr lang="es-ES" sz="1000" kern="1200" dirty="0">
                        <a:solidFill>
                          <a:srgbClr val="425222"/>
                        </a:solidFill>
                        <a:latin typeface="Calibri" pitchFamily="34" charset="0"/>
                        <a:ea typeface="+mn-ea"/>
                        <a:cs typeface="Calibri" pitchFamily="34" charset="0"/>
                      </a:endParaRPr>
                    </a:p>
                  </a:txBody>
                  <a:tcPr marL="72000" marR="72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solidFill>
                      <a:schemeClr val="bg1">
                        <a:lumMod val="95000"/>
                      </a:schemeClr>
                    </a:solidFill>
                  </a:tcPr>
                </a:tc>
                <a:tc>
                  <a:txBody>
                    <a:bodyPr/>
                    <a:lstStyle/>
                    <a:p>
                      <a:pPr algn="ctr" fontAlgn="t"/>
                      <a:r>
                        <a:rPr lang="es-ES" sz="1000" kern="1200" dirty="0">
                          <a:solidFill>
                            <a:srgbClr val="425222"/>
                          </a:solidFill>
                          <a:latin typeface="Calibri" pitchFamily="34" charset="0"/>
                          <a:ea typeface="+mn-ea"/>
                          <a:cs typeface="Calibri" pitchFamily="34" charset="0"/>
                        </a:rPr>
                        <a:t>26</a:t>
                      </a:r>
                    </a:p>
                  </a:txBody>
                  <a:tcPr marL="9525" marR="9525" marT="9525" marB="0">
                    <a:lnL w="3175" cap="flat" cmpd="sng" algn="ctr">
                      <a:noFill/>
                      <a:prstDash val="solid"/>
                      <a:round/>
                      <a:headEnd type="none" w="med" len="med"/>
                      <a:tailEnd type="none" w="med" len="med"/>
                    </a:lnL>
                    <a:lnR w="3175" cap="flat" cmpd="sng" algn="ctr">
                      <a:noFill/>
                      <a:prstDash val="solid"/>
                      <a:round/>
                      <a:headEnd type="none" w="med" len="med"/>
                      <a:tailEnd type="none" w="med" len="med"/>
                    </a:lnR>
                    <a:solidFill>
                      <a:schemeClr val="bg1">
                        <a:lumMod val="95000"/>
                      </a:schemeClr>
                    </a:solidFill>
                  </a:tcPr>
                </a:tc>
                <a:tc>
                  <a:txBody>
                    <a:bodyPr/>
                    <a:lstStyle/>
                    <a:p>
                      <a:pPr marL="0" algn="ctr" defTabSz="914400" rtl="0" eaLnBrk="1" fontAlgn="t" latinLnBrk="0" hangingPunct="1">
                        <a:lnSpc>
                          <a:spcPct val="85000"/>
                        </a:lnSpc>
                      </a:pPr>
                      <a:r>
                        <a:rPr lang="es-ES" sz="1000" kern="1200" dirty="0">
                          <a:solidFill>
                            <a:srgbClr val="425222"/>
                          </a:solidFill>
                          <a:latin typeface="Calibri" pitchFamily="34" charset="0"/>
                          <a:ea typeface="+mn-ea"/>
                          <a:cs typeface="Calibri" pitchFamily="34" charset="0"/>
                        </a:rPr>
                        <a:t>1,2</a:t>
                      </a:r>
                    </a:p>
                  </a:txBody>
                  <a:tcPr marL="9525" marR="9525" marT="9525" marB="0">
                    <a:lnL w="3175" cap="flat" cmpd="sng" algn="ctr">
                      <a:noFill/>
                      <a:prstDash val="solid"/>
                      <a:round/>
                      <a:headEnd type="none" w="med" len="med"/>
                      <a:tailEnd type="none" w="med" len="med"/>
                    </a:lnL>
                    <a:lnR w="3175" cap="flat" cmpd="sng" algn="ctr">
                      <a:noFill/>
                      <a:prstDash val="solid"/>
                      <a:round/>
                      <a:headEnd type="none" w="med" len="med"/>
                      <a:tailEnd type="none" w="med" len="med"/>
                    </a:lnR>
                    <a:solidFill>
                      <a:schemeClr val="bg1">
                        <a:lumMod val="95000"/>
                      </a:schemeClr>
                    </a:solidFill>
                  </a:tcPr>
                </a:tc>
                <a:tc>
                  <a:txBody>
                    <a:bodyPr/>
                    <a:lstStyle/>
                    <a:p>
                      <a:pPr algn="ctr" fontAlgn="b"/>
                      <a:r>
                        <a:rPr lang="es-ES" sz="1000" kern="1200" dirty="0">
                          <a:solidFill>
                            <a:srgbClr val="425222"/>
                          </a:solidFill>
                          <a:latin typeface="Calibri" pitchFamily="34" charset="0"/>
                          <a:ea typeface="+mn-ea"/>
                          <a:cs typeface="Calibri" pitchFamily="34" charset="0"/>
                        </a:rPr>
                        <a:t>2,4</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solidFill>
                      <a:schemeClr val="bg1">
                        <a:lumMod val="95000"/>
                      </a:schemeClr>
                    </a:solidFill>
                  </a:tcPr>
                </a:tc>
                <a:tc>
                  <a:txBody>
                    <a:bodyPr/>
                    <a:lstStyle/>
                    <a:p>
                      <a:pPr algn="ctr" fontAlgn="b"/>
                      <a:r>
                        <a:rPr lang="es-ES" sz="1000" kern="1200" dirty="0">
                          <a:solidFill>
                            <a:srgbClr val="425222"/>
                          </a:solidFill>
                          <a:latin typeface="Calibri" pitchFamily="34" charset="0"/>
                          <a:ea typeface="+mn-ea"/>
                          <a:cs typeface="Calibri" pitchFamily="34" charset="0"/>
                        </a:rPr>
                        <a:t>1,88899</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solidFill>
                      <a:schemeClr val="bg1">
                        <a:lumMod val="95000"/>
                      </a:schemeClr>
                    </a:solidFill>
                  </a:tcPr>
                </a:tc>
              </a:tr>
              <a:tr h="169067">
                <a:tc>
                  <a:txBody>
                    <a:bodyPr/>
                    <a:lstStyle/>
                    <a:p>
                      <a:pPr algn="l">
                        <a:lnSpc>
                          <a:spcPct val="85000"/>
                        </a:lnSpc>
                      </a:pPr>
                      <a:r>
                        <a:rPr lang="es-ES" sz="1000" dirty="0" smtClean="0">
                          <a:solidFill>
                            <a:srgbClr val="425222"/>
                          </a:solidFill>
                          <a:latin typeface="Calibri" pitchFamily="34" charset="0"/>
                          <a:cs typeface="Calibri" pitchFamily="34" charset="0"/>
                        </a:rPr>
                        <a:t>Canarias</a:t>
                      </a:r>
                      <a:endParaRPr lang="es-ES" sz="1000" dirty="0">
                        <a:solidFill>
                          <a:srgbClr val="425222"/>
                        </a:solidFill>
                        <a:latin typeface="Calibri" pitchFamily="34" charset="0"/>
                        <a:cs typeface="Calibri" pitchFamily="34" charset="0"/>
                      </a:endParaRPr>
                    </a:p>
                  </a:txBody>
                  <a:tcPr marL="72000" marR="72000" marT="0" marB="0" anchor="ctr">
                    <a:lnR w="3175" cap="flat" cmpd="sng" algn="ctr">
                      <a:noFill/>
                      <a:prstDash val="solid"/>
                      <a:round/>
                      <a:headEnd type="none" w="med" len="med"/>
                      <a:tailEnd type="none" w="med" len="med"/>
                    </a:lnR>
                    <a:lnB w="3175" cap="flat" cmpd="sng" algn="ctr">
                      <a:noFill/>
                      <a:prstDash val="solid"/>
                      <a:round/>
                      <a:headEnd type="none" w="med" len="med"/>
                      <a:tailEnd type="none" w="med" len="med"/>
                    </a:lnB>
                    <a:noFill/>
                  </a:tcPr>
                </a:tc>
                <a:tc>
                  <a:txBody>
                    <a:bodyPr/>
                    <a:lstStyle/>
                    <a:p>
                      <a:pPr marL="0" algn="ctr" defTabSz="914400" rtl="0" eaLnBrk="1" fontAlgn="t" latinLnBrk="0" hangingPunct="1">
                        <a:lnSpc>
                          <a:spcPct val="85000"/>
                        </a:lnSpc>
                      </a:pPr>
                      <a:r>
                        <a:rPr lang="es-ES" sz="1000" kern="1200" dirty="0" smtClean="0">
                          <a:solidFill>
                            <a:srgbClr val="425222"/>
                          </a:solidFill>
                          <a:latin typeface="Calibri" pitchFamily="34" charset="0"/>
                          <a:ea typeface="+mn-ea"/>
                          <a:cs typeface="Calibri" pitchFamily="34" charset="0"/>
                        </a:rPr>
                        <a:t>50</a:t>
                      </a:r>
                      <a:endParaRPr lang="es-ES" sz="1000" kern="1200" dirty="0">
                        <a:solidFill>
                          <a:srgbClr val="425222"/>
                        </a:solidFill>
                        <a:latin typeface="Calibri" pitchFamily="34" charset="0"/>
                        <a:ea typeface="+mn-ea"/>
                        <a:cs typeface="Calibri" pitchFamily="34" charset="0"/>
                      </a:endParaRPr>
                    </a:p>
                  </a:txBody>
                  <a:tcPr marL="72000" marR="72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B w="3175" cap="flat" cmpd="sng" algn="ctr">
                      <a:noFill/>
                      <a:prstDash val="solid"/>
                      <a:round/>
                      <a:headEnd type="none" w="med" len="med"/>
                      <a:tailEnd type="none" w="med" len="med"/>
                    </a:lnB>
                    <a:noFill/>
                  </a:tcPr>
                </a:tc>
                <a:tc>
                  <a:txBody>
                    <a:bodyPr/>
                    <a:lstStyle/>
                    <a:p>
                      <a:pPr algn="ctr" fontAlgn="t"/>
                      <a:r>
                        <a:rPr lang="es-ES" sz="1000" kern="1200" dirty="0">
                          <a:solidFill>
                            <a:srgbClr val="425222"/>
                          </a:solidFill>
                          <a:latin typeface="Calibri" pitchFamily="34" charset="0"/>
                          <a:ea typeface="+mn-ea"/>
                          <a:cs typeface="Calibri" pitchFamily="34" charset="0"/>
                        </a:rPr>
                        <a:t>51</a:t>
                      </a:r>
                    </a:p>
                  </a:txBody>
                  <a:tcPr marL="9525" marR="9525" marT="9525" marB="0">
                    <a:lnL w="3175" cap="flat" cmpd="sng" algn="ctr">
                      <a:noFill/>
                      <a:prstDash val="solid"/>
                      <a:round/>
                      <a:headEnd type="none" w="med" len="med"/>
                      <a:tailEnd type="none" w="med" len="med"/>
                    </a:lnL>
                    <a:lnR w="3175" cap="flat" cmpd="sng" algn="ctr">
                      <a:noFill/>
                      <a:prstDash val="solid"/>
                      <a:round/>
                      <a:headEnd type="none" w="med" len="med"/>
                      <a:tailEnd type="none" w="med" len="med"/>
                    </a:lnR>
                    <a:lnB w="3175" cap="flat" cmpd="sng" algn="ctr">
                      <a:noFill/>
                      <a:prstDash val="solid"/>
                      <a:round/>
                      <a:headEnd type="none" w="med" len="med"/>
                      <a:tailEnd type="none" w="med" len="med"/>
                    </a:lnB>
                    <a:noFill/>
                  </a:tcPr>
                </a:tc>
                <a:tc>
                  <a:txBody>
                    <a:bodyPr/>
                    <a:lstStyle/>
                    <a:p>
                      <a:pPr marL="0" algn="ctr" defTabSz="914400" rtl="0" eaLnBrk="1" fontAlgn="t" latinLnBrk="0" hangingPunct="1">
                        <a:lnSpc>
                          <a:spcPct val="85000"/>
                        </a:lnSpc>
                      </a:pPr>
                      <a:r>
                        <a:rPr lang="es-ES" sz="1000" kern="1200">
                          <a:solidFill>
                            <a:srgbClr val="425222"/>
                          </a:solidFill>
                          <a:latin typeface="Calibri" pitchFamily="34" charset="0"/>
                          <a:ea typeface="+mn-ea"/>
                          <a:cs typeface="Calibri" pitchFamily="34" charset="0"/>
                        </a:rPr>
                        <a:t>2,5</a:t>
                      </a:r>
                    </a:p>
                  </a:txBody>
                  <a:tcPr marL="9525" marR="9525" marT="9525" marB="0">
                    <a:lnL w="3175" cap="flat" cmpd="sng" algn="ctr">
                      <a:noFill/>
                      <a:prstDash val="solid"/>
                      <a:round/>
                      <a:headEnd type="none" w="med" len="med"/>
                      <a:tailEnd type="none" w="med" len="med"/>
                    </a:lnL>
                    <a:lnR w="3175" cap="flat" cmpd="sng" algn="ctr">
                      <a:noFill/>
                      <a:prstDash val="solid"/>
                      <a:round/>
                      <a:headEnd type="none" w="med" len="med"/>
                      <a:tailEnd type="none" w="med" len="med"/>
                    </a:lnR>
                    <a:lnB w="3175" cap="flat" cmpd="sng" algn="ctr">
                      <a:noFill/>
                      <a:prstDash val="solid"/>
                      <a:round/>
                      <a:headEnd type="none" w="med" len="med"/>
                      <a:tailEnd type="none" w="med" len="med"/>
                    </a:lnB>
                    <a:noFill/>
                  </a:tcPr>
                </a:tc>
                <a:tc>
                  <a:txBody>
                    <a:bodyPr/>
                    <a:lstStyle/>
                    <a:p>
                      <a:pPr algn="ctr" fontAlgn="b"/>
                      <a:r>
                        <a:rPr lang="es-ES" sz="1000" kern="1200" dirty="0">
                          <a:solidFill>
                            <a:srgbClr val="425222"/>
                          </a:solidFill>
                          <a:latin typeface="Calibri" pitchFamily="34" charset="0"/>
                          <a:ea typeface="+mn-ea"/>
                          <a:cs typeface="Calibri" pitchFamily="34" charset="0"/>
                        </a:rPr>
                        <a:t>4,5</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B w="3175" cap="flat" cmpd="sng" algn="ctr">
                      <a:noFill/>
                      <a:prstDash val="solid"/>
                      <a:round/>
                      <a:headEnd type="none" w="med" len="med"/>
                      <a:tailEnd type="none" w="med" len="med"/>
                    </a:lnB>
                    <a:noFill/>
                  </a:tcPr>
                </a:tc>
                <a:tc>
                  <a:txBody>
                    <a:bodyPr/>
                    <a:lstStyle/>
                    <a:p>
                      <a:pPr algn="ctr" fontAlgn="b"/>
                      <a:r>
                        <a:rPr lang="es-ES" sz="1000" kern="1200">
                          <a:solidFill>
                            <a:srgbClr val="425222"/>
                          </a:solidFill>
                          <a:latin typeface="Calibri" pitchFamily="34" charset="0"/>
                          <a:ea typeface="+mn-ea"/>
                          <a:cs typeface="Calibri" pitchFamily="34" charset="0"/>
                        </a:rPr>
                        <a:t>1,84455</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B w="3175" cap="flat" cmpd="sng" algn="ctr">
                      <a:noFill/>
                      <a:prstDash val="solid"/>
                      <a:round/>
                      <a:headEnd type="none" w="med" len="med"/>
                      <a:tailEnd type="none" w="med" len="med"/>
                    </a:lnB>
                    <a:noFill/>
                  </a:tcPr>
                </a:tc>
              </a:tr>
              <a:tr h="169067">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es-ES" sz="1000" dirty="0" smtClean="0">
                          <a:solidFill>
                            <a:srgbClr val="425222"/>
                          </a:solidFill>
                          <a:latin typeface="Calibri" pitchFamily="34" charset="0"/>
                          <a:cs typeface="Calibri" pitchFamily="34" charset="0"/>
                        </a:rPr>
                        <a:t>Cantabria</a:t>
                      </a:r>
                    </a:p>
                  </a:txBody>
                  <a:tcPr marL="72000" marR="72000" marT="0" marB="0" anchor="ctr">
                    <a:lnR w="3175"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solidFill>
                      <a:schemeClr val="bg1">
                        <a:lumMod val="95000"/>
                      </a:schemeClr>
                    </a:solidFill>
                  </a:tcPr>
                </a:tc>
                <a:tc>
                  <a:txBody>
                    <a:bodyPr/>
                    <a:lstStyle/>
                    <a:p>
                      <a:pPr marL="0" algn="ctr" defTabSz="914400" rtl="0" eaLnBrk="1" fontAlgn="t" latinLnBrk="0" hangingPunct="1">
                        <a:lnSpc>
                          <a:spcPct val="85000"/>
                        </a:lnSpc>
                      </a:pPr>
                      <a:r>
                        <a:rPr lang="es-ES" sz="1000" kern="1200" dirty="0" smtClean="0">
                          <a:solidFill>
                            <a:srgbClr val="425222"/>
                          </a:solidFill>
                          <a:latin typeface="Calibri" pitchFamily="34" charset="0"/>
                          <a:ea typeface="+mn-ea"/>
                          <a:cs typeface="Calibri" pitchFamily="34" charset="0"/>
                        </a:rPr>
                        <a:t>15</a:t>
                      </a:r>
                      <a:endParaRPr lang="es-ES" sz="1000" kern="1200" dirty="0">
                        <a:solidFill>
                          <a:srgbClr val="425222"/>
                        </a:solidFill>
                        <a:latin typeface="Calibri" pitchFamily="34" charset="0"/>
                        <a:ea typeface="+mn-ea"/>
                        <a:cs typeface="Calibri" pitchFamily="34" charset="0"/>
                      </a:endParaRPr>
                    </a:p>
                  </a:txBody>
                  <a:tcPr marL="72000" marR="72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solidFill>
                      <a:schemeClr val="bg1">
                        <a:lumMod val="95000"/>
                      </a:schemeClr>
                    </a:solidFill>
                  </a:tcPr>
                </a:tc>
                <a:tc>
                  <a:txBody>
                    <a:bodyPr/>
                    <a:lstStyle/>
                    <a:p>
                      <a:pPr algn="ctr" fontAlgn="t"/>
                      <a:r>
                        <a:rPr lang="es-ES" sz="1000" kern="1200">
                          <a:solidFill>
                            <a:srgbClr val="425222"/>
                          </a:solidFill>
                          <a:latin typeface="Calibri" pitchFamily="34" charset="0"/>
                          <a:ea typeface="+mn-ea"/>
                          <a:cs typeface="Calibri" pitchFamily="34" charset="0"/>
                        </a:rPr>
                        <a:t>15</a:t>
                      </a:r>
                    </a:p>
                  </a:txBody>
                  <a:tcPr marL="9525" marR="9525" marT="9525"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solidFill>
                      <a:schemeClr val="bg1">
                        <a:lumMod val="95000"/>
                      </a:schemeClr>
                    </a:solidFill>
                  </a:tcPr>
                </a:tc>
                <a:tc>
                  <a:txBody>
                    <a:bodyPr/>
                    <a:lstStyle/>
                    <a:p>
                      <a:pPr marL="0" algn="ctr" defTabSz="914400" rtl="0" eaLnBrk="1" fontAlgn="t" latinLnBrk="0" hangingPunct="1">
                        <a:lnSpc>
                          <a:spcPct val="85000"/>
                        </a:lnSpc>
                      </a:pPr>
                      <a:r>
                        <a:rPr lang="es-ES" sz="1000" kern="1200" dirty="0">
                          <a:solidFill>
                            <a:srgbClr val="425222"/>
                          </a:solidFill>
                          <a:latin typeface="Calibri" pitchFamily="34" charset="0"/>
                          <a:ea typeface="+mn-ea"/>
                          <a:cs typeface="Calibri" pitchFamily="34" charset="0"/>
                        </a:rPr>
                        <a:t>,7</a:t>
                      </a:r>
                    </a:p>
                  </a:txBody>
                  <a:tcPr marL="9525" marR="9525" marT="9525"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solidFill>
                      <a:schemeClr val="bg1">
                        <a:lumMod val="95000"/>
                      </a:schemeClr>
                    </a:solidFill>
                  </a:tcPr>
                </a:tc>
                <a:tc>
                  <a:txBody>
                    <a:bodyPr/>
                    <a:lstStyle/>
                    <a:p>
                      <a:pPr algn="ctr" fontAlgn="b"/>
                      <a:r>
                        <a:rPr lang="es-ES" sz="1000" kern="1200" dirty="0">
                          <a:solidFill>
                            <a:srgbClr val="425222"/>
                          </a:solidFill>
                          <a:latin typeface="Calibri" pitchFamily="34" charset="0"/>
                          <a:ea typeface="+mn-ea"/>
                          <a:cs typeface="Calibri" pitchFamily="34" charset="0"/>
                        </a:rPr>
                        <a:t>1,3</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solidFill>
                      <a:schemeClr val="bg1">
                        <a:lumMod val="95000"/>
                      </a:schemeClr>
                    </a:solidFill>
                  </a:tcPr>
                </a:tc>
                <a:tc>
                  <a:txBody>
                    <a:bodyPr/>
                    <a:lstStyle/>
                    <a:p>
                      <a:pPr algn="ctr" fontAlgn="b"/>
                      <a:r>
                        <a:rPr lang="es-ES" sz="1000" kern="1200" dirty="0">
                          <a:solidFill>
                            <a:srgbClr val="425222"/>
                          </a:solidFill>
                          <a:latin typeface="Calibri" pitchFamily="34" charset="0"/>
                          <a:ea typeface="+mn-ea"/>
                          <a:cs typeface="Calibri" pitchFamily="34" charset="0"/>
                        </a:rPr>
                        <a:t>1,75325</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solidFill>
                      <a:schemeClr val="bg1">
                        <a:lumMod val="95000"/>
                      </a:schemeClr>
                    </a:solidFill>
                  </a:tcPr>
                </a:tc>
              </a:tr>
              <a:tr h="169067">
                <a:tc>
                  <a:txBody>
                    <a:bodyPr/>
                    <a:lstStyle/>
                    <a:p>
                      <a:pPr algn="l">
                        <a:lnSpc>
                          <a:spcPct val="85000"/>
                        </a:lnSpc>
                      </a:pPr>
                      <a:r>
                        <a:rPr lang="es-ES" sz="1000" dirty="0" smtClean="0">
                          <a:solidFill>
                            <a:srgbClr val="425222"/>
                          </a:solidFill>
                          <a:latin typeface="Calibri" pitchFamily="34" charset="0"/>
                          <a:cs typeface="Calibri" pitchFamily="34" charset="0"/>
                        </a:rPr>
                        <a:t>Castilla y León</a:t>
                      </a:r>
                      <a:endParaRPr lang="es-ES" sz="1000" dirty="0">
                        <a:solidFill>
                          <a:srgbClr val="425222"/>
                        </a:solidFill>
                        <a:latin typeface="Calibri" pitchFamily="34" charset="0"/>
                        <a:cs typeface="Calibri" pitchFamily="34" charset="0"/>
                      </a:endParaRPr>
                    </a:p>
                  </a:txBody>
                  <a:tcPr marL="72000" marR="72000" marT="0" marB="0" anchor="ctr">
                    <a:lnR w="3175"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noFill/>
                  </a:tcPr>
                </a:tc>
                <a:tc>
                  <a:txBody>
                    <a:bodyPr/>
                    <a:lstStyle/>
                    <a:p>
                      <a:pPr marL="0" algn="ctr" defTabSz="914400" rtl="0" eaLnBrk="1" fontAlgn="t" latinLnBrk="0" hangingPunct="1">
                        <a:lnSpc>
                          <a:spcPct val="85000"/>
                        </a:lnSpc>
                      </a:pPr>
                      <a:r>
                        <a:rPr lang="es-ES" sz="1000" kern="1200" dirty="0" smtClean="0">
                          <a:solidFill>
                            <a:srgbClr val="425222"/>
                          </a:solidFill>
                          <a:latin typeface="Calibri" pitchFamily="34" charset="0"/>
                          <a:ea typeface="+mn-ea"/>
                          <a:cs typeface="Calibri" pitchFamily="34" charset="0"/>
                        </a:rPr>
                        <a:t>60</a:t>
                      </a:r>
                      <a:endParaRPr lang="es-ES" sz="1000" kern="1200" dirty="0">
                        <a:solidFill>
                          <a:srgbClr val="425222"/>
                        </a:solidFill>
                        <a:latin typeface="Calibri" pitchFamily="34" charset="0"/>
                        <a:ea typeface="+mn-ea"/>
                        <a:cs typeface="Calibri" pitchFamily="34" charset="0"/>
                      </a:endParaRPr>
                    </a:p>
                  </a:txBody>
                  <a:tcPr marL="72000" marR="72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noFill/>
                  </a:tcPr>
                </a:tc>
                <a:tc>
                  <a:txBody>
                    <a:bodyPr/>
                    <a:lstStyle/>
                    <a:p>
                      <a:pPr algn="ctr" fontAlgn="t"/>
                      <a:r>
                        <a:rPr lang="es-ES" sz="1000" kern="1200" dirty="0">
                          <a:solidFill>
                            <a:srgbClr val="425222"/>
                          </a:solidFill>
                          <a:latin typeface="Calibri" pitchFamily="34" charset="0"/>
                          <a:ea typeface="+mn-ea"/>
                          <a:cs typeface="Calibri" pitchFamily="34" charset="0"/>
                        </a:rPr>
                        <a:t>61</a:t>
                      </a:r>
                    </a:p>
                  </a:txBody>
                  <a:tcPr marL="9525" marR="9525" marT="9525"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noFill/>
                  </a:tcPr>
                </a:tc>
                <a:tc>
                  <a:txBody>
                    <a:bodyPr/>
                    <a:lstStyle/>
                    <a:p>
                      <a:pPr marL="0" algn="ctr" defTabSz="914400" rtl="0" eaLnBrk="1" fontAlgn="t" latinLnBrk="0" hangingPunct="1">
                        <a:lnSpc>
                          <a:spcPct val="85000"/>
                        </a:lnSpc>
                      </a:pPr>
                      <a:r>
                        <a:rPr lang="es-ES" sz="1000" kern="1200" dirty="0">
                          <a:solidFill>
                            <a:srgbClr val="425222"/>
                          </a:solidFill>
                          <a:latin typeface="Calibri" pitchFamily="34" charset="0"/>
                          <a:ea typeface="+mn-ea"/>
                          <a:cs typeface="Calibri" pitchFamily="34" charset="0"/>
                        </a:rPr>
                        <a:t>2,9</a:t>
                      </a:r>
                    </a:p>
                  </a:txBody>
                  <a:tcPr marL="9525" marR="9525" marT="9525"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noFill/>
                  </a:tcPr>
                </a:tc>
                <a:tc>
                  <a:txBody>
                    <a:bodyPr/>
                    <a:lstStyle/>
                    <a:p>
                      <a:pPr algn="ctr" fontAlgn="b"/>
                      <a:r>
                        <a:rPr lang="es-ES" sz="1000" kern="1200" dirty="0">
                          <a:solidFill>
                            <a:srgbClr val="425222"/>
                          </a:solidFill>
                          <a:latin typeface="Calibri" pitchFamily="34" charset="0"/>
                          <a:ea typeface="+mn-ea"/>
                          <a:cs typeface="Calibri" pitchFamily="34" charset="0"/>
                        </a:rPr>
                        <a:t>5,5</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noFill/>
                  </a:tcPr>
                </a:tc>
                <a:tc>
                  <a:txBody>
                    <a:bodyPr/>
                    <a:lstStyle/>
                    <a:p>
                      <a:pPr algn="ctr" fontAlgn="b"/>
                      <a:r>
                        <a:rPr lang="es-ES" sz="1000" kern="1200">
                          <a:solidFill>
                            <a:srgbClr val="425222"/>
                          </a:solidFill>
                          <a:latin typeface="Calibri" pitchFamily="34" charset="0"/>
                          <a:ea typeface="+mn-ea"/>
                          <a:cs typeface="Calibri" pitchFamily="34" charset="0"/>
                        </a:rPr>
                        <a:t>1,86319</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noFill/>
                  </a:tcPr>
                </a:tc>
              </a:tr>
              <a:tr h="169067">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es-ES" sz="1000" dirty="0" smtClean="0">
                          <a:solidFill>
                            <a:srgbClr val="425222"/>
                          </a:solidFill>
                          <a:latin typeface="Calibri" pitchFamily="34" charset="0"/>
                          <a:cs typeface="Calibri" pitchFamily="34" charset="0"/>
                        </a:rPr>
                        <a:t>Castilla – La Mancha</a:t>
                      </a:r>
                    </a:p>
                  </a:txBody>
                  <a:tcPr marL="72000" marR="72000" marT="0" marB="0" anchor="ctr">
                    <a:lnR w="3175" cap="flat" cmpd="sng" algn="ctr">
                      <a:noFill/>
                      <a:prstDash val="solid"/>
                      <a:round/>
                      <a:headEnd type="none" w="med" len="med"/>
                      <a:tailEnd type="none" w="med" len="med"/>
                    </a:lnR>
                    <a:lnT w="12700" cmpd="sng">
                      <a:noFill/>
                    </a:lnT>
                    <a:lnB w="28575" cap="flat" cmpd="sng" algn="ctr">
                      <a:noFill/>
                      <a:prstDash val="solid"/>
                      <a:round/>
                      <a:headEnd type="none" w="med" len="med"/>
                      <a:tailEnd type="none" w="med" len="med"/>
                    </a:lnB>
                    <a:solidFill>
                      <a:schemeClr val="bg1">
                        <a:lumMod val="95000"/>
                      </a:schemeClr>
                    </a:solidFill>
                  </a:tcPr>
                </a:tc>
                <a:tc>
                  <a:txBody>
                    <a:bodyPr/>
                    <a:lstStyle/>
                    <a:p>
                      <a:pPr marL="0" algn="ctr" defTabSz="914400" rtl="0" eaLnBrk="1" fontAlgn="t" latinLnBrk="0" hangingPunct="1">
                        <a:lnSpc>
                          <a:spcPct val="85000"/>
                        </a:lnSpc>
                      </a:pPr>
                      <a:r>
                        <a:rPr lang="es-ES" sz="1000" kern="1200" dirty="0" smtClean="0">
                          <a:solidFill>
                            <a:srgbClr val="425222"/>
                          </a:solidFill>
                          <a:latin typeface="Calibri" pitchFamily="34" charset="0"/>
                          <a:ea typeface="+mn-ea"/>
                          <a:cs typeface="Calibri" pitchFamily="34" charset="0"/>
                        </a:rPr>
                        <a:t>49</a:t>
                      </a:r>
                      <a:endParaRPr lang="es-ES" sz="1000" kern="1200" dirty="0">
                        <a:solidFill>
                          <a:srgbClr val="425222"/>
                        </a:solidFill>
                        <a:latin typeface="Calibri" pitchFamily="34" charset="0"/>
                        <a:ea typeface="+mn-ea"/>
                        <a:cs typeface="Calibri" pitchFamily="34" charset="0"/>
                      </a:endParaRPr>
                    </a:p>
                  </a:txBody>
                  <a:tcPr marL="72000" marR="72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28575" cap="flat" cmpd="sng" algn="ctr">
                      <a:noFill/>
                      <a:prstDash val="solid"/>
                      <a:round/>
                      <a:headEnd type="none" w="med" len="med"/>
                      <a:tailEnd type="none" w="med" len="med"/>
                    </a:lnB>
                    <a:solidFill>
                      <a:schemeClr val="bg1">
                        <a:lumMod val="95000"/>
                      </a:schemeClr>
                    </a:solidFill>
                  </a:tcPr>
                </a:tc>
                <a:tc>
                  <a:txBody>
                    <a:bodyPr/>
                    <a:lstStyle/>
                    <a:p>
                      <a:pPr algn="ctr" fontAlgn="t"/>
                      <a:r>
                        <a:rPr lang="es-ES" sz="1000" kern="1200" dirty="0">
                          <a:solidFill>
                            <a:srgbClr val="425222"/>
                          </a:solidFill>
                          <a:latin typeface="Calibri" pitchFamily="34" charset="0"/>
                          <a:ea typeface="+mn-ea"/>
                          <a:cs typeface="Calibri" pitchFamily="34" charset="0"/>
                        </a:rPr>
                        <a:t>48</a:t>
                      </a:r>
                    </a:p>
                  </a:txBody>
                  <a:tcPr marL="9525" marR="9525" marT="9525"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28575" cap="flat" cmpd="sng" algn="ctr">
                      <a:noFill/>
                      <a:prstDash val="solid"/>
                      <a:round/>
                      <a:headEnd type="none" w="med" len="med"/>
                      <a:tailEnd type="none" w="med" len="med"/>
                    </a:lnB>
                    <a:solidFill>
                      <a:schemeClr val="bg1">
                        <a:lumMod val="95000"/>
                      </a:schemeClr>
                    </a:solidFill>
                  </a:tcPr>
                </a:tc>
                <a:tc>
                  <a:txBody>
                    <a:bodyPr/>
                    <a:lstStyle/>
                    <a:p>
                      <a:pPr marL="0" algn="ctr" defTabSz="914400" rtl="0" eaLnBrk="1" fontAlgn="t" latinLnBrk="0" hangingPunct="1">
                        <a:lnSpc>
                          <a:spcPct val="85000"/>
                        </a:lnSpc>
                      </a:pPr>
                      <a:r>
                        <a:rPr lang="es-ES" sz="1000" kern="1200" dirty="0">
                          <a:solidFill>
                            <a:srgbClr val="425222"/>
                          </a:solidFill>
                          <a:latin typeface="Calibri" pitchFamily="34" charset="0"/>
                          <a:ea typeface="+mn-ea"/>
                          <a:cs typeface="Calibri" pitchFamily="34" charset="0"/>
                        </a:rPr>
                        <a:t>2,3</a:t>
                      </a:r>
                    </a:p>
                  </a:txBody>
                  <a:tcPr marL="9525" marR="9525" marT="9525"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28575" cap="flat" cmpd="sng" algn="ctr">
                      <a:noFill/>
                      <a:prstDash val="solid"/>
                      <a:round/>
                      <a:headEnd type="none" w="med" len="med"/>
                      <a:tailEnd type="none" w="med" len="med"/>
                    </a:lnB>
                    <a:solidFill>
                      <a:schemeClr val="bg1">
                        <a:lumMod val="95000"/>
                      </a:schemeClr>
                    </a:solidFill>
                  </a:tcPr>
                </a:tc>
                <a:tc>
                  <a:txBody>
                    <a:bodyPr/>
                    <a:lstStyle/>
                    <a:p>
                      <a:pPr algn="ctr" fontAlgn="b"/>
                      <a:r>
                        <a:rPr lang="es-ES" sz="1000" kern="1200" dirty="0">
                          <a:solidFill>
                            <a:srgbClr val="425222"/>
                          </a:solidFill>
                          <a:latin typeface="Calibri" pitchFamily="34" charset="0"/>
                          <a:ea typeface="+mn-ea"/>
                          <a:cs typeface="Calibri" pitchFamily="34" charset="0"/>
                        </a:rPr>
                        <a:t>4,5</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28575" cap="flat" cmpd="sng" algn="ctr">
                      <a:noFill/>
                      <a:prstDash val="solid"/>
                      <a:round/>
                      <a:headEnd type="none" w="med" len="med"/>
                      <a:tailEnd type="none" w="med" len="med"/>
                    </a:lnB>
                    <a:solidFill>
                      <a:schemeClr val="bg1">
                        <a:lumMod val="95000"/>
                      </a:schemeClr>
                    </a:solidFill>
                  </a:tcPr>
                </a:tc>
                <a:tc>
                  <a:txBody>
                    <a:bodyPr/>
                    <a:lstStyle/>
                    <a:p>
                      <a:pPr algn="ctr" fontAlgn="b"/>
                      <a:r>
                        <a:rPr lang="es-ES" sz="1000" kern="1200" dirty="0">
                          <a:solidFill>
                            <a:srgbClr val="425222"/>
                          </a:solidFill>
                          <a:latin typeface="Calibri" pitchFamily="34" charset="0"/>
                          <a:ea typeface="+mn-ea"/>
                          <a:cs typeface="Calibri" pitchFamily="34" charset="0"/>
                        </a:rPr>
                        <a:t>1,94120</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28575" cap="flat" cmpd="sng" algn="ctr">
                      <a:noFill/>
                      <a:prstDash val="solid"/>
                      <a:round/>
                      <a:headEnd type="none" w="med" len="med"/>
                      <a:tailEnd type="none" w="med" len="med"/>
                    </a:lnB>
                    <a:solidFill>
                      <a:schemeClr val="bg1">
                        <a:lumMod val="95000"/>
                      </a:schemeClr>
                    </a:solidFill>
                  </a:tcPr>
                </a:tc>
              </a:tr>
              <a:tr h="169067">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es-ES" sz="1000" dirty="0" smtClean="0">
                          <a:solidFill>
                            <a:srgbClr val="425222"/>
                          </a:solidFill>
                          <a:latin typeface="Calibri" pitchFamily="34" charset="0"/>
                          <a:cs typeface="Calibri" pitchFamily="34" charset="0"/>
                        </a:rPr>
                        <a:t>Cataluña</a:t>
                      </a:r>
                    </a:p>
                  </a:txBody>
                  <a:tcPr marL="72000" marR="72000" marT="0" marB="0" anchor="ctr">
                    <a:lnR w="3175" cap="flat" cmpd="sng" algn="ctr">
                      <a:noFill/>
                      <a:prstDash val="solid"/>
                      <a:round/>
                      <a:headEnd type="none" w="med" len="med"/>
                      <a:tailEnd type="none" w="med" len="med"/>
                    </a:lnR>
                    <a:lnT w="12700" cmpd="sng">
                      <a:noFill/>
                    </a:lnT>
                    <a:lnB w="28575" cap="flat" cmpd="sng" algn="ctr">
                      <a:noFill/>
                      <a:prstDash val="solid"/>
                      <a:round/>
                      <a:headEnd type="none" w="med" len="med"/>
                      <a:tailEnd type="none" w="med" len="med"/>
                    </a:lnB>
                    <a:solidFill>
                      <a:schemeClr val="bg1"/>
                    </a:solidFill>
                  </a:tcPr>
                </a:tc>
                <a:tc>
                  <a:txBody>
                    <a:bodyPr/>
                    <a:lstStyle/>
                    <a:p>
                      <a:pPr marL="0" algn="ctr" defTabSz="914400" rtl="0" eaLnBrk="1" fontAlgn="t" latinLnBrk="0" hangingPunct="1">
                        <a:lnSpc>
                          <a:spcPct val="85000"/>
                        </a:lnSpc>
                      </a:pPr>
                      <a:r>
                        <a:rPr lang="es-ES" sz="1000" kern="1200" dirty="0" smtClean="0">
                          <a:solidFill>
                            <a:srgbClr val="425222"/>
                          </a:solidFill>
                          <a:latin typeface="Calibri" pitchFamily="34" charset="0"/>
                          <a:ea typeface="+mn-ea"/>
                          <a:cs typeface="Calibri" pitchFamily="34" charset="0"/>
                        </a:rPr>
                        <a:t>400</a:t>
                      </a:r>
                      <a:endParaRPr lang="es-ES" sz="1000" kern="1200" dirty="0">
                        <a:solidFill>
                          <a:srgbClr val="425222"/>
                        </a:solidFill>
                        <a:latin typeface="Calibri" pitchFamily="34" charset="0"/>
                        <a:ea typeface="+mn-ea"/>
                        <a:cs typeface="Calibri" pitchFamily="34" charset="0"/>
                      </a:endParaRPr>
                    </a:p>
                  </a:txBody>
                  <a:tcPr marL="72000" marR="72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28575" cap="flat" cmpd="sng" algn="ctr">
                      <a:noFill/>
                      <a:prstDash val="solid"/>
                      <a:round/>
                      <a:headEnd type="none" w="med" len="med"/>
                      <a:tailEnd type="none" w="med" len="med"/>
                    </a:lnB>
                    <a:solidFill>
                      <a:schemeClr val="bg1"/>
                    </a:solidFill>
                  </a:tcPr>
                </a:tc>
                <a:tc>
                  <a:txBody>
                    <a:bodyPr/>
                    <a:lstStyle/>
                    <a:p>
                      <a:pPr algn="ctr" fontAlgn="t"/>
                      <a:r>
                        <a:rPr lang="es-ES" sz="1000" kern="1200" dirty="0">
                          <a:solidFill>
                            <a:srgbClr val="425222"/>
                          </a:solidFill>
                          <a:latin typeface="Calibri" pitchFamily="34" charset="0"/>
                          <a:ea typeface="+mn-ea"/>
                          <a:cs typeface="Calibri" pitchFamily="34" charset="0"/>
                        </a:rPr>
                        <a:t>405</a:t>
                      </a:r>
                    </a:p>
                  </a:txBody>
                  <a:tcPr marL="9525" marR="9525" marT="9525"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28575" cap="flat" cmpd="sng" algn="ctr">
                      <a:noFill/>
                      <a:prstDash val="solid"/>
                      <a:round/>
                      <a:headEnd type="none" w="med" len="med"/>
                      <a:tailEnd type="none" w="med" len="med"/>
                    </a:lnB>
                    <a:solidFill>
                      <a:schemeClr val="bg1"/>
                    </a:solidFill>
                  </a:tcPr>
                </a:tc>
                <a:tc>
                  <a:txBody>
                    <a:bodyPr/>
                    <a:lstStyle/>
                    <a:p>
                      <a:pPr marL="0" algn="ctr" defTabSz="914400" rtl="0" eaLnBrk="1" fontAlgn="t" latinLnBrk="0" hangingPunct="1">
                        <a:lnSpc>
                          <a:spcPct val="85000"/>
                        </a:lnSpc>
                      </a:pPr>
                      <a:r>
                        <a:rPr lang="es-ES" sz="1000" kern="1200" dirty="0">
                          <a:solidFill>
                            <a:srgbClr val="425222"/>
                          </a:solidFill>
                          <a:latin typeface="Calibri" pitchFamily="34" charset="0"/>
                          <a:ea typeface="+mn-ea"/>
                          <a:cs typeface="Calibri" pitchFamily="34" charset="0"/>
                        </a:rPr>
                        <a:t>19,5</a:t>
                      </a:r>
                    </a:p>
                  </a:txBody>
                  <a:tcPr marL="9525" marR="9525" marT="9525"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28575" cap="flat" cmpd="sng" algn="ctr">
                      <a:noFill/>
                      <a:prstDash val="solid"/>
                      <a:round/>
                      <a:headEnd type="none" w="med" len="med"/>
                      <a:tailEnd type="none" w="med" len="med"/>
                    </a:lnB>
                    <a:solidFill>
                      <a:schemeClr val="bg1"/>
                    </a:solidFill>
                  </a:tcPr>
                </a:tc>
                <a:tc>
                  <a:txBody>
                    <a:bodyPr/>
                    <a:lstStyle/>
                    <a:p>
                      <a:pPr algn="ctr" fontAlgn="b"/>
                      <a:r>
                        <a:rPr lang="es-ES" sz="1000" kern="1200" dirty="0">
                          <a:solidFill>
                            <a:srgbClr val="425222"/>
                          </a:solidFill>
                          <a:latin typeface="Calibri" pitchFamily="34" charset="0"/>
                          <a:ea typeface="+mn-ea"/>
                          <a:cs typeface="Calibri" pitchFamily="34" charset="0"/>
                        </a:rPr>
                        <a:t>16,0</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28575" cap="flat" cmpd="sng" algn="ctr">
                      <a:noFill/>
                      <a:prstDash val="solid"/>
                      <a:round/>
                      <a:headEnd type="none" w="med" len="med"/>
                      <a:tailEnd type="none" w="med" len="med"/>
                    </a:lnB>
                    <a:solidFill>
                      <a:schemeClr val="bg1"/>
                    </a:solidFill>
                  </a:tcPr>
                </a:tc>
                <a:tc>
                  <a:txBody>
                    <a:bodyPr/>
                    <a:lstStyle/>
                    <a:p>
                      <a:pPr algn="ctr" fontAlgn="b"/>
                      <a:r>
                        <a:rPr lang="es-ES" sz="1000" kern="1200" dirty="0">
                          <a:solidFill>
                            <a:srgbClr val="425222"/>
                          </a:solidFill>
                          <a:latin typeface="Calibri" pitchFamily="34" charset="0"/>
                          <a:ea typeface="+mn-ea"/>
                          <a:cs typeface="Calibri" pitchFamily="34" charset="0"/>
                        </a:rPr>
                        <a:t>0,82367</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28575" cap="flat" cmpd="sng" algn="ctr">
                      <a:noFill/>
                      <a:prstDash val="solid"/>
                      <a:round/>
                      <a:headEnd type="none" w="med" len="med"/>
                      <a:tailEnd type="none" w="med" len="med"/>
                    </a:lnB>
                    <a:solidFill>
                      <a:schemeClr val="bg1"/>
                    </a:solidFill>
                  </a:tcPr>
                </a:tc>
              </a:tr>
              <a:tr h="169067">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es-ES" sz="1000" dirty="0" smtClean="0">
                          <a:solidFill>
                            <a:srgbClr val="425222"/>
                          </a:solidFill>
                          <a:latin typeface="Calibri" pitchFamily="34" charset="0"/>
                          <a:cs typeface="Calibri" pitchFamily="34" charset="0"/>
                        </a:rPr>
                        <a:t>Comunidad Valenciana</a:t>
                      </a:r>
                    </a:p>
                  </a:txBody>
                  <a:tcPr marL="72000" marR="72000" marT="0" marB="0" anchor="ctr">
                    <a:lnR w="3175" cap="flat" cmpd="sng" algn="ctr">
                      <a:noFill/>
                      <a:prstDash val="solid"/>
                      <a:round/>
                      <a:headEnd type="none" w="med" len="med"/>
                      <a:tailEnd type="none" w="med" len="med"/>
                    </a:lnR>
                    <a:lnT w="12700" cmpd="sng">
                      <a:noFill/>
                    </a:lnT>
                    <a:lnB w="28575" cap="flat" cmpd="sng" algn="ctr">
                      <a:noFill/>
                      <a:prstDash val="solid"/>
                      <a:round/>
                      <a:headEnd type="none" w="med" len="med"/>
                      <a:tailEnd type="none" w="med" len="med"/>
                    </a:lnB>
                    <a:solidFill>
                      <a:schemeClr val="bg1">
                        <a:lumMod val="95000"/>
                      </a:schemeClr>
                    </a:solidFill>
                  </a:tcPr>
                </a:tc>
                <a:tc>
                  <a:txBody>
                    <a:bodyPr/>
                    <a:lstStyle/>
                    <a:p>
                      <a:pPr marL="0" algn="ctr" defTabSz="914400" rtl="0" eaLnBrk="1" fontAlgn="t" latinLnBrk="0" hangingPunct="1">
                        <a:lnSpc>
                          <a:spcPct val="85000"/>
                        </a:lnSpc>
                      </a:pPr>
                      <a:r>
                        <a:rPr lang="es-ES" sz="1000" kern="1200" dirty="0" smtClean="0">
                          <a:solidFill>
                            <a:srgbClr val="425222"/>
                          </a:solidFill>
                          <a:latin typeface="Calibri" pitchFamily="34" charset="0"/>
                          <a:ea typeface="+mn-ea"/>
                          <a:cs typeface="Calibri" pitchFamily="34" charset="0"/>
                        </a:rPr>
                        <a:t>400</a:t>
                      </a:r>
                      <a:endParaRPr lang="es-ES" sz="1000" kern="1200" dirty="0">
                        <a:solidFill>
                          <a:srgbClr val="425222"/>
                        </a:solidFill>
                        <a:latin typeface="Calibri" pitchFamily="34" charset="0"/>
                        <a:ea typeface="+mn-ea"/>
                        <a:cs typeface="Calibri" pitchFamily="34" charset="0"/>
                      </a:endParaRPr>
                    </a:p>
                  </a:txBody>
                  <a:tcPr marL="72000" marR="72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28575" cap="flat" cmpd="sng" algn="ctr">
                      <a:noFill/>
                      <a:prstDash val="solid"/>
                      <a:round/>
                      <a:headEnd type="none" w="med" len="med"/>
                      <a:tailEnd type="none" w="med" len="med"/>
                    </a:lnB>
                    <a:solidFill>
                      <a:schemeClr val="bg1">
                        <a:lumMod val="95000"/>
                      </a:schemeClr>
                    </a:solidFill>
                  </a:tcPr>
                </a:tc>
                <a:tc>
                  <a:txBody>
                    <a:bodyPr/>
                    <a:lstStyle/>
                    <a:p>
                      <a:pPr algn="ctr" fontAlgn="t"/>
                      <a:r>
                        <a:rPr lang="es-ES" sz="1000" kern="1200" dirty="0">
                          <a:solidFill>
                            <a:srgbClr val="425222"/>
                          </a:solidFill>
                          <a:latin typeface="Calibri" pitchFamily="34" charset="0"/>
                          <a:ea typeface="+mn-ea"/>
                          <a:cs typeface="Calibri" pitchFamily="34" charset="0"/>
                        </a:rPr>
                        <a:t>406</a:t>
                      </a:r>
                    </a:p>
                  </a:txBody>
                  <a:tcPr marL="9525" marR="9525" marT="9525"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28575" cap="flat" cmpd="sng" algn="ctr">
                      <a:noFill/>
                      <a:prstDash val="solid"/>
                      <a:round/>
                      <a:headEnd type="none" w="med" len="med"/>
                      <a:tailEnd type="none" w="med" len="med"/>
                    </a:lnB>
                    <a:solidFill>
                      <a:schemeClr val="bg1">
                        <a:lumMod val="95000"/>
                      </a:schemeClr>
                    </a:solidFill>
                  </a:tcPr>
                </a:tc>
                <a:tc>
                  <a:txBody>
                    <a:bodyPr/>
                    <a:lstStyle/>
                    <a:p>
                      <a:pPr marL="0" algn="ctr" defTabSz="914400" rtl="0" eaLnBrk="1" fontAlgn="t" latinLnBrk="0" hangingPunct="1">
                        <a:lnSpc>
                          <a:spcPct val="85000"/>
                        </a:lnSpc>
                      </a:pPr>
                      <a:r>
                        <a:rPr lang="es-ES" sz="1000" kern="1200" dirty="0">
                          <a:solidFill>
                            <a:srgbClr val="425222"/>
                          </a:solidFill>
                          <a:latin typeface="Calibri" pitchFamily="34" charset="0"/>
                          <a:ea typeface="+mn-ea"/>
                          <a:cs typeface="Calibri" pitchFamily="34" charset="0"/>
                        </a:rPr>
                        <a:t>19,5</a:t>
                      </a:r>
                    </a:p>
                  </a:txBody>
                  <a:tcPr marL="9525" marR="9525" marT="9525"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28575" cap="flat" cmpd="sng" algn="ctr">
                      <a:noFill/>
                      <a:prstDash val="solid"/>
                      <a:round/>
                      <a:headEnd type="none" w="med" len="med"/>
                      <a:tailEnd type="none" w="med" len="med"/>
                    </a:lnB>
                    <a:solidFill>
                      <a:schemeClr val="bg1">
                        <a:lumMod val="95000"/>
                      </a:schemeClr>
                    </a:solidFill>
                  </a:tcPr>
                </a:tc>
                <a:tc>
                  <a:txBody>
                    <a:bodyPr/>
                    <a:lstStyle/>
                    <a:p>
                      <a:pPr algn="ctr" fontAlgn="b"/>
                      <a:r>
                        <a:rPr lang="es-ES" sz="1000" kern="1200" dirty="0">
                          <a:solidFill>
                            <a:srgbClr val="425222"/>
                          </a:solidFill>
                          <a:latin typeface="Calibri" pitchFamily="34" charset="0"/>
                          <a:ea typeface="+mn-ea"/>
                          <a:cs typeface="Calibri" pitchFamily="34" charset="0"/>
                        </a:rPr>
                        <a:t>10,9</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28575" cap="flat" cmpd="sng" algn="ctr">
                      <a:noFill/>
                      <a:prstDash val="solid"/>
                      <a:round/>
                      <a:headEnd type="none" w="med" len="med"/>
                      <a:tailEnd type="none" w="med" len="med"/>
                    </a:lnB>
                    <a:solidFill>
                      <a:schemeClr val="bg1">
                        <a:lumMod val="95000"/>
                      </a:schemeClr>
                    </a:solidFill>
                  </a:tcPr>
                </a:tc>
                <a:tc>
                  <a:txBody>
                    <a:bodyPr/>
                    <a:lstStyle/>
                    <a:p>
                      <a:pPr algn="ctr" fontAlgn="b"/>
                      <a:r>
                        <a:rPr lang="es-ES" sz="1000" kern="1200" dirty="0">
                          <a:solidFill>
                            <a:srgbClr val="425222"/>
                          </a:solidFill>
                          <a:latin typeface="Calibri" pitchFamily="34" charset="0"/>
                          <a:ea typeface="+mn-ea"/>
                          <a:cs typeface="Calibri" pitchFamily="34" charset="0"/>
                        </a:rPr>
                        <a:t>0,55907</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28575" cap="flat" cmpd="sng" algn="ctr">
                      <a:noFill/>
                      <a:prstDash val="solid"/>
                      <a:round/>
                      <a:headEnd type="none" w="med" len="med"/>
                      <a:tailEnd type="none" w="med" len="med"/>
                    </a:lnB>
                    <a:solidFill>
                      <a:schemeClr val="bg1">
                        <a:lumMod val="95000"/>
                      </a:schemeClr>
                    </a:solidFill>
                  </a:tcPr>
                </a:tc>
              </a:tr>
              <a:tr h="169067">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es-ES" sz="1000" dirty="0" smtClean="0">
                          <a:solidFill>
                            <a:srgbClr val="425222"/>
                          </a:solidFill>
                          <a:latin typeface="Calibri" pitchFamily="34" charset="0"/>
                          <a:cs typeface="Calibri" pitchFamily="34" charset="0"/>
                        </a:rPr>
                        <a:t>Extremadura</a:t>
                      </a:r>
                    </a:p>
                  </a:txBody>
                  <a:tcPr marL="72000" marR="72000" marT="0" marB="0" anchor="ctr">
                    <a:lnR w="3175" cap="flat" cmpd="sng" algn="ctr">
                      <a:noFill/>
                      <a:prstDash val="solid"/>
                      <a:round/>
                      <a:headEnd type="none" w="med" len="med"/>
                      <a:tailEnd type="none" w="med" len="med"/>
                    </a:lnR>
                    <a:lnT w="12700" cmpd="sng">
                      <a:noFill/>
                    </a:lnT>
                    <a:lnB w="28575" cap="flat" cmpd="sng" algn="ctr">
                      <a:noFill/>
                      <a:prstDash val="solid"/>
                      <a:round/>
                      <a:headEnd type="none" w="med" len="med"/>
                      <a:tailEnd type="none" w="med" len="med"/>
                    </a:lnB>
                    <a:solidFill>
                      <a:schemeClr val="bg1"/>
                    </a:solidFill>
                  </a:tcPr>
                </a:tc>
                <a:tc>
                  <a:txBody>
                    <a:bodyPr/>
                    <a:lstStyle/>
                    <a:p>
                      <a:pPr marL="0" algn="ctr" defTabSz="914400" rtl="0" eaLnBrk="1" fontAlgn="t" latinLnBrk="0" hangingPunct="1">
                        <a:lnSpc>
                          <a:spcPct val="85000"/>
                        </a:lnSpc>
                      </a:pPr>
                      <a:r>
                        <a:rPr lang="es-ES" sz="1000" kern="1200" dirty="0" smtClean="0">
                          <a:solidFill>
                            <a:srgbClr val="425222"/>
                          </a:solidFill>
                          <a:latin typeface="Calibri" pitchFamily="34" charset="0"/>
                          <a:ea typeface="+mn-ea"/>
                          <a:cs typeface="Calibri" pitchFamily="34" charset="0"/>
                        </a:rPr>
                        <a:t>26</a:t>
                      </a:r>
                      <a:endParaRPr lang="es-ES" sz="1000" kern="1200" dirty="0">
                        <a:solidFill>
                          <a:srgbClr val="425222"/>
                        </a:solidFill>
                        <a:latin typeface="Calibri" pitchFamily="34" charset="0"/>
                        <a:ea typeface="+mn-ea"/>
                        <a:cs typeface="Calibri" pitchFamily="34" charset="0"/>
                      </a:endParaRPr>
                    </a:p>
                  </a:txBody>
                  <a:tcPr marL="72000" marR="72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28575" cap="flat" cmpd="sng" algn="ctr">
                      <a:noFill/>
                      <a:prstDash val="solid"/>
                      <a:round/>
                      <a:headEnd type="none" w="med" len="med"/>
                      <a:tailEnd type="none" w="med" len="med"/>
                    </a:lnB>
                    <a:solidFill>
                      <a:schemeClr val="bg1"/>
                    </a:solidFill>
                  </a:tcPr>
                </a:tc>
                <a:tc>
                  <a:txBody>
                    <a:bodyPr/>
                    <a:lstStyle/>
                    <a:p>
                      <a:pPr algn="ctr" fontAlgn="t"/>
                      <a:r>
                        <a:rPr lang="es-ES" sz="1000" kern="1200" dirty="0">
                          <a:solidFill>
                            <a:srgbClr val="425222"/>
                          </a:solidFill>
                          <a:latin typeface="Calibri" pitchFamily="34" charset="0"/>
                          <a:ea typeface="+mn-ea"/>
                          <a:cs typeface="Calibri" pitchFamily="34" charset="0"/>
                        </a:rPr>
                        <a:t>26</a:t>
                      </a:r>
                    </a:p>
                  </a:txBody>
                  <a:tcPr marL="9525" marR="9525" marT="9525"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28575" cap="flat" cmpd="sng" algn="ctr">
                      <a:noFill/>
                      <a:prstDash val="solid"/>
                      <a:round/>
                      <a:headEnd type="none" w="med" len="med"/>
                      <a:tailEnd type="none" w="med" len="med"/>
                    </a:lnB>
                    <a:solidFill>
                      <a:schemeClr val="bg1"/>
                    </a:solidFill>
                  </a:tcPr>
                </a:tc>
                <a:tc>
                  <a:txBody>
                    <a:bodyPr/>
                    <a:lstStyle/>
                    <a:p>
                      <a:pPr marL="0" algn="ctr" defTabSz="914400" rtl="0" eaLnBrk="1" fontAlgn="t" latinLnBrk="0" hangingPunct="1">
                        <a:lnSpc>
                          <a:spcPct val="85000"/>
                        </a:lnSpc>
                      </a:pPr>
                      <a:r>
                        <a:rPr lang="es-ES" sz="1000" kern="1200" dirty="0">
                          <a:solidFill>
                            <a:srgbClr val="425222"/>
                          </a:solidFill>
                          <a:latin typeface="Calibri" pitchFamily="34" charset="0"/>
                          <a:ea typeface="+mn-ea"/>
                          <a:cs typeface="Calibri" pitchFamily="34" charset="0"/>
                        </a:rPr>
                        <a:t>1,2</a:t>
                      </a:r>
                    </a:p>
                  </a:txBody>
                  <a:tcPr marL="9525" marR="9525" marT="9525"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28575" cap="flat" cmpd="sng" algn="ctr">
                      <a:noFill/>
                      <a:prstDash val="solid"/>
                      <a:round/>
                      <a:headEnd type="none" w="med" len="med"/>
                      <a:tailEnd type="none" w="med" len="med"/>
                    </a:lnB>
                    <a:solidFill>
                      <a:schemeClr val="bg1"/>
                    </a:solidFill>
                  </a:tcPr>
                </a:tc>
                <a:tc>
                  <a:txBody>
                    <a:bodyPr/>
                    <a:lstStyle/>
                    <a:p>
                      <a:pPr algn="ctr" fontAlgn="b"/>
                      <a:r>
                        <a:rPr lang="es-ES" sz="1000" kern="1200" dirty="0">
                          <a:solidFill>
                            <a:srgbClr val="425222"/>
                          </a:solidFill>
                          <a:latin typeface="Calibri" pitchFamily="34" charset="0"/>
                          <a:ea typeface="+mn-ea"/>
                          <a:cs typeface="Calibri" pitchFamily="34" charset="0"/>
                        </a:rPr>
                        <a:t>2,4</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28575" cap="flat" cmpd="sng" algn="ctr">
                      <a:noFill/>
                      <a:prstDash val="solid"/>
                      <a:round/>
                      <a:headEnd type="none" w="med" len="med"/>
                      <a:tailEnd type="none" w="med" len="med"/>
                    </a:lnB>
                    <a:solidFill>
                      <a:schemeClr val="bg1"/>
                    </a:solidFill>
                  </a:tcPr>
                </a:tc>
                <a:tc>
                  <a:txBody>
                    <a:bodyPr/>
                    <a:lstStyle/>
                    <a:p>
                      <a:pPr algn="ctr" fontAlgn="b"/>
                      <a:r>
                        <a:rPr lang="es-ES" sz="1000" kern="1200" dirty="0">
                          <a:solidFill>
                            <a:srgbClr val="425222"/>
                          </a:solidFill>
                          <a:latin typeface="Calibri" pitchFamily="34" charset="0"/>
                          <a:ea typeface="+mn-ea"/>
                          <a:cs typeface="Calibri" pitchFamily="34" charset="0"/>
                        </a:rPr>
                        <a:t>1,89099</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28575" cap="flat" cmpd="sng" algn="ctr">
                      <a:noFill/>
                      <a:prstDash val="solid"/>
                      <a:round/>
                      <a:headEnd type="none" w="med" len="med"/>
                      <a:tailEnd type="none" w="med" len="med"/>
                    </a:lnB>
                    <a:solidFill>
                      <a:schemeClr val="bg1"/>
                    </a:solidFill>
                  </a:tcPr>
                </a:tc>
              </a:tr>
              <a:tr h="169067">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es-ES" sz="1000" dirty="0" smtClean="0">
                          <a:solidFill>
                            <a:srgbClr val="425222"/>
                          </a:solidFill>
                          <a:latin typeface="Calibri" pitchFamily="34" charset="0"/>
                          <a:cs typeface="Calibri" pitchFamily="34" charset="0"/>
                        </a:rPr>
                        <a:t>Galicia</a:t>
                      </a:r>
                    </a:p>
                  </a:txBody>
                  <a:tcPr marL="72000" marR="72000" marT="0" marB="0" anchor="ctr">
                    <a:lnR w="3175" cap="flat" cmpd="sng" algn="ctr">
                      <a:noFill/>
                      <a:prstDash val="solid"/>
                      <a:round/>
                      <a:headEnd type="none" w="med" len="med"/>
                      <a:tailEnd type="none" w="med" len="med"/>
                    </a:lnR>
                    <a:lnT w="12700" cmpd="sng">
                      <a:noFill/>
                    </a:lnT>
                    <a:lnB w="28575" cap="flat" cmpd="sng" algn="ctr">
                      <a:noFill/>
                      <a:prstDash val="solid"/>
                      <a:round/>
                      <a:headEnd type="none" w="med" len="med"/>
                      <a:tailEnd type="none" w="med" len="med"/>
                    </a:lnB>
                    <a:solidFill>
                      <a:schemeClr val="bg1">
                        <a:lumMod val="95000"/>
                      </a:schemeClr>
                    </a:solidFill>
                  </a:tcPr>
                </a:tc>
                <a:tc>
                  <a:txBody>
                    <a:bodyPr/>
                    <a:lstStyle/>
                    <a:p>
                      <a:pPr marL="0" algn="ctr" defTabSz="914400" rtl="0" eaLnBrk="1" fontAlgn="t" latinLnBrk="0" hangingPunct="1">
                        <a:lnSpc>
                          <a:spcPct val="85000"/>
                        </a:lnSpc>
                      </a:pPr>
                      <a:r>
                        <a:rPr lang="es-ES" sz="1000" kern="1200" dirty="0" smtClean="0">
                          <a:solidFill>
                            <a:srgbClr val="425222"/>
                          </a:solidFill>
                          <a:latin typeface="Calibri" pitchFamily="34" charset="0"/>
                          <a:ea typeface="+mn-ea"/>
                          <a:cs typeface="Calibri" pitchFamily="34" charset="0"/>
                        </a:rPr>
                        <a:t>66</a:t>
                      </a:r>
                      <a:endParaRPr lang="es-ES" sz="1000" kern="1200" dirty="0">
                        <a:solidFill>
                          <a:srgbClr val="425222"/>
                        </a:solidFill>
                        <a:latin typeface="Calibri" pitchFamily="34" charset="0"/>
                        <a:ea typeface="+mn-ea"/>
                        <a:cs typeface="Calibri" pitchFamily="34" charset="0"/>
                      </a:endParaRPr>
                    </a:p>
                  </a:txBody>
                  <a:tcPr marL="72000" marR="72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28575" cap="flat" cmpd="sng" algn="ctr">
                      <a:noFill/>
                      <a:prstDash val="solid"/>
                      <a:round/>
                      <a:headEnd type="none" w="med" len="med"/>
                      <a:tailEnd type="none" w="med" len="med"/>
                    </a:lnB>
                    <a:solidFill>
                      <a:schemeClr val="bg1">
                        <a:lumMod val="95000"/>
                      </a:schemeClr>
                    </a:solidFill>
                  </a:tcPr>
                </a:tc>
                <a:tc>
                  <a:txBody>
                    <a:bodyPr/>
                    <a:lstStyle/>
                    <a:p>
                      <a:pPr algn="ctr" fontAlgn="t"/>
                      <a:r>
                        <a:rPr lang="es-ES" sz="1000" kern="1200" dirty="0">
                          <a:solidFill>
                            <a:srgbClr val="425222"/>
                          </a:solidFill>
                          <a:latin typeface="Calibri" pitchFamily="34" charset="0"/>
                          <a:ea typeface="+mn-ea"/>
                          <a:cs typeface="Calibri" pitchFamily="34" charset="0"/>
                        </a:rPr>
                        <a:t>66</a:t>
                      </a:r>
                    </a:p>
                  </a:txBody>
                  <a:tcPr marL="9525" marR="9525" marT="9525"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28575" cap="flat" cmpd="sng" algn="ctr">
                      <a:noFill/>
                      <a:prstDash val="solid"/>
                      <a:round/>
                      <a:headEnd type="none" w="med" len="med"/>
                      <a:tailEnd type="none" w="med" len="med"/>
                    </a:lnB>
                    <a:solidFill>
                      <a:schemeClr val="bg1">
                        <a:lumMod val="95000"/>
                      </a:schemeClr>
                    </a:solidFill>
                  </a:tcPr>
                </a:tc>
                <a:tc>
                  <a:txBody>
                    <a:bodyPr/>
                    <a:lstStyle/>
                    <a:p>
                      <a:pPr marL="0" algn="ctr" defTabSz="914400" rtl="0" eaLnBrk="1" fontAlgn="t" latinLnBrk="0" hangingPunct="1">
                        <a:lnSpc>
                          <a:spcPct val="85000"/>
                        </a:lnSpc>
                      </a:pPr>
                      <a:r>
                        <a:rPr lang="es-ES" sz="1000" kern="1200" dirty="0">
                          <a:solidFill>
                            <a:srgbClr val="425222"/>
                          </a:solidFill>
                          <a:latin typeface="Calibri" pitchFamily="34" charset="0"/>
                          <a:ea typeface="+mn-ea"/>
                          <a:cs typeface="Calibri" pitchFamily="34" charset="0"/>
                        </a:rPr>
                        <a:t>3,2</a:t>
                      </a:r>
                    </a:p>
                  </a:txBody>
                  <a:tcPr marL="9525" marR="9525" marT="9525"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28575" cap="flat" cmpd="sng" algn="ctr">
                      <a:noFill/>
                      <a:prstDash val="solid"/>
                      <a:round/>
                      <a:headEnd type="none" w="med" len="med"/>
                      <a:tailEnd type="none" w="med" len="med"/>
                    </a:lnB>
                    <a:solidFill>
                      <a:schemeClr val="bg1">
                        <a:lumMod val="95000"/>
                      </a:schemeClr>
                    </a:solidFill>
                  </a:tcPr>
                </a:tc>
                <a:tc>
                  <a:txBody>
                    <a:bodyPr/>
                    <a:lstStyle/>
                    <a:p>
                      <a:pPr algn="ctr" fontAlgn="b"/>
                      <a:r>
                        <a:rPr lang="es-ES" sz="1000" kern="1200" dirty="0">
                          <a:solidFill>
                            <a:srgbClr val="425222"/>
                          </a:solidFill>
                          <a:latin typeface="Calibri" pitchFamily="34" charset="0"/>
                          <a:ea typeface="+mn-ea"/>
                          <a:cs typeface="Calibri" pitchFamily="34" charset="0"/>
                        </a:rPr>
                        <a:t>6,0</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28575" cap="flat" cmpd="sng" algn="ctr">
                      <a:noFill/>
                      <a:prstDash val="solid"/>
                      <a:round/>
                      <a:headEnd type="none" w="med" len="med"/>
                      <a:tailEnd type="none" w="med" len="med"/>
                    </a:lnB>
                    <a:solidFill>
                      <a:schemeClr val="bg1">
                        <a:lumMod val="95000"/>
                      </a:schemeClr>
                    </a:solidFill>
                  </a:tcPr>
                </a:tc>
                <a:tc>
                  <a:txBody>
                    <a:bodyPr/>
                    <a:lstStyle/>
                    <a:p>
                      <a:pPr algn="ctr" fontAlgn="b"/>
                      <a:r>
                        <a:rPr lang="es-ES" sz="1000" kern="1200" dirty="0">
                          <a:solidFill>
                            <a:srgbClr val="425222"/>
                          </a:solidFill>
                          <a:latin typeface="Calibri" pitchFamily="34" charset="0"/>
                          <a:ea typeface="+mn-ea"/>
                          <a:cs typeface="Calibri" pitchFamily="34" charset="0"/>
                        </a:rPr>
                        <a:t>1,88226</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28575" cap="flat" cmpd="sng" algn="ctr">
                      <a:noFill/>
                      <a:prstDash val="solid"/>
                      <a:round/>
                      <a:headEnd type="none" w="med" len="med"/>
                      <a:tailEnd type="none" w="med" len="med"/>
                    </a:lnB>
                    <a:solidFill>
                      <a:schemeClr val="bg1">
                        <a:lumMod val="95000"/>
                      </a:schemeClr>
                    </a:solidFill>
                  </a:tcPr>
                </a:tc>
              </a:tr>
              <a:tr h="169067">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es-ES" sz="1000" dirty="0" smtClean="0">
                          <a:solidFill>
                            <a:srgbClr val="425222"/>
                          </a:solidFill>
                          <a:latin typeface="Calibri" pitchFamily="34" charset="0"/>
                          <a:cs typeface="Calibri" pitchFamily="34" charset="0"/>
                        </a:rPr>
                        <a:t>Madrid (Comunidad de)</a:t>
                      </a:r>
                    </a:p>
                  </a:txBody>
                  <a:tcPr marL="72000" marR="72000" marT="0" marB="0" anchor="ctr">
                    <a:lnR w="3175" cap="flat" cmpd="sng" algn="ctr">
                      <a:noFill/>
                      <a:prstDash val="solid"/>
                      <a:round/>
                      <a:headEnd type="none" w="med" len="med"/>
                      <a:tailEnd type="none" w="med" len="med"/>
                    </a:lnR>
                    <a:lnT w="12700" cmpd="sng">
                      <a:noFill/>
                    </a:lnT>
                    <a:lnB w="28575" cap="flat" cmpd="sng" algn="ctr">
                      <a:noFill/>
                      <a:prstDash val="solid"/>
                      <a:round/>
                      <a:headEnd type="none" w="med" len="med"/>
                      <a:tailEnd type="none" w="med" len="med"/>
                    </a:lnB>
                    <a:solidFill>
                      <a:schemeClr val="bg1"/>
                    </a:solidFill>
                  </a:tcPr>
                </a:tc>
                <a:tc>
                  <a:txBody>
                    <a:bodyPr/>
                    <a:lstStyle/>
                    <a:p>
                      <a:pPr marL="0" algn="ctr" defTabSz="914400" rtl="0" eaLnBrk="1" fontAlgn="t" latinLnBrk="0" hangingPunct="1">
                        <a:lnSpc>
                          <a:spcPct val="85000"/>
                        </a:lnSpc>
                      </a:pPr>
                      <a:r>
                        <a:rPr lang="es-ES" sz="1000" kern="1200" dirty="0" smtClean="0">
                          <a:solidFill>
                            <a:srgbClr val="425222"/>
                          </a:solidFill>
                          <a:latin typeface="Calibri" pitchFamily="34" charset="0"/>
                          <a:ea typeface="+mn-ea"/>
                          <a:cs typeface="Calibri" pitchFamily="34" charset="0"/>
                        </a:rPr>
                        <a:t>400</a:t>
                      </a:r>
                      <a:endParaRPr lang="es-ES" sz="1000" kern="1200" dirty="0">
                        <a:solidFill>
                          <a:srgbClr val="425222"/>
                        </a:solidFill>
                        <a:latin typeface="Calibri" pitchFamily="34" charset="0"/>
                        <a:ea typeface="+mn-ea"/>
                        <a:cs typeface="Calibri" pitchFamily="34" charset="0"/>
                      </a:endParaRPr>
                    </a:p>
                  </a:txBody>
                  <a:tcPr marL="72000" marR="72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28575" cap="flat" cmpd="sng" algn="ctr">
                      <a:noFill/>
                      <a:prstDash val="solid"/>
                      <a:round/>
                      <a:headEnd type="none" w="med" len="med"/>
                      <a:tailEnd type="none" w="med" len="med"/>
                    </a:lnB>
                    <a:solidFill>
                      <a:schemeClr val="bg1"/>
                    </a:solidFill>
                  </a:tcPr>
                </a:tc>
                <a:tc>
                  <a:txBody>
                    <a:bodyPr/>
                    <a:lstStyle/>
                    <a:p>
                      <a:pPr algn="ctr" fontAlgn="t"/>
                      <a:r>
                        <a:rPr lang="es-ES" sz="1000" kern="1200" dirty="0">
                          <a:solidFill>
                            <a:srgbClr val="425222"/>
                          </a:solidFill>
                          <a:latin typeface="Calibri" pitchFamily="34" charset="0"/>
                          <a:ea typeface="+mn-ea"/>
                          <a:cs typeface="Calibri" pitchFamily="34" charset="0"/>
                        </a:rPr>
                        <a:t>404</a:t>
                      </a:r>
                    </a:p>
                  </a:txBody>
                  <a:tcPr marL="9525" marR="9525" marT="9525"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28575" cap="flat" cmpd="sng" algn="ctr">
                      <a:noFill/>
                      <a:prstDash val="solid"/>
                      <a:round/>
                      <a:headEnd type="none" w="med" len="med"/>
                      <a:tailEnd type="none" w="med" len="med"/>
                    </a:lnB>
                    <a:solidFill>
                      <a:schemeClr val="bg1"/>
                    </a:solidFill>
                  </a:tcPr>
                </a:tc>
                <a:tc>
                  <a:txBody>
                    <a:bodyPr/>
                    <a:lstStyle/>
                    <a:p>
                      <a:pPr marL="0" algn="ctr" defTabSz="914400" rtl="0" eaLnBrk="1" fontAlgn="t" latinLnBrk="0" hangingPunct="1">
                        <a:lnSpc>
                          <a:spcPct val="85000"/>
                        </a:lnSpc>
                      </a:pPr>
                      <a:r>
                        <a:rPr lang="es-ES" sz="1000" kern="1200" dirty="0">
                          <a:solidFill>
                            <a:srgbClr val="425222"/>
                          </a:solidFill>
                          <a:latin typeface="Calibri" pitchFamily="34" charset="0"/>
                          <a:ea typeface="+mn-ea"/>
                          <a:cs typeface="Calibri" pitchFamily="34" charset="0"/>
                        </a:rPr>
                        <a:t>19,4</a:t>
                      </a:r>
                    </a:p>
                  </a:txBody>
                  <a:tcPr marL="9525" marR="9525" marT="9525"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28575" cap="flat" cmpd="sng" algn="ctr">
                      <a:noFill/>
                      <a:prstDash val="solid"/>
                      <a:round/>
                      <a:headEnd type="none" w="med" len="med"/>
                      <a:tailEnd type="none" w="med" len="med"/>
                    </a:lnB>
                    <a:solidFill>
                      <a:schemeClr val="bg1"/>
                    </a:solidFill>
                  </a:tcPr>
                </a:tc>
                <a:tc>
                  <a:txBody>
                    <a:bodyPr/>
                    <a:lstStyle/>
                    <a:p>
                      <a:pPr algn="ctr" fontAlgn="b"/>
                      <a:r>
                        <a:rPr lang="es-ES" sz="1000" kern="1200" dirty="0">
                          <a:solidFill>
                            <a:srgbClr val="425222"/>
                          </a:solidFill>
                          <a:latin typeface="Calibri" pitchFamily="34" charset="0"/>
                          <a:ea typeface="+mn-ea"/>
                          <a:cs typeface="Calibri" pitchFamily="34" charset="0"/>
                        </a:rPr>
                        <a:t>13,8</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28575" cap="flat" cmpd="sng" algn="ctr">
                      <a:noFill/>
                      <a:prstDash val="solid"/>
                      <a:round/>
                      <a:headEnd type="none" w="med" len="med"/>
                      <a:tailEnd type="none" w="med" len="med"/>
                    </a:lnB>
                    <a:solidFill>
                      <a:schemeClr val="bg1"/>
                    </a:solidFill>
                  </a:tcPr>
                </a:tc>
                <a:tc>
                  <a:txBody>
                    <a:bodyPr/>
                    <a:lstStyle/>
                    <a:p>
                      <a:pPr algn="ctr" fontAlgn="b"/>
                      <a:r>
                        <a:rPr lang="es-ES" sz="1000" kern="1200" dirty="0">
                          <a:solidFill>
                            <a:srgbClr val="425222"/>
                          </a:solidFill>
                          <a:latin typeface="Calibri" pitchFamily="34" charset="0"/>
                          <a:ea typeface="+mn-ea"/>
                          <a:cs typeface="Calibri" pitchFamily="34" charset="0"/>
                        </a:rPr>
                        <a:t>0,70989</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28575" cap="flat" cmpd="sng" algn="ctr">
                      <a:noFill/>
                      <a:prstDash val="solid"/>
                      <a:round/>
                      <a:headEnd type="none" w="med" len="med"/>
                      <a:tailEnd type="none" w="med" len="med"/>
                    </a:lnB>
                    <a:solidFill>
                      <a:schemeClr val="bg1"/>
                    </a:solidFill>
                  </a:tcPr>
                </a:tc>
              </a:tr>
              <a:tr h="169067">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es-ES" sz="1000" dirty="0" smtClean="0">
                          <a:solidFill>
                            <a:srgbClr val="425222"/>
                          </a:solidFill>
                          <a:latin typeface="Calibri" pitchFamily="34" charset="0"/>
                          <a:cs typeface="Calibri" pitchFamily="34" charset="0"/>
                        </a:rPr>
                        <a:t>Murcia (Región de)</a:t>
                      </a:r>
                    </a:p>
                  </a:txBody>
                  <a:tcPr marL="72000" marR="72000" marT="0" marB="0" anchor="ctr">
                    <a:lnR w="3175" cap="flat" cmpd="sng" algn="ctr">
                      <a:noFill/>
                      <a:prstDash val="solid"/>
                      <a:round/>
                      <a:headEnd type="none" w="med" len="med"/>
                      <a:tailEnd type="none" w="med" len="med"/>
                    </a:lnR>
                    <a:lnT w="12700" cmpd="sng">
                      <a:noFill/>
                    </a:lnT>
                    <a:lnB w="28575" cap="flat" cmpd="sng" algn="ctr">
                      <a:noFill/>
                      <a:prstDash val="solid"/>
                      <a:round/>
                      <a:headEnd type="none" w="med" len="med"/>
                      <a:tailEnd type="none" w="med" len="med"/>
                    </a:lnB>
                    <a:solidFill>
                      <a:schemeClr val="bg1">
                        <a:lumMod val="95000"/>
                      </a:schemeClr>
                    </a:solidFill>
                  </a:tcPr>
                </a:tc>
                <a:tc>
                  <a:txBody>
                    <a:bodyPr/>
                    <a:lstStyle/>
                    <a:p>
                      <a:pPr marL="0" algn="ctr" defTabSz="914400" rtl="0" eaLnBrk="1" fontAlgn="t" latinLnBrk="0" hangingPunct="1">
                        <a:lnSpc>
                          <a:spcPct val="85000"/>
                        </a:lnSpc>
                      </a:pPr>
                      <a:r>
                        <a:rPr lang="es-ES" sz="1000" kern="1200" dirty="0" smtClean="0">
                          <a:solidFill>
                            <a:srgbClr val="425222"/>
                          </a:solidFill>
                          <a:latin typeface="Calibri" pitchFamily="34" charset="0"/>
                          <a:ea typeface="+mn-ea"/>
                          <a:cs typeface="Calibri" pitchFamily="34" charset="0"/>
                        </a:rPr>
                        <a:t>34</a:t>
                      </a:r>
                      <a:endParaRPr lang="es-ES" sz="1000" kern="1200" dirty="0">
                        <a:solidFill>
                          <a:srgbClr val="425222"/>
                        </a:solidFill>
                        <a:latin typeface="Calibri" pitchFamily="34" charset="0"/>
                        <a:ea typeface="+mn-ea"/>
                        <a:cs typeface="Calibri" pitchFamily="34" charset="0"/>
                      </a:endParaRPr>
                    </a:p>
                  </a:txBody>
                  <a:tcPr marL="72000" marR="72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28575" cap="flat" cmpd="sng" algn="ctr">
                      <a:noFill/>
                      <a:prstDash val="solid"/>
                      <a:round/>
                      <a:headEnd type="none" w="med" len="med"/>
                      <a:tailEnd type="none" w="med" len="med"/>
                    </a:lnB>
                    <a:solidFill>
                      <a:schemeClr val="bg1">
                        <a:lumMod val="95000"/>
                      </a:schemeClr>
                    </a:solidFill>
                  </a:tcPr>
                </a:tc>
                <a:tc>
                  <a:txBody>
                    <a:bodyPr/>
                    <a:lstStyle/>
                    <a:p>
                      <a:pPr algn="ctr" fontAlgn="t"/>
                      <a:r>
                        <a:rPr lang="es-ES" sz="1000" kern="1200" dirty="0">
                          <a:solidFill>
                            <a:srgbClr val="425222"/>
                          </a:solidFill>
                          <a:latin typeface="Calibri" pitchFamily="34" charset="0"/>
                          <a:ea typeface="+mn-ea"/>
                          <a:cs typeface="Calibri" pitchFamily="34" charset="0"/>
                        </a:rPr>
                        <a:t>34</a:t>
                      </a:r>
                    </a:p>
                  </a:txBody>
                  <a:tcPr marL="9525" marR="9525" marT="9525"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28575" cap="flat" cmpd="sng" algn="ctr">
                      <a:noFill/>
                      <a:prstDash val="solid"/>
                      <a:round/>
                      <a:headEnd type="none" w="med" len="med"/>
                      <a:tailEnd type="none" w="med" len="med"/>
                    </a:lnB>
                    <a:solidFill>
                      <a:schemeClr val="bg1">
                        <a:lumMod val="95000"/>
                      </a:schemeClr>
                    </a:solidFill>
                  </a:tcPr>
                </a:tc>
                <a:tc>
                  <a:txBody>
                    <a:bodyPr/>
                    <a:lstStyle/>
                    <a:p>
                      <a:pPr marL="0" algn="ctr" defTabSz="914400" rtl="0" eaLnBrk="1" fontAlgn="t" latinLnBrk="0" hangingPunct="1">
                        <a:lnSpc>
                          <a:spcPct val="85000"/>
                        </a:lnSpc>
                      </a:pPr>
                      <a:r>
                        <a:rPr lang="es-ES" sz="1000" kern="1200" dirty="0">
                          <a:solidFill>
                            <a:srgbClr val="425222"/>
                          </a:solidFill>
                          <a:latin typeface="Calibri" pitchFamily="34" charset="0"/>
                          <a:ea typeface="+mn-ea"/>
                          <a:cs typeface="Calibri" pitchFamily="34" charset="0"/>
                        </a:rPr>
                        <a:t>1,6</a:t>
                      </a:r>
                    </a:p>
                  </a:txBody>
                  <a:tcPr marL="9525" marR="9525" marT="9525"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28575" cap="flat" cmpd="sng" algn="ctr">
                      <a:noFill/>
                      <a:prstDash val="solid"/>
                      <a:round/>
                      <a:headEnd type="none" w="med" len="med"/>
                      <a:tailEnd type="none" w="med" len="med"/>
                    </a:lnB>
                    <a:solidFill>
                      <a:schemeClr val="bg1">
                        <a:lumMod val="95000"/>
                      </a:schemeClr>
                    </a:solidFill>
                  </a:tcPr>
                </a:tc>
                <a:tc>
                  <a:txBody>
                    <a:bodyPr/>
                    <a:lstStyle/>
                    <a:p>
                      <a:pPr algn="ctr" fontAlgn="b"/>
                      <a:r>
                        <a:rPr lang="es-ES" sz="1000" kern="1200">
                          <a:solidFill>
                            <a:srgbClr val="425222"/>
                          </a:solidFill>
                          <a:latin typeface="Calibri" pitchFamily="34" charset="0"/>
                          <a:ea typeface="+mn-ea"/>
                          <a:cs typeface="Calibri" pitchFamily="34" charset="0"/>
                        </a:rPr>
                        <a:t>3,1</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28575" cap="flat" cmpd="sng" algn="ctr">
                      <a:noFill/>
                      <a:prstDash val="solid"/>
                      <a:round/>
                      <a:headEnd type="none" w="med" len="med"/>
                      <a:tailEnd type="none" w="med" len="med"/>
                    </a:lnB>
                    <a:solidFill>
                      <a:schemeClr val="bg1">
                        <a:lumMod val="95000"/>
                      </a:schemeClr>
                    </a:solidFill>
                  </a:tcPr>
                </a:tc>
                <a:tc>
                  <a:txBody>
                    <a:bodyPr/>
                    <a:lstStyle/>
                    <a:p>
                      <a:pPr algn="ctr" fontAlgn="b"/>
                      <a:r>
                        <a:rPr lang="es-ES" sz="1000" kern="1200" dirty="0">
                          <a:solidFill>
                            <a:srgbClr val="425222"/>
                          </a:solidFill>
                          <a:latin typeface="Calibri" pitchFamily="34" charset="0"/>
                          <a:ea typeface="+mn-ea"/>
                          <a:cs typeface="Calibri" pitchFamily="34" charset="0"/>
                        </a:rPr>
                        <a:t>1,90937</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28575" cap="flat" cmpd="sng" algn="ctr">
                      <a:noFill/>
                      <a:prstDash val="solid"/>
                      <a:round/>
                      <a:headEnd type="none" w="med" len="med"/>
                      <a:tailEnd type="none" w="med" len="med"/>
                    </a:lnB>
                    <a:solidFill>
                      <a:schemeClr val="bg1">
                        <a:lumMod val="95000"/>
                      </a:schemeClr>
                    </a:solidFill>
                  </a:tcPr>
                </a:tc>
              </a:tr>
              <a:tr h="169067">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es-ES" sz="1000" dirty="0" smtClean="0">
                          <a:solidFill>
                            <a:srgbClr val="425222"/>
                          </a:solidFill>
                          <a:latin typeface="Calibri" pitchFamily="34" charset="0"/>
                          <a:cs typeface="Calibri" pitchFamily="34" charset="0"/>
                        </a:rPr>
                        <a:t>Navarra (</a:t>
                      </a:r>
                    </a:p>
                  </a:txBody>
                  <a:tcPr marL="72000" marR="72000" marT="0" marB="0" anchor="ctr">
                    <a:lnR w="3175" cap="flat" cmpd="sng" algn="ctr">
                      <a:noFill/>
                      <a:prstDash val="solid"/>
                      <a:round/>
                      <a:headEnd type="none" w="med" len="med"/>
                      <a:tailEnd type="none" w="med" len="med"/>
                    </a:lnR>
                    <a:lnT w="12700" cmpd="sng">
                      <a:noFill/>
                    </a:lnT>
                    <a:lnB w="28575" cap="flat" cmpd="sng" algn="ctr">
                      <a:noFill/>
                      <a:prstDash val="solid"/>
                      <a:round/>
                      <a:headEnd type="none" w="med" len="med"/>
                      <a:tailEnd type="none" w="med" len="med"/>
                    </a:lnB>
                    <a:solidFill>
                      <a:schemeClr val="bg1"/>
                    </a:solidFill>
                  </a:tcPr>
                </a:tc>
                <a:tc>
                  <a:txBody>
                    <a:bodyPr/>
                    <a:lstStyle/>
                    <a:p>
                      <a:pPr marL="0" algn="ctr" defTabSz="914400" rtl="0" eaLnBrk="1" fontAlgn="t" latinLnBrk="0" hangingPunct="1">
                        <a:lnSpc>
                          <a:spcPct val="85000"/>
                        </a:lnSpc>
                      </a:pPr>
                      <a:r>
                        <a:rPr lang="es-ES" sz="1000" kern="1200" dirty="0" smtClean="0">
                          <a:solidFill>
                            <a:srgbClr val="425222"/>
                          </a:solidFill>
                          <a:latin typeface="Calibri" pitchFamily="34" charset="0"/>
                          <a:ea typeface="+mn-ea"/>
                          <a:cs typeface="Calibri" pitchFamily="34" charset="0"/>
                        </a:rPr>
                        <a:t>16</a:t>
                      </a:r>
                      <a:endParaRPr lang="es-ES" sz="1000" kern="1200" dirty="0">
                        <a:solidFill>
                          <a:srgbClr val="425222"/>
                        </a:solidFill>
                        <a:latin typeface="Calibri" pitchFamily="34" charset="0"/>
                        <a:ea typeface="+mn-ea"/>
                        <a:cs typeface="Calibri" pitchFamily="34" charset="0"/>
                      </a:endParaRPr>
                    </a:p>
                  </a:txBody>
                  <a:tcPr marL="72000" marR="72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28575" cap="flat" cmpd="sng" algn="ctr">
                      <a:noFill/>
                      <a:prstDash val="solid"/>
                      <a:round/>
                      <a:headEnd type="none" w="med" len="med"/>
                      <a:tailEnd type="none" w="med" len="med"/>
                    </a:lnB>
                    <a:solidFill>
                      <a:schemeClr val="bg1"/>
                    </a:solidFill>
                  </a:tcPr>
                </a:tc>
                <a:tc>
                  <a:txBody>
                    <a:bodyPr/>
                    <a:lstStyle/>
                    <a:p>
                      <a:pPr algn="ctr" fontAlgn="t"/>
                      <a:r>
                        <a:rPr lang="es-ES" sz="1000" kern="1200">
                          <a:solidFill>
                            <a:srgbClr val="425222"/>
                          </a:solidFill>
                          <a:latin typeface="Calibri" pitchFamily="34" charset="0"/>
                          <a:ea typeface="+mn-ea"/>
                          <a:cs typeface="Calibri" pitchFamily="34" charset="0"/>
                        </a:rPr>
                        <a:t>16</a:t>
                      </a:r>
                    </a:p>
                  </a:txBody>
                  <a:tcPr marL="9525" marR="9525" marT="9525"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28575" cap="flat" cmpd="sng" algn="ctr">
                      <a:noFill/>
                      <a:prstDash val="solid"/>
                      <a:round/>
                      <a:headEnd type="none" w="med" len="med"/>
                      <a:tailEnd type="none" w="med" len="med"/>
                    </a:lnB>
                    <a:solidFill>
                      <a:schemeClr val="bg1"/>
                    </a:solidFill>
                  </a:tcPr>
                </a:tc>
                <a:tc>
                  <a:txBody>
                    <a:bodyPr/>
                    <a:lstStyle/>
                    <a:p>
                      <a:pPr marL="0" algn="ctr" defTabSz="914400" rtl="0" eaLnBrk="1" fontAlgn="t" latinLnBrk="0" hangingPunct="1">
                        <a:lnSpc>
                          <a:spcPct val="85000"/>
                        </a:lnSpc>
                      </a:pPr>
                      <a:r>
                        <a:rPr lang="es-ES" sz="1000" kern="1200" dirty="0">
                          <a:solidFill>
                            <a:srgbClr val="425222"/>
                          </a:solidFill>
                          <a:latin typeface="Calibri" pitchFamily="34" charset="0"/>
                          <a:ea typeface="+mn-ea"/>
                          <a:cs typeface="Calibri" pitchFamily="34" charset="0"/>
                        </a:rPr>
                        <a:t>,8</a:t>
                      </a:r>
                    </a:p>
                  </a:txBody>
                  <a:tcPr marL="9525" marR="9525" marT="9525"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28575" cap="flat" cmpd="sng" algn="ctr">
                      <a:noFill/>
                      <a:prstDash val="solid"/>
                      <a:round/>
                      <a:headEnd type="none" w="med" len="med"/>
                      <a:tailEnd type="none" w="med" len="med"/>
                    </a:lnB>
                    <a:solidFill>
                      <a:schemeClr val="bg1"/>
                    </a:solidFill>
                  </a:tcPr>
                </a:tc>
                <a:tc>
                  <a:txBody>
                    <a:bodyPr/>
                    <a:lstStyle/>
                    <a:p>
                      <a:pPr algn="ctr" fontAlgn="b"/>
                      <a:r>
                        <a:rPr lang="es-ES" sz="1000" kern="1200" dirty="0">
                          <a:solidFill>
                            <a:srgbClr val="425222"/>
                          </a:solidFill>
                          <a:latin typeface="Calibri" pitchFamily="34" charset="0"/>
                          <a:ea typeface="+mn-ea"/>
                          <a:cs typeface="Calibri" pitchFamily="34" charset="0"/>
                        </a:rPr>
                        <a:t>1,4</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28575" cap="flat" cmpd="sng" algn="ctr">
                      <a:noFill/>
                      <a:prstDash val="solid"/>
                      <a:round/>
                      <a:headEnd type="none" w="med" len="med"/>
                      <a:tailEnd type="none" w="med" len="med"/>
                    </a:lnB>
                    <a:solidFill>
                      <a:schemeClr val="bg1"/>
                    </a:solidFill>
                  </a:tcPr>
                </a:tc>
                <a:tc>
                  <a:txBody>
                    <a:bodyPr/>
                    <a:lstStyle/>
                    <a:p>
                      <a:pPr algn="ctr" fontAlgn="b"/>
                      <a:r>
                        <a:rPr lang="es-ES" sz="1000" kern="1200" dirty="0">
                          <a:solidFill>
                            <a:srgbClr val="425222"/>
                          </a:solidFill>
                          <a:latin typeface="Calibri" pitchFamily="34" charset="0"/>
                          <a:ea typeface="+mn-ea"/>
                          <a:cs typeface="Calibri" pitchFamily="34" charset="0"/>
                        </a:rPr>
                        <a:t>1,76765</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28575" cap="flat" cmpd="sng" algn="ctr">
                      <a:noFill/>
                      <a:prstDash val="solid"/>
                      <a:round/>
                      <a:headEnd type="none" w="med" len="med"/>
                      <a:tailEnd type="none" w="med" len="med"/>
                    </a:lnB>
                    <a:solidFill>
                      <a:schemeClr val="bg1"/>
                    </a:solidFill>
                  </a:tcPr>
                </a:tc>
              </a:tr>
              <a:tr h="169067">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es-ES" sz="1000" dirty="0" smtClean="0">
                          <a:solidFill>
                            <a:srgbClr val="425222"/>
                          </a:solidFill>
                          <a:latin typeface="Calibri" pitchFamily="34" charset="0"/>
                          <a:cs typeface="Calibri" pitchFamily="34" charset="0"/>
                        </a:rPr>
                        <a:t>País Vasco</a:t>
                      </a:r>
                    </a:p>
                  </a:txBody>
                  <a:tcPr marL="72000" marR="72000" marT="0" marB="0" anchor="ctr">
                    <a:lnR w="3175" cap="flat" cmpd="sng" algn="ctr">
                      <a:noFill/>
                      <a:prstDash val="solid"/>
                      <a:round/>
                      <a:headEnd type="none" w="med" len="med"/>
                      <a:tailEnd type="none" w="med" len="med"/>
                    </a:lnR>
                    <a:lnT w="12700" cmpd="sng">
                      <a:noFill/>
                    </a:lnT>
                    <a:lnB w="28575" cap="flat" cmpd="sng" algn="ctr">
                      <a:noFill/>
                      <a:prstDash val="solid"/>
                      <a:round/>
                      <a:headEnd type="none" w="med" len="med"/>
                      <a:tailEnd type="none" w="med" len="med"/>
                    </a:lnB>
                    <a:solidFill>
                      <a:schemeClr val="bg1">
                        <a:lumMod val="95000"/>
                      </a:schemeClr>
                    </a:solidFill>
                  </a:tcPr>
                </a:tc>
                <a:tc>
                  <a:txBody>
                    <a:bodyPr/>
                    <a:lstStyle/>
                    <a:p>
                      <a:pPr marL="0" algn="ctr" defTabSz="914400" rtl="0" eaLnBrk="1" fontAlgn="t" latinLnBrk="0" hangingPunct="1">
                        <a:lnSpc>
                          <a:spcPct val="85000"/>
                        </a:lnSpc>
                      </a:pPr>
                      <a:r>
                        <a:rPr lang="es-ES" sz="1000" kern="1200" dirty="0" smtClean="0">
                          <a:solidFill>
                            <a:srgbClr val="425222"/>
                          </a:solidFill>
                          <a:latin typeface="Calibri" pitchFamily="34" charset="0"/>
                          <a:ea typeface="+mn-ea"/>
                          <a:cs typeface="Calibri" pitchFamily="34" charset="0"/>
                        </a:rPr>
                        <a:t>51</a:t>
                      </a:r>
                      <a:endParaRPr lang="es-ES" sz="1000" kern="1200" dirty="0">
                        <a:solidFill>
                          <a:srgbClr val="425222"/>
                        </a:solidFill>
                        <a:latin typeface="Calibri" pitchFamily="34" charset="0"/>
                        <a:ea typeface="+mn-ea"/>
                        <a:cs typeface="Calibri" pitchFamily="34" charset="0"/>
                      </a:endParaRPr>
                    </a:p>
                  </a:txBody>
                  <a:tcPr marL="72000" marR="72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28575" cap="flat" cmpd="sng" algn="ctr">
                      <a:noFill/>
                      <a:prstDash val="solid"/>
                      <a:round/>
                      <a:headEnd type="none" w="med" len="med"/>
                      <a:tailEnd type="none" w="med" len="med"/>
                    </a:lnB>
                    <a:solidFill>
                      <a:schemeClr val="bg1">
                        <a:lumMod val="95000"/>
                      </a:schemeClr>
                    </a:solidFill>
                  </a:tcPr>
                </a:tc>
                <a:tc>
                  <a:txBody>
                    <a:bodyPr/>
                    <a:lstStyle/>
                    <a:p>
                      <a:pPr algn="ctr" fontAlgn="t"/>
                      <a:r>
                        <a:rPr lang="es-ES" sz="1000" kern="1200" dirty="0">
                          <a:solidFill>
                            <a:srgbClr val="425222"/>
                          </a:solidFill>
                          <a:latin typeface="Calibri" pitchFamily="34" charset="0"/>
                          <a:ea typeface="+mn-ea"/>
                          <a:cs typeface="Calibri" pitchFamily="34" charset="0"/>
                        </a:rPr>
                        <a:t>51</a:t>
                      </a:r>
                    </a:p>
                  </a:txBody>
                  <a:tcPr marL="9525" marR="9525" marT="9525"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28575" cap="flat" cmpd="sng" algn="ctr">
                      <a:noFill/>
                      <a:prstDash val="solid"/>
                      <a:round/>
                      <a:headEnd type="none" w="med" len="med"/>
                      <a:tailEnd type="none" w="med" len="med"/>
                    </a:lnB>
                    <a:solidFill>
                      <a:schemeClr val="bg1">
                        <a:lumMod val="95000"/>
                      </a:schemeClr>
                    </a:solidFill>
                  </a:tcPr>
                </a:tc>
                <a:tc>
                  <a:txBody>
                    <a:bodyPr/>
                    <a:lstStyle/>
                    <a:p>
                      <a:pPr marL="0" algn="ctr" defTabSz="914400" rtl="0" eaLnBrk="1" fontAlgn="t" latinLnBrk="0" hangingPunct="1">
                        <a:lnSpc>
                          <a:spcPct val="85000"/>
                        </a:lnSpc>
                      </a:pPr>
                      <a:r>
                        <a:rPr lang="es-ES" sz="1000" kern="1200" dirty="0">
                          <a:solidFill>
                            <a:srgbClr val="425222"/>
                          </a:solidFill>
                          <a:latin typeface="Calibri" pitchFamily="34" charset="0"/>
                          <a:ea typeface="+mn-ea"/>
                          <a:cs typeface="Calibri" pitchFamily="34" charset="0"/>
                        </a:rPr>
                        <a:t>2,5</a:t>
                      </a:r>
                    </a:p>
                  </a:txBody>
                  <a:tcPr marL="9525" marR="9525" marT="9525"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28575" cap="flat" cmpd="sng" algn="ctr">
                      <a:noFill/>
                      <a:prstDash val="solid"/>
                      <a:round/>
                      <a:headEnd type="none" w="med" len="med"/>
                      <a:tailEnd type="none" w="med" len="med"/>
                    </a:lnB>
                    <a:solidFill>
                      <a:schemeClr val="bg1">
                        <a:lumMod val="95000"/>
                      </a:schemeClr>
                    </a:solidFill>
                  </a:tcPr>
                </a:tc>
                <a:tc>
                  <a:txBody>
                    <a:bodyPr/>
                    <a:lstStyle/>
                    <a:p>
                      <a:pPr algn="ctr" fontAlgn="b"/>
                      <a:r>
                        <a:rPr lang="es-ES" sz="1000" kern="1200" dirty="0">
                          <a:solidFill>
                            <a:srgbClr val="425222"/>
                          </a:solidFill>
                          <a:latin typeface="Calibri" pitchFamily="34" charset="0"/>
                          <a:ea typeface="+mn-ea"/>
                          <a:cs typeface="Calibri" pitchFamily="34" charset="0"/>
                        </a:rPr>
                        <a:t>4,6</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28575" cap="flat" cmpd="sng" algn="ctr">
                      <a:noFill/>
                      <a:prstDash val="solid"/>
                      <a:round/>
                      <a:headEnd type="none" w="med" len="med"/>
                      <a:tailEnd type="none" w="med" len="med"/>
                    </a:lnB>
                    <a:solidFill>
                      <a:schemeClr val="bg1">
                        <a:lumMod val="95000"/>
                      </a:schemeClr>
                    </a:solidFill>
                  </a:tcPr>
                </a:tc>
                <a:tc>
                  <a:txBody>
                    <a:bodyPr/>
                    <a:lstStyle/>
                    <a:p>
                      <a:pPr algn="ctr" fontAlgn="b"/>
                      <a:r>
                        <a:rPr lang="es-ES" sz="1000" kern="1200" dirty="0">
                          <a:solidFill>
                            <a:srgbClr val="425222"/>
                          </a:solidFill>
                          <a:latin typeface="Calibri" pitchFamily="34" charset="0"/>
                          <a:ea typeface="+mn-ea"/>
                          <a:cs typeface="Calibri" pitchFamily="34" charset="0"/>
                        </a:rPr>
                        <a:t>1,89664</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28575" cap="flat" cmpd="sng" algn="ctr">
                      <a:noFill/>
                      <a:prstDash val="solid"/>
                      <a:round/>
                      <a:headEnd type="none" w="med" len="med"/>
                      <a:tailEnd type="none" w="med" len="med"/>
                    </a:lnB>
                    <a:solidFill>
                      <a:schemeClr val="bg1">
                        <a:lumMod val="95000"/>
                      </a:schemeClr>
                    </a:solidFill>
                  </a:tcPr>
                </a:tc>
              </a:tr>
              <a:tr h="169067">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es-ES" sz="1000" dirty="0" smtClean="0">
                          <a:solidFill>
                            <a:srgbClr val="425222"/>
                          </a:solidFill>
                          <a:latin typeface="Calibri" pitchFamily="34" charset="0"/>
                          <a:cs typeface="Calibri" pitchFamily="34" charset="0"/>
                        </a:rPr>
                        <a:t>Rioja (La)</a:t>
                      </a:r>
                    </a:p>
                  </a:txBody>
                  <a:tcPr marL="72000" marR="72000" marT="0" marB="0" anchor="ctr">
                    <a:lnR w="3175" cap="flat" cmpd="sng" algn="ctr">
                      <a:noFill/>
                      <a:prstDash val="solid"/>
                      <a:round/>
                      <a:headEnd type="none" w="med" len="med"/>
                      <a:tailEnd type="none" w="med" len="med"/>
                    </a:lnR>
                    <a:lnT w="12700" cmpd="sng">
                      <a:noFill/>
                    </a:lnT>
                    <a:lnB w="19050" cap="flat" cmpd="sng" algn="ctr">
                      <a:solidFill>
                        <a:schemeClr val="accent1"/>
                      </a:solidFill>
                      <a:prstDash val="solid"/>
                      <a:round/>
                      <a:headEnd type="none" w="med" len="med"/>
                      <a:tailEnd type="none" w="med" len="med"/>
                    </a:lnB>
                    <a:solidFill>
                      <a:schemeClr val="bg1"/>
                    </a:solidFill>
                  </a:tcPr>
                </a:tc>
                <a:tc>
                  <a:txBody>
                    <a:bodyPr/>
                    <a:lstStyle/>
                    <a:p>
                      <a:pPr marL="0" algn="ctr" defTabSz="914400" rtl="0" eaLnBrk="1" fontAlgn="t" latinLnBrk="0" hangingPunct="1">
                        <a:lnSpc>
                          <a:spcPct val="85000"/>
                        </a:lnSpc>
                      </a:pPr>
                      <a:r>
                        <a:rPr lang="es-ES" sz="1000" kern="1200" dirty="0" smtClean="0">
                          <a:solidFill>
                            <a:srgbClr val="425222"/>
                          </a:solidFill>
                          <a:latin typeface="Calibri" pitchFamily="34" charset="0"/>
                          <a:ea typeface="+mn-ea"/>
                          <a:cs typeface="Calibri" pitchFamily="34" charset="0"/>
                        </a:rPr>
                        <a:t>9</a:t>
                      </a:r>
                      <a:endParaRPr lang="es-ES" sz="1000" kern="1200" dirty="0">
                        <a:solidFill>
                          <a:srgbClr val="425222"/>
                        </a:solidFill>
                        <a:latin typeface="Calibri" pitchFamily="34" charset="0"/>
                        <a:ea typeface="+mn-ea"/>
                        <a:cs typeface="Calibri" pitchFamily="34" charset="0"/>
                      </a:endParaRPr>
                    </a:p>
                  </a:txBody>
                  <a:tcPr marL="72000" marR="72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19050" cap="flat" cmpd="sng" algn="ctr">
                      <a:solidFill>
                        <a:schemeClr val="accent1"/>
                      </a:solidFill>
                      <a:prstDash val="solid"/>
                      <a:round/>
                      <a:headEnd type="none" w="med" len="med"/>
                      <a:tailEnd type="none" w="med" len="med"/>
                    </a:lnB>
                    <a:solidFill>
                      <a:schemeClr val="bg1"/>
                    </a:solidFill>
                  </a:tcPr>
                </a:tc>
                <a:tc>
                  <a:txBody>
                    <a:bodyPr/>
                    <a:lstStyle/>
                    <a:p>
                      <a:pPr algn="ctr" fontAlgn="t"/>
                      <a:r>
                        <a:rPr lang="es-ES" sz="1000" kern="1200" dirty="0">
                          <a:solidFill>
                            <a:srgbClr val="425222"/>
                          </a:solidFill>
                          <a:latin typeface="Calibri" pitchFamily="34" charset="0"/>
                          <a:ea typeface="+mn-ea"/>
                          <a:cs typeface="Calibri" pitchFamily="34" charset="0"/>
                        </a:rPr>
                        <a:t>11</a:t>
                      </a:r>
                    </a:p>
                  </a:txBody>
                  <a:tcPr marL="9525" marR="9525" marT="9525"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19050" cap="flat" cmpd="sng" algn="ctr">
                      <a:solidFill>
                        <a:schemeClr val="accent1"/>
                      </a:solidFill>
                      <a:prstDash val="solid"/>
                      <a:round/>
                      <a:headEnd type="none" w="med" len="med"/>
                      <a:tailEnd type="none" w="med" len="med"/>
                    </a:lnB>
                    <a:solidFill>
                      <a:schemeClr val="bg1"/>
                    </a:solidFill>
                  </a:tcPr>
                </a:tc>
                <a:tc>
                  <a:txBody>
                    <a:bodyPr/>
                    <a:lstStyle/>
                    <a:p>
                      <a:pPr marL="0" algn="ctr" defTabSz="914400" rtl="0" eaLnBrk="1" fontAlgn="t" latinLnBrk="0" hangingPunct="1">
                        <a:lnSpc>
                          <a:spcPct val="85000"/>
                        </a:lnSpc>
                      </a:pPr>
                      <a:r>
                        <a:rPr lang="es-ES" sz="1000" kern="1200" dirty="0">
                          <a:solidFill>
                            <a:srgbClr val="425222"/>
                          </a:solidFill>
                          <a:latin typeface="Calibri" pitchFamily="34" charset="0"/>
                          <a:ea typeface="+mn-ea"/>
                          <a:cs typeface="Calibri" pitchFamily="34" charset="0"/>
                        </a:rPr>
                        <a:t>,5</a:t>
                      </a:r>
                    </a:p>
                  </a:txBody>
                  <a:tcPr marL="9525" marR="9525" marT="9525"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19050" cap="flat" cmpd="sng" algn="ctr">
                      <a:solidFill>
                        <a:schemeClr val="accent1"/>
                      </a:solidFill>
                      <a:prstDash val="solid"/>
                      <a:round/>
                      <a:headEnd type="none" w="med" len="med"/>
                      <a:tailEnd type="none" w="med" len="med"/>
                    </a:lnB>
                    <a:solidFill>
                      <a:schemeClr val="bg1"/>
                    </a:solidFill>
                  </a:tcPr>
                </a:tc>
                <a:tc>
                  <a:txBody>
                    <a:bodyPr/>
                    <a:lstStyle/>
                    <a:p>
                      <a:pPr algn="ctr" fontAlgn="b"/>
                      <a:r>
                        <a:rPr lang="es-ES" sz="1000" kern="1200" dirty="0">
                          <a:solidFill>
                            <a:srgbClr val="425222"/>
                          </a:solidFill>
                          <a:latin typeface="Calibri" pitchFamily="34" charset="0"/>
                          <a:ea typeface="+mn-ea"/>
                          <a:cs typeface="Calibri" pitchFamily="34" charset="0"/>
                        </a:rPr>
                        <a:t>0,7</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19050" cap="flat" cmpd="sng" algn="ctr">
                      <a:solidFill>
                        <a:schemeClr val="accent1"/>
                      </a:solidFill>
                      <a:prstDash val="solid"/>
                      <a:round/>
                      <a:headEnd type="none" w="med" len="med"/>
                      <a:tailEnd type="none" w="med" len="med"/>
                    </a:lnB>
                    <a:solidFill>
                      <a:schemeClr val="bg1"/>
                    </a:solidFill>
                  </a:tcPr>
                </a:tc>
                <a:tc>
                  <a:txBody>
                    <a:bodyPr/>
                    <a:lstStyle/>
                    <a:p>
                      <a:pPr algn="ctr" fontAlgn="b"/>
                      <a:r>
                        <a:rPr lang="es-ES" sz="1000" kern="1200" dirty="0">
                          <a:solidFill>
                            <a:srgbClr val="425222"/>
                          </a:solidFill>
                          <a:latin typeface="Calibri" pitchFamily="34" charset="0"/>
                          <a:ea typeface="+mn-ea"/>
                          <a:cs typeface="Calibri" pitchFamily="34" charset="0"/>
                        </a:rPr>
                        <a:t>1,30152</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19050" cap="flat" cmpd="sng" algn="ctr">
                      <a:solidFill>
                        <a:schemeClr val="accent1"/>
                      </a:solidFill>
                      <a:prstDash val="solid"/>
                      <a:round/>
                      <a:headEnd type="none" w="med" len="med"/>
                      <a:tailEnd type="none" w="med" len="med"/>
                    </a:lnB>
                    <a:solidFill>
                      <a:schemeClr val="bg1"/>
                    </a:solidFill>
                  </a:tcPr>
                </a:tc>
              </a:tr>
              <a:tr h="169067">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es-ES" sz="1100" b="1" dirty="0" smtClean="0">
                          <a:solidFill>
                            <a:schemeClr val="bg1"/>
                          </a:solidFill>
                          <a:latin typeface="Calibri" pitchFamily="34" charset="0"/>
                          <a:cs typeface="Calibri" pitchFamily="34" charset="0"/>
                        </a:rPr>
                        <a:t>Total</a:t>
                      </a:r>
                    </a:p>
                  </a:txBody>
                  <a:tcPr marL="72000" marR="72000" marT="0" marB="0" anchor="ctr">
                    <a:lnL w="28575" cap="flat" cmpd="sng" algn="ctr">
                      <a:noFill/>
                      <a:prstDash val="solid"/>
                      <a:round/>
                      <a:headEnd type="none" w="med" len="med"/>
                      <a:tailEnd type="none" w="med" len="med"/>
                    </a:lnL>
                    <a:lnR w="3175" cap="flat" cmpd="sng" algn="ctr">
                      <a:noFill/>
                      <a:prstDash val="solid"/>
                      <a:round/>
                      <a:headEnd type="none" w="med" len="med"/>
                      <a:tailEnd type="none" w="med" len="med"/>
                    </a:lnR>
                    <a:lnT w="19050" cap="flat" cmpd="sng" algn="ctr">
                      <a:solidFill>
                        <a:schemeClr val="accent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lnSpc>
                          <a:spcPct val="85000"/>
                        </a:lnSpc>
                      </a:pPr>
                      <a:r>
                        <a:rPr lang="es-ES" sz="1100" b="1" dirty="0" smtClean="0">
                          <a:solidFill>
                            <a:schemeClr val="bg1"/>
                          </a:solidFill>
                          <a:latin typeface="Calibri" pitchFamily="34" charset="0"/>
                          <a:cs typeface="Calibri" pitchFamily="34" charset="0"/>
                        </a:rPr>
                        <a:t>2.059</a:t>
                      </a:r>
                      <a:endParaRPr lang="es-ES" sz="1100" b="1" dirty="0">
                        <a:solidFill>
                          <a:schemeClr val="bg1"/>
                        </a:solidFill>
                        <a:latin typeface="Calibri" pitchFamily="34" charset="0"/>
                        <a:cs typeface="Calibri" pitchFamily="34" charset="0"/>
                      </a:endParaRPr>
                    </a:p>
                  </a:txBody>
                  <a:tcPr marL="72000" marR="72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9050" cap="flat" cmpd="sng" algn="ctr">
                      <a:solidFill>
                        <a:schemeClr val="accent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lnSpc>
                          <a:spcPct val="85000"/>
                        </a:lnSpc>
                      </a:pPr>
                      <a:r>
                        <a:rPr lang="es-ES" sz="1100" b="1" kern="1200" dirty="0" smtClean="0">
                          <a:solidFill>
                            <a:schemeClr val="bg1"/>
                          </a:solidFill>
                          <a:latin typeface="Calibri" pitchFamily="34" charset="0"/>
                          <a:ea typeface="+mn-ea"/>
                          <a:cs typeface="Calibri" pitchFamily="34" charset="0"/>
                        </a:rPr>
                        <a:t>2081</a:t>
                      </a:r>
                      <a:endParaRPr lang="es-ES" sz="1100" b="1" kern="1200" dirty="0">
                        <a:solidFill>
                          <a:schemeClr val="bg1"/>
                        </a:solidFill>
                        <a:latin typeface="Calibri" pitchFamily="34" charset="0"/>
                        <a:ea typeface="+mn-ea"/>
                        <a:cs typeface="Calibri" pitchFamily="34" charset="0"/>
                      </a:endParaRPr>
                    </a:p>
                  </a:txBody>
                  <a:tcPr marL="72000" marR="72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9050" cap="flat" cmpd="sng" algn="ctr">
                      <a:solidFill>
                        <a:schemeClr val="accent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t"/>
                      <a:r>
                        <a:rPr lang="es-ES" sz="1100" b="1" kern="1200" dirty="0">
                          <a:solidFill>
                            <a:schemeClr val="bg1"/>
                          </a:solidFill>
                          <a:latin typeface="Calibri" pitchFamily="34" charset="0"/>
                          <a:ea typeface="+mn-ea"/>
                          <a:cs typeface="Calibri" pitchFamily="34" charset="0"/>
                        </a:rPr>
                        <a:t>100,0</a:t>
                      </a:r>
                    </a:p>
                  </a:txBody>
                  <a:tcPr marL="9525" marR="9525" marT="9525"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9050" cap="flat" cmpd="sng" algn="ctr">
                      <a:solidFill>
                        <a:schemeClr val="accent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t"/>
                      <a:r>
                        <a:rPr lang="es-ES" sz="1100" b="1" kern="1200" dirty="0" smtClean="0">
                          <a:solidFill>
                            <a:schemeClr val="bg1"/>
                          </a:solidFill>
                          <a:latin typeface="Calibri" pitchFamily="34" charset="0"/>
                          <a:ea typeface="+mn-ea"/>
                          <a:cs typeface="Calibri" pitchFamily="34" charset="0"/>
                        </a:rPr>
                        <a:t>100,0</a:t>
                      </a:r>
                      <a:endParaRPr lang="es-ES" sz="1100" b="1" kern="1200" dirty="0">
                        <a:solidFill>
                          <a:schemeClr val="bg1"/>
                        </a:solidFill>
                        <a:latin typeface="Calibri" pitchFamily="34" charset="0"/>
                        <a:ea typeface="+mn-ea"/>
                        <a:cs typeface="Calibri" pitchFamily="34" charset="0"/>
                      </a:endParaRPr>
                    </a:p>
                  </a:txBody>
                  <a:tcPr marL="9525" marR="9525" marT="9525"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9050" cap="flat" cmpd="sng" algn="ctr">
                      <a:solidFill>
                        <a:schemeClr val="accent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lnSpc>
                          <a:spcPct val="85000"/>
                        </a:lnSpc>
                      </a:pPr>
                      <a:endParaRPr lang="es-ES" sz="1100" b="1" kern="1200" dirty="0">
                        <a:solidFill>
                          <a:schemeClr val="bg1"/>
                        </a:solidFill>
                        <a:latin typeface="Calibri" pitchFamily="34" charset="0"/>
                        <a:ea typeface="+mn-ea"/>
                        <a:cs typeface="Calibri" pitchFamily="34" charset="0"/>
                      </a:endParaRPr>
                    </a:p>
                  </a:txBody>
                  <a:tcPr marL="72000" marR="72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9050" cap="flat" cmpd="sng" algn="ctr">
                      <a:solidFill>
                        <a:schemeClr val="accent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bl>
          </a:graphicData>
        </a:graphic>
      </p:graphicFrame>
    </p:spTree>
    <p:extLst>
      <p:ext uri="{BB962C8B-B14F-4D97-AF65-F5344CB8AC3E}">
        <p14:creationId xmlns:p14="http://schemas.microsoft.com/office/powerpoint/2010/main" xmlns="" val="770082070"/>
      </p:ext>
    </p:extLst>
  </p:cSld>
  <p:clrMapOvr>
    <a:masterClrMapping/>
  </p:clrMapOvr>
  <p:transition>
    <p:wipe dir="d"/>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bwMode="auto">
          <a:xfrm>
            <a:off x="420909" y="1480461"/>
            <a:ext cx="6363005" cy="4654691"/>
          </a:xfrm>
          <a:prstGeom prst="rect">
            <a:avLst/>
          </a:prstGeom>
          <a:solidFill>
            <a:schemeClr val="bg1"/>
          </a:solidFill>
          <a:ln w="9525" cap="flat" cmpd="sng" algn="ctr">
            <a:solidFill>
              <a:srgbClr val="808080"/>
            </a:solidFill>
            <a:prstDash val="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spAutoFit/>
          </a:bodyPr>
          <a:lstStyle/>
          <a:p>
            <a:endParaRPr lang="es-ES" smtClean="0">
              <a:solidFill>
                <a:prstClr val="black"/>
              </a:solidFill>
            </a:endParaRPr>
          </a:p>
        </p:txBody>
      </p:sp>
      <p:sp>
        <p:nvSpPr>
          <p:cNvPr id="4" name="3 Marcador de número de diapositiva"/>
          <p:cNvSpPr>
            <a:spLocks noGrp="1"/>
          </p:cNvSpPr>
          <p:nvPr>
            <p:ph type="sldNum" sz="quarter" idx="10"/>
          </p:nvPr>
        </p:nvSpPr>
        <p:spPr/>
        <p:txBody>
          <a:bodyPr/>
          <a:lstStyle/>
          <a:p>
            <a:r>
              <a:rPr lang="en-US" smtClean="0"/>
              <a:t>-</a:t>
            </a:r>
            <a:fld id="{41B2AE44-E9C6-4EAB-BC73-5008DB342051}" type="slidenum">
              <a:rPr lang="en-US" smtClean="0"/>
              <a:pPr/>
              <a:t>60</a:t>
            </a:fld>
            <a:r>
              <a:rPr lang="en-US" smtClean="0"/>
              <a:t>-</a:t>
            </a:r>
            <a:endParaRPr lang="en-US"/>
          </a:p>
        </p:txBody>
      </p:sp>
      <p:sp>
        <p:nvSpPr>
          <p:cNvPr id="8" name="7 CuadroTexto"/>
          <p:cNvSpPr txBox="1"/>
          <p:nvPr/>
        </p:nvSpPr>
        <p:spPr>
          <a:xfrm>
            <a:off x="56456" y="836712"/>
            <a:ext cx="8640960" cy="400110"/>
          </a:xfrm>
          <a:prstGeom prst="rect">
            <a:avLst/>
          </a:prstGeom>
          <a:noFill/>
          <a:ln>
            <a:noFill/>
          </a:ln>
        </p:spPr>
        <p:txBody>
          <a:bodyPr wrap="square" rtlCol="0">
            <a:spAutoFit/>
          </a:bodyPr>
          <a:lstStyle>
            <a:defPPr>
              <a:defRPr lang="es-ES_tradnl"/>
            </a:defPPr>
            <a:lvl1pPr algn="l">
              <a:spcBef>
                <a:spcPts val="0"/>
              </a:spcBef>
              <a:defRPr sz="2000" b="1">
                <a:solidFill>
                  <a:schemeClr val="bg1">
                    <a:lumMod val="50000"/>
                  </a:schemeClr>
                </a:solidFill>
                <a:latin typeface="Calibri" pitchFamily="34" charset="0"/>
                <a:cs typeface="Calibri" pitchFamily="34" charset="0"/>
              </a:defRPr>
            </a:lvl1pPr>
          </a:lstStyle>
          <a:p>
            <a:r>
              <a:rPr lang="es-ES" dirty="0">
                <a:solidFill>
                  <a:schemeClr val="accent5">
                    <a:lumMod val="75000"/>
                  </a:schemeClr>
                </a:solidFill>
              </a:rPr>
              <a:t>Comportamientos antisociales más </a:t>
            </a:r>
            <a:r>
              <a:rPr lang="es-ES" dirty="0" smtClean="0">
                <a:solidFill>
                  <a:schemeClr val="accent5">
                    <a:lumMod val="75000"/>
                  </a:schemeClr>
                </a:solidFill>
              </a:rPr>
              <a:t>frecuentes (II)</a:t>
            </a:r>
            <a:endParaRPr lang="es-ES" dirty="0">
              <a:solidFill>
                <a:schemeClr val="accent5">
                  <a:lumMod val="75000"/>
                </a:schemeClr>
              </a:solidFill>
            </a:endParaRPr>
          </a:p>
        </p:txBody>
      </p:sp>
      <p:sp>
        <p:nvSpPr>
          <p:cNvPr id="74" name="73 CuadroTexto"/>
          <p:cNvSpPr txBox="1"/>
          <p:nvPr/>
        </p:nvSpPr>
        <p:spPr>
          <a:xfrm>
            <a:off x="0" y="6396335"/>
            <a:ext cx="7545288" cy="461665"/>
          </a:xfrm>
          <a:prstGeom prst="rect">
            <a:avLst/>
          </a:prstGeom>
          <a:noFill/>
        </p:spPr>
        <p:txBody>
          <a:bodyPr wrap="square" rtlCol="0">
            <a:spAutoFit/>
          </a:bodyPr>
          <a:lstStyle>
            <a:defPPr>
              <a:defRPr lang="es-ES_tradnl"/>
            </a:defPPr>
            <a:lvl1pPr algn="l">
              <a:defRPr sz="1200">
                <a:solidFill>
                  <a:schemeClr val="bg1">
                    <a:lumMod val="50000"/>
                  </a:schemeClr>
                </a:solidFill>
                <a:latin typeface="Calibri" pitchFamily="34" charset="0"/>
                <a:cs typeface="Calibri" pitchFamily="34" charset="0"/>
              </a:defRPr>
            </a:lvl1pPr>
          </a:lstStyle>
          <a:p>
            <a:r>
              <a:rPr lang="es-ES" dirty="0" err="1" smtClean="0">
                <a:solidFill>
                  <a:prstClr val="white">
                    <a:lumMod val="50000"/>
                  </a:prstClr>
                </a:solidFill>
              </a:rPr>
              <a:t>O4</a:t>
            </a:r>
            <a:r>
              <a:rPr lang="es-ES" dirty="0" smtClean="0">
                <a:solidFill>
                  <a:prstClr val="white">
                    <a:lumMod val="50000"/>
                  </a:prstClr>
                </a:solidFill>
              </a:rPr>
              <a:t>.- </a:t>
            </a:r>
            <a:r>
              <a:rPr lang="es-ES" dirty="0">
                <a:solidFill>
                  <a:prstClr val="white">
                    <a:lumMod val="50000"/>
                  </a:prstClr>
                </a:solidFill>
              </a:rPr>
              <a:t>En </a:t>
            </a:r>
            <a:r>
              <a:rPr lang="es-ES" dirty="0" smtClean="0">
                <a:solidFill>
                  <a:prstClr val="white">
                    <a:lumMod val="50000"/>
                  </a:prstClr>
                </a:solidFill>
              </a:rPr>
              <a:t>su opinión, ¿cuáles son los comportamiento antisociales y riesgos </a:t>
            </a:r>
            <a:br>
              <a:rPr lang="es-ES" dirty="0" smtClean="0">
                <a:solidFill>
                  <a:prstClr val="white">
                    <a:lumMod val="50000"/>
                  </a:prstClr>
                </a:solidFill>
              </a:rPr>
            </a:br>
            <a:r>
              <a:rPr lang="es-ES" dirty="0" smtClean="0">
                <a:solidFill>
                  <a:prstClr val="white">
                    <a:lumMod val="50000"/>
                  </a:prstClr>
                </a:solidFill>
              </a:rPr>
              <a:t>más habituales que percibe en cada uno de estos entornos?</a:t>
            </a:r>
            <a:endParaRPr lang="es-ES" dirty="0">
              <a:solidFill>
                <a:prstClr val="white">
                  <a:lumMod val="50000"/>
                </a:prstClr>
              </a:solidFill>
            </a:endParaRPr>
          </a:p>
        </p:txBody>
      </p:sp>
      <p:graphicFrame>
        <p:nvGraphicFramePr>
          <p:cNvPr id="9" name="8 Tabla"/>
          <p:cNvGraphicFramePr>
            <a:graphicFrameLocks noGrp="1"/>
          </p:cNvGraphicFramePr>
          <p:nvPr>
            <p:extLst>
              <p:ext uri="{D42A27DB-BD31-4B8C-83A1-F6EECF244321}">
                <p14:modId xmlns:p14="http://schemas.microsoft.com/office/powerpoint/2010/main" xmlns="" val="1192094864"/>
              </p:ext>
            </p:extLst>
          </p:nvPr>
        </p:nvGraphicFramePr>
        <p:xfrm>
          <a:off x="576711" y="1350715"/>
          <a:ext cx="3977359" cy="4716000"/>
        </p:xfrm>
        <a:graphic>
          <a:graphicData uri="http://schemas.openxmlformats.org/drawingml/2006/table">
            <a:tbl>
              <a:tblPr>
                <a:tableStyleId>{5C22544A-7EE6-4342-B048-85BDC9FD1C3A}</a:tableStyleId>
              </a:tblPr>
              <a:tblGrid>
                <a:gridCol w="3977359"/>
              </a:tblGrid>
              <a:tr h="427059">
                <a:tc>
                  <a:txBody>
                    <a:bodyPr/>
                    <a:lstStyle/>
                    <a:p>
                      <a:pPr algn="l" fontAlgn="b">
                        <a:lnSpc>
                          <a:spcPct val="95000"/>
                        </a:lnSpc>
                      </a:pPr>
                      <a:r>
                        <a:rPr lang="es-ES" sz="1400" b="1" i="0" u="none" strike="noStrike" kern="1200" dirty="0" smtClean="0">
                          <a:solidFill>
                            <a:schemeClr val="accent5">
                              <a:lumMod val="75000"/>
                            </a:schemeClr>
                          </a:solidFill>
                          <a:effectLst/>
                          <a:latin typeface="Calibri" pitchFamily="34" charset="0"/>
                          <a:ea typeface="+mn-ea"/>
                          <a:cs typeface="Calibri" pitchFamily="34" charset="0"/>
                        </a:rPr>
                        <a:t>PARQUES TEMÁTICOS Y DE ATRACCIONES </a:t>
                      </a:r>
                      <a:r>
                        <a:rPr lang="es-ES" sz="1200" b="0" i="0" u="none" strike="noStrike" kern="1200" dirty="0" smtClean="0">
                          <a:solidFill>
                            <a:schemeClr val="accent5">
                              <a:lumMod val="75000"/>
                            </a:schemeClr>
                          </a:solidFill>
                          <a:effectLst/>
                          <a:latin typeface="Calibri" pitchFamily="34" charset="0"/>
                          <a:ea typeface="+mn-ea"/>
                          <a:cs typeface="Calibri" pitchFamily="34" charset="0"/>
                        </a:rPr>
                        <a:t>(839 Casos)</a:t>
                      </a:r>
                      <a:endParaRPr lang="es-ES" sz="1400" b="0" i="0" u="none" strike="noStrike" kern="1200" dirty="0">
                        <a:solidFill>
                          <a:schemeClr val="accent5">
                            <a:lumMod val="75000"/>
                          </a:schemeClr>
                        </a:solidFill>
                        <a:effectLst/>
                        <a:latin typeface="Calibri" pitchFamily="34" charset="0"/>
                        <a:ea typeface="+mn-ea"/>
                        <a:cs typeface="Calibri" pitchFamily="34" charset="0"/>
                      </a:endParaRPr>
                    </a:p>
                  </a:txBody>
                  <a:tcPr marL="9525" marR="9525" marT="2160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50647">
                <a:tc>
                  <a:txBody>
                    <a:bodyPr/>
                    <a:lstStyle/>
                    <a:p>
                      <a:pPr marL="536575" indent="0" algn="l" fontAlgn="b">
                        <a:lnSpc>
                          <a:spcPct val="95000"/>
                        </a:lnSpc>
                      </a:pPr>
                      <a:r>
                        <a:rPr lang="es-ES" sz="1200" b="0" i="0" u="none" strike="noStrike" dirty="0">
                          <a:solidFill>
                            <a:srgbClr val="000000"/>
                          </a:solidFill>
                          <a:effectLst/>
                          <a:latin typeface="Calibri"/>
                        </a:rPr>
                        <a:t>Sustracción de objeto de vehículo (zona de parking)</a:t>
                      </a:r>
                    </a:p>
                  </a:txBody>
                  <a:tcPr marL="9525" marR="9525" marT="720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50647">
                <a:tc>
                  <a:txBody>
                    <a:bodyPr/>
                    <a:lstStyle/>
                    <a:p>
                      <a:pPr marL="536575" indent="0" algn="l" fontAlgn="b">
                        <a:lnSpc>
                          <a:spcPct val="95000"/>
                        </a:lnSpc>
                      </a:pPr>
                      <a:r>
                        <a:rPr lang="es-ES" sz="1200" b="0" i="0" u="none" strike="noStrike" dirty="0">
                          <a:solidFill>
                            <a:srgbClr val="000000"/>
                          </a:solidFill>
                          <a:effectLst/>
                          <a:latin typeface="Calibri"/>
                        </a:rPr>
                        <a:t>Robos/ atracos/ tirones</a:t>
                      </a:r>
                    </a:p>
                  </a:txBody>
                  <a:tcPr marL="9525" marR="9525" marT="720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50647">
                <a:tc>
                  <a:txBody>
                    <a:bodyPr/>
                    <a:lstStyle/>
                    <a:p>
                      <a:pPr marL="536575" indent="0" algn="l" fontAlgn="b">
                        <a:lnSpc>
                          <a:spcPct val="95000"/>
                        </a:lnSpc>
                      </a:pPr>
                      <a:r>
                        <a:rPr lang="es-ES" sz="1200" b="0" i="0" u="none" strike="noStrike" dirty="0">
                          <a:solidFill>
                            <a:srgbClr val="000000"/>
                          </a:solidFill>
                          <a:effectLst/>
                          <a:latin typeface="Calibri"/>
                        </a:rPr>
                        <a:t>Robo de vehículo (zona de parking)</a:t>
                      </a:r>
                    </a:p>
                  </a:txBody>
                  <a:tcPr marL="9525" marR="9525" marT="720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27059">
                <a:tc>
                  <a:txBody>
                    <a:bodyPr/>
                    <a:lstStyle/>
                    <a:p>
                      <a:pPr algn="l" fontAlgn="b">
                        <a:lnSpc>
                          <a:spcPct val="95000"/>
                        </a:lnSpc>
                      </a:pPr>
                      <a:r>
                        <a:rPr lang="es-ES" sz="1400" b="1" i="0" u="none" strike="noStrike" dirty="0" smtClean="0">
                          <a:solidFill>
                            <a:schemeClr val="accent5">
                              <a:lumMod val="75000"/>
                            </a:schemeClr>
                          </a:solidFill>
                          <a:effectLst/>
                          <a:latin typeface="Calibri" pitchFamily="34" charset="0"/>
                          <a:cs typeface="Calibri" pitchFamily="34" charset="0"/>
                        </a:rPr>
                        <a:t>CENTROS COMERCIALES / DE OCIO </a:t>
                      </a:r>
                      <a:r>
                        <a:rPr lang="es-ES" sz="1200" b="0" i="0" u="none" strike="noStrike" dirty="0" smtClean="0">
                          <a:solidFill>
                            <a:schemeClr val="accent5">
                              <a:lumMod val="75000"/>
                            </a:schemeClr>
                          </a:solidFill>
                          <a:effectLst/>
                          <a:latin typeface="Calibri" pitchFamily="34" charset="0"/>
                          <a:cs typeface="Calibri" pitchFamily="34" charset="0"/>
                        </a:rPr>
                        <a:t>(2.014 Casos)</a:t>
                      </a:r>
                      <a:endParaRPr lang="es-ES" sz="1200" b="0" i="0" u="none" strike="noStrike" dirty="0">
                        <a:solidFill>
                          <a:schemeClr val="accent5">
                            <a:lumMod val="75000"/>
                          </a:schemeClr>
                        </a:solidFill>
                        <a:effectLst/>
                        <a:latin typeface="Calibri" pitchFamily="34" charset="0"/>
                        <a:cs typeface="Calibri" pitchFamily="34" charset="0"/>
                      </a:endParaRPr>
                    </a:p>
                  </a:txBody>
                  <a:tcPr marL="9525" marR="9525" marT="2160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50647">
                <a:tc>
                  <a:txBody>
                    <a:bodyPr/>
                    <a:lstStyle/>
                    <a:p>
                      <a:pPr marL="536575" indent="0" algn="l" fontAlgn="b">
                        <a:lnSpc>
                          <a:spcPct val="95000"/>
                        </a:lnSpc>
                      </a:pPr>
                      <a:r>
                        <a:rPr lang="es-ES" sz="1200" b="0" i="0" u="none" strike="noStrike" kern="1200" dirty="0">
                          <a:solidFill>
                            <a:srgbClr val="000000"/>
                          </a:solidFill>
                          <a:effectLst/>
                          <a:latin typeface="Calibri"/>
                          <a:ea typeface="+mn-ea"/>
                          <a:cs typeface="+mn-cs"/>
                        </a:rPr>
                        <a:t>Robos/ atracos/ tirones</a:t>
                      </a:r>
                    </a:p>
                  </a:txBody>
                  <a:tcPr marL="9525" marR="9525" marT="720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50647">
                <a:tc>
                  <a:txBody>
                    <a:bodyPr/>
                    <a:lstStyle/>
                    <a:p>
                      <a:pPr marL="536575" indent="0" algn="l" fontAlgn="b">
                        <a:lnSpc>
                          <a:spcPct val="95000"/>
                        </a:lnSpc>
                      </a:pPr>
                      <a:r>
                        <a:rPr lang="es-ES" sz="1200" b="0" i="0" u="none" strike="noStrike" kern="1200" dirty="0">
                          <a:solidFill>
                            <a:srgbClr val="000000"/>
                          </a:solidFill>
                          <a:effectLst/>
                          <a:latin typeface="Calibri"/>
                          <a:ea typeface="+mn-ea"/>
                          <a:cs typeface="+mn-cs"/>
                        </a:rPr>
                        <a:t>Sustracción de objeto de vehículo (zona de parking)</a:t>
                      </a:r>
                    </a:p>
                  </a:txBody>
                  <a:tcPr marL="9525" marR="9525" marT="720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50647">
                <a:tc>
                  <a:txBody>
                    <a:bodyPr/>
                    <a:lstStyle/>
                    <a:p>
                      <a:pPr marL="536575" indent="0" algn="l" fontAlgn="b">
                        <a:lnSpc>
                          <a:spcPct val="95000"/>
                        </a:lnSpc>
                      </a:pPr>
                      <a:r>
                        <a:rPr lang="es-ES" sz="1200" b="0" i="0" u="none" strike="noStrike" kern="1200" dirty="0">
                          <a:solidFill>
                            <a:srgbClr val="000000"/>
                          </a:solidFill>
                          <a:effectLst/>
                          <a:latin typeface="Calibri"/>
                          <a:ea typeface="+mn-ea"/>
                          <a:cs typeface="+mn-cs"/>
                        </a:rPr>
                        <a:t>Robo de vehículo (zona de parking)</a:t>
                      </a:r>
                    </a:p>
                  </a:txBody>
                  <a:tcPr marL="9525" marR="9525" marT="720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27059">
                <a:tc>
                  <a:txBody>
                    <a:bodyPr/>
                    <a:lstStyle/>
                    <a:p>
                      <a:pPr marL="0" marR="0" lvl="0" indent="0" algn="l" defTabSz="914400" rtl="0" eaLnBrk="1" fontAlgn="b" latinLnBrk="0" hangingPunct="1">
                        <a:lnSpc>
                          <a:spcPct val="95000"/>
                        </a:lnSpc>
                        <a:spcBef>
                          <a:spcPts val="0"/>
                        </a:spcBef>
                        <a:spcAft>
                          <a:spcPts val="0"/>
                        </a:spcAft>
                        <a:buClrTx/>
                        <a:buSzTx/>
                        <a:buFontTx/>
                        <a:buNone/>
                        <a:tabLst/>
                        <a:defRPr/>
                      </a:pPr>
                      <a:r>
                        <a:rPr lang="es-ES" sz="1400" b="1" i="0" u="none" strike="noStrike" kern="1200" dirty="0" smtClean="0">
                          <a:solidFill>
                            <a:schemeClr val="accent5">
                              <a:lumMod val="75000"/>
                            </a:schemeClr>
                          </a:solidFill>
                          <a:effectLst/>
                          <a:latin typeface="Calibri" pitchFamily="34" charset="0"/>
                          <a:ea typeface="+mn-ea"/>
                          <a:cs typeface="Calibri" pitchFamily="34" charset="0"/>
                        </a:rPr>
                        <a:t>CINES / TEATRO </a:t>
                      </a:r>
                      <a:r>
                        <a:rPr kumimoji="0" lang="es-ES" sz="1200" b="0" i="0" u="none" strike="noStrike" kern="1200" cap="none" spc="0" normalizeH="0" baseline="0" noProof="0" dirty="0" smtClean="0">
                          <a:ln>
                            <a:noFill/>
                          </a:ln>
                          <a:solidFill>
                            <a:srgbClr val="4BACC6">
                              <a:lumMod val="75000"/>
                            </a:srgbClr>
                          </a:solidFill>
                          <a:effectLst/>
                          <a:uLnTx/>
                          <a:uFillTx/>
                          <a:latin typeface="Calibri" pitchFamily="34" charset="0"/>
                          <a:ea typeface="+mn-ea"/>
                          <a:cs typeface="Calibri" pitchFamily="34" charset="0"/>
                        </a:rPr>
                        <a:t>(1.707 Casos)</a:t>
                      </a:r>
                    </a:p>
                  </a:txBody>
                  <a:tcPr marL="9525" marR="9525" marT="2160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50647">
                <a:tc>
                  <a:txBody>
                    <a:bodyPr/>
                    <a:lstStyle/>
                    <a:p>
                      <a:pPr marL="536575" indent="0" algn="l" fontAlgn="b">
                        <a:lnSpc>
                          <a:spcPct val="95000"/>
                        </a:lnSpc>
                      </a:pPr>
                      <a:r>
                        <a:rPr lang="es-ES" sz="1200" b="0" i="0" u="none" strike="noStrike" kern="1200" dirty="0">
                          <a:solidFill>
                            <a:srgbClr val="000000"/>
                          </a:solidFill>
                          <a:effectLst/>
                          <a:latin typeface="Calibri"/>
                          <a:ea typeface="+mn-ea"/>
                          <a:cs typeface="+mn-cs"/>
                        </a:rPr>
                        <a:t>Sustracción de objeto de vehículo (zona de parking)</a:t>
                      </a:r>
                    </a:p>
                  </a:txBody>
                  <a:tcPr marL="9525" marR="9525" marT="720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50647">
                <a:tc>
                  <a:txBody>
                    <a:bodyPr/>
                    <a:lstStyle/>
                    <a:p>
                      <a:pPr marL="536575" indent="0" algn="l" fontAlgn="b">
                        <a:lnSpc>
                          <a:spcPct val="95000"/>
                        </a:lnSpc>
                      </a:pPr>
                      <a:r>
                        <a:rPr lang="es-ES" sz="1200" b="0" i="0" u="none" strike="noStrike" kern="1200" dirty="0">
                          <a:solidFill>
                            <a:srgbClr val="000000"/>
                          </a:solidFill>
                          <a:effectLst/>
                          <a:latin typeface="Calibri"/>
                          <a:ea typeface="+mn-ea"/>
                          <a:cs typeface="+mn-cs"/>
                        </a:rPr>
                        <a:t>Robo de vehículo (zona de parking)</a:t>
                      </a:r>
                    </a:p>
                  </a:txBody>
                  <a:tcPr marL="9525" marR="9525" marT="720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50647">
                <a:tc>
                  <a:txBody>
                    <a:bodyPr/>
                    <a:lstStyle/>
                    <a:p>
                      <a:pPr marL="536575" indent="0" algn="l" fontAlgn="b">
                        <a:lnSpc>
                          <a:spcPct val="95000"/>
                        </a:lnSpc>
                      </a:pPr>
                      <a:r>
                        <a:rPr lang="es-ES" sz="1200" b="0" i="0" u="none" strike="noStrike" kern="1200" dirty="0">
                          <a:solidFill>
                            <a:srgbClr val="000000"/>
                          </a:solidFill>
                          <a:effectLst/>
                          <a:latin typeface="Calibri"/>
                          <a:ea typeface="+mn-ea"/>
                          <a:cs typeface="+mn-cs"/>
                        </a:rPr>
                        <a:t>Robos/ atracos/ tirones</a:t>
                      </a:r>
                    </a:p>
                  </a:txBody>
                  <a:tcPr marL="9525" marR="9525" marT="720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27059">
                <a:tc>
                  <a:txBody>
                    <a:bodyPr/>
                    <a:lstStyle/>
                    <a:p>
                      <a:pPr marL="0" marR="0" lvl="0" indent="0" algn="l" defTabSz="914400" rtl="0" eaLnBrk="1" fontAlgn="b" latinLnBrk="0" hangingPunct="1">
                        <a:lnSpc>
                          <a:spcPct val="95000"/>
                        </a:lnSpc>
                        <a:spcBef>
                          <a:spcPts val="0"/>
                        </a:spcBef>
                        <a:spcAft>
                          <a:spcPts val="0"/>
                        </a:spcAft>
                        <a:buClrTx/>
                        <a:buSzTx/>
                        <a:buFontTx/>
                        <a:buNone/>
                        <a:tabLst/>
                        <a:defRPr/>
                      </a:pPr>
                      <a:r>
                        <a:rPr lang="es-ES" sz="1400" b="1" i="0" u="none" strike="noStrike" kern="1200" dirty="0" smtClean="0">
                          <a:solidFill>
                            <a:schemeClr val="accent5">
                              <a:lumMod val="75000"/>
                            </a:schemeClr>
                          </a:solidFill>
                          <a:effectLst/>
                          <a:latin typeface="Calibri" pitchFamily="34" charset="0"/>
                          <a:ea typeface="+mn-ea"/>
                          <a:cs typeface="Calibri" pitchFamily="34" charset="0"/>
                        </a:rPr>
                        <a:t>MUSEOS Y SALAS DE EXPOSICIONES </a:t>
                      </a:r>
                      <a:r>
                        <a:rPr kumimoji="0" lang="es-ES" sz="1200" b="0" i="0" u="none" strike="noStrike" kern="1200" cap="none" spc="0" normalizeH="0" baseline="0" noProof="0" dirty="0" smtClean="0">
                          <a:ln>
                            <a:noFill/>
                          </a:ln>
                          <a:solidFill>
                            <a:srgbClr val="4BACC6">
                              <a:lumMod val="75000"/>
                            </a:srgbClr>
                          </a:solidFill>
                          <a:effectLst/>
                          <a:uLnTx/>
                          <a:uFillTx/>
                          <a:latin typeface="Calibri" pitchFamily="34" charset="0"/>
                          <a:ea typeface="+mn-ea"/>
                          <a:cs typeface="Calibri" pitchFamily="34" charset="0"/>
                        </a:rPr>
                        <a:t>(1.275 Casos)</a:t>
                      </a:r>
                    </a:p>
                  </a:txBody>
                  <a:tcPr marL="9525" marR="9525" marT="2160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50647">
                <a:tc>
                  <a:txBody>
                    <a:bodyPr/>
                    <a:lstStyle/>
                    <a:p>
                      <a:pPr marL="536575" indent="0" algn="l" fontAlgn="b">
                        <a:lnSpc>
                          <a:spcPct val="95000"/>
                        </a:lnSpc>
                      </a:pPr>
                      <a:r>
                        <a:rPr lang="es-ES" sz="1200" b="0" i="0" u="none" strike="noStrike" kern="1200" dirty="0">
                          <a:solidFill>
                            <a:srgbClr val="000000"/>
                          </a:solidFill>
                          <a:effectLst/>
                          <a:latin typeface="Calibri"/>
                          <a:ea typeface="+mn-ea"/>
                          <a:cs typeface="+mn-cs"/>
                        </a:rPr>
                        <a:t>Robo de vehículo (zona de parking)</a:t>
                      </a:r>
                    </a:p>
                  </a:txBody>
                  <a:tcPr marL="9525" marR="9525" marT="720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50647">
                <a:tc>
                  <a:txBody>
                    <a:bodyPr/>
                    <a:lstStyle/>
                    <a:p>
                      <a:pPr marL="536575" indent="0" algn="l" fontAlgn="b">
                        <a:lnSpc>
                          <a:spcPct val="95000"/>
                        </a:lnSpc>
                      </a:pPr>
                      <a:r>
                        <a:rPr lang="es-ES" sz="1200" b="0" i="0" u="none" strike="noStrike" kern="1200" dirty="0">
                          <a:solidFill>
                            <a:srgbClr val="000000"/>
                          </a:solidFill>
                          <a:effectLst/>
                          <a:latin typeface="Calibri"/>
                          <a:ea typeface="+mn-ea"/>
                          <a:cs typeface="+mn-cs"/>
                        </a:rPr>
                        <a:t>Sustracción de objeto de vehículo (zona de parking)</a:t>
                      </a:r>
                    </a:p>
                  </a:txBody>
                  <a:tcPr marL="9525" marR="9525" marT="720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50647">
                <a:tc>
                  <a:txBody>
                    <a:bodyPr/>
                    <a:lstStyle/>
                    <a:p>
                      <a:pPr marL="536575" indent="0" algn="l" fontAlgn="b">
                        <a:lnSpc>
                          <a:spcPct val="95000"/>
                        </a:lnSpc>
                      </a:pPr>
                      <a:r>
                        <a:rPr lang="es-ES" sz="1200" b="0" i="0" u="none" strike="noStrike" kern="1200" dirty="0">
                          <a:solidFill>
                            <a:srgbClr val="000000"/>
                          </a:solidFill>
                          <a:effectLst/>
                          <a:latin typeface="Calibri"/>
                          <a:ea typeface="+mn-ea"/>
                          <a:cs typeface="+mn-cs"/>
                        </a:rPr>
                        <a:t>Robos/ atracos/ tirones</a:t>
                      </a:r>
                    </a:p>
                  </a:txBody>
                  <a:tcPr marL="9525" marR="9525" marT="720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27" name="Rectangle 3"/>
          <p:cNvSpPr>
            <a:spLocks noChangeArrowheads="1"/>
          </p:cNvSpPr>
          <p:nvPr/>
        </p:nvSpPr>
        <p:spPr bwMode="auto">
          <a:xfrm>
            <a:off x="36513" y="35999"/>
            <a:ext cx="8516887" cy="648000"/>
          </a:xfrm>
          <a:prstGeom prst="rect">
            <a:avLst/>
          </a:prstGeom>
          <a:solidFill>
            <a:schemeClr val="accent5"/>
          </a:solidFill>
          <a:ln>
            <a:noFill/>
          </a:ln>
          <a:effectLst/>
          <a:extLst/>
        </p:spPr>
        <p:txBody>
          <a:bodyPr wrap="square" lIns="0" tIns="0" rIns="0" bIns="0" anchor="ctr">
            <a:noAutofit/>
          </a:bodyPr>
          <a:lstStyle/>
          <a:p>
            <a:endParaRPr lang="es-ES"/>
          </a:p>
        </p:txBody>
      </p:sp>
      <p:sp>
        <p:nvSpPr>
          <p:cNvPr id="28" name="27 CuadroTexto"/>
          <p:cNvSpPr txBox="1"/>
          <p:nvPr/>
        </p:nvSpPr>
        <p:spPr>
          <a:xfrm>
            <a:off x="56456" y="170534"/>
            <a:ext cx="6165021" cy="400110"/>
          </a:xfrm>
          <a:prstGeom prst="rect">
            <a:avLst/>
          </a:prstGeom>
          <a:noFill/>
        </p:spPr>
        <p:txBody>
          <a:bodyPr wrap="none" rtlCol="0">
            <a:spAutoFit/>
          </a:bodyPr>
          <a:lstStyle>
            <a:defPPr>
              <a:defRPr lang="es-ES_tradnl"/>
            </a:defPPr>
            <a:lvl1pPr algn="l">
              <a:defRPr sz="2000">
                <a:ln>
                  <a:solidFill>
                    <a:schemeClr val="bg1"/>
                  </a:solidFill>
                </a:ln>
                <a:solidFill>
                  <a:schemeClr val="bg1"/>
                </a:solidFill>
                <a:latin typeface="Calibri" pitchFamily="34" charset="0"/>
                <a:cs typeface="Calibri" pitchFamily="34" charset="0"/>
              </a:defRPr>
            </a:lvl1pPr>
          </a:lstStyle>
          <a:p>
            <a:r>
              <a:rPr lang="es-ES" dirty="0"/>
              <a:t>SEGURIDAD CIUDADANA EN LAS INSTALACIONES DE OCIO</a:t>
            </a:r>
          </a:p>
        </p:txBody>
      </p:sp>
      <p:sp>
        <p:nvSpPr>
          <p:cNvPr id="31" name="30 CuadroTexto"/>
          <p:cNvSpPr txBox="1"/>
          <p:nvPr/>
        </p:nvSpPr>
        <p:spPr>
          <a:xfrm>
            <a:off x="6818632" y="1044986"/>
            <a:ext cx="1136608" cy="884238"/>
          </a:xfrm>
          <a:prstGeom prst="rect">
            <a:avLst/>
          </a:prstGeom>
          <a:noFill/>
        </p:spPr>
        <p:txBody>
          <a:bodyPr wrap="none" lIns="0" tIns="720000" rIns="0" bIns="0" rtlCol="0" anchor="ctr">
            <a:noAutofit/>
          </a:bodyPr>
          <a:lstStyle/>
          <a:p>
            <a:pPr>
              <a:spcBef>
                <a:spcPts val="600"/>
              </a:spcBef>
            </a:pPr>
            <a:r>
              <a:rPr lang="es-ES" sz="13800" b="1" dirty="0" smtClean="0">
                <a:solidFill>
                  <a:schemeClr val="accent5">
                    <a:lumMod val="20000"/>
                    <a:lumOff val="80000"/>
                  </a:schemeClr>
                </a:solidFill>
                <a:latin typeface="+mj-lt"/>
                <a:ea typeface="Verdana" pitchFamily="34" charset="0"/>
                <a:cs typeface="Verdana" pitchFamily="34" charset="0"/>
              </a:rPr>
              <a:t>“</a:t>
            </a:r>
            <a:endParaRPr lang="es-ES" sz="13800" i="1" dirty="0">
              <a:solidFill>
                <a:schemeClr val="accent5">
                  <a:lumMod val="20000"/>
                  <a:lumOff val="80000"/>
                </a:schemeClr>
              </a:solidFill>
              <a:latin typeface="+mj-lt"/>
              <a:ea typeface="Verdana" pitchFamily="34" charset="0"/>
              <a:cs typeface="Verdana" pitchFamily="34" charset="0"/>
            </a:endParaRPr>
          </a:p>
        </p:txBody>
      </p:sp>
      <p:sp>
        <p:nvSpPr>
          <p:cNvPr id="35" name="34 CuadroTexto"/>
          <p:cNvSpPr txBox="1"/>
          <p:nvPr/>
        </p:nvSpPr>
        <p:spPr>
          <a:xfrm>
            <a:off x="8641608" y="3146116"/>
            <a:ext cx="1136608" cy="884238"/>
          </a:xfrm>
          <a:prstGeom prst="rect">
            <a:avLst/>
          </a:prstGeom>
          <a:noFill/>
          <a:ln>
            <a:noFill/>
          </a:ln>
        </p:spPr>
        <p:txBody>
          <a:bodyPr wrap="none" lIns="0" tIns="720000" rIns="0" bIns="0" rtlCol="0" anchor="ctr">
            <a:noAutofit/>
          </a:bodyPr>
          <a:lstStyle/>
          <a:p>
            <a:pPr>
              <a:spcBef>
                <a:spcPts val="600"/>
              </a:spcBef>
            </a:pPr>
            <a:r>
              <a:rPr lang="es-ES" sz="13800" b="1" dirty="0" smtClean="0">
                <a:solidFill>
                  <a:schemeClr val="accent5">
                    <a:lumMod val="20000"/>
                    <a:lumOff val="80000"/>
                  </a:schemeClr>
                </a:solidFill>
                <a:latin typeface="+mj-lt"/>
                <a:ea typeface="Verdana" pitchFamily="34" charset="0"/>
                <a:cs typeface="Verdana" pitchFamily="34" charset="0"/>
              </a:rPr>
              <a:t>”</a:t>
            </a:r>
            <a:endParaRPr lang="es-ES" sz="13800" i="1" dirty="0">
              <a:solidFill>
                <a:schemeClr val="accent5">
                  <a:lumMod val="20000"/>
                  <a:lumOff val="80000"/>
                </a:schemeClr>
              </a:solidFill>
              <a:latin typeface="+mj-lt"/>
              <a:ea typeface="Verdana" pitchFamily="34" charset="0"/>
              <a:cs typeface="Verdana" pitchFamily="34" charset="0"/>
            </a:endParaRPr>
          </a:p>
        </p:txBody>
      </p:sp>
      <p:sp>
        <p:nvSpPr>
          <p:cNvPr id="36" name="35 CuadroTexto"/>
          <p:cNvSpPr txBox="1"/>
          <p:nvPr/>
        </p:nvSpPr>
        <p:spPr>
          <a:xfrm>
            <a:off x="6920593" y="1405217"/>
            <a:ext cx="2736304" cy="2677656"/>
          </a:xfrm>
          <a:prstGeom prst="rect">
            <a:avLst/>
          </a:prstGeom>
          <a:noFill/>
        </p:spPr>
        <p:txBody>
          <a:bodyPr wrap="square" rtlCol="0">
            <a:spAutoFit/>
          </a:bodyPr>
          <a:lstStyle/>
          <a:p>
            <a:pPr>
              <a:spcBef>
                <a:spcPts val="600"/>
              </a:spcBef>
            </a:pPr>
            <a:r>
              <a:rPr lang="es-ES" sz="2100" dirty="0">
                <a:ln>
                  <a:solidFill>
                    <a:schemeClr val="bg1">
                      <a:lumMod val="50000"/>
                    </a:schemeClr>
                  </a:solidFill>
                </a:ln>
                <a:solidFill>
                  <a:schemeClr val="tx1">
                    <a:lumMod val="50000"/>
                    <a:lumOff val="50000"/>
                  </a:schemeClr>
                </a:solidFill>
                <a:latin typeface="Palatino" pitchFamily="18" charset="0"/>
                <a:ea typeface="Verdana" pitchFamily="34" charset="0"/>
                <a:cs typeface="Lucida Sans Unicode" pitchFamily="34" charset="0"/>
              </a:rPr>
              <a:t>En cines y teatro y, museos y salas de </a:t>
            </a:r>
            <a:r>
              <a:rPr lang="es-ES" sz="2100" dirty="0" smtClean="0">
                <a:ln>
                  <a:solidFill>
                    <a:schemeClr val="bg1">
                      <a:lumMod val="50000"/>
                    </a:schemeClr>
                  </a:solidFill>
                </a:ln>
                <a:solidFill>
                  <a:schemeClr val="tx1">
                    <a:lumMod val="50000"/>
                    <a:lumOff val="50000"/>
                  </a:schemeClr>
                </a:solidFill>
                <a:latin typeface="Palatino" pitchFamily="18" charset="0"/>
                <a:ea typeface="Verdana" pitchFamily="34" charset="0"/>
                <a:cs typeface="Lucida Sans Unicode" pitchFamily="34" charset="0"/>
              </a:rPr>
              <a:t>exposiciones son entornos seguros y su </a:t>
            </a:r>
            <a:r>
              <a:rPr lang="es-ES" sz="2100" dirty="0">
                <a:ln>
                  <a:solidFill>
                    <a:schemeClr val="bg1">
                      <a:lumMod val="50000"/>
                    </a:schemeClr>
                  </a:solidFill>
                </a:ln>
                <a:solidFill>
                  <a:schemeClr val="tx1">
                    <a:lumMod val="50000"/>
                    <a:lumOff val="50000"/>
                  </a:schemeClr>
                </a:solidFill>
                <a:latin typeface="Palatino" pitchFamily="18" charset="0"/>
                <a:ea typeface="Verdana" pitchFamily="34" charset="0"/>
                <a:cs typeface="Lucida Sans Unicode" pitchFamily="34" charset="0"/>
              </a:rPr>
              <a:t>problemática antisocial es más </a:t>
            </a:r>
            <a:r>
              <a:rPr lang="es-ES" sz="2100" dirty="0" smtClean="0">
                <a:ln>
                  <a:solidFill>
                    <a:schemeClr val="bg1">
                      <a:lumMod val="50000"/>
                    </a:schemeClr>
                  </a:solidFill>
                </a:ln>
                <a:solidFill>
                  <a:schemeClr val="tx1">
                    <a:lumMod val="50000"/>
                    <a:lumOff val="50000"/>
                  </a:schemeClr>
                </a:solidFill>
                <a:latin typeface="Palatino" pitchFamily="18" charset="0"/>
                <a:ea typeface="Verdana" pitchFamily="34" charset="0"/>
                <a:cs typeface="Lucida Sans Unicode" pitchFamily="34" charset="0"/>
              </a:rPr>
              <a:t>baja, siendo </a:t>
            </a:r>
            <a:r>
              <a:rPr lang="es-ES" sz="2100" dirty="0">
                <a:ln>
                  <a:solidFill>
                    <a:schemeClr val="bg1">
                      <a:lumMod val="50000"/>
                    </a:schemeClr>
                  </a:solidFill>
                </a:ln>
                <a:solidFill>
                  <a:schemeClr val="tx1">
                    <a:lumMod val="50000"/>
                    <a:lumOff val="50000"/>
                  </a:schemeClr>
                </a:solidFill>
                <a:latin typeface="Palatino" pitchFamily="18" charset="0"/>
                <a:ea typeface="Verdana" pitchFamily="34" charset="0"/>
                <a:cs typeface="Lucida Sans Unicode" pitchFamily="34" charset="0"/>
              </a:rPr>
              <a:t>las zonas de parking las más </a:t>
            </a:r>
            <a:r>
              <a:rPr lang="es-ES" sz="2100" dirty="0" smtClean="0">
                <a:ln>
                  <a:solidFill>
                    <a:schemeClr val="bg1">
                      <a:lumMod val="50000"/>
                    </a:schemeClr>
                  </a:solidFill>
                </a:ln>
                <a:solidFill>
                  <a:schemeClr val="tx1">
                    <a:lumMod val="50000"/>
                    <a:lumOff val="50000"/>
                  </a:schemeClr>
                </a:solidFill>
                <a:latin typeface="Palatino" pitchFamily="18" charset="0"/>
                <a:ea typeface="Verdana" pitchFamily="34" charset="0"/>
                <a:cs typeface="Lucida Sans Unicode" pitchFamily="34" charset="0"/>
              </a:rPr>
              <a:t>inseguras</a:t>
            </a:r>
            <a:endParaRPr lang="es-ES" sz="2100" dirty="0">
              <a:ln>
                <a:solidFill>
                  <a:schemeClr val="bg1">
                    <a:lumMod val="50000"/>
                  </a:schemeClr>
                </a:solidFill>
              </a:ln>
              <a:solidFill>
                <a:schemeClr val="tx1">
                  <a:lumMod val="50000"/>
                  <a:lumOff val="50000"/>
                </a:schemeClr>
              </a:solidFill>
              <a:latin typeface="Palatino" pitchFamily="18" charset="0"/>
              <a:ea typeface="Verdana" pitchFamily="34" charset="0"/>
              <a:cs typeface="Lucida Sans Unicode" pitchFamily="34" charset="0"/>
            </a:endParaRPr>
          </a:p>
        </p:txBody>
      </p:sp>
      <p:graphicFrame>
        <p:nvGraphicFramePr>
          <p:cNvPr id="40" name="39 Gráfico"/>
          <p:cNvGraphicFramePr/>
          <p:nvPr>
            <p:extLst>
              <p:ext uri="{D42A27DB-BD31-4B8C-83A1-F6EECF244321}">
                <p14:modId xmlns:p14="http://schemas.microsoft.com/office/powerpoint/2010/main" xmlns="" val="2567524555"/>
              </p:ext>
            </p:extLst>
          </p:nvPr>
        </p:nvGraphicFramePr>
        <p:xfrm>
          <a:off x="4199741" y="1258547"/>
          <a:ext cx="2610140" cy="5004000"/>
        </p:xfrm>
        <a:graphic>
          <a:graphicData uri="http://schemas.openxmlformats.org/drawingml/2006/chart">
            <c:chart xmlns:c="http://schemas.openxmlformats.org/drawingml/2006/chart" xmlns:r="http://schemas.openxmlformats.org/officeDocument/2006/relationships" r:id="rId2"/>
          </a:graphicData>
        </a:graphic>
      </p:graphicFrame>
      <p:grpSp>
        <p:nvGrpSpPr>
          <p:cNvPr id="41" name="40 Grupo"/>
          <p:cNvGrpSpPr/>
          <p:nvPr/>
        </p:nvGrpSpPr>
        <p:grpSpPr>
          <a:xfrm>
            <a:off x="566053" y="2652485"/>
            <a:ext cx="6066971" cy="2375769"/>
            <a:chOff x="667651" y="2521858"/>
            <a:chExt cx="6066971" cy="1869249"/>
          </a:xfrm>
        </p:grpSpPr>
        <p:cxnSp>
          <p:nvCxnSpPr>
            <p:cNvPr id="42" name="41 Conector recto"/>
            <p:cNvCxnSpPr/>
            <p:nvPr/>
          </p:nvCxnSpPr>
          <p:spPr bwMode="auto">
            <a:xfrm>
              <a:off x="667651" y="2521858"/>
              <a:ext cx="6066971" cy="0"/>
            </a:xfrm>
            <a:prstGeom prst="line">
              <a:avLst/>
            </a:prstGeom>
            <a:solidFill>
              <a:schemeClr val="bg1"/>
            </a:solidFill>
            <a:ln w="9525" cap="flat" cmpd="sng" algn="ctr">
              <a:solidFill>
                <a:srgbClr val="808080"/>
              </a:solidFill>
              <a:prstDash val="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3" name="42 Conector recto"/>
            <p:cNvCxnSpPr/>
            <p:nvPr/>
          </p:nvCxnSpPr>
          <p:spPr bwMode="auto">
            <a:xfrm>
              <a:off x="667651" y="3462193"/>
              <a:ext cx="6066971" cy="0"/>
            </a:xfrm>
            <a:prstGeom prst="line">
              <a:avLst/>
            </a:prstGeom>
            <a:solidFill>
              <a:schemeClr val="bg1"/>
            </a:solidFill>
            <a:ln w="9525" cap="flat" cmpd="sng" algn="ctr">
              <a:solidFill>
                <a:srgbClr val="808080"/>
              </a:solidFill>
              <a:prstDash val="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4" name="43 Conector recto"/>
            <p:cNvCxnSpPr/>
            <p:nvPr/>
          </p:nvCxnSpPr>
          <p:spPr bwMode="auto">
            <a:xfrm>
              <a:off x="667651" y="4391107"/>
              <a:ext cx="6066971" cy="0"/>
            </a:xfrm>
            <a:prstGeom prst="line">
              <a:avLst/>
            </a:prstGeom>
            <a:solidFill>
              <a:schemeClr val="bg1"/>
            </a:solidFill>
            <a:ln w="9525" cap="flat" cmpd="sng" algn="ctr">
              <a:solidFill>
                <a:srgbClr val="808080"/>
              </a:solidFill>
              <a:prstDash val="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pic>
        <p:nvPicPr>
          <p:cNvPr id="52" name="51 Imagen"/>
          <p:cNvPicPr>
            <a:picLocks noChangeAspect="1"/>
          </p:cNvPicPr>
          <p:nvPr/>
        </p:nvPicPr>
        <p:blipFill>
          <a:blip r:embed="rId3" cstate="email">
            <a:extLst>
              <a:ext uri="{BEBA8EAE-BF5A-486C-A8C5-ECC9F3942E4B}">
                <a14:imgProps xmlns:a14="http://schemas.microsoft.com/office/drawing/2010/main" xmlns="">
                  <a14:imgLayer r:embed="rId4">
                    <a14:imgEffect>
                      <a14:colorTemperature colorTemp="5300"/>
                    </a14:imgEffect>
                    <a14:imgEffect>
                      <a14:saturation sat="60000"/>
                    </a14:imgEffect>
                    <a14:imgEffect>
                      <a14:brightnessContrast bright="20000" contrast="-20000"/>
                    </a14:imgEffect>
                  </a14:imgLayer>
                </a14:imgProps>
              </a:ext>
              <a:ext uri="{28A0092B-C50C-407E-A947-70E740481C1C}">
                <a14:useLocalDpi xmlns:a14="http://schemas.microsoft.com/office/drawing/2010/main" xmlns=""/>
              </a:ext>
            </a:extLst>
          </a:blip>
          <a:stretch>
            <a:fillRect/>
          </a:stretch>
        </p:blipFill>
        <p:spPr>
          <a:xfrm>
            <a:off x="532302" y="3118365"/>
            <a:ext cx="495208" cy="468000"/>
          </a:xfrm>
          <a:prstGeom prst="rect">
            <a:avLst/>
          </a:prstGeom>
          <a:ln>
            <a:noFill/>
          </a:ln>
          <a:effectLst>
            <a:glow rad="12700">
              <a:schemeClr val="tx1">
                <a:alpha val="18000"/>
              </a:schemeClr>
            </a:glow>
            <a:outerShdw blurRad="63500" algn="tl" rotWithShape="0">
              <a:srgbClr val="000000">
                <a:alpha val="70000"/>
              </a:srgbClr>
            </a:outerShdw>
          </a:effectLst>
        </p:spPr>
      </p:pic>
      <p:pic>
        <p:nvPicPr>
          <p:cNvPr id="53" name="52 Imagen"/>
          <p:cNvPicPr>
            <a:picLocks noChangeAspect="1"/>
          </p:cNvPicPr>
          <p:nvPr/>
        </p:nvPicPr>
        <p:blipFill>
          <a:blip r:embed="rId5" cstate="email">
            <a:extLst>
              <a:ext uri="{BEBA8EAE-BF5A-486C-A8C5-ECC9F3942E4B}">
                <a14:imgProps xmlns:a14="http://schemas.microsoft.com/office/drawing/2010/main" xmlns="">
                  <a14:imgLayer r:embed="rId6">
                    <a14:imgEffect>
                      <a14:saturation sat="25000"/>
                    </a14:imgEffect>
                    <a14:imgEffect>
                      <a14:brightnessContrast bright="20000" contrast="-40000"/>
                    </a14:imgEffect>
                  </a14:imgLayer>
                </a14:imgProps>
              </a:ext>
              <a:ext uri="{28A0092B-C50C-407E-A947-70E740481C1C}">
                <a14:useLocalDpi xmlns:a14="http://schemas.microsoft.com/office/drawing/2010/main" xmlns=""/>
              </a:ext>
            </a:extLst>
          </a:blip>
          <a:stretch>
            <a:fillRect/>
          </a:stretch>
        </p:blipFill>
        <p:spPr>
          <a:xfrm>
            <a:off x="532302" y="5476188"/>
            <a:ext cx="495208" cy="468000"/>
          </a:xfrm>
          <a:prstGeom prst="rect">
            <a:avLst/>
          </a:prstGeom>
          <a:ln>
            <a:noFill/>
          </a:ln>
          <a:effectLst>
            <a:glow rad="12700">
              <a:schemeClr val="tx1">
                <a:alpha val="18000"/>
              </a:schemeClr>
            </a:glow>
            <a:outerShdw blurRad="63500" algn="tl" rotWithShape="0">
              <a:srgbClr val="000000">
                <a:alpha val="70000"/>
              </a:srgbClr>
            </a:outerShdw>
          </a:effectLst>
        </p:spPr>
      </p:pic>
      <p:pic>
        <p:nvPicPr>
          <p:cNvPr id="55" name="54 Imagen"/>
          <p:cNvPicPr>
            <a:picLocks noChangeAspect="1"/>
          </p:cNvPicPr>
          <p:nvPr/>
        </p:nvPicPr>
        <p:blipFill>
          <a:blip r:embed="rId7" cstate="email">
            <a:extLst>
              <a:ext uri="{BEBA8EAE-BF5A-486C-A8C5-ECC9F3942E4B}">
                <a14:imgProps xmlns:a14="http://schemas.microsoft.com/office/drawing/2010/main" xmlns="">
                  <a14:imgLayer r:embed="rId8">
                    <a14:imgEffect>
                      <a14:colorTemperature colorTemp="8800"/>
                    </a14:imgEffect>
                    <a14:imgEffect>
                      <a14:saturation sat="60000"/>
                    </a14:imgEffect>
                    <a14:imgEffect>
                      <a14:brightnessContrast bright="-10000" contrast="15000"/>
                    </a14:imgEffect>
                  </a14:imgLayer>
                </a14:imgProps>
              </a:ext>
              <a:ext uri="{28A0092B-C50C-407E-A947-70E740481C1C}">
                <a14:useLocalDpi xmlns:a14="http://schemas.microsoft.com/office/drawing/2010/main" xmlns=""/>
              </a:ext>
            </a:extLst>
          </a:blip>
          <a:stretch>
            <a:fillRect/>
          </a:stretch>
        </p:blipFill>
        <p:spPr>
          <a:xfrm>
            <a:off x="532302" y="1939807"/>
            <a:ext cx="495208" cy="468000"/>
          </a:xfrm>
          <a:prstGeom prst="rect">
            <a:avLst/>
          </a:prstGeom>
          <a:ln>
            <a:noFill/>
          </a:ln>
          <a:effectLst>
            <a:glow rad="12700">
              <a:schemeClr val="tx1">
                <a:alpha val="18000"/>
              </a:schemeClr>
            </a:glow>
            <a:outerShdw blurRad="63500" algn="tl" rotWithShape="0">
              <a:srgbClr val="000000">
                <a:alpha val="70000"/>
              </a:srgbClr>
            </a:outerShdw>
          </a:effectLst>
        </p:spPr>
      </p:pic>
      <p:pic>
        <p:nvPicPr>
          <p:cNvPr id="58" name="57 Imagen"/>
          <p:cNvPicPr>
            <a:picLocks noChangeAspect="1"/>
          </p:cNvPicPr>
          <p:nvPr/>
        </p:nvPicPr>
        <p:blipFill>
          <a:blip r:embed="rId9" cstate="email">
            <a:extLst>
              <a:ext uri="{28A0092B-C50C-407E-A947-70E740481C1C}">
                <a14:useLocalDpi xmlns:a14="http://schemas.microsoft.com/office/drawing/2010/main" xmlns=""/>
              </a:ext>
            </a:extLst>
          </a:blip>
          <a:stretch>
            <a:fillRect/>
          </a:stretch>
        </p:blipFill>
        <p:spPr>
          <a:xfrm>
            <a:off x="532302" y="4302503"/>
            <a:ext cx="495208" cy="468000"/>
          </a:xfrm>
          <a:prstGeom prst="rect">
            <a:avLst/>
          </a:prstGeom>
          <a:ln>
            <a:noFill/>
          </a:ln>
          <a:effectLst>
            <a:glow rad="12700">
              <a:schemeClr val="tx1">
                <a:alpha val="18000"/>
              </a:schemeClr>
            </a:glow>
            <a:outerShdw blurRad="63500" algn="tl" rotWithShape="0">
              <a:srgbClr val="000000">
                <a:alpha val="70000"/>
              </a:srgbClr>
            </a:outerShdw>
          </a:effectLst>
        </p:spPr>
      </p:pic>
      <p:sp>
        <p:nvSpPr>
          <p:cNvPr id="22" name="21 CuadroTexto"/>
          <p:cNvSpPr txBox="1"/>
          <p:nvPr/>
        </p:nvSpPr>
        <p:spPr>
          <a:xfrm rot="16200000">
            <a:off x="-953879" y="4795302"/>
            <a:ext cx="2472576" cy="276999"/>
          </a:xfrm>
          <a:prstGeom prst="rect">
            <a:avLst/>
          </a:prstGeom>
          <a:noFill/>
        </p:spPr>
        <p:txBody>
          <a:bodyPr wrap="square" lIns="36000" rIns="36000" rtlCol="0" anchor="ctr">
            <a:spAutoFit/>
          </a:bodyPr>
          <a:lstStyle>
            <a:defPPr>
              <a:defRPr lang="es-ES_tradnl"/>
            </a:defPPr>
            <a:lvl1pPr algn="l">
              <a:defRPr sz="1100">
                <a:latin typeface="Calibri" pitchFamily="34" charset="0"/>
                <a:cs typeface="Calibri" pitchFamily="34" charset="0"/>
              </a:defRPr>
            </a:lvl1pPr>
          </a:lstStyle>
          <a:p>
            <a:r>
              <a:rPr lang="es-ES" sz="1200" dirty="0" smtClean="0"/>
              <a:t>BASE Hace uso de instalación</a:t>
            </a:r>
            <a:endParaRPr lang="es-ES" sz="1200" dirty="0"/>
          </a:p>
        </p:txBody>
      </p:sp>
    </p:spTree>
    <p:extLst>
      <p:ext uri="{BB962C8B-B14F-4D97-AF65-F5344CB8AC3E}">
        <p14:creationId xmlns:p14="http://schemas.microsoft.com/office/powerpoint/2010/main" xmlns="" val="3459582858"/>
      </p:ext>
    </p:extLst>
  </p:cSld>
  <p:clrMapOvr>
    <a:masterClrMapping/>
  </p:clrMapOvr>
  <p:transition>
    <p:wipe dir="d"/>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60325" y="836712"/>
            <a:ext cx="8640960" cy="646331"/>
          </a:xfrm>
          <a:prstGeom prst="rect">
            <a:avLst/>
          </a:prstGeom>
          <a:noFill/>
          <a:ln>
            <a:noFill/>
          </a:ln>
        </p:spPr>
        <p:txBody>
          <a:bodyPr wrap="square" rtlCol="0">
            <a:spAutoFit/>
          </a:bodyPr>
          <a:lstStyle>
            <a:defPPr>
              <a:defRPr lang="es-ES_tradnl"/>
            </a:defPPr>
            <a:lvl1pPr algn="l">
              <a:spcBef>
                <a:spcPts val="0"/>
              </a:spcBef>
              <a:defRPr sz="2000" b="1">
                <a:solidFill>
                  <a:schemeClr val="bg1">
                    <a:lumMod val="50000"/>
                  </a:schemeClr>
                </a:solidFill>
                <a:latin typeface="Calibri" pitchFamily="34" charset="0"/>
                <a:cs typeface="Calibri" pitchFamily="34" charset="0"/>
              </a:defRPr>
            </a:lvl1pPr>
          </a:lstStyle>
          <a:p>
            <a:r>
              <a:rPr lang="es-ES" dirty="0" smtClean="0">
                <a:solidFill>
                  <a:schemeClr val="accent5">
                    <a:lumMod val="75000"/>
                  </a:schemeClr>
                </a:solidFill>
              </a:rPr>
              <a:t>Comportamientos antisociales más frecuentes</a:t>
            </a:r>
            <a:endParaRPr lang="es-ES" dirty="0">
              <a:solidFill>
                <a:schemeClr val="accent5">
                  <a:lumMod val="75000"/>
                </a:schemeClr>
              </a:solidFill>
            </a:endParaRPr>
          </a:p>
          <a:p>
            <a:r>
              <a:rPr lang="es-ES" sz="1600" i="1" dirty="0" smtClean="0">
                <a:solidFill>
                  <a:prstClr val="white">
                    <a:lumMod val="65000"/>
                  </a:prstClr>
                </a:solidFill>
              </a:rPr>
              <a:t>Parques y jardines públicos</a:t>
            </a:r>
            <a:endParaRPr lang="es-ES" sz="1600" i="1" dirty="0">
              <a:solidFill>
                <a:prstClr val="white">
                  <a:lumMod val="65000"/>
                </a:prstClr>
              </a:solidFill>
            </a:endParaRPr>
          </a:p>
        </p:txBody>
      </p:sp>
      <p:sp>
        <p:nvSpPr>
          <p:cNvPr id="14" name="Rectangle 3"/>
          <p:cNvSpPr>
            <a:spLocks noChangeArrowheads="1"/>
          </p:cNvSpPr>
          <p:nvPr/>
        </p:nvSpPr>
        <p:spPr bwMode="auto">
          <a:xfrm>
            <a:off x="36513" y="35999"/>
            <a:ext cx="8516887" cy="648000"/>
          </a:xfrm>
          <a:prstGeom prst="rect">
            <a:avLst/>
          </a:prstGeom>
          <a:solidFill>
            <a:schemeClr val="accent5"/>
          </a:solidFill>
          <a:ln>
            <a:noFill/>
          </a:ln>
          <a:effectLst/>
          <a:extLst/>
        </p:spPr>
        <p:txBody>
          <a:bodyPr wrap="square" lIns="0" tIns="0" rIns="0" bIns="0" anchor="ctr">
            <a:noAutofit/>
          </a:bodyPr>
          <a:lstStyle/>
          <a:p>
            <a:endParaRPr lang="es-ES"/>
          </a:p>
        </p:txBody>
      </p:sp>
      <p:sp>
        <p:nvSpPr>
          <p:cNvPr id="16" name="15 CuadroTexto"/>
          <p:cNvSpPr txBox="1"/>
          <p:nvPr/>
        </p:nvSpPr>
        <p:spPr>
          <a:xfrm>
            <a:off x="56456" y="170534"/>
            <a:ext cx="6165021" cy="400110"/>
          </a:xfrm>
          <a:prstGeom prst="rect">
            <a:avLst/>
          </a:prstGeom>
          <a:noFill/>
        </p:spPr>
        <p:txBody>
          <a:bodyPr wrap="none" rtlCol="0">
            <a:spAutoFit/>
          </a:bodyPr>
          <a:lstStyle>
            <a:defPPr>
              <a:defRPr lang="es-ES_tradnl"/>
            </a:defPPr>
            <a:lvl1pPr algn="l">
              <a:defRPr sz="2000">
                <a:ln>
                  <a:solidFill>
                    <a:schemeClr val="bg1"/>
                  </a:solidFill>
                </a:ln>
                <a:solidFill>
                  <a:schemeClr val="bg1"/>
                </a:solidFill>
                <a:latin typeface="Calibri" pitchFamily="34" charset="0"/>
                <a:cs typeface="Calibri" pitchFamily="34" charset="0"/>
              </a:defRPr>
            </a:lvl1pPr>
          </a:lstStyle>
          <a:p>
            <a:r>
              <a:rPr lang="es-ES" dirty="0"/>
              <a:t>SEGURIDAD CIUDADANA EN LAS INSTALACIONES DE OCIO</a:t>
            </a:r>
          </a:p>
        </p:txBody>
      </p:sp>
      <p:sp>
        <p:nvSpPr>
          <p:cNvPr id="18" name="17 CuadroTexto"/>
          <p:cNvSpPr txBox="1"/>
          <p:nvPr/>
        </p:nvSpPr>
        <p:spPr>
          <a:xfrm>
            <a:off x="0" y="6396335"/>
            <a:ext cx="7545288" cy="461665"/>
          </a:xfrm>
          <a:prstGeom prst="rect">
            <a:avLst/>
          </a:prstGeom>
          <a:noFill/>
        </p:spPr>
        <p:txBody>
          <a:bodyPr wrap="square" rtlCol="0">
            <a:spAutoFit/>
          </a:bodyPr>
          <a:lstStyle>
            <a:defPPr>
              <a:defRPr lang="es-ES_tradnl"/>
            </a:defPPr>
            <a:lvl1pPr algn="l">
              <a:defRPr sz="1200">
                <a:solidFill>
                  <a:schemeClr val="bg1">
                    <a:lumMod val="50000"/>
                  </a:schemeClr>
                </a:solidFill>
                <a:latin typeface="Calibri" pitchFamily="34" charset="0"/>
                <a:cs typeface="Calibri" pitchFamily="34" charset="0"/>
              </a:defRPr>
            </a:lvl1pPr>
          </a:lstStyle>
          <a:p>
            <a:r>
              <a:rPr lang="es-ES" dirty="0" err="1" smtClean="0">
                <a:solidFill>
                  <a:prstClr val="white">
                    <a:lumMod val="50000"/>
                  </a:prstClr>
                </a:solidFill>
              </a:rPr>
              <a:t>O4</a:t>
            </a:r>
            <a:r>
              <a:rPr lang="es-ES" dirty="0" smtClean="0">
                <a:solidFill>
                  <a:prstClr val="white">
                    <a:lumMod val="50000"/>
                  </a:prstClr>
                </a:solidFill>
              </a:rPr>
              <a:t>.- </a:t>
            </a:r>
            <a:r>
              <a:rPr lang="es-ES" dirty="0">
                <a:solidFill>
                  <a:prstClr val="white">
                    <a:lumMod val="50000"/>
                  </a:prstClr>
                </a:solidFill>
              </a:rPr>
              <a:t>En </a:t>
            </a:r>
            <a:r>
              <a:rPr lang="es-ES" dirty="0" smtClean="0">
                <a:solidFill>
                  <a:prstClr val="white">
                    <a:lumMod val="50000"/>
                  </a:prstClr>
                </a:solidFill>
              </a:rPr>
              <a:t>su opinión, ¿cuáles son los comportamiento antisociales y riesgos </a:t>
            </a:r>
            <a:br>
              <a:rPr lang="es-ES" dirty="0" smtClean="0">
                <a:solidFill>
                  <a:prstClr val="white">
                    <a:lumMod val="50000"/>
                  </a:prstClr>
                </a:solidFill>
              </a:rPr>
            </a:br>
            <a:r>
              <a:rPr lang="es-ES" dirty="0" smtClean="0">
                <a:solidFill>
                  <a:prstClr val="white">
                    <a:lumMod val="50000"/>
                  </a:prstClr>
                </a:solidFill>
              </a:rPr>
              <a:t>más habituales que percibe en cada uno de estos entornos?</a:t>
            </a:r>
            <a:endParaRPr lang="es-ES" dirty="0">
              <a:solidFill>
                <a:prstClr val="white">
                  <a:lumMod val="50000"/>
                </a:prstClr>
              </a:solidFill>
            </a:endParaRPr>
          </a:p>
        </p:txBody>
      </p:sp>
      <p:sp>
        <p:nvSpPr>
          <p:cNvPr id="19" name="18 Rectángulo"/>
          <p:cNvSpPr/>
          <p:nvPr/>
        </p:nvSpPr>
        <p:spPr bwMode="auto">
          <a:xfrm>
            <a:off x="1253613" y="1731818"/>
            <a:ext cx="7121063" cy="4385181"/>
          </a:xfrm>
          <a:prstGeom prst="rect">
            <a:avLst/>
          </a:prstGeom>
          <a:solidFill>
            <a:schemeClr val="bg1"/>
          </a:solidFill>
          <a:ln w="9525" cap="flat" cmpd="sng" algn="ctr">
            <a:solidFill>
              <a:srgbClr val="808080"/>
            </a:solidFill>
            <a:prstDash val="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graphicFrame>
        <p:nvGraphicFramePr>
          <p:cNvPr id="20" name="19 Gráfico"/>
          <p:cNvGraphicFramePr/>
          <p:nvPr>
            <p:extLst>
              <p:ext uri="{D42A27DB-BD31-4B8C-83A1-F6EECF244321}">
                <p14:modId xmlns:p14="http://schemas.microsoft.com/office/powerpoint/2010/main" xmlns="" val="2302985411"/>
              </p:ext>
            </p:extLst>
          </p:nvPr>
        </p:nvGraphicFramePr>
        <p:xfrm>
          <a:off x="5936745" y="1773383"/>
          <a:ext cx="2610140" cy="431262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1" name="20 Tabla"/>
          <p:cNvGraphicFramePr>
            <a:graphicFrameLocks noGrp="1"/>
          </p:cNvGraphicFramePr>
          <p:nvPr>
            <p:extLst>
              <p:ext uri="{D42A27DB-BD31-4B8C-83A1-F6EECF244321}">
                <p14:modId xmlns:p14="http://schemas.microsoft.com/office/powerpoint/2010/main" xmlns="" val="1589411321"/>
              </p:ext>
            </p:extLst>
          </p:nvPr>
        </p:nvGraphicFramePr>
        <p:xfrm>
          <a:off x="1538507" y="1933721"/>
          <a:ext cx="4412751" cy="3852716"/>
        </p:xfrm>
        <a:graphic>
          <a:graphicData uri="http://schemas.openxmlformats.org/drawingml/2006/table">
            <a:tbl>
              <a:tblPr>
                <a:tableStyleId>{5C22544A-7EE6-4342-B048-85BDC9FD1C3A}</a:tableStyleId>
              </a:tblPr>
              <a:tblGrid>
                <a:gridCol w="4412751"/>
              </a:tblGrid>
              <a:tr h="275194">
                <a:tc>
                  <a:txBody>
                    <a:bodyPr/>
                    <a:lstStyle/>
                    <a:p>
                      <a:pPr algn="r" fontAlgn="b">
                        <a:lnSpc>
                          <a:spcPct val="85000"/>
                        </a:lnSpc>
                      </a:pPr>
                      <a:r>
                        <a:rPr lang="es-ES" sz="1400" b="0" i="0" u="none" strike="noStrike" dirty="0">
                          <a:solidFill>
                            <a:srgbClr val="000000"/>
                          </a:solidFill>
                          <a:effectLst/>
                          <a:latin typeface="Calibri"/>
                        </a:rPr>
                        <a:t>Consumo de alcohol/ drogas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b">
                        <a:lnSpc>
                          <a:spcPct val="85000"/>
                        </a:lnSpc>
                      </a:pPr>
                      <a:r>
                        <a:rPr lang="es-ES" sz="1400" b="0" i="0" u="none" strike="noStrike" dirty="0">
                          <a:solidFill>
                            <a:srgbClr val="000000"/>
                          </a:solidFill>
                          <a:effectLst/>
                          <a:latin typeface="Calibri"/>
                        </a:rPr>
                        <a:t>Vandalismo/ gamberrismo en general</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b">
                        <a:lnSpc>
                          <a:spcPct val="85000"/>
                        </a:lnSpc>
                      </a:pPr>
                      <a:r>
                        <a:rPr lang="es-ES" sz="1400" b="0" i="0" u="none" strike="noStrike" dirty="0">
                          <a:solidFill>
                            <a:srgbClr val="000000"/>
                          </a:solidFill>
                          <a:effectLst/>
                          <a:latin typeface="Calibri"/>
                        </a:rPr>
                        <a:t>Presencia de personas sospechosas o que le intimiden</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b">
                        <a:lnSpc>
                          <a:spcPct val="85000"/>
                        </a:lnSpc>
                      </a:pPr>
                      <a:r>
                        <a:rPr lang="es-ES" sz="1400" b="0" i="0" u="none" strike="noStrike" dirty="0">
                          <a:solidFill>
                            <a:srgbClr val="000000"/>
                          </a:solidFill>
                          <a:effectLst/>
                          <a:latin typeface="Calibri"/>
                        </a:rPr>
                        <a:t>Robos/ atracos/ tirones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b">
                        <a:lnSpc>
                          <a:spcPct val="85000"/>
                        </a:lnSpc>
                      </a:pPr>
                      <a:r>
                        <a:rPr lang="es-ES" sz="1400" b="0" i="0" u="none" strike="noStrike" dirty="0">
                          <a:solidFill>
                            <a:srgbClr val="000000"/>
                          </a:solidFill>
                          <a:effectLst/>
                          <a:latin typeface="Calibri"/>
                        </a:rPr>
                        <a:t>Venta de alcohol/ drogas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b">
                        <a:lnSpc>
                          <a:spcPct val="85000"/>
                        </a:lnSpc>
                      </a:pPr>
                      <a:r>
                        <a:rPr lang="es-ES" sz="1400" b="0" i="0" u="none" strike="noStrike" dirty="0">
                          <a:solidFill>
                            <a:srgbClr val="000000"/>
                          </a:solidFill>
                          <a:effectLst/>
                          <a:latin typeface="Calibri"/>
                        </a:rPr>
                        <a:t>Violencia verbal/ </a:t>
                      </a:r>
                      <a:r>
                        <a:rPr lang="es-ES" sz="1400" b="0" i="0" u="none" strike="noStrike" dirty="0" smtClean="0">
                          <a:solidFill>
                            <a:srgbClr val="000000"/>
                          </a:solidFill>
                          <a:effectLst/>
                          <a:latin typeface="Calibri"/>
                        </a:rPr>
                        <a:t>escándalos/ </a:t>
                      </a:r>
                      <a:r>
                        <a:rPr lang="es-ES" sz="1400" b="0" i="0" u="none" strike="noStrike" dirty="0">
                          <a:solidFill>
                            <a:srgbClr val="000000"/>
                          </a:solidFill>
                          <a:effectLst/>
                          <a:latin typeface="Calibri"/>
                        </a:rPr>
                        <a:t>riñas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b">
                        <a:lnSpc>
                          <a:spcPct val="85000"/>
                        </a:lnSpc>
                      </a:pPr>
                      <a:r>
                        <a:rPr lang="es-ES" sz="1400" b="0" i="0" u="none" strike="noStrike" dirty="0">
                          <a:solidFill>
                            <a:srgbClr val="000000"/>
                          </a:solidFill>
                          <a:effectLst/>
                          <a:latin typeface="Calibri"/>
                        </a:rPr>
                        <a:t>Violencia física</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b">
                        <a:lnSpc>
                          <a:spcPct val="85000"/>
                        </a:lnSpc>
                      </a:pPr>
                      <a:r>
                        <a:rPr lang="es-ES" sz="1400" b="0" i="0" u="none" strike="noStrike" dirty="0">
                          <a:solidFill>
                            <a:srgbClr val="000000"/>
                          </a:solidFill>
                          <a:effectLst/>
                          <a:latin typeface="Calibri"/>
                        </a:rPr>
                        <a:t>Acoso</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b">
                        <a:lnSpc>
                          <a:spcPct val="85000"/>
                        </a:lnSpc>
                      </a:pPr>
                      <a:r>
                        <a:rPr lang="es-ES" sz="1400" b="0" i="0" u="none" strike="noStrike" dirty="0">
                          <a:solidFill>
                            <a:srgbClr val="000000"/>
                          </a:solidFill>
                          <a:effectLst/>
                          <a:latin typeface="Calibri"/>
                        </a:rPr>
                        <a:t>Sustracción de objeto de vehículo (zona de parking)</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b">
                        <a:lnSpc>
                          <a:spcPct val="85000"/>
                        </a:lnSpc>
                      </a:pPr>
                      <a:r>
                        <a:rPr lang="es-ES" sz="1400" b="0" i="0" u="none" strike="noStrike" dirty="0">
                          <a:solidFill>
                            <a:srgbClr val="000000"/>
                          </a:solidFill>
                          <a:effectLst/>
                          <a:latin typeface="Calibri"/>
                        </a:rPr>
                        <a:t>Robo de vehículo (zona de parking)</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b">
                        <a:lnSpc>
                          <a:spcPct val="85000"/>
                        </a:lnSpc>
                      </a:pPr>
                      <a:r>
                        <a:rPr lang="es-ES" sz="1400" b="0" i="0" u="none" strike="noStrike" dirty="0">
                          <a:solidFill>
                            <a:srgbClr val="000000"/>
                          </a:solidFill>
                          <a:effectLst/>
                          <a:latin typeface="Calibri"/>
                        </a:rPr>
                        <a:t>Ningún hecho concreto, pero tiene sensación de inseguridad</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b">
                        <a:lnSpc>
                          <a:spcPct val="85000"/>
                        </a:lnSpc>
                      </a:pPr>
                      <a:r>
                        <a:rPr lang="es-ES" sz="1400" b="0" i="0" u="none" strike="noStrike" dirty="0">
                          <a:solidFill>
                            <a:srgbClr val="000000"/>
                          </a:solidFill>
                          <a:effectLst/>
                          <a:latin typeface="Calibri"/>
                        </a:rPr>
                        <a:t>Otros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b">
                        <a:lnSpc>
                          <a:spcPct val="85000"/>
                        </a:lnSpc>
                      </a:pPr>
                      <a:r>
                        <a:rPr lang="es-ES" sz="1400" b="0" i="0" u="none" strike="noStrike" dirty="0">
                          <a:solidFill>
                            <a:srgbClr val="000000"/>
                          </a:solidFill>
                          <a:effectLst/>
                          <a:latin typeface="Calibri"/>
                        </a:rPr>
                        <a:t>Ninguno/ me siento seguro</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b">
                        <a:lnSpc>
                          <a:spcPct val="85000"/>
                        </a:lnSpc>
                      </a:pPr>
                      <a:r>
                        <a:rPr lang="es-ES" sz="1400" b="0" i="0" u="none" strike="noStrike" dirty="0">
                          <a:solidFill>
                            <a:srgbClr val="000000"/>
                          </a:solidFill>
                          <a:effectLst/>
                          <a:latin typeface="Calibri"/>
                        </a:rPr>
                        <a:t>No sabe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23" name="22 CuadroTexto"/>
          <p:cNvSpPr txBox="1"/>
          <p:nvPr/>
        </p:nvSpPr>
        <p:spPr>
          <a:xfrm rot="16200000">
            <a:off x="6301299" y="3805197"/>
            <a:ext cx="4423758" cy="276999"/>
          </a:xfrm>
          <a:prstGeom prst="rect">
            <a:avLst/>
          </a:prstGeom>
          <a:noFill/>
        </p:spPr>
        <p:txBody>
          <a:bodyPr wrap="square" lIns="36000" rIns="36000" rtlCol="0" anchor="ctr">
            <a:spAutoFit/>
          </a:bodyPr>
          <a:lstStyle>
            <a:defPPr>
              <a:defRPr lang="es-ES_tradnl"/>
            </a:defPPr>
            <a:lvl1pPr algn="l">
              <a:defRPr sz="1100">
                <a:latin typeface="Calibri" pitchFamily="34" charset="0"/>
                <a:cs typeface="Calibri" pitchFamily="34" charset="0"/>
              </a:defRPr>
            </a:lvl1pPr>
          </a:lstStyle>
          <a:p>
            <a:r>
              <a:rPr lang="es-ES" sz="1200" dirty="0" smtClean="0"/>
              <a:t>BASE Hace uso de parques y jardines públicos: 1.942 CASOS</a:t>
            </a:r>
            <a:endParaRPr lang="es-ES" sz="1200" dirty="0"/>
          </a:p>
        </p:txBody>
      </p:sp>
      <p:pic>
        <p:nvPicPr>
          <p:cNvPr id="28" name="27 Imagen"/>
          <p:cNvPicPr>
            <a:picLocks noChangeAspect="1"/>
          </p:cNvPicPr>
          <p:nvPr/>
        </p:nvPicPr>
        <p:blipFill>
          <a:blip r:embed="rId3" cstate="email">
            <a:extLst>
              <a:ext uri="{BEBA8EAE-BF5A-486C-A8C5-ECC9F3942E4B}">
                <a14:imgProps xmlns:a14="http://schemas.microsoft.com/office/drawing/2010/main" xmlns="">
                  <a14:imgLayer r:embed="rId4">
                    <a14:imgEffect>
                      <a14:colorTemperature colorTemp="8800"/>
                    </a14:imgEffect>
                    <a14:imgEffect>
                      <a14:saturation sat="60000"/>
                    </a14:imgEffect>
                    <a14:imgEffect>
                      <a14:brightnessContrast bright="-10000" contrast="15000"/>
                    </a14:imgEffect>
                  </a14:imgLayer>
                </a14:imgProps>
              </a:ext>
              <a:ext uri="{28A0092B-C50C-407E-A947-70E740481C1C}">
                <a14:useLocalDpi xmlns:a14="http://schemas.microsoft.com/office/drawing/2010/main" xmlns=""/>
              </a:ext>
            </a:extLst>
          </a:blip>
          <a:stretch>
            <a:fillRect/>
          </a:stretch>
        </p:blipFill>
        <p:spPr>
          <a:xfrm>
            <a:off x="1464767" y="5431507"/>
            <a:ext cx="651865" cy="616049"/>
          </a:xfrm>
          <a:prstGeom prst="rect">
            <a:avLst/>
          </a:prstGeom>
          <a:ln>
            <a:noFill/>
          </a:ln>
          <a:effectLst>
            <a:glow rad="25400">
              <a:schemeClr val="tx1">
                <a:alpha val="18000"/>
              </a:schemeClr>
            </a:glow>
            <a:outerShdw blurRad="88900" algn="tl" rotWithShape="0">
              <a:srgbClr val="000000">
                <a:alpha val="70000"/>
              </a:srgbClr>
            </a:outerShdw>
          </a:effectLst>
        </p:spPr>
      </p:pic>
    </p:spTree>
    <p:extLst>
      <p:ext uri="{BB962C8B-B14F-4D97-AF65-F5344CB8AC3E}">
        <p14:creationId xmlns:p14="http://schemas.microsoft.com/office/powerpoint/2010/main" xmlns="" val="2662069064"/>
      </p:ext>
    </p:extLst>
  </p:cSld>
  <p:clrMapOvr>
    <a:masterClrMapping/>
  </p:clrMapOvr>
  <p:transition>
    <p:wipe dir="d"/>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60325" y="836712"/>
            <a:ext cx="8640960" cy="646331"/>
          </a:xfrm>
          <a:prstGeom prst="rect">
            <a:avLst/>
          </a:prstGeom>
          <a:noFill/>
          <a:ln>
            <a:noFill/>
          </a:ln>
        </p:spPr>
        <p:txBody>
          <a:bodyPr wrap="square" rtlCol="0">
            <a:spAutoFit/>
          </a:bodyPr>
          <a:lstStyle>
            <a:defPPr>
              <a:defRPr lang="es-ES_tradnl"/>
            </a:defPPr>
            <a:lvl1pPr algn="l">
              <a:spcBef>
                <a:spcPts val="0"/>
              </a:spcBef>
              <a:defRPr sz="2000" b="1">
                <a:solidFill>
                  <a:schemeClr val="bg1">
                    <a:lumMod val="50000"/>
                  </a:schemeClr>
                </a:solidFill>
                <a:latin typeface="Calibri" pitchFamily="34" charset="0"/>
                <a:cs typeface="Calibri" pitchFamily="34" charset="0"/>
              </a:defRPr>
            </a:lvl1pPr>
          </a:lstStyle>
          <a:p>
            <a:r>
              <a:rPr lang="es-ES" dirty="0" smtClean="0">
                <a:solidFill>
                  <a:schemeClr val="accent5">
                    <a:lumMod val="75000"/>
                  </a:schemeClr>
                </a:solidFill>
              </a:rPr>
              <a:t>Comportamientos antisociales más frecuentes</a:t>
            </a:r>
            <a:endParaRPr lang="es-ES" dirty="0">
              <a:solidFill>
                <a:schemeClr val="accent5">
                  <a:lumMod val="75000"/>
                </a:schemeClr>
              </a:solidFill>
            </a:endParaRPr>
          </a:p>
          <a:p>
            <a:r>
              <a:rPr lang="es-ES" sz="1600" i="1" dirty="0" smtClean="0">
                <a:solidFill>
                  <a:prstClr val="white">
                    <a:lumMod val="65000"/>
                  </a:prstClr>
                </a:solidFill>
              </a:rPr>
              <a:t>Parques y jardines públicos – Por Comunidad autónoma</a:t>
            </a:r>
            <a:endParaRPr lang="es-ES" sz="1600" i="1" dirty="0">
              <a:solidFill>
                <a:prstClr val="white">
                  <a:lumMod val="65000"/>
                </a:prstClr>
              </a:solidFill>
            </a:endParaRPr>
          </a:p>
        </p:txBody>
      </p:sp>
      <p:sp>
        <p:nvSpPr>
          <p:cNvPr id="14" name="Rectangle 3"/>
          <p:cNvSpPr>
            <a:spLocks noChangeArrowheads="1"/>
          </p:cNvSpPr>
          <p:nvPr/>
        </p:nvSpPr>
        <p:spPr bwMode="auto">
          <a:xfrm>
            <a:off x="36513" y="35999"/>
            <a:ext cx="8516887" cy="648000"/>
          </a:xfrm>
          <a:prstGeom prst="rect">
            <a:avLst/>
          </a:prstGeom>
          <a:solidFill>
            <a:schemeClr val="accent5"/>
          </a:solidFill>
          <a:ln>
            <a:noFill/>
          </a:ln>
          <a:effectLst/>
          <a:extLst/>
        </p:spPr>
        <p:txBody>
          <a:bodyPr wrap="square" lIns="0" tIns="0" rIns="0" bIns="0" anchor="ctr">
            <a:noAutofit/>
          </a:bodyPr>
          <a:lstStyle/>
          <a:p>
            <a:endParaRPr lang="es-ES"/>
          </a:p>
        </p:txBody>
      </p:sp>
      <p:sp>
        <p:nvSpPr>
          <p:cNvPr id="16" name="15 CuadroTexto"/>
          <p:cNvSpPr txBox="1"/>
          <p:nvPr/>
        </p:nvSpPr>
        <p:spPr>
          <a:xfrm>
            <a:off x="56456" y="170534"/>
            <a:ext cx="6165021" cy="400110"/>
          </a:xfrm>
          <a:prstGeom prst="rect">
            <a:avLst/>
          </a:prstGeom>
          <a:noFill/>
        </p:spPr>
        <p:txBody>
          <a:bodyPr wrap="none" rtlCol="0">
            <a:spAutoFit/>
          </a:bodyPr>
          <a:lstStyle>
            <a:defPPr>
              <a:defRPr lang="es-ES_tradnl"/>
            </a:defPPr>
            <a:lvl1pPr algn="l">
              <a:defRPr sz="2000">
                <a:ln>
                  <a:solidFill>
                    <a:schemeClr val="bg1"/>
                  </a:solidFill>
                </a:ln>
                <a:solidFill>
                  <a:schemeClr val="bg1"/>
                </a:solidFill>
                <a:latin typeface="Calibri" pitchFamily="34" charset="0"/>
                <a:cs typeface="Calibri" pitchFamily="34" charset="0"/>
              </a:defRPr>
            </a:lvl1pPr>
          </a:lstStyle>
          <a:p>
            <a:r>
              <a:rPr lang="es-ES" dirty="0"/>
              <a:t>SEGURIDAD CIUDADANA EN LAS INSTALACIONES DE OCIO</a:t>
            </a:r>
          </a:p>
        </p:txBody>
      </p:sp>
      <p:sp>
        <p:nvSpPr>
          <p:cNvPr id="18" name="17 CuadroTexto"/>
          <p:cNvSpPr txBox="1"/>
          <p:nvPr/>
        </p:nvSpPr>
        <p:spPr>
          <a:xfrm>
            <a:off x="0" y="6396335"/>
            <a:ext cx="7545288" cy="461665"/>
          </a:xfrm>
          <a:prstGeom prst="rect">
            <a:avLst/>
          </a:prstGeom>
          <a:noFill/>
        </p:spPr>
        <p:txBody>
          <a:bodyPr wrap="square" rtlCol="0">
            <a:spAutoFit/>
          </a:bodyPr>
          <a:lstStyle>
            <a:defPPr>
              <a:defRPr lang="es-ES_tradnl"/>
            </a:defPPr>
            <a:lvl1pPr algn="l">
              <a:defRPr sz="1200">
                <a:solidFill>
                  <a:schemeClr val="bg1">
                    <a:lumMod val="50000"/>
                  </a:schemeClr>
                </a:solidFill>
                <a:latin typeface="Calibri" pitchFamily="34" charset="0"/>
                <a:cs typeface="Calibri" pitchFamily="34" charset="0"/>
              </a:defRPr>
            </a:lvl1pPr>
          </a:lstStyle>
          <a:p>
            <a:r>
              <a:rPr lang="es-ES" dirty="0" err="1" smtClean="0">
                <a:solidFill>
                  <a:prstClr val="white">
                    <a:lumMod val="50000"/>
                  </a:prstClr>
                </a:solidFill>
              </a:rPr>
              <a:t>O4</a:t>
            </a:r>
            <a:r>
              <a:rPr lang="es-ES" dirty="0" smtClean="0">
                <a:solidFill>
                  <a:prstClr val="white">
                    <a:lumMod val="50000"/>
                  </a:prstClr>
                </a:solidFill>
              </a:rPr>
              <a:t>.- </a:t>
            </a:r>
            <a:r>
              <a:rPr lang="es-ES" dirty="0">
                <a:solidFill>
                  <a:prstClr val="white">
                    <a:lumMod val="50000"/>
                  </a:prstClr>
                </a:solidFill>
              </a:rPr>
              <a:t>En </a:t>
            </a:r>
            <a:r>
              <a:rPr lang="es-ES" dirty="0" smtClean="0">
                <a:solidFill>
                  <a:prstClr val="white">
                    <a:lumMod val="50000"/>
                  </a:prstClr>
                </a:solidFill>
              </a:rPr>
              <a:t>su opinión, ¿cuáles son los comportamiento antisociales y riesgos </a:t>
            </a:r>
            <a:br>
              <a:rPr lang="es-ES" dirty="0" smtClean="0">
                <a:solidFill>
                  <a:prstClr val="white">
                    <a:lumMod val="50000"/>
                  </a:prstClr>
                </a:solidFill>
              </a:rPr>
            </a:br>
            <a:r>
              <a:rPr lang="es-ES" dirty="0" smtClean="0">
                <a:solidFill>
                  <a:prstClr val="white">
                    <a:lumMod val="50000"/>
                  </a:prstClr>
                </a:solidFill>
              </a:rPr>
              <a:t>más habituales que percibe en cada uno de estos entornos?</a:t>
            </a:r>
            <a:endParaRPr lang="es-ES" dirty="0">
              <a:solidFill>
                <a:prstClr val="white">
                  <a:lumMod val="50000"/>
                </a:prstClr>
              </a:solidFill>
            </a:endParaRPr>
          </a:p>
        </p:txBody>
      </p:sp>
      <p:graphicFrame>
        <p:nvGraphicFramePr>
          <p:cNvPr id="13" name="12 Tabla"/>
          <p:cNvGraphicFramePr>
            <a:graphicFrameLocks noGrp="1"/>
          </p:cNvGraphicFramePr>
          <p:nvPr>
            <p:extLst>
              <p:ext uri="{D42A27DB-BD31-4B8C-83A1-F6EECF244321}">
                <p14:modId xmlns:p14="http://schemas.microsoft.com/office/powerpoint/2010/main" xmlns="" val="851102500"/>
              </p:ext>
            </p:extLst>
          </p:nvPr>
        </p:nvGraphicFramePr>
        <p:xfrm>
          <a:off x="323850" y="1893313"/>
          <a:ext cx="9231462" cy="4040760"/>
        </p:xfrm>
        <a:graphic>
          <a:graphicData uri="http://schemas.openxmlformats.org/drawingml/2006/table">
            <a:tbl>
              <a:tblPr firstRow="1" bandRow="1">
                <a:tableStyleId>{5C22544A-7EE6-4342-B048-85BDC9FD1C3A}</a:tableStyleId>
              </a:tblPr>
              <a:tblGrid>
                <a:gridCol w="3543300"/>
                <a:gridCol w="948027"/>
                <a:gridCol w="948027"/>
                <a:gridCol w="948027"/>
                <a:gridCol w="948027"/>
                <a:gridCol w="948027"/>
                <a:gridCol w="948027"/>
              </a:tblGrid>
              <a:tr h="408065">
                <a:tc>
                  <a:txBody>
                    <a:bodyPr/>
                    <a:lstStyle/>
                    <a:p>
                      <a:pPr algn="r">
                        <a:spcBef>
                          <a:spcPts val="0"/>
                        </a:spcBef>
                      </a:pPr>
                      <a:endParaRPr lang="es-ES" sz="1200" b="1" i="1" dirty="0" smtClean="0">
                        <a:solidFill>
                          <a:schemeClr val="accent5">
                            <a:lumMod val="75000"/>
                          </a:schemeClr>
                        </a:solidFill>
                        <a:latin typeface="Calibri" pitchFamily="34" charset="0"/>
                        <a:cs typeface="Calibri"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s-ES" sz="1300" b="1" i="1" dirty="0" smtClean="0">
                          <a:solidFill>
                            <a:schemeClr val="accent5">
                              <a:lumMod val="75000"/>
                            </a:schemeClr>
                          </a:solidFill>
                          <a:latin typeface="Calibri" pitchFamily="34" charset="0"/>
                          <a:cs typeface="Calibri" pitchFamily="34" charset="0"/>
                        </a:rPr>
                        <a:t>TOTAL</a:t>
                      </a:r>
                      <a:endParaRPr lang="es-ES" sz="1300" b="1" i="1" dirty="0">
                        <a:solidFill>
                          <a:schemeClr val="accent5">
                            <a:lumMod val="75000"/>
                          </a:schemeClr>
                        </a:solidFill>
                        <a:latin typeface="Calibri" pitchFamily="34" charset="0"/>
                        <a:cs typeface="Calibri"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ctr" defTabSz="914400" rtl="0" eaLnBrk="1" fontAlgn="auto" latinLnBrk="0" hangingPunct="1">
                        <a:lnSpc>
                          <a:spcPct val="90000"/>
                        </a:lnSpc>
                        <a:spcBef>
                          <a:spcPts val="0"/>
                        </a:spcBef>
                        <a:spcAft>
                          <a:spcPts val="0"/>
                        </a:spcAft>
                        <a:buClrTx/>
                        <a:buSzTx/>
                        <a:buFontTx/>
                        <a:buNone/>
                        <a:tabLst/>
                        <a:defRPr/>
                      </a:pPr>
                      <a:r>
                        <a:rPr lang="es-ES" sz="1300" b="1" i="1" dirty="0" smtClean="0">
                          <a:solidFill>
                            <a:schemeClr val="accent5">
                              <a:lumMod val="75000"/>
                            </a:schemeClr>
                          </a:solidFill>
                          <a:latin typeface="Calibri" pitchFamily="34" charset="0"/>
                          <a:cs typeface="Calibri" pitchFamily="34" charset="0"/>
                        </a:rPr>
                        <a:t>Andalucía</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s-ES" sz="1300" b="1" i="1" dirty="0" smtClean="0">
                          <a:solidFill>
                            <a:schemeClr val="accent5">
                              <a:lumMod val="75000"/>
                            </a:schemeClr>
                          </a:solidFill>
                          <a:latin typeface="Calibri" pitchFamily="34" charset="0"/>
                          <a:cs typeface="Calibri" pitchFamily="34" charset="0"/>
                        </a:rPr>
                        <a:t>Cataluña</a:t>
                      </a:r>
                      <a:endParaRPr lang="es-ES" sz="1300" b="1" i="1" dirty="0">
                        <a:solidFill>
                          <a:schemeClr val="accent5">
                            <a:lumMod val="75000"/>
                          </a:schemeClr>
                        </a:solidFill>
                        <a:latin typeface="Calibri" pitchFamily="34" charset="0"/>
                        <a:cs typeface="Calibri"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s-ES" sz="1300" b="1" i="1" dirty="0" smtClean="0">
                          <a:solidFill>
                            <a:schemeClr val="accent5">
                              <a:lumMod val="75000"/>
                            </a:schemeClr>
                          </a:solidFill>
                          <a:latin typeface="Calibri" pitchFamily="34" charset="0"/>
                          <a:cs typeface="Calibri" pitchFamily="34" charset="0"/>
                        </a:rPr>
                        <a:t>C. Valenciana</a:t>
                      </a:r>
                      <a:endParaRPr lang="es-ES" sz="1300" b="1" i="1" dirty="0">
                        <a:solidFill>
                          <a:schemeClr val="accent5">
                            <a:lumMod val="75000"/>
                          </a:schemeClr>
                        </a:solidFill>
                        <a:latin typeface="Calibri" pitchFamily="34" charset="0"/>
                        <a:cs typeface="Calibri"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s-ES" sz="1300" b="1" i="1" dirty="0" smtClean="0">
                          <a:solidFill>
                            <a:schemeClr val="accent5">
                              <a:lumMod val="75000"/>
                            </a:schemeClr>
                          </a:solidFill>
                          <a:latin typeface="Calibri" pitchFamily="34" charset="0"/>
                          <a:cs typeface="Calibri" pitchFamily="34" charset="0"/>
                        </a:rPr>
                        <a:t>Madrid</a:t>
                      </a:r>
                      <a:endParaRPr lang="es-ES" sz="1300" b="1" i="1" dirty="0">
                        <a:solidFill>
                          <a:schemeClr val="accent5">
                            <a:lumMod val="75000"/>
                          </a:schemeClr>
                        </a:solidFill>
                        <a:latin typeface="Calibri" pitchFamily="34" charset="0"/>
                        <a:cs typeface="Calibri"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ctr" defTabSz="914400" rtl="0" eaLnBrk="1" fontAlgn="auto" latinLnBrk="0" hangingPunct="1">
                        <a:lnSpc>
                          <a:spcPct val="90000"/>
                        </a:lnSpc>
                        <a:spcBef>
                          <a:spcPts val="0"/>
                        </a:spcBef>
                        <a:spcAft>
                          <a:spcPts val="0"/>
                        </a:spcAft>
                        <a:buClrTx/>
                        <a:buSzTx/>
                        <a:buFontTx/>
                        <a:buNone/>
                        <a:tabLst/>
                        <a:defRPr/>
                      </a:pPr>
                      <a:r>
                        <a:rPr lang="es-ES" sz="1300" b="1" i="1" dirty="0" smtClean="0">
                          <a:solidFill>
                            <a:schemeClr val="accent5">
                              <a:lumMod val="75000"/>
                            </a:schemeClr>
                          </a:solidFill>
                          <a:latin typeface="Calibri" pitchFamily="34" charset="0"/>
                          <a:cs typeface="Calibri" pitchFamily="34" charset="0"/>
                        </a:rPr>
                        <a:t>Resto</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r>
              <a:tr h="224787">
                <a:tc>
                  <a:txBody>
                    <a:bodyPr/>
                    <a:lstStyle/>
                    <a:p>
                      <a:pPr algn="r">
                        <a:spcBef>
                          <a:spcPts val="0"/>
                        </a:spcBef>
                      </a:pPr>
                      <a:r>
                        <a:rPr lang="es-ES" sz="1000" b="1" i="1" dirty="0" smtClean="0">
                          <a:solidFill>
                            <a:schemeClr val="bg1"/>
                          </a:solidFill>
                          <a:latin typeface="Calibri" pitchFamily="34" charset="0"/>
                          <a:cs typeface="Calibri" pitchFamily="34" charset="0"/>
                        </a:rPr>
                        <a:t>BASE</a:t>
                      </a:r>
                      <a:r>
                        <a:rPr lang="es-ES" sz="1000" b="1" i="1" baseline="0" dirty="0" smtClean="0">
                          <a:solidFill>
                            <a:schemeClr val="bg1"/>
                          </a:solidFill>
                          <a:latin typeface="Calibri" pitchFamily="34" charset="0"/>
                          <a:cs typeface="Calibri" pitchFamily="34" charset="0"/>
                        </a:rPr>
                        <a:t> Hace uso de parques y jardines públicos</a:t>
                      </a:r>
                      <a:r>
                        <a:rPr lang="es-ES" sz="1000" b="1" i="1" dirty="0" smtClean="0">
                          <a:solidFill>
                            <a:schemeClr val="bg1"/>
                          </a:solidFill>
                          <a:latin typeface="Calibri" pitchFamily="34" charset="0"/>
                          <a:cs typeface="Calibri" pitchFamily="34" charset="0"/>
                        </a:rPr>
                        <a:t>: </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a:r>
                        <a:rPr lang="es-ES" sz="1000" b="1" i="1" dirty="0" smtClean="0">
                          <a:solidFill>
                            <a:schemeClr val="bg1"/>
                          </a:solidFill>
                          <a:latin typeface="Calibri" pitchFamily="34" charset="0"/>
                          <a:cs typeface="Calibri" pitchFamily="34" charset="0"/>
                        </a:rPr>
                        <a:t>1.942</a:t>
                      </a:r>
                      <a:endParaRPr lang="es-ES" sz="1000" b="1" i="1" dirty="0">
                        <a:solidFill>
                          <a:schemeClr val="bg1"/>
                        </a:solidFill>
                        <a:latin typeface="Calibri" pitchFamily="34" charset="0"/>
                        <a:cs typeface="Calibri"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a:r>
                        <a:rPr lang="es-ES" sz="1000" b="1" i="1" dirty="0" smtClean="0">
                          <a:solidFill>
                            <a:schemeClr val="bg1"/>
                          </a:solidFill>
                          <a:latin typeface="Calibri" pitchFamily="34" charset="0"/>
                          <a:cs typeface="Calibri" pitchFamily="34" charset="0"/>
                        </a:rPr>
                        <a:t>384</a:t>
                      </a:r>
                      <a:endParaRPr lang="es-ES" sz="1000" b="1" i="1" dirty="0">
                        <a:solidFill>
                          <a:schemeClr val="bg1"/>
                        </a:solidFill>
                        <a:latin typeface="Calibri" pitchFamily="34" charset="0"/>
                        <a:cs typeface="Calibri"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marL="0" marR="0" indent="0" algn="ctr" defTabSz="914400" rtl="0" eaLnBrk="1" fontAlgn="auto" latinLnBrk="0" hangingPunct="1">
                        <a:lnSpc>
                          <a:spcPct val="90000"/>
                        </a:lnSpc>
                        <a:spcBef>
                          <a:spcPts val="0"/>
                        </a:spcBef>
                        <a:spcAft>
                          <a:spcPts val="0"/>
                        </a:spcAft>
                        <a:buClrTx/>
                        <a:buSzTx/>
                        <a:buFontTx/>
                        <a:buNone/>
                        <a:tabLst/>
                        <a:defRPr/>
                      </a:pPr>
                      <a:r>
                        <a:rPr lang="es-ES" sz="1000" b="1" i="1" dirty="0" smtClean="0">
                          <a:solidFill>
                            <a:schemeClr val="bg1"/>
                          </a:solidFill>
                          <a:latin typeface="Calibri" pitchFamily="34" charset="0"/>
                          <a:cs typeface="Calibri" pitchFamily="34" charset="0"/>
                        </a:rPr>
                        <a:t>379</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a:r>
                        <a:rPr lang="es-ES" sz="1000" b="1" i="1" dirty="0" smtClean="0">
                          <a:solidFill>
                            <a:schemeClr val="bg1"/>
                          </a:solidFill>
                          <a:latin typeface="Calibri" pitchFamily="34" charset="0"/>
                          <a:cs typeface="Calibri" pitchFamily="34" charset="0"/>
                        </a:rPr>
                        <a:t>374</a:t>
                      </a:r>
                      <a:endParaRPr lang="es-ES" sz="1000" b="1" i="1" dirty="0">
                        <a:solidFill>
                          <a:schemeClr val="bg1"/>
                        </a:solidFill>
                        <a:latin typeface="Calibri" pitchFamily="34" charset="0"/>
                        <a:cs typeface="Calibri"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a:r>
                        <a:rPr lang="es-ES" sz="1000" b="1" i="1" dirty="0" smtClean="0">
                          <a:solidFill>
                            <a:schemeClr val="bg1"/>
                          </a:solidFill>
                          <a:latin typeface="Calibri" pitchFamily="34" charset="0"/>
                          <a:cs typeface="Calibri" pitchFamily="34" charset="0"/>
                        </a:rPr>
                        <a:t>375</a:t>
                      </a:r>
                      <a:endParaRPr lang="es-ES" sz="1000" b="1" i="1" dirty="0">
                        <a:solidFill>
                          <a:schemeClr val="bg1"/>
                        </a:solidFill>
                        <a:latin typeface="Calibri" pitchFamily="34" charset="0"/>
                        <a:cs typeface="Calibri"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a:r>
                        <a:rPr lang="es-ES" sz="1000" b="1" i="1" dirty="0" smtClean="0">
                          <a:solidFill>
                            <a:schemeClr val="bg1"/>
                          </a:solidFill>
                          <a:latin typeface="Calibri" pitchFamily="34" charset="0"/>
                          <a:cs typeface="Calibri" pitchFamily="34" charset="0"/>
                        </a:rPr>
                        <a:t>430</a:t>
                      </a:r>
                      <a:endParaRPr lang="es-ES" sz="1000" b="1" i="1" dirty="0">
                        <a:solidFill>
                          <a:schemeClr val="bg1"/>
                        </a:solidFill>
                        <a:latin typeface="Calibri" pitchFamily="34" charset="0"/>
                        <a:cs typeface="Calibri"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r>
              <a:tr h="243422">
                <a:tc>
                  <a:txBody>
                    <a:bodyPr/>
                    <a:lstStyle/>
                    <a:p>
                      <a:pPr algn="r" fontAlgn="b">
                        <a:lnSpc>
                          <a:spcPct val="85000"/>
                        </a:lnSpc>
                      </a:pPr>
                      <a:r>
                        <a:rPr lang="es-ES" sz="1100" b="0" i="0" u="none" strike="noStrike" dirty="0">
                          <a:solidFill>
                            <a:srgbClr val="000000"/>
                          </a:solidFill>
                          <a:effectLst/>
                          <a:latin typeface="Calibri"/>
                        </a:rPr>
                        <a:t>Consumo de alcohol/ drogas</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1" i="0" u="none" strike="noStrike" dirty="0">
                          <a:solidFill>
                            <a:srgbClr val="000000"/>
                          </a:solidFill>
                          <a:effectLst/>
                          <a:latin typeface="Calibri"/>
                        </a:rPr>
                        <a:t>54,1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52,9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56,2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58,0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58,4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51,3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r>
              <a:tr h="243422">
                <a:tc>
                  <a:txBody>
                    <a:bodyPr/>
                    <a:lstStyle/>
                    <a:p>
                      <a:pPr algn="r" fontAlgn="b">
                        <a:lnSpc>
                          <a:spcPct val="85000"/>
                        </a:lnSpc>
                      </a:pPr>
                      <a:r>
                        <a:rPr lang="es-ES" sz="1100" b="0" i="0" u="none" strike="noStrike" dirty="0">
                          <a:solidFill>
                            <a:srgbClr val="000000"/>
                          </a:solidFill>
                          <a:effectLst/>
                          <a:latin typeface="Calibri"/>
                        </a:rPr>
                        <a:t>Vandalismo/ gamberrismo en general</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1" i="0" u="none" strike="noStrike">
                          <a:solidFill>
                            <a:srgbClr val="000000"/>
                          </a:solidFill>
                          <a:effectLst/>
                          <a:latin typeface="Calibri"/>
                        </a:rPr>
                        <a:t>52,9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51,3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53,3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62,0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54,9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50,4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r>
              <a:tr h="243422">
                <a:tc>
                  <a:txBody>
                    <a:bodyPr/>
                    <a:lstStyle/>
                    <a:p>
                      <a:pPr algn="r" fontAlgn="b">
                        <a:lnSpc>
                          <a:spcPct val="85000"/>
                        </a:lnSpc>
                      </a:pPr>
                      <a:r>
                        <a:rPr lang="es-ES" sz="1100" b="0" i="0" u="none" strike="noStrike" dirty="0">
                          <a:solidFill>
                            <a:srgbClr val="000000"/>
                          </a:solidFill>
                          <a:effectLst/>
                          <a:latin typeface="Calibri"/>
                        </a:rPr>
                        <a:t>Presencia de personas sospechosas o que le intimiden</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1" i="0" u="none" strike="noStrike">
                          <a:solidFill>
                            <a:srgbClr val="000000"/>
                          </a:solidFill>
                          <a:effectLst/>
                          <a:latin typeface="Calibri"/>
                        </a:rPr>
                        <a:t>49,7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48,2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50,4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56,7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54,7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46,7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r>
              <a:tr h="243422">
                <a:tc>
                  <a:txBody>
                    <a:bodyPr/>
                    <a:lstStyle/>
                    <a:p>
                      <a:pPr algn="r" fontAlgn="b">
                        <a:lnSpc>
                          <a:spcPct val="85000"/>
                        </a:lnSpc>
                      </a:pPr>
                      <a:r>
                        <a:rPr lang="es-ES" sz="1100" b="0" i="0" u="none" strike="noStrike" dirty="0">
                          <a:solidFill>
                            <a:srgbClr val="000000"/>
                          </a:solidFill>
                          <a:effectLst/>
                          <a:latin typeface="Calibri"/>
                        </a:rPr>
                        <a:t>Robos/ atracos/ tirones</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1" i="0" u="none" strike="noStrike">
                          <a:solidFill>
                            <a:srgbClr val="000000"/>
                          </a:solidFill>
                          <a:effectLst/>
                          <a:latin typeface="Calibri"/>
                        </a:rPr>
                        <a:t>43,4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41,2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44,9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53,5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43,7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41,1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r>
              <a:tr h="243422">
                <a:tc>
                  <a:txBody>
                    <a:bodyPr/>
                    <a:lstStyle/>
                    <a:p>
                      <a:pPr algn="r" fontAlgn="b">
                        <a:lnSpc>
                          <a:spcPct val="85000"/>
                        </a:lnSpc>
                      </a:pPr>
                      <a:r>
                        <a:rPr lang="es-ES" sz="1100" b="0" i="0" u="none" strike="noStrike" dirty="0">
                          <a:solidFill>
                            <a:srgbClr val="000000"/>
                          </a:solidFill>
                          <a:effectLst/>
                          <a:latin typeface="Calibri"/>
                        </a:rPr>
                        <a:t>Venta de alcohol/ drogas</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1" i="0" u="none" strike="noStrike">
                          <a:solidFill>
                            <a:srgbClr val="000000"/>
                          </a:solidFill>
                          <a:effectLst/>
                          <a:latin typeface="Calibri"/>
                        </a:rPr>
                        <a:t>39,3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39,1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41,2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43,6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43,2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36,4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r>
              <a:tr h="243422">
                <a:tc>
                  <a:txBody>
                    <a:bodyPr/>
                    <a:lstStyle/>
                    <a:p>
                      <a:pPr algn="r" fontAlgn="b">
                        <a:lnSpc>
                          <a:spcPct val="85000"/>
                        </a:lnSpc>
                      </a:pPr>
                      <a:r>
                        <a:rPr lang="es-ES" sz="1100" b="0" i="0" u="none" strike="noStrike" dirty="0">
                          <a:solidFill>
                            <a:srgbClr val="000000"/>
                          </a:solidFill>
                          <a:effectLst/>
                          <a:latin typeface="Calibri"/>
                        </a:rPr>
                        <a:t>Violencia verbal/ </a:t>
                      </a:r>
                      <a:r>
                        <a:rPr lang="es-ES" sz="1100" b="0" i="0" u="none" strike="noStrike" dirty="0" smtClean="0">
                          <a:solidFill>
                            <a:srgbClr val="000000"/>
                          </a:solidFill>
                          <a:effectLst/>
                          <a:latin typeface="Calibri"/>
                        </a:rPr>
                        <a:t>escándalos/ </a:t>
                      </a:r>
                      <a:r>
                        <a:rPr lang="es-ES" sz="1100" b="0" i="0" u="none" strike="noStrike" dirty="0">
                          <a:solidFill>
                            <a:srgbClr val="000000"/>
                          </a:solidFill>
                          <a:effectLst/>
                          <a:latin typeface="Calibri"/>
                        </a:rPr>
                        <a:t>riñas</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1" i="0" u="none" strike="noStrike">
                          <a:solidFill>
                            <a:srgbClr val="000000"/>
                          </a:solidFill>
                          <a:effectLst/>
                          <a:latin typeface="Calibri"/>
                        </a:rPr>
                        <a:t>38,7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35,7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39,6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48,7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44,0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35,4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r>
              <a:tr h="243422">
                <a:tc>
                  <a:txBody>
                    <a:bodyPr/>
                    <a:lstStyle/>
                    <a:p>
                      <a:pPr algn="r" fontAlgn="b">
                        <a:lnSpc>
                          <a:spcPct val="85000"/>
                        </a:lnSpc>
                      </a:pPr>
                      <a:r>
                        <a:rPr lang="es-ES" sz="1100" b="0" i="0" u="none" strike="noStrike" dirty="0">
                          <a:solidFill>
                            <a:srgbClr val="000000"/>
                          </a:solidFill>
                          <a:effectLst/>
                          <a:latin typeface="Calibri"/>
                        </a:rPr>
                        <a:t>Violencia física</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1" i="0" u="none" strike="noStrike">
                          <a:solidFill>
                            <a:srgbClr val="000000"/>
                          </a:solidFill>
                          <a:effectLst/>
                          <a:latin typeface="Calibri"/>
                        </a:rPr>
                        <a:t>31,7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30,2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28,2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39,0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34,4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30,8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r>
              <a:tr h="243422">
                <a:tc>
                  <a:txBody>
                    <a:bodyPr/>
                    <a:lstStyle/>
                    <a:p>
                      <a:pPr algn="r" fontAlgn="b">
                        <a:lnSpc>
                          <a:spcPct val="85000"/>
                        </a:lnSpc>
                      </a:pPr>
                      <a:r>
                        <a:rPr lang="es-ES" sz="1100" b="0" i="0" u="none" strike="noStrike" dirty="0">
                          <a:solidFill>
                            <a:srgbClr val="000000"/>
                          </a:solidFill>
                          <a:effectLst/>
                          <a:latin typeface="Calibri"/>
                        </a:rPr>
                        <a:t>Acoso</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1" i="0" u="none" strike="noStrike">
                          <a:solidFill>
                            <a:srgbClr val="000000"/>
                          </a:solidFill>
                          <a:effectLst/>
                          <a:latin typeface="Calibri"/>
                        </a:rPr>
                        <a:t>30,0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28,9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27,2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38,2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29,1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29,7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r>
              <a:tr h="243422">
                <a:tc>
                  <a:txBody>
                    <a:bodyPr/>
                    <a:lstStyle/>
                    <a:p>
                      <a:pPr algn="r" fontAlgn="b">
                        <a:lnSpc>
                          <a:spcPct val="85000"/>
                        </a:lnSpc>
                      </a:pPr>
                      <a:r>
                        <a:rPr lang="es-ES" sz="1100" b="0" i="0" u="none" strike="noStrike" dirty="0">
                          <a:solidFill>
                            <a:srgbClr val="000000"/>
                          </a:solidFill>
                          <a:effectLst/>
                          <a:latin typeface="Calibri"/>
                        </a:rPr>
                        <a:t>Sustracción de objeto de vehículo (zona de parking)</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1" i="0" u="none" strike="noStrike">
                          <a:solidFill>
                            <a:srgbClr val="000000"/>
                          </a:solidFill>
                          <a:effectLst/>
                          <a:latin typeface="Calibri"/>
                        </a:rPr>
                        <a:t>17,0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18,8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13,7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24,3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15,7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15,9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r>
              <a:tr h="243422">
                <a:tc>
                  <a:txBody>
                    <a:bodyPr/>
                    <a:lstStyle/>
                    <a:p>
                      <a:pPr algn="r" fontAlgn="b">
                        <a:lnSpc>
                          <a:spcPct val="85000"/>
                        </a:lnSpc>
                      </a:pPr>
                      <a:r>
                        <a:rPr lang="es-ES" sz="1100" b="0" i="0" u="none" strike="noStrike" dirty="0">
                          <a:solidFill>
                            <a:srgbClr val="000000"/>
                          </a:solidFill>
                          <a:effectLst/>
                          <a:latin typeface="Calibri"/>
                        </a:rPr>
                        <a:t>Robo de vehículo (zona de parking)</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1" i="0" u="none" strike="noStrike">
                          <a:solidFill>
                            <a:srgbClr val="000000"/>
                          </a:solidFill>
                          <a:effectLst/>
                          <a:latin typeface="Calibri"/>
                        </a:rPr>
                        <a:t>15,1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15,1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10,8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23,8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14,7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14,7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r>
              <a:tr h="243422">
                <a:tc>
                  <a:txBody>
                    <a:bodyPr/>
                    <a:lstStyle/>
                    <a:p>
                      <a:pPr algn="r" fontAlgn="b">
                        <a:lnSpc>
                          <a:spcPct val="85000"/>
                        </a:lnSpc>
                      </a:pPr>
                      <a:r>
                        <a:rPr lang="es-ES" sz="1100" b="0" i="0" u="none" strike="noStrike" dirty="0">
                          <a:solidFill>
                            <a:srgbClr val="000000"/>
                          </a:solidFill>
                          <a:effectLst/>
                          <a:latin typeface="Calibri"/>
                        </a:rPr>
                        <a:t>Ningún hecho concreto, pero tiene sensación de inseguridad</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1" i="0" u="none" strike="noStrike">
                          <a:solidFill>
                            <a:srgbClr val="000000"/>
                          </a:solidFill>
                          <a:effectLst/>
                          <a:latin typeface="Calibri"/>
                        </a:rPr>
                        <a:t>1,7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2,6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2,1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0,5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1,9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1,4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r>
              <a:tr h="243422">
                <a:tc>
                  <a:txBody>
                    <a:bodyPr/>
                    <a:lstStyle/>
                    <a:p>
                      <a:pPr algn="r" fontAlgn="b">
                        <a:lnSpc>
                          <a:spcPct val="85000"/>
                        </a:lnSpc>
                      </a:pPr>
                      <a:r>
                        <a:rPr lang="es-ES" sz="1100" b="0" i="0" u="none" strike="noStrike" dirty="0">
                          <a:solidFill>
                            <a:srgbClr val="000000"/>
                          </a:solidFill>
                          <a:effectLst/>
                          <a:latin typeface="Calibri"/>
                        </a:rPr>
                        <a:t>Otros</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1" i="0" u="none" strike="noStrike">
                          <a:solidFill>
                            <a:srgbClr val="000000"/>
                          </a:solidFill>
                          <a:effectLst/>
                          <a:latin typeface="Calibri"/>
                        </a:rPr>
                        <a:t>8,6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5,7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6,6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7,0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9,3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10,7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r>
              <a:tr h="243422">
                <a:tc>
                  <a:txBody>
                    <a:bodyPr/>
                    <a:lstStyle/>
                    <a:p>
                      <a:pPr algn="r" fontAlgn="b">
                        <a:lnSpc>
                          <a:spcPct val="85000"/>
                        </a:lnSpc>
                      </a:pPr>
                      <a:r>
                        <a:rPr lang="es-ES" sz="1100" b="0" i="0" u="none" strike="noStrike" dirty="0">
                          <a:solidFill>
                            <a:srgbClr val="000000"/>
                          </a:solidFill>
                          <a:effectLst/>
                          <a:latin typeface="Calibri"/>
                        </a:rPr>
                        <a:t>Ninguno/ me siento seguro</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1" i="0" u="none" strike="noStrike">
                          <a:solidFill>
                            <a:srgbClr val="000000"/>
                          </a:solidFill>
                          <a:effectLst/>
                          <a:latin typeface="Calibri"/>
                        </a:rPr>
                        <a:t>9,3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7,8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7,7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10,4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7,5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11,0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r>
              <a:tr h="243422">
                <a:tc>
                  <a:txBody>
                    <a:bodyPr/>
                    <a:lstStyle/>
                    <a:p>
                      <a:pPr algn="r" fontAlgn="b">
                        <a:lnSpc>
                          <a:spcPct val="85000"/>
                        </a:lnSpc>
                      </a:pPr>
                      <a:r>
                        <a:rPr lang="es-ES" sz="1100" b="0" i="0" u="none" strike="noStrike" dirty="0">
                          <a:solidFill>
                            <a:srgbClr val="000000"/>
                          </a:solidFill>
                          <a:effectLst/>
                          <a:latin typeface="Calibri"/>
                        </a:rPr>
                        <a:t>No sabe</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1" i="0" u="none" strike="noStrike">
                          <a:solidFill>
                            <a:srgbClr val="000000"/>
                          </a:solidFill>
                          <a:effectLst/>
                          <a:latin typeface="Calibri"/>
                        </a:rPr>
                        <a:t>6,7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6,5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5,3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dirty="0">
                          <a:solidFill>
                            <a:srgbClr val="000000"/>
                          </a:solidFill>
                          <a:effectLst/>
                          <a:latin typeface="Calibri"/>
                        </a:rPr>
                        <a:t>5,4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6,1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dirty="0">
                          <a:solidFill>
                            <a:srgbClr val="000000"/>
                          </a:solidFill>
                          <a:effectLst/>
                          <a:latin typeface="Calibri"/>
                        </a:rPr>
                        <a:t>7,8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 name="1 Triángulo isósceles"/>
          <p:cNvSpPr/>
          <p:nvPr/>
        </p:nvSpPr>
        <p:spPr bwMode="auto">
          <a:xfrm>
            <a:off x="7404561" y="2790732"/>
            <a:ext cx="173421" cy="180192"/>
          </a:xfrm>
          <a:prstGeom prst="triangle">
            <a:avLst/>
          </a:prstGeom>
          <a:solidFill>
            <a:srgbClr val="FF9933"/>
          </a:solidFill>
          <a:ln w="9525" cap="flat" cmpd="sng" algn="ctr">
            <a:solidFill>
              <a:srgbClr val="FF9933"/>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10" name="9 Triángulo isósceles"/>
          <p:cNvSpPr/>
          <p:nvPr/>
        </p:nvSpPr>
        <p:spPr bwMode="auto">
          <a:xfrm>
            <a:off x="7404561" y="3535283"/>
            <a:ext cx="173421" cy="180192"/>
          </a:xfrm>
          <a:prstGeom prst="triangle">
            <a:avLst/>
          </a:prstGeom>
          <a:solidFill>
            <a:srgbClr val="FF9933"/>
          </a:solidFill>
          <a:ln w="9525" cap="flat" cmpd="sng" algn="ctr">
            <a:solidFill>
              <a:srgbClr val="FF9933"/>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11" name="10 Triángulo isósceles"/>
          <p:cNvSpPr/>
          <p:nvPr/>
        </p:nvSpPr>
        <p:spPr bwMode="auto">
          <a:xfrm>
            <a:off x="7404561" y="3292754"/>
            <a:ext cx="173421" cy="180192"/>
          </a:xfrm>
          <a:prstGeom prst="triangle">
            <a:avLst/>
          </a:prstGeom>
          <a:solidFill>
            <a:srgbClr val="FF9933"/>
          </a:solidFill>
          <a:ln w="9525" cap="flat" cmpd="sng" algn="ctr">
            <a:solidFill>
              <a:srgbClr val="FF9933"/>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12" name="11 Triángulo isósceles"/>
          <p:cNvSpPr/>
          <p:nvPr/>
        </p:nvSpPr>
        <p:spPr bwMode="auto">
          <a:xfrm>
            <a:off x="7404561" y="3767882"/>
            <a:ext cx="173421" cy="180192"/>
          </a:xfrm>
          <a:prstGeom prst="triangle">
            <a:avLst/>
          </a:prstGeom>
          <a:solidFill>
            <a:srgbClr val="FF9933"/>
          </a:solidFill>
          <a:ln w="9525" cap="flat" cmpd="sng" algn="ctr">
            <a:solidFill>
              <a:srgbClr val="FF9933"/>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xmlns="" val="523529869"/>
      </p:ext>
    </p:extLst>
  </p:cSld>
  <p:clrMapOvr>
    <a:masterClrMapping/>
  </p:clrMapOvr>
  <p:transition>
    <p:wipe dir="d"/>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Rectángulo"/>
          <p:cNvSpPr/>
          <p:nvPr/>
        </p:nvSpPr>
        <p:spPr bwMode="auto">
          <a:xfrm>
            <a:off x="1253613" y="1731818"/>
            <a:ext cx="7121063" cy="4385181"/>
          </a:xfrm>
          <a:prstGeom prst="rect">
            <a:avLst/>
          </a:prstGeom>
          <a:solidFill>
            <a:schemeClr val="bg1"/>
          </a:solidFill>
          <a:ln w="9525" cap="flat" cmpd="sng" algn="ctr">
            <a:solidFill>
              <a:srgbClr val="808080"/>
            </a:solidFill>
            <a:prstDash val="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8" name="7 CuadroTexto"/>
          <p:cNvSpPr txBox="1"/>
          <p:nvPr/>
        </p:nvSpPr>
        <p:spPr>
          <a:xfrm>
            <a:off x="56456" y="836712"/>
            <a:ext cx="8640960" cy="646331"/>
          </a:xfrm>
          <a:prstGeom prst="rect">
            <a:avLst/>
          </a:prstGeom>
          <a:noFill/>
          <a:ln>
            <a:noFill/>
          </a:ln>
        </p:spPr>
        <p:txBody>
          <a:bodyPr wrap="square" rtlCol="0">
            <a:spAutoFit/>
          </a:bodyPr>
          <a:lstStyle>
            <a:defPPr>
              <a:defRPr lang="es-ES_tradnl"/>
            </a:defPPr>
            <a:lvl1pPr algn="l">
              <a:spcBef>
                <a:spcPts val="0"/>
              </a:spcBef>
              <a:defRPr sz="2000" b="1">
                <a:solidFill>
                  <a:schemeClr val="bg1">
                    <a:lumMod val="50000"/>
                  </a:schemeClr>
                </a:solidFill>
                <a:latin typeface="Calibri" pitchFamily="34" charset="0"/>
                <a:cs typeface="Calibri" pitchFamily="34" charset="0"/>
              </a:defRPr>
            </a:lvl1pPr>
          </a:lstStyle>
          <a:p>
            <a:r>
              <a:rPr lang="es-ES" dirty="0">
                <a:solidFill>
                  <a:schemeClr val="accent5">
                    <a:lumMod val="75000"/>
                  </a:schemeClr>
                </a:solidFill>
              </a:rPr>
              <a:t>Comportamientos antisociales más frecuentes</a:t>
            </a:r>
          </a:p>
          <a:p>
            <a:r>
              <a:rPr lang="es-ES" sz="1600" i="1" dirty="0" smtClean="0">
                <a:solidFill>
                  <a:prstClr val="white">
                    <a:lumMod val="65000"/>
                  </a:prstClr>
                </a:solidFill>
              </a:rPr>
              <a:t>Lugares y zonas turísticas y comerciales</a:t>
            </a:r>
            <a:endParaRPr lang="es-ES" sz="1600" i="1" dirty="0">
              <a:solidFill>
                <a:prstClr val="white">
                  <a:lumMod val="65000"/>
                </a:prstClr>
              </a:solidFill>
            </a:endParaRPr>
          </a:p>
        </p:txBody>
      </p:sp>
      <p:sp>
        <p:nvSpPr>
          <p:cNvPr id="14" name="Rectangle 3"/>
          <p:cNvSpPr>
            <a:spLocks noChangeArrowheads="1"/>
          </p:cNvSpPr>
          <p:nvPr/>
        </p:nvSpPr>
        <p:spPr bwMode="auto">
          <a:xfrm>
            <a:off x="36513" y="35999"/>
            <a:ext cx="8516887" cy="648000"/>
          </a:xfrm>
          <a:prstGeom prst="rect">
            <a:avLst/>
          </a:prstGeom>
          <a:solidFill>
            <a:schemeClr val="accent5"/>
          </a:solidFill>
          <a:ln>
            <a:noFill/>
          </a:ln>
          <a:effectLst/>
          <a:extLst/>
        </p:spPr>
        <p:txBody>
          <a:bodyPr wrap="square" lIns="0" tIns="0" rIns="0" bIns="0" anchor="ctr">
            <a:noAutofit/>
          </a:bodyPr>
          <a:lstStyle/>
          <a:p>
            <a:endParaRPr lang="es-ES"/>
          </a:p>
        </p:txBody>
      </p:sp>
      <p:sp>
        <p:nvSpPr>
          <p:cNvPr id="16" name="15 CuadroTexto"/>
          <p:cNvSpPr txBox="1"/>
          <p:nvPr/>
        </p:nvSpPr>
        <p:spPr>
          <a:xfrm>
            <a:off x="56456" y="170534"/>
            <a:ext cx="6165021" cy="400110"/>
          </a:xfrm>
          <a:prstGeom prst="rect">
            <a:avLst/>
          </a:prstGeom>
          <a:noFill/>
        </p:spPr>
        <p:txBody>
          <a:bodyPr wrap="none" rtlCol="0">
            <a:spAutoFit/>
          </a:bodyPr>
          <a:lstStyle>
            <a:defPPr>
              <a:defRPr lang="es-ES_tradnl"/>
            </a:defPPr>
            <a:lvl1pPr algn="l">
              <a:defRPr sz="2000">
                <a:ln>
                  <a:solidFill>
                    <a:schemeClr val="bg1"/>
                  </a:solidFill>
                </a:ln>
                <a:solidFill>
                  <a:schemeClr val="bg1"/>
                </a:solidFill>
                <a:latin typeface="Calibri" pitchFamily="34" charset="0"/>
                <a:cs typeface="Calibri" pitchFamily="34" charset="0"/>
              </a:defRPr>
            </a:lvl1pPr>
          </a:lstStyle>
          <a:p>
            <a:r>
              <a:rPr lang="es-ES" dirty="0"/>
              <a:t>SEGURIDAD CIUDADANA EN LAS INSTALACIONES DE OCIO</a:t>
            </a:r>
          </a:p>
        </p:txBody>
      </p:sp>
      <p:sp>
        <p:nvSpPr>
          <p:cNvPr id="18" name="17 CuadroTexto"/>
          <p:cNvSpPr txBox="1"/>
          <p:nvPr/>
        </p:nvSpPr>
        <p:spPr>
          <a:xfrm>
            <a:off x="0" y="6396335"/>
            <a:ext cx="7545288" cy="461665"/>
          </a:xfrm>
          <a:prstGeom prst="rect">
            <a:avLst/>
          </a:prstGeom>
          <a:noFill/>
        </p:spPr>
        <p:txBody>
          <a:bodyPr wrap="square" rtlCol="0">
            <a:spAutoFit/>
          </a:bodyPr>
          <a:lstStyle>
            <a:defPPr>
              <a:defRPr lang="es-ES_tradnl"/>
            </a:defPPr>
            <a:lvl1pPr algn="l">
              <a:defRPr sz="1200">
                <a:solidFill>
                  <a:schemeClr val="bg1">
                    <a:lumMod val="50000"/>
                  </a:schemeClr>
                </a:solidFill>
                <a:latin typeface="Calibri" pitchFamily="34" charset="0"/>
                <a:cs typeface="Calibri" pitchFamily="34" charset="0"/>
              </a:defRPr>
            </a:lvl1pPr>
          </a:lstStyle>
          <a:p>
            <a:r>
              <a:rPr lang="es-ES" dirty="0" err="1" smtClean="0">
                <a:solidFill>
                  <a:prstClr val="white">
                    <a:lumMod val="50000"/>
                  </a:prstClr>
                </a:solidFill>
              </a:rPr>
              <a:t>O4</a:t>
            </a:r>
            <a:r>
              <a:rPr lang="es-ES" dirty="0" smtClean="0">
                <a:solidFill>
                  <a:prstClr val="white">
                    <a:lumMod val="50000"/>
                  </a:prstClr>
                </a:solidFill>
              </a:rPr>
              <a:t>.- </a:t>
            </a:r>
            <a:r>
              <a:rPr lang="es-ES" dirty="0">
                <a:solidFill>
                  <a:prstClr val="white">
                    <a:lumMod val="50000"/>
                  </a:prstClr>
                </a:solidFill>
              </a:rPr>
              <a:t>En </a:t>
            </a:r>
            <a:r>
              <a:rPr lang="es-ES" dirty="0" smtClean="0">
                <a:solidFill>
                  <a:prstClr val="white">
                    <a:lumMod val="50000"/>
                  </a:prstClr>
                </a:solidFill>
              </a:rPr>
              <a:t>su opinión, ¿cuáles son los comportamiento antisociales y riesgos </a:t>
            </a:r>
            <a:br>
              <a:rPr lang="es-ES" dirty="0" smtClean="0">
                <a:solidFill>
                  <a:prstClr val="white">
                    <a:lumMod val="50000"/>
                  </a:prstClr>
                </a:solidFill>
              </a:rPr>
            </a:br>
            <a:r>
              <a:rPr lang="es-ES" dirty="0" smtClean="0">
                <a:solidFill>
                  <a:prstClr val="white">
                    <a:lumMod val="50000"/>
                  </a:prstClr>
                </a:solidFill>
              </a:rPr>
              <a:t>más habituales que percibe en cada uno de estos entornos?</a:t>
            </a:r>
            <a:endParaRPr lang="es-ES" dirty="0">
              <a:solidFill>
                <a:prstClr val="white">
                  <a:lumMod val="50000"/>
                </a:prstClr>
              </a:solidFill>
            </a:endParaRPr>
          </a:p>
        </p:txBody>
      </p:sp>
      <p:graphicFrame>
        <p:nvGraphicFramePr>
          <p:cNvPr id="26" name="25 Gráfico"/>
          <p:cNvGraphicFramePr/>
          <p:nvPr>
            <p:extLst>
              <p:ext uri="{D42A27DB-BD31-4B8C-83A1-F6EECF244321}">
                <p14:modId xmlns:p14="http://schemas.microsoft.com/office/powerpoint/2010/main" xmlns="" val="1198325806"/>
              </p:ext>
            </p:extLst>
          </p:nvPr>
        </p:nvGraphicFramePr>
        <p:xfrm>
          <a:off x="5936745" y="1773383"/>
          <a:ext cx="2610140" cy="431262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7" name="26 Tabla"/>
          <p:cNvGraphicFramePr>
            <a:graphicFrameLocks noGrp="1"/>
          </p:cNvGraphicFramePr>
          <p:nvPr>
            <p:extLst>
              <p:ext uri="{D42A27DB-BD31-4B8C-83A1-F6EECF244321}">
                <p14:modId xmlns:p14="http://schemas.microsoft.com/office/powerpoint/2010/main" xmlns="" val="84133705"/>
              </p:ext>
            </p:extLst>
          </p:nvPr>
        </p:nvGraphicFramePr>
        <p:xfrm>
          <a:off x="1538507" y="1933721"/>
          <a:ext cx="4412751" cy="3852716"/>
        </p:xfrm>
        <a:graphic>
          <a:graphicData uri="http://schemas.openxmlformats.org/drawingml/2006/table">
            <a:tbl>
              <a:tblPr>
                <a:tableStyleId>{5C22544A-7EE6-4342-B048-85BDC9FD1C3A}</a:tableStyleId>
              </a:tblPr>
              <a:tblGrid>
                <a:gridCol w="4412751"/>
              </a:tblGrid>
              <a:tr h="275194">
                <a:tc>
                  <a:txBody>
                    <a:bodyPr/>
                    <a:lstStyle/>
                    <a:p>
                      <a:pPr algn="r" fontAlgn="ctr"/>
                      <a:r>
                        <a:rPr lang="es-ES" sz="1400" b="0" i="0" u="none" strike="noStrike" dirty="0">
                          <a:solidFill>
                            <a:srgbClr val="000000"/>
                          </a:solidFill>
                          <a:effectLst/>
                          <a:latin typeface="Calibri"/>
                        </a:rPr>
                        <a:t>Robos/ atracos/ tirones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dirty="0">
                          <a:solidFill>
                            <a:srgbClr val="000000"/>
                          </a:solidFill>
                          <a:effectLst/>
                          <a:latin typeface="Calibri"/>
                        </a:rPr>
                        <a:t>Sustracción de objeto de vehículo (zona de parking)</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dirty="0">
                          <a:solidFill>
                            <a:srgbClr val="000000"/>
                          </a:solidFill>
                          <a:effectLst/>
                          <a:latin typeface="Calibri"/>
                        </a:rPr>
                        <a:t>Presencia de personas sospechosas o que le intimiden</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dirty="0">
                          <a:solidFill>
                            <a:srgbClr val="000000"/>
                          </a:solidFill>
                          <a:effectLst/>
                          <a:latin typeface="Calibri"/>
                        </a:rPr>
                        <a:t>Robo de vehículo (zona de parking)</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dirty="0">
                          <a:solidFill>
                            <a:srgbClr val="000000"/>
                          </a:solidFill>
                          <a:effectLst/>
                          <a:latin typeface="Calibri"/>
                        </a:rPr>
                        <a:t>Vandalismo/ gamberrismo en general</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dirty="0">
                          <a:solidFill>
                            <a:srgbClr val="000000"/>
                          </a:solidFill>
                          <a:effectLst/>
                          <a:latin typeface="Calibri"/>
                        </a:rPr>
                        <a:t>Violencia verbal/ </a:t>
                      </a:r>
                      <a:r>
                        <a:rPr lang="es-ES" sz="1400" b="0" i="0" u="none" strike="noStrike" dirty="0" smtClean="0">
                          <a:solidFill>
                            <a:srgbClr val="000000"/>
                          </a:solidFill>
                          <a:effectLst/>
                          <a:latin typeface="Calibri"/>
                        </a:rPr>
                        <a:t>Escándalos</a:t>
                      </a:r>
                      <a:r>
                        <a:rPr lang="es-ES" sz="1400" b="0" i="0" u="none" strike="noStrike" dirty="0">
                          <a:solidFill>
                            <a:srgbClr val="000000"/>
                          </a:solidFill>
                          <a:effectLst/>
                          <a:latin typeface="Calibri"/>
                        </a:rPr>
                        <a:t>/ riñas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Consumo de alcohol/ drogas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dirty="0">
                          <a:solidFill>
                            <a:srgbClr val="000000"/>
                          </a:solidFill>
                          <a:effectLst/>
                          <a:latin typeface="Calibri"/>
                        </a:rPr>
                        <a:t>Venta de alcohol/ drogas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dirty="0">
                          <a:solidFill>
                            <a:srgbClr val="000000"/>
                          </a:solidFill>
                          <a:effectLst/>
                          <a:latin typeface="Calibri"/>
                        </a:rPr>
                        <a:t>Acoso</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Violencia física</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dirty="0">
                          <a:solidFill>
                            <a:srgbClr val="000000"/>
                          </a:solidFill>
                          <a:effectLst/>
                          <a:latin typeface="Calibri"/>
                        </a:rPr>
                        <a:t>Ningún hecho concreto, pero tiene sensación de inseguridad</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Otros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dirty="0">
                          <a:solidFill>
                            <a:srgbClr val="000000"/>
                          </a:solidFill>
                          <a:effectLst/>
                          <a:latin typeface="Calibri"/>
                        </a:rPr>
                        <a:t>Ninguno/ me siento seguro</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dirty="0">
                          <a:solidFill>
                            <a:srgbClr val="000000"/>
                          </a:solidFill>
                          <a:effectLst/>
                          <a:latin typeface="Calibri"/>
                        </a:rPr>
                        <a:t>No sabe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pic>
        <p:nvPicPr>
          <p:cNvPr id="30" name="29 Imagen"/>
          <p:cNvPicPr>
            <a:picLocks noChangeAspect="1"/>
          </p:cNvPicPr>
          <p:nvPr/>
        </p:nvPicPr>
        <p:blipFill>
          <a:blip r:embed="rId3" cstate="email">
            <a:extLst>
              <a:ext uri="{BEBA8EAE-BF5A-486C-A8C5-ECC9F3942E4B}">
                <a14:imgProps xmlns:a14="http://schemas.microsoft.com/office/drawing/2010/main" xmlns="">
                  <a14:imgLayer r:embed="rId4">
                    <a14:imgEffect>
                      <a14:colorTemperature colorTemp="5300"/>
                    </a14:imgEffect>
                    <a14:imgEffect>
                      <a14:saturation sat="60000"/>
                    </a14:imgEffect>
                    <a14:imgEffect>
                      <a14:brightnessContrast bright="20000" contrast="-20000"/>
                    </a14:imgEffect>
                  </a14:imgLayer>
                </a14:imgProps>
              </a:ext>
              <a:ext uri="{28A0092B-C50C-407E-A947-70E740481C1C}">
                <a14:useLocalDpi xmlns:a14="http://schemas.microsoft.com/office/drawing/2010/main" xmlns=""/>
              </a:ext>
            </a:extLst>
          </a:blip>
          <a:stretch>
            <a:fillRect/>
          </a:stretch>
        </p:blipFill>
        <p:spPr>
          <a:xfrm>
            <a:off x="1464767" y="5430788"/>
            <a:ext cx="651865" cy="616049"/>
          </a:xfrm>
          <a:prstGeom prst="rect">
            <a:avLst/>
          </a:prstGeom>
          <a:ln>
            <a:noFill/>
          </a:ln>
          <a:effectLst>
            <a:glow rad="25400">
              <a:schemeClr val="tx1">
                <a:alpha val="18000"/>
              </a:schemeClr>
            </a:glow>
            <a:outerShdw blurRad="88900" algn="tl" rotWithShape="0">
              <a:srgbClr val="000000">
                <a:alpha val="70000"/>
              </a:srgbClr>
            </a:outerShdw>
          </a:effectLst>
        </p:spPr>
      </p:pic>
      <p:sp>
        <p:nvSpPr>
          <p:cNvPr id="13" name="12 CuadroTexto"/>
          <p:cNvSpPr txBox="1"/>
          <p:nvPr/>
        </p:nvSpPr>
        <p:spPr>
          <a:xfrm rot="16200000">
            <a:off x="6130716" y="3634613"/>
            <a:ext cx="4764926" cy="276999"/>
          </a:xfrm>
          <a:prstGeom prst="rect">
            <a:avLst/>
          </a:prstGeom>
          <a:noFill/>
        </p:spPr>
        <p:txBody>
          <a:bodyPr wrap="square" lIns="36000" rIns="36000" rtlCol="0" anchor="ctr">
            <a:spAutoFit/>
          </a:bodyPr>
          <a:lstStyle>
            <a:defPPr>
              <a:defRPr lang="es-ES_tradnl"/>
            </a:defPPr>
            <a:lvl1pPr algn="l">
              <a:defRPr sz="1100">
                <a:latin typeface="Calibri" pitchFamily="34" charset="0"/>
                <a:cs typeface="Calibri" pitchFamily="34" charset="0"/>
              </a:defRPr>
            </a:lvl1pPr>
          </a:lstStyle>
          <a:p>
            <a:r>
              <a:rPr lang="es-ES" sz="1200" dirty="0" smtClean="0"/>
              <a:t>BASE Hace uso de lugares y zonas turísticas y comerciales: 1.925 CASOS</a:t>
            </a:r>
            <a:endParaRPr lang="es-ES" sz="1200" dirty="0"/>
          </a:p>
        </p:txBody>
      </p:sp>
    </p:spTree>
    <p:extLst>
      <p:ext uri="{BB962C8B-B14F-4D97-AF65-F5344CB8AC3E}">
        <p14:creationId xmlns:p14="http://schemas.microsoft.com/office/powerpoint/2010/main" xmlns="" val="3814984050"/>
      </p:ext>
    </p:extLst>
  </p:cSld>
  <p:clrMapOvr>
    <a:masterClrMapping/>
  </p:clrMapOvr>
  <p:transition>
    <p:wipe dir="d"/>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56456" y="836712"/>
            <a:ext cx="8640960" cy="646331"/>
          </a:xfrm>
          <a:prstGeom prst="rect">
            <a:avLst/>
          </a:prstGeom>
          <a:noFill/>
          <a:ln>
            <a:noFill/>
          </a:ln>
        </p:spPr>
        <p:txBody>
          <a:bodyPr wrap="square" rtlCol="0">
            <a:spAutoFit/>
          </a:bodyPr>
          <a:lstStyle>
            <a:defPPr>
              <a:defRPr lang="es-ES_tradnl"/>
            </a:defPPr>
            <a:lvl1pPr algn="l">
              <a:spcBef>
                <a:spcPts val="0"/>
              </a:spcBef>
              <a:defRPr sz="2000" b="1">
                <a:solidFill>
                  <a:schemeClr val="bg1">
                    <a:lumMod val="50000"/>
                  </a:schemeClr>
                </a:solidFill>
                <a:latin typeface="Calibri" pitchFamily="34" charset="0"/>
                <a:cs typeface="Calibri" pitchFamily="34" charset="0"/>
              </a:defRPr>
            </a:lvl1pPr>
          </a:lstStyle>
          <a:p>
            <a:r>
              <a:rPr lang="es-ES" dirty="0">
                <a:solidFill>
                  <a:schemeClr val="accent5">
                    <a:lumMod val="75000"/>
                  </a:schemeClr>
                </a:solidFill>
              </a:rPr>
              <a:t>Comportamientos antisociales más frecuentes</a:t>
            </a:r>
          </a:p>
          <a:p>
            <a:r>
              <a:rPr lang="es-ES" sz="1600" i="1" dirty="0" smtClean="0">
                <a:solidFill>
                  <a:prstClr val="white">
                    <a:lumMod val="65000"/>
                  </a:prstClr>
                </a:solidFill>
              </a:rPr>
              <a:t>Lugares y zonas turísticas y comerciales – Por Comunidad autónoma</a:t>
            </a:r>
            <a:endParaRPr lang="es-ES" sz="1600" i="1" dirty="0">
              <a:solidFill>
                <a:prstClr val="white">
                  <a:lumMod val="65000"/>
                </a:prstClr>
              </a:solidFill>
            </a:endParaRPr>
          </a:p>
        </p:txBody>
      </p:sp>
      <p:sp>
        <p:nvSpPr>
          <p:cNvPr id="14" name="Rectangle 3"/>
          <p:cNvSpPr>
            <a:spLocks noChangeArrowheads="1"/>
          </p:cNvSpPr>
          <p:nvPr/>
        </p:nvSpPr>
        <p:spPr bwMode="auto">
          <a:xfrm>
            <a:off x="36513" y="35999"/>
            <a:ext cx="8516887" cy="648000"/>
          </a:xfrm>
          <a:prstGeom prst="rect">
            <a:avLst/>
          </a:prstGeom>
          <a:solidFill>
            <a:schemeClr val="accent5"/>
          </a:solidFill>
          <a:ln>
            <a:noFill/>
          </a:ln>
          <a:effectLst/>
          <a:extLst/>
        </p:spPr>
        <p:txBody>
          <a:bodyPr wrap="square" lIns="0" tIns="0" rIns="0" bIns="0" anchor="ctr">
            <a:noAutofit/>
          </a:bodyPr>
          <a:lstStyle/>
          <a:p>
            <a:endParaRPr lang="es-ES"/>
          </a:p>
        </p:txBody>
      </p:sp>
      <p:sp>
        <p:nvSpPr>
          <p:cNvPr id="16" name="15 CuadroTexto"/>
          <p:cNvSpPr txBox="1"/>
          <p:nvPr/>
        </p:nvSpPr>
        <p:spPr>
          <a:xfrm>
            <a:off x="56456" y="170534"/>
            <a:ext cx="6165021" cy="400110"/>
          </a:xfrm>
          <a:prstGeom prst="rect">
            <a:avLst/>
          </a:prstGeom>
          <a:noFill/>
        </p:spPr>
        <p:txBody>
          <a:bodyPr wrap="none" rtlCol="0">
            <a:spAutoFit/>
          </a:bodyPr>
          <a:lstStyle>
            <a:defPPr>
              <a:defRPr lang="es-ES_tradnl"/>
            </a:defPPr>
            <a:lvl1pPr algn="l">
              <a:defRPr sz="2000">
                <a:ln>
                  <a:solidFill>
                    <a:schemeClr val="bg1"/>
                  </a:solidFill>
                </a:ln>
                <a:solidFill>
                  <a:schemeClr val="bg1"/>
                </a:solidFill>
                <a:latin typeface="Calibri" pitchFamily="34" charset="0"/>
                <a:cs typeface="Calibri" pitchFamily="34" charset="0"/>
              </a:defRPr>
            </a:lvl1pPr>
          </a:lstStyle>
          <a:p>
            <a:r>
              <a:rPr lang="es-ES" dirty="0"/>
              <a:t>SEGURIDAD CIUDADANA EN LAS INSTALACIONES DE OCIO</a:t>
            </a:r>
          </a:p>
        </p:txBody>
      </p:sp>
      <p:sp>
        <p:nvSpPr>
          <p:cNvPr id="18" name="17 CuadroTexto"/>
          <p:cNvSpPr txBox="1"/>
          <p:nvPr/>
        </p:nvSpPr>
        <p:spPr>
          <a:xfrm>
            <a:off x="0" y="6396335"/>
            <a:ext cx="7545288" cy="461665"/>
          </a:xfrm>
          <a:prstGeom prst="rect">
            <a:avLst/>
          </a:prstGeom>
          <a:noFill/>
        </p:spPr>
        <p:txBody>
          <a:bodyPr wrap="square" rtlCol="0">
            <a:spAutoFit/>
          </a:bodyPr>
          <a:lstStyle>
            <a:defPPr>
              <a:defRPr lang="es-ES_tradnl"/>
            </a:defPPr>
            <a:lvl1pPr algn="l">
              <a:defRPr sz="1200">
                <a:solidFill>
                  <a:schemeClr val="bg1">
                    <a:lumMod val="50000"/>
                  </a:schemeClr>
                </a:solidFill>
                <a:latin typeface="Calibri" pitchFamily="34" charset="0"/>
                <a:cs typeface="Calibri" pitchFamily="34" charset="0"/>
              </a:defRPr>
            </a:lvl1pPr>
          </a:lstStyle>
          <a:p>
            <a:r>
              <a:rPr lang="es-ES" dirty="0" err="1" smtClean="0">
                <a:solidFill>
                  <a:prstClr val="white">
                    <a:lumMod val="50000"/>
                  </a:prstClr>
                </a:solidFill>
              </a:rPr>
              <a:t>O4</a:t>
            </a:r>
            <a:r>
              <a:rPr lang="es-ES" dirty="0" smtClean="0">
                <a:solidFill>
                  <a:prstClr val="white">
                    <a:lumMod val="50000"/>
                  </a:prstClr>
                </a:solidFill>
              </a:rPr>
              <a:t>.- </a:t>
            </a:r>
            <a:r>
              <a:rPr lang="es-ES" dirty="0">
                <a:solidFill>
                  <a:prstClr val="white">
                    <a:lumMod val="50000"/>
                  </a:prstClr>
                </a:solidFill>
              </a:rPr>
              <a:t>En </a:t>
            </a:r>
            <a:r>
              <a:rPr lang="es-ES" dirty="0" smtClean="0">
                <a:solidFill>
                  <a:prstClr val="white">
                    <a:lumMod val="50000"/>
                  </a:prstClr>
                </a:solidFill>
              </a:rPr>
              <a:t>su opinión, ¿cuáles son los comportamiento antisociales y riesgos </a:t>
            </a:r>
            <a:br>
              <a:rPr lang="es-ES" dirty="0" smtClean="0">
                <a:solidFill>
                  <a:prstClr val="white">
                    <a:lumMod val="50000"/>
                  </a:prstClr>
                </a:solidFill>
              </a:rPr>
            </a:br>
            <a:r>
              <a:rPr lang="es-ES" dirty="0" smtClean="0">
                <a:solidFill>
                  <a:prstClr val="white">
                    <a:lumMod val="50000"/>
                  </a:prstClr>
                </a:solidFill>
              </a:rPr>
              <a:t>más habituales que percibe en cada uno de estos entornos?</a:t>
            </a:r>
            <a:endParaRPr lang="es-ES" dirty="0">
              <a:solidFill>
                <a:prstClr val="white">
                  <a:lumMod val="50000"/>
                </a:prstClr>
              </a:solidFill>
            </a:endParaRPr>
          </a:p>
        </p:txBody>
      </p:sp>
      <p:graphicFrame>
        <p:nvGraphicFramePr>
          <p:cNvPr id="7" name="6 Tabla"/>
          <p:cNvGraphicFramePr>
            <a:graphicFrameLocks noGrp="1"/>
          </p:cNvGraphicFramePr>
          <p:nvPr>
            <p:extLst>
              <p:ext uri="{D42A27DB-BD31-4B8C-83A1-F6EECF244321}">
                <p14:modId xmlns:p14="http://schemas.microsoft.com/office/powerpoint/2010/main" xmlns="" val="1139949803"/>
              </p:ext>
            </p:extLst>
          </p:nvPr>
        </p:nvGraphicFramePr>
        <p:xfrm>
          <a:off x="323850" y="1893313"/>
          <a:ext cx="9231462" cy="4040760"/>
        </p:xfrm>
        <a:graphic>
          <a:graphicData uri="http://schemas.openxmlformats.org/drawingml/2006/table">
            <a:tbl>
              <a:tblPr firstRow="1" bandRow="1">
                <a:tableStyleId>{5C22544A-7EE6-4342-B048-85BDC9FD1C3A}</a:tableStyleId>
              </a:tblPr>
              <a:tblGrid>
                <a:gridCol w="3543300"/>
                <a:gridCol w="948027"/>
                <a:gridCol w="948027"/>
                <a:gridCol w="948027"/>
                <a:gridCol w="948027"/>
                <a:gridCol w="948027"/>
                <a:gridCol w="948027"/>
              </a:tblGrid>
              <a:tr h="408065">
                <a:tc>
                  <a:txBody>
                    <a:bodyPr/>
                    <a:lstStyle/>
                    <a:p>
                      <a:pPr algn="r">
                        <a:spcBef>
                          <a:spcPts val="0"/>
                        </a:spcBef>
                      </a:pPr>
                      <a:endParaRPr lang="es-ES" sz="1200" b="1" i="1" dirty="0" smtClean="0">
                        <a:solidFill>
                          <a:schemeClr val="accent5">
                            <a:lumMod val="75000"/>
                          </a:schemeClr>
                        </a:solidFill>
                        <a:latin typeface="Calibri" pitchFamily="34" charset="0"/>
                        <a:cs typeface="Calibri"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s-ES" sz="1300" b="1" i="1" dirty="0" smtClean="0">
                          <a:solidFill>
                            <a:schemeClr val="accent5">
                              <a:lumMod val="75000"/>
                            </a:schemeClr>
                          </a:solidFill>
                          <a:latin typeface="Calibri" pitchFamily="34" charset="0"/>
                          <a:cs typeface="Calibri" pitchFamily="34" charset="0"/>
                        </a:rPr>
                        <a:t>TOTAL</a:t>
                      </a:r>
                      <a:endParaRPr lang="es-ES" sz="1300" b="1" i="1" dirty="0">
                        <a:solidFill>
                          <a:schemeClr val="accent5">
                            <a:lumMod val="75000"/>
                          </a:schemeClr>
                        </a:solidFill>
                        <a:latin typeface="Calibri" pitchFamily="34" charset="0"/>
                        <a:cs typeface="Calibri"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ctr" defTabSz="914400" rtl="0" eaLnBrk="1" fontAlgn="auto" latinLnBrk="0" hangingPunct="1">
                        <a:lnSpc>
                          <a:spcPct val="90000"/>
                        </a:lnSpc>
                        <a:spcBef>
                          <a:spcPts val="0"/>
                        </a:spcBef>
                        <a:spcAft>
                          <a:spcPts val="0"/>
                        </a:spcAft>
                        <a:buClrTx/>
                        <a:buSzTx/>
                        <a:buFontTx/>
                        <a:buNone/>
                        <a:tabLst/>
                        <a:defRPr/>
                      </a:pPr>
                      <a:r>
                        <a:rPr lang="es-ES" sz="1300" b="1" i="1" dirty="0" smtClean="0">
                          <a:solidFill>
                            <a:schemeClr val="accent5">
                              <a:lumMod val="75000"/>
                            </a:schemeClr>
                          </a:solidFill>
                          <a:latin typeface="Calibri" pitchFamily="34" charset="0"/>
                          <a:cs typeface="Calibri" pitchFamily="34" charset="0"/>
                        </a:rPr>
                        <a:t>Andalucía</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s-ES" sz="1300" b="1" i="1" dirty="0" smtClean="0">
                          <a:solidFill>
                            <a:schemeClr val="accent5">
                              <a:lumMod val="75000"/>
                            </a:schemeClr>
                          </a:solidFill>
                          <a:latin typeface="Calibri" pitchFamily="34" charset="0"/>
                          <a:cs typeface="Calibri" pitchFamily="34" charset="0"/>
                        </a:rPr>
                        <a:t>Cataluña</a:t>
                      </a:r>
                      <a:endParaRPr lang="es-ES" sz="1300" b="1" i="1" dirty="0">
                        <a:solidFill>
                          <a:schemeClr val="accent5">
                            <a:lumMod val="75000"/>
                          </a:schemeClr>
                        </a:solidFill>
                        <a:latin typeface="Calibri" pitchFamily="34" charset="0"/>
                        <a:cs typeface="Calibri"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s-ES" sz="1300" b="1" i="1" dirty="0" smtClean="0">
                          <a:solidFill>
                            <a:schemeClr val="accent5">
                              <a:lumMod val="75000"/>
                            </a:schemeClr>
                          </a:solidFill>
                          <a:latin typeface="Calibri" pitchFamily="34" charset="0"/>
                          <a:cs typeface="Calibri" pitchFamily="34" charset="0"/>
                        </a:rPr>
                        <a:t>C. Valenciana</a:t>
                      </a:r>
                      <a:endParaRPr lang="es-ES" sz="1300" b="1" i="1" dirty="0">
                        <a:solidFill>
                          <a:schemeClr val="accent5">
                            <a:lumMod val="75000"/>
                          </a:schemeClr>
                        </a:solidFill>
                        <a:latin typeface="Calibri" pitchFamily="34" charset="0"/>
                        <a:cs typeface="Calibri"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s-ES" sz="1300" b="1" i="1" dirty="0" smtClean="0">
                          <a:solidFill>
                            <a:schemeClr val="accent5">
                              <a:lumMod val="75000"/>
                            </a:schemeClr>
                          </a:solidFill>
                          <a:latin typeface="Calibri" pitchFamily="34" charset="0"/>
                          <a:cs typeface="Calibri" pitchFamily="34" charset="0"/>
                        </a:rPr>
                        <a:t>Madrid</a:t>
                      </a:r>
                      <a:endParaRPr lang="es-ES" sz="1300" b="1" i="1" dirty="0">
                        <a:solidFill>
                          <a:schemeClr val="accent5">
                            <a:lumMod val="75000"/>
                          </a:schemeClr>
                        </a:solidFill>
                        <a:latin typeface="Calibri" pitchFamily="34" charset="0"/>
                        <a:cs typeface="Calibri"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ctr" defTabSz="914400" rtl="0" eaLnBrk="1" fontAlgn="auto" latinLnBrk="0" hangingPunct="1">
                        <a:lnSpc>
                          <a:spcPct val="90000"/>
                        </a:lnSpc>
                        <a:spcBef>
                          <a:spcPts val="0"/>
                        </a:spcBef>
                        <a:spcAft>
                          <a:spcPts val="0"/>
                        </a:spcAft>
                        <a:buClrTx/>
                        <a:buSzTx/>
                        <a:buFontTx/>
                        <a:buNone/>
                        <a:tabLst/>
                        <a:defRPr/>
                      </a:pPr>
                      <a:r>
                        <a:rPr lang="es-ES" sz="1300" b="1" i="1" dirty="0" smtClean="0">
                          <a:solidFill>
                            <a:schemeClr val="accent5">
                              <a:lumMod val="75000"/>
                            </a:schemeClr>
                          </a:solidFill>
                          <a:latin typeface="Calibri" pitchFamily="34" charset="0"/>
                          <a:cs typeface="Calibri" pitchFamily="34" charset="0"/>
                        </a:rPr>
                        <a:t>Resto</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r>
              <a:tr h="224787">
                <a:tc>
                  <a:txBody>
                    <a:bodyPr/>
                    <a:lstStyle/>
                    <a:p>
                      <a:pPr algn="r">
                        <a:spcBef>
                          <a:spcPts val="0"/>
                        </a:spcBef>
                      </a:pPr>
                      <a:r>
                        <a:rPr lang="es-ES" sz="1000" b="1" i="1" dirty="0" smtClean="0">
                          <a:solidFill>
                            <a:schemeClr val="bg1"/>
                          </a:solidFill>
                          <a:latin typeface="Calibri" pitchFamily="34" charset="0"/>
                          <a:cs typeface="Calibri" pitchFamily="34" charset="0"/>
                        </a:rPr>
                        <a:t>BASE</a:t>
                      </a:r>
                      <a:r>
                        <a:rPr lang="es-ES" sz="1000" b="1" i="1" baseline="0" dirty="0" smtClean="0">
                          <a:solidFill>
                            <a:schemeClr val="bg1"/>
                          </a:solidFill>
                          <a:latin typeface="Calibri" pitchFamily="34" charset="0"/>
                          <a:cs typeface="Calibri" pitchFamily="34" charset="0"/>
                        </a:rPr>
                        <a:t> Hace uso de lugares y zonas turísticas y comerciales</a:t>
                      </a:r>
                      <a:r>
                        <a:rPr lang="es-ES" sz="1000" b="1" i="1" dirty="0" smtClean="0">
                          <a:solidFill>
                            <a:schemeClr val="bg1"/>
                          </a:solidFill>
                          <a:latin typeface="Calibri" pitchFamily="34" charset="0"/>
                          <a:cs typeface="Calibri" pitchFamily="34" charset="0"/>
                        </a:rPr>
                        <a:t>: </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a:r>
                        <a:rPr lang="es-ES" sz="1000" b="1" i="1" dirty="0" smtClean="0">
                          <a:solidFill>
                            <a:schemeClr val="bg1"/>
                          </a:solidFill>
                          <a:latin typeface="Calibri" pitchFamily="34" charset="0"/>
                          <a:cs typeface="Calibri" pitchFamily="34" charset="0"/>
                        </a:rPr>
                        <a:t>1.925</a:t>
                      </a:r>
                      <a:endParaRPr lang="es-ES" sz="1000" b="1" i="1" dirty="0">
                        <a:solidFill>
                          <a:schemeClr val="bg1"/>
                        </a:solidFill>
                        <a:latin typeface="Calibri" pitchFamily="34" charset="0"/>
                        <a:cs typeface="Calibri"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a:r>
                        <a:rPr lang="es-ES" sz="1000" b="1" i="1" dirty="0" smtClean="0">
                          <a:solidFill>
                            <a:schemeClr val="bg1"/>
                          </a:solidFill>
                          <a:latin typeface="Calibri" pitchFamily="34" charset="0"/>
                          <a:cs typeface="Calibri" pitchFamily="34" charset="0"/>
                        </a:rPr>
                        <a:t>377</a:t>
                      </a:r>
                      <a:endParaRPr lang="es-ES" sz="1000" b="1" i="1" dirty="0">
                        <a:solidFill>
                          <a:schemeClr val="bg1"/>
                        </a:solidFill>
                        <a:latin typeface="Calibri" pitchFamily="34" charset="0"/>
                        <a:cs typeface="Calibri"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marL="0" marR="0" indent="0" algn="ctr" defTabSz="914400" rtl="0" eaLnBrk="1" fontAlgn="auto" latinLnBrk="0" hangingPunct="1">
                        <a:lnSpc>
                          <a:spcPct val="90000"/>
                        </a:lnSpc>
                        <a:spcBef>
                          <a:spcPts val="0"/>
                        </a:spcBef>
                        <a:spcAft>
                          <a:spcPts val="0"/>
                        </a:spcAft>
                        <a:buClrTx/>
                        <a:buSzTx/>
                        <a:buFontTx/>
                        <a:buNone/>
                        <a:tabLst/>
                        <a:defRPr/>
                      </a:pPr>
                      <a:r>
                        <a:rPr lang="es-ES" sz="1000" b="1" i="1" dirty="0" smtClean="0">
                          <a:solidFill>
                            <a:schemeClr val="bg1"/>
                          </a:solidFill>
                          <a:latin typeface="Calibri" pitchFamily="34" charset="0"/>
                          <a:cs typeface="Calibri" pitchFamily="34" charset="0"/>
                        </a:rPr>
                        <a:t>376</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a:r>
                        <a:rPr lang="es-ES" sz="1000" b="1" i="1" dirty="0" smtClean="0">
                          <a:solidFill>
                            <a:schemeClr val="bg1"/>
                          </a:solidFill>
                          <a:latin typeface="Calibri" pitchFamily="34" charset="0"/>
                          <a:cs typeface="Calibri" pitchFamily="34" charset="0"/>
                        </a:rPr>
                        <a:t>377</a:t>
                      </a:r>
                      <a:endParaRPr lang="es-ES" sz="1000" b="1" i="1" dirty="0">
                        <a:solidFill>
                          <a:schemeClr val="bg1"/>
                        </a:solidFill>
                        <a:latin typeface="Calibri" pitchFamily="34" charset="0"/>
                        <a:cs typeface="Calibri"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a:r>
                        <a:rPr lang="es-ES" sz="1000" b="1" i="1" dirty="0" smtClean="0">
                          <a:solidFill>
                            <a:schemeClr val="bg1"/>
                          </a:solidFill>
                          <a:latin typeface="Calibri" pitchFamily="34" charset="0"/>
                          <a:cs typeface="Calibri" pitchFamily="34" charset="0"/>
                        </a:rPr>
                        <a:t>369</a:t>
                      </a:r>
                      <a:endParaRPr lang="es-ES" sz="1000" b="1" i="1" dirty="0">
                        <a:solidFill>
                          <a:schemeClr val="bg1"/>
                        </a:solidFill>
                        <a:latin typeface="Calibri" pitchFamily="34" charset="0"/>
                        <a:cs typeface="Calibri"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a:r>
                        <a:rPr lang="es-ES" sz="1000" b="1" i="1" dirty="0" smtClean="0">
                          <a:solidFill>
                            <a:schemeClr val="bg1"/>
                          </a:solidFill>
                          <a:latin typeface="Calibri" pitchFamily="34" charset="0"/>
                          <a:cs typeface="Calibri" pitchFamily="34" charset="0"/>
                        </a:rPr>
                        <a:t>426</a:t>
                      </a:r>
                      <a:endParaRPr lang="es-ES" sz="1000" b="1" i="1" dirty="0">
                        <a:solidFill>
                          <a:schemeClr val="bg1"/>
                        </a:solidFill>
                        <a:latin typeface="Calibri" pitchFamily="34" charset="0"/>
                        <a:cs typeface="Calibri"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r>
              <a:tr h="243422">
                <a:tc>
                  <a:txBody>
                    <a:bodyPr/>
                    <a:lstStyle/>
                    <a:p>
                      <a:pPr algn="r" fontAlgn="ctr"/>
                      <a:r>
                        <a:rPr lang="es-ES" sz="1100" b="0" i="0" u="none" strike="noStrike" dirty="0">
                          <a:solidFill>
                            <a:srgbClr val="000000"/>
                          </a:solidFill>
                          <a:effectLst/>
                          <a:latin typeface="Calibri"/>
                        </a:rPr>
                        <a:t>Robos/ atracos/ tirones</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1" i="0" u="none" strike="noStrike" dirty="0">
                          <a:solidFill>
                            <a:srgbClr val="000000"/>
                          </a:solidFill>
                          <a:effectLst/>
                          <a:latin typeface="Calibri"/>
                        </a:rPr>
                        <a:t>51,0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50,7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dirty="0">
                          <a:solidFill>
                            <a:srgbClr val="000000"/>
                          </a:solidFill>
                          <a:effectLst/>
                          <a:latin typeface="Calibri"/>
                        </a:rPr>
                        <a:t>59,6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54,9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52,9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46,2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r>
              <a:tr h="243422">
                <a:tc>
                  <a:txBody>
                    <a:bodyPr/>
                    <a:lstStyle/>
                    <a:p>
                      <a:pPr algn="r" fontAlgn="ctr"/>
                      <a:r>
                        <a:rPr lang="es-ES" sz="1100" b="0" i="0" u="none" strike="noStrike" dirty="0">
                          <a:solidFill>
                            <a:srgbClr val="000000"/>
                          </a:solidFill>
                          <a:effectLst/>
                          <a:latin typeface="Calibri"/>
                        </a:rPr>
                        <a:t>Sustracción de objeto de vehículo (zona de parking)</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1" i="0" u="none" strike="noStrike">
                          <a:solidFill>
                            <a:srgbClr val="000000"/>
                          </a:solidFill>
                          <a:effectLst/>
                          <a:latin typeface="Calibri"/>
                        </a:rPr>
                        <a:t>32,3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31,6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dirty="0">
                          <a:solidFill>
                            <a:srgbClr val="000000"/>
                          </a:solidFill>
                          <a:effectLst/>
                          <a:latin typeface="Calibri"/>
                        </a:rPr>
                        <a:t>35,9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40,9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30,4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29,7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r>
              <a:tr h="243422">
                <a:tc>
                  <a:txBody>
                    <a:bodyPr/>
                    <a:lstStyle/>
                    <a:p>
                      <a:pPr algn="r" fontAlgn="ctr"/>
                      <a:r>
                        <a:rPr lang="es-ES" sz="1100" b="0" i="0" u="none" strike="noStrike" dirty="0">
                          <a:solidFill>
                            <a:srgbClr val="000000"/>
                          </a:solidFill>
                          <a:effectLst/>
                          <a:latin typeface="Calibri"/>
                        </a:rPr>
                        <a:t>Presencia de personas sospechosas o que le intimiden</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1" i="0" u="none" strike="noStrike">
                          <a:solidFill>
                            <a:srgbClr val="000000"/>
                          </a:solidFill>
                          <a:effectLst/>
                          <a:latin typeface="Calibri"/>
                        </a:rPr>
                        <a:t>31,3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30,0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dirty="0">
                          <a:solidFill>
                            <a:srgbClr val="000000"/>
                          </a:solidFill>
                          <a:effectLst/>
                          <a:latin typeface="Calibri"/>
                        </a:rPr>
                        <a:t>41,0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32,6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32,3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27,4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r>
              <a:tr h="243422">
                <a:tc>
                  <a:txBody>
                    <a:bodyPr/>
                    <a:lstStyle/>
                    <a:p>
                      <a:pPr algn="r" fontAlgn="ctr"/>
                      <a:r>
                        <a:rPr lang="es-ES" sz="1100" b="0" i="0" u="none" strike="noStrike" dirty="0">
                          <a:solidFill>
                            <a:srgbClr val="000000"/>
                          </a:solidFill>
                          <a:effectLst/>
                          <a:latin typeface="Calibri"/>
                        </a:rPr>
                        <a:t>Robo de vehículo (zona de parking)</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1" i="0" u="none" strike="noStrike">
                          <a:solidFill>
                            <a:srgbClr val="000000"/>
                          </a:solidFill>
                          <a:effectLst/>
                          <a:latin typeface="Calibri"/>
                        </a:rPr>
                        <a:t>29,9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33,2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dirty="0">
                          <a:solidFill>
                            <a:srgbClr val="000000"/>
                          </a:solidFill>
                          <a:effectLst/>
                          <a:latin typeface="Calibri"/>
                        </a:rPr>
                        <a:t>31,7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36,6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30,1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26,0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r>
              <a:tr h="243422">
                <a:tc>
                  <a:txBody>
                    <a:bodyPr/>
                    <a:lstStyle/>
                    <a:p>
                      <a:pPr algn="r" fontAlgn="ctr"/>
                      <a:r>
                        <a:rPr lang="es-ES" sz="1100" b="0" i="0" u="none" strike="noStrike" dirty="0">
                          <a:solidFill>
                            <a:srgbClr val="000000"/>
                          </a:solidFill>
                          <a:effectLst/>
                          <a:latin typeface="Calibri"/>
                        </a:rPr>
                        <a:t>Vandalismo/ gamberrismo en general</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1" i="0" u="none" strike="noStrike">
                          <a:solidFill>
                            <a:srgbClr val="000000"/>
                          </a:solidFill>
                          <a:effectLst/>
                          <a:latin typeface="Calibri"/>
                        </a:rPr>
                        <a:t>29,1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25,2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dirty="0">
                          <a:solidFill>
                            <a:srgbClr val="000000"/>
                          </a:solidFill>
                          <a:effectLst/>
                          <a:latin typeface="Calibri"/>
                        </a:rPr>
                        <a:t>38,6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33,4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27,4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26,6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r>
              <a:tr h="243422">
                <a:tc>
                  <a:txBody>
                    <a:bodyPr/>
                    <a:lstStyle/>
                    <a:p>
                      <a:pPr algn="r" fontAlgn="ctr"/>
                      <a:r>
                        <a:rPr lang="es-ES" sz="1100" b="0" i="0" u="none" strike="noStrike" dirty="0">
                          <a:solidFill>
                            <a:srgbClr val="000000"/>
                          </a:solidFill>
                          <a:effectLst/>
                          <a:latin typeface="Calibri"/>
                        </a:rPr>
                        <a:t>Violencia verbal/ </a:t>
                      </a:r>
                      <a:r>
                        <a:rPr lang="es-ES" sz="1100" b="0" i="0" u="none" strike="noStrike" dirty="0" smtClean="0">
                          <a:solidFill>
                            <a:srgbClr val="000000"/>
                          </a:solidFill>
                          <a:effectLst/>
                          <a:latin typeface="Calibri"/>
                        </a:rPr>
                        <a:t>Escándalos</a:t>
                      </a:r>
                      <a:r>
                        <a:rPr lang="es-ES" sz="1100" b="0" i="0" u="none" strike="noStrike" dirty="0">
                          <a:solidFill>
                            <a:srgbClr val="000000"/>
                          </a:solidFill>
                          <a:effectLst/>
                          <a:latin typeface="Calibri"/>
                        </a:rPr>
                        <a:t>/ riñas</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1" i="0" u="none" strike="noStrike">
                          <a:solidFill>
                            <a:srgbClr val="000000"/>
                          </a:solidFill>
                          <a:effectLst/>
                          <a:latin typeface="Calibri"/>
                        </a:rPr>
                        <a:t>28,4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27,1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dirty="0">
                          <a:solidFill>
                            <a:srgbClr val="000000"/>
                          </a:solidFill>
                          <a:effectLst/>
                          <a:latin typeface="Calibri"/>
                        </a:rPr>
                        <a:t>29,3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31,6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27,1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28,2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r>
              <a:tr h="243422">
                <a:tc>
                  <a:txBody>
                    <a:bodyPr/>
                    <a:lstStyle/>
                    <a:p>
                      <a:pPr algn="r" fontAlgn="ctr"/>
                      <a:r>
                        <a:rPr lang="es-ES" sz="1100" b="0" i="0" u="none" strike="noStrike">
                          <a:solidFill>
                            <a:srgbClr val="000000"/>
                          </a:solidFill>
                          <a:effectLst/>
                          <a:latin typeface="Calibri"/>
                        </a:rPr>
                        <a:t>Consumo de alcohol/ drogas</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1" i="0" u="none" strike="noStrike">
                          <a:solidFill>
                            <a:srgbClr val="000000"/>
                          </a:solidFill>
                          <a:effectLst/>
                          <a:latin typeface="Calibri"/>
                        </a:rPr>
                        <a:t>23,9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24,7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dirty="0">
                          <a:solidFill>
                            <a:srgbClr val="000000"/>
                          </a:solidFill>
                          <a:effectLst/>
                          <a:latin typeface="Calibri"/>
                        </a:rPr>
                        <a:t>28,5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27,9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23,3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20,9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r>
              <a:tr h="243422">
                <a:tc>
                  <a:txBody>
                    <a:bodyPr/>
                    <a:lstStyle/>
                    <a:p>
                      <a:pPr algn="r" fontAlgn="ctr"/>
                      <a:r>
                        <a:rPr lang="es-ES" sz="1100" b="0" i="0" u="none" strike="noStrike" dirty="0">
                          <a:solidFill>
                            <a:srgbClr val="000000"/>
                          </a:solidFill>
                          <a:effectLst/>
                          <a:latin typeface="Calibri"/>
                        </a:rPr>
                        <a:t>Venta de alcohol/ drogas</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1" i="0" u="none" strike="noStrike">
                          <a:solidFill>
                            <a:srgbClr val="000000"/>
                          </a:solidFill>
                          <a:effectLst/>
                          <a:latin typeface="Calibri"/>
                        </a:rPr>
                        <a:t>20,4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16,5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dirty="0">
                          <a:solidFill>
                            <a:srgbClr val="000000"/>
                          </a:solidFill>
                          <a:effectLst/>
                          <a:latin typeface="Calibri"/>
                        </a:rPr>
                        <a:t>27,7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21,8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22,2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18,3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r>
              <a:tr h="243422">
                <a:tc>
                  <a:txBody>
                    <a:bodyPr/>
                    <a:lstStyle/>
                    <a:p>
                      <a:pPr algn="r" fontAlgn="ctr"/>
                      <a:r>
                        <a:rPr lang="es-ES" sz="1100" b="0" i="0" u="none" strike="noStrike" dirty="0">
                          <a:solidFill>
                            <a:srgbClr val="000000"/>
                          </a:solidFill>
                          <a:effectLst/>
                          <a:latin typeface="Calibri"/>
                        </a:rPr>
                        <a:t>Acoso</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1" i="0" u="none" strike="noStrike">
                          <a:solidFill>
                            <a:srgbClr val="000000"/>
                          </a:solidFill>
                          <a:effectLst/>
                          <a:latin typeface="Calibri"/>
                        </a:rPr>
                        <a:t>16,1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15,9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19,4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20,4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15,2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14,1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r>
              <a:tr h="243422">
                <a:tc>
                  <a:txBody>
                    <a:bodyPr/>
                    <a:lstStyle/>
                    <a:p>
                      <a:pPr algn="r" fontAlgn="ctr"/>
                      <a:r>
                        <a:rPr lang="es-ES" sz="1100" b="0" i="0" u="none" strike="noStrike">
                          <a:solidFill>
                            <a:srgbClr val="000000"/>
                          </a:solidFill>
                          <a:effectLst/>
                          <a:latin typeface="Calibri"/>
                        </a:rPr>
                        <a:t>Violencia física</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1" i="0" u="none" strike="noStrike">
                          <a:solidFill>
                            <a:srgbClr val="000000"/>
                          </a:solidFill>
                          <a:effectLst/>
                          <a:latin typeface="Calibri"/>
                        </a:rPr>
                        <a:t>15,1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11,9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20,5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17,2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12,5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14,7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r>
              <a:tr h="243422">
                <a:tc>
                  <a:txBody>
                    <a:bodyPr/>
                    <a:lstStyle/>
                    <a:p>
                      <a:pPr algn="r" fontAlgn="ctr"/>
                      <a:r>
                        <a:rPr lang="es-ES" sz="1100" b="0" i="0" u="none" strike="noStrike" dirty="0">
                          <a:solidFill>
                            <a:srgbClr val="000000"/>
                          </a:solidFill>
                          <a:effectLst/>
                          <a:latin typeface="Calibri"/>
                        </a:rPr>
                        <a:t>Ningún hecho concreto, pero tiene sensación de inseguridad</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1" i="0" u="none" strike="noStrike">
                          <a:solidFill>
                            <a:srgbClr val="000000"/>
                          </a:solidFill>
                          <a:effectLst/>
                          <a:latin typeface="Calibri"/>
                        </a:rPr>
                        <a:t>1,8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dirty="0">
                          <a:solidFill>
                            <a:srgbClr val="000000"/>
                          </a:solidFill>
                          <a:effectLst/>
                          <a:latin typeface="Calibri"/>
                        </a:rPr>
                        <a:t>1,9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2,1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1,6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1,4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1,9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r>
              <a:tr h="243422">
                <a:tc>
                  <a:txBody>
                    <a:bodyPr/>
                    <a:lstStyle/>
                    <a:p>
                      <a:pPr algn="r" fontAlgn="ctr"/>
                      <a:r>
                        <a:rPr lang="es-ES" sz="1100" b="0" i="0" u="none" strike="noStrike">
                          <a:solidFill>
                            <a:srgbClr val="000000"/>
                          </a:solidFill>
                          <a:effectLst/>
                          <a:latin typeface="Calibri"/>
                        </a:rPr>
                        <a:t>Otros</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1" i="0" u="none" strike="noStrike">
                          <a:solidFill>
                            <a:srgbClr val="000000"/>
                          </a:solidFill>
                          <a:effectLst/>
                          <a:latin typeface="Calibri"/>
                        </a:rPr>
                        <a:t>5,5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6,1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5,9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3,2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4,6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5,9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r>
              <a:tr h="243422">
                <a:tc>
                  <a:txBody>
                    <a:bodyPr/>
                    <a:lstStyle/>
                    <a:p>
                      <a:pPr algn="r" fontAlgn="ctr"/>
                      <a:r>
                        <a:rPr lang="es-ES" sz="1100" b="0" i="0" u="none" strike="noStrike" dirty="0">
                          <a:solidFill>
                            <a:srgbClr val="000000"/>
                          </a:solidFill>
                          <a:effectLst/>
                          <a:latin typeface="Calibri"/>
                        </a:rPr>
                        <a:t>Ninguno/ me siento seguro</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1" i="0" u="none" strike="noStrike">
                          <a:solidFill>
                            <a:srgbClr val="000000"/>
                          </a:solidFill>
                          <a:effectLst/>
                          <a:latin typeface="Calibri"/>
                        </a:rPr>
                        <a:t>11,7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11,9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7,5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13,3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9,5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13,6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r>
              <a:tr h="243422">
                <a:tc>
                  <a:txBody>
                    <a:bodyPr/>
                    <a:lstStyle/>
                    <a:p>
                      <a:pPr algn="r" fontAlgn="ctr"/>
                      <a:r>
                        <a:rPr lang="es-ES" sz="1100" b="0" i="0" u="none" strike="noStrike" dirty="0">
                          <a:solidFill>
                            <a:srgbClr val="000000"/>
                          </a:solidFill>
                          <a:effectLst/>
                          <a:latin typeface="Calibri"/>
                        </a:rPr>
                        <a:t>No sabe</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1" i="0" u="none" strike="noStrike">
                          <a:solidFill>
                            <a:srgbClr val="000000"/>
                          </a:solidFill>
                          <a:effectLst/>
                          <a:latin typeface="Calibri"/>
                        </a:rPr>
                        <a:t>7,7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dirty="0">
                          <a:solidFill>
                            <a:srgbClr val="000000"/>
                          </a:solidFill>
                          <a:effectLst/>
                          <a:latin typeface="Calibri"/>
                        </a:rPr>
                        <a:t>6,9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4,5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6,4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9,5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dirty="0">
                          <a:solidFill>
                            <a:srgbClr val="000000"/>
                          </a:solidFill>
                          <a:effectLst/>
                          <a:latin typeface="Calibri"/>
                        </a:rPr>
                        <a:t>9,0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0" name="9 Triángulo isósceles"/>
          <p:cNvSpPr/>
          <p:nvPr/>
        </p:nvSpPr>
        <p:spPr bwMode="auto">
          <a:xfrm>
            <a:off x="6407606" y="2541357"/>
            <a:ext cx="173421" cy="180192"/>
          </a:xfrm>
          <a:prstGeom prst="triangle">
            <a:avLst/>
          </a:prstGeom>
          <a:solidFill>
            <a:srgbClr val="FF9933"/>
          </a:solidFill>
          <a:ln w="9525" cap="flat" cmpd="sng" algn="ctr">
            <a:solidFill>
              <a:srgbClr val="FF9933"/>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12" name="11 Triángulo isósceles"/>
          <p:cNvSpPr/>
          <p:nvPr/>
        </p:nvSpPr>
        <p:spPr bwMode="auto">
          <a:xfrm>
            <a:off x="6419481" y="3031504"/>
            <a:ext cx="173421" cy="180192"/>
          </a:xfrm>
          <a:prstGeom prst="triangle">
            <a:avLst/>
          </a:prstGeom>
          <a:solidFill>
            <a:srgbClr val="FF9933"/>
          </a:solidFill>
          <a:ln w="9525" cap="flat" cmpd="sng" algn="ctr">
            <a:solidFill>
              <a:srgbClr val="FF9933"/>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xmlns="" val="3499856843"/>
      </p:ext>
    </p:extLst>
  </p:cSld>
  <p:clrMapOvr>
    <a:masterClrMapping/>
  </p:clrMapOvr>
  <p:transition>
    <p:wipe dir="d"/>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35 Rectángulo"/>
          <p:cNvSpPr/>
          <p:nvPr/>
        </p:nvSpPr>
        <p:spPr bwMode="auto">
          <a:xfrm>
            <a:off x="1253613" y="1731818"/>
            <a:ext cx="7121063" cy="4385181"/>
          </a:xfrm>
          <a:prstGeom prst="rect">
            <a:avLst/>
          </a:prstGeom>
          <a:solidFill>
            <a:schemeClr val="bg1"/>
          </a:solidFill>
          <a:ln w="9525" cap="flat" cmpd="sng" algn="ctr">
            <a:solidFill>
              <a:srgbClr val="808080"/>
            </a:solidFill>
            <a:prstDash val="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8" name="7 CuadroTexto"/>
          <p:cNvSpPr txBox="1"/>
          <p:nvPr/>
        </p:nvSpPr>
        <p:spPr>
          <a:xfrm>
            <a:off x="56456" y="836712"/>
            <a:ext cx="8640960" cy="646331"/>
          </a:xfrm>
          <a:prstGeom prst="rect">
            <a:avLst/>
          </a:prstGeom>
          <a:noFill/>
          <a:ln>
            <a:noFill/>
          </a:ln>
        </p:spPr>
        <p:txBody>
          <a:bodyPr wrap="square" rtlCol="0">
            <a:spAutoFit/>
          </a:bodyPr>
          <a:lstStyle>
            <a:defPPr>
              <a:defRPr lang="es-ES_tradnl"/>
            </a:defPPr>
            <a:lvl1pPr algn="l">
              <a:spcBef>
                <a:spcPts val="0"/>
              </a:spcBef>
              <a:defRPr sz="2000" b="1">
                <a:solidFill>
                  <a:schemeClr val="bg1">
                    <a:lumMod val="50000"/>
                  </a:schemeClr>
                </a:solidFill>
                <a:latin typeface="Calibri" pitchFamily="34" charset="0"/>
                <a:cs typeface="Calibri" pitchFamily="34" charset="0"/>
              </a:defRPr>
            </a:lvl1pPr>
          </a:lstStyle>
          <a:p>
            <a:r>
              <a:rPr lang="es-ES" dirty="0">
                <a:solidFill>
                  <a:schemeClr val="accent5">
                    <a:lumMod val="75000"/>
                  </a:schemeClr>
                </a:solidFill>
              </a:rPr>
              <a:t>Comportamientos antisociales más frecuentes</a:t>
            </a:r>
          </a:p>
          <a:p>
            <a:r>
              <a:rPr lang="es-ES" sz="1600" i="1" dirty="0" smtClean="0">
                <a:solidFill>
                  <a:prstClr val="white">
                    <a:lumMod val="65000"/>
                  </a:prstClr>
                </a:solidFill>
              </a:rPr>
              <a:t>Recintos deportivos / piscinas</a:t>
            </a:r>
            <a:endParaRPr lang="es-ES" sz="1600" i="1" dirty="0">
              <a:solidFill>
                <a:prstClr val="white">
                  <a:lumMod val="65000"/>
                </a:prstClr>
              </a:solidFill>
            </a:endParaRPr>
          </a:p>
        </p:txBody>
      </p:sp>
      <p:sp>
        <p:nvSpPr>
          <p:cNvPr id="16" name="Rectangle 3"/>
          <p:cNvSpPr>
            <a:spLocks noChangeArrowheads="1"/>
          </p:cNvSpPr>
          <p:nvPr/>
        </p:nvSpPr>
        <p:spPr bwMode="auto">
          <a:xfrm>
            <a:off x="36513" y="35999"/>
            <a:ext cx="8516887" cy="648000"/>
          </a:xfrm>
          <a:prstGeom prst="rect">
            <a:avLst/>
          </a:prstGeom>
          <a:solidFill>
            <a:schemeClr val="accent5"/>
          </a:solidFill>
          <a:ln>
            <a:noFill/>
          </a:ln>
          <a:effectLst/>
          <a:extLst/>
        </p:spPr>
        <p:txBody>
          <a:bodyPr wrap="square" lIns="0" tIns="0" rIns="0" bIns="0" anchor="ctr">
            <a:noAutofit/>
          </a:bodyPr>
          <a:lstStyle/>
          <a:p>
            <a:endParaRPr lang="es-ES"/>
          </a:p>
        </p:txBody>
      </p:sp>
      <p:sp>
        <p:nvSpPr>
          <p:cNvPr id="17" name="16 CuadroTexto"/>
          <p:cNvSpPr txBox="1"/>
          <p:nvPr/>
        </p:nvSpPr>
        <p:spPr>
          <a:xfrm>
            <a:off x="56456" y="170534"/>
            <a:ext cx="6165021" cy="400110"/>
          </a:xfrm>
          <a:prstGeom prst="rect">
            <a:avLst/>
          </a:prstGeom>
          <a:noFill/>
        </p:spPr>
        <p:txBody>
          <a:bodyPr wrap="none" rtlCol="0">
            <a:spAutoFit/>
          </a:bodyPr>
          <a:lstStyle>
            <a:defPPr>
              <a:defRPr lang="es-ES_tradnl"/>
            </a:defPPr>
            <a:lvl1pPr algn="l">
              <a:defRPr sz="2000">
                <a:ln>
                  <a:solidFill>
                    <a:schemeClr val="bg1"/>
                  </a:solidFill>
                </a:ln>
                <a:solidFill>
                  <a:schemeClr val="bg1"/>
                </a:solidFill>
                <a:latin typeface="Calibri" pitchFamily="34" charset="0"/>
                <a:cs typeface="Calibri" pitchFamily="34" charset="0"/>
              </a:defRPr>
            </a:lvl1pPr>
          </a:lstStyle>
          <a:p>
            <a:r>
              <a:rPr lang="es-ES" dirty="0"/>
              <a:t>SEGURIDAD CIUDADANA EN LAS INSTALACIONES DE OCIO</a:t>
            </a:r>
          </a:p>
        </p:txBody>
      </p:sp>
      <p:sp>
        <p:nvSpPr>
          <p:cNvPr id="22" name="21 CuadroTexto"/>
          <p:cNvSpPr txBox="1"/>
          <p:nvPr/>
        </p:nvSpPr>
        <p:spPr>
          <a:xfrm>
            <a:off x="0" y="6396335"/>
            <a:ext cx="7545288" cy="461665"/>
          </a:xfrm>
          <a:prstGeom prst="rect">
            <a:avLst/>
          </a:prstGeom>
          <a:noFill/>
        </p:spPr>
        <p:txBody>
          <a:bodyPr wrap="square" rtlCol="0">
            <a:spAutoFit/>
          </a:bodyPr>
          <a:lstStyle>
            <a:defPPr>
              <a:defRPr lang="es-ES_tradnl"/>
            </a:defPPr>
            <a:lvl1pPr algn="l">
              <a:defRPr sz="1200">
                <a:solidFill>
                  <a:schemeClr val="bg1">
                    <a:lumMod val="50000"/>
                  </a:schemeClr>
                </a:solidFill>
                <a:latin typeface="Calibri" pitchFamily="34" charset="0"/>
                <a:cs typeface="Calibri" pitchFamily="34" charset="0"/>
              </a:defRPr>
            </a:lvl1pPr>
          </a:lstStyle>
          <a:p>
            <a:r>
              <a:rPr lang="es-ES" dirty="0" err="1" smtClean="0">
                <a:solidFill>
                  <a:prstClr val="white">
                    <a:lumMod val="50000"/>
                  </a:prstClr>
                </a:solidFill>
              </a:rPr>
              <a:t>O4</a:t>
            </a:r>
            <a:r>
              <a:rPr lang="es-ES" dirty="0" smtClean="0">
                <a:solidFill>
                  <a:prstClr val="white">
                    <a:lumMod val="50000"/>
                  </a:prstClr>
                </a:solidFill>
              </a:rPr>
              <a:t>.- </a:t>
            </a:r>
            <a:r>
              <a:rPr lang="es-ES" dirty="0">
                <a:solidFill>
                  <a:prstClr val="white">
                    <a:lumMod val="50000"/>
                  </a:prstClr>
                </a:solidFill>
              </a:rPr>
              <a:t>En </a:t>
            </a:r>
            <a:r>
              <a:rPr lang="es-ES" dirty="0" smtClean="0">
                <a:solidFill>
                  <a:prstClr val="white">
                    <a:lumMod val="50000"/>
                  </a:prstClr>
                </a:solidFill>
              </a:rPr>
              <a:t>su opinión, ¿cuáles son los comportamiento antisociales y riesgos </a:t>
            </a:r>
            <a:br>
              <a:rPr lang="es-ES" dirty="0" smtClean="0">
                <a:solidFill>
                  <a:prstClr val="white">
                    <a:lumMod val="50000"/>
                  </a:prstClr>
                </a:solidFill>
              </a:rPr>
            </a:br>
            <a:r>
              <a:rPr lang="es-ES" dirty="0" smtClean="0">
                <a:solidFill>
                  <a:prstClr val="white">
                    <a:lumMod val="50000"/>
                  </a:prstClr>
                </a:solidFill>
              </a:rPr>
              <a:t>más habituales que percibe en cada uno de estos entornos?</a:t>
            </a:r>
            <a:endParaRPr lang="es-ES" dirty="0">
              <a:solidFill>
                <a:prstClr val="white">
                  <a:lumMod val="50000"/>
                </a:prstClr>
              </a:solidFill>
            </a:endParaRPr>
          </a:p>
        </p:txBody>
      </p:sp>
      <p:graphicFrame>
        <p:nvGraphicFramePr>
          <p:cNvPr id="33" name="32 Gráfico"/>
          <p:cNvGraphicFramePr/>
          <p:nvPr>
            <p:extLst>
              <p:ext uri="{D42A27DB-BD31-4B8C-83A1-F6EECF244321}">
                <p14:modId xmlns:p14="http://schemas.microsoft.com/office/powerpoint/2010/main" xmlns="" val="3793409140"/>
              </p:ext>
            </p:extLst>
          </p:nvPr>
        </p:nvGraphicFramePr>
        <p:xfrm>
          <a:off x="5936745" y="1773383"/>
          <a:ext cx="2610140" cy="431262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4" name="33 Tabla"/>
          <p:cNvGraphicFramePr>
            <a:graphicFrameLocks noGrp="1"/>
          </p:cNvGraphicFramePr>
          <p:nvPr>
            <p:extLst>
              <p:ext uri="{D42A27DB-BD31-4B8C-83A1-F6EECF244321}">
                <p14:modId xmlns:p14="http://schemas.microsoft.com/office/powerpoint/2010/main" xmlns="" val="3022728007"/>
              </p:ext>
            </p:extLst>
          </p:nvPr>
        </p:nvGraphicFramePr>
        <p:xfrm>
          <a:off x="1538507" y="1933721"/>
          <a:ext cx="4412751" cy="3852716"/>
        </p:xfrm>
        <a:graphic>
          <a:graphicData uri="http://schemas.openxmlformats.org/drawingml/2006/table">
            <a:tbl>
              <a:tblPr>
                <a:tableStyleId>{5C22544A-7EE6-4342-B048-85BDC9FD1C3A}</a:tableStyleId>
              </a:tblPr>
              <a:tblGrid>
                <a:gridCol w="4412751"/>
              </a:tblGrid>
              <a:tr h="275194">
                <a:tc>
                  <a:txBody>
                    <a:bodyPr/>
                    <a:lstStyle/>
                    <a:p>
                      <a:pPr algn="r" fontAlgn="ctr"/>
                      <a:r>
                        <a:rPr lang="es-ES" sz="1400" b="0" i="0" u="none" strike="noStrike" dirty="0">
                          <a:solidFill>
                            <a:srgbClr val="000000"/>
                          </a:solidFill>
                          <a:effectLst/>
                          <a:latin typeface="Calibri"/>
                        </a:rPr>
                        <a:t>Robos/ atracos/ tirones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dirty="0">
                          <a:solidFill>
                            <a:srgbClr val="000000"/>
                          </a:solidFill>
                          <a:effectLst/>
                          <a:latin typeface="Calibri"/>
                        </a:rPr>
                        <a:t>Violencia verbal/ </a:t>
                      </a:r>
                      <a:r>
                        <a:rPr lang="es-ES" sz="1400" b="0" i="0" u="none" strike="noStrike" dirty="0" smtClean="0">
                          <a:solidFill>
                            <a:srgbClr val="000000"/>
                          </a:solidFill>
                          <a:effectLst/>
                          <a:latin typeface="Calibri"/>
                        </a:rPr>
                        <a:t>Escándalos</a:t>
                      </a:r>
                      <a:r>
                        <a:rPr lang="es-ES" sz="1400" b="0" i="0" u="none" strike="noStrike" dirty="0">
                          <a:solidFill>
                            <a:srgbClr val="000000"/>
                          </a:solidFill>
                          <a:effectLst/>
                          <a:latin typeface="Calibri"/>
                        </a:rPr>
                        <a:t>/ riñas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Vandalismo/ gamberrismo en general</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Presencia de personas sospechosas o que le intimiden</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Sustracción de objeto de vehículo (zona de parking)</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Violencia física</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Robo de vehículo (zona de parking)</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Consumo de alcohol/ drogas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Acoso</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dirty="0">
                          <a:solidFill>
                            <a:srgbClr val="000000"/>
                          </a:solidFill>
                          <a:effectLst/>
                          <a:latin typeface="Calibri"/>
                        </a:rPr>
                        <a:t>Venta de alcohol/ drogas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Ningún hecho concreto, pero tiene sensación de inseguridad</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Otros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Ninguno/ me siento seguro</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dirty="0">
                          <a:solidFill>
                            <a:srgbClr val="000000"/>
                          </a:solidFill>
                          <a:effectLst/>
                          <a:latin typeface="Calibri"/>
                        </a:rPr>
                        <a:t>No sabe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pic>
        <p:nvPicPr>
          <p:cNvPr id="40" name="39 Imagen"/>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1472311" y="5430788"/>
            <a:ext cx="651865" cy="616049"/>
          </a:xfrm>
          <a:prstGeom prst="rect">
            <a:avLst/>
          </a:prstGeom>
          <a:ln>
            <a:noFill/>
          </a:ln>
          <a:effectLst>
            <a:glow rad="25400">
              <a:schemeClr val="tx1">
                <a:alpha val="18000"/>
              </a:schemeClr>
            </a:glow>
            <a:outerShdw blurRad="88900" algn="tl" rotWithShape="0">
              <a:srgbClr val="000000">
                <a:alpha val="70000"/>
              </a:srgbClr>
            </a:outerShdw>
          </a:effectLst>
        </p:spPr>
      </p:pic>
      <p:sp>
        <p:nvSpPr>
          <p:cNvPr id="12" name="11 CuadroTexto"/>
          <p:cNvSpPr txBox="1"/>
          <p:nvPr/>
        </p:nvSpPr>
        <p:spPr>
          <a:xfrm rot="16200000">
            <a:off x="6130716" y="3634613"/>
            <a:ext cx="4764926" cy="276999"/>
          </a:xfrm>
          <a:prstGeom prst="rect">
            <a:avLst/>
          </a:prstGeom>
          <a:noFill/>
        </p:spPr>
        <p:txBody>
          <a:bodyPr wrap="square" lIns="36000" rIns="36000" rtlCol="0" anchor="ctr">
            <a:spAutoFit/>
          </a:bodyPr>
          <a:lstStyle>
            <a:defPPr>
              <a:defRPr lang="es-ES_tradnl"/>
            </a:defPPr>
            <a:lvl1pPr algn="l">
              <a:defRPr sz="1100">
                <a:latin typeface="Calibri" pitchFamily="34" charset="0"/>
                <a:cs typeface="Calibri" pitchFamily="34" charset="0"/>
              </a:defRPr>
            </a:lvl1pPr>
          </a:lstStyle>
          <a:p>
            <a:r>
              <a:rPr lang="es-ES" sz="1200" dirty="0" smtClean="0"/>
              <a:t>BASE Hace uso de recintos deportivos / piscinas: 1.422 CASOS</a:t>
            </a:r>
            <a:endParaRPr lang="es-ES" sz="1200" dirty="0"/>
          </a:p>
        </p:txBody>
      </p:sp>
    </p:spTree>
    <p:extLst>
      <p:ext uri="{BB962C8B-B14F-4D97-AF65-F5344CB8AC3E}">
        <p14:creationId xmlns:p14="http://schemas.microsoft.com/office/powerpoint/2010/main" xmlns="" val="2779897644"/>
      </p:ext>
    </p:extLst>
  </p:cSld>
  <p:clrMapOvr>
    <a:masterClrMapping/>
  </p:clrMapOvr>
  <p:transition>
    <p:wipe dir="d"/>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32 Rectángulo"/>
          <p:cNvSpPr/>
          <p:nvPr/>
        </p:nvSpPr>
        <p:spPr bwMode="auto">
          <a:xfrm>
            <a:off x="1253613" y="1731818"/>
            <a:ext cx="7121063" cy="4385181"/>
          </a:xfrm>
          <a:prstGeom prst="rect">
            <a:avLst/>
          </a:prstGeom>
          <a:solidFill>
            <a:schemeClr val="bg1"/>
          </a:solidFill>
          <a:ln w="9525" cap="flat" cmpd="sng" algn="ctr">
            <a:solidFill>
              <a:srgbClr val="808080"/>
            </a:solidFill>
            <a:prstDash val="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8" name="7 CuadroTexto"/>
          <p:cNvSpPr txBox="1"/>
          <p:nvPr/>
        </p:nvSpPr>
        <p:spPr>
          <a:xfrm>
            <a:off x="56456" y="836712"/>
            <a:ext cx="8640960" cy="646331"/>
          </a:xfrm>
          <a:prstGeom prst="rect">
            <a:avLst/>
          </a:prstGeom>
          <a:noFill/>
          <a:ln>
            <a:noFill/>
          </a:ln>
        </p:spPr>
        <p:txBody>
          <a:bodyPr wrap="square" rtlCol="0">
            <a:spAutoFit/>
          </a:bodyPr>
          <a:lstStyle>
            <a:defPPr>
              <a:defRPr lang="es-ES_tradnl"/>
            </a:defPPr>
            <a:lvl1pPr algn="l">
              <a:spcBef>
                <a:spcPts val="0"/>
              </a:spcBef>
              <a:defRPr sz="2000" b="1">
                <a:solidFill>
                  <a:schemeClr val="bg1">
                    <a:lumMod val="50000"/>
                  </a:schemeClr>
                </a:solidFill>
                <a:latin typeface="Calibri" pitchFamily="34" charset="0"/>
                <a:cs typeface="Calibri" pitchFamily="34" charset="0"/>
              </a:defRPr>
            </a:lvl1pPr>
          </a:lstStyle>
          <a:p>
            <a:r>
              <a:rPr lang="es-ES" dirty="0">
                <a:solidFill>
                  <a:schemeClr val="accent5">
                    <a:lumMod val="75000"/>
                  </a:schemeClr>
                </a:solidFill>
              </a:rPr>
              <a:t>Comportamientos antisociales más frecuentes</a:t>
            </a:r>
          </a:p>
          <a:p>
            <a:r>
              <a:rPr lang="es-ES" sz="1600" i="1" dirty="0" smtClean="0">
                <a:solidFill>
                  <a:prstClr val="white">
                    <a:lumMod val="65000"/>
                  </a:prstClr>
                </a:solidFill>
              </a:rPr>
              <a:t>Salas de conciertos / espectáculos</a:t>
            </a:r>
            <a:endParaRPr lang="es-ES" sz="1600" i="1" dirty="0">
              <a:solidFill>
                <a:prstClr val="white">
                  <a:lumMod val="65000"/>
                </a:prstClr>
              </a:solidFill>
            </a:endParaRPr>
          </a:p>
        </p:txBody>
      </p:sp>
      <p:sp>
        <p:nvSpPr>
          <p:cNvPr id="17" name="Rectangle 3"/>
          <p:cNvSpPr>
            <a:spLocks noChangeArrowheads="1"/>
          </p:cNvSpPr>
          <p:nvPr/>
        </p:nvSpPr>
        <p:spPr bwMode="auto">
          <a:xfrm>
            <a:off x="36513" y="35999"/>
            <a:ext cx="8516887" cy="648000"/>
          </a:xfrm>
          <a:prstGeom prst="rect">
            <a:avLst/>
          </a:prstGeom>
          <a:solidFill>
            <a:schemeClr val="accent5"/>
          </a:solidFill>
          <a:ln>
            <a:noFill/>
          </a:ln>
          <a:effectLst/>
          <a:extLst/>
        </p:spPr>
        <p:txBody>
          <a:bodyPr wrap="square" lIns="0" tIns="0" rIns="0" bIns="0" anchor="ctr">
            <a:noAutofit/>
          </a:bodyPr>
          <a:lstStyle/>
          <a:p>
            <a:endParaRPr lang="es-ES"/>
          </a:p>
        </p:txBody>
      </p:sp>
      <p:sp>
        <p:nvSpPr>
          <p:cNvPr id="18" name="17 CuadroTexto"/>
          <p:cNvSpPr txBox="1"/>
          <p:nvPr/>
        </p:nvSpPr>
        <p:spPr>
          <a:xfrm>
            <a:off x="56456" y="170534"/>
            <a:ext cx="6165021" cy="400110"/>
          </a:xfrm>
          <a:prstGeom prst="rect">
            <a:avLst/>
          </a:prstGeom>
          <a:noFill/>
        </p:spPr>
        <p:txBody>
          <a:bodyPr wrap="none" rtlCol="0">
            <a:spAutoFit/>
          </a:bodyPr>
          <a:lstStyle>
            <a:defPPr>
              <a:defRPr lang="es-ES_tradnl"/>
            </a:defPPr>
            <a:lvl1pPr algn="l">
              <a:defRPr sz="2000">
                <a:ln>
                  <a:solidFill>
                    <a:schemeClr val="bg1"/>
                  </a:solidFill>
                </a:ln>
                <a:solidFill>
                  <a:schemeClr val="bg1"/>
                </a:solidFill>
                <a:latin typeface="Calibri" pitchFamily="34" charset="0"/>
                <a:cs typeface="Calibri" pitchFamily="34" charset="0"/>
              </a:defRPr>
            </a:lvl1pPr>
          </a:lstStyle>
          <a:p>
            <a:r>
              <a:rPr lang="es-ES" dirty="0"/>
              <a:t>SEGURIDAD CIUDADANA EN LAS INSTALACIONES DE OCIO</a:t>
            </a:r>
          </a:p>
        </p:txBody>
      </p:sp>
      <p:sp>
        <p:nvSpPr>
          <p:cNvPr id="20" name="19 CuadroTexto"/>
          <p:cNvSpPr txBox="1"/>
          <p:nvPr/>
        </p:nvSpPr>
        <p:spPr>
          <a:xfrm>
            <a:off x="0" y="6396335"/>
            <a:ext cx="7545288" cy="461665"/>
          </a:xfrm>
          <a:prstGeom prst="rect">
            <a:avLst/>
          </a:prstGeom>
          <a:noFill/>
        </p:spPr>
        <p:txBody>
          <a:bodyPr wrap="square" rtlCol="0">
            <a:spAutoFit/>
          </a:bodyPr>
          <a:lstStyle>
            <a:defPPr>
              <a:defRPr lang="es-ES_tradnl"/>
            </a:defPPr>
            <a:lvl1pPr algn="l">
              <a:defRPr sz="1200">
                <a:solidFill>
                  <a:schemeClr val="bg1">
                    <a:lumMod val="50000"/>
                  </a:schemeClr>
                </a:solidFill>
                <a:latin typeface="Calibri" pitchFamily="34" charset="0"/>
                <a:cs typeface="Calibri" pitchFamily="34" charset="0"/>
              </a:defRPr>
            </a:lvl1pPr>
          </a:lstStyle>
          <a:p>
            <a:r>
              <a:rPr lang="es-ES" dirty="0" err="1" smtClean="0">
                <a:solidFill>
                  <a:prstClr val="white">
                    <a:lumMod val="50000"/>
                  </a:prstClr>
                </a:solidFill>
              </a:rPr>
              <a:t>O4</a:t>
            </a:r>
            <a:r>
              <a:rPr lang="es-ES" dirty="0" smtClean="0">
                <a:solidFill>
                  <a:prstClr val="white">
                    <a:lumMod val="50000"/>
                  </a:prstClr>
                </a:solidFill>
              </a:rPr>
              <a:t>.- </a:t>
            </a:r>
            <a:r>
              <a:rPr lang="es-ES" dirty="0">
                <a:solidFill>
                  <a:prstClr val="white">
                    <a:lumMod val="50000"/>
                  </a:prstClr>
                </a:solidFill>
              </a:rPr>
              <a:t>En </a:t>
            </a:r>
            <a:r>
              <a:rPr lang="es-ES" dirty="0" smtClean="0">
                <a:solidFill>
                  <a:prstClr val="white">
                    <a:lumMod val="50000"/>
                  </a:prstClr>
                </a:solidFill>
              </a:rPr>
              <a:t>su opinión, ¿cuáles son los comportamiento antisociales y riesgos </a:t>
            </a:r>
            <a:br>
              <a:rPr lang="es-ES" dirty="0" smtClean="0">
                <a:solidFill>
                  <a:prstClr val="white">
                    <a:lumMod val="50000"/>
                  </a:prstClr>
                </a:solidFill>
              </a:rPr>
            </a:br>
            <a:r>
              <a:rPr lang="es-ES" dirty="0" smtClean="0">
                <a:solidFill>
                  <a:prstClr val="white">
                    <a:lumMod val="50000"/>
                  </a:prstClr>
                </a:solidFill>
              </a:rPr>
              <a:t>más habituales que percibe en cada uno de estos entornos?</a:t>
            </a:r>
            <a:endParaRPr lang="es-ES" dirty="0">
              <a:solidFill>
                <a:prstClr val="white">
                  <a:lumMod val="50000"/>
                </a:prstClr>
              </a:solidFill>
            </a:endParaRPr>
          </a:p>
        </p:txBody>
      </p:sp>
      <p:graphicFrame>
        <p:nvGraphicFramePr>
          <p:cNvPr id="30" name="29 Gráfico"/>
          <p:cNvGraphicFramePr/>
          <p:nvPr>
            <p:extLst>
              <p:ext uri="{D42A27DB-BD31-4B8C-83A1-F6EECF244321}">
                <p14:modId xmlns:p14="http://schemas.microsoft.com/office/powerpoint/2010/main" xmlns="" val="2774402672"/>
              </p:ext>
            </p:extLst>
          </p:nvPr>
        </p:nvGraphicFramePr>
        <p:xfrm>
          <a:off x="5936745" y="1773383"/>
          <a:ext cx="2610140" cy="431262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1" name="30 Tabla"/>
          <p:cNvGraphicFramePr>
            <a:graphicFrameLocks noGrp="1"/>
          </p:cNvGraphicFramePr>
          <p:nvPr>
            <p:extLst>
              <p:ext uri="{D42A27DB-BD31-4B8C-83A1-F6EECF244321}">
                <p14:modId xmlns:p14="http://schemas.microsoft.com/office/powerpoint/2010/main" xmlns="" val="4197108996"/>
              </p:ext>
            </p:extLst>
          </p:nvPr>
        </p:nvGraphicFramePr>
        <p:xfrm>
          <a:off x="1538507" y="1933721"/>
          <a:ext cx="4412751" cy="3852716"/>
        </p:xfrm>
        <a:graphic>
          <a:graphicData uri="http://schemas.openxmlformats.org/drawingml/2006/table">
            <a:tbl>
              <a:tblPr>
                <a:tableStyleId>{5C22544A-7EE6-4342-B048-85BDC9FD1C3A}</a:tableStyleId>
              </a:tblPr>
              <a:tblGrid>
                <a:gridCol w="4412751"/>
              </a:tblGrid>
              <a:tr h="275194">
                <a:tc>
                  <a:txBody>
                    <a:bodyPr/>
                    <a:lstStyle/>
                    <a:p>
                      <a:pPr algn="r" fontAlgn="b"/>
                      <a:r>
                        <a:rPr lang="es-ES" sz="1400" b="0" i="0" u="none" strike="noStrike" dirty="0">
                          <a:solidFill>
                            <a:srgbClr val="000000"/>
                          </a:solidFill>
                          <a:effectLst/>
                          <a:latin typeface="Calibri"/>
                        </a:rPr>
                        <a:t>Consumo de alcohol/ drogas</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Venta de alcohol/ drogas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dirty="0">
                          <a:solidFill>
                            <a:srgbClr val="000000"/>
                          </a:solidFill>
                          <a:effectLst/>
                          <a:latin typeface="Calibri"/>
                        </a:rPr>
                        <a:t>Violencia verbal/ </a:t>
                      </a:r>
                      <a:r>
                        <a:rPr lang="es-ES" sz="1400" b="0" i="0" u="none" strike="noStrike" dirty="0" smtClean="0">
                          <a:solidFill>
                            <a:srgbClr val="000000"/>
                          </a:solidFill>
                          <a:effectLst/>
                          <a:latin typeface="Calibri"/>
                        </a:rPr>
                        <a:t>Escándalos</a:t>
                      </a:r>
                      <a:r>
                        <a:rPr lang="es-ES" sz="1400" b="0" i="0" u="none" strike="noStrike" dirty="0">
                          <a:solidFill>
                            <a:srgbClr val="000000"/>
                          </a:solidFill>
                          <a:effectLst/>
                          <a:latin typeface="Calibri"/>
                        </a:rPr>
                        <a:t>/ riñas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Vandalismo/ gamberrismo en general</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Robos/ atracos/ tirones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Presencia de personas sospechosas o que le intimiden</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Violencia física</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Robo de vehículo (zona de parking)</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Sustracción de objeto de vehículo (zona de parking)</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Acoso</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Ningún hecho concreto, pero tiene sensación de inseguridad</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Otros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Ninguno/ me siento seguro</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dirty="0">
                          <a:solidFill>
                            <a:srgbClr val="000000"/>
                          </a:solidFill>
                          <a:effectLst/>
                          <a:latin typeface="Calibri"/>
                        </a:rPr>
                        <a:t>No sabe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pic>
        <p:nvPicPr>
          <p:cNvPr id="37" name="36 Imagen"/>
          <p:cNvPicPr>
            <a:picLocks noChangeAspect="1"/>
          </p:cNvPicPr>
          <p:nvPr/>
        </p:nvPicPr>
        <p:blipFill>
          <a:blip r:embed="rId3" cstate="email">
            <a:extLst>
              <a:ext uri="{BEBA8EAE-BF5A-486C-A8C5-ECC9F3942E4B}">
                <a14:imgProps xmlns:a14="http://schemas.microsoft.com/office/drawing/2010/main" xmlns="">
                  <a14:imgLayer r:embed="rId4">
                    <a14:imgEffect>
                      <a14:saturation sat="25000"/>
                    </a14:imgEffect>
                    <a14:imgEffect>
                      <a14:brightnessContrast bright="20000" contrast="-40000"/>
                    </a14:imgEffect>
                  </a14:imgLayer>
                </a14:imgProps>
              </a:ext>
              <a:ext uri="{28A0092B-C50C-407E-A947-70E740481C1C}">
                <a14:useLocalDpi xmlns:a14="http://schemas.microsoft.com/office/drawing/2010/main" xmlns=""/>
              </a:ext>
            </a:extLst>
          </a:blip>
          <a:stretch>
            <a:fillRect/>
          </a:stretch>
        </p:blipFill>
        <p:spPr>
          <a:xfrm>
            <a:off x="1464767" y="5430788"/>
            <a:ext cx="651865" cy="616049"/>
          </a:xfrm>
          <a:prstGeom prst="rect">
            <a:avLst/>
          </a:prstGeom>
          <a:ln>
            <a:noFill/>
          </a:ln>
          <a:effectLst>
            <a:glow rad="25400">
              <a:schemeClr val="tx1">
                <a:alpha val="18000"/>
              </a:schemeClr>
            </a:glow>
            <a:outerShdw blurRad="88900" algn="tl" rotWithShape="0">
              <a:srgbClr val="000000">
                <a:alpha val="70000"/>
              </a:srgbClr>
            </a:outerShdw>
          </a:effectLst>
        </p:spPr>
      </p:pic>
      <p:sp>
        <p:nvSpPr>
          <p:cNvPr id="12" name="11 CuadroTexto"/>
          <p:cNvSpPr txBox="1"/>
          <p:nvPr/>
        </p:nvSpPr>
        <p:spPr>
          <a:xfrm rot="16200000">
            <a:off x="6130716" y="3634613"/>
            <a:ext cx="4764926" cy="276999"/>
          </a:xfrm>
          <a:prstGeom prst="rect">
            <a:avLst/>
          </a:prstGeom>
          <a:noFill/>
        </p:spPr>
        <p:txBody>
          <a:bodyPr wrap="square" lIns="36000" rIns="36000" rtlCol="0" anchor="ctr">
            <a:spAutoFit/>
          </a:bodyPr>
          <a:lstStyle>
            <a:defPPr>
              <a:defRPr lang="es-ES_tradnl"/>
            </a:defPPr>
            <a:lvl1pPr algn="l">
              <a:defRPr sz="1100">
                <a:latin typeface="Calibri" pitchFamily="34" charset="0"/>
                <a:cs typeface="Calibri" pitchFamily="34" charset="0"/>
              </a:defRPr>
            </a:lvl1pPr>
          </a:lstStyle>
          <a:p>
            <a:r>
              <a:rPr lang="es-ES" sz="1200" dirty="0" smtClean="0"/>
              <a:t>BASE Hace uso de salas de conciertos / espectáculos: 1.200 CASOS</a:t>
            </a:r>
            <a:endParaRPr lang="es-ES" sz="1200" dirty="0"/>
          </a:p>
        </p:txBody>
      </p:sp>
    </p:spTree>
    <p:extLst>
      <p:ext uri="{BB962C8B-B14F-4D97-AF65-F5344CB8AC3E}">
        <p14:creationId xmlns:p14="http://schemas.microsoft.com/office/powerpoint/2010/main" xmlns="" val="3715627691"/>
      </p:ext>
    </p:extLst>
  </p:cSld>
  <p:clrMapOvr>
    <a:masterClrMapping/>
  </p:clrMapOvr>
  <p:transition>
    <p:wipe dir="d"/>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23 Rectángulo"/>
          <p:cNvSpPr/>
          <p:nvPr/>
        </p:nvSpPr>
        <p:spPr bwMode="auto">
          <a:xfrm>
            <a:off x="1253613" y="1731818"/>
            <a:ext cx="7121063" cy="4385181"/>
          </a:xfrm>
          <a:prstGeom prst="rect">
            <a:avLst/>
          </a:prstGeom>
          <a:solidFill>
            <a:schemeClr val="bg1"/>
          </a:solidFill>
          <a:ln w="9525" cap="flat" cmpd="sng" algn="ctr">
            <a:solidFill>
              <a:srgbClr val="808080"/>
            </a:solidFill>
            <a:prstDash val="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8" name="7 CuadroTexto"/>
          <p:cNvSpPr txBox="1"/>
          <p:nvPr/>
        </p:nvSpPr>
        <p:spPr>
          <a:xfrm>
            <a:off x="60325" y="836712"/>
            <a:ext cx="8640960" cy="646331"/>
          </a:xfrm>
          <a:prstGeom prst="rect">
            <a:avLst/>
          </a:prstGeom>
          <a:noFill/>
          <a:ln>
            <a:noFill/>
          </a:ln>
        </p:spPr>
        <p:txBody>
          <a:bodyPr wrap="square" rtlCol="0">
            <a:spAutoFit/>
          </a:bodyPr>
          <a:lstStyle>
            <a:defPPr>
              <a:defRPr lang="es-ES_tradnl"/>
            </a:defPPr>
            <a:lvl1pPr algn="l">
              <a:spcBef>
                <a:spcPts val="0"/>
              </a:spcBef>
              <a:defRPr sz="2000" b="1">
                <a:solidFill>
                  <a:schemeClr val="bg1">
                    <a:lumMod val="50000"/>
                  </a:schemeClr>
                </a:solidFill>
                <a:latin typeface="Calibri" pitchFamily="34" charset="0"/>
                <a:cs typeface="Calibri" pitchFamily="34" charset="0"/>
              </a:defRPr>
            </a:lvl1pPr>
          </a:lstStyle>
          <a:p>
            <a:r>
              <a:rPr lang="es-ES" dirty="0" smtClean="0">
                <a:solidFill>
                  <a:schemeClr val="accent5">
                    <a:lumMod val="75000"/>
                  </a:schemeClr>
                </a:solidFill>
              </a:rPr>
              <a:t>Comportamientos antisociales más frecuentes</a:t>
            </a:r>
            <a:endParaRPr lang="es-ES" dirty="0">
              <a:solidFill>
                <a:schemeClr val="accent5">
                  <a:lumMod val="75000"/>
                </a:schemeClr>
              </a:solidFill>
            </a:endParaRPr>
          </a:p>
          <a:p>
            <a:r>
              <a:rPr lang="es-ES" sz="1600" i="1" dirty="0" smtClean="0">
                <a:solidFill>
                  <a:prstClr val="white">
                    <a:lumMod val="65000"/>
                  </a:prstClr>
                </a:solidFill>
              </a:rPr>
              <a:t>Parques temáticos y de atracciones</a:t>
            </a:r>
            <a:endParaRPr lang="es-ES" sz="1600" i="1" dirty="0">
              <a:solidFill>
                <a:prstClr val="white">
                  <a:lumMod val="65000"/>
                </a:prstClr>
              </a:solidFill>
            </a:endParaRPr>
          </a:p>
        </p:txBody>
      </p:sp>
      <p:sp>
        <p:nvSpPr>
          <p:cNvPr id="14" name="Rectangle 3"/>
          <p:cNvSpPr>
            <a:spLocks noChangeArrowheads="1"/>
          </p:cNvSpPr>
          <p:nvPr/>
        </p:nvSpPr>
        <p:spPr bwMode="auto">
          <a:xfrm>
            <a:off x="36513" y="35999"/>
            <a:ext cx="8516887" cy="648000"/>
          </a:xfrm>
          <a:prstGeom prst="rect">
            <a:avLst/>
          </a:prstGeom>
          <a:solidFill>
            <a:schemeClr val="accent5"/>
          </a:solidFill>
          <a:ln>
            <a:noFill/>
          </a:ln>
          <a:effectLst/>
          <a:extLst/>
        </p:spPr>
        <p:txBody>
          <a:bodyPr wrap="square" lIns="0" tIns="0" rIns="0" bIns="0" anchor="ctr">
            <a:noAutofit/>
          </a:bodyPr>
          <a:lstStyle/>
          <a:p>
            <a:endParaRPr lang="es-ES"/>
          </a:p>
        </p:txBody>
      </p:sp>
      <p:sp>
        <p:nvSpPr>
          <p:cNvPr id="16" name="15 CuadroTexto"/>
          <p:cNvSpPr txBox="1"/>
          <p:nvPr/>
        </p:nvSpPr>
        <p:spPr>
          <a:xfrm>
            <a:off x="56456" y="170534"/>
            <a:ext cx="6165021" cy="400110"/>
          </a:xfrm>
          <a:prstGeom prst="rect">
            <a:avLst/>
          </a:prstGeom>
          <a:noFill/>
        </p:spPr>
        <p:txBody>
          <a:bodyPr wrap="none" rtlCol="0">
            <a:spAutoFit/>
          </a:bodyPr>
          <a:lstStyle>
            <a:defPPr>
              <a:defRPr lang="es-ES_tradnl"/>
            </a:defPPr>
            <a:lvl1pPr algn="l">
              <a:defRPr sz="2000">
                <a:ln>
                  <a:solidFill>
                    <a:schemeClr val="bg1"/>
                  </a:solidFill>
                </a:ln>
                <a:solidFill>
                  <a:schemeClr val="bg1"/>
                </a:solidFill>
                <a:latin typeface="Calibri" pitchFamily="34" charset="0"/>
                <a:cs typeface="Calibri" pitchFamily="34" charset="0"/>
              </a:defRPr>
            </a:lvl1pPr>
          </a:lstStyle>
          <a:p>
            <a:r>
              <a:rPr lang="es-ES" dirty="0"/>
              <a:t>SEGURIDAD CIUDADANA EN LAS INSTALACIONES DE OCIO</a:t>
            </a:r>
          </a:p>
        </p:txBody>
      </p:sp>
      <p:sp>
        <p:nvSpPr>
          <p:cNvPr id="18" name="17 CuadroTexto"/>
          <p:cNvSpPr txBox="1"/>
          <p:nvPr/>
        </p:nvSpPr>
        <p:spPr>
          <a:xfrm>
            <a:off x="0" y="6396335"/>
            <a:ext cx="7545288" cy="461665"/>
          </a:xfrm>
          <a:prstGeom prst="rect">
            <a:avLst/>
          </a:prstGeom>
          <a:noFill/>
        </p:spPr>
        <p:txBody>
          <a:bodyPr wrap="square" rtlCol="0">
            <a:spAutoFit/>
          </a:bodyPr>
          <a:lstStyle>
            <a:defPPr>
              <a:defRPr lang="es-ES_tradnl"/>
            </a:defPPr>
            <a:lvl1pPr algn="l">
              <a:defRPr sz="1200">
                <a:solidFill>
                  <a:schemeClr val="bg1">
                    <a:lumMod val="50000"/>
                  </a:schemeClr>
                </a:solidFill>
                <a:latin typeface="Calibri" pitchFamily="34" charset="0"/>
                <a:cs typeface="Calibri" pitchFamily="34" charset="0"/>
              </a:defRPr>
            </a:lvl1pPr>
          </a:lstStyle>
          <a:p>
            <a:r>
              <a:rPr lang="es-ES" dirty="0" err="1" smtClean="0">
                <a:solidFill>
                  <a:prstClr val="white">
                    <a:lumMod val="50000"/>
                  </a:prstClr>
                </a:solidFill>
              </a:rPr>
              <a:t>O4</a:t>
            </a:r>
            <a:r>
              <a:rPr lang="es-ES" dirty="0" smtClean="0">
                <a:solidFill>
                  <a:prstClr val="white">
                    <a:lumMod val="50000"/>
                  </a:prstClr>
                </a:solidFill>
              </a:rPr>
              <a:t>.- </a:t>
            </a:r>
            <a:r>
              <a:rPr lang="es-ES" dirty="0">
                <a:solidFill>
                  <a:prstClr val="white">
                    <a:lumMod val="50000"/>
                  </a:prstClr>
                </a:solidFill>
              </a:rPr>
              <a:t>En </a:t>
            </a:r>
            <a:r>
              <a:rPr lang="es-ES" dirty="0" smtClean="0">
                <a:solidFill>
                  <a:prstClr val="white">
                    <a:lumMod val="50000"/>
                  </a:prstClr>
                </a:solidFill>
              </a:rPr>
              <a:t>su opinión, ¿cuáles son los comportamiento antisociales y riesgos </a:t>
            </a:r>
            <a:br>
              <a:rPr lang="es-ES" dirty="0" smtClean="0">
                <a:solidFill>
                  <a:prstClr val="white">
                    <a:lumMod val="50000"/>
                  </a:prstClr>
                </a:solidFill>
              </a:rPr>
            </a:br>
            <a:r>
              <a:rPr lang="es-ES" dirty="0" smtClean="0">
                <a:solidFill>
                  <a:prstClr val="white">
                    <a:lumMod val="50000"/>
                  </a:prstClr>
                </a:solidFill>
              </a:rPr>
              <a:t>más habituales que percibe en cada uno de estos entornos?</a:t>
            </a:r>
            <a:endParaRPr lang="es-ES" dirty="0">
              <a:solidFill>
                <a:prstClr val="white">
                  <a:lumMod val="50000"/>
                </a:prstClr>
              </a:solidFill>
            </a:endParaRPr>
          </a:p>
        </p:txBody>
      </p:sp>
      <p:graphicFrame>
        <p:nvGraphicFramePr>
          <p:cNvPr id="13" name="12 Gráfico"/>
          <p:cNvGraphicFramePr/>
          <p:nvPr>
            <p:extLst>
              <p:ext uri="{D42A27DB-BD31-4B8C-83A1-F6EECF244321}">
                <p14:modId xmlns:p14="http://schemas.microsoft.com/office/powerpoint/2010/main" xmlns="" val="1809654843"/>
              </p:ext>
            </p:extLst>
          </p:nvPr>
        </p:nvGraphicFramePr>
        <p:xfrm>
          <a:off x="5936745" y="1773383"/>
          <a:ext cx="2610140" cy="431262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14 Tabla"/>
          <p:cNvGraphicFramePr>
            <a:graphicFrameLocks noGrp="1"/>
          </p:cNvGraphicFramePr>
          <p:nvPr>
            <p:extLst>
              <p:ext uri="{D42A27DB-BD31-4B8C-83A1-F6EECF244321}">
                <p14:modId xmlns:p14="http://schemas.microsoft.com/office/powerpoint/2010/main" xmlns="" val="1352355038"/>
              </p:ext>
            </p:extLst>
          </p:nvPr>
        </p:nvGraphicFramePr>
        <p:xfrm>
          <a:off x="1538507" y="1933721"/>
          <a:ext cx="4412751" cy="3852716"/>
        </p:xfrm>
        <a:graphic>
          <a:graphicData uri="http://schemas.openxmlformats.org/drawingml/2006/table">
            <a:tbl>
              <a:tblPr>
                <a:tableStyleId>{5C22544A-7EE6-4342-B048-85BDC9FD1C3A}</a:tableStyleId>
              </a:tblPr>
              <a:tblGrid>
                <a:gridCol w="4412751"/>
              </a:tblGrid>
              <a:tr h="275194">
                <a:tc>
                  <a:txBody>
                    <a:bodyPr/>
                    <a:lstStyle/>
                    <a:p>
                      <a:pPr algn="r" fontAlgn="b"/>
                      <a:r>
                        <a:rPr lang="es-ES" sz="1400" b="0" i="0" u="none" strike="noStrike" dirty="0">
                          <a:solidFill>
                            <a:srgbClr val="000000"/>
                          </a:solidFill>
                          <a:effectLst/>
                          <a:latin typeface="Calibri"/>
                        </a:rPr>
                        <a:t>Sustracción de objeto de vehículo (zona de parking)</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Robos/ atracos/ tirones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Robo de vehículo (zona de parking)</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dirty="0">
                          <a:solidFill>
                            <a:srgbClr val="000000"/>
                          </a:solidFill>
                          <a:effectLst/>
                          <a:latin typeface="Calibri"/>
                        </a:rPr>
                        <a:t>Violencia verbal/ </a:t>
                      </a:r>
                      <a:r>
                        <a:rPr lang="es-ES" sz="1400" b="0" i="0" u="none" strike="noStrike" dirty="0" smtClean="0">
                          <a:solidFill>
                            <a:srgbClr val="000000"/>
                          </a:solidFill>
                          <a:effectLst/>
                          <a:latin typeface="Calibri"/>
                        </a:rPr>
                        <a:t>escándalos</a:t>
                      </a:r>
                      <a:r>
                        <a:rPr lang="es-ES" sz="1400" b="0" i="0" u="none" strike="noStrike" dirty="0">
                          <a:solidFill>
                            <a:srgbClr val="000000"/>
                          </a:solidFill>
                          <a:effectLst/>
                          <a:latin typeface="Calibri"/>
                        </a:rPr>
                        <a:t>/ riñas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dirty="0">
                          <a:solidFill>
                            <a:srgbClr val="000000"/>
                          </a:solidFill>
                          <a:effectLst/>
                          <a:latin typeface="Calibri"/>
                        </a:rPr>
                        <a:t>Presencia de personas sospechosas o que le intimiden</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Vandalismo/ gamberrismo en general</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Violencia física</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Consumo de alcohol/ drogas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Acoso</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Venta de alcohol/ drogas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Ningún hecho concreto, pero tiene sensación de inseguridad</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Otros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Ninguno/ me siento seguro</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dirty="0">
                          <a:solidFill>
                            <a:srgbClr val="000000"/>
                          </a:solidFill>
                          <a:effectLst/>
                          <a:latin typeface="Calibri"/>
                        </a:rPr>
                        <a:t>No sabe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pic>
        <p:nvPicPr>
          <p:cNvPr id="27" name="26 Imagen"/>
          <p:cNvPicPr>
            <a:picLocks noChangeAspect="1"/>
          </p:cNvPicPr>
          <p:nvPr/>
        </p:nvPicPr>
        <p:blipFill>
          <a:blip r:embed="rId3" cstate="email">
            <a:extLst>
              <a:ext uri="{BEBA8EAE-BF5A-486C-A8C5-ECC9F3942E4B}">
                <a14:imgProps xmlns:a14="http://schemas.microsoft.com/office/drawing/2010/main" xmlns="">
                  <a14:imgLayer r:embed="rId4">
                    <a14:imgEffect>
                      <a14:colorTemperature colorTemp="8800"/>
                    </a14:imgEffect>
                    <a14:imgEffect>
                      <a14:saturation sat="60000"/>
                    </a14:imgEffect>
                    <a14:imgEffect>
                      <a14:brightnessContrast bright="-10000" contrast="15000"/>
                    </a14:imgEffect>
                  </a14:imgLayer>
                </a14:imgProps>
              </a:ext>
              <a:ext uri="{28A0092B-C50C-407E-A947-70E740481C1C}">
                <a14:useLocalDpi xmlns:a14="http://schemas.microsoft.com/office/drawing/2010/main" xmlns=""/>
              </a:ext>
            </a:extLst>
          </a:blip>
          <a:stretch>
            <a:fillRect/>
          </a:stretch>
        </p:blipFill>
        <p:spPr>
          <a:xfrm>
            <a:off x="1464767" y="5430788"/>
            <a:ext cx="651865" cy="616049"/>
          </a:xfrm>
          <a:prstGeom prst="rect">
            <a:avLst/>
          </a:prstGeom>
          <a:ln>
            <a:noFill/>
          </a:ln>
          <a:effectLst>
            <a:glow rad="25400">
              <a:schemeClr val="tx1">
                <a:alpha val="18000"/>
              </a:schemeClr>
            </a:glow>
            <a:outerShdw blurRad="88900" algn="tl" rotWithShape="0">
              <a:srgbClr val="000000">
                <a:alpha val="70000"/>
              </a:srgbClr>
            </a:outerShdw>
          </a:effectLst>
        </p:spPr>
      </p:pic>
      <p:sp>
        <p:nvSpPr>
          <p:cNvPr id="12" name="11 CuadroTexto"/>
          <p:cNvSpPr txBox="1"/>
          <p:nvPr/>
        </p:nvSpPr>
        <p:spPr>
          <a:xfrm rot="16200000">
            <a:off x="6130716" y="3634613"/>
            <a:ext cx="4764926" cy="276999"/>
          </a:xfrm>
          <a:prstGeom prst="rect">
            <a:avLst/>
          </a:prstGeom>
          <a:noFill/>
        </p:spPr>
        <p:txBody>
          <a:bodyPr wrap="square" lIns="36000" rIns="36000" rtlCol="0" anchor="ctr">
            <a:spAutoFit/>
          </a:bodyPr>
          <a:lstStyle>
            <a:defPPr>
              <a:defRPr lang="es-ES_tradnl"/>
            </a:defPPr>
            <a:lvl1pPr algn="l">
              <a:defRPr sz="1100">
                <a:latin typeface="Calibri" pitchFamily="34" charset="0"/>
                <a:cs typeface="Calibri" pitchFamily="34" charset="0"/>
              </a:defRPr>
            </a:lvl1pPr>
          </a:lstStyle>
          <a:p>
            <a:r>
              <a:rPr lang="es-ES" sz="1200" dirty="0" smtClean="0"/>
              <a:t>BASE Hace uso de parques temáticos y de atracciones: 839 CASOS</a:t>
            </a:r>
            <a:endParaRPr lang="es-ES" sz="1200" dirty="0"/>
          </a:p>
        </p:txBody>
      </p:sp>
    </p:spTree>
    <p:extLst>
      <p:ext uri="{BB962C8B-B14F-4D97-AF65-F5344CB8AC3E}">
        <p14:creationId xmlns:p14="http://schemas.microsoft.com/office/powerpoint/2010/main" xmlns="" val="3967921497"/>
      </p:ext>
    </p:extLst>
  </p:cSld>
  <p:clrMapOvr>
    <a:masterClrMapping/>
  </p:clrMapOvr>
  <p:transition>
    <p:wipe dir="d"/>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23 Rectángulo"/>
          <p:cNvSpPr/>
          <p:nvPr/>
        </p:nvSpPr>
        <p:spPr bwMode="auto">
          <a:xfrm>
            <a:off x="1253613" y="1731818"/>
            <a:ext cx="7121063" cy="4385181"/>
          </a:xfrm>
          <a:prstGeom prst="rect">
            <a:avLst/>
          </a:prstGeom>
          <a:solidFill>
            <a:schemeClr val="bg1"/>
          </a:solidFill>
          <a:ln w="9525" cap="flat" cmpd="sng" algn="ctr">
            <a:solidFill>
              <a:srgbClr val="808080"/>
            </a:solidFill>
            <a:prstDash val="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8" name="7 CuadroTexto"/>
          <p:cNvSpPr txBox="1"/>
          <p:nvPr/>
        </p:nvSpPr>
        <p:spPr>
          <a:xfrm>
            <a:off x="56456" y="836712"/>
            <a:ext cx="8640960" cy="646331"/>
          </a:xfrm>
          <a:prstGeom prst="rect">
            <a:avLst/>
          </a:prstGeom>
          <a:noFill/>
          <a:ln>
            <a:noFill/>
          </a:ln>
        </p:spPr>
        <p:txBody>
          <a:bodyPr wrap="square" rtlCol="0">
            <a:spAutoFit/>
          </a:bodyPr>
          <a:lstStyle>
            <a:defPPr>
              <a:defRPr lang="es-ES_tradnl"/>
            </a:defPPr>
            <a:lvl1pPr algn="l">
              <a:spcBef>
                <a:spcPts val="0"/>
              </a:spcBef>
              <a:defRPr sz="2000" b="1">
                <a:solidFill>
                  <a:schemeClr val="bg1">
                    <a:lumMod val="50000"/>
                  </a:schemeClr>
                </a:solidFill>
                <a:latin typeface="Calibri" pitchFamily="34" charset="0"/>
                <a:cs typeface="Calibri" pitchFamily="34" charset="0"/>
              </a:defRPr>
            </a:lvl1pPr>
          </a:lstStyle>
          <a:p>
            <a:r>
              <a:rPr lang="es-ES" dirty="0">
                <a:solidFill>
                  <a:schemeClr val="accent5">
                    <a:lumMod val="75000"/>
                  </a:schemeClr>
                </a:solidFill>
              </a:rPr>
              <a:t>Comportamientos antisociales más frecuentes</a:t>
            </a:r>
          </a:p>
          <a:p>
            <a:r>
              <a:rPr lang="es-ES" sz="1600" i="1" dirty="0" smtClean="0">
                <a:solidFill>
                  <a:prstClr val="white">
                    <a:lumMod val="65000"/>
                  </a:prstClr>
                </a:solidFill>
              </a:rPr>
              <a:t>Centros comerciales / Centros de ocio</a:t>
            </a:r>
            <a:endParaRPr lang="es-ES" sz="1600" i="1" dirty="0">
              <a:solidFill>
                <a:prstClr val="white">
                  <a:lumMod val="65000"/>
                </a:prstClr>
              </a:solidFill>
            </a:endParaRPr>
          </a:p>
        </p:txBody>
      </p:sp>
      <p:sp>
        <p:nvSpPr>
          <p:cNvPr id="14" name="Rectangle 3"/>
          <p:cNvSpPr>
            <a:spLocks noChangeArrowheads="1"/>
          </p:cNvSpPr>
          <p:nvPr/>
        </p:nvSpPr>
        <p:spPr bwMode="auto">
          <a:xfrm>
            <a:off x="36513" y="35999"/>
            <a:ext cx="8516887" cy="648000"/>
          </a:xfrm>
          <a:prstGeom prst="rect">
            <a:avLst/>
          </a:prstGeom>
          <a:solidFill>
            <a:schemeClr val="accent5"/>
          </a:solidFill>
          <a:ln>
            <a:noFill/>
          </a:ln>
          <a:effectLst/>
          <a:extLst/>
        </p:spPr>
        <p:txBody>
          <a:bodyPr wrap="square" lIns="0" tIns="0" rIns="0" bIns="0" anchor="ctr">
            <a:noAutofit/>
          </a:bodyPr>
          <a:lstStyle/>
          <a:p>
            <a:endParaRPr lang="es-ES"/>
          </a:p>
        </p:txBody>
      </p:sp>
      <p:sp>
        <p:nvSpPr>
          <p:cNvPr id="16" name="15 CuadroTexto"/>
          <p:cNvSpPr txBox="1"/>
          <p:nvPr/>
        </p:nvSpPr>
        <p:spPr>
          <a:xfrm>
            <a:off x="56456" y="170534"/>
            <a:ext cx="6165021" cy="400110"/>
          </a:xfrm>
          <a:prstGeom prst="rect">
            <a:avLst/>
          </a:prstGeom>
          <a:noFill/>
        </p:spPr>
        <p:txBody>
          <a:bodyPr wrap="none" rtlCol="0">
            <a:spAutoFit/>
          </a:bodyPr>
          <a:lstStyle>
            <a:defPPr>
              <a:defRPr lang="es-ES_tradnl"/>
            </a:defPPr>
            <a:lvl1pPr algn="l">
              <a:defRPr sz="2000">
                <a:ln>
                  <a:solidFill>
                    <a:schemeClr val="bg1"/>
                  </a:solidFill>
                </a:ln>
                <a:solidFill>
                  <a:schemeClr val="bg1"/>
                </a:solidFill>
                <a:latin typeface="Calibri" pitchFamily="34" charset="0"/>
                <a:cs typeface="Calibri" pitchFamily="34" charset="0"/>
              </a:defRPr>
            </a:lvl1pPr>
          </a:lstStyle>
          <a:p>
            <a:r>
              <a:rPr lang="es-ES" dirty="0"/>
              <a:t>SEGURIDAD CIUDADANA EN LAS INSTALACIONES DE OCIO</a:t>
            </a:r>
          </a:p>
        </p:txBody>
      </p:sp>
      <p:sp>
        <p:nvSpPr>
          <p:cNvPr id="18" name="17 CuadroTexto"/>
          <p:cNvSpPr txBox="1"/>
          <p:nvPr/>
        </p:nvSpPr>
        <p:spPr>
          <a:xfrm>
            <a:off x="0" y="6396335"/>
            <a:ext cx="7545288" cy="461665"/>
          </a:xfrm>
          <a:prstGeom prst="rect">
            <a:avLst/>
          </a:prstGeom>
          <a:noFill/>
        </p:spPr>
        <p:txBody>
          <a:bodyPr wrap="square" rtlCol="0">
            <a:spAutoFit/>
          </a:bodyPr>
          <a:lstStyle>
            <a:defPPr>
              <a:defRPr lang="es-ES_tradnl"/>
            </a:defPPr>
            <a:lvl1pPr algn="l">
              <a:defRPr sz="1200">
                <a:solidFill>
                  <a:schemeClr val="bg1">
                    <a:lumMod val="50000"/>
                  </a:schemeClr>
                </a:solidFill>
                <a:latin typeface="Calibri" pitchFamily="34" charset="0"/>
                <a:cs typeface="Calibri" pitchFamily="34" charset="0"/>
              </a:defRPr>
            </a:lvl1pPr>
          </a:lstStyle>
          <a:p>
            <a:r>
              <a:rPr lang="es-ES" dirty="0" err="1" smtClean="0">
                <a:solidFill>
                  <a:prstClr val="white">
                    <a:lumMod val="50000"/>
                  </a:prstClr>
                </a:solidFill>
              </a:rPr>
              <a:t>O4</a:t>
            </a:r>
            <a:r>
              <a:rPr lang="es-ES" dirty="0" smtClean="0">
                <a:solidFill>
                  <a:prstClr val="white">
                    <a:lumMod val="50000"/>
                  </a:prstClr>
                </a:solidFill>
              </a:rPr>
              <a:t>.- </a:t>
            </a:r>
            <a:r>
              <a:rPr lang="es-ES" dirty="0">
                <a:solidFill>
                  <a:prstClr val="white">
                    <a:lumMod val="50000"/>
                  </a:prstClr>
                </a:solidFill>
              </a:rPr>
              <a:t>En </a:t>
            </a:r>
            <a:r>
              <a:rPr lang="es-ES" dirty="0" smtClean="0">
                <a:solidFill>
                  <a:prstClr val="white">
                    <a:lumMod val="50000"/>
                  </a:prstClr>
                </a:solidFill>
              </a:rPr>
              <a:t>su opinión, ¿cuáles son los comportamiento antisociales y riesgos </a:t>
            </a:r>
            <a:br>
              <a:rPr lang="es-ES" dirty="0" smtClean="0">
                <a:solidFill>
                  <a:prstClr val="white">
                    <a:lumMod val="50000"/>
                  </a:prstClr>
                </a:solidFill>
              </a:rPr>
            </a:br>
            <a:r>
              <a:rPr lang="es-ES" dirty="0" smtClean="0">
                <a:solidFill>
                  <a:prstClr val="white">
                    <a:lumMod val="50000"/>
                  </a:prstClr>
                </a:solidFill>
              </a:rPr>
              <a:t>más habituales que percibe en cada uno de estos entornos?</a:t>
            </a:r>
            <a:endParaRPr lang="es-ES" dirty="0">
              <a:solidFill>
                <a:prstClr val="white">
                  <a:lumMod val="50000"/>
                </a:prstClr>
              </a:solidFill>
            </a:endParaRPr>
          </a:p>
        </p:txBody>
      </p:sp>
      <p:graphicFrame>
        <p:nvGraphicFramePr>
          <p:cNvPr id="13" name="12 Gráfico"/>
          <p:cNvGraphicFramePr/>
          <p:nvPr>
            <p:extLst>
              <p:ext uri="{D42A27DB-BD31-4B8C-83A1-F6EECF244321}">
                <p14:modId xmlns:p14="http://schemas.microsoft.com/office/powerpoint/2010/main" xmlns="" val="4193014973"/>
              </p:ext>
            </p:extLst>
          </p:nvPr>
        </p:nvGraphicFramePr>
        <p:xfrm>
          <a:off x="5936745" y="1773383"/>
          <a:ext cx="2610140" cy="431262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14 Tabla"/>
          <p:cNvGraphicFramePr>
            <a:graphicFrameLocks noGrp="1"/>
          </p:cNvGraphicFramePr>
          <p:nvPr>
            <p:extLst>
              <p:ext uri="{D42A27DB-BD31-4B8C-83A1-F6EECF244321}">
                <p14:modId xmlns:p14="http://schemas.microsoft.com/office/powerpoint/2010/main" xmlns="" val="555601998"/>
              </p:ext>
            </p:extLst>
          </p:nvPr>
        </p:nvGraphicFramePr>
        <p:xfrm>
          <a:off x="1538507" y="1933721"/>
          <a:ext cx="4412751" cy="3852716"/>
        </p:xfrm>
        <a:graphic>
          <a:graphicData uri="http://schemas.openxmlformats.org/drawingml/2006/table">
            <a:tbl>
              <a:tblPr>
                <a:tableStyleId>{5C22544A-7EE6-4342-B048-85BDC9FD1C3A}</a:tableStyleId>
              </a:tblPr>
              <a:tblGrid>
                <a:gridCol w="4412751"/>
              </a:tblGrid>
              <a:tr h="275194">
                <a:tc>
                  <a:txBody>
                    <a:bodyPr/>
                    <a:lstStyle/>
                    <a:p>
                      <a:pPr algn="r" fontAlgn="ctr"/>
                      <a:r>
                        <a:rPr lang="es-ES" sz="1400" b="0" i="0" u="none" strike="noStrike" dirty="0">
                          <a:solidFill>
                            <a:srgbClr val="000000"/>
                          </a:solidFill>
                          <a:effectLst/>
                          <a:latin typeface="Calibri"/>
                        </a:rPr>
                        <a:t>Robos/ atracos/ tirones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dirty="0">
                          <a:solidFill>
                            <a:srgbClr val="000000"/>
                          </a:solidFill>
                          <a:effectLst/>
                          <a:latin typeface="Calibri"/>
                        </a:rPr>
                        <a:t>Sustracción de objeto de vehículo (zona de parking)</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dirty="0">
                          <a:solidFill>
                            <a:srgbClr val="000000"/>
                          </a:solidFill>
                          <a:effectLst/>
                          <a:latin typeface="Calibri"/>
                        </a:rPr>
                        <a:t>Robo de vehículo (zona de parking)</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dirty="0">
                          <a:solidFill>
                            <a:srgbClr val="000000"/>
                          </a:solidFill>
                          <a:effectLst/>
                          <a:latin typeface="Calibri"/>
                        </a:rPr>
                        <a:t>Presencia de personas sospechosas o que le intimiden</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dirty="0" smtClean="0">
                          <a:solidFill>
                            <a:srgbClr val="000000"/>
                          </a:solidFill>
                          <a:effectLst/>
                          <a:latin typeface="Calibri"/>
                        </a:rPr>
                        <a:t>Violencia verbal/ escándalos/ riñas</a:t>
                      </a:r>
                      <a:endParaRPr lang="es-ES" sz="1400" b="0" i="0" u="none" strike="noStrike" dirty="0">
                        <a:solidFill>
                          <a:srgbClr val="000000"/>
                        </a:solidFill>
                        <a:effectLst/>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Vandalismo/ gamberrismo en general</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dirty="0">
                          <a:solidFill>
                            <a:srgbClr val="000000"/>
                          </a:solidFill>
                          <a:effectLst/>
                          <a:latin typeface="Calibri"/>
                        </a:rPr>
                        <a:t>Venta de alcohol/ drogas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Consumo de alcohol/ drogas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dirty="0">
                          <a:solidFill>
                            <a:srgbClr val="000000"/>
                          </a:solidFill>
                          <a:effectLst/>
                          <a:latin typeface="Calibri"/>
                        </a:rPr>
                        <a:t>Acoso</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Violencia física</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Ningún hecho concreto, pero tiene sensación de inseguridad</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dirty="0">
                          <a:solidFill>
                            <a:srgbClr val="000000"/>
                          </a:solidFill>
                          <a:effectLst/>
                          <a:latin typeface="Calibri"/>
                        </a:rPr>
                        <a:t>Otros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Ninguno/ me siento seguro</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dirty="0">
                          <a:solidFill>
                            <a:srgbClr val="000000"/>
                          </a:solidFill>
                          <a:effectLst/>
                          <a:latin typeface="Calibri"/>
                        </a:rPr>
                        <a:t>No sabe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pic>
        <p:nvPicPr>
          <p:cNvPr id="25" name="24 Imagen"/>
          <p:cNvPicPr>
            <a:picLocks noChangeAspect="1"/>
          </p:cNvPicPr>
          <p:nvPr/>
        </p:nvPicPr>
        <p:blipFill>
          <a:blip r:embed="rId3" cstate="email">
            <a:extLst>
              <a:ext uri="{BEBA8EAE-BF5A-486C-A8C5-ECC9F3942E4B}">
                <a14:imgProps xmlns:a14="http://schemas.microsoft.com/office/drawing/2010/main" xmlns="">
                  <a14:imgLayer r:embed="rId4">
                    <a14:imgEffect>
                      <a14:colorTemperature colorTemp="5300"/>
                    </a14:imgEffect>
                    <a14:imgEffect>
                      <a14:saturation sat="60000"/>
                    </a14:imgEffect>
                    <a14:imgEffect>
                      <a14:brightnessContrast bright="20000" contrast="-20000"/>
                    </a14:imgEffect>
                  </a14:imgLayer>
                </a14:imgProps>
              </a:ext>
              <a:ext uri="{28A0092B-C50C-407E-A947-70E740481C1C}">
                <a14:useLocalDpi xmlns:a14="http://schemas.microsoft.com/office/drawing/2010/main" xmlns=""/>
              </a:ext>
            </a:extLst>
          </a:blip>
          <a:stretch>
            <a:fillRect/>
          </a:stretch>
        </p:blipFill>
        <p:spPr>
          <a:xfrm>
            <a:off x="1464767" y="5430788"/>
            <a:ext cx="651865" cy="616049"/>
          </a:xfrm>
          <a:prstGeom prst="rect">
            <a:avLst/>
          </a:prstGeom>
          <a:ln>
            <a:noFill/>
          </a:ln>
          <a:effectLst>
            <a:glow rad="25400">
              <a:schemeClr val="tx1">
                <a:alpha val="18000"/>
              </a:schemeClr>
            </a:glow>
            <a:outerShdw blurRad="88900" algn="tl" rotWithShape="0">
              <a:srgbClr val="000000">
                <a:alpha val="70000"/>
              </a:srgbClr>
            </a:outerShdw>
          </a:effectLst>
        </p:spPr>
      </p:pic>
      <p:sp>
        <p:nvSpPr>
          <p:cNvPr id="17" name="16 CuadroTexto"/>
          <p:cNvSpPr txBox="1"/>
          <p:nvPr/>
        </p:nvSpPr>
        <p:spPr>
          <a:xfrm rot="16200000">
            <a:off x="6130716" y="3634613"/>
            <a:ext cx="4764926" cy="276999"/>
          </a:xfrm>
          <a:prstGeom prst="rect">
            <a:avLst/>
          </a:prstGeom>
          <a:noFill/>
        </p:spPr>
        <p:txBody>
          <a:bodyPr wrap="square" lIns="36000" rIns="36000" rtlCol="0" anchor="ctr">
            <a:spAutoFit/>
          </a:bodyPr>
          <a:lstStyle>
            <a:defPPr>
              <a:defRPr lang="es-ES_tradnl"/>
            </a:defPPr>
            <a:lvl1pPr algn="l">
              <a:defRPr sz="1100">
                <a:latin typeface="Calibri" pitchFamily="34" charset="0"/>
                <a:cs typeface="Calibri" pitchFamily="34" charset="0"/>
              </a:defRPr>
            </a:lvl1pPr>
          </a:lstStyle>
          <a:p>
            <a:r>
              <a:rPr lang="es-ES" sz="1200" dirty="0" smtClean="0"/>
              <a:t>BASE Hace uso de centros comerciales / centros de ocio: 2.014 CASOS</a:t>
            </a:r>
            <a:endParaRPr lang="es-ES" sz="1200" dirty="0"/>
          </a:p>
        </p:txBody>
      </p:sp>
    </p:spTree>
    <p:extLst>
      <p:ext uri="{BB962C8B-B14F-4D97-AF65-F5344CB8AC3E}">
        <p14:creationId xmlns:p14="http://schemas.microsoft.com/office/powerpoint/2010/main" xmlns="" val="874944406"/>
      </p:ext>
    </p:extLst>
  </p:cSld>
  <p:clrMapOvr>
    <a:masterClrMapping/>
  </p:clrMapOvr>
  <p:transition>
    <p:wipe dir="d"/>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56456" y="836712"/>
            <a:ext cx="8640960" cy="646331"/>
          </a:xfrm>
          <a:prstGeom prst="rect">
            <a:avLst/>
          </a:prstGeom>
          <a:noFill/>
          <a:ln>
            <a:noFill/>
          </a:ln>
        </p:spPr>
        <p:txBody>
          <a:bodyPr wrap="square" rtlCol="0">
            <a:spAutoFit/>
          </a:bodyPr>
          <a:lstStyle>
            <a:defPPr>
              <a:defRPr lang="es-ES_tradnl"/>
            </a:defPPr>
            <a:lvl1pPr algn="l">
              <a:spcBef>
                <a:spcPts val="0"/>
              </a:spcBef>
              <a:defRPr sz="2000" b="1">
                <a:solidFill>
                  <a:schemeClr val="bg1">
                    <a:lumMod val="50000"/>
                  </a:schemeClr>
                </a:solidFill>
                <a:latin typeface="Calibri" pitchFamily="34" charset="0"/>
                <a:cs typeface="Calibri" pitchFamily="34" charset="0"/>
              </a:defRPr>
            </a:lvl1pPr>
          </a:lstStyle>
          <a:p>
            <a:r>
              <a:rPr lang="es-ES" dirty="0">
                <a:solidFill>
                  <a:schemeClr val="accent5">
                    <a:lumMod val="75000"/>
                  </a:schemeClr>
                </a:solidFill>
              </a:rPr>
              <a:t>Comportamientos antisociales más frecuentes</a:t>
            </a:r>
          </a:p>
          <a:p>
            <a:r>
              <a:rPr lang="es-ES" sz="1600" i="1" dirty="0" smtClean="0">
                <a:solidFill>
                  <a:prstClr val="white">
                    <a:lumMod val="65000"/>
                  </a:prstClr>
                </a:solidFill>
              </a:rPr>
              <a:t>Centros comerciales / Centros de ocio – Por Comunidad autónoma</a:t>
            </a:r>
            <a:endParaRPr lang="es-ES" sz="1600" i="1" dirty="0">
              <a:solidFill>
                <a:prstClr val="white">
                  <a:lumMod val="65000"/>
                </a:prstClr>
              </a:solidFill>
            </a:endParaRPr>
          </a:p>
        </p:txBody>
      </p:sp>
      <p:sp>
        <p:nvSpPr>
          <p:cNvPr id="14" name="Rectangle 3"/>
          <p:cNvSpPr>
            <a:spLocks noChangeArrowheads="1"/>
          </p:cNvSpPr>
          <p:nvPr/>
        </p:nvSpPr>
        <p:spPr bwMode="auto">
          <a:xfrm>
            <a:off x="36513" y="35999"/>
            <a:ext cx="8516887" cy="648000"/>
          </a:xfrm>
          <a:prstGeom prst="rect">
            <a:avLst/>
          </a:prstGeom>
          <a:solidFill>
            <a:schemeClr val="accent5"/>
          </a:solidFill>
          <a:ln>
            <a:noFill/>
          </a:ln>
          <a:effectLst/>
          <a:extLst/>
        </p:spPr>
        <p:txBody>
          <a:bodyPr wrap="square" lIns="0" tIns="0" rIns="0" bIns="0" anchor="ctr">
            <a:noAutofit/>
          </a:bodyPr>
          <a:lstStyle/>
          <a:p>
            <a:endParaRPr lang="es-ES"/>
          </a:p>
        </p:txBody>
      </p:sp>
      <p:sp>
        <p:nvSpPr>
          <p:cNvPr id="16" name="15 CuadroTexto"/>
          <p:cNvSpPr txBox="1"/>
          <p:nvPr/>
        </p:nvSpPr>
        <p:spPr>
          <a:xfrm>
            <a:off x="56456" y="170534"/>
            <a:ext cx="6165021" cy="400110"/>
          </a:xfrm>
          <a:prstGeom prst="rect">
            <a:avLst/>
          </a:prstGeom>
          <a:noFill/>
        </p:spPr>
        <p:txBody>
          <a:bodyPr wrap="none" rtlCol="0">
            <a:spAutoFit/>
          </a:bodyPr>
          <a:lstStyle>
            <a:defPPr>
              <a:defRPr lang="es-ES_tradnl"/>
            </a:defPPr>
            <a:lvl1pPr algn="l">
              <a:defRPr sz="2000">
                <a:ln>
                  <a:solidFill>
                    <a:schemeClr val="bg1"/>
                  </a:solidFill>
                </a:ln>
                <a:solidFill>
                  <a:schemeClr val="bg1"/>
                </a:solidFill>
                <a:latin typeface="Calibri" pitchFamily="34" charset="0"/>
                <a:cs typeface="Calibri" pitchFamily="34" charset="0"/>
              </a:defRPr>
            </a:lvl1pPr>
          </a:lstStyle>
          <a:p>
            <a:r>
              <a:rPr lang="es-ES" dirty="0"/>
              <a:t>SEGURIDAD CIUDADANA EN LAS INSTALACIONES DE OCIO</a:t>
            </a:r>
          </a:p>
        </p:txBody>
      </p:sp>
      <p:sp>
        <p:nvSpPr>
          <p:cNvPr id="18" name="17 CuadroTexto"/>
          <p:cNvSpPr txBox="1"/>
          <p:nvPr/>
        </p:nvSpPr>
        <p:spPr>
          <a:xfrm>
            <a:off x="0" y="6396335"/>
            <a:ext cx="7545288" cy="461665"/>
          </a:xfrm>
          <a:prstGeom prst="rect">
            <a:avLst/>
          </a:prstGeom>
          <a:noFill/>
        </p:spPr>
        <p:txBody>
          <a:bodyPr wrap="square" rtlCol="0">
            <a:spAutoFit/>
          </a:bodyPr>
          <a:lstStyle>
            <a:defPPr>
              <a:defRPr lang="es-ES_tradnl"/>
            </a:defPPr>
            <a:lvl1pPr algn="l">
              <a:defRPr sz="1200">
                <a:solidFill>
                  <a:schemeClr val="bg1">
                    <a:lumMod val="50000"/>
                  </a:schemeClr>
                </a:solidFill>
                <a:latin typeface="Calibri" pitchFamily="34" charset="0"/>
                <a:cs typeface="Calibri" pitchFamily="34" charset="0"/>
              </a:defRPr>
            </a:lvl1pPr>
          </a:lstStyle>
          <a:p>
            <a:r>
              <a:rPr lang="es-ES" dirty="0" err="1" smtClean="0">
                <a:solidFill>
                  <a:prstClr val="white">
                    <a:lumMod val="50000"/>
                  </a:prstClr>
                </a:solidFill>
              </a:rPr>
              <a:t>O4</a:t>
            </a:r>
            <a:r>
              <a:rPr lang="es-ES" dirty="0" smtClean="0">
                <a:solidFill>
                  <a:prstClr val="white">
                    <a:lumMod val="50000"/>
                  </a:prstClr>
                </a:solidFill>
              </a:rPr>
              <a:t>.- </a:t>
            </a:r>
            <a:r>
              <a:rPr lang="es-ES" dirty="0">
                <a:solidFill>
                  <a:prstClr val="white">
                    <a:lumMod val="50000"/>
                  </a:prstClr>
                </a:solidFill>
              </a:rPr>
              <a:t>En </a:t>
            </a:r>
            <a:r>
              <a:rPr lang="es-ES" dirty="0" smtClean="0">
                <a:solidFill>
                  <a:prstClr val="white">
                    <a:lumMod val="50000"/>
                  </a:prstClr>
                </a:solidFill>
              </a:rPr>
              <a:t>su opinión, ¿cuáles son los comportamiento antisociales y riesgos </a:t>
            </a:r>
            <a:br>
              <a:rPr lang="es-ES" dirty="0" smtClean="0">
                <a:solidFill>
                  <a:prstClr val="white">
                    <a:lumMod val="50000"/>
                  </a:prstClr>
                </a:solidFill>
              </a:rPr>
            </a:br>
            <a:r>
              <a:rPr lang="es-ES" dirty="0" smtClean="0">
                <a:solidFill>
                  <a:prstClr val="white">
                    <a:lumMod val="50000"/>
                  </a:prstClr>
                </a:solidFill>
              </a:rPr>
              <a:t>más habituales que percibe en cada uno de estos entornos?</a:t>
            </a:r>
            <a:endParaRPr lang="es-ES" dirty="0">
              <a:solidFill>
                <a:prstClr val="white">
                  <a:lumMod val="50000"/>
                </a:prstClr>
              </a:solidFill>
            </a:endParaRPr>
          </a:p>
        </p:txBody>
      </p:sp>
      <p:graphicFrame>
        <p:nvGraphicFramePr>
          <p:cNvPr id="7" name="6 Tabla"/>
          <p:cNvGraphicFramePr>
            <a:graphicFrameLocks noGrp="1"/>
          </p:cNvGraphicFramePr>
          <p:nvPr>
            <p:extLst>
              <p:ext uri="{D42A27DB-BD31-4B8C-83A1-F6EECF244321}">
                <p14:modId xmlns:p14="http://schemas.microsoft.com/office/powerpoint/2010/main" xmlns="" val="3160846803"/>
              </p:ext>
            </p:extLst>
          </p:nvPr>
        </p:nvGraphicFramePr>
        <p:xfrm>
          <a:off x="323850" y="1893313"/>
          <a:ext cx="9231462" cy="4040760"/>
        </p:xfrm>
        <a:graphic>
          <a:graphicData uri="http://schemas.openxmlformats.org/drawingml/2006/table">
            <a:tbl>
              <a:tblPr firstRow="1" bandRow="1">
                <a:tableStyleId>{5C22544A-7EE6-4342-B048-85BDC9FD1C3A}</a:tableStyleId>
              </a:tblPr>
              <a:tblGrid>
                <a:gridCol w="3543300"/>
                <a:gridCol w="948027"/>
                <a:gridCol w="948027"/>
                <a:gridCol w="948027"/>
                <a:gridCol w="948027"/>
                <a:gridCol w="948027"/>
                <a:gridCol w="948027"/>
              </a:tblGrid>
              <a:tr h="408065">
                <a:tc>
                  <a:txBody>
                    <a:bodyPr/>
                    <a:lstStyle/>
                    <a:p>
                      <a:pPr algn="r">
                        <a:spcBef>
                          <a:spcPts val="0"/>
                        </a:spcBef>
                      </a:pPr>
                      <a:endParaRPr lang="es-ES" sz="1200" b="1" i="1" dirty="0" smtClean="0">
                        <a:solidFill>
                          <a:schemeClr val="accent5">
                            <a:lumMod val="75000"/>
                          </a:schemeClr>
                        </a:solidFill>
                        <a:latin typeface="Calibri" pitchFamily="34" charset="0"/>
                        <a:cs typeface="Calibri"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s-ES" sz="1300" b="1" i="1" dirty="0" smtClean="0">
                          <a:solidFill>
                            <a:schemeClr val="accent5">
                              <a:lumMod val="75000"/>
                            </a:schemeClr>
                          </a:solidFill>
                          <a:latin typeface="Calibri" pitchFamily="34" charset="0"/>
                          <a:cs typeface="Calibri" pitchFamily="34" charset="0"/>
                        </a:rPr>
                        <a:t>TOTAL</a:t>
                      </a:r>
                      <a:endParaRPr lang="es-ES" sz="1300" b="1" i="1" dirty="0">
                        <a:solidFill>
                          <a:schemeClr val="accent5">
                            <a:lumMod val="75000"/>
                          </a:schemeClr>
                        </a:solidFill>
                        <a:latin typeface="Calibri" pitchFamily="34" charset="0"/>
                        <a:cs typeface="Calibri"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ctr" defTabSz="914400" rtl="0" eaLnBrk="1" fontAlgn="auto" latinLnBrk="0" hangingPunct="1">
                        <a:lnSpc>
                          <a:spcPct val="90000"/>
                        </a:lnSpc>
                        <a:spcBef>
                          <a:spcPts val="0"/>
                        </a:spcBef>
                        <a:spcAft>
                          <a:spcPts val="0"/>
                        </a:spcAft>
                        <a:buClrTx/>
                        <a:buSzTx/>
                        <a:buFontTx/>
                        <a:buNone/>
                        <a:tabLst/>
                        <a:defRPr/>
                      </a:pPr>
                      <a:r>
                        <a:rPr lang="es-ES" sz="1300" b="1" i="1" dirty="0" smtClean="0">
                          <a:solidFill>
                            <a:schemeClr val="accent5">
                              <a:lumMod val="75000"/>
                            </a:schemeClr>
                          </a:solidFill>
                          <a:latin typeface="Calibri" pitchFamily="34" charset="0"/>
                          <a:cs typeface="Calibri" pitchFamily="34" charset="0"/>
                        </a:rPr>
                        <a:t>Andalucía</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s-ES" sz="1300" b="1" i="1" dirty="0" smtClean="0">
                          <a:solidFill>
                            <a:schemeClr val="accent5">
                              <a:lumMod val="75000"/>
                            </a:schemeClr>
                          </a:solidFill>
                          <a:latin typeface="Calibri" pitchFamily="34" charset="0"/>
                          <a:cs typeface="Calibri" pitchFamily="34" charset="0"/>
                        </a:rPr>
                        <a:t>Cataluña</a:t>
                      </a:r>
                      <a:endParaRPr lang="es-ES" sz="1300" b="1" i="1" dirty="0">
                        <a:solidFill>
                          <a:schemeClr val="accent5">
                            <a:lumMod val="75000"/>
                          </a:schemeClr>
                        </a:solidFill>
                        <a:latin typeface="Calibri" pitchFamily="34" charset="0"/>
                        <a:cs typeface="Calibri"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s-ES" sz="1300" b="1" i="1" dirty="0" smtClean="0">
                          <a:solidFill>
                            <a:schemeClr val="accent5">
                              <a:lumMod val="75000"/>
                            </a:schemeClr>
                          </a:solidFill>
                          <a:latin typeface="Calibri" pitchFamily="34" charset="0"/>
                          <a:cs typeface="Calibri" pitchFamily="34" charset="0"/>
                        </a:rPr>
                        <a:t>C. Valenciana</a:t>
                      </a:r>
                      <a:endParaRPr lang="es-ES" sz="1300" b="1" i="1" dirty="0">
                        <a:solidFill>
                          <a:schemeClr val="accent5">
                            <a:lumMod val="75000"/>
                          </a:schemeClr>
                        </a:solidFill>
                        <a:latin typeface="Calibri" pitchFamily="34" charset="0"/>
                        <a:cs typeface="Calibri"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s-ES" sz="1300" b="1" i="1" dirty="0" smtClean="0">
                          <a:solidFill>
                            <a:schemeClr val="accent5">
                              <a:lumMod val="75000"/>
                            </a:schemeClr>
                          </a:solidFill>
                          <a:latin typeface="Calibri" pitchFamily="34" charset="0"/>
                          <a:cs typeface="Calibri" pitchFamily="34" charset="0"/>
                        </a:rPr>
                        <a:t>Madrid</a:t>
                      </a:r>
                      <a:endParaRPr lang="es-ES" sz="1300" b="1" i="1" dirty="0">
                        <a:solidFill>
                          <a:schemeClr val="accent5">
                            <a:lumMod val="75000"/>
                          </a:schemeClr>
                        </a:solidFill>
                        <a:latin typeface="Calibri" pitchFamily="34" charset="0"/>
                        <a:cs typeface="Calibri"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ctr" defTabSz="914400" rtl="0" eaLnBrk="1" fontAlgn="auto" latinLnBrk="0" hangingPunct="1">
                        <a:lnSpc>
                          <a:spcPct val="90000"/>
                        </a:lnSpc>
                        <a:spcBef>
                          <a:spcPts val="0"/>
                        </a:spcBef>
                        <a:spcAft>
                          <a:spcPts val="0"/>
                        </a:spcAft>
                        <a:buClrTx/>
                        <a:buSzTx/>
                        <a:buFontTx/>
                        <a:buNone/>
                        <a:tabLst/>
                        <a:defRPr/>
                      </a:pPr>
                      <a:r>
                        <a:rPr lang="es-ES" sz="1300" b="1" i="1" dirty="0" smtClean="0">
                          <a:solidFill>
                            <a:schemeClr val="accent5">
                              <a:lumMod val="75000"/>
                            </a:schemeClr>
                          </a:solidFill>
                          <a:latin typeface="Calibri" pitchFamily="34" charset="0"/>
                          <a:cs typeface="Calibri" pitchFamily="34" charset="0"/>
                        </a:rPr>
                        <a:t>Resto</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r>
              <a:tr h="224787">
                <a:tc>
                  <a:txBody>
                    <a:bodyPr/>
                    <a:lstStyle/>
                    <a:p>
                      <a:pPr algn="r">
                        <a:spcBef>
                          <a:spcPts val="0"/>
                        </a:spcBef>
                      </a:pPr>
                      <a:r>
                        <a:rPr lang="es-ES" sz="1000" b="1" i="1" dirty="0" smtClean="0">
                          <a:solidFill>
                            <a:schemeClr val="bg1"/>
                          </a:solidFill>
                          <a:latin typeface="Calibri" pitchFamily="34" charset="0"/>
                          <a:cs typeface="Calibri" pitchFamily="34" charset="0"/>
                        </a:rPr>
                        <a:t>BASE</a:t>
                      </a:r>
                      <a:r>
                        <a:rPr lang="es-ES" sz="1000" b="1" i="1" baseline="0" dirty="0" smtClean="0">
                          <a:solidFill>
                            <a:schemeClr val="bg1"/>
                          </a:solidFill>
                          <a:latin typeface="Calibri" pitchFamily="34" charset="0"/>
                          <a:cs typeface="Calibri" pitchFamily="34" charset="0"/>
                        </a:rPr>
                        <a:t> Hace uso de centros comerciales / centros de ocio:</a:t>
                      </a:r>
                      <a:endParaRPr lang="es-ES" sz="1000" b="1" i="1" dirty="0" smtClean="0">
                        <a:solidFill>
                          <a:schemeClr val="bg1"/>
                        </a:solidFill>
                        <a:latin typeface="Calibri" pitchFamily="34" charset="0"/>
                        <a:cs typeface="Calibri"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a:r>
                        <a:rPr lang="es-ES" sz="1000" b="1" i="1" dirty="0" smtClean="0">
                          <a:solidFill>
                            <a:schemeClr val="bg1"/>
                          </a:solidFill>
                          <a:latin typeface="Calibri" pitchFamily="34" charset="0"/>
                          <a:cs typeface="Calibri" pitchFamily="34" charset="0"/>
                        </a:rPr>
                        <a:t>2.014</a:t>
                      </a:r>
                      <a:endParaRPr lang="es-ES" sz="1000" b="1" i="1" dirty="0">
                        <a:solidFill>
                          <a:schemeClr val="bg1"/>
                        </a:solidFill>
                        <a:latin typeface="Calibri" pitchFamily="34" charset="0"/>
                        <a:cs typeface="Calibri"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a:r>
                        <a:rPr lang="es-ES" sz="1000" b="1" i="1" dirty="0" smtClean="0">
                          <a:solidFill>
                            <a:schemeClr val="bg1"/>
                          </a:solidFill>
                          <a:latin typeface="Calibri" pitchFamily="34" charset="0"/>
                          <a:cs typeface="Calibri" pitchFamily="34" charset="0"/>
                        </a:rPr>
                        <a:t>394</a:t>
                      </a:r>
                      <a:endParaRPr lang="es-ES" sz="1000" b="1" i="1" dirty="0">
                        <a:solidFill>
                          <a:schemeClr val="bg1"/>
                        </a:solidFill>
                        <a:latin typeface="Calibri" pitchFamily="34" charset="0"/>
                        <a:cs typeface="Calibri"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marL="0" marR="0" indent="0" algn="ctr" defTabSz="914400" rtl="0" eaLnBrk="1" fontAlgn="auto" latinLnBrk="0" hangingPunct="1">
                        <a:lnSpc>
                          <a:spcPct val="90000"/>
                        </a:lnSpc>
                        <a:spcBef>
                          <a:spcPts val="0"/>
                        </a:spcBef>
                        <a:spcAft>
                          <a:spcPts val="0"/>
                        </a:spcAft>
                        <a:buClrTx/>
                        <a:buSzTx/>
                        <a:buFontTx/>
                        <a:buNone/>
                        <a:tabLst/>
                        <a:defRPr/>
                      </a:pPr>
                      <a:r>
                        <a:rPr lang="es-ES" sz="1000" b="1" i="1" dirty="0" smtClean="0">
                          <a:solidFill>
                            <a:schemeClr val="bg1"/>
                          </a:solidFill>
                          <a:latin typeface="Calibri" pitchFamily="34" charset="0"/>
                          <a:cs typeface="Calibri" pitchFamily="34" charset="0"/>
                        </a:rPr>
                        <a:t>388</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a:r>
                        <a:rPr lang="es-ES" sz="1000" b="1" i="1" dirty="0" smtClean="0">
                          <a:solidFill>
                            <a:schemeClr val="bg1"/>
                          </a:solidFill>
                          <a:latin typeface="Calibri" pitchFamily="34" charset="0"/>
                          <a:cs typeface="Calibri" pitchFamily="34" charset="0"/>
                        </a:rPr>
                        <a:t>395</a:t>
                      </a:r>
                      <a:endParaRPr lang="es-ES" sz="1000" b="1" i="1" dirty="0">
                        <a:solidFill>
                          <a:schemeClr val="bg1"/>
                        </a:solidFill>
                        <a:latin typeface="Calibri" pitchFamily="34" charset="0"/>
                        <a:cs typeface="Calibri"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a:r>
                        <a:rPr lang="es-ES" sz="1000" b="1" i="1" dirty="0" smtClean="0">
                          <a:solidFill>
                            <a:schemeClr val="bg1"/>
                          </a:solidFill>
                          <a:latin typeface="Calibri" pitchFamily="34" charset="0"/>
                          <a:cs typeface="Calibri" pitchFamily="34" charset="0"/>
                        </a:rPr>
                        <a:t>388</a:t>
                      </a:r>
                      <a:endParaRPr lang="es-ES" sz="1000" b="1" i="1" dirty="0">
                        <a:solidFill>
                          <a:schemeClr val="bg1"/>
                        </a:solidFill>
                        <a:latin typeface="Calibri" pitchFamily="34" charset="0"/>
                        <a:cs typeface="Calibri"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a:r>
                        <a:rPr lang="es-ES" sz="1000" b="1" i="1" dirty="0" smtClean="0">
                          <a:solidFill>
                            <a:schemeClr val="bg1"/>
                          </a:solidFill>
                          <a:latin typeface="Calibri" pitchFamily="34" charset="0"/>
                          <a:cs typeface="Calibri" pitchFamily="34" charset="0"/>
                        </a:rPr>
                        <a:t>449</a:t>
                      </a:r>
                      <a:endParaRPr lang="es-ES" sz="1000" b="1" i="1" dirty="0">
                        <a:solidFill>
                          <a:schemeClr val="bg1"/>
                        </a:solidFill>
                        <a:latin typeface="Calibri" pitchFamily="34" charset="0"/>
                        <a:cs typeface="Calibri"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r>
              <a:tr h="243422">
                <a:tc>
                  <a:txBody>
                    <a:bodyPr/>
                    <a:lstStyle/>
                    <a:p>
                      <a:pPr algn="r" fontAlgn="ctr"/>
                      <a:r>
                        <a:rPr lang="es-ES" sz="1100" b="0" i="0" u="none" strike="noStrike" dirty="0">
                          <a:solidFill>
                            <a:srgbClr val="000000"/>
                          </a:solidFill>
                          <a:effectLst/>
                          <a:latin typeface="Calibri"/>
                        </a:rPr>
                        <a:t>Robos/ atracos/ tirones</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1" i="0" u="none" strike="noStrike" dirty="0">
                          <a:solidFill>
                            <a:srgbClr val="000000"/>
                          </a:solidFill>
                          <a:effectLst/>
                          <a:latin typeface="Calibri"/>
                        </a:rPr>
                        <a:t>42,7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45,4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47,2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44,8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45,4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38,3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r>
              <a:tr h="243422">
                <a:tc>
                  <a:txBody>
                    <a:bodyPr/>
                    <a:lstStyle/>
                    <a:p>
                      <a:pPr algn="r" fontAlgn="ctr"/>
                      <a:r>
                        <a:rPr lang="es-ES" sz="1100" b="0" i="0" u="none" strike="noStrike" dirty="0">
                          <a:solidFill>
                            <a:srgbClr val="000000"/>
                          </a:solidFill>
                          <a:effectLst/>
                          <a:latin typeface="Calibri"/>
                        </a:rPr>
                        <a:t>Sustracción de objeto de vehículo (zona de parking)</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1" i="0" u="none" strike="noStrike">
                          <a:solidFill>
                            <a:srgbClr val="000000"/>
                          </a:solidFill>
                          <a:effectLst/>
                          <a:latin typeface="Calibri"/>
                        </a:rPr>
                        <a:t>32,0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30,7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36,6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43,0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31,2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28,2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r>
              <a:tr h="243422">
                <a:tc>
                  <a:txBody>
                    <a:bodyPr/>
                    <a:lstStyle/>
                    <a:p>
                      <a:pPr algn="r" fontAlgn="ctr"/>
                      <a:r>
                        <a:rPr lang="es-ES" sz="1100" b="0" i="0" u="none" strike="noStrike" dirty="0">
                          <a:solidFill>
                            <a:srgbClr val="000000"/>
                          </a:solidFill>
                          <a:effectLst/>
                          <a:latin typeface="Calibri"/>
                        </a:rPr>
                        <a:t>Robo de vehículo (zona de parking)</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1" i="0" u="none" strike="noStrike">
                          <a:solidFill>
                            <a:srgbClr val="000000"/>
                          </a:solidFill>
                          <a:effectLst/>
                          <a:latin typeface="Calibri"/>
                        </a:rPr>
                        <a:t>27,7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24,1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28,6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36,5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29,6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26,0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r>
              <a:tr h="243422">
                <a:tc>
                  <a:txBody>
                    <a:bodyPr/>
                    <a:lstStyle/>
                    <a:p>
                      <a:pPr algn="r" fontAlgn="ctr"/>
                      <a:r>
                        <a:rPr lang="es-ES" sz="1100" b="0" i="0" u="none" strike="noStrike" dirty="0">
                          <a:solidFill>
                            <a:srgbClr val="000000"/>
                          </a:solidFill>
                          <a:effectLst/>
                          <a:latin typeface="Calibri"/>
                        </a:rPr>
                        <a:t>Presencia de personas sospechosas o que le intimiden</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1" i="0" u="none" strike="noStrike">
                          <a:solidFill>
                            <a:srgbClr val="000000"/>
                          </a:solidFill>
                          <a:effectLst/>
                          <a:latin typeface="Calibri"/>
                        </a:rPr>
                        <a:t>25,8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29,2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26,0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28,9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28,4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22,5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r>
              <a:tr h="243422">
                <a:tc>
                  <a:txBody>
                    <a:bodyPr/>
                    <a:lstStyle/>
                    <a:p>
                      <a:pPr algn="r" fontAlgn="ctr"/>
                      <a:r>
                        <a:rPr lang="es-ES" sz="1100" b="0" i="0" u="none" strike="noStrike" dirty="0" smtClean="0">
                          <a:solidFill>
                            <a:srgbClr val="000000"/>
                          </a:solidFill>
                          <a:effectLst/>
                          <a:latin typeface="Calibri"/>
                        </a:rPr>
                        <a:t>Violencia verbal/ escándalos/ riñas</a:t>
                      </a:r>
                      <a:endParaRPr lang="es-ES" sz="1100" b="0" i="0" u="none" strike="noStrike" dirty="0">
                        <a:solidFill>
                          <a:srgbClr val="000000"/>
                        </a:solidFill>
                        <a:effectLst/>
                        <a:latin typeface="Calibri"/>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1" i="0" u="none" strike="noStrike">
                          <a:solidFill>
                            <a:srgbClr val="000000"/>
                          </a:solidFill>
                          <a:effectLst/>
                          <a:latin typeface="Calibri"/>
                        </a:rPr>
                        <a:t>23,1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25,6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22,7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26,1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23,2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21,3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r>
              <a:tr h="243422">
                <a:tc>
                  <a:txBody>
                    <a:bodyPr/>
                    <a:lstStyle/>
                    <a:p>
                      <a:pPr algn="r" fontAlgn="ctr"/>
                      <a:r>
                        <a:rPr lang="es-ES" sz="1100" b="0" i="0" u="none" strike="noStrike">
                          <a:solidFill>
                            <a:srgbClr val="000000"/>
                          </a:solidFill>
                          <a:effectLst/>
                          <a:latin typeface="Calibri"/>
                        </a:rPr>
                        <a:t>Vandalismo/ gamberrismo en general</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1" i="0" u="none" strike="noStrike">
                          <a:solidFill>
                            <a:srgbClr val="000000"/>
                          </a:solidFill>
                          <a:effectLst/>
                          <a:latin typeface="Calibri"/>
                        </a:rPr>
                        <a:t>20,1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21,3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24,0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dirty="0">
                          <a:solidFill>
                            <a:srgbClr val="000000"/>
                          </a:solidFill>
                          <a:effectLst/>
                          <a:latin typeface="Calibri"/>
                        </a:rPr>
                        <a:t>24,1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20,9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16,9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r>
              <a:tr h="243422">
                <a:tc>
                  <a:txBody>
                    <a:bodyPr/>
                    <a:lstStyle/>
                    <a:p>
                      <a:pPr algn="r" fontAlgn="ctr"/>
                      <a:r>
                        <a:rPr lang="es-ES" sz="1100" b="0" i="0" u="none" strike="noStrike" dirty="0">
                          <a:solidFill>
                            <a:srgbClr val="000000"/>
                          </a:solidFill>
                          <a:effectLst/>
                          <a:latin typeface="Calibri"/>
                        </a:rPr>
                        <a:t>Venta de alcohol/ drogas</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1" i="0" u="none" strike="noStrike">
                          <a:solidFill>
                            <a:srgbClr val="000000"/>
                          </a:solidFill>
                          <a:effectLst/>
                          <a:latin typeface="Calibri"/>
                        </a:rPr>
                        <a:t>13,2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12,7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13,4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13,7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14,2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12,8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r>
              <a:tr h="243422">
                <a:tc>
                  <a:txBody>
                    <a:bodyPr/>
                    <a:lstStyle/>
                    <a:p>
                      <a:pPr algn="r" fontAlgn="ctr"/>
                      <a:r>
                        <a:rPr lang="es-ES" sz="1100" b="0" i="0" u="none" strike="noStrike">
                          <a:solidFill>
                            <a:srgbClr val="000000"/>
                          </a:solidFill>
                          <a:effectLst/>
                          <a:latin typeface="Calibri"/>
                        </a:rPr>
                        <a:t>Consumo de alcohol/ drogas</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1" i="0" u="none" strike="noStrike">
                          <a:solidFill>
                            <a:srgbClr val="000000"/>
                          </a:solidFill>
                          <a:effectLst/>
                          <a:latin typeface="Calibri"/>
                        </a:rPr>
                        <a:t>12,9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13,5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13,4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16,7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12,6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11,5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r>
              <a:tr h="243422">
                <a:tc>
                  <a:txBody>
                    <a:bodyPr/>
                    <a:lstStyle/>
                    <a:p>
                      <a:pPr algn="r" fontAlgn="ctr"/>
                      <a:r>
                        <a:rPr lang="es-ES" sz="1100" b="0" i="0" u="none" strike="noStrike" dirty="0">
                          <a:solidFill>
                            <a:srgbClr val="000000"/>
                          </a:solidFill>
                          <a:effectLst/>
                          <a:latin typeface="Calibri"/>
                        </a:rPr>
                        <a:t>Acoso</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1" i="0" u="none" strike="noStrike">
                          <a:solidFill>
                            <a:srgbClr val="000000"/>
                          </a:solidFill>
                          <a:effectLst/>
                          <a:latin typeface="Calibri"/>
                        </a:rPr>
                        <a:t>12,3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12,7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14,4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16,2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10,6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10,7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r>
              <a:tr h="243422">
                <a:tc>
                  <a:txBody>
                    <a:bodyPr/>
                    <a:lstStyle/>
                    <a:p>
                      <a:pPr algn="r" fontAlgn="ctr"/>
                      <a:r>
                        <a:rPr lang="es-ES" sz="1100" b="0" i="0" u="none" strike="noStrike">
                          <a:solidFill>
                            <a:srgbClr val="000000"/>
                          </a:solidFill>
                          <a:effectLst/>
                          <a:latin typeface="Calibri"/>
                        </a:rPr>
                        <a:t>Violencia física</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1" i="0" u="none" strike="noStrike">
                          <a:solidFill>
                            <a:srgbClr val="000000"/>
                          </a:solidFill>
                          <a:effectLst/>
                          <a:latin typeface="Calibri"/>
                        </a:rPr>
                        <a:t>10,1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9,6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12,6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12,4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10,3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8,8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r>
              <a:tr h="243422">
                <a:tc>
                  <a:txBody>
                    <a:bodyPr/>
                    <a:lstStyle/>
                    <a:p>
                      <a:pPr algn="r" fontAlgn="ctr"/>
                      <a:r>
                        <a:rPr lang="es-ES" sz="1100" b="0" i="0" u="none" strike="noStrike">
                          <a:solidFill>
                            <a:srgbClr val="000000"/>
                          </a:solidFill>
                          <a:effectLst/>
                          <a:latin typeface="Calibri"/>
                        </a:rPr>
                        <a:t>Ningún hecho concreto, pero tiene sensación de inseguridad</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1" i="0" u="none" strike="noStrike">
                          <a:solidFill>
                            <a:srgbClr val="000000"/>
                          </a:solidFill>
                          <a:effectLst/>
                          <a:latin typeface="Calibri"/>
                        </a:rPr>
                        <a:t>2,0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2,0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3,6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1,0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1,8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1,7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r>
              <a:tr h="243422">
                <a:tc>
                  <a:txBody>
                    <a:bodyPr/>
                    <a:lstStyle/>
                    <a:p>
                      <a:pPr algn="r" fontAlgn="ctr"/>
                      <a:r>
                        <a:rPr lang="es-ES" sz="1100" b="0" i="0" u="none" strike="noStrike" dirty="0">
                          <a:solidFill>
                            <a:srgbClr val="000000"/>
                          </a:solidFill>
                          <a:effectLst/>
                          <a:latin typeface="Calibri"/>
                        </a:rPr>
                        <a:t>Otros</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1" i="0" u="none" strike="noStrike">
                          <a:solidFill>
                            <a:srgbClr val="000000"/>
                          </a:solidFill>
                          <a:effectLst/>
                          <a:latin typeface="Calibri"/>
                        </a:rPr>
                        <a:t>5,0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5,8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4,4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5,3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4,6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4,9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r>
              <a:tr h="243422">
                <a:tc>
                  <a:txBody>
                    <a:bodyPr/>
                    <a:lstStyle/>
                    <a:p>
                      <a:pPr algn="r" fontAlgn="ctr"/>
                      <a:r>
                        <a:rPr lang="es-ES" sz="1100" b="0" i="0" u="none" strike="noStrike">
                          <a:solidFill>
                            <a:srgbClr val="000000"/>
                          </a:solidFill>
                          <a:effectLst/>
                          <a:latin typeface="Calibri"/>
                        </a:rPr>
                        <a:t>Ninguno/ me siento seguro</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1" i="0" u="none" strike="noStrike">
                          <a:solidFill>
                            <a:srgbClr val="000000"/>
                          </a:solidFill>
                          <a:effectLst/>
                          <a:latin typeface="Calibri"/>
                        </a:rPr>
                        <a:t>18,1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18,0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13,7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15,4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15,0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21,5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r>
              <a:tr h="243422">
                <a:tc>
                  <a:txBody>
                    <a:bodyPr/>
                    <a:lstStyle/>
                    <a:p>
                      <a:pPr algn="r" fontAlgn="ctr"/>
                      <a:r>
                        <a:rPr lang="es-ES" sz="1100" b="0" i="0" u="none" strike="noStrike" dirty="0">
                          <a:solidFill>
                            <a:srgbClr val="000000"/>
                          </a:solidFill>
                          <a:effectLst/>
                          <a:latin typeface="Calibri"/>
                        </a:rPr>
                        <a:t>No sabe</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1" i="0" u="none" strike="noStrike">
                          <a:solidFill>
                            <a:srgbClr val="000000"/>
                          </a:solidFill>
                          <a:effectLst/>
                          <a:latin typeface="Calibri"/>
                        </a:rPr>
                        <a:t>7,8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5,3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8,5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7,9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Calibri"/>
                        </a:rPr>
                        <a:t>7,0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dirty="0">
                          <a:solidFill>
                            <a:srgbClr val="000000"/>
                          </a:solidFill>
                          <a:effectLst/>
                          <a:latin typeface="Calibri"/>
                        </a:rPr>
                        <a:t>8,8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0" name="9 Triángulo isósceles"/>
          <p:cNvSpPr/>
          <p:nvPr/>
        </p:nvSpPr>
        <p:spPr bwMode="auto">
          <a:xfrm>
            <a:off x="7345731" y="2810908"/>
            <a:ext cx="173421" cy="180192"/>
          </a:xfrm>
          <a:prstGeom prst="triangle">
            <a:avLst/>
          </a:prstGeom>
          <a:solidFill>
            <a:srgbClr val="FF9933"/>
          </a:solidFill>
          <a:ln w="9525" cap="flat" cmpd="sng" algn="ctr">
            <a:solidFill>
              <a:srgbClr val="FF9933"/>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11" name="10 Triángulo isósceles"/>
          <p:cNvSpPr/>
          <p:nvPr/>
        </p:nvSpPr>
        <p:spPr bwMode="auto">
          <a:xfrm>
            <a:off x="7345731" y="3043507"/>
            <a:ext cx="173421" cy="180192"/>
          </a:xfrm>
          <a:prstGeom prst="triangle">
            <a:avLst/>
          </a:prstGeom>
          <a:solidFill>
            <a:srgbClr val="FF9933"/>
          </a:solidFill>
          <a:ln w="9525" cap="flat" cmpd="sng" algn="ctr">
            <a:solidFill>
              <a:srgbClr val="FF9933"/>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xmlns="" val="3472574695"/>
      </p:ext>
    </p:extLst>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36513" y="35999"/>
            <a:ext cx="8516887" cy="648000"/>
          </a:xfrm>
          <a:prstGeom prst="rect">
            <a:avLst/>
          </a:prstGeom>
          <a:solidFill>
            <a:schemeClr val="accent1">
              <a:lumMod val="75000"/>
            </a:schemeClr>
          </a:solidFill>
          <a:ln>
            <a:noFill/>
          </a:ln>
          <a:effectLst/>
          <a:extLst/>
        </p:spPr>
        <p:txBody>
          <a:bodyPr wrap="square" lIns="0" tIns="0" rIns="0" bIns="0" anchor="ctr">
            <a:spAutoFit/>
          </a:bodyPr>
          <a:lstStyle/>
          <a:p>
            <a:endParaRPr lang="es-ES"/>
          </a:p>
        </p:txBody>
      </p:sp>
      <p:sp>
        <p:nvSpPr>
          <p:cNvPr id="4" name="3 Marcador de número de diapositiva"/>
          <p:cNvSpPr>
            <a:spLocks noGrp="1"/>
          </p:cNvSpPr>
          <p:nvPr>
            <p:ph type="sldNum" sz="quarter" idx="10"/>
          </p:nvPr>
        </p:nvSpPr>
        <p:spPr/>
        <p:txBody>
          <a:bodyPr/>
          <a:lstStyle/>
          <a:p>
            <a:r>
              <a:rPr lang="en-US" smtClean="0"/>
              <a:t>-</a:t>
            </a:r>
            <a:fld id="{41B2AE44-E9C6-4EAB-BC73-5008DB342051}" type="slidenum">
              <a:rPr lang="en-US" smtClean="0"/>
              <a:pPr/>
              <a:t>7</a:t>
            </a:fld>
            <a:r>
              <a:rPr lang="en-US" smtClean="0"/>
              <a:t>-</a:t>
            </a:r>
            <a:endParaRPr lang="en-US"/>
          </a:p>
        </p:txBody>
      </p:sp>
      <p:sp>
        <p:nvSpPr>
          <p:cNvPr id="6" name="5 CuadroTexto"/>
          <p:cNvSpPr txBox="1"/>
          <p:nvPr/>
        </p:nvSpPr>
        <p:spPr>
          <a:xfrm>
            <a:off x="56456" y="170534"/>
            <a:ext cx="1827616" cy="400110"/>
          </a:xfrm>
          <a:prstGeom prst="rect">
            <a:avLst/>
          </a:prstGeom>
          <a:noFill/>
        </p:spPr>
        <p:txBody>
          <a:bodyPr wrap="none" rtlCol="0">
            <a:spAutoFit/>
          </a:bodyPr>
          <a:lstStyle/>
          <a:p>
            <a:pPr algn="l"/>
            <a:r>
              <a:rPr lang="es-ES" sz="2000" dirty="0" smtClean="0">
                <a:ln>
                  <a:solidFill>
                    <a:schemeClr val="bg1"/>
                  </a:solidFill>
                </a:ln>
                <a:solidFill>
                  <a:schemeClr val="bg1"/>
                </a:solidFill>
                <a:latin typeface="Calibri" pitchFamily="34" charset="0"/>
                <a:cs typeface="Calibri" pitchFamily="34" charset="0"/>
              </a:rPr>
              <a:t>METODOLOGÍA</a:t>
            </a:r>
            <a:endParaRPr lang="es-ES" sz="2000" dirty="0">
              <a:ln>
                <a:solidFill>
                  <a:schemeClr val="bg1"/>
                </a:solidFill>
              </a:ln>
              <a:solidFill>
                <a:schemeClr val="bg1"/>
              </a:solidFill>
              <a:latin typeface="Calibri" pitchFamily="34" charset="0"/>
              <a:cs typeface="Calibri" pitchFamily="34" charset="0"/>
            </a:endParaRPr>
          </a:p>
        </p:txBody>
      </p:sp>
      <p:sp>
        <p:nvSpPr>
          <p:cNvPr id="8" name="Rectangle 2"/>
          <p:cNvSpPr txBox="1">
            <a:spLocks noChangeArrowheads="1"/>
          </p:cNvSpPr>
          <p:nvPr/>
        </p:nvSpPr>
        <p:spPr bwMode="auto">
          <a:xfrm>
            <a:off x="661945" y="743744"/>
            <a:ext cx="8778937" cy="4893647"/>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fontAlgn="auto">
              <a:lnSpc>
                <a:spcPct val="95000"/>
              </a:lnSpc>
              <a:spcBef>
                <a:spcPts val="600"/>
              </a:spcBef>
              <a:spcAft>
                <a:spcPts val="0"/>
              </a:spcAft>
              <a:buClr>
                <a:srgbClr val="9BBB59">
                  <a:lumMod val="75000"/>
                </a:srgbClr>
              </a:buClr>
              <a:buSzPct val="150000"/>
              <a:buNone/>
              <a:tabLst>
                <a:tab pos="7081838" algn="l"/>
              </a:tabLst>
            </a:pPr>
            <a:endParaRPr lang="es-ES" sz="1800" dirty="0" smtClean="0">
              <a:latin typeface="Calibri"/>
            </a:endParaRPr>
          </a:p>
          <a:p>
            <a:pPr marL="495300" indent="-266700" eaLnBrk="0" hangingPunct="0">
              <a:lnSpc>
                <a:spcPct val="95000"/>
              </a:lnSpc>
              <a:spcBef>
                <a:spcPts val="600"/>
              </a:spcBef>
              <a:spcAft>
                <a:spcPts val="0"/>
              </a:spcAft>
              <a:buClr>
                <a:schemeClr val="accent1"/>
              </a:buClr>
              <a:buFont typeface="Wingdings" pitchFamily="2" charset="2"/>
              <a:buChar char="§"/>
            </a:pPr>
            <a:endParaRPr lang="es-ES" sz="1800" b="1" u="sng" dirty="0">
              <a:solidFill>
                <a:srgbClr val="333333"/>
              </a:solidFill>
              <a:latin typeface="Calibri"/>
              <a:cs typeface="Calibri" pitchFamily="34" charset="0"/>
            </a:endParaRPr>
          </a:p>
          <a:p>
            <a:pPr marL="495300" indent="-266700" eaLnBrk="0" hangingPunct="0">
              <a:lnSpc>
                <a:spcPct val="95000"/>
              </a:lnSpc>
              <a:spcBef>
                <a:spcPts val="600"/>
              </a:spcBef>
              <a:spcAft>
                <a:spcPts val="0"/>
              </a:spcAft>
              <a:buClr>
                <a:schemeClr val="accent1"/>
              </a:buClr>
              <a:buFont typeface="Wingdings" pitchFamily="2" charset="2"/>
              <a:buChar char="§"/>
            </a:pPr>
            <a:endParaRPr lang="es-ES" sz="1600" b="1" u="sng" dirty="0" smtClean="0">
              <a:solidFill>
                <a:srgbClr val="333333"/>
              </a:solidFill>
              <a:latin typeface="Calibri" pitchFamily="34" charset="0"/>
              <a:cs typeface="Calibri" pitchFamily="34" charset="0"/>
            </a:endParaRPr>
          </a:p>
          <a:p>
            <a:pPr marL="495300" indent="-266700" eaLnBrk="0" hangingPunct="0">
              <a:lnSpc>
                <a:spcPct val="95000"/>
              </a:lnSpc>
              <a:spcBef>
                <a:spcPts val="600"/>
              </a:spcBef>
              <a:spcAft>
                <a:spcPts val="0"/>
              </a:spcAft>
              <a:buClr>
                <a:schemeClr val="accent1"/>
              </a:buClr>
              <a:buFont typeface="Wingdings" pitchFamily="2" charset="2"/>
              <a:buChar char="§"/>
            </a:pPr>
            <a:r>
              <a:rPr lang="es-ES" sz="1600" b="1" u="sng" dirty="0" smtClean="0">
                <a:solidFill>
                  <a:srgbClr val="333333"/>
                </a:solidFill>
                <a:latin typeface="Calibri" pitchFamily="34" charset="0"/>
                <a:cs typeface="Calibri" pitchFamily="34" charset="0"/>
              </a:rPr>
              <a:t>Error </a:t>
            </a:r>
            <a:r>
              <a:rPr lang="es-ES" sz="1600" b="1" u="sng" dirty="0" err="1" smtClean="0">
                <a:solidFill>
                  <a:srgbClr val="333333"/>
                </a:solidFill>
                <a:latin typeface="Calibri" pitchFamily="34" charset="0"/>
                <a:cs typeface="Calibri" pitchFamily="34" charset="0"/>
              </a:rPr>
              <a:t>Muestral</a:t>
            </a:r>
            <a:r>
              <a:rPr lang="es-ES" sz="1600" dirty="0">
                <a:solidFill>
                  <a:srgbClr val="333333"/>
                </a:solidFill>
                <a:latin typeface="Calibri" pitchFamily="34" charset="0"/>
                <a:cs typeface="Calibri" pitchFamily="34" charset="0"/>
              </a:rPr>
              <a:t>: Para un nivel de confianza del 95,5 % y en las condiciones habituales de muestreo p=q=50%, el margen de error para el total de la </a:t>
            </a:r>
            <a:r>
              <a:rPr lang="es-ES" sz="1600" dirty="0" smtClean="0">
                <a:solidFill>
                  <a:srgbClr val="333333"/>
                </a:solidFill>
                <a:latin typeface="Calibri" pitchFamily="34" charset="0"/>
                <a:cs typeface="Calibri" pitchFamily="34" charset="0"/>
              </a:rPr>
              <a:t>muestra y por comunidades </a:t>
            </a:r>
            <a:r>
              <a:rPr lang="es-ES" sz="1600" dirty="0">
                <a:solidFill>
                  <a:srgbClr val="333333"/>
                </a:solidFill>
                <a:latin typeface="Calibri" pitchFamily="34" charset="0"/>
                <a:cs typeface="Calibri" pitchFamily="34" charset="0"/>
              </a:rPr>
              <a:t>sería </a:t>
            </a:r>
            <a:r>
              <a:rPr lang="es-ES" sz="1600" dirty="0" smtClean="0">
                <a:solidFill>
                  <a:srgbClr val="333333"/>
                </a:solidFill>
                <a:latin typeface="Calibri" pitchFamily="34" charset="0"/>
                <a:cs typeface="Calibri" pitchFamily="34" charset="0"/>
              </a:rPr>
              <a:t>:</a:t>
            </a:r>
          </a:p>
          <a:p>
            <a:pPr marL="495300" indent="-266700" eaLnBrk="0" hangingPunct="0">
              <a:lnSpc>
                <a:spcPct val="95000"/>
              </a:lnSpc>
              <a:spcBef>
                <a:spcPts val="600"/>
              </a:spcBef>
              <a:spcAft>
                <a:spcPts val="0"/>
              </a:spcAft>
              <a:buClr>
                <a:schemeClr val="accent1"/>
              </a:buClr>
              <a:buFont typeface="Wingdings" pitchFamily="2" charset="2"/>
              <a:buChar char="§"/>
            </a:pPr>
            <a:endParaRPr lang="es-ES" sz="1600" dirty="0">
              <a:solidFill>
                <a:srgbClr val="333333"/>
              </a:solidFill>
              <a:latin typeface="Calibri" pitchFamily="34" charset="0"/>
              <a:cs typeface="Calibri" pitchFamily="34" charset="0"/>
            </a:endParaRPr>
          </a:p>
          <a:p>
            <a:pPr marL="495300" indent="-266700" eaLnBrk="0" hangingPunct="0">
              <a:lnSpc>
                <a:spcPct val="95000"/>
              </a:lnSpc>
              <a:spcBef>
                <a:spcPts val="600"/>
              </a:spcBef>
              <a:spcAft>
                <a:spcPts val="0"/>
              </a:spcAft>
              <a:buClr>
                <a:schemeClr val="accent1"/>
              </a:buClr>
              <a:buFont typeface="Wingdings" pitchFamily="2" charset="2"/>
              <a:buChar char="§"/>
            </a:pPr>
            <a:endParaRPr lang="es-ES" sz="1600" dirty="0" smtClean="0">
              <a:solidFill>
                <a:srgbClr val="333333"/>
              </a:solidFill>
              <a:latin typeface="Calibri" pitchFamily="34" charset="0"/>
              <a:cs typeface="Calibri" pitchFamily="34" charset="0"/>
            </a:endParaRPr>
          </a:p>
          <a:p>
            <a:pPr marL="495300" indent="-266700" eaLnBrk="0" hangingPunct="0">
              <a:lnSpc>
                <a:spcPct val="95000"/>
              </a:lnSpc>
              <a:spcBef>
                <a:spcPts val="600"/>
              </a:spcBef>
              <a:spcAft>
                <a:spcPts val="0"/>
              </a:spcAft>
              <a:buClr>
                <a:schemeClr val="accent1"/>
              </a:buClr>
              <a:buFont typeface="Wingdings" pitchFamily="2" charset="2"/>
              <a:buChar char="§"/>
            </a:pPr>
            <a:endParaRPr lang="es-ES" sz="1600" dirty="0">
              <a:solidFill>
                <a:srgbClr val="333333"/>
              </a:solidFill>
              <a:latin typeface="Calibri" pitchFamily="34" charset="0"/>
              <a:cs typeface="Calibri" pitchFamily="34" charset="0"/>
            </a:endParaRPr>
          </a:p>
          <a:p>
            <a:pPr marL="495300" indent="-266700" eaLnBrk="0" hangingPunct="0">
              <a:lnSpc>
                <a:spcPct val="95000"/>
              </a:lnSpc>
              <a:spcBef>
                <a:spcPts val="600"/>
              </a:spcBef>
              <a:spcAft>
                <a:spcPts val="0"/>
              </a:spcAft>
              <a:buClr>
                <a:schemeClr val="accent1"/>
              </a:buClr>
              <a:buFont typeface="Wingdings" pitchFamily="2" charset="2"/>
              <a:buChar char="§"/>
            </a:pPr>
            <a:endParaRPr lang="es-ES" sz="1600" dirty="0">
              <a:solidFill>
                <a:srgbClr val="333333"/>
              </a:solidFill>
              <a:latin typeface="Calibri" pitchFamily="34" charset="0"/>
              <a:cs typeface="Calibri" pitchFamily="34" charset="0"/>
            </a:endParaRPr>
          </a:p>
          <a:p>
            <a:pPr marL="495300" indent="-266700" eaLnBrk="0" hangingPunct="0">
              <a:lnSpc>
                <a:spcPct val="95000"/>
              </a:lnSpc>
              <a:spcBef>
                <a:spcPts val="600"/>
              </a:spcBef>
              <a:spcAft>
                <a:spcPts val="0"/>
              </a:spcAft>
              <a:buClr>
                <a:schemeClr val="accent1"/>
              </a:buClr>
              <a:buFont typeface="Wingdings" pitchFamily="2" charset="2"/>
              <a:buChar char="§"/>
            </a:pPr>
            <a:endParaRPr lang="es-ES" sz="1600" dirty="0" smtClean="0">
              <a:solidFill>
                <a:srgbClr val="333333"/>
              </a:solidFill>
              <a:latin typeface="Calibri" pitchFamily="34" charset="0"/>
              <a:cs typeface="Calibri" pitchFamily="34" charset="0"/>
            </a:endParaRPr>
          </a:p>
          <a:p>
            <a:pPr marL="495300" indent="-266700" eaLnBrk="0" hangingPunct="0">
              <a:lnSpc>
                <a:spcPct val="95000"/>
              </a:lnSpc>
              <a:spcBef>
                <a:spcPts val="600"/>
              </a:spcBef>
              <a:spcAft>
                <a:spcPts val="0"/>
              </a:spcAft>
              <a:buClr>
                <a:schemeClr val="accent1"/>
              </a:buClr>
              <a:buFont typeface="Wingdings" pitchFamily="2" charset="2"/>
              <a:buChar char="§"/>
            </a:pPr>
            <a:r>
              <a:rPr lang="es-ES" sz="1600" b="1" u="sng" dirty="0" smtClean="0">
                <a:solidFill>
                  <a:srgbClr val="333333"/>
                </a:solidFill>
                <a:latin typeface="Calibri" pitchFamily="34" charset="0"/>
                <a:cs typeface="Calibri" pitchFamily="34" charset="0"/>
              </a:rPr>
              <a:t>Cuestionario</a:t>
            </a:r>
            <a:r>
              <a:rPr lang="es-ES" sz="1600" dirty="0" smtClean="0">
                <a:solidFill>
                  <a:srgbClr val="333333"/>
                </a:solidFill>
                <a:latin typeface="Calibri" pitchFamily="34" charset="0"/>
                <a:cs typeface="Calibri" pitchFamily="34" charset="0"/>
              </a:rPr>
              <a:t>: </a:t>
            </a:r>
            <a:r>
              <a:rPr lang="es-ES" sz="1600" dirty="0">
                <a:solidFill>
                  <a:srgbClr val="333333"/>
                </a:solidFill>
                <a:latin typeface="Calibri" pitchFamily="34" charset="0"/>
                <a:cs typeface="Calibri" pitchFamily="34" charset="0"/>
              </a:rPr>
              <a:t>Semiestructurado, diseñado por </a:t>
            </a:r>
            <a:r>
              <a:rPr lang="es-ES" sz="1600" dirty="0" err="1">
                <a:solidFill>
                  <a:srgbClr val="333333"/>
                </a:solidFill>
                <a:latin typeface="Calibri" pitchFamily="34" charset="0"/>
                <a:cs typeface="Calibri" pitchFamily="34" charset="0"/>
              </a:rPr>
              <a:t>AeI</a:t>
            </a:r>
            <a:r>
              <a:rPr lang="es-ES" sz="1600" dirty="0">
                <a:solidFill>
                  <a:srgbClr val="333333"/>
                </a:solidFill>
                <a:latin typeface="Calibri" pitchFamily="34" charset="0"/>
                <a:cs typeface="Calibri" pitchFamily="34" charset="0"/>
              </a:rPr>
              <a:t> con una duración aproximada de 15 minutos.</a:t>
            </a:r>
          </a:p>
          <a:p>
            <a:pPr marL="495300" indent="-266700" eaLnBrk="0" hangingPunct="0">
              <a:lnSpc>
                <a:spcPct val="95000"/>
              </a:lnSpc>
              <a:spcBef>
                <a:spcPts val="600"/>
              </a:spcBef>
              <a:spcAft>
                <a:spcPts val="0"/>
              </a:spcAft>
              <a:buClr>
                <a:schemeClr val="accent1"/>
              </a:buClr>
              <a:buFont typeface="Wingdings" pitchFamily="2" charset="2"/>
              <a:buChar char="§"/>
            </a:pPr>
            <a:r>
              <a:rPr lang="es-ES" sz="1600" b="1" u="sng" dirty="0">
                <a:solidFill>
                  <a:srgbClr val="333333"/>
                </a:solidFill>
                <a:latin typeface="Calibri" pitchFamily="34" charset="0"/>
                <a:cs typeface="Calibri" pitchFamily="34" charset="0"/>
              </a:rPr>
              <a:t>Anonimato y confidencialidad</a:t>
            </a:r>
            <a:r>
              <a:rPr lang="es-ES" sz="1600" dirty="0">
                <a:solidFill>
                  <a:srgbClr val="333333"/>
                </a:solidFill>
                <a:latin typeface="Calibri" pitchFamily="34" charset="0"/>
                <a:cs typeface="Calibri" pitchFamily="34" charset="0"/>
              </a:rPr>
              <a:t>: Se garantiza el absoluto anonimato de las respuestas de los entrevistados que serán utilizadas únicamente en la confección de tablas estadísticas.</a:t>
            </a:r>
          </a:p>
          <a:p>
            <a:pPr marL="495300" indent="-266700" eaLnBrk="0" hangingPunct="0">
              <a:lnSpc>
                <a:spcPct val="95000"/>
              </a:lnSpc>
              <a:spcBef>
                <a:spcPts val="600"/>
              </a:spcBef>
              <a:spcAft>
                <a:spcPts val="0"/>
              </a:spcAft>
              <a:buClr>
                <a:schemeClr val="accent1"/>
              </a:buClr>
              <a:buFont typeface="Wingdings" pitchFamily="2" charset="2"/>
              <a:buChar char="§"/>
            </a:pPr>
            <a:r>
              <a:rPr lang="es-ES" sz="1600" b="1" u="sng" dirty="0">
                <a:solidFill>
                  <a:srgbClr val="333333"/>
                </a:solidFill>
                <a:latin typeface="Calibri" pitchFamily="34" charset="0"/>
                <a:cs typeface="Calibri" pitchFamily="34" charset="0"/>
              </a:rPr>
              <a:t>Tratamiento estadístico</a:t>
            </a:r>
            <a:r>
              <a:rPr lang="es-ES" sz="1600" dirty="0">
                <a:solidFill>
                  <a:srgbClr val="333333"/>
                </a:solidFill>
                <a:latin typeface="Calibri" pitchFamily="34" charset="0"/>
                <a:cs typeface="Calibri" pitchFamily="34" charset="0"/>
              </a:rPr>
              <a:t>: Tabulación simple y cruzada de frecuencias.</a:t>
            </a:r>
          </a:p>
          <a:p>
            <a:pPr marL="495300" indent="-266700" eaLnBrk="0" hangingPunct="0">
              <a:lnSpc>
                <a:spcPct val="95000"/>
              </a:lnSpc>
              <a:spcBef>
                <a:spcPts val="600"/>
              </a:spcBef>
              <a:spcAft>
                <a:spcPts val="0"/>
              </a:spcAft>
              <a:buClr>
                <a:schemeClr val="accent1"/>
              </a:buClr>
              <a:buFont typeface="Wingdings" pitchFamily="2" charset="2"/>
              <a:buChar char="§"/>
            </a:pPr>
            <a:r>
              <a:rPr lang="es-ES" sz="1600" b="1" u="sng" dirty="0">
                <a:solidFill>
                  <a:srgbClr val="333333"/>
                </a:solidFill>
                <a:latin typeface="Calibri" pitchFamily="34" charset="0"/>
                <a:cs typeface="Calibri" pitchFamily="34" charset="0"/>
              </a:rPr>
              <a:t>Análisis de los resultados</a:t>
            </a:r>
            <a:r>
              <a:rPr lang="es-ES" sz="1600" dirty="0">
                <a:solidFill>
                  <a:srgbClr val="333333"/>
                </a:solidFill>
                <a:latin typeface="Calibri" pitchFamily="34" charset="0"/>
                <a:cs typeface="Calibri" pitchFamily="34" charset="0"/>
              </a:rPr>
              <a:t>: Se realizará a nivel total muestra y por segmento.</a:t>
            </a:r>
          </a:p>
          <a:p>
            <a:pPr marL="495300" indent="-266700" eaLnBrk="0" hangingPunct="0">
              <a:lnSpc>
                <a:spcPct val="95000"/>
              </a:lnSpc>
              <a:spcBef>
                <a:spcPts val="600"/>
              </a:spcBef>
              <a:spcAft>
                <a:spcPts val="0"/>
              </a:spcAft>
              <a:buClr>
                <a:schemeClr val="accent1"/>
              </a:buClr>
              <a:buFont typeface="Wingdings" pitchFamily="2" charset="2"/>
              <a:buChar char="§"/>
            </a:pPr>
            <a:r>
              <a:rPr lang="es-ES" sz="1600" b="1" u="sng" dirty="0">
                <a:solidFill>
                  <a:srgbClr val="333333"/>
                </a:solidFill>
                <a:latin typeface="Calibri" pitchFamily="34" charset="0"/>
                <a:cs typeface="Calibri" pitchFamily="34" charset="0"/>
              </a:rPr>
              <a:t>Control de Calidad</a:t>
            </a:r>
            <a:r>
              <a:rPr lang="es-ES" sz="1600" dirty="0">
                <a:solidFill>
                  <a:srgbClr val="333333"/>
                </a:solidFill>
                <a:latin typeface="Calibri" pitchFamily="34" charset="0"/>
                <a:cs typeface="Calibri" pitchFamily="34" charset="0"/>
              </a:rPr>
              <a:t>: De acuerdo a la norma ISO 20252 y el Código de conducta CCI/ESOMAR.</a:t>
            </a:r>
          </a:p>
        </p:txBody>
      </p:sp>
      <p:graphicFrame>
        <p:nvGraphicFramePr>
          <p:cNvPr id="9" name="8 Tabla"/>
          <p:cNvGraphicFramePr>
            <a:graphicFrameLocks noGrp="1"/>
          </p:cNvGraphicFramePr>
          <p:nvPr>
            <p:extLst>
              <p:ext uri="{D42A27DB-BD31-4B8C-83A1-F6EECF244321}">
                <p14:modId xmlns:p14="http://schemas.microsoft.com/office/powerpoint/2010/main" xmlns="" val="573647632"/>
              </p:ext>
            </p:extLst>
          </p:nvPr>
        </p:nvGraphicFramePr>
        <p:xfrm>
          <a:off x="3529247" y="2335430"/>
          <a:ext cx="3044332" cy="1344191"/>
        </p:xfrm>
        <a:graphic>
          <a:graphicData uri="http://schemas.openxmlformats.org/drawingml/2006/table">
            <a:tbl>
              <a:tblPr firstRow="1" bandRow="1">
                <a:tableStyleId>{5C22544A-7EE6-4342-B048-85BDC9FD1C3A}</a:tableStyleId>
              </a:tblPr>
              <a:tblGrid>
                <a:gridCol w="1473633"/>
                <a:gridCol w="701212"/>
                <a:gridCol w="869487"/>
              </a:tblGrid>
              <a:tr h="321691">
                <a:tc>
                  <a:txBody>
                    <a:bodyPr/>
                    <a:lstStyle/>
                    <a:p>
                      <a:pPr algn="ctr">
                        <a:lnSpc>
                          <a:spcPct val="85000"/>
                        </a:lnSpc>
                      </a:pPr>
                      <a:endParaRPr lang="es-ES" sz="1000" i="1" dirty="0">
                        <a:solidFill>
                          <a:srgbClr val="425222"/>
                        </a:solidFill>
                        <a:latin typeface="Calibri" pitchFamily="34" charset="0"/>
                        <a:cs typeface="Calibri" pitchFamily="34" charset="0"/>
                      </a:endParaRPr>
                    </a:p>
                  </a:txBody>
                  <a:tcPr marL="72000" marR="72000" marT="0" marB="0" anchor="ctr">
                    <a:lnL w="12700" cmpd="sng">
                      <a:noFill/>
                    </a:lnL>
                    <a:lnR w="12700" cmpd="sng">
                      <a:noFill/>
                    </a:lnR>
                    <a:lnT w="19050" cap="flat" cmpd="sng" algn="ctr">
                      <a:no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pPr>
                      <a:r>
                        <a:rPr lang="es-ES" sz="1000" i="0" dirty="0" smtClean="0">
                          <a:solidFill>
                            <a:srgbClr val="425222"/>
                          </a:solidFill>
                          <a:latin typeface="Calibri" pitchFamily="34" charset="0"/>
                          <a:cs typeface="Calibri" pitchFamily="34" charset="0"/>
                        </a:rPr>
                        <a:t>Muestra </a:t>
                      </a:r>
                      <a:r>
                        <a:rPr lang="es-ES" sz="1000" i="0" baseline="0" dirty="0" smtClean="0">
                          <a:solidFill>
                            <a:srgbClr val="425222"/>
                          </a:solidFill>
                          <a:latin typeface="Calibri" pitchFamily="34" charset="0"/>
                          <a:cs typeface="Calibri" pitchFamily="34" charset="0"/>
                        </a:rPr>
                        <a:t> </a:t>
                      </a:r>
                    </a:p>
                    <a:p>
                      <a:pPr algn="ctr">
                        <a:lnSpc>
                          <a:spcPct val="85000"/>
                        </a:lnSpc>
                      </a:pPr>
                      <a:r>
                        <a:rPr lang="es-ES" sz="1000" i="0" baseline="0" dirty="0" smtClean="0">
                          <a:solidFill>
                            <a:srgbClr val="425222"/>
                          </a:solidFill>
                          <a:latin typeface="Calibri" pitchFamily="34" charset="0"/>
                          <a:cs typeface="Calibri" pitchFamily="34" charset="0"/>
                        </a:rPr>
                        <a:t>Real</a:t>
                      </a:r>
                      <a:endParaRPr lang="es-ES" sz="1000" i="0" dirty="0">
                        <a:solidFill>
                          <a:srgbClr val="425222"/>
                        </a:solidFill>
                        <a:latin typeface="Calibri" pitchFamily="34" charset="0"/>
                        <a:cs typeface="Calibri" pitchFamily="34" charset="0"/>
                      </a:endParaRPr>
                    </a:p>
                  </a:txBody>
                  <a:tcPr marL="72000" marR="72000" marT="0" marB="0" anchor="ctr">
                    <a:lnL w="12700" cmpd="sng">
                      <a:noFill/>
                    </a:lnL>
                    <a:lnT w="19050" cap="flat" cmpd="sng" algn="ctr">
                      <a:solidFill>
                        <a:schemeClr val="accent1"/>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solidFill>
                      <a:schemeClr val="tx2">
                        <a:lumMod val="20000"/>
                        <a:lumOff val="80000"/>
                      </a:schemeClr>
                    </a:solidFill>
                  </a:tcPr>
                </a:tc>
                <a:tc>
                  <a:txBody>
                    <a:bodyPr/>
                    <a:lstStyle/>
                    <a:p>
                      <a:pPr algn="ctr">
                        <a:lnSpc>
                          <a:spcPct val="85000"/>
                        </a:lnSpc>
                      </a:pPr>
                      <a:r>
                        <a:rPr lang="es-ES" sz="1000" i="0" dirty="0" smtClean="0">
                          <a:solidFill>
                            <a:srgbClr val="425222"/>
                          </a:solidFill>
                          <a:latin typeface="Calibri" pitchFamily="34" charset="0"/>
                          <a:cs typeface="Calibri" pitchFamily="34" charset="0"/>
                        </a:rPr>
                        <a:t>Error</a:t>
                      </a:r>
                      <a:r>
                        <a:rPr lang="es-ES" sz="1000" i="0" baseline="0" dirty="0" smtClean="0">
                          <a:solidFill>
                            <a:srgbClr val="425222"/>
                          </a:solidFill>
                          <a:latin typeface="Calibri" pitchFamily="34" charset="0"/>
                          <a:cs typeface="Calibri" pitchFamily="34" charset="0"/>
                        </a:rPr>
                        <a:t> de muestreo</a:t>
                      </a:r>
                      <a:endParaRPr lang="es-ES" sz="1000" i="0" dirty="0">
                        <a:solidFill>
                          <a:srgbClr val="425222"/>
                        </a:solidFill>
                        <a:latin typeface="Calibri" pitchFamily="34" charset="0"/>
                        <a:cs typeface="Calibri" pitchFamily="34" charset="0"/>
                      </a:endParaRPr>
                    </a:p>
                  </a:txBody>
                  <a:tcPr marL="72000" marR="72000" marT="0" marB="0" anchor="ctr">
                    <a:lnT w="19050" cap="flat" cmpd="sng" algn="ctr">
                      <a:solidFill>
                        <a:schemeClr val="accent1"/>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solidFill>
                      <a:schemeClr val="tx2">
                        <a:lumMod val="20000"/>
                        <a:lumOff val="80000"/>
                      </a:schemeClr>
                    </a:solidFill>
                  </a:tcPr>
                </a:tc>
              </a:tr>
              <a:tr h="169067">
                <a:tc>
                  <a:txBody>
                    <a:bodyPr/>
                    <a:lstStyle/>
                    <a:p>
                      <a:pPr algn="l">
                        <a:lnSpc>
                          <a:spcPct val="85000"/>
                        </a:lnSpc>
                      </a:pPr>
                      <a:r>
                        <a:rPr lang="es-ES" sz="1000" dirty="0" smtClean="0">
                          <a:solidFill>
                            <a:srgbClr val="425222"/>
                          </a:solidFill>
                          <a:latin typeface="Calibri" pitchFamily="34" charset="0"/>
                          <a:cs typeface="Calibri" pitchFamily="34" charset="0"/>
                        </a:rPr>
                        <a:t>Andalucía</a:t>
                      </a:r>
                    </a:p>
                  </a:txBody>
                  <a:tcPr marL="72000" marR="72000" marT="0" marB="0" anchor="ctr">
                    <a:lnR w="3175"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noFill/>
                  </a:tcPr>
                </a:tc>
                <a:tc>
                  <a:txBody>
                    <a:bodyPr/>
                    <a:lstStyle/>
                    <a:p>
                      <a:pPr algn="ctr" fontAlgn="t"/>
                      <a:r>
                        <a:rPr lang="es-ES" sz="1000" kern="1200" dirty="0">
                          <a:solidFill>
                            <a:srgbClr val="425222"/>
                          </a:solidFill>
                          <a:latin typeface="Calibri" pitchFamily="34" charset="0"/>
                          <a:ea typeface="+mn-ea"/>
                          <a:cs typeface="Calibri" pitchFamily="34" charset="0"/>
                        </a:rPr>
                        <a:t>404</a:t>
                      </a:r>
                    </a:p>
                  </a:txBody>
                  <a:tcPr marL="9525" marR="9525" marT="9525"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noFill/>
                  </a:tcPr>
                </a:tc>
                <a:tc>
                  <a:txBody>
                    <a:bodyPr/>
                    <a:lstStyle/>
                    <a:p>
                      <a:pPr marL="0" algn="ctr" defTabSz="914400" rtl="0" eaLnBrk="1" fontAlgn="t" latinLnBrk="0" hangingPunct="1">
                        <a:lnSpc>
                          <a:spcPct val="85000"/>
                        </a:lnSpc>
                      </a:pPr>
                      <a:r>
                        <a:rPr lang="es-ES" sz="1000" kern="1200" dirty="0" smtClean="0">
                          <a:solidFill>
                            <a:srgbClr val="425222"/>
                          </a:solidFill>
                          <a:latin typeface="Calibri" pitchFamily="34" charset="0"/>
                          <a:ea typeface="+mn-ea"/>
                          <a:cs typeface="Calibri" pitchFamily="34" charset="0"/>
                        </a:rPr>
                        <a:t>±4,97%</a:t>
                      </a:r>
                    </a:p>
                  </a:txBody>
                  <a:tcPr marL="9525" marR="9525" marT="9525"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noFill/>
                  </a:tcPr>
                </a:tc>
              </a:tr>
              <a:tr h="169067">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es-ES" sz="1000" dirty="0" smtClean="0">
                          <a:solidFill>
                            <a:srgbClr val="425222"/>
                          </a:solidFill>
                          <a:latin typeface="Calibri" pitchFamily="34" charset="0"/>
                          <a:cs typeface="Calibri" pitchFamily="34" charset="0"/>
                        </a:rPr>
                        <a:t>Cataluña</a:t>
                      </a:r>
                    </a:p>
                  </a:txBody>
                  <a:tcPr marL="72000" marR="72000" marT="0" marB="0" anchor="ctr">
                    <a:lnR w="3175" cap="flat" cmpd="sng" algn="ctr">
                      <a:noFill/>
                      <a:prstDash val="solid"/>
                      <a:round/>
                      <a:headEnd type="none" w="med" len="med"/>
                      <a:tailEnd type="none" w="med" len="med"/>
                    </a:lnR>
                    <a:solidFill>
                      <a:schemeClr val="bg1">
                        <a:lumMod val="95000"/>
                      </a:schemeClr>
                    </a:solidFill>
                  </a:tcPr>
                </a:tc>
                <a:tc>
                  <a:txBody>
                    <a:bodyPr/>
                    <a:lstStyle/>
                    <a:p>
                      <a:pPr algn="ctr" fontAlgn="t"/>
                      <a:r>
                        <a:rPr lang="es-ES" sz="1000" kern="1200" dirty="0">
                          <a:solidFill>
                            <a:srgbClr val="425222"/>
                          </a:solidFill>
                          <a:latin typeface="Calibri" pitchFamily="34" charset="0"/>
                          <a:ea typeface="+mn-ea"/>
                          <a:cs typeface="Calibri" pitchFamily="34" charset="0"/>
                        </a:rPr>
                        <a:t>405</a:t>
                      </a:r>
                    </a:p>
                  </a:txBody>
                  <a:tcPr marL="9525" marR="9525" marT="9525" marB="0">
                    <a:lnL w="3175" cap="flat" cmpd="sng" algn="ctr">
                      <a:noFill/>
                      <a:prstDash val="solid"/>
                      <a:round/>
                      <a:headEnd type="none" w="med" len="med"/>
                      <a:tailEnd type="none" w="med" len="med"/>
                    </a:lnL>
                    <a:lnR w="3175" cap="flat" cmpd="sng" algn="ctr">
                      <a:noFill/>
                      <a:prstDash val="solid"/>
                      <a:round/>
                      <a:headEnd type="none" w="med" len="med"/>
                      <a:tailEnd type="none" w="med" len="med"/>
                    </a:lnR>
                    <a:solidFill>
                      <a:schemeClr val="bg1">
                        <a:lumMod val="95000"/>
                      </a:schemeClr>
                    </a:solidFill>
                  </a:tcPr>
                </a:tc>
                <a:tc>
                  <a:txBody>
                    <a:bodyPr/>
                    <a:lstStyle/>
                    <a:p>
                      <a:pPr marL="0" algn="ctr" defTabSz="914400" rtl="0" eaLnBrk="1" fontAlgn="t" latinLnBrk="0" hangingPunct="1">
                        <a:lnSpc>
                          <a:spcPct val="85000"/>
                        </a:lnSpc>
                      </a:pPr>
                      <a:r>
                        <a:rPr lang="es-ES" sz="1000" kern="1200" dirty="0" smtClean="0">
                          <a:solidFill>
                            <a:srgbClr val="425222"/>
                          </a:solidFill>
                          <a:latin typeface="Calibri" pitchFamily="34" charset="0"/>
                          <a:ea typeface="+mn-ea"/>
                          <a:cs typeface="Calibri" pitchFamily="34" charset="0"/>
                        </a:rPr>
                        <a:t>±4,96%</a:t>
                      </a:r>
                    </a:p>
                  </a:txBody>
                  <a:tcPr marL="9525" marR="9525" marT="9525" marB="0">
                    <a:lnL w="3175" cap="flat" cmpd="sng" algn="ctr">
                      <a:noFill/>
                      <a:prstDash val="solid"/>
                      <a:round/>
                      <a:headEnd type="none" w="med" len="med"/>
                      <a:tailEnd type="none" w="med" len="med"/>
                    </a:lnL>
                    <a:lnR w="3175" cap="flat" cmpd="sng" algn="ctr">
                      <a:noFill/>
                      <a:prstDash val="solid"/>
                      <a:round/>
                      <a:headEnd type="none" w="med" len="med"/>
                      <a:tailEnd type="none" w="med" len="med"/>
                    </a:lnR>
                    <a:solidFill>
                      <a:schemeClr val="bg1">
                        <a:lumMod val="95000"/>
                      </a:schemeClr>
                    </a:solidFill>
                  </a:tcPr>
                </a:tc>
              </a:tr>
              <a:tr h="169067">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es-ES" sz="1000" dirty="0" smtClean="0">
                          <a:solidFill>
                            <a:srgbClr val="425222"/>
                          </a:solidFill>
                          <a:latin typeface="Calibri" pitchFamily="34" charset="0"/>
                          <a:cs typeface="Calibri" pitchFamily="34" charset="0"/>
                        </a:rPr>
                        <a:t>Comunidad Valenciana</a:t>
                      </a:r>
                    </a:p>
                  </a:txBody>
                  <a:tcPr marL="72000" marR="72000" marT="0" marB="0" anchor="ctr">
                    <a:lnR w="3175" cap="flat" cmpd="sng" algn="ctr">
                      <a:noFill/>
                      <a:prstDash val="solid"/>
                      <a:round/>
                      <a:headEnd type="none" w="med" len="med"/>
                      <a:tailEnd type="none" w="med" len="med"/>
                    </a:lnR>
                    <a:noFill/>
                  </a:tcPr>
                </a:tc>
                <a:tc>
                  <a:txBody>
                    <a:bodyPr/>
                    <a:lstStyle/>
                    <a:p>
                      <a:pPr algn="ctr" fontAlgn="t"/>
                      <a:r>
                        <a:rPr lang="es-ES" sz="1000" kern="1200" dirty="0">
                          <a:solidFill>
                            <a:srgbClr val="425222"/>
                          </a:solidFill>
                          <a:latin typeface="Calibri" pitchFamily="34" charset="0"/>
                          <a:ea typeface="+mn-ea"/>
                          <a:cs typeface="Calibri" pitchFamily="34" charset="0"/>
                        </a:rPr>
                        <a:t>406</a:t>
                      </a:r>
                    </a:p>
                  </a:txBody>
                  <a:tcPr marL="9525" marR="9525" marT="9525" marB="0">
                    <a:lnL w="3175" cap="flat" cmpd="sng" algn="ctr">
                      <a:noFill/>
                      <a:prstDash val="solid"/>
                      <a:round/>
                      <a:headEnd type="none" w="med" len="med"/>
                      <a:tailEnd type="none" w="med" len="med"/>
                    </a:lnL>
                    <a:lnR w="3175" cap="flat" cmpd="sng" algn="ctr">
                      <a:noFill/>
                      <a:prstDash val="solid"/>
                      <a:round/>
                      <a:headEnd type="none" w="med" len="med"/>
                      <a:tailEnd type="none" w="med" len="med"/>
                    </a:lnR>
                    <a:noFill/>
                  </a:tcPr>
                </a:tc>
                <a:tc>
                  <a:txBody>
                    <a:bodyPr/>
                    <a:lstStyle/>
                    <a:p>
                      <a:pPr marL="0" algn="ctr" defTabSz="914400" rtl="0" eaLnBrk="1" fontAlgn="t" latinLnBrk="0" hangingPunct="1">
                        <a:lnSpc>
                          <a:spcPct val="85000"/>
                        </a:lnSpc>
                      </a:pPr>
                      <a:r>
                        <a:rPr lang="es-ES" sz="1000" kern="1200" dirty="0" smtClean="0">
                          <a:solidFill>
                            <a:srgbClr val="425222"/>
                          </a:solidFill>
                          <a:latin typeface="Calibri" pitchFamily="34" charset="0"/>
                          <a:ea typeface="+mn-ea"/>
                          <a:cs typeface="Calibri" pitchFamily="34" charset="0"/>
                        </a:rPr>
                        <a:t>±4,95%</a:t>
                      </a:r>
                    </a:p>
                  </a:txBody>
                  <a:tcPr marL="9525" marR="9525" marT="9525" marB="0">
                    <a:lnL w="3175" cap="flat" cmpd="sng" algn="ctr">
                      <a:noFill/>
                      <a:prstDash val="solid"/>
                      <a:round/>
                      <a:headEnd type="none" w="med" len="med"/>
                      <a:tailEnd type="none" w="med" len="med"/>
                    </a:lnL>
                    <a:lnR w="3175" cap="flat" cmpd="sng" algn="ctr">
                      <a:noFill/>
                      <a:prstDash val="solid"/>
                      <a:round/>
                      <a:headEnd type="none" w="med" len="med"/>
                      <a:tailEnd type="none" w="med" len="med"/>
                    </a:lnR>
                    <a:noFill/>
                  </a:tcPr>
                </a:tc>
              </a:tr>
              <a:tr h="169067">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es-ES" sz="1000" dirty="0" smtClean="0">
                          <a:solidFill>
                            <a:srgbClr val="425222"/>
                          </a:solidFill>
                          <a:latin typeface="Calibri" pitchFamily="34" charset="0"/>
                          <a:cs typeface="Calibri" pitchFamily="34" charset="0"/>
                        </a:rPr>
                        <a:t>Madrid (Comunidad de)</a:t>
                      </a:r>
                    </a:p>
                  </a:txBody>
                  <a:tcPr marL="72000" marR="72000" marT="0" marB="0" anchor="ctr">
                    <a:lnR w="3175" cap="flat" cmpd="sng" algn="ctr">
                      <a:noFill/>
                      <a:prstDash val="solid"/>
                      <a:round/>
                      <a:headEnd type="none" w="med" len="med"/>
                      <a:tailEnd type="none" w="med" len="med"/>
                    </a:lnR>
                    <a:solidFill>
                      <a:schemeClr val="bg1">
                        <a:lumMod val="95000"/>
                      </a:schemeClr>
                    </a:solidFill>
                  </a:tcPr>
                </a:tc>
                <a:tc>
                  <a:txBody>
                    <a:bodyPr/>
                    <a:lstStyle/>
                    <a:p>
                      <a:pPr algn="ctr" fontAlgn="t"/>
                      <a:r>
                        <a:rPr lang="es-ES" sz="1000" kern="1200" dirty="0">
                          <a:solidFill>
                            <a:srgbClr val="425222"/>
                          </a:solidFill>
                          <a:latin typeface="Calibri" pitchFamily="34" charset="0"/>
                          <a:ea typeface="+mn-ea"/>
                          <a:cs typeface="Calibri" pitchFamily="34" charset="0"/>
                        </a:rPr>
                        <a:t>404</a:t>
                      </a:r>
                    </a:p>
                  </a:txBody>
                  <a:tcPr marL="9525" marR="9525" marT="9525" marB="0">
                    <a:lnL w="3175" cap="flat" cmpd="sng" algn="ctr">
                      <a:noFill/>
                      <a:prstDash val="solid"/>
                      <a:round/>
                      <a:headEnd type="none" w="med" len="med"/>
                      <a:tailEnd type="none" w="med" len="med"/>
                    </a:lnL>
                    <a:lnR w="3175" cap="flat" cmpd="sng" algn="ctr">
                      <a:noFill/>
                      <a:prstDash val="solid"/>
                      <a:round/>
                      <a:headEnd type="none" w="med" len="med"/>
                      <a:tailEnd type="none" w="med" len="med"/>
                    </a:lnR>
                    <a:solidFill>
                      <a:schemeClr val="bg1">
                        <a:lumMod val="95000"/>
                      </a:schemeClr>
                    </a:solidFill>
                  </a:tcPr>
                </a:tc>
                <a:tc>
                  <a:txBody>
                    <a:bodyPr/>
                    <a:lstStyle/>
                    <a:p>
                      <a:pPr marL="0" algn="ctr" defTabSz="914400" rtl="0" eaLnBrk="1" fontAlgn="t" latinLnBrk="0" hangingPunct="1">
                        <a:lnSpc>
                          <a:spcPct val="85000"/>
                        </a:lnSpc>
                      </a:pPr>
                      <a:r>
                        <a:rPr lang="es-ES" sz="1000" kern="1200" smtClean="0">
                          <a:solidFill>
                            <a:srgbClr val="425222"/>
                          </a:solidFill>
                          <a:latin typeface="Calibri" pitchFamily="34" charset="0"/>
                          <a:ea typeface="+mn-ea"/>
                          <a:cs typeface="Calibri" pitchFamily="34" charset="0"/>
                        </a:rPr>
                        <a:t>±4,97%</a:t>
                      </a:r>
                      <a:endParaRPr lang="es-ES" sz="1000" kern="1200" dirty="0" smtClean="0">
                        <a:solidFill>
                          <a:srgbClr val="425222"/>
                        </a:solidFill>
                        <a:latin typeface="Calibri" pitchFamily="34" charset="0"/>
                        <a:ea typeface="+mn-ea"/>
                        <a:cs typeface="Calibri" pitchFamily="34" charset="0"/>
                      </a:endParaRPr>
                    </a:p>
                  </a:txBody>
                  <a:tcPr marL="9525" marR="9525" marT="9525" marB="0">
                    <a:lnL w="3175" cap="flat" cmpd="sng" algn="ctr">
                      <a:noFill/>
                      <a:prstDash val="solid"/>
                      <a:round/>
                      <a:headEnd type="none" w="med" len="med"/>
                      <a:tailEnd type="none" w="med" len="med"/>
                    </a:lnL>
                    <a:lnR w="3175" cap="flat" cmpd="sng" algn="ctr">
                      <a:noFill/>
                      <a:prstDash val="solid"/>
                      <a:round/>
                      <a:headEnd type="none" w="med" len="med"/>
                      <a:tailEnd type="none" w="med" len="med"/>
                    </a:lnR>
                    <a:solidFill>
                      <a:schemeClr val="bg1">
                        <a:lumMod val="95000"/>
                      </a:schemeClr>
                    </a:solidFill>
                  </a:tcPr>
                </a:tc>
              </a:tr>
              <a:tr h="169067">
                <a:tc>
                  <a:txBody>
                    <a:bodyPr/>
                    <a:lstStyle/>
                    <a:p>
                      <a:pPr algn="l">
                        <a:lnSpc>
                          <a:spcPct val="85000"/>
                        </a:lnSpc>
                      </a:pPr>
                      <a:r>
                        <a:rPr lang="es-ES" sz="1000" dirty="0" smtClean="0">
                          <a:solidFill>
                            <a:srgbClr val="425222"/>
                          </a:solidFill>
                          <a:latin typeface="Calibri" pitchFamily="34" charset="0"/>
                          <a:cs typeface="Calibri" pitchFamily="34" charset="0"/>
                        </a:rPr>
                        <a:t>Resto de comunidades</a:t>
                      </a:r>
                      <a:endParaRPr lang="es-ES" sz="1000" dirty="0">
                        <a:solidFill>
                          <a:srgbClr val="425222"/>
                        </a:solidFill>
                        <a:latin typeface="Calibri" pitchFamily="34" charset="0"/>
                        <a:cs typeface="Calibri" pitchFamily="34" charset="0"/>
                      </a:endParaRPr>
                    </a:p>
                  </a:txBody>
                  <a:tcPr marL="72000" marR="72000" marT="0" marB="0" anchor="ctr">
                    <a:lnR w="3175" cap="flat" cmpd="sng" algn="ctr">
                      <a:noFill/>
                      <a:prstDash val="solid"/>
                      <a:round/>
                      <a:headEnd type="none" w="med" len="med"/>
                      <a:tailEnd type="none" w="med" len="med"/>
                    </a:lnR>
                    <a:lnB w="3175" cap="flat" cmpd="sng" algn="ctr">
                      <a:noFill/>
                      <a:prstDash val="solid"/>
                      <a:round/>
                      <a:headEnd type="none" w="med" len="med"/>
                      <a:tailEnd type="none" w="med" len="med"/>
                    </a:lnB>
                    <a:noFill/>
                  </a:tcPr>
                </a:tc>
                <a:tc>
                  <a:txBody>
                    <a:bodyPr/>
                    <a:lstStyle/>
                    <a:p>
                      <a:pPr algn="ctr" fontAlgn="t"/>
                      <a:r>
                        <a:rPr lang="es-ES" sz="1000" kern="1200" dirty="0" smtClean="0">
                          <a:solidFill>
                            <a:srgbClr val="425222"/>
                          </a:solidFill>
                          <a:latin typeface="Calibri" pitchFamily="34" charset="0"/>
                          <a:ea typeface="+mn-ea"/>
                          <a:cs typeface="Calibri" pitchFamily="34" charset="0"/>
                        </a:rPr>
                        <a:t>462</a:t>
                      </a:r>
                      <a:endParaRPr lang="es-ES" sz="1000" kern="1200" dirty="0">
                        <a:solidFill>
                          <a:srgbClr val="425222"/>
                        </a:solidFill>
                        <a:latin typeface="Calibri" pitchFamily="34" charset="0"/>
                        <a:ea typeface="+mn-ea"/>
                        <a:cs typeface="Calibri" pitchFamily="34" charset="0"/>
                      </a:endParaRPr>
                    </a:p>
                  </a:txBody>
                  <a:tcPr marL="9525" marR="9525" marT="9525" marB="0">
                    <a:lnL w="3175" cap="flat" cmpd="sng" algn="ctr">
                      <a:noFill/>
                      <a:prstDash val="solid"/>
                      <a:round/>
                      <a:headEnd type="none" w="med" len="med"/>
                      <a:tailEnd type="none" w="med" len="med"/>
                    </a:lnL>
                    <a:lnR w="3175" cap="flat" cmpd="sng" algn="ctr">
                      <a:noFill/>
                      <a:prstDash val="solid"/>
                      <a:round/>
                      <a:headEnd type="none" w="med" len="med"/>
                      <a:tailEnd type="none" w="med" len="med"/>
                    </a:lnR>
                    <a:lnB w="3175" cap="flat" cmpd="sng" algn="ctr">
                      <a:noFill/>
                      <a:prstDash val="solid"/>
                      <a:round/>
                      <a:headEnd type="none" w="med" len="med"/>
                      <a:tailEnd type="none" w="med" len="med"/>
                    </a:lnB>
                    <a:noFill/>
                  </a:tcPr>
                </a:tc>
                <a:tc>
                  <a:txBody>
                    <a:bodyPr/>
                    <a:lstStyle/>
                    <a:p>
                      <a:pPr marL="0" algn="ctr" defTabSz="914400" rtl="0" eaLnBrk="1" fontAlgn="t" latinLnBrk="0" hangingPunct="1">
                        <a:lnSpc>
                          <a:spcPct val="85000"/>
                        </a:lnSpc>
                      </a:pPr>
                      <a:r>
                        <a:rPr lang="es-ES" sz="1000" kern="1200" dirty="0" smtClean="0">
                          <a:solidFill>
                            <a:srgbClr val="425222"/>
                          </a:solidFill>
                          <a:latin typeface="Calibri" pitchFamily="34" charset="0"/>
                          <a:ea typeface="+mn-ea"/>
                          <a:cs typeface="Calibri" pitchFamily="34" charset="0"/>
                        </a:rPr>
                        <a:t>±4,64%</a:t>
                      </a:r>
                    </a:p>
                  </a:txBody>
                  <a:tcPr marL="9525" marR="9525" marT="9525" marB="0">
                    <a:lnL w="3175" cap="flat" cmpd="sng" algn="ctr">
                      <a:noFill/>
                      <a:prstDash val="solid"/>
                      <a:round/>
                      <a:headEnd type="none" w="med" len="med"/>
                      <a:tailEnd type="none" w="med" len="med"/>
                    </a:lnL>
                    <a:lnR w="3175" cap="flat" cmpd="sng" algn="ctr">
                      <a:noFill/>
                      <a:prstDash val="solid"/>
                      <a:round/>
                      <a:headEnd type="none" w="med" len="med"/>
                      <a:tailEnd type="none" w="med" len="med"/>
                    </a:lnR>
                    <a:lnB w="3175" cap="flat" cmpd="sng" algn="ctr">
                      <a:noFill/>
                      <a:prstDash val="solid"/>
                      <a:round/>
                      <a:headEnd type="none" w="med" len="med"/>
                      <a:tailEnd type="none" w="med" len="med"/>
                    </a:lnB>
                    <a:noFill/>
                  </a:tcPr>
                </a:tc>
              </a:tr>
              <a:tr h="169067">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es-ES" sz="1100" b="1" dirty="0" smtClean="0">
                          <a:solidFill>
                            <a:schemeClr val="bg1"/>
                          </a:solidFill>
                          <a:latin typeface="Calibri" pitchFamily="34" charset="0"/>
                          <a:cs typeface="Calibri" pitchFamily="34" charset="0"/>
                        </a:rPr>
                        <a:t>Total Muestra</a:t>
                      </a:r>
                    </a:p>
                  </a:txBody>
                  <a:tcPr marL="72000" marR="72000" marT="0" marB="0" anchor="ctr">
                    <a:lnL w="28575" cap="flat" cmpd="sng" algn="ctr">
                      <a:noFill/>
                      <a:prstDash val="solid"/>
                      <a:round/>
                      <a:headEnd type="none" w="med" len="med"/>
                      <a:tailEnd type="none" w="med" len="med"/>
                    </a:lnL>
                    <a:lnR w="3175"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lnSpc>
                          <a:spcPct val="85000"/>
                        </a:lnSpc>
                      </a:pPr>
                      <a:r>
                        <a:rPr lang="es-ES" sz="1100" b="1" kern="1200" dirty="0" smtClean="0">
                          <a:solidFill>
                            <a:schemeClr val="bg1"/>
                          </a:solidFill>
                          <a:latin typeface="Calibri" pitchFamily="34" charset="0"/>
                          <a:ea typeface="+mn-ea"/>
                          <a:cs typeface="Calibri" pitchFamily="34" charset="0"/>
                        </a:rPr>
                        <a:t>2081</a:t>
                      </a:r>
                      <a:endParaRPr lang="es-ES" sz="1100" b="1" kern="1200" dirty="0">
                        <a:solidFill>
                          <a:schemeClr val="bg1"/>
                        </a:solidFill>
                        <a:latin typeface="Calibri" pitchFamily="34" charset="0"/>
                        <a:ea typeface="+mn-ea"/>
                        <a:cs typeface="Calibri" pitchFamily="34" charset="0"/>
                      </a:endParaRPr>
                    </a:p>
                  </a:txBody>
                  <a:tcPr marL="72000" marR="72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t"/>
                      <a:r>
                        <a:rPr lang="es-ES" sz="1100" b="1" kern="1200" dirty="0" smtClean="0">
                          <a:solidFill>
                            <a:schemeClr val="bg1"/>
                          </a:solidFill>
                          <a:latin typeface="Calibri" pitchFamily="34" charset="0"/>
                          <a:ea typeface="+mn-ea"/>
                          <a:cs typeface="Calibri" pitchFamily="34" charset="0"/>
                        </a:rPr>
                        <a:t>±2,17%</a:t>
                      </a:r>
                    </a:p>
                  </a:txBody>
                  <a:tcPr marL="9525" marR="9525" marT="9525"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bl>
          </a:graphicData>
        </a:graphic>
      </p:graphicFrame>
    </p:spTree>
    <p:extLst>
      <p:ext uri="{BB962C8B-B14F-4D97-AF65-F5344CB8AC3E}">
        <p14:creationId xmlns:p14="http://schemas.microsoft.com/office/powerpoint/2010/main" xmlns="" val="2049100551"/>
      </p:ext>
    </p:extLst>
  </p:cSld>
  <p:clrMapOvr>
    <a:masterClrMapping/>
  </p:clrMapOvr>
  <p:transition>
    <p:wipe dir="d"/>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7 Rectángulo"/>
          <p:cNvSpPr/>
          <p:nvPr/>
        </p:nvSpPr>
        <p:spPr bwMode="auto">
          <a:xfrm>
            <a:off x="1253613" y="1731818"/>
            <a:ext cx="7121063" cy="4385181"/>
          </a:xfrm>
          <a:prstGeom prst="rect">
            <a:avLst/>
          </a:prstGeom>
          <a:solidFill>
            <a:schemeClr val="bg1"/>
          </a:solidFill>
          <a:ln w="9525" cap="flat" cmpd="sng" algn="ctr">
            <a:solidFill>
              <a:srgbClr val="808080"/>
            </a:solidFill>
            <a:prstDash val="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8" name="7 CuadroTexto"/>
          <p:cNvSpPr txBox="1"/>
          <p:nvPr/>
        </p:nvSpPr>
        <p:spPr>
          <a:xfrm>
            <a:off x="56456" y="836712"/>
            <a:ext cx="8640960" cy="646331"/>
          </a:xfrm>
          <a:prstGeom prst="rect">
            <a:avLst/>
          </a:prstGeom>
          <a:noFill/>
          <a:ln>
            <a:noFill/>
          </a:ln>
        </p:spPr>
        <p:txBody>
          <a:bodyPr wrap="square" rtlCol="0">
            <a:spAutoFit/>
          </a:bodyPr>
          <a:lstStyle>
            <a:defPPr>
              <a:defRPr lang="es-ES_tradnl"/>
            </a:defPPr>
            <a:lvl1pPr algn="l">
              <a:spcBef>
                <a:spcPts val="0"/>
              </a:spcBef>
              <a:defRPr sz="2000" b="1">
                <a:solidFill>
                  <a:schemeClr val="bg1">
                    <a:lumMod val="50000"/>
                  </a:schemeClr>
                </a:solidFill>
                <a:latin typeface="Calibri" pitchFamily="34" charset="0"/>
                <a:cs typeface="Calibri" pitchFamily="34" charset="0"/>
              </a:defRPr>
            </a:lvl1pPr>
          </a:lstStyle>
          <a:p>
            <a:r>
              <a:rPr lang="es-ES" dirty="0">
                <a:solidFill>
                  <a:schemeClr val="accent5">
                    <a:lumMod val="75000"/>
                  </a:schemeClr>
                </a:solidFill>
              </a:rPr>
              <a:t>Comportamientos antisociales más frecuentes</a:t>
            </a:r>
          </a:p>
          <a:p>
            <a:r>
              <a:rPr lang="es-ES" sz="1600" i="1" dirty="0" smtClean="0">
                <a:solidFill>
                  <a:prstClr val="white">
                    <a:lumMod val="65000"/>
                  </a:prstClr>
                </a:solidFill>
              </a:rPr>
              <a:t>Cines / teatro</a:t>
            </a:r>
            <a:endParaRPr lang="es-ES" sz="1600" i="1" dirty="0">
              <a:solidFill>
                <a:prstClr val="white">
                  <a:lumMod val="65000"/>
                </a:prstClr>
              </a:solidFill>
            </a:endParaRPr>
          </a:p>
        </p:txBody>
      </p:sp>
      <p:sp>
        <p:nvSpPr>
          <p:cNvPr id="16" name="Rectangle 3"/>
          <p:cNvSpPr>
            <a:spLocks noChangeArrowheads="1"/>
          </p:cNvSpPr>
          <p:nvPr/>
        </p:nvSpPr>
        <p:spPr bwMode="auto">
          <a:xfrm>
            <a:off x="36513" y="35999"/>
            <a:ext cx="8516887" cy="648000"/>
          </a:xfrm>
          <a:prstGeom prst="rect">
            <a:avLst/>
          </a:prstGeom>
          <a:solidFill>
            <a:schemeClr val="accent5"/>
          </a:solidFill>
          <a:ln>
            <a:noFill/>
          </a:ln>
          <a:effectLst/>
          <a:extLst/>
        </p:spPr>
        <p:txBody>
          <a:bodyPr wrap="square" lIns="0" tIns="0" rIns="0" bIns="0" anchor="ctr">
            <a:noAutofit/>
          </a:bodyPr>
          <a:lstStyle/>
          <a:p>
            <a:endParaRPr lang="es-ES"/>
          </a:p>
        </p:txBody>
      </p:sp>
      <p:sp>
        <p:nvSpPr>
          <p:cNvPr id="17" name="16 CuadroTexto"/>
          <p:cNvSpPr txBox="1"/>
          <p:nvPr/>
        </p:nvSpPr>
        <p:spPr>
          <a:xfrm>
            <a:off x="56456" y="170534"/>
            <a:ext cx="6165021" cy="400110"/>
          </a:xfrm>
          <a:prstGeom prst="rect">
            <a:avLst/>
          </a:prstGeom>
          <a:noFill/>
        </p:spPr>
        <p:txBody>
          <a:bodyPr wrap="none" rtlCol="0">
            <a:spAutoFit/>
          </a:bodyPr>
          <a:lstStyle>
            <a:defPPr>
              <a:defRPr lang="es-ES_tradnl"/>
            </a:defPPr>
            <a:lvl1pPr algn="l">
              <a:defRPr sz="2000">
                <a:ln>
                  <a:solidFill>
                    <a:schemeClr val="bg1"/>
                  </a:solidFill>
                </a:ln>
                <a:solidFill>
                  <a:schemeClr val="bg1"/>
                </a:solidFill>
                <a:latin typeface="Calibri" pitchFamily="34" charset="0"/>
                <a:cs typeface="Calibri" pitchFamily="34" charset="0"/>
              </a:defRPr>
            </a:lvl1pPr>
          </a:lstStyle>
          <a:p>
            <a:r>
              <a:rPr lang="es-ES" dirty="0"/>
              <a:t>SEGURIDAD CIUDADANA EN LAS INSTALACIONES DE OCIO</a:t>
            </a:r>
          </a:p>
        </p:txBody>
      </p:sp>
      <p:sp>
        <p:nvSpPr>
          <p:cNvPr id="22" name="21 CuadroTexto"/>
          <p:cNvSpPr txBox="1"/>
          <p:nvPr/>
        </p:nvSpPr>
        <p:spPr>
          <a:xfrm>
            <a:off x="0" y="6396335"/>
            <a:ext cx="7545288" cy="461665"/>
          </a:xfrm>
          <a:prstGeom prst="rect">
            <a:avLst/>
          </a:prstGeom>
          <a:noFill/>
        </p:spPr>
        <p:txBody>
          <a:bodyPr wrap="square" rtlCol="0">
            <a:spAutoFit/>
          </a:bodyPr>
          <a:lstStyle>
            <a:defPPr>
              <a:defRPr lang="es-ES_tradnl"/>
            </a:defPPr>
            <a:lvl1pPr algn="l">
              <a:defRPr sz="1200">
                <a:solidFill>
                  <a:schemeClr val="bg1">
                    <a:lumMod val="50000"/>
                  </a:schemeClr>
                </a:solidFill>
                <a:latin typeface="Calibri" pitchFamily="34" charset="0"/>
                <a:cs typeface="Calibri" pitchFamily="34" charset="0"/>
              </a:defRPr>
            </a:lvl1pPr>
          </a:lstStyle>
          <a:p>
            <a:r>
              <a:rPr lang="es-ES" dirty="0" err="1" smtClean="0">
                <a:solidFill>
                  <a:prstClr val="white">
                    <a:lumMod val="50000"/>
                  </a:prstClr>
                </a:solidFill>
              </a:rPr>
              <a:t>O4</a:t>
            </a:r>
            <a:r>
              <a:rPr lang="es-ES" dirty="0" smtClean="0">
                <a:solidFill>
                  <a:prstClr val="white">
                    <a:lumMod val="50000"/>
                  </a:prstClr>
                </a:solidFill>
              </a:rPr>
              <a:t>.- </a:t>
            </a:r>
            <a:r>
              <a:rPr lang="es-ES" dirty="0">
                <a:solidFill>
                  <a:prstClr val="white">
                    <a:lumMod val="50000"/>
                  </a:prstClr>
                </a:solidFill>
              </a:rPr>
              <a:t>En </a:t>
            </a:r>
            <a:r>
              <a:rPr lang="es-ES" dirty="0" smtClean="0">
                <a:solidFill>
                  <a:prstClr val="white">
                    <a:lumMod val="50000"/>
                  </a:prstClr>
                </a:solidFill>
              </a:rPr>
              <a:t>su opinión, ¿cuáles son los comportamiento antisociales y riesgos </a:t>
            </a:r>
            <a:br>
              <a:rPr lang="es-ES" dirty="0" smtClean="0">
                <a:solidFill>
                  <a:prstClr val="white">
                    <a:lumMod val="50000"/>
                  </a:prstClr>
                </a:solidFill>
              </a:rPr>
            </a:br>
            <a:r>
              <a:rPr lang="es-ES" dirty="0" smtClean="0">
                <a:solidFill>
                  <a:prstClr val="white">
                    <a:lumMod val="50000"/>
                  </a:prstClr>
                </a:solidFill>
              </a:rPr>
              <a:t>más habituales que percibe en cada uno de estos entornos?</a:t>
            </a:r>
            <a:endParaRPr lang="es-ES" dirty="0">
              <a:solidFill>
                <a:prstClr val="white">
                  <a:lumMod val="50000"/>
                </a:prstClr>
              </a:solidFill>
            </a:endParaRPr>
          </a:p>
        </p:txBody>
      </p:sp>
      <p:graphicFrame>
        <p:nvGraphicFramePr>
          <p:cNvPr id="13" name="12 Gráfico"/>
          <p:cNvGraphicFramePr/>
          <p:nvPr>
            <p:extLst>
              <p:ext uri="{D42A27DB-BD31-4B8C-83A1-F6EECF244321}">
                <p14:modId xmlns:p14="http://schemas.microsoft.com/office/powerpoint/2010/main" xmlns="" val="3156403484"/>
              </p:ext>
            </p:extLst>
          </p:nvPr>
        </p:nvGraphicFramePr>
        <p:xfrm>
          <a:off x="5936745" y="1773383"/>
          <a:ext cx="2610140" cy="431262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13 Tabla"/>
          <p:cNvGraphicFramePr>
            <a:graphicFrameLocks noGrp="1"/>
          </p:cNvGraphicFramePr>
          <p:nvPr>
            <p:extLst>
              <p:ext uri="{D42A27DB-BD31-4B8C-83A1-F6EECF244321}">
                <p14:modId xmlns:p14="http://schemas.microsoft.com/office/powerpoint/2010/main" xmlns="" val="50210964"/>
              </p:ext>
            </p:extLst>
          </p:nvPr>
        </p:nvGraphicFramePr>
        <p:xfrm>
          <a:off x="1538507" y="1933721"/>
          <a:ext cx="4412751" cy="3852716"/>
        </p:xfrm>
        <a:graphic>
          <a:graphicData uri="http://schemas.openxmlformats.org/drawingml/2006/table">
            <a:tbl>
              <a:tblPr>
                <a:tableStyleId>{5C22544A-7EE6-4342-B048-85BDC9FD1C3A}</a:tableStyleId>
              </a:tblPr>
              <a:tblGrid>
                <a:gridCol w="4412751"/>
              </a:tblGrid>
              <a:tr h="275194">
                <a:tc>
                  <a:txBody>
                    <a:bodyPr/>
                    <a:lstStyle/>
                    <a:p>
                      <a:pPr algn="r" fontAlgn="ctr"/>
                      <a:r>
                        <a:rPr lang="es-ES" sz="1400" b="0" i="0" u="none" strike="noStrike" dirty="0">
                          <a:solidFill>
                            <a:srgbClr val="000000"/>
                          </a:solidFill>
                          <a:effectLst/>
                          <a:latin typeface="Calibri"/>
                        </a:rPr>
                        <a:t>Sustracción de objeto de vehículo (zona de parking)</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Robo de vehículo (zona de parking)</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Robos/ atracos/ tirones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Presencia de personas sospechosas o que le intimiden</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Vandalismo/ gamberrismo en general</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dirty="0" smtClean="0">
                          <a:solidFill>
                            <a:srgbClr val="000000"/>
                          </a:solidFill>
                          <a:effectLst/>
                          <a:latin typeface="Calibri"/>
                        </a:rPr>
                        <a:t>Violencia verbal/ escándalos/ riñas</a:t>
                      </a:r>
                      <a:endParaRPr lang="es-ES" sz="1400" b="0" i="0" u="none" strike="noStrike" dirty="0">
                        <a:solidFill>
                          <a:srgbClr val="000000"/>
                        </a:solidFill>
                        <a:effectLst/>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Acoso</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Consumo de alcohol/ drogas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Venta de alcohol/ drogas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Violencia física</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Ningún hecho concreto, pero tiene sensación de inseguridad</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Otros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Ninguno/ me siento seguro</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dirty="0">
                          <a:solidFill>
                            <a:srgbClr val="000000"/>
                          </a:solidFill>
                          <a:effectLst/>
                          <a:latin typeface="Calibri"/>
                        </a:rPr>
                        <a:t>No sabe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pic>
        <p:nvPicPr>
          <p:cNvPr id="20" name="19 Imagen"/>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1464767" y="5430788"/>
            <a:ext cx="651865" cy="616049"/>
          </a:xfrm>
          <a:prstGeom prst="rect">
            <a:avLst/>
          </a:prstGeom>
          <a:ln>
            <a:noFill/>
          </a:ln>
          <a:effectLst>
            <a:glow rad="25400">
              <a:schemeClr val="tx1">
                <a:alpha val="18000"/>
              </a:schemeClr>
            </a:glow>
            <a:outerShdw blurRad="88900" algn="tl" rotWithShape="0">
              <a:srgbClr val="000000">
                <a:alpha val="70000"/>
              </a:srgbClr>
            </a:outerShdw>
          </a:effectLst>
        </p:spPr>
      </p:pic>
      <p:sp>
        <p:nvSpPr>
          <p:cNvPr id="12" name="11 CuadroTexto"/>
          <p:cNvSpPr txBox="1"/>
          <p:nvPr/>
        </p:nvSpPr>
        <p:spPr>
          <a:xfrm rot="16200000">
            <a:off x="6130716" y="3634613"/>
            <a:ext cx="4764926" cy="276999"/>
          </a:xfrm>
          <a:prstGeom prst="rect">
            <a:avLst/>
          </a:prstGeom>
          <a:noFill/>
        </p:spPr>
        <p:txBody>
          <a:bodyPr wrap="square" lIns="36000" rIns="36000" rtlCol="0" anchor="ctr">
            <a:spAutoFit/>
          </a:bodyPr>
          <a:lstStyle>
            <a:defPPr>
              <a:defRPr lang="es-ES_tradnl"/>
            </a:defPPr>
            <a:lvl1pPr algn="l">
              <a:defRPr sz="1100">
                <a:latin typeface="Calibri" pitchFamily="34" charset="0"/>
                <a:cs typeface="Calibri" pitchFamily="34" charset="0"/>
              </a:defRPr>
            </a:lvl1pPr>
          </a:lstStyle>
          <a:p>
            <a:r>
              <a:rPr lang="es-ES" sz="1200" dirty="0" smtClean="0"/>
              <a:t>BASE Hace uso de cines / teatros: 1.707 CASOS</a:t>
            </a:r>
            <a:endParaRPr lang="es-ES" sz="1200" dirty="0"/>
          </a:p>
        </p:txBody>
      </p:sp>
    </p:spTree>
    <p:extLst>
      <p:ext uri="{BB962C8B-B14F-4D97-AF65-F5344CB8AC3E}">
        <p14:creationId xmlns:p14="http://schemas.microsoft.com/office/powerpoint/2010/main" xmlns="" val="1488904541"/>
      </p:ext>
    </p:extLst>
  </p:cSld>
  <p:clrMapOvr>
    <a:masterClrMapping/>
  </p:clrMapOvr>
  <p:transition>
    <p:wipe dir="d"/>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5 Rectángulo"/>
          <p:cNvSpPr/>
          <p:nvPr/>
        </p:nvSpPr>
        <p:spPr bwMode="auto">
          <a:xfrm>
            <a:off x="1253613" y="1731818"/>
            <a:ext cx="7121063" cy="4385181"/>
          </a:xfrm>
          <a:prstGeom prst="rect">
            <a:avLst/>
          </a:prstGeom>
          <a:solidFill>
            <a:schemeClr val="bg1"/>
          </a:solidFill>
          <a:ln w="9525" cap="flat" cmpd="sng" algn="ctr">
            <a:solidFill>
              <a:srgbClr val="808080"/>
            </a:solidFill>
            <a:prstDash val="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8" name="7 CuadroTexto"/>
          <p:cNvSpPr txBox="1"/>
          <p:nvPr/>
        </p:nvSpPr>
        <p:spPr>
          <a:xfrm>
            <a:off x="56456" y="836712"/>
            <a:ext cx="8640960" cy="646331"/>
          </a:xfrm>
          <a:prstGeom prst="rect">
            <a:avLst/>
          </a:prstGeom>
          <a:noFill/>
          <a:ln>
            <a:noFill/>
          </a:ln>
        </p:spPr>
        <p:txBody>
          <a:bodyPr wrap="square" rtlCol="0">
            <a:spAutoFit/>
          </a:bodyPr>
          <a:lstStyle>
            <a:defPPr>
              <a:defRPr lang="es-ES_tradnl"/>
            </a:defPPr>
            <a:lvl1pPr algn="l">
              <a:spcBef>
                <a:spcPts val="0"/>
              </a:spcBef>
              <a:defRPr sz="2000" b="1">
                <a:solidFill>
                  <a:schemeClr val="bg1">
                    <a:lumMod val="50000"/>
                  </a:schemeClr>
                </a:solidFill>
                <a:latin typeface="Calibri" pitchFamily="34" charset="0"/>
                <a:cs typeface="Calibri" pitchFamily="34" charset="0"/>
              </a:defRPr>
            </a:lvl1pPr>
          </a:lstStyle>
          <a:p>
            <a:r>
              <a:rPr lang="es-ES" dirty="0">
                <a:solidFill>
                  <a:schemeClr val="accent5">
                    <a:lumMod val="75000"/>
                  </a:schemeClr>
                </a:solidFill>
              </a:rPr>
              <a:t>Comportamientos antisociales más frecuentes</a:t>
            </a:r>
          </a:p>
          <a:p>
            <a:r>
              <a:rPr lang="es-ES" sz="1600" i="1" dirty="0" smtClean="0">
                <a:solidFill>
                  <a:prstClr val="white">
                    <a:lumMod val="65000"/>
                  </a:prstClr>
                </a:solidFill>
              </a:rPr>
              <a:t>Museos y salas de exposiciones</a:t>
            </a:r>
            <a:endParaRPr lang="es-ES" sz="1600" i="1" dirty="0">
              <a:solidFill>
                <a:prstClr val="white">
                  <a:lumMod val="65000"/>
                </a:prstClr>
              </a:solidFill>
            </a:endParaRPr>
          </a:p>
        </p:txBody>
      </p:sp>
      <p:sp>
        <p:nvSpPr>
          <p:cNvPr id="17" name="Rectangle 3"/>
          <p:cNvSpPr>
            <a:spLocks noChangeArrowheads="1"/>
          </p:cNvSpPr>
          <p:nvPr/>
        </p:nvSpPr>
        <p:spPr bwMode="auto">
          <a:xfrm>
            <a:off x="36513" y="35999"/>
            <a:ext cx="8516887" cy="648000"/>
          </a:xfrm>
          <a:prstGeom prst="rect">
            <a:avLst/>
          </a:prstGeom>
          <a:solidFill>
            <a:schemeClr val="accent5"/>
          </a:solidFill>
          <a:ln>
            <a:noFill/>
          </a:ln>
          <a:effectLst/>
          <a:extLst/>
        </p:spPr>
        <p:txBody>
          <a:bodyPr wrap="square" lIns="0" tIns="0" rIns="0" bIns="0" anchor="ctr">
            <a:noAutofit/>
          </a:bodyPr>
          <a:lstStyle/>
          <a:p>
            <a:endParaRPr lang="es-ES"/>
          </a:p>
        </p:txBody>
      </p:sp>
      <p:sp>
        <p:nvSpPr>
          <p:cNvPr id="18" name="17 CuadroTexto"/>
          <p:cNvSpPr txBox="1"/>
          <p:nvPr/>
        </p:nvSpPr>
        <p:spPr>
          <a:xfrm>
            <a:off x="56456" y="170534"/>
            <a:ext cx="6165021" cy="400110"/>
          </a:xfrm>
          <a:prstGeom prst="rect">
            <a:avLst/>
          </a:prstGeom>
          <a:noFill/>
        </p:spPr>
        <p:txBody>
          <a:bodyPr wrap="none" rtlCol="0">
            <a:spAutoFit/>
          </a:bodyPr>
          <a:lstStyle>
            <a:defPPr>
              <a:defRPr lang="es-ES_tradnl"/>
            </a:defPPr>
            <a:lvl1pPr algn="l">
              <a:defRPr sz="2000">
                <a:ln>
                  <a:solidFill>
                    <a:schemeClr val="bg1"/>
                  </a:solidFill>
                </a:ln>
                <a:solidFill>
                  <a:schemeClr val="bg1"/>
                </a:solidFill>
                <a:latin typeface="Calibri" pitchFamily="34" charset="0"/>
                <a:cs typeface="Calibri" pitchFamily="34" charset="0"/>
              </a:defRPr>
            </a:lvl1pPr>
          </a:lstStyle>
          <a:p>
            <a:r>
              <a:rPr lang="es-ES" dirty="0"/>
              <a:t>SEGURIDAD CIUDADANA EN LAS INSTALACIONES DE OCIO</a:t>
            </a:r>
          </a:p>
        </p:txBody>
      </p:sp>
      <p:sp>
        <p:nvSpPr>
          <p:cNvPr id="20" name="19 CuadroTexto"/>
          <p:cNvSpPr txBox="1"/>
          <p:nvPr/>
        </p:nvSpPr>
        <p:spPr>
          <a:xfrm>
            <a:off x="0" y="6396335"/>
            <a:ext cx="7545288" cy="461665"/>
          </a:xfrm>
          <a:prstGeom prst="rect">
            <a:avLst/>
          </a:prstGeom>
          <a:noFill/>
        </p:spPr>
        <p:txBody>
          <a:bodyPr wrap="square" rtlCol="0">
            <a:spAutoFit/>
          </a:bodyPr>
          <a:lstStyle>
            <a:defPPr>
              <a:defRPr lang="es-ES_tradnl"/>
            </a:defPPr>
            <a:lvl1pPr algn="l">
              <a:defRPr sz="1200">
                <a:solidFill>
                  <a:schemeClr val="bg1">
                    <a:lumMod val="50000"/>
                  </a:schemeClr>
                </a:solidFill>
                <a:latin typeface="Calibri" pitchFamily="34" charset="0"/>
                <a:cs typeface="Calibri" pitchFamily="34" charset="0"/>
              </a:defRPr>
            </a:lvl1pPr>
          </a:lstStyle>
          <a:p>
            <a:r>
              <a:rPr lang="es-ES" dirty="0" err="1" smtClean="0">
                <a:solidFill>
                  <a:prstClr val="white">
                    <a:lumMod val="50000"/>
                  </a:prstClr>
                </a:solidFill>
              </a:rPr>
              <a:t>O4</a:t>
            </a:r>
            <a:r>
              <a:rPr lang="es-ES" dirty="0" smtClean="0">
                <a:solidFill>
                  <a:prstClr val="white">
                    <a:lumMod val="50000"/>
                  </a:prstClr>
                </a:solidFill>
              </a:rPr>
              <a:t>.- </a:t>
            </a:r>
            <a:r>
              <a:rPr lang="es-ES" dirty="0">
                <a:solidFill>
                  <a:prstClr val="white">
                    <a:lumMod val="50000"/>
                  </a:prstClr>
                </a:solidFill>
              </a:rPr>
              <a:t>En </a:t>
            </a:r>
            <a:r>
              <a:rPr lang="es-ES" dirty="0" smtClean="0">
                <a:solidFill>
                  <a:prstClr val="white">
                    <a:lumMod val="50000"/>
                  </a:prstClr>
                </a:solidFill>
              </a:rPr>
              <a:t>su opinión, ¿cuáles son los comportamiento antisociales y riesgos </a:t>
            </a:r>
            <a:br>
              <a:rPr lang="es-ES" dirty="0" smtClean="0">
                <a:solidFill>
                  <a:prstClr val="white">
                    <a:lumMod val="50000"/>
                  </a:prstClr>
                </a:solidFill>
              </a:rPr>
            </a:br>
            <a:r>
              <a:rPr lang="es-ES" dirty="0" smtClean="0">
                <a:solidFill>
                  <a:prstClr val="white">
                    <a:lumMod val="50000"/>
                  </a:prstClr>
                </a:solidFill>
              </a:rPr>
              <a:t>más habituales que percibe en cada uno de estos entornos?</a:t>
            </a:r>
            <a:endParaRPr lang="es-ES" dirty="0">
              <a:solidFill>
                <a:prstClr val="white">
                  <a:lumMod val="50000"/>
                </a:prstClr>
              </a:solidFill>
            </a:endParaRPr>
          </a:p>
        </p:txBody>
      </p:sp>
      <p:graphicFrame>
        <p:nvGraphicFramePr>
          <p:cNvPr id="13" name="12 Gráfico"/>
          <p:cNvGraphicFramePr/>
          <p:nvPr>
            <p:extLst>
              <p:ext uri="{D42A27DB-BD31-4B8C-83A1-F6EECF244321}">
                <p14:modId xmlns:p14="http://schemas.microsoft.com/office/powerpoint/2010/main" xmlns="" val="2210177722"/>
              </p:ext>
            </p:extLst>
          </p:nvPr>
        </p:nvGraphicFramePr>
        <p:xfrm>
          <a:off x="5936745" y="1773383"/>
          <a:ext cx="2610140" cy="431262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13 Tabla"/>
          <p:cNvGraphicFramePr>
            <a:graphicFrameLocks noGrp="1"/>
          </p:cNvGraphicFramePr>
          <p:nvPr>
            <p:extLst>
              <p:ext uri="{D42A27DB-BD31-4B8C-83A1-F6EECF244321}">
                <p14:modId xmlns:p14="http://schemas.microsoft.com/office/powerpoint/2010/main" xmlns="" val="1941375792"/>
              </p:ext>
            </p:extLst>
          </p:nvPr>
        </p:nvGraphicFramePr>
        <p:xfrm>
          <a:off x="1538507" y="1933721"/>
          <a:ext cx="4412751" cy="3852716"/>
        </p:xfrm>
        <a:graphic>
          <a:graphicData uri="http://schemas.openxmlformats.org/drawingml/2006/table">
            <a:tbl>
              <a:tblPr>
                <a:tableStyleId>{5C22544A-7EE6-4342-B048-85BDC9FD1C3A}</a:tableStyleId>
              </a:tblPr>
              <a:tblGrid>
                <a:gridCol w="4412751"/>
              </a:tblGrid>
              <a:tr h="275194">
                <a:tc>
                  <a:txBody>
                    <a:bodyPr/>
                    <a:lstStyle/>
                    <a:p>
                      <a:pPr algn="r" fontAlgn="ctr"/>
                      <a:r>
                        <a:rPr lang="es-ES" sz="1400" b="0" i="0" u="none" strike="noStrike" dirty="0">
                          <a:solidFill>
                            <a:srgbClr val="000000"/>
                          </a:solidFill>
                          <a:effectLst/>
                          <a:latin typeface="Calibri"/>
                        </a:rPr>
                        <a:t>Robo de vehículo (zona de parking)</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Sustracción de objeto de vehículo (zona de parking)</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Robos/ atracos/ tirones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Presencia de personas sospechosas o que le intimiden</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Vandalismo/ gamberrismo en general</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Venta de alcohol/ drogas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Acoso</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dirty="0" smtClean="0">
                          <a:solidFill>
                            <a:srgbClr val="000000"/>
                          </a:solidFill>
                          <a:effectLst/>
                          <a:latin typeface="Calibri"/>
                        </a:rPr>
                        <a:t>Violencia verbal/ escándalos/ riñas</a:t>
                      </a:r>
                      <a:endParaRPr lang="es-ES" sz="1400" b="0" i="0" u="none" strike="noStrike" dirty="0">
                        <a:solidFill>
                          <a:srgbClr val="000000"/>
                        </a:solidFill>
                        <a:effectLst/>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Consumo de alcohol/ drogas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Violencia física</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Ningún hecho concreto, pero tiene sensación de inseguridad</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Otros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Ninguno/ me siento seguro</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dirty="0">
                          <a:solidFill>
                            <a:srgbClr val="000000"/>
                          </a:solidFill>
                          <a:effectLst/>
                          <a:latin typeface="Calibri"/>
                        </a:rPr>
                        <a:t>No sabe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pic>
        <p:nvPicPr>
          <p:cNvPr id="24" name="23 Imagen"/>
          <p:cNvPicPr>
            <a:picLocks noChangeAspect="1"/>
          </p:cNvPicPr>
          <p:nvPr/>
        </p:nvPicPr>
        <p:blipFill>
          <a:blip r:embed="rId3" cstate="email">
            <a:extLst>
              <a:ext uri="{BEBA8EAE-BF5A-486C-A8C5-ECC9F3942E4B}">
                <a14:imgProps xmlns:a14="http://schemas.microsoft.com/office/drawing/2010/main" xmlns="">
                  <a14:imgLayer r:embed="rId4">
                    <a14:imgEffect>
                      <a14:saturation sat="25000"/>
                    </a14:imgEffect>
                    <a14:imgEffect>
                      <a14:brightnessContrast bright="20000" contrast="-40000"/>
                    </a14:imgEffect>
                  </a14:imgLayer>
                </a14:imgProps>
              </a:ext>
              <a:ext uri="{28A0092B-C50C-407E-A947-70E740481C1C}">
                <a14:useLocalDpi xmlns:a14="http://schemas.microsoft.com/office/drawing/2010/main" xmlns=""/>
              </a:ext>
            </a:extLst>
          </a:blip>
          <a:stretch>
            <a:fillRect/>
          </a:stretch>
        </p:blipFill>
        <p:spPr>
          <a:xfrm>
            <a:off x="1464767" y="5430788"/>
            <a:ext cx="651865" cy="616049"/>
          </a:xfrm>
          <a:prstGeom prst="rect">
            <a:avLst/>
          </a:prstGeom>
          <a:ln>
            <a:noFill/>
          </a:ln>
          <a:effectLst>
            <a:glow rad="25400">
              <a:schemeClr val="tx1">
                <a:alpha val="18000"/>
              </a:schemeClr>
            </a:glow>
            <a:outerShdw blurRad="88900" algn="tl" rotWithShape="0">
              <a:srgbClr val="000000">
                <a:alpha val="70000"/>
              </a:srgbClr>
            </a:outerShdw>
          </a:effectLst>
        </p:spPr>
      </p:pic>
      <p:sp>
        <p:nvSpPr>
          <p:cNvPr id="12" name="11 CuadroTexto"/>
          <p:cNvSpPr txBox="1"/>
          <p:nvPr/>
        </p:nvSpPr>
        <p:spPr>
          <a:xfrm rot="16200000">
            <a:off x="6130716" y="3634613"/>
            <a:ext cx="4764926" cy="276999"/>
          </a:xfrm>
          <a:prstGeom prst="rect">
            <a:avLst/>
          </a:prstGeom>
          <a:noFill/>
        </p:spPr>
        <p:txBody>
          <a:bodyPr wrap="square" lIns="36000" rIns="36000" rtlCol="0" anchor="ctr">
            <a:spAutoFit/>
          </a:bodyPr>
          <a:lstStyle>
            <a:defPPr>
              <a:defRPr lang="es-ES_tradnl"/>
            </a:defPPr>
            <a:lvl1pPr algn="l">
              <a:defRPr sz="1100">
                <a:latin typeface="Calibri" pitchFamily="34" charset="0"/>
                <a:cs typeface="Calibri" pitchFamily="34" charset="0"/>
              </a:defRPr>
            </a:lvl1pPr>
          </a:lstStyle>
          <a:p>
            <a:r>
              <a:rPr lang="es-ES" sz="1200" dirty="0" smtClean="0"/>
              <a:t>BASE Hace uso de museos y salas de exposiciones: 1.275 CASOS</a:t>
            </a:r>
            <a:endParaRPr lang="es-ES" sz="1200" dirty="0"/>
          </a:p>
        </p:txBody>
      </p:sp>
    </p:spTree>
    <p:extLst>
      <p:ext uri="{BB962C8B-B14F-4D97-AF65-F5344CB8AC3E}">
        <p14:creationId xmlns:p14="http://schemas.microsoft.com/office/powerpoint/2010/main" xmlns="" val="920754657"/>
      </p:ext>
    </p:extLst>
  </p:cSld>
  <p:clrMapOvr>
    <a:masterClrMapping/>
  </p:clrMapOvr>
  <p:transition>
    <p:wipe dir="d"/>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0"/>
          </p:nvPr>
        </p:nvSpPr>
        <p:spPr/>
        <p:txBody>
          <a:bodyPr/>
          <a:lstStyle/>
          <a:p>
            <a:r>
              <a:rPr lang="en-US" smtClean="0"/>
              <a:t>-</a:t>
            </a:r>
            <a:fld id="{41B2AE44-E9C6-4EAB-BC73-5008DB342051}" type="slidenum">
              <a:rPr lang="en-US" smtClean="0"/>
              <a:pPr/>
              <a:t>72</a:t>
            </a:fld>
            <a:r>
              <a:rPr lang="en-US" smtClean="0"/>
              <a:t>-</a:t>
            </a:r>
            <a:endParaRPr lang="en-US"/>
          </a:p>
        </p:txBody>
      </p:sp>
      <p:sp>
        <p:nvSpPr>
          <p:cNvPr id="74" name="73 CuadroTexto"/>
          <p:cNvSpPr txBox="1"/>
          <p:nvPr/>
        </p:nvSpPr>
        <p:spPr>
          <a:xfrm>
            <a:off x="-1" y="6396335"/>
            <a:ext cx="7648575" cy="504369"/>
          </a:xfrm>
          <a:prstGeom prst="rect">
            <a:avLst/>
          </a:prstGeom>
          <a:noFill/>
        </p:spPr>
        <p:txBody>
          <a:bodyPr wrap="square" rtlCol="0">
            <a:spAutoFit/>
          </a:bodyPr>
          <a:lstStyle>
            <a:defPPr>
              <a:defRPr lang="es-ES_tradnl"/>
            </a:defPPr>
            <a:lvl1pPr algn="l">
              <a:defRPr sz="1200">
                <a:solidFill>
                  <a:schemeClr val="bg1">
                    <a:lumMod val="50000"/>
                  </a:schemeClr>
                </a:solidFill>
                <a:latin typeface="Calibri" pitchFamily="34" charset="0"/>
                <a:cs typeface="Calibri" pitchFamily="34" charset="0"/>
              </a:defRPr>
            </a:lvl1pPr>
          </a:lstStyle>
          <a:p>
            <a:pPr>
              <a:lnSpc>
                <a:spcPct val="85000"/>
              </a:lnSpc>
              <a:spcBef>
                <a:spcPts val="0"/>
              </a:spcBef>
            </a:pPr>
            <a:r>
              <a:rPr lang="es-ES" sz="1050" dirty="0" err="1" smtClean="0"/>
              <a:t>O5a</a:t>
            </a:r>
            <a:r>
              <a:rPr lang="es-ES" sz="1050" dirty="0" smtClean="0"/>
              <a:t>.- ¿Ha sido víctima de algún delito/intento de delito o acto vandálico a lo largo del último año en espacios de ocio y entretenimiento?</a:t>
            </a:r>
          </a:p>
          <a:p>
            <a:pPr>
              <a:lnSpc>
                <a:spcPct val="85000"/>
              </a:lnSpc>
              <a:spcBef>
                <a:spcPts val="0"/>
              </a:spcBef>
            </a:pPr>
            <a:r>
              <a:rPr lang="es-ES" sz="1050" dirty="0" err="1" smtClean="0"/>
              <a:t>O6</a:t>
            </a:r>
            <a:r>
              <a:rPr lang="es-ES" sz="1050" dirty="0" smtClean="0"/>
              <a:t>,- ¿Y alguna persona de su entorno familiar?</a:t>
            </a:r>
          </a:p>
          <a:p>
            <a:pPr>
              <a:lnSpc>
                <a:spcPct val="85000"/>
              </a:lnSpc>
              <a:spcBef>
                <a:spcPts val="0"/>
              </a:spcBef>
            </a:pPr>
            <a:r>
              <a:rPr lang="es-ES" sz="1050" dirty="0" err="1" smtClean="0"/>
              <a:t>O7</a:t>
            </a:r>
            <a:r>
              <a:rPr lang="es-ES" sz="1050" dirty="0" smtClean="0"/>
              <a:t>.- ¿Ha sido testigo de algún delito / intento de delito o acto vandálico durante el último año en espacios </a:t>
            </a:r>
            <a:r>
              <a:rPr lang="es-ES" sz="1050" dirty="0"/>
              <a:t>de ocio y entretenimiento?</a:t>
            </a:r>
          </a:p>
        </p:txBody>
      </p:sp>
      <p:graphicFrame>
        <p:nvGraphicFramePr>
          <p:cNvPr id="9" name="8 Gráfico"/>
          <p:cNvGraphicFramePr/>
          <p:nvPr>
            <p:extLst>
              <p:ext uri="{D42A27DB-BD31-4B8C-83A1-F6EECF244321}">
                <p14:modId xmlns:p14="http://schemas.microsoft.com/office/powerpoint/2010/main" xmlns="" val="2804390029"/>
              </p:ext>
            </p:extLst>
          </p:nvPr>
        </p:nvGraphicFramePr>
        <p:xfrm>
          <a:off x="388030" y="1927444"/>
          <a:ext cx="4824536" cy="4295003"/>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3"/>
          <p:cNvSpPr>
            <a:spLocks noChangeArrowheads="1"/>
          </p:cNvSpPr>
          <p:nvPr/>
        </p:nvSpPr>
        <p:spPr bwMode="auto">
          <a:xfrm>
            <a:off x="36513" y="35999"/>
            <a:ext cx="8516887" cy="648000"/>
          </a:xfrm>
          <a:prstGeom prst="rect">
            <a:avLst/>
          </a:prstGeom>
          <a:solidFill>
            <a:schemeClr val="accent5"/>
          </a:solidFill>
          <a:ln>
            <a:noFill/>
          </a:ln>
          <a:effectLst/>
          <a:extLst/>
        </p:spPr>
        <p:txBody>
          <a:bodyPr wrap="square" lIns="0" tIns="0" rIns="0" bIns="0" anchor="ctr">
            <a:noAutofit/>
          </a:bodyPr>
          <a:lstStyle/>
          <a:p>
            <a:endParaRPr lang="es-ES"/>
          </a:p>
        </p:txBody>
      </p:sp>
      <p:sp>
        <p:nvSpPr>
          <p:cNvPr id="13" name="12 CuadroTexto"/>
          <p:cNvSpPr txBox="1"/>
          <p:nvPr/>
        </p:nvSpPr>
        <p:spPr>
          <a:xfrm>
            <a:off x="56456" y="170534"/>
            <a:ext cx="6165021" cy="400110"/>
          </a:xfrm>
          <a:prstGeom prst="rect">
            <a:avLst/>
          </a:prstGeom>
          <a:noFill/>
        </p:spPr>
        <p:txBody>
          <a:bodyPr wrap="none" rtlCol="0">
            <a:spAutoFit/>
          </a:bodyPr>
          <a:lstStyle>
            <a:defPPr>
              <a:defRPr lang="es-ES_tradnl"/>
            </a:defPPr>
            <a:lvl1pPr algn="l">
              <a:defRPr sz="2000">
                <a:ln>
                  <a:solidFill>
                    <a:schemeClr val="bg1"/>
                  </a:solidFill>
                </a:ln>
                <a:solidFill>
                  <a:schemeClr val="bg1"/>
                </a:solidFill>
                <a:latin typeface="Calibri" pitchFamily="34" charset="0"/>
                <a:cs typeface="Calibri" pitchFamily="34" charset="0"/>
              </a:defRPr>
            </a:lvl1pPr>
          </a:lstStyle>
          <a:p>
            <a:r>
              <a:rPr lang="es-ES" dirty="0"/>
              <a:t>SEGURIDAD CIUDADANA EN LAS INSTALACIONES DE OCIO</a:t>
            </a:r>
          </a:p>
        </p:txBody>
      </p:sp>
      <p:sp>
        <p:nvSpPr>
          <p:cNvPr id="16" name="15 CuadroTexto"/>
          <p:cNvSpPr txBox="1"/>
          <p:nvPr/>
        </p:nvSpPr>
        <p:spPr>
          <a:xfrm>
            <a:off x="5677552" y="1772816"/>
            <a:ext cx="1136608" cy="884238"/>
          </a:xfrm>
          <a:prstGeom prst="rect">
            <a:avLst/>
          </a:prstGeom>
          <a:noFill/>
        </p:spPr>
        <p:txBody>
          <a:bodyPr wrap="none" lIns="0" tIns="720000" rIns="0" bIns="0" rtlCol="0" anchor="ctr">
            <a:noAutofit/>
          </a:bodyPr>
          <a:lstStyle/>
          <a:p>
            <a:pPr>
              <a:spcBef>
                <a:spcPts val="600"/>
              </a:spcBef>
            </a:pPr>
            <a:r>
              <a:rPr lang="es-ES" sz="16600" b="1" dirty="0" smtClean="0">
                <a:solidFill>
                  <a:schemeClr val="accent5">
                    <a:lumMod val="20000"/>
                    <a:lumOff val="80000"/>
                  </a:schemeClr>
                </a:solidFill>
                <a:latin typeface="+mj-lt"/>
                <a:ea typeface="Verdana" pitchFamily="34" charset="0"/>
                <a:cs typeface="Verdana" pitchFamily="34" charset="0"/>
              </a:rPr>
              <a:t>“</a:t>
            </a:r>
            <a:endParaRPr lang="es-ES" sz="16600" i="1" dirty="0">
              <a:solidFill>
                <a:schemeClr val="accent5">
                  <a:lumMod val="20000"/>
                  <a:lumOff val="80000"/>
                </a:schemeClr>
              </a:solidFill>
              <a:latin typeface="+mj-lt"/>
              <a:ea typeface="Verdana" pitchFamily="34" charset="0"/>
              <a:cs typeface="Verdana" pitchFamily="34" charset="0"/>
            </a:endParaRPr>
          </a:p>
        </p:txBody>
      </p:sp>
      <p:sp>
        <p:nvSpPr>
          <p:cNvPr id="17" name="16 CuadroTexto"/>
          <p:cNvSpPr txBox="1"/>
          <p:nvPr/>
        </p:nvSpPr>
        <p:spPr>
          <a:xfrm>
            <a:off x="7531888" y="4543978"/>
            <a:ext cx="1136608" cy="884238"/>
          </a:xfrm>
          <a:prstGeom prst="rect">
            <a:avLst/>
          </a:prstGeom>
          <a:noFill/>
          <a:ln>
            <a:noFill/>
          </a:ln>
        </p:spPr>
        <p:txBody>
          <a:bodyPr wrap="none" lIns="0" tIns="720000" rIns="0" bIns="0" rtlCol="0" anchor="ctr">
            <a:noAutofit/>
          </a:bodyPr>
          <a:lstStyle/>
          <a:p>
            <a:pPr>
              <a:spcBef>
                <a:spcPts val="600"/>
              </a:spcBef>
            </a:pPr>
            <a:r>
              <a:rPr lang="es-ES" sz="16600" b="1" dirty="0" smtClean="0">
                <a:solidFill>
                  <a:schemeClr val="accent5">
                    <a:lumMod val="20000"/>
                    <a:lumOff val="80000"/>
                  </a:schemeClr>
                </a:solidFill>
                <a:latin typeface="+mj-lt"/>
                <a:ea typeface="Verdana" pitchFamily="34" charset="0"/>
                <a:cs typeface="Verdana" pitchFamily="34" charset="0"/>
              </a:rPr>
              <a:t>”</a:t>
            </a:r>
            <a:endParaRPr lang="es-ES" sz="16600" i="1" dirty="0">
              <a:solidFill>
                <a:schemeClr val="accent5">
                  <a:lumMod val="20000"/>
                  <a:lumOff val="80000"/>
                </a:schemeClr>
              </a:solidFill>
              <a:latin typeface="+mj-lt"/>
              <a:ea typeface="Verdana" pitchFamily="34" charset="0"/>
              <a:cs typeface="Verdana" pitchFamily="34" charset="0"/>
            </a:endParaRPr>
          </a:p>
        </p:txBody>
      </p:sp>
      <p:sp>
        <p:nvSpPr>
          <p:cNvPr id="18" name="17 CuadroTexto"/>
          <p:cNvSpPr txBox="1"/>
          <p:nvPr/>
        </p:nvSpPr>
        <p:spPr>
          <a:xfrm>
            <a:off x="6115376" y="2068350"/>
            <a:ext cx="2736304" cy="3493264"/>
          </a:xfrm>
          <a:prstGeom prst="rect">
            <a:avLst/>
          </a:prstGeom>
          <a:noFill/>
        </p:spPr>
        <p:txBody>
          <a:bodyPr wrap="square" rtlCol="0">
            <a:spAutoFit/>
          </a:bodyPr>
          <a:lstStyle/>
          <a:p>
            <a:pPr>
              <a:spcBef>
                <a:spcPts val="600"/>
              </a:spcBef>
            </a:pPr>
            <a:r>
              <a:rPr lang="es-ES" sz="2400" dirty="0" smtClean="0">
                <a:ln>
                  <a:solidFill>
                    <a:schemeClr val="bg1">
                      <a:lumMod val="50000"/>
                    </a:schemeClr>
                  </a:solidFill>
                </a:ln>
                <a:solidFill>
                  <a:schemeClr val="tx1">
                    <a:lumMod val="50000"/>
                    <a:lumOff val="50000"/>
                  </a:schemeClr>
                </a:solidFill>
                <a:latin typeface="Palatino" pitchFamily="18" charset="0"/>
                <a:ea typeface="Verdana" pitchFamily="34" charset="0"/>
                <a:cs typeface="Lucida Sans Unicode" pitchFamily="34" charset="0"/>
              </a:rPr>
              <a:t>El 34% de los españoles ha estado expuesto a actos delictivos dentro de las instalaciones de ocio, bien como víctima o como testigo.</a:t>
            </a:r>
          </a:p>
          <a:p>
            <a:pPr>
              <a:spcBef>
                <a:spcPts val="600"/>
              </a:spcBef>
            </a:pPr>
            <a:endParaRPr lang="es-ES" sz="2400" i="1" dirty="0">
              <a:ln>
                <a:solidFill>
                  <a:schemeClr val="bg1">
                    <a:lumMod val="50000"/>
                  </a:schemeClr>
                </a:solidFill>
              </a:ln>
              <a:solidFill>
                <a:schemeClr val="tx1">
                  <a:lumMod val="50000"/>
                  <a:lumOff val="50000"/>
                </a:schemeClr>
              </a:solidFill>
              <a:latin typeface="Palatino" pitchFamily="18" charset="0"/>
              <a:ea typeface="Verdana" pitchFamily="34" charset="0"/>
              <a:cs typeface="Lucida Sans Unicode" pitchFamily="34" charset="0"/>
            </a:endParaRPr>
          </a:p>
        </p:txBody>
      </p:sp>
      <p:sp>
        <p:nvSpPr>
          <p:cNvPr id="19" name="18 CuadroTexto"/>
          <p:cNvSpPr txBox="1"/>
          <p:nvPr/>
        </p:nvSpPr>
        <p:spPr>
          <a:xfrm>
            <a:off x="56456" y="836712"/>
            <a:ext cx="8640960" cy="400110"/>
          </a:xfrm>
          <a:prstGeom prst="rect">
            <a:avLst/>
          </a:prstGeom>
          <a:noFill/>
          <a:ln>
            <a:noFill/>
          </a:ln>
        </p:spPr>
        <p:txBody>
          <a:bodyPr wrap="square" rtlCol="0">
            <a:spAutoFit/>
          </a:bodyPr>
          <a:lstStyle>
            <a:defPPr>
              <a:defRPr lang="es-ES_tradnl"/>
            </a:defPPr>
            <a:lvl1pPr algn="l">
              <a:spcBef>
                <a:spcPts val="0"/>
              </a:spcBef>
              <a:defRPr sz="2000" b="1">
                <a:solidFill>
                  <a:schemeClr val="bg1">
                    <a:lumMod val="50000"/>
                  </a:schemeClr>
                </a:solidFill>
                <a:latin typeface="Calibri" pitchFamily="34" charset="0"/>
                <a:cs typeface="Calibri" pitchFamily="34" charset="0"/>
              </a:defRPr>
            </a:lvl1pPr>
          </a:lstStyle>
          <a:p>
            <a:r>
              <a:rPr lang="es-ES" dirty="0">
                <a:solidFill>
                  <a:schemeClr val="accent5">
                    <a:lumMod val="75000"/>
                  </a:schemeClr>
                </a:solidFill>
              </a:rPr>
              <a:t>Exposición a actos delictivos</a:t>
            </a:r>
          </a:p>
        </p:txBody>
      </p:sp>
      <p:sp>
        <p:nvSpPr>
          <p:cNvPr id="20" name="19 CuadroTexto"/>
          <p:cNvSpPr txBox="1"/>
          <p:nvPr/>
        </p:nvSpPr>
        <p:spPr>
          <a:xfrm rot="16200000">
            <a:off x="3957215" y="4061413"/>
            <a:ext cx="2468008" cy="276999"/>
          </a:xfrm>
          <a:prstGeom prst="rect">
            <a:avLst/>
          </a:prstGeom>
          <a:noFill/>
        </p:spPr>
        <p:txBody>
          <a:bodyPr wrap="square" lIns="36000" rIns="36000" rtlCol="0" anchor="ctr">
            <a:spAutoFit/>
          </a:bodyPr>
          <a:lstStyle>
            <a:defPPr>
              <a:defRPr lang="es-ES_tradnl"/>
            </a:defPPr>
            <a:lvl1pPr algn="l">
              <a:defRPr sz="1100">
                <a:latin typeface="Calibri" pitchFamily="34" charset="0"/>
                <a:cs typeface="Calibri" pitchFamily="34" charset="0"/>
              </a:defRPr>
            </a:lvl1pPr>
          </a:lstStyle>
          <a:p>
            <a:r>
              <a:rPr lang="es-ES" sz="1200" dirty="0" smtClean="0"/>
              <a:t>BASE Total muestra: 2.081 CASOS</a:t>
            </a:r>
            <a:endParaRPr lang="es-ES" sz="1200" dirty="0"/>
          </a:p>
        </p:txBody>
      </p:sp>
    </p:spTree>
    <p:extLst>
      <p:ext uri="{BB962C8B-B14F-4D97-AF65-F5344CB8AC3E}">
        <p14:creationId xmlns:p14="http://schemas.microsoft.com/office/powerpoint/2010/main" xmlns="" val="3901310072"/>
      </p:ext>
    </p:extLst>
  </p:cSld>
  <p:clrMapOvr>
    <a:masterClrMapping/>
  </p:clrMapOvr>
  <p:transition>
    <p:wipe dir="d"/>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Rectángulo"/>
          <p:cNvSpPr/>
          <p:nvPr/>
        </p:nvSpPr>
        <p:spPr bwMode="auto">
          <a:xfrm>
            <a:off x="480052" y="1844824"/>
            <a:ext cx="2054936" cy="4187676"/>
          </a:xfrm>
          <a:prstGeom prst="rect">
            <a:avLst/>
          </a:prstGeom>
          <a:solidFill>
            <a:schemeClr val="bg1"/>
          </a:solidFill>
          <a:ln w="9525" cap="flat" cmpd="sng" algn="ctr">
            <a:solidFill>
              <a:srgbClr val="808080"/>
            </a:solidFill>
            <a:prstDash val="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4" name="3 Marcador de número de diapositiva"/>
          <p:cNvSpPr>
            <a:spLocks noGrp="1"/>
          </p:cNvSpPr>
          <p:nvPr>
            <p:ph type="sldNum" sz="quarter" idx="10"/>
          </p:nvPr>
        </p:nvSpPr>
        <p:spPr/>
        <p:txBody>
          <a:bodyPr/>
          <a:lstStyle/>
          <a:p>
            <a:r>
              <a:rPr lang="en-US" smtClean="0"/>
              <a:t>-</a:t>
            </a:r>
            <a:fld id="{41B2AE44-E9C6-4EAB-BC73-5008DB342051}" type="slidenum">
              <a:rPr lang="en-US" smtClean="0"/>
              <a:pPr/>
              <a:t>73</a:t>
            </a:fld>
            <a:r>
              <a:rPr lang="en-US" smtClean="0"/>
              <a:t>-</a:t>
            </a:r>
            <a:endParaRPr lang="en-US"/>
          </a:p>
        </p:txBody>
      </p:sp>
      <p:sp>
        <p:nvSpPr>
          <p:cNvPr id="8" name="7 CuadroTexto"/>
          <p:cNvSpPr txBox="1"/>
          <p:nvPr/>
        </p:nvSpPr>
        <p:spPr>
          <a:xfrm>
            <a:off x="56456" y="836712"/>
            <a:ext cx="8640960" cy="400110"/>
          </a:xfrm>
          <a:prstGeom prst="rect">
            <a:avLst/>
          </a:prstGeom>
          <a:noFill/>
          <a:ln>
            <a:noFill/>
          </a:ln>
        </p:spPr>
        <p:txBody>
          <a:bodyPr wrap="square" rtlCol="0">
            <a:spAutoFit/>
          </a:bodyPr>
          <a:lstStyle>
            <a:defPPr>
              <a:defRPr lang="es-ES_tradnl"/>
            </a:defPPr>
            <a:lvl1pPr algn="l">
              <a:spcBef>
                <a:spcPts val="0"/>
              </a:spcBef>
              <a:defRPr sz="2000" b="1">
                <a:solidFill>
                  <a:schemeClr val="bg1">
                    <a:lumMod val="50000"/>
                  </a:schemeClr>
                </a:solidFill>
                <a:latin typeface="Calibri" pitchFamily="34" charset="0"/>
                <a:cs typeface="Calibri" pitchFamily="34" charset="0"/>
              </a:defRPr>
            </a:lvl1pPr>
          </a:lstStyle>
          <a:p>
            <a:r>
              <a:rPr lang="es-ES" dirty="0">
                <a:solidFill>
                  <a:schemeClr val="accent5">
                    <a:lumMod val="75000"/>
                  </a:schemeClr>
                </a:solidFill>
              </a:rPr>
              <a:t>Exposición a actos delictivos</a:t>
            </a:r>
          </a:p>
        </p:txBody>
      </p:sp>
      <p:sp>
        <p:nvSpPr>
          <p:cNvPr id="74" name="73 CuadroTexto"/>
          <p:cNvSpPr txBox="1"/>
          <p:nvPr/>
        </p:nvSpPr>
        <p:spPr>
          <a:xfrm>
            <a:off x="0" y="6396335"/>
            <a:ext cx="7833320" cy="461665"/>
          </a:xfrm>
          <a:prstGeom prst="rect">
            <a:avLst/>
          </a:prstGeom>
          <a:noFill/>
        </p:spPr>
        <p:txBody>
          <a:bodyPr wrap="square" rtlCol="0">
            <a:spAutoFit/>
          </a:bodyPr>
          <a:lstStyle>
            <a:defPPr>
              <a:defRPr lang="es-ES_tradnl"/>
            </a:defPPr>
            <a:lvl1pPr algn="l">
              <a:defRPr sz="1200">
                <a:solidFill>
                  <a:schemeClr val="bg1">
                    <a:lumMod val="50000"/>
                  </a:schemeClr>
                </a:solidFill>
                <a:latin typeface="Calibri" pitchFamily="34" charset="0"/>
                <a:cs typeface="Calibri" pitchFamily="34" charset="0"/>
              </a:defRPr>
            </a:lvl1pPr>
          </a:lstStyle>
          <a:p>
            <a:pPr>
              <a:spcBef>
                <a:spcPts val="0"/>
              </a:spcBef>
            </a:pPr>
            <a:r>
              <a:rPr lang="es-ES" dirty="0" err="1" smtClean="0"/>
              <a:t>O5a</a:t>
            </a:r>
            <a:r>
              <a:rPr lang="es-ES" dirty="0" smtClean="0"/>
              <a:t>.- </a:t>
            </a:r>
            <a:r>
              <a:rPr lang="es-ES" dirty="0"/>
              <a:t>¿Ha sido víctima de algún delito/intento o acto </a:t>
            </a:r>
            <a:r>
              <a:rPr lang="es-ES" dirty="0" smtClean="0"/>
              <a:t>vandálico durante el </a:t>
            </a:r>
            <a:r>
              <a:rPr lang="es-ES" dirty="0"/>
              <a:t>último año en </a:t>
            </a:r>
            <a:r>
              <a:rPr lang="es-ES" dirty="0" smtClean="0"/>
              <a:t>esp. de ocio y entretenimiento?</a:t>
            </a:r>
          </a:p>
          <a:p>
            <a:pPr>
              <a:spcBef>
                <a:spcPts val="0"/>
              </a:spcBef>
            </a:pPr>
            <a:r>
              <a:rPr lang="es-ES" dirty="0" err="1" smtClean="0"/>
              <a:t>O5b</a:t>
            </a:r>
            <a:r>
              <a:rPr lang="es-ES" dirty="0" smtClean="0"/>
              <a:t>.- ¿Qué tipo de delito/intento de delito o acto vandálico?</a:t>
            </a:r>
            <a:endParaRPr lang="es-ES" dirty="0"/>
          </a:p>
        </p:txBody>
      </p:sp>
      <p:graphicFrame>
        <p:nvGraphicFramePr>
          <p:cNvPr id="10" name="9 Gráfico"/>
          <p:cNvGraphicFramePr/>
          <p:nvPr>
            <p:extLst>
              <p:ext uri="{D42A27DB-BD31-4B8C-83A1-F6EECF244321}">
                <p14:modId xmlns:p14="http://schemas.microsoft.com/office/powerpoint/2010/main" xmlns="" val="4077243463"/>
              </p:ext>
            </p:extLst>
          </p:nvPr>
        </p:nvGraphicFramePr>
        <p:xfrm>
          <a:off x="58250" y="1882690"/>
          <a:ext cx="2939786" cy="4087207"/>
        </p:xfrm>
        <a:graphic>
          <a:graphicData uri="http://schemas.openxmlformats.org/drawingml/2006/chart">
            <c:chart xmlns:c="http://schemas.openxmlformats.org/drawingml/2006/chart" xmlns:r="http://schemas.openxmlformats.org/officeDocument/2006/relationships" r:id="rId2"/>
          </a:graphicData>
        </a:graphic>
      </p:graphicFrame>
      <p:sp>
        <p:nvSpPr>
          <p:cNvPr id="11" name="10 Rectángulo"/>
          <p:cNvSpPr/>
          <p:nvPr/>
        </p:nvSpPr>
        <p:spPr bwMode="auto">
          <a:xfrm>
            <a:off x="3327818" y="1844824"/>
            <a:ext cx="6017486" cy="4187676"/>
          </a:xfrm>
          <a:prstGeom prst="rect">
            <a:avLst/>
          </a:prstGeom>
          <a:solidFill>
            <a:schemeClr val="bg1"/>
          </a:solidFill>
          <a:ln w="9525" cap="flat" cmpd="sng" algn="ctr">
            <a:solidFill>
              <a:srgbClr val="808080"/>
            </a:solidFill>
            <a:prstDash val="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graphicFrame>
        <p:nvGraphicFramePr>
          <p:cNvPr id="12" name="11 Tabla"/>
          <p:cNvGraphicFramePr>
            <a:graphicFrameLocks noGrp="1"/>
          </p:cNvGraphicFramePr>
          <p:nvPr>
            <p:extLst>
              <p:ext uri="{D42A27DB-BD31-4B8C-83A1-F6EECF244321}">
                <p14:modId xmlns:p14="http://schemas.microsoft.com/office/powerpoint/2010/main" xmlns="" val="3357843404"/>
              </p:ext>
            </p:extLst>
          </p:nvPr>
        </p:nvGraphicFramePr>
        <p:xfrm>
          <a:off x="3490327" y="2030794"/>
          <a:ext cx="3911957" cy="3615950"/>
        </p:xfrm>
        <a:graphic>
          <a:graphicData uri="http://schemas.openxmlformats.org/drawingml/2006/table">
            <a:tbl>
              <a:tblPr>
                <a:tableStyleId>{5C22544A-7EE6-4342-B048-85BDC9FD1C3A}</a:tableStyleId>
              </a:tblPr>
              <a:tblGrid>
                <a:gridCol w="3911957"/>
              </a:tblGrid>
              <a:tr h="278150">
                <a:tc>
                  <a:txBody>
                    <a:bodyPr/>
                    <a:lstStyle/>
                    <a:p>
                      <a:pPr algn="r" fontAlgn="ctr">
                        <a:lnSpc>
                          <a:spcPct val="85000"/>
                        </a:lnSpc>
                      </a:pPr>
                      <a:r>
                        <a:rPr lang="pt-BR" sz="1200" b="0" i="0" u="none" strike="noStrike" dirty="0" err="1">
                          <a:solidFill>
                            <a:srgbClr val="000000"/>
                          </a:solidFill>
                          <a:effectLst/>
                          <a:latin typeface="Calibri"/>
                        </a:rPr>
                        <a:t>Robo</a:t>
                      </a:r>
                      <a:r>
                        <a:rPr lang="pt-BR" sz="1200" b="0" i="0" u="none" strike="noStrike" dirty="0">
                          <a:solidFill>
                            <a:srgbClr val="000000"/>
                          </a:solidFill>
                          <a:effectLst/>
                          <a:latin typeface="Calibri"/>
                        </a:rPr>
                        <a:t> de bolso o </a:t>
                      </a:r>
                      <a:r>
                        <a:rPr lang="pt-BR" sz="1200" b="0" i="0" u="none" strike="noStrike" dirty="0" err="1">
                          <a:solidFill>
                            <a:srgbClr val="000000"/>
                          </a:solidFill>
                          <a:effectLst/>
                          <a:latin typeface="Calibri"/>
                        </a:rPr>
                        <a:t>cartera</a:t>
                      </a:r>
                      <a:endParaRPr lang="pt-BR" sz="1200" b="0" i="0" u="none" strike="noStrike" dirty="0">
                        <a:solidFill>
                          <a:srgbClr val="000000"/>
                        </a:solidFill>
                        <a:effectLst/>
                        <a:latin typeface="Calibri"/>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8150">
                <a:tc>
                  <a:txBody>
                    <a:bodyPr/>
                    <a:lstStyle/>
                    <a:p>
                      <a:pPr algn="r" fontAlgn="ctr">
                        <a:lnSpc>
                          <a:spcPct val="85000"/>
                        </a:lnSpc>
                      </a:pPr>
                      <a:r>
                        <a:rPr lang="es-ES" sz="1200" b="0" i="0" u="none" strike="noStrike" dirty="0">
                          <a:solidFill>
                            <a:srgbClr val="000000"/>
                          </a:solidFill>
                          <a:effectLst/>
                          <a:latin typeface="Calibri"/>
                        </a:rPr>
                        <a:t>Sustracción de objetos de coche (en aparcamiento </a:t>
                      </a:r>
                      <a:r>
                        <a:rPr lang="es-ES" sz="1200" b="0" i="0" u="none" strike="noStrike" dirty="0" smtClean="0">
                          <a:solidFill>
                            <a:srgbClr val="000000"/>
                          </a:solidFill>
                          <a:effectLst/>
                          <a:latin typeface="Calibri"/>
                        </a:rPr>
                        <a:t>de las </a:t>
                      </a:r>
                      <a:r>
                        <a:rPr lang="es-ES" sz="1200" b="0" i="0" u="none" strike="noStrike" dirty="0" err="1" smtClean="0">
                          <a:solidFill>
                            <a:srgbClr val="000000"/>
                          </a:solidFill>
                          <a:effectLst/>
                          <a:latin typeface="Calibri"/>
                        </a:rPr>
                        <a:t>inst.</a:t>
                      </a:r>
                      <a:r>
                        <a:rPr lang="es-ES" sz="1200" b="0" i="0" u="none" strike="noStrike" dirty="0" smtClean="0">
                          <a:solidFill>
                            <a:srgbClr val="000000"/>
                          </a:solidFill>
                          <a:effectLst/>
                          <a:latin typeface="Calibri"/>
                        </a:rPr>
                        <a:t>)</a:t>
                      </a:r>
                      <a:endParaRPr lang="es-ES" sz="1200" b="0" i="0" u="none" strike="noStrike" dirty="0">
                        <a:solidFill>
                          <a:srgbClr val="000000"/>
                        </a:solidFill>
                        <a:effectLst/>
                        <a:latin typeface="Calibri"/>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8150">
                <a:tc>
                  <a:txBody>
                    <a:bodyPr/>
                    <a:lstStyle/>
                    <a:p>
                      <a:pPr algn="r" fontAlgn="ctr">
                        <a:lnSpc>
                          <a:spcPct val="85000"/>
                        </a:lnSpc>
                      </a:pPr>
                      <a:r>
                        <a:rPr lang="es-ES" sz="1200" b="0" i="0" u="none" strike="noStrike">
                          <a:solidFill>
                            <a:srgbClr val="000000"/>
                          </a:solidFill>
                          <a:effectLst/>
                          <a:latin typeface="Calibri"/>
                        </a:rPr>
                        <a:t>Amenazas, intimidaciones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8150">
                <a:tc>
                  <a:txBody>
                    <a:bodyPr/>
                    <a:lstStyle/>
                    <a:p>
                      <a:pPr algn="r" fontAlgn="ctr">
                        <a:lnSpc>
                          <a:spcPct val="85000"/>
                        </a:lnSpc>
                      </a:pPr>
                      <a:r>
                        <a:rPr lang="es-ES" sz="1200" b="0" i="0" u="none" strike="noStrike" dirty="0">
                          <a:solidFill>
                            <a:srgbClr val="000000"/>
                          </a:solidFill>
                          <a:effectLst/>
                          <a:latin typeface="Calibri"/>
                        </a:rPr>
                        <a:t>Actos de vandalismo/ gamberrismo</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8150">
                <a:tc>
                  <a:txBody>
                    <a:bodyPr/>
                    <a:lstStyle/>
                    <a:p>
                      <a:pPr algn="r" fontAlgn="ctr">
                        <a:lnSpc>
                          <a:spcPct val="85000"/>
                        </a:lnSpc>
                      </a:pPr>
                      <a:r>
                        <a:rPr lang="es-ES" sz="1200" b="0" i="0" u="none" strike="noStrike">
                          <a:solidFill>
                            <a:srgbClr val="000000"/>
                          </a:solidFill>
                          <a:effectLst/>
                          <a:latin typeface="Calibri"/>
                        </a:rPr>
                        <a:t>Agresión física</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8150">
                <a:tc>
                  <a:txBody>
                    <a:bodyPr/>
                    <a:lstStyle/>
                    <a:p>
                      <a:pPr algn="r" fontAlgn="ctr">
                        <a:lnSpc>
                          <a:spcPct val="85000"/>
                        </a:lnSpc>
                      </a:pPr>
                      <a:r>
                        <a:rPr lang="es-ES" sz="1200" b="0" i="0" u="none" strike="noStrike">
                          <a:solidFill>
                            <a:srgbClr val="000000"/>
                          </a:solidFill>
                          <a:effectLst/>
                          <a:latin typeface="Calibri"/>
                        </a:rPr>
                        <a:t>Atraco (robo con violencia)</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8150">
                <a:tc>
                  <a:txBody>
                    <a:bodyPr/>
                    <a:lstStyle/>
                    <a:p>
                      <a:pPr algn="r" fontAlgn="ctr">
                        <a:lnSpc>
                          <a:spcPct val="85000"/>
                        </a:lnSpc>
                      </a:pPr>
                      <a:r>
                        <a:rPr lang="es-ES" sz="1200" b="0" i="0" u="none" strike="noStrike">
                          <a:solidFill>
                            <a:srgbClr val="000000"/>
                          </a:solidFill>
                          <a:effectLst/>
                          <a:latin typeface="Calibri"/>
                        </a:rPr>
                        <a:t>Tirón</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8150">
                <a:tc>
                  <a:txBody>
                    <a:bodyPr/>
                    <a:lstStyle/>
                    <a:p>
                      <a:pPr algn="r" fontAlgn="ctr">
                        <a:lnSpc>
                          <a:spcPct val="85000"/>
                        </a:lnSpc>
                      </a:pPr>
                      <a:r>
                        <a:rPr lang="es-ES" sz="1200" b="0" i="0" u="none" strike="noStrike" dirty="0" smtClean="0">
                          <a:solidFill>
                            <a:srgbClr val="000000"/>
                          </a:solidFill>
                          <a:effectLst/>
                          <a:latin typeface="Calibri"/>
                        </a:rPr>
                        <a:t>Abuso/intimidación de </a:t>
                      </a:r>
                      <a:r>
                        <a:rPr lang="es-ES" sz="1200" b="0" i="0" u="none" strike="noStrike" dirty="0">
                          <a:solidFill>
                            <a:srgbClr val="000000"/>
                          </a:solidFill>
                          <a:effectLst/>
                          <a:latin typeface="Calibri"/>
                        </a:rPr>
                        <a:t>personas bajo efecto de </a:t>
                      </a:r>
                      <a:r>
                        <a:rPr lang="es-ES" sz="1200" b="0" i="0" u="none" strike="noStrike" dirty="0" smtClean="0">
                          <a:solidFill>
                            <a:srgbClr val="000000"/>
                          </a:solidFill>
                          <a:effectLst/>
                          <a:latin typeface="Calibri"/>
                        </a:rPr>
                        <a:t>alcohol/drogas</a:t>
                      </a:r>
                      <a:endParaRPr lang="es-ES" sz="1200" b="0" i="0" u="none" strike="noStrike" dirty="0">
                        <a:solidFill>
                          <a:srgbClr val="000000"/>
                        </a:solidFill>
                        <a:effectLst/>
                        <a:latin typeface="Calibri"/>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8150">
                <a:tc>
                  <a:txBody>
                    <a:bodyPr/>
                    <a:lstStyle/>
                    <a:p>
                      <a:pPr algn="r" fontAlgn="ctr">
                        <a:lnSpc>
                          <a:spcPct val="85000"/>
                        </a:lnSpc>
                      </a:pPr>
                      <a:r>
                        <a:rPr lang="es-ES" sz="1200" b="0" i="0" u="none" strike="noStrike">
                          <a:solidFill>
                            <a:srgbClr val="000000"/>
                          </a:solidFill>
                          <a:effectLst/>
                          <a:latin typeface="Calibri"/>
                        </a:rPr>
                        <a:t>Estafa, timo</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8150">
                <a:tc>
                  <a:txBody>
                    <a:bodyPr/>
                    <a:lstStyle/>
                    <a:p>
                      <a:pPr algn="r" fontAlgn="ctr">
                        <a:lnSpc>
                          <a:spcPct val="85000"/>
                        </a:lnSpc>
                      </a:pPr>
                      <a:r>
                        <a:rPr lang="es-ES" sz="1200" b="0" i="0" u="none" strike="noStrike">
                          <a:solidFill>
                            <a:srgbClr val="000000"/>
                          </a:solidFill>
                          <a:effectLst/>
                          <a:latin typeface="Calibri"/>
                        </a:rPr>
                        <a:t>Acoso/ agresión sexual</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8150">
                <a:tc>
                  <a:txBody>
                    <a:bodyPr/>
                    <a:lstStyle/>
                    <a:p>
                      <a:pPr algn="r" fontAlgn="ctr">
                        <a:lnSpc>
                          <a:spcPct val="85000"/>
                        </a:lnSpc>
                      </a:pPr>
                      <a:r>
                        <a:rPr lang="es-ES" sz="1200" b="0" i="0" u="none" strike="noStrike" dirty="0">
                          <a:solidFill>
                            <a:srgbClr val="000000"/>
                          </a:solidFill>
                          <a:effectLst/>
                          <a:latin typeface="Calibri"/>
                        </a:rPr>
                        <a:t>Robo de coche (en aparcamiento de las instalaciones)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8150">
                <a:tc>
                  <a:txBody>
                    <a:bodyPr/>
                    <a:lstStyle/>
                    <a:p>
                      <a:pPr algn="r" fontAlgn="ctr">
                        <a:lnSpc>
                          <a:spcPct val="85000"/>
                        </a:lnSpc>
                      </a:pPr>
                      <a:r>
                        <a:rPr lang="es-ES" sz="1200" b="0" i="0" u="none" strike="noStrike">
                          <a:solidFill>
                            <a:srgbClr val="000000"/>
                          </a:solidFill>
                          <a:effectLst/>
                          <a:latin typeface="Calibri"/>
                        </a:rPr>
                        <a:t>Otros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8150">
                <a:tc>
                  <a:txBody>
                    <a:bodyPr/>
                    <a:lstStyle/>
                    <a:p>
                      <a:pPr algn="r" fontAlgn="ctr">
                        <a:lnSpc>
                          <a:spcPct val="85000"/>
                        </a:lnSpc>
                      </a:pPr>
                      <a:r>
                        <a:rPr lang="es-ES" sz="1200" b="0" i="0" u="none" strike="noStrike" dirty="0">
                          <a:solidFill>
                            <a:srgbClr val="000000"/>
                          </a:solidFill>
                          <a:effectLst/>
                          <a:latin typeface="Calibri"/>
                        </a:rPr>
                        <a:t>Prefiero no contestar</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14" name="13 Gráfico"/>
          <p:cNvGraphicFramePr/>
          <p:nvPr>
            <p:extLst>
              <p:ext uri="{D42A27DB-BD31-4B8C-83A1-F6EECF244321}">
                <p14:modId xmlns:p14="http://schemas.microsoft.com/office/powerpoint/2010/main" xmlns="" val="3501599229"/>
              </p:ext>
            </p:extLst>
          </p:nvPr>
        </p:nvGraphicFramePr>
        <p:xfrm>
          <a:off x="7357307" y="1892792"/>
          <a:ext cx="2610140" cy="4033345"/>
        </p:xfrm>
        <a:graphic>
          <a:graphicData uri="http://schemas.openxmlformats.org/drawingml/2006/chart">
            <c:chart xmlns:c="http://schemas.openxmlformats.org/drawingml/2006/chart" xmlns:r="http://schemas.openxmlformats.org/officeDocument/2006/relationships" r:id="rId3"/>
          </a:graphicData>
        </a:graphic>
      </p:graphicFrame>
      <p:sp>
        <p:nvSpPr>
          <p:cNvPr id="18" name="Rectangle 3"/>
          <p:cNvSpPr>
            <a:spLocks noChangeArrowheads="1"/>
          </p:cNvSpPr>
          <p:nvPr/>
        </p:nvSpPr>
        <p:spPr bwMode="auto">
          <a:xfrm>
            <a:off x="36513" y="35999"/>
            <a:ext cx="8516887" cy="648000"/>
          </a:xfrm>
          <a:prstGeom prst="rect">
            <a:avLst/>
          </a:prstGeom>
          <a:solidFill>
            <a:schemeClr val="accent5"/>
          </a:solidFill>
          <a:ln>
            <a:noFill/>
          </a:ln>
          <a:effectLst/>
          <a:extLst/>
        </p:spPr>
        <p:txBody>
          <a:bodyPr wrap="square" lIns="0" tIns="0" rIns="0" bIns="0" anchor="ctr">
            <a:noAutofit/>
          </a:bodyPr>
          <a:lstStyle/>
          <a:p>
            <a:endParaRPr lang="es-ES"/>
          </a:p>
        </p:txBody>
      </p:sp>
      <p:sp>
        <p:nvSpPr>
          <p:cNvPr id="19" name="18 CuadroTexto"/>
          <p:cNvSpPr txBox="1"/>
          <p:nvPr/>
        </p:nvSpPr>
        <p:spPr>
          <a:xfrm>
            <a:off x="56456" y="170534"/>
            <a:ext cx="6165021" cy="400110"/>
          </a:xfrm>
          <a:prstGeom prst="rect">
            <a:avLst/>
          </a:prstGeom>
          <a:noFill/>
        </p:spPr>
        <p:txBody>
          <a:bodyPr wrap="none" rtlCol="0">
            <a:spAutoFit/>
          </a:bodyPr>
          <a:lstStyle>
            <a:defPPr>
              <a:defRPr lang="es-ES_tradnl"/>
            </a:defPPr>
            <a:lvl1pPr algn="l">
              <a:defRPr sz="2000">
                <a:ln>
                  <a:solidFill>
                    <a:schemeClr val="bg1"/>
                  </a:solidFill>
                </a:ln>
                <a:solidFill>
                  <a:schemeClr val="bg1"/>
                </a:solidFill>
                <a:latin typeface="Calibri" pitchFamily="34" charset="0"/>
                <a:cs typeface="Calibri" pitchFamily="34" charset="0"/>
              </a:defRPr>
            </a:lvl1pPr>
          </a:lstStyle>
          <a:p>
            <a:r>
              <a:rPr lang="es-ES" dirty="0"/>
              <a:t>SEGURIDAD CIUDADANA EN LAS INSTALACIONES DE OCIO</a:t>
            </a:r>
          </a:p>
        </p:txBody>
      </p:sp>
      <p:sp>
        <p:nvSpPr>
          <p:cNvPr id="21" name="20 CuadroTexto"/>
          <p:cNvSpPr txBox="1"/>
          <p:nvPr/>
        </p:nvSpPr>
        <p:spPr>
          <a:xfrm rot="16200000">
            <a:off x="8307330" y="4717525"/>
            <a:ext cx="2352951" cy="276999"/>
          </a:xfrm>
          <a:prstGeom prst="rect">
            <a:avLst/>
          </a:prstGeom>
          <a:noFill/>
        </p:spPr>
        <p:txBody>
          <a:bodyPr wrap="square" lIns="36000" rIns="36000" rtlCol="0" anchor="ctr">
            <a:spAutoFit/>
          </a:bodyPr>
          <a:lstStyle>
            <a:defPPr>
              <a:defRPr lang="es-ES_tradnl"/>
            </a:defPPr>
            <a:lvl1pPr algn="l">
              <a:defRPr sz="1100">
                <a:latin typeface="Calibri" pitchFamily="34" charset="0"/>
                <a:cs typeface="Calibri" pitchFamily="34" charset="0"/>
              </a:defRPr>
            </a:lvl1pPr>
          </a:lstStyle>
          <a:p>
            <a:r>
              <a:rPr lang="es-ES" sz="1200" dirty="0" smtClean="0"/>
              <a:t>BASE: "Ha sido víctima" 143 </a:t>
            </a:r>
            <a:r>
              <a:rPr lang="es-ES" sz="1200" dirty="0"/>
              <a:t>CASOS</a:t>
            </a:r>
          </a:p>
        </p:txBody>
      </p:sp>
      <p:sp>
        <p:nvSpPr>
          <p:cNvPr id="22" name="21 Flecha derecha"/>
          <p:cNvSpPr/>
          <p:nvPr/>
        </p:nvSpPr>
        <p:spPr bwMode="auto">
          <a:xfrm>
            <a:off x="2834403" y="3562462"/>
            <a:ext cx="360000" cy="504000"/>
          </a:xfrm>
          <a:prstGeom prst="rightArrow">
            <a:avLst>
              <a:gd name="adj1" fmla="val 50000"/>
              <a:gd name="adj2" fmla="val 62372"/>
            </a:avLst>
          </a:prstGeom>
          <a:solidFill>
            <a:schemeClr val="accent6"/>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23" name="22 CuadroTexto"/>
          <p:cNvSpPr txBox="1"/>
          <p:nvPr/>
        </p:nvSpPr>
        <p:spPr>
          <a:xfrm rot="16200000">
            <a:off x="1189931" y="4381246"/>
            <a:ext cx="2948353" cy="276999"/>
          </a:xfrm>
          <a:prstGeom prst="rect">
            <a:avLst/>
          </a:prstGeom>
          <a:noFill/>
        </p:spPr>
        <p:txBody>
          <a:bodyPr wrap="square" lIns="36000" rIns="36000" rtlCol="0" anchor="ctr">
            <a:spAutoFit/>
          </a:bodyPr>
          <a:lstStyle>
            <a:defPPr>
              <a:defRPr lang="es-ES_tradnl"/>
            </a:defPPr>
            <a:lvl1pPr algn="l">
              <a:defRPr sz="1100">
                <a:latin typeface="Calibri" pitchFamily="34" charset="0"/>
                <a:cs typeface="Calibri" pitchFamily="34" charset="0"/>
              </a:defRPr>
            </a:lvl1pPr>
          </a:lstStyle>
          <a:p>
            <a:r>
              <a:rPr lang="es-ES" sz="1200" dirty="0" smtClean="0"/>
              <a:t>BASE Total muestra: 2.081 CASOS</a:t>
            </a:r>
            <a:endParaRPr lang="es-ES" sz="1200" dirty="0"/>
          </a:p>
        </p:txBody>
      </p:sp>
    </p:spTree>
    <p:extLst>
      <p:ext uri="{BB962C8B-B14F-4D97-AF65-F5344CB8AC3E}">
        <p14:creationId xmlns:p14="http://schemas.microsoft.com/office/powerpoint/2010/main" xmlns="" val="80863745"/>
      </p:ext>
    </p:extLst>
  </p:cSld>
  <p:clrMapOvr>
    <a:masterClrMapping/>
  </p:clrMapOvr>
  <p:transition>
    <p:wipe dir="d"/>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19 Rectángulo"/>
          <p:cNvSpPr/>
          <p:nvPr/>
        </p:nvSpPr>
        <p:spPr bwMode="auto">
          <a:xfrm>
            <a:off x="3429000" y="2348879"/>
            <a:ext cx="5961273" cy="3768119"/>
          </a:xfrm>
          <a:prstGeom prst="rect">
            <a:avLst/>
          </a:prstGeom>
          <a:solidFill>
            <a:schemeClr val="bg1"/>
          </a:solidFill>
          <a:ln w="9525" cap="flat" cmpd="sng" algn="ctr">
            <a:solidFill>
              <a:srgbClr val="808080"/>
            </a:solidFill>
            <a:prstDash val="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21" name="20 Rectángulo"/>
          <p:cNvSpPr/>
          <p:nvPr/>
        </p:nvSpPr>
        <p:spPr bwMode="auto">
          <a:xfrm>
            <a:off x="469048" y="2348879"/>
            <a:ext cx="2375752" cy="3768119"/>
          </a:xfrm>
          <a:prstGeom prst="rect">
            <a:avLst/>
          </a:prstGeom>
          <a:solidFill>
            <a:schemeClr val="bg1"/>
          </a:solidFill>
          <a:ln w="9525" cap="flat" cmpd="sng" algn="ctr">
            <a:solidFill>
              <a:srgbClr val="808080"/>
            </a:solidFill>
            <a:prstDash val="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4" name="3 Marcador de número de diapositiva"/>
          <p:cNvSpPr>
            <a:spLocks noGrp="1"/>
          </p:cNvSpPr>
          <p:nvPr>
            <p:ph type="sldNum" sz="quarter" idx="10"/>
          </p:nvPr>
        </p:nvSpPr>
        <p:spPr/>
        <p:txBody>
          <a:bodyPr/>
          <a:lstStyle/>
          <a:p>
            <a:r>
              <a:rPr lang="en-US" smtClean="0"/>
              <a:t>-</a:t>
            </a:r>
            <a:fld id="{41B2AE44-E9C6-4EAB-BC73-5008DB342051}" type="slidenum">
              <a:rPr lang="en-US" smtClean="0"/>
              <a:pPr/>
              <a:t>74</a:t>
            </a:fld>
            <a:r>
              <a:rPr lang="en-US" smtClean="0"/>
              <a:t>-</a:t>
            </a:r>
            <a:endParaRPr lang="en-US"/>
          </a:p>
        </p:txBody>
      </p:sp>
      <p:sp>
        <p:nvSpPr>
          <p:cNvPr id="8" name="7 CuadroTexto"/>
          <p:cNvSpPr txBox="1"/>
          <p:nvPr/>
        </p:nvSpPr>
        <p:spPr>
          <a:xfrm>
            <a:off x="56456" y="836712"/>
            <a:ext cx="8640960" cy="400110"/>
          </a:xfrm>
          <a:prstGeom prst="rect">
            <a:avLst/>
          </a:prstGeom>
          <a:noFill/>
          <a:ln>
            <a:noFill/>
          </a:ln>
        </p:spPr>
        <p:txBody>
          <a:bodyPr wrap="square" rtlCol="0">
            <a:spAutoFit/>
          </a:bodyPr>
          <a:lstStyle>
            <a:defPPr>
              <a:defRPr lang="es-ES_tradnl"/>
            </a:defPPr>
            <a:lvl1pPr algn="l">
              <a:spcBef>
                <a:spcPts val="0"/>
              </a:spcBef>
              <a:defRPr sz="2000" b="1">
                <a:solidFill>
                  <a:schemeClr val="bg1">
                    <a:lumMod val="50000"/>
                  </a:schemeClr>
                </a:solidFill>
                <a:latin typeface="Calibri" pitchFamily="34" charset="0"/>
                <a:cs typeface="Calibri" pitchFamily="34" charset="0"/>
              </a:defRPr>
            </a:lvl1pPr>
          </a:lstStyle>
          <a:p>
            <a:r>
              <a:rPr lang="es-ES" dirty="0" smtClean="0">
                <a:solidFill>
                  <a:schemeClr val="accent5">
                    <a:lumMod val="75000"/>
                  </a:schemeClr>
                </a:solidFill>
              </a:rPr>
              <a:t>Medidas de seguridad</a:t>
            </a:r>
          </a:p>
        </p:txBody>
      </p:sp>
      <p:sp>
        <p:nvSpPr>
          <p:cNvPr id="74" name="73 CuadroTexto"/>
          <p:cNvSpPr txBox="1"/>
          <p:nvPr/>
        </p:nvSpPr>
        <p:spPr>
          <a:xfrm>
            <a:off x="0" y="6396335"/>
            <a:ext cx="7545288" cy="461665"/>
          </a:xfrm>
          <a:prstGeom prst="rect">
            <a:avLst/>
          </a:prstGeom>
          <a:noFill/>
        </p:spPr>
        <p:txBody>
          <a:bodyPr wrap="square" rtlCol="0">
            <a:spAutoFit/>
          </a:bodyPr>
          <a:lstStyle>
            <a:defPPr>
              <a:defRPr lang="es-ES_tradnl"/>
            </a:defPPr>
            <a:lvl1pPr algn="l">
              <a:defRPr sz="1200">
                <a:solidFill>
                  <a:schemeClr val="bg1">
                    <a:lumMod val="50000"/>
                  </a:schemeClr>
                </a:solidFill>
                <a:latin typeface="Calibri" pitchFamily="34" charset="0"/>
                <a:cs typeface="Calibri" pitchFamily="34" charset="0"/>
              </a:defRPr>
            </a:lvl1pPr>
          </a:lstStyle>
          <a:p>
            <a:pPr>
              <a:spcBef>
                <a:spcPts val="0"/>
              </a:spcBef>
            </a:pPr>
            <a:r>
              <a:rPr lang="es-ES" dirty="0" err="1" smtClean="0"/>
              <a:t>O8</a:t>
            </a:r>
            <a:r>
              <a:rPr lang="es-ES" dirty="0" smtClean="0"/>
              <a:t>.- ¿Cree que las medidas de seguridad que existen actualmente en estos lugares son las adecuadas?</a:t>
            </a:r>
          </a:p>
          <a:p>
            <a:pPr>
              <a:spcBef>
                <a:spcPts val="0"/>
              </a:spcBef>
            </a:pPr>
            <a:r>
              <a:rPr lang="es-ES" dirty="0" err="1" smtClean="0"/>
              <a:t>O9</a:t>
            </a:r>
            <a:r>
              <a:rPr lang="es-ES" dirty="0" smtClean="0"/>
              <a:t>.- ¿Qué medidas cree que deberían adoptarse para incrementar la seguridad en estos ámbitos?</a:t>
            </a:r>
            <a:endParaRPr lang="es-ES" dirty="0"/>
          </a:p>
        </p:txBody>
      </p:sp>
      <p:graphicFrame>
        <p:nvGraphicFramePr>
          <p:cNvPr id="12" name="11 Gráfico"/>
          <p:cNvGraphicFramePr/>
          <p:nvPr>
            <p:extLst>
              <p:ext uri="{D42A27DB-BD31-4B8C-83A1-F6EECF244321}">
                <p14:modId xmlns:p14="http://schemas.microsoft.com/office/powerpoint/2010/main" xmlns="" val="1218222952"/>
              </p:ext>
            </p:extLst>
          </p:nvPr>
        </p:nvGraphicFramePr>
        <p:xfrm>
          <a:off x="256892" y="2532946"/>
          <a:ext cx="2943508" cy="345638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14 Gráfico"/>
          <p:cNvGraphicFramePr/>
          <p:nvPr>
            <p:extLst>
              <p:ext uri="{D42A27DB-BD31-4B8C-83A1-F6EECF244321}">
                <p14:modId xmlns:p14="http://schemas.microsoft.com/office/powerpoint/2010/main" xmlns="" val="1872851036"/>
              </p:ext>
            </p:extLst>
          </p:nvPr>
        </p:nvGraphicFramePr>
        <p:xfrm>
          <a:off x="7381705" y="2420953"/>
          <a:ext cx="2617040" cy="366732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16 Tabla"/>
          <p:cNvGraphicFramePr>
            <a:graphicFrameLocks noGrp="1"/>
          </p:cNvGraphicFramePr>
          <p:nvPr>
            <p:extLst>
              <p:ext uri="{D42A27DB-BD31-4B8C-83A1-F6EECF244321}">
                <p14:modId xmlns:p14="http://schemas.microsoft.com/office/powerpoint/2010/main" xmlns="" val="1243157420"/>
              </p:ext>
            </p:extLst>
          </p:nvPr>
        </p:nvGraphicFramePr>
        <p:xfrm>
          <a:off x="3581400" y="2570831"/>
          <a:ext cx="3832900" cy="3204000"/>
        </p:xfrm>
        <a:graphic>
          <a:graphicData uri="http://schemas.openxmlformats.org/drawingml/2006/table">
            <a:tbl>
              <a:tblPr>
                <a:tableStyleId>{5C22544A-7EE6-4342-B048-85BDC9FD1C3A}</a:tableStyleId>
              </a:tblPr>
              <a:tblGrid>
                <a:gridCol w="3832900"/>
              </a:tblGrid>
              <a:tr h="356000">
                <a:tc>
                  <a:txBody>
                    <a:bodyPr/>
                    <a:lstStyle/>
                    <a:p>
                      <a:pPr algn="r" fontAlgn="ctr">
                        <a:lnSpc>
                          <a:spcPct val="85000"/>
                        </a:lnSpc>
                      </a:pPr>
                      <a:r>
                        <a:rPr lang="es-ES" sz="1200" b="0" i="0" u="none" strike="noStrike" dirty="0">
                          <a:solidFill>
                            <a:srgbClr val="000000"/>
                          </a:solidFill>
                          <a:effectLst/>
                          <a:latin typeface="Calibri"/>
                        </a:rPr>
                        <a:t>Mayor presencia de personal de seguridad</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56000">
                <a:tc>
                  <a:txBody>
                    <a:bodyPr/>
                    <a:lstStyle/>
                    <a:p>
                      <a:pPr algn="r" fontAlgn="ctr">
                        <a:lnSpc>
                          <a:spcPct val="85000"/>
                        </a:lnSpc>
                      </a:pPr>
                      <a:r>
                        <a:rPr lang="es-ES" sz="1200" b="0" i="0" u="none" strike="noStrike" dirty="0">
                          <a:solidFill>
                            <a:srgbClr val="000000"/>
                          </a:solidFill>
                          <a:effectLst/>
                          <a:latin typeface="Calibri"/>
                        </a:rPr>
                        <a:t>Instalación de cámaras de video-vigilancia/ circuitos cerrados de TV (</a:t>
                      </a:r>
                      <a:r>
                        <a:rPr lang="es-ES" sz="1200" b="0" i="0" u="none" strike="noStrike" dirty="0" err="1">
                          <a:solidFill>
                            <a:srgbClr val="000000"/>
                          </a:solidFill>
                          <a:effectLst/>
                          <a:latin typeface="Calibri"/>
                        </a:rPr>
                        <a:t>CTV</a:t>
                      </a:r>
                      <a:r>
                        <a:rPr lang="es-ES" sz="1200" b="0" i="0" u="none" strike="noStrike" dirty="0">
                          <a:solidFill>
                            <a:srgbClr val="000000"/>
                          </a:solidFill>
                          <a:effectLst/>
                          <a:latin typeface="Calibri"/>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56000">
                <a:tc>
                  <a:txBody>
                    <a:bodyPr/>
                    <a:lstStyle/>
                    <a:p>
                      <a:pPr algn="r" fontAlgn="ctr">
                        <a:lnSpc>
                          <a:spcPct val="85000"/>
                        </a:lnSpc>
                      </a:pPr>
                      <a:r>
                        <a:rPr lang="es-ES" sz="1200" b="0" i="0" u="none" strike="noStrike">
                          <a:solidFill>
                            <a:srgbClr val="000000"/>
                          </a:solidFill>
                          <a:effectLst/>
                          <a:latin typeface="Calibri"/>
                        </a:rPr>
                        <a:t>Mayor y mejor iluminación dentro y fuera de las instalaciones (interior, salidas, parking, etc.)</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56000">
                <a:tc>
                  <a:txBody>
                    <a:bodyPr/>
                    <a:lstStyle/>
                    <a:p>
                      <a:pPr algn="r" fontAlgn="ctr">
                        <a:lnSpc>
                          <a:spcPct val="85000"/>
                        </a:lnSpc>
                      </a:pPr>
                      <a:r>
                        <a:rPr lang="es-ES" sz="1200" b="0" i="0" u="none" strike="noStrike" dirty="0">
                          <a:solidFill>
                            <a:srgbClr val="000000"/>
                          </a:solidFill>
                          <a:effectLst/>
                          <a:latin typeface="Calibri"/>
                        </a:rPr>
                        <a:t>Mayor control en los accesos internos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56000">
                <a:tc>
                  <a:txBody>
                    <a:bodyPr/>
                    <a:lstStyle/>
                    <a:p>
                      <a:pPr algn="r" fontAlgn="ctr">
                        <a:lnSpc>
                          <a:spcPct val="85000"/>
                        </a:lnSpc>
                      </a:pPr>
                      <a:r>
                        <a:rPr lang="es-ES" sz="1200" b="0" i="0" u="none" strike="noStrike">
                          <a:solidFill>
                            <a:srgbClr val="000000"/>
                          </a:solidFill>
                          <a:effectLst/>
                          <a:latin typeface="Calibri"/>
                        </a:rPr>
                        <a:t>Instalar sistemas control en los accesos (identificación)</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56000">
                <a:tc>
                  <a:txBody>
                    <a:bodyPr/>
                    <a:lstStyle/>
                    <a:p>
                      <a:pPr algn="r" fontAlgn="ctr">
                        <a:lnSpc>
                          <a:spcPct val="85000"/>
                        </a:lnSpc>
                      </a:pPr>
                      <a:r>
                        <a:rPr lang="es-ES" sz="1200" b="0" i="0" u="none" strike="noStrike">
                          <a:solidFill>
                            <a:srgbClr val="000000"/>
                          </a:solidFill>
                          <a:effectLst/>
                          <a:latin typeface="Calibri"/>
                        </a:rPr>
                        <a:t>Instalar sistemas de detección de metales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56000">
                <a:tc>
                  <a:txBody>
                    <a:bodyPr/>
                    <a:lstStyle/>
                    <a:p>
                      <a:pPr algn="r" fontAlgn="ctr">
                        <a:lnSpc>
                          <a:spcPct val="85000"/>
                        </a:lnSpc>
                      </a:pPr>
                      <a:r>
                        <a:rPr lang="es-ES" sz="1200" b="0" i="0" u="none" strike="noStrike">
                          <a:solidFill>
                            <a:srgbClr val="000000"/>
                          </a:solidFill>
                          <a:effectLst/>
                          <a:latin typeface="Calibri"/>
                        </a:rPr>
                        <a:t>Otros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56000">
                <a:tc>
                  <a:txBody>
                    <a:bodyPr/>
                    <a:lstStyle/>
                    <a:p>
                      <a:pPr algn="r" fontAlgn="ctr">
                        <a:lnSpc>
                          <a:spcPct val="85000"/>
                        </a:lnSpc>
                      </a:pPr>
                      <a:r>
                        <a:rPr lang="es-ES" sz="1200" b="0" i="0" u="none" strike="noStrike">
                          <a:solidFill>
                            <a:srgbClr val="000000"/>
                          </a:solidFill>
                          <a:effectLst/>
                          <a:latin typeface="Calibri"/>
                        </a:rPr>
                        <a:t>Ninguna/ están bien como están</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56000">
                <a:tc>
                  <a:txBody>
                    <a:bodyPr/>
                    <a:lstStyle/>
                    <a:p>
                      <a:pPr algn="r" fontAlgn="ctr">
                        <a:lnSpc>
                          <a:spcPct val="85000"/>
                        </a:lnSpc>
                      </a:pPr>
                      <a:r>
                        <a:rPr lang="es-ES" sz="1200" b="0" i="0" u="none" strike="noStrike" dirty="0">
                          <a:solidFill>
                            <a:srgbClr val="000000"/>
                          </a:solidFill>
                          <a:effectLst/>
                          <a:latin typeface="Calibri"/>
                        </a:rPr>
                        <a:t>No sabe</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19" name="18 CuadroTexto"/>
          <p:cNvSpPr txBox="1"/>
          <p:nvPr/>
        </p:nvSpPr>
        <p:spPr>
          <a:xfrm>
            <a:off x="480052" y="1393264"/>
            <a:ext cx="8865251" cy="338554"/>
          </a:xfrm>
          <a:prstGeom prst="rect">
            <a:avLst/>
          </a:prstGeom>
          <a:noFill/>
        </p:spPr>
        <p:txBody>
          <a:bodyPr wrap="square" rtlCol="0">
            <a:spAutoFit/>
          </a:bodyPr>
          <a:lstStyle/>
          <a:p>
            <a:pPr algn="l"/>
            <a:r>
              <a:rPr lang="es-ES" sz="1600" dirty="0" smtClean="0">
                <a:latin typeface="Calibri" pitchFamily="34" charset="0"/>
                <a:cs typeface="Calibri" pitchFamily="34" charset="0"/>
              </a:rPr>
              <a:t>Texto…</a:t>
            </a:r>
            <a:endParaRPr lang="es-ES" sz="1600" dirty="0">
              <a:latin typeface="Calibri" pitchFamily="34" charset="0"/>
              <a:cs typeface="Calibri" pitchFamily="34" charset="0"/>
            </a:endParaRPr>
          </a:p>
        </p:txBody>
      </p:sp>
      <p:sp>
        <p:nvSpPr>
          <p:cNvPr id="16" name="Rectangle 3"/>
          <p:cNvSpPr>
            <a:spLocks noChangeArrowheads="1"/>
          </p:cNvSpPr>
          <p:nvPr/>
        </p:nvSpPr>
        <p:spPr bwMode="auto">
          <a:xfrm>
            <a:off x="36513" y="35999"/>
            <a:ext cx="8516887" cy="648000"/>
          </a:xfrm>
          <a:prstGeom prst="rect">
            <a:avLst/>
          </a:prstGeom>
          <a:solidFill>
            <a:schemeClr val="accent5"/>
          </a:solidFill>
          <a:ln>
            <a:noFill/>
          </a:ln>
          <a:effectLst/>
          <a:extLst/>
        </p:spPr>
        <p:txBody>
          <a:bodyPr wrap="square" lIns="0" tIns="0" rIns="0" bIns="0" anchor="ctr">
            <a:noAutofit/>
          </a:bodyPr>
          <a:lstStyle/>
          <a:p>
            <a:endParaRPr lang="es-ES"/>
          </a:p>
        </p:txBody>
      </p:sp>
      <p:sp>
        <p:nvSpPr>
          <p:cNvPr id="18" name="17 CuadroTexto"/>
          <p:cNvSpPr txBox="1"/>
          <p:nvPr/>
        </p:nvSpPr>
        <p:spPr>
          <a:xfrm>
            <a:off x="56456" y="170534"/>
            <a:ext cx="6165021" cy="400110"/>
          </a:xfrm>
          <a:prstGeom prst="rect">
            <a:avLst/>
          </a:prstGeom>
          <a:noFill/>
        </p:spPr>
        <p:txBody>
          <a:bodyPr wrap="none" rtlCol="0">
            <a:spAutoFit/>
          </a:bodyPr>
          <a:lstStyle>
            <a:defPPr>
              <a:defRPr lang="es-ES_tradnl"/>
            </a:defPPr>
            <a:lvl1pPr algn="l">
              <a:defRPr sz="2000">
                <a:ln>
                  <a:solidFill>
                    <a:schemeClr val="bg1"/>
                  </a:solidFill>
                </a:ln>
                <a:solidFill>
                  <a:schemeClr val="bg1"/>
                </a:solidFill>
                <a:latin typeface="Calibri" pitchFamily="34" charset="0"/>
                <a:cs typeface="Calibri" pitchFamily="34" charset="0"/>
              </a:defRPr>
            </a:lvl1pPr>
          </a:lstStyle>
          <a:p>
            <a:r>
              <a:rPr lang="es-ES" dirty="0"/>
              <a:t>SEGURIDAD CIUDADANA EN LAS INSTALACIONES DE OCIO</a:t>
            </a:r>
          </a:p>
        </p:txBody>
      </p:sp>
      <p:sp>
        <p:nvSpPr>
          <p:cNvPr id="22" name="21 CuadroTexto"/>
          <p:cNvSpPr txBox="1"/>
          <p:nvPr/>
        </p:nvSpPr>
        <p:spPr>
          <a:xfrm rot="16200000">
            <a:off x="8054597" y="4542901"/>
            <a:ext cx="2948353" cy="276999"/>
          </a:xfrm>
          <a:prstGeom prst="rect">
            <a:avLst/>
          </a:prstGeom>
          <a:noFill/>
        </p:spPr>
        <p:txBody>
          <a:bodyPr wrap="square" lIns="36000" rIns="36000" rtlCol="0" anchor="ctr">
            <a:spAutoFit/>
          </a:bodyPr>
          <a:lstStyle>
            <a:defPPr>
              <a:defRPr lang="es-ES_tradnl"/>
            </a:defPPr>
            <a:lvl1pPr algn="l">
              <a:defRPr sz="1100">
                <a:latin typeface="Calibri" pitchFamily="34" charset="0"/>
                <a:cs typeface="Calibri" pitchFamily="34" charset="0"/>
              </a:defRPr>
            </a:lvl1pPr>
          </a:lstStyle>
          <a:p>
            <a:r>
              <a:rPr lang="es-ES" sz="1200" dirty="0" smtClean="0"/>
              <a:t>BASE Total muestra: 2.081 CASOS</a:t>
            </a:r>
            <a:endParaRPr lang="es-ES" sz="1200" dirty="0"/>
          </a:p>
        </p:txBody>
      </p:sp>
      <p:sp>
        <p:nvSpPr>
          <p:cNvPr id="23" name="22 CuadroTexto"/>
          <p:cNvSpPr txBox="1"/>
          <p:nvPr/>
        </p:nvSpPr>
        <p:spPr>
          <a:xfrm rot="16200000">
            <a:off x="1511621" y="4504322"/>
            <a:ext cx="2948353" cy="276999"/>
          </a:xfrm>
          <a:prstGeom prst="rect">
            <a:avLst/>
          </a:prstGeom>
          <a:noFill/>
        </p:spPr>
        <p:txBody>
          <a:bodyPr wrap="square" lIns="36000" rIns="36000" rtlCol="0" anchor="ctr">
            <a:spAutoFit/>
          </a:bodyPr>
          <a:lstStyle>
            <a:defPPr>
              <a:defRPr lang="es-ES_tradnl"/>
            </a:defPPr>
            <a:lvl1pPr algn="l">
              <a:defRPr sz="1100">
                <a:latin typeface="Calibri" pitchFamily="34" charset="0"/>
                <a:cs typeface="Calibri" pitchFamily="34" charset="0"/>
              </a:defRPr>
            </a:lvl1pPr>
          </a:lstStyle>
          <a:p>
            <a:r>
              <a:rPr lang="es-ES" sz="1200" dirty="0" smtClean="0"/>
              <a:t>BASE Total muestra: 2.081 CASOS</a:t>
            </a:r>
            <a:endParaRPr lang="es-ES" sz="1200" dirty="0"/>
          </a:p>
        </p:txBody>
      </p:sp>
    </p:spTree>
    <p:extLst>
      <p:ext uri="{BB962C8B-B14F-4D97-AF65-F5344CB8AC3E}">
        <p14:creationId xmlns:p14="http://schemas.microsoft.com/office/powerpoint/2010/main" xmlns="" val="2596207015"/>
      </p:ext>
    </p:extLst>
  </p:cSld>
  <p:clrMapOvr>
    <a:masterClrMapping/>
  </p:clrMapOvr>
  <p:transition>
    <p:wipe dir="d"/>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9 Imagen"/>
          <p:cNvPicPr>
            <a:picLocks noChangeAspect="1"/>
          </p:cNvPicPr>
          <p:nvPr/>
        </p:nvPicPr>
        <p:blipFill rotWithShape="1">
          <a:blip r:embed="rId2" cstate="email">
            <a:extLst>
              <a:ext uri="{BEBA8EAE-BF5A-486C-A8C5-ECC9F3942E4B}">
                <a14:imgProps xmlns:a14="http://schemas.microsoft.com/office/drawing/2010/main" xmlns="">
                  <a14:imgLayer r:embed="rId3">
                    <a14:imgEffect>
                      <a14:colorTemperature colorTemp="4700"/>
                    </a14:imgEffect>
                    <a14:imgEffect>
                      <a14:saturation sat="66000"/>
                    </a14:imgEffect>
                    <a14:imgEffect>
                      <a14:brightnessContrast bright="40000"/>
                    </a14:imgEffect>
                  </a14:imgLayer>
                </a14:imgProps>
              </a:ext>
              <a:ext uri="{28A0092B-C50C-407E-A947-70E740481C1C}">
                <a14:useLocalDpi xmlns:a14="http://schemas.microsoft.com/office/drawing/2010/main" xmlns=""/>
              </a:ext>
            </a:extLst>
          </a:blip>
          <a:srcRect/>
          <a:stretch/>
        </p:blipFill>
        <p:spPr>
          <a:xfrm flipH="1">
            <a:off x="0" y="1"/>
            <a:ext cx="9906000" cy="6885384"/>
          </a:xfrm>
          <a:prstGeom prst="rect">
            <a:avLst/>
          </a:prstGeom>
        </p:spPr>
      </p:pic>
      <p:sp>
        <p:nvSpPr>
          <p:cNvPr id="2" name="1 Forma libre"/>
          <p:cNvSpPr/>
          <p:nvPr/>
        </p:nvSpPr>
        <p:spPr>
          <a:xfrm>
            <a:off x="-12860" y="0"/>
            <a:ext cx="4965860" cy="6883400"/>
          </a:xfrm>
          <a:custGeom>
            <a:avLst/>
            <a:gdLst>
              <a:gd name="connsiteX0" fmla="*/ 25400 w 4914900"/>
              <a:gd name="connsiteY0" fmla="*/ 12700 h 6870700"/>
              <a:gd name="connsiteX1" fmla="*/ 4914900 w 4914900"/>
              <a:gd name="connsiteY1" fmla="*/ 0 h 6870700"/>
              <a:gd name="connsiteX2" fmla="*/ 3327400 w 4914900"/>
              <a:gd name="connsiteY2" fmla="*/ 6845300 h 6870700"/>
              <a:gd name="connsiteX3" fmla="*/ 0 w 4914900"/>
              <a:gd name="connsiteY3" fmla="*/ 6870700 h 6870700"/>
              <a:gd name="connsiteX4" fmla="*/ 25400 w 4914900"/>
              <a:gd name="connsiteY4" fmla="*/ 12700 h 6870700"/>
              <a:gd name="connsiteX0" fmla="*/ 625 w 4979025"/>
              <a:gd name="connsiteY0" fmla="*/ 0 h 7213600"/>
              <a:gd name="connsiteX1" fmla="*/ 4979025 w 4979025"/>
              <a:gd name="connsiteY1" fmla="*/ 342900 h 7213600"/>
              <a:gd name="connsiteX2" fmla="*/ 3391525 w 4979025"/>
              <a:gd name="connsiteY2" fmla="*/ 7188200 h 7213600"/>
              <a:gd name="connsiteX3" fmla="*/ 64125 w 4979025"/>
              <a:gd name="connsiteY3" fmla="*/ 7213600 h 7213600"/>
              <a:gd name="connsiteX4" fmla="*/ 625 w 4979025"/>
              <a:gd name="connsiteY4" fmla="*/ 0 h 7213600"/>
              <a:gd name="connsiteX0" fmla="*/ 469900 w 4914900"/>
              <a:gd name="connsiteY0" fmla="*/ 546100 h 6870700"/>
              <a:gd name="connsiteX1" fmla="*/ 4914900 w 4914900"/>
              <a:gd name="connsiteY1" fmla="*/ 0 h 6870700"/>
              <a:gd name="connsiteX2" fmla="*/ 3327400 w 4914900"/>
              <a:gd name="connsiteY2" fmla="*/ 6845300 h 6870700"/>
              <a:gd name="connsiteX3" fmla="*/ 0 w 4914900"/>
              <a:gd name="connsiteY3" fmla="*/ 6870700 h 6870700"/>
              <a:gd name="connsiteX4" fmla="*/ 469900 w 4914900"/>
              <a:gd name="connsiteY4" fmla="*/ 546100 h 6870700"/>
              <a:gd name="connsiteX0" fmla="*/ 25400 w 4914900"/>
              <a:gd name="connsiteY0" fmla="*/ 0 h 6883400"/>
              <a:gd name="connsiteX1" fmla="*/ 4914900 w 4914900"/>
              <a:gd name="connsiteY1" fmla="*/ 12700 h 6883400"/>
              <a:gd name="connsiteX2" fmla="*/ 3327400 w 4914900"/>
              <a:gd name="connsiteY2" fmla="*/ 6858000 h 6883400"/>
              <a:gd name="connsiteX3" fmla="*/ 0 w 4914900"/>
              <a:gd name="connsiteY3" fmla="*/ 6883400 h 6883400"/>
              <a:gd name="connsiteX4" fmla="*/ 25400 w 4914900"/>
              <a:gd name="connsiteY4" fmla="*/ 0 h 6883400"/>
              <a:gd name="connsiteX0" fmla="*/ 25400 w 4914900"/>
              <a:gd name="connsiteY0" fmla="*/ 0 h 6883400"/>
              <a:gd name="connsiteX1" fmla="*/ 4914900 w 4914900"/>
              <a:gd name="connsiteY1" fmla="*/ 12700 h 6883400"/>
              <a:gd name="connsiteX2" fmla="*/ 4826000 w 4914900"/>
              <a:gd name="connsiteY2" fmla="*/ 1676400 h 6883400"/>
              <a:gd name="connsiteX3" fmla="*/ 3327400 w 4914900"/>
              <a:gd name="connsiteY3" fmla="*/ 6858000 h 6883400"/>
              <a:gd name="connsiteX4" fmla="*/ 0 w 4914900"/>
              <a:gd name="connsiteY4" fmla="*/ 6883400 h 6883400"/>
              <a:gd name="connsiteX5" fmla="*/ 25400 w 4914900"/>
              <a:gd name="connsiteY5" fmla="*/ 0 h 6883400"/>
              <a:gd name="connsiteX0" fmla="*/ 25400 w 4914900"/>
              <a:gd name="connsiteY0" fmla="*/ 0 h 6883400"/>
              <a:gd name="connsiteX1" fmla="*/ 4914900 w 4914900"/>
              <a:gd name="connsiteY1" fmla="*/ 12700 h 6883400"/>
              <a:gd name="connsiteX2" fmla="*/ 4826000 w 4914900"/>
              <a:gd name="connsiteY2" fmla="*/ 1676400 h 6883400"/>
              <a:gd name="connsiteX3" fmla="*/ 3327400 w 4914900"/>
              <a:gd name="connsiteY3" fmla="*/ 6858000 h 6883400"/>
              <a:gd name="connsiteX4" fmla="*/ 0 w 4914900"/>
              <a:gd name="connsiteY4" fmla="*/ 6883400 h 6883400"/>
              <a:gd name="connsiteX5" fmla="*/ 25400 w 4914900"/>
              <a:gd name="connsiteY5" fmla="*/ 0 h 6883400"/>
              <a:gd name="connsiteX0" fmla="*/ 25400 w 4826000"/>
              <a:gd name="connsiteY0" fmla="*/ 0 h 6883400"/>
              <a:gd name="connsiteX1" fmla="*/ 4610100 w 4826000"/>
              <a:gd name="connsiteY1" fmla="*/ 25400 h 6883400"/>
              <a:gd name="connsiteX2" fmla="*/ 4826000 w 4826000"/>
              <a:gd name="connsiteY2" fmla="*/ 1676400 h 6883400"/>
              <a:gd name="connsiteX3" fmla="*/ 3327400 w 4826000"/>
              <a:gd name="connsiteY3" fmla="*/ 6858000 h 6883400"/>
              <a:gd name="connsiteX4" fmla="*/ 0 w 4826000"/>
              <a:gd name="connsiteY4" fmla="*/ 6883400 h 6883400"/>
              <a:gd name="connsiteX5" fmla="*/ 25400 w 4826000"/>
              <a:gd name="connsiteY5" fmla="*/ 0 h 6883400"/>
              <a:gd name="connsiteX0" fmla="*/ 25400 w 4826000"/>
              <a:gd name="connsiteY0" fmla="*/ 0 h 6883400"/>
              <a:gd name="connsiteX1" fmla="*/ 4521200 w 4826000"/>
              <a:gd name="connsiteY1" fmla="*/ 25400 h 6883400"/>
              <a:gd name="connsiteX2" fmla="*/ 4826000 w 4826000"/>
              <a:gd name="connsiteY2" fmla="*/ 1676400 h 6883400"/>
              <a:gd name="connsiteX3" fmla="*/ 3327400 w 4826000"/>
              <a:gd name="connsiteY3" fmla="*/ 6858000 h 6883400"/>
              <a:gd name="connsiteX4" fmla="*/ 0 w 4826000"/>
              <a:gd name="connsiteY4" fmla="*/ 6883400 h 6883400"/>
              <a:gd name="connsiteX5" fmla="*/ 25400 w 4826000"/>
              <a:gd name="connsiteY5" fmla="*/ 0 h 6883400"/>
              <a:gd name="connsiteX0" fmla="*/ 25400 w 4826000"/>
              <a:gd name="connsiteY0" fmla="*/ 12700 h 6896100"/>
              <a:gd name="connsiteX1" fmla="*/ 4495800 w 4826000"/>
              <a:gd name="connsiteY1" fmla="*/ 0 h 6896100"/>
              <a:gd name="connsiteX2" fmla="*/ 4826000 w 4826000"/>
              <a:gd name="connsiteY2" fmla="*/ 1689100 h 6896100"/>
              <a:gd name="connsiteX3" fmla="*/ 3327400 w 4826000"/>
              <a:gd name="connsiteY3" fmla="*/ 6870700 h 6896100"/>
              <a:gd name="connsiteX4" fmla="*/ 0 w 4826000"/>
              <a:gd name="connsiteY4" fmla="*/ 6896100 h 6896100"/>
              <a:gd name="connsiteX5" fmla="*/ 25400 w 4826000"/>
              <a:gd name="connsiteY5" fmla="*/ 12700 h 6896100"/>
              <a:gd name="connsiteX0" fmla="*/ 25400 w 4826000"/>
              <a:gd name="connsiteY0" fmla="*/ 12700 h 6896100"/>
              <a:gd name="connsiteX1" fmla="*/ 4495800 w 4826000"/>
              <a:gd name="connsiteY1" fmla="*/ 0 h 6896100"/>
              <a:gd name="connsiteX2" fmla="*/ 4826000 w 4826000"/>
              <a:gd name="connsiteY2" fmla="*/ 1689100 h 6896100"/>
              <a:gd name="connsiteX3" fmla="*/ 3688175 w 4826000"/>
              <a:gd name="connsiteY3" fmla="*/ 6883400 h 6896100"/>
              <a:gd name="connsiteX4" fmla="*/ 0 w 4826000"/>
              <a:gd name="connsiteY4" fmla="*/ 6896100 h 6896100"/>
              <a:gd name="connsiteX5" fmla="*/ 25400 w 4826000"/>
              <a:gd name="connsiteY5" fmla="*/ 12700 h 6896100"/>
              <a:gd name="connsiteX0" fmla="*/ 25400 w 4826000"/>
              <a:gd name="connsiteY0" fmla="*/ 12700 h 6896100"/>
              <a:gd name="connsiteX1" fmla="*/ 4495800 w 4826000"/>
              <a:gd name="connsiteY1" fmla="*/ 0 h 6896100"/>
              <a:gd name="connsiteX2" fmla="*/ 4826000 w 4826000"/>
              <a:gd name="connsiteY2" fmla="*/ 1689100 h 6896100"/>
              <a:gd name="connsiteX3" fmla="*/ 3827830 w 4826000"/>
              <a:gd name="connsiteY3" fmla="*/ 6883400 h 6896100"/>
              <a:gd name="connsiteX4" fmla="*/ 0 w 4826000"/>
              <a:gd name="connsiteY4" fmla="*/ 6896100 h 6896100"/>
              <a:gd name="connsiteX5" fmla="*/ 25400 w 4826000"/>
              <a:gd name="connsiteY5" fmla="*/ 12700 h 6896100"/>
              <a:gd name="connsiteX0" fmla="*/ 25400 w 4826000"/>
              <a:gd name="connsiteY0" fmla="*/ 12700 h 6896100"/>
              <a:gd name="connsiteX1" fmla="*/ 4495800 w 4826000"/>
              <a:gd name="connsiteY1" fmla="*/ 0 h 6896100"/>
              <a:gd name="connsiteX2" fmla="*/ 4826000 w 4826000"/>
              <a:gd name="connsiteY2" fmla="*/ 1689100 h 6896100"/>
              <a:gd name="connsiteX3" fmla="*/ 3851106 w 4826000"/>
              <a:gd name="connsiteY3" fmla="*/ 6896100 h 6896100"/>
              <a:gd name="connsiteX4" fmla="*/ 0 w 4826000"/>
              <a:gd name="connsiteY4" fmla="*/ 6896100 h 6896100"/>
              <a:gd name="connsiteX5" fmla="*/ 25400 w 4826000"/>
              <a:gd name="connsiteY5" fmla="*/ 12700 h 6896100"/>
              <a:gd name="connsiteX0" fmla="*/ 25400 w 4826000"/>
              <a:gd name="connsiteY0" fmla="*/ 12700 h 6896100"/>
              <a:gd name="connsiteX1" fmla="*/ 4495800 w 4826000"/>
              <a:gd name="connsiteY1" fmla="*/ 0 h 6896100"/>
              <a:gd name="connsiteX2" fmla="*/ 4826000 w 4826000"/>
              <a:gd name="connsiteY2" fmla="*/ 1689100 h 6896100"/>
              <a:gd name="connsiteX3" fmla="*/ 3792917 w 4826000"/>
              <a:gd name="connsiteY3" fmla="*/ 6883400 h 6896100"/>
              <a:gd name="connsiteX4" fmla="*/ 0 w 4826000"/>
              <a:gd name="connsiteY4" fmla="*/ 6896100 h 6896100"/>
              <a:gd name="connsiteX5" fmla="*/ 25400 w 4826000"/>
              <a:gd name="connsiteY5" fmla="*/ 12700 h 6896100"/>
              <a:gd name="connsiteX0" fmla="*/ 25400 w 4791086"/>
              <a:gd name="connsiteY0" fmla="*/ 12700 h 6896100"/>
              <a:gd name="connsiteX1" fmla="*/ 4495800 w 4791086"/>
              <a:gd name="connsiteY1" fmla="*/ 0 h 6896100"/>
              <a:gd name="connsiteX2" fmla="*/ 4791086 w 4791086"/>
              <a:gd name="connsiteY2" fmla="*/ 2451100 h 6896100"/>
              <a:gd name="connsiteX3" fmla="*/ 3792917 w 4791086"/>
              <a:gd name="connsiteY3" fmla="*/ 6883400 h 6896100"/>
              <a:gd name="connsiteX4" fmla="*/ 0 w 4791086"/>
              <a:gd name="connsiteY4" fmla="*/ 6896100 h 6896100"/>
              <a:gd name="connsiteX5" fmla="*/ 25400 w 4791086"/>
              <a:gd name="connsiteY5" fmla="*/ 12700 h 6896100"/>
              <a:gd name="connsiteX0" fmla="*/ 25400 w 4791086"/>
              <a:gd name="connsiteY0" fmla="*/ 12700 h 6896100"/>
              <a:gd name="connsiteX1" fmla="*/ 4495800 w 4791086"/>
              <a:gd name="connsiteY1" fmla="*/ 0 h 6896100"/>
              <a:gd name="connsiteX2" fmla="*/ 4791086 w 4791086"/>
              <a:gd name="connsiteY2" fmla="*/ 2628900 h 6896100"/>
              <a:gd name="connsiteX3" fmla="*/ 3792917 w 4791086"/>
              <a:gd name="connsiteY3" fmla="*/ 6883400 h 6896100"/>
              <a:gd name="connsiteX4" fmla="*/ 0 w 4791086"/>
              <a:gd name="connsiteY4" fmla="*/ 6896100 h 6896100"/>
              <a:gd name="connsiteX5" fmla="*/ 25400 w 4791086"/>
              <a:gd name="connsiteY5" fmla="*/ 12700 h 6896100"/>
              <a:gd name="connsiteX0" fmla="*/ 25400 w 4791086"/>
              <a:gd name="connsiteY0" fmla="*/ 0 h 6883400"/>
              <a:gd name="connsiteX1" fmla="*/ 4332869 w 4791086"/>
              <a:gd name="connsiteY1" fmla="*/ 0 h 6883400"/>
              <a:gd name="connsiteX2" fmla="*/ 4791086 w 4791086"/>
              <a:gd name="connsiteY2" fmla="*/ 2616200 h 6883400"/>
              <a:gd name="connsiteX3" fmla="*/ 3792917 w 4791086"/>
              <a:gd name="connsiteY3" fmla="*/ 6870700 h 6883400"/>
              <a:gd name="connsiteX4" fmla="*/ 0 w 4791086"/>
              <a:gd name="connsiteY4" fmla="*/ 6883400 h 6883400"/>
              <a:gd name="connsiteX5" fmla="*/ 25400 w 4791086"/>
              <a:gd name="connsiteY5" fmla="*/ 0 h 6883400"/>
              <a:gd name="connsiteX0" fmla="*/ 25400 w 4791086"/>
              <a:gd name="connsiteY0" fmla="*/ 0 h 6883400"/>
              <a:gd name="connsiteX1" fmla="*/ 4635454 w 4791086"/>
              <a:gd name="connsiteY1" fmla="*/ 0 h 6883400"/>
              <a:gd name="connsiteX2" fmla="*/ 4791086 w 4791086"/>
              <a:gd name="connsiteY2" fmla="*/ 2616200 h 6883400"/>
              <a:gd name="connsiteX3" fmla="*/ 3792917 w 4791086"/>
              <a:gd name="connsiteY3" fmla="*/ 6870700 h 6883400"/>
              <a:gd name="connsiteX4" fmla="*/ 0 w 4791086"/>
              <a:gd name="connsiteY4" fmla="*/ 6883400 h 6883400"/>
              <a:gd name="connsiteX5" fmla="*/ 25400 w 4791086"/>
              <a:gd name="connsiteY5" fmla="*/ 0 h 6883400"/>
              <a:gd name="connsiteX0" fmla="*/ 25400 w 4697983"/>
              <a:gd name="connsiteY0" fmla="*/ 0 h 6883400"/>
              <a:gd name="connsiteX1" fmla="*/ 4635454 w 4697983"/>
              <a:gd name="connsiteY1" fmla="*/ 0 h 6883400"/>
              <a:gd name="connsiteX2" fmla="*/ 4697983 w 4697983"/>
              <a:gd name="connsiteY2" fmla="*/ 2679700 h 6883400"/>
              <a:gd name="connsiteX3" fmla="*/ 3792917 w 4697983"/>
              <a:gd name="connsiteY3" fmla="*/ 6870700 h 6883400"/>
              <a:gd name="connsiteX4" fmla="*/ 0 w 4697983"/>
              <a:gd name="connsiteY4" fmla="*/ 6883400 h 6883400"/>
              <a:gd name="connsiteX5" fmla="*/ 25400 w 4697983"/>
              <a:gd name="connsiteY5" fmla="*/ 0 h 6883400"/>
              <a:gd name="connsiteX0" fmla="*/ 25400 w 4697983"/>
              <a:gd name="connsiteY0" fmla="*/ 0 h 6883400"/>
              <a:gd name="connsiteX1" fmla="*/ 4670368 w 4697983"/>
              <a:gd name="connsiteY1" fmla="*/ 0 h 6883400"/>
              <a:gd name="connsiteX2" fmla="*/ 4697983 w 4697983"/>
              <a:gd name="connsiteY2" fmla="*/ 2679700 h 6883400"/>
              <a:gd name="connsiteX3" fmla="*/ 3792917 w 4697983"/>
              <a:gd name="connsiteY3" fmla="*/ 6870700 h 6883400"/>
              <a:gd name="connsiteX4" fmla="*/ 0 w 4697983"/>
              <a:gd name="connsiteY4" fmla="*/ 6883400 h 6883400"/>
              <a:gd name="connsiteX5" fmla="*/ 25400 w 4697983"/>
              <a:gd name="connsiteY5" fmla="*/ 0 h 6883400"/>
              <a:gd name="connsiteX0" fmla="*/ 362899 w 4697983"/>
              <a:gd name="connsiteY0" fmla="*/ 508000 h 6883400"/>
              <a:gd name="connsiteX1" fmla="*/ 4670368 w 4697983"/>
              <a:gd name="connsiteY1" fmla="*/ 0 h 6883400"/>
              <a:gd name="connsiteX2" fmla="*/ 4697983 w 4697983"/>
              <a:gd name="connsiteY2" fmla="*/ 2679700 h 6883400"/>
              <a:gd name="connsiteX3" fmla="*/ 3792917 w 4697983"/>
              <a:gd name="connsiteY3" fmla="*/ 6870700 h 6883400"/>
              <a:gd name="connsiteX4" fmla="*/ 0 w 4697983"/>
              <a:gd name="connsiteY4" fmla="*/ 6883400 h 6883400"/>
              <a:gd name="connsiteX5" fmla="*/ 362899 w 4697983"/>
              <a:gd name="connsiteY5" fmla="*/ 508000 h 6883400"/>
              <a:gd name="connsiteX0" fmla="*/ 25400 w 4697983"/>
              <a:gd name="connsiteY0" fmla="*/ 12700 h 6883400"/>
              <a:gd name="connsiteX1" fmla="*/ 4670368 w 4697983"/>
              <a:gd name="connsiteY1" fmla="*/ 0 h 6883400"/>
              <a:gd name="connsiteX2" fmla="*/ 4697983 w 4697983"/>
              <a:gd name="connsiteY2" fmla="*/ 2679700 h 6883400"/>
              <a:gd name="connsiteX3" fmla="*/ 3792917 w 4697983"/>
              <a:gd name="connsiteY3" fmla="*/ 6870700 h 6883400"/>
              <a:gd name="connsiteX4" fmla="*/ 0 w 4697983"/>
              <a:gd name="connsiteY4" fmla="*/ 6883400 h 6883400"/>
              <a:gd name="connsiteX5" fmla="*/ 25400 w 4697983"/>
              <a:gd name="connsiteY5" fmla="*/ 12700 h 6883400"/>
              <a:gd name="connsiteX0" fmla="*/ 1694 w 4709191"/>
              <a:gd name="connsiteY0" fmla="*/ 12700 h 6883400"/>
              <a:gd name="connsiteX1" fmla="*/ 4681576 w 4709191"/>
              <a:gd name="connsiteY1" fmla="*/ 0 h 6883400"/>
              <a:gd name="connsiteX2" fmla="*/ 4709191 w 4709191"/>
              <a:gd name="connsiteY2" fmla="*/ 2679700 h 6883400"/>
              <a:gd name="connsiteX3" fmla="*/ 3804125 w 4709191"/>
              <a:gd name="connsiteY3" fmla="*/ 6870700 h 6883400"/>
              <a:gd name="connsiteX4" fmla="*/ 11208 w 4709191"/>
              <a:gd name="connsiteY4" fmla="*/ 6883400 h 6883400"/>
              <a:gd name="connsiteX5" fmla="*/ 1694 w 4709191"/>
              <a:gd name="connsiteY5" fmla="*/ 12700 h 6883400"/>
              <a:gd name="connsiteX0" fmla="*/ 25400 w 4697983"/>
              <a:gd name="connsiteY0" fmla="*/ 12700 h 6883400"/>
              <a:gd name="connsiteX1" fmla="*/ 4670368 w 4697983"/>
              <a:gd name="connsiteY1" fmla="*/ 0 h 6883400"/>
              <a:gd name="connsiteX2" fmla="*/ 4697983 w 4697983"/>
              <a:gd name="connsiteY2" fmla="*/ 2679700 h 6883400"/>
              <a:gd name="connsiteX3" fmla="*/ 3792917 w 4697983"/>
              <a:gd name="connsiteY3" fmla="*/ 6870700 h 6883400"/>
              <a:gd name="connsiteX4" fmla="*/ 0 w 4697983"/>
              <a:gd name="connsiteY4" fmla="*/ 6883400 h 6883400"/>
              <a:gd name="connsiteX5" fmla="*/ 25400 w 4697983"/>
              <a:gd name="connsiteY5" fmla="*/ 12700 h 6883400"/>
              <a:gd name="connsiteX0" fmla="*/ 25400 w 4697983"/>
              <a:gd name="connsiteY0" fmla="*/ 0 h 6883400"/>
              <a:gd name="connsiteX1" fmla="*/ 4670368 w 4697983"/>
              <a:gd name="connsiteY1" fmla="*/ 0 h 6883400"/>
              <a:gd name="connsiteX2" fmla="*/ 4697983 w 4697983"/>
              <a:gd name="connsiteY2" fmla="*/ 2679700 h 6883400"/>
              <a:gd name="connsiteX3" fmla="*/ 3792917 w 4697983"/>
              <a:gd name="connsiteY3" fmla="*/ 6870700 h 6883400"/>
              <a:gd name="connsiteX4" fmla="*/ 0 w 4697983"/>
              <a:gd name="connsiteY4" fmla="*/ 6883400 h 6883400"/>
              <a:gd name="connsiteX5" fmla="*/ 25400 w 4697983"/>
              <a:gd name="connsiteY5" fmla="*/ 0 h 6883400"/>
              <a:gd name="connsiteX0" fmla="*/ 25400 w 4697983"/>
              <a:gd name="connsiteY0" fmla="*/ 0 h 6883400"/>
              <a:gd name="connsiteX1" fmla="*/ 4693644 w 4697983"/>
              <a:gd name="connsiteY1" fmla="*/ 0 h 6883400"/>
              <a:gd name="connsiteX2" fmla="*/ 4697983 w 4697983"/>
              <a:gd name="connsiteY2" fmla="*/ 2679700 h 6883400"/>
              <a:gd name="connsiteX3" fmla="*/ 3792917 w 4697983"/>
              <a:gd name="connsiteY3" fmla="*/ 6870700 h 6883400"/>
              <a:gd name="connsiteX4" fmla="*/ 0 w 4697983"/>
              <a:gd name="connsiteY4" fmla="*/ 6883400 h 6883400"/>
              <a:gd name="connsiteX5" fmla="*/ 25400 w 4697983"/>
              <a:gd name="connsiteY5" fmla="*/ 0 h 6883400"/>
              <a:gd name="connsiteX0" fmla="*/ 25400 w 4697983"/>
              <a:gd name="connsiteY0" fmla="*/ 0 h 6883400"/>
              <a:gd name="connsiteX1" fmla="*/ 4053560 w 4697983"/>
              <a:gd name="connsiteY1" fmla="*/ 0 h 6883400"/>
              <a:gd name="connsiteX2" fmla="*/ 4697983 w 4697983"/>
              <a:gd name="connsiteY2" fmla="*/ 2679700 h 6883400"/>
              <a:gd name="connsiteX3" fmla="*/ 3792917 w 4697983"/>
              <a:gd name="connsiteY3" fmla="*/ 6870700 h 6883400"/>
              <a:gd name="connsiteX4" fmla="*/ 0 w 4697983"/>
              <a:gd name="connsiteY4" fmla="*/ 6883400 h 6883400"/>
              <a:gd name="connsiteX5" fmla="*/ 25400 w 4697983"/>
              <a:gd name="connsiteY5" fmla="*/ 0 h 6883400"/>
              <a:gd name="connsiteX0" fmla="*/ 25400 w 4697983"/>
              <a:gd name="connsiteY0" fmla="*/ 0 h 6883400"/>
              <a:gd name="connsiteX1" fmla="*/ 4053560 w 4697983"/>
              <a:gd name="connsiteY1" fmla="*/ 0 h 6883400"/>
              <a:gd name="connsiteX2" fmla="*/ 4697983 w 4697983"/>
              <a:gd name="connsiteY2" fmla="*/ 2679700 h 6883400"/>
              <a:gd name="connsiteX3" fmla="*/ 3792917 w 4697983"/>
              <a:gd name="connsiteY3" fmla="*/ 6870700 h 6883400"/>
              <a:gd name="connsiteX4" fmla="*/ 0 w 4697983"/>
              <a:gd name="connsiteY4" fmla="*/ 6883400 h 6883400"/>
              <a:gd name="connsiteX5" fmla="*/ 25400 w 4697983"/>
              <a:gd name="connsiteY5" fmla="*/ 0 h 6883400"/>
              <a:gd name="connsiteX0" fmla="*/ 25400 w 4709621"/>
              <a:gd name="connsiteY0" fmla="*/ 0 h 6883400"/>
              <a:gd name="connsiteX1" fmla="*/ 4053560 w 4709621"/>
              <a:gd name="connsiteY1" fmla="*/ 0 h 6883400"/>
              <a:gd name="connsiteX2" fmla="*/ 4709621 w 4709621"/>
              <a:gd name="connsiteY2" fmla="*/ 3517900 h 6883400"/>
              <a:gd name="connsiteX3" fmla="*/ 3792917 w 4709621"/>
              <a:gd name="connsiteY3" fmla="*/ 6870700 h 6883400"/>
              <a:gd name="connsiteX4" fmla="*/ 0 w 4709621"/>
              <a:gd name="connsiteY4" fmla="*/ 6883400 h 6883400"/>
              <a:gd name="connsiteX5" fmla="*/ 25400 w 4709621"/>
              <a:gd name="connsiteY5" fmla="*/ 0 h 6883400"/>
              <a:gd name="connsiteX0" fmla="*/ 25400 w 4709621"/>
              <a:gd name="connsiteY0" fmla="*/ 0 h 6883400"/>
              <a:gd name="connsiteX1" fmla="*/ 4053560 w 4709621"/>
              <a:gd name="connsiteY1" fmla="*/ 0 h 6883400"/>
              <a:gd name="connsiteX2" fmla="*/ 4709621 w 4709621"/>
              <a:gd name="connsiteY2" fmla="*/ 3517900 h 6883400"/>
              <a:gd name="connsiteX3" fmla="*/ 4654122 w 4709621"/>
              <a:gd name="connsiteY3" fmla="*/ 6883400 h 6883400"/>
              <a:gd name="connsiteX4" fmla="*/ 0 w 4709621"/>
              <a:gd name="connsiteY4" fmla="*/ 6883400 h 6883400"/>
              <a:gd name="connsiteX5" fmla="*/ 25400 w 4709621"/>
              <a:gd name="connsiteY5" fmla="*/ 0 h 6883400"/>
              <a:gd name="connsiteX0" fmla="*/ 25400 w 4661686"/>
              <a:gd name="connsiteY0" fmla="*/ 0 h 6883400"/>
              <a:gd name="connsiteX1" fmla="*/ 4053560 w 4661686"/>
              <a:gd name="connsiteY1" fmla="*/ 0 h 6883400"/>
              <a:gd name="connsiteX2" fmla="*/ 4661686 w 4661686"/>
              <a:gd name="connsiteY2" fmla="*/ 3213100 h 6883400"/>
              <a:gd name="connsiteX3" fmla="*/ 4654122 w 4661686"/>
              <a:gd name="connsiteY3" fmla="*/ 6883400 h 6883400"/>
              <a:gd name="connsiteX4" fmla="*/ 0 w 4661686"/>
              <a:gd name="connsiteY4" fmla="*/ 6883400 h 6883400"/>
              <a:gd name="connsiteX5" fmla="*/ 25400 w 4661686"/>
              <a:gd name="connsiteY5" fmla="*/ 0 h 6883400"/>
              <a:gd name="connsiteX0" fmla="*/ 25400 w 4661686"/>
              <a:gd name="connsiteY0" fmla="*/ 0 h 6883400"/>
              <a:gd name="connsiteX1" fmla="*/ 3741982 w 4661686"/>
              <a:gd name="connsiteY1" fmla="*/ 0 h 6883400"/>
              <a:gd name="connsiteX2" fmla="*/ 4661686 w 4661686"/>
              <a:gd name="connsiteY2" fmla="*/ 3213100 h 6883400"/>
              <a:gd name="connsiteX3" fmla="*/ 4654122 w 4661686"/>
              <a:gd name="connsiteY3" fmla="*/ 6883400 h 6883400"/>
              <a:gd name="connsiteX4" fmla="*/ 0 w 4661686"/>
              <a:gd name="connsiteY4" fmla="*/ 6883400 h 6883400"/>
              <a:gd name="connsiteX5" fmla="*/ 25400 w 4661686"/>
              <a:gd name="connsiteY5" fmla="*/ 0 h 6883400"/>
              <a:gd name="connsiteX0" fmla="*/ 25400 w 4661686"/>
              <a:gd name="connsiteY0" fmla="*/ 0 h 6883400"/>
              <a:gd name="connsiteX1" fmla="*/ 3897771 w 4661686"/>
              <a:gd name="connsiteY1" fmla="*/ 0 h 6883400"/>
              <a:gd name="connsiteX2" fmla="*/ 4661686 w 4661686"/>
              <a:gd name="connsiteY2" fmla="*/ 3213100 h 6883400"/>
              <a:gd name="connsiteX3" fmla="*/ 4654122 w 4661686"/>
              <a:gd name="connsiteY3" fmla="*/ 6883400 h 6883400"/>
              <a:gd name="connsiteX4" fmla="*/ 0 w 4661686"/>
              <a:gd name="connsiteY4" fmla="*/ 6883400 h 6883400"/>
              <a:gd name="connsiteX5" fmla="*/ 25400 w 4661686"/>
              <a:gd name="connsiteY5" fmla="*/ 0 h 6883400"/>
              <a:gd name="connsiteX0" fmla="*/ 1645 w 4673790"/>
              <a:gd name="connsiteY0" fmla="*/ 12700 h 6883400"/>
              <a:gd name="connsiteX1" fmla="*/ 3909875 w 4673790"/>
              <a:gd name="connsiteY1" fmla="*/ 0 h 6883400"/>
              <a:gd name="connsiteX2" fmla="*/ 4673790 w 4673790"/>
              <a:gd name="connsiteY2" fmla="*/ 3213100 h 6883400"/>
              <a:gd name="connsiteX3" fmla="*/ 4666226 w 4673790"/>
              <a:gd name="connsiteY3" fmla="*/ 6883400 h 6883400"/>
              <a:gd name="connsiteX4" fmla="*/ 12104 w 4673790"/>
              <a:gd name="connsiteY4" fmla="*/ 6883400 h 6883400"/>
              <a:gd name="connsiteX5" fmla="*/ 1645 w 4673790"/>
              <a:gd name="connsiteY5" fmla="*/ 12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790" h="6883400">
                <a:moveTo>
                  <a:pt x="1645" y="12700"/>
                </a:moveTo>
                <a:lnTo>
                  <a:pt x="3909875" y="0"/>
                </a:lnTo>
                <a:lnTo>
                  <a:pt x="4673790" y="3213100"/>
                </a:lnTo>
                <a:cubicBezTo>
                  <a:pt x="4671269" y="4436533"/>
                  <a:pt x="4668747" y="5659967"/>
                  <a:pt x="4666226" y="6883400"/>
                </a:cubicBezTo>
                <a:lnTo>
                  <a:pt x="12104" y="6883400"/>
                </a:lnTo>
                <a:cubicBezTo>
                  <a:pt x="20571" y="4597400"/>
                  <a:pt x="-6822" y="2298700"/>
                  <a:pt x="1645" y="12700"/>
                </a:cubicBezTo>
                <a:close/>
              </a:path>
            </a:pathLst>
          </a:custGeom>
          <a:gradFill>
            <a:gsLst>
              <a:gs pos="0">
                <a:schemeClr val="accent6">
                  <a:lumMod val="91000"/>
                  <a:lumOff val="9000"/>
                </a:schemeClr>
              </a:gs>
              <a:gs pos="67000">
                <a:schemeClr val="accent6">
                  <a:alpha val="87000"/>
                  <a:lumMod val="58000"/>
                  <a:lumOff val="42000"/>
                </a:schemeClr>
              </a:gs>
              <a:gs pos="100000">
                <a:schemeClr val="accent1">
                  <a:tint val="23500"/>
                  <a:satMod val="160000"/>
                  <a:lumMod val="0"/>
                  <a:lumOff val="100000"/>
                  <a:alpha val="33000"/>
                </a:schemeClr>
              </a:gs>
            </a:gsLst>
            <a:lin ang="13800000" scaled="0"/>
          </a:gradFill>
          <a:ln w="28575">
            <a:noFill/>
          </a:ln>
          <a:effectLst>
            <a:outerShdw blurRad="203200" dist="63500" dir="960000" algn="tl" rotWithShape="0">
              <a:prstClr val="black">
                <a:alpha val="40000"/>
              </a:prstClr>
            </a:outerShdw>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5" name="4 CuadroTexto"/>
          <p:cNvSpPr txBox="1"/>
          <p:nvPr/>
        </p:nvSpPr>
        <p:spPr>
          <a:xfrm>
            <a:off x="225872" y="1248434"/>
            <a:ext cx="1136608" cy="1688952"/>
          </a:xfrm>
          <a:prstGeom prst="rect">
            <a:avLst/>
          </a:prstGeom>
          <a:noFill/>
        </p:spPr>
        <p:txBody>
          <a:bodyPr wrap="none" lIns="0" tIns="0" rIns="0" bIns="0" rtlCol="0" anchor="ctr">
            <a:noAutofit/>
          </a:bodyPr>
          <a:lstStyle/>
          <a:p>
            <a:pPr>
              <a:spcBef>
                <a:spcPts val="600"/>
              </a:spcBef>
            </a:pPr>
            <a:r>
              <a:rPr lang="es-ES" sz="16600" b="1" dirty="0" smtClean="0">
                <a:solidFill>
                  <a:schemeClr val="accent6">
                    <a:lumMod val="20000"/>
                    <a:lumOff val="80000"/>
                  </a:schemeClr>
                </a:solidFill>
                <a:latin typeface="Calibri" pitchFamily="34" charset="0"/>
                <a:ea typeface="Verdana" pitchFamily="34" charset="0"/>
                <a:cs typeface="Calibri" pitchFamily="34" charset="0"/>
              </a:rPr>
              <a:t>3</a:t>
            </a:r>
            <a:endParaRPr lang="es-ES" sz="16600" i="1" dirty="0">
              <a:solidFill>
                <a:schemeClr val="accent6">
                  <a:lumMod val="20000"/>
                  <a:lumOff val="80000"/>
                </a:schemeClr>
              </a:solidFill>
              <a:latin typeface="Calibri" pitchFamily="34" charset="0"/>
              <a:ea typeface="Verdana" pitchFamily="34" charset="0"/>
              <a:cs typeface="Calibri" pitchFamily="34" charset="0"/>
            </a:endParaRPr>
          </a:p>
        </p:txBody>
      </p:sp>
      <p:sp>
        <p:nvSpPr>
          <p:cNvPr id="7" name="6 Rectángulo"/>
          <p:cNvSpPr/>
          <p:nvPr/>
        </p:nvSpPr>
        <p:spPr>
          <a:xfrm>
            <a:off x="416496" y="1943197"/>
            <a:ext cx="4355976" cy="3911428"/>
          </a:xfrm>
          <a:prstGeom prst="rect">
            <a:avLst/>
          </a:prstGeom>
          <a:noFill/>
          <a:ln>
            <a:noFill/>
          </a:ln>
          <a:effectLst/>
        </p:spPr>
        <p:txBody>
          <a:bodyPr wrap="square" lIns="108000" tIns="108000" rIns="108000" bIns="108000" anchor="t">
            <a:spAutoFit/>
          </a:bodyPr>
          <a:lstStyle/>
          <a:p>
            <a:pPr algn="l" defTabSz="6667500" eaLnBrk="0" hangingPunct="0">
              <a:spcBef>
                <a:spcPts val="2400"/>
              </a:spcBef>
              <a:spcAft>
                <a:spcPts val="0"/>
              </a:spcAft>
              <a:buClr>
                <a:srgbClr val="006600"/>
              </a:buClr>
              <a:buFont typeface="Monotype Sorts" pitchFamily="2" charset="2"/>
              <a:buNone/>
              <a:tabLst>
                <a:tab pos="7085013" algn="r"/>
              </a:tabLst>
            </a:pPr>
            <a:r>
              <a:rPr lang="es-ES" sz="2800" dirty="0">
                <a:solidFill>
                  <a:schemeClr val="accent6">
                    <a:lumMod val="50000"/>
                  </a:schemeClr>
                </a:solidFill>
                <a:latin typeface="Calibri" pitchFamily="34" charset="0"/>
                <a:cs typeface="Calibri" pitchFamily="34" charset="0"/>
              </a:rPr>
              <a:t>PERCEPCIÓN DE LA SEGURIDAD CIUDADANA</a:t>
            </a:r>
          </a:p>
          <a:p>
            <a:pPr marL="266700" algn="l" defTabSz="6667500" eaLnBrk="0" hangingPunct="0">
              <a:spcBef>
                <a:spcPts val="1800"/>
              </a:spcBef>
              <a:spcAft>
                <a:spcPts val="0"/>
              </a:spcAft>
              <a:buClr>
                <a:srgbClr val="006600"/>
              </a:buClr>
              <a:buFont typeface="Monotype Sorts" pitchFamily="2" charset="2"/>
              <a:buNone/>
              <a:tabLst>
                <a:tab pos="7085013" algn="r"/>
              </a:tabLst>
            </a:pPr>
            <a:r>
              <a:rPr lang="es-ES" sz="2400" dirty="0">
                <a:solidFill>
                  <a:schemeClr val="accent6">
                    <a:lumMod val="20000"/>
                    <a:lumOff val="80000"/>
                  </a:schemeClr>
                </a:solidFill>
                <a:latin typeface="Calibri" pitchFamily="34" charset="0"/>
                <a:cs typeface="Calibri" pitchFamily="34" charset="0"/>
                <a:sym typeface="Wingdings"/>
              </a:rPr>
              <a:t>3.1. Aspectos Generales</a:t>
            </a:r>
          </a:p>
          <a:p>
            <a:pPr marL="266700" algn="l" defTabSz="6667500" eaLnBrk="0" hangingPunct="0">
              <a:spcBef>
                <a:spcPts val="1800"/>
              </a:spcBef>
              <a:spcAft>
                <a:spcPts val="0"/>
              </a:spcAft>
              <a:buClr>
                <a:srgbClr val="006600"/>
              </a:buClr>
              <a:tabLst>
                <a:tab pos="7085013" algn="r"/>
              </a:tabLst>
            </a:pPr>
            <a:r>
              <a:rPr lang="es-ES" sz="2400" dirty="0">
                <a:solidFill>
                  <a:schemeClr val="accent6">
                    <a:lumMod val="20000"/>
                    <a:lumOff val="80000"/>
                  </a:schemeClr>
                </a:solidFill>
                <a:latin typeface="Calibri" pitchFamily="34" charset="0"/>
                <a:cs typeface="Calibri" pitchFamily="34" charset="0"/>
                <a:sym typeface="Wingdings"/>
              </a:rPr>
              <a:t>3.2. Infraestructuras de transporte</a:t>
            </a:r>
          </a:p>
          <a:p>
            <a:pPr marL="266700" algn="l" defTabSz="6667500" eaLnBrk="0" hangingPunct="0">
              <a:spcBef>
                <a:spcPts val="1800"/>
              </a:spcBef>
              <a:spcAft>
                <a:spcPts val="0"/>
              </a:spcAft>
              <a:buClr>
                <a:srgbClr val="006600"/>
              </a:buClr>
              <a:tabLst>
                <a:tab pos="7085013" algn="r"/>
              </a:tabLst>
            </a:pPr>
            <a:r>
              <a:rPr lang="es-ES" sz="2400" dirty="0" smtClean="0">
                <a:solidFill>
                  <a:schemeClr val="accent6">
                    <a:lumMod val="20000"/>
                    <a:lumOff val="80000"/>
                  </a:schemeClr>
                </a:solidFill>
                <a:latin typeface="Calibri" pitchFamily="34" charset="0"/>
                <a:cs typeface="Calibri" pitchFamily="34" charset="0"/>
                <a:sym typeface="Wingdings"/>
              </a:rPr>
              <a:t>3.3. Instalaciones de ocio</a:t>
            </a:r>
          </a:p>
          <a:p>
            <a:pPr marL="266700" algn="l" defTabSz="6667500" eaLnBrk="0" hangingPunct="0">
              <a:spcBef>
                <a:spcPts val="1800"/>
              </a:spcBef>
              <a:spcAft>
                <a:spcPts val="0"/>
              </a:spcAft>
              <a:buClr>
                <a:srgbClr val="006600"/>
              </a:buClr>
              <a:tabLst>
                <a:tab pos="7085013" algn="r"/>
              </a:tabLst>
            </a:pPr>
            <a:r>
              <a:rPr lang="es-ES" sz="2800" b="1" dirty="0">
                <a:solidFill>
                  <a:schemeClr val="accent6">
                    <a:lumMod val="50000"/>
                  </a:schemeClr>
                </a:solidFill>
                <a:latin typeface="Calibri" pitchFamily="34" charset="0"/>
                <a:cs typeface="Calibri" pitchFamily="34" charset="0"/>
                <a:sym typeface="Wingdings"/>
              </a:rPr>
              <a:t>3.4. Eventos masivos</a:t>
            </a:r>
          </a:p>
        </p:txBody>
      </p:sp>
    </p:spTree>
    <p:extLst>
      <p:ext uri="{BB962C8B-B14F-4D97-AF65-F5344CB8AC3E}">
        <p14:creationId xmlns:p14="http://schemas.microsoft.com/office/powerpoint/2010/main" xmlns="" val="2888503267"/>
      </p:ext>
    </p:extLst>
  </p:cSld>
  <p:clrMapOvr>
    <a:masterClrMapping/>
  </p:clrMapOvr>
  <p:transition>
    <p:wipe dir="d"/>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CuadroTexto"/>
          <p:cNvSpPr txBox="1"/>
          <p:nvPr/>
        </p:nvSpPr>
        <p:spPr>
          <a:xfrm>
            <a:off x="1300764" y="947621"/>
            <a:ext cx="843655" cy="650108"/>
          </a:xfrm>
          <a:prstGeom prst="rect">
            <a:avLst/>
          </a:prstGeom>
          <a:noFill/>
        </p:spPr>
        <p:txBody>
          <a:bodyPr wrap="none" lIns="0" tIns="720000" rIns="0" bIns="0" rtlCol="0" anchor="ctr">
            <a:noAutofit/>
          </a:bodyPr>
          <a:lstStyle/>
          <a:p>
            <a:pPr>
              <a:spcBef>
                <a:spcPts val="600"/>
              </a:spcBef>
            </a:pPr>
            <a:r>
              <a:rPr lang="es-ES" sz="13800" b="1" dirty="0" smtClean="0">
                <a:solidFill>
                  <a:schemeClr val="accent6">
                    <a:lumMod val="20000"/>
                    <a:lumOff val="80000"/>
                  </a:schemeClr>
                </a:solidFill>
                <a:latin typeface="+mj-lt"/>
                <a:ea typeface="Verdana" pitchFamily="34" charset="0"/>
                <a:cs typeface="Verdana" pitchFamily="34" charset="0"/>
              </a:rPr>
              <a:t>“</a:t>
            </a:r>
            <a:endParaRPr lang="es-ES" sz="13800" i="1" dirty="0">
              <a:solidFill>
                <a:schemeClr val="accent6">
                  <a:lumMod val="20000"/>
                  <a:lumOff val="80000"/>
                </a:schemeClr>
              </a:solidFill>
              <a:latin typeface="+mj-lt"/>
              <a:ea typeface="Verdana" pitchFamily="34" charset="0"/>
              <a:cs typeface="Verdana" pitchFamily="34" charset="0"/>
            </a:endParaRPr>
          </a:p>
        </p:txBody>
      </p:sp>
      <p:sp>
        <p:nvSpPr>
          <p:cNvPr id="18" name="17 CuadroTexto"/>
          <p:cNvSpPr txBox="1"/>
          <p:nvPr/>
        </p:nvSpPr>
        <p:spPr>
          <a:xfrm>
            <a:off x="8151029" y="1543102"/>
            <a:ext cx="843655" cy="650108"/>
          </a:xfrm>
          <a:prstGeom prst="rect">
            <a:avLst/>
          </a:prstGeom>
          <a:noFill/>
          <a:ln>
            <a:noFill/>
          </a:ln>
        </p:spPr>
        <p:txBody>
          <a:bodyPr wrap="none" lIns="0" tIns="720000" rIns="0" bIns="0" rtlCol="0" anchor="ctr">
            <a:noAutofit/>
          </a:bodyPr>
          <a:lstStyle/>
          <a:p>
            <a:pPr>
              <a:spcBef>
                <a:spcPts val="600"/>
              </a:spcBef>
            </a:pPr>
            <a:r>
              <a:rPr lang="es-ES" sz="13800" b="1" dirty="0" smtClean="0">
                <a:solidFill>
                  <a:schemeClr val="accent6">
                    <a:lumMod val="20000"/>
                    <a:lumOff val="80000"/>
                  </a:schemeClr>
                </a:solidFill>
                <a:latin typeface="+mj-lt"/>
                <a:ea typeface="Verdana" pitchFamily="34" charset="0"/>
                <a:cs typeface="Verdana" pitchFamily="34" charset="0"/>
              </a:rPr>
              <a:t>”</a:t>
            </a:r>
            <a:endParaRPr lang="es-ES" sz="13800" i="1" dirty="0">
              <a:solidFill>
                <a:schemeClr val="accent6">
                  <a:lumMod val="20000"/>
                  <a:lumOff val="80000"/>
                </a:schemeClr>
              </a:solidFill>
              <a:latin typeface="+mj-lt"/>
              <a:ea typeface="Verdana" pitchFamily="34" charset="0"/>
              <a:cs typeface="Verdana" pitchFamily="34" charset="0"/>
            </a:endParaRPr>
          </a:p>
        </p:txBody>
      </p:sp>
      <p:sp>
        <p:nvSpPr>
          <p:cNvPr id="4" name="3 Marcador de número de diapositiva"/>
          <p:cNvSpPr>
            <a:spLocks noGrp="1"/>
          </p:cNvSpPr>
          <p:nvPr>
            <p:ph type="sldNum" sz="quarter" idx="10"/>
          </p:nvPr>
        </p:nvSpPr>
        <p:spPr/>
        <p:txBody>
          <a:bodyPr/>
          <a:lstStyle/>
          <a:p>
            <a:r>
              <a:rPr lang="en-US" smtClean="0"/>
              <a:t>-</a:t>
            </a:r>
            <a:fld id="{41B2AE44-E9C6-4EAB-BC73-5008DB342051}" type="slidenum">
              <a:rPr lang="en-US" smtClean="0"/>
              <a:pPr/>
              <a:t>76</a:t>
            </a:fld>
            <a:r>
              <a:rPr lang="en-US" smtClean="0"/>
              <a:t>-</a:t>
            </a:r>
            <a:endParaRPr lang="en-US"/>
          </a:p>
        </p:txBody>
      </p:sp>
      <p:sp>
        <p:nvSpPr>
          <p:cNvPr id="12" name="11 CuadroTexto"/>
          <p:cNvSpPr txBox="1"/>
          <p:nvPr/>
        </p:nvSpPr>
        <p:spPr>
          <a:xfrm>
            <a:off x="488504" y="1328919"/>
            <a:ext cx="8928992" cy="4907497"/>
          </a:xfrm>
          <a:prstGeom prst="rect">
            <a:avLst/>
          </a:prstGeom>
          <a:noFill/>
        </p:spPr>
        <p:txBody>
          <a:bodyPr wrap="square" rtlCol="0">
            <a:spAutoFit/>
          </a:bodyPr>
          <a:lstStyle/>
          <a:p>
            <a:pPr>
              <a:lnSpc>
                <a:spcPct val="95000"/>
              </a:lnSpc>
              <a:spcBef>
                <a:spcPts val="600"/>
              </a:spcBef>
            </a:pPr>
            <a:r>
              <a:rPr lang="es-ES" dirty="0" smtClean="0">
                <a:solidFill>
                  <a:schemeClr val="accent6">
                    <a:lumMod val="75000"/>
                  </a:schemeClr>
                </a:solidFill>
                <a:latin typeface="Impact" pitchFamily="34" charset="0"/>
                <a:cs typeface="Calibri" pitchFamily="34" charset="0"/>
              </a:rPr>
              <a:t>Los ciudadanos españoles opinan que los eventos masivos más inseguros </a:t>
            </a:r>
          </a:p>
          <a:p>
            <a:pPr>
              <a:lnSpc>
                <a:spcPct val="95000"/>
              </a:lnSpc>
              <a:spcBef>
                <a:spcPts val="600"/>
              </a:spcBef>
            </a:pPr>
            <a:r>
              <a:rPr lang="es-ES" dirty="0" smtClean="0">
                <a:solidFill>
                  <a:schemeClr val="accent6">
                    <a:lumMod val="75000"/>
                  </a:schemeClr>
                </a:solidFill>
                <a:latin typeface="Impact" pitchFamily="34" charset="0"/>
                <a:cs typeface="Calibri" pitchFamily="34" charset="0"/>
              </a:rPr>
              <a:t>son aquellos que se dan en los campos de futbol  y, o grandes festivales de música.</a:t>
            </a:r>
            <a:endParaRPr lang="es-ES" dirty="0">
              <a:solidFill>
                <a:schemeClr val="accent6">
                  <a:lumMod val="75000"/>
                </a:schemeClr>
              </a:solidFill>
              <a:latin typeface="Impact" pitchFamily="34" charset="0"/>
              <a:cs typeface="Calibri" pitchFamily="34" charset="0"/>
            </a:endParaRPr>
          </a:p>
          <a:p>
            <a:pPr algn="l">
              <a:lnSpc>
                <a:spcPct val="95000"/>
              </a:lnSpc>
              <a:spcBef>
                <a:spcPts val="600"/>
              </a:spcBef>
            </a:pPr>
            <a:endParaRPr lang="es-ES" dirty="0">
              <a:solidFill>
                <a:schemeClr val="accent6">
                  <a:lumMod val="75000"/>
                </a:schemeClr>
              </a:solidFill>
              <a:latin typeface="Impact" pitchFamily="34" charset="0"/>
              <a:cs typeface="Calibri" pitchFamily="34" charset="0"/>
            </a:endParaRPr>
          </a:p>
          <a:p>
            <a:pPr algn="l">
              <a:lnSpc>
                <a:spcPct val="95000"/>
              </a:lnSpc>
              <a:spcBef>
                <a:spcPts val="600"/>
              </a:spcBef>
            </a:pPr>
            <a:r>
              <a:rPr lang="es-ES" b="1" dirty="0">
                <a:solidFill>
                  <a:schemeClr val="accent6">
                    <a:lumMod val="75000"/>
                  </a:schemeClr>
                </a:solidFill>
                <a:latin typeface="Calibri" pitchFamily="34" charset="0"/>
                <a:cs typeface="Calibri" pitchFamily="34" charset="0"/>
              </a:rPr>
              <a:t>INSEGURIDAD Y COMPORTAMIENTOS ANTISOCIALES EN </a:t>
            </a:r>
            <a:r>
              <a:rPr lang="es-ES" b="1" dirty="0" smtClean="0">
                <a:solidFill>
                  <a:schemeClr val="accent6">
                    <a:lumMod val="75000"/>
                  </a:schemeClr>
                </a:solidFill>
                <a:latin typeface="Calibri" pitchFamily="34" charset="0"/>
                <a:cs typeface="Calibri" pitchFamily="34" charset="0"/>
              </a:rPr>
              <a:t>EVENTOS MASIVOS</a:t>
            </a:r>
            <a:endParaRPr lang="es-ES" b="1" dirty="0">
              <a:solidFill>
                <a:schemeClr val="accent6">
                  <a:lumMod val="75000"/>
                </a:schemeClr>
              </a:solidFill>
              <a:latin typeface="Calibri" pitchFamily="34" charset="0"/>
              <a:cs typeface="Calibri" pitchFamily="34" charset="0"/>
            </a:endParaRPr>
          </a:p>
          <a:p>
            <a:pPr algn="l">
              <a:lnSpc>
                <a:spcPct val="95000"/>
              </a:lnSpc>
              <a:spcBef>
                <a:spcPts val="600"/>
              </a:spcBef>
            </a:pPr>
            <a:r>
              <a:rPr lang="es-ES" sz="1600" dirty="0">
                <a:solidFill>
                  <a:schemeClr val="tx1">
                    <a:lumMod val="75000"/>
                    <a:lumOff val="25000"/>
                  </a:schemeClr>
                </a:solidFill>
                <a:latin typeface="Calibri" pitchFamily="34" charset="0"/>
                <a:cs typeface="Calibri" pitchFamily="34" charset="0"/>
              </a:rPr>
              <a:t>Aunque estos eventos son eventos de visita más esporádica en el tiempo, </a:t>
            </a:r>
            <a:r>
              <a:rPr lang="es-ES" sz="1600" dirty="0" smtClean="0">
                <a:solidFill>
                  <a:schemeClr val="tx1">
                    <a:lumMod val="75000"/>
                    <a:lumOff val="25000"/>
                  </a:schemeClr>
                </a:solidFill>
                <a:latin typeface="Calibri" pitchFamily="34" charset="0"/>
                <a:cs typeface="Calibri" pitchFamily="34" charset="0"/>
              </a:rPr>
              <a:t>los más cotidianos o habituales son los que presentan peores indicadores. Así, los </a:t>
            </a:r>
            <a:r>
              <a:rPr lang="es-ES" sz="1600" b="1" dirty="0" smtClean="0">
                <a:solidFill>
                  <a:schemeClr val="tx1">
                    <a:lumMod val="75000"/>
                    <a:lumOff val="25000"/>
                  </a:schemeClr>
                </a:solidFill>
                <a:latin typeface="Calibri" pitchFamily="34" charset="0"/>
                <a:cs typeface="Calibri" pitchFamily="34" charset="0"/>
              </a:rPr>
              <a:t>eventos de futbol en grandes estadios,  festivales de música, y conciertos en campos de futbol son los eventos masivos con el índice de seguridad más bajo</a:t>
            </a:r>
            <a:r>
              <a:rPr lang="es-ES" sz="1600" dirty="0" smtClean="0">
                <a:solidFill>
                  <a:schemeClr val="tx1">
                    <a:lumMod val="75000"/>
                    <a:lumOff val="25000"/>
                  </a:schemeClr>
                </a:solidFill>
                <a:latin typeface="Calibri" pitchFamily="34" charset="0"/>
                <a:cs typeface="Calibri" pitchFamily="34" charset="0"/>
              </a:rPr>
              <a:t>.</a:t>
            </a:r>
          </a:p>
          <a:p>
            <a:pPr marL="622300" indent="-203200" algn="l">
              <a:lnSpc>
                <a:spcPct val="95000"/>
              </a:lnSpc>
              <a:spcBef>
                <a:spcPts val="600"/>
              </a:spcBef>
              <a:buClr>
                <a:schemeClr val="accent6"/>
              </a:buClr>
              <a:buFont typeface="Arial" pitchFamily="34" charset="0"/>
              <a:buChar char="•"/>
            </a:pPr>
            <a:r>
              <a:rPr lang="es-ES" sz="1600" dirty="0" smtClean="0">
                <a:solidFill>
                  <a:schemeClr val="tx1">
                    <a:lumMod val="75000"/>
                    <a:lumOff val="25000"/>
                  </a:schemeClr>
                </a:solidFill>
                <a:latin typeface="Calibri" pitchFamily="34" charset="0"/>
                <a:cs typeface="Calibri" pitchFamily="34" charset="0"/>
              </a:rPr>
              <a:t>Por su parte, </a:t>
            </a:r>
            <a:r>
              <a:rPr lang="es-ES" sz="1600" b="1" dirty="0" smtClean="0">
                <a:solidFill>
                  <a:schemeClr val="tx1">
                    <a:lumMod val="75000"/>
                    <a:lumOff val="25000"/>
                  </a:schemeClr>
                </a:solidFill>
                <a:latin typeface="Calibri" pitchFamily="34" charset="0"/>
                <a:cs typeface="Calibri" pitchFamily="34" charset="0"/>
              </a:rPr>
              <a:t>la </a:t>
            </a:r>
            <a:r>
              <a:rPr lang="es-ES" sz="1600" b="1" dirty="0">
                <a:solidFill>
                  <a:schemeClr val="tx1">
                    <a:lumMod val="75000"/>
                    <a:lumOff val="25000"/>
                  </a:schemeClr>
                </a:solidFill>
                <a:latin typeface="Calibri" pitchFamily="34" charset="0"/>
                <a:cs typeface="Calibri" pitchFamily="34" charset="0"/>
              </a:rPr>
              <a:t>comunidad Valenciana y Andaluza, muestra </a:t>
            </a:r>
            <a:r>
              <a:rPr lang="es-ES" sz="1600" b="1" dirty="0" smtClean="0">
                <a:solidFill>
                  <a:schemeClr val="tx1">
                    <a:lumMod val="75000"/>
                    <a:lumOff val="25000"/>
                  </a:schemeClr>
                </a:solidFill>
                <a:latin typeface="Calibri" pitchFamily="34" charset="0"/>
                <a:cs typeface="Calibri" pitchFamily="34" charset="0"/>
              </a:rPr>
              <a:t>indicador más bajo en los que a eventos </a:t>
            </a:r>
            <a:r>
              <a:rPr lang="es-ES" sz="1600" b="1" dirty="0">
                <a:solidFill>
                  <a:schemeClr val="tx1">
                    <a:lumMod val="75000"/>
                    <a:lumOff val="25000"/>
                  </a:schemeClr>
                </a:solidFill>
                <a:latin typeface="Calibri" pitchFamily="34" charset="0"/>
                <a:cs typeface="Calibri" pitchFamily="34" charset="0"/>
              </a:rPr>
              <a:t>dentro de un campo de </a:t>
            </a:r>
            <a:r>
              <a:rPr lang="es-ES" sz="1600" b="1" dirty="0" smtClean="0">
                <a:solidFill>
                  <a:schemeClr val="tx1">
                    <a:lumMod val="75000"/>
                    <a:lumOff val="25000"/>
                  </a:schemeClr>
                </a:solidFill>
                <a:latin typeface="Calibri" pitchFamily="34" charset="0"/>
                <a:cs typeface="Calibri" pitchFamily="34" charset="0"/>
              </a:rPr>
              <a:t>futbol se refiere, </a:t>
            </a:r>
            <a:r>
              <a:rPr lang="es-ES" sz="1600" b="1" dirty="0">
                <a:solidFill>
                  <a:schemeClr val="tx1">
                    <a:lumMod val="75000"/>
                    <a:lumOff val="25000"/>
                  </a:schemeClr>
                </a:solidFill>
                <a:latin typeface="Calibri" pitchFamily="34" charset="0"/>
                <a:cs typeface="Calibri" pitchFamily="34" charset="0"/>
              </a:rPr>
              <a:t>bien sea eventos de futbol propiamente dichos o grandes conciertos dentro de las instalaciones de </a:t>
            </a:r>
            <a:r>
              <a:rPr lang="es-ES" sz="1600" b="1" dirty="0" smtClean="0">
                <a:solidFill>
                  <a:schemeClr val="tx1">
                    <a:lumMod val="75000"/>
                    <a:lumOff val="25000"/>
                  </a:schemeClr>
                </a:solidFill>
                <a:latin typeface="Calibri" pitchFamily="34" charset="0"/>
                <a:cs typeface="Calibri" pitchFamily="34" charset="0"/>
              </a:rPr>
              <a:t>sus </a:t>
            </a:r>
            <a:r>
              <a:rPr lang="es-ES" sz="1600" b="1" dirty="0">
                <a:solidFill>
                  <a:schemeClr val="tx1">
                    <a:lumMod val="75000"/>
                    <a:lumOff val="25000"/>
                  </a:schemeClr>
                </a:solidFill>
                <a:latin typeface="Calibri" pitchFamily="34" charset="0"/>
                <a:cs typeface="Calibri" pitchFamily="34" charset="0"/>
              </a:rPr>
              <a:t>campos de futbol</a:t>
            </a:r>
            <a:r>
              <a:rPr lang="es-ES" sz="1600" b="1" dirty="0" smtClean="0">
                <a:solidFill>
                  <a:schemeClr val="tx1">
                    <a:lumMod val="75000"/>
                    <a:lumOff val="25000"/>
                  </a:schemeClr>
                </a:solidFill>
                <a:latin typeface="Calibri" pitchFamily="34" charset="0"/>
                <a:cs typeface="Calibri" pitchFamily="34" charset="0"/>
              </a:rPr>
              <a:t>.</a:t>
            </a:r>
            <a:endParaRPr lang="es-ES" sz="1600" dirty="0" smtClean="0">
              <a:solidFill>
                <a:schemeClr val="tx1">
                  <a:lumMod val="75000"/>
                  <a:lumOff val="25000"/>
                </a:schemeClr>
              </a:solidFill>
              <a:latin typeface="Calibri" pitchFamily="34" charset="0"/>
              <a:cs typeface="Calibri" pitchFamily="34" charset="0"/>
            </a:endParaRPr>
          </a:p>
          <a:p>
            <a:pPr marL="622300" indent="-203200" algn="l">
              <a:lnSpc>
                <a:spcPct val="95000"/>
              </a:lnSpc>
              <a:spcBef>
                <a:spcPts val="600"/>
              </a:spcBef>
              <a:buClr>
                <a:schemeClr val="accent6"/>
              </a:buClr>
              <a:buFont typeface="Arial" pitchFamily="34" charset="0"/>
              <a:buChar char="•"/>
            </a:pPr>
            <a:r>
              <a:rPr lang="es-ES" sz="1600" b="1" dirty="0" smtClean="0">
                <a:solidFill>
                  <a:schemeClr val="tx1">
                    <a:lumMod val="75000"/>
                    <a:lumOff val="25000"/>
                  </a:schemeClr>
                </a:solidFill>
                <a:latin typeface="Calibri" pitchFamily="34" charset="0"/>
                <a:cs typeface="Calibri" pitchFamily="34" charset="0"/>
              </a:rPr>
              <a:t>Entre el segmento femenino, el enfoque es mucho más pesimista, en todos los eventos medidos. siendo los partidos/ eventos del futbol los más criticados, </a:t>
            </a:r>
            <a:r>
              <a:rPr lang="es-ES" sz="1600" dirty="0" smtClean="0">
                <a:solidFill>
                  <a:schemeClr val="tx1">
                    <a:lumMod val="75000"/>
                    <a:lumOff val="25000"/>
                  </a:schemeClr>
                </a:solidFill>
                <a:latin typeface="Calibri" pitchFamily="34" charset="0"/>
                <a:cs typeface="Calibri" pitchFamily="34" charset="0"/>
              </a:rPr>
              <a:t>con un índice de seguridad de -16,8% entre las mujeres </a:t>
            </a:r>
            <a:r>
              <a:rPr lang="es-ES" sz="1600" dirty="0">
                <a:solidFill>
                  <a:schemeClr val="tx1">
                    <a:lumMod val="75000"/>
                    <a:lumOff val="25000"/>
                  </a:schemeClr>
                </a:solidFill>
                <a:latin typeface="Calibri" pitchFamily="34" charset="0"/>
                <a:cs typeface="Calibri" pitchFamily="34" charset="0"/>
              </a:rPr>
              <a:t>v</a:t>
            </a:r>
            <a:r>
              <a:rPr lang="es-ES" sz="1600" dirty="0" smtClean="0">
                <a:solidFill>
                  <a:schemeClr val="tx1">
                    <a:lumMod val="75000"/>
                    <a:lumOff val="25000"/>
                  </a:schemeClr>
                </a:solidFill>
                <a:latin typeface="Calibri" pitchFamily="34" charset="0"/>
                <a:cs typeface="Calibri" pitchFamily="34" charset="0"/>
              </a:rPr>
              <a:t>ersus -1,5% en el caso de los hombre.</a:t>
            </a:r>
          </a:p>
          <a:p>
            <a:pPr marL="419100" algn="l">
              <a:lnSpc>
                <a:spcPct val="95000"/>
              </a:lnSpc>
              <a:spcBef>
                <a:spcPts val="600"/>
              </a:spcBef>
              <a:buClr>
                <a:schemeClr val="accent6"/>
              </a:buClr>
            </a:pPr>
            <a:endParaRPr lang="es-ES" sz="1600" b="1" dirty="0" smtClean="0">
              <a:solidFill>
                <a:schemeClr val="accent6">
                  <a:lumMod val="75000"/>
                </a:schemeClr>
              </a:solidFill>
              <a:latin typeface="Calibri" pitchFamily="34" charset="0"/>
              <a:cs typeface="Calibri" pitchFamily="34" charset="0"/>
            </a:endParaRPr>
          </a:p>
          <a:p>
            <a:pPr algn="l">
              <a:lnSpc>
                <a:spcPct val="95000"/>
              </a:lnSpc>
              <a:spcBef>
                <a:spcPts val="600"/>
              </a:spcBef>
            </a:pPr>
            <a:r>
              <a:rPr lang="es-ES" b="1" dirty="0" smtClean="0">
                <a:solidFill>
                  <a:schemeClr val="accent6">
                    <a:lumMod val="75000"/>
                  </a:schemeClr>
                </a:solidFill>
                <a:latin typeface="Calibri" pitchFamily="34" charset="0"/>
                <a:cs typeface="Calibri" pitchFamily="34" charset="0"/>
              </a:rPr>
              <a:t>COMPORTAMIENTOS </a:t>
            </a:r>
            <a:r>
              <a:rPr lang="es-ES" b="1" dirty="0">
                <a:solidFill>
                  <a:schemeClr val="accent6">
                    <a:lumMod val="75000"/>
                  </a:schemeClr>
                </a:solidFill>
                <a:latin typeface="Calibri" pitchFamily="34" charset="0"/>
                <a:cs typeface="Calibri" pitchFamily="34" charset="0"/>
              </a:rPr>
              <a:t>ANTISOCIALES </a:t>
            </a:r>
            <a:r>
              <a:rPr lang="es-ES" b="1" dirty="0" smtClean="0">
                <a:solidFill>
                  <a:schemeClr val="accent6">
                    <a:lumMod val="75000"/>
                  </a:schemeClr>
                </a:solidFill>
                <a:latin typeface="Calibri" pitchFamily="34" charset="0"/>
                <a:cs typeface="Calibri" pitchFamily="34" charset="0"/>
              </a:rPr>
              <a:t>MÁS FRECUENTES</a:t>
            </a:r>
            <a:endParaRPr lang="es-ES" b="1" dirty="0">
              <a:solidFill>
                <a:schemeClr val="accent6">
                  <a:lumMod val="75000"/>
                </a:schemeClr>
              </a:solidFill>
              <a:latin typeface="Calibri" pitchFamily="34" charset="0"/>
              <a:cs typeface="Calibri" pitchFamily="34" charset="0"/>
            </a:endParaRPr>
          </a:p>
          <a:p>
            <a:pPr algn="l">
              <a:lnSpc>
                <a:spcPct val="95000"/>
              </a:lnSpc>
              <a:spcBef>
                <a:spcPts val="600"/>
              </a:spcBef>
            </a:pPr>
            <a:r>
              <a:rPr lang="es-ES" sz="1600" dirty="0" smtClean="0">
                <a:solidFill>
                  <a:schemeClr val="tx1">
                    <a:lumMod val="75000"/>
                    <a:lumOff val="25000"/>
                  </a:schemeClr>
                </a:solidFill>
                <a:latin typeface="Calibri" pitchFamily="34" charset="0"/>
                <a:cs typeface="Calibri" pitchFamily="34" charset="0"/>
              </a:rPr>
              <a:t>La adrenalina que acompaña estos eventos, hace que la Violencia, verbal, escándalos y riñas sea el factor común en este tipo de eventos, excluyendo los eventos de tenis o motor.</a:t>
            </a:r>
          </a:p>
        </p:txBody>
      </p:sp>
      <p:sp>
        <p:nvSpPr>
          <p:cNvPr id="8" name="Rectangle 3"/>
          <p:cNvSpPr>
            <a:spLocks noChangeArrowheads="1"/>
          </p:cNvSpPr>
          <p:nvPr/>
        </p:nvSpPr>
        <p:spPr bwMode="auto">
          <a:xfrm>
            <a:off x="36513" y="35999"/>
            <a:ext cx="8516887" cy="648000"/>
          </a:xfrm>
          <a:prstGeom prst="rect">
            <a:avLst/>
          </a:prstGeom>
          <a:solidFill>
            <a:schemeClr val="accent6">
              <a:lumMod val="75000"/>
            </a:schemeClr>
          </a:solidFill>
          <a:ln>
            <a:noFill/>
          </a:ln>
          <a:effectLst/>
          <a:extLst/>
        </p:spPr>
        <p:txBody>
          <a:bodyPr wrap="square" lIns="0" tIns="0" rIns="0" bIns="0" anchor="ctr">
            <a:noAutofit/>
          </a:bodyPr>
          <a:lstStyle/>
          <a:p>
            <a:endParaRPr lang="es-ES"/>
          </a:p>
        </p:txBody>
      </p:sp>
      <p:sp>
        <p:nvSpPr>
          <p:cNvPr id="9" name="8 CuadroTexto"/>
          <p:cNvSpPr txBox="1"/>
          <p:nvPr/>
        </p:nvSpPr>
        <p:spPr>
          <a:xfrm>
            <a:off x="56456" y="170534"/>
            <a:ext cx="5618654" cy="400110"/>
          </a:xfrm>
          <a:prstGeom prst="rect">
            <a:avLst/>
          </a:prstGeom>
          <a:noFill/>
        </p:spPr>
        <p:txBody>
          <a:bodyPr wrap="none" rtlCol="0">
            <a:spAutoFit/>
          </a:bodyPr>
          <a:lstStyle>
            <a:defPPr>
              <a:defRPr lang="es-ES_tradnl"/>
            </a:defPPr>
            <a:lvl1pPr algn="l">
              <a:defRPr sz="2000">
                <a:ln>
                  <a:solidFill>
                    <a:schemeClr val="bg1"/>
                  </a:solidFill>
                </a:ln>
                <a:solidFill>
                  <a:schemeClr val="bg1"/>
                </a:solidFill>
                <a:latin typeface="Calibri" pitchFamily="34" charset="0"/>
                <a:cs typeface="Calibri" pitchFamily="34" charset="0"/>
              </a:defRPr>
            </a:lvl1pPr>
          </a:lstStyle>
          <a:p>
            <a:r>
              <a:rPr lang="es-ES" dirty="0"/>
              <a:t>SEGURIDAD CIUDADANA EN LOS EVENTOS MASIVOS</a:t>
            </a:r>
          </a:p>
        </p:txBody>
      </p:sp>
    </p:spTree>
    <p:extLst>
      <p:ext uri="{BB962C8B-B14F-4D97-AF65-F5344CB8AC3E}">
        <p14:creationId xmlns:p14="http://schemas.microsoft.com/office/powerpoint/2010/main" xmlns="" val="624637767"/>
      </p:ext>
    </p:extLst>
  </p:cSld>
  <p:clrMapOvr>
    <a:masterClrMapping/>
  </p:clrMapOvr>
  <p:transition>
    <p:wipe dir="d"/>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0"/>
          </p:nvPr>
        </p:nvSpPr>
        <p:spPr/>
        <p:txBody>
          <a:bodyPr/>
          <a:lstStyle/>
          <a:p>
            <a:r>
              <a:rPr lang="en-US" smtClean="0"/>
              <a:t>-</a:t>
            </a:r>
            <a:fld id="{41B2AE44-E9C6-4EAB-BC73-5008DB342051}" type="slidenum">
              <a:rPr lang="en-US" smtClean="0"/>
              <a:pPr/>
              <a:t>77</a:t>
            </a:fld>
            <a:r>
              <a:rPr lang="en-US" smtClean="0"/>
              <a:t>-</a:t>
            </a:r>
            <a:endParaRPr lang="en-US"/>
          </a:p>
        </p:txBody>
      </p:sp>
      <p:sp>
        <p:nvSpPr>
          <p:cNvPr id="12" name="11 CuadroTexto"/>
          <p:cNvSpPr txBox="1"/>
          <p:nvPr/>
        </p:nvSpPr>
        <p:spPr>
          <a:xfrm>
            <a:off x="488504" y="1328919"/>
            <a:ext cx="8928992" cy="5072158"/>
          </a:xfrm>
          <a:prstGeom prst="rect">
            <a:avLst/>
          </a:prstGeom>
          <a:noFill/>
        </p:spPr>
        <p:txBody>
          <a:bodyPr wrap="square" rtlCol="0">
            <a:spAutoFit/>
          </a:bodyPr>
          <a:lstStyle/>
          <a:p>
            <a:pPr algn="l">
              <a:lnSpc>
                <a:spcPct val="95000"/>
              </a:lnSpc>
              <a:spcBef>
                <a:spcPts val="600"/>
              </a:spcBef>
              <a:buClr>
                <a:schemeClr val="accent6"/>
              </a:buClr>
            </a:pPr>
            <a:r>
              <a:rPr lang="es-ES" sz="1600" dirty="0" smtClean="0">
                <a:solidFill>
                  <a:schemeClr val="tx1">
                    <a:lumMod val="75000"/>
                    <a:lumOff val="25000"/>
                  </a:schemeClr>
                </a:solidFill>
                <a:latin typeface="Calibri" pitchFamily="34" charset="0"/>
                <a:cs typeface="Calibri" pitchFamily="34" charset="0"/>
              </a:rPr>
              <a:t>A pesar de la visión negativa general de las mujeres sobre este tipo de evento, </a:t>
            </a:r>
            <a:r>
              <a:rPr lang="es-ES" sz="1600" b="1" dirty="0" smtClean="0">
                <a:solidFill>
                  <a:schemeClr val="tx1">
                    <a:lumMod val="75000"/>
                    <a:lumOff val="25000"/>
                  </a:schemeClr>
                </a:solidFill>
                <a:latin typeface="Calibri" pitchFamily="34" charset="0"/>
                <a:cs typeface="Calibri" pitchFamily="34" charset="0"/>
              </a:rPr>
              <a:t>no existe diferencia en la percepción de ambos segmentos, el femenino y el masculino, de la tipología de delitos que existe en este tipo de eventos.</a:t>
            </a:r>
          </a:p>
          <a:p>
            <a:pPr algn="l">
              <a:lnSpc>
                <a:spcPct val="95000"/>
              </a:lnSpc>
              <a:spcBef>
                <a:spcPts val="600"/>
              </a:spcBef>
              <a:buClr>
                <a:schemeClr val="accent6"/>
              </a:buClr>
            </a:pPr>
            <a:endParaRPr lang="es-ES" sz="1600" b="1" dirty="0" smtClean="0">
              <a:solidFill>
                <a:schemeClr val="tx1">
                  <a:lumMod val="75000"/>
                  <a:lumOff val="25000"/>
                </a:schemeClr>
              </a:solidFill>
              <a:latin typeface="Calibri" pitchFamily="34" charset="0"/>
              <a:cs typeface="Calibri" pitchFamily="34" charset="0"/>
            </a:endParaRPr>
          </a:p>
          <a:p>
            <a:pPr algn="l">
              <a:lnSpc>
                <a:spcPct val="95000"/>
              </a:lnSpc>
              <a:spcBef>
                <a:spcPts val="600"/>
              </a:spcBef>
              <a:buClr>
                <a:schemeClr val="accent6"/>
              </a:buClr>
            </a:pPr>
            <a:r>
              <a:rPr lang="es-ES" sz="1600" dirty="0" smtClean="0">
                <a:solidFill>
                  <a:schemeClr val="tx1">
                    <a:lumMod val="75000"/>
                    <a:lumOff val="25000"/>
                  </a:schemeClr>
                </a:solidFill>
                <a:latin typeface="Calibri" pitchFamily="34" charset="0"/>
                <a:cs typeface="Calibri" pitchFamily="34" charset="0"/>
              </a:rPr>
              <a:t>En </a:t>
            </a:r>
            <a:r>
              <a:rPr lang="es-ES" sz="1600" b="1" dirty="0" smtClean="0">
                <a:solidFill>
                  <a:schemeClr val="tx1">
                    <a:lumMod val="75000"/>
                    <a:lumOff val="25000"/>
                  </a:schemeClr>
                </a:solidFill>
                <a:latin typeface="Calibri" pitchFamily="34" charset="0"/>
                <a:cs typeface="Calibri" pitchFamily="34" charset="0"/>
              </a:rPr>
              <a:t>eventos de futbol</a:t>
            </a:r>
            <a:r>
              <a:rPr lang="es-ES" sz="1600" dirty="0" smtClean="0">
                <a:solidFill>
                  <a:schemeClr val="tx1">
                    <a:lumMod val="75000"/>
                    <a:lumOff val="25000"/>
                  </a:schemeClr>
                </a:solidFill>
                <a:latin typeface="Calibri" pitchFamily="34" charset="0"/>
                <a:cs typeface="Calibri" pitchFamily="34" charset="0"/>
              </a:rPr>
              <a:t>, destaca la violencia verbal (con un57%), violencia física (con 42%) y, el vandalismo (38%) como  las problemáticas más presentes.</a:t>
            </a:r>
          </a:p>
          <a:p>
            <a:pPr algn="l">
              <a:lnSpc>
                <a:spcPct val="95000"/>
              </a:lnSpc>
              <a:spcBef>
                <a:spcPts val="600"/>
              </a:spcBef>
              <a:buClr>
                <a:schemeClr val="accent6"/>
              </a:buClr>
            </a:pPr>
            <a:r>
              <a:rPr lang="es-ES" sz="1600" dirty="0" smtClean="0">
                <a:solidFill>
                  <a:schemeClr val="tx1">
                    <a:lumMod val="75000"/>
                    <a:lumOff val="25000"/>
                  </a:schemeClr>
                </a:solidFill>
                <a:latin typeface="Calibri" pitchFamily="34" charset="0"/>
                <a:cs typeface="Calibri" pitchFamily="34" charset="0"/>
              </a:rPr>
              <a:t>Por variables demográficas y victimización, se observa:</a:t>
            </a:r>
            <a:endParaRPr lang="es-ES" sz="1600" dirty="0">
              <a:solidFill>
                <a:schemeClr val="tx1">
                  <a:lumMod val="75000"/>
                  <a:lumOff val="25000"/>
                </a:schemeClr>
              </a:solidFill>
              <a:latin typeface="Calibri" pitchFamily="34" charset="0"/>
              <a:cs typeface="Calibri" pitchFamily="34" charset="0"/>
            </a:endParaRPr>
          </a:p>
          <a:p>
            <a:pPr marL="622300" indent="-203200" algn="l">
              <a:lnSpc>
                <a:spcPct val="95000"/>
              </a:lnSpc>
              <a:spcBef>
                <a:spcPts val="600"/>
              </a:spcBef>
              <a:buClr>
                <a:schemeClr val="accent6"/>
              </a:buClr>
              <a:buFont typeface="Arial" pitchFamily="34" charset="0"/>
              <a:buChar char="•"/>
            </a:pPr>
            <a:r>
              <a:rPr lang="es-ES" sz="1600" dirty="0" smtClean="0">
                <a:solidFill>
                  <a:schemeClr val="tx1">
                    <a:lumMod val="75000"/>
                    <a:lumOff val="25000"/>
                  </a:schemeClr>
                </a:solidFill>
                <a:latin typeface="Calibri" pitchFamily="34" charset="0"/>
                <a:cs typeface="Calibri" pitchFamily="34" charset="0"/>
              </a:rPr>
              <a:t>Las personas que han sido victima de experiencias negativas en eventos masivos  en general, tienen  una visión más pesimista de lo que ocurre en los partidos de futbol, así apenas el 2% asegura sentirse seguro versus el 11% del total muestra.</a:t>
            </a:r>
          </a:p>
          <a:p>
            <a:pPr marL="622300" indent="-203200" algn="l">
              <a:lnSpc>
                <a:spcPct val="95000"/>
              </a:lnSpc>
              <a:spcBef>
                <a:spcPts val="600"/>
              </a:spcBef>
              <a:buClr>
                <a:schemeClr val="accent6"/>
              </a:buClr>
              <a:buFont typeface="Arial" pitchFamily="34" charset="0"/>
              <a:buChar char="•"/>
            </a:pPr>
            <a:r>
              <a:rPr lang="es-ES" sz="1600" dirty="0" smtClean="0">
                <a:solidFill>
                  <a:schemeClr val="tx1">
                    <a:lumMod val="75000"/>
                    <a:lumOff val="25000"/>
                  </a:schemeClr>
                </a:solidFill>
                <a:latin typeface="Calibri" pitchFamily="34" charset="0"/>
                <a:cs typeface="Calibri" pitchFamily="34" charset="0"/>
              </a:rPr>
              <a:t>Adicionalmente, entre las victimas de actos  delictivos o intentos de delitos, se acentúa la percepción de:</a:t>
            </a:r>
          </a:p>
          <a:p>
            <a:pPr marL="1079500" lvl="1" indent="-203200" algn="l">
              <a:lnSpc>
                <a:spcPct val="95000"/>
              </a:lnSpc>
              <a:spcBef>
                <a:spcPts val="600"/>
              </a:spcBef>
              <a:buClr>
                <a:schemeClr val="accent6"/>
              </a:buClr>
              <a:buFont typeface="Arial" pitchFamily="34" charset="0"/>
              <a:buChar char="•"/>
            </a:pPr>
            <a:r>
              <a:rPr lang="es-ES" sz="1600" dirty="0" smtClean="0">
                <a:solidFill>
                  <a:schemeClr val="tx1">
                    <a:lumMod val="75000"/>
                    <a:lumOff val="25000"/>
                  </a:schemeClr>
                </a:solidFill>
                <a:latin typeface="Calibri" pitchFamily="34" charset="0"/>
                <a:cs typeface="Calibri" pitchFamily="34" charset="0"/>
              </a:rPr>
              <a:t>Robos, atracos y, tirones  con un 51% versus un 35% del total muestra.</a:t>
            </a:r>
          </a:p>
          <a:p>
            <a:pPr marL="1079500" lvl="1" indent="-203200" algn="l">
              <a:lnSpc>
                <a:spcPct val="95000"/>
              </a:lnSpc>
              <a:spcBef>
                <a:spcPts val="600"/>
              </a:spcBef>
              <a:buClr>
                <a:schemeClr val="accent6"/>
              </a:buClr>
              <a:buFont typeface="Arial" pitchFamily="34" charset="0"/>
              <a:buChar char="•"/>
            </a:pPr>
            <a:r>
              <a:rPr lang="es-ES" sz="1600" dirty="0" smtClean="0">
                <a:solidFill>
                  <a:schemeClr val="tx1">
                    <a:lumMod val="75000"/>
                    <a:lumOff val="25000"/>
                  </a:schemeClr>
                </a:solidFill>
                <a:latin typeface="Calibri" pitchFamily="34" charset="0"/>
                <a:cs typeface="Calibri" pitchFamily="34" charset="0"/>
              </a:rPr>
              <a:t>Acoso, con un 27% versus un 17% del total muestra.</a:t>
            </a:r>
          </a:p>
          <a:p>
            <a:pPr marL="1079500" lvl="1" indent="-203200" algn="l">
              <a:lnSpc>
                <a:spcPct val="95000"/>
              </a:lnSpc>
              <a:spcBef>
                <a:spcPts val="600"/>
              </a:spcBef>
              <a:buClr>
                <a:schemeClr val="accent6"/>
              </a:buClr>
              <a:buFont typeface="Arial" pitchFamily="34" charset="0"/>
              <a:buChar char="•"/>
            </a:pPr>
            <a:r>
              <a:rPr lang="es-ES" sz="1600" dirty="0" smtClean="0">
                <a:solidFill>
                  <a:schemeClr val="tx1">
                    <a:lumMod val="75000"/>
                    <a:lumOff val="25000"/>
                  </a:schemeClr>
                </a:solidFill>
                <a:latin typeface="Calibri" pitchFamily="34" charset="0"/>
                <a:cs typeface="Calibri" pitchFamily="34" charset="0"/>
              </a:rPr>
              <a:t>La venta de alcohol y drogas, en un  25% versus un 16%.</a:t>
            </a:r>
          </a:p>
          <a:p>
            <a:pPr marL="622300" indent="-203200" algn="l">
              <a:lnSpc>
                <a:spcPct val="95000"/>
              </a:lnSpc>
              <a:spcBef>
                <a:spcPts val="600"/>
              </a:spcBef>
              <a:buClr>
                <a:schemeClr val="accent6"/>
              </a:buClr>
              <a:buFont typeface="Arial" pitchFamily="34" charset="0"/>
              <a:buChar char="•"/>
            </a:pPr>
            <a:r>
              <a:rPr lang="es-ES" sz="1600" dirty="0" smtClean="0">
                <a:solidFill>
                  <a:schemeClr val="tx1">
                    <a:lumMod val="75000"/>
                    <a:lumOff val="25000"/>
                  </a:schemeClr>
                </a:solidFill>
                <a:latin typeface="Calibri" pitchFamily="34" charset="0"/>
                <a:cs typeface="Calibri" pitchFamily="34" charset="0"/>
              </a:rPr>
              <a:t>La comunidad Valenciana, </a:t>
            </a:r>
            <a:r>
              <a:rPr lang="es-ES" sz="1600" dirty="0">
                <a:solidFill>
                  <a:schemeClr val="tx1">
                    <a:lumMod val="75000"/>
                    <a:lumOff val="25000"/>
                  </a:schemeClr>
                </a:solidFill>
                <a:latin typeface="Calibri" pitchFamily="34" charset="0"/>
                <a:cs typeface="Calibri" pitchFamily="34" charset="0"/>
              </a:rPr>
              <a:t> </a:t>
            </a:r>
            <a:r>
              <a:rPr lang="es-ES" sz="1600" dirty="0" smtClean="0">
                <a:solidFill>
                  <a:schemeClr val="tx1">
                    <a:lumMod val="75000"/>
                    <a:lumOff val="25000"/>
                  </a:schemeClr>
                </a:solidFill>
                <a:latin typeface="Calibri" pitchFamily="34" charset="0"/>
                <a:cs typeface="Calibri" pitchFamily="34" charset="0"/>
              </a:rPr>
              <a:t>alcanza un  37% en cuanto al robo del propio vehículo de la zona del parking, versus el 25% del total comunidades.</a:t>
            </a:r>
          </a:p>
          <a:p>
            <a:pPr marL="622300" indent="-203200" algn="l">
              <a:lnSpc>
                <a:spcPct val="95000"/>
              </a:lnSpc>
              <a:spcBef>
                <a:spcPts val="600"/>
              </a:spcBef>
              <a:buClr>
                <a:schemeClr val="accent6"/>
              </a:buClr>
              <a:buFont typeface="Arial" pitchFamily="34" charset="0"/>
              <a:buChar char="•"/>
            </a:pPr>
            <a:endParaRPr lang="es-ES" sz="1600" dirty="0">
              <a:solidFill>
                <a:schemeClr val="tx1">
                  <a:lumMod val="75000"/>
                  <a:lumOff val="25000"/>
                </a:schemeClr>
              </a:solidFill>
              <a:latin typeface="Calibri" pitchFamily="34" charset="0"/>
              <a:cs typeface="Calibri" pitchFamily="34" charset="0"/>
            </a:endParaRPr>
          </a:p>
        </p:txBody>
      </p:sp>
      <p:sp>
        <p:nvSpPr>
          <p:cNvPr id="8" name="Rectangle 3"/>
          <p:cNvSpPr>
            <a:spLocks noChangeArrowheads="1"/>
          </p:cNvSpPr>
          <p:nvPr/>
        </p:nvSpPr>
        <p:spPr bwMode="auto">
          <a:xfrm>
            <a:off x="36513" y="35999"/>
            <a:ext cx="8516887" cy="648000"/>
          </a:xfrm>
          <a:prstGeom prst="rect">
            <a:avLst/>
          </a:prstGeom>
          <a:solidFill>
            <a:schemeClr val="accent6">
              <a:lumMod val="75000"/>
            </a:schemeClr>
          </a:solidFill>
          <a:ln>
            <a:noFill/>
          </a:ln>
          <a:effectLst/>
          <a:extLst/>
        </p:spPr>
        <p:txBody>
          <a:bodyPr wrap="square" lIns="0" tIns="0" rIns="0" bIns="0" anchor="ctr">
            <a:noAutofit/>
          </a:bodyPr>
          <a:lstStyle/>
          <a:p>
            <a:endParaRPr lang="es-ES"/>
          </a:p>
        </p:txBody>
      </p:sp>
      <p:sp>
        <p:nvSpPr>
          <p:cNvPr id="9" name="8 CuadroTexto"/>
          <p:cNvSpPr txBox="1"/>
          <p:nvPr/>
        </p:nvSpPr>
        <p:spPr>
          <a:xfrm>
            <a:off x="56456" y="170534"/>
            <a:ext cx="5618654" cy="400110"/>
          </a:xfrm>
          <a:prstGeom prst="rect">
            <a:avLst/>
          </a:prstGeom>
          <a:noFill/>
        </p:spPr>
        <p:txBody>
          <a:bodyPr wrap="none" rtlCol="0">
            <a:spAutoFit/>
          </a:bodyPr>
          <a:lstStyle>
            <a:defPPr>
              <a:defRPr lang="es-ES_tradnl"/>
            </a:defPPr>
            <a:lvl1pPr algn="l">
              <a:defRPr sz="2000">
                <a:ln>
                  <a:solidFill>
                    <a:schemeClr val="bg1"/>
                  </a:solidFill>
                </a:ln>
                <a:solidFill>
                  <a:schemeClr val="bg1"/>
                </a:solidFill>
                <a:latin typeface="Calibri" pitchFamily="34" charset="0"/>
                <a:cs typeface="Calibri" pitchFamily="34" charset="0"/>
              </a:defRPr>
            </a:lvl1pPr>
          </a:lstStyle>
          <a:p>
            <a:r>
              <a:rPr lang="es-ES" dirty="0"/>
              <a:t>SEGURIDAD CIUDADANA EN LOS EVENTOS MASIVOS</a:t>
            </a:r>
          </a:p>
        </p:txBody>
      </p:sp>
    </p:spTree>
    <p:extLst>
      <p:ext uri="{BB962C8B-B14F-4D97-AF65-F5344CB8AC3E}">
        <p14:creationId xmlns:p14="http://schemas.microsoft.com/office/powerpoint/2010/main" xmlns="" val="2148707547"/>
      </p:ext>
    </p:extLst>
  </p:cSld>
  <p:clrMapOvr>
    <a:masterClrMapping/>
  </p:clrMapOvr>
  <p:transition>
    <p:wipe dir="d"/>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0"/>
          </p:nvPr>
        </p:nvSpPr>
        <p:spPr/>
        <p:txBody>
          <a:bodyPr/>
          <a:lstStyle/>
          <a:p>
            <a:r>
              <a:rPr lang="en-US" smtClean="0"/>
              <a:t>-</a:t>
            </a:r>
            <a:fld id="{41B2AE44-E9C6-4EAB-BC73-5008DB342051}" type="slidenum">
              <a:rPr lang="en-US" smtClean="0"/>
              <a:pPr/>
              <a:t>78</a:t>
            </a:fld>
            <a:r>
              <a:rPr lang="en-US" smtClean="0"/>
              <a:t>-</a:t>
            </a:r>
            <a:endParaRPr lang="en-US"/>
          </a:p>
        </p:txBody>
      </p:sp>
      <p:sp>
        <p:nvSpPr>
          <p:cNvPr id="12" name="11 CuadroTexto"/>
          <p:cNvSpPr txBox="1"/>
          <p:nvPr/>
        </p:nvSpPr>
        <p:spPr>
          <a:xfrm>
            <a:off x="488504" y="1328919"/>
            <a:ext cx="8928992" cy="4995214"/>
          </a:xfrm>
          <a:prstGeom prst="rect">
            <a:avLst/>
          </a:prstGeom>
          <a:noFill/>
        </p:spPr>
        <p:txBody>
          <a:bodyPr wrap="square" rtlCol="0">
            <a:spAutoFit/>
          </a:bodyPr>
          <a:lstStyle/>
          <a:p>
            <a:pPr algn="l">
              <a:lnSpc>
                <a:spcPct val="95000"/>
              </a:lnSpc>
              <a:spcBef>
                <a:spcPts val="600"/>
              </a:spcBef>
              <a:buClr>
                <a:schemeClr val="accent6"/>
              </a:buClr>
            </a:pPr>
            <a:r>
              <a:rPr lang="es-ES" sz="1600" dirty="0" smtClean="0">
                <a:solidFill>
                  <a:schemeClr val="tx1">
                    <a:lumMod val="75000"/>
                    <a:lumOff val="25000"/>
                  </a:schemeClr>
                </a:solidFill>
                <a:latin typeface="Calibri" pitchFamily="34" charset="0"/>
                <a:cs typeface="Calibri" pitchFamily="34" charset="0"/>
              </a:rPr>
              <a:t>En </a:t>
            </a:r>
            <a:r>
              <a:rPr lang="es-ES" sz="1600" b="1" dirty="0" smtClean="0">
                <a:solidFill>
                  <a:schemeClr val="tx1">
                    <a:lumMod val="75000"/>
                    <a:lumOff val="25000"/>
                  </a:schemeClr>
                </a:solidFill>
                <a:latin typeface="Calibri" pitchFamily="34" charset="0"/>
                <a:cs typeface="Calibri" pitchFamily="34" charset="0"/>
              </a:rPr>
              <a:t>conciertos en campo de futbol</a:t>
            </a:r>
            <a:r>
              <a:rPr lang="es-ES" sz="1600" dirty="0" smtClean="0">
                <a:solidFill>
                  <a:schemeClr val="tx1">
                    <a:lumMod val="75000"/>
                    <a:lumOff val="25000"/>
                  </a:schemeClr>
                </a:solidFill>
                <a:latin typeface="Calibri" pitchFamily="34" charset="0"/>
                <a:cs typeface="Calibri" pitchFamily="34" charset="0"/>
              </a:rPr>
              <a:t>, la violencia verbal es el principal problema (con un 45%), seguido del consumo y venta de alcohol y drogas , con un 42% y 33% respectivamente.</a:t>
            </a:r>
          </a:p>
          <a:p>
            <a:pPr algn="l">
              <a:lnSpc>
                <a:spcPct val="95000"/>
              </a:lnSpc>
              <a:spcBef>
                <a:spcPts val="600"/>
              </a:spcBef>
              <a:buClr>
                <a:schemeClr val="accent6"/>
              </a:buClr>
            </a:pPr>
            <a:r>
              <a:rPr lang="es-ES" sz="1600" dirty="0" smtClean="0">
                <a:solidFill>
                  <a:schemeClr val="tx1">
                    <a:lumMod val="75000"/>
                    <a:lumOff val="25000"/>
                  </a:schemeClr>
                </a:solidFill>
                <a:latin typeface="Calibri" pitchFamily="34" charset="0"/>
                <a:cs typeface="Calibri" pitchFamily="34" charset="0"/>
              </a:rPr>
              <a:t>Por </a:t>
            </a:r>
            <a:r>
              <a:rPr lang="es-ES" sz="1600" dirty="0">
                <a:solidFill>
                  <a:schemeClr val="tx1">
                    <a:lumMod val="75000"/>
                    <a:lumOff val="25000"/>
                  </a:schemeClr>
                </a:solidFill>
                <a:latin typeface="Calibri" pitchFamily="34" charset="0"/>
                <a:cs typeface="Calibri" pitchFamily="34" charset="0"/>
              </a:rPr>
              <a:t>variables demográficas y victimización, se observa</a:t>
            </a:r>
            <a:r>
              <a:rPr lang="es-ES" sz="1600" dirty="0" smtClean="0">
                <a:solidFill>
                  <a:schemeClr val="tx1">
                    <a:lumMod val="75000"/>
                    <a:lumOff val="25000"/>
                  </a:schemeClr>
                </a:solidFill>
                <a:latin typeface="Calibri" pitchFamily="34" charset="0"/>
                <a:cs typeface="Calibri" pitchFamily="34" charset="0"/>
              </a:rPr>
              <a:t>:</a:t>
            </a:r>
            <a:endParaRPr lang="es-ES" sz="1600" b="1" dirty="0">
              <a:solidFill>
                <a:schemeClr val="tx1">
                  <a:lumMod val="75000"/>
                  <a:lumOff val="25000"/>
                </a:schemeClr>
              </a:solidFill>
              <a:latin typeface="Calibri" pitchFamily="34" charset="0"/>
              <a:cs typeface="Calibri" pitchFamily="34" charset="0"/>
            </a:endParaRPr>
          </a:p>
          <a:p>
            <a:pPr marL="622300" indent="-203200" algn="l">
              <a:lnSpc>
                <a:spcPct val="95000"/>
              </a:lnSpc>
              <a:spcBef>
                <a:spcPts val="600"/>
              </a:spcBef>
              <a:buClr>
                <a:schemeClr val="accent6"/>
              </a:buClr>
              <a:buFont typeface="Arial" pitchFamily="34" charset="0"/>
              <a:buChar char="•"/>
            </a:pPr>
            <a:r>
              <a:rPr lang="es-ES" sz="1600" dirty="0" smtClean="0">
                <a:solidFill>
                  <a:schemeClr val="tx1">
                    <a:lumMod val="75000"/>
                    <a:lumOff val="25000"/>
                  </a:schemeClr>
                </a:solidFill>
                <a:latin typeface="Calibri" pitchFamily="34" charset="0"/>
                <a:cs typeface="Calibri" pitchFamily="34" charset="0"/>
              </a:rPr>
              <a:t>La percepción de un menor consumo de alcohol y drogas, por parte del target más joven ,de 18 a 24 años, 28% versus el 42% del total muestra.</a:t>
            </a:r>
          </a:p>
          <a:p>
            <a:pPr marL="622300" indent="-203200" algn="l">
              <a:lnSpc>
                <a:spcPct val="95000"/>
              </a:lnSpc>
              <a:spcBef>
                <a:spcPts val="600"/>
              </a:spcBef>
              <a:buClr>
                <a:schemeClr val="accent6"/>
              </a:buClr>
              <a:buFont typeface="Arial" pitchFamily="34" charset="0"/>
              <a:buChar char="•"/>
            </a:pPr>
            <a:r>
              <a:rPr lang="es-ES" sz="1600" dirty="0" smtClean="0">
                <a:solidFill>
                  <a:schemeClr val="tx1">
                    <a:lumMod val="75000"/>
                    <a:lumOff val="25000"/>
                  </a:schemeClr>
                </a:solidFill>
                <a:latin typeface="Calibri" pitchFamily="34" charset="0"/>
                <a:cs typeface="Calibri" pitchFamily="34" charset="0"/>
              </a:rPr>
              <a:t>Al igual que antes, </a:t>
            </a:r>
            <a:r>
              <a:rPr lang="es-ES" sz="1600" dirty="0">
                <a:solidFill>
                  <a:schemeClr val="tx1">
                    <a:lumMod val="75000"/>
                    <a:lumOff val="25000"/>
                  </a:schemeClr>
                </a:solidFill>
                <a:latin typeface="Calibri" pitchFamily="34" charset="0"/>
                <a:cs typeface="Calibri" pitchFamily="34" charset="0"/>
              </a:rPr>
              <a:t>Las personas que han sido victima </a:t>
            </a:r>
            <a:r>
              <a:rPr lang="es-ES" sz="1600" dirty="0" smtClean="0">
                <a:solidFill>
                  <a:schemeClr val="tx1">
                    <a:lumMod val="75000"/>
                    <a:lumOff val="25000"/>
                  </a:schemeClr>
                </a:solidFill>
                <a:latin typeface="Calibri" pitchFamily="34" charset="0"/>
                <a:cs typeface="Calibri" pitchFamily="34" charset="0"/>
              </a:rPr>
              <a:t>en </a:t>
            </a:r>
            <a:r>
              <a:rPr lang="es-ES" sz="1600" dirty="0">
                <a:solidFill>
                  <a:schemeClr val="tx1">
                    <a:lumMod val="75000"/>
                    <a:lumOff val="25000"/>
                  </a:schemeClr>
                </a:solidFill>
                <a:latin typeface="Calibri" pitchFamily="34" charset="0"/>
                <a:cs typeface="Calibri" pitchFamily="34" charset="0"/>
              </a:rPr>
              <a:t>eventos </a:t>
            </a:r>
            <a:r>
              <a:rPr lang="es-ES" sz="1600" dirty="0" smtClean="0">
                <a:solidFill>
                  <a:schemeClr val="tx1">
                    <a:lumMod val="75000"/>
                    <a:lumOff val="25000"/>
                  </a:schemeClr>
                </a:solidFill>
                <a:latin typeface="Calibri" pitchFamily="34" charset="0"/>
                <a:cs typeface="Calibri" pitchFamily="34" charset="0"/>
              </a:rPr>
              <a:t>masivos , </a:t>
            </a:r>
            <a:r>
              <a:rPr lang="es-ES" sz="1600" dirty="0">
                <a:solidFill>
                  <a:schemeClr val="tx1">
                    <a:lumMod val="75000"/>
                    <a:lumOff val="25000"/>
                  </a:schemeClr>
                </a:solidFill>
                <a:latin typeface="Calibri" pitchFamily="34" charset="0"/>
                <a:cs typeface="Calibri" pitchFamily="34" charset="0"/>
              </a:rPr>
              <a:t>tienen  una visión más pesimista de lo que ocurre </a:t>
            </a:r>
            <a:r>
              <a:rPr lang="es-ES" sz="1600" dirty="0" smtClean="0">
                <a:solidFill>
                  <a:schemeClr val="tx1">
                    <a:lumMod val="75000"/>
                    <a:lumOff val="25000"/>
                  </a:schemeClr>
                </a:solidFill>
                <a:latin typeface="Calibri" pitchFamily="34" charset="0"/>
                <a:cs typeface="Calibri" pitchFamily="34" charset="0"/>
              </a:rPr>
              <a:t>dentro de los conciertos dentro de los campos de futbol,  por lo que sólo el 2</a:t>
            </a:r>
            <a:r>
              <a:rPr lang="es-ES" sz="1600" dirty="0">
                <a:solidFill>
                  <a:schemeClr val="tx1">
                    <a:lumMod val="75000"/>
                    <a:lumOff val="25000"/>
                  </a:schemeClr>
                </a:solidFill>
                <a:latin typeface="Calibri" pitchFamily="34" charset="0"/>
                <a:cs typeface="Calibri" pitchFamily="34" charset="0"/>
              </a:rPr>
              <a:t>% asegura sentirse seguro versus el 11% del total muestra.</a:t>
            </a:r>
          </a:p>
          <a:p>
            <a:pPr marL="622300" indent="-203200" algn="l">
              <a:lnSpc>
                <a:spcPct val="95000"/>
              </a:lnSpc>
              <a:spcBef>
                <a:spcPts val="600"/>
              </a:spcBef>
              <a:buClr>
                <a:schemeClr val="accent6"/>
              </a:buClr>
              <a:buFont typeface="Arial" pitchFamily="34" charset="0"/>
              <a:buChar char="•"/>
            </a:pPr>
            <a:r>
              <a:rPr lang="es-ES" sz="1600" dirty="0" smtClean="0">
                <a:solidFill>
                  <a:schemeClr val="tx1">
                    <a:lumMod val="75000"/>
                    <a:lumOff val="25000"/>
                  </a:schemeClr>
                </a:solidFill>
                <a:latin typeface="Calibri" pitchFamily="34" charset="0"/>
                <a:cs typeface="Calibri" pitchFamily="34" charset="0"/>
              </a:rPr>
              <a:t>Y adicionalmente</a:t>
            </a:r>
            <a:r>
              <a:rPr lang="es-ES" sz="1600" dirty="0">
                <a:solidFill>
                  <a:schemeClr val="tx1">
                    <a:lumMod val="75000"/>
                    <a:lumOff val="25000"/>
                  </a:schemeClr>
                </a:solidFill>
                <a:latin typeface="Calibri" pitchFamily="34" charset="0"/>
                <a:cs typeface="Calibri" pitchFamily="34" charset="0"/>
              </a:rPr>
              <a:t>, entre las victimas de actos  delictivos o intentos de delitos, </a:t>
            </a:r>
            <a:r>
              <a:rPr lang="es-ES" sz="1600" dirty="0" smtClean="0">
                <a:solidFill>
                  <a:schemeClr val="tx1">
                    <a:lumMod val="75000"/>
                    <a:lumOff val="25000"/>
                  </a:schemeClr>
                </a:solidFill>
                <a:latin typeface="Calibri" pitchFamily="34" charset="0"/>
                <a:cs typeface="Calibri" pitchFamily="34" charset="0"/>
              </a:rPr>
              <a:t>la percepción de violencia verbal, riñas y escándalos es mayor al resto 60% versus 45%).</a:t>
            </a:r>
          </a:p>
          <a:p>
            <a:pPr marL="622300" indent="-203200" algn="l">
              <a:lnSpc>
                <a:spcPct val="95000"/>
              </a:lnSpc>
              <a:spcBef>
                <a:spcPts val="600"/>
              </a:spcBef>
              <a:buClr>
                <a:schemeClr val="accent6"/>
              </a:buClr>
              <a:buFont typeface="Arial" pitchFamily="34" charset="0"/>
              <a:buChar char="•"/>
            </a:pPr>
            <a:endParaRPr lang="es-ES" sz="1600" dirty="0">
              <a:solidFill>
                <a:schemeClr val="tx1">
                  <a:lumMod val="75000"/>
                  <a:lumOff val="25000"/>
                </a:schemeClr>
              </a:solidFill>
              <a:latin typeface="Calibri" pitchFamily="34" charset="0"/>
              <a:cs typeface="Calibri" pitchFamily="34" charset="0"/>
            </a:endParaRPr>
          </a:p>
          <a:p>
            <a:pPr algn="l">
              <a:lnSpc>
                <a:spcPct val="95000"/>
              </a:lnSpc>
              <a:spcBef>
                <a:spcPts val="600"/>
              </a:spcBef>
              <a:buClr>
                <a:schemeClr val="accent6"/>
              </a:buClr>
            </a:pPr>
            <a:r>
              <a:rPr lang="es-ES" sz="1600" dirty="0">
                <a:solidFill>
                  <a:schemeClr val="tx1">
                    <a:lumMod val="75000"/>
                    <a:lumOff val="25000"/>
                  </a:schemeClr>
                </a:solidFill>
                <a:latin typeface="Calibri" pitchFamily="34" charset="0"/>
                <a:cs typeface="Calibri" pitchFamily="34" charset="0"/>
              </a:rPr>
              <a:t>En </a:t>
            </a:r>
            <a:r>
              <a:rPr lang="es-ES" sz="1600" b="1" dirty="0" smtClean="0">
                <a:solidFill>
                  <a:schemeClr val="tx1">
                    <a:lumMod val="75000"/>
                    <a:lumOff val="25000"/>
                  </a:schemeClr>
                </a:solidFill>
                <a:latin typeface="Calibri" pitchFamily="34" charset="0"/>
                <a:cs typeface="Calibri" pitchFamily="34" charset="0"/>
              </a:rPr>
              <a:t>festivales de música</a:t>
            </a:r>
            <a:r>
              <a:rPr lang="es-ES" sz="1600" dirty="0" smtClean="0">
                <a:solidFill>
                  <a:schemeClr val="tx1">
                    <a:lumMod val="75000"/>
                    <a:lumOff val="25000"/>
                  </a:schemeClr>
                </a:solidFill>
                <a:latin typeface="Calibri" pitchFamily="34" charset="0"/>
                <a:cs typeface="Calibri" pitchFamily="34" charset="0"/>
              </a:rPr>
              <a:t>, sobresale, de forma negativa, el consumo y la venta de alcohol y drogas, con un 55% y 45%, seguido de la violencia verbal, con un 36%.</a:t>
            </a:r>
          </a:p>
          <a:p>
            <a:pPr algn="l">
              <a:lnSpc>
                <a:spcPct val="95000"/>
              </a:lnSpc>
              <a:spcBef>
                <a:spcPts val="600"/>
              </a:spcBef>
              <a:buClr>
                <a:schemeClr val="accent6"/>
              </a:buClr>
            </a:pPr>
            <a:r>
              <a:rPr lang="es-ES" sz="1600" dirty="0">
                <a:solidFill>
                  <a:schemeClr val="tx1">
                    <a:lumMod val="75000"/>
                    <a:lumOff val="25000"/>
                  </a:schemeClr>
                </a:solidFill>
                <a:latin typeface="Calibri" pitchFamily="34" charset="0"/>
                <a:cs typeface="Calibri" pitchFamily="34" charset="0"/>
              </a:rPr>
              <a:t>Por variables demográficas y victimización, se observa</a:t>
            </a:r>
            <a:r>
              <a:rPr lang="es-ES" sz="1600" dirty="0" smtClean="0">
                <a:solidFill>
                  <a:schemeClr val="tx1">
                    <a:lumMod val="75000"/>
                    <a:lumOff val="25000"/>
                  </a:schemeClr>
                </a:solidFill>
                <a:latin typeface="Calibri" pitchFamily="34" charset="0"/>
                <a:cs typeface="Calibri" pitchFamily="34" charset="0"/>
              </a:rPr>
              <a:t>:</a:t>
            </a:r>
            <a:endParaRPr lang="es-ES" sz="1600" b="1" dirty="0">
              <a:solidFill>
                <a:schemeClr val="tx1">
                  <a:lumMod val="75000"/>
                  <a:lumOff val="25000"/>
                </a:schemeClr>
              </a:solidFill>
              <a:latin typeface="Calibri" pitchFamily="34" charset="0"/>
              <a:cs typeface="Calibri" pitchFamily="34" charset="0"/>
            </a:endParaRPr>
          </a:p>
          <a:p>
            <a:pPr marL="622300" indent="-203200" algn="l">
              <a:lnSpc>
                <a:spcPct val="95000"/>
              </a:lnSpc>
              <a:spcBef>
                <a:spcPts val="600"/>
              </a:spcBef>
              <a:buClr>
                <a:schemeClr val="accent6"/>
              </a:buClr>
              <a:buFont typeface="Arial" pitchFamily="34" charset="0"/>
              <a:buChar char="•"/>
            </a:pPr>
            <a:r>
              <a:rPr lang="es-ES" sz="1600" dirty="0" smtClean="0">
                <a:solidFill>
                  <a:schemeClr val="tx1">
                    <a:lumMod val="75000"/>
                    <a:lumOff val="25000"/>
                  </a:schemeClr>
                </a:solidFill>
                <a:latin typeface="Calibri" pitchFamily="34" charset="0"/>
                <a:cs typeface="Calibri" pitchFamily="34" charset="0"/>
              </a:rPr>
              <a:t>El segmento de 55 a 65 años, percibe un nivel de vandalismo y gamberrismo mayor al resto (56% versus 36%)La </a:t>
            </a:r>
            <a:r>
              <a:rPr lang="es-ES" sz="1600" dirty="0">
                <a:solidFill>
                  <a:schemeClr val="tx1">
                    <a:lumMod val="75000"/>
                    <a:lumOff val="25000"/>
                  </a:schemeClr>
                </a:solidFill>
                <a:latin typeface="Calibri" pitchFamily="34" charset="0"/>
                <a:cs typeface="Calibri" pitchFamily="34" charset="0"/>
              </a:rPr>
              <a:t>percepción de un menor consumo de alcohol y drogas, por parte del target más joven ,de 18 a 24 años, 28% versus el 42% del total muestra</a:t>
            </a:r>
            <a:r>
              <a:rPr lang="es-ES" sz="1600" dirty="0" smtClean="0">
                <a:solidFill>
                  <a:schemeClr val="tx1">
                    <a:lumMod val="75000"/>
                    <a:lumOff val="25000"/>
                  </a:schemeClr>
                </a:solidFill>
                <a:latin typeface="Calibri" pitchFamily="34" charset="0"/>
                <a:cs typeface="Calibri" pitchFamily="34" charset="0"/>
              </a:rPr>
              <a:t>.</a:t>
            </a:r>
          </a:p>
          <a:p>
            <a:pPr marL="622300" indent="-203200" algn="l">
              <a:lnSpc>
                <a:spcPct val="95000"/>
              </a:lnSpc>
              <a:spcBef>
                <a:spcPts val="600"/>
              </a:spcBef>
              <a:buClr>
                <a:schemeClr val="accent6"/>
              </a:buClr>
              <a:buFont typeface="Arial" pitchFamily="34" charset="0"/>
              <a:buChar char="•"/>
            </a:pPr>
            <a:r>
              <a:rPr lang="es-ES" sz="1600" dirty="0" smtClean="0">
                <a:solidFill>
                  <a:schemeClr val="tx1">
                    <a:lumMod val="75000"/>
                    <a:lumOff val="25000"/>
                  </a:schemeClr>
                </a:solidFill>
                <a:latin typeface="Calibri" pitchFamily="34" charset="0"/>
                <a:cs typeface="Calibri" pitchFamily="34" charset="0"/>
              </a:rPr>
              <a:t>No se observan diferencias, según comunidades, géneros y entre las víctimas directas.</a:t>
            </a:r>
            <a:endParaRPr lang="es-ES" sz="1600" dirty="0">
              <a:solidFill>
                <a:schemeClr val="tx1">
                  <a:lumMod val="75000"/>
                  <a:lumOff val="25000"/>
                </a:schemeClr>
              </a:solidFill>
              <a:latin typeface="Calibri" pitchFamily="34" charset="0"/>
              <a:cs typeface="Calibri" pitchFamily="34" charset="0"/>
            </a:endParaRPr>
          </a:p>
        </p:txBody>
      </p:sp>
      <p:sp>
        <p:nvSpPr>
          <p:cNvPr id="8" name="Rectangle 3"/>
          <p:cNvSpPr>
            <a:spLocks noChangeArrowheads="1"/>
          </p:cNvSpPr>
          <p:nvPr/>
        </p:nvSpPr>
        <p:spPr bwMode="auto">
          <a:xfrm>
            <a:off x="36513" y="35999"/>
            <a:ext cx="8516887" cy="648000"/>
          </a:xfrm>
          <a:prstGeom prst="rect">
            <a:avLst/>
          </a:prstGeom>
          <a:solidFill>
            <a:schemeClr val="accent6">
              <a:lumMod val="75000"/>
            </a:schemeClr>
          </a:solidFill>
          <a:ln>
            <a:noFill/>
          </a:ln>
          <a:effectLst/>
          <a:extLst/>
        </p:spPr>
        <p:txBody>
          <a:bodyPr wrap="square" lIns="0" tIns="0" rIns="0" bIns="0" anchor="ctr">
            <a:noAutofit/>
          </a:bodyPr>
          <a:lstStyle/>
          <a:p>
            <a:endParaRPr lang="es-ES"/>
          </a:p>
        </p:txBody>
      </p:sp>
      <p:sp>
        <p:nvSpPr>
          <p:cNvPr id="9" name="8 CuadroTexto"/>
          <p:cNvSpPr txBox="1"/>
          <p:nvPr/>
        </p:nvSpPr>
        <p:spPr>
          <a:xfrm>
            <a:off x="56456" y="170534"/>
            <a:ext cx="5618654" cy="400110"/>
          </a:xfrm>
          <a:prstGeom prst="rect">
            <a:avLst/>
          </a:prstGeom>
          <a:noFill/>
        </p:spPr>
        <p:txBody>
          <a:bodyPr wrap="none" rtlCol="0">
            <a:spAutoFit/>
          </a:bodyPr>
          <a:lstStyle>
            <a:defPPr>
              <a:defRPr lang="es-ES_tradnl"/>
            </a:defPPr>
            <a:lvl1pPr algn="l">
              <a:defRPr sz="2000">
                <a:ln>
                  <a:solidFill>
                    <a:schemeClr val="bg1"/>
                  </a:solidFill>
                </a:ln>
                <a:solidFill>
                  <a:schemeClr val="bg1"/>
                </a:solidFill>
                <a:latin typeface="Calibri" pitchFamily="34" charset="0"/>
                <a:cs typeface="Calibri" pitchFamily="34" charset="0"/>
              </a:defRPr>
            </a:lvl1pPr>
          </a:lstStyle>
          <a:p>
            <a:r>
              <a:rPr lang="es-ES" dirty="0"/>
              <a:t>SEGURIDAD CIUDADANA EN LOS EVENTOS MASIVOS</a:t>
            </a:r>
          </a:p>
        </p:txBody>
      </p:sp>
    </p:spTree>
    <p:extLst>
      <p:ext uri="{BB962C8B-B14F-4D97-AF65-F5344CB8AC3E}">
        <p14:creationId xmlns:p14="http://schemas.microsoft.com/office/powerpoint/2010/main" xmlns="" val="593692027"/>
      </p:ext>
    </p:extLst>
  </p:cSld>
  <p:clrMapOvr>
    <a:masterClrMapping/>
  </p:clrMapOvr>
  <p:transition>
    <p:wipe dir="d"/>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0"/>
          </p:nvPr>
        </p:nvSpPr>
        <p:spPr/>
        <p:txBody>
          <a:bodyPr/>
          <a:lstStyle/>
          <a:p>
            <a:r>
              <a:rPr lang="en-US" smtClean="0"/>
              <a:t>-</a:t>
            </a:r>
            <a:fld id="{41B2AE44-E9C6-4EAB-BC73-5008DB342051}" type="slidenum">
              <a:rPr lang="en-US" smtClean="0"/>
              <a:pPr/>
              <a:t>79</a:t>
            </a:fld>
            <a:r>
              <a:rPr lang="en-US" smtClean="0"/>
              <a:t>-</a:t>
            </a:r>
            <a:endParaRPr lang="en-US"/>
          </a:p>
        </p:txBody>
      </p:sp>
      <p:sp>
        <p:nvSpPr>
          <p:cNvPr id="12" name="11 CuadroTexto"/>
          <p:cNvSpPr txBox="1"/>
          <p:nvPr/>
        </p:nvSpPr>
        <p:spPr>
          <a:xfrm>
            <a:off x="488504" y="1328918"/>
            <a:ext cx="8928992" cy="3134704"/>
          </a:xfrm>
          <a:prstGeom prst="rect">
            <a:avLst/>
          </a:prstGeom>
          <a:noFill/>
        </p:spPr>
        <p:txBody>
          <a:bodyPr wrap="square" rtlCol="0">
            <a:spAutoFit/>
          </a:bodyPr>
          <a:lstStyle/>
          <a:p>
            <a:pPr algn="l">
              <a:lnSpc>
                <a:spcPct val="95000"/>
              </a:lnSpc>
              <a:spcBef>
                <a:spcPts val="600"/>
              </a:spcBef>
              <a:buClr>
                <a:schemeClr val="accent6"/>
              </a:buClr>
            </a:pPr>
            <a:r>
              <a:rPr lang="es-ES" b="1" dirty="0">
                <a:solidFill>
                  <a:schemeClr val="accent6">
                    <a:lumMod val="75000"/>
                  </a:schemeClr>
                </a:solidFill>
                <a:latin typeface="Calibri" pitchFamily="34" charset="0"/>
                <a:cs typeface="Calibri" pitchFamily="34" charset="0"/>
              </a:rPr>
              <a:t>MEDIDAS DE SEGURIDAD</a:t>
            </a:r>
          </a:p>
          <a:p>
            <a:pPr algn="l"/>
            <a:r>
              <a:rPr lang="es-ES" sz="1600" dirty="0" smtClean="0">
                <a:solidFill>
                  <a:schemeClr val="tx1">
                    <a:lumMod val="75000"/>
                    <a:lumOff val="25000"/>
                  </a:schemeClr>
                </a:solidFill>
                <a:latin typeface="Calibri" pitchFamily="34" charset="0"/>
                <a:cs typeface="Calibri" pitchFamily="34" charset="0"/>
              </a:rPr>
              <a:t>El 49% de los españoles opina </a:t>
            </a:r>
            <a:r>
              <a:rPr lang="es-ES" sz="1600" dirty="0">
                <a:solidFill>
                  <a:schemeClr val="tx1">
                    <a:lumMod val="75000"/>
                    <a:lumOff val="25000"/>
                  </a:schemeClr>
                </a:solidFill>
                <a:latin typeface="Calibri" pitchFamily="34" charset="0"/>
                <a:cs typeface="Calibri" pitchFamily="34" charset="0"/>
              </a:rPr>
              <a:t>que las medidas de seguridad en </a:t>
            </a:r>
            <a:r>
              <a:rPr lang="es-ES" sz="1600" dirty="0" smtClean="0">
                <a:solidFill>
                  <a:schemeClr val="tx1">
                    <a:lumMod val="75000"/>
                    <a:lumOff val="25000"/>
                  </a:schemeClr>
                </a:solidFill>
                <a:latin typeface="Calibri" pitchFamily="34" charset="0"/>
                <a:cs typeface="Calibri" pitchFamily="34" charset="0"/>
              </a:rPr>
              <a:t>los eventos de asistencia masiva no son suficientes.</a:t>
            </a:r>
            <a:endParaRPr lang="es-ES" sz="1600" dirty="0">
              <a:solidFill>
                <a:schemeClr val="tx1">
                  <a:lumMod val="75000"/>
                  <a:lumOff val="25000"/>
                </a:schemeClr>
              </a:solidFill>
              <a:latin typeface="Calibri" pitchFamily="34" charset="0"/>
              <a:cs typeface="Calibri" pitchFamily="34" charset="0"/>
            </a:endParaRPr>
          </a:p>
          <a:p>
            <a:pPr algn="l"/>
            <a:r>
              <a:rPr lang="es-ES" sz="1600" dirty="0" smtClean="0">
                <a:solidFill>
                  <a:schemeClr val="tx1">
                    <a:lumMod val="75000"/>
                    <a:lumOff val="25000"/>
                  </a:schemeClr>
                </a:solidFill>
                <a:latin typeface="Calibri" pitchFamily="34" charset="0"/>
                <a:cs typeface="Calibri" pitchFamily="34" charset="0"/>
              </a:rPr>
              <a:t>Al igual que ocurre con espacios de ocio y transporte, las </a:t>
            </a:r>
            <a:r>
              <a:rPr lang="es-ES" sz="1600" dirty="0">
                <a:solidFill>
                  <a:schemeClr val="tx1">
                    <a:lumMod val="75000"/>
                    <a:lumOff val="25000"/>
                  </a:schemeClr>
                </a:solidFill>
                <a:latin typeface="Calibri" pitchFamily="34" charset="0"/>
                <a:cs typeface="Calibri" pitchFamily="34" charset="0"/>
              </a:rPr>
              <a:t>medidas  de seguridad más reclamadas para incrementar la </a:t>
            </a:r>
            <a:r>
              <a:rPr lang="es-ES" sz="1600" dirty="0" smtClean="0">
                <a:solidFill>
                  <a:schemeClr val="tx1">
                    <a:lumMod val="75000"/>
                    <a:lumOff val="25000"/>
                  </a:schemeClr>
                </a:solidFill>
                <a:latin typeface="Calibri" pitchFamily="34" charset="0"/>
                <a:cs typeface="Calibri" pitchFamily="34" charset="0"/>
              </a:rPr>
              <a:t>seguridad en este tipo de eventos, </a:t>
            </a:r>
            <a:r>
              <a:rPr lang="es-ES" sz="1600" dirty="0">
                <a:solidFill>
                  <a:schemeClr val="tx1">
                    <a:lumMod val="75000"/>
                    <a:lumOff val="25000"/>
                  </a:schemeClr>
                </a:solidFill>
                <a:latin typeface="Calibri" pitchFamily="34" charset="0"/>
                <a:cs typeface="Calibri" pitchFamily="34" charset="0"/>
              </a:rPr>
              <a:t>destacan:</a:t>
            </a:r>
          </a:p>
          <a:p>
            <a:pPr marL="622300" indent="-203200" algn="just">
              <a:lnSpc>
                <a:spcPct val="95000"/>
              </a:lnSpc>
              <a:spcBef>
                <a:spcPts val="600"/>
              </a:spcBef>
              <a:buClr>
                <a:schemeClr val="accent4"/>
              </a:buClr>
              <a:buFont typeface="Arial" pitchFamily="34" charset="0"/>
              <a:buChar char="•"/>
            </a:pPr>
            <a:r>
              <a:rPr lang="es-ES" sz="1600" dirty="0">
                <a:solidFill>
                  <a:schemeClr val="tx1">
                    <a:lumMod val="75000"/>
                    <a:lumOff val="25000"/>
                  </a:schemeClr>
                </a:solidFill>
                <a:latin typeface="Calibri" pitchFamily="34" charset="0"/>
                <a:cs typeface="Calibri" pitchFamily="34" charset="0"/>
              </a:rPr>
              <a:t>Mayor presencia de personal de seguridad, con un </a:t>
            </a:r>
            <a:r>
              <a:rPr lang="es-ES" sz="1600" dirty="0" smtClean="0">
                <a:solidFill>
                  <a:schemeClr val="tx1">
                    <a:lumMod val="75000"/>
                    <a:lumOff val="25000"/>
                  </a:schemeClr>
                </a:solidFill>
                <a:latin typeface="Calibri" pitchFamily="34" charset="0"/>
                <a:cs typeface="Calibri" pitchFamily="34" charset="0"/>
              </a:rPr>
              <a:t>69%.</a:t>
            </a:r>
            <a:endParaRPr lang="es-ES" sz="1600" dirty="0">
              <a:solidFill>
                <a:schemeClr val="tx1">
                  <a:lumMod val="75000"/>
                  <a:lumOff val="25000"/>
                </a:schemeClr>
              </a:solidFill>
              <a:latin typeface="Calibri" pitchFamily="34" charset="0"/>
              <a:cs typeface="Calibri" pitchFamily="34" charset="0"/>
            </a:endParaRPr>
          </a:p>
          <a:p>
            <a:pPr marL="622300" indent="-203200" algn="just">
              <a:lnSpc>
                <a:spcPct val="95000"/>
              </a:lnSpc>
              <a:spcBef>
                <a:spcPts val="600"/>
              </a:spcBef>
              <a:buClr>
                <a:schemeClr val="accent4"/>
              </a:buClr>
              <a:buFont typeface="Arial" pitchFamily="34" charset="0"/>
              <a:buChar char="•"/>
            </a:pPr>
            <a:r>
              <a:rPr lang="es-ES" sz="1600" dirty="0" smtClean="0">
                <a:solidFill>
                  <a:schemeClr val="tx1">
                    <a:lumMod val="75000"/>
                    <a:lumOff val="25000"/>
                  </a:schemeClr>
                </a:solidFill>
                <a:latin typeface="Calibri" pitchFamily="34" charset="0"/>
                <a:cs typeface="Calibri" pitchFamily="34" charset="0"/>
              </a:rPr>
              <a:t>En </a:t>
            </a:r>
            <a:r>
              <a:rPr lang="es-ES" sz="1600" dirty="0">
                <a:solidFill>
                  <a:schemeClr val="tx1">
                    <a:lumMod val="75000"/>
                    <a:lumOff val="25000"/>
                  </a:schemeClr>
                </a:solidFill>
                <a:latin typeface="Calibri" pitchFamily="34" charset="0"/>
                <a:cs typeface="Calibri" pitchFamily="34" charset="0"/>
              </a:rPr>
              <a:t>segundo nivel, la instalación de cámaras de video-vigilancia/circuitos cerrados, con un </a:t>
            </a:r>
            <a:r>
              <a:rPr lang="es-ES" sz="1600" dirty="0" smtClean="0">
                <a:solidFill>
                  <a:schemeClr val="tx1">
                    <a:lumMod val="75000"/>
                    <a:lumOff val="25000"/>
                  </a:schemeClr>
                </a:solidFill>
                <a:latin typeface="Calibri" pitchFamily="34" charset="0"/>
                <a:cs typeface="Calibri" pitchFamily="34" charset="0"/>
              </a:rPr>
              <a:t>41%. </a:t>
            </a:r>
          </a:p>
          <a:p>
            <a:pPr algn="l"/>
            <a:r>
              <a:rPr lang="es-ES" sz="1600" dirty="0" smtClean="0">
                <a:solidFill>
                  <a:schemeClr val="tx1">
                    <a:lumMod val="75000"/>
                    <a:lumOff val="25000"/>
                  </a:schemeClr>
                </a:solidFill>
                <a:latin typeface="Calibri" pitchFamily="34" charset="0"/>
                <a:cs typeface="Calibri" pitchFamily="34" charset="0"/>
              </a:rPr>
              <a:t>Adicionalmente, en los eventos masivos, el 35% opina que </a:t>
            </a:r>
            <a:r>
              <a:rPr lang="es-ES" sz="1600" dirty="0">
                <a:solidFill>
                  <a:schemeClr val="tx1">
                    <a:lumMod val="75000"/>
                    <a:lumOff val="25000"/>
                  </a:schemeClr>
                </a:solidFill>
                <a:latin typeface="Calibri" pitchFamily="34" charset="0"/>
                <a:cs typeface="Calibri" pitchFamily="34" charset="0"/>
              </a:rPr>
              <a:t> </a:t>
            </a:r>
            <a:r>
              <a:rPr lang="es-ES" sz="1600" dirty="0" smtClean="0">
                <a:solidFill>
                  <a:schemeClr val="tx1">
                    <a:lumMod val="75000"/>
                    <a:lumOff val="25000"/>
                  </a:schemeClr>
                </a:solidFill>
                <a:latin typeface="Calibri" pitchFamily="34" charset="0"/>
                <a:cs typeface="Calibri" pitchFamily="34" charset="0"/>
              </a:rPr>
              <a:t>debería de haber un mayor control en los accesos como tercera medida de seguridad.</a:t>
            </a:r>
            <a:endParaRPr lang="es-ES" sz="1600" dirty="0">
              <a:solidFill>
                <a:schemeClr val="tx1">
                  <a:lumMod val="75000"/>
                  <a:lumOff val="25000"/>
                </a:schemeClr>
              </a:solidFill>
              <a:latin typeface="Calibri" pitchFamily="34" charset="0"/>
              <a:cs typeface="Calibri" pitchFamily="34" charset="0"/>
            </a:endParaRPr>
          </a:p>
          <a:p>
            <a:pPr marL="622300" indent="-203200" algn="just">
              <a:lnSpc>
                <a:spcPct val="95000"/>
              </a:lnSpc>
              <a:spcBef>
                <a:spcPts val="600"/>
              </a:spcBef>
              <a:buClr>
                <a:schemeClr val="accent4"/>
              </a:buClr>
              <a:buFont typeface="Arial" pitchFamily="34" charset="0"/>
              <a:buChar char="•"/>
            </a:pPr>
            <a:endParaRPr lang="es-ES" sz="1600" dirty="0">
              <a:latin typeface="Calibri" pitchFamily="34" charset="0"/>
              <a:cs typeface="Calibri" pitchFamily="34" charset="0"/>
            </a:endParaRPr>
          </a:p>
        </p:txBody>
      </p:sp>
      <p:sp>
        <p:nvSpPr>
          <p:cNvPr id="8" name="Rectangle 3"/>
          <p:cNvSpPr>
            <a:spLocks noChangeArrowheads="1"/>
          </p:cNvSpPr>
          <p:nvPr/>
        </p:nvSpPr>
        <p:spPr bwMode="auto">
          <a:xfrm>
            <a:off x="36513" y="35999"/>
            <a:ext cx="8516887" cy="648000"/>
          </a:xfrm>
          <a:prstGeom prst="rect">
            <a:avLst/>
          </a:prstGeom>
          <a:solidFill>
            <a:schemeClr val="accent6">
              <a:lumMod val="75000"/>
            </a:schemeClr>
          </a:solidFill>
          <a:ln>
            <a:noFill/>
          </a:ln>
          <a:effectLst/>
          <a:extLst/>
        </p:spPr>
        <p:txBody>
          <a:bodyPr wrap="square" lIns="0" tIns="0" rIns="0" bIns="0" anchor="ctr">
            <a:noAutofit/>
          </a:bodyPr>
          <a:lstStyle/>
          <a:p>
            <a:endParaRPr lang="es-ES"/>
          </a:p>
        </p:txBody>
      </p:sp>
      <p:sp>
        <p:nvSpPr>
          <p:cNvPr id="9" name="8 CuadroTexto"/>
          <p:cNvSpPr txBox="1"/>
          <p:nvPr/>
        </p:nvSpPr>
        <p:spPr>
          <a:xfrm>
            <a:off x="56456" y="170534"/>
            <a:ext cx="5618654" cy="400110"/>
          </a:xfrm>
          <a:prstGeom prst="rect">
            <a:avLst/>
          </a:prstGeom>
          <a:noFill/>
        </p:spPr>
        <p:txBody>
          <a:bodyPr wrap="none" rtlCol="0">
            <a:spAutoFit/>
          </a:bodyPr>
          <a:lstStyle>
            <a:defPPr>
              <a:defRPr lang="es-ES_tradnl"/>
            </a:defPPr>
            <a:lvl1pPr algn="l">
              <a:defRPr sz="2000">
                <a:ln>
                  <a:solidFill>
                    <a:schemeClr val="bg1"/>
                  </a:solidFill>
                </a:ln>
                <a:solidFill>
                  <a:schemeClr val="bg1"/>
                </a:solidFill>
                <a:latin typeface="Calibri" pitchFamily="34" charset="0"/>
                <a:cs typeface="Calibri" pitchFamily="34" charset="0"/>
              </a:defRPr>
            </a:lvl1pPr>
          </a:lstStyle>
          <a:p>
            <a:r>
              <a:rPr lang="es-ES" dirty="0"/>
              <a:t>SEGURIDAD CIUDADANA EN LOS EVENTOS MASIVOS</a:t>
            </a:r>
          </a:p>
        </p:txBody>
      </p:sp>
    </p:spTree>
    <p:extLst>
      <p:ext uri="{BB962C8B-B14F-4D97-AF65-F5344CB8AC3E}">
        <p14:creationId xmlns:p14="http://schemas.microsoft.com/office/powerpoint/2010/main" xmlns="" val="894329756"/>
      </p:ext>
    </p:extLst>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p:cNvPicPr>
            <a:picLocks noChangeAspect="1"/>
          </p:cNvPicPr>
          <p:nvPr/>
        </p:nvPicPr>
        <p:blipFill rotWithShape="1">
          <a:blip r:embed="rId2" cstate="email">
            <a:extLst>
              <a:ext uri="{BEBA8EAE-BF5A-486C-A8C5-ECC9F3942E4B}">
                <a14:imgProps xmlns:a14="http://schemas.microsoft.com/office/drawing/2010/main" xmlns="">
                  <a14:imgLayer r:embed="rId3">
                    <a14:imgEffect>
                      <a14:colorTemperature colorTemp="11200"/>
                    </a14:imgEffect>
                    <a14:imgEffect>
                      <a14:saturation sat="66000"/>
                    </a14:imgEffect>
                    <a14:imgEffect>
                      <a14:brightnessContrast bright="20000" contrast="20000"/>
                    </a14:imgEffect>
                  </a14:imgLayer>
                </a14:imgProps>
              </a:ext>
              <a:ext uri="{28A0092B-C50C-407E-A947-70E740481C1C}">
                <a14:useLocalDpi xmlns:a14="http://schemas.microsoft.com/office/drawing/2010/main" xmlns=""/>
              </a:ext>
            </a:extLst>
          </a:blip>
          <a:srcRect/>
          <a:stretch/>
        </p:blipFill>
        <p:spPr>
          <a:xfrm>
            <a:off x="1" y="0"/>
            <a:ext cx="9906000" cy="6858000"/>
          </a:xfrm>
          <a:prstGeom prst="rect">
            <a:avLst/>
          </a:prstGeom>
          <a:noFill/>
          <a:ln>
            <a:noFill/>
          </a:ln>
          <a:effectLst/>
        </p:spPr>
      </p:pic>
      <p:sp>
        <p:nvSpPr>
          <p:cNvPr id="2" name="1 Forma libre"/>
          <p:cNvSpPr/>
          <p:nvPr/>
        </p:nvSpPr>
        <p:spPr>
          <a:xfrm>
            <a:off x="-12860" y="0"/>
            <a:ext cx="4965860" cy="6883400"/>
          </a:xfrm>
          <a:custGeom>
            <a:avLst/>
            <a:gdLst>
              <a:gd name="connsiteX0" fmla="*/ 25400 w 4914900"/>
              <a:gd name="connsiteY0" fmla="*/ 12700 h 6870700"/>
              <a:gd name="connsiteX1" fmla="*/ 4914900 w 4914900"/>
              <a:gd name="connsiteY1" fmla="*/ 0 h 6870700"/>
              <a:gd name="connsiteX2" fmla="*/ 3327400 w 4914900"/>
              <a:gd name="connsiteY2" fmla="*/ 6845300 h 6870700"/>
              <a:gd name="connsiteX3" fmla="*/ 0 w 4914900"/>
              <a:gd name="connsiteY3" fmla="*/ 6870700 h 6870700"/>
              <a:gd name="connsiteX4" fmla="*/ 25400 w 4914900"/>
              <a:gd name="connsiteY4" fmla="*/ 12700 h 6870700"/>
              <a:gd name="connsiteX0" fmla="*/ 625 w 4979025"/>
              <a:gd name="connsiteY0" fmla="*/ 0 h 7213600"/>
              <a:gd name="connsiteX1" fmla="*/ 4979025 w 4979025"/>
              <a:gd name="connsiteY1" fmla="*/ 342900 h 7213600"/>
              <a:gd name="connsiteX2" fmla="*/ 3391525 w 4979025"/>
              <a:gd name="connsiteY2" fmla="*/ 7188200 h 7213600"/>
              <a:gd name="connsiteX3" fmla="*/ 64125 w 4979025"/>
              <a:gd name="connsiteY3" fmla="*/ 7213600 h 7213600"/>
              <a:gd name="connsiteX4" fmla="*/ 625 w 4979025"/>
              <a:gd name="connsiteY4" fmla="*/ 0 h 7213600"/>
              <a:gd name="connsiteX0" fmla="*/ 469900 w 4914900"/>
              <a:gd name="connsiteY0" fmla="*/ 546100 h 6870700"/>
              <a:gd name="connsiteX1" fmla="*/ 4914900 w 4914900"/>
              <a:gd name="connsiteY1" fmla="*/ 0 h 6870700"/>
              <a:gd name="connsiteX2" fmla="*/ 3327400 w 4914900"/>
              <a:gd name="connsiteY2" fmla="*/ 6845300 h 6870700"/>
              <a:gd name="connsiteX3" fmla="*/ 0 w 4914900"/>
              <a:gd name="connsiteY3" fmla="*/ 6870700 h 6870700"/>
              <a:gd name="connsiteX4" fmla="*/ 469900 w 4914900"/>
              <a:gd name="connsiteY4" fmla="*/ 546100 h 6870700"/>
              <a:gd name="connsiteX0" fmla="*/ 25400 w 4914900"/>
              <a:gd name="connsiteY0" fmla="*/ 0 h 6883400"/>
              <a:gd name="connsiteX1" fmla="*/ 4914900 w 4914900"/>
              <a:gd name="connsiteY1" fmla="*/ 12700 h 6883400"/>
              <a:gd name="connsiteX2" fmla="*/ 3327400 w 4914900"/>
              <a:gd name="connsiteY2" fmla="*/ 6858000 h 6883400"/>
              <a:gd name="connsiteX3" fmla="*/ 0 w 4914900"/>
              <a:gd name="connsiteY3" fmla="*/ 6883400 h 6883400"/>
              <a:gd name="connsiteX4" fmla="*/ 25400 w 4914900"/>
              <a:gd name="connsiteY4" fmla="*/ 0 h 6883400"/>
              <a:gd name="connsiteX0" fmla="*/ 25400 w 4914900"/>
              <a:gd name="connsiteY0" fmla="*/ 0 h 6883400"/>
              <a:gd name="connsiteX1" fmla="*/ 4914900 w 4914900"/>
              <a:gd name="connsiteY1" fmla="*/ 12700 h 6883400"/>
              <a:gd name="connsiteX2" fmla="*/ 4826000 w 4914900"/>
              <a:gd name="connsiteY2" fmla="*/ 1676400 h 6883400"/>
              <a:gd name="connsiteX3" fmla="*/ 3327400 w 4914900"/>
              <a:gd name="connsiteY3" fmla="*/ 6858000 h 6883400"/>
              <a:gd name="connsiteX4" fmla="*/ 0 w 4914900"/>
              <a:gd name="connsiteY4" fmla="*/ 6883400 h 6883400"/>
              <a:gd name="connsiteX5" fmla="*/ 25400 w 4914900"/>
              <a:gd name="connsiteY5" fmla="*/ 0 h 6883400"/>
              <a:gd name="connsiteX0" fmla="*/ 25400 w 4914900"/>
              <a:gd name="connsiteY0" fmla="*/ 0 h 6883400"/>
              <a:gd name="connsiteX1" fmla="*/ 4914900 w 4914900"/>
              <a:gd name="connsiteY1" fmla="*/ 12700 h 6883400"/>
              <a:gd name="connsiteX2" fmla="*/ 4826000 w 4914900"/>
              <a:gd name="connsiteY2" fmla="*/ 1676400 h 6883400"/>
              <a:gd name="connsiteX3" fmla="*/ 3327400 w 4914900"/>
              <a:gd name="connsiteY3" fmla="*/ 6858000 h 6883400"/>
              <a:gd name="connsiteX4" fmla="*/ 0 w 4914900"/>
              <a:gd name="connsiteY4" fmla="*/ 6883400 h 6883400"/>
              <a:gd name="connsiteX5" fmla="*/ 25400 w 4914900"/>
              <a:gd name="connsiteY5" fmla="*/ 0 h 6883400"/>
              <a:gd name="connsiteX0" fmla="*/ 25400 w 4826000"/>
              <a:gd name="connsiteY0" fmla="*/ 0 h 6883400"/>
              <a:gd name="connsiteX1" fmla="*/ 4610100 w 4826000"/>
              <a:gd name="connsiteY1" fmla="*/ 25400 h 6883400"/>
              <a:gd name="connsiteX2" fmla="*/ 4826000 w 4826000"/>
              <a:gd name="connsiteY2" fmla="*/ 1676400 h 6883400"/>
              <a:gd name="connsiteX3" fmla="*/ 3327400 w 4826000"/>
              <a:gd name="connsiteY3" fmla="*/ 6858000 h 6883400"/>
              <a:gd name="connsiteX4" fmla="*/ 0 w 4826000"/>
              <a:gd name="connsiteY4" fmla="*/ 6883400 h 6883400"/>
              <a:gd name="connsiteX5" fmla="*/ 25400 w 4826000"/>
              <a:gd name="connsiteY5" fmla="*/ 0 h 6883400"/>
              <a:gd name="connsiteX0" fmla="*/ 25400 w 4826000"/>
              <a:gd name="connsiteY0" fmla="*/ 0 h 6883400"/>
              <a:gd name="connsiteX1" fmla="*/ 4521200 w 4826000"/>
              <a:gd name="connsiteY1" fmla="*/ 25400 h 6883400"/>
              <a:gd name="connsiteX2" fmla="*/ 4826000 w 4826000"/>
              <a:gd name="connsiteY2" fmla="*/ 1676400 h 6883400"/>
              <a:gd name="connsiteX3" fmla="*/ 3327400 w 4826000"/>
              <a:gd name="connsiteY3" fmla="*/ 6858000 h 6883400"/>
              <a:gd name="connsiteX4" fmla="*/ 0 w 4826000"/>
              <a:gd name="connsiteY4" fmla="*/ 6883400 h 6883400"/>
              <a:gd name="connsiteX5" fmla="*/ 25400 w 4826000"/>
              <a:gd name="connsiteY5" fmla="*/ 0 h 6883400"/>
              <a:gd name="connsiteX0" fmla="*/ 25400 w 4826000"/>
              <a:gd name="connsiteY0" fmla="*/ 12700 h 6896100"/>
              <a:gd name="connsiteX1" fmla="*/ 4495800 w 4826000"/>
              <a:gd name="connsiteY1" fmla="*/ 0 h 6896100"/>
              <a:gd name="connsiteX2" fmla="*/ 4826000 w 4826000"/>
              <a:gd name="connsiteY2" fmla="*/ 1689100 h 6896100"/>
              <a:gd name="connsiteX3" fmla="*/ 3327400 w 4826000"/>
              <a:gd name="connsiteY3" fmla="*/ 6870700 h 6896100"/>
              <a:gd name="connsiteX4" fmla="*/ 0 w 4826000"/>
              <a:gd name="connsiteY4" fmla="*/ 6896100 h 6896100"/>
              <a:gd name="connsiteX5" fmla="*/ 25400 w 4826000"/>
              <a:gd name="connsiteY5" fmla="*/ 12700 h 6896100"/>
              <a:gd name="connsiteX0" fmla="*/ 25400 w 4826000"/>
              <a:gd name="connsiteY0" fmla="*/ 12700 h 6896100"/>
              <a:gd name="connsiteX1" fmla="*/ 4495800 w 4826000"/>
              <a:gd name="connsiteY1" fmla="*/ 0 h 6896100"/>
              <a:gd name="connsiteX2" fmla="*/ 4826000 w 4826000"/>
              <a:gd name="connsiteY2" fmla="*/ 1689100 h 6896100"/>
              <a:gd name="connsiteX3" fmla="*/ 3688175 w 4826000"/>
              <a:gd name="connsiteY3" fmla="*/ 6883400 h 6896100"/>
              <a:gd name="connsiteX4" fmla="*/ 0 w 4826000"/>
              <a:gd name="connsiteY4" fmla="*/ 6896100 h 6896100"/>
              <a:gd name="connsiteX5" fmla="*/ 25400 w 4826000"/>
              <a:gd name="connsiteY5" fmla="*/ 12700 h 6896100"/>
              <a:gd name="connsiteX0" fmla="*/ 25400 w 4826000"/>
              <a:gd name="connsiteY0" fmla="*/ 12700 h 6896100"/>
              <a:gd name="connsiteX1" fmla="*/ 4495800 w 4826000"/>
              <a:gd name="connsiteY1" fmla="*/ 0 h 6896100"/>
              <a:gd name="connsiteX2" fmla="*/ 4826000 w 4826000"/>
              <a:gd name="connsiteY2" fmla="*/ 1689100 h 6896100"/>
              <a:gd name="connsiteX3" fmla="*/ 3827830 w 4826000"/>
              <a:gd name="connsiteY3" fmla="*/ 6883400 h 6896100"/>
              <a:gd name="connsiteX4" fmla="*/ 0 w 4826000"/>
              <a:gd name="connsiteY4" fmla="*/ 6896100 h 6896100"/>
              <a:gd name="connsiteX5" fmla="*/ 25400 w 4826000"/>
              <a:gd name="connsiteY5" fmla="*/ 12700 h 6896100"/>
              <a:gd name="connsiteX0" fmla="*/ 25400 w 4826000"/>
              <a:gd name="connsiteY0" fmla="*/ 12700 h 6896100"/>
              <a:gd name="connsiteX1" fmla="*/ 4495800 w 4826000"/>
              <a:gd name="connsiteY1" fmla="*/ 0 h 6896100"/>
              <a:gd name="connsiteX2" fmla="*/ 4826000 w 4826000"/>
              <a:gd name="connsiteY2" fmla="*/ 1689100 h 6896100"/>
              <a:gd name="connsiteX3" fmla="*/ 3851106 w 4826000"/>
              <a:gd name="connsiteY3" fmla="*/ 6896100 h 6896100"/>
              <a:gd name="connsiteX4" fmla="*/ 0 w 4826000"/>
              <a:gd name="connsiteY4" fmla="*/ 6896100 h 6896100"/>
              <a:gd name="connsiteX5" fmla="*/ 25400 w 4826000"/>
              <a:gd name="connsiteY5" fmla="*/ 12700 h 6896100"/>
              <a:gd name="connsiteX0" fmla="*/ 25400 w 4826000"/>
              <a:gd name="connsiteY0" fmla="*/ 12700 h 6896100"/>
              <a:gd name="connsiteX1" fmla="*/ 4495800 w 4826000"/>
              <a:gd name="connsiteY1" fmla="*/ 0 h 6896100"/>
              <a:gd name="connsiteX2" fmla="*/ 4826000 w 4826000"/>
              <a:gd name="connsiteY2" fmla="*/ 1689100 h 6896100"/>
              <a:gd name="connsiteX3" fmla="*/ 3792917 w 4826000"/>
              <a:gd name="connsiteY3" fmla="*/ 6883400 h 6896100"/>
              <a:gd name="connsiteX4" fmla="*/ 0 w 4826000"/>
              <a:gd name="connsiteY4" fmla="*/ 6896100 h 6896100"/>
              <a:gd name="connsiteX5" fmla="*/ 25400 w 4826000"/>
              <a:gd name="connsiteY5" fmla="*/ 12700 h 6896100"/>
              <a:gd name="connsiteX0" fmla="*/ 25400 w 4791086"/>
              <a:gd name="connsiteY0" fmla="*/ 12700 h 6896100"/>
              <a:gd name="connsiteX1" fmla="*/ 4495800 w 4791086"/>
              <a:gd name="connsiteY1" fmla="*/ 0 h 6896100"/>
              <a:gd name="connsiteX2" fmla="*/ 4791086 w 4791086"/>
              <a:gd name="connsiteY2" fmla="*/ 2451100 h 6896100"/>
              <a:gd name="connsiteX3" fmla="*/ 3792917 w 4791086"/>
              <a:gd name="connsiteY3" fmla="*/ 6883400 h 6896100"/>
              <a:gd name="connsiteX4" fmla="*/ 0 w 4791086"/>
              <a:gd name="connsiteY4" fmla="*/ 6896100 h 6896100"/>
              <a:gd name="connsiteX5" fmla="*/ 25400 w 4791086"/>
              <a:gd name="connsiteY5" fmla="*/ 12700 h 6896100"/>
              <a:gd name="connsiteX0" fmla="*/ 25400 w 4791086"/>
              <a:gd name="connsiteY0" fmla="*/ 12700 h 6896100"/>
              <a:gd name="connsiteX1" fmla="*/ 4495800 w 4791086"/>
              <a:gd name="connsiteY1" fmla="*/ 0 h 6896100"/>
              <a:gd name="connsiteX2" fmla="*/ 4791086 w 4791086"/>
              <a:gd name="connsiteY2" fmla="*/ 2628900 h 6896100"/>
              <a:gd name="connsiteX3" fmla="*/ 3792917 w 4791086"/>
              <a:gd name="connsiteY3" fmla="*/ 6883400 h 6896100"/>
              <a:gd name="connsiteX4" fmla="*/ 0 w 4791086"/>
              <a:gd name="connsiteY4" fmla="*/ 6896100 h 6896100"/>
              <a:gd name="connsiteX5" fmla="*/ 25400 w 4791086"/>
              <a:gd name="connsiteY5" fmla="*/ 12700 h 6896100"/>
              <a:gd name="connsiteX0" fmla="*/ 25400 w 4791086"/>
              <a:gd name="connsiteY0" fmla="*/ 0 h 6883400"/>
              <a:gd name="connsiteX1" fmla="*/ 4332869 w 4791086"/>
              <a:gd name="connsiteY1" fmla="*/ 0 h 6883400"/>
              <a:gd name="connsiteX2" fmla="*/ 4791086 w 4791086"/>
              <a:gd name="connsiteY2" fmla="*/ 2616200 h 6883400"/>
              <a:gd name="connsiteX3" fmla="*/ 3792917 w 4791086"/>
              <a:gd name="connsiteY3" fmla="*/ 6870700 h 6883400"/>
              <a:gd name="connsiteX4" fmla="*/ 0 w 4791086"/>
              <a:gd name="connsiteY4" fmla="*/ 6883400 h 6883400"/>
              <a:gd name="connsiteX5" fmla="*/ 25400 w 4791086"/>
              <a:gd name="connsiteY5" fmla="*/ 0 h 6883400"/>
              <a:gd name="connsiteX0" fmla="*/ 25400 w 4791086"/>
              <a:gd name="connsiteY0" fmla="*/ 0 h 6883400"/>
              <a:gd name="connsiteX1" fmla="*/ 4635454 w 4791086"/>
              <a:gd name="connsiteY1" fmla="*/ 0 h 6883400"/>
              <a:gd name="connsiteX2" fmla="*/ 4791086 w 4791086"/>
              <a:gd name="connsiteY2" fmla="*/ 2616200 h 6883400"/>
              <a:gd name="connsiteX3" fmla="*/ 3792917 w 4791086"/>
              <a:gd name="connsiteY3" fmla="*/ 6870700 h 6883400"/>
              <a:gd name="connsiteX4" fmla="*/ 0 w 4791086"/>
              <a:gd name="connsiteY4" fmla="*/ 6883400 h 6883400"/>
              <a:gd name="connsiteX5" fmla="*/ 25400 w 4791086"/>
              <a:gd name="connsiteY5" fmla="*/ 0 h 6883400"/>
              <a:gd name="connsiteX0" fmla="*/ 25400 w 4697983"/>
              <a:gd name="connsiteY0" fmla="*/ 0 h 6883400"/>
              <a:gd name="connsiteX1" fmla="*/ 4635454 w 4697983"/>
              <a:gd name="connsiteY1" fmla="*/ 0 h 6883400"/>
              <a:gd name="connsiteX2" fmla="*/ 4697983 w 4697983"/>
              <a:gd name="connsiteY2" fmla="*/ 2679700 h 6883400"/>
              <a:gd name="connsiteX3" fmla="*/ 3792917 w 4697983"/>
              <a:gd name="connsiteY3" fmla="*/ 6870700 h 6883400"/>
              <a:gd name="connsiteX4" fmla="*/ 0 w 4697983"/>
              <a:gd name="connsiteY4" fmla="*/ 6883400 h 6883400"/>
              <a:gd name="connsiteX5" fmla="*/ 25400 w 4697983"/>
              <a:gd name="connsiteY5" fmla="*/ 0 h 6883400"/>
              <a:gd name="connsiteX0" fmla="*/ 25400 w 4697983"/>
              <a:gd name="connsiteY0" fmla="*/ 0 h 6883400"/>
              <a:gd name="connsiteX1" fmla="*/ 4670368 w 4697983"/>
              <a:gd name="connsiteY1" fmla="*/ 0 h 6883400"/>
              <a:gd name="connsiteX2" fmla="*/ 4697983 w 4697983"/>
              <a:gd name="connsiteY2" fmla="*/ 2679700 h 6883400"/>
              <a:gd name="connsiteX3" fmla="*/ 3792917 w 4697983"/>
              <a:gd name="connsiteY3" fmla="*/ 6870700 h 6883400"/>
              <a:gd name="connsiteX4" fmla="*/ 0 w 4697983"/>
              <a:gd name="connsiteY4" fmla="*/ 6883400 h 6883400"/>
              <a:gd name="connsiteX5" fmla="*/ 25400 w 4697983"/>
              <a:gd name="connsiteY5" fmla="*/ 0 h 6883400"/>
              <a:gd name="connsiteX0" fmla="*/ 362899 w 4697983"/>
              <a:gd name="connsiteY0" fmla="*/ 508000 h 6883400"/>
              <a:gd name="connsiteX1" fmla="*/ 4670368 w 4697983"/>
              <a:gd name="connsiteY1" fmla="*/ 0 h 6883400"/>
              <a:gd name="connsiteX2" fmla="*/ 4697983 w 4697983"/>
              <a:gd name="connsiteY2" fmla="*/ 2679700 h 6883400"/>
              <a:gd name="connsiteX3" fmla="*/ 3792917 w 4697983"/>
              <a:gd name="connsiteY3" fmla="*/ 6870700 h 6883400"/>
              <a:gd name="connsiteX4" fmla="*/ 0 w 4697983"/>
              <a:gd name="connsiteY4" fmla="*/ 6883400 h 6883400"/>
              <a:gd name="connsiteX5" fmla="*/ 362899 w 4697983"/>
              <a:gd name="connsiteY5" fmla="*/ 508000 h 6883400"/>
              <a:gd name="connsiteX0" fmla="*/ 25400 w 4697983"/>
              <a:gd name="connsiteY0" fmla="*/ 12700 h 6883400"/>
              <a:gd name="connsiteX1" fmla="*/ 4670368 w 4697983"/>
              <a:gd name="connsiteY1" fmla="*/ 0 h 6883400"/>
              <a:gd name="connsiteX2" fmla="*/ 4697983 w 4697983"/>
              <a:gd name="connsiteY2" fmla="*/ 2679700 h 6883400"/>
              <a:gd name="connsiteX3" fmla="*/ 3792917 w 4697983"/>
              <a:gd name="connsiteY3" fmla="*/ 6870700 h 6883400"/>
              <a:gd name="connsiteX4" fmla="*/ 0 w 4697983"/>
              <a:gd name="connsiteY4" fmla="*/ 6883400 h 6883400"/>
              <a:gd name="connsiteX5" fmla="*/ 25400 w 4697983"/>
              <a:gd name="connsiteY5" fmla="*/ 12700 h 6883400"/>
              <a:gd name="connsiteX0" fmla="*/ 1694 w 4709191"/>
              <a:gd name="connsiteY0" fmla="*/ 12700 h 6883400"/>
              <a:gd name="connsiteX1" fmla="*/ 4681576 w 4709191"/>
              <a:gd name="connsiteY1" fmla="*/ 0 h 6883400"/>
              <a:gd name="connsiteX2" fmla="*/ 4709191 w 4709191"/>
              <a:gd name="connsiteY2" fmla="*/ 2679700 h 6883400"/>
              <a:gd name="connsiteX3" fmla="*/ 3804125 w 4709191"/>
              <a:gd name="connsiteY3" fmla="*/ 6870700 h 6883400"/>
              <a:gd name="connsiteX4" fmla="*/ 11208 w 4709191"/>
              <a:gd name="connsiteY4" fmla="*/ 6883400 h 6883400"/>
              <a:gd name="connsiteX5" fmla="*/ 1694 w 4709191"/>
              <a:gd name="connsiteY5" fmla="*/ 12700 h 6883400"/>
              <a:gd name="connsiteX0" fmla="*/ 25400 w 4697983"/>
              <a:gd name="connsiteY0" fmla="*/ 12700 h 6883400"/>
              <a:gd name="connsiteX1" fmla="*/ 4670368 w 4697983"/>
              <a:gd name="connsiteY1" fmla="*/ 0 h 6883400"/>
              <a:gd name="connsiteX2" fmla="*/ 4697983 w 4697983"/>
              <a:gd name="connsiteY2" fmla="*/ 2679700 h 6883400"/>
              <a:gd name="connsiteX3" fmla="*/ 3792917 w 4697983"/>
              <a:gd name="connsiteY3" fmla="*/ 6870700 h 6883400"/>
              <a:gd name="connsiteX4" fmla="*/ 0 w 4697983"/>
              <a:gd name="connsiteY4" fmla="*/ 6883400 h 6883400"/>
              <a:gd name="connsiteX5" fmla="*/ 25400 w 4697983"/>
              <a:gd name="connsiteY5" fmla="*/ 12700 h 6883400"/>
              <a:gd name="connsiteX0" fmla="*/ 25400 w 4697983"/>
              <a:gd name="connsiteY0" fmla="*/ 0 h 6883400"/>
              <a:gd name="connsiteX1" fmla="*/ 4670368 w 4697983"/>
              <a:gd name="connsiteY1" fmla="*/ 0 h 6883400"/>
              <a:gd name="connsiteX2" fmla="*/ 4697983 w 4697983"/>
              <a:gd name="connsiteY2" fmla="*/ 2679700 h 6883400"/>
              <a:gd name="connsiteX3" fmla="*/ 3792917 w 4697983"/>
              <a:gd name="connsiteY3" fmla="*/ 6870700 h 6883400"/>
              <a:gd name="connsiteX4" fmla="*/ 0 w 4697983"/>
              <a:gd name="connsiteY4" fmla="*/ 6883400 h 6883400"/>
              <a:gd name="connsiteX5" fmla="*/ 25400 w 4697983"/>
              <a:gd name="connsiteY5" fmla="*/ 0 h 6883400"/>
              <a:gd name="connsiteX0" fmla="*/ 25400 w 4697983"/>
              <a:gd name="connsiteY0" fmla="*/ 0 h 6883400"/>
              <a:gd name="connsiteX1" fmla="*/ 4693644 w 4697983"/>
              <a:gd name="connsiteY1" fmla="*/ 0 h 6883400"/>
              <a:gd name="connsiteX2" fmla="*/ 4697983 w 4697983"/>
              <a:gd name="connsiteY2" fmla="*/ 2679700 h 6883400"/>
              <a:gd name="connsiteX3" fmla="*/ 3792917 w 4697983"/>
              <a:gd name="connsiteY3" fmla="*/ 6870700 h 6883400"/>
              <a:gd name="connsiteX4" fmla="*/ 0 w 4697983"/>
              <a:gd name="connsiteY4" fmla="*/ 6883400 h 6883400"/>
              <a:gd name="connsiteX5" fmla="*/ 25400 w 4697983"/>
              <a:gd name="connsiteY5" fmla="*/ 0 h 6883400"/>
              <a:gd name="connsiteX0" fmla="*/ 25400 w 4697983"/>
              <a:gd name="connsiteY0" fmla="*/ 0 h 6883400"/>
              <a:gd name="connsiteX1" fmla="*/ 4053560 w 4697983"/>
              <a:gd name="connsiteY1" fmla="*/ 0 h 6883400"/>
              <a:gd name="connsiteX2" fmla="*/ 4697983 w 4697983"/>
              <a:gd name="connsiteY2" fmla="*/ 2679700 h 6883400"/>
              <a:gd name="connsiteX3" fmla="*/ 3792917 w 4697983"/>
              <a:gd name="connsiteY3" fmla="*/ 6870700 h 6883400"/>
              <a:gd name="connsiteX4" fmla="*/ 0 w 4697983"/>
              <a:gd name="connsiteY4" fmla="*/ 6883400 h 6883400"/>
              <a:gd name="connsiteX5" fmla="*/ 25400 w 4697983"/>
              <a:gd name="connsiteY5" fmla="*/ 0 h 6883400"/>
              <a:gd name="connsiteX0" fmla="*/ 25400 w 4697983"/>
              <a:gd name="connsiteY0" fmla="*/ 0 h 6883400"/>
              <a:gd name="connsiteX1" fmla="*/ 4053560 w 4697983"/>
              <a:gd name="connsiteY1" fmla="*/ 0 h 6883400"/>
              <a:gd name="connsiteX2" fmla="*/ 4697983 w 4697983"/>
              <a:gd name="connsiteY2" fmla="*/ 2679700 h 6883400"/>
              <a:gd name="connsiteX3" fmla="*/ 3792917 w 4697983"/>
              <a:gd name="connsiteY3" fmla="*/ 6870700 h 6883400"/>
              <a:gd name="connsiteX4" fmla="*/ 0 w 4697983"/>
              <a:gd name="connsiteY4" fmla="*/ 6883400 h 6883400"/>
              <a:gd name="connsiteX5" fmla="*/ 25400 w 4697983"/>
              <a:gd name="connsiteY5" fmla="*/ 0 h 6883400"/>
              <a:gd name="connsiteX0" fmla="*/ 25400 w 4709621"/>
              <a:gd name="connsiteY0" fmla="*/ 0 h 6883400"/>
              <a:gd name="connsiteX1" fmla="*/ 4053560 w 4709621"/>
              <a:gd name="connsiteY1" fmla="*/ 0 h 6883400"/>
              <a:gd name="connsiteX2" fmla="*/ 4709621 w 4709621"/>
              <a:gd name="connsiteY2" fmla="*/ 3517900 h 6883400"/>
              <a:gd name="connsiteX3" fmla="*/ 3792917 w 4709621"/>
              <a:gd name="connsiteY3" fmla="*/ 6870700 h 6883400"/>
              <a:gd name="connsiteX4" fmla="*/ 0 w 4709621"/>
              <a:gd name="connsiteY4" fmla="*/ 6883400 h 6883400"/>
              <a:gd name="connsiteX5" fmla="*/ 25400 w 4709621"/>
              <a:gd name="connsiteY5" fmla="*/ 0 h 6883400"/>
              <a:gd name="connsiteX0" fmla="*/ 25400 w 4709621"/>
              <a:gd name="connsiteY0" fmla="*/ 0 h 6883400"/>
              <a:gd name="connsiteX1" fmla="*/ 4053560 w 4709621"/>
              <a:gd name="connsiteY1" fmla="*/ 0 h 6883400"/>
              <a:gd name="connsiteX2" fmla="*/ 4709621 w 4709621"/>
              <a:gd name="connsiteY2" fmla="*/ 3517900 h 6883400"/>
              <a:gd name="connsiteX3" fmla="*/ 4654122 w 4709621"/>
              <a:gd name="connsiteY3" fmla="*/ 6883400 h 6883400"/>
              <a:gd name="connsiteX4" fmla="*/ 0 w 4709621"/>
              <a:gd name="connsiteY4" fmla="*/ 6883400 h 6883400"/>
              <a:gd name="connsiteX5" fmla="*/ 25400 w 4709621"/>
              <a:gd name="connsiteY5" fmla="*/ 0 h 6883400"/>
              <a:gd name="connsiteX0" fmla="*/ 25400 w 4661686"/>
              <a:gd name="connsiteY0" fmla="*/ 0 h 6883400"/>
              <a:gd name="connsiteX1" fmla="*/ 4053560 w 4661686"/>
              <a:gd name="connsiteY1" fmla="*/ 0 h 6883400"/>
              <a:gd name="connsiteX2" fmla="*/ 4661686 w 4661686"/>
              <a:gd name="connsiteY2" fmla="*/ 3213100 h 6883400"/>
              <a:gd name="connsiteX3" fmla="*/ 4654122 w 4661686"/>
              <a:gd name="connsiteY3" fmla="*/ 6883400 h 6883400"/>
              <a:gd name="connsiteX4" fmla="*/ 0 w 4661686"/>
              <a:gd name="connsiteY4" fmla="*/ 6883400 h 6883400"/>
              <a:gd name="connsiteX5" fmla="*/ 25400 w 4661686"/>
              <a:gd name="connsiteY5" fmla="*/ 0 h 6883400"/>
              <a:gd name="connsiteX0" fmla="*/ 25400 w 4661686"/>
              <a:gd name="connsiteY0" fmla="*/ 0 h 6883400"/>
              <a:gd name="connsiteX1" fmla="*/ 3741982 w 4661686"/>
              <a:gd name="connsiteY1" fmla="*/ 0 h 6883400"/>
              <a:gd name="connsiteX2" fmla="*/ 4661686 w 4661686"/>
              <a:gd name="connsiteY2" fmla="*/ 3213100 h 6883400"/>
              <a:gd name="connsiteX3" fmla="*/ 4654122 w 4661686"/>
              <a:gd name="connsiteY3" fmla="*/ 6883400 h 6883400"/>
              <a:gd name="connsiteX4" fmla="*/ 0 w 4661686"/>
              <a:gd name="connsiteY4" fmla="*/ 6883400 h 6883400"/>
              <a:gd name="connsiteX5" fmla="*/ 25400 w 4661686"/>
              <a:gd name="connsiteY5" fmla="*/ 0 h 6883400"/>
              <a:gd name="connsiteX0" fmla="*/ 25400 w 4661686"/>
              <a:gd name="connsiteY0" fmla="*/ 0 h 6883400"/>
              <a:gd name="connsiteX1" fmla="*/ 3897771 w 4661686"/>
              <a:gd name="connsiteY1" fmla="*/ 0 h 6883400"/>
              <a:gd name="connsiteX2" fmla="*/ 4661686 w 4661686"/>
              <a:gd name="connsiteY2" fmla="*/ 3213100 h 6883400"/>
              <a:gd name="connsiteX3" fmla="*/ 4654122 w 4661686"/>
              <a:gd name="connsiteY3" fmla="*/ 6883400 h 6883400"/>
              <a:gd name="connsiteX4" fmla="*/ 0 w 4661686"/>
              <a:gd name="connsiteY4" fmla="*/ 6883400 h 6883400"/>
              <a:gd name="connsiteX5" fmla="*/ 25400 w 4661686"/>
              <a:gd name="connsiteY5" fmla="*/ 0 h 6883400"/>
              <a:gd name="connsiteX0" fmla="*/ 1645 w 4673790"/>
              <a:gd name="connsiteY0" fmla="*/ 12700 h 6883400"/>
              <a:gd name="connsiteX1" fmla="*/ 3909875 w 4673790"/>
              <a:gd name="connsiteY1" fmla="*/ 0 h 6883400"/>
              <a:gd name="connsiteX2" fmla="*/ 4673790 w 4673790"/>
              <a:gd name="connsiteY2" fmla="*/ 3213100 h 6883400"/>
              <a:gd name="connsiteX3" fmla="*/ 4666226 w 4673790"/>
              <a:gd name="connsiteY3" fmla="*/ 6883400 h 6883400"/>
              <a:gd name="connsiteX4" fmla="*/ 12104 w 4673790"/>
              <a:gd name="connsiteY4" fmla="*/ 6883400 h 6883400"/>
              <a:gd name="connsiteX5" fmla="*/ 1645 w 4673790"/>
              <a:gd name="connsiteY5" fmla="*/ 12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790" h="6883400">
                <a:moveTo>
                  <a:pt x="1645" y="12700"/>
                </a:moveTo>
                <a:lnTo>
                  <a:pt x="3909875" y="0"/>
                </a:lnTo>
                <a:lnTo>
                  <a:pt x="4673790" y="3213100"/>
                </a:lnTo>
                <a:cubicBezTo>
                  <a:pt x="4671269" y="4436533"/>
                  <a:pt x="4668747" y="5659967"/>
                  <a:pt x="4666226" y="6883400"/>
                </a:cubicBezTo>
                <a:lnTo>
                  <a:pt x="12104" y="6883400"/>
                </a:lnTo>
                <a:cubicBezTo>
                  <a:pt x="20571" y="4597400"/>
                  <a:pt x="-6822" y="2298700"/>
                  <a:pt x="1645" y="12700"/>
                </a:cubicBezTo>
                <a:close/>
              </a:path>
            </a:pathLst>
          </a:custGeom>
          <a:gradFill>
            <a:gsLst>
              <a:gs pos="0">
                <a:schemeClr val="accent3"/>
              </a:gs>
              <a:gs pos="50000">
                <a:schemeClr val="accent3">
                  <a:lumMod val="59000"/>
                  <a:lumOff val="41000"/>
                  <a:alpha val="84000"/>
                </a:schemeClr>
              </a:gs>
              <a:gs pos="100000">
                <a:schemeClr val="accent1">
                  <a:tint val="23500"/>
                  <a:satMod val="160000"/>
                  <a:lumMod val="0"/>
                  <a:lumOff val="100000"/>
                  <a:alpha val="33000"/>
                </a:schemeClr>
              </a:gs>
            </a:gsLst>
            <a:lin ang="13800000" scaled="0"/>
          </a:gradFill>
          <a:ln w="28575">
            <a:noFill/>
          </a:ln>
          <a:effectLst>
            <a:outerShdw blurRad="203200" dist="63500" dir="960000" algn="tl" rotWithShape="0">
              <a:prstClr val="black">
                <a:alpha val="40000"/>
              </a:prstClr>
            </a:outerShdw>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5" name="4 CuadroTexto"/>
          <p:cNvSpPr txBox="1"/>
          <p:nvPr/>
        </p:nvSpPr>
        <p:spPr>
          <a:xfrm>
            <a:off x="225872" y="1248434"/>
            <a:ext cx="1136608" cy="1688952"/>
          </a:xfrm>
          <a:prstGeom prst="rect">
            <a:avLst/>
          </a:prstGeom>
          <a:noFill/>
        </p:spPr>
        <p:txBody>
          <a:bodyPr wrap="none" lIns="0" tIns="0" rIns="0" bIns="0" rtlCol="0" anchor="ctr">
            <a:noAutofit/>
          </a:bodyPr>
          <a:lstStyle/>
          <a:p>
            <a:pPr>
              <a:spcBef>
                <a:spcPts val="600"/>
              </a:spcBef>
            </a:pPr>
            <a:r>
              <a:rPr lang="es-ES" sz="16600" b="1" dirty="0" smtClean="0">
                <a:solidFill>
                  <a:schemeClr val="accent3">
                    <a:lumMod val="20000"/>
                    <a:lumOff val="80000"/>
                  </a:schemeClr>
                </a:solidFill>
                <a:latin typeface="Calibri" pitchFamily="34" charset="0"/>
                <a:ea typeface="Verdana" pitchFamily="34" charset="0"/>
                <a:cs typeface="Calibri" pitchFamily="34" charset="0"/>
              </a:rPr>
              <a:t>3</a:t>
            </a:r>
            <a:endParaRPr lang="es-ES" sz="16600" i="1" dirty="0">
              <a:solidFill>
                <a:schemeClr val="accent3">
                  <a:lumMod val="20000"/>
                  <a:lumOff val="80000"/>
                </a:schemeClr>
              </a:solidFill>
              <a:latin typeface="Calibri" pitchFamily="34" charset="0"/>
              <a:ea typeface="Verdana" pitchFamily="34" charset="0"/>
              <a:cs typeface="Calibri" pitchFamily="34" charset="0"/>
            </a:endParaRPr>
          </a:p>
        </p:txBody>
      </p:sp>
      <p:sp>
        <p:nvSpPr>
          <p:cNvPr id="7" name="6 Rectángulo"/>
          <p:cNvSpPr/>
          <p:nvPr/>
        </p:nvSpPr>
        <p:spPr>
          <a:xfrm>
            <a:off x="416496" y="1943197"/>
            <a:ext cx="4355976" cy="4219205"/>
          </a:xfrm>
          <a:prstGeom prst="rect">
            <a:avLst/>
          </a:prstGeom>
          <a:noFill/>
          <a:ln>
            <a:noFill/>
          </a:ln>
          <a:effectLst/>
        </p:spPr>
        <p:txBody>
          <a:bodyPr wrap="square" lIns="108000" tIns="108000" rIns="108000" bIns="108000" anchor="t">
            <a:spAutoFit/>
          </a:bodyPr>
          <a:lstStyle/>
          <a:p>
            <a:pPr algn="l" defTabSz="6667500" eaLnBrk="0" hangingPunct="0">
              <a:spcBef>
                <a:spcPts val="2400"/>
              </a:spcBef>
              <a:spcAft>
                <a:spcPts val="0"/>
              </a:spcAft>
              <a:buClr>
                <a:srgbClr val="006600"/>
              </a:buClr>
              <a:buFont typeface="Monotype Sorts" pitchFamily="2" charset="2"/>
              <a:buNone/>
              <a:tabLst>
                <a:tab pos="7085013" algn="r"/>
              </a:tabLst>
            </a:pPr>
            <a:r>
              <a:rPr lang="es-ES" sz="2800" dirty="0">
                <a:solidFill>
                  <a:schemeClr val="accent3">
                    <a:lumMod val="50000"/>
                  </a:schemeClr>
                </a:solidFill>
                <a:latin typeface="Calibri" pitchFamily="34" charset="0"/>
                <a:cs typeface="Calibri" pitchFamily="34" charset="0"/>
              </a:rPr>
              <a:t>PERCEPCIÓN DE LA SEGURIDAD CIUDADANA</a:t>
            </a:r>
          </a:p>
          <a:p>
            <a:pPr marL="266700" algn="l" defTabSz="6667500" eaLnBrk="0" hangingPunct="0">
              <a:spcBef>
                <a:spcPts val="2400"/>
              </a:spcBef>
              <a:spcAft>
                <a:spcPts val="0"/>
              </a:spcAft>
              <a:buClr>
                <a:srgbClr val="006600"/>
              </a:buClr>
              <a:buFont typeface="Monotype Sorts" pitchFamily="2" charset="2"/>
              <a:buNone/>
              <a:tabLst>
                <a:tab pos="7085013" algn="r"/>
              </a:tabLst>
            </a:pPr>
            <a:r>
              <a:rPr lang="es-ES" sz="2800" b="1" dirty="0" smtClean="0">
                <a:solidFill>
                  <a:schemeClr val="accent3">
                    <a:lumMod val="50000"/>
                  </a:schemeClr>
                </a:solidFill>
                <a:latin typeface="Calibri" pitchFamily="34" charset="0"/>
                <a:cs typeface="Calibri" pitchFamily="34" charset="0"/>
                <a:sym typeface="Wingdings"/>
              </a:rPr>
              <a:t>3.1. Aspectos Generales</a:t>
            </a:r>
          </a:p>
          <a:p>
            <a:pPr marL="266700" algn="l" defTabSz="6667500" eaLnBrk="0" hangingPunct="0">
              <a:spcBef>
                <a:spcPts val="2400"/>
              </a:spcBef>
              <a:spcAft>
                <a:spcPts val="0"/>
              </a:spcAft>
              <a:buClr>
                <a:srgbClr val="006600"/>
              </a:buClr>
              <a:tabLst>
                <a:tab pos="7085013" algn="r"/>
              </a:tabLst>
            </a:pPr>
            <a:r>
              <a:rPr lang="es-ES" sz="2400" dirty="0" smtClean="0">
                <a:solidFill>
                  <a:schemeClr val="accent3">
                    <a:lumMod val="20000"/>
                    <a:lumOff val="80000"/>
                  </a:schemeClr>
                </a:solidFill>
                <a:latin typeface="Calibri" pitchFamily="34" charset="0"/>
                <a:cs typeface="Calibri" pitchFamily="34" charset="0"/>
                <a:sym typeface="Wingdings"/>
              </a:rPr>
              <a:t>3.2. </a:t>
            </a:r>
            <a:r>
              <a:rPr lang="es-ES" sz="2400" dirty="0">
                <a:solidFill>
                  <a:schemeClr val="accent3">
                    <a:lumMod val="20000"/>
                    <a:lumOff val="80000"/>
                  </a:schemeClr>
                </a:solidFill>
                <a:latin typeface="Calibri" pitchFamily="34" charset="0"/>
                <a:cs typeface="Calibri" pitchFamily="34" charset="0"/>
                <a:sym typeface="Wingdings"/>
              </a:rPr>
              <a:t>Infraestructuras de </a:t>
            </a:r>
            <a:r>
              <a:rPr lang="es-ES" sz="2400" dirty="0" smtClean="0">
                <a:solidFill>
                  <a:schemeClr val="accent3">
                    <a:lumMod val="20000"/>
                    <a:lumOff val="80000"/>
                  </a:schemeClr>
                </a:solidFill>
                <a:latin typeface="Calibri" pitchFamily="34" charset="0"/>
                <a:cs typeface="Calibri" pitchFamily="34" charset="0"/>
                <a:sym typeface="Wingdings"/>
              </a:rPr>
              <a:t>transporte</a:t>
            </a:r>
          </a:p>
          <a:p>
            <a:pPr marL="266700" lvl="0" algn="l" defTabSz="6667500" eaLnBrk="0" hangingPunct="0">
              <a:spcBef>
                <a:spcPts val="2400"/>
              </a:spcBef>
              <a:spcAft>
                <a:spcPts val="0"/>
              </a:spcAft>
              <a:buClr>
                <a:srgbClr val="006600"/>
              </a:buClr>
              <a:tabLst>
                <a:tab pos="7085013" algn="r"/>
              </a:tabLst>
            </a:pPr>
            <a:r>
              <a:rPr lang="es-ES" sz="2400" dirty="0">
                <a:solidFill>
                  <a:srgbClr val="9BBB59">
                    <a:lumMod val="20000"/>
                    <a:lumOff val="80000"/>
                  </a:srgbClr>
                </a:solidFill>
                <a:latin typeface="Calibri" pitchFamily="34" charset="0"/>
                <a:cs typeface="Calibri" pitchFamily="34" charset="0"/>
                <a:sym typeface="Wingdings"/>
              </a:rPr>
              <a:t>3.3. Instalaciones de ocio</a:t>
            </a:r>
          </a:p>
          <a:p>
            <a:pPr marL="266700" lvl="0" algn="l" defTabSz="6667500" eaLnBrk="0" hangingPunct="0">
              <a:spcBef>
                <a:spcPts val="2400"/>
              </a:spcBef>
              <a:spcAft>
                <a:spcPts val="0"/>
              </a:spcAft>
              <a:buClr>
                <a:srgbClr val="006600"/>
              </a:buClr>
              <a:tabLst>
                <a:tab pos="7085013" algn="r"/>
              </a:tabLst>
            </a:pPr>
            <a:r>
              <a:rPr lang="es-ES" sz="2400" dirty="0">
                <a:solidFill>
                  <a:srgbClr val="9BBB59">
                    <a:lumMod val="20000"/>
                    <a:lumOff val="80000"/>
                  </a:srgbClr>
                </a:solidFill>
                <a:latin typeface="Calibri" pitchFamily="34" charset="0"/>
                <a:cs typeface="Calibri" pitchFamily="34" charset="0"/>
                <a:sym typeface="Wingdings"/>
              </a:rPr>
              <a:t>3.4. Eventos </a:t>
            </a:r>
            <a:r>
              <a:rPr lang="es-ES" sz="2400" dirty="0" smtClean="0">
                <a:solidFill>
                  <a:srgbClr val="9BBB59">
                    <a:lumMod val="20000"/>
                    <a:lumOff val="80000"/>
                  </a:srgbClr>
                </a:solidFill>
                <a:latin typeface="Calibri" pitchFamily="34" charset="0"/>
                <a:cs typeface="Calibri" pitchFamily="34" charset="0"/>
                <a:sym typeface="Wingdings"/>
              </a:rPr>
              <a:t>masivos</a:t>
            </a:r>
            <a:endParaRPr lang="es-ES" sz="2400" dirty="0">
              <a:solidFill>
                <a:schemeClr val="accent3">
                  <a:lumMod val="20000"/>
                  <a:lumOff val="80000"/>
                </a:schemeClr>
              </a:solidFill>
              <a:latin typeface="Calibri" pitchFamily="34" charset="0"/>
              <a:cs typeface="Calibri" pitchFamily="34" charset="0"/>
              <a:sym typeface="Wingdings"/>
            </a:endParaRPr>
          </a:p>
        </p:txBody>
      </p:sp>
    </p:spTree>
    <p:extLst>
      <p:ext uri="{BB962C8B-B14F-4D97-AF65-F5344CB8AC3E}">
        <p14:creationId xmlns:p14="http://schemas.microsoft.com/office/powerpoint/2010/main" xmlns="" val="100411960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3"/>
          <p:cNvSpPr>
            <a:spLocks noChangeArrowheads="1"/>
          </p:cNvSpPr>
          <p:nvPr/>
        </p:nvSpPr>
        <p:spPr bwMode="auto">
          <a:xfrm>
            <a:off x="36513" y="35999"/>
            <a:ext cx="8516887" cy="648000"/>
          </a:xfrm>
          <a:prstGeom prst="rect">
            <a:avLst/>
          </a:prstGeom>
          <a:solidFill>
            <a:schemeClr val="accent6">
              <a:lumMod val="75000"/>
            </a:schemeClr>
          </a:solidFill>
          <a:ln>
            <a:noFill/>
          </a:ln>
          <a:effectLst/>
          <a:extLst/>
        </p:spPr>
        <p:txBody>
          <a:bodyPr wrap="square" lIns="0" tIns="0" rIns="0" bIns="0" anchor="ctr">
            <a:noAutofit/>
          </a:bodyPr>
          <a:lstStyle/>
          <a:p>
            <a:endParaRPr lang="es-ES"/>
          </a:p>
        </p:txBody>
      </p:sp>
      <p:sp>
        <p:nvSpPr>
          <p:cNvPr id="28" name="27 CuadroTexto"/>
          <p:cNvSpPr txBox="1"/>
          <p:nvPr/>
        </p:nvSpPr>
        <p:spPr>
          <a:xfrm>
            <a:off x="56456" y="170534"/>
            <a:ext cx="5618654" cy="400110"/>
          </a:xfrm>
          <a:prstGeom prst="rect">
            <a:avLst/>
          </a:prstGeom>
          <a:noFill/>
        </p:spPr>
        <p:txBody>
          <a:bodyPr wrap="none" rtlCol="0">
            <a:spAutoFit/>
          </a:bodyPr>
          <a:lstStyle>
            <a:defPPr>
              <a:defRPr lang="es-ES_tradnl"/>
            </a:defPPr>
            <a:lvl1pPr algn="l">
              <a:defRPr sz="2000">
                <a:ln>
                  <a:solidFill>
                    <a:schemeClr val="bg1"/>
                  </a:solidFill>
                </a:ln>
                <a:solidFill>
                  <a:schemeClr val="bg1"/>
                </a:solidFill>
                <a:latin typeface="Calibri" pitchFamily="34" charset="0"/>
                <a:cs typeface="Calibri" pitchFamily="34" charset="0"/>
              </a:defRPr>
            </a:lvl1pPr>
          </a:lstStyle>
          <a:p>
            <a:r>
              <a:rPr lang="es-ES" dirty="0"/>
              <a:t>SEGURIDAD CIUDADANA EN LOS EVENTOS MASIVOS</a:t>
            </a:r>
          </a:p>
        </p:txBody>
      </p:sp>
      <p:sp>
        <p:nvSpPr>
          <p:cNvPr id="4" name="3 Marcador de número de diapositiva"/>
          <p:cNvSpPr>
            <a:spLocks noGrp="1"/>
          </p:cNvSpPr>
          <p:nvPr>
            <p:ph type="sldNum" sz="quarter" idx="10"/>
          </p:nvPr>
        </p:nvSpPr>
        <p:spPr/>
        <p:txBody>
          <a:bodyPr/>
          <a:lstStyle/>
          <a:p>
            <a:r>
              <a:rPr lang="en-US" smtClean="0"/>
              <a:t>-</a:t>
            </a:r>
            <a:fld id="{41B2AE44-E9C6-4EAB-BC73-5008DB342051}" type="slidenum">
              <a:rPr lang="en-US" smtClean="0"/>
              <a:pPr/>
              <a:t>80</a:t>
            </a:fld>
            <a:r>
              <a:rPr lang="en-US" smtClean="0"/>
              <a:t>-</a:t>
            </a:r>
            <a:endParaRPr lang="en-US"/>
          </a:p>
        </p:txBody>
      </p:sp>
      <p:sp>
        <p:nvSpPr>
          <p:cNvPr id="5" name="4 CuadroTexto"/>
          <p:cNvSpPr txBox="1"/>
          <p:nvPr/>
        </p:nvSpPr>
        <p:spPr>
          <a:xfrm>
            <a:off x="620149" y="1362254"/>
            <a:ext cx="8640960" cy="584775"/>
          </a:xfrm>
          <a:prstGeom prst="rect">
            <a:avLst/>
          </a:prstGeom>
          <a:noFill/>
        </p:spPr>
        <p:txBody>
          <a:bodyPr wrap="square" rtlCol="0">
            <a:spAutoFit/>
          </a:bodyPr>
          <a:lstStyle/>
          <a:p>
            <a:pPr algn="l"/>
            <a:r>
              <a:rPr lang="es-ES" sz="1600" dirty="0" smtClean="0">
                <a:solidFill>
                  <a:prstClr val="black"/>
                </a:solidFill>
                <a:latin typeface="Calibri" pitchFamily="34" charset="0"/>
                <a:cs typeface="Calibri" pitchFamily="34" charset="0"/>
              </a:rPr>
              <a:t>Los eventos masivos son eventos de asistencia más esporádica, siendo la combinación de estadios, futbol y concierto los más habituales o frecuentes.</a:t>
            </a:r>
            <a:endParaRPr lang="es-ES" sz="1600" dirty="0">
              <a:solidFill>
                <a:prstClr val="black"/>
              </a:solidFill>
              <a:latin typeface="Calibri" pitchFamily="34" charset="0"/>
              <a:cs typeface="Calibri" pitchFamily="34" charset="0"/>
            </a:endParaRPr>
          </a:p>
        </p:txBody>
      </p:sp>
      <p:sp>
        <p:nvSpPr>
          <p:cNvPr id="8" name="7 CuadroTexto"/>
          <p:cNvSpPr txBox="1"/>
          <p:nvPr/>
        </p:nvSpPr>
        <p:spPr>
          <a:xfrm>
            <a:off x="56456" y="836712"/>
            <a:ext cx="8640960" cy="400110"/>
          </a:xfrm>
          <a:prstGeom prst="rect">
            <a:avLst/>
          </a:prstGeom>
          <a:noFill/>
          <a:ln>
            <a:noFill/>
          </a:ln>
        </p:spPr>
        <p:txBody>
          <a:bodyPr wrap="square" rtlCol="0">
            <a:spAutoFit/>
          </a:bodyPr>
          <a:lstStyle>
            <a:defPPr>
              <a:defRPr lang="es-ES_tradnl"/>
            </a:defPPr>
            <a:lvl1pPr algn="l">
              <a:spcBef>
                <a:spcPts val="0"/>
              </a:spcBef>
              <a:defRPr sz="2000" b="1">
                <a:solidFill>
                  <a:schemeClr val="bg1">
                    <a:lumMod val="50000"/>
                  </a:schemeClr>
                </a:solidFill>
                <a:latin typeface="Calibri" pitchFamily="34" charset="0"/>
                <a:cs typeface="Calibri" pitchFamily="34" charset="0"/>
              </a:defRPr>
            </a:lvl1pPr>
          </a:lstStyle>
          <a:p>
            <a:r>
              <a:rPr lang="es-ES" dirty="0" smtClean="0">
                <a:solidFill>
                  <a:schemeClr val="accent6">
                    <a:lumMod val="75000"/>
                  </a:schemeClr>
                </a:solidFill>
              </a:rPr>
              <a:t>Frecuencia de asistencia</a:t>
            </a:r>
            <a:endParaRPr lang="es-ES" dirty="0">
              <a:solidFill>
                <a:schemeClr val="accent6">
                  <a:lumMod val="75000"/>
                </a:schemeClr>
              </a:solidFill>
            </a:endParaRPr>
          </a:p>
        </p:txBody>
      </p:sp>
      <p:sp>
        <p:nvSpPr>
          <p:cNvPr id="23" name="22 CuadroTexto"/>
          <p:cNvSpPr txBox="1"/>
          <p:nvPr/>
        </p:nvSpPr>
        <p:spPr>
          <a:xfrm>
            <a:off x="0" y="6396335"/>
            <a:ext cx="7545288" cy="461665"/>
          </a:xfrm>
          <a:prstGeom prst="rect">
            <a:avLst/>
          </a:prstGeom>
          <a:noFill/>
        </p:spPr>
        <p:txBody>
          <a:bodyPr wrap="square" rtlCol="0">
            <a:spAutoFit/>
          </a:bodyPr>
          <a:lstStyle>
            <a:defPPr>
              <a:defRPr lang="es-ES_tradnl"/>
            </a:defPPr>
            <a:lvl1pPr algn="l">
              <a:defRPr sz="1200">
                <a:solidFill>
                  <a:schemeClr val="bg1">
                    <a:lumMod val="50000"/>
                  </a:schemeClr>
                </a:solidFill>
                <a:latin typeface="Calibri" pitchFamily="34" charset="0"/>
                <a:cs typeface="Calibri" pitchFamily="34" charset="0"/>
              </a:defRPr>
            </a:lvl1pPr>
          </a:lstStyle>
          <a:p>
            <a:r>
              <a:rPr lang="es-ES" dirty="0" err="1" smtClean="0">
                <a:solidFill>
                  <a:prstClr val="white">
                    <a:lumMod val="50000"/>
                  </a:prstClr>
                </a:solidFill>
              </a:rPr>
              <a:t>D1</a:t>
            </a:r>
            <a:r>
              <a:rPr lang="es-ES" dirty="0" smtClean="0">
                <a:solidFill>
                  <a:prstClr val="white">
                    <a:lumMod val="50000"/>
                  </a:prstClr>
                </a:solidFill>
              </a:rPr>
              <a:t>.- Para comenzar, ¿con qué frecuencia acude a cada </a:t>
            </a:r>
            <a:br>
              <a:rPr lang="es-ES" dirty="0" smtClean="0">
                <a:solidFill>
                  <a:prstClr val="white">
                    <a:lumMod val="50000"/>
                  </a:prstClr>
                </a:solidFill>
              </a:rPr>
            </a:br>
            <a:r>
              <a:rPr lang="es-ES" dirty="0" smtClean="0">
                <a:solidFill>
                  <a:prstClr val="white">
                    <a:lumMod val="50000"/>
                  </a:prstClr>
                </a:solidFill>
              </a:rPr>
              <a:t>uno de los siguientes eventos de afluencia masiva?</a:t>
            </a:r>
            <a:endParaRPr lang="es-ES" dirty="0">
              <a:solidFill>
                <a:prstClr val="white">
                  <a:lumMod val="50000"/>
                </a:prstClr>
              </a:solidFill>
            </a:endParaRPr>
          </a:p>
        </p:txBody>
      </p:sp>
      <p:graphicFrame>
        <p:nvGraphicFramePr>
          <p:cNvPr id="41" name="40 Gráfico"/>
          <p:cNvGraphicFramePr/>
          <p:nvPr>
            <p:extLst>
              <p:ext uri="{D42A27DB-BD31-4B8C-83A1-F6EECF244321}">
                <p14:modId xmlns:p14="http://schemas.microsoft.com/office/powerpoint/2010/main" xmlns="" val="381740955"/>
              </p:ext>
            </p:extLst>
          </p:nvPr>
        </p:nvGraphicFramePr>
        <p:xfrm>
          <a:off x="566688" y="2182814"/>
          <a:ext cx="8630592" cy="2768600"/>
        </p:xfrm>
        <a:graphic>
          <a:graphicData uri="http://schemas.openxmlformats.org/drawingml/2006/chart">
            <c:chart xmlns:c="http://schemas.openxmlformats.org/drawingml/2006/chart" xmlns:r="http://schemas.openxmlformats.org/officeDocument/2006/relationships" r:id="rId2"/>
          </a:graphicData>
        </a:graphic>
      </p:graphicFrame>
      <p:sp>
        <p:nvSpPr>
          <p:cNvPr id="42" name="41 CuadroTexto"/>
          <p:cNvSpPr txBox="1"/>
          <p:nvPr/>
        </p:nvSpPr>
        <p:spPr>
          <a:xfrm>
            <a:off x="1437490" y="5953614"/>
            <a:ext cx="1203599" cy="166199"/>
          </a:xfrm>
          <a:prstGeom prst="rect">
            <a:avLst/>
          </a:prstGeom>
          <a:noFill/>
        </p:spPr>
        <p:txBody>
          <a:bodyPr wrap="none" lIns="0" tIns="0" rIns="0" bIns="0" rtlCol="0" anchor="t">
            <a:spAutoFit/>
          </a:bodyPr>
          <a:lstStyle/>
          <a:p>
            <a:pPr marL="174625" indent="-174625" algn="l">
              <a:lnSpc>
                <a:spcPct val="90000"/>
              </a:lnSpc>
              <a:spcBef>
                <a:spcPts val="0"/>
              </a:spcBef>
            </a:pPr>
            <a:r>
              <a:rPr lang="es-ES" sz="1200" b="1" dirty="0" smtClean="0">
                <a:solidFill>
                  <a:schemeClr val="accent6">
                    <a:lumMod val="60000"/>
                    <a:lumOff val="40000"/>
                  </a:schemeClr>
                </a:solidFill>
                <a:latin typeface="Calibri" pitchFamily="34" charset="0"/>
                <a:cs typeface="Calibri" pitchFamily="34" charset="0"/>
                <a:sym typeface="Wingdings"/>
              </a:rPr>
              <a:t></a:t>
            </a:r>
            <a:r>
              <a:rPr lang="es-ES" sz="1200" b="1" dirty="0" smtClean="0">
                <a:solidFill>
                  <a:schemeClr val="accent5"/>
                </a:solidFill>
                <a:latin typeface="Calibri" pitchFamily="34" charset="0"/>
                <a:cs typeface="Calibri" pitchFamily="34" charset="0"/>
                <a:sym typeface="Wingdings"/>
              </a:rPr>
              <a:t> </a:t>
            </a:r>
            <a:r>
              <a:rPr lang="es-ES" sz="1200" b="1" dirty="0" smtClean="0">
                <a:latin typeface="Calibri" pitchFamily="34" charset="0"/>
                <a:cs typeface="Calibri" pitchFamily="34" charset="0"/>
                <a:sym typeface="Wingdings"/>
              </a:rPr>
              <a:t>Trimestralmente</a:t>
            </a:r>
            <a:endParaRPr lang="es-ES" sz="1200" b="1" dirty="0">
              <a:latin typeface="Calibri" pitchFamily="34" charset="0"/>
              <a:cs typeface="Calibri" pitchFamily="34" charset="0"/>
            </a:endParaRPr>
          </a:p>
        </p:txBody>
      </p:sp>
      <p:sp>
        <p:nvSpPr>
          <p:cNvPr id="43" name="42 CuadroTexto"/>
          <p:cNvSpPr txBox="1"/>
          <p:nvPr/>
        </p:nvSpPr>
        <p:spPr>
          <a:xfrm>
            <a:off x="3126528" y="5953614"/>
            <a:ext cx="1901098" cy="166199"/>
          </a:xfrm>
          <a:prstGeom prst="rect">
            <a:avLst/>
          </a:prstGeom>
          <a:noFill/>
        </p:spPr>
        <p:txBody>
          <a:bodyPr wrap="none" lIns="0" tIns="0" rIns="0" bIns="0" rtlCol="0" anchor="t">
            <a:spAutoFit/>
          </a:bodyPr>
          <a:lstStyle/>
          <a:p>
            <a:pPr marL="174625" indent="-174625" algn="l">
              <a:lnSpc>
                <a:spcPct val="90000"/>
              </a:lnSpc>
              <a:spcBef>
                <a:spcPts val="0"/>
              </a:spcBef>
            </a:pPr>
            <a:r>
              <a:rPr lang="es-ES" sz="1200" b="1" dirty="0" smtClean="0">
                <a:solidFill>
                  <a:schemeClr val="bg1">
                    <a:lumMod val="85000"/>
                  </a:schemeClr>
                </a:solidFill>
                <a:latin typeface="Calibri" pitchFamily="34" charset="0"/>
                <a:cs typeface="Calibri" pitchFamily="34" charset="0"/>
                <a:sym typeface="Wingdings"/>
              </a:rPr>
              <a:t> </a:t>
            </a:r>
            <a:r>
              <a:rPr lang="es-ES" sz="1200" b="1" dirty="0" smtClean="0">
                <a:latin typeface="Calibri" pitchFamily="34" charset="0"/>
                <a:cs typeface="Calibri" pitchFamily="34" charset="0"/>
                <a:sym typeface="Wingdings"/>
              </a:rPr>
              <a:t>Cada 6 meses - Anualmente</a:t>
            </a:r>
            <a:endParaRPr lang="es-ES" sz="1200" b="1" dirty="0">
              <a:latin typeface="Calibri" pitchFamily="34" charset="0"/>
              <a:cs typeface="Calibri" pitchFamily="34" charset="0"/>
            </a:endParaRPr>
          </a:p>
        </p:txBody>
      </p:sp>
      <p:sp>
        <p:nvSpPr>
          <p:cNvPr id="44" name="43 CuadroTexto"/>
          <p:cNvSpPr txBox="1"/>
          <p:nvPr/>
        </p:nvSpPr>
        <p:spPr>
          <a:xfrm>
            <a:off x="5513065" y="5953614"/>
            <a:ext cx="1836015" cy="166199"/>
          </a:xfrm>
          <a:prstGeom prst="rect">
            <a:avLst/>
          </a:prstGeom>
          <a:noFill/>
        </p:spPr>
        <p:txBody>
          <a:bodyPr wrap="none" lIns="0" tIns="0" rIns="0" bIns="0" rtlCol="0" anchor="t">
            <a:spAutoFit/>
          </a:bodyPr>
          <a:lstStyle/>
          <a:p>
            <a:pPr marL="174625" indent="-174625" algn="l">
              <a:lnSpc>
                <a:spcPct val="90000"/>
              </a:lnSpc>
              <a:spcBef>
                <a:spcPts val="0"/>
              </a:spcBef>
            </a:pPr>
            <a:r>
              <a:rPr lang="es-ES" sz="1200" b="1" dirty="0" smtClean="0">
                <a:solidFill>
                  <a:schemeClr val="accent6">
                    <a:lumMod val="75000"/>
                  </a:schemeClr>
                </a:solidFill>
                <a:latin typeface="Calibri" pitchFamily="34" charset="0"/>
                <a:cs typeface="Calibri" pitchFamily="34" charset="0"/>
                <a:sym typeface="Wingdings"/>
              </a:rPr>
              <a:t> </a:t>
            </a:r>
            <a:r>
              <a:rPr lang="es-ES" sz="1200" b="1" dirty="0" smtClean="0">
                <a:latin typeface="Calibri" pitchFamily="34" charset="0"/>
                <a:cs typeface="Calibri" pitchFamily="34" charset="0"/>
                <a:sym typeface="Wingdings"/>
              </a:rPr>
              <a:t>Menor frecuencia + Nunca</a:t>
            </a:r>
            <a:endParaRPr lang="es-ES" sz="1200" b="1" dirty="0">
              <a:latin typeface="Calibri" pitchFamily="34" charset="0"/>
              <a:cs typeface="Calibri" pitchFamily="34" charset="0"/>
            </a:endParaRPr>
          </a:p>
        </p:txBody>
      </p:sp>
      <p:graphicFrame>
        <p:nvGraphicFramePr>
          <p:cNvPr id="45" name="44 Tabla"/>
          <p:cNvGraphicFramePr>
            <a:graphicFrameLocks noGrp="1"/>
          </p:cNvGraphicFramePr>
          <p:nvPr>
            <p:extLst>
              <p:ext uri="{D42A27DB-BD31-4B8C-83A1-F6EECF244321}">
                <p14:modId xmlns:p14="http://schemas.microsoft.com/office/powerpoint/2010/main" xmlns="" val="3618326448"/>
              </p:ext>
            </p:extLst>
          </p:nvPr>
        </p:nvGraphicFramePr>
        <p:xfrm>
          <a:off x="1063345" y="4951413"/>
          <a:ext cx="7999452" cy="741045"/>
        </p:xfrm>
        <a:graphic>
          <a:graphicData uri="http://schemas.openxmlformats.org/drawingml/2006/table">
            <a:tbl>
              <a:tblPr firstRow="1" bandRow="1">
                <a:tableStyleId>{00A15C55-8517-42AA-B614-E9B94910E393}</a:tableStyleId>
              </a:tblPr>
              <a:tblGrid>
                <a:gridCol w="888828"/>
                <a:gridCol w="888828"/>
                <a:gridCol w="888828"/>
                <a:gridCol w="888828"/>
                <a:gridCol w="888828"/>
                <a:gridCol w="888828"/>
                <a:gridCol w="888828"/>
                <a:gridCol w="888828"/>
                <a:gridCol w="888828"/>
              </a:tblGrid>
              <a:tr h="370840">
                <a:tc>
                  <a:txBody>
                    <a:bodyPr/>
                    <a:lstStyle/>
                    <a:p>
                      <a:pPr algn="ctr" fontAlgn="ctr">
                        <a:lnSpc>
                          <a:spcPct val="80000"/>
                        </a:lnSpc>
                      </a:pPr>
                      <a:r>
                        <a:rPr lang="es-ES" sz="1200" b="0" i="0" u="none" strike="noStrike" dirty="0" smtClean="0">
                          <a:solidFill>
                            <a:srgbClr val="000000"/>
                          </a:solidFill>
                          <a:effectLst/>
                          <a:latin typeface="Calibri"/>
                        </a:rPr>
                        <a:t>Estadios de futbol / eventos de futbol</a:t>
                      </a:r>
                      <a:endParaRPr lang="es-ES" sz="1200" b="0" i="0" u="none" strike="noStrike" dirty="0">
                        <a:solidFill>
                          <a:srgbClr val="000000"/>
                        </a:solidFill>
                        <a:effectLst/>
                        <a:latin typeface="Calibri"/>
                      </a:endParaRPr>
                    </a:p>
                  </a:txBody>
                  <a:tcPr marL="36000" marR="36000" marT="9525"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80000"/>
                        </a:lnSpc>
                        <a:spcBef>
                          <a:spcPts val="0"/>
                        </a:spcBef>
                        <a:spcAft>
                          <a:spcPts val="0"/>
                        </a:spcAft>
                        <a:buClrTx/>
                        <a:buSzTx/>
                        <a:buFontTx/>
                        <a:buNone/>
                        <a:tabLst/>
                        <a:defRPr/>
                      </a:pPr>
                      <a:r>
                        <a:rPr lang="pt-BR" sz="1200" b="0" i="0" u="none" strike="noStrike" dirty="0" err="1" smtClean="0">
                          <a:solidFill>
                            <a:srgbClr val="000000"/>
                          </a:solidFill>
                          <a:effectLst/>
                          <a:latin typeface="Calibri"/>
                        </a:rPr>
                        <a:t>Festivales</a:t>
                      </a:r>
                      <a:r>
                        <a:rPr lang="pt-BR" sz="1200" b="0" i="0" u="none" strike="noStrike" dirty="0" smtClean="0">
                          <a:solidFill>
                            <a:srgbClr val="000000"/>
                          </a:solidFill>
                          <a:effectLst/>
                          <a:latin typeface="Calibri"/>
                        </a:rPr>
                        <a:t/>
                      </a:r>
                      <a:br>
                        <a:rPr lang="pt-BR" sz="1200" b="0" i="0" u="none" strike="noStrike" dirty="0" smtClean="0">
                          <a:solidFill>
                            <a:srgbClr val="000000"/>
                          </a:solidFill>
                          <a:effectLst/>
                          <a:latin typeface="Calibri"/>
                        </a:rPr>
                      </a:br>
                      <a:r>
                        <a:rPr lang="pt-BR" sz="1200" b="0" i="0" u="none" strike="noStrike" dirty="0" smtClean="0">
                          <a:solidFill>
                            <a:srgbClr val="000000"/>
                          </a:solidFill>
                          <a:effectLst/>
                          <a:latin typeface="Calibri"/>
                        </a:rPr>
                        <a:t>de música </a:t>
                      </a:r>
                      <a:br>
                        <a:rPr lang="pt-BR" sz="1200" b="0" i="0" u="none" strike="noStrike" dirty="0" smtClean="0">
                          <a:solidFill>
                            <a:srgbClr val="000000"/>
                          </a:solidFill>
                          <a:effectLst/>
                          <a:latin typeface="Calibri"/>
                        </a:rPr>
                      </a:br>
                      <a:r>
                        <a:rPr lang="pt-BR" sz="1200" b="0" i="0" u="none" strike="noStrike" dirty="0" smtClean="0">
                          <a:solidFill>
                            <a:srgbClr val="000000"/>
                          </a:solidFill>
                          <a:effectLst/>
                          <a:latin typeface="Calibri"/>
                        </a:rPr>
                        <a:t>(Rock in Rio, </a:t>
                      </a:r>
                      <a:r>
                        <a:rPr lang="pt-BR" sz="1200" b="0" i="0" u="none" strike="noStrike" dirty="0" err="1" smtClean="0">
                          <a:solidFill>
                            <a:srgbClr val="000000"/>
                          </a:solidFill>
                          <a:effectLst/>
                          <a:latin typeface="Calibri"/>
                        </a:rPr>
                        <a:t>Monegros</a:t>
                      </a:r>
                      <a:r>
                        <a:rPr lang="pt-BR" sz="1200" b="0" i="0" u="none" strike="noStrike" dirty="0" smtClean="0">
                          <a:solidFill>
                            <a:srgbClr val="000000"/>
                          </a:solidFill>
                          <a:effectLst/>
                          <a:latin typeface="Calibri"/>
                        </a:rPr>
                        <a:t>…)</a:t>
                      </a:r>
                    </a:p>
                  </a:txBody>
                  <a:tcPr marL="36000" marR="36000" marT="9525"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80000"/>
                        </a:lnSpc>
                        <a:spcBef>
                          <a:spcPts val="0"/>
                        </a:spcBef>
                        <a:spcAft>
                          <a:spcPts val="0"/>
                        </a:spcAft>
                        <a:buClrTx/>
                        <a:buSzTx/>
                        <a:buFontTx/>
                        <a:buNone/>
                        <a:tabLst/>
                        <a:defRPr/>
                      </a:pPr>
                      <a:r>
                        <a:rPr lang="es-ES" sz="1200" b="0" i="0" u="none" strike="noStrike" dirty="0" smtClean="0">
                          <a:solidFill>
                            <a:srgbClr val="000000"/>
                          </a:solidFill>
                          <a:effectLst/>
                          <a:latin typeface="Calibri"/>
                        </a:rPr>
                        <a:t>Conciertos </a:t>
                      </a:r>
                      <a:br>
                        <a:rPr lang="es-ES" sz="1200" b="0" i="0" u="none" strike="noStrike" dirty="0" smtClean="0">
                          <a:solidFill>
                            <a:srgbClr val="000000"/>
                          </a:solidFill>
                          <a:effectLst/>
                          <a:latin typeface="Calibri"/>
                        </a:rPr>
                      </a:br>
                      <a:r>
                        <a:rPr lang="es-ES" sz="1200" b="0" i="0" u="none" strike="noStrike" dirty="0" smtClean="0">
                          <a:solidFill>
                            <a:srgbClr val="000000"/>
                          </a:solidFill>
                          <a:effectLst/>
                          <a:latin typeface="Calibri"/>
                        </a:rPr>
                        <a:t>en campos de futbol</a:t>
                      </a:r>
                    </a:p>
                  </a:txBody>
                  <a:tcPr marL="36000" marR="36000" marT="9525"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80000"/>
                        </a:lnSpc>
                        <a:spcBef>
                          <a:spcPts val="0"/>
                        </a:spcBef>
                        <a:spcAft>
                          <a:spcPts val="0"/>
                        </a:spcAft>
                        <a:buClrTx/>
                        <a:buSzTx/>
                        <a:buFontTx/>
                        <a:buNone/>
                        <a:tabLst/>
                        <a:defRPr/>
                      </a:pPr>
                      <a:r>
                        <a:rPr lang="es-ES" sz="1200" b="0" i="0" u="none" strike="noStrike" dirty="0" smtClean="0">
                          <a:solidFill>
                            <a:srgbClr val="000000"/>
                          </a:solidFill>
                          <a:effectLst/>
                          <a:latin typeface="Calibri"/>
                        </a:rPr>
                        <a:t>Otros eventos de afluencia masiva</a:t>
                      </a:r>
                    </a:p>
                  </a:txBody>
                  <a:tcPr marL="36000" marR="36000" marT="9525"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80000"/>
                        </a:lnSpc>
                        <a:spcBef>
                          <a:spcPts val="0"/>
                        </a:spcBef>
                        <a:spcAft>
                          <a:spcPts val="0"/>
                        </a:spcAft>
                        <a:buClrTx/>
                        <a:buSzTx/>
                        <a:buFontTx/>
                        <a:buNone/>
                        <a:tabLst/>
                        <a:defRPr/>
                      </a:pPr>
                      <a:r>
                        <a:rPr lang="es-ES" sz="1200" b="0" i="0" u="none" strike="noStrike" dirty="0" smtClean="0">
                          <a:solidFill>
                            <a:srgbClr val="000000"/>
                          </a:solidFill>
                          <a:effectLst/>
                          <a:latin typeface="Calibri"/>
                        </a:rPr>
                        <a:t>Otros eventos deportivos de gran escala</a:t>
                      </a:r>
                    </a:p>
                  </a:txBody>
                  <a:tcPr marL="36000" marR="36000" marT="9525"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80000"/>
                        </a:lnSpc>
                        <a:spcBef>
                          <a:spcPts val="0"/>
                        </a:spcBef>
                        <a:spcAft>
                          <a:spcPts val="0"/>
                        </a:spcAft>
                        <a:buClrTx/>
                        <a:buSzTx/>
                        <a:buFontTx/>
                        <a:buNone/>
                        <a:tabLst/>
                        <a:defRPr/>
                      </a:pPr>
                      <a:r>
                        <a:rPr lang="es-ES" sz="1200" b="0" i="0" u="none" strike="noStrike" dirty="0" smtClean="0">
                          <a:solidFill>
                            <a:srgbClr val="000000"/>
                          </a:solidFill>
                          <a:effectLst/>
                          <a:latin typeface="Calibri"/>
                        </a:rPr>
                        <a:t>Plazas de toros</a:t>
                      </a:r>
                    </a:p>
                  </a:txBody>
                  <a:tcPr marL="36000" marR="36000" marT="9525"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80000"/>
                        </a:lnSpc>
                        <a:spcBef>
                          <a:spcPts val="0"/>
                        </a:spcBef>
                        <a:spcAft>
                          <a:spcPts val="0"/>
                        </a:spcAft>
                        <a:buClrTx/>
                        <a:buSzTx/>
                        <a:buFontTx/>
                        <a:buNone/>
                        <a:tabLst/>
                        <a:defRPr/>
                      </a:pPr>
                      <a:r>
                        <a:rPr lang="pt-BR" sz="1200" b="0" i="0" u="none" strike="noStrike" dirty="0" smtClean="0">
                          <a:solidFill>
                            <a:srgbClr val="000000"/>
                          </a:solidFill>
                          <a:effectLst/>
                          <a:latin typeface="Calibri"/>
                        </a:rPr>
                        <a:t>Eventos de motor (Motos / Formula 1)</a:t>
                      </a:r>
                    </a:p>
                  </a:txBody>
                  <a:tcPr marL="36000" marR="36000" marT="9525"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80000"/>
                        </a:lnSpc>
                        <a:spcBef>
                          <a:spcPts val="0"/>
                        </a:spcBef>
                        <a:spcAft>
                          <a:spcPts val="0"/>
                        </a:spcAft>
                        <a:buClrTx/>
                        <a:buSzTx/>
                        <a:buFontTx/>
                        <a:buNone/>
                        <a:tabLst/>
                        <a:defRPr/>
                      </a:pPr>
                      <a:r>
                        <a:rPr lang="es-ES" sz="1200" b="0" i="0" u="none" strike="noStrike" dirty="0" smtClean="0">
                          <a:solidFill>
                            <a:srgbClr val="000000"/>
                          </a:solidFill>
                          <a:effectLst/>
                          <a:latin typeface="Calibri"/>
                        </a:rPr>
                        <a:t>Eventos de baloncesto / juegos de asistencia masiva</a:t>
                      </a:r>
                    </a:p>
                  </a:txBody>
                  <a:tcPr marL="36000" marR="36000" marT="9525"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80000"/>
                        </a:lnSpc>
                        <a:spcBef>
                          <a:spcPts val="0"/>
                        </a:spcBef>
                        <a:spcAft>
                          <a:spcPts val="0"/>
                        </a:spcAft>
                        <a:buClrTx/>
                        <a:buSzTx/>
                        <a:buFontTx/>
                        <a:buNone/>
                        <a:tabLst/>
                        <a:defRPr/>
                      </a:pPr>
                      <a:r>
                        <a:rPr lang="es-ES" sz="1200" b="0" i="0" u="none" strike="noStrike" dirty="0" smtClean="0">
                          <a:solidFill>
                            <a:srgbClr val="000000"/>
                          </a:solidFill>
                          <a:effectLst/>
                          <a:latin typeface="Calibri"/>
                        </a:rPr>
                        <a:t>Eventos de tenis / torneos de afluencia masiva</a:t>
                      </a:r>
                    </a:p>
                  </a:txBody>
                  <a:tcPr marL="36000" marR="36000" marT="9525"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6" name="45 CuadroTexto"/>
          <p:cNvSpPr txBox="1"/>
          <p:nvPr/>
        </p:nvSpPr>
        <p:spPr>
          <a:xfrm>
            <a:off x="7834520" y="5953614"/>
            <a:ext cx="689291" cy="166199"/>
          </a:xfrm>
          <a:prstGeom prst="rect">
            <a:avLst/>
          </a:prstGeom>
          <a:noFill/>
        </p:spPr>
        <p:txBody>
          <a:bodyPr wrap="none" lIns="0" tIns="0" rIns="0" bIns="0" rtlCol="0" anchor="t">
            <a:spAutoFit/>
          </a:bodyPr>
          <a:lstStyle/>
          <a:p>
            <a:pPr marL="174625" indent="-174625" algn="l">
              <a:lnSpc>
                <a:spcPct val="90000"/>
              </a:lnSpc>
              <a:spcBef>
                <a:spcPts val="0"/>
              </a:spcBef>
            </a:pPr>
            <a:r>
              <a:rPr lang="es-ES" sz="1100" b="1" dirty="0" smtClean="0">
                <a:solidFill>
                  <a:schemeClr val="bg1">
                    <a:lumMod val="85000"/>
                  </a:schemeClr>
                </a:solidFill>
                <a:latin typeface="Calibri" pitchFamily="34" charset="0"/>
                <a:cs typeface="Calibri" pitchFamily="34" charset="0"/>
                <a:sym typeface="Wingdings"/>
              </a:rPr>
              <a:t></a:t>
            </a:r>
            <a:r>
              <a:rPr lang="es-ES" sz="1200" b="1" dirty="0" smtClean="0">
                <a:solidFill>
                  <a:schemeClr val="accent5"/>
                </a:solidFill>
                <a:latin typeface="Calibri" pitchFamily="34" charset="0"/>
                <a:cs typeface="Calibri" pitchFamily="34" charset="0"/>
                <a:sym typeface="Wingdings"/>
              </a:rPr>
              <a:t> </a:t>
            </a:r>
            <a:r>
              <a:rPr lang="es-ES" sz="1200" b="1" dirty="0" smtClean="0">
                <a:latin typeface="Calibri" pitchFamily="34" charset="0"/>
                <a:cs typeface="Calibri" pitchFamily="34" charset="0"/>
                <a:sym typeface="Wingdings"/>
              </a:rPr>
              <a:t>No sabe</a:t>
            </a:r>
            <a:endParaRPr lang="es-ES" sz="1200" b="1" dirty="0">
              <a:latin typeface="Calibri" pitchFamily="34" charset="0"/>
              <a:cs typeface="Calibri" pitchFamily="34" charset="0"/>
            </a:endParaRPr>
          </a:p>
        </p:txBody>
      </p:sp>
      <p:sp>
        <p:nvSpPr>
          <p:cNvPr id="47" name="46 CuadroTexto"/>
          <p:cNvSpPr txBox="1"/>
          <p:nvPr/>
        </p:nvSpPr>
        <p:spPr>
          <a:xfrm rot="16200000">
            <a:off x="7929767" y="3471529"/>
            <a:ext cx="2517669" cy="276999"/>
          </a:xfrm>
          <a:prstGeom prst="rect">
            <a:avLst/>
          </a:prstGeom>
          <a:noFill/>
        </p:spPr>
        <p:txBody>
          <a:bodyPr wrap="square" lIns="36000" rIns="36000" rtlCol="0" anchor="ctr">
            <a:spAutoFit/>
          </a:bodyPr>
          <a:lstStyle>
            <a:defPPr>
              <a:defRPr lang="es-ES_tradnl"/>
            </a:defPPr>
            <a:lvl1pPr algn="l">
              <a:defRPr sz="1200">
                <a:latin typeface="Calibri" pitchFamily="34" charset="0"/>
                <a:cs typeface="Calibri" pitchFamily="34" charset="0"/>
              </a:defRPr>
            </a:lvl1pPr>
          </a:lstStyle>
          <a:p>
            <a:r>
              <a:rPr lang="es-ES" dirty="0" smtClean="0"/>
              <a:t>BASE Total muestra: 2.081 CASOS</a:t>
            </a:r>
            <a:endParaRPr lang="es-ES" dirty="0"/>
          </a:p>
        </p:txBody>
      </p:sp>
    </p:spTree>
    <p:extLst>
      <p:ext uri="{BB962C8B-B14F-4D97-AF65-F5344CB8AC3E}">
        <p14:creationId xmlns:p14="http://schemas.microsoft.com/office/powerpoint/2010/main" xmlns="" val="1955779317"/>
      </p:ext>
    </p:extLst>
  </p:cSld>
  <p:clrMapOvr>
    <a:masterClrMapping/>
  </p:clrMapOvr>
  <p:transition>
    <p:wipe dir="d"/>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0"/>
          </p:nvPr>
        </p:nvSpPr>
        <p:spPr/>
        <p:txBody>
          <a:bodyPr/>
          <a:lstStyle/>
          <a:p>
            <a:r>
              <a:rPr lang="en-US" smtClean="0"/>
              <a:t>-</a:t>
            </a:r>
            <a:fld id="{41B2AE44-E9C6-4EAB-BC73-5008DB342051}" type="slidenum">
              <a:rPr lang="en-US" smtClean="0"/>
              <a:pPr/>
              <a:t>81</a:t>
            </a:fld>
            <a:r>
              <a:rPr lang="en-US" smtClean="0"/>
              <a:t>-</a:t>
            </a:r>
            <a:endParaRPr lang="en-US"/>
          </a:p>
        </p:txBody>
      </p:sp>
      <p:sp>
        <p:nvSpPr>
          <p:cNvPr id="5" name="4 CuadroTexto"/>
          <p:cNvSpPr txBox="1"/>
          <p:nvPr/>
        </p:nvSpPr>
        <p:spPr>
          <a:xfrm>
            <a:off x="620149" y="1362254"/>
            <a:ext cx="8640960" cy="338554"/>
          </a:xfrm>
          <a:prstGeom prst="rect">
            <a:avLst/>
          </a:prstGeom>
          <a:noFill/>
        </p:spPr>
        <p:txBody>
          <a:bodyPr wrap="square" rtlCol="0">
            <a:spAutoFit/>
          </a:bodyPr>
          <a:lstStyle/>
          <a:p>
            <a:pPr algn="l"/>
            <a:r>
              <a:rPr lang="es-ES" sz="1600" dirty="0" smtClean="0">
                <a:latin typeface="Calibri" pitchFamily="34" charset="0"/>
                <a:cs typeface="Calibri" pitchFamily="34" charset="0"/>
              </a:rPr>
              <a:t>En este sentido, son los eventos más habituales los peor valorado en cuanto a la seguridad.</a:t>
            </a:r>
            <a:endParaRPr lang="es-ES" sz="1600" dirty="0">
              <a:latin typeface="Calibri" pitchFamily="34" charset="0"/>
              <a:cs typeface="Calibri" pitchFamily="34" charset="0"/>
            </a:endParaRPr>
          </a:p>
        </p:txBody>
      </p:sp>
      <p:sp>
        <p:nvSpPr>
          <p:cNvPr id="8" name="7 CuadroTexto"/>
          <p:cNvSpPr txBox="1"/>
          <p:nvPr/>
        </p:nvSpPr>
        <p:spPr>
          <a:xfrm>
            <a:off x="56456" y="836712"/>
            <a:ext cx="8640960" cy="400110"/>
          </a:xfrm>
          <a:prstGeom prst="rect">
            <a:avLst/>
          </a:prstGeom>
          <a:noFill/>
          <a:ln>
            <a:noFill/>
          </a:ln>
        </p:spPr>
        <p:txBody>
          <a:bodyPr wrap="square" rtlCol="0">
            <a:spAutoFit/>
          </a:bodyPr>
          <a:lstStyle>
            <a:defPPr>
              <a:defRPr lang="es-ES_tradnl"/>
            </a:defPPr>
            <a:lvl1pPr algn="l">
              <a:spcBef>
                <a:spcPts val="0"/>
              </a:spcBef>
              <a:defRPr sz="2000" b="1">
                <a:solidFill>
                  <a:schemeClr val="bg1">
                    <a:lumMod val="50000"/>
                  </a:schemeClr>
                </a:solidFill>
                <a:latin typeface="Calibri" pitchFamily="34" charset="0"/>
                <a:cs typeface="Calibri" pitchFamily="34" charset="0"/>
              </a:defRPr>
            </a:lvl1pPr>
          </a:lstStyle>
          <a:p>
            <a:r>
              <a:rPr lang="es-ES" dirty="0">
                <a:solidFill>
                  <a:schemeClr val="accent6">
                    <a:lumMod val="75000"/>
                  </a:schemeClr>
                </a:solidFill>
              </a:rPr>
              <a:t>Percepción de la seguridad</a:t>
            </a:r>
          </a:p>
        </p:txBody>
      </p:sp>
      <p:sp>
        <p:nvSpPr>
          <p:cNvPr id="17" name="16 CuadroTexto"/>
          <p:cNvSpPr txBox="1"/>
          <p:nvPr/>
        </p:nvSpPr>
        <p:spPr>
          <a:xfrm>
            <a:off x="0" y="6396335"/>
            <a:ext cx="7545288" cy="461665"/>
          </a:xfrm>
          <a:prstGeom prst="rect">
            <a:avLst/>
          </a:prstGeom>
          <a:noFill/>
        </p:spPr>
        <p:txBody>
          <a:bodyPr wrap="square" rtlCol="0">
            <a:spAutoFit/>
          </a:bodyPr>
          <a:lstStyle>
            <a:defPPr>
              <a:defRPr lang="es-ES_tradnl"/>
            </a:defPPr>
            <a:lvl1pPr algn="l">
              <a:defRPr sz="1200">
                <a:solidFill>
                  <a:schemeClr val="bg1">
                    <a:lumMod val="50000"/>
                  </a:schemeClr>
                </a:solidFill>
                <a:latin typeface="Calibri" pitchFamily="34" charset="0"/>
                <a:cs typeface="Calibri" pitchFamily="34" charset="0"/>
              </a:defRPr>
            </a:lvl1pPr>
          </a:lstStyle>
          <a:p>
            <a:r>
              <a:rPr lang="es-ES" dirty="0" err="1" smtClean="0"/>
              <a:t>D2a</a:t>
            </a:r>
            <a:r>
              <a:rPr lang="es-ES" dirty="0"/>
              <a:t>.- Considerando </a:t>
            </a:r>
            <a:r>
              <a:rPr lang="es-ES" dirty="0" smtClean="0"/>
              <a:t>los siguientes eventos ¿Cuál </a:t>
            </a:r>
            <a:r>
              <a:rPr lang="es-ES" dirty="0"/>
              <a:t>es su percepción </a:t>
            </a:r>
            <a:r>
              <a:rPr lang="es-ES" dirty="0" smtClean="0"/>
              <a:t>sobre la seguridad, </a:t>
            </a:r>
            <a:br>
              <a:rPr lang="es-ES" dirty="0" smtClean="0"/>
            </a:br>
            <a:r>
              <a:rPr lang="es-ES" dirty="0" smtClean="0"/>
              <a:t>en </a:t>
            </a:r>
            <a:r>
              <a:rPr lang="es-ES" dirty="0"/>
              <a:t>cuanto a posibles comportamientos antisociales, </a:t>
            </a:r>
            <a:r>
              <a:rPr lang="es-ES" dirty="0" smtClean="0"/>
              <a:t>en cada uno de éstos?</a:t>
            </a:r>
            <a:endParaRPr lang="es-ES" dirty="0"/>
          </a:p>
        </p:txBody>
      </p:sp>
      <p:sp>
        <p:nvSpPr>
          <p:cNvPr id="23" name="Rectangle 3"/>
          <p:cNvSpPr>
            <a:spLocks noChangeArrowheads="1"/>
          </p:cNvSpPr>
          <p:nvPr/>
        </p:nvSpPr>
        <p:spPr bwMode="auto">
          <a:xfrm>
            <a:off x="36513" y="35999"/>
            <a:ext cx="8516887" cy="648000"/>
          </a:xfrm>
          <a:prstGeom prst="rect">
            <a:avLst/>
          </a:prstGeom>
          <a:solidFill>
            <a:schemeClr val="accent6">
              <a:lumMod val="75000"/>
            </a:schemeClr>
          </a:solidFill>
          <a:ln>
            <a:noFill/>
          </a:ln>
          <a:effectLst/>
          <a:extLst/>
        </p:spPr>
        <p:txBody>
          <a:bodyPr wrap="square" lIns="0" tIns="0" rIns="0" bIns="0" anchor="ctr">
            <a:noAutofit/>
          </a:bodyPr>
          <a:lstStyle/>
          <a:p>
            <a:endParaRPr lang="es-ES"/>
          </a:p>
        </p:txBody>
      </p:sp>
      <p:sp>
        <p:nvSpPr>
          <p:cNvPr id="27" name="26 CuadroTexto"/>
          <p:cNvSpPr txBox="1"/>
          <p:nvPr/>
        </p:nvSpPr>
        <p:spPr>
          <a:xfrm>
            <a:off x="56456" y="170534"/>
            <a:ext cx="5618654" cy="400110"/>
          </a:xfrm>
          <a:prstGeom prst="rect">
            <a:avLst/>
          </a:prstGeom>
          <a:noFill/>
        </p:spPr>
        <p:txBody>
          <a:bodyPr wrap="none" rtlCol="0">
            <a:spAutoFit/>
          </a:bodyPr>
          <a:lstStyle>
            <a:defPPr>
              <a:defRPr lang="es-ES_tradnl"/>
            </a:defPPr>
            <a:lvl1pPr algn="l">
              <a:defRPr sz="2000">
                <a:ln>
                  <a:solidFill>
                    <a:schemeClr val="bg1"/>
                  </a:solidFill>
                </a:ln>
                <a:solidFill>
                  <a:schemeClr val="bg1"/>
                </a:solidFill>
                <a:latin typeface="Calibri" pitchFamily="34" charset="0"/>
                <a:cs typeface="Calibri" pitchFamily="34" charset="0"/>
              </a:defRPr>
            </a:lvl1pPr>
          </a:lstStyle>
          <a:p>
            <a:r>
              <a:rPr lang="es-ES" dirty="0"/>
              <a:t>SEGURIDAD CIUDADANA EN LOS EVENTOS MASIVOS</a:t>
            </a:r>
          </a:p>
        </p:txBody>
      </p:sp>
      <p:graphicFrame>
        <p:nvGraphicFramePr>
          <p:cNvPr id="26" name="25 Gráfico"/>
          <p:cNvGraphicFramePr/>
          <p:nvPr>
            <p:extLst>
              <p:ext uri="{D42A27DB-BD31-4B8C-83A1-F6EECF244321}">
                <p14:modId xmlns:p14="http://schemas.microsoft.com/office/powerpoint/2010/main" xmlns="" val="708518919"/>
              </p:ext>
            </p:extLst>
          </p:nvPr>
        </p:nvGraphicFramePr>
        <p:xfrm>
          <a:off x="642888" y="1884940"/>
          <a:ext cx="8630592" cy="213287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1" name="30 Tabla"/>
          <p:cNvGraphicFramePr>
            <a:graphicFrameLocks noGrp="1"/>
          </p:cNvGraphicFramePr>
          <p:nvPr>
            <p:extLst>
              <p:ext uri="{D42A27DB-BD31-4B8C-83A1-F6EECF244321}">
                <p14:modId xmlns:p14="http://schemas.microsoft.com/office/powerpoint/2010/main" xmlns="" val="942213486"/>
              </p:ext>
            </p:extLst>
          </p:nvPr>
        </p:nvGraphicFramePr>
        <p:xfrm>
          <a:off x="1126847" y="3887249"/>
          <a:ext cx="8012340" cy="814197"/>
        </p:xfrm>
        <a:graphic>
          <a:graphicData uri="http://schemas.openxmlformats.org/drawingml/2006/table">
            <a:tbl>
              <a:tblPr firstRow="1" bandRow="1">
                <a:tableStyleId>{00A15C55-8517-42AA-B614-E9B94910E393}</a:tableStyleId>
              </a:tblPr>
              <a:tblGrid>
                <a:gridCol w="801234"/>
                <a:gridCol w="801234"/>
                <a:gridCol w="801234"/>
                <a:gridCol w="801234"/>
                <a:gridCol w="801234"/>
                <a:gridCol w="801234"/>
                <a:gridCol w="801234"/>
                <a:gridCol w="801234"/>
                <a:gridCol w="801234"/>
                <a:gridCol w="801234"/>
              </a:tblGrid>
              <a:tr h="370840">
                <a:tc>
                  <a:txBody>
                    <a:bodyPr/>
                    <a:lstStyle/>
                    <a:p>
                      <a:pPr algn="ctr">
                        <a:lnSpc>
                          <a:spcPct val="80000"/>
                        </a:lnSpc>
                      </a:pPr>
                      <a:r>
                        <a:rPr lang="es-ES" sz="1100" b="0" i="0" dirty="0" smtClean="0">
                          <a:solidFill>
                            <a:schemeClr val="tx1"/>
                          </a:solidFill>
                          <a:latin typeface="Calibri" pitchFamily="34" charset="0"/>
                          <a:cs typeface="Calibri" pitchFamily="34" charset="0"/>
                        </a:rPr>
                        <a:t>TOTAL</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80000"/>
                        </a:lnSpc>
                      </a:pPr>
                      <a:r>
                        <a:rPr lang="es-ES" sz="1100" b="0" i="0" u="none" strike="noStrike" dirty="0" smtClean="0">
                          <a:solidFill>
                            <a:srgbClr val="000000"/>
                          </a:solidFill>
                          <a:effectLst/>
                          <a:latin typeface="Calibri"/>
                        </a:rPr>
                        <a:t>Estadios de futbol / eventos de futbol</a:t>
                      </a:r>
                      <a:endParaRPr lang="es-ES" sz="1100" b="0" i="0" u="none" strike="noStrike" dirty="0">
                        <a:solidFill>
                          <a:srgbClr val="000000"/>
                        </a:solidFill>
                        <a:effectLst/>
                        <a:latin typeface="Calibri"/>
                      </a:endParaRPr>
                    </a:p>
                  </a:txBody>
                  <a:tcPr marL="9525" marR="9525" marT="9525"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80000"/>
                        </a:lnSpc>
                        <a:spcBef>
                          <a:spcPts val="0"/>
                        </a:spcBef>
                        <a:spcAft>
                          <a:spcPts val="0"/>
                        </a:spcAft>
                        <a:buClrTx/>
                        <a:buSzTx/>
                        <a:buFontTx/>
                        <a:buNone/>
                        <a:tabLst/>
                        <a:defRPr/>
                      </a:pPr>
                      <a:r>
                        <a:rPr lang="pt-BR" sz="1100" b="0" i="0" u="none" strike="noStrike" dirty="0" err="1" smtClean="0">
                          <a:solidFill>
                            <a:srgbClr val="000000"/>
                          </a:solidFill>
                          <a:effectLst/>
                          <a:latin typeface="Calibri"/>
                        </a:rPr>
                        <a:t>Festivales</a:t>
                      </a:r>
                      <a:r>
                        <a:rPr lang="pt-BR" sz="1100" b="0" i="0" u="none" strike="noStrike" dirty="0" smtClean="0">
                          <a:solidFill>
                            <a:srgbClr val="000000"/>
                          </a:solidFill>
                          <a:effectLst/>
                          <a:latin typeface="Calibri"/>
                        </a:rPr>
                        <a:t/>
                      </a:r>
                      <a:br>
                        <a:rPr lang="pt-BR" sz="1100" b="0" i="0" u="none" strike="noStrike" dirty="0" smtClean="0">
                          <a:solidFill>
                            <a:srgbClr val="000000"/>
                          </a:solidFill>
                          <a:effectLst/>
                          <a:latin typeface="Calibri"/>
                        </a:rPr>
                      </a:br>
                      <a:r>
                        <a:rPr lang="pt-BR" sz="1100" b="0" i="0" u="none" strike="noStrike" dirty="0" smtClean="0">
                          <a:solidFill>
                            <a:srgbClr val="000000"/>
                          </a:solidFill>
                          <a:effectLst/>
                          <a:latin typeface="Calibri"/>
                        </a:rPr>
                        <a:t>de música </a:t>
                      </a:r>
                      <a:br>
                        <a:rPr lang="pt-BR" sz="1100" b="0" i="0" u="none" strike="noStrike" dirty="0" smtClean="0">
                          <a:solidFill>
                            <a:srgbClr val="000000"/>
                          </a:solidFill>
                          <a:effectLst/>
                          <a:latin typeface="Calibri"/>
                        </a:rPr>
                      </a:br>
                      <a:r>
                        <a:rPr lang="pt-BR" sz="1100" b="0" i="0" u="none" strike="noStrike" dirty="0" smtClean="0">
                          <a:solidFill>
                            <a:srgbClr val="000000"/>
                          </a:solidFill>
                          <a:effectLst/>
                          <a:latin typeface="Calibri"/>
                        </a:rPr>
                        <a:t>(Rock in Rio, </a:t>
                      </a:r>
                      <a:r>
                        <a:rPr lang="pt-BR" sz="1100" b="0" i="0" u="none" strike="noStrike" dirty="0" err="1" smtClean="0">
                          <a:solidFill>
                            <a:srgbClr val="000000"/>
                          </a:solidFill>
                          <a:effectLst/>
                          <a:latin typeface="Calibri"/>
                        </a:rPr>
                        <a:t>Monegros</a:t>
                      </a:r>
                      <a:r>
                        <a:rPr lang="pt-BR" sz="1100" b="0" i="0" u="none" strike="noStrike" dirty="0" smtClean="0">
                          <a:solidFill>
                            <a:srgbClr val="000000"/>
                          </a:solidFill>
                          <a:effectLst/>
                          <a:latin typeface="Calibri"/>
                        </a:rPr>
                        <a:t>…)</a:t>
                      </a:r>
                    </a:p>
                    <a:p>
                      <a:pPr algn="ctr" fontAlgn="ctr">
                        <a:lnSpc>
                          <a:spcPct val="80000"/>
                        </a:lnSpc>
                      </a:pPr>
                      <a:endParaRPr lang="es-ES" sz="1100" b="0" i="0" u="none" strike="noStrike" dirty="0">
                        <a:solidFill>
                          <a:srgbClr val="000000"/>
                        </a:solidFill>
                        <a:effectLst/>
                        <a:latin typeface="Calibri"/>
                      </a:endParaRPr>
                    </a:p>
                  </a:txBody>
                  <a:tcPr marL="9525" marR="9525" marT="9525"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80000"/>
                        </a:lnSpc>
                        <a:spcBef>
                          <a:spcPts val="0"/>
                        </a:spcBef>
                        <a:spcAft>
                          <a:spcPts val="0"/>
                        </a:spcAft>
                        <a:buClrTx/>
                        <a:buSzTx/>
                        <a:buFontTx/>
                        <a:buNone/>
                        <a:tabLst/>
                        <a:defRPr/>
                      </a:pPr>
                      <a:r>
                        <a:rPr lang="es-ES" sz="1100" b="0" i="0" u="none" strike="noStrike" dirty="0" smtClean="0">
                          <a:solidFill>
                            <a:srgbClr val="000000"/>
                          </a:solidFill>
                          <a:effectLst/>
                          <a:latin typeface="Calibri"/>
                        </a:rPr>
                        <a:t>Conciertos </a:t>
                      </a:r>
                      <a:br>
                        <a:rPr lang="es-ES" sz="1100" b="0" i="0" u="none" strike="noStrike" dirty="0" smtClean="0">
                          <a:solidFill>
                            <a:srgbClr val="000000"/>
                          </a:solidFill>
                          <a:effectLst/>
                          <a:latin typeface="Calibri"/>
                        </a:rPr>
                      </a:br>
                      <a:r>
                        <a:rPr lang="es-ES" sz="1100" b="0" i="0" u="none" strike="noStrike" dirty="0" smtClean="0">
                          <a:solidFill>
                            <a:srgbClr val="000000"/>
                          </a:solidFill>
                          <a:effectLst/>
                          <a:latin typeface="Calibri"/>
                        </a:rPr>
                        <a:t>en campos de futbol</a:t>
                      </a:r>
                    </a:p>
                    <a:p>
                      <a:pPr algn="ctr" fontAlgn="ctr">
                        <a:lnSpc>
                          <a:spcPct val="80000"/>
                        </a:lnSpc>
                      </a:pPr>
                      <a:endParaRPr lang="pt-BR" sz="1100" b="0" i="0" u="none" strike="noStrike" dirty="0">
                        <a:solidFill>
                          <a:srgbClr val="000000"/>
                        </a:solidFill>
                        <a:effectLst/>
                        <a:latin typeface="Calibri"/>
                      </a:endParaRPr>
                    </a:p>
                  </a:txBody>
                  <a:tcPr marL="9525" marR="9525" marT="9525"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80000"/>
                        </a:lnSpc>
                        <a:spcBef>
                          <a:spcPts val="0"/>
                        </a:spcBef>
                        <a:spcAft>
                          <a:spcPts val="0"/>
                        </a:spcAft>
                        <a:buClrTx/>
                        <a:buSzTx/>
                        <a:buFontTx/>
                        <a:buNone/>
                        <a:tabLst/>
                        <a:defRPr/>
                      </a:pPr>
                      <a:r>
                        <a:rPr lang="es-ES" sz="1100" b="0" i="0" u="none" strike="noStrike" dirty="0" smtClean="0">
                          <a:solidFill>
                            <a:srgbClr val="000000"/>
                          </a:solidFill>
                          <a:effectLst/>
                          <a:latin typeface="Calibri"/>
                        </a:rPr>
                        <a:t>Otros eventos de afluencia masiva</a:t>
                      </a:r>
                    </a:p>
                    <a:p>
                      <a:pPr algn="ctr" fontAlgn="ctr">
                        <a:lnSpc>
                          <a:spcPct val="80000"/>
                        </a:lnSpc>
                      </a:pPr>
                      <a:endParaRPr lang="es-ES" sz="1100" b="0" i="0" u="none" strike="noStrike" dirty="0">
                        <a:solidFill>
                          <a:srgbClr val="000000"/>
                        </a:solidFill>
                        <a:effectLst/>
                        <a:latin typeface="Calibri"/>
                      </a:endParaRPr>
                    </a:p>
                  </a:txBody>
                  <a:tcPr marL="9525" marR="9525" marT="9525"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80000"/>
                        </a:lnSpc>
                        <a:spcBef>
                          <a:spcPts val="0"/>
                        </a:spcBef>
                        <a:spcAft>
                          <a:spcPts val="0"/>
                        </a:spcAft>
                        <a:buClrTx/>
                        <a:buSzTx/>
                        <a:buFontTx/>
                        <a:buNone/>
                        <a:tabLst/>
                        <a:defRPr/>
                      </a:pPr>
                      <a:r>
                        <a:rPr lang="es-ES" sz="1100" b="0" i="0" u="none" strike="noStrike" dirty="0" smtClean="0">
                          <a:solidFill>
                            <a:srgbClr val="000000"/>
                          </a:solidFill>
                          <a:effectLst/>
                          <a:latin typeface="Calibri"/>
                        </a:rPr>
                        <a:t>Otros eventos deportivos de gran escala</a:t>
                      </a:r>
                    </a:p>
                    <a:p>
                      <a:pPr algn="ctr" fontAlgn="ctr">
                        <a:lnSpc>
                          <a:spcPct val="80000"/>
                        </a:lnSpc>
                      </a:pPr>
                      <a:endParaRPr lang="es-ES" sz="1100" b="0" i="0" u="none" strike="noStrike" dirty="0">
                        <a:solidFill>
                          <a:srgbClr val="000000"/>
                        </a:solidFill>
                        <a:effectLst/>
                        <a:latin typeface="Calibri"/>
                      </a:endParaRPr>
                    </a:p>
                  </a:txBody>
                  <a:tcPr marL="9525" marR="9525" marT="9525"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80000"/>
                        </a:lnSpc>
                        <a:spcBef>
                          <a:spcPts val="0"/>
                        </a:spcBef>
                        <a:spcAft>
                          <a:spcPts val="0"/>
                        </a:spcAft>
                        <a:buClrTx/>
                        <a:buSzTx/>
                        <a:buFontTx/>
                        <a:buNone/>
                        <a:tabLst/>
                        <a:defRPr/>
                      </a:pPr>
                      <a:r>
                        <a:rPr lang="es-ES" sz="1100" b="0" i="0" u="none" strike="noStrike" dirty="0" smtClean="0">
                          <a:solidFill>
                            <a:srgbClr val="000000"/>
                          </a:solidFill>
                          <a:effectLst/>
                          <a:latin typeface="Calibri"/>
                        </a:rPr>
                        <a:t>Plazas de toros</a:t>
                      </a:r>
                    </a:p>
                    <a:p>
                      <a:pPr algn="ctr" fontAlgn="ctr">
                        <a:lnSpc>
                          <a:spcPct val="80000"/>
                        </a:lnSpc>
                      </a:pPr>
                      <a:endParaRPr lang="es-ES" sz="1100" b="0" i="0" u="none" strike="noStrike" dirty="0">
                        <a:solidFill>
                          <a:srgbClr val="000000"/>
                        </a:solidFill>
                        <a:effectLst/>
                        <a:latin typeface="Calibri"/>
                      </a:endParaRPr>
                    </a:p>
                  </a:txBody>
                  <a:tcPr marL="9525" marR="9525" marT="9525"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80000"/>
                        </a:lnSpc>
                        <a:spcBef>
                          <a:spcPts val="0"/>
                        </a:spcBef>
                        <a:spcAft>
                          <a:spcPts val="0"/>
                        </a:spcAft>
                        <a:buClrTx/>
                        <a:buSzTx/>
                        <a:buFontTx/>
                        <a:buNone/>
                        <a:tabLst/>
                        <a:defRPr/>
                      </a:pPr>
                      <a:r>
                        <a:rPr lang="pt-BR" sz="1100" b="0" i="0" u="none" strike="noStrike" dirty="0" smtClean="0">
                          <a:solidFill>
                            <a:srgbClr val="000000"/>
                          </a:solidFill>
                          <a:effectLst/>
                          <a:latin typeface="Calibri"/>
                        </a:rPr>
                        <a:t>Eventos de motor (Motos / Formula 1)</a:t>
                      </a:r>
                    </a:p>
                    <a:p>
                      <a:pPr algn="ctr" fontAlgn="ctr">
                        <a:lnSpc>
                          <a:spcPct val="80000"/>
                        </a:lnSpc>
                      </a:pPr>
                      <a:endParaRPr lang="es-ES" sz="1100" b="0" i="0" u="none" strike="noStrike" dirty="0">
                        <a:solidFill>
                          <a:srgbClr val="000000"/>
                        </a:solidFill>
                        <a:effectLst/>
                        <a:latin typeface="Calibri"/>
                      </a:endParaRPr>
                    </a:p>
                  </a:txBody>
                  <a:tcPr marL="9525" marR="9525" marT="9525"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80000"/>
                        </a:lnSpc>
                        <a:spcBef>
                          <a:spcPts val="0"/>
                        </a:spcBef>
                        <a:spcAft>
                          <a:spcPts val="0"/>
                        </a:spcAft>
                        <a:buClrTx/>
                        <a:buSzTx/>
                        <a:buFontTx/>
                        <a:buNone/>
                        <a:tabLst/>
                        <a:defRPr/>
                      </a:pPr>
                      <a:r>
                        <a:rPr lang="es-ES" sz="1100" b="0" i="0" u="none" strike="noStrike" dirty="0" smtClean="0">
                          <a:solidFill>
                            <a:srgbClr val="000000"/>
                          </a:solidFill>
                          <a:effectLst/>
                          <a:latin typeface="Calibri"/>
                        </a:rPr>
                        <a:t>Eventos de baloncesto / juegos de asistencia masiva</a:t>
                      </a:r>
                    </a:p>
                    <a:p>
                      <a:pPr algn="ctr" fontAlgn="ctr">
                        <a:lnSpc>
                          <a:spcPct val="80000"/>
                        </a:lnSpc>
                      </a:pPr>
                      <a:endParaRPr lang="pt-BR" sz="1100" b="0" i="0" u="none" strike="noStrike" dirty="0">
                        <a:solidFill>
                          <a:srgbClr val="000000"/>
                        </a:solidFill>
                        <a:effectLst/>
                        <a:latin typeface="Calibri"/>
                      </a:endParaRPr>
                    </a:p>
                  </a:txBody>
                  <a:tcPr marL="9525" marR="9525" marT="9525"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80000"/>
                        </a:lnSpc>
                        <a:spcBef>
                          <a:spcPts val="0"/>
                        </a:spcBef>
                        <a:spcAft>
                          <a:spcPts val="0"/>
                        </a:spcAft>
                        <a:buClrTx/>
                        <a:buSzTx/>
                        <a:buFontTx/>
                        <a:buNone/>
                        <a:tabLst/>
                        <a:defRPr/>
                      </a:pPr>
                      <a:r>
                        <a:rPr lang="es-ES" sz="1100" b="0" i="0" u="none" strike="noStrike" dirty="0" smtClean="0">
                          <a:solidFill>
                            <a:srgbClr val="000000"/>
                          </a:solidFill>
                          <a:effectLst/>
                          <a:latin typeface="Calibri"/>
                        </a:rPr>
                        <a:t>Eventos de tenis / torneos de afluencia masiva</a:t>
                      </a:r>
                    </a:p>
                    <a:p>
                      <a:pPr algn="ctr" fontAlgn="ctr">
                        <a:lnSpc>
                          <a:spcPct val="80000"/>
                        </a:lnSpc>
                      </a:pPr>
                      <a:endParaRPr lang="es-ES" sz="1100" b="0" i="0" u="none" strike="noStrike" dirty="0">
                        <a:solidFill>
                          <a:srgbClr val="000000"/>
                        </a:solidFill>
                        <a:effectLst/>
                        <a:latin typeface="Calibri"/>
                      </a:endParaRPr>
                    </a:p>
                  </a:txBody>
                  <a:tcPr marL="9525" marR="9525" marT="9525"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32" name="31 Gráfico"/>
          <p:cNvGraphicFramePr/>
          <p:nvPr>
            <p:extLst>
              <p:ext uri="{D42A27DB-BD31-4B8C-83A1-F6EECF244321}">
                <p14:modId xmlns:p14="http://schemas.microsoft.com/office/powerpoint/2010/main" xmlns="" val="2258727398"/>
              </p:ext>
            </p:extLst>
          </p:nvPr>
        </p:nvGraphicFramePr>
        <p:xfrm>
          <a:off x="642888" y="4805876"/>
          <a:ext cx="8630592" cy="1470240"/>
        </p:xfrm>
        <a:graphic>
          <a:graphicData uri="http://schemas.openxmlformats.org/drawingml/2006/chart">
            <c:chart xmlns:c="http://schemas.openxmlformats.org/drawingml/2006/chart" xmlns:r="http://schemas.openxmlformats.org/officeDocument/2006/relationships" r:id="rId3"/>
          </a:graphicData>
        </a:graphic>
      </p:graphicFrame>
      <p:sp>
        <p:nvSpPr>
          <p:cNvPr id="34" name="33 CuadroTexto"/>
          <p:cNvSpPr txBox="1"/>
          <p:nvPr/>
        </p:nvSpPr>
        <p:spPr>
          <a:xfrm>
            <a:off x="1272390" y="6164260"/>
            <a:ext cx="7955512" cy="246221"/>
          </a:xfrm>
          <a:prstGeom prst="rect">
            <a:avLst/>
          </a:prstGeom>
          <a:noFill/>
        </p:spPr>
        <p:txBody>
          <a:bodyPr wrap="square" rtlCol="0">
            <a:spAutoFit/>
          </a:bodyPr>
          <a:lstStyle>
            <a:defPPr>
              <a:defRPr lang="es-ES_tradnl"/>
            </a:defPPr>
            <a:lvl1pPr algn="l">
              <a:defRPr sz="1200">
                <a:solidFill>
                  <a:schemeClr val="bg1">
                    <a:lumMod val="50000"/>
                  </a:schemeClr>
                </a:solidFill>
                <a:latin typeface="Calibri" pitchFamily="34" charset="0"/>
                <a:cs typeface="Calibri" pitchFamily="34" charset="0"/>
              </a:defRPr>
            </a:lvl1pPr>
          </a:lstStyle>
          <a:p>
            <a:pPr algn="r"/>
            <a:r>
              <a:rPr lang="es-ES" sz="1000" i="1" baseline="30000" dirty="0" smtClean="0"/>
              <a:t>1 </a:t>
            </a:r>
            <a:r>
              <a:rPr lang="es-ES" sz="1000" i="1" dirty="0" smtClean="0"/>
              <a:t>ÍNDICE DE SEGURIDAD es la diferencia porcentual entre las valoraciones positivas y las negativa (% Muy buena + % Buena - % </a:t>
            </a:r>
            <a:r>
              <a:rPr lang="es-ES" sz="1000" i="1" dirty="0"/>
              <a:t>M</a:t>
            </a:r>
            <a:r>
              <a:rPr lang="es-ES" sz="1000" i="1" dirty="0" smtClean="0"/>
              <a:t>ala - % Muy Mala)</a:t>
            </a:r>
            <a:endParaRPr lang="es-ES" sz="1000" i="1" dirty="0"/>
          </a:p>
        </p:txBody>
      </p:sp>
      <p:sp>
        <p:nvSpPr>
          <p:cNvPr id="35" name="34 Rectángulo"/>
          <p:cNvSpPr/>
          <p:nvPr/>
        </p:nvSpPr>
        <p:spPr>
          <a:xfrm>
            <a:off x="1145390" y="4917840"/>
            <a:ext cx="2417539" cy="338554"/>
          </a:xfrm>
          <a:prstGeom prst="rect">
            <a:avLst/>
          </a:prstGeom>
        </p:spPr>
        <p:txBody>
          <a:bodyPr wrap="square">
            <a:spAutoFit/>
          </a:bodyPr>
          <a:lstStyle/>
          <a:p>
            <a:pPr lvl="0" algn="l" fontAlgn="auto">
              <a:spcBef>
                <a:spcPts val="0"/>
              </a:spcBef>
              <a:spcAft>
                <a:spcPts val="0"/>
              </a:spcAft>
            </a:pPr>
            <a:r>
              <a:rPr lang="es-ES" sz="1600" b="1" dirty="0">
                <a:solidFill>
                  <a:schemeClr val="accent6">
                    <a:lumMod val="75000"/>
                  </a:schemeClr>
                </a:solidFill>
                <a:latin typeface="Calibri" pitchFamily="34" charset="0"/>
                <a:cs typeface="Calibri" pitchFamily="34" charset="0"/>
              </a:rPr>
              <a:t>ÍNDICE DE </a:t>
            </a:r>
            <a:r>
              <a:rPr lang="es-ES" sz="1600" b="1" dirty="0" smtClean="0">
                <a:solidFill>
                  <a:schemeClr val="accent6">
                    <a:lumMod val="75000"/>
                  </a:schemeClr>
                </a:solidFill>
                <a:latin typeface="Calibri" pitchFamily="34" charset="0"/>
                <a:cs typeface="Calibri" pitchFamily="34" charset="0"/>
              </a:rPr>
              <a:t>SEGURIDAD</a:t>
            </a:r>
            <a:r>
              <a:rPr lang="es-ES" sz="1600" b="1" baseline="30000" dirty="0" smtClean="0">
                <a:solidFill>
                  <a:schemeClr val="accent6">
                    <a:lumMod val="75000"/>
                  </a:schemeClr>
                </a:solidFill>
                <a:latin typeface="Calibri" pitchFamily="34" charset="0"/>
                <a:cs typeface="Calibri" pitchFamily="34" charset="0"/>
              </a:rPr>
              <a:t>2</a:t>
            </a:r>
            <a:endParaRPr lang="es-ES" sz="1600" i="1" baseline="30000" dirty="0">
              <a:solidFill>
                <a:schemeClr val="accent6">
                  <a:lumMod val="75000"/>
                </a:schemeClr>
              </a:solidFill>
              <a:latin typeface="Calibri" pitchFamily="34" charset="0"/>
              <a:cs typeface="Calibri" pitchFamily="34" charset="0"/>
            </a:endParaRPr>
          </a:p>
        </p:txBody>
      </p:sp>
      <p:sp>
        <p:nvSpPr>
          <p:cNvPr id="36" name="35 CuadroTexto"/>
          <p:cNvSpPr txBox="1"/>
          <p:nvPr/>
        </p:nvSpPr>
        <p:spPr>
          <a:xfrm rot="16200000">
            <a:off x="8005967" y="2682592"/>
            <a:ext cx="2517669" cy="276999"/>
          </a:xfrm>
          <a:prstGeom prst="rect">
            <a:avLst/>
          </a:prstGeom>
          <a:noFill/>
        </p:spPr>
        <p:txBody>
          <a:bodyPr wrap="square" lIns="36000" rIns="36000" rtlCol="0" anchor="ctr">
            <a:spAutoFit/>
          </a:bodyPr>
          <a:lstStyle>
            <a:defPPr>
              <a:defRPr lang="es-ES_tradnl"/>
            </a:defPPr>
            <a:lvl1pPr algn="l">
              <a:defRPr sz="1200">
                <a:latin typeface="Calibri" pitchFamily="34" charset="0"/>
                <a:cs typeface="Calibri" pitchFamily="34" charset="0"/>
              </a:defRPr>
            </a:lvl1pPr>
          </a:lstStyle>
          <a:p>
            <a:r>
              <a:rPr lang="es-ES" dirty="0" smtClean="0"/>
              <a:t>BASE Total muestra: 2.081 CASOS</a:t>
            </a:r>
            <a:endParaRPr lang="es-ES" dirty="0"/>
          </a:p>
        </p:txBody>
      </p:sp>
      <p:sp>
        <p:nvSpPr>
          <p:cNvPr id="28" name="27 CuadroTexto"/>
          <p:cNvSpPr txBox="1"/>
          <p:nvPr/>
        </p:nvSpPr>
        <p:spPr>
          <a:xfrm>
            <a:off x="2301090" y="4652601"/>
            <a:ext cx="1431482" cy="166199"/>
          </a:xfrm>
          <a:prstGeom prst="rect">
            <a:avLst/>
          </a:prstGeom>
          <a:noFill/>
        </p:spPr>
        <p:txBody>
          <a:bodyPr wrap="none" lIns="0" tIns="0" rIns="0" bIns="0" rtlCol="0" anchor="t">
            <a:spAutoFit/>
          </a:bodyPr>
          <a:lstStyle/>
          <a:p>
            <a:pPr marL="174625" indent="-174625" algn="l">
              <a:lnSpc>
                <a:spcPct val="90000"/>
              </a:lnSpc>
              <a:spcBef>
                <a:spcPts val="0"/>
              </a:spcBef>
            </a:pPr>
            <a:r>
              <a:rPr lang="es-ES" sz="1200" b="1" dirty="0" smtClean="0">
                <a:solidFill>
                  <a:schemeClr val="accent6"/>
                </a:solidFill>
                <a:latin typeface="Calibri" pitchFamily="34" charset="0"/>
                <a:cs typeface="Calibri" pitchFamily="34" charset="0"/>
                <a:sym typeface="Wingdings"/>
              </a:rPr>
              <a:t></a:t>
            </a:r>
            <a:r>
              <a:rPr lang="es-ES" sz="1200" b="1" dirty="0" smtClean="0">
                <a:solidFill>
                  <a:schemeClr val="accent5"/>
                </a:solidFill>
                <a:latin typeface="Calibri" pitchFamily="34" charset="0"/>
                <a:cs typeface="Calibri" pitchFamily="34" charset="0"/>
                <a:sym typeface="Wingdings"/>
              </a:rPr>
              <a:t> </a:t>
            </a:r>
            <a:r>
              <a:rPr lang="es-ES" sz="1200" b="1" dirty="0" smtClean="0">
                <a:latin typeface="Calibri" pitchFamily="34" charset="0"/>
                <a:cs typeface="Calibri" pitchFamily="34" charset="0"/>
                <a:sym typeface="Wingdings"/>
              </a:rPr>
              <a:t>Buena + Muy buena</a:t>
            </a:r>
            <a:endParaRPr lang="es-ES" sz="1200" b="1" dirty="0">
              <a:latin typeface="Calibri" pitchFamily="34" charset="0"/>
              <a:cs typeface="Calibri" pitchFamily="34" charset="0"/>
            </a:endParaRPr>
          </a:p>
        </p:txBody>
      </p:sp>
      <p:sp>
        <p:nvSpPr>
          <p:cNvPr id="29" name="28 CuadroTexto"/>
          <p:cNvSpPr txBox="1"/>
          <p:nvPr/>
        </p:nvSpPr>
        <p:spPr>
          <a:xfrm>
            <a:off x="4284882" y="4652601"/>
            <a:ext cx="637354" cy="166199"/>
          </a:xfrm>
          <a:prstGeom prst="rect">
            <a:avLst/>
          </a:prstGeom>
          <a:noFill/>
        </p:spPr>
        <p:txBody>
          <a:bodyPr wrap="none" lIns="0" tIns="0" rIns="0" bIns="0" rtlCol="0" anchor="t">
            <a:spAutoFit/>
          </a:bodyPr>
          <a:lstStyle/>
          <a:p>
            <a:pPr marL="174625" indent="-174625" algn="l">
              <a:lnSpc>
                <a:spcPct val="90000"/>
              </a:lnSpc>
              <a:spcBef>
                <a:spcPts val="0"/>
              </a:spcBef>
            </a:pPr>
            <a:r>
              <a:rPr lang="es-ES" sz="1200" b="1" dirty="0" smtClean="0">
                <a:solidFill>
                  <a:schemeClr val="accent6">
                    <a:lumMod val="40000"/>
                    <a:lumOff val="60000"/>
                  </a:schemeClr>
                </a:solidFill>
                <a:latin typeface="Calibri" pitchFamily="34" charset="0"/>
                <a:cs typeface="Calibri" pitchFamily="34" charset="0"/>
                <a:sym typeface="Wingdings"/>
              </a:rPr>
              <a:t></a:t>
            </a:r>
            <a:r>
              <a:rPr lang="es-ES" sz="1200" b="1" dirty="0" smtClean="0">
                <a:solidFill>
                  <a:srgbClr val="C9E6EF"/>
                </a:solidFill>
                <a:latin typeface="Calibri" pitchFamily="34" charset="0"/>
                <a:cs typeface="Calibri" pitchFamily="34" charset="0"/>
                <a:sym typeface="Wingdings"/>
              </a:rPr>
              <a:t> </a:t>
            </a:r>
            <a:r>
              <a:rPr lang="es-ES" sz="1200" b="1" dirty="0" smtClean="0">
                <a:latin typeface="Calibri" pitchFamily="34" charset="0"/>
                <a:cs typeface="Calibri" pitchFamily="34" charset="0"/>
                <a:sym typeface="Wingdings"/>
              </a:rPr>
              <a:t>Regular</a:t>
            </a:r>
            <a:endParaRPr lang="es-ES" sz="1200" b="1" dirty="0">
              <a:latin typeface="Calibri" pitchFamily="34" charset="0"/>
              <a:cs typeface="Calibri" pitchFamily="34" charset="0"/>
            </a:endParaRPr>
          </a:p>
        </p:txBody>
      </p:sp>
      <p:sp>
        <p:nvSpPr>
          <p:cNvPr id="30" name="29 CuadroTexto"/>
          <p:cNvSpPr txBox="1"/>
          <p:nvPr/>
        </p:nvSpPr>
        <p:spPr>
          <a:xfrm>
            <a:off x="5474546" y="4652601"/>
            <a:ext cx="1261564" cy="166199"/>
          </a:xfrm>
          <a:prstGeom prst="rect">
            <a:avLst/>
          </a:prstGeom>
          <a:noFill/>
        </p:spPr>
        <p:txBody>
          <a:bodyPr wrap="none" lIns="0" tIns="0" rIns="0" bIns="0" rtlCol="0" anchor="t">
            <a:spAutoFit/>
          </a:bodyPr>
          <a:lstStyle/>
          <a:p>
            <a:pPr marL="174625" indent="-174625" algn="l">
              <a:lnSpc>
                <a:spcPct val="90000"/>
              </a:lnSpc>
              <a:spcBef>
                <a:spcPts val="0"/>
              </a:spcBef>
            </a:pPr>
            <a:r>
              <a:rPr lang="es-ES" sz="1200" b="1" dirty="0" smtClean="0">
                <a:solidFill>
                  <a:schemeClr val="bg1">
                    <a:lumMod val="75000"/>
                  </a:schemeClr>
                </a:solidFill>
                <a:latin typeface="Calibri" pitchFamily="34" charset="0"/>
                <a:cs typeface="Calibri" pitchFamily="34" charset="0"/>
                <a:sym typeface="Wingdings"/>
              </a:rPr>
              <a:t> </a:t>
            </a:r>
            <a:r>
              <a:rPr lang="es-ES" sz="1200" b="1" dirty="0" smtClean="0">
                <a:latin typeface="Calibri" pitchFamily="34" charset="0"/>
                <a:cs typeface="Calibri" pitchFamily="34" charset="0"/>
                <a:sym typeface="Wingdings"/>
              </a:rPr>
              <a:t>Mala + Muy mala</a:t>
            </a:r>
            <a:endParaRPr lang="es-ES" sz="1200" b="1" dirty="0">
              <a:latin typeface="Calibri" pitchFamily="34" charset="0"/>
              <a:cs typeface="Calibri" pitchFamily="34" charset="0"/>
            </a:endParaRPr>
          </a:p>
        </p:txBody>
      </p:sp>
      <p:sp>
        <p:nvSpPr>
          <p:cNvPr id="33" name="32 CuadroTexto"/>
          <p:cNvSpPr txBox="1"/>
          <p:nvPr/>
        </p:nvSpPr>
        <p:spPr>
          <a:xfrm>
            <a:off x="7288420" y="4652601"/>
            <a:ext cx="689291" cy="166199"/>
          </a:xfrm>
          <a:prstGeom prst="rect">
            <a:avLst/>
          </a:prstGeom>
          <a:noFill/>
        </p:spPr>
        <p:txBody>
          <a:bodyPr wrap="none" lIns="0" tIns="0" rIns="0" bIns="0" rtlCol="0" anchor="t">
            <a:spAutoFit/>
          </a:bodyPr>
          <a:lstStyle/>
          <a:p>
            <a:pPr marL="174625" indent="-174625" algn="l">
              <a:lnSpc>
                <a:spcPct val="90000"/>
              </a:lnSpc>
              <a:spcBef>
                <a:spcPts val="0"/>
              </a:spcBef>
            </a:pPr>
            <a:r>
              <a:rPr lang="es-ES" sz="1100" b="1" dirty="0" smtClean="0">
                <a:solidFill>
                  <a:schemeClr val="bg1">
                    <a:lumMod val="85000"/>
                  </a:schemeClr>
                </a:solidFill>
                <a:latin typeface="Calibri" pitchFamily="34" charset="0"/>
                <a:cs typeface="Calibri" pitchFamily="34" charset="0"/>
                <a:sym typeface="Wingdings"/>
              </a:rPr>
              <a:t></a:t>
            </a:r>
            <a:r>
              <a:rPr lang="es-ES" sz="1200" b="1" dirty="0" smtClean="0">
                <a:solidFill>
                  <a:schemeClr val="accent5"/>
                </a:solidFill>
                <a:latin typeface="Calibri" pitchFamily="34" charset="0"/>
                <a:cs typeface="Calibri" pitchFamily="34" charset="0"/>
                <a:sym typeface="Wingdings"/>
              </a:rPr>
              <a:t> </a:t>
            </a:r>
            <a:r>
              <a:rPr lang="es-ES" sz="1200" b="1" dirty="0" smtClean="0">
                <a:latin typeface="Calibri" pitchFamily="34" charset="0"/>
                <a:cs typeface="Calibri" pitchFamily="34" charset="0"/>
                <a:sym typeface="Wingdings"/>
              </a:rPr>
              <a:t>No sabe</a:t>
            </a:r>
            <a:endParaRPr lang="es-ES" sz="1200" b="1" dirty="0">
              <a:latin typeface="Calibri" pitchFamily="34" charset="0"/>
              <a:cs typeface="Calibri" pitchFamily="34" charset="0"/>
            </a:endParaRPr>
          </a:p>
        </p:txBody>
      </p:sp>
    </p:spTree>
    <p:extLst>
      <p:ext uri="{BB962C8B-B14F-4D97-AF65-F5344CB8AC3E}">
        <p14:creationId xmlns:p14="http://schemas.microsoft.com/office/powerpoint/2010/main" xmlns="" val="1611554404"/>
      </p:ext>
    </p:extLst>
  </p:cSld>
  <p:clrMapOvr>
    <a:masterClrMapping/>
  </p:clrMapOvr>
  <p:transition>
    <p:wipe dir="d"/>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2" name="171 Grupo"/>
          <p:cNvGrpSpPr/>
          <p:nvPr/>
        </p:nvGrpSpPr>
        <p:grpSpPr>
          <a:xfrm>
            <a:off x="3143955" y="1981609"/>
            <a:ext cx="6390000" cy="4176000"/>
            <a:chOff x="883392" y="1981609"/>
            <a:chExt cx="9790913" cy="4354870"/>
          </a:xfrm>
        </p:grpSpPr>
        <p:sp>
          <p:nvSpPr>
            <p:cNvPr id="173" name="172 Rectángulo"/>
            <p:cNvSpPr/>
            <p:nvPr/>
          </p:nvSpPr>
          <p:spPr bwMode="auto">
            <a:xfrm>
              <a:off x="3835029" y="1981609"/>
              <a:ext cx="936000" cy="4354870"/>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174" name="173 Rectángulo"/>
            <p:cNvSpPr/>
            <p:nvPr/>
          </p:nvSpPr>
          <p:spPr bwMode="auto">
            <a:xfrm>
              <a:off x="4818908" y="1981609"/>
              <a:ext cx="936000" cy="4354870"/>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175" name="174 Rectángulo"/>
            <p:cNvSpPr/>
            <p:nvPr/>
          </p:nvSpPr>
          <p:spPr bwMode="auto">
            <a:xfrm>
              <a:off x="5802787" y="1981609"/>
              <a:ext cx="936000" cy="4354870"/>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176" name="175 Rectángulo"/>
            <p:cNvSpPr/>
            <p:nvPr/>
          </p:nvSpPr>
          <p:spPr bwMode="auto">
            <a:xfrm>
              <a:off x="6786665" y="1981609"/>
              <a:ext cx="936000" cy="4354870"/>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177" name="176 Rectángulo"/>
            <p:cNvSpPr/>
            <p:nvPr/>
          </p:nvSpPr>
          <p:spPr bwMode="auto">
            <a:xfrm>
              <a:off x="7770544" y="1981609"/>
              <a:ext cx="936000" cy="4354870"/>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178" name="177 Rectángulo"/>
            <p:cNvSpPr/>
            <p:nvPr/>
          </p:nvSpPr>
          <p:spPr bwMode="auto">
            <a:xfrm>
              <a:off x="8754423" y="1981609"/>
              <a:ext cx="936000" cy="4354870"/>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179" name="178 Rectángulo"/>
            <p:cNvSpPr/>
            <p:nvPr/>
          </p:nvSpPr>
          <p:spPr bwMode="auto">
            <a:xfrm>
              <a:off x="883392" y="1981609"/>
              <a:ext cx="936000" cy="4354870"/>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180" name="179 Rectángulo"/>
            <p:cNvSpPr/>
            <p:nvPr/>
          </p:nvSpPr>
          <p:spPr bwMode="auto">
            <a:xfrm>
              <a:off x="1867271" y="1981609"/>
              <a:ext cx="936000" cy="4354870"/>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181" name="180 Rectángulo"/>
            <p:cNvSpPr/>
            <p:nvPr/>
          </p:nvSpPr>
          <p:spPr bwMode="auto">
            <a:xfrm>
              <a:off x="2851150" y="1981609"/>
              <a:ext cx="936000" cy="4354870"/>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182" name="181 Rectángulo"/>
            <p:cNvSpPr/>
            <p:nvPr/>
          </p:nvSpPr>
          <p:spPr bwMode="auto">
            <a:xfrm>
              <a:off x="9738305" y="1981609"/>
              <a:ext cx="936000" cy="4354870"/>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grpSp>
      <p:graphicFrame>
        <p:nvGraphicFramePr>
          <p:cNvPr id="183" name="182 Tabla"/>
          <p:cNvGraphicFramePr>
            <a:graphicFrameLocks noGrp="1"/>
          </p:cNvGraphicFramePr>
          <p:nvPr>
            <p:extLst>
              <p:ext uri="{D42A27DB-BD31-4B8C-83A1-F6EECF244321}">
                <p14:modId xmlns:p14="http://schemas.microsoft.com/office/powerpoint/2010/main" xmlns="" val="3566944708"/>
              </p:ext>
            </p:extLst>
          </p:nvPr>
        </p:nvGraphicFramePr>
        <p:xfrm>
          <a:off x="3119915" y="5378387"/>
          <a:ext cx="6432300" cy="731520"/>
        </p:xfrm>
        <a:graphic>
          <a:graphicData uri="http://schemas.openxmlformats.org/drawingml/2006/table">
            <a:tbl>
              <a:tblPr firstRow="1" bandRow="1">
                <a:tableStyleId>{00A15C55-8517-42AA-B614-E9B94910E393}</a:tableStyleId>
              </a:tblPr>
              <a:tblGrid>
                <a:gridCol w="643230"/>
                <a:gridCol w="643230"/>
                <a:gridCol w="643230"/>
                <a:gridCol w="643230"/>
                <a:gridCol w="643230"/>
                <a:gridCol w="643230"/>
                <a:gridCol w="643230"/>
                <a:gridCol w="643230"/>
                <a:gridCol w="643230"/>
                <a:gridCol w="643230"/>
              </a:tblGrid>
              <a:tr h="370840">
                <a:tc>
                  <a:txBody>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s-ES" sz="1000" b="0" i="0" u="none" strike="noStrike" kern="1200" cap="none" spc="0" normalizeH="0" baseline="0" noProof="0" dirty="0" smtClean="0">
                          <a:ln>
                            <a:noFill/>
                          </a:ln>
                          <a:solidFill>
                            <a:prstClr val="black"/>
                          </a:solidFill>
                          <a:effectLst/>
                          <a:uLnTx/>
                          <a:uFillTx/>
                          <a:latin typeface="Calibri" pitchFamily="34" charset="0"/>
                          <a:ea typeface="+mn-ea"/>
                          <a:cs typeface="Calibri" pitchFamily="34" charset="0"/>
                        </a:rPr>
                        <a:t>GENERAL </a:t>
                      </a:r>
                    </a:p>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es-ES" sz="1000" b="0" i="0" u="none" strike="noStrike" kern="1200" cap="none" spc="0" normalizeH="0" baseline="0" noProof="0" dirty="0" smtClean="0">
                        <a:ln>
                          <a:noFill/>
                        </a:ln>
                        <a:solidFill>
                          <a:prstClr val="black"/>
                        </a:solidFill>
                        <a:effectLst/>
                        <a:uLnTx/>
                        <a:uFillTx/>
                        <a:latin typeface="Calibri" pitchFamily="34" charset="0"/>
                        <a:ea typeface="+mn-ea"/>
                        <a:cs typeface="Calibri" pitchFamily="34" charset="0"/>
                      </a:endParaRP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s-ES" sz="1000" b="0" i="0" u="none" strike="noStrike" kern="1200" cap="none" spc="0" normalizeH="0" baseline="0" noProof="0" dirty="0" smtClean="0">
                          <a:ln>
                            <a:noFill/>
                          </a:ln>
                          <a:solidFill>
                            <a:prstClr val="black"/>
                          </a:solidFill>
                          <a:effectLst/>
                          <a:uLnTx/>
                          <a:uFillTx/>
                          <a:latin typeface="Calibri" pitchFamily="34" charset="0"/>
                          <a:ea typeface="+mn-ea"/>
                          <a:cs typeface="Calibri" pitchFamily="34" charset="0"/>
                        </a:rPr>
                        <a:t>(</a:t>
                      </a:r>
                      <a:r>
                        <a:rPr kumimoji="0" lang="es-ES" sz="1000" b="0" i="0" u="none" strike="noStrike" kern="1200" cap="none" spc="0" normalizeH="0" baseline="0" noProof="0" dirty="0" err="1" smtClean="0">
                          <a:ln>
                            <a:noFill/>
                          </a:ln>
                          <a:solidFill>
                            <a:prstClr val="black"/>
                          </a:solidFill>
                          <a:effectLst/>
                          <a:uLnTx/>
                          <a:uFillTx/>
                          <a:latin typeface="Calibri" pitchFamily="34" charset="0"/>
                          <a:ea typeface="+mn-ea"/>
                          <a:cs typeface="Calibri" pitchFamily="34" charset="0"/>
                        </a:rPr>
                        <a:t>P1</a:t>
                      </a:r>
                      <a:r>
                        <a:rPr kumimoji="0" lang="es-ES" sz="1000" b="0" i="0" u="none" strike="noStrike" kern="1200" cap="none" spc="0" normalizeH="0" baseline="0" noProof="0" dirty="0" smtClean="0">
                          <a:ln>
                            <a:noFill/>
                          </a:ln>
                          <a:solidFill>
                            <a:prstClr val="black"/>
                          </a:solidFill>
                          <a:effectLst/>
                          <a:uLnTx/>
                          <a:uFillTx/>
                          <a:latin typeface="Calibri" pitchFamily="34" charset="0"/>
                          <a:ea typeface="+mn-ea"/>
                          <a:cs typeface="Calibri" pitchFamily="34" charset="0"/>
                        </a:rPr>
                        <a:t>)</a:t>
                      </a: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80000"/>
                        </a:lnSpc>
                      </a:pPr>
                      <a:r>
                        <a:rPr kumimoji="0" lang="es-ES" sz="1000" b="0" i="0" u="none" strike="noStrike" kern="1200" cap="none" spc="0" normalizeH="0" baseline="0" dirty="0">
                          <a:ln>
                            <a:noFill/>
                          </a:ln>
                          <a:solidFill>
                            <a:prstClr val="black"/>
                          </a:solidFill>
                          <a:effectLst/>
                          <a:uLnTx/>
                          <a:uFillTx/>
                          <a:latin typeface="Calibri" pitchFamily="34" charset="0"/>
                          <a:ea typeface="+mn-ea"/>
                          <a:cs typeface="Calibri" pitchFamily="34" charset="0"/>
                        </a:rPr>
                        <a:t>Estadios </a:t>
                      </a:r>
                      <a:r>
                        <a:rPr kumimoji="0" lang="es-ES" sz="1000" b="0" i="0" u="none" strike="noStrike" kern="1200" cap="none" spc="0" normalizeH="0" baseline="0" dirty="0" smtClean="0">
                          <a:ln>
                            <a:noFill/>
                          </a:ln>
                          <a:solidFill>
                            <a:prstClr val="black"/>
                          </a:solidFill>
                          <a:effectLst/>
                          <a:uLnTx/>
                          <a:uFillTx/>
                          <a:latin typeface="Calibri" pitchFamily="34" charset="0"/>
                          <a:ea typeface="+mn-ea"/>
                          <a:cs typeface="Calibri" pitchFamily="34" charset="0"/>
                        </a:rPr>
                        <a:t/>
                      </a:r>
                      <a:br>
                        <a:rPr kumimoji="0" lang="es-ES" sz="1000" b="0" i="0" u="none" strike="noStrike" kern="1200" cap="none" spc="0" normalizeH="0" baseline="0" dirty="0" smtClean="0">
                          <a:ln>
                            <a:noFill/>
                          </a:ln>
                          <a:solidFill>
                            <a:prstClr val="black"/>
                          </a:solidFill>
                          <a:effectLst/>
                          <a:uLnTx/>
                          <a:uFillTx/>
                          <a:latin typeface="Calibri" pitchFamily="34" charset="0"/>
                          <a:ea typeface="+mn-ea"/>
                          <a:cs typeface="Calibri" pitchFamily="34" charset="0"/>
                        </a:rPr>
                      </a:br>
                      <a:r>
                        <a:rPr kumimoji="0" lang="es-ES" sz="1000" b="0" i="0" u="none" strike="noStrike" kern="1200" cap="none" spc="0" normalizeH="0" baseline="0" dirty="0" smtClean="0">
                          <a:ln>
                            <a:noFill/>
                          </a:ln>
                          <a:solidFill>
                            <a:prstClr val="black"/>
                          </a:solidFill>
                          <a:effectLst/>
                          <a:uLnTx/>
                          <a:uFillTx/>
                          <a:latin typeface="Calibri" pitchFamily="34" charset="0"/>
                          <a:ea typeface="+mn-ea"/>
                          <a:cs typeface="Calibri" pitchFamily="34" charset="0"/>
                        </a:rPr>
                        <a:t>de </a:t>
                      </a:r>
                      <a:r>
                        <a:rPr kumimoji="0" lang="es-ES" sz="1000" b="0" i="0" u="none" strike="noStrike" kern="1200" cap="none" spc="0" normalizeH="0" baseline="0" dirty="0">
                          <a:ln>
                            <a:noFill/>
                          </a:ln>
                          <a:solidFill>
                            <a:prstClr val="black"/>
                          </a:solidFill>
                          <a:effectLst/>
                          <a:uLnTx/>
                          <a:uFillTx/>
                          <a:latin typeface="Calibri" pitchFamily="34" charset="0"/>
                          <a:ea typeface="+mn-ea"/>
                          <a:cs typeface="Calibri" pitchFamily="34" charset="0"/>
                        </a:rPr>
                        <a:t>futbol / eventos </a:t>
                      </a:r>
                      <a:r>
                        <a:rPr kumimoji="0" lang="es-ES" sz="1000" b="0" i="0" u="none" strike="noStrike" kern="1200" cap="none" spc="0" normalizeH="0" baseline="0" dirty="0" smtClean="0">
                          <a:ln>
                            <a:noFill/>
                          </a:ln>
                          <a:solidFill>
                            <a:prstClr val="black"/>
                          </a:solidFill>
                          <a:effectLst/>
                          <a:uLnTx/>
                          <a:uFillTx/>
                          <a:latin typeface="Calibri" pitchFamily="34" charset="0"/>
                          <a:ea typeface="+mn-ea"/>
                          <a:cs typeface="Calibri" pitchFamily="34" charset="0"/>
                        </a:rPr>
                        <a:t/>
                      </a:r>
                      <a:br>
                        <a:rPr kumimoji="0" lang="es-ES" sz="1000" b="0" i="0" u="none" strike="noStrike" kern="1200" cap="none" spc="0" normalizeH="0" baseline="0" dirty="0" smtClean="0">
                          <a:ln>
                            <a:noFill/>
                          </a:ln>
                          <a:solidFill>
                            <a:prstClr val="black"/>
                          </a:solidFill>
                          <a:effectLst/>
                          <a:uLnTx/>
                          <a:uFillTx/>
                          <a:latin typeface="Calibri" pitchFamily="34" charset="0"/>
                          <a:ea typeface="+mn-ea"/>
                          <a:cs typeface="Calibri" pitchFamily="34" charset="0"/>
                        </a:rPr>
                      </a:br>
                      <a:r>
                        <a:rPr kumimoji="0" lang="es-ES" sz="1000" b="0" i="0" u="none" strike="noStrike" kern="1200" cap="none" spc="0" normalizeH="0" baseline="0" dirty="0" smtClean="0">
                          <a:ln>
                            <a:noFill/>
                          </a:ln>
                          <a:solidFill>
                            <a:prstClr val="black"/>
                          </a:solidFill>
                          <a:effectLst/>
                          <a:uLnTx/>
                          <a:uFillTx/>
                          <a:latin typeface="Calibri" pitchFamily="34" charset="0"/>
                          <a:ea typeface="+mn-ea"/>
                          <a:cs typeface="Calibri" pitchFamily="34" charset="0"/>
                        </a:rPr>
                        <a:t>de </a:t>
                      </a:r>
                      <a:r>
                        <a:rPr kumimoji="0" lang="es-ES" sz="1000" b="0" i="0" u="none" strike="noStrike" kern="1200" cap="none" spc="0" normalizeH="0" baseline="0" dirty="0">
                          <a:ln>
                            <a:noFill/>
                          </a:ln>
                          <a:solidFill>
                            <a:prstClr val="black"/>
                          </a:solidFill>
                          <a:effectLst/>
                          <a:uLnTx/>
                          <a:uFillTx/>
                          <a:latin typeface="Calibri" pitchFamily="34" charset="0"/>
                          <a:ea typeface="+mn-ea"/>
                          <a:cs typeface="Calibri" pitchFamily="34" charset="0"/>
                        </a:rPr>
                        <a:t>futbol</a:t>
                      </a: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80000"/>
                        </a:lnSpc>
                      </a:pPr>
                      <a:r>
                        <a:rPr kumimoji="0" lang="pt-BR" sz="1000" b="0" i="0" u="none" strike="noStrike" kern="1200" cap="none" spc="0" normalizeH="0" baseline="0" dirty="0" err="1">
                          <a:ln>
                            <a:noFill/>
                          </a:ln>
                          <a:solidFill>
                            <a:prstClr val="black"/>
                          </a:solidFill>
                          <a:effectLst/>
                          <a:uLnTx/>
                          <a:uFillTx/>
                          <a:latin typeface="Calibri" pitchFamily="34" charset="0"/>
                          <a:ea typeface="+mn-ea"/>
                          <a:cs typeface="Calibri" pitchFamily="34" charset="0"/>
                        </a:rPr>
                        <a:t>Festivales</a:t>
                      </a:r>
                      <a:r>
                        <a:rPr kumimoji="0" lang="pt-BR" sz="1000" b="0" i="0" u="none" strike="noStrike" kern="1200" cap="none" spc="0" normalizeH="0" baseline="0" dirty="0">
                          <a:ln>
                            <a:noFill/>
                          </a:ln>
                          <a:solidFill>
                            <a:prstClr val="black"/>
                          </a:solidFill>
                          <a:effectLst/>
                          <a:uLnTx/>
                          <a:uFillTx/>
                          <a:latin typeface="Calibri" pitchFamily="34" charset="0"/>
                          <a:ea typeface="+mn-ea"/>
                          <a:cs typeface="Calibri" pitchFamily="34" charset="0"/>
                        </a:rPr>
                        <a:t> de música (Rock </a:t>
                      </a:r>
                      <a:r>
                        <a:rPr kumimoji="0" lang="pt-BR" sz="1000" b="0" i="0" u="none" strike="noStrike" kern="1200" cap="none" spc="0" normalizeH="0" baseline="0" dirty="0" smtClean="0">
                          <a:ln>
                            <a:noFill/>
                          </a:ln>
                          <a:solidFill>
                            <a:prstClr val="black"/>
                          </a:solidFill>
                          <a:effectLst/>
                          <a:uLnTx/>
                          <a:uFillTx/>
                          <a:latin typeface="Calibri" pitchFamily="34" charset="0"/>
                          <a:ea typeface="+mn-ea"/>
                          <a:cs typeface="Calibri" pitchFamily="34" charset="0"/>
                        </a:rPr>
                        <a:t/>
                      </a:r>
                      <a:br>
                        <a:rPr kumimoji="0" lang="pt-BR" sz="1000" b="0" i="0" u="none" strike="noStrike" kern="1200" cap="none" spc="0" normalizeH="0" baseline="0" dirty="0" smtClean="0">
                          <a:ln>
                            <a:noFill/>
                          </a:ln>
                          <a:solidFill>
                            <a:prstClr val="black"/>
                          </a:solidFill>
                          <a:effectLst/>
                          <a:uLnTx/>
                          <a:uFillTx/>
                          <a:latin typeface="Calibri" pitchFamily="34" charset="0"/>
                          <a:ea typeface="+mn-ea"/>
                          <a:cs typeface="Calibri" pitchFamily="34" charset="0"/>
                        </a:rPr>
                      </a:br>
                      <a:r>
                        <a:rPr kumimoji="0" lang="pt-BR" sz="1000" b="0" i="0" u="none" strike="noStrike" kern="1200" cap="none" spc="0" normalizeH="0" baseline="0" dirty="0" smtClean="0">
                          <a:ln>
                            <a:noFill/>
                          </a:ln>
                          <a:solidFill>
                            <a:prstClr val="black"/>
                          </a:solidFill>
                          <a:effectLst/>
                          <a:uLnTx/>
                          <a:uFillTx/>
                          <a:latin typeface="Calibri" pitchFamily="34" charset="0"/>
                          <a:ea typeface="+mn-ea"/>
                          <a:cs typeface="Calibri" pitchFamily="34" charset="0"/>
                        </a:rPr>
                        <a:t>in </a:t>
                      </a:r>
                      <a:r>
                        <a:rPr kumimoji="0" lang="pt-BR" sz="1000" b="0" i="0" u="none" strike="noStrike" kern="1200" cap="none" spc="0" normalizeH="0" baseline="0" dirty="0">
                          <a:ln>
                            <a:noFill/>
                          </a:ln>
                          <a:solidFill>
                            <a:prstClr val="black"/>
                          </a:solidFill>
                          <a:effectLst/>
                          <a:uLnTx/>
                          <a:uFillTx/>
                          <a:latin typeface="Calibri" pitchFamily="34" charset="0"/>
                          <a:ea typeface="+mn-ea"/>
                          <a:cs typeface="Calibri" pitchFamily="34" charset="0"/>
                        </a:rPr>
                        <a:t>Rio, </a:t>
                      </a:r>
                      <a:r>
                        <a:rPr kumimoji="0" lang="pt-BR" sz="1000" b="0" i="0" u="none" strike="noStrike" kern="1200" cap="none" spc="0" normalizeH="0" baseline="0" dirty="0" err="1" smtClean="0">
                          <a:ln>
                            <a:noFill/>
                          </a:ln>
                          <a:solidFill>
                            <a:prstClr val="black"/>
                          </a:solidFill>
                          <a:effectLst/>
                          <a:uLnTx/>
                          <a:uFillTx/>
                          <a:latin typeface="Calibri" pitchFamily="34" charset="0"/>
                          <a:ea typeface="+mn-ea"/>
                          <a:cs typeface="Calibri" pitchFamily="34" charset="0"/>
                        </a:rPr>
                        <a:t>Monegros</a:t>
                      </a:r>
                      <a:r>
                        <a:rPr kumimoji="0" lang="pt-BR" sz="1000" b="0" i="0" u="none" strike="noStrike" kern="1200" cap="none" spc="0" normalizeH="0" baseline="0" dirty="0" smtClean="0">
                          <a:ln>
                            <a:noFill/>
                          </a:ln>
                          <a:solidFill>
                            <a:prstClr val="black"/>
                          </a:solidFill>
                          <a:effectLst/>
                          <a:uLnTx/>
                          <a:uFillTx/>
                          <a:latin typeface="Calibri" pitchFamily="34" charset="0"/>
                          <a:ea typeface="+mn-ea"/>
                          <a:cs typeface="Calibri" pitchFamily="34" charset="0"/>
                        </a:rPr>
                        <a:t>)</a:t>
                      </a:r>
                      <a:endParaRPr kumimoji="0" lang="pt-BR" sz="1000" b="0" i="0" u="none" strike="noStrike" kern="1200" cap="none" spc="0" normalizeH="0" baseline="0" dirty="0">
                        <a:ln>
                          <a:noFill/>
                        </a:ln>
                        <a:solidFill>
                          <a:prstClr val="black"/>
                        </a:solidFill>
                        <a:effectLst/>
                        <a:uLnTx/>
                        <a:uFillTx/>
                        <a:latin typeface="Calibri" pitchFamily="34" charset="0"/>
                        <a:ea typeface="+mn-ea"/>
                        <a:cs typeface="Calibri" pitchFamily="34" charset="0"/>
                      </a:endParaRP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80000"/>
                        </a:lnSpc>
                      </a:pPr>
                      <a:r>
                        <a:rPr kumimoji="0" lang="es-ES" sz="1000" b="0" i="0" u="none" strike="noStrike" kern="1200" cap="none" spc="0" normalizeH="0" baseline="0" dirty="0">
                          <a:ln>
                            <a:noFill/>
                          </a:ln>
                          <a:solidFill>
                            <a:prstClr val="black"/>
                          </a:solidFill>
                          <a:effectLst/>
                          <a:uLnTx/>
                          <a:uFillTx/>
                          <a:latin typeface="Calibri" pitchFamily="34" charset="0"/>
                          <a:ea typeface="+mn-ea"/>
                          <a:cs typeface="Calibri" pitchFamily="34" charset="0"/>
                        </a:rPr>
                        <a:t>Conciertos en campos de futbol</a:t>
                      </a: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80000"/>
                        </a:lnSpc>
                      </a:pPr>
                      <a:r>
                        <a:rPr kumimoji="0" lang="es-ES" sz="1000" b="0" i="0" u="none" strike="noStrike" kern="1200" cap="none" spc="0" normalizeH="0" baseline="0" dirty="0">
                          <a:ln>
                            <a:noFill/>
                          </a:ln>
                          <a:solidFill>
                            <a:prstClr val="black"/>
                          </a:solidFill>
                          <a:effectLst/>
                          <a:uLnTx/>
                          <a:uFillTx/>
                          <a:latin typeface="Calibri" pitchFamily="34" charset="0"/>
                          <a:ea typeface="+mn-ea"/>
                          <a:cs typeface="Calibri" pitchFamily="34" charset="0"/>
                        </a:rPr>
                        <a:t>Otros eventos </a:t>
                      </a:r>
                      <a:r>
                        <a:rPr kumimoji="0" lang="es-ES" sz="1000" b="0" i="0" u="none" strike="noStrike" kern="1200" cap="none" spc="0" normalizeH="0" baseline="0" dirty="0" smtClean="0">
                          <a:ln>
                            <a:noFill/>
                          </a:ln>
                          <a:solidFill>
                            <a:prstClr val="black"/>
                          </a:solidFill>
                          <a:effectLst/>
                          <a:uLnTx/>
                          <a:uFillTx/>
                          <a:latin typeface="Calibri" pitchFamily="34" charset="0"/>
                          <a:ea typeface="+mn-ea"/>
                          <a:cs typeface="Calibri" pitchFamily="34" charset="0"/>
                        </a:rPr>
                        <a:t/>
                      </a:r>
                      <a:br>
                        <a:rPr kumimoji="0" lang="es-ES" sz="1000" b="0" i="0" u="none" strike="noStrike" kern="1200" cap="none" spc="0" normalizeH="0" baseline="0" dirty="0" smtClean="0">
                          <a:ln>
                            <a:noFill/>
                          </a:ln>
                          <a:solidFill>
                            <a:prstClr val="black"/>
                          </a:solidFill>
                          <a:effectLst/>
                          <a:uLnTx/>
                          <a:uFillTx/>
                          <a:latin typeface="Calibri" pitchFamily="34" charset="0"/>
                          <a:ea typeface="+mn-ea"/>
                          <a:cs typeface="Calibri" pitchFamily="34" charset="0"/>
                        </a:rPr>
                      </a:br>
                      <a:r>
                        <a:rPr kumimoji="0" lang="es-ES" sz="1000" b="0" i="0" u="none" strike="noStrike" kern="1200" cap="none" spc="0" normalizeH="0" baseline="0" dirty="0" smtClean="0">
                          <a:ln>
                            <a:noFill/>
                          </a:ln>
                          <a:solidFill>
                            <a:prstClr val="black"/>
                          </a:solidFill>
                          <a:effectLst/>
                          <a:uLnTx/>
                          <a:uFillTx/>
                          <a:latin typeface="Calibri" pitchFamily="34" charset="0"/>
                          <a:ea typeface="+mn-ea"/>
                          <a:cs typeface="Calibri" pitchFamily="34" charset="0"/>
                        </a:rPr>
                        <a:t>de </a:t>
                      </a:r>
                      <a:br>
                        <a:rPr kumimoji="0" lang="es-ES" sz="1000" b="0" i="0" u="none" strike="noStrike" kern="1200" cap="none" spc="0" normalizeH="0" baseline="0" dirty="0" smtClean="0">
                          <a:ln>
                            <a:noFill/>
                          </a:ln>
                          <a:solidFill>
                            <a:prstClr val="black"/>
                          </a:solidFill>
                          <a:effectLst/>
                          <a:uLnTx/>
                          <a:uFillTx/>
                          <a:latin typeface="Calibri" pitchFamily="34" charset="0"/>
                          <a:ea typeface="+mn-ea"/>
                          <a:cs typeface="Calibri" pitchFamily="34" charset="0"/>
                        </a:rPr>
                      </a:br>
                      <a:r>
                        <a:rPr kumimoji="0" lang="es-ES" sz="1000" b="0" i="0" u="none" strike="noStrike" kern="1200" cap="none" spc="0" normalizeH="0" baseline="0" dirty="0" smtClean="0">
                          <a:ln>
                            <a:noFill/>
                          </a:ln>
                          <a:solidFill>
                            <a:prstClr val="black"/>
                          </a:solidFill>
                          <a:effectLst/>
                          <a:uLnTx/>
                          <a:uFillTx/>
                          <a:latin typeface="Calibri" pitchFamily="34" charset="0"/>
                          <a:ea typeface="+mn-ea"/>
                          <a:cs typeface="Calibri" pitchFamily="34" charset="0"/>
                        </a:rPr>
                        <a:t>afluencia </a:t>
                      </a:r>
                      <a:r>
                        <a:rPr kumimoji="0" lang="es-ES" sz="1000" b="0" i="0" u="none" strike="noStrike" kern="1200" cap="none" spc="0" normalizeH="0" baseline="0" dirty="0">
                          <a:ln>
                            <a:noFill/>
                          </a:ln>
                          <a:solidFill>
                            <a:prstClr val="black"/>
                          </a:solidFill>
                          <a:effectLst/>
                          <a:uLnTx/>
                          <a:uFillTx/>
                          <a:latin typeface="Calibri" pitchFamily="34" charset="0"/>
                          <a:ea typeface="+mn-ea"/>
                          <a:cs typeface="Calibri" pitchFamily="34" charset="0"/>
                        </a:rPr>
                        <a:t>masiva</a:t>
                      </a: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80000"/>
                        </a:lnSpc>
                      </a:pPr>
                      <a:r>
                        <a:rPr kumimoji="0" lang="es-ES" sz="1000" b="0" i="0" u="none" strike="noStrike" kern="1200" cap="none" spc="0" normalizeH="0" baseline="0" dirty="0">
                          <a:ln>
                            <a:noFill/>
                          </a:ln>
                          <a:solidFill>
                            <a:prstClr val="black"/>
                          </a:solidFill>
                          <a:effectLst/>
                          <a:uLnTx/>
                          <a:uFillTx/>
                          <a:latin typeface="Calibri" pitchFamily="34" charset="0"/>
                          <a:ea typeface="+mn-ea"/>
                          <a:cs typeface="Calibri" pitchFamily="34" charset="0"/>
                        </a:rPr>
                        <a:t>Otros eventos deportivos de gran escala</a:t>
                      </a: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80000"/>
                        </a:lnSpc>
                      </a:pPr>
                      <a:r>
                        <a:rPr kumimoji="0" lang="es-ES" sz="1000" b="0" i="0" u="none" strike="noStrike" kern="1200" cap="none" spc="0" normalizeH="0" baseline="0" dirty="0">
                          <a:ln>
                            <a:noFill/>
                          </a:ln>
                          <a:solidFill>
                            <a:prstClr val="black"/>
                          </a:solidFill>
                          <a:effectLst/>
                          <a:uLnTx/>
                          <a:uFillTx/>
                          <a:latin typeface="Calibri" pitchFamily="34" charset="0"/>
                          <a:ea typeface="+mn-ea"/>
                          <a:cs typeface="Calibri" pitchFamily="34" charset="0"/>
                        </a:rPr>
                        <a:t>Plazas de toros</a:t>
                      </a: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80000"/>
                        </a:lnSpc>
                      </a:pPr>
                      <a:r>
                        <a:rPr kumimoji="0" lang="pt-BR" sz="1000" b="0" i="0" u="none" strike="noStrike" kern="1200" cap="none" spc="0" normalizeH="0" baseline="0" dirty="0">
                          <a:ln>
                            <a:noFill/>
                          </a:ln>
                          <a:solidFill>
                            <a:prstClr val="black"/>
                          </a:solidFill>
                          <a:effectLst/>
                          <a:uLnTx/>
                          <a:uFillTx/>
                          <a:latin typeface="Calibri" pitchFamily="34" charset="0"/>
                          <a:ea typeface="+mn-ea"/>
                          <a:cs typeface="Calibri" pitchFamily="34" charset="0"/>
                        </a:rPr>
                        <a:t>Eventos </a:t>
                      </a:r>
                      <a:r>
                        <a:rPr kumimoji="0" lang="pt-BR" sz="1000" b="0" i="0" u="none" strike="noStrike" kern="1200" cap="none" spc="0" normalizeH="0" baseline="0" dirty="0" smtClean="0">
                          <a:ln>
                            <a:noFill/>
                          </a:ln>
                          <a:solidFill>
                            <a:prstClr val="black"/>
                          </a:solidFill>
                          <a:effectLst/>
                          <a:uLnTx/>
                          <a:uFillTx/>
                          <a:latin typeface="Calibri" pitchFamily="34" charset="0"/>
                          <a:ea typeface="+mn-ea"/>
                          <a:cs typeface="Calibri" pitchFamily="34" charset="0"/>
                        </a:rPr>
                        <a:t/>
                      </a:r>
                      <a:br>
                        <a:rPr kumimoji="0" lang="pt-BR" sz="1000" b="0" i="0" u="none" strike="noStrike" kern="1200" cap="none" spc="0" normalizeH="0" baseline="0" dirty="0" smtClean="0">
                          <a:ln>
                            <a:noFill/>
                          </a:ln>
                          <a:solidFill>
                            <a:prstClr val="black"/>
                          </a:solidFill>
                          <a:effectLst/>
                          <a:uLnTx/>
                          <a:uFillTx/>
                          <a:latin typeface="Calibri" pitchFamily="34" charset="0"/>
                          <a:ea typeface="+mn-ea"/>
                          <a:cs typeface="Calibri" pitchFamily="34" charset="0"/>
                        </a:rPr>
                      </a:br>
                      <a:r>
                        <a:rPr kumimoji="0" lang="pt-BR" sz="1000" b="0" i="0" u="none" strike="noStrike" kern="1200" cap="none" spc="0" normalizeH="0" baseline="0" dirty="0" smtClean="0">
                          <a:ln>
                            <a:noFill/>
                          </a:ln>
                          <a:solidFill>
                            <a:prstClr val="black"/>
                          </a:solidFill>
                          <a:effectLst/>
                          <a:uLnTx/>
                          <a:uFillTx/>
                          <a:latin typeface="Calibri" pitchFamily="34" charset="0"/>
                          <a:ea typeface="+mn-ea"/>
                          <a:cs typeface="Calibri" pitchFamily="34" charset="0"/>
                        </a:rPr>
                        <a:t>de </a:t>
                      </a:r>
                      <a:r>
                        <a:rPr kumimoji="0" lang="pt-BR" sz="1000" b="0" i="0" u="none" strike="noStrike" kern="1200" cap="none" spc="0" normalizeH="0" baseline="0" dirty="0">
                          <a:ln>
                            <a:noFill/>
                          </a:ln>
                          <a:solidFill>
                            <a:prstClr val="black"/>
                          </a:solidFill>
                          <a:effectLst/>
                          <a:uLnTx/>
                          <a:uFillTx/>
                          <a:latin typeface="Calibri" pitchFamily="34" charset="0"/>
                          <a:ea typeface="+mn-ea"/>
                          <a:cs typeface="Calibri" pitchFamily="34" charset="0"/>
                        </a:rPr>
                        <a:t>motor (Motos / </a:t>
                      </a:r>
                      <a:r>
                        <a:rPr kumimoji="0" lang="pt-BR" sz="1000" b="0" i="0" u="none" strike="noStrike" kern="1200" cap="none" spc="0" normalizeH="0" baseline="0" dirty="0" smtClean="0">
                          <a:ln>
                            <a:noFill/>
                          </a:ln>
                          <a:solidFill>
                            <a:prstClr val="black"/>
                          </a:solidFill>
                          <a:effectLst/>
                          <a:uLnTx/>
                          <a:uFillTx/>
                          <a:latin typeface="Calibri" pitchFamily="34" charset="0"/>
                          <a:ea typeface="+mn-ea"/>
                          <a:cs typeface="Calibri" pitchFamily="34" charset="0"/>
                        </a:rPr>
                        <a:t/>
                      </a:r>
                      <a:br>
                        <a:rPr kumimoji="0" lang="pt-BR" sz="1000" b="0" i="0" u="none" strike="noStrike" kern="1200" cap="none" spc="0" normalizeH="0" baseline="0" dirty="0" smtClean="0">
                          <a:ln>
                            <a:noFill/>
                          </a:ln>
                          <a:solidFill>
                            <a:prstClr val="black"/>
                          </a:solidFill>
                          <a:effectLst/>
                          <a:uLnTx/>
                          <a:uFillTx/>
                          <a:latin typeface="Calibri" pitchFamily="34" charset="0"/>
                          <a:ea typeface="+mn-ea"/>
                          <a:cs typeface="Calibri" pitchFamily="34" charset="0"/>
                        </a:rPr>
                      </a:br>
                      <a:r>
                        <a:rPr kumimoji="0" lang="pt-BR" sz="1000" b="0" i="0" u="none" strike="noStrike" kern="1200" cap="none" spc="0" normalizeH="0" baseline="0" dirty="0" err="1" smtClean="0">
                          <a:ln>
                            <a:noFill/>
                          </a:ln>
                          <a:solidFill>
                            <a:prstClr val="black"/>
                          </a:solidFill>
                          <a:effectLst/>
                          <a:uLnTx/>
                          <a:uFillTx/>
                          <a:latin typeface="Calibri" pitchFamily="34" charset="0"/>
                          <a:ea typeface="+mn-ea"/>
                          <a:cs typeface="Calibri" pitchFamily="34" charset="0"/>
                        </a:rPr>
                        <a:t>F1</a:t>
                      </a:r>
                      <a:r>
                        <a:rPr kumimoji="0" lang="pt-BR" sz="1000" b="0" i="0" u="none" strike="noStrike" kern="1200" cap="none" spc="0" normalizeH="0" baseline="0" dirty="0">
                          <a:ln>
                            <a:noFill/>
                          </a:ln>
                          <a:solidFill>
                            <a:prstClr val="black"/>
                          </a:solidFill>
                          <a:effectLst/>
                          <a:uLnTx/>
                          <a:uFillTx/>
                          <a:latin typeface="Calibri" pitchFamily="34" charset="0"/>
                          <a:ea typeface="+mn-ea"/>
                          <a:cs typeface="Calibri" pitchFamily="34" charset="0"/>
                        </a:rPr>
                        <a:t>)</a:t>
                      </a: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80000"/>
                        </a:lnSpc>
                      </a:pPr>
                      <a:r>
                        <a:rPr kumimoji="0" lang="es-ES" sz="1000" b="0" i="0" u="none" strike="noStrike" kern="1200" cap="none" spc="0" normalizeH="0" baseline="0" dirty="0">
                          <a:ln>
                            <a:noFill/>
                          </a:ln>
                          <a:solidFill>
                            <a:prstClr val="black"/>
                          </a:solidFill>
                          <a:effectLst/>
                          <a:uLnTx/>
                          <a:uFillTx/>
                          <a:latin typeface="Calibri" pitchFamily="34" charset="0"/>
                          <a:ea typeface="+mn-ea"/>
                          <a:cs typeface="Calibri" pitchFamily="34" charset="0"/>
                        </a:rPr>
                        <a:t>Eventos </a:t>
                      </a:r>
                      <a:r>
                        <a:rPr kumimoji="0" lang="es-ES" sz="1000" b="0" i="0" u="none" strike="noStrike" kern="1200" cap="none" spc="0" normalizeH="0" baseline="0" dirty="0" smtClean="0">
                          <a:ln>
                            <a:noFill/>
                          </a:ln>
                          <a:solidFill>
                            <a:prstClr val="black"/>
                          </a:solidFill>
                          <a:effectLst/>
                          <a:uLnTx/>
                          <a:uFillTx/>
                          <a:latin typeface="Calibri" pitchFamily="34" charset="0"/>
                          <a:ea typeface="+mn-ea"/>
                          <a:cs typeface="Calibri" pitchFamily="34" charset="0"/>
                        </a:rPr>
                        <a:t/>
                      </a:r>
                      <a:br>
                        <a:rPr kumimoji="0" lang="es-ES" sz="1000" b="0" i="0" u="none" strike="noStrike" kern="1200" cap="none" spc="0" normalizeH="0" baseline="0" dirty="0" smtClean="0">
                          <a:ln>
                            <a:noFill/>
                          </a:ln>
                          <a:solidFill>
                            <a:prstClr val="black"/>
                          </a:solidFill>
                          <a:effectLst/>
                          <a:uLnTx/>
                          <a:uFillTx/>
                          <a:latin typeface="Calibri" pitchFamily="34" charset="0"/>
                          <a:ea typeface="+mn-ea"/>
                          <a:cs typeface="Calibri" pitchFamily="34" charset="0"/>
                        </a:rPr>
                      </a:br>
                      <a:r>
                        <a:rPr kumimoji="0" lang="es-ES" sz="1000" b="0" i="0" u="none" strike="noStrike" kern="1200" cap="none" spc="0" normalizeH="0" baseline="0" dirty="0" smtClean="0">
                          <a:ln>
                            <a:noFill/>
                          </a:ln>
                          <a:solidFill>
                            <a:prstClr val="black"/>
                          </a:solidFill>
                          <a:effectLst/>
                          <a:uLnTx/>
                          <a:uFillTx/>
                          <a:latin typeface="Calibri" pitchFamily="34" charset="0"/>
                          <a:ea typeface="+mn-ea"/>
                          <a:cs typeface="Calibri" pitchFamily="34" charset="0"/>
                        </a:rPr>
                        <a:t>de baloncesto</a:t>
                      </a:r>
                      <a:br>
                        <a:rPr kumimoji="0" lang="es-ES" sz="1000" b="0" i="0" u="none" strike="noStrike" kern="1200" cap="none" spc="0" normalizeH="0" baseline="0" dirty="0" smtClean="0">
                          <a:ln>
                            <a:noFill/>
                          </a:ln>
                          <a:solidFill>
                            <a:prstClr val="black"/>
                          </a:solidFill>
                          <a:effectLst/>
                          <a:uLnTx/>
                          <a:uFillTx/>
                          <a:latin typeface="Calibri" pitchFamily="34" charset="0"/>
                          <a:ea typeface="+mn-ea"/>
                          <a:cs typeface="Calibri" pitchFamily="34" charset="0"/>
                        </a:rPr>
                      </a:br>
                      <a:r>
                        <a:rPr kumimoji="0" lang="es-ES" sz="1000" b="0" i="0" u="none" strike="noStrike" kern="1200" cap="none" spc="0" normalizeH="0" baseline="0" dirty="0" smtClean="0">
                          <a:ln>
                            <a:noFill/>
                          </a:ln>
                          <a:solidFill>
                            <a:prstClr val="black"/>
                          </a:solidFill>
                          <a:effectLst/>
                          <a:uLnTx/>
                          <a:uFillTx/>
                          <a:latin typeface="Calibri" pitchFamily="34" charset="0"/>
                          <a:ea typeface="+mn-ea"/>
                          <a:cs typeface="Calibri" pitchFamily="34" charset="0"/>
                        </a:rPr>
                        <a:t>/juegos de </a:t>
                      </a:r>
                      <a:r>
                        <a:rPr kumimoji="0" lang="es-ES" sz="1000" b="0" i="0" u="none" strike="noStrike" kern="1200" cap="none" spc="0" normalizeH="0" baseline="0" dirty="0">
                          <a:ln>
                            <a:noFill/>
                          </a:ln>
                          <a:solidFill>
                            <a:prstClr val="black"/>
                          </a:solidFill>
                          <a:effectLst/>
                          <a:uLnTx/>
                          <a:uFillTx/>
                          <a:latin typeface="Calibri" pitchFamily="34" charset="0"/>
                          <a:ea typeface="+mn-ea"/>
                          <a:cs typeface="Calibri" pitchFamily="34" charset="0"/>
                        </a:rPr>
                        <a:t>asistencia masiva</a:t>
                      </a: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80000"/>
                        </a:lnSpc>
                      </a:pPr>
                      <a:r>
                        <a:rPr kumimoji="0" lang="es-ES" sz="1000" b="0" i="0" u="none" strike="noStrike" kern="1200" cap="none" spc="0" normalizeH="0" baseline="0" dirty="0">
                          <a:ln>
                            <a:noFill/>
                          </a:ln>
                          <a:solidFill>
                            <a:prstClr val="black"/>
                          </a:solidFill>
                          <a:effectLst/>
                          <a:uLnTx/>
                          <a:uFillTx/>
                          <a:latin typeface="Calibri" pitchFamily="34" charset="0"/>
                          <a:ea typeface="+mn-ea"/>
                          <a:cs typeface="Calibri" pitchFamily="34" charset="0"/>
                        </a:rPr>
                        <a:t>Eventos </a:t>
                      </a:r>
                      <a:r>
                        <a:rPr kumimoji="0" lang="es-ES" sz="1000" b="0" i="0" u="none" strike="noStrike" kern="1200" cap="none" spc="0" normalizeH="0" baseline="0" dirty="0" smtClean="0">
                          <a:ln>
                            <a:noFill/>
                          </a:ln>
                          <a:solidFill>
                            <a:prstClr val="black"/>
                          </a:solidFill>
                          <a:effectLst/>
                          <a:uLnTx/>
                          <a:uFillTx/>
                          <a:latin typeface="Calibri" pitchFamily="34" charset="0"/>
                          <a:ea typeface="+mn-ea"/>
                          <a:cs typeface="Calibri" pitchFamily="34" charset="0"/>
                        </a:rPr>
                        <a:t/>
                      </a:r>
                      <a:br>
                        <a:rPr kumimoji="0" lang="es-ES" sz="1000" b="0" i="0" u="none" strike="noStrike" kern="1200" cap="none" spc="0" normalizeH="0" baseline="0" dirty="0" smtClean="0">
                          <a:ln>
                            <a:noFill/>
                          </a:ln>
                          <a:solidFill>
                            <a:prstClr val="black"/>
                          </a:solidFill>
                          <a:effectLst/>
                          <a:uLnTx/>
                          <a:uFillTx/>
                          <a:latin typeface="Calibri" pitchFamily="34" charset="0"/>
                          <a:ea typeface="+mn-ea"/>
                          <a:cs typeface="Calibri" pitchFamily="34" charset="0"/>
                        </a:rPr>
                      </a:br>
                      <a:r>
                        <a:rPr kumimoji="0" lang="es-ES" sz="1000" b="0" i="0" u="none" strike="noStrike" kern="1200" cap="none" spc="0" normalizeH="0" baseline="0" dirty="0" smtClean="0">
                          <a:ln>
                            <a:noFill/>
                          </a:ln>
                          <a:solidFill>
                            <a:prstClr val="black"/>
                          </a:solidFill>
                          <a:effectLst/>
                          <a:uLnTx/>
                          <a:uFillTx/>
                          <a:latin typeface="Calibri" pitchFamily="34" charset="0"/>
                          <a:ea typeface="+mn-ea"/>
                          <a:cs typeface="Calibri" pitchFamily="34" charset="0"/>
                        </a:rPr>
                        <a:t>de </a:t>
                      </a:r>
                      <a:r>
                        <a:rPr kumimoji="0" lang="es-ES" sz="1000" b="0" i="0" u="none" strike="noStrike" kern="1200" cap="none" spc="0" normalizeH="0" baseline="0" dirty="0">
                          <a:ln>
                            <a:noFill/>
                          </a:ln>
                          <a:solidFill>
                            <a:prstClr val="black"/>
                          </a:solidFill>
                          <a:effectLst/>
                          <a:uLnTx/>
                          <a:uFillTx/>
                          <a:latin typeface="Calibri" pitchFamily="34" charset="0"/>
                          <a:ea typeface="+mn-ea"/>
                          <a:cs typeface="Calibri" pitchFamily="34" charset="0"/>
                        </a:rPr>
                        <a:t>tenis / torneos de afluencia masiva</a:t>
                      </a: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 name="3 Marcador de número de diapositiva"/>
          <p:cNvSpPr>
            <a:spLocks noGrp="1"/>
          </p:cNvSpPr>
          <p:nvPr>
            <p:ph type="sldNum" sz="quarter" idx="10"/>
          </p:nvPr>
        </p:nvSpPr>
        <p:spPr/>
        <p:txBody>
          <a:bodyPr/>
          <a:lstStyle/>
          <a:p>
            <a:r>
              <a:rPr lang="en-US" smtClean="0"/>
              <a:t>-</a:t>
            </a:r>
            <a:fld id="{41B2AE44-E9C6-4EAB-BC73-5008DB342051}" type="slidenum">
              <a:rPr lang="en-US" smtClean="0"/>
              <a:pPr/>
              <a:t>82</a:t>
            </a:fld>
            <a:r>
              <a:rPr lang="en-US" smtClean="0"/>
              <a:t>-</a:t>
            </a:r>
            <a:endParaRPr lang="en-US"/>
          </a:p>
        </p:txBody>
      </p:sp>
      <p:sp>
        <p:nvSpPr>
          <p:cNvPr id="8" name="7 CuadroTexto"/>
          <p:cNvSpPr txBox="1"/>
          <p:nvPr/>
        </p:nvSpPr>
        <p:spPr>
          <a:xfrm>
            <a:off x="56456" y="836712"/>
            <a:ext cx="8640960" cy="646331"/>
          </a:xfrm>
          <a:prstGeom prst="rect">
            <a:avLst/>
          </a:prstGeom>
          <a:noFill/>
          <a:ln>
            <a:noFill/>
          </a:ln>
        </p:spPr>
        <p:txBody>
          <a:bodyPr wrap="square" rtlCol="0">
            <a:spAutoFit/>
          </a:bodyPr>
          <a:lstStyle>
            <a:defPPr>
              <a:defRPr lang="es-ES_tradnl"/>
            </a:defPPr>
            <a:lvl1pPr algn="l">
              <a:spcBef>
                <a:spcPts val="0"/>
              </a:spcBef>
              <a:defRPr sz="2000" b="1">
                <a:solidFill>
                  <a:schemeClr val="bg1">
                    <a:lumMod val="50000"/>
                  </a:schemeClr>
                </a:solidFill>
                <a:latin typeface="Calibri" pitchFamily="34" charset="0"/>
                <a:cs typeface="Calibri" pitchFamily="34" charset="0"/>
              </a:defRPr>
            </a:lvl1pPr>
          </a:lstStyle>
          <a:p>
            <a:r>
              <a:rPr lang="es-ES" dirty="0">
                <a:solidFill>
                  <a:schemeClr val="accent6">
                    <a:lumMod val="75000"/>
                  </a:schemeClr>
                </a:solidFill>
              </a:rPr>
              <a:t>Índice de seguridad</a:t>
            </a:r>
            <a:r>
              <a:rPr lang="es-ES" dirty="0">
                <a:solidFill>
                  <a:schemeClr val="accent4">
                    <a:lumMod val="75000"/>
                  </a:schemeClr>
                </a:solidFill>
              </a:rPr>
              <a:t/>
            </a:r>
            <a:br>
              <a:rPr lang="es-ES" dirty="0">
                <a:solidFill>
                  <a:schemeClr val="accent4">
                    <a:lumMod val="75000"/>
                  </a:schemeClr>
                </a:solidFill>
              </a:rPr>
            </a:br>
            <a:r>
              <a:rPr lang="es-ES" sz="1600" i="1" dirty="0" smtClean="0">
                <a:solidFill>
                  <a:schemeClr val="bg1">
                    <a:lumMod val="65000"/>
                  </a:schemeClr>
                </a:solidFill>
              </a:rPr>
              <a:t>Por Comunidad autónoma</a:t>
            </a:r>
            <a:endParaRPr lang="es-ES" sz="1600" i="1" dirty="0">
              <a:solidFill>
                <a:schemeClr val="bg1">
                  <a:lumMod val="65000"/>
                </a:schemeClr>
              </a:solidFill>
            </a:endParaRPr>
          </a:p>
        </p:txBody>
      </p:sp>
      <p:sp>
        <p:nvSpPr>
          <p:cNvPr id="92" name="Rectangle 3"/>
          <p:cNvSpPr>
            <a:spLocks noChangeArrowheads="1"/>
          </p:cNvSpPr>
          <p:nvPr/>
        </p:nvSpPr>
        <p:spPr bwMode="auto">
          <a:xfrm>
            <a:off x="36513" y="35999"/>
            <a:ext cx="8516887" cy="648000"/>
          </a:xfrm>
          <a:prstGeom prst="rect">
            <a:avLst/>
          </a:prstGeom>
          <a:solidFill>
            <a:schemeClr val="accent6">
              <a:lumMod val="75000"/>
            </a:schemeClr>
          </a:solidFill>
          <a:ln>
            <a:noFill/>
          </a:ln>
          <a:effectLst/>
          <a:extLst/>
        </p:spPr>
        <p:txBody>
          <a:bodyPr wrap="square" lIns="0" tIns="0" rIns="0" bIns="0" anchor="ctr">
            <a:noAutofit/>
          </a:bodyPr>
          <a:lstStyle/>
          <a:p>
            <a:endParaRPr lang="es-ES"/>
          </a:p>
        </p:txBody>
      </p:sp>
      <p:sp>
        <p:nvSpPr>
          <p:cNvPr id="96" name="95 CuadroTexto"/>
          <p:cNvSpPr txBox="1"/>
          <p:nvPr/>
        </p:nvSpPr>
        <p:spPr>
          <a:xfrm>
            <a:off x="56456" y="170534"/>
            <a:ext cx="5618654" cy="400110"/>
          </a:xfrm>
          <a:prstGeom prst="rect">
            <a:avLst/>
          </a:prstGeom>
          <a:noFill/>
        </p:spPr>
        <p:txBody>
          <a:bodyPr wrap="none" rtlCol="0">
            <a:spAutoFit/>
          </a:bodyPr>
          <a:lstStyle>
            <a:defPPr>
              <a:defRPr lang="es-ES_tradnl"/>
            </a:defPPr>
            <a:lvl1pPr algn="l">
              <a:defRPr sz="2000">
                <a:ln>
                  <a:solidFill>
                    <a:schemeClr val="bg1"/>
                  </a:solidFill>
                </a:ln>
                <a:solidFill>
                  <a:schemeClr val="bg1"/>
                </a:solidFill>
                <a:latin typeface="Calibri" pitchFamily="34" charset="0"/>
                <a:cs typeface="Calibri" pitchFamily="34" charset="0"/>
              </a:defRPr>
            </a:lvl1pPr>
          </a:lstStyle>
          <a:p>
            <a:r>
              <a:rPr lang="es-ES" dirty="0"/>
              <a:t>SEGURIDAD CIUDADANA EN LOS EVENTOS MASIVOS</a:t>
            </a:r>
          </a:p>
        </p:txBody>
      </p:sp>
      <p:sp>
        <p:nvSpPr>
          <p:cNvPr id="93" name="92 CuadroTexto"/>
          <p:cNvSpPr txBox="1"/>
          <p:nvPr/>
        </p:nvSpPr>
        <p:spPr>
          <a:xfrm>
            <a:off x="0" y="6396335"/>
            <a:ext cx="7545288" cy="461665"/>
          </a:xfrm>
          <a:prstGeom prst="rect">
            <a:avLst/>
          </a:prstGeom>
          <a:noFill/>
        </p:spPr>
        <p:txBody>
          <a:bodyPr wrap="square" rtlCol="0">
            <a:spAutoFit/>
          </a:bodyPr>
          <a:lstStyle>
            <a:defPPr>
              <a:defRPr lang="es-ES_tradnl"/>
            </a:defPPr>
            <a:lvl1pPr algn="l">
              <a:defRPr sz="1200">
                <a:solidFill>
                  <a:schemeClr val="bg1">
                    <a:lumMod val="50000"/>
                  </a:schemeClr>
                </a:solidFill>
                <a:latin typeface="Calibri" pitchFamily="34" charset="0"/>
                <a:cs typeface="Calibri" pitchFamily="34" charset="0"/>
              </a:defRPr>
            </a:lvl1pPr>
          </a:lstStyle>
          <a:p>
            <a:r>
              <a:rPr lang="es-ES" dirty="0" err="1" smtClean="0"/>
              <a:t>D2a</a:t>
            </a:r>
            <a:r>
              <a:rPr lang="es-ES" dirty="0"/>
              <a:t>.- Considerando </a:t>
            </a:r>
            <a:r>
              <a:rPr lang="es-ES" dirty="0" smtClean="0"/>
              <a:t>los siguientes eventos ¿Cuál </a:t>
            </a:r>
            <a:r>
              <a:rPr lang="es-ES" dirty="0"/>
              <a:t>es su percepción </a:t>
            </a:r>
            <a:r>
              <a:rPr lang="es-ES" dirty="0" smtClean="0"/>
              <a:t>sobre la seguridad, </a:t>
            </a:r>
            <a:br>
              <a:rPr lang="es-ES" dirty="0" smtClean="0"/>
            </a:br>
            <a:r>
              <a:rPr lang="es-ES" dirty="0" smtClean="0"/>
              <a:t>en </a:t>
            </a:r>
            <a:r>
              <a:rPr lang="es-ES" dirty="0"/>
              <a:t>cuanto a posibles comportamientos antisociales, </a:t>
            </a:r>
            <a:r>
              <a:rPr lang="es-ES" dirty="0" smtClean="0"/>
              <a:t>en cada uno de éstos?</a:t>
            </a:r>
            <a:endParaRPr lang="es-ES" dirty="0"/>
          </a:p>
        </p:txBody>
      </p:sp>
      <p:graphicFrame>
        <p:nvGraphicFramePr>
          <p:cNvPr id="107" name="106 Gráfico"/>
          <p:cNvGraphicFramePr/>
          <p:nvPr>
            <p:extLst>
              <p:ext uri="{D42A27DB-BD31-4B8C-83A1-F6EECF244321}">
                <p14:modId xmlns:p14="http://schemas.microsoft.com/office/powerpoint/2010/main" xmlns="" val="1377282265"/>
              </p:ext>
            </p:extLst>
          </p:nvPr>
        </p:nvGraphicFramePr>
        <p:xfrm>
          <a:off x="2628503" y="1846326"/>
          <a:ext cx="7194619" cy="3600400"/>
        </p:xfrm>
        <a:graphic>
          <a:graphicData uri="http://schemas.openxmlformats.org/drawingml/2006/chart">
            <c:chart xmlns:c="http://schemas.openxmlformats.org/drawingml/2006/chart" xmlns:r="http://schemas.openxmlformats.org/officeDocument/2006/relationships" r:id="rId2"/>
          </a:graphicData>
        </a:graphic>
      </p:graphicFrame>
      <p:grpSp>
        <p:nvGrpSpPr>
          <p:cNvPr id="108" name="107 Grupo"/>
          <p:cNvGrpSpPr/>
          <p:nvPr/>
        </p:nvGrpSpPr>
        <p:grpSpPr>
          <a:xfrm>
            <a:off x="382285" y="1747791"/>
            <a:ext cx="2093818" cy="1758419"/>
            <a:chOff x="534685" y="1747791"/>
            <a:chExt cx="2514964" cy="2112104"/>
          </a:xfrm>
        </p:grpSpPr>
        <p:sp>
          <p:nvSpPr>
            <p:cNvPr id="109" name="Freeform 100"/>
            <p:cNvSpPr>
              <a:spLocks/>
            </p:cNvSpPr>
            <p:nvPr/>
          </p:nvSpPr>
          <p:spPr bwMode="auto">
            <a:xfrm>
              <a:off x="976443" y="1933941"/>
              <a:ext cx="473987" cy="334513"/>
            </a:xfrm>
            <a:custGeom>
              <a:avLst/>
              <a:gdLst>
                <a:gd name="T0" fmla="*/ 184 w 952"/>
                <a:gd name="T1" fmla="*/ 532 h 671"/>
                <a:gd name="T2" fmla="*/ 121 w 952"/>
                <a:gd name="T3" fmla="*/ 462 h 671"/>
                <a:gd name="T4" fmla="*/ 96 w 952"/>
                <a:gd name="T5" fmla="*/ 392 h 671"/>
                <a:gd name="T6" fmla="*/ 67 w 952"/>
                <a:gd name="T7" fmla="*/ 355 h 671"/>
                <a:gd name="T8" fmla="*/ 49 w 952"/>
                <a:gd name="T9" fmla="*/ 354 h 671"/>
                <a:gd name="T10" fmla="*/ 26 w 952"/>
                <a:gd name="T11" fmla="*/ 359 h 671"/>
                <a:gd name="T12" fmla="*/ 8 w 952"/>
                <a:gd name="T13" fmla="*/ 341 h 671"/>
                <a:gd name="T14" fmla="*/ 0 w 952"/>
                <a:gd name="T15" fmla="*/ 301 h 671"/>
                <a:gd name="T16" fmla="*/ 13 w 952"/>
                <a:gd name="T17" fmla="*/ 244 h 671"/>
                <a:gd name="T18" fmla="*/ 68 w 952"/>
                <a:gd name="T19" fmla="*/ 182 h 671"/>
                <a:gd name="T20" fmla="*/ 76 w 952"/>
                <a:gd name="T21" fmla="*/ 156 h 671"/>
                <a:gd name="T22" fmla="*/ 61 w 952"/>
                <a:gd name="T23" fmla="*/ 132 h 671"/>
                <a:gd name="T24" fmla="*/ 88 w 952"/>
                <a:gd name="T25" fmla="*/ 122 h 671"/>
                <a:gd name="T26" fmla="*/ 206 w 952"/>
                <a:gd name="T27" fmla="*/ 125 h 671"/>
                <a:gd name="T28" fmla="*/ 248 w 952"/>
                <a:gd name="T29" fmla="*/ 106 h 671"/>
                <a:gd name="T30" fmla="*/ 278 w 952"/>
                <a:gd name="T31" fmla="*/ 61 h 671"/>
                <a:gd name="T32" fmla="*/ 326 w 952"/>
                <a:gd name="T33" fmla="*/ 90 h 671"/>
                <a:gd name="T34" fmla="*/ 385 w 952"/>
                <a:gd name="T35" fmla="*/ 53 h 671"/>
                <a:gd name="T36" fmla="*/ 413 w 952"/>
                <a:gd name="T37" fmla="*/ 66 h 671"/>
                <a:gd name="T38" fmla="*/ 460 w 952"/>
                <a:gd name="T39" fmla="*/ 98 h 671"/>
                <a:gd name="T40" fmla="*/ 495 w 952"/>
                <a:gd name="T41" fmla="*/ 109 h 671"/>
                <a:gd name="T42" fmla="*/ 573 w 952"/>
                <a:gd name="T43" fmla="*/ 57 h 671"/>
                <a:gd name="T44" fmla="*/ 656 w 952"/>
                <a:gd name="T45" fmla="*/ 84 h 671"/>
                <a:gd name="T46" fmla="*/ 719 w 952"/>
                <a:gd name="T47" fmla="*/ 57 h 671"/>
                <a:gd name="T48" fmla="*/ 757 w 952"/>
                <a:gd name="T49" fmla="*/ 71 h 671"/>
                <a:gd name="T50" fmla="*/ 826 w 952"/>
                <a:gd name="T51" fmla="*/ 0 h 671"/>
                <a:gd name="T52" fmla="*/ 875 w 952"/>
                <a:gd name="T53" fmla="*/ 5 h 671"/>
                <a:gd name="T54" fmla="*/ 873 w 952"/>
                <a:gd name="T55" fmla="*/ 50 h 671"/>
                <a:gd name="T56" fmla="*/ 928 w 952"/>
                <a:gd name="T57" fmla="*/ 92 h 671"/>
                <a:gd name="T58" fmla="*/ 952 w 952"/>
                <a:gd name="T59" fmla="*/ 113 h 671"/>
                <a:gd name="T60" fmla="*/ 917 w 952"/>
                <a:gd name="T61" fmla="*/ 138 h 671"/>
                <a:gd name="T62" fmla="*/ 871 w 952"/>
                <a:gd name="T63" fmla="*/ 196 h 671"/>
                <a:gd name="T64" fmla="*/ 874 w 952"/>
                <a:gd name="T65" fmla="*/ 426 h 671"/>
                <a:gd name="T66" fmla="*/ 831 w 952"/>
                <a:gd name="T67" fmla="*/ 442 h 671"/>
                <a:gd name="T68" fmla="*/ 812 w 952"/>
                <a:gd name="T69" fmla="*/ 482 h 671"/>
                <a:gd name="T70" fmla="*/ 840 w 952"/>
                <a:gd name="T71" fmla="*/ 532 h 671"/>
                <a:gd name="T72" fmla="*/ 802 w 952"/>
                <a:gd name="T73" fmla="*/ 565 h 671"/>
                <a:gd name="T74" fmla="*/ 676 w 952"/>
                <a:gd name="T75" fmla="*/ 565 h 671"/>
                <a:gd name="T76" fmla="*/ 650 w 952"/>
                <a:gd name="T77" fmla="*/ 587 h 671"/>
                <a:gd name="T78" fmla="*/ 650 w 952"/>
                <a:gd name="T79" fmla="*/ 671 h 671"/>
                <a:gd name="T80" fmla="*/ 556 w 952"/>
                <a:gd name="T81" fmla="*/ 604 h 671"/>
                <a:gd name="T82" fmla="*/ 448 w 952"/>
                <a:gd name="T83" fmla="*/ 604 h 671"/>
                <a:gd name="T84" fmla="*/ 328 w 952"/>
                <a:gd name="T85" fmla="*/ 586 h 671"/>
                <a:gd name="T86" fmla="*/ 271 w 952"/>
                <a:gd name="T87" fmla="*/ 536 h 671"/>
                <a:gd name="T88" fmla="*/ 184 w 952"/>
                <a:gd name="T89" fmla="*/ 532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52" h="671">
                  <a:moveTo>
                    <a:pt x="184" y="532"/>
                  </a:moveTo>
                  <a:lnTo>
                    <a:pt x="121" y="462"/>
                  </a:lnTo>
                  <a:lnTo>
                    <a:pt x="96" y="392"/>
                  </a:lnTo>
                  <a:lnTo>
                    <a:pt x="67" y="355"/>
                  </a:lnTo>
                  <a:lnTo>
                    <a:pt x="49" y="354"/>
                  </a:lnTo>
                  <a:lnTo>
                    <a:pt x="26" y="359"/>
                  </a:lnTo>
                  <a:lnTo>
                    <a:pt x="8" y="341"/>
                  </a:lnTo>
                  <a:lnTo>
                    <a:pt x="0" y="301"/>
                  </a:lnTo>
                  <a:lnTo>
                    <a:pt x="13" y="244"/>
                  </a:lnTo>
                  <a:lnTo>
                    <a:pt x="68" y="182"/>
                  </a:lnTo>
                  <a:lnTo>
                    <a:pt x="76" y="156"/>
                  </a:lnTo>
                  <a:lnTo>
                    <a:pt x="61" y="132"/>
                  </a:lnTo>
                  <a:lnTo>
                    <a:pt x="88" y="122"/>
                  </a:lnTo>
                  <a:lnTo>
                    <a:pt x="206" y="125"/>
                  </a:lnTo>
                  <a:lnTo>
                    <a:pt x="248" y="106"/>
                  </a:lnTo>
                  <a:lnTo>
                    <a:pt x="278" y="61"/>
                  </a:lnTo>
                  <a:lnTo>
                    <a:pt x="326" y="90"/>
                  </a:lnTo>
                  <a:lnTo>
                    <a:pt x="385" y="53"/>
                  </a:lnTo>
                  <a:lnTo>
                    <a:pt x="413" y="66"/>
                  </a:lnTo>
                  <a:lnTo>
                    <a:pt x="460" y="98"/>
                  </a:lnTo>
                  <a:lnTo>
                    <a:pt x="495" y="109"/>
                  </a:lnTo>
                  <a:lnTo>
                    <a:pt x="573" y="57"/>
                  </a:lnTo>
                  <a:lnTo>
                    <a:pt x="656" y="84"/>
                  </a:lnTo>
                  <a:lnTo>
                    <a:pt x="719" y="57"/>
                  </a:lnTo>
                  <a:lnTo>
                    <a:pt x="757" y="71"/>
                  </a:lnTo>
                  <a:lnTo>
                    <a:pt x="826" y="0"/>
                  </a:lnTo>
                  <a:lnTo>
                    <a:pt x="875" y="5"/>
                  </a:lnTo>
                  <a:lnTo>
                    <a:pt x="873" y="50"/>
                  </a:lnTo>
                  <a:lnTo>
                    <a:pt x="928" y="92"/>
                  </a:lnTo>
                  <a:lnTo>
                    <a:pt x="952" y="113"/>
                  </a:lnTo>
                  <a:lnTo>
                    <a:pt x="917" y="138"/>
                  </a:lnTo>
                  <a:lnTo>
                    <a:pt x="871" y="196"/>
                  </a:lnTo>
                  <a:lnTo>
                    <a:pt x="874" y="426"/>
                  </a:lnTo>
                  <a:lnTo>
                    <a:pt x="831" y="442"/>
                  </a:lnTo>
                  <a:lnTo>
                    <a:pt x="812" y="482"/>
                  </a:lnTo>
                  <a:lnTo>
                    <a:pt x="840" y="532"/>
                  </a:lnTo>
                  <a:lnTo>
                    <a:pt x="802" y="565"/>
                  </a:lnTo>
                  <a:lnTo>
                    <a:pt x="676" y="565"/>
                  </a:lnTo>
                  <a:lnTo>
                    <a:pt x="650" y="587"/>
                  </a:lnTo>
                  <a:lnTo>
                    <a:pt x="650" y="671"/>
                  </a:lnTo>
                  <a:lnTo>
                    <a:pt x="556" y="604"/>
                  </a:lnTo>
                  <a:lnTo>
                    <a:pt x="448" y="604"/>
                  </a:lnTo>
                  <a:lnTo>
                    <a:pt x="328" y="586"/>
                  </a:lnTo>
                  <a:lnTo>
                    <a:pt x="271" y="536"/>
                  </a:lnTo>
                  <a:lnTo>
                    <a:pt x="184" y="532"/>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110" name="Freeform 65"/>
            <p:cNvSpPr>
              <a:spLocks/>
            </p:cNvSpPr>
            <p:nvPr/>
          </p:nvSpPr>
          <p:spPr bwMode="auto">
            <a:xfrm>
              <a:off x="1287618" y="2716880"/>
              <a:ext cx="531221" cy="250052"/>
            </a:xfrm>
            <a:custGeom>
              <a:avLst/>
              <a:gdLst>
                <a:gd name="T0" fmla="*/ 38 w 846"/>
                <a:gd name="T1" fmla="*/ 98 h 398"/>
                <a:gd name="T2" fmla="*/ 79 w 846"/>
                <a:gd name="T3" fmla="*/ 63 h 398"/>
                <a:gd name="T4" fmla="*/ 122 w 846"/>
                <a:gd name="T5" fmla="*/ 51 h 398"/>
                <a:gd name="T6" fmla="*/ 164 w 846"/>
                <a:gd name="T7" fmla="*/ 45 h 398"/>
                <a:gd name="T8" fmla="*/ 176 w 846"/>
                <a:gd name="T9" fmla="*/ 15 h 398"/>
                <a:gd name="T10" fmla="*/ 210 w 846"/>
                <a:gd name="T11" fmla="*/ 0 h 398"/>
                <a:gd name="T12" fmla="*/ 230 w 846"/>
                <a:gd name="T13" fmla="*/ 29 h 398"/>
                <a:gd name="T14" fmla="*/ 242 w 846"/>
                <a:gd name="T15" fmla="*/ 63 h 398"/>
                <a:gd name="T16" fmla="*/ 273 w 846"/>
                <a:gd name="T17" fmla="*/ 55 h 398"/>
                <a:gd name="T18" fmla="*/ 336 w 846"/>
                <a:gd name="T19" fmla="*/ 41 h 398"/>
                <a:gd name="T20" fmla="*/ 407 w 846"/>
                <a:gd name="T21" fmla="*/ 10 h 398"/>
                <a:gd name="T22" fmla="*/ 492 w 846"/>
                <a:gd name="T23" fmla="*/ 63 h 398"/>
                <a:gd name="T24" fmla="*/ 580 w 846"/>
                <a:gd name="T25" fmla="*/ 81 h 398"/>
                <a:gd name="T26" fmla="*/ 587 w 846"/>
                <a:gd name="T27" fmla="*/ 101 h 398"/>
                <a:gd name="T28" fmla="*/ 587 w 846"/>
                <a:gd name="T29" fmla="*/ 110 h 398"/>
                <a:gd name="T30" fmla="*/ 562 w 846"/>
                <a:gd name="T31" fmla="*/ 139 h 398"/>
                <a:gd name="T32" fmla="*/ 576 w 846"/>
                <a:gd name="T33" fmla="*/ 162 h 398"/>
                <a:gd name="T34" fmla="*/ 665 w 846"/>
                <a:gd name="T35" fmla="*/ 94 h 398"/>
                <a:gd name="T36" fmla="*/ 711 w 846"/>
                <a:gd name="T37" fmla="*/ 92 h 398"/>
                <a:gd name="T38" fmla="*/ 760 w 846"/>
                <a:gd name="T39" fmla="*/ 81 h 398"/>
                <a:gd name="T40" fmla="*/ 779 w 846"/>
                <a:gd name="T41" fmla="*/ 217 h 398"/>
                <a:gd name="T42" fmla="*/ 811 w 846"/>
                <a:gd name="T43" fmla="*/ 259 h 398"/>
                <a:gd name="T44" fmla="*/ 846 w 846"/>
                <a:gd name="T45" fmla="*/ 373 h 398"/>
                <a:gd name="T46" fmla="*/ 737 w 846"/>
                <a:gd name="T47" fmla="*/ 374 h 398"/>
                <a:gd name="T48" fmla="*/ 610 w 846"/>
                <a:gd name="T49" fmla="*/ 398 h 398"/>
                <a:gd name="T50" fmla="*/ 544 w 846"/>
                <a:gd name="T51" fmla="*/ 380 h 398"/>
                <a:gd name="T52" fmla="*/ 470 w 846"/>
                <a:gd name="T53" fmla="*/ 338 h 398"/>
                <a:gd name="T54" fmla="*/ 294 w 846"/>
                <a:gd name="T55" fmla="*/ 357 h 398"/>
                <a:gd name="T56" fmla="*/ 229 w 846"/>
                <a:gd name="T57" fmla="*/ 381 h 398"/>
                <a:gd name="T58" fmla="*/ 193 w 846"/>
                <a:gd name="T59" fmla="*/ 391 h 398"/>
                <a:gd name="T60" fmla="*/ 164 w 846"/>
                <a:gd name="T61" fmla="*/ 393 h 398"/>
                <a:gd name="T62" fmla="*/ 134 w 846"/>
                <a:gd name="T63" fmla="*/ 393 h 398"/>
                <a:gd name="T64" fmla="*/ 116 w 846"/>
                <a:gd name="T65" fmla="*/ 355 h 398"/>
                <a:gd name="T66" fmla="*/ 116 w 846"/>
                <a:gd name="T67" fmla="*/ 333 h 398"/>
                <a:gd name="T68" fmla="*/ 84 w 846"/>
                <a:gd name="T69" fmla="*/ 304 h 398"/>
                <a:gd name="T70" fmla="*/ 72 w 846"/>
                <a:gd name="T71" fmla="*/ 274 h 398"/>
                <a:gd name="T72" fmla="*/ 94 w 846"/>
                <a:gd name="T73" fmla="*/ 247 h 398"/>
                <a:gd name="T74" fmla="*/ 7 w 846"/>
                <a:gd name="T75" fmla="*/ 158 h 398"/>
                <a:gd name="T76" fmla="*/ 3 w 846"/>
                <a:gd name="T77" fmla="*/ 142 h 398"/>
                <a:gd name="T78" fmla="*/ 0 w 846"/>
                <a:gd name="T79" fmla="*/ 135 h 398"/>
                <a:gd name="T80" fmla="*/ 38 w 846"/>
                <a:gd name="T81" fmla="*/ 9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46" h="398">
                  <a:moveTo>
                    <a:pt x="38" y="98"/>
                  </a:moveTo>
                  <a:lnTo>
                    <a:pt x="79" y="63"/>
                  </a:lnTo>
                  <a:lnTo>
                    <a:pt x="122" y="51"/>
                  </a:lnTo>
                  <a:lnTo>
                    <a:pt x="164" y="45"/>
                  </a:lnTo>
                  <a:lnTo>
                    <a:pt x="176" y="15"/>
                  </a:lnTo>
                  <a:lnTo>
                    <a:pt x="210" y="0"/>
                  </a:lnTo>
                  <a:lnTo>
                    <a:pt x="230" y="29"/>
                  </a:lnTo>
                  <a:lnTo>
                    <a:pt x="242" y="63"/>
                  </a:lnTo>
                  <a:lnTo>
                    <a:pt x="273" y="55"/>
                  </a:lnTo>
                  <a:lnTo>
                    <a:pt x="336" y="41"/>
                  </a:lnTo>
                  <a:lnTo>
                    <a:pt x="407" y="10"/>
                  </a:lnTo>
                  <a:lnTo>
                    <a:pt x="492" y="63"/>
                  </a:lnTo>
                  <a:lnTo>
                    <a:pt x="580" y="81"/>
                  </a:lnTo>
                  <a:lnTo>
                    <a:pt x="587" y="101"/>
                  </a:lnTo>
                  <a:lnTo>
                    <a:pt x="587" y="110"/>
                  </a:lnTo>
                  <a:lnTo>
                    <a:pt x="562" y="139"/>
                  </a:lnTo>
                  <a:lnTo>
                    <a:pt x="576" y="162"/>
                  </a:lnTo>
                  <a:lnTo>
                    <a:pt x="665" y="94"/>
                  </a:lnTo>
                  <a:lnTo>
                    <a:pt x="711" y="92"/>
                  </a:lnTo>
                  <a:lnTo>
                    <a:pt x="760" y="81"/>
                  </a:lnTo>
                  <a:lnTo>
                    <a:pt x="779" y="217"/>
                  </a:lnTo>
                  <a:lnTo>
                    <a:pt x="811" y="259"/>
                  </a:lnTo>
                  <a:lnTo>
                    <a:pt x="846" y="373"/>
                  </a:lnTo>
                  <a:lnTo>
                    <a:pt x="737" y="374"/>
                  </a:lnTo>
                  <a:lnTo>
                    <a:pt x="610" y="398"/>
                  </a:lnTo>
                  <a:lnTo>
                    <a:pt x="544" y="380"/>
                  </a:lnTo>
                  <a:lnTo>
                    <a:pt x="470" y="338"/>
                  </a:lnTo>
                  <a:lnTo>
                    <a:pt x="294" y="357"/>
                  </a:lnTo>
                  <a:lnTo>
                    <a:pt x="229" y="381"/>
                  </a:lnTo>
                  <a:lnTo>
                    <a:pt x="193" y="391"/>
                  </a:lnTo>
                  <a:lnTo>
                    <a:pt x="164" y="393"/>
                  </a:lnTo>
                  <a:lnTo>
                    <a:pt x="134" y="393"/>
                  </a:lnTo>
                  <a:lnTo>
                    <a:pt x="116" y="355"/>
                  </a:lnTo>
                  <a:lnTo>
                    <a:pt x="116" y="333"/>
                  </a:lnTo>
                  <a:lnTo>
                    <a:pt x="84" y="304"/>
                  </a:lnTo>
                  <a:lnTo>
                    <a:pt x="72" y="274"/>
                  </a:lnTo>
                  <a:lnTo>
                    <a:pt x="94" y="247"/>
                  </a:lnTo>
                  <a:lnTo>
                    <a:pt x="7" y="158"/>
                  </a:lnTo>
                  <a:lnTo>
                    <a:pt x="3" y="142"/>
                  </a:lnTo>
                  <a:lnTo>
                    <a:pt x="0" y="135"/>
                  </a:lnTo>
                  <a:lnTo>
                    <a:pt x="38" y="98"/>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11" name="Freeform 66"/>
            <p:cNvSpPr>
              <a:spLocks/>
            </p:cNvSpPr>
            <p:nvPr/>
          </p:nvSpPr>
          <p:spPr bwMode="auto">
            <a:xfrm>
              <a:off x="1668808" y="2434600"/>
              <a:ext cx="421754" cy="317288"/>
            </a:xfrm>
            <a:custGeom>
              <a:avLst/>
              <a:gdLst>
                <a:gd name="T0" fmla="*/ 423 w 672"/>
                <a:gd name="T1" fmla="*/ 355 h 505"/>
                <a:gd name="T2" fmla="*/ 347 w 672"/>
                <a:gd name="T3" fmla="*/ 403 h 505"/>
                <a:gd name="T4" fmla="*/ 247 w 672"/>
                <a:gd name="T5" fmla="*/ 426 h 505"/>
                <a:gd name="T6" fmla="*/ 225 w 672"/>
                <a:gd name="T7" fmla="*/ 496 h 505"/>
                <a:gd name="T8" fmla="*/ 153 w 672"/>
                <a:gd name="T9" fmla="*/ 505 h 505"/>
                <a:gd name="T10" fmla="*/ 120 w 672"/>
                <a:gd name="T11" fmla="*/ 482 h 505"/>
                <a:gd name="T12" fmla="*/ 90 w 672"/>
                <a:gd name="T13" fmla="*/ 340 h 505"/>
                <a:gd name="T14" fmla="*/ 59 w 672"/>
                <a:gd name="T15" fmla="*/ 332 h 505"/>
                <a:gd name="T16" fmla="*/ 60 w 672"/>
                <a:gd name="T17" fmla="*/ 308 h 505"/>
                <a:gd name="T18" fmla="*/ 24 w 672"/>
                <a:gd name="T19" fmla="*/ 195 h 505"/>
                <a:gd name="T20" fmla="*/ 40 w 672"/>
                <a:gd name="T21" fmla="*/ 144 h 505"/>
                <a:gd name="T22" fmla="*/ 0 w 672"/>
                <a:gd name="T23" fmla="*/ 102 h 505"/>
                <a:gd name="T24" fmla="*/ 0 w 672"/>
                <a:gd name="T25" fmla="*/ 87 h 505"/>
                <a:gd name="T26" fmla="*/ 56 w 672"/>
                <a:gd name="T27" fmla="*/ 73 h 505"/>
                <a:gd name="T28" fmla="*/ 77 w 672"/>
                <a:gd name="T29" fmla="*/ 39 h 505"/>
                <a:gd name="T30" fmla="*/ 125 w 672"/>
                <a:gd name="T31" fmla="*/ 9 h 505"/>
                <a:gd name="T32" fmla="*/ 145 w 672"/>
                <a:gd name="T33" fmla="*/ 33 h 505"/>
                <a:gd name="T34" fmla="*/ 164 w 672"/>
                <a:gd name="T35" fmla="*/ 33 h 505"/>
                <a:gd name="T36" fmla="*/ 186 w 672"/>
                <a:gd name="T37" fmla="*/ 18 h 505"/>
                <a:gd name="T38" fmla="*/ 191 w 672"/>
                <a:gd name="T39" fmla="*/ 0 h 505"/>
                <a:gd name="T40" fmla="*/ 220 w 672"/>
                <a:gd name="T41" fmla="*/ 24 h 505"/>
                <a:gd name="T42" fmla="*/ 245 w 672"/>
                <a:gd name="T43" fmla="*/ 19 h 505"/>
                <a:gd name="T44" fmla="*/ 280 w 672"/>
                <a:gd name="T45" fmla="*/ 37 h 505"/>
                <a:gd name="T46" fmla="*/ 352 w 672"/>
                <a:gd name="T47" fmla="*/ 50 h 505"/>
                <a:gd name="T48" fmla="*/ 324 w 672"/>
                <a:gd name="T49" fmla="*/ 81 h 505"/>
                <a:gd name="T50" fmla="*/ 347 w 672"/>
                <a:gd name="T51" fmla="*/ 146 h 505"/>
                <a:gd name="T52" fmla="*/ 378 w 672"/>
                <a:gd name="T53" fmla="*/ 126 h 505"/>
                <a:gd name="T54" fmla="*/ 408 w 672"/>
                <a:gd name="T55" fmla="*/ 131 h 505"/>
                <a:gd name="T56" fmla="*/ 450 w 672"/>
                <a:gd name="T57" fmla="*/ 123 h 505"/>
                <a:gd name="T58" fmla="*/ 479 w 672"/>
                <a:gd name="T59" fmla="*/ 108 h 505"/>
                <a:gd name="T60" fmla="*/ 521 w 672"/>
                <a:gd name="T61" fmla="*/ 72 h 505"/>
                <a:gd name="T62" fmla="*/ 618 w 672"/>
                <a:gd name="T63" fmla="*/ 168 h 505"/>
                <a:gd name="T64" fmla="*/ 649 w 672"/>
                <a:gd name="T65" fmla="*/ 191 h 505"/>
                <a:gd name="T66" fmla="*/ 648 w 672"/>
                <a:gd name="T67" fmla="*/ 287 h 505"/>
                <a:gd name="T68" fmla="*/ 672 w 672"/>
                <a:gd name="T69" fmla="*/ 296 h 505"/>
                <a:gd name="T70" fmla="*/ 671 w 672"/>
                <a:gd name="T71" fmla="*/ 324 h 505"/>
                <a:gd name="T72" fmla="*/ 630 w 672"/>
                <a:gd name="T73" fmla="*/ 323 h 505"/>
                <a:gd name="T74" fmla="*/ 608 w 672"/>
                <a:gd name="T75" fmla="*/ 358 h 505"/>
                <a:gd name="T76" fmla="*/ 581 w 672"/>
                <a:gd name="T77" fmla="*/ 392 h 505"/>
                <a:gd name="T78" fmla="*/ 561 w 672"/>
                <a:gd name="T79" fmla="*/ 395 h 505"/>
                <a:gd name="T80" fmla="*/ 513 w 672"/>
                <a:gd name="T81" fmla="*/ 352 h 505"/>
                <a:gd name="T82" fmla="*/ 423 w 672"/>
                <a:gd name="T83" fmla="*/ 35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72" h="505">
                  <a:moveTo>
                    <a:pt x="423" y="355"/>
                  </a:moveTo>
                  <a:lnTo>
                    <a:pt x="347" y="403"/>
                  </a:lnTo>
                  <a:lnTo>
                    <a:pt x="247" y="426"/>
                  </a:lnTo>
                  <a:lnTo>
                    <a:pt x="225" y="496"/>
                  </a:lnTo>
                  <a:lnTo>
                    <a:pt x="153" y="505"/>
                  </a:lnTo>
                  <a:lnTo>
                    <a:pt x="120" y="482"/>
                  </a:lnTo>
                  <a:lnTo>
                    <a:pt x="90" y="340"/>
                  </a:lnTo>
                  <a:lnTo>
                    <a:pt x="59" y="332"/>
                  </a:lnTo>
                  <a:lnTo>
                    <a:pt x="60" y="308"/>
                  </a:lnTo>
                  <a:lnTo>
                    <a:pt x="24" y="195"/>
                  </a:lnTo>
                  <a:lnTo>
                    <a:pt x="40" y="144"/>
                  </a:lnTo>
                  <a:lnTo>
                    <a:pt x="0" y="102"/>
                  </a:lnTo>
                  <a:lnTo>
                    <a:pt x="0" y="87"/>
                  </a:lnTo>
                  <a:lnTo>
                    <a:pt x="56" y="73"/>
                  </a:lnTo>
                  <a:lnTo>
                    <a:pt x="77" y="39"/>
                  </a:lnTo>
                  <a:lnTo>
                    <a:pt x="125" y="9"/>
                  </a:lnTo>
                  <a:lnTo>
                    <a:pt x="145" y="33"/>
                  </a:lnTo>
                  <a:lnTo>
                    <a:pt x="164" y="33"/>
                  </a:lnTo>
                  <a:lnTo>
                    <a:pt x="186" y="18"/>
                  </a:lnTo>
                  <a:lnTo>
                    <a:pt x="191" y="0"/>
                  </a:lnTo>
                  <a:lnTo>
                    <a:pt x="220" y="24"/>
                  </a:lnTo>
                  <a:lnTo>
                    <a:pt x="245" y="19"/>
                  </a:lnTo>
                  <a:lnTo>
                    <a:pt x="280" y="37"/>
                  </a:lnTo>
                  <a:lnTo>
                    <a:pt x="352" y="50"/>
                  </a:lnTo>
                  <a:lnTo>
                    <a:pt x="324" y="81"/>
                  </a:lnTo>
                  <a:lnTo>
                    <a:pt x="347" y="146"/>
                  </a:lnTo>
                  <a:lnTo>
                    <a:pt x="378" y="126"/>
                  </a:lnTo>
                  <a:lnTo>
                    <a:pt x="408" y="131"/>
                  </a:lnTo>
                  <a:lnTo>
                    <a:pt x="450" y="123"/>
                  </a:lnTo>
                  <a:lnTo>
                    <a:pt x="479" y="108"/>
                  </a:lnTo>
                  <a:lnTo>
                    <a:pt x="521" y="72"/>
                  </a:lnTo>
                  <a:lnTo>
                    <a:pt x="618" y="168"/>
                  </a:lnTo>
                  <a:lnTo>
                    <a:pt x="649" y="191"/>
                  </a:lnTo>
                  <a:lnTo>
                    <a:pt x="648" y="287"/>
                  </a:lnTo>
                  <a:lnTo>
                    <a:pt x="672" y="296"/>
                  </a:lnTo>
                  <a:lnTo>
                    <a:pt x="671" y="324"/>
                  </a:lnTo>
                  <a:lnTo>
                    <a:pt x="630" y="323"/>
                  </a:lnTo>
                  <a:lnTo>
                    <a:pt x="608" y="358"/>
                  </a:lnTo>
                  <a:lnTo>
                    <a:pt x="581" y="392"/>
                  </a:lnTo>
                  <a:lnTo>
                    <a:pt x="561" y="395"/>
                  </a:lnTo>
                  <a:lnTo>
                    <a:pt x="513" y="352"/>
                  </a:lnTo>
                  <a:lnTo>
                    <a:pt x="423" y="355"/>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12" name="Freeform 67"/>
            <p:cNvSpPr>
              <a:spLocks/>
            </p:cNvSpPr>
            <p:nvPr/>
          </p:nvSpPr>
          <p:spPr bwMode="auto">
            <a:xfrm>
              <a:off x="1764939" y="2655756"/>
              <a:ext cx="401750" cy="330068"/>
            </a:xfrm>
            <a:custGeom>
              <a:avLst/>
              <a:gdLst>
                <a:gd name="T0" fmla="*/ 427 w 639"/>
                <a:gd name="T1" fmla="*/ 514 h 525"/>
                <a:gd name="T2" fmla="*/ 258 w 639"/>
                <a:gd name="T3" fmla="*/ 525 h 525"/>
                <a:gd name="T4" fmla="*/ 173 w 639"/>
                <a:gd name="T5" fmla="*/ 506 h 525"/>
                <a:gd name="T6" fmla="*/ 86 w 639"/>
                <a:gd name="T7" fmla="*/ 469 h 525"/>
                <a:gd name="T8" fmla="*/ 51 w 639"/>
                <a:gd name="T9" fmla="*/ 352 h 525"/>
                <a:gd name="T10" fmla="*/ 19 w 639"/>
                <a:gd name="T11" fmla="*/ 316 h 525"/>
                <a:gd name="T12" fmla="*/ 0 w 639"/>
                <a:gd name="T13" fmla="*/ 178 h 525"/>
                <a:gd name="T14" fmla="*/ 0 w 639"/>
                <a:gd name="T15" fmla="*/ 153 h 525"/>
                <a:gd name="T16" fmla="*/ 72 w 639"/>
                <a:gd name="T17" fmla="*/ 144 h 525"/>
                <a:gd name="T18" fmla="*/ 94 w 639"/>
                <a:gd name="T19" fmla="*/ 74 h 525"/>
                <a:gd name="T20" fmla="*/ 195 w 639"/>
                <a:gd name="T21" fmla="*/ 51 h 525"/>
                <a:gd name="T22" fmla="*/ 268 w 639"/>
                <a:gd name="T23" fmla="*/ 4 h 525"/>
                <a:gd name="T24" fmla="*/ 360 w 639"/>
                <a:gd name="T25" fmla="*/ 0 h 525"/>
                <a:gd name="T26" fmla="*/ 408 w 639"/>
                <a:gd name="T27" fmla="*/ 43 h 525"/>
                <a:gd name="T28" fmla="*/ 461 w 639"/>
                <a:gd name="T29" fmla="*/ 137 h 525"/>
                <a:gd name="T30" fmla="*/ 499 w 639"/>
                <a:gd name="T31" fmla="*/ 118 h 525"/>
                <a:gd name="T32" fmla="*/ 561 w 639"/>
                <a:gd name="T33" fmla="*/ 207 h 525"/>
                <a:gd name="T34" fmla="*/ 599 w 639"/>
                <a:gd name="T35" fmla="*/ 225 h 525"/>
                <a:gd name="T36" fmla="*/ 619 w 639"/>
                <a:gd name="T37" fmla="*/ 235 h 525"/>
                <a:gd name="T38" fmla="*/ 632 w 639"/>
                <a:gd name="T39" fmla="*/ 261 h 525"/>
                <a:gd name="T40" fmla="*/ 639 w 639"/>
                <a:gd name="T41" fmla="*/ 314 h 525"/>
                <a:gd name="T42" fmla="*/ 613 w 639"/>
                <a:gd name="T43" fmla="*/ 352 h 525"/>
                <a:gd name="T44" fmla="*/ 595 w 639"/>
                <a:gd name="T45" fmla="*/ 351 h 525"/>
                <a:gd name="T46" fmla="*/ 604 w 639"/>
                <a:gd name="T47" fmla="*/ 380 h 525"/>
                <a:gd name="T48" fmla="*/ 545 w 639"/>
                <a:gd name="T49" fmla="*/ 391 h 525"/>
                <a:gd name="T50" fmla="*/ 532 w 639"/>
                <a:gd name="T51" fmla="*/ 476 h 525"/>
                <a:gd name="T52" fmla="*/ 427 w 639"/>
                <a:gd name="T53" fmla="*/ 514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39" h="525">
                  <a:moveTo>
                    <a:pt x="427" y="514"/>
                  </a:moveTo>
                  <a:lnTo>
                    <a:pt x="258" y="525"/>
                  </a:lnTo>
                  <a:lnTo>
                    <a:pt x="173" y="506"/>
                  </a:lnTo>
                  <a:lnTo>
                    <a:pt x="86" y="469"/>
                  </a:lnTo>
                  <a:lnTo>
                    <a:pt x="51" y="352"/>
                  </a:lnTo>
                  <a:lnTo>
                    <a:pt x="19" y="316"/>
                  </a:lnTo>
                  <a:lnTo>
                    <a:pt x="0" y="178"/>
                  </a:lnTo>
                  <a:lnTo>
                    <a:pt x="0" y="153"/>
                  </a:lnTo>
                  <a:lnTo>
                    <a:pt x="72" y="144"/>
                  </a:lnTo>
                  <a:lnTo>
                    <a:pt x="94" y="74"/>
                  </a:lnTo>
                  <a:lnTo>
                    <a:pt x="195" y="51"/>
                  </a:lnTo>
                  <a:lnTo>
                    <a:pt x="268" y="4"/>
                  </a:lnTo>
                  <a:lnTo>
                    <a:pt x="360" y="0"/>
                  </a:lnTo>
                  <a:lnTo>
                    <a:pt x="408" y="43"/>
                  </a:lnTo>
                  <a:lnTo>
                    <a:pt x="461" y="137"/>
                  </a:lnTo>
                  <a:lnTo>
                    <a:pt x="499" y="118"/>
                  </a:lnTo>
                  <a:lnTo>
                    <a:pt x="561" y="207"/>
                  </a:lnTo>
                  <a:lnTo>
                    <a:pt x="599" y="225"/>
                  </a:lnTo>
                  <a:lnTo>
                    <a:pt x="619" y="235"/>
                  </a:lnTo>
                  <a:lnTo>
                    <a:pt x="632" y="261"/>
                  </a:lnTo>
                  <a:lnTo>
                    <a:pt x="639" y="314"/>
                  </a:lnTo>
                  <a:lnTo>
                    <a:pt x="613" y="352"/>
                  </a:lnTo>
                  <a:lnTo>
                    <a:pt x="595" y="351"/>
                  </a:lnTo>
                  <a:lnTo>
                    <a:pt x="604" y="380"/>
                  </a:lnTo>
                  <a:lnTo>
                    <a:pt x="545" y="391"/>
                  </a:lnTo>
                  <a:lnTo>
                    <a:pt x="532" y="476"/>
                  </a:lnTo>
                  <a:lnTo>
                    <a:pt x="427" y="514"/>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13" name="Freeform 68"/>
            <p:cNvSpPr>
              <a:spLocks/>
            </p:cNvSpPr>
            <p:nvPr/>
          </p:nvSpPr>
          <p:spPr bwMode="auto">
            <a:xfrm>
              <a:off x="1812171" y="2950262"/>
              <a:ext cx="421754" cy="386191"/>
            </a:xfrm>
            <a:custGeom>
              <a:avLst/>
              <a:gdLst>
                <a:gd name="T0" fmla="*/ 26 w 671"/>
                <a:gd name="T1" fmla="*/ 152 h 614"/>
                <a:gd name="T2" fmla="*/ 0 w 671"/>
                <a:gd name="T3" fmla="*/ 81 h 614"/>
                <a:gd name="T4" fmla="*/ 11 w 671"/>
                <a:gd name="T5" fmla="*/ 0 h 614"/>
                <a:gd name="T6" fmla="*/ 98 w 671"/>
                <a:gd name="T7" fmla="*/ 37 h 614"/>
                <a:gd name="T8" fmla="*/ 186 w 671"/>
                <a:gd name="T9" fmla="*/ 56 h 614"/>
                <a:gd name="T10" fmla="*/ 352 w 671"/>
                <a:gd name="T11" fmla="*/ 45 h 614"/>
                <a:gd name="T12" fmla="*/ 457 w 671"/>
                <a:gd name="T13" fmla="*/ 7 h 614"/>
                <a:gd name="T14" fmla="*/ 528 w 671"/>
                <a:gd name="T15" fmla="*/ 37 h 614"/>
                <a:gd name="T16" fmla="*/ 576 w 671"/>
                <a:gd name="T17" fmla="*/ 66 h 614"/>
                <a:gd name="T18" fmla="*/ 564 w 671"/>
                <a:gd name="T19" fmla="*/ 126 h 614"/>
                <a:gd name="T20" fmla="*/ 561 w 671"/>
                <a:gd name="T21" fmla="*/ 176 h 614"/>
                <a:gd name="T22" fmla="*/ 571 w 671"/>
                <a:gd name="T23" fmla="*/ 200 h 614"/>
                <a:gd name="T24" fmla="*/ 650 w 671"/>
                <a:gd name="T25" fmla="*/ 230 h 614"/>
                <a:gd name="T26" fmla="*/ 667 w 671"/>
                <a:gd name="T27" fmla="*/ 243 h 614"/>
                <a:gd name="T28" fmla="*/ 671 w 671"/>
                <a:gd name="T29" fmla="*/ 272 h 614"/>
                <a:gd name="T30" fmla="*/ 654 w 671"/>
                <a:gd name="T31" fmla="*/ 290 h 614"/>
                <a:gd name="T32" fmla="*/ 634 w 671"/>
                <a:gd name="T33" fmla="*/ 332 h 614"/>
                <a:gd name="T34" fmla="*/ 590 w 671"/>
                <a:gd name="T35" fmla="*/ 302 h 614"/>
                <a:gd name="T36" fmla="*/ 547 w 671"/>
                <a:gd name="T37" fmla="*/ 327 h 614"/>
                <a:gd name="T38" fmla="*/ 526 w 671"/>
                <a:gd name="T39" fmla="*/ 307 h 614"/>
                <a:gd name="T40" fmla="*/ 509 w 671"/>
                <a:gd name="T41" fmla="*/ 320 h 614"/>
                <a:gd name="T42" fmla="*/ 518 w 671"/>
                <a:gd name="T43" fmla="*/ 338 h 614"/>
                <a:gd name="T44" fmla="*/ 497 w 671"/>
                <a:gd name="T45" fmla="*/ 400 h 614"/>
                <a:gd name="T46" fmla="*/ 473 w 671"/>
                <a:gd name="T47" fmla="*/ 427 h 614"/>
                <a:gd name="T48" fmla="*/ 478 w 671"/>
                <a:gd name="T49" fmla="*/ 448 h 614"/>
                <a:gd name="T50" fmla="*/ 425 w 671"/>
                <a:gd name="T51" fmla="*/ 481 h 614"/>
                <a:gd name="T52" fmla="*/ 406 w 671"/>
                <a:gd name="T53" fmla="*/ 456 h 614"/>
                <a:gd name="T54" fmla="*/ 358 w 671"/>
                <a:gd name="T55" fmla="*/ 463 h 614"/>
                <a:gd name="T56" fmla="*/ 357 w 671"/>
                <a:gd name="T57" fmla="*/ 493 h 614"/>
                <a:gd name="T58" fmla="*/ 322 w 671"/>
                <a:gd name="T59" fmla="*/ 495 h 614"/>
                <a:gd name="T60" fmla="*/ 289 w 671"/>
                <a:gd name="T61" fmla="*/ 528 h 614"/>
                <a:gd name="T62" fmla="*/ 251 w 671"/>
                <a:gd name="T63" fmla="*/ 544 h 614"/>
                <a:gd name="T64" fmla="*/ 229 w 671"/>
                <a:gd name="T65" fmla="*/ 560 h 614"/>
                <a:gd name="T66" fmla="*/ 187 w 671"/>
                <a:gd name="T67" fmla="*/ 614 h 614"/>
                <a:gd name="T68" fmla="*/ 127 w 671"/>
                <a:gd name="T69" fmla="*/ 602 h 614"/>
                <a:gd name="T70" fmla="*/ 125 w 671"/>
                <a:gd name="T71" fmla="*/ 586 h 614"/>
                <a:gd name="T72" fmla="*/ 174 w 671"/>
                <a:gd name="T73" fmla="*/ 508 h 614"/>
                <a:gd name="T74" fmla="*/ 104 w 671"/>
                <a:gd name="T75" fmla="*/ 414 h 614"/>
                <a:gd name="T76" fmla="*/ 83 w 671"/>
                <a:gd name="T77" fmla="*/ 420 h 614"/>
                <a:gd name="T78" fmla="*/ 31 w 671"/>
                <a:gd name="T79" fmla="*/ 398 h 614"/>
                <a:gd name="T80" fmla="*/ 16 w 671"/>
                <a:gd name="T81" fmla="*/ 321 h 614"/>
                <a:gd name="T82" fmla="*/ 39 w 671"/>
                <a:gd name="T83" fmla="*/ 267 h 614"/>
                <a:gd name="T84" fmla="*/ 7 w 671"/>
                <a:gd name="T85" fmla="*/ 209 h 614"/>
                <a:gd name="T86" fmla="*/ 26 w 671"/>
                <a:gd name="T87" fmla="*/ 152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71" h="614">
                  <a:moveTo>
                    <a:pt x="26" y="152"/>
                  </a:moveTo>
                  <a:lnTo>
                    <a:pt x="0" y="81"/>
                  </a:lnTo>
                  <a:lnTo>
                    <a:pt x="11" y="0"/>
                  </a:lnTo>
                  <a:lnTo>
                    <a:pt x="98" y="37"/>
                  </a:lnTo>
                  <a:lnTo>
                    <a:pt x="186" y="56"/>
                  </a:lnTo>
                  <a:lnTo>
                    <a:pt x="352" y="45"/>
                  </a:lnTo>
                  <a:lnTo>
                    <a:pt x="457" y="7"/>
                  </a:lnTo>
                  <a:lnTo>
                    <a:pt x="528" y="37"/>
                  </a:lnTo>
                  <a:lnTo>
                    <a:pt x="576" y="66"/>
                  </a:lnTo>
                  <a:lnTo>
                    <a:pt x="564" y="126"/>
                  </a:lnTo>
                  <a:lnTo>
                    <a:pt x="561" y="176"/>
                  </a:lnTo>
                  <a:lnTo>
                    <a:pt x="571" y="200"/>
                  </a:lnTo>
                  <a:lnTo>
                    <a:pt x="650" y="230"/>
                  </a:lnTo>
                  <a:lnTo>
                    <a:pt x="667" y="243"/>
                  </a:lnTo>
                  <a:lnTo>
                    <a:pt x="671" y="272"/>
                  </a:lnTo>
                  <a:lnTo>
                    <a:pt x="654" y="290"/>
                  </a:lnTo>
                  <a:lnTo>
                    <a:pt x="634" y="332"/>
                  </a:lnTo>
                  <a:lnTo>
                    <a:pt x="590" y="302"/>
                  </a:lnTo>
                  <a:lnTo>
                    <a:pt x="547" y="327"/>
                  </a:lnTo>
                  <a:lnTo>
                    <a:pt x="526" y="307"/>
                  </a:lnTo>
                  <a:lnTo>
                    <a:pt x="509" y="320"/>
                  </a:lnTo>
                  <a:lnTo>
                    <a:pt x="518" y="338"/>
                  </a:lnTo>
                  <a:lnTo>
                    <a:pt x="497" y="400"/>
                  </a:lnTo>
                  <a:lnTo>
                    <a:pt x="473" y="427"/>
                  </a:lnTo>
                  <a:lnTo>
                    <a:pt x="478" y="448"/>
                  </a:lnTo>
                  <a:lnTo>
                    <a:pt x="425" y="481"/>
                  </a:lnTo>
                  <a:lnTo>
                    <a:pt x="406" y="456"/>
                  </a:lnTo>
                  <a:lnTo>
                    <a:pt x="358" y="463"/>
                  </a:lnTo>
                  <a:lnTo>
                    <a:pt x="357" y="493"/>
                  </a:lnTo>
                  <a:lnTo>
                    <a:pt x="322" y="495"/>
                  </a:lnTo>
                  <a:lnTo>
                    <a:pt x="289" y="528"/>
                  </a:lnTo>
                  <a:lnTo>
                    <a:pt x="251" y="544"/>
                  </a:lnTo>
                  <a:lnTo>
                    <a:pt x="229" y="560"/>
                  </a:lnTo>
                  <a:lnTo>
                    <a:pt x="187" y="614"/>
                  </a:lnTo>
                  <a:lnTo>
                    <a:pt x="127" y="602"/>
                  </a:lnTo>
                  <a:lnTo>
                    <a:pt x="125" y="586"/>
                  </a:lnTo>
                  <a:lnTo>
                    <a:pt x="174" y="508"/>
                  </a:lnTo>
                  <a:lnTo>
                    <a:pt x="104" y="414"/>
                  </a:lnTo>
                  <a:lnTo>
                    <a:pt x="83" y="420"/>
                  </a:lnTo>
                  <a:lnTo>
                    <a:pt x="31" y="398"/>
                  </a:lnTo>
                  <a:lnTo>
                    <a:pt x="16" y="321"/>
                  </a:lnTo>
                  <a:lnTo>
                    <a:pt x="39" y="267"/>
                  </a:lnTo>
                  <a:lnTo>
                    <a:pt x="7" y="209"/>
                  </a:lnTo>
                  <a:lnTo>
                    <a:pt x="26" y="152"/>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14" name="Freeform 69"/>
            <p:cNvSpPr>
              <a:spLocks/>
            </p:cNvSpPr>
            <p:nvPr/>
          </p:nvSpPr>
          <p:spPr bwMode="auto">
            <a:xfrm>
              <a:off x="1349298" y="2929146"/>
              <a:ext cx="487323" cy="322288"/>
            </a:xfrm>
            <a:custGeom>
              <a:avLst/>
              <a:gdLst>
                <a:gd name="T0" fmla="*/ 197 w 776"/>
                <a:gd name="T1" fmla="*/ 18 h 513"/>
                <a:gd name="T2" fmla="*/ 376 w 776"/>
                <a:gd name="T3" fmla="*/ 0 h 513"/>
                <a:gd name="T4" fmla="*/ 448 w 776"/>
                <a:gd name="T5" fmla="*/ 42 h 513"/>
                <a:gd name="T6" fmla="*/ 515 w 776"/>
                <a:gd name="T7" fmla="*/ 59 h 513"/>
                <a:gd name="T8" fmla="*/ 643 w 776"/>
                <a:gd name="T9" fmla="*/ 36 h 513"/>
                <a:gd name="T10" fmla="*/ 748 w 776"/>
                <a:gd name="T11" fmla="*/ 35 h 513"/>
                <a:gd name="T12" fmla="*/ 737 w 776"/>
                <a:gd name="T13" fmla="*/ 114 h 513"/>
                <a:gd name="T14" fmla="*/ 761 w 776"/>
                <a:gd name="T15" fmla="*/ 185 h 513"/>
                <a:gd name="T16" fmla="*/ 746 w 776"/>
                <a:gd name="T17" fmla="*/ 244 h 513"/>
                <a:gd name="T18" fmla="*/ 776 w 776"/>
                <a:gd name="T19" fmla="*/ 303 h 513"/>
                <a:gd name="T20" fmla="*/ 753 w 776"/>
                <a:gd name="T21" fmla="*/ 355 h 513"/>
                <a:gd name="T22" fmla="*/ 767 w 776"/>
                <a:gd name="T23" fmla="*/ 432 h 513"/>
                <a:gd name="T24" fmla="*/ 745 w 776"/>
                <a:gd name="T25" fmla="*/ 462 h 513"/>
                <a:gd name="T26" fmla="*/ 715 w 776"/>
                <a:gd name="T27" fmla="*/ 454 h 513"/>
                <a:gd name="T28" fmla="*/ 689 w 776"/>
                <a:gd name="T29" fmla="*/ 491 h 513"/>
                <a:gd name="T30" fmla="*/ 658 w 776"/>
                <a:gd name="T31" fmla="*/ 462 h 513"/>
                <a:gd name="T32" fmla="*/ 607 w 776"/>
                <a:gd name="T33" fmla="*/ 472 h 513"/>
                <a:gd name="T34" fmla="*/ 565 w 776"/>
                <a:gd name="T35" fmla="*/ 454 h 513"/>
                <a:gd name="T36" fmla="*/ 538 w 776"/>
                <a:gd name="T37" fmla="*/ 488 h 513"/>
                <a:gd name="T38" fmla="*/ 495 w 776"/>
                <a:gd name="T39" fmla="*/ 472 h 513"/>
                <a:gd name="T40" fmla="*/ 467 w 776"/>
                <a:gd name="T41" fmla="*/ 503 h 513"/>
                <a:gd name="T42" fmla="*/ 429 w 776"/>
                <a:gd name="T43" fmla="*/ 472 h 513"/>
                <a:gd name="T44" fmla="*/ 408 w 776"/>
                <a:gd name="T45" fmla="*/ 486 h 513"/>
                <a:gd name="T46" fmla="*/ 327 w 776"/>
                <a:gd name="T47" fmla="*/ 500 h 513"/>
                <a:gd name="T48" fmla="*/ 275 w 776"/>
                <a:gd name="T49" fmla="*/ 498 h 513"/>
                <a:gd name="T50" fmla="*/ 263 w 776"/>
                <a:gd name="T51" fmla="*/ 513 h 513"/>
                <a:gd name="T52" fmla="*/ 106 w 776"/>
                <a:gd name="T53" fmla="*/ 399 h 513"/>
                <a:gd name="T54" fmla="*/ 66 w 776"/>
                <a:gd name="T55" fmla="*/ 391 h 513"/>
                <a:gd name="T56" fmla="*/ 0 w 776"/>
                <a:gd name="T57" fmla="*/ 329 h 513"/>
                <a:gd name="T58" fmla="*/ 10 w 776"/>
                <a:gd name="T59" fmla="*/ 296 h 513"/>
                <a:gd name="T60" fmla="*/ 9 w 776"/>
                <a:gd name="T61" fmla="*/ 270 h 513"/>
                <a:gd name="T62" fmla="*/ 46 w 776"/>
                <a:gd name="T63" fmla="*/ 245 h 513"/>
                <a:gd name="T64" fmla="*/ 36 w 776"/>
                <a:gd name="T65" fmla="*/ 206 h 513"/>
                <a:gd name="T66" fmla="*/ 36 w 776"/>
                <a:gd name="T67" fmla="*/ 169 h 513"/>
                <a:gd name="T68" fmla="*/ 90 w 776"/>
                <a:gd name="T69" fmla="*/ 134 h 513"/>
                <a:gd name="T70" fmla="*/ 130 w 776"/>
                <a:gd name="T71" fmla="*/ 122 h 513"/>
                <a:gd name="T72" fmla="*/ 137 w 776"/>
                <a:gd name="T73" fmla="*/ 102 h 513"/>
                <a:gd name="T74" fmla="*/ 151 w 776"/>
                <a:gd name="T75" fmla="*/ 73 h 513"/>
                <a:gd name="T76" fmla="*/ 131 w 776"/>
                <a:gd name="T77" fmla="*/ 42 h 513"/>
                <a:gd name="T78" fmla="*/ 197 w 776"/>
                <a:gd name="T79" fmla="*/ 18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76" h="513">
                  <a:moveTo>
                    <a:pt x="197" y="18"/>
                  </a:moveTo>
                  <a:lnTo>
                    <a:pt x="376" y="0"/>
                  </a:lnTo>
                  <a:lnTo>
                    <a:pt x="448" y="42"/>
                  </a:lnTo>
                  <a:lnTo>
                    <a:pt x="515" y="59"/>
                  </a:lnTo>
                  <a:lnTo>
                    <a:pt x="643" y="36"/>
                  </a:lnTo>
                  <a:lnTo>
                    <a:pt x="748" y="35"/>
                  </a:lnTo>
                  <a:lnTo>
                    <a:pt x="737" y="114"/>
                  </a:lnTo>
                  <a:lnTo>
                    <a:pt x="761" y="185"/>
                  </a:lnTo>
                  <a:lnTo>
                    <a:pt x="746" y="244"/>
                  </a:lnTo>
                  <a:lnTo>
                    <a:pt x="776" y="303"/>
                  </a:lnTo>
                  <a:lnTo>
                    <a:pt x="753" y="355"/>
                  </a:lnTo>
                  <a:lnTo>
                    <a:pt x="767" y="432"/>
                  </a:lnTo>
                  <a:lnTo>
                    <a:pt x="745" y="462"/>
                  </a:lnTo>
                  <a:lnTo>
                    <a:pt x="715" y="454"/>
                  </a:lnTo>
                  <a:lnTo>
                    <a:pt x="689" y="491"/>
                  </a:lnTo>
                  <a:lnTo>
                    <a:pt x="658" y="462"/>
                  </a:lnTo>
                  <a:lnTo>
                    <a:pt x="607" y="472"/>
                  </a:lnTo>
                  <a:lnTo>
                    <a:pt x="565" y="454"/>
                  </a:lnTo>
                  <a:lnTo>
                    <a:pt x="538" y="488"/>
                  </a:lnTo>
                  <a:lnTo>
                    <a:pt x="495" y="472"/>
                  </a:lnTo>
                  <a:lnTo>
                    <a:pt x="467" y="503"/>
                  </a:lnTo>
                  <a:lnTo>
                    <a:pt x="429" y="472"/>
                  </a:lnTo>
                  <a:lnTo>
                    <a:pt x="408" y="486"/>
                  </a:lnTo>
                  <a:lnTo>
                    <a:pt x="327" y="500"/>
                  </a:lnTo>
                  <a:lnTo>
                    <a:pt x="275" y="498"/>
                  </a:lnTo>
                  <a:lnTo>
                    <a:pt x="263" y="513"/>
                  </a:lnTo>
                  <a:lnTo>
                    <a:pt x="106" y="399"/>
                  </a:lnTo>
                  <a:lnTo>
                    <a:pt x="66" y="391"/>
                  </a:lnTo>
                  <a:lnTo>
                    <a:pt x="0" y="329"/>
                  </a:lnTo>
                  <a:lnTo>
                    <a:pt x="10" y="296"/>
                  </a:lnTo>
                  <a:lnTo>
                    <a:pt x="9" y="270"/>
                  </a:lnTo>
                  <a:lnTo>
                    <a:pt x="46" y="245"/>
                  </a:lnTo>
                  <a:lnTo>
                    <a:pt x="36" y="206"/>
                  </a:lnTo>
                  <a:lnTo>
                    <a:pt x="36" y="169"/>
                  </a:lnTo>
                  <a:lnTo>
                    <a:pt x="90" y="134"/>
                  </a:lnTo>
                  <a:lnTo>
                    <a:pt x="130" y="122"/>
                  </a:lnTo>
                  <a:lnTo>
                    <a:pt x="137" y="102"/>
                  </a:lnTo>
                  <a:lnTo>
                    <a:pt x="151" y="73"/>
                  </a:lnTo>
                  <a:lnTo>
                    <a:pt x="131" y="42"/>
                  </a:lnTo>
                  <a:lnTo>
                    <a:pt x="197" y="18"/>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grpSp>
          <p:nvGrpSpPr>
            <p:cNvPr id="115" name="114 Grupo"/>
            <p:cNvGrpSpPr/>
            <p:nvPr/>
          </p:nvGrpSpPr>
          <p:grpSpPr>
            <a:xfrm>
              <a:off x="2430632" y="2006178"/>
              <a:ext cx="619017" cy="660692"/>
              <a:chOff x="3228826" y="3495441"/>
              <a:chExt cx="924075" cy="986288"/>
            </a:xfrm>
            <a:gradFill>
              <a:gsLst>
                <a:gs pos="0">
                  <a:srgbClr val="6777C5">
                    <a:lumMod val="64000"/>
                  </a:srgbClr>
                </a:gs>
                <a:gs pos="100000">
                  <a:srgbClr val="6777C5"/>
                </a:gs>
              </a:gsLst>
              <a:lin ang="16200000" scaled="0"/>
            </a:gradFill>
            <a:effectLst>
              <a:outerShdw blurRad="50800" dist="25400" dir="2700000" algn="tl" rotWithShape="0">
                <a:schemeClr val="tx1">
                  <a:alpha val="40000"/>
                </a:schemeClr>
              </a:outerShdw>
            </a:effectLst>
          </p:grpSpPr>
          <p:sp>
            <p:nvSpPr>
              <p:cNvPr id="162" name="Freeform 60"/>
              <p:cNvSpPr>
                <a:spLocks/>
              </p:cNvSpPr>
              <p:nvPr/>
            </p:nvSpPr>
            <p:spPr bwMode="auto">
              <a:xfrm>
                <a:off x="3256200" y="3495441"/>
                <a:ext cx="426368" cy="651995"/>
              </a:xfrm>
              <a:custGeom>
                <a:avLst/>
                <a:gdLst>
                  <a:gd name="T0" fmla="*/ 77 w 455"/>
                  <a:gd name="T1" fmla="*/ 65 h 695"/>
                  <a:gd name="T2" fmla="*/ 143 w 455"/>
                  <a:gd name="T3" fmla="*/ 244 h 695"/>
                  <a:gd name="T4" fmla="*/ 102 w 455"/>
                  <a:gd name="T5" fmla="*/ 264 h 695"/>
                  <a:gd name="T6" fmla="*/ 118 w 455"/>
                  <a:gd name="T7" fmla="*/ 311 h 695"/>
                  <a:gd name="T8" fmla="*/ 125 w 455"/>
                  <a:gd name="T9" fmla="*/ 358 h 695"/>
                  <a:gd name="T10" fmla="*/ 119 w 455"/>
                  <a:gd name="T11" fmla="*/ 389 h 695"/>
                  <a:gd name="T12" fmla="*/ 64 w 455"/>
                  <a:gd name="T13" fmla="*/ 466 h 695"/>
                  <a:gd name="T14" fmla="*/ 8 w 455"/>
                  <a:gd name="T15" fmla="*/ 527 h 695"/>
                  <a:gd name="T16" fmla="*/ 12 w 455"/>
                  <a:gd name="T17" fmla="*/ 546 h 695"/>
                  <a:gd name="T18" fmla="*/ 34 w 455"/>
                  <a:gd name="T19" fmla="*/ 565 h 695"/>
                  <a:gd name="T20" fmla="*/ 13 w 455"/>
                  <a:gd name="T21" fmla="*/ 598 h 695"/>
                  <a:gd name="T22" fmla="*/ 0 w 455"/>
                  <a:gd name="T23" fmla="*/ 631 h 695"/>
                  <a:gd name="T24" fmla="*/ 34 w 455"/>
                  <a:gd name="T25" fmla="*/ 695 h 695"/>
                  <a:gd name="T26" fmla="*/ 137 w 455"/>
                  <a:gd name="T27" fmla="*/ 663 h 695"/>
                  <a:gd name="T28" fmla="*/ 242 w 455"/>
                  <a:gd name="T29" fmla="*/ 610 h 695"/>
                  <a:gd name="T30" fmla="*/ 379 w 455"/>
                  <a:gd name="T31" fmla="*/ 562 h 695"/>
                  <a:gd name="T32" fmla="*/ 446 w 455"/>
                  <a:gd name="T33" fmla="*/ 466 h 695"/>
                  <a:gd name="T34" fmla="*/ 448 w 455"/>
                  <a:gd name="T35" fmla="*/ 126 h 695"/>
                  <a:gd name="T36" fmla="*/ 455 w 455"/>
                  <a:gd name="T37" fmla="*/ 84 h 695"/>
                  <a:gd name="T38" fmla="*/ 426 w 455"/>
                  <a:gd name="T39" fmla="*/ 79 h 695"/>
                  <a:gd name="T40" fmla="*/ 401 w 455"/>
                  <a:gd name="T41" fmla="*/ 69 h 695"/>
                  <a:gd name="T42" fmla="*/ 359 w 455"/>
                  <a:gd name="T43" fmla="*/ 60 h 695"/>
                  <a:gd name="T44" fmla="*/ 339 w 455"/>
                  <a:gd name="T45" fmla="*/ 69 h 695"/>
                  <a:gd name="T46" fmla="*/ 306 w 455"/>
                  <a:gd name="T47" fmla="*/ 57 h 695"/>
                  <a:gd name="T48" fmla="*/ 244 w 455"/>
                  <a:gd name="T49" fmla="*/ 29 h 695"/>
                  <a:gd name="T50" fmla="*/ 198 w 455"/>
                  <a:gd name="T51" fmla="*/ 29 h 695"/>
                  <a:gd name="T52" fmla="*/ 160 w 455"/>
                  <a:gd name="T53" fmla="*/ 13 h 695"/>
                  <a:gd name="T54" fmla="*/ 135 w 455"/>
                  <a:gd name="T55" fmla="*/ 0 h 695"/>
                  <a:gd name="T56" fmla="*/ 109 w 455"/>
                  <a:gd name="T57" fmla="*/ 7 h 695"/>
                  <a:gd name="T58" fmla="*/ 97 w 455"/>
                  <a:gd name="T59" fmla="*/ 25 h 695"/>
                  <a:gd name="T60" fmla="*/ 77 w 455"/>
                  <a:gd name="T61" fmla="*/ 6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5" h="695">
                    <a:moveTo>
                      <a:pt x="77" y="65"/>
                    </a:moveTo>
                    <a:lnTo>
                      <a:pt x="143" y="244"/>
                    </a:lnTo>
                    <a:lnTo>
                      <a:pt x="102" y="264"/>
                    </a:lnTo>
                    <a:lnTo>
                      <a:pt x="118" y="311"/>
                    </a:lnTo>
                    <a:lnTo>
                      <a:pt x="125" y="358"/>
                    </a:lnTo>
                    <a:lnTo>
                      <a:pt x="119" y="389"/>
                    </a:lnTo>
                    <a:lnTo>
                      <a:pt x="64" y="466"/>
                    </a:lnTo>
                    <a:lnTo>
                      <a:pt x="8" y="527"/>
                    </a:lnTo>
                    <a:lnTo>
                      <a:pt x="12" y="546"/>
                    </a:lnTo>
                    <a:lnTo>
                      <a:pt x="34" y="565"/>
                    </a:lnTo>
                    <a:lnTo>
                      <a:pt x="13" y="598"/>
                    </a:lnTo>
                    <a:lnTo>
                      <a:pt x="0" y="631"/>
                    </a:lnTo>
                    <a:lnTo>
                      <a:pt x="34" y="695"/>
                    </a:lnTo>
                    <a:lnTo>
                      <a:pt x="137" y="663"/>
                    </a:lnTo>
                    <a:lnTo>
                      <a:pt x="242" y="610"/>
                    </a:lnTo>
                    <a:lnTo>
                      <a:pt x="379" y="562"/>
                    </a:lnTo>
                    <a:lnTo>
                      <a:pt x="446" y="466"/>
                    </a:lnTo>
                    <a:lnTo>
                      <a:pt x="448" y="126"/>
                    </a:lnTo>
                    <a:lnTo>
                      <a:pt x="455" y="84"/>
                    </a:lnTo>
                    <a:lnTo>
                      <a:pt x="426" y="79"/>
                    </a:lnTo>
                    <a:lnTo>
                      <a:pt x="401" y="69"/>
                    </a:lnTo>
                    <a:lnTo>
                      <a:pt x="359" y="60"/>
                    </a:lnTo>
                    <a:lnTo>
                      <a:pt x="339" y="69"/>
                    </a:lnTo>
                    <a:lnTo>
                      <a:pt x="306" y="57"/>
                    </a:lnTo>
                    <a:lnTo>
                      <a:pt x="244" y="29"/>
                    </a:lnTo>
                    <a:lnTo>
                      <a:pt x="198" y="29"/>
                    </a:lnTo>
                    <a:lnTo>
                      <a:pt x="160" y="13"/>
                    </a:lnTo>
                    <a:lnTo>
                      <a:pt x="135" y="0"/>
                    </a:lnTo>
                    <a:lnTo>
                      <a:pt x="109" y="7"/>
                    </a:lnTo>
                    <a:lnTo>
                      <a:pt x="97" y="25"/>
                    </a:lnTo>
                    <a:lnTo>
                      <a:pt x="77" y="65"/>
                    </a:lnTo>
                    <a:close/>
                  </a:path>
                </a:pathLst>
              </a:custGeom>
              <a:grpFill/>
              <a:ln w="12700">
                <a:solidFill>
                  <a:srgbClr val="6777C5"/>
                </a:solidFill>
                <a:headEnd/>
                <a:tailEnd/>
              </a:ln>
              <a:effectLst/>
            </p:spPr>
            <p:style>
              <a:lnRef idx="1">
                <a:schemeClr val="accent1"/>
              </a:lnRef>
              <a:fillRef idx="3">
                <a:schemeClr val="accent1"/>
              </a:fillRef>
              <a:effectRef idx="2">
                <a:schemeClr val="accent1"/>
              </a:effectRef>
              <a:fontRef idx="minor">
                <a:schemeClr val="lt1"/>
              </a:fontRef>
            </p:style>
            <p:txBody>
              <a:bodyPr/>
              <a:lstStyle/>
              <a:p>
                <a:endParaRPr lang="es-ES"/>
              </a:p>
            </p:txBody>
          </p:sp>
          <p:sp>
            <p:nvSpPr>
              <p:cNvPr id="163" name="Freeform 61"/>
              <p:cNvSpPr>
                <a:spLocks/>
              </p:cNvSpPr>
              <p:nvPr/>
            </p:nvSpPr>
            <p:spPr bwMode="auto">
              <a:xfrm>
                <a:off x="3228826" y="4023839"/>
                <a:ext cx="435493" cy="457890"/>
              </a:xfrm>
              <a:custGeom>
                <a:avLst/>
                <a:gdLst>
                  <a:gd name="T0" fmla="*/ 277 w 464"/>
                  <a:gd name="T1" fmla="*/ 46 h 488"/>
                  <a:gd name="T2" fmla="*/ 162 w 464"/>
                  <a:gd name="T3" fmla="*/ 102 h 488"/>
                  <a:gd name="T4" fmla="*/ 63 w 464"/>
                  <a:gd name="T5" fmla="*/ 132 h 488"/>
                  <a:gd name="T6" fmla="*/ 41 w 464"/>
                  <a:gd name="T7" fmla="*/ 190 h 488"/>
                  <a:gd name="T8" fmla="*/ 15 w 464"/>
                  <a:gd name="T9" fmla="*/ 212 h 488"/>
                  <a:gd name="T10" fmla="*/ 25 w 464"/>
                  <a:gd name="T11" fmla="*/ 251 h 488"/>
                  <a:gd name="T12" fmla="*/ 25 w 464"/>
                  <a:gd name="T13" fmla="*/ 289 h 488"/>
                  <a:gd name="T14" fmla="*/ 10 w 464"/>
                  <a:gd name="T15" fmla="*/ 315 h 488"/>
                  <a:gd name="T16" fmla="*/ 15 w 464"/>
                  <a:gd name="T17" fmla="*/ 343 h 488"/>
                  <a:gd name="T18" fmla="*/ 0 w 464"/>
                  <a:gd name="T19" fmla="*/ 366 h 488"/>
                  <a:gd name="T20" fmla="*/ 19 w 464"/>
                  <a:gd name="T21" fmla="*/ 391 h 488"/>
                  <a:gd name="T22" fmla="*/ 41 w 464"/>
                  <a:gd name="T23" fmla="*/ 387 h 488"/>
                  <a:gd name="T24" fmla="*/ 41 w 464"/>
                  <a:gd name="T25" fmla="*/ 427 h 488"/>
                  <a:gd name="T26" fmla="*/ 55 w 464"/>
                  <a:gd name="T27" fmla="*/ 443 h 488"/>
                  <a:gd name="T28" fmla="*/ 71 w 464"/>
                  <a:gd name="T29" fmla="*/ 422 h 488"/>
                  <a:gd name="T30" fmla="*/ 88 w 464"/>
                  <a:gd name="T31" fmla="*/ 427 h 488"/>
                  <a:gd name="T32" fmla="*/ 98 w 464"/>
                  <a:gd name="T33" fmla="*/ 452 h 488"/>
                  <a:gd name="T34" fmla="*/ 109 w 464"/>
                  <a:gd name="T35" fmla="*/ 467 h 488"/>
                  <a:gd name="T36" fmla="*/ 109 w 464"/>
                  <a:gd name="T37" fmla="*/ 488 h 488"/>
                  <a:gd name="T38" fmla="*/ 150 w 464"/>
                  <a:gd name="T39" fmla="*/ 427 h 488"/>
                  <a:gd name="T40" fmla="*/ 150 w 464"/>
                  <a:gd name="T41" fmla="*/ 412 h 488"/>
                  <a:gd name="T42" fmla="*/ 172 w 464"/>
                  <a:gd name="T43" fmla="*/ 397 h 488"/>
                  <a:gd name="T44" fmla="*/ 207 w 464"/>
                  <a:gd name="T45" fmla="*/ 416 h 488"/>
                  <a:gd name="T46" fmla="*/ 227 w 464"/>
                  <a:gd name="T47" fmla="*/ 380 h 488"/>
                  <a:gd name="T48" fmla="*/ 244 w 464"/>
                  <a:gd name="T49" fmla="*/ 361 h 488"/>
                  <a:gd name="T50" fmla="*/ 239 w 464"/>
                  <a:gd name="T51" fmla="*/ 339 h 488"/>
                  <a:gd name="T52" fmla="*/ 227 w 464"/>
                  <a:gd name="T53" fmla="*/ 339 h 488"/>
                  <a:gd name="T54" fmla="*/ 197 w 464"/>
                  <a:gd name="T55" fmla="*/ 317 h 488"/>
                  <a:gd name="T56" fmla="*/ 222 w 464"/>
                  <a:gd name="T57" fmla="*/ 303 h 488"/>
                  <a:gd name="T58" fmla="*/ 288 w 464"/>
                  <a:gd name="T59" fmla="*/ 230 h 488"/>
                  <a:gd name="T60" fmla="*/ 346 w 464"/>
                  <a:gd name="T61" fmla="*/ 205 h 488"/>
                  <a:gd name="T62" fmla="*/ 464 w 464"/>
                  <a:gd name="T63" fmla="*/ 154 h 488"/>
                  <a:gd name="T64" fmla="*/ 410 w 464"/>
                  <a:gd name="T65" fmla="*/ 0 h 488"/>
                  <a:gd name="T66" fmla="*/ 277 w 464"/>
                  <a:gd name="T67" fmla="*/ 46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64" h="488">
                    <a:moveTo>
                      <a:pt x="277" y="46"/>
                    </a:moveTo>
                    <a:lnTo>
                      <a:pt x="162" y="102"/>
                    </a:lnTo>
                    <a:lnTo>
                      <a:pt x="63" y="132"/>
                    </a:lnTo>
                    <a:lnTo>
                      <a:pt x="41" y="190"/>
                    </a:lnTo>
                    <a:lnTo>
                      <a:pt x="15" y="212"/>
                    </a:lnTo>
                    <a:lnTo>
                      <a:pt x="25" y="251"/>
                    </a:lnTo>
                    <a:lnTo>
                      <a:pt x="25" y="289"/>
                    </a:lnTo>
                    <a:lnTo>
                      <a:pt x="10" y="315"/>
                    </a:lnTo>
                    <a:lnTo>
                      <a:pt x="15" y="343"/>
                    </a:lnTo>
                    <a:lnTo>
                      <a:pt x="0" y="366"/>
                    </a:lnTo>
                    <a:lnTo>
                      <a:pt x="19" y="391"/>
                    </a:lnTo>
                    <a:lnTo>
                      <a:pt x="41" y="387"/>
                    </a:lnTo>
                    <a:lnTo>
                      <a:pt x="41" y="427"/>
                    </a:lnTo>
                    <a:lnTo>
                      <a:pt x="55" y="443"/>
                    </a:lnTo>
                    <a:lnTo>
                      <a:pt x="71" y="422"/>
                    </a:lnTo>
                    <a:lnTo>
                      <a:pt x="88" y="427"/>
                    </a:lnTo>
                    <a:lnTo>
                      <a:pt x="98" y="452"/>
                    </a:lnTo>
                    <a:lnTo>
                      <a:pt x="109" y="467"/>
                    </a:lnTo>
                    <a:lnTo>
                      <a:pt x="109" y="488"/>
                    </a:lnTo>
                    <a:lnTo>
                      <a:pt x="150" y="427"/>
                    </a:lnTo>
                    <a:lnTo>
                      <a:pt x="150" y="412"/>
                    </a:lnTo>
                    <a:lnTo>
                      <a:pt x="172" y="397"/>
                    </a:lnTo>
                    <a:lnTo>
                      <a:pt x="207" y="416"/>
                    </a:lnTo>
                    <a:lnTo>
                      <a:pt x="227" y="380"/>
                    </a:lnTo>
                    <a:lnTo>
                      <a:pt x="244" y="361"/>
                    </a:lnTo>
                    <a:lnTo>
                      <a:pt x="239" y="339"/>
                    </a:lnTo>
                    <a:lnTo>
                      <a:pt x="227" y="339"/>
                    </a:lnTo>
                    <a:lnTo>
                      <a:pt x="197" y="317"/>
                    </a:lnTo>
                    <a:lnTo>
                      <a:pt x="222" y="303"/>
                    </a:lnTo>
                    <a:lnTo>
                      <a:pt x="288" y="230"/>
                    </a:lnTo>
                    <a:lnTo>
                      <a:pt x="346" y="205"/>
                    </a:lnTo>
                    <a:lnTo>
                      <a:pt x="464" y="154"/>
                    </a:lnTo>
                    <a:lnTo>
                      <a:pt x="410" y="0"/>
                    </a:lnTo>
                    <a:lnTo>
                      <a:pt x="277" y="46"/>
                    </a:lnTo>
                    <a:close/>
                  </a:path>
                </a:pathLst>
              </a:custGeom>
              <a:grpFill/>
              <a:ln w="12700">
                <a:solidFill>
                  <a:srgbClr val="6777C5"/>
                </a:solidFill>
                <a:headEnd/>
                <a:tailEnd/>
              </a:ln>
              <a:effectLst/>
            </p:spPr>
            <p:style>
              <a:lnRef idx="1">
                <a:schemeClr val="accent1"/>
              </a:lnRef>
              <a:fillRef idx="3">
                <a:schemeClr val="accent1"/>
              </a:fillRef>
              <a:effectRef idx="2">
                <a:schemeClr val="accent1"/>
              </a:effectRef>
              <a:fontRef idx="minor">
                <a:schemeClr val="lt1"/>
              </a:fontRef>
            </p:style>
            <p:txBody>
              <a:bodyPr/>
              <a:lstStyle/>
              <a:p>
                <a:endParaRPr lang="es-ES"/>
              </a:p>
            </p:txBody>
          </p:sp>
          <p:sp>
            <p:nvSpPr>
              <p:cNvPr id="164" name="Freeform 62"/>
              <p:cNvSpPr>
                <a:spLocks/>
              </p:cNvSpPr>
              <p:nvPr/>
            </p:nvSpPr>
            <p:spPr bwMode="auto">
              <a:xfrm>
                <a:off x="3675932" y="3590834"/>
                <a:ext cx="476969" cy="363326"/>
              </a:xfrm>
              <a:custGeom>
                <a:avLst/>
                <a:gdLst>
                  <a:gd name="T0" fmla="*/ 339 w 508"/>
                  <a:gd name="T1" fmla="*/ 388 h 388"/>
                  <a:gd name="T2" fmla="*/ 490 w 508"/>
                  <a:gd name="T3" fmla="*/ 251 h 388"/>
                  <a:gd name="T4" fmla="*/ 486 w 508"/>
                  <a:gd name="T5" fmla="*/ 231 h 388"/>
                  <a:gd name="T6" fmla="*/ 465 w 508"/>
                  <a:gd name="T7" fmla="*/ 168 h 388"/>
                  <a:gd name="T8" fmla="*/ 432 w 508"/>
                  <a:gd name="T9" fmla="*/ 131 h 388"/>
                  <a:gd name="T10" fmla="*/ 429 w 508"/>
                  <a:gd name="T11" fmla="*/ 113 h 388"/>
                  <a:gd name="T12" fmla="*/ 436 w 508"/>
                  <a:gd name="T13" fmla="*/ 100 h 388"/>
                  <a:gd name="T14" fmla="*/ 458 w 508"/>
                  <a:gd name="T15" fmla="*/ 91 h 388"/>
                  <a:gd name="T16" fmla="*/ 508 w 508"/>
                  <a:gd name="T17" fmla="*/ 77 h 388"/>
                  <a:gd name="T18" fmla="*/ 495 w 508"/>
                  <a:gd name="T19" fmla="*/ 68 h 388"/>
                  <a:gd name="T20" fmla="*/ 468 w 508"/>
                  <a:gd name="T21" fmla="*/ 59 h 388"/>
                  <a:gd name="T22" fmla="*/ 443 w 508"/>
                  <a:gd name="T23" fmla="*/ 34 h 388"/>
                  <a:gd name="T24" fmla="*/ 452 w 508"/>
                  <a:gd name="T25" fmla="*/ 16 h 388"/>
                  <a:gd name="T26" fmla="*/ 436 w 508"/>
                  <a:gd name="T27" fmla="*/ 16 h 388"/>
                  <a:gd name="T28" fmla="*/ 382 w 508"/>
                  <a:gd name="T29" fmla="*/ 8 h 388"/>
                  <a:gd name="T30" fmla="*/ 360 w 508"/>
                  <a:gd name="T31" fmla="*/ 0 h 388"/>
                  <a:gd name="T32" fmla="*/ 339 w 508"/>
                  <a:gd name="T33" fmla="*/ 22 h 388"/>
                  <a:gd name="T34" fmla="*/ 316 w 508"/>
                  <a:gd name="T35" fmla="*/ 55 h 388"/>
                  <a:gd name="T36" fmla="*/ 298 w 508"/>
                  <a:gd name="T37" fmla="*/ 65 h 388"/>
                  <a:gd name="T38" fmla="*/ 264 w 508"/>
                  <a:gd name="T39" fmla="*/ 68 h 388"/>
                  <a:gd name="T40" fmla="*/ 233 w 508"/>
                  <a:gd name="T41" fmla="*/ 77 h 388"/>
                  <a:gd name="T42" fmla="*/ 214 w 508"/>
                  <a:gd name="T43" fmla="*/ 68 h 388"/>
                  <a:gd name="T44" fmla="*/ 203 w 508"/>
                  <a:gd name="T45" fmla="*/ 55 h 388"/>
                  <a:gd name="T46" fmla="*/ 167 w 508"/>
                  <a:gd name="T47" fmla="*/ 55 h 388"/>
                  <a:gd name="T48" fmla="*/ 142 w 508"/>
                  <a:gd name="T49" fmla="*/ 52 h 388"/>
                  <a:gd name="T50" fmla="*/ 117 w 508"/>
                  <a:gd name="T51" fmla="*/ 65 h 388"/>
                  <a:gd name="T52" fmla="*/ 84 w 508"/>
                  <a:gd name="T53" fmla="*/ 72 h 388"/>
                  <a:gd name="T54" fmla="*/ 50 w 508"/>
                  <a:gd name="T55" fmla="*/ 59 h 388"/>
                  <a:gd name="T56" fmla="*/ 19 w 508"/>
                  <a:gd name="T57" fmla="*/ 43 h 388"/>
                  <a:gd name="T58" fmla="*/ 0 w 508"/>
                  <a:gd name="T59" fmla="*/ 25 h 388"/>
                  <a:gd name="T60" fmla="*/ 1 w 508"/>
                  <a:gd name="T61" fmla="*/ 98 h 388"/>
                  <a:gd name="T62" fmla="*/ 87 w 508"/>
                  <a:gd name="T63" fmla="*/ 132 h 388"/>
                  <a:gd name="T64" fmla="*/ 111 w 508"/>
                  <a:gd name="T65" fmla="*/ 175 h 388"/>
                  <a:gd name="T66" fmla="*/ 212 w 508"/>
                  <a:gd name="T67" fmla="*/ 223 h 388"/>
                  <a:gd name="T68" fmla="*/ 246 w 508"/>
                  <a:gd name="T69" fmla="*/ 334 h 388"/>
                  <a:gd name="T70" fmla="*/ 339 w 508"/>
                  <a:gd name="T71" fmla="*/ 388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08" h="388">
                    <a:moveTo>
                      <a:pt x="339" y="388"/>
                    </a:moveTo>
                    <a:lnTo>
                      <a:pt x="490" y="251"/>
                    </a:lnTo>
                    <a:lnTo>
                      <a:pt x="486" y="231"/>
                    </a:lnTo>
                    <a:lnTo>
                      <a:pt x="465" y="168"/>
                    </a:lnTo>
                    <a:lnTo>
                      <a:pt x="432" y="131"/>
                    </a:lnTo>
                    <a:lnTo>
                      <a:pt x="429" y="113"/>
                    </a:lnTo>
                    <a:lnTo>
                      <a:pt x="436" y="100"/>
                    </a:lnTo>
                    <a:lnTo>
                      <a:pt x="458" y="91"/>
                    </a:lnTo>
                    <a:lnTo>
                      <a:pt x="508" y="77"/>
                    </a:lnTo>
                    <a:lnTo>
                      <a:pt x="495" y="68"/>
                    </a:lnTo>
                    <a:lnTo>
                      <a:pt x="468" y="59"/>
                    </a:lnTo>
                    <a:lnTo>
                      <a:pt x="443" y="34"/>
                    </a:lnTo>
                    <a:lnTo>
                      <a:pt x="452" y="16"/>
                    </a:lnTo>
                    <a:lnTo>
                      <a:pt x="436" y="16"/>
                    </a:lnTo>
                    <a:lnTo>
                      <a:pt x="382" y="8"/>
                    </a:lnTo>
                    <a:lnTo>
                      <a:pt x="360" y="0"/>
                    </a:lnTo>
                    <a:lnTo>
                      <a:pt x="339" y="22"/>
                    </a:lnTo>
                    <a:lnTo>
                      <a:pt x="316" y="55"/>
                    </a:lnTo>
                    <a:lnTo>
                      <a:pt x="298" y="65"/>
                    </a:lnTo>
                    <a:lnTo>
                      <a:pt x="264" y="68"/>
                    </a:lnTo>
                    <a:lnTo>
                      <a:pt x="233" y="77"/>
                    </a:lnTo>
                    <a:lnTo>
                      <a:pt x="214" y="68"/>
                    </a:lnTo>
                    <a:lnTo>
                      <a:pt x="203" y="55"/>
                    </a:lnTo>
                    <a:lnTo>
                      <a:pt x="167" y="55"/>
                    </a:lnTo>
                    <a:lnTo>
                      <a:pt x="142" y="52"/>
                    </a:lnTo>
                    <a:lnTo>
                      <a:pt x="117" y="65"/>
                    </a:lnTo>
                    <a:lnTo>
                      <a:pt x="84" y="72"/>
                    </a:lnTo>
                    <a:lnTo>
                      <a:pt x="50" y="59"/>
                    </a:lnTo>
                    <a:lnTo>
                      <a:pt x="19" y="43"/>
                    </a:lnTo>
                    <a:lnTo>
                      <a:pt x="0" y="25"/>
                    </a:lnTo>
                    <a:lnTo>
                      <a:pt x="1" y="98"/>
                    </a:lnTo>
                    <a:lnTo>
                      <a:pt x="87" y="132"/>
                    </a:lnTo>
                    <a:lnTo>
                      <a:pt x="111" y="175"/>
                    </a:lnTo>
                    <a:lnTo>
                      <a:pt x="212" y="223"/>
                    </a:lnTo>
                    <a:lnTo>
                      <a:pt x="246" y="334"/>
                    </a:lnTo>
                    <a:lnTo>
                      <a:pt x="339" y="388"/>
                    </a:lnTo>
                    <a:close/>
                  </a:path>
                </a:pathLst>
              </a:custGeom>
              <a:grpFill/>
              <a:ln w="12700">
                <a:solidFill>
                  <a:srgbClr val="6777C5"/>
                </a:solidFill>
                <a:headEnd/>
                <a:tailEnd/>
              </a:ln>
              <a:effectLst/>
            </p:spPr>
            <p:style>
              <a:lnRef idx="1">
                <a:schemeClr val="accent1"/>
              </a:lnRef>
              <a:fillRef idx="3">
                <a:schemeClr val="accent1"/>
              </a:fillRef>
              <a:effectRef idx="2">
                <a:schemeClr val="accent1"/>
              </a:effectRef>
              <a:fontRef idx="minor">
                <a:schemeClr val="lt1"/>
              </a:fontRef>
            </p:style>
            <p:txBody>
              <a:bodyPr/>
              <a:lstStyle/>
              <a:p>
                <a:endParaRPr lang="es-ES"/>
              </a:p>
            </p:txBody>
          </p:sp>
          <p:sp>
            <p:nvSpPr>
              <p:cNvPr id="165" name="Freeform 63"/>
              <p:cNvSpPr>
                <a:spLocks/>
              </p:cNvSpPr>
              <p:nvPr/>
            </p:nvSpPr>
            <p:spPr bwMode="auto">
              <a:xfrm>
                <a:off x="3613719" y="3684569"/>
                <a:ext cx="379916" cy="483604"/>
              </a:xfrm>
              <a:custGeom>
                <a:avLst/>
                <a:gdLst>
                  <a:gd name="T0" fmla="*/ 54 w 406"/>
                  <a:gd name="T1" fmla="*/ 516 h 516"/>
                  <a:gd name="T2" fmla="*/ 113 w 406"/>
                  <a:gd name="T3" fmla="*/ 483 h 516"/>
                  <a:gd name="T4" fmla="*/ 192 w 406"/>
                  <a:gd name="T5" fmla="*/ 451 h 516"/>
                  <a:gd name="T6" fmla="*/ 256 w 406"/>
                  <a:gd name="T7" fmla="*/ 397 h 516"/>
                  <a:gd name="T8" fmla="*/ 270 w 406"/>
                  <a:gd name="T9" fmla="*/ 358 h 516"/>
                  <a:gd name="T10" fmla="*/ 296 w 406"/>
                  <a:gd name="T11" fmla="*/ 361 h 516"/>
                  <a:gd name="T12" fmla="*/ 406 w 406"/>
                  <a:gd name="T13" fmla="*/ 288 h 516"/>
                  <a:gd name="T14" fmla="*/ 313 w 406"/>
                  <a:gd name="T15" fmla="*/ 235 h 516"/>
                  <a:gd name="T16" fmla="*/ 279 w 406"/>
                  <a:gd name="T17" fmla="*/ 123 h 516"/>
                  <a:gd name="T18" fmla="*/ 177 w 406"/>
                  <a:gd name="T19" fmla="*/ 74 h 516"/>
                  <a:gd name="T20" fmla="*/ 154 w 406"/>
                  <a:gd name="T21" fmla="*/ 31 h 516"/>
                  <a:gd name="T22" fmla="*/ 67 w 406"/>
                  <a:gd name="T23" fmla="*/ 0 h 516"/>
                  <a:gd name="T24" fmla="*/ 65 w 406"/>
                  <a:gd name="T25" fmla="*/ 266 h 516"/>
                  <a:gd name="T26" fmla="*/ 0 w 406"/>
                  <a:gd name="T27" fmla="*/ 362 h 516"/>
                  <a:gd name="T28" fmla="*/ 54 w 406"/>
                  <a:gd name="T29" fmla="*/ 516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6" h="516">
                    <a:moveTo>
                      <a:pt x="54" y="516"/>
                    </a:moveTo>
                    <a:lnTo>
                      <a:pt x="113" y="483"/>
                    </a:lnTo>
                    <a:lnTo>
                      <a:pt x="192" y="451"/>
                    </a:lnTo>
                    <a:lnTo>
                      <a:pt x="256" y="397"/>
                    </a:lnTo>
                    <a:lnTo>
                      <a:pt x="270" y="358"/>
                    </a:lnTo>
                    <a:lnTo>
                      <a:pt x="296" y="361"/>
                    </a:lnTo>
                    <a:lnTo>
                      <a:pt x="406" y="288"/>
                    </a:lnTo>
                    <a:lnTo>
                      <a:pt x="313" y="235"/>
                    </a:lnTo>
                    <a:lnTo>
                      <a:pt x="279" y="123"/>
                    </a:lnTo>
                    <a:lnTo>
                      <a:pt x="177" y="74"/>
                    </a:lnTo>
                    <a:lnTo>
                      <a:pt x="154" y="31"/>
                    </a:lnTo>
                    <a:lnTo>
                      <a:pt x="67" y="0"/>
                    </a:lnTo>
                    <a:lnTo>
                      <a:pt x="65" y="266"/>
                    </a:lnTo>
                    <a:lnTo>
                      <a:pt x="0" y="362"/>
                    </a:lnTo>
                    <a:lnTo>
                      <a:pt x="54" y="516"/>
                    </a:lnTo>
                    <a:close/>
                  </a:path>
                </a:pathLst>
              </a:custGeom>
              <a:grpFill/>
              <a:ln w="12700">
                <a:solidFill>
                  <a:srgbClr val="6777C5"/>
                </a:solidFill>
                <a:headEnd/>
                <a:tailEnd/>
              </a:ln>
              <a:effectLst/>
            </p:spPr>
            <p:style>
              <a:lnRef idx="1">
                <a:schemeClr val="accent1"/>
              </a:lnRef>
              <a:fillRef idx="3">
                <a:schemeClr val="accent1"/>
              </a:fillRef>
              <a:effectRef idx="2">
                <a:schemeClr val="accent1"/>
              </a:effectRef>
              <a:fontRef idx="minor">
                <a:schemeClr val="lt1"/>
              </a:fontRef>
            </p:style>
            <p:txBody>
              <a:bodyPr/>
              <a:lstStyle/>
              <a:p>
                <a:endParaRPr lang="es-ES"/>
              </a:p>
            </p:txBody>
          </p:sp>
        </p:grpSp>
        <p:sp>
          <p:nvSpPr>
            <p:cNvPr id="116" name="Freeform 20"/>
            <p:cNvSpPr>
              <a:spLocks/>
            </p:cNvSpPr>
            <p:nvPr/>
          </p:nvSpPr>
          <p:spPr bwMode="auto">
            <a:xfrm>
              <a:off x="1897189" y="1897267"/>
              <a:ext cx="346183" cy="382301"/>
            </a:xfrm>
            <a:custGeom>
              <a:avLst/>
              <a:gdLst>
                <a:gd name="T0" fmla="*/ 551 w 551"/>
                <a:gd name="T1" fmla="*/ 169 h 609"/>
                <a:gd name="T2" fmla="*/ 535 w 551"/>
                <a:gd name="T3" fmla="*/ 150 h 609"/>
                <a:gd name="T4" fmla="*/ 503 w 551"/>
                <a:gd name="T5" fmla="*/ 150 h 609"/>
                <a:gd name="T6" fmla="*/ 465 w 551"/>
                <a:gd name="T7" fmla="*/ 142 h 609"/>
                <a:gd name="T8" fmla="*/ 399 w 551"/>
                <a:gd name="T9" fmla="*/ 120 h 609"/>
                <a:gd name="T10" fmla="*/ 370 w 551"/>
                <a:gd name="T11" fmla="*/ 89 h 609"/>
                <a:gd name="T12" fmla="*/ 358 w 551"/>
                <a:gd name="T13" fmla="*/ 81 h 609"/>
                <a:gd name="T14" fmla="*/ 348 w 551"/>
                <a:gd name="T15" fmla="*/ 97 h 609"/>
                <a:gd name="T16" fmla="*/ 340 w 551"/>
                <a:gd name="T17" fmla="*/ 126 h 609"/>
                <a:gd name="T18" fmla="*/ 315 w 551"/>
                <a:gd name="T19" fmla="*/ 101 h 609"/>
                <a:gd name="T20" fmla="*/ 311 w 551"/>
                <a:gd name="T21" fmla="*/ 85 h 609"/>
                <a:gd name="T22" fmla="*/ 333 w 551"/>
                <a:gd name="T23" fmla="*/ 67 h 609"/>
                <a:gd name="T24" fmla="*/ 336 w 551"/>
                <a:gd name="T25" fmla="*/ 64 h 609"/>
                <a:gd name="T26" fmla="*/ 311 w 551"/>
                <a:gd name="T27" fmla="*/ 9 h 609"/>
                <a:gd name="T28" fmla="*/ 282 w 551"/>
                <a:gd name="T29" fmla="*/ 19 h 609"/>
                <a:gd name="T30" fmla="*/ 249 w 551"/>
                <a:gd name="T31" fmla="*/ 19 h 609"/>
                <a:gd name="T32" fmla="*/ 200 w 551"/>
                <a:gd name="T33" fmla="*/ 0 h 609"/>
                <a:gd name="T34" fmla="*/ 178 w 551"/>
                <a:gd name="T35" fmla="*/ 21 h 609"/>
                <a:gd name="T36" fmla="*/ 151 w 551"/>
                <a:gd name="T37" fmla="*/ 39 h 609"/>
                <a:gd name="T38" fmla="*/ 130 w 551"/>
                <a:gd name="T39" fmla="*/ 72 h 609"/>
                <a:gd name="T40" fmla="*/ 130 w 551"/>
                <a:gd name="T41" fmla="*/ 108 h 609"/>
                <a:gd name="T42" fmla="*/ 100 w 551"/>
                <a:gd name="T43" fmla="*/ 112 h 609"/>
                <a:gd name="T44" fmla="*/ 77 w 551"/>
                <a:gd name="T45" fmla="*/ 130 h 609"/>
                <a:gd name="T46" fmla="*/ 69 w 551"/>
                <a:gd name="T47" fmla="*/ 175 h 609"/>
                <a:gd name="T48" fmla="*/ 47 w 551"/>
                <a:gd name="T49" fmla="*/ 189 h 609"/>
                <a:gd name="T50" fmla="*/ 39 w 551"/>
                <a:gd name="T51" fmla="*/ 234 h 609"/>
                <a:gd name="T52" fmla="*/ 17 w 551"/>
                <a:gd name="T53" fmla="*/ 276 h 609"/>
                <a:gd name="T54" fmla="*/ 25 w 551"/>
                <a:gd name="T55" fmla="*/ 298 h 609"/>
                <a:gd name="T56" fmla="*/ 0 w 551"/>
                <a:gd name="T57" fmla="*/ 312 h 609"/>
                <a:gd name="T58" fmla="*/ 4 w 551"/>
                <a:gd name="T59" fmla="*/ 337 h 609"/>
                <a:gd name="T60" fmla="*/ 4 w 551"/>
                <a:gd name="T61" fmla="*/ 371 h 609"/>
                <a:gd name="T62" fmla="*/ 40 w 551"/>
                <a:gd name="T63" fmla="*/ 399 h 609"/>
                <a:gd name="T64" fmla="*/ 59 w 551"/>
                <a:gd name="T65" fmla="*/ 417 h 609"/>
                <a:gd name="T66" fmla="*/ 94 w 551"/>
                <a:gd name="T67" fmla="*/ 401 h 609"/>
                <a:gd name="T68" fmla="*/ 131 w 551"/>
                <a:gd name="T69" fmla="*/ 420 h 609"/>
                <a:gd name="T70" fmla="*/ 148 w 551"/>
                <a:gd name="T71" fmla="*/ 445 h 609"/>
                <a:gd name="T72" fmla="*/ 155 w 551"/>
                <a:gd name="T73" fmla="*/ 472 h 609"/>
                <a:gd name="T74" fmla="*/ 204 w 551"/>
                <a:gd name="T75" fmla="*/ 483 h 609"/>
                <a:gd name="T76" fmla="*/ 223 w 551"/>
                <a:gd name="T77" fmla="*/ 495 h 609"/>
                <a:gd name="T78" fmla="*/ 217 w 551"/>
                <a:gd name="T79" fmla="*/ 527 h 609"/>
                <a:gd name="T80" fmla="*/ 186 w 551"/>
                <a:gd name="T81" fmla="*/ 533 h 609"/>
                <a:gd name="T82" fmla="*/ 183 w 551"/>
                <a:gd name="T83" fmla="*/ 581 h 609"/>
                <a:gd name="T84" fmla="*/ 261 w 551"/>
                <a:gd name="T85" fmla="*/ 581 h 609"/>
                <a:gd name="T86" fmla="*/ 311 w 551"/>
                <a:gd name="T87" fmla="*/ 609 h 609"/>
                <a:gd name="T88" fmla="*/ 358 w 551"/>
                <a:gd name="T89" fmla="*/ 527 h 609"/>
                <a:gd name="T90" fmla="*/ 326 w 551"/>
                <a:gd name="T91" fmla="*/ 503 h 609"/>
                <a:gd name="T92" fmla="*/ 334 w 551"/>
                <a:gd name="T93" fmla="*/ 419 h 609"/>
                <a:gd name="T94" fmla="*/ 408 w 551"/>
                <a:gd name="T95" fmla="*/ 311 h 609"/>
                <a:gd name="T96" fmla="*/ 417 w 551"/>
                <a:gd name="T97" fmla="*/ 286 h 609"/>
                <a:gd name="T98" fmla="*/ 478 w 551"/>
                <a:gd name="T99" fmla="*/ 263 h 609"/>
                <a:gd name="T100" fmla="*/ 551 w 551"/>
                <a:gd name="T101" fmla="*/ 16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1" h="609">
                  <a:moveTo>
                    <a:pt x="551" y="169"/>
                  </a:moveTo>
                  <a:lnTo>
                    <a:pt x="535" y="150"/>
                  </a:lnTo>
                  <a:lnTo>
                    <a:pt x="503" y="150"/>
                  </a:lnTo>
                  <a:lnTo>
                    <a:pt x="465" y="142"/>
                  </a:lnTo>
                  <a:lnTo>
                    <a:pt x="399" y="120"/>
                  </a:lnTo>
                  <a:lnTo>
                    <a:pt x="370" y="89"/>
                  </a:lnTo>
                  <a:lnTo>
                    <a:pt x="358" y="81"/>
                  </a:lnTo>
                  <a:lnTo>
                    <a:pt x="348" y="97"/>
                  </a:lnTo>
                  <a:lnTo>
                    <a:pt x="340" y="126"/>
                  </a:lnTo>
                  <a:lnTo>
                    <a:pt x="315" y="101"/>
                  </a:lnTo>
                  <a:lnTo>
                    <a:pt x="311" y="85"/>
                  </a:lnTo>
                  <a:lnTo>
                    <a:pt x="333" y="67"/>
                  </a:lnTo>
                  <a:lnTo>
                    <a:pt x="336" y="64"/>
                  </a:lnTo>
                  <a:lnTo>
                    <a:pt x="311" y="9"/>
                  </a:lnTo>
                  <a:lnTo>
                    <a:pt x="282" y="19"/>
                  </a:lnTo>
                  <a:lnTo>
                    <a:pt x="249" y="19"/>
                  </a:lnTo>
                  <a:lnTo>
                    <a:pt x="200" y="0"/>
                  </a:lnTo>
                  <a:lnTo>
                    <a:pt x="178" y="21"/>
                  </a:lnTo>
                  <a:lnTo>
                    <a:pt x="151" y="39"/>
                  </a:lnTo>
                  <a:lnTo>
                    <a:pt x="130" y="72"/>
                  </a:lnTo>
                  <a:lnTo>
                    <a:pt x="130" y="108"/>
                  </a:lnTo>
                  <a:lnTo>
                    <a:pt x="100" y="112"/>
                  </a:lnTo>
                  <a:lnTo>
                    <a:pt x="77" y="130"/>
                  </a:lnTo>
                  <a:lnTo>
                    <a:pt x="69" y="175"/>
                  </a:lnTo>
                  <a:lnTo>
                    <a:pt x="47" y="189"/>
                  </a:lnTo>
                  <a:lnTo>
                    <a:pt x="39" y="234"/>
                  </a:lnTo>
                  <a:lnTo>
                    <a:pt x="17" y="276"/>
                  </a:lnTo>
                  <a:lnTo>
                    <a:pt x="25" y="298"/>
                  </a:lnTo>
                  <a:lnTo>
                    <a:pt x="0" y="312"/>
                  </a:lnTo>
                  <a:lnTo>
                    <a:pt x="4" y="337"/>
                  </a:lnTo>
                  <a:lnTo>
                    <a:pt x="4" y="371"/>
                  </a:lnTo>
                  <a:lnTo>
                    <a:pt x="40" y="399"/>
                  </a:lnTo>
                  <a:lnTo>
                    <a:pt x="59" y="417"/>
                  </a:lnTo>
                  <a:lnTo>
                    <a:pt x="94" y="401"/>
                  </a:lnTo>
                  <a:lnTo>
                    <a:pt x="131" y="420"/>
                  </a:lnTo>
                  <a:lnTo>
                    <a:pt x="148" y="445"/>
                  </a:lnTo>
                  <a:lnTo>
                    <a:pt x="155" y="472"/>
                  </a:lnTo>
                  <a:lnTo>
                    <a:pt x="204" y="483"/>
                  </a:lnTo>
                  <a:lnTo>
                    <a:pt x="223" y="495"/>
                  </a:lnTo>
                  <a:lnTo>
                    <a:pt x="217" y="527"/>
                  </a:lnTo>
                  <a:lnTo>
                    <a:pt x="186" y="533"/>
                  </a:lnTo>
                  <a:lnTo>
                    <a:pt x="183" y="581"/>
                  </a:lnTo>
                  <a:lnTo>
                    <a:pt x="261" y="581"/>
                  </a:lnTo>
                  <a:lnTo>
                    <a:pt x="311" y="609"/>
                  </a:lnTo>
                  <a:lnTo>
                    <a:pt x="358" y="527"/>
                  </a:lnTo>
                  <a:lnTo>
                    <a:pt x="326" y="503"/>
                  </a:lnTo>
                  <a:lnTo>
                    <a:pt x="334" y="419"/>
                  </a:lnTo>
                  <a:lnTo>
                    <a:pt x="408" y="311"/>
                  </a:lnTo>
                  <a:lnTo>
                    <a:pt x="417" y="286"/>
                  </a:lnTo>
                  <a:lnTo>
                    <a:pt x="478" y="263"/>
                  </a:lnTo>
                  <a:lnTo>
                    <a:pt x="551" y="169"/>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17" name="Freeform 39"/>
            <p:cNvSpPr>
              <a:spLocks/>
            </p:cNvSpPr>
            <p:nvPr/>
          </p:nvSpPr>
          <p:spPr bwMode="auto">
            <a:xfrm>
              <a:off x="849749" y="2958041"/>
              <a:ext cx="591233" cy="388414"/>
            </a:xfrm>
            <a:custGeom>
              <a:avLst/>
              <a:gdLst>
                <a:gd name="T0" fmla="*/ 681 w 941"/>
                <a:gd name="T1" fmla="*/ 105 h 618"/>
                <a:gd name="T2" fmla="*/ 750 w 941"/>
                <a:gd name="T3" fmla="*/ 56 h 618"/>
                <a:gd name="T4" fmla="*/ 801 w 941"/>
                <a:gd name="T5" fmla="*/ 34 h 618"/>
                <a:gd name="T6" fmla="*/ 941 w 941"/>
                <a:gd name="T7" fmla="*/ 25 h 618"/>
                <a:gd name="T8" fmla="*/ 938 w 941"/>
                <a:gd name="T9" fmla="*/ 58 h 618"/>
                <a:gd name="T10" fmla="*/ 927 w 941"/>
                <a:gd name="T11" fmla="*/ 75 h 618"/>
                <a:gd name="T12" fmla="*/ 885 w 941"/>
                <a:gd name="T13" fmla="*/ 87 h 618"/>
                <a:gd name="T14" fmla="*/ 836 w 941"/>
                <a:gd name="T15" fmla="*/ 122 h 618"/>
                <a:gd name="T16" fmla="*/ 836 w 941"/>
                <a:gd name="T17" fmla="*/ 156 h 618"/>
                <a:gd name="T18" fmla="*/ 842 w 941"/>
                <a:gd name="T19" fmla="*/ 200 h 618"/>
                <a:gd name="T20" fmla="*/ 808 w 941"/>
                <a:gd name="T21" fmla="*/ 222 h 618"/>
                <a:gd name="T22" fmla="*/ 808 w 941"/>
                <a:gd name="T23" fmla="*/ 247 h 618"/>
                <a:gd name="T24" fmla="*/ 794 w 941"/>
                <a:gd name="T25" fmla="*/ 281 h 618"/>
                <a:gd name="T26" fmla="*/ 757 w 941"/>
                <a:gd name="T27" fmla="*/ 276 h 618"/>
                <a:gd name="T28" fmla="*/ 740 w 941"/>
                <a:gd name="T29" fmla="*/ 294 h 618"/>
                <a:gd name="T30" fmla="*/ 740 w 941"/>
                <a:gd name="T31" fmla="*/ 319 h 618"/>
                <a:gd name="T32" fmla="*/ 627 w 941"/>
                <a:gd name="T33" fmla="*/ 395 h 618"/>
                <a:gd name="T34" fmla="*/ 622 w 941"/>
                <a:gd name="T35" fmla="*/ 424 h 618"/>
                <a:gd name="T36" fmla="*/ 640 w 941"/>
                <a:gd name="T37" fmla="*/ 484 h 618"/>
                <a:gd name="T38" fmla="*/ 600 w 941"/>
                <a:gd name="T39" fmla="*/ 525 h 618"/>
                <a:gd name="T40" fmla="*/ 558 w 941"/>
                <a:gd name="T41" fmla="*/ 487 h 618"/>
                <a:gd name="T42" fmla="*/ 541 w 941"/>
                <a:gd name="T43" fmla="*/ 490 h 618"/>
                <a:gd name="T44" fmla="*/ 495 w 941"/>
                <a:gd name="T45" fmla="*/ 543 h 618"/>
                <a:gd name="T46" fmla="*/ 503 w 941"/>
                <a:gd name="T47" fmla="*/ 581 h 618"/>
                <a:gd name="T48" fmla="*/ 490 w 941"/>
                <a:gd name="T49" fmla="*/ 600 h 618"/>
                <a:gd name="T50" fmla="*/ 461 w 941"/>
                <a:gd name="T51" fmla="*/ 589 h 618"/>
                <a:gd name="T52" fmla="*/ 451 w 941"/>
                <a:gd name="T53" fmla="*/ 610 h 618"/>
                <a:gd name="T54" fmla="*/ 426 w 941"/>
                <a:gd name="T55" fmla="*/ 618 h 618"/>
                <a:gd name="T56" fmla="*/ 342 w 941"/>
                <a:gd name="T57" fmla="*/ 577 h 618"/>
                <a:gd name="T58" fmla="*/ 222 w 941"/>
                <a:gd name="T59" fmla="*/ 534 h 618"/>
                <a:gd name="T60" fmla="*/ 189 w 941"/>
                <a:gd name="T61" fmla="*/ 480 h 618"/>
                <a:gd name="T62" fmla="*/ 138 w 941"/>
                <a:gd name="T63" fmla="*/ 505 h 618"/>
                <a:gd name="T64" fmla="*/ 118 w 941"/>
                <a:gd name="T65" fmla="*/ 480 h 618"/>
                <a:gd name="T66" fmla="*/ 90 w 941"/>
                <a:gd name="T67" fmla="*/ 489 h 618"/>
                <a:gd name="T68" fmla="*/ 84 w 941"/>
                <a:gd name="T69" fmla="*/ 448 h 618"/>
                <a:gd name="T70" fmla="*/ 78 w 941"/>
                <a:gd name="T71" fmla="*/ 436 h 618"/>
                <a:gd name="T72" fmla="*/ 30 w 941"/>
                <a:gd name="T73" fmla="*/ 395 h 618"/>
                <a:gd name="T74" fmla="*/ 30 w 941"/>
                <a:gd name="T75" fmla="*/ 382 h 618"/>
                <a:gd name="T76" fmla="*/ 0 w 941"/>
                <a:gd name="T77" fmla="*/ 354 h 618"/>
                <a:gd name="T78" fmla="*/ 0 w 941"/>
                <a:gd name="T79" fmla="*/ 326 h 618"/>
                <a:gd name="T80" fmla="*/ 22 w 941"/>
                <a:gd name="T81" fmla="*/ 286 h 618"/>
                <a:gd name="T82" fmla="*/ 41 w 941"/>
                <a:gd name="T83" fmla="*/ 253 h 618"/>
                <a:gd name="T84" fmla="*/ 41 w 941"/>
                <a:gd name="T85" fmla="*/ 223 h 618"/>
                <a:gd name="T86" fmla="*/ 91 w 941"/>
                <a:gd name="T87" fmla="*/ 181 h 618"/>
                <a:gd name="T88" fmla="*/ 113 w 941"/>
                <a:gd name="T89" fmla="*/ 171 h 618"/>
                <a:gd name="T90" fmla="*/ 120 w 941"/>
                <a:gd name="T91" fmla="*/ 144 h 618"/>
                <a:gd name="T92" fmla="*/ 131 w 941"/>
                <a:gd name="T93" fmla="*/ 91 h 618"/>
                <a:gd name="T94" fmla="*/ 113 w 941"/>
                <a:gd name="T95" fmla="*/ 80 h 618"/>
                <a:gd name="T96" fmla="*/ 88 w 941"/>
                <a:gd name="T97" fmla="*/ 84 h 618"/>
                <a:gd name="T98" fmla="*/ 71 w 941"/>
                <a:gd name="T99" fmla="*/ 50 h 618"/>
                <a:gd name="T100" fmla="*/ 66 w 941"/>
                <a:gd name="T101" fmla="*/ 0 h 618"/>
                <a:gd name="T102" fmla="*/ 106 w 941"/>
                <a:gd name="T103" fmla="*/ 8 h 618"/>
                <a:gd name="T104" fmla="*/ 150 w 941"/>
                <a:gd name="T105" fmla="*/ 36 h 618"/>
                <a:gd name="T106" fmla="*/ 231 w 941"/>
                <a:gd name="T107" fmla="*/ 55 h 618"/>
                <a:gd name="T108" fmla="*/ 271 w 941"/>
                <a:gd name="T109" fmla="*/ 88 h 618"/>
                <a:gd name="T110" fmla="*/ 328 w 941"/>
                <a:gd name="T111" fmla="*/ 104 h 618"/>
                <a:gd name="T112" fmla="*/ 418 w 941"/>
                <a:gd name="T113" fmla="*/ 88 h 618"/>
                <a:gd name="T114" fmla="*/ 462 w 941"/>
                <a:gd name="T115" fmla="*/ 110 h 618"/>
                <a:gd name="T116" fmla="*/ 530 w 941"/>
                <a:gd name="T117" fmla="*/ 82 h 618"/>
                <a:gd name="T118" fmla="*/ 681 w 941"/>
                <a:gd name="T119" fmla="*/ 105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41" h="618">
                  <a:moveTo>
                    <a:pt x="681" y="105"/>
                  </a:moveTo>
                  <a:lnTo>
                    <a:pt x="750" y="56"/>
                  </a:lnTo>
                  <a:lnTo>
                    <a:pt x="801" y="34"/>
                  </a:lnTo>
                  <a:lnTo>
                    <a:pt x="941" y="25"/>
                  </a:lnTo>
                  <a:lnTo>
                    <a:pt x="938" y="58"/>
                  </a:lnTo>
                  <a:lnTo>
                    <a:pt x="927" y="75"/>
                  </a:lnTo>
                  <a:lnTo>
                    <a:pt x="885" y="87"/>
                  </a:lnTo>
                  <a:lnTo>
                    <a:pt x="836" y="122"/>
                  </a:lnTo>
                  <a:lnTo>
                    <a:pt x="836" y="156"/>
                  </a:lnTo>
                  <a:lnTo>
                    <a:pt x="842" y="200"/>
                  </a:lnTo>
                  <a:lnTo>
                    <a:pt x="808" y="222"/>
                  </a:lnTo>
                  <a:lnTo>
                    <a:pt x="808" y="247"/>
                  </a:lnTo>
                  <a:lnTo>
                    <a:pt x="794" y="281"/>
                  </a:lnTo>
                  <a:lnTo>
                    <a:pt x="757" y="276"/>
                  </a:lnTo>
                  <a:lnTo>
                    <a:pt x="740" y="294"/>
                  </a:lnTo>
                  <a:lnTo>
                    <a:pt x="740" y="319"/>
                  </a:lnTo>
                  <a:lnTo>
                    <a:pt x="627" y="395"/>
                  </a:lnTo>
                  <a:lnTo>
                    <a:pt x="622" y="424"/>
                  </a:lnTo>
                  <a:lnTo>
                    <a:pt x="640" y="484"/>
                  </a:lnTo>
                  <a:lnTo>
                    <a:pt x="600" y="525"/>
                  </a:lnTo>
                  <a:lnTo>
                    <a:pt x="558" y="487"/>
                  </a:lnTo>
                  <a:lnTo>
                    <a:pt x="541" y="490"/>
                  </a:lnTo>
                  <a:lnTo>
                    <a:pt x="495" y="543"/>
                  </a:lnTo>
                  <a:lnTo>
                    <a:pt x="503" y="581"/>
                  </a:lnTo>
                  <a:lnTo>
                    <a:pt x="490" y="600"/>
                  </a:lnTo>
                  <a:lnTo>
                    <a:pt x="461" y="589"/>
                  </a:lnTo>
                  <a:lnTo>
                    <a:pt x="451" y="610"/>
                  </a:lnTo>
                  <a:lnTo>
                    <a:pt x="426" y="618"/>
                  </a:lnTo>
                  <a:lnTo>
                    <a:pt x="342" y="577"/>
                  </a:lnTo>
                  <a:lnTo>
                    <a:pt x="222" y="534"/>
                  </a:lnTo>
                  <a:lnTo>
                    <a:pt x="189" y="480"/>
                  </a:lnTo>
                  <a:lnTo>
                    <a:pt x="138" y="505"/>
                  </a:lnTo>
                  <a:lnTo>
                    <a:pt x="118" y="480"/>
                  </a:lnTo>
                  <a:lnTo>
                    <a:pt x="90" y="489"/>
                  </a:lnTo>
                  <a:lnTo>
                    <a:pt x="84" y="448"/>
                  </a:lnTo>
                  <a:lnTo>
                    <a:pt x="78" y="436"/>
                  </a:lnTo>
                  <a:lnTo>
                    <a:pt x="30" y="395"/>
                  </a:lnTo>
                  <a:lnTo>
                    <a:pt x="30" y="382"/>
                  </a:lnTo>
                  <a:lnTo>
                    <a:pt x="0" y="354"/>
                  </a:lnTo>
                  <a:lnTo>
                    <a:pt x="0" y="326"/>
                  </a:lnTo>
                  <a:lnTo>
                    <a:pt x="22" y="286"/>
                  </a:lnTo>
                  <a:lnTo>
                    <a:pt x="41" y="253"/>
                  </a:lnTo>
                  <a:lnTo>
                    <a:pt x="41" y="223"/>
                  </a:lnTo>
                  <a:lnTo>
                    <a:pt x="91" y="181"/>
                  </a:lnTo>
                  <a:lnTo>
                    <a:pt x="113" y="171"/>
                  </a:lnTo>
                  <a:lnTo>
                    <a:pt x="120" y="144"/>
                  </a:lnTo>
                  <a:lnTo>
                    <a:pt x="131" y="91"/>
                  </a:lnTo>
                  <a:lnTo>
                    <a:pt x="113" y="80"/>
                  </a:lnTo>
                  <a:lnTo>
                    <a:pt x="88" y="84"/>
                  </a:lnTo>
                  <a:lnTo>
                    <a:pt x="71" y="50"/>
                  </a:lnTo>
                  <a:lnTo>
                    <a:pt x="66" y="0"/>
                  </a:lnTo>
                  <a:lnTo>
                    <a:pt x="106" y="8"/>
                  </a:lnTo>
                  <a:lnTo>
                    <a:pt x="150" y="36"/>
                  </a:lnTo>
                  <a:lnTo>
                    <a:pt x="231" y="55"/>
                  </a:lnTo>
                  <a:lnTo>
                    <a:pt x="271" y="88"/>
                  </a:lnTo>
                  <a:lnTo>
                    <a:pt x="328" y="104"/>
                  </a:lnTo>
                  <a:lnTo>
                    <a:pt x="418" y="88"/>
                  </a:lnTo>
                  <a:lnTo>
                    <a:pt x="462" y="110"/>
                  </a:lnTo>
                  <a:lnTo>
                    <a:pt x="530" y="82"/>
                  </a:lnTo>
                  <a:lnTo>
                    <a:pt x="681" y="105"/>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118" name="Freeform 23"/>
            <p:cNvSpPr>
              <a:spLocks/>
            </p:cNvSpPr>
            <p:nvPr/>
          </p:nvSpPr>
          <p:spPr bwMode="auto">
            <a:xfrm>
              <a:off x="976999" y="1800580"/>
              <a:ext cx="521219" cy="199486"/>
            </a:xfrm>
            <a:custGeom>
              <a:avLst/>
              <a:gdLst>
                <a:gd name="T0" fmla="*/ 78 w 1047"/>
                <a:gd name="T1" fmla="*/ 23 h 400"/>
                <a:gd name="T2" fmla="*/ 81 w 1047"/>
                <a:gd name="T3" fmla="*/ 44 h 400"/>
                <a:gd name="T4" fmla="*/ 50 w 1047"/>
                <a:gd name="T5" fmla="*/ 73 h 400"/>
                <a:gd name="T6" fmla="*/ 23 w 1047"/>
                <a:gd name="T7" fmla="*/ 112 h 400"/>
                <a:gd name="T8" fmla="*/ 0 w 1047"/>
                <a:gd name="T9" fmla="*/ 175 h 400"/>
                <a:gd name="T10" fmla="*/ 33 w 1047"/>
                <a:gd name="T11" fmla="*/ 222 h 400"/>
                <a:gd name="T12" fmla="*/ 45 w 1047"/>
                <a:gd name="T13" fmla="*/ 249 h 400"/>
                <a:gd name="T14" fmla="*/ 45 w 1047"/>
                <a:gd name="T15" fmla="*/ 270 h 400"/>
                <a:gd name="T16" fmla="*/ 38 w 1047"/>
                <a:gd name="T17" fmla="*/ 308 h 400"/>
                <a:gd name="T18" fmla="*/ 30 w 1047"/>
                <a:gd name="T19" fmla="*/ 331 h 400"/>
                <a:gd name="T20" fmla="*/ 40 w 1047"/>
                <a:gd name="T21" fmla="*/ 362 h 400"/>
                <a:gd name="T22" fmla="*/ 59 w 1047"/>
                <a:gd name="T23" fmla="*/ 400 h 400"/>
                <a:gd name="T24" fmla="*/ 88 w 1047"/>
                <a:gd name="T25" fmla="*/ 391 h 400"/>
                <a:gd name="T26" fmla="*/ 205 w 1047"/>
                <a:gd name="T27" fmla="*/ 394 h 400"/>
                <a:gd name="T28" fmla="*/ 244 w 1047"/>
                <a:gd name="T29" fmla="*/ 377 h 400"/>
                <a:gd name="T30" fmla="*/ 276 w 1047"/>
                <a:gd name="T31" fmla="*/ 329 h 400"/>
                <a:gd name="T32" fmla="*/ 324 w 1047"/>
                <a:gd name="T33" fmla="*/ 358 h 400"/>
                <a:gd name="T34" fmla="*/ 383 w 1047"/>
                <a:gd name="T35" fmla="*/ 322 h 400"/>
                <a:gd name="T36" fmla="*/ 415 w 1047"/>
                <a:gd name="T37" fmla="*/ 337 h 400"/>
                <a:gd name="T38" fmla="*/ 459 w 1047"/>
                <a:gd name="T39" fmla="*/ 367 h 400"/>
                <a:gd name="T40" fmla="*/ 493 w 1047"/>
                <a:gd name="T41" fmla="*/ 377 h 400"/>
                <a:gd name="T42" fmla="*/ 572 w 1047"/>
                <a:gd name="T43" fmla="*/ 326 h 400"/>
                <a:gd name="T44" fmla="*/ 655 w 1047"/>
                <a:gd name="T45" fmla="*/ 353 h 400"/>
                <a:gd name="T46" fmla="*/ 718 w 1047"/>
                <a:gd name="T47" fmla="*/ 326 h 400"/>
                <a:gd name="T48" fmla="*/ 757 w 1047"/>
                <a:gd name="T49" fmla="*/ 338 h 400"/>
                <a:gd name="T50" fmla="*/ 827 w 1047"/>
                <a:gd name="T51" fmla="*/ 269 h 400"/>
                <a:gd name="T52" fmla="*/ 874 w 1047"/>
                <a:gd name="T53" fmla="*/ 271 h 400"/>
                <a:gd name="T54" fmla="*/ 920 w 1047"/>
                <a:gd name="T55" fmla="*/ 254 h 400"/>
                <a:gd name="T56" fmla="*/ 984 w 1047"/>
                <a:gd name="T57" fmla="*/ 256 h 400"/>
                <a:gd name="T58" fmla="*/ 1014 w 1047"/>
                <a:gd name="T59" fmla="*/ 221 h 400"/>
                <a:gd name="T60" fmla="*/ 1031 w 1047"/>
                <a:gd name="T61" fmla="*/ 206 h 400"/>
                <a:gd name="T62" fmla="*/ 1047 w 1047"/>
                <a:gd name="T63" fmla="*/ 172 h 400"/>
                <a:gd name="T64" fmla="*/ 1034 w 1047"/>
                <a:gd name="T65" fmla="*/ 141 h 400"/>
                <a:gd name="T66" fmla="*/ 876 w 1047"/>
                <a:gd name="T67" fmla="*/ 105 h 400"/>
                <a:gd name="T68" fmla="*/ 729 w 1047"/>
                <a:gd name="T69" fmla="*/ 63 h 400"/>
                <a:gd name="T70" fmla="*/ 699 w 1047"/>
                <a:gd name="T71" fmla="*/ 71 h 400"/>
                <a:gd name="T72" fmla="*/ 534 w 1047"/>
                <a:gd name="T73" fmla="*/ 0 h 400"/>
                <a:gd name="T74" fmla="*/ 475 w 1047"/>
                <a:gd name="T75" fmla="*/ 23 h 400"/>
                <a:gd name="T76" fmla="*/ 406 w 1047"/>
                <a:gd name="T77" fmla="*/ 44 h 400"/>
                <a:gd name="T78" fmla="*/ 315 w 1047"/>
                <a:gd name="T79" fmla="*/ 44 h 400"/>
                <a:gd name="T80" fmla="*/ 287 w 1047"/>
                <a:gd name="T81" fmla="*/ 50 h 400"/>
                <a:gd name="T82" fmla="*/ 277 w 1047"/>
                <a:gd name="T83" fmla="*/ 28 h 400"/>
                <a:gd name="T84" fmla="*/ 252 w 1047"/>
                <a:gd name="T85" fmla="*/ 50 h 400"/>
                <a:gd name="T86" fmla="*/ 204 w 1047"/>
                <a:gd name="T87" fmla="*/ 44 h 400"/>
                <a:gd name="T88" fmla="*/ 150 w 1047"/>
                <a:gd name="T89" fmla="*/ 23 h 400"/>
                <a:gd name="T90" fmla="*/ 125 w 1047"/>
                <a:gd name="T91" fmla="*/ 16 h 400"/>
                <a:gd name="T92" fmla="*/ 78 w 1047"/>
                <a:gd name="T93" fmla="*/ 2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47" h="400">
                  <a:moveTo>
                    <a:pt x="78" y="23"/>
                  </a:moveTo>
                  <a:lnTo>
                    <a:pt x="81" y="44"/>
                  </a:lnTo>
                  <a:lnTo>
                    <a:pt x="50" y="73"/>
                  </a:lnTo>
                  <a:lnTo>
                    <a:pt x="23" y="112"/>
                  </a:lnTo>
                  <a:lnTo>
                    <a:pt x="0" y="175"/>
                  </a:lnTo>
                  <a:lnTo>
                    <a:pt x="33" y="222"/>
                  </a:lnTo>
                  <a:lnTo>
                    <a:pt x="45" y="249"/>
                  </a:lnTo>
                  <a:lnTo>
                    <a:pt x="45" y="270"/>
                  </a:lnTo>
                  <a:lnTo>
                    <a:pt x="38" y="308"/>
                  </a:lnTo>
                  <a:lnTo>
                    <a:pt x="30" y="331"/>
                  </a:lnTo>
                  <a:lnTo>
                    <a:pt x="40" y="362"/>
                  </a:lnTo>
                  <a:lnTo>
                    <a:pt x="59" y="400"/>
                  </a:lnTo>
                  <a:lnTo>
                    <a:pt x="88" y="391"/>
                  </a:lnTo>
                  <a:lnTo>
                    <a:pt x="205" y="394"/>
                  </a:lnTo>
                  <a:lnTo>
                    <a:pt x="244" y="377"/>
                  </a:lnTo>
                  <a:lnTo>
                    <a:pt x="276" y="329"/>
                  </a:lnTo>
                  <a:lnTo>
                    <a:pt x="324" y="358"/>
                  </a:lnTo>
                  <a:lnTo>
                    <a:pt x="383" y="322"/>
                  </a:lnTo>
                  <a:lnTo>
                    <a:pt x="415" y="337"/>
                  </a:lnTo>
                  <a:lnTo>
                    <a:pt x="459" y="367"/>
                  </a:lnTo>
                  <a:lnTo>
                    <a:pt x="493" y="377"/>
                  </a:lnTo>
                  <a:lnTo>
                    <a:pt x="572" y="326"/>
                  </a:lnTo>
                  <a:lnTo>
                    <a:pt x="655" y="353"/>
                  </a:lnTo>
                  <a:lnTo>
                    <a:pt x="718" y="326"/>
                  </a:lnTo>
                  <a:lnTo>
                    <a:pt x="757" y="338"/>
                  </a:lnTo>
                  <a:lnTo>
                    <a:pt x="827" y="269"/>
                  </a:lnTo>
                  <a:lnTo>
                    <a:pt x="874" y="271"/>
                  </a:lnTo>
                  <a:lnTo>
                    <a:pt x="920" y="254"/>
                  </a:lnTo>
                  <a:lnTo>
                    <a:pt x="984" y="256"/>
                  </a:lnTo>
                  <a:lnTo>
                    <a:pt x="1014" y="221"/>
                  </a:lnTo>
                  <a:lnTo>
                    <a:pt x="1031" y="206"/>
                  </a:lnTo>
                  <a:lnTo>
                    <a:pt x="1047" y="172"/>
                  </a:lnTo>
                  <a:lnTo>
                    <a:pt x="1034" y="141"/>
                  </a:lnTo>
                  <a:lnTo>
                    <a:pt x="876" y="105"/>
                  </a:lnTo>
                  <a:lnTo>
                    <a:pt x="729" y="63"/>
                  </a:lnTo>
                  <a:lnTo>
                    <a:pt x="699" y="71"/>
                  </a:lnTo>
                  <a:lnTo>
                    <a:pt x="534" y="0"/>
                  </a:lnTo>
                  <a:lnTo>
                    <a:pt x="475" y="23"/>
                  </a:lnTo>
                  <a:lnTo>
                    <a:pt x="406" y="44"/>
                  </a:lnTo>
                  <a:lnTo>
                    <a:pt x="315" y="44"/>
                  </a:lnTo>
                  <a:lnTo>
                    <a:pt x="287" y="50"/>
                  </a:lnTo>
                  <a:lnTo>
                    <a:pt x="277" y="28"/>
                  </a:lnTo>
                  <a:lnTo>
                    <a:pt x="252" y="50"/>
                  </a:lnTo>
                  <a:lnTo>
                    <a:pt x="204" y="44"/>
                  </a:lnTo>
                  <a:lnTo>
                    <a:pt x="150" y="23"/>
                  </a:lnTo>
                  <a:lnTo>
                    <a:pt x="125" y="16"/>
                  </a:lnTo>
                  <a:lnTo>
                    <a:pt x="78" y="23"/>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19" name="Freeform 36"/>
            <p:cNvSpPr>
              <a:spLocks/>
            </p:cNvSpPr>
            <p:nvPr/>
          </p:nvSpPr>
          <p:spPr bwMode="auto">
            <a:xfrm>
              <a:off x="787515" y="1750014"/>
              <a:ext cx="231159" cy="373967"/>
            </a:xfrm>
            <a:custGeom>
              <a:avLst/>
              <a:gdLst>
                <a:gd name="T0" fmla="*/ 362 w 368"/>
                <a:gd name="T1" fmla="*/ 91 h 595"/>
                <a:gd name="T2" fmla="*/ 368 w 368"/>
                <a:gd name="T3" fmla="*/ 113 h 595"/>
                <a:gd name="T4" fmla="*/ 354 w 368"/>
                <a:gd name="T5" fmla="*/ 127 h 595"/>
                <a:gd name="T6" fmla="*/ 340 w 368"/>
                <a:gd name="T7" fmla="*/ 140 h 595"/>
                <a:gd name="T8" fmla="*/ 321 w 368"/>
                <a:gd name="T9" fmla="*/ 168 h 595"/>
                <a:gd name="T10" fmla="*/ 307 w 368"/>
                <a:gd name="T11" fmla="*/ 210 h 595"/>
                <a:gd name="T12" fmla="*/ 303 w 368"/>
                <a:gd name="T13" fmla="*/ 218 h 595"/>
                <a:gd name="T14" fmla="*/ 337 w 368"/>
                <a:gd name="T15" fmla="*/ 276 h 595"/>
                <a:gd name="T16" fmla="*/ 340 w 368"/>
                <a:gd name="T17" fmla="*/ 298 h 595"/>
                <a:gd name="T18" fmla="*/ 332 w 368"/>
                <a:gd name="T19" fmla="*/ 323 h 595"/>
                <a:gd name="T20" fmla="*/ 328 w 368"/>
                <a:gd name="T21" fmla="*/ 338 h 595"/>
                <a:gd name="T22" fmla="*/ 332 w 368"/>
                <a:gd name="T23" fmla="*/ 367 h 595"/>
                <a:gd name="T24" fmla="*/ 350 w 368"/>
                <a:gd name="T25" fmla="*/ 401 h 595"/>
                <a:gd name="T26" fmla="*/ 362 w 368"/>
                <a:gd name="T27" fmla="*/ 416 h 595"/>
                <a:gd name="T28" fmla="*/ 354 w 368"/>
                <a:gd name="T29" fmla="*/ 438 h 595"/>
                <a:gd name="T30" fmla="*/ 310 w 368"/>
                <a:gd name="T31" fmla="*/ 487 h 595"/>
                <a:gd name="T32" fmla="*/ 300 w 368"/>
                <a:gd name="T33" fmla="*/ 534 h 595"/>
                <a:gd name="T34" fmla="*/ 307 w 368"/>
                <a:gd name="T35" fmla="*/ 564 h 595"/>
                <a:gd name="T36" fmla="*/ 295 w 368"/>
                <a:gd name="T37" fmla="*/ 564 h 595"/>
                <a:gd name="T38" fmla="*/ 283 w 368"/>
                <a:gd name="T39" fmla="*/ 565 h 595"/>
                <a:gd name="T40" fmla="*/ 255 w 368"/>
                <a:gd name="T41" fmla="*/ 582 h 595"/>
                <a:gd name="T42" fmla="*/ 222 w 368"/>
                <a:gd name="T43" fmla="*/ 589 h 595"/>
                <a:gd name="T44" fmla="*/ 151 w 368"/>
                <a:gd name="T45" fmla="*/ 595 h 595"/>
                <a:gd name="T46" fmla="*/ 107 w 368"/>
                <a:gd name="T47" fmla="*/ 580 h 595"/>
                <a:gd name="T48" fmla="*/ 63 w 368"/>
                <a:gd name="T49" fmla="*/ 573 h 595"/>
                <a:gd name="T50" fmla="*/ 12 w 368"/>
                <a:gd name="T51" fmla="*/ 552 h 595"/>
                <a:gd name="T52" fmla="*/ 0 w 368"/>
                <a:gd name="T53" fmla="*/ 511 h 595"/>
                <a:gd name="T54" fmla="*/ 18 w 368"/>
                <a:gd name="T55" fmla="*/ 498 h 595"/>
                <a:gd name="T56" fmla="*/ 16 w 368"/>
                <a:gd name="T57" fmla="*/ 471 h 595"/>
                <a:gd name="T58" fmla="*/ 3 w 368"/>
                <a:gd name="T59" fmla="*/ 423 h 595"/>
                <a:gd name="T60" fmla="*/ 15 w 368"/>
                <a:gd name="T61" fmla="*/ 405 h 595"/>
                <a:gd name="T62" fmla="*/ 11 w 368"/>
                <a:gd name="T63" fmla="*/ 303 h 595"/>
                <a:gd name="T64" fmla="*/ 19 w 368"/>
                <a:gd name="T65" fmla="*/ 252 h 595"/>
                <a:gd name="T66" fmla="*/ 51 w 368"/>
                <a:gd name="T67" fmla="*/ 229 h 595"/>
                <a:gd name="T68" fmla="*/ 60 w 368"/>
                <a:gd name="T69" fmla="*/ 163 h 595"/>
                <a:gd name="T70" fmla="*/ 106 w 368"/>
                <a:gd name="T71" fmla="*/ 0 h 595"/>
                <a:gd name="T72" fmla="*/ 128 w 368"/>
                <a:gd name="T73" fmla="*/ 0 h 595"/>
                <a:gd name="T74" fmla="*/ 136 w 368"/>
                <a:gd name="T75" fmla="*/ 14 h 595"/>
                <a:gd name="T76" fmla="*/ 169 w 368"/>
                <a:gd name="T77" fmla="*/ 14 h 595"/>
                <a:gd name="T78" fmla="*/ 206 w 368"/>
                <a:gd name="T79" fmla="*/ 25 h 595"/>
                <a:gd name="T80" fmla="*/ 227 w 368"/>
                <a:gd name="T81" fmla="*/ 46 h 595"/>
                <a:gd name="T82" fmla="*/ 237 w 368"/>
                <a:gd name="T83" fmla="*/ 75 h 595"/>
                <a:gd name="T84" fmla="*/ 249 w 368"/>
                <a:gd name="T85" fmla="*/ 84 h 595"/>
                <a:gd name="T86" fmla="*/ 274 w 368"/>
                <a:gd name="T87" fmla="*/ 75 h 595"/>
                <a:gd name="T88" fmla="*/ 296 w 368"/>
                <a:gd name="T89" fmla="*/ 87 h 595"/>
                <a:gd name="T90" fmla="*/ 325 w 368"/>
                <a:gd name="T91" fmla="*/ 97 h 595"/>
                <a:gd name="T92" fmla="*/ 362 w 368"/>
                <a:gd name="T93" fmla="*/ 9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8" h="595">
                  <a:moveTo>
                    <a:pt x="362" y="91"/>
                  </a:moveTo>
                  <a:lnTo>
                    <a:pt x="368" y="113"/>
                  </a:lnTo>
                  <a:lnTo>
                    <a:pt x="354" y="127"/>
                  </a:lnTo>
                  <a:lnTo>
                    <a:pt x="340" y="140"/>
                  </a:lnTo>
                  <a:lnTo>
                    <a:pt x="321" y="168"/>
                  </a:lnTo>
                  <a:lnTo>
                    <a:pt x="307" y="210"/>
                  </a:lnTo>
                  <a:lnTo>
                    <a:pt x="303" y="218"/>
                  </a:lnTo>
                  <a:lnTo>
                    <a:pt x="337" y="276"/>
                  </a:lnTo>
                  <a:lnTo>
                    <a:pt x="340" y="298"/>
                  </a:lnTo>
                  <a:lnTo>
                    <a:pt x="332" y="323"/>
                  </a:lnTo>
                  <a:lnTo>
                    <a:pt x="328" y="338"/>
                  </a:lnTo>
                  <a:lnTo>
                    <a:pt x="332" y="367"/>
                  </a:lnTo>
                  <a:lnTo>
                    <a:pt x="350" y="401"/>
                  </a:lnTo>
                  <a:lnTo>
                    <a:pt x="362" y="416"/>
                  </a:lnTo>
                  <a:lnTo>
                    <a:pt x="354" y="438"/>
                  </a:lnTo>
                  <a:lnTo>
                    <a:pt x="310" y="487"/>
                  </a:lnTo>
                  <a:lnTo>
                    <a:pt x="300" y="534"/>
                  </a:lnTo>
                  <a:lnTo>
                    <a:pt x="307" y="564"/>
                  </a:lnTo>
                  <a:lnTo>
                    <a:pt x="295" y="564"/>
                  </a:lnTo>
                  <a:lnTo>
                    <a:pt x="283" y="565"/>
                  </a:lnTo>
                  <a:lnTo>
                    <a:pt x="255" y="582"/>
                  </a:lnTo>
                  <a:lnTo>
                    <a:pt x="222" y="589"/>
                  </a:lnTo>
                  <a:lnTo>
                    <a:pt x="151" y="595"/>
                  </a:lnTo>
                  <a:lnTo>
                    <a:pt x="107" y="580"/>
                  </a:lnTo>
                  <a:lnTo>
                    <a:pt x="63" y="573"/>
                  </a:lnTo>
                  <a:lnTo>
                    <a:pt x="12" y="552"/>
                  </a:lnTo>
                  <a:lnTo>
                    <a:pt x="0" y="511"/>
                  </a:lnTo>
                  <a:lnTo>
                    <a:pt x="18" y="498"/>
                  </a:lnTo>
                  <a:lnTo>
                    <a:pt x="16" y="471"/>
                  </a:lnTo>
                  <a:lnTo>
                    <a:pt x="3" y="423"/>
                  </a:lnTo>
                  <a:lnTo>
                    <a:pt x="15" y="405"/>
                  </a:lnTo>
                  <a:lnTo>
                    <a:pt x="11" y="303"/>
                  </a:lnTo>
                  <a:lnTo>
                    <a:pt x="19" y="252"/>
                  </a:lnTo>
                  <a:lnTo>
                    <a:pt x="51" y="229"/>
                  </a:lnTo>
                  <a:lnTo>
                    <a:pt x="60" y="163"/>
                  </a:lnTo>
                  <a:lnTo>
                    <a:pt x="106" y="0"/>
                  </a:lnTo>
                  <a:lnTo>
                    <a:pt x="128" y="0"/>
                  </a:lnTo>
                  <a:lnTo>
                    <a:pt x="136" y="14"/>
                  </a:lnTo>
                  <a:lnTo>
                    <a:pt x="169" y="14"/>
                  </a:lnTo>
                  <a:lnTo>
                    <a:pt x="206" y="25"/>
                  </a:lnTo>
                  <a:lnTo>
                    <a:pt x="227" y="46"/>
                  </a:lnTo>
                  <a:lnTo>
                    <a:pt x="237" y="75"/>
                  </a:lnTo>
                  <a:lnTo>
                    <a:pt x="249" y="84"/>
                  </a:lnTo>
                  <a:lnTo>
                    <a:pt x="274" y="75"/>
                  </a:lnTo>
                  <a:lnTo>
                    <a:pt x="296" y="87"/>
                  </a:lnTo>
                  <a:lnTo>
                    <a:pt x="325" y="97"/>
                  </a:lnTo>
                  <a:lnTo>
                    <a:pt x="362" y="91"/>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20" name="Freeform 10"/>
            <p:cNvSpPr>
              <a:spLocks/>
            </p:cNvSpPr>
            <p:nvPr/>
          </p:nvSpPr>
          <p:spPr bwMode="auto">
            <a:xfrm>
              <a:off x="1926084" y="3140301"/>
              <a:ext cx="365631" cy="374521"/>
            </a:xfrm>
            <a:custGeom>
              <a:avLst/>
              <a:gdLst>
                <a:gd name="T0" fmla="*/ 258 w 581"/>
                <a:gd name="T1" fmla="*/ 596 h 596"/>
                <a:gd name="T2" fmla="*/ 280 w 581"/>
                <a:gd name="T3" fmla="*/ 574 h 596"/>
                <a:gd name="T4" fmla="*/ 305 w 581"/>
                <a:gd name="T5" fmla="*/ 565 h 596"/>
                <a:gd name="T6" fmla="*/ 323 w 581"/>
                <a:gd name="T7" fmla="*/ 565 h 596"/>
                <a:gd name="T8" fmla="*/ 323 w 581"/>
                <a:gd name="T9" fmla="*/ 531 h 596"/>
                <a:gd name="T10" fmla="*/ 342 w 581"/>
                <a:gd name="T11" fmla="*/ 511 h 596"/>
                <a:gd name="T12" fmla="*/ 376 w 581"/>
                <a:gd name="T13" fmla="*/ 506 h 596"/>
                <a:gd name="T14" fmla="*/ 455 w 581"/>
                <a:gd name="T15" fmla="*/ 502 h 596"/>
                <a:gd name="T16" fmla="*/ 493 w 581"/>
                <a:gd name="T17" fmla="*/ 506 h 596"/>
                <a:gd name="T18" fmla="*/ 525 w 581"/>
                <a:gd name="T19" fmla="*/ 490 h 596"/>
                <a:gd name="T20" fmla="*/ 546 w 581"/>
                <a:gd name="T21" fmla="*/ 490 h 596"/>
                <a:gd name="T22" fmla="*/ 563 w 581"/>
                <a:gd name="T23" fmla="*/ 481 h 596"/>
                <a:gd name="T24" fmla="*/ 581 w 581"/>
                <a:gd name="T25" fmla="*/ 469 h 596"/>
                <a:gd name="T26" fmla="*/ 568 w 581"/>
                <a:gd name="T27" fmla="*/ 440 h 596"/>
                <a:gd name="T28" fmla="*/ 556 w 581"/>
                <a:gd name="T29" fmla="*/ 452 h 596"/>
                <a:gd name="T30" fmla="*/ 543 w 581"/>
                <a:gd name="T31" fmla="*/ 447 h 596"/>
                <a:gd name="T32" fmla="*/ 525 w 581"/>
                <a:gd name="T33" fmla="*/ 440 h 596"/>
                <a:gd name="T34" fmla="*/ 534 w 581"/>
                <a:gd name="T35" fmla="*/ 400 h 596"/>
                <a:gd name="T36" fmla="*/ 546 w 581"/>
                <a:gd name="T37" fmla="*/ 389 h 596"/>
                <a:gd name="T38" fmla="*/ 544 w 581"/>
                <a:gd name="T39" fmla="*/ 371 h 596"/>
                <a:gd name="T40" fmla="*/ 514 w 581"/>
                <a:gd name="T41" fmla="*/ 333 h 596"/>
                <a:gd name="T42" fmla="*/ 489 w 581"/>
                <a:gd name="T43" fmla="*/ 304 h 596"/>
                <a:gd name="T44" fmla="*/ 459 w 581"/>
                <a:gd name="T45" fmla="*/ 285 h 596"/>
                <a:gd name="T46" fmla="*/ 459 w 581"/>
                <a:gd name="T47" fmla="*/ 261 h 596"/>
                <a:gd name="T48" fmla="*/ 465 w 581"/>
                <a:gd name="T49" fmla="*/ 230 h 596"/>
                <a:gd name="T50" fmla="*/ 472 w 581"/>
                <a:gd name="T51" fmla="*/ 191 h 596"/>
                <a:gd name="T52" fmla="*/ 453 w 581"/>
                <a:gd name="T53" fmla="*/ 167 h 596"/>
                <a:gd name="T54" fmla="*/ 461 w 581"/>
                <a:gd name="T55" fmla="*/ 109 h 596"/>
                <a:gd name="T56" fmla="*/ 450 w 581"/>
                <a:gd name="T57" fmla="*/ 29 h 596"/>
                <a:gd name="T58" fmla="*/ 408 w 581"/>
                <a:gd name="T59" fmla="*/ 0 h 596"/>
                <a:gd name="T60" fmla="*/ 364 w 581"/>
                <a:gd name="T61" fmla="*/ 25 h 596"/>
                <a:gd name="T62" fmla="*/ 342 w 581"/>
                <a:gd name="T63" fmla="*/ 4 h 596"/>
                <a:gd name="T64" fmla="*/ 326 w 581"/>
                <a:gd name="T65" fmla="*/ 18 h 596"/>
                <a:gd name="T66" fmla="*/ 335 w 581"/>
                <a:gd name="T67" fmla="*/ 40 h 596"/>
                <a:gd name="T68" fmla="*/ 315 w 581"/>
                <a:gd name="T69" fmla="*/ 92 h 596"/>
                <a:gd name="T70" fmla="*/ 289 w 581"/>
                <a:gd name="T71" fmla="*/ 125 h 596"/>
                <a:gd name="T72" fmla="*/ 293 w 581"/>
                <a:gd name="T73" fmla="*/ 148 h 596"/>
                <a:gd name="T74" fmla="*/ 239 w 581"/>
                <a:gd name="T75" fmla="*/ 179 h 596"/>
                <a:gd name="T76" fmla="*/ 223 w 581"/>
                <a:gd name="T77" fmla="*/ 153 h 596"/>
                <a:gd name="T78" fmla="*/ 176 w 581"/>
                <a:gd name="T79" fmla="*/ 160 h 596"/>
                <a:gd name="T80" fmla="*/ 175 w 581"/>
                <a:gd name="T81" fmla="*/ 191 h 596"/>
                <a:gd name="T82" fmla="*/ 136 w 581"/>
                <a:gd name="T83" fmla="*/ 191 h 596"/>
                <a:gd name="T84" fmla="*/ 107 w 581"/>
                <a:gd name="T85" fmla="*/ 224 h 596"/>
                <a:gd name="T86" fmla="*/ 70 w 581"/>
                <a:gd name="T87" fmla="*/ 244 h 596"/>
                <a:gd name="T88" fmla="*/ 50 w 581"/>
                <a:gd name="T89" fmla="*/ 257 h 596"/>
                <a:gd name="T90" fmla="*/ 0 w 581"/>
                <a:gd name="T91" fmla="*/ 314 h 596"/>
                <a:gd name="T92" fmla="*/ 31 w 581"/>
                <a:gd name="T93" fmla="*/ 326 h 596"/>
                <a:gd name="T94" fmla="*/ 70 w 581"/>
                <a:gd name="T95" fmla="*/ 381 h 596"/>
                <a:gd name="T96" fmla="*/ 109 w 581"/>
                <a:gd name="T97" fmla="*/ 386 h 596"/>
                <a:gd name="T98" fmla="*/ 126 w 581"/>
                <a:gd name="T99" fmla="*/ 409 h 596"/>
                <a:gd name="T100" fmla="*/ 119 w 581"/>
                <a:gd name="T101" fmla="*/ 434 h 596"/>
                <a:gd name="T102" fmla="*/ 122 w 581"/>
                <a:gd name="T103" fmla="*/ 459 h 596"/>
                <a:gd name="T104" fmla="*/ 148 w 581"/>
                <a:gd name="T105" fmla="*/ 484 h 596"/>
                <a:gd name="T106" fmla="*/ 197 w 581"/>
                <a:gd name="T107" fmla="*/ 556 h 596"/>
                <a:gd name="T108" fmla="*/ 227 w 581"/>
                <a:gd name="T109" fmla="*/ 560 h 596"/>
                <a:gd name="T110" fmla="*/ 258 w 581"/>
                <a:gd name="T111" fmla="*/ 596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81" h="596">
                  <a:moveTo>
                    <a:pt x="258" y="596"/>
                  </a:moveTo>
                  <a:lnTo>
                    <a:pt x="280" y="574"/>
                  </a:lnTo>
                  <a:lnTo>
                    <a:pt x="305" y="565"/>
                  </a:lnTo>
                  <a:lnTo>
                    <a:pt x="323" y="565"/>
                  </a:lnTo>
                  <a:lnTo>
                    <a:pt x="323" y="531"/>
                  </a:lnTo>
                  <a:lnTo>
                    <a:pt x="342" y="511"/>
                  </a:lnTo>
                  <a:lnTo>
                    <a:pt x="376" y="506"/>
                  </a:lnTo>
                  <a:lnTo>
                    <a:pt x="455" y="502"/>
                  </a:lnTo>
                  <a:lnTo>
                    <a:pt x="493" y="506"/>
                  </a:lnTo>
                  <a:lnTo>
                    <a:pt x="525" y="490"/>
                  </a:lnTo>
                  <a:lnTo>
                    <a:pt x="546" y="490"/>
                  </a:lnTo>
                  <a:lnTo>
                    <a:pt x="563" y="481"/>
                  </a:lnTo>
                  <a:lnTo>
                    <a:pt x="581" y="469"/>
                  </a:lnTo>
                  <a:lnTo>
                    <a:pt x="568" y="440"/>
                  </a:lnTo>
                  <a:lnTo>
                    <a:pt x="556" y="452"/>
                  </a:lnTo>
                  <a:lnTo>
                    <a:pt x="543" y="447"/>
                  </a:lnTo>
                  <a:lnTo>
                    <a:pt x="525" y="440"/>
                  </a:lnTo>
                  <a:lnTo>
                    <a:pt x="534" y="400"/>
                  </a:lnTo>
                  <a:lnTo>
                    <a:pt x="546" y="389"/>
                  </a:lnTo>
                  <a:lnTo>
                    <a:pt x="544" y="371"/>
                  </a:lnTo>
                  <a:lnTo>
                    <a:pt x="514" y="333"/>
                  </a:lnTo>
                  <a:lnTo>
                    <a:pt x="489" y="304"/>
                  </a:lnTo>
                  <a:lnTo>
                    <a:pt x="459" y="285"/>
                  </a:lnTo>
                  <a:lnTo>
                    <a:pt x="459" y="261"/>
                  </a:lnTo>
                  <a:lnTo>
                    <a:pt x="465" y="230"/>
                  </a:lnTo>
                  <a:lnTo>
                    <a:pt x="472" y="191"/>
                  </a:lnTo>
                  <a:lnTo>
                    <a:pt x="453" y="167"/>
                  </a:lnTo>
                  <a:lnTo>
                    <a:pt x="461" y="109"/>
                  </a:lnTo>
                  <a:lnTo>
                    <a:pt x="450" y="29"/>
                  </a:lnTo>
                  <a:lnTo>
                    <a:pt x="408" y="0"/>
                  </a:lnTo>
                  <a:lnTo>
                    <a:pt x="364" y="25"/>
                  </a:lnTo>
                  <a:lnTo>
                    <a:pt x="342" y="4"/>
                  </a:lnTo>
                  <a:lnTo>
                    <a:pt x="326" y="18"/>
                  </a:lnTo>
                  <a:lnTo>
                    <a:pt x="335" y="40"/>
                  </a:lnTo>
                  <a:lnTo>
                    <a:pt x="315" y="92"/>
                  </a:lnTo>
                  <a:lnTo>
                    <a:pt x="289" y="125"/>
                  </a:lnTo>
                  <a:lnTo>
                    <a:pt x="293" y="148"/>
                  </a:lnTo>
                  <a:lnTo>
                    <a:pt x="239" y="179"/>
                  </a:lnTo>
                  <a:lnTo>
                    <a:pt x="223" y="153"/>
                  </a:lnTo>
                  <a:lnTo>
                    <a:pt x="176" y="160"/>
                  </a:lnTo>
                  <a:lnTo>
                    <a:pt x="175" y="191"/>
                  </a:lnTo>
                  <a:lnTo>
                    <a:pt x="136" y="191"/>
                  </a:lnTo>
                  <a:lnTo>
                    <a:pt x="107" y="224"/>
                  </a:lnTo>
                  <a:lnTo>
                    <a:pt x="70" y="244"/>
                  </a:lnTo>
                  <a:lnTo>
                    <a:pt x="50" y="257"/>
                  </a:lnTo>
                  <a:lnTo>
                    <a:pt x="0" y="314"/>
                  </a:lnTo>
                  <a:lnTo>
                    <a:pt x="31" y="326"/>
                  </a:lnTo>
                  <a:lnTo>
                    <a:pt x="70" y="381"/>
                  </a:lnTo>
                  <a:lnTo>
                    <a:pt x="109" y="386"/>
                  </a:lnTo>
                  <a:lnTo>
                    <a:pt x="126" y="409"/>
                  </a:lnTo>
                  <a:lnTo>
                    <a:pt x="119" y="434"/>
                  </a:lnTo>
                  <a:lnTo>
                    <a:pt x="122" y="459"/>
                  </a:lnTo>
                  <a:lnTo>
                    <a:pt x="148" y="484"/>
                  </a:lnTo>
                  <a:lnTo>
                    <a:pt x="197" y="556"/>
                  </a:lnTo>
                  <a:lnTo>
                    <a:pt x="227" y="560"/>
                  </a:lnTo>
                  <a:lnTo>
                    <a:pt x="258" y="596"/>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21" name="Freeform 22"/>
            <p:cNvSpPr>
              <a:spLocks/>
            </p:cNvSpPr>
            <p:nvPr/>
          </p:nvSpPr>
          <p:spPr bwMode="auto">
            <a:xfrm>
              <a:off x="1760494" y="2081193"/>
              <a:ext cx="276168" cy="193374"/>
            </a:xfrm>
            <a:custGeom>
              <a:avLst/>
              <a:gdLst>
                <a:gd name="T0" fmla="*/ 71 w 440"/>
                <a:gd name="T1" fmla="*/ 0 h 307"/>
                <a:gd name="T2" fmla="*/ 97 w 440"/>
                <a:gd name="T3" fmla="*/ 17 h 307"/>
                <a:gd name="T4" fmla="*/ 126 w 440"/>
                <a:gd name="T5" fmla="*/ 37 h 307"/>
                <a:gd name="T6" fmla="*/ 158 w 440"/>
                <a:gd name="T7" fmla="*/ 67 h 307"/>
                <a:gd name="T8" fmla="*/ 186 w 440"/>
                <a:gd name="T9" fmla="*/ 78 h 307"/>
                <a:gd name="T10" fmla="*/ 229 w 440"/>
                <a:gd name="T11" fmla="*/ 83 h 307"/>
                <a:gd name="T12" fmla="*/ 279 w 440"/>
                <a:gd name="T13" fmla="*/ 124 h 307"/>
                <a:gd name="T14" fmla="*/ 311 w 440"/>
                <a:gd name="T15" fmla="*/ 106 h 307"/>
                <a:gd name="T16" fmla="*/ 353 w 440"/>
                <a:gd name="T17" fmla="*/ 127 h 307"/>
                <a:gd name="T18" fmla="*/ 365 w 440"/>
                <a:gd name="T19" fmla="*/ 152 h 307"/>
                <a:gd name="T20" fmla="*/ 374 w 440"/>
                <a:gd name="T21" fmla="*/ 180 h 307"/>
                <a:gd name="T22" fmla="*/ 426 w 440"/>
                <a:gd name="T23" fmla="*/ 182 h 307"/>
                <a:gd name="T24" fmla="*/ 440 w 440"/>
                <a:gd name="T25" fmla="*/ 202 h 307"/>
                <a:gd name="T26" fmla="*/ 436 w 440"/>
                <a:gd name="T27" fmla="*/ 236 h 307"/>
                <a:gd name="T28" fmla="*/ 403 w 440"/>
                <a:gd name="T29" fmla="*/ 241 h 307"/>
                <a:gd name="T30" fmla="*/ 402 w 440"/>
                <a:gd name="T31" fmla="*/ 286 h 307"/>
                <a:gd name="T32" fmla="*/ 380 w 440"/>
                <a:gd name="T33" fmla="*/ 307 h 307"/>
                <a:gd name="T34" fmla="*/ 353 w 440"/>
                <a:gd name="T35" fmla="*/ 306 h 307"/>
                <a:gd name="T36" fmla="*/ 323 w 440"/>
                <a:gd name="T37" fmla="*/ 293 h 307"/>
                <a:gd name="T38" fmla="*/ 316 w 440"/>
                <a:gd name="T39" fmla="*/ 248 h 307"/>
                <a:gd name="T40" fmla="*/ 314 w 440"/>
                <a:gd name="T41" fmla="*/ 230 h 307"/>
                <a:gd name="T42" fmla="*/ 260 w 440"/>
                <a:gd name="T43" fmla="*/ 224 h 307"/>
                <a:gd name="T44" fmla="*/ 194 w 440"/>
                <a:gd name="T45" fmla="*/ 230 h 307"/>
                <a:gd name="T46" fmla="*/ 180 w 440"/>
                <a:gd name="T47" fmla="*/ 262 h 307"/>
                <a:gd name="T48" fmla="*/ 164 w 440"/>
                <a:gd name="T49" fmla="*/ 285 h 307"/>
                <a:gd name="T50" fmla="*/ 128 w 440"/>
                <a:gd name="T51" fmla="*/ 296 h 307"/>
                <a:gd name="T52" fmla="*/ 116 w 440"/>
                <a:gd name="T53" fmla="*/ 288 h 307"/>
                <a:gd name="T54" fmla="*/ 111 w 440"/>
                <a:gd name="T55" fmla="*/ 248 h 307"/>
                <a:gd name="T56" fmla="*/ 111 w 440"/>
                <a:gd name="T57" fmla="*/ 230 h 307"/>
                <a:gd name="T58" fmla="*/ 97 w 440"/>
                <a:gd name="T59" fmla="*/ 227 h 307"/>
                <a:gd name="T60" fmla="*/ 82 w 440"/>
                <a:gd name="T61" fmla="*/ 241 h 307"/>
                <a:gd name="T62" fmla="*/ 75 w 440"/>
                <a:gd name="T63" fmla="*/ 281 h 307"/>
                <a:gd name="T64" fmla="*/ 48 w 440"/>
                <a:gd name="T65" fmla="*/ 295 h 307"/>
                <a:gd name="T66" fmla="*/ 27 w 440"/>
                <a:gd name="T67" fmla="*/ 287 h 307"/>
                <a:gd name="T68" fmla="*/ 24 w 440"/>
                <a:gd name="T69" fmla="*/ 240 h 307"/>
                <a:gd name="T70" fmla="*/ 28 w 440"/>
                <a:gd name="T71" fmla="*/ 214 h 307"/>
                <a:gd name="T72" fmla="*/ 16 w 440"/>
                <a:gd name="T73" fmla="*/ 193 h 307"/>
                <a:gd name="T74" fmla="*/ 0 w 440"/>
                <a:gd name="T75" fmla="*/ 168 h 307"/>
                <a:gd name="T76" fmla="*/ 0 w 440"/>
                <a:gd name="T77" fmla="*/ 142 h 307"/>
                <a:gd name="T78" fmla="*/ 28 w 440"/>
                <a:gd name="T79" fmla="*/ 122 h 307"/>
                <a:gd name="T80" fmla="*/ 24 w 440"/>
                <a:gd name="T81" fmla="*/ 83 h 307"/>
                <a:gd name="T82" fmla="*/ 6 w 440"/>
                <a:gd name="T83" fmla="*/ 50 h 307"/>
                <a:gd name="T84" fmla="*/ 11 w 440"/>
                <a:gd name="T85" fmla="*/ 31 h 307"/>
                <a:gd name="T86" fmla="*/ 71 w 440"/>
                <a:gd name="T87"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0" h="307">
                  <a:moveTo>
                    <a:pt x="71" y="0"/>
                  </a:moveTo>
                  <a:lnTo>
                    <a:pt x="97" y="17"/>
                  </a:lnTo>
                  <a:lnTo>
                    <a:pt x="126" y="37"/>
                  </a:lnTo>
                  <a:lnTo>
                    <a:pt x="158" y="67"/>
                  </a:lnTo>
                  <a:lnTo>
                    <a:pt x="186" y="78"/>
                  </a:lnTo>
                  <a:lnTo>
                    <a:pt x="229" y="83"/>
                  </a:lnTo>
                  <a:lnTo>
                    <a:pt x="279" y="124"/>
                  </a:lnTo>
                  <a:lnTo>
                    <a:pt x="311" y="106"/>
                  </a:lnTo>
                  <a:lnTo>
                    <a:pt x="353" y="127"/>
                  </a:lnTo>
                  <a:lnTo>
                    <a:pt x="365" y="152"/>
                  </a:lnTo>
                  <a:lnTo>
                    <a:pt x="374" y="180"/>
                  </a:lnTo>
                  <a:lnTo>
                    <a:pt x="426" y="182"/>
                  </a:lnTo>
                  <a:lnTo>
                    <a:pt x="440" y="202"/>
                  </a:lnTo>
                  <a:lnTo>
                    <a:pt x="436" y="236"/>
                  </a:lnTo>
                  <a:lnTo>
                    <a:pt x="403" y="241"/>
                  </a:lnTo>
                  <a:lnTo>
                    <a:pt x="402" y="286"/>
                  </a:lnTo>
                  <a:lnTo>
                    <a:pt x="380" y="307"/>
                  </a:lnTo>
                  <a:lnTo>
                    <a:pt x="353" y="306"/>
                  </a:lnTo>
                  <a:lnTo>
                    <a:pt x="323" y="293"/>
                  </a:lnTo>
                  <a:lnTo>
                    <a:pt x="316" y="248"/>
                  </a:lnTo>
                  <a:lnTo>
                    <a:pt x="314" y="230"/>
                  </a:lnTo>
                  <a:lnTo>
                    <a:pt x="260" y="224"/>
                  </a:lnTo>
                  <a:lnTo>
                    <a:pt x="194" y="230"/>
                  </a:lnTo>
                  <a:lnTo>
                    <a:pt x="180" y="262"/>
                  </a:lnTo>
                  <a:lnTo>
                    <a:pt x="164" y="285"/>
                  </a:lnTo>
                  <a:lnTo>
                    <a:pt x="128" y="296"/>
                  </a:lnTo>
                  <a:lnTo>
                    <a:pt x="116" y="288"/>
                  </a:lnTo>
                  <a:lnTo>
                    <a:pt x="111" y="248"/>
                  </a:lnTo>
                  <a:lnTo>
                    <a:pt x="111" y="230"/>
                  </a:lnTo>
                  <a:lnTo>
                    <a:pt x="97" y="227"/>
                  </a:lnTo>
                  <a:lnTo>
                    <a:pt x="82" y="241"/>
                  </a:lnTo>
                  <a:lnTo>
                    <a:pt x="75" y="281"/>
                  </a:lnTo>
                  <a:lnTo>
                    <a:pt x="48" y="295"/>
                  </a:lnTo>
                  <a:lnTo>
                    <a:pt x="27" y="287"/>
                  </a:lnTo>
                  <a:lnTo>
                    <a:pt x="24" y="240"/>
                  </a:lnTo>
                  <a:lnTo>
                    <a:pt x="28" y="214"/>
                  </a:lnTo>
                  <a:lnTo>
                    <a:pt x="16" y="193"/>
                  </a:lnTo>
                  <a:lnTo>
                    <a:pt x="0" y="168"/>
                  </a:lnTo>
                  <a:lnTo>
                    <a:pt x="0" y="142"/>
                  </a:lnTo>
                  <a:lnTo>
                    <a:pt x="28" y="122"/>
                  </a:lnTo>
                  <a:lnTo>
                    <a:pt x="24" y="83"/>
                  </a:lnTo>
                  <a:lnTo>
                    <a:pt x="6" y="50"/>
                  </a:lnTo>
                  <a:lnTo>
                    <a:pt x="11" y="31"/>
                  </a:lnTo>
                  <a:lnTo>
                    <a:pt x="71" y="0"/>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22" name="Freeform 6"/>
            <p:cNvSpPr>
              <a:spLocks/>
            </p:cNvSpPr>
            <p:nvPr/>
          </p:nvSpPr>
          <p:spPr bwMode="auto">
            <a:xfrm>
              <a:off x="1447095" y="2489611"/>
              <a:ext cx="318399" cy="331736"/>
            </a:xfrm>
            <a:custGeom>
              <a:avLst/>
              <a:gdLst>
                <a:gd name="T0" fmla="*/ 17 w 507"/>
                <a:gd name="T1" fmla="*/ 418 h 528"/>
                <a:gd name="T2" fmla="*/ 0 w 507"/>
                <a:gd name="T3" fmla="*/ 396 h 528"/>
                <a:gd name="T4" fmla="*/ 0 w 507"/>
                <a:gd name="T5" fmla="*/ 386 h 528"/>
                <a:gd name="T6" fmla="*/ 16 w 507"/>
                <a:gd name="T7" fmla="*/ 376 h 528"/>
                <a:gd name="T8" fmla="*/ 35 w 507"/>
                <a:gd name="T9" fmla="*/ 345 h 528"/>
                <a:gd name="T10" fmla="*/ 84 w 507"/>
                <a:gd name="T11" fmla="*/ 305 h 528"/>
                <a:gd name="T12" fmla="*/ 77 w 507"/>
                <a:gd name="T13" fmla="*/ 276 h 528"/>
                <a:gd name="T14" fmla="*/ 147 w 507"/>
                <a:gd name="T15" fmla="*/ 207 h 528"/>
                <a:gd name="T16" fmla="*/ 169 w 507"/>
                <a:gd name="T17" fmla="*/ 173 h 528"/>
                <a:gd name="T18" fmla="*/ 197 w 507"/>
                <a:gd name="T19" fmla="*/ 164 h 528"/>
                <a:gd name="T20" fmla="*/ 199 w 507"/>
                <a:gd name="T21" fmla="*/ 125 h 528"/>
                <a:gd name="T22" fmla="*/ 231 w 507"/>
                <a:gd name="T23" fmla="*/ 102 h 528"/>
                <a:gd name="T24" fmla="*/ 342 w 507"/>
                <a:gd name="T25" fmla="*/ 0 h 528"/>
                <a:gd name="T26" fmla="*/ 354 w 507"/>
                <a:gd name="T27" fmla="*/ 2 h 528"/>
                <a:gd name="T28" fmla="*/ 353 w 507"/>
                <a:gd name="T29" fmla="*/ 15 h 528"/>
                <a:gd name="T30" fmla="*/ 394 w 507"/>
                <a:gd name="T31" fmla="*/ 57 h 528"/>
                <a:gd name="T32" fmla="*/ 384 w 507"/>
                <a:gd name="T33" fmla="*/ 86 h 528"/>
                <a:gd name="T34" fmla="*/ 378 w 507"/>
                <a:gd name="T35" fmla="*/ 113 h 528"/>
                <a:gd name="T36" fmla="*/ 418 w 507"/>
                <a:gd name="T37" fmla="*/ 225 h 528"/>
                <a:gd name="T38" fmla="*/ 416 w 507"/>
                <a:gd name="T39" fmla="*/ 242 h 528"/>
                <a:gd name="T40" fmla="*/ 444 w 507"/>
                <a:gd name="T41" fmla="*/ 251 h 528"/>
                <a:gd name="T42" fmla="*/ 473 w 507"/>
                <a:gd name="T43" fmla="*/ 392 h 528"/>
                <a:gd name="T44" fmla="*/ 507 w 507"/>
                <a:gd name="T45" fmla="*/ 418 h 528"/>
                <a:gd name="T46" fmla="*/ 507 w 507"/>
                <a:gd name="T47" fmla="*/ 443 h 528"/>
                <a:gd name="T48" fmla="*/ 464 w 507"/>
                <a:gd name="T49" fmla="*/ 456 h 528"/>
                <a:gd name="T50" fmla="*/ 412 w 507"/>
                <a:gd name="T51" fmla="*/ 456 h 528"/>
                <a:gd name="T52" fmla="*/ 321 w 507"/>
                <a:gd name="T53" fmla="*/ 528 h 528"/>
                <a:gd name="T54" fmla="*/ 309 w 507"/>
                <a:gd name="T55" fmla="*/ 502 h 528"/>
                <a:gd name="T56" fmla="*/ 330 w 507"/>
                <a:gd name="T57" fmla="*/ 471 h 528"/>
                <a:gd name="T58" fmla="*/ 322 w 507"/>
                <a:gd name="T59" fmla="*/ 446 h 528"/>
                <a:gd name="T60" fmla="*/ 237 w 507"/>
                <a:gd name="T61" fmla="*/ 430 h 528"/>
                <a:gd name="T62" fmla="*/ 148 w 507"/>
                <a:gd name="T63" fmla="*/ 375 h 528"/>
                <a:gd name="T64" fmla="*/ 90 w 507"/>
                <a:gd name="T65" fmla="*/ 403 h 528"/>
                <a:gd name="T66" fmla="*/ 17 w 507"/>
                <a:gd name="T67" fmla="*/ 418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7" h="528">
                  <a:moveTo>
                    <a:pt x="17" y="418"/>
                  </a:moveTo>
                  <a:lnTo>
                    <a:pt x="0" y="396"/>
                  </a:lnTo>
                  <a:lnTo>
                    <a:pt x="0" y="386"/>
                  </a:lnTo>
                  <a:lnTo>
                    <a:pt x="16" y="376"/>
                  </a:lnTo>
                  <a:lnTo>
                    <a:pt x="35" y="345"/>
                  </a:lnTo>
                  <a:lnTo>
                    <a:pt x="84" y="305"/>
                  </a:lnTo>
                  <a:lnTo>
                    <a:pt x="77" y="276"/>
                  </a:lnTo>
                  <a:lnTo>
                    <a:pt x="147" y="207"/>
                  </a:lnTo>
                  <a:lnTo>
                    <a:pt x="169" y="173"/>
                  </a:lnTo>
                  <a:lnTo>
                    <a:pt x="197" y="164"/>
                  </a:lnTo>
                  <a:lnTo>
                    <a:pt x="199" y="125"/>
                  </a:lnTo>
                  <a:lnTo>
                    <a:pt x="231" y="102"/>
                  </a:lnTo>
                  <a:lnTo>
                    <a:pt x="342" y="0"/>
                  </a:lnTo>
                  <a:lnTo>
                    <a:pt x="354" y="2"/>
                  </a:lnTo>
                  <a:lnTo>
                    <a:pt x="353" y="15"/>
                  </a:lnTo>
                  <a:lnTo>
                    <a:pt x="394" y="57"/>
                  </a:lnTo>
                  <a:lnTo>
                    <a:pt x="384" y="86"/>
                  </a:lnTo>
                  <a:lnTo>
                    <a:pt x="378" y="113"/>
                  </a:lnTo>
                  <a:lnTo>
                    <a:pt x="418" y="225"/>
                  </a:lnTo>
                  <a:lnTo>
                    <a:pt x="416" y="242"/>
                  </a:lnTo>
                  <a:lnTo>
                    <a:pt x="444" y="251"/>
                  </a:lnTo>
                  <a:lnTo>
                    <a:pt x="473" y="392"/>
                  </a:lnTo>
                  <a:lnTo>
                    <a:pt x="507" y="418"/>
                  </a:lnTo>
                  <a:lnTo>
                    <a:pt x="507" y="443"/>
                  </a:lnTo>
                  <a:lnTo>
                    <a:pt x="464" y="456"/>
                  </a:lnTo>
                  <a:lnTo>
                    <a:pt x="412" y="456"/>
                  </a:lnTo>
                  <a:lnTo>
                    <a:pt x="321" y="528"/>
                  </a:lnTo>
                  <a:lnTo>
                    <a:pt x="309" y="502"/>
                  </a:lnTo>
                  <a:lnTo>
                    <a:pt x="330" y="471"/>
                  </a:lnTo>
                  <a:lnTo>
                    <a:pt x="322" y="446"/>
                  </a:lnTo>
                  <a:lnTo>
                    <a:pt x="237" y="430"/>
                  </a:lnTo>
                  <a:lnTo>
                    <a:pt x="148" y="375"/>
                  </a:lnTo>
                  <a:lnTo>
                    <a:pt x="90" y="403"/>
                  </a:lnTo>
                  <a:lnTo>
                    <a:pt x="17" y="418"/>
                  </a:lnTo>
                  <a:close/>
                </a:path>
              </a:pathLst>
            </a:custGeom>
            <a:gradFill>
              <a:gsLst>
                <a:gs pos="0">
                  <a:schemeClr val="accent2">
                    <a:shade val="51000"/>
                    <a:satMod val="130000"/>
                  </a:schemeClr>
                </a:gs>
                <a:gs pos="100000">
                  <a:schemeClr val="accent2">
                    <a:shade val="94000"/>
                    <a:satMod val="135000"/>
                  </a:schemeClr>
                </a:gs>
              </a:gsLst>
            </a:gradFill>
            <a:ln w="12700">
              <a:headEnd/>
              <a:tailEnd/>
            </a:ln>
            <a:effectLst>
              <a:outerShdw blurRad="50800" dist="25400" dir="2700000" algn="tl" rotWithShape="0">
                <a:schemeClr val="tx1">
                  <a:alpha val="40000"/>
                </a:schemeClr>
              </a:outerShdw>
            </a:effectLst>
          </p:spPr>
          <p:style>
            <a:lnRef idx="1">
              <a:schemeClr val="accent2"/>
            </a:lnRef>
            <a:fillRef idx="3">
              <a:schemeClr val="accent2"/>
            </a:fillRef>
            <a:effectRef idx="2">
              <a:schemeClr val="accent2"/>
            </a:effectRef>
            <a:fontRef idx="minor">
              <a:schemeClr val="lt1"/>
            </a:fontRef>
          </p:style>
          <p:txBody>
            <a:bodyPr/>
            <a:lstStyle/>
            <a:p>
              <a:endParaRPr lang="es-ES"/>
            </a:p>
          </p:txBody>
        </p:sp>
        <p:sp>
          <p:nvSpPr>
            <p:cNvPr id="123" name="Freeform 33"/>
            <p:cNvSpPr>
              <a:spLocks/>
            </p:cNvSpPr>
            <p:nvPr/>
          </p:nvSpPr>
          <p:spPr bwMode="auto">
            <a:xfrm>
              <a:off x="731393" y="2066190"/>
              <a:ext cx="305619" cy="213933"/>
            </a:xfrm>
            <a:custGeom>
              <a:avLst/>
              <a:gdLst>
                <a:gd name="T0" fmla="*/ 33 w 614"/>
                <a:gd name="T1" fmla="*/ 16 h 430"/>
                <a:gd name="T2" fmla="*/ 69 w 614"/>
                <a:gd name="T3" fmla="*/ 0 h 430"/>
                <a:gd name="T4" fmla="*/ 112 w 614"/>
                <a:gd name="T5" fmla="*/ 6 h 430"/>
                <a:gd name="T6" fmla="*/ 130 w 614"/>
                <a:gd name="T7" fmla="*/ 66 h 430"/>
                <a:gd name="T8" fmla="*/ 190 w 614"/>
                <a:gd name="T9" fmla="*/ 86 h 430"/>
                <a:gd name="T10" fmla="*/ 248 w 614"/>
                <a:gd name="T11" fmla="*/ 97 h 430"/>
                <a:gd name="T12" fmla="*/ 305 w 614"/>
                <a:gd name="T13" fmla="*/ 117 h 430"/>
                <a:gd name="T14" fmla="*/ 395 w 614"/>
                <a:gd name="T15" fmla="*/ 110 h 430"/>
                <a:gd name="T16" fmla="*/ 432 w 614"/>
                <a:gd name="T17" fmla="*/ 100 h 430"/>
                <a:gd name="T18" fmla="*/ 469 w 614"/>
                <a:gd name="T19" fmla="*/ 79 h 430"/>
                <a:gd name="T20" fmla="*/ 501 w 614"/>
                <a:gd name="T21" fmla="*/ 77 h 430"/>
                <a:gd name="T22" fmla="*/ 518 w 614"/>
                <a:gd name="T23" fmla="*/ 93 h 430"/>
                <a:gd name="T24" fmla="*/ 542 w 614"/>
                <a:gd name="T25" fmla="*/ 90 h 430"/>
                <a:gd name="T26" fmla="*/ 560 w 614"/>
                <a:gd name="T27" fmla="*/ 90 h 430"/>
                <a:gd name="T28" fmla="*/ 598 w 614"/>
                <a:gd name="T29" fmla="*/ 134 h 430"/>
                <a:gd name="T30" fmla="*/ 614 w 614"/>
                <a:gd name="T31" fmla="*/ 199 h 430"/>
                <a:gd name="T32" fmla="*/ 609 w 614"/>
                <a:gd name="T33" fmla="*/ 213 h 430"/>
                <a:gd name="T34" fmla="*/ 586 w 614"/>
                <a:gd name="T35" fmla="*/ 213 h 430"/>
                <a:gd name="T36" fmla="*/ 511 w 614"/>
                <a:gd name="T37" fmla="*/ 338 h 430"/>
                <a:gd name="T38" fmla="*/ 480 w 614"/>
                <a:gd name="T39" fmla="*/ 319 h 430"/>
                <a:gd name="T40" fmla="*/ 455 w 614"/>
                <a:gd name="T41" fmla="*/ 319 h 430"/>
                <a:gd name="T42" fmla="*/ 432 w 614"/>
                <a:gd name="T43" fmla="*/ 342 h 430"/>
                <a:gd name="T44" fmla="*/ 412 w 614"/>
                <a:gd name="T45" fmla="*/ 369 h 430"/>
                <a:gd name="T46" fmla="*/ 421 w 614"/>
                <a:gd name="T47" fmla="*/ 390 h 430"/>
                <a:gd name="T48" fmla="*/ 427 w 614"/>
                <a:gd name="T49" fmla="*/ 430 h 430"/>
                <a:gd name="T50" fmla="*/ 379 w 614"/>
                <a:gd name="T51" fmla="*/ 378 h 430"/>
                <a:gd name="T52" fmla="*/ 358 w 614"/>
                <a:gd name="T53" fmla="*/ 390 h 430"/>
                <a:gd name="T54" fmla="*/ 330 w 614"/>
                <a:gd name="T55" fmla="*/ 390 h 430"/>
                <a:gd name="T56" fmla="*/ 306 w 614"/>
                <a:gd name="T57" fmla="*/ 393 h 430"/>
                <a:gd name="T58" fmla="*/ 247 w 614"/>
                <a:gd name="T59" fmla="*/ 378 h 430"/>
                <a:gd name="T60" fmla="*/ 216 w 614"/>
                <a:gd name="T61" fmla="*/ 375 h 430"/>
                <a:gd name="T62" fmla="*/ 170 w 614"/>
                <a:gd name="T63" fmla="*/ 383 h 430"/>
                <a:gd name="T64" fmla="*/ 131 w 614"/>
                <a:gd name="T65" fmla="*/ 363 h 430"/>
                <a:gd name="T66" fmla="*/ 111 w 614"/>
                <a:gd name="T67" fmla="*/ 342 h 430"/>
                <a:gd name="T68" fmla="*/ 97 w 614"/>
                <a:gd name="T69" fmla="*/ 347 h 430"/>
                <a:gd name="T70" fmla="*/ 83 w 614"/>
                <a:gd name="T71" fmla="*/ 363 h 430"/>
                <a:gd name="T72" fmla="*/ 33 w 614"/>
                <a:gd name="T73" fmla="*/ 378 h 430"/>
                <a:gd name="T74" fmla="*/ 0 w 614"/>
                <a:gd name="T75" fmla="*/ 319 h 430"/>
                <a:gd name="T76" fmla="*/ 33 w 614"/>
                <a:gd name="T77" fmla="*/ 247 h 430"/>
                <a:gd name="T78" fmla="*/ 33 w 614"/>
                <a:gd name="T79" fmla="*/ 219 h 430"/>
                <a:gd name="T80" fmla="*/ 25 w 614"/>
                <a:gd name="T81" fmla="*/ 192 h 430"/>
                <a:gd name="T82" fmla="*/ 10 w 614"/>
                <a:gd name="T83" fmla="*/ 165 h 430"/>
                <a:gd name="T84" fmla="*/ 23 w 614"/>
                <a:gd name="T85" fmla="*/ 120 h 430"/>
                <a:gd name="T86" fmla="*/ 16 w 614"/>
                <a:gd name="T87" fmla="*/ 73 h 430"/>
                <a:gd name="T88" fmla="*/ 11 w 614"/>
                <a:gd name="T89" fmla="*/ 43 h 430"/>
                <a:gd name="T90" fmla="*/ 33 w 614"/>
                <a:gd name="T91" fmla="*/ 16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4" h="430">
                  <a:moveTo>
                    <a:pt x="33" y="16"/>
                  </a:moveTo>
                  <a:lnTo>
                    <a:pt x="69" y="0"/>
                  </a:lnTo>
                  <a:lnTo>
                    <a:pt x="112" y="6"/>
                  </a:lnTo>
                  <a:lnTo>
                    <a:pt x="130" y="66"/>
                  </a:lnTo>
                  <a:lnTo>
                    <a:pt x="190" y="86"/>
                  </a:lnTo>
                  <a:lnTo>
                    <a:pt x="248" y="97"/>
                  </a:lnTo>
                  <a:lnTo>
                    <a:pt x="305" y="117"/>
                  </a:lnTo>
                  <a:lnTo>
                    <a:pt x="395" y="110"/>
                  </a:lnTo>
                  <a:lnTo>
                    <a:pt x="432" y="100"/>
                  </a:lnTo>
                  <a:lnTo>
                    <a:pt x="469" y="79"/>
                  </a:lnTo>
                  <a:lnTo>
                    <a:pt x="501" y="77"/>
                  </a:lnTo>
                  <a:lnTo>
                    <a:pt x="518" y="93"/>
                  </a:lnTo>
                  <a:lnTo>
                    <a:pt x="542" y="90"/>
                  </a:lnTo>
                  <a:lnTo>
                    <a:pt x="560" y="90"/>
                  </a:lnTo>
                  <a:lnTo>
                    <a:pt x="598" y="134"/>
                  </a:lnTo>
                  <a:lnTo>
                    <a:pt x="614" y="199"/>
                  </a:lnTo>
                  <a:lnTo>
                    <a:pt x="609" y="213"/>
                  </a:lnTo>
                  <a:lnTo>
                    <a:pt x="586" y="213"/>
                  </a:lnTo>
                  <a:lnTo>
                    <a:pt x="511" y="338"/>
                  </a:lnTo>
                  <a:lnTo>
                    <a:pt x="480" y="319"/>
                  </a:lnTo>
                  <a:lnTo>
                    <a:pt x="455" y="319"/>
                  </a:lnTo>
                  <a:lnTo>
                    <a:pt x="432" y="342"/>
                  </a:lnTo>
                  <a:lnTo>
                    <a:pt x="412" y="369"/>
                  </a:lnTo>
                  <a:lnTo>
                    <a:pt x="421" y="390"/>
                  </a:lnTo>
                  <a:lnTo>
                    <a:pt x="427" y="430"/>
                  </a:lnTo>
                  <a:lnTo>
                    <a:pt x="379" y="378"/>
                  </a:lnTo>
                  <a:lnTo>
                    <a:pt x="358" y="390"/>
                  </a:lnTo>
                  <a:lnTo>
                    <a:pt x="330" y="390"/>
                  </a:lnTo>
                  <a:lnTo>
                    <a:pt x="306" y="393"/>
                  </a:lnTo>
                  <a:lnTo>
                    <a:pt x="247" y="378"/>
                  </a:lnTo>
                  <a:lnTo>
                    <a:pt x="216" y="375"/>
                  </a:lnTo>
                  <a:lnTo>
                    <a:pt x="170" y="383"/>
                  </a:lnTo>
                  <a:lnTo>
                    <a:pt x="131" y="363"/>
                  </a:lnTo>
                  <a:lnTo>
                    <a:pt x="111" y="342"/>
                  </a:lnTo>
                  <a:lnTo>
                    <a:pt x="97" y="347"/>
                  </a:lnTo>
                  <a:lnTo>
                    <a:pt x="83" y="363"/>
                  </a:lnTo>
                  <a:lnTo>
                    <a:pt x="33" y="378"/>
                  </a:lnTo>
                  <a:lnTo>
                    <a:pt x="0" y="319"/>
                  </a:lnTo>
                  <a:lnTo>
                    <a:pt x="33" y="247"/>
                  </a:lnTo>
                  <a:lnTo>
                    <a:pt x="33" y="219"/>
                  </a:lnTo>
                  <a:lnTo>
                    <a:pt x="25" y="192"/>
                  </a:lnTo>
                  <a:lnTo>
                    <a:pt x="10" y="165"/>
                  </a:lnTo>
                  <a:lnTo>
                    <a:pt x="23" y="120"/>
                  </a:lnTo>
                  <a:lnTo>
                    <a:pt x="16" y="73"/>
                  </a:lnTo>
                  <a:lnTo>
                    <a:pt x="11" y="43"/>
                  </a:lnTo>
                  <a:lnTo>
                    <a:pt x="33" y="16"/>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24" name="Freeform 34"/>
            <p:cNvSpPr>
              <a:spLocks/>
            </p:cNvSpPr>
            <p:nvPr/>
          </p:nvSpPr>
          <p:spPr bwMode="auto">
            <a:xfrm>
              <a:off x="587474" y="2003399"/>
              <a:ext cx="212266" cy="223935"/>
            </a:xfrm>
            <a:custGeom>
              <a:avLst/>
              <a:gdLst>
                <a:gd name="T0" fmla="*/ 320 w 338"/>
                <a:gd name="T1" fmla="*/ 20 h 357"/>
                <a:gd name="T2" fmla="*/ 334 w 338"/>
                <a:gd name="T3" fmla="*/ 63 h 357"/>
                <a:gd name="T4" fmla="*/ 338 w 338"/>
                <a:gd name="T5" fmla="*/ 96 h 357"/>
                <a:gd name="T6" fmla="*/ 319 w 338"/>
                <a:gd name="T7" fmla="*/ 107 h 357"/>
                <a:gd name="T8" fmla="*/ 287 w 338"/>
                <a:gd name="T9" fmla="*/ 100 h 357"/>
                <a:gd name="T10" fmla="*/ 252 w 338"/>
                <a:gd name="T11" fmla="*/ 113 h 357"/>
                <a:gd name="T12" fmla="*/ 239 w 338"/>
                <a:gd name="T13" fmla="*/ 137 h 357"/>
                <a:gd name="T14" fmla="*/ 247 w 338"/>
                <a:gd name="T15" fmla="*/ 192 h 357"/>
                <a:gd name="T16" fmla="*/ 237 w 338"/>
                <a:gd name="T17" fmla="*/ 231 h 357"/>
                <a:gd name="T18" fmla="*/ 229 w 338"/>
                <a:gd name="T19" fmla="*/ 252 h 357"/>
                <a:gd name="T20" fmla="*/ 210 w 338"/>
                <a:gd name="T21" fmla="*/ 262 h 357"/>
                <a:gd name="T22" fmla="*/ 183 w 338"/>
                <a:gd name="T23" fmla="*/ 280 h 357"/>
                <a:gd name="T24" fmla="*/ 133 w 338"/>
                <a:gd name="T25" fmla="*/ 299 h 357"/>
                <a:gd name="T26" fmla="*/ 105 w 338"/>
                <a:gd name="T27" fmla="*/ 303 h 357"/>
                <a:gd name="T28" fmla="*/ 79 w 338"/>
                <a:gd name="T29" fmla="*/ 307 h 357"/>
                <a:gd name="T30" fmla="*/ 66 w 338"/>
                <a:gd name="T31" fmla="*/ 325 h 357"/>
                <a:gd name="T32" fmla="*/ 50 w 338"/>
                <a:gd name="T33" fmla="*/ 340 h 357"/>
                <a:gd name="T34" fmla="*/ 17 w 338"/>
                <a:gd name="T35" fmla="*/ 357 h 357"/>
                <a:gd name="T36" fmla="*/ 22 w 338"/>
                <a:gd name="T37" fmla="*/ 340 h 357"/>
                <a:gd name="T38" fmla="*/ 7 w 338"/>
                <a:gd name="T39" fmla="*/ 332 h 357"/>
                <a:gd name="T40" fmla="*/ 11 w 338"/>
                <a:gd name="T41" fmla="*/ 307 h 357"/>
                <a:gd name="T42" fmla="*/ 7 w 338"/>
                <a:gd name="T43" fmla="*/ 284 h 357"/>
                <a:gd name="T44" fmla="*/ 0 w 338"/>
                <a:gd name="T45" fmla="*/ 266 h 357"/>
                <a:gd name="T46" fmla="*/ 29 w 338"/>
                <a:gd name="T47" fmla="*/ 244 h 357"/>
                <a:gd name="T48" fmla="*/ 66 w 338"/>
                <a:gd name="T49" fmla="*/ 209 h 357"/>
                <a:gd name="T50" fmla="*/ 50 w 338"/>
                <a:gd name="T51" fmla="*/ 202 h 357"/>
                <a:gd name="T52" fmla="*/ 39 w 338"/>
                <a:gd name="T53" fmla="*/ 183 h 357"/>
                <a:gd name="T54" fmla="*/ 54 w 338"/>
                <a:gd name="T55" fmla="*/ 178 h 357"/>
                <a:gd name="T56" fmla="*/ 66 w 338"/>
                <a:gd name="T57" fmla="*/ 165 h 357"/>
                <a:gd name="T58" fmla="*/ 95 w 338"/>
                <a:gd name="T59" fmla="*/ 158 h 357"/>
                <a:gd name="T60" fmla="*/ 108 w 338"/>
                <a:gd name="T61" fmla="*/ 149 h 357"/>
                <a:gd name="T62" fmla="*/ 105 w 338"/>
                <a:gd name="T63" fmla="*/ 131 h 357"/>
                <a:gd name="T64" fmla="*/ 79 w 338"/>
                <a:gd name="T65" fmla="*/ 131 h 357"/>
                <a:gd name="T66" fmla="*/ 66 w 338"/>
                <a:gd name="T67" fmla="*/ 131 h 357"/>
                <a:gd name="T68" fmla="*/ 50 w 338"/>
                <a:gd name="T69" fmla="*/ 123 h 357"/>
                <a:gd name="T70" fmla="*/ 47 w 338"/>
                <a:gd name="T71" fmla="*/ 106 h 357"/>
                <a:gd name="T72" fmla="*/ 47 w 338"/>
                <a:gd name="T73" fmla="*/ 82 h 357"/>
                <a:gd name="T74" fmla="*/ 54 w 338"/>
                <a:gd name="T75" fmla="*/ 65 h 357"/>
                <a:gd name="T76" fmla="*/ 66 w 338"/>
                <a:gd name="T77" fmla="*/ 48 h 357"/>
                <a:gd name="T78" fmla="*/ 88 w 338"/>
                <a:gd name="T79" fmla="*/ 48 h 357"/>
                <a:gd name="T80" fmla="*/ 156 w 338"/>
                <a:gd name="T81" fmla="*/ 27 h 357"/>
                <a:gd name="T82" fmla="*/ 209 w 338"/>
                <a:gd name="T83" fmla="*/ 12 h 357"/>
                <a:gd name="T84" fmla="*/ 269 w 338"/>
                <a:gd name="T85" fmla="*/ 0 h 357"/>
                <a:gd name="T86" fmla="*/ 320 w 338"/>
                <a:gd name="T87" fmla="*/ 2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38" h="357">
                  <a:moveTo>
                    <a:pt x="320" y="20"/>
                  </a:moveTo>
                  <a:lnTo>
                    <a:pt x="334" y="63"/>
                  </a:lnTo>
                  <a:lnTo>
                    <a:pt x="338" y="96"/>
                  </a:lnTo>
                  <a:lnTo>
                    <a:pt x="319" y="107"/>
                  </a:lnTo>
                  <a:lnTo>
                    <a:pt x="287" y="100"/>
                  </a:lnTo>
                  <a:lnTo>
                    <a:pt x="252" y="113"/>
                  </a:lnTo>
                  <a:lnTo>
                    <a:pt x="239" y="137"/>
                  </a:lnTo>
                  <a:lnTo>
                    <a:pt x="247" y="192"/>
                  </a:lnTo>
                  <a:lnTo>
                    <a:pt x="237" y="231"/>
                  </a:lnTo>
                  <a:lnTo>
                    <a:pt x="229" y="252"/>
                  </a:lnTo>
                  <a:lnTo>
                    <a:pt x="210" y="262"/>
                  </a:lnTo>
                  <a:lnTo>
                    <a:pt x="183" y="280"/>
                  </a:lnTo>
                  <a:lnTo>
                    <a:pt x="133" y="299"/>
                  </a:lnTo>
                  <a:lnTo>
                    <a:pt x="105" y="303"/>
                  </a:lnTo>
                  <a:lnTo>
                    <a:pt x="79" y="307"/>
                  </a:lnTo>
                  <a:lnTo>
                    <a:pt x="66" y="325"/>
                  </a:lnTo>
                  <a:lnTo>
                    <a:pt x="50" y="340"/>
                  </a:lnTo>
                  <a:lnTo>
                    <a:pt x="17" y="357"/>
                  </a:lnTo>
                  <a:lnTo>
                    <a:pt x="22" y="340"/>
                  </a:lnTo>
                  <a:lnTo>
                    <a:pt x="7" y="332"/>
                  </a:lnTo>
                  <a:lnTo>
                    <a:pt x="11" y="307"/>
                  </a:lnTo>
                  <a:lnTo>
                    <a:pt x="7" y="284"/>
                  </a:lnTo>
                  <a:lnTo>
                    <a:pt x="0" y="266"/>
                  </a:lnTo>
                  <a:lnTo>
                    <a:pt x="29" y="244"/>
                  </a:lnTo>
                  <a:lnTo>
                    <a:pt x="66" y="209"/>
                  </a:lnTo>
                  <a:lnTo>
                    <a:pt x="50" y="202"/>
                  </a:lnTo>
                  <a:lnTo>
                    <a:pt x="39" y="183"/>
                  </a:lnTo>
                  <a:lnTo>
                    <a:pt x="54" y="178"/>
                  </a:lnTo>
                  <a:lnTo>
                    <a:pt x="66" y="165"/>
                  </a:lnTo>
                  <a:lnTo>
                    <a:pt x="95" y="158"/>
                  </a:lnTo>
                  <a:lnTo>
                    <a:pt x="108" y="149"/>
                  </a:lnTo>
                  <a:lnTo>
                    <a:pt x="105" y="131"/>
                  </a:lnTo>
                  <a:lnTo>
                    <a:pt x="79" y="131"/>
                  </a:lnTo>
                  <a:lnTo>
                    <a:pt x="66" y="131"/>
                  </a:lnTo>
                  <a:lnTo>
                    <a:pt x="50" y="123"/>
                  </a:lnTo>
                  <a:lnTo>
                    <a:pt x="47" y="106"/>
                  </a:lnTo>
                  <a:lnTo>
                    <a:pt x="47" y="82"/>
                  </a:lnTo>
                  <a:lnTo>
                    <a:pt x="54" y="65"/>
                  </a:lnTo>
                  <a:lnTo>
                    <a:pt x="66" y="48"/>
                  </a:lnTo>
                  <a:lnTo>
                    <a:pt x="88" y="48"/>
                  </a:lnTo>
                  <a:lnTo>
                    <a:pt x="156" y="27"/>
                  </a:lnTo>
                  <a:lnTo>
                    <a:pt x="209" y="12"/>
                  </a:lnTo>
                  <a:lnTo>
                    <a:pt x="269" y="0"/>
                  </a:lnTo>
                  <a:lnTo>
                    <a:pt x="320" y="20"/>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25" name="Freeform 35"/>
            <p:cNvSpPr>
              <a:spLocks/>
            </p:cNvSpPr>
            <p:nvPr/>
          </p:nvSpPr>
          <p:spPr bwMode="auto">
            <a:xfrm>
              <a:off x="534685" y="1747791"/>
              <a:ext cx="319510" cy="301729"/>
            </a:xfrm>
            <a:custGeom>
              <a:avLst/>
              <a:gdLst>
                <a:gd name="T0" fmla="*/ 463 w 509"/>
                <a:gd name="T1" fmla="*/ 163 h 481"/>
                <a:gd name="T2" fmla="*/ 454 w 509"/>
                <a:gd name="T3" fmla="*/ 232 h 481"/>
                <a:gd name="T4" fmla="*/ 422 w 509"/>
                <a:gd name="T5" fmla="*/ 255 h 481"/>
                <a:gd name="T6" fmla="*/ 415 w 509"/>
                <a:gd name="T7" fmla="*/ 308 h 481"/>
                <a:gd name="T8" fmla="*/ 416 w 509"/>
                <a:gd name="T9" fmla="*/ 412 h 481"/>
                <a:gd name="T10" fmla="*/ 406 w 509"/>
                <a:gd name="T11" fmla="*/ 427 h 481"/>
                <a:gd name="T12" fmla="*/ 350 w 509"/>
                <a:gd name="T13" fmla="*/ 407 h 481"/>
                <a:gd name="T14" fmla="*/ 289 w 509"/>
                <a:gd name="T15" fmla="*/ 422 h 481"/>
                <a:gd name="T16" fmla="*/ 241 w 509"/>
                <a:gd name="T17" fmla="*/ 433 h 481"/>
                <a:gd name="T18" fmla="*/ 172 w 509"/>
                <a:gd name="T19" fmla="*/ 455 h 481"/>
                <a:gd name="T20" fmla="*/ 154 w 509"/>
                <a:gd name="T21" fmla="*/ 437 h 481"/>
                <a:gd name="T22" fmla="*/ 126 w 509"/>
                <a:gd name="T23" fmla="*/ 447 h 481"/>
                <a:gd name="T24" fmla="*/ 117 w 509"/>
                <a:gd name="T25" fmla="*/ 459 h 481"/>
                <a:gd name="T26" fmla="*/ 84 w 509"/>
                <a:gd name="T27" fmla="*/ 481 h 481"/>
                <a:gd name="T28" fmla="*/ 70 w 509"/>
                <a:gd name="T29" fmla="*/ 459 h 481"/>
                <a:gd name="T30" fmla="*/ 73 w 509"/>
                <a:gd name="T31" fmla="*/ 434 h 481"/>
                <a:gd name="T32" fmla="*/ 79 w 509"/>
                <a:gd name="T33" fmla="*/ 412 h 481"/>
                <a:gd name="T34" fmla="*/ 95 w 509"/>
                <a:gd name="T35" fmla="*/ 395 h 481"/>
                <a:gd name="T36" fmla="*/ 101 w 509"/>
                <a:gd name="T37" fmla="*/ 383 h 481"/>
                <a:gd name="T38" fmla="*/ 91 w 509"/>
                <a:gd name="T39" fmla="*/ 371 h 481"/>
                <a:gd name="T40" fmla="*/ 73 w 509"/>
                <a:gd name="T41" fmla="*/ 380 h 481"/>
                <a:gd name="T42" fmla="*/ 62 w 509"/>
                <a:gd name="T43" fmla="*/ 383 h 481"/>
                <a:gd name="T44" fmla="*/ 44 w 509"/>
                <a:gd name="T45" fmla="*/ 354 h 481"/>
                <a:gd name="T46" fmla="*/ 34 w 509"/>
                <a:gd name="T47" fmla="*/ 335 h 481"/>
                <a:gd name="T48" fmla="*/ 22 w 509"/>
                <a:gd name="T49" fmla="*/ 327 h 481"/>
                <a:gd name="T50" fmla="*/ 0 w 509"/>
                <a:gd name="T51" fmla="*/ 318 h 481"/>
                <a:gd name="T52" fmla="*/ 13 w 509"/>
                <a:gd name="T53" fmla="*/ 305 h 481"/>
                <a:gd name="T54" fmla="*/ 13 w 509"/>
                <a:gd name="T55" fmla="*/ 246 h 481"/>
                <a:gd name="T56" fmla="*/ 25 w 509"/>
                <a:gd name="T57" fmla="*/ 235 h 481"/>
                <a:gd name="T58" fmla="*/ 54 w 509"/>
                <a:gd name="T59" fmla="*/ 214 h 481"/>
                <a:gd name="T60" fmla="*/ 73 w 509"/>
                <a:gd name="T61" fmla="*/ 201 h 481"/>
                <a:gd name="T62" fmla="*/ 91 w 509"/>
                <a:gd name="T63" fmla="*/ 192 h 481"/>
                <a:gd name="T64" fmla="*/ 113 w 509"/>
                <a:gd name="T65" fmla="*/ 201 h 481"/>
                <a:gd name="T66" fmla="*/ 113 w 509"/>
                <a:gd name="T67" fmla="*/ 185 h 481"/>
                <a:gd name="T68" fmla="*/ 138 w 509"/>
                <a:gd name="T69" fmla="*/ 156 h 481"/>
                <a:gd name="T70" fmla="*/ 154 w 509"/>
                <a:gd name="T71" fmla="*/ 160 h 481"/>
                <a:gd name="T72" fmla="*/ 204 w 509"/>
                <a:gd name="T73" fmla="*/ 172 h 481"/>
                <a:gd name="T74" fmla="*/ 222 w 509"/>
                <a:gd name="T75" fmla="*/ 179 h 481"/>
                <a:gd name="T76" fmla="*/ 239 w 509"/>
                <a:gd name="T77" fmla="*/ 172 h 481"/>
                <a:gd name="T78" fmla="*/ 273 w 509"/>
                <a:gd name="T79" fmla="*/ 156 h 481"/>
                <a:gd name="T80" fmla="*/ 280 w 509"/>
                <a:gd name="T81" fmla="*/ 148 h 481"/>
                <a:gd name="T82" fmla="*/ 294 w 509"/>
                <a:gd name="T83" fmla="*/ 156 h 481"/>
                <a:gd name="T84" fmla="*/ 304 w 509"/>
                <a:gd name="T85" fmla="*/ 144 h 481"/>
                <a:gd name="T86" fmla="*/ 317 w 509"/>
                <a:gd name="T87" fmla="*/ 151 h 481"/>
                <a:gd name="T88" fmla="*/ 342 w 509"/>
                <a:gd name="T89" fmla="*/ 160 h 481"/>
                <a:gd name="T90" fmla="*/ 351 w 509"/>
                <a:gd name="T91" fmla="*/ 148 h 481"/>
                <a:gd name="T92" fmla="*/ 351 w 509"/>
                <a:gd name="T93" fmla="*/ 126 h 481"/>
                <a:gd name="T94" fmla="*/ 342 w 509"/>
                <a:gd name="T95" fmla="*/ 106 h 481"/>
                <a:gd name="T96" fmla="*/ 339 w 509"/>
                <a:gd name="T97" fmla="*/ 88 h 481"/>
                <a:gd name="T98" fmla="*/ 366 w 509"/>
                <a:gd name="T99" fmla="*/ 76 h 481"/>
                <a:gd name="T100" fmla="*/ 401 w 509"/>
                <a:gd name="T101" fmla="*/ 54 h 481"/>
                <a:gd name="T102" fmla="*/ 423 w 509"/>
                <a:gd name="T103" fmla="*/ 62 h 481"/>
                <a:gd name="T104" fmla="*/ 408 w 509"/>
                <a:gd name="T105" fmla="*/ 40 h 481"/>
                <a:gd name="T106" fmla="*/ 426 w 509"/>
                <a:gd name="T107" fmla="*/ 29 h 481"/>
                <a:gd name="T108" fmla="*/ 448 w 509"/>
                <a:gd name="T109" fmla="*/ 13 h 481"/>
                <a:gd name="T110" fmla="*/ 462 w 509"/>
                <a:gd name="T111" fmla="*/ 0 h 481"/>
                <a:gd name="T112" fmla="*/ 480 w 509"/>
                <a:gd name="T113" fmla="*/ 0 h 481"/>
                <a:gd name="T114" fmla="*/ 496 w 509"/>
                <a:gd name="T115" fmla="*/ 22 h 481"/>
                <a:gd name="T116" fmla="*/ 509 w 509"/>
                <a:gd name="T117" fmla="*/ 4 h 481"/>
                <a:gd name="T118" fmla="*/ 463 w 509"/>
                <a:gd name="T119" fmla="*/ 163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09" h="481">
                  <a:moveTo>
                    <a:pt x="463" y="163"/>
                  </a:moveTo>
                  <a:lnTo>
                    <a:pt x="454" y="232"/>
                  </a:lnTo>
                  <a:lnTo>
                    <a:pt x="422" y="255"/>
                  </a:lnTo>
                  <a:lnTo>
                    <a:pt x="415" y="308"/>
                  </a:lnTo>
                  <a:lnTo>
                    <a:pt x="416" y="412"/>
                  </a:lnTo>
                  <a:lnTo>
                    <a:pt x="406" y="427"/>
                  </a:lnTo>
                  <a:lnTo>
                    <a:pt x="350" y="407"/>
                  </a:lnTo>
                  <a:lnTo>
                    <a:pt x="289" y="422"/>
                  </a:lnTo>
                  <a:lnTo>
                    <a:pt x="241" y="433"/>
                  </a:lnTo>
                  <a:lnTo>
                    <a:pt x="172" y="455"/>
                  </a:lnTo>
                  <a:lnTo>
                    <a:pt x="154" y="437"/>
                  </a:lnTo>
                  <a:lnTo>
                    <a:pt x="126" y="447"/>
                  </a:lnTo>
                  <a:lnTo>
                    <a:pt x="117" y="459"/>
                  </a:lnTo>
                  <a:lnTo>
                    <a:pt x="84" y="481"/>
                  </a:lnTo>
                  <a:lnTo>
                    <a:pt x="70" y="459"/>
                  </a:lnTo>
                  <a:lnTo>
                    <a:pt x="73" y="434"/>
                  </a:lnTo>
                  <a:lnTo>
                    <a:pt x="79" y="412"/>
                  </a:lnTo>
                  <a:lnTo>
                    <a:pt x="95" y="395"/>
                  </a:lnTo>
                  <a:lnTo>
                    <a:pt x="101" y="383"/>
                  </a:lnTo>
                  <a:lnTo>
                    <a:pt x="91" y="371"/>
                  </a:lnTo>
                  <a:lnTo>
                    <a:pt x="73" y="380"/>
                  </a:lnTo>
                  <a:lnTo>
                    <a:pt x="62" y="383"/>
                  </a:lnTo>
                  <a:lnTo>
                    <a:pt x="44" y="354"/>
                  </a:lnTo>
                  <a:lnTo>
                    <a:pt x="34" y="335"/>
                  </a:lnTo>
                  <a:lnTo>
                    <a:pt x="22" y="327"/>
                  </a:lnTo>
                  <a:lnTo>
                    <a:pt x="0" y="318"/>
                  </a:lnTo>
                  <a:lnTo>
                    <a:pt x="13" y="305"/>
                  </a:lnTo>
                  <a:lnTo>
                    <a:pt x="13" y="246"/>
                  </a:lnTo>
                  <a:lnTo>
                    <a:pt x="25" y="235"/>
                  </a:lnTo>
                  <a:lnTo>
                    <a:pt x="54" y="214"/>
                  </a:lnTo>
                  <a:lnTo>
                    <a:pt x="73" y="201"/>
                  </a:lnTo>
                  <a:lnTo>
                    <a:pt x="91" y="192"/>
                  </a:lnTo>
                  <a:lnTo>
                    <a:pt x="113" y="201"/>
                  </a:lnTo>
                  <a:lnTo>
                    <a:pt x="113" y="185"/>
                  </a:lnTo>
                  <a:lnTo>
                    <a:pt x="138" y="156"/>
                  </a:lnTo>
                  <a:lnTo>
                    <a:pt x="154" y="160"/>
                  </a:lnTo>
                  <a:lnTo>
                    <a:pt x="204" y="172"/>
                  </a:lnTo>
                  <a:lnTo>
                    <a:pt x="222" y="179"/>
                  </a:lnTo>
                  <a:lnTo>
                    <a:pt x="239" y="172"/>
                  </a:lnTo>
                  <a:lnTo>
                    <a:pt x="273" y="156"/>
                  </a:lnTo>
                  <a:lnTo>
                    <a:pt x="280" y="148"/>
                  </a:lnTo>
                  <a:lnTo>
                    <a:pt x="294" y="156"/>
                  </a:lnTo>
                  <a:lnTo>
                    <a:pt x="304" y="144"/>
                  </a:lnTo>
                  <a:lnTo>
                    <a:pt x="317" y="151"/>
                  </a:lnTo>
                  <a:lnTo>
                    <a:pt x="342" y="160"/>
                  </a:lnTo>
                  <a:lnTo>
                    <a:pt x="351" y="148"/>
                  </a:lnTo>
                  <a:lnTo>
                    <a:pt x="351" y="126"/>
                  </a:lnTo>
                  <a:lnTo>
                    <a:pt x="342" y="106"/>
                  </a:lnTo>
                  <a:lnTo>
                    <a:pt x="339" y="88"/>
                  </a:lnTo>
                  <a:lnTo>
                    <a:pt x="366" y="76"/>
                  </a:lnTo>
                  <a:lnTo>
                    <a:pt x="401" y="54"/>
                  </a:lnTo>
                  <a:lnTo>
                    <a:pt x="423" y="62"/>
                  </a:lnTo>
                  <a:lnTo>
                    <a:pt x="408" y="40"/>
                  </a:lnTo>
                  <a:lnTo>
                    <a:pt x="426" y="29"/>
                  </a:lnTo>
                  <a:lnTo>
                    <a:pt x="448" y="13"/>
                  </a:lnTo>
                  <a:lnTo>
                    <a:pt x="462" y="0"/>
                  </a:lnTo>
                  <a:lnTo>
                    <a:pt x="480" y="0"/>
                  </a:lnTo>
                  <a:lnTo>
                    <a:pt x="496" y="22"/>
                  </a:lnTo>
                  <a:lnTo>
                    <a:pt x="509" y="4"/>
                  </a:lnTo>
                  <a:lnTo>
                    <a:pt x="463" y="163"/>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28" name="Freeform 38"/>
            <p:cNvSpPr>
              <a:spLocks/>
            </p:cNvSpPr>
            <p:nvPr/>
          </p:nvSpPr>
          <p:spPr bwMode="auto">
            <a:xfrm>
              <a:off x="828079" y="2671870"/>
              <a:ext cx="614016" cy="355073"/>
            </a:xfrm>
            <a:custGeom>
              <a:avLst/>
              <a:gdLst>
                <a:gd name="T0" fmla="*/ 244 w 978"/>
                <a:gd name="T1" fmla="*/ 101 h 566"/>
                <a:gd name="T2" fmla="*/ 304 w 978"/>
                <a:gd name="T3" fmla="*/ 72 h 566"/>
                <a:gd name="T4" fmla="*/ 336 w 978"/>
                <a:gd name="T5" fmla="*/ 98 h 566"/>
                <a:gd name="T6" fmla="*/ 345 w 978"/>
                <a:gd name="T7" fmla="*/ 90 h 566"/>
                <a:gd name="T8" fmla="*/ 370 w 978"/>
                <a:gd name="T9" fmla="*/ 47 h 566"/>
                <a:gd name="T10" fmla="*/ 417 w 978"/>
                <a:gd name="T11" fmla="*/ 35 h 566"/>
                <a:gd name="T12" fmla="*/ 461 w 978"/>
                <a:gd name="T13" fmla="*/ 0 h 566"/>
                <a:gd name="T14" fmla="*/ 491 w 978"/>
                <a:gd name="T15" fmla="*/ 0 h 566"/>
                <a:gd name="T16" fmla="*/ 555 w 978"/>
                <a:gd name="T17" fmla="*/ 72 h 566"/>
                <a:gd name="T18" fmla="*/ 593 w 978"/>
                <a:gd name="T19" fmla="*/ 65 h 566"/>
                <a:gd name="T20" fmla="*/ 621 w 978"/>
                <a:gd name="T21" fmla="*/ 82 h 566"/>
                <a:gd name="T22" fmla="*/ 654 w 978"/>
                <a:gd name="T23" fmla="*/ 72 h 566"/>
                <a:gd name="T24" fmla="*/ 691 w 978"/>
                <a:gd name="T25" fmla="*/ 110 h 566"/>
                <a:gd name="T26" fmla="*/ 738 w 978"/>
                <a:gd name="T27" fmla="*/ 87 h 566"/>
                <a:gd name="T28" fmla="*/ 749 w 978"/>
                <a:gd name="T29" fmla="*/ 100 h 566"/>
                <a:gd name="T30" fmla="*/ 758 w 978"/>
                <a:gd name="T31" fmla="*/ 153 h 566"/>
                <a:gd name="T32" fmla="*/ 770 w 978"/>
                <a:gd name="T33" fmla="*/ 173 h 566"/>
                <a:gd name="T34" fmla="*/ 738 w 978"/>
                <a:gd name="T35" fmla="*/ 207 h 566"/>
                <a:gd name="T36" fmla="*/ 741 w 978"/>
                <a:gd name="T37" fmla="*/ 230 h 566"/>
                <a:gd name="T38" fmla="*/ 827 w 978"/>
                <a:gd name="T39" fmla="*/ 320 h 566"/>
                <a:gd name="T40" fmla="*/ 804 w 978"/>
                <a:gd name="T41" fmla="*/ 346 h 566"/>
                <a:gd name="T42" fmla="*/ 822 w 978"/>
                <a:gd name="T43" fmla="*/ 379 h 566"/>
                <a:gd name="T44" fmla="*/ 849 w 978"/>
                <a:gd name="T45" fmla="*/ 405 h 566"/>
                <a:gd name="T46" fmla="*/ 853 w 978"/>
                <a:gd name="T47" fmla="*/ 427 h 566"/>
                <a:gd name="T48" fmla="*/ 867 w 978"/>
                <a:gd name="T49" fmla="*/ 465 h 566"/>
                <a:gd name="T50" fmla="*/ 896 w 978"/>
                <a:gd name="T51" fmla="*/ 465 h 566"/>
                <a:gd name="T52" fmla="*/ 959 w 978"/>
                <a:gd name="T53" fmla="*/ 452 h 566"/>
                <a:gd name="T54" fmla="*/ 978 w 978"/>
                <a:gd name="T55" fmla="*/ 481 h 566"/>
                <a:gd name="T56" fmla="*/ 839 w 978"/>
                <a:gd name="T57" fmla="*/ 489 h 566"/>
                <a:gd name="T58" fmla="*/ 787 w 978"/>
                <a:gd name="T59" fmla="*/ 512 h 566"/>
                <a:gd name="T60" fmla="*/ 717 w 978"/>
                <a:gd name="T61" fmla="*/ 560 h 566"/>
                <a:gd name="T62" fmla="*/ 653 w 978"/>
                <a:gd name="T63" fmla="*/ 553 h 566"/>
                <a:gd name="T64" fmla="*/ 563 w 978"/>
                <a:gd name="T65" fmla="*/ 540 h 566"/>
                <a:gd name="T66" fmla="*/ 496 w 978"/>
                <a:gd name="T67" fmla="*/ 566 h 566"/>
                <a:gd name="T68" fmla="*/ 451 w 978"/>
                <a:gd name="T69" fmla="*/ 544 h 566"/>
                <a:gd name="T70" fmla="*/ 362 w 978"/>
                <a:gd name="T71" fmla="*/ 560 h 566"/>
                <a:gd name="T72" fmla="*/ 307 w 978"/>
                <a:gd name="T73" fmla="*/ 544 h 566"/>
                <a:gd name="T74" fmla="*/ 261 w 978"/>
                <a:gd name="T75" fmla="*/ 511 h 566"/>
                <a:gd name="T76" fmla="*/ 181 w 978"/>
                <a:gd name="T77" fmla="*/ 492 h 566"/>
                <a:gd name="T78" fmla="*/ 140 w 978"/>
                <a:gd name="T79" fmla="*/ 464 h 566"/>
                <a:gd name="T80" fmla="*/ 101 w 978"/>
                <a:gd name="T81" fmla="*/ 456 h 566"/>
                <a:gd name="T82" fmla="*/ 101 w 978"/>
                <a:gd name="T83" fmla="*/ 445 h 566"/>
                <a:gd name="T84" fmla="*/ 69 w 978"/>
                <a:gd name="T85" fmla="*/ 423 h 566"/>
                <a:gd name="T86" fmla="*/ 65 w 978"/>
                <a:gd name="T87" fmla="*/ 386 h 566"/>
                <a:gd name="T88" fmla="*/ 51 w 978"/>
                <a:gd name="T89" fmla="*/ 364 h 566"/>
                <a:gd name="T90" fmla="*/ 35 w 978"/>
                <a:gd name="T91" fmla="*/ 335 h 566"/>
                <a:gd name="T92" fmla="*/ 0 w 978"/>
                <a:gd name="T93" fmla="*/ 302 h 566"/>
                <a:gd name="T94" fmla="*/ 0 w 978"/>
                <a:gd name="T95" fmla="*/ 292 h 566"/>
                <a:gd name="T96" fmla="*/ 148 w 978"/>
                <a:gd name="T97" fmla="*/ 292 h 566"/>
                <a:gd name="T98" fmla="*/ 195 w 978"/>
                <a:gd name="T99" fmla="*/ 235 h 566"/>
                <a:gd name="T100" fmla="*/ 224 w 978"/>
                <a:gd name="T101" fmla="*/ 238 h 566"/>
                <a:gd name="T102" fmla="*/ 232 w 978"/>
                <a:gd name="T103" fmla="*/ 219 h 566"/>
                <a:gd name="T104" fmla="*/ 244 w 978"/>
                <a:gd name="T105" fmla="*/ 182 h 566"/>
                <a:gd name="T106" fmla="*/ 257 w 978"/>
                <a:gd name="T107" fmla="*/ 153 h 566"/>
                <a:gd name="T108" fmla="*/ 244 w 978"/>
                <a:gd name="T109" fmla="*/ 101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8" h="566">
                  <a:moveTo>
                    <a:pt x="244" y="101"/>
                  </a:moveTo>
                  <a:lnTo>
                    <a:pt x="304" y="72"/>
                  </a:lnTo>
                  <a:lnTo>
                    <a:pt x="336" y="98"/>
                  </a:lnTo>
                  <a:lnTo>
                    <a:pt x="345" y="90"/>
                  </a:lnTo>
                  <a:lnTo>
                    <a:pt x="370" y="47"/>
                  </a:lnTo>
                  <a:lnTo>
                    <a:pt x="417" y="35"/>
                  </a:lnTo>
                  <a:lnTo>
                    <a:pt x="461" y="0"/>
                  </a:lnTo>
                  <a:lnTo>
                    <a:pt x="491" y="0"/>
                  </a:lnTo>
                  <a:lnTo>
                    <a:pt x="555" y="72"/>
                  </a:lnTo>
                  <a:lnTo>
                    <a:pt x="593" y="65"/>
                  </a:lnTo>
                  <a:lnTo>
                    <a:pt x="621" y="82"/>
                  </a:lnTo>
                  <a:lnTo>
                    <a:pt x="654" y="72"/>
                  </a:lnTo>
                  <a:lnTo>
                    <a:pt x="691" y="110"/>
                  </a:lnTo>
                  <a:lnTo>
                    <a:pt x="738" y="87"/>
                  </a:lnTo>
                  <a:lnTo>
                    <a:pt x="749" y="100"/>
                  </a:lnTo>
                  <a:lnTo>
                    <a:pt x="758" y="153"/>
                  </a:lnTo>
                  <a:lnTo>
                    <a:pt x="770" y="173"/>
                  </a:lnTo>
                  <a:lnTo>
                    <a:pt x="738" y="207"/>
                  </a:lnTo>
                  <a:lnTo>
                    <a:pt x="741" y="230"/>
                  </a:lnTo>
                  <a:lnTo>
                    <a:pt x="827" y="320"/>
                  </a:lnTo>
                  <a:lnTo>
                    <a:pt x="804" y="346"/>
                  </a:lnTo>
                  <a:lnTo>
                    <a:pt x="822" y="379"/>
                  </a:lnTo>
                  <a:lnTo>
                    <a:pt x="849" y="405"/>
                  </a:lnTo>
                  <a:lnTo>
                    <a:pt x="853" y="427"/>
                  </a:lnTo>
                  <a:lnTo>
                    <a:pt x="867" y="465"/>
                  </a:lnTo>
                  <a:lnTo>
                    <a:pt x="896" y="465"/>
                  </a:lnTo>
                  <a:lnTo>
                    <a:pt x="959" y="452"/>
                  </a:lnTo>
                  <a:lnTo>
                    <a:pt x="978" y="481"/>
                  </a:lnTo>
                  <a:lnTo>
                    <a:pt x="839" y="489"/>
                  </a:lnTo>
                  <a:lnTo>
                    <a:pt x="787" y="512"/>
                  </a:lnTo>
                  <a:lnTo>
                    <a:pt x="717" y="560"/>
                  </a:lnTo>
                  <a:lnTo>
                    <a:pt x="653" y="553"/>
                  </a:lnTo>
                  <a:lnTo>
                    <a:pt x="563" y="540"/>
                  </a:lnTo>
                  <a:lnTo>
                    <a:pt x="496" y="566"/>
                  </a:lnTo>
                  <a:lnTo>
                    <a:pt x="451" y="544"/>
                  </a:lnTo>
                  <a:lnTo>
                    <a:pt x="362" y="560"/>
                  </a:lnTo>
                  <a:lnTo>
                    <a:pt x="307" y="544"/>
                  </a:lnTo>
                  <a:lnTo>
                    <a:pt x="261" y="511"/>
                  </a:lnTo>
                  <a:lnTo>
                    <a:pt x="181" y="492"/>
                  </a:lnTo>
                  <a:lnTo>
                    <a:pt x="140" y="464"/>
                  </a:lnTo>
                  <a:lnTo>
                    <a:pt x="101" y="456"/>
                  </a:lnTo>
                  <a:lnTo>
                    <a:pt x="101" y="445"/>
                  </a:lnTo>
                  <a:lnTo>
                    <a:pt x="69" y="423"/>
                  </a:lnTo>
                  <a:lnTo>
                    <a:pt x="65" y="386"/>
                  </a:lnTo>
                  <a:lnTo>
                    <a:pt x="51" y="364"/>
                  </a:lnTo>
                  <a:lnTo>
                    <a:pt x="35" y="335"/>
                  </a:lnTo>
                  <a:lnTo>
                    <a:pt x="0" y="302"/>
                  </a:lnTo>
                  <a:lnTo>
                    <a:pt x="0" y="292"/>
                  </a:lnTo>
                  <a:lnTo>
                    <a:pt x="148" y="292"/>
                  </a:lnTo>
                  <a:lnTo>
                    <a:pt x="195" y="235"/>
                  </a:lnTo>
                  <a:lnTo>
                    <a:pt x="224" y="238"/>
                  </a:lnTo>
                  <a:lnTo>
                    <a:pt x="232" y="219"/>
                  </a:lnTo>
                  <a:lnTo>
                    <a:pt x="244" y="182"/>
                  </a:lnTo>
                  <a:lnTo>
                    <a:pt x="257" y="153"/>
                  </a:lnTo>
                  <a:lnTo>
                    <a:pt x="244" y="101"/>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grpSp>
          <p:nvGrpSpPr>
            <p:cNvPr id="131" name="130 Grupo"/>
            <p:cNvGrpSpPr/>
            <p:nvPr/>
          </p:nvGrpSpPr>
          <p:grpSpPr>
            <a:xfrm>
              <a:off x="2097230" y="2588521"/>
              <a:ext cx="403417" cy="784606"/>
              <a:chOff x="2731120" y="4364768"/>
              <a:chExt cx="602224" cy="1171268"/>
            </a:xfrm>
            <a:gradFill>
              <a:gsLst>
                <a:gs pos="0">
                  <a:schemeClr val="accent6">
                    <a:lumMod val="75000"/>
                  </a:schemeClr>
                </a:gs>
                <a:gs pos="100000">
                  <a:schemeClr val="accent6"/>
                </a:gs>
              </a:gsLst>
              <a:lin ang="16200000" scaled="0"/>
            </a:gradFill>
            <a:effectLst>
              <a:outerShdw blurRad="50800" dist="25400" dir="2700000" algn="tl" rotWithShape="0">
                <a:schemeClr val="tx1">
                  <a:alpha val="40000"/>
                </a:schemeClr>
              </a:outerShdw>
            </a:effectLst>
          </p:grpSpPr>
          <p:sp>
            <p:nvSpPr>
              <p:cNvPr id="159" name="Freeform 41"/>
              <p:cNvSpPr>
                <a:spLocks/>
              </p:cNvSpPr>
              <p:nvPr/>
            </p:nvSpPr>
            <p:spPr bwMode="auto">
              <a:xfrm>
                <a:off x="2731120" y="4577122"/>
                <a:ext cx="469503" cy="627939"/>
              </a:xfrm>
              <a:custGeom>
                <a:avLst/>
                <a:gdLst>
                  <a:gd name="T0" fmla="*/ 501 w 501"/>
                  <a:gd name="T1" fmla="*/ 568 h 670"/>
                  <a:gd name="T2" fmla="*/ 501 w 501"/>
                  <a:gd name="T3" fmla="*/ 555 h 670"/>
                  <a:gd name="T4" fmla="*/ 476 w 501"/>
                  <a:gd name="T5" fmla="*/ 518 h 670"/>
                  <a:gd name="T6" fmla="*/ 427 w 501"/>
                  <a:gd name="T7" fmla="*/ 455 h 670"/>
                  <a:gd name="T8" fmla="*/ 422 w 501"/>
                  <a:gd name="T9" fmla="*/ 417 h 670"/>
                  <a:gd name="T10" fmla="*/ 415 w 501"/>
                  <a:gd name="T11" fmla="*/ 401 h 670"/>
                  <a:gd name="T12" fmla="*/ 403 w 501"/>
                  <a:gd name="T13" fmla="*/ 393 h 670"/>
                  <a:gd name="T14" fmla="*/ 415 w 501"/>
                  <a:gd name="T15" fmla="*/ 333 h 670"/>
                  <a:gd name="T16" fmla="*/ 418 w 501"/>
                  <a:gd name="T17" fmla="*/ 296 h 670"/>
                  <a:gd name="T18" fmla="*/ 427 w 501"/>
                  <a:gd name="T19" fmla="*/ 270 h 670"/>
                  <a:gd name="T20" fmla="*/ 432 w 501"/>
                  <a:gd name="T21" fmla="*/ 232 h 670"/>
                  <a:gd name="T22" fmla="*/ 444 w 501"/>
                  <a:gd name="T23" fmla="*/ 220 h 670"/>
                  <a:gd name="T24" fmla="*/ 444 w 501"/>
                  <a:gd name="T25" fmla="*/ 198 h 670"/>
                  <a:gd name="T26" fmla="*/ 472 w 501"/>
                  <a:gd name="T27" fmla="*/ 154 h 670"/>
                  <a:gd name="T28" fmla="*/ 490 w 501"/>
                  <a:gd name="T29" fmla="*/ 117 h 670"/>
                  <a:gd name="T30" fmla="*/ 457 w 501"/>
                  <a:gd name="T31" fmla="*/ 83 h 670"/>
                  <a:gd name="T32" fmla="*/ 412 w 501"/>
                  <a:gd name="T33" fmla="*/ 75 h 670"/>
                  <a:gd name="T34" fmla="*/ 381 w 501"/>
                  <a:gd name="T35" fmla="*/ 47 h 670"/>
                  <a:gd name="T36" fmla="*/ 339 w 501"/>
                  <a:gd name="T37" fmla="*/ 22 h 670"/>
                  <a:gd name="T38" fmla="*/ 322 w 501"/>
                  <a:gd name="T39" fmla="*/ 7 h 670"/>
                  <a:gd name="T40" fmla="*/ 302 w 501"/>
                  <a:gd name="T41" fmla="*/ 0 h 670"/>
                  <a:gd name="T42" fmla="*/ 292 w 501"/>
                  <a:gd name="T43" fmla="*/ 6 h 670"/>
                  <a:gd name="T44" fmla="*/ 292 w 501"/>
                  <a:gd name="T45" fmla="*/ 53 h 670"/>
                  <a:gd name="T46" fmla="*/ 284 w 501"/>
                  <a:gd name="T47" fmla="*/ 78 h 670"/>
                  <a:gd name="T48" fmla="*/ 261 w 501"/>
                  <a:gd name="T49" fmla="*/ 91 h 670"/>
                  <a:gd name="T50" fmla="*/ 239 w 501"/>
                  <a:gd name="T51" fmla="*/ 103 h 670"/>
                  <a:gd name="T52" fmla="*/ 227 w 501"/>
                  <a:gd name="T53" fmla="*/ 129 h 670"/>
                  <a:gd name="T54" fmla="*/ 217 w 501"/>
                  <a:gd name="T55" fmla="*/ 153 h 670"/>
                  <a:gd name="T56" fmla="*/ 184 w 501"/>
                  <a:gd name="T57" fmla="*/ 153 h 670"/>
                  <a:gd name="T58" fmla="*/ 172 w 501"/>
                  <a:gd name="T59" fmla="*/ 146 h 670"/>
                  <a:gd name="T60" fmla="*/ 176 w 501"/>
                  <a:gd name="T61" fmla="*/ 119 h 670"/>
                  <a:gd name="T62" fmla="*/ 158 w 501"/>
                  <a:gd name="T63" fmla="*/ 109 h 670"/>
                  <a:gd name="T64" fmla="*/ 142 w 501"/>
                  <a:gd name="T65" fmla="*/ 120 h 670"/>
                  <a:gd name="T66" fmla="*/ 97 w 501"/>
                  <a:gd name="T67" fmla="*/ 142 h 670"/>
                  <a:gd name="T68" fmla="*/ 106 w 501"/>
                  <a:gd name="T69" fmla="*/ 195 h 670"/>
                  <a:gd name="T70" fmla="*/ 81 w 501"/>
                  <a:gd name="T71" fmla="*/ 228 h 670"/>
                  <a:gd name="T72" fmla="*/ 64 w 501"/>
                  <a:gd name="T73" fmla="*/ 228 h 670"/>
                  <a:gd name="T74" fmla="*/ 70 w 501"/>
                  <a:gd name="T75" fmla="*/ 258 h 670"/>
                  <a:gd name="T76" fmla="*/ 18 w 501"/>
                  <a:gd name="T77" fmla="*/ 270 h 670"/>
                  <a:gd name="T78" fmla="*/ 0 w 501"/>
                  <a:gd name="T79" fmla="*/ 360 h 670"/>
                  <a:gd name="T80" fmla="*/ 81 w 501"/>
                  <a:gd name="T81" fmla="*/ 393 h 670"/>
                  <a:gd name="T82" fmla="*/ 122 w 501"/>
                  <a:gd name="T83" fmla="*/ 417 h 670"/>
                  <a:gd name="T84" fmla="*/ 122 w 501"/>
                  <a:gd name="T85" fmla="*/ 430 h 670"/>
                  <a:gd name="T86" fmla="*/ 107 w 501"/>
                  <a:gd name="T87" fmla="*/ 477 h 670"/>
                  <a:gd name="T88" fmla="*/ 107 w 501"/>
                  <a:gd name="T89" fmla="*/ 531 h 670"/>
                  <a:gd name="T90" fmla="*/ 117 w 501"/>
                  <a:gd name="T91" fmla="*/ 550 h 670"/>
                  <a:gd name="T92" fmla="*/ 144 w 501"/>
                  <a:gd name="T93" fmla="*/ 561 h 670"/>
                  <a:gd name="T94" fmla="*/ 195 w 501"/>
                  <a:gd name="T95" fmla="*/ 583 h 670"/>
                  <a:gd name="T96" fmla="*/ 213 w 501"/>
                  <a:gd name="T97" fmla="*/ 593 h 670"/>
                  <a:gd name="T98" fmla="*/ 217 w 501"/>
                  <a:gd name="T99" fmla="*/ 622 h 670"/>
                  <a:gd name="T100" fmla="*/ 201 w 501"/>
                  <a:gd name="T101" fmla="*/ 638 h 670"/>
                  <a:gd name="T102" fmla="*/ 238 w 501"/>
                  <a:gd name="T103" fmla="*/ 646 h 670"/>
                  <a:gd name="T104" fmla="*/ 270 w 501"/>
                  <a:gd name="T105" fmla="*/ 657 h 670"/>
                  <a:gd name="T106" fmla="*/ 294 w 501"/>
                  <a:gd name="T107" fmla="*/ 670 h 670"/>
                  <a:gd name="T108" fmla="*/ 326 w 501"/>
                  <a:gd name="T109" fmla="*/ 662 h 670"/>
                  <a:gd name="T110" fmla="*/ 348 w 501"/>
                  <a:gd name="T111" fmla="*/ 640 h 670"/>
                  <a:gd name="T112" fmla="*/ 375 w 501"/>
                  <a:gd name="T113" fmla="*/ 616 h 670"/>
                  <a:gd name="T114" fmla="*/ 420 w 501"/>
                  <a:gd name="T115" fmla="*/ 598 h 670"/>
                  <a:gd name="T116" fmla="*/ 450 w 501"/>
                  <a:gd name="T117" fmla="*/ 579 h 670"/>
                  <a:gd name="T118" fmla="*/ 501 w 501"/>
                  <a:gd name="T119" fmla="*/ 568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01" h="670">
                    <a:moveTo>
                      <a:pt x="501" y="568"/>
                    </a:moveTo>
                    <a:lnTo>
                      <a:pt x="501" y="555"/>
                    </a:lnTo>
                    <a:lnTo>
                      <a:pt x="476" y="518"/>
                    </a:lnTo>
                    <a:lnTo>
                      <a:pt x="427" y="455"/>
                    </a:lnTo>
                    <a:lnTo>
                      <a:pt x="422" y="417"/>
                    </a:lnTo>
                    <a:lnTo>
                      <a:pt x="415" y="401"/>
                    </a:lnTo>
                    <a:lnTo>
                      <a:pt x="403" y="393"/>
                    </a:lnTo>
                    <a:lnTo>
                      <a:pt x="415" y="333"/>
                    </a:lnTo>
                    <a:lnTo>
                      <a:pt x="418" y="296"/>
                    </a:lnTo>
                    <a:lnTo>
                      <a:pt x="427" y="270"/>
                    </a:lnTo>
                    <a:lnTo>
                      <a:pt x="432" y="232"/>
                    </a:lnTo>
                    <a:lnTo>
                      <a:pt x="444" y="220"/>
                    </a:lnTo>
                    <a:lnTo>
                      <a:pt x="444" y="198"/>
                    </a:lnTo>
                    <a:lnTo>
                      <a:pt x="472" y="154"/>
                    </a:lnTo>
                    <a:lnTo>
                      <a:pt x="490" y="117"/>
                    </a:lnTo>
                    <a:lnTo>
                      <a:pt x="457" y="83"/>
                    </a:lnTo>
                    <a:lnTo>
                      <a:pt x="412" y="75"/>
                    </a:lnTo>
                    <a:lnTo>
                      <a:pt x="381" y="47"/>
                    </a:lnTo>
                    <a:lnTo>
                      <a:pt x="339" y="22"/>
                    </a:lnTo>
                    <a:lnTo>
                      <a:pt x="322" y="7"/>
                    </a:lnTo>
                    <a:lnTo>
                      <a:pt x="302" y="0"/>
                    </a:lnTo>
                    <a:lnTo>
                      <a:pt x="292" y="6"/>
                    </a:lnTo>
                    <a:lnTo>
                      <a:pt x="292" y="53"/>
                    </a:lnTo>
                    <a:lnTo>
                      <a:pt x="284" y="78"/>
                    </a:lnTo>
                    <a:lnTo>
                      <a:pt x="261" y="91"/>
                    </a:lnTo>
                    <a:lnTo>
                      <a:pt x="239" y="103"/>
                    </a:lnTo>
                    <a:lnTo>
                      <a:pt x="227" y="129"/>
                    </a:lnTo>
                    <a:lnTo>
                      <a:pt x="217" y="153"/>
                    </a:lnTo>
                    <a:lnTo>
                      <a:pt x="184" y="153"/>
                    </a:lnTo>
                    <a:lnTo>
                      <a:pt x="172" y="146"/>
                    </a:lnTo>
                    <a:lnTo>
                      <a:pt x="176" y="119"/>
                    </a:lnTo>
                    <a:lnTo>
                      <a:pt x="158" y="109"/>
                    </a:lnTo>
                    <a:lnTo>
                      <a:pt x="142" y="120"/>
                    </a:lnTo>
                    <a:lnTo>
                      <a:pt x="97" y="142"/>
                    </a:lnTo>
                    <a:lnTo>
                      <a:pt x="106" y="195"/>
                    </a:lnTo>
                    <a:lnTo>
                      <a:pt x="81" y="228"/>
                    </a:lnTo>
                    <a:lnTo>
                      <a:pt x="64" y="228"/>
                    </a:lnTo>
                    <a:lnTo>
                      <a:pt x="70" y="258"/>
                    </a:lnTo>
                    <a:lnTo>
                      <a:pt x="18" y="270"/>
                    </a:lnTo>
                    <a:lnTo>
                      <a:pt x="0" y="360"/>
                    </a:lnTo>
                    <a:lnTo>
                      <a:pt x="81" y="393"/>
                    </a:lnTo>
                    <a:lnTo>
                      <a:pt x="122" y="417"/>
                    </a:lnTo>
                    <a:lnTo>
                      <a:pt x="122" y="430"/>
                    </a:lnTo>
                    <a:lnTo>
                      <a:pt x="107" y="477"/>
                    </a:lnTo>
                    <a:lnTo>
                      <a:pt x="107" y="531"/>
                    </a:lnTo>
                    <a:lnTo>
                      <a:pt x="117" y="550"/>
                    </a:lnTo>
                    <a:lnTo>
                      <a:pt x="144" y="561"/>
                    </a:lnTo>
                    <a:lnTo>
                      <a:pt x="195" y="583"/>
                    </a:lnTo>
                    <a:lnTo>
                      <a:pt x="213" y="593"/>
                    </a:lnTo>
                    <a:lnTo>
                      <a:pt x="217" y="622"/>
                    </a:lnTo>
                    <a:lnTo>
                      <a:pt x="201" y="638"/>
                    </a:lnTo>
                    <a:lnTo>
                      <a:pt x="238" y="646"/>
                    </a:lnTo>
                    <a:lnTo>
                      <a:pt x="270" y="657"/>
                    </a:lnTo>
                    <a:lnTo>
                      <a:pt x="294" y="670"/>
                    </a:lnTo>
                    <a:lnTo>
                      <a:pt x="326" y="662"/>
                    </a:lnTo>
                    <a:lnTo>
                      <a:pt x="348" y="640"/>
                    </a:lnTo>
                    <a:lnTo>
                      <a:pt x="375" y="616"/>
                    </a:lnTo>
                    <a:lnTo>
                      <a:pt x="420" y="598"/>
                    </a:lnTo>
                    <a:lnTo>
                      <a:pt x="450" y="579"/>
                    </a:lnTo>
                    <a:lnTo>
                      <a:pt x="501" y="568"/>
                    </a:lnTo>
                    <a:close/>
                  </a:path>
                </a:pathLst>
              </a:custGeom>
              <a:grpFill/>
              <a:ln w="12700">
                <a:solidFill>
                  <a:schemeClr val="accent6"/>
                </a:solidFill>
                <a:headEnd/>
                <a:tailEnd/>
              </a:ln>
              <a:effectLst/>
            </p:spPr>
            <p:style>
              <a:lnRef idx="1">
                <a:schemeClr val="accent6"/>
              </a:lnRef>
              <a:fillRef idx="3">
                <a:schemeClr val="accent6"/>
              </a:fillRef>
              <a:effectRef idx="2">
                <a:schemeClr val="accent6"/>
              </a:effectRef>
              <a:fontRef idx="minor">
                <a:schemeClr val="lt1"/>
              </a:fontRef>
            </p:style>
            <p:txBody>
              <a:bodyPr/>
              <a:lstStyle/>
              <a:p>
                <a:endParaRPr lang="es-ES"/>
              </a:p>
            </p:txBody>
          </p:sp>
          <p:sp>
            <p:nvSpPr>
              <p:cNvPr id="160" name="Freeform 40"/>
              <p:cNvSpPr>
                <a:spLocks/>
              </p:cNvSpPr>
              <p:nvPr/>
            </p:nvSpPr>
            <p:spPr bwMode="auto">
              <a:xfrm>
                <a:off x="3048822" y="4364768"/>
                <a:ext cx="284522" cy="321850"/>
              </a:xfrm>
              <a:custGeom>
                <a:avLst/>
                <a:gdLst>
                  <a:gd name="T0" fmla="*/ 48 w 303"/>
                  <a:gd name="T1" fmla="*/ 278 h 343"/>
                  <a:gd name="T2" fmla="*/ 75 w 303"/>
                  <a:gd name="T3" fmla="*/ 302 h 343"/>
                  <a:gd name="T4" fmla="*/ 118 w 303"/>
                  <a:gd name="T5" fmla="*/ 309 h 343"/>
                  <a:gd name="T6" fmla="*/ 151 w 303"/>
                  <a:gd name="T7" fmla="*/ 343 h 343"/>
                  <a:gd name="T8" fmla="*/ 206 w 303"/>
                  <a:gd name="T9" fmla="*/ 255 h 343"/>
                  <a:gd name="T10" fmla="*/ 217 w 303"/>
                  <a:gd name="T11" fmla="*/ 233 h 343"/>
                  <a:gd name="T12" fmla="*/ 239 w 303"/>
                  <a:gd name="T13" fmla="*/ 194 h 343"/>
                  <a:gd name="T14" fmla="*/ 299 w 303"/>
                  <a:gd name="T15" fmla="*/ 129 h 343"/>
                  <a:gd name="T16" fmla="*/ 303 w 303"/>
                  <a:gd name="T17" fmla="*/ 106 h 343"/>
                  <a:gd name="T18" fmla="*/ 290 w 303"/>
                  <a:gd name="T19" fmla="*/ 87 h 343"/>
                  <a:gd name="T20" fmla="*/ 285 w 303"/>
                  <a:gd name="T21" fmla="*/ 63 h 343"/>
                  <a:gd name="T22" fmla="*/ 263 w 303"/>
                  <a:gd name="T23" fmla="*/ 57 h 343"/>
                  <a:gd name="T24" fmla="*/ 246 w 303"/>
                  <a:gd name="T25" fmla="*/ 81 h 343"/>
                  <a:gd name="T26" fmla="*/ 234 w 303"/>
                  <a:gd name="T27" fmla="*/ 65 h 343"/>
                  <a:gd name="T28" fmla="*/ 231 w 303"/>
                  <a:gd name="T29" fmla="*/ 23 h 343"/>
                  <a:gd name="T30" fmla="*/ 212 w 303"/>
                  <a:gd name="T31" fmla="*/ 28 h 343"/>
                  <a:gd name="T32" fmla="*/ 195 w 303"/>
                  <a:gd name="T33" fmla="*/ 4 h 343"/>
                  <a:gd name="T34" fmla="*/ 173 w 303"/>
                  <a:gd name="T35" fmla="*/ 4 h 343"/>
                  <a:gd name="T36" fmla="*/ 155 w 303"/>
                  <a:gd name="T37" fmla="*/ 23 h 343"/>
                  <a:gd name="T38" fmla="*/ 130 w 303"/>
                  <a:gd name="T39" fmla="*/ 4 h 343"/>
                  <a:gd name="T40" fmla="*/ 96 w 303"/>
                  <a:gd name="T41" fmla="*/ 0 h 343"/>
                  <a:gd name="T42" fmla="*/ 45 w 303"/>
                  <a:gd name="T43" fmla="*/ 47 h 343"/>
                  <a:gd name="T44" fmla="*/ 19 w 303"/>
                  <a:gd name="T45" fmla="*/ 69 h 343"/>
                  <a:gd name="T46" fmla="*/ 67 w 303"/>
                  <a:gd name="T47" fmla="*/ 141 h 343"/>
                  <a:gd name="T48" fmla="*/ 67 w 303"/>
                  <a:gd name="T49" fmla="*/ 170 h 343"/>
                  <a:gd name="T50" fmla="*/ 45 w 303"/>
                  <a:gd name="T51" fmla="*/ 183 h 343"/>
                  <a:gd name="T52" fmla="*/ 16 w 303"/>
                  <a:gd name="T53" fmla="*/ 220 h 343"/>
                  <a:gd name="T54" fmla="*/ 0 w 303"/>
                  <a:gd name="T55" fmla="*/ 248 h 343"/>
                  <a:gd name="T56" fmla="*/ 48 w 303"/>
                  <a:gd name="T57" fmla="*/ 278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3" h="343">
                    <a:moveTo>
                      <a:pt x="48" y="278"/>
                    </a:moveTo>
                    <a:lnTo>
                      <a:pt x="75" y="302"/>
                    </a:lnTo>
                    <a:lnTo>
                      <a:pt x="118" y="309"/>
                    </a:lnTo>
                    <a:lnTo>
                      <a:pt x="151" y="343"/>
                    </a:lnTo>
                    <a:lnTo>
                      <a:pt x="206" y="255"/>
                    </a:lnTo>
                    <a:lnTo>
                      <a:pt x="217" y="233"/>
                    </a:lnTo>
                    <a:lnTo>
                      <a:pt x="239" y="194"/>
                    </a:lnTo>
                    <a:lnTo>
                      <a:pt x="299" y="129"/>
                    </a:lnTo>
                    <a:lnTo>
                      <a:pt x="303" y="106"/>
                    </a:lnTo>
                    <a:lnTo>
                      <a:pt x="290" y="87"/>
                    </a:lnTo>
                    <a:lnTo>
                      <a:pt x="285" y="63"/>
                    </a:lnTo>
                    <a:lnTo>
                      <a:pt x="263" y="57"/>
                    </a:lnTo>
                    <a:lnTo>
                      <a:pt x="246" y="81"/>
                    </a:lnTo>
                    <a:lnTo>
                      <a:pt x="234" y="65"/>
                    </a:lnTo>
                    <a:lnTo>
                      <a:pt x="231" y="23"/>
                    </a:lnTo>
                    <a:lnTo>
                      <a:pt x="212" y="28"/>
                    </a:lnTo>
                    <a:lnTo>
                      <a:pt x="195" y="4"/>
                    </a:lnTo>
                    <a:lnTo>
                      <a:pt x="173" y="4"/>
                    </a:lnTo>
                    <a:lnTo>
                      <a:pt x="155" y="23"/>
                    </a:lnTo>
                    <a:lnTo>
                      <a:pt x="130" y="4"/>
                    </a:lnTo>
                    <a:lnTo>
                      <a:pt x="96" y="0"/>
                    </a:lnTo>
                    <a:lnTo>
                      <a:pt x="45" y="47"/>
                    </a:lnTo>
                    <a:lnTo>
                      <a:pt x="19" y="69"/>
                    </a:lnTo>
                    <a:lnTo>
                      <a:pt x="67" y="141"/>
                    </a:lnTo>
                    <a:lnTo>
                      <a:pt x="67" y="170"/>
                    </a:lnTo>
                    <a:lnTo>
                      <a:pt x="45" y="183"/>
                    </a:lnTo>
                    <a:lnTo>
                      <a:pt x="16" y="220"/>
                    </a:lnTo>
                    <a:lnTo>
                      <a:pt x="0" y="248"/>
                    </a:lnTo>
                    <a:lnTo>
                      <a:pt x="48" y="278"/>
                    </a:lnTo>
                    <a:close/>
                  </a:path>
                </a:pathLst>
              </a:custGeom>
              <a:grpFill/>
              <a:ln w="12700">
                <a:solidFill>
                  <a:schemeClr val="accent6"/>
                </a:solidFill>
                <a:headEnd/>
                <a:tailEnd/>
              </a:ln>
              <a:effectLst/>
            </p:spPr>
            <p:style>
              <a:lnRef idx="1">
                <a:schemeClr val="accent6"/>
              </a:lnRef>
              <a:fillRef idx="3">
                <a:schemeClr val="accent6"/>
              </a:fillRef>
              <a:effectRef idx="2">
                <a:schemeClr val="accent6"/>
              </a:effectRef>
              <a:fontRef idx="minor">
                <a:schemeClr val="lt1"/>
              </a:fontRef>
            </p:style>
            <p:txBody>
              <a:bodyPr/>
              <a:lstStyle/>
              <a:p>
                <a:endParaRPr lang="es-ES"/>
              </a:p>
            </p:txBody>
          </p:sp>
          <p:sp>
            <p:nvSpPr>
              <p:cNvPr id="161" name="Freeform 42"/>
              <p:cNvSpPr>
                <a:spLocks/>
              </p:cNvSpPr>
              <p:nvPr/>
            </p:nvSpPr>
            <p:spPr bwMode="auto">
              <a:xfrm>
                <a:off x="2899510" y="5109668"/>
                <a:ext cx="395677" cy="426368"/>
              </a:xfrm>
              <a:custGeom>
                <a:avLst/>
                <a:gdLst>
                  <a:gd name="T0" fmla="*/ 93 w 422"/>
                  <a:gd name="T1" fmla="*/ 455 h 455"/>
                  <a:gd name="T2" fmla="*/ 110 w 422"/>
                  <a:gd name="T3" fmla="*/ 439 h 455"/>
                  <a:gd name="T4" fmla="*/ 115 w 422"/>
                  <a:gd name="T5" fmla="*/ 399 h 455"/>
                  <a:gd name="T6" fmla="*/ 154 w 422"/>
                  <a:gd name="T7" fmla="*/ 339 h 455"/>
                  <a:gd name="T8" fmla="*/ 159 w 422"/>
                  <a:gd name="T9" fmla="*/ 291 h 455"/>
                  <a:gd name="T10" fmla="*/ 163 w 422"/>
                  <a:gd name="T11" fmla="*/ 272 h 455"/>
                  <a:gd name="T12" fmla="*/ 176 w 422"/>
                  <a:gd name="T13" fmla="*/ 245 h 455"/>
                  <a:gd name="T14" fmla="*/ 242 w 422"/>
                  <a:gd name="T15" fmla="*/ 179 h 455"/>
                  <a:gd name="T16" fmla="*/ 271 w 422"/>
                  <a:gd name="T17" fmla="*/ 164 h 455"/>
                  <a:gd name="T18" fmla="*/ 327 w 422"/>
                  <a:gd name="T19" fmla="*/ 148 h 455"/>
                  <a:gd name="T20" fmla="*/ 354 w 422"/>
                  <a:gd name="T21" fmla="*/ 126 h 455"/>
                  <a:gd name="T22" fmla="*/ 373 w 422"/>
                  <a:gd name="T23" fmla="*/ 84 h 455"/>
                  <a:gd name="T24" fmla="*/ 393 w 422"/>
                  <a:gd name="T25" fmla="*/ 81 h 455"/>
                  <a:gd name="T26" fmla="*/ 405 w 422"/>
                  <a:gd name="T27" fmla="*/ 70 h 455"/>
                  <a:gd name="T28" fmla="*/ 422 w 422"/>
                  <a:gd name="T29" fmla="*/ 66 h 455"/>
                  <a:gd name="T30" fmla="*/ 419 w 422"/>
                  <a:gd name="T31" fmla="*/ 59 h 455"/>
                  <a:gd name="T32" fmla="*/ 415 w 422"/>
                  <a:gd name="T33" fmla="*/ 43 h 455"/>
                  <a:gd name="T34" fmla="*/ 384 w 422"/>
                  <a:gd name="T35" fmla="*/ 22 h 455"/>
                  <a:gd name="T36" fmla="*/ 361 w 422"/>
                  <a:gd name="T37" fmla="*/ 9 h 455"/>
                  <a:gd name="T38" fmla="*/ 336 w 422"/>
                  <a:gd name="T39" fmla="*/ 4 h 455"/>
                  <a:gd name="T40" fmla="*/ 321 w 422"/>
                  <a:gd name="T41" fmla="*/ 0 h 455"/>
                  <a:gd name="T42" fmla="*/ 271 w 422"/>
                  <a:gd name="T43" fmla="*/ 11 h 455"/>
                  <a:gd name="T44" fmla="*/ 238 w 422"/>
                  <a:gd name="T45" fmla="*/ 31 h 455"/>
                  <a:gd name="T46" fmla="*/ 198 w 422"/>
                  <a:gd name="T47" fmla="*/ 47 h 455"/>
                  <a:gd name="T48" fmla="*/ 169 w 422"/>
                  <a:gd name="T49" fmla="*/ 70 h 455"/>
                  <a:gd name="T50" fmla="*/ 146 w 422"/>
                  <a:gd name="T51" fmla="*/ 94 h 455"/>
                  <a:gd name="T52" fmla="*/ 115 w 422"/>
                  <a:gd name="T53" fmla="*/ 102 h 455"/>
                  <a:gd name="T54" fmla="*/ 88 w 422"/>
                  <a:gd name="T55" fmla="*/ 89 h 455"/>
                  <a:gd name="T56" fmla="*/ 57 w 422"/>
                  <a:gd name="T57" fmla="*/ 77 h 455"/>
                  <a:gd name="T58" fmla="*/ 21 w 422"/>
                  <a:gd name="T59" fmla="*/ 70 h 455"/>
                  <a:gd name="T60" fmla="*/ 0 w 422"/>
                  <a:gd name="T61" fmla="*/ 115 h 455"/>
                  <a:gd name="T62" fmla="*/ 2 w 422"/>
                  <a:gd name="T63" fmla="*/ 138 h 455"/>
                  <a:gd name="T64" fmla="*/ 9 w 422"/>
                  <a:gd name="T65" fmla="*/ 192 h 455"/>
                  <a:gd name="T66" fmla="*/ 5 w 422"/>
                  <a:gd name="T67" fmla="*/ 214 h 455"/>
                  <a:gd name="T68" fmla="*/ 1 w 422"/>
                  <a:gd name="T69" fmla="*/ 252 h 455"/>
                  <a:gd name="T70" fmla="*/ 20 w 422"/>
                  <a:gd name="T71" fmla="*/ 272 h 455"/>
                  <a:gd name="T72" fmla="*/ 13 w 422"/>
                  <a:gd name="T73" fmla="*/ 311 h 455"/>
                  <a:gd name="T74" fmla="*/ 5 w 422"/>
                  <a:gd name="T75" fmla="*/ 343 h 455"/>
                  <a:gd name="T76" fmla="*/ 5 w 422"/>
                  <a:gd name="T77" fmla="*/ 368 h 455"/>
                  <a:gd name="T78" fmla="*/ 9 w 422"/>
                  <a:gd name="T79" fmla="*/ 371 h 455"/>
                  <a:gd name="T80" fmla="*/ 25 w 422"/>
                  <a:gd name="T81" fmla="*/ 380 h 455"/>
                  <a:gd name="T82" fmla="*/ 53 w 422"/>
                  <a:gd name="T83" fmla="*/ 405 h 455"/>
                  <a:gd name="T84" fmla="*/ 68 w 422"/>
                  <a:gd name="T85" fmla="*/ 427 h 455"/>
                  <a:gd name="T86" fmla="*/ 93 w 422"/>
                  <a:gd name="T87" fmla="*/ 45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2" h="455">
                    <a:moveTo>
                      <a:pt x="93" y="455"/>
                    </a:moveTo>
                    <a:lnTo>
                      <a:pt x="110" y="439"/>
                    </a:lnTo>
                    <a:lnTo>
                      <a:pt x="115" y="399"/>
                    </a:lnTo>
                    <a:lnTo>
                      <a:pt x="154" y="339"/>
                    </a:lnTo>
                    <a:lnTo>
                      <a:pt x="159" y="291"/>
                    </a:lnTo>
                    <a:lnTo>
                      <a:pt x="163" y="272"/>
                    </a:lnTo>
                    <a:lnTo>
                      <a:pt x="176" y="245"/>
                    </a:lnTo>
                    <a:lnTo>
                      <a:pt x="242" y="179"/>
                    </a:lnTo>
                    <a:lnTo>
                      <a:pt x="271" y="164"/>
                    </a:lnTo>
                    <a:lnTo>
                      <a:pt x="327" y="148"/>
                    </a:lnTo>
                    <a:lnTo>
                      <a:pt x="354" y="126"/>
                    </a:lnTo>
                    <a:lnTo>
                      <a:pt x="373" y="84"/>
                    </a:lnTo>
                    <a:lnTo>
                      <a:pt x="393" y="81"/>
                    </a:lnTo>
                    <a:lnTo>
                      <a:pt x="405" y="70"/>
                    </a:lnTo>
                    <a:lnTo>
                      <a:pt x="422" y="66"/>
                    </a:lnTo>
                    <a:lnTo>
                      <a:pt x="419" y="59"/>
                    </a:lnTo>
                    <a:lnTo>
                      <a:pt x="415" y="43"/>
                    </a:lnTo>
                    <a:lnTo>
                      <a:pt x="384" y="22"/>
                    </a:lnTo>
                    <a:lnTo>
                      <a:pt x="361" y="9"/>
                    </a:lnTo>
                    <a:lnTo>
                      <a:pt x="336" y="4"/>
                    </a:lnTo>
                    <a:lnTo>
                      <a:pt x="321" y="0"/>
                    </a:lnTo>
                    <a:lnTo>
                      <a:pt x="271" y="11"/>
                    </a:lnTo>
                    <a:lnTo>
                      <a:pt x="238" y="31"/>
                    </a:lnTo>
                    <a:lnTo>
                      <a:pt x="198" y="47"/>
                    </a:lnTo>
                    <a:lnTo>
                      <a:pt x="169" y="70"/>
                    </a:lnTo>
                    <a:lnTo>
                      <a:pt x="146" y="94"/>
                    </a:lnTo>
                    <a:lnTo>
                      <a:pt x="115" y="102"/>
                    </a:lnTo>
                    <a:lnTo>
                      <a:pt x="88" y="89"/>
                    </a:lnTo>
                    <a:lnTo>
                      <a:pt x="57" y="77"/>
                    </a:lnTo>
                    <a:lnTo>
                      <a:pt x="21" y="70"/>
                    </a:lnTo>
                    <a:lnTo>
                      <a:pt x="0" y="115"/>
                    </a:lnTo>
                    <a:lnTo>
                      <a:pt x="2" y="138"/>
                    </a:lnTo>
                    <a:lnTo>
                      <a:pt x="9" y="192"/>
                    </a:lnTo>
                    <a:lnTo>
                      <a:pt x="5" y="214"/>
                    </a:lnTo>
                    <a:lnTo>
                      <a:pt x="1" y="252"/>
                    </a:lnTo>
                    <a:lnTo>
                      <a:pt x="20" y="272"/>
                    </a:lnTo>
                    <a:lnTo>
                      <a:pt x="13" y="311"/>
                    </a:lnTo>
                    <a:lnTo>
                      <a:pt x="5" y="343"/>
                    </a:lnTo>
                    <a:lnTo>
                      <a:pt x="5" y="368"/>
                    </a:lnTo>
                    <a:lnTo>
                      <a:pt x="9" y="371"/>
                    </a:lnTo>
                    <a:lnTo>
                      <a:pt x="25" y="380"/>
                    </a:lnTo>
                    <a:lnTo>
                      <a:pt x="53" y="405"/>
                    </a:lnTo>
                    <a:lnTo>
                      <a:pt x="68" y="427"/>
                    </a:lnTo>
                    <a:lnTo>
                      <a:pt x="93" y="455"/>
                    </a:lnTo>
                    <a:close/>
                  </a:path>
                </a:pathLst>
              </a:custGeom>
              <a:grpFill/>
              <a:ln w="12700">
                <a:solidFill>
                  <a:schemeClr val="accent6"/>
                </a:solidFill>
                <a:headEnd/>
                <a:tailEnd/>
              </a:ln>
              <a:effectLst/>
            </p:spPr>
            <p:style>
              <a:lnRef idx="1">
                <a:schemeClr val="accent6"/>
              </a:lnRef>
              <a:fillRef idx="3">
                <a:schemeClr val="accent6"/>
              </a:fillRef>
              <a:effectRef idx="2">
                <a:schemeClr val="accent6"/>
              </a:effectRef>
              <a:fontRef idx="minor">
                <a:schemeClr val="lt1"/>
              </a:fontRef>
            </p:style>
            <p:txBody>
              <a:bodyPr/>
              <a:lstStyle/>
              <a:p>
                <a:endParaRPr lang="es-ES"/>
              </a:p>
            </p:txBody>
          </p:sp>
        </p:grpSp>
        <p:sp>
          <p:nvSpPr>
            <p:cNvPr id="132" name="Freeform 24"/>
            <p:cNvSpPr>
              <a:spLocks/>
            </p:cNvSpPr>
            <p:nvPr/>
          </p:nvSpPr>
          <p:spPr bwMode="auto">
            <a:xfrm>
              <a:off x="1411533" y="1848368"/>
              <a:ext cx="347850" cy="198930"/>
            </a:xfrm>
            <a:custGeom>
              <a:avLst/>
              <a:gdLst>
                <a:gd name="T0" fmla="*/ 130 w 554"/>
                <a:gd name="T1" fmla="*/ 36 h 317"/>
                <a:gd name="T2" fmla="*/ 134 w 554"/>
                <a:gd name="T3" fmla="*/ 59 h 317"/>
                <a:gd name="T4" fmla="*/ 126 w 554"/>
                <a:gd name="T5" fmla="*/ 87 h 317"/>
                <a:gd name="T6" fmla="*/ 87 w 554"/>
                <a:gd name="T7" fmla="*/ 127 h 317"/>
                <a:gd name="T8" fmla="*/ 39 w 554"/>
                <a:gd name="T9" fmla="*/ 125 h 317"/>
                <a:gd name="T10" fmla="*/ 1 w 554"/>
                <a:gd name="T11" fmla="*/ 139 h 317"/>
                <a:gd name="T12" fmla="*/ 0 w 554"/>
                <a:gd name="T13" fmla="*/ 175 h 317"/>
                <a:gd name="T14" fmla="*/ 44 w 554"/>
                <a:gd name="T15" fmla="*/ 211 h 317"/>
                <a:gd name="T16" fmla="*/ 63 w 554"/>
                <a:gd name="T17" fmla="*/ 227 h 317"/>
                <a:gd name="T18" fmla="*/ 93 w 554"/>
                <a:gd name="T19" fmla="*/ 220 h 317"/>
                <a:gd name="T20" fmla="*/ 135 w 554"/>
                <a:gd name="T21" fmla="*/ 211 h 317"/>
                <a:gd name="T22" fmla="*/ 164 w 554"/>
                <a:gd name="T23" fmla="*/ 269 h 317"/>
                <a:gd name="T24" fmla="*/ 186 w 554"/>
                <a:gd name="T25" fmla="*/ 260 h 317"/>
                <a:gd name="T26" fmla="*/ 238 w 554"/>
                <a:gd name="T27" fmla="*/ 301 h 317"/>
                <a:gd name="T28" fmla="*/ 258 w 554"/>
                <a:gd name="T29" fmla="*/ 317 h 317"/>
                <a:gd name="T30" fmla="*/ 283 w 554"/>
                <a:gd name="T31" fmla="*/ 310 h 317"/>
                <a:gd name="T32" fmla="*/ 307 w 554"/>
                <a:gd name="T33" fmla="*/ 301 h 317"/>
                <a:gd name="T34" fmla="*/ 326 w 554"/>
                <a:gd name="T35" fmla="*/ 299 h 317"/>
                <a:gd name="T36" fmla="*/ 346 w 554"/>
                <a:gd name="T37" fmla="*/ 287 h 317"/>
                <a:gd name="T38" fmla="*/ 360 w 554"/>
                <a:gd name="T39" fmla="*/ 268 h 317"/>
                <a:gd name="T40" fmla="*/ 357 w 554"/>
                <a:gd name="T41" fmla="*/ 245 h 317"/>
                <a:gd name="T42" fmla="*/ 327 w 554"/>
                <a:gd name="T43" fmla="*/ 227 h 317"/>
                <a:gd name="T44" fmla="*/ 327 w 554"/>
                <a:gd name="T45" fmla="*/ 211 h 317"/>
                <a:gd name="T46" fmla="*/ 343 w 554"/>
                <a:gd name="T47" fmla="*/ 198 h 317"/>
                <a:gd name="T48" fmla="*/ 374 w 554"/>
                <a:gd name="T49" fmla="*/ 182 h 317"/>
                <a:gd name="T50" fmla="*/ 396 w 554"/>
                <a:gd name="T51" fmla="*/ 179 h 317"/>
                <a:gd name="T52" fmla="*/ 414 w 554"/>
                <a:gd name="T53" fmla="*/ 197 h 317"/>
                <a:gd name="T54" fmla="*/ 434 w 554"/>
                <a:gd name="T55" fmla="*/ 179 h 317"/>
                <a:gd name="T56" fmla="*/ 455 w 554"/>
                <a:gd name="T57" fmla="*/ 163 h 317"/>
                <a:gd name="T58" fmla="*/ 494 w 554"/>
                <a:gd name="T59" fmla="*/ 141 h 317"/>
                <a:gd name="T60" fmla="*/ 489 w 554"/>
                <a:gd name="T61" fmla="*/ 109 h 317"/>
                <a:gd name="T62" fmla="*/ 513 w 554"/>
                <a:gd name="T63" fmla="*/ 101 h 317"/>
                <a:gd name="T64" fmla="*/ 538 w 554"/>
                <a:gd name="T65" fmla="*/ 78 h 317"/>
                <a:gd name="T66" fmla="*/ 554 w 554"/>
                <a:gd name="T67" fmla="*/ 77 h 317"/>
                <a:gd name="T68" fmla="*/ 552 w 554"/>
                <a:gd name="T69" fmla="*/ 66 h 317"/>
                <a:gd name="T70" fmla="*/ 535 w 554"/>
                <a:gd name="T71" fmla="*/ 59 h 317"/>
                <a:gd name="T72" fmla="*/ 515 w 554"/>
                <a:gd name="T73" fmla="*/ 48 h 317"/>
                <a:gd name="T74" fmla="*/ 493 w 554"/>
                <a:gd name="T75" fmla="*/ 44 h 317"/>
                <a:gd name="T76" fmla="*/ 468 w 554"/>
                <a:gd name="T77" fmla="*/ 44 h 317"/>
                <a:gd name="T78" fmla="*/ 455 w 554"/>
                <a:gd name="T79" fmla="*/ 44 h 317"/>
                <a:gd name="T80" fmla="*/ 450 w 554"/>
                <a:gd name="T81" fmla="*/ 37 h 317"/>
                <a:gd name="T82" fmla="*/ 450 w 554"/>
                <a:gd name="T83" fmla="*/ 25 h 317"/>
                <a:gd name="T84" fmla="*/ 464 w 554"/>
                <a:gd name="T85" fmla="*/ 19 h 317"/>
                <a:gd name="T86" fmla="*/ 475 w 554"/>
                <a:gd name="T87" fmla="*/ 19 h 317"/>
                <a:gd name="T88" fmla="*/ 475 w 554"/>
                <a:gd name="T89" fmla="*/ 7 h 317"/>
                <a:gd name="T90" fmla="*/ 461 w 554"/>
                <a:gd name="T91" fmla="*/ 0 h 317"/>
                <a:gd name="T92" fmla="*/ 425 w 554"/>
                <a:gd name="T93" fmla="*/ 3 h 317"/>
                <a:gd name="T94" fmla="*/ 390 w 554"/>
                <a:gd name="T95" fmla="*/ 12 h 317"/>
                <a:gd name="T96" fmla="*/ 368 w 554"/>
                <a:gd name="T97" fmla="*/ 12 h 317"/>
                <a:gd name="T98" fmla="*/ 339 w 554"/>
                <a:gd name="T99" fmla="*/ 12 h 317"/>
                <a:gd name="T100" fmla="*/ 327 w 554"/>
                <a:gd name="T101" fmla="*/ 3 h 317"/>
                <a:gd name="T102" fmla="*/ 314 w 554"/>
                <a:gd name="T103" fmla="*/ 7 h 317"/>
                <a:gd name="T104" fmla="*/ 299 w 554"/>
                <a:gd name="T105" fmla="*/ 19 h 317"/>
                <a:gd name="T106" fmla="*/ 277 w 554"/>
                <a:gd name="T107" fmla="*/ 25 h 317"/>
                <a:gd name="T108" fmla="*/ 248 w 554"/>
                <a:gd name="T109" fmla="*/ 19 h 317"/>
                <a:gd name="T110" fmla="*/ 235 w 554"/>
                <a:gd name="T111" fmla="*/ 29 h 317"/>
                <a:gd name="T112" fmla="*/ 213 w 554"/>
                <a:gd name="T113" fmla="*/ 44 h 317"/>
                <a:gd name="T114" fmla="*/ 206 w 554"/>
                <a:gd name="T115" fmla="*/ 44 h 317"/>
                <a:gd name="T116" fmla="*/ 178 w 554"/>
                <a:gd name="T117" fmla="*/ 37 h 317"/>
                <a:gd name="T118" fmla="*/ 153 w 554"/>
                <a:gd name="T119" fmla="*/ 37 h 317"/>
                <a:gd name="T120" fmla="*/ 130 w 554"/>
                <a:gd name="T121" fmla="*/ 3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54" h="317">
                  <a:moveTo>
                    <a:pt x="130" y="36"/>
                  </a:moveTo>
                  <a:lnTo>
                    <a:pt x="134" y="59"/>
                  </a:lnTo>
                  <a:lnTo>
                    <a:pt x="126" y="87"/>
                  </a:lnTo>
                  <a:lnTo>
                    <a:pt x="87" y="127"/>
                  </a:lnTo>
                  <a:lnTo>
                    <a:pt x="39" y="125"/>
                  </a:lnTo>
                  <a:lnTo>
                    <a:pt x="1" y="139"/>
                  </a:lnTo>
                  <a:lnTo>
                    <a:pt x="0" y="175"/>
                  </a:lnTo>
                  <a:lnTo>
                    <a:pt x="44" y="211"/>
                  </a:lnTo>
                  <a:lnTo>
                    <a:pt x="63" y="227"/>
                  </a:lnTo>
                  <a:lnTo>
                    <a:pt x="93" y="220"/>
                  </a:lnTo>
                  <a:lnTo>
                    <a:pt x="135" y="211"/>
                  </a:lnTo>
                  <a:lnTo>
                    <a:pt x="164" y="269"/>
                  </a:lnTo>
                  <a:lnTo>
                    <a:pt x="186" y="260"/>
                  </a:lnTo>
                  <a:lnTo>
                    <a:pt x="238" y="301"/>
                  </a:lnTo>
                  <a:lnTo>
                    <a:pt x="258" y="317"/>
                  </a:lnTo>
                  <a:lnTo>
                    <a:pt x="283" y="310"/>
                  </a:lnTo>
                  <a:lnTo>
                    <a:pt x="307" y="301"/>
                  </a:lnTo>
                  <a:lnTo>
                    <a:pt x="326" y="299"/>
                  </a:lnTo>
                  <a:lnTo>
                    <a:pt x="346" y="287"/>
                  </a:lnTo>
                  <a:lnTo>
                    <a:pt x="360" y="268"/>
                  </a:lnTo>
                  <a:lnTo>
                    <a:pt x="357" y="245"/>
                  </a:lnTo>
                  <a:lnTo>
                    <a:pt x="327" y="227"/>
                  </a:lnTo>
                  <a:lnTo>
                    <a:pt x="327" y="211"/>
                  </a:lnTo>
                  <a:lnTo>
                    <a:pt x="343" y="198"/>
                  </a:lnTo>
                  <a:lnTo>
                    <a:pt x="374" y="182"/>
                  </a:lnTo>
                  <a:lnTo>
                    <a:pt x="396" y="179"/>
                  </a:lnTo>
                  <a:lnTo>
                    <a:pt x="414" y="197"/>
                  </a:lnTo>
                  <a:lnTo>
                    <a:pt x="434" y="179"/>
                  </a:lnTo>
                  <a:lnTo>
                    <a:pt x="455" y="163"/>
                  </a:lnTo>
                  <a:lnTo>
                    <a:pt x="494" y="141"/>
                  </a:lnTo>
                  <a:lnTo>
                    <a:pt x="489" y="109"/>
                  </a:lnTo>
                  <a:lnTo>
                    <a:pt x="513" y="101"/>
                  </a:lnTo>
                  <a:lnTo>
                    <a:pt x="538" y="78"/>
                  </a:lnTo>
                  <a:lnTo>
                    <a:pt x="554" y="77"/>
                  </a:lnTo>
                  <a:lnTo>
                    <a:pt x="552" y="66"/>
                  </a:lnTo>
                  <a:lnTo>
                    <a:pt x="535" y="59"/>
                  </a:lnTo>
                  <a:lnTo>
                    <a:pt x="515" y="48"/>
                  </a:lnTo>
                  <a:lnTo>
                    <a:pt x="493" y="44"/>
                  </a:lnTo>
                  <a:lnTo>
                    <a:pt x="468" y="44"/>
                  </a:lnTo>
                  <a:lnTo>
                    <a:pt x="455" y="44"/>
                  </a:lnTo>
                  <a:lnTo>
                    <a:pt x="450" y="37"/>
                  </a:lnTo>
                  <a:lnTo>
                    <a:pt x="450" y="25"/>
                  </a:lnTo>
                  <a:lnTo>
                    <a:pt x="464" y="19"/>
                  </a:lnTo>
                  <a:lnTo>
                    <a:pt x="475" y="19"/>
                  </a:lnTo>
                  <a:lnTo>
                    <a:pt x="475" y="7"/>
                  </a:lnTo>
                  <a:lnTo>
                    <a:pt x="461" y="0"/>
                  </a:lnTo>
                  <a:lnTo>
                    <a:pt x="425" y="3"/>
                  </a:lnTo>
                  <a:lnTo>
                    <a:pt x="390" y="12"/>
                  </a:lnTo>
                  <a:lnTo>
                    <a:pt x="368" y="12"/>
                  </a:lnTo>
                  <a:lnTo>
                    <a:pt x="339" y="12"/>
                  </a:lnTo>
                  <a:lnTo>
                    <a:pt x="327" y="3"/>
                  </a:lnTo>
                  <a:lnTo>
                    <a:pt x="314" y="7"/>
                  </a:lnTo>
                  <a:lnTo>
                    <a:pt x="299" y="19"/>
                  </a:lnTo>
                  <a:lnTo>
                    <a:pt x="277" y="25"/>
                  </a:lnTo>
                  <a:lnTo>
                    <a:pt x="248" y="19"/>
                  </a:lnTo>
                  <a:lnTo>
                    <a:pt x="235" y="29"/>
                  </a:lnTo>
                  <a:lnTo>
                    <a:pt x="213" y="44"/>
                  </a:lnTo>
                  <a:lnTo>
                    <a:pt x="206" y="44"/>
                  </a:lnTo>
                  <a:lnTo>
                    <a:pt x="178" y="37"/>
                  </a:lnTo>
                  <a:lnTo>
                    <a:pt x="153" y="37"/>
                  </a:lnTo>
                  <a:lnTo>
                    <a:pt x="130" y="36"/>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33" name="Freeform 50"/>
            <p:cNvSpPr>
              <a:spLocks/>
            </p:cNvSpPr>
            <p:nvPr/>
          </p:nvSpPr>
          <p:spPr bwMode="auto">
            <a:xfrm>
              <a:off x="1718263" y="1870038"/>
              <a:ext cx="188928" cy="106133"/>
            </a:xfrm>
            <a:custGeom>
              <a:avLst/>
              <a:gdLst>
                <a:gd name="T0" fmla="*/ 367 w 380"/>
                <a:gd name="T1" fmla="*/ 161 h 214"/>
                <a:gd name="T2" fmla="*/ 380 w 380"/>
                <a:gd name="T3" fmla="*/ 122 h 214"/>
                <a:gd name="T4" fmla="*/ 380 w 380"/>
                <a:gd name="T5" fmla="*/ 52 h 214"/>
                <a:gd name="T6" fmla="*/ 346 w 380"/>
                <a:gd name="T7" fmla="*/ 31 h 214"/>
                <a:gd name="T8" fmla="*/ 309 w 380"/>
                <a:gd name="T9" fmla="*/ 37 h 214"/>
                <a:gd name="T10" fmla="*/ 263 w 380"/>
                <a:gd name="T11" fmla="*/ 21 h 214"/>
                <a:gd name="T12" fmla="*/ 245 w 380"/>
                <a:gd name="T13" fmla="*/ 0 h 214"/>
                <a:gd name="T14" fmla="*/ 172 w 380"/>
                <a:gd name="T15" fmla="*/ 11 h 214"/>
                <a:gd name="T16" fmla="*/ 145 w 380"/>
                <a:gd name="T17" fmla="*/ 16 h 214"/>
                <a:gd name="T18" fmla="*/ 137 w 380"/>
                <a:gd name="T19" fmla="*/ 37 h 214"/>
                <a:gd name="T20" fmla="*/ 147 w 380"/>
                <a:gd name="T21" fmla="*/ 55 h 214"/>
                <a:gd name="T22" fmla="*/ 130 w 380"/>
                <a:gd name="T23" fmla="*/ 57 h 214"/>
                <a:gd name="T24" fmla="*/ 110 w 380"/>
                <a:gd name="T25" fmla="*/ 52 h 214"/>
                <a:gd name="T26" fmla="*/ 66 w 380"/>
                <a:gd name="T27" fmla="*/ 55 h 214"/>
                <a:gd name="T28" fmla="*/ 29 w 380"/>
                <a:gd name="T29" fmla="*/ 86 h 214"/>
                <a:gd name="T30" fmla="*/ 0 w 380"/>
                <a:gd name="T31" fmla="*/ 95 h 214"/>
                <a:gd name="T32" fmla="*/ 7 w 380"/>
                <a:gd name="T33" fmla="*/ 135 h 214"/>
                <a:gd name="T34" fmla="*/ 42 w 380"/>
                <a:gd name="T35" fmla="*/ 136 h 214"/>
                <a:gd name="T36" fmla="*/ 81 w 380"/>
                <a:gd name="T37" fmla="*/ 145 h 214"/>
                <a:gd name="T38" fmla="*/ 105 w 380"/>
                <a:gd name="T39" fmla="*/ 170 h 214"/>
                <a:gd name="T40" fmla="*/ 142 w 380"/>
                <a:gd name="T41" fmla="*/ 160 h 214"/>
                <a:gd name="T42" fmla="*/ 172 w 380"/>
                <a:gd name="T43" fmla="*/ 170 h 214"/>
                <a:gd name="T44" fmla="*/ 209 w 380"/>
                <a:gd name="T45" fmla="*/ 191 h 214"/>
                <a:gd name="T46" fmla="*/ 241 w 380"/>
                <a:gd name="T47" fmla="*/ 210 h 214"/>
                <a:gd name="T48" fmla="*/ 274 w 380"/>
                <a:gd name="T49" fmla="*/ 214 h 214"/>
                <a:gd name="T50" fmla="*/ 322 w 380"/>
                <a:gd name="T51" fmla="*/ 204 h 214"/>
                <a:gd name="T52" fmla="*/ 327 w 380"/>
                <a:gd name="T53" fmla="*/ 175 h 214"/>
                <a:gd name="T54" fmla="*/ 367 w 380"/>
                <a:gd name="T55" fmla="*/ 161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80" h="214">
                  <a:moveTo>
                    <a:pt x="367" y="161"/>
                  </a:moveTo>
                  <a:lnTo>
                    <a:pt x="380" y="122"/>
                  </a:lnTo>
                  <a:lnTo>
                    <a:pt x="380" y="52"/>
                  </a:lnTo>
                  <a:lnTo>
                    <a:pt x="346" y="31"/>
                  </a:lnTo>
                  <a:lnTo>
                    <a:pt x="309" y="37"/>
                  </a:lnTo>
                  <a:lnTo>
                    <a:pt x="263" y="21"/>
                  </a:lnTo>
                  <a:lnTo>
                    <a:pt x="245" y="0"/>
                  </a:lnTo>
                  <a:lnTo>
                    <a:pt x="172" y="11"/>
                  </a:lnTo>
                  <a:lnTo>
                    <a:pt x="145" y="16"/>
                  </a:lnTo>
                  <a:lnTo>
                    <a:pt x="137" y="37"/>
                  </a:lnTo>
                  <a:lnTo>
                    <a:pt x="147" y="55"/>
                  </a:lnTo>
                  <a:lnTo>
                    <a:pt x="130" y="57"/>
                  </a:lnTo>
                  <a:lnTo>
                    <a:pt x="110" y="52"/>
                  </a:lnTo>
                  <a:lnTo>
                    <a:pt x="66" y="55"/>
                  </a:lnTo>
                  <a:lnTo>
                    <a:pt x="29" y="86"/>
                  </a:lnTo>
                  <a:lnTo>
                    <a:pt x="0" y="95"/>
                  </a:lnTo>
                  <a:lnTo>
                    <a:pt x="7" y="135"/>
                  </a:lnTo>
                  <a:lnTo>
                    <a:pt x="42" y="136"/>
                  </a:lnTo>
                  <a:lnTo>
                    <a:pt x="81" y="145"/>
                  </a:lnTo>
                  <a:lnTo>
                    <a:pt x="105" y="170"/>
                  </a:lnTo>
                  <a:lnTo>
                    <a:pt x="142" y="160"/>
                  </a:lnTo>
                  <a:lnTo>
                    <a:pt x="172" y="170"/>
                  </a:lnTo>
                  <a:lnTo>
                    <a:pt x="209" y="191"/>
                  </a:lnTo>
                  <a:lnTo>
                    <a:pt x="241" y="210"/>
                  </a:lnTo>
                  <a:lnTo>
                    <a:pt x="274" y="214"/>
                  </a:lnTo>
                  <a:lnTo>
                    <a:pt x="322" y="204"/>
                  </a:lnTo>
                  <a:lnTo>
                    <a:pt x="327" y="175"/>
                  </a:lnTo>
                  <a:lnTo>
                    <a:pt x="367" y="161"/>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35" name="Freeform 54"/>
            <p:cNvSpPr>
              <a:spLocks/>
            </p:cNvSpPr>
            <p:nvPr/>
          </p:nvSpPr>
          <p:spPr bwMode="auto">
            <a:xfrm>
              <a:off x="1882742" y="1884486"/>
              <a:ext cx="139473" cy="98354"/>
            </a:xfrm>
            <a:custGeom>
              <a:avLst/>
              <a:gdLst>
                <a:gd name="T0" fmla="*/ 223 w 223"/>
                <a:gd name="T1" fmla="*/ 19 h 157"/>
                <a:gd name="T2" fmla="*/ 220 w 223"/>
                <a:gd name="T3" fmla="*/ 0 h 157"/>
                <a:gd name="T4" fmla="*/ 182 w 223"/>
                <a:gd name="T5" fmla="*/ 5 h 157"/>
                <a:gd name="T6" fmla="*/ 149 w 223"/>
                <a:gd name="T7" fmla="*/ 22 h 157"/>
                <a:gd name="T8" fmla="*/ 99 w 223"/>
                <a:gd name="T9" fmla="*/ 28 h 157"/>
                <a:gd name="T10" fmla="*/ 40 w 223"/>
                <a:gd name="T11" fmla="*/ 16 h 157"/>
                <a:gd name="T12" fmla="*/ 40 w 223"/>
                <a:gd name="T13" fmla="*/ 74 h 157"/>
                <a:gd name="T14" fmla="*/ 30 w 223"/>
                <a:gd name="T15" fmla="*/ 104 h 157"/>
                <a:gd name="T16" fmla="*/ 0 w 223"/>
                <a:gd name="T17" fmla="*/ 116 h 157"/>
                <a:gd name="T18" fmla="*/ 39 w 223"/>
                <a:gd name="T19" fmla="*/ 148 h 157"/>
                <a:gd name="T20" fmla="*/ 73 w 223"/>
                <a:gd name="T21" fmla="*/ 157 h 157"/>
                <a:gd name="T22" fmla="*/ 100 w 223"/>
                <a:gd name="T23" fmla="*/ 153 h 157"/>
                <a:gd name="T24" fmla="*/ 122 w 223"/>
                <a:gd name="T25" fmla="*/ 135 h 157"/>
                <a:gd name="T26" fmla="*/ 154 w 223"/>
                <a:gd name="T27" fmla="*/ 131 h 157"/>
                <a:gd name="T28" fmla="*/ 155 w 223"/>
                <a:gd name="T29" fmla="*/ 93 h 157"/>
                <a:gd name="T30" fmla="*/ 173 w 223"/>
                <a:gd name="T31" fmla="*/ 63 h 157"/>
                <a:gd name="T32" fmla="*/ 200 w 223"/>
                <a:gd name="T33" fmla="*/ 45 h 157"/>
                <a:gd name="T34" fmla="*/ 223 w 223"/>
                <a:gd name="T35" fmla="*/ 1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3" h="157">
                  <a:moveTo>
                    <a:pt x="223" y="19"/>
                  </a:moveTo>
                  <a:lnTo>
                    <a:pt x="220" y="0"/>
                  </a:lnTo>
                  <a:lnTo>
                    <a:pt x="182" y="5"/>
                  </a:lnTo>
                  <a:lnTo>
                    <a:pt x="149" y="22"/>
                  </a:lnTo>
                  <a:lnTo>
                    <a:pt x="99" y="28"/>
                  </a:lnTo>
                  <a:lnTo>
                    <a:pt x="40" y="16"/>
                  </a:lnTo>
                  <a:lnTo>
                    <a:pt x="40" y="74"/>
                  </a:lnTo>
                  <a:lnTo>
                    <a:pt x="30" y="104"/>
                  </a:lnTo>
                  <a:lnTo>
                    <a:pt x="0" y="116"/>
                  </a:lnTo>
                  <a:lnTo>
                    <a:pt x="39" y="148"/>
                  </a:lnTo>
                  <a:lnTo>
                    <a:pt x="73" y="157"/>
                  </a:lnTo>
                  <a:lnTo>
                    <a:pt x="100" y="153"/>
                  </a:lnTo>
                  <a:lnTo>
                    <a:pt x="122" y="135"/>
                  </a:lnTo>
                  <a:lnTo>
                    <a:pt x="154" y="131"/>
                  </a:lnTo>
                  <a:lnTo>
                    <a:pt x="155" y="93"/>
                  </a:lnTo>
                  <a:lnTo>
                    <a:pt x="173" y="63"/>
                  </a:lnTo>
                  <a:lnTo>
                    <a:pt x="200" y="45"/>
                  </a:lnTo>
                  <a:lnTo>
                    <a:pt x="223" y="19"/>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36" name="Freeform 56"/>
            <p:cNvSpPr>
              <a:spLocks/>
            </p:cNvSpPr>
            <p:nvPr/>
          </p:nvSpPr>
          <p:spPr bwMode="auto">
            <a:xfrm>
              <a:off x="1749380" y="1949500"/>
              <a:ext cx="196151" cy="183927"/>
            </a:xfrm>
            <a:custGeom>
              <a:avLst/>
              <a:gdLst>
                <a:gd name="T0" fmla="*/ 287 w 312"/>
                <a:gd name="T1" fmla="*/ 53 h 293"/>
                <a:gd name="T2" fmla="*/ 251 w 312"/>
                <a:gd name="T3" fmla="*/ 44 h 293"/>
                <a:gd name="T4" fmla="*/ 212 w 312"/>
                <a:gd name="T5" fmla="*/ 12 h 293"/>
                <a:gd name="T6" fmla="*/ 204 w 312"/>
                <a:gd name="T7" fmla="*/ 34 h 293"/>
                <a:gd name="T8" fmla="*/ 171 w 312"/>
                <a:gd name="T9" fmla="*/ 42 h 293"/>
                <a:gd name="T10" fmla="*/ 152 w 312"/>
                <a:gd name="T11" fmla="*/ 41 h 293"/>
                <a:gd name="T12" fmla="*/ 136 w 312"/>
                <a:gd name="T13" fmla="*/ 36 h 293"/>
                <a:gd name="T14" fmla="*/ 89 w 312"/>
                <a:gd name="T15" fmla="*/ 11 h 293"/>
                <a:gd name="T16" fmla="*/ 64 w 312"/>
                <a:gd name="T17" fmla="*/ 0 h 293"/>
                <a:gd name="T18" fmla="*/ 32 w 312"/>
                <a:gd name="T19" fmla="*/ 7 h 293"/>
                <a:gd name="T20" fmla="*/ 48 w 312"/>
                <a:gd name="T21" fmla="*/ 42 h 293"/>
                <a:gd name="T22" fmla="*/ 52 w 312"/>
                <a:gd name="T23" fmla="*/ 64 h 293"/>
                <a:gd name="T24" fmla="*/ 44 w 312"/>
                <a:gd name="T25" fmla="*/ 86 h 293"/>
                <a:gd name="T26" fmla="*/ 13 w 312"/>
                <a:gd name="T27" fmla="*/ 92 h 293"/>
                <a:gd name="T28" fmla="*/ 0 w 312"/>
                <a:gd name="T29" fmla="*/ 100 h 293"/>
                <a:gd name="T30" fmla="*/ 4 w 312"/>
                <a:gd name="T31" fmla="*/ 113 h 293"/>
                <a:gd name="T32" fmla="*/ 34 w 312"/>
                <a:gd name="T33" fmla="*/ 118 h 293"/>
                <a:gd name="T34" fmla="*/ 64 w 312"/>
                <a:gd name="T35" fmla="*/ 126 h 293"/>
                <a:gd name="T36" fmla="*/ 75 w 312"/>
                <a:gd name="T37" fmla="*/ 154 h 293"/>
                <a:gd name="T38" fmla="*/ 71 w 312"/>
                <a:gd name="T39" fmla="*/ 181 h 293"/>
                <a:gd name="T40" fmla="*/ 85 w 312"/>
                <a:gd name="T41" fmla="*/ 207 h 293"/>
                <a:gd name="T42" fmla="*/ 112 w 312"/>
                <a:gd name="T43" fmla="*/ 228 h 293"/>
                <a:gd name="T44" fmla="*/ 140 w 312"/>
                <a:gd name="T45" fmla="*/ 247 h 293"/>
                <a:gd name="T46" fmla="*/ 171 w 312"/>
                <a:gd name="T47" fmla="*/ 277 h 293"/>
                <a:gd name="T48" fmla="*/ 193 w 312"/>
                <a:gd name="T49" fmla="*/ 286 h 293"/>
                <a:gd name="T50" fmla="*/ 238 w 312"/>
                <a:gd name="T51" fmla="*/ 293 h 293"/>
                <a:gd name="T52" fmla="*/ 241 w 312"/>
                <a:gd name="T53" fmla="*/ 261 h 293"/>
                <a:gd name="T54" fmla="*/ 236 w 312"/>
                <a:gd name="T55" fmla="*/ 228 h 293"/>
                <a:gd name="T56" fmla="*/ 260 w 312"/>
                <a:gd name="T57" fmla="*/ 215 h 293"/>
                <a:gd name="T58" fmla="*/ 255 w 312"/>
                <a:gd name="T59" fmla="*/ 193 h 293"/>
                <a:gd name="T60" fmla="*/ 275 w 312"/>
                <a:gd name="T61" fmla="*/ 152 h 293"/>
                <a:gd name="T62" fmla="*/ 284 w 312"/>
                <a:gd name="T63" fmla="*/ 103 h 293"/>
                <a:gd name="T64" fmla="*/ 307 w 312"/>
                <a:gd name="T65" fmla="*/ 95 h 293"/>
                <a:gd name="T66" fmla="*/ 312 w 312"/>
                <a:gd name="T67" fmla="*/ 49 h 293"/>
                <a:gd name="T68" fmla="*/ 287 w 312"/>
                <a:gd name="T69" fmla="*/ 5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2" h="293">
                  <a:moveTo>
                    <a:pt x="287" y="53"/>
                  </a:moveTo>
                  <a:lnTo>
                    <a:pt x="251" y="44"/>
                  </a:lnTo>
                  <a:lnTo>
                    <a:pt x="212" y="12"/>
                  </a:lnTo>
                  <a:lnTo>
                    <a:pt x="204" y="34"/>
                  </a:lnTo>
                  <a:lnTo>
                    <a:pt x="171" y="42"/>
                  </a:lnTo>
                  <a:lnTo>
                    <a:pt x="152" y="41"/>
                  </a:lnTo>
                  <a:lnTo>
                    <a:pt x="136" y="36"/>
                  </a:lnTo>
                  <a:lnTo>
                    <a:pt x="89" y="11"/>
                  </a:lnTo>
                  <a:lnTo>
                    <a:pt x="64" y="0"/>
                  </a:lnTo>
                  <a:lnTo>
                    <a:pt x="32" y="7"/>
                  </a:lnTo>
                  <a:lnTo>
                    <a:pt x="48" y="42"/>
                  </a:lnTo>
                  <a:lnTo>
                    <a:pt x="52" y="64"/>
                  </a:lnTo>
                  <a:lnTo>
                    <a:pt x="44" y="86"/>
                  </a:lnTo>
                  <a:lnTo>
                    <a:pt x="13" y="92"/>
                  </a:lnTo>
                  <a:lnTo>
                    <a:pt x="0" y="100"/>
                  </a:lnTo>
                  <a:lnTo>
                    <a:pt x="4" y="113"/>
                  </a:lnTo>
                  <a:lnTo>
                    <a:pt x="34" y="118"/>
                  </a:lnTo>
                  <a:lnTo>
                    <a:pt x="64" y="126"/>
                  </a:lnTo>
                  <a:lnTo>
                    <a:pt x="75" y="154"/>
                  </a:lnTo>
                  <a:lnTo>
                    <a:pt x="71" y="181"/>
                  </a:lnTo>
                  <a:lnTo>
                    <a:pt x="85" y="207"/>
                  </a:lnTo>
                  <a:lnTo>
                    <a:pt x="112" y="228"/>
                  </a:lnTo>
                  <a:lnTo>
                    <a:pt x="140" y="247"/>
                  </a:lnTo>
                  <a:lnTo>
                    <a:pt x="171" y="277"/>
                  </a:lnTo>
                  <a:lnTo>
                    <a:pt x="193" y="286"/>
                  </a:lnTo>
                  <a:lnTo>
                    <a:pt x="238" y="293"/>
                  </a:lnTo>
                  <a:lnTo>
                    <a:pt x="241" y="261"/>
                  </a:lnTo>
                  <a:lnTo>
                    <a:pt x="236" y="228"/>
                  </a:lnTo>
                  <a:lnTo>
                    <a:pt x="260" y="215"/>
                  </a:lnTo>
                  <a:lnTo>
                    <a:pt x="255" y="193"/>
                  </a:lnTo>
                  <a:lnTo>
                    <a:pt x="275" y="152"/>
                  </a:lnTo>
                  <a:lnTo>
                    <a:pt x="284" y="103"/>
                  </a:lnTo>
                  <a:lnTo>
                    <a:pt x="307" y="95"/>
                  </a:lnTo>
                  <a:lnTo>
                    <a:pt x="312" y="49"/>
                  </a:lnTo>
                  <a:lnTo>
                    <a:pt x="287" y="53"/>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37" name="Freeform 19"/>
            <p:cNvSpPr>
              <a:spLocks/>
            </p:cNvSpPr>
            <p:nvPr/>
          </p:nvSpPr>
          <p:spPr bwMode="auto">
            <a:xfrm>
              <a:off x="2019436" y="2457938"/>
              <a:ext cx="434534" cy="371188"/>
            </a:xfrm>
            <a:custGeom>
              <a:avLst/>
              <a:gdLst>
                <a:gd name="T0" fmla="*/ 248 w 692"/>
                <a:gd name="T1" fmla="*/ 72 h 591"/>
                <a:gd name="T2" fmla="*/ 314 w 692"/>
                <a:gd name="T3" fmla="*/ 48 h 591"/>
                <a:gd name="T4" fmla="*/ 451 w 692"/>
                <a:gd name="T5" fmla="*/ 38 h 591"/>
                <a:gd name="T6" fmla="*/ 586 w 692"/>
                <a:gd name="T7" fmla="*/ 0 h 591"/>
                <a:gd name="T8" fmla="*/ 692 w 692"/>
                <a:gd name="T9" fmla="*/ 39 h 591"/>
                <a:gd name="T10" fmla="*/ 671 w 692"/>
                <a:gd name="T11" fmla="*/ 60 h 591"/>
                <a:gd name="T12" fmla="*/ 680 w 692"/>
                <a:gd name="T13" fmla="*/ 99 h 591"/>
                <a:gd name="T14" fmla="*/ 682 w 692"/>
                <a:gd name="T15" fmla="*/ 131 h 591"/>
                <a:gd name="T16" fmla="*/ 667 w 692"/>
                <a:gd name="T17" fmla="*/ 160 h 591"/>
                <a:gd name="T18" fmla="*/ 670 w 692"/>
                <a:gd name="T19" fmla="*/ 187 h 591"/>
                <a:gd name="T20" fmla="*/ 652 w 692"/>
                <a:gd name="T21" fmla="*/ 212 h 591"/>
                <a:gd name="T22" fmla="*/ 635 w 692"/>
                <a:gd name="T23" fmla="*/ 214 h 591"/>
                <a:gd name="T24" fmla="*/ 617 w 692"/>
                <a:gd name="T25" fmla="*/ 233 h 591"/>
                <a:gd name="T26" fmla="*/ 595 w 692"/>
                <a:gd name="T27" fmla="*/ 212 h 591"/>
                <a:gd name="T28" fmla="*/ 563 w 692"/>
                <a:gd name="T29" fmla="*/ 210 h 591"/>
                <a:gd name="T30" fmla="*/ 541 w 692"/>
                <a:gd name="T31" fmla="*/ 223 h 591"/>
                <a:gd name="T32" fmla="*/ 506 w 692"/>
                <a:gd name="T33" fmla="*/ 256 h 591"/>
                <a:gd name="T34" fmla="*/ 484 w 692"/>
                <a:gd name="T35" fmla="*/ 279 h 591"/>
                <a:gd name="T36" fmla="*/ 529 w 692"/>
                <a:gd name="T37" fmla="*/ 346 h 591"/>
                <a:gd name="T38" fmla="*/ 529 w 692"/>
                <a:gd name="T39" fmla="*/ 380 h 591"/>
                <a:gd name="T40" fmla="*/ 513 w 692"/>
                <a:gd name="T41" fmla="*/ 390 h 591"/>
                <a:gd name="T42" fmla="*/ 480 w 692"/>
                <a:gd name="T43" fmla="*/ 427 h 591"/>
                <a:gd name="T44" fmla="*/ 464 w 692"/>
                <a:gd name="T45" fmla="*/ 458 h 591"/>
                <a:gd name="T46" fmla="*/ 445 w 692"/>
                <a:gd name="T47" fmla="*/ 441 h 591"/>
                <a:gd name="T48" fmla="*/ 426 w 692"/>
                <a:gd name="T49" fmla="*/ 434 h 591"/>
                <a:gd name="T50" fmla="*/ 418 w 692"/>
                <a:gd name="T51" fmla="*/ 443 h 591"/>
                <a:gd name="T52" fmla="*/ 419 w 692"/>
                <a:gd name="T53" fmla="*/ 486 h 591"/>
                <a:gd name="T54" fmla="*/ 413 w 692"/>
                <a:gd name="T55" fmla="*/ 513 h 591"/>
                <a:gd name="T56" fmla="*/ 404 w 692"/>
                <a:gd name="T57" fmla="*/ 518 h 591"/>
                <a:gd name="T58" fmla="*/ 366 w 692"/>
                <a:gd name="T59" fmla="*/ 535 h 591"/>
                <a:gd name="T60" fmla="*/ 358 w 692"/>
                <a:gd name="T61" fmla="*/ 548 h 591"/>
                <a:gd name="T62" fmla="*/ 350 w 692"/>
                <a:gd name="T63" fmla="*/ 570 h 591"/>
                <a:gd name="T64" fmla="*/ 341 w 692"/>
                <a:gd name="T65" fmla="*/ 588 h 591"/>
                <a:gd name="T66" fmla="*/ 329 w 692"/>
                <a:gd name="T67" fmla="*/ 591 h 591"/>
                <a:gd name="T68" fmla="*/ 307 w 692"/>
                <a:gd name="T69" fmla="*/ 588 h 591"/>
                <a:gd name="T70" fmla="*/ 296 w 692"/>
                <a:gd name="T71" fmla="*/ 578 h 591"/>
                <a:gd name="T72" fmla="*/ 296 w 692"/>
                <a:gd name="T73" fmla="*/ 554 h 591"/>
                <a:gd name="T74" fmla="*/ 282 w 692"/>
                <a:gd name="T75" fmla="*/ 543 h 591"/>
                <a:gd name="T76" fmla="*/ 226 w 692"/>
                <a:gd name="T77" fmla="*/ 577 h 591"/>
                <a:gd name="T78" fmla="*/ 212 w 692"/>
                <a:gd name="T79" fmla="*/ 551 h 591"/>
                <a:gd name="T80" fmla="*/ 190 w 692"/>
                <a:gd name="T81" fmla="*/ 540 h 591"/>
                <a:gd name="T82" fmla="*/ 156 w 692"/>
                <a:gd name="T83" fmla="*/ 526 h 591"/>
                <a:gd name="T84" fmla="*/ 92 w 692"/>
                <a:gd name="T85" fmla="*/ 432 h 591"/>
                <a:gd name="T86" fmla="*/ 54 w 692"/>
                <a:gd name="T87" fmla="*/ 453 h 591"/>
                <a:gd name="T88" fmla="*/ 0 w 692"/>
                <a:gd name="T89" fmla="*/ 355 h 591"/>
                <a:gd name="T90" fmla="*/ 22 w 692"/>
                <a:gd name="T91" fmla="*/ 355 h 591"/>
                <a:gd name="T92" fmla="*/ 50 w 692"/>
                <a:gd name="T93" fmla="*/ 321 h 591"/>
                <a:gd name="T94" fmla="*/ 72 w 692"/>
                <a:gd name="T95" fmla="*/ 284 h 591"/>
                <a:gd name="T96" fmla="*/ 112 w 692"/>
                <a:gd name="T97" fmla="*/ 284 h 591"/>
                <a:gd name="T98" fmla="*/ 114 w 692"/>
                <a:gd name="T99" fmla="*/ 258 h 591"/>
                <a:gd name="T100" fmla="*/ 90 w 692"/>
                <a:gd name="T101" fmla="*/ 250 h 591"/>
                <a:gd name="T102" fmla="*/ 90 w 692"/>
                <a:gd name="T103" fmla="*/ 154 h 591"/>
                <a:gd name="T104" fmla="*/ 248 w 692"/>
                <a:gd name="T105" fmla="*/ 72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2" h="591">
                  <a:moveTo>
                    <a:pt x="248" y="72"/>
                  </a:moveTo>
                  <a:lnTo>
                    <a:pt x="314" y="48"/>
                  </a:lnTo>
                  <a:lnTo>
                    <a:pt x="451" y="38"/>
                  </a:lnTo>
                  <a:lnTo>
                    <a:pt x="586" y="0"/>
                  </a:lnTo>
                  <a:lnTo>
                    <a:pt x="692" y="39"/>
                  </a:lnTo>
                  <a:lnTo>
                    <a:pt x="671" y="60"/>
                  </a:lnTo>
                  <a:lnTo>
                    <a:pt x="680" y="99"/>
                  </a:lnTo>
                  <a:lnTo>
                    <a:pt x="682" y="131"/>
                  </a:lnTo>
                  <a:lnTo>
                    <a:pt x="667" y="160"/>
                  </a:lnTo>
                  <a:lnTo>
                    <a:pt x="670" y="187"/>
                  </a:lnTo>
                  <a:lnTo>
                    <a:pt x="652" y="212"/>
                  </a:lnTo>
                  <a:lnTo>
                    <a:pt x="635" y="214"/>
                  </a:lnTo>
                  <a:lnTo>
                    <a:pt x="617" y="233"/>
                  </a:lnTo>
                  <a:lnTo>
                    <a:pt x="595" y="212"/>
                  </a:lnTo>
                  <a:lnTo>
                    <a:pt x="563" y="210"/>
                  </a:lnTo>
                  <a:lnTo>
                    <a:pt x="541" y="223"/>
                  </a:lnTo>
                  <a:lnTo>
                    <a:pt x="506" y="256"/>
                  </a:lnTo>
                  <a:lnTo>
                    <a:pt x="484" y="279"/>
                  </a:lnTo>
                  <a:lnTo>
                    <a:pt x="529" y="346"/>
                  </a:lnTo>
                  <a:lnTo>
                    <a:pt x="529" y="380"/>
                  </a:lnTo>
                  <a:lnTo>
                    <a:pt x="513" y="390"/>
                  </a:lnTo>
                  <a:lnTo>
                    <a:pt x="480" y="427"/>
                  </a:lnTo>
                  <a:lnTo>
                    <a:pt x="464" y="458"/>
                  </a:lnTo>
                  <a:lnTo>
                    <a:pt x="445" y="441"/>
                  </a:lnTo>
                  <a:lnTo>
                    <a:pt x="426" y="434"/>
                  </a:lnTo>
                  <a:lnTo>
                    <a:pt x="418" y="443"/>
                  </a:lnTo>
                  <a:lnTo>
                    <a:pt x="419" y="486"/>
                  </a:lnTo>
                  <a:lnTo>
                    <a:pt x="413" y="513"/>
                  </a:lnTo>
                  <a:lnTo>
                    <a:pt x="404" y="518"/>
                  </a:lnTo>
                  <a:lnTo>
                    <a:pt x="366" y="535"/>
                  </a:lnTo>
                  <a:lnTo>
                    <a:pt x="358" y="548"/>
                  </a:lnTo>
                  <a:lnTo>
                    <a:pt x="350" y="570"/>
                  </a:lnTo>
                  <a:lnTo>
                    <a:pt x="341" y="588"/>
                  </a:lnTo>
                  <a:lnTo>
                    <a:pt x="329" y="591"/>
                  </a:lnTo>
                  <a:lnTo>
                    <a:pt x="307" y="588"/>
                  </a:lnTo>
                  <a:lnTo>
                    <a:pt x="296" y="578"/>
                  </a:lnTo>
                  <a:lnTo>
                    <a:pt x="296" y="554"/>
                  </a:lnTo>
                  <a:lnTo>
                    <a:pt x="282" y="543"/>
                  </a:lnTo>
                  <a:lnTo>
                    <a:pt x="226" y="577"/>
                  </a:lnTo>
                  <a:lnTo>
                    <a:pt x="212" y="551"/>
                  </a:lnTo>
                  <a:lnTo>
                    <a:pt x="190" y="540"/>
                  </a:lnTo>
                  <a:lnTo>
                    <a:pt x="156" y="526"/>
                  </a:lnTo>
                  <a:lnTo>
                    <a:pt x="92" y="432"/>
                  </a:lnTo>
                  <a:lnTo>
                    <a:pt x="54" y="453"/>
                  </a:lnTo>
                  <a:lnTo>
                    <a:pt x="0" y="355"/>
                  </a:lnTo>
                  <a:lnTo>
                    <a:pt x="22" y="355"/>
                  </a:lnTo>
                  <a:lnTo>
                    <a:pt x="50" y="321"/>
                  </a:lnTo>
                  <a:lnTo>
                    <a:pt x="72" y="284"/>
                  </a:lnTo>
                  <a:lnTo>
                    <a:pt x="112" y="284"/>
                  </a:lnTo>
                  <a:lnTo>
                    <a:pt x="114" y="258"/>
                  </a:lnTo>
                  <a:lnTo>
                    <a:pt x="90" y="250"/>
                  </a:lnTo>
                  <a:lnTo>
                    <a:pt x="90" y="154"/>
                  </a:lnTo>
                  <a:lnTo>
                    <a:pt x="248" y="72"/>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138" name="Freeform 58"/>
            <p:cNvSpPr>
              <a:spLocks/>
            </p:cNvSpPr>
            <p:nvPr/>
          </p:nvSpPr>
          <p:spPr bwMode="auto">
            <a:xfrm>
              <a:off x="2197806" y="2002288"/>
              <a:ext cx="342293" cy="400638"/>
            </a:xfrm>
            <a:custGeom>
              <a:avLst/>
              <a:gdLst>
                <a:gd name="T0" fmla="*/ 477 w 545"/>
                <a:gd name="T1" fmla="*/ 68 h 638"/>
                <a:gd name="T2" fmla="*/ 545 w 545"/>
                <a:gd name="T3" fmla="*/ 253 h 638"/>
                <a:gd name="T4" fmla="*/ 506 w 545"/>
                <a:gd name="T5" fmla="*/ 274 h 638"/>
                <a:gd name="T6" fmla="*/ 518 w 545"/>
                <a:gd name="T7" fmla="*/ 317 h 638"/>
                <a:gd name="T8" fmla="*/ 527 w 545"/>
                <a:gd name="T9" fmla="*/ 367 h 638"/>
                <a:gd name="T10" fmla="*/ 521 w 545"/>
                <a:gd name="T11" fmla="*/ 395 h 638"/>
                <a:gd name="T12" fmla="*/ 468 w 545"/>
                <a:gd name="T13" fmla="*/ 469 h 638"/>
                <a:gd name="T14" fmla="*/ 411 w 545"/>
                <a:gd name="T15" fmla="*/ 533 h 638"/>
                <a:gd name="T16" fmla="*/ 412 w 545"/>
                <a:gd name="T17" fmla="*/ 555 h 638"/>
                <a:gd name="T18" fmla="*/ 436 w 545"/>
                <a:gd name="T19" fmla="*/ 571 h 638"/>
                <a:gd name="T20" fmla="*/ 414 w 545"/>
                <a:gd name="T21" fmla="*/ 605 h 638"/>
                <a:gd name="T22" fmla="*/ 401 w 545"/>
                <a:gd name="T23" fmla="*/ 638 h 638"/>
                <a:gd name="T24" fmla="*/ 315 w 545"/>
                <a:gd name="T25" fmla="*/ 570 h 638"/>
                <a:gd name="T26" fmla="*/ 194 w 545"/>
                <a:gd name="T27" fmla="*/ 470 h 638"/>
                <a:gd name="T28" fmla="*/ 50 w 545"/>
                <a:gd name="T29" fmla="*/ 422 h 638"/>
                <a:gd name="T30" fmla="*/ 24 w 545"/>
                <a:gd name="T31" fmla="*/ 278 h 638"/>
                <a:gd name="T32" fmla="*/ 40 w 545"/>
                <a:gd name="T33" fmla="*/ 125 h 638"/>
                <a:gd name="T34" fmla="*/ 0 w 545"/>
                <a:gd name="T35" fmla="*/ 95 h 638"/>
                <a:gd name="T36" fmla="*/ 73 w 545"/>
                <a:gd name="T37" fmla="*/ 0 h 638"/>
                <a:gd name="T38" fmla="*/ 103 w 545"/>
                <a:gd name="T39" fmla="*/ 29 h 638"/>
                <a:gd name="T40" fmla="*/ 125 w 545"/>
                <a:gd name="T41" fmla="*/ 29 h 638"/>
                <a:gd name="T42" fmla="*/ 161 w 545"/>
                <a:gd name="T43" fmla="*/ 43 h 638"/>
                <a:gd name="T44" fmla="*/ 216 w 545"/>
                <a:gd name="T45" fmla="*/ 47 h 638"/>
                <a:gd name="T46" fmla="*/ 251 w 545"/>
                <a:gd name="T47" fmla="*/ 72 h 638"/>
                <a:gd name="T48" fmla="*/ 292 w 545"/>
                <a:gd name="T49" fmla="*/ 87 h 638"/>
                <a:gd name="T50" fmla="*/ 333 w 545"/>
                <a:gd name="T51" fmla="*/ 84 h 638"/>
                <a:gd name="T52" fmla="*/ 389 w 545"/>
                <a:gd name="T53" fmla="*/ 72 h 638"/>
                <a:gd name="T54" fmla="*/ 434 w 545"/>
                <a:gd name="T55" fmla="*/ 72 h 638"/>
                <a:gd name="T56" fmla="*/ 477 w 545"/>
                <a:gd name="T57" fmla="*/ 6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5" h="638">
                  <a:moveTo>
                    <a:pt x="477" y="68"/>
                  </a:moveTo>
                  <a:lnTo>
                    <a:pt x="545" y="253"/>
                  </a:lnTo>
                  <a:lnTo>
                    <a:pt x="506" y="274"/>
                  </a:lnTo>
                  <a:lnTo>
                    <a:pt x="518" y="317"/>
                  </a:lnTo>
                  <a:lnTo>
                    <a:pt x="527" y="367"/>
                  </a:lnTo>
                  <a:lnTo>
                    <a:pt x="521" y="395"/>
                  </a:lnTo>
                  <a:lnTo>
                    <a:pt x="468" y="469"/>
                  </a:lnTo>
                  <a:lnTo>
                    <a:pt x="411" y="533"/>
                  </a:lnTo>
                  <a:lnTo>
                    <a:pt x="412" y="555"/>
                  </a:lnTo>
                  <a:lnTo>
                    <a:pt x="436" y="571"/>
                  </a:lnTo>
                  <a:lnTo>
                    <a:pt x="414" y="605"/>
                  </a:lnTo>
                  <a:lnTo>
                    <a:pt x="401" y="638"/>
                  </a:lnTo>
                  <a:lnTo>
                    <a:pt x="315" y="570"/>
                  </a:lnTo>
                  <a:lnTo>
                    <a:pt x="194" y="470"/>
                  </a:lnTo>
                  <a:lnTo>
                    <a:pt x="50" y="422"/>
                  </a:lnTo>
                  <a:lnTo>
                    <a:pt x="24" y="278"/>
                  </a:lnTo>
                  <a:lnTo>
                    <a:pt x="40" y="125"/>
                  </a:lnTo>
                  <a:lnTo>
                    <a:pt x="0" y="95"/>
                  </a:lnTo>
                  <a:lnTo>
                    <a:pt x="73" y="0"/>
                  </a:lnTo>
                  <a:lnTo>
                    <a:pt x="103" y="29"/>
                  </a:lnTo>
                  <a:lnTo>
                    <a:pt x="125" y="29"/>
                  </a:lnTo>
                  <a:lnTo>
                    <a:pt x="161" y="43"/>
                  </a:lnTo>
                  <a:lnTo>
                    <a:pt x="216" y="47"/>
                  </a:lnTo>
                  <a:lnTo>
                    <a:pt x="251" y="72"/>
                  </a:lnTo>
                  <a:lnTo>
                    <a:pt x="292" y="87"/>
                  </a:lnTo>
                  <a:lnTo>
                    <a:pt x="333" y="84"/>
                  </a:lnTo>
                  <a:lnTo>
                    <a:pt x="389" y="72"/>
                  </a:lnTo>
                  <a:lnTo>
                    <a:pt x="434" y="72"/>
                  </a:lnTo>
                  <a:lnTo>
                    <a:pt x="477" y="68"/>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139" name="Freeform 59"/>
            <p:cNvSpPr>
              <a:spLocks/>
            </p:cNvSpPr>
            <p:nvPr/>
          </p:nvSpPr>
          <p:spPr bwMode="auto">
            <a:xfrm>
              <a:off x="1938864" y="2061745"/>
              <a:ext cx="531221" cy="492880"/>
            </a:xfrm>
            <a:custGeom>
              <a:avLst/>
              <a:gdLst>
                <a:gd name="T0" fmla="*/ 602 w 846"/>
                <a:gd name="T1" fmla="*/ 372 h 785"/>
                <a:gd name="T2" fmla="*/ 726 w 846"/>
                <a:gd name="T3" fmla="*/ 473 h 785"/>
                <a:gd name="T4" fmla="*/ 813 w 846"/>
                <a:gd name="T5" fmla="*/ 543 h 785"/>
                <a:gd name="T6" fmla="*/ 846 w 846"/>
                <a:gd name="T7" fmla="*/ 607 h 785"/>
                <a:gd name="T8" fmla="*/ 834 w 846"/>
                <a:gd name="T9" fmla="*/ 642 h 785"/>
                <a:gd name="T10" fmla="*/ 820 w 846"/>
                <a:gd name="T11" fmla="*/ 670 h 785"/>
                <a:gd name="T12" fmla="*/ 793 w 846"/>
                <a:gd name="T13" fmla="*/ 659 h 785"/>
                <a:gd name="T14" fmla="*/ 711 w 846"/>
                <a:gd name="T15" fmla="*/ 632 h 785"/>
                <a:gd name="T16" fmla="*/ 584 w 846"/>
                <a:gd name="T17" fmla="*/ 668 h 785"/>
                <a:gd name="T18" fmla="*/ 442 w 846"/>
                <a:gd name="T19" fmla="*/ 679 h 785"/>
                <a:gd name="T20" fmla="*/ 369 w 846"/>
                <a:gd name="T21" fmla="*/ 708 h 785"/>
                <a:gd name="T22" fmla="*/ 218 w 846"/>
                <a:gd name="T23" fmla="*/ 785 h 785"/>
                <a:gd name="T24" fmla="*/ 189 w 846"/>
                <a:gd name="T25" fmla="*/ 765 h 785"/>
                <a:gd name="T26" fmla="*/ 90 w 846"/>
                <a:gd name="T27" fmla="*/ 670 h 785"/>
                <a:gd name="T28" fmla="*/ 48 w 846"/>
                <a:gd name="T29" fmla="*/ 705 h 785"/>
                <a:gd name="T30" fmla="*/ 24 w 846"/>
                <a:gd name="T31" fmla="*/ 656 h 785"/>
                <a:gd name="T32" fmla="*/ 0 w 846"/>
                <a:gd name="T33" fmla="*/ 626 h 785"/>
                <a:gd name="T34" fmla="*/ 37 w 846"/>
                <a:gd name="T35" fmla="*/ 582 h 785"/>
                <a:gd name="T36" fmla="*/ 45 w 846"/>
                <a:gd name="T37" fmla="*/ 549 h 785"/>
                <a:gd name="T38" fmla="*/ 57 w 846"/>
                <a:gd name="T39" fmla="*/ 578 h 785"/>
                <a:gd name="T40" fmla="*/ 79 w 846"/>
                <a:gd name="T41" fmla="*/ 570 h 785"/>
                <a:gd name="T42" fmla="*/ 62 w 846"/>
                <a:gd name="T43" fmla="*/ 536 h 785"/>
                <a:gd name="T44" fmla="*/ 62 w 846"/>
                <a:gd name="T45" fmla="*/ 489 h 785"/>
                <a:gd name="T46" fmla="*/ 96 w 846"/>
                <a:gd name="T47" fmla="*/ 468 h 785"/>
                <a:gd name="T48" fmla="*/ 118 w 846"/>
                <a:gd name="T49" fmla="*/ 438 h 785"/>
                <a:gd name="T50" fmla="*/ 127 w 846"/>
                <a:gd name="T51" fmla="*/ 374 h 785"/>
                <a:gd name="T52" fmla="*/ 102 w 846"/>
                <a:gd name="T53" fmla="*/ 363 h 785"/>
                <a:gd name="T54" fmla="*/ 96 w 846"/>
                <a:gd name="T55" fmla="*/ 337 h 785"/>
                <a:gd name="T56" fmla="*/ 114 w 846"/>
                <a:gd name="T57" fmla="*/ 318 h 785"/>
                <a:gd name="T58" fmla="*/ 192 w 846"/>
                <a:gd name="T59" fmla="*/ 319 h 785"/>
                <a:gd name="T60" fmla="*/ 244 w 846"/>
                <a:gd name="T61" fmla="*/ 344 h 785"/>
                <a:gd name="T62" fmla="*/ 291 w 846"/>
                <a:gd name="T63" fmla="*/ 266 h 785"/>
                <a:gd name="T64" fmla="*/ 258 w 846"/>
                <a:gd name="T65" fmla="*/ 244 h 785"/>
                <a:gd name="T66" fmla="*/ 266 w 846"/>
                <a:gd name="T67" fmla="*/ 156 h 785"/>
                <a:gd name="T68" fmla="*/ 344 w 846"/>
                <a:gd name="T69" fmla="*/ 44 h 785"/>
                <a:gd name="T70" fmla="*/ 348 w 846"/>
                <a:gd name="T71" fmla="*/ 25 h 785"/>
                <a:gd name="T72" fmla="*/ 412 w 846"/>
                <a:gd name="T73" fmla="*/ 0 h 785"/>
                <a:gd name="T74" fmla="*/ 450 w 846"/>
                <a:gd name="T75" fmla="*/ 27 h 785"/>
                <a:gd name="T76" fmla="*/ 436 w 846"/>
                <a:gd name="T77" fmla="*/ 190 h 785"/>
                <a:gd name="T78" fmla="*/ 462 w 846"/>
                <a:gd name="T79" fmla="*/ 327 h 785"/>
                <a:gd name="T80" fmla="*/ 602 w 846"/>
                <a:gd name="T81" fmla="*/ 372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46" h="785">
                  <a:moveTo>
                    <a:pt x="602" y="372"/>
                  </a:moveTo>
                  <a:lnTo>
                    <a:pt x="726" y="473"/>
                  </a:lnTo>
                  <a:lnTo>
                    <a:pt x="813" y="543"/>
                  </a:lnTo>
                  <a:lnTo>
                    <a:pt x="846" y="607"/>
                  </a:lnTo>
                  <a:lnTo>
                    <a:pt x="834" y="642"/>
                  </a:lnTo>
                  <a:lnTo>
                    <a:pt x="820" y="670"/>
                  </a:lnTo>
                  <a:lnTo>
                    <a:pt x="793" y="659"/>
                  </a:lnTo>
                  <a:lnTo>
                    <a:pt x="711" y="632"/>
                  </a:lnTo>
                  <a:lnTo>
                    <a:pt x="584" y="668"/>
                  </a:lnTo>
                  <a:lnTo>
                    <a:pt x="442" y="679"/>
                  </a:lnTo>
                  <a:lnTo>
                    <a:pt x="369" y="708"/>
                  </a:lnTo>
                  <a:lnTo>
                    <a:pt x="218" y="785"/>
                  </a:lnTo>
                  <a:lnTo>
                    <a:pt x="189" y="765"/>
                  </a:lnTo>
                  <a:lnTo>
                    <a:pt x="90" y="670"/>
                  </a:lnTo>
                  <a:lnTo>
                    <a:pt x="48" y="705"/>
                  </a:lnTo>
                  <a:lnTo>
                    <a:pt x="24" y="656"/>
                  </a:lnTo>
                  <a:lnTo>
                    <a:pt x="0" y="626"/>
                  </a:lnTo>
                  <a:lnTo>
                    <a:pt x="37" y="582"/>
                  </a:lnTo>
                  <a:lnTo>
                    <a:pt x="45" y="549"/>
                  </a:lnTo>
                  <a:lnTo>
                    <a:pt x="57" y="578"/>
                  </a:lnTo>
                  <a:lnTo>
                    <a:pt x="79" y="570"/>
                  </a:lnTo>
                  <a:lnTo>
                    <a:pt x="62" y="536"/>
                  </a:lnTo>
                  <a:lnTo>
                    <a:pt x="62" y="489"/>
                  </a:lnTo>
                  <a:lnTo>
                    <a:pt x="96" y="468"/>
                  </a:lnTo>
                  <a:lnTo>
                    <a:pt x="118" y="438"/>
                  </a:lnTo>
                  <a:lnTo>
                    <a:pt x="127" y="374"/>
                  </a:lnTo>
                  <a:lnTo>
                    <a:pt x="102" y="363"/>
                  </a:lnTo>
                  <a:lnTo>
                    <a:pt x="96" y="337"/>
                  </a:lnTo>
                  <a:lnTo>
                    <a:pt x="114" y="318"/>
                  </a:lnTo>
                  <a:lnTo>
                    <a:pt x="192" y="319"/>
                  </a:lnTo>
                  <a:lnTo>
                    <a:pt x="244" y="344"/>
                  </a:lnTo>
                  <a:lnTo>
                    <a:pt x="291" y="266"/>
                  </a:lnTo>
                  <a:lnTo>
                    <a:pt x="258" y="244"/>
                  </a:lnTo>
                  <a:lnTo>
                    <a:pt x="266" y="156"/>
                  </a:lnTo>
                  <a:lnTo>
                    <a:pt x="344" y="44"/>
                  </a:lnTo>
                  <a:lnTo>
                    <a:pt x="348" y="25"/>
                  </a:lnTo>
                  <a:lnTo>
                    <a:pt x="412" y="0"/>
                  </a:lnTo>
                  <a:lnTo>
                    <a:pt x="450" y="27"/>
                  </a:lnTo>
                  <a:lnTo>
                    <a:pt x="436" y="190"/>
                  </a:lnTo>
                  <a:lnTo>
                    <a:pt x="462" y="327"/>
                  </a:lnTo>
                  <a:lnTo>
                    <a:pt x="602" y="372"/>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grpSp>
          <p:nvGrpSpPr>
            <p:cNvPr id="140" name="139 Grupo"/>
            <p:cNvGrpSpPr/>
            <p:nvPr/>
          </p:nvGrpSpPr>
          <p:grpSpPr>
            <a:xfrm>
              <a:off x="789182" y="3130855"/>
              <a:ext cx="1299157" cy="729040"/>
              <a:chOff x="778452" y="5174370"/>
              <a:chExt cx="1939396" cy="1088319"/>
            </a:xfrm>
            <a:gradFill>
              <a:gsLst>
                <a:gs pos="0">
                  <a:srgbClr val="92D050"/>
                </a:gs>
                <a:gs pos="100000">
                  <a:srgbClr val="92D050">
                    <a:lumMod val="78000"/>
                  </a:srgbClr>
                </a:gs>
              </a:gsLst>
              <a:lin ang="5400000" scaled="0"/>
            </a:gradFill>
            <a:effectLst>
              <a:outerShdw blurRad="50800" dist="25400" dir="2700000" algn="tl" rotWithShape="0">
                <a:schemeClr val="tx1">
                  <a:alpha val="40000"/>
                </a:schemeClr>
              </a:outerShdw>
            </a:effectLst>
          </p:grpSpPr>
          <p:sp>
            <p:nvSpPr>
              <p:cNvPr id="149" name="Freeform 71"/>
              <p:cNvSpPr>
                <a:spLocks/>
              </p:cNvSpPr>
              <p:nvPr/>
            </p:nvSpPr>
            <p:spPr bwMode="auto">
              <a:xfrm>
                <a:off x="778452" y="5364328"/>
                <a:ext cx="491070" cy="554113"/>
              </a:xfrm>
              <a:custGeom>
                <a:avLst/>
                <a:gdLst>
                  <a:gd name="T0" fmla="*/ 187 w 524"/>
                  <a:gd name="T1" fmla="*/ 10 h 591"/>
                  <a:gd name="T2" fmla="*/ 216 w 524"/>
                  <a:gd name="T3" fmla="*/ 2 h 591"/>
                  <a:gd name="T4" fmla="*/ 235 w 524"/>
                  <a:gd name="T5" fmla="*/ 27 h 591"/>
                  <a:gd name="T6" fmla="*/ 285 w 524"/>
                  <a:gd name="T7" fmla="*/ 0 h 591"/>
                  <a:gd name="T8" fmla="*/ 321 w 524"/>
                  <a:gd name="T9" fmla="*/ 56 h 591"/>
                  <a:gd name="T10" fmla="*/ 424 w 524"/>
                  <a:gd name="T11" fmla="*/ 93 h 591"/>
                  <a:gd name="T12" fmla="*/ 524 w 524"/>
                  <a:gd name="T13" fmla="*/ 140 h 591"/>
                  <a:gd name="T14" fmla="*/ 513 w 524"/>
                  <a:gd name="T15" fmla="*/ 176 h 591"/>
                  <a:gd name="T16" fmla="*/ 462 w 524"/>
                  <a:gd name="T17" fmla="*/ 174 h 591"/>
                  <a:gd name="T18" fmla="*/ 449 w 524"/>
                  <a:gd name="T19" fmla="*/ 211 h 591"/>
                  <a:gd name="T20" fmla="*/ 495 w 524"/>
                  <a:gd name="T21" fmla="*/ 260 h 591"/>
                  <a:gd name="T22" fmla="*/ 488 w 524"/>
                  <a:gd name="T23" fmla="*/ 406 h 591"/>
                  <a:gd name="T24" fmla="*/ 433 w 524"/>
                  <a:gd name="T25" fmla="*/ 490 h 591"/>
                  <a:gd name="T26" fmla="*/ 405 w 524"/>
                  <a:gd name="T27" fmla="*/ 560 h 591"/>
                  <a:gd name="T28" fmla="*/ 398 w 524"/>
                  <a:gd name="T29" fmla="*/ 591 h 591"/>
                  <a:gd name="T30" fmla="*/ 373 w 524"/>
                  <a:gd name="T31" fmla="*/ 540 h 591"/>
                  <a:gd name="T32" fmla="*/ 348 w 524"/>
                  <a:gd name="T33" fmla="*/ 520 h 591"/>
                  <a:gd name="T34" fmla="*/ 318 w 524"/>
                  <a:gd name="T35" fmla="*/ 503 h 591"/>
                  <a:gd name="T36" fmla="*/ 252 w 524"/>
                  <a:gd name="T37" fmla="*/ 463 h 591"/>
                  <a:gd name="T38" fmla="*/ 210 w 524"/>
                  <a:gd name="T39" fmla="*/ 435 h 591"/>
                  <a:gd name="T40" fmla="*/ 188 w 524"/>
                  <a:gd name="T41" fmla="*/ 438 h 591"/>
                  <a:gd name="T42" fmla="*/ 147 w 524"/>
                  <a:gd name="T43" fmla="*/ 406 h 591"/>
                  <a:gd name="T44" fmla="*/ 47 w 524"/>
                  <a:gd name="T45" fmla="*/ 406 h 591"/>
                  <a:gd name="T46" fmla="*/ 35 w 524"/>
                  <a:gd name="T47" fmla="*/ 419 h 591"/>
                  <a:gd name="T48" fmla="*/ 25 w 524"/>
                  <a:gd name="T49" fmla="*/ 394 h 591"/>
                  <a:gd name="T50" fmla="*/ 29 w 524"/>
                  <a:gd name="T51" fmla="*/ 352 h 591"/>
                  <a:gd name="T52" fmla="*/ 29 w 524"/>
                  <a:gd name="T53" fmla="*/ 306 h 591"/>
                  <a:gd name="T54" fmla="*/ 13 w 524"/>
                  <a:gd name="T55" fmla="*/ 263 h 591"/>
                  <a:gd name="T56" fmla="*/ 0 w 524"/>
                  <a:gd name="T57" fmla="*/ 241 h 591"/>
                  <a:gd name="T58" fmla="*/ 50 w 524"/>
                  <a:gd name="T59" fmla="*/ 197 h 591"/>
                  <a:gd name="T60" fmla="*/ 116 w 524"/>
                  <a:gd name="T61" fmla="*/ 115 h 591"/>
                  <a:gd name="T62" fmla="*/ 122 w 524"/>
                  <a:gd name="T63" fmla="*/ 86 h 591"/>
                  <a:gd name="T64" fmla="*/ 163 w 524"/>
                  <a:gd name="T65" fmla="*/ 45 h 591"/>
                  <a:gd name="T66" fmla="*/ 192 w 524"/>
                  <a:gd name="T67" fmla="*/ 45 h 591"/>
                  <a:gd name="T68" fmla="*/ 187 w 524"/>
                  <a:gd name="T69" fmla="*/ 1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24" h="591">
                    <a:moveTo>
                      <a:pt x="187" y="10"/>
                    </a:moveTo>
                    <a:lnTo>
                      <a:pt x="216" y="2"/>
                    </a:lnTo>
                    <a:lnTo>
                      <a:pt x="235" y="27"/>
                    </a:lnTo>
                    <a:lnTo>
                      <a:pt x="285" y="0"/>
                    </a:lnTo>
                    <a:lnTo>
                      <a:pt x="321" y="56"/>
                    </a:lnTo>
                    <a:lnTo>
                      <a:pt x="424" y="93"/>
                    </a:lnTo>
                    <a:lnTo>
                      <a:pt x="524" y="140"/>
                    </a:lnTo>
                    <a:lnTo>
                      <a:pt x="513" y="176"/>
                    </a:lnTo>
                    <a:lnTo>
                      <a:pt x="462" y="174"/>
                    </a:lnTo>
                    <a:lnTo>
                      <a:pt x="449" y="211"/>
                    </a:lnTo>
                    <a:lnTo>
                      <a:pt x="495" y="260"/>
                    </a:lnTo>
                    <a:lnTo>
                      <a:pt x="488" y="406"/>
                    </a:lnTo>
                    <a:lnTo>
                      <a:pt x="433" y="490"/>
                    </a:lnTo>
                    <a:lnTo>
                      <a:pt x="405" y="560"/>
                    </a:lnTo>
                    <a:lnTo>
                      <a:pt x="398" y="591"/>
                    </a:lnTo>
                    <a:lnTo>
                      <a:pt x="373" y="540"/>
                    </a:lnTo>
                    <a:lnTo>
                      <a:pt x="348" y="520"/>
                    </a:lnTo>
                    <a:lnTo>
                      <a:pt x="318" y="503"/>
                    </a:lnTo>
                    <a:lnTo>
                      <a:pt x="252" y="463"/>
                    </a:lnTo>
                    <a:lnTo>
                      <a:pt x="210" y="435"/>
                    </a:lnTo>
                    <a:lnTo>
                      <a:pt x="188" y="438"/>
                    </a:lnTo>
                    <a:lnTo>
                      <a:pt x="147" y="406"/>
                    </a:lnTo>
                    <a:lnTo>
                      <a:pt x="47" y="406"/>
                    </a:lnTo>
                    <a:lnTo>
                      <a:pt x="35" y="419"/>
                    </a:lnTo>
                    <a:lnTo>
                      <a:pt x="25" y="394"/>
                    </a:lnTo>
                    <a:lnTo>
                      <a:pt x="29" y="352"/>
                    </a:lnTo>
                    <a:lnTo>
                      <a:pt x="29" y="306"/>
                    </a:lnTo>
                    <a:lnTo>
                      <a:pt x="13" y="263"/>
                    </a:lnTo>
                    <a:lnTo>
                      <a:pt x="0" y="241"/>
                    </a:lnTo>
                    <a:lnTo>
                      <a:pt x="50" y="197"/>
                    </a:lnTo>
                    <a:lnTo>
                      <a:pt x="116" y="115"/>
                    </a:lnTo>
                    <a:lnTo>
                      <a:pt x="122" y="86"/>
                    </a:lnTo>
                    <a:lnTo>
                      <a:pt x="163" y="45"/>
                    </a:lnTo>
                    <a:lnTo>
                      <a:pt x="192" y="45"/>
                    </a:lnTo>
                    <a:lnTo>
                      <a:pt x="187" y="10"/>
                    </a:lnTo>
                    <a:close/>
                  </a:path>
                </a:pathLst>
              </a:custGeom>
              <a:grpFill/>
              <a:ln w="12700">
                <a:solidFill>
                  <a:srgbClr val="92D050"/>
                </a:solidFill>
                <a:headEnd/>
                <a:tailEnd/>
              </a:ln>
              <a:effectLst/>
            </p:spPr>
            <p:style>
              <a:lnRef idx="1">
                <a:schemeClr val="accent3"/>
              </a:lnRef>
              <a:fillRef idx="3">
                <a:schemeClr val="accent3"/>
              </a:fillRef>
              <a:effectRef idx="2">
                <a:schemeClr val="accent3"/>
              </a:effectRef>
              <a:fontRef idx="minor">
                <a:schemeClr val="lt1"/>
              </a:fontRef>
            </p:style>
            <p:txBody>
              <a:bodyPr/>
              <a:lstStyle/>
              <a:p>
                <a:endParaRPr lang="es-ES"/>
              </a:p>
            </p:txBody>
          </p:sp>
          <p:sp>
            <p:nvSpPr>
              <p:cNvPr id="151" name="Freeform 72"/>
              <p:cNvSpPr>
                <a:spLocks/>
              </p:cNvSpPr>
              <p:nvPr/>
            </p:nvSpPr>
            <p:spPr bwMode="auto">
              <a:xfrm>
                <a:off x="1140948" y="5871160"/>
                <a:ext cx="433833" cy="391529"/>
              </a:xfrm>
              <a:custGeom>
                <a:avLst/>
                <a:gdLst>
                  <a:gd name="T0" fmla="*/ 222 w 463"/>
                  <a:gd name="T1" fmla="*/ 14 h 417"/>
                  <a:gd name="T2" fmla="*/ 344 w 463"/>
                  <a:gd name="T3" fmla="*/ 0 h 417"/>
                  <a:gd name="T4" fmla="*/ 448 w 463"/>
                  <a:gd name="T5" fmla="*/ 8 h 417"/>
                  <a:gd name="T6" fmla="*/ 463 w 463"/>
                  <a:gd name="T7" fmla="*/ 41 h 417"/>
                  <a:gd name="T8" fmla="*/ 449 w 463"/>
                  <a:gd name="T9" fmla="*/ 152 h 417"/>
                  <a:gd name="T10" fmla="*/ 341 w 463"/>
                  <a:gd name="T11" fmla="*/ 229 h 417"/>
                  <a:gd name="T12" fmla="*/ 336 w 463"/>
                  <a:gd name="T13" fmla="*/ 253 h 417"/>
                  <a:gd name="T14" fmla="*/ 389 w 463"/>
                  <a:gd name="T15" fmla="*/ 250 h 417"/>
                  <a:gd name="T16" fmla="*/ 402 w 463"/>
                  <a:gd name="T17" fmla="*/ 313 h 417"/>
                  <a:gd name="T18" fmla="*/ 391 w 463"/>
                  <a:gd name="T19" fmla="*/ 352 h 417"/>
                  <a:gd name="T20" fmla="*/ 366 w 463"/>
                  <a:gd name="T21" fmla="*/ 388 h 417"/>
                  <a:gd name="T22" fmla="*/ 361 w 463"/>
                  <a:gd name="T23" fmla="*/ 361 h 417"/>
                  <a:gd name="T24" fmla="*/ 351 w 463"/>
                  <a:gd name="T25" fmla="*/ 361 h 417"/>
                  <a:gd name="T26" fmla="*/ 339 w 463"/>
                  <a:gd name="T27" fmla="*/ 374 h 417"/>
                  <a:gd name="T28" fmla="*/ 339 w 463"/>
                  <a:gd name="T29" fmla="*/ 392 h 417"/>
                  <a:gd name="T30" fmla="*/ 267 w 463"/>
                  <a:gd name="T31" fmla="*/ 417 h 417"/>
                  <a:gd name="T32" fmla="*/ 248 w 463"/>
                  <a:gd name="T33" fmla="*/ 396 h 417"/>
                  <a:gd name="T34" fmla="*/ 91 w 463"/>
                  <a:gd name="T35" fmla="*/ 308 h 417"/>
                  <a:gd name="T36" fmla="*/ 87 w 463"/>
                  <a:gd name="T37" fmla="*/ 273 h 417"/>
                  <a:gd name="T38" fmla="*/ 52 w 463"/>
                  <a:gd name="T39" fmla="*/ 231 h 417"/>
                  <a:gd name="T40" fmla="*/ 56 w 463"/>
                  <a:gd name="T41" fmla="*/ 207 h 417"/>
                  <a:gd name="T42" fmla="*/ 83 w 463"/>
                  <a:gd name="T43" fmla="*/ 219 h 417"/>
                  <a:gd name="T44" fmla="*/ 94 w 463"/>
                  <a:gd name="T45" fmla="*/ 207 h 417"/>
                  <a:gd name="T46" fmla="*/ 87 w 463"/>
                  <a:gd name="T47" fmla="*/ 185 h 417"/>
                  <a:gd name="T48" fmla="*/ 74 w 463"/>
                  <a:gd name="T49" fmla="*/ 160 h 417"/>
                  <a:gd name="T50" fmla="*/ 52 w 463"/>
                  <a:gd name="T51" fmla="*/ 148 h 417"/>
                  <a:gd name="T52" fmla="*/ 40 w 463"/>
                  <a:gd name="T53" fmla="*/ 157 h 417"/>
                  <a:gd name="T54" fmla="*/ 0 w 463"/>
                  <a:gd name="T55" fmla="*/ 100 h 417"/>
                  <a:gd name="T56" fmla="*/ 15 w 463"/>
                  <a:gd name="T57" fmla="*/ 82 h 417"/>
                  <a:gd name="T58" fmla="*/ 11 w 463"/>
                  <a:gd name="T59" fmla="*/ 50 h 417"/>
                  <a:gd name="T60" fmla="*/ 19 w 463"/>
                  <a:gd name="T61" fmla="*/ 17 h 417"/>
                  <a:gd name="T62" fmla="*/ 158 w 463"/>
                  <a:gd name="T63" fmla="*/ 8 h 417"/>
                  <a:gd name="T64" fmla="*/ 222 w 463"/>
                  <a:gd name="T65" fmla="*/ 14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3" h="417">
                    <a:moveTo>
                      <a:pt x="222" y="14"/>
                    </a:moveTo>
                    <a:lnTo>
                      <a:pt x="344" y="0"/>
                    </a:lnTo>
                    <a:lnTo>
                      <a:pt x="448" y="8"/>
                    </a:lnTo>
                    <a:lnTo>
                      <a:pt x="463" y="41"/>
                    </a:lnTo>
                    <a:lnTo>
                      <a:pt x="449" y="152"/>
                    </a:lnTo>
                    <a:lnTo>
                      <a:pt x="341" y="229"/>
                    </a:lnTo>
                    <a:lnTo>
                      <a:pt x="336" y="253"/>
                    </a:lnTo>
                    <a:lnTo>
                      <a:pt x="389" y="250"/>
                    </a:lnTo>
                    <a:lnTo>
                      <a:pt x="402" y="313"/>
                    </a:lnTo>
                    <a:lnTo>
                      <a:pt x="391" y="352"/>
                    </a:lnTo>
                    <a:lnTo>
                      <a:pt x="366" y="388"/>
                    </a:lnTo>
                    <a:lnTo>
                      <a:pt x="361" y="361"/>
                    </a:lnTo>
                    <a:lnTo>
                      <a:pt x="351" y="361"/>
                    </a:lnTo>
                    <a:lnTo>
                      <a:pt x="339" y="374"/>
                    </a:lnTo>
                    <a:lnTo>
                      <a:pt x="339" y="392"/>
                    </a:lnTo>
                    <a:lnTo>
                      <a:pt x="267" y="417"/>
                    </a:lnTo>
                    <a:lnTo>
                      <a:pt x="248" y="396"/>
                    </a:lnTo>
                    <a:lnTo>
                      <a:pt x="91" y="308"/>
                    </a:lnTo>
                    <a:lnTo>
                      <a:pt x="87" y="273"/>
                    </a:lnTo>
                    <a:lnTo>
                      <a:pt x="52" y="231"/>
                    </a:lnTo>
                    <a:lnTo>
                      <a:pt x="56" y="207"/>
                    </a:lnTo>
                    <a:lnTo>
                      <a:pt x="83" y="219"/>
                    </a:lnTo>
                    <a:lnTo>
                      <a:pt x="94" y="207"/>
                    </a:lnTo>
                    <a:lnTo>
                      <a:pt x="87" y="185"/>
                    </a:lnTo>
                    <a:lnTo>
                      <a:pt x="74" y="160"/>
                    </a:lnTo>
                    <a:lnTo>
                      <a:pt x="52" y="148"/>
                    </a:lnTo>
                    <a:lnTo>
                      <a:pt x="40" y="157"/>
                    </a:lnTo>
                    <a:lnTo>
                      <a:pt x="0" y="100"/>
                    </a:lnTo>
                    <a:lnTo>
                      <a:pt x="15" y="82"/>
                    </a:lnTo>
                    <a:lnTo>
                      <a:pt x="11" y="50"/>
                    </a:lnTo>
                    <a:lnTo>
                      <a:pt x="19" y="17"/>
                    </a:lnTo>
                    <a:lnTo>
                      <a:pt x="158" y="8"/>
                    </a:lnTo>
                    <a:lnTo>
                      <a:pt x="222" y="14"/>
                    </a:lnTo>
                    <a:close/>
                  </a:path>
                </a:pathLst>
              </a:custGeom>
              <a:grpFill/>
              <a:ln w="12700">
                <a:solidFill>
                  <a:srgbClr val="92D050"/>
                </a:solidFill>
                <a:headEnd/>
                <a:tailEnd/>
              </a:ln>
              <a:effectLst/>
            </p:spPr>
            <p:style>
              <a:lnRef idx="1">
                <a:schemeClr val="accent3"/>
              </a:lnRef>
              <a:fillRef idx="3">
                <a:schemeClr val="accent3"/>
              </a:fillRef>
              <a:effectRef idx="2">
                <a:schemeClr val="accent3"/>
              </a:effectRef>
              <a:fontRef idx="minor">
                <a:schemeClr val="lt1"/>
              </a:fontRef>
            </p:style>
            <p:txBody>
              <a:bodyPr/>
              <a:lstStyle/>
              <a:p>
                <a:endParaRPr lang="es-ES"/>
              </a:p>
            </p:txBody>
          </p:sp>
          <p:sp>
            <p:nvSpPr>
              <p:cNvPr id="152" name="Freeform 73"/>
              <p:cNvSpPr>
                <a:spLocks/>
              </p:cNvSpPr>
              <p:nvPr/>
            </p:nvSpPr>
            <p:spPr bwMode="auto">
              <a:xfrm>
                <a:off x="1157538" y="5373453"/>
                <a:ext cx="564067" cy="540841"/>
              </a:xfrm>
              <a:custGeom>
                <a:avLst/>
                <a:gdLst>
                  <a:gd name="T0" fmla="*/ 90 w 601"/>
                  <a:gd name="T1" fmla="*/ 255 h 577"/>
                  <a:gd name="T2" fmla="*/ 44 w 601"/>
                  <a:gd name="T3" fmla="*/ 205 h 577"/>
                  <a:gd name="T4" fmla="*/ 57 w 601"/>
                  <a:gd name="T5" fmla="*/ 165 h 577"/>
                  <a:gd name="T6" fmla="*/ 109 w 601"/>
                  <a:gd name="T7" fmla="*/ 165 h 577"/>
                  <a:gd name="T8" fmla="*/ 119 w 601"/>
                  <a:gd name="T9" fmla="*/ 131 h 577"/>
                  <a:gd name="T10" fmla="*/ 142 w 601"/>
                  <a:gd name="T11" fmla="*/ 125 h 577"/>
                  <a:gd name="T12" fmla="*/ 151 w 601"/>
                  <a:gd name="T13" fmla="*/ 102 h 577"/>
                  <a:gd name="T14" fmla="*/ 182 w 601"/>
                  <a:gd name="T15" fmla="*/ 112 h 577"/>
                  <a:gd name="T16" fmla="*/ 195 w 601"/>
                  <a:gd name="T17" fmla="*/ 90 h 577"/>
                  <a:gd name="T18" fmla="*/ 185 w 601"/>
                  <a:gd name="T19" fmla="*/ 57 h 577"/>
                  <a:gd name="T20" fmla="*/ 232 w 601"/>
                  <a:gd name="T21" fmla="*/ 3 h 577"/>
                  <a:gd name="T22" fmla="*/ 252 w 601"/>
                  <a:gd name="T23" fmla="*/ 0 h 577"/>
                  <a:gd name="T24" fmla="*/ 293 w 601"/>
                  <a:gd name="T25" fmla="*/ 36 h 577"/>
                  <a:gd name="T26" fmla="*/ 364 w 601"/>
                  <a:gd name="T27" fmla="*/ 79 h 577"/>
                  <a:gd name="T28" fmla="*/ 383 w 601"/>
                  <a:gd name="T29" fmla="*/ 132 h 577"/>
                  <a:gd name="T30" fmla="*/ 407 w 601"/>
                  <a:gd name="T31" fmla="*/ 245 h 577"/>
                  <a:gd name="T32" fmla="*/ 469 w 601"/>
                  <a:gd name="T33" fmla="*/ 242 h 577"/>
                  <a:gd name="T34" fmla="*/ 548 w 601"/>
                  <a:gd name="T35" fmla="*/ 276 h 577"/>
                  <a:gd name="T36" fmla="*/ 575 w 601"/>
                  <a:gd name="T37" fmla="*/ 317 h 577"/>
                  <a:gd name="T38" fmla="*/ 594 w 601"/>
                  <a:gd name="T39" fmla="*/ 422 h 577"/>
                  <a:gd name="T40" fmla="*/ 601 w 601"/>
                  <a:gd name="T41" fmla="*/ 465 h 577"/>
                  <a:gd name="T42" fmla="*/ 565 w 601"/>
                  <a:gd name="T43" fmla="*/ 506 h 577"/>
                  <a:gd name="T44" fmla="*/ 498 w 601"/>
                  <a:gd name="T45" fmla="*/ 537 h 577"/>
                  <a:gd name="T46" fmla="*/ 445 w 601"/>
                  <a:gd name="T47" fmla="*/ 577 h 577"/>
                  <a:gd name="T48" fmla="*/ 430 w 601"/>
                  <a:gd name="T49" fmla="*/ 540 h 577"/>
                  <a:gd name="T50" fmla="*/ 329 w 601"/>
                  <a:gd name="T51" fmla="*/ 531 h 577"/>
                  <a:gd name="T52" fmla="*/ 203 w 601"/>
                  <a:gd name="T53" fmla="*/ 546 h 577"/>
                  <a:gd name="T54" fmla="*/ 139 w 601"/>
                  <a:gd name="T55" fmla="*/ 540 h 577"/>
                  <a:gd name="T56" fmla="*/ 0 w 601"/>
                  <a:gd name="T57" fmla="*/ 549 h 577"/>
                  <a:gd name="T58" fmla="*/ 29 w 601"/>
                  <a:gd name="T59" fmla="*/ 477 h 577"/>
                  <a:gd name="T60" fmla="*/ 83 w 601"/>
                  <a:gd name="T61" fmla="*/ 398 h 577"/>
                  <a:gd name="T62" fmla="*/ 90 w 601"/>
                  <a:gd name="T63" fmla="*/ 255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1" h="577">
                    <a:moveTo>
                      <a:pt x="90" y="255"/>
                    </a:moveTo>
                    <a:lnTo>
                      <a:pt x="44" y="205"/>
                    </a:lnTo>
                    <a:lnTo>
                      <a:pt x="57" y="165"/>
                    </a:lnTo>
                    <a:lnTo>
                      <a:pt x="109" y="165"/>
                    </a:lnTo>
                    <a:lnTo>
                      <a:pt x="119" y="131"/>
                    </a:lnTo>
                    <a:lnTo>
                      <a:pt x="142" y="125"/>
                    </a:lnTo>
                    <a:lnTo>
                      <a:pt x="151" y="102"/>
                    </a:lnTo>
                    <a:lnTo>
                      <a:pt x="182" y="112"/>
                    </a:lnTo>
                    <a:lnTo>
                      <a:pt x="195" y="90"/>
                    </a:lnTo>
                    <a:lnTo>
                      <a:pt x="185" y="57"/>
                    </a:lnTo>
                    <a:lnTo>
                      <a:pt x="232" y="3"/>
                    </a:lnTo>
                    <a:lnTo>
                      <a:pt x="252" y="0"/>
                    </a:lnTo>
                    <a:lnTo>
                      <a:pt x="293" y="36"/>
                    </a:lnTo>
                    <a:lnTo>
                      <a:pt x="364" y="79"/>
                    </a:lnTo>
                    <a:lnTo>
                      <a:pt x="383" y="132"/>
                    </a:lnTo>
                    <a:lnTo>
                      <a:pt x="407" y="245"/>
                    </a:lnTo>
                    <a:lnTo>
                      <a:pt x="469" y="242"/>
                    </a:lnTo>
                    <a:lnTo>
                      <a:pt x="548" y="276"/>
                    </a:lnTo>
                    <a:lnTo>
                      <a:pt x="575" y="317"/>
                    </a:lnTo>
                    <a:lnTo>
                      <a:pt x="594" y="422"/>
                    </a:lnTo>
                    <a:lnTo>
                      <a:pt x="601" y="465"/>
                    </a:lnTo>
                    <a:lnTo>
                      <a:pt x="565" y="506"/>
                    </a:lnTo>
                    <a:lnTo>
                      <a:pt x="498" y="537"/>
                    </a:lnTo>
                    <a:lnTo>
                      <a:pt x="445" y="577"/>
                    </a:lnTo>
                    <a:lnTo>
                      <a:pt x="430" y="540"/>
                    </a:lnTo>
                    <a:lnTo>
                      <a:pt x="329" y="531"/>
                    </a:lnTo>
                    <a:lnTo>
                      <a:pt x="203" y="546"/>
                    </a:lnTo>
                    <a:lnTo>
                      <a:pt x="139" y="540"/>
                    </a:lnTo>
                    <a:lnTo>
                      <a:pt x="0" y="549"/>
                    </a:lnTo>
                    <a:lnTo>
                      <a:pt x="29" y="477"/>
                    </a:lnTo>
                    <a:lnTo>
                      <a:pt x="83" y="398"/>
                    </a:lnTo>
                    <a:lnTo>
                      <a:pt x="90" y="255"/>
                    </a:lnTo>
                    <a:close/>
                  </a:path>
                </a:pathLst>
              </a:custGeom>
              <a:grpFill/>
              <a:ln w="12700">
                <a:solidFill>
                  <a:srgbClr val="92D050"/>
                </a:solidFill>
                <a:headEnd/>
                <a:tailEnd/>
              </a:ln>
              <a:effectLst/>
            </p:spPr>
            <p:style>
              <a:lnRef idx="1">
                <a:schemeClr val="accent3"/>
              </a:lnRef>
              <a:fillRef idx="3">
                <a:schemeClr val="accent3"/>
              </a:fillRef>
              <a:effectRef idx="2">
                <a:schemeClr val="accent3"/>
              </a:effectRef>
              <a:fontRef idx="minor">
                <a:schemeClr val="lt1"/>
              </a:fontRef>
            </p:style>
            <p:txBody>
              <a:bodyPr/>
              <a:lstStyle/>
              <a:p>
                <a:endParaRPr lang="es-ES"/>
              </a:p>
            </p:txBody>
          </p:sp>
          <p:sp>
            <p:nvSpPr>
              <p:cNvPr id="154" name="Freeform 74"/>
              <p:cNvSpPr>
                <a:spLocks/>
              </p:cNvSpPr>
              <p:nvPr/>
            </p:nvSpPr>
            <p:spPr bwMode="auto">
              <a:xfrm>
                <a:off x="1456162" y="5769129"/>
                <a:ext cx="582316" cy="396506"/>
              </a:xfrm>
              <a:custGeom>
                <a:avLst/>
                <a:gdLst>
                  <a:gd name="T0" fmla="*/ 485 w 621"/>
                  <a:gd name="T1" fmla="*/ 148 h 423"/>
                  <a:gd name="T2" fmla="*/ 621 w 621"/>
                  <a:gd name="T3" fmla="*/ 241 h 423"/>
                  <a:gd name="T4" fmla="*/ 558 w 621"/>
                  <a:gd name="T5" fmla="*/ 241 h 423"/>
                  <a:gd name="T6" fmla="*/ 520 w 621"/>
                  <a:gd name="T7" fmla="*/ 249 h 423"/>
                  <a:gd name="T8" fmla="*/ 486 w 621"/>
                  <a:gd name="T9" fmla="*/ 241 h 423"/>
                  <a:gd name="T10" fmla="*/ 389 w 621"/>
                  <a:gd name="T11" fmla="*/ 241 h 423"/>
                  <a:gd name="T12" fmla="*/ 382 w 621"/>
                  <a:gd name="T13" fmla="*/ 245 h 423"/>
                  <a:gd name="T14" fmla="*/ 306 w 621"/>
                  <a:gd name="T15" fmla="*/ 321 h 423"/>
                  <a:gd name="T16" fmla="*/ 254 w 621"/>
                  <a:gd name="T17" fmla="*/ 351 h 423"/>
                  <a:gd name="T18" fmla="*/ 222 w 621"/>
                  <a:gd name="T19" fmla="*/ 346 h 423"/>
                  <a:gd name="T20" fmla="*/ 193 w 621"/>
                  <a:gd name="T21" fmla="*/ 351 h 423"/>
                  <a:gd name="T22" fmla="*/ 150 w 621"/>
                  <a:gd name="T23" fmla="*/ 354 h 423"/>
                  <a:gd name="T24" fmla="*/ 125 w 621"/>
                  <a:gd name="T25" fmla="*/ 363 h 423"/>
                  <a:gd name="T26" fmla="*/ 84 w 621"/>
                  <a:gd name="T27" fmla="*/ 401 h 423"/>
                  <a:gd name="T28" fmla="*/ 66 w 621"/>
                  <a:gd name="T29" fmla="*/ 423 h 423"/>
                  <a:gd name="T30" fmla="*/ 53 w 621"/>
                  <a:gd name="T31" fmla="*/ 360 h 423"/>
                  <a:gd name="T32" fmla="*/ 0 w 621"/>
                  <a:gd name="T33" fmla="*/ 364 h 423"/>
                  <a:gd name="T34" fmla="*/ 4 w 621"/>
                  <a:gd name="T35" fmla="*/ 340 h 423"/>
                  <a:gd name="T36" fmla="*/ 113 w 621"/>
                  <a:gd name="T37" fmla="*/ 261 h 423"/>
                  <a:gd name="T38" fmla="*/ 127 w 621"/>
                  <a:gd name="T39" fmla="*/ 155 h 423"/>
                  <a:gd name="T40" fmla="*/ 178 w 621"/>
                  <a:gd name="T41" fmla="*/ 117 h 423"/>
                  <a:gd name="T42" fmla="*/ 247 w 621"/>
                  <a:gd name="T43" fmla="*/ 83 h 423"/>
                  <a:gd name="T44" fmla="*/ 283 w 621"/>
                  <a:gd name="T45" fmla="*/ 45 h 423"/>
                  <a:gd name="T46" fmla="*/ 277 w 621"/>
                  <a:gd name="T47" fmla="*/ 0 h 423"/>
                  <a:gd name="T48" fmla="*/ 376 w 621"/>
                  <a:gd name="T49" fmla="*/ 20 h 423"/>
                  <a:gd name="T50" fmla="*/ 456 w 621"/>
                  <a:gd name="T51" fmla="*/ 43 h 423"/>
                  <a:gd name="T52" fmla="*/ 456 w 621"/>
                  <a:gd name="T53" fmla="*/ 91 h 423"/>
                  <a:gd name="T54" fmla="*/ 485 w 621"/>
                  <a:gd name="T55" fmla="*/ 148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21" h="423">
                    <a:moveTo>
                      <a:pt x="485" y="148"/>
                    </a:moveTo>
                    <a:lnTo>
                      <a:pt x="621" y="241"/>
                    </a:lnTo>
                    <a:lnTo>
                      <a:pt x="558" y="241"/>
                    </a:lnTo>
                    <a:lnTo>
                      <a:pt x="520" y="249"/>
                    </a:lnTo>
                    <a:lnTo>
                      <a:pt x="486" y="241"/>
                    </a:lnTo>
                    <a:lnTo>
                      <a:pt x="389" y="241"/>
                    </a:lnTo>
                    <a:lnTo>
                      <a:pt x="382" y="245"/>
                    </a:lnTo>
                    <a:lnTo>
                      <a:pt x="306" y="321"/>
                    </a:lnTo>
                    <a:lnTo>
                      <a:pt x="254" y="351"/>
                    </a:lnTo>
                    <a:lnTo>
                      <a:pt x="222" y="346"/>
                    </a:lnTo>
                    <a:lnTo>
                      <a:pt x="193" y="351"/>
                    </a:lnTo>
                    <a:lnTo>
                      <a:pt x="150" y="354"/>
                    </a:lnTo>
                    <a:lnTo>
                      <a:pt x="125" y="363"/>
                    </a:lnTo>
                    <a:lnTo>
                      <a:pt x="84" y="401"/>
                    </a:lnTo>
                    <a:lnTo>
                      <a:pt x="66" y="423"/>
                    </a:lnTo>
                    <a:lnTo>
                      <a:pt x="53" y="360"/>
                    </a:lnTo>
                    <a:lnTo>
                      <a:pt x="0" y="364"/>
                    </a:lnTo>
                    <a:lnTo>
                      <a:pt x="4" y="340"/>
                    </a:lnTo>
                    <a:lnTo>
                      <a:pt x="113" y="261"/>
                    </a:lnTo>
                    <a:lnTo>
                      <a:pt x="127" y="155"/>
                    </a:lnTo>
                    <a:lnTo>
                      <a:pt x="178" y="117"/>
                    </a:lnTo>
                    <a:lnTo>
                      <a:pt x="247" y="83"/>
                    </a:lnTo>
                    <a:lnTo>
                      <a:pt x="283" y="45"/>
                    </a:lnTo>
                    <a:lnTo>
                      <a:pt x="277" y="0"/>
                    </a:lnTo>
                    <a:lnTo>
                      <a:pt x="376" y="20"/>
                    </a:lnTo>
                    <a:lnTo>
                      <a:pt x="456" y="43"/>
                    </a:lnTo>
                    <a:lnTo>
                      <a:pt x="456" y="91"/>
                    </a:lnTo>
                    <a:lnTo>
                      <a:pt x="485" y="148"/>
                    </a:lnTo>
                    <a:close/>
                  </a:path>
                </a:pathLst>
              </a:custGeom>
              <a:grpFill/>
              <a:ln w="12700">
                <a:solidFill>
                  <a:srgbClr val="92D050"/>
                </a:solidFill>
                <a:headEnd/>
                <a:tailEnd/>
              </a:ln>
              <a:effectLst/>
            </p:spPr>
            <p:style>
              <a:lnRef idx="1">
                <a:schemeClr val="accent3"/>
              </a:lnRef>
              <a:fillRef idx="3">
                <a:schemeClr val="accent3"/>
              </a:fillRef>
              <a:effectRef idx="2">
                <a:schemeClr val="accent3"/>
              </a:effectRef>
              <a:fontRef idx="minor">
                <a:schemeClr val="lt1"/>
              </a:fontRef>
            </p:style>
            <p:txBody>
              <a:bodyPr/>
              <a:lstStyle/>
              <a:p>
                <a:endParaRPr lang="es-ES"/>
              </a:p>
            </p:txBody>
          </p:sp>
          <p:sp>
            <p:nvSpPr>
              <p:cNvPr id="155" name="Freeform 75"/>
              <p:cNvSpPr>
                <a:spLocks/>
              </p:cNvSpPr>
              <p:nvPr/>
            </p:nvSpPr>
            <p:spPr bwMode="auto">
              <a:xfrm>
                <a:off x="1883360" y="5454745"/>
                <a:ext cx="657802" cy="559919"/>
              </a:xfrm>
              <a:custGeom>
                <a:avLst/>
                <a:gdLst>
                  <a:gd name="T0" fmla="*/ 204 w 702"/>
                  <a:gd name="T1" fmla="*/ 225 h 598"/>
                  <a:gd name="T2" fmla="*/ 367 w 702"/>
                  <a:gd name="T3" fmla="*/ 220 h 598"/>
                  <a:gd name="T4" fmla="*/ 410 w 702"/>
                  <a:gd name="T5" fmla="*/ 210 h 598"/>
                  <a:gd name="T6" fmla="*/ 446 w 702"/>
                  <a:gd name="T7" fmla="*/ 172 h 598"/>
                  <a:gd name="T8" fmla="*/ 456 w 702"/>
                  <a:gd name="T9" fmla="*/ 107 h 598"/>
                  <a:gd name="T10" fmla="*/ 575 w 702"/>
                  <a:gd name="T11" fmla="*/ 0 h 598"/>
                  <a:gd name="T12" fmla="*/ 577 w 702"/>
                  <a:gd name="T13" fmla="*/ 15 h 598"/>
                  <a:gd name="T14" fmla="*/ 589 w 702"/>
                  <a:gd name="T15" fmla="*/ 19 h 598"/>
                  <a:gd name="T16" fmla="*/ 634 w 702"/>
                  <a:gd name="T17" fmla="*/ 29 h 598"/>
                  <a:gd name="T18" fmla="*/ 663 w 702"/>
                  <a:gd name="T19" fmla="*/ 41 h 598"/>
                  <a:gd name="T20" fmla="*/ 702 w 702"/>
                  <a:gd name="T21" fmla="*/ 97 h 598"/>
                  <a:gd name="T22" fmla="*/ 674 w 702"/>
                  <a:gd name="T23" fmla="*/ 124 h 598"/>
                  <a:gd name="T24" fmla="*/ 622 w 702"/>
                  <a:gd name="T25" fmla="*/ 143 h 598"/>
                  <a:gd name="T26" fmla="*/ 610 w 702"/>
                  <a:gd name="T27" fmla="*/ 191 h 598"/>
                  <a:gd name="T28" fmla="*/ 607 w 702"/>
                  <a:gd name="T29" fmla="*/ 239 h 598"/>
                  <a:gd name="T30" fmla="*/ 564 w 702"/>
                  <a:gd name="T31" fmla="*/ 282 h 598"/>
                  <a:gd name="T32" fmla="*/ 566 w 702"/>
                  <a:gd name="T33" fmla="*/ 333 h 598"/>
                  <a:gd name="T34" fmla="*/ 540 w 702"/>
                  <a:gd name="T35" fmla="*/ 374 h 598"/>
                  <a:gd name="T36" fmla="*/ 456 w 702"/>
                  <a:gd name="T37" fmla="*/ 453 h 598"/>
                  <a:gd name="T38" fmla="*/ 427 w 702"/>
                  <a:gd name="T39" fmla="*/ 506 h 598"/>
                  <a:gd name="T40" fmla="*/ 418 w 702"/>
                  <a:gd name="T41" fmla="*/ 576 h 598"/>
                  <a:gd name="T42" fmla="*/ 393 w 702"/>
                  <a:gd name="T43" fmla="*/ 587 h 598"/>
                  <a:gd name="T44" fmla="*/ 356 w 702"/>
                  <a:gd name="T45" fmla="*/ 573 h 598"/>
                  <a:gd name="T46" fmla="*/ 329 w 702"/>
                  <a:gd name="T47" fmla="*/ 576 h 598"/>
                  <a:gd name="T48" fmla="*/ 297 w 702"/>
                  <a:gd name="T49" fmla="*/ 593 h 598"/>
                  <a:gd name="T50" fmla="*/ 272 w 702"/>
                  <a:gd name="T51" fmla="*/ 593 h 598"/>
                  <a:gd name="T52" fmla="*/ 228 w 702"/>
                  <a:gd name="T53" fmla="*/ 598 h 598"/>
                  <a:gd name="T54" fmla="*/ 202 w 702"/>
                  <a:gd name="T55" fmla="*/ 584 h 598"/>
                  <a:gd name="T56" fmla="*/ 177 w 702"/>
                  <a:gd name="T57" fmla="*/ 567 h 598"/>
                  <a:gd name="T58" fmla="*/ 165 w 702"/>
                  <a:gd name="T59" fmla="*/ 576 h 598"/>
                  <a:gd name="T60" fmla="*/ 30 w 702"/>
                  <a:gd name="T61" fmla="*/ 484 h 598"/>
                  <a:gd name="T62" fmla="*/ 0 w 702"/>
                  <a:gd name="T63" fmla="*/ 428 h 598"/>
                  <a:gd name="T64" fmla="*/ 0 w 702"/>
                  <a:gd name="T65" fmla="*/ 378 h 598"/>
                  <a:gd name="T66" fmla="*/ 0 w 702"/>
                  <a:gd name="T67" fmla="*/ 333 h 598"/>
                  <a:gd name="T68" fmla="*/ 24 w 702"/>
                  <a:gd name="T69" fmla="*/ 318 h 598"/>
                  <a:gd name="T70" fmla="*/ 146 w 702"/>
                  <a:gd name="T71" fmla="*/ 299 h 598"/>
                  <a:gd name="T72" fmla="*/ 204 w 702"/>
                  <a:gd name="T73" fmla="*/ 225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02" h="598">
                    <a:moveTo>
                      <a:pt x="204" y="225"/>
                    </a:moveTo>
                    <a:lnTo>
                      <a:pt x="367" y="220"/>
                    </a:lnTo>
                    <a:lnTo>
                      <a:pt x="410" y="210"/>
                    </a:lnTo>
                    <a:lnTo>
                      <a:pt x="446" y="172"/>
                    </a:lnTo>
                    <a:lnTo>
                      <a:pt x="456" y="107"/>
                    </a:lnTo>
                    <a:lnTo>
                      <a:pt x="575" y="0"/>
                    </a:lnTo>
                    <a:lnTo>
                      <a:pt x="577" y="15"/>
                    </a:lnTo>
                    <a:lnTo>
                      <a:pt x="589" y="19"/>
                    </a:lnTo>
                    <a:lnTo>
                      <a:pt x="634" y="29"/>
                    </a:lnTo>
                    <a:lnTo>
                      <a:pt x="663" y="41"/>
                    </a:lnTo>
                    <a:lnTo>
                      <a:pt x="702" y="97"/>
                    </a:lnTo>
                    <a:lnTo>
                      <a:pt x="674" y="124"/>
                    </a:lnTo>
                    <a:lnTo>
                      <a:pt x="622" y="143"/>
                    </a:lnTo>
                    <a:lnTo>
                      <a:pt x="610" y="191"/>
                    </a:lnTo>
                    <a:lnTo>
                      <a:pt x="607" y="239"/>
                    </a:lnTo>
                    <a:lnTo>
                      <a:pt x="564" y="282"/>
                    </a:lnTo>
                    <a:lnTo>
                      <a:pt x="566" y="333"/>
                    </a:lnTo>
                    <a:lnTo>
                      <a:pt x="540" y="374"/>
                    </a:lnTo>
                    <a:lnTo>
                      <a:pt x="456" y="453"/>
                    </a:lnTo>
                    <a:lnTo>
                      <a:pt x="427" y="506"/>
                    </a:lnTo>
                    <a:lnTo>
                      <a:pt x="418" y="576"/>
                    </a:lnTo>
                    <a:lnTo>
                      <a:pt x="393" y="587"/>
                    </a:lnTo>
                    <a:lnTo>
                      <a:pt x="356" y="573"/>
                    </a:lnTo>
                    <a:lnTo>
                      <a:pt x="329" y="576"/>
                    </a:lnTo>
                    <a:lnTo>
                      <a:pt x="297" y="593"/>
                    </a:lnTo>
                    <a:lnTo>
                      <a:pt x="272" y="593"/>
                    </a:lnTo>
                    <a:lnTo>
                      <a:pt x="228" y="598"/>
                    </a:lnTo>
                    <a:lnTo>
                      <a:pt x="202" y="584"/>
                    </a:lnTo>
                    <a:lnTo>
                      <a:pt x="177" y="567"/>
                    </a:lnTo>
                    <a:lnTo>
                      <a:pt x="165" y="576"/>
                    </a:lnTo>
                    <a:lnTo>
                      <a:pt x="30" y="484"/>
                    </a:lnTo>
                    <a:lnTo>
                      <a:pt x="0" y="428"/>
                    </a:lnTo>
                    <a:lnTo>
                      <a:pt x="0" y="378"/>
                    </a:lnTo>
                    <a:lnTo>
                      <a:pt x="0" y="333"/>
                    </a:lnTo>
                    <a:lnTo>
                      <a:pt x="24" y="318"/>
                    </a:lnTo>
                    <a:lnTo>
                      <a:pt x="146" y="299"/>
                    </a:lnTo>
                    <a:lnTo>
                      <a:pt x="204" y="225"/>
                    </a:lnTo>
                    <a:close/>
                  </a:path>
                </a:pathLst>
              </a:custGeom>
              <a:grpFill/>
              <a:ln w="12700">
                <a:solidFill>
                  <a:srgbClr val="92D050"/>
                </a:solidFill>
                <a:headEnd/>
                <a:tailEnd/>
              </a:ln>
              <a:effectLst/>
            </p:spPr>
            <p:style>
              <a:lnRef idx="1">
                <a:schemeClr val="accent3"/>
              </a:lnRef>
              <a:fillRef idx="3">
                <a:schemeClr val="accent3"/>
              </a:fillRef>
              <a:effectRef idx="2">
                <a:schemeClr val="accent3"/>
              </a:effectRef>
              <a:fontRef idx="minor">
                <a:schemeClr val="lt1"/>
              </a:fontRef>
            </p:style>
            <p:txBody>
              <a:bodyPr/>
              <a:lstStyle/>
              <a:p>
                <a:endParaRPr lang="es-ES"/>
              </a:p>
            </p:txBody>
          </p:sp>
          <p:sp>
            <p:nvSpPr>
              <p:cNvPr id="156" name="Freeform 77"/>
              <p:cNvSpPr>
                <a:spLocks/>
              </p:cNvSpPr>
              <p:nvPr/>
            </p:nvSpPr>
            <p:spPr bwMode="auto">
              <a:xfrm>
                <a:off x="2274889" y="5545991"/>
                <a:ext cx="442959" cy="472821"/>
              </a:xfrm>
              <a:custGeom>
                <a:avLst/>
                <a:gdLst>
                  <a:gd name="T0" fmla="*/ 146 w 472"/>
                  <a:gd name="T1" fmla="*/ 185 h 505"/>
                  <a:gd name="T2" fmla="*/ 189 w 472"/>
                  <a:gd name="T3" fmla="*/ 142 h 505"/>
                  <a:gd name="T4" fmla="*/ 192 w 472"/>
                  <a:gd name="T5" fmla="*/ 94 h 505"/>
                  <a:gd name="T6" fmla="*/ 204 w 472"/>
                  <a:gd name="T7" fmla="*/ 46 h 505"/>
                  <a:gd name="T8" fmla="*/ 258 w 472"/>
                  <a:gd name="T9" fmla="*/ 27 h 505"/>
                  <a:gd name="T10" fmla="*/ 284 w 472"/>
                  <a:gd name="T11" fmla="*/ 0 h 505"/>
                  <a:gd name="T12" fmla="*/ 321 w 472"/>
                  <a:gd name="T13" fmla="*/ 3 h 505"/>
                  <a:gd name="T14" fmla="*/ 341 w 472"/>
                  <a:gd name="T15" fmla="*/ 29 h 505"/>
                  <a:gd name="T16" fmla="*/ 333 w 472"/>
                  <a:gd name="T17" fmla="*/ 53 h 505"/>
                  <a:gd name="T18" fmla="*/ 338 w 472"/>
                  <a:gd name="T19" fmla="*/ 79 h 505"/>
                  <a:gd name="T20" fmla="*/ 362 w 472"/>
                  <a:gd name="T21" fmla="*/ 103 h 505"/>
                  <a:gd name="T22" fmla="*/ 411 w 472"/>
                  <a:gd name="T23" fmla="*/ 175 h 505"/>
                  <a:gd name="T24" fmla="*/ 441 w 472"/>
                  <a:gd name="T25" fmla="*/ 179 h 505"/>
                  <a:gd name="T26" fmla="*/ 472 w 472"/>
                  <a:gd name="T27" fmla="*/ 216 h 505"/>
                  <a:gd name="T28" fmla="*/ 462 w 472"/>
                  <a:gd name="T29" fmla="*/ 233 h 505"/>
                  <a:gd name="T30" fmla="*/ 441 w 472"/>
                  <a:gd name="T31" fmla="*/ 242 h 505"/>
                  <a:gd name="T32" fmla="*/ 416 w 472"/>
                  <a:gd name="T33" fmla="*/ 270 h 505"/>
                  <a:gd name="T34" fmla="*/ 399 w 472"/>
                  <a:gd name="T35" fmla="*/ 322 h 505"/>
                  <a:gd name="T36" fmla="*/ 377 w 472"/>
                  <a:gd name="T37" fmla="*/ 376 h 505"/>
                  <a:gd name="T38" fmla="*/ 344 w 472"/>
                  <a:gd name="T39" fmla="*/ 448 h 505"/>
                  <a:gd name="T40" fmla="*/ 333 w 472"/>
                  <a:gd name="T41" fmla="*/ 470 h 505"/>
                  <a:gd name="T42" fmla="*/ 315 w 472"/>
                  <a:gd name="T43" fmla="*/ 487 h 505"/>
                  <a:gd name="T44" fmla="*/ 290 w 472"/>
                  <a:gd name="T45" fmla="*/ 487 h 505"/>
                  <a:gd name="T46" fmla="*/ 272 w 472"/>
                  <a:gd name="T47" fmla="*/ 476 h 505"/>
                  <a:gd name="T48" fmla="*/ 239 w 472"/>
                  <a:gd name="T49" fmla="*/ 449 h 505"/>
                  <a:gd name="T50" fmla="*/ 148 w 472"/>
                  <a:gd name="T51" fmla="*/ 449 h 505"/>
                  <a:gd name="T52" fmla="*/ 123 w 472"/>
                  <a:gd name="T53" fmla="*/ 487 h 505"/>
                  <a:gd name="T54" fmla="*/ 101 w 472"/>
                  <a:gd name="T55" fmla="*/ 501 h 505"/>
                  <a:gd name="T56" fmla="*/ 71 w 472"/>
                  <a:gd name="T57" fmla="*/ 505 h 505"/>
                  <a:gd name="T58" fmla="*/ 54 w 472"/>
                  <a:gd name="T59" fmla="*/ 487 h 505"/>
                  <a:gd name="T60" fmla="*/ 29 w 472"/>
                  <a:gd name="T61" fmla="*/ 476 h 505"/>
                  <a:gd name="T62" fmla="*/ 0 w 472"/>
                  <a:gd name="T63" fmla="*/ 479 h 505"/>
                  <a:gd name="T64" fmla="*/ 9 w 472"/>
                  <a:gd name="T65" fmla="*/ 410 h 505"/>
                  <a:gd name="T66" fmla="*/ 34 w 472"/>
                  <a:gd name="T67" fmla="*/ 359 h 505"/>
                  <a:gd name="T68" fmla="*/ 123 w 472"/>
                  <a:gd name="T69" fmla="*/ 275 h 505"/>
                  <a:gd name="T70" fmla="*/ 148 w 472"/>
                  <a:gd name="T71" fmla="*/ 236 h 505"/>
                  <a:gd name="T72" fmla="*/ 146 w 472"/>
                  <a:gd name="T73" fmla="*/ 18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72" h="505">
                    <a:moveTo>
                      <a:pt x="146" y="185"/>
                    </a:moveTo>
                    <a:lnTo>
                      <a:pt x="189" y="142"/>
                    </a:lnTo>
                    <a:lnTo>
                      <a:pt x="192" y="94"/>
                    </a:lnTo>
                    <a:lnTo>
                      <a:pt x="204" y="46"/>
                    </a:lnTo>
                    <a:lnTo>
                      <a:pt x="258" y="27"/>
                    </a:lnTo>
                    <a:lnTo>
                      <a:pt x="284" y="0"/>
                    </a:lnTo>
                    <a:lnTo>
                      <a:pt x="321" y="3"/>
                    </a:lnTo>
                    <a:lnTo>
                      <a:pt x="341" y="29"/>
                    </a:lnTo>
                    <a:lnTo>
                      <a:pt x="333" y="53"/>
                    </a:lnTo>
                    <a:lnTo>
                      <a:pt x="338" y="79"/>
                    </a:lnTo>
                    <a:lnTo>
                      <a:pt x="362" y="103"/>
                    </a:lnTo>
                    <a:lnTo>
                      <a:pt x="411" y="175"/>
                    </a:lnTo>
                    <a:lnTo>
                      <a:pt x="441" y="179"/>
                    </a:lnTo>
                    <a:lnTo>
                      <a:pt x="472" y="216"/>
                    </a:lnTo>
                    <a:lnTo>
                      <a:pt x="462" y="233"/>
                    </a:lnTo>
                    <a:lnTo>
                      <a:pt x="441" y="242"/>
                    </a:lnTo>
                    <a:lnTo>
                      <a:pt x="416" y="270"/>
                    </a:lnTo>
                    <a:lnTo>
                      <a:pt x="399" y="322"/>
                    </a:lnTo>
                    <a:lnTo>
                      <a:pt x="377" y="376"/>
                    </a:lnTo>
                    <a:lnTo>
                      <a:pt x="344" y="448"/>
                    </a:lnTo>
                    <a:lnTo>
                      <a:pt x="333" y="470"/>
                    </a:lnTo>
                    <a:lnTo>
                      <a:pt x="315" y="487"/>
                    </a:lnTo>
                    <a:lnTo>
                      <a:pt x="290" y="487"/>
                    </a:lnTo>
                    <a:lnTo>
                      <a:pt x="272" y="476"/>
                    </a:lnTo>
                    <a:lnTo>
                      <a:pt x="239" y="449"/>
                    </a:lnTo>
                    <a:lnTo>
                      <a:pt x="148" y="449"/>
                    </a:lnTo>
                    <a:lnTo>
                      <a:pt x="123" y="487"/>
                    </a:lnTo>
                    <a:lnTo>
                      <a:pt x="101" y="501"/>
                    </a:lnTo>
                    <a:lnTo>
                      <a:pt x="71" y="505"/>
                    </a:lnTo>
                    <a:lnTo>
                      <a:pt x="54" y="487"/>
                    </a:lnTo>
                    <a:lnTo>
                      <a:pt x="29" y="476"/>
                    </a:lnTo>
                    <a:lnTo>
                      <a:pt x="0" y="479"/>
                    </a:lnTo>
                    <a:lnTo>
                      <a:pt x="9" y="410"/>
                    </a:lnTo>
                    <a:lnTo>
                      <a:pt x="34" y="359"/>
                    </a:lnTo>
                    <a:lnTo>
                      <a:pt x="123" y="275"/>
                    </a:lnTo>
                    <a:lnTo>
                      <a:pt x="148" y="236"/>
                    </a:lnTo>
                    <a:lnTo>
                      <a:pt x="146" y="185"/>
                    </a:lnTo>
                    <a:close/>
                  </a:path>
                </a:pathLst>
              </a:custGeom>
              <a:grpFill/>
              <a:ln w="12700">
                <a:solidFill>
                  <a:srgbClr val="92D050"/>
                </a:solidFill>
                <a:headEnd/>
                <a:tailEnd/>
              </a:ln>
              <a:effectLst/>
            </p:spPr>
            <p:style>
              <a:lnRef idx="1">
                <a:schemeClr val="accent3"/>
              </a:lnRef>
              <a:fillRef idx="3">
                <a:schemeClr val="accent3"/>
              </a:fillRef>
              <a:effectRef idx="2">
                <a:schemeClr val="accent3"/>
              </a:effectRef>
              <a:fontRef idx="minor">
                <a:schemeClr val="lt1"/>
              </a:fontRef>
            </p:style>
            <p:txBody>
              <a:bodyPr/>
              <a:lstStyle/>
              <a:p>
                <a:endParaRPr lang="es-ES"/>
              </a:p>
            </p:txBody>
          </p:sp>
          <p:sp>
            <p:nvSpPr>
              <p:cNvPr id="157" name="Freeform 76"/>
              <p:cNvSpPr>
                <a:spLocks/>
              </p:cNvSpPr>
              <p:nvPr/>
            </p:nvSpPr>
            <p:spPr bwMode="auto">
              <a:xfrm>
                <a:off x="1847691" y="5274741"/>
                <a:ext cx="621304" cy="477798"/>
              </a:xfrm>
              <a:custGeom>
                <a:avLst/>
                <a:gdLst>
                  <a:gd name="T0" fmla="*/ 12 w 662"/>
                  <a:gd name="T1" fmla="*/ 143 h 509"/>
                  <a:gd name="T2" fmla="*/ 14 w 662"/>
                  <a:gd name="T3" fmla="*/ 82 h 509"/>
                  <a:gd name="T4" fmla="*/ 27 w 662"/>
                  <a:gd name="T5" fmla="*/ 68 h 509"/>
                  <a:gd name="T6" fmla="*/ 81 w 662"/>
                  <a:gd name="T7" fmla="*/ 69 h 509"/>
                  <a:gd name="T8" fmla="*/ 157 w 662"/>
                  <a:gd name="T9" fmla="*/ 56 h 509"/>
                  <a:gd name="T10" fmla="*/ 180 w 662"/>
                  <a:gd name="T11" fmla="*/ 41 h 509"/>
                  <a:gd name="T12" fmla="*/ 218 w 662"/>
                  <a:gd name="T13" fmla="*/ 72 h 509"/>
                  <a:gd name="T14" fmla="*/ 247 w 662"/>
                  <a:gd name="T15" fmla="*/ 41 h 509"/>
                  <a:gd name="T16" fmla="*/ 287 w 662"/>
                  <a:gd name="T17" fmla="*/ 59 h 509"/>
                  <a:gd name="T18" fmla="*/ 318 w 662"/>
                  <a:gd name="T19" fmla="*/ 24 h 509"/>
                  <a:gd name="T20" fmla="*/ 360 w 662"/>
                  <a:gd name="T21" fmla="*/ 41 h 509"/>
                  <a:gd name="T22" fmla="*/ 409 w 662"/>
                  <a:gd name="T23" fmla="*/ 31 h 509"/>
                  <a:gd name="T24" fmla="*/ 439 w 662"/>
                  <a:gd name="T25" fmla="*/ 59 h 509"/>
                  <a:gd name="T26" fmla="*/ 466 w 662"/>
                  <a:gd name="T27" fmla="*/ 24 h 509"/>
                  <a:gd name="T28" fmla="*/ 495 w 662"/>
                  <a:gd name="T29" fmla="*/ 31 h 509"/>
                  <a:gd name="T30" fmla="*/ 517 w 662"/>
                  <a:gd name="T31" fmla="*/ 0 h 509"/>
                  <a:gd name="T32" fmla="*/ 568 w 662"/>
                  <a:gd name="T33" fmla="*/ 24 h 509"/>
                  <a:gd name="T34" fmla="*/ 595 w 662"/>
                  <a:gd name="T35" fmla="*/ 18 h 509"/>
                  <a:gd name="T36" fmla="*/ 662 w 662"/>
                  <a:gd name="T37" fmla="*/ 115 h 509"/>
                  <a:gd name="T38" fmla="*/ 613 w 662"/>
                  <a:gd name="T39" fmla="*/ 191 h 509"/>
                  <a:gd name="T40" fmla="*/ 496 w 662"/>
                  <a:gd name="T41" fmla="*/ 297 h 509"/>
                  <a:gd name="T42" fmla="*/ 484 w 662"/>
                  <a:gd name="T43" fmla="*/ 362 h 509"/>
                  <a:gd name="T44" fmla="*/ 447 w 662"/>
                  <a:gd name="T45" fmla="*/ 403 h 509"/>
                  <a:gd name="T46" fmla="*/ 410 w 662"/>
                  <a:gd name="T47" fmla="*/ 410 h 509"/>
                  <a:gd name="T48" fmla="*/ 243 w 662"/>
                  <a:gd name="T49" fmla="*/ 417 h 509"/>
                  <a:gd name="T50" fmla="*/ 184 w 662"/>
                  <a:gd name="T51" fmla="*/ 490 h 509"/>
                  <a:gd name="T52" fmla="*/ 64 w 662"/>
                  <a:gd name="T53" fmla="*/ 509 h 509"/>
                  <a:gd name="T54" fmla="*/ 57 w 662"/>
                  <a:gd name="T55" fmla="*/ 460 h 509"/>
                  <a:gd name="T56" fmla="*/ 41 w 662"/>
                  <a:gd name="T57" fmla="*/ 421 h 509"/>
                  <a:gd name="T58" fmla="*/ 41 w 662"/>
                  <a:gd name="T59" fmla="*/ 322 h 509"/>
                  <a:gd name="T60" fmla="*/ 22 w 662"/>
                  <a:gd name="T61" fmla="*/ 236 h 509"/>
                  <a:gd name="T62" fmla="*/ 0 w 662"/>
                  <a:gd name="T63" fmla="*/ 188 h 509"/>
                  <a:gd name="T64" fmla="*/ 12 w 662"/>
                  <a:gd name="T65" fmla="*/ 143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2" h="509">
                    <a:moveTo>
                      <a:pt x="12" y="143"/>
                    </a:moveTo>
                    <a:lnTo>
                      <a:pt x="14" y="82"/>
                    </a:lnTo>
                    <a:lnTo>
                      <a:pt x="27" y="68"/>
                    </a:lnTo>
                    <a:lnTo>
                      <a:pt x="81" y="69"/>
                    </a:lnTo>
                    <a:lnTo>
                      <a:pt x="157" y="56"/>
                    </a:lnTo>
                    <a:lnTo>
                      <a:pt x="180" y="41"/>
                    </a:lnTo>
                    <a:lnTo>
                      <a:pt x="218" y="72"/>
                    </a:lnTo>
                    <a:lnTo>
                      <a:pt x="247" y="41"/>
                    </a:lnTo>
                    <a:lnTo>
                      <a:pt x="287" y="59"/>
                    </a:lnTo>
                    <a:lnTo>
                      <a:pt x="318" y="24"/>
                    </a:lnTo>
                    <a:lnTo>
                      <a:pt x="360" y="41"/>
                    </a:lnTo>
                    <a:lnTo>
                      <a:pt x="409" y="31"/>
                    </a:lnTo>
                    <a:lnTo>
                      <a:pt x="439" y="59"/>
                    </a:lnTo>
                    <a:lnTo>
                      <a:pt x="466" y="24"/>
                    </a:lnTo>
                    <a:lnTo>
                      <a:pt x="495" y="31"/>
                    </a:lnTo>
                    <a:lnTo>
                      <a:pt x="517" y="0"/>
                    </a:lnTo>
                    <a:lnTo>
                      <a:pt x="568" y="24"/>
                    </a:lnTo>
                    <a:lnTo>
                      <a:pt x="595" y="18"/>
                    </a:lnTo>
                    <a:lnTo>
                      <a:pt x="662" y="115"/>
                    </a:lnTo>
                    <a:lnTo>
                      <a:pt x="613" y="191"/>
                    </a:lnTo>
                    <a:lnTo>
                      <a:pt x="496" y="297"/>
                    </a:lnTo>
                    <a:lnTo>
                      <a:pt x="484" y="362"/>
                    </a:lnTo>
                    <a:lnTo>
                      <a:pt x="447" y="403"/>
                    </a:lnTo>
                    <a:lnTo>
                      <a:pt x="410" y="410"/>
                    </a:lnTo>
                    <a:lnTo>
                      <a:pt x="243" y="417"/>
                    </a:lnTo>
                    <a:lnTo>
                      <a:pt x="184" y="490"/>
                    </a:lnTo>
                    <a:lnTo>
                      <a:pt x="64" y="509"/>
                    </a:lnTo>
                    <a:lnTo>
                      <a:pt x="57" y="460"/>
                    </a:lnTo>
                    <a:lnTo>
                      <a:pt x="41" y="421"/>
                    </a:lnTo>
                    <a:lnTo>
                      <a:pt x="41" y="322"/>
                    </a:lnTo>
                    <a:lnTo>
                      <a:pt x="22" y="236"/>
                    </a:lnTo>
                    <a:lnTo>
                      <a:pt x="0" y="188"/>
                    </a:lnTo>
                    <a:lnTo>
                      <a:pt x="12" y="143"/>
                    </a:lnTo>
                    <a:close/>
                  </a:path>
                </a:pathLst>
              </a:custGeom>
              <a:grpFill/>
              <a:ln w="12700">
                <a:solidFill>
                  <a:srgbClr val="92D050"/>
                </a:solidFill>
                <a:headEnd/>
                <a:tailEnd/>
              </a:ln>
              <a:effectLst/>
            </p:spPr>
            <p:style>
              <a:lnRef idx="1">
                <a:schemeClr val="accent3"/>
              </a:lnRef>
              <a:fillRef idx="3">
                <a:schemeClr val="accent3"/>
              </a:fillRef>
              <a:effectRef idx="2">
                <a:schemeClr val="accent3"/>
              </a:effectRef>
              <a:fontRef idx="minor">
                <a:schemeClr val="lt1"/>
              </a:fontRef>
            </p:style>
            <p:txBody>
              <a:bodyPr/>
              <a:lstStyle/>
              <a:p>
                <a:endParaRPr lang="es-ES"/>
              </a:p>
            </p:txBody>
          </p:sp>
          <p:sp>
            <p:nvSpPr>
              <p:cNvPr id="158" name="Freeform 79"/>
              <p:cNvSpPr>
                <a:spLocks/>
              </p:cNvSpPr>
              <p:nvPr/>
            </p:nvSpPr>
            <p:spPr bwMode="auto">
              <a:xfrm>
                <a:off x="1432935" y="5174370"/>
                <a:ext cx="475310" cy="634575"/>
              </a:xfrm>
              <a:custGeom>
                <a:avLst/>
                <a:gdLst>
                  <a:gd name="T0" fmla="*/ 115 w 507"/>
                  <a:gd name="T1" fmla="*/ 456 h 676"/>
                  <a:gd name="T2" fmla="*/ 89 w 507"/>
                  <a:gd name="T3" fmla="*/ 343 h 676"/>
                  <a:gd name="T4" fmla="*/ 72 w 507"/>
                  <a:gd name="T5" fmla="*/ 290 h 676"/>
                  <a:gd name="T6" fmla="*/ 0 w 507"/>
                  <a:gd name="T7" fmla="*/ 247 h 676"/>
                  <a:gd name="T8" fmla="*/ 40 w 507"/>
                  <a:gd name="T9" fmla="*/ 209 h 676"/>
                  <a:gd name="T10" fmla="*/ 21 w 507"/>
                  <a:gd name="T11" fmla="*/ 147 h 676"/>
                  <a:gd name="T12" fmla="*/ 25 w 507"/>
                  <a:gd name="T13" fmla="*/ 121 h 676"/>
                  <a:gd name="T14" fmla="*/ 138 w 507"/>
                  <a:gd name="T15" fmla="*/ 44 h 676"/>
                  <a:gd name="T16" fmla="*/ 138 w 507"/>
                  <a:gd name="T17" fmla="*/ 16 h 676"/>
                  <a:gd name="T18" fmla="*/ 156 w 507"/>
                  <a:gd name="T19" fmla="*/ 0 h 676"/>
                  <a:gd name="T20" fmla="*/ 194 w 507"/>
                  <a:gd name="T21" fmla="*/ 4 h 676"/>
                  <a:gd name="T22" fmla="*/ 263 w 507"/>
                  <a:gd name="T23" fmla="*/ 68 h 676"/>
                  <a:gd name="T24" fmla="*/ 306 w 507"/>
                  <a:gd name="T25" fmla="*/ 78 h 676"/>
                  <a:gd name="T26" fmla="*/ 457 w 507"/>
                  <a:gd name="T27" fmla="*/ 189 h 676"/>
                  <a:gd name="T28" fmla="*/ 455 w 507"/>
                  <a:gd name="T29" fmla="*/ 252 h 676"/>
                  <a:gd name="T30" fmla="*/ 441 w 507"/>
                  <a:gd name="T31" fmla="*/ 295 h 676"/>
                  <a:gd name="T32" fmla="*/ 467 w 507"/>
                  <a:gd name="T33" fmla="*/ 344 h 676"/>
                  <a:gd name="T34" fmla="*/ 483 w 507"/>
                  <a:gd name="T35" fmla="*/ 429 h 676"/>
                  <a:gd name="T36" fmla="*/ 483 w 507"/>
                  <a:gd name="T37" fmla="*/ 529 h 676"/>
                  <a:gd name="T38" fmla="*/ 499 w 507"/>
                  <a:gd name="T39" fmla="*/ 566 h 676"/>
                  <a:gd name="T40" fmla="*/ 507 w 507"/>
                  <a:gd name="T41" fmla="*/ 616 h 676"/>
                  <a:gd name="T42" fmla="*/ 481 w 507"/>
                  <a:gd name="T43" fmla="*/ 629 h 676"/>
                  <a:gd name="T44" fmla="*/ 481 w 507"/>
                  <a:gd name="T45" fmla="*/ 676 h 676"/>
                  <a:gd name="T46" fmla="*/ 396 w 507"/>
                  <a:gd name="T47" fmla="*/ 651 h 676"/>
                  <a:gd name="T48" fmla="*/ 302 w 507"/>
                  <a:gd name="T49" fmla="*/ 633 h 676"/>
                  <a:gd name="T50" fmla="*/ 283 w 507"/>
                  <a:gd name="T51" fmla="*/ 531 h 676"/>
                  <a:gd name="T52" fmla="*/ 258 w 507"/>
                  <a:gd name="T53" fmla="*/ 489 h 676"/>
                  <a:gd name="T54" fmla="*/ 176 w 507"/>
                  <a:gd name="T55" fmla="*/ 453 h 676"/>
                  <a:gd name="T56" fmla="*/ 115 w 507"/>
                  <a:gd name="T57" fmla="*/ 456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7" h="676">
                    <a:moveTo>
                      <a:pt x="115" y="456"/>
                    </a:moveTo>
                    <a:lnTo>
                      <a:pt x="89" y="343"/>
                    </a:lnTo>
                    <a:lnTo>
                      <a:pt x="72" y="290"/>
                    </a:lnTo>
                    <a:lnTo>
                      <a:pt x="0" y="247"/>
                    </a:lnTo>
                    <a:lnTo>
                      <a:pt x="40" y="209"/>
                    </a:lnTo>
                    <a:lnTo>
                      <a:pt x="21" y="147"/>
                    </a:lnTo>
                    <a:lnTo>
                      <a:pt x="25" y="121"/>
                    </a:lnTo>
                    <a:lnTo>
                      <a:pt x="138" y="44"/>
                    </a:lnTo>
                    <a:lnTo>
                      <a:pt x="138" y="16"/>
                    </a:lnTo>
                    <a:lnTo>
                      <a:pt x="156" y="0"/>
                    </a:lnTo>
                    <a:lnTo>
                      <a:pt x="194" y="4"/>
                    </a:lnTo>
                    <a:lnTo>
                      <a:pt x="263" y="68"/>
                    </a:lnTo>
                    <a:lnTo>
                      <a:pt x="306" y="78"/>
                    </a:lnTo>
                    <a:lnTo>
                      <a:pt x="457" y="189"/>
                    </a:lnTo>
                    <a:lnTo>
                      <a:pt x="455" y="252"/>
                    </a:lnTo>
                    <a:lnTo>
                      <a:pt x="441" y="295"/>
                    </a:lnTo>
                    <a:lnTo>
                      <a:pt x="467" y="344"/>
                    </a:lnTo>
                    <a:lnTo>
                      <a:pt x="483" y="429"/>
                    </a:lnTo>
                    <a:lnTo>
                      <a:pt x="483" y="529"/>
                    </a:lnTo>
                    <a:lnTo>
                      <a:pt x="499" y="566"/>
                    </a:lnTo>
                    <a:lnTo>
                      <a:pt x="507" y="616"/>
                    </a:lnTo>
                    <a:lnTo>
                      <a:pt x="481" y="629"/>
                    </a:lnTo>
                    <a:lnTo>
                      <a:pt x="481" y="676"/>
                    </a:lnTo>
                    <a:lnTo>
                      <a:pt x="396" y="651"/>
                    </a:lnTo>
                    <a:lnTo>
                      <a:pt x="302" y="633"/>
                    </a:lnTo>
                    <a:lnTo>
                      <a:pt x="283" y="531"/>
                    </a:lnTo>
                    <a:lnTo>
                      <a:pt x="258" y="489"/>
                    </a:lnTo>
                    <a:lnTo>
                      <a:pt x="176" y="453"/>
                    </a:lnTo>
                    <a:lnTo>
                      <a:pt x="115" y="456"/>
                    </a:lnTo>
                    <a:close/>
                  </a:path>
                </a:pathLst>
              </a:custGeom>
              <a:grpFill/>
              <a:ln w="12700">
                <a:solidFill>
                  <a:srgbClr val="92D050"/>
                </a:solidFill>
                <a:headEnd/>
                <a:tailEnd/>
              </a:ln>
              <a:effectLst/>
            </p:spPr>
            <p:style>
              <a:lnRef idx="1">
                <a:schemeClr val="accent3"/>
              </a:lnRef>
              <a:fillRef idx="3">
                <a:schemeClr val="accent3"/>
              </a:fillRef>
              <a:effectRef idx="2">
                <a:schemeClr val="accent3"/>
              </a:effectRef>
              <a:fontRef idx="minor">
                <a:schemeClr val="lt1"/>
              </a:fontRef>
            </p:style>
            <p:txBody>
              <a:bodyPr/>
              <a:lstStyle/>
              <a:p>
                <a:endParaRPr lang="es-ES"/>
              </a:p>
            </p:txBody>
          </p:sp>
        </p:grpSp>
        <p:sp>
          <p:nvSpPr>
            <p:cNvPr id="141" name="Freeform 82"/>
            <p:cNvSpPr>
              <a:spLocks/>
            </p:cNvSpPr>
            <p:nvPr/>
          </p:nvSpPr>
          <p:spPr bwMode="auto">
            <a:xfrm>
              <a:off x="973664" y="2440712"/>
              <a:ext cx="366743" cy="294505"/>
            </a:xfrm>
            <a:custGeom>
              <a:avLst/>
              <a:gdLst>
                <a:gd name="T0" fmla="*/ 737 w 737"/>
                <a:gd name="T1" fmla="*/ 205 h 591"/>
                <a:gd name="T2" fmla="*/ 694 w 737"/>
                <a:gd name="T3" fmla="*/ 305 h 591"/>
                <a:gd name="T4" fmla="*/ 641 w 737"/>
                <a:gd name="T5" fmla="*/ 374 h 591"/>
                <a:gd name="T6" fmla="*/ 629 w 737"/>
                <a:gd name="T7" fmla="*/ 435 h 591"/>
                <a:gd name="T8" fmla="*/ 575 w 737"/>
                <a:gd name="T9" fmla="*/ 451 h 591"/>
                <a:gd name="T10" fmla="*/ 532 w 737"/>
                <a:gd name="T11" fmla="*/ 555 h 591"/>
                <a:gd name="T12" fmla="*/ 488 w 737"/>
                <a:gd name="T13" fmla="*/ 569 h 591"/>
                <a:gd name="T14" fmla="*/ 444 w 737"/>
                <a:gd name="T15" fmla="*/ 550 h 591"/>
                <a:gd name="T16" fmla="*/ 402 w 737"/>
                <a:gd name="T17" fmla="*/ 558 h 591"/>
                <a:gd name="T18" fmla="*/ 327 w 737"/>
                <a:gd name="T19" fmla="*/ 468 h 591"/>
                <a:gd name="T20" fmla="*/ 296 w 737"/>
                <a:gd name="T21" fmla="*/ 466 h 591"/>
                <a:gd name="T22" fmla="*/ 231 w 737"/>
                <a:gd name="T23" fmla="*/ 511 h 591"/>
                <a:gd name="T24" fmla="*/ 172 w 737"/>
                <a:gd name="T25" fmla="*/ 525 h 591"/>
                <a:gd name="T26" fmla="*/ 145 w 737"/>
                <a:gd name="T27" fmla="*/ 575 h 591"/>
                <a:gd name="T28" fmla="*/ 130 w 737"/>
                <a:gd name="T29" fmla="*/ 586 h 591"/>
                <a:gd name="T30" fmla="*/ 93 w 737"/>
                <a:gd name="T31" fmla="*/ 556 h 591"/>
                <a:gd name="T32" fmla="*/ 15 w 737"/>
                <a:gd name="T33" fmla="*/ 591 h 591"/>
                <a:gd name="T34" fmla="*/ 0 w 737"/>
                <a:gd name="T35" fmla="*/ 535 h 591"/>
                <a:gd name="T36" fmla="*/ 83 w 737"/>
                <a:gd name="T37" fmla="*/ 482 h 591"/>
                <a:gd name="T38" fmla="*/ 68 w 737"/>
                <a:gd name="T39" fmla="*/ 448 h 591"/>
                <a:gd name="T40" fmla="*/ 55 w 737"/>
                <a:gd name="T41" fmla="*/ 416 h 591"/>
                <a:gd name="T42" fmla="*/ 100 w 737"/>
                <a:gd name="T43" fmla="*/ 353 h 591"/>
                <a:gd name="T44" fmla="*/ 88 w 737"/>
                <a:gd name="T45" fmla="*/ 270 h 591"/>
                <a:gd name="T46" fmla="*/ 100 w 737"/>
                <a:gd name="T47" fmla="*/ 106 h 591"/>
                <a:gd name="T48" fmla="*/ 142 w 737"/>
                <a:gd name="T49" fmla="*/ 47 h 591"/>
                <a:gd name="T50" fmla="*/ 206 w 737"/>
                <a:gd name="T51" fmla="*/ 0 h 591"/>
                <a:gd name="T52" fmla="*/ 260 w 737"/>
                <a:gd name="T53" fmla="*/ 32 h 591"/>
                <a:gd name="T54" fmla="*/ 333 w 737"/>
                <a:gd name="T55" fmla="*/ 32 h 591"/>
                <a:gd name="T56" fmla="*/ 353 w 737"/>
                <a:gd name="T57" fmla="*/ 74 h 591"/>
                <a:gd name="T58" fmla="*/ 456 w 737"/>
                <a:gd name="T59" fmla="*/ 78 h 591"/>
                <a:gd name="T60" fmla="*/ 472 w 737"/>
                <a:gd name="T61" fmla="*/ 28 h 591"/>
                <a:gd name="T62" fmla="*/ 595 w 737"/>
                <a:gd name="T63" fmla="*/ 44 h 591"/>
                <a:gd name="T64" fmla="*/ 668 w 737"/>
                <a:gd name="T65" fmla="*/ 78 h 591"/>
                <a:gd name="T66" fmla="*/ 729 w 737"/>
                <a:gd name="T67" fmla="*/ 120 h 591"/>
                <a:gd name="T68" fmla="*/ 737 w 737"/>
                <a:gd name="T69" fmla="*/ 205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37" h="591">
                  <a:moveTo>
                    <a:pt x="737" y="205"/>
                  </a:moveTo>
                  <a:lnTo>
                    <a:pt x="694" y="305"/>
                  </a:lnTo>
                  <a:lnTo>
                    <a:pt x="641" y="374"/>
                  </a:lnTo>
                  <a:lnTo>
                    <a:pt x="629" y="435"/>
                  </a:lnTo>
                  <a:lnTo>
                    <a:pt x="575" y="451"/>
                  </a:lnTo>
                  <a:lnTo>
                    <a:pt x="532" y="555"/>
                  </a:lnTo>
                  <a:lnTo>
                    <a:pt x="488" y="569"/>
                  </a:lnTo>
                  <a:lnTo>
                    <a:pt x="444" y="550"/>
                  </a:lnTo>
                  <a:lnTo>
                    <a:pt x="402" y="558"/>
                  </a:lnTo>
                  <a:lnTo>
                    <a:pt x="327" y="468"/>
                  </a:lnTo>
                  <a:lnTo>
                    <a:pt x="296" y="466"/>
                  </a:lnTo>
                  <a:lnTo>
                    <a:pt x="231" y="511"/>
                  </a:lnTo>
                  <a:lnTo>
                    <a:pt x="172" y="525"/>
                  </a:lnTo>
                  <a:lnTo>
                    <a:pt x="145" y="575"/>
                  </a:lnTo>
                  <a:lnTo>
                    <a:pt x="130" y="586"/>
                  </a:lnTo>
                  <a:lnTo>
                    <a:pt x="93" y="556"/>
                  </a:lnTo>
                  <a:lnTo>
                    <a:pt x="15" y="591"/>
                  </a:lnTo>
                  <a:lnTo>
                    <a:pt x="0" y="535"/>
                  </a:lnTo>
                  <a:lnTo>
                    <a:pt x="83" y="482"/>
                  </a:lnTo>
                  <a:lnTo>
                    <a:pt x="68" y="448"/>
                  </a:lnTo>
                  <a:lnTo>
                    <a:pt x="55" y="416"/>
                  </a:lnTo>
                  <a:lnTo>
                    <a:pt x="100" y="353"/>
                  </a:lnTo>
                  <a:lnTo>
                    <a:pt x="88" y="270"/>
                  </a:lnTo>
                  <a:lnTo>
                    <a:pt x="100" y="106"/>
                  </a:lnTo>
                  <a:lnTo>
                    <a:pt x="142" y="47"/>
                  </a:lnTo>
                  <a:lnTo>
                    <a:pt x="206" y="0"/>
                  </a:lnTo>
                  <a:lnTo>
                    <a:pt x="260" y="32"/>
                  </a:lnTo>
                  <a:lnTo>
                    <a:pt x="333" y="32"/>
                  </a:lnTo>
                  <a:lnTo>
                    <a:pt x="353" y="74"/>
                  </a:lnTo>
                  <a:lnTo>
                    <a:pt x="456" y="78"/>
                  </a:lnTo>
                  <a:lnTo>
                    <a:pt x="472" y="28"/>
                  </a:lnTo>
                  <a:lnTo>
                    <a:pt x="595" y="44"/>
                  </a:lnTo>
                  <a:lnTo>
                    <a:pt x="668" y="78"/>
                  </a:lnTo>
                  <a:lnTo>
                    <a:pt x="729" y="120"/>
                  </a:lnTo>
                  <a:lnTo>
                    <a:pt x="737" y="205"/>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142" name="Freeform 84"/>
            <p:cNvSpPr>
              <a:spLocks/>
            </p:cNvSpPr>
            <p:nvPr/>
          </p:nvSpPr>
          <p:spPr bwMode="auto">
            <a:xfrm>
              <a:off x="1238720" y="2497946"/>
              <a:ext cx="313398" cy="281725"/>
            </a:xfrm>
            <a:custGeom>
              <a:avLst/>
              <a:gdLst>
                <a:gd name="T0" fmla="*/ 297 w 630"/>
                <a:gd name="T1" fmla="*/ 0 h 566"/>
                <a:gd name="T2" fmla="*/ 374 w 630"/>
                <a:gd name="T3" fmla="*/ 3 h 566"/>
                <a:gd name="T4" fmla="*/ 412 w 630"/>
                <a:gd name="T5" fmla="*/ 22 h 566"/>
                <a:gd name="T6" fmla="*/ 447 w 630"/>
                <a:gd name="T7" fmla="*/ 64 h 566"/>
                <a:gd name="T8" fmla="*/ 473 w 630"/>
                <a:gd name="T9" fmla="*/ 169 h 566"/>
                <a:gd name="T10" fmla="*/ 524 w 630"/>
                <a:gd name="T11" fmla="*/ 204 h 566"/>
                <a:gd name="T12" fmla="*/ 630 w 630"/>
                <a:gd name="T13" fmla="*/ 202 h 566"/>
                <a:gd name="T14" fmla="*/ 606 w 630"/>
                <a:gd name="T15" fmla="*/ 243 h 566"/>
                <a:gd name="T16" fmla="*/ 518 w 630"/>
                <a:gd name="T17" fmla="*/ 330 h 566"/>
                <a:gd name="T18" fmla="*/ 526 w 630"/>
                <a:gd name="T19" fmla="*/ 368 h 566"/>
                <a:gd name="T20" fmla="*/ 462 w 630"/>
                <a:gd name="T21" fmla="*/ 417 h 566"/>
                <a:gd name="T22" fmla="*/ 441 w 630"/>
                <a:gd name="T23" fmla="*/ 455 h 566"/>
                <a:gd name="T24" fmla="*/ 419 w 630"/>
                <a:gd name="T25" fmla="*/ 468 h 566"/>
                <a:gd name="T26" fmla="*/ 420 w 630"/>
                <a:gd name="T27" fmla="*/ 482 h 566"/>
                <a:gd name="T28" fmla="*/ 441 w 630"/>
                <a:gd name="T29" fmla="*/ 511 h 566"/>
                <a:gd name="T30" fmla="*/ 404 w 630"/>
                <a:gd name="T31" fmla="*/ 521 h 566"/>
                <a:gd name="T32" fmla="*/ 388 w 630"/>
                <a:gd name="T33" fmla="*/ 472 h 566"/>
                <a:gd name="T34" fmla="*/ 363 w 630"/>
                <a:gd name="T35" fmla="*/ 442 h 566"/>
                <a:gd name="T36" fmla="*/ 323 w 630"/>
                <a:gd name="T37" fmla="*/ 457 h 566"/>
                <a:gd name="T38" fmla="*/ 304 w 630"/>
                <a:gd name="T39" fmla="*/ 495 h 566"/>
                <a:gd name="T40" fmla="*/ 224 w 630"/>
                <a:gd name="T41" fmla="*/ 510 h 566"/>
                <a:gd name="T42" fmla="*/ 193 w 630"/>
                <a:gd name="T43" fmla="*/ 523 h 566"/>
                <a:gd name="T44" fmla="*/ 144 w 630"/>
                <a:gd name="T45" fmla="*/ 566 h 566"/>
                <a:gd name="T46" fmla="*/ 129 w 630"/>
                <a:gd name="T47" fmla="*/ 536 h 566"/>
                <a:gd name="T48" fmla="*/ 119 w 630"/>
                <a:gd name="T49" fmla="*/ 474 h 566"/>
                <a:gd name="T50" fmla="*/ 102 w 630"/>
                <a:gd name="T51" fmla="*/ 459 h 566"/>
                <a:gd name="T52" fmla="*/ 46 w 630"/>
                <a:gd name="T53" fmla="*/ 489 h 566"/>
                <a:gd name="T54" fmla="*/ 0 w 630"/>
                <a:gd name="T55" fmla="*/ 440 h 566"/>
                <a:gd name="T56" fmla="*/ 42 w 630"/>
                <a:gd name="T57" fmla="*/ 337 h 566"/>
                <a:gd name="T58" fmla="*/ 98 w 630"/>
                <a:gd name="T59" fmla="*/ 320 h 566"/>
                <a:gd name="T60" fmla="*/ 107 w 630"/>
                <a:gd name="T61" fmla="*/ 261 h 566"/>
                <a:gd name="T62" fmla="*/ 160 w 630"/>
                <a:gd name="T63" fmla="*/ 194 h 566"/>
                <a:gd name="T64" fmla="*/ 204 w 630"/>
                <a:gd name="T65" fmla="*/ 88 h 566"/>
                <a:gd name="T66" fmla="*/ 197 w 630"/>
                <a:gd name="T67" fmla="*/ 6 h 566"/>
                <a:gd name="T68" fmla="*/ 297 w 630"/>
                <a:gd name="T69" fmla="*/ 0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0" h="566">
                  <a:moveTo>
                    <a:pt x="297" y="0"/>
                  </a:moveTo>
                  <a:lnTo>
                    <a:pt x="374" y="3"/>
                  </a:lnTo>
                  <a:lnTo>
                    <a:pt x="412" y="22"/>
                  </a:lnTo>
                  <a:lnTo>
                    <a:pt x="447" y="64"/>
                  </a:lnTo>
                  <a:lnTo>
                    <a:pt x="473" y="169"/>
                  </a:lnTo>
                  <a:lnTo>
                    <a:pt x="524" y="204"/>
                  </a:lnTo>
                  <a:lnTo>
                    <a:pt x="630" y="202"/>
                  </a:lnTo>
                  <a:lnTo>
                    <a:pt x="606" y="243"/>
                  </a:lnTo>
                  <a:lnTo>
                    <a:pt x="518" y="330"/>
                  </a:lnTo>
                  <a:lnTo>
                    <a:pt x="526" y="368"/>
                  </a:lnTo>
                  <a:lnTo>
                    <a:pt x="462" y="417"/>
                  </a:lnTo>
                  <a:lnTo>
                    <a:pt x="441" y="455"/>
                  </a:lnTo>
                  <a:lnTo>
                    <a:pt x="419" y="468"/>
                  </a:lnTo>
                  <a:lnTo>
                    <a:pt x="420" y="482"/>
                  </a:lnTo>
                  <a:lnTo>
                    <a:pt x="441" y="511"/>
                  </a:lnTo>
                  <a:lnTo>
                    <a:pt x="404" y="521"/>
                  </a:lnTo>
                  <a:lnTo>
                    <a:pt x="388" y="472"/>
                  </a:lnTo>
                  <a:lnTo>
                    <a:pt x="363" y="442"/>
                  </a:lnTo>
                  <a:lnTo>
                    <a:pt x="323" y="457"/>
                  </a:lnTo>
                  <a:lnTo>
                    <a:pt x="304" y="495"/>
                  </a:lnTo>
                  <a:lnTo>
                    <a:pt x="224" y="510"/>
                  </a:lnTo>
                  <a:lnTo>
                    <a:pt x="193" y="523"/>
                  </a:lnTo>
                  <a:lnTo>
                    <a:pt x="144" y="566"/>
                  </a:lnTo>
                  <a:lnTo>
                    <a:pt x="129" y="536"/>
                  </a:lnTo>
                  <a:lnTo>
                    <a:pt x="119" y="474"/>
                  </a:lnTo>
                  <a:lnTo>
                    <a:pt x="102" y="459"/>
                  </a:lnTo>
                  <a:lnTo>
                    <a:pt x="46" y="489"/>
                  </a:lnTo>
                  <a:lnTo>
                    <a:pt x="0" y="440"/>
                  </a:lnTo>
                  <a:lnTo>
                    <a:pt x="42" y="337"/>
                  </a:lnTo>
                  <a:lnTo>
                    <a:pt x="98" y="320"/>
                  </a:lnTo>
                  <a:lnTo>
                    <a:pt x="107" y="261"/>
                  </a:lnTo>
                  <a:lnTo>
                    <a:pt x="160" y="194"/>
                  </a:lnTo>
                  <a:lnTo>
                    <a:pt x="204" y="88"/>
                  </a:lnTo>
                  <a:lnTo>
                    <a:pt x="197" y="6"/>
                  </a:lnTo>
                  <a:lnTo>
                    <a:pt x="297" y="0"/>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143" name="Freeform 85"/>
            <p:cNvSpPr>
              <a:spLocks/>
            </p:cNvSpPr>
            <p:nvPr/>
          </p:nvSpPr>
          <p:spPr bwMode="auto">
            <a:xfrm>
              <a:off x="985334" y="2163989"/>
              <a:ext cx="340070" cy="316176"/>
            </a:xfrm>
            <a:custGeom>
              <a:avLst/>
              <a:gdLst>
                <a:gd name="T0" fmla="*/ 0 w 682"/>
                <a:gd name="T1" fmla="*/ 139 h 634"/>
                <a:gd name="T2" fmla="*/ 74 w 682"/>
                <a:gd name="T3" fmla="*/ 16 h 634"/>
                <a:gd name="T4" fmla="*/ 99 w 682"/>
                <a:gd name="T5" fmla="*/ 17 h 634"/>
                <a:gd name="T6" fmla="*/ 103 w 682"/>
                <a:gd name="T7" fmla="*/ 0 h 634"/>
                <a:gd name="T8" fmla="*/ 165 w 682"/>
                <a:gd name="T9" fmla="*/ 70 h 634"/>
                <a:gd name="T10" fmla="*/ 253 w 682"/>
                <a:gd name="T11" fmla="*/ 74 h 634"/>
                <a:gd name="T12" fmla="*/ 308 w 682"/>
                <a:gd name="T13" fmla="*/ 122 h 634"/>
                <a:gd name="T14" fmla="*/ 432 w 682"/>
                <a:gd name="T15" fmla="*/ 142 h 634"/>
                <a:gd name="T16" fmla="*/ 538 w 682"/>
                <a:gd name="T17" fmla="*/ 142 h 634"/>
                <a:gd name="T18" fmla="*/ 632 w 682"/>
                <a:gd name="T19" fmla="*/ 209 h 634"/>
                <a:gd name="T20" fmla="*/ 682 w 682"/>
                <a:gd name="T21" fmla="*/ 298 h 634"/>
                <a:gd name="T22" fmla="*/ 649 w 682"/>
                <a:gd name="T23" fmla="*/ 331 h 634"/>
                <a:gd name="T24" fmla="*/ 649 w 682"/>
                <a:gd name="T25" fmla="*/ 449 h 634"/>
                <a:gd name="T26" fmla="*/ 666 w 682"/>
                <a:gd name="T27" fmla="*/ 475 h 634"/>
                <a:gd name="T28" fmla="*/ 639 w 682"/>
                <a:gd name="T29" fmla="*/ 487 h 634"/>
                <a:gd name="T30" fmla="*/ 644 w 682"/>
                <a:gd name="T31" fmla="*/ 550 h 634"/>
                <a:gd name="T32" fmla="*/ 648 w 682"/>
                <a:gd name="T33" fmla="*/ 634 h 634"/>
                <a:gd name="T34" fmla="*/ 571 w 682"/>
                <a:gd name="T35" fmla="*/ 599 h 634"/>
                <a:gd name="T36" fmla="*/ 448 w 682"/>
                <a:gd name="T37" fmla="*/ 584 h 634"/>
                <a:gd name="T38" fmla="*/ 432 w 682"/>
                <a:gd name="T39" fmla="*/ 632 h 634"/>
                <a:gd name="T40" fmla="*/ 330 w 682"/>
                <a:gd name="T41" fmla="*/ 630 h 634"/>
                <a:gd name="T42" fmla="*/ 308 w 682"/>
                <a:gd name="T43" fmla="*/ 587 h 634"/>
                <a:gd name="T44" fmla="*/ 236 w 682"/>
                <a:gd name="T45" fmla="*/ 587 h 634"/>
                <a:gd name="T46" fmla="*/ 182 w 682"/>
                <a:gd name="T47" fmla="*/ 555 h 634"/>
                <a:gd name="T48" fmla="*/ 241 w 682"/>
                <a:gd name="T49" fmla="*/ 509 h 634"/>
                <a:gd name="T50" fmla="*/ 292 w 682"/>
                <a:gd name="T51" fmla="*/ 465 h 634"/>
                <a:gd name="T52" fmla="*/ 318 w 682"/>
                <a:gd name="T53" fmla="*/ 437 h 634"/>
                <a:gd name="T54" fmla="*/ 333 w 682"/>
                <a:gd name="T55" fmla="*/ 410 h 634"/>
                <a:gd name="T56" fmla="*/ 329 w 682"/>
                <a:gd name="T57" fmla="*/ 366 h 634"/>
                <a:gd name="T58" fmla="*/ 301 w 682"/>
                <a:gd name="T59" fmla="*/ 339 h 634"/>
                <a:gd name="T60" fmla="*/ 265 w 682"/>
                <a:gd name="T61" fmla="*/ 330 h 634"/>
                <a:gd name="T62" fmla="*/ 224 w 682"/>
                <a:gd name="T63" fmla="*/ 330 h 634"/>
                <a:gd name="T64" fmla="*/ 213 w 682"/>
                <a:gd name="T65" fmla="*/ 310 h 634"/>
                <a:gd name="T66" fmla="*/ 205 w 682"/>
                <a:gd name="T67" fmla="*/ 272 h 634"/>
                <a:gd name="T68" fmla="*/ 197 w 682"/>
                <a:gd name="T69" fmla="*/ 219 h 634"/>
                <a:gd name="T70" fmla="*/ 165 w 682"/>
                <a:gd name="T71" fmla="*/ 172 h 634"/>
                <a:gd name="T72" fmla="*/ 134 w 682"/>
                <a:gd name="T73" fmla="*/ 157 h 634"/>
                <a:gd name="T74" fmla="*/ 82 w 682"/>
                <a:gd name="T75" fmla="*/ 144 h 634"/>
                <a:gd name="T76" fmla="*/ 44 w 682"/>
                <a:gd name="T77" fmla="*/ 149 h 634"/>
                <a:gd name="T78" fmla="*/ 23 w 682"/>
                <a:gd name="T79" fmla="*/ 157 h 634"/>
                <a:gd name="T80" fmla="*/ 0 w 682"/>
                <a:gd name="T81" fmla="*/ 139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2" h="634">
                  <a:moveTo>
                    <a:pt x="0" y="139"/>
                  </a:moveTo>
                  <a:lnTo>
                    <a:pt x="74" y="16"/>
                  </a:lnTo>
                  <a:lnTo>
                    <a:pt x="99" y="17"/>
                  </a:lnTo>
                  <a:lnTo>
                    <a:pt x="103" y="0"/>
                  </a:lnTo>
                  <a:lnTo>
                    <a:pt x="165" y="70"/>
                  </a:lnTo>
                  <a:lnTo>
                    <a:pt x="253" y="74"/>
                  </a:lnTo>
                  <a:lnTo>
                    <a:pt x="308" y="122"/>
                  </a:lnTo>
                  <a:lnTo>
                    <a:pt x="432" y="142"/>
                  </a:lnTo>
                  <a:lnTo>
                    <a:pt x="538" y="142"/>
                  </a:lnTo>
                  <a:lnTo>
                    <a:pt x="632" y="209"/>
                  </a:lnTo>
                  <a:lnTo>
                    <a:pt x="682" y="298"/>
                  </a:lnTo>
                  <a:lnTo>
                    <a:pt x="649" y="331"/>
                  </a:lnTo>
                  <a:lnTo>
                    <a:pt x="649" y="449"/>
                  </a:lnTo>
                  <a:lnTo>
                    <a:pt x="666" y="475"/>
                  </a:lnTo>
                  <a:lnTo>
                    <a:pt x="639" y="487"/>
                  </a:lnTo>
                  <a:lnTo>
                    <a:pt x="644" y="550"/>
                  </a:lnTo>
                  <a:lnTo>
                    <a:pt x="648" y="634"/>
                  </a:lnTo>
                  <a:lnTo>
                    <a:pt x="571" y="599"/>
                  </a:lnTo>
                  <a:lnTo>
                    <a:pt x="448" y="584"/>
                  </a:lnTo>
                  <a:lnTo>
                    <a:pt x="432" y="632"/>
                  </a:lnTo>
                  <a:lnTo>
                    <a:pt x="330" y="630"/>
                  </a:lnTo>
                  <a:lnTo>
                    <a:pt x="308" y="587"/>
                  </a:lnTo>
                  <a:lnTo>
                    <a:pt x="236" y="587"/>
                  </a:lnTo>
                  <a:lnTo>
                    <a:pt x="182" y="555"/>
                  </a:lnTo>
                  <a:lnTo>
                    <a:pt x="241" y="509"/>
                  </a:lnTo>
                  <a:lnTo>
                    <a:pt x="292" y="465"/>
                  </a:lnTo>
                  <a:lnTo>
                    <a:pt x="318" y="437"/>
                  </a:lnTo>
                  <a:lnTo>
                    <a:pt x="333" y="410"/>
                  </a:lnTo>
                  <a:lnTo>
                    <a:pt x="329" y="366"/>
                  </a:lnTo>
                  <a:lnTo>
                    <a:pt x="301" y="339"/>
                  </a:lnTo>
                  <a:lnTo>
                    <a:pt x="265" y="330"/>
                  </a:lnTo>
                  <a:lnTo>
                    <a:pt x="224" y="330"/>
                  </a:lnTo>
                  <a:lnTo>
                    <a:pt x="213" y="310"/>
                  </a:lnTo>
                  <a:lnTo>
                    <a:pt x="205" y="272"/>
                  </a:lnTo>
                  <a:lnTo>
                    <a:pt x="197" y="219"/>
                  </a:lnTo>
                  <a:lnTo>
                    <a:pt x="165" y="172"/>
                  </a:lnTo>
                  <a:lnTo>
                    <a:pt x="134" y="157"/>
                  </a:lnTo>
                  <a:lnTo>
                    <a:pt x="82" y="144"/>
                  </a:lnTo>
                  <a:lnTo>
                    <a:pt x="44" y="149"/>
                  </a:lnTo>
                  <a:lnTo>
                    <a:pt x="23" y="157"/>
                  </a:lnTo>
                  <a:lnTo>
                    <a:pt x="0" y="139"/>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144" name="Freeform 92"/>
            <p:cNvSpPr>
              <a:spLocks/>
            </p:cNvSpPr>
            <p:nvPr/>
          </p:nvSpPr>
          <p:spPr bwMode="auto">
            <a:xfrm>
              <a:off x="1688812" y="2221778"/>
              <a:ext cx="329512" cy="304508"/>
            </a:xfrm>
            <a:custGeom>
              <a:avLst/>
              <a:gdLst>
                <a:gd name="T0" fmla="*/ 4 w 662"/>
                <a:gd name="T1" fmla="*/ 321 h 612"/>
                <a:gd name="T2" fmla="*/ 78 w 662"/>
                <a:gd name="T3" fmla="*/ 260 h 612"/>
                <a:gd name="T4" fmla="*/ 106 w 662"/>
                <a:gd name="T5" fmla="*/ 190 h 612"/>
                <a:gd name="T6" fmla="*/ 154 w 662"/>
                <a:gd name="T7" fmla="*/ 148 h 612"/>
                <a:gd name="T8" fmla="*/ 178 w 662"/>
                <a:gd name="T9" fmla="*/ 81 h 612"/>
                <a:gd name="T10" fmla="*/ 204 w 662"/>
                <a:gd name="T11" fmla="*/ 90 h 612"/>
                <a:gd name="T12" fmla="*/ 238 w 662"/>
                <a:gd name="T13" fmla="*/ 72 h 612"/>
                <a:gd name="T14" fmla="*/ 247 w 662"/>
                <a:gd name="T15" fmla="*/ 22 h 612"/>
                <a:gd name="T16" fmla="*/ 265 w 662"/>
                <a:gd name="T17" fmla="*/ 4 h 612"/>
                <a:gd name="T18" fmla="*/ 284 w 662"/>
                <a:gd name="T19" fmla="*/ 11 h 612"/>
                <a:gd name="T20" fmla="*/ 284 w 662"/>
                <a:gd name="T21" fmla="*/ 36 h 612"/>
                <a:gd name="T22" fmla="*/ 293 w 662"/>
                <a:gd name="T23" fmla="*/ 84 h 612"/>
                <a:gd name="T24" fmla="*/ 308 w 662"/>
                <a:gd name="T25" fmla="*/ 93 h 612"/>
                <a:gd name="T26" fmla="*/ 349 w 662"/>
                <a:gd name="T27" fmla="*/ 77 h 612"/>
                <a:gd name="T28" fmla="*/ 370 w 662"/>
                <a:gd name="T29" fmla="*/ 51 h 612"/>
                <a:gd name="T30" fmla="*/ 389 w 662"/>
                <a:gd name="T31" fmla="*/ 9 h 612"/>
                <a:gd name="T32" fmla="*/ 473 w 662"/>
                <a:gd name="T33" fmla="*/ 0 h 612"/>
                <a:gd name="T34" fmla="*/ 540 w 662"/>
                <a:gd name="T35" fmla="*/ 7 h 612"/>
                <a:gd name="T36" fmla="*/ 545 w 662"/>
                <a:gd name="T37" fmla="*/ 48 h 612"/>
                <a:gd name="T38" fmla="*/ 553 w 662"/>
                <a:gd name="T39" fmla="*/ 88 h 612"/>
                <a:gd name="T40" fmla="*/ 589 w 662"/>
                <a:gd name="T41" fmla="*/ 103 h 612"/>
                <a:gd name="T42" fmla="*/ 620 w 662"/>
                <a:gd name="T43" fmla="*/ 106 h 612"/>
                <a:gd name="T44" fmla="*/ 632 w 662"/>
                <a:gd name="T45" fmla="*/ 137 h 612"/>
                <a:gd name="T46" fmla="*/ 662 w 662"/>
                <a:gd name="T47" fmla="*/ 148 h 612"/>
                <a:gd name="T48" fmla="*/ 651 w 662"/>
                <a:gd name="T49" fmla="*/ 236 h 612"/>
                <a:gd name="T50" fmla="*/ 619 w 662"/>
                <a:gd name="T51" fmla="*/ 274 h 612"/>
                <a:gd name="T52" fmla="*/ 581 w 662"/>
                <a:gd name="T53" fmla="*/ 297 h 612"/>
                <a:gd name="T54" fmla="*/ 581 w 662"/>
                <a:gd name="T55" fmla="*/ 355 h 612"/>
                <a:gd name="T56" fmla="*/ 604 w 662"/>
                <a:gd name="T57" fmla="*/ 398 h 612"/>
                <a:gd name="T58" fmla="*/ 574 w 662"/>
                <a:gd name="T59" fmla="*/ 409 h 612"/>
                <a:gd name="T60" fmla="*/ 560 w 662"/>
                <a:gd name="T61" fmla="*/ 375 h 612"/>
                <a:gd name="T62" fmla="*/ 546 w 662"/>
                <a:gd name="T63" fmla="*/ 417 h 612"/>
                <a:gd name="T64" fmla="*/ 504 w 662"/>
                <a:gd name="T65" fmla="*/ 467 h 612"/>
                <a:gd name="T66" fmla="*/ 540 w 662"/>
                <a:gd name="T67" fmla="*/ 519 h 612"/>
                <a:gd name="T68" fmla="*/ 562 w 662"/>
                <a:gd name="T69" fmla="*/ 567 h 612"/>
                <a:gd name="T70" fmla="*/ 523 w 662"/>
                <a:gd name="T71" fmla="*/ 583 h 612"/>
                <a:gd name="T72" fmla="*/ 473 w 662"/>
                <a:gd name="T73" fmla="*/ 594 h 612"/>
                <a:gd name="T74" fmla="*/ 440 w 662"/>
                <a:gd name="T75" fmla="*/ 587 h 612"/>
                <a:gd name="T76" fmla="*/ 396 w 662"/>
                <a:gd name="T77" fmla="*/ 612 h 612"/>
                <a:gd name="T78" fmla="*/ 366 w 662"/>
                <a:gd name="T79" fmla="*/ 531 h 612"/>
                <a:gd name="T80" fmla="*/ 402 w 662"/>
                <a:gd name="T81" fmla="*/ 492 h 612"/>
                <a:gd name="T82" fmla="*/ 313 w 662"/>
                <a:gd name="T83" fmla="*/ 473 h 612"/>
                <a:gd name="T84" fmla="*/ 266 w 662"/>
                <a:gd name="T85" fmla="*/ 452 h 612"/>
                <a:gd name="T86" fmla="*/ 240 w 662"/>
                <a:gd name="T87" fmla="*/ 459 h 612"/>
                <a:gd name="T88" fmla="*/ 203 w 662"/>
                <a:gd name="T89" fmla="*/ 427 h 612"/>
                <a:gd name="T90" fmla="*/ 193 w 662"/>
                <a:gd name="T91" fmla="*/ 450 h 612"/>
                <a:gd name="T92" fmla="*/ 170 w 662"/>
                <a:gd name="T93" fmla="*/ 468 h 612"/>
                <a:gd name="T94" fmla="*/ 145 w 662"/>
                <a:gd name="T95" fmla="*/ 471 h 612"/>
                <a:gd name="T96" fmla="*/ 117 w 662"/>
                <a:gd name="T97" fmla="*/ 440 h 612"/>
                <a:gd name="T98" fmla="*/ 61 w 662"/>
                <a:gd name="T99" fmla="*/ 474 h 612"/>
                <a:gd name="T100" fmla="*/ 53 w 662"/>
                <a:gd name="T101" fmla="*/ 372 h 612"/>
                <a:gd name="T102" fmla="*/ 0 w 662"/>
                <a:gd name="T103" fmla="*/ 349 h 612"/>
                <a:gd name="T104" fmla="*/ 4 w 662"/>
                <a:gd name="T105" fmla="*/ 321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62" h="612">
                  <a:moveTo>
                    <a:pt x="4" y="321"/>
                  </a:moveTo>
                  <a:lnTo>
                    <a:pt x="78" y="260"/>
                  </a:lnTo>
                  <a:lnTo>
                    <a:pt x="106" y="190"/>
                  </a:lnTo>
                  <a:lnTo>
                    <a:pt x="154" y="148"/>
                  </a:lnTo>
                  <a:lnTo>
                    <a:pt x="178" y="81"/>
                  </a:lnTo>
                  <a:lnTo>
                    <a:pt x="204" y="90"/>
                  </a:lnTo>
                  <a:lnTo>
                    <a:pt x="238" y="72"/>
                  </a:lnTo>
                  <a:lnTo>
                    <a:pt x="247" y="22"/>
                  </a:lnTo>
                  <a:lnTo>
                    <a:pt x="265" y="4"/>
                  </a:lnTo>
                  <a:lnTo>
                    <a:pt x="284" y="11"/>
                  </a:lnTo>
                  <a:lnTo>
                    <a:pt x="284" y="36"/>
                  </a:lnTo>
                  <a:lnTo>
                    <a:pt x="293" y="84"/>
                  </a:lnTo>
                  <a:lnTo>
                    <a:pt x="308" y="93"/>
                  </a:lnTo>
                  <a:lnTo>
                    <a:pt x="349" y="77"/>
                  </a:lnTo>
                  <a:lnTo>
                    <a:pt x="370" y="51"/>
                  </a:lnTo>
                  <a:lnTo>
                    <a:pt x="389" y="9"/>
                  </a:lnTo>
                  <a:lnTo>
                    <a:pt x="473" y="0"/>
                  </a:lnTo>
                  <a:lnTo>
                    <a:pt x="540" y="7"/>
                  </a:lnTo>
                  <a:lnTo>
                    <a:pt x="545" y="48"/>
                  </a:lnTo>
                  <a:lnTo>
                    <a:pt x="553" y="88"/>
                  </a:lnTo>
                  <a:lnTo>
                    <a:pt x="589" y="103"/>
                  </a:lnTo>
                  <a:lnTo>
                    <a:pt x="620" y="106"/>
                  </a:lnTo>
                  <a:lnTo>
                    <a:pt x="632" y="137"/>
                  </a:lnTo>
                  <a:lnTo>
                    <a:pt x="662" y="148"/>
                  </a:lnTo>
                  <a:lnTo>
                    <a:pt x="651" y="236"/>
                  </a:lnTo>
                  <a:lnTo>
                    <a:pt x="619" y="274"/>
                  </a:lnTo>
                  <a:lnTo>
                    <a:pt x="581" y="297"/>
                  </a:lnTo>
                  <a:lnTo>
                    <a:pt x="581" y="355"/>
                  </a:lnTo>
                  <a:lnTo>
                    <a:pt x="604" y="398"/>
                  </a:lnTo>
                  <a:lnTo>
                    <a:pt x="574" y="409"/>
                  </a:lnTo>
                  <a:lnTo>
                    <a:pt x="560" y="375"/>
                  </a:lnTo>
                  <a:lnTo>
                    <a:pt x="546" y="417"/>
                  </a:lnTo>
                  <a:lnTo>
                    <a:pt x="504" y="467"/>
                  </a:lnTo>
                  <a:lnTo>
                    <a:pt x="540" y="519"/>
                  </a:lnTo>
                  <a:lnTo>
                    <a:pt x="562" y="567"/>
                  </a:lnTo>
                  <a:lnTo>
                    <a:pt x="523" y="583"/>
                  </a:lnTo>
                  <a:lnTo>
                    <a:pt x="473" y="594"/>
                  </a:lnTo>
                  <a:lnTo>
                    <a:pt x="440" y="587"/>
                  </a:lnTo>
                  <a:lnTo>
                    <a:pt x="396" y="612"/>
                  </a:lnTo>
                  <a:lnTo>
                    <a:pt x="366" y="531"/>
                  </a:lnTo>
                  <a:lnTo>
                    <a:pt x="402" y="492"/>
                  </a:lnTo>
                  <a:lnTo>
                    <a:pt x="313" y="473"/>
                  </a:lnTo>
                  <a:lnTo>
                    <a:pt x="266" y="452"/>
                  </a:lnTo>
                  <a:lnTo>
                    <a:pt x="240" y="459"/>
                  </a:lnTo>
                  <a:lnTo>
                    <a:pt x="203" y="427"/>
                  </a:lnTo>
                  <a:lnTo>
                    <a:pt x="193" y="450"/>
                  </a:lnTo>
                  <a:lnTo>
                    <a:pt x="170" y="468"/>
                  </a:lnTo>
                  <a:lnTo>
                    <a:pt x="145" y="471"/>
                  </a:lnTo>
                  <a:lnTo>
                    <a:pt x="117" y="440"/>
                  </a:lnTo>
                  <a:lnTo>
                    <a:pt x="61" y="474"/>
                  </a:lnTo>
                  <a:lnTo>
                    <a:pt x="53" y="372"/>
                  </a:lnTo>
                  <a:lnTo>
                    <a:pt x="0" y="349"/>
                  </a:lnTo>
                  <a:lnTo>
                    <a:pt x="4" y="321"/>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145" name="Freeform 93"/>
            <p:cNvSpPr>
              <a:spLocks/>
            </p:cNvSpPr>
            <p:nvPr/>
          </p:nvSpPr>
          <p:spPr bwMode="auto">
            <a:xfrm>
              <a:off x="1444317" y="2395147"/>
              <a:ext cx="275057" cy="203375"/>
            </a:xfrm>
            <a:custGeom>
              <a:avLst/>
              <a:gdLst>
                <a:gd name="T0" fmla="*/ 40 w 552"/>
                <a:gd name="T1" fmla="*/ 110 h 408"/>
                <a:gd name="T2" fmla="*/ 83 w 552"/>
                <a:gd name="T3" fmla="*/ 107 h 408"/>
                <a:gd name="T4" fmla="*/ 93 w 552"/>
                <a:gd name="T5" fmla="*/ 33 h 408"/>
                <a:gd name="T6" fmla="*/ 253 w 552"/>
                <a:gd name="T7" fmla="*/ 33 h 408"/>
                <a:gd name="T8" fmla="*/ 272 w 552"/>
                <a:gd name="T9" fmla="*/ 0 h 408"/>
                <a:gd name="T10" fmla="*/ 491 w 552"/>
                <a:gd name="T11" fmla="*/ 0 h 408"/>
                <a:gd name="T12" fmla="*/ 544 w 552"/>
                <a:gd name="T13" fmla="*/ 23 h 408"/>
                <a:gd name="T14" fmla="*/ 552 w 552"/>
                <a:gd name="T15" fmla="*/ 125 h 408"/>
                <a:gd name="T16" fmla="*/ 520 w 552"/>
                <a:gd name="T17" fmla="*/ 172 h 408"/>
                <a:gd name="T18" fmla="*/ 450 w 552"/>
                <a:gd name="T19" fmla="*/ 189 h 408"/>
                <a:gd name="T20" fmla="*/ 436 w 552"/>
                <a:gd name="T21" fmla="*/ 189 h 408"/>
                <a:gd name="T22" fmla="*/ 298 w 552"/>
                <a:gd name="T23" fmla="*/ 317 h 408"/>
                <a:gd name="T24" fmla="*/ 257 w 552"/>
                <a:gd name="T25" fmla="*/ 346 h 408"/>
                <a:gd name="T26" fmla="*/ 254 w 552"/>
                <a:gd name="T27" fmla="*/ 395 h 408"/>
                <a:gd name="T28" fmla="*/ 217 w 552"/>
                <a:gd name="T29" fmla="*/ 408 h 408"/>
                <a:gd name="T30" fmla="*/ 112 w 552"/>
                <a:gd name="T31" fmla="*/ 408 h 408"/>
                <a:gd name="T32" fmla="*/ 61 w 552"/>
                <a:gd name="T33" fmla="*/ 377 h 408"/>
                <a:gd name="T34" fmla="*/ 34 w 552"/>
                <a:gd name="T35" fmla="*/ 272 h 408"/>
                <a:gd name="T36" fmla="*/ 0 w 552"/>
                <a:gd name="T37" fmla="*/ 228 h 408"/>
                <a:gd name="T38" fmla="*/ 37 w 552"/>
                <a:gd name="T39" fmla="*/ 201 h 408"/>
                <a:gd name="T40" fmla="*/ 37 w 552"/>
                <a:gd name="T41" fmla="*/ 158 h 408"/>
                <a:gd name="T42" fmla="*/ 61 w 552"/>
                <a:gd name="T43" fmla="*/ 143 h 408"/>
                <a:gd name="T44" fmla="*/ 40 w 552"/>
                <a:gd name="T45" fmla="*/ 11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2" h="408">
                  <a:moveTo>
                    <a:pt x="40" y="110"/>
                  </a:moveTo>
                  <a:lnTo>
                    <a:pt x="83" y="107"/>
                  </a:lnTo>
                  <a:lnTo>
                    <a:pt x="93" y="33"/>
                  </a:lnTo>
                  <a:lnTo>
                    <a:pt x="253" y="33"/>
                  </a:lnTo>
                  <a:lnTo>
                    <a:pt x="272" y="0"/>
                  </a:lnTo>
                  <a:lnTo>
                    <a:pt x="491" y="0"/>
                  </a:lnTo>
                  <a:lnTo>
                    <a:pt x="544" y="23"/>
                  </a:lnTo>
                  <a:lnTo>
                    <a:pt x="552" y="125"/>
                  </a:lnTo>
                  <a:lnTo>
                    <a:pt x="520" y="172"/>
                  </a:lnTo>
                  <a:lnTo>
                    <a:pt x="450" y="189"/>
                  </a:lnTo>
                  <a:lnTo>
                    <a:pt x="436" y="189"/>
                  </a:lnTo>
                  <a:lnTo>
                    <a:pt x="298" y="317"/>
                  </a:lnTo>
                  <a:lnTo>
                    <a:pt x="257" y="346"/>
                  </a:lnTo>
                  <a:lnTo>
                    <a:pt x="254" y="395"/>
                  </a:lnTo>
                  <a:lnTo>
                    <a:pt x="217" y="408"/>
                  </a:lnTo>
                  <a:lnTo>
                    <a:pt x="112" y="408"/>
                  </a:lnTo>
                  <a:lnTo>
                    <a:pt x="61" y="377"/>
                  </a:lnTo>
                  <a:lnTo>
                    <a:pt x="34" y="272"/>
                  </a:lnTo>
                  <a:lnTo>
                    <a:pt x="0" y="228"/>
                  </a:lnTo>
                  <a:lnTo>
                    <a:pt x="37" y="201"/>
                  </a:lnTo>
                  <a:lnTo>
                    <a:pt x="37" y="158"/>
                  </a:lnTo>
                  <a:lnTo>
                    <a:pt x="61" y="143"/>
                  </a:lnTo>
                  <a:lnTo>
                    <a:pt x="40" y="110"/>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146" name="Freeform 87"/>
            <p:cNvSpPr>
              <a:spLocks/>
            </p:cNvSpPr>
            <p:nvPr/>
          </p:nvSpPr>
          <p:spPr bwMode="auto">
            <a:xfrm>
              <a:off x="1300399" y="2215665"/>
              <a:ext cx="279503" cy="293394"/>
            </a:xfrm>
            <a:custGeom>
              <a:avLst/>
              <a:gdLst>
                <a:gd name="T0" fmla="*/ 157 w 561"/>
                <a:gd name="T1" fmla="*/ 131 h 589"/>
                <a:gd name="T2" fmla="*/ 188 w 561"/>
                <a:gd name="T3" fmla="*/ 169 h 589"/>
                <a:gd name="T4" fmla="*/ 349 w 561"/>
                <a:gd name="T5" fmla="*/ 188 h 589"/>
                <a:gd name="T6" fmla="*/ 511 w 561"/>
                <a:gd name="T7" fmla="*/ 223 h 589"/>
                <a:gd name="T8" fmla="*/ 561 w 561"/>
                <a:gd name="T9" fmla="*/ 361 h 589"/>
                <a:gd name="T10" fmla="*/ 544 w 561"/>
                <a:gd name="T11" fmla="*/ 394 h 589"/>
                <a:gd name="T12" fmla="*/ 382 w 561"/>
                <a:gd name="T13" fmla="*/ 394 h 589"/>
                <a:gd name="T14" fmla="*/ 371 w 561"/>
                <a:gd name="T15" fmla="*/ 467 h 589"/>
                <a:gd name="T16" fmla="*/ 331 w 561"/>
                <a:gd name="T17" fmla="*/ 471 h 589"/>
                <a:gd name="T18" fmla="*/ 349 w 561"/>
                <a:gd name="T19" fmla="*/ 503 h 589"/>
                <a:gd name="T20" fmla="*/ 326 w 561"/>
                <a:gd name="T21" fmla="*/ 523 h 589"/>
                <a:gd name="T22" fmla="*/ 326 w 561"/>
                <a:gd name="T23" fmla="*/ 557 h 589"/>
                <a:gd name="T24" fmla="*/ 289 w 561"/>
                <a:gd name="T25" fmla="*/ 589 h 589"/>
                <a:gd name="T26" fmla="*/ 246 w 561"/>
                <a:gd name="T27" fmla="*/ 569 h 589"/>
                <a:gd name="T28" fmla="*/ 174 w 561"/>
                <a:gd name="T29" fmla="*/ 567 h 589"/>
                <a:gd name="T30" fmla="*/ 73 w 561"/>
                <a:gd name="T31" fmla="*/ 573 h 589"/>
                <a:gd name="T32" fmla="*/ 16 w 561"/>
                <a:gd name="T33" fmla="*/ 531 h 589"/>
                <a:gd name="T34" fmla="*/ 8 w 561"/>
                <a:gd name="T35" fmla="*/ 385 h 589"/>
                <a:gd name="T36" fmla="*/ 34 w 561"/>
                <a:gd name="T37" fmla="*/ 372 h 589"/>
                <a:gd name="T38" fmla="*/ 17 w 561"/>
                <a:gd name="T39" fmla="*/ 346 h 589"/>
                <a:gd name="T40" fmla="*/ 17 w 561"/>
                <a:gd name="T41" fmla="*/ 229 h 589"/>
                <a:gd name="T42" fmla="*/ 50 w 561"/>
                <a:gd name="T43" fmla="*/ 193 h 589"/>
                <a:gd name="T44" fmla="*/ 0 w 561"/>
                <a:gd name="T45" fmla="*/ 106 h 589"/>
                <a:gd name="T46" fmla="*/ 0 w 561"/>
                <a:gd name="T47" fmla="*/ 23 h 589"/>
                <a:gd name="T48" fmla="*/ 27 w 561"/>
                <a:gd name="T49" fmla="*/ 0 h 589"/>
                <a:gd name="T50" fmla="*/ 154 w 561"/>
                <a:gd name="T51" fmla="*/ 0 h 589"/>
                <a:gd name="T52" fmla="*/ 157 w 561"/>
                <a:gd name="T53" fmla="*/ 131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1" h="589">
                  <a:moveTo>
                    <a:pt x="157" y="131"/>
                  </a:moveTo>
                  <a:lnTo>
                    <a:pt x="188" y="169"/>
                  </a:lnTo>
                  <a:lnTo>
                    <a:pt x="349" y="188"/>
                  </a:lnTo>
                  <a:lnTo>
                    <a:pt x="511" y="223"/>
                  </a:lnTo>
                  <a:lnTo>
                    <a:pt x="561" y="361"/>
                  </a:lnTo>
                  <a:lnTo>
                    <a:pt x="544" y="394"/>
                  </a:lnTo>
                  <a:lnTo>
                    <a:pt x="382" y="394"/>
                  </a:lnTo>
                  <a:lnTo>
                    <a:pt x="371" y="467"/>
                  </a:lnTo>
                  <a:lnTo>
                    <a:pt x="331" y="471"/>
                  </a:lnTo>
                  <a:lnTo>
                    <a:pt x="349" y="503"/>
                  </a:lnTo>
                  <a:lnTo>
                    <a:pt x="326" y="523"/>
                  </a:lnTo>
                  <a:lnTo>
                    <a:pt x="326" y="557"/>
                  </a:lnTo>
                  <a:lnTo>
                    <a:pt x="289" y="589"/>
                  </a:lnTo>
                  <a:lnTo>
                    <a:pt x="246" y="569"/>
                  </a:lnTo>
                  <a:lnTo>
                    <a:pt x="174" y="567"/>
                  </a:lnTo>
                  <a:lnTo>
                    <a:pt x="73" y="573"/>
                  </a:lnTo>
                  <a:lnTo>
                    <a:pt x="16" y="531"/>
                  </a:lnTo>
                  <a:lnTo>
                    <a:pt x="8" y="385"/>
                  </a:lnTo>
                  <a:lnTo>
                    <a:pt x="34" y="372"/>
                  </a:lnTo>
                  <a:lnTo>
                    <a:pt x="17" y="346"/>
                  </a:lnTo>
                  <a:lnTo>
                    <a:pt x="17" y="229"/>
                  </a:lnTo>
                  <a:lnTo>
                    <a:pt x="50" y="193"/>
                  </a:lnTo>
                  <a:lnTo>
                    <a:pt x="0" y="106"/>
                  </a:lnTo>
                  <a:lnTo>
                    <a:pt x="0" y="23"/>
                  </a:lnTo>
                  <a:lnTo>
                    <a:pt x="27" y="0"/>
                  </a:lnTo>
                  <a:lnTo>
                    <a:pt x="154" y="0"/>
                  </a:lnTo>
                  <a:lnTo>
                    <a:pt x="157" y="131"/>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147" name="Freeform 95"/>
            <p:cNvSpPr>
              <a:spLocks/>
            </p:cNvSpPr>
            <p:nvPr/>
          </p:nvSpPr>
          <p:spPr bwMode="auto">
            <a:xfrm>
              <a:off x="1539337" y="1936719"/>
              <a:ext cx="265055" cy="458428"/>
            </a:xfrm>
            <a:custGeom>
              <a:avLst/>
              <a:gdLst>
                <a:gd name="T0" fmla="*/ 41 w 532"/>
                <a:gd name="T1" fmla="*/ 199 h 921"/>
                <a:gd name="T2" fmla="*/ 68 w 532"/>
                <a:gd name="T3" fmla="*/ 222 h 921"/>
                <a:gd name="T4" fmla="*/ 101 w 532"/>
                <a:gd name="T5" fmla="*/ 213 h 921"/>
                <a:gd name="T6" fmla="*/ 127 w 532"/>
                <a:gd name="T7" fmla="*/ 203 h 921"/>
                <a:gd name="T8" fmla="*/ 154 w 532"/>
                <a:gd name="T9" fmla="*/ 200 h 921"/>
                <a:gd name="T10" fmla="*/ 181 w 532"/>
                <a:gd name="T11" fmla="*/ 186 h 921"/>
                <a:gd name="T12" fmla="*/ 196 w 532"/>
                <a:gd name="T13" fmla="*/ 161 h 921"/>
                <a:gd name="T14" fmla="*/ 194 w 532"/>
                <a:gd name="T15" fmla="*/ 133 h 921"/>
                <a:gd name="T16" fmla="*/ 156 w 532"/>
                <a:gd name="T17" fmla="*/ 109 h 921"/>
                <a:gd name="T18" fmla="*/ 157 w 532"/>
                <a:gd name="T19" fmla="*/ 89 h 921"/>
                <a:gd name="T20" fmla="*/ 175 w 532"/>
                <a:gd name="T21" fmla="*/ 69 h 921"/>
                <a:gd name="T22" fmla="*/ 215 w 532"/>
                <a:gd name="T23" fmla="*/ 54 h 921"/>
                <a:gd name="T24" fmla="*/ 240 w 532"/>
                <a:gd name="T25" fmla="*/ 48 h 921"/>
                <a:gd name="T26" fmla="*/ 265 w 532"/>
                <a:gd name="T27" fmla="*/ 69 h 921"/>
                <a:gd name="T28" fmla="*/ 290 w 532"/>
                <a:gd name="T29" fmla="*/ 48 h 921"/>
                <a:gd name="T30" fmla="*/ 316 w 532"/>
                <a:gd name="T31" fmla="*/ 28 h 921"/>
                <a:gd name="T32" fmla="*/ 366 w 532"/>
                <a:gd name="T33" fmla="*/ 0 h 921"/>
                <a:gd name="T34" fmla="*/ 406 w 532"/>
                <a:gd name="T35" fmla="*/ 1 h 921"/>
                <a:gd name="T36" fmla="*/ 444 w 532"/>
                <a:gd name="T37" fmla="*/ 11 h 921"/>
                <a:gd name="T38" fmla="*/ 461 w 532"/>
                <a:gd name="T39" fmla="*/ 35 h 921"/>
                <a:gd name="T40" fmla="*/ 484 w 532"/>
                <a:gd name="T41" fmla="*/ 81 h 921"/>
                <a:gd name="T42" fmla="*/ 487 w 532"/>
                <a:gd name="T43" fmla="*/ 102 h 921"/>
                <a:gd name="T44" fmla="*/ 476 w 532"/>
                <a:gd name="T45" fmla="*/ 134 h 921"/>
                <a:gd name="T46" fmla="*/ 434 w 532"/>
                <a:gd name="T47" fmla="*/ 141 h 921"/>
                <a:gd name="T48" fmla="*/ 422 w 532"/>
                <a:gd name="T49" fmla="*/ 153 h 921"/>
                <a:gd name="T50" fmla="*/ 430 w 532"/>
                <a:gd name="T51" fmla="*/ 167 h 921"/>
                <a:gd name="T52" fmla="*/ 502 w 532"/>
                <a:gd name="T53" fmla="*/ 182 h 921"/>
                <a:gd name="T54" fmla="*/ 516 w 532"/>
                <a:gd name="T55" fmla="*/ 221 h 921"/>
                <a:gd name="T56" fmla="*/ 511 w 532"/>
                <a:gd name="T57" fmla="*/ 255 h 921"/>
                <a:gd name="T58" fmla="*/ 532 w 532"/>
                <a:gd name="T59" fmla="*/ 291 h 921"/>
                <a:gd name="T60" fmla="*/ 457 w 532"/>
                <a:gd name="T61" fmla="*/ 329 h 921"/>
                <a:gd name="T62" fmla="*/ 451 w 532"/>
                <a:gd name="T63" fmla="*/ 355 h 921"/>
                <a:gd name="T64" fmla="*/ 474 w 532"/>
                <a:gd name="T65" fmla="*/ 393 h 921"/>
                <a:gd name="T66" fmla="*/ 476 w 532"/>
                <a:gd name="T67" fmla="*/ 444 h 921"/>
                <a:gd name="T68" fmla="*/ 443 w 532"/>
                <a:gd name="T69" fmla="*/ 474 h 921"/>
                <a:gd name="T70" fmla="*/ 445 w 532"/>
                <a:gd name="T71" fmla="*/ 503 h 921"/>
                <a:gd name="T72" fmla="*/ 469 w 532"/>
                <a:gd name="T73" fmla="*/ 538 h 921"/>
                <a:gd name="T74" fmla="*/ 479 w 532"/>
                <a:gd name="T75" fmla="*/ 564 h 921"/>
                <a:gd name="T76" fmla="*/ 474 w 532"/>
                <a:gd name="T77" fmla="*/ 593 h 921"/>
                <a:gd name="T78" fmla="*/ 478 w 532"/>
                <a:gd name="T79" fmla="*/ 653 h 921"/>
                <a:gd name="T80" fmla="*/ 451 w 532"/>
                <a:gd name="T81" fmla="*/ 723 h 921"/>
                <a:gd name="T82" fmla="*/ 403 w 532"/>
                <a:gd name="T83" fmla="*/ 767 h 921"/>
                <a:gd name="T84" fmla="*/ 384 w 532"/>
                <a:gd name="T85" fmla="*/ 822 h 921"/>
                <a:gd name="T86" fmla="*/ 307 w 532"/>
                <a:gd name="T87" fmla="*/ 894 h 921"/>
                <a:gd name="T88" fmla="*/ 300 w 532"/>
                <a:gd name="T89" fmla="*/ 921 h 921"/>
                <a:gd name="T90" fmla="*/ 79 w 532"/>
                <a:gd name="T91" fmla="*/ 921 h 921"/>
                <a:gd name="T92" fmla="*/ 32 w 532"/>
                <a:gd name="T93" fmla="*/ 785 h 921"/>
                <a:gd name="T94" fmla="*/ 96 w 532"/>
                <a:gd name="T95" fmla="*/ 727 h 921"/>
                <a:gd name="T96" fmla="*/ 58 w 532"/>
                <a:gd name="T97" fmla="*/ 618 h 921"/>
                <a:gd name="T98" fmla="*/ 3 w 532"/>
                <a:gd name="T99" fmla="*/ 573 h 921"/>
                <a:gd name="T100" fmla="*/ 13 w 532"/>
                <a:gd name="T101" fmla="*/ 391 h 921"/>
                <a:gd name="T102" fmla="*/ 0 w 532"/>
                <a:gd name="T103" fmla="*/ 291 h 921"/>
                <a:gd name="T104" fmla="*/ 26 w 532"/>
                <a:gd name="T105" fmla="*/ 237 h 921"/>
                <a:gd name="T106" fmla="*/ 41 w 532"/>
                <a:gd name="T107" fmla="*/ 199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32" h="921">
                  <a:moveTo>
                    <a:pt x="41" y="199"/>
                  </a:moveTo>
                  <a:lnTo>
                    <a:pt x="68" y="222"/>
                  </a:lnTo>
                  <a:lnTo>
                    <a:pt x="101" y="213"/>
                  </a:lnTo>
                  <a:lnTo>
                    <a:pt x="127" y="203"/>
                  </a:lnTo>
                  <a:lnTo>
                    <a:pt x="154" y="200"/>
                  </a:lnTo>
                  <a:lnTo>
                    <a:pt x="181" y="186"/>
                  </a:lnTo>
                  <a:lnTo>
                    <a:pt x="196" y="161"/>
                  </a:lnTo>
                  <a:lnTo>
                    <a:pt x="194" y="133"/>
                  </a:lnTo>
                  <a:lnTo>
                    <a:pt x="156" y="109"/>
                  </a:lnTo>
                  <a:lnTo>
                    <a:pt x="157" y="89"/>
                  </a:lnTo>
                  <a:lnTo>
                    <a:pt x="175" y="69"/>
                  </a:lnTo>
                  <a:lnTo>
                    <a:pt x="215" y="54"/>
                  </a:lnTo>
                  <a:lnTo>
                    <a:pt x="240" y="48"/>
                  </a:lnTo>
                  <a:lnTo>
                    <a:pt x="265" y="69"/>
                  </a:lnTo>
                  <a:lnTo>
                    <a:pt x="290" y="48"/>
                  </a:lnTo>
                  <a:lnTo>
                    <a:pt x="316" y="28"/>
                  </a:lnTo>
                  <a:lnTo>
                    <a:pt x="366" y="0"/>
                  </a:lnTo>
                  <a:lnTo>
                    <a:pt x="406" y="1"/>
                  </a:lnTo>
                  <a:lnTo>
                    <a:pt x="444" y="11"/>
                  </a:lnTo>
                  <a:lnTo>
                    <a:pt x="461" y="35"/>
                  </a:lnTo>
                  <a:lnTo>
                    <a:pt x="484" y="81"/>
                  </a:lnTo>
                  <a:lnTo>
                    <a:pt x="487" y="102"/>
                  </a:lnTo>
                  <a:lnTo>
                    <a:pt x="476" y="134"/>
                  </a:lnTo>
                  <a:lnTo>
                    <a:pt x="434" y="141"/>
                  </a:lnTo>
                  <a:lnTo>
                    <a:pt x="422" y="153"/>
                  </a:lnTo>
                  <a:lnTo>
                    <a:pt x="430" y="167"/>
                  </a:lnTo>
                  <a:lnTo>
                    <a:pt x="502" y="182"/>
                  </a:lnTo>
                  <a:lnTo>
                    <a:pt x="516" y="221"/>
                  </a:lnTo>
                  <a:lnTo>
                    <a:pt x="511" y="255"/>
                  </a:lnTo>
                  <a:lnTo>
                    <a:pt x="532" y="291"/>
                  </a:lnTo>
                  <a:lnTo>
                    <a:pt x="457" y="329"/>
                  </a:lnTo>
                  <a:lnTo>
                    <a:pt x="451" y="355"/>
                  </a:lnTo>
                  <a:lnTo>
                    <a:pt x="474" y="393"/>
                  </a:lnTo>
                  <a:lnTo>
                    <a:pt x="476" y="444"/>
                  </a:lnTo>
                  <a:lnTo>
                    <a:pt x="443" y="474"/>
                  </a:lnTo>
                  <a:lnTo>
                    <a:pt x="445" y="503"/>
                  </a:lnTo>
                  <a:lnTo>
                    <a:pt x="469" y="538"/>
                  </a:lnTo>
                  <a:lnTo>
                    <a:pt x="479" y="564"/>
                  </a:lnTo>
                  <a:lnTo>
                    <a:pt x="474" y="593"/>
                  </a:lnTo>
                  <a:lnTo>
                    <a:pt x="478" y="653"/>
                  </a:lnTo>
                  <a:lnTo>
                    <a:pt x="451" y="723"/>
                  </a:lnTo>
                  <a:lnTo>
                    <a:pt x="403" y="767"/>
                  </a:lnTo>
                  <a:lnTo>
                    <a:pt x="384" y="822"/>
                  </a:lnTo>
                  <a:lnTo>
                    <a:pt x="307" y="894"/>
                  </a:lnTo>
                  <a:lnTo>
                    <a:pt x="300" y="921"/>
                  </a:lnTo>
                  <a:lnTo>
                    <a:pt x="79" y="921"/>
                  </a:lnTo>
                  <a:lnTo>
                    <a:pt x="32" y="785"/>
                  </a:lnTo>
                  <a:lnTo>
                    <a:pt x="96" y="727"/>
                  </a:lnTo>
                  <a:lnTo>
                    <a:pt x="58" y="618"/>
                  </a:lnTo>
                  <a:lnTo>
                    <a:pt x="3" y="573"/>
                  </a:lnTo>
                  <a:lnTo>
                    <a:pt x="13" y="391"/>
                  </a:lnTo>
                  <a:lnTo>
                    <a:pt x="0" y="291"/>
                  </a:lnTo>
                  <a:lnTo>
                    <a:pt x="26" y="237"/>
                  </a:lnTo>
                  <a:lnTo>
                    <a:pt x="41" y="199"/>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148" name="Freeform 97"/>
            <p:cNvSpPr>
              <a:spLocks/>
            </p:cNvSpPr>
            <p:nvPr/>
          </p:nvSpPr>
          <p:spPr bwMode="auto">
            <a:xfrm>
              <a:off x="1375970" y="1981172"/>
              <a:ext cx="210043" cy="346183"/>
            </a:xfrm>
            <a:custGeom>
              <a:avLst/>
              <a:gdLst>
                <a:gd name="T0" fmla="*/ 40 w 422"/>
                <a:gd name="T1" fmla="*/ 436 h 696"/>
                <a:gd name="T2" fmla="*/ 8 w 422"/>
                <a:gd name="T3" fmla="*/ 388 h 696"/>
                <a:gd name="T4" fmla="*/ 27 w 422"/>
                <a:gd name="T5" fmla="*/ 350 h 696"/>
                <a:gd name="T6" fmla="*/ 72 w 422"/>
                <a:gd name="T7" fmla="*/ 334 h 696"/>
                <a:gd name="T8" fmla="*/ 69 w 422"/>
                <a:gd name="T9" fmla="*/ 103 h 696"/>
                <a:gd name="T10" fmla="*/ 114 w 422"/>
                <a:gd name="T11" fmla="*/ 46 h 696"/>
                <a:gd name="T12" fmla="*/ 150 w 422"/>
                <a:gd name="T13" fmla="*/ 19 h 696"/>
                <a:gd name="T14" fmla="*/ 187 w 422"/>
                <a:gd name="T15" fmla="*/ 11 h 696"/>
                <a:gd name="T16" fmla="*/ 245 w 422"/>
                <a:gd name="T17" fmla="*/ 0 h 696"/>
                <a:gd name="T18" fmla="*/ 278 w 422"/>
                <a:gd name="T19" fmla="*/ 74 h 696"/>
                <a:gd name="T20" fmla="*/ 309 w 422"/>
                <a:gd name="T21" fmla="*/ 61 h 696"/>
                <a:gd name="T22" fmla="*/ 369 w 422"/>
                <a:gd name="T23" fmla="*/ 110 h 696"/>
                <a:gd name="T24" fmla="*/ 326 w 422"/>
                <a:gd name="T25" fmla="*/ 201 h 696"/>
                <a:gd name="T26" fmla="*/ 341 w 422"/>
                <a:gd name="T27" fmla="*/ 300 h 696"/>
                <a:gd name="T28" fmla="*/ 330 w 422"/>
                <a:gd name="T29" fmla="*/ 486 h 696"/>
                <a:gd name="T30" fmla="*/ 382 w 422"/>
                <a:gd name="T31" fmla="*/ 524 h 696"/>
                <a:gd name="T32" fmla="*/ 422 w 422"/>
                <a:gd name="T33" fmla="*/ 636 h 696"/>
                <a:gd name="T34" fmla="*/ 360 w 422"/>
                <a:gd name="T35" fmla="*/ 696 h 696"/>
                <a:gd name="T36" fmla="*/ 192 w 422"/>
                <a:gd name="T37" fmla="*/ 657 h 696"/>
                <a:gd name="T38" fmla="*/ 35 w 422"/>
                <a:gd name="T39" fmla="*/ 640 h 696"/>
                <a:gd name="T40" fmla="*/ 5 w 422"/>
                <a:gd name="T41" fmla="*/ 603 h 696"/>
                <a:gd name="T42" fmla="*/ 0 w 422"/>
                <a:gd name="T43" fmla="*/ 471 h 696"/>
                <a:gd name="T44" fmla="*/ 40 w 422"/>
                <a:gd name="T45" fmla="*/ 436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2" h="696">
                  <a:moveTo>
                    <a:pt x="40" y="436"/>
                  </a:moveTo>
                  <a:lnTo>
                    <a:pt x="8" y="388"/>
                  </a:lnTo>
                  <a:lnTo>
                    <a:pt x="27" y="350"/>
                  </a:lnTo>
                  <a:lnTo>
                    <a:pt x="72" y="334"/>
                  </a:lnTo>
                  <a:lnTo>
                    <a:pt x="69" y="103"/>
                  </a:lnTo>
                  <a:lnTo>
                    <a:pt x="114" y="46"/>
                  </a:lnTo>
                  <a:lnTo>
                    <a:pt x="150" y="19"/>
                  </a:lnTo>
                  <a:lnTo>
                    <a:pt x="187" y="11"/>
                  </a:lnTo>
                  <a:lnTo>
                    <a:pt x="245" y="0"/>
                  </a:lnTo>
                  <a:lnTo>
                    <a:pt x="278" y="74"/>
                  </a:lnTo>
                  <a:lnTo>
                    <a:pt x="309" y="61"/>
                  </a:lnTo>
                  <a:lnTo>
                    <a:pt x="369" y="110"/>
                  </a:lnTo>
                  <a:lnTo>
                    <a:pt x="326" y="201"/>
                  </a:lnTo>
                  <a:lnTo>
                    <a:pt x="341" y="300"/>
                  </a:lnTo>
                  <a:lnTo>
                    <a:pt x="330" y="486"/>
                  </a:lnTo>
                  <a:lnTo>
                    <a:pt x="382" y="524"/>
                  </a:lnTo>
                  <a:lnTo>
                    <a:pt x="422" y="636"/>
                  </a:lnTo>
                  <a:lnTo>
                    <a:pt x="360" y="696"/>
                  </a:lnTo>
                  <a:lnTo>
                    <a:pt x="192" y="657"/>
                  </a:lnTo>
                  <a:lnTo>
                    <a:pt x="35" y="640"/>
                  </a:lnTo>
                  <a:lnTo>
                    <a:pt x="5" y="603"/>
                  </a:lnTo>
                  <a:lnTo>
                    <a:pt x="0" y="471"/>
                  </a:lnTo>
                  <a:lnTo>
                    <a:pt x="40" y="436"/>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grpSp>
      <p:sp>
        <p:nvSpPr>
          <p:cNvPr id="166" name="165 Rectángulo"/>
          <p:cNvSpPr/>
          <p:nvPr/>
        </p:nvSpPr>
        <p:spPr>
          <a:xfrm>
            <a:off x="3145878" y="1540271"/>
            <a:ext cx="1244251" cy="400110"/>
          </a:xfrm>
          <a:prstGeom prst="rect">
            <a:avLst/>
          </a:prstGeom>
        </p:spPr>
        <p:txBody>
          <a:bodyPr wrap="none">
            <a:spAutoFit/>
          </a:bodyPr>
          <a:lstStyle/>
          <a:p>
            <a:pPr algn="l"/>
            <a:r>
              <a:rPr lang="es-ES" sz="2000" b="1" i="1" dirty="0" smtClean="0">
                <a:solidFill>
                  <a:srgbClr val="92D050"/>
                </a:solidFill>
                <a:latin typeface="Calibri" pitchFamily="34" charset="0"/>
                <a:cs typeface="Calibri" pitchFamily="34" charset="0"/>
              </a:rPr>
              <a:t>Andalucía</a:t>
            </a:r>
            <a:endParaRPr lang="es-ES" b="1" dirty="0">
              <a:solidFill>
                <a:srgbClr val="92D050"/>
              </a:solidFill>
            </a:endParaRPr>
          </a:p>
        </p:txBody>
      </p:sp>
      <p:grpSp>
        <p:nvGrpSpPr>
          <p:cNvPr id="167" name="166 Grupo"/>
          <p:cNvGrpSpPr/>
          <p:nvPr/>
        </p:nvGrpSpPr>
        <p:grpSpPr>
          <a:xfrm>
            <a:off x="3210895" y="2056095"/>
            <a:ext cx="936001" cy="307777"/>
            <a:chOff x="3845895" y="2056095"/>
            <a:chExt cx="936001" cy="307777"/>
          </a:xfrm>
        </p:grpSpPr>
        <p:sp>
          <p:nvSpPr>
            <p:cNvPr id="168" name="167 CuadroTexto"/>
            <p:cNvSpPr txBox="1"/>
            <p:nvPr/>
          </p:nvSpPr>
          <p:spPr>
            <a:xfrm>
              <a:off x="3845895" y="2056095"/>
              <a:ext cx="936001" cy="307777"/>
            </a:xfrm>
            <a:prstGeom prst="rect">
              <a:avLst/>
            </a:prstGeom>
            <a:noFill/>
          </p:spPr>
          <p:txBody>
            <a:bodyPr wrap="square" rtlCol="0">
              <a:spAutoFit/>
            </a:bodyPr>
            <a:lstStyle/>
            <a:p>
              <a:pPr algn="r"/>
              <a:r>
                <a:rPr lang="es-ES" sz="1400" dirty="0" smtClean="0">
                  <a:latin typeface="Calibri" pitchFamily="34" charset="0"/>
                  <a:cs typeface="Calibri" pitchFamily="34" charset="0"/>
                </a:rPr>
                <a:t>Total</a:t>
              </a:r>
              <a:endParaRPr lang="es-ES" sz="1400" dirty="0">
                <a:latin typeface="Calibri" pitchFamily="34" charset="0"/>
                <a:cs typeface="Calibri" pitchFamily="34" charset="0"/>
              </a:endParaRPr>
            </a:p>
          </p:txBody>
        </p:sp>
        <p:cxnSp>
          <p:nvCxnSpPr>
            <p:cNvPr id="169" name="168 Conector recto"/>
            <p:cNvCxnSpPr/>
            <p:nvPr/>
          </p:nvCxnSpPr>
          <p:spPr bwMode="auto">
            <a:xfrm>
              <a:off x="3970038" y="2209984"/>
              <a:ext cx="288494" cy="0"/>
            </a:xfrm>
            <a:prstGeom prst="line">
              <a:avLst/>
            </a:prstGeom>
            <a:ln w="19050">
              <a:headEnd type="none" w="med" len="med"/>
              <a:tailEnd type="none" w="med" len="med"/>
            </a:ln>
            <a:extLst/>
          </p:spPr>
          <p:style>
            <a:lnRef idx="2">
              <a:schemeClr val="dk1"/>
            </a:lnRef>
            <a:fillRef idx="0">
              <a:schemeClr val="dk1"/>
            </a:fillRef>
            <a:effectRef idx="1">
              <a:schemeClr val="dk1"/>
            </a:effectRef>
            <a:fontRef idx="minor">
              <a:schemeClr val="tx1"/>
            </a:fontRef>
          </p:style>
        </p:cxnSp>
      </p:grpSp>
      <p:sp>
        <p:nvSpPr>
          <p:cNvPr id="170" name="169 CuadroTexto"/>
          <p:cNvSpPr txBox="1"/>
          <p:nvPr/>
        </p:nvSpPr>
        <p:spPr>
          <a:xfrm>
            <a:off x="245726" y="4083184"/>
            <a:ext cx="2437603" cy="1815882"/>
          </a:xfrm>
          <a:prstGeom prst="rect">
            <a:avLst/>
          </a:prstGeom>
          <a:noFill/>
        </p:spPr>
        <p:txBody>
          <a:bodyPr wrap="square" rtlCol="0">
            <a:spAutoFit/>
          </a:bodyPr>
          <a:lstStyle/>
          <a:p>
            <a:pPr algn="l"/>
            <a:r>
              <a:rPr lang="es-ES" sz="1600" dirty="0" smtClean="0">
                <a:latin typeface="Calibri" pitchFamily="34" charset="0"/>
                <a:cs typeface="Calibri" pitchFamily="34" charset="0"/>
              </a:rPr>
              <a:t>Andalucía, es una de las comunidades con una problemática mayor en lo que se refiere a los campos de futbol, bien sea partidos de futbol o conciertos.</a:t>
            </a:r>
            <a:endParaRPr lang="es-ES" sz="1600" dirty="0">
              <a:latin typeface="Calibri" pitchFamily="34" charset="0"/>
              <a:cs typeface="Calibri" pitchFamily="34" charset="0"/>
            </a:endParaRPr>
          </a:p>
        </p:txBody>
      </p:sp>
      <p:sp>
        <p:nvSpPr>
          <p:cNvPr id="171" name="170 CuadroTexto"/>
          <p:cNvSpPr txBox="1"/>
          <p:nvPr/>
        </p:nvSpPr>
        <p:spPr>
          <a:xfrm rot="16200000">
            <a:off x="8431549" y="3909634"/>
            <a:ext cx="2521538" cy="261610"/>
          </a:xfrm>
          <a:prstGeom prst="rect">
            <a:avLst/>
          </a:prstGeom>
          <a:noFill/>
        </p:spPr>
        <p:txBody>
          <a:bodyPr wrap="square" lIns="36000" rIns="36000" rtlCol="0" anchor="ctr">
            <a:spAutoFit/>
          </a:bodyPr>
          <a:lstStyle/>
          <a:p>
            <a:pPr algn="l"/>
            <a:r>
              <a:rPr lang="es-ES" sz="1100" dirty="0" smtClean="0">
                <a:latin typeface="Calibri" pitchFamily="34" charset="0"/>
                <a:cs typeface="Calibri" pitchFamily="34" charset="0"/>
              </a:rPr>
              <a:t>BASE Total muestra: 404 CASOS</a:t>
            </a:r>
            <a:endParaRPr lang="es-ES" sz="1100" dirty="0">
              <a:latin typeface="Calibri" pitchFamily="34" charset="0"/>
              <a:cs typeface="Calibri" pitchFamily="34" charset="0"/>
            </a:endParaRPr>
          </a:p>
        </p:txBody>
      </p:sp>
    </p:spTree>
    <p:extLst>
      <p:ext uri="{BB962C8B-B14F-4D97-AF65-F5344CB8AC3E}">
        <p14:creationId xmlns:p14="http://schemas.microsoft.com/office/powerpoint/2010/main" xmlns="" val="1738886873"/>
      </p:ext>
    </p:extLst>
  </p:cSld>
  <p:clrMapOvr>
    <a:masterClrMapping/>
  </p:clrMapOvr>
  <p:transition>
    <p:wipe dir="d"/>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2" name="221 Grupo"/>
          <p:cNvGrpSpPr/>
          <p:nvPr/>
        </p:nvGrpSpPr>
        <p:grpSpPr>
          <a:xfrm>
            <a:off x="3143955" y="1981609"/>
            <a:ext cx="6390000" cy="4176000"/>
            <a:chOff x="883392" y="1981609"/>
            <a:chExt cx="9790913" cy="4354870"/>
          </a:xfrm>
        </p:grpSpPr>
        <p:sp>
          <p:nvSpPr>
            <p:cNvPr id="223" name="222 Rectángulo"/>
            <p:cNvSpPr/>
            <p:nvPr/>
          </p:nvSpPr>
          <p:spPr bwMode="auto">
            <a:xfrm>
              <a:off x="3835029" y="1981609"/>
              <a:ext cx="936000" cy="4354870"/>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224" name="223 Rectángulo"/>
            <p:cNvSpPr/>
            <p:nvPr/>
          </p:nvSpPr>
          <p:spPr bwMode="auto">
            <a:xfrm>
              <a:off x="4818908" y="1981609"/>
              <a:ext cx="936000" cy="4354870"/>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225" name="224 Rectángulo"/>
            <p:cNvSpPr/>
            <p:nvPr/>
          </p:nvSpPr>
          <p:spPr bwMode="auto">
            <a:xfrm>
              <a:off x="5802787" y="1981609"/>
              <a:ext cx="936000" cy="4354870"/>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226" name="225 Rectángulo"/>
            <p:cNvSpPr/>
            <p:nvPr/>
          </p:nvSpPr>
          <p:spPr bwMode="auto">
            <a:xfrm>
              <a:off x="6786665" y="1981609"/>
              <a:ext cx="936000" cy="4354870"/>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227" name="226 Rectángulo"/>
            <p:cNvSpPr/>
            <p:nvPr/>
          </p:nvSpPr>
          <p:spPr bwMode="auto">
            <a:xfrm>
              <a:off x="7770544" y="1981609"/>
              <a:ext cx="936000" cy="4354870"/>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228" name="227 Rectángulo"/>
            <p:cNvSpPr/>
            <p:nvPr/>
          </p:nvSpPr>
          <p:spPr bwMode="auto">
            <a:xfrm>
              <a:off x="8754423" y="1981609"/>
              <a:ext cx="936000" cy="4354870"/>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229" name="228 Rectángulo"/>
            <p:cNvSpPr/>
            <p:nvPr/>
          </p:nvSpPr>
          <p:spPr bwMode="auto">
            <a:xfrm>
              <a:off x="883392" y="1981609"/>
              <a:ext cx="936000" cy="4354870"/>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230" name="229 Rectángulo"/>
            <p:cNvSpPr/>
            <p:nvPr/>
          </p:nvSpPr>
          <p:spPr bwMode="auto">
            <a:xfrm>
              <a:off x="1867271" y="1981609"/>
              <a:ext cx="936000" cy="4354870"/>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231" name="230 Rectángulo"/>
            <p:cNvSpPr/>
            <p:nvPr/>
          </p:nvSpPr>
          <p:spPr bwMode="auto">
            <a:xfrm>
              <a:off x="2851150" y="1981609"/>
              <a:ext cx="936000" cy="4354870"/>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232" name="231 Rectángulo"/>
            <p:cNvSpPr/>
            <p:nvPr/>
          </p:nvSpPr>
          <p:spPr bwMode="auto">
            <a:xfrm>
              <a:off x="9738305" y="1981609"/>
              <a:ext cx="936000" cy="4354870"/>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grpSp>
      <p:graphicFrame>
        <p:nvGraphicFramePr>
          <p:cNvPr id="233" name="232 Tabla"/>
          <p:cNvGraphicFramePr>
            <a:graphicFrameLocks noGrp="1"/>
          </p:cNvGraphicFramePr>
          <p:nvPr>
            <p:extLst>
              <p:ext uri="{D42A27DB-BD31-4B8C-83A1-F6EECF244321}">
                <p14:modId xmlns:p14="http://schemas.microsoft.com/office/powerpoint/2010/main" xmlns="" val="1926533333"/>
              </p:ext>
            </p:extLst>
          </p:nvPr>
        </p:nvGraphicFramePr>
        <p:xfrm>
          <a:off x="3119915" y="5378387"/>
          <a:ext cx="6432300" cy="731520"/>
        </p:xfrm>
        <a:graphic>
          <a:graphicData uri="http://schemas.openxmlformats.org/drawingml/2006/table">
            <a:tbl>
              <a:tblPr firstRow="1" bandRow="1">
                <a:tableStyleId>{00A15C55-8517-42AA-B614-E9B94910E393}</a:tableStyleId>
              </a:tblPr>
              <a:tblGrid>
                <a:gridCol w="643230"/>
                <a:gridCol w="643230"/>
                <a:gridCol w="643230"/>
                <a:gridCol w="643230"/>
                <a:gridCol w="643230"/>
                <a:gridCol w="643230"/>
                <a:gridCol w="643230"/>
                <a:gridCol w="643230"/>
                <a:gridCol w="643230"/>
                <a:gridCol w="643230"/>
              </a:tblGrid>
              <a:tr h="370840">
                <a:tc>
                  <a:txBody>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s-ES" sz="1000" b="0" i="0" u="none" strike="noStrike" kern="1200" cap="none" spc="0" normalizeH="0" baseline="0" noProof="0" dirty="0" smtClean="0">
                          <a:ln>
                            <a:noFill/>
                          </a:ln>
                          <a:solidFill>
                            <a:prstClr val="black"/>
                          </a:solidFill>
                          <a:effectLst/>
                          <a:uLnTx/>
                          <a:uFillTx/>
                          <a:latin typeface="Calibri" pitchFamily="34" charset="0"/>
                          <a:ea typeface="+mn-ea"/>
                          <a:cs typeface="Calibri" pitchFamily="34" charset="0"/>
                        </a:rPr>
                        <a:t>GENERAL </a:t>
                      </a:r>
                    </a:p>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es-ES" sz="1000" b="0" i="0" u="none" strike="noStrike" kern="1200" cap="none" spc="0" normalizeH="0" baseline="0" noProof="0" dirty="0" smtClean="0">
                        <a:ln>
                          <a:noFill/>
                        </a:ln>
                        <a:solidFill>
                          <a:prstClr val="black"/>
                        </a:solidFill>
                        <a:effectLst/>
                        <a:uLnTx/>
                        <a:uFillTx/>
                        <a:latin typeface="Calibri" pitchFamily="34" charset="0"/>
                        <a:ea typeface="+mn-ea"/>
                        <a:cs typeface="Calibri" pitchFamily="34" charset="0"/>
                      </a:endParaRP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s-ES" sz="1000" b="0" i="0" u="none" strike="noStrike" kern="1200" cap="none" spc="0" normalizeH="0" baseline="0" noProof="0" dirty="0" smtClean="0">
                          <a:ln>
                            <a:noFill/>
                          </a:ln>
                          <a:solidFill>
                            <a:prstClr val="black"/>
                          </a:solidFill>
                          <a:effectLst/>
                          <a:uLnTx/>
                          <a:uFillTx/>
                          <a:latin typeface="Calibri" pitchFamily="34" charset="0"/>
                          <a:ea typeface="+mn-ea"/>
                          <a:cs typeface="Calibri" pitchFamily="34" charset="0"/>
                        </a:rPr>
                        <a:t>(</a:t>
                      </a:r>
                      <a:r>
                        <a:rPr kumimoji="0" lang="es-ES" sz="1000" b="0" i="0" u="none" strike="noStrike" kern="1200" cap="none" spc="0" normalizeH="0" baseline="0" noProof="0" dirty="0" err="1" smtClean="0">
                          <a:ln>
                            <a:noFill/>
                          </a:ln>
                          <a:solidFill>
                            <a:prstClr val="black"/>
                          </a:solidFill>
                          <a:effectLst/>
                          <a:uLnTx/>
                          <a:uFillTx/>
                          <a:latin typeface="Calibri" pitchFamily="34" charset="0"/>
                          <a:ea typeface="+mn-ea"/>
                          <a:cs typeface="Calibri" pitchFamily="34" charset="0"/>
                        </a:rPr>
                        <a:t>P1</a:t>
                      </a:r>
                      <a:r>
                        <a:rPr kumimoji="0" lang="es-ES" sz="1000" b="0" i="0" u="none" strike="noStrike" kern="1200" cap="none" spc="0" normalizeH="0" baseline="0" noProof="0" dirty="0" smtClean="0">
                          <a:ln>
                            <a:noFill/>
                          </a:ln>
                          <a:solidFill>
                            <a:prstClr val="black"/>
                          </a:solidFill>
                          <a:effectLst/>
                          <a:uLnTx/>
                          <a:uFillTx/>
                          <a:latin typeface="Calibri" pitchFamily="34" charset="0"/>
                          <a:ea typeface="+mn-ea"/>
                          <a:cs typeface="Calibri" pitchFamily="34" charset="0"/>
                        </a:rPr>
                        <a:t>)</a:t>
                      </a: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80000"/>
                        </a:lnSpc>
                      </a:pPr>
                      <a:r>
                        <a:rPr kumimoji="0" lang="es-ES" sz="1000" b="0" i="0" u="none" strike="noStrike" kern="1200" cap="none" spc="0" normalizeH="0" baseline="0" dirty="0">
                          <a:ln>
                            <a:noFill/>
                          </a:ln>
                          <a:solidFill>
                            <a:prstClr val="black"/>
                          </a:solidFill>
                          <a:effectLst/>
                          <a:uLnTx/>
                          <a:uFillTx/>
                          <a:latin typeface="Calibri" pitchFamily="34" charset="0"/>
                          <a:ea typeface="+mn-ea"/>
                          <a:cs typeface="Calibri" pitchFamily="34" charset="0"/>
                        </a:rPr>
                        <a:t>Estadios </a:t>
                      </a:r>
                      <a:r>
                        <a:rPr kumimoji="0" lang="es-ES" sz="1000" b="0" i="0" u="none" strike="noStrike" kern="1200" cap="none" spc="0" normalizeH="0" baseline="0" dirty="0" smtClean="0">
                          <a:ln>
                            <a:noFill/>
                          </a:ln>
                          <a:solidFill>
                            <a:prstClr val="black"/>
                          </a:solidFill>
                          <a:effectLst/>
                          <a:uLnTx/>
                          <a:uFillTx/>
                          <a:latin typeface="Calibri" pitchFamily="34" charset="0"/>
                          <a:ea typeface="+mn-ea"/>
                          <a:cs typeface="Calibri" pitchFamily="34" charset="0"/>
                        </a:rPr>
                        <a:t/>
                      </a:r>
                      <a:br>
                        <a:rPr kumimoji="0" lang="es-ES" sz="1000" b="0" i="0" u="none" strike="noStrike" kern="1200" cap="none" spc="0" normalizeH="0" baseline="0" dirty="0" smtClean="0">
                          <a:ln>
                            <a:noFill/>
                          </a:ln>
                          <a:solidFill>
                            <a:prstClr val="black"/>
                          </a:solidFill>
                          <a:effectLst/>
                          <a:uLnTx/>
                          <a:uFillTx/>
                          <a:latin typeface="Calibri" pitchFamily="34" charset="0"/>
                          <a:ea typeface="+mn-ea"/>
                          <a:cs typeface="Calibri" pitchFamily="34" charset="0"/>
                        </a:rPr>
                      </a:br>
                      <a:r>
                        <a:rPr kumimoji="0" lang="es-ES" sz="1000" b="0" i="0" u="none" strike="noStrike" kern="1200" cap="none" spc="0" normalizeH="0" baseline="0" dirty="0" smtClean="0">
                          <a:ln>
                            <a:noFill/>
                          </a:ln>
                          <a:solidFill>
                            <a:prstClr val="black"/>
                          </a:solidFill>
                          <a:effectLst/>
                          <a:uLnTx/>
                          <a:uFillTx/>
                          <a:latin typeface="Calibri" pitchFamily="34" charset="0"/>
                          <a:ea typeface="+mn-ea"/>
                          <a:cs typeface="Calibri" pitchFamily="34" charset="0"/>
                        </a:rPr>
                        <a:t>de </a:t>
                      </a:r>
                      <a:r>
                        <a:rPr kumimoji="0" lang="es-ES" sz="1000" b="0" i="0" u="none" strike="noStrike" kern="1200" cap="none" spc="0" normalizeH="0" baseline="0" dirty="0">
                          <a:ln>
                            <a:noFill/>
                          </a:ln>
                          <a:solidFill>
                            <a:prstClr val="black"/>
                          </a:solidFill>
                          <a:effectLst/>
                          <a:uLnTx/>
                          <a:uFillTx/>
                          <a:latin typeface="Calibri" pitchFamily="34" charset="0"/>
                          <a:ea typeface="+mn-ea"/>
                          <a:cs typeface="Calibri" pitchFamily="34" charset="0"/>
                        </a:rPr>
                        <a:t>futbol / eventos </a:t>
                      </a:r>
                      <a:r>
                        <a:rPr kumimoji="0" lang="es-ES" sz="1000" b="0" i="0" u="none" strike="noStrike" kern="1200" cap="none" spc="0" normalizeH="0" baseline="0" dirty="0" smtClean="0">
                          <a:ln>
                            <a:noFill/>
                          </a:ln>
                          <a:solidFill>
                            <a:prstClr val="black"/>
                          </a:solidFill>
                          <a:effectLst/>
                          <a:uLnTx/>
                          <a:uFillTx/>
                          <a:latin typeface="Calibri" pitchFamily="34" charset="0"/>
                          <a:ea typeface="+mn-ea"/>
                          <a:cs typeface="Calibri" pitchFamily="34" charset="0"/>
                        </a:rPr>
                        <a:t/>
                      </a:r>
                      <a:br>
                        <a:rPr kumimoji="0" lang="es-ES" sz="1000" b="0" i="0" u="none" strike="noStrike" kern="1200" cap="none" spc="0" normalizeH="0" baseline="0" dirty="0" smtClean="0">
                          <a:ln>
                            <a:noFill/>
                          </a:ln>
                          <a:solidFill>
                            <a:prstClr val="black"/>
                          </a:solidFill>
                          <a:effectLst/>
                          <a:uLnTx/>
                          <a:uFillTx/>
                          <a:latin typeface="Calibri" pitchFamily="34" charset="0"/>
                          <a:ea typeface="+mn-ea"/>
                          <a:cs typeface="Calibri" pitchFamily="34" charset="0"/>
                        </a:rPr>
                      </a:br>
                      <a:r>
                        <a:rPr kumimoji="0" lang="es-ES" sz="1000" b="0" i="0" u="none" strike="noStrike" kern="1200" cap="none" spc="0" normalizeH="0" baseline="0" dirty="0" smtClean="0">
                          <a:ln>
                            <a:noFill/>
                          </a:ln>
                          <a:solidFill>
                            <a:prstClr val="black"/>
                          </a:solidFill>
                          <a:effectLst/>
                          <a:uLnTx/>
                          <a:uFillTx/>
                          <a:latin typeface="Calibri" pitchFamily="34" charset="0"/>
                          <a:ea typeface="+mn-ea"/>
                          <a:cs typeface="Calibri" pitchFamily="34" charset="0"/>
                        </a:rPr>
                        <a:t>de </a:t>
                      </a:r>
                      <a:r>
                        <a:rPr kumimoji="0" lang="es-ES" sz="1000" b="0" i="0" u="none" strike="noStrike" kern="1200" cap="none" spc="0" normalizeH="0" baseline="0" dirty="0">
                          <a:ln>
                            <a:noFill/>
                          </a:ln>
                          <a:solidFill>
                            <a:prstClr val="black"/>
                          </a:solidFill>
                          <a:effectLst/>
                          <a:uLnTx/>
                          <a:uFillTx/>
                          <a:latin typeface="Calibri" pitchFamily="34" charset="0"/>
                          <a:ea typeface="+mn-ea"/>
                          <a:cs typeface="Calibri" pitchFamily="34" charset="0"/>
                        </a:rPr>
                        <a:t>futbol</a:t>
                      </a: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80000"/>
                        </a:lnSpc>
                      </a:pPr>
                      <a:r>
                        <a:rPr kumimoji="0" lang="pt-BR" sz="1000" b="0" i="0" u="none" strike="noStrike" kern="1200" cap="none" spc="0" normalizeH="0" baseline="0" dirty="0" err="1">
                          <a:ln>
                            <a:noFill/>
                          </a:ln>
                          <a:solidFill>
                            <a:prstClr val="black"/>
                          </a:solidFill>
                          <a:effectLst/>
                          <a:uLnTx/>
                          <a:uFillTx/>
                          <a:latin typeface="Calibri" pitchFamily="34" charset="0"/>
                          <a:ea typeface="+mn-ea"/>
                          <a:cs typeface="Calibri" pitchFamily="34" charset="0"/>
                        </a:rPr>
                        <a:t>Festivales</a:t>
                      </a:r>
                      <a:r>
                        <a:rPr kumimoji="0" lang="pt-BR" sz="1000" b="0" i="0" u="none" strike="noStrike" kern="1200" cap="none" spc="0" normalizeH="0" baseline="0" dirty="0">
                          <a:ln>
                            <a:noFill/>
                          </a:ln>
                          <a:solidFill>
                            <a:prstClr val="black"/>
                          </a:solidFill>
                          <a:effectLst/>
                          <a:uLnTx/>
                          <a:uFillTx/>
                          <a:latin typeface="Calibri" pitchFamily="34" charset="0"/>
                          <a:ea typeface="+mn-ea"/>
                          <a:cs typeface="Calibri" pitchFamily="34" charset="0"/>
                        </a:rPr>
                        <a:t> de música (Rock </a:t>
                      </a:r>
                      <a:r>
                        <a:rPr kumimoji="0" lang="pt-BR" sz="1000" b="0" i="0" u="none" strike="noStrike" kern="1200" cap="none" spc="0" normalizeH="0" baseline="0" dirty="0" smtClean="0">
                          <a:ln>
                            <a:noFill/>
                          </a:ln>
                          <a:solidFill>
                            <a:prstClr val="black"/>
                          </a:solidFill>
                          <a:effectLst/>
                          <a:uLnTx/>
                          <a:uFillTx/>
                          <a:latin typeface="Calibri" pitchFamily="34" charset="0"/>
                          <a:ea typeface="+mn-ea"/>
                          <a:cs typeface="Calibri" pitchFamily="34" charset="0"/>
                        </a:rPr>
                        <a:t/>
                      </a:r>
                      <a:br>
                        <a:rPr kumimoji="0" lang="pt-BR" sz="1000" b="0" i="0" u="none" strike="noStrike" kern="1200" cap="none" spc="0" normalizeH="0" baseline="0" dirty="0" smtClean="0">
                          <a:ln>
                            <a:noFill/>
                          </a:ln>
                          <a:solidFill>
                            <a:prstClr val="black"/>
                          </a:solidFill>
                          <a:effectLst/>
                          <a:uLnTx/>
                          <a:uFillTx/>
                          <a:latin typeface="Calibri" pitchFamily="34" charset="0"/>
                          <a:ea typeface="+mn-ea"/>
                          <a:cs typeface="Calibri" pitchFamily="34" charset="0"/>
                        </a:rPr>
                      </a:br>
                      <a:r>
                        <a:rPr kumimoji="0" lang="pt-BR" sz="1000" b="0" i="0" u="none" strike="noStrike" kern="1200" cap="none" spc="0" normalizeH="0" baseline="0" dirty="0" smtClean="0">
                          <a:ln>
                            <a:noFill/>
                          </a:ln>
                          <a:solidFill>
                            <a:prstClr val="black"/>
                          </a:solidFill>
                          <a:effectLst/>
                          <a:uLnTx/>
                          <a:uFillTx/>
                          <a:latin typeface="Calibri" pitchFamily="34" charset="0"/>
                          <a:ea typeface="+mn-ea"/>
                          <a:cs typeface="Calibri" pitchFamily="34" charset="0"/>
                        </a:rPr>
                        <a:t>in </a:t>
                      </a:r>
                      <a:r>
                        <a:rPr kumimoji="0" lang="pt-BR" sz="1000" b="0" i="0" u="none" strike="noStrike" kern="1200" cap="none" spc="0" normalizeH="0" baseline="0" dirty="0">
                          <a:ln>
                            <a:noFill/>
                          </a:ln>
                          <a:solidFill>
                            <a:prstClr val="black"/>
                          </a:solidFill>
                          <a:effectLst/>
                          <a:uLnTx/>
                          <a:uFillTx/>
                          <a:latin typeface="Calibri" pitchFamily="34" charset="0"/>
                          <a:ea typeface="+mn-ea"/>
                          <a:cs typeface="Calibri" pitchFamily="34" charset="0"/>
                        </a:rPr>
                        <a:t>Rio, </a:t>
                      </a:r>
                      <a:r>
                        <a:rPr kumimoji="0" lang="pt-BR" sz="1000" b="0" i="0" u="none" strike="noStrike" kern="1200" cap="none" spc="0" normalizeH="0" baseline="0" dirty="0" err="1" smtClean="0">
                          <a:ln>
                            <a:noFill/>
                          </a:ln>
                          <a:solidFill>
                            <a:prstClr val="black"/>
                          </a:solidFill>
                          <a:effectLst/>
                          <a:uLnTx/>
                          <a:uFillTx/>
                          <a:latin typeface="Calibri" pitchFamily="34" charset="0"/>
                          <a:ea typeface="+mn-ea"/>
                          <a:cs typeface="Calibri" pitchFamily="34" charset="0"/>
                        </a:rPr>
                        <a:t>Monegros</a:t>
                      </a:r>
                      <a:r>
                        <a:rPr kumimoji="0" lang="pt-BR" sz="1000" b="0" i="0" u="none" strike="noStrike" kern="1200" cap="none" spc="0" normalizeH="0" baseline="0" dirty="0" smtClean="0">
                          <a:ln>
                            <a:noFill/>
                          </a:ln>
                          <a:solidFill>
                            <a:prstClr val="black"/>
                          </a:solidFill>
                          <a:effectLst/>
                          <a:uLnTx/>
                          <a:uFillTx/>
                          <a:latin typeface="Calibri" pitchFamily="34" charset="0"/>
                          <a:ea typeface="+mn-ea"/>
                          <a:cs typeface="Calibri" pitchFamily="34" charset="0"/>
                        </a:rPr>
                        <a:t>)</a:t>
                      </a:r>
                      <a:endParaRPr kumimoji="0" lang="pt-BR" sz="1000" b="0" i="0" u="none" strike="noStrike" kern="1200" cap="none" spc="0" normalizeH="0" baseline="0" dirty="0">
                        <a:ln>
                          <a:noFill/>
                        </a:ln>
                        <a:solidFill>
                          <a:prstClr val="black"/>
                        </a:solidFill>
                        <a:effectLst/>
                        <a:uLnTx/>
                        <a:uFillTx/>
                        <a:latin typeface="Calibri" pitchFamily="34" charset="0"/>
                        <a:ea typeface="+mn-ea"/>
                        <a:cs typeface="Calibri" pitchFamily="34" charset="0"/>
                      </a:endParaRP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80000"/>
                        </a:lnSpc>
                      </a:pPr>
                      <a:r>
                        <a:rPr kumimoji="0" lang="es-ES" sz="1000" b="0" i="0" u="none" strike="noStrike" kern="1200" cap="none" spc="0" normalizeH="0" baseline="0" dirty="0">
                          <a:ln>
                            <a:noFill/>
                          </a:ln>
                          <a:solidFill>
                            <a:prstClr val="black"/>
                          </a:solidFill>
                          <a:effectLst/>
                          <a:uLnTx/>
                          <a:uFillTx/>
                          <a:latin typeface="Calibri" pitchFamily="34" charset="0"/>
                          <a:ea typeface="+mn-ea"/>
                          <a:cs typeface="Calibri" pitchFamily="34" charset="0"/>
                        </a:rPr>
                        <a:t>Conciertos en campos de futbol</a:t>
                      </a: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80000"/>
                        </a:lnSpc>
                      </a:pPr>
                      <a:r>
                        <a:rPr kumimoji="0" lang="es-ES" sz="1000" b="0" i="0" u="none" strike="noStrike" kern="1200" cap="none" spc="0" normalizeH="0" baseline="0" dirty="0">
                          <a:ln>
                            <a:noFill/>
                          </a:ln>
                          <a:solidFill>
                            <a:prstClr val="black"/>
                          </a:solidFill>
                          <a:effectLst/>
                          <a:uLnTx/>
                          <a:uFillTx/>
                          <a:latin typeface="Calibri" pitchFamily="34" charset="0"/>
                          <a:ea typeface="+mn-ea"/>
                          <a:cs typeface="Calibri" pitchFamily="34" charset="0"/>
                        </a:rPr>
                        <a:t>Otros eventos </a:t>
                      </a:r>
                      <a:r>
                        <a:rPr kumimoji="0" lang="es-ES" sz="1000" b="0" i="0" u="none" strike="noStrike" kern="1200" cap="none" spc="0" normalizeH="0" baseline="0" dirty="0" smtClean="0">
                          <a:ln>
                            <a:noFill/>
                          </a:ln>
                          <a:solidFill>
                            <a:prstClr val="black"/>
                          </a:solidFill>
                          <a:effectLst/>
                          <a:uLnTx/>
                          <a:uFillTx/>
                          <a:latin typeface="Calibri" pitchFamily="34" charset="0"/>
                          <a:ea typeface="+mn-ea"/>
                          <a:cs typeface="Calibri" pitchFamily="34" charset="0"/>
                        </a:rPr>
                        <a:t/>
                      </a:r>
                      <a:br>
                        <a:rPr kumimoji="0" lang="es-ES" sz="1000" b="0" i="0" u="none" strike="noStrike" kern="1200" cap="none" spc="0" normalizeH="0" baseline="0" dirty="0" smtClean="0">
                          <a:ln>
                            <a:noFill/>
                          </a:ln>
                          <a:solidFill>
                            <a:prstClr val="black"/>
                          </a:solidFill>
                          <a:effectLst/>
                          <a:uLnTx/>
                          <a:uFillTx/>
                          <a:latin typeface="Calibri" pitchFamily="34" charset="0"/>
                          <a:ea typeface="+mn-ea"/>
                          <a:cs typeface="Calibri" pitchFamily="34" charset="0"/>
                        </a:rPr>
                      </a:br>
                      <a:r>
                        <a:rPr kumimoji="0" lang="es-ES" sz="1000" b="0" i="0" u="none" strike="noStrike" kern="1200" cap="none" spc="0" normalizeH="0" baseline="0" dirty="0" smtClean="0">
                          <a:ln>
                            <a:noFill/>
                          </a:ln>
                          <a:solidFill>
                            <a:prstClr val="black"/>
                          </a:solidFill>
                          <a:effectLst/>
                          <a:uLnTx/>
                          <a:uFillTx/>
                          <a:latin typeface="Calibri" pitchFamily="34" charset="0"/>
                          <a:ea typeface="+mn-ea"/>
                          <a:cs typeface="Calibri" pitchFamily="34" charset="0"/>
                        </a:rPr>
                        <a:t>de </a:t>
                      </a:r>
                      <a:br>
                        <a:rPr kumimoji="0" lang="es-ES" sz="1000" b="0" i="0" u="none" strike="noStrike" kern="1200" cap="none" spc="0" normalizeH="0" baseline="0" dirty="0" smtClean="0">
                          <a:ln>
                            <a:noFill/>
                          </a:ln>
                          <a:solidFill>
                            <a:prstClr val="black"/>
                          </a:solidFill>
                          <a:effectLst/>
                          <a:uLnTx/>
                          <a:uFillTx/>
                          <a:latin typeface="Calibri" pitchFamily="34" charset="0"/>
                          <a:ea typeface="+mn-ea"/>
                          <a:cs typeface="Calibri" pitchFamily="34" charset="0"/>
                        </a:rPr>
                      </a:br>
                      <a:r>
                        <a:rPr kumimoji="0" lang="es-ES" sz="1000" b="0" i="0" u="none" strike="noStrike" kern="1200" cap="none" spc="0" normalizeH="0" baseline="0" dirty="0" smtClean="0">
                          <a:ln>
                            <a:noFill/>
                          </a:ln>
                          <a:solidFill>
                            <a:prstClr val="black"/>
                          </a:solidFill>
                          <a:effectLst/>
                          <a:uLnTx/>
                          <a:uFillTx/>
                          <a:latin typeface="Calibri" pitchFamily="34" charset="0"/>
                          <a:ea typeface="+mn-ea"/>
                          <a:cs typeface="Calibri" pitchFamily="34" charset="0"/>
                        </a:rPr>
                        <a:t>afluencia </a:t>
                      </a:r>
                      <a:r>
                        <a:rPr kumimoji="0" lang="es-ES" sz="1000" b="0" i="0" u="none" strike="noStrike" kern="1200" cap="none" spc="0" normalizeH="0" baseline="0" dirty="0">
                          <a:ln>
                            <a:noFill/>
                          </a:ln>
                          <a:solidFill>
                            <a:prstClr val="black"/>
                          </a:solidFill>
                          <a:effectLst/>
                          <a:uLnTx/>
                          <a:uFillTx/>
                          <a:latin typeface="Calibri" pitchFamily="34" charset="0"/>
                          <a:ea typeface="+mn-ea"/>
                          <a:cs typeface="Calibri" pitchFamily="34" charset="0"/>
                        </a:rPr>
                        <a:t>masiva</a:t>
                      </a: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80000"/>
                        </a:lnSpc>
                      </a:pPr>
                      <a:r>
                        <a:rPr kumimoji="0" lang="es-ES" sz="1000" b="0" i="0" u="none" strike="noStrike" kern="1200" cap="none" spc="0" normalizeH="0" baseline="0" dirty="0">
                          <a:ln>
                            <a:noFill/>
                          </a:ln>
                          <a:solidFill>
                            <a:prstClr val="black"/>
                          </a:solidFill>
                          <a:effectLst/>
                          <a:uLnTx/>
                          <a:uFillTx/>
                          <a:latin typeface="Calibri" pitchFamily="34" charset="0"/>
                          <a:ea typeface="+mn-ea"/>
                          <a:cs typeface="Calibri" pitchFamily="34" charset="0"/>
                        </a:rPr>
                        <a:t>Otros eventos deportivos de gran escala</a:t>
                      </a: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80000"/>
                        </a:lnSpc>
                      </a:pPr>
                      <a:r>
                        <a:rPr kumimoji="0" lang="es-ES" sz="1000" b="0" i="0" u="none" strike="noStrike" kern="1200" cap="none" spc="0" normalizeH="0" baseline="0" dirty="0">
                          <a:ln>
                            <a:noFill/>
                          </a:ln>
                          <a:solidFill>
                            <a:prstClr val="black"/>
                          </a:solidFill>
                          <a:effectLst/>
                          <a:uLnTx/>
                          <a:uFillTx/>
                          <a:latin typeface="Calibri" pitchFamily="34" charset="0"/>
                          <a:ea typeface="+mn-ea"/>
                          <a:cs typeface="Calibri" pitchFamily="34" charset="0"/>
                        </a:rPr>
                        <a:t>Plazas de toros</a:t>
                      </a: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80000"/>
                        </a:lnSpc>
                      </a:pPr>
                      <a:r>
                        <a:rPr kumimoji="0" lang="pt-BR" sz="1000" b="0" i="0" u="none" strike="noStrike" kern="1200" cap="none" spc="0" normalizeH="0" baseline="0" dirty="0">
                          <a:ln>
                            <a:noFill/>
                          </a:ln>
                          <a:solidFill>
                            <a:prstClr val="black"/>
                          </a:solidFill>
                          <a:effectLst/>
                          <a:uLnTx/>
                          <a:uFillTx/>
                          <a:latin typeface="Calibri" pitchFamily="34" charset="0"/>
                          <a:ea typeface="+mn-ea"/>
                          <a:cs typeface="Calibri" pitchFamily="34" charset="0"/>
                        </a:rPr>
                        <a:t>Eventos </a:t>
                      </a:r>
                      <a:r>
                        <a:rPr kumimoji="0" lang="pt-BR" sz="1000" b="0" i="0" u="none" strike="noStrike" kern="1200" cap="none" spc="0" normalizeH="0" baseline="0" dirty="0" smtClean="0">
                          <a:ln>
                            <a:noFill/>
                          </a:ln>
                          <a:solidFill>
                            <a:prstClr val="black"/>
                          </a:solidFill>
                          <a:effectLst/>
                          <a:uLnTx/>
                          <a:uFillTx/>
                          <a:latin typeface="Calibri" pitchFamily="34" charset="0"/>
                          <a:ea typeface="+mn-ea"/>
                          <a:cs typeface="Calibri" pitchFamily="34" charset="0"/>
                        </a:rPr>
                        <a:t/>
                      </a:r>
                      <a:br>
                        <a:rPr kumimoji="0" lang="pt-BR" sz="1000" b="0" i="0" u="none" strike="noStrike" kern="1200" cap="none" spc="0" normalizeH="0" baseline="0" dirty="0" smtClean="0">
                          <a:ln>
                            <a:noFill/>
                          </a:ln>
                          <a:solidFill>
                            <a:prstClr val="black"/>
                          </a:solidFill>
                          <a:effectLst/>
                          <a:uLnTx/>
                          <a:uFillTx/>
                          <a:latin typeface="Calibri" pitchFamily="34" charset="0"/>
                          <a:ea typeface="+mn-ea"/>
                          <a:cs typeface="Calibri" pitchFamily="34" charset="0"/>
                        </a:rPr>
                      </a:br>
                      <a:r>
                        <a:rPr kumimoji="0" lang="pt-BR" sz="1000" b="0" i="0" u="none" strike="noStrike" kern="1200" cap="none" spc="0" normalizeH="0" baseline="0" dirty="0" smtClean="0">
                          <a:ln>
                            <a:noFill/>
                          </a:ln>
                          <a:solidFill>
                            <a:prstClr val="black"/>
                          </a:solidFill>
                          <a:effectLst/>
                          <a:uLnTx/>
                          <a:uFillTx/>
                          <a:latin typeface="Calibri" pitchFamily="34" charset="0"/>
                          <a:ea typeface="+mn-ea"/>
                          <a:cs typeface="Calibri" pitchFamily="34" charset="0"/>
                        </a:rPr>
                        <a:t>de </a:t>
                      </a:r>
                      <a:r>
                        <a:rPr kumimoji="0" lang="pt-BR" sz="1000" b="0" i="0" u="none" strike="noStrike" kern="1200" cap="none" spc="0" normalizeH="0" baseline="0" dirty="0">
                          <a:ln>
                            <a:noFill/>
                          </a:ln>
                          <a:solidFill>
                            <a:prstClr val="black"/>
                          </a:solidFill>
                          <a:effectLst/>
                          <a:uLnTx/>
                          <a:uFillTx/>
                          <a:latin typeface="Calibri" pitchFamily="34" charset="0"/>
                          <a:ea typeface="+mn-ea"/>
                          <a:cs typeface="Calibri" pitchFamily="34" charset="0"/>
                        </a:rPr>
                        <a:t>motor (Motos / </a:t>
                      </a:r>
                      <a:r>
                        <a:rPr kumimoji="0" lang="pt-BR" sz="1000" b="0" i="0" u="none" strike="noStrike" kern="1200" cap="none" spc="0" normalizeH="0" baseline="0" dirty="0" smtClean="0">
                          <a:ln>
                            <a:noFill/>
                          </a:ln>
                          <a:solidFill>
                            <a:prstClr val="black"/>
                          </a:solidFill>
                          <a:effectLst/>
                          <a:uLnTx/>
                          <a:uFillTx/>
                          <a:latin typeface="Calibri" pitchFamily="34" charset="0"/>
                          <a:ea typeface="+mn-ea"/>
                          <a:cs typeface="Calibri" pitchFamily="34" charset="0"/>
                        </a:rPr>
                        <a:t/>
                      </a:r>
                      <a:br>
                        <a:rPr kumimoji="0" lang="pt-BR" sz="1000" b="0" i="0" u="none" strike="noStrike" kern="1200" cap="none" spc="0" normalizeH="0" baseline="0" dirty="0" smtClean="0">
                          <a:ln>
                            <a:noFill/>
                          </a:ln>
                          <a:solidFill>
                            <a:prstClr val="black"/>
                          </a:solidFill>
                          <a:effectLst/>
                          <a:uLnTx/>
                          <a:uFillTx/>
                          <a:latin typeface="Calibri" pitchFamily="34" charset="0"/>
                          <a:ea typeface="+mn-ea"/>
                          <a:cs typeface="Calibri" pitchFamily="34" charset="0"/>
                        </a:rPr>
                      </a:br>
                      <a:r>
                        <a:rPr kumimoji="0" lang="pt-BR" sz="1000" b="0" i="0" u="none" strike="noStrike" kern="1200" cap="none" spc="0" normalizeH="0" baseline="0" dirty="0" err="1" smtClean="0">
                          <a:ln>
                            <a:noFill/>
                          </a:ln>
                          <a:solidFill>
                            <a:prstClr val="black"/>
                          </a:solidFill>
                          <a:effectLst/>
                          <a:uLnTx/>
                          <a:uFillTx/>
                          <a:latin typeface="Calibri" pitchFamily="34" charset="0"/>
                          <a:ea typeface="+mn-ea"/>
                          <a:cs typeface="Calibri" pitchFamily="34" charset="0"/>
                        </a:rPr>
                        <a:t>F1</a:t>
                      </a:r>
                      <a:r>
                        <a:rPr kumimoji="0" lang="pt-BR" sz="1000" b="0" i="0" u="none" strike="noStrike" kern="1200" cap="none" spc="0" normalizeH="0" baseline="0" dirty="0">
                          <a:ln>
                            <a:noFill/>
                          </a:ln>
                          <a:solidFill>
                            <a:prstClr val="black"/>
                          </a:solidFill>
                          <a:effectLst/>
                          <a:uLnTx/>
                          <a:uFillTx/>
                          <a:latin typeface="Calibri" pitchFamily="34" charset="0"/>
                          <a:ea typeface="+mn-ea"/>
                          <a:cs typeface="Calibri" pitchFamily="34" charset="0"/>
                        </a:rPr>
                        <a:t>)</a:t>
                      </a: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80000"/>
                        </a:lnSpc>
                      </a:pPr>
                      <a:r>
                        <a:rPr kumimoji="0" lang="es-ES" sz="1000" b="0" i="0" u="none" strike="noStrike" kern="1200" cap="none" spc="0" normalizeH="0" baseline="0" dirty="0">
                          <a:ln>
                            <a:noFill/>
                          </a:ln>
                          <a:solidFill>
                            <a:prstClr val="black"/>
                          </a:solidFill>
                          <a:effectLst/>
                          <a:uLnTx/>
                          <a:uFillTx/>
                          <a:latin typeface="Calibri" pitchFamily="34" charset="0"/>
                          <a:ea typeface="+mn-ea"/>
                          <a:cs typeface="Calibri" pitchFamily="34" charset="0"/>
                        </a:rPr>
                        <a:t>Eventos </a:t>
                      </a:r>
                      <a:r>
                        <a:rPr kumimoji="0" lang="es-ES" sz="1000" b="0" i="0" u="none" strike="noStrike" kern="1200" cap="none" spc="0" normalizeH="0" baseline="0" dirty="0" smtClean="0">
                          <a:ln>
                            <a:noFill/>
                          </a:ln>
                          <a:solidFill>
                            <a:prstClr val="black"/>
                          </a:solidFill>
                          <a:effectLst/>
                          <a:uLnTx/>
                          <a:uFillTx/>
                          <a:latin typeface="Calibri" pitchFamily="34" charset="0"/>
                          <a:ea typeface="+mn-ea"/>
                          <a:cs typeface="Calibri" pitchFamily="34" charset="0"/>
                        </a:rPr>
                        <a:t/>
                      </a:r>
                      <a:br>
                        <a:rPr kumimoji="0" lang="es-ES" sz="1000" b="0" i="0" u="none" strike="noStrike" kern="1200" cap="none" spc="0" normalizeH="0" baseline="0" dirty="0" smtClean="0">
                          <a:ln>
                            <a:noFill/>
                          </a:ln>
                          <a:solidFill>
                            <a:prstClr val="black"/>
                          </a:solidFill>
                          <a:effectLst/>
                          <a:uLnTx/>
                          <a:uFillTx/>
                          <a:latin typeface="Calibri" pitchFamily="34" charset="0"/>
                          <a:ea typeface="+mn-ea"/>
                          <a:cs typeface="Calibri" pitchFamily="34" charset="0"/>
                        </a:rPr>
                      </a:br>
                      <a:r>
                        <a:rPr kumimoji="0" lang="es-ES" sz="1000" b="0" i="0" u="none" strike="noStrike" kern="1200" cap="none" spc="0" normalizeH="0" baseline="0" dirty="0" smtClean="0">
                          <a:ln>
                            <a:noFill/>
                          </a:ln>
                          <a:solidFill>
                            <a:prstClr val="black"/>
                          </a:solidFill>
                          <a:effectLst/>
                          <a:uLnTx/>
                          <a:uFillTx/>
                          <a:latin typeface="Calibri" pitchFamily="34" charset="0"/>
                          <a:ea typeface="+mn-ea"/>
                          <a:cs typeface="Calibri" pitchFamily="34" charset="0"/>
                        </a:rPr>
                        <a:t>de baloncesto</a:t>
                      </a:r>
                      <a:br>
                        <a:rPr kumimoji="0" lang="es-ES" sz="1000" b="0" i="0" u="none" strike="noStrike" kern="1200" cap="none" spc="0" normalizeH="0" baseline="0" dirty="0" smtClean="0">
                          <a:ln>
                            <a:noFill/>
                          </a:ln>
                          <a:solidFill>
                            <a:prstClr val="black"/>
                          </a:solidFill>
                          <a:effectLst/>
                          <a:uLnTx/>
                          <a:uFillTx/>
                          <a:latin typeface="Calibri" pitchFamily="34" charset="0"/>
                          <a:ea typeface="+mn-ea"/>
                          <a:cs typeface="Calibri" pitchFamily="34" charset="0"/>
                        </a:rPr>
                      </a:br>
                      <a:r>
                        <a:rPr kumimoji="0" lang="es-ES" sz="1000" b="0" i="0" u="none" strike="noStrike" kern="1200" cap="none" spc="0" normalizeH="0" baseline="0" dirty="0" smtClean="0">
                          <a:ln>
                            <a:noFill/>
                          </a:ln>
                          <a:solidFill>
                            <a:prstClr val="black"/>
                          </a:solidFill>
                          <a:effectLst/>
                          <a:uLnTx/>
                          <a:uFillTx/>
                          <a:latin typeface="Calibri" pitchFamily="34" charset="0"/>
                          <a:ea typeface="+mn-ea"/>
                          <a:cs typeface="Calibri" pitchFamily="34" charset="0"/>
                        </a:rPr>
                        <a:t>/juegos de </a:t>
                      </a:r>
                      <a:r>
                        <a:rPr kumimoji="0" lang="es-ES" sz="1000" b="0" i="0" u="none" strike="noStrike" kern="1200" cap="none" spc="0" normalizeH="0" baseline="0" dirty="0">
                          <a:ln>
                            <a:noFill/>
                          </a:ln>
                          <a:solidFill>
                            <a:prstClr val="black"/>
                          </a:solidFill>
                          <a:effectLst/>
                          <a:uLnTx/>
                          <a:uFillTx/>
                          <a:latin typeface="Calibri" pitchFamily="34" charset="0"/>
                          <a:ea typeface="+mn-ea"/>
                          <a:cs typeface="Calibri" pitchFamily="34" charset="0"/>
                        </a:rPr>
                        <a:t>asistencia masiva</a:t>
                      </a: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80000"/>
                        </a:lnSpc>
                      </a:pPr>
                      <a:r>
                        <a:rPr kumimoji="0" lang="es-ES" sz="1000" b="0" i="0" u="none" strike="noStrike" kern="1200" cap="none" spc="0" normalizeH="0" baseline="0" dirty="0">
                          <a:ln>
                            <a:noFill/>
                          </a:ln>
                          <a:solidFill>
                            <a:prstClr val="black"/>
                          </a:solidFill>
                          <a:effectLst/>
                          <a:uLnTx/>
                          <a:uFillTx/>
                          <a:latin typeface="Calibri" pitchFamily="34" charset="0"/>
                          <a:ea typeface="+mn-ea"/>
                          <a:cs typeface="Calibri" pitchFamily="34" charset="0"/>
                        </a:rPr>
                        <a:t>Eventos </a:t>
                      </a:r>
                      <a:r>
                        <a:rPr kumimoji="0" lang="es-ES" sz="1000" b="0" i="0" u="none" strike="noStrike" kern="1200" cap="none" spc="0" normalizeH="0" baseline="0" dirty="0" smtClean="0">
                          <a:ln>
                            <a:noFill/>
                          </a:ln>
                          <a:solidFill>
                            <a:prstClr val="black"/>
                          </a:solidFill>
                          <a:effectLst/>
                          <a:uLnTx/>
                          <a:uFillTx/>
                          <a:latin typeface="Calibri" pitchFamily="34" charset="0"/>
                          <a:ea typeface="+mn-ea"/>
                          <a:cs typeface="Calibri" pitchFamily="34" charset="0"/>
                        </a:rPr>
                        <a:t/>
                      </a:r>
                      <a:br>
                        <a:rPr kumimoji="0" lang="es-ES" sz="1000" b="0" i="0" u="none" strike="noStrike" kern="1200" cap="none" spc="0" normalizeH="0" baseline="0" dirty="0" smtClean="0">
                          <a:ln>
                            <a:noFill/>
                          </a:ln>
                          <a:solidFill>
                            <a:prstClr val="black"/>
                          </a:solidFill>
                          <a:effectLst/>
                          <a:uLnTx/>
                          <a:uFillTx/>
                          <a:latin typeface="Calibri" pitchFamily="34" charset="0"/>
                          <a:ea typeface="+mn-ea"/>
                          <a:cs typeface="Calibri" pitchFamily="34" charset="0"/>
                        </a:rPr>
                      </a:br>
                      <a:r>
                        <a:rPr kumimoji="0" lang="es-ES" sz="1000" b="0" i="0" u="none" strike="noStrike" kern="1200" cap="none" spc="0" normalizeH="0" baseline="0" dirty="0" smtClean="0">
                          <a:ln>
                            <a:noFill/>
                          </a:ln>
                          <a:solidFill>
                            <a:prstClr val="black"/>
                          </a:solidFill>
                          <a:effectLst/>
                          <a:uLnTx/>
                          <a:uFillTx/>
                          <a:latin typeface="Calibri" pitchFamily="34" charset="0"/>
                          <a:ea typeface="+mn-ea"/>
                          <a:cs typeface="Calibri" pitchFamily="34" charset="0"/>
                        </a:rPr>
                        <a:t>de </a:t>
                      </a:r>
                      <a:r>
                        <a:rPr kumimoji="0" lang="es-ES" sz="1000" b="0" i="0" u="none" strike="noStrike" kern="1200" cap="none" spc="0" normalizeH="0" baseline="0" dirty="0">
                          <a:ln>
                            <a:noFill/>
                          </a:ln>
                          <a:solidFill>
                            <a:prstClr val="black"/>
                          </a:solidFill>
                          <a:effectLst/>
                          <a:uLnTx/>
                          <a:uFillTx/>
                          <a:latin typeface="Calibri" pitchFamily="34" charset="0"/>
                          <a:ea typeface="+mn-ea"/>
                          <a:cs typeface="Calibri" pitchFamily="34" charset="0"/>
                        </a:rPr>
                        <a:t>tenis / torneos de afluencia masiva</a:t>
                      </a: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 name="3 Marcador de número de diapositiva"/>
          <p:cNvSpPr>
            <a:spLocks noGrp="1"/>
          </p:cNvSpPr>
          <p:nvPr>
            <p:ph type="sldNum" sz="quarter" idx="10"/>
          </p:nvPr>
        </p:nvSpPr>
        <p:spPr/>
        <p:txBody>
          <a:bodyPr/>
          <a:lstStyle/>
          <a:p>
            <a:r>
              <a:rPr lang="en-US" smtClean="0"/>
              <a:t>-</a:t>
            </a:r>
            <a:fld id="{41B2AE44-E9C6-4EAB-BC73-5008DB342051}" type="slidenum">
              <a:rPr lang="en-US" smtClean="0"/>
              <a:pPr/>
              <a:t>83</a:t>
            </a:fld>
            <a:r>
              <a:rPr lang="en-US" smtClean="0"/>
              <a:t>-</a:t>
            </a:r>
            <a:endParaRPr lang="en-US"/>
          </a:p>
        </p:txBody>
      </p:sp>
      <p:sp>
        <p:nvSpPr>
          <p:cNvPr id="8" name="7 CuadroTexto"/>
          <p:cNvSpPr txBox="1"/>
          <p:nvPr/>
        </p:nvSpPr>
        <p:spPr>
          <a:xfrm>
            <a:off x="56456" y="836712"/>
            <a:ext cx="8640960" cy="646331"/>
          </a:xfrm>
          <a:prstGeom prst="rect">
            <a:avLst/>
          </a:prstGeom>
          <a:noFill/>
          <a:ln>
            <a:noFill/>
          </a:ln>
        </p:spPr>
        <p:txBody>
          <a:bodyPr wrap="square" rtlCol="0">
            <a:spAutoFit/>
          </a:bodyPr>
          <a:lstStyle>
            <a:defPPr>
              <a:defRPr lang="es-ES_tradnl"/>
            </a:defPPr>
            <a:lvl1pPr algn="l">
              <a:spcBef>
                <a:spcPts val="0"/>
              </a:spcBef>
              <a:defRPr sz="2000" b="1">
                <a:solidFill>
                  <a:schemeClr val="bg1">
                    <a:lumMod val="50000"/>
                  </a:schemeClr>
                </a:solidFill>
                <a:latin typeface="Calibri" pitchFamily="34" charset="0"/>
                <a:cs typeface="Calibri" pitchFamily="34" charset="0"/>
              </a:defRPr>
            </a:lvl1pPr>
          </a:lstStyle>
          <a:p>
            <a:r>
              <a:rPr lang="es-ES" dirty="0">
                <a:solidFill>
                  <a:schemeClr val="accent6">
                    <a:lumMod val="75000"/>
                  </a:schemeClr>
                </a:solidFill>
              </a:rPr>
              <a:t>Índice de seguridad</a:t>
            </a:r>
            <a:r>
              <a:rPr lang="es-ES" dirty="0">
                <a:solidFill>
                  <a:schemeClr val="accent4">
                    <a:lumMod val="75000"/>
                  </a:schemeClr>
                </a:solidFill>
              </a:rPr>
              <a:t/>
            </a:r>
            <a:br>
              <a:rPr lang="es-ES" dirty="0">
                <a:solidFill>
                  <a:schemeClr val="accent4">
                    <a:lumMod val="75000"/>
                  </a:schemeClr>
                </a:solidFill>
              </a:rPr>
            </a:br>
            <a:r>
              <a:rPr lang="es-ES" sz="1600" i="1" dirty="0" smtClean="0">
                <a:solidFill>
                  <a:schemeClr val="bg1">
                    <a:lumMod val="65000"/>
                  </a:schemeClr>
                </a:solidFill>
              </a:rPr>
              <a:t>Por Comunidad autónoma</a:t>
            </a:r>
            <a:endParaRPr lang="es-ES" sz="1600" i="1" dirty="0">
              <a:solidFill>
                <a:schemeClr val="bg1">
                  <a:lumMod val="65000"/>
                </a:schemeClr>
              </a:solidFill>
            </a:endParaRPr>
          </a:p>
        </p:txBody>
      </p:sp>
      <p:sp>
        <p:nvSpPr>
          <p:cNvPr id="132" name="Rectangle 3"/>
          <p:cNvSpPr>
            <a:spLocks noChangeArrowheads="1"/>
          </p:cNvSpPr>
          <p:nvPr/>
        </p:nvSpPr>
        <p:spPr bwMode="auto">
          <a:xfrm>
            <a:off x="36513" y="35999"/>
            <a:ext cx="8516887" cy="648000"/>
          </a:xfrm>
          <a:prstGeom prst="rect">
            <a:avLst/>
          </a:prstGeom>
          <a:solidFill>
            <a:schemeClr val="accent6">
              <a:lumMod val="75000"/>
            </a:schemeClr>
          </a:solidFill>
          <a:ln>
            <a:noFill/>
          </a:ln>
          <a:effectLst/>
          <a:extLst/>
        </p:spPr>
        <p:txBody>
          <a:bodyPr wrap="square" lIns="0" tIns="0" rIns="0" bIns="0" anchor="ctr">
            <a:noAutofit/>
          </a:bodyPr>
          <a:lstStyle/>
          <a:p>
            <a:endParaRPr lang="es-ES"/>
          </a:p>
        </p:txBody>
      </p:sp>
      <p:sp>
        <p:nvSpPr>
          <p:cNvPr id="137" name="136 CuadroTexto"/>
          <p:cNvSpPr txBox="1"/>
          <p:nvPr/>
        </p:nvSpPr>
        <p:spPr>
          <a:xfrm>
            <a:off x="56456" y="170534"/>
            <a:ext cx="5618654" cy="400110"/>
          </a:xfrm>
          <a:prstGeom prst="rect">
            <a:avLst/>
          </a:prstGeom>
          <a:noFill/>
        </p:spPr>
        <p:txBody>
          <a:bodyPr wrap="none" rtlCol="0">
            <a:spAutoFit/>
          </a:bodyPr>
          <a:lstStyle>
            <a:defPPr>
              <a:defRPr lang="es-ES_tradnl"/>
            </a:defPPr>
            <a:lvl1pPr algn="l">
              <a:defRPr sz="2000">
                <a:ln>
                  <a:solidFill>
                    <a:schemeClr val="bg1"/>
                  </a:solidFill>
                </a:ln>
                <a:solidFill>
                  <a:schemeClr val="bg1"/>
                </a:solidFill>
                <a:latin typeface="Calibri" pitchFamily="34" charset="0"/>
                <a:cs typeface="Calibri" pitchFamily="34" charset="0"/>
              </a:defRPr>
            </a:lvl1pPr>
          </a:lstStyle>
          <a:p>
            <a:r>
              <a:rPr lang="es-ES" dirty="0"/>
              <a:t>SEGURIDAD CIUDADANA EN LOS EVENTOS MASIVOS</a:t>
            </a:r>
          </a:p>
        </p:txBody>
      </p:sp>
      <p:sp>
        <p:nvSpPr>
          <p:cNvPr id="133" name="132 CuadroTexto"/>
          <p:cNvSpPr txBox="1"/>
          <p:nvPr/>
        </p:nvSpPr>
        <p:spPr>
          <a:xfrm>
            <a:off x="0" y="6396335"/>
            <a:ext cx="7545288" cy="461665"/>
          </a:xfrm>
          <a:prstGeom prst="rect">
            <a:avLst/>
          </a:prstGeom>
          <a:noFill/>
        </p:spPr>
        <p:txBody>
          <a:bodyPr wrap="square" rtlCol="0">
            <a:spAutoFit/>
          </a:bodyPr>
          <a:lstStyle>
            <a:defPPr>
              <a:defRPr lang="es-ES_tradnl"/>
            </a:defPPr>
            <a:lvl1pPr algn="l">
              <a:defRPr sz="1200">
                <a:solidFill>
                  <a:schemeClr val="bg1">
                    <a:lumMod val="50000"/>
                  </a:schemeClr>
                </a:solidFill>
                <a:latin typeface="Calibri" pitchFamily="34" charset="0"/>
                <a:cs typeface="Calibri" pitchFamily="34" charset="0"/>
              </a:defRPr>
            </a:lvl1pPr>
          </a:lstStyle>
          <a:p>
            <a:r>
              <a:rPr lang="es-ES" dirty="0" err="1" smtClean="0"/>
              <a:t>D2a</a:t>
            </a:r>
            <a:r>
              <a:rPr lang="es-ES" dirty="0"/>
              <a:t>.- Considerando </a:t>
            </a:r>
            <a:r>
              <a:rPr lang="es-ES" dirty="0" smtClean="0"/>
              <a:t>los siguientes eventos ¿Cuál </a:t>
            </a:r>
            <a:r>
              <a:rPr lang="es-ES" dirty="0"/>
              <a:t>es su percepción </a:t>
            </a:r>
            <a:r>
              <a:rPr lang="es-ES" dirty="0" smtClean="0"/>
              <a:t>sobre la seguridad, </a:t>
            </a:r>
            <a:br>
              <a:rPr lang="es-ES" dirty="0" smtClean="0"/>
            </a:br>
            <a:r>
              <a:rPr lang="es-ES" dirty="0" smtClean="0"/>
              <a:t>en </a:t>
            </a:r>
            <a:r>
              <a:rPr lang="es-ES" dirty="0"/>
              <a:t>cuanto a posibles comportamientos antisociales, </a:t>
            </a:r>
            <a:r>
              <a:rPr lang="es-ES" dirty="0" smtClean="0"/>
              <a:t>en cada uno de éstos?</a:t>
            </a:r>
            <a:endParaRPr lang="es-ES" dirty="0"/>
          </a:p>
        </p:txBody>
      </p:sp>
      <p:sp>
        <p:nvSpPr>
          <p:cNvPr id="135" name="134 Rectángulo"/>
          <p:cNvSpPr/>
          <p:nvPr/>
        </p:nvSpPr>
        <p:spPr>
          <a:xfrm>
            <a:off x="3145878" y="1540271"/>
            <a:ext cx="1138645" cy="400110"/>
          </a:xfrm>
          <a:prstGeom prst="rect">
            <a:avLst/>
          </a:prstGeom>
        </p:spPr>
        <p:txBody>
          <a:bodyPr wrap="none">
            <a:spAutoFit/>
          </a:bodyPr>
          <a:lstStyle/>
          <a:p>
            <a:pPr algn="l"/>
            <a:r>
              <a:rPr lang="es-ES" sz="2000" b="1" i="1" dirty="0" smtClean="0">
                <a:solidFill>
                  <a:srgbClr val="6777C5"/>
                </a:solidFill>
                <a:latin typeface="Calibri" pitchFamily="34" charset="0"/>
                <a:cs typeface="Calibri" pitchFamily="34" charset="0"/>
              </a:rPr>
              <a:t>Cataluña</a:t>
            </a:r>
            <a:endParaRPr lang="es-ES" b="1" dirty="0">
              <a:solidFill>
                <a:srgbClr val="6777C5"/>
              </a:solidFill>
            </a:endParaRPr>
          </a:p>
        </p:txBody>
      </p:sp>
      <p:grpSp>
        <p:nvGrpSpPr>
          <p:cNvPr id="138" name="137 Grupo"/>
          <p:cNvGrpSpPr/>
          <p:nvPr/>
        </p:nvGrpSpPr>
        <p:grpSpPr>
          <a:xfrm>
            <a:off x="382285" y="1747791"/>
            <a:ext cx="2093818" cy="1758419"/>
            <a:chOff x="534685" y="1747791"/>
            <a:chExt cx="2514964" cy="2112104"/>
          </a:xfrm>
        </p:grpSpPr>
        <p:sp>
          <p:nvSpPr>
            <p:cNvPr id="139" name="Freeform 100"/>
            <p:cNvSpPr>
              <a:spLocks/>
            </p:cNvSpPr>
            <p:nvPr/>
          </p:nvSpPr>
          <p:spPr bwMode="auto">
            <a:xfrm>
              <a:off x="976443" y="1933941"/>
              <a:ext cx="473987" cy="334513"/>
            </a:xfrm>
            <a:custGeom>
              <a:avLst/>
              <a:gdLst>
                <a:gd name="T0" fmla="*/ 184 w 952"/>
                <a:gd name="T1" fmla="*/ 532 h 671"/>
                <a:gd name="T2" fmla="*/ 121 w 952"/>
                <a:gd name="T3" fmla="*/ 462 h 671"/>
                <a:gd name="T4" fmla="*/ 96 w 952"/>
                <a:gd name="T5" fmla="*/ 392 h 671"/>
                <a:gd name="T6" fmla="*/ 67 w 952"/>
                <a:gd name="T7" fmla="*/ 355 h 671"/>
                <a:gd name="T8" fmla="*/ 49 w 952"/>
                <a:gd name="T9" fmla="*/ 354 h 671"/>
                <a:gd name="T10" fmla="*/ 26 w 952"/>
                <a:gd name="T11" fmla="*/ 359 h 671"/>
                <a:gd name="T12" fmla="*/ 8 w 952"/>
                <a:gd name="T13" fmla="*/ 341 h 671"/>
                <a:gd name="T14" fmla="*/ 0 w 952"/>
                <a:gd name="T15" fmla="*/ 301 h 671"/>
                <a:gd name="T16" fmla="*/ 13 w 952"/>
                <a:gd name="T17" fmla="*/ 244 h 671"/>
                <a:gd name="T18" fmla="*/ 68 w 952"/>
                <a:gd name="T19" fmla="*/ 182 h 671"/>
                <a:gd name="T20" fmla="*/ 76 w 952"/>
                <a:gd name="T21" fmla="*/ 156 h 671"/>
                <a:gd name="T22" fmla="*/ 61 w 952"/>
                <a:gd name="T23" fmla="*/ 132 h 671"/>
                <a:gd name="T24" fmla="*/ 88 w 952"/>
                <a:gd name="T25" fmla="*/ 122 h 671"/>
                <a:gd name="T26" fmla="*/ 206 w 952"/>
                <a:gd name="T27" fmla="*/ 125 h 671"/>
                <a:gd name="T28" fmla="*/ 248 w 952"/>
                <a:gd name="T29" fmla="*/ 106 h 671"/>
                <a:gd name="T30" fmla="*/ 278 w 952"/>
                <a:gd name="T31" fmla="*/ 61 h 671"/>
                <a:gd name="T32" fmla="*/ 326 w 952"/>
                <a:gd name="T33" fmla="*/ 90 h 671"/>
                <a:gd name="T34" fmla="*/ 385 w 952"/>
                <a:gd name="T35" fmla="*/ 53 h 671"/>
                <a:gd name="T36" fmla="*/ 413 w 952"/>
                <a:gd name="T37" fmla="*/ 66 h 671"/>
                <a:gd name="T38" fmla="*/ 460 w 952"/>
                <a:gd name="T39" fmla="*/ 98 h 671"/>
                <a:gd name="T40" fmla="*/ 495 w 952"/>
                <a:gd name="T41" fmla="*/ 109 h 671"/>
                <a:gd name="T42" fmla="*/ 573 w 952"/>
                <a:gd name="T43" fmla="*/ 57 h 671"/>
                <a:gd name="T44" fmla="*/ 656 w 952"/>
                <a:gd name="T45" fmla="*/ 84 h 671"/>
                <a:gd name="T46" fmla="*/ 719 w 952"/>
                <a:gd name="T47" fmla="*/ 57 h 671"/>
                <a:gd name="T48" fmla="*/ 757 w 952"/>
                <a:gd name="T49" fmla="*/ 71 h 671"/>
                <a:gd name="T50" fmla="*/ 826 w 952"/>
                <a:gd name="T51" fmla="*/ 0 h 671"/>
                <a:gd name="T52" fmla="*/ 875 w 952"/>
                <a:gd name="T53" fmla="*/ 5 h 671"/>
                <a:gd name="T54" fmla="*/ 873 w 952"/>
                <a:gd name="T55" fmla="*/ 50 h 671"/>
                <a:gd name="T56" fmla="*/ 928 w 952"/>
                <a:gd name="T57" fmla="*/ 92 h 671"/>
                <a:gd name="T58" fmla="*/ 952 w 952"/>
                <a:gd name="T59" fmla="*/ 113 h 671"/>
                <a:gd name="T60" fmla="*/ 917 w 952"/>
                <a:gd name="T61" fmla="*/ 138 h 671"/>
                <a:gd name="T62" fmla="*/ 871 w 952"/>
                <a:gd name="T63" fmla="*/ 196 h 671"/>
                <a:gd name="T64" fmla="*/ 874 w 952"/>
                <a:gd name="T65" fmla="*/ 426 h 671"/>
                <a:gd name="T66" fmla="*/ 831 w 952"/>
                <a:gd name="T67" fmla="*/ 442 h 671"/>
                <a:gd name="T68" fmla="*/ 812 w 952"/>
                <a:gd name="T69" fmla="*/ 482 h 671"/>
                <a:gd name="T70" fmla="*/ 840 w 952"/>
                <a:gd name="T71" fmla="*/ 532 h 671"/>
                <a:gd name="T72" fmla="*/ 802 w 952"/>
                <a:gd name="T73" fmla="*/ 565 h 671"/>
                <a:gd name="T74" fmla="*/ 676 w 952"/>
                <a:gd name="T75" fmla="*/ 565 h 671"/>
                <a:gd name="T76" fmla="*/ 650 w 952"/>
                <a:gd name="T77" fmla="*/ 587 h 671"/>
                <a:gd name="T78" fmla="*/ 650 w 952"/>
                <a:gd name="T79" fmla="*/ 671 h 671"/>
                <a:gd name="T80" fmla="*/ 556 w 952"/>
                <a:gd name="T81" fmla="*/ 604 h 671"/>
                <a:gd name="T82" fmla="*/ 448 w 952"/>
                <a:gd name="T83" fmla="*/ 604 h 671"/>
                <a:gd name="T84" fmla="*/ 328 w 952"/>
                <a:gd name="T85" fmla="*/ 586 h 671"/>
                <a:gd name="T86" fmla="*/ 271 w 952"/>
                <a:gd name="T87" fmla="*/ 536 h 671"/>
                <a:gd name="T88" fmla="*/ 184 w 952"/>
                <a:gd name="T89" fmla="*/ 532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52" h="671">
                  <a:moveTo>
                    <a:pt x="184" y="532"/>
                  </a:moveTo>
                  <a:lnTo>
                    <a:pt x="121" y="462"/>
                  </a:lnTo>
                  <a:lnTo>
                    <a:pt x="96" y="392"/>
                  </a:lnTo>
                  <a:lnTo>
                    <a:pt x="67" y="355"/>
                  </a:lnTo>
                  <a:lnTo>
                    <a:pt x="49" y="354"/>
                  </a:lnTo>
                  <a:lnTo>
                    <a:pt x="26" y="359"/>
                  </a:lnTo>
                  <a:lnTo>
                    <a:pt x="8" y="341"/>
                  </a:lnTo>
                  <a:lnTo>
                    <a:pt x="0" y="301"/>
                  </a:lnTo>
                  <a:lnTo>
                    <a:pt x="13" y="244"/>
                  </a:lnTo>
                  <a:lnTo>
                    <a:pt x="68" y="182"/>
                  </a:lnTo>
                  <a:lnTo>
                    <a:pt x="76" y="156"/>
                  </a:lnTo>
                  <a:lnTo>
                    <a:pt x="61" y="132"/>
                  </a:lnTo>
                  <a:lnTo>
                    <a:pt x="88" y="122"/>
                  </a:lnTo>
                  <a:lnTo>
                    <a:pt x="206" y="125"/>
                  </a:lnTo>
                  <a:lnTo>
                    <a:pt x="248" y="106"/>
                  </a:lnTo>
                  <a:lnTo>
                    <a:pt x="278" y="61"/>
                  </a:lnTo>
                  <a:lnTo>
                    <a:pt x="326" y="90"/>
                  </a:lnTo>
                  <a:lnTo>
                    <a:pt x="385" y="53"/>
                  </a:lnTo>
                  <a:lnTo>
                    <a:pt x="413" y="66"/>
                  </a:lnTo>
                  <a:lnTo>
                    <a:pt x="460" y="98"/>
                  </a:lnTo>
                  <a:lnTo>
                    <a:pt x="495" y="109"/>
                  </a:lnTo>
                  <a:lnTo>
                    <a:pt x="573" y="57"/>
                  </a:lnTo>
                  <a:lnTo>
                    <a:pt x="656" y="84"/>
                  </a:lnTo>
                  <a:lnTo>
                    <a:pt x="719" y="57"/>
                  </a:lnTo>
                  <a:lnTo>
                    <a:pt x="757" y="71"/>
                  </a:lnTo>
                  <a:lnTo>
                    <a:pt x="826" y="0"/>
                  </a:lnTo>
                  <a:lnTo>
                    <a:pt x="875" y="5"/>
                  </a:lnTo>
                  <a:lnTo>
                    <a:pt x="873" y="50"/>
                  </a:lnTo>
                  <a:lnTo>
                    <a:pt x="928" y="92"/>
                  </a:lnTo>
                  <a:lnTo>
                    <a:pt x="952" y="113"/>
                  </a:lnTo>
                  <a:lnTo>
                    <a:pt x="917" y="138"/>
                  </a:lnTo>
                  <a:lnTo>
                    <a:pt x="871" y="196"/>
                  </a:lnTo>
                  <a:lnTo>
                    <a:pt x="874" y="426"/>
                  </a:lnTo>
                  <a:lnTo>
                    <a:pt x="831" y="442"/>
                  </a:lnTo>
                  <a:lnTo>
                    <a:pt x="812" y="482"/>
                  </a:lnTo>
                  <a:lnTo>
                    <a:pt x="840" y="532"/>
                  </a:lnTo>
                  <a:lnTo>
                    <a:pt x="802" y="565"/>
                  </a:lnTo>
                  <a:lnTo>
                    <a:pt x="676" y="565"/>
                  </a:lnTo>
                  <a:lnTo>
                    <a:pt x="650" y="587"/>
                  </a:lnTo>
                  <a:lnTo>
                    <a:pt x="650" y="671"/>
                  </a:lnTo>
                  <a:lnTo>
                    <a:pt x="556" y="604"/>
                  </a:lnTo>
                  <a:lnTo>
                    <a:pt x="448" y="604"/>
                  </a:lnTo>
                  <a:lnTo>
                    <a:pt x="328" y="586"/>
                  </a:lnTo>
                  <a:lnTo>
                    <a:pt x="271" y="536"/>
                  </a:lnTo>
                  <a:lnTo>
                    <a:pt x="184" y="532"/>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140" name="Freeform 65"/>
            <p:cNvSpPr>
              <a:spLocks/>
            </p:cNvSpPr>
            <p:nvPr/>
          </p:nvSpPr>
          <p:spPr bwMode="auto">
            <a:xfrm>
              <a:off x="1287618" y="2716880"/>
              <a:ext cx="531221" cy="250052"/>
            </a:xfrm>
            <a:custGeom>
              <a:avLst/>
              <a:gdLst>
                <a:gd name="T0" fmla="*/ 38 w 846"/>
                <a:gd name="T1" fmla="*/ 98 h 398"/>
                <a:gd name="T2" fmla="*/ 79 w 846"/>
                <a:gd name="T3" fmla="*/ 63 h 398"/>
                <a:gd name="T4" fmla="*/ 122 w 846"/>
                <a:gd name="T5" fmla="*/ 51 h 398"/>
                <a:gd name="T6" fmla="*/ 164 w 846"/>
                <a:gd name="T7" fmla="*/ 45 h 398"/>
                <a:gd name="T8" fmla="*/ 176 w 846"/>
                <a:gd name="T9" fmla="*/ 15 h 398"/>
                <a:gd name="T10" fmla="*/ 210 w 846"/>
                <a:gd name="T11" fmla="*/ 0 h 398"/>
                <a:gd name="T12" fmla="*/ 230 w 846"/>
                <a:gd name="T13" fmla="*/ 29 h 398"/>
                <a:gd name="T14" fmla="*/ 242 w 846"/>
                <a:gd name="T15" fmla="*/ 63 h 398"/>
                <a:gd name="T16" fmla="*/ 273 w 846"/>
                <a:gd name="T17" fmla="*/ 55 h 398"/>
                <a:gd name="T18" fmla="*/ 336 w 846"/>
                <a:gd name="T19" fmla="*/ 41 h 398"/>
                <a:gd name="T20" fmla="*/ 407 w 846"/>
                <a:gd name="T21" fmla="*/ 10 h 398"/>
                <a:gd name="T22" fmla="*/ 492 w 846"/>
                <a:gd name="T23" fmla="*/ 63 h 398"/>
                <a:gd name="T24" fmla="*/ 580 w 846"/>
                <a:gd name="T25" fmla="*/ 81 h 398"/>
                <a:gd name="T26" fmla="*/ 587 w 846"/>
                <a:gd name="T27" fmla="*/ 101 h 398"/>
                <a:gd name="T28" fmla="*/ 587 w 846"/>
                <a:gd name="T29" fmla="*/ 110 h 398"/>
                <a:gd name="T30" fmla="*/ 562 w 846"/>
                <a:gd name="T31" fmla="*/ 139 h 398"/>
                <a:gd name="T32" fmla="*/ 576 w 846"/>
                <a:gd name="T33" fmla="*/ 162 h 398"/>
                <a:gd name="T34" fmla="*/ 665 w 846"/>
                <a:gd name="T35" fmla="*/ 94 h 398"/>
                <a:gd name="T36" fmla="*/ 711 w 846"/>
                <a:gd name="T37" fmla="*/ 92 h 398"/>
                <a:gd name="T38" fmla="*/ 760 w 846"/>
                <a:gd name="T39" fmla="*/ 81 h 398"/>
                <a:gd name="T40" fmla="*/ 779 w 846"/>
                <a:gd name="T41" fmla="*/ 217 h 398"/>
                <a:gd name="T42" fmla="*/ 811 w 846"/>
                <a:gd name="T43" fmla="*/ 259 h 398"/>
                <a:gd name="T44" fmla="*/ 846 w 846"/>
                <a:gd name="T45" fmla="*/ 373 h 398"/>
                <a:gd name="T46" fmla="*/ 737 w 846"/>
                <a:gd name="T47" fmla="*/ 374 h 398"/>
                <a:gd name="T48" fmla="*/ 610 w 846"/>
                <a:gd name="T49" fmla="*/ 398 h 398"/>
                <a:gd name="T50" fmla="*/ 544 w 846"/>
                <a:gd name="T51" fmla="*/ 380 h 398"/>
                <a:gd name="T52" fmla="*/ 470 w 846"/>
                <a:gd name="T53" fmla="*/ 338 h 398"/>
                <a:gd name="T54" fmla="*/ 294 w 846"/>
                <a:gd name="T55" fmla="*/ 357 h 398"/>
                <a:gd name="T56" fmla="*/ 229 w 846"/>
                <a:gd name="T57" fmla="*/ 381 h 398"/>
                <a:gd name="T58" fmla="*/ 193 w 846"/>
                <a:gd name="T59" fmla="*/ 391 h 398"/>
                <a:gd name="T60" fmla="*/ 164 w 846"/>
                <a:gd name="T61" fmla="*/ 393 h 398"/>
                <a:gd name="T62" fmla="*/ 134 w 846"/>
                <a:gd name="T63" fmla="*/ 393 h 398"/>
                <a:gd name="T64" fmla="*/ 116 w 846"/>
                <a:gd name="T65" fmla="*/ 355 h 398"/>
                <a:gd name="T66" fmla="*/ 116 w 846"/>
                <a:gd name="T67" fmla="*/ 333 h 398"/>
                <a:gd name="T68" fmla="*/ 84 w 846"/>
                <a:gd name="T69" fmla="*/ 304 h 398"/>
                <a:gd name="T70" fmla="*/ 72 w 846"/>
                <a:gd name="T71" fmla="*/ 274 h 398"/>
                <a:gd name="T72" fmla="*/ 94 w 846"/>
                <a:gd name="T73" fmla="*/ 247 h 398"/>
                <a:gd name="T74" fmla="*/ 7 w 846"/>
                <a:gd name="T75" fmla="*/ 158 h 398"/>
                <a:gd name="T76" fmla="*/ 3 w 846"/>
                <a:gd name="T77" fmla="*/ 142 h 398"/>
                <a:gd name="T78" fmla="*/ 0 w 846"/>
                <a:gd name="T79" fmla="*/ 135 h 398"/>
                <a:gd name="T80" fmla="*/ 38 w 846"/>
                <a:gd name="T81" fmla="*/ 9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46" h="398">
                  <a:moveTo>
                    <a:pt x="38" y="98"/>
                  </a:moveTo>
                  <a:lnTo>
                    <a:pt x="79" y="63"/>
                  </a:lnTo>
                  <a:lnTo>
                    <a:pt x="122" y="51"/>
                  </a:lnTo>
                  <a:lnTo>
                    <a:pt x="164" y="45"/>
                  </a:lnTo>
                  <a:lnTo>
                    <a:pt x="176" y="15"/>
                  </a:lnTo>
                  <a:lnTo>
                    <a:pt x="210" y="0"/>
                  </a:lnTo>
                  <a:lnTo>
                    <a:pt x="230" y="29"/>
                  </a:lnTo>
                  <a:lnTo>
                    <a:pt x="242" y="63"/>
                  </a:lnTo>
                  <a:lnTo>
                    <a:pt x="273" y="55"/>
                  </a:lnTo>
                  <a:lnTo>
                    <a:pt x="336" y="41"/>
                  </a:lnTo>
                  <a:lnTo>
                    <a:pt x="407" y="10"/>
                  </a:lnTo>
                  <a:lnTo>
                    <a:pt x="492" y="63"/>
                  </a:lnTo>
                  <a:lnTo>
                    <a:pt x="580" y="81"/>
                  </a:lnTo>
                  <a:lnTo>
                    <a:pt x="587" y="101"/>
                  </a:lnTo>
                  <a:lnTo>
                    <a:pt x="587" y="110"/>
                  </a:lnTo>
                  <a:lnTo>
                    <a:pt x="562" y="139"/>
                  </a:lnTo>
                  <a:lnTo>
                    <a:pt x="576" y="162"/>
                  </a:lnTo>
                  <a:lnTo>
                    <a:pt x="665" y="94"/>
                  </a:lnTo>
                  <a:lnTo>
                    <a:pt x="711" y="92"/>
                  </a:lnTo>
                  <a:lnTo>
                    <a:pt x="760" y="81"/>
                  </a:lnTo>
                  <a:lnTo>
                    <a:pt x="779" y="217"/>
                  </a:lnTo>
                  <a:lnTo>
                    <a:pt x="811" y="259"/>
                  </a:lnTo>
                  <a:lnTo>
                    <a:pt x="846" y="373"/>
                  </a:lnTo>
                  <a:lnTo>
                    <a:pt x="737" y="374"/>
                  </a:lnTo>
                  <a:lnTo>
                    <a:pt x="610" y="398"/>
                  </a:lnTo>
                  <a:lnTo>
                    <a:pt x="544" y="380"/>
                  </a:lnTo>
                  <a:lnTo>
                    <a:pt x="470" y="338"/>
                  </a:lnTo>
                  <a:lnTo>
                    <a:pt x="294" y="357"/>
                  </a:lnTo>
                  <a:lnTo>
                    <a:pt x="229" y="381"/>
                  </a:lnTo>
                  <a:lnTo>
                    <a:pt x="193" y="391"/>
                  </a:lnTo>
                  <a:lnTo>
                    <a:pt x="164" y="393"/>
                  </a:lnTo>
                  <a:lnTo>
                    <a:pt x="134" y="393"/>
                  </a:lnTo>
                  <a:lnTo>
                    <a:pt x="116" y="355"/>
                  </a:lnTo>
                  <a:lnTo>
                    <a:pt x="116" y="333"/>
                  </a:lnTo>
                  <a:lnTo>
                    <a:pt x="84" y="304"/>
                  </a:lnTo>
                  <a:lnTo>
                    <a:pt x="72" y="274"/>
                  </a:lnTo>
                  <a:lnTo>
                    <a:pt x="94" y="247"/>
                  </a:lnTo>
                  <a:lnTo>
                    <a:pt x="7" y="158"/>
                  </a:lnTo>
                  <a:lnTo>
                    <a:pt x="3" y="142"/>
                  </a:lnTo>
                  <a:lnTo>
                    <a:pt x="0" y="135"/>
                  </a:lnTo>
                  <a:lnTo>
                    <a:pt x="38" y="98"/>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41" name="Freeform 66"/>
            <p:cNvSpPr>
              <a:spLocks/>
            </p:cNvSpPr>
            <p:nvPr/>
          </p:nvSpPr>
          <p:spPr bwMode="auto">
            <a:xfrm>
              <a:off x="1668808" y="2434600"/>
              <a:ext cx="421754" cy="317288"/>
            </a:xfrm>
            <a:custGeom>
              <a:avLst/>
              <a:gdLst>
                <a:gd name="T0" fmla="*/ 423 w 672"/>
                <a:gd name="T1" fmla="*/ 355 h 505"/>
                <a:gd name="T2" fmla="*/ 347 w 672"/>
                <a:gd name="T3" fmla="*/ 403 h 505"/>
                <a:gd name="T4" fmla="*/ 247 w 672"/>
                <a:gd name="T5" fmla="*/ 426 h 505"/>
                <a:gd name="T6" fmla="*/ 225 w 672"/>
                <a:gd name="T7" fmla="*/ 496 h 505"/>
                <a:gd name="T8" fmla="*/ 153 w 672"/>
                <a:gd name="T9" fmla="*/ 505 h 505"/>
                <a:gd name="T10" fmla="*/ 120 w 672"/>
                <a:gd name="T11" fmla="*/ 482 h 505"/>
                <a:gd name="T12" fmla="*/ 90 w 672"/>
                <a:gd name="T13" fmla="*/ 340 h 505"/>
                <a:gd name="T14" fmla="*/ 59 w 672"/>
                <a:gd name="T15" fmla="*/ 332 h 505"/>
                <a:gd name="T16" fmla="*/ 60 w 672"/>
                <a:gd name="T17" fmla="*/ 308 h 505"/>
                <a:gd name="T18" fmla="*/ 24 w 672"/>
                <a:gd name="T19" fmla="*/ 195 h 505"/>
                <a:gd name="T20" fmla="*/ 40 w 672"/>
                <a:gd name="T21" fmla="*/ 144 h 505"/>
                <a:gd name="T22" fmla="*/ 0 w 672"/>
                <a:gd name="T23" fmla="*/ 102 h 505"/>
                <a:gd name="T24" fmla="*/ 0 w 672"/>
                <a:gd name="T25" fmla="*/ 87 h 505"/>
                <a:gd name="T26" fmla="*/ 56 w 672"/>
                <a:gd name="T27" fmla="*/ 73 h 505"/>
                <a:gd name="T28" fmla="*/ 77 w 672"/>
                <a:gd name="T29" fmla="*/ 39 h 505"/>
                <a:gd name="T30" fmla="*/ 125 w 672"/>
                <a:gd name="T31" fmla="*/ 9 h 505"/>
                <a:gd name="T32" fmla="*/ 145 w 672"/>
                <a:gd name="T33" fmla="*/ 33 h 505"/>
                <a:gd name="T34" fmla="*/ 164 w 672"/>
                <a:gd name="T35" fmla="*/ 33 h 505"/>
                <a:gd name="T36" fmla="*/ 186 w 672"/>
                <a:gd name="T37" fmla="*/ 18 h 505"/>
                <a:gd name="T38" fmla="*/ 191 w 672"/>
                <a:gd name="T39" fmla="*/ 0 h 505"/>
                <a:gd name="T40" fmla="*/ 220 w 672"/>
                <a:gd name="T41" fmla="*/ 24 h 505"/>
                <a:gd name="T42" fmla="*/ 245 w 672"/>
                <a:gd name="T43" fmla="*/ 19 h 505"/>
                <a:gd name="T44" fmla="*/ 280 w 672"/>
                <a:gd name="T45" fmla="*/ 37 h 505"/>
                <a:gd name="T46" fmla="*/ 352 w 672"/>
                <a:gd name="T47" fmla="*/ 50 h 505"/>
                <a:gd name="T48" fmla="*/ 324 w 672"/>
                <a:gd name="T49" fmla="*/ 81 h 505"/>
                <a:gd name="T50" fmla="*/ 347 w 672"/>
                <a:gd name="T51" fmla="*/ 146 h 505"/>
                <a:gd name="T52" fmla="*/ 378 w 672"/>
                <a:gd name="T53" fmla="*/ 126 h 505"/>
                <a:gd name="T54" fmla="*/ 408 w 672"/>
                <a:gd name="T55" fmla="*/ 131 h 505"/>
                <a:gd name="T56" fmla="*/ 450 w 672"/>
                <a:gd name="T57" fmla="*/ 123 h 505"/>
                <a:gd name="T58" fmla="*/ 479 w 672"/>
                <a:gd name="T59" fmla="*/ 108 h 505"/>
                <a:gd name="T60" fmla="*/ 521 w 672"/>
                <a:gd name="T61" fmla="*/ 72 h 505"/>
                <a:gd name="T62" fmla="*/ 618 w 672"/>
                <a:gd name="T63" fmla="*/ 168 h 505"/>
                <a:gd name="T64" fmla="*/ 649 w 672"/>
                <a:gd name="T65" fmla="*/ 191 h 505"/>
                <a:gd name="T66" fmla="*/ 648 w 672"/>
                <a:gd name="T67" fmla="*/ 287 h 505"/>
                <a:gd name="T68" fmla="*/ 672 w 672"/>
                <a:gd name="T69" fmla="*/ 296 h 505"/>
                <a:gd name="T70" fmla="*/ 671 w 672"/>
                <a:gd name="T71" fmla="*/ 324 h 505"/>
                <a:gd name="T72" fmla="*/ 630 w 672"/>
                <a:gd name="T73" fmla="*/ 323 h 505"/>
                <a:gd name="T74" fmla="*/ 608 w 672"/>
                <a:gd name="T75" fmla="*/ 358 h 505"/>
                <a:gd name="T76" fmla="*/ 581 w 672"/>
                <a:gd name="T77" fmla="*/ 392 h 505"/>
                <a:gd name="T78" fmla="*/ 561 w 672"/>
                <a:gd name="T79" fmla="*/ 395 h 505"/>
                <a:gd name="T80" fmla="*/ 513 w 672"/>
                <a:gd name="T81" fmla="*/ 352 h 505"/>
                <a:gd name="T82" fmla="*/ 423 w 672"/>
                <a:gd name="T83" fmla="*/ 35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72" h="505">
                  <a:moveTo>
                    <a:pt x="423" y="355"/>
                  </a:moveTo>
                  <a:lnTo>
                    <a:pt x="347" y="403"/>
                  </a:lnTo>
                  <a:lnTo>
                    <a:pt x="247" y="426"/>
                  </a:lnTo>
                  <a:lnTo>
                    <a:pt x="225" y="496"/>
                  </a:lnTo>
                  <a:lnTo>
                    <a:pt x="153" y="505"/>
                  </a:lnTo>
                  <a:lnTo>
                    <a:pt x="120" y="482"/>
                  </a:lnTo>
                  <a:lnTo>
                    <a:pt x="90" y="340"/>
                  </a:lnTo>
                  <a:lnTo>
                    <a:pt x="59" y="332"/>
                  </a:lnTo>
                  <a:lnTo>
                    <a:pt x="60" y="308"/>
                  </a:lnTo>
                  <a:lnTo>
                    <a:pt x="24" y="195"/>
                  </a:lnTo>
                  <a:lnTo>
                    <a:pt x="40" y="144"/>
                  </a:lnTo>
                  <a:lnTo>
                    <a:pt x="0" y="102"/>
                  </a:lnTo>
                  <a:lnTo>
                    <a:pt x="0" y="87"/>
                  </a:lnTo>
                  <a:lnTo>
                    <a:pt x="56" y="73"/>
                  </a:lnTo>
                  <a:lnTo>
                    <a:pt x="77" y="39"/>
                  </a:lnTo>
                  <a:lnTo>
                    <a:pt x="125" y="9"/>
                  </a:lnTo>
                  <a:lnTo>
                    <a:pt x="145" y="33"/>
                  </a:lnTo>
                  <a:lnTo>
                    <a:pt x="164" y="33"/>
                  </a:lnTo>
                  <a:lnTo>
                    <a:pt x="186" y="18"/>
                  </a:lnTo>
                  <a:lnTo>
                    <a:pt x="191" y="0"/>
                  </a:lnTo>
                  <a:lnTo>
                    <a:pt x="220" y="24"/>
                  </a:lnTo>
                  <a:lnTo>
                    <a:pt x="245" y="19"/>
                  </a:lnTo>
                  <a:lnTo>
                    <a:pt x="280" y="37"/>
                  </a:lnTo>
                  <a:lnTo>
                    <a:pt x="352" y="50"/>
                  </a:lnTo>
                  <a:lnTo>
                    <a:pt x="324" y="81"/>
                  </a:lnTo>
                  <a:lnTo>
                    <a:pt x="347" y="146"/>
                  </a:lnTo>
                  <a:lnTo>
                    <a:pt x="378" y="126"/>
                  </a:lnTo>
                  <a:lnTo>
                    <a:pt x="408" y="131"/>
                  </a:lnTo>
                  <a:lnTo>
                    <a:pt x="450" y="123"/>
                  </a:lnTo>
                  <a:lnTo>
                    <a:pt x="479" y="108"/>
                  </a:lnTo>
                  <a:lnTo>
                    <a:pt x="521" y="72"/>
                  </a:lnTo>
                  <a:lnTo>
                    <a:pt x="618" y="168"/>
                  </a:lnTo>
                  <a:lnTo>
                    <a:pt x="649" y="191"/>
                  </a:lnTo>
                  <a:lnTo>
                    <a:pt x="648" y="287"/>
                  </a:lnTo>
                  <a:lnTo>
                    <a:pt x="672" y="296"/>
                  </a:lnTo>
                  <a:lnTo>
                    <a:pt x="671" y="324"/>
                  </a:lnTo>
                  <a:lnTo>
                    <a:pt x="630" y="323"/>
                  </a:lnTo>
                  <a:lnTo>
                    <a:pt x="608" y="358"/>
                  </a:lnTo>
                  <a:lnTo>
                    <a:pt x="581" y="392"/>
                  </a:lnTo>
                  <a:lnTo>
                    <a:pt x="561" y="395"/>
                  </a:lnTo>
                  <a:lnTo>
                    <a:pt x="513" y="352"/>
                  </a:lnTo>
                  <a:lnTo>
                    <a:pt x="423" y="355"/>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42" name="Freeform 67"/>
            <p:cNvSpPr>
              <a:spLocks/>
            </p:cNvSpPr>
            <p:nvPr/>
          </p:nvSpPr>
          <p:spPr bwMode="auto">
            <a:xfrm>
              <a:off x="1764939" y="2655756"/>
              <a:ext cx="401750" cy="330068"/>
            </a:xfrm>
            <a:custGeom>
              <a:avLst/>
              <a:gdLst>
                <a:gd name="T0" fmla="*/ 427 w 639"/>
                <a:gd name="T1" fmla="*/ 514 h 525"/>
                <a:gd name="T2" fmla="*/ 258 w 639"/>
                <a:gd name="T3" fmla="*/ 525 h 525"/>
                <a:gd name="T4" fmla="*/ 173 w 639"/>
                <a:gd name="T5" fmla="*/ 506 h 525"/>
                <a:gd name="T6" fmla="*/ 86 w 639"/>
                <a:gd name="T7" fmla="*/ 469 h 525"/>
                <a:gd name="T8" fmla="*/ 51 w 639"/>
                <a:gd name="T9" fmla="*/ 352 h 525"/>
                <a:gd name="T10" fmla="*/ 19 w 639"/>
                <a:gd name="T11" fmla="*/ 316 h 525"/>
                <a:gd name="T12" fmla="*/ 0 w 639"/>
                <a:gd name="T13" fmla="*/ 178 h 525"/>
                <a:gd name="T14" fmla="*/ 0 w 639"/>
                <a:gd name="T15" fmla="*/ 153 h 525"/>
                <a:gd name="T16" fmla="*/ 72 w 639"/>
                <a:gd name="T17" fmla="*/ 144 h 525"/>
                <a:gd name="T18" fmla="*/ 94 w 639"/>
                <a:gd name="T19" fmla="*/ 74 h 525"/>
                <a:gd name="T20" fmla="*/ 195 w 639"/>
                <a:gd name="T21" fmla="*/ 51 h 525"/>
                <a:gd name="T22" fmla="*/ 268 w 639"/>
                <a:gd name="T23" fmla="*/ 4 h 525"/>
                <a:gd name="T24" fmla="*/ 360 w 639"/>
                <a:gd name="T25" fmla="*/ 0 h 525"/>
                <a:gd name="T26" fmla="*/ 408 w 639"/>
                <a:gd name="T27" fmla="*/ 43 h 525"/>
                <a:gd name="T28" fmla="*/ 461 w 639"/>
                <a:gd name="T29" fmla="*/ 137 h 525"/>
                <a:gd name="T30" fmla="*/ 499 w 639"/>
                <a:gd name="T31" fmla="*/ 118 h 525"/>
                <a:gd name="T32" fmla="*/ 561 w 639"/>
                <a:gd name="T33" fmla="*/ 207 h 525"/>
                <a:gd name="T34" fmla="*/ 599 w 639"/>
                <a:gd name="T35" fmla="*/ 225 h 525"/>
                <a:gd name="T36" fmla="*/ 619 w 639"/>
                <a:gd name="T37" fmla="*/ 235 h 525"/>
                <a:gd name="T38" fmla="*/ 632 w 639"/>
                <a:gd name="T39" fmla="*/ 261 h 525"/>
                <a:gd name="T40" fmla="*/ 639 w 639"/>
                <a:gd name="T41" fmla="*/ 314 h 525"/>
                <a:gd name="T42" fmla="*/ 613 w 639"/>
                <a:gd name="T43" fmla="*/ 352 h 525"/>
                <a:gd name="T44" fmla="*/ 595 w 639"/>
                <a:gd name="T45" fmla="*/ 351 h 525"/>
                <a:gd name="T46" fmla="*/ 604 w 639"/>
                <a:gd name="T47" fmla="*/ 380 h 525"/>
                <a:gd name="T48" fmla="*/ 545 w 639"/>
                <a:gd name="T49" fmla="*/ 391 h 525"/>
                <a:gd name="T50" fmla="*/ 532 w 639"/>
                <a:gd name="T51" fmla="*/ 476 h 525"/>
                <a:gd name="T52" fmla="*/ 427 w 639"/>
                <a:gd name="T53" fmla="*/ 514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39" h="525">
                  <a:moveTo>
                    <a:pt x="427" y="514"/>
                  </a:moveTo>
                  <a:lnTo>
                    <a:pt x="258" y="525"/>
                  </a:lnTo>
                  <a:lnTo>
                    <a:pt x="173" y="506"/>
                  </a:lnTo>
                  <a:lnTo>
                    <a:pt x="86" y="469"/>
                  </a:lnTo>
                  <a:lnTo>
                    <a:pt x="51" y="352"/>
                  </a:lnTo>
                  <a:lnTo>
                    <a:pt x="19" y="316"/>
                  </a:lnTo>
                  <a:lnTo>
                    <a:pt x="0" y="178"/>
                  </a:lnTo>
                  <a:lnTo>
                    <a:pt x="0" y="153"/>
                  </a:lnTo>
                  <a:lnTo>
                    <a:pt x="72" y="144"/>
                  </a:lnTo>
                  <a:lnTo>
                    <a:pt x="94" y="74"/>
                  </a:lnTo>
                  <a:lnTo>
                    <a:pt x="195" y="51"/>
                  </a:lnTo>
                  <a:lnTo>
                    <a:pt x="268" y="4"/>
                  </a:lnTo>
                  <a:lnTo>
                    <a:pt x="360" y="0"/>
                  </a:lnTo>
                  <a:lnTo>
                    <a:pt x="408" y="43"/>
                  </a:lnTo>
                  <a:lnTo>
                    <a:pt x="461" y="137"/>
                  </a:lnTo>
                  <a:lnTo>
                    <a:pt x="499" y="118"/>
                  </a:lnTo>
                  <a:lnTo>
                    <a:pt x="561" y="207"/>
                  </a:lnTo>
                  <a:lnTo>
                    <a:pt x="599" y="225"/>
                  </a:lnTo>
                  <a:lnTo>
                    <a:pt x="619" y="235"/>
                  </a:lnTo>
                  <a:lnTo>
                    <a:pt x="632" y="261"/>
                  </a:lnTo>
                  <a:lnTo>
                    <a:pt x="639" y="314"/>
                  </a:lnTo>
                  <a:lnTo>
                    <a:pt x="613" y="352"/>
                  </a:lnTo>
                  <a:lnTo>
                    <a:pt x="595" y="351"/>
                  </a:lnTo>
                  <a:lnTo>
                    <a:pt x="604" y="380"/>
                  </a:lnTo>
                  <a:lnTo>
                    <a:pt x="545" y="391"/>
                  </a:lnTo>
                  <a:lnTo>
                    <a:pt x="532" y="476"/>
                  </a:lnTo>
                  <a:lnTo>
                    <a:pt x="427" y="514"/>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43" name="Freeform 68"/>
            <p:cNvSpPr>
              <a:spLocks/>
            </p:cNvSpPr>
            <p:nvPr/>
          </p:nvSpPr>
          <p:spPr bwMode="auto">
            <a:xfrm>
              <a:off x="1812171" y="2950262"/>
              <a:ext cx="421754" cy="386191"/>
            </a:xfrm>
            <a:custGeom>
              <a:avLst/>
              <a:gdLst>
                <a:gd name="T0" fmla="*/ 26 w 671"/>
                <a:gd name="T1" fmla="*/ 152 h 614"/>
                <a:gd name="T2" fmla="*/ 0 w 671"/>
                <a:gd name="T3" fmla="*/ 81 h 614"/>
                <a:gd name="T4" fmla="*/ 11 w 671"/>
                <a:gd name="T5" fmla="*/ 0 h 614"/>
                <a:gd name="T6" fmla="*/ 98 w 671"/>
                <a:gd name="T7" fmla="*/ 37 h 614"/>
                <a:gd name="T8" fmla="*/ 186 w 671"/>
                <a:gd name="T9" fmla="*/ 56 h 614"/>
                <a:gd name="T10" fmla="*/ 352 w 671"/>
                <a:gd name="T11" fmla="*/ 45 h 614"/>
                <a:gd name="T12" fmla="*/ 457 w 671"/>
                <a:gd name="T13" fmla="*/ 7 h 614"/>
                <a:gd name="T14" fmla="*/ 528 w 671"/>
                <a:gd name="T15" fmla="*/ 37 h 614"/>
                <a:gd name="T16" fmla="*/ 576 w 671"/>
                <a:gd name="T17" fmla="*/ 66 h 614"/>
                <a:gd name="T18" fmla="*/ 564 w 671"/>
                <a:gd name="T19" fmla="*/ 126 h 614"/>
                <a:gd name="T20" fmla="*/ 561 w 671"/>
                <a:gd name="T21" fmla="*/ 176 h 614"/>
                <a:gd name="T22" fmla="*/ 571 w 671"/>
                <a:gd name="T23" fmla="*/ 200 h 614"/>
                <a:gd name="T24" fmla="*/ 650 w 671"/>
                <a:gd name="T25" fmla="*/ 230 h 614"/>
                <a:gd name="T26" fmla="*/ 667 w 671"/>
                <a:gd name="T27" fmla="*/ 243 h 614"/>
                <a:gd name="T28" fmla="*/ 671 w 671"/>
                <a:gd name="T29" fmla="*/ 272 h 614"/>
                <a:gd name="T30" fmla="*/ 654 w 671"/>
                <a:gd name="T31" fmla="*/ 290 h 614"/>
                <a:gd name="T32" fmla="*/ 634 w 671"/>
                <a:gd name="T33" fmla="*/ 332 h 614"/>
                <a:gd name="T34" fmla="*/ 590 w 671"/>
                <a:gd name="T35" fmla="*/ 302 h 614"/>
                <a:gd name="T36" fmla="*/ 547 w 671"/>
                <a:gd name="T37" fmla="*/ 327 h 614"/>
                <a:gd name="T38" fmla="*/ 526 w 671"/>
                <a:gd name="T39" fmla="*/ 307 h 614"/>
                <a:gd name="T40" fmla="*/ 509 w 671"/>
                <a:gd name="T41" fmla="*/ 320 h 614"/>
                <a:gd name="T42" fmla="*/ 518 w 671"/>
                <a:gd name="T43" fmla="*/ 338 h 614"/>
                <a:gd name="T44" fmla="*/ 497 w 671"/>
                <a:gd name="T45" fmla="*/ 400 h 614"/>
                <a:gd name="T46" fmla="*/ 473 w 671"/>
                <a:gd name="T47" fmla="*/ 427 h 614"/>
                <a:gd name="T48" fmla="*/ 478 w 671"/>
                <a:gd name="T49" fmla="*/ 448 h 614"/>
                <a:gd name="T50" fmla="*/ 425 w 671"/>
                <a:gd name="T51" fmla="*/ 481 h 614"/>
                <a:gd name="T52" fmla="*/ 406 w 671"/>
                <a:gd name="T53" fmla="*/ 456 h 614"/>
                <a:gd name="T54" fmla="*/ 358 w 671"/>
                <a:gd name="T55" fmla="*/ 463 h 614"/>
                <a:gd name="T56" fmla="*/ 357 w 671"/>
                <a:gd name="T57" fmla="*/ 493 h 614"/>
                <a:gd name="T58" fmla="*/ 322 w 671"/>
                <a:gd name="T59" fmla="*/ 495 h 614"/>
                <a:gd name="T60" fmla="*/ 289 w 671"/>
                <a:gd name="T61" fmla="*/ 528 h 614"/>
                <a:gd name="T62" fmla="*/ 251 w 671"/>
                <a:gd name="T63" fmla="*/ 544 h 614"/>
                <a:gd name="T64" fmla="*/ 229 w 671"/>
                <a:gd name="T65" fmla="*/ 560 h 614"/>
                <a:gd name="T66" fmla="*/ 187 w 671"/>
                <a:gd name="T67" fmla="*/ 614 h 614"/>
                <a:gd name="T68" fmla="*/ 127 w 671"/>
                <a:gd name="T69" fmla="*/ 602 h 614"/>
                <a:gd name="T70" fmla="*/ 125 w 671"/>
                <a:gd name="T71" fmla="*/ 586 h 614"/>
                <a:gd name="T72" fmla="*/ 174 w 671"/>
                <a:gd name="T73" fmla="*/ 508 h 614"/>
                <a:gd name="T74" fmla="*/ 104 w 671"/>
                <a:gd name="T75" fmla="*/ 414 h 614"/>
                <a:gd name="T76" fmla="*/ 83 w 671"/>
                <a:gd name="T77" fmla="*/ 420 h 614"/>
                <a:gd name="T78" fmla="*/ 31 w 671"/>
                <a:gd name="T79" fmla="*/ 398 h 614"/>
                <a:gd name="T80" fmla="*/ 16 w 671"/>
                <a:gd name="T81" fmla="*/ 321 h 614"/>
                <a:gd name="T82" fmla="*/ 39 w 671"/>
                <a:gd name="T83" fmla="*/ 267 h 614"/>
                <a:gd name="T84" fmla="*/ 7 w 671"/>
                <a:gd name="T85" fmla="*/ 209 h 614"/>
                <a:gd name="T86" fmla="*/ 26 w 671"/>
                <a:gd name="T87" fmla="*/ 152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71" h="614">
                  <a:moveTo>
                    <a:pt x="26" y="152"/>
                  </a:moveTo>
                  <a:lnTo>
                    <a:pt x="0" y="81"/>
                  </a:lnTo>
                  <a:lnTo>
                    <a:pt x="11" y="0"/>
                  </a:lnTo>
                  <a:lnTo>
                    <a:pt x="98" y="37"/>
                  </a:lnTo>
                  <a:lnTo>
                    <a:pt x="186" y="56"/>
                  </a:lnTo>
                  <a:lnTo>
                    <a:pt x="352" y="45"/>
                  </a:lnTo>
                  <a:lnTo>
                    <a:pt x="457" y="7"/>
                  </a:lnTo>
                  <a:lnTo>
                    <a:pt x="528" y="37"/>
                  </a:lnTo>
                  <a:lnTo>
                    <a:pt x="576" y="66"/>
                  </a:lnTo>
                  <a:lnTo>
                    <a:pt x="564" y="126"/>
                  </a:lnTo>
                  <a:lnTo>
                    <a:pt x="561" y="176"/>
                  </a:lnTo>
                  <a:lnTo>
                    <a:pt x="571" y="200"/>
                  </a:lnTo>
                  <a:lnTo>
                    <a:pt x="650" y="230"/>
                  </a:lnTo>
                  <a:lnTo>
                    <a:pt x="667" y="243"/>
                  </a:lnTo>
                  <a:lnTo>
                    <a:pt x="671" y="272"/>
                  </a:lnTo>
                  <a:lnTo>
                    <a:pt x="654" y="290"/>
                  </a:lnTo>
                  <a:lnTo>
                    <a:pt x="634" y="332"/>
                  </a:lnTo>
                  <a:lnTo>
                    <a:pt x="590" y="302"/>
                  </a:lnTo>
                  <a:lnTo>
                    <a:pt x="547" y="327"/>
                  </a:lnTo>
                  <a:lnTo>
                    <a:pt x="526" y="307"/>
                  </a:lnTo>
                  <a:lnTo>
                    <a:pt x="509" y="320"/>
                  </a:lnTo>
                  <a:lnTo>
                    <a:pt x="518" y="338"/>
                  </a:lnTo>
                  <a:lnTo>
                    <a:pt x="497" y="400"/>
                  </a:lnTo>
                  <a:lnTo>
                    <a:pt x="473" y="427"/>
                  </a:lnTo>
                  <a:lnTo>
                    <a:pt x="478" y="448"/>
                  </a:lnTo>
                  <a:lnTo>
                    <a:pt x="425" y="481"/>
                  </a:lnTo>
                  <a:lnTo>
                    <a:pt x="406" y="456"/>
                  </a:lnTo>
                  <a:lnTo>
                    <a:pt x="358" y="463"/>
                  </a:lnTo>
                  <a:lnTo>
                    <a:pt x="357" y="493"/>
                  </a:lnTo>
                  <a:lnTo>
                    <a:pt x="322" y="495"/>
                  </a:lnTo>
                  <a:lnTo>
                    <a:pt x="289" y="528"/>
                  </a:lnTo>
                  <a:lnTo>
                    <a:pt x="251" y="544"/>
                  </a:lnTo>
                  <a:lnTo>
                    <a:pt x="229" y="560"/>
                  </a:lnTo>
                  <a:lnTo>
                    <a:pt x="187" y="614"/>
                  </a:lnTo>
                  <a:lnTo>
                    <a:pt x="127" y="602"/>
                  </a:lnTo>
                  <a:lnTo>
                    <a:pt x="125" y="586"/>
                  </a:lnTo>
                  <a:lnTo>
                    <a:pt x="174" y="508"/>
                  </a:lnTo>
                  <a:lnTo>
                    <a:pt x="104" y="414"/>
                  </a:lnTo>
                  <a:lnTo>
                    <a:pt x="83" y="420"/>
                  </a:lnTo>
                  <a:lnTo>
                    <a:pt x="31" y="398"/>
                  </a:lnTo>
                  <a:lnTo>
                    <a:pt x="16" y="321"/>
                  </a:lnTo>
                  <a:lnTo>
                    <a:pt x="39" y="267"/>
                  </a:lnTo>
                  <a:lnTo>
                    <a:pt x="7" y="209"/>
                  </a:lnTo>
                  <a:lnTo>
                    <a:pt x="26" y="152"/>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44" name="Freeform 69"/>
            <p:cNvSpPr>
              <a:spLocks/>
            </p:cNvSpPr>
            <p:nvPr/>
          </p:nvSpPr>
          <p:spPr bwMode="auto">
            <a:xfrm>
              <a:off x="1349298" y="2929146"/>
              <a:ext cx="487323" cy="322288"/>
            </a:xfrm>
            <a:custGeom>
              <a:avLst/>
              <a:gdLst>
                <a:gd name="T0" fmla="*/ 197 w 776"/>
                <a:gd name="T1" fmla="*/ 18 h 513"/>
                <a:gd name="T2" fmla="*/ 376 w 776"/>
                <a:gd name="T3" fmla="*/ 0 h 513"/>
                <a:gd name="T4" fmla="*/ 448 w 776"/>
                <a:gd name="T5" fmla="*/ 42 h 513"/>
                <a:gd name="T6" fmla="*/ 515 w 776"/>
                <a:gd name="T7" fmla="*/ 59 h 513"/>
                <a:gd name="T8" fmla="*/ 643 w 776"/>
                <a:gd name="T9" fmla="*/ 36 h 513"/>
                <a:gd name="T10" fmla="*/ 748 w 776"/>
                <a:gd name="T11" fmla="*/ 35 h 513"/>
                <a:gd name="T12" fmla="*/ 737 w 776"/>
                <a:gd name="T13" fmla="*/ 114 h 513"/>
                <a:gd name="T14" fmla="*/ 761 w 776"/>
                <a:gd name="T15" fmla="*/ 185 h 513"/>
                <a:gd name="T16" fmla="*/ 746 w 776"/>
                <a:gd name="T17" fmla="*/ 244 h 513"/>
                <a:gd name="T18" fmla="*/ 776 w 776"/>
                <a:gd name="T19" fmla="*/ 303 h 513"/>
                <a:gd name="T20" fmla="*/ 753 w 776"/>
                <a:gd name="T21" fmla="*/ 355 h 513"/>
                <a:gd name="T22" fmla="*/ 767 w 776"/>
                <a:gd name="T23" fmla="*/ 432 h 513"/>
                <a:gd name="T24" fmla="*/ 745 w 776"/>
                <a:gd name="T25" fmla="*/ 462 h 513"/>
                <a:gd name="T26" fmla="*/ 715 w 776"/>
                <a:gd name="T27" fmla="*/ 454 h 513"/>
                <a:gd name="T28" fmla="*/ 689 w 776"/>
                <a:gd name="T29" fmla="*/ 491 h 513"/>
                <a:gd name="T30" fmla="*/ 658 w 776"/>
                <a:gd name="T31" fmla="*/ 462 h 513"/>
                <a:gd name="T32" fmla="*/ 607 w 776"/>
                <a:gd name="T33" fmla="*/ 472 h 513"/>
                <a:gd name="T34" fmla="*/ 565 w 776"/>
                <a:gd name="T35" fmla="*/ 454 h 513"/>
                <a:gd name="T36" fmla="*/ 538 w 776"/>
                <a:gd name="T37" fmla="*/ 488 h 513"/>
                <a:gd name="T38" fmla="*/ 495 w 776"/>
                <a:gd name="T39" fmla="*/ 472 h 513"/>
                <a:gd name="T40" fmla="*/ 467 w 776"/>
                <a:gd name="T41" fmla="*/ 503 h 513"/>
                <a:gd name="T42" fmla="*/ 429 w 776"/>
                <a:gd name="T43" fmla="*/ 472 h 513"/>
                <a:gd name="T44" fmla="*/ 408 w 776"/>
                <a:gd name="T45" fmla="*/ 486 h 513"/>
                <a:gd name="T46" fmla="*/ 327 w 776"/>
                <a:gd name="T47" fmla="*/ 500 h 513"/>
                <a:gd name="T48" fmla="*/ 275 w 776"/>
                <a:gd name="T49" fmla="*/ 498 h 513"/>
                <a:gd name="T50" fmla="*/ 263 w 776"/>
                <a:gd name="T51" fmla="*/ 513 h 513"/>
                <a:gd name="T52" fmla="*/ 106 w 776"/>
                <a:gd name="T53" fmla="*/ 399 h 513"/>
                <a:gd name="T54" fmla="*/ 66 w 776"/>
                <a:gd name="T55" fmla="*/ 391 h 513"/>
                <a:gd name="T56" fmla="*/ 0 w 776"/>
                <a:gd name="T57" fmla="*/ 329 h 513"/>
                <a:gd name="T58" fmla="*/ 10 w 776"/>
                <a:gd name="T59" fmla="*/ 296 h 513"/>
                <a:gd name="T60" fmla="*/ 9 w 776"/>
                <a:gd name="T61" fmla="*/ 270 h 513"/>
                <a:gd name="T62" fmla="*/ 46 w 776"/>
                <a:gd name="T63" fmla="*/ 245 h 513"/>
                <a:gd name="T64" fmla="*/ 36 w 776"/>
                <a:gd name="T65" fmla="*/ 206 h 513"/>
                <a:gd name="T66" fmla="*/ 36 w 776"/>
                <a:gd name="T67" fmla="*/ 169 h 513"/>
                <a:gd name="T68" fmla="*/ 90 w 776"/>
                <a:gd name="T69" fmla="*/ 134 h 513"/>
                <a:gd name="T70" fmla="*/ 130 w 776"/>
                <a:gd name="T71" fmla="*/ 122 h 513"/>
                <a:gd name="T72" fmla="*/ 137 w 776"/>
                <a:gd name="T73" fmla="*/ 102 h 513"/>
                <a:gd name="T74" fmla="*/ 151 w 776"/>
                <a:gd name="T75" fmla="*/ 73 h 513"/>
                <a:gd name="T76" fmla="*/ 131 w 776"/>
                <a:gd name="T77" fmla="*/ 42 h 513"/>
                <a:gd name="T78" fmla="*/ 197 w 776"/>
                <a:gd name="T79" fmla="*/ 18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76" h="513">
                  <a:moveTo>
                    <a:pt x="197" y="18"/>
                  </a:moveTo>
                  <a:lnTo>
                    <a:pt x="376" y="0"/>
                  </a:lnTo>
                  <a:lnTo>
                    <a:pt x="448" y="42"/>
                  </a:lnTo>
                  <a:lnTo>
                    <a:pt x="515" y="59"/>
                  </a:lnTo>
                  <a:lnTo>
                    <a:pt x="643" y="36"/>
                  </a:lnTo>
                  <a:lnTo>
                    <a:pt x="748" y="35"/>
                  </a:lnTo>
                  <a:lnTo>
                    <a:pt x="737" y="114"/>
                  </a:lnTo>
                  <a:lnTo>
                    <a:pt x="761" y="185"/>
                  </a:lnTo>
                  <a:lnTo>
                    <a:pt x="746" y="244"/>
                  </a:lnTo>
                  <a:lnTo>
                    <a:pt x="776" y="303"/>
                  </a:lnTo>
                  <a:lnTo>
                    <a:pt x="753" y="355"/>
                  </a:lnTo>
                  <a:lnTo>
                    <a:pt x="767" y="432"/>
                  </a:lnTo>
                  <a:lnTo>
                    <a:pt x="745" y="462"/>
                  </a:lnTo>
                  <a:lnTo>
                    <a:pt x="715" y="454"/>
                  </a:lnTo>
                  <a:lnTo>
                    <a:pt x="689" y="491"/>
                  </a:lnTo>
                  <a:lnTo>
                    <a:pt x="658" y="462"/>
                  </a:lnTo>
                  <a:lnTo>
                    <a:pt x="607" y="472"/>
                  </a:lnTo>
                  <a:lnTo>
                    <a:pt x="565" y="454"/>
                  </a:lnTo>
                  <a:lnTo>
                    <a:pt x="538" y="488"/>
                  </a:lnTo>
                  <a:lnTo>
                    <a:pt x="495" y="472"/>
                  </a:lnTo>
                  <a:lnTo>
                    <a:pt x="467" y="503"/>
                  </a:lnTo>
                  <a:lnTo>
                    <a:pt x="429" y="472"/>
                  </a:lnTo>
                  <a:lnTo>
                    <a:pt x="408" y="486"/>
                  </a:lnTo>
                  <a:lnTo>
                    <a:pt x="327" y="500"/>
                  </a:lnTo>
                  <a:lnTo>
                    <a:pt x="275" y="498"/>
                  </a:lnTo>
                  <a:lnTo>
                    <a:pt x="263" y="513"/>
                  </a:lnTo>
                  <a:lnTo>
                    <a:pt x="106" y="399"/>
                  </a:lnTo>
                  <a:lnTo>
                    <a:pt x="66" y="391"/>
                  </a:lnTo>
                  <a:lnTo>
                    <a:pt x="0" y="329"/>
                  </a:lnTo>
                  <a:lnTo>
                    <a:pt x="10" y="296"/>
                  </a:lnTo>
                  <a:lnTo>
                    <a:pt x="9" y="270"/>
                  </a:lnTo>
                  <a:lnTo>
                    <a:pt x="46" y="245"/>
                  </a:lnTo>
                  <a:lnTo>
                    <a:pt x="36" y="206"/>
                  </a:lnTo>
                  <a:lnTo>
                    <a:pt x="36" y="169"/>
                  </a:lnTo>
                  <a:lnTo>
                    <a:pt x="90" y="134"/>
                  </a:lnTo>
                  <a:lnTo>
                    <a:pt x="130" y="122"/>
                  </a:lnTo>
                  <a:lnTo>
                    <a:pt x="137" y="102"/>
                  </a:lnTo>
                  <a:lnTo>
                    <a:pt x="151" y="73"/>
                  </a:lnTo>
                  <a:lnTo>
                    <a:pt x="131" y="42"/>
                  </a:lnTo>
                  <a:lnTo>
                    <a:pt x="197" y="18"/>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grpSp>
          <p:nvGrpSpPr>
            <p:cNvPr id="145" name="144 Grupo"/>
            <p:cNvGrpSpPr/>
            <p:nvPr/>
          </p:nvGrpSpPr>
          <p:grpSpPr>
            <a:xfrm>
              <a:off x="2430632" y="2006178"/>
              <a:ext cx="619017" cy="660692"/>
              <a:chOff x="3228826" y="3495441"/>
              <a:chExt cx="924075" cy="986288"/>
            </a:xfrm>
            <a:gradFill>
              <a:gsLst>
                <a:gs pos="0">
                  <a:srgbClr val="6777C5">
                    <a:lumMod val="64000"/>
                  </a:srgbClr>
                </a:gs>
                <a:gs pos="100000">
                  <a:srgbClr val="6777C5"/>
                </a:gs>
              </a:gsLst>
              <a:lin ang="16200000" scaled="0"/>
            </a:gradFill>
            <a:effectLst>
              <a:outerShdw blurRad="50800" dist="25400" dir="2700000" algn="tl" rotWithShape="0">
                <a:schemeClr val="tx1">
                  <a:alpha val="40000"/>
                </a:schemeClr>
              </a:outerShdw>
            </a:effectLst>
          </p:grpSpPr>
          <p:sp>
            <p:nvSpPr>
              <p:cNvPr id="186" name="Freeform 60"/>
              <p:cNvSpPr>
                <a:spLocks/>
              </p:cNvSpPr>
              <p:nvPr/>
            </p:nvSpPr>
            <p:spPr bwMode="auto">
              <a:xfrm>
                <a:off x="3256200" y="3495441"/>
                <a:ext cx="426368" cy="651995"/>
              </a:xfrm>
              <a:custGeom>
                <a:avLst/>
                <a:gdLst>
                  <a:gd name="T0" fmla="*/ 77 w 455"/>
                  <a:gd name="T1" fmla="*/ 65 h 695"/>
                  <a:gd name="T2" fmla="*/ 143 w 455"/>
                  <a:gd name="T3" fmla="*/ 244 h 695"/>
                  <a:gd name="T4" fmla="*/ 102 w 455"/>
                  <a:gd name="T5" fmla="*/ 264 h 695"/>
                  <a:gd name="T6" fmla="*/ 118 w 455"/>
                  <a:gd name="T7" fmla="*/ 311 h 695"/>
                  <a:gd name="T8" fmla="*/ 125 w 455"/>
                  <a:gd name="T9" fmla="*/ 358 h 695"/>
                  <a:gd name="T10" fmla="*/ 119 w 455"/>
                  <a:gd name="T11" fmla="*/ 389 h 695"/>
                  <a:gd name="T12" fmla="*/ 64 w 455"/>
                  <a:gd name="T13" fmla="*/ 466 h 695"/>
                  <a:gd name="T14" fmla="*/ 8 w 455"/>
                  <a:gd name="T15" fmla="*/ 527 h 695"/>
                  <a:gd name="T16" fmla="*/ 12 w 455"/>
                  <a:gd name="T17" fmla="*/ 546 h 695"/>
                  <a:gd name="T18" fmla="*/ 34 w 455"/>
                  <a:gd name="T19" fmla="*/ 565 h 695"/>
                  <a:gd name="T20" fmla="*/ 13 w 455"/>
                  <a:gd name="T21" fmla="*/ 598 h 695"/>
                  <a:gd name="T22" fmla="*/ 0 w 455"/>
                  <a:gd name="T23" fmla="*/ 631 h 695"/>
                  <a:gd name="T24" fmla="*/ 34 w 455"/>
                  <a:gd name="T25" fmla="*/ 695 h 695"/>
                  <a:gd name="T26" fmla="*/ 137 w 455"/>
                  <a:gd name="T27" fmla="*/ 663 h 695"/>
                  <a:gd name="T28" fmla="*/ 242 w 455"/>
                  <a:gd name="T29" fmla="*/ 610 h 695"/>
                  <a:gd name="T30" fmla="*/ 379 w 455"/>
                  <a:gd name="T31" fmla="*/ 562 h 695"/>
                  <a:gd name="T32" fmla="*/ 446 w 455"/>
                  <a:gd name="T33" fmla="*/ 466 h 695"/>
                  <a:gd name="T34" fmla="*/ 448 w 455"/>
                  <a:gd name="T35" fmla="*/ 126 h 695"/>
                  <a:gd name="T36" fmla="*/ 455 w 455"/>
                  <a:gd name="T37" fmla="*/ 84 h 695"/>
                  <a:gd name="T38" fmla="*/ 426 w 455"/>
                  <a:gd name="T39" fmla="*/ 79 h 695"/>
                  <a:gd name="T40" fmla="*/ 401 w 455"/>
                  <a:gd name="T41" fmla="*/ 69 h 695"/>
                  <a:gd name="T42" fmla="*/ 359 w 455"/>
                  <a:gd name="T43" fmla="*/ 60 h 695"/>
                  <a:gd name="T44" fmla="*/ 339 w 455"/>
                  <a:gd name="T45" fmla="*/ 69 h 695"/>
                  <a:gd name="T46" fmla="*/ 306 w 455"/>
                  <a:gd name="T47" fmla="*/ 57 h 695"/>
                  <a:gd name="T48" fmla="*/ 244 w 455"/>
                  <a:gd name="T49" fmla="*/ 29 h 695"/>
                  <a:gd name="T50" fmla="*/ 198 w 455"/>
                  <a:gd name="T51" fmla="*/ 29 h 695"/>
                  <a:gd name="T52" fmla="*/ 160 w 455"/>
                  <a:gd name="T53" fmla="*/ 13 h 695"/>
                  <a:gd name="T54" fmla="*/ 135 w 455"/>
                  <a:gd name="T55" fmla="*/ 0 h 695"/>
                  <a:gd name="T56" fmla="*/ 109 w 455"/>
                  <a:gd name="T57" fmla="*/ 7 h 695"/>
                  <a:gd name="T58" fmla="*/ 97 w 455"/>
                  <a:gd name="T59" fmla="*/ 25 h 695"/>
                  <a:gd name="T60" fmla="*/ 77 w 455"/>
                  <a:gd name="T61" fmla="*/ 6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5" h="695">
                    <a:moveTo>
                      <a:pt x="77" y="65"/>
                    </a:moveTo>
                    <a:lnTo>
                      <a:pt x="143" y="244"/>
                    </a:lnTo>
                    <a:lnTo>
                      <a:pt x="102" y="264"/>
                    </a:lnTo>
                    <a:lnTo>
                      <a:pt x="118" y="311"/>
                    </a:lnTo>
                    <a:lnTo>
                      <a:pt x="125" y="358"/>
                    </a:lnTo>
                    <a:lnTo>
                      <a:pt x="119" y="389"/>
                    </a:lnTo>
                    <a:lnTo>
                      <a:pt x="64" y="466"/>
                    </a:lnTo>
                    <a:lnTo>
                      <a:pt x="8" y="527"/>
                    </a:lnTo>
                    <a:lnTo>
                      <a:pt x="12" y="546"/>
                    </a:lnTo>
                    <a:lnTo>
                      <a:pt x="34" y="565"/>
                    </a:lnTo>
                    <a:lnTo>
                      <a:pt x="13" y="598"/>
                    </a:lnTo>
                    <a:lnTo>
                      <a:pt x="0" y="631"/>
                    </a:lnTo>
                    <a:lnTo>
                      <a:pt x="34" y="695"/>
                    </a:lnTo>
                    <a:lnTo>
                      <a:pt x="137" y="663"/>
                    </a:lnTo>
                    <a:lnTo>
                      <a:pt x="242" y="610"/>
                    </a:lnTo>
                    <a:lnTo>
                      <a:pt x="379" y="562"/>
                    </a:lnTo>
                    <a:lnTo>
                      <a:pt x="446" y="466"/>
                    </a:lnTo>
                    <a:lnTo>
                      <a:pt x="448" y="126"/>
                    </a:lnTo>
                    <a:lnTo>
                      <a:pt x="455" y="84"/>
                    </a:lnTo>
                    <a:lnTo>
                      <a:pt x="426" y="79"/>
                    </a:lnTo>
                    <a:lnTo>
                      <a:pt x="401" y="69"/>
                    </a:lnTo>
                    <a:lnTo>
                      <a:pt x="359" y="60"/>
                    </a:lnTo>
                    <a:lnTo>
                      <a:pt x="339" y="69"/>
                    </a:lnTo>
                    <a:lnTo>
                      <a:pt x="306" y="57"/>
                    </a:lnTo>
                    <a:lnTo>
                      <a:pt x="244" y="29"/>
                    </a:lnTo>
                    <a:lnTo>
                      <a:pt x="198" y="29"/>
                    </a:lnTo>
                    <a:lnTo>
                      <a:pt x="160" y="13"/>
                    </a:lnTo>
                    <a:lnTo>
                      <a:pt x="135" y="0"/>
                    </a:lnTo>
                    <a:lnTo>
                      <a:pt x="109" y="7"/>
                    </a:lnTo>
                    <a:lnTo>
                      <a:pt x="97" y="25"/>
                    </a:lnTo>
                    <a:lnTo>
                      <a:pt x="77" y="65"/>
                    </a:lnTo>
                    <a:close/>
                  </a:path>
                </a:pathLst>
              </a:custGeom>
              <a:grpFill/>
              <a:ln w="12700">
                <a:solidFill>
                  <a:srgbClr val="6777C5"/>
                </a:solidFill>
                <a:headEnd/>
                <a:tailEnd/>
              </a:ln>
              <a:effectLst/>
            </p:spPr>
            <p:style>
              <a:lnRef idx="1">
                <a:schemeClr val="accent1"/>
              </a:lnRef>
              <a:fillRef idx="3">
                <a:schemeClr val="accent1"/>
              </a:fillRef>
              <a:effectRef idx="2">
                <a:schemeClr val="accent1"/>
              </a:effectRef>
              <a:fontRef idx="minor">
                <a:schemeClr val="lt1"/>
              </a:fontRef>
            </p:style>
            <p:txBody>
              <a:bodyPr/>
              <a:lstStyle/>
              <a:p>
                <a:endParaRPr lang="es-ES"/>
              </a:p>
            </p:txBody>
          </p:sp>
          <p:sp>
            <p:nvSpPr>
              <p:cNvPr id="187" name="Freeform 61"/>
              <p:cNvSpPr>
                <a:spLocks/>
              </p:cNvSpPr>
              <p:nvPr/>
            </p:nvSpPr>
            <p:spPr bwMode="auto">
              <a:xfrm>
                <a:off x="3228826" y="4023839"/>
                <a:ext cx="435493" cy="457890"/>
              </a:xfrm>
              <a:custGeom>
                <a:avLst/>
                <a:gdLst>
                  <a:gd name="T0" fmla="*/ 277 w 464"/>
                  <a:gd name="T1" fmla="*/ 46 h 488"/>
                  <a:gd name="T2" fmla="*/ 162 w 464"/>
                  <a:gd name="T3" fmla="*/ 102 h 488"/>
                  <a:gd name="T4" fmla="*/ 63 w 464"/>
                  <a:gd name="T5" fmla="*/ 132 h 488"/>
                  <a:gd name="T6" fmla="*/ 41 w 464"/>
                  <a:gd name="T7" fmla="*/ 190 h 488"/>
                  <a:gd name="T8" fmla="*/ 15 w 464"/>
                  <a:gd name="T9" fmla="*/ 212 h 488"/>
                  <a:gd name="T10" fmla="*/ 25 w 464"/>
                  <a:gd name="T11" fmla="*/ 251 h 488"/>
                  <a:gd name="T12" fmla="*/ 25 w 464"/>
                  <a:gd name="T13" fmla="*/ 289 h 488"/>
                  <a:gd name="T14" fmla="*/ 10 w 464"/>
                  <a:gd name="T15" fmla="*/ 315 h 488"/>
                  <a:gd name="T16" fmla="*/ 15 w 464"/>
                  <a:gd name="T17" fmla="*/ 343 h 488"/>
                  <a:gd name="T18" fmla="*/ 0 w 464"/>
                  <a:gd name="T19" fmla="*/ 366 h 488"/>
                  <a:gd name="T20" fmla="*/ 19 w 464"/>
                  <a:gd name="T21" fmla="*/ 391 h 488"/>
                  <a:gd name="T22" fmla="*/ 41 w 464"/>
                  <a:gd name="T23" fmla="*/ 387 h 488"/>
                  <a:gd name="T24" fmla="*/ 41 w 464"/>
                  <a:gd name="T25" fmla="*/ 427 h 488"/>
                  <a:gd name="T26" fmla="*/ 55 w 464"/>
                  <a:gd name="T27" fmla="*/ 443 h 488"/>
                  <a:gd name="T28" fmla="*/ 71 w 464"/>
                  <a:gd name="T29" fmla="*/ 422 h 488"/>
                  <a:gd name="T30" fmla="*/ 88 w 464"/>
                  <a:gd name="T31" fmla="*/ 427 h 488"/>
                  <a:gd name="T32" fmla="*/ 98 w 464"/>
                  <a:gd name="T33" fmla="*/ 452 h 488"/>
                  <a:gd name="T34" fmla="*/ 109 w 464"/>
                  <a:gd name="T35" fmla="*/ 467 h 488"/>
                  <a:gd name="T36" fmla="*/ 109 w 464"/>
                  <a:gd name="T37" fmla="*/ 488 h 488"/>
                  <a:gd name="T38" fmla="*/ 150 w 464"/>
                  <a:gd name="T39" fmla="*/ 427 h 488"/>
                  <a:gd name="T40" fmla="*/ 150 w 464"/>
                  <a:gd name="T41" fmla="*/ 412 h 488"/>
                  <a:gd name="T42" fmla="*/ 172 w 464"/>
                  <a:gd name="T43" fmla="*/ 397 h 488"/>
                  <a:gd name="T44" fmla="*/ 207 w 464"/>
                  <a:gd name="T45" fmla="*/ 416 h 488"/>
                  <a:gd name="T46" fmla="*/ 227 w 464"/>
                  <a:gd name="T47" fmla="*/ 380 h 488"/>
                  <a:gd name="T48" fmla="*/ 244 w 464"/>
                  <a:gd name="T49" fmla="*/ 361 h 488"/>
                  <a:gd name="T50" fmla="*/ 239 w 464"/>
                  <a:gd name="T51" fmla="*/ 339 h 488"/>
                  <a:gd name="T52" fmla="*/ 227 w 464"/>
                  <a:gd name="T53" fmla="*/ 339 h 488"/>
                  <a:gd name="T54" fmla="*/ 197 w 464"/>
                  <a:gd name="T55" fmla="*/ 317 h 488"/>
                  <a:gd name="T56" fmla="*/ 222 w 464"/>
                  <a:gd name="T57" fmla="*/ 303 h 488"/>
                  <a:gd name="T58" fmla="*/ 288 w 464"/>
                  <a:gd name="T59" fmla="*/ 230 h 488"/>
                  <a:gd name="T60" fmla="*/ 346 w 464"/>
                  <a:gd name="T61" fmla="*/ 205 h 488"/>
                  <a:gd name="T62" fmla="*/ 464 w 464"/>
                  <a:gd name="T63" fmla="*/ 154 h 488"/>
                  <a:gd name="T64" fmla="*/ 410 w 464"/>
                  <a:gd name="T65" fmla="*/ 0 h 488"/>
                  <a:gd name="T66" fmla="*/ 277 w 464"/>
                  <a:gd name="T67" fmla="*/ 46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64" h="488">
                    <a:moveTo>
                      <a:pt x="277" y="46"/>
                    </a:moveTo>
                    <a:lnTo>
                      <a:pt x="162" y="102"/>
                    </a:lnTo>
                    <a:lnTo>
                      <a:pt x="63" y="132"/>
                    </a:lnTo>
                    <a:lnTo>
                      <a:pt x="41" y="190"/>
                    </a:lnTo>
                    <a:lnTo>
                      <a:pt x="15" y="212"/>
                    </a:lnTo>
                    <a:lnTo>
                      <a:pt x="25" y="251"/>
                    </a:lnTo>
                    <a:lnTo>
                      <a:pt x="25" y="289"/>
                    </a:lnTo>
                    <a:lnTo>
                      <a:pt x="10" y="315"/>
                    </a:lnTo>
                    <a:lnTo>
                      <a:pt x="15" y="343"/>
                    </a:lnTo>
                    <a:lnTo>
                      <a:pt x="0" y="366"/>
                    </a:lnTo>
                    <a:lnTo>
                      <a:pt x="19" y="391"/>
                    </a:lnTo>
                    <a:lnTo>
                      <a:pt x="41" y="387"/>
                    </a:lnTo>
                    <a:lnTo>
                      <a:pt x="41" y="427"/>
                    </a:lnTo>
                    <a:lnTo>
                      <a:pt x="55" y="443"/>
                    </a:lnTo>
                    <a:lnTo>
                      <a:pt x="71" y="422"/>
                    </a:lnTo>
                    <a:lnTo>
                      <a:pt x="88" y="427"/>
                    </a:lnTo>
                    <a:lnTo>
                      <a:pt x="98" y="452"/>
                    </a:lnTo>
                    <a:lnTo>
                      <a:pt x="109" y="467"/>
                    </a:lnTo>
                    <a:lnTo>
                      <a:pt x="109" y="488"/>
                    </a:lnTo>
                    <a:lnTo>
                      <a:pt x="150" y="427"/>
                    </a:lnTo>
                    <a:lnTo>
                      <a:pt x="150" y="412"/>
                    </a:lnTo>
                    <a:lnTo>
                      <a:pt x="172" y="397"/>
                    </a:lnTo>
                    <a:lnTo>
                      <a:pt x="207" y="416"/>
                    </a:lnTo>
                    <a:lnTo>
                      <a:pt x="227" y="380"/>
                    </a:lnTo>
                    <a:lnTo>
                      <a:pt x="244" y="361"/>
                    </a:lnTo>
                    <a:lnTo>
                      <a:pt x="239" y="339"/>
                    </a:lnTo>
                    <a:lnTo>
                      <a:pt x="227" y="339"/>
                    </a:lnTo>
                    <a:lnTo>
                      <a:pt x="197" y="317"/>
                    </a:lnTo>
                    <a:lnTo>
                      <a:pt x="222" y="303"/>
                    </a:lnTo>
                    <a:lnTo>
                      <a:pt x="288" y="230"/>
                    </a:lnTo>
                    <a:lnTo>
                      <a:pt x="346" y="205"/>
                    </a:lnTo>
                    <a:lnTo>
                      <a:pt x="464" y="154"/>
                    </a:lnTo>
                    <a:lnTo>
                      <a:pt x="410" y="0"/>
                    </a:lnTo>
                    <a:lnTo>
                      <a:pt x="277" y="46"/>
                    </a:lnTo>
                    <a:close/>
                  </a:path>
                </a:pathLst>
              </a:custGeom>
              <a:grpFill/>
              <a:ln w="12700">
                <a:solidFill>
                  <a:srgbClr val="6777C5"/>
                </a:solidFill>
                <a:headEnd/>
                <a:tailEnd/>
              </a:ln>
              <a:effectLst/>
            </p:spPr>
            <p:style>
              <a:lnRef idx="1">
                <a:schemeClr val="accent1"/>
              </a:lnRef>
              <a:fillRef idx="3">
                <a:schemeClr val="accent1"/>
              </a:fillRef>
              <a:effectRef idx="2">
                <a:schemeClr val="accent1"/>
              </a:effectRef>
              <a:fontRef idx="minor">
                <a:schemeClr val="lt1"/>
              </a:fontRef>
            </p:style>
            <p:txBody>
              <a:bodyPr/>
              <a:lstStyle/>
              <a:p>
                <a:endParaRPr lang="es-ES"/>
              </a:p>
            </p:txBody>
          </p:sp>
          <p:sp>
            <p:nvSpPr>
              <p:cNvPr id="188" name="Freeform 62"/>
              <p:cNvSpPr>
                <a:spLocks/>
              </p:cNvSpPr>
              <p:nvPr/>
            </p:nvSpPr>
            <p:spPr bwMode="auto">
              <a:xfrm>
                <a:off x="3675932" y="3590834"/>
                <a:ext cx="476969" cy="363326"/>
              </a:xfrm>
              <a:custGeom>
                <a:avLst/>
                <a:gdLst>
                  <a:gd name="T0" fmla="*/ 339 w 508"/>
                  <a:gd name="T1" fmla="*/ 388 h 388"/>
                  <a:gd name="T2" fmla="*/ 490 w 508"/>
                  <a:gd name="T3" fmla="*/ 251 h 388"/>
                  <a:gd name="T4" fmla="*/ 486 w 508"/>
                  <a:gd name="T5" fmla="*/ 231 h 388"/>
                  <a:gd name="T6" fmla="*/ 465 w 508"/>
                  <a:gd name="T7" fmla="*/ 168 h 388"/>
                  <a:gd name="T8" fmla="*/ 432 w 508"/>
                  <a:gd name="T9" fmla="*/ 131 h 388"/>
                  <a:gd name="T10" fmla="*/ 429 w 508"/>
                  <a:gd name="T11" fmla="*/ 113 h 388"/>
                  <a:gd name="T12" fmla="*/ 436 w 508"/>
                  <a:gd name="T13" fmla="*/ 100 h 388"/>
                  <a:gd name="T14" fmla="*/ 458 w 508"/>
                  <a:gd name="T15" fmla="*/ 91 h 388"/>
                  <a:gd name="T16" fmla="*/ 508 w 508"/>
                  <a:gd name="T17" fmla="*/ 77 h 388"/>
                  <a:gd name="T18" fmla="*/ 495 w 508"/>
                  <a:gd name="T19" fmla="*/ 68 h 388"/>
                  <a:gd name="T20" fmla="*/ 468 w 508"/>
                  <a:gd name="T21" fmla="*/ 59 h 388"/>
                  <a:gd name="T22" fmla="*/ 443 w 508"/>
                  <a:gd name="T23" fmla="*/ 34 h 388"/>
                  <a:gd name="T24" fmla="*/ 452 w 508"/>
                  <a:gd name="T25" fmla="*/ 16 h 388"/>
                  <a:gd name="T26" fmla="*/ 436 w 508"/>
                  <a:gd name="T27" fmla="*/ 16 h 388"/>
                  <a:gd name="T28" fmla="*/ 382 w 508"/>
                  <a:gd name="T29" fmla="*/ 8 h 388"/>
                  <a:gd name="T30" fmla="*/ 360 w 508"/>
                  <a:gd name="T31" fmla="*/ 0 h 388"/>
                  <a:gd name="T32" fmla="*/ 339 w 508"/>
                  <a:gd name="T33" fmla="*/ 22 h 388"/>
                  <a:gd name="T34" fmla="*/ 316 w 508"/>
                  <a:gd name="T35" fmla="*/ 55 h 388"/>
                  <a:gd name="T36" fmla="*/ 298 w 508"/>
                  <a:gd name="T37" fmla="*/ 65 h 388"/>
                  <a:gd name="T38" fmla="*/ 264 w 508"/>
                  <a:gd name="T39" fmla="*/ 68 h 388"/>
                  <a:gd name="T40" fmla="*/ 233 w 508"/>
                  <a:gd name="T41" fmla="*/ 77 h 388"/>
                  <a:gd name="T42" fmla="*/ 214 w 508"/>
                  <a:gd name="T43" fmla="*/ 68 h 388"/>
                  <a:gd name="T44" fmla="*/ 203 w 508"/>
                  <a:gd name="T45" fmla="*/ 55 h 388"/>
                  <a:gd name="T46" fmla="*/ 167 w 508"/>
                  <a:gd name="T47" fmla="*/ 55 h 388"/>
                  <a:gd name="T48" fmla="*/ 142 w 508"/>
                  <a:gd name="T49" fmla="*/ 52 h 388"/>
                  <a:gd name="T50" fmla="*/ 117 w 508"/>
                  <a:gd name="T51" fmla="*/ 65 h 388"/>
                  <a:gd name="T52" fmla="*/ 84 w 508"/>
                  <a:gd name="T53" fmla="*/ 72 h 388"/>
                  <a:gd name="T54" fmla="*/ 50 w 508"/>
                  <a:gd name="T55" fmla="*/ 59 h 388"/>
                  <a:gd name="T56" fmla="*/ 19 w 508"/>
                  <a:gd name="T57" fmla="*/ 43 h 388"/>
                  <a:gd name="T58" fmla="*/ 0 w 508"/>
                  <a:gd name="T59" fmla="*/ 25 h 388"/>
                  <a:gd name="T60" fmla="*/ 1 w 508"/>
                  <a:gd name="T61" fmla="*/ 98 h 388"/>
                  <a:gd name="T62" fmla="*/ 87 w 508"/>
                  <a:gd name="T63" fmla="*/ 132 h 388"/>
                  <a:gd name="T64" fmla="*/ 111 w 508"/>
                  <a:gd name="T65" fmla="*/ 175 h 388"/>
                  <a:gd name="T66" fmla="*/ 212 w 508"/>
                  <a:gd name="T67" fmla="*/ 223 h 388"/>
                  <a:gd name="T68" fmla="*/ 246 w 508"/>
                  <a:gd name="T69" fmla="*/ 334 h 388"/>
                  <a:gd name="T70" fmla="*/ 339 w 508"/>
                  <a:gd name="T71" fmla="*/ 388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08" h="388">
                    <a:moveTo>
                      <a:pt x="339" y="388"/>
                    </a:moveTo>
                    <a:lnTo>
                      <a:pt x="490" y="251"/>
                    </a:lnTo>
                    <a:lnTo>
                      <a:pt x="486" y="231"/>
                    </a:lnTo>
                    <a:lnTo>
                      <a:pt x="465" y="168"/>
                    </a:lnTo>
                    <a:lnTo>
                      <a:pt x="432" y="131"/>
                    </a:lnTo>
                    <a:lnTo>
                      <a:pt x="429" y="113"/>
                    </a:lnTo>
                    <a:lnTo>
                      <a:pt x="436" y="100"/>
                    </a:lnTo>
                    <a:lnTo>
                      <a:pt x="458" y="91"/>
                    </a:lnTo>
                    <a:lnTo>
                      <a:pt x="508" y="77"/>
                    </a:lnTo>
                    <a:lnTo>
                      <a:pt x="495" y="68"/>
                    </a:lnTo>
                    <a:lnTo>
                      <a:pt x="468" y="59"/>
                    </a:lnTo>
                    <a:lnTo>
                      <a:pt x="443" y="34"/>
                    </a:lnTo>
                    <a:lnTo>
                      <a:pt x="452" y="16"/>
                    </a:lnTo>
                    <a:lnTo>
                      <a:pt x="436" y="16"/>
                    </a:lnTo>
                    <a:lnTo>
                      <a:pt x="382" y="8"/>
                    </a:lnTo>
                    <a:lnTo>
                      <a:pt x="360" y="0"/>
                    </a:lnTo>
                    <a:lnTo>
                      <a:pt x="339" y="22"/>
                    </a:lnTo>
                    <a:lnTo>
                      <a:pt x="316" y="55"/>
                    </a:lnTo>
                    <a:lnTo>
                      <a:pt x="298" y="65"/>
                    </a:lnTo>
                    <a:lnTo>
                      <a:pt x="264" y="68"/>
                    </a:lnTo>
                    <a:lnTo>
                      <a:pt x="233" y="77"/>
                    </a:lnTo>
                    <a:lnTo>
                      <a:pt x="214" y="68"/>
                    </a:lnTo>
                    <a:lnTo>
                      <a:pt x="203" y="55"/>
                    </a:lnTo>
                    <a:lnTo>
                      <a:pt x="167" y="55"/>
                    </a:lnTo>
                    <a:lnTo>
                      <a:pt x="142" y="52"/>
                    </a:lnTo>
                    <a:lnTo>
                      <a:pt x="117" y="65"/>
                    </a:lnTo>
                    <a:lnTo>
                      <a:pt x="84" y="72"/>
                    </a:lnTo>
                    <a:lnTo>
                      <a:pt x="50" y="59"/>
                    </a:lnTo>
                    <a:lnTo>
                      <a:pt x="19" y="43"/>
                    </a:lnTo>
                    <a:lnTo>
                      <a:pt x="0" y="25"/>
                    </a:lnTo>
                    <a:lnTo>
                      <a:pt x="1" y="98"/>
                    </a:lnTo>
                    <a:lnTo>
                      <a:pt x="87" y="132"/>
                    </a:lnTo>
                    <a:lnTo>
                      <a:pt x="111" y="175"/>
                    </a:lnTo>
                    <a:lnTo>
                      <a:pt x="212" y="223"/>
                    </a:lnTo>
                    <a:lnTo>
                      <a:pt x="246" y="334"/>
                    </a:lnTo>
                    <a:lnTo>
                      <a:pt x="339" y="388"/>
                    </a:lnTo>
                    <a:close/>
                  </a:path>
                </a:pathLst>
              </a:custGeom>
              <a:grpFill/>
              <a:ln w="12700">
                <a:solidFill>
                  <a:srgbClr val="6777C5"/>
                </a:solidFill>
                <a:headEnd/>
                <a:tailEnd/>
              </a:ln>
              <a:effectLst/>
            </p:spPr>
            <p:style>
              <a:lnRef idx="1">
                <a:schemeClr val="accent1"/>
              </a:lnRef>
              <a:fillRef idx="3">
                <a:schemeClr val="accent1"/>
              </a:fillRef>
              <a:effectRef idx="2">
                <a:schemeClr val="accent1"/>
              </a:effectRef>
              <a:fontRef idx="minor">
                <a:schemeClr val="lt1"/>
              </a:fontRef>
            </p:style>
            <p:txBody>
              <a:bodyPr/>
              <a:lstStyle/>
              <a:p>
                <a:endParaRPr lang="es-ES"/>
              </a:p>
            </p:txBody>
          </p:sp>
          <p:sp>
            <p:nvSpPr>
              <p:cNvPr id="189" name="Freeform 63"/>
              <p:cNvSpPr>
                <a:spLocks/>
              </p:cNvSpPr>
              <p:nvPr/>
            </p:nvSpPr>
            <p:spPr bwMode="auto">
              <a:xfrm>
                <a:off x="3613719" y="3684569"/>
                <a:ext cx="379916" cy="483604"/>
              </a:xfrm>
              <a:custGeom>
                <a:avLst/>
                <a:gdLst>
                  <a:gd name="T0" fmla="*/ 54 w 406"/>
                  <a:gd name="T1" fmla="*/ 516 h 516"/>
                  <a:gd name="T2" fmla="*/ 113 w 406"/>
                  <a:gd name="T3" fmla="*/ 483 h 516"/>
                  <a:gd name="T4" fmla="*/ 192 w 406"/>
                  <a:gd name="T5" fmla="*/ 451 h 516"/>
                  <a:gd name="T6" fmla="*/ 256 w 406"/>
                  <a:gd name="T7" fmla="*/ 397 h 516"/>
                  <a:gd name="T8" fmla="*/ 270 w 406"/>
                  <a:gd name="T9" fmla="*/ 358 h 516"/>
                  <a:gd name="T10" fmla="*/ 296 w 406"/>
                  <a:gd name="T11" fmla="*/ 361 h 516"/>
                  <a:gd name="T12" fmla="*/ 406 w 406"/>
                  <a:gd name="T13" fmla="*/ 288 h 516"/>
                  <a:gd name="T14" fmla="*/ 313 w 406"/>
                  <a:gd name="T15" fmla="*/ 235 h 516"/>
                  <a:gd name="T16" fmla="*/ 279 w 406"/>
                  <a:gd name="T17" fmla="*/ 123 h 516"/>
                  <a:gd name="T18" fmla="*/ 177 w 406"/>
                  <a:gd name="T19" fmla="*/ 74 h 516"/>
                  <a:gd name="T20" fmla="*/ 154 w 406"/>
                  <a:gd name="T21" fmla="*/ 31 h 516"/>
                  <a:gd name="T22" fmla="*/ 67 w 406"/>
                  <a:gd name="T23" fmla="*/ 0 h 516"/>
                  <a:gd name="T24" fmla="*/ 65 w 406"/>
                  <a:gd name="T25" fmla="*/ 266 h 516"/>
                  <a:gd name="T26" fmla="*/ 0 w 406"/>
                  <a:gd name="T27" fmla="*/ 362 h 516"/>
                  <a:gd name="T28" fmla="*/ 54 w 406"/>
                  <a:gd name="T29" fmla="*/ 516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6" h="516">
                    <a:moveTo>
                      <a:pt x="54" y="516"/>
                    </a:moveTo>
                    <a:lnTo>
                      <a:pt x="113" y="483"/>
                    </a:lnTo>
                    <a:lnTo>
                      <a:pt x="192" y="451"/>
                    </a:lnTo>
                    <a:lnTo>
                      <a:pt x="256" y="397"/>
                    </a:lnTo>
                    <a:lnTo>
                      <a:pt x="270" y="358"/>
                    </a:lnTo>
                    <a:lnTo>
                      <a:pt x="296" y="361"/>
                    </a:lnTo>
                    <a:lnTo>
                      <a:pt x="406" y="288"/>
                    </a:lnTo>
                    <a:lnTo>
                      <a:pt x="313" y="235"/>
                    </a:lnTo>
                    <a:lnTo>
                      <a:pt x="279" y="123"/>
                    </a:lnTo>
                    <a:lnTo>
                      <a:pt x="177" y="74"/>
                    </a:lnTo>
                    <a:lnTo>
                      <a:pt x="154" y="31"/>
                    </a:lnTo>
                    <a:lnTo>
                      <a:pt x="67" y="0"/>
                    </a:lnTo>
                    <a:lnTo>
                      <a:pt x="65" y="266"/>
                    </a:lnTo>
                    <a:lnTo>
                      <a:pt x="0" y="362"/>
                    </a:lnTo>
                    <a:lnTo>
                      <a:pt x="54" y="516"/>
                    </a:lnTo>
                    <a:close/>
                  </a:path>
                </a:pathLst>
              </a:custGeom>
              <a:grpFill/>
              <a:ln w="12700">
                <a:solidFill>
                  <a:srgbClr val="6777C5"/>
                </a:solidFill>
                <a:headEnd/>
                <a:tailEnd/>
              </a:ln>
              <a:effectLst/>
            </p:spPr>
            <p:style>
              <a:lnRef idx="1">
                <a:schemeClr val="accent1"/>
              </a:lnRef>
              <a:fillRef idx="3">
                <a:schemeClr val="accent1"/>
              </a:fillRef>
              <a:effectRef idx="2">
                <a:schemeClr val="accent1"/>
              </a:effectRef>
              <a:fontRef idx="minor">
                <a:schemeClr val="lt1"/>
              </a:fontRef>
            </p:style>
            <p:txBody>
              <a:bodyPr/>
              <a:lstStyle/>
              <a:p>
                <a:endParaRPr lang="es-ES"/>
              </a:p>
            </p:txBody>
          </p:sp>
        </p:grpSp>
        <p:sp>
          <p:nvSpPr>
            <p:cNvPr id="146" name="Freeform 20"/>
            <p:cNvSpPr>
              <a:spLocks/>
            </p:cNvSpPr>
            <p:nvPr/>
          </p:nvSpPr>
          <p:spPr bwMode="auto">
            <a:xfrm>
              <a:off x="1897189" y="1897267"/>
              <a:ext cx="346183" cy="382301"/>
            </a:xfrm>
            <a:custGeom>
              <a:avLst/>
              <a:gdLst>
                <a:gd name="T0" fmla="*/ 551 w 551"/>
                <a:gd name="T1" fmla="*/ 169 h 609"/>
                <a:gd name="T2" fmla="*/ 535 w 551"/>
                <a:gd name="T3" fmla="*/ 150 h 609"/>
                <a:gd name="T4" fmla="*/ 503 w 551"/>
                <a:gd name="T5" fmla="*/ 150 h 609"/>
                <a:gd name="T6" fmla="*/ 465 w 551"/>
                <a:gd name="T7" fmla="*/ 142 h 609"/>
                <a:gd name="T8" fmla="*/ 399 w 551"/>
                <a:gd name="T9" fmla="*/ 120 h 609"/>
                <a:gd name="T10" fmla="*/ 370 w 551"/>
                <a:gd name="T11" fmla="*/ 89 h 609"/>
                <a:gd name="T12" fmla="*/ 358 w 551"/>
                <a:gd name="T13" fmla="*/ 81 h 609"/>
                <a:gd name="T14" fmla="*/ 348 w 551"/>
                <a:gd name="T15" fmla="*/ 97 h 609"/>
                <a:gd name="T16" fmla="*/ 340 w 551"/>
                <a:gd name="T17" fmla="*/ 126 h 609"/>
                <a:gd name="T18" fmla="*/ 315 w 551"/>
                <a:gd name="T19" fmla="*/ 101 h 609"/>
                <a:gd name="T20" fmla="*/ 311 w 551"/>
                <a:gd name="T21" fmla="*/ 85 h 609"/>
                <a:gd name="T22" fmla="*/ 333 w 551"/>
                <a:gd name="T23" fmla="*/ 67 h 609"/>
                <a:gd name="T24" fmla="*/ 336 w 551"/>
                <a:gd name="T25" fmla="*/ 64 h 609"/>
                <a:gd name="T26" fmla="*/ 311 w 551"/>
                <a:gd name="T27" fmla="*/ 9 h 609"/>
                <a:gd name="T28" fmla="*/ 282 w 551"/>
                <a:gd name="T29" fmla="*/ 19 h 609"/>
                <a:gd name="T30" fmla="*/ 249 w 551"/>
                <a:gd name="T31" fmla="*/ 19 h 609"/>
                <a:gd name="T32" fmla="*/ 200 w 551"/>
                <a:gd name="T33" fmla="*/ 0 h 609"/>
                <a:gd name="T34" fmla="*/ 178 w 551"/>
                <a:gd name="T35" fmla="*/ 21 h 609"/>
                <a:gd name="T36" fmla="*/ 151 w 551"/>
                <a:gd name="T37" fmla="*/ 39 h 609"/>
                <a:gd name="T38" fmla="*/ 130 w 551"/>
                <a:gd name="T39" fmla="*/ 72 h 609"/>
                <a:gd name="T40" fmla="*/ 130 w 551"/>
                <a:gd name="T41" fmla="*/ 108 h 609"/>
                <a:gd name="T42" fmla="*/ 100 w 551"/>
                <a:gd name="T43" fmla="*/ 112 h 609"/>
                <a:gd name="T44" fmla="*/ 77 w 551"/>
                <a:gd name="T45" fmla="*/ 130 h 609"/>
                <a:gd name="T46" fmla="*/ 69 w 551"/>
                <a:gd name="T47" fmla="*/ 175 h 609"/>
                <a:gd name="T48" fmla="*/ 47 w 551"/>
                <a:gd name="T49" fmla="*/ 189 h 609"/>
                <a:gd name="T50" fmla="*/ 39 w 551"/>
                <a:gd name="T51" fmla="*/ 234 h 609"/>
                <a:gd name="T52" fmla="*/ 17 w 551"/>
                <a:gd name="T53" fmla="*/ 276 h 609"/>
                <a:gd name="T54" fmla="*/ 25 w 551"/>
                <a:gd name="T55" fmla="*/ 298 h 609"/>
                <a:gd name="T56" fmla="*/ 0 w 551"/>
                <a:gd name="T57" fmla="*/ 312 h 609"/>
                <a:gd name="T58" fmla="*/ 4 w 551"/>
                <a:gd name="T59" fmla="*/ 337 h 609"/>
                <a:gd name="T60" fmla="*/ 4 w 551"/>
                <a:gd name="T61" fmla="*/ 371 h 609"/>
                <a:gd name="T62" fmla="*/ 40 w 551"/>
                <a:gd name="T63" fmla="*/ 399 h 609"/>
                <a:gd name="T64" fmla="*/ 59 w 551"/>
                <a:gd name="T65" fmla="*/ 417 h 609"/>
                <a:gd name="T66" fmla="*/ 94 w 551"/>
                <a:gd name="T67" fmla="*/ 401 h 609"/>
                <a:gd name="T68" fmla="*/ 131 w 551"/>
                <a:gd name="T69" fmla="*/ 420 h 609"/>
                <a:gd name="T70" fmla="*/ 148 w 551"/>
                <a:gd name="T71" fmla="*/ 445 h 609"/>
                <a:gd name="T72" fmla="*/ 155 w 551"/>
                <a:gd name="T73" fmla="*/ 472 h 609"/>
                <a:gd name="T74" fmla="*/ 204 w 551"/>
                <a:gd name="T75" fmla="*/ 483 h 609"/>
                <a:gd name="T76" fmla="*/ 223 w 551"/>
                <a:gd name="T77" fmla="*/ 495 h 609"/>
                <a:gd name="T78" fmla="*/ 217 w 551"/>
                <a:gd name="T79" fmla="*/ 527 h 609"/>
                <a:gd name="T80" fmla="*/ 186 w 551"/>
                <a:gd name="T81" fmla="*/ 533 h 609"/>
                <a:gd name="T82" fmla="*/ 183 w 551"/>
                <a:gd name="T83" fmla="*/ 581 h 609"/>
                <a:gd name="T84" fmla="*/ 261 w 551"/>
                <a:gd name="T85" fmla="*/ 581 h 609"/>
                <a:gd name="T86" fmla="*/ 311 w 551"/>
                <a:gd name="T87" fmla="*/ 609 h 609"/>
                <a:gd name="T88" fmla="*/ 358 w 551"/>
                <a:gd name="T89" fmla="*/ 527 h 609"/>
                <a:gd name="T90" fmla="*/ 326 w 551"/>
                <a:gd name="T91" fmla="*/ 503 h 609"/>
                <a:gd name="T92" fmla="*/ 334 w 551"/>
                <a:gd name="T93" fmla="*/ 419 h 609"/>
                <a:gd name="T94" fmla="*/ 408 w 551"/>
                <a:gd name="T95" fmla="*/ 311 h 609"/>
                <a:gd name="T96" fmla="*/ 417 w 551"/>
                <a:gd name="T97" fmla="*/ 286 h 609"/>
                <a:gd name="T98" fmla="*/ 478 w 551"/>
                <a:gd name="T99" fmla="*/ 263 h 609"/>
                <a:gd name="T100" fmla="*/ 551 w 551"/>
                <a:gd name="T101" fmla="*/ 16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1" h="609">
                  <a:moveTo>
                    <a:pt x="551" y="169"/>
                  </a:moveTo>
                  <a:lnTo>
                    <a:pt x="535" y="150"/>
                  </a:lnTo>
                  <a:lnTo>
                    <a:pt x="503" y="150"/>
                  </a:lnTo>
                  <a:lnTo>
                    <a:pt x="465" y="142"/>
                  </a:lnTo>
                  <a:lnTo>
                    <a:pt x="399" y="120"/>
                  </a:lnTo>
                  <a:lnTo>
                    <a:pt x="370" y="89"/>
                  </a:lnTo>
                  <a:lnTo>
                    <a:pt x="358" y="81"/>
                  </a:lnTo>
                  <a:lnTo>
                    <a:pt x="348" y="97"/>
                  </a:lnTo>
                  <a:lnTo>
                    <a:pt x="340" y="126"/>
                  </a:lnTo>
                  <a:lnTo>
                    <a:pt x="315" y="101"/>
                  </a:lnTo>
                  <a:lnTo>
                    <a:pt x="311" y="85"/>
                  </a:lnTo>
                  <a:lnTo>
                    <a:pt x="333" y="67"/>
                  </a:lnTo>
                  <a:lnTo>
                    <a:pt x="336" y="64"/>
                  </a:lnTo>
                  <a:lnTo>
                    <a:pt x="311" y="9"/>
                  </a:lnTo>
                  <a:lnTo>
                    <a:pt x="282" y="19"/>
                  </a:lnTo>
                  <a:lnTo>
                    <a:pt x="249" y="19"/>
                  </a:lnTo>
                  <a:lnTo>
                    <a:pt x="200" y="0"/>
                  </a:lnTo>
                  <a:lnTo>
                    <a:pt x="178" y="21"/>
                  </a:lnTo>
                  <a:lnTo>
                    <a:pt x="151" y="39"/>
                  </a:lnTo>
                  <a:lnTo>
                    <a:pt x="130" y="72"/>
                  </a:lnTo>
                  <a:lnTo>
                    <a:pt x="130" y="108"/>
                  </a:lnTo>
                  <a:lnTo>
                    <a:pt x="100" y="112"/>
                  </a:lnTo>
                  <a:lnTo>
                    <a:pt x="77" y="130"/>
                  </a:lnTo>
                  <a:lnTo>
                    <a:pt x="69" y="175"/>
                  </a:lnTo>
                  <a:lnTo>
                    <a:pt x="47" y="189"/>
                  </a:lnTo>
                  <a:lnTo>
                    <a:pt x="39" y="234"/>
                  </a:lnTo>
                  <a:lnTo>
                    <a:pt x="17" y="276"/>
                  </a:lnTo>
                  <a:lnTo>
                    <a:pt x="25" y="298"/>
                  </a:lnTo>
                  <a:lnTo>
                    <a:pt x="0" y="312"/>
                  </a:lnTo>
                  <a:lnTo>
                    <a:pt x="4" y="337"/>
                  </a:lnTo>
                  <a:lnTo>
                    <a:pt x="4" y="371"/>
                  </a:lnTo>
                  <a:lnTo>
                    <a:pt x="40" y="399"/>
                  </a:lnTo>
                  <a:lnTo>
                    <a:pt x="59" y="417"/>
                  </a:lnTo>
                  <a:lnTo>
                    <a:pt x="94" y="401"/>
                  </a:lnTo>
                  <a:lnTo>
                    <a:pt x="131" y="420"/>
                  </a:lnTo>
                  <a:lnTo>
                    <a:pt x="148" y="445"/>
                  </a:lnTo>
                  <a:lnTo>
                    <a:pt x="155" y="472"/>
                  </a:lnTo>
                  <a:lnTo>
                    <a:pt x="204" y="483"/>
                  </a:lnTo>
                  <a:lnTo>
                    <a:pt x="223" y="495"/>
                  </a:lnTo>
                  <a:lnTo>
                    <a:pt x="217" y="527"/>
                  </a:lnTo>
                  <a:lnTo>
                    <a:pt x="186" y="533"/>
                  </a:lnTo>
                  <a:lnTo>
                    <a:pt x="183" y="581"/>
                  </a:lnTo>
                  <a:lnTo>
                    <a:pt x="261" y="581"/>
                  </a:lnTo>
                  <a:lnTo>
                    <a:pt x="311" y="609"/>
                  </a:lnTo>
                  <a:lnTo>
                    <a:pt x="358" y="527"/>
                  </a:lnTo>
                  <a:lnTo>
                    <a:pt x="326" y="503"/>
                  </a:lnTo>
                  <a:lnTo>
                    <a:pt x="334" y="419"/>
                  </a:lnTo>
                  <a:lnTo>
                    <a:pt x="408" y="311"/>
                  </a:lnTo>
                  <a:lnTo>
                    <a:pt x="417" y="286"/>
                  </a:lnTo>
                  <a:lnTo>
                    <a:pt x="478" y="263"/>
                  </a:lnTo>
                  <a:lnTo>
                    <a:pt x="551" y="169"/>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47" name="Freeform 39"/>
            <p:cNvSpPr>
              <a:spLocks/>
            </p:cNvSpPr>
            <p:nvPr/>
          </p:nvSpPr>
          <p:spPr bwMode="auto">
            <a:xfrm>
              <a:off x="849749" y="2958041"/>
              <a:ext cx="591233" cy="388414"/>
            </a:xfrm>
            <a:custGeom>
              <a:avLst/>
              <a:gdLst>
                <a:gd name="T0" fmla="*/ 681 w 941"/>
                <a:gd name="T1" fmla="*/ 105 h 618"/>
                <a:gd name="T2" fmla="*/ 750 w 941"/>
                <a:gd name="T3" fmla="*/ 56 h 618"/>
                <a:gd name="T4" fmla="*/ 801 w 941"/>
                <a:gd name="T5" fmla="*/ 34 h 618"/>
                <a:gd name="T6" fmla="*/ 941 w 941"/>
                <a:gd name="T7" fmla="*/ 25 h 618"/>
                <a:gd name="T8" fmla="*/ 938 w 941"/>
                <a:gd name="T9" fmla="*/ 58 h 618"/>
                <a:gd name="T10" fmla="*/ 927 w 941"/>
                <a:gd name="T11" fmla="*/ 75 h 618"/>
                <a:gd name="T12" fmla="*/ 885 w 941"/>
                <a:gd name="T13" fmla="*/ 87 h 618"/>
                <a:gd name="T14" fmla="*/ 836 w 941"/>
                <a:gd name="T15" fmla="*/ 122 h 618"/>
                <a:gd name="T16" fmla="*/ 836 w 941"/>
                <a:gd name="T17" fmla="*/ 156 h 618"/>
                <a:gd name="T18" fmla="*/ 842 w 941"/>
                <a:gd name="T19" fmla="*/ 200 h 618"/>
                <a:gd name="T20" fmla="*/ 808 w 941"/>
                <a:gd name="T21" fmla="*/ 222 h 618"/>
                <a:gd name="T22" fmla="*/ 808 w 941"/>
                <a:gd name="T23" fmla="*/ 247 h 618"/>
                <a:gd name="T24" fmla="*/ 794 w 941"/>
                <a:gd name="T25" fmla="*/ 281 h 618"/>
                <a:gd name="T26" fmla="*/ 757 w 941"/>
                <a:gd name="T27" fmla="*/ 276 h 618"/>
                <a:gd name="T28" fmla="*/ 740 w 941"/>
                <a:gd name="T29" fmla="*/ 294 h 618"/>
                <a:gd name="T30" fmla="*/ 740 w 941"/>
                <a:gd name="T31" fmla="*/ 319 h 618"/>
                <a:gd name="T32" fmla="*/ 627 w 941"/>
                <a:gd name="T33" fmla="*/ 395 h 618"/>
                <a:gd name="T34" fmla="*/ 622 w 941"/>
                <a:gd name="T35" fmla="*/ 424 h 618"/>
                <a:gd name="T36" fmla="*/ 640 w 941"/>
                <a:gd name="T37" fmla="*/ 484 h 618"/>
                <a:gd name="T38" fmla="*/ 600 w 941"/>
                <a:gd name="T39" fmla="*/ 525 h 618"/>
                <a:gd name="T40" fmla="*/ 558 w 941"/>
                <a:gd name="T41" fmla="*/ 487 h 618"/>
                <a:gd name="T42" fmla="*/ 541 w 941"/>
                <a:gd name="T43" fmla="*/ 490 h 618"/>
                <a:gd name="T44" fmla="*/ 495 w 941"/>
                <a:gd name="T45" fmla="*/ 543 h 618"/>
                <a:gd name="T46" fmla="*/ 503 w 941"/>
                <a:gd name="T47" fmla="*/ 581 h 618"/>
                <a:gd name="T48" fmla="*/ 490 w 941"/>
                <a:gd name="T49" fmla="*/ 600 h 618"/>
                <a:gd name="T50" fmla="*/ 461 w 941"/>
                <a:gd name="T51" fmla="*/ 589 h 618"/>
                <a:gd name="T52" fmla="*/ 451 w 941"/>
                <a:gd name="T53" fmla="*/ 610 h 618"/>
                <a:gd name="T54" fmla="*/ 426 w 941"/>
                <a:gd name="T55" fmla="*/ 618 h 618"/>
                <a:gd name="T56" fmla="*/ 342 w 941"/>
                <a:gd name="T57" fmla="*/ 577 h 618"/>
                <a:gd name="T58" fmla="*/ 222 w 941"/>
                <a:gd name="T59" fmla="*/ 534 h 618"/>
                <a:gd name="T60" fmla="*/ 189 w 941"/>
                <a:gd name="T61" fmla="*/ 480 h 618"/>
                <a:gd name="T62" fmla="*/ 138 w 941"/>
                <a:gd name="T63" fmla="*/ 505 h 618"/>
                <a:gd name="T64" fmla="*/ 118 w 941"/>
                <a:gd name="T65" fmla="*/ 480 h 618"/>
                <a:gd name="T66" fmla="*/ 90 w 941"/>
                <a:gd name="T67" fmla="*/ 489 h 618"/>
                <a:gd name="T68" fmla="*/ 84 w 941"/>
                <a:gd name="T69" fmla="*/ 448 h 618"/>
                <a:gd name="T70" fmla="*/ 78 w 941"/>
                <a:gd name="T71" fmla="*/ 436 h 618"/>
                <a:gd name="T72" fmla="*/ 30 w 941"/>
                <a:gd name="T73" fmla="*/ 395 h 618"/>
                <a:gd name="T74" fmla="*/ 30 w 941"/>
                <a:gd name="T75" fmla="*/ 382 h 618"/>
                <a:gd name="T76" fmla="*/ 0 w 941"/>
                <a:gd name="T77" fmla="*/ 354 h 618"/>
                <a:gd name="T78" fmla="*/ 0 w 941"/>
                <a:gd name="T79" fmla="*/ 326 h 618"/>
                <a:gd name="T80" fmla="*/ 22 w 941"/>
                <a:gd name="T81" fmla="*/ 286 h 618"/>
                <a:gd name="T82" fmla="*/ 41 w 941"/>
                <a:gd name="T83" fmla="*/ 253 h 618"/>
                <a:gd name="T84" fmla="*/ 41 w 941"/>
                <a:gd name="T85" fmla="*/ 223 h 618"/>
                <a:gd name="T86" fmla="*/ 91 w 941"/>
                <a:gd name="T87" fmla="*/ 181 h 618"/>
                <a:gd name="T88" fmla="*/ 113 w 941"/>
                <a:gd name="T89" fmla="*/ 171 h 618"/>
                <a:gd name="T90" fmla="*/ 120 w 941"/>
                <a:gd name="T91" fmla="*/ 144 h 618"/>
                <a:gd name="T92" fmla="*/ 131 w 941"/>
                <a:gd name="T93" fmla="*/ 91 h 618"/>
                <a:gd name="T94" fmla="*/ 113 w 941"/>
                <a:gd name="T95" fmla="*/ 80 h 618"/>
                <a:gd name="T96" fmla="*/ 88 w 941"/>
                <a:gd name="T97" fmla="*/ 84 h 618"/>
                <a:gd name="T98" fmla="*/ 71 w 941"/>
                <a:gd name="T99" fmla="*/ 50 h 618"/>
                <a:gd name="T100" fmla="*/ 66 w 941"/>
                <a:gd name="T101" fmla="*/ 0 h 618"/>
                <a:gd name="T102" fmla="*/ 106 w 941"/>
                <a:gd name="T103" fmla="*/ 8 h 618"/>
                <a:gd name="T104" fmla="*/ 150 w 941"/>
                <a:gd name="T105" fmla="*/ 36 h 618"/>
                <a:gd name="T106" fmla="*/ 231 w 941"/>
                <a:gd name="T107" fmla="*/ 55 h 618"/>
                <a:gd name="T108" fmla="*/ 271 w 941"/>
                <a:gd name="T109" fmla="*/ 88 h 618"/>
                <a:gd name="T110" fmla="*/ 328 w 941"/>
                <a:gd name="T111" fmla="*/ 104 h 618"/>
                <a:gd name="T112" fmla="*/ 418 w 941"/>
                <a:gd name="T113" fmla="*/ 88 h 618"/>
                <a:gd name="T114" fmla="*/ 462 w 941"/>
                <a:gd name="T115" fmla="*/ 110 h 618"/>
                <a:gd name="T116" fmla="*/ 530 w 941"/>
                <a:gd name="T117" fmla="*/ 82 h 618"/>
                <a:gd name="T118" fmla="*/ 681 w 941"/>
                <a:gd name="T119" fmla="*/ 105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41" h="618">
                  <a:moveTo>
                    <a:pt x="681" y="105"/>
                  </a:moveTo>
                  <a:lnTo>
                    <a:pt x="750" y="56"/>
                  </a:lnTo>
                  <a:lnTo>
                    <a:pt x="801" y="34"/>
                  </a:lnTo>
                  <a:lnTo>
                    <a:pt x="941" y="25"/>
                  </a:lnTo>
                  <a:lnTo>
                    <a:pt x="938" y="58"/>
                  </a:lnTo>
                  <a:lnTo>
                    <a:pt x="927" y="75"/>
                  </a:lnTo>
                  <a:lnTo>
                    <a:pt x="885" y="87"/>
                  </a:lnTo>
                  <a:lnTo>
                    <a:pt x="836" y="122"/>
                  </a:lnTo>
                  <a:lnTo>
                    <a:pt x="836" y="156"/>
                  </a:lnTo>
                  <a:lnTo>
                    <a:pt x="842" y="200"/>
                  </a:lnTo>
                  <a:lnTo>
                    <a:pt x="808" y="222"/>
                  </a:lnTo>
                  <a:lnTo>
                    <a:pt x="808" y="247"/>
                  </a:lnTo>
                  <a:lnTo>
                    <a:pt x="794" y="281"/>
                  </a:lnTo>
                  <a:lnTo>
                    <a:pt x="757" y="276"/>
                  </a:lnTo>
                  <a:lnTo>
                    <a:pt x="740" y="294"/>
                  </a:lnTo>
                  <a:lnTo>
                    <a:pt x="740" y="319"/>
                  </a:lnTo>
                  <a:lnTo>
                    <a:pt x="627" y="395"/>
                  </a:lnTo>
                  <a:lnTo>
                    <a:pt x="622" y="424"/>
                  </a:lnTo>
                  <a:lnTo>
                    <a:pt x="640" y="484"/>
                  </a:lnTo>
                  <a:lnTo>
                    <a:pt x="600" y="525"/>
                  </a:lnTo>
                  <a:lnTo>
                    <a:pt x="558" y="487"/>
                  </a:lnTo>
                  <a:lnTo>
                    <a:pt x="541" y="490"/>
                  </a:lnTo>
                  <a:lnTo>
                    <a:pt x="495" y="543"/>
                  </a:lnTo>
                  <a:lnTo>
                    <a:pt x="503" y="581"/>
                  </a:lnTo>
                  <a:lnTo>
                    <a:pt x="490" y="600"/>
                  </a:lnTo>
                  <a:lnTo>
                    <a:pt x="461" y="589"/>
                  </a:lnTo>
                  <a:lnTo>
                    <a:pt x="451" y="610"/>
                  </a:lnTo>
                  <a:lnTo>
                    <a:pt x="426" y="618"/>
                  </a:lnTo>
                  <a:lnTo>
                    <a:pt x="342" y="577"/>
                  </a:lnTo>
                  <a:lnTo>
                    <a:pt x="222" y="534"/>
                  </a:lnTo>
                  <a:lnTo>
                    <a:pt x="189" y="480"/>
                  </a:lnTo>
                  <a:lnTo>
                    <a:pt x="138" y="505"/>
                  </a:lnTo>
                  <a:lnTo>
                    <a:pt x="118" y="480"/>
                  </a:lnTo>
                  <a:lnTo>
                    <a:pt x="90" y="489"/>
                  </a:lnTo>
                  <a:lnTo>
                    <a:pt x="84" y="448"/>
                  </a:lnTo>
                  <a:lnTo>
                    <a:pt x="78" y="436"/>
                  </a:lnTo>
                  <a:lnTo>
                    <a:pt x="30" y="395"/>
                  </a:lnTo>
                  <a:lnTo>
                    <a:pt x="30" y="382"/>
                  </a:lnTo>
                  <a:lnTo>
                    <a:pt x="0" y="354"/>
                  </a:lnTo>
                  <a:lnTo>
                    <a:pt x="0" y="326"/>
                  </a:lnTo>
                  <a:lnTo>
                    <a:pt x="22" y="286"/>
                  </a:lnTo>
                  <a:lnTo>
                    <a:pt x="41" y="253"/>
                  </a:lnTo>
                  <a:lnTo>
                    <a:pt x="41" y="223"/>
                  </a:lnTo>
                  <a:lnTo>
                    <a:pt x="91" y="181"/>
                  </a:lnTo>
                  <a:lnTo>
                    <a:pt x="113" y="171"/>
                  </a:lnTo>
                  <a:lnTo>
                    <a:pt x="120" y="144"/>
                  </a:lnTo>
                  <a:lnTo>
                    <a:pt x="131" y="91"/>
                  </a:lnTo>
                  <a:lnTo>
                    <a:pt x="113" y="80"/>
                  </a:lnTo>
                  <a:lnTo>
                    <a:pt x="88" y="84"/>
                  </a:lnTo>
                  <a:lnTo>
                    <a:pt x="71" y="50"/>
                  </a:lnTo>
                  <a:lnTo>
                    <a:pt x="66" y="0"/>
                  </a:lnTo>
                  <a:lnTo>
                    <a:pt x="106" y="8"/>
                  </a:lnTo>
                  <a:lnTo>
                    <a:pt x="150" y="36"/>
                  </a:lnTo>
                  <a:lnTo>
                    <a:pt x="231" y="55"/>
                  </a:lnTo>
                  <a:lnTo>
                    <a:pt x="271" y="88"/>
                  </a:lnTo>
                  <a:lnTo>
                    <a:pt x="328" y="104"/>
                  </a:lnTo>
                  <a:lnTo>
                    <a:pt x="418" y="88"/>
                  </a:lnTo>
                  <a:lnTo>
                    <a:pt x="462" y="110"/>
                  </a:lnTo>
                  <a:lnTo>
                    <a:pt x="530" y="82"/>
                  </a:lnTo>
                  <a:lnTo>
                    <a:pt x="681" y="105"/>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148" name="Freeform 23"/>
            <p:cNvSpPr>
              <a:spLocks/>
            </p:cNvSpPr>
            <p:nvPr/>
          </p:nvSpPr>
          <p:spPr bwMode="auto">
            <a:xfrm>
              <a:off x="976999" y="1800580"/>
              <a:ext cx="521219" cy="199486"/>
            </a:xfrm>
            <a:custGeom>
              <a:avLst/>
              <a:gdLst>
                <a:gd name="T0" fmla="*/ 78 w 1047"/>
                <a:gd name="T1" fmla="*/ 23 h 400"/>
                <a:gd name="T2" fmla="*/ 81 w 1047"/>
                <a:gd name="T3" fmla="*/ 44 h 400"/>
                <a:gd name="T4" fmla="*/ 50 w 1047"/>
                <a:gd name="T5" fmla="*/ 73 h 400"/>
                <a:gd name="T6" fmla="*/ 23 w 1047"/>
                <a:gd name="T7" fmla="*/ 112 h 400"/>
                <a:gd name="T8" fmla="*/ 0 w 1047"/>
                <a:gd name="T9" fmla="*/ 175 h 400"/>
                <a:gd name="T10" fmla="*/ 33 w 1047"/>
                <a:gd name="T11" fmla="*/ 222 h 400"/>
                <a:gd name="T12" fmla="*/ 45 w 1047"/>
                <a:gd name="T13" fmla="*/ 249 h 400"/>
                <a:gd name="T14" fmla="*/ 45 w 1047"/>
                <a:gd name="T15" fmla="*/ 270 h 400"/>
                <a:gd name="T16" fmla="*/ 38 w 1047"/>
                <a:gd name="T17" fmla="*/ 308 h 400"/>
                <a:gd name="T18" fmla="*/ 30 w 1047"/>
                <a:gd name="T19" fmla="*/ 331 h 400"/>
                <a:gd name="T20" fmla="*/ 40 w 1047"/>
                <a:gd name="T21" fmla="*/ 362 h 400"/>
                <a:gd name="T22" fmla="*/ 59 w 1047"/>
                <a:gd name="T23" fmla="*/ 400 h 400"/>
                <a:gd name="T24" fmla="*/ 88 w 1047"/>
                <a:gd name="T25" fmla="*/ 391 h 400"/>
                <a:gd name="T26" fmla="*/ 205 w 1047"/>
                <a:gd name="T27" fmla="*/ 394 h 400"/>
                <a:gd name="T28" fmla="*/ 244 w 1047"/>
                <a:gd name="T29" fmla="*/ 377 h 400"/>
                <a:gd name="T30" fmla="*/ 276 w 1047"/>
                <a:gd name="T31" fmla="*/ 329 h 400"/>
                <a:gd name="T32" fmla="*/ 324 w 1047"/>
                <a:gd name="T33" fmla="*/ 358 h 400"/>
                <a:gd name="T34" fmla="*/ 383 w 1047"/>
                <a:gd name="T35" fmla="*/ 322 h 400"/>
                <a:gd name="T36" fmla="*/ 415 w 1047"/>
                <a:gd name="T37" fmla="*/ 337 h 400"/>
                <a:gd name="T38" fmla="*/ 459 w 1047"/>
                <a:gd name="T39" fmla="*/ 367 h 400"/>
                <a:gd name="T40" fmla="*/ 493 w 1047"/>
                <a:gd name="T41" fmla="*/ 377 h 400"/>
                <a:gd name="T42" fmla="*/ 572 w 1047"/>
                <a:gd name="T43" fmla="*/ 326 h 400"/>
                <a:gd name="T44" fmla="*/ 655 w 1047"/>
                <a:gd name="T45" fmla="*/ 353 h 400"/>
                <a:gd name="T46" fmla="*/ 718 w 1047"/>
                <a:gd name="T47" fmla="*/ 326 h 400"/>
                <a:gd name="T48" fmla="*/ 757 w 1047"/>
                <a:gd name="T49" fmla="*/ 338 h 400"/>
                <a:gd name="T50" fmla="*/ 827 w 1047"/>
                <a:gd name="T51" fmla="*/ 269 h 400"/>
                <a:gd name="T52" fmla="*/ 874 w 1047"/>
                <a:gd name="T53" fmla="*/ 271 h 400"/>
                <a:gd name="T54" fmla="*/ 920 w 1047"/>
                <a:gd name="T55" fmla="*/ 254 h 400"/>
                <a:gd name="T56" fmla="*/ 984 w 1047"/>
                <a:gd name="T57" fmla="*/ 256 h 400"/>
                <a:gd name="T58" fmla="*/ 1014 w 1047"/>
                <a:gd name="T59" fmla="*/ 221 h 400"/>
                <a:gd name="T60" fmla="*/ 1031 w 1047"/>
                <a:gd name="T61" fmla="*/ 206 h 400"/>
                <a:gd name="T62" fmla="*/ 1047 w 1047"/>
                <a:gd name="T63" fmla="*/ 172 h 400"/>
                <a:gd name="T64" fmla="*/ 1034 w 1047"/>
                <a:gd name="T65" fmla="*/ 141 h 400"/>
                <a:gd name="T66" fmla="*/ 876 w 1047"/>
                <a:gd name="T67" fmla="*/ 105 h 400"/>
                <a:gd name="T68" fmla="*/ 729 w 1047"/>
                <a:gd name="T69" fmla="*/ 63 h 400"/>
                <a:gd name="T70" fmla="*/ 699 w 1047"/>
                <a:gd name="T71" fmla="*/ 71 h 400"/>
                <a:gd name="T72" fmla="*/ 534 w 1047"/>
                <a:gd name="T73" fmla="*/ 0 h 400"/>
                <a:gd name="T74" fmla="*/ 475 w 1047"/>
                <a:gd name="T75" fmla="*/ 23 h 400"/>
                <a:gd name="T76" fmla="*/ 406 w 1047"/>
                <a:gd name="T77" fmla="*/ 44 h 400"/>
                <a:gd name="T78" fmla="*/ 315 w 1047"/>
                <a:gd name="T79" fmla="*/ 44 h 400"/>
                <a:gd name="T80" fmla="*/ 287 w 1047"/>
                <a:gd name="T81" fmla="*/ 50 h 400"/>
                <a:gd name="T82" fmla="*/ 277 w 1047"/>
                <a:gd name="T83" fmla="*/ 28 h 400"/>
                <a:gd name="T84" fmla="*/ 252 w 1047"/>
                <a:gd name="T85" fmla="*/ 50 h 400"/>
                <a:gd name="T86" fmla="*/ 204 w 1047"/>
                <a:gd name="T87" fmla="*/ 44 h 400"/>
                <a:gd name="T88" fmla="*/ 150 w 1047"/>
                <a:gd name="T89" fmla="*/ 23 h 400"/>
                <a:gd name="T90" fmla="*/ 125 w 1047"/>
                <a:gd name="T91" fmla="*/ 16 h 400"/>
                <a:gd name="T92" fmla="*/ 78 w 1047"/>
                <a:gd name="T93" fmla="*/ 2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47" h="400">
                  <a:moveTo>
                    <a:pt x="78" y="23"/>
                  </a:moveTo>
                  <a:lnTo>
                    <a:pt x="81" y="44"/>
                  </a:lnTo>
                  <a:lnTo>
                    <a:pt x="50" y="73"/>
                  </a:lnTo>
                  <a:lnTo>
                    <a:pt x="23" y="112"/>
                  </a:lnTo>
                  <a:lnTo>
                    <a:pt x="0" y="175"/>
                  </a:lnTo>
                  <a:lnTo>
                    <a:pt x="33" y="222"/>
                  </a:lnTo>
                  <a:lnTo>
                    <a:pt x="45" y="249"/>
                  </a:lnTo>
                  <a:lnTo>
                    <a:pt x="45" y="270"/>
                  </a:lnTo>
                  <a:lnTo>
                    <a:pt x="38" y="308"/>
                  </a:lnTo>
                  <a:lnTo>
                    <a:pt x="30" y="331"/>
                  </a:lnTo>
                  <a:lnTo>
                    <a:pt x="40" y="362"/>
                  </a:lnTo>
                  <a:lnTo>
                    <a:pt x="59" y="400"/>
                  </a:lnTo>
                  <a:lnTo>
                    <a:pt x="88" y="391"/>
                  </a:lnTo>
                  <a:lnTo>
                    <a:pt x="205" y="394"/>
                  </a:lnTo>
                  <a:lnTo>
                    <a:pt x="244" y="377"/>
                  </a:lnTo>
                  <a:lnTo>
                    <a:pt x="276" y="329"/>
                  </a:lnTo>
                  <a:lnTo>
                    <a:pt x="324" y="358"/>
                  </a:lnTo>
                  <a:lnTo>
                    <a:pt x="383" y="322"/>
                  </a:lnTo>
                  <a:lnTo>
                    <a:pt x="415" y="337"/>
                  </a:lnTo>
                  <a:lnTo>
                    <a:pt x="459" y="367"/>
                  </a:lnTo>
                  <a:lnTo>
                    <a:pt x="493" y="377"/>
                  </a:lnTo>
                  <a:lnTo>
                    <a:pt x="572" y="326"/>
                  </a:lnTo>
                  <a:lnTo>
                    <a:pt x="655" y="353"/>
                  </a:lnTo>
                  <a:lnTo>
                    <a:pt x="718" y="326"/>
                  </a:lnTo>
                  <a:lnTo>
                    <a:pt x="757" y="338"/>
                  </a:lnTo>
                  <a:lnTo>
                    <a:pt x="827" y="269"/>
                  </a:lnTo>
                  <a:lnTo>
                    <a:pt x="874" y="271"/>
                  </a:lnTo>
                  <a:lnTo>
                    <a:pt x="920" y="254"/>
                  </a:lnTo>
                  <a:lnTo>
                    <a:pt x="984" y="256"/>
                  </a:lnTo>
                  <a:lnTo>
                    <a:pt x="1014" y="221"/>
                  </a:lnTo>
                  <a:lnTo>
                    <a:pt x="1031" y="206"/>
                  </a:lnTo>
                  <a:lnTo>
                    <a:pt x="1047" y="172"/>
                  </a:lnTo>
                  <a:lnTo>
                    <a:pt x="1034" y="141"/>
                  </a:lnTo>
                  <a:lnTo>
                    <a:pt x="876" y="105"/>
                  </a:lnTo>
                  <a:lnTo>
                    <a:pt x="729" y="63"/>
                  </a:lnTo>
                  <a:lnTo>
                    <a:pt x="699" y="71"/>
                  </a:lnTo>
                  <a:lnTo>
                    <a:pt x="534" y="0"/>
                  </a:lnTo>
                  <a:lnTo>
                    <a:pt x="475" y="23"/>
                  </a:lnTo>
                  <a:lnTo>
                    <a:pt x="406" y="44"/>
                  </a:lnTo>
                  <a:lnTo>
                    <a:pt x="315" y="44"/>
                  </a:lnTo>
                  <a:lnTo>
                    <a:pt x="287" y="50"/>
                  </a:lnTo>
                  <a:lnTo>
                    <a:pt x="277" y="28"/>
                  </a:lnTo>
                  <a:lnTo>
                    <a:pt x="252" y="50"/>
                  </a:lnTo>
                  <a:lnTo>
                    <a:pt x="204" y="44"/>
                  </a:lnTo>
                  <a:lnTo>
                    <a:pt x="150" y="23"/>
                  </a:lnTo>
                  <a:lnTo>
                    <a:pt x="125" y="16"/>
                  </a:lnTo>
                  <a:lnTo>
                    <a:pt x="78" y="23"/>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49" name="Freeform 36"/>
            <p:cNvSpPr>
              <a:spLocks/>
            </p:cNvSpPr>
            <p:nvPr/>
          </p:nvSpPr>
          <p:spPr bwMode="auto">
            <a:xfrm>
              <a:off x="787515" y="1750014"/>
              <a:ext cx="231159" cy="373967"/>
            </a:xfrm>
            <a:custGeom>
              <a:avLst/>
              <a:gdLst>
                <a:gd name="T0" fmla="*/ 362 w 368"/>
                <a:gd name="T1" fmla="*/ 91 h 595"/>
                <a:gd name="T2" fmla="*/ 368 w 368"/>
                <a:gd name="T3" fmla="*/ 113 h 595"/>
                <a:gd name="T4" fmla="*/ 354 w 368"/>
                <a:gd name="T5" fmla="*/ 127 h 595"/>
                <a:gd name="T6" fmla="*/ 340 w 368"/>
                <a:gd name="T7" fmla="*/ 140 h 595"/>
                <a:gd name="T8" fmla="*/ 321 w 368"/>
                <a:gd name="T9" fmla="*/ 168 h 595"/>
                <a:gd name="T10" fmla="*/ 307 w 368"/>
                <a:gd name="T11" fmla="*/ 210 h 595"/>
                <a:gd name="T12" fmla="*/ 303 w 368"/>
                <a:gd name="T13" fmla="*/ 218 h 595"/>
                <a:gd name="T14" fmla="*/ 337 w 368"/>
                <a:gd name="T15" fmla="*/ 276 h 595"/>
                <a:gd name="T16" fmla="*/ 340 w 368"/>
                <a:gd name="T17" fmla="*/ 298 h 595"/>
                <a:gd name="T18" fmla="*/ 332 w 368"/>
                <a:gd name="T19" fmla="*/ 323 h 595"/>
                <a:gd name="T20" fmla="*/ 328 w 368"/>
                <a:gd name="T21" fmla="*/ 338 h 595"/>
                <a:gd name="T22" fmla="*/ 332 w 368"/>
                <a:gd name="T23" fmla="*/ 367 h 595"/>
                <a:gd name="T24" fmla="*/ 350 w 368"/>
                <a:gd name="T25" fmla="*/ 401 h 595"/>
                <a:gd name="T26" fmla="*/ 362 w 368"/>
                <a:gd name="T27" fmla="*/ 416 h 595"/>
                <a:gd name="T28" fmla="*/ 354 w 368"/>
                <a:gd name="T29" fmla="*/ 438 h 595"/>
                <a:gd name="T30" fmla="*/ 310 w 368"/>
                <a:gd name="T31" fmla="*/ 487 h 595"/>
                <a:gd name="T32" fmla="*/ 300 w 368"/>
                <a:gd name="T33" fmla="*/ 534 h 595"/>
                <a:gd name="T34" fmla="*/ 307 w 368"/>
                <a:gd name="T35" fmla="*/ 564 h 595"/>
                <a:gd name="T36" fmla="*/ 295 w 368"/>
                <a:gd name="T37" fmla="*/ 564 h 595"/>
                <a:gd name="T38" fmla="*/ 283 w 368"/>
                <a:gd name="T39" fmla="*/ 565 h 595"/>
                <a:gd name="T40" fmla="*/ 255 w 368"/>
                <a:gd name="T41" fmla="*/ 582 h 595"/>
                <a:gd name="T42" fmla="*/ 222 w 368"/>
                <a:gd name="T43" fmla="*/ 589 h 595"/>
                <a:gd name="T44" fmla="*/ 151 w 368"/>
                <a:gd name="T45" fmla="*/ 595 h 595"/>
                <a:gd name="T46" fmla="*/ 107 w 368"/>
                <a:gd name="T47" fmla="*/ 580 h 595"/>
                <a:gd name="T48" fmla="*/ 63 w 368"/>
                <a:gd name="T49" fmla="*/ 573 h 595"/>
                <a:gd name="T50" fmla="*/ 12 w 368"/>
                <a:gd name="T51" fmla="*/ 552 h 595"/>
                <a:gd name="T52" fmla="*/ 0 w 368"/>
                <a:gd name="T53" fmla="*/ 511 h 595"/>
                <a:gd name="T54" fmla="*/ 18 w 368"/>
                <a:gd name="T55" fmla="*/ 498 h 595"/>
                <a:gd name="T56" fmla="*/ 16 w 368"/>
                <a:gd name="T57" fmla="*/ 471 h 595"/>
                <a:gd name="T58" fmla="*/ 3 w 368"/>
                <a:gd name="T59" fmla="*/ 423 h 595"/>
                <a:gd name="T60" fmla="*/ 15 w 368"/>
                <a:gd name="T61" fmla="*/ 405 h 595"/>
                <a:gd name="T62" fmla="*/ 11 w 368"/>
                <a:gd name="T63" fmla="*/ 303 h 595"/>
                <a:gd name="T64" fmla="*/ 19 w 368"/>
                <a:gd name="T65" fmla="*/ 252 h 595"/>
                <a:gd name="T66" fmla="*/ 51 w 368"/>
                <a:gd name="T67" fmla="*/ 229 h 595"/>
                <a:gd name="T68" fmla="*/ 60 w 368"/>
                <a:gd name="T69" fmla="*/ 163 h 595"/>
                <a:gd name="T70" fmla="*/ 106 w 368"/>
                <a:gd name="T71" fmla="*/ 0 h 595"/>
                <a:gd name="T72" fmla="*/ 128 w 368"/>
                <a:gd name="T73" fmla="*/ 0 h 595"/>
                <a:gd name="T74" fmla="*/ 136 w 368"/>
                <a:gd name="T75" fmla="*/ 14 h 595"/>
                <a:gd name="T76" fmla="*/ 169 w 368"/>
                <a:gd name="T77" fmla="*/ 14 h 595"/>
                <a:gd name="T78" fmla="*/ 206 w 368"/>
                <a:gd name="T79" fmla="*/ 25 h 595"/>
                <a:gd name="T80" fmla="*/ 227 w 368"/>
                <a:gd name="T81" fmla="*/ 46 h 595"/>
                <a:gd name="T82" fmla="*/ 237 w 368"/>
                <a:gd name="T83" fmla="*/ 75 h 595"/>
                <a:gd name="T84" fmla="*/ 249 w 368"/>
                <a:gd name="T85" fmla="*/ 84 h 595"/>
                <a:gd name="T86" fmla="*/ 274 w 368"/>
                <a:gd name="T87" fmla="*/ 75 h 595"/>
                <a:gd name="T88" fmla="*/ 296 w 368"/>
                <a:gd name="T89" fmla="*/ 87 h 595"/>
                <a:gd name="T90" fmla="*/ 325 w 368"/>
                <a:gd name="T91" fmla="*/ 97 h 595"/>
                <a:gd name="T92" fmla="*/ 362 w 368"/>
                <a:gd name="T93" fmla="*/ 9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8" h="595">
                  <a:moveTo>
                    <a:pt x="362" y="91"/>
                  </a:moveTo>
                  <a:lnTo>
                    <a:pt x="368" y="113"/>
                  </a:lnTo>
                  <a:lnTo>
                    <a:pt x="354" y="127"/>
                  </a:lnTo>
                  <a:lnTo>
                    <a:pt x="340" y="140"/>
                  </a:lnTo>
                  <a:lnTo>
                    <a:pt x="321" y="168"/>
                  </a:lnTo>
                  <a:lnTo>
                    <a:pt x="307" y="210"/>
                  </a:lnTo>
                  <a:lnTo>
                    <a:pt x="303" y="218"/>
                  </a:lnTo>
                  <a:lnTo>
                    <a:pt x="337" y="276"/>
                  </a:lnTo>
                  <a:lnTo>
                    <a:pt x="340" y="298"/>
                  </a:lnTo>
                  <a:lnTo>
                    <a:pt x="332" y="323"/>
                  </a:lnTo>
                  <a:lnTo>
                    <a:pt x="328" y="338"/>
                  </a:lnTo>
                  <a:lnTo>
                    <a:pt x="332" y="367"/>
                  </a:lnTo>
                  <a:lnTo>
                    <a:pt x="350" y="401"/>
                  </a:lnTo>
                  <a:lnTo>
                    <a:pt x="362" y="416"/>
                  </a:lnTo>
                  <a:lnTo>
                    <a:pt x="354" y="438"/>
                  </a:lnTo>
                  <a:lnTo>
                    <a:pt x="310" y="487"/>
                  </a:lnTo>
                  <a:lnTo>
                    <a:pt x="300" y="534"/>
                  </a:lnTo>
                  <a:lnTo>
                    <a:pt x="307" y="564"/>
                  </a:lnTo>
                  <a:lnTo>
                    <a:pt x="295" y="564"/>
                  </a:lnTo>
                  <a:lnTo>
                    <a:pt x="283" y="565"/>
                  </a:lnTo>
                  <a:lnTo>
                    <a:pt x="255" y="582"/>
                  </a:lnTo>
                  <a:lnTo>
                    <a:pt x="222" y="589"/>
                  </a:lnTo>
                  <a:lnTo>
                    <a:pt x="151" y="595"/>
                  </a:lnTo>
                  <a:lnTo>
                    <a:pt x="107" y="580"/>
                  </a:lnTo>
                  <a:lnTo>
                    <a:pt x="63" y="573"/>
                  </a:lnTo>
                  <a:lnTo>
                    <a:pt x="12" y="552"/>
                  </a:lnTo>
                  <a:lnTo>
                    <a:pt x="0" y="511"/>
                  </a:lnTo>
                  <a:lnTo>
                    <a:pt x="18" y="498"/>
                  </a:lnTo>
                  <a:lnTo>
                    <a:pt x="16" y="471"/>
                  </a:lnTo>
                  <a:lnTo>
                    <a:pt x="3" y="423"/>
                  </a:lnTo>
                  <a:lnTo>
                    <a:pt x="15" y="405"/>
                  </a:lnTo>
                  <a:lnTo>
                    <a:pt x="11" y="303"/>
                  </a:lnTo>
                  <a:lnTo>
                    <a:pt x="19" y="252"/>
                  </a:lnTo>
                  <a:lnTo>
                    <a:pt x="51" y="229"/>
                  </a:lnTo>
                  <a:lnTo>
                    <a:pt x="60" y="163"/>
                  </a:lnTo>
                  <a:lnTo>
                    <a:pt x="106" y="0"/>
                  </a:lnTo>
                  <a:lnTo>
                    <a:pt x="128" y="0"/>
                  </a:lnTo>
                  <a:lnTo>
                    <a:pt x="136" y="14"/>
                  </a:lnTo>
                  <a:lnTo>
                    <a:pt x="169" y="14"/>
                  </a:lnTo>
                  <a:lnTo>
                    <a:pt x="206" y="25"/>
                  </a:lnTo>
                  <a:lnTo>
                    <a:pt x="227" y="46"/>
                  </a:lnTo>
                  <a:lnTo>
                    <a:pt x="237" y="75"/>
                  </a:lnTo>
                  <a:lnTo>
                    <a:pt x="249" y="84"/>
                  </a:lnTo>
                  <a:lnTo>
                    <a:pt x="274" y="75"/>
                  </a:lnTo>
                  <a:lnTo>
                    <a:pt x="296" y="87"/>
                  </a:lnTo>
                  <a:lnTo>
                    <a:pt x="325" y="97"/>
                  </a:lnTo>
                  <a:lnTo>
                    <a:pt x="362" y="91"/>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51" name="Freeform 10"/>
            <p:cNvSpPr>
              <a:spLocks/>
            </p:cNvSpPr>
            <p:nvPr/>
          </p:nvSpPr>
          <p:spPr bwMode="auto">
            <a:xfrm>
              <a:off x="1926084" y="3140301"/>
              <a:ext cx="365631" cy="374521"/>
            </a:xfrm>
            <a:custGeom>
              <a:avLst/>
              <a:gdLst>
                <a:gd name="T0" fmla="*/ 258 w 581"/>
                <a:gd name="T1" fmla="*/ 596 h 596"/>
                <a:gd name="T2" fmla="*/ 280 w 581"/>
                <a:gd name="T3" fmla="*/ 574 h 596"/>
                <a:gd name="T4" fmla="*/ 305 w 581"/>
                <a:gd name="T5" fmla="*/ 565 h 596"/>
                <a:gd name="T6" fmla="*/ 323 w 581"/>
                <a:gd name="T7" fmla="*/ 565 h 596"/>
                <a:gd name="T8" fmla="*/ 323 w 581"/>
                <a:gd name="T9" fmla="*/ 531 h 596"/>
                <a:gd name="T10" fmla="*/ 342 w 581"/>
                <a:gd name="T11" fmla="*/ 511 h 596"/>
                <a:gd name="T12" fmla="*/ 376 w 581"/>
                <a:gd name="T13" fmla="*/ 506 h 596"/>
                <a:gd name="T14" fmla="*/ 455 w 581"/>
                <a:gd name="T15" fmla="*/ 502 h 596"/>
                <a:gd name="T16" fmla="*/ 493 w 581"/>
                <a:gd name="T17" fmla="*/ 506 h 596"/>
                <a:gd name="T18" fmla="*/ 525 w 581"/>
                <a:gd name="T19" fmla="*/ 490 h 596"/>
                <a:gd name="T20" fmla="*/ 546 w 581"/>
                <a:gd name="T21" fmla="*/ 490 h 596"/>
                <a:gd name="T22" fmla="*/ 563 w 581"/>
                <a:gd name="T23" fmla="*/ 481 h 596"/>
                <a:gd name="T24" fmla="*/ 581 w 581"/>
                <a:gd name="T25" fmla="*/ 469 h 596"/>
                <a:gd name="T26" fmla="*/ 568 w 581"/>
                <a:gd name="T27" fmla="*/ 440 h 596"/>
                <a:gd name="T28" fmla="*/ 556 w 581"/>
                <a:gd name="T29" fmla="*/ 452 h 596"/>
                <a:gd name="T30" fmla="*/ 543 w 581"/>
                <a:gd name="T31" fmla="*/ 447 h 596"/>
                <a:gd name="T32" fmla="*/ 525 w 581"/>
                <a:gd name="T33" fmla="*/ 440 h 596"/>
                <a:gd name="T34" fmla="*/ 534 w 581"/>
                <a:gd name="T35" fmla="*/ 400 h 596"/>
                <a:gd name="T36" fmla="*/ 546 w 581"/>
                <a:gd name="T37" fmla="*/ 389 h 596"/>
                <a:gd name="T38" fmla="*/ 544 w 581"/>
                <a:gd name="T39" fmla="*/ 371 h 596"/>
                <a:gd name="T40" fmla="*/ 514 w 581"/>
                <a:gd name="T41" fmla="*/ 333 h 596"/>
                <a:gd name="T42" fmla="*/ 489 w 581"/>
                <a:gd name="T43" fmla="*/ 304 h 596"/>
                <a:gd name="T44" fmla="*/ 459 w 581"/>
                <a:gd name="T45" fmla="*/ 285 h 596"/>
                <a:gd name="T46" fmla="*/ 459 w 581"/>
                <a:gd name="T47" fmla="*/ 261 h 596"/>
                <a:gd name="T48" fmla="*/ 465 w 581"/>
                <a:gd name="T49" fmla="*/ 230 h 596"/>
                <a:gd name="T50" fmla="*/ 472 w 581"/>
                <a:gd name="T51" fmla="*/ 191 h 596"/>
                <a:gd name="T52" fmla="*/ 453 w 581"/>
                <a:gd name="T53" fmla="*/ 167 h 596"/>
                <a:gd name="T54" fmla="*/ 461 w 581"/>
                <a:gd name="T55" fmla="*/ 109 h 596"/>
                <a:gd name="T56" fmla="*/ 450 w 581"/>
                <a:gd name="T57" fmla="*/ 29 h 596"/>
                <a:gd name="T58" fmla="*/ 408 w 581"/>
                <a:gd name="T59" fmla="*/ 0 h 596"/>
                <a:gd name="T60" fmla="*/ 364 w 581"/>
                <a:gd name="T61" fmla="*/ 25 h 596"/>
                <a:gd name="T62" fmla="*/ 342 w 581"/>
                <a:gd name="T63" fmla="*/ 4 h 596"/>
                <a:gd name="T64" fmla="*/ 326 w 581"/>
                <a:gd name="T65" fmla="*/ 18 h 596"/>
                <a:gd name="T66" fmla="*/ 335 w 581"/>
                <a:gd name="T67" fmla="*/ 40 h 596"/>
                <a:gd name="T68" fmla="*/ 315 w 581"/>
                <a:gd name="T69" fmla="*/ 92 h 596"/>
                <a:gd name="T70" fmla="*/ 289 w 581"/>
                <a:gd name="T71" fmla="*/ 125 h 596"/>
                <a:gd name="T72" fmla="*/ 293 w 581"/>
                <a:gd name="T73" fmla="*/ 148 h 596"/>
                <a:gd name="T74" fmla="*/ 239 w 581"/>
                <a:gd name="T75" fmla="*/ 179 h 596"/>
                <a:gd name="T76" fmla="*/ 223 w 581"/>
                <a:gd name="T77" fmla="*/ 153 h 596"/>
                <a:gd name="T78" fmla="*/ 176 w 581"/>
                <a:gd name="T79" fmla="*/ 160 h 596"/>
                <a:gd name="T80" fmla="*/ 175 w 581"/>
                <a:gd name="T81" fmla="*/ 191 h 596"/>
                <a:gd name="T82" fmla="*/ 136 w 581"/>
                <a:gd name="T83" fmla="*/ 191 h 596"/>
                <a:gd name="T84" fmla="*/ 107 w 581"/>
                <a:gd name="T85" fmla="*/ 224 h 596"/>
                <a:gd name="T86" fmla="*/ 70 w 581"/>
                <a:gd name="T87" fmla="*/ 244 h 596"/>
                <a:gd name="T88" fmla="*/ 50 w 581"/>
                <a:gd name="T89" fmla="*/ 257 h 596"/>
                <a:gd name="T90" fmla="*/ 0 w 581"/>
                <a:gd name="T91" fmla="*/ 314 h 596"/>
                <a:gd name="T92" fmla="*/ 31 w 581"/>
                <a:gd name="T93" fmla="*/ 326 h 596"/>
                <a:gd name="T94" fmla="*/ 70 w 581"/>
                <a:gd name="T95" fmla="*/ 381 h 596"/>
                <a:gd name="T96" fmla="*/ 109 w 581"/>
                <a:gd name="T97" fmla="*/ 386 h 596"/>
                <a:gd name="T98" fmla="*/ 126 w 581"/>
                <a:gd name="T99" fmla="*/ 409 h 596"/>
                <a:gd name="T100" fmla="*/ 119 w 581"/>
                <a:gd name="T101" fmla="*/ 434 h 596"/>
                <a:gd name="T102" fmla="*/ 122 w 581"/>
                <a:gd name="T103" fmla="*/ 459 h 596"/>
                <a:gd name="T104" fmla="*/ 148 w 581"/>
                <a:gd name="T105" fmla="*/ 484 h 596"/>
                <a:gd name="T106" fmla="*/ 197 w 581"/>
                <a:gd name="T107" fmla="*/ 556 h 596"/>
                <a:gd name="T108" fmla="*/ 227 w 581"/>
                <a:gd name="T109" fmla="*/ 560 h 596"/>
                <a:gd name="T110" fmla="*/ 258 w 581"/>
                <a:gd name="T111" fmla="*/ 596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81" h="596">
                  <a:moveTo>
                    <a:pt x="258" y="596"/>
                  </a:moveTo>
                  <a:lnTo>
                    <a:pt x="280" y="574"/>
                  </a:lnTo>
                  <a:lnTo>
                    <a:pt x="305" y="565"/>
                  </a:lnTo>
                  <a:lnTo>
                    <a:pt x="323" y="565"/>
                  </a:lnTo>
                  <a:lnTo>
                    <a:pt x="323" y="531"/>
                  </a:lnTo>
                  <a:lnTo>
                    <a:pt x="342" y="511"/>
                  </a:lnTo>
                  <a:lnTo>
                    <a:pt x="376" y="506"/>
                  </a:lnTo>
                  <a:lnTo>
                    <a:pt x="455" y="502"/>
                  </a:lnTo>
                  <a:lnTo>
                    <a:pt x="493" y="506"/>
                  </a:lnTo>
                  <a:lnTo>
                    <a:pt x="525" y="490"/>
                  </a:lnTo>
                  <a:lnTo>
                    <a:pt x="546" y="490"/>
                  </a:lnTo>
                  <a:lnTo>
                    <a:pt x="563" y="481"/>
                  </a:lnTo>
                  <a:lnTo>
                    <a:pt x="581" y="469"/>
                  </a:lnTo>
                  <a:lnTo>
                    <a:pt x="568" y="440"/>
                  </a:lnTo>
                  <a:lnTo>
                    <a:pt x="556" y="452"/>
                  </a:lnTo>
                  <a:lnTo>
                    <a:pt x="543" y="447"/>
                  </a:lnTo>
                  <a:lnTo>
                    <a:pt x="525" y="440"/>
                  </a:lnTo>
                  <a:lnTo>
                    <a:pt x="534" y="400"/>
                  </a:lnTo>
                  <a:lnTo>
                    <a:pt x="546" y="389"/>
                  </a:lnTo>
                  <a:lnTo>
                    <a:pt x="544" y="371"/>
                  </a:lnTo>
                  <a:lnTo>
                    <a:pt x="514" y="333"/>
                  </a:lnTo>
                  <a:lnTo>
                    <a:pt x="489" y="304"/>
                  </a:lnTo>
                  <a:lnTo>
                    <a:pt x="459" y="285"/>
                  </a:lnTo>
                  <a:lnTo>
                    <a:pt x="459" y="261"/>
                  </a:lnTo>
                  <a:lnTo>
                    <a:pt x="465" y="230"/>
                  </a:lnTo>
                  <a:lnTo>
                    <a:pt x="472" y="191"/>
                  </a:lnTo>
                  <a:lnTo>
                    <a:pt x="453" y="167"/>
                  </a:lnTo>
                  <a:lnTo>
                    <a:pt x="461" y="109"/>
                  </a:lnTo>
                  <a:lnTo>
                    <a:pt x="450" y="29"/>
                  </a:lnTo>
                  <a:lnTo>
                    <a:pt x="408" y="0"/>
                  </a:lnTo>
                  <a:lnTo>
                    <a:pt x="364" y="25"/>
                  </a:lnTo>
                  <a:lnTo>
                    <a:pt x="342" y="4"/>
                  </a:lnTo>
                  <a:lnTo>
                    <a:pt x="326" y="18"/>
                  </a:lnTo>
                  <a:lnTo>
                    <a:pt x="335" y="40"/>
                  </a:lnTo>
                  <a:lnTo>
                    <a:pt x="315" y="92"/>
                  </a:lnTo>
                  <a:lnTo>
                    <a:pt x="289" y="125"/>
                  </a:lnTo>
                  <a:lnTo>
                    <a:pt x="293" y="148"/>
                  </a:lnTo>
                  <a:lnTo>
                    <a:pt x="239" y="179"/>
                  </a:lnTo>
                  <a:lnTo>
                    <a:pt x="223" y="153"/>
                  </a:lnTo>
                  <a:lnTo>
                    <a:pt x="176" y="160"/>
                  </a:lnTo>
                  <a:lnTo>
                    <a:pt x="175" y="191"/>
                  </a:lnTo>
                  <a:lnTo>
                    <a:pt x="136" y="191"/>
                  </a:lnTo>
                  <a:lnTo>
                    <a:pt x="107" y="224"/>
                  </a:lnTo>
                  <a:lnTo>
                    <a:pt x="70" y="244"/>
                  </a:lnTo>
                  <a:lnTo>
                    <a:pt x="50" y="257"/>
                  </a:lnTo>
                  <a:lnTo>
                    <a:pt x="0" y="314"/>
                  </a:lnTo>
                  <a:lnTo>
                    <a:pt x="31" y="326"/>
                  </a:lnTo>
                  <a:lnTo>
                    <a:pt x="70" y="381"/>
                  </a:lnTo>
                  <a:lnTo>
                    <a:pt x="109" y="386"/>
                  </a:lnTo>
                  <a:lnTo>
                    <a:pt x="126" y="409"/>
                  </a:lnTo>
                  <a:lnTo>
                    <a:pt x="119" y="434"/>
                  </a:lnTo>
                  <a:lnTo>
                    <a:pt x="122" y="459"/>
                  </a:lnTo>
                  <a:lnTo>
                    <a:pt x="148" y="484"/>
                  </a:lnTo>
                  <a:lnTo>
                    <a:pt x="197" y="556"/>
                  </a:lnTo>
                  <a:lnTo>
                    <a:pt x="227" y="560"/>
                  </a:lnTo>
                  <a:lnTo>
                    <a:pt x="258" y="596"/>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52" name="Freeform 22"/>
            <p:cNvSpPr>
              <a:spLocks/>
            </p:cNvSpPr>
            <p:nvPr/>
          </p:nvSpPr>
          <p:spPr bwMode="auto">
            <a:xfrm>
              <a:off x="1760494" y="2081193"/>
              <a:ext cx="276168" cy="193374"/>
            </a:xfrm>
            <a:custGeom>
              <a:avLst/>
              <a:gdLst>
                <a:gd name="T0" fmla="*/ 71 w 440"/>
                <a:gd name="T1" fmla="*/ 0 h 307"/>
                <a:gd name="T2" fmla="*/ 97 w 440"/>
                <a:gd name="T3" fmla="*/ 17 h 307"/>
                <a:gd name="T4" fmla="*/ 126 w 440"/>
                <a:gd name="T5" fmla="*/ 37 h 307"/>
                <a:gd name="T6" fmla="*/ 158 w 440"/>
                <a:gd name="T7" fmla="*/ 67 h 307"/>
                <a:gd name="T8" fmla="*/ 186 w 440"/>
                <a:gd name="T9" fmla="*/ 78 h 307"/>
                <a:gd name="T10" fmla="*/ 229 w 440"/>
                <a:gd name="T11" fmla="*/ 83 h 307"/>
                <a:gd name="T12" fmla="*/ 279 w 440"/>
                <a:gd name="T13" fmla="*/ 124 h 307"/>
                <a:gd name="T14" fmla="*/ 311 w 440"/>
                <a:gd name="T15" fmla="*/ 106 h 307"/>
                <a:gd name="T16" fmla="*/ 353 w 440"/>
                <a:gd name="T17" fmla="*/ 127 h 307"/>
                <a:gd name="T18" fmla="*/ 365 w 440"/>
                <a:gd name="T19" fmla="*/ 152 h 307"/>
                <a:gd name="T20" fmla="*/ 374 w 440"/>
                <a:gd name="T21" fmla="*/ 180 h 307"/>
                <a:gd name="T22" fmla="*/ 426 w 440"/>
                <a:gd name="T23" fmla="*/ 182 h 307"/>
                <a:gd name="T24" fmla="*/ 440 w 440"/>
                <a:gd name="T25" fmla="*/ 202 h 307"/>
                <a:gd name="T26" fmla="*/ 436 w 440"/>
                <a:gd name="T27" fmla="*/ 236 h 307"/>
                <a:gd name="T28" fmla="*/ 403 w 440"/>
                <a:gd name="T29" fmla="*/ 241 h 307"/>
                <a:gd name="T30" fmla="*/ 402 w 440"/>
                <a:gd name="T31" fmla="*/ 286 h 307"/>
                <a:gd name="T32" fmla="*/ 380 w 440"/>
                <a:gd name="T33" fmla="*/ 307 h 307"/>
                <a:gd name="T34" fmla="*/ 353 w 440"/>
                <a:gd name="T35" fmla="*/ 306 h 307"/>
                <a:gd name="T36" fmla="*/ 323 w 440"/>
                <a:gd name="T37" fmla="*/ 293 h 307"/>
                <a:gd name="T38" fmla="*/ 316 w 440"/>
                <a:gd name="T39" fmla="*/ 248 h 307"/>
                <a:gd name="T40" fmla="*/ 314 w 440"/>
                <a:gd name="T41" fmla="*/ 230 h 307"/>
                <a:gd name="T42" fmla="*/ 260 w 440"/>
                <a:gd name="T43" fmla="*/ 224 h 307"/>
                <a:gd name="T44" fmla="*/ 194 w 440"/>
                <a:gd name="T45" fmla="*/ 230 h 307"/>
                <a:gd name="T46" fmla="*/ 180 w 440"/>
                <a:gd name="T47" fmla="*/ 262 h 307"/>
                <a:gd name="T48" fmla="*/ 164 w 440"/>
                <a:gd name="T49" fmla="*/ 285 h 307"/>
                <a:gd name="T50" fmla="*/ 128 w 440"/>
                <a:gd name="T51" fmla="*/ 296 h 307"/>
                <a:gd name="T52" fmla="*/ 116 w 440"/>
                <a:gd name="T53" fmla="*/ 288 h 307"/>
                <a:gd name="T54" fmla="*/ 111 w 440"/>
                <a:gd name="T55" fmla="*/ 248 h 307"/>
                <a:gd name="T56" fmla="*/ 111 w 440"/>
                <a:gd name="T57" fmla="*/ 230 h 307"/>
                <a:gd name="T58" fmla="*/ 97 w 440"/>
                <a:gd name="T59" fmla="*/ 227 h 307"/>
                <a:gd name="T60" fmla="*/ 82 w 440"/>
                <a:gd name="T61" fmla="*/ 241 h 307"/>
                <a:gd name="T62" fmla="*/ 75 w 440"/>
                <a:gd name="T63" fmla="*/ 281 h 307"/>
                <a:gd name="T64" fmla="*/ 48 w 440"/>
                <a:gd name="T65" fmla="*/ 295 h 307"/>
                <a:gd name="T66" fmla="*/ 27 w 440"/>
                <a:gd name="T67" fmla="*/ 287 h 307"/>
                <a:gd name="T68" fmla="*/ 24 w 440"/>
                <a:gd name="T69" fmla="*/ 240 h 307"/>
                <a:gd name="T70" fmla="*/ 28 w 440"/>
                <a:gd name="T71" fmla="*/ 214 h 307"/>
                <a:gd name="T72" fmla="*/ 16 w 440"/>
                <a:gd name="T73" fmla="*/ 193 h 307"/>
                <a:gd name="T74" fmla="*/ 0 w 440"/>
                <a:gd name="T75" fmla="*/ 168 h 307"/>
                <a:gd name="T76" fmla="*/ 0 w 440"/>
                <a:gd name="T77" fmla="*/ 142 h 307"/>
                <a:gd name="T78" fmla="*/ 28 w 440"/>
                <a:gd name="T79" fmla="*/ 122 h 307"/>
                <a:gd name="T80" fmla="*/ 24 w 440"/>
                <a:gd name="T81" fmla="*/ 83 h 307"/>
                <a:gd name="T82" fmla="*/ 6 w 440"/>
                <a:gd name="T83" fmla="*/ 50 h 307"/>
                <a:gd name="T84" fmla="*/ 11 w 440"/>
                <a:gd name="T85" fmla="*/ 31 h 307"/>
                <a:gd name="T86" fmla="*/ 71 w 440"/>
                <a:gd name="T87"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0" h="307">
                  <a:moveTo>
                    <a:pt x="71" y="0"/>
                  </a:moveTo>
                  <a:lnTo>
                    <a:pt x="97" y="17"/>
                  </a:lnTo>
                  <a:lnTo>
                    <a:pt x="126" y="37"/>
                  </a:lnTo>
                  <a:lnTo>
                    <a:pt x="158" y="67"/>
                  </a:lnTo>
                  <a:lnTo>
                    <a:pt x="186" y="78"/>
                  </a:lnTo>
                  <a:lnTo>
                    <a:pt x="229" y="83"/>
                  </a:lnTo>
                  <a:lnTo>
                    <a:pt x="279" y="124"/>
                  </a:lnTo>
                  <a:lnTo>
                    <a:pt x="311" y="106"/>
                  </a:lnTo>
                  <a:lnTo>
                    <a:pt x="353" y="127"/>
                  </a:lnTo>
                  <a:lnTo>
                    <a:pt x="365" y="152"/>
                  </a:lnTo>
                  <a:lnTo>
                    <a:pt x="374" y="180"/>
                  </a:lnTo>
                  <a:lnTo>
                    <a:pt x="426" y="182"/>
                  </a:lnTo>
                  <a:lnTo>
                    <a:pt x="440" y="202"/>
                  </a:lnTo>
                  <a:lnTo>
                    <a:pt x="436" y="236"/>
                  </a:lnTo>
                  <a:lnTo>
                    <a:pt x="403" y="241"/>
                  </a:lnTo>
                  <a:lnTo>
                    <a:pt x="402" y="286"/>
                  </a:lnTo>
                  <a:lnTo>
                    <a:pt x="380" y="307"/>
                  </a:lnTo>
                  <a:lnTo>
                    <a:pt x="353" y="306"/>
                  </a:lnTo>
                  <a:lnTo>
                    <a:pt x="323" y="293"/>
                  </a:lnTo>
                  <a:lnTo>
                    <a:pt x="316" y="248"/>
                  </a:lnTo>
                  <a:lnTo>
                    <a:pt x="314" y="230"/>
                  </a:lnTo>
                  <a:lnTo>
                    <a:pt x="260" y="224"/>
                  </a:lnTo>
                  <a:lnTo>
                    <a:pt x="194" y="230"/>
                  </a:lnTo>
                  <a:lnTo>
                    <a:pt x="180" y="262"/>
                  </a:lnTo>
                  <a:lnTo>
                    <a:pt x="164" y="285"/>
                  </a:lnTo>
                  <a:lnTo>
                    <a:pt x="128" y="296"/>
                  </a:lnTo>
                  <a:lnTo>
                    <a:pt x="116" y="288"/>
                  </a:lnTo>
                  <a:lnTo>
                    <a:pt x="111" y="248"/>
                  </a:lnTo>
                  <a:lnTo>
                    <a:pt x="111" y="230"/>
                  </a:lnTo>
                  <a:lnTo>
                    <a:pt x="97" y="227"/>
                  </a:lnTo>
                  <a:lnTo>
                    <a:pt x="82" y="241"/>
                  </a:lnTo>
                  <a:lnTo>
                    <a:pt x="75" y="281"/>
                  </a:lnTo>
                  <a:lnTo>
                    <a:pt x="48" y="295"/>
                  </a:lnTo>
                  <a:lnTo>
                    <a:pt x="27" y="287"/>
                  </a:lnTo>
                  <a:lnTo>
                    <a:pt x="24" y="240"/>
                  </a:lnTo>
                  <a:lnTo>
                    <a:pt x="28" y="214"/>
                  </a:lnTo>
                  <a:lnTo>
                    <a:pt x="16" y="193"/>
                  </a:lnTo>
                  <a:lnTo>
                    <a:pt x="0" y="168"/>
                  </a:lnTo>
                  <a:lnTo>
                    <a:pt x="0" y="142"/>
                  </a:lnTo>
                  <a:lnTo>
                    <a:pt x="28" y="122"/>
                  </a:lnTo>
                  <a:lnTo>
                    <a:pt x="24" y="83"/>
                  </a:lnTo>
                  <a:lnTo>
                    <a:pt x="6" y="50"/>
                  </a:lnTo>
                  <a:lnTo>
                    <a:pt x="11" y="31"/>
                  </a:lnTo>
                  <a:lnTo>
                    <a:pt x="71" y="0"/>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53" name="Freeform 6"/>
            <p:cNvSpPr>
              <a:spLocks/>
            </p:cNvSpPr>
            <p:nvPr/>
          </p:nvSpPr>
          <p:spPr bwMode="auto">
            <a:xfrm>
              <a:off x="1447095" y="2489611"/>
              <a:ext cx="318399" cy="331736"/>
            </a:xfrm>
            <a:custGeom>
              <a:avLst/>
              <a:gdLst>
                <a:gd name="T0" fmla="*/ 17 w 507"/>
                <a:gd name="T1" fmla="*/ 418 h 528"/>
                <a:gd name="T2" fmla="*/ 0 w 507"/>
                <a:gd name="T3" fmla="*/ 396 h 528"/>
                <a:gd name="T4" fmla="*/ 0 w 507"/>
                <a:gd name="T5" fmla="*/ 386 h 528"/>
                <a:gd name="T6" fmla="*/ 16 w 507"/>
                <a:gd name="T7" fmla="*/ 376 h 528"/>
                <a:gd name="T8" fmla="*/ 35 w 507"/>
                <a:gd name="T9" fmla="*/ 345 h 528"/>
                <a:gd name="T10" fmla="*/ 84 w 507"/>
                <a:gd name="T11" fmla="*/ 305 h 528"/>
                <a:gd name="T12" fmla="*/ 77 w 507"/>
                <a:gd name="T13" fmla="*/ 276 h 528"/>
                <a:gd name="T14" fmla="*/ 147 w 507"/>
                <a:gd name="T15" fmla="*/ 207 h 528"/>
                <a:gd name="T16" fmla="*/ 169 w 507"/>
                <a:gd name="T17" fmla="*/ 173 h 528"/>
                <a:gd name="T18" fmla="*/ 197 w 507"/>
                <a:gd name="T19" fmla="*/ 164 h 528"/>
                <a:gd name="T20" fmla="*/ 199 w 507"/>
                <a:gd name="T21" fmla="*/ 125 h 528"/>
                <a:gd name="T22" fmla="*/ 231 w 507"/>
                <a:gd name="T23" fmla="*/ 102 h 528"/>
                <a:gd name="T24" fmla="*/ 342 w 507"/>
                <a:gd name="T25" fmla="*/ 0 h 528"/>
                <a:gd name="T26" fmla="*/ 354 w 507"/>
                <a:gd name="T27" fmla="*/ 2 h 528"/>
                <a:gd name="T28" fmla="*/ 353 w 507"/>
                <a:gd name="T29" fmla="*/ 15 h 528"/>
                <a:gd name="T30" fmla="*/ 394 w 507"/>
                <a:gd name="T31" fmla="*/ 57 h 528"/>
                <a:gd name="T32" fmla="*/ 384 w 507"/>
                <a:gd name="T33" fmla="*/ 86 h 528"/>
                <a:gd name="T34" fmla="*/ 378 w 507"/>
                <a:gd name="T35" fmla="*/ 113 h 528"/>
                <a:gd name="T36" fmla="*/ 418 w 507"/>
                <a:gd name="T37" fmla="*/ 225 h 528"/>
                <a:gd name="T38" fmla="*/ 416 w 507"/>
                <a:gd name="T39" fmla="*/ 242 h 528"/>
                <a:gd name="T40" fmla="*/ 444 w 507"/>
                <a:gd name="T41" fmla="*/ 251 h 528"/>
                <a:gd name="T42" fmla="*/ 473 w 507"/>
                <a:gd name="T43" fmla="*/ 392 h 528"/>
                <a:gd name="T44" fmla="*/ 507 w 507"/>
                <a:gd name="T45" fmla="*/ 418 h 528"/>
                <a:gd name="T46" fmla="*/ 507 w 507"/>
                <a:gd name="T47" fmla="*/ 443 h 528"/>
                <a:gd name="T48" fmla="*/ 464 w 507"/>
                <a:gd name="T49" fmla="*/ 456 h 528"/>
                <a:gd name="T50" fmla="*/ 412 w 507"/>
                <a:gd name="T51" fmla="*/ 456 h 528"/>
                <a:gd name="T52" fmla="*/ 321 w 507"/>
                <a:gd name="T53" fmla="*/ 528 h 528"/>
                <a:gd name="T54" fmla="*/ 309 w 507"/>
                <a:gd name="T55" fmla="*/ 502 h 528"/>
                <a:gd name="T56" fmla="*/ 330 w 507"/>
                <a:gd name="T57" fmla="*/ 471 h 528"/>
                <a:gd name="T58" fmla="*/ 322 w 507"/>
                <a:gd name="T59" fmla="*/ 446 h 528"/>
                <a:gd name="T60" fmla="*/ 237 w 507"/>
                <a:gd name="T61" fmla="*/ 430 h 528"/>
                <a:gd name="T62" fmla="*/ 148 w 507"/>
                <a:gd name="T63" fmla="*/ 375 h 528"/>
                <a:gd name="T64" fmla="*/ 90 w 507"/>
                <a:gd name="T65" fmla="*/ 403 h 528"/>
                <a:gd name="T66" fmla="*/ 17 w 507"/>
                <a:gd name="T67" fmla="*/ 418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7" h="528">
                  <a:moveTo>
                    <a:pt x="17" y="418"/>
                  </a:moveTo>
                  <a:lnTo>
                    <a:pt x="0" y="396"/>
                  </a:lnTo>
                  <a:lnTo>
                    <a:pt x="0" y="386"/>
                  </a:lnTo>
                  <a:lnTo>
                    <a:pt x="16" y="376"/>
                  </a:lnTo>
                  <a:lnTo>
                    <a:pt x="35" y="345"/>
                  </a:lnTo>
                  <a:lnTo>
                    <a:pt x="84" y="305"/>
                  </a:lnTo>
                  <a:lnTo>
                    <a:pt x="77" y="276"/>
                  </a:lnTo>
                  <a:lnTo>
                    <a:pt x="147" y="207"/>
                  </a:lnTo>
                  <a:lnTo>
                    <a:pt x="169" y="173"/>
                  </a:lnTo>
                  <a:lnTo>
                    <a:pt x="197" y="164"/>
                  </a:lnTo>
                  <a:lnTo>
                    <a:pt x="199" y="125"/>
                  </a:lnTo>
                  <a:lnTo>
                    <a:pt x="231" y="102"/>
                  </a:lnTo>
                  <a:lnTo>
                    <a:pt x="342" y="0"/>
                  </a:lnTo>
                  <a:lnTo>
                    <a:pt x="354" y="2"/>
                  </a:lnTo>
                  <a:lnTo>
                    <a:pt x="353" y="15"/>
                  </a:lnTo>
                  <a:lnTo>
                    <a:pt x="394" y="57"/>
                  </a:lnTo>
                  <a:lnTo>
                    <a:pt x="384" y="86"/>
                  </a:lnTo>
                  <a:lnTo>
                    <a:pt x="378" y="113"/>
                  </a:lnTo>
                  <a:lnTo>
                    <a:pt x="418" y="225"/>
                  </a:lnTo>
                  <a:lnTo>
                    <a:pt x="416" y="242"/>
                  </a:lnTo>
                  <a:lnTo>
                    <a:pt x="444" y="251"/>
                  </a:lnTo>
                  <a:lnTo>
                    <a:pt x="473" y="392"/>
                  </a:lnTo>
                  <a:lnTo>
                    <a:pt x="507" y="418"/>
                  </a:lnTo>
                  <a:lnTo>
                    <a:pt x="507" y="443"/>
                  </a:lnTo>
                  <a:lnTo>
                    <a:pt x="464" y="456"/>
                  </a:lnTo>
                  <a:lnTo>
                    <a:pt x="412" y="456"/>
                  </a:lnTo>
                  <a:lnTo>
                    <a:pt x="321" y="528"/>
                  </a:lnTo>
                  <a:lnTo>
                    <a:pt x="309" y="502"/>
                  </a:lnTo>
                  <a:lnTo>
                    <a:pt x="330" y="471"/>
                  </a:lnTo>
                  <a:lnTo>
                    <a:pt x="322" y="446"/>
                  </a:lnTo>
                  <a:lnTo>
                    <a:pt x="237" y="430"/>
                  </a:lnTo>
                  <a:lnTo>
                    <a:pt x="148" y="375"/>
                  </a:lnTo>
                  <a:lnTo>
                    <a:pt x="90" y="403"/>
                  </a:lnTo>
                  <a:lnTo>
                    <a:pt x="17" y="418"/>
                  </a:lnTo>
                  <a:close/>
                </a:path>
              </a:pathLst>
            </a:custGeom>
            <a:gradFill>
              <a:gsLst>
                <a:gs pos="0">
                  <a:schemeClr val="accent2">
                    <a:shade val="51000"/>
                    <a:satMod val="130000"/>
                  </a:schemeClr>
                </a:gs>
                <a:gs pos="100000">
                  <a:schemeClr val="accent2">
                    <a:shade val="94000"/>
                    <a:satMod val="135000"/>
                  </a:schemeClr>
                </a:gs>
              </a:gsLst>
            </a:gradFill>
            <a:ln w="12700">
              <a:headEnd/>
              <a:tailEnd/>
            </a:ln>
            <a:effectLst>
              <a:outerShdw blurRad="50800" dist="25400" dir="2700000" algn="tl" rotWithShape="0">
                <a:schemeClr val="tx1">
                  <a:alpha val="40000"/>
                </a:schemeClr>
              </a:outerShdw>
            </a:effectLst>
          </p:spPr>
          <p:style>
            <a:lnRef idx="1">
              <a:schemeClr val="accent2"/>
            </a:lnRef>
            <a:fillRef idx="3">
              <a:schemeClr val="accent2"/>
            </a:fillRef>
            <a:effectRef idx="2">
              <a:schemeClr val="accent2"/>
            </a:effectRef>
            <a:fontRef idx="minor">
              <a:schemeClr val="lt1"/>
            </a:fontRef>
          </p:style>
          <p:txBody>
            <a:bodyPr/>
            <a:lstStyle/>
            <a:p>
              <a:endParaRPr lang="es-ES"/>
            </a:p>
          </p:txBody>
        </p:sp>
        <p:sp>
          <p:nvSpPr>
            <p:cNvPr id="154" name="Freeform 33"/>
            <p:cNvSpPr>
              <a:spLocks/>
            </p:cNvSpPr>
            <p:nvPr/>
          </p:nvSpPr>
          <p:spPr bwMode="auto">
            <a:xfrm>
              <a:off x="731393" y="2066190"/>
              <a:ext cx="305619" cy="213933"/>
            </a:xfrm>
            <a:custGeom>
              <a:avLst/>
              <a:gdLst>
                <a:gd name="T0" fmla="*/ 33 w 614"/>
                <a:gd name="T1" fmla="*/ 16 h 430"/>
                <a:gd name="T2" fmla="*/ 69 w 614"/>
                <a:gd name="T3" fmla="*/ 0 h 430"/>
                <a:gd name="T4" fmla="*/ 112 w 614"/>
                <a:gd name="T5" fmla="*/ 6 h 430"/>
                <a:gd name="T6" fmla="*/ 130 w 614"/>
                <a:gd name="T7" fmla="*/ 66 h 430"/>
                <a:gd name="T8" fmla="*/ 190 w 614"/>
                <a:gd name="T9" fmla="*/ 86 h 430"/>
                <a:gd name="T10" fmla="*/ 248 w 614"/>
                <a:gd name="T11" fmla="*/ 97 h 430"/>
                <a:gd name="T12" fmla="*/ 305 w 614"/>
                <a:gd name="T13" fmla="*/ 117 h 430"/>
                <a:gd name="T14" fmla="*/ 395 w 614"/>
                <a:gd name="T15" fmla="*/ 110 h 430"/>
                <a:gd name="T16" fmla="*/ 432 w 614"/>
                <a:gd name="T17" fmla="*/ 100 h 430"/>
                <a:gd name="T18" fmla="*/ 469 w 614"/>
                <a:gd name="T19" fmla="*/ 79 h 430"/>
                <a:gd name="T20" fmla="*/ 501 w 614"/>
                <a:gd name="T21" fmla="*/ 77 h 430"/>
                <a:gd name="T22" fmla="*/ 518 w 614"/>
                <a:gd name="T23" fmla="*/ 93 h 430"/>
                <a:gd name="T24" fmla="*/ 542 w 614"/>
                <a:gd name="T25" fmla="*/ 90 h 430"/>
                <a:gd name="T26" fmla="*/ 560 w 614"/>
                <a:gd name="T27" fmla="*/ 90 h 430"/>
                <a:gd name="T28" fmla="*/ 598 w 614"/>
                <a:gd name="T29" fmla="*/ 134 h 430"/>
                <a:gd name="T30" fmla="*/ 614 w 614"/>
                <a:gd name="T31" fmla="*/ 199 h 430"/>
                <a:gd name="T32" fmla="*/ 609 w 614"/>
                <a:gd name="T33" fmla="*/ 213 h 430"/>
                <a:gd name="T34" fmla="*/ 586 w 614"/>
                <a:gd name="T35" fmla="*/ 213 h 430"/>
                <a:gd name="T36" fmla="*/ 511 w 614"/>
                <a:gd name="T37" fmla="*/ 338 h 430"/>
                <a:gd name="T38" fmla="*/ 480 w 614"/>
                <a:gd name="T39" fmla="*/ 319 h 430"/>
                <a:gd name="T40" fmla="*/ 455 w 614"/>
                <a:gd name="T41" fmla="*/ 319 h 430"/>
                <a:gd name="T42" fmla="*/ 432 w 614"/>
                <a:gd name="T43" fmla="*/ 342 h 430"/>
                <a:gd name="T44" fmla="*/ 412 w 614"/>
                <a:gd name="T45" fmla="*/ 369 h 430"/>
                <a:gd name="T46" fmla="*/ 421 w 614"/>
                <a:gd name="T47" fmla="*/ 390 h 430"/>
                <a:gd name="T48" fmla="*/ 427 w 614"/>
                <a:gd name="T49" fmla="*/ 430 h 430"/>
                <a:gd name="T50" fmla="*/ 379 w 614"/>
                <a:gd name="T51" fmla="*/ 378 h 430"/>
                <a:gd name="T52" fmla="*/ 358 w 614"/>
                <a:gd name="T53" fmla="*/ 390 h 430"/>
                <a:gd name="T54" fmla="*/ 330 w 614"/>
                <a:gd name="T55" fmla="*/ 390 h 430"/>
                <a:gd name="T56" fmla="*/ 306 w 614"/>
                <a:gd name="T57" fmla="*/ 393 h 430"/>
                <a:gd name="T58" fmla="*/ 247 w 614"/>
                <a:gd name="T59" fmla="*/ 378 h 430"/>
                <a:gd name="T60" fmla="*/ 216 w 614"/>
                <a:gd name="T61" fmla="*/ 375 h 430"/>
                <a:gd name="T62" fmla="*/ 170 w 614"/>
                <a:gd name="T63" fmla="*/ 383 h 430"/>
                <a:gd name="T64" fmla="*/ 131 w 614"/>
                <a:gd name="T65" fmla="*/ 363 h 430"/>
                <a:gd name="T66" fmla="*/ 111 w 614"/>
                <a:gd name="T67" fmla="*/ 342 h 430"/>
                <a:gd name="T68" fmla="*/ 97 w 614"/>
                <a:gd name="T69" fmla="*/ 347 h 430"/>
                <a:gd name="T70" fmla="*/ 83 w 614"/>
                <a:gd name="T71" fmla="*/ 363 h 430"/>
                <a:gd name="T72" fmla="*/ 33 w 614"/>
                <a:gd name="T73" fmla="*/ 378 h 430"/>
                <a:gd name="T74" fmla="*/ 0 w 614"/>
                <a:gd name="T75" fmla="*/ 319 h 430"/>
                <a:gd name="T76" fmla="*/ 33 w 614"/>
                <a:gd name="T77" fmla="*/ 247 h 430"/>
                <a:gd name="T78" fmla="*/ 33 w 614"/>
                <a:gd name="T79" fmla="*/ 219 h 430"/>
                <a:gd name="T80" fmla="*/ 25 w 614"/>
                <a:gd name="T81" fmla="*/ 192 h 430"/>
                <a:gd name="T82" fmla="*/ 10 w 614"/>
                <a:gd name="T83" fmla="*/ 165 h 430"/>
                <a:gd name="T84" fmla="*/ 23 w 614"/>
                <a:gd name="T85" fmla="*/ 120 h 430"/>
                <a:gd name="T86" fmla="*/ 16 w 614"/>
                <a:gd name="T87" fmla="*/ 73 h 430"/>
                <a:gd name="T88" fmla="*/ 11 w 614"/>
                <a:gd name="T89" fmla="*/ 43 h 430"/>
                <a:gd name="T90" fmla="*/ 33 w 614"/>
                <a:gd name="T91" fmla="*/ 16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4" h="430">
                  <a:moveTo>
                    <a:pt x="33" y="16"/>
                  </a:moveTo>
                  <a:lnTo>
                    <a:pt x="69" y="0"/>
                  </a:lnTo>
                  <a:lnTo>
                    <a:pt x="112" y="6"/>
                  </a:lnTo>
                  <a:lnTo>
                    <a:pt x="130" y="66"/>
                  </a:lnTo>
                  <a:lnTo>
                    <a:pt x="190" y="86"/>
                  </a:lnTo>
                  <a:lnTo>
                    <a:pt x="248" y="97"/>
                  </a:lnTo>
                  <a:lnTo>
                    <a:pt x="305" y="117"/>
                  </a:lnTo>
                  <a:lnTo>
                    <a:pt x="395" y="110"/>
                  </a:lnTo>
                  <a:lnTo>
                    <a:pt x="432" y="100"/>
                  </a:lnTo>
                  <a:lnTo>
                    <a:pt x="469" y="79"/>
                  </a:lnTo>
                  <a:lnTo>
                    <a:pt x="501" y="77"/>
                  </a:lnTo>
                  <a:lnTo>
                    <a:pt x="518" y="93"/>
                  </a:lnTo>
                  <a:lnTo>
                    <a:pt x="542" y="90"/>
                  </a:lnTo>
                  <a:lnTo>
                    <a:pt x="560" y="90"/>
                  </a:lnTo>
                  <a:lnTo>
                    <a:pt x="598" y="134"/>
                  </a:lnTo>
                  <a:lnTo>
                    <a:pt x="614" y="199"/>
                  </a:lnTo>
                  <a:lnTo>
                    <a:pt x="609" y="213"/>
                  </a:lnTo>
                  <a:lnTo>
                    <a:pt x="586" y="213"/>
                  </a:lnTo>
                  <a:lnTo>
                    <a:pt x="511" y="338"/>
                  </a:lnTo>
                  <a:lnTo>
                    <a:pt x="480" y="319"/>
                  </a:lnTo>
                  <a:lnTo>
                    <a:pt x="455" y="319"/>
                  </a:lnTo>
                  <a:lnTo>
                    <a:pt x="432" y="342"/>
                  </a:lnTo>
                  <a:lnTo>
                    <a:pt x="412" y="369"/>
                  </a:lnTo>
                  <a:lnTo>
                    <a:pt x="421" y="390"/>
                  </a:lnTo>
                  <a:lnTo>
                    <a:pt x="427" y="430"/>
                  </a:lnTo>
                  <a:lnTo>
                    <a:pt x="379" y="378"/>
                  </a:lnTo>
                  <a:lnTo>
                    <a:pt x="358" y="390"/>
                  </a:lnTo>
                  <a:lnTo>
                    <a:pt x="330" y="390"/>
                  </a:lnTo>
                  <a:lnTo>
                    <a:pt x="306" y="393"/>
                  </a:lnTo>
                  <a:lnTo>
                    <a:pt x="247" y="378"/>
                  </a:lnTo>
                  <a:lnTo>
                    <a:pt x="216" y="375"/>
                  </a:lnTo>
                  <a:lnTo>
                    <a:pt x="170" y="383"/>
                  </a:lnTo>
                  <a:lnTo>
                    <a:pt x="131" y="363"/>
                  </a:lnTo>
                  <a:lnTo>
                    <a:pt x="111" y="342"/>
                  </a:lnTo>
                  <a:lnTo>
                    <a:pt x="97" y="347"/>
                  </a:lnTo>
                  <a:lnTo>
                    <a:pt x="83" y="363"/>
                  </a:lnTo>
                  <a:lnTo>
                    <a:pt x="33" y="378"/>
                  </a:lnTo>
                  <a:lnTo>
                    <a:pt x="0" y="319"/>
                  </a:lnTo>
                  <a:lnTo>
                    <a:pt x="33" y="247"/>
                  </a:lnTo>
                  <a:lnTo>
                    <a:pt x="33" y="219"/>
                  </a:lnTo>
                  <a:lnTo>
                    <a:pt x="25" y="192"/>
                  </a:lnTo>
                  <a:lnTo>
                    <a:pt x="10" y="165"/>
                  </a:lnTo>
                  <a:lnTo>
                    <a:pt x="23" y="120"/>
                  </a:lnTo>
                  <a:lnTo>
                    <a:pt x="16" y="73"/>
                  </a:lnTo>
                  <a:lnTo>
                    <a:pt x="11" y="43"/>
                  </a:lnTo>
                  <a:lnTo>
                    <a:pt x="33" y="16"/>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55" name="Freeform 34"/>
            <p:cNvSpPr>
              <a:spLocks/>
            </p:cNvSpPr>
            <p:nvPr/>
          </p:nvSpPr>
          <p:spPr bwMode="auto">
            <a:xfrm>
              <a:off x="587474" y="2003399"/>
              <a:ext cx="212266" cy="223935"/>
            </a:xfrm>
            <a:custGeom>
              <a:avLst/>
              <a:gdLst>
                <a:gd name="T0" fmla="*/ 320 w 338"/>
                <a:gd name="T1" fmla="*/ 20 h 357"/>
                <a:gd name="T2" fmla="*/ 334 w 338"/>
                <a:gd name="T3" fmla="*/ 63 h 357"/>
                <a:gd name="T4" fmla="*/ 338 w 338"/>
                <a:gd name="T5" fmla="*/ 96 h 357"/>
                <a:gd name="T6" fmla="*/ 319 w 338"/>
                <a:gd name="T7" fmla="*/ 107 h 357"/>
                <a:gd name="T8" fmla="*/ 287 w 338"/>
                <a:gd name="T9" fmla="*/ 100 h 357"/>
                <a:gd name="T10" fmla="*/ 252 w 338"/>
                <a:gd name="T11" fmla="*/ 113 h 357"/>
                <a:gd name="T12" fmla="*/ 239 w 338"/>
                <a:gd name="T13" fmla="*/ 137 h 357"/>
                <a:gd name="T14" fmla="*/ 247 w 338"/>
                <a:gd name="T15" fmla="*/ 192 h 357"/>
                <a:gd name="T16" fmla="*/ 237 w 338"/>
                <a:gd name="T17" fmla="*/ 231 h 357"/>
                <a:gd name="T18" fmla="*/ 229 w 338"/>
                <a:gd name="T19" fmla="*/ 252 h 357"/>
                <a:gd name="T20" fmla="*/ 210 w 338"/>
                <a:gd name="T21" fmla="*/ 262 h 357"/>
                <a:gd name="T22" fmla="*/ 183 w 338"/>
                <a:gd name="T23" fmla="*/ 280 h 357"/>
                <a:gd name="T24" fmla="*/ 133 w 338"/>
                <a:gd name="T25" fmla="*/ 299 h 357"/>
                <a:gd name="T26" fmla="*/ 105 w 338"/>
                <a:gd name="T27" fmla="*/ 303 h 357"/>
                <a:gd name="T28" fmla="*/ 79 w 338"/>
                <a:gd name="T29" fmla="*/ 307 h 357"/>
                <a:gd name="T30" fmla="*/ 66 w 338"/>
                <a:gd name="T31" fmla="*/ 325 h 357"/>
                <a:gd name="T32" fmla="*/ 50 w 338"/>
                <a:gd name="T33" fmla="*/ 340 h 357"/>
                <a:gd name="T34" fmla="*/ 17 w 338"/>
                <a:gd name="T35" fmla="*/ 357 h 357"/>
                <a:gd name="T36" fmla="*/ 22 w 338"/>
                <a:gd name="T37" fmla="*/ 340 h 357"/>
                <a:gd name="T38" fmla="*/ 7 w 338"/>
                <a:gd name="T39" fmla="*/ 332 h 357"/>
                <a:gd name="T40" fmla="*/ 11 w 338"/>
                <a:gd name="T41" fmla="*/ 307 h 357"/>
                <a:gd name="T42" fmla="*/ 7 w 338"/>
                <a:gd name="T43" fmla="*/ 284 h 357"/>
                <a:gd name="T44" fmla="*/ 0 w 338"/>
                <a:gd name="T45" fmla="*/ 266 h 357"/>
                <a:gd name="T46" fmla="*/ 29 w 338"/>
                <a:gd name="T47" fmla="*/ 244 h 357"/>
                <a:gd name="T48" fmla="*/ 66 w 338"/>
                <a:gd name="T49" fmla="*/ 209 h 357"/>
                <a:gd name="T50" fmla="*/ 50 w 338"/>
                <a:gd name="T51" fmla="*/ 202 h 357"/>
                <a:gd name="T52" fmla="*/ 39 w 338"/>
                <a:gd name="T53" fmla="*/ 183 h 357"/>
                <a:gd name="T54" fmla="*/ 54 w 338"/>
                <a:gd name="T55" fmla="*/ 178 h 357"/>
                <a:gd name="T56" fmla="*/ 66 w 338"/>
                <a:gd name="T57" fmla="*/ 165 h 357"/>
                <a:gd name="T58" fmla="*/ 95 w 338"/>
                <a:gd name="T59" fmla="*/ 158 h 357"/>
                <a:gd name="T60" fmla="*/ 108 w 338"/>
                <a:gd name="T61" fmla="*/ 149 h 357"/>
                <a:gd name="T62" fmla="*/ 105 w 338"/>
                <a:gd name="T63" fmla="*/ 131 h 357"/>
                <a:gd name="T64" fmla="*/ 79 w 338"/>
                <a:gd name="T65" fmla="*/ 131 h 357"/>
                <a:gd name="T66" fmla="*/ 66 w 338"/>
                <a:gd name="T67" fmla="*/ 131 h 357"/>
                <a:gd name="T68" fmla="*/ 50 w 338"/>
                <a:gd name="T69" fmla="*/ 123 h 357"/>
                <a:gd name="T70" fmla="*/ 47 w 338"/>
                <a:gd name="T71" fmla="*/ 106 h 357"/>
                <a:gd name="T72" fmla="*/ 47 w 338"/>
                <a:gd name="T73" fmla="*/ 82 h 357"/>
                <a:gd name="T74" fmla="*/ 54 w 338"/>
                <a:gd name="T75" fmla="*/ 65 h 357"/>
                <a:gd name="T76" fmla="*/ 66 w 338"/>
                <a:gd name="T77" fmla="*/ 48 h 357"/>
                <a:gd name="T78" fmla="*/ 88 w 338"/>
                <a:gd name="T79" fmla="*/ 48 h 357"/>
                <a:gd name="T80" fmla="*/ 156 w 338"/>
                <a:gd name="T81" fmla="*/ 27 h 357"/>
                <a:gd name="T82" fmla="*/ 209 w 338"/>
                <a:gd name="T83" fmla="*/ 12 h 357"/>
                <a:gd name="T84" fmla="*/ 269 w 338"/>
                <a:gd name="T85" fmla="*/ 0 h 357"/>
                <a:gd name="T86" fmla="*/ 320 w 338"/>
                <a:gd name="T87" fmla="*/ 2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38" h="357">
                  <a:moveTo>
                    <a:pt x="320" y="20"/>
                  </a:moveTo>
                  <a:lnTo>
                    <a:pt x="334" y="63"/>
                  </a:lnTo>
                  <a:lnTo>
                    <a:pt x="338" y="96"/>
                  </a:lnTo>
                  <a:lnTo>
                    <a:pt x="319" y="107"/>
                  </a:lnTo>
                  <a:lnTo>
                    <a:pt x="287" y="100"/>
                  </a:lnTo>
                  <a:lnTo>
                    <a:pt x="252" y="113"/>
                  </a:lnTo>
                  <a:lnTo>
                    <a:pt x="239" y="137"/>
                  </a:lnTo>
                  <a:lnTo>
                    <a:pt x="247" y="192"/>
                  </a:lnTo>
                  <a:lnTo>
                    <a:pt x="237" y="231"/>
                  </a:lnTo>
                  <a:lnTo>
                    <a:pt x="229" y="252"/>
                  </a:lnTo>
                  <a:lnTo>
                    <a:pt x="210" y="262"/>
                  </a:lnTo>
                  <a:lnTo>
                    <a:pt x="183" y="280"/>
                  </a:lnTo>
                  <a:lnTo>
                    <a:pt x="133" y="299"/>
                  </a:lnTo>
                  <a:lnTo>
                    <a:pt x="105" y="303"/>
                  </a:lnTo>
                  <a:lnTo>
                    <a:pt x="79" y="307"/>
                  </a:lnTo>
                  <a:lnTo>
                    <a:pt x="66" y="325"/>
                  </a:lnTo>
                  <a:lnTo>
                    <a:pt x="50" y="340"/>
                  </a:lnTo>
                  <a:lnTo>
                    <a:pt x="17" y="357"/>
                  </a:lnTo>
                  <a:lnTo>
                    <a:pt x="22" y="340"/>
                  </a:lnTo>
                  <a:lnTo>
                    <a:pt x="7" y="332"/>
                  </a:lnTo>
                  <a:lnTo>
                    <a:pt x="11" y="307"/>
                  </a:lnTo>
                  <a:lnTo>
                    <a:pt x="7" y="284"/>
                  </a:lnTo>
                  <a:lnTo>
                    <a:pt x="0" y="266"/>
                  </a:lnTo>
                  <a:lnTo>
                    <a:pt x="29" y="244"/>
                  </a:lnTo>
                  <a:lnTo>
                    <a:pt x="66" y="209"/>
                  </a:lnTo>
                  <a:lnTo>
                    <a:pt x="50" y="202"/>
                  </a:lnTo>
                  <a:lnTo>
                    <a:pt x="39" y="183"/>
                  </a:lnTo>
                  <a:lnTo>
                    <a:pt x="54" y="178"/>
                  </a:lnTo>
                  <a:lnTo>
                    <a:pt x="66" y="165"/>
                  </a:lnTo>
                  <a:lnTo>
                    <a:pt x="95" y="158"/>
                  </a:lnTo>
                  <a:lnTo>
                    <a:pt x="108" y="149"/>
                  </a:lnTo>
                  <a:lnTo>
                    <a:pt x="105" y="131"/>
                  </a:lnTo>
                  <a:lnTo>
                    <a:pt x="79" y="131"/>
                  </a:lnTo>
                  <a:lnTo>
                    <a:pt x="66" y="131"/>
                  </a:lnTo>
                  <a:lnTo>
                    <a:pt x="50" y="123"/>
                  </a:lnTo>
                  <a:lnTo>
                    <a:pt x="47" y="106"/>
                  </a:lnTo>
                  <a:lnTo>
                    <a:pt x="47" y="82"/>
                  </a:lnTo>
                  <a:lnTo>
                    <a:pt x="54" y="65"/>
                  </a:lnTo>
                  <a:lnTo>
                    <a:pt x="66" y="48"/>
                  </a:lnTo>
                  <a:lnTo>
                    <a:pt x="88" y="48"/>
                  </a:lnTo>
                  <a:lnTo>
                    <a:pt x="156" y="27"/>
                  </a:lnTo>
                  <a:lnTo>
                    <a:pt x="209" y="12"/>
                  </a:lnTo>
                  <a:lnTo>
                    <a:pt x="269" y="0"/>
                  </a:lnTo>
                  <a:lnTo>
                    <a:pt x="320" y="20"/>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56" name="Freeform 35"/>
            <p:cNvSpPr>
              <a:spLocks/>
            </p:cNvSpPr>
            <p:nvPr/>
          </p:nvSpPr>
          <p:spPr bwMode="auto">
            <a:xfrm>
              <a:off x="534685" y="1747791"/>
              <a:ext cx="319510" cy="301729"/>
            </a:xfrm>
            <a:custGeom>
              <a:avLst/>
              <a:gdLst>
                <a:gd name="T0" fmla="*/ 463 w 509"/>
                <a:gd name="T1" fmla="*/ 163 h 481"/>
                <a:gd name="T2" fmla="*/ 454 w 509"/>
                <a:gd name="T3" fmla="*/ 232 h 481"/>
                <a:gd name="T4" fmla="*/ 422 w 509"/>
                <a:gd name="T5" fmla="*/ 255 h 481"/>
                <a:gd name="T6" fmla="*/ 415 w 509"/>
                <a:gd name="T7" fmla="*/ 308 h 481"/>
                <a:gd name="T8" fmla="*/ 416 w 509"/>
                <a:gd name="T9" fmla="*/ 412 h 481"/>
                <a:gd name="T10" fmla="*/ 406 w 509"/>
                <a:gd name="T11" fmla="*/ 427 h 481"/>
                <a:gd name="T12" fmla="*/ 350 w 509"/>
                <a:gd name="T13" fmla="*/ 407 h 481"/>
                <a:gd name="T14" fmla="*/ 289 w 509"/>
                <a:gd name="T15" fmla="*/ 422 h 481"/>
                <a:gd name="T16" fmla="*/ 241 w 509"/>
                <a:gd name="T17" fmla="*/ 433 h 481"/>
                <a:gd name="T18" fmla="*/ 172 w 509"/>
                <a:gd name="T19" fmla="*/ 455 h 481"/>
                <a:gd name="T20" fmla="*/ 154 w 509"/>
                <a:gd name="T21" fmla="*/ 437 h 481"/>
                <a:gd name="T22" fmla="*/ 126 w 509"/>
                <a:gd name="T23" fmla="*/ 447 h 481"/>
                <a:gd name="T24" fmla="*/ 117 w 509"/>
                <a:gd name="T25" fmla="*/ 459 h 481"/>
                <a:gd name="T26" fmla="*/ 84 w 509"/>
                <a:gd name="T27" fmla="*/ 481 h 481"/>
                <a:gd name="T28" fmla="*/ 70 w 509"/>
                <a:gd name="T29" fmla="*/ 459 h 481"/>
                <a:gd name="T30" fmla="*/ 73 w 509"/>
                <a:gd name="T31" fmla="*/ 434 h 481"/>
                <a:gd name="T32" fmla="*/ 79 w 509"/>
                <a:gd name="T33" fmla="*/ 412 h 481"/>
                <a:gd name="T34" fmla="*/ 95 w 509"/>
                <a:gd name="T35" fmla="*/ 395 h 481"/>
                <a:gd name="T36" fmla="*/ 101 w 509"/>
                <a:gd name="T37" fmla="*/ 383 h 481"/>
                <a:gd name="T38" fmla="*/ 91 w 509"/>
                <a:gd name="T39" fmla="*/ 371 h 481"/>
                <a:gd name="T40" fmla="*/ 73 w 509"/>
                <a:gd name="T41" fmla="*/ 380 h 481"/>
                <a:gd name="T42" fmla="*/ 62 w 509"/>
                <a:gd name="T43" fmla="*/ 383 h 481"/>
                <a:gd name="T44" fmla="*/ 44 w 509"/>
                <a:gd name="T45" fmla="*/ 354 h 481"/>
                <a:gd name="T46" fmla="*/ 34 w 509"/>
                <a:gd name="T47" fmla="*/ 335 h 481"/>
                <a:gd name="T48" fmla="*/ 22 w 509"/>
                <a:gd name="T49" fmla="*/ 327 h 481"/>
                <a:gd name="T50" fmla="*/ 0 w 509"/>
                <a:gd name="T51" fmla="*/ 318 h 481"/>
                <a:gd name="T52" fmla="*/ 13 w 509"/>
                <a:gd name="T53" fmla="*/ 305 h 481"/>
                <a:gd name="T54" fmla="*/ 13 w 509"/>
                <a:gd name="T55" fmla="*/ 246 h 481"/>
                <a:gd name="T56" fmla="*/ 25 w 509"/>
                <a:gd name="T57" fmla="*/ 235 h 481"/>
                <a:gd name="T58" fmla="*/ 54 w 509"/>
                <a:gd name="T59" fmla="*/ 214 h 481"/>
                <a:gd name="T60" fmla="*/ 73 w 509"/>
                <a:gd name="T61" fmla="*/ 201 h 481"/>
                <a:gd name="T62" fmla="*/ 91 w 509"/>
                <a:gd name="T63" fmla="*/ 192 h 481"/>
                <a:gd name="T64" fmla="*/ 113 w 509"/>
                <a:gd name="T65" fmla="*/ 201 h 481"/>
                <a:gd name="T66" fmla="*/ 113 w 509"/>
                <a:gd name="T67" fmla="*/ 185 h 481"/>
                <a:gd name="T68" fmla="*/ 138 w 509"/>
                <a:gd name="T69" fmla="*/ 156 h 481"/>
                <a:gd name="T70" fmla="*/ 154 w 509"/>
                <a:gd name="T71" fmla="*/ 160 h 481"/>
                <a:gd name="T72" fmla="*/ 204 w 509"/>
                <a:gd name="T73" fmla="*/ 172 h 481"/>
                <a:gd name="T74" fmla="*/ 222 w 509"/>
                <a:gd name="T75" fmla="*/ 179 h 481"/>
                <a:gd name="T76" fmla="*/ 239 w 509"/>
                <a:gd name="T77" fmla="*/ 172 h 481"/>
                <a:gd name="T78" fmla="*/ 273 w 509"/>
                <a:gd name="T79" fmla="*/ 156 h 481"/>
                <a:gd name="T80" fmla="*/ 280 w 509"/>
                <a:gd name="T81" fmla="*/ 148 h 481"/>
                <a:gd name="T82" fmla="*/ 294 w 509"/>
                <a:gd name="T83" fmla="*/ 156 h 481"/>
                <a:gd name="T84" fmla="*/ 304 w 509"/>
                <a:gd name="T85" fmla="*/ 144 h 481"/>
                <a:gd name="T86" fmla="*/ 317 w 509"/>
                <a:gd name="T87" fmla="*/ 151 h 481"/>
                <a:gd name="T88" fmla="*/ 342 w 509"/>
                <a:gd name="T89" fmla="*/ 160 h 481"/>
                <a:gd name="T90" fmla="*/ 351 w 509"/>
                <a:gd name="T91" fmla="*/ 148 h 481"/>
                <a:gd name="T92" fmla="*/ 351 w 509"/>
                <a:gd name="T93" fmla="*/ 126 h 481"/>
                <a:gd name="T94" fmla="*/ 342 w 509"/>
                <a:gd name="T95" fmla="*/ 106 h 481"/>
                <a:gd name="T96" fmla="*/ 339 w 509"/>
                <a:gd name="T97" fmla="*/ 88 h 481"/>
                <a:gd name="T98" fmla="*/ 366 w 509"/>
                <a:gd name="T99" fmla="*/ 76 h 481"/>
                <a:gd name="T100" fmla="*/ 401 w 509"/>
                <a:gd name="T101" fmla="*/ 54 h 481"/>
                <a:gd name="T102" fmla="*/ 423 w 509"/>
                <a:gd name="T103" fmla="*/ 62 h 481"/>
                <a:gd name="T104" fmla="*/ 408 w 509"/>
                <a:gd name="T105" fmla="*/ 40 h 481"/>
                <a:gd name="T106" fmla="*/ 426 w 509"/>
                <a:gd name="T107" fmla="*/ 29 h 481"/>
                <a:gd name="T108" fmla="*/ 448 w 509"/>
                <a:gd name="T109" fmla="*/ 13 h 481"/>
                <a:gd name="T110" fmla="*/ 462 w 509"/>
                <a:gd name="T111" fmla="*/ 0 h 481"/>
                <a:gd name="T112" fmla="*/ 480 w 509"/>
                <a:gd name="T113" fmla="*/ 0 h 481"/>
                <a:gd name="T114" fmla="*/ 496 w 509"/>
                <a:gd name="T115" fmla="*/ 22 h 481"/>
                <a:gd name="T116" fmla="*/ 509 w 509"/>
                <a:gd name="T117" fmla="*/ 4 h 481"/>
                <a:gd name="T118" fmla="*/ 463 w 509"/>
                <a:gd name="T119" fmla="*/ 163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09" h="481">
                  <a:moveTo>
                    <a:pt x="463" y="163"/>
                  </a:moveTo>
                  <a:lnTo>
                    <a:pt x="454" y="232"/>
                  </a:lnTo>
                  <a:lnTo>
                    <a:pt x="422" y="255"/>
                  </a:lnTo>
                  <a:lnTo>
                    <a:pt x="415" y="308"/>
                  </a:lnTo>
                  <a:lnTo>
                    <a:pt x="416" y="412"/>
                  </a:lnTo>
                  <a:lnTo>
                    <a:pt x="406" y="427"/>
                  </a:lnTo>
                  <a:lnTo>
                    <a:pt x="350" y="407"/>
                  </a:lnTo>
                  <a:lnTo>
                    <a:pt x="289" y="422"/>
                  </a:lnTo>
                  <a:lnTo>
                    <a:pt x="241" y="433"/>
                  </a:lnTo>
                  <a:lnTo>
                    <a:pt x="172" y="455"/>
                  </a:lnTo>
                  <a:lnTo>
                    <a:pt x="154" y="437"/>
                  </a:lnTo>
                  <a:lnTo>
                    <a:pt x="126" y="447"/>
                  </a:lnTo>
                  <a:lnTo>
                    <a:pt x="117" y="459"/>
                  </a:lnTo>
                  <a:lnTo>
                    <a:pt x="84" y="481"/>
                  </a:lnTo>
                  <a:lnTo>
                    <a:pt x="70" y="459"/>
                  </a:lnTo>
                  <a:lnTo>
                    <a:pt x="73" y="434"/>
                  </a:lnTo>
                  <a:lnTo>
                    <a:pt x="79" y="412"/>
                  </a:lnTo>
                  <a:lnTo>
                    <a:pt x="95" y="395"/>
                  </a:lnTo>
                  <a:lnTo>
                    <a:pt x="101" y="383"/>
                  </a:lnTo>
                  <a:lnTo>
                    <a:pt x="91" y="371"/>
                  </a:lnTo>
                  <a:lnTo>
                    <a:pt x="73" y="380"/>
                  </a:lnTo>
                  <a:lnTo>
                    <a:pt x="62" y="383"/>
                  </a:lnTo>
                  <a:lnTo>
                    <a:pt x="44" y="354"/>
                  </a:lnTo>
                  <a:lnTo>
                    <a:pt x="34" y="335"/>
                  </a:lnTo>
                  <a:lnTo>
                    <a:pt x="22" y="327"/>
                  </a:lnTo>
                  <a:lnTo>
                    <a:pt x="0" y="318"/>
                  </a:lnTo>
                  <a:lnTo>
                    <a:pt x="13" y="305"/>
                  </a:lnTo>
                  <a:lnTo>
                    <a:pt x="13" y="246"/>
                  </a:lnTo>
                  <a:lnTo>
                    <a:pt x="25" y="235"/>
                  </a:lnTo>
                  <a:lnTo>
                    <a:pt x="54" y="214"/>
                  </a:lnTo>
                  <a:lnTo>
                    <a:pt x="73" y="201"/>
                  </a:lnTo>
                  <a:lnTo>
                    <a:pt x="91" y="192"/>
                  </a:lnTo>
                  <a:lnTo>
                    <a:pt x="113" y="201"/>
                  </a:lnTo>
                  <a:lnTo>
                    <a:pt x="113" y="185"/>
                  </a:lnTo>
                  <a:lnTo>
                    <a:pt x="138" y="156"/>
                  </a:lnTo>
                  <a:lnTo>
                    <a:pt x="154" y="160"/>
                  </a:lnTo>
                  <a:lnTo>
                    <a:pt x="204" y="172"/>
                  </a:lnTo>
                  <a:lnTo>
                    <a:pt x="222" y="179"/>
                  </a:lnTo>
                  <a:lnTo>
                    <a:pt x="239" y="172"/>
                  </a:lnTo>
                  <a:lnTo>
                    <a:pt x="273" y="156"/>
                  </a:lnTo>
                  <a:lnTo>
                    <a:pt x="280" y="148"/>
                  </a:lnTo>
                  <a:lnTo>
                    <a:pt x="294" y="156"/>
                  </a:lnTo>
                  <a:lnTo>
                    <a:pt x="304" y="144"/>
                  </a:lnTo>
                  <a:lnTo>
                    <a:pt x="317" y="151"/>
                  </a:lnTo>
                  <a:lnTo>
                    <a:pt x="342" y="160"/>
                  </a:lnTo>
                  <a:lnTo>
                    <a:pt x="351" y="148"/>
                  </a:lnTo>
                  <a:lnTo>
                    <a:pt x="351" y="126"/>
                  </a:lnTo>
                  <a:lnTo>
                    <a:pt x="342" y="106"/>
                  </a:lnTo>
                  <a:lnTo>
                    <a:pt x="339" y="88"/>
                  </a:lnTo>
                  <a:lnTo>
                    <a:pt x="366" y="76"/>
                  </a:lnTo>
                  <a:lnTo>
                    <a:pt x="401" y="54"/>
                  </a:lnTo>
                  <a:lnTo>
                    <a:pt x="423" y="62"/>
                  </a:lnTo>
                  <a:lnTo>
                    <a:pt x="408" y="40"/>
                  </a:lnTo>
                  <a:lnTo>
                    <a:pt x="426" y="29"/>
                  </a:lnTo>
                  <a:lnTo>
                    <a:pt x="448" y="13"/>
                  </a:lnTo>
                  <a:lnTo>
                    <a:pt x="462" y="0"/>
                  </a:lnTo>
                  <a:lnTo>
                    <a:pt x="480" y="0"/>
                  </a:lnTo>
                  <a:lnTo>
                    <a:pt x="496" y="22"/>
                  </a:lnTo>
                  <a:lnTo>
                    <a:pt x="509" y="4"/>
                  </a:lnTo>
                  <a:lnTo>
                    <a:pt x="463" y="163"/>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57" name="Freeform 38"/>
            <p:cNvSpPr>
              <a:spLocks/>
            </p:cNvSpPr>
            <p:nvPr/>
          </p:nvSpPr>
          <p:spPr bwMode="auto">
            <a:xfrm>
              <a:off x="828079" y="2671870"/>
              <a:ext cx="614016" cy="355073"/>
            </a:xfrm>
            <a:custGeom>
              <a:avLst/>
              <a:gdLst>
                <a:gd name="T0" fmla="*/ 244 w 978"/>
                <a:gd name="T1" fmla="*/ 101 h 566"/>
                <a:gd name="T2" fmla="*/ 304 w 978"/>
                <a:gd name="T3" fmla="*/ 72 h 566"/>
                <a:gd name="T4" fmla="*/ 336 w 978"/>
                <a:gd name="T5" fmla="*/ 98 h 566"/>
                <a:gd name="T6" fmla="*/ 345 w 978"/>
                <a:gd name="T7" fmla="*/ 90 h 566"/>
                <a:gd name="T8" fmla="*/ 370 w 978"/>
                <a:gd name="T9" fmla="*/ 47 h 566"/>
                <a:gd name="T10" fmla="*/ 417 w 978"/>
                <a:gd name="T11" fmla="*/ 35 h 566"/>
                <a:gd name="T12" fmla="*/ 461 w 978"/>
                <a:gd name="T13" fmla="*/ 0 h 566"/>
                <a:gd name="T14" fmla="*/ 491 w 978"/>
                <a:gd name="T15" fmla="*/ 0 h 566"/>
                <a:gd name="T16" fmla="*/ 555 w 978"/>
                <a:gd name="T17" fmla="*/ 72 h 566"/>
                <a:gd name="T18" fmla="*/ 593 w 978"/>
                <a:gd name="T19" fmla="*/ 65 h 566"/>
                <a:gd name="T20" fmla="*/ 621 w 978"/>
                <a:gd name="T21" fmla="*/ 82 h 566"/>
                <a:gd name="T22" fmla="*/ 654 w 978"/>
                <a:gd name="T23" fmla="*/ 72 h 566"/>
                <a:gd name="T24" fmla="*/ 691 w 978"/>
                <a:gd name="T25" fmla="*/ 110 h 566"/>
                <a:gd name="T26" fmla="*/ 738 w 978"/>
                <a:gd name="T27" fmla="*/ 87 h 566"/>
                <a:gd name="T28" fmla="*/ 749 w 978"/>
                <a:gd name="T29" fmla="*/ 100 h 566"/>
                <a:gd name="T30" fmla="*/ 758 w 978"/>
                <a:gd name="T31" fmla="*/ 153 h 566"/>
                <a:gd name="T32" fmla="*/ 770 w 978"/>
                <a:gd name="T33" fmla="*/ 173 h 566"/>
                <a:gd name="T34" fmla="*/ 738 w 978"/>
                <a:gd name="T35" fmla="*/ 207 h 566"/>
                <a:gd name="T36" fmla="*/ 741 w 978"/>
                <a:gd name="T37" fmla="*/ 230 h 566"/>
                <a:gd name="T38" fmla="*/ 827 w 978"/>
                <a:gd name="T39" fmla="*/ 320 h 566"/>
                <a:gd name="T40" fmla="*/ 804 w 978"/>
                <a:gd name="T41" fmla="*/ 346 h 566"/>
                <a:gd name="T42" fmla="*/ 822 w 978"/>
                <a:gd name="T43" fmla="*/ 379 h 566"/>
                <a:gd name="T44" fmla="*/ 849 w 978"/>
                <a:gd name="T45" fmla="*/ 405 h 566"/>
                <a:gd name="T46" fmla="*/ 853 w 978"/>
                <a:gd name="T47" fmla="*/ 427 h 566"/>
                <a:gd name="T48" fmla="*/ 867 w 978"/>
                <a:gd name="T49" fmla="*/ 465 h 566"/>
                <a:gd name="T50" fmla="*/ 896 w 978"/>
                <a:gd name="T51" fmla="*/ 465 h 566"/>
                <a:gd name="T52" fmla="*/ 959 w 978"/>
                <a:gd name="T53" fmla="*/ 452 h 566"/>
                <a:gd name="T54" fmla="*/ 978 w 978"/>
                <a:gd name="T55" fmla="*/ 481 h 566"/>
                <a:gd name="T56" fmla="*/ 839 w 978"/>
                <a:gd name="T57" fmla="*/ 489 h 566"/>
                <a:gd name="T58" fmla="*/ 787 w 978"/>
                <a:gd name="T59" fmla="*/ 512 h 566"/>
                <a:gd name="T60" fmla="*/ 717 w 978"/>
                <a:gd name="T61" fmla="*/ 560 h 566"/>
                <a:gd name="T62" fmla="*/ 653 w 978"/>
                <a:gd name="T63" fmla="*/ 553 h 566"/>
                <a:gd name="T64" fmla="*/ 563 w 978"/>
                <a:gd name="T65" fmla="*/ 540 h 566"/>
                <a:gd name="T66" fmla="*/ 496 w 978"/>
                <a:gd name="T67" fmla="*/ 566 h 566"/>
                <a:gd name="T68" fmla="*/ 451 w 978"/>
                <a:gd name="T69" fmla="*/ 544 h 566"/>
                <a:gd name="T70" fmla="*/ 362 w 978"/>
                <a:gd name="T71" fmla="*/ 560 h 566"/>
                <a:gd name="T72" fmla="*/ 307 w 978"/>
                <a:gd name="T73" fmla="*/ 544 h 566"/>
                <a:gd name="T74" fmla="*/ 261 w 978"/>
                <a:gd name="T75" fmla="*/ 511 h 566"/>
                <a:gd name="T76" fmla="*/ 181 w 978"/>
                <a:gd name="T77" fmla="*/ 492 h 566"/>
                <a:gd name="T78" fmla="*/ 140 w 978"/>
                <a:gd name="T79" fmla="*/ 464 h 566"/>
                <a:gd name="T80" fmla="*/ 101 w 978"/>
                <a:gd name="T81" fmla="*/ 456 h 566"/>
                <a:gd name="T82" fmla="*/ 101 w 978"/>
                <a:gd name="T83" fmla="*/ 445 h 566"/>
                <a:gd name="T84" fmla="*/ 69 w 978"/>
                <a:gd name="T85" fmla="*/ 423 h 566"/>
                <a:gd name="T86" fmla="*/ 65 w 978"/>
                <a:gd name="T87" fmla="*/ 386 h 566"/>
                <a:gd name="T88" fmla="*/ 51 w 978"/>
                <a:gd name="T89" fmla="*/ 364 h 566"/>
                <a:gd name="T90" fmla="*/ 35 w 978"/>
                <a:gd name="T91" fmla="*/ 335 h 566"/>
                <a:gd name="T92" fmla="*/ 0 w 978"/>
                <a:gd name="T93" fmla="*/ 302 h 566"/>
                <a:gd name="T94" fmla="*/ 0 w 978"/>
                <a:gd name="T95" fmla="*/ 292 h 566"/>
                <a:gd name="T96" fmla="*/ 148 w 978"/>
                <a:gd name="T97" fmla="*/ 292 h 566"/>
                <a:gd name="T98" fmla="*/ 195 w 978"/>
                <a:gd name="T99" fmla="*/ 235 h 566"/>
                <a:gd name="T100" fmla="*/ 224 w 978"/>
                <a:gd name="T101" fmla="*/ 238 h 566"/>
                <a:gd name="T102" fmla="*/ 232 w 978"/>
                <a:gd name="T103" fmla="*/ 219 h 566"/>
                <a:gd name="T104" fmla="*/ 244 w 978"/>
                <a:gd name="T105" fmla="*/ 182 h 566"/>
                <a:gd name="T106" fmla="*/ 257 w 978"/>
                <a:gd name="T107" fmla="*/ 153 h 566"/>
                <a:gd name="T108" fmla="*/ 244 w 978"/>
                <a:gd name="T109" fmla="*/ 101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8" h="566">
                  <a:moveTo>
                    <a:pt x="244" y="101"/>
                  </a:moveTo>
                  <a:lnTo>
                    <a:pt x="304" y="72"/>
                  </a:lnTo>
                  <a:lnTo>
                    <a:pt x="336" y="98"/>
                  </a:lnTo>
                  <a:lnTo>
                    <a:pt x="345" y="90"/>
                  </a:lnTo>
                  <a:lnTo>
                    <a:pt x="370" y="47"/>
                  </a:lnTo>
                  <a:lnTo>
                    <a:pt x="417" y="35"/>
                  </a:lnTo>
                  <a:lnTo>
                    <a:pt x="461" y="0"/>
                  </a:lnTo>
                  <a:lnTo>
                    <a:pt x="491" y="0"/>
                  </a:lnTo>
                  <a:lnTo>
                    <a:pt x="555" y="72"/>
                  </a:lnTo>
                  <a:lnTo>
                    <a:pt x="593" y="65"/>
                  </a:lnTo>
                  <a:lnTo>
                    <a:pt x="621" y="82"/>
                  </a:lnTo>
                  <a:lnTo>
                    <a:pt x="654" y="72"/>
                  </a:lnTo>
                  <a:lnTo>
                    <a:pt x="691" y="110"/>
                  </a:lnTo>
                  <a:lnTo>
                    <a:pt x="738" y="87"/>
                  </a:lnTo>
                  <a:lnTo>
                    <a:pt x="749" y="100"/>
                  </a:lnTo>
                  <a:lnTo>
                    <a:pt x="758" y="153"/>
                  </a:lnTo>
                  <a:lnTo>
                    <a:pt x="770" y="173"/>
                  </a:lnTo>
                  <a:lnTo>
                    <a:pt x="738" y="207"/>
                  </a:lnTo>
                  <a:lnTo>
                    <a:pt x="741" y="230"/>
                  </a:lnTo>
                  <a:lnTo>
                    <a:pt x="827" y="320"/>
                  </a:lnTo>
                  <a:lnTo>
                    <a:pt x="804" y="346"/>
                  </a:lnTo>
                  <a:lnTo>
                    <a:pt x="822" y="379"/>
                  </a:lnTo>
                  <a:lnTo>
                    <a:pt x="849" y="405"/>
                  </a:lnTo>
                  <a:lnTo>
                    <a:pt x="853" y="427"/>
                  </a:lnTo>
                  <a:lnTo>
                    <a:pt x="867" y="465"/>
                  </a:lnTo>
                  <a:lnTo>
                    <a:pt x="896" y="465"/>
                  </a:lnTo>
                  <a:lnTo>
                    <a:pt x="959" y="452"/>
                  </a:lnTo>
                  <a:lnTo>
                    <a:pt x="978" y="481"/>
                  </a:lnTo>
                  <a:lnTo>
                    <a:pt x="839" y="489"/>
                  </a:lnTo>
                  <a:lnTo>
                    <a:pt x="787" y="512"/>
                  </a:lnTo>
                  <a:lnTo>
                    <a:pt x="717" y="560"/>
                  </a:lnTo>
                  <a:lnTo>
                    <a:pt x="653" y="553"/>
                  </a:lnTo>
                  <a:lnTo>
                    <a:pt x="563" y="540"/>
                  </a:lnTo>
                  <a:lnTo>
                    <a:pt x="496" y="566"/>
                  </a:lnTo>
                  <a:lnTo>
                    <a:pt x="451" y="544"/>
                  </a:lnTo>
                  <a:lnTo>
                    <a:pt x="362" y="560"/>
                  </a:lnTo>
                  <a:lnTo>
                    <a:pt x="307" y="544"/>
                  </a:lnTo>
                  <a:lnTo>
                    <a:pt x="261" y="511"/>
                  </a:lnTo>
                  <a:lnTo>
                    <a:pt x="181" y="492"/>
                  </a:lnTo>
                  <a:lnTo>
                    <a:pt x="140" y="464"/>
                  </a:lnTo>
                  <a:lnTo>
                    <a:pt x="101" y="456"/>
                  </a:lnTo>
                  <a:lnTo>
                    <a:pt x="101" y="445"/>
                  </a:lnTo>
                  <a:lnTo>
                    <a:pt x="69" y="423"/>
                  </a:lnTo>
                  <a:lnTo>
                    <a:pt x="65" y="386"/>
                  </a:lnTo>
                  <a:lnTo>
                    <a:pt x="51" y="364"/>
                  </a:lnTo>
                  <a:lnTo>
                    <a:pt x="35" y="335"/>
                  </a:lnTo>
                  <a:lnTo>
                    <a:pt x="0" y="302"/>
                  </a:lnTo>
                  <a:lnTo>
                    <a:pt x="0" y="292"/>
                  </a:lnTo>
                  <a:lnTo>
                    <a:pt x="148" y="292"/>
                  </a:lnTo>
                  <a:lnTo>
                    <a:pt x="195" y="235"/>
                  </a:lnTo>
                  <a:lnTo>
                    <a:pt x="224" y="238"/>
                  </a:lnTo>
                  <a:lnTo>
                    <a:pt x="232" y="219"/>
                  </a:lnTo>
                  <a:lnTo>
                    <a:pt x="244" y="182"/>
                  </a:lnTo>
                  <a:lnTo>
                    <a:pt x="257" y="153"/>
                  </a:lnTo>
                  <a:lnTo>
                    <a:pt x="244" y="101"/>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grpSp>
          <p:nvGrpSpPr>
            <p:cNvPr id="158" name="157 Grupo"/>
            <p:cNvGrpSpPr/>
            <p:nvPr/>
          </p:nvGrpSpPr>
          <p:grpSpPr>
            <a:xfrm>
              <a:off x="2097230" y="2588521"/>
              <a:ext cx="403417" cy="784606"/>
              <a:chOff x="2731120" y="4364768"/>
              <a:chExt cx="602224" cy="1171268"/>
            </a:xfrm>
            <a:gradFill>
              <a:gsLst>
                <a:gs pos="0">
                  <a:schemeClr val="accent6">
                    <a:lumMod val="75000"/>
                  </a:schemeClr>
                </a:gs>
                <a:gs pos="100000">
                  <a:schemeClr val="accent6"/>
                </a:gs>
              </a:gsLst>
              <a:lin ang="16200000" scaled="0"/>
            </a:gradFill>
            <a:effectLst>
              <a:outerShdw blurRad="50800" dist="25400" dir="2700000" algn="tl" rotWithShape="0">
                <a:schemeClr val="tx1">
                  <a:alpha val="40000"/>
                </a:schemeClr>
              </a:outerShdw>
            </a:effectLst>
          </p:grpSpPr>
          <p:sp>
            <p:nvSpPr>
              <p:cNvPr id="183" name="Freeform 41"/>
              <p:cNvSpPr>
                <a:spLocks/>
              </p:cNvSpPr>
              <p:nvPr/>
            </p:nvSpPr>
            <p:spPr bwMode="auto">
              <a:xfrm>
                <a:off x="2731120" y="4577122"/>
                <a:ext cx="469503" cy="627939"/>
              </a:xfrm>
              <a:custGeom>
                <a:avLst/>
                <a:gdLst>
                  <a:gd name="T0" fmla="*/ 501 w 501"/>
                  <a:gd name="T1" fmla="*/ 568 h 670"/>
                  <a:gd name="T2" fmla="*/ 501 w 501"/>
                  <a:gd name="T3" fmla="*/ 555 h 670"/>
                  <a:gd name="T4" fmla="*/ 476 w 501"/>
                  <a:gd name="T5" fmla="*/ 518 h 670"/>
                  <a:gd name="T6" fmla="*/ 427 w 501"/>
                  <a:gd name="T7" fmla="*/ 455 h 670"/>
                  <a:gd name="T8" fmla="*/ 422 w 501"/>
                  <a:gd name="T9" fmla="*/ 417 h 670"/>
                  <a:gd name="T10" fmla="*/ 415 w 501"/>
                  <a:gd name="T11" fmla="*/ 401 h 670"/>
                  <a:gd name="T12" fmla="*/ 403 w 501"/>
                  <a:gd name="T13" fmla="*/ 393 h 670"/>
                  <a:gd name="T14" fmla="*/ 415 w 501"/>
                  <a:gd name="T15" fmla="*/ 333 h 670"/>
                  <a:gd name="T16" fmla="*/ 418 w 501"/>
                  <a:gd name="T17" fmla="*/ 296 h 670"/>
                  <a:gd name="T18" fmla="*/ 427 w 501"/>
                  <a:gd name="T19" fmla="*/ 270 h 670"/>
                  <a:gd name="T20" fmla="*/ 432 w 501"/>
                  <a:gd name="T21" fmla="*/ 232 h 670"/>
                  <a:gd name="T22" fmla="*/ 444 w 501"/>
                  <a:gd name="T23" fmla="*/ 220 h 670"/>
                  <a:gd name="T24" fmla="*/ 444 w 501"/>
                  <a:gd name="T25" fmla="*/ 198 h 670"/>
                  <a:gd name="T26" fmla="*/ 472 w 501"/>
                  <a:gd name="T27" fmla="*/ 154 h 670"/>
                  <a:gd name="T28" fmla="*/ 490 w 501"/>
                  <a:gd name="T29" fmla="*/ 117 h 670"/>
                  <a:gd name="T30" fmla="*/ 457 w 501"/>
                  <a:gd name="T31" fmla="*/ 83 h 670"/>
                  <a:gd name="T32" fmla="*/ 412 w 501"/>
                  <a:gd name="T33" fmla="*/ 75 h 670"/>
                  <a:gd name="T34" fmla="*/ 381 w 501"/>
                  <a:gd name="T35" fmla="*/ 47 h 670"/>
                  <a:gd name="T36" fmla="*/ 339 w 501"/>
                  <a:gd name="T37" fmla="*/ 22 h 670"/>
                  <a:gd name="T38" fmla="*/ 322 w 501"/>
                  <a:gd name="T39" fmla="*/ 7 h 670"/>
                  <a:gd name="T40" fmla="*/ 302 w 501"/>
                  <a:gd name="T41" fmla="*/ 0 h 670"/>
                  <a:gd name="T42" fmla="*/ 292 w 501"/>
                  <a:gd name="T43" fmla="*/ 6 h 670"/>
                  <a:gd name="T44" fmla="*/ 292 w 501"/>
                  <a:gd name="T45" fmla="*/ 53 h 670"/>
                  <a:gd name="T46" fmla="*/ 284 w 501"/>
                  <a:gd name="T47" fmla="*/ 78 h 670"/>
                  <a:gd name="T48" fmla="*/ 261 w 501"/>
                  <a:gd name="T49" fmla="*/ 91 h 670"/>
                  <a:gd name="T50" fmla="*/ 239 w 501"/>
                  <a:gd name="T51" fmla="*/ 103 h 670"/>
                  <a:gd name="T52" fmla="*/ 227 w 501"/>
                  <a:gd name="T53" fmla="*/ 129 h 670"/>
                  <a:gd name="T54" fmla="*/ 217 w 501"/>
                  <a:gd name="T55" fmla="*/ 153 h 670"/>
                  <a:gd name="T56" fmla="*/ 184 w 501"/>
                  <a:gd name="T57" fmla="*/ 153 h 670"/>
                  <a:gd name="T58" fmla="*/ 172 w 501"/>
                  <a:gd name="T59" fmla="*/ 146 h 670"/>
                  <a:gd name="T60" fmla="*/ 176 w 501"/>
                  <a:gd name="T61" fmla="*/ 119 h 670"/>
                  <a:gd name="T62" fmla="*/ 158 w 501"/>
                  <a:gd name="T63" fmla="*/ 109 h 670"/>
                  <a:gd name="T64" fmla="*/ 142 w 501"/>
                  <a:gd name="T65" fmla="*/ 120 h 670"/>
                  <a:gd name="T66" fmla="*/ 97 w 501"/>
                  <a:gd name="T67" fmla="*/ 142 h 670"/>
                  <a:gd name="T68" fmla="*/ 106 w 501"/>
                  <a:gd name="T69" fmla="*/ 195 h 670"/>
                  <a:gd name="T70" fmla="*/ 81 w 501"/>
                  <a:gd name="T71" fmla="*/ 228 h 670"/>
                  <a:gd name="T72" fmla="*/ 64 w 501"/>
                  <a:gd name="T73" fmla="*/ 228 h 670"/>
                  <a:gd name="T74" fmla="*/ 70 w 501"/>
                  <a:gd name="T75" fmla="*/ 258 h 670"/>
                  <a:gd name="T76" fmla="*/ 18 w 501"/>
                  <a:gd name="T77" fmla="*/ 270 h 670"/>
                  <a:gd name="T78" fmla="*/ 0 w 501"/>
                  <a:gd name="T79" fmla="*/ 360 h 670"/>
                  <a:gd name="T80" fmla="*/ 81 w 501"/>
                  <a:gd name="T81" fmla="*/ 393 h 670"/>
                  <a:gd name="T82" fmla="*/ 122 w 501"/>
                  <a:gd name="T83" fmla="*/ 417 h 670"/>
                  <a:gd name="T84" fmla="*/ 122 w 501"/>
                  <a:gd name="T85" fmla="*/ 430 h 670"/>
                  <a:gd name="T86" fmla="*/ 107 w 501"/>
                  <a:gd name="T87" fmla="*/ 477 h 670"/>
                  <a:gd name="T88" fmla="*/ 107 w 501"/>
                  <a:gd name="T89" fmla="*/ 531 h 670"/>
                  <a:gd name="T90" fmla="*/ 117 w 501"/>
                  <a:gd name="T91" fmla="*/ 550 h 670"/>
                  <a:gd name="T92" fmla="*/ 144 w 501"/>
                  <a:gd name="T93" fmla="*/ 561 h 670"/>
                  <a:gd name="T94" fmla="*/ 195 w 501"/>
                  <a:gd name="T95" fmla="*/ 583 h 670"/>
                  <a:gd name="T96" fmla="*/ 213 w 501"/>
                  <a:gd name="T97" fmla="*/ 593 h 670"/>
                  <a:gd name="T98" fmla="*/ 217 w 501"/>
                  <a:gd name="T99" fmla="*/ 622 h 670"/>
                  <a:gd name="T100" fmla="*/ 201 w 501"/>
                  <a:gd name="T101" fmla="*/ 638 h 670"/>
                  <a:gd name="T102" fmla="*/ 238 w 501"/>
                  <a:gd name="T103" fmla="*/ 646 h 670"/>
                  <a:gd name="T104" fmla="*/ 270 w 501"/>
                  <a:gd name="T105" fmla="*/ 657 h 670"/>
                  <a:gd name="T106" fmla="*/ 294 w 501"/>
                  <a:gd name="T107" fmla="*/ 670 h 670"/>
                  <a:gd name="T108" fmla="*/ 326 w 501"/>
                  <a:gd name="T109" fmla="*/ 662 h 670"/>
                  <a:gd name="T110" fmla="*/ 348 w 501"/>
                  <a:gd name="T111" fmla="*/ 640 h 670"/>
                  <a:gd name="T112" fmla="*/ 375 w 501"/>
                  <a:gd name="T113" fmla="*/ 616 h 670"/>
                  <a:gd name="T114" fmla="*/ 420 w 501"/>
                  <a:gd name="T115" fmla="*/ 598 h 670"/>
                  <a:gd name="T116" fmla="*/ 450 w 501"/>
                  <a:gd name="T117" fmla="*/ 579 h 670"/>
                  <a:gd name="T118" fmla="*/ 501 w 501"/>
                  <a:gd name="T119" fmla="*/ 568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01" h="670">
                    <a:moveTo>
                      <a:pt x="501" y="568"/>
                    </a:moveTo>
                    <a:lnTo>
                      <a:pt x="501" y="555"/>
                    </a:lnTo>
                    <a:lnTo>
                      <a:pt x="476" y="518"/>
                    </a:lnTo>
                    <a:lnTo>
                      <a:pt x="427" y="455"/>
                    </a:lnTo>
                    <a:lnTo>
                      <a:pt x="422" y="417"/>
                    </a:lnTo>
                    <a:lnTo>
                      <a:pt x="415" y="401"/>
                    </a:lnTo>
                    <a:lnTo>
                      <a:pt x="403" y="393"/>
                    </a:lnTo>
                    <a:lnTo>
                      <a:pt x="415" y="333"/>
                    </a:lnTo>
                    <a:lnTo>
                      <a:pt x="418" y="296"/>
                    </a:lnTo>
                    <a:lnTo>
                      <a:pt x="427" y="270"/>
                    </a:lnTo>
                    <a:lnTo>
                      <a:pt x="432" y="232"/>
                    </a:lnTo>
                    <a:lnTo>
                      <a:pt x="444" y="220"/>
                    </a:lnTo>
                    <a:lnTo>
                      <a:pt x="444" y="198"/>
                    </a:lnTo>
                    <a:lnTo>
                      <a:pt x="472" y="154"/>
                    </a:lnTo>
                    <a:lnTo>
                      <a:pt x="490" y="117"/>
                    </a:lnTo>
                    <a:lnTo>
                      <a:pt x="457" y="83"/>
                    </a:lnTo>
                    <a:lnTo>
                      <a:pt x="412" y="75"/>
                    </a:lnTo>
                    <a:lnTo>
                      <a:pt x="381" y="47"/>
                    </a:lnTo>
                    <a:lnTo>
                      <a:pt x="339" y="22"/>
                    </a:lnTo>
                    <a:lnTo>
                      <a:pt x="322" y="7"/>
                    </a:lnTo>
                    <a:lnTo>
                      <a:pt x="302" y="0"/>
                    </a:lnTo>
                    <a:lnTo>
                      <a:pt x="292" y="6"/>
                    </a:lnTo>
                    <a:lnTo>
                      <a:pt x="292" y="53"/>
                    </a:lnTo>
                    <a:lnTo>
                      <a:pt x="284" y="78"/>
                    </a:lnTo>
                    <a:lnTo>
                      <a:pt x="261" y="91"/>
                    </a:lnTo>
                    <a:lnTo>
                      <a:pt x="239" y="103"/>
                    </a:lnTo>
                    <a:lnTo>
                      <a:pt x="227" y="129"/>
                    </a:lnTo>
                    <a:lnTo>
                      <a:pt x="217" y="153"/>
                    </a:lnTo>
                    <a:lnTo>
                      <a:pt x="184" y="153"/>
                    </a:lnTo>
                    <a:lnTo>
                      <a:pt x="172" y="146"/>
                    </a:lnTo>
                    <a:lnTo>
                      <a:pt x="176" y="119"/>
                    </a:lnTo>
                    <a:lnTo>
                      <a:pt x="158" y="109"/>
                    </a:lnTo>
                    <a:lnTo>
                      <a:pt x="142" y="120"/>
                    </a:lnTo>
                    <a:lnTo>
                      <a:pt x="97" y="142"/>
                    </a:lnTo>
                    <a:lnTo>
                      <a:pt x="106" y="195"/>
                    </a:lnTo>
                    <a:lnTo>
                      <a:pt x="81" y="228"/>
                    </a:lnTo>
                    <a:lnTo>
                      <a:pt x="64" y="228"/>
                    </a:lnTo>
                    <a:lnTo>
                      <a:pt x="70" y="258"/>
                    </a:lnTo>
                    <a:lnTo>
                      <a:pt x="18" y="270"/>
                    </a:lnTo>
                    <a:lnTo>
                      <a:pt x="0" y="360"/>
                    </a:lnTo>
                    <a:lnTo>
                      <a:pt x="81" y="393"/>
                    </a:lnTo>
                    <a:lnTo>
                      <a:pt x="122" y="417"/>
                    </a:lnTo>
                    <a:lnTo>
                      <a:pt x="122" y="430"/>
                    </a:lnTo>
                    <a:lnTo>
                      <a:pt x="107" y="477"/>
                    </a:lnTo>
                    <a:lnTo>
                      <a:pt x="107" y="531"/>
                    </a:lnTo>
                    <a:lnTo>
                      <a:pt x="117" y="550"/>
                    </a:lnTo>
                    <a:lnTo>
                      <a:pt x="144" y="561"/>
                    </a:lnTo>
                    <a:lnTo>
                      <a:pt x="195" y="583"/>
                    </a:lnTo>
                    <a:lnTo>
                      <a:pt x="213" y="593"/>
                    </a:lnTo>
                    <a:lnTo>
                      <a:pt x="217" y="622"/>
                    </a:lnTo>
                    <a:lnTo>
                      <a:pt x="201" y="638"/>
                    </a:lnTo>
                    <a:lnTo>
                      <a:pt x="238" y="646"/>
                    </a:lnTo>
                    <a:lnTo>
                      <a:pt x="270" y="657"/>
                    </a:lnTo>
                    <a:lnTo>
                      <a:pt x="294" y="670"/>
                    </a:lnTo>
                    <a:lnTo>
                      <a:pt x="326" y="662"/>
                    </a:lnTo>
                    <a:lnTo>
                      <a:pt x="348" y="640"/>
                    </a:lnTo>
                    <a:lnTo>
                      <a:pt x="375" y="616"/>
                    </a:lnTo>
                    <a:lnTo>
                      <a:pt x="420" y="598"/>
                    </a:lnTo>
                    <a:lnTo>
                      <a:pt x="450" y="579"/>
                    </a:lnTo>
                    <a:lnTo>
                      <a:pt x="501" y="568"/>
                    </a:lnTo>
                    <a:close/>
                  </a:path>
                </a:pathLst>
              </a:custGeom>
              <a:grpFill/>
              <a:ln w="12700">
                <a:solidFill>
                  <a:schemeClr val="accent6"/>
                </a:solidFill>
                <a:headEnd/>
                <a:tailEnd/>
              </a:ln>
              <a:effectLst/>
            </p:spPr>
            <p:style>
              <a:lnRef idx="1">
                <a:schemeClr val="accent6"/>
              </a:lnRef>
              <a:fillRef idx="3">
                <a:schemeClr val="accent6"/>
              </a:fillRef>
              <a:effectRef idx="2">
                <a:schemeClr val="accent6"/>
              </a:effectRef>
              <a:fontRef idx="minor">
                <a:schemeClr val="lt1"/>
              </a:fontRef>
            </p:style>
            <p:txBody>
              <a:bodyPr/>
              <a:lstStyle/>
              <a:p>
                <a:endParaRPr lang="es-ES"/>
              </a:p>
            </p:txBody>
          </p:sp>
          <p:sp>
            <p:nvSpPr>
              <p:cNvPr id="184" name="Freeform 40"/>
              <p:cNvSpPr>
                <a:spLocks/>
              </p:cNvSpPr>
              <p:nvPr/>
            </p:nvSpPr>
            <p:spPr bwMode="auto">
              <a:xfrm>
                <a:off x="3048822" y="4364768"/>
                <a:ext cx="284522" cy="321850"/>
              </a:xfrm>
              <a:custGeom>
                <a:avLst/>
                <a:gdLst>
                  <a:gd name="T0" fmla="*/ 48 w 303"/>
                  <a:gd name="T1" fmla="*/ 278 h 343"/>
                  <a:gd name="T2" fmla="*/ 75 w 303"/>
                  <a:gd name="T3" fmla="*/ 302 h 343"/>
                  <a:gd name="T4" fmla="*/ 118 w 303"/>
                  <a:gd name="T5" fmla="*/ 309 h 343"/>
                  <a:gd name="T6" fmla="*/ 151 w 303"/>
                  <a:gd name="T7" fmla="*/ 343 h 343"/>
                  <a:gd name="T8" fmla="*/ 206 w 303"/>
                  <a:gd name="T9" fmla="*/ 255 h 343"/>
                  <a:gd name="T10" fmla="*/ 217 w 303"/>
                  <a:gd name="T11" fmla="*/ 233 h 343"/>
                  <a:gd name="T12" fmla="*/ 239 w 303"/>
                  <a:gd name="T13" fmla="*/ 194 h 343"/>
                  <a:gd name="T14" fmla="*/ 299 w 303"/>
                  <a:gd name="T15" fmla="*/ 129 h 343"/>
                  <a:gd name="T16" fmla="*/ 303 w 303"/>
                  <a:gd name="T17" fmla="*/ 106 h 343"/>
                  <a:gd name="T18" fmla="*/ 290 w 303"/>
                  <a:gd name="T19" fmla="*/ 87 h 343"/>
                  <a:gd name="T20" fmla="*/ 285 w 303"/>
                  <a:gd name="T21" fmla="*/ 63 h 343"/>
                  <a:gd name="T22" fmla="*/ 263 w 303"/>
                  <a:gd name="T23" fmla="*/ 57 h 343"/>
                  <a:gd name="T24" fmla="*/ 246 w 303"/>
                  <a:gd name="T25" fmla="*/ 81 h 343"/>
                  <a:gd name="T26" fmla="*/ 234 w 303"/>
                  <a:gd name="T27" fmla="*/ 65 h 343"/>
                  <a:gd name="T28" fmla="*/ 231 w 303"/>
                  <a:gd name="T29" fmla="*/ 23 h 343"/>
                  <a:gd name="T30" fmla="*/ 212 w 303"/>
                  <a:gd name="T31" fmla="*/ 28 h 343"/>
                  <a:gd name="T32" fmla="*/ 195 w 303"/>
                  <a:gd name="T33" fmla="*/ 4 h 343"/>
                  <a:gd name="T34" fmla="*/ 173 w 303"/>
                  <a:gd name="T35" fmla="*/ 4 h 343"/>
                  <a:gd name="T36" fmla="*/ 155 w 303"/>
                  <a:gd name="T37" fmla="*/ 23 h 343"/>
                  <a:gd name="T38" fmla="*/ 130 w 303"/>
                  <a:gd name="T39" fmla="*/ 4 h 343"/>
                  <a:gd name="T40" fmla="*/ 96 w 303"/>
                  <a:gd name="T41" fmla="*/ 0 h 343"/>
                  <a:gd name="T42" fmla="*/ 45 w 303"/>
                  <a:gd name="T43" fmla="*/ 47 h 343"/>
                  <a:gd name="T44" fmla="*/ 19 w 303"/>
                  <a:gd name="T45" fmla="*/ 69 h 343"/>
                  <a:gd name="T46" fmla="*/ 67 w 303"/>
                  <a:gd name="T47" fmla="*/ 141 h 343"/>
                  <a:gd name="T48" fmla="*/ 67 w 303"/>
                  <a:gd name="T49" fmla="*/ 170 h 343"/>
                  <a:gd name="T50" fmla="*/ 45 w 303"/>
                  <a:gd name="T51" fmla="*/ 183 h 343"/>
                  <a:gd name="T52" fmla="*/ 16 w 303"/>
                  <a:gd name="T53" fmla="*/ 220 h 343"/>
                  <a:gd name="T54" fmla="*/ 0 w 303"/>
                  <a:gd name="T55" fmla="*/ 248 h 343"/>
                  <a:gd name="T56" fmla="*/ 48 w 303"/>
                  <a:gd name="T57" fmla="*/ 278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3" h="343">
                    <a:moveTo>
                      <a:pt x="48" y="278"/>
                    </a:moveTo>
                    <a:lnTo>
                      <a:pt x="75" y="302"/>
                    </a:lnTo>
                    <a:lnTo>
                      <a:pt x="118" y="309"/>
                    </a:lnTo>
                    <a:lnTo>
                      <a:pt x="151" y="343"/>
                    </a:lnTo>
                    <a:lnTo>
                      <a:pt x="206" y="255"/>
                    </a:lnTo>
                    <a:lnTo>
                      <a:pt x="217" y="233"/>
                    </a:lnTo>
                    <a:lnTo>
                      <a:pt x="239" y="194"/>
                    </a:lnTo>
                    <a:lnTo>
                      <a:pt x="299" y="129"/>
                    </a:lnTo>
                    <a:lnTo>
                      <a:pt x="303" y="106"/>
                    </a:lnTo>
                    <a:lnTo>
                      <a:pt x="290" y="87"/>
                    </a:lnTo>
                    <a:lnTo>
                      <a:pt x="285" y="63"/>
                    </a:lnTo>
                    <a:lnTo>
                      <a:pt x="263" y="57"/>
                    </a:lnTo>
                    <a:lnTo>
                      <a:pt x="246" y="81"/>
                    </a:lnTo>
                    <a:lnTo>
                      <a:pt x="234" y="65"/>
                    </a:lnTo>
                    <a:lnTo>
                      <a:pt x="231" y="23"/>
                    </a:lnTo>
                    <a:lnTo>
                      <a:pt x="212" y="28"/>
                    </a:lnTo>
                    <a:lnTo>
                      <a:pt x="195" y="4"/>
                    </a:lnTo>
                    <a:lnTo>
                      <a:pt x="173" y="4"/>
                    </a:lnTo>
                    <a:lnTo>
                      <a:pt x="155" y="23"/>
                    </a:lnTo>
                    <a:lnTo>
                      <a:pt x="130" y="4"/>
                    </a:lnTo>
                    <a:lnTo>
                      <a:pt x="96" y="0"/>
                    </a:lnTo>
                    <a:lnTo>
                      <a:pt x="45" y="47"/>
                    </a:lnTo>
                    <a:lnTo>
                      <a:pt x="19" y="69"/>
                    </a:lnTo>
                    <a:lnTo>
                      <a:pt x="67" y="141"/>
                    </a:lnTo>
                    <a:lnTo>
                      <a:pt x="67" y="170"/>
                    </a:lnTo>
                    <a:lnTo>
                      <a:pt x="45" y="183"/>
                    </a:lnTo>
                    <a:lnTo>
                      <a:pt x="16" y="220"/>
                    </a:lnTo>
                    <a:lnTo>
                      <a:pt x="0" y="248"/>
                    </a:lnTo>
                    <a:lnTo>
                      <a:pt x="48" y="278"/>
                    </a:lnTo>
                    <a:close/>
                  </a:path>
                </a:pathLst>
              </a:custGeom>
              <a:grpFill/>
              <a:ln w="12700">
                <a:solidFill>
                  <a:schemeClr val="accent6"/>
                </a:solidFill>
                <a:headEnd/>
                <a:tailEnd/>
              </a:ln>
              <a:effectLst/>
            </p:spPr>
            <p:style>
              <a:lnRef idx="1">
                <a:schemeClr val="accent6"/>
              </a:lnRef>
              <a:fillRef idx="3">
                <a:schemeClr val="accent6"/>
              </a:fillRef>
              <a:effectRef idx="2">
                <a:schemeClr val="accent6"/>
              </a:effectRef>
              <a:fontRef idx="minor">
                <a:schemeClr val="lt1"/>
              </a:fontRef>
            </p:style>
            <p:txBody>
              <a:bodyPr/>
              <a:lstStyle/>
              <a:p>
                <a:endParaRPr lang="es-ES"/>
              </a:p>
            </p:txBody>
          </p:sp>
          <p:sp>
            <p:nvSpPr>
              <p:cNvPr id="185" name="Freeform 42"/>
              <p:cNvSpPr>
                <a:spLocks/>
              </p:cNvSpPr>
              <p:nvPr/>
            </p:nvSpPr>
            <p:spPr bwMode="auto">
              <a:xfrm>
                <a:off x="2899510" y="5109668"/>
                <a:ext cx="395677" cy="426368"/>
              </a:xfrm>
              <a:custGeom>
                <a:avLst/>
                <a:gdLst>
                  <a:gd name="T0" fmla="*/ 93 w 422"/>
                  <a:gd name="T1" fmla="*/ 455 h 455"/>
                  <a:gd name="T2" fmla="*/ 110 w 422"/>
                  <a:gd name="T3" fmla="*/ 439 h 455"/>
                  <a:gd name="T4" fmla="*/ 115 w 422"/>
                  <a:gd name="T5" fmla="*/ 399 h 455"/>
                  <a:gd name="T6" fmla="*/ 154 w 422"/>
                  <a:gd name="T7" fmla="*/ 339 h 455"/>
                  <a:gd name="T8" fmla="*/ 159 w 422"/>
                  <a:gd name="T9" fmla="*/ 291 h 455"/>
                  <a:gd name="T10" fmla="*/ 163 w 422"/>
                  <a:gd name="T11" fmla="*/ 272 h 455"/>
                  <a:gd name="T12" fmla="*/ 176 w 422"/>
                  <a:gd name="T13" fmla="*/ 245 h 455"/>
                  <a:gd name="T14" fmla="*/ 242 w 422"/>
                  <a:gd name="T15" fmla="*/ 179 h 455"/>
                  <a:gd name="T16" fmla="*/ 271 w 422"/>
                  <a:gd name="T17" fmla="*/ 164 h 455"/>
                  <a:gd name="T18" fmla="*/ 327 w 422"/>
                  <a:gd name="T19" fmla="*/ 148 h 455"/>
                  <a:gd name="T20" fmla="*/ 354 w 422"/>
                  <a:gd name="T21" fmla="*/ 126 h 455"/>
                  <a:gd name="T22" fmla="*/ 373 w 422"/>
                  <a:gd name="T23" fmla="*/ 84 h 455"/>
                  <a:gd name="T24" fmla="*/ 393 w 422"/>
                  <a:gd name="T25" fmla="*/ 81 h 455"/>
                  <a:gd name="T26" fmla="*/ 405 w 422"/>
                  <a:gd name="T27" fmla="*/ 70 h 455"/>
                  <a:gd name="T28" fmla="*/ 422 w 422"/>
                  <a:gd name="T29" fmla="*/ 66 h 455"/>
                  <a:gd name="T30" fmla="*/ 419 w 422"/>
                  <a:gd name="T31" fmla="*/ 59 h 455"/>
                  <a:gd name="T32" fmla="*/ 415 w 422"/>
                  <a:gd name="T33" fmla="*/ 43 h 455"/>
                  <a:gd name="T34" fmla="*/ 384 w 422"/>
                  <a:gd name="T35" fmla="*/ 22 h 455"/>
                  <a:gd name="T36" fmla="*/ 361 w 422"/>
                  <a:gd name="T37" fmla="*/ 9 h 455"/>
                  <a:gd name="T38" fmla="*/ 336 w 422"/>
                  <a:gd name="T39" fmla="*/ 4 h 455"/>
                  <a:gd name="T40" fmla="*/ 321 w 422"/>
                  <a:gd name="T41" fmla="*/ 0 h 455"/>
                  <a:gd name="T42" fmla="*/ 271 w 422"/>
                  <a:gd name="T43" fmla="*/ 11 h 455"/>
                  <a:gd name="T44" fmla="*/ 238 w 422"/>
                  <a:gd name="T45" fmla="*/ 31 h 455"/>
                  <a:gd name="T46" fmla="*/ 198 w 422"/>
                  <a:gd name="T47" fmla="*/ 47 h 455"/>
                  <a:gd name="T48" fmla="*/ 169 w 422"/>
                  <a:gd name="T49" fmla="*/ 70 h 455"/>
                  <a:gd name="T50" fmla="*/ 146 w 422"/>
                  <a:gd name="T51" fmla="*/ 94 h 455"/>
                  <a:gd name="T52" fmla="*/ 115 w 422"/>
                  <a:gd name="T53" fmla="*/ 102 h 455"/>
                  <a:gd name="T54" fmla="*/ 88 w 422"/>
                  <a:gd name="T55" fmla="*/ 89 h 455"/>
                  <a:gd name="T56" fmla="*/ 57 w 422"/>
                  <a:gd name="T57" fmla="*/ 77 h 455"/>
                  <a:gd name="T58" fmla="*/ 21 w 422"/>
                  <a:gd name="T59" fmla="*/ 70 h 455"/>
                  <a:gd name="T60" fmla="*/ 0 w 422"/>
                  <a:gd name="T61" fmla="*/ 115 h 455"/>
                  <a:gd name="T62" fmla="*/ 2 w 422"/>
                  <a:gd name="T63" fmla="*/ 138 h 455"/>
                  <a:gd name="T64" fmla="*/ 9 w 422"/>
                  <a:gd name="T65" fmla="*/ 192 h 455"/>
                  <a:gd name="T66" fmla="*/ 5 w 422"/>
                  <a:gd name="T67" fmla="*/ 214 h 455"/>
                  <a:gd name="T68" fmla="*/ 1 w 422"/>
                  <a:gd name="T69" fmla="*/ 252 h 455"/>
                  <a:gd name="T70" fmla="*/ 20 w 422"/>
                  <a:gd name="T71" fmla="*/ 272 h 455"/>
                  <a:gd name="T72" fmla="*/ 13 w 422"/>
                  <a:gd name="T73" fmla="*/ 311 h 455"/>
                  <a:gd name="T74" fmla="*/ 5 w 422"/>
                  <a:gd name="T75" fmla="*/ 343 h 455"/>
                  <a:gd name="T76" fmla="*/ 5 w 422"/>
                  <a:gd name="T77" fmla="*/ 368 h 455"/>
                  <a:gd name="T78" fmla="*/ 9 w 422"/>
                  <a:gd name="T79" fmla="*/ 371 h 455"/>
                  <a:gd name="T80" fmla="*/ 25 w 422"/>
                  <a:gd name="T81" fmla="*/ 380 h 455"/>
                  <a:gd name="T82" fmla="*/ 53 w 422"/>
                  <a:gd name="T83" fmla="*/ 405 h 455"/>
                  <a:gd name="T84" fmla="*/ 68 w 422"/>
                  <a:gd name="T85" fmla="*/ 427 h 455"/>
                  <a:gd name="T86" fmla="*/ 93 w 422"/>
                  <a:gd name="T87" fmla="*/ 45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2" h="455">
                    <a:moveTo>
                      <a:pt x="93" y="455"/>
                    </a:moveTo>
                    <a:lnTo>
                      <a:pt x="110" y="439"/>
                    </a:lnTo>
                    <a:lnTo>
                      <a:pt x="115" y="399"/>
                    </a:lnTo>
                    <a:lnTo>
                      <a:pt x="154" y="339"/>
                    </a:lnTo>
                    <a:lnTo>
                      <a:pt x="159" y="291"/>
                    </a:lnTo>
                    <a:lnTo>
                      <a:pt x="163" y="272"/>
                    </a:lnTo>
                    <a:lnTo>
                      <a:pt x="176" y="245"/>
                    </a:lnTo>
                    <a:lnTo>
                      <a:pt x="242" y="179"/>
                    </a:lnTo>
                    <a:lnTo>
                      <a:pt x="271" y="164"/>
                    </a:lnTo>
                    <a:lnTo>
                      <a:pt x="327" y="148"/>
                    </a:lnTo>
                    <a:lnTo>
                      <a:pt x="354" y="126"/>
                    </a:lnTo>
                    <a:lnTo>
                      <a:pt x="373" y="84"/>
                    </a:lnTo>
                    <a:lnTo>
                      <a:pt x="393" y="81"/>
                    </a:lnTo>
                    <a:lnTo>
                      <a:pt x="405" y="70"/>
                    </a:lnTo>
                    <a:lnTo>
                      <a:pt x="422" y="66"/>
                    </a:lnTo>
                    <a:lnTo>
                      <a:pt x="419" y="59"/>
                    </a:lnTo>
                    <a:lnTo>
                      <a:pt x="415" y="43"/>
                    </a:lnTo>
                    <a:lnTo>
                      <a:pt x="384" y="22"/>
                    </a:lnTo>
                    <a:lnTo>
                      <a:pt x="361" y="9"/>
                    </a:lnTo>
                    <a:lnTo>
                      <a:pt x="336" y="4"/>
                    </a:lnTo>
                    <a:lnTo>
                      <a:pt x="321" y="0"/>
                    </a:lnTo>
                    <a:lnTo>
                      <a:pt x="271" y="11"/>
                    </a:lnTo>
                    <a:lnTo>
                      <a:pt x="238" y="31"/>
                    </a:lnTo>
                    <a:lnTo>
                      <a:pt x="198" y="47"/>
                    </a:lnTo>
                    <a:lnTo>
                      <a:pt x="169" y="70"/>
                    </a:lnTo>
                    <a:lnTo>
                      <a:pt x="146" y="94"/>
                    </a:lnTo>
                    <a:lnTo>
                      <a:pt x="115" y="102"/>
                    </a:lnTo>
                    <a:lnTo>
                      <a:pt x="88" y="89"/>
                    </a:lnTo>
                    <a:lnTo>
                      <a:pt x="57" y="77"/>
                    </a:lnTo>
                    <a:lnTo>
                      <a:pt x="21" y="70"/>
                    </a:lnTo>
                    <a:lnTo>
                      <a:pt x="0" y="115"/>
                    </a:lnTo>
                    <a:lnTo>
                      <a:pt x="2" y="138"/>
                    </a:lnTo>
                    <a:lnTo>
                      <a:pt x="9" y="192"/>
                    </a:lnTo>
                    <a:lnTo>
                      <a:pt x="5" y="214"/>
                    </a:lnTo>
                    <a:lnTo>
                      <a:pt x="1" y="252"/>
                    </a:lnTo>
                    <a:lnTo>
                      <a:pt x="20" y="272"/>
                    </a:lnTo>
                    <a:lnTo>
                      <a:pt x="13" y="311"/>
                    </a:lnTo>
                    <a:lnTo>
                      <a:pt x="5" y="343"/>
                    </a:lnTo>
                    <a:lnTo>
                      <a:pt x="5" y="368"/>
                    </a:lnTo>
                    <a:lnTo>
                      <a:pt x="9" y="371"/>
                    </a:lnTo>
                    <a:lnTo>
                      <a:pt x="25" y="380"/>
                    </a:lnTo>
                    <a:lnTo>
                      <a:pt x="53" y="405"/>
                    </a:lnTo>
                    <a:lnTo>
                      <a:pt x="68" y="427"/>
                    </a:lnTo>
                    <a:lnTo>
                      <a:pt x="93" y="455"/>
                    </a:lnTo>
                    <a:close/>
                  </a:path>
                </a:pathLst>
              </a:custGeom>
              <a:grpFill/>
              <a:ln w="12700">
                <a:solidFill>
                  <a:schemeClr val="accent6"/>
                </a:solidFill>
                <a:headEnd/>
                <a:tailEnd/>
              </a:ln>
              <a:effectLst/>
            </p:spPr>
            <p:style>
              <a:lnRef idx="1">
                <a:schemeClr val="accent6"/>
              </a:lnRef>
              <a:fillRef idx="3">
                <a:schemeClr val="accent6"/>
              </a:fillRef>
              <a:effectRef idx="2">
                <a:schemeClr val="accent6"/>
              </a:effectRef>
              <a:fontRef idx="minor">
                <a:schemeClr val="lt1"/>
              </a:fontRef>
            </p:style>
            <p:txBody>
              <a:bodyPr/>
              <a:lstStyle/>
              <a:p>
                <a:endParaRPr lang="es-ES"/>
              </a:p>
            </p:txBody>
          </p:sp>
        </p:grpSp>
        <p:sp>
          <p:nvSpPr>
            <p:cNvPr id="159" name="Freeform 24"/>
            <p:cNvSpPr>
              <a:spLocks/>
            </p:cNvSpPr>
            <p:nvPr/>
          </p:nvSpPr>
          <p:spPr bwMode="auto">
            <a:xfrm>
              <a:off x="1411533" y="1848368"/>
              <a:ext cx="347850" cy="198930"/>
            </a:xfrm>
            <a:custGeom>
              <a:avLst/>
              <a:gdLst>
                <a:gd name="T0" fmla="*/ 130 w 554"/>
                <a:gd name="T1" fmla="*/ 36 h 317"/>
                <a:gd name="T2" fmla="*/ 134 w 554"/>
                <a:gd name="T3" fmla="*/ 59 h 317"/>
                <a:gd name="T4" fmla="*/ 126 w 554"/>
                <a:gd name="T5" fmla="*/ 87 h 317"/>
                <a:gd name="T6" fmla="*/ 87 w 554"/>
                <a:gd name="T7" fmla="*/ 127 h 317"/>
                <a:gd name="T8" fmla="*/ 39 w 554"/>
                <a:gd name="T9" fmla="*/ 125 h 317"/>
                <a:gd name="T10" fmla="*/ 1 w 554"/>
                <a:gd name="T11" fmla="*/ 139 h 317"/>
                <a:gd name="T12" fmla="*/ 0 w 554"/>
                <a:gd name="T13" fmla="*/ 175 h 317"/>
                <a:gd name="T14" fmla="*/ 44 w 554"/>
                <a:gd name="T15" fmla="*/ 211 h 317"/>
                <a:gd name="T16" fmla="*/ 63 w 554"/>
                <a:gd name="T17" fmla="*/ 227 h 317"/>
                <a:gd name="T18" fmla="*/ 93 w 554"/>
                <a:gd name="T19" fmla="*/ 220 h 317"/>
                <a:gd name="T20" fmla="*/ 135 w 554"/>
                <a:gd name="T21" fmla="*/ 211 h 317"/>
                <a:gd name="T22" fmla="*/ 164 w 554"/>
                <a:gd name="T23" fmla="*/ 269 h 317"/>
                <a:gd name="T24" fmla="*/ 186 w 554"/>
                <a:gd name="T25" fmla="*/ 260 h 317"/>
                <a:gd name="T26" fmla="*/ 238 w 554"/>
                <a:gd name="T27" fmla="*/ 301 h 317"/>
                <a:gd name="T28" fmla="*/ 258 w 554"/>
                <a:gd name="T29" fmla="*/ 317 h 317"/>
                <a:gd name="T30" fmla="*/ 283 w 554"/>
                <a:gd name="T31" fmla="*/ 310 h 317"/>
                <a:gd name="T32" fmla="*/ 307 w 554"/>
                <a:gd name="T33" fmla="*/ 301 h 317"/>
                <a:gd name="T34" fmla="*/ 326 w 554"/>
                <a:gd name="T35" fmla="*/ 299 h 317"/>
                <a:gd name="T36" fmla="*/ 346 w 554"/>
                <a:gd name="T37" fmla="*/ 287 h 317"/>
                <a:gd name="T38" fmla="*/ 360 w 554"/>
                <a:gd name="T39" fmla="*/ 268 h 317"/>
                <a:gd name="T40" fmla="*/ 357 w 554"/>
                <a:gd name="T41" fmla="*/ 245 h 317"/>
                <a:gd name="T42" fmla="*/ 327 w 554"/>
                <a:gd name="T43" fmla="*/ 227 h 317"/>
                <a:gd name="T44" fmla="*/ 327 w 554"/>
                <a:gd name="T45" fmla="*/ 211 h 317"/>
                <a:gd name="T46" fmla="*/ 343 w 554"/>
                <a:gd name="T47" fmla="*/ 198 h 317"/>
                <a:gd name="T48" fmla="*/ 374 w 554"/>
                <a:gd name="T49" fmla="*/ 182 h 317"/>
                <a:gd name="T50" fmla="*/ 396 w 554"/>
                <a:gd name="T51" fmla="*/ 179 h 317"/>
                <a:gd name="T52" fmla="*/ 414 w 554"/>
                <a:gd name="T53" fmla="*/ 197 h 317"/>
                <a:gd name="T54" fmla="*/ 434 w 554"/>
                <a:gd name="T55" fmla="*/ 179 h 317"/>
                <a:gd name="T56" fmla="*/ 455 w 554"/>
                <a:gd name="T57" fmla="*/ 163 h 317"/>
                <a:gd name="T58" fmla="*/ 494 w 554"/>
                <a:gd name="T59" fmla="*/ 141 h 317"/>
                <a:gd name="T60" fmla="*/ 489 w 554"/>
                <a:gd name="T61" fmla="*/ 109 h 317"/>
                <a:gd name="T62" fmla="*/ 513 w 554"/>
                <a:gd name="T63" fmla="*/ 101 h 317"/>
                <a:gd name="T64" fmla="*/ 538 w 554"/>
                <a:gd name="T65" fmla="*/ 78 h 317"/>
                <a:gd name="T66" fmla="*/ 554 w 554"/>
                <a:gd name="T67" fmla="*/ 77 h 317"/>
                <a:gd name="T68" fmla="*/ 552 w 554"/>
                <a:gd name="T69" fmla="*/ 66 h 317"/>
                <a:gd name="T70" fmla="*/ 535 w 554"/>
                <a:gd name="T71" fmla="*/ 59 h 317"/>
                <a:gd name="T72" fmla="*/ 515 w 554"/>
                <a:gd name="T73" fmla="*/ 48 h 317"/>
                <a:gd name="T74" fmla="*/ 493 w 554"/>
                <a:gd name="T75" fmla="*/ 44 h 317"/>
                <a:gd name="T76" fmla="*/ 468 w 554"/>
                <a:gd name="T77" fmla="*/ 44 h 317"/>
                <a:gd name="T78" fmla="*/ 455 w 554"/>
                <a:gd name="T79" fmla="*/ 44 h 317"/>
                <a:gd name="T80" fmla="*/ 450 w 554"/>
                <a:gd name="T81" fmla="*/ 37 h 317"/>
                <a:gd name="T82" fmla="*/ 450 w 554"/>
                <a:gd name="T83" fmla="*/ 25 h 317"/>
                <a:gd name="T84" fmla="*/ 464 w 554"/>
                <a:gd name="T85" fmla="*/ 19 h 317"/>
                <a:gd name="T86" fmla="*/ 475 w 554"/>
                <a:gd name="T87" fmla="*/ 19 h 317"/>
                <a:gd name="T88" fmla="*/ 475 w 554"/>
                <a:gd name="T89" fmla="*/ 7 h 317"/>
                <a:gd name="T90" fmla="*/ 461 w 554"/>
                <a:gd name="T91" fmla="*/ 0 h 317"/>
                <a:gd name="T92" fmla="*/ 425 w 554"/>
                <a:gd name="T93" fmla="*/ 3 h 317"/>
                <a:gd name="T94" fmla="*/ 390 w 554"/>
                <a:gd name="T95" fmla="*/ 12 h 317"/>
                <a:gd name="T96" fmla="*/ 368 w 554"/>
                <a:gd name="T97" fmla="*/ 12 h 317"/>
                <a:gd name="T98" fmla="*/ 339 w 554"/>
                <a:gd name="T99" fmla="*/ 12 h 317"/>
                <a:gd name="T100" fmla="*/ 327 w 554"/>
                <a:gd name="T101" fmla="*/ 3 h 317"/>
                <a:gd name="T102" fmla="*/ 314 w 554"/>
                <a:gd name="T103" fmla="*/ 7 h 317"/>
                <a:gd name="T104" fmla="*/ 299 w 554"/>
                <a:gd name="T105" fmla="*/ 19 h 317"/>
                <a:gd name="T106" fmla="*/ 277 w 554"/>
                <a:gd name="T107" fmla="*/ 25 h 317"/>
                <a:gd name="T108" fmla="*/ 248 w 554"/>
                <a:gd name="T109" fmla="*/ 19 h 317"/>
                <a:gd name="T110" fmla="*/ 235 w 554"/>
                <a:gd name="T111" fmla="*/ 29 h 317"/>
                <a:gd name="T112" fmla="*/ 213 w 554"/>
                <a:gd name="T113" fmla="*/ 44 h 317"/>
                <a:gd name="T114" fmla="*/ 206 w 554"/>
                <a:gd name="T115" fmla="*/ 44 h 317"/>
                <a:gd name="T116" fmla="*/ 178 w 554"/>
                <a:gd name="T117" fmla="*/ 37 h 317"/>
                <a:gd name="T118" fmla="*/ 153 w 554"/>
                <a:gd name="T119" fmla="*/ 37 h 317"/>
                <a:gd name="T120" fmla="*/ 130 w 554"/>
                <a:gd name="T121" fmla="*/ 3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54" h="317">
                  <a:moveTo>
                    <a:pt x="130" y="36"/>
                  </a:moveTo>
                  <a:lnTo>
                    <a:pt x="134" y="59"/>
                  </a:lnTo>
                  <a:lnTo>
                    <a:pt x="126" y="87"/>
                  </a:lnTo>
                  <a:lnTo>
                    <a:pt x="87" y="127"/>
                  </a:lnTo>
                  <a:lnTo>
                    <a:pt x="39" y="125"/>
                  </a:lnTo>
                  <a:lnTo>
                    <a:pt x="1" y="139"/>
                  </a:lnTo>
                  <a:lnTo>
                    <a:pt x="0" y="175"/>
                  </a:lnTo>
                  <a:lnTo>
                    <a:pt x="44" y="211"/>
                  </a:lnTo>
                  <a:lnTo>
                    <a:pt x="63" y="227"/>
                  </a:lnTo>
                  <a:lnTo>
                    <a:pt x="93" y="220"/>
                  </a:lnTo>
                  <a:lnTo>
                    <a:pt x="135" y="211"/>
                  </a:lnTo>
                  <a:lnTo>
                    <a:pt x="164" y="269"/>
                  </a:lnTo>
                  <a:lnTo>
                    <a:pt x="186" y="260"/>
                  </a:lnTo>
                  <a:lnTo>
                    <a:pt x="238" y="301"/>
                  </a:lnTo>
                  <a:lnTo>
                    <a:pt x="258" y="317"/>
                  </a:lnTo>
                  <a:lnTo>
                    <a:pt x="283" y="310"/>
                  </a:lnTo>
                  <a:lnTo>
                    <a:pt x="307" y="301"/>
                  </a:lnTo>
                  <a:lnTo>
                    <a:pt x="326" y="299"/>
                  </a:lnTo>
                  <a:lnTo>
                    <a:pt x="346" y="287"/>
                  </a:lnTo>
                  <a:lnTo>
                    <a:pt x="360" y="268"/>
                  </a:lnTo>
                  <a:lnTo>
                    <a:pt x="357" y="245"/>
                  </a:lnTo>
                  <a:lnTo>
                    <a:pt x="327" y="227"/>
                  </a:lnTo>
                  <a:lnTo>
                    <a:pt x="327" y="211"/>
                  </a:lnTo>
                  <a:lnTo>
                    <a:pt x="343" y="198"/>
                  </a:lnTo>
                  <a:lnTo>
                    <a:pt x="374" y="182"/>
                  </a:lnTo>
                  <a:lnTo>
                    <a:pt x="396" y="179"/>
                  </a:lnTo>
                  <a:lnTo>
                    <a:pt x="414" y="197"/>
                  </a:lnTo>
                  <a:lnTo>
                    <a:pt x="434" y="179"/>
                  </a:lnTo>
                  <a:lnTo>
                    <a:pt x="455" y="163"/>
                  </a:lnTo>
                  <a:lnTo>
                    <a:pt x="494" y="141"/>
                  </a:lnTo>
                  <a:lnTo>
                    <a:pt x="489" y="109"/>
                  </a:lnTo>
                  <a:lnTo>
                    <a:pt x="513" y="101"/>
                  </a:lnTo>
                  <a:lnTo>
                    <a:pt x="538" y="78"/>
                  </a:lnTo>
                  <a:lnTo>
                    <a:pt x="554" y="77"/>
                  </a:lnTo>
                  <a:lnTo>
                    <a:pt x="552" y="66"/>
                  </a:lnTo>
                  <a:lnTo>
                    <a:pt x="535" y="59"/>
                  </a:lnTo>
                  <a:lnTo>
                    <a:pt x="515" y="48"/>
                  </a:lnTo>
                  <a:lnTo>
                    <a:pt x="493" y="44"/>
                  </a:lnTo>
                  <a:lnTo>
                    <a:pt x="468" y="44"/>
                  </a:lnTo>
                  <a:lnTo>
                    <a:pt x="455" y="44"/>
                  </a:lnTo>
                  <a:lnTo>
                    <a:pt x="450" y="37"/>
                  </a:lnTo>
                  <a:lnTo>
                    <a:pt x="450" y="25"/>
                  </a:lnTo>
                  <a:lnTo>
                    <a:pt x="464" y="19"/>
                  </a:lnTo>
                  <a:lnTo>
                    <a:pt x="475" y="19"/>
                  </a:lnTo>
                  <a:lnTo>
                    <a:pt x="475" y="7"/>
                  </a:lnTo>
                  <a:lnTo>
                    <a:pt x="461" y="0"/>
                  </a:lnTo>
                  <a:lnTo>
                    <a:pt x="425" y="3"/>
                  </a:lnTo>
                  <a:lnTo>
                    <a:pt x="390" y="12"/>
                  </a:lnTo>
                  <a:lnTo>
                    <a:pt x="368" y="12"/>
                  </a:lnTo>
                  <a:lnTo>
                    <a:pt x="339" y="12"/>
                  </a:lnTo>
                  <a:lnTo>
                    <a:pt x="327" y="3"/>
                  </a:lnTo>
                  <a:lnTo>
                    <a:pt x="314" y="7"/>
                  </a:lnTo>
                  <a:lnTo>
                    <a:pt x="299" y="19"/>
                  </a:lnTo>
                  <a:lnTo>
                    <a:pt x="277" y="25"/>
                  </a:lnTo>
                  <a:lnTo>
                    <a:pt x="248" y="19"/>
                  </a:lnTo>
                  <a:lnTo>
                    <a:pt x="235" y="29"/>
                  </a:lnTo>
                  <a:lnTo>
                    <a:pt x="213" y="44"/>
                  </a:lnTo>
                  <a:lnTo>
                    <a:pt x="206" y="44"/>
                  </a:lnTo>
                  <a:lnTo>
                    <a:pt x="178" y="37"/>
                  </a:lnTo>
                  <a:lnTo>
                    <a:pt x="153" y="37"/>
                  </a:lnTo>
                  <a:lnTo>
                    <a:pt x="130" y="36"/>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60" name="Freeform 50"/>
            <p:cNvSpPr>
              <a:spLocks/>
            </p:cNvSpPr>
            <p:nvPr/>
          </p:nvSpPr>
          <p:spPr bwMode="auto">
            <a:xfrm>
              <a:off x="1718263" y="1870038"/>
              <a:ext cx="188928" cy="106133"/>
            </a:xfrm>
            <a:custGeom>
              <a:avLst/>
              <a:gdLst>
                <a:gd name="T0" fmla="*/ 367 w 380"/>
                <a:gd name="T1" fmla="*/ 161 h 214"/>
                <a:gd name="T2" fmla="*/ 380 w 380"/>
                <a:gd name="T3" fmla="*/ 122 h 214"/>
                <a:gd name="T4" fmla="*/ 380 w 380"/>
                <a:gd name="T5" fmla="*/ 52 h 214"/>
                <a:gd name="T6" fmla="*/ 346 w 380"/>
                <a:gd name="T7" fmla="*/ 31 h 214"/>
                <a:gd name="T8" fmla="*/ 309 w 380"/>
                <a:gd name="T9" fmla="*/ 37 h 214"/>
                <a:gd name="T10" fmla="*/ 263 w 380"/>
                <a:gd name="T11" fmla="*/ 21 h 214"/>
                <a:gd name="T12" fmla="*/ 245 w 380"/>
                <a:gd name="T13" fmla="*/ 0 h 214"/>
                <a:gd name="T14" fmla="*/ 172 w 380"/>
                <a:gd name="T15" fmla="*/ 11 h 214"/>
                <a:gd name="T16" fmla="*/ 145 w 380"/>
                <a:gd name="T17" fmla="*/ 16 h 214"/>
                <a:gd name="T18" fmla="*/ 137 w 380"/>
                <a:gd name="T19" fmla="*/ 37 h 214"/>
                <a:gd name="T20" fmla="*/ 147 w 380"/>
                <a:gd name="T21" fmla="*/ 55 h 214"/>
                <a:gd name="T22" fmla="*/ 130 w 380"/>
                <a:gd name="T23" fmla="*/ 57 h 214"/>
                <a:gd name="T24" fmla="*/ 110 w 380"/>
                <a:gd name="T25" fmla="*/ 52 h 214"/>
                <a:gd name="T26" fmla="*/ 66 w 380"/>
                <a:gd name="T27" fmla="*/ 55 h 214"/>
                <a:gd name="T28" fmla="*/ 29 w 380"/>
                <a:gd name="T29" fmla="*/ 86 h 214"/>
                <a:gd name="T30" fmla="*/ 0 w 380"/>
                <a:gd name="T31" fmla="*/ 95 h 214"/>
                <a:gd name="T32" fmla="*/ 7 w 380"/>
                <a:gd name="T33" fmla="*/ 135 h 214"/>
                <a:gd name="T34" fmla="*/ 42 w 380"/>
                <a:gd name="T35" fmla="*/ 136 h 214"/>
                <a:gd name="T36" fmla="*/ 81 w 380"/>
                <a:gd name="T37" fmla="*/ 145 h 214"/>
                <a:gd name="T38" fmla="*/ 105 w 380"/>
                <a:gd name="T39" fmla="*/ 170 h 214"/>
                <a:gd name="T40" fmla="*/ 142 w 380"/>
                <a:gd name="T41" fmla="*/ 160 h 214"/>
                <a:gd name="T42" fmla="*/ 172 w 380"/>
                <a:gd name="T43" fmla="*/ 170 h 214"/>
                <a:gd name="T44" fmla="*/ 209 w 380"/>
                <a:gd name="T45" fmla="*/ 191 h 214"/>
                <a:gd name="T46" fmla="*/ 241 w 380"/>
                <a:gd name="T47" fmla="*/ 210 h 214"/>
                <a:gd name="T48" fmla="*/ 274 w 380"/>
                <a:gd name="T49" fmla="*/ 214 h 214"/>
                <a:gd name="T50" fmla="*/ 322 w 380"/>
                <a:gd name="T51" fmla="*/ 204 h 214"/>
                <a:gd name="T52" fmla="*/ 327 w 380"/>
                <a:gd name="T53" fmla="*/ 175 h 214"/>
                <a:gd name="T54" fmla="*/ 367 w 380"/>
                <a:gd name="T55" fmla="*/ 161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80" h="214">
                  <a:moveTo>
                    <a:pt x="367" y="161"/>
                  </a:moveTo>
                  <a:lnTo>
                    <a:pt x="380" y="122"/>
                  </a:lnTo>
                  <a:lnTo>
                    <a:pt x="380" y="52"/>
                  </a:lnTo>
                  <a:lnTo>
                    <a:pt x="346" y="31"/>
                  </a:lnTo>
                  <a:lnTo>
                    <a:pt x="309" y="37"/>
                  </a:lnTo>
                  <a:lnTo>
                    <a:pt x="263" y="21"/>
                  </a:lnTo>
                  <a:lnTo>
                    <a:pt x="245" y="0"/>
                  </a:lnTo>
                  <a:lnTo>
                    <a:pt x="172" y="11"/>
                  </a:lnTo>
                  <a:lnTo>
                    <a:pt x="145" y="16"/>
                  </a:lnTo>
                  <a:lnTo>
                    <a:pt x="137" y="37"/>
                  </a:lnTo>
                  <a:lnTo>
                    <a:pt x="147" y="55"/>
                  </a:lnTo>
                  <a:lnTo>
                    <a:pt x="130" y="57"/>
                  </a:lnTo>
                  <a:lnTo>
                    <a:pt x="110" y="52"/>
                  </a:lnTo>
                  <a:lnTo>
                    <a:pt x="66" y="55"/>
                  </a:lnTo>
                  <a:lnTo>
                    <a:pt x="29" y="86"/>
                  </a:lnTo>
                  <a:lnTo>
                    <a:pt x="0" y="95"/>
                  </a:lnTo>
                  <a:lnTo>
                    <a:pt x="7" y="135"/>
                  </a:lnTo>
                  <a:lnTo>
                    <a:pt x="42" y="136"/>
                  </a:lnTo>
                  <a:lnTo>
                    <a:pt x="81" y="145"/>
                  </a:lnTo>
                  <a:lnTo>
                    <a:pt x="105" y="170"/>
                  </a:lnTo>
                  <a:lnTo>
                    <a:pt x="142" y="160"/>
                  </a:lnTo>
                  <a:lnTo>
                    <a:pt x="172" y="170"/>
                  </a:lnTo>
                  <a:lnTo>
                    <a:pt x="209" y="191"/>
                  </a:lnTo>
                  <a:lnTo>
                    <a:pt x="241" y="210"/>
                  </a:lnTo>
                  <a:lnTo>
                    <a:pt x="274" y="214"/>
                  </a:lnTo>
                  <a:lnTo>
                    <a:pt x="322" y="204"/>
                  </a:lnTo>
                  <a:lnTo>
                    <a:pt x="327" y="175"/>
                  </a:lnTo>
                  <a:lnTo>
                    <a:pt x="367" y="161"/>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61" name="Freeform 54"/>
            <p:cNvSpPr>
              <a:spLocks/>
            </p:cNvSpPr>
            <p:nvPr/>
          </p:nvSpPr>
          <p:spPr bwMode="auto">
            <a:xfrm>
              <a:off x="1882742" y="1884486"/>
              <a:ext cx="139473" cy="98354"/>
            </a:xfrm>
            <a:custGeom>
              <a:avLst/>
              <a:gdLst>
                <a:gd name="T0" fmla="*/ 223 w 223"/>
                <a:gd name="T1" fmla="*/ 19 h 157"/>
                <a:gd name="T2" fmla="*/ 220 w 223"/>
                <a:gd name="T3" fmla="*/ 0 h 157"/>
                <a:gd name="T4" fmla="*/ 182 w 223"/>
                <a:gd name="T5" fmla="*/ 5 h 157"/>
                <a:gd name="T6" fmla="*/ 149 w 223"/>
                <a:gd name="T7" fmla="*/ 22 h 157"/>
                <a:gd name="T8" fmla="*/ 99 w 223"/>
                <a:gd name="T9" fmla="*/ 28 h 157"/>
                <a:gd name="T10" fmla="*/ 40 w 223"/>
                <a:gd name="T11" fmla="*/ 16 h 157"/>
                <a:gd name="T12" fmla="*/ 40 w 223"/>
                <a:gd name="T13" fmla="*/ 74 h 157"/>
                <a:gd name="T14" fmla="*/ 30 w 223"/>
                <a:gd name="T15" fmla="*/ 104 h 157"/>
                <a:gd name="T16" fmla="*/ 0 w 223"/>
                <a:gd name="T17" fmla="*/ 116 h 157"/>
                <a:gd name="T18" fmla="*/ 39 w 223"/>
                <a:gd name="T19" fmla="*/ 148 h 157"/>
                <a:gd name="T20" fmla="*/ 73 w 223"/>
                <a:gd name="T21" fmla="*/ 157 h 157"/>
                <a:gd name="T22" fmla="*/ 100 w 223"/>
                <a:gd name="T23" fmla="*/ 153 h 157"/>
                <a:gd name="T24" fmla="*/ 122 w 223"/>
                <a:gd name="T25" fmla="*/ 135 h 157"/>
                <a:gd name="T26" fmla="*/ 154 w 223"/>
                <a:gd name="T27" fmla="*/ 131 h 157"/>
                <a:gd name="T28" fmla="*/ 155 w 223"/>
                <a:gd name="T29" fmla="*/ 93 h 157"/>
                <a:gd name="T30" fmla="*/ 173 w 223"/>
                <a:gd name="T31" fmla="*/ 63 h 157"/>
                <a:gd name="T32" fmla="*/ 200 w 223"/>
                <a:gd name="T33" fmla="*/ 45 h 157"/>
                <a:gd name="T34" fmla="*/ 223 w 223"/>
                <a:gd name="T35" fmla="*/ 1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3" h="157">
                  <a:moveTo>
                    <a:pt x="223" y="19"/>
                  </a:moveTo>
                  <a:lnTo>
                    <a:pt x="220" y="0"/>
                  </a:lnTo>
                  <a:lnTo>
                    <a:pt x="182" y="5"/>
                  </a:lnTo>
                  <a:lnTo>
                    <a:pt x="149" y="22"/>
                  </a:lnTo>
                  <a:lnTo>
                    <a:pt x="99" y="28"/>
                  </a:lnTo>
                  <a:lnTo>
                    <a:pt x="40" y="16"/>
                  </a:lnTo>
                  <a:lnTo>
                    <a:pt x="40" y="74"/>
                  </a:lnTo>
                  <a:lnTo>
                    <a:pt x="30" y="104"/>
                  </a:lnTo>
                  <a:lnTo>
                    <a:pt x="0" y="116"/>
                  </a:lnTo>
                  <a:lnTo>
                    <a:pt x="39" y="148"/>
                  </a:lnTo>
                  <a:lnTo>
                    <a:pt x="73" y="157"/>
                  </a:lnTo>
                  <a:lnTo>
                    <a:pt x="100" y="153"/>
                  </a:lnTo>
                  <a:lnTo>
                    <a:pt x="122" y="135"/>
                  </a:lnTo>
                  <a:lnTo>
                    <a:pt x="154" y="131"/>
                  </a:lnTo>
                  <a:lnTo>
                    <a:pt x="155" y="93"/>
                  </a:lnTo>
                  <a:lnTo>
                    <a:pt x="173" y="63"/>
                  </a:lnTo>
                  <a:lnTo>
                    <a:pt x="200" y="45"/>
                  </a:lnTo>
                  <a:lnTo>
                    <a:pt x="223" y="19"/>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62" name="Freeform 56"/>
            <p:cNvSpPr>
              <a:spLocks/>
            </p:cNvSpPr>
            <p:nvPr/>
          </p:nvSpPr>
          <p:spPr bwMode="auto">
            <a:xfrm>
              <a:off x="1749380" y="1949500"/>
              <a:ext cx="196151" cy="183927"/>
            </a:xfrm>
            <a:custGeom>
              <a:avLst/>
              <a:gdLst>
                <a:gd name="T0" fmla="*/ 287 w 312"/>
                <a:gd name="T1" fmla="*/ 53 h 293"/>
                <a:gd name="T2" fmla="*/ 251 w 312"/>
                <a:gd name="T3" fmla="*/ 44 h 293"/>
                <a:gd name="T4" fmla="*/ 212 w 312"/>
                <a:gd name="T5" fmla="*/ 12 h 293"/>
                <a:gd name="T6" fmla="*/ 204 w 312"/>
                <a:gd name="T7" fmla="*/ 34 h 293"/>
                <a:gd name="T8" fmla="*/ 171 w 312"/>
                <a:gd name="T9" fmla="*/ 42 h 293"/>
                <a:gd name="T10" fmla="*/ 152 w 312"/>
                <a:gd name="T11" fmla="*/ 41 h 293"/>
                <a:gd name="T12" fmla="*/ 136 w 312"/>
                <a:gd name="T13" fmla="*/ 36 h 293"/>
                <a:gd name="T14" fmla="*/ 89 w 312"/>
                <a:gd name="T15" fmla="*/ 11 h 293"/>
                <a:gd name="T16" fmla="*/ 64 w 312"/>
                <a:gd name="T17" fmla="*/ 0 h 293"/>
                <a:gd name="T18" fmla="*/ 32 w 312"/>
                <a:gd name="T19" fmla="*/ 7 h 293"/>
                <a:gd name="T20" fmla="*/ 48 w 312"/>
                <a:gd name="T21" fmla="*/ 42 h 293"/>
                <a:gd name="T22" fmla="*/ 52 w 312"/>
                <a:gd name="T23" fmla="*/ 64 h 293"/>
                <a:gd name="T24" fmla="*/ 44 w 312"/>
                <a:gd name="T25" fmla="*/ 86 h 293"/>
                <a:gd name="T26" fmla="*/ 13 w 312"/>
                <a:gd name="T27" fmla="*/ 92 h 293"/>
                <a:gd name="T28" fmla="*/ 0 w 312"/>
                <a:gd name="T29" fmla="*/ 100 h 293"/>
                <a:gd name="T30" fmla="*/ 4 w 312"/>
                <a:gd name="T31" fmla="*/ 113 h 293"/>
                <a:gd name="T32" fmla="*/ 34 w 312"/>
                <a:gd name="T33" fmla="*/ 118 h 293"/>
                <a:gd name="T34" fmla="*/ 64 w 312"/>
                <a:gd name="T35" fmla="*/ 126 h 293"/>
                <a:gd name="T36" fmla="*/ 75 w 312"/>
                <a:gd name="T37" fmla="*/ 154 h 293"/>
                <a:gd name="T38" fmla="*/ 71 w 312"/>
                <a:gd name="T39" fmla="*/ 181 h 293"/>
                <a:gd name="T40" fmla="*/ 85 w 312"/>
                <a:gd name="T41" fmla="*/ 207 h 293"/>
                <a:gd name="T42" fmla="*/ 112 w 312"/>
                <a:gd name="T43" fmla="*/ 228 h 293"/>
                <a:gd name="T44" fmla="*/ 140 w 312"/>
                <a:gd name="T45" fmla="*/ 247 h 293"/>
                <a:gd name="T46" fmla="*/ 171 w 312"/>
                <a:gd name="T47" fmla="*/ 277 h 293"/>
                <a:gd name="T48" fmla="*/ 193 w 312"/>
                <a:gd name="T49" fmla="*/ 286 h 293"/>
                <a:gd name="T50" fmla="*/ 238 w 312"/>
                <a:gd name="T51" fmla="*/ 293 h 293"/>
                <a:gd name="T52" fmla="*/ 241 w 312"/>
                <a:gd name="T53" fmla="*/ 261 h 293"/>
                <a:gd name="T54" fmla="*/ 236 w 312"/>
                <a:gd name="T55" fmla="*/ 228 h 293"/>
                <a:gd name="T56" fmla="*/ 260 w 312"/>
                <a:gd name="T57" fmla="*/ 215 h 293"/>
                <a:gd name="T58" fmla="*/ 255 w 312"/>
                <a:gd name="T59" fmla="*/ 193 h 293"/>
                <a:gd name="T60" fmla="*/ 275 w 312"/>
                <a:gd name="T61" fmla="*/ 152 h 293"/>
                <a:gd name="T62" fmla="*/ 284 w 312"/>
                <a:gd name="T63" fmla="*/ 103 h 293"/>
                <a:gd name="T64" fmla="*/ 307 w 312"/>
                <a:gd name="T65" fmla="*/ 95 h 293"/>
                <a:gd name="T66" fmla="*/ 312 w 312"/>
                <a:gd name="T67" fmla="*/ 49 h 293"/>
                <a:gd name="T68" fmla="*/ 287 w 312"/>
                <a:gd name="T69" fmla="*/ 5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2" h="293">
                  <a:moveTo>
                    <a:pt x="287" y="53"/>
                  </a:moveTo>
                  <a:lnTo>
                    <a:pt x="251" y="44"/>
                  </a:lnTo>
                  <a:lnTo>
                    <a:pt x="212" y="12"/>
                  </a:lnTo>
                  <a:lnTo>
                    <a:pt x="204" y="34"/>
                  </a:lnTo>
                  <a:lnTo>
                    <a:pt x="171" y="42"/>
                  </a:lnTo>
                  <a:lnTo>
                    <a:pt x="152" y="41"/>
                  </a:lnTo>
                  <a:lnTo>
                    <a:pt x="136" y="36"/>
                  </a:lnTo>
                  <a:lnTo>
                    <a:pt x="89" y="11"/>
                  </a:lnTo>
                  <a:lnTo>
                    <a:pt x="64" y="0"/>
                  </a:lnTo>
                  <a:lnTo>
                    <a:pt x="32" y="7"/>
                  </a:lnTo>
                  <a:lnTo>
                    <a:pt x="48" y="42"/>
                  </a:lnTo>
                  <a:lnTo>
                    <a:pt x="52" y="64"/>
                  </a:lnTo>
                  <a:lnTo>
                    <a:pt x="44" y="86"/>
                  </a:lnTo>
                  <a:lnTo>
                    <a:pt x="13" y="92"/>
                  </a:lnTo>
                  <a:lnTo>
                    <a:pt x="0" y="100"/>
                  </a:lnTo>
                  <a:lnTo>
                    <a:pt x="4" y="113"/>
                  </a:lnTo>
                  <a:lnTo>
                    <a:pt x="34" y="118"/>
                  </a:lnTo>
                  <a:lnTo>
                    <a:pt x="64" y="126"/>
                  </a:lnTo>
                  <a:lnTo>
                    <a:pt x="75" y="154"/>
                  </a:lnTo>
                  <a:lnTo>
                    <a:pt x="71" y="181"/>
                  </a:lnTo>
                  <a:lnTo>
                    <a:pt x="85" y="207"/>
                  </a:lnTo>
                  <a:lnTo>
                    <a:pt x="112" y="228"/>
                  </a:lnTo>
                  <a:lnTo>
                    <a:pt x="140" y="247"/>
                  </a:lnTo>
                  <a:lnTo>
                    <a:pt x="171" y="277"/>
                  </a:lnTo>
                  <a:lnTo>
                    <a:pt x="193" y="286"/>
                  </a:lnTo>
                  <a:lnTo>
                    <a:pt x="238" y="293"/>
                  </a:lnTo>
                  <a:lnTo>
                    <a:pt x="241" y="261"/>
                  </a:lnTo>
                  <a:lnTo>
                    <a:pt x="236" y="228"/>
                  </a:lnTo>
                  <a:lnTo>
                    <a:pt x="260" y="215"/>
                  </a:lnTo>
                  <a:lnTo>
                    <a:pt x="255" y="193"/>
                  </a:lnTo>
                  <a:lnTo>
                    <a:pt x="275" y="152"/>
                  </a:lnTo>
                  <a:lnTo>
                    <a:pt x="284" y="103"/>
                  </a:lnTo>
                  <a:lnTo>
                    <a:pt x="307" y="95"/>
                  </a:lnTo>
                  <a:lnTo>
                    <a:pt x="312" y="49"/>
                  </a:lnTo>
                  <a:lnTo>
                    <a:pt x="287" y="53"/>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63" name="Freeform 19"/>
            <p:cNvSpPr>
              <a:spLocks/>
            </p:cNvSpPr>
            <p:nvPr/>
          </p:nvSpPr>
          <p:spPr bwMode="auto">
            <a:xfrm>
              <a:off x="2019436" y="2457938"/>
              <a:ext cx="434534" cy="371188"/>
            </a:xfrm>
            <a:custGeom>
              <a:avLst/>
              <a:gdLst>
                <a:gd name="T0" fmla="*/ 248 w 692"/>
                <a:gd name="T1" fmla="*/ 72 h 591"/>
                <a:gd name="T2" fmla="*/ 314 w 692"/>
                <a:gd name="T3" fmla="*/ 48 h 591"/>
                <a:gd name="T4" fmla="*/ 451 w 692"/>
                <a:gd name="T5" fmla="*/ 38 h 591"/>
                <a:gd name="T6" fmla="*/ 586 w 692"/>
                <a:gd name="T7" fmla="*/ 0 h 591"/>
                <a:gd name="T8" fmla="*/ 692 w 692"/>
                <a:gd name="T9" fmla="*/ 39 h 591"/>
                <a:gd name="T10" fmla="*/ 671 w 692"/>
                <a:gd name="T11" fmla="*/ 60 h 591"/>
                <a:gd name="T12" fmla="*/ 680 w 692"/>
                <a:gd name="T13" fmla="*/ 99 h 591"/>
                <a:gd name="T14" fmla="*/ 682 w 692"/>
                <a:gd name="T15" fmla="*/ 131 h 591"/>
                <a:gd name="T16" fmla="*/ 667 w 692"/>
                <a:gd name="T17" fmla="*/ 160 h 591"/>
                <a:gd name="T18" fmla="*/ 670 w 692"/>
                <a:gd name="T19" fmla="*/ 187 h 591"/>
                <a:gd name="T20" fmla="*/ 652 w 692"/>
                <a:gd name="T21" fmla="*/ 212 h 591"/>
                <a:gd name="T22" fmla="*/ 635 w 692"/>
                <a:gd name="T23" fmla="*/ 214 h 591"/>
                <a:gd name="T24" fmla="*/ 617 w 692"/>
                <a:gd name="T25" fmla="*/ 233 h 591"/>
                <a:gd name="T26" fmla="*/ 595 w 692"/>
                <a:gd name="T27" fmla="*/ 212 h 591"/>
                <a:gd name="T28" fmla="*/ 563 w 692"/>
                <a:gd name="T29" fmla="*/ 210 h 591"/>
                <a:gd name="T30" fmla="*/ 541 w 692"/>
                <a:gd name="T31" fmla="*/ 223 h 591"/>
                <a:gd name="T32" fmla="*/ 506 w 692"/>
                <a:gd name="T33" fmla="*/ 256 h 591"/>
                <a:gd name="T34" fmla="*/ 484 w 692"/>
                <a:gd name="T35" fmla="*/ 279 h 591"/>
                <a:gd name="T36" fmla="*/ 529 w 692"/>
                <a:gd name="T37" fmla="*/ 346 h 591"/>
                <a:gd name="T38" fmla="*/ 529 w 692"/>
                <a:gd name="T39" fmla="*/ 380 h 591"/>
                <a:gd name="T40" fmla="*/ 513 w 692"/>
                <a:gd name="T41" fmla="*/ 390 h 591"/>
                <a:gd name="T42" fmla="*/ 480 w 692"/>
                <a:gd name="T43" fmla="*/ 427 h 591"/>
                <a:gd name="T44" fmla="*/ 464 w 692"/>
                <a:gd name="T45" fmla="*/ 458 h 591"/>
                <a:gd name="T46" fmla="*/ 445 w 692"/>
                <a:gd name="T47" fmla="*/ 441 h 591"/>
                <a:gd name="T48" fmla="*/ 426 w 692"/>
                <a:gd name="T49" fmla="*/ 434 h 591"/>
                <a:gd name="T50" fmla="*/ 418 w 692"/>
                <a:gd name="T51" fmla="*/ 443 h 591"/>
                <a:gd name="T52" fmla="*/ 419 w 692"/>
                <a:gd name="T53" fmla="*/ 486 h 591"/>
                <a:gd name="T54" fmla="*/ 413 w 692"/>
                <a:gd name="T55" fmla="*/ 513 h 591"/>
                <a:gd name="T56" fmla="*/ 404 w 692"/>
                <a:gd name="T57" fmla="*/ 518 h 591"/>
                <a:gd name="T58" fmla="*/ 366 w 692"/>
                <a:gd name="T59" fmla="*/ 535 h 591"/>
                <a:gd name="T60" fmla="*/ 358 w 692"/>
                <a:gd name="T61" fmla="*/ 548 h 591"/>
                <a:gd name="T62" fmla="*/ 350 w 692"/>
                <a:gd name="T63" fmla="*/ 570 h 591"/>
                <a:gd name="T64" fmla="*/ 341 w 692"/>
                <a:gd name="T65" fmla="*/ 588 h 591"/>
                <a:gd name="T66" fmla="*/ 329 w 692"/>
                <a:gd name="T67" fmla="*/ 591 h 591"/>
                <a:gd name="T68" fmla="*/ 307 w 692"/>
                <a:gd name="T69" fmla="*/ 588 h 591"/>
                <a:gd name="T70" fmla="*/ 296 w 692"/>
                <a:gd name="T71" fmla="*/ 578 h 591"/>
                <a:gd name="T72" fmla="*/ 296 w 692"/>
                <a:gd name="T73" fmla="*/ 554 h 591"/>
                <a:gd name="T74" fmla="*/ 282 w 692"/>
                <a:gd name="T75" fmla="*/ 543 h 591"/>
                <a:gd name="T76" fmla="*/ 226 w 692"/>
                <a:gd name="T77" fmla="*/ 577 h 591"/>
                <a:gd name="T78" fmla="*/ 212 w 692"/>
                <a:gd name="T79" fmla="*/ 551 h 591"/>
                <a:gd name="T80" fmla="*/ 190 w 692"/>
                <a:gd name="T81" fmla="*/ 540 h 591"/>
                <a:gd name="T82" fmla="*/ 156 w 692"/>
                <a:gd name="T83" fmla="*/ 526 h 591"/>
                <a:gd name="T84" fmla="*/ 92 w 692"/>
                <a:gd name="T85" fmla="*/ 432 h 591"/>
                <a:gd name="T86" fmla="*/ 54 w 692"/>
                <a:gd name="T87" fmla="*/ 453 h 591"/>
                <a:gd name="T88" fmla="*/ 0 w 692"/>
                <a:gd name="T89" fmla="*/ 355 h 591"/>
                <a:gd name="T90" fmla="*/ 22 w 692"/>
                <a:gd name="T91" fmla="*/ 355 h 591"/>
                <a:gd name="T92" fmla="*/ 50 w 692"/>
                <a:gd name="T93" fmla="*/ 321 h 591"/>
                <a:gd name="T94" fmla="*/ 72 w 692"/>
                <a:gd name="T95" fmla="*/ 284 h 591"/>
                <a:gd name="T96" fmla="*/ 112 w 692"/>
                <a:gd name="T97" fmla="*/ 284 h 591"/>
                <a:gd name="T98" fmla="*/ 114 w 692"/>
                <a:gd name="T99" fmla="*/ 258 h 591"/>
                <a:gd name="T100" fmla="*/ 90 w 692"/>
                <a:gd name="T101" fmla="*/ 250 h 591"/>
                <a:gd name="T102" fmla="*/ 90 w 692"/>
                <a:gd name="T103" fmla="*/ 154 h 591"/>
                <a:gd name="T104" fmla="*/ 248 w 692"/>
                <a:gd name="T105" fmla="*/ 72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2" h="591">
                  <a:moveTo>
                    <a:pt x="248" y="72"/>
                  </a:moveTo>
                  <a:lnTo>
                    <a:pt x="314" y="48"/>
                  </a:lnTo>
                  <a:lnTo>
                    <a:pt x="451" y="38"/>
                  </a:lnTo>
                  <a:lnTo>
                    <a:pt x="586" y="0"/>
                  </a:lnTo>
                  <a:lnTo>
                    <a:pt x="692" y="39"/>
                  </a:lnTo>
                  <a:lnTo>
                    <a:pt x="671" y="60"/>
                  </a:lnTo>
                  <a:lnTo>
                    <a:pt x="680" y="99"/>
                  </a:lnTo>
                  <a:lnTo>
                    <a:pt x="682" y="131"/>
                  </a:lnTo>
                  <a:lnTo>
                    <a:pt x="667" y="160"/>
                  </a:lnTo>
                  <a:lnTo>
                    <a:pt x="670" y="187"/>
                  </a:lnTo>
                  <a:lnTo>
                    <a:pt x="652" y="212"/>
                  </a:lnTo>
                  <a:lnTo>
                    <a:pt x="635" y="214"/>
                  </a:lnTo>
                  <a:lnTo>
                    <a:pt x="617" y="233"/>
                  </a:lnTo>
                  <a:lnTo>
                    <a:pt x="595" y="212"/>
                  </a:lnTo>
                  <a:lnTo>
                    <a:pt x="563" y="210"/>
                  </a:lnTo>
                  <a:lnTo>
                    <a:pt x="541" y="223"/>
                  </a:lnTo>
                  <a:lnTo>
                    <a:pt x="506" y="256"/>
                  </a:lnTo>
                  <a:lnTo>
                    <a:pt x="484" y="279"/>
                  </a:lnTo>
                  <a:lnTo>
                    <a:pt x="529" y="346"/>
                  </a:lnTo>
                  <a:lnTo>
                    <a:pt x="529" y="380"/>
                  </a:lnTo>
                  <a:lnTo>
                    <a:pt x="513" y="390"/>
                  </a:lnTo>
                  <a:lnTo>
                    <a:pt x="480" y="427"/>
                  </a:lnTo>
                  <a:lnTo>
                    <a:pt x="464" y="458"/>
                  </a:lnTo>
                  <a:lnTo>
                    <a:pt x="445" y="441"/>
                  </a:lnTo>
                  <a:lnTo>
                    <a:pt x="426" y="434"/>
                  </a:lnTo>
                  <a:lnTo>
                    <a:pt x="418" y="443"/>
                  </a:lnTo>
                  <a:lnTo>
                    <a:pt x="419" y="486"/>
                  </a:lnTo>
                  <a:lnTo>
                    <a:pt x="413" y="513"/>
                  </a:lnTo>
                  <a:lnTo>
                    <a:pt x="404" y="518"/>
                  </a:lnTo>
                  <a:lnTo>
                    <a:pt x="366" y="535"/>
                  </a:lnTo>
                  <a:lnTo>
                    <a:pt x="358" y="548"/>
                  </a:lnTo>
                  <a:lnTo>
                    <a:pt x="350" y="570"/>
                  </a:lnTo>
                  <a:lnTo>
                    <a:pt x="341" y="588"/>
                  </a:lnTo>
                  <a:lnTo>
                    <a:pt x="329" y="591"/>
                  </a:lnTo>
                  <a:lnTo>
                    <a:pt x="307" y="588"/>
                  </a:lnTo>
                  <a:lnTo>
                    <a:pt x="296" y="578"/>
                  </a:lnTo>
                  <a:lnTo>
                    <a:pt x="296" y="554"/>
                  </a:lnTo>
                  <a:lnTo>
                    <a:pt x="282" y="543"/>
                  </a:lnTo>
                  <a:lnTo>
                    <a:pt x="226" y="577"/>
                  </a:lnTo>
                  <a:lnTo>
                    <a:pt x="212" y="551"/>
                  </a:lnTo>
                  <a:lnTo>
                    <a:pt x="190" y="540"/>
                  </a:lnTo>
                  <a:lnTo>
                    <a:pt x="156" y="526"/>
                  </a:lnTo>
                  <a:lnTo>
                    <a:pt x="92" y="432"/>
                  </a:lnTo>
                  <a:lnTo>
                    <a:pt x="54" y="453"/>
                  </a:lnTo>
                  <a:lnTo>
                    <a:pt x="0" y="355"/>
                  </a:lnTo>
                  <a:lnTo>
                    <a:pt x="22" y="355"/>
                  </a:lnTo>
                  <a:lnTo>
                    <a:pt x="50" y="321"/>
                  </a:lnTo>
                  <a:lnTo>
                    <a:pt x="72" y="284"/>
                  </a:lnTo>
                  <a:lnTo>
                    <a:pt x="112" y="284"/>
                  </a:lnTo>
                  <a:lnTo>
                    <a:pt x="114" y="258"/>
                  </a:lnTo>
                  <a:lnTo>
                    <a:pt x="90" y="250"/>
                  </a:lnTo>
                  <a:lnTo>
                    <a:pt x="90" y="154"/>
                  </a:lnTo>
                  <a:lnTo>
                    <a:pt x="248" y="72"/>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164" name="Freeform 58"/>
            <p:cNvSpPr>
              <a:spLocks/>
            </p:cNvSpPr>
            <p:nvPr/>
          </p:nvSpPr>
          <p:spPr bwMode="auto">
            <a:xfrm>
              <a:off x="2197806" y="2002288"/>
              <a:ext cx="342293" cy="400638"/>
            </a:xfrm>
            <a:custGeom>
              <a:avLst/>
              <a:gdLst>
                <a:gd name="T0" fmla="*/ 477 w 545"/>
                <a:gd name="T1" fmla="*/ 68 h 638"/>
                <a:gd name="T2" fmla="*/ 545 w 545"/>
                <a:gd name="T3" fmla="*/ 253 h 638"/>
                <a:gd name="T4" fmla="*/ 506 w 545"/>
                <a:gd name="T5" fmla="*/ 274 h 638"/>
                <a:gd name="T6" fmla="*/ 518 w 545"/>
                <a:gd name="T7" fmla="*/ 317 h 638"/>
                <a:gd name="T8" fmla="*/ 527 w 545"/>
                <a:gd name="T9" fmla="*/ 367 h 638"/>
                <a:gd name="T10" fmla="*/ 521 w 545"/>
                <a:gd name="T11" fmla="*/ 395 h 638"/>
                <a:gd name="T12" fmla="*/ 468 w 545"/>
                <a:gd name="T13" fmla="*/ 469 h 638"/>
                <a:gd name="T14" fmla="*/ 411 w 545"/>
                <a:gd name="T15" fmla="*/ 533 h 638"/>
                <a:gd name="T16" fmla="*/ 412 w 545"/>
                <a:gd name="T17" fmla="*/ 555 h 638"/>
                <a:gd name="T18" fmla="*/ 436 w 545"/>
                <a:gd name="T19" fmla="*/ 571 h 638"/>
                <a:gd name="T20" fmla="*/ 414 w 545"/>
                <a:gd name="T21" fmla="*/ 605 h 638"/>
                <a:gd name="T22" fmla="*/ 401 w 545"/>
                <a:gd name="T23" fmla="*/ 638 h 638"/>
                <a:gd name="T24" fmla="*/ 315 w 545"/>
                <a:gd name="T25" fmla="*/ 570 h 638"/>
                <a:gd name="T26" fmla="*/ 194 w 545"/>
                <a:gd name="T27" fmla="*/ 470 h 638"/>
                <a:gd name="T28" fmla="*/ 50 w 545"/>
                <a:gd name="T29" fmla="*/ 422 h 638"/>
                <a:gd name="T30" fmla="*/ 24 w 545"/>
                <a:gd name="T31" fmla="*/ 278 h 638"/>
                <a:gd name="T32" fmla="*/ 40 w 545"/>
                <a:gd name="T33" fmla="*/ 125 h 638"/>
                <a:gd name="T34" fmla="*/ 0 w 545"/>
                <a:gd name="T35" fmla="*/ 95 h 638"/>
                <a:gd name="T36" fmla="*/ 73 w 545"/>
                <a:gd name="T37" fmla="*/ 0 h 638"/>
                <a:gd name="T38" fmla="*/ 103 w 545"/>
                <a:gd name="T39" fmla="*/ 29 h 638"/>
                <a:gd name="T40" fmla="*/ 125 w 545"/>
                <a:gd name="T41" fmla="*/ 29 h 638"/>
                <a:gd name="T42" fmla="*/ 161 w 545"/>
                <a:gd name="T43" fmla="*/ 43 h 638"/>
                <a:gd name="T44" fmla="*/ 216 w 545"/>
                <a:gd name="T45" fmla="*/ 47 h 638"/>
                <a:gd name="T46" fmla="*/ 251 w 545"/>
                <a:gd name="T47" fmla="*/ 72 h 638"/>
                <a:gd name="T48" fmla="*/ 292 w 545"/>
                <a:gd name="T49" fmla="*/ 87 h 638"/>
                <a:gd name="T50" fmla="*/ 333 w 545"/>
                <a:gd name="T51" fmla="*/ 84 h 638"/>
                <a:gd name="T52" fmla="*/ 389 w 545"/>
                <a:gd name="T53" fmla="*/ 72 h 638"/>
                <a:gd name="T54" fmla="*/ 434 w 545"/>
                <a:gd name="T55" fmla="*/ 72 h 638"/>
                <a:gd name="T56" fmla="*/ 477 w 545"/>
                <a:gd name="T57" fmla="*/ 6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5" h="638">
                  <a:moveTo>
                    <a:pt x="477" y="68"/>
                  </a:moveTo>
                  <a:lnTo>
                    <a:pt x="545" y="253"/>
                  </a:lnTo>
                  <a:lnTo>
                    <a:pt x="506" y="274"/>
                  </a:lnTo>
                  <a:lnTo>
                    <a:pt x="518" y="317"/>
                  </a:lnTo>
                  <a:lnTo>
                    <a:pt x="527" y="367"/>
                  </a:lnTo>
                  <a:lnTo>
                    <a:pt x="521" y="395"/>
                  </a:lnTo>
                  <a:lnTo>
                    <a:pt x="468" y="469"/>
                  </a:lnTo>
                  <a:lnTo>
                    <a:pt x="411" y="533"/>
                  </a:lnTo>
                  <a:lnTo>
                    <a:pt x="412" y="555"/>
                  </a:lnTo>
                  <a:lnTo>
                    <a:pt x="436" y="571"/>
                  </a:lnTo>
                  <a:lnTo>
                    <a:pt x="414" y="605"/>
                  </a:lnTo>
                  <a:lnTo>
                    <a:pt x="401" y="638"/>
                  </a:lnTo>
                  <a:lnTo>
                    <a:pt x="315" y="570"/>
                  </a:lnTo>
                  <a:lnTo>
                    <a:pt x="194" y="470"/>
                  </a:lnTo>
                  <a:lnTo>
                    <a:pt x="50" y="422"/>
                  </a:lnTo>
                  <a:lnTo>
                    <a:pt x="24" y="278"/>
                  </a:lnTo>
                  <a:lnTo>
                    <a:pt x="40" y="125"/>
                  </a:lnTo>
                  <a:lnTo>
                    <a:pt x="0" y="95"/>
                  </a:lnTo>
                  <a:lnTo>
                    <a:pt x="73" y="0"/>
                  </a:lnTo>
                  <a:lnTo>
                    <a:pt x="103" y="29"/>
                  </a:lnTo>
                  <a:lnTo>
                    <a:pt x="125" y="29"/>
                  </a:lnTo>
                  <a:lnTo>
                    <a:pt x="161" y="43"/>
                  </a:lnTo>
                  <a:lnTo>
                    <a:pt x="216" y="47"/>
                  </a:lnTo>
                  <a:lnTo>
                    <a:pt x="251" y="72"/>
                  </a:lnTo>
                  <a:lnTo>
                    <a:pt x="292" y="87"/>
                  </a:lnTo>
                  <a:lnTo>
                    <a:pt x="333" y="84"/>
                  </a:lnTo>
                  <a:lnTo>
                    <a:pt x="389" y="72"/>
                  </a:lnTo>
                  <a:lnTo>
                    <a:pt x="434" y="72"/>
                  </a:lnTo>
                  <a:lnTo>
                    <a:pt x="477" y="68"/>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165" name="Freeform 59"/>
            <p:cNvSpPr>
              <a:spLocks/>
            </p:cNvSpPr>
            <p:nvPr/>
          </p:nvSpPr>
          <p:spPr bwMode="auto">
            <a:xfrm>
              <a:off x="1938864" y="2061745"/>
              <a:ext cx="531221" cy="492880"/>
            </a:xfrm>
            <a:custGeom>
              <a:avLst/>
              <a:gdLst>
                <a:gd name="T0" fmla="*/ 602 w 846"/>
                <a:gd name="T1" fmla="*/ 372 h 785"/>
                <a:gd name="T2" fmla="*/ 726 w 846"/>
                <a:gd name="T3" fmla="*/ 473 h 785"/>
                <a:gd name="T4" fmla="*/ 813 w 846"/>
                <a:gd name="T5" fmla="*/ 543 h 785"/>
                <a:gd name="T6" fmla="*/ 846 w 846"/>
                <a:gd name="T7" fmla="*/ 607 h 785"/>
                <a:gd name="T8" fmla="*/ 834 w 846"/>
                <a:gd name="T9" fmla="*/ 642 h 785"/>
                <a:gd name="T10" fmla="*/ 820 w 846"/>
                <a:gd name="T11" fmla="*/ 670 h 785"/>
                <a:gd name="T12" fmla="*/ 793 w 846"/>
                <a:gd name="T13" fmla="*/ 659 h 785"/>
                <a:gd name="T14" fmla="*/ 711 w 846"/>
                <a:gd name="T15" fmla="*/ 632 h 785"/>
                <a:gd name="T16" fmla="*/ 584 w 846"/>
                <a:gd name="T17" fmla="*/ 668 h 785"/>
                <a:gd name="T18" fmla="*/ 442 w 846"/>
                <a:gd name="T19" fmla="*/ 679 h 785"/>
                <a:gd name="T20" fmla="*/ 369 w 846"/>
                <a:gd name="T21" fmla="*/ 708 h 785"/>
                <a:gd name="T22" fmla="*/ 218 w 846"/>
                <a:gd name="T23" fmla="*/ 785 h 785"/>
                <a:gd name="T24" fmla="*/ 189 w 846"/>
                <a:gd name="T25" fmla="*/ 765 h 785"/>
                <a:gd name="T26" fmla="*/ 90 w 846"/>
                <a:gd name="T27" fmla="*/ 670 h 785"/>
                <a:gd name="T28" fmla="*/ 48 w 846"/>
                <a:gd name="T29" fmla="*/ 705 h 785"/>
                <a:gd name="T30" fmla="*/ 24 w 846"/>
                <a:gd name="T31" fmla="*/ 656 h 785"/>
                <a:gd name="T32" fmla="*/ 0 w 846"/>
                <a:gd name="T33" fmla="*/ 626 h 785"/>
                <a:gd name="T34" fmla="*/ 37 w 846"/>
                <a:gd name="T35" fmla="*/ 582 h 785"/>
                <a:gd name="T36" fmla="*/ 45 w 846"/>
                <a:gd name="T37" fmla="*/ 549 h 785"/>
                <a:gd name="T38" fmla="*/ 57 w 846"/>
                <a:gd name="T39" fmla="*/ 578 h 785"/>
                <a:gd name="T40" fmla="*/ 79 w 846"/>
                <a:gd name="T41" fmla="*/ 570 h 785"/>
                <a:gd name="T42" fmla="*/ 62 w 846"/>
                <a:gd name="T43" fmla="*/ 536 h 785"/>
                <a:gd name="T44" fmla="*/ 62 w 846"/>
                <a:gd name="T45" fmla="*/ 489 h 785"/>
                <a:gd name="T46" fmla="*/ 96 w 846"/>
                <a:gd name="T47" fmla="*/ 468 h 785"/>
                <a:gd name="T48" fmla="*/ 118 w 846"/>
                <a:gd name="T49" fmla="*/ 438 h 785"/>
                <a:gd name="T50" fmla="*/ 127 w 846"/>
                <a:gd name="T51" fmla="*/ 374 h 785"/>
                <a:gd name="T52" fmla="*/ 102 w 846"/>
                <a:gd name="T53" fmla="*/ 363 h 785"/>
                <a:gd name="T54" fmla="*/ 96 w 846"/>
                <a:gd name="T55" fmla="*/ 337 h 785"/>
                <a:gd name="T56" fmla="*/ 114 w 846"/>
                <a:gd name="T57" fmla="*/ 318 h 785"/>
                <a:gd name="T58" fmla="*/ 192 w 846"/>
                <a:gd name="T59" fmla="*/ 319 h 785"/>
                <a:gd name="T60" fmla="*/ 244 w 846"/>
                <a:gd name="T61" fmla="*/ 344 h 785"/>
                <a:gd name="T62" fmla="*/ 291 w 846"/>
                <a:gd name="T63" fmla="*/ 266 h 785"/>
                <a:gd name="T64" fmla="*/ 258 w 846"/>
                <a:gd name="T65" fmla="*/ 244 h 785"/>
                <a:gd name="T66" fmla="*/ 266 w 846"/>
                <a:gd name="T67" fmla="*/ 156 h 785"/>
                <a:gd name="T68" fmla="*/ 344 w 846"/>
                <a:gd name="T69" fmla="*/ 44 h 785"/>
                <a:gd name="T70" fmla="*/ 348 w 846"/>
                <a:gd name="T71" fmla="*/ 25 h 785"/>
                <a:gd name="T72" fmla="*/ 412 w 846"/>
                <a:gd name="T73" fmla="*/ 0 h 785"/>
                <a:gd name="T74" fmla="*/ 450 w 846"/>
                <a:gd name="T75" fmla="*/ 27 h 785"/>
                <a:gd name="T76" fmla="*/ 436 w 846"/>
                <a:gd name="T77" fmla="*/ 190 h 785"/>
                <a:gd name="T78" fmla="*/ 462 w 846"/>
                <a:gd name="T79" fmla="*/ 327 h 785"/>
                <a:gd name="T80" fmla="*/ 602 w 846"/>
                <a:gd name="T81" fmla="*/ 372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46" h="785">
                  <a:moveTo>
                    <a:pt x="602" y="372"/>
                  </a:moveTo>
                  <a:lnTo>
                    <a:pt x="726" y="473"/>
                  </a:lnTo>
                  <a:lnTo>
                    <a:pt x="813" y="543"/>
                  </a:lnTo>
                  <a:lnTo>
                    <a:pt x="846" y="607"/>
                  </a:lnTo>
                  <a:lnTo>
                    <a:pt x="834" y="642"/>
                  </a:lnTo>
                  <a:lnTo>
                    <a:pt x="820" y="670"/>
                  </a:lnTo>
                  <a:lnTo>
                    <a:pt x="793" y="659"/>
                  </a:lnTo>
                  <a:lnTo>
                    <a:pt x="711" y="632"/>
                  </a:lnTo>
                  <a:lnTo>
                    <a:pt x="584" y="668"/>
                  </a:lnTo>
                  <a:lnTo>
                    <a:pt x="442" y="679"/>
                  </a:lnTo>
                  <a:lnTo>
                    <a:pt x="369" y="708"/>
                  </a:lnTo>
                  <a:lnTo>
                    <a:pt x="218" y="785"/>
                  </a:lnTo>
                  <a:lnTo>
                    <a:pt x="189" y="765"/>
                  </a:lnTo>
                  <a:lnTo>
                    <a:pt x="90" y="670"/>
                  </a:lnTo>
                  <a:lnTo>
                    <a:pt x="48" y="705"/>
                  </a:lnTo>
                  <a:lnTo>
                    <a:pt x="24" y="656"/>
                  </a:lnTo>
                  <a:lnTo>
                    <a:pt x="0" y="626"/>
                  </a:lnTo>
                  <a:lnTo>
                    <a:pt x="37" y="582"/>
                  </a:lnTo>
                  <a:lnTo>
                    <a:pt x="45" y="549"/>
                  </a:lnTo>
                  <a:lnTo>
                    <a:pt x="57" y="578"/>
                  </a:lnTo>
                  <a:lnTo>
                    <a:pt x="79" y="570"/>
                  </a:lnTo>
                  <a:lnTo>
                    <a:pt x="62" y="536"/>
                  </a:lnTo>
                  <a:lnTo>
                    <a:pt x="62" y="489"/>
                  </a:lnTo>
                  <a:lnTo>
                    <a:pt x="96" y="468"/>
                  </a:lnTo>
                  <a:lnTo>
                    <a:pt x="118" y="438"/>
                  </a:lnTo>
                  <a:lnTo>
                    <a:pt x="127" y="374"/>
                  </a:lnTo>
                  <a:lnTo>
                    <a:pt x="102" y="363"/>
                  </a:lnTo>
                  <a:lnTo>
                    <a:pt x="96" y="337"/>
                  </a:lnTo>
                  <a:lnTo>
                    <a:pt x="114" y="318"/>
                  </a:lnTo>
                  <a:lnTo>
                    <a:pt x="192" y="319"/>
                  </a:lnTo>
                  <a:lnTo>
                    <a:pt x="244" y="344"/>
                  </a:lnTo>
                  <a:lnTo>
                    <a:pt x="291" y="266"/>
                  </a:lnTo>
                  <a:lnTo>
                    <a:pt x="258" y="244"/>
                  </a:lnTo>
                  <a:lnTo>
                    <a:pt x="266" y="156"/>
                  </a:lnTo>
                  <a:lnTo>
                    <a:pt x="344" y="44"/>
                  </a:lnTo>
                  <a:lnTo>
                    <a:pt x="348" y="25"/>
                  </a:lnTo>
                  <a:lnTo>
                    <a:pt x="412" y="0"/>
                  </a:lnTo>
                  <a:lnTo>
                    <a:pt x="450" y="27"/>
                  </a:lnTo>
                  <a:lnTo>
                    <a:pt x="436" y="190"/>
                  </a:lnTo>
                  <a:lnTo>
                    <a:pt x="462" y="327"/>
                  </a:lnTo>
                  <a:lnTo>
                    <a:pt x="602" y="372"/>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grpSp>
          <p:nvGrpSpPr>
            <p:cNvPr id="166" name="165 Grupo"/>
            <p:cNvGrpSpPr/>
            <p:nvPr/>
          </p:nvGrpSpPr>
          <p:grpSpPr>
            <a:xfrm>
              <a:off x="789182" y="3130855"/>
              <a:ext cx="1299157" cy="729040"/>
              <a:chOff x="778452" y="5174370"/>
              <a:chExt cx="1939396" cy="1088319"/>
            </a:xfrm>
            <a:gradFill>
              <a:gsLst>
                <a:gs pos="0">
                  <a:srgbClr val="92D050"/>
                </a:gs>
                <a:gs pos="100000">
                  <a:srgbClr val="92D050">
                    <a:lumMod val="78000"/>
                  </a:srgbClr>
                </a:gs>
              </a:gsLst>
              <a:lin ang="5400000" scaled="0"/>
            </a:gradFill>
            <a:effectLst>
              <a:outerShdw blurRad="50800" dist="25400" dir="2700000" algn="tl" rotWithShape="0">
                <a:schemeClr val="tx1">
                  <a:alpha val="40000"/>
                </a:schemeClr>
              </a:outerShdw>
            </a:effectLst>
          </p:grpSpPr>
          <p:sp>
            <p:nvSpPr>
              <p:cNvPr id="175" name="Freeform 71"/>
              <p:cNvSpPr>
                <a:spLocks/>
              </p:cNvSpPr>
              <p:nvPr/>
            </p:nvSpPr>
            <p:spPr bwMode="auto">
              <a:xfrm>
                <a:off x="778452" y="5364328"/>
                <a:ext cx="491070" cy="554113"/>
              </a:xfrm>
              <a:custGeom>
                <a:avLst/>
                <a:gdLst>
                  <a:gd name="T0" fmla="*/ 187 w 524"/>
                  <a:gd name="T1" fmla="*/ 10 h 591"/>
                  <a:gd name="T2" fmla="*/ 216 w 524"/>
                  <a:gd name="T3" fmla="*/ 2 h 591"/>
                  <a:gd name="T4" fmla="*/ 235 w 524"/>
                  <a:gd name="T5" fmla="*/ 27 h 591"/>
                  <a:gd name="T6" fmla="*/ 285 w 524"/>
                  <a:gd name="T7" fmla="*/ 0 h 591"/>
                  <a:gd name="T8" fmla="*/ 321 w 524"/>
                  <a:gd name="T9" fmla="*/ 56 h 591"/>
                  <a:gd name="T10" fmla="*/ 424 w 524"/>
                  <a:gd name="T11" fmla="*/ 93 h 591"/>
                  <a:gd name="T12" fmla="*/ 524 w 524"/>
                  <a:gd name="T13" fmla="*/ 140 h 591"/>
                  <a:gd name="T14" fmla="*/ 513 w 524"/>
                  <a:gd name="T15" fmla="*/ 176 h 591"/>
                  <a:gd name="T16" fmla="*/ 462 w 524"/>
                  <a:gd name="T17" fmla="*/ 174 h 591"/>
                  <a:gd name="T18" fmla="*/ 449 w 524"/>
                  <a:gd name="T19" fmla="*/ 211 h 591"/>
                  <a:gd name="T20" fmla="*/ 495 w 524"/>
                  <a:gd name="T21" fmla="*/ 260 h 591"/>
                  <a:gd name="T22" fmla="*/ 488 w 524"/>
                  <a:gd name="T23" fmla="*/ 406 h 591"/>
                  <a:gd name="T24" fmla="*/ 433 w 524"/>
                  <a:gd name="T25" fmla="*/ 490 h 591"/>
                  <a:gd name="T26" fmla="*/ 405 w 524"/>
                  <a:gd name="T27" fmla="*/ 560 h 591"/>
                  <a:gd name="T28" fmla="*/ 398 w 524"/>
                  <a:gd name="T29" fmla="*/ 591 h 591"/>
                  <a:gd name="T30" fmla="*/ 373 w 524"/>
                  <a:gd name="T31" fmla="*/ 540 h 591"/>
                  <a:gd name="T32" fmla="*/ 348 w 524"/>
                  <a:gd name="T33" fmla="*/ 520 h 591"/>
                  <a:gd name="T34" fmla="*/ 318 w 524"/>
                  <a:gd name="T35" fmla="*/ 503 h 591"/>
                  <a:gd name="T36" fmla="*/ 252 w 524"/>
                  <a:gd name="T37" fmla="*/ 463 h 591"/>
                  <a:gd name="T38" fmla="*/ 210 w 524"/>
                  <a:gd name="T39" fmla="*/ 435 h 591"/>
                  <a:gd name="T40" fmla="*/ 188 w 524"/>
                  <a:gd name="T41" fmla="*/ 438 h 591"/>
                  <a:gd name="T42" fmla="*/ 147 w 524"/>
                  <a:gd name="T43" fmla="*/ 406 h 591"/>
                  <a:gd name="T44" fmla="*/ 47 w 524"/>
                  <a:gd name="T45" fmla="*/ 406 h 591"/>
                  <a:gd name="T46" fmla="*/ 35 w 524"/>
                  <a:gd name="T47" fmla="*/ 419 h 591"/>
                  <a:gd name="T48" fmla="*/ 25 w 524"/>
                  <a:gd name="T49" fmla="*/ 394 h 591"/>
                  <a:gd name="T50" fmla="*/ 29 w 524"/>
                  <a:gd name="T51" fmla="*/ 352 h 591"/>
                  <a:gd name="T52" fmla="*/ 29 w 524"/>
                  <a:gd name="T53" fmla="*/ 306 h 591"/>
                  <a:gd name="T54" fmla="*/ 13 w 524"/>
                  <a:gd name="T55" fmla="*/ 263 h 591"/>
                  <a:gd name="T56" fmla="*/ 0 w 524"/>
                  <a:gd name="T57" fmla="*/ 241 h 591"/>
                  <a:gd name="T58" fmla="*/ 50 w 524"/>
                  <a:gd name="T59" fmla="*/ 197 h 591"/>
                  <a:gd name="T60" fmla="*/ 116 w 524"/>
                  <a:gd name="T61" fmla="*/ 115 h 591"/>
                  <a:gd name="T62" fmla="*/ 122 w 524"/>
                  <a:gd name="T63" fmla="*/ 86 h 591"/>
                  <a:gd name="T64" fmla="*/ 163 w 524"/>
                  <a:gd name="T65" fmla="*/ 45 h 591"/>
                  <a:gd name="T66" fmla="*/ 192 w 524"/>
                  <a:gd name="T67" fmla="*/ 45 h 591"/>
                  <a:gd name="T68" fmla="*/ 187 w 524"/>
                  <a:gd name="T69" fmla="*/ 1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24" h="591">
                    <a:moveTo>
                      <a:pt x="187" y="10"/>
                    </a:moveTo>
                    <a:lnTo>
                      <a:pt x="216" y="2"/>
                    </a:lnTo>
                    <a:lnTo>
                      <a:pt x="235" y="27"/>
                    </a:lnTo>
                    <a:lnTo>
                      <a:pt x="285" y="0"/>
                    </a:lnTo>
                    <a:lnTo>
                      <a:pt x="321" y="56"/>
                    </a:lnTo>
                    <a:lnTo>
                      <a:pt x="424" y="93"/>
                    </a:lnTo>
                    <a:lnTo>
                      <a:pt x="524" y="140"/>
                    </a:lnTo>
                    <a:lnTo>
                      <a:pt x="513" y="176"/>
                    </a:lnTo>
                    <a:lnTo>
                      <a:pt x="462" y="174"/>
                    </a:lnTo>
                    <a:lnTo>
                      <a:pt x="449" y="211"/>
                    </a:lnTo>
                    <a:lnTo>
                      <a:pt x="495" y="260"/>
                    </a:lnTo>
                    <a:lnTo>
                      <a:pt x="488" y="406"/>
                    </a:lnTo>
                    <a:lnTo>
                      <a:pt x="433" y="490"/>
                    </a:lnTo>
                    <a:lnTo>
                      <a:pt x="405" y="560"/>
                    </a:lnTo>
                    <a:lnTo>
                      <a:pt x="398" y="591"/>
                    </a:lnTo>
                    <a:lnTo>
                      <a:pt x="373" y="540"/>
                    </a:lnTo>
                    <a:lnTo>
                      <a:pt x="348" y="520"/>
                    </a:lnTo>
                    <a:lnTo>
                      <a:pt x="318" y="503"/>
                    </a:lnTo>
                    <a:lnTo>
                      <a:pt x="252" y="463"/>
                    </a:lnTo>
                    <a:lnTo>
                      <a:pt x="210" y="435"/>
                    </a:lnTo>
                    <a:lnTo>
                      <a:pt x="188" y="438"/>
                    </a:lnTo>
                    <a:lnTo>
                      <a:pt x="147" y="406"/>
                    </a:lnTo>
                    <a:lnTo>
                      <a:pt x="47" y="406"/>
                    </a:lnTo>
                    <a:lnTo>
                      <a:pt x="35" y="419"/>
                    </a:lnTo>
                    <a:lnTo>
                      <a:pt x="25" y="394"/>
                    </a:lnTo>
                    <a:lnTo>
                      <a:pt x="29" y="352"/>
                    </a:lnTo>
                    <a:lnTo>
                      <a:pt x="29" y="306"/>
                    </a:lnTo>
                    <a:lnTo>
                      <a:pt x="13" y="263"/>
                    </a:lnTo>
                    <a:lnTo>
                      <a:pt x="0" y="241"/>
                    </a:lnTo>
                    <a:lnTo>
                      <a:pt x="50" y="197"/>
                    </a:lnTo>
                    <a:lnTo>
                      <a:pt x="116" y="115"/>
                    </a:lnTo>
                    <a:lnTo>
                      <a:pt x="122" y="86"/>
                    </a:lnTo>
                    <a:lnTo>
                      <a:pt x="163" y="45"/>
                    </a:lnTo>
                    <a:lnTo>
                      <a:pt x="192" y="45"/>
                    </a:lnTo>
                    <a:lnTo>
                      <a:pt x="187" y="10"/>
                    </a:lnTo>
                    <a:close/>
                  </a:path>
                </a:pathLst>
              </a:custGeom>
              <a:grpFill/>
              <a:ln w="12700">
                <a:solidFill>
                  <a:srgbClr val="92D050"/>
                </a:solidFill>
                <a:headEnd/>
                <a:tailEnd/>
              </a:ln>
              <a:effectLst/>
            </p:spPr>
            <p:style>
              <a:lnRef idx="1">
                <a:schemeClr val="accent3"/>
              </a:lnRef>
              <a:fillRef idx="3">
                <a:schemeClr val="accent3"/>
              </a:fillRef>
              <a:effectRef idx="2">
                <a:schemeClr val="accent3"/>
              </a:effectRef>
              <a:fontRef idx="minor">
                <a:schemeClr val="lt1"/>
              </a:fontRef>
            </p:style>
            <p:txBody>
              <a:bodyPr/>
              <a:lstStyle/>
              <a:p>
                <a:endParaRPr lang="es-ES"/>
              </a:p>
            </p:txBody>
          </p:sp>
          <p:sp>
            <p:nvSpPr>
              <p:cNvPr id="176" name="Freeform 72"/>
              <p:cNvSpPr>
                <a:spLocks/>
              </p:cNvSpPr>
              <p:nvPr/>
            </p:nvSpPr>
            <p:spPr bwMode="auto">
              <a:xfrm>
                <a:off x="1140948" y="5871160"/>
                <a:ext cx="433833" cy="391529"/>
              </a:xfrm>
              <a:custGeom>
                <a:avLst/>
                <a:gdLst>
                  <a:gd name="T0" fmla="*/ 222 w 463"/>
                  <a:gd name="T1" fmla="*/ 14 h 417"/>
                  <a:gd name="T2" fmla="*/ 344 w 463"/>
                  <a:gd name="T3" fmla="*/ 0 h 417"/>
                  <a:gd name="T4" fmla="*/ 448 w 463"/>
                  <a:gd name="T5" fmla="*/ 8 h 417"/>
                  <a:gd name="T6" fmla="*/ 463 w 463"/>
                  <a:gd name="T7" fmla="*/ 41 h 417"/>
                  <a:gd name="T8" fmla="*/ 449 w 463"/>
                  <a:gd name="T9" fmla="*/ 152 h 417"/>
                  <a:gd name="T10" fmla="*/ 341 w 463"/>
                  <a:gd name="T11" fmla="*/ 229 h 417"/>
                  <a:gd name="T12" fmla="*/ 336 w 463"/>
                  <a:gd name="T13" fmla="*/ 253 h 417"/>
                  <a:gd name="T14" fmla="*/ 389 w 463"/>
                  <a:gd name="T15" fmla="*/ 250 h 417"/>
                  <a:gd name="T16" fmla="*/ 402 w 463"/>
                  <a:gd name="T17" fmla="*/ 313 h 417"/>
                  <a:gd name="T18" fmla="*/ 391 w 463"/>
                  <a:gd name="T19" fmla="*/ 352 h 417"/>
                  <a:gd name="T20" fmla="*/ 366 w 463"/>
                  <a:gd name="T21" fmla="*/ 388 h 417"/>
                  <a:gd name="T22" fmla="*/ 361 w 463"/>
                  <a:gd name="T23" fmla="*/ 361 h 417"/>
                  <a:gd name="T24" fmla="*/ 351 w 463"/>
                  <a:gd name="T25" fmla="*/ 361 h 417"/>
                  <a:gd name="T26" fmla="*/ 339 w 463"/>
                  <a:gd name="T27" fmla="*/ 374 h 417"/>
                  <a:gd name="T28" fmla="*/ 339 w 463"/>
                  <a:gd name="T29" fmla="*/ 392 h 417"/>
                  <a:gd name="T30" fmla="*/ 267 w 463"/>
                  <a:gd name="T31" fmla="*/ 417 h 417"/>
                  <a:gd name="T32" fmla="*/ 248 w 463"/>
                  <a:gd name="T33" fmla="*/ 396 h 417"/>
                  <a:gd name="T34" fmla="*/ 91 w 463"/>
                  <a:gd name="T35" fmla="*/ 308 h 417"/>
                  <a:gd name="T36" fmla="*/ 87 w 463"/>
                  <a:gd name="T37" fmla="*/ 273 h 417"/>
                  <a:gd name="T38" fmla="*/ 52 w 463"/>
                  <a:gd name="T39" fmla="*/ 231 h 417"/>
                  <a:gd name="T40" fmla="*/ 56 w 463"/>
                  <a:gd name="T41" fmla="*/ 207 h 417"/>
                  <a:gd name="T42" fmla="*/ 83 w 463"/>
                  <a:gd name="T43" fmla="*/ 219 h 417"/>
                  <a:gd name="T44" fmla="*/ 94 w 463"/>
                  <a:gd name="T45" fmla="*/ 207 h 417"/>
                  <a:gd name="T46" fmla="*/ 87 w 463"/>
                  <a:gd name="T47" fmla="*/ 185 h 417"/>
                  <a:gd name="T48" fmla="*/ 74 w 463"/>
                  <a:gd name="T49" fmla="*/ 160 h 417"/>
                  <a:gd name="T50" fmla="*/ 52 w 463"/>
                  <a:gd name="T51" fmla="*/ 148 h 417"/>
                  <a:gd name="T52" fmla="*/ 40 w 463"/>
                  <a:gd name="T53" fmla="*/ 157 h 417"/>
                  <a:gd name="T54" fmla="*/ 0 w 463"/>
                  <a:gd name="T55" fmla="*/ 100 h 417"/>
                  <a:gd name="T56" fmla="*/ 15 w 463"/>
                  <a:gd name="T57" fmla="*/ 82 h 417"/>
                  <a:gd name="T58" fmla="*/ 11 w 463"/>
                  <a:gd name="T59" fmla="*/ 50 h 417"/>
                  <a:gd name="T60" fmla="*/ 19 w 463"/>
                  <a:gd name="T61" fmla="*/ 17 h 417"/>
                  <a:gd name="T62" fmla="*/ 158 w 463"/>
                  <a:gd name="T63" fmla="*/ 8 h 417"/>
                  <a:gd name="T64" fmla="*/ 222 w 463"/>
                  <a:gd name="T65" fmla="*/ 14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3" h="417">
                    <a:moveTo>
                      <a:pt x="222" y="14"/>
                    </a:moveTo>
                    <a:lnTo>
                      <a:pt x="344" y="0"/>
                    </a:lnTo>
                    <a:lnTo>
                      <a:pt x="448" y="8"/>
                    </a:lnTo>
                    <a:lnTo>
                      <a:pt x="463" y="41"/>
                    </a:lnTo>
                    <a:lnTo>
                      <a:pt x="449" y="152"/>
                    </a:lnTo>
                    <a:lnTo>
                      <a:pt x="341" y="229"/>
                    </a:lnTo>
                    <a:lnTo>
                      <a:pt x="336" y="253"/>
                    </a:lnTo>
                    <a:lnTo>
                      <a:pt x="389" y="250"/>
                    </a:lnTo>
                    <a:lnTo>
                      <a:pt x="402" y="313"/>
                    </a:lnTo>
                    <a:lnTo>
                      <a:pt x="391" y="352"/>
                    </a:lnTo>
                    <a:lnTo>
                      <a:pt x="366" y="388"/>
                    </a:lnTo>
                    <a:lnTo>
                      <a:pt x="361" y="361"/>
                    </a:lnTo>
                    <a:lnTo>
                      <a:pt x="351" y="361"/>
                    </a:lnTo>
                    <a:lnTo>
                      <a:pt x="339" y="374"/>
                    </a:lnTo>
                    <a:lnTo>
                      <a:pt x="339" y="392"/>
                    </a:lnTo>
                    <a:lnTo>
                      <a:pt x="267" y="417"/>
                    </a:lnTo>
                    <a:lnTo>
                      <a:pt x="248" y="396"/>
                    </a:lnTo>
                    <a:lnTo>
                      <a:pt x="91" y="308"/>
                    </a:lnTo>
                    <a:lnTo>
                      <a:pt x="87" y="273"/>
                    </a:lnTo>
                    <a:lnTo>
                      <a:pt x="52" y="231"/>
                    </a:lnTo>
                    <a:lnTo>
                      <a:pt x="56" y="207"/>
                    </a:lnTo>
                    <a:lnTo>
                      <a:pt x="83" y="219"/>
                    </a:lnTo>
                    <a:lnTo>
                      <a:pt x="94" y="207"/>
                    </a:lnTo>
                    <a:lnTo>
                      <a:pt x="87" y="185"/>
                    </a:lnTo>
                    <a:lnTo>
                      <a:pt x="74" y="160"/>
                    </a:lnTo>
                    <a:lnTo>
                      <a:pt x="52" y="148"/>
                    </a:lnTo>
                    <a:lnTo>
                      <a:pt x="40" y="157"/>
                    </a:lnTo>
                    <a:lnTo>
                      <a:pt x="0" y="100"/>
                    </a:lnTo>
                    <a:lnTo>
                      <a:pt x="15" y="82"/>
                    </a:lnTo>
                    <a:lnTo>
                      <a:pt x="11" y="50"/>
                    </a:lnTo>
                    <a:lnTo>
                      <a:pt x="19" y="17"/>
                    </a:lnTo>
                    <a:lnTo>
                      <a:pt x="158" y="8"/>
                    </a:lnTo>
                    <a:lnTo>
                      <a:pt x="222" y="14"/>
                    </a:lnTo>
                    <a:close/>
                  </a:path>
                </a:pathLst>
              </a:custGeom>
              <a:grpFill/>
              <a:ln w="12700">
                <a:solidFill>
                  <a:srgbClr val="92D050"/>
                </a:solidFill>
                <a:headEnd/>
                <a:tailEnd/>
              </a:ln>
              <a:effectLst/>
            </p:spPr>
            <p:style>
              <a:lnRef idx="1">
                <a:schemeClr val="accent3"/>
              </a:lnRef>
              <a:fillRef idx="3">
                <a:schemeClr val="accent3"/>
              </a:fillRef>
              <a:effectRef idx="2">
                <a:schemeClr val="accent3"/>
              </a:effectRef>
              <a:fontRef idx="minor">
                <a:schemeClr val="lt1"/>
              </a:fontRef>
            </p:style>
            <p:txBody>
              <a:bodyPr/>
              <a:lstStyle/>
              <a:p>
                <a:endParaRPr lang="es-ES"/>
              </a:p>
            </p:txBody>
          </p:sp>
          <p:sp>
            <p:nvSpPr>
              <p:cNvPr id="177" name="Freeform 73"/>
              <p:cNvSpPr>
                <a:spLocks/>
              </p:cNvSpPr>
              <p:nvPr/>
            </p:nvSpPr>
            <p:spPr bwMode="auto">
              <a:xfrm>
                <a:off x="1157538" y="5373453"/>
                <a:ext cx="564067" cy="540841"/>
              </a:xfrm>
              <a:custGeom>
                <a:avLst/>
                <a:gdLst>
                  <a:gd name="T0" fmla="*/ 90 w 601"/>
                  <a:gd name="T1" fmla="*/ 255 h 577"/>
                  <a:gd name="T2" fmla="*/ 44 w 601"/>
                  <a:gd name="T3" fmla="*/ 205 h 577"/>
                  <a:gd name="T4" fmla="*/ 57 w 601"/>
                  <a:gd name="T5" fmla="*/ 165 h 577"/>
                  <a:gd name="T6" fmla="*/ 109 w 601"/>
                  <a:gd name="T7" fmla="*/ 165 h 577"/>
                  <a:gd name="T8" fmla="*/ 119 w 601"/>
                  <a:gd name="T9" fmla="*/ 131 h 577"/>
                  <a:gd name="T10" fmla="*/ 142 w 601"/>
                  <a:gd name="T11" fmla="*/ 125 h 577"/>
                  <a:gd name="T12" fmla="*/ 151 w 601"/>
                  <a:gd name="T13" fmla="*/ 102 h 577"/>
                  <a:gd name="T14" fmla="*/ 182 w 601"/>
                  <a:gd name="T15" fmla="*/ 112 h 577"/>
                  <a:gd name="T16" fmla="*/ 195 w 601"/>
                  <a:gd name="T17" fmla="*/ 90 h 577"/>
                  <a:gd name="T18" fmla="*/ 185 w 601"/>
                  <a:gd name="T19" fmla="*/ 57 h 577"/>
                  <a:gd name="T20" fmla="*/ 232 w 601"/>
                  <a:gd name="T21" fmla="*/ 3 h 577"/>
                  <a:gd name="T22" fmla="*/ 252 w 601"/>
                  <a:gd name="T23" fmla="*/ 0 h 577"/>
                  <a:gd name="T24" fmla="*/ 293 w 601"/>
                  <a:gd name="T25" fmla="*/ 36 h 577"/>
                  <a:gd name="T26" fmla="*/ 364 w 601"/>
                  <a:gd name="T27" fmla="*/ 79 h 577"/>
                  <a:gd name="T28" fmla="*/ 383 w 601"/>
                  <a:gd name="T29" fmla="*/ 132 h 577"/>
                  <a:gd name="T30" fmla="*/ 407 w 601"/>
                  <a:gd name="T31" fmla="*/ 245 h 577"/>
                  <a:gd name="T32" fmla="*/ 469 w 601"/>
                  <a:gd name="T33" fmla="*/ 242 h 577"/>
                  <a:gd name="T34" fmla="*/ 548 w 601"/>
                  <a:gd name="T35" fmla="*/ 276 h 577"/>
                  <a:gd name="T36" fmla="*/ 575 w 601"/>
                  <a:gd name="T37" fmla="*/ 317 h 577"/>
                  <a:gd name="T38" fmla="*/ 594 w 601"/>
                  <a:gd name="T39" fmla="*/ 422 h 577"/>
                  <a:gd name="T40" fmla="*/ 601 w 601"/>
                  <a:gd name="T41" fmla="*/ 465 h 577"/>
                  <a:gd name="T42" fmla="*/ 565 w 601"/>
                  <a:gd name="T43" fmla="*/ 506 h 577"/>
                  <a:gd name="T44" fmla="*/ 498 w 601"/>
                  <a:gd name="T45" fmla="*/ 537 h 577"/>
                  <a:gd name="T46" fmla="*/ 445 w 601"/>
                  <a:gd name="T47" fmla="*/ 577 h 577"/>
                  <a:gd name="T48" fmla="*/ 430 w 601"/>
                  <a:gd name="T49" fmla="*/ 540 h 577"/>
                  <a:gd name="T50" fmla="*/ 329 w 601"/>
                  <a:gd name="T51" fmla="*/ 531 h 577"/>
                  <a:gd name="T52" fmla="*/ 203 w 601"/>
                  <a:gd name="T53" fmla="*/ 546 h 577"/>
                  <a:gd name="T54" fmla="*/ 139 w 601"/>
                  <a:gd name="T55" fmla="*/ 540 h 577"/>
                  <a:gd name="T56" fmla="*/ 0 w 601"/>
                  <a:gd name="T57" fmla="*/ 549 h 577"/>
                  <a:gd name="T58" fmla="*/ 29 w 601"/>
                  <a:gd name="T59" fmla="*/ 477 h 577"/>
                  <a:gd name="T60" fmla="*/ 83 w 601"/>
                  <a:gd name="T61" fmla="*/ 398 h 577"/>
                  <a:gd name="T62" fmla="*/ 90 w 601"/>
                  <a:gd name="T63" fmla="*/ 255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1" h="577">
                    <a:moveTo>
                      <a:pt x="90" y="255"/>
                    </a:moveTo>
                    <a:lnTo>
                      <a:pt x="44" y="205"/>
                    </a:lnTo>
                    <a:lnTo>
                      <a:pt x="57" y="165"/>
                    </a:lnTo>
                    <a:lnTo>
                      <a:pt x="109" y="165"/>
                    </a:lnTo>
                    <a:lnTo>
                      <a:pt x="119" y="131"/>
                    </a:lnTo>
                    <a:lnTo>
                      <a:pt x="142" y="125"/>
                    </a:lnTo>
                    <a:lnTo>
                      <a:pt x="151" y="102"/>
                    </a:lnTo>
                    <a:lnTo>
                      <a:pt x="182" y="112"/>
                    </a:lnTo>
                    <a:lnTo>
                      <a:pt x="195" y="90"/>
                    </a:lnTo>
                    <a:lnTo>
                      <a:pt x="185" y="57"/>
                    </a:lnTo>
                    <a:lnTo>
                      <a:pt x="232" y="3"/>
                    </a:lnTo>
                    <a:lnTo>
                      <a:pt x="252" y="0"/>
                    </a:lnTo>
                    <a:lnTo>
                      <a:pt x="293" y="36"/>
                    </a:lnTo>
                    <a:lnTo>
                      <a:pt x="364" y="79"/>
                    </a:lnTo>
                    <a:lnTo>
                      <a:pt x="383" y="132"/>
                    </a:lnTo>
                    <a:lnTo>
                      <a:pt x="407" y="245"/>
                    </a:lnTo>
                    <a:lnTo>
                      <a:pt x="469" y="242"/>
                    </a:lnTo>
                    <a:lnTo>
                      <a:pt x="548" y="276"/>
                    </a:lnTo>
                    <a:lnTo>
                      <a:pt x="575" y="317"/>
                    </a:lnTo>
                    <a:lnTo>
                      <a:pt x="594" y="422"/>
                    </a:lnTo>
                    <a:lnTo>
                      <a:pt x="601" y="465"/>
                    </a:lnTo>
                    <a:lnTo>
                      <a:pt x="565" y="506"/>
                    </a:lnTo>
                    <a:lnTo>
                      <a:pt x="498" y="537"/>
                    </a:lnTo>
                    <a:lnTo>
                      <a:pt x="445" y="577"/>
                    </a:lnTo>
                    <a:lnTo>
                      <a:pt x="430" y="540"/>
                    </a:lnTo>
                    <a:lnTo>
                      <a:pt x="329" y="531"/>
                    </a:lnTo>
                    <a:lnTo>
                      <a:pt x="203" y="546"/>
                    </a:lnTo>
                    <a:lnTo>
                      <a:pt x="139" y="540"/>
                    </a:lnTo>
                    <a:lnTo>
                      <a:pt x="0" y="549"/>
                    </a:lnTo>
                    <a:lnTo>
                      <a:pt x="29" y="477"/>
                    </a:lnTo>
                    <a:lnTo>
                      <a:pt x="83" y="398"/>
                    </a:lnTo>
                    <a:lnTo>
                      <a:pt x="90" y="255"/>
                    </a:lnTo>
                    <a:close/>
                  </a:path>
                </a:pathLst>
              </a:custGeom>
              <a:grpFill/>
              <a:ln w="12700">
                <a:solidFill>
                  <a:srgbClr val="92D050"/>
                </a:solidFill>
                <a:headEnd/>
                <a:tailEnd/>
              </a:ln>
              <a:effectLst/>
            </p:spPr>
            <p:style>
              <a:lnRef idx="1">
                <a:schemeClr val="accent3"/>
              </a:lnRef>
              <a:fillRef idx="3">
                <a:schemeClr val="accent3"/>
              </a:fillRef>
              <a:effectRef idx="2">
                <a:schemeClr val="accent3"/>
              </a:effectRef>
              <a:fontRef idx="minor">
                <a:schemeClr val="lt1"/>
              </a:fontRef>
            </p:style>
            <p:txBody>
              <a:bodyPr/>
              <a:lstStyle/>
              <a:p>
                <a:endParaRPr lang="es-ES"/>
              </a:p>
            </p:txBody>
          </p:sp>
          <p:sp>
            <p:nvSpPr>
              <p:cNvPr id="178" name="Freeform 74"/>
              <p:cNvSpPr>
                <a:spLocks/>
              </p:cNvSpPr>
              <p:nvPr/>
            </p:nvSpPr>
            <p:spPr bwMode="auto">
              <a:xfrm>
                <a:off x="1456162" y="5769129"/>
                <a:ext cx="582316" cy="396506"/>
              </a:xfrm>
              <a:custGeom>
                <a:avLst/>
                <a:gdLst>
                  <a:gd name="T0" fmla="*/ 485 w 621"/>
                  <a:gd name="T1" fmla="*/ 148 h 423"/>
                  <a:gd name="T2" fmla="*/ 621 w 621"/>
                  <a:gd name="T3" fmla="*/ 241 h 423"/>
                  <a:gd name="T4" fmla="*/ 558 w 621"/>
                  <a:gd name="T5" fmla="*/ 241 h 423"/>
                  <a:gd name="T6" fmla="*/ 520 w 621"/>
                  <a:gd name="T7" fmla="*/ 249 h 423"/>
                  <a:gd name="T8" fmla="*/ 486 w 621"/>
                  <a:gd name="T9" fmla="*/ 241 h 423"/>
                  <a:gd name="T10" fmla="*/ 389 w 621"/>
                  <a:gd name="T11" fmla="*/ 241 h 423"/>
                  <a:gd name="T12" fmla="*/ 382 w 621"/>
                  <a:gd name="T13" fmla="*/ 245 h 423"/>
                  <a:gd name="T14" fmla="*/ 306 w 621"/>
                  <a:gd name="T15" fmla="*/ 321 h 423"/>
                  <a:gd name="T16" fmla="*/ 254 w 621"/>
                  <a:gd name="T17" fmla="*/ 351 h 423"/>
                  <a:gd name="T18" fmla="*/ 222 w 621"/>
                  <a:gd name="T19" fmla="*/ 346 h 423"/>
                  <a:gd name="T20" fmla="*/ 193 w 621"/>
                  <a:gd name="T21" fmla="*/ 351 h 423"/>
                  <a:gd name="T22" fmla="*/ 150 w 621"/>
                  <a:gd name="T23" fmla="*/ 354 h 423"/>
                  <a:gd name="T24" fmla="*/ 125 w 621"/>
                  <a:gd name="T25" fmla="*/ 363 h 423"/>
                  <a:gd name="T26" fmla="*/ 84 w 621"/>
                  <a:gd name="T27" fmla="*/ 401 h 423"/>
                  <a:gd name="T28" fmla="*/ 66 w 621"/>
                  <a:gd name="T29" fmla="*/ 423 h 423"/>
                  <a:gd name="T30" fmla="*/ 53 w 621"/>
                  <a:gd name="T31" fmla="*/ 360 h 423"/>
                  <a:gd name="T32" fmla="*/ 0 w 621"/>
                  <a:gd name="T33" fmla="*/ 364 h 423"/>
                  <a:gd name="T34" fmla="*/ 4 w 621"/>
                  <a:gd name="T35" fmla="*/ 340 h 423"/>
                  <a:gd name="T36" fmla="*/ 113 w 621"/>
                  <a:gd name="T37" fmla="*/ 261 h 423"/>
                  <a:gd name="T38" fmla="*/ 127 w 621"/>
                  <a:gd name="T39" fmla="*/ 155 h 423"/>
                  <a:gd name="T40" fmla="*/ 178 w 621"/>
                  <a:gd name="T41" fmla="*/ 117 h 423"/>
                  <a:gd name="T42" fmla="*/ 247 w 621"/>
                  <a:gd name="T43" fmla="*/ 83 h 423"/>
                  <a:gd name="T44" fmla="*/ 283 w 621"/>
                  <a:gd name="T45" fmla="*/ 45 h 423"/>
                  <a:gd name="T46" fmla="*/ 277 w 621"/>
                  <a:gd name="T47" fmla="*/ 0 h 423"/>
                  <a:gd name="T48" fmla="*/ 376 w 621"/>
                  <a:gd name="T49" fmla="*/ 20 h 423"/>
                  <a:gd name="T50" fmla="*/ 456 w 621"/>
                  <a:gd name="T51" fmla="*/ 43 h 423"/>
                  <a:gd name="T52" fmla="*/ 456 w 621"/>
                  <a:gd name="T53" fmla="*/ 91 h 423"/>
                  <a:gd name="T54" fmla="*/ 485 w 621"/>
                  <a:gd name="T55" fmla="*/ 148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21" h="423">
                    <a:moveTo>
                      <a:pt x="485" y="148"/>
                    </a:moveTo>
                    <a:lnTo>
                      <a:pt x="621" y="241"/>
                    </a:lnTo>
                    <a:lnTo>
                      <a:pt x="558" y="241"/>
                    </a:lnTo>
                    <a:lnTo>
                      <a:pt x="520" y="249"/>
                    </a:lnTo>
                    <a:lnTo>
                      <a:pt x="486" y="241"/>
                    </a:lnTo>
                    <a:lnTo>
                      <a:pt x="389" y="241"/>
                    </a:lnTo>
                    <a:lnTo>
                      <a:pt x="382" y="245"/>
                    </a:lnTo>
                    <a:lnTo>
                      <a:pt x="306" y="321"/>
                    </a:lnTo>
                    <a:lnTo>
                      <a:pt x="254" y="351"/>
                    </a:lnTo>
                    <a:lnTo>
                      <a:pt x="222" y="346"/>
                    </a:lnTo>
                    <a:lnTo>
                      <a:pt x="193" y="351"/>
                    </a:lnTo>
                    <a:lnTo>
                      <a:pt x="150" y="354"/>
                    </a:lnTo>
                    <a:lnTo>
                      <a:pt x="125" y="363"/>
                    </a:lnTo>
                    <a:lnTo>
                      <a:pt x="84" y="401"/>
                    </a:lnTo>
                    <a:lnTo>
                      <a:pt x="66" y="423"/>
                    </a:lnTo>
                    <a:lnTo>
                      <a:pt x="53" y="360"/>
                    </a:lnTo>
                    <a:lnTo>
                      <a:pt x="0" y="364"/>
                    </a:lnTo>
                    <a:lnTo>
                      <a:pt x="4" y="340"/>
                    </a:lnTo>
                    <a:lnTo>
                      <a:pt x="113" y="261"/>
                    </a:lnTo>
                    <a:lnTo>
                      <a:pt x="127" y="155"/>
                    </a:lnTo>
                    <a:lnTo>
                      <a:pt x="178" y="117"/>
                    </a:lnTo>
                    <a:lnTo>
                      <a:pt x="247" y="83"/>
                    </a:lnTo>
                    <a:lnTo>
                      <a:pt x="283" y="45"/>
                    </a:lnTo>
                    <a:lnTo>
                      <a:pt x="277" y="0"/>
                    </a:lnTo>
                    <a:lnTo>
                      <a:pt x="376" y="20"/>
                    </a:lnTo>
                    <a:lnTo>
                      <a:pt x="456" y="43"/>
                    </a:lnTo>
                    <a:lnTo>
                      <a:pt x="456" y="91"/>
                    </a:lnTo>
                    <a:lnTo>
                      <a:pt x="485" y="148"/>
                    </a:lnTo>
                    <a:close/>
                  </a:path>
                </a:pathLst>
              </a:custGeom>
              <a:grpFill/>
              <a:ln w="12700">
                <a:solidFill>
                  <a:srgbClr val="92D050"/>
                </a:solidFill>
                <a:headEnd/>
                <a:tailEnd/>
              </a:ln>
              <a:effectLst/>
            </p:spPr>
            <p:style>
              <a:lnRef idx="1">
                <a:schemeClr val="accent3"/>
              </a:lnRef>
              <a:fillRef idx="3">
                <a:schemeClr val="accent3"/>
              </a:fillRef>
              <a:effectRef idx="2">
                <a:schemeClr val="accent3"/>
              </a:effectRef>
              <a:fontRef idx="minor">
                <a:schemeClr val="lt1"/>
              </a:fontRef>
            </p:style>
            <p:txBody>
              <a:bodyPr/>
              <a:lstStyle/>
              <a:p>
                <a:endParaRPr lang="es-ES"/>
              </a:p>
            </p:txBody>
          </p:sp>
          <p:sp>
            <p:nvSpPr>
              <p:cNvPr id="179" name="Freeform 75"/>
              <p:cNvSpPr>
                <a:spLocks/>
              </p:cNvSpPr>
              <p:nvPr/>
            </p:nvSpPr>
            <p:spPr bwMode="auto">
              <a:xfrm>
                <a:off x="1883360" y="5454745"/>
                <a:ext cx="657802" cy="559919"/>
              </a:xfrm>
              <a:custGeom>
                <a:avLst/>
                <a:gdLst>
                  <a:gd name="T0" fmla="*/ 204 w 702"/>
                  <a:gd name="T1" fmla="*/ 225 h 598"/>
                  <a:gd name="T2" fmla="*/ 367 w 702"/>
                  <a:gd name="T3" fmla="*/ 220 h 598"/>
                  <a:gd name="T4" fmla="*/ 410 w 702"/>
                  <a:gd name="T5" fmla="*/ 210 h 598"/>
                  <a:gd name="T6" fmla="*/ 446 w 702"/>
                  <a:gd name="T7" fmla="*/ 172 h 598"/>
                  <a:gd name="T8" fmla="*/ 456 w 702"/>
                  <a:gd name="T9" fmla="*/ 107 h 598"/>
                  <a:gd name="T10" fmla="*/ 575 w 702"/>
                  <a:gd name="T11" fmla="*/ 0 h 598"/>
                  <a:gd name="T12" fmla="*/ 577 w 702"/>
                  <a:gd name="T13" fmla="*/ 15 h 598"/>
                  <a:gd name="T14" fmla="*/ 589 w 702"/>
                  <a:gd name="T15" fmla="*/ 19 h 598"/>
                  <a:gd name="T16" fmla="*/ 634 w 702"/>
                  <a:gd name="T17" fmla="*/ 29 h 598"/>
                  <a:gd name="T18" fmla="*/ 663 w 702"/>
                  <a:gd name="T19" fmla="*/ 41 h 598"/>
                  <a:gd name="T20" fmla="*/ 702 w 702"/>
                  <a:gd name="T21" fmla="*/ 97 h 598"/>
                  <a:gd name="T22" fmla="*/ 674 w 702"/>
                  <a:gd name="T23" fmla="*/ 124 h 598"/>
                  <a:gd name="T24" fmla="*/ 622 w 702"/>
                  <a:gd name="T25" fmla="*/ 143 h 598"/>
                  <a:gd name="T26" fmla="*/ 610 w 702"/>
                  <a:gd name="T27" fmla="*/ 191 h 598"/>
                  <a:gd name="T28" fmla="*/ 607 w 702"/>
                  <a:gd name="T29" fmla="*/ 239 h 598"/>
                  <a:gd name="T30" fmla="*/ 564 w 702"/>
                  <a:gd name="T31" fmla="*/ 282 h 598"/>
                  <a:gd name="T32" fmla="*/ 566 w 702"/>
                  <a:gd name="T33" fmla="*/ 333 h 598"/>
                  <a:gd name="T34" fmla="*/ 540 w 702"/>
                  <a:gd name="T35" fmla="*/ 374 h 598"/>
                  <a:gd name="T36" fmla="*/ 456 w 702"/>
                  <a:gd name="T37" fmla="*/ 453 h 598"/>
                  <a:gd name="T38" fmla="*/ 427 w 702"/>
                  <a:gd name="T39" fmla="*/ 506 h 598"/>
                  <a:gd name="T40" fmla="*/ 418 w 702"/>
                  <a:gd name="T41" fmla="*/ 576 h 598"/>
                  <a:gd name="T42" fmla="*/ 393 w 702"/>
                  <a:gd name="T43" fmla="*/ 587 h 598"/>
                  <a:gd name="T44" fmla="*/ 356 w 702"/>
                  <a:gd name="T45" fmla="*/ 573 h 598"/>
                  <a:gd name="T46" fmla="*/ 329 w 702"/>
                  <a:gd name="T47" fmla="*/ 576 h 598"/>
                  <a:gd name="T48" fmla="*/ 297 w 702"/>
                  <a:gd name="T49" fmla="*/ 593 h 598"/>
                  <a:gd name="T50" fmla="*/ 272 w 702"/>
                  <a:gd name="T51" fmla="*/ 593 h 598"/>
                  <a:gd name="T52" fmla="*/ 228 w 702"/>
                  <a:gd name="T53" fmla="*/ 598 h 598"/>
                  <a:gd name="T54" fmla="*/ 202 w 702"/>
                  <a:gd name="T55" fmla="*/ 584 h 598"/>
                  <a:gd name="T56" fmla="*/ 177 w 702"/>
                  <a:gd name="T57" fmla="*/ 567 h 598"/>
                  <a:gd name="T58" fmla="*/ 165 w 702"/>
                  <a:gd name="T59" fmla="*/ 576 h 598"/>
                  <a:gd name="T60" fmla="*/ 30 w 702"/>
                  <a:gd name="T61" fmla="*/ 484 h 598"/>
                  <a:gd name="T62" fmla="*/ 0 w 702"/>
                  <a:gd name="T63" fmla="*/ 428 h 598"/>
                  <a:gd name="T64" fmla="*/ 0 w 702"/>
                  <a:gd name="T65" fmla="*/ 378 h 598"/>
                  <a:gd name="T66" fmla="*/ 0 w 702"/>
                  <a:gd name="T67" fmla="*/ 333 h 598"/>
                  <a:gd name="T68" fmla="*/ 24 w 702"/>
                  <a:gd name="T69" fmla="*/ 318 h 598"/>
                  <a:gd name="T70" fmla="*/ 146 w 702"/>
                  <a:gd name="T71" fmla="*/ 299 h 598"/>
                  <a:gd name="T72" fmla="*/ 204 w 702"/>
                  <a:gd name="T73" fmla="*/ 225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02" h="598">
                    <a:moveTo>
                      <a:pt x="204" y="225"/>
                    </a:moveTo>
                    <a:lnTo>
                      <a:pt x="367" y="220"/>
                    </a:lnTo>
                    <a:lnTo>
                      <a:pt x="410" y="210"/>
                    </a:lnTo>
                    <a:lnTo>
                      <a:pt x="446" y="172"/>
                    </a:lnTo>
                    <a:lnTo>
                      <a:pt x="456" y="107"/>
                    </a:lnTo>
                    <a:lnTo>
                      <a:pt x="575" y="0"/>
                    </a:lnTo>
                    <a:lnTo>
                      <a:pt x="577" y="15"/>
                    </a:lnTo>
                    <a:lnTo>
                      <a:pt x="589" y="19"/>
                    </a:lnTo>
                    <a:lnTo>
                      <a:pt x="634" y="29"/>
                    </a:lnTo>
                    <a:lnTo>
                      <a:pt x="663" y="41"/>
                    </a:lnTo>
                    <a:lnTo>
                      <a:pt x="702" y="97"/>
                    </a:lnTo>
                    <a:lnTo>
                      <a:pt x="674" y="124"/>
                    </a:lnTo>
                    <a:lnTo>
                      <a:pt x="622" y="143"/>
                    </a:lnTo>
                    <a:lnTo>
                      <a:pt x="610" y="191"/>
                    </a:lnTo>
                    <a:lnTo>
                      <a:pt x="607" y="239"/>
                    </a:lnTo>
                    <a:lnTo>
                      <a:pt x="564" y="282"/>
                    </a:lnTo>
                    <a:lnTo>
                      <a:pt x="566" y="333"/>
                    </a:lnTo>
                    <a:lnTo>
                      <a:pt x="540" y="374"/>
                    </a:lnTo>
                    <a:lnTo>
                      <a:pt x="456" y="453"/>
                    </a:lnTo>
                    <a:lnTo>
                      <a:pt x="427" y="506"/>
                    </a:lnTo>
                    <a:lnTo>
                      <a:pt x="418" y="576"/>
                    </a:lnTo>
                    <a:lnTo>
                      <a:pt x="393" y="587"/>
                    </a:lnTo>
                    <a:lnTo>
                      <a:pt x="356" y="573"/>
                    </a:lnTo>
                    <a:lnTo>
                      <a:pt x="329" y="576"/>
                    </a:lnTo>
                    <a:lnTo>
                      <a:pt x="297" y="593"/>
                    </a:lnTo>
                    <a:lnTo>
                      <a:pt x="272" y="593"/>
                    </a:lnTo>
                    <a:lnTo>
                      <a:pt x="228" y="598"/>
                    </a:lnTo>
                    <a:lnTo>
                      <a:pt x="202" y="584"/>
                    </a:lnTo>
                    <a:lnTo>
                      <a:pt x="177" y="567"/>
                    </a:lnTo>
                    <a:lnTo>
                      <a:pt x="165" y="576"/>
                    </a:lnTo>
                    <a:lnTo>
                      <a:pt x="30" y="484"/>
                    </a:lnTo>
                    <a:lnTo>
                      <a:pt x="0" y="428"/>
                    </a:lnTo>
                    <a:lnTo>
                      <a:pt x="0" y="378"/>
                    </a:lnTo>
                    <a:lnTo>
                      <a:pt x="0" y="333"/>
                    </a:lnTo>
                    <a:lnTo>
                      <a:pt x="24" y="318"/>
                    </a:lnTo>
                    <a:lnTo>
                      <a:pt x="146" y="299"/>
                    </a:lnTo>
                    <a:lnTo>
                      <a:pt x="204" y="225"/>
                    </a:lnTo>
                    <a:close/>
                  </a:path>
                </a:pathLst>
              </a:custGeom>
              <a:grpFill/>
              <a:ln w="12700">
                <a:solidFill>
                  <a:srgbClr val="92D050"/>
                </a:solidFill>
                <a:headEnd/>
                <a:tailEnd/>
              </a:ln>
              <a:effectLst/>
            </p:spPr>
            <p:style>
              <a:lnRef idx="1">
                <a:schemeClr val="accent3"/>
              </a:lnRef>
              <a:fillRef idx="3">
                <a:schemeClr val="accent3"/>
              </a:fillRef>
              <a:effectRef idx="2">
                <a:schemeClr val="accent3"/>
              </a:effectRef>
              <a:fontRef idx="minor">
                <a:schemeClr val="lt1"/>
              </a:fontRef>
            </p:style>
            <p:txBody>
              <a:bodyPr/>
              <a:lstStyle/>
              <a:p>
                <a:endParaRPr lang="es-ES"/>
              </a:p>
            </p:txBody>
          </p:sp>
          <p:sp>
            <p:nvSpPr>
              <p:cNvPr id="180" name="Freeform 77"/>
              <p:cNvSpPr>
                <a:spLocks/>
              </p:cNvSpPr>
              <p:nvPr/>
            </p:nvSpPr>
            <p:spPr bwMode="auto">
              <a:xfrm>
                <a:off x="2274889" y="5545991"/>
                <a:ext cx="442959" cy="472821"/>
              </a:xfrm>
              <a:custGeom>
                <a:avLst/>
                <a:gdLst>
                  <a:gd name="T0" fmla="*/ 146 w 472"/>
                  <a:gd name="T1" fmla="*/ 185 h 505"/>
                  <a:gd name="T2" fmla="*/ 189 w 472"/>
                  <a:gd name="T3" fmla="*/ 142 h 505"/>
                  <a:gd name="T4" fmla="*/ 192 w 472"/>
                  <a:gd name="T5" fmla="*/ 94 h 505"/>
                  <a:gd name="T6" fmla="*/ 204 w 472"/>
                  <a:gd name="T7" fmla="*/ 46 h 505"/>
                  <a:gd name="T8" fmla="*/ 258 w 472"/>
                  <a:gd name="T9" fmla="*/ 27 h 505"/>
                  <a:gd name="T10" fmla="*/ 284 w 472"/>
                  <a:gd name="T11" fmla="*/ 0 h 505"/>
                  <a:gd name="T12" fmla="*/ 321 w 472"/>
                  <a:gd name="T13" fmla="*/ 3 h 505"/>
                  <a:gd name="T14" fmla="*/ 341 w 472"/>
                  <a:gd name="T15" fmla="*/ 29 h 505"/>
                  <a:gd name="T16" fmla="*/ 333 w 472"/>
                  <a:gd name="T17" fmla="*/ 53 h 505"/>
                  <a:gd name="T18" fmla="*/ 338 w 472"/>
                  <a:gd name="T19" fmla="*/ 79 h 505"/>
                  <a:gd name="T20" fmla="*/ 362 w 472"/>
                  <a:gd name="T21" fmla="*/ 103 h 505"/>
                  <a:gd name="T22" fmla="*/ 411 w 472"/>
                  <a:gd name="T23" fmla="*/ 175 h 505"/>
                  <a:gd name="T24" fmla="*/ 441 w 472"/>
                  <a:gd name="T25" fmla="*/ 179 h 505"/>
                  <a:gd name="T26" fmla="*/ 472 w 472"/>
                  <a:gd name="T27" fmla="*/ 216 h 505"/>
                  <a:gd name="T28" fmla="*/ 462 w 472"/>
                  <a:gd name="T29" fmla="*/ 233 h 505"/>
                  <a:gd name="T30" fmla="*/ 441 w 472"/>
                  <a:gd name="T31" fmla="*/ 242 h 505"/>
                  <a:gd name="T32" fmla="*/ 416 w 472"/>
                  <a:gd name="T33" fmla="*/ 270 h 505"/>
                  <a:gd name="T34" fmla="*/ 399 w 472"/>
                  <a:gd name="T35" fmla="*/ 322 h 505"/>
                  <a:gd name="T36" fmla="*/ 377 w 472"/>
                  <a:gd name="T37" fmla="*/ 376 h 505"/>
                  <a:gd name="T38" fmla="*/ 344 w 472"/>
                  <a:gd name="T39" fmla="*/ 448 h 505"/>
                  <a:gd name="T40" fmla="*/ 333 w 472"/>
                  <a:gd name="T41" fmla="*/ 470 h 505"/>
                  <a:gd name="T42" fmla="*/ 315 w 472"/>
                  <a:gd name="T43" fmla="*/ 487 h 505"/>
                  <a:gd name="T44" fmla="*/ 290 w 472"/>
                  <a:gd name="T45" fmla="*/ 487 h 505"/>
                  <a:gd name="T46" fmla="*/ 272 w 472"/>
                  <a:gd name="T47" fmla="*/ 476 h 505"/>
                  <a:gd name="T48" fmla="*/ 239 w 472"/>
                  <a:gd name="T49" fmla="*/ 449 h 505"/>
                  <a:gd name="T50" fmla="*/ 148 w 472"/>
                  <a:gd name="T51" fmla="*/ 449 h 505"/>
                  <a:gd name="T52" fmla="*/ 123 w 472"/>
                  <a:gd name="T53" fmla="*/ 487 h 505"/>
                  <a:gd name="T54" fmla="*/ 101 w 472"/>
                  <a:gd name="T55" fmla="*/ 501 h 505"/>
                  <a:gd name="T56" fmla="*/ 71 w 472"/>
                  <a:gd name="T57" fmla="*/ 505 h 505"/>
                  <a:gd name="T58" fmla="*/ 54 w 472"/>
                  <a:gd name="T59" fmla="*/ 487 h 505"/>
                  <a:gd name="T60" fmla="*/ 29 w 472"/>
                  <a:gd name="T61" fmla="*/ 476 h 505"/>
                  <a:gd name="T62" fmla="*/ 0 w 472"/>
                  <a:gd name="T63" fmla="*/ 479 h 505"/>
                  <a:gd name="T64" fmla="*/ 9 w 472"/>
                  <a:gd name="T65" fmla="*/ 410 h 505"/>
                  <a:gd name="T66" fmla="*/ 34 w 472"/>
                  <a:gd name="T67" fmla="*/ 359 h 505"/>
                  <a:gd name="T68" fmla="*/ 123 w 472"/>
                  <a:gd name="T69" fmla="*/ 275 h 505"/>
                  <a:gd name="T70" fmla="*/ 148 w 472"/>
                  <a:gd name="T71" fmla="*/ 236 h 505"/>
                  <a:gd name="T72" fmla="*/ 146 w 472"/>
                  <a:gd name="T73" fmla="*/ 18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72" h="505">
                    <a:moveTo>
                      <a:pt x="146" y="185"/>
                    </a:moveTo>
                    <a:lnTo>
                      <a:pt x="189" y="142"/>
                    </a:lnTo>
                    <a:lnTo>
                      <a:pt x="192" y="94"/>
                    </a:lnTo>
                    <a:lnTo>
                      <a:pt x="204" y="46"/>
                    </a:lnTo>
                    <a:lnTo>
                      <a:pt x="258" y="27"/>
                    </a:lnTo>
                    <a:lnTo>
                      <a:pt x="284" y="0"/>
                    </a:lnTo>
                    <a:lnTo>
                      <a:pt x="321" y="3"/>
                    </a:lnTo>
                    <a:lnTo>
                      <a:pt x="341" y="29"/>
                    </a:lnTo>
                    <a:lnTo>
                      <a:pt x="333" y="53"/>
                    </a:lnTo>
                    <a:lnTo>
                      <a:pt x="338" y="79"/>
                    </a:lnTo>
                    <a:lnTo>
                      <a:pt x="362" y="103"/>
                    </a:lnTo>
                    <a:lnTo>
                      <a:pt x="411" y="175"/>
                    </a:lnTo>
                    <a:lnTo>
                      <a:pt x="441" y="179"/>
                    </a:lnTo>
                    <a:lnTo>
                      <a:pt x="472" y="216"/>
                    </a:lnTo>
                    <a:lnTo>
                      <a:pt x="462" y="233"/>
                    </a:lnTo>
                    <a:lnTo>
                      <a:pt x="441" y="242"/>
                    </a:lnTo>
                    <a:lnTo>
                      <a:pt x="416" y="270"/>
                    </a:lnTo>
                    <a:lnTo>
                      <a:pt x="399" y="322"/>
                    </a:lnTo>
                    <a:lnTo>
                      <a:pt x="377" y="376"/>
                    </a:lnTo>
                    <a:lnTo>
                      <a:pt x="344" y="448"/>
                    </a:lnTo>
                    <a:lnTo>
                      <a:pt x="333" y="470"/>
                    </a:lnTo>
                    <a:lnTo>
                      <a:pt x="315" y="487"/>
                    </a:lnTo>
                    <a:lnTo>
                      <a:pt x="290" y="487"/>
                    </a:lnTo>
                    <a:lnTo>
                      <a:pt x="272" y="476"/>
                    </a:lnTo>
                    <a:lnTo>
                      <a:pt x="239" y="449"/>
                    </a:lnTo>
                    <a:lnTo>
                      <a:pt x="148" y="449"/>
                    </a:lnTo>
                    <a:lnTo>
                      <a:pt x="123" y="487"/>
                    </a:lnTo>
                    <a:lnTo>
                      <a:pt x="101" y="501"/>
                    </a:lnTo>
                    <a:lnTo>
                      <a:pt x="71" y="505"/>
                    </a:lnTo>
                    <a:lnTo>
                      <a:pt x="54" y="487"/>
                    </a:lnTo>
                    <a:lnTo>
                      <a:pt x="29" y="476"/>
                    </a:lnTo>
                    <a:lnTo>
                      <a:pt x="0" y="479"/>
                    </a:lnTo>
                    <a:lnTo>
                      <a:pt x="9" y="410"/>
                    </a:lnTo>
                    <a:lnTo>
                      <a:pt x="34" y="359"/>
                    </a:lnTo>
                    <a:lnTo>
                      <a:pt x="123" y="275"/>
                    </a:lnTo>
                    <a:lnTo>
                      <a:pt x="148" y="236"/>
                    </a:lnTo>
                    <a:lnTo>
                      <a:pt x="146" y="185"/>
                    </a:lnTo>
                    <a:close/>
                  </a:path>
                </a:pathLst>
              </a:custGeom>
              <a:grpFill/>
              <a:ln w="12700">
                <a:solidFill>
                  <a:srgbClr val="92D050"/>
                </a:solidFill>
                <a:headEnd/>
                <a:tailEnd/>
              </a:ln>
              <a:effectLst/>
            </p:spPr>
            <p:style>
              <a:lnRef idx="1">
                <a:schemeClr val="accent3"/>
              </a:lnRef>
              <a:fillRef idx="3">
                <a:schemeClr val="accent3"/>
              </a:fillRef>
              <a:effectRef idx="2">
                <a:schemeClr val="accent3"/>
              </a:effectRef>
              <a:fontRef idx="minor">
                <a:schemeClr val="lt1"/>
              </a:fontRef>
            </p:style>
            <p:txBody>
              <a:bodyPr/>
              <a:lstStyle/>
              <a:p>
                <a:endParaRPr lang="es-ES"/>
              </a:p>
            </p:txBody>
          </p:sp>
          <p:sp>
            <p:nvSpPr>
              <p:cNvPr id="181" name="Freeform 76"/>
              <p:cNvSpPr>
                <a:spLocks/>
              </p:cNvSpPr>
              <p:nvPr/>
            </p:nvSpPr>
            <p:spPr bwMode="auto">
              <a:xfrm>
                <a:off x="1847691" y="5274741"/>
                <a:ext cx="621304" cy="477798"/>
              </a:xfrm>
              <a:custGeom>
                <a:avLst/>
                <a:gdLst>
                  <a:gd name="T0" fmla="*/ 12 w 662"/>
                  <a:gd name="T1" fmla="*/ 143 h 509"/>
                  <a:gd name="T2" fmla="*/ 14 w 662"/>
                  <a:gd name="T3" fmla="*/ 82 h 509"/>
                  <a:gd name="T4" fmla="*/ 27 w 662"/>
                  <a:gd name="T5" fmla="*/ 68 h 509"/>
                  <a:gd name="T6" fmla="*/ 81 w 662"/>
                  <a:gd name="T7" fmla="*/ 69 h 509"/>
                  <a:gd name="T8" fmla="*/ 157 w 662"/>
                  <a:gd name="T9" fmla="*/ 56 h 509"/>
                  <a:gd name="T10" fmla="*/ 180 w 662"/>
                  <a:gd name="T11" fmla="*/ 41 h 509"/>
                  <a:gd name="T12" fmla="*/ 218 w 662"/>
                  <a:gd name="T13" fmla="*/ 72 h 509"/>
                  <a:gd name="T14" fmla="*/ 247 w 662"/>
                  <a:gd name="T15" fmla="*/ 41 h 509"/>
                  <a:gd name="T16" fmla="*/ 287 w 662"/>
                  <a:gd name="T17" fmla="*/ 59 h 509"/>
                  <a:gd name="T18" fmla="*/ 318 w 662"/>
                  <a:gd name="T19" fmla="*/ 24 h 509"/>
                  <a:gd name="T20" fmla="*/ 360 w 662"/>
                  <a:gd name="T21" fmla="*/ 41 h 509"/>
                  <a:gd name="T22" fmla="*/ 409 w 662"/>
                  <a:gd name="T23" fmla="*/ 31 h 509"/>
                  <a:gd name="T24" fmla="*/ 439 w 662"/>
                  <a:gd name="T25" fmla="*/ 59 h 509"/>
                  <a:gd name="T26" fmla="*/ 466 w 662"/>
                  <a:gd name="T27" fmla="*/ 24 h 509"/>
                  <a:gd name="T28" fmla="*/ 495 w 662"/>
                  <a:gd name="T29" fmla="*/ 31 h 509"/>
                  <a:gd name="T30" fmla="*/ 517 w 662"/>
                  <a:gd name="T31" fmla="*/ 0 h 509"/>
                  <a:gd name="T32" fmla="*/ 568 w 662"/>
                  <a:gd name="T33" fmla="*/ 24 h 509"/>
                  <a:gd name="T34" fmla="*/ 595 w 662"/>
                  <a:gd name="T35" fmla="*/ 18 h 509"/>
                  <a:gd name="T36" fmla="*/ 662 w 662"/>
                  <a:gd name="T37" fmla="*/ 115 h 509"/>
                  <a:gd name="T38" fmla="*/ 613 w 662"/>
                  <a:gd name="T39" fmla="*/ 191 h 509"/>
                  <a:gd name="T40" fmla="*/ 496 w 662"/>
                  <a:gd name="T41" fmla="*/ 297 h 509"/>
                  <a:gd name="T42" fmla="*/ 484 w 662"/>
                  <a:gd name="T43" fmla="*/ 362 h 509"/>
                  <a:gd name="T44" fmla="*/ 447 w 662"/>
                  <a:gd name="T45" fmla="*/ 403 h 509"/>
                  <a:gd name="T46" fmla="*/ 410 w 662"/>
                  <a:gd name="T47" fmla="*/ 410 h 509"/>
                  <a:gd name="T48" fmla="*/ 243 w 662"/>
                  <a:gd name="T49" fmla="*/ 417 h 509"/>
                  <a:gd name="T50" fmla="*/ 184 w 662"/>
                  <a:gd name="T51" fmla="*/ 490 h 509"/>
                  <a:gd name="T52" fmla="*/ 64 w 662"/>
                  <a:gd name="T53" fmla="*/ 509 h 509"/>
                  <a:gd name="T54" fmla="*/ 57 w 662"/>
                  <a:gd name="T55" fmla="*/ 460 h 509"/>
                  <a:gd name="T56" fmla="*/ 41 w 662"/>
                  <a:gd name="T57" fmla="*/ 421 h 509"/>
                  <a:gd name="T58" fmla="*/ 41 w 662"/>
                  <a:gd name="T59" fmla="*/ 322 h 509"/>
                  <a:gd name="T60" fmla="*/ 22 w 662"/>
                  <a:gd name="T61" fmla="*/ 236 h 509"/>
                  <a:gd name="T62" fmla="*/ 0 w 662"/>
                  <a:gd name="T63" fmla="*/ 188 h 509"/>
                  <a:gd name="T64" fmla="*/ 12 w 662"/>
                  <a:gd name="T65" fmla="*/ 143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2" h="509">
                    <a:moveTo>
                      <a:pt x="12" y="143"/>
                    </a:moveTo>
                    <a:lnTo>
                      <a:pt x="14" y="82"/>
                    </a:lnTo>
                    <a:lnTo>
                      <a:pt x="27" y="68"/>
                    </a:lnTo>
                    <a:lnTo>
                      <a:pt x="81" y="69"/>
                    </a:lnTo>
                    <a:lnTo>
                      <a:pt x="157" y="56"/>
                    </a:lnTo>
                    <a:lnTo>
                      <a:pt x="180" y="41"/>
                    </a:lnTo>
                    <a:lnTo>
                      <a:pt x="218" y="72"/>
                    </a:lnTo>
                    <a:lnTo>
                      <a:pt x="247" y="41"/>
                    </a:lnTo>
                    <a:lnTo>
                      <a:pt x="287" y="59"/>
                    </a:lnTo>
                    <a:lnTo>
                      <a:pt x="318" y="24"/>
                    </a:lnTo>
                    <a:lnTo>
                      <a:pt x="360" y="41"/>
                    </a:lnTo>
                    <a:lnTo>
                      <a:pt x="409" y="31"/>
                    </a:lnTo>
                    <a:lnTo>
                      <a:pt x="439" y="59"/>
                    </a:lnTo>
                    <a:lnTo>
                      <a:pt x="466" y="24"/>
                    </a:lnTo>
                    <a:lnTo>
                      <a:pt x="495" y="31"/>
                    </a:lnTo>
                    <a:lnTo>
                      <a:pt x="517" y="0"/>
                    </a:lnTo>
                    <a:lnTo>
                      <a:pt x="568" y="24"/>
                    </a:lnTo>
                    <a:lnTo>
                      <a:pt x="595" y="18"/>
                    </a:lnTo>
                    <a:lnTo>
                      <a:pt x="662" y="115"/>
                    </a:lnTo>
                    <a:lnTo>
                      <a:pt x="613" y="191"/>
                    </a:lnTo>
                    <a:lnTo>
                      <a:pt x="496" y="297"/>
                    </a:lnTo>
                    <a:lnTo>
                      <a:pt x="484" y="362"/>
                    </a:lnTo>
                    <a:lnTo>
                      <a:pt x="447" y="403"/>
                    </a:lnTo>
                    <a:lnTo>
                      <a:pt x="410" y="410"/>
                    </a:lnTo>
                    <a:lnTo>
                      <a:pt x="243" y="417"/>
                    </a:lnTo>
                    <a:lnTo>
                      <a:pt x="184" y="490"/>
                    </a:lnTo>
                    <a:lnTo>
                      <a:pt x="64" y="509"/>
                    </a:lnTo>
                    <a:lnTo>
                      <a:pt x="57" y="460"/>
                    </a:lnTo>
                    <a:lnTo>
                      <a:pt x="41" y="421"/>
                    </a:lnTo>
                    <a:lnTo>
                      <a:pt x="41" y="322"/>
                    </a:lnTo>
                    <a:lnTo>
                      <a:pt x="22" y="236"/>
                    </a:lnTo>
                    <a:lnTo>
                      <a:pt x="0" y="188"/>
                    </a:lnTo>
                    <a:lnTo>
                      <a:pt x="12" y="143"/>
                    </a:lnTo>
                    <a:close/>
                  </a:path>
                </a:pathLst>
              </a:custGeom>
              <a:grpFill/>
              <a:ln w="12700">
                <a:solidFill>
                  <a:srgbClr val="92D050"/>
                </a:solidFill>
                <a:headEnd/>
                <a:tailEnd/>
              </a:ln>
              <a:effectLst/>
            </p:spPr>
            <p:style>
              <a:lnRef idx="1">
                <a:schemeClr val="accent3"/>
              </a:lnRef>
              <a:fillRef idx="3">
                <a:schemeClr val="accent3"/>
              </a:fillRef>
              <a:effectRef idx="2">
                <a:schemeClr val="accent3"/>
              </a:effectRef>
              <a:fontRef idx="minor">
                <a:schemeClr val="lt1"/>
              </a:fontRef>
            </p:style>
            <p:txBody>
              <a:bodyPr/>
              <a:lstStyle/>
              <a:p>
                <a:endParaRPr lang="es-ES"/>
              </a:p>
            </p:txBody>
          </p:sp>
          <p:sp>
            <p:nvSpPr>
              <p:cNvPr id="182" name="Freeform 79"/>
              <p:cNvSpPr>
                <a:spLocks/>
              </p:cNvSpPr>
              <p:nvPr/>
            </p:nvSpPr>
            <p:spPr bwMode="auto">
              <a:xfrm>
                <a:off x="1432935" y="5174370"/>
                <a:ext cx="475310" cy="634575"/>
              </a:xfrm>
              <a:custGeom>
                <a:avLst/>
                <a:gdLst>
                  <a:gd name="T0" fmla="*/ 115 w 507"/>
                  <a:gd name="T1" fmla="*/ 456 h 676"/>
                  <a:gd name="T2" fmla="*/ 89 w 507"/>
                  <a:gd name="T3" fmla="*/ 343 h 676"/>
                  <a:gd name="T4" fmla="*/ 72 w 507"/>
                  <a:gd name="T5" fmla="*/ 290 h 676"/>
                  <a:gd name="T6" fmla="*/ 0 w 507"/>
                  <a:gd name="T7" fmla="*/ 247 h 676"/>
                  <a:gd name="T8" fmla="*/ 40 w 507"/>
                  <a:gd name="T9" fmla="*/ 209 h 676"/>
                  <a:gd name="T10" fmla="*/ 21 w 507"/>
                  <a:gd name="T11" fmla="*/ 147 h 676"/>
                  <a:gd name="T12" fmla="*/ 25 w 507"/>
                  <a:gd name="T13" fmla="*/ 121 h 676"/>
                  <a:gd name="T14" fmla="*/ 138 w 507"/>
                  <a:gd name="T15" fmla="*/ 44 h 676"/>
                  <a:gd name="T16" fmla="*/ 138 w 507"/>
                  <a:gd name="T17" fmla="*/ 16 h 676"/>
                  <a:gd name="T18" fmla="*/ 156 w 507"/>
                  <a:gd name="T19" fmla="*/ 0 h 676"/>
                  <a:gd name="T20" fmla="*/ 194 w 507"/>
                  <a:gd name="T21" fmla="*/ 4 h 676"/>
                  <a:gd name="T22" fmla="*/ 263 w 507"/>
                  <a:gd name="T23" fmla="*/ 68 h 676"/>
                  <a:gd name="T24" fmla="*/ 306 w 507"/>
                  <a:gd name="T25" fmla="*/ 78 h 676"/>
                  <a:gd name="T26" fmla="*/ 457 w 507"/>
                  <a:gd name="T27" fmla="*/ 189 h 676"/>
                  <a:gd name="T28" fmla="*/ 455 w 507"/>
                  <a:gd name="T29" fmla="*/ 252 h 676"/>
                  <a:gd name="T30" fmla="*/ 441 w 507"/>
                  <a:gd name="T31" fmla="*/ 295 h 676"/>
                  <a:gd name="T32" fmla="*/ 467 w 507"/>
                  <a:gd name="T33" fmla="*/ 344 h 676"/>
                  <a:gd name="T34" fmla="*/ 483 w 507"/>
                  <a:gd name="T35" fmla="*/ 429 h 676"/>
                  <a:gd name="T36" fmla="*/ 483 w 507"/>
                  <a:gd name="T37" fmla="*/ 529 h 676"/>
                  <a:gd name="T38" fmla="*/ 499 w 507"/>
                  <a:gd name="T39" fmla="*/ 566 h 676"/>
                  <a:gd name="T40" fmla="*/ 507 w 507"/>
                  <a:gd name="T41" fmla="*/ 616 h 676"/>
                  <a:gd name="T42" fmla="*/ 481 w 507"/>
                  <a:gd name="T43" fmla="*/ 629 h 676"/>
                  <a:gd name="T44" fmla="*/ 481 w 507"/>
                  <a:gd name="T45" fmla="*/ 676 h 676"/>
                  <a:gd name="T46" fmla="*/ 396 w 507"/>
                  <a:gd name="T47" fmla="*/ 651 h 676"/>
                  <a:gd name="T48" fmla="*/ 302 w 507"/>
                  <a:gd name="T49" fmla="*/ 633 h 676"/>
                  <a:gd name="T50" fmla="*/ 283 w 507"/>
                  <a:gd name="T51" fmla="*/ 531 h 676"/>
                  <a:gd name="T52" fmla="*/ 258 w 507"/>
                  <a:gd name="T53" fmla="*/ 489 h 676"/>
                  <a:gd name="T54" fmla="*/ 176 w 507"/>
                  <a:gd name="T55" fmla="*/ 453 h 676"/>
                  <a:gd name="T56" fmla="*/ 115 w 507"/>
                  <a:gd name="T57" fmla="*/ 456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7" h="676">
                    <a:moveTo>
                      <a:pt x="115" y="456"/>
                    </a:moveTo>
                    <a:lnTo>
                      <a:pt x="89" y="343"/>
                    </a:lnTo>
                    <a:lnTo>
                      <a:pt x="72" y="290"/>
                    </a:lnTo>
                    <a:lnTo>
                      <a:pt x="0" y="247"/>
                    </a:lnTo>
                    <a:lnTo>
                      <a:pt x="40" y="209"/>
                    </a:lnTo>
                    <a:lnTo>
                      <a:pt x="21" y="147"/>
                    </a:lnTo>
                    <a:lnTo>
                      <a:pt x="25" y="121"/>
                    </a:lnTo>
                    <a:lnTo>
                      <a:pt x="138" y="44"/>
                    </a:lnTo>
                    <a:lnTo>
                      <a:pt x="138" y="16"/>
                    </a:lnTo>
                    <a:lnTo>
                      <a:pt x="156" y="0"/>
                    </a:lnTo>
                    <a:lnTo>
                      <a:pt x="194" y="4"/>
                    </a:lnTo>
                    <a:lnTo>
                      <a:pt x="263" y="68"/>
                    </a:lnTo>
                    <a:lnTo>
                      <a:pt x="306" y="78"/>
                    </a:lnTo>
                    <a:lnTo>
                      <a:pt x="457" y="189"/>
                    </a:lnTo>
                    <a:lnTo>
                      <a:pt x="455" y="252"/>
                    </a:lnTo>
                    <a:lnTo>
                      <a:pt x="441" y="295"/>
                    </a:lnTo>
                    <a:lnTo>
                      <a:pt x="467" y="344"/>
                    </a:lnTo>
                    <a:lnTo>
                      <a:pt x="483" y="429"/>
                    </a:lnTo>
                    <a:lnTo>
                      <a:pt x="483" y="529"/>
                    </a:lnTo>
                    <a:lnTo>
                      <a:pt x="499" y="566"/>
                    </a:lnTo>
                    <a:lnTo>
                      <a:pt x="507" y="616"/>
                    </a:lnTo>
                    <a:lnTo>
                      <a:pt x="481" y="629"/>
                    </a:lnTo>
                    <a:lnTo>
                      <a:pt x="481" y="676"/>
                    </a:lnTo>
                    <a:lnTo>
                      <a:pt x="396" y="651"/>
                    </a:lnTo>
                    <a:lnTo>
                      <a:pt x="302" y="633"/>
                    </a:lnTo>
                    <a:lnTo>
                      <a:pt x="283" y="531"/>
                    </a:lnTo>
                    <a:lnTo>
                      <a:pt x="258" y="489"/>
                    </a:lnTo>
                    <a:lnTo>
                      <a:pt x="176" y="453"/>
                    </a:lnTo>
                    <a:lnTo>
                      <a:pt x="115" y="456"/>
                    </a:lnTo>
                    <a:close/>
                  </a:path>
                </a:pathLst>
              </a:custGeom>
              <a:grpFill/>
              <a:ln w="12700">
                <a:solidFill>
                  <a:srgbClr val="92D050"/>
                </a:solidFill>
                <a:headEnd/>
                <a:tailEnd/>
              </a:ln>
              <a:effectLst/>
            </p:spPr>
            <p:style>
              <a:lnRef idx="1">
                <a:schemeClr val="accent3"/>
              </a:lnRef>
              <a:fillRef idx="3">
                <a:schemeClr val="accent3"/>
              </a:fillRef>
              <a:effectRef idx="2">
                <a:schemeClr val="accent3"/>
              </a:effectRef>
              <a:fontRef idx="minor">
                <a:schemeClr val="lt1"/>
              </a:fontRef>
            </p:style>
            <p:txBody>
              <a:bodyPr/>
              <a:lstStyle/>
              <a:p>
                <a:endParaRPr lang="es-ES"/>
              </a:p>
            </p:txBody>
          </p:sp>
        </p:grpSp>
        <p:sp>
          <p:nvSpPr>
            <p:cNvPr id="167" name="Freeform 82"/>
            <p:cNvSpPr>
              <a:spLocks/>
            </p:cNvSpPr>
            <p:nvPr/>
          </p:nvSpPr>
          <p:spPr bwMode="auto">
            <a:xfrm>
              <a:off x="973664" y="2440712"/>
              <a:ext cx="366743" cy="294505"/>
            </a:xfrm>
            <a:custGeom>
              <a:avLst/>
              <a:gdLst>
                <a:gd name="T0" fmla="*/ 737 w 737"/>
                <a:gd name="T1" fmla="*/ 205 h 591"/>
                <a:gd name="T2" fmla="*/ 694 w 737"/>
                <a:gd name="T3" fmla="*/ 305 h 591"/>
                <a:gd name="T4" fmla="*/ 641 w 737"/>
                <a:gd name="T5" fmla="*/ 374 h 591"/>
                <a:gd name="T6" fmla="*/ 629 w 737"/>
                <a:gd name="T7" fmla="*/ 435 h 591"/>
                <a:gd name="T8" fmla="*/ 575 w 737"/>
                <a:gd name="T9" fmla="*/ 451 h 591"/>
                <a:gd name="T10" fmla="*/ 532 w 737"/>
                <a:gd name="T11" fmla="*/ 555 h 591"/>
                <a:gd name="T12" fmla="*/ 488 w 737"/>
                <a:gd name="T13" fmla="*/ 569 h 591"/>
                <a:gd name="T14" fmla="*/ 444 w 737"/>
                <a:gd name="T15" fmla="*/ 550 h 591"/>
                <a:gd name="T16" fmla="*/ 402 w 737"/>
                <a:gd name="T17" fmla="*/ 558 h 591"/>
                <a:gd name="T18" fmla="*/ 327 w 737"/>
                <a:gd name="T19" fmla="*/ 468 h 591"/>
                <a:gd name="T20" fmla="*/ 296 w 737"/>
                <a:gd name="T21" fmla="*/ 466 h 591"/>
                <a:gd name="T22" fmla="*/ 231 w 737"/>
                <a:gd name="T23" fmla="*/ 511 h 591"/>
                <a:gd name="T24" fmla="*/ 172 w 737"/>
                <a:gd name="T25" fmla="*/ 525 h 591"/>
                <a:gd name="T26" fmla="*/ 145 w 737"/>
                <a:gd name="T27" fmla="*/ 575 h 591"/>
                <a:gd name="T28" fmla="*/ 130 w 737"/>
                <a:gd name="T29" fmla="*/ 586 h 591"/>
                <a:gd name="T30" fmla="*/ 93 w 737"/>
                <a:gd name="T31" fmla="*/ 556 h 591"/>
                <a:gd name="T32" fmla="*/ 15 w 737"/>
                <a:gd name="T33" fmla="*/ 591 h 591"/>
                <a:gd name="T34" fmla="*/ 0 w 737"/>
                <a:gd name="T35" fmla="*/ 535 h 591"/>
                <a:gd name="T36" fmla="*/ 83 w 737"/>
                <a:gd name="T37" fmla="*/ 482 h 591"/>
                <a:gd name="T38" fmla="*/ 68 w 737"/>
                <a:gd name="T39" fmla="*/ 448 h 591"/>
                <a:gd name="T40" fmla="*/ 55 w 737"/>
                <a:gd name="T41" fmla="*/ 416 h 591"/>
                <a:gd name="T42" fmla="*/ 100 w 737"/>
                <a:gd name="T43" fmla="*/ 353 h 591"/>
                <a:gd name="T44" fmla="*/ 88 w 737"/>
                <a:gd name="T45" fmla="*/ 270 h 591"/>
                <a:gd name="T46" fmla="*/ 100 w 737"/>
                <a:gd name="T47" fmla="*/ 106 h 591"/>
                <a:gd name="T48" fmla="*/ 142 w 737"/>
                <a:gd name="T49" fmla="*/ 47 h 591"/>
                <a:gd name="T50" fmla="*/ 206 w 737"/>
                <a:gd name="T51" fmla="*/ 0 h 591"/>
                <a:gd name="T52" fmla="*/ 260 w 737"/>
                <a:gd name="T53" fmla="*/ 32 h 591"/>
                <a:gd name="T54" fmla="*/ 333 w 737"/>
                <a:gd name="T55" fmla="*/ 32 h 591"/>
                <a:gd name="T56" fmla="*/ 353 w 737"/>
                <a:gd name="T57" fmla="*/ 74 h 591"/>
                <a:gd name="T58" fmla="*/ 456 w 737"/>
                <a:gd name="T59" fmla="*/ 78 h 591"/>
                <a:gd name="T60" fmla="*/ 472 w 737"/>
                <a:gd name="T61" fmla="*/ 28 h 591"/>
                <a:gd name="T62" fmla="*/ 595 w 737"/>
                <a:gd name="T63" fmla="*/ 44 h 591"/>
                <a:gd name="T64" fmla="*/ 668 w 737"/>
                <a:gd name="T65" fmla="*/ 78 h 591"/>
                <a:gd name="T66" fmla="*/ 729 w 737"/>
                <a:gd name="T67" fmla="*/ 120 h 591"/>
                <a:gd name="T68" fmla="*/ 737 w 737"/>
                <a:gd name="T69" fmla="*/ 205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37" h="591">
                  <a:moveTo>
                    <a:pt x="737" y="205"/>
                  </a:moveTo>
                  <a:lnTo>
                    <a:pt x="694" y="305"/>
                  </a:lnTo>
                  <a:lnTo>
                    <a:pt x="641" y="374"/>
                  </a:lnTo>
                  <a:lnTo>
                    <a:pt x="629" y="435"/>
                  </a:lnTo>
                  <a:lnTo>
                    <a:pt x="575" y="451"/>
                  </a:lnTo>
                  <a:lnTo>
                    <a:pt x="532" y="555"/>
                  </a:lnTo>
                  <a:lnTo>
                    <a:pt x="488" y="569"/>
                  </a:lnTo>
                  <a:lnTo>
                    <a:pt x="444" y="550"/>
                  </a:lnTo>
                  <a:lnTo>
                    <a:pt x="402" y="558"/>
                  </a:lnTo>
                  <a:lnTo>
                    <a:pt x="327" y="468"/>
                  </a:lnTo>
                  <a:lnTo>
                    <a:pt x="296" y="466"/>
                  </a:lnTo>
                  <a:lnTo>
                    <a:pt x="231" y="511"/>
                  </a:lnTo>
                  <a:lnTo>
                    <a:pt x="172" y="525"/>
                  </a:lnTo>
                  <a:lnTo>
                    <a:pt x="145" y="575"/>
                  </a:lnTo>
                  <a:lnTo>
                    <a:pt x="130" y="586"/>
                  </a:lnTo>
                  <a:lnTo>
                    <a:pt x="93" y="556"/>
                  </a:lnTo>
                  <a:lnTo>
                    <a:pt x="15" y="591"/>
                  </a:lnTo>
                  <a:lnTo>
                    <a:pt x="0" y="535"/>
                  </a:lnTo>
                  <a:lnTo>
                    <a:pt x="83" y="482"/>
                  </a:lnTo>
                  <a:lnTo>
                    <a:pt x="68" y="448"/>
                  </a:lnTo>
                  <a:lnTo>
                    <a:pt x="55" y="416"/>
                  </a:lnTo>
                  <a:lnTo>
                    <a:pt x="100" y="353"/>
                  </a:lnTo>
                  <a:lnTo>
                    <a:pt x="88" y="270"/>
                  </a:lnTo>
                  <a:lnTo>
                    <a:pt x="100" y="106"/>
                  </a:lnTo>
                  <a:lnTo>
                    <a:pt x="142" y="47"/>
                  </a:lnTo>
                  <a:lnTo>
                    <a:pt x="206" y="0"/>
                  </a:lnTo>
                  <a:lnTo>
                    <a:pt x="260" y="32"/>
                  </a:lnTo>
                  <a:lnTo>
                    <a:pt x="333" y="32"/>
                  </a:lnTo>
                  <a:lnTo>
                    <a:pt x="353" y="74"/>
                  </a:lnTo>
                  <a:lnTo>
                    <a:pt x="456" y="78"/>
                  </a:lnTo>
                  <a:lnTo>
                    <a:pt x="472" y="28"/>
                  </a:lnTo>
                  <a:lnTo>
                    <a:pt x="595" y="44"/>
                  </a:lnTo>
                  <a:lnTo>
                    <a:pt x="668" y="78"/>
                  </a:lnTo>
                  <a:lnTo>
                    <a:pt x="729" y="120"/>
                  </a:lnTo>
                  <a:lnTo>
                    <a:pt x="737" y="205"/>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168" name="Freeform 84"/>
            <p:cNvSpPr>
              <a:spLocks/>
            </p:cNvSpPr>
            <p:nvPr/>
          </p:nvSpPr>
          <p:spPr bwMode="auto">
            <a:xfrm>
              <a:off x="1238720" y="2497946"/>
              <a:ext cx="313398" cy="281725"/>
            </a:xfrm>
            <a:custGeom>
              <a:avLst/>
              <a:gdLst>
                <a:gd name="T0" fmla="*/ 297 w 630"/>
                <a:gd name="T1" fmla="*/ 0 h 566"/>
                <a:gd name="T2" fmla="*/ 374 w 630"/>
                <a:gd name="T3" fmla="*/ 3 h 566"/>
                <a:gd name="T4" fmla="*/ 412 w 630"/>
                <a:gd name="T5" fmla="*/ 22 h 566"/>
                <a:gd name="T6" fmla="*/ 447 w 630"/>
                <a:gd name="T7" fmla="*/ 64 h 566"/>
                <a:gd name="T8" fmla="*/ 473 w 630"/>
                <a:gd name="T9" fmla="*/ 169 h 566"/>
                <a:gd name="T10" fmla="*/ 524 w 630"/>
                <a:gd name="T11" fmla="*/ 204 h 566"/>
                <a:gd name="T12" fmla="*/ 630 w 630"/>
                <a:gd name="T13" fmla="*/ 202 h 566"/>
                <a:gd name="T14" fmla="*/ 606 w 630"/>
                <a:gd name="T15" fmla="*/ 243 h 566"/>
                <a:gd name="T16" fmla="*/ 518 w 630"/>
                <a:gd name="T17" fmla="*/ 330 h 566"/>
                <a:gd name="T18" fmla="*/ 526 w 630"/>
                <a:gd name="T19" fmla="*/ 368 h 566"/>
                <a:gd name="T20" fmla="*/ 462 w 630"/>
                <a:gd name="T21" fmla="*/ 417 h 566"/>
                <a:gd name="T22" fmla="*/ 441 w 630"/>
                <a:gd name="T23" fmla="*/ 455 h 566"/>
                <a:gd name="T24" fmla="*/ 419 w 630"/>
                <a:gd name="T25" fmla="*/ 468 h 566"/>
                <a:gd name="T26" fmla="*/ 420 w 630"/>
                <a:gd name="T27" fmla="*/ 482 h 566"/>
                <a:gd name="T28" fmla="*/ 441 w 630"/>
                <a:gd name="T29" fmla="*/ 511 h 566"/>
                <a:gd name="T30" fmla="*/ 404 w 630"/>
                <a:gd name="T31" fmla="*/ 521 h 566"/>
                <a:gd name="T32" fmla="*/ 388 w 630"/>
                <a:gd name="T33" fmla="*/ 472 h 566"/>
                <a:gd name="T34" fmla="*/ 363 w 630"/>
                <a:gd name="T35" fmla="*/ 442 h 566"/>
                <a:gd name="T36" fmla="*/ 323 w 630"/>
                <a:gd name="T37" fmla="*/ 457 h 566"/>
                <a:gd name="T38" fmla="*/ 304 w 630"/>
                <a:gd name="T39" fmla="*/ 495 h 566"/>
                <a:gd name="T40" fmla="*/ 224 w 630"/>
                <a:gd name="T41" fmla="*/ 510 h 566"/>
                <a:gd name="T42" fmla="*/ 193 w 630"/>
                <a:gd name="T43" fmla="*/ 523 h 566"/>
                <a:gd name="T44" fmla="*/ 144 w 630"/>
                <a:gd name="T45" fmla="*/ 566 h 566"/>
                <a:gd name="T46" fmla="*/ 129 w 630"/>
                <a:gd name="T47" fmla="*/ 536 h 566"/>
                <a:gd name="T48" fmla="*/ 119 w 630"/>
                <a:gd name="T49" fmla="*/ 474 h 566"/>
                <a:gd name="T50" fmla="*/ 102 w 630"/>
                <a:gd name="T51" fmla="*/ 459 h 566"/>
                <a:gd name="T52" fmla="*/ 46 w 630"/>
                <a:gd name="T53" fmla="*/ 489 h 566"/>
                <a:gd name="T54" fmla="*/ 0 w 630"/>
                <a:gd name="T55" fmla="*/ 440 h 566"/>
                <a:gd name="T56" fmla="*/ 42 w 630"/>
                <a:gd name="T57" fmla="*/ 337 h 566"/>
                <a:gd name="T58" fmla="*/ 98 w 630"/>
                <a:gd name="T59" fmla="*/ 320 h 566"/>
                <a:gd name="T60" fmla="*/ 107 w 630"/>
                <a:gd name="T61" fmla="*/ 261 h 566"/>
                <a:gd name="T62" fmla="*/ 160 w 630"/>
                <a:gd name="T63" fmla="*/ 194 h 566"/>
                <a:gd name="T64" fmla="*/ 204 w 630"/>
                <a:gd name="T65" fmla="*/ 88 h 566"/>
                <a:gd name="T66" fmla="*/ 197 w 630"/>
                <a:gd name="T67" fmla="*/ 6 h 566"/>
                <a:gd name="T68" fmla="*/ 297 w 630"/>
                <a:gd name="T69" fmla="*/ 0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0" h="566">
                  <a:moveTo>
                    <a:pt x="297" y="0"/>
                  </a:moveTo>
                  <a:lnTo>
                    <a:pt x="374" y="3"/>
                  </a:lnTo>
                  <a:lnTo>
                    <a:pt x="412" y="22"/>
                  </a:lnTo>
                  <a:lnTo>
                    <a:pt x="447" y="64"/>
                  </a:lnTo>
                  <a:lnTo>
                    <a:pt x="473" y="169"/>
                  </a:lnTo>
                  <a:lnTo>
                    <a:pt x="524" y="204"/>
                  </a:lnTo>
                  <a:lnTo>
                    <a:pt x="630" y="202"/>
                  </a:lnTo>
                  <a:lnTo>
                    <a:pt x="606" y="243"/>
                  </a:lnTo>
                  <a:lnTo>
                    <a:pt x="518" y="330"/>
                  </a:lnTo>
                  <a:lnTo>
                    <a:pt x="526" y="368"/>
                  </a:lnTo>
                  <a:lnTo>
                    <a:pt x="462" y="417"/>
                  </a:lnTo>
                  <a:lnTo>
                    <a:pt x="441" y="455"/>
                  </a:lnTo>
                  <a:lnTo>
                    <a:pt x="419" y="468"/>
                  </a:lnTo>
                  <a:lnTo>
                    <a:pt x="420" y="482"/>
                  </a:lnTo>
                  <a:lnTo>
                    <a:pt x="441" y="511"/>
                  </a:lnTo>
                  <a:lnTo>
                    <a:pt x="404" y="521"/>
                  </a:lnTo>
                  <a:lnTo>
                    <a:pt x="388" y="472"/>
                  </a:lnTo>
                  <a:lnTo>
                    <a:pt x="363" y="442"/>
                  </a:lnTo>
                  <a:lnTo>
                    <a:pt x="323" y="457"/>
                  </a:lnTo>
                  <a:lnTo>
                    <a:pt x="304" y="495"/>
                  </a:lnTo>
                  <a:lnTo>
                    <a:pt x="224" y="510"/>
                  </a:lnTo>
                  <a:lnTo>
                    <a:pt x="193" y="523"/>
                  </a:lnTo>
                  <a:lnTo>
                    <a:pt x="144" y="566"/>
                  </a:lnTo>
                  <a:lnTo>
                    <a:pt x="129" y="536"/>
                  </a:lnTo>
                  <a:lnTo>
                    <a:pt x="119" y="474"/>
                  </a:lnTo>
                  <a:lnTo>
                    <a:pt x="102" y="459"/>
                  </a:lnTo>
                  <a:lnTo>
                    <a:pt x="46" y="489"/>
                  </a:lnTo>
                  <a:lnTo>
                    <a:pt x="0" y="440"/>
                  </a:lnTo>
                  <a:lnTo>
                    <a:pt x="42" y="337"/>
                  </a:lnTo>
                  <a:lnTo>
                    <a:pt x="98" y="320"/>
                  </a:lnTo>
                  <a:lnTo>
                    <a:pt x="107" y="261"/>
                  </a:lnTo>
                  <a:lnTo>
                    <a:pt x="160" y="194"/>
                  </a:lnTo>
                  <a:lnTo>
                    <a:pt x="204" y="88"/>
                  </a:lnTo>
                  <a:lnTo>
                    <a:pt x="197" y="6"/>
                  </a:lnTo>
                  <a:lnTo>
                    <a:pt x="297" y="0"/>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169" name="Freeform 85"/>
            <p:cNvSpPr>
              <a:spLocks/>
            </p:cNvSpPr>
            <p:nvPr/>
          </p:nvSpPr>
          <p:spPr bwMode="auto">
            <a:xfrm>
              <a:off x="985334" y="2163989"/>
              <a:ext cx="340070" cy="316176"/>
            </a:xfrm>
            <a:custGeom>
              <a:avLst/>
              <a:gdLst>
                <a:gd name="T0" fmla="*/ 0 w 682"/>
                <a:gd name="T1" fmla="*/ 139 h 634"/>
                <a:gd name="T2" fmla="*/ 74 w 682"/>
                <a:gd name="T3" fmla="*/ 16 h 634"/>
                <a:gd name="T4" fmla="*/ 99 w 682"/>
                <a:gd name="T5" fmla="*/ 17 h 634"/>
                <a:gd name="T6" fmla="*/ 103 w 682"/>
                <a:gd name="T7" fmla="*/ 0 h 634"/>
                <a:gd name="T8" fmla="*/ 165 w 682"/>
                <a:gd name="T9" fmla="*/ 70 h 634"/>
                <a:gd name="T10" fmla="*/ 253 w 682"/>
                <a:gd name="T11" fmla="*/ 74 h 634"/>
                <a:gd name="T12" fmla="*/ 308 w 682"/>
                <a:gd name="T13" fmla="*/ 122 h 634"/>
                <a:gd name="T14" fmla="*/ 432 w 682"/>
                <a:gd name="T15" fmla="*/ 142 h 634"/>
                <a:gd name="T16" fmla="*/ 538 w 682"/>
                <a:gd name="T17" fmla="*/ 142 h 634"/>
                <a:gd name="T18" fmla="*/ 632 w 682"/>
                <a:gd name="T19" fmla="*/ 209 h 634"/>
                <a:gd name="T20" fmla="*/ 682 w 682"/>
                <a:gd name="T21" fmla="*/ 298 h 634"/>
                <a:gd name="T22" fmla="*/ 649 w 682"/>
                <a:gd name="T23" fmla="*/ 331 h 634"/>
                <a:gd name="T24" fmla="*/ 649 w 682"/>
                <a:gd name="T25" fmla="*/ 449 h 634"/>
                <a:gd name="T26" fmla="*/ 666 w 682"/>
                <a:gd name="T27" fmla="*/ 475 h 634"/>
                <a:gd name="T28" fmla="*/ 639 w 682"/>
                <a:gd name="T29" fmla="*/ 487 h 634"/>
                <a:gd name="T30" fmla="*/ 644 w 682"/>
                <a:gd name="T31" fmla="*/ 550 h 634"/>
                <a:gd name="T32" fmla="*/ 648 w 682"/>
                <a:gd name="T33" fmla="*/ 634 h 634"/>
                <a:gd name="T34" fmla="*/ 571 w 682"/>
                <a:gd name="T35" fmla="*/ 599 h 634"/>
                <a:gd name="T36" fmla="*/ 448 w 682"/>
                <a:gd name="T37" fmla="*/ 584 h 634"/>
                <a:gd name="T38" fmla="*/ 432 w 682"/>
                <a:gd name="T39" fmla="*/ 632 h 634"/>
                <a:gd name="T40" fmla="*/ 330 w 682"/>
                <a:gd name="T41" fmla="*/ 630 h 634"/>
                <a:gd name="T42" fmla="*/ 308 w 682"/>
                <a:gd name="T43" fmla="*/ 587 h 634"/>
                <a:gd name="T44" fmla="*/ 236 w 682"/>
                <a:gd name="T45" fmla="*/ 587 h 634"/>
                <a:gd name="T46" fmla="*/ 182 w 682"/>
                <a:gd name="T47" fmla="*/ 555 h 634"/>
                <a:gd name="T48" fmla="*/ 241 w 682"/>
                <a:gd name="T49" fmla="*/ 509 h 634"/>
                <a:gd name="T50" fmla="*/ 292 w 682"/>
                <a:gd name="T51" fmla="*/ 465 h 634"/>
                <a:gd name="T52" fmla="*/ 318 w 682"/>
                <a:gd name="T53" fmla="*/ 437 h 634"/>
                <a:gd name="T54" fmla="*/ 333 w 682"/>
                <a:gd name="T55" fmla="*/ 410 h 634"/>
                <a:gd name="T56" fmla="*/ 329 w 682"/>
                <a:gd name="T57" fmla="*/ 366 h 634"/>
                <a:gd name="T58" fmla="*/ 301 w 682"/>
                <a:gd name="T59" fmla="*/ 339 h 634"/>
                <a:gd name="T60" fmla="*/ 265 w 682"/>
                <a:gd name="T61" fmla="*/ 330 h 634"/>
                <a:gd name="T62" fmla="*/ 224 w 682"/>
                <a:gd name="T63" fmla="*/ 330 h 634"/>
                <a:gd name="T64" fmla="*/ 213 w 682"/>
                <a:gd name="T65" fmla="*/ 310 h 634"/>
                <a:gd name="T66" fmla="*/ 205 w 682"/>
                <a:gd name="T67" fmla="*/ 272 h 634"/>
                <a:gd name="T68" fmla="*/ 197 w 682"/>
                <a:gd name="T69" fmla="*/ 219 h 634"/>
                <a:gd name="T70" fmla="*/ 165 w 682"/>
                <a:gd name="T71" fmla="*/ 172 h 634"/>
                <a:gd name="T72" fmla="*/ 134 w 682"/>
                <a:gd name="T73" fmla="*/ 157 h 634"/>
                <a:gd name="T74" fmla="*/ 82 w 682"/>
                <a:gd name="T75" fmla="*/ 144 h 634"/>
                <a:gd name="T76" fmla="*/ 44 w 682"/>
                <a:gd name="T77" fmla="*/ 149 h 634"/>
                <a:gd name="T78" fmla="*/ 23 w 682"/>
                <a:gd name="T79" fmla="*/ 157 h 634"/>
                <a:gd name="T80" fmla="*/ 0 w 682"/>
                <a:gd name="T81" fmla="*/ 139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2" h="634">
                  <a:moveTo>
                    <a:pt x="0" y="139"/>
                  </a:moveTo>
                  <a:lnTo>
                    <a:pt x="74" y="16"/>
                  </a:lnTo>
                  <a:lnTo>
                    <a:pt x="99" y="17"/>
                  </a:lnTo>
                  <a:lnTo>
                    <a:pt x="103" y="0"/>
                  </a:lnTo>
                  <a:lnTo>
                    <a:pt x="165" y="70"/>
                  </a:lnTo>
                  <a:lnTo>
                    <a:pt x="253" y="74"/>
                  </a:lnTo>
                  <a:lnTo>
                    <a:pt x="308" y="122"/>
                  </a:lnTo>
                  <a:lnTo>
                    <a:pt x="432" y="142"/>
                  </a:lnTo>
                  <a:lnTo>
                    <a:pt x="538" y="142"/>
                  </a:lnTo>
                  <a:lnTo>
                    <a:pt x="632" y="209"/>
                  </a:lnTo>
                  <a:lnTo>
                    <a:pt x="682" y="298"/>
                  </a:lnTo>
                  <a:lnTo>
                    <a:pt x="649" y="331"/>
                  </a:lnTo>
                  <a:lnTo>
                    <a:pt x="649" y="449"/>
                  </a:lnTo>
                  <a:lnTo>
                    <a:pt x="666" y="475"/>
                  </a:lnTo>
                  <a:lnTo>
                    <a:pt x="639" y="487"/>
                  </a:lnTo>
                  <a:lnTo>
                    <a:pt x="644" y="550"/>
                  </a:lnTo>
                  <a:lnTo>
                    <a:pt x="648" y="634"/>
                  </a:lnTo>
                  <a:lnTo>
                    <a:pt x="571" y="599"/>
                  </a:lnTo>
                  <a:lnTo>
                    <a:pt x="448" y="584"/>
                  </a:lnTo>
                  <a:lnTo>
                    <a:pt x="432" y="632"/>
                  </a:lnTo>
                  <a:lnTo>
                    <a:pt x="330" y="630"/>
                  </a:lnTo>
                  <a:lnTo>
                    <a:pt x="308" y="587"/>
                  </a:lnTo>
                  <a:lnTo>
                    <a:pt x="236" y="587"/>
                  </a:lnTo>
                  <a:lnTo>
                    <a:pt x="182" y="555"/>
                  </a:lnTo>
                  <a:lnTo>
                    <a:pt x="241" y="509"/>
                  </a:lnTo>
                  <a:lnTo>
                    <a:pt x="292" y="465"/>
                  </a:lnTo>
                  <a:lnTo>
                    <a:pt x="318" y="437"/>
                  </a:lnTo>
                  <a:lnTo>
                    <a:pt x="333" y="410"/>
                  </a:lnTo>
                  <a:lnTo>
                    <a:pt x="329" y="366"/>
                  </a:lnTo>
                  <a:lnTo>
                    <a:pt x="301" y="339"/>
                  </a:lnTo>
                  <a:lnTo>
                    <a:pt x="265" y="330"/>
                  </a:lnTo>
                  <a:lnTo>
                    <a:pt x="224" y="330"/>
                  </a:lnTo>
                  <a:lnTo>
                    <a:pt x="213" y="310"/>
                  </a:lnTo>
                  <a:lnTo>
                    <a:pt x="205" y="272"/>
                  </a:lnTo>
                  <a:lnTo>
                    <a:pt x="197" y="219"/>
                  </a:lnTo>
                  <a:lnTo>
                    <a:pt x="165" y="172"/>
                  </a:lnTo>
                  <a:lnTo>
                    <a:pt x="134" y="157"/>
                  </a:lnTo>
                  <a:lnTo>
                    <a:pt x="82" y="144"/>
                  </a:lnTo>
                  <a:lnTo>
                    <a:pt x="44" y="149"/>
                  </a:lnTo>
                  <a:lnTo>
                    <a:pt x="23" y="157"/>
                  </a:lnTo>
                  <a:lnTo>
                    <a:pt x="0" y="139"/>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170" name="Freeform 92"/>
            <p:cNvSpPr>
              <a:spLocks/>
            </p:cNvSpPr>
            <p:nvPr/>
          </p:nvSpPr>
          <p:spPr bwMode="auto">
            <a:xfrm>
              <a:off x="1688812" y="2221778"/>
              <a:ext cx="329512" cy="304508"/>
            </a:xfrm>
            <a:custGeom>
              <a:avLst/>
              <a:gdLst>
                <a:gd name="T0" fmla="*/ 4 w 662"/>
                <a:gd name="T1" fmla="*/ 321 h 612"/>
                <a:gd name="T2" fmla="*/ 78 w 662"/>
                <a:gd name="T3" fmla="*/ 260 h 612"/>
                <a:gd name="T4" fmla="*/ 106 w 662"/>
                <a:gd name="T5" fmla="*/ 190 h 612"/>
                <a:gd name="T6" fmla="*/ 154 w 662"/>
                <a:gd name="T7" fmla="*/ 148 h 612"/>
                <a:gd name="T8" fmla="*/ 178 w 662"/>
                <a:gd name="T9" fmla="*/ 81 h 612"/>
                <a:gd name="T10" fmla="*/ 204 w 662"/>
                <a:gd name="T11" fmla="*/ 90 h 612"/>
                <a:gd name="T12" fmla="*/ 238 w 662"/>
                <a:gd name="T13" fmla="*/ 72 h 612"/>
                <a:gd name="T14" fmla="*/ 247 w 662"/>
                <a:gd name="T15" fmla="*/ 22 h 612"/>
                <a:gd name="T16" fmla="*/ 265 w 662"/>
                <a:gd name="T17" fmla="*/ 4 h 612"/>
                <a:gd name="T18" fmla="*/ 284 w 662"/>
                <a:gd name="T19" fmla="*/ 11 h 612"/>
                <a:gd name="T20" fmla="*/ 284 w 662"/>
                <a:gd name="T21" fmla="*/ 36 h 612"/>
                <a:gd name="T22" fmla="*/ 293 w 662"/>
                <a:gd name="T23" fmla="*/ 84 h 612"/>
                <a:gd name="T24" fmla="*/ 308 w 662"/>
                <a:gd name="T25" fmla="*/ 93 h 612"/>
                <a:gd name="T26" fmla="*/ 349 w 662"/>
                <a:gd name="T27" fmla="*/ 77 h 612"/>
                <a:gd name="T28" fmla="*/ 370 w 662"/>
                <a:gd name="T29" fmla="*/ 51 h 612"/>
                <a:gd name="T30" fmla="*/ 389 w 662"/>
                <a:gd name="T31" fmla="*/ 9 h 612"/>
                <a:gd name="T32" fmla="*/ 473 w 662"/>
                <a:gd name="T33" fmla="*/ 0 h 612"/>
                <a:gd name="T34" fmla="*/ 540 w 662"/>
                <a:gd name="T35" fmla="*/ 7 h 612"/>
                <a:gd name="T36" fmla="*/ 545 w 662"/>
                <a:gd name="T37" fmla="*/ 48 h 612"/>
                <a:gd name="T38" fmla="*/ 553 w 662"/>
                <a:gd name="T39" fmla="*/ 88 h 612"/>
                <a:gd name="T40" fmla="*/ 589 w 662"/>
                <a:gd name="T41" fmla="*/ 103 h 612"/>
                <a:gd name="T42" fmla="*/ 620 w 662"/>
                <a:gd name="T43" fmla="*/ 106 h 612"/>
                <a:gd name="T44" fmla="*/ 632 w 662"/>
                <a:gd name="T45" fmla="*/ 137 h 612"/>
                <a:gd name="T46" fmla="*/ 662 w 662"/>
                <a:gd name="T47" fmla="*/ 148 h 612"/>
                <a:gd name="T48" fmla="*/ 651 w 662"/>
                <a:gd name="T49" fmla="*/ 236 h 612"/>
                <a:gd name="T50" fmla="*/ 619 w 662"/>
                <a:gd name="T51" fmla="*/ 274 h 612"/>
                <a:gd name="T52" fmla="*/ 581 w 662"/>
                <a:gd name="T53" fmla="*/ 297 h 612"/>
                <a:gd name="T54" fmla="*/ 581 w 662"/>
                <a:gd name="T55" fmla="*/ 355 h 612"/>
                <a:gd name="T56" fmla="*/ 604 w 662"/>
                <a:gd name="T57" fmla="*/ 398 h 612"/>
                <a:gd name="T58" fmla="*/ 574 w 662"/>
                <a:gd name="T59" fmla="*/ 409 h 612"/>
                <a:gd name="T60" fmla="*/ 560 w 662"/>
                <a:gd name="T61" fmla="*/ 375 h 612"/>
                <a:gd name="T62" fmla="*/ 546 w 662"/>
                <a:gd name="T63" fmla="*/ 417 h 612"/>
                <a:gd name="T64" fmla="*/ 504 w 662"/>
                <a:gd name="T65" fmla="*/ 467 h 612"/>
                <a:gd name="T66" fmla="*/ 540 w 662"/>
                <a:gd name="T67" fmla="*/ 519 h 612"/>
                <a:gd name="T68" fmla="*/ 562 w 662"/>
                <a:gd name="T69" fmla="*/ 567 h 612"/>
                <a:gd name="T70" fmla="*/ 523 w 662"/>
                <a:gd name="T71" fmla="*/ 583 h 612"/>
                <a:gd name="T72" fmla="*/ 473 w 662"/>
                <a:gd name="T73" fmla="*/ 594 h 612"/>
                <a:gd name="T74" fmla="*/ 440 w 662"/>
                <a:gd name="T75" fmla="*/ 587 h 612"/>
                <a:gd name="T76" fmla="*/ 396 w 662"/>
                <a:gd name="T77" fmla="*/ 612 h 612"/>
                <a:gd name="T78" fmla="*/ 366 w 662"/>
                <a:gd name="T79" fmla="*/ 531 h 612"/>
                <a:gd name="T80" fmla="*/ 402 w 662"/>
                <a:gd name="T81" fmla="*/ 492 h 612"/>
                <a:gd name="T82" fmla="*/ 313 w 662"/>
                <a:gd name="T83" fmla="*/ 473 h 612"/>
                <a:gd name="T84" fmla="*/ 266 w 662"/>
                <a:gd name="T85" fmla="*/ 452 h 612"/>
                <a:gd name="T86" fmla="*/ 240 w 662"/>
                <a:gd name="T87" fmla="*/ 459 h 612"/>
                <a:gd name="T88" fmla="*/ 203 w 662"/>
                <a:gd name="T89" fmla="*/ 427 h 612"/>
                <a:gd name="T90" fmla="*/ 193 w 662"/>
                <a:gd name="T91" fmla="*/ 450 h 612"/>
                <a:gd name="T92" fmla="*/ 170 w 662"/>
                <a:gd name="T93" fmla="*/ 468 h 612"/>
                <a:gd name="T94" fmla="*/ 145 w 662"/>
                <a:gd name="T95" fmla="*/ 471 h 612"/>
                <a:gd name="T96" fmla="*/ 117 w 662"/>
                <a:gd name="T97" fmla="*/ 440 h 612"/>
                <a:gd name="T98" fmla="*/ 61 w 662"/>
                <a:gd name="T99" fmla="*/ 474 h 612"/>
                <a:gd name="T100" fmla="*/ 53 w 662"/>
                <a:gd name="T101" fmla="*/ 372 h 612"/>
                <a:gd name="T102" fmla="*/ 0 w 662"/>
                <a:gd name="T103" fmla="*/ 349 h 612"/>
                <a:gd name="T104" fmla="*/ 4 w 662"/>
                <a:gd name="T105" fmla="*/ 321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62" h="612">
                  <a:moveTo>
                    <a:pt x="4" y="321"/>
                  </a:moveTo>
                  <a:lnTo>
                    <a:pt x="78" y="260"/>
                  </a:lnTo>
                  <a:lnTo>
                    <a:pt x="106" y="190"/>
                  </a:lnTo>
                  <a:lnTo>
                    <a:pt x="154" y="148"/>
                  </a:lnTo>
                  <a:lnTo>
                    <a:pt x="178" y="81"/>
                  </a:lnTo>
                  <a:lnTo>
                    <a:pt x="204" y="90"/>
                  </a:lnTo>
                  <a:lnTo>
                    <a:pt x="238" y="72"/>
                  </a:lnTo>
                  <a:lnTo>
                    <a:pt x="247" y="22"/>
                  </a:lnTo>
                  <a:lnTo>
                    <a:pt x="265" y="4"/>
                  </a:lnTo>
                  <a:lnTo>
                    <a:pt x="284" y="11"/>
                  </a:lnTo>
                  <a:lnTo>
                    <a:pt x="284" y="36"/>
                  </a:lnTo>
                  <a:lnTo>
                    <a:pt x="293" y="84"/>
                  </a:lnTo>
                  <a:lnTo>
                    <a:pt x="308" y="93"/>
                  </a:lnTo>
                  <a:lnTo>
                    <a:pt x="349" y="77"/>
                  </a:lnTo>
                  <a:lnTo>
                    <a:pt x="370" y="51"/>
                  </a:lnTo>
                  <a:lnTo>
                    <a:pt x="389" y="9"/>
                  </a:lnTo>
                  <a:lnTo>
                    <a:pt x="473" y="0"/>
                  </a:lnTo>
                  <a:lnTo>
                    <a:pt x="540" y="7"/>
                  </a:lnTo>
                  <a:lnTo>
                    <a:pt x="545" y="48"/>
                  </a:lnTo>
                  <a:lnTo>
                    <a:pt x="553" y="88"/>
                  </a:lnTo>
                  <a:lnTo>
                    <a:pt x="589" y="103"/>
                  </a:lnTo>
                  <a:lnTo>
                    <a:pt x="620" y="106"/>
                  </a:lnTo>
                  <a:lnTo>
                    <a:pt x="632" y="137"/>
                  </a:lnTo>
                  <a:lnTo>
                    <a:pt x="662" y="148"/>
                  </a:lnTo>
                  <a:lnTo>
                    <a:pt x="651" y="236"/>
                  </a:lnTo>
                  <a:lnTo>
                    <a:pt x="619" y="274"/>
                  </a:lnTo>
                  <a:lnTo>
                    <a:pt x="581" y="297"/>
                  </a:lnTo>
                  <a:lnTo>
                    <a:pt x="581" y="355"/>
                  </a:lnTo>
                  <a:lnTo>
                    <a:pt x="604" y="398"/>
                  </a:lnTo>
                  <a:lnTo>
                    <a:pt x="574" y="409"/>
                  </a:lnTo>
                  <a:lnTo>
                    <a:pt x="560" y="375"/>
                  </a:lnTo>
                  <a:lnTo>
                    <a:pt x="546" y="417"/>
                  </a:lnTo>
                  <a:lnTo>
                    <a:pt x="504" y="467"/>
                  </a:lnTo>
                  <a:lnTo>
                    <a:pt x="540" y="519"/>
                  </a:lnTo>
                  <a:lnTo>
                    <a:pt x="562" y="567"/>
                  </a:lnTo>
                  <a:lnTo>
                    <a:pt x="523" y="583"/>
                  </a:lnTo>
                  <a:lnTo>
                    <a:pt x="473" y="594"/>
                  </a:lnTo>
                  <a:lnTo>
                    <a:pt x="440" y="587"/>
                  </a:lnTo>
                  <a:lnTo>
                    <a:pt x="396" y="612"/>
                  </a:lnTo>
                  <a:lnTo>
                    <a:pt x="366" y="531"/>
                  </a:lnTo>
                  <a:lnTo>
                    <a:pt x="402" y="492"/>
                  </a:lnTo>
                  <a:lnTo>
                    <a:pt x="313" y="473"/>
                  </a:lnTo>
                  <a:lnTo>
                    <a:pt x="266" y="452"/>
                  </a:lnTo>
                  <a:lnTo>
                    <a:pt x="240" y="459"/>
                  </a:lnTo>
                  <a:lnTo>
                    <a:pt x="203" y="427"/>
                  </a:lnTo>
                  <a:lnTo>
                    <a:pt x="193" y="450"/>
                  </a:lnTo>
                  <a:lnTo>
                    <a:pt x="170" y="468"/>
                  </a:lnTo>
                  <a:lnTo>
                    <a:pt x="145" y="471"/>
                  </a:lnTo>
                  <a:lnTo>
                    <a:pt x="117" y="440"/>
                  </a:lnTo>
                  <a:lnTo>
                    <a:pt x="61" y="474"/>
                  </a:lnTo>
                  <a:lnTo>
                    <a:pt x="53" y="372"/>
                  </a:lnTo>
                  <a:lnTo>
                    <a:pt x="0" y="349"/>
                  </a:lnTo>
                  <a:lnTo>
                    <a:pt x="4" y="321"/>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171" name="Freeform 93"/>
            <p:cNvSpPr>
              <a:spLocks/>
            </p:cNvSpPr>
            <p:nvPr/>
          </p:nvSpPr>
          <p:spPr bwMode="auto">
            <a:xfrm>
              <a:off x="1444317" y="2395147"/>
              <a:ext cx="275057" cy="203375"/>
            </a:xfrm>
            <a:custGeom>
              <a:avLst/>
              <a:gdLst>
                <a:gd name="T0" fmla="*/ 40 w 552"/>
                <a:gd name="T1" fmla="*/ 110 h 408"/>
                <a:gd name="T2" fmla="*/ 83 w 552"/>
                <a:gd name="T3" fmla="*/ 107 h 408"/>
                <a:gd name="T4" fmla="*/ 93 w 552"/>
                <a:gd name="T5" fmla="*/ 33 h 408"/>
                <a:gd name="T6" fmla="*/ 253 w 552"/>
                <a:gd name="T7" fmla="*/ 33 h 408"/>
                <a:gd name="T8" fmla="*/ 272 w 552"/>
                <a:gd name="T9" fmla="*/ 0 h 408"/>
                <a:gd name="T10" fmla="*/ 491 w 552"/>
                <a:gd name="T11" fmla="*/ 0 h 408"/>
                <a:gd name="T12" fmla="*/ 544 w 552"/>
                <a:gd name="T13" fmla="*/ 23 h 408"/>
                <a:gd name="T14" fmla="*/ 552 w 552"/>
                <a:gd name="T15" fmla="*/ 125 h 408"/>
                <a:gd name="T16" fmla="*/ 520 w 552"/>
                <a:gd name="T17" fmla="*/ 172 h 408"/>
                <a:gd name="T18" fmla="*/ 450 w 552"/>
                <a:gd name="T19" fmla="*/ 189 h 408"/>
                <a:gd name="T20" fmla="*/ 436 w 552"/>
                <a:gd name="T21" fmla="*/ 189 h 408"/>
                <a:gd name="T22" fmla="*/ 298 w 552"/>
                <a:gd name="T23" fmla="*/ 317 h 408"/>
                <a:gd name="T24" fmla="*/ 257 w 552"/>
                <a:gd name="T25" fmla="*/ 346 h 408"/>
                <a:gd name="T26" fmla="*/ 254 w 552"/>
                <a:gd name="T27" fmla="*/ 395 h 408"/>
                <a:gd name="T28" fmla="*/ 217 w 552"/>
                <a:gd name="T29" fmla="*/ 408 h 408"/>
                <a:gd name="T30" fmla="*/ 112 w 552"/>
                <a:gd name="T31" fmla="*/ 408 h 408"/>
                <a:gd name="T32" fmla="*/ 61 w 552"/>
                <a:gd name="T33" fmla="*/ 377 h 408"/>
                <a:gd name="T34" fmla="*/ 34 w 552"/>
                <a:gd name="T35" fmla="*/ 272 h 408"/>
                <a:gd name="T36" fmla="*/ 0 w 552"/>
                <a:gd name="T37" fmla="*/ 228 h 408"/>
                <a:gd name="T38" fmla="*/ 37 w 552"/>
                <a:gd name="T39" fmla="*/ 201 h 408"/>
                <a:gd name="T40" fmla="*/ 37 w 552"/>
                <a:gd name="T41" fmla="*/ 158 h 408"/>
                <a:gd name="T42" fmla="*/ 61 w 552"/>
                <a:gd name="T43" fmla="*/ 143 h 408"/>
                <a:gd name="T44" fmla="*/ 40 w 552"/>
                <a:gd name="T45" fmla="*/ 11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2" h="408">
                  <a:moveTo>
                    <a:pt x="40" y="110"/>
                  </a:moveTo>
                  <a:lnTo>
                    <a:pt x="83" y="107"/>
                  </a:lnTo>
                  <a:lnTo>
                    <a:pt x="93" y="33"/>
                  </a:lnTo>
                  <a:lnTo>
                    <a:pt x="253" y="33"/>
                  </a:lnTo>
                  <a:lnTo>
                    <a:pt x="272" y="0"/>
                  </a:lnTo>
                  <a:lnTo>
                    <a:pt x="491" y="0"/>
                  </a:lnTo>
                  <a:lnTo>
                    <a:pt x="544" y="23"/>
                  </a:lnTo>
                  <a:lnTo>
                    <a:pt x="552" y="125"/>
                  </a:lnTo>
                  <a:lnTo>
                    <a:pt x="520" y="172"/>
                  </a:lnTo>
                  <a:lnTo>
                    <a:pt x="450" y="189"/>
                  </a:lnTo>
                  <a:lnTo>
                    <a:pt x="436" y="189"/>
                  </a:lnTo>
                  <a:lnTo>
                    <a:pt x="298" y="317"/>
                  </a:lnTo>
                  <a:lnTo>
                    <a:pt x="257" y="346"/>
                  </a:lnTo>
                  <a:lnTo>
                    <a:pt x="254" y="395"/>
                  </a:lnTo>
                  <a:lnTo>
                    <a:pt x="217" y="408"/>
                  </a:lnTo>
                  <a:lnTo>
                    <a:pt x="112" y="408"/>
                  </a:lnTo>
                  <a:lnTo>
                    <a:pt x="61" y="377"/>
                  </a:lnTo>
                  <a:lnTo>
                    <a:pt x="34" y="272"/>
                  </a:lnTo>
                  <a:lnTo>
                    <a:pt x="0" y="228"/>
                  </a:lnTo>
                  <a:lnTo>
                    <a:pt x="37" y="201"/>
                  </a:lnTo>
                  <a:lnTo>
                    <a:pt x="37" y="158"/>
                  </a:lnTo>
                  <a:lnTo>
                    <a:pt x="61" y="143"/>
                  </a:lnTo>
                  <a:lnTo>
                    <a:pt x="40" y="110"/>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172" name="Freeform 87"/>
            <p:cNvSpPr>
              <a:spLocks/>
            </p:cNvSpPr>
            <p:nvPr/>
          </p:nvSpPr>
          <p:spPr bwMode="auto">
            <a:xfrm>
              <a:off x="1300399" y="2215665"/>
              <a:ext cx="279503" cy="293394"/>
            </a:xfrm>
            <a:custGeom>
              <a:avLst/>
              <a:gdLst>
                <a:gd name="T0" fmla="*/ 157 w 561"/>
                <a:gd name="T1" fmla="*/ 131 h 589"/>
                <a:gd name="T2" fmla="*/ 188 w 561"/>
                <a:gd name="T3" fmla="*/ 169 h 589"/>
                <a:gd name="T4" fmla="*/ 349 w 561"/>
                <a:gd name="T5" fmla="*/ 188 h 589"/>
                <a:gd name="T6" fmla="*/ 511 w 561"/>
                <a:gd name="T7" fmla="*/ 223 h 589"/>
                <a:gd name="T8" fmla="*/ 561 w 561"/>
                <a:gd name="T9" fmla="*/ 361 h 589"/>
                <a:gd name="T10" fmla="*/ 544 w 561"/>
                <a:gd name="T11" fmla="*/ 394 h 589"/>
                <a:gd name="T12" fmla="*/ 382 w 561"/>
                <a:gd name="T13" fmla="*/ 394 h 589"/>
                <a:gd name="T14" fmla="*/ 371 w 561"/>
                <a:gd name="T15" fmla="*/ 467 h 589"/>
                <a:gd name="T16" fmla="*/ 331 w 561"/>
                <a:gd name="T17" fmla="*/ 471 h 589"/>
                <a:gd name="T18" fmla="*/ 349 w 561"/>
                <a:gd name="T19" fmla="*/ 503 h 589"/>
                <a:gd name="T20" fmla="*/ 326 w 561"/>
                <a:gd name="T21" fmla="*/ 523 h 589"/>
                <a:gd name="T22" fmla="*/ 326 w 561"/>
                <a:gd name="T23" fmla="*/ 557 h 589"/>
                <a:gd name="T24" fmla="*/ 289 w 561"/>
                <a:gd name="T25" fmla="*/ 589 h 589"/>
                <a:gd name="T26" fmla="*/ 246 w 561"/>
                <a:gd name="T27" fmla="*/ 569 h 589"/>
                <a:gd name="T28" fmla="*/ 174 w 561"/>
                <a:gd name="T29" fmla="*/ 567 h 589"/>
                <a:gd name="T30" fmla="*/ 73 w 561"/>
                <a:gd name="T31" fmla="*/ 573 h 589"/>
                <a:gd name="T32" fmla="*/ 16 w 561"/>
                <a:gd name="T33" fmla="*/ 531 h 589"/>
                <a:gd name="T34" fmla="*/ 8 w 561"/>
                <a:gd name="T35" fmla="*/ 385 h 589"/>
                <a:gd name="T36" fmla="*/ 34 w 561"/>
                <a:gd name="T37" fmla="*/ 372 h 589"/>
                <a:gd name="T38" fmla="*/ 17 w 561"/>
                <a:gd name="T39" fmla="*/ 346 h 589"/>
                <a:gd name="T40" fmla="*/ 17 w 561"/>
                <a:gd name="T41" fmla="*/ 229 h 589"/>
                <a:gd name="T42" fmla="*/ 50 w 561"/>
                <a:gd name="T43" fmla="*/ 193 h 589"/>
                <a:gd name="T44" fmla="*/ 0 w 561"/>
                <a:gd name="T45" fmla="*/ 106 h 589"/>
                <a:gd name="T46" fmla="*/ 0 w 561"/>
                <a:gd name="T47" fmla="*/ 23 h 589"/>
                <a:gd name="T48" fmla="*/ 27 w 561"/>
                <a:gd name="T49" fmla="*/ 0 h 589"/>
                <a:gd name="T50" fmla="*/ 154 w 561"/>
                <a:gd name="T51" fmla="*/ 0 h 589"/>
                <a:gd name="T52" fmla="*/ 157 w 561"/>
                <a:gd name="T53" fmla="*/ 131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1" h="589">
                  <a:moveTo>
                    <a:pt x="157" y="131"/>
                  </a:moveTo>
                  <a:lnTo>
                    <a:pt x="188" y="169"/>
                  </a:lnTo>
                  <a:lnTo>
                    <a:pt x="349" y="188"/>
                  </a:lnTo>
                  <a:lnTo>
                    <a:pt x="511" y="223"/>
                  </a:lnTo>
                  <a:lnTo>
                    <a:pt x="561" y="361"/>
                  </a:lnTo>
                  <a:lnTo>
                    <a:pt x="544" y="394"/>
                  </a:lnTo>
                  <a:lnTo>
                    <a:pt x="382" y="394"/>
                  </a:lnTo>
                  <a:lnTo>
                    <a:pt x="371" y="467"/>
                  </a:lnTo>
                  <a:lnTo>
                    <a:pt x="331" y="471"/>
                  </a:lnTo>
                  <a:lnTo>
                    <a:pt x="349" y="503"/>
                  </a:lnTo>
                  <a:lnTo>
                    <a:pt x="326" y="523"/>
                  </a:lnTo>
                  <a:lnTo>
                    <a:pt x="326" y="557"/>
                  </a:lnTo>
                  <a:lnTo>
                    <a:pt x="289" y="589"/>
                  </a:lnTo>
                  <a:lnTo>
                    <a:pt x="246" y="569"/>
                  </a:lnTo>
                  <a:lnTo>
                    <a:pt x="174" y="567"/>
                  </a:lnTo>
                  <a:lnTo>
                    <a:pt x="73" y="573"/>
                  </a:lnTo>
                  <a:lnTo>
                    <a:pt x="16" y="531"/>
                  </a:lnTo>
                  <a:lnTo>
                    <a:pt x="8" y="385"/>
                  </a:lnTo>
                  <a:lnTo>
                    <a:pt x="34" y="372"/>
                  </a:lnTo>
                  <a:lnTo>
                    <a:pt x="17" y="346"/>
                  </a:lnTo>
                  <a:lnTo>
                    <a:pt x="17" y="229"/>
                  </a:lnTo>
                  <a:lnTo>
                    <a:pt x="50" y="193"/>
                  </a:lnTo>
                  <a:lnTo>
                    <a:pt x="0" y="106"/>
                  </a:lnTo>
                  <a:lnTo>
                    <a:pt x="0" y="23"/>
                  </a:lnTo>
                  <a:lnTo>
                    <a:pt x="27" y="0"/>
                  </a:lnTo>
                  <a:lnTo>
                    <a:pt x="154" y="0"/>
                  </a:lnTo>
                  <a:lnTo>
                    <a:pt x="157" y="131"/>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173" name="Freeform 95"/>
            <p:cNvSpPr>
              <a:spLocks/>
            </p:cNvSpPr>
            <p:nvPr/>
          </p:nvSpPr>
          <p:spPr bwMode="auto">
            <a:xfrm>
              <a:off x="1539337" y="1936719"/>
              <a:ext cx="265055" cy="458428"/>
            </a:xfrm>
            <a:custGeom>
              <a:avLst/>
              <a:gdLst>
                <a:gd name="T0" fmla="*/ 41 w 532"/>
                <a:gd name="T1" fmla="*/ 199 h 921"/>
                <a:gd name="T2" fmla="*/ 68 w 532"/>
                <a:gd name="T3" fmla="*/ 222 h 921"/>
                <a:gd name="T4" fmla="*/ 101 w 532"/>
                <a:gd name="T5" fmla="*/ 213 h 921"/>
                <a:gd name="T6" fmla="*/ 127 w 532"/>
                <a:gd name="T7" fmla="*/ 203 h 921"/>
                <a:gd name="T8" fmla="*/ 154 w 532"/>
                <a:gd name="T9" fmla="*/ 200 h 921"/>
                <a:gd name="T10" fmla="*/ 181 w 532"/>
                <a:gd name="T11" fmla="*/ 186 h 921"/>
                <a:gd name="T12" fmla="*/ 196 w 532"/>
                <a:gd name="T13" fmla="*/ 161 h 921"/>
                <a:gd name="T14" fmla="*/ 194 w 532"/>
                <a:gd name="T15" fmla="*/ 133 h 921"/>
                <a:gd name="T16" fmla="*/ 156 w 532"/>
                <a:gd name="T17" fmla="*/ 109 h 921"/>
                <a:gd name="T18" fmla="*/ 157 w 532"/>
                <a:gd name="T19" fmla="*/ 89 h 921"/>
                <a:gd name="T20" fmla="*/ 175 w 532"/>
                <a:gd name="T21" fmla="*/ 69 h 921"/>
                <a:gd name="T22" fmla="*/ 215 w 532"/>
                <a:gd name="T23" fmla="*/ 54 h 921"/>
                <a:gd name="T24" fmla="*/ 240 w 532"/>
                <a:gd name="T25" fmla="*/ 48 h 921"/>
                <a:gd name="T26" fmla="*/ 265 w 532"/>
                <a:gd name="T27" fmla="*/ 69 h 921"/>
                <a:gd name="T28" fmla="*/ 290 w 532"/>
                <a:gd name="T29" fmla="*/ 48 h 921"/>
                <a:gd name="T30" fmla="*/ 316 w 532"/>
                <a:gd name="T31" fmla="*/ 28 h 921"/>
                <a:gd name="T32" fmla="*/ 366 w 532"/>
                <a:gd name="T33" fmla="*/ 0 h 921"/>
                <a:gd name="T34" fmla="*/ 406 w 532"/>
                <a:gd name="T35" fmla="*/ 1 h 921"/>
                <a:gd name="T36" fmla="*/ 444 w 532"/>
                <a:gd name="T37" fmla="*/ 11 h 921"/>
                <a:gd name="T38" fmla="*/ 461 w 532"/>
                <a:gd name="T39" fmla="*/ 35 h 921"/>
                <a:gd name="T40" fmla="*/ 484 w 532"/>
                <a:gd name="T41" fmla="*/ 81 h 921"/>
                <a:gd name="T42" fmla="*/ 487 w 532"/>
                <a:gd name="T43" fmla="*/ 102 h 921"/>
                <a:gd name="T44" fmla="*/ 476 w 532"/>
                <a:gd name="T45" fmla="*/ 134 h 921"/>
                <a:gd name="T46" fmla="*/ 434 w 532"/>
                <a:gd name="T47" fmla="*/ 141 h 921"/>
                <a:gd name="T48" fmla="*/ 422 w 532"/>
                <a:gd name="T49" fmla="*/ 153 h 921"/>
                <a:gd name="T50" fmla="*/ 430 w 532"/>
                <a:gd name="T51" fmla="*/ 167 h 921"/>
                <a:gd name="T52" fmla="*/ 502 w 532"/>
                <a:gd name="T53" fmla="*/ 182 h 921"/>
                <a:gd name="T54" fmla="*/ 516 w 532"/>
                <a:gd name="T55" fmla="*/ 221 h 921"/>
                <a:gd name="T56" fmla="*/ 511 w 532"/>
                <a:gd name="T57" fmla="*/ 255 h 921"/>
                <a:gd name="T58" fmla="*/ 532 w 532"/>
                <a:gd name="T59" fmla="*/ 291 h 921"/>
                <a:gd name="T60" fmla="*/ 457 w 532"/>
                <a:gd name="T61" fmla="*/ 329 h 921"/>
                <a:gd name="T62" fmla="*/ 451 w 532"/>
                <a:gd name="T63" fmla="*/ 355 h 921"/>
                <a:gd name="T64" fmla="*/ 474 w 532"/>
                <a:gd name="T65" fmla="*/ 393 h 921"/>
                <a:gd name="T66" fmla="*/ 476 w 532"/>
                <a:gd name="T67" fmla="*/ 444 h 921"/>
                <a:gd name="T68" fmla="*/ 443 w 532"/>
                <a:gd name="T69" fmla="*/ 474 h 921"/>
                <a:gd name="T70" fmla="*/ 445 w 532"/>
                <a:gd name="T71" fmla="*/ 503 h 921"/>
                <a:gd name="T72" fmla="*/ 469 w 532"/>
                <a:gd name="T73" fmla="*/ 538 h 921"/>
                <a:gd name="T74" fmla="*/ 479 w 532"/>
                <a:gd name="T75" fmla="*/ 564 h 921"/>
                <a:gd name="T76" fmla="*/ 474 w 532"/>
                <a:gd name="T77" fmla="*/ 593 h 921"/>
                <a:gd name="T78" fmla="*/ 478 w 532"/>
                <a:gd name="T79" fmla="*/ 653 h 921"/>
                <a:gd name="T80" fmla="*/ 451 w 532"/>
                <a:gd name="T81" fmla="*/ 723 h 921"/>
                <a:gd name="T82" fmla="*/ 403 w 532"/>
                <a:gd name="T83" fmla="*/ 767 h 921"/>
                <a:gd name="T84" fmla="*/ 384 w 532"/>
                <a:gd name="T85" fmla="*/ 822 h 921"/>
                <a:gd name="T86" fmla="*/ 307 w 532"/>
                <a:gd name="T87" fmla="*/ 894 h 921"/>
                <a:gd name="T88" fmla="*/ 300 w 532"/>
                <a:gd name="T89" fmla="*/ 921 h 921"/>
                <a:gd name="T90" fmla="*/ 79 w 532"/>
                <a:gd name="T91" fmla="*/ 921 h 921"/>
                <a:gd name="T92" fmla="*/ 32 w 532"/>
                <a:gd name="T93" fmla="*/ 785 h 921"/>
                <a:gd name="T94" fmla="*/ 96 w 532"/>
                <a:gd name="T95" fmla="*/ 727 h 921"/>
                <a:gd name="T96" fmla="*/ 58 w 532"/>
                <a:gd name="T97" fmla="*/ 618 h 921"/>
                <a:gd name="T98" fmla="*/ 3 w 532"/>
                <a:gd name="T99" fmla="*/ 573 h 921"/>
                <a:gd name="T100" fmla="*/ 13 w 532"/>
                <a:gd name="T101" fmla="*/ 391 h 921"/>
                <a:gd name="T102" fmla="*/ 0 w 532"/>
                <a:gd name="T103" fmla="*/ 291 h 921"/>
                <a:gd name="T104" fmla="*/ 26 w 532"/>
                <a:gd name="T105" fmla="*/ 237 h 921"/>
                <a:gd name="T106" fmla="*/ 41 w 532"/>
                <a:gd name="T107" fmla="*/ 199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32" h="921">
                  <a:moveTo>
                    <a:pt x="41" y="199"/>
                  </a:moveTo>
                  <a:lnTo>
                    <a:pt x="68" y="222"/>
                  </a:lnTo>
                  <a:lnTo>
                    <a:pt x="101" y="213"/>
                  </a:lnTo>
                  <a:lnTo>
                    <a:pt x="127" y="203"/>
                  </a:lnTo>
                  <a:lnTo>
                    <a:pt x="154" y="200"/>
                  </a:lnTo>
                  <a:lnTo>
                    <a:pt x="181" y="186"/>
                  </a:lnTo>
                  <a:lnTo>
                    <a:pt x="196" y="161"/>
                  </a:lnTo>
                  <a:lnTo>
                    <a:pt x="194" y="133"/>
                  </a:lnTo>
                  <a:lnTo>
                    <a:pt x="156" y="109"/>
                  </a:lnTo>
                  <a:lnTo>
                    <a:pt x="157" y="89"/>
                  </a:lnTo>
                  <a:lnTo>
                    <a:pt x="175" y="69"/>
                  </a:lnTo>
                  <a:lnTo>
                    <a:pt x="215" y="54"/>
                  </a:lnTo>
                  <a:lnTo>
                    <a:pt x="240" y="48"/>
                  </a:lnTo>
                  <a:lnTo>
                    <a:pt x="265" y="69"/>
                  </a:lnTo>
                  <a:lnTo>
                    <a:pt x="290" y="48"/>
                  </a:lnTo>
                  <a:lnTo>
                    <a:pt x="316" y="28"/>
                  </a:lnTo>
                  <a:lnTo>
                    <a:pt x="366" y="0"/>
                  </a:lnTo>
                  <a:lnTo>
                    <a:pt x="406" y="1"/>
                  </a:lnTo>
                  <a:lnTo>
                    <a:pt x="444" y="11"/>
                  </a:lnTo>
                  <a:lnTo>
                    <a:pt x="461" y="35"/>
                  </a:lnTo>
                  <a:lnTo>
                    <a:pt x="484" y="81"/>
                  </a:lnTo>
                  <a:lnTo>
                    <a:pt x="487" y="102"/>
                  </a:lnTo>
                  <a:lnTo>
                    <a:pt x="476" y="134"/>
                  </a:lnTo>
                  <a:lnTo>
                    <a:pt x="434" y="141"/>
                  </a:lnTo>
                  <a:lnTo>
                    <a:pt x="422" y="153"/>
                  </a:lnTo>
                  <a:lnTo>
                    <a:pt x="430" y="167"/>
                  </a:lnTo>
                  <a:lnTo>
                    <a:pt x="502" y="182"/>
                  </a:lnTo>
                  <a:lnTo>
                    <a:pt x="516" y="221"/>
                  </a:lnTo>
                  <a:lnTo>
                    <a:pt x="511" y="255"/>
                  </a:lnTo>
                  <a:lnTo>
                    <a:pt x="532" y="291"/>
                  </a:lnTo>
                  <a:lnTo>
                    <a:pt x="457" y="329"/>
                  </a:lnTo>
                  <a:lnTo>
                    <a:pt x="451" y="355"/>
                  </a:lnTo>
                  <a:lnTo>
                    <a:pt x="474" y="393"/>
                  </a:lnTo>
                  <a:lnTo>
                    <a:pt x="476" y="444"/>
                  </a:lnTo>
                  <a:lnTo>
                    <a:pt x="443" y="474"/>
                  </a:lnTo>
                  <a:lnTo>
                    <a:pt x="445" y="503"/>
                  </a:lnTo>
                  <a:lnTo>
                    <a:pt x="469" y="538"/>
                  </a:lnTo>
                  <a:lnTo>
                    <a:pt x="479" y="564"/>
                  </a:lnTo>
                  <a:lnTo>
                    <a:pt x="474" y="593"/>
                  </a:lnTo>
                  <a:lnTo>
                    <a:pt x="478" y="653"/>
                  </a:lnTo>
                  <a:lnTo>
                    <a:pt x="451" y="723"/>
                  </a:lnTo>
                  <a:lnTo>
                    <a:pt x="403" y="767"/>
                  </a:lnTo>
                  <a:lnTo>
                    <a:pt x="384" y="822"/>
                  </a:lnTo>
                  <a:lnTo>
                    <a:pt x="307" y="894"/>
                  </a:lnTo>
                  <a:lnTo>
                    <a:pt x="300" y="921"/>
                  </a:lnTo>
                  <a:lnTo>
                    <a:pt x="79" y="921"/>
                  </a:lnTo>
                  <a:lnTo>
                    <a:pt x="32" y="785"/>
                  </a:lnTo>
                  <a:lnTo>
                    <a:pt x="96" y="727"/>
                  </a:lnTo>
                  <a:lnTo>
                    <a:pt x="58" y="618"/>
                  </a:lnTo>
                  <a:lnTo>
                    <a:pt x="3" y="573"/>
                  </a:lnTo>
                  <a:lnTo>
                    <a:pt x="13" y="391"/>
                  </a:lnTo>
                  <a:lnTo>
                    <a:pt x="0" y="291"/>
                  </a:lnTo>
                  <a:lnTo>
                    <a:pt x="26" y="237"/>
                  </a:lnTo>
                  <a:lnTo>
                    <a:pt x="41" y="199"/>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174" name="Freeform 97"/>
            <p:cNvSpPr>
              <a:spLocks/>
            </p:cNvSpPr>
            <p:nvPr/>
          </p:nvSpPr>
          <p:spPr bwMode="auto">
            <a:xfrm>
              <a:off x="1375970" y="1981172"/>
              <a:ext cx="210043" cy="346183"/>
            </a:xfrm>
            <a:custGeom>
              <a:avLst/>
              <a:gdLst>
                <a:gd name="T0" fmla="*/ 40 w 422"/>
                <a:gd name="T1" fmla="*/ 436 h 696"/>
                <a:gd name="T2" fmla="*/ 8 w 422"/>
                <a:gd name="T3" fmla="*/ 388 h 696"/>
                <a:gd name="T4" fmla="*/ 27 w 422"/>
                <a:gd name="T5" fmla="*/ 350 h 696"/>
                <a:gd name="T6" fmla="*/ 72 w 422"/>
                <a:gd name="T7" fmla="*/ 334 h 696"/>
                <a:gd name="T8" fmla="*/ 69 w 422"/>
                <a:gd name="T9" fmla="*/ 103 h 696"/>
                <a:gd name="T10" fmla="*/ 114 w 422"/>
                <a:gd name="T11" fmla="*/ 46 h 696"/>
                <a:gd name="T12" fmla="*/ 150 w 422"/>
                <a:gd name="T13" fmla="*/ 19 h 696"/>
                <a:gd name="T14" fmla="*/ 187 w 422"/>
                <a:gd name="T15" fmla="*/ 11 h 696"/>
                <a:gd name="T16" fmla="*/ 245 w 422"/>
                <a:gd name="T17" fmla="*/ 0 h 696"/>
                <a:gd name="T18" fmla="*/ 278 w 422"/>
                <a:gd name="T19" fmla="*/ 74 h 696"/>
                <a:gd name="T20" fmla="*/ 309 w 422"/>
                <a:gd name="T21" fmla="*/ 61 h 696"/>
                <a:gd name="T22" fmla="*/ 369 w 422"/>
                <a:gd name="T23" fmla="*/ 110 h 696"/>
                <a:gd name="T24" fmla="*/ 326 w 422"/>
                <a:gd name="T25" fmla="*/ 201 h 696"/>
                <a:gd name="T26" fmla="*/ 341 w 422"/>
                <a:gd name="T27" fmla="*/ 300 h 696"/>
                <a:gd name="T28" fmla="*/ 330 w 422"/>
                <a:gd name="T29" fmla="*/ 486 h 696"/>
                <a:gd name="T30" fmla="*/ 382 w 422"/>
                <a:gd name="T31" fmla="*/ 524 h 696"/>
                <a:gd name="T32" fmla="*/ 422 w 422"/>
                <a:gd name="T33" fmla="*/ 636 h 696"/>
                <a:gd name="T34" fmla="*/ 360 w 422"/>
                <a:gd name="T35" fmla="*/ 696 h 696"/>
                <a:gd name="T36" fmla="*/ 192 w 422"/>
                <a:gd name="T37" fmla="*/ 657 h 696"/>
                <a:gd name="T38" fmla="*/ 35 w 422"/>
                <a:gd name="T39" fmla="*/ 640 h 696"/>
                <a:gd name="T40" fmla="*/ 5 w 422"/>
                <a:gd name="T41" fmla="*/ 603 h 696"/>
                <a:gd name="T42" fmla="*/ 0 w 422"/>
                <a:gd name="T43" fmla="*/ 471 h 696"/>
                <a:gd name="T44" fmla="*/ 40 w 422"/>
                <a:gd name="T45" fmla="*/ 436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2" h="696">
                  <a:moveTo>
                    <a:pt x="40" y="436"/>
                  </a:moveTo>
                  <a:lnTo>
                    <a:pt x="8" y="388"/>
                  </a:lnTo>
                  <a:lnTo>
                    <a:pt x="27" y="350"/>
                  </a:lnTo>
                  <a:lnTo>
                    <a:pt x="72" y="334"/>
                  </a:lnTo>
                  <a:lnTo>
                    <a:pt x="69" y="103"/>
                  </a:lnTo>
                  <a:lnTo>
                    <a:pt x="114" y="46"/>
                  </a:lnTo>
                  <a:lnTo>
                    <a:pt x="150" y="19"/>
                  </a:lnTo>
                  <a:lnTo>
                    <a:pt x="187" y="11"/>
                  </a:lnTo>
                  <a:lnTo>
                    <a:pt x="245" y="0"/>
                  </a:lnTo>
                  <a:lnTo>
                    <a:pt x="278" y="74"/>
                  </a:lnTo>
                  <a:lnTo>
                    <a:pt x="309" y="61"/>
                  </a:lnTo>
                  <a:lnTo>
                    <a:pt x="369" y="110"/>
                  </a:lnTo>
                  <a:lnTo>
                    <a:pt x="326" y="201"/>
                  </a:lnTo>
                  <a:lnTo>
                    <a:pt x="341" y="300"/>
                  </a:lnTo>
                  <a:lnTo>
                    <a:pt x="330" y="486"/>
                  </a:lnTo>
                  <a:lnTo>
                    <a:pt x="382" y="524"/>
                  </a:lnTo>
                  <a:lnTo>
                    <a:pt x="422" y="636"/>
                  </a:lnTo>
                  <a:lnTo>
                    <a:pt x="360" y="696"/>
                  </a:lnTo>
                  <a:lnTo>
                    <a:pt x="192" y="657"/>
                  </a:lnTo>
                  <a:lnTo>
                    <a:pt x="35" y="640"/>
                  </a:lnTo>
                  <a:lnTo>
                    <a:pt x="5" y="603"/>
                  </a:lnTo>
                  <a:lnTo>
                    <a:pt x="0" y="471"/>
                  </a:lnTo>
                  <a:lnTo>
                    <a:pt x="40" y="436"/>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grpSp>
      <p:sp>
        <p:nvSpPr>
          <p:cNvPr id="190" name="189 CuadroTexto"/>
          <p:cNvSpPr txBox="1"/>
          <p:nvPr/>
        </p:nvSpPr>
        <p:spPr>
          <a:xfrm>
            <a:off x="245726" y="4083184"/>
            <a:ext cx="2437603" cy="1323439"/>
          </a:xfrm>
          <a:prstGeom prst="rect">
            <a:avLst/>
          </a:prstGeom>
          <a:noFill/>
        </p:spPr>
        <p:txBody>
          <a:bodyPr wrap="square" rtlCol="0">
            <a:spAutoFit/>
          </a:bodyPr>
          <a:lstStyle/>
          <a:p>
            <a:pPr algn="l"/>
            <a:r>
              <a:rPr lang="es-ES" sz="1600" dirty="0" smtClean="0">
                <a:latin typeface="Calibri" pitchFamily="34" charset="0"/>
                <a:cs typeface="Calibri" pitchFamily="34" charset="0"/>
              </a:rPr>
              <a:t>A pesar de la prohibición de los toros en Cataluña, los eventos en plazas de Toros es uno de los peores valorados</a:t>
            </a:r>
            <a:endParaRPr lang="es-ES" sz="1600" dirty="0">
              <a:latin typeface="Calibri" pitchFamily="34" charset="0"/>
              <a:cs typeface="Calibri" pitchFamily="34" charset="0"/>
            </a:endParaRPr>
          </a:p>
        </p:txBody>
      </p:sp>
      <p:graphicFrame>
        <p:nvGraphicFramePr>
          <p:cNvPr id="217" name="216 Gráfico"/>
          <p:cNvGraphicFramePr/>
          <p:nvPr>
            <p:extLst>
              <p:ext uri="{D42A27DB-BD31-4B8C-83A1-F6EECF244321}">
                <p14:modId xmlns:p14="http://schemas.microsoft.com/office/powerpoint/2010/main" xmlns="" val="3120289393"/>
              </p:ext>
            </p:extLst>
          </p:nvPr>
        </p:nvGraphicFramePr>
        <p:xfrm>
          <a:off x="2628503" y="1846326"/>
          <a:ext cx="7194619" cy="3600400"/>
        </p:xfrm>
        <a:graphic>
          <a:graphicData uri="http://schemas.openxmlformats.org/drawingml/2006/chart">
            <c:chart xmlns:c="http://schemas.openxmlformats.org/drawingml/2006/chart" xmlns:r="http://schemas.openxmlformats.org/officeDocument/2006/relationships" r:id="rId2"/>
          </a:graphicData>
        </a:graphic>
      </p:graphicFrame>
      <p:grpSp>
        <p:nvGrpSpPr>
          <p:cNvPr id="218" name="217 Grupo"/>
          <p:cNvGrpSpPr/>
          <p:nvPr/>
        </p:nvGrpSpPr>
        <p:grpSpPr>
          <a:xfrm>
            <a:off x="3210895" y="2056095"/>
            <a:ext cx="936001" cy="307777"/>
            <a:chOff x="3845895" y="2056095"/>
            <a:chExt cx="936001" cy="307777"/>
          </a:xfrm>
        </p:grpSpPr>
        <p:sp>
          <p:nvSpPr>
            <p:cNvPr id="219" name="218 CuadroTexto"/>
            <p:cNvSpPr txBox="1"/>
            <p:nvPr/>
          </p:nvSpPr>
          <p:spPr>
            <a:xfrm>
              <a:off x="3845895" y="2056095"/>
              <a:ext cx="936001" cy="307777"/>
            </a:xfrm>
            <a:prstGeom prst="rect">
              <a:avLst/>
            </a:prstGeom>
            <a:noFill/>
          </p:spPr>
          <p:txBody>
            <a:bodyPr wrap="square" rtlCol="0">
              <a:spAutoFit/>
            </a:bodyPr>
            <a:lstStyle/>
            <a:p>
              <a:pPr algn="r"/>
              <a:r>
                <a:rPr lang="es-ES" sz="1400" dirty="0" smtClean="0">
                  <a:latin typeface="Calibri" pitchFamily="34" charset="0"/>
                  <a:cs typeface="Calibri" pitchFamily="34" charset="0"/>
                </a:rPr>
                <a:t>Total</a:t>
              </a:r>
              <a:endParaRPr lang="es-ES" sz="1400" dirty="0">
                <a:latin typeface="Calibri" pitchFamily="34" charset="0"/>
                <a:cs typeface="Calibri" pitchFamily="34" charset="0"/>
              </a:endParaRPr>
            </a:p>
          </p:txBody>
        </p:sp>
        <p:cxnSp>
          <p:nvCxnSpPr>
            <p:cNvPr id="220" name="219 Conector recto"/>
            <p:cNvCxnSpPr/>
            <p:nvPr/>
          </p:nvCxnSpPr>
          <p:spPr bwMode="auto">
            <a:xfrm>
              <a:off x="3970038" y="2209984"/>
              <a:ext cx="288494" cy="0"/>
            </a:xfrm>
            <a:prstGeom prst="line">
              <a:avLst/>
            </a:prstGeom>
            <a:ln w="19050">
              <a:headEnd type="none" w="med" len="med"/>
              <a:tailEnd type="none" w="med" len="med"/>
            </a:ln>
            <a:extLst/>
          </p:spPr>
          <p:style>
            <a:lnRef idx="2">
              <a:schemeClr val="dk1"/>
            </a:lnRef>
            <a:fillRef idx="0">
              <a:schemeClr val="dk1"/>
            </a:fillRef>
            <a:effectRef idx="1">
              <a:schemeClr val="dk1"/>
            </a:effectRef>
            <a:fontRef idx="minor">
              <a:schemeClr val="tx1"/>
            </a:fontRef>
          </p:style>
        </p:cxnSp>
      </p:grpSp>
      <p:sp>
        <p:nvSpPr>
          <p:cNvPr id="221" name="220 CuadroTexto"/>
          <p:cNvSpPr txBox="1"/>
          <p:nvPr/>
        </p:nvSpPr>
        <p:spPr>
          <a:xfrm rot="16200000">
            <a:off x="8431549" y="3909634"/>
            <a:ext cx="2521538" cy="261610"/>
          </a:xfrm>
          <a:prstGeom prst="rect">
            <a:avLst/>
          </a:prstGeom>
          <a:noFill/>
        </p:spPr>
        <p:txBody>
          <a:bodyPr wrap="square" lIns="36000" rIns="36000" rtlCol="0" anchor="ctr">
            <a:spAutoFit/>
          </a:bodyPr>
          <a:lstStyle/>
          <a:p>
            <a:pPr algn="l"/>
            <a:r>
              <a:rPr lang="es-ES" sz="1100" dirty="0" smtClean="0">
                <a:latin typeface="Calibri" pitchFamily="34" charset="0"/>
                <a:cs typeface="Calibri" pitchFamily="34" charset="0"/>
              </a:rPr>
              <a:t>BASE Total muestra: 405 CASOS</a:t>
            </a:r>
            <a:endParaRPr lang="es-ES" sz="1100" dirty="0">
              <a:latin typeface="Calibri" pitchFamily="34" charset="0"/>
              <a:cs typeface="Calibri" pitchFamily="34" charset="0"/>
            </a:endParaRPr>
          </a:p>
        </p:txBody>
      </p:sp>
    </p:spTree>
    <p:extLst>
      <p:ext uri="{BB962C8B-B14F-4D97-AF65-F5344CB8AC3E}">
        <p14:creationId xmlns:p14="http://schemas.microsoft.com/office/powerpoint/2010/main" xmlns="" val="3278818393"/>
      </p:ext>
    </p:extLst>
  </p:cSld>
  <p:clrMapOvr>
    <a:masterClrMapping/>
  </p:clrMapOvr>
  <p:transition>
    <p:wipe dir="d"/>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2" name="221 Grupo"/>
          <p:cNvGrpSpPr/>
          <p:nvPr/>
        </p:nvGrpSpPr>
        <p:grpSpPr>
          <a:xfrm>
            <a:off x="3143955" y="1981609"/>
            <a:ext cx="6390000" cy="4176000"/>
            <a:chOff x="883392" y="1981609"/>
            <a:chExt cx="9790913" cy="4354870"/>
          </a:xfrm>
        </p:grpSpPr>
        <p:sp>
          <p:nvSpPr>
            <p:cNvPr id="223" name="222 Rectángulo"/>
            <p:cNvSpPr/>
            <p:nvPr/>
          </p:nvSpPr>
          <p:spPr bwMode="auto">
            <a:xfrm>
              <a:off x="3835029" y="1981609"/>
              <a:ext cx="936000" cy="4354870"/>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224" name="223 Rectángulo"/>
            <p:cNvSpPr/>
            <p:nvPr/>
          </p:nvSpPr>
          <p:spPr bwMode="auto">
            <a:xfrm>
              <a:off x="4818908" y="1981609"/>
              <a:ext cx="936000" cy="4354870"/>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225" name="224 Rectángulo"/>
            <p:cNvSpPr/>
            <p:nvPr/>
          </p:nvSpPr>
          <p:spPr bwMode="auto">
            <a:xfrm>
              <a:off x="5802787" y="1981609"/>
              <a:ext cx="936000" cy="4354870"/>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226" name="225 Rectángulo"/>
            <p:cNvSpPr/>
            <p:nvPr/>
          </p:nvSpPr>
          <p:spPr bwMode="auto">
            <a:xfrm>
              <a:off x="6786665" y="1981609"/>
              <a:ext cx="936000" cy="4354870"/>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227" name="226 Rectángulo"/>
            <p:cNvSpPr/>
            <p:nvPr/>
          </p:nvSpPr>
          <p:spPr bwMode="auto">
            <a:xfrm>
              <a:off x="7770544" y="1981609"/>
              <a:ext cx="936000" cy="4354870"/>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228" name="227 Rectángulo"/>
            <p:cNvSpPr/>
            <p:nvPr/>
          </p:nvSpPr>
          <p:spPr bwMode="auto">
            <a:xfrm>
              <a:off x="8754423" y="1981609"/>
              <a:ext cx="936000" cy="4354870"/>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229" name="228 Rectángulo"/>
            <p:cNvSpPr/>
            <p:nvPr/>
          </p:nvSpPr>
          <p:spPr bwMode="auto">
            <a:xfrm>
              <a:off x="883392" y="1981609"/>
              <a:ext cx="936000" cy="4354870"/>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230" name="229 Rectángulo"/>
            <p:cNvSpPr/>
            <p:nvPr/>
          </p:nvSpPr>
          <p:spPr bwMode="auto">
            <a:xfrm>
              <a:off x="1867271" y="1981609"/>
              <a:ext cx="936000" cy="4354870"/>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231" name="230 Rectángulo"/>
            <p:cNvSpPr/>
            <p:nvPr/>
          </p:nvSpPr>
          <p:spPr bwMode="auto">
            <a:xfrm>
              <a:off x="2851150" y="1981609"/>
              <a:ext cx="936000" cy="4354870"/>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232" name="231 Rectángulo"/>
            <p:cNvSpPr/>
            <p:nvPr/>
          </p:nvSpPr>
          <p:spPr bwMode="auto">
            <a:xfrm>
              <a:off x="9738305" y="1981609"/>
              <a:ext cx="936000" cy="4354870"/>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grpSp>
      <p:graphicFrame>
        <p:nvGraphicFramePr>
          <p:cNvPr id="233" name="232 Tabla"/>
          <p:cNvGraphicFramePr>
            <a:graphicFrameLocks noGrp="1"/>
          </p:cNvGraphicFramePr>
          <p:nvPr>
            <p:extLst>
              <p:ext uri="{D42A27DB-BD31-4B8C-83A1-F6EECF244321}">
                <p14:modId xmlns:p14="http://schemas.microsoft.com/office/powerpoint/2010/main" xmlns="" val="129021316"/>
              </p:ext>
            </p:extLst>
          </p:nvPr>
        </p:nvGraphicFramePr>
        <p:xfrm>
          <a:off x="3119915" y="5378387"/>
          <a:ext cx="6432300" cy="731520"/>
        </p:xfrm>
        <a:graphic>
          <a:graphicData uri="http://schemas.openxmlformats.org/drawingml/2006/table">
            <a:tbl>
              <a:tblPr firstRow="1" bandRow="1">
                <a:tableStyleId>{00A15C55-8517-42AA-B614-E9B94910E393}</a:tableStyleId>
              </a:tblPr>
              <a:tblGrid>
                <a:gridCol w="643230"/>
                <a:gridCol w="643230"/>
                <a:gridCol w="643230"/>
                <a:gridCol w="643230"/>
                <a:gridCol w="643230"/>
                <a:gridCol w="643230"/>
                <a:gridCol w="643230"/>
                <a:gridCol w="643230"/>
                <a:gridCol w="643230"/>
                <a:gridCol w="643230"/>
              </a:tblGrid>
              <a:tr h="370840">
                <a:tc>
                  <a:txBody>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s-ES" sz="1000" b="0" i="0" u="none" strike="noStrike" kern="1200" cap="none" spc="0" normalizeH="0" baseline="0" noProof="0" dirty="0" smtClean="0">
                          <a:ln>
                            <a:noFill/>
                          </a:ln>
                          <a:solidFill>
                            <a:prstClr val="black"/>
                          </a:solidFill>
                          <a:effectLst/>
                          <a:uLnTx/>
                          <a:uFillTx/>
                          <a:latin typeface="Calibri" pitchFamily="34" charset="0"/>
                          <a:ea typeface="+mn-ea"/>
                          <a:cs typeface="Calibri" pitchFamily="34" charset="0"/>
                        </a:rPr>
                        <a:t>GENERAL </a:t>
                      </a:r>
                    </a:p>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es-ES" sz="1000" b="0" i="0" u="none" strike="noStrike" kern="1200" cap="none" spc="0" normalizeH="0" baseline="0" noProof="0" dirty="0" smtClean="0">
                        <a:ln>
                          <a:noFill/>
                        </a:ln>
                        <a:solidFill>
                          <a:prstClr val="black"/>
                        </a:solidFill>
                        <a:effectLst/>
                        <a:uLnTx/>
                        <a:uFillTx/>
                        <a:latin typeface="Calibri" pitchFamily="34" charset="0"/>
                        <a:ea typeface="+mn-ea"/>
                        <a:cs typeface="Calibri" pitchFamily="34" charset="0"/>
                      </a:endParaRP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s-ES" sz="1000" b="0" i="0" u="none" strike="noStrike" kern="1200" cap="none" spc="0" normalizeH="0" baseline="0" noProof="0" dirty="0" smtClean="0">
                          <a:ln>
                            <a:noFill/>
                          </a:ln>
                          <a:solidFill>
                            <a:prstClr val="black"/>
                          </a:solidFill>
                          <a:effectLst/>
                          <a:uLnTx/>
                          <a:uFillTx/>
                          <a:latin typeface="Calibri" pitchFamily="34" charset="0"/>
                          <a:ea typeface="+mn-ea"/>
                          <a:cs typeface="Calibri" pitchFamily="34" charset="0"/>
                        </a:rPr>
                        <a:t>(</a:t>
                      </a:r>
                      <a:r>
                        <a:rPr kumimoji="0" lang="es-ES" sz="1000" b="0" i="0" u="none" strike="noStrike" kern="1200" cap="none" spc="0" normalizeH="0" baseline="0" noProof="0" dirty="0" err="1" smtClean="0">
                          <a:ln>
                            <a:noFill/>
                          </a:ln>
                          <a:solidFill>
                            <a:prstClr val="black"/>
                          </a:solidFill>
                          <a:effectLst/>
                          <a:uLnTx/>
                          <a:uFillTx/>
                          <a:latin typeface="Calibri" pitchFamily="34" charset="0"/>
                          <a:ea typeface="+mn-ea"/>
                          <a:cs typeface="Calibri" pitchFamily="34" charset="0"/>
                        </a:rPr>
                        <a:t>P1</a:t>
                      </a:r>
                      <a:r>
                        <a:rPr kumimoji="0" lang="es-ES" sz="1000" b="0" i="0" u="none" strike="noStrike" kern="1200" cap="none" spc="0" normalizeH="0" baseline="0" noProof="0" dirty="0" smtClean="0">
                          <a:ln>
                            <a:noFill/>
                          </a:ln>
                          <a:solidFill>
                            <a:prstClr val="black"/>
                          </a:solidFill>
                          <a:effectLst/>
                          <a:uLnTx/>
                          <a:uFillTx/>
                          <a:latin typeface="Calibri" pitchFamily="34" charset="0"/>
                          <a:ea typeface="+mn-ea"/>
                          <a:cs typeface="Calibri" pitchFamily="34" charset="0"/>
                        </a:rPr>
                        <a:t>)</a:t>
                      </a: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80000"/>
                        </a:lnSpc>
                      </a:pPr>
                      <a:r>
                        <a:rPr kumimoji="0" lang="es-ES" sz="1000" b="0" i="0" u="none" strike="noStrike" kern="1200" cap="none" spc="0" normalizeH="0" baseline="0" dirty="0">
                          <a:ln>
                            <a:noFill/>
                          </a:ln>
                          <a:solidFill>
                            <a:prstClr val="black"/>
                          </a:solidFill>
                          <a:effectLst/>
                          <a:uLnTx/>
                          <a:uFillTx/>
                          <a:latin typeface="Calibri" pitchFamily="34" charset="0"/>
                          <a:ea typeface="+mn-ea"/>
                          <a:cs typeface="Calibri" pitchFamily="34" charset="0"/>
                        </a:rPr>
                        <a:t>Estadios </a:t>
                      </a:r>
                      <a:r>
                        <a:rPr kumimoji="0" lang="es-ES" sz="1000" b="0" i="0" u="none" strike="noStrike" kern="1200" cap="none" spc="0" normalizeH="0" baseline="0" dirty="0" smtClean="0">
                          <a:ln>
                            <a:noFill/>
                          </a:ln>
                          <a:solidFill>
                            <a:prstClr val="black"/>
                          </a:solidFill>
                          <a:effectLst/>
                          <a:uLnTx/>
                          <a:uFillTx/>
                          <a:latin typeface="Calibri" pitchFamily="34" charset="0"/>
                          <a:ea typeface="+mn-ea"/>
                          <a:cs typeface="Calibri" pitchFamily="34" charset="0"/>
                        </a:rPr>
                        <a:t/>
                      </a:r>
                      <a:br>
                        <a:rPr kumimoji="0" lang="es-ES" sz="1000" b="0" i="0" u="none" strike="noStrike" kern="1200" cap="none" spc="0" normalizeH="0" baseline="0" dirty="0" smtClean="0">
                          <a:ln>
                            <a:noFill/>
                          </a:ln>
                          <a:solidFill>
                            <a:prstClr val="black"/>
                          </a:solidFill>
                          <a:effectLst/>
                          <a:uLnTx/>
                          <a:uFillTx/>
                          <a:latin typeface="Calibri" pitchFamily="34" charset="0"/>
                          <a:ea typeface="+mn-ea"/>
                          <a:cs typeface="Calibri" pitchFamily="34" charset="0"/>
                        </a:rPr>
                      </a:br>
                      <a:r>
                        <a:rPr kumimoji="0" lang="es-ES" sz="1000" b="0" i="0" u="none" strike="noStrike" kern="1200" cap="none" spc="0" normalizeH="0" baseline="0" dirty="0" smtClean="0">
                          <a:ln>
                            <a:noFill/>
                          </a:ln>
                          <a:solidFill>
                            <a:prstClr val="black"/>
                          </a:solidFill>
                          <a:effectLst/>
                          <a:uLnTx/>
                          <a:uFillTx/>
                          <a:latin typeface="Calibri" pitchFamily="34" charset="0"/>
                          <a:ea typeface="+mn-ea"/>
                          <a:cs typeface="Calibri" pitchFamily="34" charset="0"/>
                        </a:rPr>
                        <a:t>de </a:t>
                      </a:r>
                      <a:r>
                        <a:rPr kumimoji="0" lang="es-ES" sz="1000" b="0" i="0" u="none" strike="noStrike" kern="1200" cap="none" spc="0" normalizeH="0" baseline="0" dirty="0">
                          <a:ln>
                            <a:noFill/>
                          </a:ln>
                          <a:solidFill>
                            <a:prstClr val="black"/>
                          </a:solidFill>
                          <a:effectLst/>
                          <a:uLnTx/>
                          <a:uFillTx/>
                          <a:latin typeface="Calibri" pitchFamily="34" charset="0"/>
                          <a:ea typeface="+mn-ea"/>
                          <a:cs typeface="Calibri" pitchFamily="34" charset="0"/>
                        </a:rPr>
                        <a:t>futbol / eventos </a:t>
                      </a:r>
                      <a:r>
                        <a:rPr kumimoji="0" lang="es-ES" sz="1000" b="0" i="0" u="none" strike="noStrike" kern="1200" cap="none" spc="0" normalizeH="0" baseline="0" dirty="0" smtClean="0">
                          <a:ln>
                            <a:noFill/>
                          </a:ln>
                          <a:solidFill>
                            <a:prstClr val="black"/>
                          </a:solidFill>
                          <a:effectLst/>
                          <a:uLnTx/>
                          <a:uFillTx/>
                          <a:latin typeface="Calibri" pitchFamily="34" charset="0"/>
                          <a:ea typeface="+mn-ea"/>
                          <a:cs typeface="Calibri" pitchFamily="34" charset="0"/>
                        </a:rPr>
                        <a:t/>
                      </a:r>
                      <a:br>
                        <a:rPr kumimoji="0" lang="es-ES" sz="1000" b="0" i="0" u="none" strike="noStrike" kern="1200" cap="none" spc="0" normalizeH="0" baseline="0" dirty="0" smtClean="0">
                          <a:ln>
                            <a:noFill/>
                          </a:ln>
                          <a:solidFill>
                            <a:prstClr val="black"/>
                          </a:solidFill>
                          <a:effectLst/>
                          <a:uLnTx/>
                          <a:uFillTx/>
                          <a:latin typeface="Calibri" pitchFamily="34" charset="0"/>
                          <a:ea typeface="+mn-ea"/>
                          <a:cs typeface="Calibri" pitchFamily="34" charset="0"/>
                        </a:rPr>
                      </a:br>
                      <a:r>
                        <a:rPr kumimoji="0" lang="es-ES" sz="1000" b="0" i="0" u="none" strike="noStrike" kern="1200" cap="none" spc="0" normalizeH="0" baseline="0" dirty="0" smtClean="0">
                          <a:ln>
                            <a:noFill/>
                          </a:ln>
                          <a:solidFill>
                            <a:prstClr val="black"/>
                          </a:solidFill>
                          <a:effectLst/>
                          <a:uLnTx/>
                          <a:uFillTx/>
                          <a:latin typeface="Calibri" pitchFamily="34" charset="0"/>
                          <a:ea typeface="+mn-ea"/>
                          <a:cs typeface="Calibri" pitchFamily="34" charset="0"/>
                        </a:rPr>
                        <a:t>de </a:t>
                      </a:r>
                      <a:r>
                        <a:rPr kumimoji="0" lang="es-ES" sz="1000" b="0" i="0" u="none" strike="noStrike" kern="1200" cap="none" spc="0" normalizeH="0" baseline="0" dirty="0">
                          <a:ln>
                            <a:noFill/>
                          </a:ln>
                          <a:solidFill>
                            <a:prstClr val="black"/>
                          </a:solidFill>
                          <a:effectLst/>
                          <a:uLnTx/>
                          <a:uFillTx/>
                          <a:latin typeface="Calibri" pitchFamily="34" charset="0"/>
                          <a:ea typeface="+mn-ea"/>
                          <a:cs typeface="Calibri" pitchFamily="34" charset="0"/>
                        </a:rPr>
                        <a:t>futbol</a:t>
                      </a: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80000"/>
                        </a:lnSpc>
                      </a:pPr>
                      <a:r>
                        <a:rPr kumimoji="0" lang="pt-BR" sz="1000" b="0" i="0" u="none" strike="noStrike" kern="1200" cap="none" spc="0" normalizeH="0" baseline="0" dirty="0" err="1">
                          <a:ln>
                            <a:noFill/>
                          </a:ln>
                          <a:solidFill>
                            <a:prstClr val="black"/>
                          </a:solidFill>
                          <a:effectLst/>
                          <a:uLnTx/>
                          <a:uFillTx/>
                          <a:latin typeface="Calibri" pitchFamily="34" charset="0"/>
                          <a:ea typeface="+mn-ea"/>
                          <a:cs typeface="Calibri" pitchFamily="34" charset="0"/>
                        </a:rPr>
                        <a:t>Festivales</a:t>
                      </a:r>
                      <a:r>
                        <a:rPr kumimoji="0" lang="pt-BR" sz="1000" b="0" i="0" u="none" strike="noStrike" kern="1200" cap="none" spc="0" normalizeH="0" baseline="0" dirty="0">
                          <a:ln>
                            <a:noFill/>
                          </a:ln>
                          <a:solidFill>
                            <a:prstClr val="black"/>
                          </a:solidFill>
                          <a:effectLst/>
                          <a:uLnTx/>
                          <a:uFillTx/>
                          <a:latin typeface="Calibri" pitchFamily="34" charset="0"/>
                          <a:ea typeface="+mn-ea"/>
                          <a:cs typeface="Calibri" pitchFamily="34" charset="0"/>
                        </a:rPr>
                        <a:t> de música (Rock </a:t>
                      </a:r>
                      <a:r>
                        <a:rPr kumimoji="0" lang="pt-BR" sz="1000" b="0" i="0" u="none" strike="noStrike" kern="1200" cap="none" spc="0" normalizeH="0" baseline="0" dirty="0" smtClean="0">
                          <a:ln>
                            <a:noFill/>
                          </a:ln>
                          <a:solidFill>
                            <a:prstClr val="black"/>
                          </a:solidFill>
                          <a:effectLst/>
                          <a:uLnTx/>
                          <a:uFillTx/>
                          <a:latin typeface="Calibri" pitchFamily="34" charset="0"/>
                          <a:ea typeface="+mn-ea"/>
                          <a:cs typeface="Calibri" pitchFamily="34" charset="0"/>
                        </a:rPr>
                        <a:t/>
                      </a:r>
                      <a:br>
                        <a:rPr kumimoji="0" lang="pt-BR" sz="1000" b="0" i="0" u="none" strike="noStrike" kern="1200" cap="none" spc="0" normalizeH="0" baseline="0" dirty="0" smtClean="0">
                          <a:ln>
                            <a:noFill/>
                          </a:ln>
                          <a:solidFill>
                            <a:prstClr val="black"/>
                          </a:solidFill>
                          <a:effectLst/>
                          <a:uLnTx/>
                          <a:uFillTx/>
                          <a:latin typeface="Calibri" pitchFamily="34" charset="0"/>
                          <a:ea typeface="+mn-ea"/>
                          <a:cs typeface="Calibri" pitchFamily="34" charset="0"/>
                        </a:rPr>
                      </a:br>
                      <a:r>
                        <a:rPr kumimoji="0" lang="pt-BR" sz="1000" b="0" i="0" u="none" strike="noStrike" kern="1200" cap="none" spc="0" normalizeH="0" baseline="0" dirty="0" smtClean="0">
                          <a:ln>
                            <a:noFill/>
                          </a:ln>
                          <a:solidFill>
                            <a:prstClr val="black"/>
                          </a:solidFill>
                          <a:effectLst/>
                          <a:uLnTx/>
                          <a:uFillTx/>
                          <a:latin typeface="Calibri" pitchFamily="34" charset="0"/>
                          <a:ea typeface="+mn-ea"/>
                          <a:cs typeface="Calibri" pitchFamily="34" charset="0"/>
                        </a:rPr>
                        <a:t>in </a:t>
                      </a:r>
                      <a:r>
                        <a:rPr kumimoji="0" lang="pt-BR" sz="1000" b="0" i="0" u="none" strike="noStrike" kern="1200" cap="none" spc="0" normalizeH="0" baseline="0" dirty="0">
                          <a:ln>
                            <a:noFill/>
                          </a:ln>
                          <a:solidFill>
                            <a:prstClr val="black"/>
                          </a:solidFill>
                          <a:effectLst/>
                          <a:uLnTx/>
                          <a:uFillTx/>
                          <a:latin typeface="Calibri" pitchFamily="34" charset="0"/>
                          <a:ea typeface="+mn-ea"/>
                          <a:cs typeface="Calibri" pitchFamily="34" charset="0"/>
                        </a:rPr>
                        <a:t>Rio, </a:t>
                      </a:r>
                      <a:r>
                        <a:rPr kumimoji="0" lang="pt-BR" sz="1000" b="0" i="0" u="none" strike="noStrike" kern="1200" cap="none" spc="0" normalizeH="0" baseline="0" dirty="0" err="1" smtClean="0">
                          <a:ln>
                            <a:noFill/>
                          </a:ln>
                          <a:solidFill>
                            <a:prstClr val="black"/>
                          </a:solidFill>
                          <a:effectLst/>
                          <a:uLnTx/>
                          <a:uFillTx/>
                          <a:latin typeface="Calibri" pitchFamily="34" charset="0"/>
                          <a:ea typeface="+mn-ea"/>
                          <a:cs typeface="Calibri" pitchFamily="34" charset="0"/>
                        </a:rPr>
                        <a:t>Monegros</a:t>
                      </a:r>
                      <a:r>
                        <a:rPr kumimoji="0" lang="pt-BR" sz="1000" b="0" i="0" u="none" strike="noStrike" kern="1200" cap="none" spc="0" normalizeH="0" baseline="0" dirty="0" smtClean="0">
                          <a:ln>
                            <a:noFill/>
                          </a:ln>
                          <a:solidFill>
                            <a:prstClr val="black"/>
                          </a:solidFill>
                          <a:effectLst/>
                          <a:uLnTx/>
                          <a:uFillTx/>
                          <a:latin typeface="Calibri" pitchFamily="34" charset="0"/>
                          <a:ea typeface="+mn-ea"/>
                          <a:cs typeface="Calibri" pitchFamily="34" charset="0"/>
                        </a:rPr>
                        <a:t>)</a:t>
                      </a:r>
                      <a:endParaRPr kumimoji="0" lang="pt-BR" sz="1000" b="0" i="0" u="none" strike="noStrike" kern="1200" cap="none" spc="0" normalizeH="0" baseline="0" dirty="0">
                        <a:ln>
                          <a:noFill/>
                        </a:ln>
                        <a:solidFill>
                          <a:prstClr val="black"/>
                        </a:solidFill>
                        <a:effectLst/>
                        <a:uLnTx/>
                        <a:uFillTx/>
                        <a:latin typeface="Calibri" pitchFamily="34" charset="0"/>
                        <a:ea typeface="+mn-ea"/>
                        <a:cs typeface="Calibri" pitchFamily="34" charset="0"/>
                      </a:endParaRP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80000"/>
                        </a:lnSpc>
                      </a:pPr>
                      <a:r>
                        <a:rPr kumimoji="0" lang="es-ES" sz="1000" b="0" i="0" u="none" strike="noStrike" kern="1200" cap="none" spc="0" normalizeH="0" baseline="0" dirty="0">
                          <a:ln>
                            <a:noFill/>
                          </a:ln>
                          <a:solidFill>
                            <a:prstClr val="black"/>
                          </a:solidFill>
                          <a:effectLst/>
                          <a:uLnTx/>
                          <a:uFillTx/>
                          <a:latin typeface="Calibri" pitchFamily="34" charset="0"/>
                          <a:ea typeface="+mn-ea"/>
                          <a:cs typeface="Calibri" pitchFamily="34" charset="0"/>
                        </a:rPr>
                        <a:t>Conciertos en campos de futbol</a:t>
                      </a: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80000"/>
                        </a:lnSpc>
                      </a:pPr>
                      <a:r>
                        <a:rPr kumimoji="0" lang="es-ES" sz="1000" b="0" i="0" u="none" strike="noStrike" kern="1200" cap="none" spc="0" normalizeH="0" baseline="0" dirty="0">
                          <a:ln>
                            <a:noFill/>
                          </a:ln>
                          <a:solidFill>
                            <a:prstClr val="black"/>
                          </a:solidFill>
                          <a:effectLst/>
                          <a:uLnTx/>
                          <a:uFillTx/>
                          <a:latin typeface="Calibri" pitchFamily="34" charset="0"/>
                          <a:ea typeface="+mn-ea"/>
                          <a:cs typeface="Calibri" pitchFamily="34" charset="0"/>
                        </a:rPr>
                        <a:t>Otros eventos </a:t>
                      </a:r>
                      <a:r>
                        <a:rPr kumimoji="0" lang="es-ES" sz="1000" b="0" i="0" u="none" strike="noStrike" kern="1200" cap="none" spc="0" normalizeH="0" baseline="0" dirty="0" smtClean="0">
                          <a:ln>
                            <a:noFill/>
                          </a:ln>
                          <a:solidFill>
                            <a:prstClr val="black"/>
                          </a:solidFill>
                          <a:effectLst/>
                          <a:uLnTx/>
                          <a:uFillTx/>
                          <a:latin typeface="Calibri" pitchFamily="34" charset="0"/>
                          <a:ea typeface="+mn-ea"/>
                          <a:cs typeface="Calibri" pitchFamily="34" charset="0"/>
                        </a:rPr>
                        <a:t/>
                      </a:r>
                      <a:br>
                        <a:rPr kumimoji="0" lang="es-ES" sz="1000" b="0" i="0" u="none" strike="noStrike" kern="1200" cap="none" spc="0" normalizeH="0" baseline="0" dirty="0" smtClean="0">
                          <a:ln>
                            <a:noFill/>
                          </a:ln>
                          <a:solidFill>
                            <a:prstClr val="black"/>
                          </a:solidFill>
                          <a:effectLst/>
                          <a:uLnTx/>
                          <a:uFillTx/>
                          <a:latin typeface="Calibri" pitchFamily="34" charset="0"/>
                          <a:ea typeface="+mn-ea"/>
                          <a:cs typeface="Calibri" pitchFamily="34" charset="0"/>
                        </a:rPr>
                      </a:br>
                      <a:r>
                        <a:rPr kumimoji="0" lang="es-ES" sz="1000" b="0" i="0" u="none" strike="noStrike" kern="1200" cap="none" spc="0" normalizeH="0" baseline="0" dirty="0" smtClean="0">
                          <a:ln>
                            <a:noFill/>
                          </a:ln>
                          <a:solidFill>
                            <a:prstClr val="black"/>
                          </a:solidFill>
                          <a:effectLst/>
                          <a:uLnTx/>
                          <a:uFillTx/>
                          <a:latin typeface="Calibri" pitchFamily="34" charset="0"/>
                          <a:ea typeface="+mn-ea"/>
                          <a:cs typeface="Calibri" pitchFamily="34" charset="0"/>
                        </a:rPr>
                        <a:t>de </a:t>
                      </a:r>
                      <a:br>
                        <a:rPr kumimoji="0" lang="es-ES" sz="1000" b="0" i="0" u="none" strike="noStrike" kern="1200" cap="none" spc="0" normalizeH="0" baseline="0" dirty="0" smtClean="0">
                          <a:ln>
                            <a:noFill/>
                          </a:ln>
                          <a:solidFill>
                            <a:prstClr val="black"/>
                          </a:solidFill>
                          <a:effectLst/>
                          <a:uLnTx/>
                          <a:uFillTx/>
                          <a:latin typeface="Calibri" pitchFamily="34" charset="0"/>
                          <a:ea typeface="+mn-ea"/>
                          <a:cs typeface="Calibri" pitchFamily="34" charset="0"/>
                        </a:rPr>
                      </a:br>
                      <a:r>
                        <a:rPr kumimoji="0" lang="es-ES" sz="1000" b="0" i="0" u="none" strike="noStrike" kern="1200" cap="none" spc="0" normalizeH="0" baseline="0" dirty="0" smtClean="0">
                          <a:ln>
                            <a:noFill/>
                          </a:ln>
                          <a:solidFill>
                            <a:prstClr val="black"/>
                          </a:solidFill>
                          <a:effectLst/>
                          <a:uLnTx/>
                          <a:uFillTx/>
                          <a:latin typeface="Calibri" pitchFamily="34" charset="0"/>
                          <a:ea typeface="+mn-ea"/>
                          <a:cs typeface="Calibri" pitchFamily="34" charset="0"/>
                        </a:rPr>
                        <a:t>afluencia </a:t>
                      </a:r>
                      <a:r>
                        <a:rPr kumimoji="0" lang="es-ES" sz="1000" b="0" i="0" u="none" strike="noStrike" kern="1200" cap="none" spc="0" normalizeH="0" baseline="0" dirty="0">
                          <a:ln>
                            <a:noFill/>
                          </a:ln>
                          <a:solidFill>
                            <a:prstClr val="black"/>
                          </a:solidFill>
                          <a:effectLst/>
                          <a:uLnTx/>
                          <a:uFillTx/>
                          <a:latin typeface="Calibri" pitchFamily="34" charset="0"/>
                          <a:ea typeface="+mn-ea"/>
                          <a:cs typeface="Calibri" pitchFamily="34" charset="0"/>
                        </a:rPr>
                        <a:t>masiva</a:t>
                      </a: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80000"/>
                        </a:lnSpc>
                      </a:pPr>
                      <a:r>
                        <a:rPr kumimoji="0" lang="es-ES" sz="1000" b="0" i="0" u="none" strike="noStrike" kern="1200" cap="none" spc="0" normalizeH="0" baseline="0" dirty="0">
                          <a:ln>
                            <a:noFill/>
                          </a:ln>
                          <a:solidFill>
                            <a:prstClr val="black"/>
                          </a:solidFill>
                          <a:effectLst/>
                          <a:uLnTx/>
                          <a:uFillTx/>
                          <a:latin typeface="Calibri" pitchFamily="34" charset="0"/>
                          <a:ea typeface="+mn-ea"/>
                          <a:cs typeface="Calibri" pitchFamily="34" charset="0"/>
                        </a:rPr>
                        <a:t>Otros eventos deportivos de gran escala</a:t>
                      </a: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80000"/>
                        </a:lnSpc>
                      </a:pPr>
                      <a:r>
                        <a:rPr kumimoji="0" lang="es-ES" sz="1000" b="0" i="0" u="none" strike="noStrike" kern="1200" cap="none" spc="0" normalizeH="0" baseline="0" dirty="0">
                          <a:ln>
                            <a:noFill/>
                          </a:ln>
                          <a:solidFill>
                            <a:prstClr val="black"/>
                          </a:solidFill>
                          <a:effectLst/>
                          <a:uLnTx/>
                          <a:uFillTx/>
                          <a:latin typeface="Calibri" pitchFamily="34" charset="0"/>
                          <a:ea typeface="+mn-ea"/>
                          <a:cs typeface="Calibri" pitchFamily="34" charset="0"/>
                        </a:rPr>
                        <a:t>Plazas de toros</a:t>
                      </a: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80000"/>
                        </a:lnSpc>
                      </a:pPr>
                      <a:r>
                        <a:rPr kumimoji="0" lang="pt-BR" sz="1000" b="0" i="0" u="none" strike="noStrike" kern="1200" cap="none" spc="0" normalizeH="0" baseline="0" dirty="0">
                          <a:ln>
                            <a:noFill/>
                          </a:ln>
                          <a:solidFill>
                            <a:prstClr val="black"/>
                          </a:solidFill>
                          <a:effectLst/>
                          <a:uLnTx/>
                          <a:uFillTx/>
                          <a:latin typeface="Calibri" pitchFamily="34" charset="0"/>
                          <a:ea typeface="+mn-ea"/>
                          <a:cs typeface="Calibri" pitchFamily="34" charset="0"/>
                        </a:rPr>
                        <a:t>Eventos </a:t>
                      </a:r>
                      <a:r>
                        <a:rPr kumimoji="0" lang="pt-BR" sz="1000" b="0" i="0" u="none" strike="noStrike" kern="1200" cap="none" spc="0" normalizeH="0" baseline="0" dirty="0" smtClean="0">
                          <a:ln>
                            <a:noFill/>
                          </a:ln>
                          <a:solidFill>
                            <a:prstClr val="black"/>
                          </a:solidFill>
                          <a:effectLst/>
                          <a:uLnTx/>
                          <a:uFillTx/>
                          <a:latin typeface="Calibri" pitchFamily="34" charset="0"/>
                          <a:ea typeface="+mn-ea"/>
                          <a:cs typeface="Calibri" pitchFamily="34" charset="0"/>
                        </a:rPr>
                        <a:t/>
                      </a:r>
                      <a:br>
                        <a:rPr kumimoji="0" lang="pt-BR" sz="1000" b="0" i="0" u="none" strike="noStrike" kern="1200" cap="none" spc="0" normalizeH="0" baseline="0" dirty="0" smtClean="0">
                          <a:ln>
                            <a:noFill/>
                          </a:ln>
                          <a:solidFill>
                            <a:prstClr val="black"/>
                          </a:solidFill>
                          <a:effectLst/>
                          <a:uLnTx/>
                          <a:uFillTx/>
                          <a:latin typeface="Calibri" pitchFamily="34" charset="0"/>
                          <a:ea typeface="+mn-ea"/>
                          <a:cs typeface="Calibri" pitchFamily="34" charset="0"/>
                        </a:rPr>
                      </a:br>
                      <a:r>
                        <a:rPr kumimoji="0" lang="pt-BR" sz="1000" b="0" i="0" u="none" strike="noStrike" kern="1200" cap="none" spc="0" normalizeH="0" baseline="0" dirty="0" smtClean="0">
                          <a:ln>
                            <a:noFill/>
                          </a:ln>
                          <a:solidFill>
                            <a:prstClr val="black"/>
                          </a:solidFill>
                          <a:effectLst/>
                          <a:uLnTx/>
                          <a:uFillTx/>
                          <a:latin typeface="Calibri" pitchFamily="34" charset="0"/>
                          <a:ea typeface="+mn-ea"/>
                          <a:cs typeface="Calibri" pitchFamily="34" charset="0"/>
                        </a:rPr>
                        <a:t>de </a:t>
                      </a:r>
                      <a:r>
                        <a:rPr kumimoji="0" lang="pt-BR" sz="1000" b="0" i="0" u="none" strike="noStrike" kern="1200" cap="none" spc="0" normalizeH="0" baseline="0" dirty="0">
                          <a:ln>
                            <a:noFill/>
                          </a:ln>
                          <a:solidFill>
                            <a:prstClr val="black"/>
                          </a:solidFill>
                          <a:effectLst/>
                          <a:uLnTx/>
                          <a:uFillTx/>
                          <a:latin typeface="Calibri" pitchFamily="34" charset="0"/>
                          <a:ea typeface="+mn-ea"/>
                          <a:cs typeface="Calibri" pitchFamily="34" charset="0"/>
                        </a:rPr>
                        <a:t>motor (Motos / </a:t>
                      </a:r>
                      <a:r>
                        <a:rPr kumimoji="0" lang="pt-BR" sz="1000" b="0" i="0" u="none" strike="noStrike" kern="1200" cap="none" spc="0" normalizeH="0" baseline="0" dirty="0" smtClean="0">
                          <a:ln>
                            <a:noFill/>
                          </a:ln>
                          <a:solidFill>
                            <a:prstClr val="black"/>
                          </a:solidFill>
                          <a:effectLst/>
                          <a:uLnTx/>
                          <a:uFillTx/>
                          <a:latin typeface="Calibri" pitchFamily="34" charset="0"/>
                          <a:ea typeface="+mn-ea"/>
                          <a:cs typeface="Calibri" pitchFamily="34" charset="0"/>
                        </a:rPr>
                        <a:t/>
                      </a:r>
                      <a:br>
                        <a:rPr kumimoji="0" lang="pt-BR" sz="1000" b="0" i="0" u="none" strike="noStrike" kern="1200" cap="none" spc="0" normalizeH="0" baseline="0" dirty="0" smtClean="0">
                          <a:ln>
                            <a:noFill/>
                          </a:ln>
                          <a:solidFill>
                            <a:prstClr val="black"/>
                          </a:solidFill>
                          <a:effectLst/>
                          <a:uLnTx/>
                          <a:uFillTx/>
                          <a:latin typeface="Calibri" pitchFamily="34" charset="0"/>
                          <a:ea typeface="+mn-ea"/>
                          <a:cs typeface="Calibri" pitchFamily="34" charset="0"/>
                        </a:rPr>
                      </a:br>
                      <a:r>
                        <a:rPr kumimoji="0" lang="pt-BR" sz="1000" b="0" i="0" u="none" strike="noStrike" kern="1200" cap="none" spc="0" normalizeH="0" baseline="0" dirty="0" err="1" smtClean="0">
                          <a:ln>
                            <a:noFill/>
                          </a:ln>
                          <a:solidFill>
                            <a:prstClr val="black"/>
                          </a:solidFill>
                          <a:effectLst/>
                          <a:uLnTx/>
                          <a:uFillTx/>
                          <a:latin typeface="Calibri" pitchFamily="34" charset="0"/>
                          <a:ea typeface="+mn-ea"/>
                          <a:cs typeface="Calibri" pitchFamily="34" charset="0"/>
                        </a:rPr>
                        <a:t>F1</a:t>
                      </a:r>
                      <a:r>
                        <a:rPr kumimoji="0" lang="pt-BR" sz="1000" b="0" i="0" u="none" strike="noStrike" kern="1200" cap="none" spc="0" normalizeH="0" baseline="0" dirty="0">
                          <a:ln>
                            <a:noFill/>
                          </a:ln>
                          <a:solidFill>
                            <a:prstClr val="black"/>
                          </a:solidFill>
                          <a:effectLst/>
                          <a:uLnTx/>
                          <a:uFillTx/>
                          <a:latin typeface="Calibri" pitchFamily="34" charset="0"/>
                          <a:ea typeface="+mn-ea"/>
                          <a:cs typeface="Calibri" pitchFamily="34" charset="0"/>
                        </a:rPr>
                        <a:t>)</a:t>
                      </a: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80000"/>
                        </a:lnSpc>
                      </a:pPr>
                      <a:r>
                        <a:rPr kumimoji="0" lang="es-ES" sz="1000" b="0" i="0" u="none" strike="noStrike" kern="1200" cap="none" spc="0" normalizeH="0" baseline="0" dirty="0">
                          <a:ln>
                            <a:noFill/>
                          </a:ln>
                          <a:solidFill>
                            <a:prstClr val="black"/>
                          </a:solidFill>
                          <a:effectLst/>
                          <a:uLnTx/>
                          <a:uFillTx/>
                          <a:latin typeface="Calibri" pitchFamily="34" charset="0"/>
                          <a:ea typeface="+mn-ea"/>
                          <a:cs typeface="Calibri" pitchFamily="34" charset="0"/>
                        </a:rPr>
                        <a:t>Eventos </a:t>
                      </a:r>
                      <a:r>
                        <a:rPr kumimoji="0" lang="es-ES" sz="1000" b="0" i="0" u="none" strike="noStrike" kern="1200" cap="none" spc="0" normalizeH="0" baseline="0" dirty="0" smtClean="0">
                          <a:ln>
                            <a:noFill/>
                          </a:ln>
                          <a:solidFill>
                            <a:prstClr val="black"/>
                          </a:solidFill>
                          <a:effectLst/>
                          <a:uLnTx/>
                          <a:uFillTx/>
                          <a:latin typeface="Calibri" pitchFamily="34" charset="0"/>
                          <a:ea typeface="+mn-ea"/>
                          <a:cs typeface="Calibri" pitchFamily="34" charset="0"/>
                        </a:rPr>
                        <a:t/>
                      </a:r>
                      <a:br>
                        <a:rPr kumimoji="0" lang="es-ES" sz="1000" b="0" i="0" u="none" strike="noStrike" kern="1200" cap="none" spc="0" normalizeH="0" baseline="0" dirty="0" smtClean="0">
                          <a:ln>
                            <a:noFill/>
                          </a:ln>
                          <a:solidFill>
                            <a:prstClr val="black"/>
                          </a:solidFill>
                          <a:effectLst/>
                          <a:uLnTx/>
                          <a:uFillTx/>
                          <a:latin typeface="Calibri" pitchFamily="34" charset="0"/>
                          <a:ea typeface="+mn-ea"/>
                          <a:cs typeface="Calibri" pitchFamily="34" charset="0"/>
                        </a:rPr>
                      </a:br>
                      <a:r>
                        <a:rPr kumimoji="0" lang="es-ES" sz="1000" b="0" i="0" u="none" strike="noStrike" kern="1200" cap="none" spc="0" normalizeH="0" baseline="0" dirty="0" smtClean="0">
                          <a:ln>
                            <a:noFill/>
                          </a:ln>
                          <a:solidFill>
                            <a:prstClr val="black"/>
                          </a:solidFill>
                          <a:effectLst/>
                          <a:uLnTx/>
                          <a:uFillTx/>
                          <a:latin typeface="Calibri" pitchFamily="34" charset="0"/>
                          <a:ea typeface="+mn-ea"/>
                          <a:cs typeface="Calibri" pitchFamily="34" charset="0"/>
                        </a:rPr>
                        <a:t>de baloncesto</a:t>
                      </a:r>
                      <a:br>
                        <a:rPr kumimoji="0" lang="es-ES" sz="1000" b="0" i="0" u="none" strike="noStrike" kern="1200" cap="none" spc="0" normalizeH="0" baseline="0" dirty="0" smtClean="0">
                          <a:ln>
                            <a:noFill/>
                          </a:ln>
                          <a:solidFill>
                            <a:prstClr val="black"/>
                          </a:solidFill>
                          <a:effectLst/>
                          <a:uLnTx/>
                          <a:uFillTx/>
                          <a:latin typeface="Calibri" pitchFamily="34" charset="0"/>
                          <a:ea typeface="+mn-ea"/>
                          <a:cs typeface="Calibri" pitchFamily="34" charset="0"/>
                        </a:rPr>
                      </a:br>
                      <a:r>
                        <a:rPr kumimoji="0" lang="es-ES" sz="1000" b="0" i="0" u="none" strike="noStrike" kern="1200" cap="none" spc="0" normalizeH="0" baseline="0" dirty="0" smtClean="0">
                          <a:ln>
                            <a:noFill/>
                          </a:ln>
                          <a:solidFill>
                            <a:prstClr val="black"/>
                          </a:solidFill>
                          <a:effectLst/>
                          <a:uLnTx/>
                          <a:uFillTx/>
                          <a:latin typeface="Calibri" pitchFamily="34" charset="0"/>
                          <a:ea typeface="+mn-ea"/>
                          <a:cs typeface="Calibri" pitchFamily="34" charset="0"/>
                        </a:rPr>
                        <a:t>/juegos de </a:t>
                      </a:r>
                      <a:r>
                        <a:rPr kumimoji="0" lang="es-ES" sz="1000" b="0" i="0" u="none" strike="noStrike" kern="1200" cap="none" spc="0" normalizeH="0" baseline="0" dirty="0">
                          <a:ln>
                            <a:noFill/>
                          </a:ln>
                          <a:solidFill>
                            <a:prstClr val="black"/>
                          </a:solidFill>
                          <a:effectLst/>
                          <a:uLnTx/>
                          <a:uFillTx/>
                          <a:latin typeface="Calibri" pitchFamily="34" charset="0"/>
                          <a:ea typeface="+mn-ea"/>
                          <a:cs typeface="Calibri" pitchFamily="34" charset="0"/>
                        </a:rPr>
                        <a:t>asistencia masiva</a:t>
                      </a: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80000"/>
                        </a:lnSpc>
                      </a:pPr>
                      <a:r>
                        <a:rPr kumimoji="0" lang="es-ES" sz="1000" b="0" i="0" u="none" strike="noStrike" kern="1200" cap="none" spc="0" normalizeH="0" baseline="0" dirty="0">
                          <a:ln>
                            <a:noFill/>
                          </a:ln>
                          <a:solidFill>
                            <a:prstClr val="black"/>
                          </a:solidFill>
                          <a:effectLst/>
                          <a:uLnTx/>
                          <a:uFillTx/>
                          <a:latin typeface="Calibri" pitchFamily="34" charset="0"/>
                          <a:ea typeface="+mn-ea"/>
                          <a:cs typeface="Calibri" pitchFamily="34" charset="0"/>
                        </a:rPr>
                        <a:t>Eventos </a:t>
                      </a:r>
                      <a:r>
                        <a:rPr kumimoji="0" lang="es-ES" sz="1000" b="0" i="0" u="none" strike="noStrike" kern="1200" cap="none" spc="0" normalizeH="0" baseline="0" dirty="0" smtClean="0">
                          <a:ln>
                            <a:noFill/>
                          </a:ln>
                          <a:solidFill>
                            <a:prstClr val="black"/>
                          </a:solidFill>
                          <a:effectLst/>
                          <a:uLnTx/>
                          <a:uFillTx/>
                          <a:latin typeface="Calibri" pitchFamily="34" charset="0"/>
                          <a:ea typeface="+mn-ea"/>
                          <a:cs typeface="Calibri" pitchFamily="34" charset="0"/>
                        </a:rPr>
                        <a:t/>
                      </a:r>
                      <a:br>
                        <a:rPr kumimoji="0" lang="es-ES" sz="1000" b="0" i="0" u="none" strike="noStrike" kern="1200" cap="none" spc="0" normalizeH="0" baseline="0" dirty="0" smtClean="0">
                          <a:ln>
                            <a:noFill/>
                          </a:ln>
                          <a:solidFill>
                            <a:prstClr val="black"/>
                          </a:solidFill>
                          <a:effectLst/>
                          <a:uLnTx/>
                          <a:uFillTx/>
                          <a:latin typeface="Calibri" pitchFamily="34" charset="0"/>
                          <a:ea typeface="+mn-ea"/>
                          <a:cs typeface="Calibri" pitchFamily="34" charset="0"/>
                        </a:rPr>
                      </a:br>
                      <a:r>
                        <a:rPr kumimoji="0" lang="es-ES" sz="1000" b="0" i="0" u="none" strike="noStrike" kern="1200" cap="none" spc="0" normalizeH="0" baseline="0" dirty="0" smtClean="0">
                          <a:ln>
                            <a:noFill/>
                          </a:ln>
                          <a:solidFill>
                            <a:prstClr val="black"/>
                          </a:solidFill>
                          <a:effectLst/>
                          <a:uLnTx/>
                          <a:uFillTx/>
                          <a:latin typeface="Calibri" pitchFamily="34" charset="0"/>
                          <a:ea typeface="+mn-ea"/>
                          <a:cs typeface="Calibri" pitchFamily="34" charset="0"/>
                        </a:rPr>
                        <a:t>de </a:t>
                      </a:r>
                      <a:r>
                        <a:rPr kumimoji="0" lang="es-ES" sz="1000" b="0" i="0" u="none" strike="noStrike" kern="1200" cap="none" spc="0" normalizeH="0" baseline="0" dirty="0">
                          <a:ln>
                            <a:noFill/>
                          </a:ln>
                          <a:solidFill>
                            <a:prstClr val="black"/>
                          </a:solidFill>
                          <a:effectLst/>
                          <a:uLnTx/>
                          <a:uFillTx/>
                          <a:latin typeface="Calibri" pitchFamily="34" charset="0"/>
                          <a:ea typeface="+mn-ea"/>
                          <a:cs typeface="Calibri" pitchFamily="34" charset="0"/>
                        </a:rPr>
                        <a:t>tenis / torneos de afluencia masiva</a:t>
                      </a: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 name="3 Marcador de número de diapositiva"/>
          <p:cNvSpPr>
            <a:spLocks noGrp="1"/>
          </p:cNvSpPr>
          <p:nvPr>
            <p:ph type="sldNum" sz="quarter" idx="10"/>
          </p:nvPr>
        </p:nvSpPr>
        <p:spPr/>
        <p:txBody>
          <a:bodyPr/>
          <a:lstStyle/>
          <a:p>
            <a:r>
              <a:rPr lang="en-US" smtClean="0"/>
              <a:t>-</a:t>
            </a:r>
            <a:fld id="{41B2AE44-E9C6-4EAB-BC73-5008DB342051}" type="slidenum">
              <a:rPr lang="en-US" smtClean="0"/>
              <a:pPr/>
              <a:t>84</a:t>
            </a:fld>
            <a:r>
              <a:rPr lang="en-US" smtClean="0"/>
              <a:t>-</a:t>
            </a:r>
            <a:endParaRPr lang="en-US"/>
          </a:p>
        </p:txBody>
      </p:sp>
      <p:sp>
        <p:nvSpPr>
          <p:cNvPr id="8" name="7 CuadroTexto"/>
          <p:cNvSpPr txBox="1"/>
          <p:nvPr/>
        </p:nvSpPr>
        <p:spPr>
          <a:xfrm>
            <a:off x="56456" y="836712"/>
            <a:ext cx="8640960" cy="646331"/>
          </a:xfrm>
          <a:prstGeom prst="rect">
            <a:avLst/>
          </a:prstGeom>
          <a:noFill/>
          <a:ln>
            <a:noFill/>
          </a:ln>
        </p:spPr>
        <p:txBody>
          <a:bodyPr wrap="square" rtlCol="0">
            <a:spAutoFit/>
          </a:bodyPr>
          <a:lstStyle>
            <a:defPPr>
              <a:defRPr lang="es-ES_tradnl"/>
            </a:defPPr>
            <a:lvl1pPr algn="l">
              <a:spcBef>
                <a:spcPts val="0"/>
              </a:spcBef>
              <a:defRPr sz="2000" b="1">
                <a:solidFill>
                  <a:schemeClr val="bg1">
                    <a:lumMod val="50000"/>
                  </a:schemeClr>
                </a:solidFill>
                <a:latin typeface="Calibri" pitchFamily="34" charset="0"/>
                <a:cs typeface="Calibri" pitchFamily="34" charset="0"/>
              </a:defRPr>
            </a:lvl1pPr>
          </a:lstStyle>
          <a:p>
            <a:r>
              <a:rPr lang="es-ES" dirty="0">
                <a:solidFill>
                  <a:schemeClr val="accent6">
                    <a:lumMod val="75000"/>
                  </a:schemeClr>
                </a:solidFill>
              </a:rPr>
              <a:t>Índice de seguridad</a:t>
            </a:r>
            <a:r>
              <a:rPr lang="es-ES" dirty="0">
                <a:solidFill>
                  <a:schemeClr val="accent4">
                    <a:lumMod val="75000"/>
                  </a:schemeClr>
                </a:solidFill>
              </a:rPr>
              <a:t/>
            </a:r>
            <a:br>
              <a:rPr lang="es-ES" dirty="0">
                <a:solidFill>
                  <a:schemeClr val="accent4">
                    <a:lumMod val="75000"/>
                  </a:schemeClr>
                </a:solidFill>
              </a:rPr>
            </a:br>
            <a:r>
              <a:rPr lang="es-ES" sz="1600" i="1" dirty="0" smtClean="0">
                <a:solidFill>
                  <a:schemeClr val="bg1">
                    <a:lumMod val="65000"/>
                  </a:schemeClr>
                </a:solidFill>
              </a:rPr>
              <a:t>Por Comunidad autónoma</a:t>
            </a:r>
            <a:endParaRPr lang="es-ES" sz="1600" i="1" dirty="0">
              <a:solidFill>
                <a:schemeClr val="bg1">
                  <a:lumMod val="65000"/>
                </a:schemeClr>
              </a:solidFill>
            </a:endParaRPr>
          </a:p>
        </p:txBody>
      </p:sp>
      <p:sp>
        <p:nvSpPr>
          <p:cNvPr id="132" name="Rectangle 3"/>
          <p:cNvSpPr>
            <a:spLocks noChangeArrowheads="1"/>
          </p:cNvSpPr>
          <p:nvPr/>
        </p:nvSpPr>
        <p:spPr bwMode="auto">
          <a:xfrm>
            <a:off x="36513" y="35999"/>
            <a:ext cx="8516887" cy="648000"/>
          </a:xfrm>
          <a:prstGeom prst="rect">
            <a:avLst/>
          </a:prstGeom>
          <a:solidFill>
            <a:schemeClr val="accent6">
              <a:lumMod val="75000"/>
            </a:schemeClr>
          </a:solidFill>
          <a:ln>
            <a:noFill/>
          </a:ln>
          <a:effectLst/>
          <a:extLst/>
        </p:spPr>
        <p:txBody>
          <a:bodyPr wrap="square" lIns="0" tIns="0" rIns="0" bIns="0" anchor="ctr">
            <a:noAutofit/>
          </a:bodyPr>
          <a:lstStyle/>
          <a:p>
            <a:endParaRPr lang="es-ES"/>
          </a:p>
        </p:txBody>
      </p:sp>
      <p:sp>
        <p:nvSpPr>
          <p:cNvPr id="137" name="136 CuadroTexto"/>
          <p:cNvSpPr txBox="1"/>
          <p:nvPr/>
        </p:nvSpPr>
        <p:spPr>
          <a:xfrm>
            <a:off x="56456" y="170534"/>
            <a:ext cx="5618654" cy="400110"/>
          </a:xfrm>
          <a:prstGeom prst="rect">
            <a:avLst/>
          </a:prstGeom>
          <a:noFill/>
        </p:spPr>
        <p:txBody>
          <a:bodyPr wrap="none" rtlCol="0">
            <a:spAutoFit/>
          </a:bodyPr>
          <a:lstStyle>
            <a:defPPr>
              <a:defRPr lang="es-ES_tradnl"/>
            </a:defPPr>
            <a:lvl1pPr algn="l">
              <a:defRPr sz="2000">
                <a:ln>
                  <a:solidFill>
                    <a:schemeClr val="bg1"/>
                  </a:solidFill>
                </a:ln>
                <a:solidFill>
                  <a:schemeClr val="bg1"/>
                </a:solidFill>
                <a:latin typeface="Calibri" pitchFamily="34" charset="0"/>
                <a:cs typeface="Calibri" pitchFamily="34" charset="0"/>
              </a:defRPr>
            </a:lvl1pPr>
          </a:lstStyle>
          <a:p>
            <a:r>
              <a:rPr lang="es-ES" dirty="0"/>
              <a:t>SEGURIDAD CIUDADANA EN LOS EVENTOS MASIVOS</a:t>
            </a:r>
          </a:p>
        </p:txBody>
      </p:sp>
      <p:sp>
        <p:nvSpPr>
          <p:cNvPr id="133" name="132 CuadroTexto"/>
          <p:cNvSpPr txBox="1"/>
          <p:nvPr/>
        </p:nvSpPr>
        <p:spPr>
          <a:xfrm>
            <a:off x="0" y="6396335"/>
            <a:ext cx="7545288" cy="461665"/>
          </a:xfrm>
          <a:prstGeom prst="rect">
            <a:avLst/>
          </a:prstGeom>
          <a:noFill/>
        </p:spPr>
        <p:txBody>
          <a:bodyPr wrap="square" rtlCol="0">
            <a:spAutoFit/>
          </a:bodyPr>
          <a:lstStyle>
            <a:defPPr>
              <a:defRPr lang="es-ES_tradnl"/>
            </a:defPPr>
            <a:lvl1pPr algn="l">
              <a:defRPr sz="1200">
                <a:solidFill>
                  <a:schemeClr val="bg1">
                    <a:lumMod val="50000"/>
                  </a:schemeClr>
                </a:solidFill>
                <a:latin typeface="Calibri" pitchFamily="34" charset="0"/>
                <a:cs typeface="Calibri" pitchFamily="34" charset="0"/>
              </a:defRPr>
            </a:lvl1pPr>
          </a:lstStyle>
          <a:p>
            <a:r>
              <a:rPr lang="es-ES" dirty="0" err="1" smtClean="0"/>
              <a:t>D2a</a:t>
            </a:r>
            <a:r>
              <a:rPr lang="es-ES" dirty="0"/>
              <a:t>.- Considerando </a:t>
            </a:r>
            <a:r>
              <a:rPr lang="es-ES" dirty="0" smtClean="0"/>
              <a:t>los siguientes eventos ¿Cuál </a:t>
            </a:r>
            <a:r>
              <a:rPr lang="es-ES" dirty="0"/>
              <a:t>es su percepción </a:t>
            </a:r>
            <a:r>
              <a:rPr lang="es-ES" dirty="0" smtClean="0"/>
              <a:t>sobre la seguridad, </a:t>
            </a:r>
            <a:br>
              <a:rPr lang="es-ES" dirty="0" smtClean="0"/>
            </a:br>
            <a:r>
              <a:rPr lang="es-ES" dirty="0" smtClean="0"/>
              <a:t>en </a:t>
            </a:r>
            <a:r>
              <a:rPr lang="es-ES" dirty="0"/>
              <a:t>cuanto a posibles comportamientos antisociales, </a:t>
            </a:r>
            <a:r>
              <a:rPr lang="es-ES" dirty="0" smtClean="0"/>
              <a:t>en cada uno de éstos?</a:t>
            </a:r>
            <a:endParaRPr lang="es-ES" dirty="0"/>
          </a:p>
        </p:txBody>
      </p:sp>
      <p:sp>
        <p:nvSpPr>
          <p:cNvPr id="135" name="134 Rectángulo"/>
          <p:cNvSpPr/>
          <p:nvPr/>
        </p:nvSpPr>
        <p:spPr>
          <a:xfrm>
            <a:off x="3145878" y="1540271"/>
            <a:ext cx="2623154" cy="400110"/>
          </a:xfrm>
          <a:prstGeom prst="rect">
            <a:avLst/>
          </a:prstGeom>
        </p:spPr>
        <p:txBody>
          <a:bodyPr wrap="none">
            <a:spAutoFit/>
          </a:bodyPr>
          <a:lstStyle/>
          <a:p>
            <a:pPr algn="l"/>
            <a:r>
              <a:rPr lang="es-ES" sz="2000" b="1" i="1" dirty="0" smtClean="0">
                <a:solidFill>
                  <a:schemeClr val="accent6"/>
                </a:solidFill>
                <a:latin typeface="Calibri" pitchFamily="34" charset="0"/>
                <a:cs typeface="Calibri" pitchFamily="34" charset="0"/>
              </a:rPr>
              <a:t>Comunidad Valenciana</a:t>
            </a:r>
            <a:endParaRPr lang="es-ES" b="1" dirty="0">
              <a:solidFill>
                <a:schemeClr val="accent6"/>
              </a:solidFill>
            </a:endParaRPr>
          </a:p>
        </p:txBody>
      </p:sp>
      <p:grpSp>
        <p:nvGrpSpPr>
          <p:cNvPr id="138" name="137 Grupo"/>
          <p:cNvGrpSpPr/>
          <p:nvPr/>
        </p:nvGrpSpPr>
        <p:grpSpPr>
          <a:xfrm>
            <a:off x="382285" y="1747791"/>
            <a:ext cx="2093818" cy="1758419"/>
            <a:chOff x="534685" y="1747791"/>
            <a:chExt cx="2514964" cy="2112104"/>
          </a:xfrm>
        </p:grpSpPr>
        <p:sp>
          <p:nvSpPr>
            <p:cNvPr id="139" name="Freeform 100"/>
            <p:cNvSpPr>
              <a:spLocks/>
            </p:cNvSpPr>
            <p:nvPr/>
          </p:nvSpPr>
          <p:spPr bwMode="auto">
            <a:xfrm>
              <a:off x="976443" y="1933941"/>
              <a:ext cx="473987" cy="334513"/>
            </a:xfrm>
            <a:custGeom>
              <a:avLst/>
              <a:gdLst>
                <a:gd name="T0" fmla="*/ 184 w 952"/>
                <a:gd name="T1" fmla="*/ 532 h 671"/>
                <a:gd name="T2" fmla="*/ 121 w 952"/>
                <a:gd name="T3" fmla="*/ 462 h 671"/>
                <a:gd name="T4" fmla="*/ 96 w 952"/>
                <a:gd name="T5" fmla="*/ 392 h 671"/>
                <a:gd name="T6" fmla="*/ 67 w 952"/>
                <a:gd name="T7" fmla="*/ 355 h 671"/>
                <a:gd name="T8" fmla="*/ 49 w 952"/>
                <a:gd name="T9" fmla="*/ 354 h 671"/>
                <a:gd name="T10" fmla="*/ 26 w 952"/>
                <a:gd name="T11" fmla="*/ 359 h 671"/>
                <a:gd name="T12" fmla="*/ 8 w 952"/>
                <a:gd name="T13" fmla="*/ 341 h 671"/>
                <a:gd name="T14" fmla="*/ 0 w 952"/>
                <a:gd name="T15" fmla="*/ 301 h 671"/>
                <a:gd name="T16" fmla="*/ 13 w 952"/>
                <a:gd name="T17" fmla="*/ 244 h 671"/>
                <a:gd name="T18" fmla="*/ 68 w 952"/>
                <a:gd name="T19" fmla="*/ 182 h 671"/>
                <a:gd name="T20" fmla="*/ 76 w 952"/>
                <a:gd name="T21" fmla="*/ 156 h 671"/>
                <a:gd name="T22" fmla="*/ 61 w 952"/>
                <a:gd name="T23" fmla="*/ 132 h 671"/>
                <a:gd name="T24" fmla="*/ 88 w 952"/>
                <a:gd name="T25" fmla="*/ 122 h 671"/>
                <a:gd name="T26" fmla="*/ 206 w 952"/>
                <a:gd name="T27" fmla="*/ 125 h 671"/>
                <a:gd name="T28" fmla="*/ 248 w 952"/>
                <a:gd name="T29" fmla="*/ 106 h 671"/>
                <a:gd name="T30" fmla="*/ 278 w 952"/>
                <a:gd name="T31" fmla="*/ 61 h 671"/>
                <a:gd name="T32" fmla="*/ 326 w 952"/>
                <a:gd name="T33" fmla="*/ 90 h 671"/>
                <a:gd name="T34" fmla="*/ 385 w 952"/>
                <a:gd name="T35" fmla="*/ 53 h 671"/>
                <a:gd name="T36" fmla="*/ 413 w 952"/>
                <a:gd name="T37" fmla="*/ 66 h 671"/>
                <a:gd name="T38" fmla="*/ 460 w 952"/>
                <a:gd name="T39" fmla="*/ 98 h 671"/>
                <a:gd name="T40" fmla="*/ 495 w 952"/>
                <a:gd name="T41" fmla="*/ 109 h 671"/>
                <a:gd name="T42" fmla="*/ 573 w 952"/>
                <a:gd name="T43" fmla="*/ 57 h 671"/>
                <a:gd name="T44" fmla="*/ 656 w 952"/>
                <a:gd name="T45" fmla="*/ 84 h 671"/>
                <a:gd name="T46" fmla="*/ 719 w 952"/>
                <a:gd name="T47" fmla="*/ 57 h 671"/>
                <a:gd name="T48" fmla="*/ 757 w 952"/>
                <a:gd name="T49" fmla="*/ 71 h 671"/>
                <a:gd name="T50" fmla="*/ 826 w 952"/>
                <a:gd name="T51" fmla="*/ 0 h 671"/>
                <a:gd name="T52" fmla="*/ 875 w 952"/>
                <a:gd name="T53" fmla="*/ 5 h 671"/>
                <a:gd name="T54" fmla="*/ 873 w 952"/>
                <a:gd name="T55" fmla="*/ 50 h 671"/>
                <a:gd name="T56" fmla="*/ 928 w 952"/>
                <a:gd name="T57" fmla="*/ 92 h 671"/>
                <a:gd name="T58" fmla="*/ 952 w 952"/>
                <a:gd name="T59" fmla="*/ 113 h 671"/>
                <a:gd name="T60" fmla="*/ 917 w 952"/>
                <a:gd name="T61" fmla="*/ 138 h 671"/>
                <a:gd name="T62" fmla="*/ 871 w 952"/>
                <a:gd name="T63" fmla="*/ 196 h 671"/>
                <a:gd name="T64" fmla="*/ 874 w 952"/>
                <a:gd name="T65" fmla="*/ 426 h 671"/>
                <a:gd name="T66" fmla="*/ 831 w 952"/>
                <a:gd name="T67" fmla="*/ 442 h 671"/>
                <a:gd name="T68" fmla="*/ 812 w 952"/>
                <a:gd name="T69" fmla="*/ 482 h 671"/>
                <a:gd name="T70" fmla="*/ 840 w 952"/>
                <a:gd name="T71" fmla="*/ 532 h 671"/>
                <a:gd name="T72" fmla="*/ 802 w 952"/>
                <a:gd name="T73" fmla="*/ 565 h 671"/>
                <a:gd name="T74" fmla="*/ 676 w 952"/>
                <a:gd name="T75" fmla="*/ 565 h 671"/>
                <a:gd name="T76" fmla="*/ 650 w 952"/>
                <a:gd name="T77" fmla="*/ 587 h 671"/>
                <a:gd name="T78" fmla="*/ 650 w 952"/>
                <a:gd name="T79" fmla="*/ 671 h 671"/>
                <a:gd name="T80" fmla="*/ 556 w 952"/>
                <a:gd name="T81" fmla="*/ 604 h 671"/>
                <a:gd name="T82" fmla="*/ 448 w 952"/>
                <a:gd name="T83" fmla="*/ 604 h 671"/>
                <a:gd name="T84" fmla="*/ 328 w 952"/>
                <a:gd name="T85" fmla="*/ 586 h 671"/>
                <a:gd name="T86" fmla="*/ 271 w 952"/>
                <a:gd name="T87" fmla="*/ 536 h 671"/>
                <a:gd name="T88" fmla="*/ 184 w 952"/>
                <a:gd name="T89" fmla="*/ 532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52" h="671">
                  <a:moveTo>
                    <a:pt x="184" y="532"/>
                  </a:moveTo>
                  <a:lnTo>
                    <a:pt x="121" y="462"/>
                  </a:lnTo>
                  <a:lnTo>
                    <a:pt x="96" y="392"/>
                  </a:lnTo>
                  <a:lnTo>
                    <a:pt x="67" y="355"/>
                  </a:lnTo>
                  <a:lnTo>
                    <a:pt x="49" y="354"/>
                  </a:lnTo>
                  <a:lnTo>
                    <a:pt x="26" y="359"/>
                  </a:lnTo>
                  <a:lnTo>
                    <a:pt x="8" y="341"/>
                  </a:lnTo>
                  <a:lnTo>
                    <a:pt x="0" y="301"/>
                  </a:lnTo>
                  <a:lnTo>
                    <a:pt x="13" y="244"/>
                  </a:lnTo>
                  <a:lnTo>
                    <a:pt x="68" y="182"/>
                  </a:lnTo>
                  <a:lnTo>
                    <a:pt x="76" y="156"/>
                  </a:lnTo>
                  <a:lnTo>
                    <a:pt x="61" y="132"/>
                  </a:lnTo>
                  <a:lnTo>
                    <a:pt x="88" y="122"/>
                  </a:lnTo>
                  <a:lnTo>
                    <a:pt x="206" y="125"/>
                  </a:lnTo>
                  <a:lnTo>
                    <a:pt x="248" y="106"/>
                  </a:lnTo>
                  <a:lnTo>
                    <a:pt x="278" y="61"/>
                  </a:lnTo>
                  <a:lnTo>
                    <a:pt x="326" y="90"/>
                  </a:lnTo>
                  <a:lnTo>
                    <a:pt x="385" y="53"/>
                  </a:lnTo>
                  <a:lnTo>
                    <a:pt x="413" y="66"/>
                  </a:lnTo>
                  <a:lnTo>
                    <a:pt x="460" y="98"/>
                  </a:lnTo>
                  <a:lnTo>
                    <a:pt x="495" y="109"/>
                  </a:lnTo>
                  <a:lnTo>
                    <a:pt x="573" y="57"/>
                  </a:lnTo>
                  <a:lnTo>
                    <a:pt x="656" y="84"/>
                  </a:lnTo>
                  <a:lnTo>
                    <a:pt x="719" y="57"/>
                  </a:lnTo>
                  <a:lnTo>
                    <a:pt x="757" y="71"/>
                  </a:lnTo>
                  <a:lnTo>
                    <a:pt x="826" y="0"/>
                  </a:lnTo>
                  <a:lnTo>
                    <a:pt x="875" y="5"/>
                  </a:lnTo>
                  <a:lnTo>
                    <a:pt x="873" y="50"/>
                  </a:lnTo>
                  <a:lnTo>
                    <a:pt x="928" y="92"/>
                  </a:lnTo>
                  <a:lnTo>
                    <a:pt x="952" y="113"/>
                  </a:lnTo>
                  <a:lnTo>
                    <a:pt x="917" y="138"/>
                  </a:lnTo>
                  <a:lnTo>
                    <a:pt x="871" y="196"/>
                  </a:lnTo>
                  <a:lnTo>
                    <a:pt x="874" y="426"/>
                  </a:lnTo>
                  <a:lnTo>
                    <a:pt x="831" y="442"/>
                  </a:lnTo>
                  <a:lnTo>
                    <a:pt x="812" y="482"/>
                  </a:lnTo>
                  <a:lnTo>
                    <a:pt x="840" y="532"/>
                  </a:lnTo>
                  <a:lnTo>
                    <a:pt x="802" y="565"/>
                  </a:lnTo>
                  <a:lnTo>
                    <a:pt x="676" y="565"/>
                  </a:lnTo>
                  <a:lnTo>
                    <a:pt x="650" y="587"/>
                  </a:lnTo>
                  <a:lnTo>
                    <a:pt x="650" y="671"/>
                  </a:lnTo>
                  <a:lnTo>
                    <a:pt x="556" y="604"/>
                  </a:lnTo>
                  <a:lnTo>
                    <a:pt x="448" y="604"/>
                  </a:lnTo>
                  <a:lnTo>
                    <a:pt x="328" y="586"/>
                  </a:lnTo>
                  <a:lnTo>
                    <a:pt x="271" y="536"/>
                  </a:lnTo>
                  <a:lnTo>
                    <a:pt x="184" y="532"/>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140" name="Freeform 65"/>
            <p:cNvSpPr>
              <a:spLocks/>
            </p:cNvSpPr>
            <p:nvPr/>
          </p:nvSpPr>
          <p:spPr bwMode="auto">
            <a:xfrm>
              <a:off x="1287618" y="2716880"/>
              <a:ext cx="531221" cy="250052"/>
            </a:xfrm>
            <a:custGeom>
              <a:avLst/>
              <a:gdLst>
                <a:gd name="T0" fmla="*/ 38 w 846"/>
                <a:gd name="T1" fmla="*/ 98 h 398"/>
                <a:gd name="T2" fmla="*/ 79 w 846"/>
                <a:gd name="T3" fmla="*/ 63 h 398"/>
                <a:gd name="T4" fmla="*/ 122 w 846"/>
                <a:gd name="T5" fmla="*/ 51 h 398"/>
                <a:gd name="T6" fmla="*/ 164 w 846"/>
                <a:gd name="T7" fmla="*/ 45 h 398"/>
                <a:gd name="T8" fmla="*/ 176 w 846"/>
                <a:gd name="T9" fmla="*/ 15 h 398"/>
                <a:gd name="T10" fmla="*/ 210 w 846"/>
                <a:gd name="T11" fmla="*/ 0 h 398"/>
                <a:gd name="T12" fmla="*/ 230 w 846"/>
                <a:gd name="T13" fmla="*/ 29 h 398"/>
                <a:gd name="T14" fmla="*/ 242 w 846"/>
                <a:gd name="T15" fmla="*/ 63 h 398"/>
                <a:gd name="T16" fmla="*/ 273 w 846"/>
                <a:gd name="T17" fmla="*/ 55 h 398"/>
                <a:gd name="T18" fmla="*/ 336 w 846"/>
                <a:gd name="T19" fmla="*/ 41 h 398"/>
                <a:gd name="T20" fmla="*/ 407 w 846"/>
                <a:gd name="T21" fmla="*/ 10 h 398"/>
                <a:gd name="T22" fmla="*/ 492 w 846"/>
                <a:gd name="T23" fmla="*/ 63 h 398"/>
                <a:gd name="T24" fmla="*/ 580 w 846"/>
                <a:gd name="T25" fmla="*/ 81 h 398"/>
                <a:gd name="T26" fmla="*/ 587 w 846"/>
                <a:gd name="T27" fmla="*/ 101 h 398"/>
                <a:gd name="T28" fmla="*/ 587 w 846"/>
                <a:gd name="T29" fmla="*/ 110 h 398"/>
                <a:gd name="T30" fmla="*/ 562 w 846"/>
                <a:gd name="T31" fmla="*/ 139 h 398"/>
                <a:gd name="T32" fmla="*/ 576 w 846"/>
                <a:gd name="T33" fmla="*/ 162 h 398"/>
                <a:gd name="T34" fmla="*/ 665 w 846"/>
                <a:gd name="T35" fmla="*/ 94 h 398"/>
                <a:gd name="T36" fmla="*/ 711 w 846"/>
                <a:gd name="T37" fmla="*/ 92 h 398"/>
                <a:gd name="T38" fmla="*/ 760 w 846"/>
                <a:gd name="T39" fmla="*/ 81 h 398"/>
                <a:gd name="T40" fmla="*/ 779 w 846"/>
                <a:gd name="T41" fmla="*/ 217 h 398"/>
                <a:gd name="T42" fmla="*/ 811 w 846"/>
                <a:gd name="T43" fmla="*/ 259 h 398"/>
                <a:gd name="T44" fmla="*/ 846 w 846"/>
                <a:gd name="T45" fmla="*/ 373 h 398"/>
                <a:gd name="T46" fmla="*/ 737 w 846"/>
                <a:gd name="T47" fmla="*/ 374 h 398"/>
                <a:gd name="T48" fmla="*/ 610 w 846"/>
                <a:gd name="T49" fmla="*/ 398 h 398"/>
                <a:gd name="T50" fmla="*/ 544 w 846"/>
                <a:gd name="T51" fmla="*/ 380 h 398"/>
                <a:gd name="T52" fmla="*/ 470 w 846"/>
                <a:gd name="T53" fmla="*/ 338 h 398"/>
                <a:gd name="T54" fmla="*/ 294 w 846"/>
                <a:gd name="T55" fmla="*/ 357 h 398"/>
                <a:gd name="T56" fmla="*/ 229 w 846"/>
                <a:gd name="T57" fmla="*/ 381 h 398"/>
                <a:gd name="T58" fmla="*/ 193 w 846"/>
                <a:gd name="T59" fmla="*/ 391 h 398"/>
                <a:gd name="T60" fmla="*/ 164 w 846"/>
                <a:gd name="T61" fmla="*/ 393 h 398"/>
                <a:gd name="T62" fmla="*/ 134 w 846"/>
                <a:gd name="T63" fmla="*/ 393 h 398"/>
                <a:gd name="T64" fmla="*/ 116 w 846"/>
                <a:gd name="T65" fmla="*/ 355 h 398"/>
                <a:gd name="T66" fmla="*/ 116 w 846"/>
                <a:gd name="T67" fmla="*/ 333 h 398"/>
                <a:gd name="T68" fmla="*/ 84 w 846"/>
                <a:gd name="T69" fmla="*/ 304 h 398"/>
                <a:gd name="T70" fmla="*/ 72 w 846"/>
                <a:gd name="T71" fmla="*/ 274 h 398"/>
                <a:gd name="T72" fmla="*/ 94 w 846"/>
                <a:gd name="T73" fmla="*/ 247 h 398"/>
                <a:gd name="T74" fmla="*/ 7 w 846"/>
                <a:gd name="T75" fmla="*/ 158 h 398"/>
                <a:gd name="T76" fmla="*/ 3 w 846"/>
                <a:gd name="T77" fmla="*/ 142 h 398"/>
                <a:gd name="T78" fmla="*/ 0 w 846"/>
                <a:gd name="T79" fmla="*/ 135 h 398"/>
                <a:gd name="T80" fmla="*/ 38 w 846"/>
                <a:gd name="T81" fmla="*/ 9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46" h="398">
                  <a:moveTo>
                    <a:pt x="38" y="98"/>
                  </a:moveTo>
                  <a:lnTo>
                    <a:pt x="79" y="63"/>
                  </a:lnTo>
                  <a:lnTo>
                    <a:pt x="122" y="51"/>
                  </a:lnTo>
                  <a:lnTo>
                    <a:pt x="164" y="45"/>
                  </a:lnTo>
                  <a:lnTo>
                    <a:pt x="176" y="15"/>
                  </a:lnTo>
                  <a:lnTo>
                    <a:pt x="210" y="0"/>
                  </a:lnTo>
                  <a:lnTo>
                    <a:pt x="230" y="29"/>
                  </a:lnTo>
                  <a:lnTo>
                    <a:pt x="242" y="63"/>
                  </a:lnTo>
                  <a:lnTo>
                    <a:pt x="273" y="55"/>
                  </a:lnTo>
                  <a:lnTo>
                    <a:pt x="336" y="41"/>
                  </a:lnTo>
                  <a:lnTo>
                    <a:pt x="407" y="10"/>
                  </a:lnTo>
                  <a:lnTo>
                    <a:pt x="492" y="63"/>
                  </a:lnTo>
                  <a:lnTo>
                    <a:pt x="580" y="81"/>
                  </a:lnTo>
                  <a:lnTo>
                    <a:pt x="587" y="101"/>
                  </a:lnTo>
                  <a:lnTo>
                    <a:pt x="587" y="110"/>
                  </a:lnTo>
                  <a:lnTo>
                    <a:pt x="562" y="139"/>
                  </a:lnTo>
                  <a:lnTo>
                    <a:pt x="576" y="162"/>
                  </a:lnTo>
                  <a:lnTo>
                    <a:pt x="665" y="94"/>
                  </a:lnTo>
                  <a:lnTo>
                    <a:pt x="711" y="92"/>
                  </a:lnTo>
                  <a:lnTo>
                    <a:pt x="760" y="81"/>
                  </a:lnTo>
                  <a:lnTo>
                    <a:pt x="779" y="217"/>
                  </a:lnTo>
                  <a:lnTo>
                    <a:pt x="811" y="259"/>
                  </a:lnTo>
                  <a:lnTo>
                    <a:pt x="846" y="373"/>
                  </a:lnTo>
                  <a:lnTo>
                    <a:pt x="737" y="374"/>
                  </a:lnTo>
                  <a:lnTo>
                    <a:pt x="610" y="398"/>
                  </a:lnTo>
                  <a:lnTo>
                    <a:pt x="544" y="380"/>
                  </a:lnTo>
                  <a:lnTo>
                    <a:pt x="470" y="338"/>
                  </a:lnTo>
                  <a:lnTo>
                    <a:pt x="294" y="357"/>
                  </a:lnTo>
                  <a:lnTo>
                    <a:pt x="229" y="381"/>
                  </a:lnTo>
                  <a:lnTo>
                    <a:pt x="193" y="391"/>
                  </a:lnTo>
                  <a:lnTo>
                    <a:pt x="164" y="393"/>
                  </a:lnTo>
                  <a:lnTo>
                    <a:pt x="134" y="393"/>
                  </a:lnTo>
                  <a:lnTo>
                    <a:pt x="116" y="355"/>
                  </a:lnTo>
                  <a:lnTo>
                    <a:pt x="116" y="333"/>
                  </a:lnTo>
                  <a:lnTo>
                    <a:pt x="84" y="304"/>
                  </a:lnTo>
                  <a:lnTo>
                    <a:pt x="72" y="274"/>
                  </a:lnTo>
                  <a:lnTo>
                    <a:pt x="94" y="247"/>
                  </a:lnTo>
                  <a:lnTo>
                    <a:pt x="7" y="158"/>
                  </a:lnTo>
                  <a:lnTo>
                    <a:pt x="3" y="142"/>
                  </a:lnTo>
                  <a:lnTo>
                    <a:pt x="0" y="135"/>
                  </a:lnTo>
                  <a:lnTo>
                    <a:pt x="38" y="98"/>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41" name="Freeform 66"/>
            <p:cNvSpPr>
              <a:spLocks/>
            </p:cNvSpPr>
            <p:nvPr/>
          </p:nvSpPr>
          <p:spPr bwMode="auto">
            <a:xfrm>
              <a:off x="1668808" y="2434600"/>
              <a:ext cx="421754" cy="317288"/>
            </a:xfrm>
            <a:custGeom>
              <a:avLst/>
              <a:gdLst>
                <a:gd name="T0" fmla="*/ 423 w 672"/>
                <a:gd name="T1" fmla="*/ 355 h 505"/>
                <a:gd name="T2" fmla="*/ 347 w 672"/>
                <a:gd name="T3" fmla="*/ 403 h 505"/>
                <a:gd name="T4" fmla="*/ 247 w 672"/>
                <a:gd name="T5" fmla="*/ 426 h 505"/>
                <a:gd name="T6" fmla="*/ 225 w 672"/>
                <a:gd name="T7" fmla="*/ 496 h 505"/>
                <a:gd name="T8" fmla="*/ 153 w 672"/>
                <a:gd name="T9" fmla="*/ 505 h 505"/>
                <a:gd name="T10" fmla="*/ 120 w 672"/>
                <a:gd name="T11" fmla="*/ 482 h 505"/>
                <a:gd name="T12" fmla="*/ 90 w 672"/>
                <a:gd name="T13" fmla="*/ 340 h 505"/>
                <a:gd name="T14" fmla="*/ 59 w 672"/>
                <a:gd name="T15" fmla="*/ 332 h 505"/>
                <a:gd name="T16" fmla="*/ 60 w 672"/>
                <a:gd name="T17" fmla="*/ 308 h 505"/>
                <a:gd name="T18" fmla="*/ 24 w 672"/>
                <a:gd name="T19" fmla="*/ 195 h 505"/>
                <a:gd name="T20" fmla="*/ 40 w 672"/>
                <a:gd name="T21" fmla="*/ 144 h 505"/>
                <a:gd name="T22" fmla="*/ 0 w 672"/>
                <a:gd name="T23" fmla="*/ 102 h 505"/>
                <a:gd name="T24" fmla="*/ 0 w 672"/>
                <a:gd name="T25" fmla="*/ 87 h 505"/>
                <a:gd name="T26" fmla="*/ 56 w 672"/>
                <a:gd name="T27" fmla="*/ 73 h 505"/>
                <a:gd name="T28" fmla="*/ 77 w 672"/>
                <a:gd name="T29" fmla="*/ 39 h 505"/>
                <a:gd name="T30" fmla="*/ 125 w 672"/>
                <a:gd name="T31" fmla="*/ 9 h 505"/>
                <a:gd name="T32" fmla="*/ 145 w 672"/>
                <a:gd name="T33" fmla="*/ 33 h 505"/>
                <a:gd name="T34" fmla="*/ 164 w 672"/>
                <a:gd name="T35" fmla="*/ 33 h 505"/>
                <a:gd name="T36" fmla="*/ 186 w 672"/>
                <a:gd name="T37" fmla="*/ 18 h 505"/>
                <a:gd name="T38" fmla="*/ 191 w 672"/>
                <a:gd name="T39" fmla="*/ 0 h 505"/>
                <a:gd name="T40" fmla="*/ 220 w 672"/>
                <a:gd name="T41" fmla="*/ 24 h 505"/>
                <a:gd name="T42" fmla="*/ 245 w 672"/>
                <a:gd name="T43" fmla="*/ 19 h 505"/>
                <a:gd name="T44" fmla="*/ 280 w 672"/>
                <a:gd name="T45" fmla="*/ 37 h 505"/>
                <a:gd name="T46" fmla="*/ 352 w 672"/>
                <a:gd name="T47" fmla="*/ 50 h 505"/>
                <a:gd name="T48" fmla="*/ 324 w 672"/>
                <a:gd name="T49" fmla="*/ 81 h 505"/>
                <a:gd name="T50" fmla="*/ 347 w 672"/>
                <a:gd name="T51" fmla="*/ 146 h 505"/>
                <a:gd name="T52" fmla="*/ 378 w 672"/>
                <a:gd name="T53" fmla="*/ 126 h 505"/>
                <a:gd name="T54" fmla="*/ 408 w 672"/>
                <a:gd name="T55" fmla="*/ 131 h 505"/>
                <a:gd name="T56" fmla="*/ 450 w 672"/>
                <a:gd name="T57" fmla="*/ 123 h 505"/>
                <a:gd name="T58" fmla="*/ 479 w 672"/>
                <a:gd name="T59" fmla="*/ 108 h 505"/>
                <a:gd name="T60" fmla="*/ 521 w 672"/>
                <a:gd name="T61" fmla="*/ 72 h 505"/>
                <a:gd name="T62" fmla="*/ 618 w 672"/>
                <a:gd name="T63" fmla="*/ 168 h 505"/>
                <a:gd name="T64" fmla="*/ 649 w 672"/>
                <a:gd name="T65" fmla="*/ 191 h 505"/>
                <a:gd name="T66" fmla="*/ 648 w 672"/>
                <a:gd name="T67" fmla="*/ 287 h 505"/>
                <a:gd name="T68" fmla="*/ 672 w 672"/>
                <a:gd name="T69" fmla="*/ 296 h 505"/>
                <a:gd name="T70" fmla="*/ 671 w 672"/>
                <a:gd name="T71" fmla="*/ 324 h 505"/>
                <a:gd name="T72" fmla="*/ 630 w 672"/>
                <a:gd name="T73" fmla="*/ 323 h 505"/>
                <a:gd name="T74" fmla="*/ 608 w 672"/>
                <a:gd name="T75" fmla="*/ 358 h 505"/>
                <a:gd name="T76" fmla="*/ 581 w 672"/>
                <a:gd name="T77" fmla="*/ 392 h 505"/>
                <a:gd name="T78" fmla="*/ 561 w 672"/>
                <a:gd name="T79" fmla="*/ 395 h 505"/>
                <a:gd name="T80" fmla="*/ 513 w 672"/>
                <a:gd name="T81" fmla="*/ 352 h 505"/>
                <a:gd name="T82" fmla="*/ 423 w 672"/>
                <a:gd name="T83" fmla="*/ 35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72" h="505">
                  <a:moveTo>
                    <a:pt x="423" y="355"/>
                  </a:moveTo>
                  <a:lnTo>
                    <a:pt x="347" y="403"/>
                  </a:lnTo>
                  <a:lnTo>
                    <a:pt x="247" y="426"/>
                  </a:lnTo>
                  <a:lnTo>
                    <a:pt x="225" y="496"/>
                  </a:lnTo>
                  <a:lnTo>
                    <a:pt x="153" y="505"/>
                  </a:lnTo>
                  <a:lnTo>
                    <a:pt x="120" y="482"/>
                  </a:lnTo>
                  <a:lnTo>
                    <a:pt x="90" y="340"/>
                  </a:lnTo>
                  <a:lnTo>
                    <a:pt x="59" y="332"/>
                  </a:lnTo>
                  <a:lnTo>
                    <a:pt x="60" y="308"/>
                  </a:lnTo>
                  <a:lnTo>
                    <a:pt x="24" y="195"/>
                  </a:lnTo>
                  <a:lnTo>
                    <a:pt x="40" y="144"/>
                  </a:lnTo>
                  <a:lnTo>
                    <a:pt x="0" y="102"/>
                  </a:lnTo>
                  <a:lnTo>
                    <a:pt x="0" y="87"/>
                  </a:lnTo>
                  <a:lnTo>
                    <a:pt x="56" y="73"/>
                  </a:lnTo>
                  <a:lnTo>
                    <a:pt x="77" y="39"/>
                  </a:lnTo>
                  <a:lnTo>
                    <a:pt x="125" y="9"/>
                  </a:lnTo>
                  <a:lnTo>
                    <a:pt x="145" y="33"/>
                  </a:lnTo>
                  <a:lnTo>
                    <a:pt x="164" y="33"/>
                  </a:lnTo>
                  <a:lnTo>
                    <a:pt x="186" y="18"/>
                  </a:lnTo>
                  <a:lnTo>
                    <a:pt x="191" y="0"/>
                  </a:lnTo>
                  <a:lnTo>
                    <a:pt x="220" y="24"/>
                  </a:lnTo>
                  <a:lnTo>
                    <a:pt x="245" y="19"/>
                  </a:lnTo>
                  <a:lnTo>
                    <a:pt x="280" y="37"/>
                  </a:lnTo>
                  <a:lnTo>
                    <a:pt x="352" y="50"/>
                  </a:lnTo>
                  <a:lnTo>
                    <a:pt x="324" y="81"/>
                  </a:lnTo>
                  <a:lnTo>
                    <a:pt x="347" y="146"/>
                  </a:lnTo>
                  <a:lnTo>
                    <a:pt x="378" y="126"/>
                  </a:lnTo>
                  <a:lnTo>
                    <a:pt x="408" y="131"/>
                  </a:lnTo>
                  <a:lnTo>
                    <a:pt x="450" y="123"/>
                  </a:lnTo>
                  <a:lnTo>
                    <a:pt x="479" y="108"/>
                  </a:lnTo>
                  <a:lnTo>
                    <a:pt x="521" y="72"/>
                  </a:lnTo>
                  <a:lnTo>
                    <a:pt x="618" y="168"/>
                  </a:lnTo>
                  <a:lnTo>
                    <a:pt x="649" y="191"/>
                  </a:lnTo>
                  <a:lnTo>
                    <a:pt x="648" y="287"/>
                  </a:lnTo>
                  <a:lnTo>
                    <a:pt x="672" y="296"/>
                  </a:lnTo>
                  <a:lnTo>
                    <a:pt x="671" y="324"/>
                  </a:lnTo>
                  <a:lnTo>
                    <a:pt x="630" y="323"/>
                  </a:lnTo>
                  <a:lnTo>
                    <a:pt x="608" y="358"/>
                  </a:lnTo>
                  <a:lnTo>
                    <a:pt x="581" y="392"/>
                  </a:lnTo>
                  <a:lnTo>
                    <a:pt x="561" y="395"/>
                  </a:lnTo>
                  <a:lnTo>
                    <a:pt x="513" y="352"/>
                  </a:lnTo>
                  <a:lnTo>
                    <a:pt x="423" y="355"/>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42" name="Freeform 67"/>
            <p:cNvSpPr>
              <a:spLocks/>
            </p:cNvSpPr>
            <p:nvPr/>
          </p:nvSpPr>
          <p:spPr bwMode="auto">
            <a:xfrm>
              <a:off x="1764939" y="2655756"/>
              <a:ext cx="401750" cy="330068"/>
            </a:xfrm>
            <a:custGeom>
              <a:avLst/>
              <a:gdLst>
                <a:gd name="T0" fmla="*/ 427 w 639"/>
                <a:gd name="T1" fmla="*/ 514 h 525"/>
                <a:gd name="T2" fmla="*/ 258 w 639"/>
                <a:gd name="T3" fmla="*/ 525 h 525"/>
                <a:gd name="T4" fmla="*/ 173 w 639"/>
                <a:gd name="T5" fmla="*/ 506 h 525"/>
                <a:gd name="T6" fmla="*/ 86 w 639"/>
                <a:gd name="T7" fmla="*/ 469 h 525"/>
                <a:gd name="T8" fmla="*/ 51 w 639"/>
                <a:gd name="T9" fmla="*/ 352 h 525"/>
                <a:gd name="T10" fmla="*/ 19 w 639"/>
                <a:gd name="T11" fmla="*/ 316 h 525"/>
                <a:gd name="T12" fmla="*/ 0 w 639"/>
                <a:gd name="T13" fmla="*/ 178 h 525"/>
                <a:gd name="T14" fmla="*/ 0 w 639"/>
                <a:gd name="T15" fmla="*/ 153 h 525"/>
                <a:gd name="T16" fmla="*/ 72 w 639"/>
                <a:gd name="T17" fmla="*/ 144 h 525"/>
                <a:gd name="T18" fmla="*/ 94 w 639"/>
                <a:gd name="T19" fmla="*/ 74 h 525"/>
                <a:gd name="T20" fmla="*/ 195 w 639"/>
                <a:gd name="T21" fmla="*/ 51 h 525"/>
                <a:gd name="T22" fmla="*/ 268 w 639"/>
                <a:gd name="T23" fmla="*/ 4 h 525"/>
                <a:gd name="T24" fmla="*/ 360 w 639"/>
                <a:gd name="T25" fmla="*/ 0 h 525"/>
                <a:gd name="T26" fmla="*/ 408 w 639"/>
                <a:gd name="T27" fmla="*/ 43 h 525"/>
                <a:gd name="T28" fmla="*/ 461 w 639"/>
                <a:gd name="T29" fmla="*/ 137 h 525"/>
                <a:gd name="T30" fmla="*/ 499 w 639"/>
                <a:gd name="T31" fmla="*/ 118 h 525"/>
                <a:gd name="T32" fmla="*/ 561 w 639"/>
                <a:gd name="T33" fmla="*/ 207 h 525"/>
                <a:gd name="T34" fmla="*/ 599 w 639"/>
                <a:gd name="T35" fmla="*/ 225 h 525"/>
                <a:gd name="T36" fmla="*/ 619 w 639"/>
                <a:gd name="T37" fmla="*/ 235 h 525"/>
                <a:gd name="T38" fmla="*/ 632 w 639"/>
                <a:gd name="T39" fmla="*/ 261 h 525"/>
                <a:gd name="T40" fmla="*/ 639 w 639"/>
                <a:gd name="T41" fmla="*/ 314 h 525"/>
                <a:gd name="T42" fmla="*/ 613 w 639"/>
                <a:gd name="T43" fmla="*/ 352 h 525"/>
                <a:gd name="T44" fmla="*/ 595 w 639"/>
                <a:gd name="T45" fmla="*/ 351 h 525"/>
                <a:gd name="T46" fmla="*/ 604 w 639"/>
                <a:gd name="T47" fmla="*/ 380 h 525"/>
                <a:gd name="T48" fmla="*/ 545 w 639"/>
                <a:gd name="T49" fmla="*/ 391 h 525"/>
                <a:gd name="T50" fmla="*/ 532 w 639"/>
                <a:gd name="T51" fmla="*/ 476 h 525"/>
                <a:gd name="T52" fmla="*/ 427 w 639"/>
                <a:gd name="T53" fmla="*/ 514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39" h="525">
                  <a:moveTo>
                    <a:pt x="427" y="514"/>
                  </a:moveTo>
                  <a:lnTo>
                    <a:pt x="258" y="525"/>
                  </a:lnTo>
                  <a:lnTo>
                    <a:pt x="173" y="506"/>
                  </a:lnTo>
                  <a:lnTo>
                    <a:pt x="86" y="469"/>
                  </a:lnTo>
                  <a:lnTo>
                    <a:pt x="51" y="352"/>
                  </a:lnTo>
                  <a:lnTo>
                    <a:pt x="19" y="316"/>
                  </a:lnTo>
                  <a:lnTo>
                    <a:pt x="0" y="178"/>
                  </a:lnTo>
                  <a:lnTo>
                    <a:pt x="0" y="153"/>
                  </a:lnTo>
                  <a:lnTo>
                    <a:pt x="72" y="144"/>
                  </a:lnTo>
                  <a:lnTo>
                    <a:pt x="94" y="74"/>
                  </a:lnTo>
                  <a:lnTo>
                    <a:pt x="195" y="51"/>
                  </a:lnTo>
                  <a:lnTo>
                    <a:pt x="268" y="4"/>
                  </a:lnTo>
                  <a:lnTo>
                    <a:pt x="360" y="0"/>
                  </a:lnTo>
                  <a:lnTo>
                    <a:pt x="408" y="43"/>
                  </a:lnTo>
                  <a:lnTo>
                    <a:pt x="461" y="137"/>
                  </a:lnTo>
                  <a:lnTo>
                    <a:pt x="499" y="118"/>
                  </a:lnTo>
                  <a:lnTo>
                    <a:pt x="561" y="207"/>
                  </a:lnTo>
                  <a:lnTo>
                    <a:pt x="599" y="225"/>
                  </a:lnTo>
                  <a:lnTo>
                    <a:pt x="619" y="235"/>
                  </a:lnTo>
                  <a:lnTo>
                    <a:pt x="632" y="261"/>
                  </a:lnTo>
                  <a:lnTo>
                    <a:pt x="639" y="314"/>
                  </a:lnTo>
                  <a:lnTo>
                    <a:pt x="613" y="352"/>
                  </a:lnTo>
                  <a:lnTo>
                    <a:pt x="595" y="351"/>
                  </a:lnTo>
                  <a:lnTo>
                    <a:pt x="604" y="380"/>
                  </a:lnTo>
                  <a:lnTo>
                    <a:pt x="545" y="391"/>
                  </a:lnTo>
                  <a:lnTo>
                    <a:pt x="532" y="476"/>
                  </a:lnTo>
                  <a:lnTo>
                    <a:pt x="427" y="514"/>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43" name="Freeform 68"/>
            <p:cNvSpPr>
              <a:spLocks/>
            </p:cNvSpPr>
            <p:nvPr/>
          </p:nvSpPr>
          <p:spPr bwMode="auto">
            <a:xfrm>
              <a:off x="1812171" y="2950262"/>
              <a:ext cx="421754" cy="386191"/>
            </a:xfrm>
            <a:custGeom>
              <a:avLst/>
              <a:gdLst>
                <a:gd name="T0" fmla="*/ 26 w 671"/>
                <a:gd name="T1" fmla="*/ 152 h 614"/>
                <a:gd name="T2" fmla="*/ 0 w 671"/>
                <a:gd name="T3" fmla="*/ 81 h 614"/>
                <a:gd name="T4" fmla="*/ 11 w 671"/>
                <a:gd name="T5" fmla="*/ 0 h 614"/>
                <a:gd name="T6" fmla="*/ 98 w 671"/>
                <a:gd name="T7" fmla="*/ 37 h 614"/>
                <a:gd name="T8" fmla="*/ 186 w 671"/>
                <a:gd name="T9" fmla="*/ 56 h 614"/>
                <a:gd name="T10" fmla="*/ 352 w 671"/>
                <a:gd name="T11" fmla="*/ 45 h 614"/>
                <a:gd name="T12" fmla="*/ 457 w 671"/>
                <a:gd name="T13" fmla="*/ 7 h 614"/>
                <a:gd name="T14" fmla="*/ 528 w 671"/>
                <a:gd name="T15" fmla="*/ 37 h 614"/>
                <a:gd name="T16" fmla="*/ 576 w 671"/>
                <a:gd name="T17" fmla="*/ 66 h 614"/>
                <a:gd name="T18" fmla="*/ 564 w 671"/>
                <a:gd name="T19" fmla="*/ 126 h 614"/>
                <a:gd name="T20" fmla="*/ 561 w 671"/>
                <a:gd name="T21" fmla="*/ 176 h 614"/>
                <a:gd name="T22" fmla="*/ 571 w 671"/>
                <a:gd name="T23" fmla="*/ 200 h 614"/>
                <a:gd name="T24" fmla="*/ 650 w 671"/>
                <a:gd name="T25" fmla="*/ 230 h 614"/>
                <a:gd name="T26" fmla="*/ 667 w 671"/>
                <a:gd name="T27" fmla="*/ 243 h 614"/>
                <a:gd name="T28" fmla="*/ 671 w 671"/>
                <a:gd name="T29" fmla="*/ 272 h 614"/>
                <a:gd name="T30" fmla="*/ 654 w 671"/>
                <a:gd name="T31" fmla="*/ 290 h 614"/>
                <a:gd name="T32" fmla="*/ 634 w 671"/>
                <a:gd name="T33" fmla="*/ 332 h 614"/>
                <a:gd name="T34" fmla="*/ 590 w 671"/>
                <a:gd name="T35" fmla="*/ 302 h 614"/>
                <a:gd name="T36" fmla="*/ 547 w 671"/>
                <a:gd name="T37" fmla="*/ 327 h 614"/>
                <a:gd name="T38" fmla="*/ 526 w 671"/>
                <a:gd name="T39" fmla="*/ 307 h 614"/>
                <a:gd name="T40" fmla="*/ 509 w 671"/>
                <a:gd name="T41" fmla="*/ 320 h 614"/>
                <a:gd name="T42" fmla="*/ 518 w 671"/>
                <a:gd name="T43" fmla="*/ 338 h 614"/>
                <a:gd name="T44" fmla="*/ 497 w 671"/>
                <a:gd name="T45" fmla="*/ 400 h 614"/>
                <a:gd name="T46" fmla="*/ 473 w 671"/>
                <a:gd name="T47" fmla="*/ 427 h 614"/>
                <a:gd name="T48" fmla="*/ 478 w 671"/>
                <a:gd name="T49" fmla="*/ 448 h 614"/>
                <a:gd name="T50" fmla="*/ 425 w 671"/>
                <a:gd name="T51" fmla="*/ 481 h 614"/>
                <a:gd name="T52" fmla="*/ 406 w 671"/>
                <a:gd name="T53" fmla="*/ 456 h 614"/>
                <a:gd name="T54" fmla="*/ 358 w 671"/>
                <a:gd name="T55" fmla="*/ 463 h 614"/>
                <a:gd name="T56" fmla="*/ 357 w 671"/>
                <a:gd name="T57" fmla="*/ 493 h 614"/>
                <a:gd name="T58" fmla="*/ 322 w 671"/>
                <a:gd name="T59" fmla="*/ 495 h 614"/>
                <a:gd name="T60" fmla="*/ 289 w 671"/>
                <a:gd name="T61" fmla="*/ 528 h 614"/>
                <a:gd name="T62" fmla="*/ 251 w 671"/>
                <a:gd name="T63" fmla="*/ 544 h 614"/>
                <a:gd name="T64" fmla="*/ 229 w 671"/>
                <a:gd name="T65" fmla="*/ 560 h 614"/>
                <a:gd name="T66" fmla="*/ 187 w 671"/>
                <a:gd name="T67" fmla="*/ 614 h 614"/>
                <a:gd name="T68" fmla="*/ 127 w 671"/>
                <a:gd name="T69" fmla="*/ 602 h 614"/>
                <a:gd name="T70" fmla="*/ 125 w 671"/>
                <a:gd name="T71" fmla="*/ 586 h 614"/>
                <a:gd name="T72" fmla="*/ 174 w 671"/>
                <a:gd name="T73" fmla="*/ 508 h 614"/>
                <a:gd name="T74" fmla="*/ 104 w 671"/>
                <a:gd name="T75" fmla="*/ 414 h 614"/>
                <a:gd name="T76" fmla="*/ 83 w 671"/>
                <a:gd name="T77" fmla="*/ 420 h 614"/>
                <a:gd name="T78" fmla="*/ 31 w 671"/>
                <a:gd name="T79" fmla="*/ 398 h 614"/>
                <a:gd name="T80" fmla="*/ 16 w 671"/>
                <a:gd name="T81" fmla="*/ 321 h 614"/>
                <a:gd name="T82" fmla="*/ 39 w 671"/>
                <a:gd name="T83" fmla="*/ 267 h 614"/>
                <a:gd name="T84" fmla="*/ 7 w 671"/>
                <a:gd name="T85" fmla="*/ 209 h 614"/>
                <a:gd name="T86" fmla="*/ 26 w 671"/>
                <a:gd name="T87" fmla="*/ 152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71" h="614">
                  <a:moveTo>
                    <a:pt x="26" y="152"/>
                  </a:moveTo>
                  <a:lnTo>
                    <a:pt x="0" y="81"/>
                  </a:lnTo>
                  <a:lnTo>
                    <a:pt x="11" y="0"/>
                  </a:lnTo>
                  <a:lnTo>
                    <a:pt x="98" y="37"/>
                  </a:lnTo>
                  <a:lnTo>
                    <a:pt x="186" y="56"/>
                  </a:lnTo>
                  <a:lnTo>
                    <a:pt x="352" y="45"/>
                  </a:lnTo>
                  <a:lnTo>
                    <a:pt x="457" y="7"/>
                  </a:lnTo>
                  <a:lnTo>
                    <a:pt x="528" y="37"/>
                  </a:lnTo>
                  <a:lnTo>
                    <a:pt x="576" y="66"/>
                  </a:lnTo>
                  <a:lnTo>
                    <a:pt x="564" y="126"/>
                  </a:lnTo>
                  <a:lnTo>
                    <a:pt x="561" y="176"/>
                  </a:lnTo>
                  <a:lnTo>
                    <a:pt x="571" y="200"/>
                  </a:lnTo>
                  <a:lnTo>
                    <a:pt x="650" y="230"/>
                  </a:lnTo>
                  <a:lnTo>
                    <a:pt x="667" y="243"/>
                  </a:lnTo>
                  <a:lnTo>
                    <a:pt x="671" y="272"/>
                  </a:lnTo>
                  <a:lnTo>
                    <a:pt x="654" y="290"/>
                  </a:lnTo>
                  <a:lnTo>
                    <a:pt x="634" y="332"/>
                  </a:lnTo>
                  <a:lnTo>
                    <a:pt x="590" y="302"/>
                  </a:lnTo>
                  <a:lnTo>
                    <a:pt x="547" y="327"/>
                  </a:lnTo>
                  <a:lnTo>
                    <a:pt x="526" y="307"/>
                  </a:lnTo>
                  <a:lnTo>
                    <a:pt x="509" y="320"/>
                  </a:lnTo>
                  <a:lnTo>
                    <a:pt x="518" y="338"/>
                  </a:lnTo>
                  <a:lnTo>
                    <a:pt x="497" y="400"/>
                  </a:lnTo>
                  <a:lnTo>
                    <a:pt x="473" y="427"/>
                  </a:lnTo>
                  <a:lnTo>
                    <a:pt x="478" y="448"/>
                  </a:lnTo>
                  <a:lnTo>
                    <a:pt x="425" y="481"/>
                  </a:lnTo>
                  <a:lnTo>
                    <a:pt x="406" y="456"/>
                  </a:lnTo>
                  <a:lnTo>
                    <a:pt x="358" y="463"/>
                  </a:lnTo>
                  <a:lnTo>
                    <a:pt x="357" y="493"/>
                  </a:lnTo>
                  <a:lnTo>
                    <a:pt x="322" y="495"/>
                  </a:lnTo>
                  <a:lnTo>
                    <a:pt x="289" y="528"/>
                  </a:lnTo>
                  <a:lnTo>
                    <a:pt x="251" y="544"/>
                  </a:lnTo>
                  <a:lnTo>
                    <a:pt x="229" y="560"/>
                  </a:lnTo>
                  <a:lnTo>
                    <a:pt x="187" y="614"/>
                  </a:lnTo>
                  <a:lnTo>
                    <a:pt x="127" y="602"/>
                  </a:lnTo>
                  <a:lnTo>
                    <a:pt x="125" y="586"/>
                  </a:lnTo>
                  <a:lnTo>
                    <a:pt x="174" y="508"/>
                  </a:lnTo>
                  <a:lnTo>
                    <a:pt x="104" y="414"/>
                  </a:lnTo>
                  <a:lnTo>
                    <a:pt x="83" y="420"/>
                  </a:lnTo>
                  <a:lnTo>
                    <a:pt x="31" y="398"/>
                  </a:lnTo>
                  <a:lnTo>
                    <a:pt x="16" y="321"/>
                  </a:lnTo>
                  <a:lnTo>
                    <a:pt x="39" y="267"/>
                  </a:lnTo>
                  <a:lnTo>
                    <a:pt x="7" y="209"/>
                  </a:lnTo>
                  <a:lnTo>
                    <a:pt x="26" y="152"/>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44" name="Freeform 69"/>
            <p:cNvSpPr>
              <a:spLocks/>
            </p:cNvSpPr>
            <p:nvPr/>
          </p:nvSpPr>
          <p:spPr bwMode="auto">
            <a:xfrm>
              <a:off x="1349298" y="2929146"/>
              <a:ext cx="487323" cy="322288"/>
            </a:xfrm>
            <a:custGeom>
              <a:avLst/>
              <a:gdLst>
                <a:gd name="T0" fmla="*/ 197 w 776"/>
                <a:gd name="T1" fmla="*/ 18 h 513"/>
                <a:gd name="T2" fmla="*/ 376 w 776"/>
                <a:gd name="T3" fmla="*/ 0 h 513"/>
                <a:gd name="T4" fmla="*/ 448 w 776"/>
                <a:gd name="T5" fmla="*/ 42 h 513"/>
                <a:gd name="T6" fmla="*/ 515 w 776"/>
                <a:gd name="T7" fmla="*/ 59 h 513"/>
                <a:gd name="T8" fmla="*/ 643 w 776"/>
                <a:gd name="T9" fmla="*/ 36 h 513"/>
                <a:gd name="T10" fmla="*/ 748 w 776"/>
                <a:gd name="T11" fmla="*/ 35 h 513"/>
                <a:gd name="T12" fmla="*/ 737 w 776"/>
                <a:gd name="T13" fmla="*/ 114 h 513"/>
                <a:gd name="T14" fmla="*/ 761 w 776"/>
                <a:gd name="T15" fmla="*/ 185 h 513"/>
                <a:gd name="T16" fmla="*/ 746 w 776"/>
                <a:gd name="T17" fmla="*/ 244 h 513"/>
                <a:gd name="T18" fmla="*/ 776 w 776"/>
                <a:gd name="T19" fmla="*/ 303 h 513"/>
                <a:gd name="T20" fmla="*/ 753 w 776"/>
                <a:gd name="T21" fmla="*/ 355 h 513"/>
                <a:gd name="T22" fmla="*/ 767 w 776"/>
                <a:gd name="T23" fmla="*/ 432 h 513"/>
                <a:gd name="T24" fmla="*/ 745 w 776"/>
                <a:gd name="T25" fmla="*/ 462 h 513"/>
                <a:gd name="T26" fmla="*/ 715 w 776"/>
                <a:gd name="T27" fmla="*/ 454 h 513"/>
                <a:gd name="T28" fmla="*/ 689 w 776"/>
                <a:gd name="T29" fmla="*/ 491 h 513"/>
                <a:gd name="T30" fmla="*/ 658 w 776"/>
                <a:gd name="T31" fmla="*/ 462 h 513"/>
                <a:gd name="T32" fmla="*/ 607 w 776"/>
                <a:gd name="T33" fmla="*/ 472 h 513"/>
                <a:gd name="T34" fmla="*/ 565 w 776"/>
                <a:gd name="T35" fmla="*/ 454 h 513"/>
                <a:gd name="T36" fmla="*/ 538 w 776"/>
                <a:gd name="T37" fmla="*/ 488 h 513"/>
                <a:gd name="T38" fmla="*/ 495 w 776"/>
                <a:gd name="T39" fmla="*/ 472 h 513"/>
                <a:gd name="T40" fmla="*/ 467 w 776"/>
                <a:gd name="T41" fmla="*/ 503 h 513"/>
                <a:gd name="T42" fmla="*/ 429 w 776"/>
                <a:gd name="T43" fmla="*/ 472 h 513"/>
                <a:gd name="T44" fmla="*/ 408 w 776"/>
                <a:gd name="T45" fmla="*/ 486 h 513"/>
                <a:gd name="T46" fmla="*/ 327 w 776"/>
                <a:gd name="T47" fmla="*/ 500 h 513"/>
                <a:gd name="T48" fmla="*/ 275 w 776"/>
                <a:gd name="T49" fmla="*/ 498 h 513"/>
                <a:gd name="T50" fmla="*/ 263 w 776"/>
                <a:gd name="T51" fmla="*/ 513 h 513"/>
                <a:gd name="T52" fmla="*/ 106 w 776"/>
                <a:gd name="T53" fmla="*/ 399 h 513"/>
                <a:gd name="T54" fmla="*/ 66 w 776"/>
                <a:gd name="T55" fmla="*/ 391 h 513"/>
                <a:gd name="T56" fmla="*/ 0 w 776"/>
                <a:gd name="T57" fmla="*/ 329 h 513"/>
                <a:gd name="T58" fmla="*/ 10 w 776"/>
                <a:gd name="T59" fmla="*/ 296 h 513"/>
                <a:gd name="T60" fmla="*/ 9 w 776"/>
                <a:gd name="T61" fmla="*/ 270 h 513"/>
                <a:gd name="T62" fmla="*/ 46 w 776"/>
                <a:gd name="T63" fmla="*/ 245 h 513"/>
                <a:gd name="T64" fmla="*/ 36 w 776"/>
                <a:gd name="T65" fmla="*/ 206 h 513"/>
                <a:gd name="T66" fmla="*/ 36 w 776"/>
                <a:gd name="T67" fmla="*/ 169 h 513"/>
                <a:gd name="T68" fmla="*/ 90 w 776"/>
                <a:gd name="T69" fmla="*/ 134 h 513"/>
                <a:gd name="T70" fmla="*/ 130 w 776"/>
                <a:gd name="T71" fmla="*/ 122 h 513"/>
                <a:gd name="T72" fmla="*/ 137 w 776"/>
                <a:gd name="T73" fmla="*/ 102 h 513"/>
                <a:gd name="T74" fmla="*/ 151 w 776"/>
                <a:gd name="T75" fmla="*/ 73 h 513"/>
                <a:gd name="T76" fmla="*/ 131 w 776"/>
                <a:gd name="T77" fmla="*/ 42 h 513"/>
                <a:gd name="T78" fmla="*/ 197 w 776"/>
                <a:gd name="T79" fmla="*/ 18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76" h="513">
                  <a:moveTo>
                    <a:pt x="197" y="18"/>
                  </a:moveTo>
                  <a:lnTo>
                    <a:pt x="376" y="0"/>
                  </a:lnTo>
                  <a:lnTo>
                    <a:pt x="448" y="42"/>
                  </a:lnTo>
                  <a:lnTo>
                    <a:pt x="515" y="59"/>
                  </a:lnTo>
                  <a:lnTo>
                    <a:pt x="643" y="36"/>
                  </a:lnTo>
                  <a:lnTo>
                    <a:pt x="748" y="35"/>
                  </a:lnTo>
                  <a:lnTo>
                    <a:pt x="737" y="114"/>
                  </a:lnTo>
                  <a:lnTo>
                    <a:pt x="761" y="185"/>
                  </a:lnTo>
                  <a:lnTo>
                    <a:pt x="746" y="244"/>
                  </a:lnTo>
                  <a:lnTo>
                    <a:pt x="776" y="303"/>
                  </a:lnTo>
                  <a:lnTo>
                    <a:pt x="753" y="355"/>
                  </a:lnTo>
                  <a:lnTo>
                    <a:pt x="767" y="432"/>
                  </a:lnTo>
                  <a:lnTo>
                    <a:pt x="745" y="462"/>
                  </a:lnTo>
                  <a:lnTo>
                    <a:pt x="715" y="454"/>
                  </a:lnTo>
                  <a:lnTo>
                    <a:pt x="689" y="491"/>
                  </a:lnTo>
                  <a:lnTo>
                    <a:pt x="658" y="462"/>
                  </a:lnTo>
                  <a:lnTo>
                    <a:pt x="607" y="472"/>
                  </a:lnTo>
                  <a:lnTo>
                    <a:pt x="565" y="454"/>
                  </a:lnTo>
                  <a:lnTo>
                    <a:pt x="538" y="488"/>
                  </a:lnTo>
                  <a:lnTo>
                    <a:pt x="495" y="472"/>
                  </a:lnTo>
                  <a:lnTo>
                    <a:pt x="467" y="503"/>
                  </a:lnTo>
                  <a:lnTo>
                    <a:pt x="429" y="472"/>
                  </a:lnTo>
                  <a:lnTo>
                    <a:pt x="408" y="486"/>
                  </a:lnTo>
                  <a:lnTo>
                    <a:pt x="327" y="500"/>
                  </a:lnTo>
                  <a:lnTo>
                    <a:pt x="275" y="498"/>
                  </a:lnTo>
                  <a:lnTo>
                    <a:pt x="263" y="513"/>
                  </a:lnTo>
                  <a:lnTo>
                    <a:pt x="106" y="399"/>
                  </a:lnTo>
                  <a:lnTo>
                    <a:pt x="66" y="391"/>
                  </a:lnTo>
                  <a:lnTo>
                    <a:pt x="0" y="329"/>
                  </a:lnTo>
                  <a:lnTo>
                    <a:pt x="10" y="296"/>
                  </a:lnTo>
                  <a:lnTo>
                    <a:pt x="9" y="270"/>
                  </a:lnTo>
                  <a:lnTo>
                    <a:pt x="46" y="245"/>
                  </a:lnTo>
                  <a:lnTo>
                    <a:pt x="36" y="206"/>
                  </a:lnTo>
                  <a:lnTo>
                    <a:pt x="36" y="169"/>
                  </a:lnTo>
                  <a:lnTo>
                    <a:pt x="90" y="134"/>
                  </a:lnTo>
                  <a:lnTo>
                    <a:pt x="130" y="122"/>
                  </a:lnTo>
                  <a:lnTo>
                    <a:pt x="137" y="102"/>
                  </a:lnTo>
                  <a:lnTo>
                    <a:pt x="151" y="73"/>
                  </a:lnTo>
                  <a:lnTo>
                    <a:pt x="131" y="42"/>
                  </a:lnTo>
                  <a:lnTo>
                    <a:pt x="197" y="18"/>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grpSp>
          <p:nvGrpSpPr>
            <p:cNvPr id="145" name="144 Grupo"/>
            <p:cNvGrpSpPr/>
            <p:nvPr/>
          </p:nvGrpSpPr>
          <p:grpSpPr>
            <a:xfrm>
              <a:off x="2430632" y="2006178"/>
              <a:ext cx="619017" cy="660692"/>
              <a:chOff x="3228826" y="3495441"/>
              <a:chExt cx="924075" cy="986288"/>
            </a:xfrm>
            <a:gradFill>
              <a:gsLst>
                <a:gs pos="0">
                  <a:srgbClr val="6777C5">
                    <a:lumMod val="64000"/>
                  </a:srgbClr>
                </a:gs>
                <a:gs pos="100000">
                  <a:srgbClr val="6777C5"/>
                </a:gs>
              </a:gsLst>
              <a:lin ang="16200000" scaled="0"/>
            </a:gradFill>
            <a:effectLst>
              <a:outerShdw blurRad="50800" dist="25400" dir="2700000" algn="tl" rotWithShape="0">
                <a:schemeClr val="tx1">
                  <a:alpha val="40000"/>
                </a:schemeClr>
              </a:outerShdw>
            </a:effectLst>
          </p:grpSpPr>
          <p:sp>
            <p:nvSpPr>
              <p:cNvPr id="186" name="Freeform 60"/>
              <p:cNvSpPr>
                <a:spLocks/>
              </p:cNvSpPr>
              <p:nvPr/>
            </p:nvSpPr>
            <p:spPr bwMode="auto">
              <a:xfrm>
                <a:off x="3256200" y="3495441"/>
                <a:ext cx="426368" cy="651995"/>
              </a:xfrm>
              <a:custGeom>
                <a:avLst/>
                <a:gdLst>
                  <a:gd name="T0" fmla="*/ 77 w 455"/>
                  <a:gd name="T1" fmla="*/ 65 h 695"/>
                  <a:gd name="T2" fmla="*/ 143 w 455"/>
                  <a:gd name="T3" fmla="*/ 244 h 695"/>
                  <a:gd name="T4" fmla="*/ 102 w 455"/>
                  <a:gd name="T5" fmla="*/ 264 h 695"/>
                  <a:gd name="T6" fmla="*/ 118 w 455"/>
                  <a:gd name="T7" fmla="*/ 311 h 695"/>
                  <a:gd name="T8" fmla="*/ 125 w 455"/>
                  <a:gd name="T9" fmla="*/ 358 h 695"/>
                  <a:gd name="T10" fmla="*/ 119 w 455"/>
                  <a:gd name="T11" fmla="*/ 389 h 695"/>
                  <a:gd name="T12" fmla="*/ 64 w 455"/>
                  <a:gd name="T13" fmla="*/ 466 h 695"/>
                  <a:gd name="T14" fmla="*/ 8 w 455"/>
                  <a:gd name="T15" fmla="*/ 527 h 695"/>
                  <a:gd name="T16" fmla="*/ 12 w 455"/>
                  <a:gd name="T17" fmla="*/ 546 h 695"/>
                  <a:gd name="T18" fmla="*/ 34 w 455"/>
                  <a:gd name="T19" fmla="*/ 565 h 695"/>
                  <a:gd name="T20" fmla="*/ 13 w 455"/>
                  <a:gd name="T21" fmla="*/ 598 h 695"/>
                  <a:gd name="T22" fmla="*/ 0 w 455"/>
                  <a:gd name="T23" fmla="*/ 631 h 695"/>
                  <a:gd name="T24" fmla="*/ 34 w 455"/>
                  <a:gd name="T25" fmla="*/ 695 h 695"/>
                  <a:gd name="T26" fmla="*/ 137 w 455"/>
                  <a:gd name="T27" fmla="*/ 663 h 695"/>
                  <a:gd name="T28" fmla="*/ 242 w 455"/>
                  <a:gd name="T29" fmla="*/ 610 h 695"/>
                  <a:gd name="T30" fmla="*/ 379 w 455"/>
                  <a:gd name="T31" fmla="*/ 562 h 695"/>
                  <a:gd name="T32" fmla="*/ 446 w 455"/>
                  <a:gd name="T33" fmla="*/ 466 h 695"/>
                  <a:gd name="T34" fmla="*/ 448 w 455"/>
                  <a:gd name="T35" fmla="*/ 126 h 695"/>
                  <a:gd name="T36" fmla="*/ 455 w 455"/>
                  <a:gd name="T37" fmla="*/ 84 h 695"/>
                  <a:gd name="T38" fmla="*/ 426 w 455"/>
                  <a:gd name="T39" fmla="*/ 79 h 695"/>
                  <a:gd name="T40" fmla="*/ 401 w 455"/>
                  <a:gd name="T41" fmla="*/ 69 h 695"/>
                  <a:gd name="T42" fmla="*/ 359 w 455"/>
                  <a:gd name="T43" fmla="*/ 60 h 695"/>
                  <a:gd name="T44" fmla="*/ 339 w 455"/>
                  <a:gd name="T45" fmla="*/ 69 h 695"/>
                  <a:gd name="T46" fmla="*/ 306 w 455"/>
                  <a:gd name="T47" fmla="*/ 57 h 695"/>
                  <a:gd name="T48" fmla="*/ 244 w 455"/>
                  <a:gd name="T49" fmla="*/ 29 h 695"/>
                  <a:gd name="T50" fmla="*/ 198 w 455"/>
                  <a:gd name="T51" fmla="*/ 29 h 695"/>
                  <a:gd name="T52" fmla="*/ 160 w 455"/>
                  <a:gd name="T53" fmla="*/ 13 h 695"/>
                  <a:gd name="T54" fmla="*/ 135 w 455"/>
                  <a:gd name="T55" fmla="*/ 0 h 695"/>
                  <a:gd name="T56" fmla="*/ 109 w 455"/>
                  <a:gd name="T57" fmla="*/ 7 h 695"/>
                  <a:gd name="T58" fmla="*/ 97 w 455"/>
                  <a:gd name="T59" fmla="*/ 25 h 695"/>
                  <a:gd name="T60" fmla="*/ 77 w 455"/>
                  <a:gd name="T61" fmla="*/ 6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5" h="695">
                    <a:moveTo>
                      <a:pt x="77" y="65"/>
                    </a:moveTo>
                    <a:lnTo>
                      <a:pt x="143" y="244"/>
                    </a:lnTo>
                    <a:lnTo>
                      <a:pt x="102" y="264"/>
                    </a:lnTo>
                    <a:lnTo>
                      <a:pt x="118" y="311"/>
                    </a:lnTo>
                    <a:lnTo>
                      <a:pt x="125" y="358"/>
                    </a:lnTo>
                    <a:lnTo>
                      <a:pt x="119" y="389"/>
                    </a:lnTo>
                    <a:lnTo>
                      <a:pt x="64" y="466"/>
                    </a:lnTo>
                    <a:lnTo>
                      <a:pt x="8" y="527"/>
                    </a:lnTo>
                    <a:lnTo>
                      <a:pt x="12" y="546"/>
                    </a:lnTo>
                    <a:lnTo>
                      <a:pt x="34" y="565"/>
                    </a:lnTo>
                    <a:lnTo>
                      <a:pt x="13" y="598"/>
                    </a:lnTo>
                    <a:lnTo>
                      <a:pt x="0" y="631"/>
                    </a:lnTo>
                    <a:lnTo>
                      <a:pt x="34" y="695"/>
                    </a:lnTo>
                    <a:lnTo>
                      <a:pt x="137" y="663"/>
                    </a:lnTo>
                    <a:lnTo>
                      <a:pt x="242" y="610"/>
                    </a:lnTo>
                    <a:lnTo>
                      <a:pt x="379" y="562"/>
                    </a:lnTo>
                    <a:lnTo>
                      <a:pt x="446" y="466"/>
                    </a:lnTo>
                    <a:lnTo>
                      <a:pt x="448" y="126"/>
                    </a:lnTo>
                    <a:lnTo>
                      <a:pt x="455" y="84"/>
                    </a:lnTo>
                    <a:lnTo>
                      <a:pt x="426" y="79"/>
                    </a:lnTo>
                    <a:lnTo>
                      <a:pt x="401" y="69"/>
                    </a:lnTo>
                    <a:lnTo>
                      <a:pt x="359" y="60"/>
                    </a:lnTo>
                    <a:lnTo>
                      <a:pt x="339" y="69"/>
                    </a:lnTo>
                    <a:lnTo>
                      <a:pt x="306" y="57"/>
                    </a:lnTo>
                    <a:lnTo>
                      <a:pt x="244" y="29"/>
                    </a:lnTo>
                    <a:lnTo>
                      <a:pt x="198" y="29"/>
                    </a:lnTo>
                    <a:lnTo>
                      <a:pt x="160" y="13"/>
                    </a:lnTo>
                    <a:lnTo>
                      <a:pt x="135" y="0"/>
                    </a:lnTo>
                    <a:lnTo>
                      <a:pt x="109" y="7"/>
                    </a:lnTo>
                    <a:lnTo>
                      <a:pt x="97" y="25"/>
                    </a:lnTo>
                    <a:lnTo>
                      <a:pt x="77" y="65"/>
                    </a:lnTo>
                    <a:close/>
                  </a:path>
                </a:pathLst>
              </a:custGeom>
              <a:grpFill/>
              <a:ln w="12700">
                <a:solidFill>
                  <a:srgbClr val="6777C5"/>
                </a:solidFill>
                <a:headEnd/>
                <a:tailEnd/>
              </a:ln>
              <a:effectLst/>
            </p:spPr>
            <p:style>
              <a:lnRef idx="1">
                <a:schemeClr val="accent1"/>
              </a:lnRef>
              <a:fillRef idx="3">
                <a:schemeClr val="accent1"/>
              </a:fillRef>
              <a:effectRef idx="2">
                <a:schemeClr val="accent1"/>
              </a:effectRef>
              <a:fontRef idx="minor">
                <a:schemeClr val="lt1"/>
              </a:fontRef>
            </p:style>
            <p:txBody>
              <a:bodyPr/>
              <a:lstStyle/>
              <a:p>
                <a:endParaRPr lang="es-ES"/>
              </a:p>
            </p:txBody>
          </p:sp>
          <p:sp>
            <p:nvSpPr>
              <p:cNvPr id="187" name="Freeform 61"/>
              <p:cNvSpPr>
                <a:spLocks/>
              </p:cNvSpPr>
              <p:nvPr/>
            </p:nvSpPr>
            <p:spPr bwMode="auto">
              <a:xfrm>
                <a:off x="3228826" y="4023839"/>
                <a:ext cx="435493" cy="457890"/>
              </a:xfrm>
              <a:custGeom>
                <a:avLst/>
                <a:gdLst>
                  <a:gd name="T0" fmla="*/ 277 w 464"/>
                  <a:gd name="T1" fmla="*/ 46 h 488"/>
                  <a:gd name="T2" fmla="*/ 162 w 464"/>
                  <a:gd name="T3" fmla="*/ 102 h 488"/>
                  <a:gd name="T4" fmla="*/ 63 w 464"/>
                  <a:gd name="T5" fmla="*/ 132 h 488"/>
                  <a:gd name="T6" fmla="*/ 41 w 464"/>
                  <a:gd name="T7" fmla="*/ 190 h 488"/>
                  <a:gd name="T8" fmla="*/ 15 w 464"/>
                  <a:gd name="T9" fmla="*/ 212 h 488"/>
                  <a:gd name="T10" fmla="*/ 25 w 464"/>
                  <a:gd name="T11" fmla="*/ 251 h 488"/>
                  <a:gd name="T12" fmla="*/ 25 w 464"/>
                  <a:gd name="T13" fmla="*/ 289 h 488"/>
                  <a:gd name="T14" fmla="*/ 10 w 464"/>
                  <a:gd name="T15" fmla="*/ 315 h 488"/>
                  <a:gd name="T16" fmla="*/ 15 w 464"/>
                  <a:gd name="T17" fmla="*/ 343 h 488"/>
                  <a:gd name="T18" fmla="*/ 0 w 464"/>
                  <a:gd name="T19" fmla="*/ 366 h 488"/>
                  <a:gd name="T20" fmla="*/ 19 w 464"/>
                  <a:gd name="T21" fmla="*/ 391 h 488"/>
                  <a:gd name="T22" fmla="*/ 41 w 464"/>
                  <a:gd name="T23" fmla="*/ 387 h 488"/>
                  <a:gd name="T24" fmla="*/ 41 w 464"/>
                  <a:gd name="T25" fmla="*/ 427 h 488"/>
                  <a:gd name="T26" fmla="*/ 55 w 464"/>
                  <a:gd name="T27" fmla="*/ 443 h 488"/>
                  <a:gd name="T28" fmla="*/ 71 w 464"/>
                  <a:gd name="T29" fmla="*/ 422 h 488"/>
                  <a:gd name="T30" fmla="*/ 88 w 464"/>
                  <a:gd name="T31" fmla="*/ 427 h 488"/>
                  <a:gd name="T32" fmla="*/ 98 w 464"/>
                  <a:gd name="T33" fmla="*/ 452 h 488"/>
                  <a:gd name="T34" fmla="*/ 109 w 464"/>
                  <a:gd name="T35" fmla="*/ 467 h 488"/>
                  <a:gd name="T36" fmla="*/ 109 w 464"/>
                  <a:gd name="T37" fmla="*/ 488 h 488"/>
                  <a:gd name="T38" fmla="*/ 150 w 464"/>
                  <a:gd name="T39" fmla="*/ 427 h 488"/>
                  <a:gd name="T40" fmla="*/ 150 w 464"/>
                  <a:gd name="T41" fmla="*/ 412 h 488"/>
                  <a:gd name="T42" fmla="*/ 172 w 464"/>
                  <a:gd name="T43" fmla="*/ 397 h 488"/>
                  <a:gd name="T44" fmla="*/ 207 w 464"/>
                  <a:gd name="T45" fmla="*/ 416 h 488"/>
                  <a:gd name="T46" fmla="*/ 227 w 464"/>
                  <a:gd name="T47" fmla="*/ 380 h 488"/>
                  <a:gd name="T48" fmla="*/ 244 w 464"/>
                  <a:gd name="T49" fmla="*/ 361 h 488"/>
                  <a:gd name="T50" fmla="*/ 239 w 464"/>
                  <a:gd name="T51" fmla="*/ 339 h 488"/>
                  <a:gd name="T52" fmla="*/ 227 w 464"/>
                  <a:gd name="T53" fmla="*/ 339 h 488"/>
                  <a:gd name="T54" fmla="*/ 197 w 464"/>
                  <a:gd name="T55" fmla="*/ 317 h 488"/>
                  <a:gd name="T56" fmla="*/ 222 w 464"/>
                  <a:gd name="T57" fmla="*/ 303 h 488"/>
                  <a:gd name="T58" fmla="*/ 288 w 464"/>
                  <a:gd name="T59" fmla="*/ 230 h 488"/>
                  <a:gd name="T60" fmla="*/ 346 w 464"/>
                  <a:gd name="T61" fmla="*/ 205 h 488"/>
                  <a:gd name="T62" fmla="*/ 464 w 464"/>
                  <a:gd name="T63" fmla="*/ 154 h 488"/>
                  <a:gd name="T64" fmla="*/ 410 w 464"/>
                  <a:gd name="T65" fmla="*/ 0 h 488"/>
                  <a:gd name="T66" fmla="*/ 277 w 464"/>
                  <a:gd name="T67" fmla="*/ 46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64" h="488">
                    <a:moveTo>
                      <a:pt x="277" y="46"/>
                    </a:moveTo>
                    <a:lnTo>
                      <a:pt x="162" y="102"/>
                    </a:lnTo>
                    <a:lnTo>
                      <a:pt x="63" y="132"/>
                    </a:lnTo>
                    <a:lnTo>
                      <a:pt x="41" y="190"/>
                    </a:lnTo>
                    <a:lnTo>
                      <a:pt x="15" y="212"/>
                    </a:lnTo>
                    <a:lnTo>
                      <a:pt x="25" y="251"/>
                    </a:lnTo>
                    <a:lnTo>
                      <a:pt x="25" y="289"/>
                    </a:lnTo>
                    <a:lnTo>
                      <a:pt x="10" y="315"/>
                    </a:lnTo>
                    <a:lnTo>
                      <a:pt x="15" y="343"/>
                    </a:lnTo>
                    <a:lnTo>
                      <a:pt x="0" y="366"/>
                    </a:lnTo>
                    <a:lnTo>
                      <a:pt x="19" y="391"/>
                    </a:lnTo>
                    <a:lnTo>
                      <a:pt x="41" y="387"/>
                    </a:lnTo>
                    <a:lnTo>
                      <a:pt x="41" y="427"/>
                    </a:lnTo>
                    <a:lnTo>
                      <a:pt x="55" y="443"/>
                    </a:lnTo>
                    <a:lnTo>
                      <a:pt x="71" y="422"/>
                    </a:lnTo>
                    <a:lnTo>
                      <a:pt x="88" y="427"/>
                    </a:lnTo>
                    <a:lnTo>
                      <a:pt x="98" y="452"/>
                    </a:lnTo>
                    <a:lnTo>
                      <a:pt x="109" y="467"/>
                    </a:lnTo>
                    <a:lnTo>
                      <a:pt x="109" y="488"/>
                    </a:lnTo>
                    <a:lnTo>
                      <a:pt x="150" y="427"/>
                    </a:lnTo>
                    <a:lnTo>
                      <a:pt x="150" y="412"/>
                    </a:lnTo>
                    <a:lnTo>
                      <a:pt x="172" y="397"/>
                    </a:lnTo>
                    <a:lnTo>
                      <a:pt x="207" y="416"/>
                    </a:lnTo>
                    <a:lnTo>
                      <a:pt x="227" y="380"/>
                    </a:lnTo>
                    <a:lnTo>
                      <a:pt x="244" y="361"/>
                    </a:lnTo>
                    <a:lnTo>
                      <a:pt x="239" y="339"/>
                    </a:lnTo>
                    <a:lnTo>
                      <a:pt x="227" y="339"/>
                    </a:lnTo>
                    <a:lnTo>
                      <a:pt x="197" y="317"/>
                    </a:lnTo>
                    <a:lnTo>
                      <a:pt x="222" y="303"/>
                    </a:lnTo>
                    <a:lnTo>
                      <a:pt x="288" y="230"/>
                    </a:lnTo>
                    <a:lnTo>
                      <a:pt x="346" y="205"/>
                    </a:lnTo>
                    <a:lnTo>
                      <a:pt x="464" y="154"/>
                    </a:lnTo>
                    <a:lnTo>
                      <a:pt x="410" y="0"/>
                    </a:lnTo>
                    <a:lnTo>
                      <a:pt x="277" y="46"/>
                    </a:lnTo>
                    <a:close/>
                  </a:path>
                </a:pathLst>
              </a:custGeom>
              <a:grpFill/>
              <a:ln w="12700">
                <a:solidFill>
                  <a:srgbClr val="6777C5"/>
                </a:solidFill>
                <a:headEnd/>
                <a:tailEnd/>
              </a:ln>
              <a:effectLst/>
            </p:spPr>
            <p:style>
              <a:lnRef idx="1">
                <a:schemeClr val="accent1"/>
              </a:lnRef>
              <a:fillRef idx="3">
                <a:schemeClr val="accent1"/>
              </a:fillRef>
              <a:effectRef idx="2">
                <a:schemeClr val="accent1"/>
              </a:effectRef>
              <a:fontRef idx="minor">
                <a:schemeClr val="lt1"/>
              </a:fontRef>
            </p:style>
            <p:txBody>
              <a:bodyPr/>
              <a:lstStyle/>
              <a:p>
                <a:endParaRPr lang="es-ES"/>
              </a:p>
            </p:txBody>
          </p:sp>
          <p:sp>
            <p:nvSpPr>
              <p:cNvPr id="188" name="Freeform 62"/>
              <p:cNvSpPr>
                <a:spLocks/>
              </p:cNvSpPr>
              <p:nvPr/>
            </p:nvSpPr>
            <p:spPr bwMode="auto">
              <a:xfrm>
                <a:off x="3675932" y="3590834"/>
                <a:ext cx="476969" cy="363326"/>
              </a:xfrm>
              <a:custGeom>
                <a:avLst/>
                <a:gdLst>
                  <a:gd name="T0" fmla="*/ 339 w 508"/>
                  <a:gd name="T1" fmla="*/ 388 h 388"/>
                  <a:gd name="T2" fmla="*/ 490 w 508"/>
                  <a:gd name="T3" fmla="*/ 251 h 388"/>
                  <a:gd name="T4" fmla="*/ 486 w 508"/>
                  <a:gd name="T5" fmla="*/ 231 h 388"/>
                  <a:gd name="T6" fmla="*/ 465 w 508"/>
                  <a:gd name="T7" fmla="*/ 168 h 388"/>
                  <a:gd name="T8" fmla="*/ 432 w 508"/>
                  <a:gd name="T9" fmla="*/ 131 h 388"/>
                  <a:gd name="T10" fmla="*/ 429 w 508"/>
                  <a:gd name="T11" fmla="*/ 113 h 388"/>
                  <a:gd name="T12" fmla="*/ 436 w 508"/>
                  <a:gd name="T13" fmla="*/ 100 h 388"/>
                  <a:gd name="T14" fmla="*/ 458 w 508"/>
                  <a:gd name="T15" fmla="*/ 91 h 388"/>
                  <a:gd name="T16" fmla="*/ 508 w 508"/>
                  <a:gd name="T17" fmla="*/ 77 h 388"/>
                  <a:gd name="T18" fmla="*/ 495 w 508"/>
                  <a:gd name="T19" fmla="*/ 68 h 388"/>
                  <a:gd name="T20" fmla="*/ 468 w 508"/>
                  <a:gd name="T21" fmla="*/ 59 h 388"/>
                  <a:gd name="T22" fmla="*/ 443 w 508"/>
                  <a:gd name="T23" fmla="*/ 34 h 388"/>
                  <a:gd name="T24" fmla="*/ 452 w 508"/>
                  <a:gd name="T25" fmla="*/ 16 h 388"/>
                  <a:gd name="T26" fmla="*/ 436 w 508"/>
                  <a:gd name="T27" fmla="*/ 16 h 388"/>
                  <a:gd name="T28" fmla="*/ 382 w 508"/>
                  <a:gd name="T29" fmla="*/ 8 h 388"/>
                  <a:gd name="T30" fmla="*/ 360 w 508"/>
                  <a:gd name="T31" fmla="*/ 0 h 388"/>
                  <a:gd name="T32" fmla="*/ 339 w 508"/>
                  <a:gd name="T33" fmla="*/ 22 h 388"/>
                  <a:gd name="T34" fmla="*/ 316 w 508"/>
                  <a:gd name="T35" fmla="*/ 55 h 388"/>
                  <a:gd name="T36" fmla="*/ 298 w 508"/>
                  <a:gd name="T37" fmla="*/ 65 h 388"/>
                  <a:gd name="T38" fmla="*/ 264 w 508"/>
                  <a:gd name="T39" fmla="*/ 68 h 388"/>
                  <a:gd name="T40" fmla="*/ 233 w 508"/>
                  <a:gd name="T41" fmla="*/ 77 h 388"/>
                  <a:gd name="T42" fmla="*/ 214 w 508"/>
                  <a:gd name="T43" fmla="*/ 68 h 388"/>
                  <a:gd name="T44" fmla="*/ 203 w 508"/>
                  <a:gd name="T45" fmla="*/ 55 h 388"/>
                  <a:gd name="T46" fmla="*/ 167 w 508"/>
                  <a:gd name="T47" fmla="*/ 55 h 388"/>
                  <a:gd name="T48" fmla="*/ 142 w 508"/>
                  <a:gd name="T49" fmla="*/ 52 h 388"/>
                  <a:gd name="T50" fmla="*/ 117 w 508"/>
                  <a:gd name="T51" fmla="*/ 65 h 388"/>
                  <a:gd name="T52" fmla="*/ 84 w 508"/>
                  <a:gd name="T53" fmla="*/ 72 h 388"/>
                  <a:gd name="T54" fmla="*/ 50 w 508"/>
                  <a:gd name="T55" fmla="*/ 59 h 388"/>
                  <a:gd name="T56" fmla="*/ 19 w 508"/>
                  <a:gd name="T57" fmla="*/ 43 h 388"/>
                  <a:gd name="T58" fmla="*/ 0 w 508"/>
                  <a:gd name="T59" fmla="*/ 25 h 388"/>
                  <a:gd name="T60" fmla="*/ 1 w 508"/>
                  <a:gd name="T61" fmla="*/ 98 h 388"/>
                  <a:gd name="T62" fmla="*/ 87 w 508"/>
                  <a:gd name="T63" fmla="*/ 132 h 388"/>
                  <a:gd name="T64" fmla="*/ 111 w 508"/>
                  <a:gd name="T65" fmla="*/ 175 h 388"/>
                  <a:gd name="T66" fmla="*/ 212 w 508"/>
                  <a:gd name="T67" fmla="*/ 223 h 388"/>
                  <a:gd name="T68" fmla="*/ 246 w 508"/>
                  <a:gd name="T69" fmla="*/ 334 h 388"/>
                  <a:gd name="T70" fmla="*/ 339 w 508"/>
                  <a:gd name="T71" fmla="*/ 388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08" h="388">
                    <a:moveTo>
                      <a:pt x="339" y="388"/>
                    </a:moveTo>
                    <a:lnTo>
                      <a:pt x="490" y="251"/>
                    </a:lnTo>
                    <a:lnTo>
                      <a:pt x="486" y="231"/>
                    </a:lnTo>
                    <a:lnTo>
                      <a:pt x="465" y="168"/>
                    </a:lnTo>
                    <a:lnTo>
                      <a:pt x="432" y="131"/>
                    </a:lnTo>
                    <a:lnTo>
                      <a:pt x="429" y="113"/>
                    </a:lnTo>
                    <a:lnTo>
                      <a:pt x="436" y="100"/>
                    </a:lnTo>
                    <a:lnTo>
                      <a:pt x="458" y="91"/>
                    </a:lnTo>
                    <a:lnTo>
                      <a:pt x="508" y="77"/>
                    </a:lnTo>
                    <a:lnTo>
                      <a:pt x="495" y="68"/>
                    </a:lnTo>
                    <a:lnTo>
                      <a:pt x="468" y="59"/>
                    </a:lnTo>
                    <a:lnTo>
                      <a:pt x="443" y="34"/>
                    </a:lnTo>
                    <a:lnTo>
                      <a:pt x="452" y="16"/>
                    </a:lnTo>
                    <a:lnTo>
                      <a:pt x="436" y="16"/>
                    </a:lnTo>
                    <a:lnTo>
                      <a:pt x="382" y="8"/>
                    </a:lnTo>
                    <a:lnTo>
                      <a:pt x="360" y="0"/>
                    </a:lnTo>
                    <a:lnTo>
                      <a:pt x="339" y="22"/>
                    </a:lnTo>
                    <a:lnTo>
                      <a:pt x="316" y="55"/>
                    </a:lnTo>
                    <a:lnTo>
                      <a:pt x="298" y="65"/>
                    </a:lnTo>
                    <a:lnTo>
                      <a:pt x="264" y="68"/>
                    </a:lnTo>
                    <a:lnTo>
                      <a:pt x="233" y="77"/>
                    </a:lnTo>
                    <a:lnTo>
                      <a:pt x="214" y="68"/>
                    </a:lnTo>
                    <a:lnTo>
                      <a:pt x="203" y="55"/>
                    </a:lnTo>
                    <a:lnTo>
                      <a:pt x="167" y="55"/>
                    </a:lnTo>
                    <a:lnTo>
                      <a:pt x="142" y="52"/>
                    </a:lnTo>
                    <a:lnTo>
                      <a:pt x="117" y="65"/>
                    </a:lnTo>
                    <a:lnTo>
                      <a:pt x="84" y="72"/>
                    </a:lnTo>
                    <a:lnTo>
                      <a:pt x="50" y="59"/>
                    </a:lnTo>
                    <a:lnTo>
                      <a:pt x="19" y="43"/>
                    </a:lnTo>
                    <a:lnTo>
                      <a:pt x="0" y="25"/>
                    </a:lnTo>
                    <a:lnTo>
                      <a:pt x="1" y="98"/>
                    </a:lnTo>
                    <a:lnTo>
                      <a:pt x="87" y="132"/>
                    </a:lnTo>
                    <a:lnTo>
                      <a:pt x="111" y="175"/>
                    </a:lnTo>
                    <a:lnTo>
                      <a:pt x="212" y="223"/>
                    </a:lnTo>
                    <a:lnTo>
                      <a:pt x="246" y="334"/>
                    </a:lnTo>
                    <a:lnTo>
                      <a:pt x="339" y="388"/>
                    </a:lnTo>
                    <a:close/>
                  </a:path>
                </a:pathLst>
              </a:custGeom>
              <a:grpFill/>
              <a:ln w="12700">
                <a:solidFill>
                  <a:srgbClr val="6777C5"/>
                </a:solidFill>
                <a:headEnd/>
                <a:tailEnd/>
              </a:ln>
              <a:effectLst/>
            </p:spPr>
            <p:style>
              <a:lnRef idx="1">
                <a:schemeClr val="accent1"/>
              </a:lnRef>
              <a:fillRef idx="3">
                <a:schemeClr val="accent1"/>
              </a:fillRef>
              <a:effectRef idx="2">
                <a:schemeClr val="accent1"/>
              </a:effectRef>
              <a:fontRef idx="minor">
                <a:schemeClr val="lt1"/>
              </a:fontRef>
            </p:style>
            <p:txBody>
              <a:bodyPr/>
              <a:lstStyle/>
              <a:p>
                <a:endParaRPr lang="es-ES"/>
              </a:p>
            </p:txBody>
          </p:sp>
          <p:sp>
            <p:nvSpPr>
              <p:cNvPr id="189" name="Freeform 63"/>
              <p:cNvSpPr>
                <a:spLocks/>
              </p:cNvSpPr>
              <p:nvPr/>
            </p:nvSpPr>
            <p:spPr bwMode="auto">
              <a:xfrm>
                <a:off x="3613719" y="3684569"/>
                <a:ext cx="379916" cy="483604"/>
              </a:xfrm>
              <a:custGeom>
                <a:avLst/>
                <a:gdLst>
                  <a:gd name="T0" fmla="*/ 54 w 406"/>
                  <a:gd name="T1" fmla="*/ 516 h 516"/>
                  <a:gd name="T2" fmla="*/ 113 w 406"/>
                  <a:gd name="T3" fmla="*/ 483 h 516"/>
                  <a:gd name="T4" fmla="*/ 192 w 406"/>
                  <a:gd name="T5" fmla="*/ 451 h 516"/>
                  <a:gd name="T6" fmla="*/ 256 w 406"/>
                  <a:gd name="T7" fmla="*/ 397 h 516"/>
                  <a:gd name="T8" fmla="*/ 270 w 406"/>
                  <a:gd name="T9" fmla="*/ 358 h 516"/>
                  <a:gd name="T10" fmla="*/ 296 w 406"/>
                  <a:gd name="T11" fmla="*/ 361 h 516"/>
                  <a:gd name="T12" fmla="*/ 406 w 406"/>
                  <a:gd name="T13" fmla="*/ 288 h 516"/>
                  <a:gd name="T14" fmla="*/ 313 w 406"/>
                  <a:gd name="T15" fmla="*/ 235 h 516"/>
                  <a:gd name="T16" fmla="*/ 279 w 406"/>
                  <a:gd name="T17" fmla="*/ 123 h 516"/>
                  <a:gd name="T18" fmla="*/ 177 w 406"/>
                  <a:gd name="T19" fmla="*/ 74 h 516"/>
                  <a:gd name="T20" fmla="*/ 154 w 406"/>
                  <a:gd name="T21" fmla="*/ 31 h 516"/>
                  <a:gd name="T22" fmla="*/ 67 w 406"/>
                  <a:gd name="T23" fmla="*/ 0 h 516"/>
                  <a:gd name="T24" fmla="*/ 65 w 406"/>
                  <a:gd name="T25" fmla="*/ 266 h 516"/>
                  <a:gd name="T26" fmla="*/ 0 w 406"/>
                  <a:gd name="T27" fmla="*/ 362 h 516"/>
                  <a:gd name="T28" fmla="*/ 54 w 406"/>
                  <a:gd name="T29" fmla="*/ 516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6" h="516">
                    <a:moveTo>
                      <a:pt x="54" y="516"/>
                    </a:moveTo>
                    <a:lnTo>
                      <a:pt x="113" y="483"/>
                    </a:lnTo>
                    <a:lnTo>
                      <a:pt x="192" y="451"/>
                    </a:lnTo>
                    <a:lnTo>
                      <a:pt x="256" y="397"/>
                    </a:lnTo>
                    <a:lnTo>
                      <a:pt x="270" y="358"/>
                    </a:lnTo>
                    <a:lnTo>
                      <a:pt x="296" y="361"/>
                    </a:lnTo>
                    <a:lnTo>
                      <a:pt x="406" y="288"/>
                    </a:lnTo>
                    <a:lnTo>
                      <a:pt x="313" y="235"/>
                    </a:lnTo>
                    <a:lnTo>
                      <a:pt x="279" y="123"/>
                    </a:lnTo>
                    <a:lnTo>
                      <a:pt x="177" y="74"/>
                    </a:lnTo>
                    <a:lnTo>
                      <a:pt x="154" y="31"/>
                    </a:lnTo>
                    <a:lnTo>
                      <a:pt x="67" y="0"/>
                    </a:lnTo>
                    <a:lnTo>
                      <a:pt x="65" y="266"/>
                    </a:lnTo>
                    <a:lnTo>
                      <a:pt x="0" y="362"/>
                    </a:lnTo>
                    <a:lnTo>
                      <a:pt x="54" y="516"/>
                    </a:lnTo>
                    <a:close/>
                  </a:path>
                </a:pathLst>
              </a:custGeom>
              <a:grpFill/>
              <a:ln w="12700">
                <a:solidFill>
                  <a:srgbClr val="6777C5"/>
                </a:solidFill>
                <a:headEnd/>
                <a:tailEnd/>
              </a:ln>
              <a:effectLst/>
            </p:spPr>
            <p:style>
              <a:lnRef idx="1">
                <a:schemeClr val="accent1"/>
              </a:lnRef>
              <a:fillRef idx="3">
                <a:schemeClr val="accent1"/>
              </a:fillRef>
              <a:effectRef idx="2">
                <a:schemeClr val="accent1"/>
              </a:effectRef>
              <a:fontRef idx="minor">
                <a:schemeClr val="lt1"/>
              </a:fontRef>
            </p:style>
            <p:txBody>
              <a:bodyPr/>
              <a:lstStyle/>
              <a:p>
                <a:endParaRPr lang="es-ES"/>
              </a:p>
            </p:txBody>
          </p:sp>
        </p:grpSp>
        <p:sp>
          <p:nvSpPr>
            <p:cNvPr id="146" name="Freeform 20"/>
            <p:cNvSpPr>
              <a:spLocks/>
            </p:cNvSpPr>
            <p:nvPr/>
          </p:nvSpPr>
          <p:spPr bwMode="auto">
            <a:xfrm>
              <a:off x="1897189" y="1897267"/>
              <a:ext cx="346183" cy="382301"/>
            </a:xfrm>
            <a:custGeom>
              <a:avLst/>
              <a:gdLst>
                <a:gd name="T0" fmla="*/ 551 w 551"/>
                <a:gd name="T1" fmla="*/ 169 h 609"/>
                <a:gd name="T2" fmla="*/ 535 w 551"/>
                <a:gd name="T3" fmla="*/ 150 h 609"/>
                <a:gd name="T4" fmla="*/ 503 w 551"/>
                <a:gd name="T5" fmla="*/ 150 h 609"/>
                <a:gd name="T6" fmla="*/ 465 w 551"/>
                <a:gd name="T7" fmla="*/ 142 h 609"/>
                <a:gd name="T8" fmla="*/ 399 w 551"/>
                <a:gd name="T9" fmla="*/ 120 h 609"/>
                <a:gd name="T10" fmla="*/ 370 w 551"/>
                <a:gd name="T11" fmla="*/ 89 h 609"/>
                <a:gd name="T12" fmla="*/ 358 w 551"/>
                <a:gd name="T13" fmla="*/ 81 h 609"/>
                <a:gd name="T14" fmla="*/ 348 w 551"/>
                <a:gd name="T15" fmla="*/ 97 h 609"/>
                <a:gd name="T16" fmla="*/ 340 w 551"/>
                <a:gd name="T17" fmla="*/ 126 h 609"/>
                <a:gd name="T18" fmla="*/ 315 w 551"/>
                <a:gd name="T19" fmla="*/ 101 h 609"/>
                <a:gd name="T20" fmla="*/ 311 w 551"/>
                <a:gd name="T21" fmla="*/ 85 h 609"/>
                <a:gd name="T22" fmla="*/ 333 w 551"/>
                <a:gd name="T23" fmla="*/ 67 h 609"/>
                <a:gd name="T24" fmla="*/ 336 w 551"/>
                <a:gd name="T25" fmla="*/ 64 h 609"/>
                <a:gd name="T26" fmla="*/ 311 w 551"/>
                <a:gd name="T27" fmla="*/ 9 h 609"/>
                <a:gd name="T28" fmla="*/ 282 w 551"/>
                <a:gd name="T29" fmla="*/ 19 h 609"/>
                <a:gd name="T30" fmla="*/ 249 w 551"/>
                <a:gd name="T31" fmla="*/ 19 h 609"/>
                <a:gd name="T32" fmla="*/ 200 w 551"/>
                <a:gd name="T33" fmla="*/ 0 h 609"/>
                <a:gd name="T34" fmla="*/ 178 w 551"/>
                <a:gd name="T35" fmla="*/ 21 h 609"/>
                <a:gd name="T36" fmla="*/ 151 w 551"/>
                <a:gd name="T37" fmla="*/ 39 h 609"/>
                <a:gd name="T38" fmla="*/ 130 w 551"/>
                <a:gd name="T39" fmla="*/ 72 h 609"/>
                <a:gd name="T40" fmla="*/ 130 w 551"/>
                <a:gd name="T41" fmla="*/ 108 h 609"/>
                <a:gd name="T42" fmla="*/ 100 w 551"/>
                <a:gd name="T43" fmla="*/ 112 h 609"/>
                <a:gd name="T44" fmla="*/ 77 w 551"/>
                <a:gd name="T45" fmla="*/ 130 h 609"/>
                <a:gd name="T46" fmla="*/ 69 w 551"/>
                <a:gd name="T47" fmla="*/ 175 h 609"/>
                <a:gd name="T48" fmla="*/ 47 w 551"/>
                <a:gd name="T49" fmla="*/ 189 h 609"/>
                <a:gd name="T50" fmla="*/ 39 w 551"/>
                <a:gd name="T51" fmla="*/ 234 h 609"/>
                <a:gd name="T52" fmla="*/ 17 w 551"/>
                <a:gd name="T53" fmla="*/ 276 h 609"/>
                <a:gd name="T54" fmla="*/ 25 w 551"/>
                <a:gd name="T55" fmla="*/ 298 h 609"/>
                <a:gd name="T56" fmla="*/ 0 w 551"/>
                <a:gd name="T57" fmla="*/ 312 h 609"/>
                <a:gd name="T58" fmla="*/ 4 w 551"/>
                <a:gd name="T59" fmla="*/ 337 h 609"/>
                <a:gd name="T60" fmla="*/ 4 w 551"/>
                <a:gd name="T61" fmla="*/ 371 h 609"/>
                <a:gd name="T62" fmla="*/ 40 w 551"/>
                <a:gd name="T63" fmla="*/ 399 h 609"/>
                <a:gd name="T64" fmla="*/ 59 w 551"/>
                <a:gd name="T65" fmla="*/ 417 h 609"/>
                <a:gd name="T66" fmla="*/ 94 w 551"/>
                <a:gd name="T67" fmla="*/ 401 h 609"/>
                <a:gd name="T68" fmla="*/ 131 w 551"/>
                <a:gd name="T69" fmla="*/ 420 h 609"/>
                <a:gd name="T70" fmla="*/ 148 w 551"/>
                <a:gd name="T71" fmla="*/ 445 h 609"/>
                <a:gd name="T72" fmla="*/ 155 w 551"/>
                <a:gd name="T73" fmla="*/ 472 h 609"/>
                <a:gd name="T74" fmla="*/ 204 w 551"/>
                <a:gd name="T75" fmla="*/ 483 h 609"/>
                <a:gd name="T76" fmla="*/ 223 w 551"/>
                <a:gd name="T77" fmla="*/ 495 h 609"/>
                <a:gd name="T78" fmla="*/ 217 w 551"/>
                <a:gd name="T79" fmla="*/ 527 h 609"/>
                <a:gd name="T80" fmla="*/ 186 w 551"/>
                <a:gd name="T81" fmla="*/ 533 h 609"/>
                <a:gd name="T82" fmla="*/ 183 w 551"/>
                <a:gd name="T83" fmla="*/ 581 h 609"/>
                <a:gd name="T84" fmla="*/ 261 w 551"/>
                <a:gd name="T85" fmla="*/ 581 h 609"/>
                <a:gd name="T86" fmla="*/ 311 w 551"/>
                <a:gd name="T87" fmla="*/ 609 h 609"/>
                <a:gd name="T88" fmla="*/ 358 w 551"/>
                <a:gd name="T89" fmla="*/ 527 h 609"/>
                <a:gd name="T90" fmla="*/ 326 w 551"/>
                <a:gd name="T91" fmla="*/ 503 h 609"/>
                <a:gd name="T92" fmla="*/ 334 w 551"/>
                <a:gd name="T93" fmla="*/ 419 h 609"/>
                <a:gd name="T94" fmla="*/ 408 w 551"/>
                <a:gd name="T95" fmla="*/ 311 h 609"/>
                <a:gd name="T96" fmla="*/ 417 w 551"/>
                <a:gd name="T97" fmla="*/ 286 h 609"/>
                <a:gd name="T98" fmla="*/ 478 w 551"/>
                <a:gd name="T99" fmla="*/ 263 h 609"/>
                <a:gd name="T100" fmla="*/ 551 w 551"/>
                <a:gd name="T101" fmla="*/ 16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1" h="609">
                  <a:moveTo>
                    <a:pt x="551" y="169"/>
                  </a:moveTo>
                  <a:lnTo>
                    <a:pt x="535" y="150"/>
                  </a:lnTo>
                  <a:lnTo>
                    <a:pt x="503" y="150"/>
                  </a:lnTo>
                  <a:lnTo>
                    <a:pt x="465" y="142"/>
                  </a:lnTo>
                  <a:lnTo>
                    <a:pt x="399" y="120"/>
                  </a:lnTo>
                  <a:lnTo>
                    <a:pt x="370" y="89"/>
                  </a:lnTo>
                  <a:lnTo>
                    <a:pt x="358" y="81"/>
                  </a:lnTo>
                  <a:lnTo>
                    <a:pt x="348" y="97"/>
                  </a:lnTo>
                  <a:lnTo>
                    <a:pt x="340" y="126"/>
                  </a:lnTo>
                  <a:lnTo>
                    <a:pt x="315" y="101"/>
                  </a:lnTo>
                  <a:lnTo>
                    <a:pt x="311" y="85"/>
                  </a:lnTo>
                  <a:lnTo>
                    <a:pt x="333" y="67"/>
                  </a:lnTo>
                  <a:lnTo>
                    <a:pt x="336" y="64"/>
                  </a:lnTo>
                  <a:lnTo>
                    <a:pt x="311" y="9"/>
                  </a:lnTo>
                  <a:lnTo>
                    <a:pt x="282" y="19"/>
                  </a:lnTo>
                  <a:lnTo>
                    <a:pt x="249" y="19"/>
                  </a:lnTo>
                  <a:lnTo>
                    <a:pt x="200" y="0"/>
                  </a:lnTo>
                  <a:lnTo>
                    <a:pt x="178" y="21"/>
                  </a:lnTo>
                  <a:lnTo>
                    <a:pt x="151" y="39"/>
                  </a:lnTo>
                  <a:lnTo>
                    <a:pt x="130" y="72"/>
                  </a:lnTo>
                  <a:lnTo>
                    <a:pt x="130" y="108"/>
                  </a:lnTo>
                  <a:lnTo>
                    <a:pt x="100" y="112"/>
                  </a:lnTo>
                  <a:lnTo>
                    <a:pt x="77" y="130"/>
                  </a:lnTo>
                  <a:lnTo>
                    <a:pt x="69" y="175"/>
                  </a:lnTo>
                  <a:lnTo>
                    <a:pt x="47" y="189"/>
                  </a:lnTo>
                  <a:lnTo>
                    <a:pt x="39" y="234"/>
                  </a:lnTo>
                  <a:lnTo>
                    <a:pt x="17" y="276"/>
                  </a:lnTo>
                  <a:lnTo>
                    <a:pt x="25" y="298"/>
                  </a:lnTo>
                  <a:lnTo>
                    <a:pt x="0" y="312"/>
                  </a:lnTo>
                  <a:lnTo>
                    <a:pt x="4" y="337"/>
                  </a:lnTo>
                  <a:lnTo>
                    <a:pt x="4" y="371"/>
                  </a:lnTo>
                  <a:lnTo>
                    <a:pt x="40" y="399"/>
                  </a:lnTo>
                  <a:lnTo>
                    <a:pt x="59" y="417"/>
                  </a:lnTo>
                  <a:lnTo>
                    <a:pt x="94" y="401"/>
                  </a:lnTo>
                  <a:lnTo>
                    <a:pt x="131" y="420"/>
                  </a:lnTo>
                  <a:lnTo>
                    <a:pt x="148" y="445"/>
                  </a:lnTo>
                  <a:lnTo>
                    <a:pt x="155" y="472"/>
                  </a:lnTo>
                  <a:lnTo>
                    <a:pt x="204" y="483"/>
                  </a:lnTo>
                  <a:lnTo>
                    <a:pt x="223" y="495"/>
                  </a:lnTo>
                  <a:lnTo>
                    <a:pt x="217" y="527"/>
                  </a:lnTo>
                  <a:lnTo>
                    <a:pt x="186" y="533"/>
                  </a:lnTo>
                  <a:lnTo>
                    <a:pt x="183" y="581"/>
                  </a:lnTo>
                  <a:lnTo>
                    <a:pt x="261" y="581"/>
                  </a:lnTo>
                  <a:lnTo>
                    <a:pt x="311" y="609"/>
                  </a:lnTo>
                  <a:lnTo>
                    <a:pt x="358" y="527"/>
                  </a:lnTo>
                  <a:lnTo>
                    <a:pt x="326" y="503"/>
                  </a:lnTo>
                  <a:lnTo>
                    <a:pt x="334" y="419"/>
                  </a:lnTo>
                  <a:lnTo>
                    <a:pt x="408" y="311"/>
                  </a:lnTo>
                  <a:lnTo>
                    <a:pt x="417" y="286"/>
                  </a:lnTo>
                  <a:lnTo>
                    <a:pt x="478" y="263"/>
                  </a:lnTo>
                  <a:lnTo>
                    <a:pt x="551" y="169"/>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47" name="Freeform 39"/>
            <p:cNvSpPr>
              <a:spLocks/>
            </p:cNvSpPr>
            <p:nvPr/>
          </p:nvSpPr>
          <p:spPr bwMode="auto">
            <a:xfrm>
              <a:off x="849749" y="2958041"/>
              <a:ext cx="591233" cy="388414"/>
            </a:xfrm>
            <a:custGeom>
              <a:avLst/>
              <a:gdLst>
                <a:gd name="T0" fmla="*/ 681 w 941"/>
                <a:gd name="T1" fmla="*/ 105 h 618"/>
                <a:gd name="T2" fmla="*/ 750 w 941"/>
                <a:gd name="T3" fmla="*/ 56 h 618"/>
                <a:gd name="T4" fmla="*/ 801 w 941"/>
                <a:gd name="T5" fmla="*/ 34 h 618"/>
                <a:gd name="T6" fmla="*/ 941 w 941"/>
                <a:gd name="T7" fmla="*/ 25 h 618"/>
                <a:gd name="T8" fmla="*/ 938 w 941"/>
                <a:gd name="T9" fmla="*/ 58 h 618"/>
                <a:gd name="T10" fmla="*/ 927 w 941"/>
                <a:gd name="T11" fmla="*/ 75 h 618"/>
                <a:gd name="T12" fmla="*/ 885 w 941"/>
                <a:gd name="T13" fmla="*/ 87 h 618"/>
                <a:gd name="T14" fmla="*/ 836 w 941"/>
                <a:gd name="T15" fmla="*/ 122 h 618"/>
                <a:gd name="T16" fmla="*/ 836 w 941"/>
                <a:gd name="T17" fmla="*/ 156 h 618"/>
                <a:gd name="T18" fmla="*/ 842 w 941"/>
                <a:gd name="T19" fmla="*/ 200 h 618"/>
                <a:gd name="T20" fmla="*/ 808 w 941"/>
                <a:gd name="T21" fmla="*/ 222 h 618"/>
                <a:gd name="T22" fmla="*/ 808 w 941"/>
                <a:gd name="T23" fmla="*/ 247 h 618"/>
                <a:gd name="T24" fmla="*/ 794 w 941"/>
                <a:gd name="T25" fmla="*/ 281 h 618"/>
                <a:gd name="T26" fmla="*/ 757 w 941"/>
                <a:gd name="T27" fmla="*/ 276 h 618"/>
                <a:gd name="T28" fmla="*/ 740 w 941"/>
                <a:gd name="T29" fmla="*/ 294 h 618"/>
                <a:gd name="T30" fmla="*/ 740 w 941"/>
                <a:gd name="T31" fmla="*/ 319 h 618"/>
                <a:gd name="T32" fmla="*/ 627 w 941"/>
                <a:gd name="T33" fmla="*/ 395 h 618"/>
                <a:gd name="T34" fmla="*/ 622 w 941"/>
                <a:gd name="T35" fmla="*/ 424 h 618"/>
                <a:gd name="T36" fmla="*/ 640 w 941"/>
                <a:gd name="T37" fmla="*/ 484 h 618"/>
                <a:gd name="T38" fmla="*/ 600 w 941"/>
                <a:gd name="T39" fmla="*/ 525 h 618"/>
                <a:gd name="T40" fmla="*/ 558 w 941"/>
                <a:gd name="T41" fmla="*/ 487 h 618"/>
                <a:gd name="T42" fmla="*/ 541 w 941"/>
                <a:gd name="T43" fmla="*/ 490 h 618"/>
                <a:gd name="T44" fmla="*/ 495 w 941"/>
                <a:gd name="T45" fmla="*/ 543 h 618"/>
                <a:gd name="T46" fmla="*/ 503 w 941"/>
                <a:gd name="T47" fmla="*/ 581 h 618"/>
                <a:gd name="T48" fmla="*/ 490 w 941"/>
                <a:gd name="T49" fmla="*/ 600 h 618"/>
                <a:gd name="T50" fmla="*/ 461 w 941"/>
                <a:gd name="T51" fmla="*/ 589 h 618"/>
                <a:gd name="T52" fmla="*/ 451 w 941"/>
                <a:gd name="T53" fmla="*/ 610 h 618"/>
                <a:gd name="T54" fmla="*/ 426 w 941"/>
                <a:gd name="T55" fmla="*/ 618 h 618"/>
                <a:gd name="T56" fmla="*/ 342 w 941"/>
                <a:gd name="T57" fmla="*/ 577 h 618"/>
                <a:gd name="T58" fmla="*/ 222 w 941"/>
                <a:gd name="T59" fmla="*/ 534 h 618"/>
                <a:gd name="T60" fmla="*/ 189 w 941"/>
                <a:gd name="T61" fmla="*/ 480 h 618"/>
                <a:gd name="T62" fmla="*/ 138 w 941"/>
                <a:gd name="T63" fmla="*/ 505 h 618"/>
                <a:gd name="T64" fmla="*/ 118 w 941"/>
                <a:gd name="T65" fmla="*/ 480 h 618"/>
                <a:gd name="T66" fmla="*/ 90 w 941"/>
                <a:gd name="T67" fmla="*/ 489 h 618"/>
                <a:gd name="T68" fmla="*/ 84 w 941"/>
                <a:gd name="T69" fmla="*/ 448 h 618"/>
                <a:gd name="T70" fmla="*/ 78 w 941"/>
                <a:gd name="T71" fmla="*/ 436 h 618"/>
                <a:gd name="T72" fmla="*/ 30 w 941"/>
                <a:gd name="T73" fmla="*/ 395 h 618"/>
                <a:gd name="T74" fmla="*/ 30 w 941"/>
                <a:gd name="T75" fmla="*/ 382 h 618"/>
                <a:gd name="T76" fmla="*/ 0 w 941"/>
                <a:gd name="T77" fmla="*/ 354 h 618"/>
                <a:gd name="T78" fmla="*/ 0 w 941"/>
                <a:gd name="T79" fmla="*/ 326 h 618"/>
                <a:gd name="T80" fmla="*/ 22 w 941"/>
                <a:gd name="T81" fmla="*/ 286 h 618"/>
                <a:gd name="T82" fmla="*/ 41 w 941"/>
                <a:gd name="T83" fmla="*/ 253 h 618"/>
                <a:gd name="T84" fmla="*/ 41 w 941"/>
                <a:gd name="T85" fmla="*/ 223 h 618"/>
                <a:gd name="T86" fmla="*/ 91 w 941"/>
                <a:gd name="T87" fmla="*/ 181 h 618"/>
                <a:gd name="T88" fmla="*/ 113 w 941"/>
                <a:gd name="T89" fmla="*/ 171 h 618"/>
                <a:gd name="T90" fmla="*/ 120 w 941"/>
                <a:gd name="T91" fmla="*/ 144 h 618"/>
                <a:gd name="T92" fmla="*/ 131 w 941"/>
                <a:gd name="T93" fmla="*/ 91 h 618"/>
                <a:gd name="T94" fmla="*/ 113 w 941"/>
                <a:gd name="T95" fmla="*/ 80 h 618"/>
                <a:gd name="T96" fmla="*/ 88 w 941"/>
                <a:gd name="T97" fmla="*/ 84 h 618"/>
                <a:gd name="T98" fmla="*/ 71 w 941"/>
                <a:gd name="T99" fmla="*/ 50 h 618"/>
                <a:gd name="T100" fmla="*/ 66 w 941"/>
                <a:gd name="T101" fmla="*/ 0 h 618"/>
                <a:gd name="T102" fmla="*/ 106 w 941"/>
                <a:gd name="T103" fmla="*/ 8 h 618"/>
                <a:gd name="T104" fmla="*/ 150 w 941"/>
                <a:gd name="T105" fmla="*/ 36 h 618"/>
                <a:gd name="T106" fmla="*/ 231 w 941"/>
                <a:gd name="T107" fmla="*/ 55 h 618"/>
                <a:gd name="T108" fmla="*/ 271 w 941"/>
                <a:gd name="T109" fmla="*/ 88 h 618"/>
                <a:gd name="T110" fmla="*/ 328 w 941"/>
                <a:gd name="T111" fmla="*/ 104 h 618"/>
                <a:gd name="T112" fmla="*/ 418 w 941"/>
                <a:gd name="T113" fmla="*/ 88 h 618"/>
                <a:gd name="T114" fmla="*/ 462 w 941"/>
                <a:gd name="T115" fmla="*/ 110 h 618"/>
                <a:gd name="T116" fmla="*/ 530 w 941"/>
                <a:gd name="T117" fmla="*/ 82 h 618"/>
                <a:gd name="T118" fmla="*/ 681 w 941"/>
                <a:gd name="T119" fmla="*/ 105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41" h="618">
                  <a:moveTo>
                    <a:pt x="681" y="105"/>
                  </a:moveTo>
                  <a:lnTo>
                    <a:pt x="750" y="56"/>
                  </a:lnTo>
                  <a:lnTo>
                    <a:pt x="801" y="34"/>
                  </a:lnTo>
                  <a:lnTo>
                    <a:pt x="941" y="25"/>
                  </a:lnTo>
                  <a:lnTo>
                    <a:pt x="938" y="58"/>
                  </a:lnTo>
                  <a:lnTo>
                    <a:pt x="927" y="75"/>
                  </a:lnTo>
                  <a:lnTo>
                    <a:pt x="885" y="87"/>
                  </a:lnTo>
                  <a:lnTo>
                    <a:pt x="836" y="122"/>
                  </a:lnTo>
                  <a:lnTo>
                    <a:pt x="836" y="156"/>
                  </a:lnTo>
                  <a:lnTo>
                    <a:pt x="842" y="200"/>
                  </a:lnTo>
                  <a:lnTo>
                    <a:pt x="808" y="222"/>
                  </a:lnTo>
                  <a:lnTo>
                    <a:pt x="808" y="247"/>
                  </a:lnTo>
                  <a:lnTo>
                    <a:pt x="794" y="281"/>
                  </a:lnTo>
                  <a:lnTo>
                    <a:pt x="757" y="276"/>
                  </a:lnTo>
                  <a:lnTo>
                    <a:pt x="740" y="294"/>
                  </a:lnTo>
                  <a:lnTo>
                    <a:pt x="740" y="319"/>
                  </a:lnTo>
                  <a:lnTo>
                    <a:pt x="627" y="395"/>
                  </a:lnTo>
                  <a:lnTo>
                    <a:pt x="622" y="424"/>
                  </a:lnTo>
                  <a:lnTo>
                    <a:pt x="640" y="484"/>
                  </a:lnTo>
                  <a:lnTo>
                    <a:pt x="600" y="525"/>
                  </a:lnTo>
                  <a:lnTo>
                    <a:pt x="558" y="487"/>
                  </a:lnTo>
                  <a:lnTo>
                    <a:pt x="541" y="490"/>
                  </a:lnTo>
                  <a:lnTo>
                    <a:pt x="495" y="543"/>
                  </a:lnTo>
                  <a:lnTo>
                    <a:pt x="503" y="581"/>
                  </a:lnTo>
                  <a:lnTo>
                    <a:pt x="490" y="600"/>
                  </a:lnTo>
                  <a:lnTo>
                    <a:pt x="461" y="589"/>
                  </a:lnTo>
                  <a:lnTo>
                    <a:pt x="451" y="610"/>
                  </a:lnTo>
                  <a:lnTo>
                    <a:pt x="426" y="618"/>
                  </a:lnTo>
                  <a:lnTo>
                    <a:pt x="342" y="577"/>
                  </a:lnTo>
                  <a:lnTo>
                    <a:pt x="222" y="534"/>
                  </a:lnTo>
                  <a:lnTo>
                    <a:pt x="189" y="480"/>
                  </a:lnTo>
                  <a:lnTo>
                    <a:pt x="138" y="505"/>
                  </a:lnTo>
                  <a:lnTo>
                    <a:pt x="118" y="480"/>
                  </a:lnTo>
                  <a:lnTo>
                    <a:pt x="90" y="489"/>
                  </a:lnTo>
                  <a:lnTo>
                    <a:pt x="84" y="448"/>
                  </a:lnTo>
                  <a:lnTo>
                    <a:pt x="78" y="436"/>
                  </a:lnTo>
                  <a:lnTo>
                    <a:pt x="30" y="395"/>
                  </a:lnTo>
                  <a:lnTo>
                    <a:pt x="30" y="382"/>
                  </a:lnTo>
                  <a:lnTo>
                    <a:pt x="0" y="354"/>
                  </a:lnTo>
                  <a:lnTo>
                    <a:pt x="0" y="326"/>
                  </a:lnTo>
                  <a:lnTo>
                    <a:pt x="22" y="286"/>
                  </a:lnTo>
                  <a:lnTo>
                    <a:pt x="41" y="253"/>
                  </a:lnTo>
                  <a:lnTo>
                    <a:pt x="41" y="223"/>
                  </a:lnTo>
                  <a:lnTo>
                    <a:pt x="91" y="181"/>
                  </a:lnTo>
                  <a:lnTo>
                    <a:pt x="113" y="171"/>
                  </a:lnTo>
                  <a:lnTo>
                    <a:pt x="120" y="144"/>
                  </a:lnTo>
                  <a:lnTo>
                    <a:pt x="131" y="91"/>
                  </a:lnTo>
                  <a:lnTo>
                    <a:pt x="113" y="80"/>
                  </a:lnTo>
                  <a:lnTo>
                    <a:pt x="88" y="84"/>
                  </a:lnTo>
                  <a:lnTo>
                    <a:pt x="71" y="50"/>
                  </a:lnTo>
                  <a:lnTo>
                    <a:pt x="66" y="0"/>
                  </a:lnTo>
                  <a:lnTo>
                    <a:pt x="106" y="8"/>
                  </a:lnTo>
                  <a:lnTo>
                    <a:pt x="150" y="36"/>
                  </a:lnTo>
                  <a:lnTo>
                    <a:pt x="231" y="55"/>
                  </a:lnTo>
                  <a:lnTo>
                    <a:pt x="271" y="88"/>
                  </a:lnTo>
                  <a:lnTo>
                    <a:pt x="328" y="104"/>
                  </a:lnTo>
                  <a:lnTo>
                    <a:pt x="418" y="88"/>
                  </a:lnTo>
                  <a:lnTo>
                    <a:pt x="462" y="110"/>
                  </a:lnTo>
                  <a:lnTo>
                    <a:pt x="530" y="82"/>
                  </a:lnTo>
                  <a:lnTo>
                    <a:pt x="681" y="105"/>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148" name="Freeform 23"/>
            <p:cNvSpPr>
              <a:spLocks/>
            </p:cNvSpPr>
            <p:nvPr/>
          </p:nvSpPr>
          <p:spPr bwMode="auto">
            <a:xfrm>
              <a:off x="976999" y="1800580"/>
              <a:ext cx="521219" cy="199486"/>
            </a:xfrm>
            <a:custGeom>
              <a:avLst/>
              <a:gdLst>
                <a:gd name="T0" fmla="*/ 78 w 1047"/>
                <a:gd name="T1" fmla="*/ 23 h 400"/>
                <a:gd name="T2" fmla="*/ 81 w 1047"/>
                <a:gd name="T3" fmla="*/ 44 h 400"/>
                <a:gd name="T4" fmla="*/ 50 w 1047"/>
                <a:gd name="T5" fmla="*/ 73 h 400"/>
                <a:gd name="T6" fmla="*/ 23 w 1047"/>
                <a:gd name="T7" fmla="*/ 112 h 400"/>
                <a:gd name="T8" fmla="*/ 0 w 1047"/>
                <a:gd name="T9" fmla="*/ 175 h 400"/>
                <a:gd name="T10" fmla="*/ 33 w 1047"/>
                <a:gd name="T11" fmla="*/ 222 h 400"/>
                <a:gd name="T12" fmla="*/ 45 w 1047"/>
                <a:gd name="T13" fmla="*/ 249 h 400"/>
                <a:gd name="T14" fmla="*/ 45 w 1047"/>
                <a:gd name="T15" fmla="*/ 270 h 400"/>
                <a:gd name="T16" fmla="*/ 38 w 1047"/>
                <a:gd name="T17" fmla="*/ 308 h 400"/>
                <a:gd name="T18" fmla="*/ 30 w 1047"/>
                <a:gd name="T19" fmla="*/ 331 h 400"/>
                <a:gd name="T20" fmla="*/ 40 w 1047"/>
                <a:gd name="T21" fmla="*/ 362 h 400"/>
                <a:gd name="T22" fmla="*/ 59 w 1047"/>
                <a:gd name="T23" fmla="*/ 400 h 400"/>
                <a:gd name="T24" fmla="*/ 88 w 1047"/>
                <a:gd name="T25" fmla="*/ 391 h 400"/>
                <a:gd name="T26" fmla="*/ 205 w 1047"/>
                <a:gd name="T27" fmla="*/ 394 h 400"/>
                <a:gd name="T28" fmla="*/ 244 w 1047"/>
                <a:gd name="T29" fmla="*/ 377 h 400"/>
                <a:gd name="T30" fmla="*/ 276 w 1047"/>
                <a:gd name="T31" fmla="*/ 329 h 400"/>
                <a:gd name="T32" fmla="*/ 324 w 1047"/>
                <a:gd name="T33" fmla="*/ 358 h 400"/>
                <a:gd name="T34" fmla="*/ 383 w 1047"/>
                <a:gd name="T35" fmla="*/ 322 h 400"/>
                <a:gd name="T36" fmla="*/ 415 w 1047"/>
                <a:gd name="T37" fmla="*/ 337 h 400"/>
                <a:gd name="T38" fmla="*/ 459 w 1047"/>
                <a:gd name="T39" fmla="*/ 367 h 400"/>
                <a:gd name="T40" fmla="*/ 493 w 1047"/>
                <a:gd name="T41" fmla="*/ 377 h 400"/>
                <a:gd name="T42" fmla="*/ 572 w 1047"/>
                <a:gd name="T43" fmla="*/ 326 h 400"/>
                <a:gd name="T44" fmla="*/ 655 w 1047"/>
                <a:gd name="T45" fmla="*/ 353 h 400"/>
                <a:gd name="T46" fmla="*/ 718 w 1047"/>
                <a:gd name="T47" fmla="*/ 326 h 400"/>
                <a:gd name="T48" fmla="*/ 757 w 1047"/>
                <a:gd name="T49" fmla="*/ 338 h 400"/>
                <a:gd name="T50" fmla="*/ 827 w 1047"/>
                <a:gd name="T51" fmla="*/ 269 h 400"/>
                <a:gd name="T52" fmla="*/ 874 w 1047"/>
                <a:gd name="T53" fmla="*/ 271 h 400"/>
                <a:gd name="T54" fmla="*/ 920 w 1047"/>
                <a:gd name="T55" fmla="*/ 254 h 400"/>
                <a:gd name="T56" fmla="*/ 984 w 1047"/>
                <a:gd name="T57" fmla="*/ 256 h 400"/>
                <a:gd name="T58" fmla="*/ 1014 w 1047"/>
                <a:gd name="T59" fmla="*/ 221 h 400"/>
                <a:gd name="T60" fmla="*/ 1031 w 1047"/>
                <a:gd name="T61" fmla="*/ 206 h 400"/>
                <a:gd name="T62" fmla="*/ 1047 w 1047"/>
                <a:gd name="T63" fmla="*/ 172 h 400"/>
                <a:gd name="T64" fmla="*/ 1034 w 1047"/>
                <a:gd name="T65" fmla="*/ 141 h 400"/>
                <a:gd name="T66" fmla="*/ 876 w 1047"/>
                <a:gd name="T67" fmla="*/ 105 h 400"/>
                <a:gd name="T68" fmla="*/ 729 w 1047"/>
                <a:gd name="T69" fmla="*/ 63 h 400"/>
                <a:gd name="T70" fmla="*/ 699 w 1047"/>
                <a:gd name="T71" fmla="*/ 71 h 400"/>
                <a:gd name="T72" fmla="*/ 534 w 1047"/>
                <a:gd name="T73" fmla="*/ 0 h 400"/>
                <a:gd name="T74" fmla="*/ 475 w 1047"/>
                <a:gd name="T75" fmla="*/ 23 h 400"/>
                <a:gd name="T76" fmla="*/ 406 w 1047"/>
                <a:gd name="T77" fmla="*/ 44 h 400"/>
                <a:gd name="T78" fmla="*/ 315 w 1047"/>
                <a:gd name="T79" fmla="*/ 44 h 400"/>
                <a:gd name="T80" fmla="*/ 287 w 1047"/>
                <a:gd name="T81" fmla="*/ 50 h 400"/>
                <a:gd name="T82" fmla="*/ 277 w 1047"/>
                <a:gd name="T83" fmla="*/ 28 h 400"/>
                <a:gd name="T84" fmla="*/ 252 w 1047"/>
                <a:gd name="T85" fmla="*/ 50 h 400"/>
                <a:gd name="T86" fmla="*/ 204 w 1047"/>
                <a:gd name="T87" fmla="*/ 44 h 400"/>
                <a:gd name="T88" fmla="*/ 150 w 1047"/>
                <a:gd name="T89" fmla="*/ 23 h 400"/>
                <a:gd name="T90" fmla="*/ 125 w 1047"/>
                <a:gd name="T91" fmla="*/ 16 h 400"/>
                <a:gd name="T92" fmla="*/ 78 w 1047"/>
                <a:gd name="T93" fmla="*/ 2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47" h="400">
                  <a:moveTo>
                    <a:pt x="78" y="23"/>
                  </a:moveTo>
                  <a:lnTo>
                    <a:pt x="81" y="44"/>
                  </a:lnTo>
                  <a:lnTo>
                    <a:pt x="50" y="73"/>
                  </a:lnTo>
                  <a:lnTo>
                    <a:pt x="23" y="112"/>
                  </a:lnTo>
                  <a:lnTo>
                    <a:pt x="0" y="175"/>
                  </a:lnTo>
                  <a:lnTo>
                    <a:pt x="33" y="222"/>
                  </a:lnTo>
                  <a:lnTo>
                    <a:pt x="45" y="249"/>
                  </a:lnTo>
                  <a:lnTo>
                    <a:pt x="45" y="270"/>
                  </a:lnTo>
                  <a:lnTo>
                    <a:pt x="38" y="308"/>
                  </a:lnTo>
                  <a:lnTo>
                    <a:pt x="30" y="331"/>
                  </a:lnTo>
                  <a:lnTo>
                    <a:pt x="40" y="362"/>
                  </a:lnTo>
                  <a:lnTo>
                    <a:pt x="59" y="400"/>
                  </a:lnTo>
                  <a:lnTo>
                    <a:pt x="88" y="391"/>
                  </a:lnTo>
                  <a:lnTo>
                    <a:pt x="205" y="394"/>
                  </a:lnTo>
                  <a:lnTo>
                    <a:pt x="244" y="377"/>
                  </a:lnTo>
                  <a:lnTo>
                    <a:pt x="276" y="329"/>
                  </a:lnTo>
                  <a:lnTo>
                    <a:pt x="324" y="358"/>
                  </a:lnTo>
                  <a:lnTo>
                    <a:pt x="383" y="322"/>
                  </a:lnTo>
                  <a:lnTo>
                    <a:pt x="415" y="337"/>
                  </a:lnTo>
                  <a:lnTo>
                    <a:pt x="459" y="367"/>
                  </a:lnTo>
                  <a:lnTo>
                    <a:pt x="493" y="377"/>
                  </a:lnTo>
                  <a:lnTo>
                    <a:pt x="572" y="326"/>
                  </a:lnTo>
                  <a:lnTo>
                    <a:pt x="655" y="353"/>
                  </a:lnTo>
                  <a:lnTo>
                    <a:pt x="718" y="326"/>
                  </a:lnTo>
                  <a:lnTo>
                    <a:pt x="757" y="338"/>
                  </a:lnTo>
                  <a:lnTo>
                    <a:pt x="827" y="269"/>
                  </a:lnTo>
                  <a:lnTo>
                    <a:pt x="874" y="271"/>
                  </a:lnTo>
                  <a:lnTo>
                    <a:pt x="920" y="254"/>
                  </a:lnTo>
                  <a:lnTo>
                    <a:pt x="984" y="256"/>
                  </a:lnTo>
                  <a:lnTo>
                    <a:pt x="1014" y="221"/>
                  </a:lnTo>
                  <a:lnTo>
                    <a:pt x="1031" y="206"/>
                  </a:lnTo>
                  <a:lnTo>
                    <a:pt x="1047" y="172"/>
                  </a:lnTo>
                  <a:lnTo>
                    <a:pt x="1034" y="141"/>
                  </a:lnTo>
                  <a:lnTo>
                    <a:pt x="876" y="105"/>
                  </a:lnTo>
                  <a:lnTo>
                    <a:pt x="729" y="63"/>
                  </a:lnTo>
                  <a:lnTo>
                    <a:pt x="699" y="71"/>
                  </a:lnTo>
                  <a:lnTo>
                    <a:pt x="534" y="0"/>
                  </a:lnTo>
                  <a:lnTo>
                    <a:pt x="475" y="23"/>
                  </a:lnTo>
                  <a:lnTo>
                    <a:pt x="406" y="44"/>
                  </a:lnTo>
                  <a:lnTo>
                    <a:pt x="315" y="44"/>
                  </a:lnTo>
                  <a:lnTo>
                    <a:pt x="287" y="50"/>
                  </a:lnTo>
                  <a:lnTo>
                    <a:pt x="277" y="28"/>
                  </a:lnTo>
                  <a:lnTo>
                    <a:pt x="252" y="50"/>
                  </a:lnTo>
                  <a:lnTo>
                    <a:pt x="204" y="44"/>
                  </a:lnTo>
                  <a:lnTo>
                    <a:pt x="150" y="23"/>
                  </a:lnTo>
                  <a:lnTo>
                    <a:pt x="125" y="16"/>
                  </a:lnTo>
                  <a:lnTo>
                    <a:pt x="78" y="23"/>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49" name="Freeform 36"/>
            <p:cNvSpPr>
              <a:spLocks/>
            </p:cNvSpPr>
            <p:nvPr/>
          </p:nvSpPr>
          <p:spPr bwMode="auto">
            <a:xfrm>
              <a:off x="787515" y="1750014"/>
              <a:ext cx="231159" cy="373967"/>
            </a:xfrm>
            <a:custGeom>
              <a:avLst/>
              <a:gdLst>
                <a:gd name="T0" fmla="*/ 362 w 368"/>
                <a:gd name="T1" fmla="*/ 91 h 595"/>
                <a:gd name="T2" fmla="*/ 368 w 368"/>
                <a:gd name="T3" fmla="*/ 113 h 595"/>
                <a:gd name="T4" fmla="*/ 354 w 368"/>
                <a:gd name="T5" fmla="*/ 127 h 595"/>
                <a:gd name="T6" fmla="*/ 340 w 368"/>
                <a:gd name="T7" fmla="*/ 140 h 595"/>
                <a:gd name="T8" fmla="*/ 321 w 368"/>
                <a:gd name="T9" fmla="*/ 168 h 595"/>
                <a:gd name="T10" fmla="*/ 307 w 368"/>
                <a:gd name="T11" fmla="*/ 210 h 595"/>
                <a:gd name="T12" fmla="*/ 303 w 368"/>
                <a:gd name="T13" fmla="*/ 218 h 595"/>
                <a:gd name="T14" fmla="*/ 337 w 368"/>
                <a:gd name="T15" fmla="*/ 276 h 595"/>
                <a:gd name="T16" fmla="*/ 340 w 368"/>
                <a:gd name="T17" fmla="*/ 298 h 595"/>
                <a:gd name="T18" fmla="*/ 332 w 368"/>
                <a:gd name="T19" fmla="*/ 323 h 595"/>
                <a:gd name="T20" fmla="*/ 328 w 368"/>
                <a:gd name="T21" fmla="*/ 338 h 595"/>
                <a:gd name="T22" fmla="*/ 332 w 368"/>
                <a:gd name="T23" fmla="*/ 367 h 595"/>
                <a:gd name="T24" fmla="*/ 350 w 368"/>
                <a:gd name="T25" fmla="*/ 401 h 595"/>
                <a:gd name="T26" fmla="*/ 362 w 368"/>
                <a:gd name="T27" fmla="*/ 416 h 595"/>
                <a:gd name="T28" fmla="*/ 354 w 368"/>
                <a:gd name="T29" fmla="*/ 438 h 595"/>
                <a:gd name="T30" fmla="*/ 310 w 368"/>
                <a:gd name="T31" fmla="*/ 487 h 595"/>
                <a:gd name="T32" fmla="*/ 300 w 368"/>
                <a:gd name="T33" fmla="*/ 534 h 595"/>
                <a:gd name="T34" fmla="*/ 307 w 368"/>
                <a:gd name="T35" fmla="*/ 564 h 595"/>
                <a:gd name="T36" fmla="*/ 295 w 368"/>
                <a:gd name="T37" fmla="*/ 564 h 595"/>
                <a:gd name="T38" fmla="*/ 283 w 368"/>
                <a:gd name="T39" fmla="*/ 565 h 595"/>
                <a:gd name="T40" fmla="*/ 255 w 368"/>
                <a:gd name="T41" fmla="*/ 582 h 595"/>
                <a:gd name="T42" fmla="*/ 222 w 368"/>
                <a:gd name="T43" fmla="*/ 589 h 595"/>
                <a:gd name="T44" fmla="*/ 151 w 368"/>
                <a:gd name="T45" fmla="*/ 595 h 595"/>
                <a:gd name="T46" fmla="*/ 107 w 368"/>
                <a:gd name="T47" fmla="*/ 580 h 595"/>
                <a:gd name="T48" fmla="*/ 63 w 368"/>
                <a:gd name="T49" fmla="*/ 573 h 595"/>
                <a:gd name="T50" fmla="*/ 12 w 368"/>
                <a:gd name="T51" fmla="*/ 552 h 595"/>
                <a:gd name="T52" fmla="*/ 0 w 368"/>
                <a:gd name="T53" fmla="*/ 511 h 595"/>
                <a:gd name="T54" fmla="*/ 18 w 368"/>
                <a:gd name="T55" fmla="*/ 498 h 595"/>
                <a:gd name="T56" fmla="*/ 16 w 368"/>
                <a:gd name="T57" fmla="*/ 471 h 595"/>
                <a:gd name="T58" fmla="*/ 3 w 368"/>
                <a:gd name="T59" fmla="*/ 423 h 595"/>
                <a:gd name="T60" fmla="*/ 15 w 368"/>
                <a:gd name="T61" fmla="*/ 405 h 595"/>
                <a:gd name="T62" fmla="*/ 11 w 368"/>
                <a:gd name="T63" fmla="*/ 303 h 595"/>
                <a:gd name="T64" fmla="*/ 19 w 368"/>
                <a:gd name="T65" fmla="*/ 252 h 595"/>
                <a:gd name="T66" fmla="*/ 51 w 368"/>
                <a:gd name="T67" fmla="*/ 229 h 595"/>
                <a:gd name="T68" fmla="*/ 60 w 368"/>
                <a:gd name="T69" fmla="*/ 163 h 595"/>
                <a:gd name="T70" fmla="*/ 106 w 368"/>
                <a:gd name="T71" fmla="*/ 0 h 595"/>
                <a:gd name="T72" fmla="*/ 128 w 368"/>
                <a:gd name="T73" fmla="*/ 0 h 595"/>
                <a:gd name="T74" fmla="*/ 136 w 368"/>
                <a:gd name="T75" fmla="*/ 14 h 595"/>
                <a:gd name="T76" fmla="*/ 169 w 368"/>
                <a:gd name="T77" fmla="*/ 14 h 595"/>
                <a:gd name="T78" fmla="*/ 206 w 368"/>
                <a:gd name="T79" fmla="*/ 25 h 595"/>
                <a:gd name="T80" fmla="*/ 227 w 368"/>
                <a:gd name="T81" fmla="*/ 46 h 595"/>
                <a:gd name="T82" fmla="*/ 237 w 368"/>
                <a:gd name="T83" fmla="*/ 75 h 595"/>
                <a:gd name="T84" fmla="*/ 249 w 368"/>
                <a:gd name="T85" fmla="*/ 84 h 595"/>
                <a:gd name="T86" fmla="*/ 274 w 368"/>
                <a:gd name="T87" fmla="*/ 75 h 595"/>
                <a:gd name="T88" fmla="*/ 296 w 368"/>
                <a:gd name="T89" fmla="*/ 87 h 595"/>
                <a:gd name="T90" fmla="*/ 325 w 368"/>
                <a:gd name="T91" fmla="*/ 97 h 595"/>
                <a:gd name="T92" fmla="*/ 362 w 368"/>
                <a:gd name="T93" fmla="*/ 9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8" h="595">
                  <a:moveTo>
                    <a:pt x="362" y="91"/>
                  </a:moveTo>
                  <a:lnTo>
                    <a:pt x="368" y="113"/>
                  </a:lnTo>
                  <a:lnTo>
                    <a:pt x="354" y="127"/>
                  </a:lnTo>
                  <a:lnTo>
                    <a:pt x="340" y="140"/>
                  </a:lnTo>
                  <a:lnTo>
                    <a:pt x="321" y="168"/>
                  </a:lnTo>
                  <a:lnTo>
                    <a:pt x="307" y="210"/>
                  </a:lnTo>
                  <a:lnTo>
                    <a:pt x="303" y="218"/>
                  </a:lnTo>
                  <a:lnTo>
                    <a:pt x="337" y="276"/>
                  </a:lnTo>
                  <a:lnTo>
                    <a:pt x="340" y="298"/>
                  </a:lnTo>
                  <a:lnTo>
                    <a:pt x="332" y="323"/>
                  </a:lnTo>
                  <a:lnTo>
                    <a:pt x="328" y="338"/>
                  </a:lnTo>
                  <a:lnTo>
                    <a:pt x="332" y="367"/>
                  </a:lnTo>
                  <a:lnTo>
                    <a:pt x="350" y="401"/>
                  </a:lnTo>
                  <a:lnTo>
                    <a:pt x="362" y="416"/>
                  </a:lnTo>
                  <a:lnTo>
                    <a:pt x="354" y="438"/>
                  </a:lnTo>
                  <a:lnTo>
                    <a:pt x="310" y="487"/>
                  </a:lnTo>
                  <a:lnTo>
                    <a:pt x="300" y="534"/>
                  </a:lnTo>
                  <a:lnTo>
                    <a:pt x="307" y="564"/>
                  </a:lnTo>
                  <a:lnTo>
                    <a:pt x="295" y="564"/>
                  </a:lnTo>
                  <a:lnTo>
                    <a:pt x="283" y="565"/>
                  </a:lnTo>
                  <a:lnTo>
                    <a:pt x="255" y="582"/>
                  </a:lnTo>
                  <a:lnTo>
                    <a:pt x="222" y="589"/>
                  </a:lnTo>
                  <a:lnTo>
                    <a:pt x="151" y="595"/>
                  </a:lnTo>
                  <a:lnTo>
                    <a:pt x="107" y="580"/>
                  </a:lnTo>
                  <a:lnTo>
                    <a:pt x="63" y="573"/>
                  </a:lnTo>
                  <a:lnTo>
                    <a:pt x="12" y="552"/>
                  </a:lnTo>
                  <a:lnTo>
                    <a:pt x="0" y="511"/>
                  </a:lnTo>
                  <a:lnTo>
                    <a:pt x="18" y="498"/>
                  </a:lnTo>
                  <a:lnTo>
                    <a:pt x="16" y="471"/>
                  </a:lnTo>
                  <a:lnTo>
                    <a:pt x="3" y="423"/>
                  </a:lnTo>
                  <a:lnTo>
                    <a:pt x="15" y="405"/>
                  </a:lnTo>
                  <a:lnTo>
                    <a:pt x="11" y="303"/>
                  </a:lnTo>
                  <a:lnTo>
                    <a:pt x="19" y="252"/>
                  </a:lnTo>
                  <a:lnTo>
                    <a:pt x="51" y="229"/>
                  </a:lnTo>
                  <a:lnTo>
                    <a:pt x="60" y="163"/>
                  </a:lnTo>
                  <a:lnTo>
                    <a:pt x="106" y="0"/>
                  </a:lnTo>
                  <a:lnTo>
                    <a:pt x="128" y="0"/>
                  </a:lnTo>
                  <a:lnTo>
                    <a:pt x="136" y="14"/>
                  </a:lnTo>
                  <a:lnTo>
                    <a:pt x="169" y="14"/>
                  </a:lnTo>
                  <a:lnTo>
                    <a:pt x="206" y="25"/>
                  </a:lnTo>
                  <a:lnTo>
                    <a:pt x="227" y="46"/>
                  </a:lnTo>
                  <a:lnTo>
                    <a:pt x="237" y="75"/>
                  </a:lnTo>
                  <a:lnTo>
                    <a:pt x="249" y="84"/>
                  </a:lnTo>
                  <a:lnTo>
                    <a:pt x="274" y="75"/>
                  </a:lnTo>
                  <a:lnTo>
                    <a:pt x="296" y="87"/>
                  </a:lnTo>
                  <a:lnTo>
                    <a:pt x="325" y="97"/>
                  </a:lnTo>
                  <a:lnTo>
                    <a:pt x="362" y="91"/>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51" name="Freeform 10"/>
            <p:cNvSpPr>
              <a:spLocks/>
            </p:cNvSpPr>
            <p:nvPr/>
          </p:nvSpPr>
          <p:spPr bwMode="auto">
            <a:xfrm>
              <a:off x="1926084" y="3140301"/>
              <a:ext cx="365631" cy="374521"/>
            </a:xfrm>
            <a:custGeom>
              <a:avLst/>
              <a:gdLst>
                <a:gd name="T0" fmla="*/ 258 w 581"/>
                <a:gd name="T1" fmla="*/ 596 h 596"/>
                <a:gd name="T2" fmla="*/ 280 w 581"/>
                <a:gd name="T3" fmla="*/ 574 h 596"/>
                <a:gd name="T4" fmla="*/ 305 w 581"/>
                <a:gd name="T5" fmla="*/ 565 h 596"/>
                <a:gd name="T6" fmla="*/ 323 w 581"/>
                <a:gd name="T7" fmla="*/ 565 h 596"/>
                <a:gd name="T8" fmla="*/ 323 w 581"/>
                <a:gd name="T9" fmla="*/ 531 h 596"/>
                <a:gd name="T10" fmla="*/ 342 w 581"/>
                <a:gd name="T11" fmla="*/ 511 h 596"/>
                <a:gd name="T12" fmla="*/ 376 w 581"/>
                <a:gd name="T13" fmla="*/ 506 h 596"/>
                <a:gd name="T14" fmla="*/ 455 w 581"/>
                <a:gd name="T15" fmla="*/ 502 h 596"/>
                <a:gd name="T16" fmla="*/ 493 w 581"/>
                <a:gd name="T17" fmla="*/ 506 h 596"/>
                <a:gd name="T18" fmla="*/ 525 w 581"/>
                <a:gd name="T19" fmla="*/ 490 h 596"/>
                <a:gd name="T20" fmla="*/ 546 w 581"/>
                <a:gd name="T21" fmla="*/ 490 h 596"/>
                <a:gd name="T22" fmla="*/ 563 w 581"/>
                <a:gd name="T23" fmla="*/ 481 h 596"/>
                <a:gd name="T24" fmla="*/ 581 w 581"/>
                <a:gd name="T25" fmla="*/ 469 h 596"/>
                <a:gd name="T26" fmla="*/ 568 w 581"/>
                <a:gd name="T27" fmla="*/ 440 h 596"/>
                <a:gd name="T28" fmla="*/ 556 w 581"/>
                <a:gd name="T29" fmla="*/ 452 h 596"/>
                <a:gd name="T30" fmla="*/ 543 w 581"/>
                <a:gd name="T31" fmla="*/ 447 h 596"/>
                <a:gd name="T32" fmla="*/ 525 w 581"/>
                <a:gd name="T33" fmla="*/ 440 h 596"/>
                <a:gd name="T34" fmla="*/ 534 w 581"/>
                <a:gd name="T35" fmla="*/ 400 h 596"/>
                <a:gd name="T36" fmla="*/ 546 w 581"/>
                <a:gd name="T37" fmla="*/ 389 h 596"/>
                <a:gd name="T38" fmla="*/ 544 w 581"/>
                <a:gd name="T39" fmla="*/ 371 h 596"/>
                <a:gd name="T40" fmla="*/ 514 w 581"/>
                <a:gd name="T41" fmla="*/ 333 h 596"/>
                <a:gd name="T42" fmla="*/ 489 w 581"/>
                <a:gd name="T43" fmla="*/ 304 h 596"/>
                <a:gd name="T44" fmla="*/ 459 w 581"/>
                <a:gd name="T45" fmla="*/ 285 h 596"/>
                <a:gd name="T46" fmla="*/ 459 w 581"/>
                <a:gd name="T47" fmla="*/ 261 h 596"/>
                <a:gd name="T48" fmla="*/ 465 w 581"/>
                <a:gd name="T49" fmla="*/ 230 h 596"/>
                <a:gd name="T50" fmla="*/ 472 w 581"/>
                <a:gd name="T51" fmla="*/ 191 h 596"/>
                <a:gd name="T52" fmla="*/ 453 w 581"/>
                <a:gd name="T53" fmla="*/ 167 h 596"/>
                <a:gd name="T54" fmla="*/ 461 w 581"/>
                <a:gd name="T55" fmla="*/ 109 h 596"/>
                <a:gd name="T56" fmla="*/ 450 w 581"/>
                <a:gd name="T57" fmla="*/ 29 h 596"/>
                <a:gd name="T58" fmla="*/ 408 w 581"/>
                <a:gd name="T59" fmla="*/ 0 h 596"/>
                <a:gd name="T60" fmla="*/ 364 w 581"/>
                <a:gd name="T61" fmla="*/ 25 h 596"/>
                <a:gd name="T62" fmla="*/ 342 w 581"/>
                <a:gd name="T63" fmla="*/ 4 h 596"/>
                <a:gd name="T64" fmla="*/ 326 w 581"/>
                <a:gd name="T65" fmla="*/ 18 h 596"/>
                <a:gd name="T66" fmla="*/ 335 w 581"/>
                <a:gd name="T67" fmla="*/ 40 h 596"/>
                <a:gd name="T68" fmla="*/ 315 w 581"/>
                <a:gd name="T69" fmla="*/ 92 h 596"/>
                <a:gd name="T70" fmla="*/ 289 w 581"/>
                <a:gd name="T71" fmla="*/ 125 h 596"/>
                <a:gd name="T72" fmla="*/ 293 w 581"/>
                <a:gd name="T73" fmla="*/ 148 h 596"/>
                <a:gd name="T74" fmla="*/ 239 w 581"/>
                <a:gd name="T75" fmla="*/ 179 h 596"/>
                <a:gd name="T76" fmla="*/ 223 w 581"/>
                <a:gd name="T77" fmla="*/ 153 h 596"/>
                <a:gd name="T78" fmla="*/ 176 w 581"/>
                <a:gd name="T79" fmla="*/ 160 h 596"/>
                <a:gd name="T80" fmla="*/ 175 w 581"/>
                <a:gd name="T81" fmla="*/ 191 h 596"/>
                <a:gd name="T82" fmla="*/ 136 w 581"/>
                <a:gd name="T83" fmla="*/ 191 h 596"/>
                <a:gd name="T84" fmla="*/ 107 w 581"/>
                <a:gd name="T85" fmla="*/ 224 h 596"/>
                <a:gd name="T86" fmla="*/ 70 w 581"/>
                <a:gd name="T87" fmla="*/ 244 h 596"/>
                <a:gd name="T88" fmla="*/ 50 w 581"/>
                <a:gd name="T89" fmla="*/ 257 h 596"/>
                <a:gd name="T90" fmla="*/ 0 w 581"/>
                <a:gd name="T91" fmla="*/ 314 h 596"/>
                <a:gd name="T92" fmla="*/ 31 w 581"/>
                <a:gd name="T93" fmla="*/ 326 h 596"/>
                <a:gd name="T94" fmla="*/ 70 w 581"/>
                <a:gd name="T95" fmla="*/ 381 h 596"/>
                <a:gd name="T96" fmla="*/ 109 w 581"/>
                <a:gd name="T97" fmla="*/ 386 h 596"/>
                <a:gd name="T98" fmla="*/ 126 w 581"/>
                <a:gd name="T99" fmla="*/ 409 h 596"/>
                <a:gd name="T100" fmla="*/ 119 w 581"/>
                <a:gd name="T101" fmla="*/ 434 h 596"/>
                <a:gd name="T102" fmla="*/ 122 w 581"/>
                <a:gd name="T103" fmla="*/ 459 h 596"/>
                <a:gd name="T104" fmla="*/ 148 w 581"/>
                <a:gd name="T105" fmla="*/ 484 h 596"/>
                <a:gd name="T106" fmla="*/ 197 w 581"/>
                <a:gd name="T107" fmla="*/ 556 h 596"/>
                <a:gd name="T108" fmla="*/ 227 w 581"/>
                <a:gd name="T109" fmla="*/ 560 h 596"/>
                <a:gd name="T110" fmla="*/ 258 w 581"/>
                <a:gd name="T111" fmla="*/ 596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81" h="596">
                  <a:moveTo>
                    <a:pt x="258" y="596"/>
                  </a:moveTo>
                  <a:lnTo>
                    <a:pt x="280" y="574"/>
                  </a:lnTo>
                  <a:lnTo>
                    <a:pt x="305" y="565"/>
                  </a:lnTo>
                  <a:lnTo>
                    <a:pt x="323" y="565"/>
                  </a:lnTo>
                  <a:lnTo>
                    <a:pt x="323" y="531"/>
                  </a:lnTo>
                  <a:lnTo>
                    <a:pt x="342" y="511"/>
                  </a:lnTo>
                  <a:lnTo>
                    <a:pt x="376" y="506"/>
                  </a:lnTo>
                  <a:lnTo>
                    <a:pt x="455" y="502"/>
                  </a:lnTo>
                  <a:lnTo>
                    <a:pt x="493" y="506"/>
                  </a:lnTo>
                  <a:lnTo>
                    <a:pt x="525" y="490"/>
                  </a:lnTo>
                  <a:lnTo>
                    <a:pt x="546" y="490"/>
                  </a:lnTo>
                  <a:lnTo>
                    <a:pt x="563" y="481"/>
                  </a:lnTo>
                  <a:lnTo>
                    <a:pt x="581" y="469"/>
                  </a:lnTo>
                  <a:lnTo>
                    <a:pt x="568" y="440"/>
                  </a:lnTo>
                  <a:lnTo>
                    <a:pt x="556" y="452"/>
                  </a:lnTo>
                  <a:lnTo>
                    <a:pt x="543" y="447"/>
                  </a:lnTo>
                  <a:lnTo>
                    <a:pt x="525" y="440"/>
                  </a:lnTo>
                  <a:lnTo>
                    <a:pt x="534" y="400"/>
                  </a:lnTo>
                  <a:lnTo>
                    <a:pt x="546" y="389"/>
                  </a:lnTo>
                  <a:lnTo>
                    <a:pt x="544" y="371"/>
                  </a:lnTo>
                  <a:lnTo>
                    <a:pt x="514" y="333"/>
                  </a:lnTo>
                  <a:lnTo>
                    <a:pt x="489" y="304"/>
                  </a:lnTo>
                  <a:lnTo>
                    <a:pt x="459" y="285"/>
                  </a:lnTo>
                  <a:lnTo>
                    <a:pt x="459" y="261"/>
                  </a:lnTo>
                  <a:lnTo>
                    <a:pt x="465" y="230"/>
                  </a:lnTo>
                  <a:lnTo>
                    <a:pt x="472" y="191"/>
                  </a:lnTo>
                  <a:lnTo>
                    <a:pt x="453" y="167"/>
                  </a:lnTo>
                  <a:lnTo>
                    <a:pt x="461" y="109"/>
                  </a:lnTo>
                  <a:lnTo>
                    <a:pt x="450" y="29"/>
                  </a:lnTo>
                  <a:lnTo>
                    <a:pt x="408" y="0"/>
                  </a:lnTo>
                  <a:lnTo>
                    <a:pt x="364" y="25"/>
                  </a:lnTo>
                  <a:lnTo>
                    <a:pt x="342" y="4"/>
                  </a:lnTo>
                  <a:lnTo>
                    <a:pt x="326" y="18"/>
                  </a:lnTo>
                  <a:lnTo>
                    <a:pt x="335" y="40"/>
                  </a:lnTo>
                  <a:lnTo>
                    <a:pt x="315" y="92"/>
                  </a:lnTo>
                  <a:lnTo>
                    <a:pt x="289" y="125"/>
                  </a:lnTo>
                  <a:lnTo>
                    <a:pt x="293" y="148"/>
                  </a:lnTo>
                  <a:lnTo>
                    <a:pt x="239" y="179"/>
                  </a:lnTo>
                  <a:lnTo>
                    <a:pt x="223" y="153"/>
                  </a:lnTo>
                  <a:lnTo>
                    <a:pt x="176" y="160"/>
                  </a:lnTo>
                  <a:lnTo>
                    <a:pt x="175" y="191"/>
                  </a:lnTo>
                  <a:lnTo>
                    <a:pt x="136" y="191"/>
                  </a:lnTo>
                  <a:lnTo>
                    <a:pt x="107" y="224"/>
                  </a:lnTo>
                  <a:lnTo>
                    <a:pt x="70" y="244"/>
                  </a:lnTo>
                  <a:lnTo>
                    <a:pt x="50" y="257"/>
                  </a:lnTo>
                  <a:lnTo>
                    <a:pt x="0" y="314"/>
                  </a:lnTo>
                  <a:lnTo>
                    <a:pt x="31" y="326"/>
                  </a:lnTo>
                  <a:lnTo>
                    <a:pt x="70" y="381"/>
                  </a:lnTo>
                  <a:lnTo>
                    <a:pt x="109" y="386"/>
                  </a:lnTo>
                  <a:lnTo>
                    <a:pt x="126" y="409"/>
                  </a:lnTo>
                  <a:lnTo>
                    <a:pt x="119" y="434"/>
                  </a:lnTo>
                  <a:lnTo>
                    <a:pt x="122" y="459"/>
                  </a:lnTo>
                  <a:lnTo>
                    <a:pt x="148" y="484"/>
                  </a:lnTo>
                  <a:lnTo>
                    <a:pt x="197" y="556"/>
                  </a:lnTo>
                  <a:lnTo>
                    <a:pt x="227" y="560"/>
                  </a:lnTo>
                  <a:lnTo>
                    <a:pt x="258" y="596"/>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52" name="Freeform 22"/>
            <p:cNvSpPr>
              <a:spLocks/>
            </p:cNvSpPr>
            <p:nvPr/>
          </p:nvSpPr>
          <p:spPr bwMode="auto">
            <a:xfrm>
              <a:off x="1760494" y="2081193"/>
              <a:ext cx="276168" cy="193374"/>
            </a:xfrm>
            <a:custGeom>
              <a:avLst/>
              <a:gdLst>
                <a:gd name="T0" fmla="*/ 71 w 440"/>
                <a:gd name="T1" fmla="*/ 0 h 307"/>
                <a:gd name="T2" fmla="*/ 97 w 440"/>
                <a:gd name="T3" fmla="*/ 17 h 307"/>
                <a:gd name="T4" fmla="*/ 126 w 440"/>
                <a:gd name="T5" fmla="*/ 37 h 307"/>
                <a:gd name="T6" fmla="*/ 158 w 440"/>
                <a:gd name="T7" fmla="*/ 67 h 307"/>
                <a:gd name="T8" fmla="*/ 186 w 440"/>
                <a:gd name="T9" fmla="*/ 78 h 307"/>
                <a:gd name="T10" fmla="*/ 229 w 440"/>
                <a:gd name="T11" fmla="*/ 83 h 307"/>
                <a:gd name="T12" fmla="*/ 279 w 440"/>
                <a:gd name="T13" fmla="*/ 124 h 307"/>
                <a:gd name="T14" fmla="*/ 311 w 440"/>
                <a:gd name="T15" fmla="*/ 106 h 307"/>
                <a:gd name="T16" fmla="*/ 353 w 440"/>
                <a:gd name="T17" fmla="*/ 127 h 307"/>
                <a:gd name="T18" fmla="*/ 365 w 440"/>
                <a:gd name="T19" fmla="*/ 152 h 307"/>
                <a:gd name="T20" fmla="*/ 374 w 440"/>
                <a:gd name="T21" fmla="*/ 180 h 307"/>
                <a:gd name="T22" fmla="*/ 426 w 440"/>
                <a:gd name="T23" fmla="*/ 182 h 307"/>
                <a:gd name="T24" fmla="*/ 440 w 440"/>
                <a:gd name="T25" fmla="*/ 202 h 307"/>
                <a:gd name="T26" fmla="*/ 436 w 440"/>
                <a:gd name="T27" fmla="*/ 236 h 307"/>
                <a:gd name="T28" fmla="*/ 403 w 440"/>
                <a:gd name="T29" fmla="*/ 241 h 307"/>
                <a:gd name="T30" fmla="*/ 402 w 440"/>
                <a:gd name="T31" fmla="*/ 286 h 307"/>
                <a:gd name="T32" fmla="*/ 380 w 440"/>
                <a:gd name="T33" fmla="*/ 307 h 307"/>
                <a:gd name="T34" fmla="*/ 353 w 440"/>
                <a:gd name="T35" fmla="*/ 306 h 307"/>
                <a:gd name="T36" fmla="*/ 323 w 440"/>
                <a:gd name="T37" fmla="*/ 293 h 307"/>
                <a:gd name="T38" fmla="*/ 316 w 440"/>
                <a:gd name="T39" fmla="*/ 248 h 307"/>
                <a:gd name="T40" fmla="*/ 314 w 440"/>
                <a:gd name="T41" fmla="*/ 230 h 307"/>
                <a:gd name="T42" fmla="*/ 260 w 440"/>
                <a:gd name="T43" fmla="*/ 224 h 307"/>
                <a:gd name="T44" fmla="*/ 194 w 440"/>
                <a:gd name="T45" fmla="*/ 230 h 307"/>
                <a:gd name="T46" fmla="*/ 180 w 440"/>
                <a:gd name="T47" fmla="*/ 262 h 307"/>
                <a:gd name="T48" fmla="*/ 164 w 440"/>
                <a:gd name="T49" fmla="*/ 285 h 307"/>
                <a:gd name="T50" fmla="*/ 128 w 440"/>
                <a:gd name="T51" fmla="*/ 296 h 307"/>
                <a:gd name="T52" fmla="*/ 116 w 440"/>
                <a:gd name="T53" fmla="*/ 288 h 307"/>
                <a:gd name="T54" fmla="*/ 111 w 440"/>
                <a:gd name="T55" fmla="*/ 248 h 307"/>
                <a:gd name="T56" fmla="*/ 111 w 440"/>
                <a:gd name="T57" fmla="*/ 230 h 307"/>
                <a:gd name="T58" fmla="*/ 97 w 440"/>
                <a:gd name="T59" fmla="*/ 227 h 307"/>
                <a:gd name="T60" fmla="*/ 82 w 440"/>
                <a:gd name="T61" fmla="*/ 241 h 307"/>
                <a:gd name="T62" fmla="*/ 75 w 440"/>
                <a:gd name="T63" fmla="*/ 281 h 307"/>
                <a:gd name="T64" fmla="*/ 48 w 440"/>
                <a:gd name="T65" fmla="*/ 295 h 307"/>
                <a:gd name="T66" fmla="*/ 27 w 440"/>
                <a:gd name="T67" fmla="*/ 287 h 307"/>
                <a:gd name="T68" fmla="*/ 24 w 440"/>
                <a:gd name="T69" fmla="*/ 240 h 307"/>
                <a:gd name="T70" fmla="*/ 28 w 440"/>
                <a:gd name="T71" fmla="*/ 214 h 307"/>
                <a:gd name="T72" fmla="*/ 16 w 440"/>
                <a:gd name="T73" fmla="*/ 193 h 307"/>
                <a:gd name="T74" fmla="*/ 0 w 440"/>
                <a:gd name="T75" fmla="*/ 168 h 307"/>
                <a:gd name="T76" fmla="*/ 0 w 440"/>
                <a:gd name="T77" fmla="*/ 142 h 307"/>
                <a:gd name="T78" fmla="*/ 28 w 440"/>
                <a:gd name="T79" fmla="*/ 122 h 307"/>
                <a:gd name="T80" fmla="*/ 24 w 440"/>
                <a:gd name="T81" fmla="*/ 83 h 307"/>
                <a:gd name="T82" fmla="*/ 6 w 440"/>
                <a:gd name="T83" fmla="*/ 50 h 307"/>
                <a:gd name="T84" fmla="*/ 11 w 440"/>
                <a:gd name="T85" fmla="*/ 31 h 307"/>
                <a:gd name="T86" fmla="*/ 71 w 440"/>
                <a:gd name="T87"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0" h="307">
                  <a:moveTo>
                    <a:pt x="71" y="0"/>
                  </a:moveTo>
                  <a:lnTo>
                    <a:pt x="97" y="17"/>
                  </a:lnTo>
                  <a:lnTo>
                    <a:pt x="126" y="37"/>
                  </a:lnTo>
                  <a:lnTo>
                    <a:pt x="158" y="67"/>
                  </a:lnTo>
                  <a:lnTo>
                    <a:pt x="186" y="78"/>
                  </a:lnTo>
                  <a:lnTo>
                    <a:pt x="229" y="83"/>
                  </a:lnTo>
                  <a:lnTo>
                    <a:pt x="279" y="124"/>
                  </a:lnTo>
                  <a:lnTo>
                    <a:pt x="311" y="106"/>
                  </a:lnTo>
                  <a:lnTo>
                    <a:pt x="353" y="127"/>
                  </a:lnTo>
                  <a:lnTo>
                    <a:pt x="365" y="152"/>
                  </a:lnTo>
                  <a:lnTo>
                    <a:pt x="374" y="180"/>
                  </a:lnTo>
                  <a:lnTo>
                    <a:pt x="426" y="182"/>
                  </a:lnTo>
                  <a:lnTo>
                    <a:pt x="440" y="202"/>
                  </a:lnTo>
                  <a:lnTo>
                    <a:pt x="436" y="236"/>
                  </a:lnTo>
                  <a:lnTo>
                    <a:pt x="403" y="241"/>
                  </a:lnTo>
                  <a:lnTo>
                    <a:pt x="402" y="286"/>
                  </a:lnTo>
                  <a:lnTo>
                    <a:pt x="380" y="307"/>
                  </a:lnTo>
                  <a:lnTo>
                    <a:pt x="353" y="306"/>
                  </a:lnTo>
                  <a:lnTo>
                    <a:pt x="323" y="293"/>
                  </a:lnTo>
                  <a:lnTo>
                    <a:pt x="316" y="248"/>
                  </a:lnTo>
                  <a:lnTo>
                    <a:pt x="314" y="230"/>
                  </a:lnTo>
                  <a:lnTo>
                    <a:pt x="260" y="224"/>
                  </a:lnTo>
                  <a:lnTo>
                    <a:pt x="194" y="230"/>
                  </a:lnTo>
                  <a:lnTo>
                    <a:pt x="180" y="262"/>
                  </a:lnTo>
                  <a:lnTo>
                    <a:pt x="164" y="285"/>
                  </a:lnTo>
                  <a:lnTo>
                    <a:pt x="128" y="296"/>
                  </a:lnTo>
                  <a:lnTo>
                    <a:pt x="116" y="288"/>
                  </a:lnTo>
                  <a:lnTo>
                    <a:pt x="111" y="248"/>
                  </a:lnTo>
                  <a:lnTo>
                    <a:pt x="111" y="230"/>
                  </a:lnTo>
                  <a:lnTo>
                    <a:pt x="97" y="227"/>
                  </a:lnTo>
                  <a:lnTo>
                    <a:pt x="82" y="241"/>
                  </a:lnTo>
                  <a:lnTo>
                    <a:pt x="75" y="281"/>
                  </a:lnTo>
                  <a:lnTo>
                    <a:pt x="48" y="295"/>
                  </a:lnTo>
                  <a:lnTo>
                    <a:pt x="27" y="287"/>
                  </a:lnTo>
                  <a:lnTo>
                    <a:pt x="24" y="240"/>
                  </a:lnTo>
                  <a:lnTo>
                    <a:pt x="28" y="214"/>
                  </a:lnTo>
                  <a:lnTo>
                    <a:pt x="16" y="193"/>
                  </a:lnTo>
                  <a:lnTo>
                    <a:pt x="0" y="168"/>
                  </a:lnTo>
                  <a:lnTo>
                    <a:pt x="0" y="142"/>
                  </a:lnTo>
                  <a:lnTo>
                    <a:pt x="28" y="122"/>
                  </a:lnTo>
                  <a:lnTo>
                    <a:pt x="24" y="83"/>
                  </a:lnTo>
                  <a:lnTo>
                    <a:pt x="6" y="50"/>
                  </a:lnTo>
                  <a:lnTo>
                    <a:pt x="11" y="31"/>
                  </a:lnTo>
                  <a:lnTo>
                    <a:pt x="71" y="0"/>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53" name="Freeform 6"/>
            <p:cNvSpPr>
              <a:spLocks/>
            </p:cNvSpPr>
            <p:nvPr/>
          </p:nvSpPr>
          <p:spPr bwMode="auto">
            <a:xfrm>
              <a:off x="1447095" y="2489611"/>
              <a:ext cx="318399" cy="331736"/>
            </a:xfrm>
            <a:custGeom>
              <a:avLst/>
              <a:gdLst>
                <a:gd name="T0" fmla="*/ 17 w 507"/>
                <a:gd name="T1" fmla="*/ 418 h 528"/>
                <a:gd name="T2" fmla="*/ 0 w 507"/>
                <a:gd name="T3" fmla="*/ 396 h 528"/>
                <a:gd name="T4" fmla="*/ 0 w 507"/>
                <a:gd name="T5" fmla="*/ 386 h 528"/>
                <a:gd name="T6" fmla="*/ 16 w 507"/>
                <a:gd name="T7" fmla="*/ 376 h 528"/>
                <a:gd name="T8" fmla="*/ 35 w 507"/>
                <a:gd name="T9" fmla="*/ 345 h 528"/>
                <a:gd name="T10" fmla="*/ 84 w 507"/>
                <a:gd name="T11" fmla="*/ 305 h 528"/>
                <a:gd name="T12" fmla="*/ 77 w 507"/>
                <a:gd name="T13" fmla="*/ 276 h 528"/>
                <a:gd name="T14" fmla="*/ 147 w 507"/>
                <a:gd name="T15" fmla="*/ 207 h 528"/>
                <a:gd name="T16" fmla="*/ 169 w 507"/>
                <a:gd name="T17" fmla="*/ 173 h 528"/>
                <a:gd name="T18" fmla="*/ 197 w 507"/>
                <a:gd name="T19" fmla="*/ 164 h 528"/>
                <a:gd name="T20" fmla="*/ 199 w 507"/>
                <a:gd name="T21" fmla="*/ 125 h 528"/>
                <a:gd name="T22" fmla="*/ 231 w 507"/>
                <a:gd name="T23" fmla="*/ 102 h 528"/>
                <a:gd name="T24" fmla="*/ 342 w 507"/>
                <a:gd name="T25" fmla="*/ 0 h 528"/>
                <a:gd name="T26" fmla="*/ 354 w 507"/>
                <a:gd name="T27" fmla="*/ 2 h 528"/>
                <a:gd name="T28" fmla="*/ 353 w 507"/>
                <a:gd name="T29" fmla="*/ 15 h 528"/>
                <a:gd name="T30" fmla="*/ 394 w 507"/>
                <a:gd name="T31" fmla="*/ 57 h 528"/>
                <a:gd name="T32" fmla="*/ 384 w 507"/>
                <a:gd name="T33" fmla="*/ 86 h 528"/>
                <a:gd name="T34" fmla="*/ 378 w 507"/>
                <a:gd name="T35" fmla="*/ 113 h 528"/>
                <a:gd name="T36" fmla="*/ 418 w 507"/>
                <a:gd name="T37" fmla="*/ 225 h 528"/>
                <a:gd name="T38" fmla="*/ 416 w 507"/>
                <a:gd name="T39" fmla="*/ 242 h 528"/>
                <a:gd name="T40" fmla="*/ 444 w 507"/>
                <a:gd name="T41" fmla="*/ 251 h 528"/>
                <a:gd name="T42" fmla="*/ 473 w 507"/>
                <a:gd name="T43" fmla="*/ 392 h 528"/>
                <a:gd name="T44" fmla="*/ 507 w 507"/>
                <a:gd name="T45" fmla="*/ 418 h 528"/>
                <a:gd name="T46" fmla="*/ 507 w 507"/>
                <a:gd name="T47" fmla="*/ 443 h 528"/>
                <a:gd name="T48" fmla="*/ 464 w 507"/>
                <a:gd name="T49" fmla="*/ 456 h 528"/>
                <a:gd name="T50" fmla="*/ 412 w 507"/>
                <a:gd name="T51" fmla="*/ 456 h 528"/>
                <a:gd name="T52" fmla="*/ 321 w 507"/>
                <a:gd name="T53" fmla="*/ 528 h 528"/>
                <a:gd name="T54" fmla="*/ 309 w 507"/>
                <a:gd name="T55" fmla="*/ 502 h 528"/>
                <a:gd name="T56" fmla="*/ 330 w 507"/>
                <a:gd name="T57" fmla="*/ 471 h 528"/>
                <a:gd name="T58" fmla="*/ 322 w 507"/>
                <a:gd name="T59" fmla="*/ 446 h 528"/>
                <a:gd name="T60" fmla="*/ 237 w 507"/>
                <a:gd name="T61" fmla="*/ 430 h 528"/>
                <a:gd name="T62" fmla="*/ 148 w 507"/>
                <a:gd name="T63" fmla="*/ 375 h 528"/>
                <a:gd name="T64" fmla="*/ 90 w 507"/>
                <a:gd name="T65" fmla="*/ 403 h 528"/>
                <a:gd name="T66" fmla="*/ 17 w 507"/>
                <a:gd name="T67" fmla="*/ 418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7" h="528">
                  <a:moveTo>
                    <a:pt x="17" y="418"/>
                  </a:moveTo>
                  <a:lnTo>
                    <a:pt x="0" y="396"/>
                  </a:lnTo>
                  <a:lnTo>
                    <a:pt x="0" y="386"/>
                  </a:lnTo>
                  <a:lnTo>
                    <a:pt x="16" y="376"/>
                  </a:lnTo>
                  <a:lnTo>
                    <a:pt x="35" y="345"/>
                  </a:lnTo>
                  <a:lnTo>
                    <a:pt x="84" y="305"/>
                  </a:lnTo>
                  <a:lnTo>
                    <a:pt x="77" y="276"/>
                  </a:lnTo>
                  <a:lnTo>
                    <a:pt x="147" y="207"/>
                  </a:lnTo>
                  <a:lnTo>
                    <a:pt x="169" y="173"/>
                  </a:lnTo>
                  <a:lnTo>
                    <a:pt x="197" y="164"/>
                  </a:lnTo>
                  <a:lnTo>
                    <a:pt x="199" y="125"/>
                  </a:lnTo>
                  <a:lnTo>
                    <a:pt x="231" y="102"/>
                  </a:lnTo>
                  <a:lnTo>
                    <a:pt x="342" y="0"/>
                  </a:lnTo>
                  <a:lnTo>
                    <a:pt x="354" y="2"/>
                  </a:lnTo>
                  <a:lnTo>
                    <a:pt x="353" y="15"/>
                  </a:lnTo>
                  <a:lnTo>
                    <a:pt x="394" y="57"/>
                  </a:lnTo>
                  <a:lnTo>
                    <a:pt x="384" y="86"/>
                  </a:lnTo>
                  <a:lnTo>
                    <a:pt x="378" y="113"/>
                  </a:lnTo>
                  <a:lnTo>
                    <a:pt x="418" y="225"/>
                  </a:lnTo>
                  <a:lnTo>
                    <a:pt x="416" y="242"/>
                  </a:lnTo>
                  <a:lnTo>
                    <a:pt x="444" y="251"/>
                  </a:lnTo>
                  <a:lnTo>
                    <a:pt x="473" y="392"/>
                  </a:lnTo>
                  <a:lnTo>
                    <a:pt x="507" y="418"/>
                  </a:lnTo>
                  <a:lnTo>
                    <a:pt x="507" y="443"/>
                  </a:lnTo>
                  <a:lnTo>
                    <a:pt x="464" y="456"/>
                  </a:lnTo>
                  <a:lnTo>
                    <a:pt x="412" y="456"/>
                  </a:lnTo>
                  <a:lnTo>
                    <a:pt x="321" y="528"/>
                  </a:lnTo>
                  <a:lnTo>
                    <a:pt x="309" y="502"/>
                  </a:lnTo>
                  <a:lnTo>
                    <a:pt x="330" y="471"/>
                  </a:lnTo>
                  <a:lnTo>
                    <a:pt x="322" y="446"/>
                  </a:lnTo>
                  <a:lnTo>
                    <a:pt x="237" y="430"/>
                  </a:lnTo>
                  <a:lnTo>
                    <a:pt x="148" y="375"/>
                  </a:lnTo>
                  <a:lnTo>
                    <a:pt x="90" y="403"/>
                  </a:lnTo>
                  <a:lnTo>
                    <a:pt x="17" y="418"/>
                  </a:lnTo>
                  <a:close/>
                </a:path>
              </a:pathLst>
            </a:custGeom>
            <a:gradFill>
              <a:gsLst>
                <a:gs pos="0">
                  <a:schemeClr val="accent2">
                    <a:shade val="51000"/>
                    <a:satMod val="130000"/>
                  </a:schemeClr>
                </a:gs>
                <a:gs pos="100000">
                  <a:schemeClr val="accent2">
                    <a:shade val="94000"/>
                    <a:satMod val="135000"/>
                  </a:schemeClr>
                </a:gs>
              </a:gsLst>
            </a:gradFill>
            <a:ln w="12700">
              <a:headEnd/>
              <a:tailEnd/>
            </a:ln>
            <a:effectLst>
              <a:outerShdw blurRad="50800" dist="25400" dir="2700000" algn="tl" rotWithShape="0">
                <a:schemeClr val="tx1">
                  <a:alpha val="40000"/>
                </a:schemeClr>
              </a:outerShdw>
            </a:effectLst>
          </p:spPr>
          <p:style>
            <a:lnRef idx="1">
              <a:schemeClr val="accent2"/>
            </a:lnRef>
            <a:fillRef idx="3">
              <a:schemeClr val="accent2"/>
            </a:fillRef>
            <a:effectRef idx="2">
              <a:schemeClr val="accent2"/>
            </a:effectRef>
            <a:fontRef idx="minor">
              <a:schemeClr val="lt1"/>
            </a:fontRef>
          </p:style>
          <p:txBody>
            <a:bodyPr/>
            <a:lstStyle/>
            <a:p>
              <a:endParaRPr lang="es-ES"/>
            </a:p>
          </p:txBody>
        </p:sp>
        <p:sp>
          <p:nvSpPr>
            <p:cNvPr id="154" name="Freeform 33"/>
            <p:cNvSpPr>
              <a:spLocks/>
            </p:cNvSpPr>
            <p:nvPr/>
          </p:nvSpPr>
          <p:spPr bwMode="auto">
            <a:xfrm>
              <a:off x="731393" y="2066190"/>
              <a:ext cx="305619" cy="213933"/>
            </a:xfrm>
            <a:custGeom>
              <a:avLst/>
              <a:gdLst>
                <a:gd name="T0" fmla="*/ 33 w 614"/>
                <a:gd name="T1" fmla="*/ 16 h 430"/>
                <a:gd name="T2" fmla="*/ 69 w 614"/>
                <a:gd name="T3" fmla="*/ 0 h 430"/>
                <a:gd name="T4" fmla="*/ 112 w 614"/>
                <a:gd name="T5" fmla="*/ 6 h 430"/>
                <a:gd name="T6" fmla="*/ 130 w 614"/>
                <a:gd name="T7" fmla="*/ 66 h 430"/>
                <a:gd name="T8" fmla="*/ 190 w 614"/>
                <a:gd name="T9" fmla="*/ 86 h 430"/>
                <a:gd name="T10" fmla="*/ 248 w 614"/>
                <a:gd name="T11" fmla="*/ 97 h 430"/>
                <a:gd name="T12" fmla="*/ 305 w 614"/>
                <a:gd name="T13" fmla="*/ 117 h 430"/>
                <a:gd name="T14" fmla="*/ 395 w 614"/>
                <a:gd name="T15" fmla="*/ 110 h 430"/>
                <a:gd name="T16" fmla="*/ 432 w 614"/>
                <a:gd name="T17" fmla="*/ 100 h 430"/>
                <a:gd name="T18" fmla="*/ 469 w 614"/>
                <a:gd name="T19" fmla="*/ 79 h 430"/>
                <a:gd name="T20" fmla="*/ 501 w 614"/>
                <a:gd name="T21" fmla="*/ 77 h 430"/>
                <a:gd name="T22" fmla="*/ 518 w 614"/>
                <a:gd name="T23" fmla="*/ 93 h 430"/>
                <a:gd name="T24" fmla="*/ 542 w 614"/>
                <a:gd name="T25" fmla="*/ 90 h 430"/>
                <a:gd name="T26" fmla="*/ 560 w 614"/>
                <a:gd name="T27" fmla="*/ 90 h 430"/>
                <a:gd name="T28" fmla="*/ 598 w 614"/>
                <a:gd name="T29" fmla="*/ 134 h 430"/>
                <a:gd name="T30" fmla="*/ 614 w 614"/>
                <a:gd name="T31" fmla="*/ 199 h 430"/>
                <a:gd name="T32" fmla="*/ 609 w 614"/>
                <a:gd name="T33" fmla="*/ 213 h 430"/>
                <a:gd name="T34" fmla="*/ 586 w 614"/>
                <a:gd name="T35" fmla="*/ 213 h 430"/>
                <a:gd name="T36" fmla="*/ 511 w 614"/>
                <a:gd name="T37" fmla="*/ 338 h 430"/>
                <a:gd name="T38" fmla="*/ 480 w 614"/>
                <a:gd name="T39" fmla="*/ 319 h 430"/>
                <a:gd name="T40" fmla="*/ 455 w 614"/>
                <a:gd name="T41" fmla="*/ 319 h 430"/>
                <a:gd name="T42" fmla="*/ 432 w 614"/>
                <a:gd name="T43" fmla="*/ 342 h 430"/>
                <a:gd name="T44" fmla="*/ 412 w 614"/>
                <a:gd name="T45" fmla="*/ 369 h 430"/>
                <a:gd name="T46" fmla="*/ 421 w 614"/>
                <a:gd name="T47" fmla="*/ 390 h 430"/>
                <a:gd name="T48" fmla="*/ 427 w 614"/>
                <a:gd name="T49" fmla="*/ 430 h 430"/>
                <a:gd name="T50" fmla="*/ 379 w 614"/>
                <a:gd name="T51" fmla="*/ 378 h 430"/>
                <a:gd name="T52" fmla="*/ 358 w 614"/>
                <a:gd name="T53" fmla="*/ 390 h 430"/>
                <a:gd name="T54" fmla="*/ 330 w 614"/>
                <a:gd name="T55" fmla="*/ 390 h 430"/>
                <a:gd name="T56" fmla="*/ 306 w 614"/>
                <a:gd name="T57" fmla="*/ 393 h 430"/>
                <a:gd name="T58" fmla="*/ 247 w 614"/>
                <a:gd name="T59" fmla="*/ 378 h 430"/>
                <a:gd name="T60" fmla="*/ 216 w 614"/>
                <a:gd name="T61" fmla="*/ 375 h 430"/>
                <a:gd name="T62" fmla="*/ 170 w 614"/>
                <a:gd name="T63" fmla="*/ 383 h 430"/>
                <a:gd name="T64" fmla="*/ 131 w 614"/>
                <a:gd name="T65" fmla="*/ 363 h 430"/>
                <a:gd name="T66" fmla="*/ 111 w 614"/>
                <a:gd name="T67" fmla="*/ 342 h 430"/>
                <a:gd name="T68" fmla="*/ 97 w 614"/>
                <a:gd name="T69" fmla="*/ 347 h 430"/>
                <a:gd name="T70" fmla="*/ 83 w 614"/>
                <a:gd name="T71" fmla="*/ 363 h 430"/>
                <a:gd name="T72" fmla="*/ 33 w 614"/>
                <a:gd name="T73" fmla="*/ 378 h 430"/>
                <a:gd name="T74" fmla="*/ 0 w 614"/>
                <a:gd name="T75" fmla="*/ 319 h 430"/>
                <a:gd name="T76" fmla="*/ 33 w 614"/>
                <a:gd name="T77" fmla="*/ 247 h 430"/>
                <a:gd name="T78" fmla="*/ 33 w 614"/>
                <a:gd name="T79" fmla="*/ 219 h 430"/>
                <a:gd name="T80" fmla="*/ 25 w 614"/>
                <a:gd name="T81" fmla="*/ 192 h 430"/>
                <a:gd name="T82" fmla="*/ 10 w 614"/>
                <a:gd name="T83" fmla="*/ 165 h 430"/>
                <a:gd name="T84" fmla="*/ 23 w 614"/>
                <a:gd name="T85" fmla="*/ 120 h 430"/>
                <a:gd name="T86" fmla="*/ 16 w 614"/>
                <a:gd name="T87" fmla="*/ 73 h 430"/>
                <a:gd name="T88" fmla="*/ 11 w 614"/>
                <a:gd name="T89" fmla="*/ 43 h 430"/>
                <a:gd name="T90" fmla="*/ 33 w 614"/>
                <a:gd name="T91" fmla="*/ 16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4" h="430">
                  <a:moveTo>
                    <a:pt x="33" y="16"/>
                  </a:moveTo>
                  <a:lnTo>
                    <a:pt x="69" y="0"/>
                  </a:lnTo>
                  <a:lnTo>
                    <a:pt x="112" y="6"/>
                  </a:lnTo>
                  <a:lnTo>
                    <a:pt x="130" y="66"/>
                  </a:lnTo>
                  <a:lnTo>
                    <a:pt x="190" y="86"/>
                  </a:lnTo>
                  <a:lnTo>
                    <a:pt x="248" y="97"/>
                  </a:lnTo>
                  <a:lnTo>
                    <a:pt x="305" y="117"/>
                  </a:lnTo>
                  <a:lnTo>
                    <a:pt x="395" y="110"/>
                  </a:lnTo>
                  <a:lnTo>
                    <a:pt x="432" y="100"/>
                  </a:lnTo>
                  <a:lnTo>
                    <a:pt x="469" y="79"/>
                  </a:lnTo>
                  <a:lnTo>
                    <a:pt x="501" y="77"/>
                  </a:lnTo>
                  <a:lnTo>
                    <a:pt x="518" y="93"/>
                  </a:lnTo>
                  <a:lnTo>
                    <a:pt x="542" y="90"/>
                  </a:lnTo>
                  <a:lnTo>
                    <a:pt x="560" y="90"/>
                  </a:lnTo>
                  <a:lnTo>
                    <a:pt x="598" y="134"/>
                  </a:lnTo>
                  <a:lnTo>
                    <a:pt x="614" y="199"/>
                  </a:lnTo>
                  <a:lnTo>
                    <a:pt x="609" y="213"/>
                  </a:lnTo>
                  <a:lnTo>
                    <a:pt x="586" y="213"/>
                  </a:lnTo>
                  <a:lnTo>
                    <a:pt x="511" y="338"/>
                  </a:lnTo>
                  <a:lnTo>
                    <a:pt x="480" y="319"/>
                  </a:lnTo>
                  <a:lnTo>
                    <a:pt x="455" y="319"/>
                  </a:lnTo>
                  <a:lnTo>
                    <a:pt x="432" y="342"/>
                  </a:lnTo>
                  <a:lnTo>
                    <a:pt x="412" y="369"/>
                  </a:lnTo>
                  <a:lnTo>
                    <a:pt x="421" y="390"/>
                  </a:lnTo>
                  <a:lnTo>
                    <a:pt x="427" y="430"/>
                  </a:lnTo>
                  <a:lnTo>
                    <a:pt x="379" y="378"/>
                  </a:lnTo>
                  <a:lnTo>
                    <a:pt x="358" y="390"/>
                  </a:lnTo>
                  <a:lnTo>
                    <a:pt x="330" y="390"/>
                  </a:lnTo>
                  <a:lnTo>
                    <a:pt x="306" y="393"/>
                  </a:lnTo>
                  <a:lnTo>
                    <a:pt x="247" y="378"/>
                  </a:lnTo>
                  <a:lnTo>
                    <a:pt x="216" y="375"/>
                  </a:lnTo>
                  <a:lnTo>
                    <a:pt x="170" y="383"/>
                  </a:lnTo>
                  <a:lnTo>
                    <a:pt x="131" y="363"/>
                  </a:lnTo>
                  <a:lnTo>
                    <a:pt x="111" y="342"/>
                  </a:lnTo>
                  <a:lnTo>
                    <a:pt x="97" y="347"/>
                  </a:lnTo>
                  <a:lnTo>
                    <a:pt x="83" y="363"/>
                  </a:lnTo>
                  <a:lnTo>
                    <a:pt x="33" y="378"/>
                  </a:lnTo>
                  <a:lnTo>
                    <a:pt x="0" y="319"/>
                  </a:lnTo>
                  <a:lnTo>
                    <a:pt x="33" y="247"/>
                  </a:lnTo>
                  <a:lnTo>
                    <a:pt x="33" y="219"/>
                  </a:lnTo>
                  <a:lnTo>
                    <a:pt x="25" y="192"/>
                  </a:lnTo>
                  <a:lnTo>
                    <a:pt x="10" y="165"/>
                  </a:lnTo>
                  <a:lnTo>
                    <a:pt x="23" y="120"/>
                  </a:lnTo>
                  <a:lnTo>
                    <a:pt x="16" y="73"/>
                  </a:lnTo>
                  <a:lnTo>
                    <a:pt x="11" y="43"/>
                  </a:lnTo>
                  <a:lnTo>
                    <a:pt x="33" y="16"/>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55" name="Freeform 34"/>
            <p:cNvSpPr>
              <a:spLocks/>
            </p:cNvSpPr>
            <p:nvPr/>
          </p:nvSpPr>
          <p:spPr bwMode="auto">
            <a:xfrm>
              <a:off x="587474" y="2003399"/>
              <a:ext cx="212266" cy="223935"/>
            </a:xfrm>
            <a:custGeom>
              <a:avLst/>
              <a:gdLst>
                <a:gd name="T0" fmla="*/ 320 w 338"/>
                <a:gd name="T1" fmla="*/ 20 h 357"/>
                <a:gd name="T2" fmla="*/ 334 w 338"/>
                <a:gd name="T3" fmla="*/ 63 h 357"/>
                <a:gd name="T4" fmla="*/ 338 w 338"/>
                <a:gd name="T5" fmla="*/ 96 h 357"/>
                <a:gd name="T6" fmla="*/ 319 w 338"/>
                <a:gd name="T7" fmla="*/ 107 h 357"/>
                <a:gd name="T8" fmla="*/ 287 w 338"/>
                <a:gd name="T9" fmla="*/ 100 h 357"/>
                <a:gd name="T10" fmla="*/ 252 w 338"/>
                <a:gd name="T11" fmla="*/ 113 h 357"/>
                <a:gd name="T12" fmla="*/ 239 w 338"/>
                <a:gd name="T13" fmla="*/ 137 h 357"/>
                <a:gd name="T14" fmla="*/ 247 w 338"/>
                <a:gd name="T15" fmla="*/ 192 h 357"/>
                <a:gd name="T16" fmla="*/ 237 w 338"/>
                <a:gd name="T17" fmla="*/ 231 h 357"/>
                <a:gd name="T18" fmla="*/ 229 w 338"/>
                <a:gd name="T19" fmla="*/ 252 h 357"/>
                <a:gd name="T20" fmla="*/ 210 w 338"/>
                <a:gd name="T21" fmla="*/ 262 h 357"/>
                <a:gd name="T22" fmla="*/ 183 w 338"/>
                <a:gd name="T23" fmla="*/ 280 h 357"/>
                <a:gd name="T24" fmla="*/ 133 w 338"/>
                <a:gd name="T25" fmla="*/ 299 h 357"/>
                <a:gd name="T26" fmla="*/ 105 w 338"/>
                <a:gd name="T27" fmla="*/ 303 h 357"/>
                <a:gd name="T28" fmla="*/ 79 w 338"/>
                <a:gd name="T29" fmla="*/ 307 h 357"/>
                <a:gd name="T30" fmla="*/ 66 w 338"/>
                <a:gd name="T31" fmla="*/ 325 h 357"/>
                <a:gd name="T32" fmla="*/ 50 w 338"/>
                <a:gd name="T33" fmla="*/ 340 h 357"/>
                <a:gd name="T34" fmla="*/ 17 w 338"/>
                <a:gd name="T35" fmla="*/ 357 h 357"/>
                <a:gd name="T36" fmla="*/ 22 w 338"/>
                <a:gd name="T37" fmla="*/ 340 h 357"/>
                <a:gd name="T38" fmla="*/ 7 w 338"/>
                <a:gd name="T39" fmla="*/ 332 h 357"/>
                <a:gd name="T40" fmla="*/ 11 w 338"/>
                <a:gd name="T41" fmla="*/ 307 h 357"/>
                <a:gd name="T42" fmla="*/ 7 w 338"/>
                <a:gd name="T43" fmla="*/ 284 h 357"/>
                <a:gd name="T44" fmla="*/ 0 w 338"/>
                <a:gd name="T45" fmla="*/ 266 h 357"/>
                <a:gd name="T46" fmla="*/ 29 w 338"/>
                <a:gd name="T47" fmla="*/ 244 h 357"/>
                <a:gd name="T48" fmla="*/ 66 w 338"/>
                <a:gd name="T49" fmla="*/ 209 h 357"/>
                <a:gd name="T50" fmla="*/ 50 w 338"/>
                <a:gd name="T51" fmla="*/ 202 h 357"/>
                <a:gd name="T52" fmla="*/ 39 w 338"/>
                <a:gd name="T53" fmla="*/ 183 h 357"/>
                <a:gd name="T54" fmla="*/ 54 w 338"/>
                <a:gd name="T55" fmla="*/ 178 h 357"/>
                <a:gd name="T56" fmla="*/ 66 w 338"/>
                <a:gd name="T57" fmla="*/ 165 h 357"/>
                <a:gd name="T58" fmla="*/ 95 w 338"/>
                <a:gd name="T59" fmla="*/ 158 h 357"/>
                <a:gd name="T60" fmla="*/ 108 w 338"/>
                <a:gd name="T61" fmla="*/ 149 h 357"/>
                <a:gd name="T62" fmla="*/ 105 w 338"/>
                <a:gd name="T63" fmla="*/ 131 h 357"/>
                <a:gd name="T64" fmla="*/ 79 w 338"/>
                <a:gd name="T65" fmla="*/ 131 h 357"/>
                <a:gd name="T66" fmla="*/ 66 w 338"/>
                <a:gd name="T67" fmla="*/ 131 h 357"/>
                <a:gd name="T68" fmla="*/ 50 w 338"/>
                <a:gd name="T69" fmla="*/ 123 h 357"/>
                <a:gd name="T70" fmla="*/ 47 w 338"/>
                <a:gd name="T71" fmla="*/ 106 h 357"/>
                <a:gd name="T72" fmla="*/ 47 w 338"/>
                <a:gd name="T73" fmla="*/ 82 h 357"/>
                <a:gd name="T74" fmla="*/ 54 w 338"/>
                <a:gd name="T75" fmla="*/ 65 h 357"/>
                <a:gd name="T76" fmla="*/ 66 w 338"/>
                <a:gd name="T77" fmla="*/ 48 h 357"/>
                <a:gd name="T78" fmla="*/ 88 w 338"/>
                <a:gd name="T79" fmla="*/ 48 h 357"/>
                <a:gd name="T80" fmla="*/ 156 w 338"/>
                <a:gd name="T81" fmla="*/ 27 h 357"/>
                <a:gd name="T82" fmla="*/ 209 w 338"/>
                <a:gd name="T83" fmla="*/ 12 h 357"/>
                <a:gd name="T84" fmla="*/ 269 w 338"/>
                <a:gd name="T85" fmla="*/ 0 h 357"/>
                <a:gd name="T86" fmla="*/ 320 w 338"/>
                <a:gd name="T87" fmla="*/ 2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38" h="357">
                  <a:moveTo>
                    <a:pt x="320" y="20"/>
                  </a:moveTo>
                  <a:lnTo>
                    <a:pt x="334" y="63"/>
                  </a:lnTo>
                  <a:lnTo>
                    <a:pt x="338" y="96"/>
                  </a:lnTo>
                  <a:lnTo>
                    <a:pt x="319" y="107"/>
                  </a:lnTo>
                  <a:lnTo>
                    <a:pt x="287" y="100"/>
                  </a:lnTo>
                  <a:lnTo>
                    <a:pt x="252" y="113"/>
                  </a:lnTo>
                  <a:lnTo>
                    <a:pt x="239" y="137"/>
                  </a:lnTo>
                  <a:lnTo>
                    <a:pt x="247" y="192"/>
                  </a:lnTo>
                  <a:lnTo>
                    <a:pt x="237" y="231"/>
                  </a:lnTo>
                  <a:lnTo>
                    <a:pt x="229" y="252"/>
                  </a:lnTo>
                  <a:lnTo>
                    <a:pt x="210" y="262"/>
                  </a:lnTo>
                  <a:lnTo>
                    <a:pt x="183" y="280"/>
                  </a:lnTo>
                  <a:lnTo>
                    <a:pt x="133" y="299"/>
                  </a:lnTo>
                  <a:lnTo>
                    <a:pt x="105" y="303"/>
                  </a:lnTo>
                  <a:lnTo>
                    <a:pt x="79" y="307"/>
                  </a:lnTo>
                  <a:lnTo>
                    <a:pt x="66" y="325"/>
                  </a:lnTo>
                  <a:lnTo>
                    <a:pt x="50" y="340"/>
                  </a:lnTo>
                  <a:lnTo>
                    <a:pt x="17" y="357"/>
                  </a:lnTo>
                  <a:lnTo>
                    <a:pt x="22" y="340"/>
                  </a:lnTo>
                  <a:lnTo>
                    <a:pt x="7" y="332"/>
                  </a:lnTo>
                  <a:lnTo>
                    <a:pt x="11" y="307"/>
                  </a:lnTo>
                  <a:lnTo>
                    <a:pt x="7" y="284"/>
                  </a:lnTo>
                  <a:lnTo>
                    <a:pt x="0" y="266"/>
                  </a:lnTo>
                  <a:lnTo>
                    <a:pt x="29" y="244"/>
                  </a:lnTo>
                  <a:lnTo>
                    <a:pt x="66" y="209"/>
                  </a:lnTo>
                  <a:lnTo>
                    <a:pt x="50" y="202"/>
                  </a:lnTo>
                  <a:lnTo>
                    <a:pt x="39" y="183"/>
                  </a:lnTo>
                  <a:lnTo>
                    <a:pt x="54" y="178"/>
                  </a:lnTo>
                  <a:lnTo>
                    <a:pt x="66" y="165"/>
                  </a:lnTo>
                  <a:lnTo>
                    <a:pt x="95" y="158"/>
                  </a:lnTo>
                  <a:lnTo>
                    <a:pt x="108" y="149"/>
                  </a:lnTo>
                  <a:lnTo>
                    <a:pt x="105" y="131"/>
                  </a:lnTo>
                  <a:lnTo>
                    <a:pt x="79" y="131"/>
                  </a:lnTo>
                  <a:lnTo>
                    <a:pt x="66" y="131"/>
                  </a:lnTo>
                  <a:lnTo>
                    <a:pt x="50" y="123"/>
                  </a:lnTo>
                  <a:lnTo>
                    <a:pt x="47" y="106"/>
                  </a:lnTo>
                  <a:lnTo>
                    <a:pt x="47" y="82"/>
                  </a:lnTo>
                  <a:lnTo>
                    <a:pt x="54" y="65"/>
                  </a:lnTo>
                  <a:lnTo>
                    <a:pt x="66" y="48"/>
                  </a:lnTo>
                  <a:lnTo>
                    <a:pt x="88" y="48"/>
                  </a:lnTo>
                  <a:lnTo>
                    <a:pt x="156" y="27"/>
                  </a:lnTo>
                  <a:lnTo>
                    <a:pt x="209" y="12"/>
                  </a:lnTo>
                  <a:lnTo>
                    <a:pt x="269" y="0"/>
                  </a:lnTo>
                  <a:lnTo>
                    <a:pt x="320" y="20"/>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56" name="Freeform 35"/>
            <p:cNvSpPr>
              <a:spLocks/>
            </p:cNvSpPr>
            <p:nvPr/>
          </p:nvSpPr>
          <p:spPr bwMode="auto">
            <a:xfrm>
              <a:off x="534685" y="1747791"/>
              <a:ext cx="319510" cy="301729"/>
            </a:xfrm>
            <a:custGeom>
              <a:avLst/>
              <a:gdLst>
                <a:gd name="T0" fmla="*/ 463 w 509"/>
                <a:gd name="T1" fmla="*/ 163 h 481"/>
                <a:gd name="T2" fmla="*/ 454 w 509"/>
                <a:gd name="T3" fmla="*/ 232 h 481"/>
                <a:gd name="T4" fmla="*/ 422 w 509"/>
                <a:gd name="T5" fmla="*/ 255 h 481"/>
                <a:gd name="T6" fmla="*/ 415 w 509"/>
                <a:gd name="T7" fmla="*/ 308 h 481"/>
                <a:gd name="T8" fmla="*/ 416 w 509"/>
                <a:gd name="T9" fmla="*/ 412 h 481"/>
                <a:gd name="T10" fmla="*/ 406 w 509"/>
                <a:gd name="T11" fmla="*/ 427 h 481"/>
                <a:gd name="T12" fmla="*/ 350 w 509"/>
                <a:gd name="T13" fmla="*/ 407 h 481"/>
                <a:gd name="T14" fmla="*/ 289 w 509"/>
                <a:gd name="T15" fmla="*/ 422 h 481"/>
                <a:gd name="T16" fmla="*/ 241 w 509"/>
                <a:gd name="T17" fmla="*/ 433 h 481"/>
                <a:gd name="T18" fmla="*/ 172 w 509"/>
                <a:gd name="T19" fmla="*/ 455 h 481"/>
                <a:gd name="T20" fmla="*/ 154 w 509"/>
                <a:gd name="T21" fmla="*/ 437 h 481"/>
                <a:gd name="T22" fmla="*/ 126 w 509"/>
                <a:gd name="T23" fmla="*/ 447 h 481"/>
                <a:gd name="T24" fmla="*/ 117 w 509"/>
                <a:gd name="T25" fmla="*/ 459 h 481"/>
                <a:gd name="T26" fmla="*/ 84 w 509"/>
                <a:gd name="T27" fmla="*/ 481 h 481"/>
                <a:gd name="T28" fmla="*/ 70 w 509"/>
                <a:gd name="T29" fmla="*/ 459 h 481"/>
                <a:gd name="T30" fmla="*/ 73 w 509"/>
                <a:gd name="T31" fmla="*/ 434 h 481"/>
                <a:gd name="T32" fmla="*/ 79 w 509"/>
                <a:gd name="T33" fmla="*/ 412 h 481"/>
                <a:gd name="T34" fmla="*/ 95 w 509"/>
                <a:gd name="T35" fmla="*/ 395 h 481"/>
                <a:gd name="T36" fmla="*/ 101 w 509"/>
                <a:gd name="T37" fmla="*/ 383 h 481"/>
                <a:gd name="T38" fmla="*/ 91 w 509"/>
                <a:gd name="T39" fmla="*/ 371 h 481"/>
                <a:gd name="T40" fmla="*/ 73 w 509"/>
                <a:gd name="T41" fmla="*/ 380 h 481"/>
                <a:gd name="T42" fmla="*/ 62 w 509"/>
                <a:gd name="T43" fmla="*/ 383 h 481"/>
                <a:gd name="T44" fmla="*/ 44 w 509"/>
                <a:gd name="T45" fmla="*/ 354 h 481"/>
                <a:gd name="T46" fmla="*/ 34 w 509"/>
                <a:gd name="T47" fmla="*/ 335 h 481"/>
                <a:gd name="T48" fmla="*/ 22 w 509"/>
                <a:gd name="T49" fmla="*/ 327 h 481"/>
                <a:gd name="T50" fmla="*/ 0 w 509"/>
                <a:gd name="T51" fmla="*/ 318 h 481"/>
                <a:gd name="T52" fmla="*/ 13 w 509"/>
                <a:gd name="T53" fmla="*/ 305 h 481"/>
                <a:gd name="T54" fmla="*/ 13 w 509"/>
                <a:gd name="T55" fmla="*/ 246 h 481"/>
                <a:gd name="T56" fmla="*/ 25 w 509"/>
                <a:gd name="T57" fmla="*/ 235 h 481"/>
                <a:gd name="T58" fmla="*/ 54 w 509"/>
                <a:gd name="T59" fmla="*/ 214 h 481"/>
                <a:gd name="T60" fmla="*/ 73 w 509"/>
                <a:gd name="T61" fmla="*/ 201 h 481"/>
                <a:gd name="T62" fmla="*/ 91 w 509"/>
                <a:gd name="T63" fmla="*/ 192 h 481"/>
                <a:gd name="T64" fmla="*/ 113 w 509"/>
                <a:gd name="T65" fmla="*/ 201 h 481"/>
                <a:gd name="T66" fmla="*/ 113 w 509"/>
                <a:gd name="T67" fmla="*/ 185 h 481"/>
                <a:gd name="T68" fmla="*/ 138 w 509"/>
                <a:gd name="T69" fmla="*/ 156 h 481"/>
                <a:gd name="T70" fmla="*/ 154 w 509"/>
                <a:gd name="T71" fmla="*/ 160 h 481"/>
                <a:gd name="T72" fmla="*/ 204 w 509"/>
                <a:gd name="T73" fmla="*/ 172 h 481"/>
                <a:gd name="T74" fmla="*/ 222 w 509"/>
                <a:gd name="T75" fmla="*/ 179 h 481"/>
                <a:gd name="T76" fmla="*/ 239 w 509"/>
                <a:gd name="T77" fmla="*/ 172 h 481"/>
                <a:gd name="T78" fmla="*/ 273 w 509"/>
                <a:gd name="T79" fmla="*/ 156 h 481"/>
                <a:gd name="T80" fmla="*/ 280 w 509"/>
                <a:gd name="T81" fmla="*/ 148 h 481"/>
                <a:gd name="T82" fmla="*/ 294 w 509"/>
                <a:gd name="T83" fmla="*/ 156 h 481"/>
                <a:gd name="T84" fmla="*/ 304 w 509"/>
                <a:gd name="T85" fmla="*/ 144 h 481"/>
                <a:gd name="T86" fmla="*/ 317 w 509"/>
                <a:gd name="T87" fmla="*/ 151 h 481"/>
                <a:gd name="T88" fmla="*/ 342 w 509"/>
                <a:gd name="T89" fmla="*/ 160 h 481"/>
                <a:gd name="T90" fmla="*/ 351 w 509"/>
                <a:gd name="T91" fmla="*/ 148 h 481"/>
                <a:gd name="T92" fmla="*/ 351 w 509"/>
                <a:gd name="T93" fmla="*/ 126 h 481"/>
                <a:gd name="T94" fmla="*/ 342 w 509"/>
                <a:gd name="T95" fmla="*/ 106 h 481"/>
                <a:gd name="T96" fmla="*/ 339 w 509"/>
                <a:gd name="T97" fmla="*/ 88 h 481"/>
                <a:gd name="T98" fmla="*/ 366 w 509"/>
                <a:gd name="T99" fmla="*/ 76 h 481"/>
                <a:gd name="T100" fmla="*/ 401 w 509"/>
                <a:gd name="T101" fmla="*/ 54 h 481"/>
                <a:gd name="T102" fmla="*/ 423 w 509"/>
                <a:gd name="T103" fmla="*/ 62 h 481"/>
                <a:gd name="T104" fmla="*/ 408 w 509"/>
                <a:gd name="T105" fmla="*/ 40 h 481"/>
                <a:gd name="T106" fmla="*/ 426 w 509"/>
                <a:gd name="T107" fmla="*/ 29 h 481"/>
                <a:gd name="T108" fmla="*/ 448 w 509"/>
                <a:gd name="T109" fmla="*/ 13 h 481"/>
                <a:gd name="T110" fmla="*/ 462 w 509"/>
                <a:gd name="T111" fmla="*/ 0 h 481"/>
                <a:gd name="T112" fmla="*/ 480 w 509"/>
                <a:gd name="T113" fmla="*/ 0 h 481"/>
                <a:gd name="T114" fmla="*/ 496 w 509"/>
                <a:gd name="T115" fmla="*/ 22 h 481"/>
                <a:gd name="T116" fmla="*/ 509 w 509"/>
                <a:gd name="T117" fmla="*/ 4 h 481"/>
                <a:gd name="T118" fmla="*/ 463 w 509"/>
                <a:gd name="T119" fmla="*/ 163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09" h="481">
                  <a:moveTo>
                    <a:pt x="463" y="163"/>
                  </a:moveTo>
                  <a:lnTo>
                    <a:pt x="454" y="232"/>
                  </a:lnTo>
                  <a:lnTo>
                    <a:pt x="422" y="255"/>
                  </a:lnTo>
                  <a:lnTo>
                    <a:pt x="415" y="308"/>
                  </a:lnTo>
                  <a:lnTo>
                    <a:pt x="416" y="412"/>
                  </a:lnTo>
                  <a:lnTo>
                    <a:pt x="406" y="427"/>
                  </a:lnTo>
                  <a:lnTo>
                    <a:pt x="350" y="407"/>
                  </a:lnTo>
                  <a:lnTo>
                    <a:pt x="289" y="422"/>
                  </a:lnTo>
                  <a:lnTo>
                    <a:pt x="241" y="433"/>
                  </a:lnTo>
                  <a:lnTo>
                    <a:pt x="172" y="455"/>
                  </a:lnTo>
                  <a:lnTo>
                    <a:pt x="154" y="437"/>
                  </a:lnTo>
                  <a:lnTo>
                    <a:pt x="126" y="447"/>
                  </a:lnTo>
                  <a:lnTo>
                    <a:pt x="117" y="459"/>
                  </a:lnTo>
                  <a:lnTo>
                    <a:pt x="84" y="481"/>
                  </a:lnTo>
                  <a:lnTo>
                    <a:pt x="70" y="459"/>
                  </a:lnTo>
                  <a:lnTo>
                    <a:pt x="73" y="434"/>
                  </a:lnTo>
                  <a:lnTo>
                    <a:pt x="79" y="412"/>
                  </a:lnTo>
                  <a:lnTo>
                    <a:pt x="95" y="395"/>
                  </a:lnTo>
                  <a:lnTo>
                    <a:pt x="101" y="383"/>
                  </a:lnTo>
                  <a:lnTo>
                    <a:pt x="91" y="371"/>
                  </a:lnTo>
                  <a:lnTo>
                    <a:pt x="73" y="380"/>
                  </a:lnTo>
                  <a:lnTo>
                    <a:pt x="62" y="383"/>
                  </a:lnTo>
                  <a:lnTo>
                    <a:pt x="44" y="354"/>
                  </a:lnTo>
                  <a:lnTo>
                    <a:pt x="34" y="335"/>
                  </a:lnTo>
                  <a:lnTo>
                    <a:pt x="22" y="327"/>
                  </a:lnTo>
                  <a:lnTo>
                    <a:pt x="0" y="318"/>
                  </a:lnTo>
                  <a:lnTo>
                    <a:pt x="13" y="305"/>
                  </a:lnTo>
                  <a:lnTo>
                    <a:pt x="13" y="246"/>
                  </a:lnTo>
                  <a:lnTo>
                    <a:pt x="25" y="235"/>
                  </a:lnTo>
                  <a:lnTo>
                    <a:pt x="54" y="214"/>
                  </a:lnTo>
                  <a:lnTo>
                    <a:pt x="73" y="201"/>
                  </a:lnTo>
                  <a:lnTo>
                    <a:pt x="91" y="192"/>
                  </a:lnTo>
                  <a:lnTo>
                    <a:pt x="113" y="201"/>
                  </a:lnTo>
                  <a:lnTo>
                    <a:pt x="113" y="185"/>
                  </a:lnTo>
                  <a:lnTo>
                    <a:pt x="138" y="156"/>
                  </a:lnTo>
                  <a:lnTo>
                    <a:pt x="154" y="160"/>
                  </a:lnTo>
                  <a:lnTo>
                    <a:pt x="204" y="172"/>
                  </a:lnTo>
                  <a:lnTo>
                    <a:pt x="222" y="179"/>
                  </a:lnTo>
                  <a:lnTo>
                    <a:pt x="239" y="172"/>
                  </a:lnTo>
                  <a:lnTo>
                    <a:pt x="273" y="156"/>
                  </a:lnTo>
                  <a:lnTo>
                    <a:pt x="280" y="148"/>
                  </a:lnTo>
                  <a:lnTo>
                    <a:pt x="294" y="156"/>
                  </a:lnTo>
                  <a:lnTo>
                    <a:pt x="304" y="144"/>
                  </a:lnTo>
                  <a:lnTo>
                    <a:pt x="317" y="151"/>
                  </a:lnTo>
                  <a:lnTo>
                    <a:pt x="342" y="160"/>
                  </a:lnTo>
                  <a:lnTo>
                    <a:pt x="351" y="148"/>
                  </a:lnTo>
                  <a:lnTo>
                    <a:pt x="351" y="126"/>
                  </a:lnTo>
                  <a:lnTo>
                    <a:pt x="342" y="106"/>
                  </a:lnTo>
                  <a:lnTo>
                    <a:pt x="339" y="88"/>
                  </a:lnTo>
                  <a:lnTo>
                    <a:pt x="366" y="76"/>
                  </a:lnTo>
                  <a:lnTo>
                    <a:pt x="401" y="54"/>
                  </a:lnTo>
                  <a:lnTo>
                    <a:pt x="423" y="62"/>
                  </a:lnTo>
                  <a:lnTo>
                    <a:pt x="408" y="40"/>
                  </a:lnTo>
                  <a:lnTo>
                    <a:pt x="426" y="29"/>
                  </a:lnTo>
                  <a:lnTo>
                    <a:pt x="448" y="13"/>
                  </a:lnTo>
                  <a:lnTo>
                    <a:pt x="462" y="0"/>
                  </a:lnTo>
                  <a:lnTo>
                    <a:pt x="480" y="0"/>
                  </a:lnTo>
                  <a:lnTo>
                    <a:pt x="496" y="22"/>
                  </a:lnTo>
                  <a:lnTo>
                    <a:pt x="509" y="4"/>
                  </a:lnTo>
                  <a:lnTo>
                    <a:pt x="463" y="163"/>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57" name="Freeform 38"/>
            <p:cNvSpPr>
              <a:spLocks/>
            </p:cNvSpPr>
            <p:nvPr/>
          </p:nvSpPr>
          <p:spPr bwMode="auto">
            <a:xfrm>
              <a:off x="828079" y="2671870"/>
              <a:ext cx="614016" cy="355073"/>
            </a:xfrm>
            <a:custGeom>
              <a:avLst/>
              <a:gdLst>
                <a:gd name="T0" fmla="*/ 244 w 978"/>
                <a:gd name="T1" fmla="*/ 101 h 566"/>
                <a:gd name="T2" fmla="*/ 304 w 978"/>
                <a:gd name="T3" fmla="*/ 72 h 566"/>
                <a:gd name="T4" fmla="*/ 336 w 978"/>
                <a:gd name="T5" fmla="*/ 98 h 566"/>
                <a:gd name="T6" fmla="*/ 345 w 978"/>
                <a:gd name="T7" fmla="*/ 90 h 566"/>
                <a:gd name="T8" fmla="*/ 370 w 978"/>
                <a:gd name="T9" fmla="*/ 47 h 566"/>
                <a:gd name="T10" fmla="*/ 417 w 978"/>
                <a:gd name="T11" fmla="*/ 35 h 566"/>
                <a:gd name="T12" fmla="*/ 461 w 978"/>
                <a:gd name="T13" fmla="*/ 0 h 566"/>
                <a:gd name="T14" fmla="*/ 491 w 978"/>
                <a:gd name="T15" fmla="*/ 0 h 566"/>
                <a:gd name="T16" fmla="*/ 555 w 978"/>
                <a:gd name="T17" fmla="*/ 72 h 566"/>
                <a:gd name="T18" fmla="*/ 593 w 978"/>
                <a:gd name="T19" fmla="*/ 65 h 566"/>
                <a:gd name="T20" fmla="*/ 621 w 978"/>
                <a:gd name="T21" fmla="*/ 82 h 566"/>
                <a:gd name="T22" fmla="*/ 654 w 978"/>
                <a:gd name="T23" fmla="*/ 72 h 566"/>
                <a:gd name="T24" fmla="*/ 691 w 978"/>
                <a:gd name="T25" fmla="*/ 110 h 566"/>
                <a:gd name="T26" fmla="*/ 738 w 978"/>
                <a:gd name="T27" fmla="*/ 87 h 566"/>
                <a:gd name="T28" fmla="*/ 749 w 978"/>
                <a:gd name="T29" fmla="*/ 100 h 566"/>
                <a:gd name="T30" fmla="*/ 758 w 978"/>
                <a:gd name="T31" fmla="*/ 153 h 566"/>
                <a:gd name="T32" fmla="*/ 770 w 978"/>
                <a:gd name="T33" fmla="*/ 173 h 566"/>
                <a:gd name="T34" fmla="*/ 738 w 978"/>
                <a:gd name="T35" fmla="*/ 207 h 566"/>
                <a:gd name="T36" fmla="*/ 741 w 978"/>
                <a:gd name="T37" fmla="*/ 230 h 566"/>
                <a:gd name="T38" fmla="*/ 827 w 978"/>
                <a:gd name="T39" fmla="*/ 320 h 566"/>
                <a:gd name="T40" fmla="*/ 804 w 978"/>
                <a:gd name="T41" fmla="*/ 346 h 566"/>
                <a:gd name="T42" fmla="*/ 822 w 978"/>
                <a:gd name="T43" fmla="*/ 379 h 566"/>
                <a:gd name="T44" fmla="*/ 849 w 978"/>
                <a:gd name="T45" fmla="*/ 405 h 566"/>
                <a:gd name="T46" fmla="*/ 853 w 978"/>
                <a:gd name="T47" fmla="*/ 427 h 566"/>
                <a:gd name="T48" fmla="*/ 867 w 978"/>
                <a:gd name="T49" fmla="*/ 465 h 566"/>
                <a:gd name="T50" fmla="*/ 896 w 978"/>
                <a:gd name="T51" fmla="*/ 465 h 566"/>
                <a:gd name="T52" fmla="*/ 959 w 978"/>
                <a:gd name="T53" fmla="*/ 452 h 566"/>
                <a:gd name="T54" fmla="*/ 978 w 978"/>
                <a:gd name="T55" fmla="*/ 481 h 566"/>
                <a:gd name="T56" fmla="*/ 839 w 978"/>
                <a:gd name="T57" fmla="*/ 489 h 566"/>
                <a:gd name="T58" fmla="*/ 787 w 978"/>
                <a:gd name="T59" fmla="*/ 512 h 566"/>
                <a:gd name="T60" fmla="*/ 717 w 978"/>
                <a:gd name="T61" fmla="*/ 560 h 566"/>
                <a:gd name="T62" fmla="*/ 653 w 978"/>
                <a:gd name="T63" fmla="*/ 553 h 566"/>
                <a:gd name="T64" fmla="*/ 563 w 978"/>
                <a:gd name="T65" fmla="*/ 540 h 566"/>
                <a:gd name="T66" fmla="*/ 496 w 978"/>
                <a:gd name="T67" fmla="*/ 566 h 566"/>
                <a:gd name="T68" fmla="*/ 451 w 978"/>
                <a:gd name="T69" fmla="*/ 544 h 566"/>
                <a:gd name="T70" fmla="*/ 362 w 978"/>
                <a:gd name="T71" fmla="*/ 560 h 566"/>
                <a:gd name="T72" fmla="*/ 307 w 978"/>
                <a:gd name="T73" fmla="*/ 544 h 566"/>
                <a:gd name="T74" fmla="*/ 261 w 978"/>
                <a:gd name="T75" fmla="*/ 511 h 566"/>
                <a:gd name="T76" fmla="*/ 181 w 978"/>
                <a:gd name="T77" fmla="*/ 492 h 566"/>
                <a:gd name="T78" fmla="*/ 140 w 978"/>
                <a:gd name="T79" fmla="*/ 464 h 566"/>
                <a:gd name="T80" fmla="*/ 101 w 978"/>
                <a:gd name="T81" fmla="*/ 456 h 566"/>
                <a:gd name="T82" fmla="*/ 101 w 978"/>
                <a:gd name="T83" fmla="*/ 445 h 566"/>
                <a:gd name="T84" fmla="*/ 69 w 978"/>
                <a:gd name="T85" fmla="*/ 423 h 566"/>
                <a:gd name="T86" fmla="*/ 65 w 978"/>
                <a:gd name="T87" fmla="*/ 386 h 566"/>
                <a:gd name="T88" fmla="*/ 51 w 978"/>
                <a:gd name="T89" fmla="*/ 364 h 566"/>
                <a:gd name="T90" fmla="*/ 35 w 978"/>
                <a:gd name="T91" fmla="*/ 335 h 566"/>
                <a:gd name="T92" fmla="*/ 0 w 978"/>
                <a:gd name="T93" fmla="*/ 302 h 566"/>
                <a:gd name="T94" fmla="*/ 0 w 978"/>
                <a:gd name="T95" fmla="*/ 292 h 566"/>
                <a:gd name="T96" fmla="*/ 148 w 978"/>
                <a:gd name="T97" fmla="*/ 292 h 566"/>
                <a:gd name="T98" fmla="*/ 195 w 978"/>
                <a:gd name="T99" fmla="*/ 235 h 566"/>
                <a:gd name="T100" fmla="*/ 224 w 978"/>
                <a:gd name="T101" fmla="*/ 238 h 566"/>
                <a:gd name="T102" fmla="*/ 232 w 978"/>
                <a:gd name="T103" fmla="*/ 219 h 566"/>
                <a:gd name="T104" fmla="*/ 244 w 978"/>
                <a:gd name="T105" fmla="*/ 182 h 566"/>
                <a:gd name="T106" fmla="*/ 257 w 978"/>
                <a:gd name="T107" fmla="*/ 153 h 566"/>
                <a:gd name="T108" fmla="*/ 244 w 978"/>
                <a:gd name="T109" fmla="*/ 101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8" h="566">
                  <a:moveTo>
                    <a:pt x="244" y="101"/>
                  </a:moveTo>
                  <a:lnTo>
                    <a:pt x="304" y="72"/>
                  </a:lnTo>
                  <a:lnTo>
                    <a:pt x="336" y="98"/>
                  </a:lnTo>
                  <a:lnTo>
                    <a:pt x="345" y="90"/>
                  </a:lnTo>
                  <a:lnTo>
                    <a:pt x="370" y="47"/>
                  </a:lnTo>
                  <a:lnTo>
                    <a:pt x="417" y="35"/>
                  </a:lnTo>
                  <a:lnTo>
                    <a:pt x="461" y="0"/>
                  </a:lnTo>
                  <a:lnTo>
                    <a:pt x="491" y="0"/>
                  </a:lnTo>
                  <a:lnTo>
                    <a:pt x="555" y="72"/>
                  </a:lnTo>
                  <a:lnTo>
                    <a:pt x="593" y="65"/>
                  </a:lnTo>
                  <a:lnTo>
                    <a:pt x="621" y="82"/>
                  </a:lnTo>
                  <a:lnTo>
                    <a:pt x="654" y="72"/>
                  </a:lnTo>
                  <a:lnTo>
                    <a:pt x="691" y="110"/>
                  </a:lnTo>
                  <a:lnTo>
                    <a:pt x="738" y="87"/>
                  </a:lnTo>
                  <a:lnTo>
                    <a:pt x="749" y="100"/>
                  </a:lnTo>
                  <a:lnTo>
                    <a:pt x="758" y="153"/>
                  </a:lnTo>
                  <a:lnTo>
                    <a:pt x="770" y="173"/>
                  </a:lnTo>
                  <a:lnTo>
                    <a:pt x="738" y="207"/>
                  </a:lnTo>
                  <a:lnTo>
                    <a:pt x="741" y="230"/>
                  </a:lnTo>
                  <a:lnTo>
                    <a:pt x="827" y="320"/>
                  </a:lnTo>
                  <a:lnTo>
                    <a:pt x="804" y="346"/>
                  </a:lnTo>
                  <a:lnTo>
                    <a:pt x="822" y="379"/>
                  </a:lnTo>
                  <a:lnTo>
                    <a:pt x="849" y="405"/>
                  </a:lnTo>
                  <a:lnTo>
                    <a:pt x="853" y="427"/>
                  </a:lnTo>
                  <a:lnTo>
                    <a:pt x="867" y="465"/>
                  </a:lnTo>
                  <a:lnTo>
                    <a:pt x="896" y="465"/>
                  </a:lnTo>
                  <a:lnTo>
                    <a:pt x="959" y="452"/>
                  </a:lnTo>
                  <a:lnTo>
                    <a:pt x="978" y="481"/>
                  </a:lnTo>
                  <a:lnTo>
                    <a:pt x="839" y="489"/>
                  </a:lnTo>
                  <a:lnTo>
                    <a:pt x="787" y="512"/>
                  </a:lnTo>
                  <a:lnTo>
                    <a:pt x="717" y="560"/>
                  </a:lnTo>
                  <a:lnTo>
                    <a:pt x="653" y="553"/>
                  </a:lnTo>
                  <a:lnTo>
                    <a:pt x="563" y="540"/>
                  </a:lnTo>
                  <a:lnTo>
                    <a:pt x="496" y="566"/>
                  </a:lnTo>
                  <a:lnTo>
                    <a:pt x="451" y="544"/>
                  </a:lnTo>
                  <a:lnTo>
                    <a:pt x="362" y="560"/>
                  </a:lnTo>
                  <a:lnTo>
                    <a:pt x="307" y="544"/>
                  </a:lnTo>
                  <a:lnTo>
                    <a:pt x="261" y="511"/>
                  </a:lnTo>
                  <a:lnTo>
                    <a:pt x="181" y="492"/>
                  </a:lnTo>
                  <a:lnTo>
                    <a:pt x="140" y="464"/>
                  </a:lnTo>
                  <a:lnTo>
                    <a:pt x="101" y="456"/>
                  </a:lnTo>
                  <a:lnTo>
                    <a:pt x="101" y="445"/>
                  </a:lnTo>
                  <a:lnTo>
                    <a:pt x="69" y="423"/>
                  </a:lnTo>
                  <a:lnTo>
                    <a:pt x="65" y="386"/>
                  </a:lnTo>
                  <a:lnTo>
                    <a:pt x="51" y="364"/>
                  </a:lnTo>
                  <a:lnTo>
                    <a:pt x="35" y="335"/>
                  </a:lnTo>
                  <a:lnTo>
                    <a:pt x="0" y="302"/>
                  </a:lnTo>
                  <a:lnTo>
                    <a:pt x="0" y="292"/>
                  </a:lnTo>
                  <a:lnTo>
                    <a:pt x="148" y="292"/>
                  </a:lnTo>
                  <a:lnTo>
                    <a:pt x="195" y="235"/>
                  </a:lnTo>
                  <a:lnTo>
                    <a:pt x="224" y="238"/>
                  </a:lnTo>
                  <a:lnTo>
                    <a:pt x="232" y="219"/>
                  </a:lnTo>
                  <a:lnTo>
                    <a:pt x="244" y="182"/>
                  </a:lnTo>
                  <a:lnTo>
                    <a:pt x="257" y="153"/>
                  </a:lnTo>
                  <a:lnTo>
                    <a:pt x="244" y="101"/>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grpSp>
          <p:nvGrpSpPr>
            <p:cNvPr id="158" name="157 Grupo"/>
            <p:cNvGrpSpPr/>
            <p:nvPr/>
          </p:nvGrpSpPr>
          <p:grpSpPr>
            <a:xfrm>
              <a:off x="2097230" y="2588521"/>
              <a:ext cx="403417" cy="784606"/>
              <a:chOff x="2731120" y="4364768"/>
              <a:chExt cx="602224" cy="1171268"/>
            </a:xfrm>
            <a:gradFill>
              <a:gsLst>
                <a:gs pos="0">
                  <a:schemeClr val="accent6">
                    <a:lumMod val="75000"/>
                  </a:schemeClr>
                </a:gs>
                <a:gs pos="100000">
                  <a:schemeClr val="accent6"/>
                </a:gs>
              </a:gsLst>
              <a:lin ang="16200000" scaled="0"/>
            </a:gradFill>
            <a:effectLst>
              <a:outerShdw blurRad="50800" dist="25400" dir="2700000" algn="tl" rotWithShape="0">
                <a:schemeClr val="tx1">
                  <a:alpha val="40000"/>
                </a:schemeClr>
              </a:outerShdw>
            </a:effectLst>
          </p:grpSpPr>
          <p:sp>
            <p:nvSpPr>
              <p:cNvPr id="183" name="Freeform 41"/>
              <p:cNvSpPr>
                <a:spLocks/>
              </p:cNvSpPr>
              <p:nvPr/>
            </p:nvSpPr>
            <p:spPr bwMode="auto">
              <a:xfrm>
                <a:off x="2731120" y="4577122"/>
                <a:ext cx="469503" cy="627939"/>
              </a:xfrm>
              <a:custGeom>
                <a:avLst/>
                <a:gdLst>
                  <a:gd name="T0" fmla="*/ 501 w 501"/>
                  <a:gd name="T1" fmla="*/ 568 h 670"/>
                  <a:gd name="T2" fmla="*/ 501 w 501"/>
                  <a:gd name="T3" fmla="*/ 555 h 670"/>
                  <a:gd name="T4" fmla="*/ 476 w 501"/>
                  <a:gd name="T5" fmla="*/ 518 h 670"/>
                  <a:gd name="T6" fmla="*/ 427 w 501"/>
                  <a:gd name="T7" fmla="*/ 455 h 670"/>
                  <a:gd name="T8" fmla="*/ 422 w 501"/>
                  <a:gd name="T9" fmla="*/ 417 h 670"/>
                  <a:gd name="T10" fmla="*/ 415 w 501"/>
                  <a:gd name="T11" fmla="*/ 401 h 670"/>
                  <a:gd name="T12" fmla="*/ 403 w 501"/>
                  <a:gd name="T13" fmla="*/ 393 h 670"/>
                  <a:gd name="T14" fmla="*/ 415 w 501"/>
                  <a:gd name="T15" fmla="*/ 333 h 670"/>
                  <a:gd name="T16" fmla="*/ 418 w 501"/>
                  <a:gd name="T17" fmla="*/ 296 h 670"/>
                  <a:gd name="T18" fmla="*/ 427 w 501"/>
                  <a:gd name="T19" fmla="*/ 270 h 670"/>
                  <a:gd name="T20" fmla="*/ 432 w 501"/>
                  <a:gd name="T21" fmla="*/ 232 h 670"/>
                  <a:gd name="T22" fmla="*/ 444 w 501"/>
                  <a:gd name="T23" fmla="*/ 220 h 670"/>
                  <a:gd name="T24" fmla="*/ 444 w 501"/>
                  <a:gd name="T25" fmla="*/ 198 h 670"/>
                  <a:gd name="T26" fmla="*/ 472 w 501"/>
                  <a:gd name="T27" fmla="*/ 154 h 670"/>
                  <a:gd name="T28" fmla="*/ 490 w 501"/>
                  <a:gd name="T29" fmla="*/ 117 h 670"/>
                  <a:gd name="T30" fmla="*/ 457 w 501"/>
                  <a:gd name="T31" fmla="*/ 83 h 670"/>
                  <a:gd name="T32" fmla="*/ 412 w 501"/>
                  <a:gd name="T33" fmla="*/ 75 h 670"/>
                  <a:gd name="T34" fmla="*/ 381 w 501"/>
                  <a:gd name="T35" fmla="*/ 47 h 670"/>
                  <a:gd name="T36" fmla="*/ 339 w 501"/>
                  <a:gd name="T37" fmla="*/ 22 h 670"/>
                  <a:gd name="T38" fmla="*/ 322 w 501"/>
                  <a:gd name="T39" fmla="*/ 7 h 670"/>
                  <a:gd name="T40" fmla="*/ 302 w 501"/>
                  <a:gd name="T41" fmla="*/ 0 h 670"/>
                  <a:gd name="T42" fmla="*/ 292 w 501"/>
                  <a:gd name="T43" fmla="*/ 6 h 670"/>
                  <a:gd name="T44" fmla="*/ 292 w 501"/>
                  <a:gd name="T45" fmla="*/ 53 h 670"/>
                  <a:gd name="T46" fmla="*/ 284 w 501"/>
                  <a:gd name="T47" fmla="*/ 78 h 670"/>
                  <a:gd name="T48" fmla="*/ 261 w 501"/>
                  <a:gd name="T49" fmla="*/ 91 h 670"/>
                  <a:gd name="T50" fmla="*/ 239 w 501"/>
                  <a:gd name="T51" fmla="*/ 103 h 670"/>
                  <a:gd name="T52" fmla="*/ 227 w 501"/>
                  <a:gd name="T53" fmla="*/ 129 h 670"/>
                  <a:gd name="T54" fmla="*/ 217 w 501"/>
                  <a:gd name="T55" fmla="*/ 153 h 670"/>
                  <a:gd name="T56" fmla="*/ 184 w 501"/>
                  <a:gd name="T57" fmla="*/ 153 h 670"/>
                  <a:gd name="T58" fmla="*/ 172 w 501"/>
                  <a:gd name="T59" fmla="*/ 146 h 670"/>
                  <a:gd name="T60" fmla="*/ 176 w 501"/>
                  <a:gd name="T61" fmla="*/ 119 h 670"/>
                  <a:gd name="T62" fmla="*/ 158 w 501"/>
                  <a:gd name="T63" fmla="*/ 109 h 670"/>
                  <a:gd name="T64" fmla="*/ 142 w 501"/>
                  <a:gd name="T65" fmla="*/ 120 h 670"/>
                  <a:gd name="T66" fmla="*/ 97 w 501"/>
                  <a:gd name="T67" fmla="*/ 142 h 670"/>
                  <a:gd name="T68" fmla="*/ 106 w 501"/>
                  <a:gd name="T69" fmla="*/ 195 h 670"/>
                  <a:gd name="T70" fmla="*/ 81 w 501"/>
                  <a:gd name="T71" fmla="*/ 228 h 670"/>
                  <a:gd name="T72" fmla="*/ 64 w 501"/>
                  <a:gd name="T73" fmla="*/ 228 h 670"/>
                  <a:gd name="T74" fmla="*/ 70 w 501"/>
                  <a:gd name="T75" fmla="*/ 258 h 670"/>
                  <a:gd name="T76" fmla="*/ 18 w 501"/>
                  <a:gd name="T77" fmla="*/ 270 h 670"/>
                  <a:gd name="T78" fmla="*/ 0 w 501"/>
                  <a:gd name="T79" fmla="*/ 360 h 670"/>
                  <a:gd name="T80" fmla="*/ 81 w 501"/>
                  <a:gd name="T81" fmla="*/ 393 h 670"/>
                  <a:gd name="T82" fmla="*/ 122 w 501"/>
                  <a:gd name="T83" fmla="*/ 417 h 670"/>
                  <a:gd name="T84" fmla="*/ 122 w 501"/>
                  <a:gd name="T85" fmla="*/ 430 h 670"/>
                  <a:gd name="T86" fmla="*/ 107 w 501"/>
                  <a:gd name="T87" fmla="*/ 477 h 670"/>
                  <a:gd name="T88" fmla="*/ 107 w 501"/>
                  <a:gd name="T89" fmla="*/ 531 h 670"/>
                  <a:gd name="T90" fmla="*/ 117 w 501"/>
                  <a:gd name="T91" fmla="*/ 550 h 670"/>
                  <a:gd name="T92" fmla="*/ 144 w 501"/>
                  <a:gd name="T93" fmla="*/ 561 h 670"/>
                  <a:gd name="T94" fmla="*/ 195 w 501"/>
                  <a:gd name="T95" fmla="*/ 583 h 670"/>
                  <a:gd name="T96" fmla="*/ 213 w 501"/>
                  <a:gd name="T97" fmla="*/ 593 h 670"/>
                  <a:gd name="T98" fmla="*/ 217 w 501"/>
                  <a:gd name="T99" fmla="*/ 622 h 670"/>
                  <a:gd name="T100" fmla="*/ 201 w 501"/>
                  <a:gd name="T101" fmla="*/ 638 h 670"/>
                  <a:gd name="T102" fmla="*/ 238 w 501"/>
                  <a:gd name="T103" fmla="*/ 646 h 670"/>
                  <a:gd name="T104" fmla="*/ 270 w 501"/>
                  <a:gd name="T105" fmla="*/ 657 h 670"/>
                  <a:gd name="T106" fmla="*/ 294 w 501"/>
                  <a:gd name="T107" fmla="*/ 670 h 670"/>
                  <a:gd name="T108" fmla="*/ 326 w 501"/>
                  <a:gd name="T109" fmla="*/ 662 h 670"/>
                  <a:gd name="T110" fmla="*/ 348 w 501"/>
                  <a:gd name="T111" fmla="*/ 640 h 670"/>
                  <a:gd name="T112" fmla="*/ 375 w 501"/>
                  <a:gd name="T113" fmla="*/ 616 h 670"/>
                  <a:gd name="T114" fmla="*/ 420 w 501"/>
                  <a:gd name="T115" fmla="*/ 598 h 670"/>
                  <a:gd name="T116" fmla="*/ 450 w 501"/>
                  <a:gd name="T117" fmla="*/ 579 h 670"/>
                  <a:gd name="T118" fmla="*/ 501 w 501"/>
                  <a:gd name="T119" fmla="*/ 568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01" h="670">
                    <a:moveTo>
                      <a:pt x="501" y="568"/>
                    </a:moveTo>
                    <a:lnTo>
                      <a:pt x="501" y="555"/>
                    </a:lnTo>
                    <a:lnTo>
                      <a:pt x="476" y="518"/>
                    </a:lnTo>
                    <a:lnTo>
                      <a:pt x="427" y="455"/>
                    </a:lnTo>
                    <a:lnTo>
                      <a:pt x="422" y="417"/>
                    </a:lnTo>
                    <a:lnTo>
                      <a:pt x="415" y="401"/>
                    </a:lnTo>
                    <a:lnTo>
                      <a:pt x="403" y="393"/>
                    </a:lnTo>
                    <a:lnTo>
                      <a:pt x="415" y="333"/>
                    </a:lnTo>
                    <a:lnTo>
                      <a:pt x="418" y="296"/>
                    </a:lnTo>
                    <a:lnTo>
                      <a:pt x="427" y="270"/>
                    </a:lnTo>
                    <a:lnTo>
                      <a:pt x="432" y="232"/>
                    </a:lnTo>
                    <a:lnTo>
                      <a:pt x="444" y="220"/>
                    </a:lnTo>
                    <a:lnTo>
                      <a:pt x="444" y="198"/>
                    </a:lnTo>
                    <a:lnTo>
                      <a:pt x="472" y="154"/>
                    </a:lnTo>
                    <a:lnTo>
                      <a:pt x="490" y="117"/>
                    </a:lnTo>
                    <a:lnTo>
                      <a:pt x="457" y="83"/>
                    </a:lnTo>
                    <a:lnTo>
                      <a:pt x="412" y="75"/>
                    </a:lnTo>
                    <a:lnTo>
                      <a:pt x="381" y="47"/>
                    </a:lnTo>
                    <a:lnTo>
                      <a:pt x="339" y="22"/>
                    </a:lnTo>
                    <a:lnTo>
                      <a:pt x="322" y="7"/>
                    </a:lnTo>
                    <a:lnTo>
                      <a:pt x="302" y="0"/>
                    </a:lnTo>
                    <a:lnTo>
                      <a:pt x="292" y="6"/>
                    </a:lnTo>
                    <a:lnTo>
                      <a:pt x="292" y="53"/>
                    </a:lnTo>
                    <a:lnTo>
                      <a:pt x="284" y="78"/>
                    </a:lnTo>
                    <a:lnTo>
                      <a:pt x="261" y="91"/>
                    </a:lnTo>
                    <a:lnTo>
                      <a:pt x="239" y="103"/>
                    </a:lnTo>
                    <a:lnTo>
                      <a:pt x="227" y="129"/>
                    </a:lnTo>
                    <a:lnTo>
                      <a:pt x="217" y="153"/>
                    </a:lnTo>
                    <a:lnTo>
                      <a:pt x="184" y="153"/>
                    </a:lnTo>
                    <a:lnTo>
                      <a:pt x="172" y="146"/>
                    </a:lnTo>
                    <a:lnTo>
                      <a:pt x="176" y="119"/>
                    </a:lnTo>
                    <a:lnTo>
                      <a:pt x="158" y="109"/>
                    </a:lnTo>
                    <a:lnTo>
                      <a:pt x="142" y="120"/>
                    </a:lnTo>
                    <a:lnTo>
                      <a:pt x="97" y="142"/>
                    </a:lnTo>
                    <a:lnTo>
                      <a:pt x="106" y="195"/>
                    </a:lnTo>
                    <a:lnTo>
                      <a:pt x="81" y="228"/>
                    </a:lnTo>
                    <a:lnTo>
                      <a:pt x="64" y="228"/>
                    </a:lnTo>
                    <a:lnTo>
                      <a:pt x="70" y="258"/>
                    </a:lnTo>
                    <a:lnTo>
                      <a:pt x="18" y="270"/>
                    </a:lnTo>
                    <a:lnTo>
                      <a:pt x="0" y="360"/>
                    </a:lnTo>
                    <a:lnTo>
                      <a:pt x="81" y="393"/>
                    </a:lnTo>
                    <a:lnTo>
                      <a:pt x="122" y="417"/>
                    </a:lnTo>
                    <a:lnTo>
                      <a:pt x="122" y="430"/>
                    </a:lnTo>
                    <a:lnTo>
                      <a:pt x="107" y="477"/>
                    </a:lnTo>
                    <a:lnTo>
                      <a:pt x="107" y="531"/>
                    </a:lnTo>
                    <a:lnTo>
                      <a:pt x="117" y="550"/>
                    </a:lnTo>
                    <a:lnTo>
                      <a:pt x="144" y="561"/>
                    </a:lnTo>
                    <a:lnTo>
                      <a:pt x="195" y="583"/>
                    </a:lnTo>
                    <a:lnTo>
                      <a:pt x="213" y="593"/>
                    </a:lnTo>
                    <a:lnTo>
                      <a:pt x="217" y="622"/>
                    </a:lnTo>
                    <a:lnTo>
                      <a:pt x="201" y="638"/>
                    </a:lnTo>
                    <a:lnTo>
                      <a:pt x="238" y="646"/>
                    </a:lnTo>
                    <a:lnTo>
                      <a:pt x="270" y="657"/>
                    </a:lnTo>
                    <a:lnTo>
                      <a:pt x="294" y="670"/>
                    </a:lnTo>
                    <a:lnTo>
                      <a:pt x="326" y="662"/>
                    </a:lnTo>
                    <a:lnTo>
                      <a:pt x="348" y="640"/>
                    </a:lnTo>
                    <a:lnTo>
                      <a:pt x="375" y="616"/>
                    </a:lnTo>
                    <a:lnTo>
                      <a:pt x="420" y="598"/>
                    </a:lnTo>
                    <a:lnTo>
                      <a:pt x="450" y="579"/>
                    </a:lnTo>
                    <a:lnTo>
                      <a:pt x="501" y="568"/>
                    </a:lnTo>
                    <a:close/>
                  </a:path>
                </a:pathLst>
              </a:custGeom>
              <a:grpFill/>
              <a:ln w="12700">
                <a:solidFill>
                  <a:schemeClr val="accent6"/>
                </a:solidFill>
                <a:headEnd/>
                <a:tailEnd/>
              </a:ln>
              <a:effectLst/>
            </p:spPr>
            <p:style>
              <a:lnRef idx="1">
                <a:schemeClr val="accent6"/>
              </a:lnRef>
              <a:fillRef idx="3">
                <a:schemeClr val="accent6"/>
              </a:fillRef>
              <a:effectRef idx="2">
                <a:schemeClr val="accent6"/>
              </a:effectRef>
              <a:fontRef idx="minor">
                <a:schemeClr val="lt1"/>
              </a:fontRef>
            </p:style>
            <p:txBody>
              <a:bodyPr/>
              <a:lstStyle/>
              <a:p>
                <a:endParaRPr lang="es-ES"/>
              </a:p>
            </p:txBody>
          </p:sp>
          <p:sp>
            <p:nvSpPr>
              <p:cNvPr id="184" name="Freeform 40"/>
              <p:cNvSpPr>
                <a:spLocks/>
              </p:cNvSpPr>
              <p:nvPr/>
            </p:nvSpPr>
            <p:spPr bwMode="auto">
              <a:xfrm>
                <a:off x="3048822" y="4364768"/>
                <a:ext cx="284522" cy="321850"/>
              </a:xfrm>
              <a:custGeom>
                <a:avLst/>
                <a:gdLst>
                  <a:gd name="T0" fmla="*/ 48 w 303"/>
                  <a:gd name="T1" fmla="*/ 278 h 343"/>
                  <a:gd name="T2" fmla="*/ 75 w 303"/>
                  <a:gd name="T3" fmla="*/ 302 h 343"/>
                  <a:gd name="T4" fmla="*/ 118 w 303"/>
                  <a:gd name="T5" fmla="*/ 309 h 343"/>
                  <a:gd name="T6" fmla="*/ 151 w 303"/>
                  <a:gd name="T7" fmla="*/ 343 h 343"/>
                  <a:gd name="T8" fmla="*/ 206 w 303"/>
                  <a:gd name="T9" fmla="*/ 255 h 343"/>
                  <a:gd name="T10" fmla="*/ 217 w 303"/>
                  <a:gd name="T11" fmla="*/ 233 h 343"/>
                  <a:gd name="T12" fmla="*/ 239 w 303"/>
                  <a:gd name="T13" fmla="*/ 194 h 343"/>
                  <a:gd name="T14" fmla="*/ 299 w 303"/>
                  <a:gd name="T15" fmla="*/ 129 h 343"/>
                  <a:gd name="T16" fmla="*/ 303 w 303"/>
                  <a:gd name="T17" fmla="*/ 106 h 343"/>
                  <a:gd name="T18" fmla="*/ 290 w 303"/>
                  <a:gd name="T19" fmla="*/ 87 h 343"/>
                  <a:gd name="T20" fmla="*/ 285 w 303"/>
                  <a:gd name="T21" fmla="*/ 63 h 343"/>
                  <a:gd name="T22" fmla="*/ 263 w 303"/>
                  <a:gd name="T23" fmla="*/ 57 h 343"/>
                  <a:gd name="T24" fmla="*/ 246 w 303"/>
                  <a:gd name="T25" fmla="*/ 81 h 343"/>
                  <a:gd name="T26" fmla="*/ 234 w 303"/>
                  <a:gd name="T27" fmla="*/ 65 h 343"/>
                  <a:gd name="T28" fmla="*/ 231 w 303"/>
                  <a:gd name="T29" fmla="*/ 23 h 343"/>
                  <a:gd name="T30" fmla="*/ 212 w 303"/>
                  <a:gd name="T31" fmla="*/ 28 h 343"/>
                  <a:gd name="T32" fmla="*/ 195 w 303"/>
                  <a:gd name="T33" fmla="*/ 4 h 343"/>
                  <a:gd name="T34" fmla="*/ 173 w 303"/>
                  <a:gd name="T35" fmla="*/ 4 h 343"/>
                  <a:gd name="T36" fmla="*/ 155 w 303"/>
                  <a:gd name="T37" fmla="*/ 23 h 343"/>
                  <a:gd name="T38" fmla="*/ 130 w 303"/>
                  <a:gd name="T39" fmla="*/ 4 h 343"/>
                  <a:gd name="T40" fmla="*/ 96 w 303"/>
                  <a:gd name="T41" fmla="*/ 0 h 343"/>
                  <a:gd name="T42" fmla="*/ 45 w 303"/>
                  <a:gd name="T43" fmla="*/ 47 h 343"/>
                  <a:gd name="T44" fmla="*/ 19 w 303"/>
                  <a:gd name="T45" fmla="*/ 69 h 343"/>
                  <a:gd name="T46" fmla="*/ 67 w 303"/>
                  <a:gd name="T47" fmla="*/ 141 h 343"/>
                  <a:gd name="T48" fmla="*/ 67 w 303"/>
                  <a:gd name="T49" fmla="*/ 170 h 343"/>
                  <a:gd name="T50" fmla="*/ 45 w 303"/>
                  <a:gd name="T51" fmla="*/ 183 h 343"/>
                  <a:gd name="T52" fmla="*/ 16 w 303"/>
                  <a:gd name="T53" fmla="*/ 220 h 343"/>
                  <a:gd name="T54" fmla="*/ 0 w 303"/>
                  <a:gd name="T55" fmla="*/ 248 h 343"/>
                  <a:gd name="T56" fmla="*/ 48 w 303"/>
                  <a:gd name="T57" fmla="*/ 278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3" h="343">
                    <a:moveTo>
                      <a:pt x="48" y="278"/>
                    </a:moveTo>
                    <a:lnTo>
                      <a:pt x="75" y="302"/>
                    </a:lnTo>
                    <a:lnTo>
                      <a:pt x="118" y="309"/>
                    </a:lnTo>
                    <a:lnTo>
                      <a:pt x="151" y="343"/>
                    </a:lnTo>
                    <a:lnTo>
                      <a:pt x="206" y="255"/>
                    </a:lnTo>
                    <a:lnTo>
                      <a:pt x="217" y="233"/>
                    </a:lnTo>
                    <a:lnTo>
                      <a:pt x="239" y="194"/>
                    </a:lnTo>
                    <a:lnTo>
                      <a:pt x="299" y="129"/>
                    </a:lnTo>
                    <a:lnTo>
                      <a:pt x="303" y="106"/>
                    </a:lnTo>
                    <a:lnTo>
                      <a:pt x="290" y="87"/>
                    </a:lnTo>
                    <a:lnTo>
                      <a:pt x="285" y="63"/>
                    </a:lnTo>
                    <a:lnTo>
                      <a:pt x="263" y="57"/>
                    </a:lnTo>
                    <a:lnTo>
                      <a:pt x="246" y="81"/>
                    </a:lnTo>
                    <a:lnTo>
                      <a:pt x="234" y="65"/>
                    </a:lnTo>
                    <a:lnTo>
                      <a:pt x="231" y="23"/>
                    </a:lnTo>
                    <a:lnTo>
                      <a:pt x="212" y="28"/>
                    </a:lnTo>
                    <a:lnTo>
                      <a:pt x="195" y="4"/>
                    </a:lnTo>
                    <a:lnTo>
                      <a:pt x="173" y="4"/>
                    </a:lnTo>
                    <a:lnTo>
                      <a:pt x="155" y="23"/>
                    </a:lnTo>
                    <a:lnTo>
                      <a:pt x="130" y="4"/>
                    </a:lnTo>
                    <a:lnTo>
                      <a:pt x="96" y="0"/>
                    </a:lnTo>
                    <a:lnTo>
                      <a:pt x="45" y="47"/>
                    </a:lnTo>
                    <a:lnTo>
                      <a:pt x="19" y="69"/>
                    </a:lnTo>
                    <a:lnTo>
                      <a:pt x="67" y="141"/>
                    </a:lnTo>
                    <a:lnTo>
                      <a:pt x="67" y="170"/>
                    </a:lnTo>
                    <a:lnTo>
                      <a:pt x="45" y="183"/>
                    </a:lnTo>
                    <a:lnTo>
                      <a:pt x="16" y="220"/>
                    </a:lnTo>
                    <a:lnTo>
                      <a:pt x="0" y="248"/>
                    </a:lnTo>
                    <a:lnTo>
                      <a:pt x="48" y="278"/>
                    </a:lnTo>
                    <a:close/>
                  </a:path>
                </a:pathLst>
              </a:custGeom>
              <a:grpFill/>
              <a:ln w="12700">
                <a:solidFill>
                  <a:schemeClr val="accent6"/>
                </a:solidFill>
                <a:headEnd/>
                <a:tailEnd/>
              </a:ln>
              <a:effectLst/>
            </p:spPr>
            <p:style>
              <a:lnRef idx="1">
                <a:schemeClr val="accent6"/>
              </a:lnRef>
              <a:fillRef idx="3">
                <a:schemeClr val="accent6"/>
              </a:fillRef>
              <a:effectRef idx="2">
                <a:schemeClr val="accent6"/>
              </a:effectRef>
              <a:fontRef idx="minor">
                <a:schemeClr val="lt1"/>
              </a:fontRef>
            </p:style>
            <p:txBody>
              <a:bodyPr/>
              <a:lstStyle/>
              <a:p>
                <a:endParaRPr lang="es-ES"/>
              </a:p>
            </p:txBody>
          </p:sp>
          <p:sp>
            <p:nvSpPr>
              <p:cNvPr id="185" name="Freeform 42"/>
              <p:cNvSpPr>
                <a:spLocks/>
              </p:cNvSpPr>
              <p:nvPr/>
            </p:nvSpPr>
            <p:spPr bwMode="auto">
              <a:xfrm>
                <a:off x="2899510" y="5109668"/>
                <a:ext cx="395677" cy="426368"/>
              </a:xfrm>
              <a:custGeom>
                <a:avLst/>
                <a:gdLst>
                  <a:gd name="T0" fmla="*/ 93 w 422"/>
                  <a:gd name="T1" fmla="*/ 455 h 455"/>
                  <a:gd name="T2" fmla="*/ 110 w 422"/>
                  <a:gd name="T3" fmla="*/ 439 h 455"/>
                  <a:gd name="T4" fmla="*/ 115 w 422"/>
                  <a:gd name="T5" fmla="*/ 399 h 455"/>
                  <a:gd name="T6" fmla="*/ 154 w 422"/>
                  <a:gd name="T7" fmla="*/ 339 h 455"/>
                  <a:gd name="T8" fmla="*/ 159 w 422"/>
                  <a:gd name="T9" fmla="*/ 291 h 455"/>
                  <a:gd name="T10" fmla="*/ 163 w 422"/>
                  <a:gd name="T11" fmla="*/ 272 h 455"/>
                  <a:gd name="T12" fmla="*/ 176 w 422"/>
                  <a:gd name="T13" fmla="*/ 245 h 455"/>
                  <a:gd name="T14" fmla="*/ 242 w 422"/>
                  <a:gd name="T15" fmla="*/ 179 h 455"/>
                  <a:gd name="T16" fmla="*/ 271 w 422"/>
                  <a:gd name="T17" fmla="*/ 164 h 455"/>
                  <a:gd name="T18" fmla="*/ 327 w 422"/>
                  <a:gd name="T19" fmla="*/ 148 h 455"/>
                  <a:gd name="T20" fmla="*/ 354 w 422"/>
                  <a:gd name="T21" fmla="*/ 126 h 455"/>
                  <a:gd name="T22" fmla="*/ 373 w 422"/>
                  <a:gd name="T23" fmla="*/ 84 h 455"/>
                  <a:gd name="T24" fmla="*/ 393 w 422"/>
                  <a:gd name="T25" fmla="*/ 81 h 455"/>
                  <a:gd name="T26" fmla="*/ 405 w 422"/>
                  <a:gd name="T27" fmla="*/ 70 h 455"/>
                  <a:gd name="T28" fmla="*/ 422 w 422"/>
                  <a:gd name="T29" fmla="*/ 66 h 455"/>
                  <a:gd name="T30" fmla="*/ 419 w 422"/>
                  <a:gd name="T31" fmla="*/ 59 h 455"/>
                  <a:gd name="T32" fmla="*/ 415 w 422"/>
                  <a:gd name="T33" fmla="*/ 43 h 455"/>
                  <a:gd name="T34" fmla="*/ 384 w 422"/>
                  <a:gd name="T35" fmla="*/ 22 h 455"/>
                  <a:gd name="T36" fmla="*/ 361 w 422"/>
                  <a:gd name="T37" fmla="*/ 9 h 455"/>
                  <a:gd name="T38" fmla="*/ 336 w 422"/>
                  <a:gd name="T39" fmla="*/ 4 h 455"/>
                  <a:gd name="T40" fmla="*/ 321 w 422"/>
                  <a:gd name="T41" fmla="*/ 0 h 455"/>
                  <a:gd name="T42" fmla="*/ 271 w 422"/>
                  <a:gd name="T43" fmla="*/ 11 h 455"/>
                  <a:gd name="T44" fmla="*/ 238 w 422"/>
                  <a:gd name="T45" fmla="*/ 31 h 455"/>
                  <a:gd name="T46" fmla="*/ 198 w 422"/>
                  <a:gd name="T47" fmla="*/ 47 h 455"/>
                  <a:gd name="T48" fmla="*/ 169 w 422"/>
                  <a:gd name="T49" fmla="*/ 70 h 455"/>
                  <a:gd name="T50" fmla="*/ 146 w 422"/>
                  <a:gd name="T51" fmla="*/ 94 h 455"/>
                  <a:gd name="T52" fmla="*/ 115 w 422"/>
                  <a:gd name="T53" fmla="*/ 102 h 455"/>
                  <a:gd name="T54" fmla="*/ 88 w 422"/>
                  <a:gd name="T55" fmla="*/ 89 h 455"/>
                  <a:gd name="T56" fmla="*/ 57 w 422"/>
                  <a:gd name="T57" fmla="*/ 77 h 455"/>
                  <a:gd name="T58" fmla="*/ 21 w 422"/>
                  <a:gd name="T59" fmla="*/ 70 h 455"/>
                  <a:gd name="T60" fmla="*/ 0 w 422"/>
                  <a:gd name="T61" fmla="*/ 115 h 455"/>
                  <a:gd name="T62" fmla="*/ 2 w 422"/>
                  <a:gd name="T63" fmla="*/ 138 h 455"/>
                  <a:gd name="T64" fmla="*/ 9 w 422"/>
                  <a:gd name="T65" fmla="*/ 192 h 455"/>
                  <a:gd name="T66" fmla="*/ 5 w 422"/>
                  <a:gd name="T67" fmla="*/ 214 h 455"/>
                  <a:gd name="T68" fmla="*/ 1 w 422"/>
                  <a:gd name="T69" fmla="*/ 252 h 455"/>
                  <a:gd name="T70" fmla="*/ 20 w 422"/>
                  <a:gd name="T71" fmla="*/ 272 h 455"/>
                  <a:gd name="T72" fmla="*/ 13 w 422"/>
                  <a:gd name="T73" fmla="*/ 311 h 455"/>
                  <a:gd name="T74" fmla="*/ 5 w 422"/>
                  <a:gd name="T75" fmla="*/ 343 h 455"/>
                  <a:gd name="T76" fmla="*/ 5 w 422"/>
                  <a:gd name="T77" fmla="*/ 368 h 455"/>
                  <a:gd name="T78" fmla="*/ 9 w 422"/>
                  <a:gd name="T79" fmla="*/ 371 h 455"/>
                  <a:gd name="T80" fmla="*/ 25 w 422"/>
                  <a:gd name="T81" fmla="*/ 380 h 455"/>
                  <a:gd name="T82" fmla="*/ 53 w 422"/>
                  <a:gd name="T83" fmla="*/ 405 h 455"/>
                  <a:gd name="T84" fmla="*/ 68 w 422"/>
                  <a:gd name="T85" fmla="*/ 427 h 455"/>
                  <a:gd name="T86" fmla="*/ 93 w 422"/>
                  <a:gd name="T87" fmla="*/ 45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2" h="455">
                    <a:moveTo>
                      <a:pt x="93" y="455"/>
                    </a:moveTo>
                    <a:lnTo>
                      <a:pt x="110" y="439"/>
                    </a:lnTo>
                    <a:lnTo>
                      <a:pt x="115" y="399"/>
                    </a:lnTo>
                    <a:lnTo>
                      <a:pt x="154" y="339"/>
                    </a:lnTo>
                    <a:lnTo>
                      <a:pt x="159" y="291"/>
                    </a:lnTo>
                    <a:lnTo>
                      <a:pt x="163" y="272"/>
                    </a:lnTo>
                    <a:lnTo>
                      <a:pt x="176" y="245"/>
                    </a:lnTo>
                    <a:lnTo>
                      <a:pt x="242" y="179"/>
                    </a:lnTo>
                    <a:lnTo>
                      <a:pt x="271" y="164"/>
                    </a:lnTo>
                    <a:lnTo>
                      <a:pt x="327" y="148"/>
                    </a:lnTo>
                    <a:lnTo>
                      <a:pt x="354" y="126"/>
                    </a:lnTo>
                    <a:lnTo>
                      <a:pt x="373" y="84"/>
                    </a:lnTo>
                    <a:lnTo>
                      <a:pt x="393" y="81"/>
                    </a:lnTo>
                    <a:lnTo>
                      <a:pt x="405" y="70"/>
                    </a:lnTo>
                    <a:lnTo>
                      <a:pt x="422" y="66"/>
                    </a:lnTo>
                    <a:lnTo>
                      <a:pt x="419" y="59"/>
                    </a:lnTo>
                    <a:lnTo>
                      <a:pt x="415" y="43"/>
                    </a:lnTo>
                    <a:lnTo>
                      <a:pt x="384" y="22"/>
                    </a:lnTo>
                    <a:lnTo>
                      <a:pt x="361" y="9"/>
                    </a:lnTo>
                    <a:lnTo>
                      <a:pt x="336" y="4"/>
                    </a:lnTo>
                    <a:lnTo>
                      <a:pt x="321" y="0"/>
                    </a:lnTo>
                    <a:lnTo>
                      <a:pt x="271" y="11"/>
                    </a:lnTo>
                    <a:lnTo>
                      <a:pt x="238" y="31"/>
                    </a:lnTo>
                    <a:lnTo>
                      <a:pt x="198" y="47"/>
                    </a:lnTo>
                    <a:lnTo>
                      <a:pt x="169" y="70"/>
                    </a:lnTo>
                    <a:lnTo>
                      <a:pt x="146" y="94"/>
                    </a:lnTo>
                    <a:lnTo>
                      <a:pt x="115" y="102"/>
                    </a:lnTo>
                    <a:lnTo>
                      <a:pt x="88" y="89"/>
                    </a:lnTo>
                    <a:lnTo>
                      <a:pt x="57" y="77"/>
                    </a:lnTo>
                    <a:lnTo>
                      <a:pt x="21" y="70"/>
                    </a:lnTo>
                    <a:lnTo>
                      <a:pt x="0" y="115"/>
                    </a:lnTo>
                    <a:lnTo>
                      <a:pt x="2" y="138"/>
                    </a:lnTo>
                    <a:lnTo>
                      <a:pt x="9" y="192"/>
                    </a:lnTo>
                    <a:lnTo>
                      <a:pt x="5" y="214"/>
                    </a:lnTo>
                    <a:lnTo>
                      <a:pt x="1" y="252"/>
                    </a:lnTo>
                    <a:lnTo>
                      <a:pt x="20" y="272"/>
                    </a:lnTo>
                    <a:lnTo>
                      <a:pt x="13" y="311"/>
                    </a:lnTo>
                    <a:lnTo>
                      <a:pt x="5" y="343"/>
                    </a:lnTo>
                    <a:lnTo>
                      <a:pt x="5" y="368"/>
                    </a:lnTo>
                    <a:lnTo>
                      <a:pt x="9" y="371"/>
                    </a:lnTo>
                    <a:lnTo>
                      <a:pt x="25" y="380"/>
                    </a:lnTo>
                    <a:lnTo>
                      <a:pt x="53" y="405"/>
                    </a:lnTo>
                    <a:lnTo>
                      <a:pt x="68" y="427"/>
                    </a:lnTo>
                    <a:lnTo>
                      <a:pt x="93" y="455"/>
                    </a:lnTo>
                    <a:close/>
                  </a:path>
                </a:pathLst>
              </a:custGeom>
              <a:grpFill/>
              <a:ln w="12700">
                <a:solidFill>
                  <a:schemeClr val="accent6"/>
                </a:solidFill>
                <a:headEnd/>
                <a:tailEnd/>
              </a:ln>
              <a:effectLst/>
            </p:spPr>
            <p:style>
              <a:lnRef idx="1">
                <a:schemeClr val="accent6"/>
              </a:lnRef>
              <a:fillRef idx="3">
                <a:schemeClr val="accent6"/>
              </a:fillRef>
              <a:effectRef idx="2">
                <a:schemeClr val="accent6"/>
              </a:effectRef>
              <a:fontRef idx="minor">
                <a:schemeClr val="lt1"/>
              </a:fontRef>
            </p:style>
            <p:txBody>
              <a:bodyPr/>
              <a:lstStyle/>
              <a:p>
                <a:endParaRPr lang="es-ES"/>
              </a:p>
            </p:txBody>
          </p:sp>
        </p:grpSp>
        <p:sp>
          <p:nvSpPr>
            <p:cNvPr id="159" name="Freeform 24"/>
            <p:cNvSpPr>
              <a:spLocks/>
            </p:cNvSpPr>
            <p:nvPr/>
          </p:nvSpPr>
          <p:spPr bwMode="auto">
            <a:xfrm>
              <a:off x="1411533" y="1848368"/>
              <a:ext cx="347850" cy="198930"/>
            </a:xfrm>
            <a:custGeom>
              <a:avLst/>
              <a:gdLst>
                <a:gd name="T0" fmla="*/ 130 w 554"/>
                <a:gd name="T1" fmla="*/ 36 h 317"/>
                <a:gd name="T2" fmla="*/ 134 w 554"/>
                <a:gd name="T3" fmla="*/ 59 h 317"/>
                <a:gd name="T4" fmla="*/ 126 w 554"/>
                <a:gd name="T5" fmla="*/ 87 h 317"/>
                <a:gd name="T6" fmla="*/ 87 w 554"/>
                <a:gd name="T7" fmla="*/ 127 h 317"/>
                <a:gd name="T8" fmla="*/ 39 w 554"/>
                <a:gd name="T9" fmla="*/ 125 h 317"/>
                <a:gd name="T10" fmla="*/ 1 w 554"/>
                <a:gd name="T11" fmla="*/ 139 h 317"/>
                <a:gd name="T12" fmla="*/ 0 w 554"/>
                <a:gd name="T13" fmla="*/ 175 h 317"/>
                <a:gd name="T14" fmla="*/ 44 w 554"/>
                <a:gd name="T15" fmla="*/ 211 h 317"/>
                <a:gd name="T16" fmla="*/ 63 w 554"/>
                <a:gd name="T17" fmla="*/ 227 h 317"/>
                <a:gd name="T18" fmla="*/ 93 w 554"/>
                <a:gd name="T19" fmla="*/ 220 h 317"/>
                <a:gd name="T20" fmla="*/ 135 w 554"/>
                <a:gd name="T21" fmla="*/ 211 h 317"/>
                <a:gd name="T22" fmla="*/ 164 w 554"/>
                <a:gd name="T23" fmla="*/ 269 h 317"/>
                <a:gd name="T24" fmla="*/ 186 w 554"/>
                <a:gd name="T25" fmla="*/ 260 h 317"/>
                <a:gd name="T26" fmla="*/ 238 w 554"/>
                <a:gd name="T27" fmla="*/ 301 h 317"/>
                <a:gd name="T28" fmla="*/ 258 w 554"/>
                <a:gd name="T29" fmla="*/ 317 h 317"/>
                <a:gd name="T30" fmla="*/ 283 w 554"/>
                <a:gd name="T31" fmla="*/ 310 h 317"/>
                <a:gd name="T32" fmla="*/ 307 w 554"/>
                <a:gd name="T33" fmla="*/ 301 h 317"/>
                <a:gd name="T34" fmla="*/ 326 w 554"/>
                <a:gd name="T35" fmla="*/ 299 h 317"/>
                <a:gd name="T36" fmla="*/ 346 w 554"/>
                <a:gd name="T37" fmla="*/ 287 h 317"/>
                <a:gd name="T38" fmla="*/ 360 w 554"/>
                <a:gd name="T39" fmla="*/ 268 h 317"/>
                <a:gd name="T40" fmla="*/ 357 w 554"/>
                <a:gd name="T41" fmla="*/ 245 h 317"/>
                <a:gd name="T42" fmla="*/ 327 w 554"/>
                <a:gd name="T43" fmla="*/ 227 h 317"/>
                <a:gd name="T44" fmla="*/ 327 w 554"/>
                <a:gd name="T45" fmla="*/ 211 h 317"/>
                <a:gd name="T46" fmla="*/ 343 w 554"/>
                <a:gd name="T47" fmla="*/ 198 h 317"/>
                <a:gd name="T48" fmla="*/ 374 w 554"/>
                <a:gd name="T49" fmla="*/ 182 h 317"/>
                <a:gd name="T50" fmla="*/ 396 w 554"/>
                <a:gd name="T51" fmla="*/ 179 h 317"/>
                <a:gd name="T52" fmla="*/ 414 w 554"/>
                <a:gd name="T53" fmla="*/ 197 h 317"/>
                <a:gd name="T54" fmla="*/ 434 w 554"/>
                <a:gd name="T55" fmla="*/ 179 h 317"/>
                <a:gd name="T56" fmla="*/ 455 w 554"/>
                <a:gd name="T57" fmla="*/ 163 h 317"/>
                <a:gd name="T58" fmla="*/ 494 w 554"/>
                <a:gd name="T59" fmla="*/ 141 h 317"/>
                <a:gd name="T60" fmla="*/ 489 w 554"/>
                <a:gd name="T61" fmla="*/ 109 h 317"/>
                <a:gd name="T62" fmla="*/ 513 w 554"/>
                <a:gd name="T63" fmla="*/ 101 h 317"/>
                <a:gd name="T64" fmla="*/ 538 w 554"/>
                <a:gd name="T65" fmla="*/ 78 h 317"/>
                <a:gd name="T66" fmla="*/ 554 w 554"/>
                <a:gd name="T67" fmla="*/ 77 h 317"/>
                <a:gd name="T68" fmla="*/ 552 w 554"/>
                <a:gd name="T69" fmla="*/ 66 h 317"/>
                <a:gd name="T70" fmla="*/ 535 w 554"/>
                <a:gd name="T71" fmla="*/ 59 h 317"/>
                <a:gd name="T72" fmla="*/ 515 w 554"/>
                <a:gd name="T73" fmla="*/ 48 h 317"/>
                <a:gd name="T74" fmla="*/ 493 w 554"/>
                <a:gd name="T75" fmla="*/ 44 h 317"/>
                <a:gd name="T76" fmla="*/ 468 w 554"/>
                <a:gd name="T77" fmla="*/ 44 h 317"/>
                <a:gd name="T78" fmla="*/ 455 w 554"/>
                <a:gd name="T79" fmla="*/ 44 h 317"/>
                <a:gd name="T80" fmla="*/ 450 w 554"/>
                <a:gd name="T81" fmla="*/ 37 h 317"/>
                <a:gd name="T82" fmla="*/ 450 w 554"/>
                <a:gd name="T83" fmla="*/ 25 h 317"/>
                <a:gd name="T84" fmla="*/ 464 w 554"/>
                <a:gd name="T85" fmla="*/ 19 h 317"/>
                <a:gd name="T86" fmla="*/ 475 w 554"/>
                <a:gd name="T87" fmla="*/ 19 h 317"/>
                <a:gd name="T88" fmla="*/ 475 w 554"/>
                <a:gd name="T89" fmla="*/ 7 h 317"/>
                <a:gd name="T90" fmla="*/ 461 w 554"/>
                <a:gd name="T91" fmla="*/ 0 h 317"/>
                <a:gd name="T92" fmla="*/ 425 w 554"/>
                <a:gd name="T93" fmla="*/ 3 h 317"/>
                <a:gd name="T94" fmla="*/ 390 w 554"/>
                <a:gd name="T95" fmla="*/ 12 h 317"/>
                <a:gd name="T96" fmla="*/ 368 w 554"/>
                <a:gd name="T97" fmla="*/ 12 h 317"/>
                <a:gd name="T98" fmla="*/ 339 w 554"/>
                <a:gd name="T99" fmla="*/ 12 h 317"/>
                <a:gd name="T100" fmla="*/ 327 w 554"/>
                <a:gd name="T101" fmla="*/ 3 h 317"/>
                <a:gd name="T102" fmla="*/ 314 w 554"/>
                <a:gd name="T103" fmla="*/ 7 h 317"/>
                <a:gd name="T104" fmla="*/ 299 w 554"/>
                <a:gd name="T105" fmla="*/ 19 h 317"/>
                <a:gd name="T106" fmla="*/ 277 w 554"/>
                <a:gd name="T107" fmla="*/ 25 h 317"/>
                <a:gd name="T108" fmla="*/ 248 w 554"/>
                <a:gd name="T109" fmla="*/ 19 h 317"/>
                <a:gd name="T110" fmla="*/ 235 w 554"/>
                <a:gd name="T111" fmla="*/ 29 h 317"/>
                <a:gd name="T112" fmla="*/ 213 w 554"/>
                <a:gd name="T113" fmla="*/ 44 h 317"/>
                <a:gd name="T114" fmla="*/ 206 w 554"/>
                <a:gd name="T115" fmla="*/ 44 h 317"/>
                <a:gd name="T116" fmla="*/ 178 w 554"/>
                <a:gd name="T117" fmla="*/ 37 h 317"/>
                <a:gd name="T118" fmla="*/ 153 w 554"/>
                <a:gd name="T119" fmla="*/ 37 h 317"/>
                <a:gd name="T120" fmla="*/ 130 w 554"/>
                <a:gd name="T121" fmla="*/ 3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54" h="317">
                  <a:moveTo>
                    <a:pt x="130" y="36"/>
                  </a:moveTo>
                  <a:lnTo>
                    <a:pt x="134" y="59"/>
                  </a:lnTo>
                  <a:lnTo>
                    <a:pt x="126" y="87"/>
                  </a:lnTo>
                  <a:lnTo>
                    <a:pt x="87" y="127"/>
                  </a:lnTo>
                  <a:lnTo>
                    <a:pt x="39" y="125"/>
                  </a:lnTo>
                  <a:lnTo>
                    <a:pt x="1" y="139"/>
                  </a:lnTo>
                  <a:lnTo>
                    <a:pt x="0" y="175"/>
                  </a:lnTo>
                  <a:lnTo>
                    <a:pt x="44" y="211"/>
                  </a:lnTo>
                  <a:lnTo>
                    <a:pt x="63" y="227"/>
                  </a:lnTo>
                  <a:lnTo>
                    <a:pt x="93" y="220"/>
                  </a:lnTo>
                  <a:lnTo>
                    <a:pt x="135" y="211"/>
                  </a:lnTo>
                  <a:lnTo>
                    <a:pt x="164" y="269"/>
                  </a:lnTo>
                  <a:lnTo>
                    <a:pt x="186" y="260"/>
                  </a:lnTo>
                  <a:lnTo>
                    <a:pt x="238" y="301"/>
                  </a:lnTo>
                  <a:lnTo>
                    <a:pt x="258" y="317"/>
                  </a:lnTo>
                  <a:lnTo>
                    <a:pt x="283" y="310"/>
                  </a:lnTo>
                  <a:lnTo>
                    <a:pt x="307" y="301"/>
                  </a:lnTo>
                  <a:lnTo>
                    <a:pt x="326" y="299"/>
                  </a:lnTo>
                  <a:lnTo>
                    <a:pt x="346" y="287"/>
                  </a:lnTo>
                  <a:lnTo>
                    <a:pt x="360" y="268"/>
                  </a:lnTo>
                  <a:lnTo>
                    <a:pt x="357" y="245"/>
                  </a:lnTo>
                  <a:lnTo>
                    <a:pt x="327" y="227"/>
                  </a:lnTo>
                  <a:lnTo>
                    <a:pt x="327" y="211"/>
                  </a:lnTo>
                  <a:lnTo>
                    <a:pt x="343" y="198"/>
                  </a:lnTo>
                  <a:lnTo>
                    <a:pt x="374" y="182"/>
                  </a:lnTo>
                  <a:lnTo>
                    <a:pt x="396" y="179"/>
                  </a:lnTo>
                  <a:lnTo>
                    <a:pt x="414" y="197"/>
                  </a:lnTo>
                  <a:lnTo>
                    <a:pt x="434" y="179"/>
                  </a:lnTo>
                  <a:lnTo>
                    <a:pt x="455" y="163"/>
                  </a:lnTo>
                  <a:lnTo>
                    <a:pt x="494" y="141"/>
                  </a:lnTo>
                  <a:lnTo>
                    <a:pt x="489" y="109"/>
                  </a:lnTo>
                  <a:lnTo>
                    <a:pt x="513" y="101"/>
                  </a:lnTo>
                  <a:lnTo>
                    <a:pt x="538" y="78"/>
                  </a:lnTo>
                  <a:lnTo>
                    <a:pt x="554" y="77"/>
                  </a:lnTo>
                  <a:lnTo>
                    <a:pt x="552" y="66"/>
                  </a:lnTo>
                  <a:lnTo>
                    <a:pt x="535" y="59"/>
                  </a:lnTo>
                  <a:lnTo>
                    <a:pt x="515" y="48"/>
                  </a:lnTo>
                  <a:lnTo>
                    <a:pt x="493" y="44"/>
                  </a:lnTo>
                  <a:lnTo>
                    <a:pt x="468" y="44"/>
                  </a:lnTo>
                  <a:lnTo>
                    <a:pt x="455" y="44"/>
                  </a:lnTo>
                  <a:lnTo>
                    <a:pt x="450" y="37"/>
                  </a:lnTo>
                  <a:lnTo>
                    <a:pt x="450" y="25"/>
                  </a:lnTo>
                  <a:lnTo>
                    <a:pt x="464" y="19"/>
                  </a:lnTo>
                  <a:lnTo>
                    <a:pt x="475" y="19"/>
                  </a:lnTo>
                  <a:lnTo>
                    <a:pt x="475" y="7"/>
                  </a:lnTo>
                  <a:lnTo>
                    <a:pt x="461" y="0"/>
                  </a:lnTo>
                  <a:lnTo>
                    <a:pt x="425" y="3"/>
                  </a:lnTo>
                  <a:lnTo>
                    <a:pt x="390" y="12"/>
                  </a:lnTo>
                  <a:lnTo>
                    <a:pt x="368" y="12"/>
                  </a:lnTo>
                  <a:lnTo>
                    <a:pt x="339" y="12"/>
                  </a:lnTo>
                  <a:lnTo>
                    <a:pt x="327" y="3"/>
                  </a:lnTo>
                  <a:lnTo>
                    <a:pt x="314" y="7"/>
                  </a:lnTo>
                  <a:lnTo>
                    <a:pt x="299" y="19"/>
                  </a:lnTo>
                  <a:lnTo>
                    <a:pt x="277" y="25"/>
                  </a:lnTo>
                  <a:lnTo>
                    <a:pt x="248" y="19"/>
                  </a:lnTo>
                  <a:lnTo>
                    <a:pt x="235" y="29"/>
                  </a:lnTo>
                  <a:lnTo>
                    <a:pt x="213" y="44"/>
                  </a:lnTo>
                  <a:lnTo>
                    <a:pt x="206" y="44"/>
                  </a:lnTo>
                  <a:lnTo>
                    <a:pt x="178" y="37"/>
                  </a:lnTo>
                  <a:lnTo>
                    <a:pt x="153" y="37"/>
                  </a:lnTo>
                  <a:lnTo>
                    <a:pt x="130" y="36"/>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60" name="Freeform 50"/>
            <p:cNvSpPr>
              <a:spLocks/>
            </p:cNvSpPr>
            <p:nvPr/>
          </p:nvSpPr>
          <p:spPr bwMode="auto">
            <a:xfrm>
              <a:off x="1718263" y="1870038"/>
              <a:ext cx="188928" cy="106133"/>
            </a:xfrm>
            <a:custGeom>
              <a:avLst/>
              <a:gdLst>
                <a:gd name="T0" fmla="*/ 367 w 380"/>
                <a:gd name="T1" fmla="*/ 161 h 214"/>
                <a:gd name="T2" fmla="*/ 380 w 380"/>
                <a:gd name="T3" fmla="*/ 122 h 214"/>
                <a:gd name="T4" fmla="*/ 380 w 380"/>
                <a:gd name="T5" fmla="*/ 52 h 214"/>
                <a:gd name="T6" fmla="*/ 346 w 380"/>
                <a:gd name="T7" fmla="*/ 31 h 214"/>
                <a:gd name="T8" fmla="*/ 309 w 380"/>
                <a:gd name="T9" fmla="*/ 37 h 214"/>
                <a:gd name="T10" fmla="*/ 263 w 380"/>
                <a:gd name="T11" fmla="*/ 21 h 214"/>
                <a:gd name="T12" fmla="*/ 245 w 380"/>
                <a:gd name="T13" fmla="*/ 0 h 214"/>
                <a:gd name="T14" fmla="*/ 172 w 380"/>
                <a:gd name="T15" fmla="*/ 11 h 214"/>
                <a:gd name="T16" fmla="*/ 145 w 380"/>
                <a:gd name="T17" fmla="*/ 16 h 214"/>
                <a:gd name="T18" fmla="*/ 137 w 380"/>
                <a:gd name="T19" fmla="*/ 37 h 214"/>
                <a:gd name="T20" fmla="*/ 147 w 380"/>
                <a:gd name="T21" fmla="*/ 55 h 214"/>
                <a:gd name="T22" fmla="*/ 130 w 380"/>
                <a:gd name="T23" fmla="*/ 57 h 214"/>
                <a:gd name="T24" fmla="*/ 110 w 380"/>
                <a:gd name="T25" fmla="*/ 52 h 214"/>
                <a:gd name="T26" fmla="*/ 66 w 380"/>
                <a:gd name="T27" fmla="*/ 55 h 214"/>
                <a:gd name="T28" fmla="*/ 29 w 380"/>
                <a:gd name="T29" fmla="*/ 86 h 214"/>
                <a:gd name="T30" fmla="*/ 0 w 380"/>
                <a:gd name="T31" fmla="*/ 95 h 214"/>
                <a:gd name="T32" fmla="*/ 7 w 380"/>
                <a:gd name="T33" fmla="*/ 135 h 214"/>
                <a:gd name="T34" fmla="*/ 42 w 380"/>
                <a:gd name="T35" fmla="*/ 136 h 214"/>
                <a:gd name="T36" fmla="*/ 81 w 380"/>
                <a:gd name="T37" fmla="*/ 145 h 214"/>
                <a:gd name="T38" fmla="*/ 105 w 380"/>
                <a:gd name="T39" fmla="*/ 170 h 214"/>
                <a:gd name="T40" fmla="*/ 142 w 380"/>
                <a:gd name="T41" fmla="*/ 160 h 214"/>
                <a:gd name="T42" fmla="*/ 172 w 380"/>
                <a:gd name="T43" fmla="*/ 170 h 214"/>
                <a:gd name="T44" fmla="*/ 209 w 380"/>
                <a:gd name="T45" fmla="*/ 191 h 214"/>
                <a:gd name="T46" fmla="*/ 241 w 380"/>
                <a:gd name="T47" fmla="*/ 210 h 214"/>
                <a:gd name="T48" fmla="*/ 274 w 380"/>
                <a:gd name="T49" fmla="*/ 214 h 214"/>
                <a:gd name="T50" fmla="*/ 322 w 380"/>
                <a:gd name="T51" fmla="*/ 204 h 214"/>
                <a:gd name="T52" fmla="*/ 327 w 380"/>
                <a:gd name="T53" fmla="*/ 175 h 214"/>
                <a:gd name="T54" fmla="*/ 367 w 380"/>
                <a:gd name="T55" fmla="*/ 161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80" h="214">
                  <a:moveTo>
                    <a:pt x="367" y="161"/>
                  </a:moveTo>
                  <a:lnTo>
                    <a:pt x="380" y="122"/>
                  </a:lnTo>
                  <a:lnTo>
                    <a:pt x="380" y="52"/>
                  </a:lnTo>
                  <a:lnTo>
                    <a:pt x="346" y="31"/>
                  </a:lnTo>
                  <a:lnTo>
                    <a:pt x="309" y="37"/>
                  </a:lnTo>
                  <a:lnTo>
                    <a:pt x="263" y="21"/>
                  </a:lnTo>
                  <a:lnTo>
                    <a:pt x="245" y="0"/>
                  </a:lnTo>
                  <a:lnTo>
                    <a:pt x="172" y="11"/>
                  </a:lnTo>
                  <a:lnTo>
                    <a:pt x="145" y="16"/>
                  </a:lnTo>
                  <a:lnTo>
                    <a:pt x="137" y="37"/>
                  </a:lnTo>
                  <a:lnTo>
                    <a:pt x="147" y="55"/>
                  </a:lnTo>
                  <a:lnTo>
                    <a:pt x="130" y="57"/>
                  </a:lnTo>
                  <a:lnTo>
                    <a:pt x="110" y="52"/>
                  </a:lnTo>
                  <a:lnTo>
                    <a:pt x="66" y="55"/>
                  </a:lnTo>
                  <a:lnTo>
                    <a:pt x="29" y="86"/>
                  </a:lnTo>
                  <a:lnTo>
                    <a:pt x="0" y="95"/>
                  </a:lnTo>
                  <a:lnTo>
                    <a:pt x="7" y="135"/>
                  </a:lnTo>
                  <a:lnTo>
                    <a:pt x="42" y="136"/>
                  </a:lnTo>
                  <a:lnTo>
                    <a:pt x="81" y="145"/>
                  </a:lnTo>
                  <a:lnTo>
                    <a:pt x="105" y="170"/>
                  </a:lnTo>
                  <a:lnTo>
                    <a:pt x="142" y="160"/>
                  </a:lnTo>
                  <a:lnTo>
                    <a:pt x="172" y="170"/>
                  </a:lnTo>
                  <a:lnTo>
                    <a:pt x="209" y="191"/>
                  </a:lnTo>
                  <a:lnTo>
                    <a:pt x="241" y="210"/>
                  </a:lnTo>
                  <a:lnTo>
                    <a:pt x="274" y="214"/>
                  </a:lnTo>
                  <a:lnTo>
                    <a:pt x="322" y="204"/>
                  </a:lnTo>
                  <a:lnTo>
                    <a:pt x="327" y="175"/>
                  </a:lnTo>
                  <a:lnTo>
                    <a:pt x="367" y="161"/>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61" name="Freeform 54"/>
            <p:cNvSpPr>
              <a:spLocks/>
            </p:cNvSpPr>
            <p:nvPr/>
          </p:nvSpPr>
          <p:spPr bwMode="auto">
            <a:xfrm>
              <a:off x="1882742" y="1884486"/>
              <a:ext cx="139473" cy="98354"/>
            </a:xfrm>
            <a:custGeom>
              <a:avLst/>
              <a:gdLst>
                <a:gd name="T0" fmla="*/ 223 w 223"/>
                <a:gd name="T1" fmla="*/ 19 h 157"/>
                <a:gd name="T2" fmla="*/ 220 w 223"/>
                <a:gd name="T3" fmla="*/ 0 h 157"/>
                <a:gd name="T4" fmla="*/ 182 w 223"/>
                <a:gd name="T5" fmla="*/ 5 h 157"/>
                <a:gd name="T6" fmla="*/ 149 w 223"/>
                <a:gd name="T7" fmla="*/ 22 h 157"/>
                <a:gd name="T8" fmla="*/ 99 w 223"/>
                <a:gd name="T9" fmla="*/ 28 h 157"/>
                <a:gd name="T10" fmla="*/ 40 w 223"/>
                <a:gd name="T11" fmla="*/ 16 h 157"/>
                <a:gd name="T12" fmla="*/ 40 w 223"/>
                <a:gd name="T13" fmla="*/ 74 h 157"/>
                <a:gd name="T14" fmla="*/ 30 w 223"/>
                <a:gd name="T15" fmla="*/ 104 h 157"/>
                <a:gd name="T16" fmla="*/ 0 w 223"/>
                <a:gd name="T17" fmla="*/ 116 h 157"/>
                <a:gd name="T18" fmla="*/ 39 w 223"/>
                <a:gd name="T19" fmla="*/ 148 h 157"/>
                <a:gd name="T20" fmla="*/ 73 w 223"/>
                <a:gd name="T21" fmla="*/ 157 h 157"/>
                <a:gd name="T22" fmla="*/ 100 w 223"/>
                <a:gd name="T23" fmla="*/ 153 h 157"/>
                <a:gd name="T24" fmla="*/ 122 w 223"/>
                <a:gd name="T25" fmla="*/ 135 h 157"/>
                <a:gd name="T26" fmla="*/ 154 w 223"/>
                <a:gd name="T27" fmla="*/ 131 h 157"/>
                <a:gd name="T28" fmla="*/ 155 w 223"/>
                <a:gd name="T29" fmla="*/ 93 h 157"/>
                <a:gd name="T30" fmla="*/ 173 w 223"/>
                <a:gd name="T31" fmla="*/ 63 h 157"/>
                <a:gd name="T32" fmla="*/ 200 w 223"/>
                <a:gd name="T33" fmla="*/ 45 h 157"/>
                <a:gd name="T34" fmla="*/ 223 w 223"/>
                <a:gd name="T35" fmla="*/ 1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3" h="157">
                  <a:moveTo>
                    <a:pt x="223" y="19"/>
                  </a:moveTo>
                  <a:lnTo>
                    <a:pt x="220" y="0"/>
                  </a:lnTo>
                  <a:lnTo>
                    <a:pt x="182" y="5"/>
                  </a:lnTo>
                  <a:lnTo>
                    <a:pt x="149" y="22"/>
                  </a:lnTo>
                  <a:lnTo>
                    <a:pt x="99" y="28"/>
                  </a:lnTo>
                  <a:lnTo>
                    <a:pt x="40" y="16"/>
                  </a:lnTo>
                  <a:lnTo>
                    <a:pt x="40" y="74"/>
                  </a:lnTo>
                  <a:lnTo>
                    <a:pt x="30" y="104"/>
                  </a:lnTo>
                  <a:lnTo>
                    <a:pt x="0" y="116"/>
                  </a:lnTo>
                  <a:lnTo>
                    <a:pt x="39" y="148"/>
                  </a:lnTo>
                  <a:lnTo>
                    <a:pt x="73" y="157"/>
                  </a:lnTo>
                  <a:lnTo>
                    <a:pt x="100" y="153"/>
                  </a:lnTo>
                  <a:lnTo>
                    <a:pt x="122" y="135"/>
                  </a:lnTo>
                  <a:lnTo>
                    <a:pt x="154" y="131"/>
                  </a:lnTo>
                  <a:lnTo>
                    <a:pt x="155" y="93"/>
                  </a:lnTo>
                  <a:lnTo>
                    <a:pt x="173" y="63"/>
                  </a:lnTo>
                  <a:lnTo>
                    <a:pt x="200" y="45"/>
                  </a:lnTo>
                  <a:lnTo>
                    <a:pt x="223" y="19"/>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62" name="Freeform 56"/>
            <p:cNvSpPr>
              <a:spLocks/>
            </p:cNvSpPr>
            <p:nvPr/>
          </p:nvSpPr>
          <p:spPr bwMode="auto">
            <a:xfrm>
              <a:off x="1749380" y="1949500"/>
              <a:ext cx="196151" cy="183927"/>
            </a:xfrm>
            <a:custGeom>
              <a:avLst/>
              <a:gdLst>
                <a:gd name="T0" fmla="*/ 287 w 312"/>
                <a:gd name="T1" fmla="*/ 53 h 293"/>
                <a:gd name="T2" fmla="*/ 251 w 312"/>
                <a:gd name="T3" fmla="*/ 44 h 293"/>
                <a:gd name="T4" fmla="*/ 212 w 312"/>
                <a:gd name="T5" fmla="*/ 12 h 293"/>
                <a:gd name="T6" fmla="*/ 204 w 312"/>
                <a:gd name="T7" fmla="*/ 34 h 293"/>
                <a:gd name="T8" fmla="*/ 171 w 312"/>
                <a:gd name="T9" fmla="*/ 42 h 293"/>
                <a:gd name="T10" fmla="*/ 152 w 312"/>
                <a:gd name="T11" fmla="*/ 41 h 293"/>
                <a:gd name="T12" fmla="*/ 136 w 312"/>
                <a:gd name="T13" fmla="*/ 36 h 293"/>
                <a:gd name="T14" fmla="*/ 89 w 312"/>
                <a:gd name="T15" fmla="*/ 11 h 293"/>
                <a:gd name="T16" fmla="*/ 64 w 312"/>
                <a:gd name="T17" fmla="*/ 0 h 293"/>
                <a:gd name="T18" fmla="*/ 32 w 312"/>
                <a:gd name="T19" fmla="*/ 7 h 293"/>
                <a:gd name="T20" fmla="*/ 48 w 312"/>
                <a:gd name="T21" fmla="*/ 42 h 293"/>
                <a:gd name="T22" fmla="*/ 52 w 312"/>
                <a:gd name="T23" fmla="*/ 64 h 293"/>
                <a:gd name="T24" fmla="*/ 44 w 312"/>
                <a:gd name="T25" fmla="*/ 86 h 293"/>
                <a:gd name="T26" fmla="*/ 13 w 312"/>
                <a:gd name="T27" fmla="*/ 92 h 293"/>
                <a:gd name="T28" fmla="*/ 0 w 312"/>
                <a:gd name="T29" fmla="*/ 100 h 293"/>
                <a:gd name="T30" fmla="*/ 4 w 312"/>
                <a:gd name="T31" fmla="*/ 113 h 293"/>
                <a:gd name="T32" fmla="*/ 34 w 312"/>
                <a:gd name="T33" fmla="*/ 118 h 293"/>
                <a:gd name="T34" fmla="*/ 64 w 312"/>
                <a:gd name="T35" fmla="*/ 126 h 293"/>
                <a:gd name="T36" fmla="*/ 75 w 312"/>
                <a:gd name="T37" fmla="*/ 154 h 293"/>
                <a:gd name="T38" fmla="*/ 71 w 312"/>
                <a:gd name="T39" fmla="*/ 181 h 293"/>
                <a:gd name="T40" fmla="*/ 85 w 312"/>
                <a:gd name="T41" fmla="*/ 207 h 293"/>
                <a:gd name="T42" fmla="*/ 112 w 312"/>
                <a:gd name="T43" fmla="*/ 228 h 293"/>
                <a:gd name="T44" fmla="*/ 140 w 312"/>
                <a:gd name="T45" fmla="*/ 247 h 293"/>
                <a:gd name="T46" fmla="*/ 171 w 312"/>
                <a:gd name="T47" fmla="*/ 277 h 293"/>
                <a:gd name="T48" fmla="*/ 193 w 312"/>
                <a:gd name="T49" fmla="*/ 286 h 293"/>
                <a:gd name="T50" fmla="*/ 238 w 312"/>
                <a:gd name="T51" fmla="*/ 293 h 293"/>
                <a:gd name="T52" fmla="*/ 241 w 312"/>
                <a:gd name="T53" fmla="*/ 261 h 293"/>
                <a:gd name="T54" fmla="*/ 236 w 312"/>
                <a:gd name="T55" fmla="*/ 228 h 293"/>
                <a:gd name="T56" fmla="*/ 260 w 312"/>
                <a:gd name="T57" fmla="*/ 215 h 293"/>
                <a:gd name="T58" fmla="*/ 255 w 312"/>
                <a:gd name="T59" fmla="*/ 193 h 293"/>
                <a:gd name="T60" fmla="*/ 275 w 312"/>
                <a:gd name="T61" fmla="*/ 152 h 293"/>
                <a:gd name="T62" fmla="*/ 284 w 312"/>
                <a:gd name="T63" fmla="*/ 103 h 293"/>
                <a:gd name="T64" fmla="*/ 307 w 312"/>
                <a:gd name="T65" fmla="*/ 95 h 293"/>
                <a:gd name="T66" fmla="*/ 312 w 312"/>
                <a:gd name="T67" fmla="*/ 49 h 293"/>
                <a:gd name="T68" fmla="*/ 287 w 312"/>
                <a:gd name="T69" fmla="*/ 5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2" h="293">
                  <a:moveTo>
                    <a:pt x="287" y="53"/>
                  </a:moveTo>
                  <a:lnTo>
                    <a:pt x="251" y="44"/>
                  </a:lnTo>
                  <a:lnTo>
                    <a:pt x="212" y="12"/>
                  </a:lnTo>
                  <a:lnTo>
                    <a:pt x="204" y="34"/>
                  </a:lnTo>
                  <a:lnTo>
                    <a:pt x="171" y="42"/>
                  </a:lnTo>
                  <a:lnTo>
                    <a:pt x="152" y="41"/>
                  </a:lnTo>
                  <a:lnTo>
                    <a:pt x="136" y="36"/>
                  </a:lnTo>
                  <a:lnTo>
                    <a:pt x="89" y="11"/>
                  </a:lnTo>
                  <a:lnTo>
                    <a:pt x="64" y="0"/>
                  </a:lnTo>
                  <a:lnTo>
                    <a:pt x="32" y="7"/>
                  </a:lnTo>
                  <a:lnTo>
                    <a:pt x="48" y="42"/>
                  </a:lnTo>
                  <a:lnTo>
                    <a:pt x="52" y="64"/>
                  </a:lnTo>
                  <a:lnTo>
                    <a:pt x="44" y="86"/>
                  </a:lnTo>
                  <a:lnTo>
                    <a:pt x="13" y="92"/>
                  </a:lnTo>
                  <a:lnTo>
                    <a:pt x="0" y="100"/>
                  </a:lnTo>
                  <a:lnTo>
                    <a:pt x="4" y="113"/>
                  </a:lnTo>
                  <a:lnTo>
                    <a:pt x="34" y="118"/>
                  </a:lnTo>
                  <a:lnTo>
                    <a:pt x="64" y="126"/>
                  </a:lnTo>
                  <a:lnTo>
                    <a:pt x="75" y="154"/>
                  </a:lnTo>
                  <a:lnTo>
                    <a:pt x="71" y="181"/>
                  </a:lnTo>
                  <a:lnTo>
                    <a:pt x="85" y="207"/>
                  </a:lnTo>
                  <a:lnTo>
                    <a:pt x="112" y="228"/>
                  </a:lnTo>
                  <a:lnTo>
                    <a:pt x="140" y="247"/>
                  </a:lnTo>
                  <a:lnTo>
                    <a:pt x="171" y="277"/>
                  </a:lnTo>
                  <a:lnTo>
                    <a:pt x="193" y="286"/>
                  </a:lnTo>
                  <a:lnTo>
                    <a:pt x="238" y="293"/>
                  </a:lnTo>
                  <a:lnTo>
                    <a:pt x="241" y="261"/>
                  </a:lnTo>
                  <a:lnTo>
                    <a:pt x="236" y="228"/>
                  </a:lnTo>
                  <a:lnTo>
                    <a:pt x="260" y="215"/>
                  </a:lnTo>
                  <a:lnTo>
                    <a:pt x="255" y="193"/>
                  </a:lnTo>
                  <a:lnTo>
                    <a:pt x="275" y="152"/>
                  </a:lnTo>
                  <a:lnTo>
                    <a:pt x="284" y="103"/>
                  </a:lnTo>
                  <a:lnTo>
                    <a:pt x="307" y="95"/>
                  </a:lnTo>
                  <a:lnTo>
                    <a:pt x="312" y="49"/>
                  </a:lnTo>
                  <a:lnTo>
                    <a:pt x="287" y="53"/>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63" name="Freeform 19"/>
            <p:cNvSpPr>
              <a:spLocks/>
            </p:cNvSpPr>
            <p:nvPr/>
          </p:nvSpPr>
          <p:spPr bwMode="auto">
            <a:xfrm>
              <a:off x="2019436" y="2457938"/>
              <a:ext cx="434534" cy="371188"/>
            </a:xfrm>
            <a:custGeom>
              <a:avLst/>
              <a:gdLst>
                <a:gd name="T0" fmla="*/ 248 w 692"/>
                <a:gd name="T1" fmla="*/ 72 h 591"/>
                <a:gd name="T2" fmla="*/ 314 w 692"/>
                <a:gd name="T3" fmla="*/ 48 h 591"/>
                <a:gd name="T4" fmla="*/ 451 w 692"/>
                <a:gd name="T5" fmla="*/ 38 h 591"/>
                <a:gd name="T6" fmla="*/ 586 w 692"/>
                <a:gd name="T7" fmla="*/ 0 h 591"/>
                <a:gd name="T8" fmla="*/ 692 w 692"/>
                <a:gd name="T9" fmla="*/ 39 h 591"/>
                <a:gd name="T10" fmla="*/ 671 w 692"/>
                <a:gd name="T11" fmla="*/ 60 h 591"/>
                <a:gd name="T12" fmla="*/ 680 w 692"/>
                <a:gd name="T13" fmla="*/ 99 h 591"/>
                <a:gd name="T14" fmla="*/ 682 w 692"/>
                <a:gd name="T15" fmla="*/ 131 h 591"/>
                <a:gd name="T16" fmla="*/ 667 w 692"/>
                <a:gd name="T17" fmla="*/ 160 h 591"/>
                <a:gd name="T18" fmla="*/ 670 w 692"/>
                <a:gd name="T19" fmla="*/ 187 h 591"/>
                <a:gd name="T20" fmla="*/ 652 w 692"/>
                <a:gd name="T21" fmla="*/ 212 h 591"/>
                <a:gd name="T22" fmla="*/ 635 w 692"/>
                <a:gd name="T23" fmla="*/ 214 h 591"/>
                <a:gd name="T24" fmla="*/ 617 w 692"/>
                <a:gd name="T25" fmla="*/ 233 h 591"/>
                <a:gd name="T26" fmla="*/ 595 w 692"/>
                <a:gd name="T27" fmla="*/ 212 h 591"/>
                <a:gd name="T28" fmla="*/ 563 w 692"/>
                <a:gd name="T29" fmla="*/ 210 h 591"/>
                <a:gd name="T30" fmla="*/ 541 w 692"/>
                <a:gd name="T31" fmla="*/ 223 h 591"/>
                <a:gd name="T32" fmla="*/ 506 w 692"/>
                <a:gd name="T33" fmla="*/ 256 h 591"/>
                <a:gd name="T34" fmla="*/ 484 w 692"/>
                <a:gd name="T35" fmla="*/ 279 h 591"/>
                <a:gd name="T36" fmla="*/ 529 w 692"/>
                <a:gd name="T37" fmla="*/ 346 h 591"/>
                <a:gd name="T38" fmla="*/ 529 w 692"/>
                <a:gd name="T39" fmla="*/ 380 h 591"/>
                <a:gd name="T40" fmla="*/ 513 w 692"/>
                <a:gd name="T41" fmla="*/ 390 h 591"/>
                <a:gd name="T42" fmla="*/ 480 w 692"/>
                <a:gd name="T43" fmla="*/ 427 h 591"/>
                <a:gd name="T44" fmla="*/ 464 w 692"/>
                <a:gd name="T45" fmla="*/ 458 h 591"/>
                <a:gd name="T46" fmla="*/ 445 w 692"/>
                <a:gd name="T47" fmla="*/ 441 h 591"/>
                <a:gd name="T48" fmla="*/ 426 w 692"/>
                <a:gd name="T49" fmla="*/ 434 h 591"/>
                <a:gd name="T50" fmla="*/ 418 w 692"/>
                <a:gd name="T51" fmla="*/ 443 h 591"/>
                <a:gd name="T52" fmla="*/ 419 w 692"/>
                <a:gd name="T53" fmla="*/ 486 h 591"/>
                <a:gd name="T54" fmla="*/ 413 w 692"/>
                <a:gd name="T55" fmla="*/ 513 h 591"/>
                <a:gd name="T56" fmla="*/ 404 w 692"/>
                <a:gd name="T57" fmla="*/ 518 h 591"/>
                <a:gd name="T58" fmla="*/ 366 w 692"/>
                <a:gd name="T59" fmla="*/ 535 h 591"/>
                <a:gd name="T60" fmla="*/ 358 w 692"/>
                <a:gd name="T61" fmla="*/ 548 h 591"/>
                <a:gd name="T62" fmla="*/ 350 w 692"/>
                <a:gd name="T63" fmla="*/ 570 h 591"/>
                <a:gd name="T64" fmla="*/ 341 w 692"/>
                <a:gd name="T65" fmla="*/ 588 h 591"/>
                <a:gd name="T66" fmla="*/ 329 w 692"/>
                <a:gd name="T67" fmla="*/ 591 h 591"/>
                <a:gd name="T68" fmla="*/ 307 w 692"/>
                <a:gd name="T69" fmla="*/ 588 h 591"/>
                <a:gd name="T70" fmla="*/ 296 w 692"/>
                <a:gd name="T71" fmla="*/ 578 h 591"/>
                <a:gd name="T72" fmla="*/ 296 w 692"/>
                <a:gd name="T73" fmla="*/ 554 h 591"/>
                <a:gd name="T74" fmla="*/ 282 w 692"/>
                <a:gd name="T75" fmla="*/ 543 h 591"/>
                <a:gd name="T76" fmla="*/ 226 w 692"/>
                <a:gd name="T77" fmla="*/ 577 h 591"/>
                <a:gd name="T78" fmla="*/ 212 w 692"/>
                <a:gd name="T79" fmla="*/ 551 h 591"/>
                <a:gd name="T80" fmla="*/ 190 w 692"/>
                <a:gd name="T81" fmla="*/ 540 h 591"/>
                <a:gd name="T82" fmla="*/ 156 w 692"/>
                <a:gd name="T83" fmla="*/ 526 h 591"/>
                <a:gd name="T84" fmla="*/ 92 w 692"/>
                <a:gd name="T85" fmla="*/ 432 h 591"/>
                <a:gd name="T86" fmla="*/ 54 w 692"/>
                <a:gd name="T87" fmla="*/ 453 h 591"/>
                <a:gd name="T88" fmla="*/ 0 w 692"/>
                <a:gd name="T89" fmla="*/ 355 h 591"/>
                <a:gd name="T90" fmla="*/ 22 w 692"/>
                <a:gd name="T91" fmla="*/ 355 h 591"/>
                <a:gd name="T92" fmla="*/ 50 w 692"/>
                <a:gd name="T93" fmla="*/ 321 h 591"/>
                <a:gd name="T94" fmla="*/ 72 w 692"/>
                <a:gd name="T95" fmla="*/ 284 h 591"/>
                <a:gd name="T96" fmla="*/ 112 w 692"/>
                <a:gd name="T97" fmla="*/ 284 h 591"/>
                <a:gd name="T98" fmla="*/ 114 w 692"/>
                <a:gd name="T99" fmla="*/ 258 h 591"/>
                <a:gd name="T100" fmla="*/ 90 w 692"/>
                <a:gd name="T101" fmla="*/ 250 h 591"/>
                <a:gd name="T102" fmla="*/ 90 w 692"/>
                <a:gd name="T103" fmla="*/ 154 h 591"/>
                <a:gd name="T104" fmla="*/ 248 w 692"/>
                <a:gd name="T105" fmla="*/ 72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2" h="591">
                  <a:moveTo>
                    <a:pt x="248" y="72"/>
                  </a:moveTo>
                  <a:lnTo>
                    <a:pt x="314" y="48"/>
                  </a:lnTo>
                  <a:lnTo>
                    <a:pt x="451" y="38"/>
                  </a:lnTo>
                  <a:lnTo>
                    <a:pt x="586" y="0"/>
                  </a:lnTo>
                  <a:lnTo>
                    <a:pt x="692" y="39"/>
                  </a:lnTo>
                  <a:lnTo>
                    <a:pt x="671" y="60"/>
                  </a:lnTo>
                  <a:lnTo>
                    <a:pt x="680" y="99"/>
                  </a:lnTo>
                  <a:lnTo>
                    <a:pt x="682" y="131"/>
                  </a:lnTo>
                  <a:lnTo>
                    <a:pt x="667" y="160"/>
                  </a:lnTo>
                  <a:lnTo>
                    <a:pt x="670" y="187"/>
                  </a:lnTo>
                  <a:lnTo>
                    <a:pt x="652" y="212"/>
                  </a:lnTo>
                  <a:lnTo>
                    <a:pt x="635" y="214"/>
                  </a:lnTo>
                  <a:lnTo>
                    <a:pt x="617" y="233"/>
                  </a:lnTo>
                  <a:lnTo>
                    <a:pt x="595" y="212"/>
                  </a:lnTo>
                  <a:lnTo>
                    <a:pt x="563" y="210"/>
                  </a:lnTo>
                  <a:lnTo>
                    <a:pt x="541" y="223"/>
                  </a:lnTo>
                  <a:lnTo>
                    <a:pt x="506" y="256"/>
                  </a:lnTo>
                  <a:lnTo>
                    <a:pt x="484" y="279"/>
                  </a:lnTo>
                  <a:lnTo>
                    <a:pt x="529" y="346"/>
                  </a:lnTo>
                  <a:lnTo>
                    <a:pt x="529" y="380"/>
                  </a:lnTo>
                  <a:lnTo>
                    <a:pt x="513" y="390"/>
                  </a:lnTo>
                  <a:lnTo>
                    <a:pt x="480" y="427"/>
                  </a:lnTo>
                  <a:lnTo>
                    <a:pt x="464" y="458"/>
                  </a:lnTo>
                  <a:lnTo>
                    <a:pt x="445" y="441"/>
                  </a:lnTo>
                  <a:lnTo>
                    <a:pt x="426" y="434"/>
                  </a:lnTo>
                  <a:lnTo>
                    <a:pt x="418" y="443"/>
                  </a:lnTo>
                  <a:lnTo>
                    <a:pt x="419" y="486"/>
                  </a:lnTo>
                  <a:lnTo>
                    <a:pt x="413" y="513"/>
                  </a:lnTo>
                  <a:lnTo>
                    <a:pt x="404" y="518"/>
                  </a:lnTo>
                  <a:lnTo>
                    <a:pt x="366" y="535"/>
                  </a:lnTo>
                  <a:lnTo>
                    <a:pt x="358" y="548"/>
                  </a:lnTo>
                  <a:lnTo>
                    <a:pt x="350" y="570"/>
                  </a:lnTo>
                  <a:lnTo>
                    <a:pt x="341" y="588"/>
                  </a:lnTo>
                  <a:lnTo>
                    <a:pt x="329" y="591"/>
                  </a:lnTo>
                  <a:lnTo>
                    <a:pt x="307" y="588"/>
                  </a:lnTo>
                  <a:lnTo>
                    <a:pt x="296" y="578"/>
                  </a:lnTo>
                  <a:lnTo>
                    <a:pt x="296" y="554"/>
                  </a:lnTo>
                  <a:lnTo>
                    <a:pt x="282" y="543"/>
                  </a:lnTo>
                  <a:lnTo>
                    <a:pt x="226" y="577"/>
                  </a:lnTo>
                  <a:lnTo>
                    <a:pt x="212" y="551"/>
                  </a:lnTo>
                  <a:lnTo>
                    <a:pt x="190" y="540"/>
                  </a:lnTo>
                  <a:lnTo>
                    <a:pt x="156" y="526"/>
                  </a:lnTo>
                  <a:lnTo>
                    <a:pt x="92" y="432"/>
                  </a:lnTo>
                  <a:lnTo>
                    <a:pt x="54" y="453"/>
                  </a:lnTo>
                  <a:lnTo>
                    <a:pt x="0" y="355"/>
                  </a:lnTo>
                  <a:lnTo>
                    <a:pt x="22" y="355"/>
                  </a:lnTo>
                  <a:lnTo>
                    <a:pt x="50" y="321"/>
                  </a:lnTo>
                  <a:lnTo>
                    <a:pt x="72" y="284"/>
                  </a:lnTo>
                  <a:lnTo>
                    <a:pt x="112" y="284"/>
                  </a:lnTo>
                  <a:lnTo>
                    <a:pt x="114" y="258"/>
                  </a:lnTo>
                  <a:lnTo>
                    <a:pt x="90" y="250"/>
                  </a:lnTo>
                  <a:lnTo>
                    <a:pt x="90" y="154"/>
                  </a:lnTo>
                  <a:lnTo>
                    <a:pt x="248" y="72"/>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164" name="Freeform 58"/>
            <p:cNvSpPr>
              <a:spLocks/>
            </p:cNvSpPr>
            <p:nvPr/>
          </p:nvSpPr>
          <p:spPr bwMode="auto">
            <a:xfrm>
              <a:off x="2197806" y="2002288"/>
              <a:ext cx="342293" cy="400638"/>
            </a:xfrm>
            <a:custGeom>
              <a:avLst/>
              <a:gdLst>
                <a:gd name="T0" fmla="*/ 477 w 545"/>
                <a:gd name="T1" fmla="*/ 68 h 638"/>
                <a:gd name="T2" fmla="*/ 545 w 545"/>
                <a:gd name="T3" fmla="*/ 253 h 638"/>
                <a:gd name="T4" fmla="*/ 506 w 545"/>
                <a:gd name="T5" fmla="*/ 274 h 638"/>
                <a:gd name="T6" fmla="*/ 518 w 545"/>
                <a:gd name="T7" fmla="*/ 317 h 638"/>
                <a:gd name="T8" fmla="*/ 527 w 545"/>
                <a:gd name="T9" fmla="*/ 367 h 638"/>
                <a:gd name="T10" fmla="*/ 521 w 545"/>
                <a:gd name="T11" fmla="*/ 395 h 638"/>
                <a:gd name="T12" fmla="*/ 468 w 545"/>
                <a:gd name="T13" fmla="*/ 469 h 638"/>
                <a:gd name="T14" fmla="*/ 411 w 545"/>
                <a:gd name="T15" fmla="*/ 533 h 638"/>
                <a:gd name="T16" fmla="*/ 412 w 545"/>
                <a:gd name="T17" fmla="*/ 555 h 638"/>
                <a:gd name="T18" fmla="*/ 436 w 545"/>
                <a:gd name="T19" fmla="*/ 571 h 638"/>
                <a:gd name="T20" fmla="*/ 414 w 545"/>
                <a:gd name="T21" fmla="*/ 605 h 638"/>
                <a:gd name="T22" fmla="*/ 401 w 545"/>
                <a:gd name="T23" fmla="*/ 638 h 638"/>
                <a:gd name="T24" fmla="*/ 315 w 545"/>
                <a:gd name="T25" fmla="*/ 570 h 638"/>
                <a:gd name="T26" fmla="*/ 194 w 545"/>
                <a:gd name="T27" fmla="*/ 470 h 638"/>
                <a:gd name="T28" fmla="*/ 50 w 545"/>
                <a:gd name="T29" fmla="*/ 422 h 638"/>
                <a:gd name="T30" fmla="*/ 24 w 545"/>
                <a:gd name="T31" fmla="*/ 278 h 638"/>
                <a:gd name="T32" fmla="*/ 40 w 545"/>
                <a:gd name="T33" fmla="*/ 125 h 638"/>
                <a:gd name="T34" fmla="*/ 0 w 545"/>
                <a:gd name="T35" fmla="*/ 95 h 638"/>
                <a:gd name="T36" fmla="*/ 73 w 545"/>
                <a:gd name="T37" fmla="*/ 0 h 638"/>
                <a:gd name="T38" fmla="*/ 103 w 545"/>
                <a:gd name="T39" fmla="*/ 29 h 638"/>
                <a:gd name="T40" fmla="*/ 125 w 545"/>
                <a:gd name="T41" fmla="*/ 29 h 638"/>
                <a:gd name="T42" fmla="*/ 161 w 545"/>
                <a:gd name="T43" fmla="*/ 43 h 638"/>
                <a:gd name="T44" fmla="*/ 216 w 545"/>
                <a:gd name="T45" fmla="*/ 47 h 638"/>
                <a:gd name="T46" fmla="*/ 251 w 545"/>
                <a:gd name="T47" fmla="*/ 72 h 638"/>
                <a:gd name="T48" fmla="*/ 292 w 545"/>
                <a:gd name="T49" fmla="*/ 87 h 638"/>
                <a:gd name="T50" fmla="*/ 333 w 545"/>
                <a:gd name="T51" fmla="*/ 84 h 638"/>
                <a:gd name="T52" fmla="*/ 389 w 545"/>
                <a:gd name="T53" fmla="*/ 72 h 638"/>
                <a:gd name="T54" fmla="*/ 434 w 545"/>
                <a:gd name="T55" fmla="*/ 72 h 638"/>
                <a:gd name="T56" fmla="*/ 477 w 545"/>
                <a:gd name="T57" fmla="*/ 6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5" h="638">
                  <a:moveTo>
                    <a:pt x="477" y="68"/>
                  </a:moveTo>
                  <a:lnTo>
                    <a:pt x="545" y="253"/>
                  </a:lnTo>
                  <a:lnTo>
                    <a:pt x="506" y="274"/>
                  </a:lnTo>
                  <a:lnTo>
                    <a:pt x="518" y="317"/>
                  </a:lnTo>
                  <a:lnTo>
                    <a:pt x="527" y="367"/>
                  </a:lnTo>
                  <a:lnTo>
                    <a:pt x="521" y="395"/>
                  </a:lnTo>
                  <a:lnTo>
                    <a:pt x="468" y="469"/>
                  </a:lnTo>
                  <a:lnTo>
                    <a:pt x="411" y="533"/>
                  </a:lnTo>
                  <a:lnTo>
                    <a:pt x="412" y="555"/>
                  </a:lnTo>
                  <a:lnTo>
                    <a:pt x="436" y="571"/>
                  </a:lnTo>
                  <a:lnTo>
                    <a:pt x="414" y="605"/>
                  </a:lnTo>
                  <a:lnTo>
                    <a:pt x="401" y="638"/>
                  </a:lnTo>
                  <a:lnTo>
                    <a:pt x="315" y="570"/>
                  </a:lnTo>
                  <a:lnTo>
                    <a:pt x="194" y="470"/>
                  </a:lnTo>
                  <a:lnTo>
                    <a:pt x="50" y="422"/>
                  </a:lnTo>
                  <a:lnTo>
                    <a:pt x="24" y="278"/>
                  </a:lnTo>
                  <a:lnTo>
                    <a:pt x="40" y="125"/>
                  </a:lnTo>
                  <a:lnTo>
                    <a:pt x="0" y="95"/>
                  </a:lnTo>
                  <a:lnTo>
                    <a:pt x="73" y="0"/>
                  </a:lnTo>
                  <a:lnTo>
                    <a:pt x="103" y="29"/>
                  </a:lnTo>
                  <a:lnTo>
                    <a:pt x="125" y="29"/>
                  </a:lnTo>
                  <a:lnTo>
                    <a:pt x="161" y="43"/>
                  </a:lnTo>
                  <a:lnTo>
                    <a:pt x="216" y="47"/>
                  </a:lnTo>
                  <a:lnTo>
                    <a:pt x="251" y="72"/>
                  </a:lnTo>
                  <a:lnTo>
                    <a:pt x="292" y="87"/>
                  </a:lnTo>
                  <a:lnTo>
                    <a:pt x="333" y="84"/>
                  </a:lnTo>
                  <a:lnTo>
                    <a:pt x="389" y="72"/>
                  </a:lnTo>
                  <a:lnTo>
                    <a:pt x="434" y="72"/>
                  </a:lnTo>
                  <a:lnTo>
                    <a:pt x="477" y="68"/>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165" name="Freeform 59"/>
            <p:cNvSpPr>
              <a:spLocks/>
            </p:cNvSpPr>
            <p:nvPr/>
          </p:nvSpPr>
          <p:spPr bwMode="auto">
            <a:xfrm>
              <a:off x="1938864" y="2061745"/>
              <a:ext cx="531221" cy="492880"/>
            </a:xfrm>
            <a:custGeom>
              <a:avLst/>
              <a:gdLst>
                <a:gd name="T0" fmla="*/ 602 w 846"/>
                <a:gd name="T1" fmla="*/ 372 h 785"/>
                <a:gd name="T2" fmla="*/ 726 w 846"/>
                <a:gd name="T3" fmla="*/ 473 h 785"/>
                <a:gd name="T4" fmla="*/ 813 w 846"/>
                <a:gd name="T5" fmla="*/ 543 h 785"/>
                <a:gd name="T6" fmla="*/ 846 w 846"/>
                <a:gd name="T7" fmla="*/ 607 h 785"/>
                <a:gd name="T8" fmla="*/ 834 w 846"/>
                <a:gd name="T9" fmla="*/ 642 h 785"/>
                <a:gd name="T10" fmla="*/ 820 w 846"/>
                <a:gd name="T11" fmla="*/ 670 h 785"/>
                <a:gd name="T12" fmla="*/ 793 w 846"/>
                <a:gd name="T13" fmla="*/ 659 h 785"/>
                <a:gd name="T14" fmla="*/ 711 w 846"/>
                <a:gd name="T15" fmla="*/ 632 h 785"/>
                <a:gd name="T16" fmla="*/ 584 w 846"/>
                <a:gd name="T17" fmla="*/ 668 h 785"/>
                <a:gd name="T18" fmla="*/ 442 w 846"/>
                <a:gd name="T19" fmla="*/ 679 h 785"/>
                <a:gd name="T20" fmla="*/ 369 w 846"/>
                <a:gd name="T21" fmla="*/ 708 h 785"/>
                <a:gd name="T22" fmla="*/ 218 w 846"/>
                <a:gd name="T23" fmla="*/ 785 h 785"/>
                <a:gd name="T24" fmla="*/ 189 w 846"/>
                <a:gd name="T25" fmla="*/ 765 h 785"/>
                <a:gd name="T26" fmla="*/ 90 w 846"/>
                <a:gd name="T27" fmla="*/ 670 h 785"/>
                <a:gd name="T28" fmla="*/ 48 w 846"/>
                <a:gd name="T29" fmla="*/ 705 h 785"/>
                <a:gd name="T30" fmla="*/ 24 w 846"/>
                <a:gd name="T31" fmla="*/ 656 h 785"/>
                <a:gd name="T32" fmla="*/ 0 w 846"/>
                <a:gd name="T33" fmla="*/ 626 h 785"/>
                <a:gd name="T34" fmla="*/ 37 w 846"/>
                <a:gd name="T35" fmla="*/ 582 h 785"/>
                <a:gd name="T36" fmla="*/ 45 w 846"/>
                <a:gd name="T37" fmla="*/ 549 h 785"/>
                <a:gd name="T38" fmla="*/ 57 w 846"/>
                <a:gd name="T39" fmla="*/ 578 h 785"/>
                <a:gd name="T40" fmla="*/ 79 w 846"/>
                <a:gd name="T41" fmla="*/ 570 h 785"/>
                <a:gd name="T42" fmla="*/ 62 w 846"/>
                <a:gd name="T43" fmla="*/ 536 h 785"/>
                <a:gd name="T44" fmla="*/ 62 w 846"/>
                <a:gd name="T45" fmla="*/ 489 h 785"/>
                <a:gd name="T46" fmla="*/ 96 w 846"/>
                <a:gd name="T47" fmla="*/ 468 h 785"/>
                <a:gd name="T48" fmla="*/ 118 w 846"/>
                <a:gd name="T49" fmla="*/ 438 h 785"/>
                <a:gd name="T50" fmla="*/ 127 w 846"/>
                <a:gd name="T51" fmla="*/ 374 h 785"/>
                <a:gd name="T52" fmla="*/ 102 w 846"/>
                <a:gd name="T53" fmla="*/ 363 h 785"/>
                <a:gd name="T54" fmla="*/ 96 w 846"/>
                <a:gd name="T55" fmla="*/ 337 h 785"/>
                <a:gd name="T56" fmla="*/ 114 w 846"/>
                <a:gd name="T57" fmla="*/ 318 h 785"/>
                <a:gd name="T58" fmla="*/ 192 w 846"/>
                <a:gd name="T59" fmla="*/ 319 h 785"/>
                <a:gd name="T60" fmla="*/ 244 w 846"/>
                <a:gd name="T61" fmla="*/ 344 h 785"/>
                <a:gd name="T62" fmla="*/ 291 w 846"/>
                <a:gd name="T63" fmla="*/ 266 h 785"/>
                <a:gd name="T64" fmla="*/ 258 w 846"/>
                <a:gd name="T65" fmla="*/ 244 h 785"/>
                <a:gd name="T66" fmla="*/ 266 w 846"/>
                <a:gd name="T67" fmla="*/ 156 h 785"/>
                <a:gd name="T68" fmla="*/ 344 w 846"/>
                <a:gd name="T69" fmla="*/ 44 h 785"/>
                <a:gd name="T70" fmla="*/ 348 w 846"/>
                <a:gd name="T71" fmla="*/ 25 h 785"/>
                <a:gd name="T72" fmla="*/ 412 w 846"/>
                <a:gd name="T73" fmla="*/ 0 h 785"/>
                <a:gd name="T74" fmla="*/ 450 w 846"/>
                <a:gd name="T75" fmla="*/ 27 h 785"/>
                <a:gd name="T76" fmla="*/ 436 w 846"/>
                <a:gd name="T77" fmla="*/ 190 h 785"/>
                <a:gd name="T78" fmla="*/ 462 w 846"/>
                <a:gd name="T79" fmla="*/ 327 h 785"/>
                <a:gd name="T80" fmla="*/ 602 w 846"/>
                <a:gd name="T81" fmla="*/ 372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46" h="785">
                  <a:moveTo>
                    <a:pt x="602" y="372"/>
                  </a:moveTo>
                  <a:lnTo>
                    <a:pt x="726" y="473"/>
                  </a:lnTo>
                  <a:lnTo>
                    <a:pt x="813" y="543"/>
                  </a:lnTo>
                  <a:lnTo>
                    <a:pt x="846" y="607"/>
                  </a:lnTo>
                  <a:lnTo>
                    <a:pt x="834" y="642"/>
                  </a:lnTo>
                  <a:lnTo>
                    <a:pt x="820" y="670"/>
                  </a:lnTo>
                  <a:lnTo>
                    <a:pt x="793" y="659"/>
                  </a:lnTo>
                  <a:lnTo>
                    <a:pt x="711" y="632"/>
                  </a:lnTo>
                  <a:lnTo>
                    <a:pt x="584" y="668"/>
                  </a:lnTo>
                  <a:lnTo>
                    <a:pt x="442" y="679"/>
                  </a:lnTo>
                  <a:lnTo>
                    <a:pt x="369" y="708"/>
                  </a:lnTo>
                  <a:lnTo>
                    <a:pt x="218" y="785"/>
                  </a:lnTo>
                  <a:lnTo>
                    <a:pt x="189" y="765"/>
                  </a:lnTo>
                  <a:lnTo>
                    <a:pt x="90" y="670"/>
                  </a:lnTo>
                  <a:lnTo>
                    <a:pt x="48" y="705"/>
                  </a:lnTo>
                  <a:lnTo>
                    <a:pt x="24" y="656"/>
                  </a:lnTo>
                  <a:lnTo>
                    <a:pt x="0" y="626"/>
                  </a:lnTo>
                  <a:lnTo>
                    <a:pt x="37" y="582"/>
                  </a:lnTo>
                  <a:lnTo>
                    <a:pt x="45" y="549"/>
                  </a:lnTo>
                  <a:lnTo>
                    <a:pt x="57" y="578"/>
                  </a:lnTo>
                  <a:lnTo>
                    <a:pt x="79" y="570"/>
                  </a:lnTo>
                  <a:lnTo>
                    <a:pt x="62" y="536"/>
                  </a:lnTo>
                  <a:lnTo>
                    <a:pt x="62" y="489"/>
                  </a:lnTo>
                  <a:lnTo>
                    <a:pt x="96" y="468"/>
                  </a:lnTo>
                  <a:lnTo>
                    <a:pt x="118" y="438"/>
                  </a:lnTo>
                  <a:lnTo>
                    <a:pt x="127" y="374"/>
                  </a:lnTo>
                  <a:lnTo>
                    <a:pt x="102" y="363"/>
                  </a:lnTo>
                  <a:lnTo>
                    <a:pt x="96" y="337"/>
                  </a:lnTo>
                  <a:lnTo>
                    <a:pt x="114" y="318"/>
                  </a:lnTo>
                  <a:lnTo>
                    <a:pt x="192" y="319"/>
                  </a:lnTo>
                  <a:lnTo>
                    <a:pt x="244" y="344"/>
                  </a:lnTo>
                  <a:lnTo>
                    <a:pt x="291" y="266"/>
                  </a:lnTo>
                  <a:lnTo>
                    <a:pt x="258" y="244"/>
                  </a:lnTo>
                  <a:lnTo>
                    <a:pt x="266" y="156"/>
                  </a:lnTo>
                  <a:lnTo>
                    <a:pt x="344" y="44"/>
                  </a:lnTo>
                  <a:lnTo>
                    <a:pt x="348" y="25"/>
                  </a:lnTo>
                  <a:lnTo>
                    <a:pt x="412" y="0"/>
                  </a:lnTo>
                  <a:lnTo>
                    <a:pt x="450" y="27"/>
                  </a:lnTo>
                  <a:lnTo>
                    <a:pt x="436" y="190"/>
                  </a:lnTo>
                  <a:lnTo>
                    <a:pt x="462" y="327"/>
                  </a:lnTo>
                  <a:lnTo>
                    <a:pt x="602" y="372"/>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grpSp>
          <p:nvGrpSpPr>
            <p:cNvPr id="166" name="165 Grupo"/>
            <p:cNvGrpSpPr/>
            <p:nvPr/>
          </p:nvGrpSpPr>
          <p:grpSpPr>
            <a:xfrm>
              <a:off x="789182" y="3130855"/>
              <a:ext cx="1299157" cy="729040"/>
              <a:chOff x="778452" y="5174370"/>
              <a:chExt cx="1939396" cy="1088319"/>
            </a:xfrm>
            <a:gradFill>
              <a:gsLst>
                <a:gs pos="0">
                  <a:srgbClr val="92D050"/>
                </a:gs>
                <a:gs pos="100000">
                  <a:srgbClr val="92D050">
                    <a:lumMod val="78000"/>
                  </a:srgbClr>
                </a:gs>
              </a:gsLst>
              <a:lin ang="5400000" scaled="0"/>
            </a:gradFill>
            <a:effectLst>
              <a:outerShdw blurRad="50800" dist="25400" dir="2700000" algn="tl" rotWithShape="0">
                <a:schemeClr val="tx1">
                  <a:alpha val="40000"/>
                </a:schemeClr>
              </a:outerShdw>
            </a:effectLst>
          </p:grpSpPr>
          <p:sp>
            <p:nvSpPr>
              <p:cNvPr id="175" name="Freeform 71"/>
              <p:cNvSpPr>
                <a:spLocks/>
              </p:cNvSpPr>
              <p:nvPr/>
            </p:nvSpPr>
            <p:spPr bwMode="auto">
              <a:xfrm>
                <a:off x="778452" y="5364328"/>
                <a:ext cx="491070" cy="554113"/>
              </a:xfrm>
              <a:custGeom>
                <a:avLst/>
                <a:gdLst>
                  <a:gd name="T0" fmla="*/ 187 w 524"/>
                  <a:gd name="T1" fmla="*/ 10 h 591"/>
                  <a:gd name="T2" fmla="*/ 216 w 524"/>
                  <a:gd name="T3" fmla="*/ 2 h 591"/>
                  <a:gd name="T4" fmla="*/ 235 w 524"/>
                  <a:gd name="T5" fmla="*/ 27 h 591"/>
                  <a:gd name="T6" fmla="*/ 285 w 524"/>
                  <a:gd name="T7" fmla="*/ 0 h 591"/>
                  <a:gd name="T8" fmla="*/ 321 w 524"/>
                  <a:gd name="T9" fmla="*/ 56 h 591"/>
                  <a:gd name="T10" fmla="*/ 424 w 524"/>
                  <a:gd name="T11" fmla="*/ 93 h 591"/>
                  <a:gd name="T12" fmla="*/ 524 w 524"/>
                  <a:gd name="T13" fmla="*/ 140 h 591"/>
                  <a:gd name="T14" fmla="*/ 513 w 524"/>
                  <a:gd name="T15" fmla="*/ 176 h 591"/>
                  <a:gd name="T16" fmla="*/ 462 w 524"/>
                  <a:gd name="T17" fmla="*/ 174 h 591"/>
                  <a:gd name="T18" fmla="*/ 449 w 524"/>
                  <a:gd name="T19" fmla="*/ 211 h 591"/>
                  <a:gd name="T20" fmla="*/ 495 w 524"/>
                  <a:gd name="T21" fmla="*/ 260 h 591"/>
                  <a:gd name="T22" fmla="*/ 488 w 524"/>
                  <a:gd name="T23" fmla="*/ 406 h 591"/>
                  <a:gd name="T24" fmla="*/ 433 w 524"/>
                  <a:gd name="T25" fmla="*/ 490 h 591"/>
                  <a:gd name="T26" fmla="*/ 405 w 524"/>
                  <a:gd name="T27" fmla="*/ 560 h 591"/>
                  <a:gd name="T28" fmla="*/ 398 w 524"/>
                  <a:gd name="T29" fmla="*/ 591 h 591"/>
                  <a:gd name="T30" fmla="*/ 373 w 524"/>
                  <a:gd name="T31" fmla="*/ 540 h 591"/>
                  <a:gd name="T32" fmla="*/ 348 w 524"/>
                  <a:gd name="T33" fmla="*/ 520 h 591"/>
                  <a:gd name="T34" fmla="*/ 318 w 524"/>
                  <a:gd name="T35" fmla="*/ 503 h 591"/>
                  <a:gd name="T36" fmla="*/ 252 w 524"/>
                  <a:gd name="T37" fmla="*/ 463 h 591"/>
                  <a:gd name="T38" fmla="*/ 210 w 524"/>
                  <a:gd name="T39" fmla="*/ 435 h 591"/>
                  <a:gd name="T40" fmla="*/ 188 w 524"/>
                  <a:gd name="T41" fmla="*/ 438 h 591"/>
                  <a:gd name="T42" fmla="*/ 147 w 524"/>
                  <a:gd name="T43" fmla="*/ 406 h 591"/>
                  <a:gd name="T44" fmla="*/ 47 w 524"/>
                  <a:gd name="T45" fmla="*/ 406 h 591"/>
                  <a:gd name="T46" fmla="*/ 35 w 524"/>
                  <a:gd name="T47" fmla="*/ 419 h 591"/>
                  <a:gd name="T48" fmla="*/ 25 w 524"/>
                  <a:gd name="T49" fmla="*/ 394 h 591"/>
                  <a:gd name="T50" fmla="*/ 29 w 524"/>
                  <a:gd name="T51" fmla="*/ 352 h 591"/>
                  <a:gd name="T52" fmla="*/ 29 w 524"/>
                  <a:gd name="T53" fmla="*/ 306 h 591"/>
                  <a:gd name="T54" fmla="*/ 13 w 524"/>
                  <a:gd name="T55" fmla="*/ 263 h 591"/>
                  <a:gd name="T56" fmla="*/ 0 w 524"/>
                  <a:gd name="T57" fmla="*/ 241 h 591"/>
                  <a:gd name="T58" fmla="*/ 50 w 524"/>
                  <a:gd name="T59" fmla="*/ 197 h 591"/>
                  <a:gd name="T60" fmla="*/ 116 w 524"/>
                  <a:gd name="T61" fmla="*/ 115 h 591"/>
                  <a:gd name="T62" fmla="*/ 122 w 524"/>
                  <a:gd name="T63" fmla="*/ 86 h 591"/>
                  <a:gd name="T64" fmla="*/ 163 w 524"/>
                  <a:gd name="T65" fmla="*/ 45 h 591"/>
                  <a:gd name="T66" fmla="*/ 192 w 524"/>
                  <a:gd name="T67" fmla="*/ 45 h 591"/>
                  <a:gd name="T68" fmla="*/ 187 w 524"/>
                  <a:gd name="T69" fmla="*/ 1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24" h="591">
                    <a:moveTo>
                      <a:pt x="187" y="10"/>
                    </a:moveTo>
                    <a:lnTo>
                      <a:pt x="216" y="2"/>
                    </a:lnTo>
                    <a:lnTo>
                      <a:pt x="235" y="27"/>
                    </a:lnTo>
                    <a:lnTo>
                      <a:pt x="285" y="0"/>
                    </a:lnTo>
                    <a:lnTo>
                      <a:pt x="321" y="56"/>
                    </a:lnTo>
                    <a:lnTo>
                      <a:pt x="424" y="93"/>
                    </a:lnTo>
                    <a:lnTo>
                      <a:pt x="524" y="140"/>
                    </a:lnTo>
                    <a:lnTo>
                      <a:pt x="513" y="176"/>
                    </a:lnTo>
                    <a:lnTo>
                      <a:pt x="462" y="174"/>
                    </a:lnTo>
                    <a:lnTo>
                      <a:pt x="449" y="211"/>
                    </a:lnTo>
                    <a:lnTo>
                      <a:pt x="495" y="260"/>
                    </a:lnTo>
                    <a:lnTo>
                      <a:pt x="488" y="406"/>
                    </a:lnTo>
                    <a:lnTo>
                      <a:pt x="433" y="490"/>
                    </a:lnTo>
                    <a:lnTo>
                      <a:pt x="405" y="560"/>
                    </a:lnTo>
                    <a:lnTo>
                      <a:pt x="398" y="591"/>
                    </a:lnTo>
                    <a:lnTo>
                      <a:pt x="373" y="540"/>
                    </a:lnTo>
                    <a:lnTo>
                      <a:pt x="348" y="520"/>
                    </a:lnTo>
                    <a:lnTo>
                      <a:pt x="318" y="503"/>
                    </a:lnTo>
                    <a:lnTo>
                      <a:pt x="252" y="463"/>
                    </a:lnTo>
                    <a:lnTo>
                      <a:pt x="210" y="435"/>
                    </a:lnTo>
                    <a:lnTo>
                      <a:pt x="188" y="438"/>
                    </a:lnTo>
                    <a:lnTo>
                      <a:pt x="147" y="406"/>
                    </a:lnTo>
                    <a:lnTo>
                      <a:pt x="47" y="406"/>
                    </a:lnTo>
                    <a:lnTo>
                      <a:pt x="35" y="419"/>
                    </a:lnTo>
                    <a:lnTo>
                      <a:pt x="25" y="394"/>
                    </a:lnTo>
                    <a:lnTo>
                      <a:pt x="29" y="352"/>
                    </a:lnTo>
                    <a:lnTo>
                      <a:pt x="29" y="306"/>
                    </a:lnTo>
                    <a:lnTo>
                      <a:pt x="13" y="263"/>
                    </a:lnTo>
                    <a:lnTo>
                      <a:pt x="0" y="241"/>
                    </a:lnTo>
                    <a:lnTo>
                      <a:pt x="50" y="197"/>
                    </a:lnTo>
                    <a:lnTo>
                      <a:pt x="116" y="115"/>
                    </a:lnTo>
                    <a:lnTo>
                      <a:pt x="122" y="86"/>
                    </a:lnTo>
                    <a:lnTo>
                      <a:pt x="163" y="45"/>
                    </a:lnTo>
                    <a:lnTo>
                      <a:pt x="192" y="45"/>
                    </a:lnTo>
                    <a:lnTo>
                      <a:pt x="187" y="10"/>
                    </a:lnTo>
                    <a:close/>
                  </a:path>
                </a:pathLst>
              </a:custGeom>
              <a:grpFill/>
              <a:ln w="12700">
                <a:solidFill>
                  <a:srgbClr val="92D050"/>
                </a:solidFill>
                <a:headEnd/>
                <a:tailEnd/>
              </a:ln>
              <a:effectLst/>
            </p:spPr>
            <p:style>
              <a:lnRef idx="1">
                <a:schemeClr val="accent3"/>
              </a:lnRef>
              <a:fillRef idx="3">
                <a:schemeClr val="accent3"/>
              </a:fillRef>
              <a:effectRef idx="2">
                <a:schemeClr val="accent3"/>
              </a:effectRef>
              <a:fontRef idx="minor">
                <a:schemeClr val="lt1"/>
              </a:fontRef>
            </p:style>
            <p:txBody>
              <a:bodyPr/>
              <a:lstStyle/>
              <a:p>
                <a:endParaRPr lang="es-ES"/>
              </a:p>
            </p:txBody>
          </p:sp>
          <p:sp>
            <p:nvSpPr>
              <p:cNvPr id="176" name="Freeform 72"/>
              <p:cNvSpPr>
                <a:spLocks/>
              </p:cNvSpPr>
              <p:nvPr/>
            </p:nvSpPr>
            <p:spPr bwMode="auto">
              <a:xfrm>
                <a:off x="1140948" y="5871160"/>
                <a:ext cx="433833" cy="391529"/>
              </a:xfrm>
              <a:custGeom>
                <a:avLst/>
                <a:gdLst>
                  <a:gd name="T0" fmla="*/ 222 w 463"/>
                  <a:gd name="T1" fmla="*/ 14 h 417"/>
                  <a:gd name="T2" fmla="*/ 344 w 463"/>
                  <a:gd name="T3" fmla="*/ 0 h 417"/>
                  <a:gd name="T4" fmla="*/ 448 w 463"/>
                  <a:gd name="T5" fmla="*/ 8 h 417"/>
                  <a:gd name="T6" fmla="*/ 463 w 463"/>
                  <a:gd name="T7" fmla="*/ 41 h 417"/>
                  <a:gd name="T8" fmla="*/ 449 w 463"/>
                  <a:gd name="T9" fmla="*/ 152 h 417"/>
                  <a:gd name="T10" fmla="*/ 341 w 463"/>
                  <a:gd name="T11" fmla="*/ 229 h 417"/>
                  <a:gd name="T12" fmla="*/ 336 w 463"/>
                  <a:gd name="T13" fmla="*/ 253 h 417"/>
                  <a:gd name="T14" fmla="*/ 389 w 463"/>
                  <a:gd name="T15" fmla="*/ 250 h 417"/>
                  <a:gd name="T16" fmla="*/ 402 w 463"/>
                  <a:gd name="T17" fmla="*/ 313 h 417"/>
                  <a:gd name="T18" fmla="*/ 391 w 463"/>
                  <a:gd name="T19" fmla="*/ 352 h 417"/>
                  <a:gd name="T20" fmla="*/ 366 w 463"/>
                  <a:gd name="T21" fmla="*/ 388 h 417"/>
                  <a:gd name="T22" fmla="*/ 361 w 463"/>
                  <a:gd name="T23" fmla="*/ 361 h 417"/>
                  <a:gd name="T24" fmla="*/ 351 w 463"/>
                  <a:gd name="T25" fmla="*/ 361 h 417"/>
                  <a:gd name="T26" fmla="*/ 339 w 463"/>
                  <a:gd name="T27" fmla="*/ 374 h 417"/>
                  <a:gd name="T28" fmla="*/ 339 w 463"/>
                  <a:gd name="T29" fmla="*/ 392 h 417"/>
                  <a:gd name="T30" fmla="*/ 267 w 463"/>
                  <a:gd name="T31" fmla="*/ 417 h 417"/>
                  <a:gd name="T32" fmla="*/ 248 w 463"/>
                  <a:gd name="T33" fmla="*/ 396 h 417"/>
                  <a:gd name="T34" fmla="*/ 91 w 463"/>
                  <a:gd name="T35" fmla="*/ 308 h 417"/>
                  <a:gd name="T36" fmla="*/ 87 w 463"/>
                  <a:gd name="T37" fmla="*/ 273 h 417"/>
                  <a:gd name="T38" fmla="*/ 52 w 463"/>
                  <a:gd name="T39" fmla="*/ 231 h 417"/>
                  <a:gd name="T40" fmla="*/ 56 w 463"/>
                  <a:gd name="T41" fmla="*/ 207 h 417"/>
                  <a:gd name="T42" fmla="*/ 83 w 463"/>
                  <a:gd name="T43" fmla="*/ 219 h 417"/>
                  <a:gd name="T44" fmla="*/ 94 w 463"/>
                  <a:gd name="T45" fmla="*/ 207 h 417"/>
                  <a:gd name="T46" fmla="*/ 87 w 463"/>
                  <a:gd name="T47" fmla="*/ 185 h 417"/>
                  <a:gd name="T48" fmla="*/ 74 w 463"/>
                  <a:gd name="T49" fmla="*/ 160 h 417"/>
                  <a:gd name="T50" fmla="*/ 52 w 463"/>
                  <a:gd name="T51" fmla="*/ 148 h 417"/>
                  <a:gd name="T52" fmla="*/ 40 w 463"/>
                  <a:gd name="T53" fmla="*/ 157 h 417"/>
                  <a:gd name="T54" fmla="*/ 0 w 463"/>
                  <a:gd name="T55" fmla="*/ 100 h 417"/>
                  <a:gd name="T56" fmla="*/ 15 w 463"/>
                  <a:gd name="T57" fmla="*/ 82 h 417"/>
                  <a:gd name="T58" fmla="*/ 11 w 463"/>
                  <a:gd name="T59" fmla="*/ 50 h 417"/>
                  <a:gd name="T60" fmla="*/ 19 w 463"/>
                  <a:gd name="T61" fmla="*/ 17 h 417"/>
                  <a:gd name="T62" fmla="*/ 158 w 463"/>
                  <a:gd name="T63" fmla="*/ 8 h 417"/>
                  <a:gd name="T64" fmla="*/ 222 w 463"/>
                  <a:gd name="T65" fmla="*/ 14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3" h="417">
                    <a:moveTo>
                      <a:pt x="222" y="14"/>
                    </a:moveTo>
                    <a:lnTo>
                      <a:pt x="344" y="0"/>
                    </a:lnTo>
                    <a:lnTo>
                      <a:pt x="448" y="8"/>
                    </a:lnTo>
                    <a:lnTo>
                      <a:pt x="463" y="41"/>
                    </a:lnTo>
                    <a:lnTo>
                      <a:pt x="449" y="152"/>
                    </a:lnTo>
                    <a:lnTo>
                      <a:pt x="341" y="229"/>
                    </a:lnTo>
                    <a:lnTo>
                      <a:pt x="336" y="253"/>
                    </a:lnTo>
                    <a:lnTo>
                      <a:pt x="389" y="250"/>
                    </a:lnTo>
                    <a:lnTo>
                      <a:pt x="402" y="313"/>
                    </a:lnTo>
                    <a:lnTo>
                      <a:pt x="391" y="352"/>
                    </a:lnTo>
                    <a:lnTo>
                      <a:pt x="366" y="388"/>
                    </a:lnTo>
                    <a:lnTo>
                      <a:pt x="361" y="361"/>
                    </a:lnTo>
                    <a:lnTo>
                      <a:pt x="351" y="361"/>
                    </a:lnTo>
                    <a:lnTo>
                      <a:pt x="339" y="374"/>
                    </a:lnTo>
                    <a:lnTo>
                      <a:pt x="339" y="392"/>
                    </a:lnTo>
                    <a:lnTo>
                      <a:pt x="267" y="417"/>
                    </a:lnTo>
                    <a:lnTo>
                      <a:pt x="248" y="396"/>
                    </a:lnTo>
                    <a:lnTo>
                      <a:pt x="91" y="308"/>
                    </a:lnTo>
                    <a:lnTo>
                      <a:pt x="87" y="273"/>
                    </a:lnTo>
                    <a:lnTo>
                      <a:pt x="52" y="231"/>
                    </a:lnTo>
                    <a:lnTo>
                      <a:pt x="56" y="207"/>
                    </a:lnTo>
                    <a:lnTo>
                      <a:pt x="83" y="219"/>
                    </a:lnTo>
                    <a:lnTo>
                      <a:pt x="94" y="207"/>
                    </a:lnTo>
                    <a:lnTo>
                      <a:pt x="87" y="185"/>
                    </a:lnTo>
                    <a:lnTo>
                      <a:pt x="74" y="160"/>
                    </a:lnTo>
                    <a:lnTo>
                      <a:pt x="52" y="148"/>
                    </a:lnTo>
                    <a:lnTo>
                      <a:pt x="40" y="157"/>
                    </a:lnTo>
                    <a:lnTo>
                      <a:pt x="0" y="100"/>
                    </a:lnTo>
                    <a:lnTo>
                      <a:pt x="15" y="82"/>
                    </a:lnTo>
                    <a:lnTo>
                      <a:pt x="11" y="50"/>
                    </a:lnTo>
                    <a:lnTo>
                      <a:pt x="19" y="17"/>
                    </a:lnTo>
                    <a:lnTo>
                      <a:pt x="158" y="8"/>
                    </a:lnTo>
                    <a:lnTo>
                      <a:pt x="222" y="14"/>
                    </a:lnTo>
                    <a:close/>
                  </a:path>
                </a:pathLst>
              </a:custGeom>
              <a:grpFill/>
              <a:ln w="12700">
                <a:solidFill>
                  <a:srgbClr val="92D050"/>
                </a:solidFill>
                <a:headEnd/>
                <a:tailEnd/>
              </a:ln>
              <a:effectLst/>
            </p:spPr>
            <p:style>
              <a:lnRef idx="1">
                <a:schemeClr val="accent3"/>
              </a:lnRef>
              <a:fillRef idx="3">
                <a:schemeClr val="accent3"/>
              </a:fillRef>
              <a:effectRef idx="2">
                <a:schemeClr val="accent3"/>
              </a:effectRef>
              <a:fontRef idx="minor">
                <a:schemeClr val="lt1"/>
              </a:fontRef>
            </p:style>
            <p:txBody>
              <a:bodyPr/>
              <a:lstStyle/>
              <a:p>
                <a:endParaRPr lang="es-ES"/>
              </a:p>
            </p:txBody>
          </p:sp>
          <p:sp>
            <p:nvSpPr>
              <p:cNvPr id="177" name="Freeform 73"/>
              <p:cNvSpPr>
                <a:spLocks/>
              </p:cNvSpPr>
              <p:nvPr/>
            </p:nvSpPr>
            <p:spPr bwMode="auto">
              <a:xfrm>
                <a:off x="1157538" y="5373453"/>
                <a:ext cx="564067" cy="540841"/>
              </a:xfrm>
              <a:custGeom>
                <a:avLst/>
                <a:gdLst>
                  <a:gd name="T0" fmla="*/ 90 w 601"/>
                  <a:gd name="T1" fmla="*/ 255 h 577"/>
                  <a:gd name="T2" fmla="*/ 44 w 601"/>
                  <a:gd name="T3" fmla="*/ 205 h 577"/>
                  <a:gd name="T4" fmla="*/ 57 w 601"/>
                  <a:gd name="T5" fmla="*/ 165 h 577"/>
                  <a:gd name="T6" fmla="*/ 109 w 601"/>
                  <a:gd name="T7" fmla="*/ 165 h 577"/>
                  <a:gd name="T8" fmla="*/ 119 w 601"/>
                  <a:gd name="T9" fmla="*/ 131 h 577"/>
                  <a:gd name="T10" fmla="*/ 142 w 601"/>
                  <a:gd name="T11" fmla="*/ 125 h 577"/>
                  <a:gd name="T12" fmla="*/ 151 w 601"/>
                  <a:gd name="T13" fmla="*/ 102 h 577"/>
                  <a:gd name="T14" fmla="*/ 182 w 601"/>
                  <a:gd name="T15" fmla="*/ 112 h 577"/>
                  <a:gd name="T16" fmla="*/ 195 w 601"/>
                  <a:gd name="T17" fmla="*/ 90 h 577"/>
                  <a:gd name="T18" fmla="*/ 185 w 601"/>
                  <a:gd name="T19" fmla="*/ 57 h 577"/>
                  <a:gd name="T20" fmla="*/ 232 w 601"/>
                  <a:gd name="T21" fmla="*/ 3 h 577"/>
                  <a:gd name="T22" fmla="*/ 252 w 601"/>
                  <a:gd name="T23" fmla="*/ 0 h 577"/>
                  <a:gd name="T24" fmla="*/ 293 w 601"/>
                  <a:gd name="T25" fmla="*/ 36 h 577"/>
                  <a:gd name="T26" fmla="*/ 364 w 601"/>
                  <a:gd name="T27" fmla="*/ 79 h 577"/>
                  <a:gd name="T28" fmla="*/ 383 w 601"/>
                  <a:gd name="T29" fmla="*/ 132 h 577"/>
                  <a:gd name="T30" fmla="*/ 407 w 601"/>
                  <a:gd name="T31" fmla="*/ 245 h 577"/>
                  <a:gd name="T32" fmla="*/ 469 w 601"/>
                  <a:gd name="T33" fmla="*/ 242 h 577"/>
                  <a:gd name="T34" fmla="*/ 548 w 601"/>
                  <a:gd name="T35" fmla="*/ 276 h 577"/>
                  <a:gd name="T36" fmla="*/ 575 w 601"/>
                  <a:gd name="T37" fmla="*/ 317 h 577"/>
                  <a:gd name="T38" fmla="*/ 594 w 601"/>
                  <a:gd name="T39" fmla="*/ 422 h 577"/>
                  <a:gd name="T40" fmla="*/ 601 w 601"/>
                  <a:gd name="T41" fmla="*/ 465 h 577"/>
                  <a:gd name="T42" fmla="*/ 565 w 601"/>
                  <a:gd name="T43" fmla="*/ 506 h 577"/>
                  <a:gd name="T44" fmla="*/ 498 w 601"/>
                  <a:gd name="T45" fmla="*/ 537 h 577"/>
                  <a:gd name="T46" fmla="*/ 445 w 601"/>
                  <a:gd name="T47" fmla="*/ 577 h 577"/>
                  <a:gd name="T48" fmla="*/ 430 w 601"/>
                  <a:gd name="T49" fmla="*/ 540 h 577"/>
                  <a:gd name="T50" fmla="*/ 329 w 601"/>
                  <a:gd name="T51" fmla="*/ 531 h 577"/>
                  <a:gd name="T52" fmla="*/ 203 w 601"/>
                  <a:gd name="T53" fmla="*/ 546 h 577"/>
                  <a:gd name="T54" fmla="*/ 139 w 601"/>
                  <a:gd name="T55" fmla="*/ 540 h 577"/>
                  <a:gd name="T56" fmla="*/ 0 w 601"/>
                  <a:gd name="T57" fmla="*/ 549 h 577"/>
                  <a:gd name="T58" fmla="*/ 29 w 601"/>
                  <a:gd name="T59" fmla="*/ 477 h 577"/>
                  <a:gd name="T60" fmla="*/ 83 w 601"/>
                  <a:gd name="T61" fmla="*/ 398 h 577"/>
                  <a:gd name="T62" fmla="*/ 90 w 601"/>
                  <a:gd name="T63" fmla="*/ 255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1" h="577">
                    <a:moveTo>
                      <a:pt x="90" y="255"/>
                    </a:moveTo>
                    <a:lnTo>
                      <a:pt x="44" y="205"/>
                    </a:lnTo>
                    <a:lnTo>
                      <a:pt x="57" y="165"/>
                    </a:lnTo>
                    <a:lnTo>
                      <a:pt x="109" y="165"/>
                    </a:lnTo>
                    <a:lnTo>
                      <a:pt x="119" y="131"/>
                    </a:lnTo>
                    <a:lnTo>
                      <a:pt x="142" y="125"/>
                    </a:lnTo>
                    <a:lnTo>
                      <a:pt x="151" y="102"/>
                    </a:lnTo>
                    <a:lnTo>
                      <a:pt x="182" y="112"/>
                    </a:lnTo>
                    <a:lnTo>
                      <a:pt x="195" y="90"/>
                    </a:lnTo>
                    <a:lnTo>
                      <a:pt x="185" y="57"/>
                    </a:lnTo>
                    <a:lnTo>
                      <a:pt x="232" y="3"/>
                    </a:lnTo>
                    <a:lnTo>
                      <a:pt x="252" y="0"/>
                    </a:lnTo>
                    <a:lnTo>
                      <a:pt x="293" y="36"/>
                    </a:lnTo>
                    <a:lnTo>
                      <a:pt x="364" y="79"/>
                    </a:lnTo>
                    <a:lnTo>
                      <a:pt x="383" y="132"/>
                    </a:lnTo>
                    <a:lnTo>
                      <a:pt x="407" y="245"/>
                    </a:lnTo>
                    <a:lnTo>
                      <a:pt x="469" y="242"/>
                    </a:lnTo>
                    <a:lnTo>
                      <a:pt x="548" y="276"/>
                    </a:lnTo>
                    <a:lnTo>
                      <a:pt x="575" y="317"/>
                    </a:lnTo>
                    <a:lnTo>
                      <a:pt x="594" y="422"/>
                    </a:lnTo>
                    <a:lnTo>
                      <a:pt x="601" y="465"/>
                    </a:lnTo>
                    <a:lnTo>
                      <a:pt x="565" y="506"/>
                    </a:lnTo>
                    <a:lnTo>
                      <a:pt x="498" y="537"/>
                    </a:lnTo>
                    <a:lnTo>
                      <a:pt x="445" y="577"/>
                    </a:lnTo>
                    <a:lnTo>
                      <a:pt x="430" y="540"/>
                    </a:lnTo>
                    <a:lnTo>
                      <a:pt x="329" y="531"/>
                    </a:lnTo>
                    <a:lnTo>
                      <a:pt x="203" y="546"/>
                    </a:lnTo>
                    <a:lnTo>
                      <a:pt x="139" y="540"/>
                    </a:lnTo>
                    <a:lnTo>
                      <a:pt x="0" y="549"/>
                    </a:lnTo>
                    <a:lnTo>
                      <a:pt x="29" y="477"/>
                    </a:lnTo>
                    <a:lnTo>
                      <a:pt x="83" y="398"/>
                    </a:lnTo>
                    <a:lnTo>
                      <a:pt x="90" y="255"/>
                    </a:lnTo>
                    <a:close/>
                  </a:path>
                </a:pathLst>
              </a:custGeom>
              <a:grpFill/>
              <a:ln w="12700">
                <a:solidFill>
                  <a:srgbClr val="92D050"/>
                </a:solidFill>
                <a:headEnd/>
                <a:tailEnd/>
              </a:ln>
              <a:effectLst/>
            </p:spPr>
            <p:style>
              <a:lnRef idx="1">
                <a:schemeClr val="accent3"/>
              </a:lnRef>
              <a:fillRef idx="3">
                <a:schemeClr val="accent3"/>
              </a:fillRef>
              <a:effectRef idx="2">
                <a:schemeClr val="accent3"/>
              </a:effectRef>
              <a:fontRef idx="minor">
                <a:schemeClr val="lt1"/>
              </a:fontRef>
            </p:style>
            <p:txBody>
              <a:bodyPr/>
              <a:lstStyle/>
              <a:p>
                <a:endParaRPr lang="es-ES"/>
              </a:p>
            </p:txBody>
          </p:sp>
          <p:sp>
            <p:nvSpPr>
              <p:cNvPr id="178" name="Freeform 74"/>
              <p:cNvSpPr>
                <a:spLocks/>
              </p:cNvSpPr>
              <p:nvPr/>
            </p:nvSpPr>
            <p:spPr bwMode="auto">
              <a:xfrm>
                <a:off x="1456162" y="5769129"/>
                <a:ext cx="582316" cy="396506"/>
              </a:xfrm>
              <a:custGeom>
                <a:avLst/>
                <a:gdLst>
                  <a:gd name="T0" fmla="*/ 485 w 621"/>
                  <a:gd name="T1" fmla="*/ 148 h 423"/>
                  <a:gd name="T2" fmla="*/ 621 w 621"/>
                  <a:gd name="T3" fmla="*/ 241 h 423"/>
                  <a:gd name="T4" fmla="*/ 558 w 621"/>
                  <a:gd name="T5" fmla="*/ 241 h 423"/>
                  <a:gd name="T6" fmla="*/ 520 w 621"/>
                  <a:gd name="T7" fmla="*/ 249 h 423"/>
                  <a:gd name="T8" fmla="*/ 486 w 621"/>
                  <a:gd name="T9" fmla="*/ 241 h 423"/>
                  <a:gd name="T10" fmla="*/ 389 w 621"/>
                  <a:gd name="T11" fmla="*/ 241 h 423"/>
                  <a:gd name="T12" fmla="*/ 382 w 621"/>
                  <a:gd name="T13" fmla="*/ 245 h 423"/>
                  <a:gd name="T14" fmla="*/ 306 w 621"/>
                  <a:gd name="T15" fmla="*/ 321 h 423"/>
                  <a:gd name="T16" fmla="*/ 254 w 621"/>
                  <a:gd name="T17" fmla="*/ 351 h 423"/>
                  <a:gd name="T18" fmla="*/ 222 w 621"/>
                  <a:gd name="T19" fmla="*/ 346 h 423"/>
                  <a:gd name="T20" fmla="*/ 193 w 621"/>
                  <a:gd name="T21" fmla="*/ 351 h 423"/>
                  <a:gd name="T22" fmla="*/ 150 w 621"/>
                  <a:gd name="T23" fmla="*/ 354 h 423"/>
                  <a:gd name="T24" fmla="*/ 125 w 621"/>
                  <a:gd name="T25" fmla="*/ 363 h 423"/>
                  <a:gd name="T26" fmla="*/ 84 w 621"/>
                  <a:gd name="T27" fmla="*/ 401 h 423"/>
                  <a:gd name="T28" fmla="*/ 66 w 621"/>
                  <a:gd name="T29" fmla="*/ 423 h 423"/>
                  <a:gd name="T30" fmla="*/ 53 w 621"/>
                  <a:gd name="T31" fmla="*/ 360 h 423"/>
                  <a:gd name="T32" fmla="*/ 0 w 621"/>
                  <a:gd name="T33" fmla="*/ 364 h 423"/>
                  <a:gd name="T34" fmla="*/ 4 w 621"/>
                  <a:gd name="T35" fmla="*/ 340 h 423"/>
                  <a:gd name="T36" fmla="*/ 113 w 621"/>
                  <a:gd name="T37" fmla="*/ 261 h 423"/>
                  <a:gd name="T38" fmla="*/ 127 w 621"/>
                  <a:gd name="T39" fmla="*/ 155 h 423"/>
                  <a:gd name="T40" fmla="*/ 178 w 621"/>
                  <a:gd name="T41" fmla="*/ 117 h 423"/>
                  <a:gd name="T42" fmla="*/ 247 w 621"/>
                  <a:gd name="T43" fmla="*/ 83 h 423"/>
                  <a:gd name="T44" fmla="*/ 283 w 621"/>
                  <a:gd name="T45" fmla="*/ 45 h 423"/>
                  <a:gd name="T46" fmla="*/ 277 w 621"/>
                  <a:gd name="T47" fmla="*/ 0 h 423"/>
                  <a:gd name="T48" fmla="*/ 376 w 621"/>
                  <a:gd name="T49" fmla="*/ 20 h 423"/>
                  <a:gd name="T50" fmla="*/ 456 w 621"/>
                  <a:gd name="T51" fmla="*/ 43 h 423"/>
                  <a:gd name="T52" fmla="*/ 456 w 621"/>
                  <a:gd name="T53" fmla="*/ 91 h 423"/>
                  <a:gd name="T54" fmla="*/ 485 w 621"/>
                  <a:gd name="T55" fmla="*/ 148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21" h="423">
                    <a:moveTo>
                      <a:pt x="485" y="148"/>
                    </a:moveTo>
                    <a:lnTo>
                      <a:pt x="621" y="241"/>
                    </a:lnTo>
                    <a:lnTo>
                      <a:pt x="558" y="241"/>
                    </a:lnTo>
                    <a:lnTo>
                      <a:pt x="520" y="249"/>
                    </a:lnTo>
                    <a:lnTo>
                      <a:pt x="486" y="241"/>
                    </a:lnTo>
                    <a:lnTo>
                      <a:pt x="389" y="241"/>
                    </a:lnTo>
                    <a:lnTo>
                      <a:pt x="382" y="245"/>
                    </a:lnTo>
                    <a:lnTo>
                      <a:pt x="306" y="321"/>
                    </a:lnTo>
                    <a:lnTo>
                      <a:pt x="254" y="351"/>
                    </a:lnTo>
                    <a:lnTo>
                      <a:pt x="222" y="346"/>
                    </a:lnTo>
                    <a:lnTo>
                      <a:pt x="193" y="351"/>
                    </a:lnTo>
                    <a:lnTo>
                      <a:pt x="150" y="354"/>
                    </a:lnTo>
                    <a:lnTo>
                      <a:pt x="125" y="363"/>
                    </a:lnTo>
                    <a:lnTo>
                      <a:pt x="84" y="401"/>
                    </a:lnTo>
                    <a:lnTo>
                      <a:pt x="66" y="423"/>
                    </a:lnTo>
                    <a:lnTo>
                      <a:pt x="53" y="360"/>
                    </a:lnTo>
                    <a:lnTo>
                      <a:pt x="0" y="364"/>
                    </a:lnTo>
                    <a:lnTo>
                      <a:pt x="4" y="340"/>
                    </a:lnTo>
                    <a:lnTo>
                      <a:pt x="113" y="261"/>
                    </a:lnTo>
                    <a:lnTo>
                      <a:pt x="127" y="155"/>
                    </a:lnTo>
                    <a:lnTo>
                      <a:pt x="178" y="117"/>
                    </a:lnTo>
                    <a:lnTo>
                      <a:pt x="247" y="83"/>
                    </a:lnTo>
                    <a:lnTo>
                      <a:pt x="283" y="45"/>
                    </a:lnTo>
                    <a:lnTo>
                      <a:pt x="277" y="0"/>
                    </a:lnTo>
                    <a:lnTo>
                      <a:pt x="376" y="20"/>
                    </a:lnTo>
                    <a:lnTo>
                      <a:pt x="456" y="43"/>
                    </a:lnTo>
                    <a:lnTo>
                      <a:pt x="456" y="91"/>
                    </a:lnTo>
                    <a:lnTo>
                      <a:pt x="485" y="148"/>
                    </a:lnTo>
                    <a:close/>
                  </a:path>
                </a:pathLst>
              </a:custGeom>
              <a:grpFill/>
              <a:ln w="12700">
                <a:solidFill>
                  <a:srgbClr val="92D050"/>
                </a:solidFill>
                <a:headEnd/>
                <a:tailEnd/>
              </a:ln>
              <a:effectLst/>
            </p:spPr>
            <p:style>
              <a:lnRef idx="1">
                <a:schemeClr val="accent3"/>
              </a:lnRef>
              <a:fillRef idx="3">
                <a:schemeClr val="accent3"/>
              </a:fillRef>
              <a:effectRef idx="2">
                <a:schemeClr val="accent3"/>
              </a:effectRef>
              <a:fontRef idx="minor">
                <a:schemeClr val="lt1"/>
              </a:fontRef>
            </p:style>
            <p:txBody>
              <a:bodyPr/>
              <a:lstStyle/>
              <a:p>
                <a:endParaRPr lang="es-ES"/>
              </a:p>
            </p:txBody>
          </p:sp>
          <p:sp>
            <p:nvSpPr>
              <p:cNvPr id="179" name="Freeform 75"/>
              <p:cNvSpPr>
                <a:spLocks/>
              </p:cNvSpPr>
              <p:nvPr/>
            </p:nvSpPr>
            <p:spPr bwMode="auto">
              <a:xfrm>
                <a:off x="1883360" y="5454745"/>
                <a:ext cx="657802" cy="559919"/>
              </a:xfrm>
              <a:custGeom>
                <a:avLst/>
                <a:gdLst>
                  <a:gd name="T0" fmla="*/ 204 w 702"/>
                  <a:gd name="T1" fmla="*/ 225 h 598"/>
                  <a:gd name="T2" fmla="*/ 367 w 702"/>
                  <a:gd name="T3" fmla="*/ 220 h 598"/>
                  <a:gd name="T4" fmla="*/ 410 w 702"/>
                  <a:gd name="T5" fmla="*/ 210 h 598"/>
                  <a:gd name="T6" fmla="*/ 446 w 702"/>
                  <a:gd name="T7" fmla="*/ 172 h 598"/>
                  <a:gd name="T8" fmla="*/ 456 w 702"/>
                  <a:gd name="T9" fmla="*/ 107 h 598"/>
                  <a:gd name="T10" fmla="*/ 575 w 702"/>
                  <a:gd name="T11" fmla="*/ 0 h 598"/>
                  <a:gd name="T12" fmla="*/ 577 w 702"/>
                  <a:gd name="T13" fmla="*/ 15 h 598"/>
                  <a:gd name="T14" fmla="*/ 589 w 702"/>
                  <a:gd name="T15" fmla="*/ 19 h 598"/>
                  <a:gd name="T16" fmla="*/ 634 w 702"/>
                  <a:gd name="T17" fmla="*/ 29 h 598"/>
                  <a:gd name="T18" fmla="*/ 663 w 702"/>
                  <a:gd name="T19" fmla="*/ 41 h 598"/>
                  <a:gd name="T20" fmla="*/ 702 w 702"/>
                  <a:gd name="T21" fmla="*/ 97 h 598"/>
                  <a:gd name="T22" fmla="*/ 674 w 702"/>
                  <a:gd name="T23" fmla="*/ 124 h 598"/>
                  <a:gd name="T24" fmla="*/ 622 w 702"/>
                  <a:gd name="T25" fmla="*/ 143 h 598"/>
                  <a:gd name="T26" fmla="*/ 610 w 702"/>
                  <a:gd name="T27" fmla="*/ 191 h 598"/>
                  <a:gd name="T28" fmla="*/ 607 w 702"/>
                  <a:gd name="T29" fmla="*/ 239 h 598"/>
                  <a:gd name="T30" fmla="*/ 564 w 702"/>
                  <a:gd name="T31" fmla="*/ 282 h 598"/>
                  <a:gd name="T32" fmla="*/ 566 w 702"/>
                  <a:gd name="T33" fmla="*/ 333 h 598"/>
                  <a:gd name="T34" fmla="*/ 540 w 702"/>
                  <a:gd name="T35" fmla="*/ 374 h 598"/>
                  <a:gd name="T36" fmla="*/ 456 w 702"/>
                  <a:gd name="T37" fmla="*/ 453 h 598"/>
                  <a:gd name="T38" fmla="*/ 427 w 702"/>
                  <a:gd name="T39" fmla="*/ 506 h 598"/>
                  <a:gd name="T40" fmla="*/ 418 w 702"/>
                  <a:gd name="T41" fmla="*/ 576 h 598"/>
                  <a:gd name="T42" fmla="*/ 393 w 702"/>
                  <a:gd name="T43" fmla="*/ 587 h 598"/>
                  <a:gd name="T44" fmla="*/ 356 w 702"/>
                  <a:gd name="T45" fmla="*/ 573 h 598"/>
                  <a:gd name="T46" fmla="*/ 329 w 702"/>
                  <a:gd name="T47" fmla="*/ 576 h 598"/>
                  <a:gd name="T48" fmla="*/ 297 w 702"/>
                  <a:gd name="T49" fmla="*/ 593 h 598"/>
                  <a:gd name="T50" fmla="*/ 272 w 702"/>
                  <a:gd name="T51" fmla="*/ 593 h 598"/>
                  <a:gd name="T52" fmla="*/ 228 w 702"/>
                  <a:gd name="T53" fmla="*/ 598 h 598"/>
                  <a:gd name="T54" fmla="*/ 202 w 702"/>
                  <a:gd name="T55" fmla="*/ 584 h 598"/>
                  <a:gd name="T56" fmla="*/ 177 w 702"/>
                  <a:gd name="T57" fmla="*/ 567 h 598"/>
                  <a:gd name="T58" fmla="*/ 165 w 702"/>
                  <a:gd name="T59" fmla="*/ 576 h 598"/>
                  <a:gd name="T60" fmla="*/ 30 w 702"/>
                  <a:gd name="T61" fmla="*/ 484 h 598"/>
                  <a:gd name="T62" fmla="*/ 0 w 702"/>
                  <a:gd name="T63" fmla="*/ 428 h 598"/>
                  <a:gd name="T64" fmla="*/ 0 w 702"/>
                  <a:gd name="T65" fmla="*/ 378 h 598"/>
                  <a:gd name="T66" fmla="*/ 0 w 702"/>
                  <a:gd name="T67" fmla="*/ 333 h 598"/>
                  <a:gd name="T68" fmla="*/ 24 w 702"/>
                  <a:gd name="T69" fmla="*/ 318 h 598"/>
                  <a:gd name="T70" fmla="*/ 146 w 702"/>
                  <a:gd name="T71" fmla="*/ 299 h 598"/>
                  <a:gd name="T72" fmla="*/ 204 w 702"/>
                  <a:gd name="T73" fmla="*/ 225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02" h="598">
                    <a:moveTo>
                      <a:pt x="204" y="225"/>
                    </a:moveTo>
                    <a:lnTo>
                      <a:pt x="367" y="220"/>
                    </a:lnTo>
                    <a:lnTo>
                      <a:pt x="410" y="210"/>
                    </a:lnTo>
                    <a:lnTo>
                      <a:pt x="446" y="172"/>
                    </a:lnTo>
                    <a:lnTo>
                      <a:pt x="456" y="107"/>
                    </a:lnTo>
                    <a:lnTo>
                      <a:pt x="575" y="0"/>
                    </a:lnTo>
                    <a:lnTo>
                      <a:pt x="577" y="15"/>
                    </a:lnTo>
                    <a:lnTo>
                      <a:pt x="589" y="19"/>
                    </a:lnTo>
                    <a:lnTo>
                      <a:pt x="634" y="29"/>
                    </a:lnTo>
                    <a:lnTo>
                      <a:pt x="663" y="41"/>
                    </a:lnTo>
                    <a:lnTo>
                      <a:pt x="702" y="97"/>
                    </a:lnTo>
                    <a:lnTo>
                      <a:pt x="674" y="124"/>
                    </a:lnTo>
                    <a:lnTo>
                      <a:pt x="622" y="143"/>
                    </a:lnTo>
                    <a:lnTo>
                      <a:pt x="610" y="191"/>
                    </a:lnTo>
                    <a:lnTo>
                      <a:pt x="607" y="239"/>
                    </a:lnTo>
                    <a:lnTo>
                      <a:pt x="564" y="282"/>
                    </a:lnTo>
                    <a:lnTo>
                      <a:pt x="566" y="333"/>
                    </a:lnTo>
                    <a:lnTo>
                      <a:pt x="540" y="374"/>
                    </a:lnTo>
                    <a:lnTo>
                      <a:pt x="456" y="453"/>
                    </a:lnTo>
                    <a:lnTo>
                      <a:pt x="427" y="506"/>
                    </a:lnTo>
                    <a:lnTo>
                      <a:pt x="418" y="576"/>
                    </a:lnTo>
                    <a:lnTo>
                      <a:pt x="393" y="587"/>
                    </a:lnTo>
                    <a:lnTo>
                      <a:pt x="356" y="573"/>
                    </a:lnTo>
                    <a:lnTo>
                      <a:pt x="329" y="576"/>
                    </a:lnTo>
                    <a:lnTo>
                      <a:pt x="297" y="593"/>
                    </a:lnTo>
                    <a:lnTo>
                      <a:pt x="272" y="593"/>
                    </a:lnTo>
                    <a:lnTo>
                      <a:pt x="228" y="598"/>
                    </a:lnTo>
                    <a:lnTo>
                      <a:pt x="202" y="584"/>
                    </a:lnTo>
                    <a:lnTo>
                      <a:pt x="177" y="567"/>
                    </a:lnTo>
                    <a:lnTo>
                      <a:pt x="165" y="576"/>
                    </a:lnTo>
                    <a:lnTo>
                      <a:pt x="30" y="484"/>
                    </a:lnTo>
                    <a:lnTo>
                      <a:pt x="0" y="428"/>
                    </a:lnTo>
                    <a:lnTo>
                      <a:pt x="0" y="378"/>
                    </a:lnTo>
                    <a:lnTo>
                      <a:pt x="0" y="333"/>
                    </a:lnTo>
                    <a:lnTo>
                      <a:pt x="24" y="318"/>
                    </a:lnTo>
                    <a:lnTo>
                      <a:pt x="146" y="299"/>
                    </a:lnTo>
                    <a:lnTo>
                      <a:pt x="204" y="225"/>
                    </a:lnTo>
                    <a:close/>
                  </a:path>
                </a:pathLst>
              </a:custGeom>
              <a:grpFill/>
              <a:ln w="12700">
                <a:solidFill>
                  <a:srgbClr val="92D050"/>
                </a:solidFill>
                <a:headEnd/>
                <a:tailEnd/>
              </a:ln>
              <a:effectLst/>
            </p:spPr>
            <p:style>
              <a:lnRef idx="1">
                <a:schemeClr val="accent3"/>
              </a:lnRef>
              <a:fillRef idx="3">
                <a:schemeClr val="accent3"/>
              </a:fillRef>
              <a:effectRef idx="2">
                <a:schemeClr val="accent3"/>
              </a:effectRef>
              <a:fontRef idx="minor">
                <a:schemeClr val="lt1"/>
              </a:fontRef>
            </p:style>
            <p:txBody>
              <a:bodyPr/>
              <a:lstStyle/>
              <a:p>
                <a:endParaRPr lang="es-ES"/>
              </a:p>
            </p:txBody>
          </p:sp>
          <p:sp>
            <p:nvSpPr>
              <p:cNvPr id="180" name="Freeform 77"/>
              <p:cNvSpPr>
                <a:spLocks/>
              </p:cNvSpPr>
              <p:nvPr/>
            </p:nvSpPr>
            <p:spPr bwMode="auto">
              <a:xfrm>
                <a:off x="2274889" y="5545991"/>
                <a:ext cx="442959" cy="472821"/>
              </a:xfrm>
              <a:custGeom>
                <a:avLst/>
                <a:gdLst>
                  <a:gd name="T0" fmla="*/ 146 w 472"/>
                  <a:gd name="T1" fmla="*/ 185 h 505"/>
                  <a:gd name="T2" fmla="*/ 189 w 472"/>
                  <a:gd name="T3" fmla="*/ 142 h 505"/>
                  <a:gd name="T4" fmla="*/ 192 w 472"/>
                  <a:gd name="T5" fmla="*/ 94 h 505"/>
                  <a:gd name="T6" fmla="*/ 204 w 472"/>
                  <a:gd name="T7" fmla="*/ 46 h 505"/>
                  <a:gd name="T8" fmla="*/ 258 w 472"/>
                  <a:gd name="T9" fmla="*/ 27 h 505"/>
                  <a:gd name="T10" fmla="*/ 284 w 472"/>
                  <a:gd name="T11" fmla="*/ 0 h 505"/>
                  <a:gd name="T12" fmla="*/ 321 w 472"/>
                  <a:gd name="T13" fmla="*/ 3 h 505"/>
                  <a:gd name="T14" fmla="*/ 341 w 472"/>
                  <a:gd name="T15" fmla="*/ 29 h 505"/>
                  <a:gd name="T16" fmla="*/ 333 w 472"/>
                  <a:gd name="T17" fmla="*/ 53 h 505"/>
                  <a:gd name="T18" fmla="*/ 338 w 472"/>
                  <a:gd name="T19" fmla="*/ 79 h 505"/>
                  <a:gd name="T20" fmla="*/ 362 w 472"/>
                  <a:gd name="T21" fmla="*/ 103 h 505"/>
                  <a:gd name="T22" fmla="*/ 411 w 472"/>
                  <a:gd name="T23" fmla="*/ 175 h 505"/>
                  <a:gd name="T24" fmla="*/ 441 w 472"/>
                  <a:gd name="T25" fmla="*/ 179 h 505"/>
                  <a:gd name="T26" fmla="*/ 472 w 472"/>
                  <a:gd name="T27" fmla="*/ 216 h 505"/>
                  <a:gd name="T28" fmla="*/ 462 w 472"/>
                  <a:gd name="T29" fmla="*/ 233 h 505"/>
                  <a:gd name="T30" fmla="*/ 441 w 472"/>
                  <a:gd name="T31" fmla="*/ 242 h 505"/>
                  <a:gd name="T32" fmla="*/ 416 w 472"/>
                  <a:gd name="T33" fmla="*/ 270 h 505"/>
                  <a:gd name="T34" fmla="*/ 399 w 472"/>
                  <a:gd name="T35" fmla="*/ 322 h 505"/>
                  <a:gd name="T36" fmla="*/ 377 w 472"/>
                  <a:gd name="T37" fmla="*/ 376 h 505"/>
                  <a:gd name="T38" fmla="*/ 344 w 472"/>
                  <a:gd name="T39" fmla="*/ 448 h 505"/>
                  <a:gd name="T40" fmla="*/ 333 w 472"/>
                  <a:gd name="T41" fmla="*/ 470 h 505"/>
                  <a:gd name="T42" fmla="*/ 315 w 472"/>
                  <a:gd name="T43" fmla="*/ 487 h 505"/>
                  <a:gd name="T44" fmla="*/ 290 w 472"/>
                  <a:gd name="T45" fmla="*/ 487 h 505"/>
                  <a:gd name="T46" fmla="*/ 272 w 472"/>
                  <a:gd name="T47" fmla="*/ 476 h 505"/>
                  <a:gd name="T48" fmla="*/ 239 w 472"/>
                  <a:gd name="T49" fmla="*/ 449 h 505"/>
                  <a:gd name="T50" fmla="*/ 148 w 472"/>
                  <a:gd name="T51" fmla="*/ 449 h 505"/>
                  <a:gd name="T52" fmla="*/ 123 w 472"/>
                  <a:gd name="T53" fmla="*/ 487 h 505"/>
                  <a:gd name="T54" fmla="*/ 101 w 472"/>
                  <a:gd name="T55" fmla="*/ 501 h 505"/>
                  <a:gd name="T56" fmla="*/ 71 w 472"/>
                  <a:gd name="T57" fmla="*/ 505 h 505"/>
                  <a:gd name="T58" fmla="*/ 54 w 472"/>
                  <a:gd name="T59" fmla="*/ 487 h 505"/>
                  <a:gd name="T60" fmla="*/ 29 w 472"/>
                  <a:gd name="T61" fmla="*/ 476 h 505"/>
                  <a:gd name="T62" fmla="*/ 0 w 472"/>
                  <a:gd name="T63" fmla="*/ 479 h 505"/>
                  <a:gd name="T64" fmla="*/ 9 w 472"/>
                  <a:gd name="T65" fmla="*/ 410 h 505"/>
                  <a:gd name="T66" fmla="*/ 34 w 472"/>
                  <a:gd name="T67" fmla="*/ 359 h 505"/>
                  <a:gd name="T68" fmla="*/ 123 w 472"/>
                  <a:gd name="T69" fmla="*/ 275 h 505"/>
                  <a:gd name="T70" fmla="*/ 148 w 472"/>
                  <a:gd name="T71" fmla="*/ 236 h 505"/>
                  <a:gd name="T72" fmla="*/ 146 w 472"/>
                  <a:gd name="T73" fmla="*/ 18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72" h="505">
                    <a:moveTo>
                      <a:pt x="146" y="185"/>
                    </a:moveTo>
                    <a:lnTo>
                      <a:pt x="189" y="142"/>
                    </a:lnTo>
                    <a:lnTo>
                      <a:pt x="192" y="94"/>
                    </a:lnTo>
                    <a:lnTo>
                      <a:pt x="204" y="46"/>
                    </a:lnTo>
                    <a:lnTo>
                      <a:pt x="258" y="27"/>
                    </a:lnTo>
                    <a:lnTo>
                      <a:pt x="284" y="0"/>
                    </a:lnTo>
                    <a:lnTo>
                      <a:pt x="321" y="3"/>
                    </a:lnTo>
                    <a:lnTo>
                      <a:pt x="341" y="29"/>
                    </a:lnTo>
                    <a:lnTo>
                      <a:pt x="333" y="53"/>
                    </a:lnTo>
                    <a:lnTo>
                      <a:pt x="338" y="79"/>
                    </a:lnTo>
                    <a:lnTo>
                      <a:pt x="362" y="103"/>
                    </a:lnTo>
                    <a:lnTo>
                      <a:pt x="411" y="175"/>
                    </a:lnTo>
                    <a:lnTo>
                      <a:pt x="441" y="179"/>
                    </a:lnTo>
                    <a:lnTo>
                      <a:pt x="472" y="216"/>
                    </a:lnTo>
                    <a:lnTo>
                      <a:pt x="462" y="233"/>
                    </a:lnTo>
                    <a:lnTo>
                      <a:pt x="441" y="242"/>
                    </a:lnTo>
                    <a:lnTo>
                      <a:pt x="416" y="270"/>
                    </a:lnTo>
                    <a:lnTo>
                      <a:pt x="399" y="322"/>
                    </a:lnTo>
                    <a:lnTo>
                      <a:pt x="377" y="376"/>
                    </a:lnTo>
                    <a:lnTo>
                      <a:pt x="344" y="448"/>
                    </a:lnTo>
                    <a:lnTo>
                      <a:pt x="333" y="470"/>
                    </a:lnTo>
                    <a:lnTo>
                      <a:pt x="315" y="487"/>
                    </a:lnTo>
                    <a:lnTo>
                      <a:pt x="290" y="487"/>
                    </a:lnTo>
                    <a:lnTo>
                      <a:pt x="272" y="476"/>
                    </a:lnTo>
                    <a:lnTo>
                      <a:pt x="239" y="449"/>
                    </a:lnTo>
                    <a:lnTo>
                      <a:pt x="148" y="449"/>
                    </a:lnTo>
                    <a:lnTo>
                      <a:pt x="123" y="487"/>
                    </a:lnTo>
                    <a:lnTo>
                      <a:pt x="101" y="501"/>
                    </a:lnTo>
                    <a:lnTo>
                      <a:pt x="71" y="505"/>
                    </a:lnTo>
                    <a:lnTo>
                      <a:pt x="54" y="487"/>
                    </a:lnTo>
                    <a:lnTo>
                      <a:pt x="29" y="476"/>
                    </a:lnTo>
                    <a:lnTo>
                      <a:pt x="0" y="479"/>
                    </a:lnTo>
                    <a:lnTo>
                      <a:pt x="9" y="410"/>
                    </a:lnTo>
                    <a:lnTo>
                      <a:pt x="34" y="359"/>
                    </a:lnTo>
                    <a:lnTo>
                      <a:pt x="123" y="275"/>
                    </a:lnTo>
                    <a:lnTo>
                      <a:pt x="148" y="236"/>
                    </a:lnTo>
                    <a:lnTo>
                      <a:pt x="146" y="185"/>
                    </a:lnTo>
                    <a:close/>
                  </a:path>
                </a:pathLst>
              </a:custGeom>
              <a:grpFill/>
              <a:ln w="12700">
                <a:solidFill>
                  <a:srgbClr val="92D050"/>
                </a:solidFill>
                <a:headEnd/>
                <a:tailEnd/>
              </a:ln>
              <a:effectLst/>
            </p:spPr>
            <p:style>
              <a:lnRef idx="1">
                <a:schemeClr val="accent3"/>
              </a:lnRef>
              <a:fillRef idx="3">
                <a:schemeClr val="accent3"/>
              </a:fillRef>
              <a:effectRef idx="2">
                <a:schemeClr val="accent3"/>
              </a:effectRef>
              <a:fontRef idx="minor">
                <a:schemeClr val="lt1"/>
              </a:fontRef>
            </p:style>
            <p:txBody>
              <a:bodyPr/>
              <a:lstStyle/>
              <a:p>
                <a:endParaRPr lang="es-ES"/>
              </a:p>
            </p:txBody>
          </p:sp>
          <p:sp>
            <p:nvSpPr>
              <p:cNvPr id="181" name="Freeform 76"/>
              <p:cNvSpPr>
                <a:spLocks/>
              </p:cNvSpPr>
              <p:nvPr/>
            </p:nvSpPr>
            <p:spPr bwMode="auto">
              <a:xfrm>
                <a:off x="1847691" y="5274741"/>
                <a:ext cx="621304" cy="477798"/>
              </a:xfrm>
              <a:custGeom>
                <a:avLst/>
                <a:gdLst>
                  <a:gd name="T0" fmla="*/ 12 w 662"/>
                  <a:gd name="T1" fmla="*/ 143 h 509"/>
                  <a:gd name="T2" fmla="*/ 14 w 662"/>
                  <a:gd name="T3" fmla="*/ 82 h 509"/>
                  <a:gd name="T4" fmla="*/ 27 w 662"/>
                  <a:gd name="T5" fmla="*/ 68 h 509"/>
                  <a:gd name="T6" fmla="*/ 81 w 662"/>
                  <a:gd name="T7" fmla="*/ 69 h 509"/>
                  <a:gd name="T8" fmla="*/ 157 w 662"/>
                  <a:gd name="T9" fmla="*/ 56 h 509"/>
                  <a:gd name="T10" fmla="*/ 180 w 662"/>
                  <a:gd name="T11" fmla="*/ 41 h 509"/>
                  <a:gd name="T12" fmla="*/ 218 w 662"/>
                  <a:gd name="T13" fmla="*/ 72 h 509"/>
                  <a:gd name="T14" fmla="*/ 247 w 662"/>
                  <a:gd name="T15" fmla="*/ 41 h 509"/>
                  <a:gd name="T16" fmla="*/ 287 w 662"/>
                  <a:gd name="T17" fmla="*/ 59 h 509"/>
                  <a:gd name="T18" fmla="*/ 318 w 662"/>
                  <a:gd name="T19" fmla="*/ 24 h 509"/>
                  <a:gd name="T20" fmla="*/ 360 w 662"/>
                  <a:gd name="T21" fmla="*/ 41 h 509"/>
                  <a:gd name="T22" fmla="*/ 409 w 662"/>
                  <a:gd name="T23" fmla="*/ 31 h 509"/>
                  <a:gd name="T24" fmla="*/ 439 w 662"/>
                  <a:gd name="T25" fmla="*/ 59 h 509"/>
                  <a:gd name="T26" fmla="*/ 466 w 662"/>
                  <a:gd name="T27" fmla="*/ 24 h 509"/>
                  <a:gd name="T28" fmla="*/ 495 w 662"/>
                  <a:gd name="T29" fmla="*/ 31 h 509"/>
                  <a:gd name="T30" fmla="*/ 517 w 662"/>
                  <a:gd name="T31" fmla="*/ 0 h 509"/>
                  <a:gd name="T32" fmla="*/ 568 w 662"/>
                  <a:gd name="T33" fmla="*/ 24 h 509"/>
                  <a:gd name="T34" fmla="*/ 595 w 662"/>
                  <a:gd name="T35" fmla="*/ 18 h 509"/>
                  <a:gd name="T36" fmla="*/ 662 w 662"/>
                  <a:gd name="T37" fmla="*/ 115 h 509"/>
                  <a:gd name="T38" fmla="*/ 613 w 662"/>
                  <a:gd name="T39" fmla="*/ 191 h 509"/>
                  <a:gd name="T40" fmla="*/ 496 w 662"/>
                  <a:gd name="T41" fmla="*/ 297 h 509"/>
                  <a:gd name="T42" fmla="*/ 484 w 662"/>
                  <a:gd name="T43" fmla="*/ 362 h 509"/>
                  <a:gd name="T44" fmla="*/ 447 w 662"/>
                  <a:gd name="T45" fmla="*/ 403 h 509"/>
                  <a:gd name="T46" fmla="*/ 410 w 662"/>
                  <a:gd name="T47" fmla="*/ 410 h 509"/>
                  <a:gd name="T48" fmla="*/ 243 w 662"/>
                  <a:gd name="T49" fmla="*/ 417 h 509"/>
                  <a:gd name="T50" fmla="*/ 184 w 662"/>
                  <a:gd name="T51" fmla="*/ 490 h 509"/>
                  <a:gd name="T52" fmla="*/ 64 w 662"/>
                  <a:gd name="T53" fmla="*/ 509 h 509"/>
                  <a:gd name="T54" fmla="*/ 57 w 662"/>
                  <a:gd name="T55" fmla="*/ 460 h 509"/>
                  <a:gd name="T56" fmla="*/ 41 w 662"/>
                  <a:gd name="T57" fmla="*/ 421 h 509"/>
                  <a:gd name="T58" fmla="*/ 41 w 662"/>
                  <a:gd name="T59" fmla="*/ 322 h 509"/>
                  <a:gd name="T60" fmla="*/ 22 w 662"/>
                  <a:gd name="T61" fmla="*/ 236 h 509"/>
                  <a:gd name="T62" fmla="*/ 0 w 662"/>
                  <a:gd name="T63" fmla="*/ 188 h 509"/>
                  <a:gd name="T64" fmla="*/ 12 w 662"/>
                  <a:gd name="T65" fmla="*/ 143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2" h="509">
                    <a:moveTo>
                      <a:pt x="12" y="143"/>
                    </a:moveTo>
                    <a:lnTo>
                      <a:pt x="14" y="82"/>
                    </a:lnTo>
                    <a:lnTo>
                      <a:pt x="27" y="68"/>
                    </a:lnTo>
                    <a:lnTo>
                      <a:pt x="81" y="69"/>
                    </a:lnTo>
                    <a:lnTo>
                      <a:pt x="157" y="56"/>
                    </a:lnTo>
                    <a:lnTo>
                      <a:pt x="180" y="41"/>
                    </a:lnTo>
                    <a:lnTo>
                      <a:pt x="218" y="72"/>
                    </a:lnTo>
                    <a:lnTo>
                      <a:pt x="247" y="41"/>
                    </a:lnTo>
                    <a:lnTo>
                      <a:pt x="287" y="59"/>
                    </a:lnTo>
                    <a:lnTo>
                      <a:pt x="318" y="24"/>
                    </a:lnTo>
                    <a:lnTo>
                      <a:pt x="360" y="41"/>
                    </a:lnTo>
                    <a:lnTo>
                      <a:pt x="409" y="31"/>
                    </a:lnTo>
                    <a:lnTo>
                      <a:pt x="439" y="59"/>
                    </a:lnTo>
                    <a:lnTo>
                      <a:pt x="466" y="24"/>
                    </a:lnTo>
                    <a:lnTo>
                      <a:pt x="495" y="31"/>
                    </a:lnTo>
                    <a:lnTo>
                      <a:pt x="517" y="0"/>
                    </a:lnTo>
                    <a:lnTo>
                      <a:pt x="568" y="24"/>
                    </a:lnTo>
                    <a:lnTo>
                      <a:pt x="595" y="18"/>
                    </a:lnTo>
                    <a:lnTo>
                      <a:pt x="662" y="115"/>
                    </a:lnTo>
                    <a:lnTo>
                      <a:pt x="613" y="191"/>
                    </a:lnTo>
                    <a:lnTo>
                      <a:pt x="496" y="297"/>
                    </a:lnTo>
                    <a:lnTo>
                      <a:pt x="484" y="362"/>
                    </a:lnTo>
                    <a:lnTo>
                      <a:pt x="447" y="403"/>
                    </a:lnTo>
                    <a:lnTo>
                      <a:pt x="410" y="410"/>
                    </a:lnTo>
                    <a:lnTo>
                      <a:pt x="243" y="417"/>
                    </a:lnTo>
                    <a:lnTo>
                      <a:pt x="184" y="490"/>
                    </a:lnTo>
                    <a:lnTo>
                      <a:pt x="64" y="509"/>
                    </a:lnTo>
                    <a:lnTo>
                      <a:pt x="57" y="460"/>
                    </a:lnTo>
                    <a:lnTo>
                      <a:pt x="41" y="421"/>
                    </a:lnTo>
                    <a:lnTo>
                      <a:pt x="41" y="322"/>
                    </a:lnTo>
                    <a:lnTo>
                      <a:pt x="22" y="236"/>
                    </a:lnTo>
                    <a:lnTo>
                      <a:pt x="0" y="188"/>
                    </a:lnTo>
                    <a:lnTo>
                      <a:pt x="12" y="143"/>
                    </a:lnTo>
                    <a:close/>
                  </a:path>
                </a:pathLst>
              </a:custGeom>
              <a:grpFill/>
              <a:ln w="12700">
                <a:solidFill>
                  <a:srgbClr val="92D050"/>
                </a:solidFill>
                <a:headEnd/>
                <a:tailEnd/>
              </a:ln>
              <a:effectLst/>
            </p:spPr>
            <p:style>
              <a:lnRef idx="1">
                <a:schemeClr val="accent3"/>
              </a:lnRef>
              <a:fillRef idx="3">
                <a:schemeClr val="accent3"/>
              </a:fillRef>
              <a:effectRef idx="2">
                <a:schemeClr val="accent3"/>
              </a:effectRef>
              <a:fontRef idx="minor">
                <a:schemeClr val="lt1"/>
              </a:fontRef>
            </p:style>
            <p:txBody>
              <a:bodyPr/>
              <a:lstStyle/>
              <a:p>
                <a:endParaRPr lang="es-ES"/>
              </a:p>
            </p:txBody>
          </p:sp>
          <p:sp>
            <p:nvSpPr>
              <p:cNvPr id="182" name="Freeform 79"/>
              <p:cNvSpPr>
                <a:spLocks/>
              </p:cNvSpPr>
              <p:nvPr/>
            </p:nvSpPr>
            <p:spPr bwMode="auto">
              <a:xfrm>
                <a:off x="1432935" y="5174370"/>
                <a:ext cx="475310" cy="634575"/>
              </a:xfrm>
              <a:custGeom>
                <a:avLst/>
                <a:gdLst>
                  <a:gd name="T0" fmla="*/ 115 w 507"/>
                  <a:gd name="T1" fmla="*/ 456 h 676"/>
                  <a:gd name="T2" fmla="*/ 89 w 507"/>
                  <a:gd name="T3" fmla="*/ 343 h 676"/>
                  <a:gd name="T4" fmla="*/ 72 w 507"/>
                  <a:gd name="T5" fmla="*/ 290 h 676"/>
                  <a:gd name="T6" fmla="*/ 0 w 507"/>
                  <a:gd name="T7" fmla="*/ 247 h 676"/>
                  <a:gd name="T8" fmla="*/ 40 w 507"/>
                  <a:gd name="T9" fmla="*/ 209 h 676"/>
                  <a:gd name="T10" fmla="*/ 21 w 507"/>
                  <a:gd name="T11" fmla="*/ 147 h 676"/>
                  <a:gd name="T12" fmla="*/ 25 w 507"/>
                  <a:gd name="T13" fmla="*/ 121 h 676"/>
                  <a:gd name="T14" fmla="*/ 138 w 507"/>
                  <a:gd name="T15" fmla="*/ 44 h 676"/>
                  <a:gd name="T16" fmla="*/ 138 w 507"/>
                  <a:gd name="T17" fmla="*/ 16 h 676"/>
                  <a:gd name="T18" fmla="*/ 156 w 507"/>
                  <a:gd name="T19" fmla="*/ 0 h 676"/>
                  <a:gd name="T20" fmla="*/ 194 w 507"/>
                  <a:gd name="T21" fmla="*/ 4 h 676"/>
                  <a:gd name="T22" fmla="*/ 263 w 507"/>
                  <a:gd name="T23" fmla="*/ 68 h 676"/>
                  <a:gd name="T24" fmla="*/ 306 w 507"/>
                  <a:gd name="T25" fmla="*/ 78 h 676"/>
                  <a:gd name="T26" fmla="*/ 457 w 507"/>
                  <a:gd name="T27" fmla="*/ 189 h 676"/>
                  <a:gd name="T28" fmla="*/ 455 w 507"/>
                  <a:gd name="T29" fmla="*/ 252 h 676"/>
                  <a:gd name="T30" fmla="*/ 441 w 507"/>
                  <a:gd name="T31" fmla="*/ 295 h 676"/>
                  <a:gd name="T32" fmla="*/ 467 w 507"/>
                  <a:gd name="T33" fmla="*/ 344 h 676"/>
                  <a:gd name="T34" fmla="*/ 483 w 507"/>
                  <a:gd name="T35" fmla="*/ 429 h 676"/>
                  <a:gd name="T36" fmla="*/ 483 w 507"/>
                  <a:gd name="T37" fmla="*/ 529 h 676"/>
                  <a:gd name="T38" fmla="*/ 499 w 507"/>
                  <a:gd name="T39" fmla="*/ 566 h 676"/>
                  <a:gd name="T40" fmla="*/ 507 w 507"/>
                  <a:gd name="T41" fmla="*/ 616 h 676"/>
                  <a:gd name="T42" fmla="*/ 481 w 507"/>
                  <a:gd name="T43" fmla="*/ 629 h 676"/>
                  <a:gd name="T44" fmla="*/ 481 w 507"/>
                  <a:gd name="T45" fmla="*/ 676 h 676"/>
                  <a:gd name="T46" fmla="*/ 396 w 507"/>
                  <a:gd name="T47" fmla="*/ 651 h 676"/>
                  <a:gd name="T48" fmla="*/ 302 w 507"/>
                  <a:gd name="T49" fmla="*/ 633 h 676"/>
                  <a:gd name="T50" fmla="*/ 283 w 507"/>
                  <a:gd name="T51" fmla="*/ 531 h 676"/>
                  <a:gd name="T52" fmla="*/ 258 w 507"/>
                  <a:gd name="T53" fmla="*/ 489 h 676"/>
                  <a:gd name="T54" fmla="*/ 176 w 507"/>
                  <a:gd name="T55" fmla="*/ 453 h 676"/>
                  <a:gd name="T56" fmla="*/ 115 w 507"/>
                  <a:gd name="T57" fmla="*/ 456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7" h="676">
                    <a:moveTo>
                      <a:pt x="115" y="456"/>
                    </a:moveTo>
                    <a:lnTo>
                      <a:pt x="89" y="343"/>
                    </a:lnTo>
                    <a:lnTo>
                      <a:pt x="72" y="290"/>
                    </a:lnTo>
                    <a:lnTo>
                      <a:pt x="0" y="247"/>
                    </a:lnTo>
                    <a:lnTo>
                      <a:pt x="40" y="209"/>
                    </a:lnTo>
                    <a:lnTo>
                      <a:pt x="21" y="147"/>
                    </a:lnTo>
                    <a:lnTo>
                      <a:pt x="25" y="121"/>
                    </a:lnTo>
                    <a:lnTo>
                      <a:pt x="138" y="44"/>
                    </a:lnTo>
                    <a:lnTo>
                      <a:pt x="138" y="16"/>
                    </a:lnTo>
                    <a:lnTo>
                      <a:pt x="156" y="0"/>
                    </a:lnTo>
                    <a:lnTo>
                      <a:pt x="194" y="4"/>
                    </a:lnTo>
                    <a:lnTo>
                      <a:pt x="263" y="68"/>
                    </a:lnTo>
                    <a:lnTo>
                      <a:pt x="306" y="78"/>
                    </a:lnTo>
                    <a:lnTo>
                      <a:pt x="457" y="189"/>
                    </a:lnTo>
                    <a:lnTo>
                      <a:pt x="455" y="252"/>
                    </a:lnTo>
                    <a:lnTo>
                      <a:pt x="441" y="295"/>
                    </a:lnTo>
                    <a:lnTo>
                      <a:pt x="467" y="344"/>
                    </a:lnTo>
                    <a:lnTo>
                      <a:pt x="483" y="429"/>
                    </a:lnTo>
                    <a:lnTo>
                      <a:pt x="483" y="529"/>
                    </a:lnTo>
                    <a:lnTo>
                      <a:pt x="499" y="566"/>
                    </a:lnTo>
                    <a:lnTo>
                      <a:pt x="507" y="616"/>
                    </a:lnTo>
                    <a:lnTo>
                      <a:pt x="481" y="629"/>
                    </a:lnTo>
                    <a:lnTo>
                      <a:pt x="481" y="676"/>
                    </a:lnTo>
                    <a:lnTo>
                      <a:pt x="396" y="651"/>
                    </a:lnTo>
                    <a:lnTo>
                      <a:pt x="302" y="633"/>
                    </a:lnTo>
                    <a:lnTo>
                      <a:pt x="283" y="531"/>
                    </a:lnTo>
                    <a:lnTo>
                      <a:pt x="258" y="489"/>
                    </a:lnTo>
                    <a:lnTo>
                      <a:pt x="176" y="453"/>
                    </a:lnTo>
                    <a:lnTo>
                      <a:pt x="115" y="456"/>
                    </a:lnTo>
                    <a:close/>
                  </a:path>
                </a:pathLst>
              </a:custGeom>
              <a:grpFill/>
              <a:ln w="12700">
                <a:solidFill>
                  <a:srgbClr val="92D050"/>
                </a:solidFill>
                <a:headEnd/>
                <a:tailEnd/>
              </a:ln>
              <a:effectLst/>
            </p:spPr>
            <p:style>
              <a:lnRef idx="1">
                <a:schemeClr val="accent3"/>
              </a:lnRef>
              <a:fillRef idx="3">
                <a:schemeClr val="accent3"/>
              </a:fillRef>
              <a:effectRef idx="2">
                <a:schemeClr val="accent3"/>
              </a:effectRef>
              <a:fontRef idx="minor">
                <a:schemeClr val="lt1"/>
              </a:fontRef>
            </p:style>
            <p:txBody>
              <a:bodyPr/>
              <a:lstStyle/>
              <a:p>
                <a:endParaRPr lang="es-ES"/>
              </a:p>
            </p:txBody>
          </p:sp>
        </p:grpSp>
        <p:sp>
          <p:nvSpPr>
            <p:cNvPr id="167" name="Freeform 82"/>
            <p:cNvSpPr>
              <a:spLocks/>
            </p:cNvSpPr>
            <p:nvPr/>
          </p:nvSpPr>
          <p:spPr bwMode="auto">
            <a:xfrm>
              <a:off x="973664" y="2440712"/>
              <a:ext cx="366743" cy="294505"/>
            </a:xfrm>
            <a:custGeom>
              <a:avLst/>
              <a:gdLst>
                <a:gd name="T0" fmla="*/ 737 w 737"/>
                <a:gd name="T1" fmla="*/ 205 h 591"/>
                <a:gd name="T2" fmla="*/ 694 w 737"/>
                <a:gd name="T3" fmla="*/ 305 h 591"/>
                <a:gd name="T4" fmla="*/ 641 w 737"/>
                <a:gd name="T5" fmla="*/ 374 h 591"/>
                <a:gd name="T6" fmla="*/ 629 w 737"/>
                <a:gd name="T7" fmla="*/ 435 h 591"/>
                <a:gd name="T8" fmla="*/ 575 w 737"/>
                <a:gd name="T9" fmla="*/ 451 h 591"/>
                <a:gd name="T10" fmla="*/ 532 w 737"/>
                <a:gd name="T11" fmla="*/ 555 h 591"/>
                <a:gd name="T12" fmla="*/ 488 w 737"/>
                <a:gd name="T13" fmla="*/ 569 h 591"/>
                <a:gd name="T14" fmla="*/ 444 w 737"/>
                <a:gd name="T15" fmla="*/ 550 h 591"/>
                <a:gd name="T16" fmla="*/ 402 w 737"/>
                <a:gd name="T17" fmla="*/ 558 h 591"/>
                <a:gd name="T18" fmla="*/ 327 w 737"/>
                <a:gd name="T19" fmla="*/ 468 h 591"/>
                <a:gd name="T20" fmla="*/ 296 w 737"/>
                <a:gd name="T21" fmla="*/ 466 h 591"/>
                <a:gd name="T22" fmla="*/ 231 w 737"/>
                <a:gd name="T23" fmla="*/ 511 h 591"/>
                <a:gd name="T24" fmla="*/ 172 w 737"/>
                <a:gd name="T25" fmla="*/ 525 h 591"/>
                <a:gd name="T26" fmla="*/ 145 w 737"/>
                <a:gd name="T27" fmla="*/ 575 h 591"/>
                <a:gd name="T28" fmla="*/ 130 w 737"/>
                <a:gd name="T29" fmla="*/ 586 h 591"/>
                <a:gd name="T30" fmla="*/ 93 w 737"/>
                <a:gd name="T31" fmla="*/ 556 h 591"/>
                <a:gd name="T32" fmla="*/ 15 w 737"/>
                <a:gd name="T33" fmla="*/ 591 h 591"/>
                <a:gd name="T34" fmla="*/ 0 w 737"/>
                <a:gd name="T35" fmla="*/ 535 h 591"/>
                <a:gd name="T36" fmla="*/ 83 w 737"/>
                <a:gd name="T37" fmla="*/ 482 h 591"/>
                <a:gd name="T38" fmla="*/ 68 w 737"/>
                <a:gd name="T39" fmla="*/ 448 h 591"/>
                <a:gd name="T40" fmla="*/ 55 w 737"/>
                <a:gd name="T41" fmla="*/ 416 h 591"/>
                <a:gd name="T42" fmla="*/ 100 w 737"/>
                <a:gd name="T43" fmla="*/ 353 h 591"/>
                <a:gd name="T44" fmla="*/ 88 w 737"/>
                <a:gd name="T45" fmla="*/ 270 h 591"/>
                <a:gd name="T46" fmla="*/ 100 w 737"/>
                <a:gd name="T47" fmla="*/ 106 h 591"/>
                <a:gd name="T48" fmla="*/ 142 w 737"/>
                <a:gd name="T49" fmla="*/ 47 h 591"/>
                <a:gd name="T50" fmla="*/ 206 w 737"/>
                <a:gd name="T51" fmla="*/ 0 h 591"/>
                <a:gd name="T52" fmla="*/ 260 w 737"/>
                <a:gd name="T53" fmla="*/ 32 h 591"/>
                <a:gd name="T54" fmla="*/ 333 w 737"/>
                <a:gd name="T55" fmla="*/ 32 h 591"/>
                <a:gd name="T56" fmla="*/ 353 w 737"/>
                <a:gd name="T57" fmla="*/ 74 h 591"/>
                <a:gd name="T58" fmla="*/ 456 w 737"/>
                <a:gd name="T59" fmla="*/ 78 h 591"/>
                <a:gd name="T60" fmla="*/ 472 w 737"/>
                <a:gd name="T61" fmla="*/ 28 h 591"/>
                <a:gd name="T62" fmla="*/ 595 w 737"/>
                <a:gd name="T63" fmla="*/ 44 h 591"/>
                <a:gd name="T64" fmla="*/ 668 w 737"/>
                <a:gd name="T65" fmla="*/ 78 h 591"/>
                <a:gd name="T66" fmla="*/ 729 w 737"/>
                <a:gd name="T67" fmla="*/ 120 h 591"/>
                <a:gd name="T68" fmla="*/ 737 w 737"/>
                <a:gd name="T69" fmla="*/ 205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37" h="591">
                  <a:moveTo>
                    <a:pt x="737" y="205"/>
                  </a:moveTo>
                  <a:lnTo>
                    <a:pt x="694" y="305"/>
                  </a:lnTo>
                  <a:lnTo>
                    <a:pt x="641" y="374"/>
                  </a:lnTo>
                  <a:lnTo>
                    <a:pt x="629" y="435"/>
                  </a:lnTo>
                  <a:lnTo>
                    <a:pt x="575" y="451"/>
                  </a:lnTo>
                  <a:lnTo>
                    <a:pt x="532" y="555"/>
                  </a:lnTo>
                  <a:lnTo>
                    <a:pt x="488" y="569"/>
                  </a:lnTo>
                  <a:lnTo>
                    <a:pt x="444" y="550"/>
                  </a:lnTo>
                  <a:lnTo>
                    <a:pt x="402" y="558"/>
                  </a:lnTo>
                  <a:lnTo>
                    <a:pt x="327" y="468"/>
                  </a:lnTo>
                  <a:lnTo>
                    <a:pt x="296" y="466"/>
                  </a:lnTo>
                  <a:lnTo>
                    <a:pt x="231" y="511"/>
                  </a:lnTo>
                  <a:lnTo>
                    <a:pt x="172" y="525"/>
                  </a:lnTo>
                  <a:lnTo>
                    <a:pt x="145" y="575"/>
                  </a:lnTo>
                  <a:lnTo>
                    <a:pt x="130" y="586"/>
                  </a:lnTo>
                  <a:lnTo>
                    <a:pt x="93" y="556"/>
                  </a:lnTo>
                  <a:lnTo>
                    <a:pt x="15" y="591"/>
                  </a:lnTo>
                  <a:lnTo>
                    <a:pt x="0" y="535"/>
                  </a:lnTo>
                  <a:lnTo>
                    <a:pt x="83" y="482"/>
                  </a:lnTo>
                  <a:lnTo>
                    <a:pt x="68" y="448"/>
                  </a:lnTo>
                  <a:lnTo>
                    <a:pt x="55" y="416"/>
                  </a:lnTo>
                  <a:lnTo>
                    <a:pt x="100" y="353"/>
                  </a:lnTo>
                  <a:lnTo>
                    <a:pt x="88" y="270"/>
                  </a:lnTo>
                  <a:lnTo>
                    <a:pt x="100" y="106"/>
                  </a:lnTo>
                  <a:lnTo>
                    <a:pt x="142" y="47"/>
                  </a:lnTo>
                  <a:lnTo>
                    <a:pt x="206" y="0"/>
                  </a:lnTo>
                  <a:lnTo>
                    <a:pt x="260" y="32"/>
                  </a:lnTo>
                  <a:lnTo>
                    <a:pt x="333" y="32"/>
                  </a:lnTo>
                  <a:lnTo>
                    <a:pt x="353" y="74"/>
                  </a:lnTo>
                  <a:lnTo>
                    <a:pt x="456" y="78"/>
                  </a:lnTo>
                  <a:lnTo>
                    <a:pt x="472" y="28"/>
                  </a:lnTo>
                  <a:lnTo>
                    <a:pt x="595" y="44"/>
                  </a:lnTo>
                  <a:lnTo>
                    <a:pt x="668" y="78"/>
                  </a:lnTo>
                  <a:lnTo>
                    <a:pt x="729" y="120"/>
                  </a:lnTo>
                  <a:lnTo>
                    <a:pt x="737" y="205"/>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168" name="Freeform 84"/>
            <p:cNvSpPr>
              <a:spLocks/>
            </p:cNvSpPr>
            <p:nvPr/>
          </p:nvSpPr>
          <p:spPr bwMode="auto">
            <a:xfrm>
              <a:off x="1238720" y="2497946"/>
              <a:ext cx="313398" cy="281725"/>
            </a:xfrm>
            <a:custGeom>
              <a:avLst/>
              <a:gdLst>
                <a:gd name="T0" fmla="*/ 297 w 630"/>
                <a:gd name="T1" fmla="*/ 0 h 566"/>
                <a:gd name="T2" fmla="*/ 374 w 630"/>
                <a:gd name="T3" fmla="*/ 3 h 566"/>
                <a:gd name="T4" fmla="*/ 412 w 630"/>
                <a:gd name="T5" fmla="*/ 22 h 566"/>
                <a:gd name="T6" fmla="*/ 447 w 630"/>
                <a:gd name="T7" fmla="*/ 64 h 566"/>
                <a:gd name="T8" fmla="*/ 473 w 630"/>
                <a:gd name="T9" fmla="*/ 169 h 566"/>
                <a:gd name="T10" fmla="*/ 524 w 630"/>
                <a:gd name="T11" fmla="*/ 204 h 566"/>
                <a:gd name="T12" fmla="*/ 630 w 630"/>
                <a:gd name="T13" fmla="*/ 202 h 566"/>
                <a:gd name="T14" fmla="*/ 606 w 630"/>
                <a:gd name="T15" fmla="*/ 243 h 566"/>
                <a:gd name="T16" fmla="*/ 518 w 630"/>
                <a:gd name="T17" fmla="*/ 330 h 566"/>
                <a:gd name="T18" fmla="*/ 526 w 630"/>
                <a:gd name="T19" fmla="*/ 368 h 566"/>
                <a:gd name="T20" fmla="*/ 462 w 630"/>
                <a:gd name="T21" fmla="*/ 417 h 566"/>
                <a:gd name="T22" fmla="*/ 441 w 630"/>
                <a:gd name="T23" fmla="*/ 455 h 566"/>
                <a:gd name="T24" fmla="*/ 419 w 630"/>
                <a:gd name="T25" fmla="*/ 468 h 566"/>
                <a:gd name="T26" fmla="*/ 420 w 630"/>
                <a:gd name="T27" fmla="*/ 482 h 566"/>
                <a:gd name="T28" fmla="*/ 441 w 630"/>
                <a:gd name="T29" fmla="*/ 511 h 566"/>
                <a:gd name="T30" fmla="*/ 404 w 630"/>
                <a:gd name="T31" fmla="*/ 521 h 566"/>
                <a:gd name="T32" fmla="*/ 388 w 630"/>
                <a:gd name="T33" fmla="*/ 472 h 566"/>
                <a:gd name="T34" fmla="*/ 363 w 630"/>
                <a:gd name="T35" fmla="*/ 442 h 566"/>
                <a:gd name="T36" fmla="*/ 323 w 630"/>
                <a:gd name="T37" fmla="*/ 457 h 566"/>
                <a:gd name="T38" fmla="*/ 304 w 630"/>
                <a:gd name="T39" fmla="*/ 495 h 566"/>
                <a:gd name="T40" fmla="*/ 224 w 630"/>
                <a:gd name="T41" fmla="*/ 510 h 566"/>
                <a:gd name="T42" fmla="*/ 193 w 630"/>
                <a:gd name="T43" fmla="*/ 523 h 566"/>
                <a:gd name="T44" fmla="*/ 144 w 630"/>
                <a:gd name="T45" fmla="*/ 566 h 566"/>
                <a:gd name="T46" fmla="*/ 129 w 630"/>
                <a:gd name="T47" fmla="*/ 536 h 566"/>
                <a:gd name="T48" fmla="*/ 119 w 630"/>
                <a:gd name="T49" fmla="*/ 474 h 566"/>
                <a:gd name="T50" fmla="*/ 102 w 630"/>
                <a:gd name="T51" fmla="*/ 459 h 566"/>
                <a:gd name="T52" fmla="*/ 46 w 630"/>
                <a:gd name="T53" fmla="*/ 489 h 566"/>
                <a:gd name="T54" fmla="*/ 0 w 630"/>
                <a:gd name="T55" fmla="*/ 440 h 566"/>
                <a:gd name="T56" fmla="*/ 42 w 630"/>
                <a:gd name="T57" fmla="*/ 337 h 566"/>
                <a:gd name="T58" fmla="*/ 98 w 630"/>
                <a:gd name="T59" fmla="*/ 320 h 566"/>
                <a:gd name="T60" fmla="*/ 107 w 630"/>
                <a:gd name="T61" fmla="*/ 261 h 566"/>
                <a:gd name="T62" fmla="*/ 160 w 630"/>
                <a:gd name="T63" fmla="*/ 194 h 566"/>
                <a:gd name="T64" fmla="*/ 204 w 630"/>
                <a:gd name="T65" fmla="*/ 88 h 566"/>
                <a:gd name="T66" fmla="*/ 197 w 630"/>
                <a:gd name="T67" fmla="*/ 6 h 566"/>
                <a:gd name="T68" fmla="*/ 297 w 630"/>
                <a:gd name="T69" fmla="*/ 0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0" h="566">
                  <a:moveTo>
                    <a:pt x="297" y="0"/>
                  </a:moveTo>
                  <a:lnTo>
                    <a:pt x="374" y="3"/>
                  </a:lnTo>
                  <a:lnTo>
                    <a:pt x="412" y="22"/>
                  </a:lnTo>
                  <a:lnTo>
                    <a:pt x="447" y="64"/>
                  </a:lnTo>
                  <a:lnTo>
                    <a:pt x="473" y="169"/>
                  </a:lnTo>
                  <a:lnTo>
                    <a:pt x="524" y="204"/>
                  </a:lnTo>
                  <a:lnTo>
                    <a:pt x="630" y="202"/>
                  </a:lnTo>
                  <a:lnTo>
                    <a:pt x="606" y="243"/>
                  </a:lnTo>
                  <a:lnTo>
                    <a:pt x="518" y="330"/>
                  </a:lnTo>
                  <a:lnTo>
                    <a:pt x="526" y="368"/>
                  </a:lnTo>
                  <a:lnTo>
                    <a:pt x="462" y="417"/>
                  </a:lnTo>
                  <a:lnTo>
                    <a:pt x="441" y="455"/>
                  </a:lnTo>
                  <a:lnTo>
                    <a:pt x="419" y="468"/>
                  </a:lnTo>
                  <a:lnTo>
                    <a:pt x="420" y="482"/>
                  </a:lnTo>
                  <a:lnTo>
                    <a:pt x="441" y="511"/>
                  </a:lnTo>
                  <a:lnTo>
                    <a:pt x="404" y="521"/>
                  </a:lnTo>
                  <a:lnTo>
                    <a:pt x="388" y="472"/>
                  </a:lnTo>
                  <a:lnTo>
                    <a:pt x="363" y="442"/>
                  </a:lnTo>
                  <a:lnTo>
                    <a:pt x="323" y="457"/>
                  </a:lnTo>
                  <a:lnTo>
                    <a:pt x="304" y="495"/>
                  </a:lnTo>
                  <a:lnTo>
                    <a:pt x="224" y="510"/>
                  </a:lnTo>
                  <a:lnTo>
                    <a:pt x="193" y="523"/>
                  </a:lnTo>
                  <a:lnTo>
                    <a:pt x="144" y="566"/>
                  </a:lnTo>
                  <a:lnTo>
                    <a:pt x="129" y="536"/>
                  </a:lnTo>
                  <a:lnTo>
                    <a:pt x="119" y="474"/>
                  </a:lnTo>
                  <a:lnTo>
                    <a:pt x="102" y="459"/>
                  </a:lnTo>
                  <a:lnTo>
                    <a:pt x="46" y="489"/>
                  </a:lnTo>
                  <a:lnTo>
                    <a:pt x="0" y="440"/>
                  </a:lnTo>
                  <a:lnTo>
                    <a:pt x="42" y="337"/>
                  </a:lnTo>
                  <a:lnTo>
                    <a:pt x="98" y="320"/>
                  </a:lnTo>
                  <a:lnTo>
                    <a:pt x="107" y="261"/>
                  </a:lnTo>
                  <a:lnTo>
                    <a:pt x="160" y="194"/>
                  </a:lnTo>
                  <a:lnTo>
                    <a:pt x="204" y="88"/>
                  </a:lnTo>
                  <a:lnTo>
                    <a:pt x="197" y="6"/>
                  </a:lnTo>
                  <a:lnTo>
                    <a:pt x="297" y="0"/>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169" name="Freeform 85"/>
            <p:cNvSpPr>
              <a:spLocks/>
            </p:cNvSpPr>
            <p:nvPr/>
          </p:nvSpPr>
          <p:spPr bwMode="auto">
            <a:xfrm>
              <a:off x="985334" y="2163989"/>
              <a:ext cx="340070" cy="316176"/>
            </a:xfrm>
            <a:custGeom>
              <a:avLst/>
              <a:gdLst>
                <a:gd name="T0" fmla="*/ 0 w 682"/>
                <a:gd name="T1" fmla="*/ 139 h 634"/>
                <a:gd name="T2" fmla="*/ 74 w 682"/>
                <a:gd name="T3" fmla="*/ 16 h 634"/>
                <a:gd name="T4" fmla="*/ 99 w 682"/>
                <a:gd name="T5" fmla="*/ 17 h 634"/>
                <a:gd name="T6" fmla="*/ 103 w 682"/>
                <a:gd name="T7" fmla="*/ 0 h 634"/>
                <a:gd name="T8" fmla="*/ 165 w 682"/>
                <a:gd name="T9" fmla="*/ 70 h 634"/>
                <a:gd name="T10" fmla="*/ 253 w 682"/>
                <a:gd name="T11" fmla="*/ 74 h 634"/>
                <a:gd name="T12" fmla="*/ 308 w 682"/>
                <a:gd name="T13" fmla="*/ 122 h 634"/>
                <a:gd name="T14" fmla="*/ 432 w 682"/>
                <a:gd name="T15" fmla="*/ 142 h 634"/>
                <a:gd name="T16" fmla="*/ 538 w 682"/>
                <a:gd name="T17" fmla="*/ 142 h 634"/>
                <a:gd name="T18" fmla="*/ 632 w 682"/>
                <a:gd name="T19" fmla="*/ 209 h 634"/>
                <a:gd name="T20" fmla="*/ 682 w 682"/>
                <a:gd name="T21" fmla="*/ 298 h 634"/>
                <a:gd name="T22" fmla="*/ 649 w 682"/>
                <a:gd name="T23" fmla="*/ 331 h 634"/>
                <a:gd name="T24" fmla="*/ 649 w 682"/>
                <a:gd name="T25" fmla="*/ 449 h 634"/>
                <a:gd name="T26" fmla="*/ 666 w 682"/>
                <a:gd name="T27" fmla="*/ 475 h 634"/>
                <a:gd name="T28" fmla="*/ 639 w 682"/>
                <a:gd name="T29" fmla="*/ 487 h 634"/>
                <a:gd name="T30" fmla="*/ 644 w 682"/>
                <a:gd name="T31" fmla="*/ 550 h 634"/>
                <a:gd name="T32" fmla="*/ 648 w 682"/>
                <a:gd name="T33" fmla="*/ 634 h 634"/>
                <a:gd name="T34" fmla="*/ 571 w 682"/>
                <a:gd name="T35" fmla="*/ 599 h 634"/>
                <a:gd name="T36" fmla="*/ 448 w 682"/>
                <a:gd name="T37" fmla="*/ 584 h 634"/>
                <a:gd name="T38" fmla="*/ 432 w 682"/>
                <a:gd name="T39" fmla="*/ 632 h 634"/>
                <a:gd name="T40" fmla="*/ 330 w 682"/>
                <a:gd name="T41" fmla="*/ 630 h 634"/>
                <a:gd name="T42" fmla="*/ 308 w 682"/>
                <a:gd name="T43" fmla="*/ 587 h 634"/>
                <a:gd name="T44" fmla="*/ 236 w 682"/>
                <a:gd name="T45" fmla="*/ 587 h 634"/>
                <a:gd name="T46" fmla="*/ 182 w 682"/>
                <a:gd name="T47" fmla="*/ 555 h 634"/>
                <a:gd name="T48" fmla="*/ 241 w 682"/>
                <a:gd name="T49" fmla="*/ 509 h 634"/>
                <a:gd name="T50" fmla="*/ 292 w 682"/>
                <a:gd name="T51" fmla="*/ 465 h 634"/>
                <a:gd name="T52" fmla="*/ 318 w 682"/>
                <a:gd name="T53" fmla="*/ 437 h 634"/>
                <a:gd name="T54" fmla="*/ 333 w 682"/>
                <a:gd name="T55" fmla="*/ 410 h 634"/>
                <a:gd name="T56" fmla="*/ 329 w 682"/>
                <a:gd name="T57" fmla="*/ 366 h 634"/>
                <a:gd name="T58" fmla="*/ 301 w 682"/>
                <a:gd name="T59" fmla="*/ 339 h 634"/>
                <a:gd name="T60" fmla="*/ 265 w 682"/>
                <a:gd name="T61" fmla="*/ 330 h 634"/>
                <a:gd name="T62" fmla="*/ 224 w 682"/>
                <a:gd name="T63" fmla="*/ 330 h 634"/>
                <a:gd name="T64" fmla="*/ 213 w 682"/>
                <a:gd name="T65" fmla="*/ 310 h 634"/>
                <a:gd name="T66" fmla="*/ 205 w 682"/>
                <a:gd name="T67" fmla="*/ 272 h 634"/>
                <a:gd name="T68" fmla="*/ 197 w 682"/>
                <a:gd name="T69" fmla="*/ 219 h 634"/>
                <a:gd name="T70" fmla="*/ 165 w 682"/>
                <a:gd name="T71" fmla="*/ 172 h 634"/>
                <a:gd name="T72" fmla="*/ 134 w 682"/>
                <a:gd name="T73" fmla="*/ 157 h 634"/>
                <a:gd name="T74" fmla="*/ 82 w 682"/>
                <a:gd name="T75" fmla="*/ 144 h 634"/>
                <a:gd name="T76" fmla="*/ 44 w 682"/>
                <a:gd name="T77" fmla="*/ 149 h 634"/>
                <a:gd name="T78" fmla="*/ 23 w 682"/>
                <a:gd name="T79" fmla="*/ 157 h 634"/>
                <a:gd name="T80" fmla="*/ 0 w 682"/>
                <a:gd name="T81" fmla="*/ 139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2" h="634">
                  <a:moveTo>
                    <a:pt x="0" y="139"/>
                  </a:moveTo>
                  <a:lnTo>
                    <a:pt x="74" y="16"/>
                  </a:lnTo>
                  <a:lnTo>
                    <a:pt x="99" y="17"/>
                  </a:lnTo>
                  <a:lnTo>
                    <a:pt x="103" y="0"/>
                  </a:lnTo>
                  <a:lnTo>
                    <a:pt x="165" y="70"/>
                  </a:lnTo>
                  <a:lnTo>
                    <a:pt x="253" y="74"/>
                  </a:lnTo>
                  <a:lnTo>
                    <a:pt x="308" y="122"/>
                  </a:lnTo>
                  <a:lnTo>
                    <a:pt x="432" y="142"/>
                  </a:lnTo>
                  <a:lnTo>
                    <a:pt x="538" y="142"/>
                  </a:lnTo>
                  <a:lnTo>
                    <a:pt x="632" y="209"/>
                  </a:lnTo>
                  <a:lnTo>
                    <a:pt x="682" y="298"/>
                  </a:lnTo>
                  <a:lnTo>
                    <a:pt x="649" y="331"/>
                  </a:lnTo>
                  <a:lnTo>
                    <a:pt x="649" y="449"/>
                  </a:lnTo>
                  <a:lnTo>
                    <a:pt x="666" y="475"/>
                  </a:lnTo>
                  <a:lnTo>
                    <a:pt x="639" y="487"/>
                  </a:lnTo>
                  <a:lnTo>
                    <a:pt x="644" y="550"/>
                  </a:lnTo>
                  <a:lnTo>
                    <a:pt x="648" y="634"/>
                  </a:lnTo>
                  <a:lnTo>
                    <a:pt x="571" y="599"/>
                  </a:lnTo>
                  <a:lnTo>
                    <a:pt x="448" y="584"/>
                  </a:lnTo>
                  <a:lnTo>
                    <a:pt x="432" y="632"/>
                  </a:lnTo>
                  <a:lnTo>
                    <a:pt x="330" y="630"/>
                  </a:lnTo>
                  <a:lnTo>
                    <a:pt x="308" y="587"/>
                  </a:lnTo>
                  <a:lnTo>
                    <a:pt x="236" y="587"/>
                  </a:lnTo>
                  <a:lnTo>
                    <a:pt x="182" y="555"/>
                  </a:lnTo>
                  <a:lnTo>
                    <a:pt x="241" y="509"/>
                  </a:lnTo>
                  <a:lnTo>
                    <a:pt x="292" y="465"/>
                  </a:lnTo>
                  <a:lnTo>
                    <a:pt x="318" y="437"/>
                  </a:lnTo>
                  <a:lnTo>
                    <a:pt x="333" y="410"/>
                  </a:lnTo>
                  <a:lnTo>
                    <a:pt x="329" y="366"/>
                  </a:lnTo>
                  <a:lnTo>
                    <a:pt x="301" y="339"/>
                  </a:lnTo>
                  <a:lnTo>
                    <a:pt x="265" y="330"/>
                  </a:lnTo>
                  <a:lnTo>
                    <a:pt x="224" y="330"/>
                  </a:lnTo>
                  <a:lnTo>
                    <a:pt x="213" y="310"/>
                  </a:lnTo>
                  <a:lnTo>
                    <a:pt x="205" y="272"/>
                  </a:lnTo>
                  <a:lnTo>
                    <a:pt x="197" y="219"/>
                  </a:lnTo>
                  <a:lnTo>
                    <a:pt x="165" y="172"/>
                  </a:lnTo>
                  <a:lnTo>
                    <a:pt x="134" y="157"/>
                  </a:lnTo>
                  <a:lnTo>
                    <a:pt x="82" y="144"/>
                  </a:lnTo>
                  <a:lnTo>
                    <a:pt x="44" y="149"/>
                  </a:lnTo>
                  <a:lnTo>
                    <a:pt x="23" y="157"/>
                  </a:lnTo>
                  <a:lnTo>
                    <a:pt x="0" y="139"/>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170" name="Freeform 92"/>
            <p:cNvSpPr>
              <a:spLocks/>
            </p:cNvSpPr>
            <p:nvPr/>
          </p:nvSpPr>
          <p:spPr bwMode="auto">
            <a:xfrm>
              <a:off x="1688812" y="2221778"/>
              <a:ext cx="329512" cy="304508"/>
            </a:xfrm>
            <a:custGeom>
              <a:avLst/>
              <a:gdLst>
                <a:gd name="T0" fmla="*/ 4 w 662"/>
                <a:gd name="T1" fmla="*/ 321 h 612"/>
                <a:gd name="T2" fmla="*/ 78 w 662"/>
                <a:gd name="T3" fmla="*/ 260 h 612"/>
                <a:gd name="T4" fmla="*/ 106 w 662"/>
                <a:gd name="T5" fmla="*/ 190 h 612"/>
                <a:gd name="T6" fmla="*/ 154 w 662"/>
                <a:gd name="T7" fmla="*/ 148 h 612"/>
                <a:gd name="T8" fmla="*/ 178 w 662"/>
                <a:gd name="T9" fmla="*/ 81 h 612"/>
                <a:gd name="T10" fmla="*/ 204 w 662"/>
                <a:gd name="T11" fmla="*/ 90 h 612"/>
                <a:gd name="T12" fmla="*/ 238 w 662"/>
                <a:gd name="T13" fmla="*/ 72 h 612"/>
                <a:gd name="T14" fmla="*/ 247 w 662"/>
                <a:gd name="T15" fmla="*/ 22 h 612"/>
                <a:gd name="T16" fmla="*/ 265 w 662"/>
                <a:gd name="T17" fmla="*/ 4 h 612"/>
                <a:gd name="T18" fmla="*/ 284 w 662"/>
                <a:gd name="T19" fmla="*/ 11 h 612"/>
                <a:gd name="T20" fmla="*/ 284 w 662"/>
                <a:gd name="T21" fmla="*/ 36 h 612"/>
                <a:gd name="T22" fmla="*/ 293 w 662"/>
                <a:gd name="T23" fmla="*/ 84 h 612"/>
                <a:gd name="T24" fmla="*/ 308 w 662"/>
                <a:gd name="T25" fmla="*/ 93 h 612"/>
                <a:gd name="T26" fmla="*/ 349 w 662"/>
                <a:gd name="T27" fmla="*/ 77 h 612"/>
                <a:gd name="T28" fmla="*/ 370 w 662"/>
                <a:gd name="T29" fmla="*/ 51 h 612"/>
                <a:gd name="T30" fmla="*/ 389 w 662"/>
                <a:gd name="T31" fmla="*/ 9 h 612"/>
                <a:gd name="T32" fmla="*/ 473 w 662"/>
                <a:gd name="T33" fmla="*/ 0 h 612"/>
                <a:gd name="T34" fmla="*/ 540 w 662"/>
                <a:gd name="T35" fmla="*/ 7 h 612"/>
                <a:gd name="T36" fmla="*/ 545 w 662"/>
                <a:gd name="T37" fmla="*/ 48 h 612"/>
                <a:gd name="T38" fmla="*/ 553 w 662"/>
                <a:gd name="T39" fmla="*/ 88 h 612"/>
                <a:gd name="T40" fmla="*/ 589 w 662"/>
                <a:gd name="T41" fmla="*/ 103 h 612"/>
                <a:gd name="T42" fmla="*/ 620 w 662"/>
                <a:gd name="T43" fmla="*/ 106 h 612"/>
                <a:gd name="T44" fmla="*/ 632 w 662"/>
                <a:gd name="T45" fmla="*/ 137 h 612"/>
                <a:gd name="T46" fmla="*/ 662 w 662"/>
                <a:gd name="T47" fmla="*/ 148 h 612"/>
                <a:gd name="T48" fmla="*/ 651 w 662"/>
                <a:gd name="T49" fmla="*/ 236 h 612"/>
                <a:gd name="T50" fmla="*/ 619 w 662"/>
                <a:gd name="T51" fmla="*/ 274 h 612"/>
                <a:gd name="T52" fmla="*/ 581 w 662"/>
                <a:gd name="T53" fmla="*/ 297 h 612"/>
                <a:gd name="T54" fmla="*/ 581 w 662"/>
                <a:gd name="T55" fmla="*/ 355 h 612"/>
                <a:gd name="T56" fmla="*/ 604 w 662"/>
                <a:gd name="T57" fmla="*/ 398 h 612"/>
                <a:gd name="T58" fmla="*/ 574 w 662"/>
                <a:gd name="T59" fmla="*/ 409 h 612"/>
                <a:gd name="T60" fmla="*/ 560 w 662"/>
                <a:gd name="T61" fmla="*/ 375 h 612"/>
                <a:gd name="T62" fmla="*/ 546 w 662"/>
                <a:gd name="T63" fmla="*/ 417 h 612"/>
                <a:gd name="T64" fmla="*/ 504 w 662"/>
                <a:gd name="T65" fmla="*/ 467 h 612"/>
                <a:gd name="T66" fmla="*/ 540 w 662"/>
                <a:gd name="T67" fmla="*/ 519 h 612"/>
                <a:gd name="T68" fmla="*/ 562 w 662"/>
                <a:gd name="T69" fmla="*/ 567 h 612"/>
                <a:gd name="T70" fmla="*/ 523 w 662"/>
                <a:gd name="T71" fmla="*/ 583 h 612"/>
                <a:gd name="T72" fmla="*/ 473 w 662"/>
                <a:gd name="T73" fmla="*/ 594 h 612"/>
                <a:gd name="T74" fmla="*/ 440 w 662"/>
                <a:gd name="T75" fmla="*/ 587 h 612"/>
                <a:gd name="T76" fmla="*/ 396 w 662"/>
                <a:gd name="T77" fmla="*/ 612 h 612"/>
                <a:gd name="T78" fmla="*/ 366 w 662"/>
                <a:gd name="T79" fmla="*/ 531 h 612"/>
                <a:gd name="T80" fmla="*/ 402 w 662"/>
                <a:gd name="T81" fmla="*/ 492 h 612"/>
                <a:gd name="T82" fmla="*/ 313 w 662"/>
                <a:gd name="T83" fmla="*/ 473 h 612"/>
                <a:gd name="T84" fmla="*/ 266 w 662"/>
                <a:gd name="T85" fmla="*/ 452 h 612"/>
                <a:gd name="T86" fmla="*/ 240 w 662"/>
                <a:gd name="T87" fmla="*/ 459 h 612"/>
                <a:gd name="T88" fmla="*/ 203 w 662"/>
                <a:gd name="T89" fmla="*/ 427 h 612"/>
                <a:gd name="T90" fmla="*/ 193 w 662"/>
                <a:gd name="T91" fmla="*/ 450 h 612"/>
                <a:gd name="T92" fmla="*/ 170 w 662"/>
                <a:gd name="T93" fmla="*/ 468 h 612"/>
                <a:gd name="T94" fmla="*/ 145 w 662"/>
                <a:gd name="T95" fmla="*/ 471 h 612"/>
                <a:gd name="T96" fmla="*/ 117 w 662"/>
                <a:gd name="T97" fmla="*/ 440 h 612"/>
                <a:gd name="T98" fmla="*/ 61 w 662"/>
                <a:gd name="T99" fmla="*/ 474 h 612"/>
                <a:gd name="T100" fmla="*/ 53 w 662"/>
                <a:gd name="T101" fmla="*/ 372 h 612"/>
                <a:gd name="T102" fmla="*/ 0 w 662"/>
                <a:gd name="T103" fmla="*/ 349 h 612"/>
                <a:gd name="T104" fmla="*/ 4 w 662"/>
                <a:gd name="T105" fmla="*/ 321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62" h="612">
                  <a:moveTo>
                    <a:pt x="4" y="321"/>
                  </a:moveTo>
                  <a:lnTo>
                    <a:pt x="78" y="260"/>
                  </a:lnTo>
                  <a:lnTo>
                    <a:pt x="106" y="190"/>
                  </a:lnTo>
                  <a:lnTo>
                    <a:pt x="154" y="148"/>
                  </a:lnTo>
                  <a:lnTo>
                    <a:pt x="178" y="81"/>
                  </a:lnTo>
                  <a:lnTo>
                    <a:pt x="204" y="90"/>
                  </a:lnTo>
                  <a:lnTo>
                    <a:pt x="238" y="72"/>
                  </a:lnTo>
                  <a:lnTo>
                    <a:pt x="247" y="22"/>
                  </a:lnTo>
                  <a:lnTo>
                    <a:pt x="265" y="4"/>
                  </a:lnTo>
                  <a:lnTo>
                    <a:pt x="284" y="11"/>
                  </a:lnTo>
                  <a:lnTo>
                    <a:pt x="284" y="36"/>
                  </a:lnTo>
                  <a:lnTo>
                    <a:pt x="293" y="84"/>
                  </a:lnTo>
                  <a:lnTo>
                    <a:pt x="308" y="93"/>
                  </a:lnTo>
                  <a:lnTo>
                    <a:pt x="349" y="77"/>
                  </a:lnTo>
                  <a:lnTo>
                    <a:pt x="370" y="51"/>
                  </a:lnTo>
                  <a:lnTo>
                    <a:pt x="389" y="9"/>
                  </a:lnTo>
                  <a:lnTo>
                    <a:pt x="473" y="0"/>
                  </a:lnTo>
                  <a:lnTo>
                    <a:pt x="540" y="7"/>
                  </a:lnTo>
                  <a:lnTo>
                    <a:pt x="545" y="48"/>
                  </a:lnTo>
                  <a:lnTo>
                    <a:pt x="553" y="88"/>
                  </a:lnTo>
                  <a:lnTo>
                    <a:pt x="589" y="103"/>
                  </a:lnTo>
                  <a:lnTo>
                    <a:pt x="620" y="106"/>
                  </a:lnTo>
                  <a:lnTo>
                    <a:pt x="632" y="137"/>
                  </a:lnTo>
                  <a:lnTo>
                    <a:pt x="662" y="148"/>
                  </a:lnTo>
                  <a:lnTo>
                    <a:pt x="651" y="236"/>
                  </a:lnTo>
                  <a:lnTo>
                    <a:pt x="619" y="274"/>
                  </a:lnTo>
                  <a:lnTo>
                    <a:pt x="581" y="297"/>
                  </a:lnTo>
                  <a:lnTo>
                    <a:pt x="581" y="355"/>
                  </a:lnTo>
                  <a:lnTo>
                    <a:pt x="604" y="398"/>
                  </a:lnTo>
                  <a:lnTo>
                    <a:pt x="574" y="409"/>
                  </a:lnTo>
                  <a:lnTo>
                    <a:pt x="560" y="375"/>
                  </a:lnTo>
                  <a:lnTo>
                    <a:pt x="546" y="417"/>
                  </a:lnTo>
                  <a:lnTo>
                    <a:pt x="504" y="467"/>
                  </a:lnTo>
                  <a:lnTo>
                    <a:pt x="540" y="519"/>
                  </a:lnTo>
                  <a:lnTo>
                    <a:pt x="562" y="567"/>
                  </a:lnTo>
                  <a:lnTo>
                    <a:pt x="523" y="583"/>
                  </a:lnTo>
                  <a:lnTo>
                    <a:pt x="473" y="594"/>
                  </a:lnTo>
                  <a:lnTo>
                    <a:pt x="440" y="587"/>
                  </a:lnTo>
                  <a:lnTo>
                    <a:pt x="396" y="612"/>
                  </a:lnTo>
                  <a:lnTo>
                    <a:pt x="366" y="531"/>
                  </a:lnTo>
                  <a:lnTo>
                    <a:pt x="402" y="492"/>
                  </a:lnTo>
                  <a:lnTo>
                    <a:pt x="313" y="473"/>
                  </a:lnTo>
                  <a:lnTo>
                    <a:pt x="266" y="452"/>
                  </a:lnTo>
                  <a:lnTo>
                    <a:pt x="240" y="459"/>
                  </a:lnTo>
                  <a:lnTo>
                    <a:pt x="203" y="427"/>
                  </a:lnTo>
                  <a:lnTo>
                    <a:pt x="193" y="450"/>
                  </a:lnTo>
                  <a:lnTo>
                    <a:pt x="170" y="468"/>
                  </a:lnTo>
                  <a:lnTo>
                    <a:pt x="145" y="471"/>
                  </a:lnTo>
                  <a:lnTo>
                    <a:pt x="117" y="440"/>
                  </a:lnTo>
                  <a:lnTo>
                    <a:pt x="61" y="474"/>
                  </a:lnTo>
                  <a:lnTo>
                    <a:pt x="53" y="372"/>
                  </a:lnTo>
                  <a:lnTo>
                    <a:pt x="0" y="349"/>
                  </a:lnTo>
                  <a:lnTo>
                    <a:pt x="4" y="321"/>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171" name="Freeform 93"/>
            <p:cNvSpPr>
              <a:spLocks/>
            </p:cNvSpPr>
            <p:nvPr/>
          </p:nvSpPr>
          <p:spPr bwMode="auto">
            <a:xfrm>
              <a:off x="1444317" y="2395147"/>
              <a:ext cx="275057" cy="203375"/>
            </a:xfrm>
            <a:custGeom>
              <a:avLst/>
              <a:gdLst>
                <a:gd name="T0" fmla="*/ 40 w 552"/>
                <a:gd name="T1" fmla="*/ 110 h 408"/>
                <a:gd name="T2" fmla="*/ 83 w 552"/>
                <a:gd name="T3" fmla="*/ 107 h 408"/>
                <a:gd name="T4" fmla="*/ 93 w 552"/>
                <a:gd name="T5" fmla="*/ 33 h 408"/>
                <a:gd name="T6" fmla="*/ 253 w 552"/>
                <a:gd name="T7" fmla="*/ 33 h 408"/>
                <a:gd name="T8" fmla="*/ 272 w 552"/>
                <a:gd name="T9" fmla="*/ 0 h 408"/>
                <a:gd name="T10" fmla="*/ 491 w 552"/>
                <a:gd name="T11" fmla="*/ 0 h 408"/>
                <a:gd name="T12" fmla="*/ 544 w 552"/>
                <a:gd name="T13" fmla="*/ 23 h 408"/>
                <a:gd name="T14" fmla="*/ 552 w 552"/>
                <a:gd name="T15" fmla="*/ 125 h 408"/>
                <a:gd name="T16" fmla="*/ 520 w 552"/>
                <a:gd name="T17" fmla="*/ 172 h 408"/>
                <a:gd name="T18" fmla="*/ 450 w 552"/>
                <a:gd name="T19" fmla="*/ 189 h 408"/>
                <a:gd name="T20" fmla="*/ 436 w 552"/>
                <a:gd name="T21" fmla="*/ 189 h 408"/>
                <a:gd name="T22" fmla="*/ 298 w 552"/>
                <a:gd name="T23" fmla="*/ 317 h 408"/>
                <a:gd name="T24" fmla="*/ 257 w 552"/>
                <a:gd name="T25" fmla="*/ 346 h 408"/>
                <a:gd name="T26" fmla="*/ 254 w 552"/>
                <a:gd name="T27" fmla="*/ 395 h 408"/>
                <a:gd name="T28" fmla="*/ 217 w 552"/>
                <a:gd name="T29" fmla="*/ 408 h 408"/>
                <a:gd name="T30" fmla="*/ 112 w 552"/>
                <a:gd name="T31" fmla="*/ 408 h 408"/>
                <a:gd name="T32" fmla="*/ 61 w 552"/>
                <a:gd name="T33" fmla="*/ 377 h 408"/>
                <a:gd name="T34" fmla="*/ 34 w 552"/>
                <a:gd name="T35" fmla="*/ 272 h 408"/>
                <a:gd name="T36" fmla="*/ 0 w 552"/>
                <a:gd name="T37" fmla="*/ 228 h 408"/>
                <a:gd name="T38" fmla="*/ 37 w 552"/>
                <a:gd name="T39" fmla="*/ 201 h 408"/>
                <a:gd name="T40" fmla="*/ 37 w 552"/>
                <a:gd name="T41" fmla="*/ 158 h 408"/>
                <a:gd name="T42" fmla="*/ 61 w 552"/>
                <a:gd name="T43" fmla="*/ 143 h 408"/>
                <a:gd name="T44" fmla="*/ 40 w 552"/>
                <a:gd name="T45" fmla="*/ 11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2" h="408">
                  <a:moveTo>
                    <a:pt x="40" y="110"/>
                  </a:moveTo>
                  <a:lnTo>
                    <a:pt x="83" y="107"/>
                  </a:lnTo>
                  <a:lnTo>
                    <a:pt x="93" y="33"/>
                  </a:lnTo>
                  <a:lnTo>
                    <a:pt x="253" y="33"/>
                  </a:lnTo>
                  <a:lnTo>
                    <a:pt x="272" y="0"/>
                  </a:lnTo>
                  <a:lnTo>
                    <a:pt x="491" y="0"/>
                  </a:lnTo>
                  <a:lnTo>
                    <a:pt x="544" y="23"/>
                  </a:lnTo>
                  <a:lnTo>
                    <a:pt x="552" y="125"/>
                  </a:lnTo>
                  <a:lnTo>
                    <a:pt x="520" y="172"/>
                  </a:lnTo>
                  <a:lnTo>
                    <a:pt x="450" y="189"/>
                  </a:lnTo>
                  <a:lnTo>
                    <a:pt x="436" y="189"/>
                  </a:lnTo>
                  <a:lnTo>
                    <a:pt x="298" y="317"/>
                  </a:lnTo>
                  <a:lnTo>
                    <a:pt x="257" y="346"/>
                  </a:lnTo>
                  <a:lnTo>
                    <a:pt x="254" y="395"/>
                  </a:lnTo>
                  <a:lnTo>
                    <a:pt x="217" y="408"/>
                  </a:lnTo>
                  <a:lnTo>
                    <a:pt x="112" y="408"/>
                  </a:lnTo>
                  <a:lnTo>
                    <a:pt x="61" y="377"/>
                  </a:lnTo>
                  <a:lnTo>
                    <a:pt x="34" y="272"/>
                  </a:lnTo>
                  <a:lnTo>
                    <a:pt x="0" y="228"/>
                  </a:lnTo>
                  <a:lnTo>
                    <a:pt x="37" y="201"/>
                  </a:lnTo>
                  <a:lnTo>
                    <a:pt x="37" y="158"/>
                  </a:lnTo>
                  <a:lnTo>
                    <a:pt x="61" y="143"/>
                  </a:lnTo>
                  <a:lnTo>
                    <a:pt x="40" y="110"/>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172" name="Freeform 87"/>
            <p:cNvSpPr>
              <a:spLocks/>
            </p:cNvSpPr>
            <p:nvPr/>
          </p:nvSpPr>
          <p:spPr bwMode="auto">
            <a:xfrm>
              <a:off x="1300399" y="2215665"/>
              <a:ext cx="279503" cy="293394"/>
            </a:xfrm>
            <a:custGeom>
              <a:avLst/>
              <a:gdLst>
                <a:gd name="T0" fmla="*/ 157 w 561"/>
                <a:gd name="T1" fmla="*/ 131 h 589"/>
                <a:gd name="T2" fmla="*/ 188 w 561"/>
                <a:gd name="T3" fmla="*/ 169 h 589"/>
                <a:gd name="T4" fmla="*/ 349 w 561"/>
                <a:gd name="T5" fmla="*/ 188 h 589"/>
                <a:gd name="T6" fmla="*/ 511 w 561"/>
                <a:gd name="T7" fmla="*/ 223 h 589"/>
                <a:gd name="T8" fmla="*/ 561 w 561"/>
                <a:gd name="T9" fmla="*/ 361 h 589"/>
                <a:gd name="T10" fmla="*/ 544 w 561"/>
                <a:gd name="T11" fmla="*/ 394 h 589"/>
                <a:gd name="T12" fmla="*/ 382 w 561"/>
                <a:gd name="T13" fmla="*/ 394 h 589"/>
                <a:gd name="T14" fmla="*/ 371 w 561"/>
                <a:gd name="T15" fmla="*/ 467 h 589"/>
                <a:gd name="T16" fmla="*/ 331 w 561"/>
                <a:gd name="T17" fmla="*/ 471 h 589"/>
                <a:gd name="T18" fmla="*/ 349 w 561"/>
                <a:gd name="T19" fmla="*/ 503 h 589"/>
                <a:gd name="T20" fmla="*/ 326 w 561"/>
                <a:gd name="T21" fmla="*/ 523 h 589"/>
                <a:gd name="T22" fmla="*/ 326 w 561"/>
                <a:gd name="T23" fmla="*/ 557 h 589"/>
                <a:gd name="T24" fmla="*/ 289 w 561"/>
                <a:gd name="T25" fmla="*/ 589 h 589"/>
                <a:gd name="T26" fmla="*/ 246 w 561"/>
                <a:gd name="T27" fmla="*/ 569 h 589"/>
                <a:gd name="T28" fmla="*/ 174 w 561"/>
                <a:gd name="T29" fmla="*/ 567 h 589"/>
                <a:gd name="T30" fmla="*/ 73 w 561"/>
                <a:gd name="T31" fmla="*/ 573 h 589"/>
                <a:gd name="T32" fmla="*/ 16 w 561"/>
                <a:gd name="T33" fmla="*/ 531 h 589"/>
                <a:gd name="T34" fmla="*/ 8 w 561"/>
                <a:gd name="T35" fmla="*/ 385 h 589"/>
                <a:gd name="T36" fmla="*/ 34 w 561"/>
                <a:gd name="T37" fmla="*/ 372 h 589"/>
                <a:gd name="T38" fmla="*/ 17 w 561"/>
                <a:gd name="T39" fmla="*/ 346 h 589"/>
                <a:gd name="T40" fmla="*/ 17 w 561"/>
                <a:gd name="T41" fmla="*/ 229 h 589"/>
                <a:gd name="T42" fmla="*/ 50 w 561"/>
                <a:gd name="T43" fmla="*/ 193 h 589"/>
                <a:gd name="T44" fmla="*/ 0 w 561"/>
                <a:gd name="T45" fmla="*/ 106 h 589"/>
                <a:gd name="T46" fmla="*/ 0 w 561"/>
                <a:gd name="T47" fmla="*/ 23 h 589"/>
                <a:gd name="T48" fmla="*/ 27 w 561"/>
                <a:gd name="T49" fmla="*/ 0 h 589"/>
                <a:gd name="T50" fmla="*/ 154 w 561"/>
                <a:gd name="T51" fmla="*/ 0 h 589"/>
                <a:gd name="T52" fmla="*/ 157 w 561"/>
                <a:gd name="T53" fmla="*/ 131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1" h="589">
                  <a:moveTo>
                    <a:pt x="157" y="131"/>
                  </a:moveTo>
                  <a:lnTo>
                    <a:pt x="188" y="169"/>
                  </a:lnTo>
                  <a:lnTo>
                    <a:pt x="349" y="188"/>
                  </a:lnTo>
                  <a:lnTo>
                    <a:pt x="511" y="223"/>
                  </a:lnTo>
                  <a:lnTo>
                    <a:pt x="561" y="361"/>
                  </a:lnTo>
                  <a:lnTo>
                    <a:pt x="544" y="394"/>
                  </a:lnTo>
                  <a:lnTo>
                    <a:pt x="382" y="394"/>
                  </a:lnTo>
                  <a:lnTo>
                    <a:pt x="371" y="467"/>
                  </a:lnTo>
                  <a:lnTo>
                    <a:pt x="331" y="471"/>
                  </a:lnTo>
                  <a:lnTo>
                    <a:pt x="349" y="503"/>
                  </a:lnTo>
                  <a:lnTo>
                    <a:pt x="326" y="523"/>
                  </a:lnTo>
                  <a:lnTo>
                    <a:pt x="326" y="557"/>
                  </a:lnTo>
                  <a:lnTo>
                    <a:pt x="289" y="589"/>
                  </a:lnTo>
                  <a:lnTo>
                    <a:pt x="246" y="569"/>
                  </a:lnTo>
                  <a:lnTo>
                    <a:pt x="174" y="567"/>
                  </a:lnTo>
                  <a:lnTo>
                    <a:pt x="73" y="573"/>
                  </a:lnTo>
                  <a:lnTo>
                    <a:pt x="16" y="531"/>
                  </a:lnTo>
                  <a:lnTo>
                    <a:pt x="8" y="385"/>
                  </a:lnTo>
                  <a:lnTo>
                    <a:pt x="34" y="372"/>
                  </a:lnTo>
                  <a:lnTo>
                    <a:pt x="17" y="346"/>
                  </a:lnTo>
                  <a:lnTo>
                    <a:pt x="17" y="229"/>
                  </a:lnTo>
                  <a:lnTo>
                    <a:pt x="50" y="193"/>
                  </a:lnTo>
                  <a:lnTo>
                    <a:pt x="0" y="106"/>
                  </a:lnTo>
                  <a:lnTo>
                    <a:pt x="0" y="23"/>
                  </a:lnTo>
                  <a:lnTo>
                    <a:pt x="27" y="0"/>
                  </a:lnTo>
                  <a:lnTo>
                    <a:pt x="154" y="0"/>
                  </a:lnTo>
                  <a:lnTo>
                    <a:pt x="157" y="131"/>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173" name="Freeform 95"/>
            <p:cNvSpPr>
              <a:spLocks/>
            </p:cNvSpPr>
            <p:nvPr/>
          </p:nvSpPr>
          <p:spPr bwMode="auto">
            <a:xfrm>
              <a:off x="1539337" y="1936719"/>
              <a:ext cx="265055" cy="458428"/>
            </a:xfrm>
            <a:custGeom>
              <a:avLst/>
              <a:gdLst>
                <a:gd name="T0" fmla="*/ 41 w 532"/>
                <a:gd name="T1" fmla="*/ 199 h 921"/>
                <a:gd name="T2" fmla="*/ 68 w 532"/>
                <a:gd name="T3" fmla="*/ 222 h 921"/>
                <a:gd name="T4" fmla="*/ 101 w 532"/>
                <a:gd name="T5" fmla="*/ 213 h 921"/>
                <a:gd name="T6" fmla="*/ 127 w 532"/>
                <a:gd name="T7" fmla="*/ 203 h 921"/>
                <a:gd name="T8" fmla="*/ 154 w 532"/>
                <a:gd name="T9" fmla="*/ 200 h 921"/>
                <a:gd name="T10" fmla="*/ 181 w 532"/>
                <a:gd name="T11" fmla="*/ 186 h 921"/>
                <a:gd name="T12" fmla="*/ 196 w 532"/>
                <a:gd name="T13" fmla="*/ 161 h 921"/>
                <a:gd name="T14" fmla="*/ 194 w 532"/>
                <a:gd name="T15" fmla="*/ 133 h 921"/>
                <a:gd name="T16" fmla="*/ 156 w 532"/>
                <a:gd name="T17" fmla="*/ 109 h 921"/>
                <a:gd name="T18" fmla="*/ 157 w 532"/>
                <a:gd name="T19" fmla="*/ 89 h 921"/>
                <a:gd name="T20" fmla="*/ 175 w 532"/>
                <a:gd name="T21" fmla="*/ 69 h 921"/>
                <a:gd name="T22" fmla="*/ 215 w 532"/>
                <a:gd name="T23" fmla="*/ 54 h 921"/>
                <a:gd name="T24" fmla="*/ 240 w 532"/>
                <a:gd name="T25" fmla="*/ 48 h 921"/>
                <a:gd name="T26" fmla="*/ 265 w 532"/>
                <a:gd name="T27" fmla="*/ 69 h 921"/>
                <a:gd name="T28" fmla="*/ 290 w 532"/>
                <a:gd name="T29" fmla="*/ 48 h 921"/>
                <a:gd name="T30" fmla="*/ 316 w 532"/>
                <a:gd name="T31" fmla="*/ 28 h 921"/>
                <a:gd name="T32" fmla="*/ 366 w 532"/>
                <a:gd name="T33" fmla="*/ 0 h 921"/>
                <a:gd name="T34" fmla="*/ 406 w 532"/>
                <a:gd name="T35" fmla="*/ 1 h 921"/>
                <a:gd name="T36" fmla="*/ 444 w 532"/>
                <a:gd name="T37" fmla="*/ 11 h 921"/>
                <a:gd name="T38" fmla="*/ 461 w 532"/>
                <a:gd name="T39" fmla="*/ 35 h 921"/>
                <a:gd name="T40" fmla="*/ 484 w 532"/>
                <a:gd name="T41" fmla="*/ 81 h 921"/>
                <a:gd name="T42" fmla="*/ 487 w 532"/>
                <a:gd name="T43" fmla="*/ 102 h 921"/>
                <a:gd name="T44" fmla="*/ 476 w 532"/>
                <a:gd name="T45" fmla="*/ 134 h 921"/>
                <a:gd name="T46" fmla="*/ 434 w 532"/>
                <a:gd name="T47" fmla="*/ 141 h 921"/>
                <a:gd name="T48" fmla="*/ 422 w 532"/>
                <a:gd name="T49" fmla="*/ 153 h 921"/>
                <a:gd name="T50" fmla="*/ 430 w 532"/>
                <a:gd name="T51" fmla="*/ 167 h 921"/>
                <a:gd name="T52" fmla="*/ 502 w 532"/>
                <a:gd name="T53" fmla="*/ 182 h 921"/>
                <a:gd name="T54" fmla="*/ 516 w 532"/>
                <a:gd name="T55" fmla="*/ 221 h 921"/>
                <a:gd name="T56" fmla="*/ 511 w 532"/>
                <a:gd name="T57" fmla="*/ 255 h 921"/>
                <a:gd name="T58" fmla="*/ 532 w 532"/>
                <a:gd name="T59" fmla="*/ 291 h 921"/>
                <a:gd name="T60" fmla="*/ 457 w 532"/>
                <a:gd name="T61" fmla="*/ 329 h 921"/>
                <a:gd name="T62" fmla="*/ 451 w 532"/>
                <a:gd name="T63" fmla="*/ 355 h 921"/>
                <a:gd name="T64" fmla="*/ 474 w 532"/>
                <a:gd name="T65" fmla="*/ 393 h 921"/>
                <a:gd name="T66" fmla="*/ 476 w 532"/>
                <a:gd name="T67" fmla="*/ 444 h 921"/>
                <a:gd name="T68" fmla="*/ 443 w 532"/>
                <a:gd name="T69" fmla="*/ 474 h 921"/>
                <a:gd name="T70" fmla="*/ 445 w 532"/>
                <a:gd name="T71" fmla="*/ 503 h 921"/>
                <a:gd name="T72" fmla="*/ 469 w 532"/>
                <a:gd name="T73" fmla="*/ 538 h 921"/>
                <a:gd name="T74" fmla="*/ 479 w 532"/>
                <a:gd name="T75" fmla="*/ 564 h 921"/>
                <a:gd name="T76" fmla="*/ 474 w 532"/>
                <a:gd name="T77" fmla="*/ 593 h 921"/>
                <a:gd name="T78" fmla="*/ 478 w 532"/>
                <a:gd name="T79" fmla="*/ 653 h 921"/>
                <a:gd name="T80" fmla="*/ 451 w 532"/>
                <a:gd name="T81" fmla="*/ 723 h 921"/>
                <a:gd name="T82" fmla="*/ 403 w 532"/>
                <a:gd name="T83" fmla="*/ 767 h 921"/>
                <a:gd name="T84" fmla="*/ 384 w 532"/>
                <a:gd name="T85" fmla="*/ 822 h 921"/>
                <a:gd name="T86" fmla="*/ 307 w 532"/>
                <a:gd name="T87" fmla="*/ 894 h 921"/>
                <a:gd name="T88" fmla="*/ 300 w 532"/>
                <a:gd name="T89" fmla="*/ 921 h 921"/>
                <a:gd name="T90" fmla="*/ 79 w 532"/>
                <a:gd name="T91" fmla="*/ 921 h 921"/>
                <a:gd name="T92" fmla="*/ 32 w 532"/>
                <a:gd name="T93" fmla="*/ 785 h 921"/>
                <a:gd name="T94" fmla="*/ 96 w 532"/>
                <a:gd name="T95" fmla="*/ 727 h 921"/>
                <a:gd name="T96" fmla="*/ 58 w 532"/>
                <a:gd name="T97" fmla="*/ 618 h 921"/>
                <a:gd name="T98" fmla="*/ 3 w 532"/>
                <a:gd name="T99" fmla="*/ 573 h 921"/>
                <a:gd name="T100" fmla="*/ 13 w 532"/>
                <a:gd name="T101" fmla="*/ 391 h 921"/>
                <a:gd name="T102" fmla="*/ 0 w 532"/>
                <a:gd name="T103" fmla="*/ 291 h 921"/>
                <a:gd name="T104" fmla="*/ 26 w 532"/>
                <a:gd name="T105" fmla="*/ 237 h 921"/>
                <a:gd name="T106" fmla="*/ 41 w 532"/>
                <a:gd name="T107" fmla="*/ 199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32" h="921">
                  <a:moveTo>
                    <a:pt x="41" y="199"/>
                  </a:moveTo>
                  <a:lnTo>
                    <a:pt x="68" y="222"/>
                  </a:lnTo>
                  <a:lnTo>
                    <a:pt x="101" y="213"/>
                  </a:lnTo>
                  <a:lnTo>
                    <a:pt x="127" y="203"/>
                  </a:lnTo>
                  <a:lnTo>
                    <a:pt x="154" y="200"/>
                  </a:lnTo>
                  <a:lnTo>
                    <a:pt x="181" y="186"/>
                  </a:lnTo>
                  <a:lnTo>
                    <a:pt x="196" y="161"/>
                  </a:lnTo>
                  <a:lnTo>
                    <a:pt x="194" y="133"/>
                  </a:lnTo>
                  <a:lnTo>
                    <a:pt x="156" y="109"/>
                  </a:lnTo>
                  <a:lnTo>
                    <a:pt x="157" y="89"/>
                  </a:lnTo>
                  <a:lnTo>
                    <a:pt x="175" y="69"/>
                  </a:lnTo>
                  <a:lnTo>
                    <a:pt x="215" y="54"/>
                  </a:lnTo>
                  <a:lnTo>
                    <a:pt x="240" y="48"/>
                  </a:lnTo>
                  <a:lnTo>
                    <a:pt x="265" y="69"/>
                  </a:lnTo>
                  <a:lnTo>
                    <a:pt x="290" y="48"/>
                  </a:lnTo>
                  <a:lnTo>
                    <a:pt x="316" y="28"/>
                  </a:lnTo>
                  <a:lnTo>
                    <a:pt x="366" y="0"/>
                  </a:lnTo>
                  <a:lnTo>
                    <a:pt x="406" y="1"/>
                  </a:lnTo>
                  <a:lnTo>
                    <a:pt x="444" y="11"/>
                  </a:lnTo>
                  <a:lnTo>
                    <a:pt x="461" y="35"/>
                  </a:lnTo>
                  <a:lnTo>
                    <a:pt x="484" y="81"/>
                  </a:lnTo>
                  <a:lnTo>
                    <a:pt x="487" y="102"/>
                  </a:lnTo>
                  <a:lnTo>
                    <a:pt x="476" y="134"/>
                  </a:lnTo>
                  <a:lnTo>
                    <a:pt x="434" y="141"/>
                  </a:lnTo>
                  <a:lnTo>
                    <a:pt x="422" y="153"/>
                  </a:lnTo>
                  <a:lnTo>
                    <a:pt x="430" y="167"/>
                  </a:lnTo>
                  <a:lnTo>
                    <a:pt x="502" y="182"/>
                  </a:lnTo>
                  <a:lnTo>
                    <a:pt x="516" y="221"/>
                  </a:lnTo>
                  <a:lnTo>
                    <a:pt x="511" y="255"/>
                  </a:lnTo>
                  <a:lnTo>
                    <a:pt x="532" y="291"/>
                  </a:lnTo>
                  <a:lnTo>
                    <a:pt x="457" y="329"/>
                  </a:lnTo>
                  <a:lnTo>
                    <a:pt x="451" y="355"/>
                  </a:lnTo>
                  <a:lnTo>
                    <a:pt x="474" y="393"/>
                  </a:lnTo>
                  <a:lnTo>
                    <a:pt x="476" y="444"/>
                  </a:lnTo>
                  <a:lnTo>
                    <a:pt x="443" y="474"/>
                  </a:lnTo>
                  <a:lnTo>
                    <a:pt x="445" y="503"/>
                  </a:lnTo>
                  <a:lnTo>
                    <a:pt x="469" y="538"/>
                  </a:lnTo>
                  <a:lnTo>
                    <a:pt x="479" y="564"/>
                  </a:lnTo>
                  <a:lnTo>
                    <a:pt x="474" y="593"/>
                  </a:lnTo>
                  <a:lnTo>
                    <a:pt x="478" y="653"/>
                  </a:lnTo>
                  <a:lnTo>
                    <a:pt x="451" y="723"/>
                  </a:lnTo>
                  <a:lnTo>
                    <a:pt x="403" y="767"/>
                  </a:lnTo>
                  <a:lnTo>
                    <a:pt x="384" y="822"/>
                  </a:lnTo>
                  <a:lnTo>
                    <a:pt x="307" y="894"/>
                  </a:lnTo>
                  <a:lnTo>
                    <a:pt x="300" y="921"/>
                  </a:lnTo>
                  <a:lnTo>
                    <a:pt x="79" y="921"/>
                  </a:lnTo>
                  <a:lnTo>
                    <a:pt x="32" y="785"/>
                  </a:lnTo>
                  <a:lnTo>
                    <a:pt x="96" y="727"/>
                  </a:lnTo>
                  <a:lnTo>
                    <a:pt x="58" y="618"/>
                  </a:lnTo>
                  <a:lnTo>
                    <a:pt x="3" y="573"/>
                  </a:lnTo>
                  <a:lnTo>
                    <a:pt x="13" y="391"/>
                  </a:lnTo>
                  <a:lnTo>
                    <a:pt x="0" y="291"/>
                  </a:lnTo>
                  <a:lnTo>
                    <a:pt x="26" y="237"/>
                  </a:lnTo>
                  <a:lnTo>
                    <a:pt x="41" y="199"/>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174" name="Freeform 97"/>
            <p:cNvSpPr>
              <a:spLocks/>
            </p:cNvSpPr>
            <p:nvPr/>
          </p:nvSpPr>
          <p:spPr bwMode="auto">
            <a:xfrm>
              <a:off x="1375970" y="1981172"/>
              <a:ext cx="210043" cy="346183"/>
            </a:xfrm>
            <a:custGeom>
              <a:avLst/>
              <a:gdLst>
                <a:gd name="T0" fmla="*/ 40 w 422"/>
                <a:gd name="T1" fmla="*/ 436 h 696"/>
                <a:gd name="T2" fmla="*/ 8 w 422"/>
                <a:gd name="T3" fmla="*/ 388 h 696"/>
                <a:gd name="T4" fmla="*/ 27 w 422"/>
                <a:gd name="T5" fmla="*/ 350 h 696"/>
                <a:gd name="T6" fmla="*/ 72 w 422"/>
                <a:gd name="T7" fmla="*/ 334 h 696"/>
                <a:gd name="T8" fmla="*/ 69 w 422"/>
                <a:gd name="T9" fmla="*/ 103 h 696"/>
                <a:gd name="T10" fmla="*/ 114 w 422"/>
                <a:gd name="T11" fmla="*/ 46 h 696"/>
                <a:gd name="T12" fmla="*/ 150 w 422"/>
                <a:gd name="T13" fmla="*/ 19 h 696"/>
                <a:gd name="T14" fmla="*/ 187 w 422"/>
                <a:gd name="T15" fmla="*/ 11 h 696"/>
                <a:gd name="T16" fmla="*/ 245 w 422"/>
                <a:gd name="T17" fmla="*/ 0 h 696"/>
                <a:gd name="T18" fmla="*/ 278 w 422"/>
                <a:gd name="T19" fmla="*/ 74 h 696"/>
                <a:gd name="T20" fmla="*/ 309 w 422"/>
                <a:gd name="T21" fmla="*/ 61 h 696"/>
                <a:gd name="T22" fmla="*/ 369 w 422"/>
                <a:gd name="T23" fmla="*/ 110 h 696"/>
                <a:gd name="T24" fmla="*/ 326 w 422"/>
                <a:gd name="T25" fmla="*/ 201 h 696"/>
                <a:gd name="T26" fmla="*/ 341 w 422"/>
                <a:gd name="T27" fmla="*/ 300 h 696"/>
                <a:gd name="T28" fmla="*/ 330 w 422"/>
                <a:gd name="T29" fmla="*/ 486 h 696"/>
                <a:gd name="T30" fmla="*/ 382 w 422"/>
                <a:gd name="T31" fmla="*/ 524 h 696"/>
                <a:gd name="T32" fmla="*/ 422 w 422"/>
                <a:gd name="T33" fmla="*/ 636 h 696"/>
                <a:gd name="T34" fmla="*/ 360 w 422"/>
                <a:gd name="T35" fmla="*/ 696 h 696"/>
                <a:gd name="T36" fmla="*/ 192 w 422"/>
                <a:gd name="T37" fmla="*/ 657 h 696"/>
                <a:gd name="T38" fmla="*/ 35 w 422"/>
                <a:gd name="T39" fmla="*/ 640 h 696"/>
                <a:gd name="T40" fmla="*/ 5 w 422"/>
                <a:gd name="T41" fmla="*/ 603 h 696"/>
                <a:gd name="T42" fmla="*/ 0 w 422"/>
                <a:gd name="T43" fmla="*/ 471 h 696"/>
                <a:gd name="T44" fmla="*/ 40 w 422"/>
                <a:gd name="T45" fmla="*/ 436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2" h="696">
                  <a:moveTo>
                    <a:pt x="40" y="436"/>
                  </a:moveTo>
                  <a:lnTo>
                    <a:pt x="8" y="388"/>
                  </a:lnTo>
                  <a:lnTo>
                    <a:pt x="27" y="350"/>
                  </a:lnTo>
                  <a:lnTo>
                    <a:pt x="72" y="334"/>
                  </a:lnTo>
                  <a:lnTo>
                    <a:pt x="69" y="103"/>
                  </a:lnTo>
                  <a:lnTo>
                    <a:pt x="114" y="46"/>
                  </a:lnTo>
                  <a:lnTo>
                    <a:pt x="150" y="19"/>
                  </a:lnTo>
                  <a:lnTo>
                    <a:pt x="187" y="11"/>
                  </a:lnTo>
                  <a:lnTo>
                    <a:pt x="245" y="0"/>
                  </a:lnTo>
                  <a:lnTo>
                    <a:pt x="278" y="74"/>
                  </a:lnTo>
                  <a:lnTo>
                    <a:pt x="309" y="61"/>
                  </a:lnTo>
                  <a:lnTo>
                    <a:pt x="369" y="110"/>
                  </a:lnTo>
                  <a:lnTo>
                    <a:pt x="326" y="201"/>
                  </a:lnTo>
                  <a:lnTo>
                    <a:pt x="341" y="300"/>
                  </a:lnTo>
                  <a:lnTo>
                    <a:pt x="330" y="486"/>
                  </a:lnTo>
                  <a:lnTo>
                    <a:pt x="382" y="524"/>
                  </a:lnTo>
                  <a:lnTo>
                    <a:pt x="422" y="636"/>
                  </a:lnTo>
                  <a:lnTo>
                    <a:pt x="360" y="696"/>
                  </a:lnTo>
                  <a:lnTo>
                    <a:pt x="192" y="657"/>
                  </a:lnTo>
                  <a:lnTo>
                    <a:pt x="35" y="640"/>
                  </a:lnTo>
                  <a:lnTo>
                    <a:pt x="5" y="603"/>
                  </a:lnTo>
                  <a:lnTo>
                    <a:pt x="0" y="471"/>
                  </a:lnTo>
                  <a:lnTo>
                    <a:pt x="40" y="436"/>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grpSp>
      <p:sp>
        <p:nvSpPr>
          <p:cNvPr id="190" name="189 CuadroTexto"/>
          <p:cNvSpPr txBox="1"/>
          <p:nvPr/>
        </p:nvSpPr>
        <p:spPr>
          <a:xfrm>
            <a:off x="245726" y="4083184"/>
            <a:ext cx="2437603" cy="1815882"/>
          </a:xfrm>
          <a:prstGeom prst="rect">
            <a:avLst/>
          </a:prstGeom>
          <a:noFill/>
        </p:spPr>
        <p:txBody>
          <a:bodyPr wrap="square" rtlCol="0">
            <a:spAutoFit/>
          </a:bodyPr>
          <a:lstStyle/>
          <a:p>
            <a:pPr algn="l"/>
            <a:r>
              <a:rPr lang="es-ES" sz="1600" dirty="0">
                <a:latin typeface="Calibri" pitchFamily="34" charset="0"/>
                <a:cs typeface="Calibri" pitchFamily="34" charset="0"/>
              </a:rPr>
              <a:t>Conjuntamente con Andalucía, </a:t>
            </a:r>
            <a:r>
              <a:rPr lang="es-ES" sz="1600" dirty="0" smtClean="0">
                <a:latin typeface="Calibri" pitchFamily="34" charset="0"/>
                <a:cs typeface="Calibri" pitchFamily="34" charset="0"/>
              </a:rPr>
              <a:t>la comunidad Valenciana es </a:t>
            </a:r>
            <a:r>
              <a:rPr lang="es-ES" sz="1600" dirty="0">
                <a:latin typeface="Calibri" pitchFamily="34" charset="0"/>
                <a:cs typeface="Calibri" pitchFamily="34" charset="0"/>
              </a:rPr>
              <a:t>una de las </a:t>
            </a:r>
            <a:r>
              <a:rPr lang="es-ES" sz="1600" dirty="0" smtClean="0">
                <a:latin typeface="Calibri" pitchFamily="34" charset="0"/>
                <a:cs typeface="Calibri" pitchFamily="34" charset="0"/>
              </a:rPr>
              <a:t>dos comunidades </a:t>
            </a:r>
            <a:r>
              <a:rPr lang="es-ES" sz="1600" dirty="0">
                <a:latin typeface="Calibri" pitchFamily="34" charset="0"/>
                <a:cs typeface="Calibri" pitchFamily="34" charset="0"/>
              </a:rPr>
              <a:t>con una problemática mayor en lo que se refiere a los campos de </a:t>
            </a:r>
            <a:r>
              <a:rPr lang="es-ES" sz="1600" dirty="0" smtClean="0">
                <a:latin typeface="Calibri" pitchFamily="34" charset="0"/>
                <a:cs typeface="Calibri" pitchFamily="34" charset="0"/>
              </a:rPr>
              <a:t>futbol.</a:t>
            </a:r>
            <a:endParaRPr lang="es-ES" sz="1600" dirty="0">
              <a:latin typeface="Calibri" pitchFamily="34" charset="0"/>
              <a:cs typeface="Calibri" pitchFamily="34" charset="0"/>
            </a:endParaRPr>
          </a:p>
        </p:txBody>
      </p:sp>
      <p:graphicFrame>
        <p:nvGraphicFramePr>
          <p:cNvPr id="217" name="216 Gráfico"/>
          <p:cNvGraphicFramePr/>
          <p:nvPr>
            <p:extLst>
              <p:ext uri="{D42A27DB-BD31-4B8C-83A1-F6EECF244321}">
                <p14:modId xmlns:p14="http://schemas.microsoft.com/office/powerpoint/2010/main" xmlns="" val="3317931002"/>
              </p:ext>
            </p:extLst>
          </p:nvPr>
        </p:nvGraphicFramePr>
        <p:xfrm>
          <a:off x="2628503" y="1846326"/>
          <a:ext cx="7194619" cy="3600400"/>
        </p:xfrm>
        <a:graphic>
          <a:graphicData uri="http://schemas.openxmlformats.org/drawingml/2006/chart">
            <c:chart xmlns:c="http://schemas.openxmlformats.org/drawingml/2006/chart" xmlns:r="http://schemas.openxmlformats.org/officeDocument/2006/relationships" r:id="rId2"/>
          </a:graphicData>
        </a:graphic>
      </p:graphicFrame>
      <p:grpSp>
        <p:nvGrpSpPr>
          <p:cNvPr id="218" name="217 Grupo"/>
          <p:cNvGrpSpPr/>
          <p:nvPr/>
        </p:nvGrpSpPr>
        <p:grpSpPr>
          <a:xfrm>
            <a:off x="3210895" y="2056095"/>
            <a:ext cx="936001" cy="307777"/>
            <a:chOff x="3845895" y="2056095"/>
            <a:chExt cx="936001" cy="307777"/>
          </a:xfrm>
        </p:grpSpPr>
        <p:sp>
          <p:nvSpPr>
            <p:cNvPr id="219" name="218 CuadroTexto"/>
            <p:cNvSpPr txBox="1"/>
            <p:nvPr/>
          </p:nvSpPr>
          <p:spPr>
            <a:xfrm>
              <a:off x="3845895" y="2056095"/>
              <a:ext cx="936001" cy="307777"/>
            </a:xfrm>
            <a:prstGeom prst="rect">
              <a:avLst/>
            </a:prstGeom>
            <a:noFill/>
          </p:spPr>
          <p:txBody>
            <a:bodyPr wrap="square" rtlCol="0">
              <a:spAutoFit/>
            </a:bodyPr>
            <a:lstStyle/>
            <a:p>
              <a:pPr algn="r"/>
              <a:r>
                <a:rPr lang="es-ES" sz="1400" dirty="0" smtClean="0">
                  <a:latin typeface="Calibri" pitchFamily="34" charset="0"/>
                  <a:cs typeface="Calibri" pitchFamily="34" charset="0"/>
                </a:rPr>
                <a:t>Total</a:t>
              </a:r>
              <a:endParaRPr lang="es-ES" sz="1400" dirty="0">
                <a:latin typeface="Calibri" pitchFamily="34" charset="0"/>
                <a:cs typeface="Calibri" pitchFamily="34" charset="0"/>
              </a:endParaRPr>
            </a:p>
          </p:txBody>
        </p:sp>
        <p:cxnSp>
          <p:nvCxnSpPr>
            <p:cNvPr id="220" name="219 Conector recto"/>
            <p:cNvCxnSpPr/>
            <p:nvPr/>
          </p:nvCxnSpPr>
          <p:spPr bwMode="auto">
            <a:xfrm>
              <a:off x="3970038" y="2209984"/>
              <a:ext cx="288494" cy="0"/>
            </a:xfrm>
            <a:prstGeom prst="line">
              <a:avLst/>
            </a:prstGeom>
            <a:ln w="19050">
              <a:headEnd type="none" w="med" len="med"/>
              <a:tailEnd type="none" w="med" len="med"/>
            </a:ln>
            <a:extLst/>
          </p:spPr>
          <p:style>
            <a:lnRef idx="2">
              <a:schemeClr val="dk1"/>
            </a:lnRef>
            <a:fillRef idx="0">
              <a:schemeClr val="dk1"/>
            </a:fillRef>
            <a:effectRef idx="1">
              <a:schemeClr val="dk1"/>
            </a:effectRef>
            <a:fontRef idx="minor">
              <a:schemeClr val="tx1"/>
            </a:fontRef>
          </p:style>
        </p:cxnSp>
      </p:grpSp>
      <p:sp>
        <p:nvSpPr>
          <p:cNvPr id="221" name="220 CuadroTexto"/>
          <p:cNvSpPr txBox="1"/>
          <p:nvPr/>
        </p:nvSpPr>
        <p:spPr>
          <a:xfrm rot="16200000">
            <a:off x="8431549" y="3909634"/>
            <a:ext cx="2521538" cy="261610"/>
          </a:xfrm>
          <a:prstGeom prst="rect">
            <a:avLst/>
          </a:prstGeom>
          <a:noFill/>
        </p:spPr>
        <p:txBody>
          <a:bodyPr wrap="square" lIns="36000" rIns="36000" rtlCol="0" anchor="ctr">
            <a:spAutoFit/>
          </a:bodyPr>
          <a:lstStyle/>
          <a:p>
            <a:pPr algn="l"/>
            <a:r>
              <a:rPr lang="es-ES" sz="1100" dirty="0" smtClean="0">
                <a:latin typeface="Calibri" pitchFamily="34" charset="0"/>
                <a:cs typeface="Calibri" pitchFamily="34" charset="0"/>
              </a:rPr>
              <a:t>BASE Total muestra: 406 CASOS</a:t>
            </a:r>
            <a:endParaRPr lang="es-ES" sz="1100" dirty="0">
              <a:latin typeface="Calibri" pitchFamily="34" charset="0"/>
              <a:cs typeface="Calibri" pitchFamily="34" charset="0"/>
            </a:endParaRPr>
          </a:p>
        </p:txBody>
      </p:sp>
    </p:spTree>
    <p:extLst>
      <p:ext uri="{BB962C8B-B14F-4D97-AF65-F5344CB8AC3E}">
        <p14:creationId xmlns:p14="http://schemas.microsoft.com/office/powerpoint/2010/main" xmlns="" val="3500927122"/>
      </p:ext>
    </p:extLst>
  </p:cSld>
  <p:clrMapOvr>
    <a:masterClrMapping/>
  </p:clrMapOvr>
  <p:transition>
    <p:wipe dir="d"/>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2" name="221 Grupo"/>
          <p:cNvGrpSpPr/>
          <p:nvPr/>
        </p:nvGrpSpPr>
        <p:grpSpPr>
          <a:xfrm>
            <a:off x="3143955" y="1981609"/>
            <a:ext cx="6390000" cy="4176000"/>
            <a:chOff x="883392" y="1981609"/>
            <a:chExt cx="9790913" cy="4354870"/>
          </a:xfrm>
        </p:grpSpPr>
        <p:sp>
          <p:nvSpPr>
            <p:cNvPr id="223" name="222 Rectángulo"/>
            <p:cNvSpPr/>
            <p:nvPr/>
          </p:nvSpPr>
          <p:spPr bwMode="auto">
            <a:xfrm>
              <a:off x="3835029" y="1981609"/>
              <a:ext cx="936000" cy="4354870"/>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224" name="223 Rectángulo"/>
            <p:cNvSpPr/>
            <p:nvPr/>
          </p:nvSpPr>
          <p:spPr bwMode="auto">
            <a:xfrm>
              <a:off x="4818908" y="1981609"/>
              <a:ext cx="936000" cy="4354870"/>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225" name="224 Rectángulo"/>
            <p:cNvSpPr/>
            <p:nvPr/>
          </p:nvSpPr>
          <p:spPr bwMode="auto">
            <a:xfrm>
              <a:off x="5802787" y="1981609"/>
              <a:ext cx="936000" cy="4354870"/>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226" name="225 Rectángulo"/>
            <p:cNvSpPr/>
            <p:nvPr/>
          </p:nvSpPr>
          <p:spPr bwMode="auto">
            <a:xfrm>
              <a:off x="6786665" y="1981609"/>
              <a:ext cx="936000" cy="4354870"/>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227" name="226 Rectángulo"/>
            <p:cNvSpPr/>
            <p:nvPr/>
          </p:nvSpPr>
          <p:spPr bwMode="auto">
            <a:xfrm>
              <a:off x="7770544" y="1981609"/>
              <a:ext cx="936000" cy="4354870"/>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228" name="227 Rectángulo"/>
            <p:cNvSpPr/>
            <p:nvPr/>
          </p:nvSpPr>
          <p:spPr bwMode="auto">
            <a:xfrm>
              <a:off x="8754423" y="1981609"/>
              <a:ext cx="936000" cy="4354870"/>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229" name="228 Rectángulo"/>
            <p:cNvSpPr/>
            <p:nvPr/>
          </p:nvSpPr>
          <p:spPr bwMode="auto">
            <a:xfrm>
              <a:off x="883392" y="1981609"/>
              <a:ext cx="936000" cy="4354870"/>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230" name="229 Rectángulo"/>
            <p:cNvSpPr/>
            <p:nvPr/>
          </p:nvSpPr>
          <p:spPr bwMode="auto">
            <a:xfrm>
              <a:off x="1867271" y="1981609"/>
              <a:ext cx="936000" cy="4354870"/>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231" name="230 Rectángulo"/>
            <p:cNvSpPr/>
            <p:nvPr/>
          </p:nvSpPr>
          <p:spPr bwMode="auto">
            <a:xfrm>
              <a:off x="2851150" y="1981609"/>
              <a:ext cx="936000" cy="4354870"/>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232" name="231 Rectángulo"/>
            <p:cNvSpPr/>
            <p:nvPr/>
          </p:nvSpPr>
          <p:spPr bwMode="auto">
            <a:xfrm>
              <a:off x="9738305" y="1981609"/>
              <a:ext cx="936000" cy="4354870"/>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grpSp>
      <p:graphicFrame>
        <p:nvGraphicFramePr>
          <p:cNvPr id="233" name="232 Tabla"/>
          <p:cNvGraphicFramePr>
            <a:graphicFrameLocks noGrp="1"/>
          </p:cNvGraphicFramePr>
          <p:nvPr>
            <p:extLst>
              <p:ext uri="{D42A27DB-BD31-4B8C-83A1-F6EECF244321}">
                <p14:modId xmlns:p14="http://schemas.microsoft.com/office/powerpoint/2010/main" xmlns="" val="4000899201"/>
              </p:ext>
            </p:extLst>
          </p:nvPr>
        </p:nvGraphicFramePr>
        <p:xfrm>
          <a:off x="3119915" y="5378387"/>
          <a:ext cx="6432300" cy="731520"/>
        </p:xfrm>
        <a:graphic>
          <a:graphicData uri="http://schemas.openxmlformats.org/drawingml/2006/table">
            <a:tbl>
              <a:tblPr firstRow="1" bandRow="1">
                <a:tableStyleId>{00A15C55-8517-42AA-B614-E9B94910E393}</a:tableStyleId>
              </a:tblPr>
              <a:tblGrid>
                <a:gridCol w="643230"/>
                <a:gridCol w="643230"/>
                <a:gridCol w="643230"/>
                <a:gridCol w="643230"/>
                <a:gridCol w="643230"/>
                <a:gridCol w="643230"/>
                <a:gridCol w="643230"/>
                <a:gridCol w="643230"/>
                <a:gridCol w="643230"/>
                <a:gridCol w="643230"/>
              </a:tblGrid>
              <a:tr h="370840">
                <a:tc>
                  <a:txBody>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s-ES" sz="1000" b="0" i="0" u="none" strike="noStrike" kern="1200" cap="none" spc="0" normalizeH="0" baseline="0" noProof="0" dirty="0" smtClean="0">
                          <a:ln>
                            <a:noFill/>
                          </a:ln>
                          <a:solidFill>
                            <a:prstClr val="black"/>
                          </a:solidFill>
                          <a:effectLst/>
                          <a:uLnTx/>
                          <a:uFillTx/>
                          <a:latin typeface="Calibri" pitchFamily="34" charset="0"/>
                          <a:ea typeface="+mn-ea"/>
                          <a:cs typeface="Calibri" pitchFamily="34" charset="0"/>
                        </a:rPr>
                        <a:t>GENERAL </a:t>
                      </a:r>
                    </a:p>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es-ES" sz="1000" b="0" i="0" u="none" strike="noStrike" kern="1200" cap="none" spc="0" normalizeH="0" baseline="0" noProof="0" dirty="0" smtClean="0">
                        <a:ln>
                          <a:noFill/>
                        </a:ln>
                        <a:solidFill>
                          <a:prstClr val="black"/>
                        </a:solidFill>
                        <a:effectLst/>
                        <a:uLnTx/>
                        <a:uFillTx/>
                        <a:latin typeface="Calibri" pitchFamily="34" charset="0"/>
                        <a:ea typeface="+mn-ea"/>
                        <a:cs typeface="Calibri" pitchFamily="34" charset="0"/>
                      </a:endParaRP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s-ES" sz="1000" b="0" i="0" u="none" strike="noStrike" kern="1200" cap="none" spc="0" normalizeH="0" baseline="0" noProof="0" dirty="0" smtClean="0">
                          <a:ln>
                            <a:noFill/>
                          </a:ln>
                          <a:solidFill>
                            <a:prstClr val="black"/>
                          </a:solidFill>
                          <a:effectLst/>
                          <a:uLnTx/>
                          <a:uFillTx/>
                          <a:latin typeface="Calibri" pitchFamily="34" charset="0"/>
                          <a:ea typeface="+mn-ea"/>
                          <a:cs typeface="Calibri" pitchFamily="34" charset="0"/>
                        </a:rPr>
                        <a:t>(</a:t>
                      </a:r>
                      <a:r>
                        <a:rPr kumimoji="0" lang="es-ES" sz="1000" b="0" i="0" u="none" strike="noStrike" kern="1200" cap="none" spc="0" normalizeH="0" baseline="0" noProof="0" dirty="0" err="1" smtClean="0">
                          <a:ln>
                            <a:noFill/>
                          </a:ln>
                          <a:solidFill>
                            <a:prstClr val="black"/>
                          </a:solidFill>
                          <a:effectLst/>
                          <a:uLnTx/>
                          <a:uFillTx/>
                          <a:latin typeface="Calibri" pitchFamily="34" charset="0"/>
                          <a:ea typeface="+mn-ea"/>
                          <a:cs typeface="Calibri" pitchFamily="34" charset="0"/>
                        </a:rPr>
                        <a:t>P1</a:t>
                      </a:r>
                      <a:r>
                        <a:rPr kumimoji="0" lang="es-ES" sz="1000" b="0" i="0" u="none" strike="noStrike" kern="1200" cap="none" spc="0" normalizeH="0" baseline="0" noProof="0" dirty="0" smtClean="0">
                          <a:ln>
                            <a:noFill/>
                          </a:ln>
                          <a:solidFill>
                            <a:prstClr val="black"/>
                          </a:solidFill>
                          <a:effectLst/>
                          <a:uLnTx/>
                          <a:uFillTx/>
                          <a:latin typeface="Calibri" pitchFamily="34" charset="0"/>
                          <a:ea typeface="+mn-ea"/>
                          <a:cs typeface="Calibri" pitchFamily="34" charset="0"/>
                        </a:rPr>
                        <a:t>)</a:t>
                      </a: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80000"/>
                        </a:lnSpc>
                      </a:pPr>
                      <a:r>
                        <a:rPr kumimoji="0" lang="es-ES" sz="1000" b="0" i="0" u="none" strike="noStrike" kern="1200" cap="none" spc="0" normalizeH="0" baseline="0" dirty="0">
                          <a:ln>
                            <a:noFill/>
                          </a:ln>
                          <a:solidFill>
                            <a:prstClr val="black"/>
                          </a:solidFill>
                          <a:effectLst/>
                          <a:uLnTx/>
                          <a:uFillTx/>
                          <a:latin typeface="Calibri" pitchFamily="34" charset="0"/>
                          <a:ea typeface="+mn-ea"/>
                          <a:cs typeface="Calibri" pitchFamily="34" charset="0"/>
                        </a:rPr>
                        <a:t>Estadios </a:t>
                      </a:r>
                      <a:r>
                        <a:rPr kumimoji="0" lang="es-ES" sz="1000" b="0" i="0" u="none" strike="noStrike" kern="1200" cap="none" spc="0" normalizeH="0" baseline="0" dirty="0" smtClean="0">
                          <a:ln>
                            <a:noFill/>
                          </a:ln>
                          <a:solidFill>
                            <a:prstClr val="black"/>
                          </a:solidFill>
                          <a:effectLst/>
                          <a:uLnTx/>
                          <a:uFillTx/>
                          <a:latin typeface="Calibri" pitchFamily="34" charset="0"/>
                          <a:ea typeface="+mn-ea"/>
                          <a:cs typeface="Calibri" pitchFamily="34" charset="0"/>
                        </a:rPr>
                        <a:t/>
                      </a:r>
                      <a:br>
                        <a:rPr kumimoji="0" lang="es-ES" sz="1000" b="0" i="0" u="none" strike="noStrike" kern="1200" cap="none" spc="0" normalizeH="0" baseline="0" dirty="0" smtClean="0">
                          <a:ln>
                            <a:noFill/>
                          </a:ln>
                          <a:solidFill>
                            <a:prstClr val="black"/>
                          </a:solidFill>
                          <a:effectLst/>
                          <a:uLnTx/>
                          <a:uFillTx/>
                          <a:latin typeface="Calibri" pitchFamily="34" charset="0"/>
                          <a:ea typeface="+mn-ea"/>
                          <a:cs typeface="Calibri" pitchFamily="34" charset="0"/>
                        </a:rPr>
                      </a:br>
                      <a:r>
                        <a:rPr kumimoji="0" lang="es-ES" sz="1000" b="0" i="0" u="none" strike="noStrike" kern="1200" cap="none" spc="0" normalizeH="0" baseline="0" dirty="0" smtClean="0">
                          <a:ln>
                            <a:noFill/>
                          </a:ln>
                          <a:solidFill>
                            <a:prstClr val="black"/>
                          </a:solidFill>
                          <a:effectLst/>
                          <a:uLnTx/>
                          <a:uFillTx/>
                          <a:latin typeface="Calibri" pitchFamily="34" charset="0"/>
                          <a:ea typeface="+mn-ea"/>
                          <a:cs typeface="Calibri" pitchFamily="34" charset="0"/>
                        </a:rPr>
                        <a:t>de </a:t>
                      </a:r>
                      <a:r>
                        <a:rPr kumimoji="0" lang="es-ES" sz="1000" b="0" i="0" u="none" strike="noStrike" kern="1200" cap="none" spc="0" normalizeH="0" baseline="0" dirty="0">
                          <a:ln>
                            <a:noFill/>
                          </a:ln>
                          <a:solidFill>
                            <a:prstClr val="black"/>
                          </a:solidFill>
                          <a:effectLst/>
                          <a:uLnTx/>
                          <a:uFillTx/>
                          <a:latin typeface="Calibri" pitchFamily="34" charset="0"/>
                          <a:ea typeface="+mn-ea"/>
                          <a:cs typeface="Calibri" pitchFamily="34" charset="0"/>
                        </a:rPr>
                        <a:t>futbol / eventos </a:t>
                      </a:r>
                      <a:r>
                        <a:rPr kumimoji="0" lang="es-ES" sz="1000" b="0" i="0" u="none" strike="noStrike" kern="1200" cap="none" spc="0" normalizeH="0" baseline="0" dirty="0" smtClean="0">
                          <a:ln>
                            <a:noFill/>
                          </a:ln>
                          <a:solidFill>
                            <a:prstClr val="black"/>
                          </a:solidFill>
                          <a:effectLst/>
                          <a:uLnTx/>
                          <a:uFillTx/>
                          <a:latin typeface="Calibri" pitchFamily="34" charset="0"/>
                          <a:ea typeface="+mn-ea"/>
                          <a:cs typeface="Calibri" pitchFamily="34" charset="0"/>
                        </a:rPr>
                        <a:t/>
                      </a:r>
                      <a:br>
                        <a:rPr kumimoji="0" lang="es-ES" sz="1000" b="0" i="0" u="none" strike="noStrike" kern="1200" cap="none" spc="0" normalizeH="0" baseline="0" dirty="0" smtClean="0">
                          <a:ln>
                            <a:noFill/>
                          </a:ln>
                          <a:solidFill>
                            <a:prstClr val="black"/>
                          </a:solidFill>
                          <a:effectLst/>
                          <a:uLnTx/>
                          <a:uFillTx/>
                          <a:latin typeface="Calibri" pitchFamily="34" charset="0"/>
                          <a:ea typeface="+mn-ea"/>
                          <a:cs typeface="Calibri" pitchFamily="34" charset="0"/>
                        </a:rPr>
                      </a:br>
                      <a:r>
                        <a:rPr kumimoji="0" lang="es-ES" sz="1000" b="0" i="0" u="none" strike="noStrike" kern="1200" cap="none" spc="0" normalizeH="0" baseline="0" dirty="0" smtClean="0">
                          <a:ln>
                            <a:noFill/>
                          </a:ln>
                          <a:solidFill>
                            <a:prstClr val="black"/>
                          </a:solidFill>
                          <a:effectLst/>
                          <a:uLnTx/>
                          <a:uFillTx/>
                          <a:latin typeface="Calibri" pitchFamily="34" charset="0"/>
                          <a:ea typeface="+mn-ea"/>
                          <a:cs typeface="Calibri" pitchFamily="34" charset="0"/>
                        </a:rPr>
                        <a:t>de </a:t>
                      </a:r>
                      <a:r>
                        <a:rPr kumimoji="0" lang="es-ES" sz="1000" b="0" i="0" u="none" strike="noStrike" kern="1200" cap="none" spc="0" normalizeH="0" baseline="0" dirty="0">
                          <a:ln>
                            <a:noFill/>
                          </a:ln>
                          <a:solidFill>
                            <a:prstClr val="black"/>
                          </a:solidFill>
                          <a:effectLst/>
                          <a:uLnTx/>
                          <a:uFillTx/>
                          <a:latin typeface="Calibri" pitchFamily="34" charset="0"/>
                          <a:ea typeface="+mn-ea"/>
                          <a:cs typeface="Calibri" pitchFamily="34" charset="0"/>
                        </a:rPr>
                        <a:t>futbol</a:t>
                      </a: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80000"/>
                        </a:lnSpc>
                      </a:pPr>
                      <a:r>
                        <a:rPr kumimoji="0" lang="pt-BR" sz="1000" b="0" i="0" u="none" strike="noStrike" kern="1200" cap="none" spc="0" normalizeH="0" baseline="0" dirty="0" err="1">
                          <a:ln>
                            <a:noFill/>
                          </a:ln>
                          <a:solidFill>
                            <a:prstClr val="black"/>
                          </a:solidFill>
                          <a:effectLst/>
                          <a:uLnTx/>
                          <a:uFillTx/>
                          <a:latin typeface="Calibri" pitchFamily="34" charset="0"/>
                          <a:ea typeface="+mn-ea"/>
                          <a:cs typeface="Calibri" pitchFamily="34" charset="0"/>
                        </a:rPr>
                        <a:t>Festivales</a:t>
                      </a:r>
                      <a:r>
                        <a:rPr kumimoji="0" lang="pt-BR" sz="1000" b="0" i="0" u="none" strike="noStrike" kern="1200" cap="none" spc="0" normalizeH="0" baseline="0" dirty="0">
                          <a:ln>
                            <a:noFill/>
                          </a:ln>
                          <a:solidFill>
                            <a:prstClr val="black"/>
                          </a:solidFill>
                          <a:effectLst/>
                          <a:uLnTx/>
                          <a:uFillTx/>
                          <a:latin typeface="Calibri" pitchFamily="34" charset="0"/>
                          <a:ea typeface="+mn-ea"/>
                          <a:cs typeface="Calibri" pitchFamily="34" charset="0"/>
                        </a:rPr>
                        <a:t> de música (Rock </a:t>
                      </a:r>
                      <a:r>
                        <a:rPr kumimoji="0" lang="pt-BR" sz="1000" b="0" i="0" u="none" strike="noStrike" kern="1200" cap="none" spc="0" normalizeH="0" baseline="0" dirty="0" smtClean="0">
                          <a:ln>
                            <a:noFill/>
                          </a:ln>
                          <a:solidFill>
                            <a:prstClr val="black"/>
                          </a:solidFill>
                          <a:effectLst/>
                          <a:uLnTx/>
                          <a:uFillTx/>
                          <a:latin typeface="Calibri" pitchFamily="34" charset="0"/>
                          <a:ea typeface="+mn-ea"/>
                          <a:cs typeface="Calibri" pitchFamily="34" charset="0"/>
                        </a:rPr>
                        <a:t/>
                      </a:r>
                      <a:br>
                        <a:rPr kumimoji="0" lang="pt-BR" sz="1000" b="0" i="0" u="none" strike="noStrike" kern="1200" cap="none" spc="0" normalizeH="0" baseline="0" dirty="0" smtClean="0">
                          <a:ln>
                            <a:noFill/>
                          </a:ln>
                          <a:solidFill>
                            <a:prstClr val="black"/>
                          </a:solidFill>
                          <a:effectLst/>
                          <a:uLnTx/>
                          <a:uFillTx/>
                          <a:latin typeface="Calibri" pitchFamily="34" charset="0"/>
                          <a:ea typeface="+mn-ea"/>
                          <a:cs typeface="Calibri" pitchFamily="34" charset="0"/>
                        </a:rPr>
                      </a:br>
                      <a:r>
                        <a:rPr kumimoji="0" lang="pt-BR" sz="1000" b="0" i="0" u="none" strike="noStrike" kern="1200" cap="none" spc="0" normalizeH="0" baseline="0" dirty="0" smtClean="0">
                          <a:ln>
                            <a:noFill/>
                          </a:ln>
                          <a:solidFill>
                            <a:prstClr val="black"/>
                          </a:solidFill>
                          <a:effectLst/>
                          <a:uLnTx/>
                          <a:uFillTx/>
                          <a:latin typeface="Calibri" pitchFamily="34" charset="0"/>
                          <a:ea typeface="+mn-ea"/>
                          <a:cs typeface="Calibri" pitchFamily="34" charset="0"/>
                        </a:rPr>
                        <a:t>in </a:t>
                      </a:r>
                      <a:r>
                        <a:rPr kumimoji="0" lang="pt-BR" sz="1000" b="0" i="0" u="none" strike="noStrike" kern="1200" cap="none" spc="0" normalizeH="0" baseline="0" dirty="0">
                          <a:ln>
                            <a:noFill/>
                          </a:ln>
                          <a:solidFill>
                            <a:prstClr val="black"/>
                          </a:solidFill>
                          <a:effectLst/>
                          <a:uLnTx/>
                          <a:uFillTx/>
                          <a:latin typeface="Calibri" pitchFamily="34" charset="0"/>
                          <a:ea typeface="+mn-ea"/>
                          <a:cs typeface="Calibri" pitchFamily="34" charset="0"/>
                        </a:rPr>
                        <a:t>Rio, </a:t>
                      </a:r>
                      <a:r>
                        <a:rPr kumimoji="0" lang="pt-BR" sz="1000" b="0" i="0" u="none" strike="noStrike" kern="1200" cap="none" spc="0" normalizeH="0" baseline="0" dirty="0" err="1" smtClean="0">
                          <a:ln>
                            <a:noFill/>
                          </a:ln>
                          <a:solidFill>
                            <a:prstClr val="black"/>
                          </a:solidFill>
                          <a:effectLst/>
                          <a:uLnTx/>
                          <a:uFillTx/>
                          <a:latin typeface="Calibri" pitchFamily="34" charset="0"/>
                          <a:ea typeface="+mn-ea"/>
                          <a:cs typeface="Calibri" pitchFamily="34" charset="0"/>
                        </a:rPr>
                        <a:t>Monegros</a:t>
                      </a:r>
                      <a:r>
                        <a:rPr kumimoji="0" lang="pt-BR" sz="1000" b="0" i="0" u="none" strike="noStrike" kern="1200" cap="none" spc="0" normalizeH="0" baseline="0" dirty="0" smtClean="0">
                          <a:ln>
                            <a:noFill/>
                          </a:ln>
                          <a:solidFill>
                            <a:prstClr val="black"/>
                          </a:solidFill>
                          <a:effectLst/>
                          <a:uLnTx/>
                          <a:uFillTx/>
                          <a:latin typeface="Calibri" pitchFamily="34" charset="0"/>
                          <a:ea typeface="+mn-ea"/>
                          <a:cs typeface="Calibri" pitchFamily="34" charset="0"/>
                        </a:rPr>
                        <a:t>)</a:t>
                      </a:r>
                      <a:endParaRPr kumimoji="0" lang="pt-BR" sz="1000" b="0" i="0" u="none" strike="noStrike" kern="1200" cap="none" spc="0" normalizeH="0" baseline="0" dirty="0">
                        <a:ln>
                          <a:noFill/>
                        </a:ln>
                        <a:solidFill>
                          <a:prstClr val="black"/>
                        </a:solidFill>
                        <a:effectLst/>
                        <a:uLnTx/>
                        <a:uFillTx/>
                        <a:latin typeface="Calibri" pitchFamily="34" charset="0"/>
                        <a:ea typeface="+mn-ea"/>
                        <a:cs typeface="Calibri" pitchFamily="34" charset="0"/>
                      </a:endParaRP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80000"/>
                        </a:lnSpc>
                      </a:pPr>
                      <a:r>
                        <a:rPr kumimoji="0" lang="es-ES" sz="1000" b="0" i="0" u="none" strike="noStrike" kern="1200" cap="none" spc="0" normalizeH="0" baseline="0" dirty="0">
                          <a:ln>
                            <a:noFill/>
                          </a:ln>
                          <a:solidFill>
                            <a:prstClr val="black"/>
                          </a:solidFill>
                          <a:effectLst/>
                          <a:uLnTx/>
                          <a:uFillTx/>
                          <a:latin typeface="Calibri" pitchFamily="34" charset="0"/>
                          <a:ea typeface="+mn-ea"/>
                          <a:cs typeface="Calibri" pitchFamily="34" charset="0"/>
                        </a:rPr>
                        <a:t>Conciertos en campos de futbol</a:t>
                      </a: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80000"/>
                        </a:lnSpc>
                      </a:pPr>
                      <a:r>
                        <a:rPr kumimoji="0" lang="es-ES" sz="1000" b="0" i="0" u="none" strike="noStrike" kern="1200" cap="none" spc="0" normalizeH="0" baseline="0" dirty="0">
                          <a:ln>
                            <a:noFill/>
                          </a:ln>
                          <a:solidFill>
                            <a:prstClr val="black"/>
                          </a:solidFill>
                          <a:effectLst/>
                          <a:uLnTx/>
                          <a:uFillTx/>
                          <a:latin typeface="Calibri" pitchFamily="34" charset="0"/>
                          <a:ea typeface="+mn-ea"/>
                          <a:cs typeface="Calibri" pitchFamily="34" charset="0"/>
                        </a:rPr>
                        <a:t>Otros eventos </a:t>
                      </a:r>
                      <a:r>
                        <a:rPr kumimoji="0" lang="es-ES" sz="1000" b="0" i="0" u="none" strike="noStrike" kern="1200" cap="none" spc="0" normalizeH="0" baseline="0" dirty="0" smtClean="0">
                          <a:ln>
                            <a:noFill/>
                          </a:ln>
                          <a:solidFill>
                            <a:prstClr val="black"/>
                          </a:solidFill>
                          <a:effectLst/>
                          <a:uLnTx/>
                          <a:uFillTx/>
                          <a:latin typeface="Calibri" pitchFamily="34" charset="0"/>
                          <a:ea typeface="+mn-ea"/>
                          <a:cs typeface="Calibri" pitchFamily="34" charset="0"/>
                        </a:rPr>
                        <a:t/>
                      </a:r>
                      <a:br>
                        <a:rPr kumimoji="0" lang="es-ES" sz="1000" b="0" i="0" u="none" strike="noStrike" kern="1200" cap="none" spc="0" normalizeH="0" baseline="0" dirty="0" smtClean="0">
                          <a:ln>
                            <a:noFill/>
                          </a:ln>
                          <a:solidFill>
                            <a:prstClr val="black"/>
                          </a:solidFill>
                          <a:effectLst/>
                          <a:uLnTx/>
                          <a:uFillTx/>
                          <a:latin typeface="Calibri" pitchFamily="34" charset="0"/>
                          <a:ea typeface="+mn-ea"/>
                          <a:cs typeface="Calibri" pitchFamily="34" charset="0"/>
                        </a:rPr>
                      </a:br>
                      <a:r>
                        <a:rPr kumimoji="0" lang="es-ES" sz="1000" b="0" i="0" u="none" strike="noStrike" kern="1200" cap="none" spc="0" normalizeH="0" baseline="0" dirty="0" smtClean="0">
                          <a:ln>
                            <a:noFill/>
                          </a:ln>
                          <a:solidFill>
                            <a:prstClr val="black"/>
                          </a:solidFill>
                          <a:effectLst/>
                          <a:uLnTx/>
                          <a:uFillTx/>
                          <a:latin typeface="Calibri" pitchFamily="34" charset="0"/>
                          <a:ea typeface="+mn-ea"/>
                          <a:cs typeface="Calibri" pitchFamily="34" charset="0"/>
                        </a:rPr>
                        <a:t>de </a:t>
                      </a:r>
                      <a:br>
                        <a:rPr kumimoji="0" lang="es-ES" sz="1000" b="0" i="0" u="none" strike="noStrike" kern="1200" cap="none" spc="0" normalizeH="0" baseline="0" dirty="0" smtClean="0">
                          <a:ln>
                            <a:noFill/>
                          </a:ln>
                          <a:solidFill>
                            <a:prstClr val="black"/>
                          </a:solidFill>
                          <a:effectLst/>
                          <a:uLnTx/>
                          <a:uFillTx/>
                          <a:latin typeface="Calibri" pitchFamily="34" charset="0"/>
                          <a:ea typeface="+mn-ea"/>
                          <a:cs typeface="Calibri" pitchFamily="34" charset="0"/>
                        </a:rPr>
                      </a:br>
                      <a:r>
                        <a:rPr kumimoji="0" lang="es-ES" sz="1000" b="0" i="0" u="none" strike="noStrike" kern="1200" cap="none" spc="0" normalizeH="0" baseline="0" dirty="0" smtClean="0">
                          <a:ln>
                            <a:noFill/>
                          </a:ln>
                          <a:solidFill>
                            <a:prstClr val="black"/>
                          </a:solidFill>
                          <a:effectLst/>
                          <a:uLnTx/>
                          <a:uFillTx/>
                          <a:latin typeface="Calibri" pitchFamily="34" charset="0"/>
                          <a:ea typeface="+mn-ea"/>
                          <a:cs typeface="Calibri" pitchFamily="34" charset="0"/>
                        </a:rPr>
                        <a:t>afluencia </a:t>
                      </a:r>
                      <a:r>
                        <a:rPr kumimoji="0" lang="es-ES" sz="1000" b="0" i="0" u="none" strike="noStrike" kern="1200" cap="none" spc="0" normalizeH="0" baseline="0" dirty="0">
                          <a:ln>
                            <a:noFill/>
                          </a:ln>
                          <a:solidFill>
                            <a:prstClr val="black"/>
                          </a:solidFill>
                          <a:effectLst/>
                          <a:uLnTx/>
                          <a:uFillTx/>
                          <a:latin typeface="Calibri" pitchFamily="34" charset="0"/>
                          <a:ea typeface="+mn-ea"/>
                          <a:cs typeface="Calibri" pitchFamily="34" charset="0"/>
                        </a:rPr>
                        <a:t>masiva</a:t>
                      </a: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80000"/>
                        </a:lnSpc>
                      </a:pPr>
                      <a:r>
                        <a:rPr kumimoji="0" lang="es-ES" sz="1000" b="0" i="0" u="none" strike="noStrike" kern="1200" cap="none" spc="0" normalizeH="0" baseline="0" dirty="0">
                          <a:ln>
                            <a:noFill/>
                          </a:ln>
                          <a:solidFill>
                            <a:prstClr val="black"/>
                          </a:solidFill>
                          <a:effectLst/>
                          <a:uLnTx/>
                          <a:uFillTx/>
                          <a:latin typeface="Calibri" pitchFamily="34" charset="0"/>
                          <a:ea typeface="+mn-ea"/>
                          <a:cs typeface="Calibri" pitchFamily="34" charset="0"/>
                        </a:rPr>
                        <a:t>Otros eventos deportivos de gran escala</a:t>
                      </a: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80000"/>
                        </a:lnSpc>
                      </a:pPr>
                      <a:r>
                        <a:rPr kumimoji="0" lang="es-ES" sz="1000" b="0" i="0" u="none" strike="noStrike" kern="1200" cap="none" spc="0" normalizeH="0" baseline="0" dirty="0">
                          <a:ln>
                            <a:noFill/>
                          </a:ln>
                          <a:solidFill>
                            <a:prstClr val="black"/>
                          </a:solidFill>
                          <a:effectLst/>
                          <a:uLnTx/>
                          <a:uFillTx/>
                          <a:latin typeface="Calibri" pitchFamily="34" charset="0"/>
                          <a:ea typeface="+mn-ea"/>
                          <a:cs typeface="Calibri" pitchFamily="34" charset="0"/>
                        </a:rPr>
                        <a:t>Plazas de toros</a:t>
                      </a: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80000"/>
                        </a:lnSpc>
                      </a:pPr>
                      <a:r>
                        <a:rPr kumimoji="0" lang="pt-BR" sz="1000" b="0" i="0" u="none" strike="noStrike" kern="1200" cap="none" spc="0" normalizeH="0" baseline="0" dirty="0">
                          <a:ln>
                            <a:noFill/>
                          </a:ln>
                          <a:solidFill>
                            <a:prstClr val="black"/>
                          </a:solidFill>
                          <a:effectLst/>
                          <a:uLnTx/>
                          <a:uFillTx/>
                          <a:latin typeface="Calibri" pitchFamily="34" charset="0"/>
                          <a:ea typeface="+mn-ea"/>
                          <a:cs typeface="Calibri" pitchFamily="34" charset="0"/>
                        </a:rPr>
                        <a:t>Eventos </a:t>
                      </a:r>
                      <a:r>
                        <a:rPr kumimoji="0" lang="pt-BR" sz="1000" b="0" i="0" u="none" strike="noStrike" kern="1200" cap="none" spc="0" normalizeH="0" baseline="0" dirty="0" smtClean="0">
                          <a:ln>
                            <a:noFill/>
                          </a:ln>
                          <a:solidFill>
                            <a:prstClr val="black"/>
                          </a:solidFill>
                          <a:effectLst/>
                          <a:uLnTx/>
                          <a:uFillTx/>
                          <a:latin typeface="Calibri" pitchFamily="34" charset="0"/>
                          <a:ea typeface="+mn-ea"/>
                          <a:cs typeface="Calibri" pitchFamily="34" charset="0"/>
                        </a:rPr>
                        <a:t/>
                      </a:r>
                      <a:br>
                        <a:rPr kumimoji="0" lang="pt-BR" sz="1000" b="0" i="0" u="none" strike="noStrike" kern="1200" cap="none" spc="0" normalizeH="0" baseline="0" dirty="0" smtClean="0">
                          <a:ln>
                            <a:noFill/>
                          </a:ln>
                          <a:solidFill>
                            <a:prstClr val="black"/>
                          </a:solidFill>
                          <a:effectLst/>
                          <a:uLnTx/>
                          <a:uFillTx/>
                          <a:latin typeface="Calibri" pitchFamily="34" charset="0"/>
                          <a:ea typeface="+mn-ea"/>
                          <a:cs typeface="Calibri" pitchFamily="34" charset="0"/>
                        </a:rPr>
                      </a:br>
                      <a:r>
                        <a:rPr kumimoji="0" lang="pt-BR" sz="1000" b="0" i="0" u="none" strike="noStrike" kern="1200" cap="none" spc="0" normalizeH="0" baseline="0" dirty="0" smtClean="0">
                          <a:ln>
                            <a:noFill/>
                          </a:ln>
                          <a:solidFill>
                            <a:prstClr val="black"/>
                          </a:solidFill>
                          <a:effectLst/>
                          <a:uLnTx/>
                          <a:uFillTx/>
                          <a:latin typeface="Calibri" pitchFamily="34" charset="0"/>
                          <a:ea typeface="+mn-ea"/>
                          <a:cs typeface="Calibri" pitchFamily="34" charset="0"/>
                        </a:rPr>
                        <a:t>de </a:t>
                      </a:r>
                      <a:r>
                        <a:rPr kumimoji="0" lang="pt-BR" sz="1000" b="0" i="0" u="none" strike="noStrike" kern="1200" cap="none" spc="0" normalizeH="0" baseline="0" dirty="0">
                          <a:ln>
                            <a:noFill/>
                          </a:ln>
                          <a:solidFill>
                            <a:prstClr val="black"/>
                          </a:solidFill>
                          <a:effectLst/>
                          <a:uLnTx/>
                          <a:uFillTx/>
                          <a:latin typeface="Calibri" pitchFamily="34" charset="0"/>
                          <a:ea typeface="+mn-ea"/>
                          <a:cs typeface="Calibri" pitchFamily="34" charset="0"/>
                        </a:rPr>
                        <a:t>motor (Motos / </a:t>
                      </a:r>
                      <a:r>
                        <a:rPr kumimoji="0" lang="pt-BR" sz="1000" b="0" i="0" u="none" strike="noStrike" kern="1200" cap="none" spc="0" normalizeH="0" baseline="0" dirty="0" smtClean="0">
                          <a:ln>
                            <a:noFill/>
                          </a:ln>
                          <a:solidFill>
                            <a:prstClr val="black"/>
                          </a:solidFill>
                          <a:effectLst/>
                          <a:uLnTx/>
                          <a:uFillTx/>
                          <a:latin typeface="Calibri" pitchFamily="34" charset="0"/>
                          <a:ea typeface="+mn-ea"/>
                          <a:cs typeface="Calibri" pitchFamily="34" charset="0"/>
                        </a:rPr>
                        <a:t/>
                      </a:r>
                      <a:br>
                        <a:rPr kumimoji="0" lang="pt-BR" sz="1000" b="0" i="0" u="none" strike="noStrike" kern="1200" cap="none" spc="0" normalizeH="0" baseline="0" dirty="0" smtClean="0">
                          <a:ln>
                            <a:noFill/>
                          </a:ln>
                          <a:solidFill>
                            <a:prstClr val="black"/>
                          </a:solidFill>
                          <a:effectLst/>
                          <a:uLnTx/>
                          <a:uFillTx/>
                          <a:latin typeface="Calibri" pitchFamily="34" charset="0"/>
                          <a:ea typeface="+mn-ea"/>
                          <a:cs typeface="Calibri" pitchFamily="34" charset="0"/>
                        </a:rPr>
                      </a:br>
                      <a:r>
                        <a:rPr kumimoji="0" lang="pt-BR" sz="1000" b="0" i="0" u="none" strike="noStrike" kern="1200" cap="none" spc="0" normalizeH="0" baseline="0" dirty="0" err="1" smtClean="0">
                          <a:ln>
                            <a:noFill/>
                          </a:ln>
                          <a:solidFill>
                            <a:prstClr val="black"/>
                          </a:solidFill>
                          <a:effectLst/>
                          <a:uLnTx/>
                          <a:uFillTx/>
                          <a:latin typeface="Calibri" pitchFamily="34" charset="0"/>
                          <a:ea typeface="+mn-ea"/>
                          <a:cs typeface="Calibri" pitchFamily="34" charset="0"/>
                        </a:rPr>
                        <a:t>F1</a:t>
                      </a:r>
                      <a:r>
                        <a:rPr kumimoji="0" lang="pt-BR" sz="1000" b="0" i="0" u="none" strike="noStrike" kern="1200" cap="none" spc="0" normalizeH="0" baseline="0" dirty="0">
                          <a:ln>
                            <a:noFill/>
                          </a:ln>
                          <a:solidFill>
                            <a:prstClr val="black"/>
                          </a:solidFill>
                          <a:effectLst/>
                          <a:uLnTx/>
                          <a:uFillTx/>
                          <a:latin typeface="Calibri" pitchFamily="34" charset="0"/>
                          <a:ea typeface="+mn-ea"/>
                          <a:cs typeface="Calibri" pitchFamily="34" charset="0"/>
                        </a:rPr>
                        <a:t>)</a:t>
                      </a: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80000"/>
                        </a:lnSpc>
                      </a:pPr>
                      <a:r>
                        <a:rPr kumimoji="0" lang="es-ES" sz="1000" b="0" i="0" u="none" strike="noStrike" kern="1200" cap="none" spc="0" normalizeH="0" baseline="0" dirty="0">
                          <a:ln>
                            <a:noFill/>
                          </a:ln>
                          <a:solidFill>
                            <a:prstClr val="black"/>
                          </a:solidFill>
                          <a:effectLst/>
                          <a:uLnTx/>
                          <a:uFillTx/>
                          <a:latin typeface="Calibri" pitchFamily="34" charset="0"/>
                          <a:ea typeface="+mn-ea"/>
                          <a:cs typeface="Calibri" pitchFamily="34" charset="0"/>
                        </a:rPr>
                        <a:t>Eventos </a:t>
                      </a:r>
                      <a:r>
                        <a:rPr kumimoji="0" lang="es-ES" sz="1000" b="0" i="0" u="none" strike="noStrike" kern="1200" cap="none" spc="0" normalizeH="0" baseline="0" dirty="0" smtClean="0">
                          <a:ln>
                            <a:noFill/>
                          </a:ln>
                          <a:solidFill>
                            <a:prstClr val="black"/>
                          </a:solidFill>
                          <a:effectLst/>
                          <a:uLnTx/>
                          <a:uFillTx/>
                          <a:latin typeface="Calibri" pitchFamily="34" charset="0"/>
                          <a:ea typeface="+mn-ea"/>
                          <a:cs typeface="Calibri" pitchFamily="34" charset="0"/>
                        </a:rPr>
                        <a:t/>
                      </a:r>
                      <a:br>
                        <a:rPr kumimoji="0" lang="es-ES" sz="1000" b="0" i="0" u="none" strike="noStrike" kern="1200" cap="none" spc="0" normalizeH="0" baseline="0" dirty="0" smtClean="0">
                          <a:ln>
                            <a:noFill/>
                          </a:ln>
                          <a:solidFill>
                            <a:prstClr val="black"/>
                          </a:solidFill>
                          <a:effectLst/>
                          <a:uLnTx/>
                          <a:uFillTx/>
                          <a:latin typeface="Calibri" pitchFamily="34" charset="0"/>
                          <a:ea typeface="+mn-ea"/>
                          <a:cs typeface="Calibri" pitchFamily="34" charset="0"/>
                        </a:rPr>
                      </a:br>
                      <a:r>
                        <a:rPr kumimoji="0" lang="es-ES" sz="1000" b="0" i="0" u="none" strike="noStrike" kern="1200" cap="none" spc="0" normalizeH="0" baseline="0" dirty="0" smtClean="0">
                          <a:ln>
                            <a:noFill/>
                          </a:ln>
                          <a:solidFill>
                            <a:prstClr val="black"/>
                          </a:solidFill>
                          <a:effectLst/>
                          <a:uLnTx/>
                          <a:uFillTx/>
                          <a:latin typeface="Calibri" pitchFamily="34" charset="0"/>
                          <a:ea typeface="+mn-ea"/>
                          <a:cs typeface="Calibri" pitchFamily="34" charset="0"/>
                        </a:rPr>
                        <a:t>de baloncesto</a:t>
                      </a:r>
                      <a:br>
                        <a:rPr kumimoji="0" lang="es-ES" sz="1000" b="0" i="0" u="none" strike="noStrike" kern="1200" cap="none" spc="0" normalizeH="0" baseline="0" dirty="0" smtClean="0">
                          <a:ln>
                            <a:noFill/>
                          </a:ln>
                          <a:solidFill>
                            <a:prstClr val="black"/>
                          </a:solidFill>
                          <a:effectLst/>
                          <a:uLnTx/>
                          <a:uFillTx/>
                          <a:latin typeface="Calibri" pitchFamily="34" charset="0"/>
                          <a:ea typeface="+mn-ea"/>
                          <a:cs typeface="Calibri" pitchFamily="34" charset="0"/>
                        </a:rPr>
                      </a:br>
                      <a:r>
                        <a:rPr kumimoji="0" lang="es-ES" sz="1000" b="0" i="0" u="none" strike="noStrike" kern="1200" cap="none" spc="0" normalizeH="0" baseline="0" dirty="0" smtClean="0">
                          <a:ln>
                            <a:noFill/>
                          </a:ln>
                          <a:solidFill>
                            <a:prstClr val="black"/>
                          </a:solidFill>
                          <a:effectLst/>
                          <a:uLnTx/>
                          <a:uFillTx/>
                          <a:latin typeface="Calibri" pitchFamily="34" charset="0"/>
                          <a:ea typeface="+mn-ea"/>
                          <a:cs typeface="Calibri" pitchFamily="34" charset="0"/>
                        </a:rPr>
                        <a:t>/juegos de </a:t>
                      </a:r>
                      <a:r>
                        <a:rPr kumimoji="0" lang="es-ES" sz="1000" b="0" i="0" u="none" strike="noStrike" kern="1200" cap="none" spc="0" normalizeH="0" baseline="0" dirty="0">
                          <a:ln>
                            <a:noFill/>
                          </a:ln>
                          <a:solidFill>
                            <a:prstClr val="black"/>
                          </a:solidFill>
                          <a:effectLst/>
                          <a:uLnTx/>
                          <a:uFillTx/>
                          <a:latin typeface="Calibri" pitchFamily="34" charset="0"/>
                          <a:ea typeface="+mn-ea"/>
                          <a:cs typeface="Calibri" pitchFamily="34" charset="0"/>
                        </a:rPr>
                        <a:t>asistencia masiva</a:t>
                      </a: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80000"/>
                        </a:lnSpc>
                      </a:pPr>
                      <a:r>
                        <a:rPr kumimoji="0" lang="es-ES" sz="1000" b="0" i="0" u="none" strike="noStrike" kern="1200" cap="none" spc="0" normalizeH="0" baseline="0" dirty="0">
                          <a:ln>
                            <a:noFill/>
                          </a:ln>
                          <a:solidFill>
                            <a:prstClr val="black"/>
                          </a:solidFill>
                          <a:effectLst/>
                          <a:uLnTx/>
                          <a:uFillTx/>
                          <a:latin typeface="Calibri" pitchFamily="34" charset="0"/>
                          <a:ea typeface="+mn-ea"/>
                          <a:cs typeface="Calibri" pitchFamily="34" charset="0"/>
                        </a:rPr>
                        <a:t>Eventos </a:t>
                      </a:r>
                      <a:r>
                        <a:rPr kumimoji="0" lang="es-ES" sz="1000" b="0" i="0" u="none" strike="noStrike" kern="1200" cap="none" spc="0" normalizeH="0" baseline="0" dirty="0" smtClean="0">
                          <a:ln>
                            <a:noFill/>
                          </a:ln>
                          <a:solidFill>
                            <a:prstClr val="black"/>
                          </a:solidFill>
                          <a:effectLst/>
                          <a:uLnTx/>
                          <a:uFillTx/>
                          <a:latin typeface="Calibri" pitchFamily="34" charset="0"/>
                          <a:ea typeface="+mn-ea"/>
                          <a:cs typeface="Calibri" pitchFamily="34" charset="0"/>
                        </a:rPr>
                        <a:t/>
                      </a:r>
                      <a:br>
                        <a:rPr kumimoji="0" lang="es-ES" sz="1000" b="0" i="0" u="none" strike="noStrike" kern="1200" cap="none" spc="0" normalizeH="0" baseline="0" dirty="0" smtClean="0">
                          <a:ln>
                            <a:noFill/>
                          </a:ln>
                          <a:solidFill>
                            <a:prstClr val="black"/>
                          </a:solidFill>
                          <a:effectLst/>
                          <a:uLnTx/>
                          <a:uFillTx/>
                          <a:latin typeface="Calibri" pitchFamily="34" charset="0"/>
                          <a:ea typeface="+mn-ea"/>
                          <a:cs typeface="Calibri" pitchFamily="34" charset="0"/>
                        </a:rPr>
                      </a:br>
                      <a:r>
                        <a:rPr kumimoji="0" lang="es-ES" sz="1000" b="0" i="0" u="none" strike="noStrike" kern="1200" cap="none" spc="0" normalizeH="0" baseline="0" dirty="0" smtClean="0">
                          <a:ln>
                            <a:noFill/>
                          </a:ln>
                          <a:solidFill>
                            <a:prstClr val="black"/>
                          </a:solidFill>
                          <a:effectLst/>
                          <a:uLnTx/>
                          <a:uFillTx/>
                          <a:latin typeface="Calibri" pitchFamily="34" charset="0"/>
                          <a:ea typeface="+mn-ea"/>
                          <a:cs typeface="Calibri" pitchFamily="34" charset="0"/>
                        </a:rPr>
                        <a:t>de </a:t>
                      </a:r>
                      <a:r>
                        <a:rPr kumimoji="0" lang="es-ES" sz="1000" b="0" i="0" u="none" strike="noStrike" kern="1200" cap="none" spc="0" normalizeH="0" baseline="0" dirty="0">
                          <a:ln>
                            <a:noFill/>
                          </a:ln>
                          <a:solidFill>
                            <a:prstClr val="black"/>
                          </a:solidFill>
                          <a:effectLst/>
                          <a:uLnTx/>
                          <a:uFillTx/>
                          <a:latin typeface="Calibri" pitchFamily="34" charset="0"/>
                          <a:ea typeface="+mn-ea"/>
                          <a:cs typeface="Calibri" pitchFamily="34" charset="0"/>
                        </a:rPr>
                        <a:t>tenis / torneos de afluencia masiva</a:t>
                      </a: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 name="3 Marcador de número de diapositiva"/>
          <p:cNvSpPr>
            <a:spLocks noGrp="1"/>
          </p:cNvSpPr>
          <p:nvPr>
            <p:ph type="sldNum" sz="quarter" idx="10"/>
          </p:nvPr>
        </p:nvSpPr>
        <p:spPr/>
        <p:txBody>
          <a:bodyPr/>
          <a:lstStyle/>
          <a:p>
            <a:r>
              <a:rPr lang="en-US" smtClean="0"/>
              <a:t>-</a:t>
            </a:r>
            <a:fld id="{41B2AE44-E9C6-4EAB-BC73-5008DB342051}" type="slidenum">
              <a:rPr lang="en-US" smtClean="0"/>
              <a:pPr/>
              <a:t>85</a:t>
            </a:fld>
            <a:r>
              <a:rPr lang="en-US" smtClean="0"/>
              <a:t>-</a:t>
            </a:r>
            <a:endParaRPr lang="en-US"/>
          </a:p>
        </p:txBody>
      </p:sp>
      <p:sp>
        <p:nvSpPr>
          <p:cNvPr id="8" name="7 CuadroTexto"/>
          <p:cNvSpPr txBox="1"/>
          <p:nvPr/>
        </p:nvSpPr>
        <p:spPr>
          <a:xfrm>
            <a:off x="56456" y="836712"/>
            <a:ext cx="8640960" cy="646331"/>
          </a:xfrm>
          <a:prstGeom prst="rect">
            <a:avLst/>
          </a:prstGeom>
          <a:noFill/>
          <a:ln>
            <a:noFill/>
          </a:ln>
        </p:spPr>
        <p:txBody>
          <a:bodyPr wrap="square" rtlCol="0">
            <a:spAutoFit/>
          </a:bodyPr>
          <a:lstStyle>
            <a:defPPr>
              <a:defRPr lang="es-ES_tradnl"/>
            </a:defPPr>
            <a:lvl1pPr algn="l">
              <a:spcBef>
                <a:spcPts val="0"/>
              </a:spcBef>
              <a:defRPr sz="2000" b="1">
                <a:solidFill>
                  <a:schemeClr val="bg1">
                    <a:lumMod val="50000"/>
                  </a:schemeClr>
                </a:solidFill>
                <a:latin typeface="Calibri" pitchFamily="34" charset="0"/>
                <a:cs typeface="Calibri" pitchFamily="34" charset="0"/>
              </a:defRPr>
            </a:lvl1pPr>
          </a:lstStyle>
          <a:p>
            <a:r>
              <a:rPr lang="es-ES" dirty="0">
                <a:solidFill>
                  <a:schemeClr val="accent6">
                    <a:lumMod val="75000"/>
                  </a:schemeClr>
                </a:solidFill>
              </a:rPr>
              <a:t>Índice de seguridad</a:t>
            </a:r>
            <a:r>
              <a:rPr lang="es-ES" dirty="0">
                <a:solidFill>
                  <a:schemeClr val="accent4">
                    <a:lumMod val="75000"/>
                  </a:schemeClr>
                </a:solidFill>
              </a:rPr>
              <a:t/>
            </a:r>
            <a:br>
              <a:rPr lang="es-ES" dirty="0">
                <a:solidFill>
                  <a:schemeClr val="accent4">
                    <a:lumMod val="75000"/>
                  </a:schemeClr>
                </a:solidFill>
              </a:rPr>
            </a:br>
            <a:r>
              <a:rPr lang="es-ES" sz="1600" i="1" dirty="0" smtClean="0">
                <a:solidFill>
                  <a:schemeClr val="bg1">
                    <a:lumMod val="65000"/>
                  </a:schemeClr>
                </a:solidFill>
              </a:rPr>
              <a:t>Por Comunidad autónoma</a:t>
            </a:r>
            <a:endParaRPr lang="es-ES" sz="1600" i="1" dirty="0">
              <a:solidFill>
                <a:schemeClr val="bg1">
                  <a:lumMod val="65000"/>
                </a:schemeClr>
              </a:solidFill>
            </a:endParaRPr>
          </a:p>
        </p:txBody>
      </p:sp>
      <p:sp>
        <p:nvSpPr>
          <p:cNvPr id="132" name="Rectangle 3"/>
          <p:cNvSpPr>
            <a:spLocks noChangeArrowheads="1"/>
          </p:cNvSpPr>
          <p:nvPr/>
        </p:nvSpPr>
        <p:spPr bwMode="auto">
          <a:xfrm>
            <a:off x="36513" y="35999"/>
            <a:ext cx="8516887" cy="648000"/>
          </a:xfrm>
          <a:prstGeom prst="rect">
            <a:avLst/>
          </a:prstGeom>
          <a:solidFill>
            <a:schemeClr val="accent6">
              <a:lumMod val="75000"/>
            </a:schemeClr>
          </a:solidFill>
          <a:ln>
            <a:noFill/>
          </a:ln>
          <a:effectLst/>
          <a:extLst/>
        </p:spPr>
        <p:txBody>
          <a:bodyPr wrap="square" lIns="0" tIns="0" rIns="0" bIns="0" anchor="ctr">
            <a:noAutofit/>
          </a:bodyPr>
          <a:lstStyle/>
          <a:p>
            <a:endParaRPr lang="es-ES"/>
          </a:p>
        </p:txBody>
      </p:sp>
      <p:sp>
        <p:nvSpPr>
          <p:cNvPr id="137" name="136 CuadroTexto"/>
          <p:cNvSpPr txBox="1"/>
          <p:nvPr/>
        </p:nvSpPr>
        <p:spPr>
          <a:xfrm>
            <a:off x="56456" y="170534"/>
            <a:ext cx="5618654" cy="400110"/>
          </a:xfrm>
          <a:prstGeom prst="rect">
            <a:avLst/>
          </a:prstGeom>
          <a:noFill/>
        </p:spPr>
        <p:txBody>
          <a:bodyPr wrap="none" rtlCol="0">
            <a:spAutoFit/>
          </a:bodyPr>
          <a:lstStyle>
            <a:defPPr>
              <a:defRPr lang="es-ES_tradnl"/>
            </a:defPPr>
            <a:lvl1pPr algn="l">
              <a:defRPr sz="2000">
                <a:ln>
                  <a:solidFill>
                    <a:schemeClr val="bg1"/>
                  </a:solidFill>
                </a:ln>
                <a:solidFill>
                  <a:schemeClr val="bg1"/>
                </a:solidFill>
                <a:latin typeface="Calibri" pitchFamily="34" charset="0"/>
                <a:cs typeface="Calibri" pitchFamily="34" charset="0"/>
              </a:defRPr>
            </a:lvl1pPr>
          </a:lstStyle>
          <a:p>
            <a:r>
              <a:rPr lang="es-ES" dirty="0"/>
              <a:t>SEGURIDAD CIUDADANA EN LOS EVENTOS MASIVOS</a:t>
            </a:r>
          </a:p>
        </p:txBody>
      </p:sp>
      <p:sp>
        <p:nvSpPr>
          <p:cNvPr id="133" name="132 CuadroTexto"/>
          <p:cNvSpPr txBox="1"/>
          <p:nvPr/>
        </p:nvSpPr>
        <p:spPr>
          <a:xfrm>
            <a:off x="0" y="6396335"/>
            <a:ext cx="7545288" cy="461665"/>
          </a:xfrm>
          <a:prstGeom prst="rect">
            <a:avLst/>
          </a:prstGeom>
          <a:noFill/>
        </p:spPr>
        <p:txBody>
          <a:bodyPr wrap="square" rtlCol="0">
            <a:spAutoFit/>
          </a:bodyPr>
          <a:lstStyle>
            <a:defPPr>
              <a:defRPr lang="es-ES_tradnl"/>
            </a:defPPr>
            <a:lvl1pPr algn="l">
              <a:defRPr sz="1200">
                <a:solidFill>
                  <a:schemeClr val="bg1">
                    <a:lumMod val="50000"/>
                  </a:schemeClr>
                </a:solidFill>
                <a:latin typeface="Calibri" pitchFamily="34" charset="0"/>
                <a:cs typeface="Calibri" pitchFamily="34" charset="0"/>
              </a:defRPr>
            </a:lvl1pPr>
          </a:lstStyle>
          <a:p>
            <a:r>
              <a:rPr lang="es-ES" dirty="0" err="1" smtClean="0"/>
              <a:t>D2a</a:t>
            </a:r>
            <a:r>
              <a:rPr lang="es-ES" dirty="0"/>
              <a:t>.- Considerando </a:t>
            </a:r>
            <a:r>
              <a:rPr lang="es-ES" dirty="0" smtClean="0"/>
              <a:t>los siguientes eventos ¿Cuál </a:t>
            </a:r>
            <a:r>
              <a:rPr lang="es-ES" dirty="0"/>
              <a:t>es su percepción </a:t>
            </a:r>
            <a:r>
              <a:rPr lang="es-ES" dirty="0" smtClean="0"/>
              <a:t>sobre la seguridad, </a:t>
            </a:r>
            <a:br>
              <a:rPr lang="es-ES" dirty="0" smtClean="0"/>
            </a:br>
            <a:r>
              <a:rPr lang="es-ES" dirty="0" smtClean="0"/>
              <a:t>en </a:t>
            </a:r>
            <a:r>
              <a:rPr lang="es-ES" dirty="0"/>
              <a:t>cuanto a posibles comportamientos antisociales, </a:t>
            </a:r>
            <a:r>
              <a:rPr lang="es-ES" dirty="0" smtClean="0"/>
              <a:t>en cada uno de éstos?</a:t>
            </a:r>
            <a:endParaRPr lang="es-ES" dirty="0"/>
          </a:p>
        </p:txBody>
      </p:sp>
      <p:sp>
        <p:nvSpPr>
          <p:cNvPr id="135" name="134 Rectángulo"/>
          <p:cNvSpPr/>
          <p:nvPr/>
        </p:nvSpPr>
        <p:spPr>
          <a:xfrm>
            <a:off x="3145878" y="1540271"/>
            <a:ext cx="965329" cy="400110"/>
          </a:xfrm>
          <a:prstGeom prst="rect">
            <a:avLst/>
          </a:prstGeom>
          <a:ln>
            <a:noFill/>
          </a:ln>
        </p:spPr>
        <p:txBody>
          <a:bodyPr wrap="none">
            <a:spAutoFit/>
          </a:bodyPr>
          <a:lstStyle/>
          <a:p>
            <a:pPr algn="l"/>
            <a:r>
              <a:rPr lang="es-ES" sz="2000" b="1" i="1" dirty="0" smtClean="0">
                <a:solidFill>
                  <a:schemeClr val="accent2"/>
                </a:solidFill>
                <a:latin typeface="Calibri" pitchFamily="34" charset="0"/>
                <a:cs typeface="Calibri" pitchFamily="34" charset="0"/>
              </a:rPr>
              <a:t>Madrid</a:t>
            </a:r>
            <a:endParaRPr lang="es-ES" b="1" dirty="0">
              <a:solidFill>
                <a:schemeClr val="accent2"/>
              </a:solidFill>
            </a:endParaRPr>
          </a:p>
        </p:txBody>
      </p:sp>
      <p:grpSp>
        <p:nvGrpSpPr>
          <p:cNvPr id="138" name="137 Grupo"/>
          <p:cNvGrpSpPr/>
          <p:nvPr/>
        </p:nvGrpSpPr>
        <p:grpSpPr>
          <a:xfrm>
            <a:off x="382285" y="1747791"/>
            <a:ext cx="2093818" cy="1758419"/>
            <a:chOff x="534685" y="1747791"/>
            <a:chExt cx="2514964" cy="2112104"/>
          </a:xfrm>
        </p:grpSpPr>
        <p:sp>
          <p:nvSpPr>
            <p:cNvPr id="139" name="Freeform 100"/>
            <p:cNvSpPr>
              <a:spLocks/>
            </p:cNvSpPr>
            <p:nvPr/>
          </p:nvSpPr>
          <p:spPr bwMode="auto">
            <a:xfrm>
              <a:off x="976443" y="1933941"/>
              <a:ext cx="473987" cy="334513"/>
            </a:xfrm>
            <a:custGeom>
              <a:avLst/>
              <a:gdLst>
                <a:gd name="T0" fmla="*/ 184 w 952"/>
                <a:gd name="T1" fmla="*/ 532 h 671"/>
                <a:gd name="T2" fmla="*/ 121 w 952"/>
                <a:gd name="T3" fmla="*/ 462 h 671"/>
                <a:gd name="T4" fmla="*/ 96 w 952"/>
                <a:gd name="T5" fmla="*/ 392 h 671"/>
                <a:gd name="T6" fmla="*/ 67 w 952"/>
                <a:gd name="T7" fmla="*/ 355 h 671"/>
                <a:gd name="T8" fmla="*/ 49 w 952"/>
                <a:gd name="T9" fmla="*/ 354 h 671"/>
                <a:gd name="T10" fmla="*/ 26 w 952"/>
                <a:gd name="T11" fmla="*/ 359 h 671"/>
                <a:gd name="T12" fmla="*/ 8 w 952"/>
                <a:gd name="T13" fmla="*/ 341 h 671"/>
                <a:gd name="T14" fmla="*/ 0 w 952"/>
                <a:gd name="T15" fmla="*/ 301 h 671"/>
                <a:gd name="T16" fmla="*/ 13 w 952"/>
                <a:gd name="T17" fmla="*/ 244 h 671"/>
                <a:gd name="T18" fmla="*/ 68 w 952"/>
                <a:gd name="T19" fmla="*/ 182 h 671"/>
                <a:gd name="T20" fmla="*/ 76 w 952"/>
                <a:gd name="T21" fmla="*/ 156 h 671"/>
                <a:gd name="T22" fmla="*/ 61 w 952"/>
                <a:gd name="T23" fmla="*/ 132 h 671"/>
                <a:gd name="T24" fmla="*/ 88 w 952"/>
                <a:gd name="T25" fmla="*/ 122 h 671"/>
                <a:gd name="T26" fmla="*/ 206 w 952"/>
                <a:gd name="T27" fmla="*/ 125 h 671"/>
                <a:gd name="T28" fmla="*/ 248 w 952"/>
                <a:gd name="T29" fmla="*/ 106 h 671"/>
                <a:gd name="T30" fmla="*/ 278 w 952"/>
                <a:gd name="T31" fmla="*/ 61 h 671"/>
                <a:gd name="T32" fmla="*/ 326 w 952"/>
                <a:gd name="T33" fmla="*/ 90 h 671"/>
                <a:gd name="T34" fmla="*/ 385 w 952"/>
                <a:gd name="T35" fmla="*/ 53 h 671"/>
                <a:gd name="T36" fmla="*/ 413 w 952"/>
                <a:gd name="T37" fmla="*/ 66 h 671"/>
                <a:gd name="T38" fmla="*/ 460 w 952"/>
                <a:gd name="T39" fmla="*/ 98 h 671"/>
                <a:gd name="T40" fmla="*/ 495 w 952"/>
                <a:gd name="T41" fmla="*/ 109 h 671"/>
                <a:gd name="T42" fmla="*/ 573 w 952"/>
                <a:gd name="T43" fmla="*/ 57 h 671"/>
                <a:gd name="T44" fmla="*/ 656 w 952"/>
                <a:gd name="T45" fmla="*/ 84 h 671"/>
                <a:gd name="T46" fmla="*/ 719 w 952"/>
                <a:gd name="T47" fmla="*/ 57 h 671"/>
                <a:gd name="T48" fmla="*/ 757 w 952"/>
                <a:gd name="T49" fmla="*/ 71 h 671"/>
                <a:gd name="T50" fmla="*/ 826 w 952"/>
                <a:gd name="T51" fmla="*/ 0 h 671"/>
                <a:gd name="T52" fmla="*/ 875 w 952"/>
                <a:gd name="T53" fmla="*/ 5 h 671"/>
                <a:gd name="T54" fmla="*/ 873 w 952"/>
                <a:gd name="T55" fmla="*/ 50 h 671"/>
                <a:gd name="T56" fmla="*/ 928 w 952"/>
                <a:gd name="T57" fmla="*/ 92 h 671"/>
                <a:gd name="T58" fmla="*/ 952 w 952"/>
                <a:gd name="T59" fmla="*/ 113 h 671"/>
                <a:gd name="T60" fmla="*/ 917 w 952"/>
                <a:gd name="T61" fmla="*/ 138 h 671"/>
                <a:gd name="T62" fmla="*/ 871 w 952"/>
                <a:gd name="T63" fmla="*/ 196 h 671"/>
                <a:gd name="T64" fmla="*/ 874 w 952"/>
                <a:gd name="T65" fmla="*/ 426 h 671"/>
                <a:gd name="T66" fmla="*/ 831 w 952"/>
                <a:gd name="T67" fmla="*/ 442 h 671"/>
                <a:gd name="T68" fmla="*/ 812 w 952"/>
                <a:gd name="T69" fmla="*/ 482 h 671"/>
                <a:gd name="T70" fmla="*/ 840 w 952"/>
                <a:gd name="T71" fmla="*/ 532 h 671"/>
                <a:gd name="T72" fmla="*/ 802 w 952"/>
                <a:gd name="T73" fmla="*/ 565 h 671"/>
                <a:gd name="T74" fmla="*/ 676 w 952"/>
                <a:gd name="T75" fmla="*/ 565 h 671"/>
                <a:gd name="T76" fmla="*/ 650 w 952"/>
                <a:gd name="T77" fmla="*/ 587 h 671"/>
                <a:gd name="T78" fmla="*/ 650 w 952"/>
                <a:gd name="T79" fmla="*/ 671 h 671"/>
                <a:gd name="T80" fmla="*/ 556 w 952"/>
                <a:gd name="T81" fmla="*/ 604 h 671"/>
                <a:gd name="T82" fmla="*/ 448 w 952"/>
                <a:gd name="T83" fmla="*/ 604 h 671"/>
                <a:gd name="T84" fmla="*/ 328 w 952"/>
                <a:gd name="T85" fmla="*/ 586 h 671"/>
                <a:gd name="T86" fmla="*/ 271 w 952"/>
                <a:gd name="T87" fmla="*/ 536 h 671"/>
                <a:gd name="T88" fmla="*/ 184 w 952"/>
                <a:gd name="T89" fmla="*/ 532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52" h="671">
                  <a:moveTo>
                    <a:pt x="184" y="532"/>
                  </a:moveTo>
                  <a:lnTo>
                    <a:pt x="121" y="462"/>
                  </a:lnTo>
                  <a:lnTo>
                    <a:pt x="96" y="392"/>
                  </a:lnTo>
                  <a:lnTo>
                    <a:pt x="67" y="355"/>
                  </a:lnTo>
                  <a:lnTo>
                    <a:pt x="49" y="354"/>
                  </a:lnTo>
                  <a:lnTo>
                    <a:pt x="26" y="359"/>
                  </a:lnTo>
                  <a:lnTo>
                    <a:pt x="8" y="341"/>
                  </a:lnTo>
                  <a:lnTo>
                    <a:pt x="0" y="301"/>
                  </a:lnTo>
                  <a:lnTo>
                    <a:pt x="13" y="244"/>
                  </a:lnTo>
                  <a:lnTo>
                    <a:pt x="68" y="182"/>
                  </a:lnTo>
                  <a:lnTo>
                    <a:pt x="76" y="156"/>
                  </a:lnTo>
                  <a:lnTo>
                    <a:pt x="61" y="132"/>
                  </a:lnTo>
                  <a:lnTo>
                    <a:pt x="88" y="122"/>
                  </a:lnTo>
                  <a:lnTo>
                    <a:pt x="206" y="125"/>
                  </a:lnTo>
                  <a:lnTo>
                    <a:pt x="248" y="106"/>
                  </a:lnTo>
                  <a:lnTo>
                    <a:pt x="278" y="61"/>
                  </a:lnTo>
                  <a:lnTo>
                    <a:pt x="326" y="90"/>
                  </a:lnTo>
                  <a:lnTo>
                    <a:pt x="385" y="53"/>
                  </a:lnTo>
                  <a:lnTo>
                    <a:pt x="413" y="66"/>
                  </a:lnTo>
                  <a:lnTo>
                    <a:pt x="460" y="98"/>
                  </a:lnTo>
                  <a:lnTo>
                    <a:pt x="495" y="109"/>
                  </a:lnTo>
                  <a:lnTo>
                    <a:pt x="573" y="57"/>
                  </a:lnTo>
                  <a:lnTo>
                    <a:pt x="656" y="84"/>
                  </a:lnTo>
                  <a:lnTo>
                    <a:pt x="719" y="57"/>
                  </a:lnTo>
                  <a:lnTo>
                    <a:pt x="757" y="71"/>
                  </a:lnTo>
                  <a:lnTo>
                    <a:pt x="826" y="0"/>
                  </a:lnTo>
                  <a:lnTo>
                    <a:pt x="875" y="5"/>
                  </a:lnTo>
                  <a:lnTo>
                    <a:pt x="873" y="50"/>
                  </a:lnTo>
                  <a:lnTo>
                    <a:pt x="928" y="92"/>
                  </a:lnTo>
                  <a:lnTo>
                    <a:pt x="952" y="113"/>
                  </a:lnTo>
                  <a:lnTo>
                    <a:pt x="917" y="138"/>
                  </a:lnTo>
                  <a:lnTo>
                    <a:pt x="871" y="196"/>
                  </a:lnTo>
                  <a:lnTo>
                    <a:pt x="874" y="426"/>
                  </a:lnTo>
                  <a:lnTo>
                    <a:pt x="831" y="442"/>
                  </a:lnTo>
                  <a:lnTo>
                    <a:pt x="812" y="482"/>
                  </a:lnTo>
                  <a:lnTo>
                    <a:pt x="840" y="532"/>
                  </a:lnTo>
                  <a:lnTo>
                    <a:pt x="802" y="565"/>
                  </a:lnTo>
                  <a:lnTo>
                    <a:pt x="676" y="565"/>
                  </a:lnTo>
                  <a:lnTo>
                    <a:pt x="650" y="587"/>
                  </a:lnTo>
                  <a:lnTo>
                    <a:pt x="650" y="671"/>
                  </a:lnTo>
                  <a:lnTo>
                    <a:pt x="556" y="604"/>
                  </a:lnTo>
                  <a:lnTo>
                    <a:pt x="448" y="604"/>
                  </a:lnTo>
                  <a:lnTo>
                    <a:pt x="328" y="586"/>
                  </a:lnTo>
                  <a:lnTo>
                    <a:pt x="271" y="536"/>
                  </a:lnTo>
                  <a:lnTo>
                    <a:pt x="184" y="532"/>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140" name="Freeform 65"/>
            <p:cNvSpPr>
              <a:spLocks/>
            </p:cNvSpPr>
            <p:nvPr/>
          </p:nvSpPr>
          <p:spPr bwMode="auto">
            <a:xfrm>
              <a:off x="1287618" y="2716880"/>
              <a:ext cx="531221" cy="250052"/>
            </a:xfrm>
            <a:custGeom>
              <a:avLst/>
              <a:gdLst>
                <a:gd name="T0" fmla="*/ 38 w 846"/>
                <a:gd name="T1" fmla="*/ 98 h 398"/>
                <a:gd name="T2" fmla="*/ 79 w 846"/>
                <a:gd name="T3" fmla="*/ 63 h 398"/>
                <a:gd name="T4" fmla="*/ 122 w 846"/>
                <a:gd name="T5" fmla="*/ 51 h 398"/>
                <a:gd name="T6" fmla="*/ 164 w 846"/>
                <a:gd name="T7" fmla="*/ 45 h 398"/>
                <a:gd name="T8" fmla="*/ 176 w 846"/>
                <a:gd name="T9" fmla="*/ 15 h 398"/>
                <a:gd name="T10" fmla="*/ 210 w 846"/>
                <a:gd name="T11" fmla="*/ 0 h 398"/>
                <a:gd name="T12" fmla="*/ 230 w 846"/>
                <a:gd name="T13" fmla="*/ 29 h 398"/>
                <a:gd name="T14" fmla="*/ 242 w 846"/>
                <a:gd name="T15" fmla="*/ 63 h 398"/>
                <a:gd name="T16" fmla="*/ 273 w 846"/>
                <a:gd name="T17" fmla="*/ 55 h 398"/>
                <a:gd name="T18" fmla="*/ 336 w 846"/>
                <a:gd name="T19" fmla="*/ 41 h 398"/>
                <a:gd name="T20" fmla="*/ 407 w 846"/>
                <a:gd name="T21" fmla="*/ 10 h 398"/>
                <a:gd name="T22" fmla="*/ 492 w 846"/>
                <a:gd name="T23" fmla="*/ 63 h 398"/>
                <a:gd name="T24" fmla="*/ 580 w 846"/>
                <a:gd name="T25" fmla="*/ 81 h 398"/>
                <a:gd name="T26" fmla="*/ 587 w 846"/>
                <a:gd name="T27" fmla="*/ 101 h 398"/>
                <a:gd name="T28" fmla="*/ 587 w 846"/>
                <a:gd name="T29" fmla="*/ 110 h 398"/>
                <a:gd name="T30" fmla="*/ 562 w 846"/>
                <a:gd name="T31" fmla="*/ 139 h 398"/>
                <a:gd name="T32" fmla="*/ 576 w 846"/>
                <a:gd name="T33" fmla="*/ 162 h 398"/>
                <a:gd name="T34" fmla="*/ 665 w 846"/>
                <a:gd name="T35" fmla="*/ 94 h 398"/>
                <a:gd name="T36" fmla="*/ 711 w 846"/>
                <a:gd name="T37" fmla="*/ 92 h 398"/>
                <a:gd name="T38" fmla="*/ 760 w 846"/>
                <a:gd name="T39" fmla="*/ 81 h 398"/>
                <a:gd name="T40" fmla="*/ 779 w 846"/>
                <a:gd name="T41" fmla="*/ 217 h 398"/>
                <a:gd name="T42" fmla="*/ 811 w 846"/>
                <a:gd name="T43" fmla="*/ 259 h 398"/>
                <a:gd name="T44" fmla="*/ 846 w 846"/>
                <a:gd name="T45" fmla="*/ 373 h 398"/>
                <a:gd name="T46" fmla="*/ 737 w 846"/>
                <a:gd name="T47" fmla="*/ 374 h 398"/>
                <a:gd name="T48" fmla="*/ 610 w 846"/>
                <a:gd name="T49" fmla="*/ 398 h 398"/>
                <a:gd name="T50" fmla="*/ 544 w 846"/>
                <a:gd name="T51" fmla="*/ 380 h 398"/>
                <a:gd name="T52" fmla="*/ 470 w 846"/>
                <a:gd name="T53" fmla="*/ 338 h 398"/>
                <a:gd name="T54" fmla="*/ 294 w 846"/>
                <a:gd name="T55" fmla="*/ 357 h 398"/>
                <a:gd name="T56" fmla="*/ 229 w 846"/>
                <a:gd name="T57" fmla="*/ 381 h 398"/>
                <a:gd name="T58" fmla="*/ 193 w 846"/>
                <a:gd name="T59" fmla="*/ 391 h 398"/>
                <a:gd name="T60" fmla="*/ 164 w 846"/>
                <a:gd name="T61" fmla="*/ 393 h 398"/>
                <a:gd name="T62" fmla="*/ 134 w 846"/>
                <a:gd name="T63" fmla="*/ 393 h 398"/>
                <a:gd name="T64" fmla="*/ 116 w 846"/>
                <a:gd name="T65" fmla="*/ 355 h 398"/>
                <a:gd name="T66" fmla="*/ 116 w 846"/>
                <a:gd name="T67" fmla="*/ 333 h 398"/>
                <a:gd name="T68" fmla="*/ 84 w 846"/>
                <a:gd name="T69" fmla="*/ 304 h 398"/>
                <a:gd name="T70" fmla="*/ 72 w 846"/>
                <a:gd name="T71" fmla="*/ 274 h 398"/>
                <a:gd name="T72" fmla="*/ 94 w 846"/>
                <a:gd name="T73" fmla="*/ 247 h 398"/>
                <a:gd name="T74" fmla="*/ 7 w 846"/>
                <a:gd name="T75" fmla="*/ 158 h 398"/>
                <a:gd name="T76" fmla="*/ 3 w 846"/>
                <a:gd name="T77" fmla="*/ 142 h 398"/>
                <a:gd name="T78" fmla="*/ 0 w 846"/>
                <a:gd name="T79" fmla="*/ 135 h 398"/>
                <a:gd name="T80" fmla="*/ 38 w 846"/>
                <a:gd name="T81" fmla="*/ 9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46" h="398">
                  <a:moveTo>
                    <a:pt x="38" y="98"/>
                  </a:moveTo>
                  <a:lnTo>
                    <a:pt x="79" y="63"/>
                  </a:lnTo>
                  <a:lnTo>
                    <a:pt x="122" y="51"/>
                  </a:lnTo>
                  <a:lnTo>
                    <a:pt x="164" y="45"/>
                  </a:lnTo>
                  <a:lnTo>
                    <a:pt x="176" y="15"/>
                  </a:lnTo>
                  <a:lnTo>
                    <a:pt x="210" y="0"/>
                  </a:lnTo>
                  <a:lnTo>
                    <a:pt x="230" y="29"/>
                  </a:lnTo>
                  <a:lnTo>
                    <a:pt x="242" y="63"/>
                  </a:lnTo>
                  <a:lnTo>
                    <a:pt x="273" y="55"/>
                  </a:lnTo>
                  <a:lnTo>
                    <a:pt x="336" y="41"/>
                  </a:lnTo>
                  <a:lnTo>
                    <a:pt x="407" y="10"/>
                  </a:lnTo>
                  <a:lnTo>
                    <a:pt x="492" y="63"/>
                  </a:lnTo>
                  <a:lnTo>
                    <a:pt x="580" y="81"/>
                  </a:lnTo>
                  <a:lnTo>
                    <a:pt x="587" y="101"/>
                  </a:lnTo>
                  <a:lnTo>
                    <a:pt x="587" y="110"/>
                  </a:lnTo>
                  <a:lnTo>
                    <a:pt x="562" y="139"/>
                  </a:lnTo>
                  <a:lnTo>
                    <a:pt x="576" y="162"/>
                  </a:lnTo>
                  <a:lnTo>
                    <a:pt x="665" y="94"/>
                  </a:lnTo>
                  <a:lnTo>
                    <a:pt x="711" y="92"/>
                  </a:lnTo>
                  <a:lnTo>
                    <a:pt x="760" y="81"/>
                  </a:lnTo>
                  <a:lnTo>
                    <a:pt x="779" y="217"/>
                  </a:lnTo>
                  <a:lnTo>
                    <a:pt x="811" y="259"/>
                  </a:lnTo>
                  <a:lnTo>
                    <a:pt x="846" y="373"/>
                  </a:lnTo>
                  <a:lnTo>
                    <a:pt x="737" y="374"/>
                  </a:lnTo>
                  <a:lnTo>
                    <a:pt x="610" y="398"/>
                  </a:lnTo>
                  <a:lnTo>
                    <a:pt x="544" y="380"/>
                  </a:lnTo>
                  <a:lnTo>
                    <a:pt x="470" y="338"/>
                  </a:lnTo>
                  <a:lnTo>
                    <a:pt x="294" y="357"/>
                  </a:lnTo>
                  <a:lnTo>
                    <a:pt x="229" y="381"/>
                  </a:lnTo>
                  <a:lnTo>
                    <a:pt x="193" y="391"/>
                  </a:lnTo>
                  <a:lnTo>
                    <a:pt x="164" y="393"/>
                  </a:lnTo>
                  <a:lnTo>
                    <a:pt x="134" y="393"/>
                  </a:lnTo>
                  <a:lnTo>
                    <a:pt x="116" y="355"/>
                  </a:lnTo>
                  <a:lnTo>
                    <a:pt x="116" y="333"/>
                  </a:lnTo>
                  <a:lnTo>
                    <a:pt x="84" y="304"/>
                  </a:lnTo>
                  <a:lnTo>
                    <a:pt x="72" y="274"/>
                  </a:lnTo>
                  <a:lnTo>
                    <a:pt x="94" y="247"/>
                  </a:lnTo>
                  <a:lnTo>
                    <a:pt x="7" y="158"/>
                  </a:lnTo>
                  <a:lnTo>
                    <a:pt x="3" y="142"/>
                  </a:lnTo>
                  <a:lnTo>
                    <a:pt x="0" y="135"/>
                  </a:lnTo>
                  <a:lnTo>
                    <a:pt x="38" y="98"/>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41" name="Freeform 66"/>
            <p:cNvSpPr>
              <a:spLocks/>
            </p:cNvSpPr>
            <p:nvPr/>
          </p:nvSpPr>
          <p:spPr bwMode="auto">
            <a:xfrm>
              <a:off x="1668808" y="2434600"/>
              <a:ext cx="421754" cy="317288"/>
            </a:xfrm>
            <a:custGeom>
              <a:avLst/>
              <a:gdLst>
                <a:gd name="T0" fmla="*/ 423 w 672"/>
                <a:gd name="T1" fmla="*/ 355 h 505"/>
                <a:gd name="T2" fmla="*/ 347 w 672"/>
                <a:gd name="T3" fmla="*/ 403 h 505"/>
                <a:gd name="T4" fmla="*/ 247 w 672"/>
                <a:gd name="T5" fmla="*/ 426 h 505"/>
                <a:gd name="T6" fmla="*/ 225 w 672"/>
                <a:gd name="T7" fmla="*/ 496 h 505"/>
                <a:gd name="T8" fmla="*/ 153 w 672"/>
                <a:gd name="T9" fmla="*/ 505 h 505"/>
                <a:gd name="T10" fmla="*/ 120 w 672"/>
                <a:gd name="T11" fmla="*/ 482 h 505"/>
                <a:gd name="T12" fmla="*/ 90 w 672"/>
                <a:gd name="T13" fmla="*/ 340 h 505"/>
                <a:gd name="T14" fmla="*/ 59 w 672"/>
                <a:gd name="T15" fmla="*/ 332 h 505"/>
                <a:gd name="T16" fmla="*/ 60 w 672"/>
                <a:gd name="T17" fmla="*/ 308 h 505"/>
                <a:gd name="T18" fmla="*/ 24 w 672"/>
                <a:gd name="T19" fmla="*/ 195 h 505"/>
                <a:gd name="T20" fmla="*/ 40 w 672"/>
                <a:gd name="T21" fmla="*/ 144 h 505"/>
                <a:gd name="T22" fmla="*/ 0 w 672"/>
                <a:gd name="T23" fmla="*/ 102 h 505"/>
                <a:gd name="T24" fmla="*/ 0 w 672"/>
                <a:gd name="T25" fmla="*/ 87 h 505"/>
                <a:gd name="T26" fmla="*/ 56 w 672"/>
                <a:gd name="T27" fmla="*/ 73 h 505"/>
                <a:gd name="T28" fmla="*/ 77 w 672"/>
                <a:gd name="T29" fmla="*/ 39 h 505"/>
                <a:gd name="T30" fmla="*/ 125 w 672"/>
                <a:gd name="T31" fmla="*/ 9 h 505"/>
                <a:gd name="T32" fmla="*/ 145 w 672"/>
                <a:gd name="T33" fmla="*/ 33 h 505"/>
                <a:gd name="T34" fmla="*/ 164 w 672"/>
                <a:gd name="T35" fmla="*/ 33 h 505"/>
                <a:gd name="T36" fmla="*/ 186 w 672"/>
                <a:gd name="T37" fmla="*/ 18 h 505"/>
                <a:gd name="T38" fmla="*/ 191 w 672"/>
                <a:gd name="T39" fmla="*/ 0 h 505"/>
                <a:gd name="T40" fmla="*/ 220 w 672"/>
                <a:gd name="T41" fmla="*/ 24 h 505"/>
                <a:gd name="T42" fmla="*/ 245 w 672"/>
                <a:gd name="T43" fmla="*/ 19 h 505"/>
                <a:gd name="T44" fmla="*/ 280 w 672"/>
                <a:gd name="T45" fmla="*/ 37 h 505"/>
                <a:gd name="T46" fmla="*/ 352 w 672"/>
                <a:gd name="T47" fmla="*/ 50 h 505"/>
                <a:gd name="T48" fmla="*/ 324 w 672"/>
                <a:gd name="T49" fmla="*/ 81 h 505"/>
                <a:gd name="T50" fmla="*/ 347 w 672"/>
                <a:gd name="T51" fmla="*/ 146 h 505"/>
                <a:gd name="T52" fmla="*/ 378 w 672"/>
                <a:gd name="T53" fmla="*/ 126 h 505"/>
                <a:gd name="T54" fmla="*/ 408 w 672"/>
                <a:gd name="T55" fmla="*/ 131 h 505"/>
                <a:gd name="T56" fmla="*/ 450 w 672"/>
                <a:gd name="T57" fmla="*/ 123 h 505"/>
                <a:gd name="T58" fmla="*/ 479 w 672"/>
                <a:gd name="T59" fmla="*/ 108 h 505"/>
                <a:gd name="T60" fmla="*/ 521 w 672"/>
                <a:gd name="T61" fmla="*/ 72 h 505"/>
                <a:gd name="T62" fmla="*/ 618 w 672"/>
                <a:gd name="T63" fmla="*/ 168 h 505"/>
                <a:gd name="T64" fmla="*/ 649 w 672"/>
                <a:gd name="T65" fmla="*/ 191 h 505"/>
                <a:gd name="T66" fmla="*/ 648 w 672"/>
                <a:gd name="T67" fmla="*/ 287 h 505"/>
                <a:gd name="T68" fmla="*/ 672 w 672"/>
                <a:gd name="T69" fmla="*/ 296 h 505"/>
                <a:gd name="T70" fmla="*/ 671 w 672"/>
                <a:gd name="T71" fmla="*/ 324 h 505"/>
                <a:gd name="T72" fmla="*/ 630 w 672"/>
                <a:gd name="T73" fmla="*/ 323 h 505"/>
                <a:gd name="T74" fmla="*/ 608 w 672"/>
                <a:gd name="T75" fmla="*/ 358 h 505"/>
                <a:gd name="T76" fmla="*/ 581 w 672"/>
                <a:gd name="T77" fmla="*/ 392 h 505"/>
                <a:gd name="T78" fmla="*/ 561 w 672"/>
                <a:gd name="T79" fmla="*/ 395 h 505"/>
                <a:gd name="T80" fmla="*/ 513 w 672"/>
                <a:gd name="T81" fmla="*/ 352 h 505"/>
                <a:gd name="T82" fmla="*/ 423 w 672"/>
                <a:gd name="T83" fmla="*/ 35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72" h="505">
                  <a:moveTo>
                    <a:pt x="423" y="355"/>
                  </a:moveTo>
                  <a:lnTo>
                    <a:pt x="347" y="403"/>
                  </a:lnTo>
                  <a:lnTo>
                    <a:pt x="247" y="426"/>
                  </a:lnTo>
                  <a:lnTo>
                    <a:pt x="225" y="496"/>
                  </a:lnTo>
                  <a:lnTo>
                    <a:pt x="153" y="505"/>
                  </a:lnTo>
                  <a:lnTo>
                    <a:pt x="120" y="482"/>
                  </a:lnTo>
                  <a:lnTo>
                    <a:pt x="90" y="340"/>
                  </a:lnTo>
                  <a:lnTo>
                    <a:pt x="59" y="332"/>
                  </a:lnTo>
                  <a:lnTo>
                    <a:pt x="60" y="308"/>
                  </a:lnTo>
                  <a:lnTo>
                    <a:pt x="24" y="195"/>
                  </a:lnTo>
                  <a:lnTo>
                    <a:pt x="40" y="144"/>
                  </a:lnTo>
                  <a:lnTo>
                    <a:pt x="0" y="102"/>
                  </a:lnTo>
                  <a:lnTo>
                    <a:pt x="0" y="87"/>
                  </a:lnTo>
                  <a:lnTo>
                    <a:pt x="56" y="73"/>
                  </a:lnTo>
                  <a:lnTo>
                    <a:pt x="77" y="39"/>
                  </a:lnTo>
                  <a:lnTo>
                    <a:pt x="125" y="9"/>
                  </a:lnTo>
                  <a:lnTo>
                    <a:pt x="145" y="33"/>
                  </a:lnTo>
                  <a:lnTo>
                    <a:pt x="164" y="33"/>
                  </a:lnTo>
                  <a:lnTo>
                    <a:pt x="186" y="18"/>
                  </a:lnTo>
                  <a:lnTo>
                    <a:pt x="191" y="0"/>
                  </a:lnTo>
                  <a:lnTo>
                    <a:pt x="220" y="24"/>
                  </a:lnTo>
                  <a:lnTo>
                    <a:pt x="245" y="19"/>
                  </a:lnTo>
                  <a:lnTo>
                    <a:pt x="280" y="37"/>
                  </a:lnTo>
                  <a:lnTo>
                    <a:pt x="352" y="50"/>
                  </a:lnTo>
                  <a:lnTo>
                    <a:pt x="324" y="81"/>
                  </a:lnTo>
                  <a:lnTo>
                    <a:pt x="347" y="146"/>
                  </a:lnTo>
                  <a:lnTo>
                    <a:pt x="378" y="126"/>
                  </a:lnTo>
                  <a:lnTo>
                    <a:pt x="408" y="131"/>
                  </a:lnTo>
                  <a:lnTo>
                    <a:pt x="450" y="123"/>
                  </a:lnTo>
                  <a:lnTo>
                    <a:pt x="479" y="108"/>
                  </a:lnTo>
                  <a:lnTo>
                    <a:pt x="521" y="72"/>
                  </a:lnTo>
                  <a:lnTo>
                    <a:pt x="618" y="168"/>
                  </a:lnTo>
                  <a:lnTo>
                    <a:pt x="649" y="191"/>
                  </a:lnTo>
                  <a:lnTo>
                    <a:pt x="648" y="287"/>
                  </a:lnTo>
                  <a:lnTo>
                    <a:pt x="672" y="296"/>
                  </a:lnTo>
                  <a:lnTo>
                    <a:pt x="671" y="324"/>
                  </a:lnTo>
                  <a:lnTo>
                    <a:pt x="630" y="323"/>
                  </a:lnTo>
                  <a:lnTo>
                    <a:pt x="608" y="358"/>
                  </a:lnTo>
                  <a:lnTo>
                    <a:pt x="581" y="392"/>
                  </a:lnTo>
                  <a:lnTo>
                    <a:pt x="561" y="395"/>
                  </a:lnTo>
                  <a:lnTo>
                    <a:pt x="513" y="352"/>
                  </a:lnTo>
                  <a:lnTo>
                    <a:pt x="423" y="355"/>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42" name="Freeform 67"/>
            <p:cNvSpPr>
              <a:spLocks/>
            </p:cNvSpPr>
            <p:nvPr/>
          </p:nvSpPr>
          <p:spPr bwMode="auto">
            <a:xfrm>
              <a:off x="1764939" y="2655756"/>
              <a:ext cx="401750" cy="330068"/>
            </a:xfrm>
            <a:custGeom>
              <a:avLst/>
              <a:gdLst>
                <a:gd name="T0" fmla="*/ 427 w 639"/>
                <a:gd name="T1" fmla="*/ 514 h 525"/>
                <a:gd name="T2" fmla="*/ 258 w 639"/>
                <a:gd name="T3" fmla="*/ 525 h 525"/>
                <a:gd name="T4" fmla="*/ 173 w 639"/>
                <a:gd name="T5" fmla="*/ 506 h 525"/>
                <a:gd name="T6" fmla="*/ 86 w 639"/>
                <a:gd name="T7" fmla="*/ 469 h 525"/>
                <a:gd name="T8" fmla="*/ 51 w 639"/>
                <a:gd name="T9" fmla="*/ 352 h 525"/>
                <a:gd name="T10" fmla="*/ 19 w 639"/>
                <a:gd name="T11" fmla="*/ 316 h 525"/>
                <a:gd name="T12" fmla="*/ 0 w 639"/>
                <a:gd name="T13" fmla="*/ 178 h 525"/>
                <a:gd name="T14" fmla="*/ 0 w 639"/>
                <a:gd name="T15" fmla="*/ 153 h 525"/>
                <a:gd name="T16" fmla="*/ 72 w 639"/>
                <a:gd name="T17" fmla="*/ 144 h 525"/>
                <a:gd name="T18" fmla="*/ 94 w 639"/>
                <a:gd name="T19" fmla="*/ 74 h 525"/>
                <a:gd name="T20" fmla="*/ 195 w 639"/>
                <a:gd name="T21" fmla="*/ 51 h 525"/>
                <a:gd name="T22" fmla="*/ 268 w 639"/>
                <a:gd name="T23" fmla="*/ 4 h 525"/>
                <a:gd name="T24" fmla="*/ 360 w 639"/>
                <a:gd name="T25" fmla="*/ 0 h 525"/>
                <a:gd name="T26" fmla="*/ 408 w 639"/>
                <a:gd name="T27" fmla="*/ 43 h 525"/>
                <a:gd name="T28" fmla="*/ 461 w 639"/>
                <a:gd name="T29" fmla="*/ 137 h 525"/>
                <a:gd name="T30" fmla="*/ 499 w 639"/>
                <a:gd name="T31" fmla="*/ 118 h 525"/>
                <a:gd name="T32" fmla="*/ 561 w 639"/>
                <a:gd name="T33" fmla="*/ 207 h 525"/>
                <a:gd name="T34" fmla="*/ 599 w 639"/>
                <a:gd name="T35" fmla="*/ 225 h 525"/>
                <a:gd name="T36" fmla="*/ 619 w 639"/>
                <a:gd name="T37" fmla="*/ 235 h 525"/>
                <a:gd name="T38" fmla="*/ 632 w 639"/>
                <a:gd name="T39" fmla="*/ 261 h 525"/>
                <a:gd name="T40" fmla="*/ 639 w 639"/>
                <a:gd name="T41" fmla="*/ 314 h 525"/>
                <a:gd name="T42" fmla="*/ 613 w 639"/>
                <a:gd name="T43" fmla="*/ 352 h 525"/>
                <a:gd name="T44" fmla="*/ 595 w 639"/>
                <a:gd name="T45" fmla="*/ 351 h 525"/>
                <a:gd name="T46" fmla="*/ 604 w 639"/>
                <a:gd name="T47" fmla="*/ 380 h 525"/>
                <a:gd name="T48" fmla="*/ 545 w 639"/>
                <a:gd name="T49" fmla="*/ 391 h 525"/>
                <a:gd name="T50" fmla="*/ 532 w 639"/>
                <a:gd name="T51" fmla="*/ 476 h 525"/>
                <a:gd name="T52" fmla="*/ 427 w 639"/>
                <a:gd name="T53" fmla="*/ 514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39" h="525">
                  <a:moveTo>
                    <a:pt x="427" y="514"/>
                  </a:moveTo>
                  <a:lnTo>
                    <a:pt x="258" y="525"/>
                  </a:lnTo>
                  <a:lnTo>
                    <a:pt x="173" y="506"/>
                  </a:lnTo>
                  <a:lnTo>
                    <a:pt x="86" y="469"/>
                  </a:lnTo>
                  <a:lnTo>
                    <a:pt x="51" y="352"/>
                  </a:lnTo>
                  <a:lnTo>
                    <a:pt x="19" y="316"/>
                  </a:lnTo>
                  <a:lnTo>
                    <a:pt x="0" y="178"/>
                  </a:lnTo>
                  <a:lnTo>
                    <a:pt x="0" y="153"/>
                  </a:lnTo>
                  <a:lnTo>
                    <a:pt x="72" y="144"/>
                  </a:lnTo>
                  <a:lnTo>
                    <a:pt x="94" y="74"/>
                  </a:lnTo>
                  <a:lnTo>
                    <a:pt x="195" y="51"/>
                  </a:lnTo>
                  <a:lnTo>
                    <a:pt x="268" y="4"/>
                  </a:lnTo>
                  <a:lnTo>
                    <a:pt x="360" y="0"/>
                  </a:lnTo>
                  <a:lnTo>
                    <a:pt x="408" y="43"/>
                  </a:lnTo>
                  <a:lnTo>
                    <a:pt x="461" y="137"/>
                  </a:lnTo>
                  <a:lnTo>
                    <a:pt x="499" y="118"/>
                  </a:lnTo>
                  <a:lnTo>
                    <a:pt x="561" y="207"/>
                  </a:lnTo>
                  <a:lnTo>
                    <a:pt x="599" y="225"/>
                  </a:lnTo>
                  <a:lnTo>
                    <a:pt x="619" y="235"/>
                  </a:lnTo>
                  <a:lnTo>
                    <a:pt x="632" y="261"/>
                  </a:lnTo>
                  <a:lnTo>
                    <a:pt x="639" y="314"/>
                  </a:lnTo>
                  <a:lnTo>
                    <a:pt x="613" y="352"/>
                  </a:lnTo>
                  <a:lnTo>
                    <a:pt x="595" y="351"/>
                  </a:lnTo>
                  <a:lnTo>
                    <a:pt x="604" y="380"/>
                  </a:lnTo>
                  <a:lnTo>
                    <a:pt x="545" y="391"/>
                  </a:lnTo>
                  <a:lnTo>
                    <a:pt x="532" y="476"/>
                  </a:lnTo>
                  <a:lnTo>
                    <a:pt x="427" y="514"/>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43" name="Freeform 68"/>
            <p:cNvSpPr>
              <a:spLocks/>
            </p:cNvSpPr>
            <p:nvPr/>
          </p:nvSpPr>
          <p:spPr bwMode="auto">
            <a:xfrm>
              <a:off x="1812171" y="2950262"/>
              <a:ext cx="421754" cy="386191"/>
            </a:xfrm>
            <a:custGeom>
              <a:avLst/>
              <a:gdLst>
                <a:gd name="T0" fmla="*/ 26 w 671"/>
                <a:gd name="T1" fmla="*/ 152 h 614"/>
                <a:gd name="T2" fmla="*/ 0 w 671"/>
                <a:gd name="T3" fmla="*/ 81 h 614"/>
                <a:gd name="T4" fmla="*/ 11 w 671"/>
                <a:gd name="T5" fmla="*/ 0 h 614"/>
                <a:gd name="T6" fmla="*/ 98 w 671"/>
                <a:gd name="T7" fmla="*/ 37 h 614"/>
                <a:gd name="T8" fmla="*/ 186 w 671"/>
                <a:gd name="T9" fmla="*/ 56 h 614"/>
                <a:gd name="T10" fmla="*/ 352 w 671"/>
                <a:gd name="T11" fmla="*/ 45 h 614"/>
                <a:gd name="T12" fmla="*/ 457 w 671"/>
                <a:gd name="T13" fmla="*/ 7 h 614"/>
                <a:gd name="T14" fmla="*/ 528 w 671"/>
                <a:gd name="T15" fmla="*/ 37 h 614"/>
                <a:gd name="T16" fmla="*/ 576 w 671"/>
                <a:gd name="T17" fmla="*/ 66 h 614"/>
                <a:gd name="T18" fmla="*/ 564 w 671"/>
                <a:gd name="T19" fmla="*/ 126 h 614"/>
                <a:gd name="T20" fmla="*/ 561 w 671"/>
                <a:gd name="T21" fmla="*/ 176 h 614"/>
                <a:gd name="T22" fmla="*/ 571 w 671"/>
                <a:gd name="T23" fmla="*/ 200 h 614"/>
                <a:gd name="T24" fmla="*/ 650 w 671"/>
                <a:gd name="T25" fmla="*/ 230 h 614"/>
                <a:gd name="T26" fmla="*/ 667 w 671"/>
                <a:gd name="T27" fmla="*/ 243 h 614"/>
                <a:gd name="T28" fmla="*/ 671 w 671"/>
                <a:gd name="T29" fmla="*/ 272 h 614"/>
                <a:gd name="T30" fmla="*/ 654 w 671"/>
                <a:gd name="T31" fmla="*/ 290 h 614"/>
                <a:gd name="T32" fmla="*/ 634 w 671"/>
                <a:gd name="T33" fmla="*/ 332 h 614"/>
                <a:gd name="T34" fmla="*/ 590 w 671"/>
                <a:gd name="T35" fmla="*/ 302 h 614"/>
                <a:gd name="T36" fmla="*/ 547 w 671"/>
                <a:gd name="T37" fmla="*/ 327 h 614"/>
                <a:gd name="T38" fmla="*/ 526 w 671"/>
                <a:gd name="T39" fmla="*/ 307 h 614"/>
                <a:gd name="T40" fmla="*/ 509 w 671"/>
                <a:gd name="T41" fmla="*/ 320 h 614"/>
                <a:gd name="T42" fmla="*/ 518 w 671"/>
                <a:gd name="T43" fmla="*/ 338 h 614"/>
                <a:gd name="T44" fmla="*/ 497 w 671"/>
                <a:gd name="T45" fmla="*/ 400 h 614"/>
                <a:gd name="T46" fmla="*/ 473 w 671"/>
                <a:gd name="T47" fmla="*/ 427 h 614"/>
                <a:gd name="T48" fmla="*/ 478 w 671"/>
                <a:gd name="T49" fmla="*/ 448 h 614"/>
                <a:gd name="T50" fmla="*/ 425 w 671"/>
                <a:gd name="T51" fmla="*/ 481 h 614"/>
                <a:gd name="T52" fmla="*/ 406 w 671"/>
                <a:gd name="T53" fmla="*/ 456 h 614"/>
                <a:gd name="T54" fmla="*/ 358 w 671"/>
                <a:gd name="T55" fmla="*/ 463 h 614"/>
                <a:gd name="T56" fmla="*/ 357 w 671"/>
                <a:gd name="T57" fmla="*/ 493 h 614"/>
                <a:gd name="T58" fmla="*/ 322 w 671"/>
                <a:gd name="T59" fmla="*/ 495 h 614"/>
                <a:gd name="T60" fmla="*/ 289 w 671"/>
                <a:gd name="T61" fmla="*/ 528 h 614"/>
                <a:gd name="T62" fmla="*/ 251 w 671"/>
                <a:gd name="T63" fmla="*/ 544 h 614"/>
                <a:gd name="T64" fmla="*/ 229 w 671"/>
                <a:gd name="T65" fmla="*/ 560 h 614"/>
                <a:gd name="T66" fmla="*/ 187 w 671"/>
                <a:gd name="T67" fmla="*/ 614 h 614"/>
                <a:gd name="T68" fmla="*/ 127 w 671"/>
                <a:gd name="T69" fmla="*/ 602 h 614"/>
                <a:gd name="T70" fmla="*/ 125 w 671"/>
                <a:gd name="T71" fmla="*/ 586 h 614"/>
                <a:gd name="T72" fmla="*/ 174 w 671"/>
                <a:gd name="T73" fmla="*/ 508 h 614"/>
                <a:gd name="T74" fmla="*/ 104 w 671"/>
                <a:gd name="T75" fmla="*/ 414 h 614"/>
                <a:gd name="T76" fmla="*/ 83 w 671"/>
                <a:gd name="T77" fmla="*/ 420 h 614"/>
                <a:gd name="T78" fmla="*/ 31 w 671"/>
                <a:gd name="T79" fmla="*/ 398 h 614"/>
                <a:gd name="T80" fmla="*/ 16 w 671"/>
                <a:gd name="T81" fmla="*/ 321 h 614"/>
                <a:gd name="T82" fmla="*/ 39 w 671"/>
                <a:gd name="T83" fmla="*/ 267 h 614"/>
                <a:gd name="T84" fmla="*/ 7 w 671"/>
                <a:gd name="T85" fmla="*/ 209 h 614"/>
                <a:gd name="T86" fmla="*/ 26 w 671"/>
                <a:gd name="T87" fmla="*/ 152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71" h="614">
                  <a:moveTo>
                    <a:pt x="26" y="152"/>
                  </a:moveTo>
                  <a:lnTo>
                    <a:pt x="0" y="81"/>
                  </a:lnTo>
                  <a:lnTo>
                    <a:pt x="11" y="0"/>
                  </a:lnTo>
                  <a:lnTo>
                    <a:pt x="98" y="37"/>
                  </a:lnTo>
                  <a:lnTo>
                    <a:pt x="186" y="56"/>
                  </a:lnTo>
                  <a:lnTo>
                    <a:pt x="352" y="45"/>
                  </a:lnTo>
                  <a:lnTo>
                    <a:pt x="457" y="7"/>
                  </a:lnTo>
                  <a:lnTo>
                    <a:pt x="528" y="37"/>
                  </a:lnTo>
                  <a:lnTo>
                    <a:pt x="576" y="66"/>
                  </a:lnTo>
                  <a:lnTo>
                    <a:pt x="564" y="126"/>
                  </a:lnTo>
                  <a:lnTo>
                    <a:pt x="561" y="176"/>
                  </a:lnTo>
                  <a:lnTo>
                    <a:pt x="571" y="200"/>
                  </a:lnTo>
                  <a:lnTo>
                    <a:pt x="650" y="230"/>
                  </a:lnTo>
                  <a:lnTo>
                    <a:pt x="667" y="243"/>
                  </a:lnTo>
                  <a:lnTo>
                    <a:pt x="671" y="272"/>
                  </a:lnTo>
                  <a:lnTo>
                    <a:pt x="654" y="290"/>
                  </a:lnTo>
                  <a:lnTo>
                    <a:pt x="634" y="332"/>
                  </a:lnTo>
                  <a:lnTo>
                    <a:pt x="590" y="302"/>
                  </a:lnTo>
                  <a:lnTo>
                    <a:pt x="547" y="327"/>
                  </a:lnTo>
                  <a:lnTo>
                    <a:pt x="526" y="307"/>
                  </a:lnTo>
                  <a:lnTo>
                    <a:pt x="509" y="320"/>
                  </a:lnTo>
                  <a:lnTo>
                    <a:pt x="518" y="338"/>
                  </a:lnTo>
                  <a:lnTo>
                    <a:pt x="497" y="400"/>
                  </a:lnTo>
                  <a:lnTo>
                    <a:pt x="473" y="427"/>
                  </a:lnTo>
                  <a:lnTo>
                    <a:pt x="478" y="448"/>
                  </a:lnTo>
                  <a:lnTo>
                    <a:pt x="425" y="481"/>
                  </a:lnTo>
                  <a:lnTo>
                    <a:pt x="406" y="456"/>
                  </a:lnTo>
                  <a:lnTo>
                    <a:pt x="358" y="463"/>
                  </a:lnTo>
                  <a:lnTo>
                    <a:pt x="357" y="493"/>
                  </a:lnTo>
                  <a:lnTo>
                    <a:pt x="322" y="495"/>
                  </a:lnTo>
                  <a:lnTo>
                    <a:pt x="289" y="528"/>
                  </a:lnTo>
                  <a:lnTo>
                    <a:pt x="251" y="544"/>
                  </a:lnTo>
                  <a:lnTo>
                    <a:pt x="229" y="560"/>
                  </a:lnTo>
                  <a:lnTo>
                    <a:pt x="187" y="614"/>
                  </a:lnTo>
                  <a:lnTo>
                    <a:pt x="127" y="602"/>
                  </a:lnTo>
                  <a:lnTo>
                    <a:pt x="125" y="586"/>
                  </a:lnTo>
                  <a:lnTo>
                    <a:pt x="174" y="508"/>
                  </a:lnTo>
                  <a:lnTo>
                    <a:pt x="104" y="414"/>
                  </a:lnTo>
                  <a:lnTo>
                    <a:pt x="83" y="420"/>
                  </a:lnTo>
                  <a:lnTo>
                    <a:pt x="31" y="398"/>
                  </a:lnTo>
                  <a:lnTo>
                    <a:pt x="16" y="321"/>
                  </a:lnTo>
                  <a:lnTo>
                    <a:pt x="39" y="267"/>
                  </a:lnTo>
                  <a:lnTo>
                    <a:pt x="7" y="209"/>
                  </a:lnTo>
                  <a:lnTo>
                    <a:pt x="26" y="152"/>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44" name="Freeform 69"/>
            <p:cNvSpPr>
              <a:spLocks/>
            </p:cNvSpPr>
            <p:nvPr/>
          </p:nvSpPr>
          <p:spPr bwMode="auto">
            <a:xfrm>
              <a:off x="1349298" y="2929146"/>
              <a:ext cx="487323" cy="322288"/>
            </a:xfrm>
            <a:custGeom>
              <a:avLst/>
              <a:gdLst>
                <a:gd name="T0" fmla="*/ 197 w 776"/>
                <a:gd name="T1" fmla="*/ 18 h 513"/>
                <a:gd name="T2" fmla="*/ 376 w 776"/>
                <a:gd name="T3" fmla="*/ 0 h 513"/>
                <a:gd name="T4" fmla="*/ 448 w 776"/>
                <a:gd name="T5" fmla="*/ 42 h 513"/>
                <a:gd name="T6" fmla="*/ 515 w 776"/>
                <a:gd name="T7" fmla="*/ 59 h 513"/>
                <a:gd name="T8" fmla="*/ 643 w 776"/>
                <a:gd name="T9" fmla="*/ 36 h 513"/>
                <a:gd name="T10" fmla="*/ 748 w 776"/>
                <a:gd name="T11" fmla="*/ 35 h 513"/>
                <a:gd name="T12" fmla="*/ 737 w 776"/>
                <a:gd name="T13" fmla="*/ 114 h 513"/>
                <a:gd name="T14" fmla="*/ 761 w 776"/>
                <a:gd name="T15" fmla="*/ 185 h 513"/>
                <a:gd name="T16" fmla="*/ 746 w 776"/>
                <a:gd name="T17" fmla="*/ 244 h 513"/>
                <a:gd name="T18" fmla="*/ 776 w 776"/>
                <a:gd name="T19" fmla="*/ 303 h 513"/>
                <a:gd name="T20" fmla="*/ 753 w 776"/>
                <a:gd name="T21" fmla="*/ 355 h 513"/>
                <a:gd name="T22" fmla="*/ 767 w 776"/>
                <a:gd name="T23" fmla="*/ 432 h 513"/>
                <a:gd name="T24" fmla="*/ 745 w 776"/>
                <a:gd name="T25" fmla="*/ 462 h 513"/>
                <a:gd name="T26" fmla="*/ 715 w 776"/>
                <a:gd name="T27" fmla="*/ 454 h 513"/>
                <a:gd name="T28" fmla="*/ 689 w 776"/>
                <a:gd name="T29" fmla="*/ 491 h 513"/>
                <a:gd name="T30" fmla="*/ 658 w 776"/>
                <a:gd name="T31" fmla="*/ 462 h 513"/>
                <a:gd name="T32" fmla="*/ 607 w 776"/>
                <a:gd name="T33" fmla="*/ 472 h 513"/>
                <a:gd name="T34" fmla="*/ 565 w 776"/>
                <a:gd name="T35" fmla="*/ 454 h 513"/>
                <a:gd name="T36" fmla="*/ 538 w 776"/>
                <a:gd name="T37" fmla="*/ 488 h 513"/>
                <a:gd name="T38" fmla="*/ 495 w 776"/>
                <a:gd name="T39" fmla="*/ 472 h 513"/>
                <a:gd name="T40" fmla="*/ 467 w 776"/>
                <a:gd name="T41" fmla="*/ 503 h 513"/>
                <a:gd name="T42" fmla="*/ 429 w 776"/>
                <a:gd name="T43" fmla="*/ 472 h 513"/>
                <a:gd name="T44" fmla="*/ 408 w 776"/>
                <a:gd name="T45" fmla="*/ 486 h 513"/>
                <a:gd name="T46" fmla="*/ 327 w 776"/>
                <a:gd name="T47" fmla="*/ 500 h 513"/>
                <a:gd name="T48" fmla="*/ 275 w 776"/>
                <a:gd name="T49" fmla="*/ 498 h 513"/>
                <a:gd name="T50" fmla="*/ 263 w 776"/>
                <a:gd name="T51" fmla="*/ 513 h 513"/>
                <a:gd name="T52" fmla="*/ 106 w 776"/>
                <a:gd name="T53" fmla="*/ 399 h 513"/>
                <a:gd name="T54" fmla="*/ 66 w 776"/>
                <a:gd name="T55" fmla="*/ 391 h 513"/>
                <a:gd name="T56" fmla="*/ 0 w 776"/>
                <a:gd name="T57" fmla="*/ 329 h 513"/>
                <a:gd name="T58" fmla="*/ 10 w 776"/>
                <a:gd name="T59" fmla="*/ 296 h 513"/>
                <a:gd name="T60" fmla="*/ 9 w 776"/>
                <a:gd name="T61" fmla="*/ 270 h 513"/>
                <a:gd name="T62" fmla="*/ 46 w 776"/>
                <a:gd name="T63" fmla="*/ 245 h 513"/>
                <a:gd name="T64" fmla="*/ 36 w 776"/>
                <a:gd name="T65" fmla="*/ 206 h 513"/>
                <a:gd name="T66" fmla="*/ 36 w 776"/>
                <a:gd name="T67" fmla="*/ 169 h 513"/>
                <a:gd name="T68" fmla="*/ 90 w 776"/>
                <a:gd name="T69" fmla="*/ 134 h 513"/>
                <a:gd name="T70" fmla="*/ 130 w 776"/>
                <a:gd name="T71" fmla="*/ 122 h 513"/>
                <a:gd name="T72" fmla="*/ 137 w 776"/>
                <a:gd name="T73" fmla="*/ 102 h 513"/>
                <a:gd name="T74" fmla="*/ 151 w 776"/>
                <a:gd name="T75" fmla="*/ 73 h 513"/>
                <a:gd name="T76" fmla="*/ 131 w 776"/>
                <a:gd name="T77" fmla="*/ 42 h 513"/>
                <a:gd name="T78" fmla="*/ 197 w 776"/>
                <a:gd name="T79" fmla="*/ 18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76" h="513">
                  <a:moveTo>
                    <a:pt x="197" y="18"/>
                  </a:moveTo>
                  <a:lnTo>
                    <a:pt x="376" y="0"/>
                  </a:lnTo>
                  <a:lnTo>
                    <a:pt x="448" y="42"/>
                  </a:lnTo>
                  <a:lnTo>
                    <a:pt x="515" y="59"/>
                  </a:lnTo>
                  <a:lnTo>
                    <a:pt x="643" y="36"/>
                  </a:lnTo>
                  <a:lnTo>
                    <a:pt x="748" y="35"/>
                  </a:lnTo>
                  <a:lnTo>
                    <a:pt x="737" y="114"/>
                  </a:lnTo>
                  <a:lnTo>
                    <a:pt x="761" y="185"/>
                  </a:lnTo>
                  <a:lnTo>
                    <a:pt x="746" y="244"/>
                  </a:lnTo>
                  <a:lnTo>
                    <a:pt x="776" y="303"/>
                  </a:lnTo>
                  <a:lnTo>
                    <a:pt x="753" y="355"/>
                  </a:lnTo>
                  <a:lnTo>
                    <a:pt x="767" y="432"/>
                  </a:lnTo>
                  <a:lnTo>
                    <a:pt x="745" y="462"/>
                  </a:lnTo>
                  <a:lnTo>
                    <a:pt x="715" y="454"/>
                  </a:lnTo>
                  <a:lnTo>
                    <a:pt x="689" y="491"/>
                  </a:lnTo>
                  <a:lnTo>
                    <a:pt x="658" y="462"/>
                  </a:lnTo>
                  <a:lnTo>
                    <a:pt x="607" y="472"/>
                  </a:lnTo>
                  <a:lnTo>
                    <a:pt x="565" y="454"/>
                  </a:lnTo>
                  <a:lnTo>
                    <a:pt x="538" y="488"/>
                  </a:lnTo>
                  <a:lnTo>
                    <a:pt x="495" y="472"/>
                  </a:lnTo>
                  <a:lnTo>
                    <a:pt x="467" y="503"/>
                  </a:lnTo>
                  <a:lnTo>
                    <a:pt x="429" y="472"/>
                  </a:lnTo>
                  <a:lnTo>
                    <a:pt x="408" y="486"/>
                  </a:lnTo>
                  <a:lnTo>
                    <a:pt x="327" y="500"/>
                  </a:lnTo>
                  <a:lnTo>
                    <a:pt x="275" y="498"/>
                  </a:lnTo>
                  <a:lnTo>
                    <a:pt x="263" y="513"/>
                  </a:lnTo>
                  <a:lnTo>
                    <a:pt x="106" y="399"/>
                  </a:lnTo>
                  <a:lnTo>
                    <a:pt x="66" y="391"/>
                  </a:lnTo>
                  <a:lnTo>
                    <a:pt x="0" y="329"/>
                  </a:lnTo>
                  <a:lnTo>
                    <a:pt x="10" y="296"/>
                  </a:lnTo>
                  <a:lnTo>
                    <a:pt x="9" y="270"/>
                  </a:lnTo>
                  <a:lnTo>
                    <a:pt x="46" y="245"/>
                  </a:lnTo>
                  <a:lnTo>
                    <a:pt x="36" y="206"/>
                  </a:lnTo>
                  <a:lnTo>
                    <a:pt x="36" y="169"/>
                  </a:lnTo>
                  <a:lnTo>
                    <a:pt x="90" y="134"/>
                  </a:lnTo>
                  <a:lnTo>
                    <a:pt x="130" y="122"/>
                  </a:lnTo>
                  <a:lnTo>
                    <a:pt x="137" y="102"/>
                  </a:lnTo>
                  <a:lnTo>
                    <a:pt x="151" y="73"/>
                  </a:lnTo>
                  <a:lnTo>
                    <a:pt x="131" y="42"/>
                  </a:lnTo>
                  <a:lnTo>
                    <a:pt x="197" y="18"/>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grpSp>
          <p:nvGrpSpPr>
            <p:cNvPr id="145" name="144 Grupo"/>
            <p:cNvGrpSpPr/>
            <p:nvPr/>
          </p:nvGrpSpPr>
          <p:grpSpPr>
            <a:xfrm>
              <a:off x="2430632" y="2006178"/>
              <a:ext cx="619017" cy="660692"/>
              <a:chOff x="3228826" y="3495441"/>
              <a:chExt cx="924075" cy="986288"/>
            </a:xfrm>
            <a:gradFill>
              <a:gsLst>
                <a:gs pos="0">
                  <a:srgbClr val="6777C5">
                    <a:lumMod val="64000"/>
                  </a:srgbClr>
                </a:gs>
                <a:gs pos="100000">
                  <a:srgbClr val="6777C5"/>
                </a:gs>
              </a:gsLst>
              <a:lin ang="16200000" scaled="0"/>
            </a:gradFill>
            <a:effectLst>
              <a:outerShdw blurRad="50800" dist="25400" dir="2700000" algn="tl" rotWithShape="0">
                <a:schemeClr val="tx1">
                  <a:alpha val="40000"/>
                </a:schemeClr>
              </a:outerShdw>
            </a:effectLst>
          </p:grpSpPr>
          <p:sp>
            <p:nvSpPr>
              <p:cNvPr id="186" name="Freeform 60"/>
              <p:cNvSpPr>
                <a:spLocks/>
              </p:cNvSpPr>
              <p:nvPr/>
            </p:nvSpPr>
            <p:spPr bwMode="auto">
              <a:xfrm>
                <a:off x="3256200" y="3495441"/>
                <a:ext cx="426368" cy="651995"/>
              </a:xfrm>
              <a:custGeom>
                <a:avLst/>
                <a:gdLst>
                  <a:gd name="T0" fmla="*/ 77 w 455"/>
                  <a:gd name="T1" fmla="*/ 65 h 695"/>
                  <a:gd name="T2" fmla="*/ 143 w 455"/>
                  <a:gd name="T3" fmla="*/ 244 h 695"/>
                  <a:gd name="T4" fmla="*/ 102 w 455"/>
                  <a:gd name="T5" fmla="*/ 264 h 695"/>
                  <a:gd name="T6" fmla="*/ 118 w 455"/>
                  <a:gd name="T7" fmla="*/ 311 h 695"/>
                  <a:gd name="T8" fmla="*/ 125 w 455"/>
                  <a:gd name="T9" fmla="*/ 358 h 695"/>
                  <a:gd name="T10" fmla="*/ 119 w 455"/>
                  <a:gd name="T11" fmla="*/ 389 h 695"/>
                  <a:gd name="T12" fmla="*/ 64 w 455"/>
                  <a:gd name="T13" fmla="*/ 466 h 695"/>
                  <a:gd name="T14" fmla="*/ 8 w 455"/>
                  <a:gd name="T15" fmla="*/ 527 h 695"/>
                  <a:gd name="T16" fmla="*/ 12 w 455"/>
                  <a:gd name="T17" fmla="*/ 546 h 695"/>
                  <a:gd name="T18" fmla="*/ 34 w 455"/>
                  <a:gd name="T19" fmla="*/ 565 h 695"/>
                  <a:gd name="T20" fmla="*/ 13 w 455"/>
                  <a:gd name="T21" fmla="*/ 598 h 695"/>
                  <a:gd name="T22" fmla="*/ 0 w 455"/>
                  <a:gd name="T23" fmla="*/ 631 h 695"/>
                  <a:gd name="T24" fmla="*/ 34 w 455"/>
                  <a:gd name="T25" fmla="*/ 695 h 695"/>
                  <a:gd name="T26" fmla="*/ 137 w 455"/>
                  <a:gd name="T27" fmla="*/ 663 h 695"/>
                  <a:gd name="T28" fmla="*/ 242 w 455"/>
                  <a:gd name="T29" fmla="*/ 610 h 695"/>
                  <a:gd name="T30" fmla="*/ 379 w 455"/>
                  <a:gd name="T31" fmla="*/ 562 h 695"/>
                  <a:gd name="T32" fmla="*/ 446 w 455"/>
                  <a:gd name="T33" fmla="*/ 466 h 695"/>
                  <a:gd name="T34" fmla="*/ 448 w 455"/>
                  <a:gd name="T35" fmla="*/ 126 h 695"/>
                  <a:gd name="T36" fmla="*/ 455 w 455"/>
                  <a:gd name="T37" fmla="*/ 84 h 695"/>
                  <a:gd name="T38" fmla="*/ 426 w 455"/>
                  <a:gd name="T39" fmla="*/ 79 h 695"/>
                  <a:gd name="T40" fmla="*/ 401 w 455"/>
                  <a:gd name="T41" fmla="*/ 69 h 695"/>
                  <a:gd name="T42" fmla="*/ 359 w 455"/>
                  <a:gd name="T43" fmla="*/ 60 h 695"/>
                  <a:gd name="T44" fmla="*/ 339 w 455"/>
                  <a:gd name="T45" fmla="*/ 69 h 695"/>
                  <a:gd name="T46" fmla="*/ 306 w 455"/>
                  <a:gd name="T47" fmla="*/ 57 h 695"/>
                  <a:gd name="T48" fmla="*/ 244 w 455"/>
                  <a:gd name="T49" fmla="*/ 29 h 695"/>
                  <a:gd name="T50" fmla="*/ 198 w 455"/>
                  <a:gd name="T51" fmla="*/ 29 h 695"/>
                  <a:gd name="T52" fmla="*/ 160 w 455"/>
                  <a:gd name="T53" fmla="*/ 13 h 695"/>
                  <a:gd name="T54" fmla="*/ 135 w 455"/>
                  <a:gd name="T55" fmla="*/ 0 h 695"/>
                  <a:gd name="T56" fmla="*/ 109 w 455"/>
                  <a:gd name="T57" fmla="*/ 7 h 695"/>
                  <a:gd name="T58" fmla="*/ 97 w 455"/>
                  <a:gd name="T59" fmla="*/ 25 h 695"/>
                  <a:gd name="T60" fmla="*/ 77 w 455"/>
                  <a:gd name="T61" fmla="*/ 6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5" h="695">
                    <a:moveTo>
                      <a:pt x="77" y="65"/>
                    </a:moveTo>
                    <a:lnTo>
                      <a:pt x="143" y="244"/>
                    </a:lnTo>
                    <a:lnTo>
                      <a:pt x="102" y="264"/>
                    </a:lnTo>
                    <a:lnTo>
                      <a:pt x="118" y="311"/>
                    </a:lnTo>
                    <a:lnTo>
                      <a:pt x="125" y="358"/>
                    </a:lnTo>
                    <a:lnTo>
                      <a:pt x="119" y="389"/>
                    </a:lnTo>
                    <a:lnTo>
                      <a:pt x="64" y="466"/>
                    </a:lnTo>
                    <a:lnTo>
                      <a:pt x="8" y="527"/>
                    </a:lnTo>
                    <a:lnTo>
                      <a:pt x="12" y="546"/>
                    </a:lnTo>
                    <a:lnTo>
                      <a:pt x="34" y="565"/>
                    </a:lnTo>
                    <a:lnTo>
                      <a:pt x="13" y="598"/>
                    </a:lnTo>
                    <a:lnTo>
                      <a:pt x="0" y="631"/>
                    </a:lnTo>
                    <a:lnTo>
                      <a:pt x="34" y="695"/>
                    </a:lnTo>
                    <a:lnTo>
                      <a:pt x="137" y="663"/>
                    </a:lnTo>
                    <a:lnTo>
                      <a:pt x="242" y="610"/>
                    </a:lnTo>
                    <a:lnTo>
                      <a:pt x="379" y="562"/>
                    </a:lnTo>
                    <a:lnTo>
                      <a:pt x="446" y="466"/>
                    </a:lnTo>
                    <a:lnTo>
                      <a:pt x="448" y="126"/>
                    </a:lnTo>
                    <a:lnTo>
                      <a:pt x="455" y="84"/>
                    </a:lnTo>
                    <a:lnTo>
                      <a:pt x="426" y="79"/>
                    </a:lnTo>
                    <a:lnTo>
                      <a:pt x="401" y="69"/>
                    </a:lnTo>
                    <a:lnTo>
                      <a:pt x="359" y="60"/>
                    </a:lnTo>
                    <a:lnTo>
                      <a:pt x="339" y="69"/>
                    </a:lnTo>
                    <a:lnTo>
                      <a:pt x="306" y="57"/>
                    </a:lnTo>
                    <a:lnTo>
                      <a:pt x="244" y="29"/>
                    </a:lnTo>
                    <a:lnTo>
                      <a:pt x="198" y="29"/>
                    </a:lnTo>
                    <a:lnTo>
                      <a:pt x="160" y="13"/>
                    </a:lnTo>
                    <a:lnTo>
                      <a:pt x="135" y="0"/>
                    </a:lnTo>
                    <a:lnTo>
                      <a:pt x="109" y="7"/>
                    </a:lnTo>
                    <a:lnTo>
                      <a:pt x="97" y="25"/>
                    </a:lnTo>
                    <a:lnTo>
                      <a:pt x="77" y="65"/>
                    </a:lnTo>
                    <a:close/>
                  </a:path>
                </a:pathLst>
              </a:custGeom>
              <a:grpFill/>
              <a:ln w="12700">
                <a:solidFill>
                  <a:srgbClr val="6777C5"/>
                </a:solidFill>
                <a:headEnd/>
                <a:tailEnd/>
              </a:ln>
              <a:effectLst/>
            </p:spPr>
            <p:style>
              <a:lnRef idx="1">
                <a:schemeClr val="accent1"/>
              </a:lnRef>
              <a:fillRef idx="3">
                <a:schemeClr val="accent1"/>
              </a:fillRef>
              <a:effectRef idx="2">
                <a:schemeClr val="accent1"/>
              </a:effectRef>
              <a:fontRef idx="minor">
                <a:schemeClr val="lt1"/>
              </a:fontRef>
            </p:style>
            <p:txBody>
              <a:bodyPr/>
              <a:lstStyle/>
              <a:p>
                <a:endParaRPr lang="es-ES"/>
              </a:p>
            </p:txBody>
          </p:sp>
          <p:sp>
            <p:nvSpPr>
              <p:cNvPr id="187" name="Freeform 61"/>
              <p:cNvSpPr>
                <a:spLocks/>
              </p:cNvSpPr>
              <p:nvPr/>
            </p:nvSpPr>
            <p:spPr bwMode="auto">
              <a:xfrm>
                <a:off x="3228826" y="4023839"/>
                <a:ext cx="435493" cy="457890"/>
              </a:xfrm>
              <a:custGeom>
                <a:avLst/>
                <a:gdLst>
                  <a:gd name="T0" fmla="*/ 277 w 464"/>
                  <a:gd name="T1" fmla="*/ 46 h 488"/>
                  <a:gd name="T2" fmla="*/ 162 w 464"/>
                  <a:gd name="T3" fmla="*/ 102 h 488"/>
                  <a:gd name="T4" fmla="*/ 63 w 464"/>
                  <a:gd name="T5" fmla="*/ 132 h 488"/>
                  <a:gd name="T6" fmla="*/ 41 w 464"/>
                  <a:gd name="T7" fmla="*/ 190 h 488"/>
                  <a:gd name="T8" fmla="*/ 15 w 464"/>
                  <a:gd name="T9" fmla="*/ 212 h 488"/>
                  <a:gd name="T10" fmla="*/ 25 w 464"/>
                  <a:gd name="T11" fmla="*/ 251 h 488"/>
                  <a:gd name="T12" fmla="*/ 25 w 464"/>
                  <a:gd name="T13" fmla="*/ 289 h 488"/>
                  <a:gd name="T14" fmla="*/ 10 w 464"/>
                  <a:gd name="T15" fmla="*/ 315 h 488"/>
                  <a:gd name="T16" fmla="*/ 15 w 464"/>
                  <a:gd name="T17" fmla="*/ 343 h 488"/>
                  <a:gd name="T18" fmla="*/ 0 w 464"/>
                  <a:gd name="T19" fmla="*/ 366 h 488"/>
                  <a:gd name="T20" fmla="*/ 19 w 464"/>
                  <a:gd name="T21" fmla="*/ 391 h 488"/>
                  <a:gd name="T22" fmla="*/ 41 w 464"/>
                  <a:gd name="T23" fmla="*/ 387 h 488"/>
                  <a:gd name="T24" fmla="*/ 41 w 464"/>
                  <a:gd name="T25" fmla="*/ 427 h 488"/>
                  <a:gd name="T26" fmla="*/ 55 w 464"/>
                  <a:gd name="T27" fmla="*/ 443 h 488"/>
                  <a:gd name="T28" fmla="*/ 71 w 464"/>
                  <a:gd name="T29" fmla="*/ 422 h 488"/>
                  <a:gd name="T30" fmla="*/ 88 w 464"/>
                  <a:gd name="T31" fmla="*/ 427 h 488"/>
                  <a:gd name="T32" fmla="*/ 98 w 464"/>
                  <a:gd name="T33" fmla="*/ 452 h 488"/>
                  <a:gd name="T34" fmla="*/ 109 w 464"/>
                  <a:gd name="T35" fmla="*/ 467 h 488"/>
                  <a:gd name="T36" fmla="*/ 109 w 464"/>
                  <a:gd name="T37" fmla="*/ 488 h 488"/>
                  <a:gd name="T38" fmla="*/ 150 w 464"/>
                  <a:gd name="T39" fmla="*/ 427 h 488"/>
                  <a:gd name="T40" fmla="*/ 150 w 464"/>
                  <a:gd name="T41" fmla="*/ 412 h 488"/>
                  <a:gd name="T42" fmla="*/ 172 w 464"/>
                  <a:gd name="T43" fmla="*/ 397 h 488"/>
                  <a:gd name="T44" fmla="*/ 207 w 464"/>
                  <a:gd name="T45" fmla="*/ 416 h 488"/>
                  <a:gd name="T46" fmla="*/ 227 w 464"/>
                  <a:gd name="T47" fmla="*/ 380 h 488"/>
                  <a:gd name="T48" fmla="*/ 244 w 464"/>
                  <a:gd name="T49" fmla="*/ 361 h 488"/>
                  <a:gd name="T50" fmla="*/ 239 w 464"/>
                  <a:gd name="T51" fmla="*/ 339 h 488"/>
                  <a:gd name="T52" fmla="*/ 227 w 464"/>
                  <a:gd name="T53" fmla="*/ 339 h 488"/>
                  <a:gd name="T54" fmla="*/ 197 w 464"/>
                  <a:gd name="T55" fmla="*/ 317 h 488"/>
                  <a:gd name="T56" fmla="*/ 222 w 464"/>
                  <a:gd name="T57" fmla="*/ 303 h 488"/>
                  <a:gd name="T58" fmla="*/ 288 w 464"/>
                  <a:gd name="T59" fmla="*/ 230 h 488"/>
                  <a:gd name="T60" fmla="*/ 346 w 464"/>
                  <a:gd name="T61" fmla="*/ 205 h 488"/>
                  <a:gd name="T62" fmla="*/ 464 w 464"/>
                  <a:gd name="T63" fmla="*/ 154 h 488"/>
                  <a:gd name="T64" fmla="*/ 410 w 464"/>
                  <a:gd name="T65" fmla="*/ 0 h 488"/>
                  <a:gd name="T66" fmla="*/ 277 w 464"/>
                  <a:gd name="T67" fmla="*/ 46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64" h="488">
                    <a:moveTo>
                      <a:pt x="277" y="46"/>
                    </a:moveTo>
                    <a:lnTo>
                      <a:pt x="162" y="102"/>
                    </a:lnTo>
                    <a:lnTo>
                      <a:pt x="63" y="132"/>
                    </a:lnTo>
                    <a:lnTo>
                      <a:pt x="41" y="190"/>
                    </a:lnTo>
                    <a:lnTo>
                      <a:pt x="15" y="212"/>
                    </a:lnTo>
                    <a:lnTo>
                      <a:pt x="25" y="251"/>
                    </a:lnTo>
                    <a:lnTo>
                      <a:pt x="25" y="289"/>
                    </a:lnTo>
                    <a:lnTo>
                      <a:pt x="10" y="315"/>
                    </a:lnTo>
                    <a:lnTo>
                      <a:pt x="15" y="343"/>
                    </a:lnTo>
                    <a:lnTo>
                      <a:pt x="0" y="366"/>
                    </a:lnTo>
                    <a:lnTo>
                      <a:pt x="19" y="391"/>
                    </a:lnTo>
                    <a:lnTo>
                      <a:pt x="41" y="387"/>
                    </a:lnTo>
                    <a:lnTo>
                      <a:pt x="41" y="427"/>
                    </a:lnTo>
                    <a:lnTo>
                      <a:pt x="55" y="443"/>
                    </a:lnTo>
                    <a:lnTo>
                      <a:pt x="71" y="422"/>
                    </a:lnTo>
                    <a:lnTo>
                      <a:pt x="88" y="427"/>
                    </a:lnTo>
                    <a:lnTo>
                      <a:pt x="98" y="452"/>
                    </a:lnTo>
                    <a:lnTo>
                      <a:pt x="109" y="467"/>
                    </a:lnTo>
                    <a:lnTo>
                      <a:pt x="109" y="488"/>
                    </a:lnTo>
                    <a:lnTo>
                      <a:pt x="150" y="427"/>
                    </a:lnTo>
                    <a:lnTo>
                      <a:pt x="150" y="412"/>
                    </a:lnTo>
                    <a:lnTo>
                      <a:pt x="172" y="397"/>
                    </a:lnTo>
                    <a:lnTo>
                      <a:pt x="207" y="416"/>
                    </a:lnTo>
                    <a:lnTo>
                      <a:pt x="227" y="380"/>
                    </a:lnTo>
                    <a:lnTo>
                      <a:pt x="244" y="361"/>
                    </a:lnTo>
                    <a:lnTo>
                      <a:pt x="239" y="339"/>
                    </a:lnTo>
                    <a:lnTo>
                      <a:pt x="227" y="339"/>
                    </a:lnTo>
                    <a:lnTo>
                      <a:pt x="197" y="317"/>
                    </a:lnTo>
                    <a:lnTo>
                      <a:pt x="222" y="303"/>
                    </a:lnTo>
                    <a:lnTo>
                      <a:pt x="288" y="230"/>
                    </a:lnTo>
                    <a:lnTo>
                      <a:pt x="346" y="205"/>
                    </a:lnTo>
                    <a:lnTo>
                      <a:pt x="464" y="154"/>
                    </a:lnTo>
                    <a:lnTo>
                      <a:pt x="410" y="0"/>
                    </a:lnTo>
                    <a:lnTo>
                      <a:pt x="277" y="46"/>
                    </a:lnTo>
                    <a:close/>
                  </a:path>
                </a:pathLst>
              </a:custGeom>
              <a:grpFill/>
              <a:ln w="12700">
                <a:solidFill>
                  <a:srgbClr val="6777C5"/>
                </a:solidFill>
                <a:headEnd/>
                <a:tailEnd/>
              </a:ln>
              <a:effectLst/>
            </p:spPr>
            <p:style>
              <a:lnRef idx="1">
                <a:schemeClr val="accent1"/>
              </a:lnRef>
              <a:fillRef idx="3">
                <a:schemeClr val="accent1"/>
              </a:fillRef>
              <a:effectRef idx="2">
                <a:schemeClr val="accent1"/>
              </a:effectRef>
              <a:fontRef idx="minor">
                <a:schemeClr val="lt1"/>
              </a:fontRef>
            </p:style>
            <p:txBody>
              <a:bodyPr/>
              <a:lstStyle/>
              <a:p>
                <a:endParaRPr lang="es-ES"/>
              </a:p>
            </p:txBody>
          </p:sp>
          <p:sp>
            <p:nvSpPr>
              <p:cNvPr id="188" name="Freeform 62"/>
              <p:cNvSpPr>
                <a:spLocks/>
              </p:cNvSpPr>
              <p:nvPr/>
            </p:nvSpPr>
            <p:spPr bwMode="auto">
              <a:xfrm>
                <a:off x="3675932" y="3590834"/>
                <a:ext cx="476969" cy="363326"/>
              </a:xfrm>
              <a:custGeom>
                <a:avLst/>
                <a:gdLst>
                  <a:gd name="T0" fmla="*/ 339 w 508"/>
                  <a:gd name="T1" fmla="*/ 388 h 388"/>
                  <a:gd name="T2" fmla="*/ 490 w 508"/>
                  <a:gd name="T3" fmla="*/ 251 h 388"/>
                  <a:gd name="T4" fmla="*/ 486 w 508"/>
                  <a:gd name="T5" fmla="*/ 231 h 388"/>
                  <a:gd name="T6" fmla="*/ 465 w 508"/>
                  <a:gd name="T7" fmla="*/ 168 h 388"/>
                  <a:gd name="T8" fmla="*/ 432 w 508"/>
                  <a:gd name="T9" fmla="*/ 131 h 388"/>
                  <a:gd name="T10" fmla="*/ 429 w 508"/>
                  <a:gd name="T11" fmla="*/ 113 h 388"/>
                  <a:gd name="T12" fmla="*/ 436 w 508"/>
                  <a:gd name="T13" fmla="*/ 100 h 388"/>
                  <a:gd name="T14" fmla="*/ 458 w 508"/>
                  <a:gd name="T15" fmla="*/ 91 h 388"/>
                  <a:gd name="T16" fmla="*/ 508 w 508"/>
                  <a:gd name="T17" fmla="*/ 77 h 388"/>
                  <a:gd name="T18" fmla="*/ 495 w 508"/>
                  <a:gd name="T19" fmla="*/ 68 h 388"/>
                  <a:gd name="T20" fmla="*/ 468 w 508"/>
                  <a:gd name="T21" fmla="*/ 59 h 388"/>
                  <a:gd name="T22" fmla="*/ 443 w 508"/>
                  <a:gd name="T23" fmla="*/ 34 h 388"/>
                  <a:gd name="T24" fmla="*/ 452 w 508"/>
                  <a:gd name="T25" fmla="*/ 16 h 388"/>
                  <a:gd name="T26" fmla="*/ 436 w 508"/>
                  <a:gd name="T27" fmla="*/ 16 h 388"/>
                  <a:gd name="T28" fmla="*/ 382 w 508"/>
                  <a:gd name="T29" fmla="*/ 8 h 388"/>
                  <a:gd name="T30" fmla="*/ 360 w 508"/>
                  <a:gd name="T31" fmla="*/ 0 h 388"/>
                  <a:gd name="T32" fmla="*/ 339 w 508"/>
                  <a:gd name="T33" fmla="*/ 22 h 388"/>
                  <a:gd name="T34" fmla="*/ 316 w 508"/>
                  <a:gd name="T35" fmla="*/ 55 h 388"/>
                  <a:gd name="T36" fmla="*/ 298 w 508"/>
                  <a:gd name="T37" fmla="*/ 65 h 388"/>
                  <a:gd name="T38" fmla="*/ 264 w 508"/>
                  <a:gd name="T39" fmla="*/ 68 h 388"/>
                  <a:gd name="T40" fmla="*/ 233 w 508"/>
                  <a:gd name="T41" fmla="*/ 77 h 388"/>
                  <a:gd name="T42" fmla="*/ 214 w 508"/>
                  <a:gd name="T43" fmla="*/ 68 h 388"/>
                  <a:gd name="T44" fmla="*/ 203 w 508"/>
                  <a:gd name="T45" fmla="*/ 55 h 388"/>
                  <a:gd name="T46" fmla="*/ 167 w 508"/>
                  <a:gd name="T47" fmla="*/ 55 h 388"/>
                  <a:gd name="T48" fmla="*/ 142 w 508"/>
                  <a:gd name="T49" fmla="*/ 52 h 388"/>
                  <a:gd name="T50" fmla="*/ 117 w 508"/>
                  <a:gd name="T51" fmla="*/ 65 h 388"/>
                  <a:gd name="T52" fmla="*/ 84 w 508"/>
                  <a:gd name="T53" fmla="*/ 72 h 388"/>
                  <a:gd name="T54" fmla="*/ 50 w 508"/>
                  <a:gd name="T55" fmla="*/ 59 h 388"/>
                  <a:gd name="T56" fmla="*/ 19 w 508"/>
                  <a:gd name="T57" fmla="*/ 43 h 388"/>
                  <a:gd name="T58" fmla="*/ 0 w 508"/>
                  <a:gd name="T59" fmla="*/ 25 h 388"/>
                  <a:gd name="T60" fmla="*/ 1 w 508"/>
                  <a:gd name="T61" fmla="*/ 98 h 388"/>
                  <a:gd name="T62" fmla="*/ 87 w 508"/>
                  <a:gd name="T63" fmla="*/ 132 h 388"/>
                  <a:gd name="T64" fmla="*/ 111 w 508"/>
                  <a:gd name="T65" fmla="*/ 175 h 388"/>
                  <a:gd name="T66" fmla="*/ 212 w 508"/>
                  <a:gd name="T67" fmla="*/ 223 h 388"/>
                  <a:gd name="T68" fmla="*/ 246 w 508"/>
                  <a:gd name="T69" fmla="*/ 334 h 388"/>
                  <a:gd name="T70" fmla="*/ 339 w 508"/>
                  <a:gd name="T71" fmla="*/ 388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08" h="388">
                    <a:moveTo>
                      <a:pt x="339" y="388"/>
                    </a:moveTo>
                    <a:lnTo>
                      <a:pt x="490" y="251"/>
                    </a:lnTo>
                    <a:lnTo>
                      <a:pt x="486" y="231"/>
                    </a:lnTo>
                    <a:lnTo>
                      <a:pt x="465" y="168"/>
                    </a:lnTo>
                    <a:lnTo>
                      <a:pt x="432" y="131"/>
                    </a:lnTo>
                    <a:lnTo>
                      <a:pt x="429" y="113"/>
                    </a:lnTo>
                    <a:lnTo>
                      <a:pt x="436" y="100"/>
                    </a:lnTo>
                    <a:lnTo>
                      <a:pt x="458" y="91"/>
                    </a:lnTo>
                    <a:lnTo>
                      <a:pt x="508" y="77"/>
                    </a:lnTo>
                    <a:lnTo>
                      <a:pt x="495" y="68"/>
                    </a:lnTo>
                    <a:lnTo>
                      <a:pt x="468" y="59"/>
                    </a:lnTo>
                    <a:lnTo>
                      <a:pt x="443" y="34"/>
                    </a:lnTo>
                    <a:lnTo>
                      <a:pt x="452" y="16"/>
                    </a:lnTo>
                    <a:lnTo>
                      <a:pt x="436" y="16"/>
                    </a:lnTo>
                    <a:lnTo>
                      <a:pt x="382" y="8"/>
                    </a:lnTo>
                    <a:lnTo>
                      <a:pt x="360" y="0"/>
                    </a:lnTo>
                    <a:lnTo>
                      <a:pt x="339" y="22"/>
                    </a:lnTo>
                    <a:lnTo>
                      <a:pt x="316" y="55"/>
                    </a:lnTo>
                    <a:lnTo>
                      <a:pt x="298" y="65"/>
                    </a:lnTo>
                    <a:lnTo>
                      <a:pt x="264" y="68"/>
                    </a:lnTo>
                    <a:lnTo>
                      <a:pt x="233" y="77"/>
                    </a:lnTo>
                    <a:lnTo>
                      <a:pt x="214" y="68"/>
                    </a:lnTo>
                    <a:lnTo>
                      <a:pt x="203" y="55"/>
                    </a:lnTo>
                    <a:lnTo>
                      <a:pt x="167" y="55"/>
                    </a:lnTo>
                    <a:lnTo>
                      <a:pt x="142" y="52"/>
                    </a:lnTo>
                    <a:lnTo>
                      <a:pt x="117" y="65"/>
                    </a:lnTo>
                    <a:lnTo>
                      <a:pt x="84" y="72"/>
                    </a:lnTo>
                    <a:lnTo>
                      <a:pt x="50" y="59"/>
                    </a:lnTo>
                    <a:lnTo>
                      <a:pt x="19" y="43"/>
                    </a:lnTo>
                    <a:lnTo>
                      <a:pt x="0" y="25"/>
                    </a:lnTo>
                    <a:lnTo>
                      <a:pt x="1" y="98"/>
                    </a:lnTo>
                    <a:lnTo>
                      <a:pt x="87" y="132"/>
                    </a:lnTo>
                    <a:lnTo>
                      <a:pt x="111" y="175"/>
                    </a:lnTo>
                    <a:lnTo>
                      <a:pt x="212" y="223"/>
                    </a:lnTo>
                    <a:lnTo>
                      <a:pt x="246" y="334"/>
                    </a:lnTo>
                    <a:lnTo>
                      <a:pt x="339" y="388"/>
                    </a:lnTo>
                    <a:close/>
                  </a:path>
                </a:pathLst>
              </a:custGeom>
              <a:grpFill/>
              <a:ln w="12700">
                <a:solidFill>
                  <a:srgbClr val="6777C5"/>
                </a:solidFill>
                <a:headEnd/>
                <a:tailEnd/>
              </a:ln>
              <a:effectLst/>
            </p:spPr>
            <p:style>
              <a:lnRef idx="1">
                <a:schemeClr val="accent1"/>
              </a:lnRef>
              <a:fillRef idx="3">
                <a:schemeClr val="accent1"/>
              </a:fillRef>
              <a:effectRef idx="2">
                <a:schemeClr val="accent1"/>
              </a:effectRef>
              <a:fontRef idx="minor">
                <a:schemeClr val="lt1"/>
              </a:fontRef>
            </p:style>
            <p:txBody>
              <a:bodyPr/>
              <a:lstStyle/>
              <a:p>
                <a:endParaRPr lang="es-ES"/>
              </a:p>
            </p:txBody>
          </p:sp>
          <p:sp>
            <p:nvSpPr>
              <p:cNvPr id="189" name="Freeform 63"/>
              <p:cNvSpPr>
                <a:spLocks/>
              </p:cNvSpPr>
              <p:nvPr/>
            </p:nvSpPr>
            <p:spPr bwMode="auto">
              <a:xfrm>
                <a:off x="3613719" y="3684569"/>
                <a:ext cx="379916" cy="483604"/>
              </a:xfrm>
              <a:custGeom>
                <a:avLst/>
                <a:gdLst>
                  <a:gd name="T0" fmla="*/ 54 w 406"/>
                  <a:gd name="T1" fmla="*/ 516 h 516"/>
                  <a:gd name="T2" fmla="*/ 113 w 406"/>
                  <a:gd name="T3" fmla="*/ 483 h 516"/>
                  <a:gd name="T4" fmla="*/ 192 w 406"/>
                  <a:gd name="T5" fmla="*/ 451 h 516"/>
                  <a:gd name="T6" fmla="*/ 256 w 406"/>
                  <a:gd name="T7" fmla="*/ 397 h 516"/>
                  <a:gd name="T8" fmla="*/ 270 w 406"/>
                  <a:gd name="T9" fmla="*/ 358 h 516"/>
                  <a:gd name="T10" fmla="*/ 296 w 406"/>
                  <a:gd name="T11" fmla="*/ 361 h 516"/>
                  <a:gd name="T12" fmla="*/ 406 w 406"/>
                  <a:gd name="T13" fmla="*/ 288 h 516"/>
                  <a:gd name="T14" fmla="*/ 313 w 406"/>
                  <a:gd name="T15" fmla="*/ 235 h 516"/>
                  <a:gd name="T16" fmla="*/ 279 w 406"/>
                  <a:gd name="T17" fmla="*/ 123 h 516"/>
                  <a:gd name="T18" fmla="*/ 177 w 406"/>
                  <a:gd name="T19" fmla="*/ 74 h 516"/>
                  <a:gd name="T20" fmla="*/ 154 w 406"/>
                  <a:gd name="T21" fmla="*/ 31 h 516"/>
                  <a:gd name="T22" fmla="*/ 67 w 406"/>
                  <a:gd name="T23" fmla="*/ 0 h 516"/>
                  <a:gd name="T24" fmla="*/ 65 w 406"/>
                  <a:gd name="T25" fmla="*/ 266 h 516"/>
                  <a:gd name="T26" fmla="*/ 0 w 406"/>
                  <a:gd name="T27" fmla="*/ 362 h 516"/>
                  <a:gd name="T28" fmla="*/ 54 w 406"/>
                  <a:gd name="T29" fmla="*/ 516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6" h="516">
                    <a:moveTo>
                      <a:pt x="54" y="516"/>
                    </a:moveTo>
                    <a:lnTo>
                      <a:pt x="113" y="483"/>
                    </a:lnTo>
                    <a:lnTo>
                      <a:pt x="192" y="451"/>
                    </a:lnTo>
                    <a:lnTo>
                      <a:pt x="256" y="397"/>
                    </a:lnTo>
                    <a:lnTo>
                      <a:pt x="270" y="358"/>
                    </a:lnTo>
                    <a:lnTo>
                      <a:pt x="296" y="361"/>
                    </a:lnTo>
                    <a:lnTo>
                      <a:pt x="406" y="288"/>
                    </a:lnTo>
                    <a:lnTo>
                      <a:pt x="313" y="235"/>
                    </a:lnTo>
                    <a:lnTo>
                      <a:pt x="279" y="123"/>
                    </a:lnTo>
                    <a:lnTo>
                      <a:pt x="177" y="74"/>
                    </a:lnTo>
                    <a:lnTo>
                      <a:pt x="154" y="31"/>
                    </a:lnTo>
                    <a:lnTo>
                      <a:pt x="67" y="0"/>
                    </a:lnTo>
                    <a:lnTo>
                      <a:pt x="65" y="266"/>
                    </a:lnTo>
                    <a:lnTo>
                      <a:pt x="0" y="362"/>
                    </a:lnTo>
                    <a:lnTo>
                      <a:pt x="54" y="516"/>
                    </a:lnTo>
                    <a:close/>
                  </a:path>
                </a:pathLst>
              </a:custGeom>
              <a:grpFill/>
              <a:ln w="12700">
                <a:solidFill>
                  <a:srgbClr val="6777C5"/>
                </a:solidFill>
                <a:headEnd/>
                <a:tailEnd/>
              </a:ln>
              <a:effectLst/>
            </p:spPr>
            <p:style>
              <a:lnRef idx="1">
                <a:schemeClr val="accent1"/>
              </a:lnRef>
              <a:fillRef idx="3">
                <a:schemeClr val="accent1"/>
              </a:fillRef>
              <a:effectRef idx="2">
                <a:schemeClr val="accent1"/>
              </a:effectRef>
              <a:fontRef idx="minor">
                <a:schemeClr val="lt1"/>
              </a:fontRef>
            </p:style>
            <p:txBody>
              <a:bodyPr/>
              <a:lstStyle/>
              <a:p>
                <a:endParaRPr lang="es-ES"/>
              </a:p>
            </p:txBody>
          </p:sp>
        </p:grpSp>
        <p:sp>
          <p:nvSpPr>
            <p:cNvPr id="146" name="Freeform 20"/>
            <p:cNvSpPr>
              <a:spLocks/>
            </p:cNvSpPr>
            <p:nvPr/>
          </p:nvSpPr>
          <p:spPr bwMode="auto">
            <a:xfrm>
              <a:off x="1897189" y="1897267"/>
              <a:ext cx="346183" cy="382301"/>
            </a:xfrm>
            <a:custGeom>
              <a:avLst/>
              <a:gdLst>
                <a:gd name="T0" fmla="*/ 551 w 551"/>
                <a:gd name="T1" fmla="*/ 169 h 609"/>
                <a:gd name="T2" fmla="*/ 535 w 551"/>
                <a:gd name="T3" fmla="*/ 150 h 609"/>
                <a:gd name="T4" fmla="*/ 503 w 551"/>
                <a:gd name="T5" fmla="*/ 150 h 609"/>
                <a:gd name="T6" fmla="*/ 465 w 551"/>
                <a:gd name="T7" fmla="*/ 142 h 609"/>
                <a:gd name="T8" fmla="*/ 399 w 551"/>
                <a:gd name="T9" fmla="*/ 120 h 609"/>
                <a:gd name="T10" fmla="*/ 370 w 551"/>
                <a:gd name="T11" fmla="*/ 89 h 609"/>
                <a:gd name="T12" fmla="*/ 358 w 551"/>
                <a:gd name="T13" fmla="*/ 81 h 609"/>
                <a:gd name="T14" fmla="*/ 348 w 551"/>
                <a:gd name="T15" fmla="*/ 97 h 609"/>
                <a:gd name="T16" fmla="*/ 340 w 551"/>
                <a:gd name="T17" fmla="*/ 126 h 609"/>
                <a:gd name="T18" fmla="*/ 315 w 551"/>
                <a:gd name="T19" fmla="*/ 101 h 609"/>
                <a:gd name="T20" fmla="*/ 311 w 551"/>
                <a:gd name="T21" fmla="*/ 85 h 609"/>
                <a:gd name="T22" fmla="*/ 333 w 551"/>
                <a:gd name="T23" fmla="*/ 67 h 609"/>
                <a:gd name="T24" fmla="*/ 336 w 551"/>
                <a:gd name="T25" fmla="*/ 64 h 609"/>
                <a:gd name="T26" fmla="*/ 311 w 551"/>
                <a:gd name="T27" fmla="*/ 9 h 609"/>
                <a:gd name="T28" fmla="*/ 282 w 551"/>
                <a:gd name="T29" fmla="*/ 19 h 609"/>
                <a:gd name="T30" fmla="*/ 249 w 551"/>
                <a:gd name="T31" fmla="*/ 19 h 609"/>
                <a:gd name="T32" fmla="*/ 200 w 551"/>
                <a:gd name="T33" fmla="*/ 0 h 609"/>
                <a:gd name="T34" fmla="*/ 178 w 551"/>
                <a:gd name="T35" fmla="*/ 21 h 609"/>
                <a:gd name="T36" fmla="*/ 151 w 551"/>
                <a:gd name="T37" fmla="*/ 39 h 609"/>
                <a:gd name="T38" fmla="*/ 130 w 551"/>
                <a:gd name="T39" fmla="*/ 72 h 609"/>
                <a:gd name="T40" fmla="*/ 130 w 551"/>
                <a:gd name="T41" fmla="*/ 108 h 609"/>
                <a:gd name="T42" fmla="*/ 100 w 551"/>
                <a:gd name="T43" fmla="*/ 112 h 609"/>
                <a:gd name="T44" fmla="*/ 77 w 551"/>
                <a:gd name="T45" fmla="*/ 130 h 609"/>
                <a:gd name="T46" fmla="*/ 69 w 551"/>
                <a:gd name="T47" fmla="*/ 175 h 609"/>
                <a:gd name="T48" fmla="*/ 47 w 551"/>
                <a:gd name="T49" fmla="*/ 189 h 609"/>
                <a:gd name="T50" fmla="*/ 39 w 551"/>
                <a:gd name="T51" fmla="*/ 234 h 609"/>
                <a:gd name="T52" fmla="*/ 17 w 551"/>
                <a:gd name="T53" fmla="*/ 276 h 609"/>
                <a:gd name="T54" fmla="*/ 25 w 551"/>
                <a:gd name="T55" fmla="*/ 298 h 609"/>
                <a:gd name="T56" fmla="*/ 0 w 551"/>
                <a:gd name="T57" fmla="*/ 312 h 609"/>
                <a:gd name="T58" fmla="*/ 4 w 551"/>
                <a:gd name="T59" fmla="*/ 337 h 609"/>
                <a:gd name="T60" fmla="*/ 4 w 551"/>
                <a:gd name="T61" fmla="*/ 371 h 609"/>
                <a:gd name="T62" fmla="*/ 40 w 551"/>
                <a:gd name="T63" fmla="*/ 399 h 609"/>
                <a:gd name="T64" fmla="*/ 59 w 551"/>
                <a:gd name="T65" fmla="*/ 417 h 609"/>
                <a:gd name="T66" fmla="*/ 94 w 551"/>
                <a:gd name="T67" fmla="*/ 401 h 609"/>
                <a:gd name="T68" fmla="*/ 131 w 551"/>
                <a:gd name="T69" fmla="*/ 420 h 609"/>
                <a:gd name="T70" fmla="*/ 148 w 551"/>
                <a:gd name="T71" fmla="*/ 445 h 609"/>
                <a:gd name="T72" fmla="*/ 155 w 551"/>
                <a:gd name="T73" fmla="*/ 472 h 609"/>
                <a:gd name="T74" fmla="*/ 204 w 551"/>
                <a:gd name="T75" fmla="*/ 483 h 609"/>
                <a:gd name="T76" fmla="*/ 223 w 551"/>
                <a:gd name="T77" fmla="*/ 495 h 609"/>
                <a:gd name="T78" fmla="*/ 217 w 551"/>
                <a:gd name="T79" fmla="*/ 527 h 609"/>
                <a:gd name="T80" fmla="*/ 186 w 551"/>
                <a:gd name="T81" fmla="*/ 533 h 609"/>
                <a:gd name="T82" fmla="*/ 183 w 551"/>
                <a:gd name="T83" fmla="*/ 581 h 609"/>
                <a:gd name="T84" fmla="*/ 261 w 551"/>
                <a:gd name="T85" fmla="*/ 581 h 609"/>
                <a:gd name="T86" fmla="*/ 311 w 551"/>
                <a:gd name="T87" fmla="*/ 609 h 609"/>
                <a:gd name="T88" fmla="*/ 358 w 551"/>
                <a:gd name="T89" fmla="*/ 527 h 609"/>
                <a:gd name="T90" fmla="*/ 326 w 551"/>
                <a:gd name="T91" fmla="*/ 503 h 609"/>
                <a:gd name="T92" fmla="*/ 334 w 551"/>
                <a:gd name="T93" fmla="*/ 419 h 609"/>
                <a:gd name="T94" fmla="*/ 408 w 551"/>
                <a:gd name="T95" fmla="*/ 311 h 609"/>
                <a:gd name="T96" fmla="*/ 417 w 551"/>
                <a:gd name="T97" fmla="*/ 286 h 609"/>
                <a:gd name="T98" fmla="*/ 478 w 551"/>
                <a:gd name="T99" fmla="*/ 263 h 609"/>
                <a:gd name="T100" fmla="*/ 551 w 551"/>
                <a:gd name="T101" fmla="*/ 16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1" h="609">
                  <a:moveTo>
                    <a:pt x="551" y="169"/>
                  </a:moveTo>
                  <a:lnTo>
                    <a:pt x="535" y="150"/>
                  </a:lnTo>
                  <a:lnTo>
                    <a:pt x="503" y="150"/>
                  </a:lnTo>
                  <a:lnTo>
                    <a:pt x="465" y="142"/>
                  </a:lnTo>
                  <a:lnTo>
                    <a:pt x="399" y="120"/>
                  </a:lnTo>
                  <a:lnTo>
                    <a:pt x="370" y="89"/>
                  </a:lnTo>
                  <a:lnTo>
                    <a:pt x="358" y="81"/>
                  </a:lnTo>
                  <a:lnTo>
                    <a:pt x="348" y="97"/>
                  </a:lnTo>
                  <a:lnTo>
                    <a:pt x="340" y="126"/>
                  </a:lnTo>
                  <a:lnTo>
                    <a:pt x="315" y="101"/>
                  </a:lnTo>
                  <a:lnTo>
                    <a:pt x="311" y="85"/>
                  </a:lnTo>
                  <a:lnTo>
                    <a:pt x="333" y="67"/>
                  </a:lnTo>
                  <a:lnTo>
                    <a:pt x="336" y="64"/>
                  </a:lnTo>
                  <a:lnTo>
                    <a:pt x="311" y="9"/>
                  </a:lnTo>
                  <a:lnTo>
                    <a:pt x="282" y="19"/>
                  </a:lnTo>
                  <a:lnTo>
                    <a:pt x="249" y="19"/>
                  </a:lnTo>
                  <a:lnTo>
                    <a:pt x="200" y="0"/>
                  </a:lnTo>
                  <a:lnTo>
                    <a:pt x="178" y="21"/>
                  </a:lnTo>
                  <a:lnTo>
                    <a:pt x="151" y="39"/>
                  </a:lnTo>
                  <a:lnTo>
                    <a:pt x="130" y="72"/>
                  </a:lnTo>
                  <a:lnTo>
                    <a:pt x="130" y="108"/>
                  </a:lnTo>
                  <a:lnTo>
                    <a:pt x="100" y="112"/>
                  </a:lnTo>
                  <a:lnTo>
                    <a:pt x="77" y="130"/>
                  </a:lnTo>
                  <a:lnTo>
                    <a:pt x="69" y="175"/>
                  </a:lnTo>
                  <a:lnTo>
                    <a:pt x="47" y="189"/>
                  </a:lnTo>
                  <a:lnTo>
                    <a:pt x="39" y="234"/>
                  </a:lnTo>
                  <a:lnTo>
                    <a:pt x="17" y="276"/>
                  </a:lnTo>
                  <a:lnTo>
                    <a:pt x="25" y="298"/>
                  </a:lnTo>
                  <a:lnTo>
                    <a:pt x="0" y="312"/>
                  </a:lnTo>
                  <a:lnTo>
                    <a:pt x="4" y="337"/>
                  </a:lnTo>
                  <a:lnTo>
                    <a:pt x="4" y="371"/>
                  </a:lnTo>
                  <a:lnTo>
                    <a:pt x="40" y="399"/>
                  </a:lnTo>
                  <a:lnTo>
                    <a:pt x="59" y="417"/>
                  </a:lnTo>
                  <a:lnTo>
                    <a:pt x="94" y="401"/>
                  </a:lnTo>
                  <a:lnTo>
                    <a:pt x="131" y="420"/>
                  </a:lnTo>
                  <a:lnTo>
                    <a:pt x="148" y="445"/>
                  </a:lnTo>
                  <a:lnTo>
                    <a:pt x="155" y="472"/>
                  </a:lnTo>
                  <a:lnTo>
                    <a:pt x="204" y="483"/>
                  </a:lnTo>
                  <a:lnTo>
                    <a:pt x="223" y="495"/>
                  </a:lnTo>
                  <a:lnTo>
                    <a:pt x="217" y="527"/>
                  </a:lnTo>
                  <a:lnTo>
                    <a:pt x="186" y="533"/>
                  </a:lnTo>
                  <a:lnTo>
                    <a:pt x="183" y="581"/>
                  </a:lnTo>
                  <a:lnTo>
                    <a:pt x="261" y="581"/>
                  </a:lnTo>
                  <a:lnTo>
                    <a:pt x="311" y="609"/>
                  </a:lnTo>
                  <a:lnTo>
                    <a:pt x="358" y="527"/>
                  </a:lnTo>
                  <a:lnTo>
                    <a:pt x="326" y="503"/>
                  </a:lnTo>
                  <a:lnTo>
                    <a:pt x="334" y="419"/>
                  </a:lnTo>
                  <a:lnTo>
                    <a:pt x="408" y="311"/>
                  </a:lnTo>
                  <a:lnTo>
                    <a:pt x="417" y="286"/>
                  </a:lnTo>
                  <a:lnTo>
                    <a:pt x="478" y="263"/>
                  </a:lnTo>
                  <a:lnTo>
                    <a:pt x="551" y="169"/>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47" name="Freeform 39"/>
            <p:cNvSpPr>
              <a:spLocks/>
            </p:cNvSpPr>
            <p:nvPr/>
          </p:nvSpPr>
          <p:spPr bwMode="auto">
            <a:xfrm>
              <a:off x="849749" y="2958041"/>
              <a:ext cx="591233" cy="388414"/>
            </a:xfrm>
            <a:custGeom>
              <a:avLst/>
              <a:gdLst>
                <a:gd name="T0" fmla="*/ 681 w 941"/>
                <a:gd name="T1" fmla="*/ 105 h 618"/>
                <a:gd name="T2" fmla="*/ 750 w 941"/>
                <a:gd name="T3" fmla="*/ 56 h 618"/>
                <a:gd name="T4" fmla="*/ 801 w 941"/>
                <a:gd name="T5" fmla="*/ 34 h 618"/>
                <a:gd name="T6" fmla="*/ 941 w 941"/>
                <a:gd name="T7" fmla="*/ 25 h 618"/>
                <a:gd name="T8" fmla="*/ 938 w 941"/>
                <a:gd name="T9" fmla="*/ 58 h 618"/>
                <a:gd name="T10" fmla="*/ 927 w 941"/>
                <a:gd name="T11" fmla="*/ 75 h 618"/>
                <a:gd name="T12" fmla="*/ 885 w 941"/>
                <a:gd name="T13" fmla="*/ 87 h 618"/>
                <a:gd name="T14" fmla="*/ 836 w 941"/>
                <a:gd name="T15" fmla="*/ 122 h 618"/>
                <a:gd name="T16" fmla="*/ 836 w 941"/>
                <a:gd name="T17" fmla="*/ 156 h 618"/>
                <a:gd name="T18" fmla="*/ 842 w 941"/>
                <a:gd name="T19" fmla="*/ 200 h 618"/>
                <a:gd name="T20" fmla="*/ 808 w 941"/>
                <a:gd name="T21" fmla="*/ 222 h 618"/>
                <a:gd name="T22" fmla="*/ 808 w 941"/>
                <a:gd name="T23" fmla="*/ 247 h 618"/>
                <a:gd name="T24" fmla="*/ 794 w 941"/>
                <a:gd name="T25" fmla="*/ 281 h 618"/>
                <a:gd name="T26" fmla="*/ 757 w 941"/>
                <a:gd name="T27" fmla="*/ 276 h 618"/>
                <a:gd name="T28" fmla="*/ 740 w 941"/>
                <a:gd name="T29" fmla="*/ 294 h 618"/>
                <a:gd name="T30" fmla="*/ 740 w 941"/>
                <a:gd name="T31" fmla="*/ 319 h 618"/>
                <a:gd name="T32" fmla="*/ 627 w 941"/>
                <a:gd name="T33" fmla="*/ 395 h 618"/>
                <a:gd name="T34" fmla="*/ 622 w 941"/>
                <a:gd name="T35" fmla="*/ 424 h 618"/>
                <a:gd name="T36" fmla="*/ 640 w 941"/>
                <a:gd name="T37" fmla="*/ 484 h 618"/>
                <a:gd name="T38" fmla="*/ 600 w 941"/>
                <a:gd name="T39" fmla="*/ 525 h 618"/>
                <a:gd name="T40" fmla="*/ 558 w 941"/>
                <a:gd name="T41" fmla="*/ 487 h 618"/>
                <a:gd name="T42" fmla="*/ 541 w 941"/>
                <a:gd name="T43" fmla="*/ 490 h 618"/>
                <a:gd name="T44" fmla="*/ 495 w 941"/>
                <a:gd name="T45" fmla="*/ 543 h 618"/>
                <a:gd name="T46" fmla="*/ 503 w 941"/>
                <a:gd name="T47" fmla="*/ 581 h 618"/>
                <a:gd name="T48" fmla="*/ 490 w 941"/>
                <a:gd name="T49" fmla="*/ 600 h 618"/>
                <a:gd name="T50" fmla="*/ 461 w 941"/>
                <a:gd name="T51" fmla="*/ 589 h 618"/>
                <a:gd name="T52" fmla="*/ 451 w 941"/>
                <a:gd name="T53" fmla="*/ 610 h 618"/>
                <a:gd name="T54" fmla="*/ 426 w 941"/>
                <a:gd name="T55" fmla="*/ 618 h 618"/>
                <a:gd name="T56" fmla="*/ 342 w 941"/>
                <a:gd name="T57" fmla="*/ 577 h 618"/>
                <a:gd name="T58" fmla="*/ 222 w 941"/>
                <a:gd name="T59" fmla="*/ 534 h 618"/>
                <a:gd name="T60" fmla="*/ 189 w 941"/>
                <a:gd name="T61" fmla="*/ 480 h 618"/>
                <a:gd name="T62" fmla="*/ 138 w 941"/>
                <a:gd name="T63" fmla="*/ 505 h 618"/>
                <a:gd name="T64" fmla="*/ 118 w 941"/>
                <a:gd name="T65" fmla="*/ 480 h 618"/>
                <a:gd name="T66" fmla="*/ 90 w 941"/>
                <a:gd name="T67" fmla="*/ 489 h 618"/>
                <a:gd name="T68" fmla="*/ 84 w 941"/>
                <a:gd name="T69" fmla="*/ 448 h 618"/>
                <a:gd name="T70" fmla="*/ 78 w 941"/>
                <a:gd name="T71" fmla="*/ 436 h 618"/>
                <a:gd name="T72" fmla="*/ 30 w 941"/>
                <a:gd name="T73" fmla="*/ 395 h 618"/>
                <a:gd name="T74" fmla="*/ 30 w 941"/>
                <a:gd name="T75" fmla="*/ 382 h 618"/>
                <a:gd name="T76" fmla="*/ 0 w 941"/>
                <a:gd name="T77" fmla="*/ 354 h 618"/>
                <a:gd name="T78" fmla="*/ 0 w 941"/>
                <a:gd name="T79" fmla="*/ 326 h 618"/>
                <a:gd name="T80" fmla="*/ 22 w 941"/>
                <a:gd name="T81" fmla="*/ 286 h 618"/>
                <a:gd name="T82" fmla="*/ 41 w 941"/>
                <a:gd name="T83" fmla="*/ 253 h 618"/>
                <a:gd name="T84" fmla="*/ 41 w 941"/>
                <a:gd name="T85" fmla="*/ 223 h 618"/>
                <a:gd name="T86" fmla="*/ 91 w 941"/>
                <a:gd name="T87" fmla="*/ 181 h 618"/>
                <a:gd name="T88" fmla="*/ 113 w 941"/>
                <a:gd name="T89" fmla="*/ 171 h 618"/>
                <a:gd name="T90" fmla="*/ 120 w 941"/>
                <a:gd name="T91" fmla="*/ 144 h 618"/>
                <a:gd name="T92" fmla="*/ 131 w 941"/>
                <a:gd name="T93" fmla="*/ 91 h 618"/>
                <a:gd name="T94" fmla="*/ 113 w 941"/>
                <a:gd name="T95" fmla="*/ 80 h 618"/>
                <a:gd name="T96" fmla="*/ 88 w 941"/>
                <a:gd name="T97" fmla="*/ 84 h 618"/>
                <a:gd name="T98" fmla="*/ 71 w 941"/>
                <a:gd name="T99" fmla="*/ 50 h 618"/>
                <a:gd name="T100" fmla="*/ 66 w 941"/>
                <a:gd name="T101" fmla="*/ 0 h 618"/>
                <a:gd name="T102" fmla="*/ 106 w 941"/>
                <a:gd name="T103" fmla="*/ 8 h 618"/>
                <a:gd name="T104" fmla="*/ 150 w 941"/>
                <a:gd name="T105" fmla="*/ 36 h 618"/>
                <a:gd name="T106" fmla="*/ 231 w 941"/>
                <a:gd name="T107" fmla="*/ 55 h 618"/>
                <a:gd name="T108" fmla="*/ 271 w 941"/>
                <a:gd name="T109" fmla="*/ 88 h 618"/>
                <a:gd name="T110" fmla="*/ 328 w 941"/>
                <a:gd name="T111" fmla="*/ 104 h 618"/>
                <a:gd name="T112" fmla="*/ 418 w 941"/>
                <a:gd name="T113" fmla="*/ 88 h 618"/>
                <a:gd name="T114" fmla="*/ 462 w 941"/>
                <a:gd name="T115" fmla="*/ 110 h 618"/>
                <a:gd name="T116" fmla="*/ 530 w 941"/>
                <a:gd name="T117" fmla="*/ 82 h 618"/>
                <a:gd name="T118" fmla="*/ 681 w 941"/>
                <a:gd name="T119" fmla="*/ 105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41" h="618">
                  <a:moveTo>
                    <a:pt x="681" y="105"/>
                  </a:moveTo>
                  <a:lnTo>
                    <a:pt x="750" y="56"/>
                  </a:lnTo>
                  <a:lnTo>
                    <a:pt x="801" y="34"/>
                  </a:lnTo>
                  <a:lnTo>
                    <a:pt x="941" y="25"/>
                  </a:lnTo>
                  <a:lnTo>
                    <a:pt x="938" y="58"/>
                  </a:lnTo>
                  <a:lnTo>
                    <a:pt x="927" y="75"/>
                  </a:lnTo>
                  <a:lnTo>
                    <a:pt x="885" y="87"/>
                  </a:lnTo>
                  <a:lnTo>
                    <a:pt x="836" y="122"/>
                  </a:lnTo>
                  <a:lnTo>
                    <a:pt x="836" y="156"/>
                  </a:lnTo>
                  <a:lnTo>
                    <a:pt x="842" y="200"/>
                  </a:lnTo>
                  <a:lnTo>
                    <a:pt x="808" y="222"/>
                  </a:lnTo>
                  <a:lnTo>
                    <a:pt x="808" y="247"/>
                  </a:lnTo>
                  <a:lnTo>
                    <a:pt x="794" y="281"/>
                  </a:lnTo>
                  <a:lnTo>
                    <a:pt x="757" y="276"/>
                  </a:lnTo>
                  <a:lnTo>
                    <a:pt x="740" y="294"/>
                  </a:lnTo>
                  <a:lnTo>
                    <a:pt x="740" y="319"/>
                  </a:lnTo>
                  <a:lnTo>
                    <a:pt x="627" y="395"/>
                  </a:lnTo>
                  <a:lnTo>
                    <a:pt x="622" y="424"/>
                  </a:lnTo>
                  <a:lnTo>
                    <a:pt x="640" y="484"/>
                  </a:lnTo>
                  <a:lnTo>
                    <a:pt x="600" y="525"/>
                  </a:lnTo>
                  <a:lnTo>
                    <a:pt x="558" y="487"/>
                  </a:lnTo>
                  <a:lnTo>
                    <a:pt x="541" y="490"/>
                  </a:lnTo>
                  <a:lnTo>
                    <a:pt x="495" y="543"/>
                  </a:lnTo>
                  <a:lnTo>
                    <a:pt x="503" y="581"/>
                  </a:lnTo>
                  <a:lnTo>
                    <a:pt x="490" y="600"/>
                  </a:lnTo>
                  <a:lnTo>
                    <a:pt x="461" y="589"/>
                  </a:lnTo>
                  <a:lnTo>
                    <a:pt x="451" y="610"/>
                  </a:lnTo>
                  <a:lnTo>
                    <a:pt x="426" y="618"/>
                  </a:lnTo>
                  <a:lnTo>
                    <a:pt x="342" y="577"/>
                  </a:lnTo>
                  <a:lnTo>
                    <a:pt x="222" y="534"/>
                  </a:lnTo>
                  <a:lnTo>
                    <a:pt x="189" y="480"/>
                  </a:lnTo>
                  <a:lnTo>
                    <a:pt x="138" y="505"/>
                  </a:lnTo>
                  <a:lnTo>
                    <a:pt x="118" y="480"/>
                  </a:lnTo>
                  <a:lnTo>
                    <a:pt x="90" y="489"/>
                  </a:lnTo>
                  <a:lnTo>
                    <a:pt x="84" y="448"/>
                  </a:lnTo>
                  <a:lnTo>
                    <a:pt x="78" y="436"/>
                  </a:lnTo>
                  <a:lnTo>
                    <a:pt x="30" y="395"/>
                  </a:lnTo>
                  <a:lnTo>
                    <a:pt x="30" y="382"/>
                  </a:lnTo>
                  <a:lnTo>
                    <a:pt x="0" y="354"/>
                  </a:lnTo>
                  <a:lnTo>
                    <a:pt x="0" y="326"/>
                  </a:lnTo>
                  <a:lnTo>
                    <a:pt x="22" y="286"/>
                  </a:lnTo>
                  <a:lnTo>
                    <a:pt x="41" y="253"/>
                  </a:lnTo>
                  <a:lnTo>
                    <a:pt x="41" y="223"/>
                  </a:lnTo>
                  <a:lnTo>
                    <a:pt x="91" y="181"/>
                  </a:lnTo>
                  <a:lnTo>
                    <a:pt x="113" y="171"/>
                  </a:lnTo>
                  <a:lnTo>
                    <a:pt x="120" y="144"/>
                  </a:lnTo>
                  <a:lnTo>
                    <a:pt x="131" y="91"/>
                  </a:lnTo>
                  <a:lnTo>
                    <a:pt x="113" y="80"/>
                  </a:lnTo>
                  <a:lnTo>
                    <a:pt x="88" y="84"/>
                  </a:lnTo>
                  <a:lnTo>
                    <a:pt x="71" y="50"/>
                  </a:lnTo>
                  <a:lnTo>
                    <a:pt x="66" y="0"/>
                  </a:lnTo>
                  <a:lnTo>
                    <a:pt x="106" y="8"/>
                  </a:lnTo>
                  <a:lnTo>
                    <a:pt x="150" y="36"/>
                  </a:lnTo>
                  <a:lnTo>
                    <a:pt x="231" y="55"/>
                  </a:lnTo>
                  <a:lnTo>
                    <a:pt x="271" y="88"/>
                  </a:lnTo>
                  <a:lnTo>
                    <a:pt x="328" y="104"/>
                  </a:lnTo>
                  <a:lnTo>
                    <a:pt x="418" y="88"/>
                  </a:lnTo>
                  <a:lnTo>
                    <a:pt x="462" y="110"/>
                  </a:lnTo>
                  <a:lnTo>
                    <a:pt x="530" y="82"/>
                  </a:lnTo>
                  <a:lnTo>
                    <a:pt x="681" y="105"/>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148" name="Freeform 23"/>
            <p:cNvSpPr>
              <a:spLocks/>
            </p:cNvSpPr>
            <p:nvPr/>
          </p:nvSpPr>
          <p:spPr bwMode="auto">
            <a:xfrm>
              <a:off x="976999" y="1800580"/>
              <a:ext cx="521219" cy="199486"/>
            </a:xfrm>
            <a:custGeom>
              <a:avLst/>
              <a:gdLst>
                <a:gd name="T0" fmla="*/ 78 w 1047"/>
                <a:gd name="T1" fmla="*/ 23 h 400"/>
                <a:gd name="T2" fmla="*/ 81 w 1047"/>
                <a:gd name="T3" fmla="*/ 44 h 400"/>
                <a:gd name="T4" fmla="*/ 50 w 1047"/>
                <a:gd name="T5" fmla="*/ 73 h 400"/>
                <a:gd name="T6" fmla="*/ 23 w 1047"/>
                <a:gd name="T7" fmla="*/ 112 h 400"/>
                <a:gd name="T8" fmla="*/ 0 w 1047"/>
                <a:gd name="T9" fmla="*/ 175 h 400"/>
                <a:gd name="T10" fmla="*/ 33 w 1047"/>
                <a:gd name="T11" fmla="*/ 222 h 400"/>
                <a:gd name="T12" fmla="*/ 45 w 1047"/>
                <a:gd name="T13" fmla="*/ 249 h 400"/>
                <a:gd name="T14" fmla="*/ 45 w 1047"/>
                <a:gd name="T15" fmla="*/ 270 h 400"/>
                <a:gd name="T16" fmla="*/ 38 w 1047"/>
                <a:gd name="T17" fmla="*/ 308 h 400"/>
                <a:gd name="T18" fmla="*/ 30 w 1047"/>
                <a:gd name="T19" fmla="*/ 331 h 400"/>
                <a:gd name="T20" fmla="*/ 40 w 1047"/>
                <a:gd name="T21" fmla="*/ 362 h 400"/>
                <a:gd name="T22" fmla="*/ 59 w 1047"/>
                <a:gd name="T23" fmla="*/ 400 h 400"/>
                <a:gd name="T24" fmla="*/ 88 w 1047"/>
                <a:gd name="T25" fmla="*/ 391 h 400"/>
                <a:gd name="T26" fmla="*/ 205 w 1047"/>
                <a:gd name="T27" fmla="*/ 394 h 400"/>
                <a:gd name="T28" fmla="*/ 244 w 1047"/>
                <a:gd name="T29" fmla="*/ 377 h 400"/>
                <a:gd name="T30" fmla="*/ 276 w 1047"/>
                <a:gd name="T31" fmla="*/ 329 h 400"/>
                <a:gd name="T32" fmla="*/ 324 w 1047"/>
                <a:gd name="T33" fmla="*/ 358 h 400"/>
                <a:gd name="T34" fmla="*/ 383 w 1047"/>
                <a:gd name="T35" fmla="*/ 322 h 400"/>
                <a:gd name="T36" fmla="*/ 415 w 1047"/>
                <a:gd name="T37" fmla="*/ 337 h 400"/>
                <a:gd name="T38" fmla="*/ 459 w 1047"/>
                <a:gd name="T39" fmla="*/ 367 h 400"/>
                <a:gd name="T40" fmla="*/ 493 w 1047"/>
                <a:gd name="T41" fmla="*/ 377 h 400"/>
                <a:gd name="T42" fmla="*/ 572 w 1047"/>
                <a:gd name="T43" fmla="*/ 326 h 400"/>
                <a:gd name="T44" fmla="*/ 655 w 1047"/>
                <a:gd name="T45" fmla="*/ 353 h 400"/>
                <a:gd name="T46" fmla="*/ 718 w 1047"/>
                <a:gd name="T47" fmla="*/ 326 h 400"/>
                <a:gd name="T48" fmla="*/ 757 w 1047"/>
                <a:gd name="T49" fmla="*/ 338 h 400"/>
                <a:gd name="T50" fmla="*/ 827 w 1047"/>
                <a:gd name="T51" fmla="*/ 269 h 400"/>
                <a:gd name="T52" fmla="*/ 874 w 1047"/>
                <a:gd name="T53" fmla="*/ 271 h 400"/>
                <a:gd name="T54" fmla="*/ 920 w 1047"/>
                <a:gd name="T55" fmla="*/ 254 h 400"/>
                <a:gd name="T56" fmla="*/ 984 w 1047"/>
                <a:gd name="T57" fmla="*/ 256 h 400"/>
                <a:gd name="T58" fmla="*/ 1014 w 1047"/>
                <a:gd name="T59" fmla="*/ 221 h 400"/>
                <a:gd name="T60" fmla="*/ 1031 w 1047"/>
                <a:gd name="T61" fmla="*/ 206 h 400"/>
                <a:gd name="T62" fmla="*/ 1047 w 1047"/>
                <a:gd name="T63" fmla="*/ 172 h 400"/>
                <a:gd name="T64" fmla="*/ 1034 w 1047"/>
                <a:gd name="T65" fmla="*/ 141 h 400"/>
                <a:gd name="T66" fmla="*/ 876 w 1047"/>
                <a:gd name="T67" fmla="*/ 105 h 400"/>
                <a:gd name="T68" fmla="*/ 729 w 1047"/>
                <a:gd name="T69" fmla="*/ 63 h 400"/>
                <a:gd name="T70" fmla="*/ 699 w 1047"/>
                <a:gd name="T71" fmla="*/ 71 h 400"/>
                <a:gd name="T72" fmla="*/ 534 w 1047"/>
                <a:gd name="T73" fmla="*/ 0 h 400"/>
                <a:gd name="T74" fmla="*/ 475 w 1047"/>
                <a:gd name="T75" fmla="*/ 23 h 400"/>
                <a:gd name="T76" fmla="*/ 406 w 1047"/>
                <a:gd name="T77" fmla="*/ 44 h 400"/>
                <a:gd name="T78" fmla="*/ 315 w 1047"/>
                <a:gd name="T79" fmla="*/ 44 h 400"/>
                <a:gd name="T80" fmla="*/ 287 w 1047"/>
                <a:gd name="T81" fmla="*/ 50 h 400"/>
                <a:gd name="T82" fmla="*/ 277 w 1047"/>
                <a:gd name="T83" fmla="*/ 28 h 400"/>
                <a:gd name="T84" fmla="*/ 252 w 1047"/>
                <a:gd name="T85" fmla="*/ 50 h 400"/>
                <a:gd name="T86" fmla="*/ 204 w 1047"/>
                <a:gd name="T87" fmla="*/ 44 h 400"/>
                <a:gd name="T88" fmla="*/ 150 w 1047"/>
                <a:gd name="T89" fmla="*/ 23 h 400"/>
                <a:gd name="T90" fmla="*/ 125 w 1047"/>
                <a:gd name="T91" fmla="*/ 16 h 400"/>
                <a:gd name="T92" fmla="*/ 78 w 1047"/>
                <a:gd name="T93" fmla="*/ 2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47" h="400">
                  <a:moveTo>
                    <a:pt x="78" y="23"/>
                  </a:moveTo>
                  <a:lnTo>
                    <a:pt x="81" y="44"/>
                  </a:lnTo>
                  <a:lnTo>
                    <a:pt x="50" y="73"/>
                  </a:lnTo>
                  <a:lnTo>
                    <a:pt x="23" y="112"/>
                  </a:lnTo>
                  <a:lnTo>
                    <a:pt x="0" y="175"/>
                  </a:lnTo>
                  <a:lnTo>
                    <a:pt x="33" y="222"/>
                  </a:lnTo>
                  <a:lnTo>
                    <a:pt x="45" y="249"/>
                  </a:lnTo>
                  <a:lnTo>
                    <a:pt x="45" y="270"/>
                  </a:lnTo>
                  <a:lnTo>
                    <a:pt x="38" y="308"/>
                  </a:lnTo>
                  <a:lnTo>
                    <a:pt x="30" y="331"/>
                  </a:lnTo>
                  <a:lnTo>
                    <a:pt x="40" y="362"/>
                  </a:lnTo>
                  <a:lnTo>
                    <a:pt x="59" y="400"/>
                  </a:lnTo>
                  <a:lnTo>
                    <a:pt x="88" y="391"/>
                  </a:lnTo>
                  <a:lnTo>
                    <a:pt x="205" y="394"/>
                  </a:lnTo>
                  <a:lnTo>
                    <a:pt x="244" y="377"/>
                  </a:lnTo>
                  <a:lnTo>
                    <a:pt x="276" y="329"/>
                  </a:lnTo>
                  <a:lnTo>
                    <a:pt x="324" y="358"/>
                  </a:lnTo>
                  <a:lnTo>
                    <a:pt x="383" y="322"/>
                  </a:lnTo>
                  <a:lnTo>
                    <a:pt x="415" y="337"/>
                  </a:lnTo>
                  <a:lnTo>
                    <a:pt x="459" y="367"/>
                  </a:lnTo>
                  <a:lnTo>
                    <a:pt x="493" y="377"/>
                  </a:lnTo>
                  <a:lnTo>
                    <a:pt x="572" y="326"/>
                  </a:lnTo>
                  <a:lnTo>
                    <a:pt x="655" y="353"/>
                  </a:lnTo>
                  <a:lnTo>
                    <a:pt x="718" y="326"/>
                  </a:lnTo>
                  <a:lnTo>
                    <a:pt x="757" y="338"/>
                  </a:lnTo>
                  <a:lnTo>
                    <a:pt x="827" y="269"/>
                  </a:lnTo>
                  <a:lnTo>
                    <a:pt x="874" y="271"/>
                  </a:lnTo>
                  <a:lnTo>
                    <a:pt x="920" y="254"/>
                  </a:lnTo>
                  <a:lnTo>
                    <a:pt x="984" y="256"/>
                  </a:lnTo>
                  <a:lnTo>
                    <a:pt x="1014" y="221"/>
                  </a:lnTo>
                  <a:lnTo>
                    <a:pt x="1031" y="206"/>
                  </a:lnTo>
                  <a:lnTo>
                    <a:pt x="1047" y="172"/>
                  </a:lnTo>
                  <a:lnTo>
                    <a:pt x="1034" y="141"/>
                  </a:lnTo>
                  <a:lnTo>
                    <a:pt x="876" y="105"/>
                  </a:lnTo>
                  <a:lnTo>
                    <a:pt x="729" y="63"/>
                  </a:lnTo>
                  <a:lnTo>
                    <a:pt x="699" y="71"/>
                  </a:lnTo>
                  <a:lnTo>
                    <a:pt x="534" y="0"/>
                  </a:lnTo>
                  <a:lnTo>
                    <a:pt x="475" y="23"/>
                  </a:lnTo>
                  <a:lnTo>
                    <a:pt x="406" y="44"/>
                  </a:lnTo>
                  <a:lnTo>
                    <a:pt x="315" y="44"/>
                  </a:lnTo>
                  <a:lnTo>
                    <a:pt x="287" y="50"/>
                  </a:lnTo>
                  <a:lnTo>
                    <a:pt x="277" y="28"/>
                  </a:lnTo>
                  <a:lnTo>
                    <a:pt x="252" y="50"/>
                  </a:lnTo>
                  <a:lnTo>
                    <a:pt x="204" y="44"/>
                  </a:lnTo>
                  <a:lnTo>
                    <a:pt x="150" y="23"/>
                  </a:lnTo>
                  <a:lnTo>
                    <a:pt x="125" y="16"/>
                  </a:lnTo>
                  <a:lnTo>
                    <a:pt x="78" y="23"/>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49" name="Freeform 36"/>
            <p:cNvSpPr>
              <a:spLocks/>
            </p:cNvSpPr>
            <p:nvPr/>
          </p:nvSpPr>
          <p:spPr bwMode="auto">
            <a:xfrm>
              <a:off x="787515" y="1750014"/>
              <a:ext cx="231159" cy="373967"/>
            </a:xfrm>
            <a:custGeom>
              <a:avLst/>
              <a:gdLst>
                <a:gd name="T0" fmla="*/ 362 w 368"/>
                <a:gd name="T1" fmla="*/ 91 h 595"/>
                <a:gd name="T2" fmla="*/ 368 w 368"/>
                <a:gd name="T3" fmla="*/ 113 h 595"/>
                <a:gd name="T4" fmla="*/ 354 w 368"/>
                <a:gd name="T5" fmla="*/ 127 h 595"/>
                <a:gd name="T6" fmla="*/ 340 w 368"/>
                <a:gd name="T7" fmla="*/ 140 h 595"/>
                <a:gd name="T8" fmla="*/ 321 w 368"/>
                <a:gd name="T9" fmla="*/ 168 h 595"/>
                <a:gd name="T10" fmla="*/ 307 w 368"/>
                <a:gd name="T11" fmla="*/ 210 h 595"/>
                <a:gd name="T12" fmla="*/ 303 w 368"/>
                <a:gd name="T13" fmla="*/ 218 h 595"/>
                <a:gd name="T14" fmla="*/ 337 w 368"/>
                <a:gd name="T15" fmla="*/ 276 h 595"/>
                <a:gd name="T16" fmla="*/ 340 w 368"/>
                <a:gd name="T17" fmla="*/ 298 h 595"/>
                <a:gd name="T18" fmla="*/ 332 w 368"/>
                <a:gd name="T19" fmla="*/ 323 h 595"/>
                <a:gd name="T20" fmla="*/ 328 w 368"/>
                <a:gd name="T21" fmla="*/ 338 h 595"/>
                <a:gd name="T22" fmla="*/ 332 w 368"/>
                <a:gd name="T23" fmla="*/ 367 h 595"/>
                <a:gd name="T24" fmla="*/ 350 w 368"/>
                <a:gd name="T25" fmla="*/ 401 h 595"/>
                <a:gd name="T26" fmla="*/ 362 w 368"/>
                <a:gd name="T27" fmla="*/ 416 h 595"/>
                <a:gd name="T28" fmla="*/ 354 w 368"/>
                <a:gd name="T29" fmla="*/ 438 h 595"/>
                <a:gd name="T30" fmla="*/ 310 w 368"/>
                <a:gd name="T31" fmla="*/ 487 h 595"/>
                <a:gd name="T32" fmla="*/ 300 w 368"/>
                <a:gd name="T33" fmla="*/ 534 h 595"/>
                <a:gd name="T34" fmla="*/ 307 w 368"/>
                <a:gd name="T35" fmla="*/ 564 h 595"/>
                <a:gd name="T36" fmla="*/ 295 w 368"/>
                <a:gd name="T37" fmla="*/ 564 h 595"/>
                <a:gd name="T38" fmla="*/ 283 w 368"/>
                <a:gd name="T39" fmla="*/ 565 h 595"/>
                <a:gd name="T40" fmla="*/ 255 w 368"/>
                <a:gd name="T41" fmla="*/ 582 h 595"/>
                <a:gd name="T42" fmla="*/ 222 w 368"/>
                <a:gd name="T43" fmla="*/ 589 h 595"/>
                <a:gd name="T44" fmla="*/ 151 w 368"/>
                <a:gd name="T45" fmla="*/ 595 h 595"/>
                <a:gd name="T46" fmla="*/ 107 w 368"/>
                <a:gd name="T47" fmla="*/ 580 h 595"/>
                <a:gd name="T48" fmla="*/ 63 w 368"/>
                <a:gd name="T49" fmla="*/ 573 h 595"/>
                <a:gd name="T50" fmla="*/ 12 w 368"/>
                <a:gd name="T51" fmla="*/ 552 h 595"/>
                <a:gd name="T52" fmla="*/ 0 w 368"/>
                <a:gd name="T53" fmla="*/ 511 h 595"/>
                <a:gd name="T54" fmla="*/ 18 w 368"/>
                <a:gd name="T55" fmla="*/ 498 h 595"/>
                <a:gd name="T56" fmla="*/ 16 w 368"/>
                <a:gd name="T57" fmla="*/ 471 h 595"/>
                <a:gd name="T58" fmla="*/ 3 w 368"/>
                <a:gd name="T59" fmla="*/ 423 h 595"/>
                <a:gd name="T60" fmla="*/ 15 w 368"/>
                <a:gd name="T61" fmla="*/ 405 h 595"/>
                <a:gd name="T62" fmla="*/ 11 w 368"/>
                <a:gd name="T63" fmla="*/ 303 h 595"/>
                <a:gd name="T64" fmla="*/ 19 w 368"/>
                <a:gd name="T65" fmla="*/ 252 h 595"/>
                <a:gd name="T66" fmla="*/ 51 w 368"/>
                <a:gd name="T67" fmla="*/ 229 h 595"/>
                <a:gd name="T68" fmla="*/ 60 w 368"/>
                <a:gd name="T69" fmla="*/ 163 h 595"/>
                <a:gd name="T70" fmla="*/ 106 w 368"/>
                <a:gd name="T71" fmla="*/ 0 h 595"/>
                <a:gd name="T72" fmla="*/ 128 w 368"/>
                <a:gd name="T73" fmla="*/ 0 h 595"/>
                <a:gd name="T74" fmla="*/ 136 w 368"/>
                <a:gd name="T75" fmla="*/ 14 h 595"/>
                <a:gd name="T76" fmla="*/ 169 w 368"/>
                <a:gd name="T77" fmla="*/ 14 h 595"/>
                <a:gd name="T78" fmla="*/ 206 w 368"/>
                <a:gd name="T79" fmla="*/ 25 h 595"/>
                <a:gd name="T80" fmla="*/ 227 w 368"/>
                <a:gd name="T81" fmla="*/ 46 h 595"/>
                <a:gd name="T82" fmla="*/ 237 w 368"/>
                <a:gd name="T83" fmla="*/ 75 h 595"/>
                <a:gd name="T84" fmla="*/ 249 w 368"/>
                <a:gd name="T85" fmla="*/ 84 h 595"/>
                <a:gd name="T86" fmla="*/ 274 w 368"/>
                <a:gd name="T87" fmla="*/ 75 h 595"/>
                <a:gd name="T88" fmla="*/ 296 w 368"/>
                <a:gd name="T89" fmla="*/ 87 h 595"/>
                <a:gd name="T90" fmla="*/ 325 w 368"/>
                <a:gd name="T91" fmla="*/ 97 h 595"/>
                <a:gd name="T92" fmla="*/ 362 w 368"/>
                <a:gd name="T93" fmla="*/ 9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8" h="595">
                  <a:moveTo>
                    <a:pt x="362" y="91"/>
                  </a:moveTo>
                  <a:lnTo>
                    <a:pt x="368" y="113"/>
                  </a:lnTo>
                  <a:lnTo>
                    <a:pt x="354" y="127"/>
                  </a:lnTo>
                  <a:lnTo>
                    <a:pt x="340" y="140"/>
                  </a:lnTo>
                  <a:lnTo>
                    <a:pt x="321" y="168"/>
                  </a:lnTo>
                  <a:lnTo>
                    <a:pt x="307" y="210"/>
                  </a:lnTo>
                  <a:lnTo>
                    <a:pt x="303" y="218"/>
                  </a:lnTo>
                  <a:lnTo>
                    <a:pt x="337" y="276"/>
                  </a:lnTo>
                  <a:lnTo>
                    <a:pt x="340" y="298"/>
                  </a:lnTo>
                  <a:lnTo>
                    <a:pt x="332" y="323"/>
                  </a:lnTo>
                  <a:lnTo>
                    <a:pt x="328" y="338"/>
                  </a:lnTo>
                  <a:lnTo>
                    <a:pt x="332" y="367"/>
                  </a:lnTo>
                  <a:lnTo>
                    <a:pt x="350" y="401"/>
                  </a:lnTo>
                  <a:lnTo>
                    <a:pt x="362" y="416"/>
                  </a:lnTo>
                  <a:lnTo>
                    <a:pt x="354" y="438"/>
                  </a:lnTo>
                  <a:lnTo>
                    <a:pt x="310" y="487"/>
                  </a:lnTo>
                  <a:lnTo>
                    <a:pt x="300" y="534"/>
                  </a:lnTo>
                  <a:lnTo>
                    <a:pt x="307" y="564"/>
                  </a:lnTo>
                  <a:lnTo>
                    <a:pt x="295" y="564"/>
                  </a:lnTo>
                  <a:lnTo>
                    <a:pt x="283" y="565"/>
                  </a:lnTo>
                  <a:lnTo>
                    <a:pt x="255" y="582"/>
                  </a:lnTo>
                  <a:lnTo>
                    <a:pt x="222" y="589"/>
                  </a:lnTo>
                  <a:lnTo>
                    <a:pt x="151" y="595"/>
                  </a:lnTo>
                  <a:lnTo>
                    <a:pt x="107" y="580"/>
                  </a:lnTo>
                  <a:lnTo>
                    <a:pt x="63" y="573"/>
                  </a:lnTo>
                  <a:lnTo>
                    <a:pt x="12" y="552"/>
                  </a:lnTo>
                  <a:lnTo>
                    <a:pt x="0" y="511"/>
                  </a:lnTo>
                  <a:lnTo>
                    <a:pt x="18" y="498"/>
                  </a:lnTo>
                  <a:lnTo>
                    <a:pt x="16" y="471"/>
                  </a:lnTo>
                  <a:lnTo>
                    <a:pt x="3" y="423"/>
                  </a:lnTo>
                  <a:lnTo>
                    <a:pt x="15" y="405"/>
                  </a:lnTo>
                  <a:lnTo>
                    <a:pt x="11" y="303"/>
                  </a:lnTo>
                  <a:lnTo>
                    <a:pt x="19" y="252"/>
                  </a:lnTo>
                  <a:lnTo>
                    <a:pt x="51" y="229"/>
                  </a:lnTo>
                  <a:lnTo>
                    <a:pt x="60" y="163"/>
                  </a:lnTo>
                  <a:lnTo>
                    <a:pt x="106" y="0"/>
                  </a:lnTo>
                  <a:lnTo>
                    <a:pt x="128" y="0"/>
                  </a:lnTo>
                  <a:lnTo>
                    <a:pt x="136" y="14"/>
                  </a:lnTo>
                  <a:lnTo>
                    <a:pt x="169" y="14"/>
                  </a:lnTo>
                  <a:lnTo>
                    <a:pt x="206" y="25"/>
                  </a:lnTo>
                  <a:lnTo>
                    <a:pt x="227" y="46"/>
                  </a:lnTo>
                  <a:lnTo>
                    <a:pt x="237" y="75"/>
                  </a:lnTo>
                  <a:lnTo>
                    <a:pt x="249" y="84"/>
                  </a:lnTo>
                  <a:lnTo>
                    <a:pt x="274" y="75"/>
                  </a:lnTo>
                  <a:lnTo>
                    <a:pt x="296" y="87"/>
                  </a:lnTo>
                  <a:lnTo>
                    <a:pt x="325" y="97"/>
                  </a:lnTo>
                  <a:lnTo>
                    <a:pt x="362" y="91"/>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51" name="Freeform 10"/>
            <p:cNvSpPr>
              <a:spLocks/>
            </p:cNvSpPr>
            <p:nvPr/>
          </p:nvSpPr>
          <p:spPr bwMode="auto">
            <a:xfrm>
              <a:off x="1926084" y="3140301"/>
              <a:ext cx="365631" cy="374521"/>
            </a:xfrm>
            <a:custGeom>
              <a:avLst/>
              <a:gdLst>
                <a:gd name="T0" fmla="*/ 258 w 581"/>
                <a:gd name="T1" fmla="*/ 596 h 596"/>
                <a:gd name="T2" fmla="*/ 280 w 581"/>
                <a:gd name="T3" fmla="*/ 574 h 596"/>
                <a:gd name="T4" fmla="*/ 305 w 581"/>
                <a:gd name="T5" fmla="*/ 565 h 596"/>
                <a:gd name="T6" fmla="*/ 323 w 581"/>
                <a:gd name="T7" fmla="*/ 565 h 596"/>
                <a:gd name="T8" fmla="*/ 323 w 581"/>
                <a:gd name="T9" fmla="*/ 531 h 596"/>
                <a:gd name="T10" fmla="*/ 342 w 581"/>
                <a:gd name="T11" fmla="*/ 511 h 596"/>
                <a:gd name="T12" fmla="*/ 376 w 581"/>
                <a:gd name="T13" fmla="*/ 506 h 596"/>
                <a:gd name="T14" fmla="*/ 455 w 581"/>
                <a:gd name="T15" fmla="*/ 502 h 596"/>
                <a:gd name="T16" fmla="*/ 493 w 581"/>
                <a:gd name="T17" fmla="*/ 506 h 596"/>
                <a:gd name="T18" fmla="*/ 525 w 581"/>
                <a:gd name="T19" fmla="*/ 490 h 596"/>
                <a:gd name="T20" fmla="*/ 546 w 581"/>
                <a:gd name="T21" fmla="*/ 490 h 596"/>
                <a:gd name="T22" fmla="*/ 563 w 581"/>
                <a:gd name="T23" fmla="*/ 481 h 596"/>
                <a:gd name="T24" fmla="*/ 581 w 581"/>
                <a:gd name="T25" fmla="*/ 469 h 596"/>
                <a:gd name="T26" fmla="*/ 568 w 581"/>
                <a:gd name="T27" fmla="*/ 440 h 596"/>
                <a:gd name="T28" fmla="*/ 556 w 581"/>
                <a:gd name="T29" fmla="*/ 452 h 596"/>
                <a:gd name="T30" fmla="*/ 543 w 581"/>
                <a:gd name="T31" fmla="*/ 447 h 596"/>
                <a:gd name="T32" fmla="*/ 525 w 581"/>
                <a:gd name="T33" fmla="*/ 440 h 596"/>
                <a:gd name="T34" fmla="*/ 534 w 581"/>
                <a:gd name="T35" fmla="*/ 400 h 596"/>
                <a:gd name="T36" fmla="*/ 546 w 581"/>
                <a:gd name="T37" fmla="*/ 389 h 596"/>
                <a:gd name="T38" fmla="*/ 544 w 581"/>
                <a:gd name="T39" fmla="*/ 371 h 596"/>
                <a:gd name="T40" fmla="*/ 514 w 581"/>
                <a:gd name="T41" fmla="*/ 333 h 596"/>
                <a:gd name="T42" fmla="*/ 489 w 581"/>
                <a:gd name="T43" fmla="*/ 304 h 596"/>
                <a:gd name="T44" fmla="*/ 459 w 581"/>
                <a:gd name="T45" fmla="*/ 285 h 596"/>
                <a:gd name="T46" fmla="*/ 459 w 581"/>
                <a:gd name="T47" fmla="*/ 261 h 596"/>
                <a:gd name="T48" fmla="*/ 465 w 581"/>
                <a:gd name="T49" fmla="*/ 230 h 596"/>
                <a:gd name="T50" fmla="*/ 472 w 581"/>
                <a:gd name="T51" fmla="*/ 191 h 596"/>
                <a:gd name="T52" fmla="*/ 453 w 581"/>
                <a:gd name="T53" fmla="*/ 167 h 596"/>
                <a:gd name="T54" fmla="*/ 461 w 581"/>
                <a:gd name="T55" fmla="*/ 109 h 596"/>
                <a:gd name="T56" fmla="*/ 450 w 581"/>
                <a:gd name="T57" fmla="*/ 29 h 596"/>
                <a:gd name="T58" fmla="*/ 408 w 581"/>
                <a:gd name="T59" fmla="*/ 0 h 596"/>
                <a:gd name="T60" fmla="*/ 364 w 581"/>
                <a:gd name="T61" fmla="*/ 25 h 596"/>
                <a:gd name="T62" fmla="*/ 342 w 581"/>
                <a:gd name="T63" fmla="*/ 4 h 596"/>
                <a:gd name="T64" fmla="*/ 326 w 581"/>
                <a:gd name="T65" fmla="*/ 18 h 596"/>
                <a:gd name="T66" fmla="*/ 335 w 581"/>
                <a:gd name="T67" fmla="*/ 40 h 596"/>
                <a:gd name="T68" fmla="*/ 315 w 581"/>
                <a:gd name="T69" fmla="*/ 92 h 596"/>
                <a:gd name="T70" fmla="*/ 289 w 581"/>
                <a:gd name="T71" fmla="*/ 125 h 596"/>
                <a:gd name="T72" fmla="*/ 293 w 581"/>
                <a:gd name="T73" fmla="*/ 148 h 596"/>
                <a:gd name="T74" fmla="*/ 239 w 581"/>
                <a:gd name="T75" fmla="*/ 179 h 596"/>
                <a:gd name="T76" fmla="*/ 223 w 581"/>
                <a:gd name="T77" fmla="*/ 153 h 596"/>
                <a:gd name="T78" fmla="*/ 176 w 581"/>
                <a:gd name="T79" fmla="*/ 160 h 596"/>
                <a:gd name="T80" fmla="*/ 175 w 581"/>
                <a:gd name="T81" fmla="*/ 191 h 596"/>
                <a:gd name="T82" fmla="*/ 136 w 581"/>
                <a:gd name="T83" fmla="*/ 191 h 596"/>
                <a:gd name="T84" fmla="*/ 107 w 581"/>
                <a:gd name="T85" fmla="*/ 224 h 596"/>
                <a:gd name="T86" fmla="*/ 70 w 581"/>
                <a:gd name="T87" fmla="*/ 244 h 596"/>
                <a:gd name="T88" fmla="*/ 50 w 581"/>
                <a:gd name="T89" fmla="*/ 257 h 596"/>
                <a:gd name="T90" fmla="*/ 0 w 581"/>
                <a:gd name="T91" fmla="*/ 314 h 596"/>
                <a:gd name="T92" fmla="*/ 31 w 581"/>
                <a:gd name="T93" fmla="*/ 326 h 596"/>
                <a:gd name="T94" fmla="*/ 70 w 581"/>
                <a:gd name="T95" fmla="*/ 381 h 596"/>
                <a:gd name="T96" fmla="*/ 109 w 581"/>
                <a:gd name="T97" fmla="*/ 386 h 596"/>
                <a:gd name="T98" fmla="*/ 126 w 581"/>
                <a:gd name="T99" fmla="*/ 409 h 596"/>
                <a:gd name="T100" fmla="*/ 119 w 581"/>
                <a:gd name="T101" fmla="*/ 434 h 596"/>
                <a:gd name="T102" fmla="*/ 122 w 581"/>
                <a:gd name="T103" fmla="*/ 459 h 596"/>
                <a:gd name="T104" fmla="*/ 148 w 581"/>
                <a:gd name="T105" fmla="*/ 484 h 596"/>
                <a:gd name="T106" fmla="*/ 197 w 581"/>
                <a:gd name="T107" fmla="*/ 556 h 596"/>
                <a:gd name="T108" fmla="*/ 227 w 581"/>
                <a:gd name="T109" fmla="*/ 560 h 596"/>
                <a:gd name="T110" fmla="*/ 258 w 581"/>
                <a:gd name="T111" fmla="*/ 596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81" h="596">
                  <a:moveTo>
                    <a:pt x="258" y="596"/>
                  </a:moveTo>
                  <a:lnTo>
                    <a:pt x="280" y="574"/>
                  </a:lnTo>
                  <a:lnTo>
                    <a:pt x="305" y="565"/>
                  </a:lnTo>
                  <a:lnTo>
                    <a:pt x="323" y="565"/>
                  </a:lnTo>
                  <a:lnTo>
                    <a:pt x="323" y="531"/>
                  </a:lnTo>
                  <a:lnTo>
                    <a:pt x="342" y="511"/>
                  </a:lnTo>
                  <a:lnTo>
                    <a:pt x="376" y="506"/>
                  </a:lnTo>
                  <a:lnTo>
                    <a:pt x="455" y="502"/>
                  </a:lnTo>
                  <a:lnTo>
                    <a:pt x="493" y="506"/>
                  </a:lnTo>
                  <a:lnTo>
                    <a:pt x="525" y="490"/>
                  </a:lnTo>
                  <a:lnTo>
                    <a:pt x="546" y="490"/>
                  </a:lnTo>
                  <a:lnTo>
                    <a:pt x="563" y="481"/>
                  </a:lnTo>
                  <a:lnTo>
                    <a:pt x="581" y="469"/>
                  </a:lnTo>
                  <a:lnTo>
                    <a:pt x="568" y="440"/>
                  </a:lnTo>
                  <a:lnTo>
                    <a:pt x="556" y="452"/>
                  </a:lnTo>
                  <a:lnTo>
                    <a:pt x="543" y="447"/>
                  </a:lnTo>
                  <a:lnTo>
                    <a:pt x="525" y="440"/>
                  </a:lnTo>
                  <a:lnTo>
                    <a:pt x="534" y="400"/>
                  </a:lnTo>
                  <a:lnTo>
                    <a:pt x="546" y="389"/>
                  </a:lnTo>
                  <a:lnTo>
                    <a:pt x="544" y="371"/>
                  </a:lnTo>
                  <a:lnTo>
                    <a:pt x="514" y="333"/>
                  </a:lnTo>
                  <a:lnTo>
                    <a:pt x="489" y="304"/>
                  </a:lnTo>
                  <a:lnTo>
                    <a:pt x="459" y="285"/>
                  </a:lnTo>
                  <a:lnTo>
                    <a:pt x="459" y="261"/>
                  </a:lnTo>
                  <a:lnTo>
                    <a:pt x="465" y="230"/>
                  </a:lnTo>
                  <a:lnTo>
                    <a:pt x="472" y="191"/>
                  </a:lnTo>
                  <a:lnTo>
                    <a:pt x="453" y="167"/>
                  </a:lnTo>
                  <a:lnTo>
                    <a:pt x="461" y="109"/>
                  </a:lnTo>
                  <a:lnTo>
                    <a:pt x="450" y="29"/>
                  </a:lnTo>
                  <a:lnTo>
                    <a:pt x="408" y="0"/>
                  </a:lnTo>
                  <a:lnTo>
                    <a:pt x="364" y="25"/>
                  </a:lnTo>
                  <a:lnTo>
                    <a:pt x="342" y="4"/>
                  </a:lnTo>
                  <a:lnTo>
                    <a:pt x="326" y="18"/>
                  </a:lnTo>
                  <a:lnTo>
                    <a:pt x="335" y="40"/>
                  </a:lnTo>
                  <a:lnTo>
                    <a:pt x="315" y="92"/>
                  </a:lnTo>
                  <a:lnTo>
                    <a:pt x="289" y="125"/>
                  </a:lnTo>
                  <a:lnTo>
                    <a:pt x="293" y="148"/>
                  </a:lnTo>
                  <a:lnTo>
                    <a:pt x="239" y="179"/>
                  </a:lnTo>
                  <a:lnTo>
                    <a:pt x="223" y="153"/>
                  </a:lnTo>
                  <a:lnTo>
                    <a:pt x="176" y="160"/>
                  </a:lnTo>
                  <a:lnTo>
                    <a:pt x="175" y="191"/>
                  </a:lnTo>
                  <a:lnTo>
                    <a:pt x="136" y="191"/>
                  </a:lnTo>
                  <a:lnTo>
                    <a:pt x="107" y="224"/>
                  </a:lnTo>
                  <a:lnTo>
                    <a:pt x="70" y="244"/>
                  </a:lnTo>
                  <a:lnTo>
                    <a:pt x="50" y="257"/>
                  </a:lnTo>
                  <a:lnTo>
                    <a:pt x="0" y="314"/>
                  </a:lnTo>
                  <a:lnTo>
                    <a:pt x="31" y="326"/>
                  </a:lnTo>
                  <a:lnTo>
                    <a:pt x="70" y="381"/>
                  </a:lnTo>
                  <a:lnTo>
                    <a:pt x="109" y="386"/>
                  </a:lnTo>
                  <a:lnTo>
                    <a:pt x="126" y="409"/>
                  </a:lnTo>
                  <a:lnTo>
                    <a:pt x="119" y="434"/>
                  </a:lnTo>
                  <a:lnTo>
                    <a:pt x="122" y="459"/>
                  </a:lnTo>
                  <a:lnTo>
                    <a:pt x="148" y="484"/>
                  </a:lnTo>
                  <a:lnTo>
                    <a:pt x="197" y="556"/>
                  </a:lnTo>
                  <a:lnTo>
                    <a:pt x="227" y="560"/>
                  </a:lnTo>
                  <a:lnTo>
                    <a:pt x="258" y="596"/>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52" name="Freeform 22"/>
            <p:cNvSpPr>
              <a:spLocks/>
            </p:cNvSpPr>
            <p:nvPr/>
          </p:nvSpPr>
          <p:spPr bwMode="auto">
            <a:xfrm>
              <a:off x="1760494" y="2081193"/>
              <a:ext cx="276168" cy="193374"/>
            </a:xfrm>
            <a:custGeom>
              <a:avLst/>
              <a:gdLst>
                <a:gd name="T0" fmla="*/ 71 w 440"/>
                <a:gd name="T1" fmla="*/ 0 h 307"/>
                <a:gd name="T2" fmla="*/ 97 w 440"/>
                <a:gd name="T3" fmla="*/ 17 h 307"/>
                <a:gd name="T4" fmla="*/ 126 w 440"/>
                <a:gd name="T5" fmla="*/ 37 h 307"/>
                <a:gd name="T6" fmla="*/ 158 w 440"/>
                <a:gd name="T7" fmla="*/ 67 h 307"/>
                <a:gd name="T8" fmla="*/ 186 w 440"/>
                <a:gd name="T9" fmla="*/ 78 h 307"/>
                <a:gd name="T10" fmla="*/ 229 w 440"/>
                <a:gd name="T11" fmla="*/ 83 h 307"/>
                <a:gd name="T12" fmla="*/ 279 w 440"/>
                <a:gd name="T13" fmla="*/ 124 h 307"/>
                <a:gd name="T14" fmla="*/ 311 w 440"/>
                <a:gd name="T15" fmla="*/ 106 h 307"/>
                <a:gd name="T16" fmla="*/ 353 w 440"/>
                <a:gd name="T17" fmla="*/ 127 h 307"/>
                <a:gd name="T18" fmla="*/ 365 w 440"/>
                <a:gd name="T19" fmla="*/ 152 h 307"/>
                <a:gd name="T20" fmla="*/ 374 w 440"/>
                <a:gd name="T21" fmla="*/ 180 h 307"/>
                <a:gd name="T22" fmla="*/ 426 w 440"/>
                <a:gd name="T23" fmla="*/ 182 h 307"/>
                <a:gd name="T24" fmla="*/ 440 w 440"/>
                <a:gd name="T25" fmla="*/ 202 h 307"/>
                <a:gd name="T26" fmla="*/ 436 w 440"/>
                <a:gd name="T27" fmla="*/ 236 h 307"/>
                <a:gd name="T28" fmla="*/ 403 w 440"/>
                <a:gd name="T29" fmla="*/ 241 h 307"/>
                <a:gd name="T30" fmla="*/ 402 w 440"/>
                <a:gd name="T31" fmla="*/ 286 h 307"/>
                <a:gd name="T32" fmla="*/ 380 w 440"/>
                <a:gd name="T33" fmla="*/ 307 h 307"/>
                <a:gd name="T34" fmla="*/ 353 w 440"/>
                <a:gd name="T35" fmla="*/ 306 h 307"/>
                <a:gd name="T36" fmla="*/ 323 w 440"/>
                <a:gd name="T37" fmla="*/ 293 h 307"/>
                <a:gd name="T38" fmla="*/ 316 w 440"/>
                <a:gd name="T39" fmla="*/ 248 h 307"/>
                <a:gd name="T40" fmla="*/ 314 w 440"/>
                <a:gd name="T41" fmla="*/ 230 h 307"/>
                <a:gd name="T42" fmla="*/ 260 w 440"/>
                <a:gd name="T43" fmla="*/ 224 h 307"/>
                <a:gd name="T44" fmla="*/ 194 w 440"/>
                <a:gd name="T45" fmla="*/ 230 h 307"/>
                <a:gd name="T46" fmla="*/ 180 w 440"/>
                <a:gd name="T47" fmla="*/ 262 h 307"/>
                <a:gd name="T48" fmla="*/ 164 w 440"/>
                <a:gd name="T49" fmla="*/ 285 h 307"/>
                <a:gd name="T50" fmla="*/ 128 w 440"/>
                <a:gd name="T51" fmla="*/ 296 h 307"/>
                <a:gd name="T52" fmla="*/ 116 w 440"/>
                <a:gd name="T53" fmla="*/ 288 h 307"/>
                <a:gd name="T54" fmla="*/ 111 w 440"/>
                <a:gd name="T55" fmla="*/ 248 h 307"/>
                <a:gd name="T56" fmla="*/ 111 w 440"/>
                <a:gd name="T57" fmla="*/ 230 h 307"/>
                <a:gd name="T58" fmla="*/ 97 w 440"/>
                <a:gd name="T59" fmla="*/ 227 h 307"/>
                <a:gd name="T60" fmla="*/ 82 w 440"/>
                <a:gd name="T61" fmla="*/ 241 h 307"/>
                <a:gd name="T62" fmla="*/ 75 w 440"/>
                <a:gd name="T63" fmla="*/ 281 h 307"/>
                <a:gd name="T64" fmla="*/ 48 w 440"/>
                <a:gd name="T65" fmla="*/ 295 h 307"/>
                <a:gd name="T66" fmla="*/ 27 w 440"/>
                <a:gd name="T67" fmla="*/ 287 h 307"/>
                <a:gd name="T68" fmla="*/ 24 w 440"/>
                <a:gd name="T69" fmla="*/ 240 h 307"/>
                <a:gd name="T70" fmla="*/ 28 w 440"/>
                <a:gd name="T71" fmla="*/ 214 h 307"/>
                <a:gd name="T72" fmla="*/ 16 w 440"/>
                <a:gd name="T73" fmla="*/ 193 h 307"/>
                <a:gd name="T74" fmla="*/ 0 w 440"/>
                <a:gd name="T75" fmla="*/ 168 h 307"/>
                <a:gd name="T76" fmla="*/ 0 w 440"/>
                <a:gd name="T77" fmla="*/ 142 h 307"/>
                <a:gd name="T78" fmla="*/ 28 w 440"/>
                <a:gd name="T79" fmla="*/ 122 h 307"/>
                <a:gd name="T80" fmla="*/ 24 w 440"/>
                <a:gd name="T81" fmla="*/ 83 h 307"/>
                <a:gd name="T82" fmla="*/ 6 w 440"/>
                <a:gd name="T83" fmla="*/ 50 h 307"/>
                <a:gd name="T84" fmla="*/ 11 w 440"/>
                <a:gd name="T85" fmla="*/ 31 h 307"/>
                <a:gd name="T86" fmla="*/ 71 w 440"/>
                <a:gd name="T87"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0" h="307">
                  <a:moveTo>
                    <a:pt x="71" y="0"/>
                  </a:moveTo>
                  <a:lnTo>
                    <a:pt x="97" y="17"/>
                  </a:lnTo>
                  <a:lnTo>
                    <a:pt x="126" y="37"/>
                  </a:lnTo>
                  <a:lnTo>
                    <a:pt x="158" y="67"/>
                  </a:lnTo>
                  <a:lnTo>
                    <a:pt x="186" y="78"/>
                  </a:lnTo>
                  <a:lnTo>
                    <a:pt x="229" y="83"/>
                  </a:lnTo>
                  <a:lnTo>
                    <a:pt x="279" y="124"/>
                  </a:lnTo>
                  <a:lnTo>
                    <a:pt x="311" y="106"/>
                  </a:lnTo>
                  <a:lnTo>
                    <a:pt x="353" y="127"/>
                  </a:lnTo>
                  <a:lnTo>
                    <a:pt x="365" y="152"/>
                  </a:lnTo>
                  <a:lnTo>
                    <a:pt x="374" y="180"/>
                  </a:lnTo>
                  <a:lnTo>
                    <a:pt x="426" y="182"/>
                  </a:lnTo>
                  <a:lnTo>
                    <a:pt x="440" y="202"/>
                  </a:lnTo>
                  <a:lnTo>
                    <a:pt x="436" y="236"/>
                  </a:lnTo>
                  <a:lnTo>
                    <a:pt x="403" y="241"/>
                  </a:lnTo>
                  <a:lnTo>
                    <a:pt x="402" y="286"/>
                  </a:lnTo>
                  <a:lnTo>
                    <a:pt x="380" y="307"/>
                  </a:lnTo>
                  <a:lnTo>
                    <a:pt x="353" y="306"/>
                  </a:lnTo>
                  <a:lnTo>
                    <a:pt x="323" y="293"/>
                  </a:lnTo>
                  <a:lnTo>
                    <a:pt x="316" y="248"/>
                  </a:lnTo>
                  <a:lnTo>
                    <a:pt x="314" y="230"/>
                  </a:lnTo>
                  <a:lnTo>
                    <a:pt x="260" y="224"/>
                  </a:lnTo>
                  <a:lnTo>
                    <a:pt x="194" y="230"/>
                  </a:lnTo>
                  <a:lnTo>
                    <a:pt x="180" y="262"/>
                  </a:lnTo>
                  <a:lnTo>
                    <a:pt x="164" y="285"/>
                  </a:lnTo>
                  <a:lnTo>
                    <a:pt x="128" y="296"/>
                  </a:lnTo>
                  <a:lnTo>
                    <a:pt x="116" y="288"/>
                  </a:lnTo>
                  <a:lnTo>
                    <a:pt x="111" y="248"/>
                  </a:lnTo>
                  <a:lnTo>
                    <a:pt x="111" y="230"/>
                  </a:lnTo>
                  <a:lnTo>
                    <a:pt x="97" y="227"/>
                  </a:lnTo>
                  <a:lnTo>
                    <a:pt x="82" y="241"/>
                  </a:lnTo>
                  <a:lnTo>
                    <a:pt x="75" y="281"/>
                  </a:lnTo>
                  <a:lnTo>
                    <a:pt x="48" y="295"/>
                  </a:lnTo>
                  <a:lnTo>
                    <a:pt x="27" y="287"/>
                  </a:lnTo>
                  <a:lnTo>
                    <a:pt x="24" y="240"/>
                  </a:lnTo>
                  <a:lnTo>
                    <a:pt x="28" y="214"/>
                  </a:lnTo>
                  <a:lnTo>
                    <a:pt x="16" y="193"/>
                  </a:lnTo>
                  <a:lnTo>
                    <a:pt x="0" y="168"/>
                  </a:lnTo>
                  <a:lnTo>
                    <a:pt x="0" y="142"/>
                  </a:lnTo>
                  <a:lnTo>
                    <a:pt x="28" y="122"/>
                  </a:lnTo>
                  <a:lnTo>
                    <a:pt x="24" y="83"/>
                  </a:lnTo>
                  <a:lnTo>
                    <a:pt x="6" y="50"/>
                  </a:lnTo>
                  <a:lnTo>
                    <a:pt x="11" y="31"/>
                  </a:lnTo>
                  <a:lnTo>
                    <a:pt x="71" y="0"/>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53" name="Freeform 6"/>
            <p:cNvSpPr>
              <a:spLocks/>
            </p:cNvSpPr>
            <p:nvPr/>
          </p:nvSpPr>
          <p:spPr bwMode="auto">
            <a:xfrm>
              <a:off x="1447095" y="2489611"/>
              <a:ext cx="318399" cy="331736"/>
            </a:xfrm>
            <a:custGeom>
              <a:avLst/>
              <a:gdLst>
                <a:gd name="T0" fmla="*/ 17 w 507"/>
                <a:gd name="T1" fmla="*/ 418 h 528"/>
                <a:gd name="T2" fmla="*/ 0 w 507"/>
                <a:gd name="T3" fmla="*/ 396 h 528"/>
                <a:gd name="T4" fmla="*/ 0 w 507"/>
                <a:gd name="T5" fmla="*/ 386 h 528"/>
                <a:gd name="T6" fmla="*/ 16 w 507"/>
                <a:gd name="T7" fmla="*/ 376 h 528"/>
                <a:gd name="T8" fmla="*/ 35 w 507"/>
                <a:gd name="T9" fmla="*/ 345 h 528"/>
                <a:gd name="T10" fmla="*/ 84 w 507"/>
                <a:gd name="T11" fmla="*/ 305 h 528"/>
                <a:gd name="T12" fmla="*/ 77 w 507"/>
                <a:gd name="T13" fmla="*/ 276 h 528"/>
                <a:gd name="T14" fmla="*/ 147 w 507"/>
                <a:gd name="T15" fmla="*/ 207 h 528"/>
                <a:gd name="T16" fmla="*/ 169 w 507"/>
                <a:gd name="T17" fmla="*/ 173 h 528"/>
                <a:gd name="T18" fmla="*/ 197 w 507"/>
                <a:gd name="T19" fmla="*/ 164 h 528"/>
                <a:gd name="T20" fmla="*/ 199 w 507"/>
                <a:gd name="T21" fmla="*/ 125 h 528"/>
                <a:gd name="T22" fmla="*/ 231 w 507"/>
                <a:gd name="T23" fmla="*/ 102 h 528"/>
                <a:gd name="T24" fmla="*/ 342 w 507"/>
                <a:gd name="T25" fmla="*/ 0 h 528"/>
                <a:gd name="T26" fmla="*/ 354 w 507"/>
                <a:gd name="T27" fmla="*/ 2 h 528"/>
                <a:gd name="T28" fmla="*/ 353 w 507"/>
                <a:gd name="T29" fmla="*/ 15 h 528"/>
                <a:gd name="T30" fmla="*/ 394 w 507"/>
                <a:gd name="T31" fmla="*/ 57 h 528"/>
                <a:gd name="T32" fmla="*/ 384 w 507"/>
                <a:gd name="T33" fmla="*/ 86 h 528"/>
                <a:gd name="T34" fmla="*/ 378 w 507"/>
                <a:gd name="T35" fmla="*/ 113 h 528"/>
                <a:gd name="T36" fmla="*/ 418 w 507"/>
                <a:gd name="T37" fmla="*/ 225 h 528"/>
                <a:gd name="T38" fmla="*/ 416 w 507"/>
                <a:gd name="T39" fmla="*/ 242 h 528"/>
                <a:gd name="T40" fmla="*/ 444 w 507"/>
                <a:gd name="T41" fmla="*/ 251 h 528"/>
                <a:gd name="T42" fmla="*/ 473 w 507"/>
                <a:gd name="T43" fmla="*/ 392 h 528"/>
                <a:gd name="T44" fmla="*/ 507 w 507"/>
                <a:gd name="T45" fmla="*/ 418 h 528"/>
                <a:gd name="T46" fmla="*/ 507 w 507"/>
                <a:gd name="T47" fmla="*/ 443 h 528"/>
                <a:gd name="T48" fmla="*/ 464 w 507"/>
                <a:gd name="T49" fmla="*/ 456 h 528"/>
                <a:gd name="T50" fmla="*/ 412 w 507"/>
                <a:gd name="T51" fmla="*/ 456 h 528"/>
                <a:gd name="T52" fmla="*/ 321 w 507"/>
                <a:gd name="T53" fmla="*/ 528 h 528"/>
                <a:gd name="T54" fmla="*/ 309 w 507"/>
                <a:gd name="T55" fmla="*/ 502 h 528"/>
                <a:gd name="T56" fmla="*/ 330 w 507"/>
                <a:gd name="T57" fmla="*/ 471 h 528"/>
                <a:gd name="T58" fmla="*/ 322 w 507"/>
                <a:gd name="T59" fmla="*/ 446 h 528"/>
                <a:gd name="T60" fmla="*/ 237 w 507"/>
                <a:gd name="T61" fmla="*/ 430 h 528"/>
                <a:gd name="T62" fmla="*/ 148 w 507"/>
                <a:gd name="T63" fmla="*/ 375 h 528"/>
                <a:gd name="T64" fmla="*/ 90 w 507"/>
                <a:gd name="T65" fmla="*/ 403 h 528"/>
                <a:gd name="T66" fmla="*/ 17 w 507"/>
                <a:gd name="T67" fmla="*/ 418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7" h="528">
                  <a:moveTo>
                    <a:pt x="17" y="418"/>
                  </a:moveTo>
                  <a:lnTo>
                    <a:pt x="0" y="396"/>
                  </a:lnTo>
                  <a:lnTo>
                    <a:pt x="0" y="386"/>
                  </a:lnTo>
                  <a:lnTo>
                    <a:pt x="16" y="376"/>
                  </a:lnTo>
                  <a:lnTo>
                    <a:pt x="35" y="345"/>
                  </a:lnTo>
                  <a:lnTo>
                    <a:pt x="84" y="305"/>
                  </a:lnTo>
                  <a:lnTo>
                    <a:pt x="77" y="276"/>
                  </a:lnTo>
                  <a:lnTo>
                    <a:pt x="147" y="207"/>
                  </a:lnTo>
                  <a:lnTo>
                    <a:pt x="169" y="173"/>
                  </a:lnTo>
                  <a:lnTo>
                    <a:pt x="197" y="164"/>
                  </a:lnTo>
                  <a:lnTo>
                    <a:pt x="199" y="125"/>
                  </a:lnTo>
                  <a:lnTo>
                    <a:pt x="231" y="102"/>
                  </a:lnTo>
                  <a:lnTo>
                    <a:pt x="342" y="0"/>
                  </a:lnTo>
                  <a:lnTo>
                    <a:pt x="354" y="2"/>
                  </a:lnTo>
                  <a:lnTo>
                    <a:pt x="353" y="15"/>
                  </a:lnTo>
                  <a:lnTo>
                    <a:pt x="394" y="57"/>
                  </a:lnTo>
                  <a:lnTo>
                    <a:pt x="384" y="86"/>
                  </a:lnTo>
                  <a:lnTo>
                    <a:pt x="378" y="113"/>
                  </a:lnTo>
                  <a:lnTo>
                    <a:pt x="418" y="225"/>
                  </a:lnTo>
                  <a:lnTo>
                    <a:pt x="416" y="242"/>
                  </a:lnTo>
                  <a:lnTo>
                    <a:pt x="444" y="251"/>
                  </a:lnTo>
                  <a:lnTo>
                    <a:pt x="473" y="392"/>
                  </a:lnTo>
                  <a:lnTo>
                    <a:pt x="507" y="418"/>
                  </a:lnTo>
                  <a:lnTo>
                    <a:pt x="507" y="443"/>
                  </a:lnTo>
                  <a:lnTo>
                    <a:pt x="464" y="456"/>
                  </a:lnTo>
                  <a:lnTo>
                    <a:pt x="412" y="456"/>
                  </a:lnTo>
                  <a:lnTo>
                    <a:pt x="321" y="528"/>
                  </a:lnTo>
                  <a:lnTo>
                    <a:pt x="309" y="502"/>
                  </a:lnTo>
                  <a:lnTo>
                    <a:pt x="330" y="471"/>
                  </a:lnTo>
                  <a:lnTo>
                    <a:pt x="322" y="446"/>
                  </a:lnTo>
                  <a:lnTo>
                    <a:pt x="237" y="430"/>
                  </a:lnTo>
                  <a:lnTo>
                    <a:pt x="148" y="375"/>
                  </a:lnTo>
                  <a:lnTo>
                    <a:pt x="90" y="403"/>
                  </a:lnTo>
                  <a:lnTo>
                    <a:pt x="17" y="418"/>
                  </a:lnTo>
                  <a:close/>
                </a:path>
              </a:pathLst>
            </a:custGeom>
            <a:gradFill>
              <a:gsLst>
                <a:gs pos="0">
                  <a:schemeClr val="accent2">
                    <a:shade val="51000"/>
                    <a:satMod val="130000"/>
                  </a:schemeClr>
                </a:gs>
                <a:gs pos="100000">
                  <a:schemeClr val="accent2">
                    <a:shade val="94000"/>
                    <a:satMod val="135000"/>
                  </a:schemeClr>
                </a:gs>
              </a:gsLst>
            </a:gradFill>
            <a:ln w="12700">
              <a:headEnd/>
              <a:tailEnd/>
            </a:ln>
            <a:effectLst>
              <a:outerShdw blurRad="50800" dist="25400" dir="2700000" algn="tl" rotWithShape="0">
                <a:schemeClr val="tx1">
                  <a:alpha val="40000"/>
                </a:schemeClr>
              </a:outerShdw>
            </a:effectLst>
          </p:spPr>
          <p:style>
            <a:lnRef idx="1">
              <a:schemeClr val="accent2"/>
            </a:lnRef>
            <a:fillRef idx="3">
              <a:schemeClr val="accent2"/>
            </a:fillRef>
            <a:effectRef idx="2">
              <a:schemeClr val="accent2"/>
            </a:effectRef>
            <a:fontRef idx="minor">
              <a:schemeClr val="lt1"/>
            </a:fontRef>
          </p:style>
          <p:txBody>
            <a:bodyPr/>
            <a:lstStyle/>
            <a:p>
              <a:endParaRPr lang="es-ES"/>
            </a:p>
          </p:txBody>
        </p:sp>
        <p:sp>
          <p:nvSpPr>
            <p:cNvPr id="154" name="Freeform 33"/>
            <p:cNvSpPr>
              <a:spLocks/>
            </p:cNvSpPr>
            <p:nvPr/>
          </p:nvSpPr>
          <p:spPr bwMode="auto">
            <a:xfrm>
              <a:off x="731393" y="2066190"/>
              <a:ext cx="305619" cy="213933"/>
            </a:xfrm>
            <a:custGeom>
              <a:avLst/>
              <a:gdLst>
                <a:gd name="T0" fmla="*/ 33 w 614"/>
                <a:gd name="T1" fmla="*/ 16 h 430"/>
                <a:gd name="T2" fmla="*/ 69 w 614"/>
                <a:gd name="T3" fmla="*/ 0 h 430"/>
                <a:gd name="T4" fmla="*/ 112 w 614"/>
                <a:gd name="T5" fmla="*/ 6 h 430"/>
                <a:gd name="T6" fmla="*/ 130 w 614"/>
                <a:gd name="T7" fmla="*/ 66 h 430"/>
                <a:gd name="T8" fmla="*/ 190 w 614"/>
                <a:gd name="T9" fmla="*/ 86 h 430"/>
                <a:gd name="T10" fmla="*/ 248 w 614"/>
                <a:gd name="T11" fmla="*/ 97 h 430"/>
                <a:gd name="T12" fmla="*/ 305 w 614"/>
                <a:gd name="T13" fmla="*/ 117 h 430"/>
                <a:gd name="T14" fmla="*/ 395 w 614"/>
                <a:gd name="T15" fmla="*/ 110 h 430"/>
                <a:gd name="T16" fmla="*/ 432 w 614"/>
                <a:gd name="T17" fmla="*/ 100 h 430"/>
                <a:gd name="T18" fmla="*/ 469 w 614"/>
                <a:gd name="T19" fmla="*/ 79 h 430"/>
                <a:gd name="T20" fmla="*/ 501 w 614"/>
                <a:gd name="T21" fmla="*/ 77 h 430"/>
                <a:gd name="T22" fmla="*/ 518 w 614"/>
                <a:gd name="T23" fmla="*/ 93 h 430"/>
                <a:gd name="T24" fmla="*/ 542 w 614"/>
                <a:gd name="T25" fmla="*/ 90 h 430"/>
                <a:gd name="T26" fmla="*/ 560 w 614"/>
                <a:gd name="T27" fmla="*/ 90 h 430"/>
                <a:gd name="T28" fmla="*/ 598 w 614"/>
                <a:gd name="T29" fmla="*/ 134 h 430"/>
                <a:gd name="T30" fmla="*/ 614 w 614"/>
                <a:gd name="T31" fmla="*/ 199 h 430"/>
                <a:gd name="T32" fmla="*/ 609 w 614"/>
                <a:gd name="T33" fmla="*/ 213 h 430"/>
                <a:gd name="T34" fmla="*/ 586 w 614"/>
                <a:gd name="T35" fmla="*/ 213 h 430"/>
                <a:gd name="T36" fmla="*/ 511 w 614"/>
                <a:gd name="T37" fmla="*/ 338 h 430"/>
                <a:gd name="T38" fmla="*/ 480 w 614"/>
                <a:gd name="T39" fmla="*/ 319 h 430"/>
                <a:gd name="T40" fmla="*/ 455 w 614"/>
                <a:gd name="T41" fmla="*/ 319 h 430"/>
                <a:gd name="T42" fmla="*/ 432 w 614"/>
                <a:gd name="T43" fmla="*/ 342 h 430"/>
                <a:gd name="T44" fmla="*/ 412 w 614"/>
                <a:gd name="T45" fmla="*/ 369 h 430"/>
                <a:gd name="T46" fmla="*/ 421 w 614"/>
                <a:gd name="T47" fmla="*/ 390 h 430"/>
                <a:gd name="T48" fmla="*/ 427 w 614"/>
                <a:gd name="T49" fmla="*/ 430 h 430"/>
                <a:gd name="T50" fmla="*/ 379 w 614"/>
                <a:gd name="T51" fmla="*/ 378 h 430"/>
                <a:gd name="T52" fmla="*/ 358 w 614"/>
                <a:gd name="T53" fmla="*/ 390 h 430"/>
                <a:gd name="T54" fmla="*/ 330 w 614"/>
                <a:gd name="T55" fmla="*/ 390 h 430"/>
                <a:gd name="T56" fmla="*/ 306 w 614"/>
                <a:gd name="T57" fmla="*/ 393 h 430"/>
                <a:gd name="T58" fmla="*/ 247 w 614"/>
                <a:gd name="T59" fmla="*/ 378 h 430"/>
                <a:gd name="T60" fmla="*/ 216 w 614"/>
                <a:gd name="T61" fmla="*/ 375 h 430"/>
                <a:gd name="T62" fmla="*/ 170 w 614"/>
                <a:gd name="T63" fmla="*/ 383 h 430"/>
                <a:gd name="T64" fmla="*/ 131 w 614"/>
                <a:gd name="T65" fmla="*/ 363 h 430"/>
                <a:gd name="T66" fmla="*/ 111 w 614"/>
                <a:gd name="T67" fmla="*/ 342 h 430"/>
                <a:gd name="T68" fmla="*/ 97 w 614"/>
                <a:gd name="T69" fmla="*/ 347 h 430"/>
                <a:gd name="T70" fmla="*/ 83 w 614"/>
                <a:gd name="T71" fmla="*/ 363 h 430"/>
                <a:gd name="T72" fmla="*/ 33 w 614"/>
                <a:gd name="T73" fmla="*/ 378 h 430"/>
                <a:gd name="T74" fmla="*/ 0 w 614"/>
                <a:gd name="T75" fmla="*/ 319 h 430"/>
                <a:gd name="T76" fmla="*/ 33 w 614"/>
                <a:gd name="T77" fmla="*/ 247 h 430"/>
                <a:gd name="T78" fmla="*/ 33 w 614"/>
                <a:gd name="T79" fmla="*/ 219 h 430"/>
                <a:gd name="T80" fmla="*/ 25 w 614"/>
                <a:gd name="T81" fmla="*/ 192 h 430"/>
                <a:gd name="T82" fmla="*/ 10 w 614"/>
                <a:gd name="T83" fmla="*/ 165 h 430"/>
                <a:gd name="T84" fmla="*/ 23 w 614"/>
                <a:gd name="T85" fmla="*/ 120 h 430"/>
                <a:gd name="T86" fmla="*/ 16 w 614"/>
                <a:gd name="T87" fmla="*/ 73 h 430"/>
                <a:gd name="T88" fmla="*/ 11 w 614"/>
                <a:gd name="T89" fmla="*/ 43 h 430"/>
                <a:gd name="T90" fmla="*/ 33 w 614"/>
                <a:gd name="T91" fmla="*/ 16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4" h="430">
                  <a:moveTo>
                    <a:pt x="33" y="16"/>
                  </a:moveTo>
                  <a:lnTo>
                    <a:pt x="69" y="0"/>
                  </a:lnTo>
                  <a:lnTo>
                    <a:pt x="112" y="6"/>
                  </a:lnTo>
                  <a:lnTo>
                    <a:pt x="130" y="66"/>
                  </a:lnTo>
                  <a:lnTo>
                    <a:pt x="190" y="86"/>
                  </a:lnTo>
                  <a:lnTo>
                    <a:pt x="248" y="97"/>
                  </a:lnTo>
                  <a:lnTo>
                    <a:pt x="305" y="117"/>
                  </a:lnTo>
                  <a:lnTo>
                    <a:pt x="395" y="110"/>
                  </a:lnTo>
                  <a:lnTo>
                    <a:pt x="432" y="100"/>
                  </a:lnTo>
                  <a:lnTo>
                    <a:pt x="469" y="79"/>
                  </a:lnTo>
                  <a:lnTo>
                    <a:pt x="501" y="77"/>
                  </a:lnTo>
                  <a:lnTo>
                    <a:pt x="518" y="93"/>
                  </a:lnTo>
                  <a:lnTo>
                    <a:pt x="542" y="90"/>
                  </a:lnTo>
                  <a:lnTo>
                    <a:pt x="560" y="90"/>
                  </a:lnTo>
                  <a:lnTo>
                    <a:pt x="598" y="134"/>
                  </a:lnTo>
                  <a:lnTo>
                    <a:pt x="614" y="199"/>
                  </a:lnTo>
                  <a:lnTo>
                    <a:pt x="609" y="213"/>
                  </a:lnTo>
                  <a:lnTo>
                    <a:pt x="586" y="213"/>
                  </a:lnTo>
                  <a:lnTo>
                    <a:pt x="511" y="338"/>
                  </a:lnTo>
                  <a:lnTo>
                    <a:pt x="480" y="319"/>
                  </a:lnTo>
                  <a:lnTo>
                    <a:pt x="455" y="319"/>
                  </a:lnTo>
                  <a:lnTo>
                    <a:pt x="432" y="342"/>
                  </a:lnTo>
                  <a:lnTo>
                    <a:pt x="412" y="369"/>
                  </a:lnTo>
                  <a:lnTo>
                    <a:pt x="421" y="390"/>
                  </a:lnTo>
                  <a:lnTo>
                    <a:pt x="427" y="430"/>
                  </a:lnTo>
                  <a:lnTo>
                    <a:pt x="379" y="378"/>
                  </a:lnTo>
                  <a:lnTo>
                    <a:pt x="358" y="390"/>
                  </a:lnTo>
                  <a:lnTo>
                    <a:pt x="330" y="390"/>
                  </a:lnTo>
                  <a:lnTo>
                    <a:pt x="306" y="393"/>
                  </a:lnTo>
                  <a:lnTo>
                    <a:pt x="247" y="378"/>
                  </a:lnTo>
                  <a:lnTo>
                    <a:pt x="216" y="375"/>
                  </a:lnTo>
                  <a:lnTo>
                    <a:pt x="170" y="383"/>
                  </a:lnTo>
                  <a:lnTo>
                    <a:pt x="131" y="363"/>
                  </a:lnTo>
                  <a:lnTo>
                    <a:pt x="111" y="342"/>
                  </a:lnTo>
                  <a:lnTo>
                    <a:pt x="97" y="347"/>
                  </a:lnTo>
                  <a:lnTo>
                    <a:pt x="83" y="363"/>
                  </a:lnTo>
                  <a:lnTo>
                    <a:pt x="33" y="378"/>
                  </a:lnTo>
                  <a:lnTo>
                    <a:pt x="0" y="319"/>
                  </a:lnTo>
                  <a:lnTo>
                    <a:pt x="33" y="247"/>
                  </a:lnTo>
                  <a:lnTo>
                    <a:pt x="33" y="219"/>
                  </a:lnTo>
                  <a:lnTo>
                    <a:pt x="25" y="192"/>
                  </a:lnTo>
                  <a:lnTo>
                    <a:pt x="10" y="165"/>
                  </a:lnTo>
                  <a:lnTo>
                    <a:pt x="23" y="120"/>
                  </a:lnTo>
                  <a:lnTo>
                    <a:pt x="16" y="73"/>
                  </a:lnTo>
                  <a:lnTo>
                    <a:pt x="11" y="43"/>
                  </a:lnTo>
                  <a:lnTo>
                    <a:pt x="33" y="16"/>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55" name="Freeform 34"/>
            <p:cNvSpPr>
              <a:spLocks/>
            </p:cNvSpPr>
            <p:nvPr/>
          </p:nvSpPr>
          <p:spPr bwMode="auto">
            <a:xfrm>
              <a:off x="587474" y="2003399"/>
              <a:ext cx="212266" cy="223935"/>
            </a:xfrm>
            <a:custGeom>
              <a:avLst/>
              <a:gdLst>
                <a:gd name="T0" fmla="*/ 320 w 338"/>
                <a:gd name="T1" fmla="*/ 20 h 357"/>
                <a:gd name="T2" fmla="*/ 334 w 338"/>
                <a:gd name="T3" fmla="*/ 63 h 357"/>
                <a:gd name="T4" fmla="*/ 338 w 338"/>
                <a:gd name="T5" fmla="*/ 96 h 357"/>
                <a:gd name="T6" fmla="*/ 319 w 338"/>
                <a:gd name="T7" fmla="*/ 107 h 357"/>
                <a:gd name="T8" fmla="*/ 287 w 338"/>
                <a:gd name="T9" fmla="*/ 100 h 357"/>
                <a:gd name="T10" fmla="*/ 252 w 338"/>
                <a:gd name="T11" fmla="*/ 113 h 357"/>
                <a:gd name="T12" fmla="*/ 239 w 338"/>
                <a:gd name="T13" fmla="*/ 137 h 357"/>
                <a:gd name="T14" fmla="*/ 247 w 338"/>
                <a:gd name="T15" fmla="*/ 192 h 357"/>
                <a:gd name="T16" fmla="*/ 237 w 338"/>
                <a:gd name="T17" fmla="*/ 231 h 357"/>
                <a:gd name="T18" fmla="*/ 229 w 338"/>
                <a:gd name="T19" fmla="*/ 252 h 357"/>
                <a:gd name="T20" fmla="*/ 210 w 338"/>
                <a:gd name="T21" fmla="*/ 262 h 357"/>
                <a:gd name="T22" fmla="*/ 183 w 338"/>
                <a:gd name="T23" fmla="*/ 280 h 357"/>
                <a:gd name="T24" fmla="*/ 133 w 338"/>
                <a:gd name="T25" fmla="*/ 299 h 357"/>
                <a:gd name="T26" fmla="*/ 105 w 338"/>
                <a:gd name="T27" fmla="*/ 303 h 357"/>
                <a:gd name="T28" fmla="*/ 79 w 338"/>
                <a:gd name="T29" fmla="*/ 307 h 357"/>
                <a:gd name="T30" fmla="*/ 66 w 338"/>
                <a:gd name="T31" fmla="*/ 325 h 357"/>
                <a:gd name="T32" fmla="*/ 50 w 338"/>
                <a:gd name="T33" fmla="*/ 340 h 357"/>
                <a:gd name="T34" fmla="*/ 17 w 338"/>
                <a:gd name="T35" fmla="*/ 357 h 357"/>
                <a:gd name="T36" fmla="*/ 22 w 338"/>
                <a:gd name="T37" fmla="*/ 340 h 357"/>
                <a:gd name="T38" fmla="*/ 7 w 338"/>
                <a:gd name="T39" fmla="*/ 332 h 357"/>
                <a:gd name="T40" fmla="*/ 11 w 338"/>
                <a:gd name="T41" fmla="*/ 307 h 357"/>
                <a:gd name="T42" fmla="*/ 7 w 338"/>
                <a:gd name="T43" fmla="*/ 284 h 357"/>
                <a:gd name="T44" fmla="*/ 0 w 338"/>
                <a:gd name="T45" fmla="*/ 266 h 357"/>
                <a:gd name="T46" fmla="*/ 29 w 338"/>
                <a:gd name="T47" fmla="*/ 244 h 357"/>
                <a:gd name="T48" fmla="*/ 66 w 338"/>
                <a:gd name="T49" fmla="*/ 209 h 357"/>
                <a:gd name="T50" fmla="*/ 50 w 338"/>
                <a:gd name="T51" fmla="*/ 202 h 357"/>
                <a:gd name="T52" fmla="*/ 39 w 338"/>
                <a:gd name="T53" fmla="*/ 183 h 357"/>
                <a:gd name="T54" fmla="*/ 54 w 338"/>
                <a:gd name="T55" fmla="*/ 178 h 357"/>
                <a:gd name="T56" fmla="*/ 66 w 338"/>
                <a:gd name="T57" fmla="*/ 165 h 357"/>
                <a:gd name="T58" fmla="*/ 95 w 338"/>
                <a:gd name="T59" fmla="*/ 158 h 357"/>
                <a:gd name="T60" fmla="*/ 108 w 338"/>
                <a:gd name="T61" fmla="*/ 149 h 357"/>
                <a:gd name="T62" fmla="*/ 105 w 338"/>
                <a:gd name="T63" fmla="*/ 131 h 357"/>
                <a:gd name="T64" fmla="*/ 79 w 338"/>
                <a:gd name="T65" fmla="*/ 131 h 357"/>
                <a:gd name="T66" fmla="*/ 66 w 338"/>
                <a:gd name="T67" fmla="*/ 131 h 357"/>
                <a:gd name="T68" fmla="*/ 50 w 338"/>
                <a:gd name="T69" fmla="*/ 123 h 357"/>
                <a:gd name="T70" fmla="*/ 47 w 338"/>
                <a:gd name="T71" fmla="*/ 106 h 357"/>
                <a:gd name="T72" fmla="*/ 47 w 338"/>
                <a:gd name="T73" fmla="*/ 82 h 357"/>
                <a:gd name="T74" fmla="*/ 54 w 338"/>
                <a:gd name="T75" fmla="*/ 65 h 357"/>
                <a:gd name="T76" fmla="*/ 66 w 338"/>
                <a:gd name="T77" fmla="*/ 48 h 357"/>
                <a:gd name="T78" fmla="*/ 88 w 338"/>
                <a:gd name="T79" fmla="*/ 48 h 357"/>
                <a:gd name="T80" fmla="*/ 156 w 338"/>
                <a:gd name="T81" fmla="*/ 27 h 357"/>
                <a:gd name="T82" fmla="*/ 209 w 338"/>
                <a:gd name="T83" fmla="*/ 12 h 357"/>
                <a:gd name="T84" fmla="*/ 269 w 338"/>
                <a:gd name="T85" fmla="*/ 0 h 357"/>
                <a:gd name="T86" fmla="*/ 320 w 338"/>
                <a:gd name="T87" fmla="*/ 2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38" h="357">
                  <a:moveTo>
                    <a:pt x="320" y="20"/>
                  </a:moveTo>
                  <a:lnTo>
                    <a:pt x="334" y="63"/>
                  </a:lnTo>
                  <a:lnTo>
                    <a:pt x="338" y="96"/>
                  </a:lnTo>
                  <a:lnTo>
                    <a:pt x="319" y="107"/>
                  </a:lnTo>
                  <a:lnTo>
                    <a:pt x="287" y="100"/>
                  </a:lnTo>
                  <a:lnTo>
                    <a:pt x="252" y="113"/>
                  </a:lnTo>
                  <a:lnTo>
                    <a:pt x="239" y="137"/>
                  </a:lnTo>
                  <a:lnTo>
                    <a:pt x="247" y="192"/>
                  </a:lnTo>
                  <a:lnTo>
                    <a:pt x="237" y="231"/>
                  </a:lnTo>
                  <a:lnTo>
                    <a:pt x="229" y="252"/>
                  </a:lnTo>
                  <a:lnTo>
                    <a:pt x="210" y="262"/>
                  </a:lnTo>
                  <a:lnTo>
                    <a:pt x="183" y="280"/>
                  </a:lnTo>
                  <a:lnTo>
                    <a:pt x="133" y="299"/>
                  </a:lnTo>
                  <a:lnTo>
                    <a:pt x="105" y="303"/>
                  </a:lnTo>
                  <a:lnTo>
                    <a:pt x="79" y="307"/>
                  </a:lnTo>
                  <a:lnTo>
                    <a:pt x="66" y="325"/>
                  </a:lnTo>
                  <a:lnTo>
                    <a:pt x="50" y="340"/>
                  </a:lnTo>
                  <a:lnTo>
                    <a:pt x="17" y="357"/>
                  </a:lnTo>
                  <a:lnTo>
                    <a:pt x="22" y="340"/>
                  </a:lnTo>
                  <a:lnTo>
                    <a:pt x="7" y="332"/>
                  </a:lnTo>
                  <a:lnTo>
                    <a:pt x="11" y="307"/>
                  </a:lnTo>
                  <a:lnTo>
                    <a:pt x="7" y="284"/>
                  </a:lnTo>
                  <a:lnTo>
                    <a:pt x="0" y="266"/>
                  </a:lnTo>
                  <a:lnTo>
                    <a:pt x="29" y="244"/>
                  </a:lnTo>
                  <a:lnTo>
                    <a:pt x="66" y="209"/>
                  </a:lnTo>
                  <a:lnTo>
                    <a:pt x="50" y="202"/>
                  </a:lnTo>
                  <a:lnTo>
                    <a:pt x="39" y="183"/>
                  </a:lnTo>
                  <a:lnTo>
                    <a:pt x="54" y="178"/>
                  </a:lnTo>
                  <a:lnTo>
                    <a:pt x="66" y="165"/>
                  </a:lnTo>
                  <a:lnTo>
                    <a:pt x="95" y="158"/>
                  </a:lnTo>
                  <a:lnTo>
                    <a:pt x="108" y="149"/>
                  </a:lnTo>
                  <a:lnTo>
                    <a:pt x="105" y="131"/>
                  </a:lnTo>
                  <a:lnTo>
                    <a:pt x="79" y="131"/>
                  </a:lnTo>
                  <a:lnTo>
                    <a:pt x="66" y="131"/>
                  </a:lnTo>
                  <a:lnTo>
                    <a:pt x="50" y="123"/>
                  </a:lnTo>
                  <a:lnTo>
                    <a:pt x="47" y="106"/>
                  </a:lnTo>
                  <a:lnTo>
                    <a:pt x="47" y="82"/>
                  </a:lnTo>
                  <a:lnTo>
                    <a:pt x="54" y="65"/>
                  </a:lnTo>
                  <a:lnTo>
                    <a:pt x="66" y="48"/>
                  </a:lnTo>
                  <a:lnTo>
                    <a:pt x="88" y="48"/>
                  </a:lnTo>
                  <a:lnTo>
                    <a:pt x="156" y="27"/>
                  </a:lnTo>
                  <a:lnTo>
                    <a:pt x="209" y="12"/>
                  </a:lnTo>
                  <a:lnTo>
                    <a:pt x="269" y="0"/>
                  </a:lnTo>
                  <a:lnTo>
                    <a:pt x="320" y="20"/>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56" name="Freeform 35"/>
            <p:cNvSpPr>
              <a:spLocks/>
            </p:cNvSpPr>
            <p:nvPr/>
          </p:nvSpPr>
          <p:spPr bwMode="auto">
            <a:xfrm>
              <a:off x="534685" y="1747791"/>
              <a:ext cx="319510" cy="301729"/>
            </a:xfrm>
            <a:custGeom>
              <a:avLst/>
              <a:gdLst>
                <a:gd name="T0" fmla="*/ 463 w 509"/>
                <a:gd name="T1" fmla="*/ 163 h 481"/>
                <a:gd name="T2" fmla="*/ 454 w 509"/>
                <a:gd name="T3" fmla="*/ 232 h 481"/>
                <a:gd name="T4" fmla="*/ 422 w 509"/>
                <a:gd name="T5" fmla="*/ 255 h 481"/>
                <a:gd name="T6" fmla="*/ 415 w 509"/>
                <a:gd name="T7" fmla="*/ 308 h 481"/>
                <a:gd name="T8" fmla="*/ 416 w 509"/>
                <a:gd name="T9" fmla="*/ 412 h 481"/>
                <a:gd name="T10" fmla="*/ 406 w 509"/>
                <a:gd name="T11" fmla="*/ 427 h 481"/>
                <a:gd name="T12" fmla="*/ 350 w 509"/>
                <a:gd name="T13" fmla="*/ 407 h 481"/>
                <a:gd name="T14" fmla="*/ 289 w 509"/>
                <a:gd name="T15" fmla="*/ 422 h 481"/>
                <a:gd name="T16" fmla="*/ 241 w 509"/>
                <a:gd name="T17" fmla="*/ 433 h 481"/>
                <a:gd name="T18" fmla="*/ 172 w 509"/>
                <a:gd name="T19" fmla="*/ 455 h 481"/>
                <a:gd name="T20" fmla="*/ 154 w 509"/>
                <a:gd name="T21" fmla="*/ 437 h 481"/>
                <a:gd name="T22" fmla="*/ 126 w 509"/>
                <a:gd name="T23" fmla="*/ 447 h 481"/>
                <a:gd name="T24" fmla="*/ 117 w 509"/>
                <a:gd name="T25" fmla="*/ 459 h 481"/>
                <a:gd name="T26" fmla="*/ 84 w 509"/>
                <a:gd name="T27" fmla="*/ 481 h 481"/>
                <a:gd name="T28" fmla="*/ 70 w 509"/>
                <a:gd name="T29" fmla="*/ 459 h 481"/>
                <a:gd name="T30" fmla="*/ 73 w 509"/>
                <a:gd name="T31" fmla="*/ 434 h 481"/>
                <a:gd name="T32" fmla="*/ 79 w 509"/>
                <a:gd name="T33" fmla="*/ 412 h 481"/>
                <a:gd name="T34" fmla="*/ 95 w 509"/>
                <a:gd name="T35" fmla="*/ 395 h 481"/>
                <a:gd name="T36" fmla="*/ 101 w 509"/>
                <a:gd name="T37" fmla="*/ 383 h 481"/>
                <a:gd name="T38" fmla="*/ 91 w 509"/>
                <a:gd name="T39" fmla="*/ 371 h 481"/>
                <a:gd name="T40" fmla="*/ 73 w 509"/>
                <a:gd name="T41" fmla="*/ 380 h 481"/>
                <a:gd name="T42" fmla="*/ 62 w 509"/>
                <a:gd name="T43" fmla="*/ 383 h 481"/>
                <a:gd name="T44" fmla="*/ 44 w 509"/>
                <a:gd name="T45" fmla="*/ 354 h 481"/>
                <a:gd name="T46" fmla="*/ 34 w 509"/>
                <a:gd name="T47" fmla="*/ 335 h 481"/>
                <a:gd name="T48" fmla="*/ 22 w 509"/>
                <a:gd name="T49" fmla="*/ 327 h 481"/>
                <a:gd name="T50" fmla="*/ 0 w 509"/>
                <a:gd name="T51" fmla="*/ 318 h 481"/>
                <a:gd name="T52" fmla="*/ 13 w 509"/>
                <a:gd name="T53" fmla="*/ 305 h 481"/>
                <a:gd name="T54" fmla="*/ 13 w 509"/>
                <a:gd name="T55" fmla="*/ 246 h 481"/>
                <a:gd name="T56" fmla="*/ 25 w 509"/>
                <a:gd name="T57" fmla="*/ 235 h 481"/>
                <a:gd name="T58" fmla="*/ 54 w 509"/>
                <a:gd name="T59" fmla="*/ 214 h 481"/>
                <a:gd name="T60" fmla="*/ 73 w 509"/>
                <a:gd name="T61" fmla="*/ 201 h 481"/>
                <a:gd name="T62" fmla="*/ 91 w 509"/>
                <a:gd name="T63" fmla="*/ 192 h 481"/>
                <a:gd name="T64" fmla="*/ 113 w 509"/>
                <a:gd name="T65" fmla="*/ 201 h 481"/>
                <a:gd name="T66" fmla="*/ 113 w 509"/>
                <a:gd name="T67" fmla="*/ 185 h 481"/>
                <a:gd name="T68" fmla="*/ 138 w 509"/>
                <a:gd name="T69" fmla="*/ 156 h 481"/>
                <a:gd name="T70" fmla="*/ 154 w 509"/>
                <a:gd name="T71" fmla="*/ 160 h 481"/>
                <a:gd name="T72" fmla="*/ 204 w 509"/>
                <a:gd name="T73" fmla="*/ 172 h 481"/>
                <a:gd name="T74" fmla="*/ 222 w 509"/>
                <a:gd name="T75" fmla="*/ 179 h 481"/>
                <a:gd name="T76" fmla="*/ 239 w 509"/>
                <a:gd name="T77" fmla="*/ 172 h 481"/>
                <a:gd name="T78" fmla="*/ 273 w 509"/>
                <a:gd name="T79" fmla="*/ 156 h 481"/>
                <a:gd name="T80" fmla="*/ 280 w 509"/>
                <a:gd name="T81" fmla="*/ 148 h 481"/>
                <a:gd name="T82" fmla="*/ 294 w 509"/>
                <a:gd name="T83" fmla="*/ 156 h 481"/>
                <a:gd name="T84" fmla="*/ 304 w 509"/>
                <a:gd name="T85" fmla="*/ 144 h 481"/>
                <a:gd name="T86" fmla="*/ 317 w 509"/>
                <a:gd name="T87" fmla="*/ 151 h 481"/>
                <a:gd name="T88" fmla="*/ 342 w 509"/>
                <a:gd name="T89" fmla="*/ 160 h 481"/>
                <a:gd name="T90" fmla="*/ 351 w 509"/>
                <a:gd name="T91" fmla="*/ 148 h 481"/>
                <a:gd name="T92" fmla="*/ 351 w 509"/>
                <a:gd name="T93" fmla="*/ 126 h 481"/>
                <a:gd name="T94" fmla="*/ 342 w 509"/>
                <a:gd name="T95" fmla="*/ 106 h 481"/>
                <a:gd name="T96" fmla="*/ 339 w 509"/>
                <a:gd name="T97" fmla="*/ 88 h 481"/>
                <a:gd name="T98" fmla="*/ 366 w 509"/>
                <a:gd name="T99" fmla="*/ 76 h 481"/>
                <a:gd name="T100" fmla="*/ 401 w 509"/>
                <a:gd name="T101" fmla="*/ 54 h 481"/>
                <a:gd name="T102" fmla="*/ 423 w 509"/>
                <a:gd name="T103" fmla="*/ 62 h 481"/>
                <a:gd name="T104" fmla="*/ 408 w 509"/>
                <a:gd name="T105" fmla="*/ 40 h 481"/>
                <a:gd name="T106" fmla="*/ 426 w 509"/>
                <a:gd name="T107" fmla="*/ 29 h 481"/>
                <a:gd name="T108" fmla="*/ 448 w 509"/>
                <a:gd name="T109" fmla="*/ 13 h 481"/>
                <a:gd name="T110" fmla="*/ 462 w 509"/>
                <a:gd name="T111" fmla="*/ 0 h 481"/>
                <a:gd name="T112" fmla="*/ 480 w 509"/>
                <a:gd name="T113" fmla="*/ 0 h 481"/>
                <a:gd name="T114" fmla="*/ 496 w 509"/>
                <a:gd name="T115" fmla="*/ 22 h 481"/>
                <a:gd name="T116" fmla="*/ 509 w 509"/>
                <a:gd name="T117" fmla="*/ 4 h 481"/>
                <a:gd name="T118" fmla="*/ 463 w 509"/>
                <a:gd name="T119" fmla="*/ 163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09" h="481">
                  <a:moveTo>
                    <a:pt x="463" y="163"/>
                  </a:moveTo>
                  <a:lnTo>
                    <a:pt x="454" y="232"/>
                  </a:lnTo>
                  <a:lnTo>
                    <a:pt x="422" y="255"/>
                  </a:lnTo>
                  <a:lnTo>
                    <a:pt x="415" y="308"/>
                  </a:lnTo>
                  <a:lnTo>
                    <a:pt x="416" y="412"/>
                  </a:lnTo>
                  <a:lnTo>
                    <a:pt x="406" y="427"/>
                  </a:lnTo>
                  <a:lnTo>
                    <a:pt x="350" y="407"/>
                  </a:lnTo>
                  <a:lnTo>
                    <a:pt x="289" y="422"/>
                  </a:lnTo>
                  <a:lnTo>
                    <a:pt x="241" y="433"/>
                  </a:lnTo>
                  <a:lnTo>
                    <a:pt x="172" y="455"/>
                  </a:lnTo>
                  <a:lnTo>
                    <a:pt x="154" y="437"/>
                  </a:lnTo>
                  <a:lnTo>
                    <a:pt x="126" y="447"/>
                  </a:lnTo>
                  <a:lnTo>
                    <a:pt x="117" y="459"/>
                  </a:lnTo>
                  <a:lnTo>
                    <a:pt x="84" y="481"/>
                  </a:lnTo>
                  <a:lnTo>
                    <a:pt x="70" y="459"/>
                  </a:lnTo>
                  <a:lnTo>
                    <a:pt x="73" y="434"/>
                  </a:lnTo>
                  <a:lnTo>
                    <a:pt x="79" y="412"/>
                  </a:lnTo>
                  <a:lnTo>
                    <a:pt x="95" y="395"/>
                  </a:lnTo>
                  <a:lnTo>
                    <a:pt x="101" y="383"/>
                  </a:lnTo>
                  <a:lnTo>
                    <a:pt x="91" y="371"/>
                  </a:lnTo>
                  <a:lnTo>
                    <a:pt x="73" y="380"/>
                  </a:lnTo>
                  <a:lnTo>
                    <a:pt x="62" y="383"/>
                  </a:lnTo>
                  <a:lnTo>
                    <a:pt x="44" y="354"/>
                  </a:lnTo>
                  <a:lnTo>
                    <a:pt x="34" y="335"/>
                  </a:lnTo>
                  <a:lnTo>
                    <a:pt x="22" y="327"/>
                  </a:lnTo>
                  <a:lnTo>
                    <a:pt x="0" y="318"/>
                  </a:lnTo>
                  <a:lnTo>
                    <a:pt x="13" y="305"/>
                  </a:lnTo>
                  <a:lnTo>
                    <a:pt x="13" y="246"/>
                  </a:lnTo>
                  <a:lnTo>
                    <a:pt x="25" y="235"/>
                  </a:lnTo>
                  <a:lnTo>
                    <a:pt x="54" y="214"/>
                  </a:lnTo>
                  <a:lnTo>
                    <a:pt x="73" y="201"/>
                  </a:lnTo>
                  <a:lnTo>
                    <a:pt x="91" y="192"/>
                  </a:lnTo>
                  <a:lnTo>
                    <a:pt x="113" y="201"/>
                  </a:lnTo>
                  <a:lnTo>
                    <a:pt x="113" y="185"/>
                  </a:lnTo>
                  <a:lnTo>
                    <a:pt x="138" y="156"/>
                  </a:lnTo>
                  <a:lnTo>
                    <a:pt x="154" y="160"/>
                  </a:lnTo>
                  <a:lnTo>
                    <a:pt x="204" y="172"/>
                  </a:lnTo>
                  <a:lnTo>
                    <a:pt x="222" y="179"/>
                  </a:lnTo>
                  <a:lnTo>
                    <a:pt x="239" y="172"/>
                  </a:lnTo>
                  <a:lnTo>
                    <a:pt x="273" y="156"/>
                  </a:lnTo>
                  <a:lnTo>
                    <a:pt x="280" y="148"/>
                  </a:lnTo>
                  <a:lnTo>
                    <a:pt x="294" y="156"/>
                  </a:lnTo>
                  <a:lnTo>
                    <a:pt x="304" y="144"/>
                  </a:lnTo>
                  <a:lnTo>
                    <a:pt x="317" y="151"/>
                  </a:lnTo>
                  <a:lnTo>
                    <a:pt x="342" y="160"/>
                  </a:lnTo>
                  <a:lnTo>
                    <a:pt x="351" y="148"/>
                  </a:lnTo>
                  <a:lnTo>
                    <a:pt x="351" y="126"/>
                  </a:lnTo>
                  <a:lnTo>
                    <a:pt x="342" y="106"/>
                  </a:lnTo>
                  <a:lnTo>
                    <a:pt x="339" y="88"/>
                  </a:lnTo>
                  <a:lnTo>
                    <a:pt x="366" y="76"/>
                  </a:lnTo>
                  <a:lnTo>
                    <a:pt x="401" y="54"/>
                  </a:lnTo>
                  <a:lnTo>
                    <a:pt x="423" y="62"/>
                  </a:lnTo>
                  <a:lnTo>
                    <a:pt x="408" y="40"/>
                  </a:lnTo>
                  <a:lnTo>
                    <a:pt x="426" y="29"/>
                  </a:lnTo>
                  <a:lnTo>
                    <a:pt x="448" y="13"/>
                  </a:lnTo>
                  <a:lnTo>
                    <a:pt x="462" y="0"/>
                  </a:lnTo>
                  <a:lnTo>
                    <a:pt x="480" y="0"/>
                  </a:lnTo>
                  <a:lnTo>
                    <a:pt x="496" y="22"/>
                  </a:lnTo>
                  <a:lnTo>
                    <a:pt x="509" y="4"/>
                  </a:lnTo>
                  <a:lnTo>
                    <a:pt x="463" y="163"/>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57" name="Freeform 38"/>
            <p:cNvSpPr>
              <a:spLocks/>
            </p:cNvSpPr>
            <p:nvPr/>
          </p:nvSpPr>
          <p:spPr bwMode="auto">
            <a:xfrm>
              <a:off x="828079" y="2671870"/>
              <a:ext cx="614016" cy="355073"/>
            </a:xfrm>
            <a:custGeom>
              <a:avLst/>
              <a:gdLst>
                <a:gd name="T0" fmla="*/ 244 w 978"/>
                <a:gd name="T1" fmla="*/ 101 h 566"/>
                <a:gd name="T2" fmla="*/ 304 w 978"/>
                <a:gd name="T3" fmla="*/ 72 h 566"/>
                <a:gd name="T4" fmla="*/ 336 w 978"/>
                <a:gd name="T5" fmla="*/ 98 h 566"/>
                <a:gd name="T6" fmla="*/ 345 w 978"/>
                <a:gd name="T7" fmla="*/ 90 h 566"/>
                <a:gd name="T8" fmla="*/ 370 w 978"/>
                <a:gd name="T9" fmla="*/ 47 h 566"/>
                <a:gd name="T10" fmla="*/ 417 w 978"/>
                <a:gd name="T11" fmla="*/ 35 h 566"/>
                <a:gd name="T12" fmla="*/ 461 w 978"/>
                <a:gd name="T13" fmla="*/ 0 h 566"/>
                <a:gd name="T14" fmla="*/ 491 w 978"/>
                <a:gd name="T15" fmla="*/ 0 h 566"/>
                <a:gd name="T16" fmla="*/ 555 w 978"/>
                <a:gd name="T17" fmla="*/ 72 h 566"/>
                <a:gd name="T18" fmla="*/ 593 w 978"/>
                <a:gd name="T19" fmla="*/ 65 h 566"/>
                <a:gd name="T20" fmla="*/ 621 w 978"/>
                <a:gd name="T21" fmla="*/ 82 h 566"/>
                <a:gd name="T22" fmla="*/ 654 w 978"/>
                <a:gd name="T23" fmla="*/ 72 h 566"/>
                <a:gd name="T24" fmla="*/ 691 w 978"/>
                <a:gd name="T25" fmla="*/ 110 h 566"/>
                <a:gd name="T26" fmla="*/ 738 w 978"/>
                <a:gd name="T27" fmla="*/ 87 h 566"/>
                <a:gd name="T28" fmla="*/ 749 w 978"/>
                <a:gd name="T29" fmla="*/ 100 h 566"/>
                <a:gd name="T30" fmla="*/ 758 w 978"/>
                <a:gd name="T31" fmla="*/ 153 h 566"/>
                <a:gd name="T32" fmla="*/ 770 w 978"/>
                <a:gd name="T33" fmla="*/ 173 h 566"/>
                <a:gd name="T34" fmla="*/ 738 w 978"/>
                <a:gd name="T35" fmla="*/ 207 h 566"/>
                <a:gd name="T36" fmla="*/ 741 w 978"/>
                <a:gd name="T37" fmla="*/ 230 h 566"/>
                <a:gd name="T38" fmla="*/ 827 w 978"/>
                <a:gd name="T39" fmla="*/ 320 h 566"/>
                <a:gd name="T40" fmla="*/ 804 w 978"/>
                <a:gd name="T41" fmla="*/ 346 h 566"/>
                <a:gd name="T42" fmla="*/ 822 w 978"/>
                <a:gd name="T43" fmla="*/ 379 h 566"/>
                <a:gd name="T44" fmla="*/ 849 w 978"/>
                <a:gd name="T45" fmla="*/ 405 h 566"/>
                <a:gd name="T46" fmla="*/ 853 w 978"/>
                <a:gd name="T47" fmla="*/ 427 h 566"/>
                <a:gd name="T48" fmla="*/ 867 w 978"/>
                <a:gd name="T49" fmla="*/ 465 h 566"/>
                <a:gd name="T50" fmla="*/ 896 w 978"/>
                <a:gd name="T51" fmla="*/ 465 h 566"/>
                <a:gd name="T52" fmla="*/ 959 w 978"/>
                <a:gd name="T53" fmla="*/ 452 h 566"/>
                <a:gd name="T54" fmla="*/ 978 w 978"/>
                <a:gd name="T55" fmla="*/ 481 h 566"/>
                <a:gd name="T56" fmla="*/ 839 w 978"/>
                <a:gd name="T57" fmla="*/ 489 h 566"/>
                <a:gd name="T58" fmla="*/ 787 w 978"/>
                <a:gd name="T59" fmla="*/ 512 h 566"/>
                <a:gd name="T60" fmla="*/ 717 w 978"/>
                <a:gd name="T61" fmla="*/ 560 h 566"/>
                <a:gd name="T62" fmla="*/ 653 w 978"/>
                <a:gd name="T63" fmla="*/ 553 h 566"/>
                <a:gd name="T64" fmla="*/ 563 w 978"/>
                <a:gd name="T65" fmla="*/ 540 h 566"/>
                <a:gd name="T66" fmla="*/ 496 w 978"/>
                <a:gd name="T67" fmla="*/ 566 h 566"/>
                <a:gd name="T68" fmla="*/ 451 w 978"/>
                <a:gd name="T69" fmla="*/ 544 h 566"/>
                <a:gd name="T70" fmla="*/ 362 w 978"/>
                <a:gd name="T71" fmla="*/ 560 h 566"/>
                <a:gd name="T72" fmla="*/ 307 w 978"/>
                <a:gd name="T73" fmla="*/ 544 h 566"/>
                <a:gd name="T74" fmla="*/ 261 w 978"/>
                <a:gd name="T75" fmla="*/ 511 h 566"/>
                <a:gd name="T76" fmla="*/ 181 w 978"/>
                <a:gd name="T77" fmla="*/ 492 h 566"/>
                <a:gd name="T78" fmla="*/ 140 w 978"/>
                <a:gd name="T79" fmla="*/ 464 h 566"/>
                <a:gd name="T80" fmla="*/ 101 w 978"/>
                <a:gd name="T81" fmla="*/ 456 h 566"/>
                <a:gd name="T82" fmla="*/ 101 w 978"/>
                <a:gd name="T83" fmla="*/ 445 h 566"/>
                <a:gd name="T84" fmla="*/ 69 w 978"/>
                <a:gd name="T85" fmla="*/ 423 h 566"/>
                <a:gd name="T86" fmla="*/ 65 w 978"/>
                <a:gd name="T87" fmla="*/ 386 h 566"/>
                <a:gd name="T88" fmla="*/ 51 w 978"/>
                <a:gd name="T89" fmla="*/ 364 h 566"/>
                <a:gd name="T90" fmla="*/ 35 w 978"/>
                <a:gd name="T91" fmla="*/ 335 h 566"/>
                <a:gd name="T92" fmla="*/ 0 w 978"/>
                <a:gd name="T93" fmla="*/ 302 h 566"/>
                <a:gd name="T94" fmla="*/ 0 w 978"/>
                <a:gd name="T95" fmla="*/ 292 h 566"/>
                <a:gd name="T96" fmla="*/ 148 w 978"/>
                <a:gd name="T97" fmla="*/ 292 h 566"/>
                <a:gd name="T98" fmla="*/ 195 w 978"/>
                <a:gd name="T99" fmla="*/ 235 h 566"/>
                <a:gd name="T100" fmla="*/ 224 w 978"/>
                <a:gd name="T101" fmla="*/ 238 h 566"/>
                <a:gd name="T102" fmla="*/ 232 w 978"/>
                <a:gd name="T103" fmla="*/ 219 h 566"/>
                <a:gd name="T104" fmla="*/ 244 w 978"/>
                <a:gd name="T105" fmla="*/ 182 h 566"/>
                <a:gd name="T106" fmla="*/ 257 w 978"/>
                <a:gd name="T107" fmla="*/ 153 h 566"/>
                <a:gd name="T108" fmla="*/ 244 w 978"/>
                <a:gd name="T109" fmla="*/ 101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8" h="566">
                  <a:moveTo>
                    <a:pt x="244" y="101"/>
                  </a:moveTo>
                  <a:lnTo>
                    <a:pt x="304" y="72"/>
                  </a:lnTo>
                  <a:lnTo>
                    <a:pt x="336" y="98"/>
                  </a:lnTo>
                  <a:lnTo>
                    <a:pt x="345" y="90"/>
                  </a:lnTo>
                  <a:lnTo>
                    <a:pt x="370" y="47"/>
                  </a:lnTo>
                  <a:lnTo>
                    <a:pt x="417" y="35"/>
                  </a:lnTo>
                  <a:lnTo>
                    <a:pt x="461" y="0"/>
                  </a:lnTo>
                  <a:lnTo>
                    <a:pt x="491" y="0"/>
                  </a:lnTo>
                  <a:lnTo>
                    <a:pt x="555" y="72"/>
                  </a:lnTo>
                  <a:lnTo>
                    <a:pt x="593" y="65"/>
                  </a:lnTo>
                  <a:lnTo>
                    <a:pt x="621" y="82"/>
                  </a:lnTo>
                  <a:lnTo>
                    <a:pt x="654" y="72"/>
                  </a:lnTo>
                  <a:lnTo>
                    <a:pt x="691" y="110"/>
                  </a:lnTo>
                  <a:lnTo>
                    <a:pt x="738" y="87"/>
                  </a:lnTo>
                  <a:lnTo>
                    <a:pt x="749" y="100"/>
                  </a:lnTo>
                  <a:lnTo>
                    <a:pt x="758" y="153"/>
                  </a:lnTo>
                  <a:lnTo>
                    <a:pt x="770" y="173"/>
                  </a:lnTo>
                  <a:lnTo>
                    <a:pt x="738" y="207"/>
                  </a:lnTo>
                  <a:lnTo>
                    <a:pt x="741" y="230"/>
                  </a:lnTo>
                  <a:lnTo>
                    <a:pt x="827" y="320"/>
                  </a:lnTo>
                  <a:lnTo>
                    <a:pt x="804" y="346"/>
                  </a:lnTo>
                  <a:lnTo>
                    <a:pt x="822" y="379"/>
                  </a:lnTo>
                  <a:lnTo>
                    <a:pt x="849" y="405"/>
                  </a:lnTo>
                  <a:lnTo>
                    <a:pt x="853" y="427"/>
                  </a:lnTo>
                  <a:lnTo>
                    <a:pt x="867" y="465"/>
                  </a:lnTo>
                  <a:lnTo>
                    <a:pt x="896" y="465"/>
                  </a:lnTo>
                  <a:lnTo>
                    <a:pt x="959" y="452"/>
                  </a:lnTo>
                  <a:lnTo>
                    <a:pt x="978" y="481"/>
                  </a:lnTo>
                  <a:lnTo>
                    <a:pt x="839" y="489"/>
                  </a:lnTo>
                  <a:lnTo>
                    <a:pt x="787" y="512"/>
                  </a:lnTo>
                  <a:lnTo>
                    <a:pt x="717" y="560"/>
                  </a:lnTo>
                  <a:lnTo>
                    <a:pt x="653" y="553"/>
                  </a:lnTo>
                  <a:lnTo>
                    <a:pt x="563" y="540"/>
                  </a:lnTo>
                  <a:lnTo>
                    <a:pt x="496" y="566"/>
                  </a:lnTo>
                  <a:lnTo>
                    <a:pt x="451" y="544"/>
                  </a:lnTo>
                  <a:lnTo>
                    <a:pt x="362" y="560"/>
                  </a:lnTo>
                  <a:lnTo>
                    <a:pt x="307" y="544"/>
                  </a:lnTo>
                  <a:lnTo>
                    <a:pt x="261" y="511"/>
                  </a:lnTo>
                  <a:lnTo>
                    <a:pt x="181" y="492"/>
                  </a:lnTo>
                  <a:lnTo>
                    <a:pt x="140" y="464"/>
                  </a:lnTo>
                  <a:lnTo>
                    <a:pt x="101" y="456"/>
                  </a:lnTo>
                  <a:lnTo>
                    <a:pt x="101" y="445"/>
                  </a:lnTo>
                  <a:lnTo>
                    <a:pt x="69" y="423"/>
                  </a:lnTo>
                  <a:lnTo>
                    <a:pt x="65" y="386"/>
                  </a:lnTo>
                  <a:lnTo>
                    <a:pt x="51" y="364"/>
                  </a:lnTo>
                  <a:lnTo>
                    <a:pt x="35" y="335"/>
                  </a:lnTo>
                  <a:lnTo>
                    <a:pt x="0" y="302"/>
                  </a:lnTo>
                  <a:lnTo>
                    <a:pt x="0" y="292"/>
                  </a:lnTo>
                  <a:lnTo>
                    <a:pt x="148" y="292"/>
                  </a:lnTo>
                  <a:lnTo>
                    <a:pt x="195" y="235"/>
                  </a:lnTo>
                  <a:lnTo>
                    <a:pt x="224" y="238"/>
                  </a:lnTo>
                  <a:lnTo>
                    <a:pt x="232" y="219"/>
                  </a:lnTo>
                  <a:lnTo>
                    <a:pt x="244" y="182"/>
                  </a:lnTo>
                  <a:lnTo>
                    <a:pt x="257" y="153"/>
                  </a:lnTo>
                  <a:lnTo>
                    <a:pt x="244" y="101"/>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grpSp>
          <p:nvGrpSpPr>
            <p:cNvPr id="158" name="157 Grupo"/>
            <p:cNvGrpSpPr/>
            <p:nvPr/>
          </p:nvGrpSpPr>
          <p:grpSpPr>
            <a:xfrm>
              <a:off x="2097230" y="2588521"/>
              <a:ext cx="403417" cy="784606"/>
              <a:chOff x="2731120" y="4364768"/>
              <a:chExt cx="602224" cy="1171268"/>
            </a:xfrm>
            <a:gradFill>
              <a:gsLst>
                <a:gs pos="0">
                  <a:schemeClr val="accent6">
                    <a:lumMod val="75000"/>
                  </a:schemeClr>
                </a:gs>
                <a:gs pos="100000">
                  <a:schemeClr val="accent6"/>
                </a:gs>
              </a:gsLst>
              <a:lin ang="16200000" scaled="0"/>
            </a:gradFill>
            <a:effectLst>
              <a:outerShdw blurRad="50800" dist="25400" dir="2700000" algn="tl" rotWithShape="0">
                <a:schemeClr val="tx1">
                  <a:alpha val="40000"/>
                </a:schemeClr>
              </a:outerShdw>
            </a:effectLst>
          </p:grpSpPr>
          <p:sp>
            <p:nvSpPr>
              <p:cNvPr id="183" name="Freeform 41"/>
              <p:cNvSpPr>
                <a:spLocks/>
              </p:cNvSpPr>
              <p:nvPr/>
            </p:nvSpPr>
            <p:spPr bwMode="auto">
              <a:xfrm>
                <a:off x="2731120" y="4577122"/>
                <a:ext cx="469503" cy="627939"/>
              </a:xfrm>
              <a:custGeom>
                <a:avLst/>
                <a:gdLst>
                  <a:gd name="T0" fmla="*/ 501 w 501"/>
                  <a:gd name="T1" fmla="*/ 568 h 670"/>
                  <a:gd name="T2" fmla="*/ 501 w 501"/>
                  <a:gd name="T3" fmla="*/ 555 h 670"/>
                  <a:gd name="T4" fmla="*/ 476 w 501"/>
                  <a:gd name="T5" fmla="*/ 518 h 670"/>
                  <a:gd name="T6" fmla="*/ 427 w 501"/>
                  <a:gd name="T7" fmla="*/ 455 h 670"/>
                  <a:gd name="T8" fmla="*/ 422 w 501"/>
                  <a:gd name="T9" fmla="*/ 417 h 670"/>
                  <a:gd name="T10" fmla="*/ 415 w 501"/>
                  <a:gd name="T11" fmla="*/ 401 h 670"/>
                  <a:gd name="T12" fmla="*/ 403 w 501"/>
                  <a:gd name="T13" fmla="*/ 393 h 670"/>
                  <a:gd name="T14" fmla="*/ 415 w 501"/>
                  <a:gd name="T15" fmla="*/ 333 h 670"/>
                  <a:gd name="T16" fmla="*/ 418 w 501"/>
                  <a:gd name="T17" fmla="*/ 296 h 670"/>
                  <a:gd name="T18" fmla="*/ 427 w 501"/>
                  <a:gd name="T19" fmla="*/ 270 h 670"/>
                  <a:gd name="T20" fmla="*/ 432 w 501"/>
                  <a:gd name="T21" fmla="*/ 232 h 670"/>
                  <a:gd name="T22" fmla="*/ 444 w 501"/>
                  <a:gd name="T23" fmla="*/ 220 h 670"/>
                  <a:gd name="T24" fmla="*/ 444 w 501"/>
                  <a:gd name="T25" fmla="*/ 198 h 670"/>
                  <a:gd name="T26" fmla="*/ 472 w 501"/>
                  <a:gd name="T27" fmla="*/ 154 h 670"/>
                  <a:gd name="T28" fmla="*/ 490 w 501"/>
                  <a:gd name="T29" fmla="*/ 117 h 670"/>
                  <a:gd name="T30" fmla="*/ 457 w 501"/>
                  <a:gd name="T31" fmla="*/ 83 h 670"/>
                  <a:gd name="T32" fmla="*/ 412 w 501"/>
                  <a:gd name="T33" fmla="*/ 75 h 670"/>
                  <a:gd name="T34" fmla="*/ 381 w 501"/>
                  <a:gd name="T35" fmla="*/ 47 h 670"/>
                  <a:gd name="T36" fmla="*/ 339 w 501"/>
                  <a:gd name="T37" fmla="*/ 22 h 670"/>
                  <a:gd name="T38" fmla="*/ 322 w 501"/>
                  <a:gd name="T39" fmla="*/ 7 h 670"/>
                  <a:gd name="T40" fmla="*/ 302 w 501"/>
                  <a:gd name="T41" fmla="*/ 0 h 670"/>
                  <a:gd name="T42" fmla="*/ 292 w 501"/>
                  <a:gd name="T43" fmla="*/ 6 h 670"/>
                  <a:gd name="T44" fmla="*/ 292 w 501"/>
                  <a:gd name="T45" fmla="*/ 53 h 670"/>
                  <a:gd name="T46" fmla="*/ 284 w 501"/>
                  <a:gd name="T47" fmla="*/ 78 h 670"/>
                  <a:gd name="T48" fmla="*/ 261 w 501"/>
                  <a:gd name="T49" fmla="*/ 91 h 670"/>
                  <a:gd name="T50" fmla="*/ 239 w 501"/>
                  <a:gd name="T51" fmla="*/ 103 h 670"/>
                  <a:gd name="T52" fmla="*/ 227 w 501"/>
                  <a:gd name="T53" fmla="*/ 129 h 670"/>
                  <a:gd name="T54" fmla="*/ 217 w 501"/>
                  <a:gd name="T55" fmla="*/ 153 h 670"/>
                  <a:gd name="T56" fmla="*/ 184 w 501"/>
                  <a:gd name="T57" fmla="*/ 153 h 670"/>
                  <a:gd name="T58" fmla="*/ 172 w 501"/>
                  <a:gd name="T59" fmla="*/ 146 h 670"/>
                  <a:gd name="T60" fmla="*/ 176 w 501"/>
                  <a:gd name="T61" fmla="*/ 119 h 670"/>
                  <a:gd name="T62" fmla="*/ 158 w 501"/>
                  <a:gd name="T63" fmla="*/ 109 h 670"/>
                  <a:gd name="T64" fmla="*/ 142 w 501"/>
                  <a:gd name="T65" fmla="*/ 120 h 670"/>
                  <a:gd name="T66" fmla="*/ 97 w 501"/>
                  <a:gd name="T67" fmla="*/ 142 h 670"/>
                  <a:gd name="T68" fmla="*/ 106 w 501"/>
                  <a:gd name="T69" fmla="*/ 195 h 670"/>
                  <a:gd name="T70" fmla="*/ 81 w 501"/>
                  <a:gd name="T71" fmla="*/ 228 h 670"/>
                  <a:gd name="T72" fmla="*/ 64 w 501"/>
                  <a:gd name="T73" fmla="*/ 228 h 670"/>
                  <a:gd name="T74" fmla="*/ 70 w 501"/>
                  <a:gd name="T75" fmla="*/ 258 h 670"/>
                  <a:gd name="T76" fmla="*/ 18 w 501"/>
                  <a:gd name="T77" fmla="*/ 270 h 670"/>
                  <a:gd name="T78" fmla="*/ 0 w 501"/>
                  <a:gd name="T79" fmla="*/ 360 h 670"/>
                  <a:gd name="T80" fmla="*/ 81 w 501"/>
                  <a:gd name="T81" fmla="*/ 393 h 670"/>
                  <a:gd name="T82" fmla="*/ 122 w 501"/>
                  <a:gd name="T83" fmla="*/ 417 h 670"/>
                  <a:gd name="T84" fmla="*/ 122 w 501"/>
                  <a:gd name="T85" fmla="*/ 430 h 670"/>
                  <a:gd name="T86" fmla="*/ 107 w 501"/>
                  <a:gd name="T87" fmla="*/ 477 h 670"/>
                  <a:gd name="T88" fmla="*/ 107 w 501"/>
                  <a:gd name="T89" fmla="*/ 531 h 670"/>
                  <a:gd name="T90" fmla="*/ 117 w 501"/>
                  <a:gd name="T91" fmla="*/ 550 h 670"/>
                  <a:gd name="T92" fmla="*/ 144 w 501"/>
                  <a:gd name="T93" fmla="*/ 561 h 670"/>
                  <a:gd name="T94" fmla="*/ 195 w 501"/>
                  <a:gd name="T95" fmla="*/ 583 h 670"/>
                  <a:gd name="T96" fmla="*/ 213 w 501"/>
                  <a:gd name="T97" fmla="*/ 593 h 670"/>
                  <a:gd name="T98" fmla="*/ 217 w 501"/>
                  <a:gd name="T99" fmla="*/ 622 h 670"/>
                  <a:gd name="T100" fmla="*/ 201 w 501"/>
                  <a:gd name="T101" fmla="*/ 638 h 670"/>
                  <a:gd name="T102" fmla="*/ 238 w 501"/>
                  <a:gd name="T103" fmla="*/ 646 h 670"/>
                  <a:gd name="T104" fmla="*/ 270 w 501"/>
                  <a:gd name="T105" fmla="*/ 657 h 670"/>
                  <a:gd name="T106" fmla="*/ 294 w 501"/>
                  <a:gd name="T107" fmla="*/ 670 h 670"/>
                  <a:gd name="T108" fmla="*/ 326 w 501"/>
                  <a:gd name="T109" fmla="*/ 662 h 670"/>
                  <a:gd name="T110" fmla="*/ 348 w 501"/>
                  <a:gd name="T111" fmla="*/ 640 h 670"/>
                  <a:gd name="T112" fmla="*/ 375 w 501"/>
                  <a:gd name="T113" fmla="*/ 616 h 670"/>
                  <a:gd name="T114" fmla="*/ 420 w 501"/>
                  <a:gd name="T115" fmla="*/ 598 h 670"/>
                  <a:gd name="T116" fmla="*/ 450 w 501"/>
                  <a:gd name="T117" fmla="*/ 579 h 670"/>
                  <a:gd name="T118" fmla="*/ 501 w 501"/>
                  <a:gd name="T119" fmla="*/ 568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01" h="670">
                    <a:moveTo>
                      <a:pt x="501" y="568"/>
                    </a:moveTo>
                    <a:lnTo>
                      <a:pt x="501" y="555"/>
                    </a:lnTo>
                    <a:lnTo>
                      <a:pt x="476" y="518"/>
                    </a:lnTo>
                    <a:lnTo>
                      <a:pt x="427" y="455"/>
                    </a:lnTo>
                    <a:lnTo>
                      <a:pt x="422" y="417"/>
                    </a:lnTo>
                    <a:lnTo>
                      <a:pt x="415" y="401"/>
                    </a:lnTo>
                    <a:lnTo>
                      <a:pt x="403" y="393"/>
                    </a:lnTo>
                    <a:lnTo>
                      <a:pt x="415" y="333"/>
                    </a:lnTo>
                    <a:lnTo>
                      <a:pt x="418" y="296"/>
                    </a:lnTo>
                    <a:lnTo>
                      <a:pt x="427" y="270"/>
                    </a:lnTo>
                    <a:lnTo>
                      <a:pt x="432" y="232"/>
                    </a:lnTo>
                    <a:lnTo>
                      <a:pt x="444" y="220"/>
                    </a:lnTo>
                    <a:lnTo>
                      <a:pt x="444" y="198"/>
                    </a:lnTo>
                    <a:lnTo>
                      <a:pt x="472" y="154"/>
                    </a:lnTo>
                    <a:lnTo>
                      <a:pt x="490" y="117"/>
                    </a:lnTo>
                    <a:lnTo>
                      <a:pt x="457" y="83"/>
                    </a:lnTo>
                    <a:lnTo>
                      <a:pt x="412" y="75"/>
                    </a:lnTo>
                    <a:lnTo>
                      <a:pt x="381" y="47"/>
                    </a:lnTo>
                    <a:lnTo>
                      <a:pt x="339" y="22"/>
                    </a:lnTo>
                    <a:lnTo>
                      <a:pt x="322" y="7"/>
                    </a:lnTo>
                    <a:lnTo>
                      <a:pt x="302" y="0"/>
                    </a:lnTo>
                    <a:lnTo>
                      <a:pt x="292" y="6"/>
                    </a:lnTo>
                    <a:lnTo>
                      <a:pt x="292" y="53"/>
                    </a:lnTo>
                    <a:lnTo>
                      <a:pt x="284" y="78"/>
                    </a:lnTo>
                    <a:lnTo>
                      <a:pt x="261" y="91"/>
                    </a:lnTo>
                    <a:lnTo>
                      <a:pt x="239" y="103"/>
                    </a:lnTo>
                    <a:lnTo>
                      <a:pt x="227" y="129"/>
                    </a:lnTo>
                    <a:lnTo>
                      <a:pt x="217" y="153"/>
                    </a:lnTo>
                    <a:lnTo>
                      <a:pt x="184" y="153"/>
                    </a:lnTo>
                    <a:lnTo>
                      <a:pt x="172" y="146"/>
                    </a:lnTo>
                    <a:lnTo>
                      <a:pt x="176" y="119"/>
                    </a:lnTo>
                    <a:lnTo>
                      <a:pt x="158" y="109"/>
                    </a:lnTo>
                    <a:lnTo>
                      <a:pt x="142" y="120"/>
                    </a:lnTo>
                    <a:lnTo>
                      <a:pt x="97" y="142"/>
                    </a:lnTo>
                    <a:lnTo>
                      <a:pt x="106" y="195"/>
                    </a:lnTo>
                    <a:lnTo>
                      <a:pt x="81" y="228"/>
                    </a:lnTo>
                    <a:lnTo>
                      <a:pt x="64" y="228"/>
                    </a:lnTo>
                    <a:lnTo>
                      <a:pt x="70" y="258"/>
                    </a:lnTo>
                    <a:lnTo>
                      <a:pt x="18" y="270"/>
                    </a:lnTo>
                    <a:lnTo>
                      <a:pt x="0" y="360"/>
                    </a:lnTo>
                    <a:lnTo>
                      <a:pt x="81" y="393"/>
                    </a:lnTo>
                    <a:lnTo>
                      <a:pt x="122" y="417"/>
                    </a:lnTo>
                    <a:lnTo>
                      <a:pt x="122" y="430"/>
                    </a:lnTo>
                    <a:lnTo>
                      <a:pt x="107" y="477"/>
                    </a:lnTo>
                    <a:lnTo>
                      <a:pt x="107" y="531"/>
                    </a:lnTo>
                    <a:lnTo>
                      <a:pt x="117" y="550"/>
                    </a:lnTo>
                    <a:lnTo>
                      <a:pt x="144" y="561"/>
                    </a:lnTo>
                    <a:lnTo>
                      <a:pt x="195" y="583"/>
                    </a:lnTo>
                    <a:lnTo>
                      <a:pt x="213" y="593"/>
                    </a:lnTo>
                    <a:lnTo>
                      <a:pt x="217" y="622"/>
                    </a:lnTo>
                    <a:lnTo>
                      <a:pt x="201" y="638"/>
                    </a:lnTo>
                    <a:lnTo>
                      <a:pt x="238" y="646"/>
                    </a:lnTo>
                    <a:lnTo>
                      <a:pt x="270" y="657"/>
                    </a:lnTo>
                    <a:lnTo>
                      <a:pt x="294" y="670"/>
                    </a:lnTo>
                    <a:lnTo>
                      <a:pt x="326" y="662"/>
                    </a:lnTo>
                    <a:lnTo>
                      <a:pt x="348" y="640"/>
                    </a:lnTo>
                    <a:lnTo>
                      <a:pt x="375" y="616"/>
                    </a:lnTo>
                    <a:lnTo>
                      <a:pt x="420" y="598"/>
                    </a:lnTo>
                    <a:lnTo>
                      <a:pt x="450" y="579"/>
                    </a:lnTo>
                    <a:lnTo>
                      <a:pt x="501" y="568"/>
                    </a:lnTo>
                    <a:close/>
                  </a:path>
                </a:pathLst>
              </a:custGeom>
              <a:grpFill/>
              <a:ln w="12700">
                <a:solidFill>
                  <a:schemeClr val="accent6"/>
                </a:solidFill>
                <a:headEnd/>
                <a:tailEnd/>
              </a:ln>
              <a:effectLst/>
            </p:spPr>
            <p:style>
              <a:lnRef idx="1">
                <a:schemeClr val="accent6"/>
              </a:lnRef>
              <a:fillRef idx="3">
                <a:schemeClr val="accent6"/>
              </a:fillRef>
              <a:effectRef idx="2">
                <a:schemeClr val="accent6"/>
              </a:effectRef>
              <a:fontRef idx="minor">
                <a:schemeClr val="lt1"/>
              </a:fontRef>
            </p:style>
            <p:txBody>
              <a:bodyPr/>
              <a:lstStyle/>
              <a:p>
                <a:endParaRPr lang="es-ES"/>
              </a:p>
            </p:txBody>
          </p:sp>
          <p:sp>
            <p:nvSpPr>
              <p:cNvPr id="184" name="Freeform 40"/>
              <p:cNvSpPr>
                <a:spLocks/>
              </p:cNvSpPr>
              <p:nvPr/>
            </p:nvSpPr>
            <p:spPr bwMode="auto">
              <a:xfrm>
                <a:off x="3048822" y="4364768"/>
                <a:ext cx="284522" cy="321850"/>
              </a:xfrm>
              <a:custGeom>
                <a:avLst/>
                <a:gdLst>
                  <a:gd name="T0" fmla="*/ 48 w 303"/>
                  <a:gd name="T1" fmla="*/ 278 h 343"/>
                  <a:gd name="T2" fmla="*/ 75 w 303"/>
                  <a:gd name="T3" fmla="*/ 302 h 343"/>
                  <a:gd name="T4" fmla="*/ 118 w 303"/>
                  <a:gd name="T5" fmla="*/ 309 h 343"/>
                  <a:gd name="T6" fmla="*/ 151 w 303"/>
                  <a:gd name="T7" fmla="*/ 343 h 343"/>
                  <a:gd name="T8" fmla="*/ 206 w 303"/>
                  <a:gd name="T9" fmla="*/ 255 h 343"/>
                  <a:gd name="T10" fmla="*/ 217 w 303"/>
                  <a:gd name="T11" fmla="*/ 233 h 343"/>
                  <a:gd name="T12" fmla="*/ 239 w 303"/>
                  <a:gd name="T13" fmla="*/ 194 h 343"/>
                  <a:gd name="T14" fmla="*/ 299 w 303"/>
                  <a:gd name="T15" fmla="*/ 129 h 343"/>
                  <a:gd name="T16" fmla="*/ 303 w 303"/>
                  <a:gd name="T17" fmla="*/ 106 h 343"/>
                  <a:gd name="T18" fmla="*/ 290 w 303"/>
                  <a:gd name="T19" fmla="*/ 87 h 343"/>
                  <a:gd name="T20" fmla="*/ 285 w 303"/>
                  <a:gd name="T21" fmla="*/ 63 h 343"/>
                  <a:gd name="T22" fmla="*/ 263 w 303"/>
                  <a:gd name="T23" fmla="*/ 57 h 343"/>
                  <a:gd name="T24" fmla="*/ 246 w 303"/>
                  <a:gd name="T25" fmla="*/ 81 h 343"/>
                  <a:gd name="T26" fmla="*/ 234 w 303"/>
                  <a:gd name="T27" fmla="*/ 65 h 343"/>
                  <a:gd name="T28" fmla="*/ 231 w 303"/>
                  <a:gd name="T29" fmla="*/ 23 h 343"/>
                  <a:gd name="T30" fmla="*/ 212 w 303"/>
                  <a:gd name="T31" fmla="*/ 28 h 343"/>
                  <a:gd name="T32" fmla="*/ 195 w 303"/>
                  <a:gd name="T33" fmla="*/ 4 h 343"/>
                  <a:gd name="T34" fmla="*/ 173 w 303"/>
                  <a:gd name="T35" fmla="*/ 4 h 343"/>
                  <a:gd name="T36" fmla="*/ 155 w 303"/>
                  <a:gd name="T37" fmla="*/ 23 h 343"/>
                  <a:gd name="T38" fmla="*/ 130 w 303"/>
                  <a:gd name="T39" fmla="*/ 4 h 343"/>
                  <a:gd name="T40" fmla="*/ 96 w 303"/>
                  <a:gd name="T41" fmla="*/ 0 h 343"/>
                  <a:gd name="T42" fmla="*/ 45 w 303"/>
                  <a:gd name="T43" fmla="*/ 47 h 343"/>
                  <a:gd name="T44" fmla="*/ 19 w 303"/>
                  <a:gd name="T45" fmla="*/ 69 h 343"/>
                  <a:gd name="T46" fmla="*/ 67 w 303"/>
                  <a:gd name="T47" fmla="*/ 141 h 343"/>
                  <a:gd name="T48" fmla="*/ 67 w 303"/>
                  <a:gd name="T49" fmla="*/ 170 h 343"/>
                  <a:gd name="T50" fmla="*/ 45 w 303"/>
                  <a:gd name="T51" fmla="*/ 183 h 343"/>
                  <a:gd name="T52" fmla="*/ 16 w 303"/>
                  <a:gd name="T53" fmla="*/ 220 h 343"/>
                  <a:gd name="T54" fmla="*/ 0 w 303"/>
                  <a:gd name="T55" fmla="*/ 248 h 343"/>
                  <a:gd name="T56" fmla="*/ 48 w 303"/>
                  <a:gd name="T57" fmla="*/ 278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3" h="343">
                    <a:moveTo>
                      <a:pt x="48" y="278"/>
                    </a:moveTo>
                    <a:lnTo>
                      <a:pt x="75" y="302"/>
                    </a:lnTo>
                    <a:lnTo>
                      <a:pt x="118" y="309"/>
                    </a:lnTo>
                    <a:lnTo>
                      <a:pt x="151" y="343"/>
                    </a:lnTo>
                    <a:lnTo>
                      <a:pt x="206" y="255"/>
                    </a:lnTo>
                    <a:lnTo>
                      <a:pt x="217" y="233"/>
                    </a:lnTo>
                    <a:lnTo>
                      <a:pt x="239" y="194"/>
                    </a:lnTo>
                    <a:lnTo>
                      <a:pt x="299" y="129"/>
                    </a:lnTo>
                    <a:lnTo>
                      <a:pt x="303" y="106"/>
                    </a:lnTo>
                    <a:lnTo>
                      <a:pt x="290" y="87"/>
                    </a:lnTo>
                    <a:lnTo>
                      <a:pt x="285" y="63"/>
                    </a:lnTo>
                    <a:lnTo>
                      <a:pt x="263" y="57"/>
                    </a:lnTo>
                    <a:lnTo>
                      <a:pt x="246" y="81"/>
                    </a:lnTo>
                    <a:lnTo>
                      <a:pt x="234" y="65"/>
                    </a:lnTo>
                    <a:lnTo>
                      <a:pt x="231" y="23"/>
                    </a:lnTo>
                    <a:lnTo>
                      <a:pt x="212" y="28"/>
                    </a:lnTo>
                    <a:lnTo>
                      <a:pt x="195" y="4"/>
                    </a:lnTo>
                    <a:lnTo>
                      <a:pt x="173" y="4"/>
                    </a:lnTo>
                    <a:lnTo>
                      <a:pt x="155" y="23"/>
                    </a:lnTo>
                    <a:lnTo>
                      <a:pt x="130" y="4"/>
                    </a:lnTo>
                    <a:lnTo>
                      <a:pt x="96" y="0"/>
                    </a:lnTo>
                    <a:lnTo>
                      <a:pt x="45" y="47"/>
                    </a:lnTo>
                    <a:lnTo>
                      <a:pt x="19" y="69"/>
                    </a:lnTo>
                    <a:lnTo>
                      <a:pt x="67" y="141"/>
                    </a:lnTo>
                    <a:lnTo>
                      <a:pt x="67" y="170"/>
                    </a:lnTo>
                    <a:lnTo>
                      <a:pt x="45" y="183"/>
                    </a:lnTo>
                    <a:lnTo>
                      <a:pt x="16" y="220"/>
                    </a:lnTo>
                    <a:lnTo>
                      <a:pt x="0" y="248"/>
                    </a:lnTo>
                    <a:lnTo>
                      <a:pt x="48" y="278"/>
                    </a:lnTo>
                    <a:close/>
                  </a:path>
                </a:pathLst>
              </a:custGeom>
              <a:grpFill/>
              <a:ln w="12700">
                <a:solidFill>
                  <a:schemeClr val="accent6"/>
                </a:solidFill>
                <a:headEnd/>
                <a:tailEnd/>
              </a:ln>
              <a:effectLst/>
            </p:spPr>
            <p:style>
              <a:lnRef idx="1">
                <a:schemeClr val="accent6"/>
              </a:lnRef>
              <a:fillRef idx="3">
                <a:schemeClr val="accent6"/>
              </a:fillRef>
              <a:effectRef idx="2">
                <a:schemeClr val="accent6"/>
              </a:effectRef>
              <a:fontRef idx="minor">
                <a:schemeClr val="lt1"/>
              </a:fontRef>
            </p:style>
            <p:txBody>
              <a:bodyPr/>
              <a:lstStyle/>
              <a:p>
                <a:endParaRPr lang="es-ES"/>
              </a:p>
            </p:txBody>
          </p:sp>
          <p:sp>
            <p:nvSpPr>
              <p:cNvPr id="185" name="Freeform 42"/>
              <p:cNvSpPr>
                <a:spLocks/>
              </p:cNvSpPr>
              <p:nvPr/>
            </p:nvSpPr>
            <p:spPr bwMode="auto">
              <a:xfrm>
                <a:off x="2899510" y="5109668"/>
                <a:ext cx="395677" cy="426368"/>
              </a:xfrm>
              <a:custGeom>
                <a:avLst/>
                <a:gdLst>
                  <a:gd name="T0" fmla="*/ 93 w 422"/>
                  <a:gd name="T1" fmla="*/ 455 h 455"/>
                  <a:gd name="T2" fmla="*/ 110 w 422"/>
                  <a:gd name="T3" fmla="*/ 439 h 455"/>
                  <a:gd name="T4" fmla="*/ 115 w 422"/>
                  <a:gd name="T5" fmla="*/ 399 h 455"/>
                  <a:gd name="T6" fmla="*/ 154 w 422"/>
                  <a:gd name="T7" fmla="*/ 339 h 455"/>
                  <a:gd name="T8" fmla="*/ 159 w 422"/>
                  <a:gd name="T9" fmla="*/ 291 h 455"/>
                  <a:gd name="T10" fmla="*/ 163 w 422"/>
                  <a:gd name="T11" fmla="*/ 272 h 455"/>
                  <a:gd name="T12" fmla="*/ 176 w 422"/>
                  <a:gd name="T13" fmla="*/ 245 h 455"/>
                  <a:gd name="T14" fmla="*/ 242 w 422"/>
                  <a:gd name="T15" fmla="*/ 179 h 455"/>
                  <a:gd name="T16" fmla="*/ 271 w 422"/>
                  <a:gd name="T17" fmla="*/ 164 h 455"/>
                  <a:gd name="T18" fmla="*/ 327 w 422"/>
                  <a:gd name="T19" fmla="*/ 148 h 455"/>
                  <a:gd name="T20" fmla="*/ 354 w 422"/>
                  <a:gd name="T21" fmla="*/ 126 h 455"/>
                  <a:gd name="T22" fmla="*/ 373 w 422"/>
                  <a:gd name="T23" fmla="*/ 84 h 455"/>
                  <a:gd name="T24" fmla="*/ 393 w 422"/>
                  <a:gd name="T25" fmla="*/ 81 h 455"/>
                  <a:gd name="T26" fmla="*/ 405 w 422"/>
                  <a:gd name="T27" fmla="*/ 70 h 455"/>
                  <a:gd name="T28" fmla="*/ 422 w 422"/>
                  <a:gd name="T29" fmla="*/ 66 h 455"/>
                  <a:gd name="T30" fmla="*/ 419 w 422"/>
                  <a:gd name="T31" fmla="*/ 59 h 455"/>
                  <a:gd name="T32" fmla="*/ 415 w 422"/>
                  <a:gd name="T33" fmla="*/ 43 h 455"/>
                  <a:gd name="T34" fmla="*/ 384 w 422"/>
                  <a:gd name="T35" fmla="*/ 22 h 455"/>
                  <a:gd name="T36" fmla="*/ 361 w 422"/>
                  <a:gd name="T37" fmla="*/ 9 h 455"/>
                  <a:gd name="T38" fmla="*/ 336 w 422"/>
                  <a:gd name="T39" fmla="*/ 4 h 455"/>
                  <a:gd name="T40" fmla="*/ 321 w 422"/>
                  <a:gd name="T41" fmla="*/ 0 h 455"/>
                  <a:gd name="T42" fmla="*/ 271 w 422"/>
                  <a:gd name="T43" fmla="*/ 11 h 455"/>
                  <a:gd name="T44" fmla="*/ 238 w 422"/>
                  <a:gd name="T45" fmla="*/ 31 h 455"/>
                  <a:gd name="T46" fmla="*/ 198 w 422"/>
                  <a:gd name="T47" fmla="*/ 47 h 455"/>
                  <a:gd name="T48" fmla="*/ 169 w 422"/>
                  <a:gd name="T49" fmla="*/ 70 h 455"/>
                  <a:gd name="T50" fmla="*/ 146 w 422"/>
                  <a:gd name="T51" fmla="*/ 94 h 455"/>
                  <a:gd name="T52" fmla="*/ 115 w 422"/>
                  <a:gd name="T53" fmla="*/ 102 h 455"/>
                  <a:gd name="T54" fmla="*/ 88 w 422"/>
                  <a:gd name="T55" fmla="*/ 89 h 455"/>
                  <a:gd name="T56" fmla="*/ 57 w 422"/>
                  <a:gd name="T57" fmla="*/ 77 h 455"/>
                  <a:gd name="T58" fmla="*/ 21 w 422"/>
                  <a:gd name="T59" fmla="*/ 70 h 455"/>
                  <a:gd name="T60" fmla="*/ 0 w 422"/>
                  <a:gd name="T61" fmla="*/ 115 h 455"/>
                  <a:gd name="T62" fmla="*/ 2 w 422"/>
                  <a:gd name="T63" fmla="*/ 138 h 455"/>
                  <a:gd name="T64" fmla="*/ 9 w 422"/>
                  <a:gd name="T65" fmla="*/ 192 h 455"/>
                  <a:gd name="T66" fmla="*/ 5 w 422"/>
                  <a:gd name="T67" fmla="*/ 214 h 455"/>
                  <a:gd name="T68" fmla="*/ 1 w 422"/>
                  <a:gd name="T69" fmla="*/ 252 h 455"/>
                  <a:gd name="T70" fmla="*/ 20 w 422"/>
                  <a:gd name="T71" fmla="*/ 272 h 455"/>
                  <a:gd name="T72" fmla="*/ 13 w 422"/>
                  <a:gd name="T73" fmla="*/ 311 h 455"/>
                  <a:gd name="T74" fmla="*/ 5 w 422"/>
                  <a:gd name="T75" fmla="*/ 343 h 455"/>
                  <a:gd name="T76" fmla="*/ 5 w 422"/>
                  <a:gd name="T77" fmla="*/ 368 h 455"/>
                  <a:gd name="T78" fmla="*/ 9 w 422"/>
                  <a:gd name="T79" fmla="*/ 371 h 455"/>
                  <a:gd name="T80" fmla="*/ 25 w 422"/>
                  <a:gd name="T81" fmla="*/ 380 h 455"/>
                  <a:gd name="T82" fmla="*/ 53 w 422"/>
                  <a:gd name="T83" fmla="*/ 405 h 455"/>
                  <a:gd name="T84" fmla="*/ 68 w 422"/>
                  <a:gd name="T85" fmla="*/ 427 h 455"/>
                  <a:gd name="T86" fmla="*/ 93 w 422"/>
                  <a:gd name="T87" fmla="*/ 45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2" h="455">
                    <a:moveTo>
                      <a:pt x="93" y="455"/>
                    </a:moveTo>
                    <a:lnTo>
                      <a:pt x="110" y="439"/>
                    </a:lnTo>
                    <a:lnTo>
                      <a:pt x="115" y="399"/>
                    </a:lnTo>
                    <a:lnTo>
                      <a:pt x="154" y="339"/>
                    </a:lnTo>
                    <a:lnTo>
                      <a:pt x="159" y="291"/>
                    </a:lnTo>
                    <a:lnTo>
                      <a:pt x="163" y="272"/>
                    </a:lnTo>
                    <a:lnTo>
                      <a:pt x="176" y="245"/>
                    </a:lnTo>
                    <a:lnTo>
                      <a:pt x="242" y="179"/>
                    </a:lnTo>
                    <a:lnTo>
                      <a:pt x="271" y="164"/>
                    </a:lnTo>
                    <a:lnTo>
                      <a:pt x="327" y="148"/>
                    </a:lnTo>
                    <a:lnTo>
                      <a:pt x="354" y="126"/>
                    </a:lnTo>
                    <a:lnTo>
                      <a:pt x="373" y="84"/>
                    </a:lnTo>
                    <a:lnTo>
                      <a:pt x="393" y="81"/>
                    </a:lnTo>
                    <a:lnTo>
                      <a:pt x="405" y="70"/>
                    </a:lnTo>
                    <a:lnTo>
                      <a:pt x="422" y="66"/>
                    </a:lnTo>
                    <a:lnTo>
                      <a:pt x="419" y="59"/>
                    </a:lnTo>
                    <a:lnTo>
                      <a:pt x="415" y="43"/>
                    </a:lnTo>
                    <a:lnTo>
                      <a:pt x="384" y="22"/>
                    </a:lnTo>
                    <a:lnTo>
                      <a:pt x="361" y="9"/>
                    </a:lnTo>
                    <a:lnTo>
                      <a:pt x="336" y="4"/>
                    </a:lnTo>
                    <a:lnTo>
                      <a:pt x="321" y="0"/>
                    </a:lnTo>
                    <a:lnTo>
                      <a:pt x="271" y="11"/>
                    </a:lnTo>
                    <a:lnTo>
                      <a:pt x="238" y="31"/>
                    </a:lnTo>
                    <a:lnTo>
                      <a:pt x="198" y="47"/>
                    </a:lnTo>
                    <a:lnTo>
                      <a:pt x="169" y="70"/>
                    </a:lnTo>
                    <a:lnTo>
                      <a:pt x="146" y="94"/>
                    </a:lnTo>
                    <a:lnTo>
                      <a:pt x="115" y="102"/>
                    </a:lnTo>
                    <a:lnTo>
                      <a:pt x="88" y="89"/>
                    </a:lnTo>
                    <a:lnTo>
                      <a:pt x="57" y="77"/>
                    </a:lnTo>
                    <a:lnTo>
                      <a:pt x="21" y="70"/>
                    </a:lnTo>
                    <a:lnTo>
                      <a:pt x="0" y="115"/>
                    </a:lnTo>
                    <a:lnTo>
                      <a:pt x="2" y="138"/>
                    </a:lnTo>
                    <a:lnTo>
                      <a:pt x="9" y="192"/>
                    </a:lnTo>
                    <a:lnTo>
                      <a:pt x="5" y="214"/>
                    </a:lnTo>
                    <a:lnTo>
                      <a:pt x="1" y="252"/>
                    </a:lnTo>
                    <a:lnTo>
                      <a:pt x="20" y="272"/>
                    </a:lnTo>
                    <a:lnTo>
                      <a:pt x="13" y="311"/>
                    </a:lnTo>
                    <a:lnTo>
                      <a:pt x="5" y="343"/>
                    </a:lnTo>
                    <a:lnTo>
                      <a:pt x="5" y="368"/>
                    </a:lnTo>
                    <a:lnTo>
                      <a:pt x="9" y="371"/>
                    </a:lnTo>
                    <a:lnTo>
                      <a:pt x="25" y="380"/>
                    </a:lnTo>
                    <a:lnTo>
                      <a:pt x="53" y="405"/>
                    </a:lnTo>
                    <a:lnTo>
                      <a:pt x="68" y="427"/>
                    </a:lnTo>
                    <a:lnTo>
                      <a:pt x="93" y="455"/>
                    </a:lnTo>
                    <a:close/>
                  </a:path>
                </a:pathLst>
              </a:custGeom>
              <a:grpFill/>
              <a:ln w="12700">
                <a:solidFill>
                  <a:schemeClr val="accent6"/>
                </a:solidFill>
                <a:headEnd/>
                <a:tailEnd/>
              </a:ln>
              <a:effectLst/>
            </p:spPr>
            <p:style>
              <a:lnRef idx="1">
                <a:schemeClr val="accent6"/>
              </a:lnRef>
              <a:fillRef idx="3">
                <a:schemeClr val="accent6"/>
              </a:fillRef>
              <a:effectRef idx="2">
                <a:schemeClr val="accent6"/>
              </a:effectRef>
              <a:fontRef idx="minor">
                <a:schemeClr val="lt1"/>
              </a:fontRef>
            </p:style>
            <p:txBody>
              <a:bodyPr/>
              <a:lstStyle/>
              <a:p>
                <a:endParaRPr lang="es-ES"/>
              </a:p>
            </p:txBody>
          </p:sp>
        </p:grpSp>
        <p:sp>
          <p:nvSpPr>
            <p:cNvPr id="159" name="Freeform 24"/>
            <p:cNvSpPr>
              <a:spLocks/>
            </p:cNvSpPr>
            <p:nvPr/>
          </p:nvSpPr>
          <p:spPr bwMode="auto">
            <a:xfrm>
              <a:off x="1411533" y="1848368"/>
              <a:ext cx="347850" cy="198930"/>
            </a:xfrm>
            <a:custGeom>
              <a:avLst/>
              <a:gdLst>
                <a:gd name="T0" fmla="*/ 130 w 554"/>
                <a:gd name="T1" fmla="*/ 36 h 317"/>
                <a:gd name="T2" fmla="*/ 134 w 554"/>
                <a:gd name="T3" fmla="*/ 59 h 317"/>
                <a:gd name="T4" fmla="*/ 126 w 554"/>
                <a:gd name="T5" fmla="*/ 87 h 317"/>
                <a:gd name="T6" fmla="*/ 87 w 554"/>
                <a:gd name="T7" fmla="*/ 127 h 317"/>
                <a:gd name="T8" fmla="*/ 39 w 554"/>
                <a:gd name="T9" fmla="*/ 125 h 317"/>
                <a:gd name="T10" fmla="*/ 1 w 554"/>
                <a:gd name="T11" fmla="*/ 139 h 317"/>
                <a:gd name="T12" fmla="*/ 0 w 554"/>
                <a:gd name="T13" fmla="*/ 175 h 317"/>
                <a:gd name="T14" fmla="*/ 44 w 554"/>
                <a:gd name="T15" fmla="*/ 211 h 317"/>
                <a:gd name="T16" fmla="*/ 63 w 554"/>
                <a:gd name="T17" fmla="*/ 227 h 317"/>
                <a:gd name="T18" fmla="*/ 93 w 554"/>
                <a:gd name="T19" fmla="*/ 220 h 317"/>
                <a:gd name="T20" fmla="*/ 135 w 554"/>
                <a:gd name="T21" fmla="*/ 211 h 317"/>
                <a:gd name="T22" fmla="*/ 164 w 554"/>
                <a:gd name="T23" fmla="*/ 269 h 317"/>
                <a:gd name="T24" fmla="*/ 186 w 554"/>
                <a:gd name="T25" fmla="*/ 260 h 317"/>
                <a:gd name="T26" fmla="*/ 238 w 554"/>
                <a:gd name="T27" fmla="*/ 301 h 317"/>
                <a:gd name="T28" fmla="*/ 258 w 554"/>
                <a:gd name="T29" fmla="*/ 317 h 317"/>
                <a:gd name="T30" fmla="*/ 283 w 554"/>
                <a:gd name="T31" fmla="*/ 310 h 317"/>
                <a:gd name="T32" fmla="*/ 307 w 554"/>
                <a:gd name="T33" fmla="*/ 301 h 317"/>
                <a:gd name="T34" fmla="*/ 326 w 554"/>
                <a:gd name="T35" fmla="*/ 299 h 317"/>
                <a:gd name="T36" fmla="*/ 346 w 554"/>
                <a:gd name="T37" fmla="*/ 287 h 317"/>
                <a:gd name="T38" fmla="*/ 360 w 554"/>
                <a:gd name="T39" fmla="*/ 268 h 317"/>
                <a:gd name="T40" fmla="*/ 357 w 554"/>
                <a:gd name="T41" fmla="*/ 245 h 317"/>
                <a:gd name="T42" fmla="*/ 327 w 554"/>
                <a:gd name="T43" fmla="*/ 227 h 317"/>
                <a:gd name="T44" fmla="*/ 327 w 554"/>
                <a:gd name="T45" fmla="*/ 211 h 317"/>
                <a:gd name="T46" fmla="*/ 343 w 554"/>
                <a:gd name="T47" fmla="*/ 198 h 317"/>
                <a:gd name="T48" fmla="*/ 374 w 554"/>
                <a:gd name="T49" fmla="*/ 182 h 317"/>
                <a:gd name="T50" fmla="*/ 396 w 554"/>
                <a:gd name="T51" fmla="*/ 179 h 317"/>
                <a:gd name="T52" fmla="*/ 414 w 554"/>
                <a:gd name="T53" fmla="*/ 197 h 317"/>
                <a:gd name="T54" fmla="*/ 434 w 554"/>
                <a:gd name="T55" fmla="*/ 179 h 317"/>
                <a:gd name="T56" fmla="*/ 455 w 554"/>
                <a:gd name="T57" fmla="*/ 163 h 317"/>
                <a:gd name="T58" fmla="*/ 494 w 554"/>
                <a:gd name="T59" fmla="*/ 141 h 317"/>
                <a:gd name="T60" fmla="*/ 489 w 554"/>
                <a:gd name="T61" fmla="*/ 109 h 317"/>
                <a:gd name="T62" fmla="*/ 513 w 554"/>
                <a:gd name="T63" fmla="*/ 101 h 317"/>
                <a:gd name="T64" fmla="*/ 538 w 554"/>
                <a:gd name="T65" fmla="*/ 78 h 317"/>
                <a:gd name="T66" fmla="*/ 554 w 554"/>
                <a:gd name="T67" fmla="*/ 77 h 317"/>
                <a:gd name="T68" fmla="*/ 552 w 554"/>
                <a:gd name="T69" fmla="*/ 66 h 317"/>
                <a:gd name="T70" fmla="*/ 535 w 554"/>
                <a:gd name="T71" fmla="*/ 59 h 317"/>
                <a:gd name="T72" fmla="*/ 515 w 554"/>
                <a:gd name="T73" fmla="*/ 48 h 317"/>
                <a:gd name="T74" fmla="*/ 493 w 554"/>
                <a:gd name="T75" fmla="*/ 44 h 317"/>
                <a:gd name="T76" fmla="*/ 468 w 554"/>
                <a:gd name="T77" fmla="*/ 44 h 317"/>
                <a:gd name="T78" fmla="*/ 455 w 554"/>
                <a:gd name="T79" fmla="*/ 44 h 317"/>
                <a:gd name="T80" fmla="*/ 450 w 554"/>
                <a:gd name="T81" fmla="*/ 37 h 317"/>
                <a:gd name="T82" fmla="*/ 450 w 554"/>
                <a:gd name="T83" fmla="*/ 25 h 317"/>
                <a:gd name="T84" fmla="*/ 464 w 554"/>
                <a:gd name="T85" fmla="*/ 19 h 317"/>
                <a:gd name="T86" fmla="*/ 475 w 554"/>
                <a:gd name="T87" fmla="*/ 19 h 317"/>
                <a:gd name="T88" fmla="*/ 475 w 554"/>
                <a:gd name="T89" fmla="*/ 7 h 317"/>
                <a:gd name="T90" fmla="*/ 461 w 554"/>
                <a:gd name="T91" fmla="*/ 0 h 317"/>
                <a:gd name="T92" fmla="*/ 425 w 554"/>
                <a:gd name="T93" fmla="*/ 3 h 317"/>
                <a:gd name="T94" fmla="*/ 390 w 554"/>
                <a:gd name="T95" fmla="*/ 12 h 317"/>
                <a:gd name="T96" fmla="*/ 368 w 554"/>
                <a:gd name="T97" fmla="*/ 12 h 317"/>
                <a:gd name="T98" fmla="*/ 339 w 554"/>
                <a:gd name="T99" fmla="*/ 12 h 317"/>
                <a:gd name="T100" fmla="*/ 327 w 554"/>
                <a:gd name="T101" fmla="*/ 3 h 317"/>
                <a:gd name="T102" fmla="*/ 314 w 554"/>
                <a:gd name="T103" fmla="*/ 7 h 317"/>
                <a:gd name="T104" fmla="*/ 299 w 554"/>
                <a:gd name="T105" fmla="*/ 19 h 317"/>
                <a:gd name="T106" fmla="*/ 277 w 554"/>
                <a:gd name="T107" fmla="*/ 25 h 317"/>
                <a:gd name="T108" fmla="*/ 248 w 554"/>
                <a:gd name="T109" fmla="*/ 19 h 317"/>
                <a:gd name="T110" fmla="*/ 235 w 554"/>
                <a:gd name="T111" fmla="*/ 29 h 317"/>
                <a:gd name="T112" fmla="*/ 213 w 554"/>
                <a:gd name="T113" fmla="*/ 44 h 317"/>
                <a:gd name="T114" fmla="*/ 206 w 554"/>
                <a:gd name="T115" fmla="*/ 44 h 317"/>
                <a:gd name="T116" fmla="*/ 178 w 554"/>
                <a:gd name="T117" fmla="*/ 37 h 317"/>
                <a:gd name="T118" fmla="*/ 153 w 554"/>
                <a:gd name="T119" fmla="*/ 37 h 317"/>
                <a:gd name="T120" fmla="*/ 130 w 554"/>
                <a:gd name="T121" fmla="*/ 3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54" h="317">
                  <a:moveTo>
                    <a:pt x="130" y="36"/>
                  </a:moveTo>
                  <a:lnTo>
                    <a:pt x="134" y="59"/>
                  </a:lnTo>
                  <a:lnTo>
                    <a:pt x="126" y="87"/>
                  </a:lnTo>
                  <a:lnTo>
                    <a:pt x="87" y="127"/>
                  </a:lnTo>
                  <a:lnTo>
                    <a:pt x="39" y="125"/>
                  </a:lnTo>
                  <a:lnTo>
                    <a:pt x="1" y="139"/>
                  </a:lnTo>
                  <a:lnTo>
                    <a:pt x="0" y="175"/>
                  </a:lnTo>
                  <a:lnTo>
                    <a:pt x="44" y="211"/>
                  </a:lnTo>
                  <a:lnTo>
                    <a:pt x="63" y="227"/>
                  </a:lnTo>
                  <a:lnTo>
                    <a:pt x="93" y="220"/>
                  </a:lnTo>
                  <a:lnTo>
                    <a:pt x="135" y="211"/>
                  </a:lnTo>
                  <a:lnTo>
                    <a:pt x="164" y="269"/>
                  </a:lnTo>
                  <a:lnTo>
                    <a:pt x="186" y="260"/>
                  </a:lnTo>
                  <a:lnTo>
                    <a:pt x="238" y="301"/>
                  </a:lnTo>
                  <a:lnTo>
                    <a:pt x="258" y="317"/>
                  </a:lnTo>
                  <a:lnTo>
                    <a:pt x="283" y="310"/>
                  </a:lnTo>
                  <a:lnTo>
                    <a:pt x="307" y="301"/>
                  </a:lnTo>
                  <a:lnTo>
                    <a:pt x="326" y="299"/>
                  </a:lnTo>
                  <a:lnTo>
                    <a:pt x="346" y="287"/>
                  </a:lnTo>
                  <a:lnTo>
                    <a:pt x="360" y="268"/>
                  </a:lnTo>
                  <a:lnTo>
                    <a:pt x="357" y="245"/>
                  </a:lnTo>
                  <a:lnTo>
                    <a:pt x="327" y="227"/>
                  </a:lnTo>
                  <a:lnTo>
                    <a:pt x="327" y="211"/>
                  </a:lnTo>
                  <a:lnTo>
                    <a:pt x="343" y="198"/>
                  </a:lnTo>
                  <a:lnTo>
                    <a:pt x="374" y="182"/>
                  </a:lnTo>
                  <a:lnTo>
                    <a:pt x="396" y="179"/>
                  </a:lnTo>
                  <a:lnTo>
                    <a:pt x="414" y="197"/>
                  </a:lnTo>
                  <a:lnTo>
                    <a:pt x="434" y="179"/>
                  </a:lnTo>
                  <a:lnTo>
                    <a:pt x="455" y="163"/>
                  </a:lnTo>
                  <a:lnTo>
                    <a:pt x="494" y="141"/>
                  </a:lnTo>
                  <a:lnTo>
                    <a:pt x="489" y="109"/>
                  </a:lnTo>
                  <a:lnTo>
                    <a:pt x="513" y="101"/>
                  </a:lnTo>
                  <a:lnTo>
                    <a:pt x="538" y="78"/>
                  </a:lnTo>
                  <a:lnTo>
                    <a:pt x="554" y="77"/>
                  </a:lnTo>
                  <a:lnTo>
                    <a:pt x="552" y="66"/>
                  </a:lnTo>
                  <a:lnTo>
                    <a:pt x="535" y="59"/>
                  </a:lnTo>
                  <a:lnTo>
                    <a:pt x="515" y="48"/>
                  </a:lnTo>
                  <a:lnTo>
                    <a:pt x="493" y="44"/>
                  </a:lnTo>
                  <a:lnTo>
                    <a:pt x="468" y="44"/>
                  </a:lnTo>
                  <a:lnTo>
                    <a:pt x="455" y="44"/>
                  </a:lnTo>
                  <a:lnTo>
                    <a:pt x="450" y="37"/>
                  </a:lnTo>
                  <a:lnTo>
                    <a:pt x="450" y="25"/>
                  </a:lnTo>
                  <a:lnTo>
                    <a:pt x="464" y="19"/>
                  </a:lnTo>
                  <a:lnTo>
                    <a:pt x="475" y="19"/>
                  </a:lnTo>
                  <a:lnTo>
                    <a:pt x="475" y="7"/>
                  </a:lnTo>
                  <a:lnTo>
                    <a:pt x="461" y="0"/>
                  </a:lnTo>
                  <a:lnTo>
                    <a:pt x="425" y="3"/>
                  </a:lnTo>
                  <a:lnTo>
                    <a:pt x="390" y="12"/>
                  </a:lnTo>
                  <a:lnTo>
                    <a:pt x="368" y="12"/>
                  </a:lnTo>
                  <a:lnTo>
                    <a:pt x="339" y="12"/>
                  </a:lnTo>
                  <a:lnTo>
                    <a:pt x="327" y="3"/>
                  </a:lnTo>
                  <a:lnTo>
                    <a:pt x="314" y="7"/>
                  </a:lnTo>
                  <a:lnTo>
                    <a:pt x="299" y="19"/>
                  </a:lnTo>
                  <a:lnTo>
                    <a:pt x="277" y="25"/>
                  </a:lnTo>
                  <a:lnTo>
                    <a:pt x="248" y="19"/>
                  </a:lnTo>
                  <a:lnTo>
                    <a:pt x="235" y="29"/>
                  </a:lnTo>
                  <a:lnTo>
                    <a:pt x="213" y="44"/>
                  </a:lnTo>
                  <a:lnTo>
                    <a:pt x="206" y="44"/>
                  </a:lnTo>
                  <a:lnTo>
                    <a:pt x="178" y="37"/>
                  </a:lnTo>
                  <a:lnTo>
                    <a:pt x="153" y="37"/>
                  </a:lnTo>
                  <a:lnTo>
                    <a:pt x="130" y="36"/>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60" name="Freeform 50"/>
            <p:cNvSpPr>
              <a:spLocks/>
            </p:cNvSpPr>
            <p:nvPr/>
          </p:nvSpPr>
          <p:spPr bwMode="auto">
            <a:xfrm>
              <a:off x="1718263" y="1870038"/>
              <a:ext cx="188928" cy="106133"/>
            </a:xfrm>
            <a:custGeom>
              <a:avLst/>
              <a:gdLst>
                <a:gd name="T0" fmla="*/ 367 w 380"/>
                <a:gd name="T1" fmla="*/ 161 h 214"/>
                <a:gd name="T2" fmla="*/ 380 w 380"/>
                <a:gd name="T3" fmla="*/ 122 h 214"/>
                <a:gd name="T4" fmla="*/ 380 w 380"/>
                <a:gd name="T5" fmla="*/ 52 h 214"/>
                <a:gd name="T6" fmla="*/ 346 w 380"/>
                <a:gd name="T7" fmla="*/ 31 h 214"/>
                <a:gd name="T8" fmla="*/ 309 w 380"/>
                <a:gd name="T9" fmla="*/ 37 h 214"/>
                <a:gd name="T10" fmla="*/ 263 w 380"/>
                <a:gd name="T11" fmla="*/ 21 h 214"/>
                <a:gd name="T12" fmla="*/ 245 w 380"/>
                <a:gd name="T13" fmla="*/ 0 h 214"/>
                <a:gd name="T14" fmla="*/ 172 w 380"/>
                <a:gd name="T15" fmla="*/ 11 h 214"/>
                <a:gd name="T16" fmla="*/ 145 w 380"/>
                <a:gd name="T17" fmla="*/ 16 h 214"/>
                <a:gd name="T18" fmla="*/ 137 w 380"/>
                <a:gd name="T19" fmla="*/ 37 h 214"/>
                <a:gd name="T20" fmla="*/ 147 w 380"/>
                <a:gd name="T21" fmla="*/ 55 h 214"/>
                <a:gd name="T22" fmla="*/ 130 w 380"/>
                <a:gd name="T23" fmla="*/ 57 h 214"/>
                <a:gd name="T24" fmla="*/ 110 w 380"/>
                <a:gd name="T25" fmla="*/ 52 h 214"/>
                <a:gd name="T26" fmla="*/ 66 w 380"/>
                <a:gd name="T27" fmla="*/ 55 h 214"/>
                <a:gd name="T28" fmla="*/ 29 w 380"/>
                <a:gd name="T29" fmla="*/ 86 h 214"/>
                <a:gd name="T30" fmla="*/ 0 w 380"/>
                <a:gd name="T31" fmla="*/ 95 h 214"/>
                <a:gd name="T32" fmla="*/ 7 w 380"/>
                <a:gd name="T33" fmla="*/ 135 h 214"/>
                <a:gd name="T34" fmla="*/ 42 w 380"/>
                <a:gd name="T35" fmla="*/ 136 h 214"/>
                <a:gd name="T36" fmla="*/ 81 w 380"/>
                <a:gd name="T37" fmla="*/ 145 h 214"/>
                <a:gd name="T38" fmla="*/ 105 w 380"/>
                <a:gd name="T39" fmla="*/ 170 h 214"/>
                <a:gd name="T40" fmla="*/ 142 w 380"/>
                <a:gd name="T41" fmla="*/ 160 h 214"/>
                <a:gd name="T42" fmla="*/ 172 w 380"/>
                <a:gd name="T43" fmla="*/ 170 h 214"/>
                <a:gd name="T44" fmla="*/ 209 w 380"/>
                <a:gd name="T45" fmla="*/ 191 h 214"/>
                <a:gd name="T46" fmla="*/ 241 w 380"/>
                <a:gd name="T47" fmla="*/ 210 h 214"/>
                <a:gd name="T48" fmla="*/ 274 w 380"/>
                <a:gd name="T49" fmla="*/ 214 h 214"/>
                <a:gd name="T50" fmla="*/ 322 w 380"/>
                <a:gd name="T51" fmla="*/ 204 h 214"/>
                <a:gd name="T52" fmla="*/ 327 w 380"/>
                <a:gd name="T53" fmla="*/ 175 h 214"/>
                <a:gd name="T54" fmla="*/ 367 w 380"/>
                <a:gd name="T55" fmla="*/ 161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80" h="214">
                  <a:moveTo>
                    <a:pt x="367" y="161"/>
                  </a:moveTo>
                  <a:lnTo>
                    <a:pt x="380" y="122"/>
                  </a:lnTo>
                  <a:lnTo>
                    <a:pt x="380" y="52"/>
                  </a:lnTo>
                  <a:lnTo>
                    <a:pt x="346" y="31"/>
                  </a:lnTo>
                  <a:lnTo>
                    <a:pt x="309" y="37"/>
                  </a:lnTo>
                  <a:lnTo>
                    <a:pt x="263" y="21"/>
                  </a:lnTo>
                  <a:lnTo>
                    <a:pt x="245" y="0"/>
                  </a:lnTo>
                  <a:lnTo>
                    <a:pt x="172" y="11"/>
                  </a:lnTo>
                  <a:lnTo>
                    <a:pt x="145" y="16"/>
                  </a:lnTo>
                  <a:lnTo>
                    <a:pt x="137" y="37"/>
                  </a:lnTo>
                  <a:lnTo>
                    <a:pt x="147" y="55"/>
                  </a:lnTo>
                  <a:lnTo>
                    <a:pt x="130" y="57"/>
                  </a:lnTo>
                  <a:lnTo>
                    <a:pt x="110" y="52"/>
                  </a:lnTo>
                  <a:lnTo>
                    <a:pt x="66" y="55"/>
                  </a:lnTo>
                  <a:lnTo>
                    <a:pt x="29" y="86"/>
                  </a:lnTo>
                  <a:lnTo>
                    <a:pt x="0" y="95"/>
                  </a:lnTo>
                  <a:lnTo>
                    <a:pt x="7" y="135"/>
                  </a:lnTo>
                  <a:lnTo>
                    <a:pt x="42" y="136"/>
                  </a:lnTo>
                  <a:lnTo>
                    <a:pt x="81" y="145"/>
                  </a:lnTo>
                  <a:lnTo>
                    <a:pt x="105" y="170"/>
                  </a:lnTo>
                  <a:lnTo>
                    <a:pt x="142" y="160"/>
                  </a:lnTo>
                  <a:lnTo>
                    <a:pt x="172" y="170"/>
                  </a:lnTo>
                  <a:lnTo>
                    <a:pt x="209" y="191"/>
                  </a:lnTo>
                  <a:lnTo>
                    <a:pt x="241" y="210"/>
                  </a:lnTo>
                  <a:lnTo>
                    <a:pt x="274" y="214"/>
                  </a:lnTo>
                  <a:lnTo>
                    <a:pt x="322" y="204"/>
                  </a:lnTo>
                  <a:lnTo>
                    <a:pt x="327" y="175"/>
                  </a:lnTo>
                  <a:lnTo>
                    <a:pt x="367" y="161"/>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61" name="Freeform 54"/>
            <p:cNvSpPr>
              <a:spLocks/>
            </p:cNvSpPr>
            <p:nvPr/>
          </p:nvSpPr>
          <p:spPr bwMode="auto">
            <a:xfrm>
              <a:off x="1882742" y="1884486"/>
              <a:ext cx="139473" cy="98354"/>
            </a:xfrm>
            <a:custGeom>
              <a:avLst/>
              <a:gdLst>
                <a:gd name="T0" fmla="*/ 223 w 223"/>
                <a:gd name="T1" fmla="*/ 19 h 157"/>
                <a:gd name="T2" fmla="*/ 220 w 223"/>
                <a:gd name="T3" fmla="*/ 0 h 157"/>
                <a:gd name="T4" fmla="*/ 182 w 223"/>
                <a:gd name="T5" fmla="*/ 5 h 157"/>
                <a:gd name="T6" fmla="*/ 149 w 223"/>
                <a:gd name="T7" fmla="*/ 22 h 157"/>
                <a:gd name="T8" fmla="*/ 99 w 223"/>
                <a:gd name="T9" fmla="*/ 28 h 157"/>
                <a:gd name="T10" fmla="*/ 40 w 223"/>
                <a:gd name="T11" fmla="*/ 16 h 157"/>
                <a:gd name="T12" fmla="*/ 40 w 223"/>
                <a:gd name="T13" fmla="*/ 74 h 157"/>
                <a:gd name="T14" fmla="*/ 30 w 223"/>
                <a:gd name="T15" fmla="*/ 104 h 157"/>
                <a:gd name="T16" fmla="*/ 0 w 223"/>
                <a:gd name="T17" fmla="*/ 116 h 157"/>
                <a:gd name="T18" fmla="*/ 39 w 223"/>
                <a:gd name="T19" fmla="*/ 148 h 157"/>
                <a:gd name="T20" fmla="*/ 73 w 223"/>
                <a:gd name="T21" fmla="*/ 157 h 157"/>
                <a:gd name="T22" fmla="*/ 100 w 223"/>
                <a:gd name="T23" fmla="*/ 153 h 157"/>
                <a:gd name="T24" fmla="*/ 122 w 223"/>
                <a:gd name="T25" fmla="*/ 135 h 157"/>
                <a:gd name="T26" fmla="*/ 154 w 223"/>
                <a:gd name="T27" fmla="*/ 131 h 157"/>
                <a:gd name="T28" fmla="*/ 155 w 223"/>
                <a:gd name="T29" fmla="*/ 93 h 157"/>
                <a:gd name="T30" fmla="*/ 173 w 223"/>
                <a:gd name="T31" fmla="*/ 63 h 157"/>
                <a:gd name="T32" fmla="*/ 200 w 223"/>
                <a:gd name="T33" fmla="*/ 45 h 157"/>
                <a:gd name="T34" fmla="*/ 223 w 223"/>
                <a:gd name="T35" fmla="*/ 1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3" h="157">
                  <a:moveTo>
                    <a:pt x="223" y="19"/>
                  </a:moveTo>
                  <a:lnTo>
                    <a:pt x="220" y="0"/>
                  </a:lnTo>
                  <a:lnTo>
                    <a:pt x="182" y="5"/>
                  </a:lnTo>
                  <a:lnTo>
                    <a:pt x="149" y="22"/>
                  </a:lnTo>
                  <a:lnTo>
                    <a:pt x="99" y="28"/>
                  </a:lnTo>
                  <a:lnTo>
                    <a:pt x="40" y="16"/>
                  </a:lnTo>
                  <a:lnTo>
                    <a:pt x="40" y="74"/>
                  </a:lnTo>
                  <a:lnTo>
                    <a:pt x="30" y="104"/>
                  </a:lnTo>
                  <a:lnTo>
                    <a:pt x="0" y="116"/>
                  </a:lnTo>
                  <a:lnTo>
                    <a:pt x="39" y="148"/>
                  </a:lnTo>
                  <a:lnTo>
                    <a:pt x="73" y="157"/>
                  </a:lnTo>
                  <a:lnTo>
                    <a:pt x="100" y="153"/>
                  </a:lnTo>
                  <a:lnTo>
                    <a:pt x="122" y="135"/>
                  </a:lnTo>
                  <a:lnTo>
                    <a:pt x="154" y="131"/>
                  </a:lnTo>
                  <a:lnTo>
                    <a:pt x="155" y="93"/>
                  </a:lnTo>
                  <a:lnTo>
                    <a:pt x="173" y="63"/>
                  </a:lnTo>
                  <a:lnTo>
                    <a:pt x="200" y="45"/>
                  </a:lnTo>
                  <a:lnTo>
                    <a:pt x="223" y="19"/>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62" name="Freeform 56"/>
            <p:cNvSpPr>
              <a:spLocks/>
            </p:cNvSpPr>
            <p:nvPr/>
          </p:nvSpPr>
          <p:spPr bwMode="auto">
            <a:xfrm>
              <a:off x="1749380" y="1949500"/>
              <a:ext cx="196151" cy="183927"/>
            </a:xfrm>
            <a:custGeom>
              <a:avLst/>
              <a:gdLst>
                <a:gd name="T0" fmla="*/ 287 w 312"/>
                <a:gd name="T1" fmla="*/ 53 h 293"/>
                <a:gd name="T2" fmla="*/ 251 w 312"/>
                <a:gd name="T3" fmla="*/ 44 h 293"/>
                <a:gd name="T4" fmla="*/ 212 w 312"/>
                <a:gd name="T5" fmla="*/ 12 h 293"/>
                <a:gd name="T6" fmla="*/ 204 w 312"/>
                <a:gd name="T7" fmla="*/ 34 h 293"/>
                <a:gd name="T8" fmla="*/ 171 w 312"/>
                <a:gd name="T9" fmla="*/ 42 h 293"/>
                <a:gd name="T10" fmla="*/ 152 w 312"/>
                <a:gd name="T11" fmla="*/ 41 h 293"/>
                <a:gd name="T12" fmla="*/ 136 w 312"/>
                <a:gd name="T13" fmla="*/ 36 h 293"/>
                <a:gd name="T14" fmla="*/ 89 w 312"/>
                <a:gd name="T15" fmla="*/ 11 h 293"/>
                <a:gd name="T16" fmla="*/ 64 w 312"/>
                <a:gd name="T17" fmla="*/ 0 h 293"/>
                <a:gd name="T18" fmla="*/ 32 w 312"/>
                <a:gd name="T19" fmla="*/ 7 h 293"/>
                <a:gd name="T20" fmla="*/ 48 w 312"/>
                <a:gd name="T21" fmla="*/ 42 h 293"/>
                <a:gd name="T22" fmla="*/ 52 w 312"/>
                <a:gd name="T23" fmla="*/ 64 h 293"/>
                <a:gd name="T24" fmla="*/ 44 w 312"/>
                <a:gd name="T25" fmla="*/ 86 h 293"/>
                <a:gd name="T26" fmla="*/ 13 w 312"/>
                <a:gd name="T27" fmla="*/ 92 h 293"/>
                <a:gd name="T28" fmla="*/ 0 w 312"/>
                <a:gd name="T29" fmla="*/ 100 h 293"/>
                <a:gd name="T30" fmla="*/ 4 w 312"/>
                <a:gd name="T31" fmla="*/ 113 h 293"/>
                <a:gd name="T32" fmla="*/ 34 w 312"/>
                <a:gd name="T33" fmla="*/ 118 h 293"/>
                <a:gd name="T34" fmla="*/ 64 w 312"/>
                <a:gd name="T35" fmla="*/ 126 h 293"/>
                <a:gd name="T36" fmla="*/ 75 w 312"/>
                <a:gd name="T37" fmla="*/ 154 h 293"/>
                <a:gd name="T38" fmla="*/ 71 w 312"/>
                <a:gd name="T39" fmla="*/ 181 h 293"/>
                <a:gd name="T40" fmla="*/ 85 w 312"/>
                <a:gd name="T41" fmla="*/ 207 h 293"/>
                <a:gd name="T42" fmla="*/ 112 w 312"/>
                <a:gd name="T43" fmla="*/ 228 h 293"/>
                <a:gd name="T44" fmla="*/ 140 w 312"/>
                <a:gd name="T45" fmla="*/ 247 h 293"/>
                <a:gd name="T46" fmla="*/ 171 w 312"/>
                <a:gd name="T47" fmla="*/ 277 h 293"/>
                <a:gd name="T48" fmla="*/ 193 w 312"/>
                <a:gd name="T49" fmla="*/ 286 h 293"/>
                <a:gd name="T50" fmla="*/ 238 w 312"/>
                <a:gd name="T51" fmla="*/ 293 h 293"/>
                <a:gd name="T52" fmla="*/ 241 w 312"/>
                <a:gd name="T53" fmla="*/ 261 h 293"/>
                <a:gd name="T54" fmla="*/ 236 w 312"/>
                <a:gd name="T55" fmla="*/ 228 h 293"/>
                <a:gd name="T56" fmla="*/ 260 w 312"/>
                <a:gd name="T57" fmla="*/ 215 h 293"/>
                <a:gd name="T58" fmla="*/ 255 w 312"/>
                <a:gd name="T59" fmla="*/ 193 h 293"/>
                <a:gd name="T60" fmla="*/ 275 w 312"/>
                <a:gd name="T61" fmla="*/ 152 h 293"/>
                <a:gd name="T62" fmla="*/ 284 w 312"/>
                <a:gd name="T63" fmla="*/ 103 h 293"/>
                <a:gd name="T64" fmla="*/ 307 w 312"/>
                <a:gd name="T65" fmla="*/ 95 h 293"/>
                <a:gd name="T66" fmla="*/ 312 w 312"/>
                <a:gd name="T67" fmla="*/ 49 h 293"/>
                <a:gd name="T68" fmla="*/ 287 w 312"/>
                <a:gd name="T69" fmla="*/ 5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2" h="293">
                  <a:moveTo>
                    <a:pt x="287" y="53"/>
                  </a:moveTo>
                  <a:lnTo>
                    <a:pt x="251" y="44"/>
                  </a:lnTo>
                  <a:lnTo>
                    <a:pt x="212" y="12"/>
                  </a:lnTo>
                  <a:lnTo>
                    <a:pt x="204" y="34"/>
                  </a:lnTo>
                  <a:lnTo>
                    <a:pt x="171" y="42"/>
                  </a:lnTo>
                  <a:lnTo>
                    <a:pt x="152" y="41"/>
                  </a:lnTo>
                  <a:lnTo>
                    <a:pt x="136" y="36"/>
                  </a:lnTo>
                  <a:lnTo>
                    <a:pt x="89" y="11"/>
                  </a:lnTo>
                  <a:lnTo>
                    <a:pt x="64" y="0"/>
                  </a:lnTo>
                  <a:lnTo>
                    <a:pt x="32" y="7"/>
                  </a:lnTo>
                  <a:lnTo>
                    <a:pt x="48" y="42"/>
                  </a:lnTo>
                  <a:lnTo>
                    <a:pt x="52" y="64"/>
                  </a:lnTo>
                  <a:lnTo>
                    <a:pt x="44" y="86"/>
                  </a:lnTo>
                  <a:lnTo>
                    <a:pt x="13" y="92"/>
                  </a:lnTo>
                  <a:lnTo>
                    <a:pt x="0" y="100"/>
                  </a:lnTo>
                  <a:lnTo>
                    <a:pt x="4" y="113"/>
                  </a:lnTo>
                  <a:lnTo>
                    <a:pt x="34" y="118"/>
                  </a:lnTo>
                  <a:lnTo>
                    <a:pt x="64" y="126"/>
                  </a:lnTo>
                  <a:lnTo>
                    <a:pt x="75" y="154"/>
                  </a:lnTo>
                  <a:lnTo>
                    <a:pt x="71" y="181"/>
                  </a:lnTo>
                  <a:lnTo>
                    <a:pt x="85" y="207"/>
                  </a:lnTo>
                  <a:lnTo>
                    <a:pt x="112" y="228"/>
                  </a:lnTo>
                  <a:lnTo>
                    <a:pt x="140" y="247"/>
                  </a:lnTo>
                  <a:lnTo>
                    <a:pt x="171" y="277"/>
                  </a:lnTo>
                  <a:lnTo>
                    <a:pt x="193" y="286"/>
                  </a:lnTo>
                  <a:lnTo>
                    <a:pt x="238" y="293"/>
                  </a:lnTo>
                  <a:lnTo>
                    <a:pt x="241" y="261"/>
                  </a:lnTo>
                  <a:lnTo>
                    <a:pt x="236" y="228"/>
                  </a:lnTo>
                  <a:lnTo>
                    <a:pt x="260" y="215"/>
                  </a:lnTo>
                  <a:lnTo>
                    <a:pt x="255" y="193"/>
                  </a:lnTo>
                  <a:lnTo>
                    <a:pt x="275" y="152"/>
                  </a:lnTo>
                  <a:lnTo>
                    <a:pt x="284" y="103"/>
                  </a:lnTo>
                  <a:lnTo>
                    <a:pt x="307" y="95"/>
                  </a:lnTo>
                  <a:lnTo>
                    <a:pt x="312" y="49"/>
                  </a:lnTo>
                  <a:lnTo>
                    <a:pt x="287" y="53"/>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63" name="Freeform 19"/>
            <p:cNvSpPr>
              <a:spLocks/>
            </p:cNvSpPr>
            <p:nvPr/>
          </p:nvSpPr>
          <p:spPr bwMode="auto">
            <a:xfrm>
              <a:off x="2019436" y="2457938"/>
              <a:ext cx="434534" cy="371188"/>
            </a:xfrm>
            <a:custGeom>
              <a:avLst/>
              <a:gdLst>
                <a:gd name="T0" fmla="*/ 248 w 692"/>
                <a:gd name="T1" fmla="*/ 72 h 591"/>
                <a:gd name="T2" fmla="*/ 314 w 692"/>
                <a:gd name="T3" fmla="*/ 48 h 591"/>
                <a:gd name="T4" fmla="*/ 451 w 692"/>
                <a:gd name="T5" fmla="*/ 38 h 591"/>
                <a:gd name="T6" fmla="*/ 586 w 692"/>
                <a:gd name="T7" fmla="*/ 0 h 591"/>
                <a:gd name="T8" fmla="*/ 692 w 692"/>
                <a:gd name="T9" fmla="*/ 39 h 591"/>
                <a:gd name="T10" fmla="*/ 671 w 692"/>
                <a:gd name="T11" fmla="*/ 60 h 591"/>
                <a:gd name="T12" fmla="*/ 680 w 692"/>
                <a:gd name="T13" fmla="*/ 99 h 591"/>
                <a:gd name="T14" fmla="*/ 682 w 692"/>
                <a:gd name="T15" fmla="*/ 131 h 591"/>
                <a:gd name="T16" fmla="*/ 667 w 692"/>
                <a:gd name="T17" fmla="*/ 160 h 591"/>
                <a:gd name="T18" fmla="*/ 670 w 692"/>
                <a:gd name="T19" fmla="*/ 187 h 591"/>
                <a:gd name="T20" fmla="*/ 652 w 692"/>
                <a:gd name="T21" fmla="*/ 212 h 591"/>
                <a:gd name="T22" fmla="*/ 635 w 692"/>
                <a:gd name="T23" fmla="*/ 214 h 591"/>
                <a:gd name="T24" fmla="*/ 617 w 692"/>
                <a:gd name="T25" fmla="*/ 233 h 591"/>
                <a:gd name="T26" fmla="*/ 595 w 692"/>
                <a:gd name="T27" fmla="*/ 212 h 591"/>
                <a:gd name="T28" fmla="*/ 563 w 692"/>
                <a:gd name="T29" fmla="*/ 210 h 591"/>
                <a:gd name="T30" fmla="*/ 541 w 692"/>
                <a:gd name="T31" fmla="*/ 223 h 591"/>
                <a:gd name="T32" fmla="*/ 506 w 692"/>
                <a:gd name="T33" fmla="*/ 256 h 591"/>
                <a:gd name="T34" fmla="*/ 484 w 692"/>
                <a:gd name="T35" fmla="*/ 279 h 591"/>
                <a:gd name="T36" fmla="*/ 529 w 692"/>
                <a:gd name="T37" fmla="*/ 346 h 591"/>
                <a:gd name="T38" fmla="*/ 529 w 692"/>
                <a:gd name="T39" fmla="*/ 380 h 591"/>
                <a:gd name="T40" fmla="*/ 513 w 692"/>
                <a:gd name="T41" fmla="*/ 390 h 591"/>
                <a:gd name="T42" fmla="*/ 480 w 692"/>
                <a:gd name="T43" fmla="*/ 427 h 591"/>
                <a:gd name="T44" fmla="*/ 464 w 692"/>
                <a:gd name="T45" fmla="*/ 458 h 591"/>
                <a:gd name="T46" fmla="*/ 445 w 692"/>
                <a:gd name="T47" fmla="*/ 441 h 591"/>
                <a:gd name="T48" fmla="*/ 426 w 692"/>
                <a:gd name="T49" fmla="*/ 434 h 591"/>
                <a:gd name="T50" fmla="*/ 418 w 692"/>
                <a:gd name="T51" fmla="*/ 443 h 591"/>
                <a:gd name="T52" fmla="*/ 419 w 692"/>
                <a:gd name="T53" fmla="*/ 486 h 591"/>
                <a:gd name="T54" fmla="*/ 413 w 692"/>
                <a:gd name="T55" fmla="*/ 513 h 591"/>
                <a:gd name="T56" fmla="*/ 404 w 692"/>
                <a:gd name="T57" fmla="*/ 518 h 591"/>
                <a:gd name="T58" fmla="*/ 366 w 692"/>
                <a:gd name="T59" fmla="*/ 535 h 591"/>
                <a:gd name="T60" fmla="*/ 358 w 692"/>
                <a:gd name="T61" fmla="*/ 548 h 591"/>
                <a:gd name="T62" fmla="*/ 350 w 692"/>
                <a:gd name="T63" fmla="*/ 570 h 591"/>
                <a:gd name="T64" fmla="*/ 341 w 692"/>
                <a:gd name="T65" fmla="*/ 588 h 591"/>
                <a:gd name="T66" fmla="*/ 329 w 692"/>
                <a:gd name="T67" fmla="*/ 591 h 591"/>
                <a:gd name="T68" fmla="*/ 307 w 692"/>
                <a:gd name="T69" fmla="*/ 588 h 591"/>
                <a:gd name="T70" fmla="*/ 296 w 692"/>
                <a:gd name="T71" fmla="*/ 578 h 591"/>
                <a:gd name="T72" fmla="*/ 296 w 692"/>
                <a:gd name="T73" fmla="*/ 554 h 591"/>
                <a:gd name="T74" fmla="*/ 282 w 692"/>
                <a:gd name="T75" fmla="*/ 543 h 591"/>
                <a:gd name="T76" fmla="*/ 226 w 692"/>
                <a:gd name="T77" fmla="*/ 577 h 591"/>
                <a:gd name="T78" fmla="*/ 212 w 692"/>
                <a:gd name="T79" fmla="*/ 551 h 591"/>
                <a:gd name="T80" fmla="*/ 190 w 692"/>
                <a:gd name="T81" fmla="*/ 540 h 591"/>
                <a:gd name="T82" fmla="*/ 156 w 692"/>
                <a:gd name="T83" fmla="*/ 526 h 591"/>
                <a:gd name="T84" fmla="*/ 92 w 692"/>
                <a:gd name="T85" fmla="*/ 432 h 591"/>
                <a:gd name="T86" fmla="*/ 54 w 692"/>
                <a:gd name="T87" fmla="*/ 453 h 591"/>
                <a:gd name="T88" fmla="*/ 0 w 692"/>
                <a:gd name="T89" fmla="*/ 355 h 591"/>
                <a:gd name="T90" fmla="*/ 22 w 692"/>
                <a:gd name="T91" fmla="*/ 355 h 591"/>
                <a:gd name="T92" fmla="*/ 50 w 692"/>
                <a:gd name="T93" fmla="*/ 321 h 591"/>
                <a:gd name="T94" fmla="*/ 72 w 692"/>
                <a:gd name="T95" fmla="*/ 284 h 591"/>
                <a:gd name="T96" fmla="*/ 112 w 692"/>
                <a:gd name="T97" fmla="*/ 284 h 591"/>
                <a:gd name="T98" fmla="*/ 114 w 692"/>
                <a:gd name="T99" fmla="*/ 258 h 591"/>
                <a:gd name="T100" fmla="*/ 90 w 692"/>
                <a:gd name="T101" fmla="*/ 250 h 591"/>
                <a:gd name="T102" fmla="*/ 90 w 692"/>
                <a:gd name="T103" fmla="*/ 154 h 591"/>
                <a:gd name="T104" fmla="*/ 248 w 692"/>
                <a:gd name="T105" fmla="*/ 72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2" h="591">
                  <a:moveTo>
                    <a:pt x="248" y="72"/>
                  </a:moveTo>
                  <a:lnTo>
                    <a:pt x="314" y="48"/>
                  </a:lnTo>
                  <a:lnTo>
                    <a:pt x="451" y="38"/>
                  </a:lnTo>
                  <a:lnTo>
                    <a:pt x="586" y="0"/>
                  </a:lnTo>
                  <a:lnTo>
                    <a:pt x="692" y="39"/>
                  </a:lnTo>
                  <a:lnTo>
                    <a:pt x="671" y="60"/>
                  </a:lnTo>
                  <a:lnTo>
                    <a:pt x="680" y="99"/>
                  </a:lnTo>
                  <a:lnTo>
                    <a:pt x="682" y="131"/>
                  </a:lnTo>
                  <a:lnTo>
                    <a:pt x="667" y="160"/>
                  </a:lnTo>
                  <a:lnTo>
                    <a:pt x="670" y="187"/>
                  </a:lnTo>
                  <a:lnTo>
                    <a:pt x="652" y="212"/>
                  </a:lnTo>
                  <a:lnTo>
                    <a:pt x="635" y="214"/>
                  </a:lnTo>
                  <a:lnTo>
                    <a:pt x="617" y="233"/>
                  </a:lnTo>
                  <a:lnTo>
                    <a:pt x="595" y="212"/>
                  </a:lnTo>
                  <a:lnTo>
                    <a:pt x="563" y="210"/>
                  </a:lnTo>
                  <a:lnTo>
                    <a:pt x="541" y="223"/>
                  </a:lnTo>
                  <a:lnTo>
                    <a:pt x="506" y="256"/>
                  </a:lnTo>
                  <a:lnTo>
                    <a:pt x="484" y="279"/>
                  </a:lnTo>
                  <a:lnTo>
                    <a:pt x="529" y="346"/>
                  </a:lnTo>
                  <a:lnTo>
                    <a:pt x="529" y="380"/>
                  </a:lnTo>
                  <a:lnTo>
                    <a:pt x="513" y="390"/>
                  </a:lnTo>
                  <a:lnTo>
                    <a:pt x="480" y="427"/>
                  </a:lnTo>
                  <a:lnTo>
                    <a:pt x="464" y="458"/>
                  </a:lnTo>
                  <a:lnTo>
                    <a:pt x="445" y="441"/>
                  </a:lnTo>
                  <a:lnTo>
                    <a:pt x="426" y="434"/>
                  </a:lnTo>
                  <a:lnTo>
                    <a:pt x="418" y="443"/>
                  </a:lnTo>
                  <a:lnTo>
                    <a:pt x="419" y="486"/>
                  </a:lnTo>
                  <a:lnTo>
                    <a:pt x="413" y="513"/>
                  </a:lnTo>
                  <a:lnTo>
                    <a:pt x="404" y="518"/>
                  </a:lnTo>
                  <a:lnTo>
                    <a:pt x="366" y="535"/>
                  </a:lnTo>
                  <a:lnTo>
                    <a:pt x="358" y="548"/>
                  </a:lnTo>
                  <a:lnTo>
                    <a:pt x="350" y="570"/>
                  </a:lnTo>
                  <a:lnTo>
                    <a:pt x="341" y="588"/>
                  </a:lnTo>
                  <a:lnTo>
                    <a:pt x="329" y="591"/>
                  </a:lnTo>
                  <a:lnTo>
                    <a:pt x="307" y="588"/>
                  </a:lnTo>
                  <a:lnTo>
                    <a:pt x="296" y="578"/>
                  </a:lnTo>
                  <a:lnTo>
                    <a:pt x="296" y="554"/>
                  </a:lnTo>
                  <a:lnTo>
                    <a:pt x="282" y="543"/>
                  </a:lnTo>
                  <a:lnTo>
                    <a:pt x="226" y="577"/>
                  </a:lnTo>
                  <a:lnTo>
                    <a:pt x="212" y="551"/>
                  </a:lnTo>
                  <a:lnTo>
                    <a:pt x="190" y="540"/>
                  </a:lnTo>
                  <a:lnTo>
                    <a:pt x="156" y="526"/>
                  </a:lnTo>
                  <a:lnTo>
                    <a:pt x="92" y="432"/>
                  </a:lnTo>
                  <a:lnTo>
                    <a:pt x="54" y="453"/>
                  </a:lnTo>
                  <a:lnTo>
                    <a:pt x="0" y="355"/>
                  </a:lnTo>
                  <a:lnTo>
                    <a:pt x="22" y="355"/>
                  </a:lnTo>
                  <a:lnTo>
                    <a:pt x="50" y="321"/>
                  </a:lnTo>
                  <a:lnTo>
                    <a:pt x="72" y="284"/>
                  </a:lnTo>
                  <a:lnTo>
                    <a:pt x="112" y="284"/>
                  </a:lnTo>
                  <a:lnTo>
                    <a:pt x="114" y="258"/>
                  </a:lnTo>
                  <a:lnTo>
                    <a:pt x="90" y="250"/>
                  </a:lnTo>
                  <a:lnTo>
                    <a:pt x="90" y="154"/>
                  </a:lnTo>
                  <a:lnTo>
                    <a:pt x="248" y="72"/>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164" name="Freeform 58"/>
            <p:cNvSpPr>
              <a:spLocks/>
            </p:cNvSpPr>
            <p:nvPr/>
          </p:nvSpPr>
          <p:spPr bwMode="auto">
            <a:xfrm>
              <a:off x="2197806" y="2002288"/>
              <a:ext cx="342293" cy="400638"/>
            </a:xfrm>
            <a:custGeom>
              <a:avLst/>
              <a:gdLst>
                <a:gd name="T0" fmla="*/ 477 w 545"/>
                <a:gd name="T1" fmla="*/ 68 h 638"/>
                <a:gd name="T2" fmla="*/ 545 w 545"/>
                <a:gd name="T3" fmla="*/ 253 h 638"/>
                <a:gd name="T4" fmla="*/ 506 w 545"/>
                <a:gd name="T5" fmla="*/ 274 h 638"/>
                <a:gd name="T6" fmla="*/ 518 w 545"/>
                <a:gd name="T7" fmla="*/ 317 h 638"/>
                <a:gd name="T8" fmla="*/ 527 w 545"/>
                <a:gd name="T9" fmla="*/ 367 h 638"/>
                <a:gd name="T10" fmla="*/ 521 w 545"/>
                <a:gd name="T11" fmla="*/ 395 h 638"/>
                <a:gd name="T12" fmla="*/ 468 w 545"/>
                <a:gd name="T13" fmla="*/ 469 h 638"/>
                <a:gd name="T14" fmla="*/ 411 w 545"/>
                <a:gd name="T15" fmla="*/ 533 h 638"/>
                <a:gd name="T16" fmla="*/ 412 w 545"/>
                <a:gd name="T17" fmla="*/ 555 h 638"/>
                <a:gd name="T18" fmla="*/ 436 w 545"/>
                <a:gd name="T19" fmla="*/ 571 h 638"/>
                <a:gd name="T20" fmla="*/ 414 w 545"/>
                <a:gd name="T21" fmla="*/ 605 h 638"/>
                <a:gd name="T22" fmla="*/ 401 w 545"/>
                <a:gd name="T23" fmla="*/ 638 h 638"/>
                <a:gd name="T24" fmla="*/ 315 w 545"/>
                <a:gd name="T25" fmla="*/ 570 h 638"/>
                <a:gd name="T26" fmla="*/ 194 w 545"/>
                <a:gd name="T27" fmla="*/ 470 h 638"/>
                <a:gd name="T28" fmla="*/ 50 w 545"/>
                <a:gd name="T29" fmla="*/ 422 h 638"/>
                <a:gd name="T30" fmla="*/ 24 w 545"/>
                <a:gd name="T31" fmla="*/ 278 h 638"/>
                <a:gd name="T32" fmla="*/ 40 w 545"/>
                <a:gd name="T33" fmla="*/ 125 h 638"/>
                <a:gd name="T34" fmla="*/ 0 w 545"/>
                <a:gd name="T35" fmla="*/ 95 h 638"/>
                <a:gd name="T36" fmla="*/ 73 w 545"/>
                <a:gd name="T37" fmla="*/ 0 h 638"/>
                <a:gd name="T38" fmla="*/ 103 w 545"/>
                <a:gd name="T39" fmla="*/ 29 h 638"/>
                <a:gd name="T40" fmla="*/ 125 w 545"/>
                <a:gd name="T41" fmla="*/ 29 h 638"/>
                <a:gd name="T42" fmla="*/ 161 w 545"/>
                <a:gd name="T43" fmla="*/ 43 h 638"/>
                <a:gd name="T44" fmla="*/ 216 w 545"/>
                <a:gd name="T45" fmla="*/ 47 h 638"/>
                <a:gd name="T46" fmla="*/ 251 w 545"/>
                <a:gd name="T47" fmla="*/ 72 h 638"/>
                <a:gd name="T48" fmla="*/ 292 w 545"/>
                <a:gd name="T49" fmla="*/ 87 h 638"/>
                <a:gd name="T50" fmla="*/ 333 w 545"/>
                <a:gd name="T51" fmla="*/ 84 h 638"/>
                <a:gd name="T52" fmla="*/ 389 w 545"/>
                <a:gd name="T53" fmla="*/ 72 h 638"/>
                <a:gd name="T54" fmla="*/ 434 w 545"/>
                <a:gd name="T55" fmla="*/ 72 h 638"/>
                <a:gd name="T56" fmla="*/ 477 w 545"/>
                <a:gd name="T57" fmla="*/ 6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5" h="638">
                  <a:moveTo>
                    <a:pt x="477" y="68"/>
                  </a:moveTo>
                  <a:lnTo>
                    <a:pt x="545" y="253"/>
                  </a:lnTo>
                  <a:lnTo>
                    <a:pt x="506" y="274"/>
                  </a:lnTo>
                  <a:lnTo>
                    <a:pt x="518" y="317"/>
                  </a:lnTo>
                  <a:lnTo>
                    <a:pt x="527" y="367"/>
                  </a:lnTo>
                  <a:lnTo>
                    <a:pt x="521" y="395"/>
                  </a:lnTo>
                  <a:lnTo>
                    <a:pt x="468" y="469"/>
                  </a:lnTo>
                  <a:lnTo>
                    <a:pt x="411" y="533"/>
                  </a:lnTo>
                  <a:lnTo>
                    <a:pt x="412" y="555"/>
                  </a:lnTo>
                  <a:lnTo>
                    <a:pt x="436" y="571"/>
                  </a:lnTo>
                  <a:lnTo>
                    <a:pt x="414" y="605"/>
                  </a:lnTo>
                  <a:lnTo>
                    <a:pt x="401" y="638"/>
                  </a:lnTo>
                  <a:lnTo>
                    <a:pt x="315" y="570"/>
                  </a:lnTo>
                  <a:lnTo>
                    <a:pt x="194" y="470"/>
                  </a:lnTo>
                  <a:lnTo>
                    <a:pt x="50" y="422"/>
                  </a:lnTo>
                  <a:lnTo>
                    <a:pt x="24" y="278"/>
                  </a:lnTo>
                  <a:lnTo>
                    <a:pt x="40" y="125"/>
                  </a:lnTo>
                  <a:lnTo>
                    <a:pt x="0" y="95"/>
                  </a:lnTo>
                  <a:lnTo>
                    <a:pt x="73" y="0"/>
                  </a:lnTo>
                  <a:lnTo>
                    <a:pt x="103" y="29"/>
                  </a:lnTo>
                  <a:lnTo>
                    <a:pt x="125" y="29"/>
                  </a:lnTo>
                  <a:lnTo>
                    <a:pt x="161" y="43"/>
                  </a:lnTo>
                  <a:lnTo>
                    <a:pt x="216" y="47"/>
                  </a:lnTo>
                  <a:lnTo>
                    <a:pt x="251" y="72"/>
                  </a:lnTo>
                  <a:lnTo>
                    <a:pt x="292" y="87"/>
                  </a:lnTo>
                  <a:lnTo>
                    <a:pt x="333" y="84"/>
                  </a:lnTo>
                  <a:lnTo>
                    <a:pt x="389" y="72"/>
                  </a:lnTo>
                  <a:lnTo>
                    <a:pt x="434" y="72"/>
                  </a:lnTo>
                  <a:lnTo>
                    <a:pt x="477" y="68"/>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165" name="Freeform 59"/>
            <p:cNvSpPr>
              <a:spLocks/>
            </p:cNvSpPr>
            <p:nvPr/>
          </p:nvSpPr>
          <p:spPr bwMode="auto">
            <a:xfrm>
              <a:off x="1938864" y="2061745"/>
              <a:ext cx="531221" cy="492880"/>
            </a:xfrm>
            <a:custGeom>
              <a:avLst/>
              <a:gdLst>
                <a:gd name="T0" fmla="*/ 602 w 846"/>
                <a:gd name="T1" fmla="*/ 372 h 785"/>
                <a:gd name="T2" fmla="*/ 726 w 846"/>
                <a:gd name="T3" fmla="*/ 473 h 785"/>
                <a:gd name="T4" fmla="*/ 813 w 846"/>
                <a:gd name="T5" fmla="*/ 543 h 785"/>
                <a:gd name="T6" fmla="*/ 846 w 846"/>
                <a:gd name="T7" fmla="*/ 607 h 785"/>
                <a:gd name="T8" fmla="*/ 834 w 846"/>
                <a:gd name="T9" fmla="*/ 642 h 785"/>
                <a:gd name="T10" fmla="*/ 820 w 846"/>
                <a:gd name="T11" fmla="*/ 670 h 785"/>
                <a:gd name="T12" fmla="*/ 793 w 846"/>
                <a:gd name="T13" fmla="*/ 659 h 785"/>
                <a:gd name="T14" fmla="*/ 711 w 846"/>
                <a:gd name="T15" fmla="*/ 632 h 785"/>
                <a:gd name="T16" fmla="*/ 584 w 846"/>
                <a:gd name="T17" fmla="*/ 668 h 785"/>
                <a:gd name="T18" fmla="*/ 442 w 846"/>
                <a:gd name="T19" fmla="*/ 679 h 785"/>
                <a:gd name="T20" fmla="*/ 369 w 846"/>
                <a:gd name="T21" fmla="*/ 708 h 785"/>
                <a:gd name="T22" fmla="*/ 218 w 846"/>
                <a:gd name="T23" fmla="*/ 785 h 785"/>
                <a:gd name="T24" fmla="*/ 189 w 846"/>
                <a:gd name="T25" fmla="*/ 765 h 785"/>
                <a:gd name="T26" fmla="*/ 90 w 846"/>
                <a:gd name="T27" fmla="*/ 670 h 785"/>
                <a:gd name="T28" fmla="*/ 48 w 846"/>
                <a:gd name="T29" fmla="*/ 705 h 785"/>
                <a:gd name="T30" fmla="*/ 24 w 846"/>
                <a:gd name="T31" fmla="*/ 656 h 785"/>
                <a:gd name="T32" fmla="*/ 0 w 846"/>
                <a:gd name="T33" fmla="*/ 626 h 785"/>
                <a:gd name="T34" fmla="*/ 37 w 846"/>
                <a:gd name="T35" fmla="*/ 582 h 785"/>
                <a:gd name="T36" fmla="*/ 45 w 846"/>
                <a:gd name="T37" fmla="*/ 549 h 785"/>
                <a:gd name="T38" fmla="*/ 57 w 846"/>
                <a:gd name="T39" fmla="*/ 578 h 785"/>
                <a:gd name="T40" fmla="*/ 79 w 846"/>
                <a:gd name="T41" fmla="*/ 570 h 785"/>
                <a:gd name="T42" fmla="*/ 62 w 846"/>
                <a:gd name="T43" fmla="*/ 536 h 785"/>
                <a:gd name="T44" fmla="*/ 62 w 846"/>
                <a:gd name="T45" fmla="*/ 489 h 785"/>
                <a:gd name="T46" fmla="*/ 96 w 846"/>
                <a:gd name="T47" fmla="*/ 468 h 785"/>
                <a:gd name="T48" fmla="*/ 118 w 846"/>
                <a:gd name="T49" fmla="*/ 438 h 785"/>
                <a:gd name="T50" fmla="*/ 127 w 846"/>
                <a:gd name="T51" fmla="*/ 374 h 785"/>
                <a:gd name="T52" fmla="*/ 102 w 846"/>
                <a:gd name="T53" fmla="*/ 363 h 785"/>
                <a:gd name="T54" fmla="*/ 96 w 846"/>
                <a:gd name="T55" fmla="*/ 337 h 785"/>
                <a:gd name="T56" fmla="*/ 114 w 846"/>
                <a:gd name="T57" fmla="*/ 318 h 785"/>
                <a:gd name="T58" fmla="*/ 192 w 846"/>
                <a:gd name="T59" fmla="*/ 319 h 785"/>
                <a:gd name="T60" fmla="*/ 244 w 846"/>
                <a:gd name="T61" fmla="*/ 344 h 785"/>
                <a:gd name="T62" fmla="*/ 291 w 846"/>
                <a:gd name="T63" fmla="*/ 266 h 785"/>
                <a:gd name="T64" fmla="*/ 258 w 846"/>
                <a:gd name="T65" fmla="*/ 244 h 785"/>
                <a:gd name="T66" fmla="*/ 266 w 846"/>
                <a:gd name="T67" fmla="*/ 156 h 785"/>
                <a:gd name="T68" fmla="*/ 344 w 846"/>
                <a:gd name="T69" fmla="*/ 44 h 785"/>
                <a:gd name="T70" fmla="*/ 348 w 846"/>
                <a:gd name="T71" fmla="*/ 25 h 785"/>
                <a:gd name="T72" fmla="*/ 412 w 846"/>
                <a:gd name="T73" fmla="*/ 0 h 785"/>
                <a:gd name="T74" fmla="*/ 450 w 846"/>
                <a:gd name="T75" fmla="*/ 27 h 785"/>
                <a:gd name="T76" fmla="*/ 436 w 846"/>
                <a:gd name="T77" fmla="*/ 190 h 785"/>
                <a:gd name="T78" fmla="*/ 462 w 846"/>
                <a:gd name="T79" fmla="*/ 327 h 785"/>
                <a:gd name="T80" fmla="*/ 602 w 846"/>
                <a:gd name="T81" fmla="*/ 372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46" h="785">
                  <a:moveTo>
                    <a:pt x="602" y="372"/>
                  </a:moveTo>
                  <a:lnTo>
                    <a:pt x="726" y="473"/>
                  </a:lnTo>
                  <a:lnTo>
                    <a:pt x="813" y="543"/>
                  </a:lnTo>
                  <a:lnTo>
                    <a:pt x="846" y="607"/>
                  </a:lnTo>
                  <a:lnTo>
                    <a:pt x="834" y="642"/>
                  </a:lnTo>
                  <a:lnTo>
                    <a:pt x="820" y="670"/>
                  </a:lnTo>
                  <a:lnTo>
                    <a:pt x="793" y="659"/>
                  </a:lnTo>
                  <a:lnTo>
                    <a:pt x="711" y="632"/>
                  </a:lnTo>
                  <a:lnTo>
                    <a:pt x="584" y="668"/>
                  </a:lnTo>
                  <a:lnTo>
                    <a:pt x="442" y="679"/>
                  </a:lnTo>
                  <a:lnTo>
                    <a:pt x="369" y="708"/>
                  </a:lnTo>
                  <a:lnTo>
                    <a:pt x="218" y="785"/>
                  </a:lnTo>
                  <a:lnTo>
                    <a:pt x="189" y="765"/>
                  </a:lnTo>
                  <a:lnTo>
                    <a:pt x="90" y="670"/>
                  </a:lnTo>
                  <a:lnTo>
                    <a:pt x="48" y="705"/>
                  </a:lnTo>
                  <a:lnTo>
                    <a:pt x="24" y="656"/>
                  </a:lnTo>
                  <a:lnTo>
                    <a:pt x="0" y="626"/>
                  </a:lnTo>
                  <a:lnTo>
                    <a:pt x="37" y="582"/>
                  </a:lnTo>
                  <a:lnTo>
                    <a:pt x="45" y="549"/>
                  </a:lnTo>
                  <a:lnTo>
                    <a:pt x="57" y="578"/>
                  </a:lnTo>
                  <a:lnTo>
                    <a:pt x="79" y="570"/>
                  </a:lnTo>
                  <a:lnTo>
                    <a:pt x="62" y="536"/>
                  </a:lnTo>
                  <a:lnTo>
                    <a:pt x="62" y="489"/>
                  </a:lnTo>
                  <a:lnTo>
                    <a:pt x="96" y="468"/>
                  </a:lnTo>
                  <a:lnTo>
                    <a:pt x="118" y="438"/>
                  </a:lnTo>
                  <a:lnTo>
                    <a:pt x="127" y="374"/>
                  </a:lnTo>
                  <a:lnTo>
                    <a:pt x="102" y="363"/>
                  </a:lnTo>
                  <a:lnTo>
                    <a:pt x="96" y="337"/>
                  </a:lnTo>
                  <a:lnTo>
                    <a:pt x="114" y="318"/>
                  </a:lnTo>
                  <a:lnTo>
                    <a:pt x="192" y="319"/>
                  </a:lnTo>
                  <a:lnTo>
                    <a:pt x="244" y="344"/>
                  </a:lnTo>
                  <a:lnTo>
                    <a:pt x="291" y="266"/>
                  </a:lnTo>
                  <a:lnTo>
                    <a:pt x="258" y="244"/>
                  </a:lnTo>
                  <a:lnTo>
                    <a:pt x="266" y="156"/>
                  </a:lnTo>
                  <a:lnTo>
                    <a:pt x="344" y="44"/>
                  </a:lnTo>
                  <a:lnTo>
                    <a:pt x="348" y="25"/>
                  </a:lnTo>
                  <a:lnTo>
                    <a:pt x="412" y="0"/>
                  </a:lnTo>
                  <a:lnTo>
                    <a:pt x="450" y="27"/>
                  </a:lnTo>
                  <a:lnTo>
                    <a:pt x="436" y="190"/>
                  </a:lnTo>
                  <a:lnTo>
                    <a:pt x="462" y="327"/>
                  </a:lnTo>
                  <a:lnTo>
                    <a:pt x="602" y="372"/>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grpSp>
          <p:nvGrpSpPr>
            <p:cNvPr id="166" name="165 Grupo"/>
            <p:cNvGrpSpPr/>
            <p:nvPr/>
          </p:nvGrpSpPr>
          <p:grpSpPr>
            <a:xfrm>
              <a:off x="789182" y="3130855"/>
              <a:ext cx="1299157" cy="729040"/>
              <a:chOff x="778452" y="5174370"/>
              <a:chExt cx="1939396" cy="1088319"/>
            </a:xfrm>
            <a:gradFill>
              <a:gsLst>
                <a:gs pos="0">
                  <a:srgbClr val="92D050"/>
                </a:gs>
                <a:gs pos="100000">
                  <a:srgbClr val="92D050">
                    <a:lumMod val="78000"/>
                  </a:srgbClr>
                </a:gs>
              </a:gsLst>
              <a:lin ang="5400000" scaled="0"/>
            </a:gradFill>
            <a:effectLst>
              <a:outerShdw blurRad="50800" dist="25400" dir="2700000" algn="tl" rotWithShape="0">
                <a:schemeClr val="tx1">
                  <a:alpha val="40000"/>
                </a:schemeClr>
              </a:outerShdw>
            </a:effectLst>
          </p:grpSpPr>
          <p:sp>
            <p:nvSpPr>
              <p:cNvPr id="175" name="Freeform 71"/>
              <p:cNvSpPr>
                <a:spLocks/>
              </p:cNvSpPr>
              <p:nvPr/>
            </p:nvSpPr>
            <p:spPr bwMode="auto">
              <a:xfrm>
                <a:off x="778452" y="5364328"/>
                <a:ext cx="491070" cy="554113"/>
              </a:xfrm>
              <a:custGeom>
                <a:avLst/>
                <a:gdLst>
                  <a:gd name="T0" fmla="*/ 187 w 524"/>
                  <a:gd name="T1" fmla="*/ 10 h 591"/>
                  <a:gd name="T2" fmla="*/ 216 w 524"/>
                  <a:gd name="T3" fmla="*/ 2 h 591"/>
                  <a:gd name="T4" fmla="*/ 235 w 524"/>
                  <a:gd name="T5" fmla="*/ 27 h 591"/>
                  <a:gd name="T6" fmla="*/ 285 w 524"/>
                  <a:gd name="T7" fmla="*/ 0 h 591"/>
                  <a:gd name="T8" fmla="*/ 321 w 524"/>
                  <a:gd name="T9" fmla="*/ 56 h 591"/>
                  <a:gd name="T10" fmla="*/ 424 w 524"/>
                  <a:gd name="T11" fmla="*/ 93 h 591"/>
                  <a:gd name="T12" fmla="*/ 524 w 524"/>
                  <a:gd name="T13" fmla="*/ 140 h 591"/>
                  <a:gd name="T14" fmla="*/ 513 w 524"/>
                  <a:gd name="T15" fmla="*/ 176 h 591"/>
                  <a:gd name="T16" fmla="*/ 462 w 524"/>
                  <a:gd name="T17" fmla="*/ 174 h 591"/>
                  <a:gd name="T18" fmla="*/ 449 w 524"/>
                  <a:gd name="T19" fmla="*/ 211 h 591"/>
                  <a:gd name="T20" fmla="*/ 495 w 524"/>
                  <a:gd name="T21" fmla="*/ 260 h 591"/>
                  <a:gd name="T22" fmla="*/ 488 w 524"/>
                  <a:gd name="T23" fmla="*/ 406 h 591"/>
                  <a:gd name="T24" fmla="*/ 433 w 524"/>
                  <a:gd name="T25" fmla="*/ 490 h 591"/>
                  <a:gd name="T26" fmla="*/ 405 w 524"/>
                  <a:gd name="T27" fmla="*/ 560 h 591"/>
                  <a:gd name="T28" fmla="*/ 398 w 524"/>
                  <a:gd name="T29" fmla="*/ 591 h 591"/>
                  <a:gd name="T30" fmla="*/ 373 w 524"/>
                  <a:gd name="T31" fmla="*/ 540 h 591"/>
                  <a:gd name="T32" fmla="*/ 348 w 524"/>
                  <a:gd name="T33" fmla="*/ 520 h 591"/>
                  <a:gd name="T34" fmla="*/ 318 w 524"/>
                  <a:gd name="T35" fmla="*/ 503 h 591"/>
                  <a:gd name="T36" fmla="*/ 252 w 524"/>
                  <a:gd name="T37" fmla="*/ 463 h 591"/>
                  <a:gd name="T38" fmla="*/ 210 w 524"/>
                  <a:gd name="T39" fmla="*/ 435 h 591"/>
                  <a:gd name="T40" fmla="*/ 188 w 524"/>
                  <a:gd name="T41" fmla="*/ 438 h 591"/>
                  <a:gd name="T42" fmla="*/ 147 w 524"/>
                  <a:gd name="T43" fmla="*/ 406 h 591"/>
                  <a:gd name="T44" fmla="*/ 47 w 524"/>
                  <a:gd name="T45" fmla="*/ 406 h 591"/>
                  <a:gd name="T46" fmla="*/ 35 w 524"/>
                  <a:gd name="T47" fmla="*/ 419 h 591"/>
                  <a:gd name="T48" fmla="*/ 25 w 524"/>
                  <a:gd name="T49" fmla="*/ 394 h 591"/>
                  <a:gd name="T50" fmla="*/ 29 w 524"/>
                  <a:gd name="T51" fmla="*/ 352 h 591"/>
                  <a:gd name="T52" fmla="*/ 29 w 524"/>
                  <a:gd name="T53" fmla="*/ 306 h 591"/>
                  <a:gd name="T54" fmla="*/ 13 w 524"/>
                  <a:gd name="T55" fmla="*/ 263 h 591"/>
                  <a:gd name="T56" fmla="*/ 0 w 524"/>
                  <a:gd name="T57" fmla="*/ 241 h 591"/>
                  <a:gd name="T58" fmla="*/ 50 w 524"/>
                  <a:gd name="T59" fmla="*/ 197 h 591"/>
                  <a:gd name="T60" fmla="*/ 116 w 524"/>
                  <a:gd name="T61" fmla="*/ 115 h 591"/>
                  <a:gd name="T62" fmla="*/ 122 w 524"/>
                  <a:gd name="T63" fmla="*/ 86 h 591"/>
                  <a:gd name="T64" fmla="*/ 163 w 524"/>
                  <a:gd name="T65" fmla="*/ 45 h 591"/>
                  <a:gd name="T66" fmla="*/ 192 w 524"/>
                  <a:gd name="T67" fmla="*/ 45 h 591"/>
                  <a:gd name="T68" fmla="*/ 187 w 524"/>
                  <a:gd name="T69" fmla="*/ 1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24" h="591">
                    <a:moveTo>
                      <a:pt x="187" y="10"/>
                    </a:moveTo>
                    <a:lnTo>
                      <a:pt x="216" y="2"/>
                    </a:lnTo>
                    <a:lnTo>
                      <a:pt x="235" y="27"/>
                    </a:lnTo>
                    <a:lnTo>
                      <a:pt x="285" y="0"/>
                    </a:lnTo>
                    <a:lnTo>
                      <a:pt x="321" y="56"/>
                    </a:lnTo>
                    <a:lnTo>
                      <a:pt x="424" y="93"/>
                    </a:lnTo>
                    <a:lnTo>
                      <a:pt x="524" y="140"/>
                    </a:lnTo>
                    <a:lnTo>
                      <a:pt x="513" y="176"/>
                    </a:lnTo>
                    <a:lnTo>
                      <a:pt x="462" y="174"/>
                    </a:lnTo>
                    <a:lnTo>
                      <a:pt x="449" y="211"/>
                    </a:lnTo>
                    <a:lnTo>
                      <a:pt x="495" y="260"/>
                    </a:lnTo>
                    <a:lnTo>
                      <a:pt x="488" y="406"/>
                    </a:lnTo>
                    <a:lnTo>
                      <a:pt x="433" y="490"/>
                    </a:lnTo>
                    <a:lnTo>
                      <a:pt x="405" y="560"/>
                    </a:lnTo>
                    <a:lnTo>
                      <a:pt x="398" y="591"/>
                    </a:lnTo>
                    <a:lnTo>
                      <a:pt x="373" y="540"/>
                    </a:lnTo>
                    <a:lnTo>
                      <a:pt x="348" y="520"/>
                    </a:lnTo>
                    <a:lnTo>
                      <a:pt x="318" y="503"/>
                    </a:lnTo>
                    <a:lnTo>
                      <a:pt x="252" y="463"/>
                    </a:lnTo>
                    <a:lnTo>
                      <a:pt x="210" y="435"/>
                    </a:lnTo>
                    <a:lnTo>
                      <a:pt x="188" y="438"/>
                    </a:lnTo>
                    <a:lnTo>
                      <a:pt x="147" y="406"/>
                    </a:lnTo>
                    <a:lnTo>
                      <a:pt x="47" y="406"/>
                    </a:lnTo>
                    <a:lnTo>
                      <a:pt x="35" y="419"/>
                    </a:lnTo>
                    <a:lnTo>
                      <a:pt x="25" y="394"/>
                    </a:lnTo>
                    <a:lnTo>
                      <a:pt x="29" y="352"/>
                    </a:lnTo>
                    <a:lnTo>
                      <a:pt x="29" y="306"/>
                    </a:lnTo>
                    <a:lnTo>
                      <a:pt x="13" y="263"/>
                    </a:lnTo>
                    <a:lnTo>
                      <a:pt x="0" y="241"/>
                    </a:lnTo>
                    <a:lnTo>
                      <a:pt x="50" y="197"/>
                    </a:lnTo>
                    <a:lnTo>
                      <a:pt x="116" y="115"/>
                    </a:lnTo>
                    <a:lnTo>
                      <a:pt x="122" y="86"/>
                    </a:lnTo>
                    <a:lnTo>
                      <a:pt x="163" y="45"/>
                    </a:lnTo>
                    <a:lnTo>
                      <a:pt x="192" y="45"/>
                    </a:lnTo>
                    <a:lnTo>
                      <a:pt x="187" y="10"/>
                    </a:lnTo>
                    <a:close/>
                  </a:path>
                </a:pathLst>
              </a:custGeom>
              <a:grpFill/>
              <a:ln w="12700">
                <a:solidFill>
                  <a:srgbClr val="92D050"/>
                </a:solidFill>
                <a:headEnd/>
                <a:tailEnd/>
              </a:ln>
              <a:effectLst/>
            </p:spPr>
            <p:style>
              <a:lnRef idx="1">
                <a:schemeClr val="accent3"/>
              </a:lnRef>
              <a:fillRef idx="3">
                <a:schemeClr val="accent3"/>
              </a:fillRef>
              <a:effectRef idx="2">
                <a:schemeClr val="accent3"/>
              </a:effectRef>
              <a:fontRef idx="minor">
                <a:schemeClr val="lt1"/>
              </a:fontRef>
            </p:style>
            <p:txBody>
              <a:bodyPr/>
              <a:lstStyle/>
              <a:p>
                <a:endParaRPr lang="es-ES"/>
              </a:p>
            </p:txBody>
          </p:sp>
          <p:sp>
            <p:nvSpPr>
              <p:cNvPr id="176" name="Freeform 72"/>
              <p:cNvSpPr>
                <a:spLocks/>
              </p:cNvSpPr>
              <p:nvPr/>
            </p:nvSpPr>
            <p:spPr bwMode="auto">
              <a:xfrm>
                <a:off x="1140948" y="5871160"/>
                <a:ext cx="433833" cy="391529"/>
              </a:xfrm>
              <a:custGeom>
                <a:avLst/>
                <a:gdLst>
                  <a:gd name="T0" fmla="*/ 222 w 463"/>
                  <a:gd name="T1" fmla="*/ 14 h 417"/>
                  <a:gd name="T2" fmla="*/ 344 w 463"/>
                  <a:gd name="T3" fmla="*/ 0 h 417"/>
                  <a:gd name="T4" fmla="*/ 448 w 463"/>
                  <a:gd name="T5" fmla="*/ 8 h 417"/>
                  <a:gd name="T6" fmla="*/ 463 w 463"/>
                  <a:gd name="T7" fmla="*/ 41 h 417"/>
                  <a:gd name="T8" fmla="*/ 449 w 463"/>
                  <a:gd name="T9" fmla="*/ 152 h 417"/>
                  <a:gd name="T10" fmla="*/ 341 w 463"/>
                  <a:gd name="T11" fmla="*/ 229 h 417"/>
                  <a:gd name="T12" fmla="*/ 336 w 463"/>
                  <a:gd name="T13" fmla="*/ 253 h 417"/>
                  <a:gd name="T14" fmla="*/ 389 w 463"/>
                  <a:gd name="T15" fmla="*/ 250 h 417"/>
                  <a:gd name="T16" fmla="*/ 402 w 463"/>
                  <a:gd name="T17" fmla="*/ 313 h 417"/>
                  <a:gd name="T18" fmla="*/ 391 w 463"/>
                  <a:gd name="T19" fmla="*/ 352 h 417"/>
                  <a:gd name="T20" fmla="*/ 366 w 463"/>
                  <a:gd name="T21" fmla="*/ 388 h 417"/>
                  <a:gd name="T22" fmla="*/ 361 w 463"/>
                  <a:gd name="T23" fmla="*/ 361 h 417"/>
                  <a:gd name="T24" fmla="*/ 351 w 463"/>
                  <a:gd name="T25" fmla="*/ 361 h 417"/>
                  <a:gd name="T26" fmla="*/ 339 w 463"/>
                  <a:gd name="T27" fmla="*/ 374 h 417"/>
                  <a:gd name="T28" fmla="*/ 339 w 463"/>
                  <a:gd name="T29" fmla="*/ 392 h 417"/>
                  <a:gd name="T30" fmla="*/ 267 w 463"/>
                  <a:gd name="T31" fmla="*/ 417 h 417"/>
                  <a:gd name="T32" fmla="*/ 248 w 463"/>
                  <a:gd name="T33" fmla="*/ 396 h 417"/>
                  <a:gd name="T34" fmla="*/ 91 w 463"/>
                  <a:gd name="T35" fmla="*/ 308 h 417"/>
                  <a:gd name="T36" fmla="*/ 87 w 463"/>
                  <a:gd name="T37" fmla="*/ 273 h 417"/>
                  <a:gd name="T38" fmla="*/ 52 w 463"/>
                  <a:gd name="T39" fmla="*/ 231 h 417"/>
                  <a:gd name="T40" fmla="*/ 56 w 463"/>
                  <a:gd name="T41" fmla="*/ 207 h 417"/>
                  <a:gd name="T42" fmla="*/ 83 w 463"/>
                  <a:gd name="T43" fmla="*/ 219 h 417"/>
                  <a:gd name="T44" fmla="*/ 94 w 463"/>
                  <a:gd name="T45" fmla="*/ 207 h 417"/>
                  <a:gd name="T46" fmla="*/ 87 w 463"/>
                  <a:gd name="T47" fmla="*/ 185 h 417"/>
                  <a:gd name="T48" fmla="*/ 74 w 463"/>
                  <a:gd name="T49" fmla="*/ 160 h 417"/>
                  <a:gd name="T50" fmla="*/ 52 w 463"/>
                  <a:gd name="T51" fmla="*/ 148 h 417"/>
                  <a:gd name="T52" fmla="*/ 40 w 463"/>
                  <a:gd name="T53" fmla="*/ 157 h 417"/>
                  <a:gd name="T54" fmla="*/ 0 w 463"/>
                  <a:gd name="T55" fmla="*/ 100 h 417"/>
                  <a:gd name="T56" fmla="*/ 15 w 463"/>
                  <a:gd name="T57" fmla="*/ 82 h 417"/>
                  <a:gd name="T58" fmla="*/ 11 w 463"/>
                  <a:gd name="T59" fmla="*/ 50 h 417"/>
                  <a:gd name="T60" fmla="*/ 19 w 463"/>
                  <a:gd name="T61" fmla="*/ 17 h 417"/>
                  <a:gd name="T62" fmla="*/ 158 w 463"/>
                  <a:gd name="T63" fmla="*/ 8 h 417"/>
                  <a:gd name="T64" fmla="*/ 222 w 463"/>
                  <a:gd name="T65" fmla="*/ 14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3" h="417">
                    <a:moveTo>
                      <a:pt x="222" y="14"/>
                    </a:moveTo>
                    <a:lnTo>
                      <a:pt x="344" y="0"/>
                    </a:lnTo>
                    <a:lnTo>
                      <a:pt x="448" y="8"/>
                    </a:lnTo>
                    <a:lnTo>
                      <a:pt x="463" y="41"/>
                    </a:lnTo>
                    <a:lnTo>
                      <a:pt x="449" y="152"/>
                    </a:lnTo>
                    <a:lnTo>
                      <a:pt x="341" y="229"/>
                    </a:lnTo>
                    <a:lnTo>
                      <a:pt x="336" y="253"/>
                    </a:lnTo>
                    <a:lnTo>
                      <a:pt x="389" y="250"/>
                    </a:lnTo>
                    <a:lnTo>
                      <a:pt x="402" y="313"/>
                    </a:lnTo>
                    <a:lnTo>
                      <a:pt x="391" y="352"/>
                    </a:lnTo>
                    <a:lnTo>
                      <a:pt x="366" y="388"/>
                    </a:lnTo>
                    <a:lnTo>
                      <a:pt x="361" y="361"/>
                    </a:lnTo>
                    <a:lnTo>
                      <a:pt x="351" y="361"/>
                    </a:lnTo>
                    <a:lnTo>
                      <a:pt x="339" y="374"/>
                    </a:lnTo>
                    <a:lnTo>
                      <a:pt x="339" y="392"/>
                    </a:lnTo>
                    <a:lnTo>
                      <a:pt x="267" y="417"/>
                    </a:lnTo>
                    <a:lnTo>
                      <a:pt x="248" y="396"/>
                    </a:lnTo>
                    <a:lnTo>
                      <a:pt x="91" y="308"/>
                    </a:lnTo>
                    <a:lnTo>
                      <a:pt x="87" y="273"/>
                    </a:lnTo>
                    <a:lnTo>
                      <a:pt x="52" y="231"/>
                    </a:lnTo>
                    <a:lnTo>
                      <a:pt x="56" y="207"/>
                    </a:lnTo>
                    <a:lnTo>
                      <a:pt x="83" y="219"/>
                    </a:lnTo>
                    <a:lnTo>
                      <a:pt x="94" y="207"/>
                    </a:lnTo>
                    <a:lnTo>
                      <a:pt x="87" y="185"/>
                    </a:lnTo>
                    <a:lnTo>
                      <a:pt x="74" y="160"/>
                    </a:lnTo>
                    <a:lnTo>
                      <a:pt x="52" y="148"/>
                    </a:lnTo>
                    <a:lnTo>
                      <a:pt x="40" y="157"/>
                    </a:lnTo>
                    <a:lnTo>
                      <a:pt x="0" y="100"/>
                    </a:lnTo>
                    <a:lnTo>
                      <a:pt x="15" y="82"/>
                    </a:lnTo>
                    <a:lnTo>
                      <a:pt x="11" y="50"/>
                    </a:lnTo>
                    <a:lnTo>
                      <a:pt x="19" y="17"/>
                    </a:lnTo>
                    <a:lnTo>
                      <a:pt x="158" y="8"/>
                    </a:lnTo>
                    <a:lnTo>
                      <a:pt x="222" y="14"/>
                    </a:lnTo>
                    <a:close/>
                  </a:path>
                </a:pathLst>
              </a:custGeom>
              <a:grpFill/>
              <a:ln w="12700">
                <a:solidFill>
                  <a:srgbClr val="92D050"/>
                </a:solidFill>
                <a:headEnd/>
                <a:tailEnd/>
              </a:ln>
              <a:effectLst/>
            </p:spPr>
            <p:style>
              <a:lnRef idx="1">
                <a:schemeClr val="accent3"/>
              </a:lnRef>
              <a:fillRef idx="3">
                <a:schemeClr val="accent3"/>
              </a:fillRef>
              <a:effectRef idx="2">
                <a:schemeClr val="accent3"/>
              </a:effectRef>
              <a:fontRef idx="minor">
                <a:schemeClr val="lt1"/>
              </a:fontRef>
            </p:style>
            <p:txBody>
              <a:bodyPr/>
              <a:lstStyle/>
              <a:p>
                <a:endParaRPr lang="es-ES"/>
              </a:p>
            </p:txBody>
          </p:sp>
          <p:sp>
            <p:nvSpPr>
              <p:cNvPr id="177" name="Freeform 73"/>
              <p:cNvSpPr>
                <a:spLocks/>
              </p:cNvSpPr>
              <p:nvPr/>
            </p:nvSpPr>
            <p:spPr bwMode="auto">
              <a:xfrm>
                <a:off x="1157538" y="5373453"/>
                <a:ext cx="564067" cy="540841"/>
              </a:xfrm>
              <a:custGeom>
                <a:avLst/>
                <a:gdLst>
                  <a:gd name="T0" fmla="*/ 90 w 601"/>
                  <a:gd name="T1" fmla="*/ 255 h 577"/>
                  <a:gd name="T2" fmla="*/ 44 w 601"/>
                  <a:gd name="T3" fmla="*/ 205 h 577"/>
                  <a:gd name="T4" fmla="*/ 57 w 601"/>
                  <a:gd name="T5" fmla="*/ 165 h 577"/>
                  <a:gd name="T6" fmla="*/ 109 w 601"/>
                  <a:gd name="T7" fmla="*/ 165 h 577"/>
                  <a:gd name="T8" fmla="*/ 119 w 601"/>
                  <a:gd name="T9" fmla="*/ 131 h 577"/>
                  <a:gd name="T10" fmla="*/ 142 w 601"/>
                  <a:gd name="T11" fmla="*/ 125 h 577"/>
                  <a:gd name="T12" fmla="*/ 151 w 601"/>
                  <a:gd name="T13" fmla="*/ 102 h 577"/>
                  <a:gd name="T14" fmla="*/ 182 w 601"/>
                  <a:gd name="T15" fmla="*/ 112 h 577"/>
                  <a:gd name="T16" fmla="*/ 195 w 601"/>
                  <a:gd name="T17" fmla="*/ 90 h 577"/>
                  <a:gd name="T18" fmla="*/ 185 w 601"/>
                  <a:gd name="T19" fmla="*/ 57 h 577"/>
                  <a:gd name="T20" fmla="*/ 232 w 601"/>
                  <a:gd name="T21" fmla="*/ 3 h 577"/>
                  <a:gd name="T22" fmla="*/ 252 w 601"/>
                  <a:gd name="T23" fmla="*/ 0 h 577"/>
                  <a:gd name="T24" fmla="*/ 293 w 601"/>
                  <a:gd name="T25" fmla="*/ 36 h 577"/>
                  <a:gd name="T26" fmla="*/ 364 w 601"/>
                  <a:gd name="T27" fmla="*/ 79 h 577"/>
                  <a:gd name="T28" fmla="*/ 383 w 601"/>
                  <a:gd name="T29" fmla="*/ 132 h 577"/>
                  <a:gd name="T30" fmla="*/ 407 w 601"/>
                  <a:gd name="T31" fmla="*/ 245 h 577"/>
                  <a:gd name="T32" fmla="*/ 469 w 601"/>
                  <a:gd name="T33" fmla="*/ 242 h 577"/>
                  <a:gd name="T34" fmla="*/ 548 w 601"/>
                  <a:gd name="T35" fmla="*/ 276 h 577"/>
                  <a:gd name="T36" fmla="*/ 575 w 601"/>
                  <a:gd name="T37" fmla="*/ 317 h 577"/>
                  <a:gd name="T38" fmla="*/ 594 w 601"/>
                  <a:gd name="T39" fmla="*/ 422 h 577"/>
                  <a:gd name="T40" fmla="*/ 601 w 601"/>
                  <a:gd name="T41" fmla="*/ 465 h 577"/>
                  <a:gd name="T42" fmla="*/ 565 w 601"/>
                  <a:gd name="T43" fmla="*/ 506 h 577"/>
                  <a:gd name="T44" fmla="*/ 498 w 601"/>
                  <a:gd name="T45" fmla="*/ 537 h 577"/>
                  <a:gd name="T46" fmla="*/ 445 w 601"/>
                  <a:gd name="T47" fmla="*/ 577 h 577"/>
                  <a:gd name="T48" fmla="*/ 430 w 601"/>
                  <a:gd name="T49" fmla="*/ 540 h 577"/>
                  <a:gd name="T50" fmla="*/ 329 w 601"/>
                  <a:gd name="T51" fmla="*/ 531 h 577"/>
                  <a:gd name="T52" fmla="*/ 203 w 601"/>
                  <a:gd name="T53" fmla="*/ 546 h 577"/>
                  <a:gd name="T54" fmla="*/ 139 w 601"/>
                  <a:gd name="T55" fmla="*/ 540 h 577"/>
                  <a:gd name="T56" fmla="*/ 0 w 601"/>
                  <a:gd name="T57" fmla="*/ 549 h 577"/>
                  <a:gd name="T58" fmla="*/ 29 w 601"/>
                  <a:gd name="T59" fmla="*/ 477 h 577"/>
                  <a:gd name="T60" fmla="*/ 83 w 601"/>
                  <a:gd name="T61" fmla="*/ 398 h 577"/>
                  <a:gd name="T62" fmla="*/ 90 w 601"/>
                  <a:gd name="T63" fmla="*/ 255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1" h="577">
                    <a:moveTo>
                      <a:pt x="90" y="255"/>
                    </a:moveTo>
                    <a:lnTo>
                      <a:pt x="44" y="205"/>
                    </a:lnTo>
                    <a:lnTo>
                      <a:pt x="57" y="165"/>
                    </a:lnTo>
                    <a:lnTo>
                      <a:pt x="109" y="165"/>
                    </a:lnTo>
                    <a:lnTo>
                      <a:pt x="119" y="131"/>
                    </a:lnTo>
                    <a:lnTo>
                      <a:pt x="142" y="125"/>
                    </a:lnTo>
                    <a:lnTo>
                      <a:pt x="151" y="102"/>
                    </a:lnTo>
                    <a:lnTo>
                      <a:pt x="182" y="112"/>
                    </a:lnTo>
                    <a:lnTo>
                      <a:pt x="195" y="90"/>
                    </a:lnTo>
                    <a:lnTo>
                      <a:pt x="185" y="57"/>
                    </a:lnTo>
                    <a:lnTo>
                      <a:pt x="232" y="3"/>
                    </a:lnTo>
                    <a:lnTo>
                      <a:pt x="252" y="0"/>
                    </a:lnTo>
                    <a:lnTo>
                      <a:pt x="293" y="36"/>
                    </a:lnTo>
                    <a:lnTo>
                      <a:pt x="364" y="79"/>
                    </a:lnTo>
                    <a:lnTo>
                      <a:pt x="383" y="132"/>
                    </a:lnTo>
                    <a:lnTo>
                      <a:pt x="407" y="245"/>
                    </a:lnTo>
                    <a:lnTo>
                      <a:pt x="469" y="242"/>
                    </a:lnTo>
                    <a:lnTo>
                      <a:pt x="548" y="276"/>
                    </a:lnTo>
                    <a:lnTo>
                      <a:pt x="575" y="317"/>
                    </a:lnTo>
                    <a:lnTo>
                      <a:pt x="594" y="422"/>
                    </a:lnTo>
                    <a:lnTo>
                      <a:pt x="601" y="465"/>
                    </a:lnTo>
                    <a:lnTo>
                      <a:pt x="565" y="506"/>
                    </a:lnTo>
                    <a:lnTo>
                      <a:pt x="498" y="537"/>
                    </a:lnTo>
                    <a:lnTo>
                      <a:pt x="445" y="577"/>
                    </a:lnTo>
                    <a:lnTo>
                      <a:pt x="430" y="540"/>
                    </a:lnTo>
                    <a:lnTo>
                      <a:pt x="329" y="531"/>
                    </a:lnTo>
                    <a:lnTo>
                      <a:pt x="203" y="546"/>
                    </a:lnTo>
                    <a:lnTo>
                      <a:pt x="139" y="540"/>
                    </a:lnTo>
                    <a:lnTo>
                      <a:pt x="0" y="549"/>
                    </a:lnTo>
                    <a:lnTo>
                      <a:pt x="29" y="477"/>
                    </a:lnTo>
                    <a:lnTo>
                      <a:pt x="83" y="398"/>
                    </a:lnTo>
                    <a:lnTo>
                      <a:pt x="90" y="255"/>
                    </a:lnTo>
                    <a:close/>
                  </a:path>
                </a:pathLst>
              </a:custGeom>
              <a:grpFill/>
              <a:ln w="12700">
                <a:solidFill>
                  <a:srgbClr val="92D050"/>
                </a:solidFill>
                <a:headEnd/>
                <a:tailEnd/>
              </a:ln>
              <a:effectLst/>
            </p:spPr>
            <p:style>
              <a:lnRef idx="1">
                <a:schemeClr val="accent3"/>
              </a:lnRef>
              <a:fillRef idx="3">
                <a:schemeClr val="accent3"/>
              </a:fillRef>
              <a:effectRef idx="2">
                <a:schemeClr val="accent3"/>
              </a:effectRef>
              <a:fontRef idx="minor">
                <a:schemeClr val="lt1"/>
              </a:fontRef>
            </p:style>
            <p:txBody>
              <a:bodyPr/>
              <a:lstStyle/>
              <a:p>
                <a:endParaRPr lang="es-ES"/>
              </a:p>
            </p:txBody>
          </p:sp>
          <p:sp>
            <p:nvSpPr>
              <p:cNvPr id="178" name="Freeform 74"/>
              <p:cNvSpPr>
                <a:spLocks/>
              </p:cNvSpPr>
              <p:nvPr/>
            </p:nvSpPr>
            <p:spPr bwMode="auto">
              <a:xfrm>
                <a:off x="1456162" y="5769129"/>
                <a:ext cx="582316" cy="396506"/>
              </a:xfrm>
              <a:custGeom>
                <a:avLst/>
                <a:gdLst>
                  <a:gd name="T0" fmla="*/ 485 w 621"/>
                  <a:gd name="T1" fmla="*/ 148 h 423"/>
                  <a:gd name="T2" fmla="*/ 621 w 621"/>
                  <a:gd name="T3" fmla="*/ 241 h 423"/>
                  <a:gd name="T4" fmla="*/ 558 w 621"/>
                  <a:gd name="T5" fmla="*/ 241 h 423"/>
                  <a:gd name="T6" fmla="*/ 520 w 621"/>
                  <a:gd name="T7" fmla="*/ 249 h 423"/>
                  <a:gd name="T8" fmla="*/ 486 w 621"/>
                  <a:gd name="T9" fmla="*/ 241 h 423"/>
                  <a:gd name="T10" fmla="*/ 389 w 621"/>
                  <a:gd name="T11" fmla="*/ 241 h 423"/>
                  <a:gd name="T12" fmla="*/ 382 w 621"/>
                  <a:gd name="T13" fmla="*/ 245 h 423"/>
                  <a:gd name="T14" fmla="*/ 306 w 621"/>
                  <a:gd name="T15" fmla="*/ 321 h 423"/>
                  <a:gd name="T16" fmla="*/ 254 w 621"/>
                  <a:gd name="T17" fmla="*/ 351 h 423"/>
                  <a:gd name="T18" fmla="*/ 222 w 621"/>
                  <a:gd name="T19" fmla="*/ 346 h 423"/>
                  <a:gd name="T20" fmla="*/ 193 w 621"/>
                  <a:gd name="T21" fmla="*/ 351 h 423"/>
                  <a:gd name="T22" fmla="*/ 150 w 621"/>
                  <a:gd name="T23" fmla="*/ 354 h 423"/>
                  <a:gd name="T24" fmla="*/ 125 w 621"/>
                  <a:gd name="T25" fmla="*/ 363 h 423"/>
                  <a:gd name="T26" fmla="*/ 84 w 621"/>
                  <a:gd name="T27" fmla="*/ 401 h 423"/>
                  <a:gd name="T28" fmla="*/ 66 w 621"/>
                  <a:gd name="T29" fmla="*/ 423 h 423"/>
                  <a:gd name="T30" fmla="*/ 53 w 621"/>
                  <a:gd name="T31" fmla="*/ 360 h 423"/>
                  <a:gd name="T32" fmla="*/ 0 w 621"/>
                  <a:gd name="T33" fmla="*/ 364 h 423"/>
                  <a:gd name="T34" fmla="*/ 4 w 621"/>
                  <a:gd name="T35" fmla="*/ 340 h 423"/>
                  <a:gd name="T36" fmla="*/ 113 w 621"/>
                  <a:gd name="T37" fmla="*/ 261 h 423"/>
                  <a:gd name="T38" fmla="*/ 127 w 621"/>
                  <a:gd name="T39" fmla="*/ 155 h 423"/>
                  <a:gd name="T40" fmla="*/ 178 w 621"/>
                  <a:gd name="T41" fmla="*/ 117 h 423"/>
                  <a:gd name="T42" fmla="*/ 247 w 621"/>
                  <a:gd name="T43" fmla="*/ 83 h 423"/>
                  <a:gd name="T44" fmla="*/ 283 w 621"/>
                  <a:gd name="T45" fmla="*/ 45 h 423"/>
                  <a:gd name="T46" fmla="*/ 277 w 621"/>
                  <a:gd name="T47" fmla="*/ 0 h 423"/>
                  <a:gd name="T48" fmla="*/ 376 w 621"/>
                  <a:gd name="T49" fmla="*/ 20 h 423"/>
                  <a:gd name="T50" fmla="*/ 456 w 621"/>
                  <a:gd name="T51" fmla="*/ 43 h 423"/>
                  <a:gd name="T52" fmla="*/ 456 w 621"/>
                  <a:gd name="T53" fmla="*/ 91 h 423"/>
                  <a:gd name="T54" fmla="*/ 485 w 621"/>
                  <a:gd name="T55" fmla="*/ 148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21" h="423">
                    <a:moveTo>
                      <a:pt x="485" y="148"/>
                    </a:moveTo>
                    <a:lnTo>
                      <a:pt x="621" y="241"/>
                    </a:lnTo>
                    <a:lnTo>
                      <a:pt x="558" y="241"/>
                    </a:lnTo>
                    <a:lnTo>
                      <a:pt x="520" y="249"/>
                    </a:lnTo>
                    <a:lnTo>
                      <a:pt x="486" y="241"/>
                    </a:lnTo>
                    <a:lnTo>
                      <a:pt x="389" y="241"/>
                    </a:lnTo>
                    <a:lnTo>
                      <a:pt x="382" y="245"/>
                    </a:lnTo>
                    <a:lnTo>
                      <a:pt x="306" y="321"/>
                    </a:lnTo>
                    <a:lnTo>
                      <a:pt x="254" y="351"/>
                    </a:lnTo>
                    <a:lnTo>
                      <a:pt x="222" y="346"/>
                    </a:lnTo>
                    <a:lnTo>
                      <a:pt x="193" y="351"/>
                    </a:lnTo>
                    <a:lnTo>
                      <a:pt x="150" y="354"/>
                    </a:lnTo>
                    <a:lnTo>
                      <a:pt x="125" y="363"/>
                    </a:lnTo>
                    <a:lnTo>
                      <a:pt x="84" y="401"/>
                    </a:lnTo>
                    <a:lnTo>
                      <a:pt x="66" y="423"/>
                    </a:lnTo>
                    <a:lnTo>
                      <a:pt x="53" y="360"/>
                    </a:lnTo>
                    <a:lnTo>
                      <a:pt x="0" y="364"/>
                    </a:lnTo>
                    <a:lnTo>
                      <a:pt x="4" y="340"/>
                    </a:lnTo>
                    <a:lnTo>
                      <a:pt x="113" y="261"/>
                    </a:lnTo>
                    <a:lnTo>
                      <a:pt x="127" y="155"/>
                    </a:lnTo>
                    <a:lnTo>
                      <a:pt x="178" y="117"/>
                    </a:lnTo>
                    <a:lnTo>
                      <a:pt x="247" y="83"/>
                    </a:lnTo>
                    <a:lnTo>
                      <a:pt x="283" y="45"/>
                    </a:lnTo>
                    <a:lnTo>
                      <a:pt x="277" y="0"/>
                    </a:lnTo>
                    <a:lnTo>
                      <a:pt x="376" y="20"/>
                    </a:lnTo>
                    <a:lnTo>
                      <a:pt x="456" y="43"/>
                    </a:lnTo>
                    <a:lnTo>
                      <a:pt x="456" y="91"/>
                    </a:lnTo>
                    <a:lnTo>
                      <a:pt x="485" y="148"/>
                    </a:lnTo>
                    <a:close/>
                  </a:path>
                </a:pathLst>
              </a:custGeom>
              <a:grpFill/>
              <a:ln w="12700">
                <a:solidFill>
                  <a:srgbClr val="92D050"/>
                </a:solidFill>
                <a:headEnd/>
                <a:tailEnd/>
              </a:ln>
              <a:effectLst/>
            </p:spPr>
            <p:style>
              <a:lnRef idx="1">
                <a:schemeClr val="accent3"/>
              </a:lnRef>
              <a:fillRef idx="3">
                <a:schemeClr val="accent3"/>
              </a:fillRef>
              <a:effectRef idx="2">
                <a:schemeClr val="accent3"/>
              </a:effectRef>
              <a:fontRef idx="minor">
                <a:schemeClr val="lt1"/>
              </a:fontRef>
            </p:style>
            <p:txBody>
              <a:bodyPr/>
              <a:lstStyle/>
              <a:p>
                <a:endParaRPr lang="es-ES"/>
              </a:p>
            </p:txBody>
          </p:sp>
          <p:sp>
            <p:nvSpPr>
              <p:cNvPr id="179" name="Freeform 75"/>
              <p:cNvSpPr>
                <a:spLocks/>
              </p:cNvSpPr>
              <p:nvPr/>
            </p:nvSpPr>
            <p:spPr bwMode="auto">
              <a:xfrm>
                <a:off x="1883360" y="5454745"/>
                <a:ext cx="657802" cy="559919"/>
              </a:xfrm>
              <a:custGeom>
                <a:avLst/>
                <a:gdLst>
                  <a:gd name="T0" fmla="*/ 204 w 702"/>
                  <a:gd name="T1" fmla="*/ 225 h 598"/>
                  <a:gd name="T2" fmla="*/ 367 w 702"/>
                  <a:gd name="T3" fmla="*/ 220 h 598"/>
                  <a:gd name="T4" fmla="*/ 410 w 702"/>
                  <a:gd name="T5" fmla="*/ 210 h 598"/>
                  <a:gd name="T6" fmla="*/ 446 w 702"/>
                  <a:gd name="T7" fmla="*/ 172 h 598"/>
                  <a:gd name="T8" fmla="*/ 456 w 702"/>
                  <a:gd name="T9" fmla="*/ 107 h 598"/>
                  <a:gd name="T10" fmla="*/ 575 w 702"/>
                  <a:gd name="T11" fmla="*/ 0 h 598"/>
                  <a:gd name="T12" fmla="*/ 577 w 702"/>
                  <a:gd name="T13" fmla="*/ 15 h 598"/>
                  <a:gd name="T14" fmla="*/ 589 w 702"/>
                  <a:gd name="T15" fmla="*/ 19 h 598"/>
                  <a:gd name="T16" fmla="*/ 634 w 702"/>
                  <a:gd name="T17" fmla="*/ 29 h 598"/>
                  <a:gd name="T18" fmla="*/ 663 w 702"/>
                  <a:gd name="T19" fmla="*/ 41 h 598"/>
                  <a:gd name="T20" fmla="*/ 702 w 702"/>
                  <a:gd name="T21" fmla="*/ 97 h 598"/>
                  <a:gd name="T22" fmla="*/ 674 w 702"/>
                  <a:gd name="T23" fmla="*/ 124 h 598"/>
                  <a:gd name="T24" fmla="*/ 622 w 702"/>
                  <a:gd name="T25" fmla="*/ 143 h 598"/>
                  <a:gd name="T26" fmla="*/ 610 w 702"/>
                  <a:gd name="T27" fmla="*/ 191 h 598"/>
                  <a:gd name="T28" fmla="*/ 607 w 702"/>
                  <a:gd name="T29" fmla="*/ 239 h 598"/>
                  <a:gd name="T30" fmla="*/ 564 w 702"/>
                  <a:gd name="T31" fmla="*/ 282 h 598"/>
                  <a:gd name="T32" fmla="*/ 566 w 702"/>
                  <a:gd name="T33" fmla="*/ 333 h 598"/>
                  <a:gd name="T34" fmla="*/ 540 w 702"/>
                  <a:gd name="T35" fmla="*/ 374 h 598"/>
                  <a:gd name="T36" fmla="*/ 456 w 702"/>
                  <a:gd name="T37" fmla="*/ 453 h 598"/>
                  <a:gd name="T38" fmla="*/ 427 w 702"/>
                  <a:gd name="T39" fmla="*/ 506 h 598"/>
                  <a:gd name="T40" fmla="*/ 418 w 702"/>
                  <a:gd name="T41" fmla="*/ 576 h 598"/>
                  <a:gd name="T42" fmla="*/ 393 w 702"/>
                  <a:gd name="T43" fmla="*/ 587 h 598"/>
                  <a:gd name="T44" fmla="*/ 356 w 702"/>
                  <a:gd name="T45" fmla="*/ 573 h 598"/>
                  <a:gd name="T46" fmla="*/ 329 w 702"/>
                  <a:gd name="T47" fmla="*/ 576 h 598"/>
                  <a:gd name="T48" fmla="*/ 297 w 702"/>
                  <a:gd name="T49" fmla="*/ 593 h 598"/>
                  <a:gd name="T50" fmla="*/ 272 w 702"/>
                  <a:gd name="T51" fmla="*/ 593 h 598"/>
                  <a:gd name="T52" fmla="*/ 228 w 702"/>
                  <a:gd name="T53" fmla="*/ 598 h 598"/>
                  <a:gd name="T54" fmla="*/ 202 w 702"/>
                  <a:gd name="T55" fmla="*/ 584 h 598"/>
                  <a:gd name="T56" fmla="*/ 177 w 702"/>
                  <a:gd name="T57" fmla="*/ 567 h 598"/>
                  <a:gd name="T58" fmla="*/ 165 w 702"/>
                  <a:gd name="T59" fmla="*/ 576 h 598"/>
                  <a:gd name="T60" fmla="*/ 30 w 702"/>
                  <a:gd name="T61" fmla="*/ 484 h 598"/>
                  <a:gd name="T62" fmla="*/ 0 w 702"/>
                  <a:gd name="T63" fmla="*/ 428 h 598"/>
                  <a:gd name="T64" fmla="*/ 0 w 702"/>
                  <a:gd name="T65" fmla="*/ 378 h 598"/>
                  <a:gd name="T66" fmla="*/ 0 w 702"/>
                  <a:gd name="T67" fmla="*/ 333 h 598"/>
                  <a:gd name="T68" fmla="*/ 24 w 702"/>
                  <a:gd name="T69" fmla="*/ 318 h 598"/>
                  <a:gd name="T70" fmla="*/ 146 w 702"/>
                  <a:gd name="T71" fmla="*/ 299 h 598"/>
                  <a:gd name="T72" fmla="*/ 204 w 702"/>
                  <a:gd name="T73" fmla="*/ 225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02" h="598">
                    <a:moveTo>
                      <a:pt x="204" y="225"/>
                    </a:moveTo>
                    <a:lnTo>
                      <a:pt x="367" y="220"/>
                    </a:lnTo>
                    <a:lnTo>
                      <a:pt x="410" y="210"/>
                    </a:lnTo>
                    <a:lnTo>
                      <a:pt x="446" y="172"/>
                    </a:lnTo>
                    <a:lnTo>
                      <a:pt x="456" y="107"/>
                    </a:lnTo>
                    <a:lnTo>
                      <a:pt x="575" y="0"/>
                    </a:lnTo>
                    <a:lnTo>
                      <a:pt x="577" y="15"/>
                    </a:lnTo>
                    <a:lnTo>
                      <a:pt x="589" y="19"/>
                    </a:lnTo>
                    <a:lnTo>
                      <a:pt x="634" y="29"/>
                    </a:lnTo>
                    <a:lnTo>
                      <a:pt x="663" y="41"/>
                    </a:lnTo>
                    <a:lnTo>
                      <a:pt x="702" y="97"/>
                    </a:lnTo>
                    <a:lnTo>
                      <a:pt x="674" y="124"/>
                    </a:lnTo>
                    <a:lnTo>
                      <a:pt x="622" y="143"/>
                    </a:lnTo>
                    <a:lnTo>
                      <a:pt x="610" y="191"/>
                    </a:lnTo>
                    <a:lnTo>
                      <a:pt x="607" y="239"/>
                    </a:lnTo>
                    <a:lnTo>
                      <a:pt x="564" y="282"/>
                    </a:lnTo>
                    <a:lnTo>
                      <a:pt x="566" y="333"/>
                    </a:lnTo>
                    <a:lnTo>
                      <a:pt x="540" y="374"/>
                    </a:lnTo>
                    <a:lnTo>
                      <a:pt x="456" y="453"/>
                    </a:lnTo>
                    <a:lnTo>
                      <a:pt x="427" y="506"/>
                    </a:lnTo>
                    <a:lnTo>
                      <a:pt x="418" y="576"/>
                    </a:lnTo>
                    <a:lnTo>
                      <a:pt x="393" y="587"/>
                    </a:lnTo>
                    <a:lnTo>
                      <a:pt x="356" y="573"/>
                    </a:lnTo>
                    <a:lnTo>
                      <a:pt x="329" y="576"/>
                    </a:lnTo>
                    <a:lnTo>
                      <a:pt x="297" y="593"/>
                    </a:lnTo>
                    <a:lnTo>
                      <a:pt x="272" y="593"/>
                    </a:lnTo>
                    <a:lnTo>
                      <a:pt x="228" y="598"/>
                    </a:lnTo>
                    <a:lnTo>
                      <a:pt x="202" y="584"/>
                    </a:lnTo>
                    <a:lnTo>
                      <a:pt x="177" y="567"/>
                    </a:lnTo>
                    <a:lnTo>
                      <a:pt x="165" y="576"/>
                    </a:lnTo>
                    <a:lnTo>
                      <a:pt x="30" y="484"/>
                    </a:lnTo>
                    <a:lnTo>
                      <a:pt x="0" y="428"/>
                    </a:lnTo>
                    <a:lnTo>
                      <a:pt x="0" y="378"/>
                    </a:lnTo>
                    <a:lnTo>
                      <a:pt x="0" y="333"/>
                    </a:lnTo>
                    <a:lnTo>
                      <a:pt x="24" y="318"/>
                    </a:lnTo>
                    <a:lnTo>
                      <a:pt x="146" y="299"/>
                    </a:lnTo>
                    <a:lnTo>
                      <a:pt x="204" y="225"/>
                    </a:lnTo>
                    <a:close/>
                  </a:path>
                </a:pathLst>
              </a:custGeom>
              <a:grpFill/>
              <a:ln w="12700">
                <a:solidFill>
                  <a:srgbClr val="92D050"/>
                </a:solidFill>
                <a:headEnd/>
                <a:tailEnd/>
              </a:ln>
              <a:effectLst/>
            </p:spPr>
            <p:style>
              <a:lnRef idx="1">
                <a:schemeClr val="accent3"/>
              </a:lnRef>
              <a:fillRef idx="3">
                <a:schemeClr val="accent3"/>
              </a:fillRef>
              <a:effectRef idx="2">
                <a:schemeClr val="accent3"/>
              </a:effectRef>
              <a:fontRef idx="minor">
                <a:schemeClr val="lt1"/>
              </a:fontRef>
            </p:style>
            <p:txBody>
              <a:bodyPr/>
              <a:lstStyle/>
              <a:p>
                <a:endParaRPr lang="es-ES"/>
              </a:p>
            </p:txBody>
          </p:sp>
          <p:sp>
            <p:nvSpPr>
              <p:cNvPr id="180" name="Freeform 77"/>
              <p:cNvSpPr>
                <a:spLocks/>
              </p:cNvSpPr>
              <p:nvPr/>
            </p:nvSpPr>
            <p:spPr bwMode="auto">
              <a:xfrm>
                <a:off x="2274889" y="5545991"/>
                <a:ext cx="442959" cy="472821"/>
              </a:xfrm>
              <a:custGeom>
                <a:avLst/>
                <a:gdLst>
                  <a:gd name="T0" fmla="*/ 146 w 472"/>
                  <a:gd name="T1" fmla="*/ 185 h 505"/>
                  <a:gd name="T2" fmla="*/ 189 w 472"/>
                  <a:gd name="T3" fmla="*/ 142 h 505"/>
                  <a:gd name="T4" fmla="*/ 192 w 472"/>
                  <a:gd name="T5" fmla="*/ 94 h 505"/>
                  <a:gd name="T6" fmla="*/ 204 w 472"/>
                  <a:gd name="T7" fmla="*/ 46 h 505"/>
                  <a:gd name="T8" fmla="*/ 258 w 472"/>
                  <a:gd name="T9" fmla="*/ 27 h 505"/>
                  <a:gd name="T10" fmla="*/ 284 w 472"/>
                  <a:gd name="T11" fmla="*/ 0 h 505"/>
                  <a:gd name="T12" fmla="*/ 321 w 472"/>
                  <a:gd name="T13" fmla="*/ 3 h 505"/>
                  <a:gd name="T14" fmla="*/ 341 w 472"/>
                  <a:gd name="T15" fmla="*/ 29 h 505"/>
                  <a:gd name="T16" fmla="*/ 333 w 472"/>
                  <a:gd name="T17" fmla="*/ 53 h 505"/>
                  <a:gd name="T18" fmla="*/ 338 w 472"/>
                  <a:gd name="T19" fmla="*/ 79 h 505"/>
                  <a:gd name="T20" fmla="*/ 362 w 472"/>
                  <a:gd name="T21" fmla="*/ 103 h 505"/>
                  <a:gd name="T22" fmla="*/ 411 w 472"/>
                  <a:gd name="T23" fmla="*/ 175 h 505"/>
                  <a:gd name="T24" fmla="*/ 441 w 472"/>
                  <a:gd name="T25" fmla="*/ 179 h 505"/>
                  <a:gd name="T26" fmla="*/ 472 w 472"/>
                  <a:gd name="T27" fmla="*/ 216 h 505"/>
                  <a:gd name="T28" fmla="*/ 462 w 472"/>
                  <a:gd name="T29" fmla="*/ 233 h 505"/>
                  <a:gd name="T30" fmla="*/ 441 w 472"/>
                  <a:gd name="T31" fmla="*/ 242 h 505"/>
                  <a:gd name="T32" fmla="*/ 416 w 472"/>
                  <a:gd name="T33" fmla="*/ 270 h 505"/>
                  <a:gd name="T34" fmla="*/ 399 w 472"/>
                  <a:gd name="T35" fmla="*/ 322 h 505"/>
                  <a:gd name="T36" fmla="*/ 377 w 472"/>
                  <a:gd name="T37" fmla="*/ 376 h 505"/>
                  <a:gd name="T38" fmla="*/ 344 w 472"/>
                  <a:gd name="T39" fmla="*/ 448 h 505"/>
                  <a:gd name="T40" fmla="*/ 333 w 472"/>
                  <a:gd name="T41" fmla="*/ 470 h 505"/>
                  <a:gd name="T42" fmla="*/ 315 w 472"/>
                  <a:gd name="T43" fmla="*/ 487 h 505"/>
                  <a:gd name="T44" fmla="*/ 290 w 472"/>
                  <a:gd name="T45" fmla="*/ 487 h 505"/>
                  <a:gd name="T46" fmla="*/ 272 w 472"/>
                  <a:gd name="T47" fmla="*/ 476 h 505"/>
                  <a:gd name="T48" fmla="*/ 239 w 472"/>
                  <a:gd name="T49" fmla="*/ 449 h 505"/>
                  <a:gd name="T50" fmla="*/ 148 w 472"/>
                  <a:gd name="T51" fmla="*/ 449 h 505"/>
                  <a:gd name="T52" fmla="*/ 123 w 472"/>
                  <a:gd name="T53" fmla="*/ 487 h 505"/>
                  <a:gd name="T54" fmla="*/ 101 w 472"/>
                  <a:gd name="T55" fmla="*/ 501 h 505"/>
                  <a:gd name="T56" fmla="*/ 71 w 472"/>
                  <a:gd name="T57" fmla="*/ 505 h 505"/>
                  <a:gd name="T58" fmla="*/ 54 w 472"/>
                  <a:gd name="T59" fmla="*/ 487 h 505"/>
                  <a:gd name="T60" fmla="*/ 29 w 472"/>
                  <a:gd name="T61" fmla="*/ 476 h 505"/>
                  <a:gd name="T62" fmla="*/ 0 w 472"/>
                  <a:gd name="T63" fmla="*/ 479 h 505"/>
                  <a:gd name="T64" fmla="*/ 9 w 472"/>
                  <a:gd name="T65" fmla="*/ 410 h 505"/>
                  <a:gd name="T66" fmla="*/ 34 w 472"/>
                  <a:gd name="T67" fmla="*/ 359 h 505"/>
                  <a:gd name="T68" fmla="*/ 123 w 472"/>
                  <a:gd name="T69" fmla="*/ 275 h 505"/>
                  <a:gd name="T70" fmla="*/ 148 w 472"/>
                  <a:gd name="T71" fmla="*/ 236 h 505"/>
                  <a:gd name="T72" fmla="*/ 146 w 472"/>
                  <a:gd name="T73" fmla="*/ 18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72" h="505">
                    <a:moveTo>
                      <a:pt x="146" y="185"/>
                    </a:moveTo>
                    <a:lnTo>
                      <a:pt x="189" y="142"/>
                    </a:lnTo>
                    <a:lnTo>
                      <a:pt x="192" y="94"/>
                    </a:lnTo>
                    <a:lnTo>
                      <a:pt x="204" y="46"/>
                    </a:lnTo>
                    <a:lnTo>
                      <a:pt x="258" y="27"/>
                    </a:lnTo>
                    <a:lnTo>
                      <a:pt x="284" y="0"/>
                    </a:lnTo>
                    <a:lnTo>
                      <a:pt x="321" y="3"/>
                    </a:lnTo>
                    <a:lnTo>
                      <a:pt x="341" y="29"/>
                    </a:lnTo>
                    <a:lnTo>
                      <a:pt x="333" y="53"/>
                    </a:lnTo>
                    <a:lnTo>
                      <a:pt x="338" y="79"/>
                    </a:lnTo>
                    <a:lnTo>
                      <a:pt x="362" y="103"/>
                    </a:lnTo>
                    <a:lnTo>
                      <a:pt x="411" y="175"/>
                    </a:lnTo>
                    <a:lnTo>
                      <a:pt x="441" y="179"/>
                    </a:lnTo>
                    <a:lnTo>
                      <a:pt x="472" y="216"/>
                    </a:lnTo>
                    <a:lnTo>
                      <a:pt x="462" y="233"/>
                    </a:lnTo>
                    <a:lnTo>
                      <a:pt x="441" y="242"/>
                    </a:lnTo>
                    <a:lnTo>
                      <a:pt x="416" y="270"/>
                    </a:lnTo>
                    <a:lnTo>
                      <a:pt x="399" y="322"/>
                    </a:lnTo>
                    <a:lnTo>
                      <a:pt x="377" y="376"/>
                    </a:lnTo>
                    <a:lnTo>
                      <a:pt x="344" y="448"/>
                    </a:lnTo>
                    <a:lnTo>
                      <a:pt x="333" y="470"/>
                    </a:lnTo>
                    <a:lnTo>
                      <a:pt x="315" y="487"/>
                    </a:lnTo>
                    <a:lnTo>
                      <a:pt x="290" y="487"/>
                    </a:lnTo>
                    <a:lnTo>
                      <a:pt x="272" y="476"/>
                    </a:lnTo>
                    <a:lnTo>
                      <a:pt x="239" y="449"/>
                    </a:lnTo>
                    <a:lnTo>
                      <a:pt x="148" y="449"/>
                    </a:lnTo>
                    <a:lnTo>
                      <a:pt x="123" y="487"/>
                    </a:lnTo>
                    <a:lnTo>
                      <a:pt x="101" y="501"/>
                    </a:lnTo>
                    <a:lnTo>
                      <a:pt x="71" y="505"/>
                    </a:lnTo>
                    <a:lnTo>
                      <a:pt x="54" y="487"/>
                    </a:lnTo>
                    <a:lnTo>
                      <a:pt x="29" y="476"/>
                    </a:lnTo>
                    <a:lnTo>
                      <a:pt x="0" y="479"/>
                    </a:lnTo>
                    <a:lnTo>
                      <a:pt x="9" y="410"/>
                    </a:lnTo>
                    <a:lnTo>
                      <a:pt x="34" y="359"/>
                    </a:lnTo>
                    <a:lnTo>
                      <a:pt x="123" y="275"/>
                    </a:lnTo>
                    <a:lnTo>
                      <a:pt x="148" y="236"/>
                    </a:lnTo>
                    <a:lnTo>
                      <a:pt x="146" y="185"/>
                    </a:lnTo>
                    <a:close/>
                  </a:path>
                </a:pathLst>
              </a:custGeom>
              <a:grpFill/>
              <a:ln w="12700">
                <a:solidFill>
                  <a:srgbClr val="92D050"/>
                </a:solidFill>
                <a:headEnd/>
                <a:tailEnd/>
              </a:ln>
              <a:effectLst/>
            </p:spPr>
            <p:style>
              <a:lnRef idx="1">
                <a:schemeClr val="accent3"/>
              </a:lnRef>
              <a:fillRef idx="3">
                <a:schemeClr val="accent3"/>
              </a:fillRef>
              <a:effectRef idx="2">
                <a:schemeClr val="accent3"/>
              </a:effectRef>
              <a:fontRef idx="minor">
                <a:schemeClr val="lt1"/>
              </a:fontRef>
            </p:style>
            <p:txBody>
              <a:bodyPr/>
              <a:lstStyle/>
              <a:p>
                <a:endParaRPr lang="es-ES"/>
              </a:p>
            </p:txBody>
          </p:sp>
          <p:sp>
            <p:nvSpPr>
              <p:cNvPr id="181" name="Freeform 76"/>
              <p:cNvSpPr>
                <a:spLocks/>
              </p:cNvSpPr>
              <p:nvPr/>
            </p:nvSpPr>
            <p:spPr bwMode="auto">
              <a:xfrm>
                <a:off x="1847691" y="5274741"/>
                <a:ext cx="621304" cy="477798"/>
              </a:xfrm>
              <a:custGeom>
                <a:avLst/>
                <a:gdLst>
                  <a:gd name="T0" fmla="*/ 12 w 662"/>
                  <a:gd name="T1" fmla="*/ 143 h 509"/>
                  <a:gd name="T2" fmla="*/ 14 w 662"/>
                  <a:gd name="T3" fmla="*/ 82 h 509"/>
                  <a:gd name="T4" fmla="*/ 27 w 662"/>
                  <a:gd name="T5" fmla="*/ 68 h 509"/>
                  <a:gd name="T6" fmla="*/ 81 w 662"/>
                  <a:gd name="T7" fmla="*/ 69 h 509"/>
                  <a:gd name="T8" fmla="*/ 157 w 662"/>
                  <a:gd name="T9" fmla="*/ 56 h 509"/>
                  <a:gd name="T10" fmla="*/ 180 w 662"/>
                  <a:gd name="T11" fmla="*/ 41 h 509"/>
                  <a:gd name="T12" fmla="*/ 218 w 662"/>
                  <a:gd name="T13" fmla="*/ 72 h 509"/>
                  <a:gd name="T14" fmla="*/ 247 w 662"/>
                  <a:gd name="T15" fmla="*/ 41 h 509"/>
                  <a:gd name="T16" fmla="*/ 287 w 662"/>
                  <a:gd name="T17" fmla="*/ 59 h 509"/>
                  <a:gd name="T18" fmla="*/ 318 w 662"/>
                  <a:gd name="T19" fmla="*/ 24 h 509"/>
                  <a:gd name="T20" fmla="*/ 360 w 662"/>
                  <a:gd name="T21" fmla="*/ 41 h 509"/>
                  <a:gd name="T22" fmla="*/ 409 w 662"/>
                  <a:gd name="T23" fmla="*/ 31 h 509"/>
                  <a:gd name="T24" fmla="*/ 439 w 662"/>
                  <a:gd name="T25" fmla="*/ 59 h 509"/>
                  <a:gd name="T26" fmla="*/ 466 w 662"/>
                  <a:gd name="T27" fmla="*/ 24 h 509"/>
                  <a:gd name="T28" fmla="*/ 495 w 662"/>
                  <a:gd name="T29" fmla="*/ 31 h 509"/>
                  <a:gd name="T30" fmla="*/ 517 w 662"/>
                  <a:gd name="T31" fmla="*/ 0 h 509"/>
                  <a:gd name="T32" fmla="*/ 568 w 662"/>
                  <a:gd name="T33" fmla="*/ 24 h 509"/>
                  <a:gd name="T34" fmla="*/ 595 w 662"/>
                  <a:gd name="T35" fmla="*/ 18 h 509"/>
                  <a:gd name="T36" fmla="*/ 662 w 662"/>
                  <a:gd name="T37" fmla="*/ 115 h 509"/>
                  <a:gd name="T38" fmla="*/ 613 w 662"/>
                  <a:gd name="T39" fmla="*/ 191 h 509"/>
                  <a:gd name="T40" fmla="*/ 496 w 662"/>
                  <a:gd name="T41" fmla="*/ 297 h 509"/>
                  <a:gd name="T42" fmla="*/ 484 w 662"/>
                  <a:gd name="T43" fmla="*/ 362 h 509"/>
                  <a:gd name="T44" fmla="*/ 447 w 662"/>
                  <a:gd name="T45" fmla="*/ 403 h 509"/>
                  <a:gd name="T46" fmla="*/ 410 w 662"/>
                  <a:gd name="T47" fmla="*/ 410 h 509"/>
                  <a:gd name="T48" fmla="*/ 243 w 662"/>
                  <a:gd name="T49" fmla="*/ 417 h 509"/>
                  <a:gd name="T50" fmla="*/ 184 w 662"/>
                  <a:gd name="T51" fmla="*/ 490 h 509"/>
                  <a:gd name="T52" fmla="*/ 64 w 662"/>
                  <a:gd name="T53" fmla="*/ 509 h 509"/>
                  <a:gd name="T54" fmla="*/ 57 w 662"/>
                  <a:gd name="T55" fmla="*/ 460 h 509"/>
                  <a:gd name="T56" fmla="*/ 41 w 662"/>
                  <a:gd name="T57" fmla="*/ 421 h 509"/>
                  <a:gd name="T58" fmla="*/ 41 w 662"/>
                  <a:gd name="T59" fmla="*/ 322 h 509"/>
                  <a:gd name="T60" fmla="*/ 22 w 662"/>
                  <a:gd name="T61" fmla="*/ 236 h 509"/>
                  <a:gd name="T62" fmla="*/ 0 w 662"/>
                  <a:gd name="T63" fmla="*/ 188 h 509"/>
                  <a:gd name="T64" fmla="*/ 12 w 662"/>
                  <a:gd name="T65" fmla="*/ 143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2" h="509">
                    <a:moveTo>
                      <a:pt x="12" y="143"/>
                    </a:moveTo>
                    <a:lnTo>
                      <a:pt x="14" y="82"/>
                    </a:lnTo>
                    <a:lnTo>
                      <a:pt x="27" y="68"/>
                    </a:lnTo>
                    <a:lnTo>
                      <a:pt x="81" y="69"/>
                    </a:lnTo>
                    <a:lnTo>
                      <a:pt x="157" y="56"/>
                    </a:lnTo>
                    <a:lnTo>
                      <a:pt x="180" y="41"/>
                    </a:lnTo>
                    <a:lnTo>
                      <a:pt x="218" y="72"/>
                    </a:lnTo>
                    <a:lnTo>
                      <a:pt x="247" y="41"/>
                    </a:lnTo>
                    <a:lnTo>
                      <a:pt x="287" y="59"/>
                    </a:lnTo>
                    <a:lnTo>
                      <a:pt x="318" y="24"/>
                    </a:lnTo>
                    <a:lnTo>
                      <a:pt x="360" y="41"/>
                    </a:lnTo>
                    <a:lnTo>
                      <a:pt x="409" y="31"/>
                    </a:lnTo>
                    <a:lnTo>
                      <a:pt x="439" y="59"/>
                    </a:lnTo>
                    <a:lnTo>
                      <a:pt x="466" y="24"/>
                    </a:lnTo>
                    <a:lnTo>
                      <a:pt x="495" y="31"/>
                    </a:lnTo>
                    <a:lnTo>
                      <a:pt x="517" y="0"/>
                    </a:lnTo>
                    <a:lnTo>
                      <a:pt x="568" y="24"/>
                    </a:lnTo>
                    <a:lnTo>
                      <a:pt x="595" y="18"/>
                    </a:lnTo>
                    <a:lnTo>
                      <a:pt x="662" y="115"/>
                    </a:lnTo>
                    <a:lnTo>
                      <a:pt x="613" y="191"/>
                    </a:lnTo>
                    <a:lnTo>
                      <a:pt x="496" y="297"/>
                    </a:lnTo>
                    <a:lnTo>
                      <a:pt x="484" y="362"/>
                    </a:lnTo>
                    <a:lnTo>
                      <a:pt x="447" y="403"/>
                    </a:lnTo>
                    <a:lnTo>
                      <a:pt x="410" y="410"/>
                    </a:lnTo>
                    <a:lnTo>
                      <a:pt x="243" y="417"/>
                    </a:lnTo>
                    <a:lnTo>
                      <a:pt x="184" y="490"/>
                    </a:lnTo>
                    <a:lnTo>
                      <a:pt x="64" y="509"/>
                    </a:lnTo>
                    <a:lnTo>
                      <a:pt x="57" y="460"/>
                    </a:lnTo>
                    <a:lnTo>
                      <a:pt x="41" y="421"/>
                    </a:lnTo>
                    <a:lnTo>
                      <a:pt x="41" y="322"/>
                    </a:lnTo>
                    <a:lnTo>
                      <a:pt x="22" y="236"/>
                    </a:lnTo>
                    <a:lnTo>
                      <a:pt x="0" y="188"/>
                    </a:lnTo>
                    <a:lnTo>
                      <a:pt x="12" y="143"/>
                    </a:lnTo>
                    <a:close/>
                  </a:path>
                </a:pathLst>
              </a:custGeom>
              <a:grpFill/>
              <a:ln w="12700">
                <a:solidFill>
                  <a:srgbClr val="92D050"/>
                </a:solidFill>
                <a:headEnd/>
                <a:tailEnd/>
              </a:ln>
              <a:effectLst/>
            </p:spPr>
            <p:style>
              <a:lnRef idx="1">
                <a:schemeClr val="accent3"/>
              </a:lnRef>
              <a:fillRef idx="3">
                <a:schemeClr val="accent3"/>
              </a:fillRef>
              <a:effectRef idx="2">
                <a:schemeClr val="accent3"/>
              </a:effectRef>
              <a:fontRef idx="minor">
                <a:schemeClr val="lt1"/>
              </a:fontRef>
            </p:style>
            <p:txBody>
              <a:bodyPr/>
              <a:lstStyle/>
              <a:p>
                <a:endParaRPr lang="es-ES"/>
              </a:p>
            </p:txBody>
          </p:sp>
          <p:sp>
            <p:nvSpPr>
              <p:cNvPr id="182" name="Freeform 79"/>
              <p:cNvSpPr>
                <a:spLocks/>
              </p:cNvSpPr>
              <p:nvPr/>
            </p:nvSpPr>
            <p:spPr bwMode="auto">
              <a:xfrm>
                <a:off x="1432935" y="5174370"/>
                <a:ext cx="475310" cy="634575"/>
              </a:xfrm>
              <a:custGeom>
                <a:avLst/>
                <a:gdLst>
                  <a:gd name="T0" fmla="*/ 115 w 507"/>
                  <a:gd name="T1" fmla="*/ 456 h 676"/>
                  <a:gd name="T2" fmla="*/ 89 w 507"/>
                  <a:gd name="T3" fmla="*/ 343 h 676"/>
                  <a:gd name="T4" fmla="*/ 72 w 507"/>
                  <a:gd name="T5" fmla="*/ 290 h 676"/>
                  <a:gd name="T6" fmla="*/ 0 w 507"/>
                  <a:gd name="T7" fmla="*/ 247 h 676"/>
                  <a:gd name="T8" fmla="*/ 40 w 507"/>
                  <a:gd name="T9" fmla="*/ 209 h 676"/>
                  <a:gd name="T10" fmla="*/ 21 w 507"/>
                  <a:gd name="T11" fmla="*/ 147 h 676"/>
                  <a:gd name="T12" fmla="*/ 25 w 507"/>
                  <a:gd name="T13" fmla="*/ 121 h 676"/>
                  <a:gd name="T14" fmla="*/ 138 w 507"/>
                  <a:gd name="T15" fmla="*/ 44 h 676"/>
                  <a:gd name="T16" fmla="*/ 138 w 507"/>
                  <a:gd name="T17" fmla="*/ 16 h 676"/>
                  <a:gd name="T18" fmla="*/ 156 w 507"/>
                  <a:gd name="T19" fmla="*/ 0 h 676"/>
                  <a:gd name="T20" fmla="*/ 194 w 507"/>
                  <a:gd name="T21" fmla="*/ 4 h 676"/>
                  <a:gd name="T22" fmla="*/ 263 w 507"/>
                  <a:gd name="T23" fmla="*/ 68 h 676"/>
                  <a:gd name="T24" fmla="*/ 306 w 507"/>
                  <a:gd name="T25" fmla="*/ 78 h 676"/>
                  <a:gd name="T26" fmla="*/ 457 w 507"/>
                  <a:gd name="T27" fmla="*/ 189 h 676"/>
                  <a:gd name="T28" fmla="*/ 455 w 507"/>
                  <a:gd name="T29" fmla="*/ 252 h 676"/>
                  <a:gd name="T30" fmla="*/ 441 w 507"/>
                  <a:gd name="T31" fmla="*/ 295 h 676"/>
                  <a:gd name="T32" fmla="*/ 467 w 507"/>
                  <a:gd name="T33" fmla="*/ 344 h 676"/>
                  <a:gd name="T34" fmla="*/ 483 w 507"/>
                  <a:gd name="T35" fmla="*/ 429 h 676"/>
                  <a:gd name="T36" fmla="*/ 483 w 507"/>
                  <a:gd name="T37" fmla="*/ 529 h 676"/>
                  <a:gd name="T38" fmla="*/ 499 w 507"/>
                  <a:gd name="T39" fmla="*/ 566 h 676"/>
                  <a:gd name="T40" fmla="*/ 507 w 507"/>
                  <a:gd name="T41" fmla="*/ 616 h 676"/>
                  <a:gd name="T42" fmla="*/ 481 w 507"/>
                  <a:gd name="T43" fmla="*/ 629 h 676"/>
                  <a:gd name="T44" fmla="*/ 481 w 507"/>
                  <a:gd name="T45" fmla="*/ 676 h 676"/>
                  <a:gd name="T46" fmla="*/ 396 w 507"/>
                  <a:gd name="T47" fmla="*/ 651 h 676"/>
                  <a:gd name="T48" fmla="*/ 302 w 507"/>
                  <a:gd name="T49" fmla="*/ 633 h 676"/>
                  <a:gd name="T50" fmla="*/ 283 w 507"/>
                  <a:gd name="T51" fmla="*/ 531 h 676"/>
                  <a:gd name="T52" fmla="*/ 258 w 507"/>
                  <a:gd name="T53" fmla="*/ 489 h 676"/>
                  <a:gd name="T54" fmla="*/ 176 w 507"/>
                  <a:gd name="T55" fmla="*/ 453 h 676"/>
                  <a:gd name="T56" fmla="*/ 115 w 507"/>
                  <a:gd name="T57" fmla="*/ 456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7" h="676">
                    <a:moveTo>
                      <a:pt x="115" y="456"/>
                    </a:moveTo>
                    <a:lnTo>
                      <a:pt x="89" y="343"/>
                    </a:lnTo>
                    <a:lnTo>
                      <a:pt x="72" y="290"/>
                    </a:lnTo>
                    <a:lnTo>
                      <a:pt x="0" y="247"/>
                    </a:lnTo>
                    <a:lnTo>
                      <a:pt x="40" y="209"/>
                    </a:lnTo>
                    <a:lnTo>
                      <a:pt x="21" y="147"/>
                    </a:lnTo>
                    <a:lnTo>
                      <a:pt x="25" y="121"/>
                    </a:lnTo>
                    <a:lnTo>
                      <a:pt x="138" y="44"/>
                    </a:lnTo>
                    <a:lnTo>
                      <a:pt x="138" y="16"/>
                    </a:lnTo>
                    <a:lnTo>
                      <a:pt x="156" y="0"/>
                    </a:lnTo>
                    <a:lnTo>
                      <a:pt x="194" y="4"/>
                    </a:lnTo>
                    <a:lnTo>
                      <a:pt x="263" y="68"/>
                    </a:lnTo>
                    <a:lnTo>
                      <a:pt x="306" y="78"/>
                    </a:lnTo>
                    <a:lnTo>
                      <a:pt x="457" y="189"/>
                    </a:lnTo>
                    <a:lnTo>
                      <a:pt x="455" y="252"/>
                    </a:lnTo>
                    <a:lnTo>
                      <a:pt x="441" y="295"/>
                    </a:lnTo>
                    <a:lnTo>
                      <a:pt x="467" y="344"/>
                    </a:lnTo>
                    <a:lnTo>
                      <a:pt x="483" y="429"/>
                    </a:lnTo>
                    <a:lnTo>
                      <a:pt x="483" y="529"/>
                    </a:lnTo>
                    <a:lnTo>
                      <a:pt x="499" y="566"/>
                    </a:lnTo>
                    <a:lnTo>
                      <a:pt x="507" y="616"/>
                    </a:lnTo>
                    <a:lnTo>
                      <a:pt x="481" y="629"/>
                    </a:lnTo>
                    <a:lnTo>
                      <a:pt x="481" y="676"/>
                    </a:lnTo>
                    <a:lnTo>
                      <a:pt x="396" y="651"/>
                    </a:lnTo>
                    <a:lnTo>
                      <a:pt x="302" y="633"/>
                    </a:lnTo>
                    <a:lnTo>
                      <a:pt x="283" y="531"/>
                    </a:lnTo>
                    <a:lnTo>
                      <a:pt x="258" y="489"/>
                    </a:lnTo>
                    <a:lnTo>
                      <a:pt x="176" y="453"/>
                    </a:lnTo>
                    <a:lnTo>
                      <a:pt x="115" y="456"/>
                    </a:lnTo>
                    <a:close/>
                  </a:path>
                </a:pathLst>
              </a:custGeom>
              <a:grpFill/>
              <a:ln w="12700">
                <a:solidFill>
                  <a:srgbClr val="92D050"/>
                </a:solidFill>
                <a:headEnd/>
                <a:tailEnd/>
              </a:ln>
              <a:effectLst/>
            </p:spPr>
            <p:style>
              <a:lnRef idx="1">
                <a:schemeClr val="accent3"/>
              </a:lnRef>
              <a:fillRef idx="3">
                <a:schemeClr val="accent3"/>
              </a:fillRef>
              <a:effectRef idx="2">
                <a:schemeClr val="accent3"/>
              </a:effectRef>
              <a:fontRef idx="minor">
                <a:schemeClr val="lt1"/>
              </a:fontRef>
            </p:style>
            <p:txBody>
              <a:bodyPr/>
              <a:lstStyle/>
              <a:p>
                <a:endParaRPr lang="es-ES"/>
              </a:p>
            </p:txBody>
          </p:sp>
        </p:grpSp>
        <p:sp>
          <p:nvSpPr>
            <p:cNvPr id="167" name="Freeform 82"/>
            <p:cNvSpPr>
              <a:spLocks/>
            </p:cNvSpPr>
            <p:nvPr/>
          </p:nvSpPr>
          <p:spPr bwMode="auto">
            <a:xfrm>
              <a:off x="973664" y="2440712"/>
              <a:ext cx="366743" cy="294505"/>
            </a:xfrm>
            <a:custGeom>
              <a:avLst/>
              <a:gdLst>
                <a:gd name="T0" fmla="*/ 737 w 737"/>
                <a:gd name="T1" fmla="*/ 205 h 591"/>
                <a:gd name="T2" fmla="*/ 694 w 737"/>
                <a:gd name="T3" fmla="*/ 305 h 591"/>
                <a:gd name="T4" fmla="*/ 641 w 737"/>
                <a:gd name="T5" fmla="*/ 374 h 591"/>
                <a:gd name="T6" fmla="*/ 629 w 737"/>
                <a:gd name="T7" fmla="*/ 435 h 591"/>
                <a:gd name="T8" fmla="*/ 575 w 737"/>
                <a:gd name="T9" fmla="*/ 451 h 591"/>
                <a:gd name="T10" fmla="*/ 532 w 737"/>
                <a:gd name="T11" fmla="*/ 555 h 591"/>
                <a:gd name="T12" fmla="*/ 488 w 737"/>
                <a:gd name="T13" fmla="*/ 569 h 591"/>
                <a:gd name="T14" fmla="*/ 444 w 737"/>
                <a:gd name="T15" fmla="*/ 550 h 591"/>
                <a:gd name="T16" fmla="*/ 402 w 737"/>
                <a:gd name="T17" fmla="*/ 558 h 591"/>
                <a:gd name="T18" fmla="*/ 327 w 737"/>
                <a:gd name="T19" fmla="*/ 468 h 591"/>
                <a:gd name="T20" fmla="*/ 296 w 737"/>
                <a:gd name="T21" fmla="*/ 466 h 591"/>
                <a:gd name="T22" fmla="*/ 231 w 737"/>
                <a:gd name="T23" fmla="*/ 511 h 591"/>
                <a:gd name="T24" fmla="*/ 172 w 737"/>
                <a:gd name="T25" fmla="*/ 525 h 591"/>
                <a:gd name="T26" fmla="*/ 145 w 737"/>
                <a:gd name="T27" fmla="*/ 575 h 591"/>
                <a:gd name="T28" fmla="*/ 130 w 737"/>
                <a:gd name="T29" fmla="*/ 586 h 591"/>
                <a:gd name="T30" fmla="*/ 93 w 737"/>
                <a:gd name="T31" fmla="*/ 556 h 591"/>
                <a:gd name="T32" fmla="*/ 15 w 737"/>
                <a:gd name="T33" fmla="*/ 591 h 591"/>
                <a:gd name="T34" fmla="*/ 0 w 737"/>
                <a:gd name="T35" fmla="*/ 535 h 591"/>
                <a:gd name="T36" fmla="*/ 83 w 737"/>
                <a:gd name="T37" fmla="*/ 482 h 591"/>
                <a:gd name="T38" fmla="*/ 68 w 737"/>
                <a:gd name="T39" fmla="*/ 448 h 591"/>
                <a:gd name="T40" fmla="*/ 55 w 737"/>
                <a:gd name="T41" fmla="*/ 416 h 591"/>
                <a:gd name="T42" fmla="*/ 100 w 737"/>
                <a:gd name="T43" fmla="*/ 353 h 591"/>
                <a:gd name="T44" fmla="*/ 88 w 737"/>
                <a:gd name="T45" fmla="*/ 270 h 591"/>
                <a:gd name="T46" fmla="*/ 100 w 737"/>
                <a:gd name="T47" fmla="*/ 106 h 591"/>
                <a:gd name="T48" fmla="*/ 142 w 737"/>
                <a:gd name="T49" fmla="*/ 47 h 591"/>
                <a:gd name="T50" fmla="*/ 206 w 737"/>
                <a:gd name="T51" fmla="*/ 0 h 591"/>
                <a:gd name="T52" fmla="*/ 260 w 737"/>
                <a:gd name="T53" fmla="*/ 32 h 591"/>
                <a:gd name="T54" fmla="*/ 333 w 737"/>
                <a:gd name="T55" fmla="*/ 32 h 591"/>
                <a:gd name="T56" fmla="*/ 353 w 737"/>
                <a:gd name="T57" fmla="*/ 74 h 591"/>
                <a:gd name="T58" fmla="*/ 456 w 737"/>
                <a:gd name="T59" fmla="*/ 78 h 591"/>
                <a:gd name="T60" fmla="*/ 472 w 737"/>
                <a:gd name="T61" fmla="*/ 28 h 591"/>
                <a:gd name="T62" fmla="*/ 595 w 737"/>
                <a:gd name="T63" fmla="*/ 44 h 591"/>
                <a:gd name="T64" fmla="*/ 668 w 737"/>
                <a:gd name="T65" fmla="*/ 78 h 591"/>
                <a:gd name="T66" fmla="*/ 729 w 737"/>
                <a:gd name="T67" fmla="*/ 120 h 591"/>
                <a:gd name="T68" fmla="*/ 737 w 737"/>
                <a:gd name="T69" fmla="*/ 205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37" h="591">
                  <a:moveTo>
                    <a:pt x="737" y="205"/>
                  </a:moveTo>
                  <a:lnTo>
                    <a:pt x="694" y="305"/>
                  </a:lnTo>
                  <a:lnTo>
                    <a:pt x="641" y="374"/>
                  </a:lnTo>
                  <a:lnTo>
                    <a:pt x="629" y="435"/>
                  </a:lnTo>
                  <a:lnTo>
                    <a:pt x="575" y="451"/>
                  </a:lnTo>
                  <a:lnTo>
                    <a:pt x="532" y="555"/>
                  </a:lnTo>
                  <a:lnTo>
                    <a:pt x="488" y="569"/>
                  </a:lnTo>
                  <a:lnTo>
                    <a:pt x="444" y="550"/>
                  </a:lnTo>
                  <a:lnTo>
                    <a:pt x="402" y="558"/>
                  </a:lnTo>
                  <a:lnTo>
                    <a:pt x="327" y="468"/>
                  </a:lnTo>
                  <a:lnTo>
                    <a:pt x="296" y="466"/>
                  </a:lnTo>
                  <a:lnTo>
                    <a:pt x="231" y="511"/>
                  </a:lnTo>
                  <a:lnTo>
                    <a:pt x="172" y="525"/>
                  </a:lnTo>
                  <a:lnTo>
                    <a:pt x="145" y="575"/>
                  </a:lnTo>
                  <a:lnTo>
                    <a:pt x="130" y="586"/>
                  </a:lnTo>
                  <a:lnTo>
                    <a:pt x="93" y="556"/>
                  </a:lnTo>
                  <a:lnTo>
                    <a:pt x="15" y="591"/>
                  </a:lnTo>
                  <a:lnTo>
                    <a:pt x="0" y="535"/>
                  </a:lnTo>
                  <a:lnTo>
                    <a:pt x="83" y="482"/>
                  </a:lnTo>
                  <a:lnTo>
                    <a:pt x="68" y="448"/>
                  </a:lnTo>
                  <a:lnTo>
                    <a:pt x="55" y="416"/>
                  </a:lnTo>
                  <a:lnTo>
                    <a:pt x="100" y="353"/>
                  </a:lnTo>
                  <a:lnTo>
                    <a:pt x="88" y="270"/>
                  </a:lnTo>
                  <a:lnTo>
                    <a:pt x="100" y="106"/>
                  </a:lnTo>
                  <a:lnTo>
                    <a:pt x="142" y="47"/>
                  </a:lnTo>
                  <a:lnTo>
                    <a:pt x="206" y="0"/>
                  </a:lnTo>
                  <a:lnTo>
                    <a:pt x="260" y="32"/>
                  </a:lnTo>
                  <a:lnTo>
                    <a:pt x="333" y="32"/>
                  </a:lnTo>
                  <a:lnTo>
                    <a:pt x="353" y="74"/>
                  </a:lnTo>
                  <a:lnTo>
                    <a:pt x="456" y="78"/>
                  </a:lnTo>
                  <a:lnTo>
                    <a:pt x="472" y="28"/>
                  </a:lnTo>
                  <a:lnTo>
                    <a:pt x="595" y="44"/>
                  </a:lnTo>
                  <a:lnTo>
                    <a:pt x="668" y="78"/>
                  </a:lnTo>
                  <a:lnTo>
                    <a:pt x="729" y="120"/>
                  </a:lnTo>
                  <a:lnTo>
                    <a:pt x="737" y="205"/>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168" name="Freeform 84"/>
            <p:cNvSpPr>
              <a:spLocks/>
            </p:cNvSpPr>
            <p:nvPr/>
          </p:nvSpPr>
          <p:spPr bwMode="auto">
            <a:xfrm>
              <a:off x="1238720" y="2497946"/>
              <a:ext cx="313398" cy="281725"/>
            </a:xfrm>
            <a:custGeom>
              <a:avLst/>
              <a:gdLst>
                <a:gd name="T0" fmla="*/ 297 w 630"/>
                <a:gd name="T1" fmla="*/ 0 h 566"/>
                <a:gd name="T2" fmla="*/ 374 w 630"/>
                <a:gd name="T3" fmla="*/ 3 h 566"/>
                <a:gd name="T4" fmla="*/ 412 w 630"/>
                <a:gd name="T5" fmla="*/ 22 h 566"/>
                <a:gd name="T6" fmla="*/ 447 w 630"/>
                <a:gd name="T7" fmla="*/ 64 h 566"/>
                <a:gd name="T8" fmla="*/ 473 w 630"/>
                <a:gd name="T9" fmla="*/ 169 h 566"/>
                <a:gd name="T10" fmla="*/ 524 w 630"/>
                <a:gd name="T11" fmla="*/ 204 h 566"/>
                <a:gd name="T12" fmla="*/ 630 w 630"/>
                <a:gd name="T13" fmla="*/ 202 h 566"/>
                <a:gd name="T14" fmla="*/ 606 w 630"/>
                <a:gd name="T15" fmla="*/ 243 h 566"/>
                <a:gd name="T16" fmla="*/ 518 w 630"/>
                <a:gd name="T17" fmla="*/ 330 h 566"/>
                <a:gd name="T18" fmla="*/ 526 w 630"/>
                <a:gd name="T19" fmla="*/ 368 h 566"/>
                <a:gd name="T20" fmla="*/ 462 w 630"/>
                <a:gd name="T21" fmla="*/ 417 h 566"/>
                <a:gd name="T22" fmla="*/ 441 w 630"/>
                <a:gd name="T23" fmla="*/ 455 h 566"/>
                <a:gd name="T24" fmla="*/ 419 w 630"/>
                <a:gd name="T25" fmla="*/ 468 h 566"/>
                <a:gd name="T26" fmla="*/ 420 w 630"/>
                <a:gd name="T27" fmla="*/ 482 h 566"/>
                <a:gd name="T28" fmla="*/ 441 w 630"/>
                <a:gd name="T29" fmla="*/ 511 h 566"/>
                <a:gd name="T30" fmla="*/ 404 w 630"/>
                <a:gd name="T31" fmla="*/ 521 h 566"/>
                <a:gd name="T32" fmla="*/ 388 w 630"/>
                <a:gd name="T33" fmla="*/ 472 h 566"/>
                <a:gd name="T34" fmla="*/ 363 w 630"/>
                <a:gd name="T35" fmla="*/ 442 h 566"/>
                <a:gd name="T36" fmla="*/ 323 w 630"/>
                <a:gd name="T37" fmla="*/ 457 h 566"/>
                <a:gd name="T38" fmla="*/ 304 w 630"/>
                <a:gd name="T39" fmla="*/ 495 h 566"/>
                <a:gd name="T40" fmla="*/ 224 w 630"/>
                <a:gd name="T41" fmla="*/ 510 h 566"/>
                <a:gd name="T42" fmla="*/ 193 w 630"/>
                <a:gd name="T43" fmla="*/ 523 h 566"/>
                <a:gd name="T44" fmla="*/ 144 w 630"/>
                <a:gd name="T45" fmla="*/ 566 h 566"/>
                <a:gd name="T46" fmla="*/ 129 w 630"/>
                <a:gd name="T47" fmla="*/ 536 h 566"/>
                <a:gd name="T48" fmla="*/ 119 w 630"/>
                <a:gd name="T49" fmla="*/ 474 h 566"/>
                <a:gd name="T50" fmla="*/ 102 w 630"/>
                <a:gd name="T51" fmla="*/ 459 h 566"/>
                <a:gd name="T52" fmla="*/ 46 w 630"/>
                <a:gd name="T53" fmla="*/ 489 h 566"/>
                <a:gd name="T54" fmla="*/ 0 w 630"/>
                <a:gd name="T55" fmla="*/ 440 h 566"/>
                <a:gd name="T56" fmla="*/ 42 w 630"/>
                <a:gd name="T57" fmla="*/ 337 h 566"/>
                <a:gd name="T58" fmla="*/ 98 w 630"/>
                <a:gd name="T59" fmla="*/ 320 h 566"/>
                <a:gd name="T60" fmla="*/ 107 w 630"/>
                <a:gd name="T61" fmla="*/ 261 h 566"/>
                <a:gd name="T62" fmla="*/ 160 w 630"/>
                <a:gd name="T63" fmla="*/ 194 h 566"/>
                <a:gd name="T64" fmla="*/ 204 w 630"/>
                <a:gd name="T65" fmla="*/ 88 h 566"/>
                <a:gd name="T66" fmla="*/ 197 w 630"/>
                <a:gd name="T67" fmla="*/ 6 h 566"/>
                <a:gd name="T68" fmla="*/ 297 w 630"/>
                <a:gd name="T69" fmla="*/ 0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0" h="566">
                  <a:moveTo>
                    <a:pt x="297" y="0"/>
                  </a:moveTo>
                  <a:lnTo>
                    <a:pt x="374" y="3"/>
                  </a:lnTo>
                  <a:lnTo>
                    <a:pt x="412" y="22"/>
                  </a:lnTo>
                  <a:lnTo>
                    <a:pt x="447" y="64"/>
                  </a:lnTo>
                  <a:lnTo>
                    <a:pt x="473" y="169"/>
                  </a:lnTo>
                  <a:lnTo>
                    <a:pt x="524" y="204"/>
                  </a:lnTo>
                  <a:lnTo>
                    <a:pt x="630" y="202"/>
                  </a:lnTo>
                  <a:lnTo>
                    <a:pt x="606" y="243"/>
                  </a:lnTo>
                  <a:lnTo>
                    <a:pt x="518" y="330"/>
                  </a:lnTo>
                  <a:lnTo>
                    <a:pt x="526" y="368"/>
                  </a:lnTo>
                  <a:lnTo>
                    <a:pt x="462" y="417"/>
                  </a:lnTo>
                  <a:lnTo>
                    <a:pt x="441" y="455"/>
                  </a:lnTo>
                  <a:lnTo>
                    <a:pt x="419" y="468"/>
                  </a:lnTo>
                  <a:lnTo>
                    <a:pt x="420" y="482"/>
                  </a:lnTo>
                  <a:lnTo>
                    <a:pt x="441" y="511"/>
                  </a:lnTo>
                  <a:lnTo>
                    <a:pt x="404" y="521"/>
                  </a:lnTo>
                  <a:lnTo>
                    <a:pt x="388" y="472"/>
                  </a:lnTo>
                  <a:lnTo>
                    <a:pt x="363" y="442"/>
                  </a:lnTo>
                  <a:lnTo>
                    <a:pt x="323" y="457"/>
                  </a:lnTo>
                  <a:lnTo>
                    <a:pt x="304" y="495"/>
                  </a:lnTo>
                  <a:lnTo>
                    <a:pt x="224" y="510"/>
                  </a:lnTo>
                  <a:lnTo>
                    <a:pt x="193" y="523"/>
                  </a:lnTo>
                  <a:lnTo>
                    <a:pt x="144" y="566"/>
                  </a:lnTo>
                  <a:lnTo>
                    <a:pt x="129" y="536"/>
                  </a:lnTo>
                  <a:lnTo>
                    <a:pt x="119" y="474"/>
                  </a:lnTo>
                  <a:lnTo>
                    <a:pt x="102" y="459"/>
                  </a:lnTo>
                  <a:lnTo>
                    <a:pt x="46" y="489"/>
                  </a:lnTo>
                  <a:lnTo>
                    <a:pt x="0" y="440"/>
                  </a:lnTo>
                  <a:lnTo>
                    <a:pt x="42" y="337"/>
                  </a:lnTo>
                  <a:lnTo>
                    <a:pt x="98" y="320"/>
                  </a:lnTo>
                  <a:lnTo>
                    <a:pt x="107" y="261"/>
                  </a:lnTo>
                  <a:lnTo>
                    <a:pt x="160" y="194"/>
                  </a:lnTo>
                  <a:lnTo>
                    <a:pt x="204" y="88"/>
                  </a:lnTo>
                  <a:lnTo>
                    <a:pt x="197" y="6"/>
                  </a:lnTo>
                  <a:lnTo>
                    <a:pt x="297" y="0"/>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169" name="Freeform 85"/>
            <p:cNvSpPr>
              <a:spLocks/>
            </p:cNvSpPr>
            <p:nvPr/>
          </p:nvSpPr>
          <p:spPr bwMode="auto">
            <a:xfrm>
              <a:off x="985334" y="2163989"/>
              <a:ext cx="340070" cy="316176"/>
            </a:xfrm>
            <a:custGeom>
              <a:avLst/>
              <a:gdLst>
                <a:gd name="T0" fmla="*/ 0 w 682"/>
                <a:gd name="T1" fmla="*/ 139 h 634"/>
                <a:gd name="T2" fmla="*/ 74 w 682"/>
                <a:gd name="T3" fmla="*/ 16 h 634"/>
                <a:gd name="T4" fmla="*/ 99 w 682"/>
                <a:gd name="T5" fmla="*/ 17 h 634"/>
                <a:gd name="T6" fmla="*/ 103 w 682"/>
                <a:gd name="T7" fmla="*/ 0 h 634"/>
                <a:gd name="T8" fmla="*/ 165 w 682"/>
                <a:gd name="T9" fmla="*/ 70 h 634"/>
                <a:gd name="T10" fmla="*/ 253 w 682"/>
                <a:gd name="T11" fmla="*/ 74 h 634"/>
                <a:gd name="T12" fmla="*/ 308 w 682"/>
                <a:gd name="T13" fmla="*/ 122 h 634"/>
                <a:gd name="T14" fmla="*/ 432 w 682"/>
                <a:gd name="T15" fmla="*/ 142 h 634"/>
                <a:gd name="T16" fmla="*/ 538 w 682"/>
                <a:gd name="T17" fmla="*/ 142 h 634"/>
                <a:gd name="T18" fmla="*/ 632 w 682"/>
                <a:gd name="T19" fmla="*/ 209 h 634"/>
                <a:gd name="T20" fmla="*/ 682 w 682"/>
                <a:gd name="T21" fmla="*/ 298 h 634"/>
                <a:gd name="T22" fmla="*/ 649 w 682"/>
                <a:gd name="T23" fmla="*/ 331 h 634"/>
                <a:gd name="T24" fmla="*/ 649 w 682"/>
                <a:gd name="T25" fmla="*/ 449 h 634"/>
                <a:gd name="T26" fmla="*/ 666 w 682"/>
                <a:gd name="T27" fmla="*/ 475 h 634"/>
                <a:gd name="T28" fmla="*/ 639 w 682"/>
                <a:gd name="T29" fmla="*/ 487 h 634"/>
                <a:gd name="T30" fmla="*/ 644 w 682"/>
                <a:gd name="T31" fmla="*/ 550 h 634"/>
                <a:gd name="T32" fmla="*/ 648 w 682"/>
                <a:gd name="T33" fmla="*/ 634 h 634"/>
                <a:gd name="T34" fmla="*/ 571 w 682"/>
                <a:gd name="T35" fmla="*/ 599 h 634"/>
                <a:gd name="T36" fmla="*/ 448 w 682"/>
                <a:gd name="T37" fmla="*/ 584 h 634"/>
                <a:gd name="T38" fmla="*/ 432 w 682"/>
                <a:gd name="T39" fmla="*/ 632 h 634"/>
                <a:gd name="T40" fmla="*/ 330 w 682"/>
                <a:gd name="T41" fmla="*/ 630 h 634"/>
                <a:gd name="T42" fmla="*/ 308 w 682"/>
                <a:gd name="T43" fmla="*/ 587 h 634"/>
                <a:gd name="T44" fmla="*/ 236 w 682"/>
                <a:gd name="T45" fmla="*/ 587 h 634"/>
                <a:gd name="T46" fmla="*/ 182 w 682"/>
                <a:gd name="T47" fmla="*/ 555 h 634"/>
                <a:gd name="T48" fmla="*/ 241 w 682"/>
                <a:gd name="T49" fmla="*/ 509 h 634"/>
                <a:gd name="T50" fmla="*/ 292 w 682"/>
                <a:gd name="T51" fmla="*/ 465 h 634"/>
                <a:gd name="T52" fmla="*/ 318 w 682"/>
                <a:gd name="T53" fmla="*/ 437 h 634"/>
                <a:gd name="T54" fmla="*/ 333 w 682"/>
                <a:gd name="T55" fmla="*/ 410 h 634"/>
                <a:gd name="T56" fmla="*/ 329 w 682"/>
                <a:gd name="T57" fmla="*/ 366 h 634"/>
                <a:gd name="T58" fmla="*/ 301 w 682"/>
                <a:gd name="T59" fmla="*/ 339 h 634"/>
                <a:gd name="T60" fmla="*/ 265 w 682"/>
                <a:gd name="T61" fmla="*/ 330 h 634"/>
                <a:gd name="T62" fmla="*/ 224 w 682"/>
                <a:gd name="T63" fmla="*/ 330 h 634"/>
                <a:gd name="T64" fmla="*/ 213 w 682"/>
                <a:gd name="T65" fmla="*/ 310 h 634"/>
                <a:gd name="T66" fmla="*/ 205 w 682"/>
                <a:gd name="T67" fmla="*/ 272 h 634"/>
                <a:gd name="T68" fmla="*/ 197 w 682"/>
                <a:gd name="T69" fmla="*/ 219 h 634"/>
                <a:gd name="T70" fmla="*/ 165 w 682"/>
                <a:gd name="T71" fmla="*/ 172 h 634"/>
                <a:gd name="T72" fmla="*/ 134 w 682"/>
                <a:gd name="T73" fmla="*/ 157 h 634"/>
                <a:gd name="T74" fmla="*/ 82 w 682"/>
                <a:gd name="T75" fmla="*/ 144 h 634"/>
                <a:gd name="T76" fmla="*/ 44 w 682"/>
                <a:gd name="T77" fmla="*/ 149 h 634"/>
                <a:gd name="T78" fmla="*/ 23 w 682"/>
                <a:gd name="T79" fmla="*/ 157 h 634"/>
                <a:gd name="T80" fmla="*/ 0 w 682"/>
                <a:gd name="T81" fmla="*/ 139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2" h="634">
                  <a:moveTo>
                    <a:pt x="0" y="139"/>
                  </a:moveTo>
                  <a:lnTo>
                    <a:pt x="74" y="16"/>
                  </a:lnTo>
                  <a:lnTo>
                    <a:pt x="99" y="17"/>
                  </a:lnTo>
                  <a:lnTo>
                    <a:pt x="103" y="0"/>
                  </a:lnTo>
                  <a:lnTo>
                    <a:pt x="165" y="70"/>
                  </a:lnTo>
                  <a:lnTo>
                    <a:pt x="253" y="74"/>
                  </a:lnTo>
                  <a:lnTo>
                    <a:pt x="308" y="122"/>
                  </a:lnTo>
                  <a:lnTo>
                    <a:pt x="432" y="142"/>
                  </a:lnTo>
                  <a:lnTo>
                    <a:pt x="538" y="142"/>
                  </a:lnTo>
                  <a:lnTo>
                    <a:pt x="632" y="209"/>
                  </a:lnTo>
                  <a:lnTo>
                    <a:pt x="682" y="298"/>
                  </a:lnTo>
                  <a:lnTo>
                    <a:pt x="649" y="331"/>
                  </a:lnTo>
                  <a:lnTo>
                    <a:pt x="649" y="449"/>
                  </a:lnTo>
                  <a:lnTo>
                    <a:pt x="666" y="475"/>
                  </a:lnTo>
                  <a:lnTo>
                    <a:pt x="639" y="487"/>
                  </a:lnTo>
                  <a:lnTo>
                    <a:pt x="644" y="550"/>
                  </a:lnTo>
                  <a:lnTo>
                    <a:pt x="648" y="634"/>
                  </a:lnTo>
                  <a:lnTo>
                    <a:pt x="571" y="599"/>
                  </a:lnTo>
                  <a:lnTo>
                    <a:pt x="448" y="584"/>
                  </a:lnTo>
                  <a:lnTo>
                    <a:pt x="432" y="632"/>
                  </a:lnTo>
                  <a:lnTo>
                    <a:pt x="330" y="630"/>
                  </a:lnTo>
                  <a:lnTo>
                    <a:pt x="308" y="587"/>
                  </a:lnTo>
                  <a:lnTo>
                    <a:pt x="236" y="587"/>
                  </a:lnTo>
                  <a:lnTo>
                    <a:pt x="182" y="555"/>
                  </a:lnTo>
                  <a:lnTo>
                    <a:pt x="241" y="509"/>
                  </a:lnTo>
                  <a:lnTo>
                    <a:pt x="292" y="465"/>
                  </a:lnTo>
                  <a:lnTo>
                    <a:pt x="318" y="437"/>
                  </a:lnTo>
                  <a:lnTo>
                    <a:pt x="333" y="410"/>
                  </a:lnTo>
                  <a:lnTo>
                    <a:pt x="329" y="366"/>
                  </a:lnTo>
                  <a:lnTo>
                    <a:pt x="301" y="339"/>
                  </a:lnTo>
                  <a:lnTo>
                    <a:pt x="265" y="330"/>
                  </a:lnTo>
                  <a:lnTo>
                    <a:pt x="224" y="330"/>
                  </a:lnTo>
                  <a:lnTo>
                    <a:pt x="213" y="310"/>
                  </a:lnTo>
                  <a:lnTo>
                    <a:pt x="205" y="272"/>
                  </a:lnTo>
                  <a:lnTo>
                    <a:pt x="197" y="219"/>
                  </a:lnTo>
                  <a:lnTo>
                    <a:pt x="165" y="172"/>
                  </a:lnTo>
                  <a:lnTo>
                    <a:pt x="134" y="157"/>
                  </a:lnTo>
                  <a:lnTo>
                    <a:pt x="82" y="144"/>
                  </a:lnTo>
                  <a:lnTo>
                    <a:pt x="44" y="149"/>
                  </a:lnTo>
                  <a:lnTo>
                    <a:pt x="23" y="157"/>
                  </a:lnTo>
                  <a:lnTo>
                    <a:pt x="0" y="139"/>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170" name="Freeform 92"/>
            <p:cNvSpPr>
              <a:spLocks/>
            </p:cNvSpPr>
            <p:nvPr/>
          </p:nvSpPr>
          <p:spPr bwMode="auto">
            <a:xfrm>
              <a:off x="1688812" y="2221778"/>
              <a:ext cx="329512" cy="304508"/>
            </a:xfrm>
            <a:custGeom>
              <a:avLst/>
              <a:gdLst>
                <a:gd name="T0" fmla="*/ 4 w 662"/>
                <a:gd name="T1" fmla="*/ 321 h 612"/>
                <a:gd name="T2" fmla="*/ 78 w 662"/>
                <a:gd name="T3" fmla="*/ 260 h 612"/>
                <a:gd name="T4" fmla="*/ 106 w 662"/>
                <a:gd name="T5" fmla="*/ 190 h 612"/>
                <a:gd name="T6" fmla="*/ 154 w 662"/>
                <a:gd name="T7" fmla="*/ 148 h 612"/>
                <a:gd name="T8" fmla="*/ 178 w 662"/>
                <a:gd name="T9" fmla="*/ 81 h 612"/>
                <a:gd name="T10" fmla="*/ 204 w 662"/>
                <a:gd name="T11" fmla="*/ 90 h 612"/>
                <a:gd name="T12" fmla="*/ 238 w 662"/>
                <a:gd name="T13" fmla="*/ 72 h 612"/>
                <a:gd name="T14" fmla="*/ 247 w 662"/>
                <a:gd name="T15" fmla="*/ 22 h 612"/>
                <a:gd name="T16" fmla="*/ 265 w 662"/>
                <a:gd name="T17" fmla="*/ 4 h 612"/>
                <a:gd name="T18" fmla="*/ 284 w 662"/>
                <a:gd name="T19" fmla="*/ 11 h 612"/>
                <a:gd name="T20" fmla="*/ 284 w 662"/>
                <a:gd name="T21" fmla="*/ 36 h 612"/>
                <a:gd name="T22" fmla="*/ 293 w 662"/>
                <a:gd name="T23" fmla="*/ 84 h 612"/>
                <a:gd name="T24" fmla="*/ 308 w 662"/>
                <a:gd name="T25" fmla="*/ 93 h 612"/>
                <a:gd name="T26" fmla="*/ 349 w 662"/>
                <a:gd name="T27" fmla="*/ 77 h 612"/>
                <a:gd name="T28" fmla="*/ 370 w 662"/>
                <a:gd name="T29" fmla="*/ 51 h 612"/>
                <a:gd name="T30" fmla="*/ 389 w 662"/>
                <a:gd name="T31" fmla="*/ 9 h 612"/>
                <a:gd name="T32" fmla="*/ 473 w 662"/>
                <a:gd name="T33" fmla="*/ 0 h 612"/>
                <a:gd name="T34" fmla="*/ 540 w 662"/>
                <a:gd name="T35" fmla="*/ 7 h 612"/>
                <a:gd name="T36" fmla="*/ 545 w 662"/>
                <a:gd name="T37" fmla="*/ 48 h 612"/>
                <a:gd name="T38" fmla="*/ 553 w 662"/>
                <a:gd name="T39" fmla="*/ 88 h 612"/>
                <a:gd name="T40" fmla="*/ 589 w 662"/>
                <a:gd name="T41" fmla="*/ 103 h 612"/>
                <a:gd name="T42" fmla="*/ 620 w 662"/>
                <a:gd name="T43" fmla="*/ 106 h 612"/>
                <a:gd name="T44" fmla="*/ 632 w 662"/>
                <a:gd name="T45" fmla="*/ 137 h 612"/>
                <a:gd name="T46" fmla="*/ 662 w 662"/>
                <a:gd name="T47" fmla="*/ 148 h 612"/>
                <a:gd name="T48" fmla="*/ 651 w 662"/>
                <a:gd name="T49" fmla="*/ 236 h 612"/>
                <a:gd name="T50" fmla="*/ 619 w 662"/>
                <a:gd name="T51" fmla="*/ 274 h 612"/>
                <a:gd name="T52" fmla="*/ 581 w 662"/>
                <a:gd name="T53" fmla="*/ 297 h 612"/>
                <a:gd name="T54" fmla="*/ 581 w 662"/>
                <a:gd name="T55" fmla="*/ 355 h 612"/>
                <a:gd name="T56" fmla="*/ 604 w 662"/>
                <a:gd name="T57" fmla="*/ 398 h 612"/>
                <a:gd name="T58" fmla="*/ 574 w 662"/>
                <a:gd name="T59" fmla="*/ 409 h 612"/>
                <a:gd name="T60" fmla="*/ 560 w 662"/>
                <a:gd name="T61" fmla="*/ 375 h 612"/>
                <a:gd name="T62" fmla="*/ 546 w 662"/>
                <a:gd name="T63" fmla="*/ 417 h 612"/>
                <a:gd name="T64" fmla="*/ 504 w 662"/>
                <a:gd name="T65" fmla="*/ 467 h 612"/>
                <a:gd name="T66" fmla="*/ 540 w 662"/>
                <a:gd name="T67" fmla="*/ 519 h 612"/>
                <a:gd name="T68" fmla="*/ 562 w 662"/>
                <a:gd name="T69" fmla="*/ 567 h 612"/>
                <a:gd name="T70" fmla="*/ 523 w 662"/>
                <a:gd name="T71" fmla="*/ 583 h 612"/>
                <a:gd name="T72" fmla="*/ 473 w 662"/>
                <a:gd name="T73" fmla="*/ 594 h 612"/>
                <a:gd name="T74" fmla="*/ 440 w 662"/>
                <a:gd name="T75" fmla="*/ 587 h 612"/>
                <a:gd name="T76" fmla="*/ 396 w 662"/>
                <a:gd name="T77" fmla="*/ 612 h 612"/>
                <a:gd name="T78" fmla="*/ 366 w 662"/>
                <a:gd name="T79" fmla="*/ 531 h 612"/>
                <a:gd name="T80" fmla="*/ 402 w 662"/>
                <a:gd name="T81" fmla="*/ 492 h 612"/>
                <a:gd name="T82" fmla="*/ 313 w 662"/>
                <a:gd name="T83" fmla="*/ 473 h 612"/>
                <a:gd name="T84" fmla="*/ 266 w 662"/>
                <a:gd name="T85" fmla="*/ 452 h 612"/>
                <a:gd name="T86" fmla="*/ 240 w 662"/>
                <a:gd name="T87" fmla="*/ 459 h 612"/>
                <a:gd name="T88" fmla="*/ 203 w 662"/>
                <a:gd name="T89" fmla="*/ 427 h 612"/>
                <a:gd name="T90" fmla="*/ 193 w 662"/>
                <a:gd name="T91" fmla="*/ 450 h 612"/>
                <a:gd name="T92" fmla="*/ 170 w 662"/>
                <a:gd name="T93" fmla="*/ 468 h 612"/>
                <a:gd name="T94" fmla="*/ 145 w 662"/>
                <a:gd name="T95" fmla="*/ 471 h 612"/>
                <a:gd name="T96" fmla="*/ 117 w 662"/>
                <a:gd name="T97" fmla="*/ 440 h 612"/>
                <a:gd name="T98" fmla="*/ 61 w 662"/>
                <a:gd name="T99" fmla="*/ 474 h 612"/>
                <a:gd name="T100" fmla="*/ 53 w 662"/>
                <a:gd name="T101" fmla="*/ 372 h 612"/>
                <a:gd name="T102" fmla="*/ 0 w 662"/>
                <a:gd name="T103" fmla="*/ 349 h 612"/>
                <a:gd name="T104" fmla="*/ 4 w 662"/>
                <a:gd name="T105" fmla="*/ 321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62" h="612">
                  <a:moveTo>
                    <a:pt x="4" y="321"/>
                  </a:moveTo>
                  <a:lnTo>
                    <a:pt x="78" y="260"/>
                  </a:lnTo>
                  <a:lnTo>
                    <a:pt x="106" y="190"/>
                  </a:lnTo>
                  <a:lnTo>
                    <a:pt x="154" y="148"/>
                  </a:lnTo>
                  <a:lnTo>
                    <a:pt x="178" y="81"/>
                  </a:lnTo>
                  <a:lnTo>
                    <a:pt x="204" y="90"/>
                  </a:lnTo>
                  <a:lnTo>
                    <a:pt x="238" y="72"/>
                  </a:lnTo>
                  <a:lnTo>
                    <a:pt x="247" y="22"/>
                  </a:lnTo>
                  <a:lnTo>
                    <a:pt x="265" y="4"/>
                  </a:lnTo>
                  <a:lnTo>
                    <a:pt x="284" y="11"/>
                  </a:lnTo>
                  <a:lnTo>
                    <a:pt x="284" y="36"/>
                  </a:lnTo>
                  <a:lnTo>
                    <a:pt x="293" y="84"/>
                  </a:lnTo>
                  <a:lnTo>
                    <a:pt x="308" y="93"/>
                  </a:lnTo>
                  <a:lnTo>
                    <a:pt x="349" y="77"/>
                  </a:lnTo>
                  <a:lnTo>
                    <a:pt x="370" y="51"/>
                  </a:lnTo>
                  <a:lnTo>
                    <a:pt x="389" y="9"/>
                  </a:lnTo>
                  <a:lnTo>
                    <a:pt x="473" y="0"/>
                  </a:lnTo>
                  <a:lnTo>
                    <a:pt x="540" y="7"/>
                  </a:lnTo>
                  <a:lnTo>
                    <a:pt x="545" y="48"/>
                  </a:lnTo>
                  <a:lnTo>
                    <a:pt x="553" y="88"/>
                  </a:lnTo>
                  <a:lnTo>
                    <a:pt x="589" y="103"/>
                  </a:lnTo>
                  <a:lnTo>
                    <a:pt x="620" y="106"/>
                  </a:lnTo>
                  <a:lnTo>
                    <a:pt x="632" y="137"/>
                  </a:lnTo>
                  <a:lnTo>
                    <a:pt x="662" y="148"/>
                  </a:lnTo>
                  <a:lnTo>
                    <a:pt x="651" y="236"/>
                  </a:lnTo>
                  <a:lnTo>
                    <a:pt x="619" y="274"/>
                  </a:lnTo>
                  <a:lnTo>
                    <a:pt x="581" y="297"/>
                  </a:lnTo>
                  <a:lnTo>
                    <a:pt x="581" y="355"/>
                  </a:lnTo>
                  <a:lnTo>
                    <a:pt x="604" y="398"/>
                  </a:lnTo>
                  <a:lnTo>
                    <a:pt x="574" y="409"/>
                  </a:lnTo>
                  <a:lnTo>
                    <a:pt x="560" y="375"/>
                  </a:lnTo>
                  <a:lnTo>
                    <a:pt x="546" y="417"/>
                  </a:lnTo>
                  <a:lnTo>
                    <a:pt x="504" y="467"/>
                  </a:lnTo>
                  <a:lnTo>
                    <a:pt x="540" y="519"/>
                  </a:lnTo>
                  <a:lnTo>
                    <a:pt x="562" y="567"/>
                  </a:lnTo>
                  <a:lnTo>
                    <a:pt x="523" y="583"/>
                  </a:lnTo>
                  <a:lnTo>
                    <a:pt x="473" y="594"/>
                  </a:lnTo>
                  <a:lnTo>
                    <a:pt x="440" y="587"/>
                  </a:lnTo>
                  <a:lnTo>
                    <a:pt x="396" y="612"/>
                  </a:lnTo>
                  <a:lnTo>
                    <a:pt x="366" y="531"/>
                  </a:lnTo>
                  <a:lnTo>
                    <a:pt x="402" y="492"/>
                  </a:lnTo>
                  <a:lnTo>
                    <a:pt x="313" y="473"/>
                  </a:lnTo>
                  <a:lnTo>
                    <a:pt x="266" y="452"/>
                  </a:lnTo>
                  <a:lnTo>
                    <a:pt x="240" y="459"/>
                  </a:lnTo>
                  <a:lnTo>
                    <a:pt x="203" y="427"/>
                  </a:lnTo>
                  <a:lnTo>
                    <a:pt x="193" y="450"/>
                  </a:lnTo>
                  <a:lnTo>
                    <a:pt x="170" y="468"/>
                  </a:lnTo>
                  <a:lnTo>
                    <a:pt x="145" y="471"/>
                  </a:lnTo>
                  <a:lnTo>
                    <a:pt x="117" y="440"/>
                  </a:lnTo>
                  <a:lnTo>
                    <a:pt x="61" y="474"/>
                  </a:lnTo>
                  <a:lnTo>
                    <a:pt x="53" y="372"/>
                  </a:lnTo>
                  <a:lnTo>
                    <a:pt x="0" y="349"/>
                  </a:lnTo>
                  <a:lnTo>
                    <a:pt x="4" y="321"/>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171" name="Freeform 93"/>
            <p:cNvSpPr>
              <a:spLocks/>
            </p:cNvSpPr>
            <p:nvPr/>
          </p:nvSpPr>
          <p:spPr bwMode="auto">
            <a:xfrm>
              <a:off x="1444317" y="2395147"/>
              <a:ext cx="275057" cy="203375"/>
            </a:xfrm>
            <a:custGeom>
              <a:avLst/>
              <a:gdLst>
                <a:gd name="T0" fmla="*/ 40 w 552"/>
                <a:gd name="T1" fmla="*/ 110 h 408"/>
                <a:gd name="T2" fmla="*/ 83 w 552"/>
                <a:gd name="T3" fmla="*/ 107 h 408"/>
                <a:gd name="T4" fmla="*/ 93 w 552"/>
                <a:gd name="T5" fmla="*/ 33 h 408"/>
                <a:gd name="T6" fmla="*/ 253 w 552"/>
                <a:gd name="T7" fmla="*/ 33 h 408"/>
                <a:gd name="T8" fmla="*/ 272 w 552"/>
                <a:gd name="T9" fmla="*/ 0 h 408"/>
                <a:gd name="T10" fmla="*/ 491 w 552"/>
                <a:gd name="T11" fmla="*/ 0 h 408"/>
                <a:gd name="T12" fmla="*/ 544 w 552"/>
                <a:gd name="T13" fmla="*/ 23 h 408"/>
                <a:gd name="T14" fmla="*/ 552 w 552"/>
                <a:gd name="T15" fmla="*/ 125 h 408"/>
                <a:gd name="T16" fmla="*/ 520 w 552"/>
                <a:gd name="T17" fmla="*/ 172 h 408"/>
                <a:gd name="T18" fmla="*/ 450 w 552"/>
                <a:gd name="T19" fmla="*/ 189 h 408"/>
                <a:gd name="T20" fmla="*/ 436 w 552"/>
                <a:gd name="T21" fmla="*/ 189 h 408"/>
                <a:gd name="T22" fmla="*/ 298 w 552"/>
                <a:gd name="T23" fmla="*/ 317 h 408"/>
                <a:gd name="T24" fmla="*/ 257 w 552"/>
                <a:gd name="T25" fmla="*/ 346 h 408"/>
                <a:gd name="T26" fmla="*/ 254 w 552"/>
                <a:gd name="T27" fmla="*/ 395 h 408"/>
                <a:gd name="T28" fmla="*/ 217 w 552"/>
                <a:gd name="T29" fmla="*/ 408 h 408"/>
                <a:gd name="T30" fmla="*/ 112 w 552"/>
                <a:gd name="T31" fmla="*/ 408 h 408"/>
                <a:gd name="T32" fmla="*/ 61 w 552"/>
                <a:gd name="T33" fmla="*/ 377 h 408"/>
                <a:gd name="T34" fmla="*/ 34 w 552"/>
                <a:gd name="T35" fmla="*/ 272 h 408"/>
                <a:gd name="T36" fmla="*/ 0 w 552"/>
                <a:gd name="T37" fmla="*/ 228 h 408"/>
                <a:gd name="T38" fmla="*/ 37 w 552"/>
                <a:gd name="T39" fmla="*/ 201 h 408"/>
                <a:gd name="T40" fmla="*/ 37 w 552"/>
                <a:gd name="T41" fmla="*/ 158 h 408"/>
                <a:gd name="T42" fmla="*/ 61 w 552"/>
                <a:gd name="T43" fmla="*/ 143 h 408"/>
                <a:gd name="T44" fmla="*/ 40 w 552"/>
                <a:gd name="T45" fmla="*/ 11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2" h="408">
                  <a:moveTo>
                    <a:pt x="40" y="110"/>
                  </a:moveTo>
                  <a:lnTo>
                    <a:pt x="83" y="107"/>
                  </a:lnTo>
                  <a:lnTo>
                    <a:pt x="93" y="33"/>
                  </a:lnTo>
                  <a:lnTo>
                    <a:pt x="253" y="33"/>
                  </a:lnTo>
                  <a:lnTo>
                    <a:pt x="272" y="0"/>
                  </a:lnTo>
                  <a:lnTo>
                    <a:pt x="491" y="0"/>
                  </a:lnTo>
                  <a:lnTo>
                    <a:pt x="544" y="23"/>
                  </a:lnTo>
                  <a:lnTo>
                    <a:pt x="552" y="125"/>
                  </a:lnTo>
                  <a:lnTo>
                    <a:pt x="520" y="172"/>
                  </a:lnTo>
                  <a:lnTo>
                    <a:pt x="450" y="189"/>
                  </a:lnTo>
                  <a:lnTo>
                    <a:pt x="436" y="189"/>
                  </a:lnTo>
                  <a:lnTo>
                    <a:pt x="298" y="317"/>
                  </a:lnTo>
                  <a:lnTo>
                    <a:pt x="257" y="346"/>
                  </a:lnTo>
                  <a:lnTo>
                    <a:pt x="254" y="395"/>
                  </a:lnTo>
                  <a:lnTo>
                    <a:pt x="217" y="408"/>
                  </a:lnTo>
                  <a:lnTo>
                    <a:pt x="112" y="408"/>
                  </a:lnTo>
                  <a:lnTo>
                    <a:pt x="61" y="377"/>
                  </a:lnTo>
                  <a:lnTo>
                    <a:pt x="34" y="272"/>
                  </a:lnTo>
                  <a:lnTo>
                    <a:pt x="0" y="228"/>
                  </a:lnTo>
                  <a:lnTo>
                    <a:pt x="37" y="201"/>
                  </a:lnTo>
                  <a:lnTo>
                    <a:pt x="37" y="158"/>
                  </a:lnTo>
                  <a:lnTo>
                    <a:pt x="61" y="143"/>
                  </a:lnTo>
                  <a:lnTo>
                    <a:pt x="40" y="110"/>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172" name="Freeform 87"/>
            <p:cNvSpPr>
              <a:spLocks/>
            </p:cNvSpPr>
            <p:nvPr/>
          </p:nvSpPr>
          <p:spPr bwMode="auto">
            <a:xfrm>
              <a:off x="1300399" y="2215665"/>
              <a:ext cx="279503" cy="293394"/>
            </a:xfrm>
            <a:custGeom>
              <a:avLst/>
              <a:gdLst>
                <a:gd name="T0" fmla="*/ 157 w 561"/>
                <a:gd name="T1" fmla="*/ 131 h 589"/>
                <a:gd name="T2" fmla="*/ 188 w 561"/>
                <a:gd name="T3" fmla="*/ 169 h 589"/>
                <a:gd name="T4" fmla="*/ 349 w 561"/>
                <a:gd name="T5" fmla="*/ 188 h 589"/>
                <a:gd name="T6" fmla="*/ 511 w 561"/>
                <a:gd name="T7" fmla="*/ 223 h 589"/>
                <a:gd name="T8" fmla="*/ 561 w 561"/>
                <a:gd name="T9" fmla="*/ 361 h 589"/>
                <a:gd name="T10" fmla="*/ 544 w 561"/>
                <a:gd name="T11" fmla="*/ 394 h 589"/>
                <a:gd name="T12" fmla="*/ 382 w 561"/>
                <a:gd name="T13" fmla="*/ 394 h 589"/>
                <a:gd name="T14" fmla="*/ 371 w 561"/>
                <a:gd name="T15" fmla="*/ 467 h 589"/>
                <a:gd name="T16" fmla="*/ 331 w 561"/>
                <a:gd name="T17" fmla="*/ 471 h 589"/>
                <a:gd name="T18" fmla="*/ 349 w 561"/>
                <a:gd name="T19" fmla="*/ 503 h 589"/>
                <a:gd name="T20" fmla="*/ 326 w 561"/>
                <a:gd name="T21" fmla="*/ 523 h 589"/>
                <a:gd name="T22" fmla="*/ 326 w 561"/>
                <a:gd name="T23" fmla="*/ 557 h 589"/>
                <a:gd name="T24" fmla="*/ 289 w 561"/>
                <a:gd name="T25" fmla="*/ 589 h 589"/>
                <a:gd name="T26" fmla="*/ 246 w 561"/>
                <a:gd name="T27" fmla="*/ 569 h 589"/>
                <a:gd name="T28" fmla="*/ 174 w 561"/>
                <a:gd name="T29" fmla="*/ 567 h 589"/>
                <a:gd name="T30" fmla="*/ 73 w 561"/>
                <a:gd name="T31" fmla="*/ 573 h 589"/>
                <a:gd name="T32" fmla="*/ 16 w 561"/>
                <a:gd name="T33" fmla="*/ 531 h 589"/>
                <a:gd name="T34" fmla="*/ 8 w 561"/>
                <a:gd name="T35" fmla="*/ 385 h 589"/>
                <a:gd name="T36" fmla="*/ 34 w 561"/>
                <a:gd name="T37" fmla="*/ 372 h 589"/>
                <a:gd name="T38" fmla="*/ 17 w 561"/>
                <a:gd name="T39" fmla="*/ 346 h 589"/>
                <a:gd name="T40" fmla="*/ 17 w 561"/>
                <a:gd name="T41" fmla="*/ 229 h 589"/>
                <a:gd name="T42" fmla="*/ 50 w 561"/>
                <a:gd name="T43" fmla="*/ 193 h 589"/>
                <a:gd name="T44" fmla="*/ 0 w 561"/>
                <a:gd name="T45" fmla="*/ 106 h 589"/>
                <a:gd name="T46" fmla="*/ 0 w 561"/>
                <a:gd name="T47" fmla="*/ 23 h 589"/>
                <a:gd name="T48" fmla="*/ 27 w 561"/>
                <a:gd name="T49" fmla="*/ 0 h 589"/>
                <a:gd name="T50" fmla="*/ 154 w 561"/>
                <a:gd name="T51" fmla="*/ 0 h 589"/>
                <a:gd name="T52" fmla="*/ 157 w 561"/>
                <a:gd name="T53" fmla="*/ 131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1" h="589">
                  <a:moveTo>
                    <a:pt x="157" y="131"/>
                  </a:moveTo>
                  <a:lnTo>
                    <a:pt x="188" y="169"/>
                  </a:lnTo>
                  <a:lnTo>
                    <a:pt x="349" y="188"/>
                  </a:lnTo>
                  <a:lnTo>
                    <a:pt x="511" y="223"/>
                  </a:lnTo>
                  <a:lnTo>
                    <a:pt x="561" y="361"/>
                  </a:lnTo>
                  <a:lnTo>
                    <a:pt x="544" y="394"/>
                  </a:lnTo>
                  <a:lnTo>
                    <a:pt x="382" y="394"/>
                  </a:lnTo>
                  <a:lnTo>
                    <a:pt x="371" y="467"/>
                  </a:lnTo>
                  <a:lnTo>
                    <a:pt x="331" y="471"/>
                  </a:lnTo>
                  <a:lnTo>
                    <a:pt x="349" y="503"/>
                  </a:lnTo>
                  <a:lnTo>
                    <a:pt x="326" y="523"/>
                  </a:lnTo>
                  <a:lnTo>
                    <a:pt x="326" y="557"/>
                  </a:lnTo>
                  <a:lnTo>
                    <a:pt x="289" y="589"/>
                  </a:lnTo>
                  <a:lnTo>
                    <a:pt x="246" y="569"/>
                  </a:lnTo>
                  <a:lnTo>
                    <a:pt x="174" y="567"/>
                  </a:lnTo>
                  <a:lnTo>
                    <a:pt x="73" y="573"/>
                  </a:lnTo>
                  <a:lnTo>
                    <a:pt x="16" y="531"/>
                  </a:lnTo>
                  <a:lnTo>
                    <a:pt x="8" y="385"/>
                  </a:lnTo>
                  <a:lnTo>
                    <a:pt x="34" y="372"/>
                  </a:lnTo>
                  <a:lnTo>
                    <a:pt x="17" y="346"/>
                  </a:lnTo>
                  <a:lnTo>
                    <a:pt x="17" y="229"/>
                  </a:lnTo>
                  <a:lnTo>
                    <a:pt x="50" y="193"/>
                  </a:lnTo>
                  <a:lnTo>
                    <a:pt x="0" y="106"/>
                  </a:lnTo>
                  <a:lnTo>
                    <a:pt x="0" y="23"/>
                  </a:lnTo>
                  <a:lnTo>
                    <a:pt x="27" y="0"/>
                  </a:lnTo>
                  <a:lnTo>
                    <a:pt x="154" y="0"/>
                  </a:lnTo>
                  <a:lnTo>
                    <a:pt x="157" y="131"/>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173" name="Freeform 95"/>
            <p:cNvSpPr>
              <a:spLocks/>
            </p:cNvSpPr>
            <p:nvPr/>
          </p:nvSpPr>
          <p:spPr bwMode="auto">
            <a:xfrm>
              <a:off x="1539337" y="1936719"/>
              <a:ext cx="265055" cy="458428"/>
            </a:xfrm>
            <a:custGeom>
              <a:avLst/>
              <a:gdLst>
                <a:gd name="T0" fmla="*/ 41 w 532"/>
                <a:gd name="T1" fmla="*/ 199 h 921"/>
                <a:gd name="T2" fmla="*/ 68 w 532"/>
                <a:gd name="T3" fmla="*/ 222 h 921"/>
                <a:gd name="T4" fmla="*/ 101 w 532"/>
                <a:gd name="T5" fmla="*/ 213 h 921"/>
                <a:gd name="T6" fmla="*/ 127 w 532"/>
                <a:gd name="T7" fmla="*/ 203 h 921"/>
                <a:gd name="T8" fmla="*/ 154 w 532"/>
                <a:gd name="T9" fmla="*/ 200 h 921"/>
                <a:gd name="T10" fmla="*/ 181 w 532"/>
                <a:gd name="T11" fmla="*/ 186 h 921"/>
                <a:gd name="T12" fmla="*/ 196 w 532"/>
                <a:gd name="T13" fmla="*/ 161 h 921"/>
                <a:gd name="T14" fmla="*/ 194 w 532"/>
                <a:gd name="T15" fmla="*/ 133 h 921"/>
                <a:gd name="T16" fmla="*/ 156 w 532"/>
                <a:gd name="T17" fmla="*/ 109 h 921"/>
                <a:gd name="T18" fmla="*/ 157 w 532"/>
                <a:gd name="T19" fmla="*/ 89 h 921"/>
                <a:gd name="T20" fmla="*/ 175 w 532"/>
                <a:gd name="T21" fmla="*/ 69 h 921"/>
                <a:gd name="T22" fmla="*/ 215 w 532"/>
                <a:gd name="T23" fmla="*/ 54 h 921"/>
                <a:gd name="T24" fmla="*/ 240 w 532"/>
                <a:gd name="T25" fmla="*/ 48 h 921"/>
                <a:gd name="T26" fmla="*/ 265 w 532"/>
                <a:gd name="T27" fmla="*/ 69 h 921"/>
                <a:gd name="T28" fmla="*/ 290 w 532"/>
                <a:gd name="T29" fmla="*/ 48 h 921"/>
                <a:gd name="T30" fmla="*/ 316 w 532"/>
                <a:gd name="T31" fmla="*/ 28 h 921"/>
                <a:gd name="T32" fmla="*/ 366 w 532"/>
                <a:gd name="T33" fmla="*/ 0 h 921"/>
                <a:gd name="T34" fmla="*/ 406 w 532"/>
                <a:gd name="T35" fmla="*/ 1 h 921"/>
                <a:gd name="T36" fmla="*/ 444 w 532"/>
                <a:gd name="T37" fmla="*/ 11 h 921"/>
                <a:gd name="T38" fmla="*/ 461 w 532"/>
                <a:gd name="T39" fmla="*/ 35 h 921"/>
                <a:gd name="T40" fmla="*/ 484 w 532"/>
                <a:gd name="T41" fmla="*/ 81 h 921"/>
                <a:gd name="T42" fmla="*/ 487 w 532"/>
                <a:gd name="T43" fmla="*/ 102 h 921"/>
                <a:gd name="T44" fmla="*/ 476 w 532"/>
                <a:gd name="T45" fmla="*/ 134 h 921"/>
                <a:gd name="T46" fmla="*/ 434 w 532"/>
                <a:gd name="T47" fmla="*/ 141 h 921"/>
                <a:gd name="T48" fmla="*/ 422 w 532"/>
                <a:gd name="T49" fmla="*/ 153 h 921"/>
                <a:gd name="T50" fmla="*/ 430 w 532"/>
                <a:gd name="T51" fmla="*/ 167 h 921"/>
                <a:gd name="T52" fmla="*/ 502 w 532"/>
                <a:gd name="T53" fmla="*/ 182 h 921"/>
                <a:gd name="T54" fmla="*/ 516 w 532"/>
                <a:gd name="T55" fmla="*/ 221 h 921"/>
                <a:gd name="T56" fmla="*/ 511 w 532"/>
                <a:gd name="T57" fmla="*/ 255 h 921"/>
                <a:gd name="T58" fmla="*/ 532 w 532"/>
                <a:gd name="T59" fmla="*/ 291 h 921"/>
                <a:gd name="T60" fmla="*/ 457 w 532"/>
                <a:gd name="T61" fmla="*/ 329 h 921"/>
                <a:gd name="T62" fmla="*/ 451 w 532"/>
                <a:gd name="T63" fmla="*/ 355 h 921"/>
                <a:gd name="T64" fmla="*/ 474 w 532"/>
                <a:gd name="T65" fmla="*/ 393 h 921"/>
                <a:gd name="T66" fmla="*/ 476 w 532"/>
                <a:gd name="T67" fmla="*/ 444 h 921"/>
                <a:gd name="T68" fmla="*/ 443 w 532"/>
                <a:gd name="T69" fmla="*/ 474 h 921"/>
                <a:gd name="T70" fmla="*/ 445 w 532"/>
                <a:gd name="T71" fmla="*/ 503 h 921"/>
                <a:gd name="T72" fmla="*/ 469 w 532"/>
                <a:gd name="T73" fmla="*/ 538 h 921"/>
                <a:gd name="T74" fmla="*/ 479 w 532"/>
                <a:gd name="T75" fmla="*/ 564 h 921"/>
                <a:gd name="T76" fmla="*/ 474 w 532"/>
                <a:gd name="T77" fmla="*/ 593 h 921"/>
                <a:gd name="T78" fmla="*/ 478 w 532"/>
                <a:gd name="T79" fmla="*/ 653 h 921"/>
                <a:gd name="T80" fmla="*/ 451 w 532"/>
                <a:gd name="T81" fmla="*/ 723 h 921"/>
                <a:gd name="T82" fmla="*/ 403 w 532"/>
                <a:gd name="T83" fmla="*/ 767 h 921"/>
                <a:gd name="T84" fmla="*/ 384 w 532"/>
                <a:gd name="T85" fmla="*/ 822 h 921"/>
                <a:gd name="T86" fmla="*/ 307 w 532"/>
                <a:gd name="T87" fmla="*/ 894 h 921"/>
                <a:gd name="T88" fmla="*/ 300 w 532"/>
                <a:gd name="T89" fmla="*/ 921 h 921"/>
                <a:gd name="T90" fmla="*/ 79 w 532"/>
                <a:gd name="T91" fmla="*/ 921 h 921"/>
                <a:gd name="T92" fmla="*/ 32 w 532"/>
                <a:gd name="T93" fmla="*/ 785 h 921"/>
                <a:gd name="T94" fmla="*/ 96 w 532"/>
                <a:gd name="T95" fmla="*/ 727 h 921"/>
                <a:gd name="T96" fmla="*/ 58 w 532"/>
                <a:gd name="T97" fmla="*/ 618 h 921"/>
                <a:gd name="T98" fmla="*/ 3 w 532"/>
                <a:gd name="T99" fmla="*/ 573 h 921"/>
                <a:gd name="T100" fmla="*/ 13 w 532"/>
                <a:gd name="T101" fmla="*/ 391 h 921"/>
                <a:gd name="T102" fmla="*/ 0 w 532"/>
                <a:gd name="T103" fmla="*/ 291 h 921"/>
                <a:gd name="T104" fmla="*/ 26 w 532"/>
                <a:gd name="T105" fmla="*/ 237 h 921"/>
                <a:gd name="T106" fmla="*/ 41 w 532"/>
                <a:gd name="T107" fmla="*/ 199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32" h="921">
                  <a:moveTo>
                    <a:pt x="41" y="199"/>
                  </a:moveTo>
                  <a:lnTo>
                    <a:pt x="68" y="222"/>
                  </a:lnTo>
                  <a:lnTo>
                    <a:pt x="101" y="213"/>
                  </a:lnTo>
                  <a:lnTo>
                    <a:pt x="127" y="203"/>
                  </a:lnTo>
                  <a:lnTo>
                    <a:pt x="154" y="200"/>
                  </a:lnTo>
                  <a:lnTo>
                    <a:pt x="181" y="186"/>
                  </a:lnTo>
                  <a:lnTo>
                    <a:pt x="196" y="161"/>
                  </a:lnTo>
                  <a:lnTo>
                    <a:pt x="194" y="133"/>
                  </a:lnTo>
                  <a:lnTo>
                    <a:pt x="156" y="109"/>
                  </a:lnTo>
                  <a:lnTo>
                    <a:pt x="157" y="89"/>
                  </a:lnTo>
                  <a:lnTo>
                    <a:pt x="175" y="69"/>
                  </a:lnTo>
                  <a:lnTo>
                    <a:pt x="215" y="54"/>
                  </a:lnTo>
                  <a:lnTo>
                    <a:pt x="240" y="48"/>
                  </a:lnTo>
                  <a:lnTo>
                    <a:pt x="265" y="69"/>
                  </a:lnTo>
                  <a:lnTo>
                    <a:pt x="290" y="48"/>
                  </a:lnTo>
                  <a:lnTo>
                    <a:pt x="316" y="28"/>
                  </a:lnTo>
                  <a:lnTo>
                    <a:pt x="366" y="0"/>
                  </a:lnTo>
                  <a:lnTo>
                    <a:pt x="406" y="1"/>
                  </a:lnTo>
                  <a:lnTo>
                    <a:pt x="444" y="11"/>
                  </a:lnTo>
                  <a:lnTo>
                    <a:pt x="461" y="35"/>
                  </a:lnTo>
                  <a:lnTo>
                    <a:pt x="484" y="81"/>
                  </a:lnTo>
                  <a:lnTo>
                    <a:pt x="487" y="102"/>
                  </a:lnTo>
                  <a:lnTo>
                    <a:pt x="476" y="134"/>
                  </a:lnTo>
                  <a:lnTo>
                    <a:pt x="434" y="141"/>
                  </a:lnTo>
                  <a:lnTo>
                    <a:pt x="422" y="153"/>
                  </a:lnTo>
                  <a:lnTo>
                    <a:pt x="430" y="167"/>
                  </a:lnTo>
                  <a:lnTo>
                    <a:pt x="502" y="182"/>
                  </a:lnTo>
                  <a:lnTo>
                    <a:pt x="516" y="221"/>
                  </a:lnTo>
                  <a:lnTo>
                    <a:pt x="511" y="255"/>
                  </a:lnTo>
                  <a:lnTo>
                    <a:pt x="532" y="291"/>
                  </a:lnTo>
                  <a:lnTo>
                    <a:pt x="457" y="329"/>
                  </a:lnTo>
                  <a:lnTo>
                    <a:pt x="451" y="355"/>
                  </a:lnTo>
                  <a:lnTo>
                    <a:pt x="474" y="393"/>
                  </a:lnTo>
                  <a:lnTo>
                    <a:pt x="476" y="444"/>
                  </a:lnTo>
                  <a:lnTo>
                    <a:pt x="443" y="474"/>
                  </a:lnTo>
                  <a:lnTo>
                    <a:pt x="445" y="503"/>
                  </a:lnTo>
                  <a:lnTo>
                    <a:pt x="469" y="538"/>
                  </a:lnTo>
                  <a:lnTo>
                    <a:pt x="479" y="564"/>
                  </a:lnTo>
                  <a:lnTo>
                    <a:pt x="474" y="593"/>
                  </a:lnTo>
                  <a:lnTo>
                    <a:pt x="478" y="653"/>
                  </a:lnTo>
                  <a:lnTo>
                    <a:pt x="451" y="723"/>
                  </a:lnTo>
                  <a:lnTo>
                    <a:pt x="403" y="767"/>
                  </a:lnTo>
                  <a:lnTo>
                    <a:pt x="384" y="822"/>
                  </a:lnTo>
                  <a:lnTo>
                    <a:pt x="307" y="894"/>
                  </a:lnTo>
                  <a:lnTo>
                    <a:pt x="300" y="921"/>
                  </a:lnTo>
                  <a:lnTo>
                    <a:pt x="79" y="921"/>
                  </a:lnTo>
                  <a:lnTo>
                    <a:pt x="32" y="785"/>
                  </a:lnTo>
                  <a:lnTo>
                    <a:pt x="96" y="727"/>
                  </a:lnTo>
                  <a:lnTo>
                    <a:pt x="58" y="618"/>
                  </a:lnTo>
                  <a:lnTo>
                    <a:pt x="3" y="573"/>
                  </a:lnTo>
                  <a:lnTo>
                    <a:pt x="13" y="391"/>
                  </a:lnTo>
                  <a:lnTo>
                    <a:pt x="0" y="291"/>
                  </a:lnTo>
                  <a:lnTo>
                    <a:pt x="26" y="237"/>
                  </a:lnTo>
                  <a:lnTo>
                    <a:pt x="41" y="199"/>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174" name="Freeform 97"/>
            <p:cNvSpPr>
              <a:spLocks/>
            </p:cNvSpPr>
            <p:nvPr/>
          </p:nvSpPr>
          <p:spPr bwMode="auto">
            <a:xfrm>
              <a:off x="1375970" y="1981172"/>
              <a:ext cx="210043" cy="346183"/>
            </a:xfrm>
            <a:custGeom>
              <a:avLst/>
              <a:gdLst>
                <a:gd name="T0" fmla="*/ 40 w 422"/>
                <a:gd name="T1" fmla="*/ 436 h 696"/>
                <a:gd name="T2" fmla="*/ 8 w 422"/>
                <a:gd name="T3" fmla="*/ 388 h 696"/>
                <a:gd name="T4" fmla="*/ 27 w 422"/>
                <a:gd name="T5" fmla="*/ 350 h 696"/>
                <a:gd name="T6" fmla="*/ 72 w 422"/>
                <a:gd name="T7" fmla="*/ 334 h 696"/>
                <a:gd name="T8" fmla="*/ 69 w 422"/>
                <a:gd name="T9" fmla="*/ 103 h 696"/>
                <a:gd name="T10" fmla="*/ 114 w 422"/>
                <a:gd name="T11" fmla="*/ 46 h 696"/>
                <a:gd name="T12" fmla="*/ 150 w 422"/>
                <a:gd name="T13" fmla="*/ 19 h 696"/>
                <a:gd name="T14" fmla="*/ 187 w 422"/>
                <a:gd name="T15" fmla="*/ 11 h 696"/>
                <a:gd name="T16" fmla="*/ 245 w 422"/>
                <a:gd name="T17" fmla="*/ 0 h 696"/>
                <a:gd name="T18" fmla="*/ 278 w 422"/>
                <a:gd name="T19" fmla="*/ 74 h 696"/>
                <a:gd name="T20" fmla="*/ 309 w 422"/>
                <a:gd name="T21" fmla="*/ 61 h 696"/>
                <a:gd name="T22" fmla="*/ 369 w 422"/>
                <a:gd name="T23" fmla="*/ 110 h 696"/>
                <a:gd name="T24" fmla="*/ 326 w 422"/>
                <a:gd name="T25" fmla="*/ 201 h 696"/>
                <a:gd name="T26" fmla="*/ 341 w 422"/>
                <a:gd name="T27" fmla="*/ 300 h 696"/>
                <a:gd name="T28" fmla="*/ 330 w 422"/>
                <a:gd name="T29" fmla="*/ 486 h 696"/>
                <a:gd name="T30" fmla="*/ 382 w 422"/>
                <a:gd name="T31" fmla="*/ 524 h 696"/>
                <a:gd name="T32" fmla="*/ 422 w 422"/>
                <a:gd name="T33" fmla="*/ 636 h 696"/>
                <a:gd name="T34" fmla="*/ 360 w 422"/>
                <a:gd name="T35" fmla="*/ 696 h 696"/>
                <a:gd name="T36" fmla="*/ 192 w 422"/>
                <a:gd name="T37" fmla="*/ 657 h 696"/>
                <a:gd name="T38" fmla="*/ 35 w 422"/>
                <a:gd name="T39" fmla="*/ 640 h 696"/>
                <a:gd name="T40" fmla="*/ 5 w 422"/>
                <a:gd name="T41" fmla="*/ 603 h 696"/>
                <a:gd name="T42" fmla="*/ 0 w 422"/>
                <a:gd name="T43" fmla="*/ 471 h 696"/>
                <a:gd name="T44" fmla="*/ 40 w 422"/>
                <a:gd name="T45" fmla="*/ 436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2" h="696">
                  <a:moveTo>
                    <a:pt x="40" y="436"/>
                  </a:moveTo>
                  <a:lnTo>
                    <a:pt x="8" y="388"/>
                  </a:lnTo>
                  <a:lnTo>
                    <a:pt x="27" y="350"/>
                  </a:lnTo>
                  <a:lnTo>
                    <a:pt x="72" y="334"/>
                  </a:lnTo>
                  <a:lnTo>
                    <a:pt x="69" y="103"/>
                  </a:lnTo>
                  <a:lnTo>
                    <a:pt x="114" y="46"/>
                  </a:lnTo>
                  <a:lnTo>
                    <a:pt x="150" y="19"/>
                  </a:lnTo>
                  <a:lnTo>
                    <a:pt x="187" y="11"/>
                  </a:lnTo>
                  <a:lnTo>
                    <a:pt x="245" y="0"/>
                  </a:lnTo>
                  <a:lnTo>
                    <a:pt x="278" y="74"/>
                  </a:lnTo>
                  <a:lnTo>
                    <a:pt x="309" y="61"/>
                  </a:lnTo>
                  <a:lnTo>
                    <a:pt x="369" y="110"/>
                  </a:lnTo>
                  <a:lnTo>
                    <a:pt x="326" y="201"/>
                  </a:lnTo>
                  <a:lnTo>
                    <a:pt x="341" y="300"/>
                  </a:lnTo>
                  <a:lnTo>
                    <a:pt x="330" y="486"/>
                  </a:lnTo>
                  <a:lnTo>
                    <a:pt x="382" y="524"/>
                  </a:lnTo>
                  <a:lnTo>
                    <a:pt x="422" y="636"/>
                  </a:lnTo>
                  <a:lnTo>
                    <a:pt x="360" y="696"/>
                  </a:lnTo>
                  <a:lnTo>
                    <a:pt x="192" y="657"/>
                  </a:lnTo>
                  <a:lnTo>
                    <a:pt x="35" y="640"/>
                  </a:lnTo>
                  <a:lnTo>
                    <a:pt x="5" y="603"/>
                  </a:lnTo>
                  <a:lnTo>
                    <a:pt x="0" y="471"/>
                  </a:lnTo>
                  <a:lnTo>
                    <a:pt x="40" y="436"/>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grpSp>
      <p:graphicFrame>
        <p:nvGraphicFramePr>
          <p:cNvPr id="216" name="215 Gráfico"/>
          <p:cNvGraphicFramePr/>
          <p:nvPr>
            <p:extLst>
              <p:ext uri="{D42A27DB-BD31-4B8C-83A1-F6EECF244321}">
                <p14:modId xmlns:p14="http://schemas.microsoft.com/office/powerpoint/2010/main" xmlns="" val="760486926"/>
              </p:ext>
            </p:extLst>
          </p:nvPr>
        </p:nvGraphicFramePr>
        <p:xfrm>
          <a:off x="2628503" y="1846326"/>
          <a:ext cx="7194619" cy="3600400"/>
        </p:xfrm>
        <a:graphic>
          <a:graphicData uri="http://schemas.openxmlformats.org/drawingml/2006/chart">
            <c:chart xmlns:c="http://schemas.openxmlformats.org/drawingml/2006/chart" xmlns:r="http://schemas.openxmlformats.org/officeDocument/2006/relationships" r:id="rId2"/>
          </a:graphicData>
        </a:graphic>
      </p:graphicFrame>
      <p:grpSp>
        <p:nvGrpSpPr>
          <p:cNvPr id="218" name="217 Grupo"/>
          <p:cNvGrpSpPr/>
          <p:nvPr/>
        </p:nvGrpSpPr>
        <p:grpSpPr>
          <a:xfrm>
            <a:off x="3210895" y="2056095"/>
            <a:ext cx="936001" cy="307777"/>
            <a:chOff x="3845895" y="2056095"/>
            <a:chExt cx="936001" cy="307777"/>
          </a:xfrm>
        </p:grpSpPr>
        <p:sp>
          <p:nvSpPr>
            <p:cNvPr id="219" name="218 CuadroTexto"/>
            <p:cNvSpPr txBox="1"/>
            <p:nvPr/>
          </p:nvSpPr>
          <p:spPr>
            <a:xfrm>
              <a:off x="3845895" y="2056095"/>
              <a:ext cx="936001" cy="307777"/>
            </a:xfrm>
            <a:prstGeom prst="rect">
              <a:avLst/>
            </a:prstGeom>
            <a:noFill/>
          </p:spPr>
          <p:txBody>
            <a:bodyPr wrap="square" rtlCol="0">
              <a:spAutoFit/>
            </a:bodyPr>
            <a:lstStyle/>
            <a:p>
              <a:pPr algn="r"/>
              <a:r>
                <a:rPr lang="es-ES" sz="1400" dirty="0" smtClean="0">
                  <a:latin typeface="Calibri" pitchFamily="34" charset="0"/>
                  <a:cs typeface="Calibri" pitchFamily="34" charset="0"/>
                </a:rPr>
                <a:t>Total</a:t>
              </a:r>
              <a:endParaRPr lang="es-ES" sz="1400" dirty="0">
                <a:latin typeface="Calibri" pitchFamily="34" charset="0"/>
                <a:cs typeface="Calibri" pitchFamily="34" charset="0"/>
              </a:endParaRPr>
            </a:p>
          </p:txBody>
        </p:sp>
        <p:cxnSp>
          <p:nvCxnSpPr>
            <p:cNvPr id="220" name="219 Conector recto"/>
            <p:cNvCxnSpPr/>
            <p:nvPr/>
          </p:nvCxnSpPr>
          <p:spPr bwMode="auto">
            <a:xfrm>
              <a:off x="3970038" y="2209984"/>
              <a:ext cx="288494" cy="0"/>
            </a:xfrm>
            <a:prstGeom prst="line">
              <a:avLst/>
            </a:prstGeom>
            <a:ln w="19050">
              <a:headEnd type="none" w="med" len="med"/>
              <a:tailEnd type="none" w="med" len="med"/>
            </a:ln>
            <a:extLst/>
          </p:spPr>
          <p:style>
            <a:lnRef idx="2">
              <a:schemeClr val="dk1"/>
            </a:lnRef>
            <a:fillRef idx="0">
              <a:schemeClr val="dk1"/>
            </a:fillRef>
            <a:effectRef idx="1">
              <a:schemeClr val="dk1"/>
            </a:effectRef>
            <a:fontRef idx="minor">
              <a:schemeClr val="tx1"/>
            </a:fontRef>
          </p:style>
        </p:cxnSp>
      </p:grpSp>
      <p:sp>
        <p:nvSpPr>
          <p:cNvPr id="221" name="220 CuadroTexto"/>
          <p:cNvSpPr txBox="1"/>
          <p:nvPr/>
        </p:nvSpPr>
        <p:spPr>
          <a:xfrm rot="16200000">
            <a:off x="8431549" y="3909634"/>
            <a:ext cx="2521538" cy="261610"/>
          </a:xfrm>
          <a:prstGeom prst="rect">
            <a:avLst/>
          </a:prstGeom>
          <a:noFill/>
        </p:spPr>
        <p:txBody>
          <a:bodyPr wrap="square" lIns="36000" rIns="36000" rtlCol="0" anchor="ctr">
            <a:spAutoFit/>
          </a:bodyPr>
          <a:lstStyle/>
          <a:p>
            <a:pPr algn="l"/>
            <a:r>
              <a:rPr lang="es-ES" sz="1100" dirty="0" smtClean="0">
                <a:latin typeface="Calibri" pitchFamily="34" charset="0"/>
                <a:cs typeface="Calibri" pitchFamily="34" charset="0"/>
              </a:rPr>
              <a:t>BASE Total muestra: 404 CASOS</a:t>
            </a:r>
            <a:endParaRPr lang="es-ES" sz="1100" dirty="0">
              <a:latin typeface="Calibri" pitchFamily="34" charset="0"/>
              <a:cs typeface="Calibri" pitchFamily="34" charset="0"/>
            </a:endParaRPr>
          </a:p>
        </p:txBody>
      </p:sp>
    </p:spTree>
    <p:extLst>
      <p:ext uri="{BB962C8B-B14F-4D97-AF65-F5344CB8AC3E}">
        <p14:creationId xmlns:p14="http://schemas.microsoft.com/office/powerpoint/2010/main" xmlns="" val="20866184"/>
      </p:ext>
    </p:extLst>
  </p:cSld>
  <p:clrMapOvr>
    <a:masterClrMapping/>
  </p:clrMapOvr>
  <p:transition>
    <p:wipe dir="d"/>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 name="203 Grupo"/>
          <p:cNvGrpSpPr/>
          <p:nvPr/>
        </p:nvGrpSpPr>
        <p:grpSpPr>
          <a:xfrm>
            <a:off x="3143955" y="1981609"/>
            <a:ext cx="6390000" cy="4176000"/>
            <a:chOff x="883392" y="1981609"/>
            <a:chExt cx="9790913" cy="4354870"/>
          </a:xfrm>
        </p:grpSpPr>
        <p:sp>
          <p:nvSpPr>
            <p:cNvPr id="205" name="204 Rectángulo"/>
            <p:cNvSpPr/>
            <p:nvPr/>
          </p:nvSpPr>
          <p:spPr bwMode="auto">
            <a:xfrm>
              <a:off x="3835029" y="1981609"/>
              <a:ext cx="936000" cy="4354870"/>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206" name="205 Rectángulo"/>
            <p:cNvSpPr/>
            <p:nvPr/>
          </p:nvSpPr>
          <p:spPr bwMode="auto">
            <a:xfrm>
              <a:off x="4818908" y="1981609"/>
              <a:ext cx="936000" cy="4354870"/>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207" name="206 Rectángulo"/>
            <p:cNvSpPr/>
            <p:nvPr/>
          </p:nvSpPr>
          <p:spPr bwMode="auto">
            <a:xfrm>
              <a:off x="5802787" y="1981609"/>
              <a:ext cx="936000" cy="4354870"/>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208" name="207 Rectángulo"/>
            <p:cNvSpPr/>
            <p:nvPr/>
          </p:nvSpPr>
          <p:spPr bwMode="auto">
            <a:xfrm>
              <a:off x="6786665" y="1981609"/>
              <a:ext cx="936000" cy="4354870"/>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209" name="208 Rectángulo"/>
            <p:cNvSpPr/>
            <p:nvPr/>
          </p:nvSpPr>
          <p:spPr bwMode="auto">
            <a:xfrm>
              <a:off x="7770544" y="1981609"/>
              <a:ext cx="936000" cy="4354870"/>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210" name="209 Rectángulo"/>
            <p:cNvSpPr/>
            <p:nvPr/>
          </p:nvSpPr>
          <p:spPr bwMode="auto">
            <a:xfrm>
              <a:off x="8754423" y="1981609"/>
              <a:ext cx="936000" cy="4354870"/>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211" name="210 Rectángulo"/>
            <p:cNvSpPr/>
            <p:nvPr/>
          </p:nvSpPr>
          <p:spPr bwMode="auto">
            <a:xfrm>
              <a:off x="883392" y="1981609"/>
              <a:ext cx="936000" cy="4354870"/>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212" name="211 Rectángulo"/>
            <p:cNvSpPr/>
            <p:nvPr/>
          </p:nvSpPr>
          <p:spPr bwMode="auto">
            <a:xfrm>
              <a:off x="1867271" y="1981609"/>
              <a:ext cx="936000" cy="4354870"/>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213" name="212 Rectángulo"/>
            <p:cNvSpPr/>
            <p:nvPr/>
          </p:nvSpPr>
          <p:spPr bwMode="auto">
            <a:xfrm>
              <a:off x="2851150" y="1981609"/>
              <a:ext cx="936000" cy="4354870"/>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220" name="219 Rectángulo"/>
            <p:cNvSpPr/>
            <p:nvPr/>
          </p:nvSpPr>
          <p:spPr bwMode="auto">
            <a:xfrm>
              <a:off x="9738305" y="1981609"/>
              <a:ext cx="936000" cy="4354870"/>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grpSp>
      <p:sp>
        <p:nvSpPr>
          <p:cNvPr id="4" name="3 Marcador de número de diapositiva"/>
          <p:cNvSpPr>
            <a:spLocks noGrp="1"/>
          </p:cNvSpPr>
          <p:nvPr>
            <p:ph type="sldNum" sz="quarter" idx="10"/>
          </p:nvPr>
        </p:nvSpPr>
        <p:spPr/>
        <p:txBody>
          <a:bodyPr/>
          <a:lstStyle/>
          <a:p>
            <a:r>
              <a:rPr lang="en-US" smtClean="0"/>
              <a:t>-</a:t>
            </a:r>
            <a:fld id="{41B2AE44-E9C6-4EAB-BC73-5008DB342051}" type="slidenum">
              <a:rPr lang="en-US" smtClean="0"/>
              <a:pPr/>
              <a:t>86</a:t>
            </a:fld>
            <a:r>
              <a:rPr lang="en-US" smtClean="0"/>
              <a:t>-</a:t>
            </a:r>
            <a:endParaRPr lang="en-US"/>
          </a:p>
        </p:txBody>
      </p:sp>
      <p:graphicFrame>
        <p:nvGraphicFramePr>
          <p:cNvPr id="214" name="213 Tabla"/>
          <p:cNvGraphicFramePr>
            <a:graphicFrameLocks noGrp="1"/>
          </p:cNvGraphicFramePr>
          <p:nvPr>
            <p:extLst>
              <p:ext uri="{D42A27DB-BD31-4B8C-83A1-F6EECF244321}">
                <p14:modId xmlns:p14="http://schemas.microsoft.com/office/powerpoint/2010/main" xmlns="" val="2484513350"/>
              </p:ext>
            </p:extLst>
          </p:nvPr>
        </p:nvGraphicFramePr>
        <p:xfrm>
          <a:off x="3119915" y="5378387"/>
          <a:ext cx="6432300" cy="731520"/>
        </p:xfrm>
        <a:graphic>
          <a:graphicData uri="http://schemas.openxmlformats.org/drawingml/2006/table">
            <a:tbl>
              <a:tblPr firstRow="1" bandRow="1">
                <a:tableStyleId>{00A15C55-8517-42AA-B614-E9B94910E393}</a:tableStyleId>
              </a:tblPr>
              <a:tblGrid>
                <a:gridCol w="643230"/>
                <a:gridCol w="643230"/>
                <a:gridCol w="643230"/>
                <a:gridCol w="643230"/>
                <a:gridCol w="643230"/>
                <a:gridCol w="643230"/>
                <a:gridCol w="643230"/>
                <a:gridCol w="643230"/>
                <a:gridCol w="643230"/>
                <a:gridCol w="643230"/>
              </a:tblGrid>
              <a:tr h="370840">
                <a:tc>
                  <a:txBody>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s-ES" sz="1000" b="0" i="0" u="none" strike="noStrike" kern="1200" cap="none" spc="0" normalizeH="0" baseline="0" noProof="0" dirty="0" smtClean="0">
                          <a:ln>
                            <a:noFill/>
                          </a:ln>
                          <a:solidFill>
                            <a:prstClr val="black"/>
                          </a:solidFill>
                          <a:effectLst/>
                          <a:uLnTx/>
                          <a:uFillTx/>
                          <a:latin typeface="Calibri" pitchFamily="34" charset="0"/>
                          <a:ea typeface="+mn-ea"/>
                          <a:cs typeface="Calibri" pitchFamily="34" charset="0"/>
                        </a:rPr>
                        <a:t>GENERAL </a:t>
                      </a:r>
                    </a:p>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es-ES" sz="1000" b="0" i="0" u="none" strike="noStrike" kern="1200" cap="none" spc="0" normalizeH="0" baseline="0" noProof="0" dirty="0" smtClean="0">
                        <a:ln>
                          <a:noFill/>
                        </a:ln>
                        <a:solidFill>
                          <a:prstClr val="black"/>
                        </a:solidFill>
                        <a:effectLst/>
                        <a:uLnTx/>
                        <a:uFillTx/>
                        <a:latin typeface="Calibri" pitchFamily="34" charset="0"/>
                        <a:ea typeface="+mn-ea"/>
                        <a:cs typeface="Calibri" pitchFamily="34" charset="0"/>
                      </a:endParaRP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s-ES" sz="1000" b="0" i="0" u="none" strike="noStrike" kern="1200" cap="none" spc="0" normalizeH="0" baseline="0" noProof="0" dirty="0" smtClean="0">
                          <a:ln>
                            <a:noFill/>
                          </a:ln>
                          <a:solidFill>
                            <a:prstClr val="black"/>
                          </a:solidFill>
                          <a:effectLst/>
                          <a:uLnTx/>
                          <a:uFillTx/>
                          <a:latin typeface="Calibri" pitchFamily="34" charset="0"/>
                          <a:ea typeface="+mn-ea"/>
                          <a:cs typeface="Calibri" pitchFamily="34" charset="0"/>
                        </a:rPr>
                        <a:t>(</a:t>
                      </a:r>
                      <a:r>
                        <a:rPr kumimoji="0" lang="es-ES" sz="1000" b="0" i="0" u="none" strike="noStrike" kern="1200" cap="none" spc="0" normalizeH="0" baseline="0" noProof="0" dirty="0" err="1" smtClean="0">
                          <a:ln>
                            <a:noFill/>
                          </a:ln>
                          <a:solidFill>
                            <a:prstClr val="black"/>
                          </a:solidFill>
                          <a:effectLst/>
                          <a:uLnTx/>
                          <a:uFillTx/>
                          <a:latin typeface="Calibri" pitchFamily="34" charset="0"/>
                          <a:ea typeface="+mn-ea"/>
                          <a:cs typeface="Calibri" pitchFamily="34" charset="0"/>
                        </a:rPr>
                        <a:t>P1</a:t>
                      </a:r>
                      <a:r>
                        <a:rPr kumimoji="0" lang="es-ES" sz="1000" b="0" i="0" u="none" strike="noStrike" kern="1200" cap="none" spc="0" normalizeH="0" baseline="0" noProof="0" dirty="0" smtClean="0">
                          <a:ln>
                            <a:noFill/>
                          </a:ln>
                          <a:solidFill>
                            <a:prstClr val="black"/>
                          </a:solidFill>
                          <a:effectLst/>
                          <a:uLnTx/>
                          <a:uFillTx/>
                          <a:latin typeface="Calibri" pitchFamily="34" charset="0"/>
                          <a:ea typeface="+mn-ea"/>
                          <a:cs typeface="Calibri" pitchFamily="34" charset="0"/>
                        </a:rPr>
                        <a:t>)</a:t>
                      </a: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80000"/>
                        </a:lnSpc>
                      </a:pPr>
                      <a:r>
                        <a:rPr kumimoji="0" lang="es-ES" sz="1000" b="0" i="0" u="none" strike="noStrike" kern="1200" cap="none" spc="0" normalizeH="0" baseline="0" dirty="0">
                          <a:ln>
                            <a:noFill/>
                          </a:ln>
                          <a:solidFill>
                            <a:prstClr val="black"/>
                          </a:solidFill>
                          <a:effectLst/>
                          <a:uLnTx/>
                          <a:uFillTx/>
                          <a:latin typeface="Calibri" pitchFamily="34" charset="0"/>
                          <a:ea typeface="+mn-ea"/>
                          <a:cs typeface="Calibri" pitchFamily="34" charset="0"/>
                        </a:rPr>
                        <a:t>Estadios </a:t>
                      </a:r>
                      <a:r>
                        <a:rPr kumimoji="0" lang="es-ES" sz="1000" b="0" i="0" u="none" strike="noStrike" kern="1200" cap="none" spc="0" normalizeH="0" baseline="0" dirty="0" smtClean="0">
                          <a:ln>
                            <a:noFill/>
                          </a:ln>
                          <a:solidFill>
                            <a:prstClr val="black"/>
                          </a:solidFill>
                          <a:effectLst/>
                          <a:uLnTx/>
                          <a:uFillTx/>
                          <a:latin typeface="Calibri" pitchFamily="34" charset="0"/>
                          <a:ea typeface="+mn-ea"/>
                          <a:cs typeface="Calibri" pitchFamily="34" charset="0"/>
                        </a:rPr>
                        <a:t/>
                      </a:r>
                      <a:br>
                        <a:rPr kumimoji="0" lang="es-ES" sz="1000" b="0" i="0" u="none" strike="noStrike" kern="1200" cap="none" spc="0" normalizeH="0" baseline="0" dirty="0" smtClean="0">
                          <a:ln>
                            <a:noFill/>
                          </a:ln>
                          <a:solidFill>
                            <a:prstClr val="black"/>
                          </a:solidFill>
                          <a:effectLst/>
                          <a:uLnTx/>
                          <a:uFillTx/>
                          <a:latin typeface="Calibri" pitchFamily="34" charset="0"/>
                          <a:ea typeface="+mn-ea"/>
                          <a:cs typeface="Calibri" pitchFamily="34" charset="0"/>
                        </a:rPr>
                      </a:br>
                      <a:r>
                        <a:rPr kumimoji="0" lang="es-ES" sz="1000" b="0" i="0" u="none" strike="noStrike" kern="1200" cap="none" spc="0" normalizeH="0" baseline="0" dirty="0" smtClean="0">
                          <a:ln>
                            <a:noFill/>
                          </a:ln>
                          <a:solidFill>
                            <a:prstClr val="black"/>
                          </a:solidFill>
                          <a:effectLst/>
                          <a:uLnTx/>
                          <a:uFillTx/>
                          <a:latin typeface="Calibri" pitchFamily="34" charset="0"/>
                          <a:ea typeface="+mn-ea"/>
                          <a:cs typeface="Calibri" pitchFamily="34" charset="0"/>
                        </a:rPr>
                        <a:t>de </a:t>
                      </a:r>
                      <a:r>
                        <a:rPr kumimoji="0" lang="es-ES" sz="1000" b="0" i="0" u="none" strike="noStrike" kern="1200" cap="none" spc="0" normalizeH="0" baseline="0" dirty="0">
                          <a:ln>
                            <a:noFill/>
                          </a:ln>
                          <a:solidFill>
                            <a:prstClr val="black"/>
                          </a:solidFill>
                          <a:effectLst/>
                          <a:uLnTx/>
                          <a:uFillTx/>
                          <a:latin typeface="Calibri" pitchFamily="34" charset="0"/>
                          <a:ea typeface="+mn-ea"/>
                          <a:cs typeface="Calibri" pitchFamily="34" charset="0"/>
                        </a:rPr>
                        <a:t>futbol / eventos </a:t>
                      </a:r>
                      <a:r>
                        <a:rPr kumimoji="0" lang="es-ES" sz="1000" b="0" i="0" u="none" strike="noStrike" kern="1200" cap="none" spc="0" normalizeH="0" baseline="0" dirty="0" smtClean="0">
                          <a:ln>
                            <a:noFill/>
                          </a:ln>
                          <a:solidFill>
                            <a:prstClr val="black"/>
                          </a:solidFill>
                          <a:effectLst/>
                          <a:uLnTx/>
                          <a:uFillTx/>
                          <a:latin typeface="Calibri" pitchFamily="34" charset="0"/>
                          <a:ea typeface="+mn-ea"/>
                          <a:cs typeface="Calibri" pitchFamily="34" charset="0"/>
                        </a:rPr>
                        <a:t/>
                      </a:r>
                      <a:br>
                        <a:rPr kumimoji="0" lang="es-ES" sz="1000" b="0" i="0" u="none" strike="noStrike" kern="1200" cap="none" spc="0" normalizeH="0" baseline="0" dirty="0" smtClean="0">
                          <a:ln>
                            <a:noFill/>
                          </a:ln>
                          <a:solidFill>
                            <a:prstClr val="black"/>
                          </a:solidFill>
                          <a:effectLst/>
                          <a:uLnTx/>
                          <a:uFillTx/>
                          <a:latin typeface="Calibri" pitchFamily="34" charset="0"/>
                          <a:ea typeface="+mn-ea"/>
                          <a:cs typeface="Calibri" pitchFamily="34" charset="0"/>
                        </a:rPr>
                      </a:br>
                      <a:r>
                        <a:rPr kumimoji="0" lang="es-ES" sz="1000" b="0" i="0" u="none" strike="noStrike" kern="1200" cap="none" spc="0" normalizeH="0" baseline="0" dirty="0" smtClean="0">
                          <a:ln>
                            <a:noFill/>
                          </a:ln>
                          <a:solidFill>
                            <a:prstClr val="black"/>
                          </a:solidFill>
                          <a:effectLst/>
                          <a:uLnTx/>
                          <a:uFillTx/>
                          <a:latin typeface="Calibri" pitchFamily="34" charset="0"/>
                          <a:ea typeface="+mn-ea"/>
                          <a:cs typeface="Calibri" pitchFamily="34" charset="0"/>
                        </a:rPr>
                        <a:t>de </a:t>
                      </a:r>
                      <a:r>
                        <a:rPr kumimoji="0" lang="es-ES" sz="1000" b="0" i="0" u="none" strike="noStrike" kern="1200" cap="none" spc="0" normalizeH="0" baseline="0" dirty="0">
                          <a:ln>
                            <a:noFill/>
                          </a:ln>
                          <a:solidFill>
                            <a:prstClr val="black"/>
                          </a:solidFill>
                          <a:effectLst/>
                          <a:uLnTx/>
                          <a:uFillTx/>
                          <a:latin typeface="Calibri" pitchFamily="34" charset="0"/>
                          <a:ea typeface="+mn-ea"/>
                          <a:cs typeface="Calibri" pitchFamily="34" charset="0"/>
                        </a:rPr>
                        <a:t>futbol</a:t>
                      </a: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80000"/>
                        </a:lnSpc>
                      </a:pPr>
                      <a:r>
                        <a:rPr kumimoji="0" lang="pt-BR" sz="1000" b="0" i="0" u="none" strike="noStrike" kern="1200" cap="none" spc="0" normalizeH="0" baseline="0" dirty="0" err="1">
                          <a:ln>
                            <a:noFill/>
                          </a:ln>
                          <a:solidFill>
                            <a:prstClr val="black"/>
                          </a:solidFill>
                          <a:effectLst/>
                          <a:uLnTx/>
                          <a:uFillTx/>
                          <a:latin typeface="Calibri" pitchFamily="34" charset="0"/>
                          <a:ea typeface="+mn-ea"/>
                          <a:cs typeface="Calibri" pitchFamily="34" charset="0"/>
                        </a:rPr>
                        <a:t>Festivales</a:t>
                      </a:r>
                      <a:r>
                        <a:rPr kumimoji="0" lang="pt-BR" sz="1000" b="0" i="0" u="none" strike="noStrike" kern="1200" cap="none" spc="0" normalizeH="0" baseline="0" dirty="0">
                          <a:ln>
                            <a:noFill/>
                          </a:ln>
                          <a:solidFill>
                            <a:prstClr val="black"/>
                          </a:solidFill>
                          <a:effectLst/>
                          <a:uLnTx/>
                          <a:uFillTx/>
                          <a:latin typeface="Calibri" pitchFamily="34" charset="0"/>
                          <a:ea typeface="+mn-ea"/>
                          <a:cs typeface="Calibri" pitchFamily="34" charset="0"/>
                        </a:rPr>
                        <a:t> de música (Rock </a:t>
                      </a:r>
                      <a:r>
                        <a:rPr kumimoji="0" lang="pt-BR" sz="1000" b="0" i="0" u="none" strike="noStrike" kern="1200" cap="none" spc="0" normalizeH="0" baseline="0" dirty="0" smtClean="0">
                          <a:ln>
                            <a:noFill/>
                          </a:ln>
                          <a:solidFill>
                            <a:prstClr val="black"/>
                          </a:solidFill>
                          <a:effectLst/>
                          <a:uLnTx/>
                          <a:uFillTx/>
                          <a:latin typeface="Calibri" pitchFamily="34" charset="0"/>
                          <a:ea typeface="+mn-ea"/>
                          <a:cs typeface="Calibri" pitchFamily="34" charset="0"/>
                        </a:rPr>
                        <a:t/>
                      </a:r>
                      <a:br>
                        <a:rPr kumimoji="0" lang="pt-BR" sz="1000" b="0" i="0" u="none" strike="noStrike" kern="1200" cap="none" spc="0" normalizeH="0" baseline="0" dirty="0" smtClean="0">
                          <a:ln>
                            <a:noFill/>
                          </a:ln>
                          <a:solidFill>
                            <a:prstClr val="black"/>
                          </a:solidFill>
                          <a:effectLst/>
                          <a:uLnTx/>
                          <a:uFillTx/>
                          <a:latin typeface="Calibri" pitchFamily="34" charset="0"/>
                          <a:ea typeface="+mn-ea"/>
                          <a:cs typeface="Calibri" pitchFamily="34" charset="0"/>
                        </a:rPr>
                      </a:br>
                      <a:r>
                        <a:rPr kumimoji="0" lang="pt-BR" sz="1000" b="0" i="0" u="none" strike="noStrike" kern="1200" cap="none" spc="0" normalizeH="0" baseline="0" dirty="0" smtClean="0">
                          <a:ln>
                            <a:noFill/>
                          </a:ln>
                          <a:solidFill>
                            <a:prstClr val="black"/>
                          </a:solidFill>
                          <a:effectLst/>
                          <a:uLnTx/>
                          <a:uFillTx/>
                          <a:latin typeface="Calibri" pitchFamily="34" charset="0"/>
                          <a:ea typeface="+mn-ea"/>
                          <a:cs typeface="Calibri" pitchFamily="34" charset="0"/>
                        </a:rPr>
                        <a:t>in </a:t>
                      </a:r>
                      <a:r>
                        <a:rPr kumimoji="0" lang="pt-BR" sz="1000" b="0" i="0" u="none" strike="noStrike" kern="1200" cap="none" spc="0" normalizeH="0" baseline="0" dirty="0">
                          <a:ln>
                            <a:noFill/>
                          </a:ln>
                          <a:solidFill>
                            <a:prstClr val="black"/>
                          </a:solidFill>
                          <a:effectLst/>
                          <a:uLnTx/>
                          <a:uFillTx/>
                          <a:latin typeface="Calibri" pitchFamily="34" charset="0"/>
                          <a:ea typeface="+mn-ea"/>
                          <a:cs typeface="Calibri" pitchFamily="34" charset="0"/>
                        </a:rPr>
                        <a:t>Rio, </a:t>
                      </a:r>
                      <a:r>
                        <a:rPr kumimoji="0" lang="pt-BR" sz="1000" b="0" i="0" u="none" strike="noStrike" kern="1200" cap="none" spc="0" normalizeH="0" baseline="0" dirty="0" err="1" smtClean="0">
                          <a:ln>
                            <a:noFill/>
                          </a:ln>
                          <a:solidFill>
                            <a:prstClr val="black"/>
                          </a:solidFill>
                          <a:effectLst/>
                          <a:uLnTx/>
                          <a:uFillTx/>
                          <a:latin typeface="Calibri" pitchFamily="34" charset="0"/>
                          <a:ea typeface="+mn-ea"/>
                          <a:cs typeface="Calibri" pitchFamily="34" charset="0"/>
                        </a:rPr>
                        <a:t>Monegros</a:t>
                      </a:r>
                      <a:r>
                        <a:rPr kumimoji="0" lang="pt-BR" sz="1000" b="0" i="0" u="none" strike="noStrike" kern="1200" cap="none" spc="0" normalizeH="0" baseline="0" dirty="0" smtClean="0">
                          <a:ln>
                            <a:noFill/>
                          </a:ln>
                          <a:solidFill>
                            <a:prstClr val="black"/>
                          </a:solidFill>
                          <a:effectLst/>
                          <a:uLnTx/>
                          <a:uFillTx/>
                          <a:latin typeface="Calibri" pitchFamily="34" charset="0"/>
                          <a:ea typeface="+mn-ea"/>
                          <a:cs typeface="Calibri" pitchFamily="34" charset="0"/>
                        </a:rPr>
                        <a:t>)</a:t>
                      </a:r>
                      <a:endParaRPr kumimoji="0" lang="pt-BR" sz="1000" b="0" i="0" u="none" strike="noStrike" kern="1200" cap="none" spc="0" normalizeH="0" baseline="0" dirty="0">
                        <a:ln>
                          <a:noFill/>
                        </a:ln>
                        <a:solidFill>
                          <a:prstClr val="black"/>
                        </a:solidFill>
                        <a:effectLst/>
                        <a:uLnTx/>
                        <a:uFillTx/>
                        <a:latin typeface="Calibri" pitchFamily="34" charset="0"/>
                        <a:ea typeface="+mn-ea"/>
                        <a:cs typeface="Calibri" pitchFamily="34" charset="0"/>
                      </a:endParaRP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80000"/>
                        </a:lnSpc>
                      </a:pPr>
                      <a:r>
                        <a:rPr kumimoji="0" lang="es-ES" sz="1000" b="0" i="0" u="none" strike="noStrike" kern="1200" cap="none" spc="0" normalizeH="0" baseline="0" dirty="0">
                          <a:ln>
                            <a:noFill/>
                          </a:ln>
                          <a:solidFill>
                            <a:prstClr val="black"/>
                          </a:solidFill>
                          <a:effectLst/>
                          <a:uLnTx/>
                          <a:uFillTx/>
                          <a:latin typeface="Calibri" pitchFamily="34" charset="0"/>
                          <a:ea typeface="+mn-ea"/>
                          <a:cs typeface="Calibri" pitchFamily="34" charset="0"/>
                        </a:rPr>
                        <a:t>Conciertos en campos de futbol</a:t>
                      </a: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80000"/>
                        </a:lnSpc>
                      </a:pPr>
                      <a:r>
                        <a:rPr kumimoji="0" lang="es-ES" sz="1000" b="0" i="0" u="none" strike="noStrike" kern="1200" cap="none" spc="0" normalizeH="0" baseline="0" dirty="0">
                          <a:ln>
                            <a:noFill/>
                          </a:ln>
                          <a:solidFill>
                            <a:prstClr val="black"/>
                          </a:solidFill>
                          <a:effectLst/>
                          <a:uLnTx/>
                          <a:uFillTx/>
                          <a:latin typeface="Calibri" pitchFamily="34" charset="0"/>
                          <a:ea typeface="+mn-ea"/>
                          <a:cs typeface="Calibri" pitchFamily="34" charset="0"/>
                        </a:rPr>
                        <a:t>Otros eventos </a:t>
                      </a:r>
                      <a:r>
                        <a:rPr kumimoji="0" lang="es-ES" sz="1000" b="0" i="0" u="none" strike="noStrike" kern="1200" cap="none" spc="0" normalizeH="0" baseline="0" dirty="0" smtClean="0">
                          <a:ln>
                            <a:noFill/>
                          </a:ln>
                          <a:solidFill>
                            <a:prstClr val="black"/>
                          </a:solidFill>
                          <a:effectLst/>
                          <a:uLnTx/>
                          <a:uFillTx/>
                          <a:latin typeface="Calibri" pitchFamily="34" charset="0"/>
                          <a:ea typeface="+mn-ea"/>
                          <a:cs typeface="Calibri" pitchFamily="34" charset="0"/>
                        </a:rPr>
                        <a:t/>
                      </a:r>
                      <a:br>
                        <a:rPr kumimoji="0" lang="es-ES" sz="1000" b="0" i="0" u="none" strike="noStrike" kern="1200" cap="none" spc="0" normalizeH="0" baseline="0" dirty="0" smtClean="0">
                          <a:ln>
                            <a:noFill/>
                          </a:ln>
                          <a:solidFill>
                            <a:prstClr val="black"/>
                          </a:solidFill>
                          <a:effectLst/>
                          <a:uLnTx/>
                          <a:uFillTx/>
                          <a:latin typeface="Calibri" pitchFamily="34" charset="0"/>
                          <a:ea typeface="+mn-ea"/>
                          <a:cs typeface="Calibri" pitchFamily="34" charset="0"/>
                        </a:rPr>
                      </a:br>
                      <a:r>
                        <a:rPr kumimoji="0" lang="es-ES" sz="1000" b="0" i="0" u="none" strike="noStrike" kern="1200" cap="none" spc="0" normalizeH="0" baseline="0" dirty="0" smtClean="0">
                          <a:ln>
                            <a:noFill/>
                          </a:ln>
                          <a:solidFill>
                            <a:prstClr val="black"/>
                          </a:solidFill>
                          <a:effectLst/>
                          <a:uLnTx/>
                          <a:uFillTx/>
                          <a:latin typeface="Calibri" pitchFamily="34" charset="0"/>
                          <a:ea typeface="+mn-ea"/>
                          <a:cs typeface="Calibri" pitchFamily="34" charset="0"/>
                        </a:rPr>
                        <a:t>de </a:t>
                      </a:r>
                      <a:br>
                        <a:rPr kumimoji="0" lang="es-ES" sz="1000" b="0" i="0" u="none" strike="noStrike" kern="1200" cap="none" spc="0" normalizeH="0" baseline="0" dirty="0" smtClean="0">
                          <a:ln>
                            <a:noFill/>
                          </a:ln>
                          <a:solidFill>
                            <a:prstClr val="black"/>
                          </a:solidFill>
                          <a:effectLst/>
                          <a:uLnTx/>
                          <a:uFillTx/>
                          <a:latin typeface="Calibri" pitchFamily="34" charset="0"/>
                          <a:ea typeface="+mn-ea"/>
                          <a:cs typeface="Calibri" pitchFamily="34" charset="0"/>
                        </a:rPr>
                      </a:br>
                      <a:r>
                        <a:rPr kumimoji="0" lang="es-ES" sz="1000" b="0" i="0" u="none" strike="noStrike" kern="1200" cap="none" spc="0" normalizeH="0" baseline="0" dirty="0" smtClean="0">
                          <a:ln>
                            <a:noFill/>
                          </a:ln>
                          <a:solidFill>
                            <a:prstClr val="black"/>
                          </a:solidFill>
                          <a:effectLst/>
                          <a:uLnTx/>
                          <a:uFillTx/>
                          <a:latin typeface="Calibri" pitchFamily="34" charset="0"/>
                          <a:ea typeface="+mn-ea"/>
                          <a:cs typeface="Calibri" pitchFamily="34" charset="0"/>
                        </a:rPr>
                        <a:t>afluencia </a:t>
                      </a:r>
                      <a:r>
                        <a:rPr kumimoji="0" lang="es-ES" sz="1000" b="0" i="0" u="none" strike="noStrike" kern="1200" cap="none" spc="0" normalizeH="0" baseline="0" dirty="0">
                          <a:ln>
                            <a:noFill/>
                          </a:ln>
                          <a:solidFill>
                            <a:prstClr val="black"/>
                          </a:solidFill>
                          <a:effectLst/>
                          <a:uLnTx/>
                          <a:uFillTx/>
                          <a:latin typeface="Calibri" pitchFamily="34" charset="0"/>
                          <a:ea typeface="+mn-ea"/>
                          <a:cs typeface="Calibri" pitchFamily="34" charset="0"/>
                        </a:rPr>
                        <a:t>masiva</a:t>
                      </a: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80000"/>
                        </a:lnSpc>
                      </a:pPr>
                      <a:r>
                        <a:rPr kumimoji="0" lang="es-ES" sz="1000" b="0" i="0" u="none" strike="noStrike" kern="1200" cap="none" spc="0" normalizeH="0" baseline="0" dirty="0">
                          <a:ln>
                            <a:noFill/>
                          </a:ln>
                          <a:solidFill>
                            <a:prstClr val="black"/>
                          </a:solidFill>
                          <a:effectLst/>
                          <a:uLnTx/>
                          <a:uFillTx/>
                          <a:latin typeface="Calibri" pitchFamily="34" charset="0"/>
                          <a:ea typeface="+mn-ea"/>
                          <a:cs typeface="Calibri" pitchFamily="34" charset="0"/>
                        </a:rPr>
                        <a:t>Otros eventos deportivos de gran escala</a:t>
                      </a: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80000"/>
                        </a:lnSpc>
                      </a:pPr>
                      <a:r>
                        <a:rPr kumimoji="0" lang="es-ES" sz="1000" b="0" i="0" u="none" strike="noStrike" kern="1200" cap="none" spc="0" normalizeH="0" baseline="0" dirty="0">
                          <a:ln>
                            <a:noFill/>
                          </a:ln>
                          <a:solidFill>
                            <a:prstClr val="black"/>
                          </a:solidFill>
                          <a:effectLst/>
                          <a:uLnTx/>
                          <a:uFillTx/>
                          <a:latin typeface="Calibri" pitchFamily="34" charset="0"/>
                          <a:ea typeface="+mn-ea"/>
                          <a:cs typeface="Calibri" pitchFamily="34" charset="0"/>
                        </a:rPr>
                        <a:t>Plazas de toros</a:t>
                      </a: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80000"/>
                        </a:lnSpc>
                      </a:pPr>
                      <a:r>
                        <a:rPr kumimoji="0" lang="pt-BR" sz="1000" b="0" i="0" u="none" strike="noStrike" kern="1200" cap="none" spc="0" normalizeH="0" baseline="0" dirty="0">
                          <a:ln>
                            <a:noFill/>
                          </a:ln>
                          <a:solidFill>
                            <a:prstClr val="black"/>
                          </a:solidFill>
                          <a:effectLst/>
                          <a:uLnTx/>
                          <a:uFillTx/>
                          <a:latin typeface="Calibri" pitchFamily="34" charset="0"/>
                          <a:ea typeface="+mn-ea"/>
                          <a:cs typeface="Calibri" pitchFamily="34" charset="0"/>
                        </a:rPr>
                        <a:t>Eventos </a:t>
                      </a:r>
                      <a:r>
                        <a:rPr kumimoji="0" lang="pt-BR" sz="1000" b="0" i="0" u="none" strike="noStrike" kern="1200" cap="none" spc="0" normalizeH="0" baseline="0" dirty="0" smtClean="0">
                          <a:ln>
                            <a:noFill/>
                          </a:ln>
                          <a:solidFill>
                            <a:prstClr val="black"/>
                          </a:solidFill>
                          <a:effectLst/>
                          <a:uLnTx/>
                          <a:uFillTx/>
                          <a:latin typeface="Calibri" pitchFamily="34" charset="0"/>
                          <a:ea typeface="+mn-ea"/>
                          <a:cs typeface="Calibri" pitchFamily="34" charset="0"/>
                        </a:rPr>
                        <a:t/>
                      </a:r>
                      <a:br>
                        <a:rPr kumimoji="0" lang="pt-BR" sz="1000" b="0" i="0" u="none" strike="noStrike" kern="1200" cap="none" spc="0" normalizeH="0" baseline="0" dirty="0" smtClean="0">
                          <a:ln>
                            <a:noFill/>
                          </a:ln>
                          <a:solidFill>
                            <a:prstClr val="black"/>
                          </a:solidFill>
                          <a:effectLst/>
                          <a:uLnTx/>
                          <a:uFillTx/>
                          <a:latin typeface="Calibri" pitchFamily="34" charset="0"/>
                          <a:ea typeface="+mn-ea"/>
                          <a:cs typeface="Calibri" pitchFamily="34" charset="0"/>
                        </a:rPr>
                      </a:br>
                      <a:r>
                        <a:rPr kumimoji="0" lang="pt-BR" sz="1000" b="0" i="0" u="none" strike="noStrike" kern="1200" cap="none" spc="0" normalizeH="0" baseline="0" dirty="0" smtClean="0">
                          <a:ln>
                            <a:noFill/>
                          </a:ln>
                          <a:solidFill>
                            <a:prstClr val="black"/>
                          </a:solidFill>
                          <a:effectLst/>
                          <a:uLnTx/>
                          <a:uFillTx/>
                          <a:latin typeface="Calibri" pitchFamily="34" charset="0"/>
                          <a:ea typeface="+mn-ea"/>
                          <a:cs typeface="Calibri" pitchFamily="34" charset="0"/>
                        </a:rPr>
                        <a:t>de </a:t>
                      </a:r>
                      <a:r>
                        <a:rPr kumimoji="0" lang="pt-BR" sz="1000" b="0" i="0" u="none" strike="noStrike" kern="1200" cap="none" spc="0" normalizeH="0" baseline="0" dirty="0">
                          <a:ln>
                            <a:noFill/>
                          </a:ln>
                          <a:solidFill>
                            <a:prstClr val="black"/>
                          </a:solidFill>
                          <a:effectLst/>
                          <a:uLnTx/>
                          <a:uFillTx/>
                          <a:latin typeface="Calibri" pitchFamily="34" charset="0"/>
                          <a:ea typeface="+mn-ea"/>
                          <a:cs typeface="Calibri" pitchFamily="34" charset="0"/>
                        </a:rPr>
                        <a:t>motor (Motos / </a:t>
                      </a:r>
                      <a:r>
                        <a:rPr kumimoji="0" lang="pt-BR" sz="1000" b="0" i="0" u="none" strike="noStrike" kern="1200" cap="none" spc="0" normalizeH="0" baseline="0" dirty="0" smtClean="0">
                          <a:ln>
                            <a:noFill/>
                          </a:ln>
                          <a:solidFill>
                            <a:prstClr val="black"/>
                          </a:solidFill>
                          <a:effectLst/>
                          <a:uLnTx/>
                          <a:uFillTx/>
                          <a:latin typeface="Calibri" pitchFamily="34" charset="0"/>
                          <a:ea typeface="+mn-ea"/>
                          <a:cs typeface="Calibri" pitchFamily="34" charset="0"/>
                        </a:rPr>
                        <a:t/>
                      </a:r>
                      <a:br>
                        <a:rPr kumimoji="0" lang="pt-BR" sz="1000" b="0" i="0" u="none" strike="noStrike" kern="1200" cap="none" spc="0" normalizeH="0" baseline="0" dirty="0" smtClean="0">
                          <a:ln>
                            <a:noFill/>
                          </a:ln>
                          <a:solidFill>
                            <a:prstClr val="black"/>
                          </a:solidFill>
                          <a:effectLst/>
                          <a:uLnTx/>
                          <a:uFillTx/>
                          <a:latin typeface="Calibri" pitchFamily="34" charset="0"/>
                          <a:ea typeface="+mn-ea"/>
                          <a:cs typeface="Calibri" pitchFamily="34" charset="0"/>
                        </a:rPr>
                      </a:br>
                      <a:r>
                        <a:rPr kumimoji="0" lang="pt-BR" sz="1000" b="0" i="0" u="none" strike="noStrike" kern="1200" cap="none" spc="0" normalizeH="0" baseline="0" dirty="0" err="1" smtClean="0">
                          <a:ln>
                            <a:noFill/>
                          </a:ln>
                          <a:solidFill>
                            <a:prstClr val="black"/>
                          </a:solidFill>
                          <a:effectLst/>
                          <a:uLnTx/>
                          <a:uFillTx/>
                          <a:latin typeface="Calibri" pitchFamily="34" charset="0"/>
                          <a:ea typeface="+mn-ea"/>
                          <a:cs typeface="Calibri" pitchFamily="34" charset="0"/>
                        </a:rPr>
                        <a:t>F1</a:t>
                      </a:r>
                      <a:r>
                        <a:rPr kumimoji="0" lang="pt-BR" sz="1000" b="0" i="0" u="none" strike="noStrike" kern="1200" cap="none" spc="0" normalizeH="0" baseline="0" dirty="0">
                          <a:ln>
                            <a:noFill/>
                          </a:ln>
                          <a:solidFill>
                            <a:prstClr val="black"/>
                          </a:solidFill>
                          <a:effectLst/>
                          <a:uLnTx/>
                          <a:uFillTx/>
                          <a:latin typeface="Calibri" pitchFamily="34" charset="0"/>
                          <a:ea typeface="+mn-ea"/>
                          <a:cs typeface="Calibri" pitchFamily="34" charset="0"/>
                        </a:rPr>
                        <a:t>)</a:t>
                      </a: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80000"/>
                        </a:lnSpc>
                      </a:pPr>
                      <a:r>
                        <a:rPr kumimoji="0" lang="es-ES" sz="1000" b="0" i="0" u="none" strike="noStrike" kern="1200" cap="none" spc="0" normalizeH="0" baseline="0" dirty="0">
                          <a:ln>
                            <a:noFill/>
                          </a:ln>
                          <a:solidFill>
                            <a:prstClr val="black"/>
                          </a:solidFill>
                          <a:effectLst/>
                          <a:uLnTx/>
                          <a:uFillTx/>
                          <a:latin typeface="Calibri" pitchFamily="34" charset="0"/>
                          <a:ea typeface="+mn-ea"/>
                          <a:cs typeface="Calibri" pitchFamily="34" charset="0"/>
                        </a:rPr>
                        <a:t>Eventos </a:t>
                      </a:r>
                      <a:r>
                        <a:rPr kumimoji="0" lang="es-ES" sz="1000" b="0" i="0" u="none" strike="noStrike" kern="1200" cap="none" spc="0" normalizeH="0" baseline="0" dirty="0" smtClean="0">
                          <a:ln>
                            <a:noFill/>
                          </a:ln>
                          <a:solidFill>
                            <a:prstClr val="black"/>
                          </a:solidFill>
                          <a:effectLst/>
                          <a:uLnTx/>
                          <a:uFillTx/>
                          <a:latin typeface="Calibri" pitchFamily="34" charset="0"/>
                          <a:ea typeface="+mn-ea"/>
                          <a:cs typeface="Calibri" pitchFamily="34" charset="0"/>
                        </a:rPr>
                        <a:t/>
                      </a:r>
                      <a:br>
                        <a:rPr kumimoji="0" lang="es-ES" sz="1000" b="0" i="0" u="none" strike="noStrike" kern="1200" cap="none" spc="0" normalizeH="0" baseline="0" dirty="0" smtClean="0">
                          <a:ln>
                            <a:noFill/>
                          </a:ln>
                          <a:solidFill>
                            <a:prstClr val="black"/>
                          </a:solidFill>
                          <a:effectLst/>
                          <a:uLnTx/>
                          <a:uFillTx/>
                          <a:latin typeface="Calibri" pitchFamily="34" charset="0"/>
                          <a:ea typeface="+mn-ea"/>
                          <a:cs typeface="Calibri" pitchFamily="34" charset="0"/>
                        </a:rPr>
                      </a:br>
                      <a:r>
                        <a:rPr kumimoji="0" lang="es-ES" sz="1000" b="0" i="0" u="none" strike="noStrike" kern="1200" cap="none" spc="0" normalizeH="0" baseline="0" dirty="0" smtClean="0">
                          <a:ln>
                            <a:noFill/>
                          </a:ln>
                          <a:solidFill>
                            <a:prstClr val="black"/>
                          </a:solidFill>
                          <a:effectLst/>
                          <a:uLnTx/>
                          <a:uFillTx/>
                          <a:latin typeface="Calibri" pitchFamily="34" charset="0"/>
                          <a:ea typeface="+mn-ea"/>
                          <a:cs typeface="Calibri" pitchFamily="34" charset="0"/>
                        </a:rPr>
                        <a:t>de baloncesto</a:t>
                      </a:r>
                      <a:br>
                        <a:rPr kumimoji="0" lang="es-ES" sz="1000" b="0" i="0" u="none" strike="noStrike" kern="1200" cap="none" spc="0" normalizeH="0" baseline="0" dirty="0" smtClean="0">
                          <a:ln>
                            <a:noFill/>
                          </a:ln>
                          <a:solidFill>
                            <a:prstClr val="black"/>
                          </a:solidFill>
                          <a:effectLst/>
                          <a:uLnTx/>
                          <a:uFillTx/>
                          <a:latin typeface="Calibri" pitchFamily="34" charset="0"/>
                          <a:ea typeface="+mn-ea"/>
                          <a:cs typeface="Calibri" pitchFamily="34" charset="0"/>
                        </a:rPr>
                      </a:br>
                      <a:r>
                        <a:rPr kumimoji="0" lang="es-ES" sz="1000" b="0" i="0" u="none" strike="noStrike" kern="1200" cap="none" spc="0" normalizeH="0" baseline="0" dirty="0" smtClean="0">
                          <a:ln>
                            <a:noFill/>
                          </a:ln>
                          <a:solidFill>
                            <a:prstClr val="black"/>
                          </a:solidFill>
                          <a:effectLst/>
                          <a:uLnTx/>
                          <a:uFillTx/>
                          <a:latin typeface="Calibri" pitchFamily="34" charset="0"/>
                          <a:ea typeface="+mn-ea"/>
                          <a:cs typeface="Calibri" pitchFamily="34" charset="0"/>
                        </a:rPr>
                        <a:t>/juegos de </a:t>
                      </a:r>
                      <a:r>
                        <a:rPr kumimoji="0" lang="es-ES" sz="1000" b="0" i="0" u="none" strike="noStrike" kern="1200" cap="none" spc="0" normalizeH="0" baseline="0" dirty="0">
                          <a:ln>
                            <a:noFill/>
                          </a:ln>
                          <a:solidFill>
                            <a:prstClr val="black"/>
                          </a:solidFill>
                          <a:effectLst/>
                          <a:uLnTx/>
                          <a:uFillTx/>
                          <a:latin typeface="Calibri" pitchFamily="34" charset="0"/>
                          <a:ea typeface="+mn-ea"/>
                          <a:cs typeface="Calibri" pitchFamily="34" charset="0"/>
                        </a:rPr>
                        <a:t>asistencia masiva</a:t>
                      </a: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80000"/>
                        </a:lnSpc>
                      </a:pPr>
                      <a:r>
                        <a:rPr kumimoji="0" lang="es-ES" sz="1000" b="0" i="0" u="none" strike="noStrike" kern="1200" cap="none" spc="0" normalizeH="0" baseline="0" dirty="0">
                          <a:ln>
                            <a:noFill/>
                          </a:ln>
                          <a:solidFill>
                            <a:prstClr val="black"/>
                          </a:solidFill>
                          <a:effectLst/>
                          <a:uLnTx/>
                          <a:uFillTx/>
                          <a:latin typeface="Calibri" pitchFamily="34" charset="0"/>
                          <a:ea typeface="+mn-ea"/>
                          <a:cs typeface="Calibri" pitchFamily="34" charset="0"/>
                        </a:rPr>
                        <a:t>Eventos </a:t>
                      </a:r>
                      <a:r>
                        <a:rPr kumimoji="0" lang="es-ES" sz="1000" b="0" i="0" u="none" strike="noStrike" kern="1200" cap="none" spc="0" normalizeH="0" baseline="0" dirty="0" smtClean="0">
                          <a:ln>
                            <a:noFill/>
                          </a:ln>
                          <a:solidFill>
                            <a:prstClr val="black"/>
                          </a:solidFill>
                          <a:effectLst/>
                          <a:uLnTx/>
                          <a:uFillTx/>
                          <a:latin typeface="Calibri" pitchFamily="34" charset="0"/>
                          <a:ea typeface="+mn-ea"/>
                          <a:cs typeface="Calibri" pitchFamily="34" charset="0"/>
                        </a:rPr>
                        <a:t/>
                      </a:r>
                      <a:br>
                        <a:rPr kumimoji="0" lang="es-ES" sz="1000" b="0" i="0" u="none" strike="noStrike" kern="1200" cap="none" spc="0" normalizeH="0" baseline="0" dirty="0" smtClean="0">
                          <a:ln>
                            <a:noFill/>
                          </a:ln>
                          <a:solidFill>
                            <a:prstClr val="black"/>
                          </a:solidFill>
                          <a:effectLst/>
                          <a:uLnTx/>
                          <a:uFillTx/>
                          <a:latin typeface="Calibri" pitchFamily="34" charset="0"/>
                          <a:ea typeface="+mn-ea"/>
                          <a:cs typeface="Calibri" pitchFamily="34" charset="0"/>
                        </a:rPr>
                      </a:br>
                      <a:r>
                        <a:rPr kumimoji="0" lang="es-ES" sz="1000" b="0" i="0" u="none" strike="noStrike" kern="1200" cap="none" spc="0" normalizeH="0" baseline="0" dirty="0" smtClean="0">
                          <a:ln>
                            <a:noFill/>
                          </a:ln>
                          <a:solidFill>
                            <a:prstClr val="black"/>
                          </a:solidFill>
                          <a:effectLst/>
                          <a:uLnTx/>
                          <a:uFillTx/>
                          <a:latin typeface="Calibri" pitchFamily="34" charset="0"/>
                          <a:ea typeface="+mn-ea"/>
                          <a:cs typeface="Calibri" pitchFamily="34" charset="0"/>
                        </a:rPr>
                        <a:t>de </a:t>
                      </a:r>
                      <a:r>
                        <a:rPr kumimoji="0" lang="es-ES" sz="1000" b="0" i="0" u="none" strike="noStrike" kern="1200" cap="none" spc="0" normalizeH="0" baseline="0" dirty="0">
                          <a:ln>
                            <a:noFill/>
                          </a:ln>
                          <a:solidFill>
                            <a:prstClr val="black"/>
                          </a:solidFill>
                          <a:effectLst/>
                          <a:uLnTx/>
                          <a:uFillTx/>
                          <a:latin typeface="Calibri" pitchFamily="34" charset="0"/>
                          <a:ea typeface="+mn-ea"/>
                          <a:cs typeface="Calibri" pitchFamily="34" charset="0"/>
                        </a:rPr>
                        <a:t>tenis / torneos de afluencia masiva</a:t>
                      </a: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8" name="7 CuadroTexto"/>
          <p:cNvSpPr txBox="1"/>
          <p:nvPr/>
        </p:nvSpPr>
        <p:spPr>
          <a:xfrm>
            <a:off x="56456" y="836712"/>
            <a:ext cx="8640960" cy="646331"/>
          </a:xfrm>
          <a:prstGeom prst="rect">
            <a:avLst/>
          </a:prstGeom>
          <a:noFill/>
          <a:ln>
            <a:noFill/>
          </a:ln>
        </p:spPr>
        <p:txBody>
          <a:bodyPr wrap="square" rtlCol="0">
            <a:spAutoFit/>
          </a:bodyPr>
          <a:lstStyle>
            <a:defPPr>
              <a:defRPr lang="es-ES_tradnl"/>
            </a:defPPr>
            <a:lvl1pPr algn="l">
              <a:spcBef>
                <a:spcPts val="0"/>
              </a:spcBef>
              <a:defRPr sz="2000" b="1">
                <a:solidFill>
                  <a:schemeClr val="bg1">
                    <a:lumMod val="50000"/>
                  </a:schemeClr>
                </a:solidFill>
                <a:latin typeface="Calibri" pitchFamily="34" charset="0"/>
                <a:cs typeface="Calibri" pitchFamily="34" charset="0"/>
              </a:defRPr>
            </a:lvl1pPr>
          </a:lstStyle>
          <a:p>
            <a:r>
              <a:rPr lang="es-ES" dirty="0">
                <a:solidFill>
                  <a:schemeClr val="accent6">
                    <a:lumMod val="75000"/>
                  </a:schemeClr>
                </a:solidFill>
              </a:rPr>
              <a:t>Índice de seguridad</a:t>
            </a:r>
            <a:r>
              <a:rPr lang="es-ES" dirty="0"/>
              <a:t/>
            </a:r>
            <a:br>
              <a:rPr lang="es-ES" dirty="0"/>
            </a:br>
            <a:r>
              <a:rPr lang="es-ES" sz="1600" i="1" dirty="0" smtClean="0">
                <a:solidFill>
                  <a:schemeClr val="bg1">
                    <a:lumMod val="65000"/>
                  </a:schemeClr>
                </a:solidFill>
              </a:rPr>
              <a:t>Por Comunidad autónoma</a:t>
            </a:r>
            <a:endParaRPr lang="es-ES" sz="1600" i="1" dirty="0">
              <a:solidFill>
                <a:schemeClr val="bg1">
                  <a:lumMod val="65000"/>
                </a:schemeClr>
              </a:solidFill>
            </a:endParaRPr>
          </a:p>
        </p:txBody>
      </p:sp>
      <p:sp>
        <p:nvSpPr>
          <p:cNvPr id="148" name="Rectangle 3"/>
          <p:cNvSpPr>
            <a:spLocks noChangeArrowheads="1"/>
          </p:cNvSpPr>
          <p:nvPr/>
        </p:nvSpPr>
        <p:spPr bwMode="auto">
          <a:xfrm>
            <a:off x="36513" y="35999"/>
            <a:ext cx="8516887" cy="648000"/>
          </a:xfrm>
          <a:prstGeom prst="rect">
            <a:avLst/>
          </a:prstGeom>
          <a:solidFill>
            <a:schemeClr val="accent6">
              <a:lumMod val="75000"/>
            </a:schemeClr>
          </a:solidFill>
          <a:ln>
            <a:noFill/>
          </a:ln>
          <a:effectLst/>
          <a:extLst/>
        </p:spPr>
        <p:txBody>
          <a:bodyPr wrap="square" lIns="0" tIns="0" rIns="0" bIns="0" anchor="ctr">
            <a:noAutofit/>
          </a:bodyPr>
          <a:lstStyle/>
          <a:p>
            <a:endParaRPr lang="es-ES"/>
          </a:p>
        </p:txBody>
      </p:sp>
      <p:sp>
        <p:nvSpPr>
          <p:cNvPr id="149" name="148 CuadroTexto"/>
          <p:cNvSpPr txBox="1"/>
          <p:nvPr/>
        </p:nvSpPr>
        <p:spPr>
          <a:xfrm>
            <a:off x="56456" y="170534"/>
            <a:ext cx="5618654" cy="400110"/>
          </a:xfrm>
          <a:prstGeom prst="rect">
            <a:avLst/>
          </a:prstGeom>
          <a:noFill/>
        </p:spPr>
        <p:txBody>
          <a:bodyPr wrap="none" rtlCol="0">
            <a:spAutoFit/>
          </a:bodyPr>
          <a:lstStyle>
            <a:defPPr>
              <a:defRPr lang="es-ES_tradnl"/>
            </a:defPPr>
            <a:lvl1pPr algn="l">
              <a:defRPr sz="2000">
                <a:ln>
                  <a:solidFill>
                    <a:schemeClr val="bg1"/>
                  </a:solidFill>
                </a:ln>
                <a:solidFill>
                  <a:schemeClr val="bg1"/>
                </a:solidFill>
                <a:latin typeface="Calibri" pitchFamily="34" charset="0"/>
                <a:cs typeface="Calibri" pitchFamily="34" charset="0"/>
              </a:defRPr>
            </a:lvl1pPr>
          </a:lstStyle>
          <a:p>
            <a:r>
              <a:rPr lang="es-ES" dirty="0"/>
              <a:t>SEGURIDAD CIUDADANA EN LOS EVENTOS MASIVOS</a:t>
            </a:r>
          </a:p>
        </p:txBody>
      </p:sp>
      <p:sp>
        <p:nvSpPr>
          <p:cNvPr id="132" name="131 CuadroTexto"/>
          <p:cNvSpPr txBox="1"/>
          <p:nvPr/>
        </p:nvSpPr>
        <p:spPr>
          <a:xfrm>
            <a:off x="0" y="6396335"/>
            <a:ext cx="7545288" cy="461665"/>
          </a:xfrm>
          <a:prstGeom prst="rect">
            <a:avLst/>
          </a:prstGeom>
          <a:noFill/>
        </p:spPr>
        <p:txBody>
          <a:bodyPr wrap="square" rtlCol="0">
            <a:spAutoFit/>
          </a:bodyPr>
          <a:lstStyle>
            <a:defPPr>
              <a:defRPr lang="es-ES_tradnl"/>
            </a:defPPr>
            <a:lvl1pPr algn="l">
              <a:defRPr sz="1200">
                <a:solidFill>
                  <a:schemeClr val="bg1">
                    <a:lumMod val="50000"/>
                  </a:schemeClr>
                </a:solidFill>
                <a:latin typeface="Calibri" pitchFamily="34" charset="0"/>
                <a:cs typeface="Calibri" pitchFamily="34" charset="0"/>
              </a:defRPr>
            </a:lvl1pPr>
          </a:lstStyle>
          <a:p>
            <a:r>
              <a:rPr lang="es-ES" dirty="0" err="1" smtClean="0"/>
              <a:t>D2a</a:t>
            </a:r>
            <a:r>
              <a:rPr lang="es-ES" dirty="0"/>
              <a:t>.- Considerando </a:t>
            </a:r>
            <a:r>
              <a:rPr lang="es-ES" dirty="0" smtClean="0"/>
              <a:t>los siguientes eventos ¿Cuál </a:t>
            </a:r>
            <a:r>
              <a:rPr lang="es-ES" dirty="0"/>
              <a:t>es su percepción </a:t>
            </a:r>
            <a:r>
              <a:rPr lang="es-ES" dirty="0" smtClean="0"/>
              <a:t>sobre la seguridad, </a:t>
            </a:r>
            <a:br>
              <a:rPr lang="es-ES" dirty="0" smtClean="0"/>
            </a:br>
            <a:r>
              <a:rPr lang="es-ES" dirty="0" smtClean="0"/>
              <a:t>en </a:t>
            </a:r>
            <a:r>
              <a:rPr lang="es-ES" dirty="0"/>
              <a:t>cuanto a posibles comportamientos antisociales, </a:t>
            </a:r>
            <a:r>
              <a:rPr lang="es-ES" dirty="0" smtClean="0"/>
              <a:t>en cada uno de éstos?</a:t>
            </a:r>
            <a:endParaRPr lang="es-ES" dirty="0"/>
          </a:p>
        </p:txBody>
      </p:sp>
      <p:sp>
        <p:nvSpPr>
          <p:cNvPr id="133" name="132 Rectángulo"/>
          <p:cNvSpPr/>
          <p:nvPr/>
        </p:nvSpPr>
        <p:spPr>
          <a:xfrm>
            <a:off x="3145878" y="1540271"/>
            <a:ext cx="2265428" cy="400110"/>
          </a:xfrm>
          <a:prstGeom prst="rect">
            <a:avLst/>
          </a:prstGeom>
        </p:spPr>
        <p:txBody>
          <a:bodyPr wrap="none">
            <a:spAutoFit/>
          </a:bodyPr>
          <a:lstStyle/>
          <a:p>
            <a:pPr algn="l"/>
            <a:r>
              <a:rPr lang="es-ES" sz="2000" b="1" i="1" dirty="0" smtClean="0">
                <a:solidFill>
                  <a:schemeClr val="bg1">
                    <a:lumMod val="50000"/>
                  </a:schemeClr>
                </a:solidFill>
                <a:latin typeface="Calibri" pitchFamily="34" charset="0"/>
                <a:cs typeface="Calibri" pitchFamily="34" charset="0"/>
              </a:rPr>
              <a:t>Resto Comunidades</a:t>
            </a:r>
            <a:endParaRPr lang="es-ES" b="1" dirty="0">
              <a:solidFill>
                <a:schemeClr val="bg1">
                  <a:lumMod val="50000"/>
                </a:schemeClr>
              </a:solidFill>
            </a:endParaRPr>
          </a:p>
        </p:txBody>
      </p:sp>
      <p:grpSp>
        <p:nvGrpSpPr>
          <p:cNvPr id="151" name="150 Grupo"/>
          <p:cNvGrpSpPr/>
          <p:nvPr/>
        </p:nvGrpSpPr>
        <p:grpSpPr>
          <a:xfrm>
            <a:off x="382285" y="1747791"/>
            <a:ext cx="2093818" cy="1758419"/>
            <a:chOff x="534685" y="1747791"/>
            <a:chExt cx="2514964" cy="2112104"/>
          </a:xfrm>
        </p:grpSpPr>
        <p:sp>
          <p:nvSpPr>
            <p:cNvPr id="152" name="Freeform 100"/>
            <p:cNvSpPr>
              <a:spLocks/>
            </p:cNvSpPr>
            <p:nvPr/>
          </p:nvSpPr>
          <p:spPr bwMode="auto">
            <a:xfrm>
              <a:off x="976443" y="1933941"/>
              <a:ext cx="473987" cy="334513"/>
            </a:xfrm>
            <a:custGeom>
              <a:avLst/>
              <a:gdLst>
                <a:gd name="T0" fmla="*/ 184 w 952"/>
                <a:gd name="T1" fmla="*/ 532 h 671"/>
                <a:gd name="T2" fmla="*/ 121 w 952"/>
                <a:gd name="T3" fmla="*/ 462 h 671"/>
                <a:gd name="T4" fmla="*/ 96 w 952"/>
                <a:gd name="T5" fmla="*/ 392 h 671"/>
                <a:gd name="T6" fmla="*/ 67 w 952"/>
                <a:gd name="T7" fmla="*/ 355 h 671"/>
                <a:gd name="T8" fmla="*/ 49 w 952"/>
                <a:gd name="T9" fmla="*/ 354 h 671"/>
                <a:gd name="T10" fmla="*/ 26 w 952"/>
                <a:gd name="T11" fmla="*/ 359 h 671"/>
                <a:gd name="T12" fmla="*/ 8 w 952"/>
                <a:gd name="T13" fmla="*/ 341 h 671"/>
                <a:gd name="T14" fmla="*/ 0 w 952"/>
                <a:gd name="T15" fmla="*/ 301 h 671"/>
                <a:gd name="T16" fmla="*/ 13 w 952"/>
                <a:gd name="T17" fmla="*/ 244 h 671"/>
                <a:gd name="T18" fmla="*/ 68 w 952"/>
                <a:gd name="T19" fmla="*/ 182 h 671"/>
                <a:gd name="T20" fmla="*/ 76 w 952"/>
                <a:gd name="T21" fmla="*/ 156 h 671"/>
                <a:gd name="T22" fmla="*/ 61 w 952"/>
                <a:gd name="T23" fmla="*/ 132 h 671"/>
                <a:gd name="T24" fmla="*/ 88 w 952"/>
                <a:gd name="T25" fmla="*/ 122 h 671"/>
                <a:gd name="T26" fmla="*/ 206 w 952"/>
                <a:gd name="T27" fmla="*/ 125 h 671"/>
                <a:gd name="T28" fmla="*/ 248 w 952"/>
                <a:gd name="T29" fmla="*/ 106 h 671"/>
                <a:gd name="T30" fmla="*/ 278 w 952"/>
                <a:gd name="T31" fmla="*/ 61 h 671"/>
                <a:gd name="T32" fmla="*/ 326 w 952"/>
                <a:gd name="T33" fmla="*/ 90 h 671"/>
                <a:gd name="T34" fmla="*/ 385 w 952"/>
                <a:gd name="T35" fmla="*/ 53 h 671"/>
                <a:gd name="T36" fmla="*/ 413 w 952"/>
                <a:gd name="T37" fmla="*/ 66 h 671"/>
                <a:gd name="T38" fmla="*/ 460 w 952"/>
                <a:gd name="T39" fmla="*/ 98 h 671"/>
                <a:gd name="T40" fmla="*/ 495 w 952"/>
                <a:gd name="T41" fmla="*/ 109 h 671"/>
                <a:gd name="T42" fmla="*/ 573 w 952"/>
                <a:gd name="T43" fmla="*/ 57 h 671"/>
                <a:gd name="T44" fmla="*/ 656 w 952"/>
                <a:gd name="T45" fmla="*/ 84 h 671"/>
                <a:gd name="T46" fmla="*/ 719 w 952"/>
                <a:gd name="T47" fmla="*/ 57 h 671"/>
                <a:gd name="T48" fmla="*/ 757 w 952"/>
                <a:gd name="T49" fmla="*/ 71 h 671"/>
                <a:gd name="T50" fmla="*/ 826 w 952"/>
                <a:gd name="T51" fmla="*/ 0 h 671"/>
                <a:gd name="T52" fmla="*/ 875 w 952"/>
                <a:gd name="T53" fmla="*/ 5 h 671"/>
                <a:gd name="T54" fmla="*/ 873 w 952"/>
                <a:gd name="T55" fmla="*/ 50 h 671"/>
                <a:gd name="T56" fmla="*/ 928 w 952"/>
                <a:gd name="T57" fmla="*/ 92 h 671"/>
                <a:gd name="T58" fmla="*/ 952 w 952"/>
                <a:gd name="T59" fmla="*/ 113 h 671"/>
                <a:gd name="T60" fmla="*/ 917 w 952"/>
                <a:gd name="T61" fmla="*/ 138 h 671"/>
                <a:gd name="T62" fmla="*/ 871 w 952"/>
                <a:gd name="T63" fmla="*/ 196 h 671"/>
                <a:gd name="T64" fmla="*/ 874 w 952"/>
                <a:gd name="T65" fmla="*/ 426 h 671"/>
                <a:gd name="T66" fmla="*/ 831 w 952"/>
                <a:gd name="T67" fmla="*/ 442 h 671"/>
                <a:gd name="T68" fmla="*/ 812 w 952"/>
                <a:gd name="T69" fmla="*/ 482 h 671"/>
                <a:gd name="T70" fmla="*/ 840 w 952"/>
                <a:gd name="T71" fmla="*/ 532 h 671"/>
                <a:gd name="T72" fmla="*/ 802 w 952"/>
                <a:gd name="T73" fmla="*/ 565 h 671"/>
                <a:gd name="T74" fmla="*/ 676 w 952"/>
                <a:gd name="T75" fmla="*/ 565 h 671"/>
                <a:gd name="T76" fmla="*/ 650 w 952"/>
                <a:gd name="T77" fmla="*/ 587 h 671"/>
                <a:gd name="T78" fmla="*/ 650 w 952"/>
                <a:gd name="T79" fmla="*/ 671 h 671"/>
                <a:gd name="T80" fmla="*/ 556 w 952"/>
                <a:gd name="T81" fmla="*/ 604 h 671"/>
                <a:gd name="T82" fmla="*/ 448 w 952"/>
                <a:gd name="T83" fmla="*/ 604 h 671"/>
                <a:gd name="T84" fmla="*/ 328 w 952"/>
                <a:gd name="T85" fmla="*/ 586 h 671"/>
                <a:gd name="T86" fmla="*/ 271 w 952"/>
                <a:gd name="T87" fmla="*/ 536 h 671"/>
                <a:gd name="T88" fmla="*/ 184 w 952"/>
                <a:gd name="T89" fmla="*/ 532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52" h="671">
                  <a:moveTo>
                    <a:pt x="184" y="532"/>
                  </a:moveTo>
                  <a:lnTo>
                    <a:pt x="121" y="462"/>
                  </a:lnTo>
                  <a:lnTo>
                    <a:pt x="96" y="392"/>
                  </a:lnTo>
                  <a:lnTo>
                    <a:pt x="67" y="355"/>
                  </a:lnTo>
                  <a:lnTo>
                    <a:pt x="49" y="354"/>
                  </a:lnTo>
                  <a:lnTo>
                    <a:pt x="26" y="359"/>
                  </a:lnTo>
                  <a:lnTo>
                    <a:pt x="8" y="341"/>
                  </a:lnTo>
                  <a:lnTo>
                    <a:pt x="0" y="301"/>
                  </a:lnTo>
                  <a:lnTo>
                    <a:pt x="13" y="244"/>
                  </a:lnTo>
                  <a:lnTo>
                    <a:pt x="68" y="182"/>
                  </a:lnTo>
                  <a:lnTo>
                    <a:pt x="76" y="156"/>
                  </a:lnTo>
                  <a:lnTo>
                    <a:pt x="61" y="132"/>
                  </a:lnTo>
                  <a:lnTo>
                    <a:pt x="88" y="122"/>
                  </a:lnTo>
                  <a:lnTo>
                    <a:pt x="206" y="125"/>
                  </a:lnTo>
                  <a:lnTo>
                    <a:pt x="248" y="106"/>
                  </a:lnTo>
                  <a:lnTo>
                    <a:pt x="278" y="61"/>
                  </a:lnTo>
                  <a:lnTo>
                    <a:pt x="326" y="90"/>
                  </a:lnTo>
                  <a:lnTo>
                    <a:pt x="385" y="53"/>
                  </a:lnTo>
                  <a:lnTo>
                    <a:pt x="413" y="66"/>
                  </a:lnTo>
                  <a:lnTo>
                    <a:pt x="460" y="98"/>
                  </a:lnTo>
                  <a:lnTo>
                    <a:pt x="495" y="109"/>
                  </a:lnTo>
                  <a:lnTo>
                    <a:pt x="573" y="57"/>
                  </a:lnTo>
                  <a:lnTo>
                    <a:pt x="656" y="84"/>
                  </a:lnTo>
                  <a:lnTo>
                    <a:pt x="719" y="57"/>
                  </a:lnTo>
                  <a:lnTo>
                    <a:pt x="757" y="71"/>
                  </a:lnTo>
                  <a:lnTo>
                    <a:pt x="826" y="0"/>
                  </a:lnTo>
                  <a:lnTo>
                    <a:pt x="875" y="5"/>
                  </a:lnTo>
                  <a:lnTo>
                    <a:pt x="873" y="50"/>
                  </a:lnTo>
                  <a:lnTo>
                    <a:pt x="928" y="92"/>
                  </a:lnTo>
                  <a:lnTo>
                    <a:pt x="952" y="113"/>
                  </a:lnTo>
                  <a:lnTo>
                    <a:pt x="917" y="138"/>
                  </a:lnTo>
                  <a:lnTo>
                    <a:pt x="871" y="196"/>
                  </a:lnTo>
                  <a:lnTo>
                    <a:pt x="874" y="426"/>
                  </a:lnTo>
                  <a:lnTo>
                    <a:pt x="831" y="442"/>
                  </a:lnTo>
                  <a:lnTo>
                    <a:pt x="812" y="482"/>
                  </a:lnTo>
                  <a:lnTo>
                    <a:pt x="840" y="532"/>
                  </a:lnTo>
                  <a:lnTo>
                    <a:pt x="802" y="565"/>
                  </a:lnTo>
                  <a:lnTo>
                    <a:pt x="676" y="565"/>
                  </a:lnTo>
                  <a:lnTo>
                    <a:pt x="650" y="587"/>
                  </a:lnTo>
                  <a:lnTo>
                    <a:pt x="650" y="671"/>
                  </a:lnTo>
                  <a:lnTo>
                    <a:pt x="556" y="604"/>
                  </a:lnTo>
                  <a:lnTo>
                    <a:pt x="448" y="604"/>
                  </a:lnTo>
                  <a:lnTo>
                    <a:pt x="328" y="586"/>
                  </a:lnTo>
                  <a:lnTo>
                    <a:pt x="271" y="536"/>
                  </a:lnTo>
                  <a:lnTo>
                    <a:pt x="184" y="532"/>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153" name="Freeform 65"/>
            <p:cNvSpPr>
              <a:spLocks/>
            </p:cNvSpPr>
            <p:nvPr/>
          </p:nvSpPr>
          <p:spPr bwMode="auto">
            <a:xfrm>
              <a:off x="1287618" y="2716880"/>
              <a:ext cx="531221" cy="250052"/>
            </a:xfrm>
            <a:custGeom>
              <a:avLst/>
              <a:gdLst>
                <a:gd name="T0" fmla="*/ 38 w 846"/>
                <a:gd name="T1" fmla="*/ 98 h 398"/>
                <a:gd name="T2" fmla="*/ 79 w 846"/>
                <a:gd name="T3" fmla="*/ 63 h 398"/>
                <a:gd name="T4" fmla="*/ 122 w 846"/>
                <a:gd name="T5" fmla="*/ 51 h 398"/>
                <a:gd name="T6" fmla="*/ 164 w 846"/>
                <a:gd name="T7" fmla="*/ 45 h 398"/>
                <a:gd name="T8" fmla="*/ 176 w 846"/>
                <a:gd name="T9" fmla="*/ 15 h 398"/>
                <a:gd name="T10" fmla="*/ 210 w 846"/>
                <a:gd name="T11" fmla="*/ 0 h 398"/>
                <a:gd name="T12" fmla="*/ 230 w 846"/>
                <a:gd name="T13" fmla="*/ 29 h 398"/>
                <a:gd name="T14" fmla="*/ 242 w 846"/>
                <a:gd name="T15" fmla="*/ 63 h 398"/>
                <a:gd name="T16" fmla="*/ 273 w 846"/>
                <a:gd name="T17" fmla="*/ 55 h 398"/>
                <a:gd name="T18" fmla="*/ 336 w 846"/>
                <a:gd name="T19" fmla="*/ 41 h 398"/>
                <a:gd name="T20" fmla="*/ 407 w 846"/>
                <a:gd name="T21" fmla="*/ 10 h 398"/>
                <a:gd name="T22" fmla="*/ 492 w 846"/>
                <a:gd name="T23" fmla="*/ 63 h 398"/>
                <a:gd name="T24" fmla="*/ 580 w 846"/>
                <a:gd name="T25" fmla="*/ 81 h 398"/>
                <a:gd name="T26" fmla="*/ 587 w 846"/>
                <a:gd name="T27" fmla="*/ 101 h 398"/>
                <a:gd name="T28" fmla="*/ 587 w 846"/>
                <a:gd name="T29" fmla="*/ 110 h 398"/>
                <a:gd name="T30" fmla="*/ 562 w 846"/>
                <a:gd name="T31" fmla="*/ 139 h 398"/>
                <a:gd name="T32" fmla="*/ 576 w 846"/>
                <a:gd name="T33" fmla="*/ 162 h 398"/>
                <a:gd name="T34" fmla="*/ 665 w 846"/>
                <a:gd name="T35" fmla="*/ 94 h 398"/>
                <a:gd name="T36" fmla="*/ 711 w 846"/>
                <a:gd name="T37" fmla="*/ 92 h 398"/>
                <a:gd name="T38" fmla="*/ 760 w 846"/>
                <a:gd name="T39" fmla="*/ 81 h 398"/>
                <a:gd name="T40" fmla="*/ 779 w 846"/>
                <a:gd name="T41" fmla="*/ 217 h 398"/>
                <a:gd name="T42" fmla="*/ 811 w 846"/>
                <a:gd name="T43" fmla="*/ 259 h 398"/>
                <a:gd name="T44" fmla="*/ 846 w 846"/>
                <a:gd name="T45" fmla="*/ 373 h 398"/>
                <a:gd name="T46" fmla="*/ 737 w 846"/>
                <a:gd name="T47" fmla="*/ 374 h 398"/>
                <a:gd name="T48" fmla="*/ 610 w 846"/>
                <a:gd name="T49" fmla="*/ 398 h 398"/>
                <a:gd name="T50" fmla="*/ 544 w 846"/>
                <a:gd name="T51" fmla="*/ 380 h 398"/>
                <a:gd name="T52" fmla="*/ 470 w 846"/>
                <a:gd name="T53" fmla="*/ 338 h 398"/>
                <a:gd name="T54" fmla="*/ 294 w 846"/>
                <a:gd name="T55" fmla="*/ 357 h 398"/>
                <a:gd name="T56" fmla="*/ 229 w 846"/>
                <a:gd name="T57" fmla="*/ 381 h 398"/>
                <a:gd name="T58" fmla="*/ 193 w 846"/>
                <a:gd name="T59" fmla="*/ 391 h 398"/>
                <a:gd name="T60" fmla="*/ 164 w 846"/>
                <a:gd name="T61" fmla="*/ 393 h 398"/>
                <a:gd name="T62" fmla="*/ 134 w 846"/>
                <a:gd name="T63" fmla="*/ 393 h 398"/>
                <a:gd name="T64" fmla="*/ 116 w 846"/>
                <a:gd name="T65" fmla="*/ 355 h 398"/>
                <a:gd name="T66" fmla="*/ 116 w 846"/>
                <a:gd name="T67" fmla="*/ 333 h 398"/>
                <a:gd name="T68" fmla="*/ 84 w 846"/>
                <a:gd name="T69" fmla="*/ 304 h 398"/>
                <a:gd name="T70" fmla="*/ 72 w 846"/>
                <a:gd name="T71" fmla="*/ 274 h 398"/>
                <a:gd name="T72" fmla="*/ 94 w 846"/>
                <a:gd name="T73" fmla="*/ 247 h 398"/>
                <a:gd name="T74" fmla="*/ 7 w 846"/>
                <a:gd name="T75" fmla="*/ 158 h 398"/>
                <a:gd name="T76" fmla="*/ 3 w 846"/>
                <a:gd name="T77" fmla="*/ 142 h 398"/>
                <a:gd name="T78" fmla="*/ 0 w 846"/>
                <a:gd name="T79" fmla="*/ 135 h 398"/>
                <a:gd name="T80" fmla="*/ 38 w 846"/>
                <a:gd name="T81" fmla="*/ 9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46" h="398">
                  <a:moveTo>
                    <a:pt x="38" y="98"/>
                  </a:moveTo>
                  <a:lnTo>
                    <a:pt x="79" y="63"/>
                  </a:lnTo>
                  <a:lnTo>
                    <a:pt x="122" y="51"/>
                  </a:lnTo>
                  <a:lnTo>
                    <a:pt x="164" y="45"/>
                  </a:lnTo>
                  <a:lnTo>
                    <a:pt x="176" y="15"/>
                  </a:lnTo>
                  <a:lnTo>
                    <a:pt x="210" y="0"/>
                  </a:lnTo>
                  <a:lnTo>
                    <a:pt x="230" y="29"/>
                  </a:lnTo>
                  <a:lnTo>
                    <a:pt x="242" y="63"/>
                  </a:lnTo>
                  <a:lnTo>
                    <a:pt x="273" y="55"/>
                  </a:lnTo>
                  <a:lnTo>
                    <a:pt x="336" y="41"/>
                  </a:lnTo>
                  <a:lnTo>
                    <a:pt x="407" y="10"/>
                  </a:lnTo>
                  <a:lnTo>
                    <a:pt x="492" y="63"/>
                  </a:lnTo>
                  <a:lnTo>
                    <a:pt x="580" y="81"/>
                  </a:lnTo>
                  <a:lnTo>
                    <a:pt x="587" y="101"/>
                  </a:lnTo>
                  <a:lnTo>
                    <a:pt x="587" y="110"/>
                  </a:lnTo>
                  <a:lnTo>
                    <a:pt x="562" y="139"/>
                  </a:lnTo>
                  <a:lnTo>
                    <a:pt x="576" y="162"/>
                  </a:lnTo>
                  <a:lnTo>
                    <a:pt x="665" y="94"/>
                  </a:lnTo>
                  <a:lnTo>
                    <a:pt x="711" y="92"/>
                  </a:lnTo>
                  <a:lnTo>
                    <a:pt x="760" y="81"/>
                  </a:lnTo>
                  <a:lnTo>
                    <a:pt x="779" y="217"/>
                  </a:lnTo>
                  <a:lnTo>
                    <a:pt x="811" y="259"/>
                  </a:lnTo>
                  <a:lnTo>
                    <a:pt x="846" y="373"/>
                  </a:lnTo>
                  <a:lnTo>
                    <a:pt x="737" y="374"/>
                  </a:lnTo>
                  <a:lnTo>
                    <a:pt x="610" y="398"/>
                  </a:lnTo>
                  <a:lnTo>
                    <a:pt x="544" y="380"/>
                  </a:lnTo>
                  <a:lnTo>
                    <a:pt x="470" y="338"/>
                  </a:lnTo>
                  <a:lnTo>
                    <a:pt x="294" y="357"/>
                  </a:lnTo>
                  <a:lnTo>
                    <a:pt x="229" y="381"/>
                  </a:lnTo>
                  <a:lnTo>
                    <a:pt x="193" y="391"/>
                  </a:lnTo>
                  <a:lnTo>
                    <a:pt x="164" y="393"/>
                  </a:lnTo>
                  <a:lnTo>
                    <a:pt x="134" y="393"/>
                  </a:lnTo>
                  <a:lnTo>
                    <a:pt x="116" y="355"/>
                  </a:lnTo>
                  <a:lnTo>
                    <a:pt x="116" y="333"/>
                  </a:lnTo>
                  <a:lnTo>
                    <a:pt x="84" y="304"/>
                  </a:lnTo>
                  <a:lnTo>
                    <a:pt x="72" y="274"/>
                  </a:lnTo>
                  <a:lnTo>
                    <a:pt x="94" y="247"/>
                  </a:lnTo>
                  <a:lnTo>
                    <a:pt x="7" y="158"/>
                  </a:lnTo>
                  <a:lnTo>
                    <a:pt x="3" y="142"/>
                  </a:lnTo>
                  <a:lnTo>
                    <a:pt x="0" y="135"/>
                  </a:lnTo>
                  <a:lnTo>
                    <a:pt x="38" y="98"/>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54" name="Freeform 66"/>
            <p:cNvSpPr>
              <a:spLocks/>
            </p:cNvSpPr>
            <p:nvPr/>
          </p:nvSpPr>
          <p:spPr bwMode="auto">
            <a:xfrm>
              <a:off x="1668808" y="2434600"/>
              <a:ext cx="421754" cy="317288"/>
            </a:xfrm>
            <a:custGeom>
              <a:avLst/>
              <a:gdLst>
                <a:gd name="T0" fmla="*/ 423 w 672"/>
                <a:gd name="T1" fmla="*/ 355 h 505"/>
                <a:gd name="T2" fmla="*/ 347 w 672"/>
                <a:gd name="T3" fmla="*/ 403 h 505"/>
                <a:gd name="T4" fmla="*/ 247 w 672"/>
                <a:gd name="T5" fmla="*/ 426 h 505"/>
                <a:gd name="T6" fmla="*/ 225 w 672"/>
                <a:gd name="T7" fmla="*/ 496 h 505"/>
                <a:gd name="T8" fmla="*/ 153 w 672"/>
                <a:gd name="T9" fmla="*/ 505 h 505"/>
                <a:gd name="T10" fmla="*/ 120 w 672"/>
                <a:gd name="T11" fmla="*/ 482 h 505"/>
                <a:gd name="T12" fmla="*/ 90 w 672"/>
                <a:gd name="T13" fmla="*/ 340 h 505"/>
                <a:gd name="T14" fmla="*/ 59 w 672"/>
                <a:gd name="T15" fmla="*/ 332 h 505"/>
                <a:gd name="T16" fmla="*/ 60 w 672"/>
                <a:gd name="T17" fmla="*/ 308 h 505"/>
                <a:gd name="T18" fmla="*/ 24 w 672"/>
                <a:gd name="T19" fmla="*/ 195 h 505"/>
                <a:gd name="T20" fmla="*/ 40 w 672"/>
                <a:gd name="T21" fmla="*/ 144 h 505"/>
                <a:gd name="T22" fmla="*/ 0 w 672"/>
                <a:gd name="T23" fmla="*/ 102 h 505"/>
                <a:gd name="T24" fmla="*/ 0 w 672"/>
                <a:gd name="T25" fmla="*/ 87 h 505"/>
                <a:gd name="T26" fmla="*/ 56 w 672"/>
                <a:gd name="T27" fmla="*/ 73 h 505"/>
                <a:gd name="T28" fmla="*/ 77 w 672"/>
                <a:gd name="T29" fmla="*/ 39 h 505"/>
                <a:gd name="T30" fmla="*/ 125 w 672"/>
                <a:gd name="T31" fmla="*/ 9 h 505"/>
                <a:gd name="T32" fmla="*/ 145 w 672"/>
                <a:gd name="T33" fmla="*/ 33 h 505"/>
                <a:gd name="T34" fmla="*/ 164 w 672"/>
                <a:gd name="T35" fmla="*/ 33 h 505"/>
                <a:gd name="T36" fmla="*/ 186 w 672"/>
                <a:gd name="T37" fmla="*/ 18 h 505"/>
                <a:gd name="T38" fmla="*/ 191 w 672"/>
                <a:gd name="T39" fmla="*/ 0 h 505"/>
                <a:gd name="T40" fmla="*/ 220 w 672"/>
                <a:gd name="T41" fmla="*/ 24 h 505"/>
                <a:gd name="T42" fmla="*/ 245 w 672"/>
                <a:gd name="T43" fmla="*/ 19 h 505"/>
                <a:gd name="T44" fmla="*/ 280 w 672"/>
                <a:gd name="T45" fmla="*/ 37 h 505"/>
                <a:gd name="T46" fmla="*/ 352 w 672"/>
                <a:gd name="T47" fmla="*/ 50 h 505"/>
                <a:gd name="T48" fmla="*/ 324 w 672"/>
                <a:gd name="T49" fmla="*/ 81 h 505"/>
                <a:gd name="T50" fmla="*/ 347 w 672"/>
                <a:gd name="T51" fmla="*/ 146 h 505"/>
                <a:gd name="T52" fmla="*/ 378 w 672"/>
                <a:gd name="T53" fmla="*/ 126 h 505"/>
                <a:gd name="T54" fmla="*/ 408 w 672"/>
                <a:gd name="T55" fmla="*/ 131 h 505"/>
                <a:gd name="T56" fmla="*/ 450 w 672"/>
                <a:gd name="T57" fmla="*/ 123 h 505"/>
                <a:gd name="T58" fmla="*/ 479 w 672"/>
                <a:gd name="T59" fmla="*/ 108 h 505"/>
                <a:gd name="T60" fmla="*/ 521 w 672"/>
                <a:gd name="T61" fmla="*/ 72 h 505"/>
                <a:gd name="T62" fmla="*/ 618 w 672"/>
                <a:gd name="T63" fmla="*/ 168 h 505"/>
                <a:gd name="T64" fmla="*/ 649 w 672"/>
                <a:gd name="T65" fmla="*/ 191 h 505"/>
                <a:gd name="T66" fmla="*/ 648 w 672"/>
                <a:gd name="T67" fmla="*/ 287 h 505"/>
                <a:gd name="T68" fmla="*/ 672 w 672"/>
                <a:gd name="T69" fmla="*/ 296 h 505"/>
                <a:gd name="T70" fmla="*/ 671 w 672"/>
                <a:gd name="T71" fmla="*/ 324 h 505"/>
                <a:gd name="T72" fmla="*/ 630 w 672"/>
                <a:gd name="T73" fmla="*/ 323 h 505"/>
                <a:gd name="T74" fmla="*/ 608 w 672"/>
                <a:gd name="T75" fmla="*/ 358 h 505"/>
                <a:gd name="T76" fmla="*/ 581 w 672"/>
                <a:gd name="T77" fmla="*/ 392 h 505"/>
                <a:gd name="T78" fmla="*/ 561 w 672"/>
                <a:gd name="T79" fmla="*/ 395 h 505"/>
                <a:gd name="T80" fmla="*/ 513 w 672"/>
                <a:gd name="T81" fmla="*/ 352 h 505"/>
                <a:gd name="T82" fmla="*/ 423 w 672"/>
                <a:gd name="T83" fmla="*/ 35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72" h="505">
                  <a:moveTo>
                    <a:pt x="423" y="355"/>
                  </a:moveTo>
                  <a:lnTo>
                    <a:pt x="347" y="403"/>
                  </a:lnTo>
                  <a:lnTo>
                    <a:pt x="247" y="426"/>
                  </a:lnTo>
                  <a:lnTo>
                    <a:pt x="225" y="496"/>
                  </a:lnTo>
                  <a:lnTo>
                    <a:pt x="153" y="505"/>
                  </a:lnTo>
                  <a:lnTo>
                    <a:pt x="120" y="482"/>
                  </a:lnTo>
                  <a:lnTo>
                    <a:pt x="90" y="340"/>
                  </a:lnTo>
                  <a:lnTo>
                    <a:pt x="59" y="332"/>
                  </a:lnTo>
                  <a:lnTo>
                    <a:pt x="60" y="308"/>
                  </a:lnTo>
                  <a:lnTo>
                    <a:pt x="24" y="195"/>
                  </a:lnTo>
                  <a:lnTo>
                    <a:pt x="40" y="144"/>
                  </a:lnTo>
                  <a:lnTo>
                    <a:pt x="0" y="102"/>
                  </a:lnTo>
                  <a:lnTo>
                    <a:pt x="0" y="87"/>
                  </a:lnTo>
                  <a:lnTo>
                    <a:pt x="56" y="73"/>
                  </a:lnTo>
                  <a:lnTo>
                    <a:pt x="77" y="39"/>
                  </a:lnTo>
                  <a:lnTo>
                    <a:pt x="125" y="9"/>
                  </a:lnTo>
                  <a:lnTo>
                    <a:pt x="145" y="33"/>
                  </a:lnTo>
                  <a:lnTo>
                    <a:pt x="164" y="33"/>
                  </a:lnTo>
                  <a:lnTo>
                    <a:pt x="186" y="18"/>
                  </a:lnTo>
                  <a:lnTo>
                    <a:pt x="191" y="0"/>
                  </a:lnTo>
                  <a:lnTo>
                    <a:pt x="220" y="24"/>
                  </a:lnTo>
                  <a:lnTo>
                    <a:pt x="245" y="19"/>
                  </a:lnTo>
                  <a:lnTo>
                    <a:pt x="280" y="37"/>
                  </a:lnTo>
                  <a:lnTo>
                    <a:pt x="352" y="50"/>
                  </a:lnTo>
                  <a:lnTo>
                    <a:pt x="324" y="81"/>
                  </a:lnTo>
                  <a:lnTo>
                    <a:pt x="347" y="146"/>
                  </a:lnTo>
                  <a:lnTo>
                    <a:pt x="378" y="126"/>
                  </a:lnTo>
                  <a:lnTo>
                    <a:pt x="408" y="131"/>
                  </a:lnTo>
                  <a:lnTo>
                    <a:pt x="450" y="123"/>
                  </a:lnTo>
                  <a:lnTo>
                    <a:pt x="479" y="108"/>
                  </a:lnTo>
                  <a:lnTo>
                    <a:pt x="521" y="72"/>
                  </a:lnTo>
                  <a:lnTo>
                    <a:pt x="618" y="168"/>
                  </a:lnTo>
                  <a:lnTo>
                    <a:pt x="649" y="191"/>
                  </a:lnTo>
                  <a:lnTo>
                    <a:pt x="648" y="287"/>
                  </a:lnTo>
                  <a:lnTo>
                    <a:pt x="672" y="296"/>
                  </a:lnTo>
                  <a:lnTo>
                    <a:pt x="671" y="324"/>
                  </a:lnTo>
                  <a:lnTo>
                    <a:pt x="630" y="323"/>
                  </a:lnTo>
                  <a:lnTo>
                    <a:pt x="608" y="358"/>
                  </a:lnTo>
                  <a:lnTo>
                    <a:pt x="581" y="392"/>
                  </a:lnTo>
                  <a:lnTo>
                    <a:pt x="561" y="395"/>
                  </a:lnTo>
                  <a:lnTo>
                    <a:pt x="513" y="352"/>
                  </a:lnTo>
                  <a:lnTo>
                    <a:pt x="423" y="355"/>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55" name="Freeform 67"/>
            <p:cNvSpPr>
              <a:spLocks/>
            </p:cNvSpPr>
            <p:nvPr/>
          </p:nvSpPr>
          <p:spPr bwMode="auto">
            <a:xfrm>
              <a:off x="1764939" y="2655756"/>
              <a:ext cx="401750" cy="330068"/>
            </a:xfrm>
            <a:custGeom>
              <a:avLst/>
              <a:gdLst>
                <a:gd name="T0" fmla="*/ 427 w 639"/>
                <a:gd name="T1" fmla="*/ 514 h 525"/>
                <a:gd name="T2" fmla="*/ 258 w 639"/>
                <a:gd name="T3" fmla="*/ 525 h 525"/>
                <a:gd name="T4" fmla="*/ 173 w 639"/>
                <a:gd name="T5" fmla="*/ 506 h 525"/>
                <a:gd name="T6" fmla="*/ 86 w 639"/>
                <a:gd name="T7" fmla="*/ 469 h 525"/>
                <a:gd name="T8" fmla="*/ 51 w 639"/>
                <a:gd name="T9" fmla="*/ 352 h 525"/>
                <a:gd name="T10" fmla="*/ 19 w 639"/>
                <a:gd name="T11" fmla="*/ 316 h 525"/>
                <a:gd name="T12" fmla="*/ 0 w 639"/>
                <a:gd name="T13" fmla="*/ 178 h 525"/>
                <a:gd name="T14" fmla="*/ 0 w 639"/>
                <a:gd name="T15" fmla="*/ 153 h 525"/>
                <a:gd name="T16" fmla="*/ 72 w 639"/>
                <a:gd name="T17" fmla="*/ 144 h 525"/>
                <a:gd name="T18" fmla="*/ 94 w 639"/>
                <a:gd name="T19" fmla="*/ 74 h 525"/>
                <a:gd name="T20" fmla="*/ 195 w 639"/>
                <a:gd name="T21" fmla="*/ 51 h 525"/>
                <a:gd name="T22" fmla="*/ 268 w 639"/>
                <a:gd name="T23" fmla="*/ 4 h 525"/>
                <a:gd name="T24" fmla="*/ 360 w 639"/>
                <a:gd name="T25" fmla="*/ 0 h 525"/>
                <a:gd name="T26" fmla="*/ 408 w 639"/>
                <a:gd name="T27" fmla="*/ 43 h 525"/>
                <a:gd name="T28" fmla="*/ 461 w 639"/>
                <a:gd name="T29" fmla="*/ 137 h 525"/>
                <a:gd name="T30" fmla="*/ 499 w 639"/>
                <a:gd name="T31" fmla="*/ 118 h 525"/>
                <a:gd name="T32" fmla="*/ 561 w 639"/>
                <a:gd name="T33" fmla="*/ 207 h 525"/>
                <a:gd name="T34" fmla="*/ 599 w 639"/>
                <a:gd name="T35" fmla="*/ 225 h 525"/>
                <a:gd name="T36" fmla="*/ 619 w 639"/>
                <a:gd name="T37" fmla="*/ 235 h 525"/>
                <a:gd name="T38" fmla="*/ 632 w 639"/>
                <a:gd name="T39" fmla="*/ 261 h 525"/>
                <a:gd name="T40" fmla="*/ 639 w 639"/>
                <a:gd name="T41" fmla="*/ 314 h 525"/>
                <a:gd name="T42" fmla="*/ 613 w 639"/>
                <a:gd name="T43" fmla="*/ 352 h 525"/>
                <a:gd name="T44" fmla="*/ 595 w 639"/>
                <a:gd name="T45" fmla="*/ 351 h 525"/>
                <a:gd name="T46" fmla="*/ 604 w 639"/>
                <a:gd name="T47" fmla="*/ 380 h 525"/>
                <a:gd name="T48" fmla="*/ 545 w 639"/>
                <a:gd name="T49" fmla="*/ 391 h 525"/>
                <a:gd name="T50" fmla="*/ 532 w 639"/>
                <a:gd name="T51" fmla="*/ 476 h 525"/>
                <a:gd name="T52" fmla="*/ 427 w 639"/>
                <a:gd name="T53" fmla="*/ 514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39" h="525">
                  <a:moveTo>
                    <a:pt x="427" y="514"/>
                  </a:moveTo>
                  <a:lnTo>
                    <a:pt x="258" y="525"/>
                  </a:lnTo>
                  <a:lnTo>
                    <a:pt x="173" y="506"/>
                  </a:lnTo>
                  <a:lnTo>
                    <a:pt x="86" y="469"/>
                  </a:lnTo>
                  <a:lnTo>
                    <a:pt x="51" y="352"/>
                  </a:lnTo>
                  <a:lnTo>
                    <a:pt x="19" y="316"/>
                  </a:lnTo>
                  <a:lnTo>
                    <a:pt x="0" y="178"/>
                  </a:lnTo>
                  <a:lnTo>
                    <a:pt x="0" y="153"/>
                  </a:lnTo>
                  <a:lnTo>
                    <a:pt x="72" y="144"/>
                  </a:lnTo>
                  <a:lnTo>
                    <a:pt x="94" y="74"/>
                  </a:lnTo>
                  <a:lnTo>
                    <a:pt x="195" y="51"/>
                  </a:lnTo>
                  <a:lnTo>
                    <a:pt x="268" y="4"/>
                  </a:lnTo>
                  <a:lnTo>
                    <a:pt x="360" y="0"/>
                  </a:lnTo>
                  <a:lnTo>
                    <a:pt x="408" y="43"/>
                  </a:lnTo>
                  <a:lnTo>
                    <a:pt x="461" y="137"/>
                  </a:lnTo>
                  <a:lnTo>
                    <a:pt x="499" y="118"/>
                  </a:lnTo>
                  <a:lnTo>
                    <a:pt x="561" y="207"/>
                  </a:lnTo>
                  <a:lnTo>
                    <a:pt x="599" y="225"/>
                  </a:lnTo>
                  <a:lnTo>
                    <a:pt x="619" y="235"/>
                  </a:lnTo>
                  <a:lnTo>
                    <a:pt x="632" y="261"/>
                  </a:lnTo>
                  <a:lnTo>
                    <a:pt x="639" y="314"/>
                  </a:lnTo>
                  <a:lnTo>
                    <a:pt x="613" y="352"/>
                  </a:lnTo>
                  <a:lnTo>
                    <a:pt x="595" y="351"/>
                  </a:lnTo>
                  <a:lnTo>
                    <a:pt x="604" y="380"/>
                  </a:lnTo>
                  <a:lnTo>
                    <a:pt x="545" y="391"/>
                  </a:lnTo>
                  <a:lnTo>
                    <a:pt x="532" y="476"/>
                  </a:lnTo>
                  <a:lnTo>
                    <a:pt x="427" y="514"/>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56" name="Freeform 68"/>
            <p:cNvSpPr>
              <a:spLocks/>
            </p:cNvSpPr>
            <p:nvPr/>
          </p:nvSpPr>
          <p:spPr bwMode="auto">
            <a:xfrm>
              <a:off x="1812171" y="2950262"/>
              <a:ext cx="421754" cy="386191"/>
            </a:xfrm>
            <a:custGeom>
              <a:avLst/>
              <a:gdLst>
                <a:gd name="T0" fmla="*/ 26 w 671"/>
                <a:gd name="T1" fmla="*/ 152 h 614"/>
                <a:gd name="T2" fmla="*/ 0 w 671"/>
                <a:gd name="T3" fmla="*/ 81 h 614"/>
                <a:gd name="T4" fmla="*/ 11 w 671"/>
                <a:gd name="T5" fmla="*/ 0 h 614"/>
                <a:gd name="T6" fmla="*/ 98 w 671"/>
                <a:gd name="T7" fmla="*/ 37 h 614"/>
                <a:gd name="T8" fmla="*/ 186 w 671"/>
                <a:gd name="T9" fmla="*/ 56 h 614"/>
                <a:gd name="T10" fmla="*/ 352 w 671"/>
                <a:gd name="T11" fmla="*/ 45 h 614"/>
                <a:gd name="T12" fmla="*/ 457 w 671"/>
                <a:gd name="T13" fmla="*/ 7 h 614"/>
                <a:gd name="T14" fmla="*/ 528 w 671"/>
                <a:gd name="T15" fmla="*/ 37 h 614"/>
                <a:gd name="T16" fmla="*/ 576 w 671"/>
                <a:gd name="T17" fmla="*/ 66 h 614"/>
                <a:gd name="T18" fmla="*/ 564 w 671"/>
                <a:gd name="T19" fmla="*/ 126 h 614"/>
                <a:gd name="T20" fmla="*/ 561 w 671"/>
                <a:gd name="T21" fmla="*/ 176 h 614"/>
                <a:gd name="T22" fmla="*/ 571 w 671"/>
                <a:gd name="T23" fmla="*/ 200 h 614"/>
                <a:gd name="T24" fmla="*/ 650 w 671"/>
                <a:gd name="T25" fmla="*/ 230 h 614"/>
                <a:gd name="T26" fmla="*/ 667 w 671"/>
                <a:gd name="T27" fmla="*/ 243 h 614"/>
                <a:gd name="T28" fmla="*/ 671 w 671"/>
                <a:gd name="T29" fmla="*/ 272 h 614"/>
                <a:gd name="T30" fmla="*/ 654 w 671"/>
                <a:gd name="T31" fmla="*/ 290 h 614"/>
                <a:gd name="T32" fmla="*/ 634 w 671"/>
                <a:gd name="T33" fmla="*/ 332 h 614"/>
                <a:gd name="T34" fmla="*/ 590 w 671"/>
                <a:gd name="T35" fmla="*/ 302 h 614"/>
                <a:gd name="T36" fmla="*/ 547 w 671"/>
                <a:gd name="T37" fmla="*/ 327 h 614"/>
                <a:gd name="T38" fmla="*/ 526 w 671"/>
                <a:gd name="T39" fmla="*/ 307 h 614"/>
                <a:gd name="T40" fmla="*/ 509 w 671"/>
                <a:gd name="T41" fmla="*/ 320 h 614"/>
                <a:gd name="T42" fmla="*/ 518 w 671"/>
                <a:gd name="T43" fmla="*/ 338 h 614"/>
                <a:gd name="T44" fmla="*/ 497 w 671"/>
                <a:gd name="T45" fmla="*/ 400 h 614"/>
                <a:gd name="T46" fmla="*/ 473 w 671"/>
                <a:gd name="T47" fmla="*/ 427 h 614"/>
                <a:gd name="T48" fmla="*/ 478 w 671"/>
                <a:gd name="T49" fmla="*/ 448 h 614"/>
                <a:gd name="T50" fmla="*/ 425 w 671"/>
                <a:gd name="T51" fmla="*/ 481 h 614"/>
                <a:gd name="T52" fmla="*/ 406 w 671"/>
                <a:gd name="T53" fmla="*/ 456 h 614"/>
                <a:gd name="T54" fmla="*/ 358 w 671"/>
                <a:gd name="T55" fmla="*/ 463 h 614"/>
                <a:gd name="T56" fmla="*/ 357 w 671"/>
                <a:gd name="T57" fmla="*/ 493 h 614"/>
                <a:gd name="T58" fmla="*/ 322 w 671"/>
                <a:gd name="T59" fmla="*/ 495 h 614"/>
                <a:gd name="T60" fmla="*/ 289 w 671"/>
                <a:gd name="T61" fmla="*/ 528 h 614"/>
                <a:gd name="T62" fmla="*/ 251 w 671"/>
                <a:gd name="T63" fmla="*/ 544 h 614"/>
                <a:gd name="T64" fmla="*/ 229 w 671"/>
                <a:gd name="T65" fmla="*/ 560 h 614"/>
                <a:gd name="T66" fmla="*/ 187 w 671"/>
                <a:gd name="T67" fmla="*/ 614 h 614"/>
                <a:gd name="T68" fmla="*/ 127 w 671"/>
                <a:gd name="T69" fmla="*/ 602 h 614"/>
                <a:gd name="T70" fmla="*/ 125 w 671"/>
                <a:gd name="T71" fmla="*/ 586 h 614"/>
                <a:gd name="T72" fmla="*/ 174 w 671"/>
                <a:gd name="T73" fmla="*/ 508 h 614"/>
                <a:gd name="T74" fmla="*/ 104 w 671"/>
                <a:gd name="T75" fmla="*/ 414 h 614"/>
                <a:gd name="T76" fmla="*/ 83 w 671"/>
                <a:gd name="T77" fmla="*/ 420 h 614"/>
                <a:gd name="T78" fmla="*/ 31 w 671"/>
                <a:gd name="T79" fmla="*/ 398 h 614"/>
                <a:gd name="T80" fmla="*/ 16 w 671"/>
                <a:gd name="T81" fmla="*/ 321 h 614"/>
                <a:gd name="T82" fmla="*/ 39 w 671"/>
                <a:gd name="T83" fmla="*/ 267 h 614"/>
                <a:gd name="T84" fmla="*/ 7 w 671"/>
                <a:gd name="T85" fmla="*/ 209 h 614"/>
                <a:gd name="T86" fmla="*/ 26 w 671"/>
                <a:gd name="T87" fmla="*/ 152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71" h="614">
                  <a:moveTo>
                    <a:pt x="26" y="152"/>
                  </a:moveTo>
                  <a:lnTo>
                    <a:pt x="0" y="81"/>
                  </a:lnTo>
                  <a:lnTo>
                    <a:pt x="11" y="0"/>
                  </a:lnTo>
                  <a:lnTo>
                    <a:pt x="98" y="37"/>
                  </a:lnTo>
                  <a:lnTo>
                    <a:pt x="186" y="56"/>
                  </a:lnTo>
                  <a:lnTo>
                    <a:pt x="352" y="45"/>
                  </a:lnTo>
                  <a:lnTo>
                    <a:pt x="457" y="7"/>
                  </a:lnTo>
                  <a:lnTo>
                    <a:pt x="528" y="37"/>
                  </a:lnTo>
                  <a:lnTo>
                    <a:pt x="576" y="66"/>
                  </a:lnTo>
                  <a:lnTo>
                    <a:pt x="564" y="126"/>
                  </a:lnTo>
                  <a:lnTo>
                    <a:pt x="561" y="176"/>
                  </a:lnTo>
                  <a:lnTo>
                    <a:pt x="571" y="200"/>
                  </a:lnTo>
                  <a:lnTo>
                    <a:pt x="650" y="230"/>
                  </a:lnTo>
                  <a:lnTo>
                    <a:pt x="667" y="243"/>
                  </a:lnTo>
                  <a:lnTo>
                    <a:pt x="671" y="272"/>
                  </a:lnTo>
                  <a:lnTo>
                    <a:pt x="654" y="290"/>
                  </a:lnTo>
                  <a:lnTo>
                    <a:pt x="634" y="332"/>
                  </a:lnTo>
                  <a:lnTo>
                    <a:pt x="590" y="302"/>
                  </a:lnTo>
                  <a:lnTo>
                    <a:pt x="547" y="327"/>
                  </a:lnTo>
                  <a:lnTo>
                    <a:pt x="526" y="307"/>
                  </a:lnTo>
                  <a:lnTo>
                    <a:pt x="509" y="320"/>
                  </a:lnTo>
                  <a:lnTo>
                    <a:pt x="518" y="338"/>
                  </a:lnTo>
                  <a:lnTo>
                    <a:pt x="497" y="400"/>
                  </a:lnTo>
                  <a:lnTo>
                    <a:pt x="473" y="427"/>
                  </a:lnTo>
                  <a:lnTo>
                    <a:pt x="478" y="448"/>
                  </a:lnTo>
                  <a:lnTo>
                    <a:pt x="425" y="481"/>
                  </a:lnTo>
                  <a:lnTo>
                    <a:pt x="406" y="456"/>
                  </a:lnTo>
                  <a:lnTo>
                    <a:pt x="358" y="463"/>
                  </a:lnTo>
                  <a:lnTo>
                    <a:pt x="357" y="493"/>
                  </a:lnTo>
                  <a:lnTo>
                    <a:pt x="322" y="495"/>
                  </a:lnTo>
                  <a:lnTo>
                    <a:pt x="289" y="528"/>
                  </a:lnTo>
                  <a:lnTo>
                    <a:pt x="251" y="544"/>
                  </a:lnTo>
                  <a:lnTo>
                    <a:pt x="229" y="560"/>
                  </a:lnTo>
                  <a:lnTo>
                    <a:pt x="187" y="614"/>
                  </a:lnTo>
                  <a:lnTo>
                    <a:pt x="127" y="602"/>
                  </a:lnTo>
                  <a:lnTo>
                    <a:pt x="125" y="586"/>
                  </a:lnTo>
                  <a:lnTo>
                    <a:pt x="174" y="508"/>
                  </a:lnTo>
                  <a:lnTo>
                    <a:pt x="104" y="414"/>
                  </a:lnTo>
                  <a:lnTo>
                    <a:pt x="83" y="420"/>
                  </a:lnTo>
                  <a:lnTo>
                    <a:pt x="31" y="398"/>
                  </a:lnTo>
                  <a:lnTo>
                    <a:pt x="16" y="321"/>
                  </a:lnTo>
                  <a:lnTo>
                    <a:pt x="39" y="267"/>
                  </a:lnTo>
                  <a:lnTo>
                    <a:pt x="7" y="209"/>
                  </a:lnTo>
                  <a:lnTo>
                    <a:pt x="26" y="152"/>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57" name="Freeform 69"/>
            <p:cNvSpPr>
              <a:spLocks/>
            </p:cNvSpPr>
            <p:nvPr/>
          </p:nvSpPr>
          <p:spPr bwMode="auto">
            <a:xfrm>
              <a:off x="1349298" y="2929146"/>
              <a:ext cx="487323" cy="322288"/>
            </a:xfrm>
            <a:custGeom>
              <a:avLst/>
              <a:gdLst>
                <a:gd name="T0" fmla="*/ 197 w 776"/>
                <a:gd name="T1" fmla="*/ 18 h 513"/>
                <a:gd name="T2" fmla="*/ 376 w 776"/>
                <a:gd name="T3" fmla="*/ 0 h 513"/>
                <a:gd name="T4" fmla="*/ 448 w 776"/>
                <a:gd name="T5" fmla="*/ 42 h 513"/>
                <a:gd name="T6" fmla="*/ 515 w 776"/>
                <a:gd name="T7" fmla="*/ 59 h 513"/>
                <a:gd name="T8" fmla="*/ 643 w 776"/>
                <a:gd name="T9" fmla="*/ 36 h 513"/>
                <a:gd name="T10" fmla="*/ 748 w 776"/>
                <a:gd name="T11" fmla="*/ 35 h 513"/>
                <a:gd name="T12" fmla="*/ 737 w 776"/>
                <a:gd name="T13" fmla="*/ 114 h 513"/>
                <a:gd name="T14" fmla="*/ 761 w 776"/>
                <a:gd name="T15" fmla="*/ 185 h 513"/>
                <a:gd name="T16" fmla="*/ 746 w 776"/>
                <a:gd name="T17" fmla="*/ 244 h 513"/>
                <a:gd name="T18" fmla="*/ 776 w 776"/>
                <a:gd name="T19" fmla="*/ 303 h 513"/>
                <a:gd name="T20" fmla="*/ 753 w 776"/>
                <a:gd name="T21" fmla="*/ 355 h 513"/>
                <a:gd name="T22" fmla="*/ 767 w 776"/>
                <a:gd name="T23" fmla="*/ 432 h 513"/>
                <a:gd name="T24" fmla="*/ 745 w 776"/>
                <a:gd name="T25" fmla="*/ 462 h 513"/>
                <a:gd name="T26" fmla="*/ 715 w 776"/>
                <a:gd name="T27" fmla="*/ 454 h 513"/>
                <a:gd name="T28" fmla="*/ 689 w 776"/>
                <a:gd name="T29" fmla="*/ 491 h 513"/>
                <a:gd name="T30" fmla="*/ 658 w 776"/>
                <a:gd name="T31" fmla="*/ 462 h 513"/>
                <a:gd name="T32" fmla="*/ 607 w 776"/>
                <a:gd name="T33" fmla="*/ 472 h 513"/>
                <a:gd name="T34" fmla="*/ 565 w 776"/>
                <a:gd name="T35" fmla="*/ 454 h 513"/>
                <a:gd name="T36" fmla="*/ 538 w 776"/>
                <a:gd name="T37" fmla="*/ 488 h 513"/>
                <a:gd name="T38" fmla="*/ 495 w 776"/>
                <a:gd name="T39" fmla="*/ 472 h 513"/>
                <a:gd name="T40" fmla="*/ 467 w 776"/>
                <a:gd name="T41" fmla="*/ 503 h 513"/>
                <a:gd name="T42" fmla="*/ 429 w 776"/>
                <a:gd name="T43" fmla="*/ 472 h 513"/>
                <a:gd name="T44" fmla="*/ 408 w 776"/>
                <a:gd name="T45" fmla="*/ 486 h 513"/>
                <a:gd name="T46" fmla="*/ 327 w 776"/>
                <a:gd name="T47" fmla="*/ 500 h 513"/>
                <a:gd name="T48" fmla="*/ 275 w 776"/>
                <a:gd name="T49" fmla="*/ 498 h 513"/>
                <a:gd name="T50" fmla="*/ 263 w 776"/>
                <a:gd name="T51" fmla="*/ 513 h 513"/>
                <a:gd name="T52" fmla="*/ 106 w 776"/>
                <a:gd name="T53" fmla="*/ 399 h 513"/>
                <a:gd name="T54" fmla="*/ 66 w 776"/>
                <a:gd name="T55" fmla="*/ 391 h 513"/>
                <a:gd name="T56" fmla="*/ 0 w 776"/>
                <a:gd name="T57" fmla="*/ 329 h 513"/>
                <a:gd name="T58" fmla="*/ 10 w 776"/>
                <a:gd name="T59" fmla="*/ 296 h 513"/>
                <a:gd name="T60" fmla="*/ 9 w 776"/>
                <a:gd name="T61" fmla="*/ 270 h 513"/>
                <a:gd name="T62" fmla="*/ 46 w 776"/>
                <a:gd name="T63" fmla="*/ 245 h 513"/>
                <a:gd name="T64" fmla="*/ 36 w 776"/>
                <a:gd name="T65" fmla="*/ 206 h 513"/>
                <a:gd name="T66" fmla="*/ 36 w 776"/>
                <a:gd name="T67" fmla="*/ 169 h 513"/>
                <a:gd name="T68" fmla="*/ 90 w 776"/>
                <a:gd name="T69" fmla="*/ 134 h 513"/>
                <a:gd name="T70" fmla="*/ 130 w 776"/>
                <a:gd name="T71" fmla="*/ 122 h 513"/>
                <a:gd name="T72" fmla="*/ 137 w 776"/>
                <a:gd name="T73" fmla="*/ 102 h 513"/>
                <a:gd name="T74" fmla="*/ 151 w 776"/>
                <a:gd name="T75" fmla="*/ 73 h 513"/>
                <a:gd name="T76" fmla="*/ 131 w 776"/>
                <a:gd name="T77" fmla="*/ 42 h 513"/>
                <a:gd name="T78" fmla="*/ 197 w 776"/>
                <a:gd name="T79" fmla="*/ 18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76" h="513">
                  <a:moveTo>
                    <a:pt x="197" y="18"/>
                  </a:moveTo>
                  <a:lnTo>
                    <a:pt x="376" y="0"/>
                  </a:lnTo>
                  <a:lnTo>
                    <a:pt x="448" y="42"/>
                  </a:lnTo>
                  <a:lnTo>
                    <a:pt x="515" y="59"/>
                  </a:lnTo>
                  <a:lnTo>
                    <a:pt x="643" y="36"/>
                  </a:lnTo>
                  <a:lnTo>
                    <a:pt x="748" y="35"/>
                  </a:lnTo>
                  <a:lnTo>
                    <a:pt x="737" y="114"/>
                  </a:lnTo>
                  <a:lnTo>
                    <a:pt x="761" y="185"/>
                  </a:lnTo>
                  <a:lnTo>
                    <a:pt x="746" y="244"/>
                  </a:lnTo>
                  <a:lnTo>
                    <a:pt x="776" y="303"/>
                  </a:lnTo>
                  <a:lnTo>
                    <a:pt x="753" y="355"/>
                  </a:lnTo>
                  <a:lnTo>
                    <a:pt x="767" y="432"/>
                  </a:lnTo>
                  <a:lnTo>
                    <a:pt x="745" y="462"/>
                  </a:lnTo>
                  <a:lnTo>
                    <a:pt x="715" y="454"/>
                  </a:lnTo>
                  <a:lnTo>
                    <a:pt x="689" y="491"/>
                  </a:lnTo>
                  <a:lnTo>
                    <a:pt x="658" y="462"/>
                  </a:lnTo>
                  <a:lnTo>
                    <a:pt x="607" y="472"/>
                  </a:lnTo>
                  <a:lnTo>
                    <a:pt x="565" y="454"/>
                  </a:lnTo>
                  <a:lnTo>
                    <a:pt x="538" y="488"/>
                  </a:lnTo>
                  <a:lnTo>
                    <a:pt x="495" y="472"/>
                  </a:lnTo>
                  <a:lnTo>
                    <a:pt x="467" y="503"/>
                  </a:lnTo>
                  <a:lnTo>
                    <a:pt x="429" y="472"/>
                  </a:lnTo>
                  <a:lnTo>
                    <a:pt x="408" y="486"/>
                  </a:lnTo>
                  <a:lnTo>
                    <a:pt x="327" y="500"/>
                  </a:lnTo>
                  <a:lnTo>
                    <a:pt x="275" y="498"/>
                  </a:lnTo>
                  <a:lnTo>
                    <a:pt x="263" y="513"/>
                  </a:lnTo>
                  <a:lnTo>
                    <a:pt x="106" y="399"/>
                  </a:lnTo>
                  <a:lnTo>
                    <a:pt x="66" y="391"/>
                  </a:lnTo>
                  <a:lnTo>
                    <a:pt x="0" y="329"/>
                  </a:lnTo>
                  <a:lnTo>
                    <a:pt x="10" y="296"/>
                  </a:lnTo>
                  <a:lnTo>
                    <a:pt x="9" y="270"/>
                  </a:lnTo>
                  <a:lnTo>
                    <a:pt x="46" y="245"/>
                  </a:lnTo>
                  <a:lnTo>
                    <a:pt x="36" y="206"/>
                  </a:lnTo>
                  <a:lnTo>
                    <a:pt x="36" y="169"/>
                  </a:lnTo>
                  <a:lnTo>
                    <a:pt x="90" y="134"/>
                  </a:lnTo>
                  <a:lnTo>
                    <a:pt x="130" y="122"/>
                  </a:lnTo>
                  <a:lnTo>
                    <a:pt x="137" y="102"/>
                  </a:lnTo>
                  <a:lnTo>
                    <a:pt x="151" y="73"/>
                  </a:lnTo>
                  <a:lnTo>
                    <a:pt x="131" y="42"/>
                  </a:lnTo>
                  <a:lnTo>
                    <a:pt x="197" y="18"/>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grpSp>
          <p:nvGrpSpPr>
            <p:cNvPr id="158" name="157 Grupo"/>
            <p:cNvGrpSpPr/>
            <p:nvPr/>
          </p:nvGrpSpPr>
          <p:grpSpPr>
            <a:xfrm>
              <a:off x="2430632" y="2006178"/>
              <a:ext cx="619017" cy="660692"/>
              <a:chOff x="3228826" y="3495441"/>
              <a:chExt cx="924075" cy="986288"/>
            </a:xfrm>
            <a:gradFill>
              <a:gsLst>
                <a:gs pos="0">
                  <a:srgbClr val="6777C5">
                    <a:lumMod val="64000"/>
                  </a:srgbClr>
                </a:gs>
                <a:gs pos="100000">
                  <a:srgbClr val="6777C5"/>
                </a:gs>
              </a:gsLst>
              <a:lin ang="16200000" scaled="0"/>
            </a:gradFill>
            <a:effectLst>
              <a:outerShdw blurRad="50800" dist="25400" dir="2700000" algn="tl" rotWithShape="0">
                <a:schemeClr val="tx1">
                  <a:alpha val="40000"/>
                </a:schemeClr>
              </a:outerShdw>
            </a:effectLst>
          </p:grpSpPr>
          <p:sp>
            <p:nvSpPr>
              <p:cNvPr id="199" name="Freeform 60"/>
              <p:cNvSpPr>
                <a:spLocks/>
              </p:cNvSpPr>
              <p:nvPr/>
            </p:nvSpPr>
            <p:spPr bwMode="auto">
              <a:xfrm>
                <a:off x="3256200" y="3495441"/>
                <a:ext cx="426368" cy="651995"/>
              </a:xfrm>
              <a:custGeom>
                <a:avLst/>
                <a:gdLst>
                  <a:gd name="T0" fmla="*/ 77 w 455"/>
                  <a:gd name="T1" fmla="*/ 65 h 695"/>
                  <a:gd name="T2" fmla="*/ 143 w 455"/>
                  <a:gd name="T3" fmla="*/ 244 h 695"/>
                  <a:gd name="T4" fmla="*/ 102 w 455"/>
                  <a:gd name="T5" fmla="*/ 264 h 695"/>
                  <a:gd name="T6" fmla="*/ 118 w 455"/>
                  <a:gd name="T7" fmla="*/ 311 h 695"/>
                  <a:gd name="T8" fmla="*/ 125 w 455"/>
                  <a:gd name="T9" fmla="*/ 358 h 695"/>
                  <a:gd name="T10" fmla="*/ 119 w 455"/>
                  <a:gd name="T11" fmla="*/ 389 h 695"/>
                  <a:gd name="T12" fmla="*/ 64 w 455"/>
                  <a:gd name="T13" fmla="*/ 466 h 695"/>
                  <a:gd name="T14" fmla="*/ 8 w 455"/>
                  <a:gd name="T15" fmla="*/ 527 h 695"/>
                  <a:gd name="T16" fmla="*/ 12 w 455"/>
                  <a:gd name="T17" fmla="*/ 546 h 695"/>
                  <a:gd name="T18" fmla="*/ 34 w 455"/>
                  <a:gd name="T19" fmla="*/ 565 h 695"/>
                  <a:gd name="T20" fmla="*/ 13 w 455"/>
                  <a:gd name="T21" fmla="*/ 598 h 695"/>
                  <a:gd name="T22" fmla="*/ 0 w 455"/>
                  <a:gd name="T23" fmla="*/ 631 h 695"/>
                  <a:gd name="T24" fmla="*/ 34 w 455"/>
                  <a:gd name="T25" fmla="*/ 695 h 695"/>
                  <a:gd name="T26" fmla="*/ 137 w 455"/>
                  <a:gd name="T27" fmla="*/ 663 h 695"/>
                  <a:gd name="T28" fmla="*/ 242 w 455"/>
                  <a:gd name="T29" fmla="*/ 610 h 695"/>
                  <a:gd name="T30" fmla="*/ 379 w 455"/>
                  <a:gd name="T31" fmla="*/ 562 h 695"/>
                  <a:gd name="T32" fmla="*/ 446 w 455"/>
                  <a:gd name="T33" fmla="*/ 466 h 695"/>
                  <a:gd name="T34" fmla="*/ 448 w 455"/>
                  <a:gd name="T35" fmla="*/ 126 h 695"/>
                  <a:gd name="T36" fmla="*/ 455 w 455"/>
                  <a:gd name="T37" fmla="*/ 84 h 695"/>
                  <a:gd name="T38" fmla="*/ 426 w 455"/>
                  <a:gd name="T39" fmla="*/ 79 h 695"/>
                  <a:gd name="T40" fmla="*/ 401 w 455"/>
                  <a:gd name="T41" fmla="*/ 69 h 695"/>
                  <a:gd name="T42" fmla="*/ 359 w 455"/>
                  <a:gd name="T43" fmla="*/ 60 h 695"/>
                  <a:gd name="T44" fmla="*/ 339 w 455"/>
                  <a:gd name="T45" fmla="*/ 69 h 695"/>
                  <a:gd name="T46" fmla="*/ 306 w 455"/>
                  <a:gd name="T47" fmla="*/ 57 h 695"/>
                  <a:gd name="T48" fmla="*/ 244 w 455"/>
                  <a:gd name="T49" fmla="*/ 29 h 695"/>
                  <a:gd name="T50" fmla="*/ 198 w 455"/>
                  <a:gd name="T51" fmla="*/ 29 h 695"/>
                  <a:gd name="T52" fmla="*/ 160 w 455"/>
                  <a:gd name="T53" fmla="*/ 13 h 695"/>
                  <a:gd name="T54" fmla="*/ 135 w 455"/>
                  <a:gd name="T55" fmla="*/ 0 h 695"/>
                  <a:gd name="T56" fmla="*/ 109 w 455"/>
                  <a:gd name="T57" fmla="*/ 7 h 695"/>
                  <a:gd name="T58" fmla="*/ 97 w 455"/>
                  <a:gd name="T59" fmla="*/ 25 h 695"/>
                  <a:gd name="T60" fmla="*/ 77 w 455"/>
                  <a:gd name="T61" fmla="*/ 6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5" h="695">
                    <a:moveTo>
                      <a:pt x="77" y="65"/>
                    </a:moveTo>
                    <a:lnTo>
                      <a:pt x="143" y="244"/>
                    </a:lnTo>
                    <a:lnTo>
                      <a:pt x="102" y="264"/>
                    </a:lnTo>
                    <a:lnTo>
                      <a:pt x="118" y="311"/>
                    </a:lnTo>
                    <a:lnTo>
                      <a:pt x="125" y="358"/>
                    </a:lnTo>
                    <a:lnTo>
                      <a:pt x="119" y="389"/>
                    </a:lnTo>
                    <a:lnTo>
                      <a:pt x="64" y="466"/>
                    </a:lnTo>
                    <a:lnTo>
                      <a:pt x="8" y="527"/>
                    </a:lnTo>
                    <a:lnTo>
                      <a:pt x="12" y="546"/>
                    </a:lnTo>
                    <a:lnTo>
                      <a:pt x="34" y="565"/>
                    </a:lnTo>
                    <a:lnTo>
                      <a:pt x="13" y="598"/>
                    </a:lnTo>
                    <a:lnTo>
                      <a:pt x="0" y="631"/>
                    </a:lnTo>
                    <a:lnTo>
                      <a:pt x="34" y="695"/>
                    </a:lnTo>
                    <a:lnTo>
                      <a:pt x="137" y="663"/>
                    </a:lnTo>
                    <a:lnTo>
                      <a:pt x="242" y="610"/>
                    </a:lnTo>
                    <a:lnTo>
                      <a:pt x="379" y="562"/>
                    </a:lnTo>
                    <a:lnTo>
                      <a:pt x="446" y="466"/>
                    </a:lnTo>
                    <a:lnTo>
                      <a:pt x="448" y="126"/>
                    </a:lnTo>
                    <a:lnTo>
                      <a:pt x="455" y="84"/>
                    </a:lnTo>
                    <a:lnTo>
                      <a:pt x="426" y="79"/>
                    </a:lnTo>
                    <a:lnTo>
                      <a:pt x="401" y="69"/>
                    </a:lnTo>
                    <a:lnTo>
                      <a:pt x="359" y="60"/>
                    </a:lnTo>
                    <a:lnTo>
                      <a:pt x="339" y="69"/>
                    </a:lnTo>
                    <a:lnTo>
                      <a:pt x="306" y="57"/>
                    </a:lnTo>
                    <a:lnTo>
                      <a:pt x="244" y="29"/>
                    </a:lnTo>
                    <a:lnTo>
                      <a:pt x="198" y="29"/>
                    </a:lnTo>
                    <a:lnTo>
                      <a:pt x="160" y="13"/>
                    </a:lnTo>
                    <a:lnTo>
                      <a:pt x="135" y="0"/>
                    </a:lnTo>
                    <a:lnTo>
                      <a:pt x="109" y="7"/>
                    </a:lnTo>
                    <a:lnTo>
                      <a:pt x="97" y="25"/>
                    </a:lnTo>
                    <a:lnTo>
                      <a:pt x="77" y="65"/>
                    </a:lnTo>
                    <a:close/>
                  </a:path>
                </a:pathLst>
              </a:custGeom>
              <a:grpFill/>
              <a:ln w="12700">
                <a:solidFill>
                  <a:srgbClr val="6777C5"/>
                </a:solidFill>
                <a:headEnd/>
                <a:tailEnd/>
              </a:ln>
              <a:effectLst/>
            </p:spPr>
            <p:style>
              <a:lnRef idx="1">
                <a:schemeClr val="accent1"/>
              </a:lnRef>
              <a:fillRef idx="3">
                <a:schemeClr val="accent1"/>
              </a:fillRef>
              <a:effectRef idx="2">
                <a:schemeClr val="accent1"/>
              </a:effectRef>
              <a:fontRef idx="minor">
                <a:schemeClr val="lt1"/>
              </a:fontRef>
            </p:style>
            <p:txBody>
              <a:bodyPr/>
              <a:lstStyle/>
              <a:p>
                <a:endParaRPr lang="es-ES"/>
              </a:p>
            </p:txBody>
          </p:sp>
          <p:sp>
            <p:nvSpPr>
              <p:cNvPr id="200" name="Freeform 61"/>
              <p:cNvSpPr>
                <a:spLocks/>
              </p:cNvSpPr>
              <p:nvPr/>
            </p:nvSpPr>
            <p:spPr bwMode="auto">
              <a:xfrm>
                <a:off x="3228826" y="4023839"/>
                <a:ext cx="435493" cy="457890"/>
              </a:xfrm>
              <a:custGeom>
                <a:avLst/>
                <a:gdLst>
                  <a:gd name="T0" fmla="*/ 277 w 464"/>
                  <a:gd name="T1" fmla="*/ 46 h 488"/>
                  <a:gd name="T2" fmla="*/ 162 w 464"/>
                  <a:gd name="T3" fmla="*/ 102 h 488"/>
                  <a:gd name="T4" fmla="*/ 63 w 464"/>
                  <a:gd name="T5" fmla="*/ 132 h 488"/>
                  <a:gd name="T6" fmla="*/ 41 w 464"/>
                  <a:gd name="T7" fmla="*/ 190 h 488"/>
                  <a:gd name="T8" fmla="*/ 15 w 464"/>
                  <a:gd name="T9" fmla="*/ 212 h 488"/>
                  <a:gd name="T10" fmla="*/ 25 w 464"/>
                  <a:gd name="T11" fmla="*/ 251 h 488"/>
                  <a:gd name="T12" fmla="*/ 25 w 464"/>
                  <a:gd name="T13" fmla="*/ 289 h 488"/>
                  <a:gd name="T14" fmla="*/ 10 w 464"/>
                  <a:gd name="T15" fmla="*/ 315 h 488"/>
                  <a:gd name="T16" fmla="*/ 15 w 464"/>
                  <a:gd name="T17" fmla="*/ 343 h 488"/>
                  <a:gd name="T18" fmla="*/ 0 w 464"/>
                  <a:gd name="T19" fmla="*/ 366 h 488"/>
                  <a:gd name="T20" fmla="*/ 19 w 464"/>
                  <a:gd name="T21" fmla="*/ 391 h 488"/>
                  <a:gd name="T22" fmla="*/ 41 w 464"/>
                  <a:gd name="T23" fmla="*/ 387 h 488"/>
                  <a:gd name="T24" fmla="*/ 41 w 464"/>
                  <a:gd name="T25" fmla="*/ 427 h 488"/>
                  <a:gd name="T26" fmla="*/ 55 w 464"/>
                  <a:gd name="T27" fmla="*/ 443 h 488"/>
                  <a:gd name="T28" fmla="*/ 71 w 464"/>
                  <a:gd name="T29" fmla="*/ 422 h 488"/>
                  <a:gd name="T30" fmla="*/ 88 w 464"/>
                  <a:gd name="T31" fmla="*/ 427 h 488"/>
                  <a:gd name="T32" fmla="*/ 98 w 464"/>
                  <a:gd name="T33" fmla="*/ 452 h 488"/>
                  <a:gd name="T34" fmla="*/ 109 w 464"/>
                  <a:gd name="T35" fmla="*/ 467 h 488"/>
                  <a:gd name="T36" fmla="*/ 109 w 464"/>
                  <a:gd name="T37" fmla="*/ 488 h 488"/>
                  <a:gd name="T38" fmla="*/ 150 w 464"/>
                  <a:gd name="T39" fmla="*/ 427 h 488"/>
                  <a:gd name="T40" fmla="*/ 150 w 464"/>
                  <a:gd name="T41" fmla="*/ 412 h 488"/>
                  <a:gd name="T42" fmla="*/ 172 w 464"/>
                  <a:gd name="T43" fmla="*/ 397 h 488"/>
                  <a:gd name="T44" fmla="*/ 207 w 464"/>
                  <a:gd name="T45" fmla="*/ 416 h 488"/>
                  <a:gd name="T46" fmla="*/ 227 w 464"/>
                  <a:gd name="T47" fmla="*/ 380 h 488"/>
                  <a:gd name="T48" fmla="*/ 244 w 464"/>
                  <a:gd name="T49" fmla="*/ 361 h 488"/>
                  <a:gd name="T50" fmla="*/ 239 w 464"/>
                  <a:gd name="T51" fmla="*/ 339 h 488"/>
                  <a:gd name="T52" fmla="*/ 227 w 464"/>
                  <a:gd name="T53" fmla="*/ 339 h 488"/>
                  <a:gd name="T54" fmla="*/ 197 w 464"/>
                  <a:gd name="T55" fmla="*/ 317 h 488"/>
                  <a:gd name="T56" fmla="*/ 222 w 464"/>
                  <a:gd name="T57" fmla="*/ 303 h 488"/>
                  <a:gd name="T58" fmla="*/ 288 w 464"/>
                  <a:gd name="T59" fmla="*/ 230 h 488"/>
                  <a:gd name="T60" fmla="*/ 346 w 464"/>
                  <a:gd name="T61" fmla="*/ 205 h 488"/>
                  <a:gd name="T62" fmla="*/ 464 w 464"/>
                  <a:gd name="T63" fmla="*/ 154 h 488"/>
                  <a:gd name="T64" fmla="*/ 410 w 464"/>
                  <a:gd name="T65" fmla="*/ 0 h 488"/>
                  <a:gd name="T66" fmla="*/ 277 w 464"/>
                  <a:gd name="T67" fmla="*/ 46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64" h="488">
                    <a:moveTo>
                      <a:pt x="277" y="46"/>
                    </a:moveTo>
                    <a:lnTo>
                      <a:pt x="162" y="102"/>
                    </a:lnTo>
                    <a:lnTo>
                      <a:pt x="63" y="132"/>
                    </a:lnTo>
                    <a:lnTo>
                      <a:pt x="41" y="190"/>
                    </a:lnTo>
                    <a:lnTo>
                      <a:pt x="15" y="212"/>
                    </a:lnTo>
                    <a:lnTo>
                      <a:pt x="25" y="251"/>
                    </a:lnTo>
                    <a:lnTo>
                      <a:pt x="25" y="289"/>
                    </a:lnTo>
                    <a:lnTo>
                      <a:pt x="10" y="315"/>
                    </a:lnTo>
                    <a:lnTo>
                      <a:pt x="15" y="343"/>
                    </a:lnTo>
                    <a:lnTo>
                      <a:pt x="0" y="366"/>
                    </a:lnTo>
                    <a:lnTo>
                      <a:pt x="19" y="391"/>
                    </a:lnTo>
                    <a:lnTo>
                      <a:pt x="41" y="387"/>
                    </a:lnTo>
                    <a:lnTo>
                      <a:pt x="41" y="427"/>
                    </a:lnTo>
                    <a:lnTo>
                      <a:pt x="55" y="443"/>
                    </a:lnTo>
                    <a:lnTo>
                      <a:pt x="71" y="422"/>
                    </a:lnTo>
                    <a:lnTo>
                      <a:pt x="88" y="427"/>
                    </a:lnTo>
                    <a:lnTo>
                      <a:pt x="98" y="452"/>
                    </a:lnTo>
                    <a:lnTo>
                      <a:pt x="109" y="467"/>
                    </a:lnTo>
                    <a:lnTo>
                      <a:pt x="109" y="488"/>
                    </a:lnTo>
                    <a:lnTo>
                      <a:pt x="150" y="427"/>
                    </a:lnTo>
                    <a:lnTo>
                      <a:pt x="150" y="412"/>
                    </a:lnTo>
                    <a:lnTo>
                      <a:pt x="172" y="397"/>
                    </a:lnTo>
                    <a:lnTo>
                      <a:pt x="207" y="416"/>
                    </a:lnTo>
                    <a:lnTo>
                      <a:pt x="227" y="380"/>
                    </a:lnTo>
                    <a:lnTo>
                      <a:pt x="244" y="361"/>
                    </a:lnTo>
                    <a:lnTo>
                      <a:pt x="239" y="339"/>
                    </a:lnTo>
                    <a:lnTo>
                      <a:pt x="227" y="339"/>
                    </a:lnTo>
                    <a:lnTo>
                      <a:pt x="197" y="317"/>
                    </a:lnTo>
                    <a:lnTo>
                      <a:pt x="222" y="303"/>
                    </a:lnTo>
                    <a:lnTo>
                      <a:pt x="288" y="230"/>
                    </a:lnTo>
                    <a:lnTo>
                      <a:pt x="346" y="205"/>
                    </a:lnTo>
                    <a:lnTo>
                      <a:pt x="464" y="154"/>
                    </a:lnTo>
                    <a:lnTo>
                      <a:pt x="410" y="0"/>
                    </a:lnTo>
                    <a:lnTo>
                      <a:pt x="277" y="46"/>
                    </a:lnTo>
                    <a:close/>
                  </a:path>
                </a:pathLst>
              </a:custGeom>
              <a:grpFill/>
              <a:ln w="12700">
                <a:solidFill>
                  <a:srgbClr val="6777C5"/>
                </a:solidFill>
                <a:headEnd/>
                <a:tailEnd/>
              </a:ln>
              <a:effectLst/>
            </p:spPr>
            <p:style>
              <a:lnRef idx="1">
                <a:schemeClr val="accent1"/>
              </a:lnRef>
              <a:fillRef idx="3">
                <a:schemeClr val="accent1"/>
              </a:fillRef>
              <a:effectRef idx="2">
                <a:schemeClr val="accent1"/>
              </a:effectRef>
              <a:fontRef idx="minor">
                <a:schemeClr val="lt1"/>
              </a:fontRef>
            </p:style>
            <p:txBody>
              <a:bodyPr/>
              <a:lstStyle/>
              <a:p>
                <a:endParaRPr lang="es-ES"/>
              </a:p>
            </p:txBody>
          </p:sp>
          <p:sp>
            <p:nvSpPr>
              <p:cNvPr id="201" name="Freeform 62"/>
              <p:cNvSpPr>
                <a:spLocks/>
              </p:cNvSpPr>
              <p:nvPr/>
            </p:nvSpPr>
            <p:spPr bwMode="auto">
              <a:xfrm>
                <a:off x="3675932" y="3590834"/>
                <a:ext cx="476969" cy="363326"/>
              </a:xfrm>
              <a:custGeom>
                <a:avLst/>
                <a:gdLst>
                  <a:gd name="T0" fmla="*/ 339 w 508"/>
                  <a:gd name="T1" fmla="*/ 388 h 388"/>
                  <a:gd name="T2" fmla="*/ 490 w 508"/>
                  <a:gd name="T3" fmla="*/ 251 h 388"/>
                  <a:gd name="T4" fmla="*/ 486 w 508"/>
                  <a:gd name="T5" fmla="*/ 231 h 388"/>
                  <a:gd name="T6" fmla="*/ 465 w 508"/>
                  <a:gd name="T7" fmla="*/ 168 h 388"/>
                  <a:gd name="T8" fmla="*/ 432 w 508"/>
                  <a:gd name="T9" fmla="*/ 131 h 388"/>
                  <a:gd name="T10" fmla="*/ 429 w 508"/>
                  <a:gd name="T11" fmla="*/ 113 h 388"/>
                  <a:gd name="T12" fmla="*/ 436 w 508"/>
                  <a:gd name="T13" fmla="*/ 100 h 388"/>
                  <a:gd name="T14" fmla="*/ 458 w 508"/>
                  <a:gd name="T15" fmla="*/ 91 h 388"/>
                  <a:gd name="T16" fmla="*/ 508 w 508"/>
                  <a:gd name="T17" fmla="*/ 77 h 388"/>
                  <a:gd name="T18" fmla="*/ 495 w 508"/>
                  <a:gd name="T19" fmla="*/ 68 h 388"/>
                  <a:gd name="T20" fmla="*/ 468 w 508"/>
                  <a:gd name="T21" fmla="*/ 59 h 388"/>
                  <a:gd name="T22" fmla="*/ 443 w 508"/>
                  <a:gd name="T23" fmla="*/ 34 h 388"/>
                  <a:gd name="T24" fmla="*/ 452 w 508"/>
                  <a:gd name="T25" fmla="*/ 16 h 388"/>
                  <a:gd name="T26" fmla="*/ 436 w 508"/>
                  <a:gd name="T27" fmla="*/ 16 h 388"/>
                  <a:gd name="T28" fmla="*/ 382 w 508"/>
                  <a:gd name="T29" fmla="*/ 8 h 388"/>
                  <a:gd name="T30" fmla="*/ 360 w 508"/>
                  <a:gd name="T31" fmla="*/ 0 h 388"/>
                  <a:gd name="T32" fmla="*/ 339 w 508"/>
                  <a:gd name="T33" fmla="*/ 22 h 388"/>
                  <a:gd name="T34" fmla="*/ 316 w 508"/>
                  <a:gd name="T35" fmla="*/ 55 h 388"/>
                  <a:gd name="T36" fmla="*/ 298 w 508"/>
                  <a:gd name="T37" fmla="*/ 65 h 388"/>
                  <a:gd name="T38" fmla="*/ 264 w 508"/>
                  <a:gd name="T39" fmla="*/ 68 h 388"/>
                  <a:gd name="T40" fmla="*/ 233 w 508"/>
                  <a:gd name="T41" fmla="*/ 77 h 388"/>
                  <a:gd name="T42" fmla="*/ 214 w 508"/>
                  <a:gd name="T43" fmla="*/ 68 h 388"/>
                  <a:gd name="T44" fmla="*/ 203 w 508"/>
                  <a:gd name="T45" fmla="*/ 55 h 388"/>
                  <a:gd name="T46" fmla="*/ 167 w 508"/>
                  <a:gd name="T47" fmla="*/ 55 h 388"/>
                  <a:gd name="T48" fmla="*/ 142 w 508"/>
                  <a:gd name="T49" fmla="*/ 52 h 388"/>
                  <a:gd name="T50" fmla="*/ 117 w 508"/>
                  <a:gd name="T51" fmla="*/ 65 h 388"/>
                  <a:gd name="T52" fmla="*/ 84 w 508"/>
                  <a:gd name="T53" fmla="*/ 72 h 388"/>
                  <a:gd name="T54" fmla="*/ 50 w 508"/>
                  <a:gd name="T55" fmla="*/ 59 h 388"/>
                  <a:gd name="T56" fmla="*/ 19 w 508"/>
                  <a:gd name="T57" fmla="*/ 43 h 388"/>
                  <a:gd name="T58" fmla="*/ 0 w 508"/>
                  <a:gd name="T59" fmla="*/ 25 h 388"/>
                  <a:gd name="T60" fmla="*/ 1 w 508"/>
                  <a:gd name="T61" fmla="*/ 98 h 388"/>
                  <a:gd name="T62" fmla="*/ 87 w 508"/>
                  <a:gd name="T63" fmla="*/ 132 h 388"/>
                  <a:gd name="T64" fmla="*/ 111 w 508"/>
                  <a:gd name="T65" fmla="*/ 175 h 388"/>
                  <a:gd name="T66" fmla="*/ 212 w 508"/>
                  <a:gd name="T67" fmla="*/ 223 h 388"/>
                  <a:gd name="T68" fmla="*/ 246 w 508"/>
                  <a:gd name="T69" fmla="*/ 334 h 388"/>
                  <a:gd name="T70" fmla="*/ 339 w 508"/>
                  <a:gd name="T71" fmla="*/ 388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08" h="388">
                    <a:moveTo>
                      <a:pt x="339" y="388"/>
                    </a:moveTo>
                    <a:lnTo>
                      <a:pt x="490" y="251"/>
                    </a:lnTo>
                    <a:lnTo>
                      <a:pt x="486" y="231"/>
                    </a:lnTo>
                    <a:lnTo>
                      <a:pt x="465" y="168"/>
                    </a:lnTo>
                    <a:lnTo>
                      <a:pt x="432" y="131"/>
                    </a:lnTo>
                    <a:lnTo>
                      <a:pt x="429" y="113"/>
                    </a:lnTo>
                    <a:lnTo>
                      <a:pt x="436" y="100"/>
                    </a:lnTo>
                    <a:lnTo>
                      <a:pt x="458" y="91"/>
                    </a:lnTo>
                    <a:lnTo>
                      <a:pt x="508" y="77"/>
                    </a:lnTo>
                    <a:lnTo>
                      <a:pt x="495" y="68"/>
                    </a:lnTo>
                    <a:lnTo>
                      <a:pt x="468" y="59"/>
                    </a:lnTo>
                    <a:lnTo>
                      <a:pt x="443" y="34"/>
                    </a:lnTo>
                    <a:lnTo>
                      <a:pt x="452" y="16"/>
                    </a:lnTo>
                    <a:lnTo>
                      <a:pt x="436" y="16"/>
                    </a:lnTo>
                    <a:lnTo>
                      <a:pt x="382" y="8"/>
                    </a:lnTo>
                    <a:lnTo>
                      <a:pt x="360" y="0"/>
                    </a:lnTo>
                    <a:lnTo>
                      <a:pt x="339" y="22"/>
                    </a:lnTo>
                    <a:lnTo>
                      <a:pt x="316" y="55"/>
                    </a:lnTo>
                    <a:lnTo>
                      <a:pt x="298" y="65"/>
                    </a:lnTo>
                    <a:lnTo>
                      <a:pt x="264" y="68"/>
                    </a:lnTo>
                    <a:lnTo>
                      <a:pt x="233" y="77"/>
                    </a:lnTo>
                    <a:lnTo>
                      <a:pt x="214" y="68"/>
                    </a:lnTo>
                    <a:lnTo>
                      <a:pt x="203" y="55"/>
                    </a:lnTo>
                    <a:lnTo>
                      <a:pt x="167" y="55"/>
                    </a:lnTo>
                    <a:lnTo>
                      <a:pt x="142" y="52"/>
                    </a:lnTo>
                    <a:lnTo>
                      <a:pt x="117" y="65"/>
                    </a:lnTo>
                    <a:lnTo>
                      <a:pt x="84" y="72"/>
                    </a:lnTo>
                    <a:lnTo>
                      <a:pt x="50" y="59"/>
                    </a:lnTo>
                    <a:lnTo>
                      <a:pt x="19" y="43"/>
                    </a:lnTo>
                    <a:lnTo>
                      <a:pt x="0" y="25"/>
                    </a:lnTo>
                    <a:lnTo>
                      <a:pt x="1" y="98"/>
                    </a:lnTo>
                    <a:lnTo>
                      <a:pt x="87" y="132"/>
                    </a:lnTo>
                    <a:lnTo>
                      <a:pt x="111" y="175"/>
                    </a:lnTo>
                    <a:lnTo>
                      <a:pt x="212" y="223"/>
                    </a:lnTo>
                    <a:lnTo>
                      <a:pt x="246" y="334"/>
                    </a:lnTo>
                    <a:lnTo>
                      <a:pt x="339" y="388"/>
                    </a:lnTo>
                    <a:close/>
                  </a:path>
                </a:pathLst>
              </a:custGeom>
              <a:grpFill/>
              <a:ln w="12700">
                <a:solidFill>
                  <a:srgbClr val="6777C5"/>
                </a:solidFill>
                <a:headEnd/>
                <a:tailEnd/>
              </a:ln>
              <a:effectLst/>
            </p:spPr>
            <p:style>
              <a:lnRef idx="1">
                <a:schemeClr val="accent1"/>
              </a:lnRef>
              <a:fillRef idx="3">
                <a:schemeClr val="accent1"/>
              </a:fillRef>
              <a:effectRef idx="2">
                <a:schemeClr val="accent1"/>
              </a:effectRef>
              <a:fontRef idx="minor">
                <a:schemeClr val="lt1"/>
              </a:fontRef>
            </p:style>
            <p:txBody>
              <a:bodyPr/>
              <a:lstStyle/>
              <a:p>
                <a:endParaRPr lang="es-ES"/>
              </a:p>
            </p:txBody>
          </p:sp>
          <p:sp>
            <p:nvSpPr>
              <p:cNvPr id="202" name="Freeform 63"/>
              <p:cNvSpPr>
                <a:spLocks/>
              </p:cNvSpPr>
              <p:nvPr/>
            </p:nvSpPr>
            <p:spPr bwMode="auto">
              <a:xfrm>
                <a:off x="3613719" y="3684569"/>
                <a:ext cx="379916" cy="483604"/>
              </a:xfrm>
              <a:custGeom>
                <a:avLst/>
                <a:gdLst>
                  <a:gd name="T0" fmla="*/ 54 w 406"/>
                  <a:gd name="T1" fmla="*/ 516 h 516"/>
                  <a:gd name="T2" fmla="*/ 113 w 406"/>
                  <a:gd name="T3" fmla="*/ 483 h 516"/>
                  <a:gd name="T4" fmla="*/ 192 w 406"/>
                  <a:gd name="T5" fmla="*/ 451 h 516"/>
                  <a:gd name="T6" fmla="*/ 256 w 406"/>
                  <a:gd name="T7" fmla="*/ 397 h 516"/>
                  <a:gd name="T8" fmla="*/ 270 w 406"/>
                  <a:gd name="T9" fmla="*/ 358 h 516"/>
                  <a:gd name="T10" fmla="*/ 296 w 406"/>
                  <a:gd name="T11" fmla="*/ 361 h 516"/>
                  <a:gd name="T12" fmla="*/ 406 w 406"/>
                  <a:gd name="T13" fmla="*/ 288 h 516"/>
                  <a:gd name="T14" fmla="*/ 313 w 406"/>
                  <a:gd name="T15" fmla="*/ 235 h 516"/>
                  <a:gd name="T16" fmla="*/ 279 w 406"/>
                  <a:gd name="T17" fmla="*/ 123 h 516"/>
                  <a:gd name="T18" fmla="*/ 177 w 406"/>
                  <a:gd name="T19" fmla="*/ 74 h 516"/>
                  <a:gd name="T20" fmla="*/ 154 w 406"/>
                  <a:gd name="T21" fmla="*/ 31 h 516"/>
                  <a:gd name="T22" fmla="*/ 67 w 406"/>
                  <a:gd name="T23" fmla="*/ 0 h 516"/>
                  <a:gd name="T24" fmla="*/ 65 w 406"/>
                  <a:gd name="T25" fmla="*/ 266 h 516"/>
                  <a:gd name="T26" fmla="*/ 0 w 406"/>
                  <a:gd name="T27" fmla="*/ 362 h 516"/>
                  <a:gd name="T28" fmla="*/ 54 w 406"/>
                  <a:gd name="T29" fmla="*/ 516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6" h="516">
                    <a:moveTo>
                      <a:pt x="54" y="516"/>
                    </a:moveTo>
                    <a:lnTo>
                      <a:pt x="113" y="483"/>
                    </a:lnTo>
                    <a:lnTo>
                      <a:pt x="192" y="451"/>
                    </a:lnTo>
                    <a:lnTo>
                      <a:pt x="256" y="397"/>
                    </a:lnTo>
                    <a:lnTo>
                      <a:pt x="270" y="358"/>
                    </a:lnTo>
                    <a:lnTo>
                      <a:pt x="296" y="361"/>
                    </a:lnTo>
                    <a:lnTo>
                      <a:pt x="406" y="288"/>
                    </a:lnTo>
                    <a:lnTo>
                      <a:pt x="313" y="235"/>
                    </a:lnTo>
                    <a:lnTo>
                      <a:pt x="279" y="123"/>
                    </a:lnTo>
                    <a:lnTo>
                      <a:pt x="177" y="74"/>
                    </a:lnTo>
                    <a:lnTo>
                      <a:pt x="154" y="31"/>
                    </a:lnTo>
                    <a:lnTo>
                      <a:pt x="67" y="0"/>
                    </a:lnTo>
                    <a:lnTo>
                      <a:pt x="65" y="266"/>
                    </a:lnTo>
                    <a:lnTo>
                      <a:pt x="0" y="362"/>
                    </a:lnTo>
                    <a:lnTo>
                      <a:pt x="54" y="516"/>
                    </a:lnTo>
                    <a:close/>
                  </a:path>
                </a:pathLst>
              </a:custGeom>
              <a:grpFill/>
              <a:ln w="12700">
                <a:solidFill>
                  <a:srgbClr val="6777C5"/>
                </a:solidFill>
                <a:headEnd/>
                <a:tailEnd/>
              </a:ln>
              <a:effectLst/>
            </p:spPr>
            <p:style>
              <a:lnRef idx="1">
                <a:schemeClr val="accent1"/>
              </a:lnRef>
              <a:fillRef idx="3">
                <a:schemeClr val="accent1"/>
              </a:fillRef>
              <a:effectRef idx="2">
                <a:schemeClr val="accent1"/>
              </a:effectRef>
              <a:fontRef idx="minor">
                <a:schemeClr val="lt1"/>
              </a:fontRef>
            </p:style>
            <p:txBody>
              <a:bodyPr/>
              <a:lstStyle/>
              <a:p>
                <a:endParaRPr lang="es-ES"/>
              </a:p>
            </p:txBody>
          </p:sp>
        </p:grpSp>
        <p:sp>
          <p:nvSpPr>
            <p:cNvPr id="159" name="Freeform 20"/>
            <p:cNvSpPr>
              <a:spLocks/>
            </p:cNvSpPr>
            <p:nvPr/>
          </p:nvSpPr>
          <p:spPr bwMode="auto">
            <a:xfrm>
              <a:off x="1897189" y="1897267"/>
              <a:ext cx="346183" cy="382301"/>
            </a:xfrm>
            <a:custGeom>
              <a:avLst/>
              <a:gdLst>
                <a:gd name="T0" fmla="*/ 551 w 551"/>
                <a:gd name="T1" fmla="*/ 169 h 609"/>
                <a:gd name="T2" fmla="*/ 535 w 551"/>
                <a:gd name="T3" fmla="*/ 150 h 609"/>
                <a:gd name="T4" fmla="*/ 503 w 551"/>
                <a:gd name="T5" fmla="*/ 150 h 609"/>
                <a:gd name="T6" fmla="*/ 465 w 551"/>
                <a:gd name="T7" fmla="*/ 142 h 609"/>
                <a:gd name="T8" fmla="*/ 399 w 551"/>
                <a:gd name="T9" fmla="*/ 120 h 609"/>
                <a:gd name="T10" fmla="*/ 370 w 551"/>
                <a:gd name="T11" fmla="*/ 89 h 609"/>
                <a:gd name="T12" fmla="*/ 358 w 551"/>
                <a:gd name="T13" fmla="*/ 81 h 609"/>
                <a:gd name="T14" fmla="*/ 348 w 551"/>
                <a:gd name="T15" fmla="*/ 97 h 609"/>
                <a:gd name="T16" fmla="*/ 340 w 551"/>
                <a:gd name="T17" fmla="*/ 126 h 609"/>
                <a:gd name="T18" fmla="*/ 315 w 551"/>
                <a:gd name="T19" fmla="*/ 101 h 609"/>
                <a:gd name="T20" fmla="*/ 311 w 551"/>
                <a:gd name="T21" fmla="*/ 85 h 609"/>
                <a:gd name="T22" fmla="*/ 333 w 551"/>
                <a:gd name="T23" fmla="*/ 67 h 609"/>
                <a:gd name="T24" fmla="*/ 336 w 551"/>
                <a:gd name="T25" fmla="*/ 64 h 609"/>
                <a:gd name="T26" fmla="*/ 311 w 551"/>
                <a:gd name="T27" fmla="*/ 9 h 609"/>
                <a:gd name="T28" fmla="*/ 282 w 551"/>
                <a:gd name="T29" fmla="*/ 19 h 609"/>
                <a:gd name="T30" fmla="*/ 249 w 551"/>
                <a:gd name="T31" fmla="*/ 19 h 609"/>
                <a:gd name="T32" fmla="*/ 200 w 551"/>
                <a:gd name="T33" fmla="*/ 0 h 609"/>
                <a:gd name="T34" fmla="*/ 178 w 551"/>
                <a:gd name="T35" fmla="*/ 21 h 609"/>
                <a:gd name="T36" fmla="*/ 151 w 551"/>
                <a:gd name="T37" fmla="*/ 39 h 609"/>
                <a:gd name="T38" fmla="*/ 130 w 551"/>
                <a:gd name="T39" fmla="*/ 72 h 609"/>
                <a:gd name="T40" fmla="*/ 130 w 551"/>
                <a:gd name="T41" fmla="*/ 108 h 609"/>
                <a:gd name="T42" fmla="*/ 100 w 551"/>
                <a:gd name="T43" fmla="*/ 112 h 609"/>
                <a:gd name="T44" fmla="*/ 77 w 551"/>
                <a:gd name="T45" fmla="*/ 130 h 609"/>
                <a:gd name="T46" fmla="*/ 69 w 551"/>
                <a:gd name="T47" fmla="*/ 175 h 609"/>
                <a:gd name="T48" fmla="*/ 47 w 551"/>
                <a:gd name="T49" fmla="*/ 189 h 609"/>
                <a:gd name="T50" fmla="*/ 39 w 551"/>
                <a:gd name="T51" fmla="*/ 234 h 609"/>
                <a:gd name="T52" fmla="*/ 17 w 551"/>
                <a:gd name="T53" fmla="*/ 276 h 609"/>
                <a:gd name="T54" fmla="*/ 25 w 551"/>
                <a:gd name="T55" fmla="*/ 298 h 609"/>
                <a:gd name="T56" fmla="*/ 0 w 551"/>
                <a:gd name="T57" fmla="*/ 312 h 609"/>
                <a:gd name="T58" fmla="*/ 4 w 551"/>
                <a:gd name="T59" fmla="*/ 337 h 609"/>
                <a:gd name="T60" fmla="*/ 4 w 551"/>
                <a:gd name="T61" fmla="*/ 371 h 609"/>
                <a:gd name="T62" fmla="*/ 40 w 551"/>
                <a:gd name="T63" fmla="*/ 399 h 609"/>
                <a:gd name="T64" fmla="*/ 59 w 551"/>
                <a:gd name="T65" fmla="*/ 417 h 609"/>
                <a:gd name="T66" fmla="*/ 94 w 551"/>
                <a:gd name="T67" fmla="*/ 401 h 609"/>
                <a:gd name="T68" fmla="*/ 131 w 551"/>
                <a:gd name="T69" fmla="*/ 420 h 609"/>
                <a:gd name="T70" fmla="*/ 148 w 551"/>
                <a:gd name="T71" fmla="*/ 445 h 609"/>
                <a:gd name="T72" fmla="*/ 155 w 551"/>
                <a:gd name="T73" fmla="*/ 472 h 609"/>
                <a:gd name="T74" fmla="*/ 204 w 551"/>
                <a:gd name="T75" fmla="*/ 483 h 609"/>
                <a:gd name="T76" fmla="*/ 223 w 551"/>
                <a:gd name="T77" fmla="*/ 495 h 609"/>
                <a:gd name="T78" fmla="*/ 217 w 551"/>
                <a:gd name="T79" fmla="*/ 527 h 609"/>
                <a:gd name="T80" fmla="*/ 186 w 551"/>
                <a:gd name="T81" fmla="*/ 533 h 609"/>
                <a:gd name="T82" fmla="*/ 183 w 551"/>
                <a:gd name="T83" fmla="*/ 581 h 609"/>
                <a:gd name="T84" fmla="*/ 261 w 551"/>
                <a:gd name="T85" fmla="*/ 581 h 609"/>
                <a:gd name="T86" fmla="*/ 311 w 551"/>
                <a:gd name="T87" fmla="*/ 609 h 609"/>
                <a:gd name="T88" fmla="*/ 358 w 551"/>
                <a:gd name="T89" fmla="*/ 527 h 609"/>
                <a:gd name="T90" fmla="*/ 326 w 551"/>
                <a:gd name="T91" fmla="*/ 503 h 609"/>
                <a:gd name="T92" fmla="*/ 334 w 551"/>
                <a:gd name="T93" fmla="*/ 419 h 609"/>
                <a:gd name="T94" fmla="*/ 408 w 551"/>
                <a:gd name="T95" fmla="*/ 311 h 609"/>
                <a:gd name="T96" fmla="*/ 417 w 551"/>
                <a:gd name="T97" fmla="*/ 286 h 609"/>
                <a:gd name="T98" fmla="*/ 478 w 551"/>
                <a:gd name="T99" fmla="*/ 263 h 609"/>
                <a:gd name="T100" fmla="*/ 551 w 551"/>
                <a:gd name="T101" fmla="*/ 16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1" h="609">
                  <a:moveTo>
                    <a:pt x="551" y="169"/>
                  </a:moveTo>
                  <a:lnTo>
                    <a:pt x="535" y="150"/>
                  </a:lnTo>
                  <a:lnTo>
                    <a:pt x="503" y="150"/>
                  </a:lnTo>
                  <a:lnTo>
                    <a:pt x="465" y="142"/>
                  </a:lnTo>
                  <a:lnTo>
                    <a:pt x="399" y="120"/>
                  </a:lnTo>
                  <a:lnTo>
                    <a:pt x="370" y="89"/>
                  </a:lnTo>
                  <a:lnTo>
                    <a:pt x="358" y="81"/>
                  </a:lnTo>
                  <a:lnTo>
                    <a:pt x="348" y="97"/>
                  </a:lnTo>
                  <a:lnTo>
                    <a:pt x="340" y="126"/>
                  </a:lnTo>
                  <a:lnTo>
                    <a:pt x="315" y="101"/>
                  </a:lnTo>
                  <a:lnTo>
                    <a:pt x="311" y="85"/>
                  </a:lnTo>
                  <a:lnTo>
                    <a:pt x="333" y="67"/>
                  </a:lnTo>
                  <a:lnTo>
                    <a:pt x="336" y="64"/>
                  </a:lnTo>
                  <a:lnTo>
                    <a:pt x="311" y="9"/>
                  </a:lnTo>
                  <a:lnTo>
                    <a:pt x="282" y="19"/>
                  </a:lnTo>
                  <a:lnTo>
                    <a:pt x="249" y="19"/>
                  </a:lnTo>
                  <a:lnTo>
                    <a:pt x="200" y="0"/>
                  </a:lnTo>
                  <a:lnTo>
                    <a:pt x="178" y="21"/>
                  </a:lnTo>
                  <a:lnTo>
                    <a:pt x="151" y="39"/>
                  </a:lnTo>
                  <a:lnTo>
                    <a:pt x="130" y="72"/>
                  </a:lnTo>
                  <a:lnTo>
                    <a:pt x="130" y="108"/>
                  </a:lnTo>
                  <a:lnTo>
                    <a:pt x="100" y="112"/>
                  </a:lnTo>
                  <a:lnTo>
                    <a:pt x="77" y="130"/>
                  </a:lnTo>
                  <a:lnTo>
                    <a:pt x="69" y="175"/>
                  </a:lnTo>
                  <a:lnTo>
                    <a:pt x="47" y="189"/>
                  </a:lnTo>
                  <a:lnTo>
                    <a:pt x="39" y="234"/>
                  </a:lnTo>
                  <a:lnTo>
                    <a:pt x="17" y="276"/>
                  </a:lnTo>
                  <a:lnTo>
                    <a:pt x="25" y="298"/>
                  </a:lnTo>
                  <a:lnTo>
                    <a:pt x="0" y="312"/>
                  </a:lnTo>
                  <a:lnTo>
                    <a:pt x="4" y="337"/>
                  </a:lnTo>
                  <a:lnTo>
                    <a:pt x="4" y="371"/>
                  </a:lnTo>
                  <a:lnTo>
                    <a:pt x="40" y="399"/>
                  </a:lnTo>
                  <a:lnTo>
                    <a:pt x="59" y="417"/>
                  </a:lnTo>
                  <a:lnTo>
                    <a:pt x="94" y="401"/>
                  </a:lnTo>
                  <a:lnTo>
                    <a:pt x="131" y="420"/>
                  </a:lnTo>
                  <a:lnTo>
                    <a:pt x="148" y="445"/>
                  </a:lnTo>
                  <a:lnTo>
                    <a:pt x="155" y="472"/>
                  </a:lnTo>
                  <a:lnTo>
                    <a:pt x="204" y="483"/>
                  </a:lnTo>
                  <a:lnTo>
                    <a:pt x="223" y="495"/>
                  </a:lnTo>
                  <a:lnTo>
                    <a:pt x="217" y="527"/>
                  </a:lnTo>
                  <a:lnTo>
                    <a:pt x="186" y="533"/>
                  </a:lnTo>
                  <a:lnTo>
                    <a:pt x="183" y="581"/>
                  </a:lnTo>
                  <a:lnTo>
                    <a:pt x="261" y="581"/>
                  </a:lnTo>
                  <a:lnTo>
                    <a:pt x="311" y="609"/>
                  </a:lnTo>
                  <a:lnTo>
                    <a:pt x="358" y="527"/>
                  </a:lnTo>
                  <a:lnTo>
                    <a:pt x="326" y="503"/>
                  </a:lnTo>
                  <a:lnTo>
                    <a:pt x="334" y="419"/>
                  </a:lnTo>
                  <a:lnTo>
                    <a:pt x="408" y="311"/>
                  </a:lnTo>
                  <a:lnTo>
                    <a:pt x="417" y="286"/>
                  </a:lnTo>
                  <a:lnTo>
                    <a:pt x="478" y="263"/>
                  </a:lnTo>
                  <a:lnTo>
                    <a:pt x="551" y="169"/>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60" name="Freeform 39"/>
            <p:cNvSpPr>
              <a:spLocks/>
            </p:cNvSpPr>
            <p:nvPr/>
          </p:nvSpPr>
          <p:spPr bwMode="auto">
            <a:xfrm>
              <a:off x="849749" y="2958041"/>
              <a:ext cx="591233" cy="388414"/>
            </a:xfrm>
            <a:custGeom>
              <a:avLst/>
              <a:gdLst>
                <a:gd name="T0" fmla="*/ 681 w 941"/>
                <a:gd name="T1" fmla="*/ 105 h 618"/>
                <a:gd name="T2" fmla="*/ 750 w 941"/>
                <a:gd name="T3" fmla="*/ 56 h 618"/>
                <a:gd name="T4" fmla="*/ 801 w 941"/>
                <a:gd name="T5" fmla="*/ 34 h 618"/>
                <a:gd name="T6" fmla="*/ 941 w 941"/>
                <a:gd name="T7" fmla="*/ 25 h 618"/>
                <a:gd name="T8" fmla="*/ 938 w 941"/>
                <a:gd name="T9" fmla="*/ 58 h 618"/>
                <a:gd name="T10" fmla="*/ 927 w 941"/>
                <a:gd name="T11" fmla="*/ 75 h 618"/>
                <a:gd name="T12" fmla="*/ 885 w 941"/>
                <a:gd name="T13" fmla="*/ 87 h 618"/>
                <a:gd name="T14" fmla="*/ 836 w 941"/>
                <a:gd name="T15" fmla="*/ 122 h 618"/>
                <a:gd name="T16" fmla="*/ 836 w 941"/>
                <a:gd name="T17" fmla="*/ 156 h 618"/>
                <a:gd name="T18" fmla="*/ 842 w 941"/>
                <a:gd name="T19" fmla="*/ 200 h 618"/>
                <a:gd name="T20" fmla="*/ 808 w 941"/>
                <a:gd name="T21" fmla="*/ 222 h 618"/>
                <a:gd name="T22" fmla="*/ 808 w 941"/>
                <a:gd name="T23" fmla="*/ 247 h 618"/>
                <a:gd name="T24" fmla="*/ 794 w 941"/>
                <a:gd name="T25" fmla="*/ 281 h 618"/>
                <a:gd name="T26" fmla="*/ 757 w 941"/>
                <a:gd name="T27" fmla="*/ 276 h 618"/>
                <a:gd name="T28" fmla="*/ 740 w 941"/>
                <a:gd name="T29" fmla="*/ 294 h 618"/>
                <a:gd name="T30" fmla="*/ 740 w 941"/>
                <a:gd name="T31" fmla="*/ 319 h 618"/>
                <a:gd name="T32" fmla="*/ 627 w 941"/>
                <a:gd name="T33" fmla="*/ 395 h 618"/>
                <a:gd name="T34" fmla="*/ 622 w 941"/>
                <a:gd name="T35" fmla="*/ 424 h 618"/>
                <a:gd name="T36" fmla="*/ 640 w 941"/>
                <a:gd name="T37" fmla="*/ 484 h 618"/>
                <a:gd name="T38" fmla="*/ 600 w 941"/>
                <a:gd name="T39" fmla="*/ 525 h 618"/>
                <a:gd name="T40" fmla="*/ 558 w 941"/>
                <a:gd name="T41" fmla="*/ 487 h 618"/>
                <a:gd name="T42" fmla="*/ 541 w 941"/>
                <a:gd name="T43" fmla="*/ 490 h 618"/>
                <a:gd name="T44" fmla="*/ 495 w 941"/>
                <a:gd name="T45" fmla="*/ 543 h 618"/>
                <a:gd name="T46" fmla="*/ 503 w 941"/>
                <a:gd name="T47" fmla="*/ 581 h 618"/>
                <a:gd name="T48" fmla="*/ 490 w 941"/>
                <a:gd name="T49" fmla="*/ 600 h 618"/>
                <a:gd name="T50" fmla="*/ 461 w 941"/>
                <a:gd name="T51" fmla="*/ 589 h 618"/>
                <a:gd name="T52" fmla="*/ 451 w 941"/>
                <a:gd name="T53" fmla="*/ 610 h 618"/>
                <a:gd name="T54" fmla="*/ 426 w 941"/>
                <a:gd name="T55" fmla="*/ 618 h 618"/>
                <a:gd name="T56" fmla="*/ 342 w 941"/>
                <a:gd name="T57" fmla="*/ 577 h 618"/>
                <a:gd name="T58" fmla="*/ 222 w 941"/>
                <a:gd name="T59" fmla="*/ 534 h 618"/>
                <a:gd name="T60" fmla="*/ 189 w 941"/>
                <a:gd name="T61" fmla="*/ 480 h 618"/>
                <a:gd name="T62" fmla="*/ 138 w 941"/>
                <a:gd name="T63" fmla="*/ 505 h 618"/>
                <a:gd name="T64" fmla="*/ 118 w 941"/>
                <a:gd name="T65" fmla="*/ 480 h 618"/>
                <a:gd name="T66" fmla="*/ 90 w 941"/>
                <a:gd name="T67" fmla="*/ 489 h 618"/>
                <a:gd name="T68" fmla="*/ 84 w 941"/>
                <a:gd name="T69" fmla="*/ 448 h 618"/>
                <a:gd name="T70" fmla="*/ 78 w 941"/>
                <a:gd name="T71" fmla="*/ 436 h 618"/>
                <a:gd name="T72" fmla="*/ 30 w 941"/>
                <a:gd name="T73" fmla="*/ 395 h 618"/>
                <a:gd name="T74" fmla="*/ 30 w 941"/>
                <a:gd name="T75" fmla="*/ 382 h 618"/>
                <a:gd name="T76" fmla="*/ 0 w 941"/>
                <a:gd name="T77" fmla="*/ 354 h 618"/>
                <a:gd name="T78" fmla="*/ 0 w 941"/>
                <a:gd name="T79" fmla="*/ 326 h 618"/>
                <a:gd name="T80" fmla="*/ 22 w 941"/>
                <a:gd name="T81" fmla="*/ 286 h 618"/>
                <a:gd name="T82" fmla="*/ 41 w 941"/>
                <a:gd name="T83" fmla="*/ 253 h 618"/>
                <a:gd name="T84" fmla="*/ 41 w 941"/>
                <a:gd name="T85" fmla="*/ 223 h 618"/>
                <a:gd name="T86" fmla="*/ 91 w 941"/>
                <a:gd name="T87" fmla="*/ 181 h 618"/>
                <a:gd name="T88" fmla="*/ 113 w 941"/>
                <a:gd name="T89" fmla="*/ 171 h 618"/>
                <a:gd name="T90" fmla="*/ 120 w 941"/>
                <a:gd name="T91" fmla="*/ 144 h 618"/>
                <a:gd name="T92" fmla="*/ 131 w 941"/>
                <a:gd name="T93" fmla="*/ 91 h 618"/>
                <a:gd name="T94" fmla="*/ 113 w 941"/>
                <a:gd name="T95" fmla="*/ 80 h 618"/>
                <a:gd name="T96" fmla="*/ 88 w 941"/>
                <a:gd name="T97" fmla="*/ 84 h 618"/>
                <a:gd name="T98" fmla="*/ 71 w 941"/>
                <a:gd name="T99" fmla="*/ 50 h 618"/>
                <a:gd name="T100" fmla="*/ 66 w 941"/>
                <a:gd name="T101" fmla="*/ 0 h 618"/>
                <a:gd name="T102" fmla="*/ 106 w 941"/>
                <a:gd name="T103" fmla="*/ 8 h 618"/>
                <a:gd name="T104" fmla="*/ 150 w 941"/>
                <a:gd name="T105" fmla="*/ 36 h 618"/>
                <a:gd name="T106" fmla="*/ 231 w 941"/>
                <a:gd name="T107" fmla="*/ 55 h 618"/>
                <a:gd name="T108" fmla="*/ 271 w 941"/>
                <a:gd name="T109" fmla="*/ 88 h 618"/>
                <a:gd name="T110" fmla="*/ 328 w 941"/>
                <a:gd name="T111" fmla="*/ 104 h 618"/>
                <a:gd name="T112" fmla="*/ 418 w 941"/>
                <a:gd name="T113" fmla="*/ 88 h 618"/>
                <a:gd name="T114" fmla="*/ 462 w 941"/>
                <a:gd name="T115" fmla="*/ 110 h 618"/>
                <a:gd name="T116" fmla="*/ 530 w 941"/>
                <a:gd name="T117" fmla="*/ 82 h 618"/>
                <a:gd name="T118" fmla="*/ 681 w 941"/>
                <a:gd name="T119" fmla="*/ 105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41" h="618">
                  <a:moveTo>
                    <a:pt x="681" y="105"/>
                  </a:moveTo>
                  <a:lnTo>
                    <a:pt x="750" y="56"/>
                  </a:lnTo>
                  <a:lnTo>
                    <a:pt x="801" y="34"/>
                  </a:lnTo>
                  <a:lnTo>
                    <a:pt x="941" y="25"/>
                  </a:lnTo>
                  <a:lnTo>
                    <a:pt x="938" y="58"/>
                  </a:lnTo>
                  <a:lnTo>
                    <a:pt x="927" y="75"/>
                  </a:lnTo>
                  <a:lnTo>
                    <a:pt x="885" y="87"/>
                  </a:lnTo>
                  <a:lnTo>
                    <a:pt x="836" y="122"/>
                  </a:lnTo>
                  <a:lnTo>
                    <a:pt x="836" y="156"/>
                  </a:lnTo>
                  <a:lnTo>
                    <a:pt x="842" y="200"/>
                  </a:lnTo>
                  <a:lnTo>
                    <a:pt x="808" y="222"/>
                  </a:lnTo>
                  <a:lnTo>
                    <a:pt x="808" y="247"/>
                  </a:lnTo>
                  <a:lnTo>
                    <a:pt x="794" y="281"/>
                  </a:lnTo>
                  <a:lnTo>
                    <a:pt x="757" y="276"/>
                  </a:lnTo>
                  <a:lnTo>
                    <a:pt x="740" y="294"/>
                  </a:lnTo>
                  <a:lnTo>
                    <a:pt x="740" y="319"/>
                  </a:lnTo>
                  <a:lnTo>
                    <a:pt x="627" y="395"/>
                  </a:lnTo>
                  <a:lnTo>
                    <a:pt x="622" y="424"/>
                  </a:lnTo>
                  <a:lnTo>
                    <a:pt x="640" y="484"/>
                  </a:lnTo>
                  <a:lnTo>
                    <a:pt x="600" y="525"/>
                  </a:lnTo>
                  <a:lnTo>
                    <a:pt x="558" y="487"/>
                  </a:lnTo>
                  <a:lnTo>
                    <a:pt x="541" y="490"/>
                  </a:lnTo>
                  <a:lnTo>
                    <a:pt x="495" y="543"/>
                  </a:lnTo>
                  <a:lnTo>
                    <a:pt x="503" y="581"/>
                  </a:lnTo>
                  <a:lnTo>
                    <a:pt x="490" y="600"/>
                  </a:lnTo>
                  <a:lnTo>
                    <a:pt x="461" y="589"/>
                  </a:lnTo>
                  <a:lnTo>
                    <a:pt x="451" y="610"/>
                  </a:lnTo>
                  <a:lnTo>
                    <a:pt x="426" y="618"/>
                  </a:lnTo>
                  <a:lnTo>
                    <a:pt x="342" y="577"/>
                  </a:lnTo>
                  <a:lnTo>
                    <a:pt x="222" y="534"/>
                  </a:lnTo>
                  <a:lnTo>
                    <a:pt x="189" y="480"/>
                  </a:lnTo>
                  <a:lnTo>
                    <a:pt x="138" y="505"/>
                  </a:lnTo>
                  <a:lnTo>
                    <a:pt x="118" y="480"/>
                  </a:lnTo>
                  <a:lnTo>
                    <a:pt x="90" y="489"/>
                  </a:lnTo>
                  <a:lnTo>
                    <a:pt x="84" y="448"/>
                  </a:lnTo>
                  <a:lnTo>
                    <a:pt x="78" y="436"/>
                  </a:lnTo>
                  <a:lnTo>
                    <a:pt x="30" y="395"/>
                  </a:lnTo>
                  <a:lnTo>
                    <a:pt x="30" y="382"/>
                  </a:lnTo>
                  <a:lnTo>
                    <a:pt x="0" y="354"/>
                  </a:lnTo>
                  <a:lnTo>
                    <a:pt x="0" y="326"/>
                  </a:lnTo>
                  <a:lnTo>
                    <a:pt x="22" y="286"/>
                  </a:lnTo>
                  <a:lnTo>
                    <a:pt x="41" y="253"/>
                  </a:lnTo>
                  <a:lnTo>
                    <a:pt x="41" y="223"/>
                  </a:lnTo>
                  <a:lnTo>
                    <a:pt x="91" y="181"/>
                  </a:lnTo>
                  <a:lnTo>
                    <a:pt x="113" y="171"/>
                  </a:lnTo>
                  <a:lnTo>
                    <a:pt x="120" y="144"/>
                  </a:lnTo>
                  <a:lnTo>
                    <a:pt x="131" y="91"/>
                  </a:lnTo>
                  <a:lnTo>
                    <a:pt x="113" y="80"/>
                  </a:lnTo>
                  <a:lnTo>
                    <a:pt x="88" y="84"/>
                  </a:lnTo>
                  <a:lnTo>
                    <a:pt x="71" y="50"/>
                  </a:lnTo>
                  <a:lnTo>
                    <a:pt x="66" y="0"/>
                  </a:lnTo>
                  <a:lnTo>
                    <a:pt x="106" y="8"/>
                  </a:lnTo>
                  <a:lnTo>
                    <a:pt x="150" y="36"/>
                  </a:lnTo>
                  <a:lnTo>
                    <a:pt x="231" y="55"/>
                  </a:lnTo>
                  <a:lnTo>
                    <a:pt x="271" y="88"/>
                  </a:lnTo>
                  <a:lnTo>
                    <a:pt x="328" y="104"/>
                  </a:lnTo>
                  <a:lnTo>
                    <a:pt x="418" y="88"/>
                  </a:lnTo>
                  <a:lnTo>
                    <a:pt x="462" y="110"/>
                  </a:lnTo>
                  <a:lnTo>
                    <a:pt x="530" y="82"/>
                  </a:lnTo>
                  <a:lnTo>
                    <a:pt x="681" y="105"/>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161" name="Freeform 23"/>
            <p:cNvSpPr>
              <a:spLocks/>
            </p:cNvSpPr>
            <p:nvPr/>
          </p:nvSpPr>
          <p:spPr bwMode="auto">
            <a:xfrm>
              <a:off x="976999" y="1800580"/>
              <a:ext cx="521219" cy="199486"/>
            </a:xfrm>
            <a:custGeom>
              <a:avLst/>
              <a:gdLst>
                <a:gd name="T0" fmla="*/ 78 w 1047"/>
                <a:gd name="T1" fmla="*/ 23 h 400"/>
                <a:gd name="T2" fmla="*/ 81 w 1047"/>
                <a:gd name="T3" fmla="*/ 44 h 400"/>
                <a:gd name="T4" fmla="*/ 50 w 1047"/>
                <a:gd name="T5" fmla="*/ 73 h 400"/>
                <a:gd name="T6" fmla="*/ 23 w 1047"/>
                <a:gd name="T7" fmla="*/ 112 h 400"/>
                <a:gd name="T8" fmla="*/ 0 w 1047"/>
                <a:gd name="T9" fmla="*/ 175 h 400"/>
                <a:gd name="T10" fmla="*/ 33 w 1047"/>
                <a:gd name="T11" fmla="*/ 222 h 400"/>
                <a:gd name="T12" fmla="*/ 45 w 1047"/>
                <a:gd name="T13" fmla="*/ 249 h 400"/>
                <a:gd name="T14" fmla="*/ 45 w 1047"/>
                <a:gd name="T15" fmla="*/ 270 h 400"/>
                <a:gd name="T16" fmla="*/ 38 w 1047"/>
                <a:gd name="T17" fmla="*/ 308 h 400"/>
                <a:gd name="T18" fmla="*/ 30 w 1047"/>
                <a:gd name="T19" fmla="*/ 331 h 400"/>
                <a:gd name="T20" fmla="*/ 40 w 1047"/>
                <a:gd name="T21" fmla="*/ 362 h 400"/>
                <a:gd name="T22" fmla="*/ 59 w 1047"/>
                <a:gd name="T23" fmla="*/ 400 h 400"/>
                <a:gd name="T24" fmla="*/ 88 w 1047"/>
                <a:gd name="T25" fmla="*/ 391 h 400"/>
                <a:gd name="T26" fmla="*/ 205 w 1047"/>
                <a:gd name="T27" fmla="*/ 394 h 400"/>
                <a:gd name="T28" fmla="*/ 244 w 1047"/>
                <a:gd name="T29" fmla="*/ 377 h 400"/>
                <a:gd name="T30" fmla="*/ 276 w 1047"/>
                <a:gd name="T31" fmla="*/ 329 h 400"/>
                <a:gd name="T32" fmla="*/ 324 w 1047"/>
                <a:gd name="T33" fmla="*/ 358 h 400"/>
                <a:gd name="T34" fmla="*/ 383 w 1047"/>
                <a:gd name="T35" fmla="*/ 322 h 400"/>
                <a:gd name="T36" fmla="*/ 415 w 1047"/>
                <a:gd name="T37" fmla="*/ 337 h 400"/>
                <a:gd name="T38" fmla="*/ 459 w 1047"/>
                <a:gd name="T39" fmla="*/ 367 h 400"/>
                <a:gd name="T40" fmla="*/ 493 w 1047"/>
                <a:gd name="T41" fmla="*/ 377 h 400"/>
                <a:gd name="T42" fmla="*/ 572 w 1047"/>
                <a:gd name="T43" fmla="*/ 326 h 400"/>
                <a:gd name="T44" fmla="*/ 655 w 1047"/>
                <a:gd name="T45" fmla="*/ 353 h 400"/>
                <a:gd name="T46" fmla="*/ 718 w 1047"/>
                <a:gd name="T47" fmla="*/ 326 h 400"/>
                <a:gd name="T48" fmla="*/ 757 w 1047"/>
                <a:gd name="T49" fmla="*/ 338 h 400"/>
                <a:gd name="T50" fmla="*/ 827 w 1047"/>
                <a:gd name="T51" fmla="*/ 269 h 400"/>
                <a:gd name="T52" fmla="*/ 874 w 1047"/>
                <a:gd name="T53" fmla="*/ 271 h 400"/>
                <a:gd name="T54" fmla="*/ 920 w 1047"/>
                <a:gd name="T55" fmla="*/ 254 h 400"/>
                <a:gd name="T56" fmla="*/ 984 w 1047"/>
                <a:gd name="T57" fmla="*/ 256 h 400"/>
                <a:gd name="T58" fmla="*/ 1014 w 1047"/>
                <a:gd name="T59" fmla="*/ 221 h 400"/>
                <a:gd name="T60" fmla="*/ 1031 w 1047"/>
                <a:gd name="T61" fmla="*/ 206 h 400"/>
                <a:gd name="T62" fmla="*/ 1047 w 1047"/>
                <a:gd name="T63" fmla="*/ 172 h 400"/>
                <a:gd name="T64" fmla="*/ 1034 w 1047"/>
                <a:gd name="T65" fmla="*/ 141 h 400"/>
                <a:gd name="T66" fmla="*/ 876 w 1047"/>
                <a:gd name="T67" fmla="*/ 105 h 400"/>
                <a:gd name="T68" fmla="*/ 729 w 1047"/>
                <a:gd name="T69" fmla="*/ 63 h 400"/>
                <a:gd name="T70" fmla="*/ 699 w 1047"/>
                <a:gd name="T71" fmla="*/ 71 h 400"/>
                <a:gd name="T72" fmla="*/ 534 w 1047"/>
                <a:gd name="T73" fmla="*/ 0 h 400"/>
                <a:gd name="T74" fmla="*/ 475 w 1047"/>
                <a:gd name="T75" fmla="*/ 23 h 400"/>
                <a:gd name="T76" fmla="*/ 406 w 1047"/>
                <a:gd name="T77" fmla="*/ 44 h 400"/>
                <a:gd name="T78" fmla="*/ 315 w 1047"/>
                <a:gd name="T79" fmla="*/ 44 h 400"/>
                <a:gd name="T80" fmla="*/ 287 w 1047"/>
                <a:gd name="T81" fmla="*/ 50 h 400"/>
                <a:gd name="T82" fmla="*/ 277 w 1047"/>
                <a:gd name="T83" fmla="*/ 28 h 400"/>
                <a:gd name="T84" fmla="*/ 252 w 1047"/>
                <a:gd name="T85" fmla="*/ 50 h 400"/>
                <a:gd name="T86" fmla="*/ 204 w 1047"/>
                <a:gd name="T87" fmla="*/ 44 h 400"/>
                <a:gd name="T88" fmla="*/ 150 w 1047"/>
                <a:gd name="T89" fmla="*/ 23 h 400"/>
                <a:gd name="T90" fmla="*/ 125 w 1047"/>
                <a:gd name="T91" fmla="*/ 16 h 400"/>
                <a:gd name="T92" fmla="*/ 78 w 1047"/>
                <a:gd name="T93" fmla="*/ 2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47" h="400">
                  <a:moveTo>
                    <a:pt x="78" y="23"/>
                  </a:moveTo>
                  <a:lnTo>
                    <a:pt x="81" y="44"/>
                  </a:lnTo>
                  <a:lnTo>
                    <a:pt x="50" y="73"/>
                  </a:lnTo>
                  <a:lnTo>
                    <a:pt x="23" y="112"/>
                  </a:lnTo>
                  <a:lnTo>
                    <a:pt x="0" y="175"/>
                  </a:lnTo>
                  <a:lnTo>
                    <a:pt x="33" y="222"/>
                  </a:lnTo>
                  <a:lnTo>
                    <a:pt x="45" y="249"/>
                  </a:lnTo>
                  <a:lnTo>
                    <a:pt x="45" y="270"/>
                  </a:lnTo>
                  <a:lnTo>
                    <a:pt x="38" y="308"/>
                  </a:lnTo>
                  <a:lnTo>
                    <a:pt x="30" y="331"/>
                  </a:lnTo>
                  <a:lnTo>
                    <a:pt x="40" y="362"/>
                  </a:lnTo>
                  <a:lnTo>
                    <a:pt x="59" y="400"/>
                  </a:lnTo>
                  <a:lnTo>
                    <a:pt x="88" y="391"/>
                  </a:lnTo>
                  <a:lnTo>
                    <a:pt x="205" y="394"/>
                  </a:lnTo>
                  <a:lnTo>
                    <a:pt x="244" y="377"/>
                  </a:lnTo>
                  <a:lnTo>
                    <a:pt x="276" y="329"/>
                  </a:lnTo>
                  <a:lnTo>
                    <a:pt x="324" y="358"/>
                  </a:lnTo>
                  <a:lnTo>
                    <a:pt x="383" y="322"/>
                  </a:lnTo>
                  <a:lnTo>
                    <a:pt x="415" y="337"/>
                  </a:lnTo>
                  <a:lnTo>
                    <a:pt x="459" y="367"/>
                  </a:lnTo>
                  <a:lnTo>
                    <a:pt x="493" y="377"/>
                  </a:lnTo>
                  <a:lnTo>
                    <a:pt x="572" y="326"/>
                  </a:lnTo>
                  <a:lnTo>
                    <a:pt x="655" y="353"/>
                  </a:lnTo>
                  <a:lnTo>
                    <a:pt x="718" y="326"/>
                  </a:lnTo>
                  <a:lnTo>
                    <a:pt x="757" y="338"/>
                  </a:lnTo>
                  <a:lnTo>
                    <a:pt x="827" y="269"/>
                  </a:lnTo>
                  <a:lnTo>
                    <a:pt x="874" y="271"/>
                  </a:lnTo>
                  <a:lnTo>
                    <a:pt x="920" y="254"/>
                  </a:lnTo>
                  <a:lnTo>
                    <a:pt x="984" y="256"/>
                  </a:lnTo>
                  <a:lnTo>
                    <a:pt x="1014" y="221"/>
                  </a:lnTo>
                  <a:lnTo>
                    <a:pt x="1031" y="206"/>
                  </a:lnTo>
                  <a:lnTo>
                    <a:pt x="1047" y="172"/>
                  </a:lnTo>
                  <a:lnTo>
                    <a:pt x="1034" y="141"/>
                  </a:lnTo>
                  <a:lnTo>
                    <a:pt x="876" y="105"/>
                  </a:lnTo>
                  <a:lnTo>
                    <a:pt x="729" y="63"/>
                  </a:lnTo>
                  <a:lnTo>
                    <a:pt x="699" y="71"/>
                  </a:lnTo>
                  <a:lnTo>
                    <a:pt x="534" y="0"/>
                  </a:lnTo>
                  <a:lnTo>
                    <a:pt x="475" y="23"/>
                  </a:lnTo>
                  <a:lnTo>
                    <a:pt x="406" y="44"/>
                  </a:lnTo>
                  <a:lnTo>
                    <a:pt x="315" y="44"/>
                  </a:lnTo>
                  <a:lnTo>
                    <a:pt x="287" y="50"/>
                  </a:lnTo>
                  <a:lnTo>
                    <a:pt x="277" y="28"/>
                  </a:lnTo>
                  <a:lnTo>
                    <a:pt x="252" y="50"/>
                  </a:lnTo>
                  <a:lnTo>
                    <a:pt x="204" y="44"/>
                  </a:lnTo>
                  <a:lnTo>
                    <a:pt x="150" y="23"/>
                  </a:lnTo>
                  <a:lnTo>
                    <a:pt x="125" y="16"/>
                  </a:lnTo>
                  <a:lnTo>
                    <a:pt x="78" y="23"/>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62" name="Freeform 36"/>
            <p:cNvSpPr>
              <a:spLocks/>
            </p:cNvSpPr>
            <p:nvPr/>
          </p:nvSpPr>
          <p:spPr bwMode="auto">
            <a:xfrm>
              <a:off x="787515" y="1750014"/>
              <a:ext cx="231159" cy="373967"/>
            </a:xfrm>
            <a:custGeom>
              <a:avLst/>
              <a:gdLst>
                <a:gd name="T0" fmla="*/ 362 w 368"/>
                <a:gd name="T1" fmla="*/ 91 h 595"/>
                <a:gd name="T2" fmla="*/ 368 w 368"/>
                <a:gd name="T3" fmla="*/ 113 h 595"/>
                <a:gd name="T4" fmla="*/ 354 w 368"/>
                <a:gd name="T5" fmla="*/ 127 h 595"/>
                <a:gd name="T6" fmla="*/ 340 w 368"/>
                <a:gd name="T7" fmla="*/ 140 h 595"/>
                <a:gd name="T8" fmla="*/ 321 w 368"/>
                <a:gd name="T9" fmla="*/ 168 h 595"/>
                <a:gd name="T10" fmla="*/ 307 w 368"/>
                <a:gd name="T11" fmla="*/ 210 h 595"/>
                <a:gd name="T12" fmla="*/ 303 w 368"/>
                <a:gd name="T13" fmla="*/ 218 h 595"/>
                <a:gd name="T14" fmla="*/ 337 w 368"/>
                <a:gd name="T15" fmla="*/ 276 h 595"/>
                <a:gd name="T16" fmla="*/ 340 w 368"/>
                <a:gd name="T17" fmla="*/ 298 h 595"/>
                <a:gd name="T18" fmla="*/ 332 w 368"/>
                <a:gd name="T19" fmla="*/ 323 h 595"/>
                <a:gd name="T20" fmla="*/ 328 w 368"/>
                <a:gd name="T21" fmla="*/ 338 h 595"/>
                <a:gd name="T22" fmla="*/ 332 w 368"/>
                <a:gd name="T23" fmla="*/ 367 h 595"/>
                <a:gd name="T24" fmla="*/ 350 w 368"/>
                <a:gd name="T25" fmla="*/ 401 h 595"/>
                <a:gd name="T26" fmla="*/ 362 w 368"/>
                <a:gd name="T27" fmla="*/ 416 h 595"/>
                <a:gd name="T28" fmla="*/ 354 w 368"/>
                <a:gd name="T29" fmla="*/ 438 h 595"/>
                <a:gd name="T30" fmla="*/ 310 w 368"/>
                <a:gd name="T31" fmla="*/ 487 h 595"/>
                <a:gd name="T32" fmla="*/ 300 w 368"/>
                <a:gd name="T33" fmla="*/ 534 h 595"/>
                <a:gd name="T34" fmla="*/ 307 w 368"/>
                <a:gd name="T35" fmla="*/ 564 h 595"/>
                <a:gd name="T36" fmla="*/ 295 w 368"/>
                <a:gd name="T37" fmla="*/ 564 h 595"/>
                <a:gd name="T38" fmla="*/ 283 w 368"/>
                <a:gd name="T39" fmla="*/ 565 h 595"/>
                <a:gd name="T40" fmla="*/ 255 w 368"/>
                <a:gd name="T41" fmla="*/ 582 h 595"/>
                <a:gd name="T42" fmla="*/ 222 w 368"/>
                <a:gd name="T43" fmla="*/ 589 h 595"/>
                <a:gd name="T44" fmla="*/ 151 w 368"/>
                <a:gd name="T45" fmla="*/ 595 h 595"/>
                <a:gd name="T46" fmla="*/ 107 w 368"/>
                <a:gd name="T47" fmla="*/ 580 h 595"/>
                <a:gd name="T48" fmla="*/ 63 w 368"/>
                <a:gd name="T49" fmla="*/ 573 h 595"/>
                <a:gd name="T50" fmla="*/ 12 w 368"/>
                <a:gd name="T51" fmla="*/ 552 h 595"/>
                <a:gd name="T52" fmla="*/ 0 w 368"/>
                <a:gd name="T53" fmla="*/ 511 h 595"/>
                <a:gd name="T54" fmla="*/ 18 w 368"/>
                <a:gd name="T55" fmla="*/ 498 h 595"/>
                <a:gd name="T56" fmla="*/ 16 w 368"/>
                <a:gd name="T57" fmla="*/ 471 h 595"/>
                <a:gd name="T58" fmla="*/ 3 w 368"/>
                <a:gd name="T59" fmla="*/ 423 h 595"/>
                <a:gd name="T60" fmla="*/ 15 w 368"/>
                <a:gd name="T61" fmla="*/ 405 h 595"/>
                <a:gd name="T62" fmla="*/ 11 w 368"/>
                <a:gd name="T63" fmla="*/ 303 h 595"/>
                <a:gd name="T64" fmla="*/ 19 w 368"/>
                <a:gd name="T65" fmla="*/ 252 h 595"/>
                <a:gd name="T66" fmla="*/ 51 w 368"/>
                <a:gd name="T67" fmla="*/ 229 h 595"/>
                <a:gd name="T68" fmla="*/ 60 w 368"/>
                <a:gd name="T69" fmla="*/ 163 h 595"/>
                <a:gd name="T70" fmla="*/ 106 w 368"/>
                <a:gd name="T71" fmla="*/ 0 h 595"/>
                <a:gd name="T72" fmla="*/ 128 w 368"/>
                <a:gd name="T73" fmla="*/ 0 h 595"/>
                <a:gd name="T74" fmla="*/ 136 w 368"/>
                <a:gd name="T75" fmla="*/ 14 h 595"/>
                <a:gd name="T76" fmla="*/ 169 w 368"/>
                <a:gd name="T77" fmla="*/ 14 h 595"/>
                <a:gd name="T78" fmla="*/ 206 w 368"/>
                <a:gd name="T79" fmla="*/ 25 h 595"/>
                <a:gd name="T80" fmla="*/ 227 w 368"/>
                <a:gd name="T81" fmla="*/ 46 h 595"/>
                <a:gd name="T82" fmla="*/ 237 w 368"/>
                <a:gd name="T83" fmla="*/ 75 h 595"/>
                <a:gd name="T84" fmla="*/ 249 w 368"/>
                <a:gd name="T85" fmla="*/ 84 h 595"/>
                <a:gd name="T86" fmla="*/ 274 w 368"/>
                <a:gd name="T87" fmla="*/ 75 h 595"/>
                <a:gd name="T88" fmla="*/ 296 w 368"/>
                <a:gd name="T89" fmla="*/ 87 h 595"/>
                <a:gd name="T90" fmla="*/ 325 w 368"/>
                <a:gd name="T91" fmla="*/ 97 h 595"/>
                <a:gd name="T92" fmla="*/ 362 w 368"/>
                <a:gd name="T93" fmla="*/ 9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8" h="595">
                  <a:moveTo>
                    <a:pt x="362" y="91"/>
                  </a:moveTo>
                  <a:lnTo>
                    <a:pt x="368" y="113"/>
                  </a:lnTo>
                  <a:lnTo>
                    <a:pt x="354" y="127"/>
                  </a:lnTo>
                  <a:lnTo>
                    <a:pt x="340" y="140"/>
                  </a:lnTo>
                  <a:lnTo>
                    <a:pt x="321" y="168"/>
                  </a:lnTo>
                  <a:lnTo>
                    <a:pt x="307" y="210"/>
                  </a:lnTo>
                  <a:lnTo>
                    <a:pt x="303" y="218"/>
                  </a:lnTo>
                  <a:lnTo>
                    <a:pt x="337" y="276"/>
                  </a:lnTo>
                  <a:lnTo>
                    <a:pt x="340" y="298"/>
                  </a:lnTo>
                  <a:lnTo>
                    <a:pt x="332" y="323"/>
                  </a:lnTo>
                  <a:lnTo>
                    <a:pt x="328" y="338"/>
                  </a:lnTo>
                  <a:lnTo>
                    <a:pt x="332" y="367"/>
                  </a:lnTo>
                  <a:lnTo>
                    <a:pt x="350" y="401"/>
                  </a:lnTo>
                  <a:lnTo>
                    <a:pt x="362" y="416"/>
                  </a:lnTo>
                  <a:lnTo>
                    <a:pt x="354" y="438"/>
                  </a:lnTo>
                  <a:lnTo>
                    <a:pt x="310" y="487"/>
                  </a:lnTo>
                  <a:lnTo>
                    <a:pt x="300" y="534"/>
                  </a:lnTo>
                  <a:lnTo>
                    <a:pt x="307" y="564"/>
                  </a:lnTo>
                  <a:lnTo>
                    <a:pt x="295" y="564"/>
                  </a:lnTo>
                  <a:lnTo>
                    <a:pt x="283" y="565"/>
                  </a:lnTo>
                  <a:lnTo>
                    <a:pt x="255" y="582"/>
                  </a:lnTo>
                  <a:lnTo>
                    <a:pt x="222" y="589"/>
                  </a:lnTo>
                  <a:lnTo>
                    <a:pt x="151" y="595"/>
                  </a:lnTo>
                  <a:lnTo>
                    <a:pt x="107" y="580"/>
                  </a:lnTo>
                  <a:lnTo>
                    <a:pt x="63" y="573"/>
                  </a:lnTo>
                  <a:lnTo>
                    <a:pt x="12" y="552"/>
                  </a:lnTo>
                  <a:lnTo>
                    <a:pt x="0" y="511"/>
                  </a:lnTo>
                  <a:lnTo>
                    <a:pt x="18" y="498"/>
                  </a:lnTo>
                  <a:lnTo>
                    <a:pt x="16" y="471"/>
                  </a:lnTo>
                  <a:lnTo>
                    <a:pt x="3" y="423"/>
                  </a:lnTo>
                  <a:lnTo>
                    <a:pt x="15" y="405"/>
                  </a:lnTo>
                  <a:lnTo>
                    <a:pt x="11" y="303"/>
                  </a:lnTo>
                  <a:lnTo>
                    <a:pt x="19" y="252"/>
                  </a:lnTo>
                  <a:lnTo>
                    <a:pt x="51" y="229"/>
                  </a:lnTo>
                  <a:lnTo>
                    <a:pt x="60" y="163"/>
                  </a:lnTo>
                  <a:lnTo>
                    <a:pt x="106" y="0"/>
                  </a:lnTo>
                  <a:lnTo>
                    <a:pt x="128" y="0"/>
                  </a:lnTo>
                  <a:lnTo>
                    <a:pt x="136" y="14"/>
                  </a:lnTo>
                  <a:lnTo>
                    <a:pt x="169" y="14"/>
                  </a:lnTo>
                  <a:lnTo>
                    <a:pt x="206" y="25"/>
                  </a:lnTo>
                  <a:lnTo>
                    <a:pt x="227" y="46"/>
                  </a:lnTo>
                  <a:lnTo>
                    <a:pt x="237" y="75"/>
                  </a:lnTo>
                  <a:lnTo>
                    <a:pt x="249" y="84"/>
                  </a:lnTo>
                  <a:lnTo>
                    <a:pt x="274" y="75"/>
                  </a:lnTo>
                  <a:lnTo>
                    <a:pt x="296" y="87"/>
                  </a:lnTo>
                  <a:lnTo>
                    <a:pt x="325" y="97"/>
                  </a:lnTo>
                  <a:lnTo>
                    <a:pt x="362" y="91"/>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63" name="Freeform 10"/>
            <p:cNvSpPr>
              <a:spLocks/>
            </p:cNvSpPr>
            <p:nvPr/>
          </p:nvSpPr>
          <p:spPr bwMode="auto">
            <a:xfrm>
              <a:off x="1926084" y="3140301"/>
              <a:ext cx="365631" cy="374521"/>
            </a:xfrm>
            <a:custGeom>
              <a:avLst/>
              <a:gdLst>
                <a:gd name="T0" fmla="*/ 258 w 581"/>
                <a:gd name="T1" fmla="*/ 596 h 596"/>
                <a:gd name="T2" fmla="*/ 280 w 581"/>
                <a:gd name="T3" fmla="*/ 574 h 596"/>
                <a:gd name="T4" fmla="*/ 305 w 581"/>
                <a:gd name="T5" fmla="*/ 565 h 596"/>
                <a:gd name="T6" fmla="*/ 323 w 581"/>
                <a:gd name="T7" fmla="*/ 565 h 596"/>
                <a:gd name="T8" fmla="*/ 323 w 581"/>
                <a:gd name="T9" fmla="*/ 531 h 596"/>
                <a:gd name="T10" fmla="*/ 342 w 581"/>
                <a:gd name="T11" fmla="*/ 511 h 596"/>
                <a:gd name="T12" fmla="*/ 376 w 581"/>
                <a:gd name="T13" fmla="*/ 506 h 596"/>
                <a:gd name="T14" fmla="*/ 455 w 581"/>
                <a:gd name="T15" fmla="*/ 502 h 596"/>
                <a:gd name="T16" fmla="*/ 493 w 581"/>
                <a:gd name="T17" fmla="*/ 506 h 596"/>
                <a:gd name="T18" fmla="*/ 525 w 581"/>
                <a:gd name="T19" fmla="*/ 490 h 596"/>
                <a:gd name="T20" fmla="*/ 546 w 581"/>
                <a:gd name="T21" fmla="*/ 490 h 596"/>
                <a:gd name="T22" fmla="*/ 563 w 581"/>
                <a:gd name="T23" fmla="*/ 481 h 596"/>
                <a:gd name="T24" fmla="*/ 581 w 581"/>
                <a:gd name="T25" fmla="*/ 469 h 596"/>
                <a:gd name="T26" fmla="*/ 568 w 581"/>
                <a:gd name="T27" fmla="*/ 440 h 596"/>
                <a:gd name="T28" fmla="*/ 556 w 581"/>
                <a:gd name="T29" fmla="*/ 452 h 596"/>
                <a:gd name="T30" fmla="*/ 543 w 581"/>
                <a:gd name="T31" fmla="*/ 447 h 596"/>
                <a:gd name="T32" fmla="*/ 525 w 581"/>
                <a:gd name="T33" fmla="*/ 440 h 596"/>
                <a:gd name="T34" fmla="*/ 534 w 581"/>
                <a:gd name="T35" fmla="*/ 400 h 596"/>
                <a:gd name="T36" fmla="*/ 546 w 581"/>
                <a:gd name="T37" fmla="*/ 389 h 596"/>
                <a:gd name="T38" fmla="*/ 544 w 581"/>
                <a:gd name="T39" fmla="*/ 371 h 596"/>
                <a:gd name="T40" fmla="*/ 514 w 581"/>
                <a:gd name="T41" fmla="*/ 333 h 596"/>
                <a:gd name="T42" fmla="*/ 489 w 581"/>
                <a:gd name="T43" fmla="*/ 304 h 596"/>
                <a:gd name="T44" fmla="*/ 459 w 581"/>
                <a:gd name="T45" fmla="*/ 285 h 596"/>
                <a:gd name="T46" fmla="*/ 459 w 581"/>
                <a:gd name="T47" fmla="*/ 261 h 596"/>
                <a:gd name="T48" fmla="*/ 465 w 581"/>
                <a:gd name="T49" fmla="*/ 230 h 596"/>
                <a:gd name="T50" fmla="*/ 472 w 581"/>
                <a:gd name="T51" fmla="*/ 191 h 596"/>
                <a:gd name="T52" fmla="*/ 453 w 581"/>
                <a:gd name="T53" fmla="*/ 167 h 596"/>
                <a:gd name="T54" fmla="*/ 461 w 581"/>
                <a:gd name="T55" fmla="*/ 109 h 596"/>
                <a:gd name="T56" fmla="*/ 450 w 581"/>
                <a:gd name="T57" fmla="*/ 29 h 596"/>
                <a:gd name="T58" fmla="*/ 408 w 581"/>
                <a:gd name="T59" fmla="*/ 0 h 596"/>
                <a:gd name="T60" fmla="*/ 364 w 581"/>
                <a:gd name="T61" fmla="*/ 25 h 596"/>
                <a:gd name="T62" fmla="*/ 342 w 581"/>
                <a:gd name="T63" fmla="*/ 4 h 596"/>
                <a:gd name="T64" fmla="*/ 326 w 581"/>
                <a:gd name="T65" fmla="*/ 18 h 596"/>
                <a:gd name="T66" fmla="*/ 335 w 581"/>
                <a:gd name="T67" fmla="*/ 40 h 596"/>
                <a:gd name="T68" fmla="*/ 315 w 581"/>
                <a:gd name="T69" fmla="*/ 92 h 596"/>
                <a:gd name="T70" fmla="*/ 289 w 581"/>
                <a:gd name="T71" fmla="*/ 125 h 596"/>
                <a:gd name="T72" fmla="*/ 293 w 581"/>
                <a:gd name="T73" fmla="*/ 148 h 596"/>
                <a:gd name="T74" fmla="*/ 239 w 581"/>
                <a:gd name="T75" fmla="*/ 179 h 596"/>
                <a:gd name="T76" fmla="*/ 223 w 581"/>
                <a:gd name="T77" fmla="*/ 153 h 596"/>
                <a:gd name="T78" fmla="*/ 176 w 581"/>
                <a:gd name="T79" fmla="*/ 160 h 596"/>
                <a:gd name="T80" fmla="*/ 175 w 581"/>
                <a:gd name="T81" fmla="*/ 191 h 596"/>
                <a:gd name="T82" fmla="*/ 136 w 581"/>
                <a:gd name="T83" fmla="*/ 191 h 596"/>
                <a:gd name="T84" fmla="*/ 107 w 581"/>
                <a:gd name="T85" fmla="*/ 224 h 596"/>
                <a:gd name="T86" fmla="*/ 70 w 581"/>
                <a:gd name="T87" fmla="*/ 244 h 596"/>
                <a:gd name="T88" fmla="*/ 50 w 581"/>
                <a:gd name="T89" fmla="*/ 257 h 596"/>
                <a:gd name="T90" fmla="*/ 0 w 581"/>
                <a:gd name="T91" fmla="*/ 314 h 596"/>
                <a:gd name="T92" fmla="*/ 31 w 581"/>
                <a:gd name="T93" fmla="*/ 326 h 596"/>
                <a:gd name="T94" fmla="*/ 70 w 581"/>
                <a:gd name="T95" fmla="*/ 381 h 596"/>
                <a:gd name="T96" fmla="*/ 109 w 581"/>
                <a:gd name="T97" fmla="*/ 386 h 596"/>
                <a:gd name="T98" fmla="*/ 126 w 581"/>
                <a:gd name="T99" fmla="*/ 409 h 596"/>
                <a:gd name="T100" fmla="*/ 119 w 581"/>
                <a:gd name="T101" fmla="*/ 434 h 596"/>
                <a:gd name="T102" fmla="*/ 122 w 581"/>
                <a:gd name="T103" fmla="*/ 459 h 596"/>
                <a:gd name="T104" fmla="*/ 148 w 581"/>
                <a:gd name="T105" fmla="*/ 484 h 596"/>
                <a:gd name="T106" fmla="*/ 197 w 581"/>
                <a:gd name="T107" fmla="*/ 556 h 596"/>
                <a:gd name="T108" fmla="*/ 227 w 581"/>
                <a:gd name="T109" fmla="*/ 560 h 596"/>
                <a:gd name="T110" fmla="*/ 258 w 581"/>
                <a:gd name="T111" fmla="*/ 596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81" h="596">
                  <a:moveTo>
                    <a:pt x="258" y="596"/>
                  </a:moveTo>
                  <a:lnTo>
                    <a:pt x="280" y="574"/>
                  </a:lnTo>
                  <a:lnTo>
                    <a:pt x="305" y="565"/>
                  </a:lnTo>
                  <a:lnTo>
                    <a:pt x="323" y="565"/>
                  </a:lnTo>
                  <a:lnTo>
                    <a:pt x="323" y="531"/>
                  </a:lnTo>
                  <a:lnTo>
                    <a:pt x="342" y="511"/>
                  </a:lnTo>
                  <a:lnTo>
                    <a:pt x="376" y="506"/>
                  </a:lnTo>
                  <a:lnTo>
                    <a:pt x="455" y="502"/>
                  </a:lnTo>
                  <a:lnTo>
                    <a:pt x="493" y="506"/>
                  </a:lnTo>
                  <a:lnTo>
                    <a:pt x="525" y="490"/>
                  </a:lnTo>
                  <a:lnTo>
                    <a:pt x="546" y="490"/>
                  </a:lnTo>
                  <a:lnTo>
                    <a:pt x="563" y="481"/>
                  </a:lnTo>
                  <a:lnTo>
                    <a:pt x="581" y="469"/>
                  </a:lnTo>
                  <a:lnTo>
                    <a:pt x="568" y="440"/>
                  </a:lnTo>
                  <a:lnTo>
                    <a:pt x="556" y="452"/>
                  </a:lnTo>
                  <a:lnTo>
                    <a:pt x="543" y="447"/>
                  </a:lnTo>
                  <a:lnTo>
                    <a:pt x="525" y="440"/>
                  </a:lnTo>
                  <a:lnTo>
                    <a:pt x="534" y="400"/>
                  </a:lnTo>
                  <a:lnTo>
                    <a:pt x="546" y="389"/>
                  </a:lnTo>
                  <a:lnTo>
                    <a:pt x="544" y="371"/>
                  </a:lnTo>
                  <a:lnTo>
                    <a:pt x="514" y="333"/>
                  </a:lnTo>
                  <a:lnTo>
                    <a:pt x="489" y="304"/>
                  </a:lnTo>
                  <a:lnTo>
                    <a:pt x="459" y="285"/>
                  </a:lnTo>
                  <a:lnTo>
                    <a:pt x="459" y="261"/>
                  </a:lnTo>
                  <a:lnTo>
                    <a:pt x="465" y="230"/>
                  </a:lnTo>
                  <a:lnTo>
                    <a:pt x="472" y="191"/>
                  </a:lnTo>
                  <a:lnTo>
                    <a:pt x="453" y="167"/>
                  </a:lnTo>
                  <a:lnTo>
                    <a:pt x="461" y="109"/>
                  </a:lnTo>
                  <a:lnTo>
                    <a:pt x="450" y="29"/>
                  </a:lnTo>
                  <a:lnTo>
                    <a:pt x="408" y="0"/>
                  </a:lnTo>
                  <a:lnTo>
                    <a:pt x="364" y="25"/>
                  </a:lnTo>
                  <a:lnTo>
                    <a:pt x="342" y="4"/>
                  </a:lnTo>
                  <a:lnTo>
                    <a:pt x="326" y="18"/>
                  </a:lnTo>
                  <a:lnTo>
                    <a:pt x="335" y="40"/>
                  </a:lnTo>
                  <a:lnTo>
                    <a:pt x="315" y="92"/>
                  </a:lnTo>
                  <a:lnTo>
                    <a:pt x="289" y="125"/>
                  </a:lnTo>
                  <a:lnTo>
                    <a:pt x="293" y="148"/>
                  </a:lnTo>
                  <a:lnTo>
                    <a:pt x="239" y="179"/>
                  </a:lnTo>
                  <a:lnTo>
                    <a:pt x="223" y="153"/>
                  </a:lnTo>
                  <a:lnTo>
                    <a:pt x="176" y="160"/>
                  </a:lnTo>
                  <a:lnTo>
                    <a:pt x="175" y="191"/>
                  </a:lnTo>
                  <a:lnTo>
                    <a:pt x="136" y="191"/>
                  </a:lnTo>
                  <a:lnTo>
                    <a:pt x="107" y="224"/>
                  </a:lnTo>
                  <a:lnTo>
                    <a:pt x="70" y="244"/>
                  </a:lnTo>
                  <a:lnTo>
                    <a:pt x="50" y="257"/>
                  </a:lnTo>
                  <a:lnTo>
                    <a:pt x="0" y="314"/>
                  </a:lnTo>
                  <a:lnTo>
                    <a:pt x="31" y="326"/>
                  </a:lnTo>
                  <a:lnTo>
                    <a:pt x="70" y="381"/>
                  </a:lnTo>
                  <a:lnTo>
                    <a:pt x="109" y="386"/>
                  </a:lnTo>
                  <a:lnTo>
                    <a:pt x="126" y="409"/>
                  </a:lnTo>
                  <a:lnTo>
                    <a:pt x="119" y="434"/>
                  </a:lnTo>
                  <a:lnTo>
                    <a:pt x="122" y="459"/>
                  </a:lnTo>
                  <a:lnTo>
                    <a:pt x="148" y="484"/>
                  </a:lnTo>
                  <a:lnTo>
                    <a:pt x="197" y="556"/>
                  </a:lnTo>
                  <a:lnTo>
                    <a:pt x="227" y="560"/>
                  </a:lnTo>
                  <a:lnTo>
                    <a:pt x="258" y="596"/>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64" name="Freeform 22"/>
            <p:cNvSpPr>
              <a:spLocks/>
            </p:cNvSpPr>
            <p:nvPr/>
          </p:nvSpPr>
          <p:spPr bwMode="auto">
            <a:xfrm>
              <a:off x="1760494" y="2081193"/>
              <a:ext cx="276168" cy="193374"/>
            </a:xfrm>
            <a:custGeom>
              <a:avLst/>
              <a:gdLst>
                <a:gd name="T0" fmla="*/ 71 w 440"/>
                <a:gd name="T1" fmla="*/ 0 h 307"/>
                <a:gd name="T2" fmla="*/ 97 w 440"/>
                <a:gd name="T3" fmla="*/ 17 h 307"/>
                <a:gd name="T4" fmla="*/ 126 w 440"/>
                <a:gd name="T5" fmla="*/ 37 h 307"/>
                <a:gd name="T6" fmla="*/ 158 w 440"/>
                <a:gd name="T7" fmla="*/ 67 h 307"/>
                <a:gd name="T8" fmla="*/ 186 w 440"/>
                <a:gd name="T9" fmla="*/ 78 h 307"/>
                <a:gd name="T10" fmla="*/ 229 w 440"/>
                <a:gd name="T11" fmla="*/ 83 h 307"/>
                <a:gd name="T12" fmla="*/ 279 w 440"/>
                <a:gd name="T13" fmla="*/ 124 h 307"/>
                <a:gd name="T14" fmla="*/ 311 w 440"/>
                <a:gd name="T15" fmla="*/ 106 h 307"/>
                <a:gd name="T16" fmla="*/ 353 w 440"/>
                <a:gd name="T17" fmla="*/ 127 h 307"/>
                <a:gd name="T18" fmla="*/ 365 w 440"/>
                <a:gd name="T19" fmla="*/ 152 h 307"/>
                <a:gd name="T20" fmla="*/ 374 w 440"/>
                <a:gd name="T21" fmla="*/ 180 h 307"/>
                <a:gd name="T22" fmla="*/ 426 w 440"/>
                <a:gd name="T23" fmla="*/ 182 h 307"/>
                <a:gd name="T24" fmla="*/ 440 w 440"/>
                <a:gd name="T25" fmla="*/ 202 h 307"/>
                <a:gd name="T26" fmla="*/ 436 w 440"/>
                <a:gd name="T27" fmla="*/ 236 h 307"/>
                <a:gd name="T28" fmla="*/ 403 w 440"/>
                <a:gd name="T29" fmla="*/ 241 h 307"/>
                <a:gd name="T30" fmla="*/ 402 w 440"/>
                <a:gd name="T31" fmla="*/ 286 h 307"/>
                <a:gd name="T32" fmla="*/ 380 w 440"/>
                <a:gd name="T33" fmla="*/ 307 h 307"/>
                <a:gd name="T34" fmla="*/ 353 w 440"/>
                <a:gd name="T35" fmla="*/ 306 h 307"/>
                <a:gd name="T36" fmla="*/ 323 w 440"/>
                <a:gd name="T37" fmla="*/ 293 h 307"/>
                <a:gd name="T38" fmla="*/ 316 w 440"/>
                <a:gd name="T39" fmla="*/ 248 h 307"/>
                <a:gd name="T40" fmla="*/ 314 w 440"/>
                <a:gd name="T41" fmla="*/ 230 h 307"/>
                <a:gd name="T42" fmla="*/ 260 w 440"/>
                <a:gd name="T43" fmla="*/ 224 h 307"/>
                <a:gd name="T44" fmla="*/ 194 w 440"/>
                <a:gd name="T45" fmla="*/ 230 h 307"/>
                <a:gd name="T46" fmla="*/ 180 w 440"/>
                <a:gd name="T47" fmla="*/ 262 h 307"/>
                <a:gd name="T48" fmla="*/ 164 w 440"/>
                <a:gd name="T49" fmla="*/ 285 h 307"/>
                <a:gd name="T50" fmla="*/ 128 w 440"/>
                <a:gd name="T51" fmla="*/ 296 h 307"/>
                <a:gd name="T52" fmla="*/ 116 w 440"/>
                <a:gd name="T53" fmla="*/ 288 h 307"/>
                <a:gd name="T54" fmla="*/ 111 w 440"/>
                <a:gd name="T55" fmla="*/ 248 h 307"/>
                <a:gd name="T56" fmla="*/ 111 w 440"/>
                <a:gd name="T57" fmla="*/ 230 h 307"/>
                <a:gd name="T58" fmla="*/ 97 w 440"/>
                <a:gd name="T59" fmla="*/ 227 h 307"/>
                <a:gd name="T60" fmla="*/ 82 w 440"/>
                <a:gd name="T61" fmla="*/ 241 h 307"/>
                <a:gd name="T62" fmla="*/ 75 w 440"/>
                <a:gd name="T63" fmla="*/ 281 h 307"/>
                <a:gd name="T64" fmla="*/ 48 w 440"/>
                <a:gd name="T65" fmla="*/ 295 h 307"/>
                <a:gd name="T66" fmla="*/ 27 w 440"/>
                <a:gd name="T67" fmla="*/ 287 h 307"/>
                <a:gd name="T68" fmla="*/ 24 w 440"/>
                <a:gd name="T69" fmla="*/ 240 h 307"/>
                <a:gd name="T70" fmla="*/ 28 w 440"/>
                <a:gd name="T71" fmla="*/ 214 h 307"/>
                <a:gd name="T72" fmla="*/ 16 w 440"/>
                <a:gd name="T73" fmla="*/ 193 h 307"/>
                <a:gd name="T74" fmla="*/ 0 w 440"/>
                <a:gd name="T75" fmla="*/ 168 h 307"/>
                <a:gd name="T76" fmla="*/ 0 w 440"/>
                <a:gd name="T77" fmla="*/ 142 h 307"/>
                <a:gd name="T78" fmla="*/ 28 w 440"/>
                <a:gd name="T79" fmla="*/ 122 h 307"/>
                <a:gd name="T80" fmla="*/ 24 w 440"/>
                <a:gd name="T81" fmla="*/ 83 h 307"/>
                <a:gd name="T82" fmla="*/ 6 w 440"/>
                <a:gd name="T83" fmla="*/ 50 h 307"/>
                <a:gd name="T84" fmla="*/ 11 w 440"/>
                <a:gd name="T85" fmla="*/ 31 h 307"/>
                <a:gd name="T86" fmla="*/ 71 w 440"/>
                <a:gd name="T87"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0" h="307">
                  <a:moveTo>
                    <a:pt x="71" y="0"/>
                  </a:moveTo>
                  <a:lnTo>
                    <a:pt x="97" y="17"/>
                  </a:lnTo>
                  <a:lnTo>
                    <a:pt x="126" y="37"/>
                  </a:lnTo>
                  <a:lnTo>
                    <a:pt x="158" y="67"/>
                  </a:lnTo>
                  <a:lnTo>
                    <a:pt x="186" y="78"/>
                  </a:lnTo>
                  <a:lnTo>
                    <a:pt x="229" y="83"/>
                  </a:lnTo>
                  <a:lnTo>
                    <a:pt x="279" y="124"/>
                  </a:lnTo>
                  <a:lnTo>
                    <a:pt x="311" y="106"/>
                  </a:lnTo>
                  <a:lnTo>
                    <a:pt x="353" y="127"/>
                  </a:lnTo>
                  <a:lnTo>
                    <a:pt x="365" y="152"/>
                  </a:lnTo>
                  <a:lnTo>
                    <a:pt x="374" y="180"/>
                  </a:lnTo>
                  <a:lnTo>
                    <a:pt x="426" y="182"/>
                  </a:lnTo>
                  <a:lnTo>
                    <a:pt x="440" y="202"/>
                  </a:lnTo>
                  <a:lnTo>
                    <a:pt x="436" y="236"/>
                  </a:lnTo>
                  <a:lnTo>
                    <a:pt x="403" y="241"/>
                  </a:lnTo>
                  <a:lnTo>
                    <a:pt x="402" y="286"/>
                  </a:lnTo>
                  <a:lnTo>
                    <a:pt x="380" y="307"/>
                  </a:lnTo>
                  <a:lnTo>
                    <a:pt x="353" y="306"/>
                  </a:lnTo>
                  <a:lnTo>
                    <a:pt x="323" y="293"/>
                  </a:lnTo>
                  <a:lnTo>
                    <a:pt x="316" y="248"/>
                  </a:lnTo>
                  <a:lnTo>
                    <a:pt x="314" y="230"/>
                  </a:lnTo>
                  <a:lnTo>
                    <a:pt x="260" y="224"/>
                  </a:lnTo>
                  <a:lnTo>
                    <a:pt x="194" y="230"/>
                  </a:lnTo>
                  <a:lnTo>
                    <a:pt x="180" y="262"/>
                  </a:lnTo>
                  <a:lnTo>
                    <a:pt x="164" y="285"/>
                  </a:lnTo>
                  <a:lnTo>
                    <a:pt x="128" y="296"/>
                  </a:lnTo>
                  <a:lnTo>
                    <a:pt x="116" y="288"/>
                  </a:lnTo>
                  <a:lnTo>
                    <a:pt x="111" y="248"/>
                  </a:lnTo>
                  <a:lnTo>
                    <a:pt x="111" y="230"/>
                  </a:lnTo>
                  <a:lnTo>
                    <a:pt x="97" y="227"/>
                  </a:lnTo>
                  <a:lnTo>
                    <a:pt x="82" y="241"/>
                  </a:lnTo>
                  <a:lnTo>
                    <a:pt x="75" y="281"/>
                  </a:lnTo>
                  <a:lnTo>
                    <a:pt x="48" y="295"/>
                  </a:lnTo>
                  <a:lnTo>
                    <a:pt x="27" y="287"/>
                  </a:lnTo>
                  <a:lnTo>
                    <a:pt x="24" y="240"/>
                  </a:lnTo>
                  <a:lnTo>
                    <a:pt x="28" y="214"/>
                  </a:lnTo>
                  <a:lnTo>
                    <a:pt x="16" y="193"/>
                  </a:lnTo>
                  <a:lnTo>
                    <a:pt x="0" y="168"/>
                  </a:lnTo>
                  <a:lnTo>
                    <a:pt x="0" y="142"/>
                  </a:lnTo>
                  <a:lnTo>
                    <a:pt x="28" y="122"/>
                  </a:lnTo>
                  <a:lnTo>
                    <a:pt x="24" y="83"/>
                  </a:lnTo>
                  <a:lnTo>
                    <a:pt x="6" y="50"/>
                  </a:lnTo>
                  <a:lnTo>
                    <a:pt x="11" y="31"/>
                  </a:lnTo>
                  <a:lnTo>
                    <a:pt x="71" y="0"/>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65" name="Freeform 6"/>
            <p:cNvSpPr>
              <a:spLocks/>
            </p:cNvSpPr>
            <p:nvPr/>
          </p:nvSpPr>
          <p:spPr bwMode="auto">
            <a:xfrm>
              <a:off x="1447095" y="2489611"/>
              <a:ext cx="318399" cy="331736"/>
            </a:xfrm>
            <a:custGeom>
              <a:avLst/>
              <a:gdLst>
                <a:gd name="T0" fmla="*/ 17 w 507"/>
                <a:gd name="T1" fmla="*/ 418 h 528"/>
                <a:gd name="T2" fmla="*/ 0 w 507"/>
                <a:gd name="T3" fmla="*/ 396 h 528"/>
                <a:gd name="T4" fmla="*/ 0 w 507"/>
                <a:gd name="T5" fmla="*/ 386 h 528"/>
                <a:gd name="T6" fmla="*/ 16 w 507"/>
                <a:gd name="T7" fmla="*/ 376 h 528"/>
                <a:gd name="T8" fmla="*/ 35 w 507"/>
                <a:gd name="T9" fmla="*/ 345 h 528"/>
                <a:gd name="T10" fmla="*/ 84 w 507"/>
                <a:gd name="T11" fmla="*/ 305 h 528"/>
                <a:gd name="T12" fmla="*/ 77 w 507"/>
                <a:gd name="T13" fmla="*/ 276 h 528"/>
                <a:gd name="T14" fmla="*/ 147 w 507"/>
                <a:gd name="T15" fmla="*/ 207 h 528"/>
                <a:gd name="T16" fmla="*/ 169 w 507"/>
                <a:gd name="T17" fmla="*/ 173 h 528"/>
                <a:gd name="T18" fmla="*/ 197 w 507"/>
                <a:gd name="T19" fmla="*/ 164 h 528"/>
                <a:gd name="T20" fmla="*/ 199 w 507"/>
                <a:gd name="T21" fmla="*/ 125 h 528"/>
                <a:gd name="T22" fmla="*/ 231 w 507"/>
                <a:gd name="T23" fmla="*/ 102 h 528"/>
                <a:gd name="T24" fmla="*/ 342 w 507"/>
                <a:gd name="T25" fmla="*/ 0 h 528"/>
                <a:gd name="T26" fmla="*/ 354 w 507"/>
                <a:gd name="T27" fmla="*/ 2 h 528"/>
                <a:gd name="T28" fmla="*/ 353 w 507"/>
                <a:gd name="T29" fmla="*/ 15 h 528"/>
                <a:gd name="T30" fmla="*/ 394 w 507"/>
                <a:gd name="T31" fmla="*/ 57 h 528"/>
                <a:gd name="T32" fmla="*/ 384 w 507"/>
                <a:gd name="T33" fmla="*/ 86 h 528"/>
                <a:gd name="T34" fmla="*/ 378 w 507"/>
                <a:gd name="T35" fmla="*/ 113 h 528"/>
                <a:gd name="T36" fmla="*/ 418 w 507"/>
                <a:gd name="T37" fmla="*/ 225 h 528"/>
                <a:gd name="T38" fmla="*/ 416 w 507"/>
                <a:gd name="T39" fmla="*/ 242 h 528"/>
                <a:gd name="T40" fmla="*/ 444 w 507"/>
                <a:gd name="T41" fmla="*/ 251 h 528"/>
                <a:gd name="T42" fmla="*/ 473 w 507"/>
                <a:gd name="T43" fmla="*/ 392 h 528"/>
                <a:gd name="T44" fmla="*/ 507 w 507"/>
                <a:gd name="T45" fmla="*/ 418 h 528"/>
                <a:gd name="T46" fmla="*/ 507 w 507"/>
                <a:gd name="T47" fmla="*/ 443 h 528"/>
                <a:gd name="T48" fmla="*/ 464 w 507"/>
                <a:gd name="T49" fmla="*/ 456 h 528"/>
                <a:gd name="T50" fmla="*/ 412 w 507"/>
                <a:gd name="T51" fmla="*/ 456 h 528"/>
                <a:gd name="T52" fmla="*/ 321 w 507"/>
                <a:gd name="T53" fmla="*/ 528 h 528"/>
                <a:gd name="T54" fmla="*/ 309 w 507"/>
                <a:gd name="T55" fmla="*/ 502 h 528"/>
                <a:gd name="T56" fmla="*/ 330 w 507"/>
                <a:gd name="T57" fmla="*/ 471 h 528"/>
                <a:gd name="T58" fmla="*/ 322 w 507"/>
                <a:gd name="T59" fmla="*/ 446 h 528"/>
                <a:gd name="T60" fmla="*/ 237 w 507"/>
                <a:gd name="T61" fmla="*/ 430 h 528"/>
                <a:gd name="T62" fmla="*/ 148 w 507"/>
                <a:gd name="T63" fmla="*/ 375 h 528"/>
                <a:gd name="T64" fmla="*/ 90 w 507"/>
                <a:gd name="T65" fmla="*/ 403 h 528"/>
                <a:gd name="T66" fmla="*/ 17 w 507"/>
                <a:gd name="T67" fmla="*/ 418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7" h="528">
                  <a:moveTo>
                    <a:pt x="17" y="418"/>
                  </a:moveTo>
                  <a:lnTo>
                    <a:pt x="0" y="396"/>
                  </a:lnTo>
                  <a:lnTo>
                    <a:pt x="0" y="386"/>
                  </a:lnTo>
                  <a:lnTo>
                    <a:pt x="16" y="376"/>
                  </a:lnTo>
                  <a:lnTo>
                    <a:pt x="35" y="345"/>
                  </a:lnTo>
                  <a:lnTo>
                    <a:pt x="84" y="305"/>
                  </a:lnTo>
                  <a:lnTo>
                    <a:pt x="77" y="276"/>
                  </a:lnTo>
                  <a:lnTo>
                    <a:pt x="147" y="207"/>
                  </a:lnTo>
                  <a:lnTo>
                    <a:pt x="169" y="173"/>
                  </a:lnTo>
                  <a:lnTo>
                    <a:pt x="197" y="164"/>
                  </a:lnTo>
                  <a:lnTo>
                    <a:pt x="199" y="125"/>
                  </a:lnTo>
                  <a:lnTo>
                    <a:pt x="231" y="102"/>
                  </a:lnTo>
                  <a:lnTo>
                    <a:pt x="342" y="0"/>
                  </a:lnTo>
                  <a:lnTo>
                    <a:pt x="354" y="2"/>
                  </a:lnTo>
                  <a:lnTo>
                    <a:pt x="353" y="15"/>
                  </a:lnTo>
                  <a:lnTo>
                    <a:pt x="394" y="57"/>
                  </a:lnTo>
                  <a:lnTo>
                    <a:pt x="384" y="86"/>
                  </a:lnTo>
                  <a:lnTo>
                    <a:pt x="378" y="113"/>
                  </a:lnTo>
                  <a:lnTo>
                    <a:pt x="418" y="225"/>
                  </a:lnTo>
                  <a:lnTo>
                    <a:pt x="416" y="242"/>
                  </a:lnTo>
                  <a:lnTo>
                    <a:pt x="444" y="251"/>
                  </a:lnTo>
                  <a:lnTo>
                    <a:pt x="473" y="392"/>
                  </a:lnTo>
                  <a:lnTo>
                    <a:pt x="507" y="418"/>
                  </a:lnTo>
                  <a:lnTo>
                    <a:pt x="507" y="443"/>
                  </a:lnTo>
                  <a:lnTo>
                    <a:pt x="464" y="456"/>
                  </a:lnTo>
                  <a:lnTo>
                    <a:pt x="412" y="456"/>
                  </a:lnTo>
                  <a:lnTo>
                    <a:pt x="321" y="528"/>
                  </a:lnTo>
                  <a:lnTo>
                    <a:pt x="309" y="502"/>
                  </a:lnTo>
                  <a:lnTo>
                    <a:pt x="330" y="471"/>
                  </a:lnTo>
                  <a:lnTo>
                    <a:pt x="322" y="446"/>
                  </a:lnTo>
                  <a:lnTo>
                    <a:pt x="237" y="430"/>
                  </a:lnTo>
                  <a:lnTo>
                    <a:pt x="148" y="375"/>
                  </a:lnTo>
                  <a:lnTo>
                    <a:pt x="90" y="403"/>
                  </a:lnTo>
                  <a:lnTo>
                    <a:pt x="17" y="418"/>
                  </a:lnTo>
                  <a:close/>
                </a:path>
              </a:pathLst>
            </a:custGeom>
            <a:gradFill>
              <a:gsLst>
                <a:gs pos="0">
                  <a:schemeClr val="accent2">
                    <a:shade val="51000"/>
                    <a:satMod val="130000"/>
                  </a:schemeClr>
                </a:gs>
                <a:gs pos="100000">
                  <a:schemeClr val="accent2">
                    <a:shade val="94000"/>
                    <a:satMod val="135000"/>
                  </a:schemeClr>
                </a:gs>
              </a:gsLst>
            </a:gradFill>
            <a:ln w="12700">
              <a:headEnd/>
              <a:tailEnd/>
            </a:ln>
            <a:effectLst>
              <a:outerShdw blurRad="50800" dist="25400" dir="2700000" algn="tl" rotWithShape="0">
                <a:schemeClr val="tx1">
                  <a:alpha val="40000"/>
                </a:schemeClr>
              </a:outerShdw>
            </a:effectLst>
          </p:spPr>
          <p:style>
            <a:lnRef idx="1">
              <a:schemeClr val="accent2"/>
            </a:lnRef>
            <a:fillRef idx="3">
              <a:schemeClr val="accent2"/>
            </a:fillRef>
            <a:effectRef idx="2">
              <a:schemeClr val="accent2"/>
            </a:effectRef>
            <a:fontRef idx="minor">
              <a:schemeClr val="lt1"/>
            </a:fontRef>
          </p:style>
          <p:txBody>
            <a:bodyPr/>
            <a:lstStyle/>
            <a:p>
              <a:endParaRPr lang="es-ES"/>
            </a:p>
          </p:txBody>
        </p:sp>
        <p:sp>
          <p:nvSpPr>
            <p:cNvPr id="166" name="Freeform 33"/>
            <p:cNvSpPr>
              <a:spLocks/>
            </p:cNvSpPr>
            <p:nvPr/>
          </p:nvSpPr>
          <p:spPr bwMode="auto">
            <a:xfrm>
              <a:off x="731393" y="2066190"/>
              <a:ext cx="305619" cy="213933"/>
            </a:xfrm>
            <a:custGeom>
              <a:avLst/>
              <a:gdLst>
                <a:gd name="T0" fmla="*/ 33 w 614"/>
                <a:gd name="T1" fmla="*/ 16 h 430"/>
                <a:gd name="T2" fmla="*/ 69 w 614"/>
                <a:gd name="T3" fmla="*/ 0 h 430"/>
                <a:gd name="T4" fmla="*/ 112 w 614"/>
                <a:gd name="T5" fmla="*/ 6 h 430"/>
                <a:gd name="T6" fmla="*/ 130 w 614"/>
                <a:gd name="T7" fmla="*/ 66 h 430"/>
                <a:gd name="T8" fmla="*/ 190 w 614"/>
                <a:gd name="T9" fmla="*/ 86 h 430"/>
                <a:gd name="T10" fmla="*/ 248 w 614"/>
                <a:gd name="T11" fmla="*/ 97 h 430"/>
                <a:gd name="T12" fmla="*/ 305 w 614"/>
                <a:gd name="T13" fmla="*/ 117 h 430"/>
                <a:gd name="T14" fmla="*/ 395 w 614"/>
                <a:gd name="T15" fmla="*/ 110 h 430"/>
                <a:gd name="T16" fmla="*/ 432 w 614"/>
                <a:gd name="T17" fmla="*/ 100 h 430"/>
                <a:gd name="T18" fmla="*/ 469 w 614"/>
                <a:gd name="T19" fmla="*/ 79 h 430"/>
                <a:gd name="T20" fmla="*/ 501 w 614"/>
                <a:gd name="T21" fmla="*/ 77 h 430"/>
                <a:gd name="T22" fmla="*/ 518 w 614"/>
                <a:gd name="T23" fmla="*/ 93 h 430"/>
                <a:gd name="T24" fmla="*/ 542 w 614"/>
                <a:gd name="T25" fmla="*/ 90 h 430"/>
                <a:gd name="T26" fmla="*/ 560 w 614"/>
                <a:gd name="T27" fmla="*/ 90 h 430"/>
                <a:gd name="T28" fmla="*/ 598 w 614"/>
                <a:gd name="T29" fmla="*/ 134 h 430"/>
                <a:gd name="T30" fmla="*/ 614 w 614"/>
                <a:gd name="T31" fmla="*/ 199 h 430"/>
                <a:gd name="T32" fmla="*/ 609 w 614"/>
                <a:gd name="T33" fmla="*/ 213 h 430"/>
                <a:gd name="T34" fmla="*/ 586 w 614"/>
                <a:gd name="T35" fmla="*/ 213 h 430"/>
                <a:gd name="T36" fmla="*/ 511 w 614"/>
                <a:gd name="T37" fmla="*/ 338 h 430"/>
                <a:gd name="T38" fmla="*/ 480 w 614"/>
                <a:gd name="T39" fmla="*/ 319 h 430"/>
                <a:gd name="T40" fmla="*/ 455 w 614"/>
                <a:gd name="T41" fmla="*/ 319 h 430"/>
                <a:gd name="T42" fmla="*/ 432 w 614"/>
                <a:gd name="T43" fmla="*/ 342 h 430"/>
                <a:gd name="T44" fmla="*/ 412 w 614"/>
                <a:gd name="T45" fmla="*/ 369 h 430"/>
                <a:gd name="T46" fmla="*/ 421 w 614"/>
                <a:gd name="T47" fmla="*/ 390 h 430"/>
                <a:gd name="T48" fmla="*/ 427 w 614"/>
                <a:gd name="T49" fmla="*/ 430 h 430"/>
                <a:gd name="T50" fmla="*/ 379 w 614"/>
                <a:gd name="T51" fmla="*/ 378 h 430"/>
                <a:gd name="T52" fmla="*/ 358 w 614"/>
                <a:gd name="T53" fmla="*/ 390 h 430"/>
                <a:gd name="T54" fmla="*/ 330 w 614"/>
                <a:gd name="T55" fmla="*/ 390 h 430"/>
                <a:gd name="T56" fmla="*/ 306 w 614"/>
                <a:gd name="T57" fmla="*/ 393 h 430"/>
                <a:gd name="T58" fmla="*/ 247 w 614"/>
                <a:gd name="T59" fmla="*/ 378 h 430"/>
                <a:gd name="T60" fmla="*/ 216 w 614"/>
                <a:gd name="T61" fmla="*/ 375 h 430"/>
                <a:gd name="T62" fmla="*/ 170 w 614"/>
                <a:gd name="T63" fmla="*/ 383 h 430"/>
                <a:gd name="T64" fmla="*/ 131 w 614"/>
                <a:gd name="T65" fmla="*/ 363 h 430"/>
                <a:gd name="T66" fmla="*/ 111 w 614"/>
                <a:gd name="T67" fmla="*/ 342 h 430"/>
                <a:gd name="T68" fmla="*/ 97 w 614"/>
                <a:gd name="T69" fmla="*/ 347 h 430"/>
                <a:gd name="T70" fmla="*/ 83 w 614"/>
                <a:gd name="T71" fmla="*/ 363 h 430"/>
                <a:gd name="T72" fmla="*/ 33 w 614"/>
                <a:gd name="T73" fmla="*/ 378 h 430"/>
                <a:gd name="T74" fmla="*/ 0 w 614"/>
                <a:gd name="T75" fmla="*/ 319 h 430"/>
                <a:gd name="T76" fmla="*/ 33 w 614"/>
                <a:gd name="T77" fmla="*/ 247 h 430"/>
                <a:gd name="T78" fmla="*/ 33 w 614"/>
                <a:gd name="T79" fmla="*/ 219 h 430"/>
                <a:gd name="T80" fmla="*/ 25 w 614"/>
                <a:gd name="T81" fmla="*/ 192 h 430"/>
                <a:gd name="T82" fmla="*/ 10 w 614"/>
                <a:gd name="T83" fmla="*/ 165 h 430"/>
                <a:gd name="T84" fmla="*/ 23 w 614"/>
                <a:gd name="T85" fmla="*/ 120 h 430"/>
                <a:gd name="T86" fmla="*/ 16 w 614"/>
                <a:gd name="T87" fmla="*/ 73 h 430"/>
                <a:gd name="T88" fmla="*/ 11 w 614"/>
                <a:gd name="T89" fmla="*/ 43 h 430"/>
                <a:gd name="T90" fmla="*/ 33 w 614"/>
                <a:gd name="T91" fmla="*/ 16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4" h="430">
                  <a:moveTo>
                    <a:pt x="33" y="16"/>
                  </a:moveTo>
                  <a:lnTo>
                    <a:pt x="69" y="0"/>
                  </a:lnTo>
                  <a:lnTo>
                    <a:pt x="112" y="6"/>
                  </a:lnTo>
                  <a:lnTo>
                    <a:pt x="130" y="66"/>
                  </a:lnTo>
                  <a:lnTo>
                    <a:pt x="190" y="86"/>
                  </a:lnTo>
                  <a:lnTo>
                    <a:pt x="248" y="97"/>
                  </a:lnTo>
                  <a:lnTo>
                    <a:pt x="305" y="117"/>
                  </a:lnTo>
                  <a:lnTo>
                    <a:pt x="395" y="110"/>
                  </a:lnTo>
                  <a:lnTo>
                    <a:pt x="432" y="100"/>
                  </a:lnTo>
                  <a:lnTo>
                    <a:pt x="469" y="79"/>
                  </a:lnTo>
                  <a:lnTo>
                    <a:pt x="501" y="77"/>
                  </a:lnTo>
                  <a:lnTo>
                    <a:pt x="518" y="93"/>
                  </a:lnTo>
                  <a:lnTo>
                    <a:pt x="542" y="90"/>
                  </a:lnTo>
                  <a:lnTo>
                    <a:pt x="560" y="90"/>
                  </a:lnTo>
                  <a:lnTo>
                    <a:pt x="598" y="134"/>
                  </a:lnTo>
                  <a:lnTo>
                    <a:pt x="614" y="199"/>
                  </a:lnTo>
                  <a:lnTo>
                    <a:pt x="609" y="213"/>
                  </a:lnTo>
                  <a:lnTo>
                    <a:pt x="586" y="213"/>
                  </a:lnTo>
                  <a:lnTo>
                    <a:pt x="511" y="338"/>
                  </a:lnTo>
                  <a:lnTo>
                    <a:pt x="480" y="319"/>
                  </a:lnTo>
                  <a:lnTo>
                    <a:pt x="455" y="319"/>
                  </a:lnTo>
                  <a:lnTo>
                    <a:pt x="432" y="342"/>
                  </a:lnTo>
                  <a:lnTo>
                    <a:pt x="412" y="369"/>
                  </a:lnTo>
                  <a:lnTo>
                    <a:pt x="421" y="390"/>
                  </a:lnTo>
                  <a:lnTo>
                    <a:pt x="427" y="430"/>
                  </a:lnTo>
                  <a:lnTo>
                    <a:pt x="379" y="378"/>
                  </a:lnTo>
                  <a:lnTo>
                    <a:pt x="358" y="390"/>
                  </a:lnTo>
                  <a:lnTo>
                    <a:pt x="330" y="390"/>
                  </a:lnTo>
                  <a:lnTo>
                    <a:pt x="306" y="393"/>
                  </a:lnTo>
                  <a:lnTo>
                    <a:pt x="247" y="378"/>
                  </a:lnTo>
                  <a:lnTo>
                    <a:pt x="216" y="375"/>
                  </a:lnTo>
                  <a:lnTo>
                    <a:pt x="170" y="383"/>
                  </a:lnTo>
                  <a:lnTo>
                    <a:pt x="131" y="363"/>
                  </a:lnTo>
                  <a:lnTo>
                    <a:pt x="111" y="342"/>
                  </a:lnTo>
                  <a:lnTo>
                    <a:pt x="97" y="347"/>
                  </a:lnTo>
                  <a:lnTo>
                    <a:pt x="83" y="363"/>
                  </a:lnTo>
                  <a:lnTo>
                    <a:pt x="33" y="378"/>
                  </a:lnTo>
                  <a:lnTo>
                    <a:pt x="0" y="319"/>
                  </a:lnTo>
                  <a:lnTo>
                    <a:pt x="33" y="247"/>
                  </a:lnTo>
                  <a:lnTo>
                    <a:pt x="33" y="219"/>
                  </a:lnTo>
                  <a:lnTo>
                    <a:pt x="25" y="192"/>
                  </a:lnTo>
                  <a:lnTo>
                    <a:pt x="10" y="165"/>
                  </a:lnTo>
                  <a:lnTo>
                    <a:pt x="23" y="120"/>
                  </a:lnTo>
                  <a:lnTo>
                    <a:pt x="16" y="73"/>
                  </a:lnTo>
                  <a:lnTo>
                    <a:pt x="11" y="43"/>
                  </a:lnTo>
                  <a:lnTo>
                    <a:pt x="33" y="16"/>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67" name="Freeform 34"/>
            <p:cNvSpPr>
              <a:spLocks/>
            </p:cNvSpPr>
            <p:nvPr/>
          </p:nvSpPr>
          <p:spPr bwMode="auto">
            <a:xfrm>
              <a:off x="587474" y="2003399"/>
              <a:ext cx="212266" cy="223935"/>
            </a:xfrm>
            <a:custGeom>
              <a:avLst/>
              <a:gdLst>
                <a:gd name="T0" fmla="*/ 320 w 338"/>
                <a:gd name="T1" fmla="*/ 20 h 357"/>
                <a:gd name="T2" fmla="*/ 334 w 338"/>
                <a:gd name="T3" fmla="*/ 63 h 357"/>
                <a:gd name="T4" fmla="*/ 338 w 338"/>
                <a:gd name="T5" fmla="*/ 96 h 357"/>
                <a:gd name="T6" fmla="*/ 319 w 338"/>
                <a:gd name="T7" fmla="*/ 107 h 357"/>
                <a:gd name="T8" fmla="*/ 287 w 338"/>
                <a:gd name="T9" fmla="*/ 100 h 357"/>
                <a:gd name="T10" fmla="*/ 252 w 338"/>
                <a:gd name="T11" fmla="*/ 113 h 357"/>
                <a:gd name="T12" fmla="*/ 239 w 338"/>
                <a:gd name="T13" fmla="*/ 137 h 357"/>
                <a:gd name="T14" fmla="*/ 247 w 338"/>
                <a:gd name="T15" fmla="*/ 192 h 357"/>
                <a:gd name="T16" fmla="*/ 237 w 338"/>
                <a:gd name="T17" fmla="*/ 231 h 357"/>
                <a:gd name="T18" fmla="*/ 229 w 338"/>
                <a:gd name="T19" fmla="*/ 252 h 357"/>
                <a:gd name="T20" fmla="*/ 210 w 338"/>
                <a:gd name="T21" fmla="*/ 262 h 357"/>
                <a:gd name="T22" fmla="*/ 183 w 338"/>
                <a:gd name="T23" fmla="*/ 280 h 357"/>
                <a:gd name="T24" fmla="*/ 133 w 338"/>
                <a:gd name="T25" fmla="*/ 299 h 357"/>
                <a:gd name="T26" fmla="*/ 105 w 338"/>
                <a:gd name="T27" fmla="*/ 303 h 357"/>
                <a:gd name="T28" fmla="*/ 79 w 338"/>
                <a:gd name="T29" fmla="*/ 307 h 357"/>
                <a:gd name="T30" fmla="*/ 66 w 338"/>
                <a:gd name="T31" fmla="*/ 325 h 357"/>
                <a:gd name="T32" fmla="*/ 50 w 338"/>
                <a:gd name="T33" fmla="*/ 340 h 357"/>
                <a:gd name="T34" fmla="*/ 17 w 338"/>
                <a:gd name="T35" fmla="*/ 357 h 357"/>
                <a:gd name="T36" fmla="*/ 22 w 338"/>
                <a:gd name="T37" fmla="*/ 340 h 357"/>
                <a:gd name="T38" fmla="*/ 7 w 338"/>
                <a:gd name="T39" fmla="*/ 332 h 357"/>
                <a:gd name="T40" fmla="*/ 11 w 338"/>
                <a:gd name="T41" fmla="*/ 307 h 357"/>
                <a:gd name="T42" fmla="*/ 7 w 338"/>
                <a:gd name="T43" fmla="*/ 284 h 357"/>
                <a:gd name="T44" fmla="*/ 0 w 338"/>
                <a:gd name="T45" fmla="*/ 266 h 357"/>
                <a:gd name="T46" fmla="*/ 29 w 338"/>
                <a:gd name="T47" fmla="*/ 244 h 357"/>
                <a:gd name="T48" fmla="*/ 66 w 338"/>
                <a:gd name="T49" fmla="*/ 209 h 357"/>
                <a:gd name="T50" fmla="*/ 50 w 338"/>
                <a:gd name="T51" fmla="*/ 202 h 357"/>
                <a:gd name="T52" fmla="*/ 39 w 338"/>
                <a:gd name="T53" fmla="*/ 183 h 357"/>
                <a:gd name="T54" fmla="*/ 54 w 338"/>
                <a:gd name="T55" fmla="*/ 178 h 357"/>
                <a:gd name="T56" fmla="*/ 66 w 338"/>
                <a:gd name="T57" fmla="*/ 165 h 357"/>
                <a:gd name="T58" fmla="*/ 95 w 338"/>
                <a:gd name="T59" fmla="*/ 158 h 357"/>
                <a:gd name="T60" fmla="*/ 108 w 338"/>
                <a:gd name="T61" fmla="*/ 149 h 357"/>
                <a:gd name="T62" fmla="*/ 105 w 338"/>
                <a:gd name="T63" fmla="*/ 131 h 357"/>
                <a:gd name="T64" fmla="*/ 79 w 338"/>
                <a:gd name="T65" fmla="*/ 131 h 357"/>
                <a:gd name="T66" fmla="*/ 66 w 338"/>
                <a:gd name="T67" fmla="*/ 131 h 357"/>
                <a:gd name="T68" fmla="*/ 50 w 338"/>
                <a:gd name="T69" fmla="*/ 123 h 357"/>
                <a:gd name="T70" fmla="*/ 47 w 338"/>
                <a:gd name="T71" fmla="*/ 106 h 357"/>
                <a:gd name="T72" fmla="*/ 47 w 338"/>
                <a:gd name="T73" fmla="*/ 82 h 357"/>
                <a:gd name="T74" fmla="*/ 54 w 338"/>
                <a:gd name="T75" fmla="*/ 65 h 357"/>
                <a:gd name="T76" fmla="*/ 66 w 338"/>
                <a:gd name="T77" fmla="*/ 48 h 357"/>
                <a:gd name="T78" fmla="*/ 88 w 338"/>
                <a:gd name="T79" fmla="*/ 48 h 357"/>
                <a:gd name="T80" fmla="*/ 156 w 338"/>
                <a:gd name="T81" fmla="*/ 27 h 357"/>
                <a:gd name="T82" fmla="*/ 209 w 338"/>
                <a:gd name="T83" fmla="*/ 12 h 357"/>
                <a:gd name="T84" fmla="*/ 269 w 338"/>
                <a:gd name="T85" fmla="*/ 0 h 357"/>
                <a:gd name="T86" fmla="*/ 320 w 338"/>
                <a:gd name="T87" fmla="*/ 2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38" h="357">
                  <a:moveTo>
                    <a:pt x="320" y="20"/>
                  </a:moveTo>
                  <a:lnTo>
                    <a:pt x="334" y="63"/>
                  </a:lnTo>
                  <a:lnTo>
                    <a:pt x="338" y="96"/>
                  </a:lnTo>
                  <a:lnTo>
                    <a:pt x="319" y="107"/>
                  </a:lnTo>
                  <a:lnTo>
                    <a:pt x="287" y="100"/>
                  </a:lnTo>
                  <a:lnTo>
                    <a:pt x="252" y="113"/>
                  </a:lnTo>
                  <a:lnTo>
                    <a:pt x="239" y="137"/>
                  </a:lnTo>
                  <a:lnTo>
                    <a:pt x="247" y="192"/>
                  </a:lnTo>
                  <a:lnTo>
                    <a:pt x="237" y="231"/>
                  </a:lnTo>
                  <a:lnTo>
                    <a:pt x="229" y="252"/>
                  </a:lnTo>
                  <a:lnTo>
                    <a:pt x="210" y="262"/>
                  </a:lnTo>
                  <a:lnTo>
                    <a:pt x="183" y="280"/>
                  </a:lnTo>
                  <a:lnTo>
                    <a:pt x="133" y="299"/>
                  </a:lnTo>
                  <a:lnTo>
                    <a:pt x="105" y="303"/>
                  </a:lnTo>
                  <a:lnTo>
                    <a:pt x="79" y="307"/>
                  </a:lnTo>
                  <a:lnTo>
                    <a:pt x="66" y="325"/>
                  </a:lnTo>
                  <a:lnTo>
                    <a:pt x="50" y="340"/>
                  </a:lnTo>
                  <a:lnTo>
                    <a:pt x="17" y="357"/>
                  </a:lnTo>
                  <a:lnTo>
                    <a:pt x="22" y="340"/>
                  </a:lnTo>
                  <a:lnTo>
                    <a:pt x="7" y="332"/>
                  </a:lnTo>
                  <a:lnTo>
                    <a:pt x="11" y="307"/>
                  </a:lnTo>
                  <a:lnTo>
                    <a:pt x="7" y="284"/>
                  </a:lnTo>
                  <a:lnTo>
                    <a:pt x="0" y="266"/>
                  </a:lnTo>
                  <a:lnTo>
                    <a:pt x="29" y="244"/>
                  </a:lnTo>
                  <a:lnTo>
                    <a:pt x="66" y="209"/>
                  </a:lnTo>
                  <a:lnTo>
                    <a:pt x="50" y="202"/>
                  </a:lnTo>
                  <a:lnTo>
                    <a:pt x="39" y="183"/>
                  </a:lnTo>
                  <a:lnTo>
                    <a:pt x="54" y="178"/>
                  </a:lnTo>
                  <a:lnTo>
                    <a:pt x="66" y="165"/>
                  </a:lnTo>
                  <a:lnTo>
                    <a:pt x="95" y="158"/>
                  </a:lnTo>
                  <a:lnTo>
                    <a:pt x="108" y="149"/>
                  </a:lnTo>
                  <a:lnTo>
                    <a:pt x="105" y="131"/>
                  </a:lnTo>
                  <a:lnTo>
                    <a:pt x="79" y="131"/>
                  </a:lnTo>
                  <a:lnTo>
                    <a:pt x="66" y="131"/>
                  </a:lnTo>
                  <a:lnTo>
                    <a:pt x="50" y="123"/>
                  </a:lnTo>
                  <a:lnTo>
                    <a:pt x="47" y="106"/>
                  </a:lnTo>
                  <a:lnTo>
                    <a:pt x="47" y="82"/>
                  </a:lnTo>
                  <a:lnTo>
                    <a:pt x="54" y="65"/>
                  </a:lnTo>
                  <a:lnTo>
                    <a:pt x="66" y="48"/>
                  </a:lnTo>
                  <a:lnTo>
                    <a:pt x="88" y="48"/>
                  </a:lnTo>
                  <a:lnTo>
                    <a:pt x="156" y="27"/>
                  </a:lnTo>
                  <a:lnTo>
                    <a:pt x="209" y="12"/>
                  </a:lnTo>
                  <a:lnTo>
                    <a:pt x="269" y="0"/>
                  </a:lnTo>
                  <a:lnTo>
                    <a:pt x="320" y="20"/>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68" name="Freeform 35"/>
            <p:cNvSpPr>
              <a:spLocks/>
            </p:cNvSpPr>
            <p:nvPr/>
          </p:nvSpPr>
          <p:spPr bwMode="auto">
            <a:xfrm>
              <a:off x="534685" y="1747791"/>
              <a:ext cx="319510" cy="301729"/>
            </a:xfrm>
            <a:custGeom>
              <a:avLst/>
              <a:gdLst>
                <a:gd name="T0" fmla="*/ 463 w 509"/>
                <a:gd name="T1" fmla="*/ 163 h 481"/>
                <a:gd name="T2" fmla="*/ 454 w 509"/>
                <a:gd name="T3" fmla="*/ 232 h 481"/>
                <a:gd name="T4" fmla="*/ 422 w 509"/>
                <a:gd name="T5" fmla="*/ 255 h 481"/>
                <a:gd name="T6" fmla="*/ 415 w 509"/>
                <a:gd name="T7" fmla="*/ 308 h 481"/>
                <a:gd name="T8" fmla="*/ 416 w 509"/>
                <a:gd name="T9" fmla="*/ 412 h 481"/>
                <a:gd name="T10" fmla="*/ 406 w 509"/>
                <a:gd name="T11" fmla="*/ 427 h 481"/>
                <a:gd name="T12" fmla="*/ 350 w 509"/>
                <a:gd name="T13" fmla="*/ 407 h 481"/>
                <a:gd name="T14" fmla="*/ 289 w 509"/>
                <a:gd name="T15" fmla="*/ 422 h 481"/>
                <a:gd name="T16" fmla="*/ 241 w 509"/>
                <a:gd name="T17" fmla="*/ 433 h 481"/>
                <a:gd name="T18" fmla="*/ 172 w 509"/>
                <a:gd name="T19" fmla="*/ 455 h 481"/>
                <a:gd name="T20" fmla="*/ 154 w 509"/>
                <a:gd name="T21" fmla="*/ 437 h 481"/>
                <a:gd name="T22" fmla="*/ 126 w 509"/>
                <a:gd name="T23" fmla="*/ 447 h 481"/>
                <a:gd name="T24" fmla="*/ 117 w 509"/>
                <a:gd name="T25" fmla="*/ 459 h 481"/>
                <a:gd name="T26" fmla="*/ 84 w 509"/>
                <a:gd name="T27" fmla="*/ 481 h 481"/>
                <a:gd name="T28" fmla="*/ 70 w 509"/>
                <a:gd name="T29" fmla="*/ 459 h 481"/>
                <a:gd name="T30" fmla="*/ 73 w 509"/>
                <a:gd name="T31" fmla="*/ 434 h 481"/>
                <a:gd name="T32" fmla="*/ 79 w 509"/>
                <a:gd name="T33" fmla="*/ 412 h 481"/>
                <a:gd name="T34" fmla="*/ 95 w 509"/>
                <a:gd name="T35" fmla="*/ 395 h 481"/>
                <a:gd name="T36" fmla="*/ 101 w 509"/>
                <a:gd name="T37" fmla="*/ 383 h 481"/>
                <a:gd name="T38" fmla="*/ 91 w 509"/>
                <a:gd name="T39" fmla="*/ 371 h 481"/>
                <a:gd name="T40" fmla="*/ 73 w 509"/>
                <a:gd name="T41" fmla="*/ 380 h 481"/>
                <a:gd name="T42" fmla="*/ 62 w 509"/>
                <a:gd name="T43" fmla="*/ 383 h 481"/>
                <a:gd name="T44" fmla="*/ 44 w 509"/>
                <a:gd name="T45" fmla="*/ 354 h 481"/>
                <a:gd name="T46" fmla="*/ 34 w 509"/>
                <a:gd name="T47" fmla="*/ 335 h 481"/>
                <a:gd name="T48" fmla="*/ 22 w 509"/>
                <a:gd name="T49" fmla="*/ 327 h 481"/>
                <a:gd name="T50" fmla="*/ 0 w 509"/>
                <a:gd name="T51" fmla="*/ 318 h 481"/>
                <a:gd name="T52" fmla="*/ 13 w 509"/>
                <a:gd name="T53" fmla="*/ 305 h 481"/>
                <a:gd name="T54" fmla="*/ 13 w 509"/>
                <a:gd name="T55" fmla="*/ 246 h 481"/>
                <a:gd name="T56" fmla="*/ 25 w 509"/>
                <a:gd name="T57" fmla="*/ 235 h 481"/>
                <a:gd name="T58" fmla="*/ 54 w 509"/>
                <a:gd name="T59" fmla="*/ 214 h 481"/>
                <a:gd name="T60" fmla="*/ 73 w 509"/>
                <a:gd name="T61" fmla="*/ 201 h 481"/>
                <a:gd name="T62" fmla="*/ 91 w 509"/>
                <a:gd name="T63" fmla="*/ 192 h 481"/>
                <a:gd name="T64" fmla="*/ 113 w 509"/>
                <a:gd name="T65" fmla="*/ 201 h 481"/>
                <a:gd name="T66" fmla="*/ 113 w 509"/>
                <a:gd name="T67" fmla="*/ 185 h 481"/>
                <a:gd name="T68" fmla="*/ 138 w 509"/>
                <a:gd name="T69" fmla="*/ 156 h 481"/>
                <a:gd name="T70" fmla="*/ 154 w 509"/>
                <a:gd name="T71" fmla="*/ 160 h 481"/>
                <a:gd name="T72" fmla="*/ 204 w 509"/>
                <a:gd name="T73" fmla="*/ 172 h 481"/>
                <a:gd name="T74" fmla="*/ 222 w 509"/>
                <a:gd name="T75" fmla="*/ 179 h 481"/>
                <a:gd name="T76" fmla="*/ 239 w 509"/>
                <a:gd name="T77" fmla="*/ 172 h 481"/>
                <a:gd name="T78" fmla="*/ 273 w 509"/>
                <a:gd name="T79" fmla="*/ 156 h 481"/>
                <a:gd name="T80" fmla="*/ 280 w 509"/>
                <a:gd name="T81" fmla="*/ 148 h 481"/>
                <a:gd name="T82" fmla="*/ 294 w 509"/>
                <a:gd name="T83" fmla="*/ 156 h 481"/>
                <a:gd name="T84" fmla="*/ 304 w 509"/>
                <a:gd name="T85" fmla="*/ 144 h 481"/>
                <a:gd name="T86" fmla="*/ 317 w 509"/>
                <a:gd name="T87" fmla="*/ 151 h 481"/>
                <a:gd name="T88" fmla="*/ 342 w 509"/>
                <a:gd name="T89" fmla="*/ 160 h 481"/>
                <a:gd name="T90" fmla="*/ 351 w 509"/>
                <a:gd name="T91" fmla="*/ 148 h 481"/>
                <a:gd name="T92" fmla="*/ 351 w 509"/>
                <a:gd name="T93" fmla="*/ 126 h 481"/>
                <a:gd name="T94" fmla="*/ 342 w 509"/>
                <a:gd name="T95" fmla="*/ 106 h 481"/>
                <a:gd name="T96" fmla="*/ 339 w 509"/>
                <a:gd name="T97" fmla="*/ 88 h 481"/>
                <a:gd name="T98" fmla="*/ 366 w 509"/>
                <a:gd name="T99" fmla="*/ 76 h 481"/>
                <a:gd name="T100" fmla="*/ 401 w 509"/>
                <a:gd name="T101" fmla="*/ 54 h 481"/>
                <a:gd name="T102" fmla="*/ 423 w 509"/>
                <a:gd name="T103" fmla="*/ 62 h 481"/>
                <a:gd name="T104" fmla="*/ 408 w 509"/>
                <a:gd name="T105" fmla="*/ 40 h 481"/>
                <a:gd name="T106" fmla="*/ 426 w 509"/>
                <a:gd name="T107" fmla="*/ 29 h 481"/>
                <a:gd name="T108" fmla="*/ 448 w 509"/>
                <a:gd name="T109" fmla="*/ 13 h 481"/>
                <a:gd name="T110" fmla="*/ 462 w 509"/>
                <a:gd name="T111" fmla="*/ 0 h 481"/>
                <a:gd name="T112" fmla="*/ 480 w 509"/>
                <a:gd name="T113" fmla="*/ 0 h 481"/>
                <a:gd name="T114" fmla="*/ 496 w 509"/>
                <a:gd name="T115" fmla="*/ 22 h 481"/>
                <a:gd name="T116" fmla="*/ 509 w 509"/>
                <a:gd name="T117" fmla="*/ 4 h 481"/>
                <a:gd name="T118" fmla="*/ 463 w 509"/>
                <a:gd name="T119" fmla="*/ 163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09" h="481">
                  <a:moveTo>
                    <a:pt x="463" y="163"/>
                  </a:moveTo>
                  <a:lnTo>
                    <a:pt x="454" y="232"/>
                  </a:lnTo>
                  <a:lnTo>
                    <a:pt x="422" y="255"/>
                  </a:lnTo>
                  <a:lnTo>
                    <a:pt x="415" y="308"/>
                  </a:lnTo>
                  <a:lnTo>
                    <a:pt x="416" y="412"/>
                  </a:lnTo>
                  <a:lnTo>
                    <a:pt x="406" y="427"/>
                  </a:lnTo>
                  <a:lnTo>
                    <a:pt x="350" y="407"/>
                  </a:lnTo>
                  <a:lnTo>
                    <a:pt x="289" y="422"/>
                  </a:lnTo>
                  <a:lnTo>
                    <a:pt x="241" y="433"/>
                  </a:lnTo>
                  <a:lnTo>
                    <a:pt x="172" y="455"/>
                  </a:lnTo>
                  <a:lnTo>
                    <a:pt x="154" y="437"/>
                  </a:lnTo>
                  <a:lnTo>
                    <a:pt x="126" y="447"/>
                  </a:lnTo>
                  <a:lnTo>
                    <a:pt x="117" y="459"/>
                  </a:lnTo>
                  <a:lnTo>
                    <a:pt x="84" y="481"/>
                  </a:lnTo>
                  <a:lnTo>
                    <a:pt x="70" y="459"/>
                  </a:lnTo>
                  <a:lnTo>
                    <a:pt x="73" y="434"/>
                  </a:lnTo>
                  <a:lnTo>
                    <a:pt x="79" y="412"/>
                  </a:lnTo>
                  <a:lnTo>
                    <a:pt x="95" y="395"/>
                  </a:lnTo>
                  <a:lnTo>
                    <a:pt x="101" y="383"/>
                  </a:lnTo>
                  <a:lnTo>
                    <a:pt x="91" y="371"/>
                  </a:lnTo>
                  <a:lnTo>
                    <a:pt x="73" y="380"/>
                  </a:lnTo>
                  <a:lnTo>
                    <a:pt x="62" y="383"/>
                  </a:lnTo>
                  <a:lnTo>
                    <a:pt x="44" y="354"/>
                  </a:lnTo>
                  <a:lnTo>
                    <a:pt x="34" y="335"/>
                  </a:lnTo>
                  <a:lnTo>
                    <a:pt x="22" y="327"/>
                  </a:lnTo>
                  <a:lnTo>
                    <a:pt x="0" y="318"/>
                  </a:lnTo>
                  <a:lnTo>
                    <a:pt x="13" y="305"/>
                  </a:lnTo>
                  <a:lnTo>
                    <a:pt x="13" y="246"/>
                  </a:lnTo>
                  <a:lnTo>
                    <a:pt x="25" y="235"/>
                  </a:lnTo>
                  <a:lnTo>
                    <a:pt x="54" y="214"/>
                  </a:lnTo>
                  <a:lnTo>
                    <a:pt x="73" y="201"/>
                  </a:lnTo>
                  <a:lnTo>
                    <a:pt x="91" y="192"/>
                  </a:lnTo>
                  <a:lnTo>
                    <a:pt x="113" y="201"/>
                  </a:lnTo>
                  <a:lnTo>
                    <a:pt x="113" y="185"/>
                  </a:lnTo>
                  <a:lnTo>
                    <a:pt x="138" y="156"/>
                  </a:lnTo>
                  <a:lnTo>
                    <a:pt x="154" y="160"/>
                  </a:lnTo>
                  <a:lnTo>
                    <a:pt x="204" y="172"/>
                  </a:lnTo>
                  <a:lnTo>
                    <a:pt x="222" y="179"/>
                  </a:lnTo>
                  <a:lnTo>
                    <a:pt x="239" y="172"/>
                  </a:lnTo>
                  <a:lnTo>
                    <a:pt x="273" y="156"/>
                  </a:lnTo>
                  <a:lnTo>
                    <a:pt x="280" y="148"/>
                  </a:lnTo>
                  <a:lnTo>
                    <a:pt x="294" y="156"/>
                  </a:lnTo>
                  <a:lnTo>
                    <a:pt x="304" y="144"/>
                  </a:lnTo>
                  <a:lnTo>
                    <a:pt x="317" y="151"/>
                  </a:lnTo>
                  <a:lnTo>
                    <a:pt x="342" y="160"/>
                  </a:lnTo>
                  <a:lnTo>
                    <a:pt x="351" y="148"/>
                  </a:lnTo>
                  <a:lnTo>
                    <a:pt x="351" y="126"/>
                  </a:lnTo>
                  <a:lnTo>
                    <a:pt x="342" y="106"/>
                  </a:lnTo>
                  <a:lnTo>
                    <a:pt x="339" y="88"/>
                  </a:lnTo>
                  <a:lnTo>
                    <a:pt x="366" y="76"/>
                  </a:lnTo>
                  <a:lnTo>
                    <a:pt x="401" y="54"/>
                  </a:lnTo>
                  <a:lnTo>
                    <a:pt x="423" y="62"/>
                  </a:lnTo>
                  <a:lnTo>
                    <a:pt x="408" y="40"/>
                  </a:lnTo>
                  <a:lnTo>
                    <a:pt x="426" y="29"/>
                  </a:lnTo>
                  <a:lnTo>
                    <a:pt x="448" y="13"/>
                  </a:lnTo>
                  <a:lnTo>
                    <a:pt x="462" y="0"/>
                  </a:lnTo>
                  <a:lnTo>
                    <a:pt x="480" y="0"/>
                  </a:lnTo>
                  <a:lnTo>
                    <a:pt x="496" y="22"/>
                  </a:lnTo>
                  <a:lnTo>
                    <a:pt x="509" y="4"/>
                  </a:lnTo>
                  <a:lnTo>
                    <a:pt x="463" y="163"/>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69" name="Freeform 38"/>
            <p:cNvSpPr>
              <a:spLocks/>
            </p:cNvSpPr>
            <p:nvPr/>
          </p:nvSpPr>
          <p:spPr bwMode="auto">
            <a:xfrm>
              <a:off x="828079" y="2671870"/>
              <a:ext cx="614016" cy="355073"/>
            </a:xfrm>
            <a:custGeom>
              <a:avLst/>
              <a:gdLst>
                <a:gd name="T0" fmla="*/ 244 w 978"/>
                <a:gd name="T1" fmla="*/ 101 h 566"/>
                <a:gd name="T2" fmla="*/ 304 w 978"/>
                <a:gd name="T3" fmla="*/ 72 h 566"/>
                <a:gd name="T4" fmla="*/ 336 w 978"/>
                <a:gd name="T5" fmla="*/ 98 h 566"/>
                <a:gd name="T6" fmla="*/ 345 w 978"/>
                <a:gd name="T7" fmla="*/ 90 h 566"/>
                <a:gd name="T8" fmla="*/ 370 w 978"/>
                <a:gd name="T9" fmla="*/ 47 h 566"/>
                <a:gd name="T10" fmla="*/ 417 w 978"/>
                <a:gd name="T11" fmla="*/ 35 h 566"/>
                <a:gd name="T12" fmla="*/ 461 w 978"/>
                <a:gd name="T13" fmla="*/ 0 h 566"/>
                <a:gd name="T14" fmla="*/ 491 w 978"/>
                <a:gd name="T15" fmla="*/ 0 h 566"/>
                <a:gd name="T16" fmla="*/ 555 w 978"/>
                <a:gd name="T17" fmla="*/ 72 h 566"/>
                <a:gd name="T18" fmla="*/ 593 w 978"/>
                <a:gd name="T19" fmla="*/ 65 h 566"/>
                <a:gd name="T20" fmla="*/ 621 w 978"/>
                <a:gd name="T21" fmla="*/ 82 h 566"/>
                <a:gd name="T22" fmla="*/ 654 w 978"/>
                <a:gd name="T23" fmla="*/ 72 h 566"/>
                <a:gd name="T24" fmla="*/ 691 w 978"/>
                <a:gd name="T25" fmla="*/ 110 h 566"/>
                <a:gd name="T26" fmla="*/ 738 w 978"/>
                <a:gd name="T27" fmla="*/ 87 h 566"/>
                <a:gd name="T28" fmla="*/ 749 w 978"/>
                <a:gd name="T29" fmla="*/ 100 h 566"/>
                <a:gd name="T30" fmla="*/ 758 w 978"/>
                <a:gd name="T31" fmla="*/ 153 h 566"/>
                <a:gd name="T32" fmla="*/ 770 w 978"/>
                <a:gd name="T33" fmla="*/ 173 h 566"/>
                <a:gd name="T34" fmla="*/ 738 w 978"/>
                <a:gd name="T35" fmla="*/ 207 h 566"/>
                <a:gd name="T36" fmla="*/ 741 w 978"/>
                <a:gd name="T37" fmla="*/ 230 h 566"/>
                <a:gd name="T38" fmla="*/ 827 w 978"/>
                <a:gd name="T39" fmla="*/ 320 h 566"/>
                <a:gd name="T40" fmla="*/ 804 w 978"/>
                <a:gd name="T41" fmla="*/ 346 h 566"/>
                <a:gd name="T42" fmla="*/ 822 w 978"/>
                <a:gd name="T43" fmla="*/ 379 h 566"/>
                <a:gd name="T44" fmla="*/ 849 w 978"/>
                <a:gd name="T45" fmla="*/ 405 h 566"/>
                <a:gd name="T46" fmla="*/ 853 w 978"/>
                <a:gd name="T47" fmla="*/ 427 h 566"/>
                <a:gd name="T48" fmla="*/ 867 w 978"/>
                <a:gd name="T49" fmla="*/ 465 h 566"/>
                <a:gd name="T50" fmla="*/ 896 w 978"/>
                <a:gd name="T51" fmla="*/ 465 h 566"/>
                <a:gd name="T52" fmla="*/ 959 w 978"/>
                <a:gd name="T53" fmla="*/ 452 h 566"/>
                <a:gd name="T54" fmla="*/ 978 w 978"/>
                <a:gd name="T55" fmla="*/ 481 h 566"/>
                <a:gd name="T56" fmla="*/ 839 w 978"/>
                <a:gd name="T57" fmla="*/ 489 h 566"/>
                <a:gd name="T58" fmla="*/ 787 w 978"/>
                <a:gd name="T59" fmla="*/ 512 h 566"/>
                <a:gd name="T60" fmla="*/ 717 w 978"/>
                <a:gd name="T61" fmla="*/ 560 h 566"/>
                <a:gd name="T62" fmla="*/ 653 w 978"/>
                <a:gd name="T63" fmla="*/ 553 h 566"/>
                <a:gd name="T64" fmla="*/ 563 w 978"/>
                <a:gd name="T65" fmla="*/ 540 h 566"/>
                <a:gd name="T66" fmla="*/ 496 w 978"/>
                <a:gd name="T67" fmla="*/ 566 h 566"/>
                <a:gd name="T68" fmla="*/ 451 w 978"/>
                <a:gd name="T69" fmla="*/ 544 h 566"/>
                <a:gd name="T70" fmla="*/ 362 w 978"/>
                <a:gd name="T71" fmla="*/ 560 h 566"/>
                <a:gd name="T72" fmla="*/ 307 w 978"/>
                <a:gd name="T73" fmla="*/ 544 h 566"/>
                <a:gd name="T74" fmla="*/ 261 w 978"/>
                <a:gd name="T75" fmla="*/ 511 h 566"/>
                <a:gd name="T76" fmla="*/ 181 w 978"/>
                <a:gd name="T77" fmla="*/ 492 h 566"/>
                <a:gd name="T78" fmla="*/ 140 w 978"/>
                <a:gd name="T79" fmla="*/ 464 h 566"/>
                <a:gd name="T80" fmla="*/ 101 w 978"/>
                <a:gd name="T81" fmla="*/ 456 h 566"/>
                <a:gd name="T82" fmla="*/ 101 w 978"/>
                <a:gd name="T83" fmla="*/ 445 h 566"/>
                <a:gd name="T84" fmla="*/ 69 w 978"/>
                <a:gd name="T85" fmla="*/ 423 h 566"/>
                <a:gd name="T86" fmla="*/ 65 w 978"/>
                <a:gd name="T87" fmla="*/ 386 h 566"/>
                <a:gd name="T88" fmla="*/ 51 w 978"/>
                <a:gd name="T89" fmla="*/ 364 h 566"/>
                <a:gd name="T90" fmla="*/ 35 w 978"/>
                <a:gd name="T91" fmla="*/ 335 h 566"/>
                <a:gd name="T92" fmla="*/ 0 w 978"/>
                <a:gd name="T93" fmla="*/ 302 h 566"/>
                <a:gd name="T94" fmla="*/ 0 w 978"/>
                <a:gd name="T95" fmla="*/ 292 h 566"/>
                <a:gd name="T96" fmla="*/ 148 w 978"/>
                <a:gd name="T97" fmla="*/ 292 h 566"/>
                <a:gd name="T98" fmla="*/ 195 w 978"/>
                <a:gd name="T99" fmla="*/ 235 h 566"/>
                <a:gd name="T100" fmla="*/ 224 w 978"/>
                <a:gd name="T101" fmla="*/ 238 h 566"/>
                <a:gd name="T102" fmla="*/ 232 w 978"/>
                <a:gd name="T103" fmla="*/ 219 h 566"/>
                <a:gd name="T104" fmla="*/ 244 w 978"/>
                <a:gd name="T105" fmla="*/ 182 h 566"/>
                <a:gd name="T106" fmla="*/ 257 w 978"/>
                <a:gd name="T107" fmla="*/ 153 h 566"/>
                <a:gd name="T108" fmla="*/ 244 w 978"/>
                <a:gd name="T109" fmla="*/ 101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8" h="566">
                  <a:moveTo>
                    <a:pt x="244" y="101"/>
                  </a:moveTo>
                  <a:lnTo>
                    <a:pt x="304" y="72"/>
                  </a:lnTo>
                  <a:lnTo>
                    <a:pt x="336" y="98"/>
                  </a:lnTo>
                  <a:lnTo>
                    <a:pt x="345" y="90"/>
                  </a:lnTo>
                  <a:lnTo>
                    <a:pt x="370" y="47"/>
                  </a:lnTo>
                  <a:lnTo>
                    <a:pt x="417" y="35"/>
                  </a:lnTo>
                  <a:lnTo>
                    <a:pt x="461" y="0"/>
                  </a:lnTo>
                  <a:lnTo>
                    <a:pt x="491" y="0"/>
                  </a:lnTo>
                  <a:lnTo>
                    <a:pt x="555" y="72"/>
                  </a:lnTo>
                  <a:lnTo>
                    <a:pt x="593" y="65"/>
                  </a:lnTo>
                  <a:lnTo>
                    <a:pt x="621" y="82"/>
                  </a:lnTo>
                  <a:lnTo>
                    <a:pt x="654" y="72"/>
                  </a:lnTo>
                  <a:lnTo>
                    <a:pt x="691" y="110"/>
                  </a:lnTo>
                  <a:lnTo>
                    <a:pt x="738" y="87"/>
                  </a:lnTo>
                  <a:lnTo>
                    <a:pt x="749" y="100"/>
                  </a:lnTo>
                  <a:lnTo>
                    <a:pt x="758" y="153"/>
                  </a:lnTo>
                  <a:lnTo>
                    <a:pt x="770" y="173"/>
                  </a:lnTo>
                  <a:lnTo>
                    <a:pt x="738" y="207"/>
                  </a:lnTo>
                  <a:lnTo>
                    <a:pt x="741" y="230"/>
                  </a:lnTo>
                  <a:lnTo>
                    <a:pt x="827" y="320"/>
                  </a:lnTo>
                  <a:lnTo>
                    <a:pt x="804" y="346"/>
                  </a:lnTo>
                  <a:lnTo>
                    <a:pt x="822" y="379"/>
                  </a:lnTo>
                  <a:lnTo>
                    <a:pt x="849" y="405"/>
                  </a:lnTo>
                  <a:lnTo>
                    <a:pt x="853" y="427"/>
                  </a:lnTo>
                  <a:lnTo>
                    <a:pt x="867" y="465"/>
                  </a:lnTo>
                  <a:lnTo>
                    <a:pt x="896" y="465"/>
                  </a:lnTo>
                  <a:lnTo>
                    <a:pt x="959" y="452"/>
                  </a:lnTo>
                  <a:lnTo>
                    <a:pt x="978" y="481"/>
                  </a:lnTo>
                  <a:lnTo>
                    <a:pt x="839" y="489"/>
                  </a:lnTo>
                  <a:lnTo>
                    <a:pt x="787" y="512"/>
                  </a:lnTo>
                  <a:lnTo>
                    <a:pt x="717" y="560"/>
                  </a:lnTo>
                  <a:lnTo>
                    <a:pt x="653" y="553"/>
                  </a:lnTo>
                  <a:lnTo>
                    <a:pt x="563" y="540"/>
                  </a:lnTo>
                  <a:lnTo>
                    <a:pt x="496" y="566"/>
                  </a:lnTo>
                  <a:lnTo>
                    <a:pt x="451" y="544"/>
                  </a:lnTo>
                  <a:lnTo>
                    <a:pt x="362" y="560"/>
                  </a:lnTo>
                  <a:lnTo>
                    <a:pt x="307" y="544"/>
                  </a:lnTo>
                  <a:lnTo>
                    <a:pt x="261" y="511"/>
                  </a:lnTo>
                  <a:lnTo>
                    <a:pt x="181" y="492"/>
                  </a:lnTo>
                  <a:lnTo>
                    <a:pt x="140" y="464"/>
                  </a:lnTo>
                  <a:lnTo>
                    <a:pt x="101" y="456"/>
                  </a:lnTo>
                  <a:lnTo>
                    <a:pt x="101" y="445"/>
                  </a:lnTo>
                  <a:lnTo>
                    <a:pt x="69" y="423"/>
                  </a:lnTo>
                  <a:lnTo>
                    <a:pt x="65" y="386"/>
                  </a:lnTo>
                  <a:lnTo>
                    <a:pt x="51" y="364"/>
                  </a:lnTo>
                  <a:lnTo>
                    <a:pt x="35" y="335"/>
                  </a:lnTo>
                  <a:lnTo>
                    <a:pt x="0" y="302"/>
                  </a:lnTo>
                  <a:lnTo>
                    <a:pt x="0" y="292"/>
                  </a:lnTo>
                  <a:lnTo>
                    <a:pt x="148" y="292"/>
                  </a:lnTo>
                  <a:lnTo>
                    <a:pt x="195" y="235"/>
                  </a:lnTo>
                  <a:lnTo>
                    <a:pt x="224" y="238"/>
                  </a:lnTo>
                  <a:lnTo>
                    <a:pt x="232" y="219"/>
                  </a:lnTo>
                  <a:lnTo>
                    <a:pt x="244" y="182"/>
                  </a:lnTo>
                  <a:lnTo>
                    <a:pt x="257" y="153"/>
                  </a:lnTo>
                  <a:lnTo>
                    <a:pt x="244" y="101"/>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grpSp>
          <p:nvGrpSpPr>
            <p:cNvPr id="170" name="169 Grupo"/>
            <p:cNvGrpSpPr/>
            <p:nvPr/>
          </p:nvGrpSpPr>
          <p:grpSpPr>
            <a:xfrm>
              <a:off x="2097230" y="2588521"/>
              <a:ext cx="403417" cy="784606"/>
              <a:chOff x="2731120" y="4364768"/>
              <a:chExt cx="602224" cy="1171268"/>
            </a:xfrm>
            <a:gradFill>
              <a:gsLst>
                <a:gs pos="0">
                  <a:schemeClr val="accent6">
                    <a:lumMod val="75000"/>
                  </a:schemeClr>
                </a:gs>
                <a:gs pos="100000">
                  <a:schemeClr val="accent6"/>
                </a:gs>
              </a:gsLst>
              <a:lin ang="16200000" scaled="0"/>
            </a:gradFill>
            <a:effectLst>
              <a:outerShdw blurRad="50800" dist="25400" dir="2700000" algn="tl" rotWithShape="0">
                <a:schemeClr val="tx1">
                  <a:alpha val="40000"/>
                </a:schemeClr>
              </a:outerShdw>
            </a:effectLst>
          </p:grpSpPr>
          <p:sp>
            <p:nvSpPr>
              <p:cNvPr id="196" name="Freeform 41"/>
              <p:cNvSpPr>
                <a:spLocks/>
              </p:cNvSpPr>
              <p:nvPr/>
            </p:nvSpPr>
            <p:spPr bwMode="auto">
              <a:xfrm>
                <a:off x="2731120" y="4577122"/>
                <a:ext cx="469503" cy="627939"/>
              </a:xfrm>
              <a:custGeom>
                <a:avLst/>
                <a:gdLst>
                  <a:gd name="T0" fmla="*/ 501 w 501"/>
                  <a:gd name="T1" fmla="*/ 568 h 670"/>
                  <a:gd name="T2" fmla="*/ 501 w 501"/>
                  <a:gd name="T3" fmla="*/ 555 h 670"/>
                  <a:gd name="T4" fmla="*/ 476 w 501"/>
                  <a:gd name="T5" fmla="*/ 518 h 670"/>
                  <a:gd name="T6" fmla="*/ 427 w 501"/>
                  <a:gd name="T7" fmla="*/ 455 h 670"/>
                  <a:gd name="T8" fmla="*/ 422 w 501"/>
                  <a:gd name="T9" fmla="*/ 417 h 670"/>
                  <a:gd name="T10" fmla="*/ 415 w 501"/>
                  <a:gd name="T11" fmla="*/ 401 h 670"/>
                  <a:gd name="T12" fmla="*/ 403 w 501"/>
                  <a:gd name="T13" fmla="*/ 393 h 670"/>
                  <a:gd name="T14" fmla="*/ 415 w 501"/>
                  <a:gd name="T15" fmla="*/ 333 h 670"/>
                  <a:gd name="T16" fmla="*/ 418 w 501"/>
                  <a:gd name="T17" fmla="*/ 296 h 670"/>
                  <a:gd name="T18" fmla="*/ 427 w 501"/>
                  <a:gd name="T19" fmla="*/ 270 h 670"/>
                  <a:gd name="T20" fmla="*/ 432 w 501"/>
                  <a:gd name="T21" fmla="*/ 232 h 670"/>
                  <a:gd name="T22" fmla="*/ 444 w 501"/>
                  <a:gd name="T23" fmla="*/ 220 h 670"/>
                  <a:gd name="T24" fmla="*/ 444 w 501"/>
                  <a:gd name="T25" fmla="*/ 198 h 670"/>
                  <a:gd name="T26" fmla="*/ 472 w 501"/>
                  <a:gd name="T27" fmla="*/ 154 h 670"/>
                  <a:gd name="T28" fmla="*/ 490 w 501"/>
                  <a:gd name="T29" fmla="*/ 117 h 670"/>
                  <a:gd name="T30" fmla="*/ 457 w 501"/>
                  <a:gd name="T31" fmla="*/ 83 h 670"/>
                  <a:gd name="T32" fmla="*/ 412 w 501"/>
                  <a:gd name="T33" fmla="*/ 75 h 670"/>
                  <a:gd name="T34" fmla="*/ 381 w 501"/>
                  <a:gd name="T35" fmla="*/ 47 h 670"/>
                  <a:gd name="T36" fmla="*/ 339 w 501"/>
                  <a:gd name="T37" fmla="*/ 22 h 670"/>
                  <a:gd name="T38" fmla="*/ 322 w 501"/>
                  <a:gd name="T39" fmla="*/ 7 h 670"/>
                  <a:gd name="T40" fmla="*/ 302 w 501"/>
                  <a:gd name="T41" fmla="*/ 0 h 670"/>
                  <a:gd name="T42" fmla="*/ 292 w 501"/>
                  <a:gd name="T43" fmla="*/ 6 h 670"/>
                  <a:gd name="T44" fmla="*/ 292 w 501"/>
                  <a:gd name="T45" fmla="*/ 53 h 670"/>
                  <a:gd name="T46" fmla="*/ 284 w 501"/>
                  <a:gd name="T47" fmla="*/ 78 h 670"/>
                  <a:gd name="T48" fmla="*/ 261 w 501"/>
                  <a:gd name="T49" fmla="*/ 91 h 670"/>
                  <a:gd name="T50" fmla="*/ 239 w 501"/>
                  <a:gd name="T51" fmla="*/ 103 h 670"/>
                  <a:gd name="T52" fmla="*/ 227 w 501"/>
                  <a:gd name="T53" fmla="*/ 129 h 670"/>
                  <a:gd name="T54" fmla="*/ 217 w 501"/>
                  <a:gd name="T55" fmla="*/ 153 h 670"/>
                  <a:gd name="T56" fmla="*/ 184 w 501"/>
                  <a:gd name="T57" fmla="*/ 153 h 670"/>
                  <a:gd name="T58" fmla="*/ 172 w 501"/>
                  <a:gd name="T59" fmla="*/ 146 h 670"/>
                  <a:gd name="T60" fmla="*/ 176 w 501"/>
                  <a:gd name="T61" fmla="*/ 119 h 670"/>
                  <a:gd name="T62" fmla="*/ 158 w 501"/>
                  <a:gd name="T63" fmla="*/ 109 h 670"/>
                  <a:gd name="T64" fmla="*/ 142 w 501"/>
                  <a:gd name="T65" fmla="*/ 120 h 670"/>
                  <a:gd name="T66" fmla="*/ 97 w 501"/>
                  <a:gd name="T67" fmla="*/ 142 h 670"/>
                  <a:gd name="T68" fmla="*/ 106 w 501"/>
                  <a:gd name="T69" fmla="*/ 195 h 670"/>
                  <a:gd name="T70" fmla="*/ 81 w 501"/>
                  <a:gd name="T71" fmla="*/ 228 h 670"/>
                  <a:gd name="T72" fmla="*/ 64 w 501"/>
                  <a:gd name="T73" fmla="*/ 228 h 670"/>
                  <a:gd name="T74" fmla="*/ 70 w 501"/>
                  <a:gd name="T75" fmla="*/ 258 h 670"/>
                  <a:gd name="T76" fmla="*/ 18 w 501"/>
                  <a:gd name="T77" fmla="*/ 270 h 670"/>
                  <a:gd name="T78" fmla="*/ 0 w 501"/>
                  <a:gd name="T79" fmla="*/ 360 h 670"/>
                  <a:gd name="T80" fmla="*/ 81 w 501"/>
                  <a:gd name="T81" fmla="*/ 393 h 670"/>
                  <a:gd name="T82" fmla="*/ 122 w 501"/>
                  <a:gd name="T83" fmla="*/ 417 h 670"/>
                  <a:gd name="T84" fmla="*/ 122 w 501"/>
                  <a:gd name="T85" fmla="*/ 430 h 670"/>
                  <a:gd name="T86" fmla="*/ 107 w 501"/>
                  <a:gd name="T87" fmla="*/ 477 h 670"/>
                  <a:gd name="T88" fmla="*/ 107 w 501"/>
                  <a:gd name="T89" fmla="*/ 531 h 670"/>
                  <a:gd name="T90" fmla="*/ 117 w 501"/>
                  <a:gd name="T91" fmla="*/ 550 h 670"/>
                  <a:gd name="T92" fmla="*/ 144 w 501"/>
                  <a:gd name="T93" fmla="*/ 561 h 670"/>
                  <a:gd name="T94" fmla="*/ 195 w 501"/>
                  <a:gd name="T95" fmla="*/ 583 h 670"/>
                  <a:gd name="T96" fmla="*/ 213 w 501"/>
                  <a:gd name="T97" fmla="*/ 593 h 670"/>
                  <a:gd name="T98" fmla="*/ 217 w 501"/>
                  <a:gd name="T99" fmla="*/ 622 h 670"/>
                  <a:gd name="T100" fmla="*/ 201 w 501"/>
                  <a:gd name="T101" fmla="*/ 638 h 670"/>
                  <a:gd name="T102" fmla="*/ 238 w 501"/>
                  <a:gd name="T103" fmla="*/ 646 h 670"/>
                  <a:gd name="T104" fmla="*/ 270 w 501"/>
                  <a:gd name="T105" fmla="*/ 657 h 670"/>
                  <a:gd name="T106" fmla="*/ 294 w 501"/>
                  <a:gd name="T107" fmla="*/ 670 h 670"/>
                  <a:gd name="T108" fmla="*/ 326 w 501"/>
                  <a:gd name="T109" fmla="*/ 662 h 670"/>
                  <a:gd name="T110" fmla="*/ 348 w 501"/>
                  <a:gd name="T111" fmla="*/ 640 h 670"/>
                  <a:gd name="T112" fmla="*/ 375 w 501"/>
                  <a:gd name="T113" fmla="*/ 616 h 670"/>
                  <a:gd name="T114" fmla="*/ 420 w 501"/>
                  <a:gd name="T115" fmla="*/ 598 h 670"/>
                  <a:gd name="T116" fmla="*/ 450 w 501"/>
                  <a:gd name="T117" fmla="*/ 579 h 670"/>
                  <a:gd name="T118" fmla="*/ 501 w 501"/>
                  <a:gd name="T119" fmla="*/ 568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01" h="670">
                    <a:moveTo>
                      <a:pt x="501" y="568"/>
                    </a:moveTo>
                    <a:lnTo>
                      <a:pt x="501" y="555"/>
                    </a:lnTo>
                    <a:lnTo>
                      <a:pt x="476" y="518"/>
                    </a:lnTo>
                    <a:lnTo>
                      <a:pt x="427" y="455"/>
                    </a:lnTo>
                    <a:lnTo>
                      <a:pt x="422" y="417"/>
                    </a:lnTo>
                    <a:lnTo>
                      <a:pt x="415" y="401"/>
                    </a:lnTo>
                    <a:lnTo>
                      <a:pt x="403" y="393"/>
                    </a:lnTo>
                    <a:lnTo>
                      <a:pt x="415" y="333"/>
                    </a:lnTo>
                    <a:lnTo>
                      <a:pt x="418" y="296"/>
                    </a:lnTo>
                    <a:lnTo>
                      <a:pt x="427" y="270"/>
                    </a:lnTo>
                    <a:lnTo>
                      <a:pt x="432" y="232"/>
                    </a:lnTo>
                    <a:lnTo>
                      <a:pt x="444" y="220"/>
                    </a:lnTo>
                    <a:lnTo>
                      <a:pt x="444" y="198"/>
                    </a:lnTo>
                    <a:lnTo>
                      <a:pt x="472" y="154"/>
                    </a:lnTo>
                    <a:lnTo>
                      <a:pt x="490" y="117"/>
                    </a:lnTo>
                    <a:lnTo>
                      <a:pt x="457" y="83"/>
                    </a:lnTo>
                    <a:lnTo>
                      <a:pt x="412" y="75"/>
                    </a:lnTo>
                    <a:lnTo>
                      <a:pt x="381" y="47"/>
                    </a:lnTo>
                    <a:lnTo>
                      <a:pt x="339" y="22"/>
                    </a:lnTo>
                    <a:lnTo>
                      <a:pt x="322" y="7"/>
                    </a:lnTo>
                    <a:lnTo>
                      <a:pt x="302" y="0"/>
                    </a:lnTo>
                    <a:lnTo>
                      <a:pt x="292" y="6"/>
                    </a:lnTo>
                    <a:lnTo>
                      <a:pt x="292" y="53"/>
                    </a:lnTo>
                    <a:lnTo>
                      <a:pt x="284" y="78"/>
                    </a:lnTo>
                    <a:lnTo>
                      <a:pt x="261" y="91"/>
                    </a:lnTo>
                    <a:lnTo>
                      <a:pt x="239" y="103"/>
                    </a:lnTo>
                    <a:lnTo>
                      <a:pt x="227" y="129"/>
                    </a:lnTo>
                    <a:lnTo>
                      <a:pt x="217" y="153"/>
                    </a:lnTo>
                    <a:lnTo>
                      <a:pt x="184" y="153"/>
                    </a:lnTo>
                    <a:lnTo>
                      <a:pt x="172" y="146"/>
                    </a:lnTo>
                    <a:lnTo>
                      <a:pt x="176" y="119"/>
                    </a:lnTo>
                    <a:lnTo>
                      <a:pt x="158" y="109"/>
                    </a:lnTo>
                    <a:lnTo>
                      <a:pt x="142" y="120"/>
                    </a:lnTo>
                    <a:lnTo>
                      <a:pt x="97" y="142"/>
                    </a:lnTo>
                    <a:lnTo>
                      <a:pt x="106" y="195"/>
                    </a:lnTo>
                    <a:lnTo>
                      <a:pt x="81" y="228"/>
                    </a:lnTo>
                    <a:lnTo>
                      <a:pt x="64" y="228"/>
                    </a:lnTo>
                    <a:lnTo>
                      <a:pt x="70" y="258"/>
                    </a:lnTo>
                    <a:lnTo>
                      <a:pt x="18" y="270"/>
                    </a:lnTo>
                    <a:lnTo>
                      <a:pt x="0" y="360"/>
                    </a:lnTo>
                    <a:lnTo>
                      <a:pt x="81" y="393"/>
                    </a:lnTo>
                    <a:lnTo>
                      <a:pt x="122" y="417"/>
                    </a:lnTo>
                    <a:lnTo>
                      <a:pt x="122" y="430"/>
                    </a:lnTo>
                    <a:lnTo>
                      <a:pt x="107" y="477"/>
                    </a:lnTo>
                    <a:lnTo>
                      <a:pt x="107" y="531"/>
                    </a:lnTo>
                    <a:lnTo>
                      <a:pt x="117" y="550"/>
                    </a:lnTo>
                    <a:lnTo>
                      <a:pt x="144" y="561"/>
                    </a:lnTo>
                    <a:lnTo>
                      <a:pt x="195" y="583"/>
                    </a:lnTo>
                    <a:lnTo>
                      <a:pt x="213" y="593"/>
                    </a:lnTo>
                    <a:lnTo>
                      <a:pt x="217" y="622"/>
                    </a:lnTo>
                    <a:lnTo>
                      <a:pt x="201" y="638"/>
                    </a:lnTo>
                    <a:lnTo>
                      <a:pt x="238" y="646"/>
                    </a:lnTo>
                    <a:lnTo>
                      <a:pt x="270" y="657"/>
                    </a:lnTo>
                    <a:lnTo>
                      <a:pt x="294" y="670"/>
                    </a:lnTo>
                    <a:lnTo>
                      <a:pt x="326" y="662"/>
                    </a:lnTo>
                    <a:lnTo>
                      <a:pt x="348" y="640"/>
                    </a:lnTo>
                    <a:lnTo>
                      <a:pt x="375" y="616"/>
                    </a:lnTo>
                    <a:lnTo>
                      <a:pt x="420" y="598"/>
                    </a:lnTo>
                    <a:lnTo>
                      <a:pt x="450" y="579"/>
                    </a:lnTo>
                    <a:lnTo>
                      <a:pt x="501" y="568"/>
                    </a:lnTo>
                    <a:close/>
                  </a:path>
                </a:pathLst>
              </a:custGeom>
              <a:grpFill/>
              <a:ln w="12700">
                <a:solidFill>
                  <a:schemeClr val="accent6"/>
                </a:solidFill>
                <a:headEnd/>
                <a:tailEnd/>
              </a:ln>
              <a:effectLst/>
            </p:spPr>
            <p:style>
              <a:lnRef idx="1">
                <a:schemeClr val="accent6"/>
              </a:lnRef>
              <a:fillRef idx="3">
                <a:schemeClr val="accent6"/>
              </a:fillRef>
              <a:effectRef idx="2">
                <a:schemeClr val="accent6"/>
              </a:effectRef>
              <a:fontRef idx="minor">
                <a:schemeClr val="lt1"/>
              </a:fontRef>
            </p:style>
            <p:txBody>
              <a:bodyPr/>
              <a:lstStyle/>
              <a:p>
                <a:endParaRPr lang="es-ES"/>
              </a:p>
            </p:txBody>
          </p:sp>
          <p:sp>
            <p:nvSpPr>
              <p:cNvPr id="197" name="Freeform 40"/>
              <p:cNvSpPr>
                <a:spLocks/>
              </p:cNvSpPr>
              <p:nvPr/>
            </p:nvSpPr>
            <p:spPr bwMode="auto">
              <a:xfrm>
                <a:off x="3048822" y="4364768"/>
                <a:ext cx="284522" cy="321850"/>
              </a:xfrm>
              <a:custGeom>
                <a:avLst/>
                <a:gdLst>
                  <a:gd name="T0" fmla="*/ 48 w 303"/>
                  <a:gd name="T1" fmla="*/ 278 h 343"/>
                  <a:gd name="T2" fmla="*/ 75 w 303"/>
                  <a:gd name="T3" fmla="*/ 302 h 343"/>
                  <a:gd name="T4" fmla="*/ 118 w 303"/>
                  <a:gd name="T5" fmla="*/ 309 h 343"/>
                  <a:gd name="T6" fmla="*/ 151 w 303"/>
                  <a:gd name="T7" fmla="*/ 343 h 343"/>
                  <a:gd name="T8" fmla="*/ 206 w 303"/>
                  <a:gd name="T9" fmla="*/ 255 h 343"/>
                  <a:gd name="T10" fmla="*/ 217 w 303"/>
                  <a:gd name="T11" fmla="*/ 233 h 343"/>
                  <a:gd name="T12" fmla="*/ 239 w 303"/>
                  <a:gd name="T13" fmla="*/ 194 h 343"/>
                  <a:gd name="T14" fmla="*/ 299 w 303"/>
                  <a:gd name="T15" fmla="*/ 129 h 343"/>
                  <a:gd name="T16" fmla="*/ 303 w 303"/>
                  <a:gd name="T17" fmla="*/ 106 h 343"/>
                  <a:gd name="T18" fmla="*/ 290 w 303"/>
                  <a:gd name="T19" fmla="*/ 87 h 343"/>
                  <a:gd name="T20" fmla="*/ 285 w 303"/>
                  <a:gd name="T21" fmla="*/ 63 h 343"/>
                  <a:gd name="T22" fmla="*/ 263 w 303"/>
                  <a:gd name="T23" fmla="*/ 57 h 343"/>
                  <a:gd name="T24" fmla="*/ 246 w 303"/>
                  <a:gd name="T25" fmla="*/ 81 h 343"/>
                  <a:gd name="T26" fmla="*/ 234 w 303"/>
                  <a:gd name="T27" fmla="*/ 65 h 343"/>
                  <a:gd name="T28" fmla="*/ 231 w 303"/>
                  <a:gd name="T29" fmla="*/ 23 h 343"/>
                  <a:gd name="T30" fmla="*/ 212 w 303"/>
                  <a:gd name="T31" fmla="*/ 28 h 343"/>
                  <a:gd name="T32" fmla="*/ 195 w 303"/>
                  <a:gd name="T33" fmla="*/ 4 h 343"/>
                  <a:gd name="T34" fmla="*/ 173 w 303"/>
                  <a:gd name="T35" fmla="*/ 4 h 343"/>
                  <a:gd name="T36" fmla="*/ 155 w 303"/>
                  <a:gd name="T37" fmla="*/ 23 h 343"/>
                  <a:gd name="T38" fmla="*/ 130 w 303"/>
                  <a:gd name="T39" fmla="*/ 4 h 343"/>
                  <a:gd name="T40" fmla="*/ 96 w 303"/>
                  <a:gd name="T41" fmla="*/ 0 h 343"/>
                  <a:gd name="T42" fmla="*/ 45 w 303"/>
                  <a:gd name="T43" fmla="*/ 47 h 343"/>
                  <a:gd name="T44" fmla="*/ 19 w 303"/>
                  <a:gd name="T45" fmla="*/ 69 h 343"/>
                  <a:gd name="T46" fmla="*/ 67 w 303"/>
                  <a:gd name="T47" fmla="*/ 141 h 343"/>
                  <a:gd name="T48" fmla="*/ 67 w 303"/>
                  <a:gd name="T49" fmla="*/ 170 h 343"/>
                  <a:gd name="T50" fmla="*/ 45 w 303"/>
                  <a:gd name="T51" fmla="*/ 183 h 343"/>
                  <a:gd name="T52" fmla="*/ 16 w 303"/>
                  <a:gd name="T53" fmla="*/ 220 h 343"/>
                  <a:gd name="T54" fmla="*/ 0 w 303"/>
                  <a:gd name="T55" fmla="*/ 248 h 343"/>
                  <a:gd name="T56" fmla="*/ 48 w 303"/>
                  <a:gd name="T57" fmla="*/ 278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3" h="343">
                    <a:moveTo>
                      <a:pt x="48" y="278"/>
                    </a:moveTo>
                    <a:lnTo>
                      <a:pt x="75" y="302"/>
                    </a:lnTo>
                    <a:lnTo>
                      <a:pt x="118" y="309"/>
                    </a:lnTo>
                    <a:lnTo>
                      <a:pt x="151" y="343"/>
                    </a:lnTo>
                    <a:lnTo>
                      <a:pt x="206" y="255"/>
                    </a:lnTo>
                    <a:lnTo>
                      <a:pt x="217" y="233"/>
                    </a:lnTo>
                    <a:lnTo>
                      <a:pt x="239" y="194"/>
                    </a:lnTo>
                    <a:lnTo>
                      <a:pt x="299" y="129"/>
                    </a:lnTo>
                    <a:lnTo>
                      <a:pt x="303" y="106"/>
                    </a:lnTo>
                    <a:lnTo>
                      <a:pt x="290" y="87"/>
                    </a:lnTo>
                    <a:lnTo>
                      <a:pt x="285" y="63"/>
                    </a:lnTo>
                    <a:lnTo>
                      <a:pt x="263" y="57"/>
                    </a:lnTo>
                    <a:lnTo>
                      <a:pt x="246" y="81"/>
                    </a:lnTo>
                    <a:lnTo>
                      <a:pt x="234" y="65"/>
                    </a:lnTo>
                    <a:lnTo>
                      <a:pt x="231" y="23"/>
                    </a:lnTo>
                    <a:lnTo>
                      <a:pt x="212" y="28"/>
                    </a:lnTo>
                    <a:lnTo>
                      <a:pt x="195" y="4"/>
                    </a:lnTo>
                    <a:lnTo>
                      <a:pt x="173" y="4"/>
                    </a:lnTo>
                    <a:lnTo>
                      <a:pt x="155" y="23"/>
                    </a:lnTo>
                    <a:lnTo>
                      <a:pt x="130" y="4"/>
                    </a:lnTo>
                    <a:lnTo>
                      <a:pt x="96" y="0"/>
                    </a:lnTo>
                    <a:lnTo>
                      <a:pt x="45" y="47"/>
                    </a:lnTo>
                    <a:lnTo>
                      <a:pt x="19" y="69"/>
                    </a:lnTo>
                    <a:lnTo>
                      <a:pt x="67" y="141"/>
                    </a:lnTo>
                    <a:lnTo>
                      <a:pt x="67" y="170"/>
                    </a:lnTo>
                    <a:lnTo>
                      <a:pt x="45" y="183"/>
                    </a:lnTo>
                    <a:lnTo>
                      <a:pt x="16" y="220"/>
                    </a:lnTo>
                    <a:lnTo>
                      <a:pt x="0" y="248"/>
                    </a:lnTo>
                    <a:lnTo>
                      <a:pt x="48" y="278"/>
                    </a:lnTo>
                    <a:close/>
                  </a:path>
                </a:pathLst>
              </a:custGeom>
              <a:grpFill/>
              <a:ln w="12700">
                <a:solidFill>
                  <a:schemeClr val="accent6"/>
                </a:solidFill>
                <a:headEnd/>
                <a:tailEnd/>
              </a:ln>
              <a:effectLst/>
            </p:spPr>
            <p:style>
              <a:lnRef idx="1">
                <a:schemeClr val="accent6"/>
              </a:lnRef>
              <a:fillRef idx="3">
                <a:schemeClr val="accent6"/>
              </a:fillRef>
              <a:effectRef idx="2">
                <a:schemeClr val="accent6"/>
              </a:effectRef>
              <a:fontRef idx="minor">
                <a:schemeClr val="lt1"/>
              </a:fontRef>
            </p:style>
            <p:txBody>
              <a:bodyPr/>
              <a:lstStyle/>
              <a:p>
                <a:endParaRPr lang="es-ES"/>
              </a:p>
            </p:txBody>
          </p:sp>
          <p:sp>
            <p:nvSpPr>
              <p:cNvPr id="198" name="Freeform 42"/>
              <p:cNvSpPr>
                <a:spLocks/>
              </p:cNvSpPr>
              <p:nvPr/>
            </p:nvSpPr>
            <p:spPr bwMode="auto">
              <a:xfrm>
                <a:off x="2899510" y="5109668"/>
                <a:ext cx="395677" cy="426368"/>
              </a:xfrm>
              <a:custGeom>
                <a:avLst/>
                <a:gdLst>
                  <a:gd name="T0" fmla="*/ 93 w 422"/>
                  <a:gd name="T1" fmla="*/ 455 h 455"/>
                  <a:gd name="T2" fmla="*/ 110 w 422"/>
                  <a:gd name="T3" fmla="*/ 439 h 455"/>
                  <a:gd name="T4" fmla="*/ 115 w 422"/>
                  <a:gd name="T5" fmla="*/ 399 h 455"/>
                  <a:gd name="T6" fmla="*/ 154 w 422"/>
                  <a:gd name="T7" fmla="*/ 339 h 455"/>
                  <a:gd name="T8" fmla="*/ 159 w 422"/>
                  <a:gd name="T9" fmla="*/ 291 h 455"/>
                  <a:gd name="T10" fmla="*/ 163 w 422"/>
                  <a:gd name="T11" fmla="*/ 272 h 455"/>
                  <a:gd name="T12" fmla="*/ 176 w 422"/>
                  <a:gd name="T13" fmla="*/ 245 h 455"/>
                  <a:gd name="T14" fmla="*/ 242 w 422"/>
                  <a:gd name="T15" fmla="*/ 179 h 455"/>
                  <a:gd name="T16" fmla="*/ 271 w 422"/>
                  <a:gd name="T17" fmla="*/ 164 h 455"/>
                  <a:gd name="T18" fmla="*/ 327 w 422"/>
                  <a:gd name="T19" fmla="*/ 148 h 455"/>
                  <a:gd name="T20" fmla="*/ 354 w 422"/>
                  <a:gd name="T21" fmla="*/ 126 h 455"/>
                  <a:gd name="T22" fmla="*/ 373 w 422"/>
                  <a:gd name="T23" fmla="*/ 84 h 455"/>
                  <a:gd name="T24" fmla="*/ 393 w 422"/>
                  <a:gd name="T25" fmla="*/ 81 h 455"/>
                  <a:gd name="T26" fmla="*/ 405 w 422"/>
                  <a:gd name="T27" fmla="*/ 70 h 455"/>
                  <a:gd name="T28" fmla="*/ 422 w 422"/>
                  <a:gd name="T29" fmla="*/ 66 h 455"/>
                  <a:gd name="T30" fmla="*/ 419 w 422"/>
                  <a:gd name="T31" fmla="*/ 59 h 455"/>
                  <a:gd name="T32" fmla="*/ 415 w 422"/>
                  <a:gd name="T33" fmla="*/ 43 h 455"/>
                  <a:gd name="T34" fmla="*/ 384 w 422"/>
                  <a:gd name="T35" fmla="*/ 22 h 455"/>
                  <a:gd name="T36" fmla="*/ 361 w 422"/>
                  <a:gd name="T37" fmla="*/ 9 h 455"/>
                  <a:gd name="T38" fmla="*/ 336 w 422"/>
                  <a:gd name="T39" fmla="*/ 4 h 455"/>
                  <a:gd name="T40" fmla="*/ 321 w 422"/>
                  <a:gd name="T41" fmla="*/ 0 h 455"/>
                  <a:gd name="T42" fmla="*/ 271 w 422"/>
                  <a:gd name="T43" fmla="*/ 11 h 455"/>
                  <a:gd name="T44" fmla="*/ 238 w 422"/>
                  <a:gd name="T45" fmla="*/ 31 h 455"/>
                  <a:gd name="T46" fmla="*/ 198 w 422"/>
                  <a:gd name="T47" fmla="*/ 47 h 455"/>
                  <a:gd name="T48" fmla="*/ 169 w 422"/>
                  <a:gd name="T49" fmla="*/ 70 h 455"/>
                  <a:gd name="T50" fmla="*/ 146 w 422"/>
                  <a:gd name="T51" fmla="*/ 94 h 455"/>
                  <a:gd name="T52" fmla="*/ 115 w 422"/>
                  <a:gd name="T53" fmla="*/ 102 h 455"/>
                  <a:gd name="T54" fmla="*/ 88 w 422"/>
                  <a:gd name="T55" fmla="*/ 89 h 455"/>
                  <a:gd name="T56" fmla="*/ 57 w 422"/>
                  <a:gd name="T57" fmla="*/ 77 h 455"/>
                  <a:gd name="T58" fmla="*/ 21 w 422"/>
                  <a:gd name="T59" fmla="*/ 70 h 455"/>
                  <a:gd name="T60" fmla="*/ 0 w 422"/>
                  <a:gd name="T61" fmla="*/ 115 h 455"/>
                  <a:gd name="T62" fmla="*/ 2 w 422"/>
                  <a:gd name="T63" fmla="*/ 138 h 455"/>
                  <a:gd name="T64" fmla="*/ 9 w 422"/>
                  <a:gd name="T65" fmla="*/ 192 h 455"/>
                  <a:gd name="T66" fmla="*/ 5 w 422"/>
                  <a:gd name="T67" fmla="*/ 214 h 455"/>
                  <a:gd name="T68" fmla="*/ 1 w 422"/>
                  <a:gd name="T69" fmla="*/ 252 h 455"/>
                  <a:gd name="T70" fmla="*/ 20 w 422"/>
                  <a:gd name="T71" fmla="*/ 272 h 455"/>
                  <a:gd name="T72" fmla="*/ 13 w 422"/>
                  <a:gd name="T73" fmla="*/ 311 h 455"/>
                  <a:gd name="T74" fmla="*/ 5 w 422"/>
                  <a:gd name="T75" fmla="*/ 343 h 455"/>
                  <a:gd name="T76" fmla="*/ 5 w 422"/>
                  <a:gd name="T77" fmla="*/ 368 h 455"/>
                  <a:gd name="T78" fmla="*/ 9 w 422"/>
                  <a:gd name="T79" fmla="*/ 371 h 455"/>
                  <a:gd name="T80" fmla="*/ 25 w 422"/>
                  <a:gd name="T81" fmla="*/ 380 h 455"/>
                  <a:gd name="T82" fmla="*/ 53 w 422"/>
                  <a:gd name="T83" fmla="*/ 405 h 455"/>
                  <a:gd name="T84" fmla="*/ 68 w 422"/>
                  <a:gd name="T85" fmla="*/ 427 h 455"/>
                  <a:gd name="T86" fmla="*/ 93 w 422"/>
                  <a:gd name="T87" fmla="*/ 45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2" h="455">
                    <a:moveTo>
                      <a:pt x="93" y="455"/>
                    </a:moveTo>
                    <a:lnTo>
                      <a:pt x="110" y="439"/>
                    </a:lnTo>
                    <a:lnTo>
                      <a:pt x="115" y="399"/>
                    </a:lnTo>
                    <a:lnTo>
                      <a:pt x="154" y="339"/>
                    </a:lnTo>
                    <a:lnTo>
                      <a:pt x="159" y="291"/>
                    </a:lnTo>
                    <a:lnTo>
                      <a:pt x="163" y="272"/>
                    </a:lnTo>
                    <a:lnTo>
                      <a:pt x="176" y="245"/>
                    </a:lnTo>
                    <a:lnTo>
                      <a:pt x="242" y="179"/>
                    </a:lnTo>
                    <a:lnTo>
                      <a:pt x="271" y="164"/>
                    </a:lnTo>
                    <a:lnTo>
                      <a:pt x="327" y="148"/>
                    </a:lnTo>
                    <a:lnTo>
                      <a:pt x="354" y="126"/>
                    </a:lnTo>
                    <a:lnTo>
                      <a:pt x="373" y="84"/>
                    </a:lnTo>
                    <a:lnTo>
                      <a:pt x="393" y="81"/>
                    </a:lnTo>
                    <a:lnTo>
                      <a:pt x="405" y="70"/>
                    </a:lnTo>
                    <a:lnTo>
                      <a:pt x="422" y="66"/>
                    </a:lnTo>
                    <a:lnTo>
                      <a:pt x="419" y="59"/>
                    </a:lnTo>
                    <a:lnTo>
                      <a:pt x="415" y="43"/>
                    </a:lnTo>
                    <a:lnTo>
                      <a:pt x="384" y="22"/>
                    </a:lnTo>
                    <a:lnTo>
                      <a:pt x="361" y="9"/>
                    </a:lnTo>
                    <a:lnTo>
                      <a:pt x="336" y="4"/>
                    </a:lnTo>
                    <a:lnTo>
                      <a:pt x="321" y="0"/>
                    </a:lnTo>
                    <a:lnTo>
                      <a:pt x="271" y="11"/>
                    </a:lnTo>
                    <a:lnTo>
                      <a:pt x="238" y="31"/>
                    </a:lnTo>
                    <a:lnTo>
                      <a:pt x="198" y="47"/>
                    </a:lnTo>
                    <a:lnTo>
                      <a:pt x="169" y="70"/>
                    </a:lnTo>
                    <a:lnTo>
                      <a:pt x="146" y="94"/>
                    </a:lnTo>
                    <a:lnTo>
                      <a:pt x="115" y="102"/>
                    </a:lnTo>
                    <a:lnTo>
                      <a:pt x="88" y="89"/>
                    </a:lnTo>
                    <a:lnTo>
                      <a:pt x="57" y="77"/>
                    </a:lnTo>
                    <a:lnTo>
                      <a:pt x="21" y="70"/>
                    </a:lnTo>
                    <a:lnTo>
                      <a:pt x="0" y="115"/>
                    </a:lnTo>
                    <a:lnTo>
                      <a:pt x="2" y="138"/>
                    </a:lnTo>
                    <a:lnTo>
                      <a:pt x="9" y="192"/>
                    </a:lnTo>
                    <a:lnTo>
                      <a:pt x="5" y="214"/>
                    </a:lnTo>
                    <a:lnTo>
                      <a:pt x="1" y="252"/>
                    </a:lnTo>
                    <a:lnTo>
                      <a:pt x="20" y="272"/>
                    </a:lnTo>
                    <a:lnTo>
                      <a:pt x="13" y="311"/>
                    </a:lnTo>
                    <a:lnTo>
                      <a:pt x="5" y="343"/>
                    </a:lnTo>
                    <a:lnTo>
                      <a:pt x="5" y="368"/>
                    </a:lnTo>
                    <a:lnTo>
                      <a:pt x="9" y="371"/>
                    </a:lnTo>
                    <a:lnTo>
                      <a:pt x="25" y="380"/>
                    </a:lnTo>
                    <a:lnTo>
                      <a:pt x="53" y="405"/>
                    </a:lnTo>
                    <a:lnTo>
                      <a:pt x="68" y="427"/>
                    </a:lnTo>
                    <a:lnTo>
                      <a:pt x="93" y="455"/>
                    </a:lnTo>
                    <a:close/>
                  </a:path>
                </a:pathLst>
              </a:custGeom>
              <a:grpFill/>
              <a:ln w="12700">
                <a:solidFill>
                  <a:schemeClr val="accent6"/>
                </a:solidFill>
                <a:headEnd/>
                <a:tailEnd/>
              </a:ln>
              <a:effectLst/>
            </p:spPr>
            <p:style>
              <a:lnRef idx="1">
                <a:schemeClr val="accent6"/>
              </a:lnRef>
              <a:fillRef idx="3">
                <a:schemeClr val="accent6"/>
              </a:fillRef>
              <a:effectRef idx="2">
                <a:schemeClr val="accent6"/>
              </a:effectRef>
              <a:fontRef idx="minor">
                <a:schemeClr val="lt1"/>
              </a:fontRef>
            </p:style>
            <p:txBody>
              <a:bodyPr/>
              <a:lstStyle/>
              <a:p>
                <a:endParaRPr lang="es-ES"/>
              </a:p>
            </p:txBody>
          </p:sp>
        </p:grpSp>
        <p:sp>
          <p:nvSpPr>
            <p:cNvPr id="171" name="Freeform 24"/>
            <p:cNvSpPr>
              <a:spLocks/>
            </p:cNvSpPr>
            <p:nvPr/>
          </p:nvSpPr>
          <p:spPr bwMode="auto">
            <a:xfrm>
              <a:off x="1411533" y="1848368"/>
              <a:ext cx="347850" cy="198930"/>
            </a:xfrm>
            <a:custGeom>
              <a:avLst/>
              <a:gdLst>
                <a:gd name="T0" fmla="*/ 130 w 554"/>
                <a:gd name="T1" fmla="*/ 36 h 317"/>
                <a:gd name="T2" fmla="*/ 134 w 554"/>
                <a:gd name="T3" fmla="*/ 59 h 317"/>
                <a:gd name="T4" fmla="*/ 126 w 554"/>
                <a:gd name="T5" fmla="*/ 87 h 317"/>
                <a:gd name="T6" fmla="*/ 87 w 554"/>
                <a:gd name="T7" fmla="*/ 127 h 317"/>
                <a:gd name="T8" fmla="*/ 39 w 554"/>
                <a:gd name="T9" fmla="*/ 125 h 317"/>
                <a:gd name="T10" fmla="*/ 1 w 554"/>
                <a:gd name="T11" fmla="*/ 139 h 317"/>
                <a:gd name="T12" fmla="*/ 0 w 554"/>
                <a:gd name="T13" fmla="*/ 175 h 317"/>
                <a:gd name="T14" fmla="*/ 44 w 554"/>
                <a:gd name="T15" fmla="*/ 211 h 317"/>
                <a:gd name="T16" fmla="*/ 63 w 554"/>
                <a:gd name="T17" fmla="*/ 227 h 317"/>
                <a:gd name="T18" fmla="*/ 93 w 554"/>
                <a:gd name="T19" fmla="*/ 220 h 317"/>
                <a:gd name="T20" fmla="*/ 135 w 554"/>
                <a:gd name="T21" fmla="*/ 211 h 317"/>
                <a:gd name="T22" fmla="*/ 164 w 554"/>
                <a:gd name="T23" fmla="*/ 269 h 317"/>
                <a:gd name="T24" fmla="*/ 186 w 554"/>
                <a:gd name="T25" fmla="*/ 260 h 317"/>
                <a:gd name="T26" fmla="*/ 238 w 554"/>
                <a:gd name="T27" fmla="*/ 301 h 317"/>
                <a:gd name="T28" fmla="*/ 258 w 554"/>
                <a:gd name="T29" fmla="*/ 317 h 317"/>
                <a:gd name="T30" fmla="*/ 283 w 554"/>
                <a:gd name="T31" fmla="*/ 310 h 317"/>
                <a:gd name="T32" fmla="*/ 307 w 554"/>
                <a:gd name="T33" fmla="*/ 301 h 317"/>
                <a:gd name="T34" fmla="*/ 326 w 554"/>
                <a:gd name="T35" fmla="*/ 299 h 317"/>
                <a:gd name="T36" fmla="*/ 346 w 554"/>
                <a:gd name="T37" fmla="*/ 287 h 317"/>
                <a:gd name="T38" fmla="*/ 360 w 554"/>
                <a:gd name="T39" fmla="*/ 268 h 317"/>
                <a:gd name="T40" fmla="*/ 357 w 554"/>
                <a:gd name="T41" fmla="*/ 245 h 317"/>
                <a:gd name="T42" fmla="*/ 327 w 554"/>
                <a:gd name="T43" fmla="*/ 227 h 317"/>
                <a:gd name="T44" fmla="*/ 327 w 554"/>
                <a:gd name="T45" fmla="*/ 211 h 317"/>
                <a:gd name="T46" fmla="*/ 343 w 554"/>
                <a:gd name="T47" fmla="*/ 198 h 317"/>
                <a:gd name="T48" fmla="*/ 374 w 554"/>
                <a:gd name="T49" fmla="*/ 182 h 317"/>
                <a:gd name="T50" fmla="*/ 396 w 554"/>
                <a:gd name="T51" fmla="*/ 179 h 317"/>
                <a:gd name="T52" fmla="*/ 414 w 554"/>
                <a:gd name="T53" fmla="*/ 197 h 317"/>
                <a:gd name="T54" fmla="*/ 434 w 554"/>
                <a:gd name="T55" fmla="*/ 179 h 317"/>
                <a:gd name="T56" fmla="*/ 455 w 554"/>
                <a:gd name="T57" fmla="*/ 163 h 317"/>
                <a:gd name="T58" fmla="*/ 494 w 554"/>
                <a:gd name="T59" fmla="*/ 141 h 317"/>
                <a:gd name="T60" fmla="*/ 489 w 554"/>
                <a:gd name="T61" fmla="*/ 109 h 317"/>
                <a:gd name="T62" fmla="*/ 513 w 554"/>
                <a:gd name="T63" fmla="*/ 101 h 317"/>
                <a:gd name="T64" fmla="*/ 538 w 554"/>
                <a:gd name="T65" fmla="*/ 78 h 317"/>
                <a:gd name="T66" fmla="*/ 554 w 554"/>
                <a:gd name="T67" fmla="*/ 77 h 317"/>
                <a:gd name="T68" fmla="*/ 552 w 554"/>
                <a:gd name="T69" fmla="*/ 66 h 317"/>
                <a:gd name="T70" fmla="*/ 535 w 554"/>
                <a:gd name="T71" fmla="*/ 59 h 317"/>
                <a:gd name="T72" fmla="*/ 515 w 554"/>
                <a:gd name="T73" fmla="*/ 48 h 317"/>
                <a:gd name="T74" fmla="*/ 493 w 554"/>
                <a:gd name="T75" fmla="*/ 44 h 317"/>
                <a:gd name="T76" fmla="*/ 468 w 554"/>
                <a:gd name="T77" fmla="*/ 44 h 317"/>
                <a:gd name="T78" fmla="*/ 455 w 554"/>
                <a:gd name="T79" fmla="*/ 44 h 317"/>
                <a:gd name="T80" fmla="*/ 450 w 554"/>
                <a:gd name="T81" fmla="*/ 37 h 317"/>
                <a:gd name="T82" fmla="*/ 450 w 554"/>
                <a:gd name="T83" fmla="*/ 25 h 317"/>
                <a:gd name="T84" fmla="*/ 464 w 554"/>
                <a:gd name="T85" fmla="*/ 19 h 317"/>
                <a:gd name="T86" fmla="*/ 475 w 554"/>
                <a:gd name="T87" fmla="*/ 19 h 317"/>
                <a:gd name="T88" fmla="*/ 475 w 554"/>
                <a:gd name="T89" fmla="*/ 7 h 317"/>
                <a:gd name="T90" fmla="*/ 461 w 554"/>
                <a:gd name="T91" fmla="*/ 0 h 317"/>
                <a:gd name="T92" fmla="*/ 425 w 554"/>
                <a:gd name="T93" fmla="*/ 3 h 317"/>
                <a:gd name="T94" fmla="*/ 390 w 554"/>
                <a:gd name="T95" fmla="*/ 12 h 317"/>
                <a:gd name="T96" fmla="*/ 368 w 554"/>
                <a:gd name="T97" fmla="*/ 12 h 317"/>
                <a:gd name="T98" fmla="*/ 339 w 554"/>
                <a:gd name="T99" fmla="*/ 12 h 317"/>
                <a:gd name="T100" fmla="*/ 327 w 554"/>
                <a:gd name="T101" fmla="*/ 3 h 317"/>
                <a:gd name="T102" fmla="*/ 314 w 554"/>
                <a:gd name="T103" fmla="*/ 7 h 317"/>
                <a:gd name="T104" fmla="*/ 299 w 554"/>
                <a:gd name="T105" fmla="*/ 19 h 317"/>
                <a:gd name="T106" fmla="*/ 277 w 554"/>
                <a:gd name="T107" fmla="*/ 25 h 317"/>
                <a:gd name="T108" fmla="*/ 248 w 554"/>
                <a:gd name="T109" fmla="*/ 19 h 317"/>
                <a:gd name="T110" fmla="*/ 235 w 554"/>
                <a:gd name="T111" fmla="*/ 29 h 317"/>
                <a:gd name="T112" fmla="*/ 213 w 554"/>
                <a:gd name="T113" fmla="*/ 44 h 317"/>
                <a:gd name="T114" fmla="*/ 206 w 554"/>
                <a:gd name="T115" fmla="*/ 44 h 317"/>
                <a:gd name="T116" fmla="*/ 178 w 554"/>
                <a:gd name="T117" fmla="*/ 37 h 317"/>
                <a:gd name="T118" fmla="*/ 153 w 554"/>
                <a:gd name="T119" fmla="*/ 37 h 317"/>
                <a:gd name="T120" fmla="*/ 130 w 554"/>
                <a:gd name="T121" fmla="*/ 3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54" h="317">
                  <a:moveTo>
                    <a:pt x="130" y="36"/>
                  </a:moveTo>
                  <a:lnTo>
                    <a:pt x="134" y="59"/>
                  </a:lnTo>
                  <a:lnTo>
                    <a:pt x="126" y="87"/>
                  </a:lnTo>
                  <a:lnTo>
                    <a:pt x="87" y="127"/>
                  </a:lnTo>
                  <a:lnTo>
                    <a:pt x="39" y="125"/>
                  </a:lnTo>
                  <a:lnTo>
                    <a:pt x="1" y="139"/>
                  </a:lnTo>
                  <a:lnTo>
                    <a:pt x="0" y="175"/>
                  </a:lnTo>
                  <a:lnTo>
                    <a:pt x="44" y="211"/>
                  </a:lnTo>
                  <a:lnTo>
                    <a:pt x="63" y="227"/>
                  </a:lnTo>
                  <a:lnTo>
                    <a:pt x="93" y="220"/>
                  </a:lnTo>
                  <a:lnTo>
                    <a:pt x="135" y="211"/>
                  </a:lnTo>
                  <a:lnTo>
                    <a:pt x="164" y="269"/>
                  </a:lnTo>
                  <a:lnTo>
                    <a:pt x="186" y="260"/>
                  </a:lnTo>
                  <a:lnTo>
                    <a:pt x="238" y="301"/>
                  </a:lnTo>
                  <a:lnTo>
                    <a:pt x="258" y="317"/>
                  </a:lnTo>
                  <a:lnTo>
                    <a:pt x="283" y="310"/>
                  </a:lnTo>
                  <a:lnTo>
                    <a:pt x="307" y="301"/>
                  </a:lnTo>
                  <a:lnTo>
                    <a:pt x="326" y="299"/>
                  </a:lnTo>
                  <a:lnTo>
                    <a:pt x="346" y="287"/>
                  </a:lnTo>
                  <a:lnTo>
                    <a:pt x="360" y="268"/>
                  </a:lnTo>
                  <a:lnTo>
                    <a:pt x="357" y="245"/>
                  </a:lnTo>
                  <a:lnTo>
                    <a:pt x="327" y="227"/>
                  </a:lnTo>
                  <a:lnTo>
                    <a:pt x="327" y="211"/>
                  </a:lnTo>
                  <a:lnTo>
                    <a:pt x="343" y="198"/>
                  </a:lnTo>
                  <a:lnTo>
                    <a:pt x="374" y="182"/>
                  </a:lnTo>
                  <a:lnTo>
                    <a:pt x="396" y="179"/>
                  </a:lnTo>
                  <a:lnTo>
                    <a:pt x="414" y="197"/>
                  </a:lnTo>
                  <a:lnTo>
                    <a:pt x="434" y="179"/>
                  </a:lnTo>
                  <a:lnTo>
                    <a:pt x="455" y="163"/>
                  </a:lnTo>
                  <a:lnTo>
                    <a:pt x="494" y="141"/>
                  </a:lnTo>
                  <a:lnTo>
                    <a:pt x="489" y="109"/>
                  </a:lnTo>
                  <a:lnTo>
                    <a:pt x="513" y="101"/>
                  </a:lnTo>
                  <a:lnTo>
                    <a:pt x="538" y="78"/>
                  </a:lnTo>
                  <a:lnTo>
                    <a:pt x="554" y="77"/>
                  </a:lnTo>
                  <a:lnTo>
                    <a:pt x="552" y="66"/>
                  </a:lnTo>
                  <a:lnTo>
                    <a:pt x="535" y="59"/>
                  </a:lnTo>
                  <a:lnTo>
                    <a:pt x="515" y="48"/>
                  </a:lnTo>
                  <a:lnTo>
                    <a:pt x="493" y="44"/>
                  </a:lnTo>
                  <a:lnTo>
                    <a:pt x="468" y="44"/>
                  </a:lnTo>
                  <a:lnTo>
                    <a:pt x="455" y="44"/>
                  </a:lnTo>
                  <a:lnTo>
                    <a:pt x="450" y="37"/>
                  </a:lnTo>
                  <a:lnTo>
                    <a:pt x="450" y="25"/>
                  </a:lnTo>
                  <a:lnTo>
                    <a:pt x="464" y="19"/>
                  </a:lnTo>
                  <a:lnTo>
                    <a:pt x="475" y="19"/>
                  </a:lnTo>
                  <a:lnTo>
                    <a:pt x="475" y="7"/>
                  </a:lnTo>
                  <a:lnTo>
                    <a:pt x="461" y="0"/>
                  </a:lnTo>
                  <a:lnTo>
                    <a:pt x="425" y="3"/>
                  </a:lnTo>
                  <a:lnTo>
                    <a:pt x="390" y="12"/>
                  </a:lnTo>
                  <a:lnTo>
                    <a:pt x="368" y="12"/>
                  </a:lnTo>
                  <a:lnTo>
                    <a:pt x="339" y="12"/>
                  </a:lnTo>
                  <a:lnTo>
                    <a:pt x="327" y="3"/>
                  </a:lnTo>
                  <a:lnTo>
                    <a:pt x="314" y="7"/>
                  </a:lnTo>
                  <a:lnTo>
                    <a:pt x="299" y="19"/>
                  </a:lnTo>
                  <a:lnTo>
                    <a:pt x="277" y="25"/>
                  </a:lnTo>
                  <a:lnTo>
                    <a:pt x="248" y="19"/>
                  </a:lnTo>
                  <a:lnTo>
                    <a:pt x="235" y="29"/>
                  </a:lnTo>
                  <a:lnTo>
                    <a:pt x="213" y="44"/>
                  </a:lnTo>
                  <a:lnTo>
                    <a:pt x="206" y="44"/>
                  </a:lnTo>
                  <a:lnTo>
                    <a:pt x="178" y="37"/>
                  </a:lnTo>
                  <a:lnTo>
                    <a:pt x="153" y="37"/>
                  </a:lnTo>
                  <a:lnTo>
                    <a:pt x="130" y="36"/>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72" name="Freeform 50"/>
            <p:cNvSpPr>
              <a:spLocks/>
            </p:cNvSpPr>
            <p:nvPr/>
          </p:nvSpPr>
          <p:spPr bwMode="auto">
            <a:xfrm>
              <a:off x="1718263" y="1870038"/>
              <a:ext cx="188928" cy="106133"/>
            </a:xfrm>
            <a:custGeom>
              <a:avLst/>
              <a:gdLst>
                <a:gd name="T0" fmla="*/ 367 w 380"/>
                <a:gd name="T1" fmla="*/ 161 h 214"/>
                <a:gd name="T2" fmla="*/ 380 w 380"/>
                <a:gd name="T3" fmla="*/ 122 h 214"/>
                <a:gd name="T4" fmla="*/ 380 w 380"/>
                <a:gd name="T5" fmla="*/ 52 h 214"/>
                <a:gd name="T6" fmla="*/ 346 w 380"/>
                <a:gd name="T7" fmla="*/ 31 h 214"/>
                <a:gd name="T8" fmla="*/ 309 w 380"/>
                <a:gd name="T9" fmla="*/ 37 h 214"/>
                <a:gd name="T10" fmla="*/ 263 w 380"/>
                <a:gd name="T11" fmla="*/ 21 h 214"/>
                <a:gd name="T12" fmla="*/ 245 w 380"/>
                <a:gd name="T13" fmla="*/ 0 h 214"/>
                <a:gd name="T14" fmla="*/ 172 w 380"/>
                <a:gd name="T15" fmla="*/ 11 h 214"/>
                <a:gd name="T16" fmla="*/ 145 w 380"/>
                <a:gd name="T17" fmla="*/ 16 h 214"/>
                <a:gd name="T18" fmla="*/ 137 w 380"/>
                <a:gd name="T19" fmla="*/ 37 h 214"/>
                <a:gd name="T20" fmla="*/ 147 w 380"/>
                <a:gd name="T21" fmla="*/ 55 h 214"/>
                <a:gd name="T22" fmla="*/ 130 w 380"/>
                <a:gd name="T23" fmla="*/ 57 h 214"/>
                <a:gd name="T24" fmla="*/ 110 w 380"/>
                <a:gd name="T25" fmla="*/ 52 h 214"/>
                <a:gd name="T26" fmla="*/ 66 w 380"/>
                <a:gd name="T27" fmla="*/ 55 h 214"/>
                <a:gd name="T28" fmla="*/ 29 w 380"/>
                <a:gd name="T29" fmla="*/ 86 h 214"/>
                <a:gd name="T30" fmla="*/ 0 w 380"/>
                <a:gd name="T31" fmla="*/ 95 h 214"/>
                <a:gd name="T32" fmla="*/ 7 w 380"/>
                <a:gd name="T33" fmla="*/ 135 h 214"/>
                <a:gd name="T34" fmla="*/ 42 w 380"/>
                <a:gd name="T35" fmla="*/ 136 h 214"/>
                <a:gd name="T36" fmla="*/ 81 w 380"/>
                <a:gd name="T37" fmla="*/ 145 h 214"/>
                <a:gd name="T38" fmla="*/ 105 w 380"/>
                <a:gd name="T39" fmla="*/ 170 h 214"/>
                <a:gd name="T40" fmla="*/ 142 w 380"/>
                <a:gd name="T41" fmla="*/ 160 h 214"/>
                <a:gd name="T42" fmla="*/ 172 w 380"/>
                <a:gd name="T43" fmla="*/ 170 h 214"/>
                <a:gd name="T44" fmla="*/ 209 w 380"/>
                <a:gd name="T45" fmla="*/ 191 h 214"/>
                <a:gd name="T46" fmla="*/ 241 w 380"/>
                <a:gd name="T47" fmla="*/ 210 h 214"/>
                <a:gd name="T48" fmla="*/ 274 w 380"/>
                <a:gd name="T49" fmla="*/ 214 h 214"/>
                <a:gd name="T50" fmla="*/ 322 w 380"/>
                <a:gd name="T51" fmla="*/ 204 h 214"/>
                <a:gd name="T52" fmla="*/ 327 w 380"/>
                <a:gd name="T53" fmla="*/ 175 h 214"/>
                <a:gd name="T54" fmla="*/ 367 w 380"/>
                <a:gd name="T55" fmla="*/ 161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80" h="214">
                  <a:moveTo>
                    <a:pt x="367" y="161"/>
                  </a:moveTo>
                  <a:lnTo>
                    <a:pt x="380" y="122"/>
                  </a:lnTo>
                  <a:lnTo>
                    <a:pt x="380" y="52"/>
                  </a:lnTo>
                  <a:lnTo>
                    <a:pt x="346" y="31"/>
                  </a:lnTo>
                  <a:lnTo>
                    <a:pt x="309" y="37"/>
                  </a:lnTo>
                  <a:lnTo>
                    <a:pt x="263" y="21"/>
                  </a:lnTo>
                  <a:lnTo>
                    <a:pt x="245" y="0"/>
                  </a:lnTo>
                  <a:lnTo>
                    <a:pt x="172" y="11"/>
                  </a:lnTo>
                  <a:lnTo>
                    <a:pt x="145" y="16"/>
                  </a:lnTo>
                  <a:lnTo>
                    <a:pt x="137" y="37"/>
                  </a:lnTo>
                  <a:lnTo>
                    <a:pt x="147" y="55"/>
                  </a:lnTo>
                  <a:lnTo>
                    <a:pt x="130" y="57"/>
                  </a:lnTo>
                  <a:lnTo>
                    <a:pt x="110" y="52"/>
                  </a:lnTo>
                  <a:lnTo>
                    <a:pt x="66" y="55"/>
                  </a:lnTo>
                  <a:lnTo>
                    <a:pt x="29" y="86"/>
                  </a:lnTo>
                  <a:lnTo>
                    <a:pt x="0" y="95"/>
                  </a:lnTo>
                  <a:lnTo>
                    <a:pt x="7" y="135"/>
                  </a:lnTo>
                  <a:lnTo>
                    <a:pt x="42" y="136"/>
                  </a:lnTo>
                  <a:lnTo>
                    <a:pt x="81" y="145"/>
                  </a:lnTo>
                  <a:lnTo>
                    <a:pt x="105" y="170"/>
                  </a:lnTo>
                  <a:lnTo>
                    <a:pt x="142" y="160"/>
                  </a:lnTo>
                  <a:lnTo>
                    <a:pt x="172" y="170"/>
                  </a:lnTo>
                  <a:lnTo>
                    <a:pt x="209" y="191"/>
                  </a:lnTo>
                  <a:lnTo>
                    <a:pt x="241" y="210"/>
                  </a:lnTo>
                  <a:lnTo>
                    <a:pt x="274" y="214"/>
                  </a:lnTo>
                  <a:lnTo>
                    <a:pt x="322" y="204"/>
                  </a:lnTo>
                  <a:lnTo>
                    <a:pt x="327" y="175"/>
                  </a:lnTo>
                  <a:lnTo>
                    <a:pt x="367" y="161"/>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73" name="Freeform 54"/>
            <p:cNvSpPr>
              <a:spLocks/>
            </p:cNvSpPr>
            <p:nvPr/>
          </p:nvSpPr>
          <p:spPr bwMode="auto">
            <a:xfrm>
              <a:off x="1882742" y="1884486"/>
              <a:ext cx="139473" cy="98354"/>
            </a:xfrm>
            <a:custGeom>
              <a:avLst/>
              <a:gdLst>
                <a:gd name="T0" fmla="*/ 223 w 223"/>
                <a:gd name="T1" fmla="*/ 19 h 157"/>
                <a:gd name="T2" fmla="*/ 220 w 223"/>
                <a:gd name="T3" fmla="*/ 0 h 157"/>
                <a:gd name="T4" fmla="*/ 182 w 223"/>
                <a:gd name="T5" fmla="*/ 5 h 157"/>
                <a:gd name="T6" fmla="*/ 149 w 223"/>
                <a:gd name="T7" fmla="*/ 22 h 157"/>
                <a:gd name="T8" fmla="*/ 99 w 223"/>
                <a:gd name="T9" fmla="*/ 28 h 157"/>
                <a:gd name="T10" fmla="*/ 40 w 223"/>
                <a:gd name="T11" fmla="*/ 16 h 157"/>
                <a:gd name="T12" fmla="*/ 40 w 223"/>
                <a:gd name="T13" fmla="*/ 74 h 157"/>
                <a:gd name="T14" fmla="*/ 30 w 223"/>
                <a:gd name="T15" fmla="*/ 104 h 157"/>
                <a:gd name="T16" fmla="*/ 0 w 223"/>
                <a:gd name="T17" fmla="*/ 116 h 157"/>
                <a:gd name="T18" fmla="*/ 39 w 223"/>
                <a:gd name="T19" fmla="*/ 148 h 157"/>
                <a:gd name="T20" fmla="*/ 73 w 223"/>
                <a:gd name="T21" fmla="*/ 157 h 157"/>
                <a:gd name="T22" fmla="*/ 100 w 223"/>
                <a:gd name="T23" fmla="*/ 153 h 157"/>
                <a:gd name="T24" fmla="*/ 122 w 223"/>
                <a:gd name="T25" fmla="*/ 135 h 157"/>
                <a:gd name="T26" fmla="*/ 154 w 223"/>
                <a:gd name="T27" fmla="*/ 131 h 157"/>
                <a:gd name="T28" fmla="*/ 155 w 223"/>
                <a:gd name="T29" fmla="*/ 93 h 157"/>
                <a:gd name="T30" fmla="*/ 173 w 223"/>
                <a:gd name="T31" fmla="*/ 63 h 157"/>
                <a:gd name="T32" fmla="*/ 200 w 223"/>
                <a:gd name="T33" fmla="*/ 45 h 157"/>
                <a:gd name="T34" fmla="*/ 223 w 223"/>
                <a:gd name="T35" fmla="*/ 1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3" h="157">
                  <a:moveTo>
                    <a:pt x="223" y="19"/>
                  </a:moveTo>
                  <a:lnTo>
                    <a:pt x="220" y="0"/>
                  </a:lnTo>
                  <a:lnTo>
                    <a:pt x="182" y="5"/>
                  </a:lnTo>
                  <a:lnTo>
                    <a:pt x="149" y="22"/>
                  </a:lnTo>
                  <a:lnTo>
                    <a:pt x="99" y="28"/>
                  </a:lnTo>
                  <a:lnTo>
                    <a:pt x="40" y="16"/>
                  </a:lnTo>
                  <a:lnTo>
                    <a:pt x="40" y="74"/>
                  </a:lnTo>
                  <a:lnTo>
                    <a:pt x="30" y="104"/>
                  </a:lnTo>
                  <a:lnTo>
                    <a:pt x="0" y="116"/>
                  </a:lnTo>
                  <a:lnTo>
                    <a:pt x="39" y="148"/>
                  </a:lnTo>
                  <a:lnTo>
                    <a:pt x="73" y="157"/>
                  </a:lnTo>
                  <a:lnTo>
                    <a:pt x="100" y="153"/>
                  </a:lnTo>
                  <a:lnTo>
                    <a:pt x="122" y="135"/>
                  </a:lnTo>
                  <a:lnTo>
                    <a:pt x="154" y="131"/>
                  </a:lnTo>
                  <a:lnTo>
                    <a:pt x="155" y="93"/>
                  </a:lnTo>
                  <a:lnTo>
                    <a:pt x="173" y="63"/>
                  </a:lnTo>
                  <a:lnTo>
                    <a:pt x="200" y="45"/>
                  </a:lnTo>
                  <a:lnTo>
                    <a:pt x="223" y="19"/>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74" name="Freeform 56"/>
            <p:cNvSpPr>
              <a:spLocks/>
            </p:cNvSpPr>
            <p:nvPr/>
          </p:nvSpPr>
          <p:spPr bwMode="auto">
            <a:xfrm>
              <a:off x="1749380" y="1949500"/>
              <a:ext cx="196151" cy="183927"/>
            </a:xfrm>
            <a:custGeom>
              <a:avLst/>
              <a:gdLst>
                <a:gd name="T0" fmla="*/ 287 w 312"/>
                <a:gd name="T1" fmla="*/ 53 h 293"/>
                <a:gd name="T2" fmla="*/ 251 w 312"/>
                <a:gd name="T3" fmla="*/ 44 h 293"/>
                <a:gd name="T4" fmla="*/ 212 w 312"/>
                <a:gd name="T5" fmla="*/ 12 h 293"/>
                <a:gd name="T6" fmla="*/ 204 w 312"/>
                <a:gd name="T7" fmla="*/ 34 h 293"/>
                <a:gd name="T8" fmla="*/ 171 w 312"/>
                <a:gd name="T9" fmla="*/ 42 h 293"/>
                <a:gd name="T10" fmla="*/ 152 w 312"/>
                <a:gd name="T11" fmla="*/ 41 h 293"/>
                <a:gd name="T12" fmla="*/ 136 w 312"/>
                <a:gd name="T13" fmla="*/ 36 h 293"/>
                <a:gd name="T14" fmla="*/ 89 w 312"/>
                <a:gd name="T15" fmla="*/ 11 h 293"/>
                <a:gd name="T16" fmla="*/ 64 w 312"/>
                <a:gd name="T17" fmla="*/ 0 h 293"/>
                <a:gd name="T18" fmla="*/ 32 w 312"/>
                <a:gd name="T19" fmla="*/ 7 h 293"/>
                <a:gd name="T20" fmla="*/ 48 w 312"/>
                <a:gd name="T21" fmla="*/ 42 h 293"/>
                <a:gd name="T22" fmla="*/ 52 w 312"/>
                <a:gd name="T23" fmla="*/ 64 h 293"/>
                <a:gd name="T24" fmla="*/ 44 w 312"/>
                <a:gd name="T25" fmla="*/ 86 h 293"/>
                <a:gd name="T26" fmla="*/ 13 w 312"/>
                <a:gd name="T27" fmla="*/ 92 h 293"/>
                <a:gd name="T28" fmla="*/ 0 w 312"/>
                <a:gd name="T29" fmla="*/ 100 h 293"/>
                <a:gd name="T30" fmla="*/ 4 w 312"/>
                <a:gd name="T31" fmla="*/ 113 h 293"/>
                <a:gd name="T32" fmla="*/ 34 w 312"/>
                <a:gd name="T33" fmla="*/ 118 h 293"/>
                <a:gd name="T34" fmla="*/ 64 w 312"/>
                <a:gd name="T35" fmla="*/ 126 h 293"/>
                <a:gd name="T36" fmla="*/ 75 w 312"/>
                <a:gd name="T37" fmla="*/ 154 h 293"/>
                <a:gd name="T38" fmla="*/ 71 w 312"/>
                <a:gd name="T39" fmla="*/ 181 h 293"/>
                <a:gd name="T40" fmla="*/ 85 w 312"/>
                <a:gd name="T41" fmla="*/ 207 h 293"/>
                <a:gd name="T42" fmla="*/ 112 w 312"/>
                <a:gd name="T43" fmla="*/ 228 h 293"/>
                <a:gd name="T44" fmla="*/ 140 w 312"/>
                <a:gd name="T45" fmla="*/ 247 h 293"/>
                <a:gd name="T46" fmla="*/ 171 w 312"/>
                <a:gd name="T47" fmla="*/ 277 h 293"/>
                <a:gd name="T48" fmla="*/ 193 w 312"/>
                <a:gd name="T49" fmla="*/ 286 h 293"/>
                <a:gd name="T50" fmla="*/ 238 w 312"/>
                <a:gd name="T51" fmla="*/ 293 h 293"/>
                <a:gd name="T52" fmla="*/ 241 w 312"/>
                <a:gd name="T53" fmla="*/ 261 h 293"/>
                <a:gd name="T54" fmla="*/ 236 w 312"/>
                <a:gd name="T55" fmla="*/ 228 h 293"/>
                <a:gd name="T56" fmla="*/ 260 w 312"/>
                <a:gd name="T57" fmla="*/ 215 h 293"/>
                <a:gd name="T58" fmla="*/ 255 w 312"/>
                <a:gd name="T59" fmla="*/ 193 h 293"/>
                <a:gd name="T60" fmla="*/ 275 w 312"/>
                <a:gd name="T61" fmla="*/ 152 h 293"/>
                <a:gd name="T62" fmla="*/ 284 w 312"/>
                <a:gd name="T63" fmla="*/ 103 h 293"/>
                <a:gd name="T64" fmla="*/ 307 w 312"/>
                <a:gd name="T65" fmla="*/ 95 h 293"/>
                <a:gd name="T66" fmla="*/ 312 w 312"/>
                <a:gd name="T67" fmla="*/ 49 h 293"/>
                <a:gd name="T68" fmla="*/ 287 w 312"/>
                <a:gd name="T69" fmla="*/ 5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2" h="293">
                  <a:moveTo>
                    <a:pt x="287" y="53"/>
                  </a:moveTo>
                  <a:lnTo>
                    <a:pt x="251" y="44"/>
                  </a:lnTo>
                  <a:lnTo>
                    <a:pt x="212" y="12"/>
                  </a:lnTo>
                  <a:lnTo>
                    <a:pt x="204" y="34"/>
                  </a:lnTo>
                  <a:lnTo>
                    <a:pt x="171" y="42"/>
                  </a:lnTo>
                  <a:lnTo>
                    <a:pt x="152" y="41"/>
                  </a:lnTo>
                  <a:lnTo>
                    <a:pt x="136" y="36"/>
                  </a:lnTo>
                  <a:lnTo>
                    <a:pt x="89" y="11"/>
                  </a:lnTo>
                  <a:lnTo>
                    <a:pt x="64" y="0"/>
                  </a:lnTo>
                  <a:lnTo>
                    <a:pt x="32" y="7"/>
                  </a:lnTo>
                  <a:lnTo>
                    <a:pt x="48" y="42"/>
                  </a:lnTo>
                  <a:lnTo>
                    <a:pt x="52" y="64"/>
                  </a:lnTo>
                  <a:lnTo>
                    <a:pt x="44" y="86"/>
                  </a:lnTo>
                  <a:lnTo>
                    <a:pt x="13" y="92"/>
                  </a:lnTo>
                  <a:lnTo>
                    <a:pt x="0" y="100"/>
                  </a:lnTo>
                  <a:lnTo>
                    <a:pt x="4" y="113"/>
                  </a:lnTo>
                  <a:lnTo>
                    <a:pt x="34" y="118"/>
                  </a:lnTo>
                  <a:lnTo>
                    <a:pt x="64" y="126"/>
                  </a:lnTo>
                  <a:lnTo>
                    <a:pt x="75" y="154"/>
                  </a:lnTo>
                  <a:lnTo>
                    <a:pt x="71" y="181"/>
                  </a:lnTo>
                  <a:lnTo>
                    <a:pt x="85" y="207"/>
                  </a:lnTo>
                  <a:lnTo>
                    <a:pt x="112" y="228"/>
                  </a:lnTo>
                  <a:lnTo>
                    <a:pt x="140" y="247"/>
                  </a:lnTo>
                  <a:lnTo>
                    <a:pt x="171" y="277"/>
                  </a:lnTo>
                  <a:lnTo>
                    <a:pt x="193" y="286"/>
                  </a:lnTo>
                  <a:lnTo>
                    <a:pt x="238" y="293"/>
                  </a:lnTo>
                  <a:lnTo>
                    <a:pt x="241" y="261"/>
                  </a:lnTo>
                  <a:lnTo>
                    <a:pt x="236" y="228"/>
                  </a:lnTo>
                  <a:lnTo>
                    <a:pt x="260" y="215"/>
                  </a:lnTo>
                  <a:lnTo>
                    <a:pt x="255" y="193"/>
                  </a:lnTo>
                  <a:lnTo>
                    <a:pt x="275" y="152"/>
                  </a:lnTo>
                  <a:lnTo>
                    <a:pt x="284" y="103"/>
                  </a:lnTo>
                  <a:lnTo>
                    <a:pt x="307" y="95"/>
                  </a:lnTo>
                  <a:lnTo>
                    <a:pt x="312" y="49"/>
                  </a:lnTo>
                  <a:lnTo>
                    <a:pt x="287" y="53"/>
                  </a:lnTo>
                  <a:close/>
                </a:path>
              </a:pathLst>
            </a:custGeom>
            <a:solidFill>
              <a:schemeClr val="bg1">
                <a:lumMod val="85000"/>
              </a:schemeClr>
            </a:solidFill>
            <a:ln w="3175" cmpd="sng">
              <a:solidFill>
                <a:schemeClr val="bg1"/>
              </a:solidFill>
              <a:prstDash val="solid"/>
              <a:round/>
              <a:headEnd/>
              <a:tailEnd/>
            </a:ln>
          </p:spPr>
          <p:txBody>
            <a:bodyPr/>
            <a:lstStyle/>
            <a:p>
              <a:endParaRPr lang="es-ES"/>
            </a:p>
          </p:txBody>
        </p:sp>
        <p:sp>
          <p:nvSpPr>
            <p:cNvPr id="175" name="Freeform 19"/>
            <p:cNvSpPr>
              <a:spLocks/>
            </p:cNvSpPr>
            <p:nvPr/>
          </p:nvSpPr>
          <p:spPr bwMode="auto">
            <a:xfrm>
              <a:off x="2019436" y="2457938"/>
              <a:ext cx="434534" cy="371188"/>
            </a:xfrm>
            <a:custGeom>
              <a:avLst/>
              <a:gdLst>
                <a:gd name="T0" fmla="*/ 248 w 692"/>
                <a:gd name="T1" fmla="*/ 72 h 591"/>
                <a:gd name="T2" fmla="*/ 314 w 692"/>
                <a:gd name="T3" fmla="*/ 48 h 591"/>
                <a:gd name="T4" fmla="*/ 451 w 692"/>
                <a:gd name="T5" fmla="*/ 38 h 591"/>
                <a:gd name="T6" fmla="*/ 586 w 692"/>
                <a:gd name="T7" fmla="*/ 0 h 591"/>
                <a:gd name="T8" fmla="*/ 692 w 692"/>
                <a:gd name="T9" fmla="*/ 39 h 591"/>
                <a:gd name="T10" fmla="*/ 671 w 692"/>
                <a:gd name="T11" fmla="*/ 60 h 591"/>
                <a:gd name="T12" fmla="*/ 680 w 692"/>
                <a:gd name="T13" fmla="*/ 99 h 591"/>
                <a:gd name="T14" fmla="*/ 682 w 692"/>
                <a:gd name="T15" fmla="*/ 131 h 591"/>
                <a:gd name="T16" fmla="*/ 667 w 692"/>
                <a:gd name="T17" fmla="*/ 160 h 591"/>
                <a:gd name="T18" fmla="*/ 670 w 692"/>
                <a:gd name="T19" fmla="*/ 187 h 591"/>
                <a:gd name="T20" fmla="*/ 652 w 692"/>
                <a:gd name="T21" fmla="*/ 212 h 591"/>
                <a:gd name="T22" fmla="*/ 635 w 692"/>
                <a:gd name="T23" fmla="*/ 214 h 591"/>
                <a:gd name="T24" fmla="*/ 617 w 692"/>
                <a:gd name="T25" fmla="*/ 233 h 591"/>
                <a:gd name="T26" fmla="*/ 595 w 692"/>
                <a:gd name="T27" fmla="*/ 212 h 591"/>
                <a:gd name="T28" fmla="*/ 563 w 692"/>
                <a:gd name="T29" fmla="*/ 210 h 591"/>
                <a:gd name="T30" fmla="*/ 541 w 692"/>
                <a:gd name="T31" fmla="*/ 223 h 591"/>
                <a:gd name="T32" fmla="*/ 506 w 692"/>
                <a:gd name="T33" fmla="*/ 256 h 591"/>
                <a:gd name="T34" fmla="*/ 484 w 692"/>
                <a:gd name="T35" fmla="*/ 279 h 591"/>
                <a:gd name="T36" fmla="*/ 529 w 692"/>
                <a:gd name="T37" fmla="*/ 346 h 591"/>
                <a:gd name="T38" fmla="*/ 529 w 692"/>
                <a:gd name="T39" fmla="*/ 380 h 591"/>
                <a:gd name="T40" fmla="*/ 513 w 692"/>
                <a:gd name="T41" fmla="*/ 390 h 591"/>
                <a:gd name="T42" fmla="*/ 480 w 692"/>
                <a:gd name="T43" fmla="*/ 427 h 591"/>
                <a:gd name="T44" fmla="*/ 464 w 692"/>
                <a:gd name="T45" fmla="*/ 458 h 591"/>
                <a:gd name="T46" fmla="*/ 445 w 692"/>
                <a:gd name="T47" fmla="*/ 441 h 591"/>
                <a:gd name="T48" fmla="*/ 426 w 692"/>
                <a:gd name="T49" fmla="*/ 434 h 591"/>
                <a:gd name="T50" fmla="*/ 418 w 692"/>
                <a:gd name="T51" fmla="*/ 443 h 591"/>
                <a:gd name="T52" fmla="*/ 419 w 692"/>
                <a:gd name="T53" fmla="*/ 486 h 591"/>
                <a:gd name="T54" fmla="*/ 413 w 692"/>
                <a:gd name="T55" fmla="*/ 513 h 591"/>
                <a:gd name="T56" fmla="*/ 404 w 692"/>
                <a:gd name="T57" fmla="*/ 518 h 591"/>
                <a:gd name="T58" fmla="*/ 366 w 692"/>
                <a:gd name="T59" fmla="*/ 535 h 591"/>
                <a:gd name="T60" fmla="*/ 358 w 692"/>
                <a:gd name="T61" fmla="*/ 548 h 591"/>
                <a:gd name="T62" fmla="*/ 350 w 692"/>
                <a:gd name="T63" fmla="*/ 570 h 591"/>
                <a:gd name="T64" fmla="*/ 341 w 692"/>
                <a:gd name="T65" fmla="*/ 588 h 591"/>
                <a:gd name="T66" fmla="*/ 329 w 692"/>
                <a:gd name="T67" fmla="*/ 591 h 591"/>
                <a:gd name="T68" fmla="*/ 307 w 692"/>
                <a:gd name="T69" fmla="*/ 588 h 591"/>
                <a:gd name="T70" fmla="*/ 296 w 692"/>
                <a:gd name="T71" fmla="*/ 578 h 591"/>
                <a:gd name="T72" fmla="*/ 296 w 692"/>
                <a:gd name="T73" fmla="*/ 554 h 591"/>
                <a:gd name="T74" fmla="*/ 282 w 692"/>
                <a:gd name="T75" fmla="*/ 543 h 591"/>
                <a:gd name="T76" fmla="*/ 226 w 692"/>
                <a:gd name="T77" fmla="*/ 577 h 591"/>
                <a:gd name="T78" fmla="*/ 212 w 692"/>
                <a:gd name="T79" fmla="*/ 551 h 591"/>
                <a:gd name="T80" fmla="*/ 190 w 692"/>
                <a:gd name="T81" fmla="*/ 540 h 591"/>
                <a:gd name="T82" fmla="*/ 156 w 692"/>
                <a:gd name="T83" fmla="*/ 526 h 591"/>
                <a:gd name="T84" fmla="*/ 92 w 692"/>
                <a:gd name="T85" fmla="*/ 432 h 591"/>
                <a:gd name="T86" fmla="*/ 54 w 692"/>
                <a:gd name="T87" fmla="*/ 453 h 591"/>
                <a:gd name="T88" fmla="*/ 0 w 692"/>
                <a:gd name="T89" fmla="*/ 355 h 591"/>
                <a:gd name="T90" fmla="*/ 22 w 692"/>
                <a:gd name="T91" fmla="*/ 355 h 591"/>
                <a:gd name="T92" fmla="*/ 50 w 692"/>
                <a:gd name="T93" fmla="*/ 321 h 591"/>
                <a:gd name="T94" fmla="*/ 72 w 692"/>
                <a:gd name="T95" fmla="*/ 284 h 591"/>
                <a:gd name="T96" fmla="*/ 112 w 692"/>
                <a:gd name="T97" fmla="*/ 284 h 591"/>
                <a:gd name="T98" fmla="*/ 114 w 692"/>
                <a:gd name="T99" fmla="*/ 258 h 591"/>
                <a:gd name="T100" fmla="*/ 90 w 692"/>
                <a:gd name="T101" fmla="*/ 250 h 591"/>
                <a:gd name="T102" fmla="*/ 90 w 692"/>
                <a:gd name="T103" fmla="*/ 154 h 591"/>
                <a:gd name="T104" fmla="*/ 248 w 692"/>
                <a:gd name="T105" fmla="*/ 72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2" h="591">
                  <a:moveTo>
                    <a:pt x="248" y="72"/>
                  </a:moveTo>
                  <a:lnTo>
                    <a:pt x="314" y="48"/>
                  </a:lnTo>
                  <a:lnTo>
                    <a:pt x="451" y="38"/>
                  </a:lnTo>
                  <a:lnTo>
                    <a:pt x="586" y="0"/>
                  </a:lnTo>
                  <a:lnTo>
                    <a:pt x="692" y="39"/>
                  </a:lnTo>
                  <a:lnTo>
                    <a:pt x="671" y="60"/>
                  </a:lnTo>
                  <a:lnTo>
                    <a:pt x="680" y="99"/>
                  </a:lnTo>
                  <a:lnTo>
                    <a:pt x="682" y="131"/>
                  </a:lnTo>
                  <a:lnTo>
                    <a:pt x="667" y="160"/>
                  </a:lnTo>
                  <a:lnTo>
                    <a:pt x="670" y="187"/>
                  </a:lnTo>
                  <a:lnTo>
                    <a:pt x="652" y="212"/>
                  </a:lnTo>
                  <a:lnTo>
                    <a:pt x="635" y="214"/>
                  </a:lnTo>
                  <a:lnTo>
                    <a:pt x="617" y="233"/>
                  </a:lnTo>
                  <a:lnTo>
                    <a:pt x="595" y="212"/>
                  </a:lnTo>
                  <a:lnTo>
                    <a:pt x="563" y="210"/>
                  </a:lnTo>
                  <a:lnTo>
                    <a:pt x="541" y="223"/>
                  </a:lnTo>
                  <a:lnTo>
                    <a:pt x="506" y="256"/>
                  </a:lnTo>
                  <a:lnTo>
                    <a:pt x="484" y="279"/>
                  </a:lnTo>
                  <a:lnTo>
                    <a:pt x="529" y="346"/>
                  </a:lnTo>
                  <a:lnTo>
                    <a:pt x="529" y="380"/>
                  </a:lnTo>
                  <a:lnTo>
                    <a:pt x="513" y="390"/>
                  </a:lnTo>
                  <a:lnTo>
                    <a:pt x="480" y="427"/>
                  </a:lnTo>
                  <a:lnTo>
                    <a:pt x="464" y="458"/>
                  </a:lnTo>
                  <a:lnTo>
                    <a:pt x="445" y="441"/>
                  </a:lnTo>
                  <a:lnTo>
                    <a:pt x="426" y="434"/>
                  </a:lnTo>
                  <a:lnTo>
                    <a:pt x="418" y="443"/>
                  </a:lnTo>
                  <a:lnTo>
                    <a:pt x="419" y="486"/>
                  </a:lnTo>
                  <a:lnTo>
                    <a:pt x="413" y="513"/>
                  </a:lnTo>
                  <a:lnTo>
                    <a:pt x="404" y="518"/>
                  </a:lnTo>
                  <a:lnTo>
                    <a:pt x="366" y="535"/>
                  </a:lnTo>
                  <a:lnTo>
                    <a:pt x="358" y="548"/>
                  </a:lnTo>
                  <a:lnTo>
                    <a:pt x="350" y="570"/>
                  </a:lnTo>
                  <a:lnTo>
                    <a:pt x="341" y="588"/>
                  </a:lnTo>
                  <a:lnTo>
                    <a:pt x="329" y="591"/>
                  </a:lnTo>
                  <a:lnTo>
                    <a:pt x="307" y="588"/>
                  </a:lnTo>
                  <a:lnTo>
                    <a:pt x="296" y="578"/>
                  </a:lnTo>
                  <a:lnTo>
                    <a:pt x="296" y="554"/>
                  </a:lnTo>
                  <a:lnTo>
                    <a:pt x="282" y="543"/>
                  </a:lnTo>
                  <a:lnTo>
                    <a:pt x="226" y="577"/>
                  </a:lnTo>
                  <a:lnTo>
                    <a:pt x="212" y="551"/>
                  </a:lnTo>
                  <a:lnTo>
                    <a:pt x="190" y="540"/>
                  </a:lnTo>
                  <a:lnTo>
                    <a:pt x="156" y="526"/>
                  </a:lnTo>
                  <a:lnTo>
                    <a:pt x="92" y="432"/>
                  </a:lnTo>
                  <a:lnTo>
                    <a:pt x="54" y="453"/>
                  </a:lnTo>
                  <a:lnTo>
                    <a:pt x="0" y="355"/>
                  </a:lnTo>
                  <a:lnTo>
                    <a:pt x="22" y="355"/>
                  </a:lnTo>
                  <a:lnTo>
                    <a:pt x="50" y="321"/>
                  </a:lnTo>
                  <a:lnTo>
                    <a:pt x="72" y="284"/>
                  </a:lnTo>
                  <a:lnTo>
                    <a:pt x="112" y="284"/>
                  </a:lnTo>
                  <a:lnTo>
                    <a:pt x="114" y="258"/>
                  </a:lnTo>
                  <a:lnTo>
                    <a:pt x="90" y="250"/>
                  </a:lnTo>
                  <a:lnTo>
                    <a:pt x="90" y="154"/>
                  </a:lnTo>
                  <a:lnTo>
                    <a:pt x="248" y="72"/>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176" name="Freeform 58"/>
            <p:cNvSpPr>
              <a:spLocks/>
            </p:cNvSpPr>
            <p:nvPr/>
          </p:nvSpPr>
          <p:spPr bwMode="auto">
            <a:xfrm>
              <a:off x="2197806" y="2002288"/>
              <a:ext cx="342293" cy="400638"/>
            </a:xfrm>
            <a:custGeom>
              <a:avLst/>
              <a:gdLst>
                <a:gd name="T0" fmla="*/ 477 w 545"/>
                <a:gd name="T1" fmla="*/ 68 h 638"/>
                <a:gd name="T2" fmla="*/ 545 w 545"/>
                <a:gd name="T3" fmla="*/ 253 h 638"/>
                <a:gd name="T4" fmla="*/ 506 w 545"/>
                <a:gd name="T5" fmla="*/ 274 h 638"/>
                <a:gd name="T6" fmla="*/ 518 w 545"/>
                <a:gd name="T7" fmla="*/ 317 h 638"/>
                <a:gd name="T8" fmla="*/ 527 w 545"/>
                <a:gd name="T9" fmla="*/ 367 h 638"/>
                <a:gd name="T10" fmla="*/ 521 w 545"/>
                <a:gd name="T11" fmla="*/ 395 h 638"/>
                <a:gd name="T12" fmla="*/ 468 w 545"/>
                <a:gd name="T13" fmla="*/ 469 h 638"/>
                <a:gd name="T14" fmla="*/ 411 w 545"/>
                <a:gd name="T15" fmla="*/ 533 h 638"/>
                <a:gd name="T16" fmla="*/ 412 w 545"/>
                <a:gd name="T17" fmla="*/ 555 h 638"/>
                <a:gd name="T18" fmla="*/ 436 w 545"/>
                <a:gd name="T19" fmla="*/ 571 h 638"/>
                <a:gd name="T20" fmla="*/ 414 w 545"/>
                <a:gd name="T21" fmla="*/ 605 h 638"/>
                <a:gd name="T22" fmla="*/ 401 w 545"/>
                <a:gd name="T23" fmla="*/ 638 h 638"/>
                <a:gd name="T24" fmla="*/ 315 w 545"/>
                <a:gd name="T25" fmla="*/ 570 h 638"/>
                <a:gd name="T26" fmla="*/ 194 w 545"/>
                <a:gd name="T27" fmla="*/ 470 h 638"/>
                <a:gd name="T28" fmla="*/ 50 w 545"/>
                <a:gd name="T29" fmla="*/ 422 h 638"/>
                <a:gd name="T30" fmla="*/ 24 w 545"/>
                <a:gd name="T31" fmla="*/ 278 h 638"/>
                <a:gd name="T32" fmla="*/ 40 w 545"/>
                <a:gd name="T33" fmla="*/ 125 h 638"/>
                <a:gd name="T34" fmla="*/ 0 w 545"/>
                <a:gd name="T35" fmla="*/ 95 h 638"/>
                <a:gd name="T36" fmla="*/ 73 w 545"/>
                <a:gd name="T37" fmla="*/ 0 h 638"/>
                <a:gd name="T38" fmla="*/ 103 w 545"/>
                <a:gd name="T39" fmla="*/ 29 h 638"/>
                <a:gd name="T40" fmla="*/ 125 w 545"/>
                <a:gd name="T41" fmla="*/ 29 h 638"/>
                <a:gd name="T42" fmla="*/ 161 w 545"/>
                <a:gd name="T43" fmla="*/ 43 h 638"/>
                <a:gd name="T44" fmla="*/ 216 w 545"/>
                <a:gd name="T45" fmla="*/ 47 h 638"/>
                <a:gd name="T46" fmla="*/ 251 w 545"/>
                <a:gd name="T47" fmla="*/ 72 h 638"/>
                <a:gd name="T48" fmla="*/ 292 w 545"/>
                <a:gd name="T49" fmla="*/ 87 h 638"/>
                <a:gd name="T50" fmla="*/ 333 w 545"/>
                <a:gd name="T51" fmla="*/ 84 h 638"/>
                <a:gd name="T52" fmla="*/ 389 w 545"/>
                <a:gd name="T53" fmla="*/ 72 h 638"/>
                <a:gd name="T54" fmla="*/ 434 w 545"/>
                <a:gd name="T55" fmla="*/ 72 h 638"/>
                <a:gd name="T56" fmla="*/ 477 w 545"/>
                <a:gd name="T57" fmla="*/ 6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5" h="638">
                  <a:moveTo>
                    <a:pt x="477" y="68"/>
                  </a:moveTo>
                  <a:lnTo>
                    <a:pt x="545" y="253"/>
                  </a:lnTo>
                  <a:lnTo>
                    <a:pt x="506" y="274"/>
                  </a:lnTo>
                  <a:lnTo>
                    <a:pt x="518" y="317"/>
                  </a:lnTo>
                  <a:lnTo>
                    <a:pt x="527" y="367"/>
                  </a:lnTo>
                  <a:lnTo>
                    <a:pt x="521" y="395"/>
                  </a:lnTo>
                  <a:lnTo>
                    <a:pt x="468" y="469"/>
                  </a:lnTo>
                  <a:lnTo>
                    <a:pt x="411" y="533"/>
                  </a:lnTo>
                  <a:lnTo>
                    <a:pt x="412" y="555"/>
                  </a:lnTo>
                  <a:lnTo>
                    <a:pt x="436" y="571"/>
                  </a:lnTo>
                  <a:lnTo>
                    <a:pt x="414" y="605"/>
                  </a:lnTo>
                  <a:lnTo>
                    <a:pt x="401" y="638"/>
                  </a:lnTo>
                  <a:lnTo>
                    <a:pt x="315" y="570"/>
                  </a:lnTo>
                  <a:lnTo>
                    <a:pt x="194" y="470"/>
                  </a:lnTo>
                  <a:lnTo>
                    <a:pt x="50" y="422"/>
                  </a:lnTo>
                  <a:lnTo>
                    <a:pt x="24" y="278"/>
                  </a:lnTo>
                  <a:lnTo>
                    <a:pt x="40" y="125"/>
                  </a:lnTo>
                  <a:lnTo>
                    <a:pt x="0" y="95"/>
                  </a:lnTo>
                  <a:lnTo>
                    <a:pt x="73" y="0"/>
                  </a:lnTo>
                  <a:lnTo>
                    <a:pt x="103" y="29"/>
                  </a:lnTo>
                  <a:lnTo>
                    <a:pt x="125" y="29"/>
                  </a:lnTo>
                  <a:lnTo>
                    <a:pt x="161" y="43"/>
                  </a:lnTo>
                  <a:lnTo>
                    <a:pt x="216" y="47"/>
                  </a:lnTo>
                  <a:lnTo>
                    <a:pt x="251" y="72"/>
                  </a:lnTo>
                  <a:lnTo>
                    <a:pt x="292" y="87"/>
                  </a:lnTo>
                  <a:lnTo>
                    <a:pt x="333" y="84"/>
                  </a:lnTo>
                  <a:lnTo>
                    <a:pt x="389" y="72"/>
                  </a:lnTo>
                  <a:lnTo>
                    <a:pt x="434" y="72"/>
                  </a:lnTo>
                  <a:lnTo>
                    <a:pt x="477" y="68"/>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177" name="Freeform 59"/>
            <p:cNvSpPr>
              <a:spLocks/>
            </p:cNvSpPr>
            <p:nvPr/>
          </p:nvSpPr>
          <p:spPr bwMode="auto">
            <a:xfrm>
              <a:off x="1938864" y="2061745"/>
              <a:ext cx="531221" cy="492880"/>
            </a:xfrm>
            <a:custGeom>
              <a:avLst/>
              <a:gdLst>
                <a:gd name="T0" fmla="*/ 602 w 846"/>
                <a:gd name="T1" fmla="*/ 372 h 785"/>
                <a:gd name="T2" fmla="*/ 726 w 846"/>
                <a:gd name="T3" fmla="*/ 473 h 785"/>
                <a:gd name="T4" fmla="*/ 813 w 846"/>
                <a:gd name="T5" fmla="*/ 543 h 785"/>
                <a:gd name="T6" fmla="*/ 846 w 846"/>
                <a:gd name="T7" fmla="*/ 607 h 785"/>
                <a:gd name="T8" fmla="*/ 834 w 846"/>
                <a:gd name="T9" fmla="*/ 642 h 785"/>
                <a:gd name="T10" fmla="*/ 820 w 846"/>
                <a:gd name="T11" fmla="*/ 670 h 785"/>
                <a:gd name="T12" fmla="*/ 793 w 846"/>
                <a:gd name="T13" fmla="*/ 659 h 785"/>
                <a:gd name="T14" fmla="*/ 711 w 846"/>
                <a:gd name="T15" fmla="*/ 632 h 785"/>
                <a:gd name="T16" fmla="*/ 584 w 846"/>
                <a:gd name="T17" fmla="*/ 668 h 785"/>
                <a:gd name="T18" fmla="*/ 442 w 846"/>
                <a:gd name="T19" fmla="*/ 679 h 785"/>
                <a:gd name="T20" fmla="*/ 369 w 846"/>
                <a:gd name="T21" fmla="*/ 708 h 785"/>
                <a:gd name="T22" fmla="*/ 218 w 846"/>
                <a:gd name="T23" fmla="*/ 785 h 785"/>
                <a:gd name="T24" fmla="*/ 189 w 846"/>
                <a:gd name="T25" fmla="*/ 765 h 785"/>
                <a:gd name="T26" fmla="*/ 90 w 846"/>
                <a:gd name="T27" fmla="*/ 670 h 785"/>
                <a:gd name="T28" fmla="*/ 48 w 846"/>
                <a:gd name="T29" fmla="*/ 705 h 785"/>
                <a:gd name="T30" fmla="*/ 24 w 846"/>
                <a:gd name="T31" fmla="*/ 656 h 785"/>
                <a:gd name="T32" fmla="*/ 0 w 846"/>
                <a:gd name="T33" fmla="*/ 626 h 785"/>
                <a:gd name="T34" fmla="*/ 37 w 846"/>
                <a:gd name="T35" fmla="*/ 582 h 785"/>
                <a:gd name="T36" fmla="*/ 45 w 846"/>
                <a:gd name="T37" fmla="*/ 549 h 785"/>
                <a:gd name="T38" fmla="*/ 57 w 846"/>
                <a:gd name="T39" fmla="*/ 578 h 785"/>
                <a:gd name="T40" fmla="*/ 79 w 846"/>
                <a:gd name="T41" fmla="*/ 570 h 785"/>
                <a:gd name="T42" fmla="*/ 62 w 846"/>
                <a:gd name="T43" fmla="*/ 536 h 785"/>
                <a:gd name="T44" fmla="*/ 62 w 846"/>
                <a:gd name="T45" fmla="*/ 489 h 785"/>
                <a:gd name="T46" fmla="*/ 96 w 846"/>
                <a:gd name="T47" fmla="*/ 468 h 785"/>
                <a:gd name="T48" fmla="*/ 118 w 846"/>
                <a:gd name="T49" fmla="*/ 438 h 785"/>
                <a:gd name="T50" fmla="*/ 127 w 846"/>
                <a:gd name="T51" fmla="*/ 374 h 785"/>
                <a:gd name="T52" fmla="*/ 102 w 846"/>
                <a:gd name="T53" fmla="*/ 363 h 785"/>
                <a:gd name="T54" fmla="*/ 96 w 846"/>
                <a:gd name="T55" fmla="*/ 337 h 785"/>
                <a:gd name="T56" fmla="*/ 114 w 846"/>
                <a:gd name="T57" fmla="*/ 318 h 785"/>
                <a:gd name="T58" fmla="*/ 192 w 846"/>
                <a:gd name="T59" fmla="*/ 319 h 785"/>
                <a:gd name="T60" fmla="*/ 244 w 846"/>
                <a:gd name="T61" fmla="*/ 344 h 785"/>
                <a:gd name="T62" fmla="*/ 291 w 846"/>
                <a:gd name="T63" fmla="*/ 266 h 785"/>
                <a:gd name="T64" fmla="*/ 258 w 846"/>
                <a:gd name="T65" fmla="*/ 244 h 785"/>
                <a:gd name="T66" fmla="*/ 266 w 846"/>
                <a:gd name="T67" fmla="*/ 156 h 785"/>
                <a:gd name="T68" fmla="*/ 344 w 846"/>
                <a:gd name="T69" fmla="*/ 44 h 785"/>
                <a:gd name="T70" fmla="*/ 348 w 846"/>
                <a:gd name="T71" fmla="*/ 25 h 785"/>
                <a:gd name="T72" fmla="*/ 412 w 846"/>
                <a:gd name="T73" fmla="*/ 0 h 785"/>
                <a:gd name="T74" fmla="*/ 450 w 846"/>
                <a:gd name="T75" fmla="*/ 27 h 785"/>
                <a:gd name="T76" fmla="*/ 436 w 846"/>
                <a:gd name="T77" fmla="*/ 190 h 785"/>
                <a:gd name="T78" fmla="*/ 462 w 846"/>
                <a:gd name="T79" fmla="*/ 327 h 785"/>
                <a:gd name="T80" fmla="*/ 602 w 846"/>
                <a:gd name="T81" fmla="*/ 372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46" h="785">
                  <a:moveTo>
                    <a:pt x="602" y="372"/>
                  </a:moveTo>
                  <a:lnTo>
                    <a:pt x="726" y="473"/>
                  </a:lnTo>
                  <a:lnTo>
                    <a:pt x="813" y="543"/>
                  </a:lnTo>
                  <a:lnTo>
                    <a:pt x="846" y="607"/>
                  </a:lnTo>
                  <a:lnTo>
                    <a:pt x="834" y="642"/>
                  </a:lnTo>
                  <a:lnTo>
                    <a:pt x="820" y="670"/>
                  </a:lnTo>
                  <a:lnTo>
                    <a:pt x="793" y="659"/>
                  </a:lnTo>
                  <a:lnTo>
                    <a:pt x="711" y="632"/>
                  </a:lnTo>
                  <a:lnTo>
                    <a:pt x="584" y="668"/>
                  </a:lnTo>
                  <a:lnTo>
                    <a:pt x="442" y="679"/>
                  </a:lnTo>
                  <a:lnTo>
                    <a:pt x="369" y="708"/>
                  </a:lnTo>
                  <a:lnTo>
                    <a:pt x="218" y="785"/>
                  </a:lnTo>
                  <a:lnTo>
                    <a:pt x="189" y="765"/>
                  </a:lnTo>
                  <a:lnTo>
                    <a:pt x="90" y="670"/>
                  </a:lnTo>
                  <a:lnTo>
                    <a:pt x="48" y="705"/>
                  </a:lnTo>
                  <a:lnTo>
                    <a:pt x="24" y="656"/>
                  </a:lnTo>
                  <a:lnTo>
                    <a:pt x="0" y="626"/>
                  </a:lnTo>
                  <a:lnTo>
                    <a:pt x="37" y="582"/>
                  </a:lnTo>
                  <a:lnTo>
                    <a:pt x="45" y="549"/>
                  </a:lnTo>
                  <a:lnTo>
                    <a:pt x="57" y="578"/>
                  </a:lnTo>
                  <a:lnTo>
                    <a:pt x="79" y="570"/>
                  </a:lnTo>
                  <a:lnTo>
                    <a:pt x="62" y="536"/>
                  </a:lnTo>
                  <a:lnTo>
                    <a:pt x="62" y="489"/>
                  </a:lnTo>
                  <a:lnTo>
                    <a:pt x="96" y="468"/>
                  </a:lnTo>
                  <a:lnTo>
                    <a:pt x="118" y="438"/>
                  </a:lnTo>
                  <a:lnTo>
                    <a:pt x="127" y="374"/>
                  </a:lnTo>
                  <a:lnTo>
                    <a:pt x="102" y="363"/>
                  </a:lnTo>
                  <a:lnTo>
                    <a:pt x="96" y="337"/>
                  </a:lnTo>
                  <a:lnTo>
                    <a:pt x="114" y="318"/>
                  </a:lnTo>
                  <a:lnTo>
                    <a:pt x="192" y="319"/>
                  </a:lnTo>
                  <a:lnTo>
                    <a:pt x="244" y="344"/>
                  </a:lnTo>
                  <a:lnTo>
                    <a:pt x="291" y="266"/>
                  </a:lnTo>
                  <a:lnTo>
                    <a:pt x="258" y="244"/>
                  </a:lnTo>
                  <a:lnTo>
                    <a:pt x="266" y="156"/>
                  </a:lnTo>
                  <a:lnTo>
                    <a:pt x="344" y="44"/>
                  </a:lnTo>
                  <a:lnTo>
                    <a:pt x="348" y="25"/>
                  </a:lnTo>
                  <a:lnTo>
                    <a:pt x="412" y="0"/>
                  </a:lnTo>
                  <a:lnTo>
                    <a:pt x="450" y="27"/>
                  </a:lnTo>
                  <a:lnTo>
                    <a:pt x="436" y="190"/>
                  </a:lnTo>
                  <a:lnTo>
                    <a:pt x="462" y="327"/>
                  </a:lnTo>
                  <a:lnTo>
                    <a:pt x="602" y="372"/>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grpSp>
          <p:nvGrpSpPr>
            <p:cNvPr id="178" name="177 Grupo"/>
            <p:cNvGrpSpPr/>
            <p:nvPr/>
          </p:nvGrpSpPr>
          <p:grpSpPr>
            <a:xfrm>
              <a:off x="789182" y="3130855"/>
              <a:ext cx="1299157" cy="729040"/>
              <a:chOff x="778452" y="5174370"/>
              <a:chExt cx="1939396" cy="1088319"/>
            </a:xfrm>
            <a:gradFill>
              <a:gsLst>
                <a:gs pos="0">
                  <a:srgbClr val="92D050"/>
                </a:gs>
                <a:gs pos="100000">
                  <a:srgbClr val="92D050">
                    <a:lumMod val="78000"/>
                  </a:srgbClr>
                </a:gs>
              </a:gsLst>
              <a:lin ang="5400000" scaled="0"/>
            </a:gradFill>
            <a:effectLst>
              <a:outerShdw blurRad="50800" dist="25400" dir="2700000" algn="tl" rotWithShape="0">
                <a:schemeClr val="tx1">
                  <a:alpha val="40000"/>
                </a:schemeClr>
              </a:outerShdw>
            </a:effectLst>
          </p:grpSpPr>
          <p:sp>
            <p:nvSpPr>
              <p:cNvPr id="187" name="Freeform 71"/>
              <p:cNvSpPr>
                <a:spLocks/>
              </p:cNvSpPr>
              <p:nvPr/>
            </p:nvSpPr>
            <p:spPr bwMode="auto">
              <a:xfrm>
                <a:off x="778452" y="5364328"/>
                <a:ext cx="491070" cy="554113"/>
              </a:xfrm>
              <a:custGeom>
                <a:avLst/>
                <a:gdLst>
                  <a:gd name="T0" fmla="*/ 187 w 524"/>
                  <a:gd name="T1" fmla="*/ 10 h 591"/>
                  <a:gd name="T2" fmla="*/ 216 w 524"/>
                  <a:gd name="T3" fmla="*/ 2 h 591"/>
                  <a:gd name="T4" fmla="*/ 235 w 524"/>
                  <a:gd name="T5" fmla="*/ 27 h 591"/>
                  <a:gd name="T6" fmla="*/ 285 w 524"/>
                  <a:gd name="T7" fmla="*/ 0 h 591"/>
                  <a:gd name="T8" fmla="*/ 321 w 524"/>
                  <a:gd name="T9" fmla="*/ 56 h 591"/>
                  <a:gd name="T10" fmla="*/ 424 w 524"/>
                  <a:gd name="T11" fmla="*/ 93 h 591"/>
                  <a:gd name="T12" fmla="*/ 524 w 524"/>
                  <a:gd name="T13" fmla="*/ 140 h 591"/>
                  <a:gd name="T14" fmla="*/ 513 w 524"/>
                  <a:gd name="T15" fmla="*/ 176 h 591"/>
                  <a:gd name="T16" fmla="*/ 462 w 524"/>
                  <a:gd name="T17" fmla="*/ 174 h 591"/>
                  <a:gd name="T18" fmla="*/ 449 w 524"/>
                  <a:gd name="T19" fmla="*/ 211 h 591"/>
                  <a:gd name="T20" fmla="*/ 495 w 524"/>
                  <a:gd name="T21" fmla="*/ 260 h 591"/>
                  <a:gd name="T22" fmla="*/ 488 w 524"/>
                  <a:gd name="T23" fmla="*/ 406 h 591"/>
                  <a:gd name="T24" fmla="*/ 433 w 524"/>
                  <a:gd name="T25" fmla="*/ 490 h 591"/>
                  <a:gd name="T26" fmla="*/ 405 w 524"/>
                  <a:gd name="T27" fmla="*/ 560 h 591"/>
                  <a:gd name="T28" fmla="*/ 398 w 524"/>
                  <a:gd name="T29" fmla="*/ 591 h 591"/>
                  <a:gd name="T30" fmla="*/ 373 w 524"/>
                  <a:gd name="T31" fmla="*/ 540 h 591"/>
                  <a:gd name="T32" fmla="*/ 348 w 524"/>
                  <a:gd name="T33" fmla="*/ 520 h 591"/>
                  <a:gd name="T34" fmla="*/ 318 w 524"/>
                  <a:gd name="T35" fmla="*/ 503 h 591"/>
                  <a:gd name="T36" fmla="*/ 252 w 524"/>
                  <a:gd name="T37" fmla="*/ 463 h 591"/>
                  <a:gd name="T38" fmla="*/ 210 w 524"/>
                  <a:gd name="T39" fmla="*/ 435 h 591"/>
                  <a:gd name="T40" fmla="*/ 188 w 524"/>
                  <a:gd name="T41" fmla="*/ 438 h 591"/>
                  <a:gd name="T42" fmla="*/ 147 w 524"/>
                  <a:gd name="T43" fmla="*/ 406 h 591"/>
                  <a:gd name="T44" fmla="*/ 47 w 524"/>
                  <a:gd name="T45" fmla="*/ 406 h 591"/>
                  <a:gd name="T46" fmla="*/ 35 w 524"/>
                  <a:gd name="T47" fmla="*/ 419 h 591"/>
                  <a:gd name="T48" fmla="*/ 25 w 524"/>
                  <a:gd name="T49" fmla="*/ 394 h 591"/>
                  <a:gd name="T50" fmla="*/ 29 w 524"/>
                  <a:gd name="T51" fmla="*/ 352 h 591"/>
                  <a:gd name="T52" fmla="*/ 29 w 524"/>
                  <a:gd name="T53" fmla="*/ 306 h 591"/>
                  <a:gd name="T54" fmla="*/ 13 w 524"/>
                  <a:gd name="T55" fmla="*/ 263 h 591"/>
                  <a:gd name="T56" fmla="*/ 0 w 524"/>
                  <a:gd name="T57" fmla="*/ 241 h 591"/>
                  <a:gd name="T58" fmla="*/ 50 w 524"/>
                  <a:gd name="T59" fmla="*/ 197 h 591"/>
                  <a:gd name="T60" fmla="*/ 116 w 524"/>
                  <a:gd name="T61" fmla="*/ 115 h 591"/>
                  <a:gd name="T62" fmla="*/ 122 w 524"/>
                  <a:gd name="T63" fmla="*/ 86 h 591"/>
                  <a:gd name="T64" fmla="*/ 163 w 524"/>
                  <a:gd name="T65" fmla="*/ 45 h 591"/>
                  <a:gd name="T66" fmla="*/ 192 w 524"/>
                  <a:gd name="T67" fmla="*/ 45 h 591"/>
                  <a:gd name="T68" fmla="*/ 187 w 524"/>
                  <a:gd name="T69" fmla="*/ 1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24" h="591">
                    <a:moveTo>
                      <a:pt x="187" y="10"/>
                    </a:moveTo>
                    <a:lnTo>
                      <a:pt x="216" y="2"/>
                    </a:lnTo>
                    <a:lnTo>
                      <a:pt x="235" y="27"/>
                    </a:lnTo>
                    <a:lnTo>
                      <a:pt x="285" y="0"/>
                    </a:lnTo>
                    <a:lnTo>
                      <a:pt x="321" y="56"/>
                    </a:lnTo>
                    <a:lnTo>
                      <a:pt x="424" y="93"/>
                    </a:lnTo>
                    <a:lnTo>
                      <a:pt x="524" y="140"/>
                    </a:lnTo>
                    <a:lnTo>
                      <a:pt x="513" y="176"/>
                    </a:lnTo>
                    <a:lnTo>
                      <a:pt x="462" y="174"/>
                    </a:lnTo>
                    <a:lnTo>
                      <a:pt x="449" y="211"/>
                    </a:lnTo>
                    <a:lnTo>
                      <a:pt x="495" y="260"/>
                    </a:lnTo>
                    <a:lnTo>
                      <a:pt x="488" y="406"/>
                    </a:lnTo>
                    <a:lnTo>
                      <a:pt x="433" y="490"/>
                    </a:lnTo>
                    <a:lnTo>
                      <a:pt x="405" y="560"/>
                    </a:lnTo>
                    <a:lnTo>
                      <a:pt x="398" y="591"/>
                    </a:lnTo>
                    <a:lnTo>
                      <a:pt x="373" y="540"/>
                    </a:lnTo>
                    <a:lnTo>
                      <a:pt x="348" y="520"/>
                    </a:lnTo>
                    <a:lnTo>
                      <a:pt x="318" y="503"/>
                    </a:lnTo>
                    <a:lnTo>
                      <a:pt x="252" y="463"/>
                    </a:lnTo>
                    <a:lnTo>
                      <a:pt x="210" y="435"/>
                    </a:lnTo>
                    <a:lnTo>
                      <a:pt x="188" y="438"/>
                    </a:lnTo>
                    <a:lnTo>
                      <a:pt x="147" y="406"/>
                    </a:lnTo>
                    <a:lnTo>
                      <a:pt x="47" y="406"/>
                    </a:lnTo>
                    <a:lnTo>
                      <a:pt x="35" y="419"/>
                    </a:lnTo>
                    <a:lnTo>
                      <a:pt x="25" y="394"/>
                    </a:lnTo>
                    <a:lnTo>
                      <a:pt x="29" y="352"/>
                    </a:lnTo>
                    <a:lnTo>
                      <a:pt x="29" y="306"/>
                    </a:lnTo>
                    <a:lnTo>
                      <a:pt x="13" y="263"/>
                    </a:lnTo>
                    <a:lnTo>
                      <a:pt x="0" y="241"/>
                    </a:lnTo>
                    <a:lnTo>
                      <a:pt x="50" y="197"/>
                    </a:lnTo>
                    <a:lnTo>
                      <a:pt x="116" y="115"/>
                    </a:lnTo>
                    <a:lnTo>
                      <a:pt x="122" y="86"/>
                    </a:lnTo>
                    <a:lnTo>
                      <a:pt x="163" y="45"/>
                    </a:lnTo>
                    <a:lnTo>
                      <a:pt x="192" y="45"/>
                    </a:lnTo>
                    <a:lnTo>
                      <a:pt x="187" y="10"/>
                    </a:lnTo>
                    <a:close/>
                  </a:path>
                </a:pathLst>
              </a:custGeom>
              <a:grpFill/>
              <a:ln w="12700">
                <a:solidFill>
                  <a:srgbClr val="92D050"/>
                </a:solidFill>
                <a:headEnd/>
                <a:tailEnd/>
              </a:ln>
              <a:effectLst/>
            </p:spPr>
            <p:style>
              <a:lnRef idx="1">
                <a:schemeClr val="accent3"/>
              </a:lnRef>
              <a:fillRef idx="3">
                <a:schemeClr val="accent3"/>
              </a:fillRef>
              <a:effectRef idx="2">
                <a:schemeClr val="accent3"/>
              </a:effectRef>
              <a:fontRef idx="minor">
                <a:schemeClr val="lt1"/>
              </a:fontRef>
            </p:style>
            <p:txBody>
              <a:bodyPr/>
              <a:lstStyle/>
              <a:p>
                <a:endParaRPr lang="es-ES"/>
              </a:p>
            </p:txBody>
          </p:sp>
          <p:sp>
            <p:nvSpPr>
              <p:cNvPr id="188" name="Freeform 72"/>
              <p:cNvSpPr>
                <a:spLocks/>
              </p:cNvSpPr>
              <p:nvPr/>
            </p:nvSpPr>
            <p:spPr bwMode="auto">
              <a:xfrm>
                <a:off x="1140948" y="5871160"/>
                <a:ext cx="433833" cy="391529"/>
              </a:xfrm>
              <a:custGeom>
                <a:avLst/>
                <a:gdLst>
                  <a:gd name="T0" fmla="*/ 222 w 463"/>
                  <a:gd name="T1" fmla="*/ 14 h 417"/>
                  <a:gd name="T2" fmla="*/ 344 w 463"/>
                  <a:gd name="T3" fmla="*/ 0 h 417"/>
                  <a:gd name="T4" fmla="*/ 448 w 463"/>
                  <a:gd name="T5" fmla="*/ 8 h 417"/>
                  <a:gd name="T6" fmla="*/ 463 w 463"/>
                  <a:gd name="T7" fmla="*/ 41 h 417"/>
                  <a:gd name="T8" fmla="*/ 449 w 463"/>
                  <a:gd name="T9" fmla="*/ 152 h 417"/>
                  <a:gd name="T10" fmla="*/ 341 w 463"/>
                  <a:gd name="T11" fmla="*/ 229 h 417"/>
                  <a:gd name="T12" fmla="*/ 336 w 463"/>
                  <a:gd name="T13" fmla="*/ 253 h 417"/>
                  <a:gd name="T14" fmla="*/ 389 w 463"/>
                  <a:gd name="T15" fmla="*/ 250 h 417"/>
                  <a:gd name="T16" fmla="*/ 402 w 463"/>
                  <a:gd name="T17" fmla="*/ 313 h 417"/>
                  <a:gd name="T18" fmla="*/ 391 w 463"/>
                  <a:gd name="T19" fmla="*/ 352 h 417"/>
                  <a:gd name="T20" fmla="*/ 366 w 463"/>
                  <a:gd name="T21" fmla="*/ 388 h 417"/>
                  <a:gd name="T22" fmla="*/ 361 w 463"/>
                  <a:gd name="T23" fmla="*/ 361 h 417"/>
                  <a:gd name="T24" fmla="*/ 351 w 463"/>
                  <a:gd name="T25" fmla="*/ 361 h 417"/>
                  <a:gd name="T26" fmla="*/ 339 w 463"/>
                  <a:gd name="T27" fmla="*/ 374 h 417"/>
                  <a:gd name="T28" fmla="*/ 339 w 463"/>
                  <a:gd name="T29" fmla="*/ 392 h 417"/>
                  <a:gd name="T30" fmla="*/ 267 w 463"/>
                  <a:gd name="T31" fmla="*/ 417 h 417"/>
                  <a:gd name="T32" fmla="*/ 248 w 463"/>
                  <a:gd name="T33" fmla="*/ 396 h 417"/>
                  <a:gd name="T34" fmla="*/ 91 w 463"/>
                  <a:gd name="T35" fmla="*/ 308 h 417"/>
                  <a:gd name="T36" fmla="*/ 87 w 463"/>
                  <a:gd name="T37" fmla="*/ 273 h 417"/>
                  <a:gd name="T38" fmla="*/ 52 w 463"/>
                  <a:gd name="T39" fmla="*/ 231 h 417"/>
                  <a:gd name="T40" fmla="*/ 56 w 463"/>
                  <a:gd name="T41" fmla="*/ 207 h 417"/>
                  <a:gd name="T42" fmla="*/ 83 w 463"/>
                  <a:gd name="T43" fmla="*/ 219 h 417"/>
                  <a:gd name="T44" fmla="*/ 94 w 463"/>
                  <a:gd name="T45" fmla="*/ 207 h 417"/>
                  <a:gd name="T46" fmla="*/ 87 w 463"/>
                  <a:gd name="T47" fmla="*/ 185 h 417"/>
                  <a:gd name="T48" fmla="*/ 74 w 463"/>
                  <a:gd name="T49" fmla="*/ 160 h 417"/>
                  <a:gd name="T50" fmla="*/ 52 w 463"/>
                  <a:gd name="T51" fmla="*/ 148 h 417"/>
                  <a:gd name="T52" fmla="*/ 40 w 463"/>
                  <a:gd name="T53" fmla="*/ 157 h 417"/>
                  <a:gd name="T54" fmla="*/ 0 w 463"/>
                  <a:gd name="T55" fmla="*/ 100 h 417"/>
                  <a:gd name="T56" fmla="*/ 15 w 463"/>
                  <a:gd name="T57" fmla="*/ 82 h 417"/>
                  <a:gd name="T58" fmla="*/ 11 w 463"/>
                  <a:gd name="T59" fmla="*/ 50 h 417"/>
                  <a:gd name="T60" fmla="*/ 19 w 463"/>
                  <a:gd name="T61" fmla="*/ 17 h 417"/>
                  <a:gd name="T62" fmla="*/ 158 w 463"/>
                  <a:gd name="T63" fmla="*/ 8 h 417"/>
                  <a:gd name="T64" fmla="*/ 222 w 463"/>
                  <a:gd name="T65" fmla="*/ 14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3" h="417">
                    <a:moveTo>
                      <a:pt x="222" y="14"/>
                    </a:moveTo>
                    <a:lnTo>
                      <a:pt x="344" y="0"/>
                    </a:lnTo>
                    <a:lnTo>
                      <a:pt x="448" y="8"/>
                    </a:lnTo>
                    <a:lnTo>
                      <a:pt x="463" y="41"/>
                    </a:lnTo>
                    <a:lnTo>
                      <a:pt x="449" y="152"/>
                    </a:lnTo>
                    <a:lnTo>
                      <a:pt x="341" y="229"/>
                    </a:lnTo>
                    <a:lnTo>
                      <a:pt x="336" y="253"/>
                    </a:lnTo>
                    <a:lnTo>
                      <a:pt x="389" y="250"/>
                    </a:lnTo>
                    <a:lnTo>
                      <a:pt x="402" y="313"/>
                    </a:lnTo>
                    <a:lnTo>
                      <a:pt x="391" y="352"/>
                    </a:lnTo>
                    <a:lnTo>
                      <a:pt x="366" y="388"/>
                    </a:lnTo>
                    <a:lnTo>
                      <a:pt x="361" y="361"/>
                    </a:lnTo>
                    <a:lnTo>
                      <a:pt x="351" y="361"/>
                    </a:lnTo>
                    <a:lnTo>
                      <a:pt x="339" y="374"/>
                    </a:lnTo>
                    <a:lnTo>
                      <a:pt x="339" y="392"/>
                    </a:lnTo>
                    <a:lnTo>
                      <a:pt x="267" y="417"/>
                    </a:lnTo>
                    <a:lnTo>
                      <a:pt x="248" y="396"/>
                    </a:lnTo>
                    <a:lnTo>
                      <a:pt x="91" y="308"/>
                    </a:lnTo>
                    <a:lnTo>
                      <a:pt x="87" y="273"/>
                    </a:lnTo>
                    <a:lnTo>
                      <a:pt x="52" y="231"/>
                    </a:lnTo>
                    <a:lnTo>
                      <a:pt x="56" y="207"/>
                    </a:lnTo>
                    <a:lnTo>
                      <a:pt x="83" y="219"/>
                    </a:lnTo>
                    <a:lnTo>
                      <a:pt x="94" y="207"/>
                    </a:lnTo>
                    <a:lnTo>
                      <a:pt x="87" y="185"/>
                    </a:lnTo>
                    <a:lnTo>
                      <a:pt x="74" y="160"/>
                    </a:lnTo>
                    <a:lnTo>
                      <a:pt x="52" y="148"/>
                    </a:lnTo>
                    <a:lnTo>
                      <a:pt x="40" y="157"/>
                    </a:lnTo>
                    <a:lnTo>
                      <a:pt x="0" y="100"/>
                    </a:lnTo>
                    <a:lnTo>
                      <a:pt x="15" y="82"/>
                    </a:lnTo>
                    <a:lnTo>
                      <a:pt x="11" y="50"/>
                    </a:lnTo>
                    <a:lnTo>
                      <a:pt x="19" y="17"/>
                    </a:lnTo>
                    <a:lnTo>
                      <a:pt x="158" y="8"/>
                    </a:lnTo>
                    <a:lnTo>
                      <a:pt x="222" y="14"/>
                    </a:lnTo>
                    <a:close/>
                  </a:path>
                </a:pathLst>
              </a:custGeom>
              <a:grpFill/>
              <a:ln w="12700">
                <a:solidFill>
                  <a:srgbClr val="92D050"/>
                </a:solidFill>
                <a:headEnd/>
                <a:tailEnd/>
              </a:ln>
              <a:effectLst/>
            </p:spPr>
            <p:style>
              <a:lnRef idx="1">
                <a:schemeClr val="accent3"/>
              </a:lnRef>
              <a:fillRef idx="3">
                <a:schemeClr val="accent3"/>
              </a:fillRef>
              <a:effectRef idx="2">
                <a:schemeClr val="accent3"/>
              </a:effectRef>
              <a:fontRef idx="minor">
                <a:schemeClr val="lt1"/>
              </a:fontRef>
            </p:style>
            <p:txBody>
              <a:bodyPr/>
              <a:lstStyle/>
              <a:p>
                <a:endParaRPr lang="es-ES"/>
              </a:p>
            </p:txBody>
          </p:sp>
          <p:sp>
            <p:nvSpPr>
              <p:cNvPr id="189" name="Freeform 73"/>
              <p:cNvSpPr>
                <a:spLocks/>
              </p:cNvSpPr>
              <p:nvPr/>
            </p:nvSpPr>
            <p:spPr bwMode="auto">
              <a:xfrm>
                <a:off x="1157538" y="5373453"/>
                <a:ext cx="564067" cy="540841"/>
              </a:xfrm>
              <a:custGeom>
                <a:avLst/>
                <a:gdLst>
                  <a:gd name="T0" fmla="*/ 90 w 601"/>
                  <a:gd name="T1" fmla="*/ 255 h 577"/>
                  <a:gd name="T2" fmla="*/ 44 w 601"/>
                  <a:gd name="T3" fmla="*/ 205 h 577"/>
                  <a:gd name="T4" fmla="*/ 57 w 601"/>
                  <a:gd name="T5" fmla="*/ 165 h 577"/>
                  <a:gd name="T6" fmla="*/ 109 w 601"/>
                  <a:gd name="T7" fmla="*/ 165 h 577"/>
                  <a:gd name="T8" fmla="*/ 119 w 601"/>
                  <a:gd name="T9" fmla="*/ 131 h 577"/>
                  <a:gd name="T10" fmla="*/ 142 w 601"/>
                  <a:gd name="T11" fmla="*/ 125 h 577"/>
                  <a:gd name="T12" fmla="*/ 151 w 601"/>
                  <a:gd name="T13" fmla="*/ 102 h 577"/>
                  <a:gd name="T14" fmla="*/ 182 w 601"/>
                  <a:gd name="T15" fmla="*/ 112 h 577"/>
                  <a:gd name="T16" fmla="*/ 195 w 601"/>
                  <a:gd name="T17" fmla="*/ 90 h 577"/>
                  <a:gd name="T18" fmla="*/ 185 w 601"/>
                  <a:gd name="T19" fmla="*/ 57 h 577"/>
                  <a:gd name="T20" fmla="*/ 232 w 601"/>
                  <a:gd name="T21" fmla="*/ 3 h 577"/>
                  <a:gd name="T22" fmla="*/ 252 w 601"/>
                  <a:gd name="T23" fmla="*/ 0 h 577"/>
                  <a:gd name="T24" fmla="*/ 293 w 601"/>
                  <a:gd name="T25" fmla="*/ 36 h 577"/>
                  <a:gd name="T26" fmla="*/ 364 w 601"/>
                  <a:gd name="T27" fmla="*/ 79 h 577"/>
                  <a:gd name="T28" fmla="*/ 383 w 601"/>
                  <a:gd name="T29" fmla="*/ 132 h 577"/>
                  <a:gd name="T30" fmla="*/ 407 w 601"/>
                  <a:gd name="T31" fmla="*/ 245 h 577"/>
                  <a:gd name="T32" fmla="*/ 469 w 601"/>
                  <a:gd name="T33" fmla="*/ 242 h 577"/>
                  <a:gd name="T34" fmla="*/ 548 w 601"/>
                  <a:gd name="T35" fmla="*/ 276 h 577"/>
                  <a:gd name="T36" fmla="*/ 575 w 601"/>
                  <a:gd name="T37" fmla="*/ 317 h 577"/>
                  <a:gd name="T38" fmla="*/ 594 w 601"/>
                  <a:gd name="T39" fmla="*/ 422 h 577"/>
                  <a:gd name="T40" fmla="*/ 601 w 601"/>
                  <a:gd name="T41" fmla="*/ 465 h 577"/>
                  <a:gd name="T42" fmla="*/ 565 w 601"/>
                  <a:gd name="T43" fmla="*/ 506 h 577"/>
                  <a:gd name="T44" fmla="*/ 498 w 601"/>
                  <a:gd name="T45" fmla="*/ 537 h 577"/>
                  <a:gd name="T46" fmla="*/ 445 w 601"/>
                  <a:gd name="T47" fmla="*/ 577 h 577"/>
                  <a:gd name="T48" fmla="*/ 430 w 601"/>
                  <a:gd name="T49" fmla="*/ 540 h 577"/>
                  <a:gd name="T50" fmla="*/ 329 w 601"/>
                  <a:gd name="T51" fmla="*/ 531 h 577"/>
                  <a:gd name="T52" fmla="*/ 203 w 601"/>
                  <a:gd name="T53" fmla="*/ 546 h 577"/>
                  <a:gd name="T54" fmla="*/ 139 w 601"/>
                  <a:gd name="T55" fmla="*/ 540 h 577"/>
                  <a:gd name="T56" fmla="*/ 0 w 601"/>
                  <a:gd name="T57" fmla="*/ 549 h 577"/>
                  <a:gd name="T58" fmla="*/ 29 w 601"/>
                  <a:gd name="T59" fmla="*/ 477 h 577"/>
                  <a:gd name="T60" fmla="*/ 83 w 601"/>
                  <a:gd name="T61" fmla="*/ 398 h 577"/>
                  <a:gd name="T62" fmla="*/ 90 w 601"/>
                  <a:gd name="T63" fmla="*/ 255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1" h="577">
                    <a:moveTo>
                      <a:pt x="90" y="255"/>
                    </a:moveTo>
                    <a:lnTo>
                      <a:pt x="44" y="205"/>
                    </a:lnTo>
                    <a:lnTo>
                      <a:pt x="57" y="165"/>
                    </a:lnTo>
                    <a:lnTo>
                      <a:pt x="109" y="165"/>
                    </a:lnTo>
                    <a:lnTo>
                      <a:pt x="119" y="131"/>
                    </a:lnTo>
                    <a:lnTo>
                      <a:pt x="142" y="125"/>
                    </a:lnTo>
                    <a:lnTo>
                      <a:pt x="151" y="102"/>
                    </a:lnTo>
                    <a:lnTo>
                      <a:pt x="182" y="112"/>
                    </a:lnTo>
                    <a:lnTo>
                      <a:pt x="195" y="90"/>
                    </a:lnTo>
                    <a:lnTo>
                      <a:pt x="185" y="57"/>
                    </a:lnTo>
                    <a:lnTo>
                      <a:pt x="232" y="3"/>
                    </a:lnTo>
                    <a:lnTo>
                      <a:pt x="252" y="0"/>
                    </a:lnTo>
                    <a:lnTo>
                      <a:pt x="293" y="36"/>
                    </a:lnTo>
                    <a:lnTo>
                      <a:pt x="364" y="79"/>
                    </a:lnTo>
                    <a:lnTo>
                      <a:pt x="383" y="132"/>
                    </a:lnTo>
                    <a:lnTo>
                      <a:pt x="407" y="245"/>
                    </a:lnTo>
                    <a:lnTo>
                      <a:pt x="469" y="242"/>
                    </a:lnTo>
                    <a:lnTo>
                      <a:pt x="548" y="276"/>
                    </a:lnTo>
                    <a:lnTo>
                      <a:pt x="575" y="317"/>
                    </a:lnTo>
                    <a:lnTo>
                      <a:pt x="594" y="422"/>
                    </a:lnTo>
                    <a:lnTo>
                      <a:pt x="601" y="465"/>
                    </a:lnTo>
                    <a:lnTo>
                      <a:pt x="565" y="506"/>
                    </a:lnTo>
                    <a:lnTo>
                      <a:pt x="498" y="537"/>
                    </a:lnTo>
                    <a:lnTo>
                      <a:pt x="445" y="577"/>
                    </a:lnTo>
                    <a:lnTo>
                      <a:pt x="430" y="540"/>
                    </a:lnTo>
                    <a:lnTo>
                      <a:pt x="329" y="531"/>
                    </a:lnTo>
                    <a:lnTo>
                      <a:pt x="203" y="546"/>
                    </a:lnTo>
                    <a:lnTo>
                      <a:pt x="139" y="540"/>
                    </a:lnTo>
                    <a:lnTo>
                      <a:pt x="0" y="549"/>
                    </a:lnTo>
                    <a:lnTo>
                      <a:pt x="29" y="477"/>
                    </a:lnTo>
                    <a:lnTo>
                      <a:pt x="83" y="398"/>
                    </a:lnTo>
                    <a:lnTo>
                      <a:pt x="90" y="255"/>
                    </a:lnTo>
                    <a:close/>
                  </a:path>
                </a:pathLst>
              </a:custGeom>
              <a:grpFill/>
              <a:ln w="12700">
                <a:solidFill>
                  <a:srgbClr val="92D050"/>
                </a:solidFill>
                <a:headEnd/>
                <a:tailEnd/>
              </a:ln>
              <a:effectLst/>
            </p:spPr>
            <p:style>
              <a:lnRef idx="1">
                <a:schemeClr val="accent3"/>
              </a:lnRef>
              <a:fillRef idx="3">
                <a:schemeClr val="accent3"/>
              </a:fillRef>
              <a:effectRef idx="2">
                <a:schemeClr val="accent3"/>
              </a:effectRef>
              <a:fontRef idx="minor">
                <a:schemeClr val="lt1"/>
              </a:fontRef>
            </p:style>
            <p:txBody>
              <a:bodyPr/>
              <a:lstStyle/>
              <a:p>
                <a:endParaRPr lang="es-ES"/>
              </a:p>
            </p:txBody>
          </p:sp>
          <p:sp>
            <p:nvSpPr>
              <p:cNvPr id="190" name="Freeform 74"/>
              <p:cNvSpPr>
                <a:spLocks/>
              </p:cNvSpPr>
              <p:nvPr/>
            </p:nvSpPr>
            <p:spPr bwMode="auto">
              <a:xfrm>
                <a:off x="1456162" y="5769129"/>
                <a:ext cx="582316" cy="396506"/>
              </a:xfrm>
              <a:custGeom>
                <a:avLst/>
                <a:gdLst>
                  <a:gd name="T0" fmla="*/ 485 w 621"/>
                  <a:gd name="T1" fmla="*/ 148 h 423"/>
                  <a:gd name="T2" fmla="*/ 621 w 621"/>
                  <a:gd name="T3" fmla="*/ 241 h 423"/>
                  <a:gd name="T4" fmla="*/ 558 w 621"/>
                  <a:gd name="T5" fmla="*/ 241 h 423"/>
                  <a:gd name="T6" fmla="*/ 520 w 621"/>
                  <a:gd name="T7" fmla="*/ 249 h 423"/>
                  <a:gd name="T8" fmla="*/ 486 w 621"/>
                  <a:gd name="T9" fmla="*/ 241 h 423"/>
                  <a:gd name="T10" fmla="*/ 389 w 621"/>
                  <a:gd name="T11" fmla="*/ 241 h 423"/>
                  <a:gd name="T12" fmla="*/ 382 w 621"/>
                  <a:gd name="T13" fmla="*/ 245 h 423"/>
                  <a:gd name="T14" fmla="*/ 306 w 621"/>
                  <a:gd name="T15" fmla="*/ 321 h 423"/>
                  <a:gd name="T16" fmla="*/ 254 w 621"/>
                  <a:gd name="T17" fmla="*/ 351 h 423"/>
                  <a:gd name="T18" fmla="*/ 222 w 621"/>
                  <a:gd name="T19" fmla="*/ 346 h 423"/>
                  <a:gd name="T20" fmla="*/ 193 w 621"/>
                  <a:gd name="T21" fmla="*/ 351 h 423"/>
                  <a:gd name="T22" fmla="*/ 150 w 621"/>
                  <a:gd name="T23" fmla="*/ 354 h 423"/>
                  <a:gd name="T24" fmla="*/ 125 w 621"/>
                  <a:gd name="T25" fmla="*/ 363 h 423"/>
                  <a:gd name="T26" fmla="*/ 84 w 621"/>
                  <a:gd name="T27" fmla="*/ 401 h 423"/>
                  <a:gd name="T28" fmla="*/ 66 w 621"/>
                  <a:gd name="T29" fmla="*/ 423 h 423"/>
                  <a:gd name="T30" fmla="*/ 53 w 621"/>
                  <a:gd name="T31" fmla="*/ 360 h 423"/>
                  <a:gd name="T32" fmla="*/ 0 w 621"/>
                  <a:gd name="T33" fmla="*/ 364 h 423"/>
                  <a:gd name="T34" fmla="*/ 4 w 621"/>
                  <a:gd name="T35" fmla="*/ 340 h 423"/>
                  <a:gd name="T36" fmla="*/ 113 w 621"/>
                  <a:gd name="T37" fmla="*/ 261 h 423"/>
                  <a:gd name="T38" fmla="*/ 127 w 621"/>
                  <a:gd name="T39" fmla="*/ 155 h 423"/>
                  <a:gd name="T40" fmla="*/ 178 w 621"/>
                  <a:gd name="T41" fmla="*/ 117 h 423"/>
                  <a:gd name="T42" fmla="*/ 247 w 621"/>
                  <a:gd name="T43" fmla="*/ 83 h 423"/>
                  <a:gd name="T44" fmla="*/ 283 w 621"/>
                  <a:gd name="T45" fmla="*/ 45 h 423"/>
                  <a:gd name="T46" fmla="*/ 277 w 621"/>
                  <a:gd name="T47" fmla="*/ 0 h 423"/>
                  <a:gd name="T48" fmla="*/ 376 w 621"/>
                  <a:gd name="T49" fmla="*/ 20 h 423"/>
                  <a:gd name="T50" fmla="*/ 456 w 621"/>
                  <a:gd name="T51" fmla="*/ 43 h 423"/>
                  <a:gd name="T52" fmla="*/ 456 w 621"/>
                  <a:gd name="T53" fmla="*/ 91 h 423"/>
                  <a:gd name="T54" fmla="*/ 485 w 621"/>
                  <a:gd name="T55" fmla="*/ 148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21" h="423">
                    <a:moveTo>
                      <a:pt x="485" y="148"/>
                    </a:moveTo>
                    <a:lnTo>
                      <a:pt x="621" y="241"/>
                    </a:lnTo>
                    <a:lnTo>
                      <a:pt x="558" y="241"/>
                    </a:lnTo>
                    <a:lnTo>
                      <a:pt x="520" y="249"/>
                    </a:lnTo>
                    <a:lnTo>
                      <a:pt x="486" y="241"/>
                    </a:lnTo>
                    <a:lnTo>
                      <a:pt x="389" y="241"/>
                    </a:lnTo>
                    <a:lnTo>
                      <a:pt x="382" y="245"/>
                    </a:lnTo>
                    <a:lnTo>
                      <a:pt x="306" y="321"/>
                    </a:lnTo>
                    <a:lnTo>
                      <a:pt x="254" y="351"/>
                    </a:lnTo>
                    <a:lnTo>
                      <a:pt x="222" y="346"/>
                    </a:lnTo>
                    <a:lnTo>
                      <a:pt x="193" y="351"/>
                    </a:lnTo>
                    <a:lnTo>
                      <a:pt x="150" y="354"/>
                    </a:lnTo>
                    <a:lnTo>
                      <a:pt x="125" y="363"/>
                    </a:lnTo>
                    <a:lnTo>
                      <a:pt x="84" y="401"/>
                    </a:lnTo>
                    <a:lnTo>
                      <a:pt x="66" y="423"/>
                    </a:lnTo>
                    <a:lnTo>
                      <a:pt x="53" y="360"/>
                    </a:lnTo>
                    <a:lnTo>
                      <a:pt x="0" y="364"/>
                    </a:lnTo>
                    <a:lnTo>
                      <a:pt x="4" y="340"/>
                    </a:lnTo>
                    <a:lnTo>
                      <a:pt x="113" y="261"/>
                    </a:lnTo>
                    <a:lnTo>
                      <a:pt x="127" y="155"/>
                    </a:lnTo>
                    <a:lnTo>
                      <a:pt x="178" y="117"/>
                    </a:lnTo>
                    <a:lnTo>
                      <a:pt x="247" y="83"/>
                    </a:lnTo>
                    <a:lnTo>
                      <a:pt x="283" y="45"/>
                    </a:lnTo>
                    <a:lnTo>
                      <a:pt x="277" y="0"/>
                    </a:lnTo>
                    <a:lnTo>
                      <a:pt x="376" y="20"/>
                    </a:lnTo>
                    <a:lnTo>
                      <a:pt x="456" y="43"/>
                    </a:lnTo>
                    <a:lnTo>
                      <a:pt x="456" y="91"/>
                    </a:lnTo>
                    <a:lnTo>
                      <a:pt x="485" y="148"/>
                    </a:lnTo>
                    <a:close/>
                  </a:path>
                </a:pathLst>
              </a:custGeom>
              <a:grpFill/>
              <a:ln w="12700">
                <a:solidFill>
                  <a:srgbClr val="92D050"/>
                </a:solidFill>
                <a:headEnd/>
                <a:tailEnd/>
              </a:ln>
              <a:effectLst/>
            </p:spPr>
            <p:style>
              <a:lnRef idx="1">
                <a:schemeClr val="accent3"/>
              </a:lnRef>
              <a:fillRef idx="3">
                <a:schemeClr val="accent3"/>
              </a:fillRef>
              <a:effectRef idx="2">
                <a:schemeClr val="accent3"/>
              </a:effectRef>
              <a:fontRef idx="minor">
                <a:schemeClr val="lt1"/>
              </a:fontRef>
            </p:style>
            <p:txBody>
              <a:bodyPr/>
              <a:lstStyle/>
              <a:p>
                <a:endParaRPr lang="es-ES"/>
              </a:p>
            </p:txBody>
          </p:sp>
          <p:sp>
            <p:nvSpPr>
              <p:cNvPr id="191" name="Freeform 75"/>
              <p:cNvSpPr>
                <a:spLocks/>
              </p:cNvSpPr>
              <p:nvPr/>
            </p:nvSpPr>
            <p:spPr bwMode="auto">
              <a:xfrm>
                <a:off x="1883360" y="5454745"/>
                <a:ext cx="657802" cy="559919"/>
              </a:xfrm>
              <a:custGeom>
                <a:avLst/>
                <a:gdLst>
                  <a:gd name="T0" fmla="*/ 204 w 702"/>
                  <a:gd name="T1" fmla="*/ 225 h 598"/>
                  <a:gd name="T2" fmla="*/ 367 w 702"/>
                  <a:gd name="T3" fmla="*/ 220 h 598"/>
                  <a:gd name="T4" fmla="*/ 410 w 702"/>
                  <a:gd name="T5" fmla="*/ 210 h 598"/>
                  <a:gd name="T6" fmla="*/ 446 w 702"/>
                  <a:gd name="T7" fmla="*/ 172 h 598"/>
                  <a:gd name="T8" fmla="*/ 456 w 702"/>
                  <a:gd name="T9" fmla="*/ 107 h 598"/>
                  <a:gd name="T10" fmla="*/ 575 w 702"/>
                  <a:gd name="T11" fmla="*/ 0 h 598"/>
                  <a:gd name="T12" fmla="*/ 577 w 702"/>
                  <a:gd name="T13" fmla="*/ 15 h 598"/>
                  <a:gd name="T14" fmla="*/ 589 w 702"/>
                  <a:gd name="T15" fmla="*/ 19 h 598"/>
                  <a:gd name="T16" fmla="*/ 634 w 702"/>
                  <a:gd name="T17" fmla="*/ 29 h 598"/>
                  <a:gd name="T18" fmla="*/ 663 w 702"/>
                  <a:gd name="T19" fmla="*/ 41 h 598"/>
                  <a:gd name="T20" fmla="*/ 702 w 702"/>
                  <a:gd name="T21" fmla="*/ 97 h 598"/>
                  <a:gd name="T22" fmla="*/ 674 w 702"/>
                  <a:gd name="T23" fmla="*/ 124 h 598"/>
                  <a:gd name="T24" fmla="*/ 622 w 702"/>
                  <a:gd name="T25" fmla="*/ 143 h 598"/>
                  <a:gd name="T26" fmla="*/ 610 w 702"/>
                  <a:gd name="T27" fmla="*/ 191 h 598"/>
                  <a:gd name="T28" fmla="*/ 607 w 702"/>
                  <a:gd name="T29" fmla="*/ 239 h 598"/>
                  <a:gd name="T30" fmla="*/ 564 w 702"/>
                  <a:gd name="T31" fmla="*/ 282 h 598"/>
                  <a:gd name="T32" fmla="*/ 566 w 702"/>
                  <a:gd name="T33" fmla="*/ 333 h 598"/>
                  <a:gd name="T34" fmla="*/ 540 w 702"/>
                  <a:gd name="T35" fmla="*/ 374 h 598"/>
                  <a:gd name="T36" fmla="*/ 456 w 702"/>
                  <a:gd name="T37" fmla="*/ 453 h 598"/>
                  <a:gd name="T38" fmla="*/ 427 w 702"/>
                  <a:gd name="T39" fmla="*/ 506 h 598"/>
                  <a:gd name="T40" fmla="*/ 418 w 702"/>
                  <a:gd name="T41" fmla="*/ 576 h 598"/>
                  <a:gd name="T42" fmla="*/ 393 w 702"/>
                  <a:gd name="T43" fmla="*/ 587 h 598"/>
                  <a:gd name="T44" fmla="*/ 356 w 702"/>
                  <a:gd name="T45" fmla="*/ 573 h 598"/>
                  <a:gd name="T46" fmla="*/ 329 w 702"/>
                  <a:gd name="T47" fmla="*/ 576 h 598"/>
                  <a:gd name="T48" fmla="*/ 297 w 702"/>
                  <a:gd name="T49" fmla="*/ 593 h 598"/>
                  <a:gd name="T50" fmla="*/ 272 w 702"/>
                  <a:gd name="T51" fmla="*/ 593 h 598"/>
                  <a:gd name="T52" fmla="*/ 228 w 702"/>
                  <a:gd name="T53" fmla="*/ 598 h 598"/>
                  <a:gd name="T54" fmla="*/ 202 w 702"/>
                  <a:gd name="T55" fmla="*/ 584 h 598"/>
                  <a:gd name="T56" fmla="*/ 177 w 702"/>
                  <a:gd name="T57" fmla="*/ 567 h 598"/>
                  <a:gd name="T58" fmla="*/ 165 w 702"/>
                  <a:gd name="T59" fmla="*/ 576 h 598"/>
                  <a:gd name="T60" fmla="*/ 30 w 702"/>
                  <a:gd name="T61" fmla="*/ 484 h 598"/>
                  <a:gd name="T62" fmla="*/ 0 w 702"/>
                  <a:gd name="T63" fmla="*/ 428 h 598"/>
                  <a:gd name="T64" fmla="*/ 0 w 702"/>
                  <a:gd name="T65" fmla="*/ 378 h 598"/>
                  <a:gd name="T66" fmla="*/ 0 w 702"/>
                  <a:gd name="T67" fmla="*/ 333 h 598"/>
                  <a:gd name="T68" fmla="*/ 24 w 702"/>
                  <a:gd name="T69" fmla="*/ 318 h 598"/>
                  <a:gd name="T70" fmla="*/ 146 w 702"/>
                  <a:gd name="T71" fmla="*/ 299 h 598"/>
                  <a:gd name="T72" fmla="*/ 204 w 702"/>
                  <a:gd name="T73" fmla="*/ 225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02" h="598">
                    <a:moveTo>
                      <a:pt x="204" y="225"/>
                    </a:moveTo>
                    <a:lnTo>
                      <a:pt x="367" y="220"/>
                    </a:lnTo>
                    <a:lnTo>
                      <a:pt x="410" y="210"/>
                    </a:lnTo>
                    <a:lnTo>
                      <a:pt x="446" y="172"/>
                    </a:lnTo>
                    <a:lnTo>
                      <a:pt x="456" y="107"/>
                    </a:lnTo>
                    <a:lnTo>
                      <a:pt x="575" y="0"/>
                    </a:lnTo>
                    <a:lnTo>
                      <a:pt x="577" y="15"/>
                    </a:lnTo>
                    <a:lnTo>
                      <a:pt x="589" y="19"/>
                    </a:lnTo>
                    <a:lnTo>
                      <a:pt x="634" y="29"/>
                    </a:lnTo>
                    <a:lnTo>
                      <a:pt x="663" y="41"/>
                    </a:lnTo>
                    <a:lnTo>
                      <a:pt x="702" y="97"/>
                    </a:lnTo>
                    <a:lnTo>
                      <a:pt x="674" y="124"/>
                    </a:lnTo>
                    <a:lnTo>
                      <a:pt x="622" y="143"/>
                    </a:lnTo>
                    <a:lnTo>
                      <a:pt x="610" y="191"/>
                    </a:lnTo>
                    <a:lnTo>
                      <a:pt x="607" y="239"/>
                    </a:lnTo>
                    <a:lnTo>
                      <a:pt x="564" y="282"/>
                    </a:lnTo>
                    <a:lnTo>
                      <a:pt x="566" y="333"/>
                    </a:lnTo>
                    <a:lnTo>
                      <a:pt x="540" y="374"/>
                    </a:lnTo>
                    <a:lnTo>
                      <a:pt x="456" y="453"/>
                    </a:lnTo>
                    <a:lnTo>
                      <a:pt x="427" y="506"/>
                    </a:lnTo>
                    <a:lnTo>
                      <a:pt x="418" y="576"/>
                    </a:lnTo>
                    <a:lnTo>
                      <a:pt x="393" y="587"/>
                    </a:lnTo>
                    <a:lnTo>
                      <a:pt x="356" y="573"/>
                    </a:lnTo>
                    <a:lnTo>
                      <a:pt x="329" y="576"/>
                    </a:lnTo>
                    <a:lnTo>
                      <a:pt x="297" y="593"/>
                    </a:lnTo>
                    <a:lnTo>
                      <a:pt x="272" y="593"/>
                    </a:lnTo>
                    <a:lnTo>
                      <a:pt x="228" y="598"/>
                    </a:lnTo>
                    <a:lnTo>
                      <a:pt x="202" y="584"/>
                    </a:lnTo>
                    <a:lnTo>
                      <a:pt x="177" y="567"/>
                    </a:lnTo>
                    <a:lnTo>
                      <a:pt x="165" y="576"/>
                    </a:lnTo>
                    <a:lnTo>
                      <a:pt x="30" y="484"/>
                    </a:lnTo>
                    <a:lnTo>
                      <a:pt x="0" y="428"/>
                    </a:lnTo>
                    <a:lnTo>
                      <a:pt x="0" y="378"/>
                    </a:lnTo>
                    <a:lnTo>
                      <a:pt x="0" y="333"/>
                    </a:lnTo>
                    <a:lnTo>
                      <a:pt x="24" y="318"/>
                    </a:lnTo>
                    <a:lnTo>
                      <a:pt x="146" y="299"/>
                    </a:lnTo>
                    <a:lnTo>
                      <a:pt x="204" y="225"/>
                    </a:lnTo>
                    <a:close/>
                  </a:path>
                </a:pathLst>
              </a:custGeom>
              <a:grpFill/>
              <a:ln w="12700">
                <a:solidFill>
                  <a:srgbClr val="92D050"/>
                </a:solidFill>
                <a:headEnd/>
                <a:tailEnd/>
              </a:ln>
              <a:effectLst/>
            </p:spPr>
            <p:style>
              <a:lnRef idx="1">
                <a:schemeClr val="accent3"/>
              </a:lnRef>
              <a:fillRef idx="3">
                <a:schemeClr val="accent3"/>
              </a:fillRef>
              <a:effectRef idx="2">
                <a:schemeClr val="accent3"/>
              </a:effectRef>
              <a:fontRef idx="minor">
                <a:schemeClr val="lt1"/>
              </a:fontRef>
            </p:style>
            <p:txBody>
              <a:bodyPr/>
              <a:lstStyle/>
              <a:p>
                <a:endParaRPr lang="es-ES"/>
              </a:p>
            </p:txBody>
          </p:sp>
          <p:sp>
            <p:nvSpPr>
              <p:cNvPr id="192" name="Freeform 77"/>
              <p:cNvSpPr>
                <a:spLocks/>
              </p:cNvSpPr>
              <p:nvPr/>
            </p:nvSpPr>
            <p:spPr bwMode="auto">
              <a:xfrm>
                <a:off x="2274889" y="5545991"/>
                <a:ext cx="442959" cy="472821"/>
              </a:xfrm>
              <a:custGeom>
                <a:avLst/>
                <a:gdLst>
                  <a:gd name="T0" fmla="*/ 146 w 472"/>
                  <a:gd name="T1" fmla="*/ 185 h 505"/>
                  <a:gd name="T2" fmla="*/ 189 w 472"/>
                  <a:gd name="T3" fmla="*/ 142 h 505"/>
                  <a:gd name="T4" fmla="*/ 192 w 472"/>
                  <a:gd name="T5" fmla="*/ 94 h 505"/>
                  <a:gd name="T6" fmla="*/ 204 w 472"/>
                  <a:gd name="T7" fmla="*/ 46 h 505"/>
                  <a:gd name="T8" fmla="*/ 258 w 472"/>
                  <a:gd name="T9" fmla="*/ 27 h 505"/>
                  <a:gd name="T10" fmla="*/ 284 w 472"/>
                  <a:gd name="T11" fmla="*/ 0 h 505"/>
                  <a:gd name="T12" fmla="*/ 321 w 472"/>
                  <a:gd name="T13" fmla="*/ 3 h 505"/>
                  <a:gd name="T14" fmla="*/ 341 w 472"/>
                  <a:gd name="T15" fmla="*/ 29 h 505"/>
                  <a:gd name="T16" fmla="*/ 333 w 472"/>
                  <a:gd name="T17" fmla="*/ 53 h 505"/>
                  <a:gd name="T18" fmla="*/ 338 w 472"/>
                  <a:gd name="T19" fmla="*/ 79 h 505"/>
                  <a:gd name="T20" fmla="*/ 362 w 472"/>
                  <a:gd name="T21" fmla="*/ 103 h 505"/>
                  <a:gd name="T22" fmla="*/ 411 w 472"/>
                  <a:gd name="T23" fmla="*/ 175 h 505"/>
                  <a:gd name="T24" fmla="*/ 441 w 472"/>
                  <a:gd name="T25" fmla="*/ 179 h 505"/>
                  <a:gd name="T26" fmla="*/ 472 w 472"/>
                  <a:gd name="T27" fmla="*/ 216 h 505"/>
                  <a:gd name="T28" fmla="*/ 462 w 472"/>
                  <a:gd name="T29" fmla="*/ 233 h 505"/>
                  <a:gd name="T30" fmla="*/ 441 w 472"/>
                  <a:gd name="T31" fmla="*/ 242 h 505"/>
                  <a:gd name="T32" fmla="*/ 416 w 472"/>
                  <a:gd name="T33" fmla="*/ 270 h 505"/>
                  <a:gd name="T34" fmla="*/ 399 w 472"/>
                  <a:gd name="T35" fmla="*/ 322 h 505"/>
                  <a:gd name="T36" fmla="*/ 377 w 472"/>
                  <a:gd name="T37" fmla="*/ 376 h 505"/>
                  <a:gd name="T38" fmla="*/ 344 w 472"/>
                  <a:gd name="T39" fmla="*/ 448 h 505"/>
                  <a:gd name="T40" fmla="*/ 333 w 472"/>
                  <a:gd name="T41" fmla="*/ 470 h 505"/>
                  <a:gd name="T42" fmla="*/ 315 w 472"/>
                  <a:gd name="T43" fmla="*/ 487 h 505"/>
                  <a:gd name="T44" fmla="*/ 290 w 472"/>
                  <a:gd name="T45" fmla="*/ 487 h 505"/>
                  <a:gd name="T46" fmla="*/ 272 w 472"/>
                  <a:gd name="T47" fmla="*/ 476 h 505"/>
                  <a:gd name="T48" fmla="*/ 239 w 472"/>
                  <a:gd name="T49" fmla="*/ 449 h 505"/>
                  <a:gd name="T50" fmla="*/ 148 w 472"/>
                  <a:gd name="T51" fmla="*/ 449 h 505"/>
                  <a:gd name="T52" fmla="*/ 123 w 472"/>
                  <a:gd name="T53" fmla="*/ 487 h 505"/>
                  <a:gd name="T54" fmla="*/ 101 w 472"/>
                  <a:gd name="T55" fmla="*/ 501 h 505"/>
                  <a:gd name="T56" fmla="*/ 71 w 472"/>
                  <a:gd name="T57" fmla="*/ 505 h 505"/>
                  <a:gd name="T58" fmla="*/ 54 w 472"/>
                  <a:gd name="T59" fmla="*/ 487 h 505"/>
                  <a:gd name="T60" fmla="*/ 29 w 472"/>
                  <a:gd name="T61" fmla="*/ 476 h 505"/>
                  <a:gd name="T62" fmla="*/ 0 w 472"/>
                  <a:gd name="T63" fmla="*/ 479 h 505"/>
                  <a:gd name="T64" fmla="*/ 9 w 472"/>
                  <a:gd name="T65" fmla="*/ 410 h 505"/>
                  <a:gd name="T66" fmla="*/ 34 w 472"/>
                  <a:gd name="T67" fmla="*/ 359 h 505"/>
                  <a:gd name="T68" fmla="*/ 123 w 472"/>
                  <a:gd name="T69" fmla="*/ 275 h 505"/>
                  <a:gd name="T70" fmla="*/ 148 w 472"/>
                  <a:gd name="T71" fmla="*/ 236 h 505"/>
                  <a:gd name="T72" fmla="*/ 146 w 472"/>
                  <a:gd name="T73" fmla="*/ 18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72" h="505">
                    <a:moveTo>
                      <a:pt x="146" y="185"/>
                    </a:moveTo>
                    <a:lnTo>
                      <a:pt x="189" y="142"/>
                    </a:lnTo>
                    <a:lnTo>
                      <a:pt x="192" y="94"/>
                    </a:lnTo>
                    <a:lnTo>
                      <a:pt x="204" y="46"/>
                    </a:lnTo>
                    <a:lnTo>
                      <a:pt x="258" y="27"/>
                    </a:lnTo>
                    <a:lnTo>
                      <a:pt x="284" y="0"/>
                    </a:lnTo>
                    <a:lnTo>
                      <a:pt x="321" y="3"/>
                    </a:lnTo>
                    <a:lnTo>
                      <a:pt x="341" y="29"/>
                    </a:lnTo>
                    <a:lnTo>
                      <a:pt x="333" y="53"/>
                    </a:lnTo>
                    <a:lnTo>
                      <a:pt x="338" y="79"/>
                    </a:lnTo>
                    <a:lnTo>
                      <a:pt x="362" y="103"/>
                    </a:lnTo>
                    <a:lnTo>
                      <a:pt x="411" y="175"/>
                    </a:lnTo>
                    <a:lnTo>
                      <a:pt x="441" y="179"/>
                    </a:lnTo>
                    <a:lnTo>
                      <a:pt x="472" y="216"/>
                    </a:lnTo>
                    <a:lnTo>
                      <a:pt x="462" y="233"/>
                    </a:lnTo>
                    <a:lnTo>
                      <a:pt x="441" y="242"/>
                    </a:lnTo>
                    <a:lnTo>
                      <a:pt x="416" y="270"/>
                    </a:lnTo>
                    <a:lnTo>
                      <a:pt x="399" y="322"/>
                    </a:lnTo>
                    <a:lnTo>
                      <a:pt x="377" y="376"/>
                    </a:lnTo>
                    <a:lnTo>
                      <a:pt x="344" y="448"/>
                    </a:lnTo>
                    <a:lnTo>
                      <a:pt x="333" y="470"/>
                    </a:lnTo>
                    <a:lnTo>
                      <a:pt x="315" y="487"/>
                    </a:lnTo>
                    <a:lnTo>
                      <a:pt x="290" y="487"/>
                    </a:lnTo>
                    <a:lnTo>
                      <a:pt x="272" y="476"/>
                    </a:lnTo>
                    <a:lnTo>
                      <a:pt x="239" y="449"/>
                    </a:lnTo>
                    <a:lnTo>
                      <a:pt x="148" y="449"/>
                    </a:lnTo>
                    <a:lnTo>
                      <a:pt x="123" y="487"/>
                    </a:lnTo>
                    <a:lnTo>
                      <a:pt x="101" y="501"/>
                    </a:lnTo>
                    <a:lnTo>
                      <a:pt x="71" y="505"/>
                    </a:lnTo>
                    <a:lnTo>
                      <a:pt x="54" y="487"/>
                    </a:lnTo>
                    <a:lnTo>
                      <a:pt x="29" y="476"/>
                    </a:lnTo>
                    <a:lnTo>
                      <a:pt x="0" y="479"/>
                    </a:lnTo>
                    <a:lnTo>
                      <a:pt x="9" y="410"/>
                    </a:lnTo>
                    <a:lnTo>
                      <a:pt x="34" y="359"/>
                    </a:lnTo>
                    <a:lnTo>
                      <a:pt x="123" y="275"/>
                    </a:lnTo>
                    <a:lnTo>
                      <a:pt x="148" y="236"/>
                    </a:lnTo>
                    <a:lnTo>
                      <a:pt x="146" y="185"/>
                    </a:lnTo>
                    <a:close/>
                  </a:path>
                </a:pathLst>
              </a:custGeom>
              <a:grpFill/>
              <a:ln w="12700">
                <a:solidFill>
                  <a:srgbClr val="92D050"/>
                </a:solidFill>
                <a:headEnd/>
                <a:tailEnd/>
              </a:ln>
              <a:effectLst/>
            </p:spPr>
            <p:style>
              <a:lnRef idx="1">
                <a:schemeClr val="accent3"/>
              </a:lnRef>
              <a:fillRef idx="3">
                <a:schemeClr val="accent3"/>
              </a:fillRef>
              <a:effectRef idx="2">
                <a:schemeClr val="accent3"/>
              </a:effectRef>
              <a:fontRef idx="minor">
                <a:schemeClr val="lt1"/>
              </a:fontRef>
            </p:style>
            <p:txBody>
              <a:bodyPr/>
              <a:lstStyle/>
              <a:p>
                <a:endParaRPr lang="es-ES"/>
              </a:p>
            </p:txBody>
          </p:sp>
          <p:sp>
            <p:nvSpPr>
              <p:cNvPr id="193" name="Freeform 76"/>
              <p:cNvSpPr>
                <a:spLocks/>
              </p:cNvSpPr>
              <p:nvPr/>
            </p:nvSpPr>
            <p:spPr bwMode="auto">
              <a:xfrm>
                <a:off x="1847691" y="5274741"/>
                <a:ext cx="621304" cy="477798"/>
              </a:xfrm>
              <a:custGeom>
                <a:avLst/>
                <a:gdLst>
                  <a:gd name="T0" fmla="*/ 12 w 662"/>
                  <a:gd name="T1" fmla="*/ 143 h 509"/>
                  <a:gd name="T2" fmla="*/ 14 w 662"/>
                  <a:gd name="T3" fmla="*/ 82 h 509"/>
                  <a:gd name="T4" fmla="*/ 27 w 662"/>
                  <a:gd name="T5" fmla="*/ 68 h 509"/>
                  <a:gd name="T6" fmla="*/ 81 w 662"/>
                  <a:gd name="T7" fmla="*/ 69 h 509"/>
                  <a:gd name="T8" fmla="*/ 157 w 662"/>
                  <a:gd name="T9" fmla="*/ 56 h 509"/>
                  <a:gd name="T10" fmla="*/ 180 w 662"/>
                  <a:gd name="T11" fmla="*/ 41 h 509"/>
                  <a:gd name="T12" fmla="*/ 218 w 662"/>
                  <a:gd name="T13" fmla="*/ 72 h 509"/>
                  <a:gd name="T14" fmla="*/ 247 w 662"/>
                  <a:gd name="T15" fmla="*/ 41 h 509"/>
                  <a:gd name="T16" fmla="*/ 287 w 662"/>
                  <a:gd name="T17" fmla="*/ 59 h 509"/>
                  <a:gd name="T18" fmla="*/ 318 w 662"/>
                  <a:gd name="T19" fmla="*/ 24 h 509"/>
                  <a:gd name="T20" fmla="*/ 360 w 662"/>
                  <a:gd name="T21" fmla="*/ 41 h 509"/>
                  <a:gd name="T22" fmla="*/ 409 w 662"/>
                  <a:gd name="T23" fmla="*/ 31 h 509"/>
                  <a:gd name="T24" fmla="*/ 439 w 662"/>
                  <a:gd name="T25" fmla="*/ 59 h 509"/>
                  <a:gd name="T26" fmla="*/ 466 w 662"/>
                  <a:gd name="T27" fmla="*/ 24 h 509"/>
                  <a:gd name="T28" fmla="*/ 495 w 662"/>
                  <a:gd name="T29" fmla="*/ 31 h 509"/>
                  <a:gd name="T30" fmla="*/ 517 w 662"/>
                  <a:gd name="T31" fmla="*/ 0 h 509"/>
                  <a:gd name="T32" fmla="*/ 568 w 662"/>
                  <a:gd name="T33" fmla="*/ 24 h 509"/>
                  <a:gd name="T34" fmla="*/ 595 w 662"/>
                  <a:gd name="T35" fmla="*/ 18 h 509"/>
                  <a:gd name="T36" fmla="*/ 662 w 662"/>
                  <a:gd name="T37" fmla="*/ 115 h 509"/>
                  <a:gd name="T38" fmla="*/ 613 w 662"/>
                  <a:gd name="T39" fmla="*/ 191 h 509"/>
                  <a:gd name="T40" fmla="*/ 496 w 662"/>
                  <a:gd name="T41" fmla="*/ 297 h 509"/>
                  <a:gd name="T42" fmla="*/ 484 w 662"/>
                  <a:gd name="T43" fmla="*/ 362 h 509"/>
                  <a:gd name="T44" fmla="*/ 447 w 662"/>
                  <a:gd name="T45" fmla="*/ 403 h 509"/>
                  <a:gd name="T46" fmla="*/ 410 w 662"/>
                  <a:gd name="T47" fmla="*/ 410 h 509"/>
                  <a:gd name="T48" fmla="*/ 243 w 662"/>
                  <a:gd name="T49" fmla="*/ 417 h 509"/>
                  <a:gd name="T50" fmla="*/ 184 w 662"/>
                  <a:gd name="T51" fmla="*/ 490 h 509"/>
                  <a:gd name="T52" fmla="*/ 64 w 662"/>
                  <a:gd name="T53" fmla="*/ 509 h 509"/>
                  <a:gd name="T54" fmla="*/ 57 w 662"/>
                  <a:gd name="T55" fmla="*/ 460 h 509"/>
                  <a:gd name="T56" fmla="*/ 41 w 662"/>
                  <a:gd name="T57" fmla="*/ 421 h 509"/>
                  <a:gd name="T58" fmla="*/ 41 w 662"/>
                  <a:gd name="T59" fmla="*/ 322 h 509"/>
                  <a:gd name="T60" fmla="*/ 22 w 662"/>
                  <a:gd name="T61" fmla="*/ 236 h 509"/>
                  <a:gd name="T62" fmla="*/ 0 w 662"/>
                  <a:gd name="T63" fmla="*/ 188 h 509"/>
                  <a:gd name="T64" fmla="*/ 12 w 662"/>
                  <a:gd name="T65" fmla="*/ 143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2" h="509">
                    <a:moveTo>
                      <a:pt x="12" y="143"/>
                    </a:moveTo>
                    <a:lnTo>
                      <a:pt x="14" y="82"/>
                    </a:lnTo>
                    <a:lnTo>
                      <a:pt x="27" y="68"/>
                    </a:lnTo>
                    <a:lnTo>
                      <a:pt x="81" y="69"/>
                    </a:lnTo>
                    <a:lnTo>
                      <a:pt x="157" y="56"/>
                    </a:lnTo>
                    <a:lnTo>
                      <a:pt x="180" y="41"/>
                    </a:lnTo>
                    <a:lnTo>
                      <a:pt x="218" y="72"/>
                    </a:lnTo>
                    <a:lnTo>
                      <a:pt x="247" y="41"/>
                    </a:lnTo>
                    <a:lnTo>
                      <a:pt x="287" y="59"/>
                    </a:lnTo>
                    <a:lnTo>
                      <a:pt x="318" y="24"/>
                    </a:lnTo>
                    <a:lnTo>
                      <a:pt x="360" y="41"/>
                    </a:lnTo>
                    <a:lnTo>
                      <a:pt x="409" y="31"/>
                    </a:lnTo>
                    <a:lnTo>
                      <a:pt x="439" y="59"/>
                    </a:lnTo>
                    <a:lnTo>
                      <a:pt x="466" y="24"/>
                    </a:lnTo>
                    <a:lnTo>
                      <a:pt x="495" y="31"/>
                    </a:lnTo>
                    <a:lnTo>
                      <a:pt x="517" y="0"/>
                    </a:lnTo>
                    <a:lnTo>
                      <a:pt x="568" y="24"/>
                    </a:lnTo>
                    <a:lnTo>
                      <a:pt x="595" y="18"/>
                    </a:lnTo>
                    <a:lnTo>
                      <a:pt x="662" y="115"/>
                    </a:lnTo>
                    <a:lnTo>
                      <a:pt x="613" y="191"/>
                    </a:lnTo>
                    <a:lnTo>
                      <a:pt x="496" y="297"/>
                    </a:lnTo>
                    <a:lnTo>
                      <a:pt x="484" y="362"/>
                    </a:lnTo>
                    <a:lnTo>
                      <a:pt x="447" y="403"/>
                    </a:lnTo>
                    <a:lnTo>
                      <a:pt x="410" y="410"/>
                    </a:lnTo>
                    <a:lnTo>
                      <a:pt x="243" y="417"/>
                    </a:lnTo>
                    <a:lnTo>
                      <a:pt x="184" y="490"/>
                    </a:lnTo>
                    <a:lnTo>
                      <a:pt x="64" y="509"/>
                    </a:lnTo>
                    <a:lnTo>
                      <a:pt x="57" y="460"/>
                    </a:lnTo>
                    <a:lnTo>
                      <a:pt x="41" y="421"/>
                    </a:lnTo>
                    <a:lnTo>
                      <a:pt x="41" y="322"/>
                    </a:lnTo>
                    <a:lnTo>
                      <a:pt x="22" y="236"/>
                    </a:lnTo>
                    <a:lnTo>
                      <a:pt x="0" y="188"/>
                    </a:lnTo>
                    <a:lnTo>
                      <a:pt x="12" y="143"/>
                    </a:lnTo>
                    <a:close/>
                  </a:path>
                </a:pathLst>
              </a:custGeom>
              <a:grpFill/>
              <a:ln w="12700">
                <a:solidFill>
                  <a:srgbClr val="92D050"/>
                </a:solidFill>
                <a:headEnd/>
                <a:tailEnd/>
              </a:ln>
              <a:effectLst/>
            </p:spPr>
            <p:style>
              <a:lnRef idx="1">
                <a:schemeClr val="accent3"/>
              </a:lnRef>
              <a:fillRef idx="3">
                <a:schemeClr val="accent3"/>
              </a:fillRef>
              <a:effectRef idx="2">
                <a:schemeClr val="accent3"/>
              </a:effectRef>
              <a:fontRef idx="minor">
                <a:schemeClr val="lt1"/>
              </a:fontRef>
            </p:style>
            <p:txBody>
              <a:bodyPr/>
              <a:lstStyle/>
              <a:p>
                <a:endParaRPr lang="es-ES"/>
              </a:p>
            </p:txBody>
          </p:sp>
          <p:sp>
            <p:nvSpPr>
              <p:cNvPr id="194" name="Freeform 79"/>
              <p:cNvSpPr>
                <a:spLocks/>
              </p:cNvSpPr>
              <p:nvPr/>
            </p:nvSpPr>
            <p:spPr bwMode="auto">
              <a:xfrm>
                <a:off x="1432935" y="5174370"/>
                <a:ext cx="475310" cy="634575"/>
              </a:xfrm>
              <a:custGeom>
                <a:avLst/>
                <a:gdLst>
                  <a:gd name="T0" fmla="*/ 115 w 507"/>
                  <a:gd name="T1" fmla="*/ 456 h 676"/>
                  <a:gd name="T2" fmla="*/ 89 w 507"/>
                  <a:gd name="T3" fmla="*/ 343 h 676"/>
                  <a:gd name="T4" fmla="*/ 72 w 507"/>
                  <a:gd name="T5" fmla="*/ 290 h 676"/>
                  <a:gd name="T6" fmla="*/ 0 w 507"/>
                  <a:gd name="T7" fmla="*/ 247 h 676"/>
                  <a:gd name="T8" fmla="*/ 40 w 507"/>
                  <a:gd name="T9" fmla="*/ 209 h 676"/>
                  <a:gd name="T10" fmla="*/ 21 w 507"/>
                  <a:gd name="T11" fmla="*/ 147 h 676"/>
                  <a:gd name="T12" fmla="*/ 25 w 507"/>
                  <a:gd name="T13" fmla="*/ 121 h 676"/>
                  <a:gd name="T14" fmla="*/ 138 w 507"/>
                  <a:gd name="T15" fmla="*/ 44 h 676"/>
                  <a:gd name="T16" fmla="*/ 138 w 507"/>
                  <a:gd name="T17" fmla="*/ 16 h 676"/>
                  <a:gd name="T18" fmla="*/ 156 w 507"/>
                  <a:gd name="T19" fmla="*/ 0 h 676"/>
                  <a:gd name="T20" fmla="*/ 194 w 507"/>
                  <a:gd name="T21" fmla="*/ 4 h 676"/>
                  <a:gd name="T22" fmla="*/ 263 w 507"/>
                  <a:gd name="T23" fmla="*/ 68 h 676"/>
                  <a:gd name="T24" fmla="*/ 306 w 507"/>
                  <a:gd name="T25" fmla="*/ 78 h 676"/>
                  <a:gd name="T26" fmla="*/ 457 w 507"/>
                  <a:gd name="T27" fmla="*/ 189 h 676"/>
                  <a:gd name="T28" fmla="*/ 455 w 507"/>
                  <a:gd name="T29" fmla="*/ 252 h 676"/>
                  <a:gd name="T30" fmla="*/ 441 w 507"/>
                  <a:gd name="T31" fmla="*/ 295 h 676"/>
                  <a:gd name="T32" fmla="*/ 467 w 507"/>
                  <a:gd name="T33" fmla="*/ 344 h 676"/>
                  <a:gd name="T34" fmla="*/ 483 w 507"/>
                  <a:gd name="T35" fmla="*/ 429 h 676"/>
                  <a:gd name="T36" fmla="*/ 483 w 507"/>
                  <a:gd name="T37" fmla="*/ 529 h 676"/>
                  <a:gd name="T38" fmla="*/ 499 w 507"/>
                  <a:gd name="T39" fmla="*/ 566 h 676"/>
                  <a:gd name="T40" fmla="*/ 507 w 507"/>
                  <a:gd name="T41" fmla="*/ 616 h 676"/>
                  <a:gd name="T42" fmla="*/ 481 w 507"/>
                  <a:gd name="T43" fmla="*/ 629 h 676"/>
                  <a:gd name="T44" fmla="*/ 481 w 507"/>
                  <a:gd name="T45" fmla="*/ 676 h 676"/>
                  <a:gd name="T46" fmla="*/ 396 w 507"/>
                  <a:gd name="T47" fmla="*/ 651 h 676"/>
                  <a:gd name="T48" fmla="*/ 302 w 507"/>
                  <a:gd name="T49" fmla="*/ 633 h 676"/>
                  <a:gd name="T50" fmla="*/ 283 w 507"/>
                  <a:gd name="T51" fmla="*/ 531 h 676"/>
                  <a:gd name="T52" fmla="*/ 258 w 507"/>
                  <a:gd name="T53" fmla="*/ 489 h 676"/>
                  <a:gd name="T54" fmla="*/ 176 w 507"/>
                  <a:gd name="T55" fmla="*/ 453 h 676"/>
                  <a:gd name="T56" fmla="*/ 115 w 507"/>
                  <a:gd name="T57" fmla="*/ 456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7" h="676">
                    <a:moveTo>
                      <a:pt x="115" y="456"/>
                    </a:moveTo>
                    <a:lnTo>
                      <a:pt x="89" y="343"/>
                    </a:lnTo>
                    <a:lnTo>
                      <a:pt x="72" y="290"/>
                    </a:lnTo>
                    <a:lnTo>
                      <a:pt x="0" y="247"/>
                    </a:lnTo>
                    <a:lnTo>
                      <a:pt x="40" y="209"/>
                    </a:lnTo>
                    <a:lnTo>
                      <a:pt x="21" y="147"/>
                    </a:lnTo>
                    <a:lnTo>
                      <a:pt x="25" y="121"/>
                    </a:lnTo>
                    <a:lnTo>
                      <a:pt x="138" y="44"/>
                    </a:lnTo>
                    <a:lnTo>
                      <a:pt x="138" y="16"/>
                    </a:lnTo>
                    <a:lnTo>
                      <a:pt x="156" y="0"/>
                    </a:lnTo>
                    <a:lnTo>
                      <a:pt x="194" y="4"/>
                    </a:lnTo>
                    <a:lnTo>
                      <a:pt x="263" y="68"/>
                    </a:lnTo>
                    <a:lnTo>
                      <a:pt x="306" y="78"/>
                    </a:lnTo>
                    <a:lnTo>
                      <a:pt x="457" y="189"/>
                    </a:lnTo>
                    <a:lnTo>
                      <a:pt x="455" y="252"/>
                    </a:lnTo>
                    <a:lnTo>
                      <a:pt x="441" y="295"/>
                    </a:lnTo>
                    <a:lnTo>
                      <a:pt x="467" y="344"/>
                    </a:lnTo>
                    <a:lnTo>
                      <a:pt x="483" y="429"/>
                    </a:lnTo>
                    <a:lnTo>
                      <a:pt x="483" y="529"/>
                    </a:lnTo>
                    <a:lnTo>
                      <a:pt x="499" y="566"/>
                    </a:lnTo>
                    <a:lnTo>
                      <a:pt x="507" y="616"/>
                    </a:lnTo>
                    <a:lnTo>
                      <a:pt x="481" y="629"/>
                    </a:lnTo>
                    <a:lnTo>
                      <a:pt x="481" y="676"/>
                    </a:lnTo>
                    <a:lnTo>
                      <a:pt x="396" y="651"/>
                    </a:lnTo>
                    <a:lnTo>
                      <a:pt x="302" y="633"/>
                    </a:lnTo>
                    <a:lnTo>
                      <a:pt x="283" y="531"/>
                    </a:lnTo>
                    <a:lnTo>
                      <a:pt x="258" y="489"/>
                    </a:lnTo>
                    <a:lnTo>
                      <a:pt x="176" y="453"/>
                    </a:lnTo>
                    <a:lnTo>
                      <a:pt x="115" y="456"/>
                    </a:lnTo>
                    <a:close/>
                  </a:path>
                </a:pathLst>
              </a:custGeom>
              <a:grpFill/>
              <a:ln w="12700">
                <a:solidFill>
                  <a:srgbClr val="92D050"/>
                </a:solidFill>
                <a:headEnd/>
                <a:tailEnd/>
              </a:ln>
              <a:effectLst/>
            </p:spPr>
            <p:style>
              <a:lnRef idx="1">
                <a:schemeClr val="accent3"/>
              </a:lnRef>
              <a:fillRef idx="3">
                <a:schemeClr val="accent3"/>
              </a:fillRef>
              <a:effectRef idx="2">
                <a:schemeClr val="accent3"/>
              </a:effectRef>
              <a:fontRef idx="minor">
                <a:schemeClr val="lt1"/>
              </a:fontRef>
            </p:style>
            <p:txBody>
              <a:bodyPr/>
              <a:lstStyle/>
              <a:p>
                <a:endParaRPr lang="es-ES"/>
              </a:p>
            </p:txBody>
          </p:sp>
        </p:grpSp>
        <p:sp>
          <p:nvSpPr>
            <p:cNvPr id="179" name="Freeform 82"/>
            <p:cNvSpPr>
              <a:spLocks/>
            </p:cNvSpPr>
            <p:nvPr/>
          </p:nvSpPr>
          <p:spPr bwMode="auto">
            <a:xfrm>
              <a:off x="973664" y="2440712"/>
              <a:ext cx="366743" cy="294505"/>
            </a:xfrm>
            <a:custGeom>
              <a:avLst/>
              <a:gdLst>
                <a:gd name="T0" fmla="*/ 737 w 737"/>
                <a:gd name="T1" fmla="*/ 205 h 591"/>
                <a:gd name="T2" fmla="*/ 694 w 737"/>
                <a:gd name="T3" fmla="*/ 305 h 591"/>
                <a:gd name="T4" fmla="*/ 641 w 737"/>
                <a:gd name="T5" fmla="*/ 374 h 591"/>
                <a:gd name="T6" fmla="*/ 629 w 737"/>
                <a:gd name="T7" fmla="*/ 435 h 591"/>
                <a:gd name="T8" fmla="*/ 575 w 737"/>
                <a:gd name="T9" fmla="*/ 451 h 591"/>
                <a:gd name="T10" fmla="*/ 532 w 737"/>
                <a:gd name="T11" fmla="*/ 555 h 591"/>
                <a:gd name="T12" fmla="*/ 488 w 737"/>
                <a:gd name="T13" fmla="*/ 569 h 591"/>
                <a:gd name="T14" fmla="*/ 444 w 737"/>
                <a:gd name="T15" fmla="*/ 550 h 591"/>
                <a:gd name="T16" fmla="*/ 402 w 737"/>
                <a:gd name="T17" fmla="*/ 558 h 591"/>
                <a:gd name="T18" fmla="*/ 327 w 737"/>
                <a:gd name="T19" fmla="*/ 468 h 591"/>
                <a:gd name="T20" fmla="*/ 296 w 737"/>
                <a:gd name="T21" fmla="*/ 466 h 591"/>
                <a:gd name="T22" fmla="*/ 231 w 737"/>
                <a:gd name="T23" fmla="*/ 511 h 591"/>
                <a:gd name="T24" fmla="*/ 172 w 737"/>
                <a:gd name="T25" fmla="*/ 525 h 591"/>
                <a:gd name="T26" fmla="*/ 145 w 737"/>
                <a:gd name="T27" fmla="*/ 575 h 591"/>
                <a:gd name="T28" fmla="*/ 130 w 737"/>
                <a:gd name="T29" fmla="*/ 586 h 591"/>
                <a:gd name="T30" fmla="*/ 93 w 737"/>
                <a:gd name="T31" fmla="*/ 556 h 591"/>
                <a:gd name="T32" fmla="*/ 15 w 737"/>
                <a:gd name="T33" fmla="*/ 591 h 591"/>
                <a:gd name="T34" fmla="*/ 0 w 737"/>
                <a:gd name="T35" fmla="*/ 535 h 591"/>
                <a:gd name="T36" fmla="*/ 83 w 737"/>
                <a:gd name="T37" fmla="*/ 482 h 591"/>
                <a:gd name="T38" fmla="*/ 68 w 737"/>
                <a:gd name="T39" fmla="*/ 448 h 591"/>
                <a:gd name="T40" fmla="*/ 55 w 737"/>
                <a:gd name="T41" fmla="*/ 416 h 591"/>
                <a:gd name="T42" fmla="*/ 100 w 737"/>
                <a:gd name="T43" fmla="*/ 353 h 591"/>
                <a:gd name="T44" fmla="*/ 88 w 737"/>
                <a:gd name="T45" fmla="*/ 270 h 591"/>
                <a:gd name="T46" fmla="*/ 100 w 737"/>
                <a:gd name="T47" fmla="*/ 106 h 591"/>
                <a:gd name="T48" fmla="*/ 142 w 737"/>
                <a:gd name="T49" fmla="*/ 47 h 591"/>
                <a:gd name="T50" fmla="*/ 206 w 737"/>
                <a:gd name="T51" fmla="*/ 0 h 591"/>
                <a:gd name="T52" fmla="*/ 260 w 737"/>
                <a:gd name="T53" fmla="*/ 32 h 591"/>
                <a:gd name="T54" fmla="*/ 333 w 737"/>
                <a:gd name="T55" fmla="*/ 32 h 591"/>
                <a:gd name="T56" fmla="*/ 353 w 737"/>
                <a:gd name="T57" fmla="*/ 74 h 591"/>
                <a:gd name="T58" fmla="*/ 456 w 737"/>
                <a:gd name="T59" fmla="*/ 78 h 591"/>
                <a:gd name="T60" fmla="*/ 472 w 737"/>
                <a:gd name="T61" fmla="*/ 28 h 591"/>
                <a:gd name="T62" fmla="*/ 595 w 737"/>
                <a:gd name="T63" fmla="*/ 44 h 591"/>
                <a:gd name="T64" fmla="*/ 668 w 737"/>
                <a:gd name="T65" fmla="*/ 78 h 591"/>
                <a:gd name="T66" fmla="*/ 729 w 737"/>
                <a:gd name="T67" fmla="*/ 120 h 591"/>
                <a:gd name="T68" fmla="*/ 737 w 737"/>
                <a:gd name="T69" fmla="*/ 205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37" h="591">
                  <a:moveTo>
                    <a:pt x="737" y="205"/>
                  </a:moveTo>
                  <a:lnTo>
                    <a:pt x="694" y="305"/>
                  </a:lnTo>
                  <a:lnTo>
                    <a:pt x="641" y="374"/>
                  </a:lnTo>
                  <a:lnTo>
                    <a:pt x="629" y="435"/>
                  </a:lnTo>
                  <a:lnTo>
                    <a:pt x="575" y="451"/>
                  </a:lnTo>
                  <a:lnTo>
                    <a:pt x="532" y="555"/>
                  </a:lnTo>
                  <a:lnTo>
                    <a:pt x="488" y="569"/>
                  </a:lnTo>
                  <a:lnTo>
                    <a:pt x="444" y="550"/>
                  </a:lnTo>
                  <a:lnTo>
                    <a:pt x="402" y="558"/>
                  </a:lnTo>
                  <a:lnTo>
                    <a:pt x="327" y="468"/>
                  </a:lnTo>
                  <a:lnTo>
                    <a:pt x="296" y="466"/>
                  </a:lnTo>
                  <a:lnTo>
                    <a:pt x="231" y="511"/>
                  </a:lnTo>
                  <a:lnTo>
                    <a:pt x="172" y="525"/>
                  </a:lnTo>
                  <a:lnTo>
                    <a:pt x="145" y="575"/>
                  </a:lnTo>
                  <a:lnTo>
                    <a:pt x="130" y="586"/>
                  </a:lnTo>
                  <a:lnTo>
                    <a:pt x="93" y="556"/>
                  </a:lnTo>
                  <a:lnTo>
                    <a:pt x="15" y="591"/>
                  </a:lnTo>
                  <a:lnTo>
                    <a:pt x="0" y="535"/>
                  </a:lnTo>
                  <a:lnTo>
                    <a:pt x="83" y="482"/>
                  </a:lnTo>
                  <a:lnTo>
                    <a:pt x="68" y="448"/>
                  </a:lnTo>
                  <a:lnTo>
                    <a:pt x="55" y="416"/>
                  </a:lnTo>
                  <a:lnTo>
                    <a:pt x="100" y="353"/>
                  </a:lnTo>
                  <a:lnTo>
                    <a:pt x="88" y="270"/>
                  </a:lnTo>
                  <a:lnTo>
                    <a:pt x="100" y="106"/>
                  </a:lnTo>
                  <a:lnTo>
                    <a:pt x="142" y="47"/>
                  </a:lnTo>
                  <a:lnTo>
                    <a:pt x="206" y="0"/>
                  </a:lnTo>
                  <a:lnTo>
                    <a:pt x="260" y="32"/>
                  </a:lnTo>
                  <a:lnTo>
                    <a:pt x="333" y="32"/>
                  </a:lnTo>
                  <a:lnTo>
                    <a:pt x="353" y="74"/>
                  </a:lnTo>
                  <a:lnTo>
                    <a:pt x="456" y="78"/>
                  </a:lnTo>
                  <a:lnTo>
                    <a:pt x="472" y="28"/>
                  </a:lnTo>
                  <a:lnTo>
                    <a:pt x="595" y="44"/>
                  </a:lnTo>
                  <a:lnTo>
                    <a:pt x="668" y="78"/>
                  </a:lnTo>
                  <a:lnTo>
                    <a:pt x="729" y="120"/>
                  </a:lnTo>
                  <a:lnTo>
                    <a:pt x="737" y="205"/>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180" name="Freeform 84"/>
            <p:cNvSpPr>
              <a:spLocks/>
            </p:cNvSpPr>
            <p:nvPr/>
          </p:nvSpPr>
          <p:spPr bwMode="auto">
            <a:xfrm>
              <a:off x="1238720" y="2497946"/>
              <a:ext cx="313398" cy="281725"/>
            </a:xfrm>
            <a:custGeom>
              <a:avLst/>
              <a:gdLst>
                <a:gd name="T0" fmla="*/ 297 w 630"/>
                <a:gd name="T1" fmla="*/ 0 h 566"/>
                <a:gd name="T2" fmla="*/ 374 w 630"/>
                <a:gd name="T3" fmla="*/ 3 h 566"/>
                <a:gd name="T4" fmla="*/ 412 w 630"/>
                <a:gd name="T5" fmla="*/ 22 h 566"/>
                <a:gd name="T6" fmla="*/ 447 w 630"/>
                <a:gd name="T7" fmla="*/ 64 h 566"/>
                <a:gd name="T8" fmla="*/ 473 w 630"/>
                <a:gd name="T9" fmla="*/ 169 h 566"/>
                <a:gd name="T10" fmla="*/ 524 w 630"/>
                <a:gd name="T11" fmla="*/ 204 h 566"/>
                <a:gd name="T12" fmla="*/ 630 w 630"/>
                <a:gd name="T13" fmla="*/ 202 h 566"/>
                <a:gd name="T14" fmla="*/ 606 w 630"/>
                <a:gd name="T15" fmla="*/ 243 h 566"/>
                <a:gd name="T16" fmla="*/ 518 w 630"/>
                <a:gd name="T17" fmla="*/ 330 h 566"/>
                <a:gd name="T18" fmla="*/ 526 w 630"/>
                <a:gd name="T19" fmla="*/ 368 h 566"/>
                <a:gd name="T20" fmla="*/ 462 w 630"/>
                <a:gd name="T21" fmla="*/ 417 h 566"/>
                <a:gd name="T22" fmla="*/ 441 w 630"/>
                <a:gd name="T23" fmla="*/ 455 h 566"/>
                <a:gd name="T24" fmla="*/ 419 w 630"/>
                <a:gd name="T25" fmla="*/ 468 h 566"/>
                <a:gd name="T26" fmla="*/ 420 w 630"/>
                <a:gd name="T27" fmla="*/ 482 h 566"/>
                <a:gd name="T28" fmla="*/ 441 w 630"/>
                <a:gd name="T29" fmla="*/ 511 h 566"/>
                <a:gd name="T30" fmla="*/ 404 w 630"/>
                <a:gd name="T31" fmla="*/ 521 h 566"/>
                <a:gd name="T32" fmla="*/ 388 w 630"/>
                <a:gd name="T33" fmla="*/ 472 h 566"/>
                <a:gd name="T34" fmla="*/ 363 w 630"/>
                <a:gd name="T35" fmla="*/ 442 h 566"/>
                <a:gd name="T36" fmla="*/ 323 w 630"/>
                <a:gd name="T37" fmla="*/ 457 h 566"/>
                <a:gd name="T38" fmla="*/ 304 w 630"/>
                <a:gd name="T39" fmla="*/ 495 h 566"/>
                <a:gd name="T40" fmla="*/ 224 w 630"/>
                <a:gd name="T41" fmla="*/ 510 h 566"/>
                <a:gd name="T42" fmla="*/ 193 w 630"/>
                <a:gd name="T43" fmla="*/ 523 h 566"/>
                <a:gd name="T44" fmla="*/ 144 w 630"/>
                <a:gd name="T45" fmla="*/ 566 h 566"/>
                <a:gd name="T46" fmla="*/ 129 w 630"/>
                <a:gd name="T47" fmla="*/ 536 h 566"/>
                <a:gd name="T48" fmla="*/ 119 w 630"/>
                <a:gd name="T49" fmla="*/ 474 h 566"/>
                <a:gd name="T50" fmla="*/ 102 w 630"/>
                <a:gd name="T51" fmla="*/ 459 h 566"/>
                <a:gd name="T52" fmla="*/ 46 w 630"/>
                <a:gd name="T53" fmla="*/ 489 h 566"/>
                <a:gd name="T54" fmla="*/ 0 w 630"/>
                <a:gd name="T55" fmla="*/ 440 h 566"/>
                <a:gd name="T56" fmla="*/ 42 w 630"/>
                <a:gd name="T57" fmla="*/ 337 h 566"/>
                <a:gd name="T58" fmla="*/ 98 w 630"/>
                <a:gd name="T59" fmla="*/ 320 h 566"/>
                <a:gd name="T60" fmla="*/ 107 w 630"/>
                <a:gd name="T61" fmla="*/ 261 h 566"/>
                <a:gd name="T62" fmla="*/ 160 w 630"/>
                <a:gd name="T63" fmla="*/ 194 h 566"/>
                <a:gd name="T64" fmla="*/ 204 w 630"/>
                <a:gd name="T65" fmla="*/ 88 h 566"/>
                <a:gd name="T66" fmla="*/ 197 w 630"/>
                <a:gd name="T67" fmla="*/ 6 h 566"/>
                <a:gd name="T68" fmla="*/ 297 w 630"/>
                <a:gd name="T69" fmla="*/ 0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0" h="566">
                  <a:moveTo>
                    <a:pt x="297" y="0"/>
                  </a:moveTo>
                  <a:lnTo>
                    <a:pt x="374" y="3"/>
                  </a:lnTo>
                  <a:lnTo>
                    <a:pt x="412" y="22"/>
                  </a:lnTo>
                  <a:lnTo>
                    <a:pt x="447" y="64"/>
                  </a:lnTo>
                  <a:lnTo>
                    <a:pt x="473" y="169"/>
                  </a:lnTo>
                  <a:lnTo>
                    <a:pt x="524" y="204"/>
                  </a:lnTo>
                  <a:lnTo>
                    <a:pt x="630" y="202"/>
                  </a:lnTo>
                  <a:lnTo>
                    <a:pt x="606" y="243"/>
                  </a:lnTo>
                  <a:lnTo>
                    <a:pt x="518" y="330"/>
                  </a:lnTo>
                  <a:lnTo>
                    <a:pt x="526" y="368"/>
                  </a:lnTo>
                  <a:lnTo>
                    <a:pt x="462" y="417"/>
                  </a:lnTo>
                  <a:lnTo>
                    <a:pt x="441" y="455"/>
                  </a:lnTo>
                  <a:lnTo>
                    <a:pt x="419" y="468"/>
                  </a:lnTo>
                  <a:lnTo>
                    <a:pt x="420" y="482"/>
                  </a:lnTo>
                  <a:lnTo>
                    <a:pt x="441" y="511"/>
                  </a:lnTo>
                  <a:lnTo>
                    <a:pt x="404" y="521"/>
                  </a:lnTo>
                  <a:lnTo>
                    <a:pt x="388" y="472"/>
                  </a:lnTo>
                  <a:lnTo>
                    <a:pt x="363" y="442"/>
                  </a:lnTo>
                  <a:lnTo>
                    <a:pt x="323" y="457"/>
                  </a:lnTo>
                  <a:lnTo>
                    <a:pt x="304" y="495"/>
                  </a:lnTo>
                  <a:lnTo>
                    <a:pt x="224" y="510"/>
                  </a:lnTo>
                  <a:lnTo>
                    <a:pt x="193" y="523"/>
                  </a:lnTo>
                  <a:lnTo>
                    <a:pt x="144" y="566"/>
                  </a:lnTo>
                  <a:lnTo>
                    <a:pt x="129" y="536"/>
                  </a:lnTo>
                  <a:lnTo>
                    <a:pt x="119" y="474"/>
                  </a:lnTo>
                  <a:lnTo>
                    <a:pt x="102" y="459"/>
                  </a:lnTo>
                  <a:lnTo>
                    <a:pt x="46" y="489"/>
                  </a:lnTo>
                  <a:lnTo>
                    <a:pt x="0" y="440"/>
                  </a:lnTo>
                  <a:lnTo>
                    <a:pt x="42" y="337"/>
                  </a:lnTo>
                  <a:lnTo>
                    <a:pt x="98" y="320"/>
                  </a:lnTo>
                  <a:lnTo>
                    <a:pt x="107" y="261"/>
                  </a:lnTo>
                  <a:lnTo>
                    <a:pt x="160" y="194"/>
                  </a:lnTo>
                  <a:lnTo>
                    <a:pt x="204" y="88"/>
                  </a:lnTo>
                  <a:lnTo>
                    <a:pt x="197" y="6"/>
                  </a:lnTo>
                  <a:lnTo>
                    <a:pt x="297" y="0"/>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181" name="Freeform 85"/>
            <p:cNvSpPr>
              <a:spLocks/>
            </p:cNvSpPr>
            <p:nvPr/>
          </p:nvSpPr>
          <p:spPr bwMode="auto">
            <a:xfrm>
              <a:off x="985334" y="2163989"/>
              <a:ext cx="340070" cy="316176"/>
            </a:xfrm>
            <a:custGeom>
              <a:avLst/>
              <a:gdLst>
                <a:gd name="T0" fmla="*/ 0 w 682"/>
                <a:gd name="T1" fmla="*/ 139 h 634"/>
                <a:gd name="T2" fmla="*/ 74 w 682"/>
                <a:gd name="T3" fmla="*/ 16 h 634"/>
                <a:gd name="T4" fmla="*/ 99 w 682"/>
                <a:gd name="T5" fmla="*/ 17 h 634"/>
                <a:gd name="T6" fmla="*/ 103 w 682"/>
                <a:gd name="T7" fmla="*/ 0 h 634"/>
                <a:gd name="T8" fmla="*/ 165 w 682"/>
                <a:gd name="T9" fmla="*/ 70 h 634"/>
                <a:gd name="T10" fmla="*/ 253 w 682"/>
                <a:gd name="T11" fmla="*/ 74 h 634"/>
                <a:gd name="T12" fmla="*/ 308 w 682"/>
                <a:gd name="T13" fmla="*/ 122 h 634"/>
                <a:gd name="T14" fmla="*/ 432 w 682"/>
                <a:gd name="T15" fmla="*/ 142 h 634"/>
                <a:gd name="T16" fmla="*/ 538 w 682"/>
                <a:gd name="T17" fmla="*/ 142 h 634"/>
                <a:gd name="T18" fmla="*/ 632 w 682"/>
                <a:gd name="T19" fmla="*/ 209 h 634"/>
                <a:gd name="T20" fmla="*/ 682 w 682"/>
                <a:gd name="T21" fmla="*/ 298 h 634"/>
                <a:gd name="T22" fmla="*/ 649 w 682"/>
                <a:gd name="T23" fmla="*/ 331 h 634"/>
                <a:gd name="T24" fmla="*/ 649 w 682"/>
                <a:gd name="T25" fmla="*/ 449 h 634"/>
                <a:gd name="T26" fmla="*/ 666 w 682"/>
                <a:gd name="T27" fmla="*/ 475 h 634"/>
                <a:gd name="T28" fmla="*/ 639 w 682"/>
                <a:gd name="T29" fmla="*/ 487 h 634"/>
                <a:gd name="T30" fmla="*/ 644 w 682"/>
                <a:gd name="T31" fmla="*/ 550 h 634"/>
                <a:gd name="T32" fmla="*/ 648 w 682"/>
                <a:gd name="T33" fmla="*/ 634 h 634"/>
                <a:gd name="T34" fmla="*/ 571 w 682"/>
                <a:gd name="T35" fmla="*/ 599 h 634"/>
                <a:gd name="T36" fmla="*/ 448 w 682"/>
                <a:gd name="T37" fmla="*/ 584 h 634"/>
                <a:gd name="T38" fmla="*/ 432 w 682"/>
                <a:gd name="T39" fmla="*/ 632 h 634"/>
                <a:gd name="T40" fmla="*/ 330 w 682"/>
                <a:gd name="T41" fmla="*/ 630 h 634"/>
                <a:gd name="T42" fmla="*/ 308 w 682"/>
                <a:gd name="T43" fmla="*/ 587 h 634"/>
                <a:gd name="T44" fmla="*/ 236 w 682"/>
                <a:gd name="T45" fmla="*/ 587 h 634"/>
                <a:gd name="T46" fmla="*/ 182 w 682"/>
                <a:gd name="T47" fmla="*/ 555 h 634"/>
                <a:gd name="T48" fmla="*/ 241 w 682"/>
                <a:gd name="T49" fmla="*/ 509 h 634"/>
                <a:gd name="T50" fmla="*/ 292 w 682"/>
                <a:gd name="T51" fmla="*/ 465 h 634"/>
                <a:gd name="T52" fmla="*/ 318 w 682"/>
                <a:gd name="T53" fmla="*/ 437 h 634"/>
                <a:gd name="T54" fmla="*/ 333 w 682"/>
                <a:gd name="T55" fmla="*/ 410 h 634"/>
                <a:gd name="T56" fmla="*/ 329 w 682"/>
                <a:gd name="T57" fmla="*/ 366 h 634"/>
                <a:gd name="T58" fmla="*/ 301 w 682"/>
                <a:gd name="T59" fmla="*/ 339 h 634"/>
                <a:gd name="T60" fmla="*/ 265 w 682"/>
                <a:gd name="T61" fmla="*/ 330 h 634"/>
                <a:gd name="T62" fmla="*/ 224 w 682"/>
                <a:gd name="T63" fmla="*/ 330 h 634"/>
                <a:gd name="T64" fmla="*/ 213 w 682"/>
                <a:gd name="T65" fmla="*/ 310 h 634"/>
                <a:gd name="T66" fmla="*/ 205 w 682"/>
                <a:gd name="T67" fmla="*/ 272 h 634"/>
                <a:gd name="T68" fmla="*/ 197 w 682"/>
                <a:gd name="T69" fmla="*/ 219 h 634"/>
                <a:gd name="T70" fmla="*/ 165 w 682"/>
                <a:gd name="T71" fmla="*/ 172 h 634"/>
                <a:gd name="T72" fmla="*/ 134 w 682"/>
                <a:gd name="T73" fmla="*/ 157 h 634"/>
                <a:gd name="T74" fmla="*/ 82 w 682"/>
                <a:gd name="T75" fmla="*/ 144 h 634"/>
                <a:gd name="T76" fmla="*/ 44 w 682"/>
                <a:gd name="T77" fmla="*/ 149 h 634"/>
                <a:gd name="T78" fmla="*/ 23 w 682"/>
                <a:gd name="T79" fmla="*/ 157 h 634"/>
                <a:gd name="T80" fmla="*/ 0 w 682"/>
                <a:gd name="T81" fmla="*/ 139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2" h="634">
                  <a:moveTo>
                    <a:pt x="0" y="139"/>
                  </a:moveTo>
                  <a:lnTo>
                    <a:pt x="74" y="16"/>
                  </a:lnTo>
                  <a:lnTo>
                    <a:pt x="99" y="17"/>
                  </a:lnTo>
                  <a:lnTo>
                    <a:pt x="103" y="0"/>
                  </a:lnTo>
                  <a:lnTo>
                    <a:pt x="165" y="70"/>
                  </a:lnTo>
                  <a:lnTo>
                    <a:pt x="253" y="74"/>
                  </a:lnTo>
                  <a:lnTo>
                    <a:pt x="308" y="122"/>
                  </a:lnTo>
                  <a:lnTo>
                    <a:pt x="432" y="142"/>
                  </a:lnTo>
                  <a:lnTo>
                    <a:pt x="538" y="142"/>
                  </a:lnTo>
                  <a:lnTo>
                    <a:pt x="632" y="209"/>
                  </a:lnTo>
                  <a:lnTo>
                    <a:pt x="682" y="298"/>
                  </a:lnTo>
                  <a:lnTo>
                    <a:pt x="649" y="331"/>
                  </a:lnTo>
                  <a:lnTo>
                    <a:pt x="649" y="449"/>
                  </a:lnTo>
                  <a:lnTo>
                    <a:pt x="666" y="475"/>
                  </a:lnTo>
                  <a:lnTo>
                    <a:pt x="639" y="487"/>
                  </a:lnTo>
                  <a:lnTo>
                    <a:pt x="644" y="550"/>
                  </a:lnTo>
                  <a:lnTo>
                    <a:pt x="648" y="634"/>
                  </a:lnTo>
                  <a:lnTo>
                    <a:pt x="571" y="599"/>
                  </a:lnTo>
                  <a:lnTo>
                    <a:pt x="448" y="584"/>
                  </a:lnTo>
                  <a:lnTo>
                    <a:pt x="432" y="632"/>
                  </a:lnTo>
                  <a:lnTo>
                    <a:pt x="330" y="630"/>
                  </a:lnTo>
                  <a:lnTo>
                    <a:pt x="308" y="587"/>
                  </a:lnTo>
                  <a:lnTo>
                    <a:pt x="236" y="587"/>
                  </a:lnTo>
                  <a:lnTo>
                    <a:pt x="182" y="555"/>
                  </a:lnTo>
                  <a:lnTo>
                    <a:pt x="241" y="509"/>
                  </a:lnTo>
                  <a:lnTo>
                    <a:pt x="292" y="465"/>
                  </a:lnTo>
                  <a:lnTo>
                    <a:pt x="318" y="437"/>
                  </a:lnTo>
                  <a:lnTo>
                    <a:pt x="333" y="410"/>
                  </a:lnTo>
                  <a:lnTo>
                    <a:pt x="329" y="366"/>
                  </a:lnTo>
                  <a:lnTo>
                    <a:pt x="301" y="339"/>
                  </a:lnTo>
                  <a:lnTo>
                    <a:pt x="265" y="330"/>
                  </a:lnTo>
                  <a:lnTo>
                    <a:pt x="224" y="330"/>
                  </a:lnTo>
                  <a:lnTo>
                    <a:pt x="213" y="310"/>
                  </a:lnTo>
                  <a:lnTo>
                    <a:pt x="205" y="272"/>
                  </a:lnTo>
                  <a:lnTo>
                    <a:pt x="197" y="219"/>
                  </a:lnTo>
                  <a:lnTo>
                    <a:pt x="165" y="172"/>
                  </a:lnTo>
                  <a:lnTo>
                    <a:pt x="134" y="157"/>
                  </a:lnTo>
                  <a:lnTo>
                    <a:pt x="82" y="144"/>
                  </a:lnTo>
                  <a:lnTo>
                    <a:pt x="44" y="149"/>
                  </a:lnTo>
                  <a:lnTo>
                    <a:pt x="23" y="157"/>
                  </a:lnTo>
                  <a:lnTo>
                    <a:pt x="0" y="139"/>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182" name="Freeform 92"/>
            <p:cNvSpPr>
              <a:spLocks/>
            </p:cNvSpPr>
            <p:nvPr/>
          </p:nvSpPr>
          <p:spPr bwMode="auto">
            <a:xfrm>
              <a:off x="1688812" y="2221778"/>
              <a:ext cx="329512" cy="304508"/>
            </a:xfrm>
            <a:custGeom>
              <a:avLst/>
              <a:gdLst>
                <a:gd name="T0" fmla="*/ 4 w 662"/>
                <a:gd name="T1" fmla="*/ 321 h 612"/>
                <a:gd name="T2" fmla="*/ 78 w 662"/>
                <a:gd name="T3" fmla="*/ 260 h 612"/>
                <a:gd name="T4" fmla="*/ 106 w 662"/>
                <a:gd name="T5" fmla="*/ 190 h 612"/>
                <a:gd name="T6" fmla="*/ 154 w 662"/>
                <a:gd name="T7" fmla="*/ 148 h 612"/>
                <a:gd name="T8" fmla="*/ 178 w 662"/>
                <a:gd name="T9" fmla="*/ 81 h 612"/>
                <a:gd name="T10" fmla="*/ 204 w 662"/>
                <a:gd name="T11" fmla="*/ 90 h 612"/>
                <a:gd name="T12" fmla="*/ 238 w 662"/>
                <a:gd name="T13" fmla="*/ 72 h 612"/>
                <a:gd name="T14" fmla="*/ 247 w 662"/>
                <a:gd name="T15" fmla="*/ 22 h 612"/>
                <a:gd name="T16" fmla="*/ 265 w 662"/>
                <a:gd name="T17" fmla="*/ 4 h 612"/>
                <a:gd name="T18" fmla="*/ 284 w 662"/>
                <a:gd name="T19" fmla="*/ 11 h 612"/>
                <a:gd name="T20" fmla="*/ 284 w 662"/>
                <a:gd name="T21" fmla="*/ 36 h 612"/>
                <a:gd name="T22" fmla="*/ 293 w 662"/>
                <a:gd name="T23" fmla="*/ 84 h 612"/>
                <a:gd name="T24" fmla="*/ 308 w 662"/>
                <a:gd name="T25" fmla="*/ 93 h 612"/>
                <a:gd name="T26" fmla="*/ 349 w 662"/>
                <a:gd name="T27" fmla="*/ 77 h 612"/>
                <a:gd name="T28" fmla="*/ 370 w 662"/>
                <a:gd name="T29" fmla="*/ 51 h 612"/>
                <a:gd name="T30" fmla="*/ 389 w 662"/>
                <a:gd name="T31" fmla="*/ 9 h 612"/>
                <a:gd name="T32" fmla="*/ 473 w 662"/>
                <a:gd name="T33" fmla="*/ 0 h 612"/>
                <a:gd name="T34" fmla="*/ 540 w 662"/>
                <a:gd name="T35" fmla="*/ 7 h 612"/>
                <a:gd name="T36" fmla="*/ 545 w 662"/>
                <a:gd name="T37" fmla="*/ 48 h 612"/>
                <a:gd name="T38" fmla="*/ 553 w 662"/>
                <a:gd name="T39" fmla="*/ 88 h 612"/>
                <a:gd name="T40" fmla="*/ 589 w 662"/>
                <a:gd name="T41" fmla="*/ 103 h 612"/>
                <a:gd name="T42" fmla="*/ 620 w 662"/>
                <a:gd name="T43" fmla="*/ 106 h 612"/>
                <a:gd name="T44" fmla="*/ 632 w 662"/>
                <a:gd name="T45" fmla="*/ 137 h 612"/>
                <a:gd name="T46" fmla="*/ 662 w 662"/>
                <a:gd name="T47" fmla="*/ 148 h 612"/>
                <a:gd name="T48" fmla="*/ 651 w 662"/>
                <a:gd name="T49" fmla="*/ 236 h 612"/>
                <a:gd name="T50" fmla="*/ 619 w 662"/>
                <a:gd name="T51" fmla="*/ 274 h 612"/>
                <a:gd name="T52" fmla="*/ 581 w 662"/>
                <a:gd name="T53" fmla="*/ 297 h 612"/>
                <a:gd name="T54" fmla="*/ 581 w 662"/>
                <a:gd name="T55" fmla="*/ 355 h 612"/>
                <a:gd name="T56" fmla="*/ 604 w 662"/>
                <a:gd name="T57" fmla="*/ 398 h 612"/>
                <a:gd name="T58" fmla="*/ 574 w 662"/>
                <a:gd name="T59" fmla="*/ 409 h 612"/>
                <a:gd name="T60" fmla="*/ 560 w 662"/>
                <a:gd name="T61" fmla="*/ 375 h 612"/>
                <a:gd name="T62" fmla="*/ 546 w 662"/>
                <a:gd name="T63" fmla="*/ 417 h 612"/>
                <a:gd name="T64" fmla="*/ 504 w 662"/>
                <a:gd name="T65" fmla="*/ 467 h 612"/>
                <a:gd name="T66" fmla="*/ 540 w 662"/>
                <a:gd name="T67" fmla="*/ 519 h 612"/>
                <a:gd name="T68" fmla="*/ 562 w 662"/>
                <a:gd name="T69" fmla="*/ 567 h 612"/>
                <a:gd name="T70" fmla="*/ 523 w 662"/>
                <a:gd name="T71" fmla="*/ 583 h 612"/>
                <a:gd name="T72" fmla="*/ 473 w 662"/>
                <a:gd name="T73" fmla="*/ 594 h 612"/>
                <a:gd name="T74" fmla="*/ 440 w 662"/>
                <a:gd name="T75" fmla="*/ 587 h 612"/>
                <a:gd name="T76" fmla="*/ 396 w 662"/>
                <a:gd name="T77" fmla="*/ 612 h 612"/>
                <a:gd name="T78" fmla="*/ 366 w 662"/>
                <a:gd name="T79" fmla="*/ 531 h 612"/>
                <a:gd name="T80" fmla="*/ 402 w 662"/>
                <a:gd name="T81" fmla="*/ 492 h 612"/>
                <a:gd name="T82" fmla="*/ 313 w 662"/>
                <a:gd name="T83" fmla="*/ 473 h 612"/>
                <a:gd name="T84" fmla="*/ 266 w 662"/>
                <a:gd name="T85" fmla="*/ 452 h 612"/>
                <a:gd name="T86" fmla="*/ 240 w 662"/>
                <a:gd name="T87" fmla="*/ 459 h 612"/>
                <a:gd name="T88" fmla="*/ 203 w 662"/>
                <a:gd name="T89" fmla="*/ 427 h 612"/>
                <a:gd name="T90" fmla="*/ 193 w 662"/>
                <a:gd name="T91" fmla="*/ 450 h 612"/>
                <a:gd name="T92" fmla="*/ 170 w 662"/>
                <a:gd name="T93" fmla="*/ 468 h 612"/>
                <a:gd name="T94" fmla="*/ 145 w 662"/>
                <a:gd name="T95" fmla="*/ 471 h 612"/>
                <a:gd name="T96" fmla="*/ 117 w 662"/>
                <a:gd name="T97" fmla="*/ 440 h 612"/>
                <a:gd name="T98" fmla="*/ 61 w 662"/>
                <a:gd name="T99" fmla="*/ 474 h 612"/>
                <a:gd name="T100" fmla="*/ 53 w 662"/>
                <a:gd name="T101" fmla="*/ 372 h 612"/>
                <a:gd name="T102" fmla="*/ 0 w 662"/>
                <a:gd name="T103" fmla="*/ 349 h 612"/>
                <a:gd name="T104" fmla="*/ 4 w 662"/>
                <a:gd name="T105" fmla="*/ 321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62" h="612">
                  <a:moveTo>
                    <a:pt x="4" y="321"/>
                  </a:moveTo>
                  <a:lnTo>
                    <a:pt x="78" y="260"/>
                  </a:lnTo>
                  <a:lnTo>
                    <a:pt x="106" y="190"/>
                  </a:lnTo>
                  <a:lnTo>
                    <a:pt x="154" y="148"/>
                  </a:lnTo>
                  <a:lnTo>
                    <a:pt x="178" y="81"/>
                  </a:lnTo>
                  <a:lnTo>
                    <a:pt x="204" y="90"/>
                  </a:lnTo>
                  <a:lnTo>
                    <a:pt x="238" y="72"/>
                  </a:lnTo>
                  <a:lnTo>
                    <a:pt x="247" y="22"/>
                  </a:lnTo>
                  <a:lnTo>
                    <a:pt x="265" y="4"/>
                  </a:lnTo>
                  <a:lnTo>
                    <a:pt x="284" y="11"/>
                  </a:lnTo>
                  <a:lnTo>
                    <a:pt x="284" y="36"/>
                  </a:lnTo>
                  <a:lnTo>
                    <a:pt x="293" y="84"/>
                  </a:lnTo>
                  <a:lnTo>
                    <a:pt x="308" y="93"/>
                  </a:lnTo>
                  <a:lnTo>
                    <a:pt x="349" y="77"/>
                  </a:lnTo>
                  <a:lnTo>
                    <a:pt x="370" y="51"/>
                  </a:lnTo>
                  <a:lnTo>
                    <a:pt x="389" y="9"/>
                  </a:lnTo>
                  <a:lnTo>
                    <a:pt x="473" y="0"/>
                  </a:lnTo>
                  <a:lnTo>
                    <a:pt x="540" y="7"/>
                  </a:lnTo>
                  <a:lnTo>
                    <a:pt x="545" y="48"/>
                  </a:lnTo>
                  <a:lnTo>
                    <a:pt x="553" y="88"/>
                  </a:lnTo>
                  <a:lnTo>
                    <a:pt x="589" y="103"/>
                  </a:lnTo>
                  <a:lnTo>
                    <a:pt x="620" y="106"/>
                  </a:lnTo>
                  <a:lnTo>
                    <a:pt x="632" y="137"/>
                  </a:lnTo>
                  <a:lnTo>
                    <a:pt x="662" y="148"/>
                  </a:lnTo>
                  <a:lnTo>
                    <a:pt x="651" y="236"/>
                  </a:lnTo>
                  <a:lnTo>
                    <a:pt x="619" y="274"/>
                  </a:lnTo>
                  <a:lnTo>
                    <a:pt x="581" y="297"/>
                  </a:lnTo>
                  <a:lnTo>
                    <a:pt x="581" y="355"/>
                  </a:lnTo>
                  <a:lnTo>
                    <a:pt x="604" y="398"/>
                  </a:lnTo>
                  <a:lnTo>
                    <a:pt x="574" y="409"/>
                  </a:lnTo>
                  <a:lnTo>
                    <a:pt x="560" y="375"/>
                  </a:lnTo>
                  <a:lnTo>
                    <a:pt x="546" y="417"/>
                  </a:lnTo>
                  <a:lnTo>
                    <a:pt x="504" y="467"/>
                  </a:lnTo>
                  <a:lnTo>
                    <a:pt x="540" y="519"/>
                  </a:lnTo>
                  <a:lnTo>
                    <a:pt x="562" y="567"/>
                  </a:lnTo>
                  <a:lnTo>
                    <a:pt x="523" y="583"/>
                  </a:lnTo>
                  <a:lnTo>
                    <a:pt x="473" y="594"/>
                  </a:lnTo>
                  <a:lnTo>
                    <a:pt x="440" y="587"/>
                  </a:lnTo>
                  <a:lnTo>
                    <a:pt x="396" y="612"/>
                  </a:lnTo>
                  <a:lnTo>
                    <a:pt x="366" y="531"/>
                  </a:lnTo>
                  <a:lnTo>
                    <a:pt x="402" y="492"/>
                  </a:lnTo>
                  <a:lnTo>
                    <a:pt x="313" y="473"/>
                  </a:lnTo>
                  <a:lnTo>
                    <a:pt x="266" y="452"/>
                  </a:lnTo>
                  <a:lnTo>
                    <a:pt x="240" y="459"/>
                  </a:lnTo>
                  <a:lnTo>
                    <a:pt x="203" y="427"/>
                  </a:lnTo>
                  <a:lnTo>
                    <a:pt x="193" y="450"/>
                  </a:lnTo>
                  <a:lnTo>
                    <a:pt x="170" y="468"/>
                  </a:lnTo>
                  <a:lnTo>
                    <a:pt x="145" y="471"/>
                  </a:lnTo>
                  <a:lnTo>
                    <a:pt x="117" y="440"/>
                  </a:lnTo>
                  <a:lnTo>
                    <a:pt x="61" y="474"/>
                  </a:lnTo>
                  <a:lnTo>
                    <a:pt x="53" y="372"/>
                  </a:lnTo>
                  <a:lnTo>
                    <a:pt x="0" y="349"/>
                  </a:lnTo>
                  <a:lnTo>
                    <a:pt x="4" y="321"/>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183" name="Freeform 93"/>
            <p:cNvSpPr>
              <a:spLocks/>
            </p:cNvSpPr>
            <p:nvPr/>
          </p:nvSpPr>
          <p:spPr bwMode="auto">
            <a:xfrm>
              <a:off x="1444317" y="2395147"/>
              <a:ext cx="275057" cy="203375"/>
            </a:xfrm>
            <a:custGeom>
              <a:avLst/>
              <a:gdLst>
                <a:gd name="T0" fmla="*/ 40 w 552"/>
                <a:gd name="T1" fmla="*/ 110 h 408"/>
                <a:gd name="T2" fmla="*/ 83 w 552"/>
                <a:gd name="T3" fmla="*/ 107 h 408"/>
                <a:gd name="T4" fmla="*/ 93 w 552"/>
                <a:gd name="T5" fmla="*/ 33 h 408"/>
                <a:gd name="T6" fmla="*/ 253 w 552"/>
                <a:gd name="T7" fmla="*/ 33 h 408"/>
                <a:gd name="T8" fmla="*/ 272 w 552"/>
                <a:gd name="T9" fmla="*/ 0 h 408"/>
                <a:gd name="T10" fmla="*/ 491 w 552"/>
                <a:gd name="T11" fmla="*/ 0 h 408"/>
                <a:gd name="T12" fmla="*/ 544 w 552"/>
                <a:gd name="T13" fmla="*/ 23 h 408"/>
                <a:gd name="T14" fmla="*/ 552 w 552"/>
                <a:gd name="T15" fmla="*/ 125 h 408"/>
                <a:gd name="T16" fmla="*/ 520 w 552"/>
                <a:gd name="T17" fmla="*/ 172 h 408"/>
                <a:gd name="T18" fmla="*/ 450 w 552"/>
                <a:gd name="T19" fmla="*/ 189 h 408"/>
                <a:gd name="T20" fmla="*/ 436 w 552"/>
                <a:gd name="T21" fmla="*/ 189 h 408"/>
                <a:gd name="T22" fmla="*/ 298 w 552"/>
                <a:gd name="T23" fmla="*/ 317 h 408"/>
                <a:gd name="T24" fmla="*/ 257 w 552"/>
                <a:gd name="T25" fmla="*/ 346 h 408"/>
                <a:gd name="T26" fmla="*/ 254 w 552"/>
                <a:gd name="T27" fmla="*/ 395 h 408"/>
                <a:gd name="T28" fmla="*/ 217 w 552"/>
                <a:gd name="T29" fmla="*/ 408 h 408"/>
                <a:gd name="T30" fmla="*/ 112 w 552"/>
                <a:gd name="T31" fmla="*/ 408 h 408"/>
                <a:gd name="T32" fmla="*/ 61 w 552"/>
                <a:gd name="T33" fmla="*/ 377 h 408"/>
                <a:gd name="T34" fmla="*/ 34 w 552"/>
                <a:gd name="T35" fmla="*/ 272 h 408"/>
                <a:gd name="T36" fmla="*/ 0 w 552"/>
                <a:gd name="T37" fmla="*/ 228 h 408"/>
                <a:gd name="T38" fmla="*/ 37 w 552"/>
                <a:gd name="T39" fmla="*/ 201 h 408"/>
                <a:gd name="T40" fmla="*/ 37 w 552"/>
                <a:gd name="T41" fmla="*/ 158 h 408"/>
                <a:gd name="T42" fmla="*/ 61 w 552"/>
                <a:gd name="T43" fmla="*/ 143 h 408"/>
                <a:gd name="T44" fmla="*/ 40 w 552"/>
                <a:gd name="T45" fmla="*/ 11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2" h="408">
                  <a:moveTo>
                    <a:pt x="40" y="110"/>
                  </a:moveTo>
                  <a:lnTo>
                    <a:pt x="83" y="107"/>
                  </a:lnTo>
                  <a:lnTo>
                    <a:pt x="93" y="33"/>
                  </a:lnTo>
                  <a:lnTo>
                    <a:pt x="253" y="33"/>
                  </a:lnTo>
                  <a:lnTo>
                    <a:pt x="272" y="0"/>
                  </a:lnTo>
                  <a:lnTo>
                    <a:pt x="491" y="0"/>
                  </a:lnTo>
                  <a:lnTo>
                    <a:pt x="544" y="23"/>
                  </a:lnTo>
                  <a:lnTo>
                    <a:pt x="552" y="125"/>
                  </a:lnTo>
                  <a:lnTo>
                    <a:pt x="520" y="172"/>
                  </a:lnTo>
                  <a:lnTo>
                    <a:pt x="450" y="189"/>
                  </a:lnTo>
                  <a:lnTo>
                    <a:pt x="436" y="189"/>
                  </a:lnTo>
                  <a:lnTo>
                    <a:pt x="298" y="317"/>
                  </a:lnTo>
                  <a:lnTo>
                    <a:pt x="257" y="346"/>
                  </a:lnTo>
                  <a:lnTo>
                    <a:pt x="254" y="395"/>
                  </a:lnTo>
                  <a:lnTo>
                    <a:pt x="217" y="408"/>
                  </a:lnTo>
                  <a:lnTo>
                    <a:pt x="112" y="408"/>
                  </a:lnTo>
                  <a:lnTo>
                    <a:pt x="61" y="377"/>
                  </a:lnTo>
                  <a:lnTo>
                    <a:pt x="34" y="272"/>
                  </a:lnTo>
                  <a:lnTo>
                    <a:pt x="0" y="228"/>
                  </a:lnTo>
                  <a:lnTo>
                    <a:pt x="37" y="201"/>
                  </a:lnTo>
                  <a:lnTo>
                    <a:pt x="37" y="158"/>
                  </a:lnTo>
                  <a:lnTo>
                    <a:pt x="61" y="143"/>
                  </a:lnTo>
                  <a:lnTo>
                    <a:pt x="40" y="110"/>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184" name="Freeform 87"/>
            <p:cNvSpPr>
              <a:spLocks/>
            </p:cNvSpPr>
            <p:nvPr/>
          </p:nvSpPr>
          <p:spPr bwMode="auto">
            <a:xfrm>
              <a:off x="1300399" y="2215665"/>
              <a:ext cx="279503" cy="293394"/>
            </a:xfrm>
            <a:custGeom>
              <a:avLst/>
              <a:gdLst>
                <a:gd name="T0" fmla="*/ 157 w 561"/>
                <a:gd name="T1" fmla="*/ 131 h 589"/>
                <a:gd name="T2" fmla="*/ 188 w 561"/>
                <a:gd name="T3" fmla="*/ 169 h 589"/>
                <a:gd name="T4" fmla="*/ 349 w 561"/>
                <a:gd name="T5" fmla="*/ 188 h 589"/>
                <a:gd name="T6" fmla="*/ 511 w 561"/>
                <a:gd name="T7" fmla="*/ 223 h 589"/>
                <a:gd name="T8" fmla="*/ 561 w 561"/>
                <a:gd name="T9" fmla="*/ 361 h 589"/>
                <a:gd name="T10" fmla="*/ 544 w 561"/>
                <a:gd name="T11" fmla="*/ 394 h 589"/>
                <a:gd name="T12" fmla="*/ 382 w 561"/>
                <a:gd name="T13" fmla="*/ 394 h 589"/>
                <a:gd name="T14" fmla="*/ 371 w 561"/>
                <a:gd name="T15" fmla="*/ 467 h 589"/>
                <a:gd name="T16" fmla="*/ 331 w 561"/>
                <a:gd name="T17" fmla="*/ 471 h 589"/>
                <a:gd name="T18" fmla="*/ 349 w 561"/>
                <a:gd name="T19" fmla="*/ 503 h 589"/>
                <a:gd name="T20" fmla="*/ 326 w 561"/>
                <a:gd name="T21" fmla="*/ 523 h 589"/>
                <a:gd name="T22" fmla="*/ 326 w 561"/>
                <a:gd name="T23" fmla="*/ 557 h 589"/>
                <a:gd name="T24" fmla="*/ 289 w 561"/>
                <a:gd name="T25" fmla="*/ 589 h 589"/>
                <a:gd name="T26" fmla="*/ 246 w 561"/>
                <a:gd name="T27" fmla="*/ 569 h 589"/>
                <a:gd name="T28" fmla="*/ 174 w 561"/>
                <a:gd name="T29" fmla="*/ 567 h 589"/>
                <a:gd name="T30" fmla="*/ 73 w 561"/>
                <a:gd name="T31" fmla="*/ 573 h 589"/>
                <a:gd name="T32" fmla="*/ 16 w 561"/>
                <a:gd name="T33" fmla="*/ 531 h 589"/>
                <a:gd name="T34" fmla="*/ 8 w 561"/>
                <a:gd name="T35" fmla="*/ 385 h 589"/>
                <a:gd name="T36" fmla="*/ 34 w 561"/>
                <a:gd name="T37" fmla="*/ 372 h 589"/>
                <a:gd name="T38" fmla="*/ 17 w 561"/>
                <a:gd name="T39" fmla="*/ 346 h 589"/>
                <a:gd name="T40" fmla="*/ 17 w 561"/>
                <a:gd name="T41" fmla="*/ 229 h 589"/>
                <a:gd name="T42" fmla="*/ 50 w 561"/>
                <a:gd name="T43" fmla="*/ 193 h 589"/>
                <a:gd name="T44" fmla="*/ 0 w 561"/>
                <a:gd name="T45" fmla="*/ 106 h 589"/>
                <a:gd name="T46" fmla="*/ 0 w 561"/>
                <a:gd name="T47" fmla="*/ 23 h 589"/>
                <a:gd name="T48" fmla="*/ 27 w 561"/>
                <a:gd name="T49" fmla="*/ 0 h 589"/>
                <a:gd name="T50" fmla="*/ 154 w 561"/>
                <a:gd name="T51" fmla="*/ 0 h 589"/>
                <a:gd name="T52" fmla="*/ 157 w 561"/>
                <a:gd name="T53" fmla="*/ 131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1" h="589">
                  <a:moveTo>
                    <a:pt x="157" y="131"/>
                  </a:moveTo>
                  <a:lnTo>
                    <a:pt x="188" y="169"/>
                  </a:lnTo>
                  <a:lnTo>
                    <a:pt x="349" y="188"/>
                  </a:lnTo>
                  <a:lnTo>
                    <a:pt x="511" y="223"/>
                  </a:lnTo>
                  <a:lnTo>
                    <a:pt x="561" y="361"/>
                  </a:lnTo>
                  <a:lnTo>
                    <a:pt x="544" y="394"/>
                  </a:lnTo>
                  <a:lnTo>
                    <a:pt x="382" y="394"/>
                  </a:lnTo>
                  <a:lnTo>
                    <a:pt x="371" y="467"/>
                  </a:lnTo>
                  <a:lnTo>
                    <a:pt x="331" y="471"/>
                  </a:lnTo>
                  <a:lnTo>
                    <a:pt x="349" y="503"/>
                  </a:lnTo>
                  <a:lnTo>
                    <a:pt x="326" y="523"/>
                  </a:lnTo>
                  <a:lnTo>
                    <a:pt x="326" y="557"/>
                  </a:lnTo>
                  <a:lnTo>
                    <a:pt x="289" y="589"/>
                  </a:lnTo>
                  <a:lnTo>
                    <a:pt x="246" y="569"/>
                  </a:lnTo>
                  <a:lnTo>
                    <a:pt x="174" y="567"/>
                  </a:lnTo>
                  <a:lnTo>
                    <a:pt x="73" y="573"/>
                  </a:lnTo>
                  <a:lnTo>
                    <a:pt x="16" y="531"/>
                  </a:lnTo>
                  <a:lnTo>
                    <a:pt x="8" y="385"/>
                  </a:lnTo>
                  <a:lnTo>
                    <a:pt x="34" y="372"/>
                  </a:lnTo>
                  <a:lnTo>
                    <a:pt x="17" y="346"/>
                  </a:lnTo>
                  <a:lnTo>
                    <a:pt x="17" y="229"/>
                  </a:lnTo>
                  <a:lnTo>
                    <a:pt x="50" y="193"/>
                  </a:lnTo>
                  <a:lnTo>
                    <a:pt x="0" y="106"/>
                  </a:lnTo>
                  <a:lnTo>
                    <a:pt x="0" y="23"/>
                  </a:lnTo>
                  <a:lnTo>
                    <a:pt x="27" y="0"/>
                  </a:lnTo>
                  <a:lnTo>
                    <a:pt x="154" y="0"/>
                  </a:lnTo>
                  <a:lnTo>
                    <a:pt x="157" y="131"/>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185" name="Freeform 95"/>
            <p:cNvSpPr>
              <a:spLocks/>
            </p:cNvSpPr>
            <p:nvPr/>
          </p:nvSpPr>
          <p:spPr bwMode="auto">
            <a:xfrm>
              <a:off x="1539337" y="1936719"/>
              <a:ext cx="265055" cy="458428"/>
            </a:xfrm>
            <a:custGeom>
              <a:avLst/>
              <a:gdLst>
                <a:gd name="T0" fmla="*/ 41 w 532"/>
                <a:gd name="T1" fmla="*/ 199 h 921"/>
                <a:gd name="T2" fmla="*/ 68 w 532"/>
                <a:gd name="T3" fmla="*/ 222 h 921"/>
                <a:gd name="T4" fmla="*/ 101 w 532"/>
                <a:gd name="T5" fmla="*/ 213 h 921"/>
                <a:gd name="T6" fmla="*/ 127 w 532"/>
                <a:gd name="T7" fmla="*/ 203 h 921"/>
                <a:gd name="T8" fmla="*/ 154 w 532"/>
                <a:gd name="T9" fmla="*/ 200 h 921"/>
                <a:gd name="T10" fmla="*/ 181 w 532"/>
                <a:gd name="T11" fmla="*/ 186 h 921"/>
                <a:gd name="T12" fmla="*/ 196 w 532"/>
                <a:gd name="T13" fmla="*/ 161 h 921"/>
                <a:gd name="T14" fmla="*/ 194 w 532"/>
                <a:gd name="T15" fmla="*/ 133 h 921"/>
                <a:gd name="T16" fmla="*/ 156 w 532"/>
                <a:gd name="T17" fmla="*/ 109 h 921"/>
                <a:gd name="T18" fmla="*/ 157 w 532"/>
                <a:gd name="T19" fmla="*/ 89 h 921"/>
                <a:gd name="T20" fmla="*/ 175 w 532"/>
                <a:gd name="T21" fmla="*/ 69 h 921"/>
                <a:gd name="T22" fmla="*/ 215 w 532"/>
                <a:gd name="T23" fmla="*/ 54 h 921"/>
                <a:gd name="T24" fmla="*/ 240 w 532"/>
                <a:gd name="T25" fmla="*/ 48 h 921"/>
                <a:gd name="T26" fmla="*/ 265 w 532"/>
                <a:gd name="T27" fmla="*/ 69 h 921"/>
                <a:gd name="T28" fmla="*/ 290 w 532"/>
                <a:gd name="T29" fmla="*/ 48 h 921"/>
                <a:gd name="T30" fmla="*/ 316 w 532"/>
                <a:gd name="T31" fmla="*/ 28 h 921"/>
                <a:gd name="T32" fmla="*/ 366 w 532"/>
                <a:gd name="T33" fmla="*/ 0 h 921"/>
                <a:gd name="T34" fmla="*/ 406 w 532"/>
                <a:gd name="T35" fmla="*/ 1 h 921"/>
                <a:gd name="T36" fmla="*/ 444 w 532"/>
                <a:gd name="T37" fmla="*/ 11 h 921"/>
                <a:gd name="T38" fmla="*/ 461 w 532"/>
                <a:gd name="T39" fmla="*/ 35 h 921"/>
                <a:gd name="T40" fmla="*/ 484 w 532"/>
                <a:gd name="T41" fmla="*/ 81 h 921"/>
                <a:gd name="T42" fmla="*/ 487 w 532"/>
                <a:gd name="T43" fmla="*/ 102 h 921"/>
                <a:gd name="T44" fmla="*/ 476 w 532"/>
                <a:gd name="T45" fmla="*/ 134 h 921"/>
                <a:gd name="T46" fmla="*/ 434 w 532"/>
                <a:gd name="T47" fmla="*/ 141 h 921"/>
                <a:gd name="T48" fmla="*/ 422 w 532"/>
                <a:gd name="T49" fmla="*/ 153 h 921"/>
                <a:gd name="T50" fmla="*/ 430 w 532"/>
                <a:gd name="T51" fmla="*/ 167 h 921"/>
                <a:gd name="T52" fmla="*/ 502 w 532"/>
                <a:gd name="T53" fmla="*/ 182 h 921"/>
                <a:gd name="T54" fmla="*/ 516 w 532"/>
                <a:gd name="T55" fmla="*/ 221 h 921"/>
                <a:gd name="T56" fmla="*/ 511 w 532"/>
                <a:gd name="T57" fmla="*/ 255 h 921"/>
                <a:gd name="T58" fmla="*/ 532 w 532"/>
                <a:gd name="T59" fmla="*/ 291 h 921"/>
                <a:gd name="T60" fmla="*/ 457 w 532"/>
                <a:gd name="T61" fmla="*/ 329 h 921"/>
                <a:gd name="T62" fmla="*/ 451 w 532"/>
                <a:gd name="T63" fmla="*/ 355 h 921"/>
                <a:gd name="T64" fmla="*/ 474 w 532"/>
                <a:gd name="T65" fmla="*/ 393 h 921"/>
                <a:gd name="T66" fmla="*/ 476 w 532"/>
                <a:gd name="T67" fmla="*/ 444 h 921"/>
                <a:gd name="T68" fmla="*/ 443 w 532"/>
                <a:gd name="T69" fmla="*/ 474 h 921"/>
                <a:gd name="T70" fmla="*/ 445 w 532"/>
                <a:gd name="T71" fmla="*/ 503 h 921"/>
                <a:gd name="T72" fmla="*/ 469 w 532"/>
                <a:gd name="T73" fmla="*/ 538 h 921"/>
                <a:gd name="T74" fmla="*/ 479 w 532"/>
                <a:gd name="T75" fmla="*/ 564 h 921"/>
                <a:gd name="T76" fmla="*/ 474 w 532"/>
                <a:gd name="T77" fmla="*/ 593 h 921"/>
                <a:gd name="T78" fmla="*/ 478 w 532"/>
                <a:gd name="T79" fmla="*/ 653 h 921"/>
                <a:gd name="T80" fmla="*/ 451 w 532"/>
                <a:gd name="T81" fmla="*/ 723 h 921"/>
                <a:gd name="T82" fmla="*/ 403 w 532"/>
                <a:gd name="T83" fmla="*/ 767 h 921"/>
                <a:gd name="T84" fmla="*/ 384 w 532"/>
                <a:gd name="T85" fmla="*/ 822 h 921"/>
                <a:gd name="T86" fmla="*/ 307 w 532"/>
                <a:gd name="T87" fmla="*/ 894 h 921"/>
                <a:gd name="T88" fmla="*/ 300 w 532"/>
                <a:gd name="T89" fmla="*/ 921 h 921"/>
                <a:gd name="T90" fmla="*/ 79 w 532"/>
                <a:gd name="T91" fmla="*/ 921 h 921"/>
                <a:gd name="T92" fmla="*/ 32 w 532"/>
                <a:gd name="T93" fmla="*/ 785 h 921"/>
                <a:gd name="T94" fmla="*/ 96 w 532"/>
                <a:gd name="T95" fmla="*/ 727 h 921"/>
                <a:gd name="T96" fmla="*/ 58 w 532"/>
                <a:gd name="T97" fmla="*/ 618 h 921"/>
                <a:gd name="T98" fmla="*/ 3 w 532"/>
                <a:gd name="T99" fmla="*/ 573 h 921"/>
                <a:gd name="T100" fmla="*/ 13 w 532"/>
                <a:gd name="T101" fmla="*/ 391 h 921"/>
                <a:gd name="T102" fmla="*/ 0 w 532"/>
                <a:gd name="T103" fmla="*/ 291 h 921"/>
                <a:gd name="T104" fmla="*/ 26 w 532"/>
                <a:gd name="T105" fmla="*/ 237 h 921"/>
                <a:gd name="T106" fmla="*/ 41 w 532"/>
                <a:gd name="T107" fmla="*/ 199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32" h="921">
                  <a:moveTo>
                    <a:pt x="41" y="199"/>
                  </a:moveTo>
                  <a:lnTo>
                    <a:pt x="68" y="222"/>
                  </a:lnTo>
                  <a:lnTo>
                    <a:pt x="101" y="213"/>
                  </a:lnTo>
                  <a:lnTo>
                    <a:pt x="127" y="203"/>
                  </a:lnTo>
                  <a:lnTo>
                    <a:pt x="154" y="200"/>
                  </a:lnTo>
                  <a:lnTo>
                    <a:pt x="181" y="186"/>
                  </a:lnTo>
                  <a:lnTo>
                    <a:pt x="196" y="161"/>
                  </a:lnTo>
                  <a:lnTo>
                    <a:pt x="194" y="133"/>
                  </a:lnTo>
                  <a:lnTo>
                    <a:pt x="156" y="109"/>
                  </a:lnTo>
                  <a:lnTo>
                    <a:pt x="157" y="89"/>
                  </a:lnTo>
                  <a:lnTo>
                    <a:pt x="175" y="69"/>
                  </a:lnTo>
                  <a:lnTo>
                    <a:pt x="215" y="54"/>
                  </a:lnTo>
                  <a:lnTo>
                    <a:pt x="240" y="48"/>
                  </a:lnTo>
                  <a:lnTo>
                    <a:pt x="265" y="69"/>
                  </a:lnTo>
                  <a:lnTo>
                    <a:pt x="290" y="48"/>
                  </a:lnTo>
                  <a:lnTo>
                    <a:pt x="316" y="28"/>
                  </a:lnTo>
                  <a:lnTo>
                    <a:pt x="366" y="0"/>
                  </a:lnTo>
                  <a:lnTo>
                    <a:pt x="406" y="1"/>
                  </a:lnTo>
                  <a:lnTo>
                    <a:pt x="444" y="11"/>
                  </a:lnTo>
                  <a:lnTo>
                    <a:pt x="461" y="35"/>
                  </a:lnTo>
                  <a:lnTo>
                    <a:pt x="484" y="81"/>
                  </a:lnTo>
                  <a:lnTo>
                    <a:pt x="487" y="102"/>
                  </a:lnTo>
                  <a:lnTo>
                    <a:pt x="476" y="134"/>
                  </a:lnTo>
                  <a:lnTo>
                    <a:pt x="434" y="141"/>
                  </a:lnTo>
                  <a:lnTo>
                    <a:pt x="422" y="153"/>
                  </a:lnTo>
                  <a:lnTo>
                    <a:pt x="430" y="167"/>
                  </a:lnTo>
                  <a:lnTo>
                    <a:pt x="502" y="182"/>
                  </a:lnTo>
                  <a:lnTo>
                    <a:pt x="516" y="221"/>
                  </a:lnTo>
                  <a:lnTo>
                    <a:pt x="511" y="255"/>
                  </a:lnTo>
                  <a:lnTo>
                    <a:pt x="532" y="291"/>
                  </a:lnTo>
                  <a:lnTo>
                    <a:pt x="457" y="329"/>
                  </a:lnTo>
                  <a:lnTo>
                    <a:pt x="451" y="355"/>
                  </a:lnTo>
                  <a:lnTo>
                    <a:pt x="474" y="393"/>
                  </a:lnTo>
                  <a:lnTo>
                    <a:pt x="476" y="444"/>
                  </a:lnTo>
                  <a:lnTo>
                    <a:pt x="443" y="474"/>
                  </a:lnTo>
                  <a:lnTo>
                    <a:pt x="445" y="503"/>
                  </a:lnTo>
                  <a:lnTo>
                    <a:pt x="469" y="538"/>
                  </a:lnTo>
                  <a:lnTo>
                    <a:pt x="479" y="564"/>
                  </a:lnTo>
                  <a:lnTo>
                    <a:pt x="474" y="593"/>
                  </a:lnTo>
                  <a:lnTo>
                    <a:pt x="478" y="653"/>
                  </a:lnTo>
                  <a:lnTo>
                    <a:pt x="451" y="723"/>
                  </a:lnTo>
                  <a:lnTo>
                    <a:pt x="403" y="767"/>
                  </a:lnTo>
                  <a:lnTo>
                    <a:pt x="384" y="822"/>
                  </a:lnTo>
                  <a:lnTo>
                    <a:pt x="307" y="894"/>
                  </a:lnTo>
                  <a:lnTo>
                    <a:pt x="300" y="921"/>
                  </a:lnTo>
                  <a:lnTo>
                    <a:pt x="79" y="921"/>
                  </a:lnTo>
                  <a:lnTo>
                    <a:pt x="32" y="785"/>
                  </a:lnTo>
                  <a:lnTo>
                    <a:pt x="96" y="727"/>
                  </a:lnTo>
                  <a:lnTo>
                    <a:pt x="58" y="618"/>
                  </a:lnTo>
                  <a:lnTo>
                    <a:pt x="3" y="573"/>
                  </a:lnTo>
                  <a:lnTo>
                    <a:pt x="13" y="391"/>
                  </a:lnTo>
                  <a:lnTo>
                    <a:pt x="0" y="291"/>
                  </a:lnTo>
                  <a:lnTo>
                    <a:pt x="26" y="237"/>
                  </a:lnTo>
                  <a:lnTo>
                    <a:pt x="41" y="199"/>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sp>
          <p:nvSpPr>
            <p:cNvPr id="186" name="Freeform 97"/>
            <p:cNvSpPr>
              <a:spLocks/>
            </p:cNvSpPr>
            <p:nvPr/>
          </p:nvSpPr>
          <p:spPr bwMode="auto">
            <a:xfrm>
              <a:off x="1375970" y="1981172"/>
              <a:ext cx="210043" cy="346183"/>
            </a:xfrm>
            <a:custGeom>
              <a:avLst/>
              <a:gdLst>
                <a:gd name="T0" fmla="*/ 40 w 422"/>
                <a:gd name="T1" fmla="*/ 436 h 696"/>
                <a:gd name="T2" fmla="*/ 8 w 422"/>
                <a:gd name="T3" fmla="*/ 388 h 696"/>
                <a:gd name="T4" fmla="*/ 27 w 422"/>
                <a:gd name="T5" fmla="*/ 350 h 696"/>
                <a:gd name="T6" fmla="*/ 72 w 422"/>
                <a:gd name="T7" fmla="*/ 334 h 696"/>
                <a:gd name="T8" fmla="*/ 69 w 422"/>
                <a:gd name="T9" fmla="*/ 103 h 696"/>
                <a:gd name="T10" fmla="*/ 114 w 422"/>
                <a:gd name="T11" fmla="*/ 46 h 696"/>
                <a:gd name="T12" fmla="*/ 150 w 422"/>
                <a:gd name="T13" fmla="*/ 19 h 696"/>
                <a:gd name="T14" fmla="*/ 187 w 422"/>
                <a:gd name="T15" fmla="*/ 11 h 696"/>
                <a:gd name="T16" fmla="*/ 245 w 422"/>
                <a:gd name="T17" fmla="*/ 0 h 696"/>
                <a:gd name="T18" fmla="*/ 278 w 422"/>
                <a:gd name="T19" fmla="*/ 74 h 696"/>
                <a:gd name="T20" fmla="*/ 309 w 422"/>
                <a:gd name="T21" fmla="*/ 61 h 696"/>
                <a:gd name="T22" fmla="*/ 369 w 422"/>
                <a:gd name="T23" fmla="*/ 110 h 696"/>
                <a:gd name="T24" fmla="*/ 326 w 422"/>
                <a:gd name="T25" fmla="*/ 201 h 696"/>
                <a:gd name="T26" fmla="*/ 341 w 422"/>
                <a:gd name="T27" fmla="*/ 300 h 696"/>
                <a:gd name="T28" fmla="*/ 330 w 422"/>
                <a:gd name="T29" fmla="*/ 486 h 696"/>
                <a:gd name="T30" fmla="*/ 382 w 422"/>
                <a:gd name="T31" fmla="*/ 524 h 696"/>
                <a:gd name="T32" fmla="*/ 422 w 422"/>
                <a:gd name="T33" fmla="*/ 636 h 696"/>
                <a:gd name="T34" fmla="*/ 360 w 422"/>
                <a:gd name="T35" fmla="*/ 696 h 696"/>
                <a:gd name="T36" fmla="*/ 192 w 422"/>
                <a:gd name="T37" fmla="*/ 657 h 696"/>
                <a:gd name="T38" fmla="*/ 35 w 422"/>
                <a:gd name="T39" fmla="*/ 640 h 696"/>
                <a:gd name="T40" fmla="*/ 5 w 422"/>
                <a:gd name="T41" fmla="*/ 603 h 696"/>
                <a:gd name="T42" fmla="*/ 0 w 422"/>
                <a:gd name="T43" fmla="*/ 471 h 696"/>
                <a:gd name="T44" fmla="*/ 40 w 422"/>
                <a:gd name="T45" fmla="*/ 436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2" h="696">
                  <a:moveTo>
                    <a:pt x="40" y="436"/>
                  </a:moveTo>
                  <a:lnTo>
                    <a:pt x="8" y="388"/>
                  </a:lnTo>
                  <a:lnTo>
                    <a:pt x="27" y="350"/>
                  </a:lnTo>
                  <a:lnTo>
                    <a:pt x="72" y="334"/>
                  </a:lnTo>
                  <a:lnTo>
                    <a:pt x="69" y="103"/>
                  </a:lnTo>
                  <a:lnTo>
                    <a:pt x="114" y="46"/>
                  </a:lnTo>
                  <a:lnTo>
                    <a:pt x="150" y="19"/>
                  </a:lnTo>
                  <a:lnTo>
                    <a:pt x="187" y="11"/>
                  </a:lnTo>
                  <a:lnTo>
                    <a:pt x="245" y="0"/>
                  </a:lnTo>
                  <a:lnTo>
                    <a:pt x="278" y="74"/>
                  </a:lnTo>
                  <a:lnTo>
                    <a:pt x="309" y="61"/>
                  </a:lnTo>
                  <a:lnTo>
                    <a:pt x="369" y="110"/>
                  </a:lnTo>
                  <a:lnTo>
                    <a:pt x="326" y="201"/>
                  </a:lnTo>
                  <a:lnTo>
                    <a:pt x="341" y="300"/>
                  </a:lnTo>
                  <a:lnTo>
                    <a:pt x="330" y="486"/>
                  </a:lnTo>
                  <a:lnTo>
                    <a:pt x="382" y="524"/>
                  </a:lnTo>
                  <a:lnTo>
                    <a:pt x="422" y="636"/>
                  </a:lnTo>
                  <a:lnTo>
                    <a:pt x="360" y="696"/>
                  </a:lnTo>
                  <a:lnTo>
                    <a:pt x="192" y="657"/>
                  </a:lnTo>
                  <a:lnTo>
                    <a:pt x="35" y="640"/>
                  </a:lnTo>
                  <a:lnTo>
                    <a:pt x="5" y="603"/>
                  </a:lnTo>
                  <a:lnTo>
                    <a:pt x="0" y="471"/>
                  </a:lnTo>
                  <a:lnTo>
                    <a:pt x="40" y="436"/>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endParaRPr lang="es-ES"/>
            </a:p>
          </p:txBody>
        </p:sp>
      </p:grpSp>
      <p:graphicFrame>
        <p:nvGraphicFramePr>
          <p:cNvPr id="215" name="214 Gráfico"/>
          <p:cNvGraphicFramePr/>
          <p:nvPr>
            <p:extLst>
              <p:ext uri="{D42A27DB-BD31-4B8C-83A1-F6EECF244321}">
                <p14:modId xmlns:p14="http://schemas.microsoft.com/office/powerpoint/2010/main" xmlns="" val="1527774156"/>
              </p:ext>
            </p:extLst>
          </p:nvPr>
        </p:nvGraphicFramePr>
        <p:xfrm>
          <a:off x="2628503" y="1846326"/>
          <a:ext cx="7194619" cy="3600400"/>
        </p:xfrm>
        <a:graphic>
          <a:graphicData uri="http://schemas.openxmlformats.org/drawingml/2006/chart">
            <c:chart xmlns:c="http://schemas.openxmlformats.org/drawingml/2006/chart" xmlns:r="http://schemas.openxmlformats.org/officeDocument/2006/relationships" r:id="rId2"/>
          </a:graphicData>
        </a:graphic>
      </p:graphicFrame>
      <p:grpSp>
        <p:nvGrpSpPr>
          <p:cNvPr id="216" name="215 Grupo"/>
          <p:cNvGrpSpPr/>
          <p:nvPr/>
        </p:nvGrpSpPr>
        <p:grpSpPr>
          <a:xfrm>
            <a:off x="3210895" y="2056095"/>
            <a:ext cx="936001" cy="307777"/>
            <a:chOff x="3845895" y="2056095"/>
            <a:chExt cx="936001" cy="307777"/>
          </a:xfrm>
        </p:grpSpPr>
        <p:sp>
          <p:nvSpPr>
            <p:cNvPr id="217" name="216 CuadroTexto"/>
            <p:cNvSpPr txBox="1"/>
            <p:nvPr/>
          </p:nvSpPr>
          <p:spPr>
            <a:xfrm>
              <a:off x="3845895" y="2056095"/>
              <a:ext cx="936001" cy="307777"/>
            </a:xfrm>
            <a:prstGeom prst="rect">
              <a:avLst/>
            </a:prstGeom>
            <a:noFill/>
          </p:spPr>
          <p:txBody>
            <a:bodyPr wrap="square" rtlCol="0">
              <a:spAutoFit/>
            </a:bodyPr>
            <a:lstStyle/>
            <a:p>
              <a:pPr algn="r"/>
              <a:r>
                <a:rPr lang="es-ES" sz="1400" dirty="0" smtClean="0">
                  <a:latin typeface="Calibri" pitchFamily="34" charset="0"/>
                  <a:cs typeface="Calibri" pitchFamily="34" charset="0"/>
                </a:rPr>
                <a:t>Total</a:t>
              </a:r>
              <a:endParaRPr lang="es-ES" sz="1400" dirty="0">
                <a:latin typeface="Calibri" pitchFamily="34" charset="0"/>
                <a:cs typeface="Calibri" pitchFamily="34" charset="0"/>
              </a:endParaRPr>
            </a:p>
          </p:txBody>
        </p:sp>
        <p:cxnSp>
          <p:nvCxnSpPr>
            <p:cNvPr id="218" name="217 Conector recto"/>
            <p:cNvCxnSpPr/>
            <p:nvPr/>
          </p:nvCxnSpPr>
          <p:spPr bwMode="auto">
            <a:xfrm>
              <a:off x="3970038" y="2209984"/>
              <a:ext cx="288494" cy="0"/>
            </a:xfrm>
            <a:prstGeom prst="line">
              <a:avLst/>
            </a:prstGeom>
            <a:ln w="19050">
              <a:headEnd type="none" w="med" len="med"/>
              <a:tailEnd type="none" w="med" len="med"/>
            </a:ln>
            <a:extLst/>
          </p:spPr>
          <p:style>
            <a:lnRef idx="2">
              <a:schemeClr val="dk1"/>
            </a:lnRef>
            <a:fillRef idx="0">
              <a:schemeClr val="dk1"/>
            </a:fillRef>
            <a:effectRef idx="1">
              <a:schemeClr val="dk1"/>
            </a:effectRef>
            <a:fontRef idx="minor">
              <a:schemeClr val="tx1"/>
            </a:fontRef>
          </p:style>
        </p:cxnSp>
      </p:grpSp>
      <p:sp>
        <p:nvSpPr>
          <p:cNvPr id="219" name="218 CuadroTexto"/>
          <p:cNvSpPr txBox="1"/>
          <p:nvPr/>
        </p:nvSpPr>
        <p:spPr>
          <a:xfrm rot="16200000">
            <a:off x="8431549" y="3909634"/>
            <a:ext cx="2521538" cy="261610"/>
          </a:xfrm>
          <a:prstGeom prst="rect">
            <a:avLst/>
          </a:prstGeom>
          <a:noFill/>
        </p:spPr>
        <p:txBody>
          <a:bodyPr wrap="square" lIns="36000" rIns="36000" rtlCol="0" anchor="ctr">
            <a:spAutoFit/>
          </a:bodyPr>
          <a:lstStyle/>
          <a:p>
            <a:pPr algn="l"/>
            <a:r>
              <a:rPr lang="es-ES" sz="1100" dirty="0" smtClean="0">
                <a:latin typeface="Calibri" pitchFamily="34" charset="0"/>
                <a:cs typeface="Calibri" pitchFamily="34" charset="0"/>
              </a:rPr>
              <a:t>BASE Total muestra: 462 CASOS</a:t>
            </a:r>
            <a:endParaRPr lang="es-ES" sz="1100" dirty="0">
              <a:latin typeface="Calibri" pitchFamily="34" charset="0"/>
              <a:cs typeface="Calibri" pitchFamily="34" charset="0"/>
            </a:endParaRPr>
          </a:p>
        </p:txBody>
      </p:sp>
    </p:spTree>
    <p:extLst>
      <p:ext uri="{BB962C8B-B14F-4D97-AF65-F5344CB8AC3E}">
        <p14:creationId xmlns:p14="http://schemas.microsoft.com/office/powerpoint/2010/main" xmlns="" val="3349036916"/>
      </p:ext>
    </p:extLst>
  </p:cSld>
  <p:clrMapOvr>
    <a:masterClrMapping/>
  </p:clrMapOvr>
  <p:transition>
    <p:wipe dir="d"/>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2" name="171 Grupo"/>
          <p:cNvGrpSpPr/>
          <p:nvPr/>
        </p:nvGrpSpPr>
        <p:grpSpPr>
          <a:xfrm>
            <a:off x="1133475" y="2247900"/>
            <a:ext cx="7974000" cy="4014484"/>
            <a:chOff x="883392" y="1981609"/>
            <a:chExt cx="9790913" cy="4354870"/>
          </a:xfrm>
        </p:grpSpPr>
        <p:sp>
          <p:nvSpPr>
            <p:cNvPr id="173" name="172 Rectángulo"/>
            <p:cNvSpPr/>
            <p:nvPr/>
          </p:nvSpPr>
          <p:spPr bwMode="auto">
            <a:xfrm>
              <a:off x="3835029" y="1981609"/>
              <a:ext cx="936000" cy="4354870"/>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174" name="173 Rectángulo"/>
            <p:cNvSpPr/>
            <p:nvPr/>
          </p:nvSpPr>
          <p:spPr bwMode="auto">
            <a:xfrm>
              <a:off x="4818908" y="1981609"/>
              <a:ext cx="936000" cy="4354870"/>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175" name="174 Rectángulo"/>
            <p:cNvSpPr/>
            <p:nvPr/>
          </p:nvSpPr>
          <p:spPr bwMode="auto">
            <a:xfrm>
              <a:off x="5802787" y="1981609"/>
              <a:ext cx="936000" cy="4354870"/>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176" name="175 Rectángulo"/>
            <p:cNvSpPr/>
            <p:nvPr/>
          </p:nvSpPr>
          <p:spPr bwMode="auto">
            <a:xfrm>
              <a:off x="6786665" y="1981609"/>
              <a:ext cx="936000" cy="4354870"/>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177" name="176 Rectángulo"/>
            <p:cNvSpPr/>
            <p:nvPr/>
          </p:nvSpPr>
          <p:spPr bwMode="auto">
            <a:xfrm>
              <a:off x="7770544" y="1981609"/>
              <a:ext cx="936000" cy="4354870"/>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178" name="177 Rectángulo"/>
            <p:cNvSpPr/>
            <p:nvPr/>
          </p:nvSpPr>
          <p:spPr bwMode="auto">
            <a:xfrm>
              <a:off x="8754423" y="1981609"/>
              <a:ext cx="936000" cy="4354870"/>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179" name="178 Rectángulo"/>
            <p:cNvSpPr/>
            <p:nvPr/>
          </p:nvSpPr>
          <p:spPr bwMode="auto">
            <a:xfrm>
              <a:off x="883392" y="1981609"/>
              <a:ext cx="936000" cy="4354870"/>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180" name="179 Rectángulo"/>
            <p:cNvSpPr/>
            <p:nvPr/>
          </p:nvSpPr>
          <p:spPr bwMode="auto">
            <a:xfrm>
              <a:off x="1867271" y="1981609"/>
              <a:ext cx="936000" cy="4354870"/>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181" name="180 Rectángulo"/>
            <p:cNvSpPr/>
            <p:nvPr/>
          </p:nvSpPr>
          <p:spPr bwMode="auto">
            <a:xfrm>
              <a:off x="2851150" y="1981609"/>
              <a:ext cx="936000" cy="4354870"/>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182" name="181 Rectángulo"/>
            <p:cNvSpPr/>
            <p:nvPr/>
          </p:nvSpPr>
          <p:spPr bwMode="auto">
            <a:xfrm>
              <a:off x="9738305" y="1981609"/>
              <a:ext cx="936000" cy="4354870"/>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grpSp>
      <p:sp>
        <p:nvSpPr>
          <p:cNvPr id="4" name="3 Marcador de número de diapositiva"/>
          <p:cNvSpPr>
            <a:spLocks noGrp="1"/>
          </p:cNvSpPr>
          <p:nvPr>
            <p:ph type="sldNum" sz="quarter" idx="10"/>
          </p:nvPr>
        </p:nvSpPr>
        <p:spPr/>
        <p:txBody>
          <a:bodyPr/>
          <a:lstStyle/>
          <a:p>
            <a:r>
              <a:rPr lang="en-US" smtClean="0"/>
              <a:t>-</a:t>
            </a:r>
            <a:fld id="{41B2AE44-E9C6-4EAB-BC73-5008DB342051}" type="slidenum">
              <a:rPr lang="en-US" smtClean="0"/>
              <a:pPr/>
              <a:t>87</a:t>
            </a:fld>
            <a:r>
              <a:rPr lang="en-US" smtClean="0"/>
              <a:t>-</a:t>
            </a:r>
            <a:endParaRPr lang="en-US"/>
          </a:p>
        </p:txBody>
      </p:sp>
      <p:sp>
        <p:nvSpPr>
          <p:cNvPr id="8" name="7 CuadroTexto"/>
          <p:cNvSpPr txBox="1"/>
          <p:nvPr/>
        </p:nvSpPr>
        <p:spPr>
          <a:xfrm>
            <a:off x="56456" y="836712"/>
            <a:ext cx="8640960" cy="646331"/>
          </a:xfrm>
          <a:prstGeom prst="rect">
            <a:avLst/>
          </a:prstGeom>
          <a:noFill/>
          <a:ln>
            <a:noFill/>
          </a:ln>
        </p:spPr>
        <p:txBody>
          <a:bodyPr wrap="square" rtlCol="0">
            <a:spAutoFit/>
          </a:bodyPr>
          <a:lstStyle>
            <a:defPPr>
              <a:defRPr lang="es-ES_tradnl"/>
            </a:defPPr>
            <a:lvl1pPr algn="l">
              <a:spcBef>
                <a:spcPts val="0"/>
              </a:spcBef>
              <a:defRPr sz="2000" b="1">
                <a:solidFill>
                  <a:schemeClr val="bg1">
                    <a:lumMod val="50000"/>
                  </a:schemeClr>
                </a:solidFill>
                <a:latin typeface="Calibri" pitchFamily="34" charset="0"/>
                <a:cs typeface="Calibri" pitchFamily="34" charset="0"/>
              </a:defRPr>
            </a:lvl1pPr>
          </a:lstStyle>
          <a:p>
            <a:r>
              <a:rPr lang="es-ES" dirty="0">
                <a:solidFill>
                  <a:schemeClr val="accent6">
                    <a:lumMod val="75000"/>
                  </a:schemeClr>
                </a:solidFill>
              </a:rPr>
              <a:t>Índice de seguridad</a:t>
            </a:r>
            <a:r>
              <a:rPr lang="es-ES" dirty="0">
                <a:solidFill>
                  <a:schemeClr val="accent4">
                    <a:lumMod val="75000"/>
                  </a:schemeClr>
                </a:solidFill>
              </a:rPr>
              <a:t/>
            </a:r>
            <a:br>
              <a:rPr lang="es-ES" dirty="0">
                <a:solidFill>
                  <a:schemeClr val="accent4">
                    <a:lumMod val="75000"/>
                  </a:schemeClr>
                </a:solidFill>
              </a:rPr>
            </a:br>
            <a:r>
              <a:rPr lang="es-ES" sz="1600" i="1" dirty="0" smtClean="0">
                <a:solidFill>
                  <a:schemeClr val="bg1">
                    <a:lumMod val="65000"/>
                  </a:schemeClr>
                </a:solidFill>
              </a:rPr>
              <a:t>Por Sexo</a:t>
            </a:r>
            <a:endParaRPr lang="es-ES" sz="1600" i="1" dirty="0">
              <a:solidFill>
                <a:schemeClr val="bg1">
                  <a:lumMod val="65000"/>
                </a:schemeClr>
              </a:solidFill>
            </a:endParaRPr>
          </a:p>
        </p:txBody>
      </p:sp>
      <p:sp>
        <p:nvSpPr>
          <p:cNvPr id="92" name="Rectangle 3"/>
          <p:cNvSpPr>
            <a:spLocks noChangeArrowheads="1"/>
          </p:cNvSpPr>
          <p:nvPr/>
        </p:nvSpPr>
        <p:spPr bwMode="auto">
          <a:xfrm>
            <a:off x="36513" y="35999"/>
            <a:ext cx="8516887" cy="648000"/>
          </a:xfrm>
          <a:prstGeom prst="rect">
            <a:avLst/>
          </a:prstGeom>
          <a:solidFill>
            <a:schemeClr val="accent6">
              <a:lumMod val="75000"/>
            </a:schemeClr>
          </a:solidFill>
          <a:ln>
            <a:noFill/>
          </a:ln>
          <a:effectLst/>
          <a:extLst/>
        </p:spPr>
        <p:txBody>
          <a:bodyPr wrap="square" lIns="0" tIns="0" rIns="0" bIns="0" anchor="ctr">
            <a:noAutofit/>
          </a:bodyPr>
          <a:lstStyle/>
          <a:p>
            <a:endParaRPr lang="es-ES"/>
          </a:p>
        </p:txBody>
      </p:sp>
      <p:sp>
        <p:nvSpPr>
          <p:cNvPr id="96" name="95 CuadroTexto"/>
          <p:cNvSpPr txBox="1"/>
          <p:nvPr/>
        </p:nvSpPr>
        <p:spPr>
          <a:xfrm>
            <a:off x="56456" y="170534"/>
            <a:ext cx="5618654" cy="400110"/>
          </a:xfrm>
          <a:prstGeom prst="rect">
            <a:avLst/>
          </a:prstGeom>
          <a:noFill/>
        </p:spPr>
        <p:txBody>
          <a:bodyPr wrap="none" rtlCol="0">
            <a:spAutoFit/>
          </a:bodyPr>
          <a:lstStyle>
            <a:defPPr>
              <a:defRPr lang="es-ES_tradnl"/>
            </a:defPPr>
            <a:lvl1pPr algn="l">
              <a:defRPr sz="2000">
                <a:ln>
                  <a:solidFill>
                    <a:schemeClr val="bg1"/>
                  </a:solidFill>
                </a:ln>
                <a:solidFill>
                  <a:schemeClr val="bg1"/>
                </a:solidFill>
                <a:latin typeface="Calibri" pitchFamily="34" charset="0"/>
                <a:cs typeface="Calibri" pitchFamily="34" charset="0"/>
              </a:defRPr>
            </a:lvl1pPr>
          </a:lstStyle>
          <a:p>
            <a:r>
              <a:rPr lang="es-ES" dirty="0"/>
              <a:t>SEGURIDAD CIUDADANA EN LOS EVENTOS MASIVOS</a:t>
            </a:r>
          </a:p>
        </p:txBody>
      </p:sp>
      <p:sp>
        <p:nvSpPr>
          <p:cNvPr id="93" name="92 CuadroTexto"/>
          <p:cNvSpPr txBox="1"/>
          <p:nvPr/>
        </p:nvSpPr>
        <p:spPr>
          <a:xfrm>
            <a:off x="0" y="6396335"/>
            <a:ext cx="7545288" cy="461665"/>
          </a:xfrm>
          <a:prstGeom prst="rect">
            <a:avLst/>
          </a:prstGeom>
          <a:noFill/>
        </p:spPr>
        <p:txBody>
          <a:bodyPr wrap="square" rtlCol="0">
            <a:spAutoFit/>
          </a:bodyPr>
          <a:lstStyle>
            <a:defPPr>
              <a:defRPr lang="es-ES_tradnl"/>
            </a:defPPr>
            <a:lvl1pPr algn="l">
              <a:defRPr sz="1200">
                <a:solidFill>
                  <a:schemeClr val="bg1">
                    <a:lumMod val="50000"/>
                  </a:schemeClr>
                </a:solidFill>
                <a:latin typeface="Calibri" pitchFamily="34" charset="0"/>
                <a:cs typeface="Calibri" pitchFamily="34" charset="0"/>
              </a:defRPr>
            </a:lvl1pPr>
          </a:lstStyle>
          <a:p>
            <a:r>
              <a:rPr lang="es-ES" dirty="0" err="1" smtClean="0"/>
              <a:t>D2a</a:t>
            </a:r>
            <a:r>
              <a:rPr lang="es-ES" dirty="0"/>
              <a:t>.- Considerando </a:t>
            </a:r>
            <a:r>
              <a:rPr lang="es-ES" dirty="0" smtClean="0"/>
              <a:t>los siguientes eventos ¿Cuál </a:t>
            </a:r>
            <a:r>
              <a:rPr lang="es-ES" dirty="0"/>
              <a:t>es su percepción </a:t>
            </a:r>
            <a:r>
              <a:rPr lang="es-ES" dirty="0" smtClean="0"/>
              <a:t>sobre la seguridad, </a:t>
            </a:r>
            <a:br>
              <a:rPr lang="es-ES" dirty="0" smtClean="0"/>
            </a:br>
            <a:r>
              <a:rPr lang="es-ES" dirty="0" smtClean="0"/>
              <a:t>en </a:t>
            </a:r>
            <a:r>
              <a:rPr lang="es-ES" dirty="0"/>
              <a:t>cuanto a posibles comportamientos antisociales, </a:t>
            </a:r>
            <a:r>
              <a:rPr lang="es-ES" dirty="0" smtClean="0"/>
              <a:t>en cada uno de éstos?</a:t>
            </a:r>
            <a:endParaRPr lang="es-ES" dirty="0"/>
          </a:p>
        </p:txBody>
      </p:sp>
      <p:graphicFrame>
        <p:nvGraphicFramePr>
          <p:cNvPr id="77" name="76 Gráfico"/>
          <p:cNvGraphicFramePr/>
          <p:nvPr>
            <p:extLst>
              <p:ext uri="{D42A27DB-BD31-4B8C-83A1-F6EECF244321}">
                <p14:modId xmlns:p14="http://schemas.microsoft.com/office/powerpoint/2010/main" xmlns="" val="3621757285"/>
              </p:ext>
            </p:extLst>
          </p:nvPr>
        </p:nvGraphicFramePr>
        <p:xfrm>
          <a:off x="642888" y="2095909"/>
          <a:ext cx="8630592" cy="340954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8" name="77 Tabla"/>
          <p:cNvGraphicFramePr>
            <a:graphicFrameLocks noGrp="1"/>
          </p:cNvGraphicFramePr>
          <p:nvPr>
            <p:extLst>
              <p:ext uri="{D42A27DB-BD31-4B8C-83A1-F6EECF244321}">
                <p14:modId xmlns:p14="http://schemas.microsoft.com/office/powerpoint/2010/main" xmlns="" val="2259380685"/>
              </p:ext>
            </p:extLst>
          </p:nvPr>
        </p:nvGraphicFramePr>
        <p:xfrm>
          <a:off x="1117322" y="5477848"/>
          <a:ext cx="8012340" cy="814197"/>
        </p:xfrm>
        <a:graphic>
          <a:graphicData uri="http://schemas.openxmlformats.org/drawingml/2006/table">
            <a:tbl>
              <a:tblPr firstRow="1" bandRow="1">
                <a:tableStyleId>{00A15C55-8517-42AA-B614-E9B94910E393}</a:tableStyleId>
              </a:tblPr>
              <a:tblGrid>
                <a:gridCol w="801234"/>
                <a:gridCol w="801234"/>
                <a:gridCol w="801234"/>
                <a:gridCol w="801234"/>
                <a:gridCol w="801234"/>
                <a:gridCol w="801234"/>
                <a:gridCol w="801234"/>
                <a:gridCol w="801234"/>
                <a:gridCol w="801234"/>
                <a:gridCol w="801234"/>
              </a:tblGrid>
              <a:tr h="708336">
                <a:tc>
                  <a:txBody>
                    <a:bodyPr/>
                    <a:lstStyle/>
                    <a:p>
                      <a:pPr algn="ctr">
                        <a:lnSpc>
                          <a:spcPct val="80000"/>
                        </a:lnSpc>
                      </a:pPr>
                      <a:r>
                        <a:rPr lang="es-ES" sz="1100" b="0" i="0" dirty="0" smtClean="0">
                          <a:solidFill>
                            <a:schemeClr val="tx1"/>
                          </a:solidFill>
                          <a:latin typeface="Calibri" pitchFamily="34" charset="0"/>
                          <a:cs typeface="Calibri" pitchFamily="34" charset="0"/>
                        </a:rPr>
                        <a:t>GENERAL</a:t>
                      </a:r>
                    </a:p>
                    <a:p>
                      <a:pPr algn="ctr">
                        <a:lnSpc>
                          <a:spcPct val="80000"/>
                        </a:lnSpc>
                      </a:pPr>
                      <a:endParaRPr lang="es-ES" sz="1100" b="0" i="0" dirty="0" smtClean="0">
                        <a:solidFill>
                          <a:schemeClr val="tx1"/>
                        </a:solidFill>
                        <a:latin typeface="Calibri" pitchFamily="34" charset="0"/>
                        <a:cs typeface="Calibri" pitchFamily="34" charset="0"/>
                      </a:endParaRPr>
                    </a:p>
                    <a:p>
                      <a:pPr algn="ctr">
                        <a:lnSpc>
                          <a:spcPct val="80000"/>
                        </a:lnSpc>
                      </a:pPr>
                      <a:r>
                        <a:rPr lang="es-ES" sz="1100" b="0" i="0" dirty="0" smtClean="0">
                          <a:solidFill>
                            <a:schemeClr val="tx1"/>
                          </a:solidFill>
                          <a:latin typeface="Calibri" pitchFamily="34" charset="0"/>
                          <a:cs typeface="Calibri" pitchFamily="34" charset="0"/>
                        </a:rPr>
                        <a:t>(</a:t>
                      </a:r>
                      <a:r>
                        <a:rPr lang="es-ES" sz="1100" b="0" i="0" dirty="0" err="1" smtClean="0">
                          <a:solidFill>
                            <a:schemeClr val="tx1"/>
                          </a:solidFill>
                          <a:latin typeface="Calibri" pitchFamily="34" charset="0"/>
                          <a:cs typeface="Calibri" pitchFamily="34" charset="0"/>
                        </a:rPr>
                        <a:t>P1</a:t>
                      </a:r>
                      <a:r>
                        <a:rPr lang="es-ES" sz="1100" b="0" i="0" dirty="0" smtClean="0">
                          <a:solidFill>
                            <a:schemeClr val="tx1"/>
                          </a:solidFill>
                          <a:latin typeface="Calibri" pitchFamily="34" charset="0"/>
                          <a:cs typeface="Calibri" pitchFamily="34" charset="0"/>
                        </a:rPr>
                        <a:t>)</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80000"/>
                        </a:lnSpc>
                      </a:pPr>
                      <a:r>
                        <a:rPr lang="es-ES" sz="1100" b="0" i="0" u="none" strike="noStrike" dirty="0" smtClean="0">
                          <a:solidFill>
                            <a:srgbClr val="000000"/>
                          </a:solidFill>
                          <a:effectLst/>
                          <a:latin typeface="Calibri"/>
                        </a:rPr>
                        <a:t>Estadios de futbol / eventos de futbol</a:t>
                      </a:r>
                      <a:endParaRPr lang="es-ES" sz="1100" b="0" i="0" u="none" strike="noStrike" dirty="0">
                        <a:solidFill>
                          <a:srgbClr val="000000"/>
                        </a:solidFill>
                        <a:effectLst/>
                        <a:latin typeface="Calibri"/>
                      </a:endParaRPr>
                    </a:p>
                  </a:txBody>
                  <a:tcPr marL="9525" marR="9525" marT="9525"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80000"/>
                        </a:lnSpc>
                        <a:spcBef>
                          <a:spcPts val="0"/>
                        </a:spcBef>
                        <a:spcAft>
                          <a:spcPts val="0"/>
                        </a:spcAft>
                        <a:buClrTx/>
                        <a:buSzTx/>
                        <a:buFontTx/>
                        <a:buNone/>
                        <a:tabLst/>
                        <a:defRPr/>
                      </a:pPr>
                      <a:r>
                        <a:rPr lang="pt-BR" sz="1100" b="0" i="0" u="none" strike="noStrike" dirty="0" err="1" smtClean="0">
                          <a:solidFill>
                            <a:srgbClr val="000000"/>
                          </a:solidFill>
                          <a:effectLst/>
                          <a:latin typeface="Calibri"/>
                        </a:rPr>
                        <a:t>Festivales</a:t>
                      </a:r>
                      <a:r>
                        <a:rPr lang="pt-BR" sz="1100" b="0" i="0" u="none" strike="noStrike" dirty="0" smtClean="0">
                          <a:solidFill>
                            <a:srgbClr val="000000"/>
                          </a:solidFill>
                          <a:effectLst/>
                          <a:latin typeface="Calibri"/>
                        </a:rPr>
                        <a:t/>
                      </a:r>
                      <a:br>
                        <a:rPr lang="pt-BR" sz="1100" b="0" i="0" u="none" strike="noStrike" dirty="0" smtClean="0">
                          <a:solidFill>
                            <a:srgbClr val="000000"/>
                          </a:solidFill>
                          <a:effectLst/>
                          <a:latin typeface="Calibri"/>
                        </a:rPr>
                      </a:br>
                      <a:r>
                        <a:rPr lang="pt-BR" sz="1100" b="0" i="0" u="none" strike="noStrike" dirty="0" smtClean="0">
                          <a:solidFill>
                            <a:srgbClr val="000000"/>
                          </a:solidFill>
                          <a:effectLst/>
                          <a:latin typeface="Calibri"/>
                        </a:rPr>
                        <a:t>de música </a:t>
                      </a:r>
                      <a:br>
                        <a:rPr lang="pt-BR" sz="1100" b="0" i="0" u="none" strike="noStrike" dirty="0" smtClean="0">
                          <a:solidFill>
                            <a:srgbClr val="000000"/>
                          </a:solidFill>
                          <a:effectLst/>
                          <a:latin typeface="Calibri"/>
                        </a:rPr>
                      </a:br>
                      <a:r>
                        <a:rPr lang="pt-BR" sz="1100" b="0" i="0" u="none" strike="noStrike" dirty="0" smtClean="0">
                          <a:solidFill>
                            <a:srgbClr val="000000"/>
                          </a:solidFill>
                          <a:effectLst/>
                          <a:latin typeface="Calibri"/>
                        </a:rPr>
                        <a:t>(Rock in Rio, </a:t>
                      </a:r>
                      <a:r>
                        <a:rPr lang="pt-BR" sz="1100" b="0" i="0" u="none" strike="noStrike" dirty="0" err="1" smtClean="0">
                          <a:solidFill>
                            <a:srgbClr val="000000"/>
                          </a:solidFill>
                          <a:effectLst/>
                          <a:latin typeface="Calibri"/>
                        </a:rPr>
                        <a:t>Monegros</a:t>
                      </a:r>
                      <a:r>
                        <a:rPr lang="pt-BR" sz="1100" b="0" i="0" u="none" strike="noStrike" dirty="0" smtClean="0">
                          <a:solidFill>
                            <a:srgbClr val="000000"/>
                          </a:solidFill>
                          <a:effectLst/>
                          <a:latin typeface="Calibri"/>
                        </a:rPr>
                        <a:t>…)</a:t>
                      </a:r>
                    </a:p>
                    <a:p>
                      <a:pPr algn="ctr" fontAlgn="ctr">
                        <a:lnSpc>
                          <a:spcPct val="80000"/>
                        </a:lnSpc>
                      </a:pPr>
                      <a:endParaRPr lang="es-ES" sz="1100" b="0" i="0" u="none" strike="noStrike" dirty="0">
                        <a:solidFill>
                          <a:srgbClr val="000000"/>
                        </a:solidFill>
                        <a:effectLst/>
                        <a:latin typeface="Calibri"/>
                      </a:endParaRPr>
                    </a:p>
                  </a:txBody>
                  <a:tcPr marL="9525" marR="9525" marT="9525"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80000"/>
                        </a:lnSpc>
                        <a:spcBef>
                          <a:spcPts val="0"/>
                        </a:spcBef>
                        <a:spcAft>
                          <a:spcPts val="0"/>
                        </a:spcAft>
                        <a:buClrTx/>
                        <a:buSzTx/>
                        <a:buFontTx/>
                        <a:buNone/>
                        <a:tabLst/>
                        <a:defRPr/>
                      </a:pPr>
                      <a:r>
                        <a:rPr lang="es-ES" sz="1100" b="0" i="0" u="none" strike="noStrike" dirty="0" smtClean="0">
                          <a:solidFill>
                            <a:srgbClr val="000000"/>
                          </a:solidFill>
                          <a:effectLst/>
                          <a:latin typeface="Calibri"/>
                        </a:rPr>
                        <a:t>Conciertos </a:t>
                      </a:r>
                      <a:br>
                        <a:rPr lang="es-ES" sz="1100" b="0" i="0" u="none" strike="noStrike" dirty="0" smtClean="0">
                          <a:solidFill>
                            <a:srgbClr val="000000"/>
                          </a:solidFill>
                          <a:effectLst/>
                          <a:latin typeface="Calibri"/>
                        </a:rPr>
                      </a:br>
                      <a:r>
                        <a:rPr lang="es-ES" sz="1100" b="0" i="0" u="none" strike="noStrike" dirty="0" smtClean="0">
                          <a:solidFill>
                            <a:srgbClr val="000000"/>
                          </a:solidFill>
                          <a:effectLst/>
                          <a:latin typeface="Calibri"/>
                        </a:rPr>
                        <a:t>en campos de futbol</a:t>
                      </a:r>
                    </a:p>
                    <a:p>
                      <a:pPr algn="ctr" fontAlgn="ctr">
                        <a:lnSpc>
                          <a:spcPct val="80000"/>
                        </a:lnSpc>
                      </a:pPr>
                      <a:endParaRPr lang="pt-BR" sz="1100" b="0" i="0" u="none" strike="noStrike" dirty="0">
                        <a:solidFill>
                          <a:srgbClr val="000000"/>
                        </a:solidFill>
                        <a:effectLst/>
                        <a:latin typeface="Calibri"/>
                      </a:endParaRPr>
                    </a:p>
                  </a:txBody>
                  <a:tcPr marL="9525" marR="9525" marT="9525"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80000"/>
                        </a:lnSpc>
                        <a:spcBef>
                          <a:spcPts val="0"/>
                        </a:spcBef>
                        <a:spcAft>
                          <a:spcPts val="0"/>
                        </a:spcAft>
                        <a:buClrTx/>
                        <a:buSzTx/>
                        <a:buFontTx/>
                        <a:buNone/>
                        <a:tabLst/>
                        <a:defRPr/>
                      </a:pPr>
                      <a:r>
                        <a:rPr lang="es-ES" sz="1100" b="0" i="0" u="none" strike="noStrike" dirty="0" smtClean="0">
                          <a:solidFill>
                            <a:srgbClr val="000000"/>
                          </a:solidFill>
                          <a:effectLst/>
                          <a:latin typeface="Calibri"/>
                        </a:rPr>
                        <a:t>Otros eventos de afluencia masiva</a:t>
                      </a:r>
                    </a:p>
                    <a:p>
                      <a:pPr algn="ctr" fontAlgn="ctr">
                        <a:lnSpc>
                          <a:spcPct val="80000"/>
                        </a:lnSpc>
                      </a:pPr>
                      <a:endParaRPr lang="es-ES" sz="1100" b="0" i="0" u="none" strike="noStrike" dirty="0">
                        <a:solidFill>
                          <a:srgbClr val="000000"/>
                        </a:solidFill>
                        <a:effectLst/>
                        <a:latin typeface="Calibri"/>
                      </a:endParaRPr>
                    </a:p>
                  </a:txBody>
                  <a:tcPr marL="9525" marR="9525" marT="9525"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80000"/>
                        </a:lnSpc>
                        <a:spcBef>
                          <a:spcPts val="0"/>
                        </a:spcBef>
                        <a:spcAft>
                          <a:spcPts val="0"/>
                        </a:spcAft>
                        <a:buClrTx/>
                        <a:buSzTx/>
                        <a:buFontTx/>
                        <a:buNone/>
                        <a:tabLst/>
                        <a:defRPr/>
                      </a:pPr>
                      <a:r>
                        <a:rPr lang="es-ES" sz="1100" b="0" i="0" u="none" strike="noStrike" dirty="0" smtClean="0">
                          <a:solidFill>
                            <a:srgbClr val="000000"/>
                          </a:solidFill>
                          <a:effectLst/>
                          <a:latin typeface="Calibri"/>
                        </a:rPr>
                        <a:t>Otros eventos deportivos </a:t>
                      </a:r>
                      <a:br>
                        <a:rPr lang="es-ES" sz="1100" b="0" i="0" u="none" strike="noStrike" dirty="0" smtClean="0">
                          <a:solidFill>
                            <a:srgbClr val="000000"/>
                          </a:solidFill>
                          <a:effectLst/>
                          <a:latin typeface="Calibri"/>
                        </a:rPr>
                      </a:br>
                      <a:r>
                        <a:rPr lang="es-ES" sz="1100" b="0" i="0" u="none" strike="noStrike" dirty="0" smtClean="0">
                          <a:solidFill>
                            <a:srgbClr val="000000"/>
                          </a:solidFill>
                          <a:effectLst/>
                          <a:latin typeface="Calibri"/>
                        </a:rPr>
                        <a:t>de gran escala</a:t>
                      </a:r>
                    </a:p>
                    <a:p>
                      <a:pPr algn="ctr" fontAlgn="ctr">
                        <a:lnSpc>
                          <a:spcPct val="80000"/>
                        </a:lnSpc>
                      </a:pPr>
                      <a:endParaRPr lang="es-ES" sz="1100" b="0" i="0" u="none" strike="noStrike" dirty="0">
                        <a:solidFill>
                          <a:srgbClr val="000000"/>
                        </a:solidFill>
                        <a:effectLst/>
                        <a:latin typeface="Calibri"/>
                      </a:endParaRPr>
                    </a:p>
                  </a:txBody>
                  <a:tcPr marL="9525" marR="9525" marT="9525"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80000"/>
                        </a:lnSpc>
                        <a:spcBef>
                          <a:spcPts val="0"/>
                        </a:spcBef>
                        <a:spcAft>
                          <a:spcPts val="0"/>
                        </a:spcAft>
                        <a:buClrTx/>
                        <a:buSzTx/>
                        <a:buFontTx/>
                        <a:buNone/>
                        <a:tabLst/>
                        <a:defRPr/>
                      </a:pPr>
                      <a:r>
                        <a:rPr lang="es-ES" sz="1100" b="0" i="0" u="none" strike="noStrike" dirty="0" smtClean="0">
                          <a:solidFill>
                            <a:srgbClr val="000000"/>
                          </a:solidFill>
                          <a:effectLst/>
                          <a:latin typeface="Calibri"/>
                        </a:rPr>
                        <a:t>Plazas de toros</a:t>
                      </a:r>
                    </a:p>
                    <a:p>
                      <a:pPr algn="ctr" fontAlgn="ctr">
                        <a:lnSpc>
                          <a:spcPct val="80000"/>
                        </a:lnSpc>
                      </a:pPr>
                      <a:endParaRPr lang="es-ES" sz="1100" b="0" i="0" u="none" strike="noStrike" dirty="0">
                        <a:solidFill>
                          <a:srgbClr val="000000"/>
                        </a:solidFill>
                        <a:effectLst/>
                        <a:latin typeface="Calibri"/>
                      </a:endParaRPr>
                    </a:p>
                  </a:txBody>
                  <a:tcPr marL="9525" marR="9525" marT="9525"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80000"/>
                        </a:lnSpc>
                        <a:spcBef>
                          <a:spcPts val="0"/>
                        </a:spcBef>
                        <a:spcAft>
                          <a:spcPts val="0"/>
                        </a:spcAft>
                        <a:buClrTx/>
                        <a:buSzTx/>
                        <a:buFontTx/>
                        <a:buNone/>
                        <a:tabLst/>
                        <a:defRPr/>
                      </a:pPr>
                      <a:r>
                        <a:rPr lang="pt-BR" sz="1100" b="0" i="0" u="none" strike="noStrike" dirty="0" smtClean="0">
                          <a:solidFill>
                            <a:srgbClr val="000000"/>
                          </a:solidFill>
                          <a:effectLst/>
                          <a:latin typeface="Calibri"/>
                        </a:rPr>
                        <a:t>Eventos de motor (Motos / Formula 1)</a:t>
                      </a:r>
                    </a:p>
                    <a:p>
                      <a:pPr algn="ctr" fontAlgn="ctr">
                        <a:lnSpc>
                          <a:spcPct val="80000"/>
                        </a:lnSpc>
                      </a:pPr>
                      <a:endParaRPr lang="es-ES" sz="1100" b="0" i="0" u="none" strike="noStrike" dirty="0">
                        <a:solidFill>
                          <a:srgbClr val="000000"/>
                        </a:solidFill>
                        <a:effectLst/>
                        <a:latin typeface="Calibri"/>
                      </a:endParaRPr>
                    </a:p>
                  </a:txBody>
                  <a:tcPr marL="9525" marR="9525" marT="9525"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80000"/>
                        </a:lnSpc>
                        <a:spcBef>
                          <a:spcPts val="0"/>
                        </a:spcBef>
                        <a:spcAft>
                          <a:spcPts val="0"/>
                        </a:spcAft>
                        <a:buClrTx/>
                        <a:buSzTx/>
                        <a:buFontTx/>
                        <a:buNone/>
                        <a:tabLst/>
                        <a:defRPr/>
                      </a:pPr>
                      <a:r>
                        <a:rPr lang="es-ES" sz="1100" b="0" i="0" u="none" strike="noStrike" dirty="0" smtClean="0">
                          <a:solidFill>
                            <a:srgbClr val="000000"/>
                          </a:solidFill>
                          <a:effectLst/>
                          <a:latin typeface="Calibri"/>
                        </a:rPr>
                        <a:t>Eventos de baloncesto / juegos de asistencia masiva</a:t>
                      </a:r>
                    </a:p>
                  </a:txBody>
                  <a:tcPr marL="9525" marR="9525" marT="9525"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80000"/>
                        </a:lnSpc>
                        <a:spcBef>
                          <a:spcPts val="0"/>
                        </a:spcBef>
                        <a:spcAft>
                          <a:spcPts val="0"/>
                        </a:spcAft>
                        <a:buClrTx/>
                        <a:buSzTx/>
                        <a:buFontTx/>
                        <a:buNone/>
                        <a:tabLst/>
                        <a:defRPr/>
                      </a:pPr>
                      <a:r>
                        <a:rPr lang="es-ES" sz="1100" b="0" i="0" u="none" strike="noStrike" dirty="0" smtClean="0">
                          <a:solidFill>
                            <a:srgbClr val="000000"/>
                          </a:solidFill>
                          <a:effectLst/>
                          <a:latin typeface="Calibri"/>
                        </a:rPr>
                        <a:t>Eventos de tenis / torneos de afluencia masiva</a:t>
                      </a:r>
                    </a:p>
                  </a:txBody>
                  <a:tcPr marL="9525" marR="9525" marT="9525"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9" name="78 CuadroTexto"/>
          <p:cNvSpPr txBox="1"/>
          <p:nvPr/>
        </p:nvSpPr>
        <p:spPr>
          <a:xfrm>
            <a:off x="550526" y="1520959"/>
            <a:ext cx="8764924" cy="338554"/>
          </a:xfrm>
          <a:prstGeom prst="rect">
            <a:avLst/>
          </a:prstGeom>
          <a:noFill/>
        </p:spPr>
        <p:txBody>
          <a:bodyPr wrap="square" rtlCol="0">
            <a:spAutoFit/>
          </a:bodyPr>
          <a:lstStyle/>
          <a:p>
            <a:pPr algn="l"/>
            <a:r>
              <a:rPr lang="es-ES" sz="1600" dirty="0" smtClean="0">
                <a:latin typeface="Calibri" pitchFamily="34" charset="0"/>
                <a:cs typeface="Calibri" pitchFamily="34" charset="0"/>
              </a:rPr>
              <a:t>Las mujeres en general, tienen una visión más negativa sobre la inseguridad en los distintos eventos</a:t>
            </a:r>
            <a:endParaRPr lang="es-ES" sz="1600" dirty="0">
              <a:latin typeface="Calibri" pitchFamily="34" charset="0"/>
              <a:cs typeface="Calibri" pitchFamily="34" charset="0"/>
            </a:endParaRPr>
          </a:p>
        </p:txBody>
      </p:sp>
      <p:sp>
        <p:nvSpPr>
          <p:cNvPr id="80" name="79 CuadroTexto"/>
          <p:cNvSpPr txBox="1"/>
          <p:nvPr/>
        </p:nvSpPr>
        <p:spPr>
          <a:xfrm>
            <a:off x="1481926" y="2833326"/>
            <a:ext cx="1641027" cy="193899"/>
          </a:xfrm>
          <a:prstGeom prst="rect">
            <a:avLst/>
          </a:prstGeom>
          <a:noFill/>
        </p:spPr>
        <p:txBody>
          <a:bodyPr wrap="none" lIns="0" tIns="0" rIns="0" bIns="0" rtlCol="0" anchor="t">
            <a:spAutoFit/>
          </a:bodyPr>
          <a:lstStyle/>
          <a:p>
            <a:pPr marL="174625" indent="-174625" algn="l">
              <a:lnSpc>
                <a:spcPct val="90000"/>
              </a:lnSpc>
              <a:spcBef>
                <a:spcPts val="0"/>
              </a:spcBef>
            </a:pPr>
            <a:r>
              <a:rPr lang="es-ES" sz="1200" b="1" dirty="0" smtClean="0">
                <a:solidFill>
                  <a:schemeClr val="accent6">
                    <a:lumMod val="75000"/>
                  </a:schemeClr>
                </a:solidFill>
                <a:latin typeface="Calibri" pitchFamily="34" charset="0"/>
                <a:cs typeface="Calibri" pitchFamily="34" charset="0"/>
                <a:sym typeface="Wingdings"/>
              </a:rPr>
              <a:t></a:t>
            </a:r>
            <a:r>
              <a:rPr lang="es-ES" sz="1400" b="1" dirty="0" smtClean="0">
                <a:solidFill>
                  <a:schemeClr val="accent5"/>
                </a:solidFill>
                <a:latin typeface="Calibri" pitchFamily="34" charset="0"/>
                <a:cs typeface="Calibri" pitchFamily="34" charset="0"/>
                <a:sym typeface="Wingdings"/>
              </a:rPr>
              <a:t> </a:t>
            </a:r>
            <a:r>
              <a:rPr lang="es-ES" sz="1200" dirty="0" smtClean="0">
                <a:latin typeface="Calibri" pitchFamily="34" charset="0"/>
                <a:cs typeface="Calibri" pitchFamily="34" charset="0"/>
                <a:sym typeface="Wingdings"/>
              </a:rPr>
              <a:t>Hombres (1.054 Casos)</a:t>
            </a:r>
            <a:endParaRPr lang="es-ES" sz="1200" dirty="0">
              <a:latin typeface="Calibri" pitchFamily="34" charset="0"/>
              <a:cs typeface="Calibri" pitchFamily="34" charset="0"/>
            </a:endParaRPr>
          </a:p>
        </p:txBody>
      </p:sp>
      <p:grpSp>
        <p:nvGrpSpPr>
          <p:cNvPr id="82" name="81 Grupo"/>
          <p:cNvGrpSpPr/>
          <p:nvPr/>
        </p:nvGrpSpPr>
        <p:grpSpPr>
          <a:xfrm>
            <a:off x="1502769" y="2506499"/>
            <a:ext cx="1566831" cy="276999"/>
            <a:chOff x="4055763" y="2056095"/>
            <a:chExt cx="1566831" cy="276999"/>
          </a:xfrm>
        </p:grpSpPr>
        <p:sp>
          <p:nvSpPr>
            <p:cNvPr id="83" name="82 CuadroTexto"/>
            <p:cNvSpPr txBox="1"/>
            <p:nvPr/>
          </p:nvSpPr>
          <p:spPr>
            <a:xfrm>
              <a:off x="4194511" y="2056095"/>
              <a:ext cx="1428083" cy="276999"/>
            </a:xfrm>
            <a:prstGeom prst="rect">
              <a:avLst/>
            </a:prstGeom>
            <a:noFill/>
          </p:spPr>
          <p:txBody>
            <a:bodyPr wrap="square" rtlCol="0">
              <a:spAutoFit/>
            </a:bodyPr>
            <a:lstStyle/>
            <a:p>
              <a:pPr algn="l"/>
              <a:r>
                <a:rPr lang="es-ES" sz="1200" dirty="0" smtClean="0">
                  <a:latin typeface="Calibri" pitchFamily="34" charset="0"/>
                  <a:cs typeface="Calibri" pitchFamily="34" charset="0"/>
                </a:rPr>
                <a:t>Total (2.081 Casos)</a:t>
              </a:r>
              <a:endParaRPr lang="es-ES" sz="1400" dirty="0">
                <a:latin typeface="Calibri" pitchFamily="34" charset="0"/>
                <a:cs typeface="Calibri" pitchFamily="34" charset="0"/>
              </a:endParaRPr>
            </a:p>
          </p:txBody>
        </p:sp>
        <p:cxnSp>
          <p:nvCxnSpPr>
            <p:cNvPr id="84" name="83 Conector recto"/>
            <p:cNvCxnSpPr/>
            <p:nvPr/>
          </p:nvCxnSpPr>
          <p:spPr bwMode="auto">
            <a:xfrm>
              <a:off x="4055763" y="2200459"/>
              <a:ext cx="180000" cy="0"/>
            </a:xfrm>
            <a:prstGeom prst="line">
              <a:avLst/>
            </a:prstGeom>
            <a:ln w="19050">
              <a:headEnd type="none" w="med" len="med"/>
              <a:tailEnd type="none" w="med" len="med"/>
            </a:ln>
            <a:extLst/>
          </p:spPr>
          <p:style>
            <a:lnRef idx="2">
              <a:schemeClr val="dk1"/>
            </a:lnRef>
            <a:fillRef idx="0">
              <a:schemeClr val="dk1"/>
            </a:fillRef>
            <a:effectRef idx="1">
              <a:schemeClr val="dk1"/>
            </a:effectRef>
            <a:fontRef idx="minor">
              <a:schemeClr val="tx1"/>
            </a:fontRef>
          </p:style>
        </p:cxnSp>
      </p:grpSp>
      <p:sp>
        <p:nvSpPr>
          <p:cNvPr id="85" name="84 CuadroTexto"/>
          <p:cNvSpPr txBox="1"/>
          <p:nvPr/>
        </p:nvSpPr>
        <p:spPr>
          <a:xfrm>
            <a:off x="1481926" y="3042876"/>
            <a:ext cx="1544846" cy="193899"/>
          </a:xfrm>
          <a:prstGeom prst="rect">
            <a:avLst/>
          </a:prstGeom>
          <a:noFill/>
        </p:spPr>
        <p:txBody>
          <a:bodyPr wrap="none" lIns="0" tIns="0" rIns="0" bIns="0" rtlCol="0" anchor="t">
            <a:spAutoFit/>
          </a:bodyPr>
          <a:lstStyle/>
          <a:p>
            <a:pPr marL="174625" indent="-174625" algn="l">
              <a:lnSpc>
                <a:spcPct val="90000"/>
              </a:lnSpc>
              <a:spcBef>
                <a:spcPts val="0"/>
              </a:spcBef>
            </a:pPr>
            <a:r>
              <a:rPr lang="es-ES" sz="1200" b="1" dirty="0" smtClean="0">
                <a:solidFill>
                  <a:schemeClr val="bg1">
                    <a:lumMod val="65000"/>
                  </a:schemeClr>
                </a:solidFill>
                <a:latin typeface="Calibri" pitchFamily="34" charset="0"/>
                <a:cs typeface="Calibri" pitchFamily="34" charset="0"/>
                <a:sym typeface="Wingdings"/>
              </a:rPr>
              <a:t></a:t>
            </a:r>
            <a:r>
              <a:rPr lang="es-ES" sz="1400" b="1" dirty="0" smtClean="0">
                <a:solidFill>
                  <a:schemeClr val="bg1">
                    <a:lumMod val="65000"/>
                  </a:schemeClr>
                </a:solidFill>
                <a:latin typeface="Calibri" pitchFamily="34" charset="0"/>
                <a:cs typeface="Calibri" pitchFamily="34" charset="0"/>
                <a:sym typeface="Wingdings"/>
              </a:rPr>
              <a:t> </a:t>
            </a:r>
            <a:r>
              <a:rPr lang="es-ES" sz="1200" dirty="0" smtClean="0">
                <a:latin typeface="Calibri" pitchFamily="34" charset="0"/>
                <a:cs typeface="Calibri" pitchFamily="34" charset="0"/>
                <a:sym typeface="Wingdings"/>
              </a:rPr>
              <a:t>Mujeres (1.027 Casos)</a:t>
            </a:r>
            <a:endParaRPr lang="es-ES" sz="1200" dirty="0">
              <a:latin typeface="Calibri" pitchFamily="34" charset="0"/>
              <a:cs typeface="Calibri" pitchFamily="34" charset="0"/>
            </a:endParaRPr>
          </a:p>
        </p:txBody>
      </p:sp>
      <p:sp>
        <p:nvSpPr>
          <p:cNvPr id="86" name="85 CuadroTexto"/>
          <p:cNvSpPr txBox="1"/>
          <p:nvPr/>
        </p:nvSpPr>
        <p:spPr>
          <a:xfrm rot="16200000">
            <a:off x="8005967" y="3997042"/>
            <a:ext cx="2517669" cy="276999"/>
          </a:xfrm>
          <a:prstGeom prst="rect">
            <a:avLst/>
          </a:prstGeom>
          <a:noFill/>
        </p:spPr>
        <p:txBody>
          <a:bodyPr wrap="square" lIns="36000" rIns="36000" rtlCol="0" anchor="ctr">
            <a:spAutoFit/>
          </a:bodyPr>
          <a:lstStyle>
            <a:defPPr>
              <a:defRPr lang="es-ES_tradnl"/>
            </a:defPPr>
            <a:lvl1pPr algn="l">
              <a:defRPr sz="1200">
                <a:latin typeface="Calibri" pitchFamily="34" charset="0"/>
                <a:cs typeface="Calibri" pitchFamily="34" charset="0"/>
              </a:defRPr>
            </a:lvl1pPr>
          </a:lstStyle>
          <a:p>
            <a:r>
              <a:rPr lang="es-ES" dirty="0" smtClean="0"/>
              <a:t>BASE Total muestra</a:t>
            </a:r>
            <a:endParaRPr lang="es-ES" dirty="0"/>
          </a:p>
        </p:txBody>
      </p:sp>
    </p:spTree>
    <p:extLst>
      <p:ext uri="{BB962C8B-B14F-4D97-AF65-F5344CB8AC3E}">
        <p14:creationId xmlns:p14="http://schemas.microsoft.com/office/powerpoint/2010/main" xmlns="" val="3490198254"/>
      </p:ext>
    </p:extLst>
  </p:cSld>
  <p:clrMapOvr>
    <a:masterClrMapping/>
  </p:clrMapOvr>
  <p:transition>
    <p:wipe dir="d"/>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5718192" y="2609656"/>
            <a:ext cx="1136608" cy="884238"/>
          </a:xfrm>
          <a:prstGeom prst="rect">
            <a:avLst/>
          </a:prstGeom>
          <a:noFill/>
        </p:spPr>
        <p:txBody>
          <a:bodyPr wrap="none" lIns="0" tIns="720000" rIns="0" bIns="0" rtlCol="0" anchor="ctr">
            <a:noAutofit/>
          </a:bodyPr>
          <a:lstStyle/>
          <a:p>
            <a:pPr>
              <a:spcBef>
                <a:spcPts val="600"/>
              </a:spcBef>
            </a:pPr>
            <a:r>
              <a:rPr lang="es-ES" sz="16600" b="1" dirty="0" smtClean="0">
                <a:solidFill>
                  <a:schemeClr val="accent6">
                    <a:lumMod val="20000"/>
                    <a:lumOff val="80000"/>
                  </a:schemeClr>
                </a:solidFill>
                <a:latin typeface="+mj-lt"/>
                <a:ea typeface="Verdana" pitchFamily="34" charset="0"/>
                <a:cs typeface="Verdana" pitchFamily="34" charset="0"/>
              </a:rPr>
              <a:t>“</a:t>
            </a:r>
            <a:endParaRPr lang="es-ES" sz="16600" i="1" dirty="0">
              <a:solidFill>
                <a:schemeClr val="accent6">
                  <a:lumMod val="20000"/>
                  <a:lumOff val="80000"/>
                </a:schemeClr>
              </a:solidFill>
              <a:latin typeface="+mj-lt"/>
              <a:ea typeface="Verdana" pitchFamily="34" charset="0"/>
              <a:cs typeface="Verdana" pitchFamily="34" charset="0"/>
            </a:endParaRPr>
          </a:p>
        </p:txBody>
      </p:sp>
      <p:sp>
        <p:nvSpPr>
          <p:cNvPr id="10" name="9 CuadroTexto"/>
          <p:cNvSpPr txBox="1"/>
          <p:nvPr/>
        </p:nvSpPr>
        <p:spPr>
          <a:xfrm>
            <a:off x="8104388" y="3661170"/>
            <a:ext cx="1136608" cy="884238"/>
          </a:xfrm>
          <a:prstGeom prst="rect">
            <a:avLst/>
          </a:prstGeom>
          <a:noFill/>
          <a:ln>
            <a:noFill/>
          </a:ln>
        </p:spPr>
        <p:txBody>
          <a:bodyPr wrap="none" lIns="0" tIns="720000" rIns="0" bIns="0" rtlCol="0" anchor="ctr">
            <a:noAutofit/>
          </a:bodyPr>
          <a:lstStyle/>
          <a:p>
            <a:pPr>
              <a:spcBef>
                <a:spcPts val="600"/>
              </a:spcBef>
            </a:pPr>
            <a:r>
              <a:rPr lang="es-ES" sz="16600" b="1" dirty="0" smtClean="0">
                <a:solidFill>
                  <a:schemeClr val="accent6">
                    <a:lumMod val="20000"/>
                    <a:lumOff val="80000"/>
                  </a:schemeClr>
                </a:solidFill>
                <a:latin typeface="+mj-lt"/>
                <a:ea typeface="Verdana" pitchFamily="34" charset="0"/>
                <a:cs typeface="Verdana" pitchFamily="34" charset="0"/>
              </a:rPr>
              <a:t>”</a:t>
            </a:r>
            <a:endParaRPr lang="es-ES" sz="16600" i="1" dirty="0">
              <a:solidFill>
                <a:schemeClr val="accent6">
                  <a:lumMod val="20000"/>
                  <a:lumOff val="80000"/>
                </a:schemeClr>
              </a:solidFill>
              <a:latin typeface="+mj-lt"/>
              <a:ea typeface="Verdana" pitchFamily="34" charset="0"/>
              <a:cs typeface="Verdana" pitchFamily="34" charset="0"/>
            </a:endParaRPr>
          </a:p>
        </p:txBody>
      </p:sp>
      <p:sp>
        <p:nvSpPr>
          <p:cNvPr id="4" name="3 Marcador de número de diapositiva"/>
          <p:cNvSpPr>
            <a:spLocks noGrp="1"/>
          </p:cNvSpPr>
          <p:nvPr>
            <p:ph type="sldNum" sz="quarter" idx="10"/>
          </p:nvPr>
        </p:nvSpPr>
        <p:spPr/>
        <p:txBody>
          <a:bodyPr/>
          <a:lstStyle/>
          <a:p>
            <a:r>
              <a:rPr lang="en-US" smtClean="0"/>
              <a:t>-</a:t>
            </a:r>
            <a:fld id="{41B2AE44-E9C6-4EAB-BC73-5008DB342051}" type="slidenum">
              <a:rPr lang="en-US" smtClean="0"/>
              <a:pPr/>
              <a:t>88</a:t>
            </a:fld>
            <a:r>
              <a:rPr lang="en-US" smtClean="0"/>
              <a:t>-</a:t>
            </a:r>
            <a:endParaRPr lang="en-US"/>
          </a:p>
        </p:txBody>
      </p:sp>
      <p:sp>
        <p:nvSpPr>
          <p:cNvPr id="8" name="7 CuadroTexto"/>
          <p:cNvSpPr txBox="1"/>
          <p:nvPr/>
        </p:nvSpPr>
        <p:spPr>
          <a:xfrm>
            <a:off x="56456" y="836712"/>
            <a:ext cx="8640960" cy="646331"/>
          </a:xfrm>
          <a:prstGeom prst="rect">
            <a:avLst/>
          </a:prstGeom>
          <a:noFill/>
          <a:ln>
            <a:noFill/>
          </a:ln>
        </p:spPr>
        <p:txBody>
          <a:bodyPr wrap="square" rtlCol="0">
            <a:spAutoFit/>
          </a:bodyPr>
          <a:lstStyle>
            <a:defPPr>
              <a:defRPr lang="es-ES_tradnl"/>
            </a:defPPr>
            <a:lvl1pPr algn="l">
              <a:spcBef>
                <a:spcPts val="0"/>
              </a:spcBef>
              <a:defRPr sz="2000" b="1">
                <a:solidFill>
                  <a:schemeClr val="bg1">
                    <a:lumMod val="50000"/>
                  </a:schemeClr>
                </a:solidFill>
                <a:latin typeface="Calibri" pitchFamily="34" charset="0"/>
                <a:cs typeface="Calibri" pitchFamily="34" charset="0"/>
              </a:defRPr>
            </a:lvl1pPr>
          </a:lstStyle>
          <a:p>
            <a:r>
              <a:rPr lang="es-ES" dirty="0">
                <a:solidFill>
                  <a:schemeClr val="accent6">
                    <a:lumMod val="75000"/>
                  </a:schemeClr>
                </a:solidFill>
              </a:rPr>
              <a:t>Comportamiento de los usuarios en las infraestructuras de transporte</a:t>
            </a:r>
            <a:r>
              <a:rPr lang="es-ES" dirty="0" smtClean="0">
                <a:solidFill>
                  <a:schemeClr val="accent4">
                    <a:lumMod val="75000"/>
                  </a:schemeClr>
                </a:solidFill>
              </a:rPr>
              <a:t/>
            </a:r>
            <a:br>
              <a:rPr lang="es-ES" dirty="0" smtClean="0">
                <a:solidFill>
                  <a:schemeClr val="accent4">
                    <a:lumMod val="75000"/>
                  </a:schemeClr>
                </a:solidFill>
              </a:rPr>
            </a:br>
            <a:endParaRPr lang="es-ES" sz="1600" i="1" dirty="0">
              <a:solidFill>
                <a:schemeClr val="bg1">
                  <a:lumMod val="65000"/>
                </a:schemeClr>
              </a:solidFill>
            </a:endParaRPr>
          </a:p>
        </p:txBody>
      </p:sp>
      <p:sp>
        <p:nvSpPr>
          <p:cNvPr id="74" name="73 CuadroTexto"/>
          <p:cNvSpPr txBox="1"/>
          <p:nvPr/>
        </p:nvSpPr>
        <p:spPr>
          <a:xfrm>
            <a:off x="0" y="6396335"/>
            <a:ext cx="7545288" cy="461665"/>
          </a:xfrm>
          <a:prstGeom prst="rect">
            <a:avLst/>
          </a:prstGeom>
          <a:noFill/>
        </p:spPr>
        <p:txBody>
          <a:bodyPr wrap="square" rtlCol="0">
            <a:spAutoFit/>
          </a:bodyPr>
          <a:lstStyle>
            <a:defPPr>
              <a:defRPr lang="es-ES_tradnl"/>
            </a:defPPr>
            <a:lvl1pPr algn="l">
              <a:defRPr sz="1200">
                <a:solidFill>
                  <a:schemeClr val="bg1">
                    <a:lumMod val="50000"/>
                  </a:schemeClr>
                </a:solidFill>
                <a:latin typeface="Calibri" pitchFamily="34" charset="0"/>
                <a:cs typeface="Calibri" pitchFamily="34" charset="0"/>
              </a:defRPr>
            </a:lvl1pPr>
          </a:lstStyle>
          <a:p>
            <a:r>
              <a:rPr lang="es-ES" dirty="0" err="1" smtClean="0"/>
              <a:t>D3</a:t>
            </a:r>
            <a:r>
              <a:rPr lang="es-ES" dirty="0" smtClean="0"/>
              <a:t>.- Y en específico, ¿cómo </a:t>
            </a:r>
            <a:r>
              <a:rPr lang="es-ES" dirty="0"/>
              <a:t>diría usted </a:t>
            </a:r>
            <a:r>
              <a:rPr lang="es-ES" dirty="0" smtClean="0"/>
              <a:t>que </a:t>
            </a:r>
            <a:r>
              <a:rPr lang="es-ES" dirty="0"/>
              <a:t>es </a:t>
            </a:r>
            <a:r>
              <a:rPr lang="es-ES" dirty="0" smtClean="0"/>
              <a:t>el comportamiento </a:t>
            </a:r>
            <a:r>
              <a:rPr lang="es-ES" dirty="0"/>
              <a:t>de los </a:t>
            </a:r>
            <a:r>
              <a:rPr lang="es-ES" dirty="0" smtClean="0"/>
              <a:t>asistentes a eventos deportivos de gran magnitud?</a:t>
            </a:r>
            <a:endParaRPr lang="es-ES" dirty="0"/>
          </a:p>
        </p:txBody>
      </p:sp>
      <p:sp>
        <p:nvSpPr>
          <p:cNvPr id="62" name="61 CuadroTexto"/>
          <p:cNvSpPr txBox="1"/>
          <p:nvPr/>
        </p:nvSpPr>
        <p:spPr>
          <a:xfrm>
            <a:off x="6216976" y="2727766"/>
            <a:ext cx="2736304" cy="1569660"/>
          </a:xfrm>
          <a:prstGeom prst="rect">
            <a:avLst/>
          </a:prstGeom>
          <a:noFill/>
        </p:spPr>
        <p:txBody>
          <a:bodyPr wrap="square" rtlCol="0">
            <a:spAutoFit/>
          </a:bodyPr>
          <a:lstStyle/>
          <a:p>
            <a:pPr>
              <a:spcBef>
                <a:spcPts val="600"/>
              </a:spcBef>
            </a:pPr>
            <a:r>
              <a:rPr lang="es-ES" sz="2400" dirty="0" smtClean="0">
                <a:ln>
                  <a:solidFill>
                    <a:schemeClr val="bg1">
                      <a:lumMod val="50000"/>
                    </a:schemeClr>
                  </a:solidFill>
                </a:ln>
                <a:solidFill>
                  <a:schemeClr val="tx1">
                    <a:lumMod val="50000"/>
                    <a:lumOff val="50000"/>
                  </a:schemeClr>
                </a:solidFill>
                <a:latin typeface="Palatino" pitchFamily="18" charset="0"/>
                <a:ea typeface="Verdana" pitchFamily="34" charset="0"/>
                <a:cs typeface="Lucida Sans Unicode" pitchFamily="34" charset="0"/>
              </a:rPr>
              <a:t>La percepción sobre el comportamiento de los usuarios resulta indiferente</a:t>
            </a:r>
            <a:endParaRPr lang="es-ES" sz="2400" i="1" dirty="0">
              <a:ln>
                <a:solidFill>
                  <a:schemeClr val="bg1">
                    <a:lumMod val="50000"/>
                  </a:schemeClr>
                </a:solidFill>
              </a:ln>
              <a:solidFill>
                <a:schemeClr val="tx1">
                  <a:lumMod val="50000"/>
                  <a:lumOff val="50000"/>
                </a:schemeClr>
              </a:solidFill>
              <a:latin typeface="Palatino" pitchFamily="18" charset="0"/>
              <a:ea typeface="Verdana" pitchFamily="34" charset="0"/>
              <a:cs typeface="Lucida Sans Unicode" pitchFamily="34" charset="0"/>
            </a:endParaRPr>
          </a:p>
        </p:txBody>
      </p:sp>
      <p:graphicFrame>
        <p:nvGraphicFramePr>
          <p:cNvPr id="11" name="10 Gráfico"/>
          <p:cNvGraphicFramePr/>
          <p:nvPr>
            <p:extLst>
              <p:ext uri="{D42A27DB-BD31-4B8C-83A1-F6EECF244321}">
                <p14:modId xmlns:p14="http://schemas.microsoft.com/office/powerpoint/2010/main" xmlns="" val="326885847"/>
              </p:ext>
            </p:extLst>
          </p:nvPr>
        </p:nvGraphicFramePr>
        <p:xfrm>
          <a:off x="344488" y="1844824"/>
          <a:ext cx="4824536" cy="4295003"/>
        </p:xfrm>
        <a:graphic>
          <a:graphicData uri="http://schemas.openxmlformats.org/drawingml/2006/chart">
            <c:chart xmlns:c="http://schemas.openxmlformats.org/drawingml/2006/chart" xmlns:r="http://schemas.openxmlformats.org/officeDocument/2006/relationships" r:id="rId2"/>
          </a:graphicData>
        </a:graphic>
      </p:graphicFrame>
      <p:sp>
        <p:nvSpPr>
          <p:cNvPr id="12" name="11 CuadroTexto"/>
          <p:cNvSpPr txBox="1"/>
          <p:nvPr/>
        </p:nvSpPr>
        <p:spPr>
          <a:xfrm rot="16200000">
            <a:off x="4403344" y="4454419"/>
            <a:ext cx="1575748" cy="276999"/>
          </a:xfrm>
          <a:prstGeom prst="rect">
            <a:avLst/>
          </a:prstGeom>
          <a:noFill/>
        </p:spPr>
        <p:txBody>
          <a:bodyPr wrap="square" lIns="36000" rIns="36000" rtlCol="0" anchor="ctr">
            <a:spAutoFit/>
          </a:bodyPr>
          <a:lstStyle>
            <a:defPPr>
              <a:defRPr lang="es-ES_tradnl"/>
            </a:defPPr>
            <a:lvl1pPr algn="l">
              <a:defRPr sz="1100">
                <a:latin typeface="Calibri" pitchFamily="34" charset="0"/>
                <a:cs typeface="Calibri" pitchFamily="34" charset="0"/>
              </a:defRPr>
            </a:lvl1pPr>
          </a:lstStyle>
          <a:p>
            <a:r>
              <a:rPr lang="es-ES" sz="1200" dirty="0"/>
              <a:t>BASE: </a:t>
            </a:r>
            <a:r>
              <a:rPr lang="es-ES" sz="1200" dirty="0" smtClean="0"/>
              <a:t>2.081 CASOS</a:t>
            </a:r>
            <a:endParaRPr lang="es-ES" sz="1200" dirty="0"/>
          </a:p>
        </p:txBody>
      </p:sp>
      <p:sp>
        <p:nvSpPr>
          <p:cNvPr id="17" name="Rectangle 3"/>
          <p:cNvSpPr>
            <a:spLocks noChangeArrowheads="1"/>
          </p:cNvSpPr>
          <p:nvPr/>
        </p:nvSpPr>
        <p:spPr bwMode="auto">
          <a:xfrm>
            <a:off x="36513" y="35999"/>
            <a:ext cx="8516887" cy="648000"/>
          </a:xfrm>
          <a:prstGeom prst="rect">
            <a:avLst/>
          </a:prstGeom>
          <a:solidFill>
            <a:schemeClr val="accent6">
              <a:lumMod val="75000"/>
            </a:schemeClr>
          </a:solidFill>
          <a:ln>
            <a:noFill/>
          </a:ln>
          <a:effectLst/>
          <a:extLst/>
        </p:spPr>
        <p:txBody>
          <a:bodyPr wrap="square" lIns="0" tIns="0" rIns="0" bIns="0" anchor="ctr">
            <a:noAutofit/>
          </a:bodyPr>
          <a:lstStyle/>
          <a:p>
            <a:endParaRPr lang="es-ES"/>
          </a:p>
        </p:txBody>
      </p:sp>
      <p:sp>
        <p:nvSpPr>
          <p:cNvPr id="18" name="17 CuadroTexto"/>
          <p:cNvSpPr txBox="1"/>
          <p:nvPr/>
        </p:nvSpPr>
        <p:spPr>
          <a:xfrm>
            <a:off x="56456" y="170534"/>
            <a:ext cx="5618654" cy="400110"/>
          </a:xfrm>
          <a:prstGeom prst="rect">
            <a:avLst/>
          </a:prstGeom>
          <a:noFill/>
        </p:spPr>
        <p:txBody>
          <a:bodyPr wrap="none" rtlCol="0">
            <a:spAutoFit/>
          </a:bodyPr>
          <a:lstStyle>
            <a:defPPr>
              <a:defRPr lang="es-ES_tradnl"/>
            </a:defPPr>
            <a:lvl1pPr algn="l">
              <a:defRPr sz="2000">
                <a:ln>
                  <a:solidFill>
                    <a:schemeClr val="bg1"/>
                  </a:solidFill>
                </a:ln>
                <a:solidFill>
                  <a:schemeClr val="bg1"/>
                </a:solidFill>
                <a:latin typeface="Calibri" pitchFamily="34" charset="0"/>
                <a:cs typeface="Calibri" pitchFamily="34" charset="0"/>
              </a:defRPr>
            </a:lvl1pPr>
          </a:lstStyle>
          <a:p>
            <a:r>
              <a:rPr lang="es-ES" dirty="0"/>
              <a:t>SEGURIDAD CIUDADANA EN LOS EVENTOS MASIVOS</a:t>
            </a:r>
          </a:p>
        </p:txBody>
      </p:sp>
    </p:spTree>
    <p:extLst>
      <p:ext uri="{BB962C8B-B14F-4D97-AF65-F5344CB8AC3E}">
        <p14:creationId xmlns:p14="http://schemas.microsoft.com/office/powerpoint/2010/main" xmlns="" val="2239475410"/>
      </p:ext>
    </p:extLst>
  </p:cSld>
  <p:clrMapOvr>
    <a:masterClrMapping/>
  </p:clrMapOvr>
  <p:transition>
    <p:wipe dir="d"/>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bwMode="auto">
          <a:xfrm>
            <a:off x="420909" y="1480461"/>
            <a:ext cx="6363005" cy="4654691"/>
          </a:xfrm>
          <a:prstGeom prst="rect">
            <a:avLst/>
          </a:prstGeom>
          <a:solidFill>
            <a:schemeClr val="bg1"/>
          </a:solidFill>
          <a:ln w="9525" cap="flat" cmpd="sng" algn="ctr">
            <a:solidFill>
              <a:srgbClr val="808080"/>
            </a:solidFill>
            <a:prstDash val="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spAutoFit/>
          </a:bodyPr>
          <a:lstStyle/>
          <a:p>
            <a:endParaRPr lang="es-ES" smtClean="0">
              <a:solidFill>
                <a:prstClr val="black"/>
              </a:solidFill>
            </a:endParaRPr>
          </a:p>
        </p:txBody>
      </p:sp>
      <p:sp>
        <p:nvSpPr>
          <p:cNvPr id="4" name="3 Marcador de número de diapositiva"/>
          <p:cNvSpPr>
            <a:spLocks noGrp="1"/>
          </p:cNvSpPr>
          <p:nvPr>
            <p:ph type="sldNum" sz="quarter" idx="10"/>
          </p:nvPr>
        </p:nvSpPr>
        <p:spPr/>
        <p:txBody>
          <a:bodyPr/>
          <a:lstStyle/>
          <a:p>
            <a:r>
              <a:rPr lang="en-US" smtClean="0"/>
              <a:t>-</a:t>
            </a:r>
            <a:fld id="{41B2AE44-E9C6-4EAB-BC73-5008DB342051}" type="slidenum">
              <a:rPr lang="en-US" smtClean="0"/>
              <a:pPr/>
              <a:t>89</a:t>
            </a:fld>
            <a:r>
              <a:rPr lang="en-US" smtClean="0"/>
              <a:t>-</a:t>
            </a:r>
            <a:endParaRPr lang="en-US"/>
          </a:p>
        </p:txBody>
      </p:sp>
      <p:sp>
        <p:nvSpPr>
          <p:cNvPr id="8" name="7 CuadroTexto"/>
          <p:cNvSpPr txBox="1"/>
          <p:nvPr/>
        </p:nvSpPr>
        <p:spPr>
          <a:xfrm>
            <a:off x="56456" y="836712"/>
            <a:ext cx="8640960" cy="400110"/>
          </a:xfrm>
          <a:prstGeom prst="rect">
            <a:avLst/>
          </a:prstGeom>
          <a:noFill/>
          <a:ln>
            <a:noFill/>
          </a:ln>
        </p:spPr>
        <p:txBody>
          <a:bodyPr wrap="square" rtlCol="0">
            <a:spAutoFit/>
          </a:bodyPr>
          <a:lstStyle>
            <a:defPPr>
              <a:defRPr lang="es-ES_tradnl"/>
            </a:defPPr>
            <a:lvl1pPr algn="l">
              <a:spcBef>
                <a:spcPts val="0"/>
              </a:spcBef>
              <a:defRPr sz="2000" b="1">
                <a:solidFill>
                  <a:schemeClr val="bg1">
                    <a:lumMod val="50000"/>
                  </a:schemeClr>
                </a:solidFill>
                <a:latin typeface="Calibri" pitchFamily="34" charset="0"/>
                <a:cs typeface="Calibri" pitchFamily="34" charset="0"/>
              </a:defRPr>
            </a:lvl1pPr>
          </a:lstStyle>
          <a:p>
            <a:r>
              <a:rPr lang="es-ES" dirty="0">
                <a:solidFill>
                  <a:schemeClr val="accent6">
                    <a:lumMod val="75000"/>
                  </a:schemeClr>
                </a:solidFill>
              </a:rPr>
              <a:t>Comportamientos antisociales más frecuentes (I)</a:t>
            </a:r>
          </a:p>
        </p:txBody>
      </p:sp>
      <p:sp>
        <p:nvSpPr>
          <p:cNvPr id="74" name="73 CuadroTexto"/>
          <p:cNvSpPr txBox="1"/>
          <p:nvPr/>
        </p:nvSpPr>
        <p:spPr>
          <a:xfrm>
            <a:off x="0" y="6396335"/>
            <a:ext cx="7545288" cy="461665"/>
          </a:xfrm>
          <a:prstGeom prst="rect">
            <a:avLst/>
          </a:prstGeom>
          <a:noFill/>
        </p:spPr>
        <p:txBody>
          <a:bodyPr wrap="square" rtlCol="0">
            <a:spAutoFit/>
          </a:bodyPr>
          <a:lstStyle>
            <a:defPPr>
              <a:defRPr lang="es-ES_tradnl"/>
            </a:defPPr>
            <a:lvl1pPr algn="l">
              <a:defRPr sz="1200">
                <a:solidFill>
                  <a:schemeClr val="bg1">
                    <a:lumMod val="50000"/>
                  </a:schemeClr>
                </a:solidFill>
                <a:latin typeface="Calibri" pitchFamily="34" charset="0"/>
                <a:cs typeface="Calibri" pitchFamily="34" charset="0"/>
              </a:defRPr>
            </a:lvl1pPr>
          </a:lstStyle>
          <a:p>
            <a:r>
              <a:rPr lang="es-ES" dirty="0" err="1" smtClean="0">
                <a:solidFill>
                  <a:prstClr val="white">
                    <a:lumMod val="50000"/>
                  </a:prstClr>
                </a:solidFill>
              </a:rPr>
              <a:t>O4</a:t>
            </a:r>
            <a:r>
              <a:rPr lang="es-ES" dirty="0" smtClean="0">
                <a:solidFill>
                  <a:prstClr val="white">
                    <a:lumMod val="50000"/>
                  </a:prstClr>
                </a:solidFill>
              </a:rPr>
              <a:t>.- </a:t>
            </a:r>
            <a:r>
              <a:rPr lang="es-ES" dirty="0">
                <a:solidFill>
                  <a:prstClr val="white">
                    <a:lumMod val="50000"/>
                  </a:prstClr>
                </a:solidFill>
              </a:rPr>
              <a:t>En </a:t>
            </a:r>
            <a:r>
              <a:rPr lang="es-ES" dirty="0" smtClean="0">
                <a:solidFill>
                  <a:prstClr val="white">
                    <a:lumMod val="50000"/>
                  </a:prstClr>
                </a:solidFill>
              </a:rPr>
              <a:t>su opinión, ¿cuáles son los comportamiento antisociales y riesgos </a:t>
            </a:r>
            <a:br>
              <a:rPr lang="es-ES" dirty="0" smtClean="0">
                <a:solidFill>
                  <a:prstClr val="white">
                    <a:lumMod val="50000"/>
                  </a:prstClr>
                </a:solidFill>
              </a:rPr>
            </a:br>
            <a:r>
              <a:rPr lang="es-ES" dirty="0" smtClean="0">
                <a:solidFill>
                  <a:prstClr val="white">
                    <a:lumMod val="50000"/>
                  </a:prstClr>
                </a:solidFill>
              </a:rPr>
              <a:t>más habituales que percibe en cada uno de estos entornos?</a:t>
            </a:r>
            <a:endParaRPr lang="es-ES" dirty="0">
              <a:solidFill>
                <a:prstClr val="white">
                  <a:lumMod val="50000"/>
                </a:prstClr>
              </a:solidFill>
            </a:endParaRPr>
          </a:p>
        </p:txBody>
      </p:sp>
      <p:graphicFrame>
        <p:nvGraphicFramePr>
          <p:cNvPr id="9" name="8 Tabla"/>
          <p:cNvGraphicFramePr>
            <a:graphicFrameLocks noGrp="1"/>
          </p:cNvGraphicFramePr>
          <p:nvPr>
            <p:extLst>
              <p:ext uri="{D42A27DB-BD31-4B8C-83A1-F6EECF244321}">
                <p14:modId xmlns:p14="http://schemas.microsoft.com/office/powerpoint/2010/main" xmlns="" val="3357454970"/>
              </p:ext>
            </p:extLst>
          </p:nvPr>
        </p:nvGraphicFramePr>
        <p:xfrm>
          <a:off x="576711" y="1405213"/>
          <a:ext cx="4376289" cy="4626005"/>
        </p:xfrm>
        <a:graphic>
          <a:graphicData uri="http://schemas.openxmlformats.org/drawingml/2006/table">
            <a:tbl>
              <a:tblPr>
                <a:tableStyleId>{5C22544A-7EE6-4342-B048-85BDC9FD1C3A}</a:tableStyleId>
              </a:tblPr>
              <a:tblGrid>
                <a:gridCol w="4376289"/>
              </a:tblGrid>
              <a:tr h="342553">
                <a:tc>
                  <a:txBody>
                    <a:bodyPr/>
                    <a:lstStyle/>
                    <a:p>
                      <a:pPr marL="0" algn="l" defTabSz="914400" rtl="0" eaLnBrk="1" fontAlgn="b" latinLnBrk="0" hangingPunct="1"/>
                      <a:r>
                        <a:rPr lang="es-ES" sz="1400" b="1" i="0" u="none" strike="noStrike" kern="1200" dirty="0" smtClean="0">
                          <a:solidFill>
                            <a:schemeClr val="accent6">
                              <a:lumMod val="75000"/>
                            </a:schemeClr>
                          </a:solidFill>
                          <a:effectLst/>
                          <a:latin typeface="Calibri" pitchFamily="34" charset="0"/>
                          <a:ea typeface="+mn-ea"/>
                          <a:cs typeface="Calibri" pitchFamily="34" charset="0"/>
                        </a:rPr>
                        <a:t>ESTADIOS DE FÚTBOL/EVENTOS DE FÚTBOL  </a:t>
                      </a:r>
                      <a:r>
                        <a:rPr lang="es-ES" sz="1200" b="0" i="0" u="none" strike="noStrike" kern="1200" dirty="0" smtClean="0">
                          <a:solidFill>
                            <a:schemeClr val="accent6">
                              <a:lumMod val="75000"/>
                            </a:schemeClr>
                          </a:solidFill>
                          <a:effectLst/>
                          <a:latin typeface="Calibri" pitchFamily="34" charset="0"/>
                          <a:ea typeface="+mn-ea"/>
                          <a:cs typeface="Calibri" pitchFamily="34" charset="0"/>
                        </a:rPr>
                        <a:t>(799 Casos)</a:t>
                      </a:r>
                      <a:endParaRPr lang="es-ES" sz="1400" b="0" i="0" u="none" strike="noStrike" kern="1200" dirty="0">
                        <a:solidFill>
                          <a:schemeClr val="accent6">
                            <a:lumMod val="75000"/>
                          </a:schemeClr>
                        </a:solidFill>
                        <a:effectLst/>
                        <a:latin typeface="Calibri" pitchFamily="34" charset="0"/>
                        <a:ea typeface="+mn-ea"/>
                        <a:cs typeface="Calibri" pitchFamily="34" charset="0"/>
                      </a:endParaRPr>
                    </a:p>
                  </a:txBody>
                  <a:tcPr marL="9525" marR="9525" marT="1260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94216">
                <a:tc>
                  <a:txBody>
                    <a:bodyPr/>
                    <a:lstStyle/>
                    <a:p>
                      <a:pPr marL="536575" indent="0" algn="l" fontAlgn="ctr"/>
                      <a:r>
                        <a:rPr lang="es-ES" sz="1200" b="0" i="0" u="none" strike="noStrike" dirty="0">
                          <a:solidFill>
                            <a:srgbClr val="000000"/>
                          </a:solidFill>
                          <a:effectLst/>
                          <a:latin typeface="Calibri"/>
                        </a:rPr>
                        <a:t>Violencia </a:t>
                      </a:r>
                      <a:r>
                        <a:rPr lang="es-ES" sz="1200" b="0" i="0" u="none" strike="noStrike" dirty="0" smtClean="0">
                          <a:solidFill>
                            <a:srgbClr val="000000"/>
                          </a:solidFill>
                          <a:effectLst/>
                          <a:latin typeface="Calibri"/>
                        </a:rPr>
                        <a:t>verbal/ escándalos/ </a:t>
                      </a:r>
                      <a:r>
                        <a:rPr lang="es-ES" sz="1200" b="0" i="0" u="none" strike="noStrike" dirty="0">
                          <a:solidFill>
                            <a:srgbClr val="000000"/>
                          </a:solidFill>
                          <a:effectLst/>
                          <a:latin typeface="Calibri"/>
                        </a:rPr>
                        <a:t>riñas</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94216">
                <a:tc>
                  <a:txBody>
                    <a:bodyPr/>
                    <a:lstStyle/>
                    <a:p>
                      <a:pPr marL="536575" indent="0" algn="l" fontAlgn="ctr"/>
                      <a:r>
                        <a:rPr lang="es-ES" sz="1200" b="0" i="0" u="none" strike="noStrike" dirty="0">
                          <a:solidFill>
                            <a:srgbClr val="000000"/>
                          </a:solidFill>
                          <a:effectLst/>
                          <a:latin typeface="Calibri"/>
                        </a:rPr>
                        <a:t>Violencia física</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94216">
                <a:tc>
                  <a:txBody>
                    <a:bodyPr/>
                    <a:lstStyle/>
                    <a:p>
                      <a:pPr marL="536575" indent="0" algn="l" fontAlgn="ctr"/>
                      <a:r>
                        <a:rPr lang="es-ES" sz="1200" b="0" i="0" u="none" strike="noStrike" dirty="0">
                          <a:solidFill>
                            <a:srgbClr val="000000"/>
                          </a:solidFill>
                          <a:effectLst/>
                          <a:latin typeface="Calibri"/>
                        </a:rPr>
                        <a:t>Vandalismo/ gamberrismo en general</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42553">
                <a:tc>
                  <a:txBody>
                    <a:bodyPr/>
                    <a:lstStyle/>
                    <a:p>
                      <a:pPr marL="0" algn="l" defTabSz="914400" rtl="0" eaLnBrk="1" fontAlgn="b" latinLnBrk="0" hangingPunct="1"/>
                      <a:r>
                        <a:rPr lang="es-ES" sz="1400" b="1" i="0" u="none" strike="noStrike" kern="1200" dirty="0" smtClean="0">
                          <a:solidFill>
                            <a:schemeClr val="accent6">
                              <a:lumMod val="75000"/>
                            </a:schemeClr>
                          </a:solidFill>
                          <a:effectLst/>
                          <a:latin typeface="Calibri" pitchFamily="34" charset="0"/>
                          <a:ea typeface="+mn-ea"/>
                          <a:cs typeface="Calibri" pitchFamily="34" charset="0"/>
                        </a:rPr>
                        <a:t>FESTIVALES DE MÚSICA </a:t>
                      </a:r>
                      <a:r>
                        <a:rPr kumimoji="0" lang="es-ES" sz="1200" b="0" i="0" u="none" strike="noStrike" kern="1200" cap="none" spc="0" normalizeH="0" baseline="0" noProof="0" dirty="0" smtClean="0">
                          <a:ln>
                            <a:noFill/>
                          </a:ln>
                          <a:solidFill>
                            <a:srgbClr val="F79646">
                              <a:lumMod val="75000"/>
                            </a:srgbClr>
                          </a:solidFill>
                          <a:effectLst/>
                          <a:uLnTx/>
                          <a:uFillTx/>
                          <a:latin typeface="Calibri" pitchFamily="34" charset="0"/>
                          <a:ea typeface="+mn-ea"/>
                          <a:cs typeface="Calibri" pitchFamily="34" charset="0"/>
                        </a:rPr>
                        <a:t>(549 Casos)</a:t>
                      </a:r>
                      <a:r>
                        <a:rPr lang="es-ES" sz="1400" b="1" i="0" u="none" strike="noStrike" kern="1200" dirty="0" smtClean="0">
                          <a:solidFill>
                            <a:schemeClr val="accent6">
                              <a:lumMod val="75000"/>
                            </a:schemeClr>
                          </a:solidFill>
                          <a:effectLst/>
                          <a:latin typeface="Calibri" pitchFamily="34" charset="0"/>
                          <a:ea typeface="+mn-ea"/>
                          <a:cs typeface="Calibri" pitchFamily="34" charset="0"/>
                        </a:rPr>
                        <a:t> </a:t>
                      </a:r>
                      <a:endParaRPr lang="es-ES" sz="1400" b="1" i="0" u="none" strike="noStrike" kern="1200" dirty="0">
                        <a:solidFill>
                          <a:schemeClr val="accent6">
                            <a:lumMod val="75000"/>
                          </a:schemeClr>
                        </a:solidFill>
                        <a:effectLst/>
                        <a:latin typeface="Calibri" pitchFamily="34" charset="0"/>
                        <a:ea typeface="+mn-ea"/>
                        <a:cs typeface="Calibri" pitchFamily="34" charset="0"/>
                      </a:endParaRPr>
                    </a:p>
                  </a:txBody>
                  <a:tcPr marL="9525" marR="9525" marT="1260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94216">
                <a:tc>
                  <a:txBody>
                    <a:bodyPr/>
                    <a:lstStyle/>
                    <a:p>
                      <a:pPr marL="536575" indent="0" algn="l" fontAlgn="ctr"/>
                      <a:r>
                        <a:rPr lang="es-ES" sz="1200" b="0" i="0" u="none" strike="noStrike" dirty="0">
                          <a:solidFill>
                            <a:srgbClr val="000000"/>
                          </a:solidFill>
                          <a:effectLst/>
                          <a:latin typeface="Calibri"/>
                        </a:rPr>
                        <a:t>Consumo de alcohol/ drogas</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94216">
                <a:tc>
                  <a:txBody>
                    <a:bodyPr/>
                    <a:lstStyle/>
                    <a:p>
                      <a:pPr marL="536575" indent="0" algn="l" fontAlgn="ctr"/>
                      <a:r>
                        <a:rPr lang="es-ES" sz="1200" b="0" i="0" u="none" strike="noStrike" dirty="0">
                          <a:solidFill>
                            <a:srgbClr val="000000"/>
                          </a:solidFill>
                          <a:effectLst/>
                          <a:latin typeface="Calibri"/>
                        </a:rPr>
                        <a:t>Venta de alcohol/ drogas</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94216">
                <a:tc>
                  <a:txBody>
                    <a:bodyPr/>
                    <a:lstStyle/>
                    <a:p>
                      <a:pPr marL="536575" indent="0" algn="l" fontAlgn="ctr"/>
                      <a:r>
                        <a:rPr lang="es-ES" sz="1200" b="0" i="0" u="none" strike="noStrike" dirty="0">
                          <a:solidFill>
                            <a:srgbClr val="000000"/>
                          </a:solidFill>
                          <a:effectLst/>
                          <a:latin typeface="Calibri"/>
                        </a:rPr>
                        <a:t>Violencia </a:t>
                      </a:r>
                      <a:r>
                        <a:rPr lang="es-ES" sz="1200" b="0" i="0" u="none" strike="noStrike" dirty="0" smtClean="0">
                          <a:solidFill>
                            <a:srgbClr val="000000"/>
                          </a:solidFill>
                          <a:effectLst/>
                          <a:latin typeface="Calibri"/>
                        </a:rPr>
                        <a:t>verbal/ escándalos/ </a:t>
                      </a:r>
                      <a:r>
                        <a:rPr lang="es-ES" sz="1200" b="0" i="0" u="none" strike="noStrike" dirty="0">
                          <a:solidFill>
                            <a:srgbClr val="000000"/>
                          </a:solidFill>
                          <a:effectLst/>
                          <a:latin typeface="Calibri"/>
                        </a:rPr>
                        <a:t>riñas</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42553">
                <a:tc>
                  <a:txBody>
                    <a:bodyPr/>
                    <a:lstStyle/>
                    <a:p>
                      <a:pPr marL="0" algn="l" defTabSz="914400" rtl="0" eaLnBrk="1" fontAlgn="b" latinLnBrk="0" hangingPunct="1"/>
                      <a:r>
                        <a:rPr lang="es-ES" sz="1400" b="1" i="0" u="none" strike="noStrike" kern="1200" dirty="0" smtClean="0">
                          <a:solidFill>
                            <a:schemeClr val="accent6">
                              <a:lumMod val="75000"/>
                            </a:schemeClr>
                          </a:solidFill>
                          <a:effectLst/>
                          <a:latin typeface="Calibri" pitchFamily="34" charset="0"/>
                          <a:ea typeface="+mn-ea"/>
                          <a:cs typeface="Calibri" pitchFamily="34" charset="0"/>
                        </a:rPr>
                        <a:t>CONCIERTOS</a:t>
                      </a:r>
                      <a:r>
                        <a:rPr lang="es-ES" sz="1400" b="1" i="0" u="none" strike="noStrike" kern="1200" baseline="0" dirty="0" smtClean="0">
                          <a:solidFill>
                            <a:schemeClr val="accent6">
                              <a:lumMod val="75000"/>
                            </a:schemeClr>
                          </a:solidFill>
                          <a:effectLst/>
                          <a:latin typeface="Calibri" pitchFamily="34" charset="0"/>
                          <a:ea typeface="+mn-ea"/>
                          <a:cs typeface="Calibri" pitchFamily="34" charset="0"/>
                        </a:rPr>
                        <a:t> EN CAMPOS DE FÚTBOL </a:t>
                      </a:r>
                      <a:r>
                        <a:rPr kumimoji="0" lang="es-ES" sz="1200" b="0" i="0" u="none" strike="noStrike" kern="1200" cap="none" spc="0" normalizeH="0" baseline="0" noProof="0" dirty="0" smtClean="0">
                          <a:ln>
                            <a:noFill/>
                          </a:ln>
                          <a:solidFill>
                            <a:srgbClr val="F79646">
                              <a:lumMod val="75000"/>
                            </a:srgbClr>
                          </a:solidFill>
                          <a:effectLst/>
                          <a:uLnTx/>
                          <a:uFillTx/>
                          <a:latin typeface="Calibri" pitchFamily="34" charset="0"/>
                          <a:ea typeface="+mn-ea"/>
                          <a:cs typeface="Calibri" pitchFamily="34" charset="0"/>
                        </a:rPr>
                        <a:t>(643 Casos)</a:t>
                      </a:r>
                      <a:endParaRPr lang="es-ES" sz="1400" b="1" i="0" u="none" strike="noStrike" kern="1200" dirty="0">
                        <a:solidFill>
                          <a:schemeClr val="accent6">
                            <a:lumMod val="75000"/>
                          </a:schemeClr>
                        </a:solidFill>
                        <a:effectLst/>
                        <a:latin typeface="Calibri" pitchFamily="34" charset="0"/>
                        <a:ea typeface="+mn-ea"/>
                        <a:cs typeface="Calibri" pitchFamily="34" charset="0"/>
                      </a:endParaRPr>
                    </a:p>
                  </a:txBody>
                  <a:tcPr marL="9525" marR="9525" marT="1260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94216">
                <a:tc>
                  <a:txBody>
                    <a:bodyPr/>
                    <a:lstStyle/>
                    <a:p>
                      <a:pPr marL="536575" indent="0" algn="l" fontAlgn="ctr"/>
                      <a:r>
                        <a:rPr lang="es-ES" sz="1200" b="0" i="0" u="none" strike="noStrike" dirty="0">
                          <a:solidFill>
                            <a:srgbClr val="000000"/>
                          </a:solidFill>
                          <a:effectLst/>
                          <a:latin typeface="Calibri"/>
                        </a:rPr>
                        <a:t>Violencia </a:t>
                      </a:r>
                      <a:r>
                        <a:rPr lang="es-ES" sz="1200" b="0" i="0" u="none" strike="noStrike" dirty="0" smtClean="0">
                          <a:solidFill>
                            <a:srgbClr val="000000"/>
                          </a:solidFill>
                          <a:effectLst/>
                          <a:latin typeface="Calibri"/>
                        </a:rPr>
                        <a:t>verbal/ escándalos/ </a:t>
                      </a:r>
                      <a:r>
                        <a:rPr lang="es-ES" sz="1200" b="0" i="0" u="none" strike="noStrike" dirty="0">
                          <a:solidFill>
                            <a:srgbClr val="000000"/>
                          </a:solidFill>
                          <a:effectLst/>
                          <a:latin typeface="Calibri"/>
                        </a:rPr>
                        <a:t>riñas</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94216">
                <a:tc>
                  <a:txBody>
                    <a:bodyPr/>
                    <a:lstStyle/>
                    <a:p>
                      <a:pPr marL="536575" indent="0" algn="l" fontAlgn="ctr"/>
                      <a:r>
                        <a:rPr lang="es-ES" sz="1200" b="0" i="0" u="none" strike="noStrike" dirty="0">
                          <a:solidFill>
                            <a:srgbClr val="000000"/>
                          </a:solidFill>
                          <a:effectLst/>
                          <a:latin typeface="Calibri"/>
                        </a:rPr>
                        <a:t>Consumo de alcohol/ drogas</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94216">
                <a:tc>
                  <a:txBody>
                    <a:bodyPr/>
                    <a:lstStyle/>
                    <a:p>
                      <a:pPr marL="536575" indent="0" algn="l" fontAlgn="ctr"/>
                      <a:r>
                        <a:rPr lang="es-ES" sz="1200" b="0" i="0" u="none" strike="noStrike" dirty="0">
                          <a:solidFill>
                            <a:srgbClr val="000000"/>
                          </a:solidFill>
                          <a:effectLst/>
                          <a:latin typeface="Calibri"/>
                        </a:rPr>
                        <a:t>Venta de alcohol/ drogas</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42553">
                <a:tc>
                  <a:txBody>
                    <a:bodyPr/>
                    <a:lstStyle/>
                    <a:p>
                      <a:pPr marL="0" algn="l" defTabSz="914400" rtl="0" eaLnBrk="1" fontAlgn="b" latinLnBrk="0" hangingPunct="1"/>
                      <a:r>
                        <a:rPr lang="es-ES" sz="1400" b="1" i="0" u="none" strike="noStrike" kern="1200" dirty="0" smtClean="0">
                          <a:solidFill>
                            <a:schemeClr val="accent6">
                              <a:lumMod val="75000"/>
                            </a:schemeClr>
                          </a:solidFill>
                          <a:effectLst/>
                          <a:latin typeface="Calibri" pitchFamily="34" charset="0"/>
                          <a:ea typeface="+mn-ea"/>
                          <a:cs typeface="Calibri" pitchFamily="34" charset="0"/>
                        </a:rPr>
                        <a:t>OTROS EVENTOS DE AFLUENCIA MASIVA </a:t>
                      </a:r>
                      <a:r>
                        <a:rPr kumimoji="0" lang="es-ES" sz="1200" b="0" i="0" u="none" strike="noStrike" kern="1200" cap="none" spc="0" normalizeH="0" baseline="0" noProof="0" dirty="0" smtClean="0">
                          <a:ln>
                            <a:noFill/>
                          </a:ln>
                          <a:solidFill>
                            <a:srgbClr val="F79646">
                              <a:lumMod val="75000"/>
                            </a:srgbClr>
                          </a:solidFill>
                          <a:effectLst/>
                          <a:uLnTx/>
                          <a:uFillTx/>
                          <a:latin typeface="Calibri" pitchFamily="34" charset="0"/>
                          <a:ea typeface="+mn-ea"/>
                          <a:cs typeface="Calibri" pitchFamily="34" charset="0"/>
                        </a:rPr>
                        <a:t>(719 Casos)</a:t>
                      </a:r>
                      <a:endParaRPr lang="es-ES" sz="1400" b="1" i="0" u="none" strike="noStrike" kern="1200" dirty="0">
                        <a:solidFill>
                          <a:schemeClr val="accent6">
                            <a:lumMod val="75000"/>
                          </a:schemeClr>
                        </a:solidFill>
                        <a:effectLst/>
                        <a:latin typeface="Calibri" pitchFamily="34" charset="0"/>
                        <a:ea typeface="+mn-ea"/>
                        <a:cs typeface="Calibri" pitchFamily="34" charset="0"/>
                      </a:endParaRPr>
                    </a:p>
                  </a:txBody>
                  <a:tcPr marL="9525" marR="9525" marT="1260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94216">
                <a:tc>
                  <a:txBody>
                    <a:bodyPr/>
                    <a:lstStyle/>
                    <a:p>
                      <a:pPr marL="536575" indent="0" algn="l" fontAlgn="ctr"/>
                      <a:r>
                        <a:rPr lang="es-ES" sz="1200" b="0" i="0" u="none" strike="noStrike" dirty="0">
                          <a:solidFill>
                            <a:srgbClr val="000000"/>
                          </a:solidFill>
                          <a:effectLst/>
                          <a:latin typeface="Calibri"/>
                        </a:rPr>
                        <a:t>Vandalismo/ gamberrismo en general</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94216">
                <a:tc>
                  <a:txBody>
                    <a:bodyPr/>
                    <a:lstStyle/>
                    <a:p>
                      <a:pPr marL="536575" indent="0" algn="l" fontAlgn="ctr"/>
                      <a:r>
                        <a:rPr lang="es-ES" sz="1200" b="0" i="0" u="none" strike="noStrike" dirty="0">
                          <a:solidFill>
                            <a:srgbClr val="000000"/>
                          </a:solidFill>
                          <a:effectLst/>
                          <a:latin typeface="Calibri"/>
                        </a:rPr>
                        <a:t>Violencia </a:t>
                      </a:r>
                      <a:r>
                        <a:rPr lang="es-ES" sz="1200" b="0" i="0" u="none" strike="noStrike" dirty="0" smtClean="0">
                          <a:solidFill>
                            <a:srgbClr val="000000"/>
                          </a:solidFill>
                          <a:effectLst/>
                          <a:latin typeface="Calibri"/>
                        </a:rPr>
                        <a:t>verbal/ escándalos/ </a:t>
                      </a:r>
                      <a:r>
                        <a:rPr lang="es-ES" sz="1200" b="0" i="0" u="none" strike="noStrike" dirty="0">
                          <a:solidFill>
                            <a:srgbClr val="000000"/>
                          </a:solidFill>
                          <a:effectLst/>
                          <a:latin typeface="Calibri"/>
                        </a:rPr>
                        <a:t>riñas</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94216">
                <a:tc>
                  <a:txBody>
                    <a:bodyPr/>
                    <a:lstStyle/>
                    <a:p>
                      <a:pPr marL="536575" indent="0" algn="l" fontAlgn="ctr"/>
                      <a:r>
                        <a:rPr lang="es-ES" sz="1200" b="0" i="0" u="none" strike="noStrike" dirty="0">
                          <a:solidFill>
                            <a:srgbClr val="000000"/>
                          </a:solidFill>
                          <a:effectLst/>
                          <a:latin typeface="Calibri"/>
                        </a:rPr>
                        <a:t>Presencia de personas sospechosas o que le intimiden</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42553">
                <a:tc>
                  <a:txBody>
                    <a:bodyPr/>
                    <a:lstStyle/>
                    <a:p>
                      <a:pPr marL="0" algn="l" defTabSz="914400" rtl="0" eaLnBrk="1" fontAlgn="b" latinLnBrk="0" hangingPunct="1"/>
                      <a:r>
                        <a:rPr lang="es-ES" sz="1400" b="1" i="0" u="none" strike="noStrike" kern="1200" dirty="0" smtClean="0">
                          <a:solidFill>
                            <a:schemeClr val="accent6">
                              <a:lumMod val="75000"/>
                            </a:schemeClr>
                          </a:solidFill>
                          <a:effectLst/>
                          <a:latin typeface="Calibri" pitchFamily="34" charset="0"/>
                          <a:ea typeface="+mn-ea"/>
                          <a:cs typeface="Calibri" pitchFamily="34" charset="0"/>
                        </a:rPr>
                        <a:t>OTROS EVENTOS </a:t>
                      </a:r>
                      <a:r>
                        <a:rPr lang="es-ES" sz="1400" b="1" i="0" u="none" strike="noStrike" kern="1200" dirty="0" err="1" smtClean="0">
                          <a:solidFill>
                            <a:schemeClr val="accent6">
                              <a:lumMod val="75000"/>
                            </a:schemeClr>
                          </a:solidFill>
                          <a:effectLst/>
                          <a:latin typeface="Calibri" pitchFamily="34" charset="0"/>
                          <a:ea typeface="+mn-ea"/>
                          <a:cs typeface="Calibri" pitchFamily="34" charset="0"/>
                        </a:rPr>
                        <a:t>DEP</a:t>
                      </a:r>
                      <a:r>
                        <a:rPr lang="es-ES" sz="1400" b="1" i="0" u="none" strike="noStrike" kern="1200" dirty="0" smtClean="0">
                          <a:solidFill>
                            <a:schemeClr val="accent6">
                              <a:lumMod val="75000"/>
                            </a:schemeClr>
                          </a:solidFill>
                          <a:effectLst/>
                          <a:latin typeface="Calibri" pitchFamily="34" charset="0"/>
                          <a:ea typeface="+mn-ea"/>
                          <a:cs typeface="Calibri" pitchFamily="34" charset="0"/>
                        </a:rPr>
                        <a:t>. DE GRAN ESCALA </a:t>
                      </a:r>
                      <a:r>
                        <a:rPr kumimoji="0" lang="es-ES" sz="1200" b="0" i="0" u="none" strike="noStrike" kern="1200" cap="none" spc="0" normalizeH="0" baseline="0" noProof="0" dirty="0" smtClean="0">
                          <a:ln>
                            <a:noFill/>
                          </a:ln>
                          <a:solidFill>
                            <a:srgbClr val="F79646">
                              <a:lumMod val="75000"/>
                            </a:srgbClr>
                          </a:solidFill>
                          <a:effectLst/>
                          <a:uLnTx/>
                          <a:uFillTx/>
                          <a:latin typeface="Calibri" pitchFamily="34" charset="0"/>
                          <a:ea typeface="+mn-ea"/>
                          <a:cs typeface="Calibri" pitchFamily="34" charset="0"/>
                        </a:rPr>
                        <a:t>(491 Casos)</a:t>
                      </a:r>
                      <a:endParaRPr lang="es-ES" sz="1400" b="1" i="0" u="none" strike="noStrike" kern="1200" dirty="0">
                        <a:solidFill>
                          <a:schemeClr val="accent6">
                            <a:lumMod val="75000"/>
                          </a:schemeClr>
                        </a:solidFill>
                        <a:effectLst/>
                        <a:latin typeface="Calibri" pitchFamily="34" charset="0"/>
                        <a:ea typeface="+mn-ea"/>
                        <a:cs typeface="Calibri" pitchFamily="34" charset="0"/>
                      </a:endParaRPr>
                    </a:p>
                  </a:txBody>
                  <a:tcPr marL="9525" marR="9525" marT="1260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94216">
                <a:tc>
                  <a:txBody>
                    <a:bodyPr/>
                    <a:lstStyle/>
                    <a:p>
                      <a:pPr marL="536575" indent="0" algn="l" fontAlgn="ctr"/>
                      <a:r>
                        <a:rPr lang="es-ES" sz="1200" b="0" i="0" u="none" strike="noStrike" dirty="0">
                          <a:solidFill>
                            <a:srgbClr val="000000"/>
                          </a:solidFill>
                          <a:effectLst/>
                          <a:latin typeface="Calibri"/>
                        </a:rPr>
                        <a:t>Violencia </a:t>
                      </a:r>
                      <a:r>
                        <a:rPr lang="es-ES" sz="1200" b="0" i="0" u="none" strike="noStrike" dirty="0" smtClean="0">
                          <a:solidFill>
                            <a:srgbClr val="000000"/>
                          </a:solidFill>
                          <a:effectLst/>
                          <a:latin typeface="Calibri"/>
                        </a:rPr>
                        <a:t>verbal/ escándalos/ </a:t>
                      </a:r>
                      <a:r>
                        <a:rPr lang="es-ES" sz="1200" b="0" i="0" u="none" strike="noStrike" dirty="0">
                          <a:solidFill>
                            <a:srgbClr val="000000"/>
                          </a:solidFill>
                          <a:effectLst/>
                          <a:latin typeface="Calibri"/>
                        </a:rPr>
                        <a:t>riñas</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94216">
                <a:tc>
                  <a:txBody>
                    <a:bodyPr/>
                    <a:lstStyle/>
                    <a:p>
                      <a:pPr marL="536575" indent="0" algn="l" fontAlgn="ctr"/>
                      <a:r>
                        <a:rPr lang="es-ES" sz="1200" b="0" i="0" u="none" strike="noStrike" dirty="0">
                          <a:solidFill>
                            <a:srgbClr val="000000"/>
                          </a:solidFill>
                          <a:effectLst/>
                          <a:latin typeface="Calibri"/>
                        </a:rPr>
                        <a:t>Sustracción de objeto de vehículo (zona de parking)</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94216">
                <a:tc>
                  <a:txBody>
                    <a:bodyPr/>
                    <a:lstStyle/>
                    <a:p>
                      <a:pPr marL="536575" indent="0" algn="l" fontAlgn="ctr"/>
                      <a:r>
                        <a:rPr lang="es-ES" sz="1200" b="0" i="0" u="none" strike="noStrike" dirty="0">
                          <a:solidFill>
                            <a:srgbClr val="000000"/>
                          </a:solidFill>
                          <a:effectLst/>
                          <a:latin typeface="Calibri"/>
                        </a:rPr>
                        <a:t>Vandalismo/ gamberrismo en general</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10" name="9 Gráfico"/>
          <p:cNvGraphicFramePr/>
          <p:nvPr>
            <p:extLst>
              <p:ext uri="{D42A27DB-BD31-4B8C-83A1-F6EECF244321}">
                <p14:modId xmlns:p14="http://schemas.microsoft.com/office/powerpoint/2010/main" xmlns="" val="3246226704"/>
              </p:ext>
            </p:extLst>
          </p:nvPr>
        </p:nvGraphicFramePr>
        <p:xfrm>
          <a:off x="4199741" y="1267151"/>
          <a:ext cx="2610140" cy="4986000"/>
        </p:xfrm>
        <a:graphic>
          <a:graphicData uri="http://schemas.openxmlformats.org/drawingml/2006/chart">
            <c:chart xmlns:c="http://schemas.openxmlformats.org/drawingml/2006/chart" xmlns:r="http://schemas.openxmlformats.org/officeDocument/2006/relationships" r:id="rId2"/>
          </a:graphicData>
        </a:graphic>
      </p:graphicFrame>
      <p:grpSp>
        <p:nvGrpSpPr>
          <p:cNvPr id="12" name="11 Grupo"/>
          <p:cNvGrpSpPr/>
          <p:nvPr/>
        </p:nvGrpSpPr>
        <p:grpSpPr>
          <a:xfrm>
            <a:off x="566053" y="2405747"/>
            <a:ext cx="6066971" cy="2772000"/>
            <a:chOff x="667651" y="2521858"/>
            <a:chExt cx="6066971" cy="1869249"/>
          </a:xfrm>
        </p:grpSpPr>
        <p:cxnSp>
          <p:nvCxnSpPr>
            <p:cNvPr id="5" name="4 Conector recto"/>
            <p:cNvCxnSpPr/>
            <p:nvPr/>
          </p:nvCxnSpPr>
          <p:spPr bwMode="auto">
            <a:xfrm>
              <a:off x="667651" y="2521858"/>
              <a:ext cx="6066971" cy="0"/>
            </a:xfrm>
            <a:prstGeom prst="line">
              <a:avLst/>
            </a:prstGeom>
            <a:solidFill>
              <a:schemeClr val="bg1"/>
            </a:solidFill>
            <a:ln w="9525" cap="flat" cmpd="sng" algn="ctr">
              <a:solidFill>
                <a:srgbClr val="808080"/>
              </a:solidFill>
              <a:prstDash val="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4" name="13 Conector recto"/>
            <p:cNvCxnSpPr/>
            <p:nvPr/>
          </p:nvCxnSpPr>
          <p:spPr bwMode="auto">
            <a:xfrm>
              <a:off x="667651" y="3144941"/>
              <a:ext cx="6066971" cy="0"/>
            </a:xfrm>
            <a:prstGeom prst="line">
              <a:avLst/>
            </a:prstGeom>
            <a:solidFill>
              <a:schemeClr val="bg1"/>
            </a:solidFill>
            <a:ln w="9525" cap="flat" cmpd="sng" algn="ctr">
              <a:solidFill>
                <a:srgbClr val="808080"/>
              </a:solidFill>
              <a:prstDash val="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 name="14 Conector recto"/>
            <p:cNvCxnSpPr/>
            <p:nvPr/>
          </p:nvCxnSpPr>
          <p:spPr bwMode="auto">
            <a:xfrm>
              <a:off x="667651" y="4391107"/>
              <a:ext cx="6066971" cy="0"/>
            </a:xfrm>
            <a:prstGeom prst="line">
              <a:avLst/>
            </a:prstGeom>
            <a:solidFill>
              <a:schemeClr val="bg1"/>
            </a:solidFill>
            <a:ln w="9525" cap="flat" cmpd="sng" algn="ctr">
              <a:solidFill>
                <a:srgbClr val="808080"/>
              </a:solidFill>
              <a:prstDash val="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2" name="21 Conector recto"/>
            <p:cNvCxnSpPr/>
            <p:nvPr/>
          </p:nvCxnSpPr>
          <p:spPr bwMode="auto">
            <a:xfrm>
              <a:off x="667651" y="3768024"/>
              <a:ext cx="6066971" cy="0"/>
            </a:xfrm>
            <a:prstGeom prst="line">
              <a:avLst/>
            </a:prstGeom>
            <a:solidFill>
              <a:schemeClr val="bg1"/>
            </a:solidFill>
            <a:ln w="9525" cap="flat" cmpd="sng" algn="ctr">
              <a:solidFill>
                <a:srgbClr val="808080"/>
              </a:solidFill>
              <a:prstDash val="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sp>
        <p:nvSpPr>
          <p:cNvPr id="27" name="Rectangle 3"/>
          <p:cNvSpPr>
            <a:spLocks noChangeArrowheads="1"/>
          </p:cNvSpPr>
          <p:nvPr/>
        </p:nvSpPr>
        <p:spPr bwMode="auto">
          <a:xfrm>
            <a:off x="36513" y="35999"/>
            <a:ext cx="8516887" cy="648000"/>
          </a:xfrm>
          <a:prstGeom prst="rect">
            <a:avLst/>
          </a:prstGeom>
          <a:solidFill>
            <a:schemeClr val="accent6">
              <a:lumMod val="75000"/>
            </a:schemeClr>
          </a:solidFill>
          <a:ln>
            <a:noFill/>
          </a:ln>
          <a:effectLst/>
          <a:extLst/>
        </p:spPr>
        <p:txBody>
          <a:bodyPr wrap="square" lIns="0" tIns="0" rIns="0" bIns="0" anchor="ctr">
            <a:noAutofit/>
          </a:bodyPr>
          <a:lstStyle/>
          <a:p>
            <a:endParaRPr lang="es-ES"/>
          </a:p>
        </p:txBody>
      </p:sp>
      <p:sp>
        <p:nvSpPr>
          <p:cNvPr id="30" name="29 CuadroTexto"/>
          <p:cNvSpPr txBox="1"/>
          <p:nvPr/>
        </p:nvSpPr>
        <p:spPr>
          <a:xfrm rot="16200000">
            <a:off x="-1327244" y="4421936"/>
            <a:ext cx="3219308" cy="276999"/>
          </a:xfrm>
          <a:prstGeom prst="rect">
            <a:avLst/>
          </a:prstGeom>
          <a:noFill/>
        </p:spPr>
        <p:txBody>
          <a:bodyPr wrap="square" lIns="36000" rIns="36000" rtlCol="0" anchor="ctr">
            <a:spAutoFit/>
          </a:bodyPr>
          <a:lstStyle>
            <a:defPPr>
              <a:defRPr lang="es-ES_tradnl"/>
            </a:defPPr>
            <a:lvl1pPr algn="l">
              <a:defRPr sz="1100">
                <a:latin typeface="Calibri" pitchFamily="34" charset="0"/>
                <a:cs typeface="Calibri" pitchFamily="34" charset="0"/>
              </a:defRPr>
            </a:lvl1pPr>
          </a:lstStyle>
          <a:p>
            <a:r>
              <a:rPr lang="es-ES" sz="1200" dirty="0" smtClean="0"/>
              <a:t>BASE Acude a evento</a:t>
            </a:r>
            <a:endParaRPr lang="es-ES" sz="1200" dirty="0"/>
          </a:p>
        </p:txBody>
      </p:sp>
      <p:sp>
        <p:nvSpPr>
          <p:cNvPr id="31" name="30 CuadroTexto"/>
          <p:cNvSpPr txBox="1"/>
          <p:nvPr/>
        </p:nvSpPr>
        <p:spPr>
          <a:xfrm>
            <a:off x="6818632" y="1044986"/>
            <a:ext cx="1136608" cy="884238"/>
          </a:xfrm>
          <a:prstGeom prst="rect">
            <a:avLst/>
          </a:prstGeom>
          <a:noFill/>
        </p:spPr>
        <p:txBody>
          <a:bodyPr wrap="none" lIns="0" tIns="720000" rIns="0" bIns="0" rtlCol="0" anchor="ctr">
            <a:noAutofit/>
          </a:bodyPr>
          <a:lstStyle/>
          <a:p>
            <a:pPr>
              <a:spcBef>
                <a:spcPts val="600"/>
              </a:spcBef>
            </a:pPr>
            <a:r>
              <a:rPr lang="es-ES" sz="13800" b="1" dirty="0" smtClean="0">
                <a:solidFill>
                  <a:schemeClr val="accent6">
                    <a:lumMod val="20000"/>
                    <a:lumOff val="80000"/>
                  </a:schemeClr>
                </a:solidFill>
                <a:latin typeface="+mj-lt"/>
                <a:ea typeface="Verdana" pitchFamily="34" charset="0"/>
                <a:cs typeface="Verdana" pitchFamily="34" charset="0"/>
              </a:rPr>
              <a:t>“</a:t>
            </a:r>
            <a:endParaRPr lang="es-ES" sz="13800" i="1" dirty="0">
              <a:solidFill>
                <a:schemeClr val="accent6">
                  <a:lumMod val="20000"/>
                  <a:lumOff val="80000"/>
                </a:schemeClr>
              </a:solidFill>
              <a:latin typeface="+mj-lt"/>
              <a:ea typeface="Verdana" pitchFamily="34" charset="0"/>
              <a:cs typeface="Verdana" pitchFamily="34" charset="0"/>
            </a:endParaRPr>
          </a:p>
        </p:txBody>
      </p:sp>
      <p:sp>
        <p:nvSpPr>
          <p:cNvPr id="35" name="34 CuadroTexto"/>
          <p:cNvSpPr txBox="1"/>
          <p:nvPr/>
        </p:nvSpPr>
        <p:spPr>
          <a:xfrm>
            <a:off x="8520289" y="2262199"/>
            <a:ext cx="1136608" cy="884238"/>
          </a:xfrm>
          <a:prstGeom prst="rect">
            <a:avLst/>
          </a:prstGeom>
          <a:noFill/>
          <a:ln>
            <a:noFill/>
          </a:ln>
        </p:spPr>
        <p:txBody>
          <a:bodyPr wrap="none" lIns="0" tIns="720000" rIns="0" bIns="0" rtlCol="0" anchor="ctr">
            <a:noAutofit/>
          </a:bodyPr>
          <a:lstStyle/>
          <a:p>
            <a:pPr>
              <a:spcBef>
                <a:spcPts val="600"/>
              </a:spcBef>
            </a:pPr>
            <a:r>
              <a:rPr lang="es-ES" sz="13800" b="1" dirty="0" smtClean="0">
                <a:solidFill>
                  <a:schemeClr val="accent6">
                    <a:lumMod val="20000"/>
                    <a:lumOff val="80000"/>
                  </a:schemeClr>
                </a:solidFill>
                <a:latin typeface="+mj-lt"/>
                <a:ea typeface="Verdana" pitchFamily="34" charset="0"/>
                <a:cs typeface="Verdana" pitchFamily="34" charset="0"/>
              </a:rPr>
              <a:t>”</a:t>
            </a:r>
            <a:endParaRPr lang="es-ES" sz="13800" i="1" dirty="0">
              <a:solidFill>
                <a:schemeClr val="accent6">
                  <a:lumMod val="20000"/>
                  <a:lumOff val="80000"/>
                </a:schemeClr>
              </a:solidFill>
              <a:latin typeface="+mj-lt"/>
              <a:ea typeface="Verdana" pitchFamily="34" charset="0"/>
              <a:cs typeface="Verdana" pitchFamily="34" charset="0"/>
            </a:endParaRPr>
          </a:p>
        </p:txBody>
      </p:sp>
      <p:sp>
        <p:nvSpPr>
          <p:cNvPr id="36" name="35 CuadroTexto"/>
          <p:cNvSpPr txBox="1"/>
          <p:nvPr/>
        </p:nvSpPr>
        <p:spPr>
          <a:xfrm>
            <a:off x="6920593" y="1405217"/>
            <a:ext cx="2736304" cy="2185214"/>
          </a:xfrm>
          <a:prstGeom prst="rect">
            <a:avLst/>
          </a:prstGeom>
          <a:noFill/>
        </p:spPr>
        <p:txBody>
          <a:bodyPr wrap="square" rtlCol="0">
            <a:spAutoFit/>
          </a:bodyPr>
          <a:lstStyle/>
          <a:p>
            <a:pPr>
              <a:spcBef>
                <a:spcPts val="600"/>
              </a:spcBef>
            </a:pPr>
            <a:r>
              <a:rPr lang="es-ES" sz="2100" dirty="0" smtClean="0">
                <a:ln>
                  <a:solidFill>
                    <a:schemeClr val="bg1">
                      <a:lumMod val="50000"/>
                    </a:schemeClr>
                  </a:solidFill>
                </a:ln>
                <a:solidFill>
                  <a:schemeClr val="tx1">
                    <a:lumMod val="50000"/>
                    <a:lumOff val="50000"/>
                  </a:schemeClr>
                </a:solidFill>
                <a:latin typeface="Palatino" pitchFamily="18" charset="0"/>
                <a:ea typeface="Verdana" pitchFamily="34" charset="0"/>
                <a:cs typeface="Lucida Sans Unicode" pitchFamily="34" charset="0"/>
              </a:rPr>
              <a:t>La violencia verbal, escándalos y riñas es el factor común de este tipo de eventos.</a:t>
            </a:r>
          </a:p>
          <a:p>
            <a:pPr>
              <a:spcBef>
                <a:spcPts val="600"/>
              </a:spcBef>
            </a:pPr>
            <a:endParaRPr lang="es-ES" sz="2100" dirty="0" smtClean="0">
              <a:ln>
                <a:solidFill>
                  <a:schemeClr val="bg1">
                    <a:lumMod val="50000"/>
                  </a:schemeClr>
                </a:solidFill>
              </a:ln>
              <a:solidFill>
                <a:schemeClr val="tx1">
                  <a:lumMod val="50000"/>
                  <a:lumOff val="50000"/>
                </a:schemeClr>
              </a:solidFill>
              <a:latin typeface="Palatino" pitchFamily="18" charset="0"/>
              <a:ea typeface="Verdana" pitchFamily="34" charset="0"/>
              <a:cs typeface="Lucida Sans Unicode" pitchFamily="34" charset="0"/>
            </a:endParaRPr>
          </a:p>
          <a:p>
            <a:pPr>
              <a:spcBef>
                <a:spcPts val="600"/>
              </a:spcBef>
            </a:pPr>
            <a:endParaRPr lang="es-ES" sz="2100" dirty="0">
              <a:ln>
                <a:solidFill>
                  <a:schemeClr val="bg1">
                    <a:lumMod val="50000"/>
                  </a:schemeClr>
                </a:solidFill>
              </a:ln>
              <a:solidFill>
                <a:schemeClr val="tx1">
                  <a:lumMod val="50000"/>
                  <a:lumOff val="50000"/>
                </a:schemeClr>
              </a:solidFill>
              <a:latin typeface="Palatino" pitchFamily="18" charset="0"/>
              <a:ea typeface="Verdana" pitchFamily="34" charset="0"/>
              <a:cs typeface="Lucida Sans Unicode" pitchFamily="34" charset="0"/>
            </a:endParaRPr>
          </a:p>
        </p:txBody>
      </p:sp>
      <p:sp>
        <p:nvSpPr>
          <p:cNvPr id="20" name="19 CuadroTexto"/>
          <p:cNvSpPr txBox="1"/>
          <p:nvPr/>
        </p:nvSpPr>
        <p:spPr>
          <a:xfrm>
            <a:off x="56456" y="170534"/>
            <a:ext cx="5618654" cy="400110"/>
          </a:xfrm>
          <a:prstGeom prst="rect">
            <a:avLst/>
          </a:prstGeom>
          <a:noFill/>
        </p:spPr>
        <p:txBody>
          <a:bodyPr wrap="none" rtlCol="0">
            <a:spAutoFit/>
          </a:bodyPr>
          <a:lstStyle>
            <a:defPPr>
              <a:defRPr lang="es-ES_tradnl"/>
            </a:defPPr>
            <a:lvl1pPr algn="l">
              <a:defRPr sz="2000">
                <a:ln>
                  <a:solidFill>
                    <a:schemeClr val="bg1"/>
                  </a:solidFill>
                </a:ln>
                <a:solidFill>
                  <a:schemeClr val="bg1"/>
                </a:solidFill>
                <a:latin typeface="Calibri" pitchFamily="34" charset="0"/>
                <a:cs typeface="Calibri" pitchFamily="34" charset="0"/>
              </a:defRPr>
            </a:lvl1pPr>
          </a:lstStyle>
          <a:p>
            <a:r>
              <a:rPr lang="es-ES" dirty="0"/>
              <a:t>SEGURIDAD CIUDADANA EN LOS EVENTOS MASIVOS</a:t>
            </a:r>
          </a:p>
        </p:txBody>
      </p:sp>
      <p:pic>
        <p:nvPicPr>
          <p:cNvPr id="39" name="38 Imagen"/>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533830" y="3650006"/>
            <a:ext cx="495209" cy="468000"/>
          </a:xfrm>
          <a:prstGeom prst="rect">
            <a:avLst/>
          </a:prstGeom>
          <a:ln>
            <a:noFill/>
          </a:ln>
          <a:effectLst>
            <a:glow rad="12700">
              <a:schemeClr val="tx1">
                <a:alpha val="18000"/>
              </a:schemeClr>
            </a:glow>
            <a:outerShdw blurRad="63500" algn="tl" rotWithShape="0">
              <a:srgbClr val="000000">
                <a:alpha val="70000"/>
              </a:srgbClr>
            </a:outerShdw>
          </a:effectLst>
        </p:spPr>
      </p:pic>
      <p:pic>
        <p:nvPicPr>
          <p:cNvPr id="40" name="39 Imagen"/>
          <p:cNvPicPr>
            <a:picLocks noChangeAspect="1"/>
          </p:cNvPicPr>
          <p:nvPr/>
        </p:nvPicPr>
        <p:blipFill>
          <a:blip r:embed="rId4" cstate="email">
            <a:extLst>
              <a:ext uri="{BEBA8EAE-BF5A-486C-A8C5-ECC9F3942E4B}">
                <a14:imgProps xmlns:a14="http://schemas.microsoft.com/office/drawing/2010/main" xmlns="">
                  <a14:imgLayer r:embed="rId5">
                    <a14:imgEffect>
                      <a14:saturation sat="5000"/>
                    </a14:imgEffect>
                    <a14:imgEffect>
                      <a14:brightnessContrast bright="7000" contrast="8000"/>
                    </a14:imgEffect>
                  </a14:imgLayer>
                </a14:imgProps>
              </a:ext>
              <a:ext uri="{28A0092B-C50C-407E-A947-70E740481C1C}">
                <a14:useLocalDpi xmlns:a14="http://schemas.microsoft.com/office/drawing/2010/main" xmlns=""/>
              </a:ext>
            </a:extLst>
          </a:blip>
          <a:stretch>
            <a:fillRect/>
          </a:stretch>
        </p:blipFill>
        <p:spPr>
          <a:xfrm>
            <a:off x="533830" y="5487835"/>
            <a:ext cx="495209" cy="468000"/>
          </a:xfrm>
          <a:prstGeom prst="rect">
            <a:avLst/>
          </a:prstGeom>
          <a:ln>
            <a:noFill/>
          </a:ln>
          <a:effectLst>
            <a:glow rad="12700">
              <a:schemeClr val="tx1">
                <a:alpha val="18000"/>
              </a:schemeClr>
            </a:glow>
            <a:outerShdw blurRad="63500" algn="tl" rotWithShape="0">
              <a:srgbClr val="000000">
                <a:alpha val="70000"/>
              </a:srgbClr>
            </a:outerShdw>
          </a:effectLst>
        </p:spPr>
      </p:pic>
      <p:pic>
        <p:nvPicPr>
          <p:cNvPr id="41" name="40 Imagen"/>
          <p:cNvPicPr>
            <a:picLocks noChangeAspect="1"/>
          </p:cNvPicPr>
          <p:nvPr/>
        </p:nvPicPr>
        <p:blipFill>
          <a:blip r:embed="rId6" cstate="email">
            <a:extLst>
              <a:ext uri="{BEBA8EAE-BF5A-486C-A8C5-ECC9F3942E4B}">
                <a14:imgProps xmlns:a14="http://schemas.microsoft.com/office/drawing/2010/main" xmlns="">
                  <a14:imgLayer r:embed="rId7">
                    <a14:imgEffect>
                      <a14:saturation sat="5000"/>
                    </a14:imgEffect>
                    <a14:imgEffect>
                      <a14:brightnessContrast bright="25000"/>
                    </a14:imgEffect>
                  </a14:imgLayer>
                </a14:imgProps>
              </a:ext>
              <a:ext uri="{28A0092B-C50C-407E-A947-70E740481C1C}">
                <a14:useLocalDpi xmlns:a14="http://schemas.microsoft.com/office/drawing/2010/main" xmlns=""/>
              </a:ext>
            </a:extLst>
          </a:blip>
          <a:stretch>
            <a:fillRect/>
          </a:stretch>
        </p:blipFill>
        <p:spPr>
          <a:xfrm>
            <a:off x="533830" y="4561903"/>
            <a:ext cx="495209" cy="468000"/>
          </a:xfrm>
          <a:prstGeom prst="rect">
            <a:avLst/>
          </a:prstGeom>
          <a:ln>
            <a:noFill/>
          </a:ln>
          <a:effectLst>
            <a:glow rad="12700">
              <a:schemeClr val="tx1">
                <a:alpha val="18000"/>
              </a:schemeClr>
            </a:glow>
            <a:outerShdw blurRad="63500" algn="tl" rotWithShape="0">
              <a:srgbClr val="000000">
                <a:alpha val="70000"/>
              </a:srgbClr>
            </a:outerShdw>
          </a:effectLst>
        </p:spPr>
      </p:pic>
      <p:pic>
        <p:nvPicPr>
          <p:cNvPr id="42" name="41 Imagen"/>
          <p:cNvPicPr>
            <a:picLocks noChangeAspect="1"/>
          </p:cNvPicPr>
          <p:nvPr/>
        </p:nvPicPr>
        <p:blipFill>
          <a:blip r:embed="rId8" cstate="email">
            <a:extLst>
              <a:ext uri="{BEBA8EAE-BF5A-486C-A8C5-ECC9F3942E4B}">
                <a14:imgProps xmlns:a14="http://schemas.microsoft.com/office/drawing/2010/main" xmlns="">
                  <a14:imgLayer r:embed="rId9">
                    <a14:imgEffect>
                      <a14:colorTemperature colorTemp="11200"/>
                    </a14:imgEffect>
                    <a14:imgEffect>
                      <a14:saturation sat="50000"/>
                    </a14:imgEffect>
                    <a14:imgEffect>
                      <a14:brightnessContrast bright="23000" contrast="-6000"/>
                    </a14:imgEffect>
                  </a14:imgLayer>
                </a14:imgProps>
              </a:ext>
              <a:ext uri="{28A0092B-C50C-407E-A947-70E740481C1C}">
                <a14:useLocalDpi xmlns:a14="http://schemas.microsoft.com/office/drawing/2010/main" xmlns=""/>
              </a:ext>
            </a:extLst>
          </a:blip>
          <a:stretch>
            <a:fillRect/>
          </a:stretch>
        </p:blipFill>
        <p:spPr>
          <a:xfrm>
            <a:off x="533830" y="2716782"/>
            <a:ext cx="495209" cy="468000"/>
          </a:xfrm>
          <a:prstGeom prst="rect">
            <a:avLst/>
          </a:prstGeom>
          <a:ln>
            <a:noFill/>
          </a:ln>
          <a:effectLst>
            <a:glow rad="12700">
              <a:schemeClr val="tx1">
                <a:alpha val="18000"/>
              </a:schemeClr>
            </a:glow>
            <a:outerShdw blurRad="63500" algn="tl" rotWithShape="0">
              <a:srgbClr val="000000">
                <a:alpha val="70000"/>
              </a:srgbClr>
            </a:outerShdw>
          </a:effectLst>
        </p:spPr>
      </p:pic>
      <p:pic>
        <p:nvPicPr>
          <p:cNvPr id="43" name="42 Imagen"/>
          <p:cNvPicPr>
            <a:picLocks noChangeAspect="1"/>
          </p:cNvPicPr>
          <p:nvPr/>
        </p:nvPicPr>
        <p:blipFill>
          <a:blip r:embed="rId10" cstate="email">
            <a:extLst>
              <a:ext uri="{BEBA8EAE-BF5A-486C-A8C5-ECC9F3942E4B}">
                <a14:imgProps xmlns:a14="http://schemas.microsoft.com/office/drawing/2010/main" xmlns="">
                  <a14:imgLayer r:embed="rId11">
                    <a14:imgEffect>
                      <a14:colorTemperature colorTemp="7200"/>
                    </a14:imgEffect>
                    <a14:imgEffect>
                      <a14:saturation sat="55000"/>
                    </a14:imgEffect>
                    <a14:imgEffect>
                      <a14:brightnessContrast bright="-5000" contrast="21000"/>
                    </a14:imgEffect>
                  </a14:imgLayer>
                </a14:imgProps>
              </a:ext>
              <a:ext uri="{28A0092B-C50C-407E-A947-70E740481C1C}">
                <a14:useLocalDpi xmlns:a14="http://schemas.microsoft.com/office/drawing/2010/main" xmlns=""/>
              </a:ext>
            </a:extLst>
          </a:blip>
          <a:stretch>
            <a:fillRect/>
          </a:stretch>
        </p:blipFill>
        <p:spPr>
          <a:xfrm>
            <a:off x="533830" y="1794199"/>
            <a:ext cx="495209" cy="468000"/>
          </a:xfrm>
          <a:prstGeom prst="rect">
            <a:avLst/>
          </a:prstGeom>
          <a:ln>
            <a:noFill/>
          </a:ln>
          <a:effectLst>
            <a:glow rad="12700">
              <a:schemeClr val="tx1">
                <a:alpha val="18000"/>
              </a:schemeClr>
            </a:glow>
            <a:outerShdw blurRad="63500" algn="tl" rotWithShape="0">
              <a:srgbClr val="000000">
                <a:alpha val="70000"/>
              </a:srgbClr>
            </a:outerShdw>
          </a:effectLst>
        </p:spPr>
      </p:pic>
    </p:spTree>
    <p:extLst>
      <p:ext uri="{BB962C8B-B14F-4D97-AF65-F5344CB8AC3E}">
        <p14:creationId xmlns:p14="http://schemas.microsoft.com/office/powerpoint/2010/main" xmlns="" val="3094469334"/>
      </p:ext>
    </p:extLst>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CuadroTexto"/>
          <p:cNvSpPr txBox="1"/>
          <p:nvPr/>
        </p:nvSpPr>
        <p:spPr>
          <a:xfrm>
            <a:off x="1300764" y="858721"/>
            <a:ext cx="843655" cy="650108"/>
          </a:xfrm>
          <a:prstGeom prst="rect">
            <a:avLst/>
          </a:prstGeom>
          <a:noFill/>
        </p:spPr>
        <p:txBody>
          <a:bodyPr wrap="none" lIns="0" tIns="720000" rIns="0" bIns="0" rtlCol="0" anchor="ctr">
            <a:noAutofit/>
          </a:bodyPr>
          <a:lstStyle/>
          <a:p>
            <a:pPr>
              <a:spcBef>
                <a:spcPts val="600"/>
              </a:spcBef>
            </a:pPr>
            <a:r>
              <a:rPr lang="es-ES" sz="13800" b="1" dirty="0" smtClean="0">
                <a:solidFill>
                  <a:schemeClr val="accent3">
                    <a:lumMod val="20000"/>
                    <a:lumOff val="80000"/>
                  </a:schemeClr>
                </a:solidFill>
                <a:latin typeface="+mj-lt"/>
                <a:ea typeface="Verdana" pitchFamily="34" charset="0"/>
                <a:cs typeface="Verdana" pitchFamily="34" charset="0"/>
              </a:rPr>
              <a:t>“</a:t>
            </a:r>
            <a:endParaRPr lang="es-ES" sz="13800" i="1" dirty="0">
              <a:solidFill>
                <a:schemeClr val="accent3">
                  <a:lumMod val="20000"/>
                  <a:lumOff val="80000"/>
                </a:schemeClr>
              </a:solidFill>
              <a:latin typeface="+mj-lt"/>
              <a:ea typeface="Verdana" pitchFamily="34" charset="0"/>
              <a:cs typeface="Verdana" pitchFamily="34" charset="0"/>
            </a:endParaRPr>
          </a:p>
        </p:txBody>
      </p:sp>
      <p:sp>
        <p:nvSpPr>
          <p:cNvPr id="18" name="17 CuadroTexto"/>
          <p:cNvSpPr txBox="1"/>
          <p:nvPr/>
        </p:nvSpPr>
        <p:spPr>
          <a:xfrm>
            <a:off x="6308549" y="1795402"/>
            <a:ext cx="843655" cy="650108"/>
          </a:xfrm>
          <a:prstGeom prst="rect">
            <a:avLst/>
          </a:prstGeom>
          <a:noFill/>
          <a:ln>
            <a:noFill/>
          </a:ln>
        </p:spPr>
        <p:txBody>
          <a:bodyPr wrap="none" lIns="0" tIns="720000" rIns="0" bIns="0" rtlCol="0" anchor="ctr">
            <a:noAutofit/>
          </a:bodyPr>
          <a:lstStyle/>
          <a:p>
            <a:pPr>
              <a:spcBef>
                <a:spcPts val="600"/>
              </a:spcBef>
            </a:pPr>
            <a:r>
              <a:rPr lang="es-ES" sz="13800" b="1" dirty="0" smtClean="0">
                <a:solidFill>
                  <a:schemeClr val="accent3">
                    <a:lumMod val="20000"/>
                    <a:lumOff val="80000"/>
                  </a:schemeClr>
                </a:solidFill>
                <a:latin typeface="+mj-lt"/>
                <a:ea typeface="Verdana" pitchFamily="34" charset="0"/>
                <a:cs typeface="Verdana" pitchFamily="34" charset="0"/>
              </a:rPr>
              <a:t>”</a:t>
            </a:r>
            <a:endParaRPr lang="es-ES" sz="13800" i="1" dirty="0">
              <a:solidFill>
                <a:schemeClr val="accent3">
                  <a:lumMod val="20000"/>
                  <a:lumOff val="80000"/>
                </a:schemeClr>
              </a:solidFill>
              <a:latin typeface="+mj-lt"/>
              <a:ea typeface="Verdana" pitchFamily="34" charset="0"/>
              <a:cs typeface="Verdana" pitchFamily="34" charset="0"/>
            </a:endParaRPr>
          </a:p>
        </p:txBody>
      </p:sp>
      <p:sp>
        <p:nvSpPr>
          <p:cNvPr id="7" name="Rectangle 3"/>
          <p:cNvSpPr>
            <a:spLocks noChangeArrowheads="1"/>
          </p:cNvSpPr>
          <p:nvPr/>
        </p:nvSpPr>
        <p:spPr bwMode="auto">
          <a:xfrm>
            <a:off x="36513" y="35999"/>
            <a:ext cx="8516887" cy="648000"/>
          </a:xfrm>
          <a:prstGeom prst="rect">
            <a:avLst/>
          </a:prstGeom>
          <a:solidFill>
            <a:schemeClr val="accent3"/>
          </a:solidFill>
          <a:ln>
            <a:noFill/>
          </a:ln>
          <a:effectLst/>
          <a:extLst/>
        </p:spPr>
        <p:txBody>
          <a:bodyPr wrap="square" lIns="0" tIns="0" rIns="0" bIns="0" anchor="ctr">
            <a:spAutoFit/>
          </a:bodyPr>
          <a:lstStyle/>
          <a:p>
            <a:endParaRPr lang="es-ES"/>
          </a:p>
        </p:txBody>
      </p:sp>
      <p:sp>
        <p:nvSpPr>
          <p:cNvPr id="4" name="3 Marcador de número de diapositiva"/>
          <p:cNvSpPr>
            <a:spLocks noGrp="1"/>
          </p:cNvSpPr>
          <p:nvPr>
            <p:ph type="sldNum" sz="quarter" idx="10"/>
          </p:nvPr>
        </p:nvSpPr>
        <p:spPr/>
        <p:txBody>
          <a:bodyPr/>
          <a:lstStyle/>
          <a:p>
            <a:r>
              <a:rPr lang="en-US" smtClean="0"/>
              <a:t>-</a:t>
            </a:r>
            <a:fld id="{41B2AE44-E9C6-4EAB-BC73-5008DB342051}" type="slidenum">
              <a:rPr lang="en-US" smtClean="0"/>
              <a:pPr/>
              <a:t>9</a:t>
            </a:fld>
            <a:r>
              <a:rPr lang="en-US" smtClean="0"/>
              <a:t>-</a:t>
            </a:r>
            <a:endParaRPr lang="en-US"/>
          </a:p>
        </p:txBody>
      </p:sp>
      <p:sp>
        <p:nvSpPr>
          <p:cNvPr id="6" name="5 CuadroTexto"/>
          <p:cNvSpPr txBox="1"/>
          <p:nvPr/>
        </p:nvSpPr>
        <p:spPr>
          <a:xfrm>
            <a:off x="56456" y="170534"/>
            <a:ext cx="5472460" cy="400110"/>
          </a:xfrm>
          <a:prstGeom prst="rect">
            <a:avLst/>
          </a:prstGeom>
          <a:noFill/>
        </p:spPr>
        <p:txBody>
          <a:bodyPr wrap="none" rtlCol="0">
            <a:spAutoFit/>
          </a:bodyPr>
          <a:lstStyle/>
          <a:p>
            <a:pPr algn="l"/>
            <a:r>
              <a:rPr lang="es-ES" sz="2000" dirty="0" smtClean="0">
                <a:ln>
                  <a:solidFill>
                    <a:schemeClr val="bg1"/>
                  </a:solidFill>
                </a:ln>
                <a:solidFill>
                  <a:schemeClr val="bg1"/>
                </a:solidFill>
                <a:latin typeface="Calibri" pitchFamily="34" charset="0"/>
                <a:cs typeface="Calibri" pitchFamily="34" charset="0"/>
              </a:rPr>
              <a:t>PRINCIPALES </a:t>
            </a:r>
            <a:r>
              <a:rPr lang="es-ES" sz="2000" dirty="0">
                <a:ln>
                  <a:solidFill>
                    <a:schemeClr val="bg1"/>
                  </a:solidFill>
                </a:ln>
                <a:solidFill>
                  <a:schemeClr val="bg1"/>
                </a:solidFill>
                <a:latin typeface="Calibri" pitchFamily="34" charset="0"/>
                <a:cs typeface="Calibri" pitchFamily="34" charset="0"/>
              </a:rPr>
              <a:t>RESULTADOS – ASPECTOS GENERALES</a:t>
            </a:r>
          </a:p>
        </p:txBody>
      </p:sp>
      <p:sp>
        <p:nvSpPr>
          <p:cNvPr id="12" name="11 CuadroTexto"/>
          <p:cNvSpPr txBox="1"/>
          <p:nvPr/>
        </p:nvSpPr>
        <p:spPr>
          <a:xfrm>
            <a:off x="488504" y="1240019"/>
            <a:ext cx="8928992" cy="4750531"/>
          </a:xfrm>
          <a:prstGeom prst="rect">
            <a:avLst/>
          </a:prstGeom>
          <a:noFill/>
        </p:spPr>
        <p:txBody>
          <a:bodyPr wrap="square" rtlCol="0">
            <a:spAutoFit/>
          </a:bodyPr>
          <a:lstStyle/>
          <a:p>
            <a:pPr>
              <a:lnSpc>
                <a:spcPct val="95000"/>
              </a:lnSpc>
              <a:spcBef>
                <a:spcPts val="600"/>
              </a:spcBef>
            </a:pPr>
            <a:r>
              <a:rPr lang="es-ES" dirty="0" smtClean="0">
                <a:solidFill>
                  <a:srgbClr val="CCCC00"/>
                </a:solidFill>
                <a:latin typeface="Impact" pitchFamily="34" charset="0"/>
                <a:cs typeface="Calibri" pitchFamily="34" charset="0"/>
              </a:rPr>
              <a:t>Existe </a:t>
            </a:r>
            <a:r>
              <a:rPr lang="es-ES" dirty="0">
                <a:solidFill>
                  <a:srgbClr val="CCCC00"/>
                </a:solidFill>
                <a:latin typeface="Impact" pitchFamily="34" charset="0"/>
                <a:cs typeface="Calibri" pitchFamily="34" charset="0"/>
              </a:rPr>
              <a:t>una percepción negativa </a:t>
            </a:r>
            <a:r>
              <a:rPr lang="es-ES" dirty="0" smtClean="0">
                <a:solidFill>
                  <a:srgbClr val="CCCC00"/>
                </a:solidFill>
                <a:latin typeface="Impact" pitchFamily="34" charset="0"/>
                <a:cs typeface="Calibri" pitchFamily="34" charset="0"/>
              </a:rPr>
              <a:t>sobre la situación de la seguridad actual en </a:t>
            </a:r>
          </a:p>
          <a:p>
            <a:pPr>
              <a:lnSpc>
                <a:spcPct val="95000"/>
              </a:lnSpc>
              <a:spcBef>
                <a:spcPts val="600"/>
              </a:spcBef>
            </a:pPr>
            <a:r>
              <a:rPr lang="es-ES" dirty="0" smtClean="0">
                <a:solidFill>
                  <a:srgbClr val="CCCC00"/>
                </a:solidFill>
                <a:latin typeface="Impact" pitchFamily="34" charset="0"/>
                <a:cs typeface="Calibri" pitchFamily="34" charset="0"/>
              </a:rPr>
              <a:t>España, que </a:t>
            </a:r>
            <a:r>
              <a:rPr lang="es-ES" dirty="0">
                <a:solidFill>
                  <a:srgbClr val="CCCC00"/>
                </a:solidFill>
                <a:latin typeface="Impact" pitchFamily="34" charset="0"/>
                <a:cs typeface="Calibri" pitchFamily="34" charset="0"/>
              </a:rPr>
              <a:t>ha </a:t>
            </a:r>
            <a:r>
              <a:rPr lang="es-ES" dirty="0" smtClean="0">
                <a:solidFill>
                  <a:srgbClr val="CCCC00"/>
                </a:solidFill>
                <a:latin typeface="Impact" pitchFamily="34" charset="0"/>
                <a:cs typeface="Calibri" pitchFamily="34" charset="0"/>
              </a:rPr>
              <a:t>aumentado durante </a:t>
            </a:r>
            <a:r>
              <a:rPr lang="es-ES" dirty="0">
                <a:solidFill>
                  <a:srgbClr val="CCCC00"/>
                </a:solidFill>
                <a:latin typeface="Impact" pitchFamily="34" charset="0"/>
                <a:cs typeface="Calibri" pitchFamily="34" charset="0"/>
              </a:rPr>
              <a:t>los últimos años y con </a:t>
            </a:r>
            <a:endParaRPr lang="es-ES" dirty="0" smtClean="0">
              <a:solidFill>
                <a:srgbClr val="CCCC00"/>
              </a:solidFill>
              <a:latin typeface="Impact" pitchFamily="34" charset="0"/>
              <a:cs typeface="Calibri" pitchFamily="34" charset="0"/>
            </a:endParaRPr>
          </a:p>
          <a:p>
            <a:pPr>
              <a:lnSpc>
                <a:spcPct val="95000"/>
              </a:lnSpc>
              <a:spcBef>
                <a:spcPts val="600"/>
              </a:spcBef>
            </a:pPr>
            <a:r>
              <a:rPr lang="es-ES" dirty="0" smtClean="0">
                <a:solidFill>
                  <a:srgbClr val="CCCC00"/>
                </a:solidFill>
                <a:latin typeface="Impact" pitchFamily="34" charset="0"/>
                <a:cs typeface="Calibri" pitchFamily="34" charset="0"/>
              </a:rPr>
              <a:t>expectativas </a:t>
            </a:r>
            <a:r>
              <a:rPr lang="es-ES" dirty="0">
                <a:solidFill>
                  <a:srgbClr val="CCCC00"/>
                </a:solidFill>
                <a:latin typeface="Impact" pitchFamily="34" charset="0"/>
                <a:cs typeface="Calibri" pitchFamily="34" charset="0"/>
              </a:rPr>
              <a:t>de que va seguir </a:t>
            </a:r>
            <a:r>
              <a:rPr lang="es-ES" dirty="0" smtClean="0">
                <a:solidFill>
                  <a:srgbClr val="CCCC00"/>
                </a:solidFill>
                <a:latin typeface="Impact" pitchFamily="34" charset="0"/>
                <a:cs typeface="Calibri" pitchFamily="34" charset="0"/>
              </a:rPr>
              <a:t>aumentando</a:t>
            </a:r>
            <a:endParaRPr lang="es-ES" dirty="0">
              <a:solidFill>
                <a:srgbClr val="CCCC00"/>
              </a:solidFill>
              <a:latin typeface="Impact" pitchFamily="34" charset="0"/>
              <a:cs typeface="Calibri" pitchFamily="34" charset="0"/>
            </a:endParaRPr>
          </a:p>
          <a:p>
            <a:pPr algn="l">
              <a:lnSpc>
                <a:spcPct val="95000"/>
              </a:lnSpc>
              <a:spcBef>
                <a:spcPts val="600"/>
              </a:spcBef>
            </a:pPr>
            <a:endParaRPr lang="es-ES" dirty="0">
              <a:solidFill>
                <a:srgbClr val="CCCC00"/>
              </a:solidFill>
              <a:latin typeface="Impact" pitchFamily="34" charset="0"/>
              <a:cs typeface="Calibri" pitchFamily="34" charset="0"/>
            </a:endParaRPr>
          </a:p>
          <a:p>
            <a:pPr algn="l">
              <a:lnSpc>
                <a:spcPct val="95000"/>
              </a:lnSpc>
              <a:spcBef>
                <a:spcPts val="600"/>
              </a:spcBef>
            </a:pPr>
            <a:r>
              <a:rPr lang="es-ES" b="1" dirty="0" smtClean="0">
                <a:solidFill>
                  <a:srgbClr val="CCCC00"/>
                </a:solidFill>
                <a:latin typeface="Calibri" pitchFamily="34" charset="0"/>
                <a:cs typeface="Calibri" pitchFamily="34" charset="0"/>
              </a:rPr>
              <a:t>SITUACIÓN </a:t>
            </a:r>
            <a:r>
              <a:rPr lang="es-ES" b="1" dirty="0">
                <a:solidFill>
                  <a:srgbClr val="CCCC00"/>
                </a:solidFill>
                <a:latin typeface="Calibri" pitchFamily="34" charset="0"/>
                <a:cs typeface="Calibri" pitchFamily="34" charset="0"/>
              </a:rPr>
              <a:t>ACTUAL</a:t>
            </a:r>
          </a:p>
          <a:p>
            <a:pPr algn="l">
              <a:lnSpc>
                <a:spcPct val="95000"/>
              </a:lnSpc>
              <a:spcBef>
                <a:spcPts val="600"/>
              </a:spcBef>
            </a:pPr>
            <a:r>
              <a:rPr lang="es-ES" sz="1600" dirty="0">
                <a:solidFill>
                  <a:schemeClr val="tx1">
                    <a:lumMod val="75000"/>
                    <a:lumOff val="25000"/>
                  </a:schemeClr>
                </a:solidFill>
                <a:latin typeface="Calibri" pitchFamily="34" charset="0"/>
                <a:cs typeface="Calibri" pitchFamily="34" charset="0"/>
              </a:rPr>
              <a:t>La percepción que tienen </a:t>
            </a:r>
            <a:r>
              <a:rPr lang="es-ES" sz="1600" dirty="0" smtClean="0">
                <a:solidFill>
                  <a:schemeClr val="tx1">
                    <a:lumMod val="75000"/>
                    <a:lumOff val="25000"/>
                  </a:schemeClr>
                </a:solidFill>
                <a:latin typeface="Calibri" pitchFamily="34" charset="0"/>
                <a:cs typeface="Calibri" pitchFamily="34" charset="0"/>
              </a:rPr>
              <a:t>los españoles sobre </a:t>
            </a:r>
            <a:r>
              <a:rPr lang="es-ES" sz="1600" dirty="0">
                <a:solidFill>
                  <a:schemeClr val="tx1">
                    <a:lumMod val="75000"/>
                    <a:lumOff val="25000"/>
                  </a:schemeClr>
                </a:solidFill>
                <a:latin typeface="Calibri" pitchFamily="34" charset="0"/>
                <a:cs typeface="Calibri" pitchFamily="34" charset="0"/>
              </a:rPr>
              <a:t>la seguridad actual en España tiene un cariz negativo, un 38% de los entrevistados opinan que la seguridad en España es mala o muy mala, vs. el 22% que la consideran buena o muy buena, lo que supone una diferencia de -16.4%, (a esta diferencia, la llamaremos índice de </a:t>
            </a:r>
            <a:r>
              <a:rPr lang="es-ES" sz="1600" dirty="0" smtClean="0">
                <a:solidFill>
                  <a:schemeClr val="tx1">
                    <a:lumMod val="75000"/>
                    <a:lumOff val="25000"/>
                  </a:schemeClr>
                </a:solidFill>
                <a:latin typeface="Calibri" pitchFamily="34" charset="0"/>
                <a:cs typeface="Calibri" pitchFamily="34" charset="0"/>
              </a:rPr>
              <a:t>seguridad).</a:t>
            </a:r>
            <a:endParaRPr lang="es-ES" sz="1600" dirty="0">
              <a:solidFill>
                <a:schemeClr val="tx1">
                  <a:lumMod val="75000"/>
                  <a:lumOff val="25000"/>
                </a:schemeClr>
              </a:solidFill>
              <a:latin typeface="Calibri" pitchFamily="34" charset="0"/>
              <a:cs typeface="Calibri" pitchFamily="34" charset="0"/>
            </a:endParaRPr>
          </a:p>
          <a:p>
            <a:pPr algn="l">
              <a:lnSpc>
                <a:spcPct val="95000"/>
              </a:lnSpc>
              <a:spcBef>
                <a:spcPts val="600"/>
              </a:spcBef>
            </a:pPr>
            <a:r>
              <a:rPr lang="es-ES" sz="1600" dirty="0" smtClean="0">
                <a:solidFill>
                  <a:schemeClr val="tx1">
                    <a:lumMod val="75000"/>
                    <a:lumOff val="25000"/>
                  </a:schemeClr>
                </a:solidFill>
                <a:latin typeface="Calibri" pitchFamily="34" charset="0"/>
                <a:cs typeface="Calibri" pitchFamily="34" charset="0"/>
              </a:rPr>
              <a:t>Adicionalmente</a:t>
            </a:r>
            <a:r>
              <a:rPr lang="es-ES" sz="1600" dirty="0">
                <a:solidFill>
                  <a:schemeClr val="tx1">
                    <a:lumMod val="75000"/>
                    <a:lumOff val="25000"/>
                  </a:schemeClr>
                </a:solidFill>
                <a:latin typeface="Calibri" pitchFamily="34" charset="0"/>
                <a:cs typeface="Calibri" pitchFamily="34" charset="0"/>
              </a:rPr>
              <a:t>, </a:t>
            </a:r>
            <a:r>
              <a:rPr lang="es-ES" sz="1600" b="1" dirty="0">
                <a:solidFill>
                  <a:schemeClr val="tx1">
                    <a:lumMod val="75000"/>
                    <a:lumOff val="25000"/>
                  </a:schemeClr>
                </a:solidFill>
                <a:latin typeface="Calibri" pitchFamily="34" charset="0"/>
                <a:cs typeface="Calibri" pitchFamily="34" charset="0"/>
              </a:rPr>
              <a:t>las personas que han sido víctimas de actos delictivos tienen un índice de seguridad mucho menor</a:t>
            </a:r>
            <a:r>
              <a:rPr lang="es-ES" sz="1600" dirty="0">
                <a:solidFill>
                  <a:schemeClr val="tx1">
                    <a:lumMod val="75000"/>
                    <a:lumOff val="25000"/>
                  </a:schemeClr>
                </a:solidFill>
                <a:latin typeface="Calibri" pitchFamily="34" charset="0"/>
                <a:cs typeface="Calibri" pitchFamily="34" charset="0"/>
              </a:rPr>
              <a:t> que aquellas que no (-34.5% versus -11.9%)</a:t>
            </a:r>
          </a:p>
          <a:p>
            <a:pPr algn="l">
              <a:lnSpc>
                <a:spcPct val="95000"/>
              </a:lnSpc>
              <a:spcBef>
                <a:spcPts val="600"/>
              </a:spcBef>
            </a:pPr>
            <a:r>
              <a:rPr lang="es-ES" sz="1600" dirty="0" smtClean="0">
                <a:solidFill>
                  <a:schemeClr val="tx1">
                    <a:lumMod val="75000"/>
                    <a:lumOff val="25000"/>
                  </a:schemeClr>
                </a:solidFill>
                <a:latin typeface="Calibri" pitchFamily="34" charset="0"/>
                <a:cs typeface="Calibri" pitchFamily="34" charset="0"/>
              </a:rPr>
              <a:t>Por </a:t>
            </a:r>
            <a:r>
              <a:rPr lang="es-ES" sz="1600" dirty="0">
                <a:solidFill>
                  <a:schemeClr val="tx1">
                    <a:lumMod val="75000"/>
                    <a:lumOff val="25000"/>
                  </a:schemeClr>
                </a:solidFill>
                <a:latin typeface="Calibri" pitchFamily="34" charset="0"/>
                <a:cs typeface="Calibri" pitchFamily="34" charset="0"/>
              </a:rPr>
              <a:t>segmento demográficos</a:t>
            </a:r>
          </a:p>
          <a:p>
            <a:pPr marL="622300" indent="-203200" algn="l">
              <a:lnSpc>
                <a:spcPct val="95000"/>
              </a:lnSpc>
              <a:spcBef>
                <a:spcPts val="600"/>
              </a:spcBef>
              <a:buClr>
                <a:schemeClr val="accent3"/>
              </a:buClr>
              <a:buFont typeface="Arial" pitchFamily="34" charset="0"/>
              <a:buChar char="•"/>
            </a:pPr>
            <a:r>
              <a:rPr lang="es-ES" sz="1600" b="1" dirty="0" smtClean="0">
                <a:solidFill>
                  <a:schemeClr val="tx1">
                    <a:lumMod val="75000"/>
                    <a:lumOff val="25000"/>
                  </a:schemeClr>
                </a:solidFill>
                <a:latin typeface="Calibri" pitchFamily="34" charset="0"/>
                <a:cs typeface="Calibri" pitchFamily="34" charset="0"/>
              </a:rPr>
              <a:t>Este </a:t>
            </a:r>
            <a:r>
              <a:rPr lang="es-ES" sz="1600" b="1" dirty="0">
                <a:solidFill>
                  <a:schemeClr val="tx1">
                    <a:lumMod val="75000"/>
                    <a:lumOff val="25000"/>
                  </a:schemeClr>
                </a:solidFill>
                <a:latin typeface="Calibri" pitchFamily="34" charset="0"/>
                <a:cs typeface="Calibri" pitchFamily="34" charset="0"/>
              </a:rPr>
              <a:t>enfoque pesimista, es mucho más marcado entre las mujeres</a:t>
            </a:r>
            <a:r>
              <a:rPr lang="es-ES" sz="1600" dirty="0">
                <a:solidFill>
                  <a:schemeClr val="tx1">
                    <a:lumMod val="75000"/>
                    <a:lumOff val="25000"/>
                  </a:schemeClr>
                </a:solidFill>
                <a:latin typeface="Calibri" pitchFamily="34" charset="0"/>
                <a:cs typeface="Calibri" pitchFamily="34" charset="0"/>
              </a:rPr>
              <a:t>, que presentan un índice de seguridad de -25.0%, que en los hombres, con un índice de -7.5</a:t>
            </a:r>
            <a:r>
              <a:rPr lang="es-ES" sz="1600" dirty="0" smtClean="0">
                <a:solidFill>
                  <a:schemeClr val="tx1">
                    <a:lumMod val="75000"/>
                    <a:lumOff val="25000"/>
                  </a:schemeClr>
                </a:solidFill>
                <a:latin typeface="Calibri" pitchFamily="34" charset="0"/>
                <a:cs typeface="Calibri" pitchFamily="34" charset="0"/>
              </a:rPr>
              <a:t>%.</a:t>
            </a:r>
            <a:endParaRPr lang="es-ES" sz="1600" dirty="0">
              <a:solidFill>
                <a:schemeClr val="tx1">
                  <a:lumMod val="75000"/>
                  <a:lumOff val="25000"/>
                </a:schemeClr>
              </a:solidFill>
              <a:latin typeface="Calibri" pitchFamily="34" charset="0"/>
              <a:cs typeface="Calibri" pitchFamily="34" charset="0"/>
            </a:endParaRPr>
          </a:p>
          <a:p>
            <a:pPr marL="622300" indent="-203200" algn="l">
              <a:lnSpc>
                <a:spcPct val="95000"/>
              </a:lnSpc>
              <a:spcBef>
                <a:spcPts val="600"/>
              </a:spcBef>
              <a:buClr>
                <a:schemeClr val="accent3"/>
              </a:buClr>
              <a:buFont typeface="Arial" pitchFamily="34" charset="0"/>
              <a:buChar char="•"/>
            </a:pPr>
            <a:r>
              <a:rPr lang="es-ES" sz="1600" dirty="0" smtClean="0">
                <a:solidFill>
                  <a:schemeClr val="tx1">
                    <a:lumMod val="75000"/>
                    <a:lumOff val="25000"/>
                  </a:schemeClr>
                </a:solidFill>
                <a:latin typeface="Calibri" pitchFamily="34" charset="0"/>
                <a:cs typeface="Calibri" pitchFamily="34" charset="0"/>
              </a:rPr>
              <a:t>En </a:t>
            </a:r>
            <a:r>
              <a:rPr lang="es-ES" sz="1600" dirty="0">
                <a:solidFill>
                  <a:schemeClr val="tx1">
                    <a:lumMod val="75000"/>
                    <a:lumOff val="25000"/>
                  </a:schemeClr>
                </a:solidFill>
                <a:latin typeface="Calibri" pitchFamily="34" charset="0"/>
                <a:cs typeface="Calibri" pitchFamily="34" charset="0"/>
              </a:rPr>
              <a:t>este mismo sentido, </a:t>
            </a:r>
            <a:r>
              <a:rPr lang="es-ES" sz="1600" b="1" dirty="0">
                <a:solidFill>
                  <a:schemeClr val="tx1">
                    <a:lumMod val="75000"/>
                    <a:lumOff val="25000"/>
                  </a:schemeClr>
                </a:solidFill>
                <a:latin typeface="Calibri" pitchFamily="34" charset="0"/>
                <a:cs typeface="Calibri" pitchFamily="34" charset="0"/>
              </a:rPr>
              <a:t>son las personas mayores las que tienen una visión más negativa</a:t>
            </a:r>
            <a:r>
              <a:rPr lang="es-ES" sz="1600" dirty="0" smtClean="0">
                <a:solidFill>
                  <a:schemeClr val="tx1">
                    <a:lumMod val="75000"/>
                    <a:lumOff val="25000"/>
                  </a:schemeClr>
                </a:solidFill>
                <a:latin typeface="Calibri" pitchFamily="34" charset="0"/>
                <a:cs typeface="Calibri" pitchFamily="34" charset="0"/>
              </a:rPr>
              <a:t>.</a:t>
            </a:r>
            <a:endParaRPr lang="es-ES" sz="1600" dirty="0">
              <a:solidFill>
                <a:schemeClr val="tx1">
                  <a:lumMod val="75000"/>
                  <a:lumOff val="25000"/>
                </a:schemeClr>
              </a:solidFill>
              <a:latin typeface="Calibri" pitchFamily="34" charset="0"/>
              <a:cs typeface="Calibri" pitchFamily="34" charset="0"/>
            </a:endParaRPr>
          </a:p>
          <a:p>
            <a:pPr marL="622300" indent="-203200" algn="l">
              <a:lnSpc>
                <a:spcPct val="95000"/>
              </a:lnSpc>
              <a:spcBef>
                <a:spcPts val="600"/>
              </a:spcBef>
              <a:buClr>
                <a:schemeClr val="accent3"/>
              </a:buClr>
              <a:buFont typeface="Arial" pitchFamily="34" charset="0"/>
              <a:buChar char="•"/>
            </a:pPr>
            <a:r>
              <a:rPr lang="es-ES" sz="1600" b="1" dirty="0" smtClean="0">
                <a:solidFill>
                  <a:schemeClr val="tx1">
                    <a:lumMod val="75000"/>
                    <a:lumOff val="25000"/>
                  </a:schemeClr>
                </a:solidFill>
                <a:latin typeface="Calibri" pitchFamily="34" charset="0"/>
                <a:cs typeface="Calibri" pitchFamily="34" charset="0"/>
              </a:rPr>
              <a:t>Cataluña </a:t>
            </a:r>
            <a:r>
              <a:rPr lang="es-ES" sz="1600" b="1" dirty="0">
                <a:solidFill>
                  <a:schemeClr val="tx1">
                    <a:lumMod val="75000"/>
                    <a:lumOff val="25000"/>
                  </a:schemeClr>
                </a:solidFill>
                <a:latin typeface="Calibri" pitchFamily="34" charset="0"/>
                <a:cs typeface="Calibri" pitchFamily="34" charset="0"/>
              </a:rPr>
              <a:t>se presenta como la comunidad más crítica</a:t>
            </a:r>
            <a:r>
              <a:rPr lang="es-ES" sz="1600" dirty="0">
                <a:solidFill>
                  <a:schemeClr val="tx1">
                    <a:lumMod val="75000"/>
                    <a:lumOff val="25000"/>
                  </a:schemeClr>
                </a:solidFill>
                <a:latin typeface="Calibri" pitchFamily="34" charset="0"/>
                <a:cs typeface="Calibri" pitchFamily="34" charset="0"/>
              </a:rPr>
              <a:t>, duplicando el índice de seguridad -35.6</a:t>
            </a:r>
            <a:r>
              <a:rPr lang="es-ES" sz="1600" dirty="0" smtClean="0">
                <a:solidFill>
                  <a:schemeClr val="tx1">
                    <a:lumMod val="75000"/>
                    <a:lumOff val="25000"/>
                  </a:schemeClr>
                </a:solidFill>
                <a:latin typeface="Calibri" pitchFamily="34" charset="0"/>
                <a:cs typeface="Calibri" pitchFamily="34" charset="0"/>
              </a:rPr>
              <a:t>%</a:t>
            </a:r>
            <a:endParaRPr lang="es-ES" sz="1600" dirty="0">
              <a:solidFill>
                <a:schemeClr val="tx1">
                  <a:lumMod val="75000"/>
                  <a:lumOff val="25000"/>
                </a:schemeClr>
              </a:solidFill>
              <a:latin typeface="Calibri" pitchFamily="34" charset="0"/>
              <a:cs typeface="Calibri" pitchFamily="34" charset="0"/>
            </a:endParaRPr>
          </a:p>
        </p:txBody>
      </p:sp>
    </p:spTree>
    <p:extLst>
      <p:ext uri="{BB962C8B-B14F-4D97-AF65-F5344CB8AC3E}">
        <p14:creationId xmlns:p14="http://schemas.microsoft.com/office/powerpoint/2010/main" xmlns="" val="1716476051"/>
      </p:ext>
    </p:extLst>
  </p:cSld>
  <p:clrMapOvr>
    <a:masterClrMapping/>
  </p:clrMapOvr>
  <p:transition>
    <p:wipe dir="d"/>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bwMode="auto">
          <a:xfrm>
            <a:off x="420909" y="1480461"/>
            <a:ext cx="6363005" cy="4654691"/>
          </a:xfrm>
          <a:prstGeom prst="rect">
            <a:avLst/>
          </a:prstGeom>
          <a:solidFill>
            <a:schemeClr val="bg1"/>
          </a:solidFill>
          <a:ln w="9525" cap="flat" cmpd="sng" algn="ctr">
            <a:solidFill>
              <a:srgbClr val="808080"/>
            </a:solidFill>
            <a:prstDash val="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spAutoFit/>
          </a:bodyPr>
          <a:lstStyle/>
          <a:p>
            <a:endParaRPr lang="es-ES" smtClean="0">
              <a:solidFill>
                <a:prstClr val="black"/>
              </a:solidFill>
            </a:endParaRPr>
          </a:p>
        </p:txBody>
      </p:sp>
      <p:sp>
        <p:nvSpPr>
          <p:cNvPr id="4" name="3 Marcador de número de diapositiva"/>
          <p:cNvSpPr>
            <a:spLocks noGrp="1"/>
          </p:cNvSpPr>
          <p:nvPr>
            <p:ph type="sldNum" sz="quarter" idx="10"/>
          </p:nvPr>
        </p:nvSpPr>
        <p:spPr/>
        <p:txBody>
          <a:bodyPr/>
          <a:lstStyle/>
          <a:p>
            <a:r>
              <a:rPr lang="en-US" smtClean="0"/>
              <a:t>-</a:t>
            </a:r>
            <a:fld id="{41B2AE44-E9C6-4EAB-BC73-5008DB342051}" type="slidenum">
              <a:rPr lang="en-US" smtClean="0"/>
              <a:pPr/>
              <a:t>90</a:t>
            </a:fld>
            <a:r>
              <a:rPr lang="en-US" smtClean="0"/>
              <a:t>-</a:t>
            </a:r>
            <a:endParaRPr lang="en-US"/>
          </a:p>
        </p:txBody>
      </p:sp>
      <p:sp>
        <p:nvSpPr>
          <p:cNvPr id="8" name="7 CuadroTexto"/>
          <p:cNvSpPr txBox="1"/>
          <p:nvPr/>
        </p:nvSpPr>
        <p:spPr>
          <a:xfrm>
            <a:off x="56456" y="836712"/>
            <a:ext cx="8640960" cy="400110"/>
          </a:xfrm>
          <a:prstGeom prst="rect">
            <a:avLst/>
          </a:prstGeom>
          <a:noFill/>
          <a:ln>
            <a:noFill/>
          </a:ln>
        </p:spPr>
        <p:txBody>
          <a:bodyPr wrap="square" rtlCol="0">
            <a:spAutoFit/>
          </a:bodyPr>
          <a:lstStyle>
            <a:defPPr>
              <a:defRPr lang="es-ES_tradnl"/>
            </a:defPPr>
            <a:lvl1pPr algn="l">
              <a:spcBef>
                <a:spcPts val="0"/>
              </a:spcBef>
              <a:defRPr sz="2000" b="1">
                <a:solidFill>
                  <a:schemeClr val="bg1">
                    <a:lumMod val="50000"/>
                  </a:schemeClr>
                </a:solidFill>
                <a:latin typeface="Calibri" pitchFamily="34" charset="0"/>
                <a:cs typeface="Calibri" pitchFamily="34" charset="0"/>
              </a:defRPr>
            </a:lvl1pPr>
          </a:lstStyle>
          <a:p>
            <a:r>
              <a:rPr lang="es-ES" dirty="0">
                <a:solidFill>
                  <a:schemeClr val="accent6">
                    <a:lumMod val="75000"/>
                  </a:schemeClr>
                </a:solidFill>
              </a:rPr>
              <a:t>Comportamientos antisociales más frecuentes (II)</a:t>
            </a:r>
          </a:p>
        </p:txBody>
      </p:sp>
      <p:sp>
        <p:nvSpPr>
          <p:cNvPr id="74" name="73 CuadroTexto"/>
          <p:cNvSpPr txBox="1"/>
          <p:nvPr/>
        </p:nvSpPr>
        <p:spPr>
          <a:xfrm>
            <a:off x="0" y="6396335"/>
            <a:ext cx="7545288" cy="461665"/>
          </a:xfrm>
          <a:prstGeom prst="rect">
            <a:avLst/>
          </a:prstGeom>
          <a:noFill/>
        </p:spPr>
        <p:txBody>
          <a:bodyPr wrap="square" rtlCol="0">
            <a:spAutoFit/>
          </a:bodyPr>
          <a:lstStyle>
            <a:defPPr>
              <a:defRPr lang="es-ES_tradnl"/>
            </a:defPPr>
            <a:lvl1pPr algn="l">
              <a:defRPr sz="1200">
                <a:solidFill>
                  <a:schemeClr val="bg1">
                    <a:lumMod val="50000"/>
                  </a:schemeClr>
                </a:solidFill>
                <a:latin typeface="Calibri" pitchFamily="34" charset="0"/>
                <a:cs typeface="Calibri" pitchFamily="34" charset="0"/>
              </a:defRPr>
            </a:lvl1pPr>
          </a:lstStyle>
          <a:p>
            <a:r>
              <a:rPr lang="es-ES" dirty="0" err="1" smtClean="0">
                <a:solidFill>
                  <a:prstClr val="white">
                    <a:lumMod val="50000"/>
                  </a:prstClr>
                </a:solidFill>
              </a:rPr>
              <a:t>O4</a:t>
            </a:r>
            <a:r>
              <a:rPr lang="es-ES" dirty="0" smtClean="0">
                <a:solidFill>
                  <a:prstClr val="white">
                    <a:lumMod val="50000"/>
                  </a:prstClr>
                </a:solidFill>
              </a:rPr>
              <a:t>.- </a:t>
            </a:r>
            <a:r>
              <a:rPr lang="es-ES" dirty="0">
                <a:solidFill>
                  <a:prstClr val="white">
                    <a:lumMod val="50000"/>
                  </a:prstClr>
                </a:solidFill>
              </a:rPr>
              <a:t>En </a:t>
            </a:r>
            <a:r>
              <a:rPr lang="es-ES" dirty="0" smtClean="0">
                <a:solidFill>
                  <a:prstClr val="white">
                    <a:lumMod val="50000"/>
                  </a:prstClr>
                </a:solidFill>
              </a:rPr>
              <a:t>su opinión, ¿cuáles son los comportamiento antisociales y riesgos </a:t>
            </a:r>
            <a:br>
              <a:rPr lang="es-ES" dirty="0" smtClean="0">
                <a:solidFill>
                  <a:prstClr val="white">
                    <a:lumMod val="50000"/>
                  </a:prstClr>
                </a:solidFill>
              </a:rPr>
            </a:br>
            <a:r>
              <a:rPr lang="es-ES" dirty="0" smtClean="0">
                <a:solidFill>
                  <a:prstClr val="white">
                    <a:lumMod val="50000"/>
                  </a:prstClr>
                </a:solidFill>
              </a:rPr>
              <a:t>más habituales que percibe en cada uno de estos entornos?</a:t>
            </a:r>
            <a:endParaRPr lang="es-ES" dirty="0">
              <a:solidFill>
                <a:prstClr val="white">
                  <a:lumMod val="50000"/>
                </a:prstClr>
              </a:solidFill>
            </a:endParaRPr>
          </a:p>
        </p:txBody>
      </p:sp>
      <p:graphicFrame>
        <p:nvGraphicFramePr>
          <p:cNvPr id="9" name="8 Tabla"/>
          <p:cNvGraphicFramePr>
            <a:graphicFrameLocks noGrp="1"/>
          </p:cNvGraphicFramePr>
          <p:nvPr>
            <p:extLst>
              <p:ext uri="{D42A27DB-BD31-4B8C-83A1-F6EECF244321}">
                <p14:modId xmlns:p14="http://schemas.microsoft.com/office/powerpoint/2010/main" xmlns="" val="1491908399"/>
              </p:ext>
            </p:extLst>
          </p:nvPr>
        </p:nvGraphicFramePr>
        <p:xfrm>
          <a:off x="576711" y="1409707"/>
          <a:ext cx="4671564" cy="4607996"/>
        </p:xfrm>
        <a:graphic>
          <a:graphicData uri="http://schemas.openxmlformats.org/drawingml/2006/table">
            <a:tbl>
              <a:tblPr>
                <a:tableStyleId>{5C22544A-7EE6-4342-B048-85BDC9FD1C3A}</a:tableStyleId>
              </a:tblPr>
              <a:tblGrid>
                <a:gridCol w="4671564"/>
              </a:tblGrid>
              <a:tr h="433880">
                <a:tc>
                  <a:txBody>
                    <a:bodyPr/>
                    <a:lstStyle/>
                    <a:p>
                      <a:pPr algn="l" fontAlgn="b"/>
                      <a:r>
                        <a:rPr lang="es-ES" sz="1400" b="1" i="0" u="none" strike="noStrike" kern="1200" dirty="0" smtClean="0">
                          <a:solidFill>
                            <a:schemeClr val="accent6">
                              <a:lumMod val="75000"/>
                            </a:schemeClr>
                          </a:solidFill>
                          <a:effectLst/>
                          <a:latin typeface="Calibri" pitchFamily="34" charset="0"/>
                          <a:ea typeface="+mn-ea"/>
                          <a:cs typeface="Calibri" pitchFamily="34" charset="0"/>
                        </a:rPr>
                        <a:t>PLAZAS DE TOROS </a:t>
                      </a:r>
                      <a:r>
                        <a:rPr kumimoji="0" lang="es-ES" sz="1200" b="0" i="0" u="none" strike="noStrike" kern="1200" cap="none" spc="0" normalizeH="0" baseline="0" noProof="0" dirty="0" smtClean="0">
                          <a:ln>
                            <a:noFill/>
                          </a:ln>
                          <a:solidFill>
                            <a:srgbClr val="F79646">
                              <a:lumMod val="75000"/>
                            </a:srgbClr>
                          </a:solidFill>
                          <a:effectLst/>
                          <a:uLnTx/>
                          <a:uFillTx/>
                          <a:latin typeface="Calibri" pitchFamily="34" charset="0"/>
                          <a:ea typeface="+mn-ea"/>
                          <a:cs typeface="Calibri" pitchFamily="34" charset="0"/>
                        </a:rPr>
                        <a:t>(344 Casos)</a:t>
                      </a:r>
                      <a:endParaRPr lang="es-ES" sz="1400" b="1" i="0" u="none" strike="noStrike" kern="1200" dirty="0">
                        <a:solidFill>
                          <a:schemeClr val="accent6">
                            <a:lumMod val="75000"/>
                          </a:schemeClr>
                        </a:solidFill>
                        <a:effectLst/>
                        <a:latin typeface="Calibri" pitchFamily="34" charset="0"/>
                        <a:ea typeface="+mn-ea"/>
                        <a:cs typeface="Calibri" pitchFamily="34" charset="0"/>
                      </a:endParaRPr>
                    </a:p>
                  </a:txBody>
                  <a:tcPr marL="9525" marR="9525" marT="2160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39373">
                <a:tc>
                  <a:txBody>
                    <a:bodyPr/>
                    <a:lstStyle/>
                    <a:p>
                      <a:pPr marL="536575" indent="0" algn="l" fontAlgn="ctr"/>
                      <a:r>
                        <a:rPr lang="es-ES" sz="1200" b="0" i="0" u="none" strike="noStrike" dirty="0">
                          <a:solidFill>
                            <a:srgbClr val="000000"/>
                          </a:solidFill>
                          <a:effectLst/>
                          <a:latin typeface="Calibri"/>
                        </a:rPr>
                        <a:t>Sustracción de objeto de vehículo (zona de parking)</a:t>
                      </a:r>
                    </a:p>
                  </a:txBody>
                  <a:tcPr marL="9525" marR="9525" marT="540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39373">
                <a:tc>
                  <a:txBody>
                    <a:bodyPr/>
                    <a:lstStyle/>
                    <a:p>
                      <a:pPr marL="536575" indent="0" algn="l" fontAlgn="ctr"/>
                      <a:r>
                        <a:rPr lang="es-ES" sz="1200" b="0" i="0" u="none" strike="noStrike" dirty="0">
                          <a:solidFill>
                            <a:srgbClr val="000000"/>
                          </a:solidFill>
                          <a:effectLst/>
                          <a:latin typeface="Calibri"/>
                        </a:rPr>
                        <a:t>Violencia </a:t>
                      </a:r>
                      <a:r>
                        <a:rPr lang="es-ES" sz="1200" b="0" i="0" u="none" strike="noStrike" dirty="0" smtClean="0">
                          <a:solidFill>
                            <a:srgbClr val="000000"/>
                          </a:solidFill>
                          <a:effectLst/>
                          <a:latin typeface="Calibri"/>
                        </a:rPr>
                        <a:t>verbal/ escándalos/ </a:t>
                      </a:r>
                      <a:r>
                        <a:rPr lang="es-ES" sz="1200" b="0" i="0" u="none" strike="noStrike" dirty="0">
                          <a:solidFill>
                            <a:srgbClr val="000000"/>
                          </a:solidFill>
                          <a:effectLst/>
                          <a:latin typeface="Calibri"/>
                        </a:rPr>
                        <a:t>riñas</a:t>
                      </a:r>
                    </a:p>
                  </a:txBody>
                  <a:tcPr marL="9525" marR="9525" marT="540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39373">
                <a:tc>
                  <a:txBody>
                    <a:bodyPr/>
                    <a:lstStyle/>
                    <a:p>
                      <a:pPr marL="536575" indent="0" algn="l" fontAlgn="ctr"/>
                      <a:r>
                        <a:rPr lang="es-ES" sz="1200" b="0" i="0" u="none" strike="noStrike" dirty="0">
                          <a:solidFill>
                            <a:srgbClr val="000000"/>
                          </a:solidFill>
                          <a:effectLst/>
                          <a:latin typeface="Calibri"/>
                        </a:rPr>
                        <a:t>Consumo de alcohol/ drogas</a:t>
                      </a:r>
                    </a:p>
                  </a:txBody>
                  <a:tcPr marL="9525" marR="9525" marT="540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33880">
                <a:tc>
                  <a:txBody>
                    <a:bodyPr/>
                    <a:lstStyle/>
                    <a:p>
                      <a:pPr marL="0" algn="l" defTabSz="914400" rtl="0" eaLnBrk="1" fontAlgn="b" latinLnBrk="0" hangingPunct="1"/>
                      <a:r>
                        <a:rPr lang="es-ES" sz="1400" b="1" i="0" u="none" strike="noStrike" kern="1200" dirty="0" smtClean="0">
                          <a:solidFill>
                            <a:schemeClr val="accent6">
                              <a:lumMod val="75000"/>
                            </a:schemeClr>
                          </a:solidFill>
                          <a:effectLst/>
                          <a:latin typeface="Calibri" pitchFamily="34" charset="0"/>
                          <a:ea typeface="+mn-ea"/>
                          <a:cs typeface="Calibri" pitchFamily="34" charset="0"/>
                        </a:rPr>
                        <a:t>EVENTOS DE MOTOR </a:t>
                      </a:r>
                      <a:r>
                        <a:rPr kumimoji="0" lang="es-ES" sz="1200" b="0" i="0" u="none" strike="noStrike" kern="1200" cap="none" spc="0" normalizeH="0" baseline="0" noProof="0" dirty="0" smtClean="0">
                          <a:ln>
                            <a:noFill/>
                          </a:ln>
                          <a:solidFill>
                            <a:srgbClr val="F79646">
                              <a:lumMod val="75000"/>
                            </a:srgbClr>
                          </a:solidFill>
                          <a:effectLst/>
                          <a:uLnTx/>
                          <a:uFillTx/>
                          <a:latin typeface="Calibri" pitchFamily="34" charset="0"/>
                          <a:ea typeface="+mn-ea"/>
                          <a:cs typeface="Calibri" pitchFamily="34" charset="0"/>
                        </a:rPr>
                        <a:t>(371 Casos)</a:t>
                      </a:r>
                      <a:endParaRPr lang="es-ES" sz="1400" b="1" i="0" u="none" strike="noStrike" kern="1200" dirty="0">
                        <a:solidFill>
                          <a:schemeClr val="accent6">
                            <a:lumMod val="75000"/>
                          </a:schemeClr>
                        </a:solidFill>
                        <a:effectLst/>
                        <a:latin typeface="Calibri" pitchFamily="34" charset="0"/>
                        <a:ea typeface="+mn-ea"/>
                        <a:cs typeface="Calibri" pitchFamily="34" charset="0"/>
                      </a:endParaRPr>
                    </a:p>
                  </a:txBody>
                  <a:tcPr marL="9525" marR="9525" marT="2160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39373">
                <a:tc>
                  <a:txBody>
                    <a:bodyPr/>
                    <a:lstStyle/>
                    <a:p>
                      <a:pPr marL="536575" indent="0" algn="l" fontAlgn="ctr"/>
                      <a:r>
                        <a:rPr lang="es-ES" sz="1200" b="0" i="0" u="none" strike="noStrike" dirty="0">
                          <a:solidFill>
                            <a:srgbClr val="000000"/>
                          </a:solidFill>
                          <a:effectLst/>
                          <a:latin typeface="Calibri"/>
                        </a:rPr>
                        <a:t>Consumo de alcohol/ drogas</a:t>
                      </a:r>
                    </a:p>
                  </a:txBody>
                  <a:tcPr marL="9525" marR="9525" marT="540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39373">
                <a:tc>
                  <a:txBody>
                    <a:bodyPr/>
                    <a:lstStyle/>
                    <a:p>
                      <a:pPr marL="536575" indent="0" algn="l" fontAlgn="ctr"/>
                      <a:r>
                        <a:rPr lang="es-ES" sz="1200" b="0" i="0" u="none" strike="noStrike" dirty="0">
                          <a:solidFill>
                            <a:srgbClr val="000000"/>
                          </a:solidFill>
                          <a:effectLst/>
                          <a:latin typeface="Calibri"/>
                        </a:rPr>
                        <a:t>Sustracción de objeto de vehículo (zona de parking)</a:t>
                      </a:r>
                    </a:p>
                  </a:txBody>
                  <a:tcPr marL="9525" marR="9525" marT="540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39373">
                <a:tc>
                  <a:txBody>
                    <a:bodyPr/>
                    <a:lstStyle/>
                    <a:p>
                      <a:pPr marL="536575" indent="0" algn="l" fontAlgn="ctr"/>
                      <a:r>
                        <a:rPr lang="es-ES" sz="1200" b="0" i="0" u="none" strike="noStrike" dirty="0">
                          <a:solidFill>
                            <a:srgbClr val="000000"/>
                          </a:solidFill>
                          <a:effectLst/>
                          <a:latin typeface="Calibri"/>
                        </a:rPr>
                        <a:t>Robo de vehículo (zona de parking)</a:t>
                      </a:r>
                    </a:p>
                  </a:txBody>
                  <a:tcPr marL="9525" marR="9525" marT="540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33880">
                <a:tc>
                  <a:txBody>
                    <a:bodyPr/>
                    <a:lstStyle/>
                    <a:p>
                      <a:pPr marL="0" algn="l" defTabSz="914400" rtl="0" eaLnBrk="1" fontAlgn="b" latinLnBrk="0" hangingPunct="1"/>
                      <a:r>
                        <a:rPr lang="es-ES" sz="1400" b="1" i="0" u="none" strike="noStrike" kern="1200" dirty="0" smtClean="0">
                          <a:solidFill>
                            <a:schemeClr val="accent6">
                              <a:lumMod val="75000"/>
                            </a:schemeClr>
                          </a:solidFill>
                          <a:effectLst/>
                          <a:latin typeface="Calibri" pitchFamily="34" charset="0"/>
                          <a:ea typeface="+mn-ea"/>
                          <a:cs typeface="Calibri" pitchFamily="34" charset="0"/>
                        </a:rPr>
                        <a:t>EVENTOS DE BALONCESTO / JUEGOS </a:t>
                      </a:r>
                      <a:r>
                        <a:rPr lang="es-ES" sz="1400" b="1" i="0" u="none" strike="noStrike" kern="1200" dirty="0" err="1" smtClean="0">
                          <a:solidFill>
                            <a:schemeClr val="accent6">
                              <a:lumMod val="75000"/>
                            </a:schemeClr>
                          </a:solidFill>
                          <a:effectLst/>
                          <a:latin typeface="Calibri" pitchFamily="34" charset="0"/>
                          <a:ea typeface="+mn-ea"/>
                          <a:cs typeface="Calibri" pitchFamily="34" charset="0"/>
                        </a:rPr>
                        <a:t>ASIST</a:t>
                      </a:r>
                      <a:r>
                        <a:rPr lang="es-ES" sz="1400" b="1" i="0" u="none" strike="noStrike" kern="1200" dirty="0" smtClean="0">
                          <a:solidFill>
                            <a:schemeClr val="accent6">
                              <a:lumMod val="75000"/>
                            </a:schemeClr>
                          </a:solidFill>
                          <a:effectLst/>
                          <a:latin typeface="Calibri" pitchFamily="34" charset="0"/>
                          <a:ea typeface="+mn-ea"/>
                          <a:cs typeface="Calibri" pitchFamily="34" charset="0"/>
                        </a:rPr>
                        <a:t>.</a:t>
                      </a:r>
                      <a:r>
                        <a:rPr lang="es-ES" sz="1400" b="1" i="0" u="none" strike="noStrike" kern="1200" baseline="0" dirty="0" smtClean="0">
                          <a:solidFill>
                            <a:schemeClr val="accent6">
                              <a:lumMod val="75000"/>
                            </a:schemeClr>
                          </a:solidFill>
                          <a:effectLst/>
                          <a:latin typeface="Calibri" pitchFamily="34" charset="0"/>
                          <a:ea typeface="+mn-ea"/>
                          <a:cs typeface="Calibri" pitchFamily="34" charset="0"/>
                        </a:rPr>
                        <a:t> MASIVA </a:t>
                      </a:r>
                      <a:r>
                        <a:rPr kumimoji="0" lang="es-ES" sz="1200" b="0" i="0" u="none" strike="noStrike" kern="1200" cap="none" spc="0" normalizeH="0" baseline="0" noProof="0" dirty="0" smtClean="0">
                          <a:ln>
                            <a:noFill/>
                          </a:ln>
                          <a:solidFill>
                            <a:srgbClr val="F79646">
                              <a:lumMod val="75000"/>
                            </a:srgbClr>
                          </a:solidFill>
                          <a:effectLst/>
                          <a:uLnTx/>
                          <a:uFillTx/>
                          <a:latin typeface="Calibri" pitchFamily="34" charset="0"/>
                          <a:ea typeface="+mn-ea"/>
                          <a:cs typeface="Calibri" pitchFamily="34" charset="0"/>
                        </a:rPr>
                        <a:t>(470 Casos)</a:t>
                      </a:r>
                      <a:endParaRPr lang="es-ES" sz="1400" b="1" i="0" u="none" strike="noStrike" kern="1200" dirty="0">
                        <a:solidFill>
                          <a:schemeClr val="accent6">
                            <a:lumMod val="75000"/>
                          </a:schemeClr>
                        </a:solidFill>
                        <a:effectLst/>
                        <a:latin typeface="Calibri" pitchFamily="34" charset="0"/>
                        <a:ea typeface="+mn-ea"/>
                        <a:cs typeface="Calibri" pitchFamily="34" charset="0"/>
                      </a:endParaRPr>
                    </a:p>
                  </a:txBody>
                  <a:tcPr marL="9525" marR="9525" marT="2160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39373">
                <a:tc>
                  <a:txBody>
                    <a:bodyPr/>
                    <a:lstStyle/>
                    <a:p>
                      <a:pPr marL="536575" indent="0" algn="l" fontAlgn="ctr"/>
                      <a:r>
                        <a:rPr lang="es-ES" sz="1200" b="0" i="0" u="none" strike="noStrike" dirty="0">
                          <a:solidFill>
                            <a:srgbClr val="000000"/>
                          </a:solidFill>
                          <a:effectLst/>
                          <a:latin typeface="Calibri"/>
                        </a:rPr>
                        <a:t>Violencia </a:t>
                      </a:r>
                      <a:r>
                        <a:rPr lang="es-ES" sz="1200" b="0" i="0" u="none" strike="noStrike" dirty="0" smtClean="0">
                          <a:solidFill>
                            <a:srgbClr val="000000"/>
                          </a:solidFill>
                          <a:effectLst/>
                          <a:latin typeface="Calibri"/>
                        </a:rPr>
                        <a:t>verbal/ escándalos/ </a:t>
                      </a:r>
                      <a:r>
                        <a:rPr lang="es-ES" sz="1200" b="0" i="0" u="none" strike="noStrike" dirty="0">
                          <a:solidFill>
                            <a:srgbClr val="000000"/>
                          </a:solidFill>
                          <a:effectLst/>
                          <a:latin typeface="Calibri"/>
                        </a:rPr>
                        <a:t>riñas</a:t>
                      </a:r>
                    </a:p>
                  </a:txBody>
                  <a:tcPr marL="9525" marR="9525" marT="540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39373">
                <a:tc>
                  <a:txBody>
                    <a:bodyPr/>
                    <a:lstStyle/>
                    <a:p>
                      <a:pPr marL="536575" indent="0" algn="l" fontAlgn="ctr"/>
                      <a:r>
                        <a:rPr lang="es-ES" sz="1200" b="0" i="0" u="none" strike="noStrike" dirty="0">
                          <a:solidFill>
                            <a:srgbClr val="000000"/>
                          </a:solidFill>
                          <a:effectLst/>
                          <a:latin typeface="Calibri"/>
                        </a:rPr>
                        <a:t>Sustracción de objeto de vehículo (zona de parking)</a:t>
                      </a:r>
                    </a:p>
                  </a:txBody>
                  <a:tcPr marL="9525" marR="9525" marT="540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39373">
                <a:tc>
                  <a:txBody>
                    <a:bodyPr/>
                    <a:lstStyle/>
                    <a:p>
                      <a:pPr marL="536575" indent="0" algn="l" fontAlgn="ctr"/>
                      <a:r>
                        <a:rPr lang="es-ES" sz="1200" b="0" i="0" u="none" strike="noStrike" dirty="0">
                          <a:solidFill>
                            <a:srgbClr val="000000"/>
                          </a:solidFill>
                          <a:effectLst/>
                          <a:latin typeface="Calibri"/>
                        </a:rPr>
                        <a:t>Acoso</a:t>
                      </a:r>
                    </a:p>
                  </a:txBody>
                  <a:tcPr marL="9525" marR="9525" marT="540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33880">
                <a:tc>
                  <a:txBody>
                    <a:bodyPr/>
                    <a:lstStyle/>
                    <a:p>
                      <a:pPr marL="0" algn="l" defTabSz="914400" rtl="0" eaLnBrk="1" fontAlgn="b" latinLnBrk="0" hangingPunct="1"/>
                      <a:r>
                        <a:rPr lang="es-ES" sz="1400" b="1" i="0" u="none" strike="noStrike" kern="1200" dirty="0" smtClean="0">
                          <a:solidFill>
                            <a:schemeClr val="accent6">
                              <a:lumMod val="75000"/>
                            </a:schemeClr>
                          </a:solidFill>
                          <a:effectLst/>
                          <a:latin typeface="Calibri" pitchFamily="34" charset="0"/>
                          <a:ea typeface="+mn-ea"/>
                          <a:cs typeface="Calibri" pitchFamily="34" charset="0"/>
                        </a:rPr>
                        <a:t>EVENTOS DE TENIS / TORNEOS AFLUENCIA MASIVA </a:t>
                      </a:r>
                      <a:r>
                        <a:rPr kumimoji="0" lang="es-ES" sz="1200" b="0" i="0" u="none" strike="noStrike" kern="1200" cap="none" spc="0" normalizeH="0" baseline="0" noProof="0" dirty="0" smtClean="0">
                          <a:ln>
                            <a:noFill/>
                          </a:ln>
                          <a:solidFill>
                            <a:srgbClr val="F79646">
                              <a:lumMod val="75000"/>
                            </a:srgbClr>
                          </a:solidFill>
                          <a:effectLst/>
                          <a:uLnTx/>
                          <a:uFillTx/>
                          <a:latin typeface="Calibri" pitchFamily="34" charset="0"/>
                          <a:ea typeface="+mn-ea"/>
                          <a:cs typeface="Calibri" pitchFamily="34" charset="0"/>
                        </a:rPr>
                        <a:t>(356 Casos)</a:t>
                      </a:r>
                      <a:endParaRPr lang="es-ES" sz="1400" b="1" i="0" u="none" strike="noStrike" kern="1200" dirty="0">
                        <a:solidFill>
                          <a:schemeClr val="accent6">
                            <a:lumMod val="75000"/>
                          </a:schemeClr>
                        </a:solidFill>
                        <a:effectLst/>
                        <a:latin typeface="Calibri" pitchFamily="34" charset="0"/>
                        <a:ea typeface="+mn-ea"/>
                        <a:cs typeface="Calibri" pitchFamily="34" charset="0"/>
                      </a:endParaRPr>
                    </a:p>
                  </a:txBody>
                  <a:tcPr marL="9525" marR="9525" marT="2160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39373">
                <a:tc>
                  <a:txBody>
                    <a:bodyPr/>
                    <a:lstStyle/>
                    <a:p>
                      <a:pPr marL="536575" indent="0" algn="l" fontAlgn="ctr"/>
                      <a:r>
                        <a:rPr lang="es-ES" sz="1200" b="0" i="0" u="none" strike="noStrike" dirty="0">
                          <a:solidFill>
                            <a:srgbClr val="000000"/>
                          </a:solidFill>
                          <a:effectLst/>
                          <a:latin typeface="Calibri"/>
                        </a:rPr>
                        <a:t>Robo de vehículo (zona de parking)</a:t>
                      </a:r>
                    </a:p>
                  </a:txBody>
                  <a:tcPr marL="9525" marR="9525" marT="540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39373">
                <a:tc>
                  <a:txBody>
                    <a:bodyPr/>
                    <a:lstStyle/>
                    <a:p>
                      <a:pPr marL="536575" indent="0" algn="l" fontAlgn="ctr"/>
                      <a:r>
                        <a:rPr lang="es-ES" sz="1200" b="0" i="0" u="none" strike="noStrike" dirty="0">
                          <a:solidFill>
                            <a:srgbClr val="000000"/>
                          </a:solidFill>
                          <a:effectLst/>
                          <a:latin typeface="Calibri"/>
                        </a:rPr>
                        <a:t>Sustracción de objeto de vehículo (zona de parking)</a:t>
                      </a:r>
                    </a:p>
                  </a:txBody>
                  <a:tcPr marL="9525" marR="9525" marT="540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39373">
                <a:tc>
                  <a:txBody>
                    <a:bodyPr/>
                    <a:lstStyle/>
                    <a:p>
                      <a:pPr marL="536575" indent="0" algn="l" fontAlgn="ctr"/>
                      <a:r>
                        <a:rPr lang="es-ES" sz="1200" b="0" i="0" u="none" strike="noStrike" dirty="0">
                          <a:solidFill>
                            <a:srgbClr val="000000"/>
                          </a:solidFill>
                          <a:effectLst/>
                          <a:latin typeface="Calibri"/>
                        </a:rPr>
                        <a:t>Violencia física</a:t>
                      </a:r>
                    </a:p>
                  </a:txBody>
                  <a:tcPr marL="9525" marR="9525" marT="540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27" name="Rectangle 3"/>
          <p:cNvSpPr>
            <a:spLocks noChangeArrowheads="1"/>
          </p:cNvSpPr>
          <p:nvPr/>
        </p:nvSpPr>
        <p:spPr bwMode="auto">
          <a:xfrm>
            <a:off x="36513" y="35999"/>
            <a:ext cx="8516887" cy="648000"/>
          </a:xfrm>
          <a:prstGeom prst="rect">
            <a:avLst/>
          </a:prstGeom>
          <a:solidFill>
            <a:schemeClr val="accent6">
              <a:lumMod val="75000"/>
            </a:schemeClr>
          </a:solidFill>
          <a:ln>
            <a:noFill/>
          </a:ln>
          <a:effectLst/>
          <a:extLst/>
        </p:spPr>
        <p:txBody>
          <a:bodyPr wrap="square" lIns="0" tIns="0" rIns="0" bIns="0" anchor="ctr">
            <a:noAutofit/>
          </a:bodyPr>
          <a:lstStyle/>
          <a:p>
            <a:endParaRPr lang="es-ES"/>
          </a:p>
        </p:txBody>
      </p:sp>
      <p:sp>
        <p:nvSpPr>
          <p:cNvPr id="31" name="30 CuadroTexto"/>
          <p:cNvSpPr txBox="1"/>
          <p:nvPr/>
        </p:nvSpPr>
        <p:spPr>
          <a:xfrm>
            <a:off x="6818632" y="1044986"/>
            <a:ext cx="1136608" cy="884238"/>
          </a:xfrm>
          <a:prstGeom prst="rect">
            <a:avLst/>
          </a:prstGeom>
          <a:noFill/>
        </p:spPr>
        <p:txBody>
          <a:bodyPr wrap="none" lIns="0" tIns="720000" rIns="0" bIns="0" rtlCol="0" anchor="ctr">
            <a:noAutofit/>
          </a:bodyPr>
          <a:lstStyle/>
          <a:p>
            <a:pPr>
              <a:spcBef>
                <a:spcPts val="600"/>
              </a:spcBef>
            </a:pPr>
            <a:r>
              <a:rPr lang="es-ES" sz="13800" b="1" dirty="0" smtClean="0">
                <a:solidFill>
                  <a:schemeClr val="accent6">
                    <a:lumMod val="20000"/>
                    <a:lumOff val="80000"/>
                  </a:schemeClr>
                </a:solidFill>
                <a:latin typeface="+mj-lt"/>
                <a:ea typeface="Verdana" pitchFamily="34" charset="0"/>
                <a:cs typeface="Verdana" pitchFamily="34" charset="0"/>
              </a:rPr>
              <a:t>“</a:t>
            </a:r>
            <a:endParaRPr lang="es-ES" sz="13800" i="1" dirty="0">
              <a:solidFill>
                <a:schemeClr val="accent6">
                  <a:lumMod val="20000"/>
                  <a:lumOff val="80000"/>
                </a:schemeClr>
              </a:solidFill>
              <a:latin typeface="+mj-lt"/>
              <a:ea typeface="Verdana" pitchFamily="34" charset="0"/>
              <a:cs typeface="Verdana" pitchFamily="34" charset="0"/>
            </a:endParaRPr>
          </a:p>
        </p:txBody>
      </p:sp>
      <p:sp>
        <p:nvSpPr>
          <p:cNvPr id="35" name="34 CuadroTexto"/>
          <p:cNvSpPr txBox="1"/>
          <p:nvPr/>
        </p:nvSpPr>
        <p:spPr>
          <a:xfrm>
            <a:off x="8641608" y="4482444"/>
            <a:ext cx="1136608" cy="884238"/>
          </a:xfrm>
          <a:prstGeom prst="rect">
            <a:avLst/>
          </a:prstGeom>
          <a:noFill/>
          <a:ln>
            <a:noFill/>
          </a:ln>
        </p:spPr>
        <p:txBody>
          <a:bodyPr wrap="none" lIns="0" tIns="720000" rIns="0" bIns="0" rtlCol="0" anchor="ctr">
            <a:noAutofit/>
          </a:bodyPr>
          <a:lstStyle/>
          <a:p>
            <a:pPr>
              <a:spcBef>
                <a:spcPts val="600"/>
              </a:spcBef>
            </a:pPr>
            <a:r>
              <a:rPr lang="es-ES" sz="13800" b="1" dirty="0" smtClean="0">
                <a:solidFill>
                  <a:schemeClr val="accent6">
                    <a:lumMod val="20000"/>
                    <a:lumOff val="80000"/>
                  </a:schemeClr>
                </a:solidFill>
                <a:latin typeface="+mj-lt"/>
                <a:ea typeface="Verdana" pitchFamily="34" charset="0"/>
                <a:cs typeface="Verdana" pitchFamily="34" charset="0"/>
              </a:rPr>
              <a:t>”</a:t>
            </a:r>
            <a:endParaRPr lang="es-ES" sz="13800" i="1" dirty="0">
              <a:solidFill>
                <a:schemeClr val="accent6">
                  <a:lumMod val="20000"/>
                  <a:lumOff val="80000"/>
                </a:schemeClr>
              </a:solidFill>
              <a:latin typeface="+mj-lt"/>
              <a:ea typeface="Verdana" pitchFamily="34" charset="0"/>
              <a:cs typeface="Verdana" pitchFamily="34" charset="0"/>
            </a:endParaRPr>
          </a:p>
        </p:txBody>
      </p:sp>
      <p:sp>
        <p:nvSpPr>
          <p:cNvPr id="36" name="35 CuadroTexto"/>
          <p:cNvSpPr txBox="1"/>
          <p:nvPr/>
        </p:nvSpPr>
        <p:spPr>
          <a:xfrm>
            <a:off x="6920593" y="1405217"/>
            <a:ext cx="2736304" cy="3647152"/>
          </a:xfrm>
          <a:prstGeom prst="rect">
            <a:avLst/>
          </a:prstGeom>
          <a:noFill/>
        </p:spPr>
        <p:txBody>
          <a:bodyPr wrap="square" rtlCol="0">
            <a:spAutoFit/>
          </a:bodyPr>
          <a:lstStyle/>
          <a:p>
            <a:pPr>
              <a:spcBef>
                <a:spcPts val="600"/>
              </a:spcBef>
            </a:pPr>
            <a:r>
              <a:rPr lang="es-ES" sz="2100" dirty="0" smtClean="0">
                <a:ln>
                  <a:solidFill>
                    <a:schemeClr val="bg1">
                      <a:lumMod val="50000"/>
                    </a:schemeClr>
                  </a:solidFill>
                </a:ln>
                <a:solidFill>
                  <a:schemeClr val="tx1">
                    <a:lumMod val="50000"/>
                    <a:lumOff val="50000"/>
                  </a:schemeClr>
                </a:solidFill>
                <a:latin typeface="Palatino" pitchFamily="18" charset="0"/>
                <a:ea typeface="Verdana" pitchFamily="34" charset="0"/>
                <a:cs typeface="Lucida Sans Unicode" pitchFamily="34" charset="0"/>
              </a:rPr>
              <a:t>En eventos de menos afluencia o esporádicos, la zona de parking se muestra insegura, siendo el robo  de objetos dentro del vehículo una problemática frecuente en eventos de motor, baloncesto, tenis y plazas de toros</a:t>
            </a:r>
            <a:endParaRPr lang="es-ES" sz="2100" dirty="0">
              <a:ln>
                <a:solidFill>
                  <a:schemeClr val="bg1">
                    <a:lumMod val="50000"/>
                  </a:schemeClr>
                </a:solidFill>
              </a:ln>
              <a:solidFill>
                <a:schemeClr val="tx1">
                  <a:lumMod val="50000"/>
                  <a:lumOff val="50000"/>
                </a:schemeClr>
              </a:solidFill>
              <a:latin typeface="Palatino" pitchFamily="18" charset="0"/>
              <a:ea typeface="Verdana" pitchFamily="34" charset="0"/>
              <a:cs typeface="Lucida Sans Unicode" pitchFamily="34" charset="0"/>
            </a:endParaRPr>
          </a:p>
        </p:txBody>
      </p:sp>
      <p:graphicFrame>
        <p:nvGraphicFramePr>
          <p:cNvPr id="40" name="39 Gráfico"/>
          <p:cNvGraphicFramePr/>
          <p:nvPr>
            <p:extLst>
              <p:ext uri="{D42A27DB-BD31-4B8C-83A1-F6EECF244321}">
                <p14:modId xmlns:p14="http://schemas.microsoft.com/office/powerpoint/2010/main" xmlns="" val="1251015832"/>
              </p:ext>
            </p:extLst>
          </p:nvPr>
        </p:nvGraphicFramePr>
        <p:xfrm>
          <a:off x="4199741" y="1277597"/>
          <a:ext cx="2610140" cy="5004000"/>
        </p:xfrm>
        <a:graphic>
          <a:graphicData uri="http://schemas.openxmlformats.org/drawingml/2006/chart">
            <c:chart xmlns:c="http://schemas.openxmlformats.org/drawingml/2006/chart" xmlns:r="http://schemas.openxmlformats.org/officeDocument/2006/relationships" r:id="rId2"/>
          </a:graphicData>
        </a:graphic>
      </p:graphicFrame>
      <p:grpSp>
        <p:nvGrpSpPr>
          <p:cNvPr id="41" name="40 Grupo"/>
          <p:cNvGrpSpPr/>
          <p:nvPr/>
        </p:nvGrpSpPr>
        <p:grpSpPr>
          <a:xfrm>
            <a:off x="566053" y="2652485"/>
            <a:ext cx="6066971" cy="2340000"/>
            <a:chOff x="667651" y="2521858"/>
            <a:chExt cx="6066971" cy="1869249"/>
          </a:xfrm>
        </p:grpSpPr>
        <p:cxnSp>
          <p:nvCxnSpPr>
            <p:cNvPr id="42" name="41 Conector recto"/>
            <p:cNvCxnSpPr/>
            <p:nvPr/>
          </p:nvCxnSpPr>
          <p:spPr bwMode="auto">
            <a:xfrm>
              <a:off x="667651" y="2521858"/>
              <a:ext cx="6066971" cy="0"/>
            </a:xfrm>
            <a:prstGeom prst="line">
              <a:avLst/>
            </a:prstGeom>
            <a:solidFill>
              <a:schemeClr val="bg1"/>
            </a:solidFill>
            <a:ln w="9525" cap="flat" cmpd="sng" algn="ctr">
              <a:solidFill>
                <a:srgbClr val="808080"/>
              </a:solidFill>
              <a:prstDash val="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3" name="42 Conector recto"/>
            <p:cNvCxnSpPr/>
            <p:nvPr/>
          </p:nvCxnSpPr>
          <p:spPr bwMode="auto">
            <a:xfrm>
              <a:off x="667651" y="3462193"/>
              <a:ext cx="6066971" cy="0"/>
            </a:xfrm>
            <a:prstGeom prst="line">
              <a:avLst/>
            </a:prstGeom>
            <a:solidFill>
              <a:schemeClr val="bg1"/>
            </a:solidFill>
            <a:ln w="9525" cap="flat" cmpd="sng" algn="ctr">
              <a:solidFill>
                <a:srgbClr val="808080"/>
              </a:solidFill>
              <a:prstDash val="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4" name="43 Conector recto"/>
            <p:cNvCxnSpPr/>
            <p:nvPr/>
          </p:nvCxnSpPr>
          <p:spPr bwMode="auto">
            <a:xfrm>
              <a:off x="667651" y="4391107"/>
              <a:ext cx="6066971" cy="0"/>
            </a:xfrm>
            <a:prstGeom prst="line">
              <a:avLst/>
            </a:prstGeom>
            <a:solidFill>
              <a:schemeClr val="bg1"/>
            </a:solidFill>
            <a:ln w="9525" cap="flat" cmpd="sng" algn="ctr">
              <a:solidFill>
                <a:srgbClr val="808080"/>
              </a:solidFill>
              <a:prstDash val="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sp>
        <p:nvSpPr>
          <p:cNvPr id="19" name="18 CuadroTexto"/>
          <p:cNvSpPr txBox="1"/>
          <p:nvPr/>
        </p:nvSpPr>
        <p:spPr>
          <a:xfrm>
            <a:off x="56456" y="170534"/>
            <a:ext cx="5618654" cy="400110"/>
          </a:xfrm>
          <a:prstGeom prst="rect">
            <a:avLst/>
          </a:prstGeom>
          <a:noFill/>
        </p:spPr>
        <p:txBody>
          <a:bodyPr wrap="none" rtlCol="0">
            <a:spAutoFit/>
          </a:bodyPr>
          <a:lstStyle>
            <a:defPPr>
              <a:defRPr lang="es-ES_tradnl"/>
            </a:defPPr>
            <a:lvl1pPr algn="l">
              <a:defRPr sz="2000">
                <a:ln>
                  <a:solidFill>
                    <a:schemeClr val="bg1"/>
                  </a:solidFill>
                </a:ln>
                <a:solidFill>
                  <a:schemeClr val="bg1"/>
                </a:solidFill>
                <a:latin typeface="Calibri" pitchFamily="34" charset="0"/>
                <a:cs typeface="Calibri" pitchFamily="34" charset="0"/>
              </a:defRPr>
            </a:lvl1pPr>
          </a:lstStyle>
          <a:p>
            <a:r>
              <a:rPr lang="es-ES" dirty="0"/>
              <a:t>SEGURIDAD CIUDADANA EN LOS EVENTOS MASIVOS</a:t>
            </a:r>
          </a:p>
        </p:txBody>
      </p:sp>
      <p:pic>
        <p:nvPicPr>
          <p:cNvPr id="21" name="20 Imagen"/>
          <p:cNvPicPr>
            <a:picLocks noChangeAspect="1"/>
          </p:cNvPicPr>
          <p:nvPr/>
        </p:nvPicPr>
        <p:blipFill>
          <a:blip r:embed="rId3" cstate="email">
            <a:extLst>
              <a:ext uri="{BEBA8EAE-BF5A-486C-A8C5-ECC9F3942E4B}">
                <a14:imgProps xmlns:a14="http://schemas.microsoft.com/office/drawing/2010/main" xmlns="">
                  <a14:imgLayer r:embed="rId4">
                    <a14:imgEffect>
                      <a14:colorTemperature colorTemp="7200"/>
                    </a14:imgEffect>
                    <a14:imgEffect>
                      <a14:saturation sat="55000"/>
                    </a14:imgEffect>
                    <a14:imgEffect>
                      <a14:brightnessContrast bright="-5000" contrast="31000"/>
                    </a14:imgEffect>
                  </a14:imgLayer>
                </a14:imgProps>
              </a:ext>
              <a:ext uri="{28A0092B-C50C-407E-A947-70E740481C1C}">
                <a14:useLocalDpi xmlns:a14="http://schemas.microsoft.com/office/drawing/2010/main" xmlns=""/>
              </a:ext>
            </a:extLst>
          </a:blip>
          <a:stretch>
            <a:fillRect/>
          </a:stretch>
        </p:blipFill>
        <p:spPr>
          <a:xfrm>
            <a:off x="527953" y="1967622"/>
            <a:ext cx="495209" cy="468000"/>
          </a:xfrm>
          <a:prstGeom prst="rect">
            <a:avLst/>
          </a:prstGeom>
          <a:ln>
            <a:noFill/>
          </a:ln>
          <a:effectLst>
            <a:glow rad="12700">
              <a:schemeClr val="tx1">
                <a:alpha val="18000"/>
              </a:schemeClr>
            </a:glow>
            <a:outerShdw blurRad="63500" algn="tl" rotWithShape="0">
              <a:srgbClr val="000000">
                <a:alpha val="70000"/>
              </a:srgbClr>
            </a:outerShdw>
          </a:effectLst>
        </p:spPr>
      </p:pic>
      <p:pic>
        <p:nvPicPr>
          <p:cNvPr id="22" name="21 Imagen"/>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527953" y="4264403"/>
            <a:ext cx="495209" cy="468000"/>
          </a:xfrm>
          <a:prstGeom prst="rect">
            <a:avLst/>
          </a:prstGeom>
          <a:ln>
            <a:noFill/>
          </a:ln>
          <a:effectLst>
            <a:glow rad="12700">
              <a:schemeClr val="tx1">
                <a:alpha val="18000"/>
              </a:schemeClr>
            </a:glow>
            <a:outerShdw blurRad="63500" algn="tl" rotWithShape="0">
              <a:srgbClr val="000000">
                <a:alpha val="70000"/>
              </a:srgbClr>
            </a:outerShdw>
          </a:effectLst>
        </p:spPr>
      </p:pic>
      <p:pic>
        <p:nvPicPr>
          <p:cNvPr id="23" name="22 Imagen"/>
          <p:cNvPicPr>
            <a:picLocks noChangeAspect="1"/>
          </p:cNvPicPr>
          <p:nvPr/>
        </p:nvPicPr>
        <p:blipFill>
          <a:blip r:embed="rId6" cstate="email">
            <a:extLst>
              <a:ext uri="{BEBA8EAE-BF5A-486C-A8C5-ECC9F3942E4B}">
                <a14:imgProps xmlns:a14="http://schemas.microsoft.com/office/drawing/2010/main" xmlns="">
                  <a14:imgLayer r:embed="rId7">
                    <a14:imgEffect>
                      <a14:colorTemperature colorTemp="11200"/>
                    </a14:imgEffect>
                    <a14:imgEffect>
                      <a14:saturation sat="50000"/>
                    </a14:imgEffect>
                    <a14:imgEffect>
                      <a14:brightnessContrast bright="23000" contrast="-6000"/>
                    </a14:imgEffect>
                  </a14:imgLayer>
                </a14:imgProps>
              </a:ext>
              <a:ext uri="{28A0092B-C50C-407E-A947-70E740481C1C}">
                <a14:useLocalDpi xmlns:a14="http://schemas.microsoft.com/office/drawing/2010/main" xmlns=""/>
              </a:ext>
            </a:extLst>
          </a:blip>
          <a:stretch>
            <a:fillRect/>
          </a:stretch>
        </p:blipFill>
        <p:spPr>
          <a:xfrm>
            <a:off x="527953" y="3130281"/>
            <a:ext cx="495209" cy="468000"/>
          </a:xfrm>
          <a:prstGeom prst="rect">
            <a:avLst/>
          </a:prstGeom>
          <a:ln>
            <a:noFill/>
          </a:ln>
          <a:effectLst>
            <a:glow rad="12700">
              <a:schemeClr val="tx1">
                <a:alpha val="18000"/>
              </a:schemeClr>
            </a:glow>
            <a:outerShdw blurRad="63500" algn="tl" rotWithShape="0">
              <a:srgbClr val="000000">
                <a:alpha val="70000"/>
              </a:srgbClr>
            </a:outerShdw>
          </a:effectLst>
        </p:spPr>
      </p:pic>
      <p:pic>
        <p:nvPicPr>
          <p:cNvPr id="24" name="23 Imagen"/>
          <p:cNvPicPr>
            <a:picLocks noChangeAspect="1"/>
          </p:cNvPicPr>
          <p:nvPr/>
        </p:nvPicPr>
        <p:blipFill>
          <a:blip r:embed="rId8" cstate="email">
            <a:extLst>
              <a:ext uri="{BEBA8EAE-BF5A-486C-A8C5-ECC9F3942E4B}">
                <a14:imgProps xmlns:a14="http://schemas.microsoft.com/office/drawing/2010/main" xmlns="">
                  <a14:imgLayer r:embed="rId9">
                    <a14:imgEffect>
                      <a14:saturation sat="5000"/>
                    </a14:imgEffect>
                    <a14:imgEffect>
                      <a14:brightnessContrast bright="20000"/>
                    </a14:imgEffect>
                  </a14:imgLayer>
                </a14:imgProps>
              </a:ext>
              <a:ext uri="{28A0092B-C50C-407E-A947-70E740481C1C}">
                <a14:useLocalDpi xmlns:a14="http://schemas.microsoft.com/office/drawing/2010/main" xmlns=""/>
              </a:ext>
            </a:extLst>
          </a:blip>
          <a:stretch>
            <a:fillRect/>
          </a:stretch>
        </p:blipFill>
        <p:spPr>
          <a:xfrm>
            <a:off x="527953" y="5428613"/>
            <a:ext cx="495209" cy="468000"/>
          </a:xfrm>
          <a:prstGeom prst="rect">
            <a:avLst/>
          </a:prstGeom>
          <a:ln>
            <a:noFill/>
          </a:ln>
          <a:effectLst>
            <a:glow rad="12700">
              <a:schemeClr val="tx1">
                <a:alpha val="18000"/>
              </a:schemeClr>
            </a:glow>
            <a:outerShdw blurRad="63500" algn="tl" rotWithShape="0">
              <a:srgbClr val="000000">
                <a:alpha val="70000"/>
              </a:srgbClr>
            </a:outerShdw>
          </a:effectLst>
        </p:spPr>
      </p:pic>
      <p:sp>
        <p:nvSpPr>
          <p:cNvPr id="26" name="25 CuadroTexto"/>
          <p:cNvSpPr txBox="1"/>
          <p:nvPr/>
        </p:nvSpPr>
        <p:spPr>
          <a:xfrm rot="16200000">
            <a:off x="-1327244" y="4421936"/>
            <a:ext cx="3219308" cy="276999"/>
          </a:xfrm>
          <a:prstGeom prst="rect">
            <a:avLst/>
          </a:prstGeom>
          <a:noFill/>
        </p:spPr>
        <p:txBody>
          <a:bodyPr wrap="square" lIns="36000" rIns="36000" rtlCol="0" anchor="ctr">
            <a:spAutoFit/>
          </a:bodyPr>
          <a:lstStyle>
            <a:defPPr>
              <a:defRPr lang="es-ES_tradnl"/>
            </a:defPPr>
            <a:lvl1pPr algn="l">
              <a:defRPr sz="1100">
                <a:latin typeface="Calibri" pitchFamily="34" charset="0"/>
                <a:cs typeface="Calibri" pitchFamily="34" charset="0"/>
              </a:defRPr>
            </a:lvl1pPr>
          </a:lstStyle>
          <a:p>
            <a:r>
              <a:rPr lang="es-ES" sz="1200" dirty="0" smtClean="0"/>
              <a:t>BASE Acude a evento</a:t>
            </a:r>
            <a:endParaRPr lang="es-ES" sz="1200" dirty="0"/>
          </a:p>
        </p:txBody>
      </p:sp>
    </p:spTree>
    <p:extLst>
      <p:ext uri="{BB962C8B-B14F-4D97-AF65-F5344CB8AC3E}">
        <p14:creationId xmlns:p14="http://schemas.microsoft.com/office/powerpoint/2010/main" xmlns="" val="1435625067"/>
      </p:ext>
    </p:extLst>
  </p:cSld>
  <p:clrMapOvr>
    <a:masterClrMapping/>
  </p:clrMapOvr>
  <p:transition>
    <p:wipe dir="d"/>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bwMode="auto">
          <a:xfrm>
            <a:off x="1253613" y="1731818"/>
            <a:ext cx="7121063" cy="4385181"/>
          </a:xfrm>
          <a:prstGeom prst="rect">
            <a:avLst/>
          </a:prstGeom>
          <a:solidFill>
            <a:schemeClr val="bg1"/>
          </a:solidFill>
          <a:ln w="9525" cap="flat" cmpd="sng" algn="ctr">
            <a:solidFill>
              <a:srgbClr val="808080"/>
            </a:solidFill>
            <a:prstDash val="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8" name="7 CuadroTexto"/>
          <p:cNvSpPr txBox="1"/>
          <p:nvPr/>
        </p:nvSpPr>
        <p:spPr>
          <a:xfrm>
            <a:off x="60325" y="836712"/>
            <a:ext cx="8640960" cy="646331"/>
          </a:xfrm>
          <a:prstGeom prst="rect">
            <a:avLst/>
          </a:prstGeom>
          <a:noFill/>
          <a:ln>
            <a:noFill/>
          </a:ln>
        </p:spPr>
        <p:txBody>
          <a:bodyPr wrap="square" rtlCol="0">
            <a:spAutoFit/>
          </a:bodyPr>
          <a:lstStyle>
            <a:defPPr>
              <a:defRPr lang="es-ES_tradnl"/>
            </a:defPPr>
            <a:lvl1pPr algn="l">
              <a:spcBef>
                <a:spcPts val="0"/>
              </a:spcBef>
              <a:defRPr sz="2000" b="1">
                <a:solidFill>
                  <a:schemeClr val="bg1">
                    <a:lumMod val="50000"/>
                  </a:schemeClr>
                </a:solidFill>
                <a:latin typeface="Calibri" pitchFamily="34" charset="0"/>
                <a:cs typeface="Calibri" pitchFamily="34" charset="0"/>
              </a:defRPr>
            </a:lvl1pPr>
          </a:lstStyle>
          <a:p>
            <a:r>
              <a:rPr lang="es-ES" dirty="0">
                <a:solidFill>
                  <a:schemeClr val="accent6">
                    <a:lumMod val="75000"/>
                  </a:schemeClr>
                </a:solidFill>
              </a:rPr>
              <a:t>Comportamientos antisociales más frecuentes</a:t>
            </a:r>
          </a:p>
          <a:p>
            <a:r>
              <a:rPr lang="es-ES" sz="1600" i="1" dirty="0" smtClean="0">
                <a:solidFill>
                  <a:prstClr val="white">
                    <a:lumMod val="65000"/>
                  </a:prstClr>
                </a:solidFill>
              </a:rPr>
              <a:t>Estadios de fútbol / Eventos de fútbol</a:t>
            </a:r>
            <a:endParaRPr lang="es-ES" sz="1600" i="1" dirty="0">
              <a:solidFill>
                <a:prstClr val="white">
                  <a:lumMod val="65000"/>
                </a:prstClr>
              </a:solidFill>
            </a:endParaRPr>
          </a:p>
        </p:txBody>
      </p:sp>
      <p:sp>
        <p:nvSpPr>
          <p:cNvPr id="14" name="Rectangle 3"/>
          <p:cNvSpPr>
            <a:spLocks noChangeArrowheads="1"/>
          </p:cNvSpPr>
          <p:nvPr/>
        </p:nvSpPr>
        <p:spPr bwMode="auto">
          <a:xfrm>
            <a:off x="36513" y="35999"/>
            <a:ext cx="8516887" cy="648000"/>
          </a:xfrm>
          <a:prstGeom prst="rect">
            <a:avLst/>
          </a:prstGeom>
          <a:solidFill>
            <a:schemeClr val="accent6">
              <a:lumMod val="75000"/>
            </a:schemeClr>
          </a:solidFill>
          <a:ln>
            <a:noFill/>
          </a:ln>
          <a:effectLst/>
          <a:extLst/>
        </p:spPr>
        <p:txBody>
          <a:bodyPr wrap="square" lIns="0" tIns="0" rIns="0" bIns="0" anchor="ctr">
            <a:noAutofit/>
          </a:bodyPr>
          <a:lstStyle/>
          <a:p>
            <a:endParaRPr lang="es-ES"/>
          </a:p>
        </p:txBody>
      </p:sp>
      <p:sp>
        <p:nvSpPr>
          <p:cNvPr id="18" name="17 CuadroTexto"/>
          <p:cNvSpPr txBox="1"/>
          <p:nvPr/>
        </p:nvSpPr>
        <p:spPr>
          <a:xfrm>
            <a:off x="0" y="6396335"/>
            <a:ext cx="7545288" cy="461665"/>
          </a:xfrm>
          <a:prstGeom prst="rect">
            <a:avLst/>
          </a:prstGeom>
          <a:noFill/>
        </p:spPr>
        <p:txBody>
          <a:bodyPr wrap="square" rtlCol="0">
            <a:spAutoFit/>
          </a:bodyPr>
          <a:lstStyle>
            <a:defPPr>
              <a:defRPr lang="es-ES_tradnl"/>
            </a:defPPr>
            <a:lvl1pPr algn="l">
              <a:defRPr sz="1200">
                <a:solidFill>
                  <a:schemeClr val="bg1">
                    <a:lumMod val="50000"/>
                  </a:schemeClr>
                </a:solidFill>
                <a:latin typeface="Calibri" pitchFamily="34" charset="0"/>
                <a:cs typeface="Calibri" pitchFamily="34" charset="0"/>
              </a:defRPr>
            </a:lvl1pPr>
          </a:lstStyle>
          <a:p>
            <a:r>
              <a:rPr lang="es-ES" dirty="0" err="1" smtClean="0">
                <a:solidFill>
                  <a:prstClr val="white">
                    <a:lumMod val="50000"/>
                  </a:prstClr>
                </a:solidFill>
              </a:rPr>
              <a:t>O4</a:t>
            </a:r>
            <a:r>
              <a:rPr lang="es-ES" dirty="0" smtClean="0">
                <a:solidFill>
                  <a:prstClr val="white">
                    <a:lumMod val="50000"/>
                  </a:prstClr>
                </a:solidFill>
              </a:rPr>
              <a:t>.- </a:t>
            </a:r>
            <a:r>
              <a:rPr lang="es-ES" dirty="0">
                <a:solidFill>
                  <a:prstClr val="white">
                    <a:lumMod val="50000"/>
                  </a:prstClr>
                </a:solidFill>
              </a:rPr>
              <a:t>En </a:t>
            </a:r>
            <a:r>
              <a:rPr lang="es-ES" dirty="0" smtClean="0">
                <a:solidFill>
                  <a:prstClr val="white">
                    <a:lumMod val="50000"/>
                  </a:prstClr>
                </a:solidFill>
              </a:rPr>
              <a:t>su opinión, ¿cuáles son los comportamiento antisociales y riesgos </a:t>
            </a:r>
            <a:br>
              <a:rPr lang="es-ES" dirty="0" smtClean="0">
                <a:solidFill>
                  <a:prstClr val="white">
                    <a:lumMod val="50000"/>
                  </a:prstClr>
                </a:solidFill>
              </a:rPr>
            </a:br>
            <a:r>
              <a:rPr lang="es-ES" dirty="0" smtClean="0">
                <a:solidFill>
                  <a:prstClr val="white">
                    <a:lumMod val="50000"/>
                  </a:prstClr>
                </a:solidFill>
              </a:rPr>
              <a:t>más habituales que percibe en cada uno de estos entornos?</a:t>
            </a:r>
            <a:endParaRPr lang="es-ES" dirty="0">
              <a:solidFill>
                <a:prstClr val="white">
                  <a:lumMod val="50000"/>
                </a:prstClr>
              </a:solidFill>
            </a:endParaRPr>
          </a:p>
        </p:txBody>
      </p:sp>
      <p:graphicFrame>
        <p:nvGraphicFramePr>
          <p:cNvPr id="20" name="19 Gráfico"/>
          <p:cNvGraphicFramePr/>
          <p:nvPr>
            <p:extLst>
              <p:ext uri="{D42A27DB-BD31-4B8C-83A1-F6EECF244321}">
                <p14:modId xmlns:p14="http://schemas.microsoft.com/office/powerpoint/2010/main" xmlns="" val="3486089976"/>
              </p:ext>
            </p:extLst>
          </p:nvPr>
        </p:nvGraphicFramePr>
        <p:xfrm>
          <a:off x="5936745" y="1773383"/>
          <a:ext cx="2610140" cy="431262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1" name="20 Tabla"/>
          <p:cNvGraphicFramePr>
            <a:graphicFrameLocks noGrp="1"/>
          </p:cNvGraphicFramePr>
          <p:nvPr>
            <p:extLst>
              <p:ext uri="{D42A27DB-BD31-4B8C-83A1-F6EECF244321}">
                <p14:modId xmlns:p14="http://schemas.microsoft.com/office/powerpoint/2010/main" xmlns="" val="3250187350"/>
              </p:ext>
            </p:extLst>
          </p:nvPr>
        </p:nvGraphicFramePr>
        <p:xfrm>
          <a:off x="1538507" y="1933721"/>
          <a:ext cx="4412751" cy="3852716"/>
        </p:xfrm>
        <a:graphic>
          <a:graphicData uri="http://schemas.openxmlformats.org/drawingml/2006/table">
            <a:tbl>
              <a:tblPr>
                <a:tableStyleId>{5C22544A-7EE6-4342-B048-85BDC9FD1C3A}</a:tableStyleId>
              </a:tblPr>
              <a:tblGrid>
                <a:gridCol w="4412751"/>
              </a:tblGrid>
              <a:tr h="275194">
                <a:tc>
                  <a:txBody>
                    <a:bodyPr/>
                    <a:lstStyle/>
                    <a:p>
                      <a:pPr algn="r" fontAlgn="ctr"/>
                      <a:r>
                        <a:rPr lang="es-ES" sz="1400" b="0" i="0" u="none" strike="noStrike" dirty="0">
                          <a:solidFill>
                            <a:srgbClr val="000000"/>
                          </a:solidFill>
                          <a:effectLst/>
                          <a:latin typeface="Calibri"/>
                        </a:rPr>
                        <a:t>Violencia </a:t>
                      </a:r>
                      <a:r>
                        <a:rPr lang="es-ES" sz="1400" b="0" i="0" u="none" strike="noStrike" dirty="0" smtClean="0">
                          <a:solidFill>
                            <a:srgbClr val="000000"/>
                          </a:solidFill>
                          <a:effectLst/>
                          <a:latin typeface="Calibri"/>
                        </a:rPr>
                        <a:t>verbal/ escándalos/ </a:t>
                      </a:r>
                      <a:r>
                        <a:rPr lang="es-ES" sz="1400" b="0" i="0" u="none" strike="noStrike" dirty="0">
                          <a:solidFill>
                            <a:srgbClr val="000000"/>
                          </a:solidFill>
                          <a:effectLst/>
                          <a:latin typeface="Calibri"/>
                        </a:rPr>
                        <a:t>riñas</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Violencia física</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Vandalismo/ gamberrismo en general</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Robos/ atracos/ tirones</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Presencia de personas sospechosas o que le intimiden</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Consumo de alcohol/ drogas</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Sustracción de objeto de vehículo (zona de parking)</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Robo de vehículo (zona de parking)</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Acoso</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Venta de alcohol/ drogas</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Ningún hecho concreto, pero tiene sensación de inseguridad</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Otros</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Ninguno/ me siento seguro</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dirty="0">
                          <a:solidFill>
                            <a:srgbClr val="000000"/>
                          </a:solidFill>
                          <a:effectLst/>
                          <a:latin typeface="Calibri"/>
                        </a:rPr>
                        <a:t>No sabe</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23" name="22 CuadroTexto"/>
          <p:cNvSpPr txBox="1"/>
          <p:nvPr/>
        </p:nvSpPr>
        <p:spPr>
          <a:xfrm rot="16200000">
            <a:off x="6301299" y="3805197"/>
            <a:ext cx="4423758" cy="276999"/>
          </a:xfrm>
          <a:prstGeom prst="rect">
            <a:avLst/>
          </a:prstGeom>
          <a:noFill/>
        </p:spPr>
        <p:txBody>
          <a:bodyPr wrap="square" lIns="36000" rIns="36000" rtlCol="0" anchor="ctr">
            <a:spAutoFit/>
          </a:bodyPr>
          <a:lstStyle>
            <a:defPPr>
              <a:defRPr lang="es-ES_tradnl"/>
            </a:defPPr>
            <a:lvl1pPr algn="l">
              <a:defRPr sz="1100">
                <a:latin typeface="Calibri" pitchFamily="34" charset="0"/>
                <a:cs typeface="Calibri" pitchFamily="34" charset="0"/>
              </a:defRPr>
            </a:lvl1pPr>
          </a:lstStyle>
          <a:p>
            <a:r>
              <a:rPr lang="es-ES" sz="1200" dirty="0"/>
              <a:t>BASE Acude a  </a:t>
            </a:r>
            <a:r>
              <a:rPr lang="es-ES" sz="1200" dirty="0" smtClean="0"/>
              <a:t>estadios </a:t>
            </a:r>
            <a:r>
              <a:rPr lang="es-ES" sz="1200" dirty="0"/>
              <a:t>de fútbol / Eventos de </a:t>
            </a:r>
            <a:r>
              <a:rPr lang="es-ES" sz="1200" dirty="0" smtClean="0"/>
              <a:t>fútbol: 799 CASOS</a:t>
            </a:r>
            <a:endParaRPr lang="es-ES" sz="1200" dirty="0"/>
          </a:p>
        </p:txBody>
      </p:sp>
      <p:sp>
        <p:nvSpPr>
          <p:cNvPr id="10" name="9 CuadroTexto"/>
          <p:cNvSpPr txBox="1"/>
          <p:nvPr/>
        </p:nvSpPr>
        <p:spPr>
          <a:xfrm>
            <a:off x="56456" y="170534"/>
            <a:ext cx="5618654" cy="400110"/>
          </a:xfrm>
          <a:prstGeom prst="rect">
            <a:avLst/>
          </a:prstGeom>
          <a:noFill/>
        </p:spPr>
        <p:txBody>
          <a:bodyPr wrap="none" rtlCol="0">
            <a:spAutoFit/>
          </a:bodyPr>
          <a:lstStyle>
            <a:defPPr>
              <a:defRPr lang="es-ES_tradnl"/>
            </a:defPPr>
            <a:lvl1pPr algn="l">
              <a:defRPr sz="2000">
                <a:ln>
                  <a:solidFill>
                    <a:schemeClr val="bg1"/>
                  </a:solidFill>
                </a:ln>
                <a:solidFill>
                  <a:schemeClr val="bg1"/>
                </a:solidFill>
                <a:latin typeface="Calibri" pitchFamily="34" charset="0"/>
                <a:cs typeface="Calibri" pitchFamily="34" charset="0"/>
              </a:defRPr>
            </a:lvl1pPr>
          </a:lstStyle>
          <a:p>
            <a:r>
              <a:rPr lang="es-ES" dirty="0"/>
              <a:t>SEGURIDAD CIUDADANA EN LOS EVENTOS MASIVOS</a:t>
            </a:r>
          </a:p>
        </p:txBody>
      </p:sp>
      <p:pic>
        <p:nvPicPr>
          <p:cNvPr id="27" name="26 Imagen"/>
          <p:cNvPicPr>
            <a:picLocks noChangeAspect="1"/>
          </p:cNvPicPr>
          <p:nvPr/>
        </p:nvPicPr>
        <p:blipFill>
          <a:blip r:embed="rId3" cstate="email">
            <a:extLst>
              <a:ext uri="{BEBA8EAE-BF5A-486C-A8C5-ECC9F3942E4B}">
                <a14:imgProps xmlns:a14="http://schemas.microsoft.com/office/drawing/2010/main" xmlns="">
                  <a14:imgLayer r:embed="rId4">
                    <a14:imgEffect>
                      <a14:colorTemperature colorTemp="7200"/>
                    </a14:imgEffect>
                    <a14:imgEffect>
                      <a14:saturation sat="55000"/>
                    </a14:imgEffect>
                    <a14:imgEffect>
                      <a14:brightnessContrast bright="-5000" contrast="31000"/>
                    </a14:imgEffect>
                  </a14:imgLayer>
                </a14:imgProps>
              </a:ext>
              <a:ext uri="{28A0092B-C50C-407E-A947-70E740481C1C}">
                <a14:useLocalDpi xmlns:a14="http://schemas.microsoft.com/office/drawing/2010/main" xmlns=""/>
              </a:ext>
            </a:extLst>
          </a:blip>
          <a:stretch>
            <a:fillRect/>
          </a:stretch>
        </p:blipFill>
        <p:spPr>
          <a:xfrm>
            <a:off x="1465004" y="5418313"/>
            <a:ext cx="651391" cy="615600"/>
          </a:xfrm>
          <a:prstGeom prst="rect">
            <a:avLst/>
          </a:prstGeom>
          <a:ln>
            <a:noFill/>
          </a:ln>
          <a:effectLst>
            <a:glow rad="25400">
              <a:schemeClr val="tx1">
                <a:alpha val="18000"/>
              </a:schemeClr>
            </a:glow>
            <a:outerShdw blurRad="88900" algn="tl" rotWithShape="0">
              <a:srgbClr val="000000">
                <a:alpha val="70000"/>
              </a:srgbClr>
            </a:outerShdw>
          </a:effectLst>
        </p:spPr>
      </p:pic>
    </p:spTree>
    <p:extLst>
      <p:ext uri="{BB962C8B-B14F-4D97-AF65-F5344CB8AC3E}">
        <p14:creationId xmlns:p14="http://schemas.microsoft.com/office/powerpoint/2010/main" xmlns="" val="2675407661"/>
      </p:ext>
    </p:extLst>
  </p:cSld>
  <p:clrMapOvr>
    <a:masterClrMapping/>
  </p:clrMapOvr>
  <p:transition>
    <p:wipe dir="d"/>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bwMode="auto">
          <a:xfrm>
            <a:off x="1253613" y="1731818"/>
            <a:ext cx="7121063" cy="4385181"/>
          </a:xfrm>
          <a:prstGeom prst="rect">
            <a:avLst/>
          </a:prstGeom>
          <a:solidFill>
            <a:schemeClr val="bg1"/>
          </a:solidFill>
          <a:ln w="9525" cap="flat" cmpd="sng" algn="ctr">
            <a:solidFill>
              <a:srgbClr val="808080"/>
            </a:solidFill>
            <a:prstDash val="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8" name="7 CuadroTexto"/>
          <p:cNvSpPr txBox="1"/>
          <p:nvPr/>
        </p:nvSpPr>
        <p:spPr>
          <a:xfrm>
            <a:off x="56456" y="836712"/>
            <a:ext cx="8640960" cy="646331"/>
          </a:xfrm>
          <a:prstGeom prst="rect">
            <a:avLst/>
          </a:prstGeom>
          <a:noFill/>
          <a:ln>
            <a:noFill/>
          </a:ln>
        </p:spPr>
        <p:txBody>
          <a:bodyPr wrap="square" rtlCol="0">
            <a:spAutoFit/>
          </a:bodyPr>
          <a:lstStyle>
            <a:defPPr>
              <a:defRPr lang="es-ES_tradnl"/>
            </a:defPPr>
            <a:lvl1pPr algn="l">
              <a:spcBef>
                <a:spcPts val="0"/>
              </a:spcBef>
              <a:defRPr sz="2000" b="1">
                <a:solidFill>
                  <a:schemeClr val="bg1">
                    <a:lumMod val="50000"/>
                  </a:schemeClr>
                </a:solidFill>
                <a:latin typeface="Calibri" pitchFamily="34" charset="0"/>
                <a:cs typeface="Calibri" pitchFamily="34" charset="0"/>
              </a:defRPr>
            </a:lvl1pPr>
          </a:lstStyle>
          <a:p>
            <a:r>
              <a:rPr lang="es-ES" dirty="0">
                <a:solidFill>
                  <a:schemeClr val="accent6">
                    <a:lumMod val="75000"/>
                  </a:schemeClr>
                </a:solidFill>
              </a:rPr>
              <a:t>Comportamientos antisociales más frecuentes</a:t>
            </a:r>
          </a:p>
          <a:p>
            <a:r>
              <a:rPr lang="es-ES" sz="1600" i="1" dirty="0" smtClean="0">
                <a:solidFill>
                  <a:prstClr val="white">
                    <a:lumMod val="65000"/>
                  </a:prstClr>
                </a:solidFill>
              </a:rPr>
              <a:t>Festivales de música (Rock in Rio, </a:t>
            </a:r>
            <a:r>
              <a:rPr lang="es-ES" sz="1600" i="1" dirty="0" err="1" smtClean="0">
                <a:solidFill>
                  <a:prstClr val="white">
                    <a:lumMod val="65000"/>
                  </a:prstClr>
                </a:solidFill>
              </a:rPr>
              <a:t>Monegros</a:t>
            </a:r>
            <a:r>
              <a:rPr lang="es-ES" sz="1600" i="1" dirty="0" smtClean="0">
                <a:solidFill>
                  <a:prstClr val="white">
                    <a:lumMod val="65000"/>
                  </a:prstClr>
                </a:solidFill>
              </a:rPr>
              <a:t>, etc.)</a:t>
            </a:r>
            <a:endParaRPr lang="es-ES" sz="1600" i="1" dirty="0">
              <a:solidFill>
                <a:prstClr val="white">
                  <a:lumMod val="65000"/>
                </a:prstClr>
              </a:solidFill>
            </a:endParaRPr>
          </a:p>
        </p:txBody>
      </p:sp>
      <p:sp>
        <p:nvSpPr>
          <p:cNvPr id="14" name="Rectangle 3"/>
          <p:cNvSpPr>
            <a:spLocks noChangeArrowheads="1"/>
          </p:cNvSpPr>
          <p:nvPr/>
        </p:nvSpPr>
        <p:spPr bwMode="auto">
          <a:xfrm>
            <a:off x="36513" y="35999"/>
            <a:ext cx="8516887" cy="648000"/>
          </a:xfrm>
          <a:prstGeom prst="rect">
            <a:avLst/>
          </a:prstGeom>
          <a:solidFill>
            <a:schemeClr val="accent6">
              <a:lumMod val="75000"/>
            </a:schemeClr>
          </a:solidFill>
          <a:ln>
            <a:noFill/>
          </a:ln>
          <a:effectLst/>
          <a:extLst/>
        </p:spPr>
        <p:txBody>
          <a:bodyPr wrap="square" lIns="0" tIns="0" rIns="0" bIns="0" anchor="ctr">
            <a:noAutofit/>
          </a:bodyPr>
          <a:lstStyle/>
          <a:p>
            <a:endParaRPr lang="es-ES"/>
          </a:p>
        </p:txBody>
      </p:sp>
      <p:sp>
        <p:nvSpPr>
          <p:cNvPr id="18" name="17 CuadroTexto"/>
          <p:cNvSpPr txBox="1"/>
          <p:nvPr/>
        </p:nvSpPr>
        <p:spPr>
          <a:xfrm>
            <a:off x="0" y="6396335"/>
            <a:ext cx="7545288" cy="461665"/>
          </a:xfrm>
          <a:prstGeom prst="rect">
            <a:avLst/>
          </a:prstGeom>
          <a:noFill/>
        </p:spPr>
        <p:txBody>
          <a:bodyPr wrap="square" rtlCol="0">
            <a:spAutoFit/>
          </a:bodyPr>
          <a:lstStyle>
            <a:defPPr>
              <a:defRPr lang="es-ES_tradnl"/>
            </a:defPPr>
            <a:lvl1pPr algn="l">
              <a:defRPr sz="1200">
                <a:solidFill>
                  <a:schemeClr val="bg1">
                    <a:lumMod val="50000"/>
                  </a:schemeClr>
                </a:solidFill>
                <a:latin typeface="Calibri" pitchFamily="34" charset="0"/>
                <a:cs typeface="Calibri" pitchFamily="34" charset="0"/>
              </a:defRPr>
            </a:lvl1pPr>
          </a:lstStyle>
          <a:p>
            <a:r>
              <a:rPr lang="es-ES" dirty="0" err="1" smtClean="0">
                <a:solidFill>
                  <a:prstClr val="white">
                    <a:lumMod val="50000"/>
                  </a:prstClr>
                </a:solidFill>
              </a:rPr>
              <a:t>O4</a:t>
            </a:r>
            <a:r>
              <a:rPr lang="es-ES" dirty="0" smtClean="0">
                <a:solidFill>
                  <a:prstClr val="white">
                    <a:lumMod val="50000"/>
                  </a:prstClr>
                </a:solidFill>
              </a:rPr>
              <a:t>.- </a:t>
            </a:r>
            <a:r>
              <a:rPr lang="es-ES" dirty="0">
                <a:solidFill>
                  <a:prstClr val="white">
                    <a:lumMod val="50000"/>
                  </a:prstClr>
                </a:solidFill>
              </a:rPr>
              <a:t>En </a:t>
            </a:r>
            <a:r>
              <a:rPr lang="es-ES" dirty="0" smtClean="0">
                <a:solidFill>
                  <a:prstClr val="white">
                    <a:lumMod val="50000"/>
                  </a:prstClr>
                </a:solidFill>
              </a:rPr>
              <a:t>su opinión, ¿cuáles son los comportamiento antisociales y riesgos </a:t>
            </a:r>
            <a:br>
              <a:rPr lang="es-ES" dirty="0" smtClean="0">
                <a:solidFill>
                  <a:prstClr val="white">
                    <a:lumMod val="50000"/>
                  </a:prstClr>
                </a:solidFill>
              </a:rPr>
            </a:br>
            <a:r>
              <a:rPr lang="es-ES" dirty="0" smtClean="0">
                <a:solidFill>
                  <a:prstClr val="white">
                    <a:lumMod val="50000"/>
                  </a:prstClr>
                </a:solidFill>
              </a:rPr>
              <a:t>más habituales que percibe en cada uno de estos entornos?</a:t>
            </a:r>
            <a:endParaRPr lang="es-ES" dirty="0">
              <a:solidFill>
                <a:prstClr val="white">
                  <a:lumMod val="50000"/>
                </a:prstClr>
              </a:solidFill>
            </a:endParaRPr>
          </a:p>
        </p:txBody>
      </p:sp>
      <p:graphicFrame>
        <p:nvGraphicFramePr>
          <p:cNvPr id="26" name="25 Gráfico"/>
          <p:cNvGraphicFramePr/>
          <p:nvPr>
            <p:extLst>
              <p:ext uri="{D42A27DB-BD31-4B8C-83A1-F6EECF244321}">
                <p14:modId xmlns:p14="http://schemas.microsoft.com/office/powerpoint/2010/main" xmlns="" val="287548124"/>
              </p:ext>
            </p:extLst>
          </p:nvPr>
        </p:nvGraphicFramePr>
        <p:xfrm>
          <a:off x="5936745" y="1773383"/>
          <a:ext cx="2610140" cy="431262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7" name="26 Tabla"/>
          <p:cNvGraphicFramePr>
            <a:graphicFrameLocks noGrp="1"/>
          </p:cNvGraphicFramePr>
          <p:nvPr>
            <p:extLst>
              <p:ext uri="{D42A27DB-BD31-4B8C-83A1-F6EECF244321}">
                <p14:modId xmlns:p14="http://schemas.microsoft.com/office/powerpoint/2010/main" xmlns="" val="2981205879"/>
              </p:ext>
            </p:extLst>
          </p:nvPr>
        </p:nvGraphicFramePr>
        <p:xfrm>
          <a:off x="1538507" y="1933721"/>
          <a:ext cx="4412751" cy="3852716"/>
        </p:xfrm>
        <a:graphic>
          <a:graphicData uri="http://schemas.openxmlformats.org/drawingml/2006/table">
            <a:tbl>
              <a:tblPr>
                <a:tableStyleId>{5C22544A-7EE6-4342-B048-85BDC9FD1C3A}</a:tableStyleId>
              </a:tblPr>
              <a:tblGrid>
                <a:gridCol w="4412751"/>
              </a:tblGrid>
              <a:tr h="275194">
                <a:tc>
                  <a:txBody>
                    <a:bodyPr/>
                    <a:lstStyle/>
                    <a:p>
                      <a:pPr algn="r" fontAlgn="ctr"/>
                      <a:r>
                        <a:rPr lang="es-ES" sz="1400" b="0" i="0" u="none" strike="noStrike" dirty="0">
                          <a:solidFill>
                            <a:srgbClr val="000000"/>
                          </a:solidFill>
                          <a:effectLst/>
                          <a:latin typeface="Calibri"/>
                        </a:rPr>
                        <a:t>Consumo de alcohol/ drogas</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Venta de alcohol/ drogas</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dirty="0">
                          <a:solidFill>
                            <a:srgbClr val="000000"/>
                          </a:solidFill>
                          <a:effectLst/>
                          <a:latin typeface="Calibri"/>
                        </a:rPr>
                        <a:t>Violencia </a:t>
                      </a:r>
                      <a:r>
                        <a:rPr lang="es-ES" sz="1400" b="0" i="0" u="none" strike="noStrike" dirty="0" smtClean="0">
                          <a:solidFill>
                            <a:srgbClr val="000000"/>
                          </a:solidFill>
                          <a:effectLst/>
                          <a:latin typeface="Calibri"/>
                        </a:rPr>
                        <a:t>verbal/ escándalos/ </a:t>
                      </a:r>
                      <a:r>
                        <a:rPr lang="es-ES" sz="1400" b="0" i="0" u="none" strike="noStrike" dirty="0">
                          <a:solidFill>
                            <a:srgbClr val="000000"/>
                          </a:solidFill>
                          <a:effectLst/>
                          <a:latin typeface="Calibri"/>
                        </a:rPr>
                        <a:t>riñas</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Vandalismo/ gamberrismo en general</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Robos/ atracos/ tirones</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Presencia de personas sospechosas o que le intimiden</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Violencia física</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Sustracción de objeto de vehículo (zona de parking)</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Robo de vehículo (zona de parking)</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Acoso</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Ningún hecho concreto, pero tiene sensación de inseguridad</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Otros</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Ninguno/ me siento seguro</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dirty="0">
                          <a:solidFill>
                            <a:srgbClr val="000000"/>
                          </a:solidFill>
                          <a:effectLst/>
                          <a:latin typeface="Calibri"/>
                        </a:rPr>
                        <a:t>No sabe</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10" name="9 CuadroTexto"/>
          <p:cNvSpPr txBox="1"/>
          <p:nvPr/>
        </p:nvSpPr>
        <p:spPr>
          <a:xfrm>
            <a:off x="56456" y="170534"/>
            <a:ext cx="5618654" cy="400110"/>
          </a:xfrm>
          <a:prstGeom prst="rect">
            <a:avLst/>
          </a:prstGeom>
          <a:noFill/>
        </p:spPr>
        <p:txBody>
          <a:bodyPr wrap="none" rtlCol="0">
            <a:spAutoFit/>
          </a:bodyPr>
          <a:lstStyle>
            <a:defPPr>
              <a:defRPr lang="es-ES_tradnl"/>
            </a:defPPr>
            <a:lvl1pPr algn="l">
              <a:defRPr sz="2000">
                <a:ln>
                  <a:solidFill>
                    <a:schemeClr val="bg1"/>
                  </a:solidFill>
                </a:ln>
                <a:solidFill>
                  <a:schemeClr val="bg1"/>
                </a:solidFill>
                <a:latin typeface="Calibri" pitchFamily="34" charset="0"/>
                <a:cs typeface="Calibri" pitchFamily="34" charset="0"/>
              </a:defRPr>
            </a:lvl1pPr>
          </a:lstStyle>
          <a:p>
            <a:r>
              <a:rPr lang="es-ES" dirty="0"/>
              <a:t>SEGURIDAD CIUDADANA EN LOS EVENTOS MASIVOS</a:t>
            </a:r>
          </a:p>
        </p:txBody>
      </p:sp>
      <p:pic>
        <p:nvPicPr>
          <p:cNvPr id="17" name="16 Imagen"/>
          <p:cNvPicPr>
            <a:picLocks noChangeAspect="1"/>
          </p:cNvPicPr>
          <p:nvPr/>
        </p:nvPicPr>
        <p:blipFill>
          <a:blip r:embed="rId3" cstate="email">
            <a:extLst>
              <a:ext uri="{BEBA8EAE-BF5A-486C-A8C5-ECC9F3942E4B}">
                <a14:imgProps xmlns:a14="http://schemas.microsoft.com/office/drawing/2010/main" xmlns="">
                  <a14:imgLayer r:embed="rId4">
                    <a14:imgEffect>
                      <a14:colorTemperature colorTemp="11200"/>
                    </a14:imgEffect>
                    <a14:imgEffect>
                      <a14:saturation sat="50000"/>
                    </a14:imgEffect>
                    <a14:imgEffect>
                      <a14:brightnessContrast bright="14000" contrast="14000"/>
                    </a14:imgEffect>
                  </a14:imgLayer>
                </a14:imgProps>
              </a:ext>
              <a:ext uri="{28A0092B-C50C-407E-A947-70E740481C1C}">
                <a14:useLocalDpi xmlns:a14="http://schemas.microsoft.com/office/drawing/2010/main" xmlns=""/>
              </a:ext>
            </a:extLst>
          </a:blip>
          <a:stretch>
            <a:fillRect/>
          </a:stretch>
        </p:blipFill>
        <p:spPr>
          <a:xfrm>
            <a:off x="1465005" y="5418313"/>
            <a:ext cx="651390" cy="615600"/>
          </a:xfrm>
          <a:prstGeom prst="rect">
            <a:avLst/>
          </a:prstGeom>
          <a:ln>
            <a:noFill/>
          </a:ln>
          <a:effectLst>
            <a:glow rad="25400">
              <a:schemeClr val="tx1">
                <a:alpha val="18000"/>
              </a:schemeClr>
            </a:glow>
            <a:outerShdw blurRad="88900" algn="tl" rotWithShape="0">
              <a:srgbClr val="000000">
                <a:alpha val="70000"/>
              </a:srgbClr>
            </a:outerShdw>
          </a:effectLst>
        </p:spPr>
      </p:pic>
      <p:sp>
        <p:nvSpPr>
          <p:cNvPr id="12" name="11 CuadroTexto"/>
          <p:cNvSpPr txBox="1"/>
          <p:nvPr/>
        </p:nvSpPr>
        <p:spPr>
          <a:xfrm rot="16200000">
            <a:off x="6301299" y="3805196"/>
            <a:ext cx="4423757" cy="276999"/>
          </a:xfrm>
          <a:prstGeom prst="rect">
            <a:avLst/>
          </a:prstGeom>
          <a:noFill/>
        </p:spPr>
        <p:txBody>
          <a:bodyPr wrap="square" lIns="36000" rIns="36000" rtlCol="0" anchor="ctr">
            <a:spAutoFit/>
          </a:bodyPr>
          <a:lstStyle>
            <a:defPPr>
              <a:defRPr lang="es-ES_tradnl"/>
            </a:defPPr>
            <a:lvl1pPr algn="l">
              <a:defRPr sz="1100">
                <a:latin typeface="Calibri" pitchFamily="34" charset="0"/>
                <a:cs typeface="Calibri" pitchFamily="34" charset="0"/>
              </a:defRPr>
            </a:lvl1pPr>
          </a:lstStyle>
          <a:p>
            <a:r>
              <a:rPr lang="es-ES" sz="1200" dirty="0" smtClean="0"/>
              <a:t>BASE Acude a  f</a:t>
            </a:r>
            <a:r>
              <a:rPr lang="pt-BR" sz="1200" dirty="0" err="1" smtClean="0"/>
              <a:t>estivales</a:t>
            </a:r>
            <a:r>
              <a:rPr lang="pt-BR" sz="1200" dirty="0" smtClean="0"/>
              <a:t> </a:t>
            </a:r>
            <a:r>
              <a:rPr lang="pt-BR" sz="1200" dirty="0"/>
              <a:t>de música (Rock in </a:t>
            </a:r>
            <a:r>
              <a:rPr lang="pt-BR" sz="1200" dirty="0" smtClean="0"/>
              <a:t>Rio, </a:t>
            </a:r>
            <a:r>
              <a:rPr lang="pt-BR" sz="1200" dirty="0"/>
              <a:t>etc</a:t>
            </a:r>
            <a:r>
              <a:rPr lang="pt-BR" sz="1200" dirty="0" smtClean="0"/>
              <a:t>.)</a:t>
            </a:r>
            <a:r>
              <a:rPr lang="es-ES" sz="1200" dirty="0" smtClean="0"/>
              <a:t>: 549 CASOS</a:t>
            </a:r>
            <a:endParaRPr lang="es-ES" sz="1200" dirty="0"/>
          </a:p>
        </p:txBody>
      </p:sp>
    </p:spTree>
    <p:extLst>
      <p:ext uri="{BB962C8B-B14F-4D97-AF65-F5344CB8AC3E}">
        <p14:creationId xmlns:p14="http://schemas.microsoft.com/office/powerpoint/2010/main" xmlns="" val="3648044775"/>
      </p:ext>
    </p:extLst>
  </p:cSld>
  <p:clrMapOvr>
    <a:masterClrMapping/>
  </p:clrMapOvr>
  <p:transition>
    <p:wipe dir="d"/>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Rectángulo"/>
          <p:cNvSpPr/>
          <p:nvPr/>
        </p:nvSpPr>
        <p:spPr bwMode="auto">
          <a:xfrm>
            <a:off x="1253613" y="1731818"/>
            <a:ext cx="7121063" cy="4385181"/>
          </a:xfrm>
          <a:prstGeom prst="rect">
            <a:avLst/>
          </a:prstGeom>
          <a:solidFill>
            <a:schemeClr val="bg1"/>
          </a:solidFill>
          <a:ln w="9525" cap="flat" cmpd="sng" algn="ctr">
            <a:solidFill>
              <a:srgbClr val="808080"/>
            </a:solidFill>
            <a:prstDash val="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8" name="7 CuadroTexto"/>
          <p:cNvSpPr txBox="1"/>
          <p:nvPr/>
        </p:nvSpPr>
        <p:spPr>
          <a:xfrm>
            <a:off x="56456" y="836712"/>
            <a:ext cx="8640960" cy="646331"/>
          </a:xfrm>
          <a:prstGeom prst="rect">
            <a:avLst/>
          </a:prstGeom>
          <a:noFill/>
          <a:ln>
            <a:noFill/>
          </a:ln>
        </p:spPr>
        <p:txBody>
          <a:bodyPr wrap="square" rtlCol="0">
            <a:spAutoFit/>
          </a:bodyPr>
          <a:lstStyle>
            <a:defPPr>
              <a:defRPr lang="es-ES_tradnl"/>
            </a:defPPr>
            <a:lvl1pPr algn="l">
              <a:spcBef>
                <a:spcPts val="0"/>
              </a:spcBef>
              <a:defRPr sz="2000" b="1">
                <a:solidFill>
                  <a:schemeClr val="bg1">
                    <a:lumMod val="50000"/>
                  </a:schemeClr>
                </a:solidFill>
                <a:latin typeface="Calibri" pitchFamily="34" charset="0"/>
                <a:cs typeface="Calibri" pitchFamily="34" charset="0"/>
              </a:defRPr>
            </a:lvl1pPr>
          </a:lstStyle>
          <a:p>
            <a:r>
              <a:rPr lang="es-ES" dirty="0">
                <a:solidFill>
                  <a:schemeClr val="accent6">
                    <a:lumMod val="75000"/>
                  </a:schemeClr>
                </a:solidFill>
              </a:rPr>
              <a:t>Comportamientos antisociales más frecuentes</a:t>
            </a:r>
          </a:p>
          <a:p>
            <a:r>
              <a:rPr lang="es-ES" sz="1600" i="1" dirty="0">
                <a:solidFill>
                  <a:prstClr val="white">
                    <a:lumMod val="65000"/>
                  </a:prstClr>
                </a:solidFill>
              </a:rPr>
              <a:t>Conciertos en campos de fútbol</a:t>
            </a:r>
          </a:p>
        </p:txBody>
      </p:sp>
      <p:sp>
        <p:nvSpPr>
          <p:cNvPr id="16" name="Rectangle 3"/>
          <p:cNvSpPr>
            <a:spLocks noChangeArrowheads="1"/>
          </p:cNvSpPr>
          <p:nvPr/>
        </p:nvSpPr>
        <p:spPr bwMode="auto">
          <a:xfrm>
            <a:off x="36513" y="35999"/>
            <a:ext cx="8516887" cy="648000"/>
          </a:xfrm>
          <a:prstGeom prst="rect">
            <a:avLst/>
          </a:prstGeom>
          <a:solidFill>
            <a:schemeClr val="accent6">
              <a:lumMod val="75000"/>
            </a:schemeClr>
          </a:solidFill>
          <a:ln>
            <a:noFill/>
          </a:ln>
          <a:effectLst/>
          <a:extLst/>
        </p:spPr>
        <p:txBody>
          <a:bodyPr wrap="square" lIns="0" tIns="0" rIns="0" bIns="0" anchor="ctr">
            <a:noAutofit/>
          </a:bodyPr>
          <a:lstStyle/>
          <a:p>
            <a:endParaRPr lang="es-ES"/>
          </a:p>
        </p:txBody>
      </p:sp>
      <p:sp>
        <p:nvSpPr>
          <p:cNvPr id="22" name="21 CuadroTexto"/>
          <p:cNvSpPr txBox="1"/>
          <p:nvPr/>
        </p:nvSpPr>
        <p:spPr>
          <a:xfrm>
            <a:off x="0" y="6396335"/>
            <a:ext cx="7545288" cy="461665"/>
          </a:xfrm>
          <a:prstGeom prst="rect">
            <a:avLst/>
          </a:prstGeom>
          <a:noFill/>
        </p:spPr>
        <p:txBody>
          <a:bodyPr wrap="square" rtlCol="0">
            <a:spAutoFit/>
          </a:bodyPr>
          <a:lstStyle>
            <a:defPPr>
              <a:defRPr lang="es-ES_tradnl"/>
            </a:defPPr>
            <a:lvl1pPr algn="l">
              <a:defRPr sz="1200">
                <a:solidFill>
                  <a:schemeClr val="bg1">
                    <a:lumMod val="50000"/>
                  </a:schemeClr>
                </a:solidFill>
                <a:latin typeface="Calibri" pitchFamily="34" charset="0"/>
                <a:cs typeface="Calibri" pitchFamily="34" charset="0"/>
              </a:defRPr>
            </a:lvl1pPr>
          </a:lstStyle>
          <a:p>
            <a:r>
              <a:rPr lang="es-ES" dirty="0" err="1" smtClean="0">
                <a:solidFill>
                  <a:prstClr val="white">
                    <a:lumMod val="50000"/>
                  </a:prstClr>
                </a:solidFill>
              </a:rPr>
              <a:t>O4</a:t>
            </a:r>
            <a:r>
              <a:rPr lang="es-ES" dirty="0" smtClean="0">
                <a:solidFill>
                  <a:prstClr val="white">
                    <a:lumMod val="50000"/>
                  </a:prstClr>
                </a:solidFill>
              </a:rPr>
              <a:t>.- </a:t>
            </a:r>
            <a:r>
              <a:rPr lang="es-ES" dirty="0">
                <a:solidFill>
                  <a:prstClr val="white">
                    <a:lumMod val="50000"/>
                  </a:prstClr>
                </a:solidFill>
              </a:rPr>
              <a:t>En </a:t>
            </a:r>
            <a:r>
              <a:rPr lang="es-ES" dirty="0" smtClean="0">
                <a:solidFill>
                  <a:prstClr val="white">
                    <a:lumMod val="50000"/>
                  </a:prstClr>
                </a:solidFill>
              </a:rPr>
              <a:t>su opinión, ¿cuáles son los comportamiento antisociales y riesgos </a:t>
            </a:r>
            <a:br>
              <a:rPr lang="es-ES" dirty="0" smtClean="0">
                <a:solidFill>
                  <a:prstClr val="white">
                    <a:lumMod val="50000"/>
                  </a:prstClr>
                </a:solidFill>
              </a:rPr>
            </a:br>
            <a:r>
              <a:rPr lang="es-ES" dirty="0" smtClean="0">
                <a:solidFill>
                  <a:prstClr val="white">
                    <a:lumMod val="50000"/>
                  </a:prstClr>
                </a:solidFill>
              </a:rPr>
              <a:t>más habituales que percibe en cada uno de estos entornos?</a:t>
            </a:r>
            <a:endParaRPr lang="es-ES" dirty="0">
              <a:solidFill>
                <a:prstClr val="white">
                  <a:lumMod val="50000"/>
                </a:prstClr>
              </a:solidFill>
            </a:endParaRPr>
          </a:p>
        </p:txBody>
      </p:sp>
      <p:graphicFrame>
        <p:nvGraphicFramePr>
          <p:cNvPr id="33" name="32 Gráfico"/>
          <p:cNvGraphicFramePr/>
          <p:nvPr>
            <p:extLst>
              <p:ext uri="{D42A27DB-BD31-4B8C-83A1-F6EECF244321}">
                <p14:modId xmlns:p14="http://schemas.microsoft.com/office/powerpoint/2010/main" xmlns="" val="1927588775"/>
              </p:ext>
            </p:extLst>
          </p:nvPr>
        </p:nvGraphicFramePr>
        <p:xfrm>
          <a:off x="5936745" y="1773383"/>
          <a:ext cx="2610140" cy="431262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4" name="33 Tabla"/>
          <p:cNvGraphicFramePr>
            <a:graphicFrameLocks noGrp="1"/>
          </p:cNvGraphicFramePr>
          <p:nvPr>
            <p:extLst>
              <p:ext uri="{D42A27DB-BD31-4B8C-83A1-F6EECF244321}">
                <p14:modId xmlns:p14="http://schemas.microsoft.com/office/powerpoint/2010/main" xmlns="" val="2214140819"/>
              </p:ext>
            </p:extLst>
          </p:nvPr>
        </p:nvGraphicFramePr>
        <p:xfrm>
          <a:off x="1538507" y="1933721"/>
          <a:ext cx="4412751" cy="3852716"/>
        </p:xfrm>
        <a:graphic>
          <a:graphicData uri="http://schemas.openxmlformats.org/drawingml/2006/table">
            <a:tbl>
              <a:tblPr>
                <a:tableStyleId>{5C22544A-7EE6-4342-B048-85BDC9FD1C3A}</a:tableStyleId>
              </a:tblPr>
              <a:tblGrid>
                <a:gridCol w="4412751"/>
              </a:tblGrid>
              <a:tr h="275194">
                <a:tc>
                  <a:txBody>
                    <a:bodyPr/>
                    <a:lstStyle/>
                    <a:p>
                      <a:pPr algn="r" fontAlgn="ctr"/>
                      <a:r>
                        <a:rPr lang="es-ES" sz="1400" b="0" i="0" u="none" strike="noStrike" dirty="0">
                          <a:solidFill>
                            <a:srgbClr val="000000"/>
                          </a:solidFill>
                          <a:effectLst/>
                          <a:latin typeface="Calibri"/>
                        </a:rPr>
                        <a:t>Violencia </a:t>
                      </a:r>
                      <a:r>
                        <a:rPr lang="es-ES" sz="1400" b="0" i="0" u="none" strike="noStrike" dirty="0" smtClean="0">
                          <a:solidFill>
                            <a:srgbClr val="000000"/>
                          </a:solidFill>
                          <a:effectLst/>
                          <a:latin typeface="Calibri"/>
                        </a:rPr>
                        <a:t>verbal/ escándalos/ </a:t>
                      </a:r>
                      <a:r>
                        <a:rPr lang="es-ES" sz="1400" b="0" i="0" u="none" strike="noStrike" dirty="0">
                          <a:solidFill>
                            <a:srgbClr val="000000"/>
                          </a:solidFill>
                          <a:effectLst/>
                          <a:latin typeface="Calibri"/>
                        </a:rPr>
                        <a:t>riñas</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Consumo de alcohol/ drogas</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Venta de alcohol/ drogas</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Vandalismo/ gamberrismo en general</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Sustracción de objeto de vehículo (zona de parking)</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Violencia física</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Robos/ atracos/ tirones</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Presencia de personas sospechosas o que le intimiden</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Robo de vehículo (zona de parking)</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Acoso</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Ningún hecho concreto, pero tiene sensación de inseguridad</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Otros</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Ninguno/ me siento seguro</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dirty="0">
                          <a:solidFill>
                            <a:srgbClr val="000000"/>
                          </a:solidFill>
                          <a:effectLst/>
                          <a:latin typeface="Calibri"/>
                        </a:rPr>
                        <a:t>No sabe</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10" name="9 CuadroTexto"/>
          <p:cNvSpPr txBox="1"/>
          <p:nvPr/>
        </p:nvSpPr>
        <p:spPr>
          <a:xfrm>
            <a:off x="56456" y="170534"/>
            <a:ext cx="5618654" cy="400110"/>
          </a:xfrm>
          <a:prstGeom prst="rect">
            <a:avLst/>
          </a:prstGeom>
          <a:noFill/>
        </p:spPr>
        <p:txBody>
          <a:bodyPr wrap="none" rtlCol="0">
            <a:spAutoFit/>
          </a:bodyPr>
          <a:lstStyle>
            <a:defPPr>
              <a:defRPr lang="es-ES_tradnl"/>
            </a:defPPr>
            <a:lvl1pPr algn="l">
              <a:defRPr sz="2000">
                <a:ln>
                  <a:solidFill>
                    <a:schemeClr val="bg1"/>
                  </a:solidFill>
                </a:ln>
                <a:solidFill>
                  <a:schemeClr val="bg1"/>
                </a:solidFill>
                <a:latin typeface="Calibri" pitchFamily="34" charset="0"/>
                <a:cs typeface="Calibri" pitchFamily="34" charset="0"/>
              </a:defRPr>
            </a:lvl1pPr>
          </a:lstStyle>
          <a:p>
            <a:r>
              <a:rPr lang="es-ES" dirty="0"/>
              <a:t>SEGURIDAD CIUDADANA EN LOS EVENTOS MASIVOS</a:t>
            </a:r>
          </a:p>
        </p:txBody>
      </p:sp>
      <p:pic>
        <p:nvPicPr>
          <p:cNvPr id="15" name="14 Imagen"/>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1465004" y="5418313"/>
            <a:ext cx="651391" cy="615600"/>
          </a:xfrm>
          <a:prstGeom prst="rect">
            <a:avLst/>
          </a:prstGeom>
          <a:ln>
            <a:noFill/>
          </a:ln>
          <a:effectLst>
            <a:glow rad="25400">
              <a:schemeClr val="tx1">
                <a:alpha val="18000"/>
              </a:schemeClr>
            </a:glow>
            <a:outerShdw blurRad="88900" algn="tl" rotWithShape="0">
              <a:srgbClr val="000000">
                <a:alpha val="70000"/>
              </a:srgbClr>
            </a:outerShdw>
          </a:effectLst>
        </p:spPr>
      </p:pic>
      <p:sp>
        <p:nvSpPr>
          <p:cNvPr id="13" name="12 CuadroTexto"/>
          <p:cNvSpPr txBox="1"/>
          <p:nvPr/>
        </p:nvSpPr>
        <p:spPr>
          <a:xfrm rot="16200000">
            <a:off x="6301299" y="3805197"/>
            <a:ext cx="4423758" cy="276999"/>
          </a:xfrm>
          <a:prstGeom prst="rect">
            <a:avLst/>
          </a:prstGeom>
          <a:noFill/>
        </p:spPr>
        <p:txBody>
          <a:bodyPr wrap="square" lIns="36000" rIns="36000" rtlCol="0" anchor="ctr">
            <a:spAutoFit/>
          </a:bodyPr>
          <a:lstStyle>
            <a:defPPr>
              <a:defRPr lang="es-ES_tradnl"/>
            </a:defPPr>
            <a:lvl1pPr algn="l">
              <a:defRPr sz="1100">
                <a:latin typeface="Calibri" pitchFamily="34" charset="0"/>
                <a:cs typeface="Calibri" pitchFamily="34" charset="0"/>
              </a:defRPr>
            </a:lvl1pPr>
          </a:lstStyle>
          <a:p>
            <a:r>
              <a:rPr lang="es-ES" sz="1200" dirty="0"/>
              <a:t>BASE Acude a  </a:t>
            </a:r>
            <a:r>
              <a:rPr lang="es-ES" sz="1200" dirty="0" smtClean="0"/>
              <a:t>conciertos </a:t>
            </a:r>
            <a:r>
              <a:rPr lang="es-ES" sz="1200" dirty="0"/>
              <a:t>en campos de </a:t>
            </a:r>
            <a:r>
              <a:rPr lang="es-ES" sz="1200" dirty="0" smtClean="0"/>
              <a:t>fútbol: 643 CASOS</a:t>
            </a:r>
            <a:endParaRPr lang="es-ES" sz="1200" dirty="0"/>
          </a:p>
        </p:txBody>
      </p:sp>
    </p:spTree>
    <p:extLst>
      <p:ext uri="{BB962C8B-B14F-4D97-AF65-F5344CB8AC3E}">
        <p14:creationId xmlns:p14="http://schemas.microsoft.com/office/powerpoint/2010/main" xmlns="" val="3761936388"/>
      </p:ext>
    </p:extLst>
  </p:cSld>
  <p:clrMapOvr>
    <a:masterClrMapping/>
  </p:clrMapOvr>
  <p:transition>
    <p:wipe dir="d"/>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bwMode="auto">
          <a:xfrm>
            <a:off x="1253613" y="1731818"/>
            <a:ext cx="7121063" cy="4385181"/>
          </a:xfrm>
          <a:prstGeom prst="rect">
            <a:avLst/>
          </a:prstGeom>
          <a:solidFill>
            <a:schemeClr val="bg1"/>
          </a:solidFill>
          <a:ln w="9525" cap="flat" cmpd="sng" algn="ctr">
            <a:solidFill>
              <a:srgbClr val="808080"/>
            </a:solidFill>
            <a:prstDash val="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8" name="7 CuadroTexto"/>
          <p:cNvSpPr txBox="1"/>
          <p:nvPr/>
        </p:nvSpPr>
        <p:spPr>
          <a:xfrm>
            <a:off x="56456" y="836712"/>
            <a:ext cx="8640960" cy="646331"/>
          </a:xfrm>
          <a:prstGeom prst="rect">
            <a:avLst/>
          </a:prstGeom>
          <a:noFill/>
          <a:ln>
            <a:noFill/>
          </a:ln>
        </p:spPr>
        <p:txBody>
          <a:bodyPr wrap="square" rtlCol="0">
            <a:spAutoFit/>
          </a:bodyPr>
          <a:lstStyle>
            <a:defPPr>
              <a:defRPr lang="es-ES_tradnl"/>
            </a:defPPr>
            <a:lvl1pPr algn="l">
              <a:spcBef>
                <a:spcPts val="0"/>
              </a:spcBef>
              <a:defRPr sz="2000" b="1">
                <a:solidFill>
                  <a:schemeClr val="bg1">
                    <a:lumMod val="50000"/>
                  </a:schemeClr>
                </a:solidFill>
                <a:latin typeface="Calibri" pitchFamily="34" charset="0"/>
                <a:cs typeface="Calibri" pitchFamily="34" charset="0"/>
              </a:defRPr>
            </a:lvl1pPr>
          </a:lstStyle>
          <a:p>
            <a:r>
              <a:rPr lang="es-ES" dirty="0">
                <a:solidFill>
                  <a:schemeClr val="accent6">
                    <a:lumMod val="75000"/>
                  </a:schemeClr>
                </a:solidFill>
              </a:rPr>
              <a:t>Comportamientos antisociales más frecuentes</a:t>
            </a:r>
          </a:p>
          <a:p>
            <a:r>
              <a:rPr lang="es-ES" sz="1600" i="1" dirty="0" smtClean="0">
                <a:solidFill>
                  <a:prstClr val="white">
                    <a:lumMod val="65000"/>
                  </a:prstClr>
                </a:solidFill>
              </a:rPr>
              <a:t>Otros eventos de afluencia masiva</a:t>
            </a:r>
            <a:endParaRPr lang="es-ES" sz="1600" i="1" dirty="0">
              <a:solidFill>
                <a:prstClr val="white">
                  <a:lumMod val="65000"/>
                </a:prstClr>
              </a:solidFill>
            </a:endParaRPr>
          </a:p>
        </p:txBody>
      </p:sp>
      <p:sp>
        <p:nvSpPr>
          <p:cNvPr id="17" name="Rectangle 3"/>
          <p:cNvSpPr>
            <a:spLocks noChangeArrowheads="1"/>
          </p:cNvSpPr>
          <p:nvPr/>
        </p:nvSpPr>
        <p:spPr bwMode="auto">
          <a:xfrm>
            <a:off x="36513" y="35999"/>
            <a:ext cx="8516887" cy="648000"/>
          </a:xfrm>
          <a:prstGeom prst="rect">
            <a:avLst/>
          </a:prstGeom>
          <a:solidFill>
            <a:schemeClr val="accent6">
              <a:lumMod val="75000"/>
            </a:schemeClr>
          </a:solidFill>
          <a:ln>
            <a:noFill/>
          </a:ln>
          <a:effectLst/>
          <a:extLst/>
        </p:spPr>
        <p:txBody>
          <a:bodyPr wrap="square" lIns="0" tIns="0" rIns="0" bIns="0" anchor="ctr">
            <a:noAutofit/>
          </a:bodyPr>
          <a:lstStyle/>
          <a:p>
            <a:endParaRPr lang="es-ES"/>
          </a:p>
        </p:txBody>
      </p:sp>
      <p:sp>
        <p:nvSpPr>
          <p:cNvPr id="20" name="19 CuadroTexto"/>
          <p:cNvSpPr txBox="1"/>
          <p:nvPr/>
        </p:nvSpPr>
        <p:spPr>
          <a:xfrm>
            <a:off x="0" y="6396335"/>
            <a:ext cx="7545288" cy="461665"/>
          </a:xfrm>
          <a:prstGeom prst="rect">
            <a:avLst/>
          </a:prstGeom>
          <a:noFill/>
        </p:spPr>
        <p:txBody>
          <a:bodyPr wrap="square" rtlCol="0">
            <a:spAutoFit/>
          </a:bodyPr>
          <a:lstStyle>
            <a:defPPr>
              <a:defRPr lang="es-ES_tradnl"/>
            </a:defPPr>
            <a:lvl1pPr algn="l">
              <a:defRPr sz="1200">
                <a:solidFill>
                  <a:schemeClr val="bg1">
                    <a:lumMod val="50000"/>
                  </a:schemeClr>
                </a:solidFill>
                <a:latin typeface="Calibri" pitchFamily="34" charset="0"/>
                <a:cs typeface="Calibri" pitchFamily="34" charset="0"/>
              </a:defRPr>
            </a:lvl1pPr>
          </a:lstStyle>
          <a:p>
            <a:r>
              <a:rPr lang="es-ES" dirty="0" err="1" smtClean="0">
                <a:solidFill>
                  <a:prstClr val="white">
                    <a:lumMod val="50000"/>
                  </a:prstClr>
                </a:solidFill>
              </a:rPr>
              <a:t>O4</a:t>
            </a:r>
            <a:r>
              <a:rPr lang="es-ES" dirty="0" smtClean="0">
                <a:solidFill>
                  <a:prstClr val="white">
                    <a:lumMod val="50000"/>
                  </a:prstClr>
                </a:solidFill>
              </a:rPr>
              <a:t>.- </a:t>
            </a:r>
            <a:r>
              <a:rPr lang="es-ES" dirty="0">
                <a:solidFill>
                  <a:prstClr val="white">
                    <a:lumMod val="50000"/>
                  </a:prstClr>
                </a:solidFill>
              </a:rPr>
              <a:t>En </a:t>
            </a:r>
            <a:r>
              <a:rPr lang="es-ES" dirty="0" smtClean="0">
                <a:solidFill>
                  <a:prstClr val="white">
                    <a:lumMod val="50000"/>
                  </a:prstClr>
                </a:solidFill>
              </a:rPr>
              <a:t>su opinión, ¿cuáles son los comportamiento antisociales y riesgos </a:t>
            </a:r>
            <a:br>
              <a:rPr lang="es-ES" dirty="0" smtClean="0">
                <a:solidFill>
                  <a:prstClr val="white">
                    <a:lumMod val="50000"/>
                  </a:prstClr>
                </a:solidFill>
              </a:rPr>
            </a:br>
            <a:r>
              <a:rPr lang="es-ES" dirty="0" smtClean="0">
                <a:solidFill>
                  <a:prstClr val="white">
                    <a:lumMod val="50000"/>
                  </a:prstClr>
                </a:solidFill>
              </a:rPr>
              <a:t>más habituales que percibe en cada uno de estos entornos?</a:t>
            </a:r>
            <a:endParaRPr lang="es-ES" dirty="0">
              <a:solidFill>
                <a:prstClr val="white">
                  <a:lumMod val="50000"/>
                </a:prstClr>
              </a:solidFill>
            </a:endParaRPr>
          </a:p>
        </p:txBody>
      </p:sp>
      <p:graphicFrame>
        <p:nvGraphicFramePr>
          <p:cNvPr id="30" name="29 Gráfico"/>
          <p:cNvGraphicFramePr/>
          <p:nvPr>
            <p:extLst>
              <p:ext uri="{D42A27DB-BD31-4B8C-83A1-F6EECF244321}">
                <p14:modId xmlns:p14="http://schemas.microsoft.com/office/powerpoint/2010/main" xmlns="" val="680629269"/>
              </p:ext>
            </p:extLst>
          </p:nvPr>
        </p:nvGraphicFramePr>
        <p:xfrm>
          <a:off x="5936745" y="1773383"/>
          <a:ext cx="2610140" cy="431262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1" name="30 Tabla"/>
          <p:cNvGraphicFramePr>
            <a:graphicFrameLocks noGrp="1"/>
          </p:cNvGraphicFramePr>
          <p:nvPr>
            <p:extLst>
              <p:ext uri="{D42A27DB-BD31-4B8C-83A1-F6EECF244321}">
                <p14:modId xmlns:p14="http://schemas.microsoft.com/office/powerpoint/2010/main" xmlns="" val="2485107208"/>
              </p:ext>
            </p:extLst>
          </p:nvPr>
        </p:nvGraphicFramePr>
        <p:xfrm>
          <a:off x="1538507" y="1933721"/>
          <a:ext cx="4412751" cy="3852716"/>
        </p:xfrm>
        <a:graphic>
          <a:graphicData uri="http://schemas.openxmlformats.org/drawingml/2006/table">
            <a:tbl>
              <a:tblPr>
                <a:tableStyleId>{5C22544A-7EE6-4342-B048-85BDC9FD1C3A}</a:tableStyleId>
              </a:tblPr>
              <a:tblGrid>
                <a:gridCol w="4412751"/>
              </a:tblGrid>
              <a:tr h="275194">
                <a:tc>
                  <a:txBody>
                    <a:bodyPr/>
                    <a:lstStyle/>
                    <a:p>
                      <a:pPr algn="r" fontAlgn="ctr"/>
                      <a:r>
                        <a:rPr lang="es-ES" sz="1400" b="0" i="0" u="none" strike="noStrike" dirty="0">
                          <a:solidFill>
                            <a:srgbClr val="000000"/>
                          </a:solidFill>
                          <a:effectLst/>
                          <a:latin typeface="Calibri"/>
                        </a:rPr>
                        <a:t>Vandalismo/ gamberrismo en general</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dirty="0">
                          <a:solidFill>
                            <a:srgbClr val="000000"/>
                          </a:solidFill>
                          <a:effectLst/>
                          <a:latin typeface="Calibri"/>
                        </a:rPr>
                        <a:t>Violencia </a:t>
                      </a:r>
                      <a:r>
                        <a:rPr lang="es-ES" sz="1400" b="0" i="0" u="none" strike="noStrike" dirty="0" smtClean="0">
                          <a:solidFill>
                            <a:srgbClr val="000000"/>
                          </a:solidFill>
                          <a:effectLst/>
                          <a:latin typeface="Calibri"/>
                        </a:rPr>
                        <a:t>verbal/ escándalos/ </a:t>
                      </a:r>
                      <a:r>
                        <a:rPr lang="es-ES" sz="1400" b="0" i="0" u="none" strike="noStrike" dirty="0">
                          <a:solidFill>
                            <a:srgbClr val="000000"/>
                          </a:solidFill>
                          <a:effectLst/>
                          <a:latin typeface="Calibri"/>
                        </a:rPr>
                        <a:t>riñas</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Presencia de personas sospechosas o que le intimiden</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Consumo de alcohol/ drogas</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Robos/ atracos/ tirones</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Venta de alcohol/ drogas</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Violencia física</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Sustracción de objeto de vehículo (zona de parking)</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Robo de vehículo (zona de parking)</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Acoso</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Ningún hecho concreto, pero tiene sensación de inseguridad</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Otros</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Ninguno/ me siento seguro</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dirty="0">
                          <a:solidFill>
                            <a:srgbClr val="000000"/>
                          </a:solidFill>
                          <a:effectLst/>
                          <a:latin typeface="Calibri"/>
                        </a:rPr>
                        <a:t>No sabe</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10" name="9 CuadroTexto"/>
          <p:cNvSpPr txBox="1"/>
          <p:nvPr/>
        </p:nvSpPr>
        <p:spPr>
          <a:xfrm>
            <a:off x="56456" y="170534"/>
            <a:ext cx="5618654" cy="400110"/>
          </a:xfrm>
          <a:prstGeom prst="rect">
            <a:avLst/>
          </a:prstGeom>
          <a:noFill/>
        </p:spPr>
        <p:txBody>
          <a:bodyPr wrap="none" rtlCol="0">
            <a:spAutoFit/>
          </a:bodyPr>
          <a:lstStyle>
            <a:defPPr>
              <a:defRPr lang="es-ES_tradnl"/>
            </a:defPPr>
            <a:lvl1pPr algn="l">
              <a:defRPr sz="2000">
                <a:ln>
                  <a:solidFill>
                    <a:schemeClr val="bg1"/>
                  </a:solidFill>
                </a:ln>
                <a:solidFill>
                  <a:schemeClr val="bg1"/>
                </a:solidFill>
                <a:latin typeface="Calibri" pitchFamily="34" charset="0"/>
                <a:cs typeface="Calibri" pitchFamily="34" charset="0"/>
              </a:defRPr>
            </a:lvl1pPr>
          </a:lstStyle>
          <a:p>
            <a:r>
              <a:rPr lang="es-ES" dirty="0"/>
              <a:t>SEGURIDAD CIUDADANA EN LOS EVENTOS MASIVOS</a:t>
            </a:r>
          </a:p>
        </p:txBody>
      </p:sp>
      <p:pic>
        <p:nvPicPr>
          <p:cNvPr id="14" name="13 Imagen"/>
          <p:cNvPicPr>
            <a:picLocks noChangeAspect="1"/>
          </p:cNvPicPr>
          <p:nvPr/>
        </p:nvPicPr>
        <p:blipFill>
          <a:blip r:embed="rId3" cstate="email">
            <a:extLst>
              <a:ext uri="{BEBA8EAE-BF5A-486C-A8C5-ECC9F3942E4B}">
                <a14:imgProps xmlns:a14="http://schemas.microsoft.com/office/drawing/2010/main" xmlns="">
                  <a14:imgLayer r:embed="rId4">
                    <a14:imgEffect>
                      <a14:saturation sat="5000"/>
                    </a14:imgEffect>
                    <a14:imgEffect>
                      <a14:brightnessContrast bright="25000" contrast="-10000"/>
                    </a14:imgEffect>
                  </a14:imgLayer>
                </a14:imgProps>
              </a:ext>
              <a:ext uri="{28A0092B-C50C-407E-A947-70E740481C1C}">
                <a14:useLocalDpi xmlns:a14="http://schemas.microsoft.com/office/drawing/2010/main" xmlns=""/>
              </a:ext>
            </a:extLst>
          </a:blip>
          <a:stretch>
            <a:fillRect/>
          </a:stretch>
        </p:blipFill>
        <p:spPr>
          <a:xfrm>
            <a:off x="1465004" y="5418313"/>
            <a:ext cx="651391" cy="615600"/>
          </a:xfrm>
          <a:prstGeom prst="rect">
            <a:avLst/>
          </a:prstGeom>
          <a:ln>
            <a:noFill/>
          </a:ln>
          <a:effectLst>
            <a:glow rad="25400">
              <a:schemeClr val="tx1">
                <a:alpha val="18000"/>
              </a:schemeClr>
            </a:glow>
            <a:outerShdw blurRad="88900" algn="tl" rotWithShape="0">
              <a:srgbClr val="000000">
                <a:alpha val="70000"/>
              </a:srgbClr>
            </a:outerShdw>
          </a:effectLst>
        </p:spPr>
      </p:pic>
      <p:sp>
        <p:nvSpPr>
          <p:cNvPr id="12" name="11 CuadroTexto"/>
          <p:cNvSpPr txBox="1"/>
          <p:nvPr/>
        </p:nvSpPr>
        <p:spPr>
          <a:xfrm rot="16200000">
            <a:off x="6301299" y="3805197"/>
            <a:ext cx="4423758" cy="276999"/>
          </a:xfrm>
          <a:prstGeom prst="rect">
            <a:avLst/>
          </a:prstGeom>
          <a:noFill/>
        </p:spPr>
        <p:txBody>
          <a:bodyPr wrap="square" lIns="36000" rIns="36000" rtlCol="0" anchor="ctr">
            <a:spAutoFit/>
          </a:bodyPr>
          <a:lstStyle>
            <a:defPPr>
              <a:defRPr lang="es-ES_tradnl"/>
            </a:defPPr>
            <a:lvl1pPr algn="l">
              <a:defRPr sz="1100">
                <a:latin typeface="Calibri" pitchFamily="34" charset="0"/>
                <a:cs typeface="Calibri" pitchFamily="34" charset="0"/>
              </a:defRPr>
            </a:lvl1pPr>
          </a:lstStyle>
          <a:p>
            <a:r>
              <a:rPr lang="es-ES" sz="1200" dirty="0"/>
              <a:t>BASE Acude a </a:t>
            </a:r>
            <a:r>
              <a:rPr lang="es-ES" sz="1200" dirty="0" smtClean="0"/>
              <a:t>otros </a:t>
            </a:r>
            <a:r>
              <a:rPr lang="es-ES" sz="1200" dirty="0"/>
              <a:t>eventos de afluencia </a:t>
            </a:r>
            <a:r>
              <a:rPr lang="es-ES" sz="1200" dirty="0" smtClean="0"/>
              <a:t>masiva: 719 CASOS</a:t>
            </a:r>
            <a:endParaRPr lang="es-ES" sz="1200" dirty="0"/>
          </a:p>
        </p:txBody>
      </p:sp>
    </p:spTree>
    <p:extLst>
      <p:ext uri="{BB962C8B-B14F-4D97-AF65-F5344CB8AC3E}">
        <p14:creationId xmlns:p14="http://schemas.microsoft.com/office/powerpoint/2010/main" xmlns="" val="1351076786"/>
      </p:ext>
    </p:extLst>
  </p:cSld>
  <p:clrMapOvr>
    <a:masterClrMapping/>
  </p:clrMapOvr>
  <p:transition>
    <p:wipe dir="d"/>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bwMode="auto">
          <a:xfrm>
            <a:off x="1253613" y="1731818"/>
            <a:ext cx="7121063" cy="4385181"/>
          </a:xfrm>
          <a:prstGeom prst="rect">
            <a:avLst/>
          </a:prstGeom>
          <a:solidFill>
            <a:schemeClr val="bg1"/>
          </a:solidFill>
          <a:ln w="9525" cap="flat" cmpd="sng" algn="ctr">
            <a:solidFill>
              <a:srgbClr val="808080"/>
            </a:solidFill>
            <a:prstDash val="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8" name="7 CuadroTexto"/>
          <p:cNvSpPr txBox="1"/>
          <p:nvPr/>
        </p:nvSpPr>
        <p:spPr>
          <a:xfrm>
            <a:off x="60325" y="836712"/>
            <a:ext cx="8640960" cy="646331"/>
          </a:xfrm>
          <a:prstGeom prst="rect">
            <a:avLst/>
          </a:prstGeom>
          <a:noFill/>
          <a:ln>
            <a:noFill/>
          </a:ln>
        </p:spPr>
        <p:txBody>
          <a:bodyPr wrap="square" rtlCol="0">
            <a:spAutoFit/>
          </a:bodyPr>
          <a:lstStyle>
            <a:defPPr>
              <a:defRPr lang="es-ES_tradnl"/>
            </a:defPPr>
            <a:lvl1pPr algn="l">
              <a:spcBef>
                <a:spcPts val="0"/>
              </a:spcBef>
              <a:defRPr sz="2000" b="1">
                <a:solidFill>
                  <a:schemeClr val="bg1">
                    <a:lumMod val="50000"/>
                  </a:schemeClr>
                </a:solidFill>
                <a:latin typeface="Calibri" pitchFamily="34" charset="0"/>
                <a:cs typeface="Calibri" pitchFamily="34" charset="0"/>
              </a:defRPr>
            </a:lvl1pPr>
          </a:lstStyle>
          <a:p>
            <a:r>
              <a:rPr lang="es-ES" dirty="0">
                <a:solidFill>
                  <a:schemeClr val="accent6">
                    <a:lumMod val="75000"/>
                  </a:schemeClr>
                </a:solidFill>
              </a:rPr>
              <a:t>Comportamientos antisociales más frecuentes</a:t>
            </a:r>
          </a:p>
          <a:p>
            <a:r>
              <a:rPr lang="es-ES" sz="1600" i="1" dirty="0" smtClean="0">
                <a:solidFill>
                  <a:prstClr val="white">
                    <a:lumMod val="65000"/>
                  </a:prstClr>
                </a:solidFill>
              </a:rPr>
              <a:t>Otros eventos deportivos de gran escala</a:t>
            </a:r>
            <a:endParaRPr lang="es-ES" sz="1600" i="1" dirty="0">
              <a:solidFill>
                <a:prstClr val="white">
                  <a:lumMod val="65000"/>
                </a:prstClr>
              </a:solidFill>
            </a:endParaRPr>
          </a:p>
        </p:txBody>
      </p:sp>
      <p:sp>
        <p:nvSpPr>
          <p:cNvPr id="14" name="Rectangle 3"/>
          <p:cNvSpPr>
            <a:spLocks noChangeArrowheads="1"/>
          </p:cNvSpPr>
          <p:nvPr/>
        </p:nvSpPr>
        <p:spPr bwMode="auto">
          <a:xfrm>
            <a:off x="36513" y="35999"/>
            <a:ext cx="8516887" cy="648000"/>
          </a:xfrm>
          <a:prstGeom prst="rect">
            <a:avLst/>
          </a:prstGeom>
          <a:solidFill>
            <a:schemeClr val="accent6">
              <a:lumMod val="75000"/>
            </a:schemeClr>
          </a:solidFill>
          <a:ln>
            <a:noFill/>
          </a:ln>
          <a:effectLst/>
          <a:extLst/>
        </p:spPr>
        <p:txBody>
          <a:bodyPr wrap="square" lIns="0" tIns="0" rIns="0" bIns="0" anchor="ctr">
            <a:noAutofit/>
          </a:bodyPr>
          <a:lstStyle/>
          <a:p>
            <a:endParaRPr lang="es-ES"/>
          </a:p>
        </p:txBody>
      </p:sp>
      <p:sp>
        <p:nvSpPr>
          <p:cNvPr id="18" name="17 CuadroTexto"/>
          <p:cNvSpPr txBox="1"/>
          <p:nvPr/>
        </p:nvSpPr>
        <p:spPr>
          <a:xfrm>
            <a:off x="0" y="6396335"/>
            <a:ext cx="7545288" cy="461665"/>
          </a:xfrm>
          <a:prstGeom prst="rect">
            <a:avLst/>
          </a:prstGeom>
          <a:noFill/>
        </p:spPr>
        <p:txBody>
          <a:bodyPr wrap="square" rtlCol="0">
            <a:spAutoFit/>
          </a:bodyPr>
          <a:lstStyle>
            <a:defPPr>
              <a:defRPr lang="es-ES_tradnl"/>
            </a:defPPr>
            <a:lvl1pPr algn="l">
              <a:defRPr sz="1200">
                <a:solidFill>
                  <a:schemeClr val="bg1">
                    <a:lumMod val="50000"/>
                  </a:schemeClr>
                </a:solidFill>
                <a:latin typeface="Calibri" pitchFamily="34" charset="0"/>
                <a:cs typeface="Calibri" pitchFamily="34" charset="0"/>
              </a:defRPr>
            </a:lvl1pPr>
          </a:lstStyle>
          <a:p>
            <a:r>
              <a:rPr lang="es-ES" dirty="0" err="1" smtClean="0">
                <a:solidFill>
                  <a:prstClr val="white">
                    <a:lumMod val="50000"/>
                  </a:prstClr>
                </a:solidFill>
              </a:rPr>
              <a:t>O4</a:t>
            </a:r>
            <a:r>
              <a:rPr lang="es-ES" dirty="0" smtClean="0">
                <a:solidFill>
                  <a:prstClr val="white">
                    <a:lumMod val="50000"/>
                  </a:prstClr>
                </a:solidFill>
              </a:rPr>
              <a:t>.- </a:t>
            </a:r>
            <a:r>
              <a:rPr lang="es-ES" dirty="0">
                <a:solidFill>
                  <a:prstClr val="white">
                    <a:lumMod val="50000"/>
                  </a:prstClr>
                </a:solidFill>
              </a:rPr>
              <a:t>En </a:t>
            </a:r>
            <a:r>
              <a:rPr lang="es-ES" dirty="0" smtClean="0">
                <a:solidFill>
                  <a:prstClr val="white">
                    <a:lumMod val="50000"/>
                  </a:prstClr>
                </a:solidFill>
              </a:rPr>
              <a:t>su opinión, ¿cuáles son los comportamiento antisociales y riesgos </a:t>
            </a:r>
            <a:br>
              <a:rPr lang="es-ES" dirty="0" smtClean="0">
                <a:solidFill>
                  <a:prstClr val="white">
                    <a:lumMod val="50000"/>
                  </a:prstClr>
                </a:solidFill>
              </a:rPr>
            </a:br>
            <a:r>
              <a:rPr lang="es-ES" dirty="0" smtClean="0">
                <a:solidFill>
                  <a:prstClr val="white">
                    <a:lumMod val="50000"/>
                  </a:prstClr>
                </a:solidFill>
              </a:rPr>
              <a:t>más habituales que percibe en cada uno de estos entornos?</a:t>
            </a:r>
            <a:endParaRPr lang="es-ES" dirty="0">
              <a:solidFill>
                <a:prstClr val="white">
                  <a:lumMod val="50000"/>
                </a:prstClr>
              </a:solidFill>
            </a:endParaRPr>
          </a:p>
        </p:txBody>
      </p:sp>
      <p:graphicFrame>
        <p:nvGraphicFramePr>
          <p:cNvPr id="13" name="12 Gráfico"/>
          <p:cNvGraphicFramePr/>
          <p:nvPr>
            <p:extLst>
              <p:ext uri="{D42A27DB-BD31-4B8C-83A1-F6EECF244321}">
                <p14:modId xmlns:p14="http://schemas.microsoft.com/office/powerpoint/2010/main" xmlns="" val="730433891"/>
              </p:ext>
            </p:extLst>
          </p:nvPr>
        </p:nvGraphicFramePr>
        <p:xfrm>
          <a:off x="5936745" y="1773383"/>
          <a:ext cx="2610140" cy="431262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14 Tabla"/>
          <p:cNvGraphicFramePr>
            <a:graphicFrameLocks noGrp="1"/>
          </p:cNvGraphicFramePr>
          <p:nvPr>
            <p:extLst>
              <p:ext uri="{D42A27DB-BD31-4B8C-83A1-F6EECF244321}">
                <p14:modId xmlns:p14="http://schemas.microsoft.com/office/powerpoint/2010/main" xmlns="" val="4213768365"/>
              </p:ext>
            </p:extLst>
          </p:nvPr>
        </p:nvGraphicFramePr>
        <p:xfrm>
          <a:off x="1538507" y="1933721"/>
          <a:ext cx="4412751" cy="3852716"/>
        </p:xfrm>
        <a:graphic>
          <a:graphicData uri="http://schemas.openxmlformats.org/drawingml/2006/table">
            <a:tbl>
              <a:tblPr>
                <a:tableStyleId>{5C22544A-7EE6-4342-B048-85BDC9FD1C3A}</a:tableStyleId>
              </a:tblPr>
              <a:tblGrid>
                <a:gridCol w="4412751"/>
              </a:tblGrid>
              <a:tr h="275194">
                <a:tc>
                  <a:txBody>
                    <a:bodyPr/>
                    <a:lstStyle/>
                    <a:p>
                      <a:pPr algn="r" fontAlgn="ctr"/>
                      <a:r>
                        <a:rPr lang="es-ES" sz="1400" b="0" i="0" u="none" strike="noStrike" dirty="0">
                          <a:solidFill>
                            <a:srgbClr val="000000"/>
                          </a:solidFill>
                          <a:effectLst/>
                          <a:latin typeface="Calibri"/>
                        </a:rPr>
                        <a:t>Violencia </a:t>
                      </a:r>
                      <a:r>
                        <a:rPr lang="es-ES" sz="1400" b="0" i="0" u="none" strike="noStrike" dirty="0" smtClean="0">
                          <a:solidFill>
                            <a:srgbClr val="000000"/>
                          </a:solidFill>
                          <a:effectLst/>
                          <a:latin typeface="Calibri"/>
                        </a:rPr>
                        <a:t>verbal/ escándalos/ </a:t>
                      </a:r>
                      <a:r>
                        <a:rPr lang="es-ES" sz="1400" b="0" i="0" u="none" strike="noStrike" dirty="0">
                          <a:solidFill>
                            <a:srgbClr val="000000"/>
                          </a:solidFill>
                          <a:effectLst/>
                          <a:latin typeface="Calibri"/>
                        </a:rPr>
                        <a:t>riñas</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Sustracción de objeto de vehículo (zona de parking)</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Vandalismo/ gamberrismo en general</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Robos/ atracos/ tirones</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Venta de alcohol/ drogas</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Presencia de personas sospechosas o que le intimiden</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Robo de vehículo (zona de parking)</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Consumo de alcohol/ drogas</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Violencia física</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Acoso</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Ningún hecho concreto, pero tiene sensación de inseguridad</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Otros</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Ninguno/ me siento seguro</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dirty="0">
                          <a:solidFill>
                            <a:srgbClr val="000000"/>
                          </a:solidFill>
                          <a:effectLst/>
                          <a:latin typeface="Calibri"/>
                        </a:rPr>
                        <a:t>No sabe</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10" name="9 CuadroTexto"/>
          <p:cNvSpPr txBox="1"/>
          <p:nvPr/>
        </p:nvSpPr>
        <p:spPr>
          <a:xfrm>
            <a:off x="56456" y="170534"/>
            <a:ext cx="5618654" cy="400110"/>
          </a:xfrm>
          <a:prstGeom prst="rect">
            <a:avLst/>
          </a:prstGeom>
          <a:noFill/>
        </p:spPr>
        <p:txBody>
          <a:bodyPr wrap="none" rtlCol="0">
            <a:spAutoFit/>
          </a:bodyPr>
          <a:lstStyle>
            <a:defPPr>
              <a:defRPr lang="es-ES_tradnl"/>
            </a:defPPr>
            <a:lvl1pPr algn="l">
              <a:defRPr sz="2000">
                <a:ln>
                  <a:solidFill>
                    <a:schemeClr val="bg1"/>
                  </a:solidFill>
                </a:ln>
                <a:solidFill>
                  <a:schemeClr val="bg1"/>
                </a:solidFill>
                <a:latin typeface="Calibri" pitchFamily="34" charset="0"/>
                <a:cs typeface="Calibri" pitchFamily="34" charset="0"/>
              </a:defRPr>
            </a:lvl1pPr>
          </a:lstStyle>
          <a:p>
            <a:r>
              <a:rPr lang="es-ES" dirty="0"/>
              <a:t>SEGURIDAD CIUDADANA EN LOS EVENTOS MASIVOS</a:t>
            </a:r>
          </a:p>
        </p:txBody>
      </p:sp>
      <p:pic>
        <p:nvPicPr>
          <p:cNvPr id="20" name="19 Imagen"/>
          <p:cNvPicPr>
            <a:picLocks noChangeAspect="1"/>
          </p:cNvPicPr>
          <p:nvPr/>
        </p:nvPicPr>
        <p:blipFill>
          <a:blip r:embed="rId3" cstate="email">
            <a:extLst>
              <a:ext uri="{BEBA8EAE-BF5A-486C-A8C5-ECC9F3942E4B}">
                <a14:imgProps xmlns:a14="http://schemas.microsoft.com/office/drawing/2010/main" xmlns="">
                  <a14:imgLayer r:embed="rId4">
                    <a14:imgEffect>
                      <a14:saturation sat="5000"/>
                    </a14:imgEffect>
                    <a14:imgEffect>
                      <a14:brightnessContrast bright="7000" contrast="8000"/>
                    </a14:imgEffect>
                  </a14:imgLayer>
                </a14:imgProps>
              </a:ext>
              <a:ext uri="{28A0092B-C50C-407E-A947-70E740481C1C}">
                <a14:useLocalDpi xmlns:a14="http://schemas.microsoft.com/office/drawing/2010/main" xmlns=""/>
              </a:ext>
            </a:extLst>
          </a:blip>
          <a:stretch>
            <a:fillRect/>
          </a:stretch>
        </p:blipFill>
        <p:spPr>
          <a:xfrm>
            <a:off x="1465004" y="5418313"/>
            <a:ext cx="651391" cy="615600"/>
          </a:xfrm>
          <a:prstGeom prst="rect">
            <a:avLst/>
          </a:prstGeom>
          <a:ln>
            <a:noFill/>
          </a:ln>
          <a:effectLst>
            <a:glow rad="25400">
              <a:schemeClr val="tx1">
                <a:alpha val="18000"/>
              </a:schemeClr>
            </a:glow>
            <a:outerShdw blurRad="88900" algn="tl" rotWithShape="0">
              <a:srgbClr val="000000">
                <a:alpha val="70000"/>
              </a:srgbClr>
            </a:outerShdw>
          </a:effectLst>
        </p:spPr>
      </p:pic>
      <p:sp>
        <p:nvSpPr>
          <p:cNvPr id="12" name="11 CuadroTexto"/>
          <p:cNvSpPr txBox="1"/>
          <p:nvPr/>
        </p:nvSpPr>
        <p:spPr>
          <a:xfrm rot="16200000">
            <a:off x="6301299" y="3805197"/>
            <a:ext cx="4423758" cy="276999"/>
          </a:xfrm>
          <a:prstGeom prst="rect">
            <a:avLst/>
          </a:prstGeom>
          <a:noFill/>
        </p:spPr>
        <p:txBody>
          <a:bodyPr wrap="square" lIns="36000" rIns="36000" rtlCol="0" anchor="ctr">
            <a:spAutoFit/>
          </a:bodyPr>
          <a:lstStyle>
            <a:defPPr>
              <a:defRPr lang="es-ES_tradnl"/>
            </a:defPPr>
            <a:lvl1pPr algn="l">
              <a:defRPr sz="1100">
                <a:latin typeface="Calibri" pitchFamily="34" charset="0"/>
                <a:cs typeface="Calibri" pitchFamily="34" charset="0"/>
              </a:defRPr>
            </a:lvl1pPr>
          </a:lstStyle>
          <a:p>
            <a:r>
              <a:rPr lang="es-ES" sz="1200" dirty="0"/>
              <a:t>BASE Acude a </a:t>
            </a:r>
            <a:r>
              <a:rPr lang="es-ES" sz="1200" dirty="0" smtClean="0"/>
              <a:t>otros </a:t>
            </a:r>
            <a:r>
              <a:rPr lang="es-ES" sz="1200" dirty="0"/>
              <a:t>eventos deportivos de gran </a:t>
            </a:r>
            <a:r>
              <a:rPr lang="es-ES" sz="1200" dirty="0" smtClean="0"/>
              <a:t>escala: 491 CASOS</a:t>
            </a:r>
            <a:endParaRPr lang="es-ES" sz="1200" dirty="0"/>
          </a:p>
        </p:txBody>
      </p:sp>
    </p:spTree>
    <p:extLst>
      <p:ext uri="{BB962C8B-B14F-4D97-AF65-F5344CB8AC3E}">
        <p14:creationId xmlns:p14="http://schemas.microsoft.com/office/powerpoint/2010/main" xmlns="" val="3068297152"/>
      </p:ext>
    </p:extLst>
  </p:cSld>
  <p:clrMapOvr>
    <a:masterClrMapping/>
  </p:clrMapOvr>
  <p:transition>
    <p:wipe dir="d"/>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bwMode="auto">
          <a:xfrm>
            <a:off x="1253613" y="1731818"/>
            <a:ext cx="7121063" cy="4385181"/>
          </a:xfrm>
          <a:prstGeom prst="rect">
            <a:avLst/>
          </a:prstGeom>
          <a:solidFill>
            <a:schemeClr val="bg1"/>
          </a:solidFill>
          <a:ln w="9525" cap="flat" cmpd="sng" algn="ctr">
            <a:solidFill>
              <a:srgbClr val="808080"/>
            </a:solidFill>
            <a:prstDash val="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8" name="7 CuadroTexto"/>
          <p:cNvSpPr txBox="1"/>
          <p:nvPr/>
        </p:nvSpPr>
        <p:spPr>
          <a:xfrm>
            <a:off x="56456" y="836712"/>
            <a:ext cx="8640960" cy="646331"/>
          </a:xfrm>
          <a:prstGeom prst="rect">
            <a:avLst/>
          </a:prstGeom>
          <a:noFill/>
          <a:ln>
            <a:noFill/>
          </a:ln>
        </p:spPr>
        <p:txBody>
          <a:bodyPr wrap="square" rtlCol="0">
            <a:spAutoFit/>
          </a:bodyPr>
          <a:lstStyle>
            <a:defPPr>
              <a:defRPr lang="es-ES_tradnl"/>
            </a:defPPr>
            <a:lvl1pPr algn="l">
              <a:spcBef>
                <a:spcPts val="0"/>
              </a:spcBef>
              <a:defRPr sz="2000" b="1">
                <a:solidFill>
                  <a:schemeClr val="bg1">
                    <a:lumMod val="50000"/>
                  </a:schemeClr>
                </a:solidFill>
                <a:latin typeface="Calibri" pitchFamily="34" charset="0"/>
                <a:cs typeface="Calibri" pitchFamily="34" charset="0"/>
              </a:defRPr>
            </a:lvl1pPr>
          </a:lstStyle>
          <a:p>
            <a:r>
              <a:rPr lang="es-ES" dirty="0">
                <a:solidFill>
                  <a:schemeClr val="accent6">
                    <a:lumMod val="75000"/>
                  </a:schemeClr>
                </a:solidFill>
              </a:rPr>
              <a:t>Comportamientos antisociales más frecuentes</a:t>
            </a:r>
          </a:p>
          <a:p>
            <a:r>
              <a:rPr lang="es-ES" sz="1600" i="1" dirty="0" smtClean="0">
                <a:solidFill>
                  <a:prstClr val="white">
                    <a:lumMod val="65000"/>
                  </a:prstClr>
                </a:solidFill>
              </a:rPr>
              <a:t>Plazas de toros</a:t>
            </a:r>
            <a:endParaRPr lang="es-ES" sz="1600" i="1" dirty="0">
              <a:solidFill>
                <a:prstClr val="white">
                  <a:lumMod val="65000"/>
                </a:prstClr>
              </a:solidFill>
            </a:endParaRPr>
          </a:p>
        </p:txBody>
      </p:sp>
      <p:sp>
        <p:nvSpPr>
          <p:cNvPr id="14" name="Rectangle 3"/>
          <p:cNvSpPr>
            <a:spLocks noChangeArrowheads="1"/>
          </p:cNvSpPr>
          <p:nvPr/>
        </p:nvSpPr>
        <p:spPr bwMode="auto">
          <a:xfrm>
            <a:off x="36513" y="35999"/>
            <a:ext cx="8516887" cy="648000"/>
          </a:xfrm>
          <a:prstGeom prst="rect">
            <a:avLst/>
          </a:prstGeom>
          <a:solidFill>
            <a:schemeClr val="accent6">
              <a:lumMod val="75000"/>
            </a:schemeClr>
          </a:solidFill>
          <a:ln>
            <a:noFill/>
          </a:ln>
          <a:effectLst/>
          <a:extLst/>
        </p:spPr>
        <p:txBody>
          <a:bodyPr wrap="square" lIns="0" tIns="0" rIns="0" bIns="0" anchor="ctr">
            <a:noAutofit/>
          </a:bodyPr>
          <a:lstStyle/>
          <a:p>
            <a:endParaRPr lang="es-ES"/>
          </a:p>
        </p:txBody>
      </p:sp>
      <p:sp>
        <p:nvSpPr>
          <p:cNvPr id="18" name="17 CuadroTexto"/>
          <p:cNvSpPr txBox="1"/>
          <p:nvPr/>
        </p:nvSpPr>
        <p:spPr>
          <a:xfrm>
            <a:off x="0" y="6396335"/>
            <a:ext cx="7545288" cy="461665"/>
          </a:xfrm>
          <a:prstGeom prst="rect">
            <a:avLst/>
          </a:prstGeom>
          <a:noFill/>
        </p:spPr>
        <p:txBody>
          <a:bodyPr wrap="square" rtlCol="0">
            <a:spAutoFit/>
          </a:bodyPr>
          <a:lstStyle>
            <a:defPPr>
              <a:defRPr lang="es-ES_tradnl"/>
            </a:defPPr>
            <a:lvl1pPr algn="l">
              <a:defRPr sz="1200">
                <a:solidFill>
                  <a:schemeClr val="bg1">
                    <a:lumMod val="50000"/>
                  </a:schemeClr>
                </a:solidFill>
                <a:latin typeface="Calibri" pitchFamily="34" charset="0"/>
                <a:cs typeface="Calibri" pitchFamily="34" charset="0"/>
              </a:defRPr>
            </a:lvl1pPr>
          </a:lstStyle>
          <a:p>
            <a:r>
              <a:rPr lang="es-ES" dirty="0" err="1" smtClean="0">
                <a:solidFill>
                  <a:prstClr val="white">
                    <a:lumMod val="50000"/>
                  </a:prstClr>
                </a:solidFill>
              </a:rPr>
              <a:t>O4</a:t>
            </a:r>
            <a:r>
              <a:rPr lang="es-ES" dirty="0" smtClean="0">
                <a:solidFill>
                  <a:prstClr val="white">
                    <a:lumMod val="50000"/>
                  </a:prstClr>
                </a:solidFill>
              </a:rPr>
              <a:t>.- </a:t>
            </a:r>
            <a:r>
              <a:rPr lang="es-ES" dirty="0">
                <a:solidFill>
                  <a:prstClr val="white">
                    <a:lumMod val="50000"/>
                  </a:prstClr>
                </a:solidFill>
              </a:rPr>
              <a:t>En </a:t>
            </a:r>
            <a:r>
              <a:rPr lang="es-ES" dirty="0" smtClean="0">
                <a:solidFill>
                  <a:prstClr val="white">
                    <a:lumMod val="50000"/>
                  </a:prstClr>
                </a:solidFill>
              </a:rPr>
              <a:t>su opinión, ¿cuáles son los comportamiento antisociales y riesgos </a:t>
            </a:r>
            <a:br>
              <a:rPr lang="es-ES" dirty="0" smtClean="0">
                <a:solidFill>
                  <a:prstClr val="white">
                    <a:lumMod val="50000"/>
                  </a:prstClr>
                </a:solidFill>
              </a:rPr>
            </a:br>
            <a:r>
              <a:rPr lang="es-ES" dirty="0" smtClean="0">
                <a:solidFill>
                  <a:prstClr val="white">
                    <a:lumMod val="50000"/>
                  </a:prstClr>
                </a:solidFill>
              </a:rPr>
              <a:t>más habituales que percibe en cada uno de estos entornos?</a:t>
            </a:r>
            <a:endParaRPr lang="es-ES" dirty="0">
              <a:solidFill>
                <a:prstClr val="white">
                  <a:lumMod val="50000"/>
                </a:prstClr>
              </a:solidFill>
            </a:endParaRPr>
          </a:p>
        </p:txBody>
      </p:sp>
      <p:graphicFrame>
        <p:nvGraphicFramePr>
          <p:cNvPr id="13" name="12 Gráfico"/>
          <p:cNvGraphicFramePr/>
          <p:nvPr>
            <p:extLst>
              <p:ext uri="{D42A27DB-BD31-4B8C-83A1-F6EECF244321}">
                <p14:modId xmlns:p14="http://schemas.microsoft.com/office/powerpoint/2010/main" xmlns="" val="342447907"/>
              </p:ext>
            </p:extLst>
          </p:nvPr>
        </p:nvGraphicFramePr>
        <p:xfrm>
          <a:off x="5936745" y="1773383"/>
          <a:ext cx="2610140" cy="431262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14 Tabla"/>
          <p:cNvGraphicFramePr>
            <a:graphicFrameLocks noGrp="1"/>
          </p:cNvGraphicFramePr>
          <p:nvPr>
            <p:extLst>
              <p:ext uri="{D42A27DB-BD31-4B8C-83A1-F6EECF244321}">
                <p14:modId xmlns:p14="http://schemas.microsoft.com/office/powerpoint/2010/main" xmlns="" val="3978354023"/>
              </p:ext>
            </p:extLst>
          </p:nvPr>
        </p:nvGraphicFramePr>
        <p:xfrm>
          <a:off x="1538507" y="1933721"/>
          <a:ext cx="4412751" cy="3852716"/>
        </p:xfrm>
        <a:graphic>
          <a:graphicData uri="http://schemas.openxmlformats.org/drawingml/2006/table">
            <a:tbl>
              <a:tblPr>
                <a:tableStyleId>{5C22544A-7EE6-4342-B048-85BDC9FD1C3A}</a:tableStyleId>
              </a:tblPr>
              <a:tblGrid>
                <a:gridCol w="4412751"/>
              </a:tblGrid>
              <a:tr h="275194">
                <a:tc>
                  <a:txBody>
                    <a:bodyPr/>
                    <a:lstStyle/>
                    <a:p>
                      <a:pPr algn="r" fontAlgn="ctr"/>
                      <a:r>
                        <a:rPr lang="es-ES" sz="1400" b="0" i="0" u="none" strike="noStrike" dirty="0">
                          <a:solidFill>
                            <a:srgbClr val="000000"/>
                          </a:solidFill>
                          <a:effectLst/>
                          <a:latin typeface="Calibri"/>
                        </a:rPr>
                        <a:t>Sustracción de objeto de vehículo (zona de parking)</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dirty="0">
                          <a:solidFill>
                            <a:srgbClr val="000000"/>
                          </a:solidFill>
                          <a:effectLst/>
                          <a:latin typeface="Calibri"/>
                        </a:rPr>
                        <a:t>Violencia </a:t>
                      </a:r>
                      <a:r>
                        <a:rPr lang="es-ES" sz="1400" b="0" i="0" u="none" strike="noStrike" dirty="0" smtClean="0">
                          <a:solidFill>
                            <a:srgbClr val="000000"/>
                          </a:solidFill>
                          <a:effectLst/>
                          <a:latin typeface="Calibri"/>
                        </a:rPr>
                        <a:t>verbal/ escándalos/ </a:t>
                      </a:r>
                      <a:r>
                        <a:rPr lang="es-ES" sz="1400" b="0" i="0" u="none" strike="noStrike" dirty="0">
                          <a:solidFill>
                            <a:srgbClr val="000000"/>
                          </a:solidFill>
                          <a:effectLst/>
                          <a:latin typeface="Calibri"/>
                        </a:rPr>
                        <a:t>riñas</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Consumo de alcohol/ drogas</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Robo de vehículo (zona de parking)</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Venta de alcohol/ drogas</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Vandalismo/ gamberrismo en general</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Robos/ atracos/ tirones</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Acoso</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Presencia de personas sospechosas o que le intimiden</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Violencia física</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Ningún hecho concreto, pero tiene sensación de inseguridad</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Otros</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Ninguno/ me siento seguro</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dirty="0">
                          <a:solidFill>
                            <a:srgbClr val="000000"/>
                          </a:solidFill>
                          <a:effectLst/>
                          <a:latin typeface="Calibri"/>
                        </a:rPr>
                        <a:t>No sabe</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10" name="9 CuadroTexto"/>
          <p:cNvSpPr txBox="1"/>
          <p:nvPr/>
        </p:nvSpPr>
        <p:spPr>
          <a:xfrm>
            <a:off x="56456" y="170534"/>
            <a:ext cx="5618654" cy="400110"/>
          </a:xfrm>
          <a:prstGeom prst="rect">
            <a:avLst/>
          </a:prstGeom>
          <a:noFill/>
        </p:spPr>
        <p:txBody>
          <a:bodyPr wrap="none" rtlCol="0">
            <a:spAutoFit/>
          </a:bodyPr>
          <a:lstStyle>
            <a:defPPr>
              <a:defRPr lang="es-ES_tradnl"/>
            </a:defPPr>
            <a:lvl1pPr algn="l">
              <a:defRPr sz="2000">
                <a:ln>
                  <a:solidFill>
                    <a:schemeClr val="bg1"/>
                  </a:solidFill>
                </a:ln>
                <a:solidFill>
                  <a:schemeClr val="bg1"/>
                </a:solidFill>
                <a:latin typeface="Calibri" pitchFamily="34" charset="0"/>
                <a:cs typeface="Calibri" pitchFamily="34" charset="0"/>
              </a:defRPr>
            </a:lvl1pPr>
          </a:lstStyle>
          <a:p>
            <a:r>
              <a:rPr lang="es-ES" dirty="0"/>
              <a:t>SEGURIDAD CIUDADANA EN LOS EVENTOS MASIVOS</a:t>
            </a:r>
          </a:p>
        </p:txBody>
      </p:sp>
      <p:pic>
        <p:nvPicPr>
          <p:cNvPr id="20" name="19 Imagen"/>
          <p:cNvPicPr>
            <a:picLocks noChangeAspect="1"/>
          </p:cNvPicPr>
          <p:nvPr/>
        </p:nvPicPr>
        <p:blipFill>
          <a:blip r:embed="rId3" cstate="email">
            <a:extLst>
              <a:ext uri="{BEBA8EAE-BF5A-486C-A8C5-ECC9F3942E4B}">
                <a14:imgProps xmlns:a14="http://schemas.microsoft.com/office/drawing/2010/main" xmlns="">
                  <a14:imgLayer r:embed="rId4">
                    <a14:imgEffect>
                      <a14:colorTemperature colorTemp="7200"/>
                    </a14:imgEffect>
                    <a14:imgEffect>
                      <a14:saturation sat="55000"/>
                    </a14:imgEffect>
                    <a14:imgEffect>
                      <a14:brightnessContrast bright="-5000" contrast="31000"/>
                    </a14:imgEffect>
                  </a14:imgLayer>
                </a14:imgProps>
              </a:ext>
              <a:ext uri="{28A0092B-C50C-407E-A947-70E740481C1C}">
                <a14:useLocalDpi xmlns:a14="http://schemas.microsoft.com/office/drawing/2010/main" xmlns=""/>
              </a:ext>
            </a:extLst>
          </a:blip>
          <a:stretch>
            <a:fillRect/>
          </a:stretch>
        </p:blipFill>
        <p:spPr>
          <a:xfrm>
            <a:off x="1465004" y="5418313"/>
            <a:ext cx="651391" cy="615600"/>
          </a:xfrm>
          <a:prstGeom prst="rect">
            <a:avLst/>
          </a:prstGeom>
          <a:ln>
            <a:noFill/>
          </a:ln>
          <a:effectLst>
            <a:glow rad="25400">
              <a:schemeClr val="tx1">
                <a:alpha val="18000"/>
              </a:schemeClr>
            </a:glow>
            <a:outerShdw blurRad="88900" algn="tl" rotWithShape="0">
              <a:srgbClr val="000000">
                <a:alpha val="70000"/>
              </a:srgbClr>
            </a:outerShdw>
          </a:effectLst>
        </p:spPr>
      </p:pic>
      <p:sp>
        <p:nvSpPr>
          <p:cNvPr id="12" name="11 CuadroTexto"/>
          <p:cNvSpPr txBox="1"/>
          <p:nvPr/>
        </p:nvSpPr>
        <p:spPr>
          <a:xfrm rot="16200000">
            <a:off x="6301299" y="3805197"/>
            <a:ext cx="4423758" cy="276999"/>
          </a:xfrm>
          <a:prstGeom prst="rect">
            <a:avLst/>
          </a:prstGeom>
          <a:noFill/>
        </p:spPr>
        <p:txBody>
          <a:bodyPr wrap="square" lIns="36000" rIns="36000" rtlCol="0" anchor="ctr">
            <a:spAutoFit/>
          </a:bodyPr>
          <a:lstStyle>
            <a:defPPr>
              <a:defRPr lang="es-ES_tradnl"/>
            </a:defPPr>
            <a:lvl1pPr algn="l">
              <a:defRPr sz="1100">
                <a:latin typeface="Calibri" pitchFamily="34" charset="0"/>
                <a:cs typeface="Calibri" pitchFamily="34" charset="0"/>
              </a:defRPr>
            </a:lvl1pPr>
          </a:lstStyle>
          <a:p>
            <a:r>
              <a:rPr lang="es-ES" sz="1200" dirty="0" smtClean="0"/>
              <a:t>BASE Acude a plazas de toros: 344 CASOS</a:t>
            </a:r>
            <a:endParaRPr lang="es-ES" sz="1200" dirty="0"/>
          </a:p>
        </p:txBody>
      </p:sp>
    </p:spTree>
    <p:extLst>
      <p:ext uri="{BB962C8B-B14F-4D97-AF65-F5344CB8AC3E}">
        <p14:creationId xmlns:p14="http://schemas.microsoft.com/office/powerpoint/2010/main" xmlns="" val="2584864605"/>
      </p:ext>
    </p:extLst>
  </p:cSld>
  <p:clrMapOvr>
    <a:masterClrMapping/>
  </p:clrMapOvr>
  <p:transition>
    <p:wipe dir="d"/>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bwMode="auto">
          <a:xfrm>
            <a:off x="1253613" y="1731818"/>
            <a:ext cx="7121063" cy="4385181"/>
          </a:xfrm>
          <a:prstGeom prst="rect">
            <a:avLst/>
          </a:prstGeom>
          <a:solidFill>
            <a:schemeClr val="bg1"/>
          </a:solidFill>
          <a:ln w="9525" cap="flat" cmpd="sng" algn="ctr">
            <a:solidFill>
              <a:srgbClr val="808080"/>
            </a:solidFill>
            <a:prstDash val="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8" name="7 CuadroTexto"/>
          <p:cNvSpPr txBox="1"/>
          <p:nvPr/>
        </p:nvSpPr>
        <p:spPr>
          <a:xfrm>
            <a:off x="56456" y="836712"/>
            <a:ext cx="8640960" cy="646331"/>
          </a:xfrm>
          <a:prstGeom prst="rect">
            <a:avLst/>
          </a:prstGeom>
          <a:noFill/>
          <a:ln>
            <a:noFill/>
          </a:ln>
        </p:spPr>
        <p:txBody>
          <a:bodyPr wrap="square" rtlCol="0">
            <a:spAutoFit/>
          </a:bodyPr>
          <a:lstStyle>
            <a:defPPr>
              <a:defRPr lang="es-ES_tradnl"/>
            </a:defPPr>
            <a:lvl1pPr algn="l">
              <a:spcBef>
                <a:spcPts val="0"/>
              </a:spcBef>
              <a:defRPr sz="2000" b="1">
                <a:solidFill>
                  <a:schemeClr val="bg1">
                    <a:lumMod val="50000"/>
                  </a:schemeClr>
                </a:solidFill>
                <a:latin typeface="Calibri" pitchFamily="34" charset="0"/>
                <a:cs typeface="Calibri" pitchFamily="34" charset="0"/>
              </a:defRPr>
            </a:lvl1pPr>
          </a:lstStyle>
          <a:p>
            <a:r>
              <a:rPr lang="es-ES" dirty="0">
                <a:solidFill>
                  <a:schemeClr val="accent6">
                    <a:lumMod val="75000"/>
                  </a:schemeClr>
                </a:solidFill>
              </a:rPr>
              <a:t>Comportamientos antisociales más frecuentes</a:t>
            </a:r>
          </a:p>
          <a:p>
            <a:r>
              <a:rPr lang="es-ES" sz="1600" i="1" dirty="0" smtClean="0">
                <a:solidFill>
                  <a:prstClr val="white">
                    <a:lumMod val="65000"/>
                  </a:prstClr>
                </a:solidFill>
              </a:rPr>
              <a:t>Eventos de motor (Circuitos de motos / Fórmula 1)</a:t>
            </a:r>
            <a:endParaRPr lang="es-ES" sz="1600" i="1" dirty="0">
              <a:solidFill>
                <a:prstClr val="white">
                  <a:lumMod val="65000"/>
                </a:prstClr>
              </a:solidFill>
            </a:endParaRPr>
          </a:p>
        </p:txBody>
      </p:sp>
      <p:sp>
        <p:nvSpPr>
          <p:cNvPr id="16" name="Rectangle 3"/>
          <p:cNvSpPr>
            <a:spLocks noChangeArrowheads="1"/>
          </p:cNvSpPr>
          <p:nvPr/>
        </p:nvSpPr>
        <p:spPr bwMode="auto">
          <a:xfrm>
            <a:off x="36513" y="35999"/>
            <a:ext cx="8516887" cy="648000"/>
          </a:xfrm>
          <a:prstGeom prst="rect">
            <a:avLst/>
          </a:prstGeom>
          <a:solidFill>
            <a:schemeClr val="accent6">
              <a:lumMod val="75000"/>
            </a:schemeClr>
          </a:solidFill>
          <a:ln>
            <a:noFill/>
          </a:ln>
          <a:effectLst/>
          <a:extLst/>
        </p:spPr>
        <p:txBody>
          <a:bodyPr wrap="square" lIns="0" tIns="0" rIns="0" bIns="0" anchor="ctr">
            <a:noAutofit/>
          </a:bodyPr>
          <a:lstStyle/>
          <a:p>
            <a:endParaRPr lang="es-ES"/>
          </a:p>
        </p:txBody>
      </p:sp>
      <p:sp>
        <p:nvSpPr>
          <p:cNvPr id="22" name="21 CuadroTexto"/>
          <p:cNvSpPr txBox="1"/>
          <p:nvPr/>
        </p:nvSpPr>
        <p:spPr>
          <a:xfrm>
            <a:off x="0" y="6396335"/>
            <a:ext cx="7545288" cy="461665"/>
          </a:xfrm>
          <a:prstGeom prst="rect">
            <a:avLst/>
          </a:prstGeom>
          <a:noFill/>
        </p:spPr>
        <p:txBody>
          <a:bodyPr wrap="square" rtlCol="0">
            <a:spAutoFit/>
          </a:bodyPr>
          <a:lstStyle>
            <a:defPPr>
              <a:defRPr lang="es-ES_tradnl"/>
            </a:defPPr>
            <a:lvl1pPr algn="l">
              <a:defRPr sz="1200">
                <a:solidFill>
                  <a:schemeClr val="bg1">
                    <a:lumMod val="50000"/>
                  </a:schemeClr>
                </a:solidFill>
                <a:latin typeface="Calibri" pitchFamily="34" charset="0"/>
                <a:cs typeface="Calibri" pitchFamily="34" charset="0"/>
              </a:defRPr>
            </a:lvl1pPr>
          </a:lstStyle>
          <a:p>
            <a:r>
              <a:rPr lang="es-ES" dirty="0" err="1" smtClean="0">
                <a:solidFill>
                  <a:prstClr val="white">
                    <a:lumMod val="50000"/>
                  </a:prstClr>
                </a:solidFill>
              </a:rPr>
              <a:t>O4</a:t>
            </a:r>
            <a:r>
              <a:rPr lang="es-ES" dirty="0" smtClean="0">
                <a:solidFill>
                  <a:prstClr val="white">
                    <a:lumMod val="50000"/>
                  </a:prstClr>
                </a:solidFill>
              </a:rPr>
              <a:t>.- </a:t>
            </a:r>
            <a:r>
              <a:rPr lang="es-ES" dirty="0">
                <a:solidFill>
                  <a:prstClr val="white">
                    <a:lumMod val="50000"/>
                  </a:prstClr>
                </a:solidFill>
              </a:rPr>
              <a:t>En </a:t>
            </a:r>
            <a:r>
              <a:rPr lang="es-ES" dirty="0" smtClean="0">
                <a:solidFill>
                  <a:prstClr val="white">
                    <a:lumMod val="50000"/>
                  </a:prstClr>
                </a:solidFill>
              </a:rPr>
              <a:t>su opinión, ¿cuáles son los comportamiento antisociales y riesgos </a:t>
            </a:r>
            <a:br>
              <a:rPr lang="es-ES" dirty="0" smtClean="0">
                <a:solidFill>
                  <a:prstClr val="white">
                    <a:lumMod val="50000"/>
                  </a:prstClr>
                </a:solidFill>
              </a:rPr>
            </a:br>
            <a:r>
              <a:rPr lang="es-ES" dirty="0" smtClean="0">
                <a:solidFill>
                  <a:prstClr val="white">
                    <a:lumMod val="50000"/>
                  </a:prstClr>
                </a:solidFill>
              </a:rPr>
              <a:t>más habituales que percibe en cada uno de estos entornos?</a:t>
            </a:r>
            <a:endParaRPr lang="es-ES" dirty="0">
              <a:solidFill>
                <a:prstClr val="white">
                  <a:lumMod val="50000"/>
                </a:prstClr>
              </a:solidFill>
            </a:endParaRPr>
          </a:p>
        </p:txBody>
      </p:sp>
      <p:graphicFrame>
        <p:nvGraphicFramePr>
          <p:cNvPr id="13" name="12 Gráfico"/>
          <p:cNvGraphicFramePr/>
          <p:nvPr>
            <p:extLst>
              <p:ext uri="{D42A27DB-BD31-4B8C-83A1-F6EECF244321}">
                <p14:modId xmlns:p14="http://schemas.microsoft.com/office/powerpoint/2010/main" xmlns="" val="3157301626"/>
              </p:ext>
            </p:extLst>
          </p:nvPr>
        </p:nvGraphicFramePr>
        <p:xfrm>
          <a:off x="5936745" y="1773383"/>
          <a:ext cx="2610140" cy="431262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13 Tabla"/>
          <p:cNvGraphicFramePr>
            <a:graphicFrameLocks noGrp="1"/>
          </p:cNvGraphicFramePr>
          <p:nvPr>
            <p:extLst>
              <p:ext uri="{D42A27DB-BD31-4B8C-83A1-F6EECF244321}">
                <p14:modId xmlns:p14="http://schemas.microsoft.com/office/powerpoint/2010/main" xmlns="" val="2017683824"/>
              </p:ext>
            </p:extLst>
          </p:nvPr>
        </p:nvGraphicFramePr>
        <p:xfrm>
          <a:off x="1538507" y="1933721"/>
          <a:ext cx="4412751" cy="3852716"/>
        </p:xfrm>
        <a:graphic>
          <a:graphicData uri="http://schemas.openxmlformats.org/drawingml/2006/table">
            <a:tbl>
              <a:tblPr>
                <a:tableStyleId>{5C22544A-7EE6-4342-B048-85BDC9FD1C3A}</a:tableStyleId>
              </a:tblPr>
              <a:tblGrid>
                <a:gridCol w="4412751"/>
              </a:tblGrid>
              <a:tr h="275194">
                <a:tc>
                  <a:txBody>
                    <a:bodyPr/>
                    <a:lstStyle/>
                    <a:p>
                      <a:pPr algn="r" fontAlgn="ctr"/>
                      <a:r>
                        <a:rPr lang="es-ES" sz="1400" b="0" i="0" u="none" strike="noStrike" dirty="0">
                          <a:solidFill>
                            <a:srgbClr val="000000"/>
                          </a:solidFill>
                          <a:effectLst/>
                          <a:latin typeface="Calibri"/>
                        </a:rPr>
                        <a:t>Consumo de alcohol/ drogas</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Sustracción de objeto de vehículo (zona de parking)</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Robo de vehículo (zona de parking)</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Robos/ atracos/ tirones</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dirty="0">
                          <a:solidFill>
                            <a:srgbClr val="000000"/>
                          </a:solidFill>
                          <a:effectLst/>
                          <a:latin typeface="Calibri"/>
                        </a:rPr>
                        <a:t>Violencia </a:t>
                      </a:r>
                      <a:r>
                        <a:rPr lang="es-ES" sz="1400" b="0" i="0" u="none" strike="noStrike" dirty="0" smtClean="0">
                          <a:solidFill>
                            <a:srgbClr val="000000"/>
                          </a:solidFill>
                          <a:effectLst/>
                          <a:latin typeface="Calibri"/>
                        </a:rPr>
                        <a:t>verbal/ escándalos/ </a:t>
                      </a:r>
                      <a:r>
                        <a:rPr lang="es-ES" sz="1400" b="0" i="0" u="none" strike="noStrike" dirty="0">
                          <a:solidFill>
                            <a:srgbClr val="000000"/>
                          </a:solidFill>
                          <a:effectLst/>
                          <a:latin typeface="Calibri"/>
                        </a:rPr>
                        <a:t>riñas</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Venta de alcohol/ drogas</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Vandalismo/ gamberrismo en general</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Presencia de personas sospechosas o que le intimiden</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Acoso</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Violencia física</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Ningún hecho concreto, pero tiene sensación de inseguridad</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Otros</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Ninguno/ me siento seguro</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dirty="0">
                          <a:solidFill>
                            <a:srgbClr val="000000"/>
                          </a:solidFill>
                          <a:effectLst/>
                          <a:latin typeface="Calibri"/>
                        </a:rPr>
                        <a:t>No sabe</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10" name="9 CuadroTexto"/>
          <p:cNvSpPr txBox="1"/>
          <p:nvPr/>
        </p:nvSpPr>
        <p:spPr>
          <a:xfrm>
            <a:off x="56456" y="170534"/>
            <a:ext cx="5618654" cy="400110"/>
          </a:xfrm>
          <a:prstGeom prst="rect">
            <a:avLst/>
          </a:prstGeom>
          <a:noFill/>
        </p:spPr>
        <p:txBody>
          <a:bodyPr wrap="none" rtlCol="0">
            <a:spAutoFit/>
          </a:bodyPr>
          <a:lstStyle>
            <a:defPPr>
              <a:defRPr lang="es-ES_tradnl"/>
            </a:defPPr>
            <a:lvl1pPr algn="l">
              <a:defRPr sz="2000">
                <a:ln>
                  <a:solidFill>
                    <a:schemeClr val="bg1"/>
                  </a:solidFill>
                </a:ln>
                <a:solidFill>
                  <a:schemeClr val="bg1"/>
                </a:solidFill>
                <a:latin typeface="Calibri" pitchFamily="34" charset="0"/>
                <a:cs typeface="Calibri" pitchFamily="34" charset="0"/>
              </a:defRPr>
            </a:lvl1pPr>
          </a:lstStyle>
          <a:p>
            <a:r>
              <a:rPr lang="es-ES" dirty="0"/>
              <a:t>SEGURIDAD CIUDADANA EN LOS EVENTOS MASIVOS</a:t>
            </a:r>
          </a:p>
        </p:txBody>
      </p:sp>
      <p:pic>
        <p:nvPicPr>
          <p:cNvPr id="21" name="20 Imagen"/>
          <p:cNvPicPr>
            <a:picLocks noChangeAspect="1"/>
          </p:cNvPicPr>
          <p:nvPr/>
        </p:nvPicPr>
        <p:blipFill>
          <a:blip r:embed="rId3" cstate="email">
            <a:extLst>
              <a:ext uri="{BEBA8EAE-BF5A-486C-A8C5-ECC9F3942E4B}">
                <a14:imgProps xmlns:a14="http://schemas.microsoft.com/office/drawing/2010/main" xmlns="">
                  <a14:imgLayer r:embed="rId4">
                    <a14:imgEffect>
                      <a14:colorTemperature colorTemp="11200"/>
                    </a14:imgEffect>
                    <a14:imgEffect>
                      <a14:saturation sat="50000"/>
                    </a14:imgEffect>
                    <a14:imgEffect>
                      <a14:brightnessContrast bright="23000" contrast="-6000"/>
                    </a14:imgEffect>
                  </a14:imgLayer>
                </a14:imgProps>
              </a:ext>
              <a:ext uri="{28A0092B-C50C-407E-A947-70E740481C1C}">
                <a14:useLocalDpi xmlns:a14="http://schemas.microsoft.com/office/drawing/2010/main" xmlns=""/>
              </a:ext>
            </a:extLst>
          </a:blip>
          <a:stretch>
            <a:fillRect/>
          </a:stretch>
        </p:blipFill>
        <p:spPr>
          <a:xfrm>
            <a:off x="1465004" y="5418313"/>
            <a:ext cx="651391" cy="615600"/>
          </a:xfrm>
          <a:prstGeom prst="rect">
            <a:avLst/>
          </a:prstGeom>
          <a:ln>
            <a:noFill/>
          </a:ln>
          <a:effectLst>
            <a:glow rad="25400">
              <a:schemeClr val="tx1">
                <a:alpha val="18000"/>
              </a:schemeClr>
            </a:glow>
            <a:outerShdw blurRad="88900" algn="tl" rotWithShape="0">
              <a:srgbClr val="000000">
                <a:alpha val="70000"/>
              </a:srgbClr>
            </a:outerShdw>
          </a:effectLst>
        </p:spPr>
      </p:pic>
      <p:sp>
        <p:nvSpPr>
          <p:cNvPr id="12" name="11 CuadroTexto"/>
          <p:cNvSpPr txBox="1"/>
          <p:nvPr/>
        </p:nvSpPr>
        <p:spPr>
          <a:xfrm rot="16200000">
            <a:off x="6301299" y="3805197"/>
            <a:ext cx="4423758" cy="276999"/>
          </a:xfrm>
          <a:prstGeom prst="rect">
            <a:avLst/>
          </a:prstGeom>
          <a:noFill/>
        </p:spPr>
        <p:txBody>
          <a:bodyPr wrap="square" lIns="36000" rIns="36000" rtlCol="0" anchor="ctr">
            <a:spAutoFit/>
          </a:bodyPr>
          <a:lstStyle>
            <a:defPPr>
              <a:defRPr lang="es-ES_tradnl"/>
            </a:defPPr>
            <a:lvl1pPr algn="l">
              <a:defRPr sz="1100">
                <a:latin typeface="Calibri" pitchFamily="34" charset="0"/>
                <a:cs typeface="Calibri" pitchFamily="34" charset="0"/>
              </a:defRPr>
            </a:lvl1pPr>
          </a:lstStyle>
          <a:p>
            <a:r>
              <a:rPr lang="es-ES" sz="1200" dirty="0" smtClean="0"/>
              <a:t>BASE Acude a e</a:t>
            </a:r>
            <a:r>
              <a:rPr lang="pt-BR" sz="1200" dirty="0" smtClean="0"/>
              <a:t>ventos </a:t>
            </a:r>
            <a:r>
              <a:rPr lang="pt-BR" sz="1200" dirty="0"/>
              <a:t>de motor </a:t>
            </a:r>
            <a:r>
              <a:rPr lang="pt-BR" sz="1200" dirty="0" smtClean="0"/>
              <a:t>(Motos </a:t>
            </a:r>
            <a:r>
              <a:rPr lang="pt-BR" sz="1200" dirty="0"/>
              <a:t>/ Fórmula 1</a:t>
            </a:r>
            <a:r>
              <a:rPr lang="pt-BR" sz="1200" dirty="0" smtClean="0"/>
              <a:t>)</a:t>
            </a:r>
            <a:r>
              <a:rPr lang="es-ES" sz="1200" dirty="0" smtClean="0"/>
              <a:t>: 371 CASOS</a:t>
            </a:r>
            <a:endParaRPr lang="es-ES" sz="1200" dirty="0"/>
          </a:p>
        </p:txBody>
      </p:sp>
    </p:spTree>
    <p:extLst>
      <p:ext uri="{BB962C8B-B14F-4D97-AF65-F5344CB8AC3E}">
        <p14:creationId xmlns:p14="http://schemas.microsoft.com/office/powerpoint/2010/main" xmlns="" val="33391304"/>
      </p:ext>
    </p:extLst>
  </p:cSld>
  <p:clrMapOvr>
    <a:masterClrMapping/>
  </p:clrMapOvr>
  <p:transition>
    <p:wipe dir="d"/>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7 Rectángulo"/>
          <p:cNvSpPr/>
          <p:nvPr/>
        </p:nvSpPr>
        <p:spPr bwMode="auto">
          <a:xfrm>
            <a:off x="1253613" y="1731818"/>
            <a:ext cx="7121063" cy="4385181"/>
          </a:xfrm>
          <a:prstGeom prst="rect">
            <a:avLst/>
          </a:prstGeom>
          <a:solidFill>
            <a:schemeClr val="bg1"/>
          </a:solidFill>
          <a:ln w="9525" cap="flat" cmpd="sng" algn="ctr">
            <a:solidFill>
              <a:srgbClr val="808080"/>
            </a:solidFill>
            <a:prstDash val="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8" name="7 CuadroTexto"/>
          <p:cNvSpPr txBox="1"/>
          <p:nvPr/>
        </p:nvSpPr>
        <p:spPr>
          <a:xfrm>
            <a:off x="56456" y="836712"/>
            <a:ext cx="8640960" cy="646331"/>
          </a:xfrm>
          <a:prstGeom prst="rect">
            <a:avLst/>
          </a:prstGeom>
          <a:noFill/>
          <a:ln>
            <a:noFill/>
          </a:ln>
        </p:spPr>
        <p:txBody>
          <a:bodyPr wrap="square" rtlCol="0">
            <a:spAutoFit/>
          </a:bodyPr>
          <a:lstStyle>
            <a:defPPr>
              <a:defRPr lang="es-ES_tradnl"/>
            </a:defPPr>
            <a:lvl1pPr algn="l">
              <a:spcBef>
                <a:spcPts val="0"/>
              </a:spcBef>
              <a:defRPr sz="2000" b="1">
                <a:solidFill>
                  <a:schemeClr val="bg1">
                    <a:lumMod val="50000"/>
                  </a:schemeClr>
                </a:solidFill>
                <a:latin typeface="Calibri" pitchFamily="34" charset="0"/>
                <a:cs typeface="Calibri" pitchFamily="34" charset="0"/>
              </a:defRPr>
            </a:lvl1pPr>
          </a:lstStyle>
          <a:p>
            <a:r>
              <a:rPr lang="es-ES" dirty="0">
                <a:solidFill>
                  <a:schemeClr val="accent6">
                    <a:lumMod val="75000"/>
                  </a:schemeClr>
                </a:solidFill>
              </a:rPr>
              <a:t>Comportamientos antisociales más frecuentes</a:t>
            </a:r>
          </a:p>
          <a:p>
            <a:r>
              <a:rPr lang="es-ES" sz="1600" i="1" dirty="0" smtClean="0">
                <a:solidFill>
                  <a:prstClr val="white">
                    <a:lumMod val="65000"/>
                  </a:prstClr>
                </a:solidFill>
              </a:rPr>
              <a:t>Eventos de baloncesto / Juegos de asistencia masiva</a:t>
            </a:r>
            <a:endParaRPr lang="es-ES" sz="1600" i="1" dirty="0">
              <a:solidFill>
                <a:prstClr val="white">
                  <a:lumMod val="65000"/>
                </a:prstClr>
              </a:solidFill>
            </a:endParaRPr>
          </a:p>
        </p:txBody>
      </p:sp>
      <p:sp>
        <p:nvSpPr>
          <p:cNvPr id="16" name="Rectangle 3"/>
          <p:cNvSpPr>
            <a:spLocks noChangeArrowheads="1"/>
          </p:cNvSpPr>
          <p:nvPr/>
        </p:nvSpPr>
        <p:spPr bwMode="auto">
          <a:xfrm>
            <a:off x="36513" y="35999"/>
            <a:ext cx="8516887" cy="648000"/>
          </a:xfrm>
          <a:prstGeom prst="rect">
            <a:avLst/>
          </a:prstGeom>
          <a:solidFill>
            <a:schemeClr val="accent6">
              <a:lumMod val="75000"/>
            </a:schemeClr>
          </a:solidFill>
          <a:ln>
            <a:noFill/>
          </a:ln>
          <a:effectLst/>
          <a:extLst/>
        </p:spPr>
        <p:txBody>
          <a:bodyPr wrap="square" lIns="0" tIns="0" rIns="0" bIns="0" anchor="ctr">
            <a:noAutofit/>
          </a:bodyPr>
          <a:lstStyle/>
          <a:p>
            <a:endParaRPr lang="es-ES"/>
          </a:p>
        </p:txBody>
      </p:sp>
      <p:sp>
        <p:nvSpPr>
          <p:cNvPr id="22" name="21 CuadroTexto"/>
          <p:cNvSpPr txBox="1"/>
          <p:nvPr/>
        </p:nvSpPr>
        <p:spPr>
          <a:xfrm>
            <a:off x="0" y="6396335"/>
            <a:ext cx="7545288" cy="461665"/>
          </a:xfrm>
          <a:prstGeom prst="rect">
            <a:avLst/>
          </a:prstGeom>
          <a:noFill/>
        </p:spPr>
        <p:txBody>
          <a:bodyPr wrap="square" rtlCol="0">
            <a:spAutoFit/>
          </a:bodyPr>
          <a:lstStyle>
            <a:defPPr>
              <a:defRPr lang="es-ES_tradnl"/>
            </a:defPPr>
            <a:lvl1pPr algn="l">
              <a:defRPr sz="1200">
                <a:solidFill>
                  <a:schemeClr val="bg1">
                    <a:lumMod val="50000"/>
                  </a:schemeClr>
                </a:solidFill>
                <a:latin typeface="Calibri" pitchFamily="34" charset="0"/>
                <a:cs typeface="Calibri" pitchFamily="34" charset="0"/>
              </a:defRPr>
            </a:lvl1pPr>
          </a:lstStyle>
          <a:p>
            <a:r>
              <a:rPr lang="es-ES" dirty="0" err="1" smtClean="0">
                <a:solidFill>
                  <a:prstClr val="white">
                    <a:lumMod val="50000"/>
                  </a:prstClr>
                </a:solidFill>
              </a:rPr>
              <a:t>O4</a:t>
            </a:r>
            <a:r>
              <a:rPr lang="es-ES" dirty="0" smtClean="0">
                <a:solidFill>
                  <a:prstClr val="white">
                    <a:lumMod val="50000"/>
                  </a:prstClr>
                </a:solidFill>
              </a:rPr>
              <a:t>.- </a:t>
            </a:r>
            <a:r>
              <a:rPr lang="es-ES" dirty="0">
                <a:solidFill>
                  <a:prstClr val="white">
                    <a:lumMod val="50000"/>
                  </a:prstClr>
                </a:solidFill>
              </a:rPr>
              <a:t>En </a:t>
            </a:r>
            <a:r>
              <a:rPr lang="es-ES" dirty="0" smtClean="0">
                <a:solidFill>
                  <a:prstClr val="white">
                    <a:lumMod val="50000"/>
                  </a:prstClr>
                </a:solidFill>
              </a:rPr>
              <a:t>su opinión, ¿cuáles son los comportamiento antisociales y riesgos </a:t>
            </a:r>
            <a:br>
              <a:rPr lang="es-ES" dirty="0" smtClean="0">
                <a:solidFill>
                  <a:prstClr val="white">
                    <a:lumMod val="50000"/>
                  </a:prstClr>
                </a:solidFill>
              </a:rPr>
            </a:br>
            <a:r>
              <a:rPr lang="es-ES" dirty="0" smtClean="0">
                <a:solidFill>
                  <a:prstClr val="white">
                    <a:lumMod val="50000"/>
                  </a:prstClr>
                </a:solidFill>
              </a:rPr>
              <a:t>más habituales que percibe en cada uno de estos entornos?</a:t>
            </a:r>
            <a:endParaRPr lang="es-ES" dirty="0">
              <a:solidFill>
                <a:prstClr val="white">
                  <a:lumMod val="50000"/>
                </a:prstClr>
              </a:solidFill>
            </a:endParaRPr>
          </a:p>
        </p:txBody>
      </p:sp>
      <p:graphicFrame>
        <p:nvGraphicFramePr>
          <p:cNvPr id="13" name="12 Gráfico"/>
          <p:cNvGraphicFramePr/>
          <p:nvPr>
            <p:extLst>
              <p:ext uri="{D42A27DB-BD31-4B8C-83A1-F6EECF244321}">
                <p14:modId xmlns:p14="http://schemas.microsoft.com/office/powerpoint/2010/main" xmlns="" val="3616817792"/>
              </p:ext>
            </p:extLst>
          </p:nvPr>
        </p:nvGraphicFramePr>
        <p:xfrm>
          <a:off x="5936745" y="1773383"/>
          <a:ext cx="2610140" cy="431262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13 Tabla"/>
          <p:cNvGraphicFramePr>
            <a:graphicFrameLocks noGrp="1"/>
          </p:cNvGraphicFramePr>
          <p:nvPr>
            <p:extLst>
              <p:ext uri="{D42A27DB-BD31-4B8C-83A1-F6EECF244321}">
                <p14:modId xmlns:p14="http://schemas.microsoft.com/office/powerpoint/2010/main" xmlns="" val="1553045121"/>
              </p:ext>
            </p:extLst>
          </p:nvPr>
        </p:nvGraphicFramePr>
        <p:xfrm>
          <a:off x="1538507" y="1933721"/>
          <a:ext cx="4412751" cy="3852716"/>
        </p:xfrm>
        <a:graphic>
          <a:graphicData uri="http://schemas.openxmlformats.org/drawingml/2006/table">
            <a:tbl>
              <a:tblPr>
                <a:tableStyleId>{5C22544A-7EE6-4342-B048-85BDC9FD1C3A}</a:tableStyleId>
              </a:tblPr>
              <a:tblGrid>
                <a:gridCol w="4412751"/>
              </a:tblGrid>
              <a:tr h="275194">
                <a:tc>
                  <a:txBody>
                    <a:bodyPr/>
                    <a:lstStyle/>
                    <a:p>
                      <a:pPr algn="r" fontAlgn="ctr"/>
                      <a:r>
                        <a:rPr lang="es-ES" sz="1400" b="0" i="0" u="none" strike="noStrike" dirty="0">
                          <a:solidFill>
                            <a:srgbClr val="000000"/>
                          </a:solidFill>
                          <a:effectLst/>
                          <a:latin typeface="Calibri"/>
                        </a:rPr>
                        <a:t>Violencia </a:t>
                      </a:r>
                      <a:r>
                        <a:rPr lang="es-ES" sz="1400" b="0" i="0" u="none" strike="noStrike" dirty="0" smtClean="0">
                          <a:solidFill>
                            <a:srgbClr val="000000"/>
                          </a:solidFill>
                          <a:effectLst/>
                          <a:latin typeface="Calibri"/>
                        </a:rPr>
                        <a:t>verbal/ escándalos/ </a:t>
                      </a:r>
                      <a:r>
                        <a:rPr lang="es-ES" sz="1400" b="0" i="0" u="none" strike="noStrike" dirty="0">
                          <a:solidFill>
                            <a:srgbClr val="000000"/>
                          </a:solidFill>
                          <a:effectLst/>
                          <a:latin typeface="Calibri"/>
                        </a:rPr>
                        <a:t>riñas</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Sustracción de objeto de vehículo (zona de parking)</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Acoso</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Robo de vehículo (zona de parking)</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Violencia física</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Robos/ atracos/ tirones</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Consumo de alcohol/ drogas</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Presencia de personas sospechosas o que le intimiden</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Vandalismo/ gamberrismo en general</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Venta de alcohol/ drogas</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Ningún hecho concreto, pero tiene sensación de inseguridad</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Otros</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Ninguno/ me siento seguro</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dirty="0">
                          <a:solidFill>
                            <a:srgbClr val="000000"/>
                          </a:solidFill>
                          <a:effectLst/>
                          <a:latin typeface="Calibri"/>
                        </a:rPr>
                        <a:t>No sabe</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10" name="9 CuadroTexto"/>
          <p:cNvSpPr txBox="1"/>
          <p:nvPr/>
        </p:nvSpPr>
        <p:spPr>
          <a:xfrm>
            <a:off x="56456" y="170534"/>
            <a:ext cx="5618654" cy="400110"/>
          </a:xfrm>
          <a:prstGeom prst="rect">
            <a:avLst/>
          </a:prstGeom>
          <a:noFill/>
        </p:spPr>
        <p:txBody>
          <a:bodyPr wrap="none" rtlCol="0">
            <a:spAutoFit/>
          </a:bodyPr>
          <a:lstStyle>
            <a:defPPr>
              <a:defRPr lang="es-ES_tradnl"/>
            </a:defPPr>
            <a:lvl1pPr algn="l">
              <a:defRPr sz="2000">
                <a:ln>
                  <a:solidFill>
                    <a:schemeClr val="bg1"/>
                  </a:solidFill>
                </a:ln>
                <a:solidFill>
                  <a:schemeClr val="bg1"/>
                </a:solidFill>
                <a:latin typeface="Calibri" pitchFamily="34" charset="0"/>
                <a:cs typeface="Calibri" pitchFamily="34" charset="0"/>
              </a:defRPr>
            </a:lvl1pPr>
          </a:lstStyle>
          <a:p>
            <a:r>
              <a:rPr lang="es-ES" dirty="0"/>
              <a:t>SEGURIDAD CIUDADANA EN LOS EVENTOS MASIVOS</a:t>
            </a:r>
          </a:p>
        </p:txBody>
      </p:sp>
      <p:pic>
        <p:nvPicPr>
          <p:cNvPr id="19" name="18 Imagen"/>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1465004" y="5418313"/>
            <a:ext cx="651391" cy="615600"/>
          </a:xfrm>
          <a:prstGeom prst="rect">
            <a:avLst/>
          </a:prstGeom>
          <a:ln>
            <a:noFill/>
          </a:ln>
          <a:effectLst>
            <a:glow rad="25400">
              <a:schemeClr val="tx1">
                <a:alpha val="18000"/>
              </a:schemeClr>
            </a:glow>
            <a:outerShdw blurRad="88900" algn="tl" rotWithShape="0">
              <a:srgbClr val="000000">
                <a:alpha val="70000"/>
              </a:srgbClr>
            </a:outerShdw>
          </a:effectLst>
        </p:spPr>
      </p:pic>
      <p:sp>
        <p:nvSpPr>
          <p:cNvPr id="12" name="11 CuadroTexto"/>
          <p:cNvSpPr txBox="1"/>
          <p:nvPr/>
        </p:nvSpPr>
        <p:spPr>
          <a:xfrm rot="16200000">
            <a:off x="6076658" y="3580556"/>
            <a:ext cx="4873041" cy="276999"/>
          </a:xfrm>
          <a:prstGeom prst="rect">
            <a:avLst/>
          </a:prstGeom>
          <a:noFill/>
        </p:spPr>
        <p:txBody>
          <a:bodyPr wrap="square" lIns="36000" rIns="36000" rtlCol="0" anchor="ctr">
            <a:spAutoFit/>
          </a:bodyPr>
          <a:lstStyle>
            <a:defPPr>
              <a:defRPr lang="es-ES_tradnl"/>
            </a:defPPr>
            <a:lvl1pPr algn="l">
              <a:defRPr sz="1100">
                <a:latin typeface="Calibri" pitchFamily="34" charset="0"/>
                <a:cs typeface="Calibri" pitchFamily="34" charset="0"/>
              </a:defRPr>
            </a:lvl1pPr>
          </a:lstStyle>
          <a:p>
            <a:r>
              <a:rPr lang="es-ES" sz="1200" dirty="0"/>
              <a:t>BASE Acude a </a:t>
            </a:r>
            <a:r>
              <a:rPr lang="es-ES" sz="1200" dirty="0" smtClean="0"/>
              <a:t> eventos </a:t>
            </a:r>
            <a:r>
              <a:rPr lang="es-ES" sz="1200" dirty="0"/>
              <a:t>de baloncesto / </a:t>
            </a:r>
            <a:r>
              <a:rPr lang="es-ES" sz="1200" dirty="0" smtClean="0"/>
              <a:t>J. </a:t>
            </a:r>
            <a:r>
              <a:rPr lang="es-ES" sz="1200" dirty="0"/>
              <a:t>de asistencia </a:t>
            </a:r>
            <a:r>
              <a:rPr lang="es-ES" sz="1200" dirty="0" smtClean="0"/>
              <a:t>masiva: 470 CASOS</a:t>
            </a:r>
            <a:endParaRPr lang="es-ES" sz="1200" dirty="0"/>
          </a:p>
        </p:txBody>
      </p:sp>
    </p:spTree>
    <p:extLst>
      <p:ext uri="{BB962C8B-B14F-4D97-AF65-F5344CB8AC3E}">
        <p14:creationId xmlns:p14="http://schemas.microsoft.com/office/powerpoint/2010/main" xmlns="" val="1470991448"/>
      </p:ext>
    </p:extLst>
  </p:cSld>
  <p:clrMapOvr>
    <a:masterClrMapping/>
  </p:clrMapOvr>
  <p:transition>
    <p:wipe dir="d"/>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7 Rectángulo"/>
          <p:cNvSpPr/>
          <p:nvPr/>
        </p:nvSpPr>
        <p:spPr bwMode="auto">
          <a:xfrm>
            <a:off x="1253613" y="1731818"/>
            <a:ext cx="7121063" cy="4385181"/>
          </a:xfrm>
          <a:prstGeom prst="rect">
            <a:avLst/>
          </a:prstGeom>
          <a:solidFill>
            <a:schemeClr val="bg1"/>
          </a:solidFill>
          <a:ln w="9525" cap="flat" cmpd="sng" algn="ctr">
            <a:solidFill>
              <a:srgbClr val="808080"/>
            </a:solidFill>
            <a:prstDash val="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8" name="7 CuadroTexto"/>
          <p:cNvSpPr txBox="1"/>
          <p:nvPr/>
        </p:nvSpPr>
        <p:spPr>
          <a:xfrm>
            <a:off x="56456" y="836712"/>
            <a:ext cx="8640960" cy="646331"/>
          </a:xfrm>
          <a:prstGeom prst="rect">
            <a:avLst/>
          </a:prstGeom>
          <a:noFill/>
          <a:ln>
            <a:noFill/>
          </a:ln>
        </p:spPr>
        <p:txBody>
          <a:bodyPr wrap="square" rtlCol="0">
            <a:spAutoFit/>
          </a:bodyPr>
          <a:lstStyle>
            <a:defPPr>
              <a:defRPr lang="es-ES_tradnl"/>
            </a:defPPr>
            <a:lvl1pPr algn="l">
              <a:spcBef>
                <a:spcPts val="0"/>
              </a:spcBef>
              <a:defRPr sz="2000" b="1">
                <a:solidFill>
                  <a:schemeClr val="bg1">
                    <a:lumMod val="50000"/>
                  </a:schemeClr>
                </a:solidFill>
                <a:latin typeface="Calibri" pitchFamily="34" charset="0"/>
                <a:cs typeface="Calibri" pitchFamily="34" charset="0"/>
              </a:defRPr>
            </a:lvl1pPr>
          </a:lstStyle>
          <a:p>
            <a:r>
              <a:rPr lang="es-ES" dirty="0">
                <a:solidFill>
                  <a:schemeClr val="accent6">
                    <a:lumMod val="75000"/>
                  </a:schemeClr>
                </a:solidFill>
              </a:rPr>
              <a:t>Comportamientos antisociales más frecuentes</a:t>
            </a:r>
          </a:p>
          <a:p>
            <a:r>
              <a:rPr lang="es-ES" sz="1600" i="1" dirty="0" smtClean="0">
                <a:solidFill>
                  <a:prstClr val="white">
                    <a:lumMod val="65000"/>
                  </a:prstClr>
                </a:solidFill>
              </a:rPr>
              <a:t>Eventos de tenis / Torneos de afluencia masiva</a:t>
            </a:r>
            <a:endParaRPr lang="es-ES" sz="1600" i="1" dirty="0">
              <a:solidFill>
                <a:prstClr val="white">
                  <a:lumMod val="65000"/>
                </a:prstClr>
              </a:solidFill>
            </a:endParaRPr>
          </a:p>
        </p:txBody>
      </p:sp>
      <p:sp>
        <p:nvSpPr>
          <p:cNvPr id="16" name="Rectangle 3"/>
          <p:cNvSpPr>
            <a:spLocks noChangeArrowheads="1"/>
          </p:cNvSpPr>
          <p:nvPr/>
        </p:nvSpPr>
        <p:spPr bwMode="auto">
          <a:xfrm>
            <a:off x="36513" y="35999"/>
            <a:ext cx="8516887" cy="648000"/>
          </a:xfrm>
          <a:prstGeom prst="rect">
            <a:avLst/>
          </a:prstGeom>
          <a:solidFill>
            <a:schemeClr val="accent6">
              <a:lumMod val="75000"/>
            </a:schemeClr>
          </a:solidFill>
          <a:ln>
            <a:noFill/>
          </a:ln>
          <a:effectLst/>
          <a:extLst/>
        </p:spPr>
        <p:txBody>
          <a:bodyPr wrap="square" lIns="0" tIns="0" rIns="0" bIns="0" anchor="ctr">
            <a:noAutofit/>
          </a:bodyPr>
          <a:lstStyle/>
          <a:p>
            <a:endParaRPr lang="es-ES"/>
          </a:p>
        </p:txBody>
      </p:sp>
      <p:sp>
        <p:nvSpPr>
          <p:cNvPr id="22" name="21 CuadroTexto"/>
          <p:cNvSpPr txBox="1"/>
          <p:nvPr/>
        </p:nvSpPr>
        <p:spPr>
          <a:xfrm>
            <a:off x="0" y="6396335"/>
            <a:ext cx="7545288" cy="461665"/>
          </a:xfrm>
          <a:prstGeom prst="rect">
            <a:avLst/>
          </a:prstGeom>
          <a:noFill/>
        </p:spPr>
        <p:txBody>
          <a:bodyPr wrap="square" rtlCol="0">
            <a:spAutoFit/>
          </a:bodyPr>
          <a:lstStyle>
            <a:defPPr>
              <a:defRPr lang="es-ES_tradnl"/>
            </a:defPPr>
            <a:lvl1pPr algn="l">
              <a:defRPr sz="1200">
                <a:solidFill>
                  <a:schemeClr val="bg1">
                    <a:lumMod val="50000"/>
                  </a:schemeClr>
                </a:solidFill>
                <a:latin typeface="Calibri" pitchFamily="34" charset="0"/>
                <a:cs typeface="Calibri" pitchFamily="34" charset="0"/>
              </a:defRPr>
            </a:lvl1pPr>
          </a:lstStyle>
          <a:p>
            <a:r>
              <a:rPr lang="es-ES" dirty="0" err="1" smtClean="0">
                <a:solidFill>
                  <a:prstClr val="white">
                    <a:lumMod val="50000"/>
                  </a:prstClr>
                </a:solidFill>
              </a:rPr>
              <a:t>O4</a:t>
            </a:r>
            <a:r>
              <a:rPr lang="es-ES" dirty="0" smtClean="0">
                <a:solidFill>
                  <a:prstClr val="white">
                    <a:lumMod val="50000"/>
                  </a:prstClr>
                </a:solidFill>
              </a:rPr>
              <a:t>.- </a:t>
            </a:r>
            <a:r>
              <a:rPr lang="es-ES" dirty="0">
                <a:solidFill>
                  <a:prstClr val="white">
                    <a:lumMod val="50000"/>
                  </a:prstClr>
                </a:solidFill>
              </a:rPr>
              <a:t>En </a:t>
            </a:r>
            <a:r>
              <a:rPr lang="es-ES" dirty="0" smtClean="0">
                <a:solidFill>
                  <a:prstClr val="white">
                    <a:lumMod val="50000"/>
                  </a:prstClr>
                </a:solidFill>
              </a:rPr>
              <a:t>su opinión, ¿cuáles son los comportamiento antisociales y riesgos </a:t>
            </a:r>
            <a:br>
              <a:rPr lang="es-ES" dirty="0" smtClean="0">
                <a:solidFill>
                  <a:prstClr val="white">
                    <a:lumMod val="50000"/>
                  </a:prstClr>
                </a:solidFill>
              </a:rPr>
            </a:br>
            <a:r>
              <a:rPr lang="es-ES" dirty="0" smtClean="0">
                <a:solidFill>
                  <a:prstClr val="white">
                    <a:lumMod val="50000"/>
                  </a:prstClr>
                </a:solidFill>
              </a:rPr>
              <a:t>más habituales que percibe en cada uno de estos entornos?</a:t>
            </a:r>
            <a:endParaRPr lang="es-ES" dirty="0">
              <a:solidFill>
                <a:prstClr val="white">
                  <a:lumMod val="50000"/>
                </a:prstClr>
              </a:solidFill>
            </a:endParaRPr>
          </a:p>
        </p:txBody>
      </p:sp>
      <p:graphicFrame>
        <p:nvGraphicFramePr>
          <p:cNvPr id="13" name="12 Gráfico"/>
          <p:cNvGraphicFramePr/>
          <p:nvPr>
            <p:extLst>
              <p:ext uri="{D42A27DB-BD31-4B8C-83A1-F6EECF244321}">
                <p14:modId xmlns:p14="http://schemas.microsoft.com/office/powerpoint/2010/main" xmlns="" val="1872455024"/>
              </p:ext>
            </p:extLst>
          </p:nvPr>
        </p:nvGraphicFramePr>
        <p:xfrm>
          <a:off x="5936745" y="1773383"/>
          <a:ext cx="2610140" cy="431262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13 Tabla"/>
          <p:cNvGraphicFramePr>
            <a:graphicFrameLocks noGrp="1"/>
          </p:cNvGraphicFramePr>
          <p:nvPr>
            <p:extLst>
              <p:ext uri="{D42A27DB-BD31-4B8C-83A1-F6EECF244321}">
                <p14:modId xmlns:p14="http://schemas.microsoft.com/office/powerpoint/2010/main" xmlns="" val="2400458321"/>
              </p:ext>
            </p:extLst>
          </p:nvPr>
        </p:nvGraphicFramePr>
        <p:xfrm>
          <a:off x="1538507" y="1933721"/>
          <a:ext cx="4412751" cy="3852716"/>
        </p:xfrm>
        <a:graphic>
          <a:graphicData uri="http://schemas.openxmlformats.org/drawingml/2006/table">
            <a:tbl>
              <a:tblPr>
                <a:tableStyleId>{5C22544A-7EE6-4342-B048-85BDC9FD1C3A}</a:tableStyleId>
              </a:tblPr>
              <a:tblGrid>
                <a:gridCol w="4412751"/>
              </a:tblGrid>
              <a:tr h="275194">
                <a:tc>
                  <a:txBody>
                    <a:bodyPr/>
                    <a:lstStyle/>
                    <a:p>
                      <a:pPr algn="r" fontAlgn="ctr"/>
                      <a:r>
                        <a:rPr lang="es-ES" sz="1400" b="0" i="0" u="none" strike="noStrike" dirty="0">
                          <a:solidFill>
                            <a:srgbClr val="000000"/>
                          </a:solidFill>
                          <a:effectLst/>
                          <a:latin typeface="Calibri"/>
                        </a:rPr>
                        <a:t>Robo de vehículo (zona de parking)</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Sustracción de objeto de vehículo (zona de parking)</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Violencia física</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dirty="0">
                          <a:solidFill>
                            <a:srgbClr val="000000"/>
                          </a:solidFill>
                          <a:effectLst/>
                          <a:latin typeface="Calibri"/>
                        </a:rPr>
                        <a:t>Violencia </a:t>
                      </a:r>
                      <a:r>
                        <a:rPr lang="es-ES" sz="1400" b="0" i="0" u="none" strike="noStrike" dirty="0" smtClean="0">
                          <a:solidFill>
                            <a:srgbClr val="000000"/>
                          </a:solidFill>
                          <a:effectLst/>
                          <a:latin typeface="Calibri"/>
                        </a:rPr>
                        <a:t>verbal/ escándalos/ </a:t>
                      </a:r>
                      <a:r>
                        <a:rPr lang="es-ES" sz="1400" b="0" i="0" u="none" strike="noStrike" dirty="0">
                          <a:solidFill>
                            <a:srgbClr val="000000"/>
                          </a:solidFill>
                          <a:effectLst/>
                          <a:latin typeface="Calibri"/>
                        </a:rPr>
                        <a:t>riñas</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Presencia de personas sospechosas o que le intimiden</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Robos/ atracos/ tirones</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Consumo de alcohol/ drogas</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Acoso</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Vandalismo/ gamberrismo en general</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Venta de alcohol/ drogas</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Ningún hecho concreto, pero tiene sensación de inseguridad</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Otros</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a:solidFill>
                            <a:srgbClr val="000000"/>
                          </a:solidFill>
                          <a:effectLst/>
                          <a:latin typeface="Calibri"/>
                        </a:rPr>
                        <a:t>Ninguno/ me siento seguro</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5194">
                <a:tc>
                  <a:txBody>
                    <a:bodyPr/>
                    <a:lstStyle/>
                    <a:p>
                      <a:pPr algn="r" fontAlgn="ctr"/>
                      <a:r>
                        <a:rPr lang="es-ES" sz="1400" b="0" i="0" u="none" strike="noStrike" dirty="0">
                          <a:solidFill>
                            <a:srgbClr val="000000"/>
                          </a:solidFill>
                          <a:effectLst/>
                          <a:latin typeface="Calibri"/>
                        </a:rPr>
                        <a:t>No sabe</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10" name="9 CuadroTexto"/>
          <p:cNvSpPr txBox="1"/>
          <p:nvPr/>
        </p:nvSpPr>
        <p:spPr>
          <a:xfrm>
            <a:off x="56456" y="170534"/>
            <a:ext cx="5618654" cy="400110"/>
          </a:xfrm>
          <a:prstGeom prst="rect">
            <a:avLst/>
          </a:prstGeom>
          <a:noFill/>
        </p:spPr>
        <p:txBody>
          <a:bodyPr wrap="none" rtlCol="0">
            <a:spAutoFit/>
          </a:bodyPr>
          <a:lstStyle>
            <a:defPPr>
              <a:defRPr lang="es-ES_tradnl"/>
            </a:defPPr>
            <a:lvl1pPr algn="l">
              <a:defRPr sz="2000">
                <a:ln>
                  <a:solidFill>
                    <a:schemeClr val="bg1"/>
                  </a:solidFill>
                </a:ln>
                <a:solidFill>
                  <a:schemeClr val="bg1"/>
                </a:solidFill>
                <a:latin typeface="Calibri" pitchFamily="34" charset="0"/>
                <a:cs typeface="Calibri" pitchFamily="34" charset="0"/>
              </a:defRPr>
            </a:lvl1pPr>
          </a:lstStyle>
          <a:p>
            <a:r>
              <a:rPr lang="es-ES" dirty="0"/>
              <a:t>SEGURIDAD CIUDADANA EN LOS EVENTOS MASIVOS</a:t>
            </a:r>
          </a:p>
        </p:txBody>
      </p:sp>
      <p:pic>
        <p:nvPicPr>
          <p:cNvPr id="19" name="18 Imagen"/>
          <p:cNvPicPr>
            <a:picLocks noChangeAspect="1"/>
          </p:cNvPicPr>
          <p:nvPr/>
        </p:nvPicPr>
        <p:blipFill>
          <a:blip r:embed="rId3" cstate="email">
            <a:extLst>
              <a:ext uri="{BEBA8EAE-BF5A-486C-A8C5-ECC9F3942E4B}">
                <a14:imgProps xmlns:a14="http://schemas.microsoft.com/office/drawing/2010/main" xmlns="">
                  <a14:imgLayer r:embed="rId4">
                    <a14:imgEffect>
                      <a14:saturation sat="5000"/>
                    </a14:imgEffect>
                    <a14:imgEffect>
                      <a14:brightnessContrast bright="25000" contrast="-10000"/>
                    </a14:imgEffect>
                  </a14:imgLayer>
                </a14:imgProps>
              </a:ext>
              <a:ext uri="{28A0092B-C50C-407E-A947-70E740481C1C}">
                <a14:useLocalDpi xmlns:a14="http://schemas.microsoft.com/office/drawing/2010/main" xmlns=""/>
              </a:ext>
            </a:extLst>
          </a:blip>
          <a:stretch>
            <a:fillRect/>
          </a:stretch>
        </p:blipFill>
        <p:spPr>
          <a:xfrm>
            <a:off x="1465004" y="5418313"/>
            <a:ext cx="651391" cy="615600"/>
          </a:xfrm>
          <a:prstGeom prst="rect">
            <a:avLst/>
          </a:prstGeom>
          <a:ln>
            <a:noFill/>
          </a:ln>
          <a:effectLst>
            <a:glow rad="25400">
              <a:schemeClr val="tx1">
                <a:alpha val="18000"/>
              </a:schemeClr>
            </a:glow>
            <a:outerShdw blurRad="88900" algn="tl" rotWithShape="0">
              <a:srgbClr val="000000">
                <a:alpha val="70000"/>
              </a:srgbClr>
            </a:outerShdw>
          </a:effectLst>
        </p:spPr>
      </p:pic>
      <p:sp>
        <p:nvSpPr>
          <p:cNvPr id="12" name="11 CuadroTexto"/>
          <p:cNvSpPr txBox="1"/>
          <p:nvPr/>
        </p:nvSpPr>
        <p:spPr>
          <a:xfrm rot="16200000">
            <a:off x="6176912" y="3680810"/>
            <a:ext cx="4672533" cy="276999"/>
          </a:xfrm>
          <a:prstGeom prst="rect">
            <a:avLst/>
          </a:prstGeom>
          <a:noFill/>
        </p:spPr>
        <p:txBody>
          <a:bodyPr wrap="square" lIns="36000" rIns="36000" rtlCol="0" anchor="ctr">
            <a:spAutoFit/>
          </a:bodyPr>
          <a:lstStyle>
            <a:defPPr>
              <a:defRPr lang="es-ES_tradnl"/>
            </a:defPPr>
            <a:lvl1pPr algn="l">
              <a:defRPr sz="1100">
                <a:latin typeface="Calibri" pitchFamily="34" charset="0"/>
                <a:cs typeface="Calibri" pitchFamily="34" charset="0"/>
              </a:defRPr>
            </a:lvl1pPr>
          </a:lstStyle>
          <a:p>
            <a:r>
              <a:rPr lang="es-ES" sz="1200" dirty="0"/>
              <a:t>BASE Acude a  </a:t>
            </a:r>
            <a:r>
              <a:rPr lang="es-ES" sz="1200" dirty="0" smtClean="0"/>
              <a:t>eventos </a:t>
            </a:r>
            <a:r>
              <a:rPr lang="es-ES" sz="1200" dirty="0"/>
              <a:t>de tenis / </a:t>
            </a:r>
            <a:r>
              <a:rPr lang="es-ES" sz="1200" dirty="0" smtClean="0"/>
              <a:t>T. </a:t>
            </a:r>
            <a:r>
              <a:rPr lang="es-ES" sz="1200" dirty="0"/>
              <a:t>de afluencia </a:t>
            </a:r>
            <a:r>
              <a:rPr lang="es-ES" sz="1200" dirty="0" smtClean="0"/>
              <a:t>masiva: 356 CASOS</a:t>
            </a:r>
            <a:endParaRPr lang="es-ES" sz="1200" dirty="0"/>
          </a:p>
        </p:txBody>
      </p:sp>
    </p:spTree>
    <p:extLst>
      <p:ext uri="{BB962C8B-B14F-4D97-AF65-F5344CB8AC3E}">
        <p14:creationId xmlns:p14="http://schemas.microsoft.com/office/powerpoint/2010/main" xmlns="" val="1999601276"/>
      </p:ext>
    </p:extLst>
  </p:cSld>
  <p:clrMapOvr>
    <a:masterClrMapping/>
  </p:clrMapOvr>
  <p:transition>
    <p:wipe dir="d"/>
  </p:transition>
  <p:timing>
    <p:tnLst>
      <p:par>
        <p:cTn id="1" dur="indefinite" restart="never" nodeType="tmRoot"/>
      </p:par>
    </p:tnLst>
  </p:timing>
</p:sld>
</file>

<file path=ppt/theme/theme1.xml><?xml version="1.0" encoding="utf-8"?>
<a:theme xmlns:a="http://schemas.openxmlformats.org/drawingml/2006/main" name="4_Presentación en blanc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4_Presentación en blanco">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rgbClr val="80808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s-ES_tradnl"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rgbClr val="80808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s-ES_tradnl"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4_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Presentación en blanc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_Presentación en blanc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_Presentación en blanc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_Presentación en blanc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_Presentación en blanc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_Presentación en blanc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4_Presentación en blanco">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4_Presentación en blanco">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4_Presentación en blanco">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4_Presentación en blanco">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4_Presentación en blanco">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4_Presentación en blanco">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4_Presentación en blanco">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4_Presentación en blanco">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4_Presentación en blanco">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4_Presentación en blanco">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4_Presentación en blanco">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4_Presentación en blanco">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4_Presentación en blanco">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4_Presentación en blanco">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4_Presentación en blanco">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4_Presentación en blanco">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4_Presentación en blanco">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4_Presentación en blanco">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4_Presentación en blanco">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4_Presentación en blanco">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4_Presentación en blanco">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4_Presentación en blanco">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4_Presentación en blanco">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4_Presentación en blanco">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4_Presentación en blanco">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4_Presentación en blanco">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4_Presentación en blanco">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4_Presentación en blanco">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4_Presentación en blanco">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4_Presentación en blanco">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4_Presentación en blanco">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4_Presentación en blanco">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4_Presentación en blanco">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9547</TotalTime>
  <Words>12524</Words>
  <Application>Microsoft Office PowerPoint</Application>
  <PresentationFormat>A4 (210 x 297 mm)</PresentationFormat>
  <Paragraphs>2216</Paragraphs>
  <Slides>103</Slides>
  <Notes>2</Notes>
  <HiddenSlides>0</HiddenSlides>
  <MMClips>0</MMClips>
  <ScaleCrop>false</ScaleCrop>
  <HeadingPairs>
    <vt:vector size="4" baseType="variant">
      <vt:variant>
        <vt:lpstr>Tema</vt:lpstr>
      </vt:variant>
      <vt:variant>
        <vt:i4>2</vt:i4>
      </vt:variant>
      <vt:variant>
        <vt:lpstr>Títulos de diapositiva</vt:lpstr>
      </vt:variant>
      <vt:variant>
        <vt:i4>103</vt:i4>
      </vt:variant>
    </vt:vector>
  </HeadingPairs>
  <TitlesOfParts>
    <vt:vector size="105" baseType="lpstr">
      <vt:lpstr>4_Presentación en blanco</vt:lpstr>
      <vt:lpstr>Diseño personalizado</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lpstr>Diapositiva 66</vt:lpstr>
      <vt:lpstr>Diapositiva 67</vt:lpstr>
      <vt:lpstr>Diapositiva 68</vt:lpstr>
      <vt:lpstr>Diapositiva 69</vt:lpstr>
      <vt:lpstr>Diapositiva 70</vt:lpstr>
      <vt:lpstr>Diapositiva 71</vt:lpstr>
      <vt:lpstr>Diapositiva 72</vt:lpstr>
      <vt:lpstr>Diapositiva 73</vt:lpstr>
      <vt:lpstr>Diapositiva 74</vt:lpstr>
      <vt:lpstr>Diapositiva 75</vt:lpstr>
      <vt:lpstr>Diapositiva 76</vt:lpstr>
      <vt:lpstr>Diapositiva 77</vt:lpstr>
      <vt:lpstr>Diapositiva 78</vt:lpstr>
      <vt:lpstr>Diapositiva 79</vt:lpstr>
      <vt:lpstr>Diapositiva 80</vt:lpstr>
      <vt:lpstr>Diapositiva 81</vt:lpstr>
      <vt:lpstr>Diapositiva 82</vt:lpstr>
      <vt:lpstr>Diapositiva 83</vt:lpstr>
      <vt:lpstr>Diapositiva 84</vt:lpstr>
      <vt:lpstr>Diapositiva 85</vt:lpstr>
      <vt:lpstr>Diapositiva 86</vt:lpstr>
      <vt:lpstr>Diapositiva 87</vt:lpstr>
      <vt:lpstr>Diapositiva 88</vt:lpstr>
      <vt:lpstr>Diapositiva 89</vt:lpstr>
      <vt:lpstr>Diapositiva 90</vt:lpstr>
      <vt:lpstr>Diapositiva 91</vt:lpstr>
      <vt:lpstr>Diapositiva 92</vt:lpstr>
      <vt:lpstr>Diapositiva 93</vt:lpstr>
      <vt:lpstr>Diapositiva 94</vt:lpstr>
      <vt:lpstr>Diapositiva 95</vt:lpstr>
      <vt:lpstr>Diapositiva 96</vt:lpstr>
      <vt:lpstr>Diapositiva 97</vt:lpstr>
      <vt:lpstr>Diapositiva 98</vt:lpstr>
      <vt:lpstr>Diapositiva 99</vt:lpstr>
      <vt:lpstr>Diapositiva 100</vt:lpstr>
      <vt:lpstr>Diapositiva 101</vt:lpstr>
      <vt:lpstr>Diapositiva 102</vt:lpstr>
      <vt:lpstr>Diapositiva 103</vt:lpstr>
    </vt:vector>
  </TitlesOfParts>
  <Company>Análisis e Investigación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Rkl</dc:creator>
  <cp:lastModifiedBy>ramireza</cp:lastModifiedBy>
  <cp:revision>1970</cp:revision>
  <cp:lastPrinted>2012-04-02T09:17:46Z</cp:lastPrinted>
  <dcterms:created xsi:type="dcterms:W3CDTF">2007-05-21T15:50:35Z</dcterms:created>
  <dcterms:modified xsi:type="dcterms:W3CDTF">2012-07-26T10:36:30Z</dcterms:modified>
</cp:coreProperties>
</file>